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3.xml" ContentType="application/vnd.openxmlformats-officedocument.theme+xml"/>
  <Override PartName="/ppt/notesSlides/notesSlide29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wmf" ContentType="image/x-wmf"/>
  <Override PartName="/ppt/notesSlides/notesSlide18.xml" ContentType="application/vnd.openxmlformats-officedocument.presentationml.notesSlide+xml"/>
  <Override PartName="/ppt/notesSlides/notesSlide27.xml" ContentType="application/vnd.openxmlformats-officedocument.presentationml.notesSlide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notesSlides/notesSlide25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bin" ContentType="application/vnd.openxmlformats-officedocument.oleObject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drawings/drawing1.xml" ContentType="application/vnd.openxmlformats-officedocument.drawingml.chartshapes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notesSlides/notesSlide17.xml" ContentType="application/vnd.openxmlformats-officedocument.presentationml.notesSlide+xml"/>
  <Default Extension="emf" ContentType="image/x-emf"/>
  <Override PartName="/ppt/notesSlides/notesSlide28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slideLayouts/slideLayout10.xml" ContentType="application/vnd.openxmlformats-officedocument.presentationml.slideLayout+xml"/>
  <Default Extension="vml" ContentType="application/vnd.openxmlformats-officedocument.vmlDrawing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Default Extension="tiff" ContentType="image/tiff"/>
  <Override PartName="/ppt/notesSlides/notesSlide20.xml" ContentType="application/vnd.openxmlformats-officedocument.presentationml.notes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docProps/core.xml" ContentType="application/vnd.openxmlformats-package.core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89" r:id="rId1"/>
  </p:sldMasterIdLst>
  <p:notesMasterIdLst>
    <p:notesMasterId r:id="rId32"/>
  </p:notesMasterIdLst>
  <p:handoutMasterIdLst>
    <p:handoutMasterId r:id="rId33"/>
  </p:handoutMasterIdLst>
  <p:sldIdLst>
    <p:sldId id="324" r:id="rId2"/>
    <p:sldId id="397" r:id="rId3"/>
    <p:sldId id="399" r:id="rId4"/>
    <p:sldId id="400" r:id="rId5"/>
    <p:sldId id="402" r:id="rId6"/>
    <p:sldId id="403" r:id="rId7"/>
    <p:sldId id="405" r:id="rId8"/>
    <p:sldId id="404" r:id="rId9"/>
    <p:sldId id="407" r:id="rId10"/>
    <p:sldId id="422" r:id="rId11"/>
    <p:sldId id="415" r:id="rId12"/>
    <p:sldId id="426" r:id="rId13"/>
    <p:sldId id="416" r:id="rId14"/>
    <p:sldId id="408" r:id="rId15"/>
    <p:sldId id="423" r:id="rId16"/>
    <p:sldId id="424" r:id="rId17"/>
    <p:sldId id="409" r:id="rId18"/>
    <p:sldId id="413" r:id="rId19"/>
    <p:sldId id="410" r:id="rId20"/>
    <p:sldId id="411" r:id="rId21"/>
    <p:sldId id="412" r:id="rId22"/>
    <p:sldId id="414" r:id="rId23"/>
    <p:sldId id="417" r:id="rId24"/>
    <p:sldId id="406" r:id="rId25"/>
    <p:sldId id="418" r:id="rId26"/>
    <p:sldId id="419" r:id="rId27"/>
    <p:sldId id="421" r:id="rId28"/>
    <p:sldId id="420" r:id="rId29"/>
    <p:sldId id="425" r:id="rId30"/>
    <p:sldId id="396" r:id="rId31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7A36B"/>
    <a:srgbClr val="3B9622"/>
    <a:srgbClr val="36824E"/>
    <a:srgbClr val="5F9127"/>
    <a:srgbClr val="EEE2C8"/>
    <a:srgbClr val="F2E9D6"/>
    <a:srgbClr val="EEE3CA"/>
    <a:srgbClr val="F5EEDF"/>
    <a:srgbClr val="FF0000"/>
    <a:srgbClr val="FFEBAB"/>
  </p:clrMru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283" autoAdjust="0"/>
    <p:restoredTop sz="90887" autoAdjust="0"/>
  </p:normalViewPr>
  <p:slideViewPr>
    <p:cSldViewPr>
      <p:cViewPr varScale="1">
        <p:scale>
          <a:sx n="84" d="100"/>
          <a:sy n="84" d="100"/>
        </p:scale>
        <p:origin x="-966" y="-7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98" d="100"/>
        <a:sy n="98" d="100"/>
      </p:scale>
      <p:origin x="0" y="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handoutMaster" Target="handoutMasters/handout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C:\Users\Ben\Documents\old%20backups\H%207-2002\001-100\018H-MVD\04\NOBIS\RESULTS\16LOGGER.XLS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NZ"/>
  <c:chart>
    <c:title>
      <c:tx>
        <c:rich>
          <a:bodyPr/>
          <a:lstStyle/>
          <a:p>
            <a:pPr>
              <a:defRPr sz="1200" b="1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r>
              <a:rPr lang="en-NZ"/>
              <a:t>Pb 3</a:t>
            </a:r>
          </a:p>
        </c:rich>
      </c:tx>
      <c:layout>
        <c:manualLayout>
          <c:xMode val="edge"/>
          <c:yMode val="edge"/>
          <c:x val="0.47916666666666707"/>
          <c:y val="2.0202020202020211E-2"/>
        </c:manualLayout>
      </c:layout>
      <c:spPr>
        <a:noFill/>
        <a:ln w="25400">
          <a:noFill/>
        </a:ln>
      </c:spPr>
    </c:title>
    <c:plotArea>
      <c:layout>
        <c:manualLayout>
          <c:layoutTarget val="inner"/>
          <c:xMode val="edge"/>
          <c:yMode val="edge"/>
          <c:x val="8.1250000000000044E-2"/>
          <c:y val="0.122895622895623"/>
          <c:w val="0.7895833333333333"/>
          <c:h val="0.79461279461279466"/>
        </c:manualLayout>
      </c:layout>
      <c:lineChart>
        <c:grouping val="standard"/>
        <c:ser>
          <c:idx val="0"/>
          <c:order val="0"/>
          <c:tx>
            <c:strRef>
              <c:f>'uur gem.'!$C$1</c:f>
              <c:strCache>
                <c:ptCount val="1"/>
                <c:pt idx="0">
                  <c:v>P3 15,5</c:v>
                </c:pt>
              </c:strCache>
            </c:strRef>
          </c:tx>
          <c:spPr>
            <a:ln w="12700">
              <a:solidFill>
                <a:srgbClr val="000080"/>
              </a:solidFill>
              <a:prstDash val="solid"/>
            </a:ln>
          </c:spPr>
          <c:marker>
            <c:symbol val="none"/>
          </c:marker>
          <c:val>
            <c:numRef>
              <c:f>'uur gem. aangepast'!$C$1:$C$2514</c:f>
              <c:numCache>
                <c:formatCode>General</c:formatCode>
                <c:ptCount val="2514"/>
                <c:pt idx="0" formatCode="0">
                  <c:v>0</c:v>
                </c:pt>
                <c:pt idx="2" formatCode="0">
                  <c:v>241.00000000000011</c:v>
                </c:pt>
                <c:pt idx="3" formatCode="0">
                  <c:v>240.49999999999994</c:v>
                </c:pt>
                <c:pt idx="4" formatCode="0">
                  <c:v>276.12500000000006</c:v>
                </c:pt>
                <c:pt idx="5" formatCode="0">
                  <c:v>329.75</c:v>
                </c:pt>
                <c:pt idx="6" formatCode="0">
                  <c:v>375.25</c:v>
                </c:pt>
                <c:pt idx="7" formatCode="0">
                  <c:v>406.875</c:v>
                </c:pt>
                <c:pt idx="8" formatCode="0">
                  <c:v>428.62500000000006</c:v>
                </c:pt>
                <c:pt idx="9" formatCode="0">
                  <c:v>444.75</c:v>
                </c:pt>
                <c:pt idx="10" formatCode="0">
                  <c:v>460.125</c:v>
                </c:pt>
                <c:pt idx="11" formatCode="0">
                  <c:v>467.5</c:v>
                </c:pt>
                <c:pt idx="12" formatCode="0">
                  <c:v>474.87500000000006</c:v>
                </c:pt>
                <c:pt idx="13" formatCode="0">
                  <c:v>479.75</c:v>
                </c:pt>
                <c:pt idx="14" formatCode="0">
                  <c:v>483.50000000000006</c:v>
                </c:pt>
                <c:pt idx="15" formatCode="0">
                  <c:v>486.75</c:v>
                </c:pt>
                <c:pt idx="16" formatCode="0">
                  <c:v>490.87499999999994</c:v>
                </c:pt>
                <c:pt idx="17" formatCode="0">
                  <c:v>493.50000000000006</c:v>
                </c:pt>
                <c:pt idx="18" formatCode="0">
                  <c:v>500.75</c:v>
                </c:pt>
                <c:pt idx="19" formatCode="0">
                  <c:v>505.87499999999994</c:v>
                </c:pt>
                <c:pt idx="20" formatCode="0">
                  <c:v>508.12500000000006</c:v>
                </c:pt>
                <c:pt idx="21" formatCode="0">
                  <c:v>510.375</c:v>
                </c:pt>
                <c:pt idx="22" formatCode="0">
                  <c:v>510.25</c:v>
                </c:pt>
                <c:pt idx="23" formatCode="0">
                  <c:v>512</c:v>
                </c:pt>
                <c:pt idx="24" formatCode="0">
                  <c:v>511.75000000000006</c:v>
                </c:pt>
                <c:pt idx="25" formatCode="0">
                  <c:v>510.12499999999994</c:v>
                </c:pt>
                <c:pt idx="26" formatCode="0">
                  <c:v>510.625</c:v>
                </c:pt>
                <c:pt idx="27" formatCode="0">
                  <c:v>509.49999999999966</c:v>
                </c:pt>
                <c:pt idx="28" formatCode="0">
                  <c:v>508.625</c:v>
                </c:pt>
                <c:pt idx="29" formatCode="0">
                  <c:v>508.75000000000006</c:v>
                </c:pt>
                <c:pt idx="30" formatCode="0">
                  <c:v>507.74999999999994</c:v>
                </c:pt>
                <c:pt idx="31" formatCode="0">
                  <c:v>509.12500000000006</c:v>
                </c:pt>
                <c:pt idx="32" formatCode="0">
                  <c:v>507.87499999999994</c:v>
                </c:pt>
                <c:pt idx="33" formatCode="0">
                  <c:v>507.12500000000006</c:v>
                </c:pt>
                <c:pt idx="34" formatCode="0">
                  <c:v>505.37499999999989</c:v>
                </c:pt>
                <c:pt idx="35" formatCode="0">
                  <c:v>503.87500000000006</c:v>
                </c:pt>
                <c:pt idx="36" formatCode="0">
                  <c:v>502.87499999999994</c:v>
                </c:pt>
                <c:pt idx="37" formatCode="0">
                  <c:v>503.75000000000006</c:v>
                </c:pt>
                <c:pt idx="38" formatCode="0">
                  <c:v>503.75000000000006</c:v>
                </c:pt>
                <c:pt idx="39" formatCode="0">
                  <c:v>506.12499999999994</c:v>
                </c:pt>
                <c:pt idx="40" formatCode="0">
                  <c:v>514.875</c:v>
                </c:pt>
                <c:pt idx="41" formatCode="0">
                  <c:v>519.74999999999989</c:v>
                </c:pt>
                <c:pt idx="42" formatCode="0">
                  <c:v>521.12500000000011</c:v>
                </c:pt>
                <c:pt idx="43" formatCode="0">
                  <c:v>523.125</c:v>
                </c:pt>
                <c:pt idx="44" formatCode="0">
                  <c:v>525.37499999999989</c:v>
                </c:pt>
                <c:pt idx="45" formatCode="0">
                  <c:v>527.12500000000011</c:v>
                </c:pt>
                <c:pt idx="46" formatCode="0">
                  <c:v>529.625</c:v>
                </c:pt>
                <c:pt idx="47" formatCode="0">
                  <c:v>530.99999999999989</c:v>
                </c:pt>
                <c:pt idx="48" formatCode="0">
                  <c:v>532.37499999999989</c:v>
                </c:pt>
                <c:pt idx="49" formatCode="0">
                  <c:v>532.625</c:v>
                </c:pt>
                <c:pt idx="50" formatCode="0">
                  <c:v>532.375</c:v>
                </c:pt>
                <c:pt idx="51" formatCode="0">
                  <c:v>532.125</c:v>
                </c:pt>
                <c:pt idx="52" formatCode="0">
                  <c:v>531.625</c:v>
                </c:pt>
                <c:pt idx="53" formatCode="0">
                  <c:v>531.25</c:v>
                </c:pt>
                <c:pt idx="54" formatCode="0">
                  <c:v>531</c:v>
                </c:pt>
                <c:pt idx="55" formatCode="0">
                  <c:v>530.75</c:v>
                </c:pt>
                <c:pt idx="56" formatCode="0">
                  <c:v>531.875</c:v>
                </c:pt>
                <c:pt idx="57" formatCode="0">
                  <c:v>533</c:v>
                </c:pt>
                <c:pt idx="58" formatCode="0">
                  <c:v>532.375</c:v>
                </c:pt>
                <c:pt idx="59" formatCode="0">
                  <c:v>531.875</c:v>
                </c:pt>
                <c:pt idx="60" formatCode="0">
                  <c:v>531</c:v>
                </c:pt>
                <c:pt idx="61" formatCode="0">
                  <c:v>532</c:v>
                </c:pt>
                <c:pt idx="62" formatCode="0">
                  <c:v>531.37499999999989</c:v>
                </c:pt>
                <c:pt idx="63" formatCode="0">
                  <c:v>534.25</c:v>
                </c:pt>
                <c:pt idx="64" formatCode="0">
                  <c:v>535.37499999999989</c:v>
                </c:pt>
                <c:pt idx="65" formatCode="0">
                  <c:v>535.5</c:v>
                </c:pt>
                <c:pt idx="66" formatCode="0">
                  <c:v>536</c:v>
                </c:pt>
                <c:pt idx="67" formatCode="0">
                  <c:v>534.625</c:v>
                </c:pt>
                <c:pt idx="68" formatCode="0">
                  <c:v>537.625</c:v>
                </c:pt>
                <c:pt idx="69" formatCode="0">
                  <c:v>539.875</c:v>
                </c:pt>
                <c:pt idx="70" formatCode="0">
                  <c:v>539.25</c:v>
                </c:pt>
                <c:pt idx="71" formatCode="0">
                  <c:v>538.25</c:v>
                </c:pt>
                <c:pt idx="72" formatCode="0">
                  <c:v>538.5</c:v>
                </c:pt>
                <c:pt idx="73" formatCode="0">
                  <c:v>537.37499999999989</c:v>
                </c:pt>
                <c:pt idx="74" formatCode="0">
                  <c:v>534.87500000000011</c:v>
                </c:pt>
                <c:pt idx="75" formatCode="0">
                  <c:v>531.50000000000011</c:v>
                </c:pt>
                <c:pt idx="76" formatCode="0">
                  <c:v>531.875</c:v>
                </c:pt>
                <c:pt idx="77" formatCode="0">
                  <c:v>528.25000000000011</c:v>
                </c:pt>
                <c:pt idx="78" formatCode="0">
                  <c:v>523.25</c:v>
                </c:pt>
                <c:pt idx="79" formatCode="0">
                  <c:v>518</c:v>
                </c:pt>
                <c:pt idx="80" formatCode="0">
                  <c:v>514.74999999999989</c:v>
                </c:pt>
                <c:pt idx="81" formatCode="0">
                  <c:v>512</c:v>
                </c:pt>
                <c:pt idx="82" formatCode="0">
                  <c:v>508.375</c:v>
                </c:pt>
                <c:pt idx="83" formatCode="0">
                  <c:v>501.375</c:v>
                </c:pt>
                <c:pt idx="84" formatCode="0">
                  <c:v>488.625</c:v>
                </c:pt>
                <c:pt idx="85" formatCode="0">
                  <c:v>482.37500000000011</c:v>
                </c:pt>
                <c:pt idx="86" formatCode="0">
                  <c:v>480</c:v>
                </c:pt>
                <c:pt idx="87" formatCode="0">
                  <c:v>474</c:v>
                </c:pt>
                <c:pt idx="88" formatCode="0">
                  <c:v>467.125</c:v>
                </c:pt>
                <c:pt idx="89" formatCode="0">
                  <c:v>459.75</c:v>
                </c:pt>
                <c:pt idx="90" formatCode="0">
                  <c:v>451.75000000000011</c:v>
                </c:pt>
                <c:pt idx="91" formatCode="0">
                  <c:v>444.99999999999966</c:v>
                </c:pt>
                <c:pt idx="92" formatCode="0">
                  <c:v>438.37499999999994</c:v>
                </c:pt>
                <c:pt idx="93" formatCode="0">
                  <c:v>431.25</c:v>
                </c:pt>
                <c:pt idx="94" formatCode="0">
                  <c:v>424.25</c:v>
                </c:pt>
                <c:pt idx="95" formatCode="0">
                  <c:v>415.5</c:v>
                </c:pt>
                <c:pt idx="96" formatCode="0">
                  <c:v>405.25</c:v>
                </c:pt>
                <c:pt idx="97" formatCode="0">
                  <c:v>398.25</c:v>
                </c:pt>
                <c:pt idx="98" formatCode="0">
                  <c:v>397.75000000000006</c:v>
                </c:pt>
                <c:pt idx="99" formatCode="0">
                  <c:v>399.49999999999966</c:v>
                </c:pt>
                <c:pt idx="100" formatCode="0">
                  <c:v>397.875</c:v>
                </c:pt>
                <c:pt idx="101" formatCode="0">
                  <c:v>385</c:v>
                </c:pt>
                <c:pt idx="102" formatCode="0">
                  <c:v>385.37499999999989</c:v>
                </c:pt>
                <c:pt idx="103" formatCode="0">
                  <c:v>383.62500000000011</c:v>
                </c:pt>
                <c:pt idx="104" formatCode="0">
                  <c:v>382.62500000000011</c:v>
                </c:pt>
                <c:pt idx="105" formatCode="0">
                  <c:v>380.375</c:v>
                </c:pt>
                <c:pt idx="106" formatCode="0">
                  <c:v>382.375</c:v>
                </c:pt>
                <c:pt idx="107" formatCode="0">
                  <c:v>380.25</c:v>
                </c:pt>
                <c:pt idx="108" formatCode="0">
                  <c:v>377.375</c:v>
                </c:pt>
                <c:pt idx="109" formatCode="0">
                  <c:v>375.87499999999994</c:v>
                </c:pt>
                <c:pt idx="110" formatCode="0">
                  <c:v>373.9999999999996</c:v>
                </c:pt>
                <c:pt idx="111" formatCode="0">
                  <c:v>368.75</c:v>
                </c:pt>
                <c:pt idx="112" formatCode="0">
                  <c:v>366.12500000000006</c:v>
                </c:pt>
                <c:pt idx="113" formatCode="0">
                  <c:v>364</c:v>
                </c:pt>
                <c:pt idx="114" formatCode="0">
                  <c:v>358.24999999999994</c:v>
                </c:pt>
                <c:pt idx="115" formatCode="0">
                  <c:v>355.125</c:v>
                </c:pt>
                <c:pt idx="116" formatCode="0">
                  <c:v>352.24999999999994</c:v>
                </c:pt>
                <c:pt idx="117" formatCode="0">
                  <c:v>349</c:v>
                </c:pt>
                <c:pt idx="118" formatCode="0">
                  <c:v>344.00000000000006</c:v>
                </c:pt>
                <c:pt idx="119" formatCode="0">
                  <c:v>338.99999999999966</c:v>
                </c:pt>
                <c:pt idx="120" formatCode="0">
                  <c:v>337.5</c:v>
                </c:pt>
                <c:pt idx="121" formatCode="0">
                  <c:v>333.375</c:v>
                </c:pt>
                <c:pt idx="122" formatCode="0">
                  <c:v>331.5</c:v>
                </c:pt>
                <c:pt idx="123" formatCode="0">
                  <c:v>331.75</c:v>
                </c:pt>
                <c:pt idx="124" formatCode="0">
                  <c:v>329.87499999999994</c:v>
                </c:pt>
                <c:pt idx="125" formatCode="0">
                  <c:v>323.62499999999994</c:v>
                </c:pt>
                <c:pt idx="126" formatCode="0">
                  <c:v>322.125</c:v>
                </c:pt>
                <c:pt idx="127" formatCode="0">
                  <c:v>319.75</c:v>
                </c:pt>
                <c:pt idx="128" formatCode="0">
                  <c:v>313.37499999999994</c:v>
                </c:pt>
                <c:pt idx="129" formatCode="0">
                  <c:v>310.99999999999966</c:v>
                </c:pt>
                <c:pt idx="130" formatCode="0">
                  <c:v>309.25</c:v>
                </c:pt>
                <c:pt idx="131" formatCode="0">
                  <c:v>305.50000000000011</c:v>
                </c:pt>
                <c:pt idx="132" formatCode="0">
                  <c:v>305.00000000000006</c:v>
                </c:pt>
                <c:pt idx="133" formatCode="0">
                  <c:v>302.12500000000011</c:v>
                </c:pt>
                <c:pt idx="134" formatCode="0">
                  <c:v>288.12499999999994</c:v>
                </c:pt>
                <c:pt idx="135" formatCode="0">
                  <c:v>283.50000000000011</c:v>
                </c:pt>
                <c:pt idx="136" formatCode="0">
                  <c:v>272.25000000000011</c:v>
                </c:pt>
                <c:pt idx="137" formatCode="0">
                  <c:v>271</c:v>
                </c:pt>
                <c:pt idx="138" formatCode="0">
                  <c:v>265.49999999999966</c:v>
                </c:pt>
                <c:pt idx="139" formatCode="0">
                  <c:v>257.49999999999966</c:v>
                </c:pt>
                <c:pt idx="140" formatCode="0">
                  <c:v>245.37500000000011</c:v>
                </c:pt>
                <c:pt idx="141" formatCode="0">
                  <c:v>238.87500000000017</c:v>
                </c:pt>
                <c:pt idx="142" formatCode="0">
                  <c:v>230.62500000000009</c:v>
                </c:pt>
                <c:pt idx="143" formatCode="0">
                  <c:v>229.49999999999983</c:v>
                </c:pt>
                <c:pt idx="144" formatCode="0">
                  <c:v>225.24999999999983</c:v>
                </c:pt>
                <c:pt idx="145" formatCode="0">
                  <c:v>221.87500000000006</c:v>
                </c:pt>
                <c:pt idx="146" formatCode="0">
                  <c:v>203.62499999999994</c:v>
                </c:pt>
                <c:pt idx="147" formatCode="0">
                  <c:v>191.87500000000003</c:v>
                </c:pt>
                <c:pt idx="148" formatCode="0">
                  <c:v>187.875</c:v>
                </c:pt>
                <c:pt idx="149" formatCode="0">
                  <c:v>183.12499999999997</c:v>
                </c:pt>
                <c:pt idx="150" formatCode="0">
                  <c:v>184.25000000000003</c:v>
                </c:pt>
                <c:pt idx="151" formatCode="0">
                  <c:v>189.62499999999994</c:v>
                </c:pt>
                <c:pt idx="152" formatCode="0">
                  <c:v>193.00000000000006</c:v>
                </c:pt>
                <c:pt idx="153" formatCode="0">
                  <c:v>192.74999999999986</c:v>
                </c:pt>
                <c:pt idx="154" formatCode="0">
                  <c:v>192.62500000000006</c:v>
                </c:pt>
                <c:pt idx="155" formatCode="0">
                  <c:v>195.125</c:v>
                </c:pt>
                <c:pt idx="156" formatCode="0">
                  <c:v>197.75000000000009</c:v>
                </c:pt>
                <c:pt idx="157" formatCode="0">
                  <c:v>201.00000000000006</c:v>
                </c:pt>
                <c:pt idx="158" formatCode="0">
                  <c:v>204.37499999999997</c:v>
                </c:pt>
                <c:pt idx="159" formatCode="0">
                  <c:v>207.37499999999986</c:v>
                </c:pt>
                <c:pt idx="160" formatCode="0">
                  <c:v>209.87500000000003</c:v>
                </c:pt>
                <c:pt idx="161" formatCode="0">
                  <c:v>213.37499999999986</c:v>
                </c:pt>
                <c:pt idx="162" formatCode="0">
                  <c:v>215.62499999999994</c:v>
                </c:pt>
                <c:pt idx="163" formatCode="0">
                  <c:v>222.375</c:v>
                </c:pt>
                <c:pt idx="164" formatCode="0">
                  <c:v>230.75</c:v>
                </c:pt>
                <c:pt idx="165" formatCode="0">
                  <c:v>238.99999999999989</c:v>
                </c:pt>
                <c:pt idx="166" formatCode="0">
                  <c:v>246.25000000000009</c:v>
                </c:pt>
                <c:pt idx="167" formatCode="0">
                  <c:v>255</c:v>
                </c:pt>
                <c:pt idx="168" formatCode="0">
                  <c:v>263.87499999999989</c:v>
                </c:pt>
                <c:pt idx="169" formatCode="0">
                  <c:v>272.49999999999966</c:v>
                </c:pt>
                <c:pt idx="170" formatCode="0">
                  <c:v>282.62499999999989</c:v>
                </c:pt>
                <c:pt idx="171" formatCode="0">
                  <c:v>292.75000000000006</c:v>
                </c:pt>
                <c:pt idx="172" formatCode="0">
                  <c:v>301.74999999999994</c:v>
                </c:pt>
                <c:pt idx="173" formatCode="0">
                  <c:v>311.62499999999994</c:v>
                </c:pt>
                <c:pt idx="174" formatCode="0">
                  <c:v>322.5</c:v>
                </c:pt>
                <c:pt idx="175" formatCode="0">
                  <c:v>335.25000000000006</c:v>
                </c:pt>
                <c:pt idx="176" formatCode="0">
                  <c:v>351.62500000000006</c:v>
                </c:pt>
                <c:pt idx="177" formatCode="0">
                  <c:v>371.24999999999994</c:v>
                </c:pt>
                <c:pt idx="178" formatCode="0">
                  <c:v>391.375</c:v>
                </c:pt>
                <c:pt idx="179" formatCode="0">
                  <c:v>415.12499999999994</c:v>
                </c:pt>
                <c:pt idx="180" formatCode="0">
                  <c:v>440.75</c:v>
                </c:pt>
                <c:pt idx="181" formatCode="0">
                  <c:v>465.75</c:v>
                </c:pt>
                <c:pt idx="182" formatCode="0">
                  <c:v>490</c:v>
                </c:pt>
                <c:pt idx="183" formatCode="0">
                  <c:v>507.625</c:v>
                </c:pt>
                <c:pt idx="184" formatCode="0">
                  <c:v>527.5</c:v>
                </c:pt>
                <c:pt idx="185" formatCode="0">
                  <c:v>546.125</c:v>
                </c:pt>
                <c:pt idx="186" formatCode="0">
                  <c:v>563.375</c:v>
                </c:pt>
                <c:pt idx="187" formatCode="0">
                  <c:v>580.375</c:v>
                </c:pt>
                <c:pt idx="188" formatCode="0">
                  <c:v>598.375</c:v>
                </c:pt>
                <c:pt idx="189" formatCode="0">
                  <c:v>610.5</c:v>
                </c:pt>
                <c:pt idx="190" formatCode="0">
                  <c:v>618.25</c:v>
                </c:pt>
                <c:pt idx="191" formatCode="0">
                  <c:v>626.74999999999989</c:v>
                </c:pt>
                <c:pt idx="192" formatCode="0">
                  <c:v>635.625</c:v>
                </c:pt>
                <c:pt idx="193" formatCode="0">
                  <c:v>639</c:v>
                </c:pt>
                <c:pt idx="194" formatCode="0">
                  <c:v>643</c:v>
                </c:pt>
                <c:pt idx="195" formatCode="0">
                  <c:v>646.125</c:v>
                </c:pt>
                <c:pt idx="196" formatCode="0">
                  <c:v>649.74999999999989</c:v>
                </c:pt>
                <c:pt idx="197" formatCode="0">
                  <c:v>654.25</c:v>
                </c:pt>
                <c:pt idx="198" formatCode="0">
                  <c:v>659.875</c:v>
                </c:pt>
                <c:pt idx="199" formatCode="0">
                  <c:v>665.75000000000011</c:v>
                </c:pt>
                <c:pt idx="200" formatCode="0">
                  <c:v>666.625</c:v>
                </c:pt>
                <c:pt idx="201" formatCode="0">
                  <c:v>670.625</c:v>
                </c:pt>
                <c:pt idx="202" formatCode="0">
                  <c:v>676.75</c:v>
                </c:pt>
                <c:pt idx="203" formatCode="0">
                  <c:v>686</c:v>
                </c:pt>
                <c:pt idx="204" formatCode="0">
                  <c:v>690.125</c:v>
                </c:pt>
                <c:pt idx="205" formatCode="0">
                  <c:v>697.5</c:v>
                </c:pt>
                <c:pt idx="206" formatCode="0">
                  <c:v>703.5</c:v>
                </c:pt>
                <c:pt idx="207" formatCode="0">
                  <c:v>708.87499999999989</c:v>
                </c:pt>
                <c:pt idx="208" formatCode="0">
                  <c:v>714.125</c:v>
                </c:pt>
                <c:pt idx="209" formatCode="0">
                  <c:v>719.25</c:v>
                </c:pt>
                <c:pt idx="210" formatCode="0">
                  <c:v>725.25</c:v>
                </c:pt>
                <c:pt idx="211" formatCode="0">
                  <c:v>730.375</c:v>
                </c:pt>
                <c:pt idx="212" formatCode="0">
                  <c:v>734.25</c:v>
                </c:pt>
                <c:pt idx="213" formatCode="0">
                  <c:v>738.625</c:v>
                </c:pt>
                <c:pt idx="214" formatCode="0">
                  <c:v>749.5</c:v>
                </c:pt>
                <c:pt idx="215" formatCode="0">
                  <c:v>776.875</c:v>
                </c:pt>
                <c:pt idx="216" formatCode="0">
                  <c:v>826.875</c:v>
                </c:pt>
                <c:pt idx="217" formatCode="0">
                  <c:v>831</c:v>
                </c:pt>
                <c:pt idx="218" formatCode="0">
                  <c:v>833.375</c:v>
                </c:pt>
                <c:pt idx="219" formatCode="0">
                  <c:v>834.25</c:v>
                </c:pt>
                <c:pt idx="220" formatCode="0">
                  <c:v>835.62500000000011</c:v>
                </c:pt>
                <c:pt idx="221" formatCode="0">
                  <c:v>836.5</c:v>
                </c:pt>
                <c:pt idx="222" formatCode="0">
                  <c:v>834.125</c:v>
                </c:pt>
                <c:pt idx="223" formatCode="0">
                  <c:v>836.00000000000011</c:v>
                </c:pt>
                <c:pt idx="224" formatCode="0">
                  <c:v>837.5</c:v>
                </c:pt>
                <c:pt idx="225" formatCode="0">
                  <c:v>839</c:v>
                </c:pt>
                <c:pt idx="226" formatCode="0">
                  <c:v>839.375</c:v>
                </c:pt>
                <c:pt idx="227" formatCode="0">
                  <c:v>836.875</c:v>
                </c:pt>
                <c:pt idx="228" formatCode="0">
                  <c:v>839</c:v>
                </c:pt>
                <c:pt idx="229" formatCode="0">
                  <c:v>837.62500000000011</c:v>
                </c:pt>
                <c:pt idx="230" formatCode="0">
                  <c:v>838.5</c:v>
                </c:pt>
                <c:pt idx="231" formatCode="0">
                  <c:v>838.25</c:v>
                </c:pt>
                <c:pt idx="232" formatCode="0">
                  <c:v>838.75</c:v>
                </c:pt>
                <c:pt idx="233" formatCode="0">
                  <c:v>839.87499999999989</c:v>
                </c:pt>
                <c:pt idx="234" formatCode="0">
                  <c:v>841</c:v>
                </c:pt>
                <c:pt idx="235" formatCode="0">
                  <c:v>841.25</c:v>
                </c:pt>
                <c:pt idx="236" formatCode="0">
                  <c:v>842.00000000000011</c:v>
                </c:pt>
                <c:pt idx="237" formatCode="0">
                  <c:v>842.125</c:v>
                </c:pt>
                <c:pt idx="238" formatCode="0">
                  <c:v>842.125</c:v>
                </c:pt>
                <c:pt idx="239" formatCode="0">
                  <c:v>842.875</c:v>
                </c:pt>
                <c:pt idx="240" formatCode="0">
                  <c:v>843.625</c:v>
                </c:pt>
                <c:pt idx="241" formatCode="0">
                  <c:v>842.625</c:v>
                </c:pt>
                <c:pt idx="242" formatCode="0">
                  <c:v>842.875</c:v>
                </c:pt>
                <c:pt idx="243" formatCode="0">
                  <c:v>842.00000000000011</c:v>
                </c:pt>
                <c:pt idx="244" formatCode="0">
                  <c:v>843</c:v>
                </c:pt>
                <c:pt idx="245" formatCode="0">
                  <c:v>843.375</c:v>
                </c:pt>
                <c:pt idx="246" formatCode="0">
                  <c:v>843.5</c:v>
                </c:pt>
                <c:pt idx="247" formatCode="0">
                  <c:v>843.62500000000011</c:v>
                </c:pt>
                <c:pt idx="248" formatCode="0">
                  <c:v>845.25</c:v>
                </c:pt>
                <c:pt idx="249" formatCode="0">
                  <c:v>846.875</c:v>
                </c:pt>
                <c:pt idx="250" formatCode="0">
                  <c:v>860.5</c:v>
                </c:pt>
                <c:pt idx="251" formatCode="0">
                  <c:v>871.5</c:v>
                </c:pt>
                <c:pt idx="252" formatCode="0">
                  <c:v>876.25</c:v>
                </c:pt>
                <c:pt idx="253" formatCode="0">
                  <c:v>877</c:v>
                </c:pt>
                <c:pt idx="254" formatCode="0">
                  <c:v>879</c:v>
                </c:pt>
                <c:pt idx="255" formatCode="0">
                  <c:v>879.125</c:v>
                </c:pt>
                <c:pt idx="256" formatCode="0">
                  <c:v>880.125</c:v>
                </c:pt>
                <c:pt idx="257" formatCode="0">
                  <c:v>881.375</c:v>
                </c:pt>
                <c:pt idx="258" formatCode="0">
                  <c:v>881.625</c:v>
                </c:pt>
                <c:pt idx="259" formatCode="0">
                  <c:v>882</c:v>
                </c:pt>
                <c:pt idx="260" formatCode="0">
                  <c:v>883</c:v>
                </c:pt>
                <c:pt idx="261" formatCode="0">
                  <c:v>882</c:v>
                </c:pt>
                <c:pt idx="262" formatCode="0">
                  <c:v>882.125</c:v>
                </c:pt>
                <c:pt idx="263" formatCode="0">
                  <c:v>882.74999999999989</c:v>
                </c:pt>
                <c:pt idx="264" formatCode="0">
                  <c:v>882.125</c:v>
                </c:pt>
                <c:pt idx="265" formatCode="0">
                  <c:v>882.375</c:v>
                </c:pt>
                <c:pt idx="266" formatCode="0">
                  <c:v>882.87500000000011</c:v>
                </c:pt>
                <c:pt idx="267" formatCode="0">
                  <c:v>881.875</c:v>
                </c:pt>
                <c:pt idx="268" formatCode="0">
                  <c:v>882.625</c:v>
                </c:pt>
                <c:pt idx="269" formatCode="0">
                  <c:v>882.125</c:v>
                </c:pt>
                <c:pt idx="270" formatCode="0">
                  <c:v>879.5</c:v>
                </c:pt>
                <c:pt idx="271" formatCode="0">
                  <c:v>878.50000000000011</c:v>
                </c:pt>
                <c:pt idx="272" formatCode="0">
                  <c:v>879.75</c:v>
                </c:pt>
                <c:pt idx="273" formatCode="0">
                  <c:v>879.375</c:v>
                </c:pt>
                <c:pt idx="274" formatCode="0">
                  <c:v>881.375</c:v>
                </c:pt>
                <c:pt idx="275" formatCode="0">
                  <c:v>882</c:v>
                </c:pt>
                <c:pt idx="276" formatCode="0">
                  <c:v>883.5</c:v>
                </c:pt>
                <c:pt idx="277" formatCode="0">
                  <c:v>883.5</c:v>
                </c:pt>
                <c:pt idx="278" formatCode="0">
                  <c:v>882.87500000000011</c:v>
                </c:pt>
                <c:pt idx="279" formatCode="0">
                  <c:v>883.12499999999989</c:v>
                </c:pt>
                <c:pt idx="280" formatCode="0">
                  <c:v>884.125</c:v>
                </c:pt>
                <c:pt idx="281" formatCode="0">
                  <c:v>884.50000000000011</c:v>
                </c:pt>
                <c:pt idx="282" formatCode="0">
                  <c:v>885.125</c:v>
                </c:pt>
                <c:pt idx="283" formatCode="0">
                  <c:v>884.74999999999989</c:v>
                </c:pt>
                <c:pt idx="284" formatCode="0">
                  <c:v>884.5</c:v>
                </c:pt>
                <c:pt idx="285" formatCode="0">
                  <c:v>885.25</c:v>
                </c:pt>
                <c:pt idx="286" formatCode="0">
                  <c:v>885.5</c:v>
                </c:pt>
                <c:pt idx="287" formatCode="0">
                  <c:v>885.625</c:v>
                </c:pt>
                <c:pt idx="288" formatCode="0">
                  <c:v>885.875</c:v>
                </c:pt>
                <c:pt idx="289" formatCode="0">
                  <c:v>885.375</c:v>
                </c:pt>
                <c:pt idx="290" formatCode="0">
                  <c:v>884.625</c:v>
                </c:pt>
                <c:pt idx="291" formatCode="0">
                  <c:v>885.75</c:v>
                </c:pt>
                <c:pt idx="292" formatCode="0">
                  <c:v>885.25</c:v>
                </c:pt>
                <c:pt idx="293" formatCode="0">
                  <c:v>885</c:v>
                </c:pt>
                <c:pt idx="294" formatCode="0">
                  <c:v>884.50000000000011</c:v>
                </c:pt>
                <c:pt idx="295" formatCode="0">
                  <c:v>883.25000000000011</c:v>
                </c:pt>
                <c:pt idx="296" formatCode="0">
                  <c:v>883.12499999999989</c:v>
                </c:pt>
                <c:pt idx="297" formatCode="0">
                  <c:v>884.25</c:v>
                </c:pt>
                <c:pt idx="298" formatCode="0">
                  <c:v>883</c:v>
                </c:pt>
                <c:pt idx="299" formatCode="0">
                  <c:v>884.125</c:v>
                </c:pt>
                <c:pt idx="300" formatCode="0">
                  <c:v>885.12499999999989</c:v>
                </c:pt>
                <c:pt idx="301" formatCode="0">
                  <c:v>883.375</c:v>
                </c:pt>
                <c:pt idx="302" formatCode="0">
                  <c:v>884.25</c:v>
                </c:pt>
                <c:pt idx="303" formatCode="0">
                  <c:v>883.375</c:v>
                </c:pt>
                <c:pt idx="304" formatCode="0">
                  <c:v>883.75</c:v>
                </c:pt>
                <c:pt idx="305" formatCode="0">
                  <c:v>883.5</c:v>
                </c:pt>
                <c:pt idx="306" formatCode="0">
                  <c:v>884.125</c:v>
                </c:pt>
                <c:pt idx="307" formatCode="0">
                  <c:v>885.375</c:v>
                </c:pt>
                <c:pt idx="308" formatCode="0">
                  <c:v>884.87500000000011</c:v>
                </c:pt>
                <c:pt idx="309" formatCode="0">
                  <c:v>883.12499999999989</c:v>
                </c:pt>
                <c:pt idx="310" formatCode="0">
                  <c:v>885.625</c:v>
                </c:pt>
                <c:pt idx="311" formatCode="0">
                  <c:v>883.5</c:v>
                </c:pt>
                <c:pt idx="312" formatCode="0">
                  <c:v>884.375</c:v>
                </c:pt>
                <c:pt idx="313" formatCode="0">
                  <c:v>882.74999999999989</c:v>
                </c:pt>
                <c:pt idx="314" formatCode="0">
                  <c:v>883.25</c:v>
                </c:pt>
                <c:pt idx="315" formatCode="0">
                  <c:v>883.62500000000011</c:v>
                </c:pt>
                <c:pt idx="316" formatCode="0">
                  <c:v>884.25</c:v>
                </c:pt>
                <c:pt idx="317" formatCode="0">
                  <c:v>884.125</c:v>
                </c:pt>
                <c:pt idx="318" formatCode="0">
                  <c:v>884.125</c:v>
                </c:pt>
                <c:pt idx="319" formatCode="0">
                  <c:v>884.25</c:v>
                </c:pt>
                <c:pt idx="320" formatCode="0">
                  <c:v>884.375</c:v>
                </c:pt>
                <c:pt idx="321" formatCode="0">
                  <c:v>883.75</c:v>
                </c:pt>
                <c:pt idx="322" formatCode="0">
                  <c:v>885.125</c:v>
                </c:pt>
                <c:pt idx="323" formatCode="0">
                  <c:v>884.875</c:v>
                </c:pt>
                <c:pt idx="324" formatCode="0">
                  <c:v>885.25</c:v>
                </c:pt>
                <c:pt idx="325" formatCode="0">
                  <c:v>884.625</c:v>
                </c:pt>
                <c:pt idx="326" formatCode="0">
                  <c:v>884.375</c:v>
                </c:pt>
                <c:pt idx="327" formatCode="0">
                  <c:v>884.625</c:v>
                </c:pt>
                <c:pt idx="328" formatCode="0">
                  <c:v>885</c:v>
                </c:pt>
                <c:pt idx="329" formatCode="0">
                  <c:v>885.25000000000011</c:v>
                </c:pt>
                <c:pt idx="330" formatCode="0">
                  <c:v>884.87500000000011</c:v>
                </c:pt>
                <c:pt idx="331" formatCode="0">
                  <c:v>886.25</c:v>
                </c:pt>
                <c:pt idx="332" formatCode="0">
                  <c:v>886.375</c:v>
                </c:pt>
                <c:pt idx="333" formatCode="0">
                  <c:v>885.25000000000011</c:v>
                </c:pt>
                <c:pt idx="334" formatCode="0">
                  <c:v>886.125</c:v>
                </c:pt>
                <c:pt idx="335" formatCode="0">
                  <c:v>884.625</c:v>
                </c:pt>
                <c:pt idx="336" formatCode="0">
                  <c:v>884.375</c:v>
                </c:pt>
                <c:pt idx="337" formatCode="0">
                  <c:v>885.25</c:v>
                </c:pt>
                <c:pt idx="338" formatCode="0">
                  <c:v>885</c:v>
                </c:pt>
                <c:pt idx="339" formatCode="0">
                  <c:v>885.125</c:v>
                </c:pt>
                <c:pt idx="340" formatCode="0">
                  <c:v>885.625</c:v>
                </c:pt>
                <c:pt idx="341" formatCode="0">
                  <c:v>886.25</c:v>
                </c:pt>
                <c:pt idx="342" formatCode="0">
                  <c:v>886.625</c:v>
                </c:pt>
                <c:pt idx="343" formatCode="0">
                  <c:v>885.25</c:v>
                </c:pt>
                <c:pt idx="344" formatCode="0">
                  <c:v>886.125</c:v>
                </c:pt>
                <c:pt idx="345" formatCode="0">
                  <c:v>886.625</c:v>
                </c:pt>
                <c:pt idx="346" formatCode="0">
                  <c:v>887</c:v>
                </c:pt>
                <c:pt idx="347" formatCode="0">
                  <c:v>886.75</c:v>
                </c:pt>
                <c:pt idx="348" formatCode="0">
                  <c:v>887</c:v>
                </c:pt>
                <c:pt idx="349" formatCode="0">
                  <c:v>887.25</c:v>
                </c:pt>
                <c:pt idx="350" formatCode="0">
                  <c:v>887.625</c:v>
                </c:pt>
                <c:pt idx="351" formatCode="0">
                  <c:v>887.875</c:v>
                </c:pt>
                <c:pt idx="352" formatCode="0">
                  <c:v>887.375</c:v>
                </c:pt>
                <c:pt idx="353" formatCode="0">
                  <c:v>887.25</c:v>
                </c:pt>
                <c:pt idx="354" formatCode="0">
                  <c:v>887.875</c:v>
                </c:pt>
                <c:pt idx="355" formatCode="0">
                  <c:v>886.625</c:v>
                </c:pt>
                <c:pt idx="356" formatCode="0">
                  <c:v>885.375</c:v>
                </c:pt>
                <c:pt idx="357" formatCode="0">
                  <c:v>887</c:v>
                </c:pt>
                <c:pt idx="358" formatCode="0">
                  <c:v>883.625</c:v>
                </c:pt>
                <c:pt idx="359" formatCode="0">
                  <c:v>885.75</c:v>
                </c:pt>
                <c:pt idx="360" formatCode="0">
                  <c:v>885.375</c:v>
                </c:pt>
                <c:pt idx="361" formatCode="0">
                  <c:v>885.375</c:v>
                </c:pt>
                <c:pt idx="362" formatCode="0">
                  <c:v>877.375</c:v>
                </c:pt>
                <c:pt idx="363" formatCode="0">
                  <c:v>863.49999999999989</c:v>
                </c:pt>
                <c:pt idx="364" formatCode="0">
                  <c:v>872.125</c:v>
                </c:pt>
                <c:pt idx="365" formatCode="0">
                  <c:v>873.625</c:v>
                </c:pt>
                <c:pt idx="366" formatCode="0">
                  <c:v>874.75</c:v>
                </c:pt>
                <c:pt idx="367" formatCode="0">
                  <c:v>875.25</c:v>
                </c:pt>
                <c:pt idx="368" formatCode="0">
                  <c:v>878</c:v>
                </c:pt>
                <c:pt idx="369" formatCode="0">
                  <c:v>878.125</c:v>
                </c:pt>
                <c:pt idx="370" formatCode="0">
                  <c:v>877.5</c:v>
                </c:pt>
                <c:pt idx="371" formatCode="0">
                  <c:v>880.74999999999989</c:v>
                </c:pt>
                <c:pt idx="372" formatCode="0">
                  <c:v>879.875</c:v>
                </c:pt>
                <c:pt idx="373" formatCode="0">
                  <c:v>880.87500000000011</c:v>
                </c:pt>
                <c:pt idx="374" formatCode="0">
                  <c:v>881</c:v>
                </c:pt>
                <c:pt idx="375" formatCode="0">
                  <c:v>882.375</c:v>
                </c:pt>
                <c:pt idx="376" formatCode="0">
                  <c:v>882.50000000000011</c:v>
                </c:pt>
                <c:pt idx="377" formatCode="0">
                  <c:v>883.375</c:v>
                </c:pt>
                <c:pt idx="378" formatCode="0">
                  <c:v>883.75</c:v>
                </c:pt>
                <c:pt idx="379" formatCode="0">
                  <c:v>882.125</c:v>
                </c:pt>
                <c:pt idx="380" formatCode="0">
                  <c:v>882.87500000000011</c:v>
                </c:pt>
                <c:pt idx="381" formatCode="0">
                  <c:v>882.75</c:v>
                </c:pt>
                <c:pt idx="382" formatCode="0">
                  <c:v>882.87500000000011</c:v>
                </c:pt>
                <c:pt idx="383" formatCode="0">
                  <c:v>884.25</c:v>
                </c:pt>
                <c:pt idx="384" formatCode="0">
                  <c:v>882</c:v>
                </c:pt>
                <c:pt idx="385" formatCode="0">
                  <c:v>881.625</c:v>
                </c:pt>
                <c:pt idx="386" formatCode="0">
                  <c:v>882.25</c:v>
                </c:pt>
                <c:pt idx="387" formatCode="0">
                  <c:v>883.25</c:v>
                </c:pt>
                <c:pt idx="388" formatCode="0">
                  <c:v>882.50000000000011</c:v>
                </c:pt>
                <c:pt idx="389" formatCode="0">
                  <c:v>882.625</c:v>
                </c:pt>
                <c:pt idx="390" formatCode="0">
                  <c:v>882.50000000000011</c:v>
                </c:pt>
                <c:pt idx="391" formatCode="0">
                  <c:v>882.25</c:v>
                </c:pt>
                <c:pt idx="392" formatCode="0">
                  <c:v>883.375</c:v>
                </c:pt>
                <c:pt idx="393" formatCode="0">
                  <c:v>884.87500000000011</c:v>
                </c:pt>
                <c:pt idx="394" formatCode="0">
                  <c:v>883.75</c:v>
                </c:pt>
                <c:pt idx="395" formatCode="0">
                  <c:v>884.75</c:v>
                </c:pt>
                <c:pt idx="396" formatCode="0">
                  <c:v>884.875</c:v>
                </c:pt>
                <c:pt idx="397" formatCode="0">
                  <c:v>885.5</c:v>
                </c:pt>
                <c:pt idx="398" formatCode="0">
                  <c:v>886</c:v>
                </c:pt>
                <c:pt idx="399" formatCode="0">
                  <c:v>885.25000000000011</c:v>
                </c:pt>
                <c:pt idx="400" formatCode="0">
                  <c:v>885.875</c:v>
                </c:pt>
                <c:pt idx="401" formatCode="0">
                  <c:v>885.12499999999989</c:v>
                </c:pt>
                <c:pt idx="402" formatCode="0">
                  <c:v>886.87500000000011</c:v>
                </c:pt>
                <c:pt idx="403" formatCode="0">
                  <c:v>885.75</c:v>
                </c:pt>
                <c:pt idx="404" formatCode="0">
                  <c:v>885.625</c:v>
                </c:pt>
                <c:pt idx="405" formatCode="0">
                  <c:v>885.12499999999989</c:v>
                </c:pt>
                <c:pt idx="406" formatCode="0">
                  <c:v>885.75</c:v>
                </c:pt>
                <c:pt idx="407" formatCode="0">
                  <c:v>885.75</c:v>
                </c:pt>
                <c:pt idx="408" formatCode="0">
                  <c:v>885</c:v>
                </c:pt>
                <c:pt idx="409" formatCode="0">
                  <c:v>884.375</c:v>
                </c:pt>
                <c:pt idx="410" formatCode="0">
                  <c:v>882.74999999999989</c:v>
                </c:pt>
                <c:pt idx="411" formatCode="0">
                  <c:v>884.875</c:v>
                </c:pt>
                <c:pt idx="412" formatCode="0">
                  <c:v>883.75</c:v>
                </c:pt>
                <c:pt idx="413" formatCode="0">
                  <c:v>886.125</c:v>
                </c:pt>
                <c:pt idx="414" formatCode="0">
                  <c:v>884.25</c:v>
                </c:pt>
                <c:pt idx="415" formatCode="0">
                  <c:v>885.625</c:v>
                </c:pt>
                <c:pt idx="416" formatCode="0">
                  <c:v>885.875</c:v>
                </c:pt>
                <c:pt idx="417" formatCode="0">
                  <c:v>886.375</c:v>
                </c:pt>
                <c:pt idx="418" formatCode="0">
                  <c:v>886.74999999999989</c:v>
                </c:pt>
                <c:pt idx="419" formatCode="0">
                  <c:v>886.50000000000011</c:v>
                </c:pt>
                <c:pt idx="420" formatCode="0">
                  <c:v>887.75</c:v>
                </c:pt>
                <c:pt idx="421" formatCode="0">
                  <c:v>887.12499999999989</c:v>
                </c:pt>
                <c:pt idx="422" formatCode="0">
                  <c:v>887.625</c:v>
                </c:pt>
                <c:pt idx="423" formatCode="0">
                  <c:v>887.25</c:v>
                </c:pt>
                <c:pt idx="424" formatCode="0">
                  <c:v>886.74999999999989</c:v>
                </c:pt>
                <c:pt idx="425" formatCode="0">
                  <c:v>888.125</c:v>
                </c:pt>
                <c:pt idx="426" formatCode="0">
                  <c:v>887.375</c:v>
                </c:pt>
                <c:pt idx="427" formatCode="0">
                  <c:v>887.75</c:v>
                </c:pt>
                <c:pt idx="428" formatCode="0">
                  <c:v>886.625</c:v>
                </c:pt>
                <c:pt idx="429" formatCode="0">
                  <c:v>886.625</c:v>
                </c:pt>
                <c:pt idx="430" formatCode="0">
                  <c:v>888.25</c:v>
                </c:pt>
                <c:pt idx="431" formatCode="0">
                  <c:v>887.625</c:v>
                </c:pt>
                <c:pt idx="432" formatCode="0">
                  <c:v>886.37499999999989</c:v>
                </c:pt>
                <c:pt idx="433" formatCode="0">
                  <c:v>886.375</c:v>
                </c:pt>
                <c:pt idx="434" formatCode="0">
                  <c:v>887.625</c:v>
                </c:pt>
                <c:pt idx="435" formatCode="0">
                  <c:v>888.625</c:v>
                </c:pt>
                <c:pt idx="436" formatCode="0">
                  <c:v>887.5</c:v>
                </c:pt>
                <c:pt idx="437" formatCode="0">
                  <c:v>885.5</c:v>
                </c:pt>
                <c:pt idx="438" formatCode="0">
                  <c:v>886.625</c:v>
                </c:pt>
                <c:pt idx="439" formatCode="0">
                  <c:v>886.125</c:v>
                </c:pt>
                <c:pt idx="440" formatCode="0">
                  <c:v>887.625</c:v>
                </c:pt>
                <c:pt idx="441" formatCode="0">
                  <c:v>889.125</c:v>
                </c:pt>
                <c:pt idx="442" formatCode="0">
                  <c:v>887.125</c:v>
                </c:pt>
                <c:pt idx="443" formatCode="0">
                  <c:v>887.375</c:v>
                </c:pt>
                <c:pt idx="444" formatCode="0">
                  <c:v>886.87500000000011</c:v>
                </c:pt>
                <c:pt idx="445" formatCode="0">
                  <c:v>887.5</c:v>
                </c:pt>
                <c:pt idx="446" formatCode="0">
                  <c:v>888.625</c:v>
                </c:pt>
                <c:pt idx="447" formatCode="0">
                  <c:v>888.37499999999989</c:v>
                </c:pt>
                <c:pt idx="448" formatCode="0">
                  <c:v>886.5</c:v>
                </c:pt>
                <c:pt idx="449" formatCode="0">
                  <c:v>887.12499999999989</c:v>
                </c:pt>
                <c:pt idx="450" formatCode="0">
                  <c:v>885.375</c:v>
                </c:pt>
                <c:pt idx="451" formatCode="0">
                  <c:v>860.125</c:v>
                </c:pt>
                <c:pt idx="452" formatCode="0">
                  <c:v>871.375</c:v>
                </c:pt>
                <c:pt idx="453" formatCode="0">
                  <c:v>871.375</c:v>
                </c:pt>
                <c:pt idx="454" formatCode="0">
                  <c:v>847</c:v>
                </c:pt>
                <c:pt idx="455" formatCode="0">
                  <c:v>856.25</c:v>
                </c:pt>
                <c:pt idx="456" formatCode="0">
                  <c:v>864.375</c:v>
                </c:pt>
                <c:pt idx="457" formatCode="0">
                  <c:v>868.125</c:v>
                </c:pt>
                <c:pt idx="458" formatCode="0">
                  <c:v>871.375</c:v>
                </c:pt>
                <c:pt idx="459" formatCode="0">
                  <c:v>874.125</c:v>
                </c:pt>
                <c:pt idx="460" formatCode="0">
                  <c:v>874</c:v>
                </c:pt>
                <c:pt idx="461" formatCode="0">
                  <c:v>875.75</c:v>
                </c:pt>
                <c:pt idx="462" formatCode="0">
                  <c:v>875.75</c:v>
                </c:pt>
                <c:pt idx="463" formatCode="0">
                  <c:v>876.625</c:v>
                </c:pt>
                <c:pt idx="464" formatCode="0">
                  <c:v>875.12499999999989</c:v>
                </c:pt>
                <c:pt idx="465" formatCode="0">
                  <c:v>877.875</c:v>
                </c:pt>
                <c:pt idx="466" formatCode="0">
                  <c:v>877.625</c:v>
                </c:pt>
                <c:pt idx="467" formatCode="0">
                  <c:v>877.75</c:v>
                </c:pt>
                <c:pt idx="468" formatCode="0">
                  <c:v>877.625</c:v>
                </c:pt>
                <c:pt idx="469" formatCode="0">
                  <c:v>878.125</c:v>
                </c:pt>
                <c:pt idx="470" formatCode="0">
                  <c:v>876.74999999999989</c:v>
                </c:pt>
                <c:pt idx="471" formatCode="0">
                  <c:v>876.25</c:v>
                </c:pt>
                <c:pt idx="472" formatCode="0">
                  <c:v>877.25</c:v>
                </c:pt>
                <c:pt idx="473" formatCode="0">
                  <c:v>876.74999999999989</c:v>
                </c:pt>
                <c:pt idx="474" formatCode="0">
                  <c:v>877</c:v>
                </c:pt>
                <c:pt idx="475" formatCode="0">
                  <c:v>877.62500000000011</c:v>
                </c:pt>
                <c:pt idx="476" formatCode="0">
                  <c:v>878.375</c:v>
                </c:pt>
                <c:pt idx="477" formatCode="0">
                  <c:v>878.25</c:v>
                </c:pt>
                <c:pt idx="478" formatCode="0">
                  <c:v>877.875</c:v>
                </c:pt>
                <c:pt idx="479" formatCode="0">
                  <c:v>878.375</c:v>
                </c:pt>
                <c:pt idx="480" formatCode="0">
                  <c:v>877.5</c:v>
                </c:pt>
                <c:pt idx="481" formatCode="0">
                  <c:v>878.37499999999989</c:v>
                </c:pt>
                <c:pt idx="482" formatCode="0">
                  <c:v>877.75</c:v>
                </c:pt>
                <c:pt idx="483" formatCode="0">
                  <c:v>879.12499999999989</c:v>
                </c:pt>
                <c:pt idx="484" formatCode="0">
                  <c:v>879</c:v>
                </c:pt>
                <c:pt idx="485" formatCode="0">
                  <c:v>879</c:v>
                </c:pt>
                <c:pt idx="486" formatCode="0">
                  <c:v>879.75</c:v>
                </c:pt>
                <c:pt idx="487" formatCode="0">
                  <c:v>879.125</c:v>
                </c:pt>
                <c:pt idx="488" formatCode="0">
                  <c:v>879.875</c:v>
                </c:pt>
                <c:pt idx="489" formatCode="0">
                  <c:v>879.375</c:v>
                </c:pt>
                <c:pt idx="490" formatCode="0">
                  <c:v>881.62500000000011</c:v>
                </c:pt>
                <c:pt idx="491" formatCode="0">
                  <c:v>881.875</c:v>
                </c:pt>
                <c:pt idx="492" formatCode="0">
                  <c:v>880.375</c:v>
                </c:pt>
                <c:pt idx="493" formatCode="0">
                  <c:v>880.50000000000011</c:v>
                </c:pt>
                <c:pt idx="494" formatCode="0">
                  <c:v>880.25</c:v>
                </c:pt>
                <c:pt idx="495" formatCode="0">
                  <c:v>880</c:v>
                </c:pt>
                <c:pt idx="496" formatCode="0">
                  <c:v>881.375</c:v>
                </c:pt>
                <c:pt idx="497" formatCode="0">
                  <c:v>881.25</c:v>
                </c:pt>
                <c:pt idx="498" formatCode="0">
                  <c:v>880.5</c:v>
                </c:pt>
                <c:pt idx="499" formatCode="0">
                  <c:v>879.25</c:v>
                </c:pt>
                <c:pt idx="500" formatCode="0">
                  <c:v>882.50000000000011</c:v>
                </c:pt>
                <c:pt idx="501" formatCode="0">
                  <c:v>883.375</c:v>
                </c:pt>
                <c:pt idx="502" formatCode="0">
                  <c:v>881.375</c:v>
                </c:pt>
                <c:pt idx="503" formatCode="0">
                  <c:v>882.625</c:v>
                </c:pt>
                <c:pt idx="504" formatCode="0">
                  <c:v>882.37499999999989</c:v>
                </c:pt>
                <c:pt idx="505" formatCode="0">
                  <c:v>882.375</c:v>
                </c:pt>
                <c:pt idx="506" formatCode="0">
                  <c:v>882.125</c:v>
                </c:pt>
                <c:pt idx="507" formatCode="0">
                  <c:v>882.125</c:v>
                </c:pt>
                <c:pt idx="508" formatCode="0">
                  <c:v>883</c:v>
                </c:pt>
                <c:pt idx="509" formatCode="0">
                  <c:v>884.625</c:v>
                </c:pt>
                <c:pt idx="510" formatCode="0">
                  <c:v>884.625</c:v>
                </c:pt>
                <c:pt idx="511" formatCode="0">
                  <c:v>883.875</c:v>
                </c:pt>
                <c:pt idx="512" formatCode="0">
                  <c:v>884.25</c:v>
                </c:pt>
                <c:pt idx="513" formatCode="0">
                  <c:v>883</c:v>
                </c:pt>
                <c:pt idx="514" formatCode="0">
                  <c:v>883.375</c:v>
                </c:pt>
                <c:pt idx="515" formatCode="0">
                  <c:v>882.74999999999989</c:v>
                </c:pt>
                <c:pt idx="516" formatCode="0">
                  <c:v>884.125</c:v>
                </c:pt>
                <c:pt idx="517" formatCode="0">
                  <c:v>883.875</c:v>
                </c:pt>
                <c:pt idx="518" formatCode="0">
                  <c:v>885.25</c:v>
                </c:pt>
                <c:pt idx="519" formatCode="0">
                  <c:v>884.375</c:v>
                </c:pt>
                <c:pt idx="520" formatCode="0">
                  <c:v>884</c:v>
                </c:pt>
                <c:pt idx="521" formatCode="0">
                  <c:v>883.5</c:v>
                </c:pt>
                <c:pt idx="522" formatCode="0">
                  <c:v>883.12499999999989</c:v>
                </c:pt>
                <c:pt idx="523" formatCode="0">
                  <c:v>884.87500000000011</c:v>
                </c:pt>
                <c:pt idx="524" formatCode="0">
                  <c:v>883.875</c:v>
                </c:pt>
                <c:pt idx="525" formatCode="0">
                  <c:v>883.62500000000011</c:v>
                </c:pt>
                <c:pt idx="526" formatCode="0">
                  <c:v>885.375</c:v>
                </c:pt>
                <c:pt idx="527" formatCode="0">
                  <c:v>883.75</c:v>
                </c:pt>
                <c:pt idx="528" formatCode="0">
                  <c:v>885.25000000000011</c:v>
                </c:pt>
                <c:pt idx="529" formatCode="0">
                  <c:v>886</c:v>
                </c:pt>
                <c:pt idx="530" formatCode="0">
                  <c:v>884.25</c:v>
                </c:pt>
                <c:pt idx="531" formatCode="0">
                  <c:v>884.87500000000011</c:v>
                </c:pt>
                <c:pt idx="532" formatCode="0">
                  <c:v>886</c:v>
                </c:pt>
                <c:pt idx="533" formatCode="0">
                  <c:v>885.25000000000011</c:v>
                </c:pt>
                <c:pt idx="534" formatCode="0">
                  <c:v>885</c:v>
                </c:pt>
                <c:pt idx="535" formatCode="0">
                  <c:v>886.25</c:v>
                </c:pt>
                <c:pt idx="536" formatCode="0">
                  <c:v>885.12499999999989</c:v>
                </c:pt>
                <c:pt idx="537" formatCode="0">
                  <c:v>883.875</c:v>
                </c:pt>
                <c:pt idx="538" formatCode="0">
                  <c:v>885</c:v>
                </c:pt>
                <c:pt idx="539" formatCode="0">
                  <c:v>886</c:v>
                </c:pt>
                <c:pt idx="540" formatCode="0">
                  <c:v>884.625</c:v>
                </c:pt>
                <c:pt idx="541" formatCode="0">
                  <c:v>885.75</c:v>
                </c:pt>
                <c:pt idx="542" formatCode="0">
                  <c:v>884.125</c:v>
                </c:pt>
                <c:pt idx="543" formatCode="0">
                  <c:v>884.74999999999989</c:v>
                </c:pt>
                <c:pt idx="544" formatCode="0">
                  <c:v>885</c:v>
                </c:pt>
                <c:pt idx="545" formatCode="0">
                  <c:v>884.125</c:v>
                </c:pt>
                <c:pt idx="546" formatCode="0">
                  <c:v>877.125</c:v>
                </c:pt>
                <c:pt idx="547" formatCode="0">
                  <c:v>880.875</c:v>
                </c:pt>
                <c:pt idx="548" formatCode="0">
                  <c:v>881.5</c:v>
                </c:pt>
                <c:pt idx="549" formatCode="0">
                  <c:v>883.75</c:v>
                </c:pt>
                <c:pt idx="550" formatCode="0">
                  <c:v>883.875</c:v>
                </c:pt>
                <c:pt idx="551" formatCode="0">
                  <c:v>882.75</c:v>
                </c:pt>
                <c:pt idx="552" formatCode="0">
                  <c:v>885</c:v>
                </c:pt>
                <c:pt idx="553" formatCode="0">
                  <c:v>885.375</c:v>
                </c:pt>
                <c:pt idx="554" formatCode="0">
                  <c:v>884.625</c:v>
                </c:pt>
                <c:pt idx="555" formatCode="0">
                  <c:v>885.12499999999989</c:v>
                </c:pt>
                <c:pt idx="556" formatCode="0">
                  <c:v>886.375</c:v>
                </c:pt>
                <c:pt idx="557" formatCode="0">
                  <c:v>886</c:v>
                </c:pt>
                <c:pt idx="558" formatCode="0">
                  <c:v>885.5</c:v>
                </c:pt>
                <c:pt idx="559" formatCode="0">
                  <c:v>886.25</c:v>
                </c:pt>
                <c:pt idx="560" formatCode="0">
                  <c:v>886.87500000000011</c:v>
                </c:pt>
                <c:pt idx="561" formatCode="0">
                  <c:v>886.25</c:v>
                </c:pt>
                <c:pt idx="562" formatCode="0">
                  <c:v>886.50000000000011</c:v>
                </c:pt>
                <c:pt idx="563" formatCode="0">
                  <c:v>885.875</c:v>
                </c:pt>
                <c:pt idx="564" formatCode="0">
                  <c:v>887.25</c:v>
                </c:pt>
                <c:pt idx="565" formatCode="0">
                  <c:v>886.625</c:v>
                </c:pt>
                <c:pt idx="566" formatCode="0">
                  <c:v>887.12499999999989</c:v>
                </c:pt>
                <c:pt idx="567" formatCode="0">
                  <c:v>886.75</c:v>
                </c:pt>
                <c:pt idx="568" formatCode="0">
                  <c:v>885.375</c:v>
                </c:pt>
                <c:pt idx="569" formatCode="0">
                  <c:v>886.375</c:v>
                </c:pt>
                <c:pt idx="570" formatCode="0">
                  <c:v>884.5</c:v>
                </c:pt>
                <c:pt idx="571" formatCode="0">
                  <c:v>886.125</c:v>
                </c:pt>
                <c:pt idx="572" formatCode="0">
                  <c:v>885.5</c:v>
                </c:pt>
                <c:pt idx="573" formatCode="0">
                  <c:v>885</c:v>
                </c:pt>
                <c:pt idx="574" formatCode="0">
                  <c:v>886.50000000000011</c:v>
                </c:pt>
                <c:pt idx="575" formatCode="0">
                  <c:v>886.50000000000011</c:v>
                </c:pt>
                <c:pt idx="576" formatCode="0">
                  <c:v>886.87500000000011</c:v>
                </c:pt>
                <c:pt idx="577" formatCode="0">
                  <c:v>886.74999999999989</c:v>
                </c:pt>
                <c:pt idx="578" formatCode="0">
                  <c:v>886.87500000000011</c:v>
                </c:pt>
                <c:pt idx="579" formatCode="0">
                  <c:v>887</c:v>
                </c:pt>
                <c:pt idx="580" formatCode="0">
                  <c:v>887.12499999999989</c:v>
                </c:pt>
                <c:pt idx="581" formatCode="0">
                  <c:v>886.75</c:v>
                </c:pt>
                <c:pt idx="582" formatCode="0">
                  <c:v>887.25000000000011</c:v>
                </c:pt>
                <c:pt idx="583" formatCode="0">
                  <c:v>886.375</c:v>
                </c:pt>
                <c:pt idx="584" formatCode="0">
                  <c:v>886.87500000000011</c:v>
                </c:pt>
                <c:pt idx="585" formatCode="0">
                  <c:v>886.87500000000011</c:v>
                </c:pt>
                <c:pt idx="586" formatCode="0">
                  <c:v>886.74999999999989</c:v>
                </c:pt>
                <c:pt idx="587" formatCode="0">
                  <c:v>887.25</c:v>
                </c:pt>
                <c:pt idx="588" formatCode="0">
                  <c:v>887.25</c:v>
                </c:pt>
                <c:pt idx="589" formatCode="0">
                  <c:v>886.625</c:v>
                </c:pt>
                <c:pt idx="590" formatCode="0">
                  <c:v>886.37499999999989</c:v>
                </c:pt>
                <c:pt idx="591" formatCode="0">
                  <c:v>886.375</c:v>
                </c:pt>
                <c:pt idx="592" formatCode="0">
                  <c:v>886.625</c:v>
                </c:pt>
                <c:pt idx="593" formatCode="0">
                  <c:v>886.75</c:v>
                </c:pt>
                <c:pt idx="594" formatCode="0">
                  <c:v>886.625</c:v>
                </c:pt>
                <c:pt idx="595" formatCode="0">
                  <c:v>886.625</c:v>
                </c:pt>
                <c:pt idx="596" formatCode="0">
                  <c:v>886.87500000000011</c:v>
                </c:pt>
                <c:pt idx="597" formatCode="0">
                  <c:v>886.25</c:v>
                </c:pt>
                <c:pt idx="598" formatCode="0">
                  <c:v>887.375</c:v>
                </c:pt>
                <c:pt idx="599" formatCode="0">
                  <c:v>886</c:v>
                </c:pt>
                <c:pt idx="600" formatCode="0">
                  <c:v>886.87500000000011</c:v>
                </c:pt>
                <c:pt idx="601" formatCode="0">
                  <c:v>887.12499999999989</c:v>
                </c:pt>
                <c:pt idx="602" formatCode="0">
                  <c:v>886.125</c:v>
                </c:pt>
                <c:pt idx="603" formatCode="0">
                  <c:v>887</c:v>
                </c:pt>
                <c:pt idx="604" formatCode="0">
                  <c:v>886.75</c:v>
                </c:pt>
                <c:pt idx="605" formatCode="0">
                  <c:v>887</c:v>
                </c:pt>
                <c:pt idx="606" formatCode="0">
                  <c:v>886.375</c:v>
                </c:pt>
                <c:pt idx="607" formatCode="0">
                  <c:v>887</c:v>
                </c:pt>
                <c:pt idx="608" formatCode="0">
                  <c:v>885.875</c:v>
                </c:pt>
                <c:pt idx="609" formatCode="0">
                  <c:v>885.875</c:v>
                </c:pt>
                <c:pt idx="610" formatCode="0">
                  <c:v>886.00000000000011</c:v>
                </c:pt>
                <c:pt idx="611" formatCode="0">
                  <c:v>886.625</c:v>
                </c:pt>
                <c:pt idx="612" formatCode="0">
                  <c:v>885.75</c:v>
                </c:pt>
                <c:pt idx="613" formatCode="0">
                  <c:v>886.375</c:v>
                </c:pt>
                <c:pt idx="614" formatCode="0">
                  <c:v>885.5</c:v>
                </c:pt>
                <c:pt idx="615" formatCode="0">
                  <c:v>887</c:v>
                </c:pt>
                <c:pt idx="616" formatCode="0">
                  <c:v>886.125</c:v>
                </c:pt>
                <c:pt idx="617" formatCode="0">
                  <c:v>886.375</c:v>
                </c:pt>
                <c:pt idx="618" formatCode="0">
                  <c:v>885.625</c:v>
                </c:pt>
                <c:pt idx="619" formatCode="0">
                  <c:v>886.25</c:v>
                </c:pt>
                <c:pt idx="620" formatCode="0">
                  <c:v>886.125</c:v>
                </c:pt>
                <c:pt idx="621" formatCode="0">
                  <c:v>885.25</c:v>
                </c:pt>
                <c:pt idx="622" formatCode="0">
                  <c:v>886</c:v>
                </c:pt>
                <c:pt idx="623" formatCode="0">
                  <c:v>885.125</c:v>
                </c:pt>
                <c:pt idx="624" formatCode="0">
                  <c:v>888.25</c:v>
                </c:pt>
                <c:pt idx="625" formatCode="0">
                  <c:v>886.625</c:v>
                </c:pt>
                <c:pt idx="626" formatCode="0">
                  <c:v>886.625</c:v>
                </c:pt>
                <c:pt idx="627" formatCode="0">
                  <c:v>886.625</c:v>
                </c:pt>
                <c:pt idx="628" formatCode="0">
                  <c:v>886.25</c:v>
                </c:pt>
                <c:pt idx="629" formatCode="0">
                  <c:v>886.25</c:v>
                </c:pt>
                <c:pt idx="630" formatCode="0">
                  <c:v>886.74999999999989</c:v>
                </c:pt>
                <c:pt idx="631" formatCode="0">
                  <c:v>887.5</c:v>
                </c:pt>
                <c:pt idx="632" formatCode="0">
                  <c:v>886.50000000000011</c:v>
                </c:pt>
                <c:pt idx="633" formatCode="0">
                  <c:v>887</c:v>
                </c:pt>
                <c:pt idx="634" formatCode="0">
                  <c:v>888</c:v>
                </c:pt>
                <c:pt idx="635" formatCode="0">
                  <c:v>885</c:v>
                </c:pt>
                <c:pt idx="636" formatCode="0">
                  <c:v>888</c:v>
                </c:pt>
                <c:pt idx="637" formatCode="0">
                  <c:v>885</c:v>
                </c:pt>
                <c:pt idx="638" formatCode="0">
                  <c:v>878</c:v>
                </c:pt>
                <c:pt idx="639" formatCode="0">
                  <c:v>882.50000000000011</c:v>
                </c:pt>
                <c:pt idx="640" formatCode="0">
                  <c:v>886</c:v>
                </c:pt>
                <c:pt idx="641" formatCode="0">
                  <c:v>889</c:v>
                </c:pt>
                <c:pt idx="642" formatCode="0">
                  <c:v>889.5</c:v>
                </c:pt>
                <c:pt idx="643" formatCode="0">
                  <c:v>888</c:v>
                </c:pt>
                <c:pt idx="644" formatCode="0">
                  <c:v>887.5</c:v>
                </c:pt>
                <c:pt idx="645" formatCode="0">
                  <c:v>889</c:v>
                </c:pt>
                <c:pt idx="646" formatCode="0">
                  <c:v>890</c:v>
                </c:pt>
                <c:pt idx="647" formatCode="0">
                  <c:v>891</c:v>
                </c:pt>
                <c:pt idx="648" formatCode="0">
                  <c:v>890</c:v>
                </c:pt>
                <c:pt idx="649" formatCode="0">
                  <c:v>889.5</c:v>
                </c:pt>
                <c:pt idx="650" formatCode="0">
                  <c:v>890</c:v>
                </c:pt>
                <c:pt idx="651" formatCode="0">
                  <c:v>890.50000000000011</c:v>
                </c:pt>
                <c:pt idx="652" formatCode="0">
                  <c:v>893</c:v>
                </c:pt>
                <c:pt idx="653" formatCode="0">
                  <c:v>890</c:v>
                </c:pt>
                <c:pt idx="654" formatCode="0">
                  <c:v>892.50000000000011</c:v>
                </c:pt>
                <c:pt idx="655" formatCode="0">
                  <c:v>892.50000000000011</c:v>
                </c:pt>
                <c:pt idx="656" formatCode="0">
                  <c:v>889</c:v>
                </c:pt>
                <c:pt idx="657" formatCode="0">
                  <c:v>892.50000000000011</c:v>
                </c:pt>
                <c:pt idx="658" formatCode="0">
                  <c:v>893</c:v>
                </c:pt>
                <c:pt idx="659" formatCode="0">
                  <c:v>891</c:v>
                </c:pt>
                <c:pt idx="660" formatCode="0">
                  <c:v>892</c:v>
                </c:pt>
                <c:pt idx="661" formatCode="0">
                  <c:v>893</c:v>
                </c:pt>
                <c:pt idx="662" formatCode="0">
                  <c:v>890</c:v>
                </c:pt>
                <c:pt idx="663" formatCode="0">
                  <c:v>891</c:v>
                </c:pt>
                <c:pt idx="664" formatCode="0">
                  <c:v>892</c:v>
                </c:pt>
                <c:pt idx="665" formatCode="0">
                  <c:v>890</c:v>
                </c:pt>
                <c:pt idx="666" formatCode="0">
                  <c:v>892.50000000000011</c:v>
                </c:pt>
                <c:pt idx="667" formatCode="0">
                  <c:v>893</c:v>
                </c:pt>
                <c:pt idx="668" formatCode="0">
                  <c:v>894.50000000000011</c:v>
                </c:pt>
                <c:pt idx="669" formatCode="0">
                  <c:v>894.50000000000011</c:v>
                </c:pt>
                <c:pt idx="670" formatCode="0">
                  <c:v>895</c:v>
                </c:pt>
                <c:pt idx="671" formatCode="0">
                  <c:v>892</c:v>
                </c:pt>
                <c:pt idx="672" formatCode="0">
                  <c:v>889.5</c:v>
                </c:pt>
                <c:pt idx="673" formatCode="0">
                  <c:v>894</c:v>
                </c:pt>
                <c:pt idx="674" formatCode="0">
                  <c:v>892</c:v>
                </c:pt>
                <c:pt idx="675" formatCode="0">
                  <c:v>889.5</c:v>
                </c:pt>
                <c:pt idx="676" formatCode="0">
                  <c:v>888.50000000000011</c:v>
                </c:pt>
                <c:pt idx="677" formatCode="0">
                  <c:v>886</c:v>
                </c:pt>
                <c:pt idx="678" formatCode="0">
                  <c:v>888</c:v>
                </c:pt>
                <c:pt idx="679" formatCode="0">
                  <c:v>885.5</c:v>
                </c:pt>
                <c:pt idx="680" formatCode="0">
                  <c:v>884.50000000000011</c:v>
                </c:pt>
                <c:pt idx="681" formatCode="0">
                  <c:v>885</c:v>
                </c:pt>
                <c:pt idx="682" formatCode="0">
                  <c:v>886.50000000000011</c:v>
                </c:pt>
                <c:pt idx="683" formatCode="0">
                  <c:v>884</c:v>
                </c:pt>
                <c:pt idx="684" formatCode="0">
                  <c:v>884.50000000000011</c:v>
                </c:pt>
                <c:pt idx="685" formatCode="0">
                  <c:v>883</c:v>
                </c:pt>
                <c:pt idx="686" formatCode="0">
                  <c:v>883.5</c:v>
                </c:pt>
                <c:pt idx="687" formatCode="0">
                  <c:v>883</c:v>
                </c:pt>
                <c:pt idx="688" formatCode="0">
                  <c:v>886</c:v>
                </c:pt>
                <c:pt idx="689" formatCode="0">
                  <c:v>885</c:v>
                </c:pt>
                <c:pt idx="690" formatCode="0">
                  <c:v>883.5</c:v>
                </c:pt>
                <c:pt idx="691" formatCode="0">
                  <c:v>886</c:v>
                </c:pt>
                <c:pt idx="692" formatCode="0">
                  <c:v>886.50000000000011</c:v>
                </c:pt>
                <c:pt idx="693" formatCode="0">
                  <c:v>884.50000000000011</c:v>
                </c:pt>
                <c:pt idx="694" formatCode="0">
                  <c:v>885</c:v>
                </c:pt>
                <c:pt idx="695" formatCode="0">
                  <c:v>886.50000000000011</c:v>
                </c:pt>
                <c:pt idx="696" formatCode="0">
                  <c:v>887</c:v>
                </c:pt>
                <c:pt idx="697" formatCode="0">
                  <c:v>885</c:v>
                </c:pt>
                <c:pt idx="698" formatCode="0">
                  <c:v>887.5</c:v>
                </c:pt>
                <c:pt idx="699" formatCode="0">
                  <c:v>887.5</c:v>
                </c:pt>
                <c:pt idx="700" formatCode="0">
                  <c:v>887</c:v>
                </c:pt>
                <c:pt idx="701" formatCode="0">
                  <c:v>885.5</c:v>
                </c:pt>
                <c:pt idx="702" formatCode="0">
                  <c:v>888</c:v>
                </c:pt>
                <c:pt idx="703" formatCode="0">
                  <c:v>886</c:v>
                </c:pt>
                <c:pt idx="704" formatCode="0">
                  <c:v>883.5</c:v>
                </c:pt>
                <c:pt idx="705" formatCode="0">
                  <c:v>872</c:v>
                </c:pt>
                <c:pt idx="706" formatCode="0">
                  <c:v>874.5</c:v>
                </c:pt>
                <c:pt idx="707" formatCode="0">
                  <c:v>877.5</c:v>
                </c:pt>
                <c:pt idx="708" formatCode="0">
                  <c:v>877</c:v>
                </c:pt>
                <c:pt idx="709" formatCode="0">
                  <c:v>878.50000000000011</c:v>
                </c:pt>
                <c:pt idx="710" formatCode="0">
                  <c:v>877</c:v>
                </c:pt>
                <c:pt idx="711" formatCode="0">
                  <c:v>879</c:v>
                </c:pt>
                <c:pt idx="712" formatCode="0">
                  <c:v>876.5</c:v>
                </c:pt>
                <c:pt idx="713" formatCode="0">
                  <c:v>876.5</c:v>
                </c:pt>
                <c:pt idx="714" formatCode="0">
                  <c:v>877.5</c:v>
                </c:pt>
                <c:pt idx="715" formatCode="0">
                  <c:v>879</c:v>
                </c:pt>
                <c:pt idx="716" formatCode="0">
                  <c:v>882</c:v>
                </c:pt>
                <c:pt idx="717" formatCode="0">
                  <c:v>882</c:v>
                </c:pt>
                <c:pt idx="718" formatCode="0">
                  <c:v>882</c:v>
                </c:pt>
                <c:pt idx="719" formatCode="0">
                  <c:v>882</c:v>
                </c:pt>
                <c:pt idx="720" formatCode="0">
                  <c:v>880.50000000000011</c:v>
                </c:pt>
                <c:pt idx="721" formatCode="0">
                  <c:v>880.50000000000011</c:v>
                </c:pt>
                <c:pt idx="722" formatCode="0">
                  <c:v>881.5</c:v>
                </c:pt>
                <c:pt idx="723" formatCode="0">
                  <c:v>880.50000000000011</c:v>
                </c:pt>
                <c:pt idx="724" formatCode="0">
                  <c:v>883</c:v>
                </c:pt>
                <c:pt idx="725" formatCode="0">
                  <c:v>883</c:v>
                </c:pt>
                <c:pt idx="726" formatCode="0">
                  <c:v>883</c:v>
                </c:pt>
                <c:pt idx="727" formatCode="0">
                  <c:v>883.5</c:v>
                </c:pt>
                <c:pt idx="728" formatCode="0">
                  <c:v>883</c:v>
                </c:pt>
                <c:pt idx="729" formatCode="0">
                  <c:v>880.50000000000011</c:v>
                </c:pt>
                <c:pt idx="730" formatCode="0">
                  <c:v>880</c:v>
                </c:pt>
                <c:pt idx="731" formatCode="0">
                  <c:v>879.5</c:v>
                </c:pt>
                <c:pt idx="732" formatCode="0">
                  <c:v>881</c:v>
                </c:pt>
                <c:pt idx="733" formatCode="0">
                  <c:v>880.50000000000011</c:v>
                </c:pt>
                <c:pt idx="734" formatCode="0">
                  <c:v>882.50000000000011</c:v>
                </c:pt>
                <c:pt idx="735" formatCode="0">
                  <c:v>881</c:v>
                </c:pt>
                <c:pt idx="736" formatCode="0">
                  <c:v>879</c:v>
                </c:pt>
                <c:pt idx="737" formatCode="0">
                  <c:v>882.50000000000011</c:v>
                </c:pt>
                <c:pt idx="738" formatCode="0">
                  <c:v>882.50000000000011</c:v>
                </c:pt>
                <c:pt idx="739" formatCode="0">
                  <c:v>883.5</c:v>
                </c:pt>
                <c:pt idx="740" formatCode="0">
                  <c:v>883.5</c:v>
                </c:pt>
                <c:pt idx="741" formatCode="0">
                  <c:v>883.5</c:v>
                </c:pt>
                <c:pt idx="742" formatCode="0">
                  <c:v>881.5</c:v>
                </c:pt>
                <c:pt idx="743" formatCode="0">
                  <c:v>885</c:v>
                </c:pt>
                <c:pt idx="744" formatCode="0">
                  <c:v>884</c:v>
                </c:pt>
                <c:pt idx="745" formatCode="0">
                  <c:v>884.50000000000011</c:v>
                </c:pt>
                <c:pt idx="746" formatCode="0">
                  <c:v>885.5</c:v>
                </c:pt>
                <c:pt idx="747" formatCode="0">
                  <c:v>883</c:v>
                </c:pt>
                <c:pt idx="748" formatCode="0">
                  <c:v>883.5</c:v>
                </c:pt>
                <c:pt idx="749" formatCode="0">
                  <c:v>881.5</c:v>
                </c:pt>
                <c:pt idx="750" formatCode="0">
                  <c:v>884</c:v>
                </c:pt>
                <c:pt idx="751" formatCode="0">
                  <c:v>881.5</c:v>
                </c:pt>
                <c:pt idx="752" formatCode="0">
                  <c:v>881.5</c:v>
                </c:pt>
                <c:pt idx="753" formatCode="0">
                  <c:v>880.50000000000011</c:v>
                </c:pt>
                <c:pt idx="754" formatCode="0">
                  <c:v>881.5</c:v>
                </c:pt>
                <c:pt idx="755" formatCode="0">
                  <c:v>880.50000000000011</c:v>
                </c:pt>
                <c:pt idx="756" formatCode="0">
                  <c:v>881.5</c:v>
                </c:pt>
                <c:pt idx="757" formatCode="0">
                  <c:v>882</c:v>
                </c:pt>
                <c:pt idx="758" formatCode="0">
                  <c:v>877.5</c:v>
                </c:pt>
                <c:pt idx="759" formatCode="0">
                  <c:v>882</c:v>
                </c:pt>
                <c:pt idx="760" formatCode="0">
                  <c:v>879.5</c:v>
                </c:pt>
                <c:pt idx="761" formatCode="0">
                  <c:v>880.50000000000011</c:v>
                </c:pt>
                <c:pt idx="762" formatCode="0">
                  <c:v>881</c:v>
                </c:pt>
                <c:pt idx="763" formatCode="0">
                  <c:v>882</c:v>
                </c:pt>
                <c:pt idx="764" formatCode="0">
                  <c:v>881</c:v>
                </c:pt>
                <c:pt idx="765" formatCode="0">
                  <c:v>883.5</c:v>
                </c:pt>
                <c:pt idx="766" formatCode="0">
                  <c:v>885</c:v>
                </c:pt>
                <c:pt idx="767" formatCode="0">
                  <c:v>882.50000000000011</c:v>
                </c:pt>
                <c:pt idx="768" formatCode="0">
                  <c:v>882.50000000000011</c:v>
                </c:pt>
                <c:pt idx="769" formatCode="0">
                  <c:v>881</c:v>
                </c:pt>
                <c:pt idx="770" formatCode="0">
                  <c:v>882.50000000000011</c:v>
                </c:pt>
                <c:pt idx="771" formatCode="0">
                  <c:v>884.50000000000011</c:v>
                </c:pt>
                <c:pt idx="772" formatCode="0">
                  <c:v>882</c:v>
                </c:pt>
                <c:pt idx="773" formatCode="0">
                  <c:v>883</c:v>
                </c:pt>
                <c:pt idx="774" formatCode="0">
                  <c:v>883</c:v>
                </c:pt>
                <c:pt idx="775" formatCode="0">
                  <c:v>881.5</c:v>
                </c:pt>
                <c:pt idx="776" formatCode="0">
                  <c:v>882</c:v>
                </c:pt>
                <c:pt idx="777" formatCode="0">
                  <c:v>880</c:v>
                </c:pt>
                <c:pt idx="778" formatCode="0">
                  <c:v>882.50000000000011</c:v>
                </c:pt>
                <c:pt idx="779" formatCode="0">
                  <c:v>881</c:v>
                </c:pt>
                <c:pt idx="780" formatCode="0">
                  <c:v>880</c:v>
                </c:pt>
                <c:pt idx="781" formatCode="0">
                  <c:v>879</c:v>
                </c:pt>
                <c:pt idx="782" formatCode="0">
                  <c:v>883</c:v>
                </c:pt>
                <c:pt idx="783" formatCode="0">
                  <c:v>880.50000000000011</c:v>
                </c:pt>
                <c:pt idx="784" formatCode="0">
                  <c:v>878.50000000000011</c:v>
                </c:pt>
                <c:pt idx="785" formatCode="0">
                  <c:v>881</c:v>
                </c:pt>
                <c:pt idx="786" formatCode="0">
                  <c:v>879.5</c:v>
                </c:pt>
                <c:pt idx="787" formatCode="0">
                  <c:v>874.5</c:v>
                </c:pt>
                <c:pt idx="788" formatCode="0">
                  <c:v>877.5</c:v>
                </c:pt>
                <c:pt idx="789" formatCode="0">
                  <c:v>883</c:v>
                </c:pt>
                <c:pt idx="790" formatCode="0">
                  <c:v>883</c:v>
                </c:pt>
                <c:pt idx="791" formatCode="0">
                  <c:v>881.5</c:v>
                </c:pt>
                <c:pt idx="792" formatCode="0">
                  <c:v>878.50000000000011</c:v>
                </c:pt>
                <c:pt idx="793" formatCode="0">
                  <c:v>883</c:v>
                </c:pt>
                <c:pt idx="794" formatCode="0">
                  <c:v>879.5</c:v>
                </c:pt>
                <c:pt idx="795" formatCode="0">
                  <c:v>880.50000000000011</c:v>
                </c:pt>
                <c:pt idx="796" formatCode="0">
                  <c:v>880.50000000000011</c:v>
                </c:pt>
                <c:pt idx="797" formatCode="0">
                  <c:v>879.5</c:v>
                </c:pt>
                <c:pt idx="798" formatCode="0">
                  <c:v>879.5</c:v>
                </c:pt>
                <c:pt idx="799" formatCode="0">
                  <c:v>876</c:v>
                </c:pt>
                <c:pt idx="800" formatCode="0">
                  <c:v>874.5</c:v>
                </c:pt>
                <c:pt idx="801" formatCode="0">
                  <c:v>875</c:v>
                </c:pt>
                <c:pt idx="802" formatCode="0">
                  <c:v>872.5</c:v>
                </c:pt>
                <c:pt idx="803" formatCode="0">
                  <c:v>870</c:v>
                </c:pt>
                <c:pt idx="804" formatCode="0">
                  <c:v>880.50000000000011</c:v>
                </c:pt>
                <c:pt idx="805" formatCode="0">
                  <c:v>877.5</c:v>
                </c:pt>
                <c:pt idx="806" formatCode="0">
                  <c:v>876.5</c:v>
                </c:pt>
                <c:pt idx="807" formatCode="0">
                  <c:v>879.5</c:v>
                </c:pt>
                <c:pt idx="808" formatCode="0">
                  <c:v>876</c:v>
                </c:pt>
                <c:pt idx="809" formatCode="0">
                  <c:v>878</c:v>
                </c:pt>
                <c:pt idx="810" formatCode="0">
                  <c:v>874</c:v>
                </c:pt>
                <c:pt idx="811" formatCode="0">
                  <c:v>871</c:v>
                </c:pt>
                <c:pt idx="812" formatCode="0">
                  <c:v>864</c:v>
                </c:pt>
                <c:pt idx="813" formatCode="0">
                  <c:v>875</c:v>
                </c:pt>
                <c:pt idx="814" formatCode="0">
                  <c:v>879</c:v>
                </c:pt>
                <c:pt idx="815" formatCode="0">
                  <c:v>876</c:v>
                </c:pt>
                <c:pt idx="816" formatCode="0">
                  <c:v>875.5</c:v>
                </c:pt>
                <c:pt idx="817" formatCode="0">
                  <c:v>877</c:v>
                </c:pt>
                <c:pt idx="818" formatCode="0">
                  <c:v>874</c:v>
                </c:pt>
                <c:pt idx="819" formatCode="0">
                  <c:v>875.5</c:v>
                </c:pt>
                <c:pt idx="820" formatCode="0">
                  <c:v>874</c:v>
                </c:pt>
                <c:pt idx="821" formatCode="0">
                  <c:v>871</c:v>
                </c:pt>
                <c:pt idx="822" formatCode="0">
                  <c:v>871</c:v>
                </c:pt>
                <c:pt idx="823" formatCode="0">
                  <c:v>875.5</c:v>
                </c:pt>
                <c:pt idx="824" formatCode="0">
                  <c:v>872</c:v>
                </c:pt>
                <c:pt idx="825" formatCode="0">
                  <c:v>876.5</c:v>
                </c:pt>
                <c:pt idx="826" formatCode="0">
                  <c:v>873.5</c:v>
                </c:pt>
                <c:pt idx="827" formatCode="0">
                  <c:v>874.5</c:v>
                </c:pt>
                <c:pt idx="828" formatCode="0">
                  <c:v>874</c:v>
                </c:pt>
                <c:pt idx="829" formatCode="0">
                  <c:v>873</c:v>
                </c:pt>
                <c:pt idx="830" formatCode="0">
                  <c:v>876</c:v>
                </c:pt>
                <c:pt idx="831" formatCode="0">
                  <c:v>875</c:v>
                </c:pt>
                <c:pt idx="832" formatCode="0">
                  <c:v>873.5</c:v>
                </c:pt>
                <c:pt idx="833" formatCode="0">
                  <c:v>874.5</c:v>
                </c:pt>
                <c:pt idx="834" formatCode="0">
                  <c:v>874.5</c:v>
                </c:pt>
                <c:pt idx="835" formatCode="0">
                  <c:v>874.5</c:v>
                </c:pt>
                <c:pt idx="836" formatCode="0">
                  <c:v>872</c:v>
                </c:pt>
                <c:pt idx="837" formatCode="0">
                  <c:v>873</c:v>
                </c:pt>
                <c:pt idx="838" formatCode="0">
                  <c:v>870.5</c:v>
                </c:pt>
                <c:pt idx="839" formatCode="0">
                  <c:v>869.49999999999989</c:v>
                </c:pt>
                <c:pt idx="840" formatCode="0">
                  <c:v>872.5</c:v>
                </c:pt>
                <c:pt idx="841" formatCode="0">
                  <c:v>872.5</c:v>
                </c:pt>
                <c:pt idx="842" formatCode="0">
                  <c:v>870.5</c:v>
                </c:pt>
                <c:pt idx="843" formatCode="0">
                  <c:v>871</c:v>
                </c:pt>
                <c:pt idx="844" formatCode="0">
                  <c:v>870.5</c:v>
                </c:pt>
                <c:pt idx="845" formatCode="0">
                  <c:v>869.49999999999989</c:v>
                </c:pt>
                <c:pt idx="846" formatCode="0">
                  <c:v>870</c:v>
                </c:pt>
                <c:pt idx="847" formatCode="0">
                  <c:v>866.5</c:v>
                </c:pt>
                <c:pt idx="848" formatCode="0">
                  <c:v>863</c:v>
                </c:pt>
                <c:pt idx="849" formatCode="0">
                  <c:v>863.49999999999989</c:v>
                </c:pt>
                <c:pt idx="850" formatCode="0">
                  <c:v>864</c:v>
                </c:pt>
                <c:pt idx="851" formatCode="0">
                  <c:v>865</c:v>
                </c:pt>
                <c:pt idx="852" formatCode="0">
                  <c:v>834.5</c:v>
                </c:pt>
                <c:pt idx="853" formatCode="0">
                  <c:v>835.5</c:v>
                </c:pt>
                <c:pt idx="854" formatCode="0">
                  <c:v>833.5</c:v>
                </c:pt>
                <c:pt idx="855" formatCode="0">
                  <c:v>831.5</c:v>
                </c:pt>
                <c:pt idx="856" formatCode="0">
                  <c:v>834.00000000000011</c:v>
                </c:pt>
                <c:pt idx="857" formatCode="0">
                  <c:v>829.5</c:v>
                </c:pt>
                <c:pt idx="858" formatCode="0">
                  <c:v>830.5</c:v>
                </c:pt>
                <c:pt idx="859" formatCode="0">
                  <c:v>831</c:v>
                </c:pt>
                <c:pt idx="860" formatCode="0">
                  <c:v>828.00000000000011</c:v>
                </c:pt>
                <c:pt idx="861" formatCode="0">
                  <c:v>830.00000000000011</c:v>
                </c:pt>
                <c:pt idx="862" formatCode="0">
                  <c:v>828.00000000000011</c:v>
                </c:pt>
                <c:pt idx="863" formatCode="0">
                  <c:v>828.00000000000011</c:v>
                </c:pt>
                <c:pt idx="864" formatCode="0">
                  <c:v>828.5</c:v>
                </c:pt>
                <c:pt idx="865" formatCode="0">
                  <c:v>827.5</c:v>
                </c:pt>
                <c:pt idx="866" formatCode="0">
                  <c:v>826.00000000000011</c:v>
                </c:pt>
                <c:pt idx="867" formatCode="0">
                  <c:v>823</c:v>
                </c:pt>
                <c:pt idx="868" formatCode="0">
                  <c:v>823.5</c:v>
                </c:pt>
                <c:pt idx="869" formatCode="0">
                  <c:v>824.00000000000011</c:v>
                </c:pt>
                <c:pt idx="870" formatCode="0">
                  <c:v>826.5</c:v>
                </c:pt>
                <c:pt idx="871" formatCode="0">
                  <c:v>826.00000000000011</c:v>
                </c:pt>
                <c:pt idx="872" formatCode="0">
                  <c:v>828.00000000000011</c:v>
                </c:pt>
                <c:pt idx="873" formatCode="0">
                  <c:v>828.00000000000011</c:v>
                </c:pt>
                <c:pt idx="874" formatCode="0">
                  <c:v>828.00000000000011</c:v>
                </c:pt>
                <c:pt idx="875" formatCode="0">
                  <c:v>830.5</c:v>
                </c:pt>
                <c:pt idx="876" formatCode="0">
                  <c:v>833.5</c:v>
                </c:pt>
                <c:pt idx="877" formatCode="0">
                  <c:v>836.5</c:v>
                </c:pt>
                <c:pt idx="878" formatCode="0">
                  <c:v>836.00000000000011</c:v>
                </c:pt>
                <c:pt idx="879" formatCode="0">
                  <c:v>833.5</c:v>
                </c:pt>
                <c:pt idx="880" formatCode="0">
                  <c:v>833</c:v>
                </c:pt>
                <c:pt idx="881" formatCode="0">
                  <c:v>832.00000000000011</c:v>
                </c:pt>
                <c:pt idx="882" formatCode="0">
                  <c:v>830.5</c:v>
                </c:pt>
                <c:pt idx="883" formatCode="0">
                  <c:v>832.00000000000011</c:v>
                </c:pt>
                <c:pt idx="884" formatCode="0">
                  <c:v>825</c:v>
                </c:pt>
                <c:pt idx="885" formatCode="0">
                  <c:v>826.00000000000011</c:v>
                </c:pt>
                <c:pt idx="886" formatCode="0">
                  <c:v>828.5</c:v>
                </c:pt>
                <c:pt idx="887" formatCode="0">
                  <c:v>818.00000000000011</c:v>
                </c:pt>
                <c:pt idx="888" formatCode="0">
                  <c:v>821</c:v>
                </c:pt>
                <c:pt idx="889" formatCode="0">
                  <c:v>816.5</c:v>
                </c:pt>
                <c:pt idx="890" formatCode="0">
                  <c:v>812.5</c:v>
                </c:pt>
                <c:pt idx="891" formatCode="0">
                  <c:v>816.00000000000011</c:v>
                </c:pt>
                <c:pt idx="892" formatCode="0">
                  <c:v>815</c:v>
                </c:pt>
                <c:pt idx="893" formatCode="0">
                  <c:v>820.00000000000011</c:v>
                </c:pt>
                <c:pt idx="894" formatCode="0">
                  <c:v>816.00000000000011</c:v>
                </c:pt>
                <c:pt idx="895" formatCode="0">
                  <c:v>815</c:v>
                </c:pt>
                <c:pt idx="896" formatCode="0">
                  <c:v>814</c:v>
                </c:pt>
                <c:pt idx="897" formatCode="0">
                  <c:v>818.5</c:v>
                </c:pt>
                <c:pt idx="898" formatCode="0">
                  <c:v>806.5</c:v>
                </c:pt>
                <c:pt idx="899" formatCode="0">
                  <c:v>808.99999999999989</c:v>
                </c:pt>
                <c:pt idx="900" formatCode="0">
                  <c:v>827</c:v>
                </c:pt>
                <c:pt idx="901" formatCode="0">
                  <c:v>805.5</c:v>
                </c:pt>
                <c:pt idx="902" formatCode="0">
                  <c:v>806.5</c:v>
                </c:pt>
                <c:pt idx="903" formatCode="0">
                  <c:v>803.5</c:v>
                </c:pt>
                <c:pt idx="904" formatCode="0">
                  <c:v>808</c:v>
                </c:pt>
                <c:pt idx="905" formatCode="0">
                  <c:v>806.5</c:v>
                </c:pt>
                <c:pt idx="906" formatCode="0">
                  <c:v>819</c:v>
                </c:pt>
                <c:pt idx="907" formatCode="0">
                  <c:v>811</c:v>
                </c:pt>
                <c:pt idx="908" formatCode="0">
                  <c:v>800</c:v>
                </c:pt>
                <c:pt idx="909" formatCode="0">
                  <c:v>801.5</c:v>
                </c:pt>
                <c:pt idx="910" formatCode="0">
                  <c:v>811.5</c:v>
                </c:pt>
                <c:pt idx="911" formatCode="0">
                  <c:v>800</c:v>
                </c:pt>
                <c:pt idx="912" formatCode="0">
                  <c:v>793.5</c:v>
                </c:pt>
                <c:pt idx="913" formatCode="0">
                  <c:v>794</c:v>
                </c:pt>
                <c:pt idx="914" formatCode="0">
                  <c:v>798.99999999999989</c:v>
                </c:pt>
                <c:pt idx="915" formatCode="0">
                  <c:v>801.5</c:v>
                </c:pt>
                <c:pt idx="916" formatCode="0">
                  <c:v>806</c:v>
                </c:pt>
                <c:pt idx="917" formatCode="0">
                  <c:v>806.99999999999989</c:v>
                </c:pt>
                <c:pt idx="918" formatCode="0">
                  <c:v>800.99999999999989</c:v>
                </c:pt>
                <c:pt idx="919" formatCode="0">
                  <c:v>798</c:v>
                </c:pt>
                <c:pt idx="920" formatCode="0">
                  <c:v>804.99999999999989</c:v>
                </c:pt>
                <c:pt idx="921" formatCode="0">
                  <c:v>808</c:v>
                </c:pt>
                <c:pt idx="922" formatCode="0">
                  <c:v>805.5</c:v>
                </c:pt>
                <c:pt idx="923" formatCode="0">
                  <c:v>802</c:v>
                </c:pt>
                <c:pt idx="924" formatCode="0">
                  <c:v>811.5</c:v>
                </c:pt>
                <c:pt idx="925" formatCode="0">
                  <c:v>809.5</c:v>
                </c:pt>
                <c:pt idx="926" formatCode="0">
                  <c:v>808</c:v>
                </c:pt>
                <c:pt idx="927" formatCode="0">
                  <c:v>814.5</c:v>
                </c:pt>
                <c:pt idx="928" formatCode="0">
                  <c:v>813</c:v>
                </c:pt>
                <c:pt idx="929" formatCode="0">
                  <c:v>810.5</c:v>
                </c:pt>
                <c:pt idx="930" formatCode="0">
                  <c:v>804.99999999999989</c:v>
                </c:pt>
                <c:pt idx="931" formatCode="0">
                  <c:v>808</c:v>
                </c:pt>
                <c:pt idx="932" formatCode="0">
                  <c:v>808</c:v>
                </c:pt>
                <c:pt idx="933" formatCode="0">
                  <c:v>806.99999999999989</c:v>
                </c:pt>
                <c:pt idx="934" formatCode="0">
                  <c:v>806</c:v>
                </c:pt>
                <c:pt idx="935" formatCode="0">
                  <c:v>806</c:v>
                </c:pt>
                <c:pt idx="936" formatCode="0">
                  <c:v>804</c:v>
                </c:pt>
                <c:pt idx="937" formatCode="0">
                  <c:v>803.5</c:v>
                </c:pt>
                <c:pt idx="938" formatCode="0">
                  <c:v>805.5</c:v>
                </c:pt>
                <c:pt idx="939" formatCode="0">
                  <c:v>806</c:v>
                </c:pt>
                <c:pt idx="940" formatCode="0">
                  <c:v>804.99999999999989</c:v>
                </c:pt>
                <c:pt idx="941" formatCode="0">
                  <c:v>801.5</c:v>
                </c:pt>
                <c:pt idx="942" formatCode="0">
                  <c:v>804</c:v>
                </c:pt>
                <c:pt idx="943" formatCode="0">
                  <c:v>803.5</c:v>
                </c:pt>
                <c:pt idx="944" formatCode="0">
                  <c:v>800</c:v>
                </c:pt>
                <c:pt idx="945" formatCode="0">
                  <c:v>800</c:v>
                </c:pt>
                <c:pt idx="946" formatCode="0">
                  <c:v>800.5</c:v>
                </c:pt>
                <c:pt idx="947" formatCode="0">
                  <c:v>798</c:v>
                </c:pt>
                <c:pt idx="948" formatCode="0">
                  <c:v>800.99999999999989</c:v>
                </c:pt>
                <c:pt idx="949" formatCode="0">
                  <c:v>802</c:v>
                </c:pt>
                <c:pt idx="950" formatCode="0">
                  <c:v>800.99999999999989</c:v>
                </c:pt>
                <c:pt idx="951" formatCode="0">
                  <c:v>800</c:v>
                </c:pt>
                <c:pt idx="952" formatCode="0">
                  <c:v>797.5</c:v>
                </c:pt>
                <c:pt idx="953" formatCode="0">
                  <c:v>798.99999999999989</c:v>
                </c:pt>
                <c:pt idx="954" formatCode="0">
                  <c:v>796.99999999999989</c:v>
                </c:pt>
                <c:pt idx="955" formatCode="0">
                  <c:v>796.5</c:v>
                </c:pt>
                <c:pt idx="956" formatCode="0">
                  <c:v>791.5</c:v>
                </c:pt>
                <c:pt idx="957" formatCode="0">
                  <c:v>791.5</c:v>
                </c:pt>
                <c:pt idx="958" formatCode="0">
                  <c:v>792.99999999999989</c:v>
                </c:pt>
                <c:pt idx="959" formatCode="0">
                  <c:v>789.5</c:v>
                </c:pt>
                <c:pt idx="960" formatCode="0">
                  <c:v>789.5</c:v>
                </c:pt>
                <c:pt idx="961" formatCode="0">
                  <c:v>786.99999999999989</c:v>
                </c:pt>
                <c:pt idx="962" formatCode="0">
                  <c:v>788</c:v>
                </c:pt>
                <c:pt idx="963" formatCode="0">
                  <c:v>786</c:v>
                </c:pt>
                <c:pt idx="964" formatCode="0">
                  <c:v>784.99999999999989</c:v>
                </c:pt>
                <c:pt idx="965" formatCode="0">
                  <c:v>782</c:v>
                </c:pt>
                <c:pt idx="966" formatCode="0">
                  <c:v>783.5</c:v>
                </c:pt>
                <c:pt idx="967" formatCode="0">
                  <c:v>782.99999999999989</c:v>
                </c:pt>
                <c:pt idx="968" formatCode="0">
                  <c:v>780.5</c:v>
                </c:pt>
                <c:pt idx="969" formatCode="0">
                  <c:v>778.5</c:v>
                </c:pt>
                <c:pt idx="970" formatCode="0">
                  <c:v>780</c:v>
                </c:pt>
                <c:pt idx="971" formatCode="0">
                  <c:v>779</c:v>
                </c:pt>
                <c:pt idx="972" formatCode="0">
                  <c:v>776.5</c:v>
                </c:pt>
                <c:pt idx="973" formatCode="0">
                  <c:v>777.50000000000011</c:v>
                </c:pt>
                <c:pt idx="974" formatCode="0">
                  <c:v>775.50000000000011</c:v>
                </c:pt>
                <c:pt idx="975" formatCode="0">
                  <c:v>772</c:v>
                </c:pt>
                <c:pt idx="976" formatCode="0">
                  <c:v>770.5</c:v>
                </c:pt>
                <c:pt idx="977" formatCode="0">
                  <c:v>769</c:v>
                </c:pt>
                <c:pt idx="978" formatCode="0">
                  <c:v>769.50000000000011</c:v>
                </c:pt>
                <c:pt idx="979" formatCode="0">
                  <c:v>766.5</c:v>
                </c:pt>
                <c:pt idx="980" formatCode="0">
                  <c:v>762.5</c:v>
                </c:pt>
                <c:pt idx="981" formatCode="0">
                  <c:v>763</c:v>
                </c:pt>
                <c:pt idx="982" formatCode="0">
                  <c:v>760</c:v>
                </c:pt>
                <c:pt idx="983" formatCode="0">
                  <c:v>760</c:v>
                </c:pt>
                <c:pt idx="984" formatCode="0">
                  <c:v>756</c:v>
                </c:pt>
                <c:pt idx="985" formatCode="0">
                  <c:v>752.5</c:v>
                </c:pt>
                <c:pt idx="986" formatCode="0">
                  <c:v>749</c:v>
                </c:pt>
                <c:pt idx="987" formatCode="0">
                  <c:v>747</c:v>
                </c:pt>
                <c:pt idx="988" formatCode="0">
                  <c:v>751.5</c:v>
                </c:pt>
                <c:pt idx="989" formatCode="0">
                  <c:v>755</c:v>
                </c:pt>
                <c:pt idx="990" formatCode="0">
                  <c:v>754.5</c:v>
                </c:pt>
                <c:pt idx="991" formatCode="0">
                  <c:v>758</c:v>
                </c:pt>
                <c:pt idx="992" formatCode="0">
                  <c:v>757</c:v>
                </c:pt>
                <c:pt idx="993" formatCode="0">
                  <c:v>753.50000000000011</c:v>
                </c:pt>
                <c:pt idx="994" formatCode="0">
                  <c:v>757</c:v>
                </c:pt>
                <c:pt idx="995" formatCode="0">
                  <c:v>757.50000000000011</c:v>
                </c:pt>
                <c:pt idx="996" formatCode="0">
                  <c:v>755</c:v>
                </c:pt>
                <c:pt idx="997" formatCode="0">
                  <c:v>755.50000000000011</c:v>
                </c:pt>
                <c:pt idx="998" formatCode="0">
                  <c:v>756.5</c:v>
                </c:pt>
                <c:pt idx="999" formatCode="0">
                  <c:v>757.50000000000011</c:v>
                </c:pt>
                <c:pt idx="1000" formatCode="0">
                  <c:v>755</c:v>
                </c:pt>
                <c:pt idx="1001" formatCode="0">
                  <c:v>754</c:v>
                </c:pt>
                <c:pt idx="1002" formatCode="0">
                  <c:v>756</c:v>
                </c:pt>
                <c:pt idx="1003" formatCode="0">
                  <c:v>754.5</c:v>
                </c:pt>
                <c:pt idx="1004" formatCode="0">
                  <c:v>752.5</c:v>
                </c:pt>
                <c:pt idx="1005" formatCode="0">
                  <c:v>752.5</c:v>
                </c:pt>
                <c:pt idx="1006" formatCode="0">
                  <c:v>755</c:v>
                </c:pt>
                <c:pt idx="1007" formatCode="0">
                  <c:v>754.5</c:v>
                </c:pt>
                <c:pt idx="1008" formatCode="0">
                  <c:v>754</c:v>
                </c:pt>
                <c:pt idx="1009" formatCode="0">
                  <c:v>754</c:v>
                </c:pt>
                <c:pt idx="1010" formatCode="0">
                  <c:v>752.5</c:v>
                </c:pt>
                <c:pt idx="1011" formatCode="0">
                  <c:v>751.5</c:v>
                </c:pt>
                <c:pt idx="1012" formatCode="0">
                  <c:v>751.5</c:v>
                </c:pt>
                <c:pt idx="1013" formatCode="0">
                  <c:v>751.5</c:v>
                </c:pt>
                <c:pt idx="1014" formatCode="0">
                  <c:v>752</c:v>
                </c:pt>
                <c:pt idx="1015" formatCode="0">
                  <c:v>748.5</c:v>
                </c:pt>
                <c:pt idx="1016" formatCode="0">
                  <c:v>747.5</c:v>
                </c:pt>
                <c:pt idx="1017" formatCode="0">
                  <c:v>745.5</c:v>
                </c:pt>
                <c:pt idx="1018" formatCode="0">
                  <c:v>747.5</c:v>
                </c:pt>
                <c:pt idx="1019" formatCode="0">
                  <c:v>747</c:v>
                </c:pt>
                <c:pt idx="1020" formatCode="0">
                  <c:v>742</c:v>
                </c:pt>
                <c:pt idx="1021" formatCode="0">
                  <c:v>743</c:v>
                </c:pt>
                <c:pt idx="1022" formatCode="0">
                  <c:v>736.5</c:v>
                </c:pt>
                <c:pt idx="1023" formatCode="0">
                  <c:v>734.5</c:v>
                </c:pt>
                <c:pt idx="1024" formatCode="0">
                  <c:v>734</c:v>
                </c:pt>
                <c:pt idx="1025" formatCode="0">
                  <c:v>735</c:v>
                </c:pt>
                <c:pt idx="1026" formatCode="0">
                  <c:v>735</c:v>
                </c:pt>
                <c:pt idx="1027" formatCode="0">
                  <c:v>736.5</c:v>
                </c:pt>
                <c:pt idx="1028" formatCode="0">
                  <c:v>737</c:v>
                </c:pt>
                <c:pt idx="1029" formatCode="0">
                  <c:v>735</c:v>
                </c:pt>
                <c:pt idx="1030" formatCode="0">
                  <c:v>734</c:v>
                </c:pt>
                <c:pt idx="1031" formatCode="0">
                  <c:v>734</c:v>
                </c:pt>
                <c:pt idx="1032" formatCode="0">
                  <c:v>733.5</c:v>
                </c:pt>
                <c:pt idx="1033" formatCode="0">
                  <c:v>734.5</c:v>
                </c:pt>
                <c:pt idx="1034" formatCode="0">
                  <c:v>734</c:v>
                </c:pt>
                <c:pt idx="1035" formatCode="0">
                  <c:v>735.5</c:v>
                </c:pt>
                <c:pt idx="1036" formatCode="0">
                  <c:v>733.5</c:v>
                </c:pt>
                <c:pt idx="1037" formatCode="0">
                  <c:v>734</c:v>
                </c:pt>
                <c:pt idx="1038" formatCode="0">
                  <c:v>732</c:v>
                </c:pt>
                <c:pt idx="1039" formatCode="0">
                  <c:v>736.5</c:v>
                </c:pt>
                <c:pt idx="1040" formatCode="0">
                  <c:v>734</c:v>
                </c:pt>
                <c:pt idx="1041" formatCode="0">
                  <c:v>733</c:v>
                </c:pt>
                <c:pt idx="1042" formatCode="0">
                  <c:v>732.5</c:v>
                </c:pt>
                <c:pt idx="1043" formatCode="0">
                  <c:v>733</c:v>
                </c:pt>
                <c:pt idx="1044" formatCode="0">
                  <c:v>733</c:v>
                </c:pt>
                <c:pt idx="1045" formatCode="0">
                  <c:v>733.5</c:v>
                </c:pt>
                <c:pt idx="1046" formatCode="0">
                  <c:v>733.5</c:v>
                </c:pt>
                <c:pt idx="1047" formatCode="0">
                  <c:v>733</c:v>
                </c:pt>
                <c:pt idx="1048" formatCode="0">
                  <c:v>734.5</c:v>
                </c:pt>
                <c:pt idx="1049" formatCode="0">
                  <c:v>733.5</c:v>
                </c:pt>
                <c:pt idx="1050" formatCode="0">
                  <c:v>734</c:v>
                </c:pt>
                <c:pt idx="1051" formatCode="0">
                  <c:v>732.5</c:v>
                </c:pt>
                <c:pt idx="1052" formatCode="0">
                  <c:v>730</c:v>
                </c:pt>
                <c:pt idx="1053" formatCode="0">
                  <c:v>731.5</c:v>
                </c:pt>
                <c:pt idx="1054" formatCode="0">
                  <c:v>731</c:v>
                </c:pt>
                <c:pt idx="1055" formatCode="0">
                  <c:v>731</c:v>
                </c:pt>
                <c:pt idx="1056" formatCode="0">
                  <c:v>729.5</c:v>
                </c:pt>
                <c:pt idx="1057" formatCode="0">
                  <c:v>728.5</c:v>
                </c:pt>
                <c:pt idx="1058" formatCode="0">
                  <c:v>727.5</c:v>
                </c:pt>
                <c:pt idx="1059" formatCode="0">
                  <c:v>730</c:v>
                </c:pt>
                <c:pt idx="1060" formatCode="0">
                  <c:v>727.5</c:v>
                </c:pt>
                <c:pt idx="1061" formatCode="0">
                  <c:v>730</c:v>
                </c:pt>
                <c:pt idx="1062" formatCode="0">
                  <c:v>728.5</c:v>
                </c:pt>
                <c:pt idx="1063" formatCode="0">
                  <c:v>728.5</c:v>
                </c:pt>
                <c:pt idx="1064" formatCode="0">
                  <c:v>726.5</c:v>
                </c:pt>
                <c:pt idx="1065" formatCode="0">
                  <c:v>727</c:v>
                </c:pt>
                <c:pt idx="1066" formatCode="0">
                  <c:v>728</c:v>
                </c:pt>
                <c:pt idx="1067" formatCode="0">
                  <c:v>730.5</c:v>
                </c:pt>
                <c:pt idx="1068" formatCode="0">
                  <c:v>731.5</c:v>
                </c:pt>
                <c:pt idx="1069" formatCode="0">
                  <c:v>729.5</c:v>
                </c:pt>
                <c:pt idx="1070" formatCode="0">
                  <c:v>728</c:v>
                </c:pt>
                <c:pt idx="1071" formatCode="0">
                  <c:v>729.5</c:v>
                </c:pt>
                <c:pt idx="1072" formatCode="0">
                  <c:v>727.5</c:v>
                </c:pt>
                <c:pt idx="1073" formatCode="0">
                  <c:v>728</c:v>
                </c:pt>
                <c:pt idx="1074" formatCode="0">
                  <c:v>726</c:v>
                </c:pt>
                <c:pt idx="1075" formatCode="0">
                  <c:v>725</c:v>
                </c:pt>
                <c:pt idx="1076" formatCode="0">
                  <c:v>723.5</c:v>
                </c:pt>
                <c:pt idx="1077" formatCode="0">
                  <c:v>722</c:v>
                </c:pt>
                <c:pt idx="1078" formatCode="0">
                  <c:v>719.5</c:v>
                </c:pt>
                <c:pt idx="1079" formatCode="0">
                  <c:v>720.5</c:v>
                </c:pt>
                <c:pt idx="1080" formatCode="0">
                  <c:v>718</c:v>
                </c:pt>
                <c:pt idx="1081" formatCode="0">
                  <c:v>718</c:v>
                </c:pt>
                <c:pt idx="1082" formatCode="0">
                  <c:v>718.5</c:v>
                </c:pt>
                <c:pt idx="1083" formatCode="0">
                  <c:v>718</c:v>
                </c:pt>
                <c:pt idx="1084" formatCode="0">
                  <c:v>719</c:v>
                </c:pt>
                <c:pt idx="1085" formatCode="0">
                  <c:v>717</c:v>
                </c:pt>
                <c:pt idx="1086" formatCode="0">
                  <c:v>716</c:v>
                </c:pt>
                <c:pt idx="1087" formatCode="0">
                  <c:v>718.5</c:v>
                </c:pt>
                <c:pt idx="1088" formatCode="0">
                  <c:v>714.5</c:v>
                </c:pt>
                <c:pt idx="1089" formatCode="0">
                  <c:v>718.5</c:v>
                </c:pt>
                <c:pt idx="1090" formatCode="0">
                  <c:v>717</c:v>
                </c:pt>
                <c:pt idx="1091" formatCode="0">
                  <c:v>718</c:v>
                </c:pt>
                <c:pt idx="1092" formatCode="0">
                  <c:v>718</c:v>
                </c:pt>
                <c:pt idx="1093" formatCode="0">
                  <c:v>719</c:v>
                </c:pt>
                <c:pt idx="1094" formatCode="0">
                  <c:v>717.5</c:v>
                </c:pt>
                <c:pt idx="1095" formatCode="0">
                  <c:v>720</c:v>
                </c:pt>
                <c:pt idx="1096" formatCode="0">
                  <c:v>720</c:v>
                </c:pt>
                <c:pt idx="1097" formatCode="0">
                  <c:v>719.5</c:v>
                </c:pt>
                <c:pt idx="1098" formatCode="0">
                  <c:v>715</c:v>
                </c:pt>
                <c:pt idx="1099" formatCode="0">
                  <c:v>716</c:v>
                </c:pt>
                <c:pt idx="1100" formatCode="0">
                  <c:v>711.5</c:v>
                </c:pt>
                <c:pt idx="1101" formatCode="0">
                  <c:v>714</c:v>
                </c:pt>
                <c:pt idx="1102" formatCode="0">
                  <c:v>710.5</c:v>
                </c:pt>
                <c:pt idx="1103" formatCode="0">
                  <c:v>710</c:v>
                </c:pt>
                <c:pt idx="1104" formatCode="0">
                  <c:v>710</c:v>
                </c:pt>
                <c:pt idx="1105" formatCode="0">
                  <c:v>711.5</c:v>
                </c:pt>
                <c:pt idx="1106" formatCode="0">
                  <c:v>708</c:v>
                </c:pt>
                <c:pt idx="1107" formatCode="0">
                  <c:v>710.5</c:v>
                </c:pt>
                <c:pt idx="1108" formatCode="0">
                  <c:v>708</c:v>
                </c:pt>
                <c:pt idx="1109" formatCode="0">
                  <c:v>707</c:v>
                </c:pt>
                <c:pt idx="1110" formatCode="0">
                  <c:v>706.5</c:v>
                </c:pt>
                <c:pt idx="1111" formatCode="0">
                  <c:v>707.5</c:v>
                </c:pt>
                <c:pt idx="1112" formatCode="0">
                  <c:v>707</c:v>
                </c:pt>
                <c:pt idx="1113" formatCode="0">
                  <c:v>708</c:v>
                </c:pt>
                <c:pt idx="1114" formatCode="0">
                  <c:v>710</c:v>
                </c:pt>
                <c:pt idx="1115" formatCode="0">
                  <c:v>710.5</c:v>
                </c:pt>
                <c:pt idx="1116" formatCode="0">
                  <c:v>710.5</c:v>
                </c:pt>
                <c:pt idx="1117" formatCode="0">
                  <c:v>710.5</c:v>
                </c:pt>
                <c:pt idx="1118" formatCode="0">
                  <c:v>711.5</c:v>
                </c:pt>
                <c:pt idx="1119" formatCode="0">
                  <c:v>712</c:v>
                </c:pt>
                <c:pt idx="1120" formatCode="0">
                  <c:v>710</c:v>
                </c:pt>
                <c:pt idx="1121" formatCode="0">
                  <c:v>712</c:v>
                </c:pt>
                <c:pt idx="1122" formatCode="0">
                  <c:v>709</c:v>
                </c:pt>
                <c:pt idx="1123" formatCode="0">
                  <c:v>707</c:v>
                </c:pt>
                <c:pt idx="1124" formatCode="0">
                  <c:v>705.5</c:v>
                </c:pt>
                <c:pt idx="1125" formatCode="0">
                  <c:v>704.5</c:v>
                </c:pt>
                <c:pt idx="1126" formatCode="0">
                  <c:v>704</c:v>
                </c:pt>
                <c:pt idx="1127" formatCode="0">
                  <c:v>704.5</c:v>
                </c:pt>
                <c:pt idx="1128" formatCode="0">
                  <c:v>705.5</c:v>
                </c:pt>
                <c:pt idx="1129" formatCode="0">
                  <c:v>702.5</c:v>
                </c:pt>
                <c:pt idx="1130" formatCode="0">
                  <c:v>704</c:v>
                </c:pt>
                <c:pt idx="1131" formatCode="0">
                  <c:v>703</c:v>
                </c:pt>
                <c:pt idx="1132" formatCode="0">
                  <c:v>701</c:v>
                </c:pt>
                <c:pt idx="1133" formatCode="0">
                  <c:v>702.5</c:v>
                </c:pt>
                <c:pt idx="1134" formatCode="0">
                  <c:v>701.5</c:v>
                </c:pt>
                <c:pt idx="1135" formatCode="0">
                  <c:v>705</c:v>
                </c:pt>
                <c:pt idx="1136" formatCode="0">
                  <c:v>699.5</c:v>
                </c:pt>
                <c:pt idx="1137" formatCode="0">
                  <c:v>705</c:v>
                </c:pt>
                <c:pt idx="1138" formatCode="0">
                  <c:v>707</c:v>
                </c:pt>
                <c:pt idx="1139" formatCode="0">
                  <c:v>705</c:v>
                </c:pt>
                <c:pt idx="1140" formatCode="0">
                  <c:v>709</c:v>
                </c:pt>
                <c:pt idx="1141" formatCode="0">
                  <c:v>707</c:v>
                </c:pt>
                <c:pt idx="1142" formatCode="0">
                  <c:v>707.5</c:v>
                </c:pt>
                <c:pt idx="1143" formatCode="0">
                  <c:v>707.5</c:v>
                </c:pt>
                <c:pt idx="1144" formatCode="0">
                  <c:v>705.5</c:v>
                </c:pt>
                <c:pt idx="1145" formatCode="0">
                  <c:v>705.5</c:v>
                </c:pt>
                <c:pt idx="1146" formatCode="0">
                  <c:v>704.5</c:v>
                </c:pt>
                <c:pt idx="1147" formatCode="0">
                  <c:v>702.5</c:v>
                </c:pt>
                <c:pt idx="1148" formatCode="0">
                  <c:v>701.5</c:v>
                </c:pt>
                <c:pt idx="1149" formatCode="0">
                  <c:v>702</c:v>
                </c:pt>
                <c:pt idx="1150" formatCode="0">
                  <c:v>702</c:v>
                </c:pt>
                <c:pt idx="1151" formatCode="0">
                  <c:v>700.5</c:v>
                </c:pt>
                <c:pt idx="1152" formatCode="0">
                  <c:v>699.5</c:v>
                </c:pt>
                <c:pt idx="1153" formatCode="0">
                  <c:v>701</c:v>
                </c:pt>
                <c:pt idx="1154" formatCode="0">
                  <c:v>700</c:v>
                </c:pt>
                <c:pt idx="1155" formatCode="0">
                  <c:v>699.5</c:v>
                </c:pt>
                <c:pt idx="1156" formatCode="0">
                  <c:v>699.5</c:v>
                </c:pt>
                <c:pt idx="1157" formatCode="0">
                  <c:v>698.5</c:v>
                </c:pt>
                <c:pt idx="1158" formatCode="0">
                  <c:v>698.5</c:v>
                </c:pt>
                <c:pt idx="1159" formatCode="0">
                  <c:v>698</c:v>
                </c:pt>
                <c:pt idx="1160" formatCode="0">
                  <c:v>697</c:v>
                </c:pt>
                <c:pt idx="1161" formatCode="0">
                  <c:v>701.5</c:v>
                </c:pt>
                <c:pt idx="1162" formatCode="0">
                  <c:v>703.5</c:v>
                </c:pt>
                <c:pt idx="1163" formatCode="0">
                  <c:v>704.5</c:v>
                </c:pt>
                <c:pt idx="1164" formatCode="0">
                  <c:v>703</c:v>
                </c:pt>
                <c:pt idx="1165" formatCode="0">
                  <c:v>704.5</c:v>
                </c:pt>
                <c:pt idx="1166" formatCode="0">
                  <c:v>706</c:v>
                </c:pt>
                <c:pt idx="1167" formatCode="0">
                  <c:v>703.5</c:v>
                </c:pt>
                <c:pt idx="1168" formatCode="0">
                  <c:v>707</c:v>
                </c:pt>
                <c:pt idx="1169" formatCode="0">
                  <c:v>705.5</c:v>
                </c:pt>
                <c:pt idx="1170" formatCode="0">
                  <c:v>699.5</c:v>
                </c:pt>
                <c:pt idx="1171" formatCode="0">
                  <c:v>696.5</c:v>
                </c:pt>
                <c:pt idx="1172" formatCode="0">
                  <c:v>695.5</c:v>
                </c:pt>
                <c:pt idx="1173" formatCode="0">
                  <c:v>696.5</c:v>
                </c:pt>
                <c:pt idx="1174" formatCode="0">
                  <c:v>697.5</c:v>
                </c:pt>
                <c:pt idx="1175" formatCode="0">
                  <c:v>697</c:v>
                </c:pt>
                <c:pt idx="1176" formatCode="0">
                  <c:v>696</c:v>
                </c:pt>
                <c:pt idx="1177" formatCode="0">
                  <c:v>696</c:v>
                </c:pt>
                <c:pt idx="1178" formatCode="0">
                  <c:v>698</c:v>
                </c:pt>
                <c:pt idx="1179" formatCode="0">
                  <c:v>698.5</c:v>
                </c:pt>
                <c:pt idx="1180" formatCode="0">
                  <c:v>700</c:v>
                </c:pt>
                <c:pt idx="1181" formatCode="0">
                  <c:v>703</c:v>
                </c:pt>
                <c:pt idx="1182" formatCode="0">
                  <c:v>702.5</c:v>
                </c:pt>
                <c:pt idx="1183" formatCode="0">
                  <c:v>703</c:v>
                </c:pt>
                <c:pt idx="1184" formatCode="0">
                  <c:v>702</c:v>
                </c:pt>
                <c:pt idx="1185" formatCode="0">
                  <c:v>703</c:v>
                </c:pt>
                <c:pt idx="1186" formatCode="0">
                  <c:v>703</c:v>
                </c:pt>
                <c:pt idx="1187" formatCode="0">
                  <c:v>702</c:v>
                </c:pt>
                <c:pt idx="1188" formatCode="0">
                  <c:v>703.5</c:v>
                </c:pt>
                <c:pt idx="1189" formatCode="0">
                  <c:v>698.5</c:v>
                </c:pt>
                <c:pt idx="1190" formatCode="0">
                  <c:v>699</c:v>
                </c:pt>
                <c:pt idx="1191" formatCode="0">
                  <c:v>696.5</c:v>
                </c:pt>
                <c:pt idx="1192" formatCode="0">
                  <c:v>697</c:v>
                </c:pt>
                <c:pt idx="1193" formatCode="0">
                  <c:v>696.5</c:v>
                </c:pt>
                <c:pt idx="1194" formatCode="0">
                  <c:v>698</c:v>
                </c:pt>
                <c:pt idx="1195" formatCode="0">
                  <c:v>697</c:v>
                </c:pt>
                <c:pt idx="1196" formatCode="0">
                  <c:v>695.5</c:v>
                </c:pt>
                <c:pt idx="1197" formatCode="0">
                  <c:v>696</c:v>
                </c:pt>
                <c:pt idx="1198" formatCode="0">
                  <c:v>697.5</c:v>
                </c:pt>
                <c:pt idx="1199" formatCode="0">
                  <c:v>696</c:v>
                </c:pt>
                <c:pt idx="1200" formatCode="0">
                  <c:v>696.5</c:v>
                </c:pt>
                <c:pt idx="1201" formatCode="0">
                  <c:v>697</c:v>
                </c:pt>
                <c:pt idx="1202" formatCode="0">
                  <c:v>695</c:v>
                </c:pt>
                <c:pt idx="1203" formatCode="0">
                  <c:v>695</c:v>
                </c:pt>
                <c:pt idx="1204" formatCode="0">
                  <c:v>696.5</c:v>
                </c:pt>
                <c:pt idx="1205" formatCode="0">
                  <c:v>696.5</c:v>
                </c:pt>
                <c:pt idx="1206" formatCode="0">
                  <c:v>697</c:v>
                </c:pt>
                <c:pt idx="1207" formatCode="0">
                  <c:v>693.5</c:v>
                </c:pt>
                <c:pt idx="1208" formatCode="0">
                  <c:v>696.5</c:v>
                </c:pt>
                <c:pt idx="1209" formatCode="0">
                  <c:v>695.5</c:v>
                </c:pt>
                <c:pt idx="1210" formatCode="0">
                  <c:v>696</c:v>
                </c:pt>
                <c:pt idx="1211" formatCode="0">
                  <c:v>696</c:v>
                </c:pt>
                <c:pt idx="1212" formatCode="0">
                  <c:v>695</c:v>
                </c:pt>
                <c:pt idx="1213" formatCode="0">
                  <c:v>696</c:v>
                </c:pt>
                <c:pt idx="1214" formatCode="0">
                  <c:v>695.5</c:v>
                </c:pt>
                <c:pt idx="1215" formatCode="0">
                  <c:v>693.5</c:v>
                </c:pt>
                <c:pt idx="1216" formatCode="0">
                  <c:v>695.5</c:v>
                </c:pt>
                <c:pt idx="1217" formatCode="0">
                  <c:v>694</c:v>
                </c:pt>
                <c:pt idx="1218" formatCode="0">
                  <c:v>694</c:v>
                </c:pt>
                <c:pt idx="1219" formatCode="0">
                  <c:v>695</c:v>
                </c:pt>
                <c:pt idx="1220" formatCode="0">
                  <c:v>693.5</c:v>
                </c:pt>
                <c:pt idx="1221" formatCode="0">
                  <c:v>694.5</c:v>
                </c:pt>
                <c:pt idx="1222" formatCode="0">
                  <c:v>693</c:v>
                </c:pt>
                <c:pt idx="1223" formatCode="0">
                  <c:v>695</c:v>
                </c:pt>
                <c:pt idx="1224" formatCode="0">
                  <c:v>694.5</c:v>
                </c:pt>
                <c:pt idx="1225" formatCode="0">
                  <c:v>693.5</c:v>
                </c:pt>
                <c:pt idx="1226" formatCode="0">
                  <c:v>696</c:v>
                </c:pt>
                <c:pt idx="1227" formatCode="0">
                  <c:v>697</c:v>
                </c:pt>
                <c:pt idx="1228" formatCode="0">
                  <c:v>696</c:v>
                </c:pt>
                <c:pt idx="1229" formatCode="0">
                  <c:v>697.5</c:v>
                </c:pt>
                <c:pt idx="1230" formatCode="0">
                  <c:v>699</c:v>
                </c:pt>
                <c:pt idx="1231" formatCode="0">
                  <c:v>699.5</c:v>
                </c:pt>
                <c:pt idx="1232" formatCode="0">
                  <c:v>701.5</c:v>
                </c:pt>
                <c:pt idx="1233" formatCode="0">
                  <c:v>699</c:v>
                </c:pt>
                <c:pt idx="1234" formatCode="0">
                  <c:v>699</c:v>
                </c:pt>
                <c:pt idx="1235" formatCode="0">
                  <c:v>701</c:v>
                </c:pt>
                <c:pt idx="1236" formatCode="0">
                  <c:v>701.5</c:v>
                </c:pt>
                <c:pt idx="1237" formatCode="0">
                  <c:v>700.5</c:v>
                </c:pt>
                <c:pt idx="1238" formatCode="0">
                  <c:v>700.5</c:v>
                </c:pt>
                <c:pt idx="1239" formatCode="0">
                  <c:v>698</c:v>
                </c:pt>
                <c:pt idx="1240" formatCode="0">
                  <c:v>696.5</c:v>
                </c:pt>
                <c:pt idx="1241" formatCode="0">
                  <c:v>696.5</c:v>
                </c:pt>
                <c:pt idx="1242" formatCode="0">
                  <c:v>691.5</c:v>
                </c:pt>
                <c:pt idx="1243" formatCode="0">
                  <c:v>693</c:v>
                </c:pt>
                <c:pt idx="1244" formatCode="0">
                  <c:v>694.5</c:v>
                </c:pt>
                <c:pt idx="1245" formatCode="0">
                  <c:v>695</c:v>
                </c:pt>
                <c:pt idx="1246" formatCode="0">
                  <c:v>693.5</c:v>
                </c:pt>
                <c:pt idx="1247" formatCode="0">
                  <c:v>695</c:v>
                </c:pt>
                <c:pt idx="1248" formatCode="0">
                  <c:v>695</c:v>
                </c:pt>
                <c:pt idx="1249" formatCode="0">
                  <c:v>695</c:v>
                </c:pt>
                <c:pt idx="1250" formatCode="0">
                  <c:v>693</c:v>
                </c:pt>
                <c:pt idx="1251" formatCode="0">
                  <c:v>695</c:v>
                </c:pt>
                <c:pt idx="1252" formatCode="0">
                  <c:v>692.5</c:v>
                </c:pt>
                <c:pt idx="1253" formatCode="0">
                  <c:v>696.5</c:v>
                </c:pt>
                <c:pt idx="1254" formatCode="0">
                  <c:v>695</c:v>
                </c:pt>
                <c:pt idx="1255" formatCode="0">
                  <c:v>696</c:v>
                </c:pt>
                <c:pt idx="1256" formatCode="0">
                  <c:v>695</c:v>
                </c:pt>
                <c:pt idx="1257" formatCode="0">
                  <c:v>697.5</c:v>
                </c:pt>
                <c:pt idx="1258" formatCode="0">
                  <c:v>697</c:v>
                </c:pt>
                <c:pt idx="1259" formatCode="0">
                  <c:v>697.5</c:v>
                </c:pt>
                <c:pt idx="1260" formatCode="0">
                  <c:v>697</c:v>
                </c:pt>
                <c:pt idx="1261" formatCode="0">
                  <c:v>694.5</c:v>
                </c:pt>
                <c:pt idx="1262" formatCode="0">
                  <c:v>696.5</c:v>
                </c:pt>
                <c:pt idx="1263" formatCode="0">
                  <c:v>695.5</c:v>
                </c:pt>
                <c:pt idx="1264" formatCode="0">
                  <c:v>692</c:v>
                </c:pt>
                <c:pt idx="1265" formatCode="0">
                  <c:v>691</c:v>
                </c:pt>
                <c:pt idx="1266" formatCode="0">
                  <c:v>691</c:v>
                </c:pt>
                <c:pt idx="1267" formatCode="0">
                  <c:v>691.5</c:v>
                </c:pt>
                <c:pt idx="1268" formatCode="0">
                  <c:v>692</c:v>
                </c:pt>
                <c:pt idx="1269" formatCode="0">
                  <c:v>690</c:v>
                </c:pt>
                <c:pt idx="1270" formatCode="0">
                  <c:v>690</c:v>
                </c:pt>
                <c:pt idx="1271" formatCode="0">
                  <c:v>692</c:v>
                </c:pt>
                <c:pt idx="1272" formatCode="0">
                  <c:v>691</c:v>
                </c:pt>
                <c:pt idx="1273" formatCode="0">
                  <c:v>688.5</c:v>
                </c:pt>
                <c:pt idx="1274" formatCode="0">
                  <c:v>690</c:v>
                </c:pt>
                <c:pt idx="1275" formatCode="0">
                  <c:v>688.5</c:v>
                </c:pt>
                <c:pt idx="1276" formatCode="0">
                  <c:v>689.5</c:v>
                </c:pt>
                <c:pt idx="1277" formatCode="0">
                  <c:v>689.5</c:v>
                </c:pt>
                <c:pt idx="1278" formatCode="0">
                  <c:v>694</c:v>
                </c:pt>
                <c:pt idx="1279" formatCode="0">
                  <c:v>694.5</c:v>
                </c:pt>
                <c:pt idx="1280" formatCode="0">
                  <c:v>693.5</c:v>
                </c:pt>
                <c:pt idx="1281" formatCode="0">
                  <c:v>693.5</c:v>
                </c:pt>
                <c:pt idx="1282" formatCode="0">
                  <c:v>696.5</c:v>
                </c:pt>
                <c:pt idx="1283" formatCode="0">
                  <c:v>695</c:v>
                </c:pt>
                <c:pt idx="1284" formatCode="0">
                  <c:v>693.5</c:v>
                </c:pt>
                <c:pt idx="1285" formatCode="0">
                  <c:v>695.5</c:v>
                </c:pt>
                <c:pt idx="1286" formatCode="0">
                  <c:v>692</c:v>
                </c:pt>
                <c:pt idx="1287" formatCode="0">
                  <c:v>690.5</c:v>
                </c:pt>
                <c:pt idx="1288" formatCode="0">
                  <c:v>694</c:v>
                </c:pt>
                <c:pt idx="1289" formatCode="0">
                  <c:v>691</c:v>
                </c:pt>
                <c:pt idx="1290" formatCode="0">
                  <c:v>692</c:v>
                </c:pt>
                <c:pt idx="1291" formatCode="0">
                  <c:v>689.5</c:v>
                </c:pt>
                <c:pt idx="1292" formatCode="0">
                  <c:v>690.5</c:v>
                </c:pt>
                <c:pt idx="1293" formatCode="0">
                  <c:v>691.5</c:v>
                </c:pt>
                <c:pt idx="1294" formatCode="0">
                  <c:v>690.5</c:v>
                </c:pt>
                <c:pt idx="1295" formatCode="0">
                  <c:v>690.5</c:v>
                </c:pt>
                <c:pt idx="1296" formatCode="0">
                  <c:v>690.5</c:v>
                </c:pt>
                <c:pt idx="1297" formatCode="0">
                  <c:v>687</c:v>
                </c:pt>
                <c:pt idx="1298" formatCode="0">
                  <c:v>691</c:v>
                </c:pt>
                <c:pt idx="1299" formatCode="0">
                  <c:v>690.5</c:v>
                </c:pt>
                <c:pt idx="1300" formatCode="0">
                  <c:v>690.5</c:v>
                </c:pt>
                <c:pt idx="1301" formatCode="0">
                  <c:v>688.5</c:v>
                </c:pt>
                <c:pt idx="1302" formatCode="0">
                  <c:v>688</c:v>
                </c:pt>
                <c:pt idx="1303" formatCode="0">
                  <c:v>688.5</c:v>
                </c:pt>
                <c:pt idx="1304" formatCode="0">
                  <c:v>687</c:v>
                </c:pt>
                <c:pt idx="1305" formatCode="0">
                  <c:v>689</c:v>
                </c:pt>
                <c:pt idx="1306" formatCode="0">
                  <c:v>688</c:v>
                </c:pt>
                <c:pt idx="1307" formatCode="0">
                  <c:v>688.5</c:v>
                </c:pt>
                <c:pt idx="1308" formatCode="0">
                  <c:v>687</c:v>
                </c:pt>
                <c:pt idx="1309" formatCode="0">
                  <c:v>688</c:v>
                </c:pt>
                <c:pt idx="1310" formatCode="0">
                  <c:v>688</c:v>
                </c:pt>
                <c:pt idx="1311" formatCode="0">
                  <c:v>691</c:v>
                </c:pt>
                <c:pt idx="1312" formatCode="0">
                  <c:v>691.5</c:v>
                </c:pt>
                <c:pt idx="1313" formatCode="0">
                  <c:v>692</c:v>
                </c:pt>
                <c:pt idx="1314" formatCode="0">
                  <c:v>693.5</c:v>
                </c:pt>
                <c:pt idx="1315" formatCode="0">
                  <c:v>692.5</c:v>
                </c:pt>
                <c:pt idx="1316" formatCode="0">
                  <c:v>694</c:v>
                </c:pt>
                <c:pt idx="1317" formatCode="0">
                  <c:v>693</c:v>
                </c:pt>
                <c:pt idx="1318" formatCode="0">
                  <c:v>690.5</c:v>
                </c:pt>
                <c:pt idx="1319" formatCode="0">
                  <c:v>691</c:v>
                </c:pt>
                <c:pt idx="1320" formatCode="0">
                  <c:v>687.5</c:v>
                </c:pt>
                <c:pt idx="1321" formatCode="0">
                  <c:v>688</c:v>
                </c:pt>
                <c:pt idx="1322" formatCode="0">
                  <c:v>687.5</c:v>
                </c:pt>
                <c:pt idx="1323" formatCode="0">
                  <c:v>688</c:v>
                </c:pt>
                <c:pt idx="1324" formatCode="0">
                  <c:v>685.5</c:v>
                </c:pt>
                <c:pt idx="1325" formatCode="0">
                  <c:v>685.5</c:v>
                </c:pt>
                <c:pt idx="1326" formatCode="0">
                  <c:v>686.5</c:v>
                </c:pt>
                <c:pt idx="1327" formatCode="0">
                  <c:v>685.5</c:v>
                </c:pt>
                <c:pt idx="1328" formatCode="0">
                  <c:v>684.5</c:v>
                </c:pt>
                <c:pt idx="1329" formatCode="0">
                  <c:v>686.5</c:v>
                </c:pt>
                <c:pt idx="1330" formatCode="0">
                  <c:v>683.5</c:v>
                </c:pt>
                <c:pt idx="1331" formatCode="0">
                  <c:v>685</c:v>
                </c:pt>
                <c:pt idx="1332" formatCode="0">
                  <c:v>684.5</c:v>
                </c:pt>
                <c:pt idx="1333" formatCode="0">
                  <c:v>689</c:v>
                </c:pt>
                <c:pt idx="1334" formatCode="0">
                  <c:v>689</c:v>
                </c:pt>
                <c:pt idx="1335" formatCode="0">
                  <c:v>654</c:v>
                </c:pt>
                <c:pt idx="1336" formatCode="0">
                  <c:v>649</c:v>
                </c:pt>
                <c:pt idx="1337" formatCode="0">
                  <c:v>649.5</c:v>
                </c:pt>
                <c:pt idx="1338" formatCode="0">
                  <c:v>647.5</c:v>
                </c:pt>
                <c:pt idx="1339" formatCode="0">
                  <c:v>647.5</c:v>
                </c:pt>
                <c:pt idx="1340" formatCode="0">
                  <c:v>646.5</c:v>
                </c:pt>
                <c:pt idx="1341" formatCode="0">
                  <c:v>645.5</c:v>
                </c:pt>
                <c:pt idx="1342" formatCode="0">
                  <c:v>645</c:v>
                </c:pt>
                <c:pt idx="1343" formatCode="0">
                  <c:v>646</c:v>
                </c:pt>
                <c:pt idx="1344" formatCode="0">
                  <c:v>644.5</c:v>
                </c:pt>
                <c:pt idx="1345" formatCode="0">
                  <c:v>646</c:v>
                </c:pt>
                <c:pt idx="1346" formatCode="0">
                  <c:v>646</c:v>
                </c:pt>
                <c:pt idx="1347" formatCode="0">
                  <c:v>645.5</c:v>
                </c:pt>
                <c:pt idx="1348" formatCode="0">
                  <c:v>637</c:v>
                </c:pt>
                <c:pt idx="1349" formatCode="0">
                  <c:v>640.5</c:v>
                </c:pt>
                <c:pt idx="1350" formatCode="0">
                  <c:v>640.5</c:v>
                </c:pt>
                <c:pt idx="1351" formatCode="0">
                  <c:v>642.5</c:v>
                </c:pt>
                <c:pt idx="1352" formatCode="0">
                  <c:v>642</c:v>
                </c:pt>
                <c:pt idx="1353" formatCode="0">
                  <c:v>642</c:v>
                </c:pt>
                <c:pt idx="1354" formatCode="0">
                  <c:v>642.5</c:v>
                </c:pt>
                <c:pt idx="1355" formatCode="0">
                  <c:v>643.5</c:v>
                </c:pt>
                <c:pt idx="1356" formatCode="0">
                  <c:v>645.5</c:v>
                </c:pt>
                <c:pt idx="1357" formatCode="0">
                  <c:v>644</c:v>
                </c:pt>
                <c:pt idx="1358" formatCode="0">
                  <c:v>647</c:v>
                </c:pt>
                <c:pt idx="1359" formatCode="0">
                  <c:v>647.5</c:v>
                </c:pt>
                <c:pt idx="1360" formatCode="0">
                  <c:v>647</c:v>
                </c:pt>
                <c:pt idx="1361" formatCode="0">
                  <c:v>647.5</c:v>
                </c:pt>
                <c:pt idx="1362" formatCode="0">
                  <c:v>648.5</c:v>
                </c:pt>
                <c:pt idx="1363" formatCode="0">
                  <c:v>647</c:v>
                </c:pt>
                <c:pt idx="1364" formatCode="0">
                  <c:v>648</c:v>
                </c:pt>
                <c:pt idx="1365" formatCode="0">
                  <c:v>649</c:v>
                </c:pt>
                <c:pt idx="1366" formatCode="0">
                  <c:v>648</c:v>
                </c:pt>
                <c:pt idx="1367" formatCode="0">
                  <c:v>645</c:v>
                </c:pt>
                <c:pt idx="1368" formatCode="0">
                  <c:v>647</c:v>
                </c:pt>
                <c:pt idx="1369" formatCode="0">
                  <c:v>645.5</c:v>
                </c:pt>
                <c:pt idx="1370" formatCode="0">
                  <c:v>646.5</c:v>
                </c:pt>
                <c:pt idx="1371" formatCode="0">
                  <c:v>645.5</c:v>
                </c:pt>
                <c:pt idx="1372" formatCode="0">
                  <c:v>647</c:v>
                </c:pt>
                <c:pt idx="1373" formatCode="0">
                  <c:v>645</c:v>
                </c:pt>
                <c:pt idx="1374" formatCode="0">
                  <c:v>646.5</c:v>
                </c:pt>
                <c:pt idx="1375" formatCode="0">
                  <c:v>646</c:v>
                </c:pt>
                <c:pt idx="1376" formatCode="0">
                  <c:v>645</c:v>
                </c:pt>
                <c:pt idx="1377" formatCode="0">
                  <c:v>645.5</c:v>
                </c:pt>
                <c:pt idx="1378" formatCode="0">
                  <c:v>646</c:v>
                </c:pt>
                <c:pt idx="1379" formatCode="0">
                  <c:v>648</c:v>
                </c:pt>
                <c:pt idx="1380" formatCode="0">
                  <c:v>646.5</c:v>
                </c:pt>
                <c:pt idx="1381" formatCode="0">
                  <c:v>647</c:v>
                </c:pt>
                <c:pt idx="1382" formatCode="0">
                  <c:v>648.5</c:v>
                </c:pt>
                <c:pt idx="1383" formatCode="0">
                  <c:v>649</c:v>
                </c:pt>
                <c:pt idx="1384" formatCode="0">
                  <c:v>651.5</c:v>
                </c:pt>
                <c:pt idx="1385" formatCode="0">
                  <c:v>650.5</c:v>
                </c:pt>
                <c:pt idx="1386" formatCode="0">
                  <c:v>652</c:v>
                </c:pt>
                <c:pt idx="1387" formatCode="0">
                  <c:v>650.5</c:v>
                </c:pt>
                <c:pt idx="1388" formatCode="0">
                  <c:v>652.5</c:v>
                </c:pt>
                <c:pt idx="1389" formatCode="0">
                  <c:v>653.5</c:v>
                </c:pt>
                <c:pt idx="1390" formatCode="0">
                  <c:v>656</c:v>
                </c:pt>
                <c:pt idx="1391" formatCode="0">
                  <c:v>657</c:v>
                </c:pt>
                <c:pt idx="1392" formatCode="0">
                  <c:v>659</c:v>
                </c:pt>
                <c:pt idx="1393" formatCode="0">
                  <c:v>660</c:v>
                </c:pt>
                <c:pt idx="1394" formatCode="0">
                  <c:v>657</c:v>
                </c:pt>
                <c:pt idx="1395" formatCode="0">
                  <c:v>658</c:v>
                </c:pt>
                <c:pt idx="1396" formatCode="0">
                  <c:v>656</c:v>
                </c:pt>
                <c:pt idx="1397" formatCode="0">
                  <c:v>657</c:v>
                </c:pt>
                <c:pt idx="1398" formatCode="0">
                  <c:v>656</c:v>
                </c:pt>
                <c:pt idx="1399" formatCode="0">
                  <c:v>658</c:v>
                </c:pt>
                <c:pt idx="1400" formatCode="0">
                  <c:v>658.5</c:v>
                </c:pt>
                <c:pt idx="1401" formatCode="0">
                  <c:v>655.5</c:v>
                </c:pt>
                <c:pt idx="1402" formatCode="0">
                  <c:v>658.5</c:v>
                </c:pt>
                <c:pt idx="1403" formatCode="0">
                  <c:v>656.5</c:v>
                </c:pt>
                <c:pt idx="1404" formatCode="0">
                  <c:v>656.5</c:v>
                </c:pt>
                <c:pt idx="1405" formatCode="0">
                  <c:v>654.5</c:v>
                </c:pt>
                <c:pt idx="1406" formatCode="0">
                  <c:v>656</c:v>
                </c:pt>
                <c:pt idx="1407" formatCode="0">
                  <c:v>648.5</c:v>
                </c:pt>
                <c:pt idx="1408" formatCode="0">
                  <c:v>646</c:v>
                </c:pt>
                <c:pt idx="1409" formatCode="0">
                  <c:v>648.5</c:v>
                </c:pt>
                <c:pt idx="1410" formatCode="0">
                  <c:v>659</c:v>
                </c:pt>
                <c:pt idx="1411" formatCode="0">
                  <c:v>653</c:v>
                </c:pt>
                <c:pt idx="1412" formatCode="0">
                  <c:v>657.5</c:v>
                </c:pt>
                <c:pt idx="1413" formatCode="0">
                  <c:v>663</c:v>
                </c:pt>
                <c:pt idx="1414" formatCode="0">
                  <c:v>664.5</c:v>
                </c:pt>
                <c:pt idx="1415" formatCode="0">
                  <c:v>665</c:v>
                </c:pt>
                <c:pt idx="1416" formatCode="0">
                  <c:v>662.5</c:v>
                </c:pt>
                <c:pt idx="1417" formatCode="0">
                  <c:v>665.5</c:v>
                </c:pt>
                <c:pt idx="1418" formatCode="0">
                  <c:v>663.5</c:v>
                </c:pt>
                <c:pt idx="1419" formatCode="0">
                  <c:v>660</c:v>
                </c:pt>
                <c:pt idx="1420" formatCode="0">
                  <c:v>661.5</c:v>
                </c:pt>
                <c:pt idx="1421" formatCode="0">
                  <c:v>660</c:v>
                </c:pt>
                <c:pt idx="1422" formatCode="0">
                  <c:v>661</c:v>
                </c:pt>
                <c:pt idx="1423" formatCode="0">
                  <c:v>664.5</c:v>
                </c:pt>
                <c:pt idx="1424" formatCode="0">
                  <c:v>658.5</c:v>
                </c:pt>
                <c:pt idx="1425" formatCode="0">
                  <c:v>653</c:v>
                </c:pt>
                <c:pt idx="1426" formatCode="0">
                  <c:v>656.5</c:v>
                </c:pt>
                <c:pt idx="1427" formatCode="0">
                  <c:v>659.5</c:v>
                </c:pt>
                <c:pt idx="1428" formatCode="0">
                  <c:v>654.5</c:v>
                </c:pt>
                <c:pt idx="1429" formatCode="0">
                  <c:v>653.5</c:v>
                </c:pt>
                <c:pt idx="1430" formatCode="0">
                  <c:v>653.5</c:v>
                </c:pt>
                <c:pt idx="1431" formatCode="0">
                  <c:v>662</c:v>
                </c:pt>
                <c:pt idx="1432" formatCode="0">
                  <c:v>652.5</c:v>
                </c:pt>
                <c:pt idx="1433" formatCode="0">
                  <c:v>649</c:v>
                </c:pt>
                <c:pt idx="1434" formatCode="0">
                  <c:v>651</c:v>
                </c:pt>
                <c:pt idx="1435" formatCode="0">
                  <c:v>665</c:v>
                </c:pt>
                <c:pt idx="1436" formatCode="0">
                  <c:v>660</c:v>
                </c:pt>
                <c:pt idx="1437" formatCode="0">
                  <c:v>655</c:v>
                </c:pt>
                <c:pt idx="1438" formatCode="0">
                  <c:v>653</c:v>
                </c:pt>
                <c:pt idx="1439" formatCode="0">
                  <c:v>651.5</c:v>
                </c:pt>
                <c:pt idx="1440" formatCode="0">
                  <c:v>659.5</c:v>
                </c:pt>
                <c:pt idx="1441" formatCode="0">
                  <c:v>661.5</c:v>
                </c:pt>
                <c:pt idx="1442" formatCode="0">
                  <c:v>660.5</c:v>
                </c:pt>
                <c:pt idx="1443" formatCode="0">
                  <c:v>661.5</c:v>
                </c:pt>
                <c:pt idx="1444" formatCode="0">
                  <c:v>664</c:v>
                </c:pt>
                <c:pt idx="1445" formatCode="0">
                  <c:v>666.5</c:v>
                </c:pt>
                <c:pt idx="1446" formatCode="0">
                  <c:v>669</c:v>
                </c:pt>
                <c:pt idx="1447" formatCode="0">
                  <c:v>669</c:v>
                </c:pt>
                <c:pt idx="1448" formatCode="0">
                  <c:v>661</c:v>
                </c:pt>
                <c:pt idx="1449" formatCode="0">
                  <c:v>660</c:v>
                </c:pt>
                <c:pt idx="1450" formatCode="0">
                  <c:v>662</c:v>
                </c:pt>
                <c:pt idx="1451" formatCode="0">
                  <c:v>661</c:v>
                </c:pt>
                <c:pt idx="1452" formatCode="0">
                  <c:v>662.5</c:v>
                </c:pt>
                <c:pt idx="1453" formatCode="0">
                  <c:v>662.5</c:v>
                </c:pt>
                <c:pt idx="1454" formatCode="0">
                  <c:v>655.5</c:v>
                </c:pt>
                <c:pt idx="1455" formatCode="0">
                  <c:v>662.5</c:v>
                </c:pt>
                <c:pt idx="1456" formatCode="0">
                  <c:v>662</c:v>
                </c:pt>
                <c:pt idx="1457" formatCode="0">
                  <c:v>664</c:v>
                </c:pt>
                <c:pt idx="1458" formatCode="0">
                  <c:v>662.5</c:v>
                </c:pt>
                <c:pt idx="1459" formatCode="0">
                  <c:v>666.5</c:v>
                </c:pt>
                <c:pt idx="1460" formatCode="0">
                  <c:v>665.5</c:v>
                </c:pt>
                <c:pt idx="1461" formatCode="0">
                  <c:v>668</c:v>
                </c:pt>
                <c:pt idx="1462" formatCode="0">
                  <c:v>668</c:v>
                </c:pt>
                <c:pt idx="1463" formatCode="0">
                  <c:v>665.5</c:v>
                </c:pt>
                <c:pt idx="1464" formatCode="0">
                  <c:v>666</c:v>
                </c:pt>
                <c:pt idx="1465" formatCode="0">
                  <c:v>666</c:v>
                </c:pt>
                <c:pt idx="1466" formatCode="0">
                  <c:v>668</c:v>
                </c:pt>
                <c:pt idx="1467" formatCode="0">
                  <c:v>667.5</c:v>
                </c:pt>
                <c:pt idx="1468" formatCode="0">
                  <c:v>665.5</c:v>
                </c:pt>
                <c:pt idx="1469" formatCode="0">
                  <c:v>667.5</c:v>
                </c:pt>
                <c:pt idx="1470" formatCode="0">
                  <c:v>666.5</c:v>
                </c:pt>
                <c:pt idx="1471" formatCode="0">
                  <c:v>665.5</c:v>
                </c:pt>
                <c:pt idx="1472" formatCode="0">
                  <c:v>668</c:v>
                </c:pt>
                <c:pt idx="1473" formatCode="0">
                  <c:v>667</c:v>
                </c:pt>
                <c:pt idx="1474" formatCode="0">
                  <c:v>666</c:v>
                </c:pt>
                <c:pt idx="1475" formatCode="0">
                  <c:v>667</c:v>
                </c:pt>
                <c:pt idx="1476" formatCode="0">
                  <c:v>667</c:v>
                </c:pt>
                <c:pt idx="1477" formatCode="0">
                  <c:v>668</c:v>
                </c:pt>
                <c:pt idx="1478" formatCode="0">
                  <c:v>666</c:v>
                </c:pt>
                <c:pt idx="1479" formatCode="0">
                  <c:v>666.5</c:v>
                </c:pt>
                <c:pt idx="1480" formatCode="0">
                  <c:v>667.5</c:v>
                </c:pt>
                <c:pt idx="1481" formatCode="0">
                  <c:v>668</c:v>
                </c:pt>
                <c:pt idx="1482" formatCode="0">
                  <c:v>666</c:v>
                </c:pt>
                <c:pt idx="1483" formatCode="0">
                  <c:v>665.5</c:v>
                </c:pt>
                <c:pt idx="1484" formatCode="0">
                  <c:v>667</c:v>
                </c:pt>
                <c:pt idx="1485" formatCode="0">
                  <c:v>669</c:v>
                </c:pt>
                <c:pt idx="1486" formatCode="0">
                  <c:v>666.5</c:v>
                </c:pt>
                <c:pt idx="1487" formatCode="0">
                  <c:v>665.5</c:v>
                </c:pt>
                <c:pt idx="1488" formatCode="0">
                  <c:v>664.5</c:v>
                </c:pt>
                <c:pt idx="1489" formatCode="0">
                  <c:v>666</c:v>
                </c:pt>
                <c:pt idx="1490" formatCode="0">
                  <c:v>666</c:v>
                </c:pt>
                <c:pt idx="1491" formatCode="0">
                  <c:v>665</c:v>
                </c:pt>
                <c:pt idx="1492" formatCode="0">
                  <c:v>667.5</c:v>
                </c:pt>
                <c:pt idx="1493" formatCode="0">
                  <c:v>666</c:v>
                </c:pt>
                <c:pt idx="1494" formatCode="0">
                  <c:v>667.5</c:v>
                </c:pt>
                <c:pt idx="1495" formatCode="0">
                  <c:v>667</c:v>
                </c:pt>
                <c:pt idx="1496" formatCode="0">
                  <c:v>667</c:v>
                </c:pt>
                <c:pt idx="1497" formatCode="0">
                  <c:v>667.5</c:v>
                </c:pt>
                <c:pt idx="1498" formatCode="0">
                  <c:v>668</c:v>
                </c:pt>
                <c:pt idx="1499" formatCode="0">
                  <c:v>670.5</c:v>
                </c:pt>
                <c:pt idx="1500" formatCode="0">
                  <c:v>669.5</c:v>
                </c:pt>
                <c:pt idx="1501" formatCode="0">
                  <c:v>668.5</c:v>
                </c:pt>
                <c:pt idx="1502" formatCode="0">
                  <c:v>670</c:v>
                </c:pt>
                <c:pt idx="1503" formatCode="0">
                  <c:v>670</c:v>
                </c:pt>
                <c:pt idx="1504" formatCode="0">
                  <c:v>670</c:v>
                </c:pt>
                <c:pt idx="1505" formatCode="0">
                  <c:v>669.5</c:v>
                </c:pt>
                <c:pt idx="1506" formatCode="0">
                  <c:v>668</c:v>
                </c:pt>
                <c:pt idx="1507" formatCode="0">
                  <c:v>668.5</c:v>
                </c:pt>
                <c:pt idx="1508" formatCode="0">
                  <c:v>667</c:v>
                </c:pt>
                <c:pt idx="1509" formatCode="0">
                  <c:v>667.5</c:v>
                </c:pt>
                <c:pt idx="1510" formatCode="0">
                  <c:v>668.5</c:v>
                </c:pt>
                <c:pt idx="1511" formatCode="0">
                  <c:v>668.5</c:v>
                </c:pt>
                <c:pt idx="1512" formatCode="0">
                  <c:v>667.5</c:v>
                </c:pt>
                <c:pt idx="1513" formatCode="0">
                  <c:v>666.5</c:v>
                </c:pt>
                <c:pt idx="1514" formatCode="0">
                  <c:v>665</c:v>
                </c:pt>
                <c:pt idx="1515" formatCode="0">
                  <c:v>667.5</c:v>
                </c:pt>
                <c:pt idx="1516" formatCode="0">
                  <c:v>667</c:v>
                </c:pt>
                <c:pt idx="1517" formatCode="0">
                  <c:v>665</c:v>
                </c:pt>
                <c:pt idx="1518" formatCode="0">
                  <c:v>666.5</c:v>
                </c:pt>
                <c:pt idx="1519" formatCode="0">
                  <c:v>665.5</c:v>
                </c:pt>
                <c:pt idx="1520" formatCode="0">
                  <c:v>665</c:v>
                </c:pt>
                <c:pt idx="1521" formatCode="0">
                  <c:v>665</c:v>
                </c:pt>
                <c:pt idx="1522" formatCode="0">
                  <c:v>668</c:v>
                </c:pt>
                <c:pt idx="1523" formatCode="0">
                  <c:v>666.5</c:v>
                </c:pt>
                <c:pt idx="1524" formatCode="0">
                  <c:v>665</c:v>
                </c:pt>
                <c:pt idx="1525" formatCode="0">
                  <c:v>667</c:v>
                </c:pt>
                <c:pt idx="1526" formatCode="0">
                  <c:v>669</c:v>
                </c:pt>
                <c:pt idx="1527" formatCode="0">
                  <c:v>668</c:v>
                </c:pt>
                <c:pt idx="1528" formatCode="0">
                  <c:v>668</c:v>
                </c:pt>
                <c:pt idx="1529" formatCode="0">
                  <c:v>665.5</c:v>
                </c:pt>
                <c:pt idx="1530" formatCode="0">
                  <c:v>668</c:v>
                </c:pt>
                <c:pt idx="1531" formatCode="0">
                  <c:v>666</c:v>
                </c:pt>
                <c:pt idx="1532" formatCode="0">
                  <c:v>666.5</c:v>
                </c:pt>
                <c:pt idx="1533" formatCode="0">
                  <c:v>667</c:v>
                </c:pt>
                <c:pt idx="1534" formatCode="0">
                  <c:v>665.5</c:v>
                </c:pt>
                <c:pt idx="1535" formatCode="0">
                  <c:v>665.5</c:v>
                </c:pt>
                <c:pt idx="1536" formatCode="0">
                  <c:v>667</c:v>
                </c:pt>
                <c:pt idx="1537" formatCode="0">
                  <c:v>664.5</c:v>
                </c:pt>
                <c:pt idx="1538" formatCode="0">
                  <c:v>664</c:v>
                </c:pt>
                <c:pt idx="1539" formatCode="0">
                  <c:v>664.5</c:v>
                </c:pt>
                <c:pt idx="1540" formatCode="0">
                  <c:v>666</c:v>
                </c:pt>
                <c:pt idx="1541" formatCode="0">
                  <c:v>665</c:v>
                </c:pt>
                <c:pt idx="1542" formatCode="0">
                  <c:v>663</c:v>
                </c:pt>
                <c:pt idx="1543" formatCode="0">
                  <c:v>663</c:v>
                </c:pt>
                <c:pt idx="1544" formatCode="0">
                  <c:v>664</c:v>
                </c:pt>
                <c:pt idx="1545" formatCode="0">
                  <c:v>662.5</c:v>
                </c:pt>
                <c:pt idx="1546" formatCode="0">
                  <c:v>664</c:v>
                </c:pt>
                <c:pt idx="1547" formatCode="0">
                  <c:v>664</c:v>
                </c:pt>
                <c:pt idx="1548" formatCode="0">
                  <c:v>664</c:v>
                </c:pt>
                <c:pt idx="1549" formatCode="0">
                  <c:v>663.5</c:v>
                </c:pt>
                <c:pt idx="1550" formatCode="0">
                  <c:v>667</c:v>
                </c:pt>
                <c:pt idx="1551" formatCode="0">
                  <c:v>666.5</c:v>
                </c:pt>
                <c:pt idx="1552" formatCode="0">
                  <c:v>665</c:v>
                </c:pt>
                <c:pt idx="1553" formatCode="0">
                  <c:v>667</c:v>
                </c:pt>
                <c:pt idx="1554" formatCode="0">
                  <c:v>667.5</c:v>
                </c:pt>
                <c:pt idx="1555" formatCode="0">
                  <c:v>665.5</c:v>
                </c:pt>
                <c:pt idx="1556" formatCode="0">
                  <c:v>667</c:v>
                </c:pt>
                <c:pt idx="1557" formatCode="0">
                  <c:v>664</c:v>
                </c:pt>
                <c:pt idx="1558" formatCode="0">
                  <c:v>664.5</c:v>
                </c:pt>
                <c:pt idx="1559" formatCode="0">
                  <c:v>664</c:v>
                </c:pt>
                <c:pt idx="1560" formatCode="0">
                  <c:v>664</c:v>
                </c:pt>
                <c:pt idx="1561" formatCode="0">
                  <c:v>663</c:v>
                </c:pt>
                <c:pt idx="1562" formatCode="0">
                  <c:v>662.5</c:v>
                </c:pt>
                <c:pt idx="1563" formatCode="0">
                  <c:v>662</c:v>
                </c:pt>
                <c:pt idx="1564" formatCode="0">
                  <c:v>661.5</c:v>
                </c:pt>
                <c:pt idx="1565" formatCode="0">
                  <c:v>707</c:v>
                </c:pt>
                <c:pt idx="1566" formatCode="0">
                  <c:v>667.5</c:v>
                </c:pt>
                <c:pt idx="1567" formatCode="0">
                  <c:v>668</c:v>
                </c:pt>
                <c:pt idx="1568" formatCode="0">
                  <c:v>666</c:v>
                </c:pt>
                <c:pt idx="1569" formatCode="0">
                  <c:v>667.5</c:v>
                </c:pt>
                <c:pt idx="1570" formatCode="0">
                  <c:v>669</c:v>
                </c:pt>
                <c:pt idx="1571" formatCode="0">
                  <c:v>671</c:v>
                </c:pt>
                <c:pt idx="1572" formatCode="0">
                  <c:v>689</c:v>
                </c:pt>
                <c:pt idx="1573" formatCode="0">
                  <c:v>670.5</c:v>
                </c:pt>
                <c:pt idx="1574" formatCode="0">
                  <c:v>674.5</c:v>
                </c:pt>
                <c:pt idx="1575" formatCode="0">
                  <c:v>667.5</c:v>
                </c:pt>
                <c:pt idx="1576" formatCode="0">
                  <c:v>667.5</c:v>
                </c:pt>
                <c:pt idx="1577" formatCode="0">
                  <c:v>688</c:v>
                </c:pt>
                <c:pt idx="1578" formatCode="0">
                  <c:v>689.5</c:v>
                </c:pt>
                <c:pt idx="1579" formatCode="0">
                  <c:v>679.5</c:v>
                </c:pt>
                <c:pt idx="1580" formatCode="0">
                  <c:v>671</c:v>
                </c:pt>
                <c:pt idx="1581" formatCode="0">
                  <c:v>665</c:v>
                </c:pt>
                <c:pt idx="1582" formatCode="0">
                  <c:v>663.5</c:v>
                </c:pt>
                <c:pt idx="1583" formatCode="0">
                  <c:v>662.5</c:v>
                </c:pt>
                <c:pt idx="1584" formatCode="0">
                  <c:v>663.5</c:v>
                </c:pt>
                <c:pt idx="1585" formatCode="0">
                  <c:v>662.5</c:v>
                </c:pt>
                <c:pt idx="1586" formatCode="0">
                  <c:v>663.5</c:v>
                </c:pt>
                <c:pt idx="1587" formatCode="0">
                  <c:v>664.5</c:v>
                </c:pt>
                <c:pt idx="1588" formatCode="0">
                  <c:v>664</c:v>
                </c:pt>
                <c:pt idx="1589" formatCode="0">
                  <c:v>664.5</c:v>
                </c:pt>
                <c:pt idx="1590" formatCode="0">
                  <c:v>664.5</c:v>
                </c:pt>
                <c:pt idx="1591" formatCode="0">
                  <c:v>697</c:v>
                </c:pt>
                <c:pt idx="1592" formatCode="0">
                  <c:v>699</c:v>
                </c:pt>
                <c:pt idx="1593" formatCode="0">
                  <c:v>700</c:v>
                </c:pt>
                <c:pt idx="1594" formatCode="0">
                  <c:v>706.5</c:v>
                </c:pt>
                <c:pt idx="1595" formatCode="0">
                  <c:v>706.5</c:v>
                </c:pt>
                <c:pt idx="1596" formatCode="0">
                  <c:v>710</c:v>
                </c:pt>
                <c:pt idx="1597" formatCode="0">
                  <c:v>703.5</c:v>
                </c:pt>
                <c:pt idx="1598" formatCode="0">
                  <c:v>705</c:v>
                </c:pt>
                <c:pt idx="1599" formatCode="0">
                  <c:v>707.5</c:v>
                </c:pt>
                <c:pt idx="1600" formatCode="0">
                  <c:v>679.5</c:v>
                </c:pt>
                <c:pt idx="1601" formatCode="0">
                  <c:v>676</c:v>
                </c:pt>
                <c:pt idx="1602" formatCode="0">
                  <c:v>680</c:v>
                </c:pt>
                <c:pt idx="1603" formatCode="0">
                  <c:v>697</c:v>
                </c:pt>
                <c:pt idx="1604" formatCode="0">
                  <c:v>688.5</c:v>
                </c:pt>
                <c:pt idx="1605" formatCode="0">
                  <c:v>683</c:v>
                </c:pt>
                <c:pt idx="1606" formatCode="0">
                  <c:v>698.5</c:v>
                </c:pt>
                <c:pt idx="1607" formatCode="0">
                  <c:v>713.5</c:v>
                </c:pt>
                <c:pt idx="1608" formatCode="0">
                  <c:v>697.5</c:v>
                </c:pt>
                <c:pt idx="1609" formatCode="0">
                  <c:v>665</c:v>
                </c:pt>
                <c:pt idx="1610" formatCode="0">
                  <c:v>663</c:v>
                </c:pt>
                <c:pt idx="1611" formatCode="0">
                  <c:v>661.5</c:v>
                </c:pt>
                <c:pt idx="1612" formatCode="0">
                  <c:v>661.5</c:v>
                </c:pt>
                <c:pt idx="1613" formatCode="0">
                  <c:v>661</c:v>
                </c:pt>
                <c:pt idx="1614" formatCode="0">
                  <c:v>661</c:v>
                </c:pt>
                <c:pt idx="1615" formatCode="0">
                  <c:v>662.5</c:v>
                </c:pt>
                <c:pt idx="1616" formatCode="0">
                  <c:v>662</c:v>
                </c:pt>
                <c:pt idx="1617" formatCode="0">
                  <c:v>659</c:v>
                </c:pt>
                <c:pt idx="1618" formatCode="0">
                  <c:v>659</c:v>
                </c:pt>
                <c:pt idx="1619" formatCode="0">
                  <c:v>658</c:v>
                </c:pt>
                <c:pt idx="1620" formatCode="0">
                  <c:v>658.5</c:v>
                </c:pt>
                <c:pt idx="1621" formatCode="0">
                  <c:v>659</c:v>
                </c:pt>
                <c:pt idx="1622" formatCode="0">
                  <c:v>657.5</c:v>
                </c:pt>
                <c:pt idx="1623" formatCode="0">
                  <c:v>658.5</c:v>
                </c:pt>
                <c:pt idx="1624" formatCode="0">
                  <c:v>659</c:v>
                </c:pt>
                <c:pt idx="1625" formatCode="0">
                  <c:v>661</c:v>
                </c:pt>
                <c:pt idx="1626" formatCode="0">
                  <c:v>659</c:v>
                </c:pt>
                <c:pt idx="1627" formatCode="0">
                  <c:v>661.5</c:v>
                </c:pt>
                <c:pt idx="1628" formatCode="0">
                  <c:v>660.5</c:v>
                </c:pt>
                <c:pt idx="1629" formatCode="0">
                  <c:v>661</c:v>
                </c:pt>
                <c:pt idx="1630" formatCode="0">
                  <c:v>658</c:v>
                </c:pt>
                <c:pt idx="1631" formatCode="0">
                  <c:v>660</c:v>
                </c:pt>
                <c:pt idx="1632" formatCode="0">
                  <c:v>656.5</c:v>
                </c:pt>
                <c:pt idx="1633" formatCode="0">
                  <c:v>658</c:v>
                </c:pt>
                <c:pt idx="1634" formatCode="0">
                  <c:v>657.5</c:v>
                </c:pt>
                <c:pt idx="1635" formatCode="0">
                  <c:v>657.5</c:v>
                </c:pt>
                <c:pt idx="1636" formatCode="0">
                  <c:v>659</c:v>
                </c:pt>
                <c:pt idx="1637" formatCode="0">
                  <c:v>659</c:v>
                </c:pt>
                <c:pt idx="1638" formatCode="0">
                  <c:v>657</c:v>
                </c:pt>
                <c:pt idx="1639" formatCode="0">
                  <c:v>658</c:v>
                </c:pt>
                <c:pt idx="1640" formatCode="0">
                  <c:v>658.5</c:v>
                </c:pt>
                <c:pt idx="1641" formatCode="0">
                  <c:v>658</c:v>
                </c:pt>
                <c:pt idx="1642" formatCode="0">
                  <c:v>658.5</c:v>
                </c:pt>
                <c:pt idx="1643" formatCode="0">
                  <c:v>658</c:v>
                </c:pt>
                <c:pt idx="1644" formatCode="0">
                  <c:v>656.5</c:v>
                </c:pt>
                <c:pt idx="1645" formatCode="0">
                  <c:v>660</c:v>
                </c:pt>
                <c:pt idx="1646" formatCode="0">
                  <c:v>658.5</c:v>
                </c:pt>
                <c:pt idx="1647" formatCode="0">
                  <c:v>657.5</c:v>
                </c:pt>
                <c:pt idx="1648" formatCode="0">
                  <c:v>659</c:v>
                </c:pt>
                <c:pt idx="1649" formatCode="0">
                  <c:v>659</c:v>
                </c:pt>
                <c:pt idx="1650" formatCode="0">
                  <c:v>657.5</c:v>
                </c:pt>
                <c:pt idx="1651" formatCode="0">
                  <c:v>659</c:v>
                </c:pt>
                <c:pt idx="1652" formatCode="0">
                  <c:v>658.5</c:v>
                </c:pt>
                <c:pt idx="1653" formatCode="0">
                  <c:v>656</c:v>
                </c:pt>
                <c:pt idx="1654" formatCode="0">
                  <c:v>657.5</c:v>
                </c:pt>
                <c:pt idx="1655" formatCode="0">
                  <c:v>656.5</c:v>
                </c:pt>
                <c:pt idx="1656" formatCode="0">
                  <c:v>657.5</c:v>
                </c:pt>
                <c:pt idx="1657" formatCode="0">
                  <c:v>657.5</c:v>
                </c:pt>
                <c:pt idx="1658" formatCode="0">
                  <c:v>657</c:v>
                </c:pt>
                <c:pt idx="1659" formatCode="0">
                  <c:v>657.5</c:v>
                </c:pt>
                <c:pt idx="1660" formatCode="0">
                  <c:v>657.5</c:v>
                </c:pt>
                <c:pt idx="1661" formatCode="0">
                  <c:v>656.5</c:v>
                </c:pt>
                <c:pt idx="1662" formatCode="0">
                  <c:v>656.5</c:v>
                </c:pt>
                <c:pt idx="1663" formatCode="0">
                  <c:v>657.5</c:v>
                </c:pt>
                <c:pt idx="1664" formatCode="0">
                  <c:v>653.5</c:v>
                </c:pt>
                <c:pt idx="1665" formatCode="0">
                  <c:v>653.5</c:v>
                </c:pt>
                <c:pt idx="1666" formatCode="0">
                  <c:v>654.5</c:v>
                </c:pt>
                <c:pt idx="1667" formatCode="0">
                  <c:v>655.5</c:v>
                </c:pt>
                <c:pt idx="1668" formatCode="0">
                  <c:v>654.5</c:v>
                </c:pt>
                <c:pt idx="1669" formatCode="0">
                  <c:v>659</c:v>
                </c:pt>
                <c:pt idx="1670" formatCode="0">
                  <c:v>656.5</c:v>
                </c:pt>
                <c:pt idx="1671" formatCode="0">
                  <c:v>656</c:v>
                </c:pt>
                <c:pt idx="1672" formatCode="0">
                  <c:v>657</c:v>
                </c:pt>
                <c:pt idx="1673" formatCode="0">
                  <c:v>657.5</c:v>
                </c:pt>
                <c:pt idx="1674" formatCode="0">
                  <c:v>658</c:v>
                </c:pt>
                <c:pt idx="1675" formatCode="0">
                  <c:v>657</c:v>
                </c:pt>
                <c:pt idx="1676" formatCode="0">
                  <c:v>656</c:v>
                </c:pt>
                <c:pt idx="1677" formatCode="0">
                  <c:v>657</c:v>
                </c:pt>
                <c:pt idx="1678" formatCode="0">
                  <c:v>655.5</c:v>
                </c:pt>
                <c:pt idx="1679" formatCode="0">
                  <c:v>655</c:v>
                </c:pt>
                <c:pt idx="1680" formatCode="0">
                  <c:v>655</c:v>
                </c:pt>
                <c:pt idx="1681" formatCode="0">
                  <c:v>656</c:v>
                </c:pt>
                <c:pt idx="1682" formatCode="0">
                  <c:v>656</c:v>
                </c:pt>
                <c:pt idx="1683" formatCode="0">
                  <c:v>656.5</c:v>
                </c:pt>
                <c:pt idx="1684" formatCode="0">
                  <c:v>656.5</c:v>
                </c:pt>
                <c:pt idx="1685" formatCode="0">
                  <c:v>654.5</c:v>
                </c:pt>
                <c:pt idx="1686" formatCode="0">
                  <c:v>655</c:v>
                </c:pt>
                <c:pt idx="1687" formatCode="0">
                  <c:v>653.5</c:v>
                </c:pt>
                <c:pt idx="1688" formatCode="0">
                  <c:v>654.5</c:v>
                </c:pt>
                <c:pt idx="1689" formatCode="0">
                  <c:v>653</c:v>
                </c:pt>
                <c:pt idx="1690" formatCode="0">
                  <c:v>654.5</c:v>
                </c:pt>
                <c:pt idx="1691" formatCode="0">
                  <c:v>652</c:v>
                </c:pt>
                <c:pt idx="1692" formatCode="0">
                  <c:v>655</c:v>
                </c:pt>
                <c:pt idx="1693" formatCode="0">
                  <c:v>653</c:v>
                </c:pt>
                <c:pt idx="1694" formatCode="0">
                  <c:v>653</c:v>
                </c:pt>
                <c:pt idx="1695" formatCode="0">
                  <c:v>653.5</c:v>
                </c:pt>
                <c:pt idx="1696" formatCode="0">
                  <c:v>653.5</c:v>
                </c:pt>
                <c:pt idx="1697" formatCode="0">
                  <c:v>652.5</c:v>
                </c:pt>
                <c:pt idx="1698" formatCode="0">
                  <c:v>655.5</c:v>
                </c:pt>
                <c:pt idx="1699" formatCode="0">
                  <c:v>654.5</c:v>
                </c:pt>
                <c:pt idx="1700" formatCode="0">
                  <c:v>653.5</c:v>
                </c:pt>
                <c:pt idx="1701" formatCode="0">
                  <c:v>653</c:v>
                </c:pt>
                <c:pt idx="1702" formatCode="0">
                  <c:v>653</c:v>
                </c:pt>
                <c:pt idx="1703" formatCode="0">
                  <c:v>654.5</c:v>
                </c:pt>
                <c:pt idx="1704" formatCode="0">
                  <c:v>653.5</c:v>
                </c:pt>
                <c:pt idx="1705" formatCode="0">
                  <c:v>652.5</c:v>
                </c:pt>
                <c:pt idx="1706" formatCode="0">
                  <c:v>655</c:v>
                </c:pt>
                <c:pt idx="1707" formatCode="0">
                  <c:v>652.5</c:v>
                </c:pt>
                <c:pt idx="1708" formatCode="0">
                  <c:v>654</c:v>
                </c:pt>
                <c:pt idx="1709" formatCode="0">
                  <c:v>652.5</c:v>
                </c:pt>
                <c:pt idx="1710" formatCode="0">
                  <c:v>654</c:v>
                </c:pt>
                <c:pt idx="1711" formatCode="0">
                  <c:v>652.5</c:v>
                </c:pt>
                <c:pt idx="1712" formatCode="0">
                  <c:v>653</c:v>
                </c:pt>
                <c:pt idx="1713" formatCode="0">
                  <c:v>662</c:v>
                </c:pt>
                <c:pt idx="1714" formatCode="0">
                  <c:v>678.5</c:v>
                </c:pt>
                <c:pt idx="1715" formatCode="0">
                  <c:v>676</c:v>
                </c:pt>
                <c:pt idx="1716" formatCode="0">
                  <c:v>681.5</c:v>
                </c:pt>
                <c:pt idx="1717" formatCode="0">
                  <c:v>681</c:v>
                </c:pt>
                <c:pt idx="1718" formatCode="0">
                  <c:v>658</c:v>
                </c:pt>
                <c:pt idx="1719" formatCode="0">
                  <c:v>659</c:v>
                </c:pt>
                <c:pt idx="1720" formatCode="0">
                  <c:v>657</c:v>
                </c:pt>
                <c:pt idx="1721" formatCode="0">
                  <c:v>658</c:v>
                </c:pt>
                <c:pt idx="1722" formatCode="0">
                  <c:v>655.5</c:v>
                </c:pt>
                <c:pt idx="1723" formatCode="0">
                  <c:v>655</c:v>
                </c:pt>
                <c:pt idx="1724" formatCode="0">
                  <c:v>654.5</c:v>
                </c:pt>
                <c:pt idx="1725" formatCode="0">
                  <c:v>652.5</c:v>
                </c:pt>
                <c:pt idx="1726" formatCode="0">
                  <c:v>654</c:v>
                </c:pt>
                <c:pt idx="1727" formatCode="0">
                  <c:v>653</c:v>
                </c:pt>
                <c:pt idx="1728" formatCode="0">
                  <c:v>653.5</c:v>
                </c:pt>
                <c:pt idx="1729" formatCode="0">
                  <c:v>654</c:v>
                </c:pt>
                <c:pt idx="1730" formatCode="0">
                  <c:v>653</c:v>
                </c:pt>
                <c:pt idx="1731" formatCode="0">
                  <c:v>653</c:v>
                </c:pt>
                <c:pt idx="1732" formatCode="0">
                  <c:v>652.5</c:v>
                </c:pt>
                <c:pt idx="1733" formatCode="0">
                  <c:v>651</c:v>
                </c:pt>
                <c:pt idx="1734" formatCode="0">
                  <c:v>650.5</c:v>
                </c:pt>
                <c:pt idx="1735" formatCode="0">
                  <c:v>651.5</c:v>
                </c:pt>
                <c:pt idx="1736" formatCode="0">
                  <c:v>651</c:v>
                </c:pt>
                <c:pt idx="1737" formatCode="0">
                  <c:v>650</c:v>
                </c:pt>
                <c:pt idx="1738" formatCode="0">
                  <c:v>651</c:v>
                </c:pt>
                <c:pt idx="1739" formatCode="0">
                  <c:v>648</c:v>
                </c:pt>
                <c:pt idx="1740" formatCode="0">
                  <c:v>651.5</c:v>
                </c:pt>
                <c:pt idx="1741" formatCode="0">
                  <c:v>645.5</c:v>
                </c:pt>
                <c:pt idx="1742" formatCode="0">
                  <c:v>651.5</c:v>
                </c:pt>
                <c:pt idx="1743" formatCode="0">
                  <c:v>649.5</c:v>
                </c:pt>
                <c:pt idx="1744" formatCode="0">
                  <c:v>648.5</c:v>
                </c:pt>
                <c:pt idx="1745" formatCode="0">
                  <c:v>651</c:v>
                </c:pt>
                <c:pt idx="1746" formatCode="0">
                  <c:v>649.5</c:v>
                </c:pt>
                <c:pt idx="1747" formatCode="0">
                  <c:v>650</c:v>
                </c:pt>
                <c:pt idx="1748" formatCode="0">
                  <c:v>651.5</c:v>
                </c:pt>
                <c:pt idx="1749" formatCode="0">
                  <c:v>649</c:v>
                </c:pt>
                <c:pt idx="1750" formatCode="0">
                  <c:v>650</c:v>
                </c:pt>
                <c:pt idx="1751" formatCode="0">
                  <c:v>650.5</c:v>
                </c:pt>
                <c:pt idx="1752" formatCode="0">
                  <c:v>649.5</c:v>
                </c:pt>
                <c:pt idx="1753" formatCode="0">
                  <c:v>649</c:v>
                </c:pt>
                <c:pt idx="1754" formatCode="0">
                  <c:v>652</c:v>
                </c:pt>
                <c:pt idx="1755" formatCode="0">
                  <c:v>650</c:v>
                </c:pt>
                <c:pt idx="1756" formatCode="0">
                  <c:v>651</c:v>
                </c:pt>
                <c:pt idx="1757" formatCode="0">
                  <c:v>652</c:v>
                </c:pt>
                <c:pt idx="1758" formatCode="0">
                  <c:v>650.5</c:v>
                </c:pt>
                <c:pt idx="1759" formatCode="0">
                  <c:v>649</c:v>
                </c:pt>
                <c:pt idx="1760" formatCode="0">
                  <c:v>652</c:v>
                </c:pt>
                <c:pt idx="1761" formatCode="0">
                  <c:v>651</c:v>
                </c:pt>
                <c:pt idx="1762" formatCode="0">
                  <c:v>650.5</c:v>
                </c:pt>
                <c:pt idx="1763" formatCode="0">
                  <c:v>650.5</c:v>
                </c:pt>
                <c:pt idx="1764" formatCode="0">
                  <c:v>653</c:v>
                </c:pt>
                <c:pt idx="1765" formatCode="0">
                  <c:v>651</c:v>
                </c:pt>
                <c:pt idx="1766" formatCode="0">
                  <c:v>650</c:v>
                </c:pt>
                <c:pt idx="1767" formatCode="0">
                  <c:v>649.5</c:v>
                </c:pt>
                <c:pt idx="1768" formatCode="0">
                  <c:v>649.5</c:v>
                </c:pt>
                <c:pt idx="1769" formatCode="0">
                  <c:v>652.5</c:v>
                </c:pt>
                <c:pt idx="1770" formatCode="0">
                  <c:v>653.5</c:v>
                </c:pt>
                <c:pt idx="1771" formatCode="0">
                  <c:v>651.5</c:v>
                </c:pt>
                <c:pt idx="1772" formatCode="0">
                  <c:v>654</c:v>
                </c:pt>
                <c:pt idx="1773" formatCode="0">
                  <c:v>655</c:v>
                </c:pt>
                <c:pt idx="1774" formatCode="0">
                  <c:v>653.5</c:v>
                </c:pt>
                <c:pt idx="1775" formatCode="0">
                  <c:v>653</c:v>
                </c:pt>
                <c:pt idx="1776" formatCode="0">
                  <c:v>653.5</c:v>
                </c:pt>
                <c:pt idx="1777" formatCode="0">
                  <c:v>651.5</c:v>
                </c:pt>
                <c:pt idx="1778" formatCode="0">
                  <c:v>649.5</c:v>
                </c:pt>
                <c:pt idx="1779" formatCode="0">
                  <c:v>651.5</c:v>
                </c:pt>
                <c:pt idx="1780" formatCode="0">
                  <c:v>651.5</c:v>
                </c:pt>
                <c:pt idx="1781" formatCode="0">
                  <c:v>653</c:v>
                </c:pt>
                <c:pt idx="1782" formatCode="0">
                  <c:v>652.5</c:v>
                </c:pt>
                <c:pt idx="1783" formatCode="0">
                  <c:v>653</c:v>
                </c:pt>
                <c:pt idx="1784" formatCode="0">
                  <c:v>651.5</c:v>
                </c:pt>
                <c:pt idx="1785" formatCode="0">
                  <c:v>652.5</c:v>
                </c:pt>
                <c:pt idx="1786" formatCode="0">
                  <c:v>651</c:v>
                </c:pt>
                <c:pt idx="1787" formatCode="0">
                  <c:v>653</c:v>
                </c:pt>
                <c:pt idx="1788" formatCode="0">
                  <c:v>653.5</c:v>
                </c:pt>
                <c:pt idx="1789" formatCode="0">
                  <c:v>652</c:v>
                </c:pt>
                <c:pt idx="1790" formatCode="0">
                  <c:v>650</c:v>
                </c:pt>
                <c:pt idx="1791" formatCode="0">
                  <c:v>651</c:v>
                </c:pt>
                <c:pt idx="1792" formatCode="0">
                  <c:v>650</c:v>
                </c:pt>
                <c:pt idx="1793" formatCode="0">
                  <c:v>652</c:v>
                </c:pt>
                <c:pt idx="1794" formatCode="0">
                  <c:v>654</c:v>
                </c:pt>
                <c:pt idx="1795" formatCode="0">
                  <c:v>654</c:v>
                </c:pt>
                <c:pt idx="1796" formatCode="0">
                  <c:v>653.5</c:v>
                </c:pt>
                <c:pt idx="1797" formatCode="0">
                  <c:v>652</c:v>
                </c:pt>
                <c:pt idx="1798" formatCode="0">
                  <c:v>655</c:v>
                </c:pt>
                <c:pt idx="1799" formatCode="0">
                  <c:v>657</c:v>
                </c:pt>
                <c:pt idx="1800" formatCode="0">
                  <c:v>655</c:v>
                </c:pt>
                <c:pt idx="1801" formatCode="0">
                  <c:v>655</c:v>
                </c:pt>
                <c:pt idx="1802" formatCode="0">
                  <c:v>653.5</c:v>
                </c:pt>
                <c:pt idx="1803" formatCode="0">
                  <c:v>653.5</c:v>
                </c:pt>
                <c:pt idx="1804" formatCode="0">
                  <c:v>652</c:v>
                </c:pt>
                <c:pt idx="1805" formatCode="0">
                  <c:v>653</c:v>
                </c:pt>
                <c:pt idx="1806" formatCode="0">
                  <c:v>652.5</c:v>
                </c:pt>
                <c:pt idx="1807" formatCode="0">
                  <c:v>652.5</c:v>
                </c:pt>
                <c:pt idx="1808" formatCode="0">
                  <c:v>652</c:v>
                </c:pt>
                <c:pt idx="1809" formatCode="0">
                  <c:v>651</c:v>
                </c:pt>
                <c:pt idx="1810" formatCode="0">
                  <c:v>651.5</c:v>
                </c:pt>
                <c:pt idx="1811" formatCode="0">
                  <c:v>650.5</c:v>
                </c:pt>
                <c:pt idx="1812" formatCode="0">
                  <c:v>651.5</c:v>
                </c:pt>
                <c:pt idx="1813" formatCode="0">
                  <c:v>651.5</c:v>
                </c:pt>
                <c:pt idx="1814" formatCode="0">
                  <c:v>650.5</c:v>
                </c:pt>
                <c:pt idx="1815" formatCode="0">
                  <c:v>651</c:v>
                </c:pt>
                <c:pt idx="1816" formatCode="0">
                  <c:v>653</c:v>
                </c:pt>
                <c:pt idx="1817" formatCode="0">
                  <c:v>653</c:v>
                </c:pt>
                <c:pt idx="1818" formatCode="0">
                  <c:v>653</c:v>
                </c:pt>
                <c:pt idx="1819" formatCode="0">
                  <c:v>652</c:v>
                </c:pt>
                <c:pt idx="1820" formatCode="0">
                  <c:v>654</c:v>
                </c:pt>
                <c:pt idx="1821" formatCode="0">
                  <c:v>654.5</c:v>
                </c:pt>
                <c:pt idx="1822" formatCode="0">
                  <c:v>655</c:v>
                </c:pt>
                <c:pt idx="1823" formatCode="0">
                  <c:v>655.5</c:v>
                </c:pt>
                <c:pt idx="1824" formatCode="0">
                  <c:v>654.5</c:v>
                </c:pt>
                <c:pt idx="1825" formatCode="0">
                  <c:v>654</c:v>
                </c:pt>
                <c:pt idx="1826" formatCode="0">
                  <c:v>654</c:v>
                </c:pt>
                <c:pt idx="1827" formatCode="0">
                  <c:v>654</c:v>
                </c:pt>
                <c:pt idx="1828" formatCode="0">
                  <c:v>653</c:v>
                </c:pt>
                <c:pt idx="1829" formatCode="0">
                  <c:v>652.5</c:v>
                </c:pt>
                <c:pt idx="1830" formatCode="0">
                  <c:v>652.5</c:v>
                </c:pt>
                <c:pt idx="1831" formatCode="0">
                  <c:v>645.5</c:v>
                </c:pt>
                <c:pt idx="1832" formatCode="0">
                  <c:v>652</c:v>
                </c:pt>
                <c:pt idx="1833" formatCode="0">
                  <c:v>650</c:v>
                </c:pt>
                <c:pt idx="1834" formatCode="0">
                  <c:v>650</c:v>
                </c:pt>
                <c:pt idx="1835" formatCode="0">
                  <c:v>649.5</c:v>
                </c:pt>
                <c:pt idx="1836" formatCode="0">
                  <c:v>651.5</c:v>
                </c:pt>
                <c:pt idx="1837" formatCode="0">
                  <c:v>651.5</c:v>
                </c:pt>
                <c:pt idx="1838" formatCode="0">
                  <c:v>650.5</c:v>
                </c:pt>
                <c:pt idx="1839" formatCode="0">
                  <c:v>648</c:v>
                </c:pt>
                <c:pt idx="1840" formatCode="0">
                  <c:v>650</c:v>
                </c:pt>
                <c:pt idx="1841" formatCode="0">
                  <c:v>651</c:v>
                </c:pt>
                <c:pt idx="1842" formatCode="0">
                  <c:v>649</c:v>
                </c:pt>
                <c:pt idx="1843" formatCode="0">
                  <c:v>651</c:v>
                </c:pt>
                <c:pt idx="1844" formatCode="0">
                  <c:v>668</c:v>
                </c:pt>
                <c:pt idx="1845" formatCode="0">
                  <c:v>693</c:v>
                </c:pt>
                <c:pt idx="1846" formatCode="0">
                  <c:v>654</c:v>
                </c:pt>
                <c:pt idx="1847" formatCode="0">
                  <c:v>653.5</c:v>
                </c:pt>
                <c:pt idx="1848" formatCode="0">
                  <c:v>654.5</c:v>
                </c:pt>
                <c:pt idx="1849" formatCode="0">
                  <c:v>654</c:v>
                </c:pt>
                <c:pt idx="1850" formatCode="0">
                  <c:v>654</c:v>
                </c:pt>
                <c:pt idx="1851" formatCode="0">
                  <c:v>653</c:v>
                </c:pt>
                <c:pt idx="1852" formatCode="0">
                  <c:v>652</c:v>
                </c:pt>
                <c:pt idx="1853" formatCode="0">
                  <c:v>650.5</c:v>
                </c:pt>
                <c:pt idx="1854" formatCode="0">
                  <c:v>649.5</c:v>
                </c:pt>
                <c:pt idx="1855" formatCode="0">
                  <c:v>650.5</c:v>
                </c:pt>
                <c:pt idx="1856" formatCode="0">
                  <c:v>648.5</c:v>
                </c:pt>
                <c:pt idx="1857" formatCode="0">
                  <c:v>648</c:v>
                </c:pt>
                <c:pt idx="1858" formatCode="0">
                  <c:v>648</c:v>
                </c:pt>
                <c:pt idx="1859" formatCode="0">
                  <c:v>648</c:v>
                </c:pt>
                <c:pt idx="1860" formatCode="0">
                  <c:v>649</c:v>
                </c:pt>
                <c:pt idx="1861" formatCode="0">
                  <c:v>650</c:v>
                </c:pt>
                <c:pt idx="1862" formatCode="0">
                  <c:v>648.5</c:v>
                </c:pt>
                <c:pt idx="1863" formatCode="0">
                  <c:v>647</c:v>
                </c:pt>
                <c:pt idx="1864" formatCode="0">
                  <c:v>646.5</c:v>
                </c:pt>
                <c:pt idx="1865" formatCode="0">
                  <c:v>648</c:v>
                </c:pt>
                <c:pt idx="1866" formatCode="0">
                  <c:v>651</c:v>
                </c:pt>
                <c:pt idx="1867" formatCode="0">
                  <c:v>649.5</c:v>
                </c:pt>
                <c:pt idx="1868" formatCode="0">
                  <c:v>651</c:v>
                </c:pt>
                <c:pt idx="1869" formatCode="0">
                  <c:v>652.5</c:v>
                </c:pt>
                <c:pt idx="1870" formatCode="0">
                  <c:v>652.5</c:v>
                </c:pt>
                <c:pt idx="1871" formatCode="0">
                  <c:v>653.5</c:v>
                </c:pt>
                <c:pt idx="1872" formatCode="0">
                  <c:v>652.5</c:v>
                </c:pt>
                <c:pt idx="1873" formatCode="0">
                  <c:v>651.5</c:v>
                </c:pt>
                <c:pt idx="1874" formatCode="0">
                  <c:v>651</c:v>
                </c:pt>
                <c:pt idx="1875" formatCode="0">
                  <c:v>650.5</c:v>
                </c:pt>
                <c:pt idx="1876" formatCode="0">
                  <c:v>652.5</c:v>
                </c:pt>
                <c:pt idx="1877" formatCode="0">
                  <c:v>651</c:v>
                </c:pt>
                <c:pt idx="1878" formatCode="0">
                  <c:v>649.5</c:v>
                </c:pt>
                <c:pt idx="1879" formatCode="0">
                  <c:v>649</c:v>
                </c:pt>
                <c:pt idx="1880" formatCode="0">
                  <c:v>650</c:v>
                </c:pt>
                <c:pt idx="1881" formatCode="0">
                  <c:v>649.5</c:v>
                </c:pt>
                <c:pt idx="1882" formatCode="0">
                  <c:v>649.5</c:v>
                </c:pt>
                <c:pt idx="1883" formatCode="0">
                  <c:v>649.5</c:v>
                </c:pt>
                <c:pt idx="1884" formatCode="0">
                  <c:v>649.5</c:v>
                </c:pt>
                <c:pt idx="1885" formatCode="0">
                  <c:v>651</c:v>
                </c:pt>
                <c:pt idx="1886" formatCode="0">
                  <c:v>649.5</c:v>
                </c:pt>
                <c:pt idx="1887" formatCode="0">
                  <c:v>651</c:v>
                </c:pt>
                <c:pt idx="1888" formatCode="0">
                  <c:v>648</c:v>
                </c:pt>
                <c:pt idx="1889" formatCode="0">
                  <c:v>648.5</c:v>
                </c:pt>
                <c:pt idx="1890" formatCode="0">
                  <c:v>647.5</c:v>
                </c:pt>
                <c:pt idx="1891" formatCode="0">
                  <c:v>648.5</c:v>
                </c:pt>
                <c:pt idx="1892" formatCode="0">
                  <c:v>650.5</c:v>
                </c:pt>
                <c:pt idx="1893" formatCode="0">
                  <c:v>649</c:v>
                </c:pt>
                <c:pt idx="1894" formatCode="0">
                  <c:v>652.5</c:v>
                </c:pt>
                <c:pt idx="1895" formatCode="0">
                  <c:v>654</c:v>
                </c:pt>
                <c:pt idx="1896" formatCode="0">
                  <c:v>653.5</c:v>
                </c:pt>
                <c:pt idx="1897" formatCode="0">
                  <c:v>653.5</c:v>
                </c:pt>
                <c:pt idx="1898" formatCode="0">
                  <c:v>649.5</c:v>
                </c:pt>
                <c:pt idx="1899" formatCode="0">
                  <c:v>649.5</c:v>
                </c:pt>
                <c:pt idx="1900" formatCode="0">
                  <c:v>651</c:v>
                </c:pt>
                <c:pt idx="1901" formatCode="0">
                  <c:v>644.5</c:v>
                </c:pt>
                <c:pt idx="1902" formatCode="0">
                  <c:v>643</c:v>
                </c:pt>
                <c:pt idx="1903" formatCode="0">
                  <c:v>646.5</c:v>
                </c:pt>
                <c:pt idx="1904" formatCode="0">
                  <c:v>647</c:v>
                </c:pt>
                <c:pt idx="1905" formatCode="0">
                  <c:v>646.5</c:v>
                </c:pt>
                <c:pt idx="1906" formatCode="0">
                  <c:v>646.5</c:v>
                </c:pt>
                <c:pt idx="1907" formatCode="0">
                  <c:v>646</c:v>
                </c:pt>
                <c:pt idx="1908" formatCode="0">
                  <c:v>664.5</c:v>
                </c:pt>
                <c:pt idx="1909" formatCode="0">
                  <c:v>668</c:v>
                </c:pt>
                <c:pt idx="1910" formatCode="0">
                  <c:v>646.5</c:v>
                </c:pt>
                <c:pt idx="1911" formatCode="0">
                  <c:v>676.5</c:v>
                </c:pt>
                <c:pt idx="1912" formatCode="0">
                  <c:v>665.5</c:v>
                </c:pt>
                <c:pt idx="1913" formatCode="0">
                  <c:v>663</c:v>
                </c:pt>
                <c:pt idx="1914" formatCode="0">
                  <c:v>667</c:v>
                </c:pt>
                <c:pt idx="1915" formatCode="0">
                  <c:v>674</c:v>
                </c:pt>
                <c:pt idx="1916" formatCode="0">
                  <c:v>699</c:v>
                </c:pt>
                <c:pt idx="1917" formatCode="0">
                  <c:v>689</c:v>
                </c:pt>
                <c:pt idx="1918" formatCode="0">
                  <c:v>671</c:v>
                </c:pt>
                <c:pt idx="1919" formatCode="0">
                  <c:v>675</c:v>
                </c:pt>
                <c:pt idx="1920" formatCode="0">
                  <c:v>675.5</c:v>
                </c:pt>
                <c:pt idx="1921" formatCode="0">
                  <c:v>652</c:v>
                </c:pt>
                <c:pt idx="1922" formatCode="0">
                  <c:v>650.5</c:v>
                </c:pt>
                <c:pt idx="1923" formatCode="0">
                  <c:v>648.5</c:v>
                </c:pt>
                <c:pt idx="1924" formatCode="0">
                  <c:v>649.5</c:v>
                </c:pt>
                <c:pt idx="1925" formatCode="0">
                  <c:v>647</c:v>
                </c:pt>
                <c:pt idx="1926" formatCode="0">
                  <c:v>649</c:v>
                </c:pt>
                <c:pt idx="1927" formatCode="0">
                  <c:v>673</c:v>
                </c:pt>
                <c:pt idx="1928" formatCode="0">
                  <c:v>682.5</c:v>
                </c:pt>
                <c:pt idx="1929" formatCode="0">
                  <c:v>685.5</c:v>
                </c:pt>
                <c:pt idx="1930" formatCode="0">
                  <c:v>686.5</c:v>
                </c:pt>
                <c:pt idx="1931" formatCode="0">
                  <c:v>675</c:v>
                </c:pt>
                <c:pt idx="1932" formatCode="0">
                  <c:v>690</c:v>
                </c:pt>
                <c:pt idx="1933" formatCode="0">
                  <c:v>667</c:v>
                </c:pt>
                <c:pt idx="1934" formatCode="0">
                  <c:v>679.5</c:v>
                </c:pt>
                <c:pt idx="1935" formatCode="0">
                  <c:v>660</c:v>
                </c:pt>
                <c:pt idx="1936" formatCode="0">
                  <c:v>656</c:v>
                </c:pt>
                <c:pt idx="1937" formatCode="0">
                  <c:v>650.5</c:v>
                </c:pt>
                <c:pt idx="1938" formatCode="0">
                  <c:v>651.5</c:v>
                </c:pt>
                <c:pt idx="1939" formatCode="0">
                  <c:v>653</c:v>
                </c:pt>
                <c:pt idx="1940" formatCode="0">
                  <c:v>654.5</c:v>
                </c:pt>
                <c:pt idx="1941" formatCode="0">
                  <c:v>658</c:v>
                </c:pt>
                <c:pt idx="1942" formatCode="0">
                  <c:v>680</c:v>
                </c:pt>
                <c:pt idx="1943" formatCode="0">
                  <c:v>678</c:v>
                </c:pt>
                <c:pt idx="1944" formatCode="0">
                  <c:v>675.5</c:v>
                </c:pt>
                <c:pt idx="1945" formatCode="0">
                  <c:v>693</c:v>
                </c:pt>
                <c:pt idx="1946" formatCode="0">
                  <c:v>695.5</c:v>
                </c:pt>
                <c:pt idx="1947" formatCode="0">
                  <c:v>686.5</c:v>
                </c:pt>
                <c:pt idx="1948" formatCode="0">
                  <c:v>702.5</c:v>
                </c:pt>
                <c:pt idx="1949" formatCode="0">
                  <c:v>700</c:v>
                </c:pt>
                <c:pt idx="1950" formatCode="0">
                  <c:v>702</c:v>
                </c:pt>
                <c:pt idx="1951" formatCode="0">
                  <c:v>700.5</c:v>
                </c:pt>
                <c:pt idx="1952" formatCode="0">
                  <c:v>696</c:v>
                </c:pt>
                <c:pt idx="1953" formatCode="0">
                  <c:v>696.5</c:v>
                </c:pt>
                <c:pt idx="1954" formatCode="0">
                  <c:v>691.5</c:v>
                </c:pt>
                <c:pt idx="1955" formatCode="0">
                  <c:v>685.5</c:v>
                </c:pt>
                <c:pt idx="1956" formatCode="0">
                  <c:v>686</c:v>
                </c:pt>
                <c:pt idx="1957" formatCode="0">
                  <c:v>691</c:v>
                </c:pt>
                <c:pt idx="1958" formatCode="0">
                  <c:v>688</c:v>
                </c:pt>
                <c:pt idx="1959" formatCode="0">
                  <c:v>683.5</c:v>
                </c:pt>
                <c:pt idx="1960" formatCode="0">
                  <c:v>684.5</c:v>
                </c:pt>
                <c:pt idx="1961" formatCode="0">
                  <c:v>685</c:v>
                </c:pt>
                <c:pt idx="1962" formatCode="0">
                  <c:v>677.5</c:v>
                </c:pt>
                <c:pt idx="1963" formatCode="0">
                  <c:v>682</c:v>
                </c:pt>
                <c:pt idx="1964" formatCode="0">
                  <c:v>683</c:v>
                </c:pt>
                <c:pt idx="1965" formatCode="0">
                  <c:v>680</c:v>
                </c:pt>
                <c:pt idx="1966" formatCode="0">
                  <c:v>651</c:v>
                </c:pt>
                <c:pt idx="1967" formatCode="0">
                  <c:v>664.5</c:v>
                </c:pt>
                <c:pt idx="1968" formatCode="0">
                  <c:v>671.5</c:v>
                </c:pt>
                <c:pt idx="1969" formatCode="0">
                  <c:v>674</c:v>
                </c:pt>
                <c:pt idx="1970" formatCode="0">
                  <c:v>679.5</c:v>
                </c:pt>
                <c:pt idx="1971" formatCode="0">
                  <c:v>689</c:v>
                </c:pt>
                <c:pt idx="1972" formatCode="0">
                  <c:v>670</c:v>
                </c:pt>
                <c:pt idx="1973" formatCode="0">
                  <c:v>668</c:v>
                </c:pt>
                <c:pt idx="1974" formatCode="0">
                  <c:v>661.5</c:v>
                </c:pt>
                <c:pt idx="1975" formatCode="0">
                  <c:v>695</c:v>
                </c:pt>
                <c:pt idx="1976" formatCode="0">
                  <c:v>653.5</c:v>
                </c:pt>
                <c:pt idx="1977" formatCode="0">
                  <c:v>675</c:v>
                </c:pt>
                <c:pt idx="1978" formatCode="0">
                  <c:v>648.5</c:v>
                </c:pt>
                <c:pt idx="1979" formatCode="0">
                  <c:v>646.5</c:v>
                </c:pt>
                <c:pt idx="1980" formatCode="0">
                  <c:v>652.5</c:v>
                </c:pt>
                <c:pt idx="1981" formatCode="0">
                  <c:v>646.5</c:v>
                </c:pt>
                <c:pt idx="1982" formatCode="0">
                  <c:v>670.5</c:v>
                </c:pt>
                <c:pt idx="1983" formatCode="0">
                  <c:v>690</c:v>
                </c:pt>
                <c:pt idx="1984" formatCode="0">
                  <c:v>689.5</c:v>
                </c:pt>
                <c:pt idx="1985" formatCode="0">
                  <c:v>694</c:v>
                </c:pt>
                <c:pt idx="1986" formatCode="0">
                  <c:v>686.5</c:v>
                </c:pt>
                <c:pt idx="1987" formatCode="0">
                  <c:v>685</c:v>
                </c:pt>
                <c:pt idx="1988" formatCode="0">
                  <c:v>696</c:v>
                </c:pt>
                <c:pt idx="1989" formatCode="0">
                  <c:v>657</c:v>
                </c:pt>
                <c:pt idx="1990" formatCode="0">
                  <c:v>687</c:v>
                </c:pt>
                <c:pt idx="1991" formatCode="0">
                  <c:v>709.5</c:v>
                </c:pt>
                <c:pt idx="1992" formatCode="0">
                  <c:v>659</c:v>
                </c:pt>
                <c:pt idx="1993" formatCode="0">
                  <c:v>654.5</c:v>
                </c:pt>
                <c:pt idx="1994" formatCode="0">
                  <c:v>651</c:v>
                </c:pt>
                <c:pt idx="1995" formatCode="0">
                  <c:v>661</c:v>
                </c:pt>
                <c:pt idx="1996" formatCode="0">
                  <c:v>649.5</c:v>
                </c:pt>
                <c:pt idx="1997" formatCode="0">
                  <c:v>647.5</c:v>
                </c:pt>
                <c:pt idx="1998" formatCode="0">
                  <c:v>647</c:v>
                </c:pt>
                <c:pt idx="1999" formatCode="0">
                  <c:v>648</c:v>
                </c:pt>
                <c:pt idx="2000" formatCode="0">
                  <c:v>646</c:v>
                </c:pt>
                <c:pt idx="2001" formatCode="0">
                  <c:v>678.5</c:v>
                </c:pt>
                <c:pt idx="2002" formatCode="0">
                  <c:v>666</c:v>
                </c:pt>
                <c:pt idx="2003" formatCode="0">
                  <c:v>667</c:v>
                </c:pt>
                <c:pt idx="2004" formatCode="0">
                  <c:v>649.5</c:v>
                </c:pt>
                <c:pt idx="2005" formatCode="0">
                  <c:v>647</c:v>
                </c:pt>
                <c:pt idx="2006" formatCode="0">
                  <c:v>687.5</c:v>
                </c:pt>
                <c:pt idx="2007" formatCode="0">
                  <c:v>673</c:v>
                </c:pt>
                <c:pt idx="2008" formatCode="0">
                  <c:v>661.5</c:v>
                </c:pt>
                <c:pt idx="2009" formatCode="0">
                  <c:v>669</c:v>
                </c:pt>
                <c:pt idx="2010" formatCode="0">
                  <c:v>664.5</c:v>
                </c:pt>
                <c:pt idx="2011" formatCode="0">
                  <c:v>666</c:v>
                </c:pt>
                <c:pt idx="2012" formatCode="0">
                  <c:v>675</c:v>
                </c:pt>
                <c:pt idx="2013" formatCode="0">
                  <c:v>662.5</c:v>
                </c:pt>
                <c:pt idx="2014" formatCode="0">
                  <c:v>672</c:v>
                </c:pt>
                <c:pt idx="2015" formatCode="0">
                  <c:v>662.5</c:v>
                </c:pt>
                <c:pt idx="2016" formatCode="0">
                  <c:v>665.5</c:v>
                </c:pt>
                <c:pt idx="2017" formatCode="0">
                  <c:v>650</c:v>
                </c:pt>
                <c:pt idx="2018" formatCode="0">
                  <c:v>663.5</c:v>
                </c:pt>
                <c:pt idx="2019" formatCode="0">
                  <c:v>678</c:v>
                </c:pt>
                <c:pt idx="2020" formatCode="0">
                  <c:v>666.5</c:v>
                </c:pt>
                <c:pt idx="2021" formatCode="0">
                  <c:v>675.5</c:v>
                </c:pt>
                <c:pt idx="2022" formatCode="0">
                  <c:v>672</c:v>
                </c:pt>
                <c:pt idx="2023" formatCode="0">
                  <c:v>671</c:v>
                </c:pt>
                <c:pt idx="2024" formatCode="0">
                  <c:v>671</c:v>
                </c:pt>
                <c:pt idx="2025" formatCode="0">
                  <c:v>667.5</c:v>
                </c:pt>
                <c:pt idx="2026" formatCode="0">
                  <c:v>663.5</c:v>
                </c:pt>
                <c:pt idx="2027" formatCode="0">
                  <c:v>655.5</c:v>
                </c:pt>
                <c:pt idx="2028" formatCode="0">
                  <c:v>679.5</c:v>
                </c:pt>
                <c:pt idx="2029" formatCode="0">
                  <c:v>663</c:v>
                </c:pt>
                <c:pt idx="2030" formatCode="0">
                  <c:v>664.5</c:v>
                </c:pt>
                <c:pt idx="2031" formatCode="0">
                  <c:v>658.5</c:v>
                </c:pt>
                <c:pt idx="2032" formatCode="0">
                  <c:v>669.5</c:v>
                </c:pt>
                <c:pt idx="2033" formatCode="0">
                  <c:v>675.5</c:v>
                </c:pt>
                <c:pt idx="2034" formatCode="0">
                  <c:v>666.5</c:v>
                </c:pt>
                <c:pt idx="2035" formatCode="0">
                  <c:v>661</c:v>
                </c:pt>
                <c:pt idx="2036" formatCode="0">
                  <c:v>659</c:v>
                </c:pt>
                <c:pt idx="2037" formatCode="0">
                  <c:v>660.5</c:v>
                </c:pt>
                <c:pt idx="2038" formatCode="0">
                  <c:v>668.5</c:v>
                </c:pt>
                <c:pt idx="2039" formatCode="0">
                  <c:v>704</c:v>
                </c:pt>
                <c:pt idx="2040" formatCode="0">
                  <c:v>695.5</c:v>
                </c:pt>
                <c:pt idx="2041" formatCode="0">
                  <c:v>692.5</c:v>
                </c:pt>
                <c:pt idx="2042" formatCode="0">
                  <c:v>687.5</c:v>
                </c:pt>
                <c:pt idx="2043" formatCode="0">
                  <c:v>691.5</c:v>
                </c:pt>
                <c:pt idx="2044" formatCode="0">
                  <c:v>664.5</c:v>
                </c:pt>
                <c:pt idx="2045" formatCode="0">
                  <c:v>660.5</c:v>
                </c:pt>
                <c:pt idx="2046" formatCode="0">
                  <c:v>658</c:v>
                </c:pt>
                <c:pt idx="2047" formatCode="0">
                  <c:v>658</c:v>
                </c:pt>
                <c:pt idx="2048" formatCode="0">
                  <c:v>658</c:v>
                </c:pt>
                <c:pt idx="2049" formatCode="0">
                  <c:v>700.5</c:v>
                </c:pt>
                <c:pt idx="2050" formatCode="0">
                  <c:v>677.5</c:v>
                </c:pt>
                <c:pt idx="2051" formatCode="0">
                  <c:v>666.5</c:v>
                </c:pt>
                <c:pt idx="2052" formatCode="0">
                  <c:v>660</c:v>
                </c:pt>
                <c:pt idx="2053" formatCode="0">
                  <c:v>660</c:v>
                </c:pt>
                <c:pt idx="2054" formatCode="0">
                  <c:v>660</c:v>
                </c:pt>
                <c:pt idx="2055" formatCode="0">
                  <c:v>688</c:v>
                </c:pt>
                <c:pt idx="2056" formatCode="0">
                  <c:v>659</c:v>
                </c:pt>
                <c:pt idx="2057" formatCode="0">
                  <c:v>656</c:v>
                </c:pt>
                <c:pt idx="2058" formatCode="0">
                  <c:v>657</c:v>
                </c:pt>
                <c:pt idx="2059" formatCode="0">
                  <c:v>656.5</c:v>
                </c:pt>
                <c:pt idx="2060" formatCode="0">
                  <c:v>654.5</c:v>
                </c:pt>
                <c:pt idx="2061" formatCode="0">
                  <c:v>655.5</c:v>
                </c:pt>
                <c:pt idx="2062" formatCode="0">
                  <c:v>656</c:v>
                </c:pt>
                <c:pt idx="2063" formatCode="0">
                  <c:v>665</c:v>
                </c:pt>
                <c:pt idx="2064" formatCode="0">
                  <c:v>651</c:v>
                </c:pt>
                <c:pt idx="2065" formatCode="0">
                  <c:v>661.5</c:v>
                </c:pt>
                <c:pt idx="2066" formatCode="0">
                  <c:v>656.5</c:v>
                </c:pt>
                <c:pt idx="2067" formatCode="0">
                  <c:v>658</c:v>
                </c:pt>
                <c:pt idx="2068" formatCode="0">
                  <c:v>659.5</c:v>
                </c:pt>
                <c:pt idx="2069" formatCode="0">
                  <c:v>652.5</c:v>
                </c:pt>
                <c:pt idx="2070" formatCode="0">
                  <c:v>659.5</c:v>
                </c:pt>
                <c:pt idx="2071" formatCode="0">
                  <c:v>650</c:v>
                </c:pt>
                <c:pt idx="2072" formatCode="0">
                  <c:v>660</c:v>
                </c:pt>
                <c:pt idx="2073" formatCode="0">
                  <c:v>664.5</c:v>
                </c:pt>
                <c:pt idx="2074" formatCode="0">
                  <c:v>669</c:v>
                </c:pt>
                <c:pt idx="2075" formatCode="0">
                  <c:v>658.5</c:v>
                </c:pt>
                <c:pt idx="2076" formatCode="0">
                  <c:v>657</c:v>
                </c:pt>
                <c:pt idx="2077" formatCode="0">
                  <c:v>657.5</c:v>
                </c:pt>
                <c:pt idx="2078" formatCode="0">
                  <c:v>657</c:v>
                </c:pt>
                <c:pt idx="2079" formatCode="0">
                  <c:v>657.5</c:v>
                </c:pt>
                <c:pt idx="2080" formatCode="0">
                  <c:v>652</c:v>
                </c:pt>
                <c:pt idx="2081" formatCode="0">
                  <c:v>663</c:v>
                </c:pt>
                <c:pt idx="2082" formatCode="0">
                  <c:v>664.5</c:v>
                </c:pt>
                <c:pt idx="2083" formatCode="0">
                  <c:v>650.5</c:v>
                </c:pt>
                <c:pt idx="2084" formatCode="0">
                  <c:v>651.5</c:v>
                </c:pt>
                <c:pt idx="2085" formatCode="0">
                  <c:v>650.5</c:v>
                </c:pt>
                <c:pt idx="2086" formatCode="0">
                  <c:v>665</c:v>
                </c:pt>
                <c:pt idx="2087" formatCode="0">
                  <c:v>659</c:v>
                </c:pt>
                <c:pt idx="2088" formatCode="0">
                  <c:v>648</c:v>
                </c:pt>
                <c:pt idx="2089" formatCode="0">
                  <c:v>649</c:v>
                </c:pt>
                <c:pt idx="2090" formatCode="0">
                  <c:v>663.5</c:v>
                </c:pt>
                <c:pt idx="2091" formatCode="0">
                  <c:v>658</c:v>
                </c:pt>
                <c:pt idx="2092" formatCode="0">
                  <c:v>655.5</c:v>
                </c:pt>
                <c:pt idx="2093" formatCode="0">
                  <c:v>656.5</c:v>
                </c:pt>
                <c:pt idx="2094" formatCode="0">
                  <c:v>684.5</c:v>
                </c:pt>
                <c:pt idx="2095" formatCode="0">
                  <c:v>646</c:v>
                </c:pt>
                <c:pt idx="2096" formatCode="0">
                  <c:v>647.5</c:v>
                </c:pt>
                <c:pt idx="2097" formatCode="0">
                  <c:v>679.5</c:v>
                </c:pt>
                <c:pt idx="2098" formatCode="0">
                  <c:v>669</c:v>
                </c:pt>
                <c:pt idx="2099" formatCode="0">
                  <c:v>683.5</c:v>
                </c:pt>
                <c:pt idx="2100" formatCode="0">
                  <c:v>687</c:v>
                </c:pt>
                <c:pt idx="2101" formatCode="0">
                  <c:v>679</c:v>
                </c:pt>
                <c:pt idx="2102" formatCode="0">
                  <c:v>676</c:v>
                </c:pt>
                <c:pt idx="2103" formatCode="0">
                  <c:v>675.5</c:v>
                </c:pt>
                <c:pt idx="2104" formatCode="0">
                  <c:v>671</c:v>
                </c:pt>
                <c:pt idx="2105" formatCode="0">
                  <c:v>687.5</c:v>
                </c:pt>
                <c:pt idx="2106" formatCode="0">
                  <c:v>685.5</c:v>
                </c:pt>
                <c:pt idx="2107" formatCode="0">
                  <c:v>681.5</c:v>
                </c:pt>
                <c:pt idx="2108" formatCode="0">
                  <c:v>678</c:v>
                </c:pt>
                <c:pt idx="2109" formatCode="0">
                  <c:v>673</c:v>
                </c:pt>
                <c:pt idx="2110" formatCode="0">
                  <c:v>674.5</c:v>
                </c:pt>
                <c:pt idx="2111" formatCode="0">
                  <c:v>675.5</c:v>
                </c:pt>
                <c:pt idx="2112" formatCode="0">
                  <c:v>644.5</c:v>
                </c:pt>
                <c:pt idx="2136" formatCode="0">
                  <c:v>541</c:v>
                </c:pt>
                <c:pt idx="2137" formatCode="0">
                  <c:v>541.5</c:v>
                </c:pt>
                <c:pt idx="2138" formatCode="0">
                  <c:v>565</c:v>
                </c:pt>
                <c:pt idx="2139" formatCode="0">
                  <c:v>581</c:v>
                </c:pt>
                <c:pt idx="2140" formatCode="0">
                  <c:v>610</c:v>
                </c:pt>
                <c:pt idx="2141" formatCode="0">
                  <c:v>621.5</c:v>
                </c:pt>
                <c:pt idx="2142" formatCode="0">
                  <c:v>627.5</c:v>
                </c:pt>
                <c:pt idx="2143" formatCode="0">
                  <c:v>635</c:v>
                </c:pt>
                <c:pt idx="2144" formatCode="0">
                  <c:v>641</c:v>
                </c:pt>
                <c:pt idx="2145" formatCode="0">
                  <c:v>645</c:v>
                </c:pt>
                <c:pt idx="2146" formatCode="0">
                  <c:v>674.5</c:v>
                </c:pt>
                <c:pt idx="2147" formatCode="0">
                  <c:v>654</c:v>
                </c:pt>
                <c:pt idx="2148" formatCode="0">
                  <c:v>655.5</c:v>
                </c:pt>
                <c:pt idx="2149" formatCode="0">
                  <c:v>655</c:v>
                </c:pt>
                <c:pt idx="2150" formatCode="0">
                  <c:v>656.5</c:v>
                </c:pt>
                <c:pt idx="2151" formatCode="0">
                  <c:v>657</c:v>
                </c:pt>
                <c:pt idx="2152" formatCode="0">
                  <c:v>658.5</c:v>
                </c:pt>
                <c:pt idx="2153" formatCode="0">
                  <c:v>661.5</c:v>
                </c:pt>
                <c:pt idx="2154" formatCode="0">
                  <c:v>661</c:v>
                </c:pt>
                <c:pt idx="2155" formatCode="0">
                  <c:v>662</c:v>
                </c:pt>
                <c:pt idx="2156" formatCode="0">
                  <c:v>664</c:v>
                </c:pt>
                <c:pt idx="2157" formatCode="0">
                  <c:v>664</c:v>
                </c:pt>
                <c:pt idx="2158" formatCode="0">
                  <c:v>667.5</c:v>
                </c:pt>
                <c:pt idx="2159" formatCode="0">
                  <c:v>666.5</c:v>
                </c:pt>
                <c:pt idx="2160" formatCode="0">
                  <c:v>666</c:v>
                </c:pt>
                <c:pt idx="2161" formatCode="0">
                  <c:v>669.5</c:v>
                </c:pt>
                <c:pt idx="2162" formatCode="0">
                  <c:v>666.5</c:v>
                </c:pt>
                <c:pt idx="2163" formatCode="0">
                  <c:v>667.5</c:v>
                </c:pt>
                <c:pt idx="2164" formatCode="0">
                  <c:v>667.5</c:v>
                </c:pt>
                <c:pt idx="2165" formatCode="0">
                  <c:v>667</c:v>
                </c:pt>
                <c:pt idx="2166" formatCode="0">
                  <c:v>670</c:v>
                </c:pt>
                <c:pt idx="2167" formatCode="0">
                  <c:v>669.5</c:v>
                </c:pt>
                <c:pt idx="2168" formatCode="0">
                  <c:v>668</c:v>
                </c:pt>
                <c:pt idx="2169" formatCode="0">
                  <c:v>668</c:v>
                </c:pt>
                <c:pt idx="2170" formatCode="0">
                  <c:v>666</c:v>
                </c:pt>
                <c:pt idx="2171" formatCode="0">
                  <c:v>669</c:v>
                </c:pt>
                <c:pt idx="2172" formatCode="0">
                  <c:v>670</c:v>
                </c:pt>
                <c:pt idx="2173" formatCode="0">
                  <c:v>669.5</c:v>
                </c:pt>
                <c:pt idx="2174" formatCode="0">
                  <c:v>667</c:v>
                </c:pt>
                <c:pt idx="2175" formatCode="0">
                  <c:v>667</c:v>
                </c:pt>
                <c:pt idx="2176" formatCode="0">
                  <c:v>668</c:v>
                </c:pt>
                <c:pt idx="2177" formatCode="0">
                  <c:v>667.5</c:v>
                </c:pt>
                <c:pt idx="2178" formatCode="0">
                  <c:v>665.5</c:v>
                </c:pt>
                <c:pt idx="2179" formatCode="0">
                  <c:v>665</c:v>
                </c:pt>
                <c:pt idx="2180" formatCode="0">
                  <c:v>664.5</c:v>
                </c:pt>
                <c:pt idx="2181" formatCode="0">
                  <c:v>668</c:v>
                </c:pt>
                <c:pt idx="2182" formatCode="0">
                  <c:v>666.5</c:v>
                </c:pt>
                <c:pt idx="2183" formatCode="0">
                  <c:v>665.5</c:v>
                </c:pt>
                <c:pt idx="2184" formatCode="0">
                  <c:v>670.5</c:v>
                </c:pt>
                <c:pt idx="2185" formatCode="0">
                  <c:v>671</c:v>
                </c:pt>
                <c:pt idx="2186" formatCode="0">
                  <c:v>671.5</c:v>
                </c:pt>
                <c:pt idx="2187" formatCode="0">
                  <c:v>671</c:v>
                </c:pt>
                <c:pt idx="2188" formatCode="0">
                  <c:v>669.5</c:v>
                </c:pt>
                <c:pt idx="2189" formatCode="0">
                  <c:v>669</c:v>
                </c:pt>
                <c:pt idx="2190" formatCode="0">
                  <c:v>670</c:v>
                </c:pt>
                <c:pt idx="2191" formatCode="0">
                  <c:v>667</c:v>
                </c:pt>
                <c:pt idx="2192" formatCode="0">
                  <c:v>670</c:v>
                </c:pt>
                <c:pt idx="2193" formatCode="0">
                  <c:v>670</c:v>
                </c:pt>
                <c:pt idx="2194" formatCode="0">
                  <c:v>688.5</c:v>
                </c:pt>
                <c:pt idx="2195" formatCode="0">
                  <c:v>742.5</c:v>
                </c:pt>
                <c:pt idx="2196" formatCode="0">
                  <c:v>687.5</c:v>
                </c:pt>
                <c:pt idx="2197" formatCode="0">
                  <c:v>682</c:v>
                </c:pt>
                <c:pt idx="2198" formatCode="0">
                  <c:v>680</c:v>
                </c:pt>
                <c:pt idx="2199" formatCode="0">
                  <c:v>704.5</c:v>
                </c:pt>
                <c:pt idx="2200" formatCode="0">
                  <c:v>686</c:v>
                </c:pt>
                <c:pt idx="2201" formatCode="0">
                  <c:v>681</c:v>
                </c:pt>
                <c:pt idx="2202" formatCode="0">
                  <c:v>682</c:v>
                </c:pt>
                <c:pt idx="2203" formatCode="0">
                  <c:v>689.5</c:v>
                </c:pt>
                <c:pt idx="2204" formatCode="0">
                  <c:v>692</c:v>
                </c:pt>
                <c:pt idx="2205" formatCode="0">
                  <c:v>688</c:v>
                </c:pt>
                <c:pt idx="2206" formatCode="0">
                  <c:v>683</c:v>
                </c:pt>
                <c:pt idx="2207" formatCode="0">
                  <c:v>717</c:v>
                </c:pt>
                <c:pt idx="2208" formatCode="0">
                  <c:v>674</c:v>
                </c:pt>
                <c:pt idx="2209" formatCode="0">
                  <c:v>703</c:v>
                </c:pt>
                <c:pt idx="2210" formatCode="0">
                  <c:v>704</c:v>
                </c:pt>
                <c:pt idx="2211" formatCode="0">
                  <c:v>705.5</c:v>
                </c:pt>
                <c:pt idx="2212" formatCode="0">
                  <c:v>692</c:v>
                </c:pt>
                <c:pt idx="2213" formatCode="0">
                  <c:v>695</c:v>
                </c:pt>
                <c:pt idx="2214" formatCode="0">
                  <c:v>672.5</c:v>
                </c:pt>
                <c:pt idx="2215" formatCode="0">
                  <c:v>672.5</c:v>
                </c:pt>
                <c:pt idx="2216" formatCode="0">
                  <c:v>686</c:v>
                </c:pt>
                <c:pt idx="2217" formatCode="0">
                  <c:v>694</c:v>
                </c:pt>
                <c:pt idx="2218" formatCode="0">
                  <c:v>694.5</c:v>
                </c:pt>
                <c:pt idx="2219" formatCode="0">
                  <c:v>685.5</c:v>
                </c:pt>
                <c:pt idx="2220" formatCode="0">
                  <c:v>673.5</c:v>
                </c:pt>
                <c:pt idx="2221" formatCode="0">
                  <c:v>670.5</c:v>
                </c:pt>
                <c:pt idx="2222" formatCode="0">
                  <c:v>670</c:v>
                </c:pt>
                <c:pt idx="2223" formatCode="0">
                  <c:v>671</c:v>
                </c:pt>
                <c:pt idx="2224" formatCode="0">
                  <c:v>692</c:v>
                </c:pt>
                <c:pt idx="2225" formatCode="0">
                  <c:v>669.5</c:v>
                </c:pt>
                <c:pt idx="2226" formatCode="0">
                  <c:v>667</c:v>
                </c:pt>
                <c:pt idx="2227" formatCode="0">
                  <c:v>665.5</c:v>
                </c:pt>
                <c:pt idx="2228" formatCode="0">
                  <c:v>707.5</c:v>
                </c:pt>
                <c:pt idx="2229" formatCode="0">
                  <c:v>712.5</c:v>
                </c:pt>
                <c:pt idx="2230" formatCode="0">
                  <c:v>721.5</c:v>
                </c:pt>
                <c:pt idx="2231" formatCode="0">
                  <c:v>713</c:v>
                </c:pt>
                <c:pt idx="2232" formatCode="0">
                  <c:v>711.5</c:v>
                </c:pt>
                <c:pt idx="2233" formatCode="0">
                  <c:v>716</c:v>
                </c:pt>
                <c:pt idx="2234" formatCode="0">
                  <c:v>693</c:v>
                </c:pt>
                <c:pt idx="2235" formatCode="0">
                  <c:v>683.5</c:v>
                </c:pt>
                <c:pt idx="2236" formatCode="0">
                  <c:v>687.5</c:v>
                </c:pt>
                <c:pt idx="2237" formatCode="0">
                  <c:v>690.5</c:v>
                </c:pt>
                <c:pt idx="2238" formatCode="0">
                  <c:v>668</c:v>
                </c:pt>
                <c:pt idx="2239" formatCode="0">
                  <c:v>666</c:v>
                </c:pt>
                <c:pt idx="2240" formatCode="0">
                  <c:v>667.5</c:v>
                </c:pt>
                <c:pt idx="2241" formatCode="0">
                  <c:v>665</c:v>
                </c:pt>
                <c:pt idx="2242" formatCode="0">
                  <c:v>666</c:v>
                </c:pt>
                <c:pt idx="2243" formatCode="0">
                  <c:v>665.5</c:v>
                </c:pt>
                <c:pt idx="2244" formatCode="0">
                  <c:v>665</c:v>
                </c:pt>
                <c:pt idx="2245" formatCode="0">
                  <c:v>667</c:v>
                </c:pt>
                <c:pt idx="2246" formatCode="0">
                  <c:v>714.5</c:v>
                </c:pt>
                <c:pt idx="2247" formatCode="0">
                  <c:v>688</c:v>
                </c:pt>
                <c:pt idx="2248" formatCode="0">
                  <c:v>729</c:v>
                </c:pt>
                <c:pt idx="2249" formatCode="0">
                  <c:v>727.5</c:v>
                </c:pt>
                <c:pt idx="2250" formatCode="0">
                  <c:v>724.5</c:v>
                </c:pt>
                <c:pt idx="2251" formatCode="0">
                  <c:v>697</c:v>
                </c:pt>
                <c:pt idx="2252" formatCode="0">
                  <c:v>717</c:v>
                </c:pt>
                <c:pt idx="2253" formatCode="0">
                  <c:v>723.5</c:v>
                </c:pt>
                <c:pt idx="2254" formatCode="0">
                  <c:v>727.5</c:v>
                </c:pt>
                <c:pt idx="2255" formatCode="0">
                  <c:v>707.5</c:v>
                </c:pt>
                <c:pt idx="2256" formatCode="0">
                  <c:v>703.5</c:v>
                </c:pt>
                <c:pt idx="2257" formatCode="0">
                  <c:v>697.5</c:v>
                </c:pt>
                <c:pt idx="2258" formatCode="0">
                  <c:v>707.5</c:v>
                </c:pt>
                <c:pt idx="2259" formatCode="0">
                  <c:v>711.5</c:v>
                </c:pt>
                <c:pt idx="2260" formatCode="0">
                  <c:v>721.5</c:v>
                </c:pt>
                <c:pt idx="2261" formatCode="0">
                  <c:v>701</c:v>
                </c:pt>
                <c:pt idx="2262" formatCode="0">
                  <c:v>698.5</c:v>
                </c:pt>
                <c:pt idx="2263" formatCode="0">
                  <c:v>690</c:v>
                </c:pt>
                <c:pt idx="2264" formatCode="0">
                  <c:v>698</c:v>
                </c:pt>
                <c:pt idx="2265" formatCode="0">
                  <c:v>694</c:v>
                </c:pt>
                <c:pt idx="2266" formatCode="0">
                  <c:v>689</c:v>
                </c:pt>
                <c:pt idx="2267" formatCode="0">
                  <c:v>689.5</c:v>
                </c:pt>
                <c:pt idx="2268" formatCode="0">
                  <c:v>679</c:v>
                </c:pt>
                <c:pt idx="2269" formatCode="0">
                  <c:v>670.5</c:v>
                </c:pt>
                <c:pt idx="2270" formatCode="0">
                  <c:v>670.5</c:v>
                </c:pt>
                <c:pt idx="2271" formatCode="0">
                  <c:v>713.5</c:v>
                </c:pt>
                <c:pt idx="2272" formatCode="0">
                  <c:v>713</c:v>
                </c:pt>
                <c:pt idx="2273" formatCode="0">
                  <c:v>727.5</c:v>
                </c:pt>
                <c:pt idx="2274" formatCode="0">
                  <c:v>705</c:v>
                </c:pt>
                <c:pt idx="2275" formatCode="0">
                  <c:v>701.5</c:v>
                </c:pt>
                <c:pt idx="2276" formatCode="0">
                  <c:v>735</c:v>
                </c:pt>
                <c:pt idx="2277" formatCode="0">
                  <c:v>717</c:v>
                </c:pt>
                <c:pt idx="2278" formatCode="0">
                  <c:v>713</c:v>
                </c:pt>
                <c:pt idx="2279" formatCode="0">
                  <c:v>689.5</c:v>
                </c:pt>
                <c:pt idx="2280" formatCode="0">
                  <c:v>683.5</c:v>
                </c:pt>
                <c:pt idx="2281" formatCode="0">
                  <c:v>727.5</c:v>
                </c:pt>
                <c:pt idx="2282" formatCode="0">
                  <c:v>676</c:v>
                </c:pt>
                <c:pt idx="2283" formatCode="0">
                  <c:v>694.5</c:v>
                </c:pt>
                <c:pt idx="2284" formatCode="0">
                  <c:v>710.5</c:v>
                </c:pt>
                <c:pt idx="2285" formatCode="0">
                  <c:v>693</c:v>
                </c:pt>
                <c:pt idx="2286" formatCode="0">
                  <c:v>691.5</c:v>
                </c:pt>
                <c:pt idx="2287" formatCode="0">
                  <c:v>688</c:v>
                </c:pt>
                <c:pt idx="2288" formatCode="0">
                  <c:v>683.5</c:v>
                </c:pt>
                <c:pt idx="2289" formatCode="0">
                  <c:v>682</c:v>
                </c:pt>
                <c:pt idx="2290" formatCode="0">
                  <c:v>693</c:v>
                </c:pt>
                <c:pt idx="2291" formatCode="0">
                  <c:v>699.5</c:v>
                </c:pt>
                <c:pt idx="2292" formatCode="0">
                  <c:v>705.5</c:v>
                </c:pt>
                <c:pt idx="2293" formatCode="0">
                  <c:v>696</c:v>
                </c:pt>
                <c:pt idx="2294" formatCode="0">
                  <c:v>684</c:v>
                </c:pt>
                <c:pt idx="2295" formatCode="0">
                  <c:v>685</c:v>
                </c:pt>
                <c:pt idx="2296" formatCode="0">
                  <c:v>681.5</c:v>
                </c:pt>
                <c:pt idx="2297" formatCode="0">
                  <c:v>685.5</c:v>
                </c:pt>
                <c:pt idx="2298" formatCode="0">
                  <c:v>687</c:v>
                </c:pt>
                <c:pt idx="2299" formatCode="0">
                  <c:v>683.5</c:v>
                </c:pt>
                <c:pt idx="2300" formatCode="0">
                  <c:v>688.5</c:v>
                </c:pt>
                <c:pt idx="2301" formatCode="0">
                  <c:v>687</c:v>
                </c:pt>
                <c:pt idx="2302" formatCode="0">
                  <c:v>688.5</c:v>
                </c:pt>
                <c:pt idx="2303" formatCode="0">
                  <c:v>683.5</c:v>
                </c:pt>
                <c:pt idx="2304" formatCode="0">
                  <c:v>682.5</c:v>
                </c:pt>
                <c:pt idx="2305" formatCode="0">
                  <c:v>685</c:v>
                </c:pt>
                <c:pt idx="2306" formatCode="0">
                  <c:v>686.5</c:v>
                </c:pt>
                <c:pt idx="2307" formatCode="0">
                  <c:v>723.5</c:v>
                </c:pt>
                <c:pt idx="2308" formatCode="0">
                  <c:v>705.5</c:v>
                </c:pt>
                <c:pt idx="2309" formatCode="0">
                  <c:v>684.5</c:v>
                </c:pt>
                <c:pt idx="2310" formatCode="0">
                  <c:v>678.5</c:v>
                </c:pt>
                <c:pt idx="2311" formatCode="0">
                  <c:v>668.5</c:v>
                </c:pt>
                <c:pt idx="2312" formatCode="0">
                  <c:v>682</c:v>
                </c:pt>
                <c:pt idx="2313" formatCode="0">
                  <c:v>680.5</c:v>
                </c:pt>
                <c:pt idx="2314" formatCode="0">
                  <c:v>674</c:v>
                </c:pt>
                <c:pt idx="2315" formatCode="0">
                  <c:v>682.5</c:v>
                </c:pt>
                <c:pt idx="2316" formatCode="0">
                  <c:v>679</c:v>
                </c:pt>
                <c:pt idx="2317" formatCode="0">
                  <c:v>686</c:v>
                </c:pt>
                <c:pt idx="2318" formatCode="0">
                  <c:v>695</c:v>
                </c:pt>
                <c:pt idx="2319" formatCode="0">
                  <c:v>692.5</c:v>
                </c:pt>
                <c:pt idx="2320" formatCode="0">
                  <c:v>730.5</c:v>
                </c:pt>
                <c:pt idx="2321" formatCode="0">
                  <c:v>690.5</c:v>
                </c:pt>
                <c:pt idx="2322" formatCode="0">
                  <c:v>686</c:v>
                </c:pt>
                <c:pt idx="2323" formatCode="0">
                  <c:v>696.5</c:v>
                </c:pt>
                <c:pt idx="2324" formatCode="0">
                  <c:v>701</c:v>
                </c:pt>
                <c:pt idx="2325" formatCode="0">
                  <c:v>692</c:v>
                </c:pt>
                <c:pt idx="2326" formatCode="0">
                  <c:v>681.5</c:v>
                </c:pt>
                <c:pt idx="2327" formatCode="0">
                  <c:v>690</c:v>
                </c:pt>
                <c:pt idx="2328" formatCode="0">
                  <c:v>667.5</c:v>
                </c:pt>
                <c:pt idx="2329" formatCode="0">
                  <c:v>684</c:v>
                </c:pt>
                <c:pt idx="2330" formatCode="0">
                  <c:v>689.5</c:v>
                </c:pt>
                <c:pt idx="2331" formatCode="0">
                  <c:v>683.5</c:v>
                </c:pt>
                <c:pt idx="2332" formatCode="0">
                  <c:v>686</c:v>
                </c:pt>
                <c:pt idx="2333" formatCode="0">
                  <c:v>682.5</c:v>
                </c:pt>
                <c:pt idx="2334" formatCode="0">
                  <c:v>680.5</c:v>
                </c:pt>
                <c:pt idx="2335" formatCode="0">
                  <c:v>679.5</c:v>
                </c:pt>
                <c:pt idx="2336" formatCode="0">
                  <c:v>698</c:v>
                </c:pt>
                <c:pt idx="2337" formatCode="0">
                  <c:v>688</c:v>
                </c:pt>
                <c:pt idx="2338" formatCode="0">
                  <c:v>693</c:v>
                </c:pt>
                <c:pt idx="2339" formatCode="0">
                  <c:v>721.5</c:v>
                </c:pt>
                <c:pt idx="2340" formatCode="0">
                  <c:v>737.5</c:v>
                </c:pt>
                <c:pt idx="2341" formatCode="0">
                  <c:v>693.5</c:v>
                </c:pt>
                <c:pt idx="2342" formatCode="0">
                  <c:v>688.5</c:v>
                </c:pt>
                <c:pt idx="2343" formatCode="0">
                  <c:v>747.5</c:v>
                </c:pt>
                <c:pt idx="2344" formatCode="0">
                  <c:v>736</c:v>
                </c:pt>
                <c:pt idx="2345" formatCode="0">
                  <c:v>694.5</c:v>
                </c:pt>
                <c:pt idx="2346" formatCode="0">
                  <c:v>689.5</c:v>
                </c:pt>
                <c:pt idx="2347" formatCode="0">
                  <c:v>663.5</c:v>
                </c:pt>
                <c:pt idx="2348" formatCode="0">
                  <c:v>662.5</c:v>
                </c:pt>
                <c:pt idx="2349" formatCode="0">
                  <c:v>662</c:v>
                </c:pt>
                <c:pt idx="2350" formatCode="0">
                  <c:v>663</c:v>
                </c:pt>
                <c:pt idx="2351" formatCode="0">
                  <c:v>682.5</c:v>
                </c:pt>
                <c:pt idx="2352" formatCode="0">
                  <c:v>665</c:v>
                </c:pt>
                <c:pt idx="2353" formatCode="0">
                  <c:v>664.5</c:v>
                </c:pt>
                <c:pt idx="2354" formatCode="0">
                  <c:v>665.5</c:v>
                </c:pt>
                <c:pt idx="2355" formatCode="0">
                  <c:v>673</c:v>
                </c:pt>
                <c:pt idx="2356" formatCode="0">
                  <c:v>682</c:v>
                </c:pt>
                <c:pt idx="2357" formatCode="0">
                  <c:v>682</c:v>
                </c:pt>
                <c:pt idx="2358" formatCode="0">
                  <c:v>678.5</c:v>
                </c:pt>
                <c:pt idx="2359" formatCode="0">
                  <c:v>675.5</c:v>
                </c:pt>
                <c:pt idx="2360" formatCode="0">
                  <c:v>680</c:v>
                </c:pt>
                <c:pt idx="2361" formatCode="0">
                  <c:v>677</c:v>
                </c:pt>
                <c:pt idx="2362" formatCode="0">
                  <c:v>674.5</c:v>
                </c:pt>
                <c:pt idx="2363" formatCode="0">
                  <c:v>668.5</c:v>
                </c:pt>
                <c:pt idx="2364" formatCode="0">
                  <c:v>667</c:v>
                </c:pt>
                <c:pt idx="2365" formatCode="0">
                  <c:v>670</c:v>
                </c:pt>
                <c:pt idx="2366" formatCode="0">
                  <c:v>669.5</c:v>
                </c:pt>
                <c:pt idx="2367" formatCode="0">
                  <c:v>669.5</c:v>
                </c:pt>
                <c:pt idx="2368" formatCode="0">
                  <c:v>667</c:v>
                </c:pt>
                <c:pt idx="2369" formatCode="0">
                  <c:v>667.5</c:v>
                </c:pt>
                <c:pt idx="2370" formatCode="0">
                  <c:v>668</c:v>
                </c:pt>
                <c:pt idx="2371" formatCode="0">
                  <c:v>667</c:v>
                </c:pt>
                <c:pt idx="2372" formatCode="0">
                  <c:v>666.5</c:v>
                </c:pt>
                <c:pt idx="2373" formatCode="0">
                  <c:v>666.5</c:v>
                </c:pt>
                <c:pt idx="2374" formatCode="0">
                  <c:v>666</c:v>
                </c:pt>
                <c:pt idx="2375" formatCode="0">
                  <c:v>671.5</c:v>
                </c:pt>
                <c:pt idx="2376" formatCode="0">
                  <c:v>672.5</c:v>
                </c:pt>
                <c:pt idx="2377" formatCode="0">
                  <c:v>670</c:v>
                </c:pt>
                <c:pt idx="2378" formatCode="0">
                  <c:v>668.5</c:v>
                </c:pt>
                <c:pt idx="2379" formatCode="0">
                  <c:v>668.5</c:v>
                </c:pt>
                <c:pt idx="2380" formatCode="0">
                  <c:v>668.5</c:v>
                </c:pt>
                <c:pt idx="2381" formatCode="0">
                  <c:v>668</c:v>
                </c:pt>
                <c:pt idx="2382" formatCode="0">
                  <c:v>668</c:v>
                </c:pt>
                <c:pt idx="2383" formatCode="0">
                  <c:v>666.5</c:v>
                </c:pt>
                <c:pt idx="2384" formatCode="0">
                  <c:v>665</c:v>
                </c:pt>
                <c:pt idx="2385" formatCode="0">
                  <c:v>667</c:v>
                </c:pt>
                <c:pt idx="2386" formatCode="0">
                  <c:v>663</c:v>
                </c:pt>
                <c:pt idx="2387" formatCode="0">
                  <c:v>697.5</c:v>
                </c:pt>
                <c:pt idx="2388" formatCode="0">
                  <c:v>702.5</c:v>
                </c:pt>
                <c:pt idx="2389" formatCode="0">
                  <c:v>663.5</c:v>
                </c:pt>
                <c:pt idx="2390" formatCode="0">
                  <c:v>662.5</c:v>
                </c:pt>
                <c:pt idx="2391" formatCode="0">
                  <c:v>664</c:v>
                </c:pt>
                <c:pt idx="2392" formatCode="0">
                  <c:v>661</c:v>
                </c:pt>
                <c:pt idx="2393" formatCode="0">
                  <c:v>661.5</c:v>
                </c:pt>
                <c:pt idx="2394" formatCode="0">
                  <c:v>659</c:v>
                </c:pt>
                <c:pt idx="2395" formatCode="0">
                  <c:v>658</c:v>
                </c:pt>
                <c:pt idx="2396" formatCode="0">
                  <c:v>658</c:v>
                </c:pt>
                <c:pt idx="2397" formatCode="0">
                  <c:v>657</c:v>
                </c:pt>
                <c:pt idx="2398" formatCode="0">
                  <c:v>657.5</c:v>
                </c:pt>
                <c:pt idx="2399" formatCode="0">
                  <c:v>659</c:v>
                </c:pt>
                <c:pt idx="2400" formatCode="0">
                  <c:v>659.5</c:v>
                </c:pt>
                <c:pt idx="2401" formatCode="0">
                  <c:v>701.5</c:v>
                </c:pt>
                <c:pt idx="2402" formatCode="0">
                  <c:v>659.5</c:v>
                </c:pt>
                <c:pt idx="2403" formatCode="0">
                  <c:v>656.5</c:v>
                </c:pt>
                <c:pt idx="2404" formatCode="0">
                  <c:v>657</c:v>
                </c:pt>
                <c:pt idx="2405" formatCode="0">
                  <c:v>656</c:v>
                </c:pt>
                <c:pt idx="2406" formatCode="0">
                  <c:v>655.5</c:v>
                </c:pt>
                <c:pt idx="2407" formatCode="0">
                  <c:v>655</c:v>
                </c:pt>
                <c:pt idx="2408" formatCode="0">
                  <c:v>657.5</c:v>
                </c:pt>
                <c:pt idx="2409" formatCode="0">
                  <c:v>660.5</c:v>
                </c:pt>
                <c:pt idx="2410" formatCode="0">
                  <c:v>663.5</c:v>
                </c:pt>
                <c:pt idx="2411" formatCode="0">
                  <c:v>689</c:v>
                </c:pt>
                <c:pt idx="2412" formatCode="0">
                  <c:v>665</c:v>
                </c:pt>
                <c:pt idx="2413" formatCode="0">
                  <c:v>666</c:v>
                </c:pt>
                <c:pt idx="2414" formatCode="0">
                  <c:v>661.5</c:v>
                </c:pt>
                <c:pt idx="2415" formatCode="0">
                  <c:v>665</c:v>
                </c:pt>
                <c:pt idx="2416" formatCode="0">
                  <c:v>665</c:v>
                </c:pt>
                <c:pt idx="2417" formatCode="0">
                  <c:v>666.5</c:v>
                </c:pt>
                <c:pt idx="2418" formatCode="0">
                  <c:v>667.5</c:v>
                </c:pt>
                <c:pt idx="2419" formatCode="0">
                  <c:v>668</c:v>
                </c:pt>
                <c:pt idx="2420" formatCode="0">
                  <c:v>670</c:v>
                </c:pt>
                <c:pt idx="2421" formatCode="0">
                  <c:v>670.5</c:v>
                </c:pt>
                <c:pt idx="2422" formatCode="0">
                  <c:v>672</c:v>
                </c:pt>
                <c:pt idx="2423" formatCode="0">
                  <c:v>673.5</c:v>
                </c:pt>
                <c:pt idx="2424" formatCode="0">
                  <c:v>675.5</c:v>
                </c:pt>
                <c:pt idx="2425" formatCode="0">
                  <c:v>678</c:v>
                </c:pt>
                <c:pt idx="2426" formatCode="0">
                  <c:v>739.5</c:v>
                </c:pt>
                <c:pt idx="2427" formatCode="0">
                  <c:v>699</c:v>
                </c:pt>
                <c:pt idx="2428" formatCode="0">
                  <c:v>692</c:v>
                </c:pt>
                <c:pt idx="2429" formatCode="0">
                  <c:v>710.5</c:v>
                </c:pt>
                <c:pt idx="2430" formatCode="0">
                  <c:v>696.5</c:v>
                </c:pt>
                <c:pt idx="2431" formatCode="0">
                  <c:v>709.5</c:v>
                </c:pt>
                <c:pt idx="2432" formatCode="0">
                  <c:v>755.50000000000011</c:v>
                </c:pt>
                <c:pt idx="2433" formatCode="0">
                  <c:v>729.5</c:v>
                </c:pt>
                <c:pt idx="2434" formatCode="0">
                  <c:v>688.5</c:v>
                </c:pt>
                <c:pt idx="2435" formatCode="0">
                  <c:v>711</c:v>
                </c:pt>
                <c:pt idx="2436" formatCode="0">
                  <c:v>689.5</c:v>
                </c:pt>
                <c:pt idx="2437" formatCode="0">
                  <c:v>691</c:v>
                </c:pt>
                <c:pt idx="2438" formatCode="0">
                  <c:v>686</c:v>
                </c:pt>
                <c:pt idx="2439" formatCode="0">
                  <c:v>684</c:v>
                </c:pt>
                <c:pt idx="2440" formatCode="0">
                  <c:v>682.5</c:v>
                </c:pt>
                <c:pt idx="2441" formatCode="0">
                  <c:v>684</c:v>
                </c:pt>
                <c:pt idx="2442" formatCode="0">
                  <c:v>684.5</c:v>
                </c:pt>
                <c:pt idx="2443" formatCode="0">
                  <c:v>681.5</c:v>
                </c:pt>
                <c:pt idx="2444" formatCode="0">
                  <c:v>684</c:v>
                </c:pt>
                <c:pt idx="2445" formatCode="0">
                  <c:v>682.5</c:v>
                </c:pt>
                <c:pt idx="2446" formatCode="0">
                  <c:v>684.5</c:v>
                </c:pt>
                <c:pt idx="2447" formatCode="0">
                  <c:v>684.5</c:v>
                </c:pt>
                <c:pt idx="2448" formatCode="0">
                  <c:v>681</c:v>
                </c:pt>
                <c:pt idx="2449" formatCode="0">
                  <c:v>683</c:v>
                </c:pt>
                <c:pt idx="2450" formatCode="0">
                  <c:v>684</c:v>
                </c:pt>
                <c:pt idx="2451" formatCode="0">
                  <c:v>682</c:v>
                </c:pt>
                <c:pt idx="2452" formatCode="0">
                  <c:v>684</c:v>
                </c:pt>
                <c:pt idx="2453" formatCode="0">
                  <c:v>681</c:v>
                </c:pt>
                <c:pt idx="2454" formatCode="0">
                  <c:v>682.5</c:v>
                </c:pt>
                <c:pt idx="2455" formatCode="0">
                  <c:v>679</c:v>
                </c:pt>
                <c:pt idx="2456" formatCode="0">
                  <c:v>681</c:v>
                </c:pt>
                <c:pt idx="2457" formatCode="0">
                  <c:v>679</c:v>
                </c:pt>
                <c:pt idx="2458" formatCode="0">
                  <c:v>682</c:v>
                </c:pt>
                <c:pt idx="2459" formatCode="0">
                  <c:v>679</c:v>
                </c:pt>
                <c:pt idx="2460" formatCode="0">
                  <c:v>681</c:v>
                </c:pt>
                <c:pt idx="2461" formatCode="0">
                  <c:v>711.5</c:v>
                </c:pt>
                <c:pt idx="2462" formatCode="0">
                  <c:v>726</c:v>
                </c:pt>
                <c:pt idx="2463" formatCode="0">
                  <c:v>731.5</c:v>
                </c:pt>
                <c:pt idx="2464" formatCode="0">
                  <c:v>725</c:v>
                </c:pt>
                <c:pt idx="2465" formatCode="0">
                  <c:v>728.5</c:v>
                </c:pt>
                <c:pt idx="2466" formatCode="0">
                  <c:v>694.5</c:v>
                </c:pt>
                <c:pt idx="2467" formatCode="0">
                  <c:v>689.5</c:v>
                </c:pt>
                <c:pt idx="2468" formatCode="0">
                  <c:v>687.5</c:v>
                </c:pt>
                <c:pt idx="2469" formatCode="0">
                  <c:v>688.5</c:v>
                </c:pt>
                <c:pt idx="2470" formatCode="0">
                  <c:v>693.5</c:v>
                </c:pt>
                <c:pt idx="2471" formatCode="0">
                  <c:v>691</c:v>
                </c:pt>
                <c:pt idx="2472" formatCode="0">
                  <c:v>690.5</c:v>
                </c:pt>
                <c:pt idx="2473" formatCode="0">
                  <c:v>694.5</c:v>
                </c:pt>
                <c:pt idx="2474" formatCode="0">
                  <c:v>701</c:v>
                </c:pt>
                <c:pt idx="2475" formatCode="0">
                  <c:v>692</c:v>
                </c:pt>
                <c:pt idx="2476" formatCode="0">
                  <c:v>698.5</c:v>
                </c:pt>
                <c:pt idx="2477" formatCode="0">
                  <c:v>701</c:v>
                </c:pt>
                <c:pt idx="2478" formatCode="0">
                  <c:v>679.5</c:v>
                </c:pt>
                <c:pt idx="2479" formatCode="0">
                  <c:v>679</c:v>
                </c:pt>
                <c:pt idx="2480" formatCode="0">
                  <c:v>680.5</c:v>
                </c:pt>
                <c:pt idx="2481" formatCode="0">
                  <c:v>680</c:v>
                </c:pt>
                <c:pt idx="2482" formatCode="0">
                  <c:v>681</c:v>
                </c:pt>
                <c:pt idx="2483" formatCode="0">
                  <c:v>679.5</c:v>
                </c:pt>
                <c:pt idx="2484" formatCode="0">
                  <c:v>679</c:v>
                </c:pt>
                <c:pt idx="2485" formatCode="0">
                  <c:v>677</c:v>
                </c:pt>
                <c:pt idx="2486" formatCode="0">
                  <c:v>678</c:v>
                </c:pt>
                <c:pt idx="2487" formatCode="0">
                  <c:v>679.5</c:v>
                </c:pt>
                <c:pt idx="2488" formatCode="0">
                  <c:v>677.5</c:v>
                </c:pt>
                <c:pt idx="2489" formatCode="0">
                  <c:v>680</c:v>
                </c:pt>
                <c:pt idx="2490" formatCode="0">
                  <c:v>679</c:v>
                </c:pt>
                <c:pt idx="2491" formatCode="0">
                  <c:v>674.5</c:v>
                </c:pt>
                <c:pt idx="2492" formatCode="0">
                  <c:v>674</c:v>
                </c:pt>
                <c:pt idx="2493" formatCode="0">
                  <c:v>675.5</c:v>
                </c:pt>
                <c:pt idx="2494" formatCode="0">
                  <c:v>678</c:v>
                </c:pt>
                <c:pt idx="2495" formatCode="0">
                  <c:v>678</c:v>
                </c:pt>
                <c:pt idx="2496" formatCode="0">
                  <c:v>678</c:v>
                </c:pt>
                <c:pt idx="2497" formatCode="0">
                  <c:v>678.5</c:v>
                </c:pt>
                <c:pt idx="2498" formatCode="0">
                  <c:v>676.5</c:v>
                </c:pt>
                <c:pt idx="2499" formatCode="0">
                  <c:v>676.5</c:v>
                </c:pt>
                <c:pt idx="2500" formatCode="0">
                  <c:v>677</c:v>
                </c:pt>
                <c:pt idx="2501" formatCode="0">
                  <c:v>678.5</c:v>
                </c:pt>
                <c:pt idx="2502" formatCode="0">
                  <c:v>676.5</c:v>
                </c:pt>
                <c:pt idx="2503" formatCode="0">
                  <c:v>677</c:v>
                </c:pt>
                <c:pt idx="2504" formatCode="0">
                  <c:v>678.5</c:v>
                </c:pt>
                <c:pt idx="2505" formatCode="0">
                  <c:v>678</c:v>
                </c:pt>
                <c:pt idx="2506" formatCode="0">
                  <c:v>680</c:v>
                </c:pt>
                <c:pt idx="2507" formatCode="0">
                  <c:v>679.5</c:v>
                </c:pt>
                <c:pt idx="2508" formatCode="0">
                  <c:v>680</c:v>
                </c:pt>
                <c:pt idx="2509" formatCode="0">
                  <c:v>679.5</c:v>
                </c:pt>
                <c:pt idx="2510" formatCode="0">
                  <c:v>681</c:v>
                </c:pt>
                <c:pt idx="2511" formatCode="0">
                  <c:v>680</c:v>
                </c:pt>
                <c:pt idx="2512" formatCode="0">
                  <c:v>681</c:v>
                </c:pt>
                <c:pt idx="2513" formatCode="0">
                  <c:v>681.5</c:v>
                </c:pt>
              </c:numCache>
            </c:numRef>
          </c:val>
          <c:smooth val="1"/>
        </c:ser>
        <c:ser>
          <c:idx val="1"/>
          <c:order val="1"/>
          <c:tx>
            <c:strRef>
              <c:f>'uur gem.'!$D$1</c:f>
              <c:strCache>
                <c:ptCount val="1"/>
                <c:pt idx="0">
                  <c:v>P3 15,75</c:v>
                </c:pt>
              </c:strCache>
            </c:strRef>
          </c:tx>
          <c:spPr>
            <a:ln w="12700">
              <a:solidFill>
                <a:srgbClr val="FF00FF"/>
              </a:solidFill>
              <a:prstDash val="solid"/>
            </a:ln>
          </c:spPr>
          <c:marker>
            <c:symbol val="none"/>
          </c:marker>
          <c:val>
            <c:numRef>
              <c:f>'uur gem. aangepast'!$D$1:$D$2514</c:f>
              <c:numCache>
                <c:formatCode>General</c:formatCode>
                <c:ptCount val="2514"/>
                <c:pt idx="0" formatCode="0">
                  <c:v>0</c:v>
                </c:pt>
                <c:pt idx="2" formatCode="0">
                  <c:v>356.24999999999994</c:v>
                </c:pt>
                <c:pt idx="3" formatCode="0">
                  <c:v>411.99999999999966</c:v>
                </c:pt>
                <c:pt idx="4" formatCode="0">
                  <c:v>461.62500000000006</c:v>
                </c:pt>
                <c:pt idx="5" formatCode="0">
                  <c:v>509.375</c:v>
                </c:pt>
                <c:pt idx="6" formatCode="0">
                  <c:v>550.75000000000011</c:v>
                </c:pt>
                <c:pt idx="7" formatCode="0">
                  <c:v>575.875</c:v>
                </c:pt>
                <c:pt idx="8" formatCode="0">
                  <c:v>592.5</c:v>
                </c:pt>
                <c:pt idx="9" formatCode="0">
                  <c:v>604.25</c:v>
                </c:pt>
                <c:pt idx="10" formatCode="0">
                  <c:v>610.875</c:v>
                </c:pt>
                <c:pt idx="11" formatCode="0">
                  <c:v>610.75</c:v>
                </c:pt>
                <c:pt idx="12" formatCode="0">
                  <c:v>607.375</c:v>
                </c:pt>
                <c:pt idx="13" formatCode="0">
                  <c:v>601.875</c:v>
                </c:pt>
                <c:pt idx="14" formatCode="0">
                  <c:v>597</c:v>
                </c:pt>
                <c:pt idx="15" formatCode="0">
                  <c:v>592.75000000000011</c:v>
                </c:pt>
                <c:pt idx="16" formatCode="0">
                  <c:v>589.49999999999989</c:v>
                </c:pt>
                <c:pt idx="17" formatCode="0">
                  <c:v>592.375</c:v>
                </c:pt>
                <c:pt idx="18" formatCode="0">
                  <c:v>594.875</c:v>
                </c:pt>
                <c:pt idx="19" formatCode="0">
                  <c:v>597.125</c:v>
                </c:pt>
                <c:pt idx="20" formatCode="0">
                  <c:v>601.25</c:v>
                </c:pt>
                <c:pt idx="21" formatCode="0">
                  <c:v>600.25</c:v>
                </c:pt>
                <c:pt idx="22" formatCode="0">
                  <c:v>600.375</c:v>
                </c:pt>
                <c:pt idx="23" formatCode="0">
                  <c:v>600.375</c:v>
                </c:pt>
                <c:pt idx="24" formatCode="0">
                  <c:v>600</c:v>
                </c:pt>
                <c:pt idx="25" formatCode="0">
                  <c:v>603.125</c:v>
                </c:pt>
                <c:pt idx="26" formatCode="0">
                  <c:v>604.75</c:v>
                </c:pt>
                <c:pt idx="27" formatCode="0">
                  <c:v>604.875</c:v>
                </c:pt>
                <c:pt idx="28" formatCode="0">
                  <c:v>607.25000000000011</c:v>
                </c:pt>
                <c:pt idx="29" formatCode="0">
                  <c:v>609.125</c:v>
                </c:pt>
                <c:pt idx="30" formatCode="0">
                  <c:v>610</c:v>
                </c:pt>
                <c:pt idx="31" formatCode="0">
                  <c:v>607.25000000000011</c:v>
                </c:pt>
                <c:pt idx="32" formatCode="0">
                  <c:v>607.875</c:v>
                </c:pt>
                <c:pt idx="33" formatCode="0">
                  <c:v>608.37499999999989</c:v>
                </c:pt>
                <c:pt idx="34" formatCode="0">
                  <c:v>609.375</c:v>
                </c:pt>
                <c:pt idx="35" formatCode="0">
                  <c:v>608.875</c:v>
                </c:pt>
                <c:pt idx="36" formatCode="0">
                  <c:v>609.875</c:v>
                </c:pt>
                <c:pt idx="37" formatCode="0">
                  <c:v>610.875</c:v>
                </c:pt>
                <c:pt idx="38" formatCode="0">
                  <c:v>612.25000000000011</c:v>
                </c:pt>
                <c:pt idx="39" formatCode="0">
                  <c:v>613.62500000000011</c:v>
                </c:pt>
                <c:pt idx="40" formatCode="0">
                  <c:v>622.25</c:v>
                </c:pt>
                <c:pt idx="41" formatCode="0">
                  <c:v>628.625</c:v>
                </c:pt>
                <c:pt idx="42" formatCode="0">
                  <c:v>627.12499999999989</c:v>
                </c:pt>
                <c:pt idx="43" formatCode="0">
                  <c:v>626.625</c:v>
                </c:pt>
                <c:pt idx="44" formatCode="0">
                  <c:v>627.5</c:v>
                </c:pt>
                <c:pt idx="45" formatCode="0">
                  <c:v>629.12499999999989</c:v>
                </c:pt>
                <c:pt idx="46" formatCode="0">
                  <c:v>626.75</c:v>
                </c:pt>
                <c:pt idx="47" formatCode="0">
                  <c:v>627.625</c:v>
                </c:pt>
                <c:pt idx="48" formatCode="0">
                  <c:v>626.75</c:v>
                </c:pt>
                <c:pt idx="49" formatCode="0">
                  <c:v>626.625</c:v>
                </c:pt>
                <c:pt idx="50" formatCode="0">
                  <c:v>625.75</c:v>
                </c:pt>
                <c:pt idx="51" formatCode="0">
                  <c:v>628.37499999999989</c:v>
                </c:pt>
                <c:pt idx="52" formatCode="0">
                  <c:v>629.5</c:v>
                </c:pt>
                <c:pt idx="53" formatCode="0">
                  <c:v>626</c:v>
                </c:pt>
                <c:pt idx="54" formatCode="0">
                  <c:v>627.12499999999989</c:v>
                </c:pt>
                <c:pt idx="55" formatCode="0">
                  <c:v>627</c:v>
                </c:pt>
                <c:pt idx="56" formatCode="0">
                  <c:v>628.25</c:v>
                </c:pt>
                <c:pt idx="57" formatCode="0">
                  <c:v>628</c:v>
                </c:pt>
                <c:pt idx="58" formatCode="0">
                  <c:v>626.74999999999989</c:v>
                </c:pt>
                <c:pt idx="59" formatCode="0">
                  <c:v>626.875</c:v>
                </c:pt>
                <c:pt idx="60" formatCode="0">
                  <c:v>625.625</c:v>
                </c:pt>
                <c:pt idx="61" formatCode="0">
                  <c:v>625</c:v>
                </c:pt>
                <c:pt idx="62" formatCode="0">
                  <c:v>627.5</c:v>
                </c:pt>
                <c:pt idx="63" formatCode="0">
                  <c:v>626.375</c:v>
                </c:pt>
                <c:pt idx="64" formatCode="0">
                  <c:v>629.625</c:v>
                </c:pt>
                <c:pt idx="65" formatCode="0">
                  <c:v>630.5</c:v>
                </c:pt>
                <c:pt idx="66" formatCode="0">
                  <c:v>631.125</c:v>
                </c:pt>
                <c:pt idx="67" formatCode="0">
                  <c:v>628.50000000000011</c:v>
                </c:pt>
                <c:pt idx="68" formatCode="0">
                  <c:v>633.25</c:v>
                </c:pt>
                <c:pt idx="69" formatCode="0">
                  <c:v>637.12499999999989</c:v>
                </c:pt>
                <c:pt idx="70" formatCode="0">
                  <c:v>634.87500000000011</c:v>
                </c:pt>
                <c:pt idx="71" formatCode="0">
                  <c:v>634.25</c:v>
                </c:pt>
                <c:pt idx="72" formatCode="0">
                  <c:v>635</c:v>
                </c:pt>
                <c:pt idx="73" formatCode="0">
                  <c:v>635.875</c:v>
                </c:pt>
                <c:pt idx="74" formatCode="0">
                  <c:v>636.875</c:v>
                </c:pt>
                <c:pt idx="75" formatCode="0">
                  <c:v>638.125</c:v>
                </c:pt>
                <c:pt idx="76" formatCode="0">
                  <c:v>639.75</c:v>
                </c:pt>
                <c:pt idx="77" formatCode="0">
                  <c:v>643.875</c:v>
                </c:pt>
                <c:pt idx="78" formatCode="0">
                  <c:v>646.25</c:v>
                </c:pt>
                <c:pt idx="79" formatCode="0">
                  <c:v>643.375</c:v>
                </c:pt>
                <c:pt idx="80" formatCode="0">
                  <c:v>644.625</c:v>
                </c:pt>
                <c:pt idx="81" formatCode="0">
                  <c:v>646.875</c:v>
                </c:pt>
                <c:pt idx="82" formatCode="0">
                  <c:v>649</c:v>
                </c:pt>
                <c:pt idx="83" formatCode="0">
                  <c:v>645.625</c:v>
                </c:pt>
                <c:pt idx="84" formatCode="0">
                  <c:v>645.5</c:v>
                </c:pt>
                <c:pt idx="85" formatCode="0">
                  <c:v>647.99999999999989</c:v>
                </c:pt>
                <c:pt idx="86" formatCode="0">
                  <c:v>648.875</c:v>
                </c:pt>
                <c:pt idx="87" formatCode="0">
                  <c:v>651.375</c:v>
                </c:pt>
                <c:pt idx="88" formatCode="0">
                  <c:v>653.24999999999989</c:v>
                </c:pt>
                <c:pt idx="89" formatCode="0">
                  <c:v>657</c:v>
                </c:pt>
                <c:pt idx="90" formatCode="0">
                  <c:v>655.375</c:v>
                </c:pt>
                <c:pt idx="91" formatCode="0">
                  <c:v>657.375</c:v>
                </c:pt>
                <c:pt idx="92" formatCode="0">
                  <c:v>660.625</c:v>
                </c:pt>
                <c:pt idx="93" formatCode="0">
                  <c:v>660.75000000000011</c:v>
                </c:pt>
                <c:pt idx="94" formatCode="0">
                  <c:v>659.125</c:v>
                </c:pt>
                <c:pt idx="95" formatCode="0">
                  <c:v>661</c:v>
                </c:pt>
                <c:pt idx="96" formatCode="0">
                  <c:v>662.5</c:v>
                </c:pt>
                <c:pt idx="97" formatCode="0">
                  <c:v>666.75000000000011</c:v>
                </c:pt>
                <c:pt idx="98" formatCode="0">
                  <c:v>669</c:v>
                </c:pt>
                <c:pt idx="99" formatCode="0">
                  <c:v>669.5</c:v>
                </c:pt>
                <c:pt idx="100" formatCode="0">
                  <c:v>668.87500000000011</c:v>
                </c:pt>
                <c:pt idx="101" formatCode="0">
                  <c:v>668</c:v>
                </c:pt>
                <c:pt idx="102" formatCode="0">
                  <c:v>672.625</c:v>
                </c:pt>
                <c:pt idx="103" formatCode="0">
                  <c:v>673.125</c:v>
                </c:pt>
                <c:pt idx="104" formatCode="0">
                  <c:v>672.75</c:v>
                </c:pt>
                <c:pt idx="105" formatCode="0">
                  <c:v>668.625</c:v>
                </c:pt>
                <c:pt idx="106" formatCode="0">
                  <c:v>671.75</c:v>
                </c:pt>
                <c:pt idx="107" formatCode="0">
                  <c:v>673.75</c:v>
                </c:pt>
                <c:pt idx="108" formatCode="0">
                  <c:v>673.375</c:v>
                </c:pt>
                <c:pt idx="109" formatCode="0">
                  <c:v>673.24999999999989</c:v>
                </c:pt>
                <c:pt idx="110" formatCode="0">
                  <c:v>675.75000000000011</c:v>
                </c:pt>
                <c:pt idx="111" formatCode="0">
                  <c:v>676.625</c:v>
                </c:pt>
                <c:pt idx="112" formatCode="0">
                  <c:v>680.625</c:v>
                </c:pt>
                <c:pt idx="113" formatCode="0">
                  <c:v>681.25</c:v>
                </c:pt>
                <c:pt idx="114" formatCode="0">
                  <c:v>681.37500000000011</c:v>
                </c:pt>
                <c:pt idx="115" formatCode="0">
                  <c:v>683</c:v>
                </c:pt>
                <c:pt idx="116" formatCode="0">
                  <c:v>686.75</c:v>
                </c:pt>
                <c:pt idx="117" formatCode="0">
                  <c:v>687.125</c:v>
                </c:pt>
                <c:pt idx="118" formatCode="0">
                  <c:v>692.625</c:v>
                </c:pt>
                <c:pt idx="119" formatCode="0">
                  <c:v>690.25</c:v>
                </c:pt>
                <c:pt idx="120" formatCode="0">
                  <c:v>693.62499999999989</c:v>
                </c:pt>
                <c:pt idx="121" formatCode="0">
                  <c:v>695.24999999999989</c:v>
                </c:pt>
                <c:pt idx="122" formatCode="0">
                  <c:v>696.375</c:v>
                </c:pt>
                <c:pt idx="123" formatCode="0">
                  <c:v>696.875</c:v>
                </c:pt>
                <c:pt idx="124" formatCode="0">
                  <c:v>698</c:v>
                </c:pt>
                <c:pt idx="125" formatCode="0">
                  <c:v>698</c:v>
                </c:pt>
                <c:pt idx="126" formatCode="0">
                  <c:v>703.00000000000011</c:v>
                </c:pt>
                <c:pt idx="127" formatCode="0">
                  <c:v>703.75</c:v>
                </c:pt>
                <c:pt idx="128" formatCode="0">
                  <c:v>705.24999999999989</c:v>
                </c:pt>
                <c:pt idx="129" formatCode="0">
                  <c:v>707.125</c:v>
                </c:pt>
                <c:pt idx="130" formatCode="0">
                  <c:v>706.25</c:v>
                </c:pt>
                <c:pt idx="131" formatCode="0">
                  <c:v>707.75</c:v>
                </c:pt>
                <c:pt idx="132" formatCode="0">
                  <c:v>707.875</c:v>
                </c:pt>
                <c:pt idx="133" formatCode="0">
                  <c:v>706.25</c:v>
                </c:pt>
                <c:pt idx="134" formatCode="0">
                  <c:v>701.375</c:v>
                </c:pt>
                <c:pt idx="135" formatCode="0">
                  <c:v>698.875</c:v>
                </c:pt>
                <c:pt idx="136" formatCode="0">
                  <c:v>700.125</c:v>
                </c:pt>
                <c:pt idx="137" formatCode="0">
                  <c:v>695.75</c:v>
                </c:pt>
                <c:pt idx="138" formatCode="0">
                  <c:v>693.87499999999989</c:v>
                </c:pt>
                <c:pt idx="139" formatCode="0">
                  <c:v>686</c:v>
                </c:pt>
                <c:pt idx="140" formatCode="0">
                  <c:v>681</c:v>
                </c:pt>
                <c:pt idx="141" formatCode="0">
                  <c:v>677.875</c:v>
                </c:pt>
                <c:pt idx="142" formatCode="0">
                  <c:v>677.75000000000011</c:v>
                </c:pt>
                <c:pt idx="143" formatCode="0">
                  <c:v>675.75000000000011</c:v>
                </c:pt>
                <c:pt idx="144" formatCode="0">
                  <c:v>676.37500000000011</c:v>
                </c:pt>
                <c:pt idx="145" formatCode="0">
                  <c:v>672.875</c:v>
                </c:pt>
                <c:pt idx="146" formatCode="0">
                  <c:v>661.5</c:v>
                </c:pt>
                <c:pt idx="147" formatCode="0">
                  <c:v>653.62500000000011</c:v>
                </c:pt>
                <c:pt idx="148" formatCode="0">
                  <c:v>653.25000000000011</c:v>
                </c:pt>
                <c:pt idx="149" formatCode="0">
                  <c:v>652.74999999999989</c:v>
                </c:pt>
                <c:pt idx="150" formatCode="0">
                  <c:v>652.74999999999989</c:v>
                </c:pt>
                <c:pt idx="151" formatCode="0">
                  <c:v>651.125</c:v>
                </c:pt>
                <c:pt idx="152" formatCode="0">
                  <c:v>650</c:v>
                </c:pt>
                <c:pt idx="153" formatCode="0">
                  <c:v>652.875</c:v>
                </c:pt>
                <c:pt idx="154" formatCode="0">
                  <c:v>655.25</c:v>
                </c:pt>
                <c:pt idx="155" formatCode="0">
                  <c:v>656.12500000000011</c:v>
                </c:pt>
                <c:pt idx="156" formatCode="0">
                  <c:v>655.375</c:v>
                </c:pt>
                <c:pt idx="157" formatCode="0">
                  <c:v>656</c:v>
                </c:pt>
                <c:pt idx="158" formatCode="0">
                  <c:v>656.5</c:v>
                </c:pt>
                <c:pt idx="159" formatCode="0">
                  <c:v>658.875</c:v>
                </c:pt>
                <c:pt idx="160" formatCode="0">
                  <c:v>661.99999999999989</c:v>
                </c:pt>
                <c:pt idx="161" formatCode="0">
                  <c:v>662.75</c:v>
                </c:pt>
                <c:pt idx="162" formatCode="0">
                  <c:v>663.875</c:v>
                </c:pt>
                <c:pt idx="163" formatCode="0">
                  <c:v>667</c:v>
                </c:pt>
                <c:pt idx="164" formatCode="0">
                  <c:v>670.5</c:v>
                </c:pt>
                <c:pt idx="165" formatCode="0">
                  <c:v>675</c:v>
                </c:pt>
                <c:pt idx="166" formatCode="0">
                  <c:v>679.375</c:v>
                </c:pt>
                <c:pt idx="167" formatCode="0">
                  <c:v>681.75000000000011</c:v>
                </c:pt>
                <c:pt idx="168" formatCode="0">
                  <c:v>683.62499999999989</c:v>
                </c:pt>
                <c:pt idx="169" formatCode="0">
                  <c:v>688</c:v>
                </c:pt>
                <c:pt idx="170" formatCode="0">
                  <c:v>691.875</c:v>
                </c:pt>
                <c:pt idx="171" formatCode="0">
                  <c:v>695.875</c:v>
                </c:pt>
                <c:pt idx="172" formatCode="0">
                  <c:v>699.75</c:v>
                </c:pt>
                <c:pt idx="173" formatCode="0">
                  <c:v>702.24999999999989</c:v>
                </c:pt>
                <c:pt idx="174" formatCode="0">
                  <c:v>702.75</c:v>
                </c:pt>
                <c:pt idx="175" formatCode="0">
                  <c:v>705.625</c:v>
                </c:pt>
                <c:pt idx="176" formatCode="0">
                  <c:v>706</c:v>
                </c:pt>
                <c:pt idx="177" formatCode="0">
                  <c:v>705</c:v>
                </c:pt>
                <c:pt idx="178" formatCode="0">
                  <c:v>705.37500000000011</c:v>
                </c:pt>
                <c:pt idx="179" formatCode="0">
                  <c:v>705.24999999999989</c:v>
                </c:pt>
                <c:pt idx="180" formatCode="0">
                  <c:v>704.25</c:v>
                </c:pt>
                <c:pt idx="181" formatCode="0">
                  <c:v>706.5</c:v>
                </c:pt>
                <c:pt idx="182" formatCode="0">
                  <c:v>716.125</c:v>
                </c:pt>
                <c:pt idx="183" formatCode="0">
                  <c:v>743.125</c:v>
                </c:pt>
                <c:pt idx="184" formatCode="0">
                  <c:v>751.125</c:v>
                </c:pt>
                <c:pt idx="185" formatCode="0">
                  <c:v>754.125</c:v>
                </c:pt>
                <c:pt idx="186" formatCode="0">
                  <c:v>761.87500000000011</c:v>
                </c:pt>
                <c:pt idx="187" formatCode="0">
                  <c:v>766.25</c:v>
                </c:pt>
                <c:pt idx="188" formatCode="0">
                  <c:v>765.74999999999989</c:v>
                </c:pt>
                <c:pt idx="189" formatCode="0">
                  <c:v>768.875</c:v>
                </c:pt>
                <c:pt idx="190" formatCode="0">
                  <c:v>770.75</c:v>
                </c:pt>
                <c:pt idx="191" formatCode="0">
                  <c:v>776.125</c:v>
                </c:pt>
                <c:pt idx="192" formatCode="0">
                  <c:v>782</c:v>
                </c:pt>
                <c:pt idx="193" formatCode="0">
                  <c:v>797.125</c:v>
                </c:pt>
                <c:pt idx="194" formatCode="0">
                  <c:v>811.875</c:v>
                </c:pt>
                <c:pt idx="195" formatCode="0">
                  <c:v>822.125</c:v>
                </c:pt>
                <c:pt idx="196" formatCode="0">
                  <c:v>827.5</c:v>
                </c:pt>
                <c:pt idx="197" formatCode="0">
                  <c:v>831.5</c:v>
                </c:pt>
                <c:pt idx="198" formatCode="0">
                  <c:v>833.125</c:v>
                </c:pt>
                <c:pt idx="199" formatCode="0">
                  <c:v>832.875</c:v>
                </c:pt>
                <c:pt idx="200" formatCode="0">
                  <c:v>836.24999999999989</c:v>
                </c:pt>
                <c:pt idx="201" formatCode="0">
                  <c:v>836.75000000000011</c:v>
                </c:pt>
                <c:pt idx="202" formatCode="0">
                  <c:v>837.375</c:v>
                </c:pt>
                <c:pt idx="203" formatCode="0">
                  <c:v>836.00000000000011</c:v>
                </c:pt>
                <c:pt idx="204" formatCode="0">
                  <c:v>839.125</c:v>
                </c:pt>
                <c:pt idx="205" formatCode="0">
                  <c:v>839.87499999999989</c:v>
                </c:pt>
                <c:pt idx="206" formatCode="0">
                  <c:v>843.75</c:v>
                </c:pt>
                <c:pt idx="207" formatCode="0">
                  <c:v>844.5</c:v>
                </c:pt>
                <c:pt idx="208" formatCode="0">
                  <c:v>847.12499999999989</c:v>
                </c:pt>
                <c:pt idx="209" formatCode="0">
                  <c:v>847.375</c:v>
                </c:pt>
                <c:pt idx="210" formatCode="0">
                  <c:v>848.87499999999989</c:v>
                </c:pt>
                <c:pt idx="211" formatCode="0">
                  <c:v>850.625</c:v>
                </c:pt>
                <c:pt idx="212" formatCode="0">
                  <c:v>853.125</c:v>
                </c:pt>
                <c:pt idx="213" formatCode="0">
                  <c:v>853</c:v>
                </c:pt>
                <c:pt idx="214" formatCode="0">
                  <c:v>850.75</c:v>
                </c:pt>
                <c:pt idx="215" formatCode="0">
                  <c:v>849.87499999999989</c:v>
                </c:pt>
                <c:pt idx="216" formatCode="0">
                  <c:v>843.625</c:v>
                </c:pt>
                <c:pt idx="217" formatCode="0">
                  <c:v>844.625</c:v>
                </c:pt>
                <c:pt idx="218" formatCode="0">
                  <c:v>845.75</c:v>
                </c:pt>
                <c:pt idx="219" formatCode="0">
                  <c:v>845.25</c:v>
                </c:pt>
                <c:pt idx="220" formatCode="0">
                  <c:v>845.87499999999989</c:v>
                </c:pt>
                <c:pt idx="221" formatCode="0">
                  <c:v>846.5</c:v>
                </c:pt>
                <c:pt idx="222" formatCode="0">
                  <c:v>843.62500000000011</c:v>
                </c:pt>
                <c:pt idx="223" formatCode="0">
                  <c:v>847.49999999999989</c:v>
                </c:pt>
                <c:pt idx="224" formatCode="0">
                  <c:v>847.625</c:v>
                </c:pt>
                <c:pt idx="225" formatCode="0">
                  <c:v>847</c:v>
                </c:pt>
                <c:pt idx="226" formatCode="0">
                  <c:v>845.49999999999989</c:v>
                </c:pt>
                <c:pt idx="227" formatCode="0">
                  <c:v>846.5</c:v>
                </c:pt>
                <c:pt idx="228" formatCode="0">
                  <c:v>844.5</c:v>
                </c:pt>
                <c:pt idx="229" formatCode="0">
                  <c:v>845.62500000000011</c:v>
                </c:pt>
                <c:pt idx="230" formatCode="0">
                  <c:v>845.87499999999989</c:v>
                </c:pt>
                <c:pt idx="231" formatCode="0">
                  <c:v>847.625</c:v>
                </c:pt>
                <c:pt idx="232" formatCode="0">
                  <c:v>849.25</c:v>
                </c:pt>
                <c:pt idx="233" formatCode="0">
                  <c:v>852.25</c:v>
                </c:pt>
                <c:pt idx="234" formatCode="0">
                  <c:v>854.49999999999989</c:v>
                </c:pt>
                <c:pt idx="235" formatCode="0">
                  <c:v>856.125</c:v>
                </c:pt>
                <c:pt idx="236" formatCode="0">
                  <c:v>859.5</c:v>
                </c:pt>
                <c:pt idx="237" formatCode="0">
                  <c:v>861.375</c:v>
                </c:pt>
                <c:pt idx="238" formatCode="0">
                  <c:v>862.625</c:v>
                </c:pt>
                <c:pt idx="239" formatCode="0">
                  <c:v>862.87500000000011</c:v>
                </c:pt>
                <c:pt idx="240" formatCode="0">
                  <c:v>864.625</c:v>
                </c:pt>
                <c:pt idx="241" formatCode="0">
                  <c:v>866.37499999999989</c:v>
                </c:pt>
                <c:pt idx="242" formatCode="0">
                  <c:v>866.5</c:v>
                </c:pt>
                <c:pt idx="243" formatCode="0">
                  <c:v>867.75</c:v>
                </c:pt>
                <c:pt idx="244" formatCode="0">
                  <c:v>866.625</c:v>
                </c:pt>
                <c:pt idx="245" formatCode="0">
                  <c:v>867.25000000000011</c:v>
                </c:pt>
                <c:pt idx="246" formatCode="0">
                  <c:v>866.375</c:v>
                </c:pt>
                <c:pt idx="247" formatCode="0">
                  <c:v>864.87500000000011</c:v>
                </c:pt>
                <c:pt idx="248" formatCode="0">
                  <c:v>862.87500000000011</c:v>
                </c:pt>
                <c:pt idx="249" formatCode="0">
                  <c:v>864.25</c:v>
                </c:pt>
                <c:pt idx="250" formatCode="0">
                  <c:v>862.5</c:v>
                </c:pt>
                <c:pt idx="251" formatCode="0">
                  <c:v>860.75</c:v>
                </c:pt>
                <c:pt idx="252" formatCode="0">
                  <c:v>860.75</c:v>
                </c:pt>
                <c:pt idx="253" formatCode="0">
                  <c:v>862.375</c:v>
                </c:pt>
                <c:pt idx="254" formatCode="0">
                  <c:v>864.25</c:v>
                </c:pt>
                <c:pt idx="255" formatCode="0">
                  <c:v>866.625</c:v>
                </c:pt>
                <c:pt idx="256" formatCode="0">
                  <c:v>869.5</c:v>
                </c:pt>
                <c:pt idx="257" formatCode="0">
                  <c:v>871.375</c:v>
                </c:pt>
                <c:pt idx="258" formatCode="0">
                  <c:v>873.875</c:v>
                </c:pt>
                <c:pt idx="259" formatCode="0">
                  <c:v>873.75</c:v>
                </c:pt>
                <c:pt idx="260" formatCode="0">
                  <c:v>874.375</c:v>
                </c:pt>
                <c:pt idx="261" formatCode="0">
                  <c:v>876.625</c:v>
                </c:pt>
                <c:pt idx="262" formatCode="0">
                  <c:v>877</c:v>
                </c:pt>
                <c:pt idx="263" formatCode="0">
                  <c:v>877.25000000000011</c:v>
                </c:pt>
                <c:pt idx="264" formatCode="0">
                  <c:v>877.75</c:v>
                </c:pt>
                <c:pt idx="265" formatCode="0">
                  <c:v>879</c:v>
                </c:pt>
                <c:pt idx="266" formatCode="0">
                  <c:v>878.125</c:v>
                </c:pt>
                <c:pt idx="267" formatCode="0">
                  <c:v>878.87500000000011</c:v>
                </c:pt>
                <c:pt idx="268" formatCode="0">
                  <c:v>879</c:v>
                </c:pt>
                <c:pt idx="269" formatCode="0">
                  <c:v>880</c:v>
                </c:pt>
                <c:pt idx="270" formatCode="0">
                  <c:v>880</c:v>
                </c:pt>
                <c:pt idx="271" formatCode="0">
                  <c:v>874.75</c:v>
                </c:pt>
                <c:pt idx="272" formatCode="0">
                  <c:v>878.50000000000011</c:v>
                </c:pt>
                <c:pt idx="273" formatCode="0">
                  <c:v>879.625</c:v>
                </c:pt>
                <c:pt idx="274" formatCode="0">
                  <c:v>878.50000000000011</c:v>
                </c:pt>
                <c:pt idx="275" formatCode="0">
                  <c:v>880.125</c:v>
                </c:pt>
                <c:pt idx="276" formatCode="0">
                  <c:v>878.74999999999989</c:v>
                </c:pt>
                <c:pt idx="277" formatCode="0">
                  <c:v>878.50000000000011</c:v>
                </c:pt>
                <c:pt idx="278" formatCode="0">
                  <c:v>877.25000000000011</c:v>
                </c:pt>
                <c:pt idx="279" formatCode="0">
                  <c:v>878.25</c:v>
                </c:pt>
                <c:pt idx="280" formatCode="0">
                  <c:v>879.375</c:v>
                </c:pt>
                <c:pt idx="281" formatCode="0">
                  <c:v>881.625</c:v>
                </c:pt>
                <c:pt idx="282" formatCode="0">
                  <c:v>881.75</c:v>
                </c:pt>
                <c:pt idx="283" formatCode="0">
                  <c:v>881.625</c:v>
                </c:pt>
                <c:pt idx="284" formatCode="0">
                  <c:v>883</c:v>
                </c:pt>
                <c:pt idx="285" formatCode="0">
                  <c:v>883.75</c:v>
                </c:pt>
                <c:pt idx="286" formatCode="0">
                  <c:v>884.25</c:v>
                </c:pt>
                <c:pt idx="287" formatCode="0">
                  <c:v>884</c:v>
                </c:pt>
                <c:pt idx="288" formatCode="0">
                  <c:v>883.375</c:v>
                </c:pt>
                <c:pt idx="289" formatCode="0">
                  <c:v>883</c:v>
                </c:pt>
                <c:pt idx="290" formatCode="0">
                  <c:v>883.12499999999989</c:v>
                </c:pt>
                <c:pt idx="291" formatCode="0">
                  <c:v>881.375</c:v>
                </c:pt>
                <c:pt idx="292" formatCode="0">
                  <c:v>881.875</c:v>
                </c:pt>
                <c:pt idx="293" formatCode="0">
                  <c:v>879.5</c:v>
                </c:pt>
                <c:pt idx="294" formatCode="0">
                  <c:v>879.12499999999989</c:v>
                </c:pt>
                <c:pt idx="295" formatCode="0">
                  <c:v>881.875</c:v>
                </c:pt>
                <c:pt idx="296" formatCode="0">
                  <c:v>880</c:v>
                </c:pt>
                <c:pt idx="297" formatCode="0">
                  <c:v>878.875</c:v>
                </c:pt>
                <c:pt idx="298" formatCode="0">
                  <c:v>880.5</c:v>
                </c:pt>
                <c:pt idx="299" formatCode="0">
                  <c:v>882.875</c:v>
                </c:pt>
                <c:pt idx="300" formatCode="0">
                  <c:v>880.75</c:v>
                </c:pt>
                <c:pt idx="301" formatCode="0">
                  <c:v>883.625</c:v>
                </c:pt>
                <c:pt idx="302" formatCode="0">
                  <c:v>883.375</c:v>
                </c:pt>
                <c:pt idx="303" formatCode="0">
                  <c:v>884.625</c:v>
                </c:pt>
                <c:pt idx="304" formatCode="0">
                  <c:v>885</c:v>
                </c:pt>
                <c:pt idx="305" formatCode="0">
                  <c:v>885</c:v>
                </c:pt>
                <c:pt idx="306" formatCode="0">
                  <c:v>884.875</c:v>
                </c:pt>
                <c:pt idx="307" formatCode="0">
                  <c:v>883.12499999999989</c:v>
                </c:pt>
                <c:pt idx="308" formatCode="0">
                  <c:v>884</c:v>
                </c:pt>
                <c:pt idx="309" formatCode="0">
                  <c:v>885</c:v>
                </c:pt>
                <c:pt idx="310" formatCode="0">
                  <c:v>882.125</c:v>
                </c:pt>
                <c:pt idx="311" formatCode="0">
                  <c:v>884</c:v>
                </c:pt>
                <c:pt idx="312" formatCode="0">
                  <c:v>880.25</c:v>
                </c:pt>
                <c:pt idx="313" formatCode="0">
                  <c:v>878.625</c:v>
                </c:pt>
                <c:pt idx="314" formatCode="0">
                  <c:v>880.125</c:v>
                </c:pt>
                <c:pt idx="315" formatCode="0">
                  <c:v>880.375</c:v>
                </c:pt>
                <c:pt idx="316" formatCode="0">
                  <c:v>878.625</c:v>
                </c:pt>
                <c:pt idx="317" formatCode="0">
                  <c:v>879.875</c:v>
                </c:pt>
                <c:pt idx="318" formatCode="0">
                  <c:v>879.12499999999989</c:v>
                </c:pt>
                <c:pt idx="319" formatCode="0">
                  <c:v>878.74999999999989</c:v>
                </c:pt>
                <c:pt idx="320" formatCode="0">
                  <c:v>879.875</c:v>
                </c:pt>
                <c:pt idx="321" formatCode="0">
                  <c:v>880.75</c:v>
                </c:pt>
                <c:pt idx="322" formatCode="0">
                  <c:v>880.75</c:v>
                </c:pt>
                <c:pt idx="323" formatCode="0">
                  <c:v>881.25</c:v>
                </c:pt>
                <c:pt idx="324" formatCode="0">
                  <c:v>880.375</c:v>
                </c:pt>
                <c:pt idx="325" formatCode="0">
                  <c:v>882.25</c:v>
                </c:pt>
                <c:pt idx="326" formatCode="0">
                  <c:v>883.75</c:v>
                </c:pt>
                <c:pt idx="327" formatCode="0">
                  <c:v>884.125</c:v>
                </c:pt>
                <c:pt idx="328" formatCode="0">
                  <c:v>884.375</c:v>
                </c:pt>
                <c:pt idx="329" formatCode="0">
                  <c:v>885</c:v>
                </c:pt>
                <c:pt idx="330" formatCode="0">
                  <c:v>885.875</c:v>
                </c:pt>
                <c:pt idx="331" formatCode="0">
                  <c:v>884.125</c:v>
                </c:pt>
                <c:pt idx="332" formatCode="0">
                  <c:v>885.625</c:v>
                </c:pt>
                <c:pt idx="333" formatCode="0">
                  <c:v>886.74999999999989</c:v>
                </c:pt>
                <c:pt idx="334" formatCode="0">
                  <c:v>886.375</c:v>
                </c:pt>
                <c:pt idx="335" formatCode="0">
                  <c:v>885.87500000000011</c:v>
                </c:pt>
                <c:pt idx="336" formatCode="0">
                  <c:v>884.625</c:v>
                </c:pt>
                <c:pt idx="337" formatCode="0">
                  <c:v>882.25</c:v>
                </c:pt>
                <c:pt idx="338" formatCode="0">
                  <c:v>883</c:v>
                </c:pt>
                <c:pt idx="339" formatCode="0">
                  <c:v>883.62500000000011</c:v>
                </c:pt>
                <c:pt idx="340" formatCode="0">
                  <c:v>884.50000000000011</c:v>
                </c:pt>
                <c:pt idx="341" formatCode="0">
                  <c:v>883.375</c:v>
                </c:pt>
                <c:pt idx="342" formatCode="0">
                  <c:v>882.74999999999989</c:v>
                </c:pt>
                <c:pt idx="343" formatCode="0">
                  <c:v>882</c:v>
                </c:pt>
                <c:pt idx="344" formatCode="0">
                  <c:v>882.75</c:v>
                </c:pt>
                <c:pt idx="345" formatCode="0">
                  <c:v>882.625</c:v>
                </c:pt>
                <c:pt idx="346" formatCode="0">
                  <c:v>883</c:v>
                </c:pt>
                <c:pt idx="347" formatCode="0">
                  <c:v>884.125</c:v>
                </c:pt>
                <c:pt idx="348" formatCode="0">
                  <c:v>883</c:v>
                </c:pt>
                <c:pt idx="349" formatCode="0">
                  <c:v>882.87500000000011</c:v>
                </c:pt>
                <c:pt idx="350" formatCode="0">
                  <c:v>884.375</c:v>
                </c:pt>
                <c:pt idx="351" formatCode="0">
                  <c:v>883.875</c:v>
                </c:pt>
                <c:pt idx="352" formatCode="0">
                  <c:v>885.5</c:v>
                </c:pt>
                <c:pt idx="353" formatCode="0">
                  <c:v>885.25</c:v>
                </c:pt>
                <c:pt idx="354" formatCode="0">
                  <c:v>885.875</c:v>
                </c:pt>
                <c:pt idx="355" formatCode="0">
                  <c:v>886.50000000000011</c:v>
                </c:pt>
                <c:pt idx="356" formatCode="0">
                  <c:v>888.25</c:v>
                </c:pt>
                <c:pt idx="357" formatCode="0">
                  <c:v>886.625</c:v>
                </c:pt>
                <c:pt idx="358" formatCode="0">
                  <c:v>885.625</c:v>
                </c:pt>
                <c:pt idx="359" formatCode="0">
                  <c:v>881.875</c:v>
                </c:pt>
                <c:pt idx="360" formatCode="0">
                  <c:v>882.25</c:v>
                </c:pt>
                <c:pt idx="361" formatCode="0">
                  <c:v>882.25</c:v>
                </c:pt>
                <c:pt idx="362" formatCode="0">
                  <c:v>873.12499999999989</c:v>
                </c:pt>
                <c:pt idx="363" formatCode="0">
                  <c:v>858.25</c:v>
                </c:pt>
                <c:pt idx="364" formatCode="0">
                  <c:v>861.375</c:v>
                </c:pt>
                <c:pt idx="365" formatCode="0">
                  <c:v>862.875</c:v>
                </c:pt>
                <c:pt idx="366" formatCode="0">
                  <c:v>865.12499999999989</c:v>
                </c:pt>
                <c:pt idx="367" formatCode="0">
                  <c:v>866.25</c:v>
                </c:pt>
                <c:pt idx="368" formatCode="0">
                  <c:v>865.25</c:v>
                </c:pt>
                <c:pt idx="369" formatCode="0">
                  <c:v>867.25000000000011</c:v>
                </c:pt>
                <c:pt idx="370" formatCode="0">
                  <c:v>871.875</c:v>
                </c:pt>
                <c:pt idx="371" formatCode="0">
                  <c:v>871.375</c:v>
                </c:pt>
                <c:pt idx="372" formatCode="0">
                  <c:v>875.5</c:v>
                </c:pt>
                <c:pt idx="373" formatCode="0">
                  <c:v>877.375</c:v>
                </c:pt>
                <c:pt idx="374" formatCode="0">
                  <c:v>877.625</c:v>
                </c:pt>
                <c:pt idx="375" formatCode="0">
                  <c:v>879</c:v>
                </c:pt>
                <c:pt idx="376" formatCode="0">
                  <c:v>879.62500000000011</c:v>
                </c:pt>
                <c:pt idx="377" formatCode="0">
                  <c:v>880.375</c:v>
                </c:pt>
                <c:pt idx="378" formatCode="0">
                  <c:v>879.375</c:v>
                </c:pt>
                <c:pt idx="379" formatCode="0">
                  <c:v>881</c:v>
                </c:pt>
                <c:pt idx="380" formatCode="0">
                  <c:v>880.125</c:v>
                </c:pt>
                <c:pt idx="381" formatCode="0">
                  <c:v>880.74999999999989</c:v>
                </c:pt>
                <c:pt idx="382" formatCode="0">
                  <c:v>878.74999999999989</c:v>
                </c:pt>
                <c:pt idx="383" formatCode="0">
                  <c:v>877.625</c:v>
                </c:pt>
                <c:pt idx="384" formatCode="0">
                  <c:v>877.62500000000011</c:v>
                </c:pt>
                <c:pt idx="385" formatCode="0">
                  <c:v>874.75</c:v>
                </c:pt>
                <c:pt idx="386" formatCode="0">
                  <c:v>873.12499999999989</c:v>
                </c:pt>
                <c:pt idx="387" formatCode="0">
                  <c:v>872.125</c:v>
                </c:pt>
                <c:pt idx="388" formatCode="0">
                  <c:v>872.87500000000011</c:v>
                </c:pt>
                <c:pt idx="389" formatCode="0">
                  <c:v>871.875</c:v>
                </c:pt>
                <c:pt idx="390" formatCode="0">
                  <c:v>872.375</c:v>
                </c:pt>
                <c:pt idx="391" formatCode="0">
                  <c:v>873.75</c:v>
                </c:pt>
                <c:pt idx="392" formatCode="0">
                  <c:v>873.25</c:v>
                </c:pt>
                <c:pt idx="393" formatCode="0">
                  <c:v>875.5</c:v>
                </c:pt>
                <c:pt idx="394" formatCode="0">
                  <c:v>879.75</c:v>
                </c:pt>
                <c:pt idx="395" formatCode="0">
                  <c:v>880.74999999999989</c:v>
                </c:pt>
                <c:pt idx="396" formatCode="0">
                  <c:v>880.625</c:v>
                </c:pt>
                <c:pt idx="397" formatCode="0">
                  <c:v>882.25</c:v>
                </c:pt>
                <c:pt idx="398" formatCode="0">
                  <c:v>880.625</c:v>
                </c:pt>
                <c:pt idx="399" formatCode="0">
                  <c:v>881.12499999999989</c:v>
                </c:pt>
                <c:pt idx="400" formatCode="0">
                  <c:v>882.375</c:v>
                </c:pt>
                <c:pt idx="401" formatCode="0">
                  <c:v>882.625</c:v>
                </c:pt>
                <c:pt idx="402" formatCode="0">
                  <c:v>882.25</c:v>
                </c:pt>
                <c:pt idx="403" formatCode="0">
                  <c:v>882.25</c:v>
                </c:pt>
                <c:pt idx="404" formatCode="0">
                  <c:v>882.625</c:v>
                </c:pt>
                <c:pt idx="405" formatCode="0">
                  <c:v>883</c:v>
                </c:pt>
                <c:pt idx="406" formatCode="0">
                  <c:v>881.375</c:v>
                </c:pt>
                <c:pt idx="407" formatCode="0">
                  <c:v>878.125</c:v>
                </c:pt>
                <c:pt idx="408" formatCode="0">
                  <c:v>877.25</c:v>
                </c:pt>
                <c:pt idx="409" formatCode="0">
                  <c:v>875.375</c:v>
                </c:pt>
                <c:pt idx="410" formatCode="0">
                  <c:v>877</c:v>
                </c:pt>
                <c:pt idx="411" formatCode="0">
                  <c:v>873.875</c:v>
                </c:pt>
                <c:pt idx="412" formatCode="0">
                  <c:v>875.625</c:v>
                </c:pt>
                <c:pt idx="413" formatCode="0">
                  <c:v>875.125</c:v>
                </c:pt>
                <c:pt idx="414" formatCode="0">
                  <c:v>877.375</c:v>
                </c:pt>
                <c:pt idx="415" formatCode="0">
                  <c:v>877.625</c:v>
                </c:pt>
                <c:pt idx="416" formatCode="0">
                  <c:v>878.87500000000011</c:v>
                </c:pt>
                <c:pt idx="417" formatCode="0">
                  <c:v>880.50000000000011</c:v>
                </c:pt>
                <c:pt idx="418" formatCode="0">
                  <c:v>881.375</c:v>
                </c:pt>
                <c:pt idx="419" formatCode="0">
                  <c:v>881.5</c:v>
                </c:pt>
                <c:pt idx="420" formatCode="0">
                  <c:v>882.375</c:v>
                </c:pt>
                <c:pt idx="421" formatCode="0">
                  <c:v>882.625</c:v>
                </c:pt>
                <c:pt idx="422" formatCode="0">
                  <c:v>882.25</c:v>
                </c:pt>
                <c:pt idx="423" formatCode="0">
                  <c:v>882.25</c:v>
                </c:pt>
                <c:pt idx="424" formatCode="0">
                  <c:v>883.12499999999989</c:v>
                </c:pt>
                <c:pt idx="425" formatCode="0">
                  <c:v>882.50000000000011</c:v>
                </c:pt>
                <c:pt idx="426" formatCode="0">
                  <c:v>882.87500000000011</c:v>
                </c:pt>
                <c:pt idx="427" formatCode="0">
                  <c:v>883</c:v>
                </c:pt>
                <c:pt idx="428" formatCode="0">
                  <c:v>882.625</c:v>
                </c:pt>
                <c:pt idx="429" formatCode="0">
                  <c:v>881.875</c:v>
                </c:pt>
                <c:pt idx="430" formatCode="0">
                  <c:v>882.125</c:v>
                </c:pt>
                <c:pt idx="431" formatCode="0">
                  <c:v>881.625</c:v>
                </c:pt>
                <c:pt idx="432" formatCode="0">
                  <c:v>881.5</c:v>
                </c:pt>
                <c:pt idx="433" formatCode="0">
                  <c:v>881</c:v>
                </c:pt>
                <c:pt idx="434" formatCode="0">
                  <c:v>883</c:v>
                </c:pt>
                <c:pt idx="435" formatCode="0">
                  <c:v>882</c:v>
                </c:pt>
                <c:pt idx="436" formatCode="0">
                  <c:v>880.50000000000011</c:v>
                </c:pt>
                <c:pt idx="437" formatCode="0">
                  <c:v>882.125</c:v>
                </c:pt>
                <c:pt idx="438" formatCode="0">
                  <c:v>881.62500000000011</c:v>
                </c:pt>
                <c:pt idx="439" formatCode="0">
                  <c:v>883.875</c:v>
                </c:pt>
                <c:pt idx="440" formatCode="0">
                  <c:v>882.75</c:v>
                </c:pt>
                <c:pt idx="441" formatCode="0">
                  <c:v>883.75</c:v>
                </c:pt>
                <c:pt idx="442" formatCode="0">
                  <c:v>884</c:v>
                </c:pt>
                <c:pt idx="443" formatCode="0">
                  <c:v>884.625</c:v>
                </c:pt>
                <c:pt idx="444" formatCode="0">
                  <c:v>885.625</c:v>
                </c:pt>
                <c:pt idx="445" formatCode="0">
                  <c:v>885.125</c:v>
                </c:pt>
                <c:pt idx="446" formatCode="0">
                  <c:v>883.5</c:v>
                </c:pt>
                <c:pt idx="447" formatCode="0">
                  <c:v>885.875</c:v>
                </c:pt>
                <c:pt idx="448" formatCode="0">
                  <c:v>885</c:v>
                </c:pt>
                <c:pt idx="449" formatCode="0">
                  <c:v>883.875</c:v>
                </c:pt>
                <c:pt idx="450" formatCode="0">
                  <c:v>884</c:v>
                </c:pt>
                <c:pt idx="451" formatCode="0">
                  <c:v>859.12499999999989</c:v>
                </c:pt>
                <c:pt idx="452" formatCode="0">
                  <c:v>868</c:v>
                </c:pt>
                <c:pt idx="453" formatCode="0">
                  <c:v>868</c:v>
                </c:pt>
                <c:pt idx="454" formatCode="0">
                  <c:v>847.75</c:v>
                </c:pt>
                <c:pt idx="455" formatCode="0">
                  <c:v>852.625</c:v>
                </c:pt>
                <c:pt idx="456" formatCode="0">
                  <c:v>863.49999999999989</c:v>
                </c:pt>
                <c:pt idx="457" formatCode="0">
                  <c:v>867.875</c:v>
                </c:pt>
                <c:pt idx="458" formatCode="0">
                  <c:v>868.87500000000011</c:v>
                </c:pt>
                <c:pt idx="459" formatCode="0">
                  <c:v>870.74999999999989</c:v>
                </c:pt>
                <c:pt idx="460" formatCode="0">
                  <c:v>875.12499999999989</c:v>
                </c:pt>
                <c:pt idx="461" formatCode="0">
                  <c:v>877.875</c:v>
                </c:pt>
                <c:pt idx="462" formatCode="0">
                  <c:v>878.625</c:v>
                </c:pt>
                <c:pt idx="463" formatCode="0">
                  <c:v>877.875</c:v>
                </c:pt>
                <c:pt idx="464" formatCode="0">
                  <c:v>879</c:v>
                </c:pt>
                <c:pt idx="465" formatCode="0">
                  <c:v>876.5</c:v>
                </c:pt>
                <c:pt idx="466" formatCode="0">
                  <c:v>877.5</c:v>
                </c:pt>
                <c:pt idx="467" formatCode="0">
                  <c:v>877.75</c:v>
                </c:pt>
                <c:pt idx="468" formatCode="0">
                  <c:v>877.875</c:v>
                </c:pt>
                <c:pt idx="469" formatCode="0">
                  <c:v>879</c:v>
                </c:pt>
                <c:pt idx="470" formatCode="0">
                  <c:v>879</c:v>
                </c:pt>
                <c:pt idx="471" formatCode="0">
                  <c:v>879.875</c:v>
                </c:pt>
                <c:pt idx="472" formatCode="0">
                  <c:v>879.12499999999989</c:v>
                </c:pt>
                <c:pt idx="473" formatCode="0">
                  <c:v>881.625</c:v>
                </c:pt>
                <c:pt idx="474" formatCode="0">
                  <c:v>880.25</c:v>
                </c:pt>
                <c:pt idx="475" formatCode="0">
                  <c:v>880.125</c:v>
                </c:pt>
                <c:pt idx="476" formatCode="0">
                  <c:v>877.875</c:v>
                </c:pt>
                <c:pt idx="477" formatCode="0">
                  <c:v>875.12499999999989</c:v>
                </c:pt>
                <c:pt idx="478" formatCode="0">
                  <c:v>873.12499999999989</c:v>
                </c:pt>
                <c:pt idx="479" formatCode="0">
                  <c:v>875.25</c:v>
                </c:pt>
                <c:pt idx="480" formatCode="0">
                  <c:v>879.5</c:v>
                </c:pt>
                <c:pt idx="481" formatCode="0">
                  <c:v>876.74999999999989</c:v>
                </c:pt>
                <c:pt idx="482" formatCode="0">
                  <c:v>877</c:v>
                </c:pt>
                <c:pt idx="483" formatCode="0">
                  <c:v>879</c:v>
                </c:pt>
                <c:pt idx="484" formatCode="0">
                  <c:v>878.74999999999989</c:v>
                </c:pt>
                <c:pt idx="485" formatCode="0">
                  <c:v>879.875</c:v>
                </c:pt>
                <c:pt idx="486" formatCode="0">
                  <c:v>880.875</c:v>
                </c:pt>
                <c:pt idx="487" formatCode="0">
                  <c:v>880.50000000000011</c:v>
                </c:pt>
                <c:pt idx="488" formatCode="0">
                  <c:v>882</c:v>
                </c:pt>
                <c:pt idx="489" formatCode="0">
                  <c:v>881.75</c:v>
                </c:pt>
                <c:pt idx="490" formatCode="0">
                  <c:v>881.75</c:v>
                </c:pt>
                <c:pt idx="491" formatCode="0">
                  <c:v>880.375</c:v>
                </c:pt>
                <c:pt idx="492" formatCode="0">
                  <c:v>881.12499999999989</c:v>
                </c:pt>
                <c:pt idx="493" formatCode="0">
                  <c:v>881</c:v>
                </c:pt>
                <c:pt idx="494" formatCode="0">
                  <c:v>878.87500000000011</c:v>
                </c:pt>
                <c:pt idx="495" formatCode="0">
                  <c:v>880</c:v>
                </c:pt>
                <c:pt idx="496" formatCode="0">
                  <c:v>880.625</c:v>
                </c:pt>
                <c:pt idx="497" formatCode="0">
                  <c:v>880.50000000000011</c:v>
                </c:pt>
                <c:pt idx="498" formatCode="0">
                  <c:v>880.25</c:v>
                </c:pt>
                <c:pt idx="499" formatCode="0">
                  <c:v>879</c:v>
                </c:pt>
                <c:pt idx="500" formatCode="0">
                  <c:v>877.375</c:v>
                </c:pt>
                <c:pt idx="501" formatCode="0">
                  <c:v>877.25</c:v>
                </c:pt>
                <c:pt idx="502" formatCode="0">
                  <c:v>877.375</c:v>
                </c:pt>
                <c:pt idx="503" formatCode="0">
                  <c:v>877</c:v>
                </c:pt>
                <c:pt idx="504" formatCode="0">
                  <c:v>877.875</c:v>
                </c:pt>
                <c:pt idx="505" formatCode="0">
                  <c:v>879.25000000000011</c:v>
                </c:pt>
                <c:pt idx="506" formatCode="0">
                  <c:v>880.125</c:v>
                </c:pt>
                <c:pt idx="507" formatCode="0">
                  <c:v>881.50000000000011</c:v>
                </c:pt>
                <c:pt idx="508" formatCode="0">
                  <c:v>882.74999999999989</c:v>
                </c:pt>
                <c:pt idx="509" formatCode="0">
                  <c:v>881.75</c:v>
                </c:pt>
                <c:pt idx="510" formatCode="0">
                  <c:v>883.5</c:v>
                </c:pt>
                <c:pt idx="511" formatCode="0">
                  <c:v>884.25</c:v>
                </c:pt>
                <c:pt idx="512" formatCode="0">
                  <c:v>883.5</c:v>
                </c:pt>
                <c:pt idx="513" formatCode="0">
                  <c:v>885.75</c:v>
                </c:pt>
                <c:pt idx="514" formatCode="0">
                  <c:v>885.375</c:v>
                </c:pt>
                <c:pt idx="515" formatCode="0">
                  <c:v>884.625</c:v>
                </c:pt>
                <c:pt idx="516" formatCode="0">
                  <c:v>883.375</c:v>
                </c:pt>
                <c:pt idx="517" formatCode="0">
                  <c:v>883.375</c:v>
                </c:pt>
                <c:pt idx="518" formatCode="0">
                  <c:v>881.5</c:v>
                </c:pt>
                <c:pt idx="519" formatCode="0">
                  <c:v>881.875</c:v>
                </c:pt>
                <c:pt idx="520" formatCode="0">
                  <c:v>882.25</c:v>
                </c:pt>
                <c:pt idx="521" formatCode="0">
                  <c:v>883.25000000000011</c:v>
                </c:pt>
                <c:pt idx="522" formatCode="0">
                  <c:v>886.125</c:v>
                </c:pt>
                <c:pt idx="523" formatCode="0">
                  <c:v>885.12499999999989</c:v>
                </c:pt>
                <c:pt idx="524" formatCode="0">
                  <c:v>884.75</c:v>
                </c:pt>
                <c:pt idx="525" formatCode="0">
                  <c:v>885.12499999999989</c:v>
                </c:pt>
                <c:pt idx="526" formatCode="0">
                  <c:v>884.74999999999989</c:v>
                </c:pt>
                <c:pt idx="527" formatCode="0">
                  <c:v>884.875</c:v>
                </c:pt>
                <c:pt idx="528" formatCode="0">
                  <c:v>883.75</c:v>
                </c:pt>
                <c:pt idx="529" formatCode="0">
                  <c:v>884</c:v>
                </c:pt>
                <c:pt idx="530" formatCode="0">
                  <c:v>884.375</c:v>
                </c:pt>
                <c:pt idx="531" formatCode="0">
                  <c:v>886.125</c:v>
                </c:pt>
                <c:pt idx="532" formatCode="0">
                  <c:v>886.50000000000011</c:v>
                </c:pt>
                <c:pt idx="533" formatCode="0">
                  <c:v>886.25</c:v>
                </c:pt>
                <c:pt idx="534" formatCode="0">
                  <c:v>886.125</c:v>
                </c:pt>
                <c:pt idx="535" formatCode="0">
                  <c:v>885.5</c:v>
                </c:pt>
                <c:pt idx="536" formatCode="0">
                  <c:v>887.12499999999989</c:v>
                </c:pt>
                <c:pt idx="537" formatCode="0">
                  <c:v>886.375</c:v>
                </c:pt>
                <c:pt idx="538" formatCode="0">
                  <c:v>887.375</c:v>
                </c:pt>
                <c:pt idx="539" formatCode="0">
                  <c:v>884.87500000000011</c:v>
                </c:pt>
                <c:pt idx="540" formatCode="0">
                  <c:v>884.625</c:v>
                </c:pt>
                <c:pt idx="541" formatCode="0">
                  <c:v>884.75</c:v>
                </c:pt>
                <c:pt idx="542" formatCode="0">
                  <c:v>883.625</c:v>
                </c:pt>
                <c:pt idx="543" formatCode="0">
                  <c:v>882.50000000000011</c:v>
                </c:pt>
                <c:pt idx="544" formatCode="0">
                  <c:v>882.25</c:v>
                </c:pt>
                <c:pt idx="545" formatCode="0">
                  <c:v>882</c:v>
                </c:pt>
                <c:pt idx="546" formatCode="0">
                  <c:v>873.75</c:v>
                </c:pt>
                <c:pt idx="547" formatCode="0">
                  <c:v>877.25000000000011</c:v>
                </c:pt>
                <c:pt idx="548" formatCode="0">
                  <c:v>878.50000000000011</c:v>
                </c:pt>
                <c:pt idx="549" formatCode="0">
                  <c:v>878.5</c:v>
                </c:pt>
                <c:pt idx="550" formatCode="0">
                  <c:v>878.375</c:v>
                </c:pt>
                <c:pt idx="551" formatCode="0">
                  <c:v>878.74999999999989</c:v>
                </c:pt>
                <c:pt idx="552" formatCode="0">
                  <c:v>879.125</c:v>
                </c:pt>
                <c:pt idx="553" formatCode="0">
                  <c:v>881.625</c:v>
                </c:pt>
                <c:pt idx="554" formatCode="0">
                  <c:v>883.875</c:v>
                </c:pt>
                <c:pt idx="555" formatCode="0">
                  <c:v>883.625</c:v>
                </c:pt>
                <c:pt idx="556" formatCode="0">
                  <c:v>883.75</c:v>
                </c:pt>
                <c:pt idx="557" formatCode="0">
                  <c:v>885</c:v>
                </c:pt>
                <c:pt idx="558" formatCode="0">
                  <c:v>887.375</c:v>
                </c:pt>
                <c:pt idx="559" formatCode="0">
                  <c:v>887.625</c:v>
                </c:pt>
                <c:pt idx="560" formatCode="0">
                  <c:v>886.87500000000011</c:v>
                </c:pt>
                <c:pt idx="561" formatCode="0">
                  <c:v>886.50000000000011</c:v>
                </c:pt>
                <c:pt idx="562" formatCode="0">
                  <c:v>886.50000000000011</c:v>
                </c:pt>
                <c:pt idx="563" formatCode="0">
                  <c:v>884.375</c:v>
                </c:pt>
                <c:pt idx="564" formatCode="0">
                  <c:v>883.5</c:v>
                </c:pt>
                <c:pt idx="565" formatCode="0">
                  <c:v>883.25</c:v>
                </c:pt>
                <c:pt idx="566" formatCode="0">
                  <c:v>881.25</c:v>
                </c:pt>
                <c:pt idx="567" formatCode="0">
                  <c:v>881.625</c:v>
                </c:pt>
                <c:pt idx="568" formatCode="0">
                  <c:v>882.375</c:v>
                </c:pt>
                <c:pt idx="569" formatCode="0">
                  <c:v>881.25</c:v>
                </c:pt>
                <c:pt idx="570" formatCode="0">
                  <c:v>881</c:v>
                </c:pt>
                <c:pt idx="571" formatCode="0">
                  <c:v>880.87500000000011</c:v>
                </c:pt>
                <c:pt idx="572" formatCode="0">
                  <c:v>882.875</c:v>
                </c:pt>
                <c:pt idx="573" formatCode="0">
                  <c:v>883.5</c:v>
                </c:pt>
                <c:pt idx="574" formatCode="0">
                  <c:v>882.25</c:v>
                </c:pt>
                <c:pt idx="575" formatCode="0">
                  <c:v>882.375</c:v>
                </c:pt>
                <c:pt idx="576" formatCode="0">
                  <c:v>882.87500000000011</c:v>
                </c:pt>
                <c:pt idx="577" formatCode="0">
                  <c:v>885.875</c:v>
                </c:pt>
                <c:pt idx="578" formatCode="0">
                  <c:v>884.625</c:v>
                </c:pt>
                <c:pt idx="579" formatCode="0">
                  <c:v>886.375</c:v>
                </c:pt>
                <c:pt idx="580" formatCode="0">
                  <c:v>886.74999999999989</c:v>
                </c:pt>
                <c:pt idx="581" formatCode="0">
                  <c:v>887.12499999999989</c:v>
                </c:pt>
                <c:pt idx="582" formatCode="0">
                  <c:v>887.875</c:v>
                </c:pt>
                <c:pt idx="583" formatCode="0">
                  <c:v>887.75</c:v>
                </c:pt>
                <c:pt idx="584" formatCode="0">
                  <c:v>889.5</c:v>
                </c:pt>
                <c:pt idx="585" formatCode="0">
                  <c:v>888.125</c:v>
                </c:pt>
                <c:pt idx="586" formatCode="0">
                  <c:v>886.50000000000011</c:v>
                </c:pt>
                <c:pt idx="587" formatCode="0">
                  <c:v>884.50000000000011</c:v>
                </c:pt>
                <c:pt idx="588" formatCode="0">
                  <c:v>882.375</c:v>
                </c:pt>
                <c:pt idx="589" formatCode="0">
                  <c:v>882.875</c:v>
                </c:pt>
                <c:pt idx="590" formatCode="0">
                  <c:v>883.625</c:v>
                </c:pt>
                <c:pt idx="591" formatCode="0">
                  <c:v>882.75</c:v>
                </c:pt>
                <c:pt idx="592" formatCode="0">
                  <c:v>883.12499999999989</c:v>
                </c:pt>
                <c:pt idx="593" formatCode="0">
                  <c:v>882.625</c:v>
                </c:pt>
                <c:pt idx="594" formatCode="0">
                  <c:v>882.375</c:v>
                </c:pt>
                <c:pt idx="595" formatCode="0">
                  <c:v>881.5</c:v>
                </c:pt>
                <c:pt idx="596" formatCode="0">
                  <c:v>881.25</c:v>
                </c:pt>
                <c:pt idx="597" formatCode="0">
                  <c:v>881.875</c:v>
                </c:pt>
                <c:pt idx="598" formatCode="0">
                  <c:v>882.125</c:v>
                </c:pt>
                <c:pt idx="599" formatCode="0">
                  <c:v>883.625</c:v>
                </c:pt>
                <c:pt idx="600" formatCode="0">
                  <c:v>883</c:v>
                </c:pt>
                <c:pt idx="601" formatCode="0">
                  <c:v>885.75</c:v>
                </c:pt>
                <c:pt idx="602" formatCode="0">
                  <c:v>888.375</c:v>
                </c:pt>
                <c:pt idx="603" formatCode="0">
                  <c:v>889.625</c:v>
                </c:pt>
                <c:pt idx="604" formatCode="0">
                  <c:v>889.75</c:v>
                </c:pt>
                <c:pt idx="605" formatCode="0">
                  <c:v>887.625</c:v>
                </c:pt>
                <c:pt idx="606" formatCode="0">
                  <c:v>887.25000000000011</c:v>
                </c:pt>
                <c:pt idx="607" formatCode="0">
                  <c:v>887.375</c:v>
                </c:pt>
                <c:pt idx="608" formatCode="0">
                  <c:v>886.74999999999989</c:v>
                </c:pt>
                <c:pt idx="609" formatCode="0">
                  <c:v>882.87500000000011</c:v>
                </c:pt>
                <c:pt idx="610" formatCode="0">
                  <c:v>884.87500000000011</c:v>
                </c:pt>
                <c:pt idx="611" formatCode="0">
                  <c:v>882.50000000000011</c:v>
                </c:pt>
                <c:pt idx="612" formatCode="0">
                  <c:v>884.875</c:v>
                </c:pt>
                <c:pt idx="613" formatCode="0">
                  <c:v>883</c:v>
                </c:pt>
                <c:pt idx="614" formatCode="0">
                  <c:v>885.125</c:v>
                </c:pt>
                <c:pt idx="615" formatCode="0">
                  <c:v>884.125</c:v>
                </c:pt>
                <c:pt idx="616" formatCode="0">
                  <c:v>884.125</c:v>
                </c:pt>
                <c:pt idx="617" formatCode="0">
                  <c:v>885.75</c:v>
                </c:pt>
                <c:pt idx="618" formatCode="0">
                  <c:v>887.375</c:v>
                </c:pt>
                <c:pt idx="619" formatCode="0">
                  <c:v>885.75</c:v>
                </c:pt>
                <c:pt idx="620" formatCode="0">
                  <c:v>885.875</c:v>
                </c:pt>
                <c:pt idx="621" formatCode="0">
                  <c:v>886.87500000000011</c:v>
                </c:pt>
                <c:pt idx="622" formatCode="0">
                  <c:v>885.375</c:v>
                </c:pt>
                <c:pt idx="623" formatCode="0">
                  <c:v>886.00000000000011</c:v>
                </c:pt>
                <c:pt idx="624" formatCode="0">
                  <c:v>885.50000000000011</c:v>
                </c:pt>
                <c:pt idx="625" formatCode="0">
                  <c:v>885.12499999999989</c:v>
                </c:pt>
                <c:pt idx="626" formatCode="0">
                  <c:v>886.87500000000011</c:v>
                </c:pt>
                <c:pt idx="627" formatCode="0">
                  <c:v>887.25</c:v>
                </c:pt>
                <c:pt idx="628" formatCode="0">
                  <c:v>886.50000000000011</c:v>
                </c:pt>
                <c:pt idx="629" formatCode="0">
                  <c:v>886.75</c:v>
                </c:pt>
                <c:pt idx="630" formatCode="0">
                  <c:v>885.75</c:v>
                </c:pt>
                <c:pt idx="631" formatCode="0">
                  <c:v>886</c:v>
                </c:pt>
                <c:pt idx="632" formatCode="0">
                  <c:v>887.5</c:v>
                </c:pt>
                <c:pt idx="633" formatCode="0">
                  <c:v>884.50000000000011</c:v>
                </c:pt>
                <c:pt idx="634" formatCode="0">
                  <c:v>883.5</c:v>
                </c:pt>
                <c:pt idx="635" formatCode="0">
                  <c:v>883</c:v>
                </c:pt>
                <c:pt idx="636" formatCode="0">
                  <c:v>876.5</c:v>
                </c:pt>
                <c:pt idx="637" formatCode="0">
                  <c:v>875</c:v>
                </c:pt>
                <c:pt idx="638" formatCode="0">
                  <c:v>876.5</c:v>
                </c:pt>
                <c:pt idx="639" formatCode="0">
                  <c:v>880</c:v>
                </c:pt>
                <c:pt idx="640" formatCode="0">
                  <c:v>883.5</c:v>
                </c:pt>
                <c:pt idx="641" formatCode="0">
                  <c:v>884</c:v>
                </c:pt>
                <c:pt idx="642" formatCode="0">
                  <c:v>883.5</c:v>
                </c:pt>
                <c:pt idx="643" formatCode="0">
                  <c:v>887.5</c:v>
                </c:pt>
                <c:pt idx="644" formatCode="0">
                  <c:v>890.50000000000011</c:v>
                </c:pt>
                <c:pt idx="645" formatCode="0">
                  <c:v>893.5</c:v>
                </c:pt>
                <c:pt idx="646" formatCode="0">
                  <c:v>896.50000000000011</c:v>
                </c:pt>
                <c:pt idx="647" formatCode="0">
                  <c:v>894.50000000000011</c:v>
                </c:pt>
                <c:pt idx="648" formatCode="0">
                  <c:v>898</c:v>
                </c:pt>
                <c:pt idx="649" formatCode="0">
                  <c:v>900</c:v>
                </c:pt>
                <c:pt idx="650" formatCode="0">
                  <c:v>899.5</c:v>
                </c:pt>
                <c:pt idx="651" formatCode="0">
                  <c:v>901</c:v>
                </c:pt>
                <c:pt idx="652" formatCode="0">
                  <c:v>902</c:v>
                </c:pt>
                <c:pt idx="653" formatCode="0">
                  <c:v>900</c:v>
                </c:pt>
                <c:pt idx="654" formatCode="0">
                  <c:v>903.5</c:v>
                </c:pt>
                <c:pt idx="655" formatCode="0">
                  <c:v>903</c:v>
                </c:pt>
                <c:pt idx="656" formatCode="0">
                  <c:v>899</c:v>
                </c:pt>
                <c:pt idx="657" formatCode="0">
                  <c:v>898.50000000000011</c:v>
                </c:pt>
                <c:pt idx="658" formatCode="0">
                  <c:v>897.5</c:v>
                </c:pt>
                <c:pt idx="659" formatCode="0">
                  <c:v>898</c:v>
                </c:pt>
                <c:pt idx="660" formatCode="0">
                  <c:v>896</c:v>
                </c:pt>
                <c:pt idx="661" formatCode="0">
                  <c:v>896</c:v>
                </c:pt>
                <c:pt idx="662" formatCode="0">
                  <c:v>893.5</c:v>
                </c:pt>
                <c:pt idx="663" formatCode="0">
                  <c:v>892.50000000000011</c:v>
                </c:pt>
                <c:pt idx="664" formatCode="0">
                  <c:v>894.50000000000011</c:v>
                </c:pt>
                <c:pt idx="665" formatCode="0">
                  <c:v>893.5</c:v>
                </c:pt>
                <c:pt idx="666" formatCode="0">
                  <c:v>892</c:v>
                </c:pt>
                <c:pt idx="667" formatCode="0">
                  <c:v>895</c:v>
                </c:pt>
                <c:pt idx="668" formatCode="0">
                  <c:v>895</c:v>
                </c:pt>
                <c:pt idx="669" formatCode="0">
                  <c:v>895.5</c:v>
                </c:pt>
                <c:pt idx="670" formatCode="0">
                  <c:v>895.5</c:v>
                </c:pt>
                <c:pt idx="671" formatCode="0">
                  <c:v>897</c:v>
                </c:pt>
                <c:pt idx="672" formatCode="0">
                  <c:v>898</c:v>
                </c:pt>
                <c:pt idx="673" formatCode="0">
                  <c:v>893</c:v>
                </c:pt>
                <c:pt idx="674" formatCode="0">
                  <c:v>890</c:v>
                </c:pt>
                <c:pt idx="675" formatCode="0">
                  <c:v>891</c:v>
                </c:pt>
                <c:pt idx="676" formatCode="0">
                  <c:v>887.5</c:v>
                </c:pt>
                <c:pt idx="677" formatCode="0">
                  <c:v>887.5</c:v>
                </c:pt>
                <c:pt idx="678" formatCode="0">
                  <c:v>884.50000000000011</c:v>
                </c:pt>
                <c:pt idx="679" formatCode="0">
                  <c:v>881.5</c:v>
                </c:pt>
                <c:pt idx="680" formatCode="0">
                  <c:v>883.5</c:v>
                </c:pt>
                <c:pt idx="681" formatCode="0">
                  <c:v>883</c:v>
                </c:pt>
                <c:pt idx="682" formatCode="0">
                  <c:v>880</c:v>
                </c:pt>
                <c:pt idx="683" formatCode="0">
                  <c:v>880</c:v>
                </c:pt>
                <c:pt idx="684" formatCode="0">
                  <c:v>879</c:v>
                </c:pt>
                <c:pt idx="685" formatCode="0">
                  <c:v>879</c:v>
                </c:pt>
                <c:pt idx="686" formatCode="0">
                  <c:v>876.5</c:v>
                </c:pt>
                <c:pt idx="687" formatCode="0">
                  <c:v>877.5</c:v>
                </c:pt>
                <c:pt idx="688" formatCode="0">
                  <c:v>874.5</c:v>
                </c:pt>
                <c:pt idx="689" formatCode="0">
                  <c:v>873.5</c:v>
                </c:pt>
                <c:pt idx="690" formatCode="0">
                  <c:v>879</c:v>
                </c:pt>
                <c:pt idx="691" formatCode="0">
                  <c:v>878.50000000000011</c:v>
                </c:pt>
                <c:pt idx="692" formatCode="0">
                  <c:v>880</c:v>
                </c:pt>
                <c:pt idx="693" formatCode="0">
                  <c:v>883</c:v>
                </c:pt>
                <c:pt idx="694" formatCode="0">
                  <c:v>884.50000000000011</c:v>
                </c:pt>
                <c:pt idx="695" formatCode="0">
                  <c:v>883</c:v>
                </c:pt>
                <c:pt idx="696" formatCode="0">
                  <c:v>884.50000000000011</c:v>
                </c:pt>
                <c:pt idx="697" formatCode="0">
                  <c:v>886</c:v>
                </c:pt>
                <c:pt idx="698" formatCode="0">
                  <c:v>883</c:v>
                </c:pt>
                <c:pt idx="699" formatCode="0">
                  <c:v>884.50000000000011</c:v>
                </c:pt>
                <c:pt idx="700" formatCode="0">
                  <c:v>886.50000000000011</c:v>
                </c:pt>
                <c:pt idx="701" formatCode="0">
                  <c:v>887.5</c:v>
                </c:pt>
                <c:pt idx="702" formatCode="0">
                  <c:v>886</c:v>
                </c:pt>
                <c:pt idx="703" formatCode="0">
                  <c:v>886.50000000000011</c:v>
                </c:pt>
                <c:pt idx="704" formatCode="0">
                  <c:v>882.50000000000011</c:v>
                </c:pt>
                <c:pt idx="705" formatCode="0">
                  <c:v>869</c:v>
                </c:pt>
                <c:pt idx="706" formatCode="0">
                  <c:v>870.5</c:v>
                </c:pt>
                <c:pt idx="707" formatCode="0">
                  <c:v>871</c:v>
                </c:pt>
                <c:pt idx="708" formatCode="0">
                  <c:v>869.49999999999989</c:v>
                </c:pt>
                <c:pt idx="709" formatCode="0">
                  <c:v>870</c:v>
                </c:pt>
                <c:pt idx="710" formatCode="0">
                  <c:v>871</c:v>
                </c:pt>
                <c:pt idx="711" formatCode="0">
                  <c:v>868</c:v>
                </c:pt>
                <c:pt idx="712" formatCode="0">
                  <c:v>869.49999999999989</c:v>
                </c:pt>
                <c:pt idx="713" formatCode="0">
                  <c:v>871.49999999999989</c:v>
                </c:pt>
                <c:pt idx="714" formatCode="0">
                  <c:v>873</c:v>
                </c:pt>
                <c:pt idx="715" formatCode="0">
                  <c:v>871</c:v>
                </c:pt>
                <c:pt idx="716" formatCode="0">
                  <c:v>877</c:v>
                </c:pt>
                <c:pt idx="717" formatCode="0">
                  <c:v>877</c:v>
                </c:pt>
                <c:pt idx="718" formatCode="0">
                  <c:v>878</c:v>
                </c:pt>
                <c:pt idx="719" formatCode="0">
                  <c:v>880.50000000000011</c:v>
                </c:pt>
                <c:pt idx="720" formatCode="0">
                  <c:v>880.50000000000011</c:v>
                </c:pt>
                <c:pt idx="721" formatCode="0">
                  <c:v>880.50000000000011</c:v>
                </c:pt>
                <c:pt idx="722" formatCode="0">
                  <c:v>880</c:v>
                </c:pt>
                <c:pt idx="723" formatCode="0">
                  <c:v>882.50000000000011</c:v>
                </c:pt>
                <c:pt idx="724" formatCode="0">
                  <c:v>881</c:v>
                </c:pt>
                <c:pt idx="725" formatCode="0">
                  <c:v>879.5</c:v>
                </c:pt>
                <c:pt idx="726" formatCode="0">
                  <c:v>880.50000000000011</c:v>
                </c:pt>
                <c:pt idx="727" formatCode="0">
                  <c:v>879</c:v>
                </c:pt>
                <c:pt idx="728" formatCode="0">
                  <c:v>877.5</c:v>
                </c:pt>
                <c:pt idx="729" formatCode="0">
                  <c:v>880</c:v>
                </c:pt>
                <c:pt idx="730" formatCode="0">
                  <c:v>878</c:v>
                </c:pt>
                <c:pt idx="731" formatCode="0">
                  <c:v>875.5</c:v>
                </c:pt>
                <c:pt idx="732" formatCode="0">
                  <c:v>872</c:v>
                </c:pt>
                <c:pt idx="733" formatCode="0">
                  <c:v>873</c:v>
                </c:pt>
                <c:pt idx="734" formatCode="0">
                  <c:v>870</c:v>
                </c:pt>
                <c:pt idx="735" formatCode="0">
                  <c:v>870</c:v>
                </c:pt>
                <c:pt idx="736" formatCode="0">
                  <c:v>869.49999999999989</c:v>
                </c:pt>
                <c:pt idx="737" formatCode="0">
                  <c:v>870.5</c:v>
                </c:pt>
                <c:pt idx="738" formatCode="0">
                  <c:v>873.5</c:v>
                </c:pt>
                <c:pt idx="739" formatCode="0">
                  <c:v>876.5</c:v>
                </c:pt>
                <c:pt idx="740" formatCode="0">
                  <c:v>874</c:v>
                </c:pt>
                <c:pt idx="741" formatCode="0">
                  <c:v>877</c:v>
                </c:pt>
                <c:pt idx="742" formatCode="0">
                  <c:v>878.50000000000011</c:v>
                </c:pt>
                <c:pt idx="743" formatCode="0">
                  <c:v>877</c:v>
                </c:pt>
                <c:pt idx="744" formatCode="0">
                  <c:v>877.5</c:v>
                </c:pt>
                <c:pt idx="745" formatCode="0">
                  <c:v>878</c:v>
                </c:pt>
                <c:pt idx="746" formatCode="0">
                  <c:v>878.50000000000011</c:v>
                </c:pt>
                <c:pt idx="747" formatCode="0">
                  <c:v>881</c:v>
                </c:pt>
                <c:pt idx="748" formatCode="0">
                  <c:v>879</c:v>
                </c:pt>
                <c:pt idx="749" formatCode="0">
                  <c:v>880</c:v>
                </c:pt>
                <c:pt idx="750" formatCode="0">
                  <c:v>878.50000000000011</c:v>
                </c:pt>
                <c:pt idx="751" formatCode="0">
                  <c:v>880.50000000000011</c:v>
                </c:pt>
                <c:pt idx="752" formatCode="0">
                  <c:v>878.50000000000011</c:v>
                </c:pt>
                <c:pt idx="753" formatCode="0">
                  <c:v>877</c:v>
                </c:pt>
                <c:pt idx="754" formatCode="0">
                  <c:v>874.5</c:v>
                </c:pt>
                <c:pt idx="755" formatCode="0">
                  <c:v>871.49999999999989</c:v>
                </c:pt>
                <c:pt idx="756" formatCode="0">
                  <c:v>871</c:v>
                </c:pt>
                <c:pt idx="757" formatCode="0">
                  <c:v>871</c:v>
                </c:pt>
                <c:pt idx="758" formatCode="0">
                  <c:v>874</c:v>
                </c:pt>
                <c:pt idx="759" formatCode="0">
                  <c:v>872.5</c:v>
                </c:pt>
                <c:pt idx="760" formatCode="0">
                  <c:v>872.5</c:v>
                </c:pt>
                <c:pt idx="761" formatCode="0">
                  <c:v>872.5</c:v>
                </c:pt>
                <c:pt idx="762" formatCode="0">
                  <c:v>874</c:v>
                </c:pt>
                <c:pt idx="763" formatCode="0">
                  <c:v>872.5</c:v>
                </c:pt>
                <c:pt idx="764" formatCode="0">
                  <c:v>876</c:v>
                </c:pt>
                <c:pt idx="765" formatCode="0">
                  <c:v>875.5</c:v>
                </c:pt>
                <c:pt idx="766" formatCode="0">
                  <c:v>877.5</c:v>
                </c:pt>
                <c:pt idx="767" formatCode="0">
                  <c:v>880.50000000000011</c:v>
                </c:pt>
                <c:pt idx="768" formatCode="0">
                  <c:v>880.50000000000011</c:v>
                </c:pt>
                <c:pt idx="769" formatCode="0">
                  <c:v>878</c:v>
                </c:pt>
                <c:pt idx="770" formatCode="0">
                  <c:v>880.50000000000011</c:v>
                </c:pt>
                <c:pt idx="771" formatCode="0">
                  <c:v>879</c:v>
                </c:pt>
                <c:pt idx="772" formatCode="0">
                  <c:v>879</c:v>
                </c:pt>
                <c:pt idx="773" formatCode="0">
                  <c:v>879.5</c:v>
                </c:pt>
                <c:pt idx="774" formatCode="0">
                  <c:v>879</c:v>
                </c:pt>
                <c:pt idx="775" formatCode="0">
                  <c:v>878.50000000000011</c:v>
                </c:pt>
                <c:pt idx="776" formatCode="0">
                  <c:v>879</c:v>
                </c:pt>
                <c:pt idx="777" formatCode="0">
                  <c:v>875</c:v>
                </c:pt>
                <c:pt idx="778" formatCode="0">
                  <c:v>872.5</c:v>
                </c:pt>
                <c:pt idx="779" formatCode="0">
                  <c:v>873</c:v>
                </c:pt>
                <c:pt idx="780" formatCode="0">
                  <c:v>871.49999999999989</c:v>
                </c:pt>
                <c:pt idx="781" formatCode="0">
                  <c:v>874</c:v>
                </c:pt>
                <c:pt idx="782" formatCode="0">
                  <c:v>873</c:v>
                </c:pt>
                <c:pt idx="783" formatCode="0">
                  <c:v>870.5</c:v>
                </c:pt>
                <c:pt idx="784" formatCode="0">
                  <c:v>871.49999999999989</c:v>
                </c:pt>
                <c:pt idx="785" formatCode="0">
                  <c:v>870.5</c:v>
                </c:pt>
                <c:pt idx="786" formatCode="0">
                  <c:v>874.5</c:v>
                </c:pt>
                <c:pt idx="787" formatCode="0">
                  <c:v>876</c:v>
                </c:pt>
                <c:pt idx="788" formatCode="0">
                  <c:v>872</c:v>
                </c:pt>
                <c:pt idx="789" formatCode="0">
                  <c:v>877</c:v>
                </c:pt>
                <c:pt idx="790" formatCode="0">
                  <c:v>877.5</c:v>
                </c:pt>
                <c:pt idx="791" formatCode="0">
                  <c:v>878</c:v>
                </c:pt>
                <c:pt idx="792" formatCode="0">
                  <c:v>875.5</c:v>
                </c:pt>
                <c:pt idx="793" formatCode="0">
                  <c:v>877.5</c:v>
                </c:pt>
                <c:pt idx="794" formatCode="0">
                  <c:v>875</c:v>
                </c:pt>
                <c:pt idx="795" formatCode="0">
                  <c:v>879.5</c:v>
                </c:pt>
                <c:pt idx="796" formatCode="0">
                  <c:v>878.50000000000011</c:v>
                </c:pt>
                <c:pt idx="797" formatCode="0">
                  <c:v>879.5</c:v>
                </c:pt>
                <c:pt idx="798" formatCode="0">
                  <c:v>876.5</c:v>
                </c:pt>
                <c:pt idx="799" formatCode="0">
                  <c:v>876</c:v>
                </c:pt>
                <c:pt idx="800" formatCode="0">
                  <c:v>870</c:v>
                </c:pt>
                <c:pt idx="801" formatCode="0">
                  <c:v>867</c:v>
                </c:pt>
                <c:pt idx="802" formatCode="0">
                  <c:v>864.5</c:v>
                </c:pt>
                <c:pt idx="803" formatCode="0">
                  <c:v>862</c:v>
                </c:pt>
                <c:pt idx="804" formatCode="0">
                  <c:v>873</c:v>
                </c:pt>
                <c:pt idx="805" formatCode="0">
                  <c:v>873</c:v>
                </c:pt>
                <c:pt idx="806" formatCode="0">
                  <c:v>872.5</c:v>
                </c:pt>
                <c:pt idx="807" formatCode="0">
                  <c:v>869</c:v>
                </c:pt>
                <c:pt idx="808" formatCode="0">
                  <c:v>872</c:v>
                </c:pt>
                <c:pt idx="809" formatCode="0">
                  <c:v>870.5</c:v>
                </c:pt>
                <c:pt idx="810" formatCode="0">
                  <c:v>872.5</c:v>
                </c:pt>
                <c:pt idx="811" formatCode="0">
                  <c:v>870</c:v>
                </c:pt>
                <c:pt idx="812" formatCode="0">
                  <c:v>865</c:v>
                </c:pt>
                <c:pt idx="813" formatCode="0">
                  <c:v>876</c:v>
                </c:pt>
                <c:pt idx="814" formatCode="0">
                  <c:v>874</c:v>
                </c:pt>
                <c:pt idx="815" formatCode="0">
                  <c:v>876.5</c:v>
                </c:pt>
                <c:pt idx="816" formatCode="0">
                  <c:v>874.5</c:v>
                </c:pt>
                <c:pt idx="817" formatCode="0">
                  <c:v>876</c:v>
                </c:pt>
                <c:pt idx="818" formatCode="0">
                  <c:v>875.5</c:v>
                </c:pt>
                <c:pt idx="819" formatCode="0">
                  <c:v>872.5</c:v>
                </c:pt>
                <c:pt idx="820" formatCode="0">
                  <c:v>869</c:v>
                </c:pt>
                <c:pt idx="821" formatCode="0">
                  <c:v>872</c:v>
                </c:pt>
                <c:pt idx="822" formatCode="0">
                  <c:v>866.5</c:v>
                </c:pt>
                <c:pt idx="823" formatCode="0">
                  <c:v>869.49999999999989</c:v>
                </c:pt>
                <c:pt idx="824" formatCode="0">
                  <c:v>867.49999999999989</c:v>
                </c:pt>
                <c:pt idx="825" formatCode="0">
                  <c:v>870.5</c:v>
                </c:pt>
                <c:pt idx="826" formatCode="0">
                  <c:v>871.49999999999989</c:v>
                </c:pt>
                <c:pt idx="827" formatCode="0">
                  <c:v>868.5</c:v>
                </c:pt>
                <c:pt idx="828" formatCode="0">
                  <c:v>868.5</c:v>
                </c:pt>
                <c:pt idx="829" formatCode="0">
                  <c:v>871</c:v>
                </c:pt>
                <c:pt idx="830" formatCode="0">
                  <c:v>870.5</c:v>
                </c:pt>
                <c:pt idx="831" formatCode="0">
                  <c:v>870</c:v>
                </c:pt>
                <c:pt idx="832" formatCode="0">
                  <c:v>872.5</c:v>
                </c:pt>
                <c:pt idx="833" formatCode="0">
                  <c:v>871.49999999999989</c:v>
                </c:pt>
                <c:pt idx="834" formatCode="0">
                  <c:v>869.49999999999989</c:v>
                </c:pt>
                <c:pt idx="835" formatCode="0">
                  <c:v>869.49999999999989</c:v>
                </c:pt>
                <c:pt idx="836" formatCode="0">
                  <c:v>872</c:v>
                </c:pt>
                <c:pt idx="837" formatCode="0">
                  <c:v>869.49999999999989</c:v>
                </c:pt>
                <c:pt idx="838" formatCode="0">
                  <c:v>872</c:v>
                </c:pt>
                <c:pt idx="839" formatCode="0">
                  <c:v>872</c:v>
                </c:pt>
                <c:pt idx="840" formatCode="0">
                  <c:v>868.5</c:v>
                </c:pt>
                <c:pt idx="841" formatCode="0">
                  <c:v>870</c:v>
                </c:pt>
                <c:pt idx="842" formatCode="0">
                  <c:v>872</c:v>
                </c:pt>
                <c:pt idx="843" formatCode="0">
                  <c:v>871</c:v>
                </c:pt>
                <c:pt idx="844" formatCode="0">
                  <c:v>869.49999999999989</c:v>
                </c:pt>
                <c:pt idx="845" formatCode="0">
                  <c:v>872</c:v>
                </c:pt>
                <c:pt idx="846" formatCode="0">
                  <c:v>868.5</c:v>
                </c:pt>
                <c:pt idx="847" formatCode="0">
                  <c:v>867.49999999999989</c:v>
                </c:pt>
                <c:pt idx="848" formatCode="0">
                  <c:v>862.5</c:v>
                </c:pt>
                <c:pt idx="849" formatCode="0">
                  <c:v>859.49999999999989</c:v>
                </c:pt>
                <c:pt idx="850" formatCode="0">
                  <c:v>862</c:v>
                </c:pt>
                <c:pt idx="851" formatCode="0">
                  <c:v>861</c:v>
                </c:pt>
                <c:pt idx="852" formatCode="0">
                  <c:v>834.5</c:v>
                </c:pt>
                <c:pt idx="853" formatCode="0">
                  <c:v>830.5</c:v>
                </c:pt>
                <c:pt idx="854" formatCode="0">
                  <c:v>829.5</c:v>
                </c:pt>
                <c:pt idx="855" formatCode="0">
                  <c:v>829</c:v>
                </c:pt>
                <c:pt idx="856" formatCode="0">
                  <c:v>828.5</c:v>
                </c:pt>
                <c:pt idx="857" formatCode="0">
                  <c:v>827.5</c:v>
                </c:pt>
                <c:pt idx="858" formatCode="0">
                  <c:v>828.5</c:v>
                </c:pt>
                <c:pt idx="859" formatCode="0">
                  <c:v>828.00000000000011</c:v>
                </c:pt>
                <c:pt idx="860" formatCode="0">
                  <c:v>829.5</c:v>
                </c:pt>
                <c:pt idx="861" formatCode="0">
                  <c:v>829</c:v>
                </c:pt>
                <c:pt idx="862" formatCode="0">
                  <c:v>829.5</c:v>
                </c:pt>
                <c:pt idx="863" formatCode="0">
                  <c:v>830.00000000000011</c:v>
                </c:pt>
                <c:pt idx="864" formatCode="0">
                  <c:v>826.00000000000011</c:v>
                </c:pt>
                <c:pt idx="865" formatCode="0">
                  <c:v>825</c:v>
                </c:pt>
                <c:pt idx="866" formatCode="0">
                  <c:v>823.5</c:v>
                </c:pt>
                <c:pt idx="867" formatCode="0">
                  <c:v>825.5</c:v>
                </c:pt>
                <c:pt idx="868" formatCode="0">
                  <c:v>825.5</c:v>
                </c:pt>
                <c:pt idx="869" formatCode="0">
                  <c:v>827</c:v>
                </c:pt>
                <c:pt idx="870" formatCode="0">
                  <c:v>826.5</c:v>
                </c:pt>
                <c:pt idx="871" formatCode="0">
                  <c:v>823</c:v>
                </c:pt>
                <c:pt idx="872" formatCode="0">
                  <c:v>824.00000000000011</c:v>
                </c:pt>
                <c:pt idx="873" formatCode="0">
                  <c:v>827</c:v>
                </c:pt>
                <c:pt idx="874" formatCode="0">
                  <c:v>827.5</c:v>
                </c:pt>
                <c:pt idx="875" formatCode="0">
                  <c:v>825.5</c:v>
                </c:pt>
                <c:pt idx="876" formatCode="0">
                  <c:v>834.5</c:v>
                </c:pt>
                <c:pt idx="877" formatCode="0">
                  <c:v>832.00000000000011</c:v>
                </c:pt>
                <c:pt idx="878" formatCode="0">
                  <c:v>833.5</c:v>
                </c:pt>
                <c:pt idx="879" formatCode="0">
                  <c:v>829.5</c:v>
                </c:pt>
                <c:pt idx="880" formatCode="0">
                  <c:v>832.00000000000011</c:v>
                </c:pt>
                <c:pt idx="881" formatCode="0">
                  <c:v>830.00000000000011</c:v>
                </c:pt>
                <c:pt idx="882" formatCode="0">
                  <c:v>830.00000000000011</c:v>
                </c:pt>
                <c:pt idx="883" formatCode="0">
                  <c:v>827.5</c:v>
                </c:pt>
                <c:pt idx="884" formatCode="0">
                  <c:v>821</c:v>
                </c:pt>
                <c:pt idx="885" formatCode="0">
                  <c:v>825.5</c:v>
                </c:pt>
                <c:pt idx="886" formatCode="0">
                  <c:v>825.5</c:v>
                </c:pt>
                <c:pt idx="887" formatCode="0">
                  <c:v>819.5</c:v>
                </c:pt>
                <c:pt idx="888" formatCode="0">
                  <c:v>818.00000000000011</c:v>
                </c:pt>
                <c:pt idx="889" formatCode="0">
                  <c:v>813</c:v>
                </c:pt>
                <c:pt idx="890" formatCode="0">
                  <c:v>814.5</c:v>
                </c:pt>
                <c:pt idx="891" formatCode="0">
                  <c:v>813</c:v>
                </c:pt>
                <c:pt idx="892" formatCode="0">
                  <c:v>813</c:v>
                </c:pt>
                <c:pt idx="893" formatCode="0">
                  <c:v>817</c:v>
                </c:pt>
                <c:pt idx="894" formatCode="0">
                  <c:v>817.5</c:v>
                </c:pt>
                <c:pt idx="895" formatCode="0">
                  <c:v>814</c:v>
                </c:pt>
                <c:pt idx="896" formatCode="0">
                  <c:v>809.5</c:v>
                </c:pt>
                <c:pt idx="897" formatCode="0">
                  <c:v>814</c:v>
                </c:pt>
                <c:pt idx="898" formatCode="0">
                  <c:v>800.99999999999989</c:v>
                </c:pt>
                <c:pt idx="899" formatCode="0">
                  <c:v>804.5</c:v>
                </c:pt>
                <c:pt idx="900" formatCode="0">
                  <c:v>821.5</c:v>
                </c:pt>
                <c:pt idx="901" formatCode="0">
                  <c:v>798</c:v>
                </c:pt>
                <c:pt idx="902" formatCode="0">
                  <c:v>802.5</c:v>
                </c:pt>
                <c:pt idx="903" formatCode="0">
                  <c:v>800.99999999999989</c:v>
                </c:pt>
                <c:pt idx="904" formatCode="0">
                  <c:v>806.99999999999989</c:v>
                </c:pt>
                <c:pt idx="905" formatCode="0">
                  <c:v>801.5</c:v>
                </c:pt>
                <c:pt idx="906" formatCode="0">
                  <c:v>816.00000000000011</c:v>
                </c:pt>
                <c:pt idx="907" formatCode="0">
                  <c:v>808.99999999999989</c:v>
                </c:pt>
                <c:pt idx="908" formatCode="0">
                  <c:v>794</c:v>
                </c:pt>
                <c:pt idx="909" formatCode="0">
                  <c:v>798.5</c:v>
                </c:pt>
                <c:pt idx="910" formatCode="0">
                  <c:v>806.5</c:v>
                </c:pt>
                <c:pt idx="911" formatCode="0">
                  <c:v>798.5</c:v>
                </c:pt>
                <c:pt idx="912" formatCode="0">
                  <c:v>790.5</c:v>
                </c:pt>
                <c:pt idx="913" formatCode="0">
                  <c:v>794.99999999999989</c:v>
                </c:pt>
                <c:pt idx="914" formatCode="0">
                  <c:v>798</c:v>
                </c:pt>
                <c:pt idx="915" formatCode="0">
                  <c:v>800.5</c:v>
                </c:pt>
                <c:pt idx="916" formatCode="0">
                  <c:v>804.99999999999989</c:v>
                </c:pt>
                <c:pt idx="917" formatCode="0">
                  <c:v>808</c:v>
                </c:pt>
                <c:pt idx="918" formatCode="0">
                  <c:v>802.5</c:v>
                </c:pt>
                <c:pt idx="919" formatCode="0">
                  <c:v>796.99999999999989</c:v>
                </c:pt>
                <c:pt idx="920" formatCode="0">
                  <c:v>804.99999999999989</c:v>
                </c:pt>
                <c:pt idx="921" formatCode="0">
                  <c:v>802.5</c:v>
                </c:pt>
                <c:pt idx="922" formatCode="0">
                  <c:v>796.99999999999989</c:v>
                </c:pt>
                <c:pt idx="923" formatCode="0">
                  <c:v>798.99999999999989</c:v>
                </c:pt>
                <c:pt idx="924" formatCode="0">
                  <c:v>806.99999999999989</c:v>
                </c:pt>
                <c:pt idx="925" formatCode="0">
                  <c:v>800.99999999999989</c:v>
                </c:pt>
                <c:pt idx="926" formatCode="0">
                  <c:v>800</c:v>
                </c:pt>
                <c:pt idx="927" formatCode="0">
                  <c:v>809.5</c:v>
                </c:pt>
                <c:pt idx="928" formatCode="0">
                  <c:v>804</c:v>
                </c:pt>
                <c:pt idx="929" formatCode="0">
                  <c:v>804</c:v>
                </c:pt>
                <c:pt idx="930" formatCode="0">
                  <c:v>803.5</c:v>
                </c:pt>
                <c:pt idx="931" formatCode="0">
                  <c:v>806.99999999999989</c:v>
                </c:pt>
                <c:pt idx="932" formatCode="0">
                  <c:v>803.5</c:v>
                </c:pt>
                <c:pt idx="933" formatCode="0">
                  <c:v>800.99999999999989</c:v>
                </c:pt>
                <c:pt idx="934" formatCode="0">
                  <c:v>800.5</c:v>
                </c:pt>
                <c:pt idx="935" formatCode="0">
                  <c:v>806</c:v>
                </c:pt>
                <c:pt idx="936" formatCode="0">
                  <c:v>804</c:v>
                </c:pt>
                <c:pt idx="937" formatCode="0">
                  <c:v>800.99999999999989</c:v>
                </c:pt>
                <c:pt idx="938" formatCode="0">
                  <c:v>802</c:v>
                </c:pt>
                <c:pt idx="939" formatCode="0">
                  <c:v>804.99999999999989</c:v>
                </c:pt>
                <c:pt idx="940" formatCode="0">
                  <c:v>802.99999999999989</c:v>
                </c:pt>
                <c:pt idx="941" formatCode="0">
                  <c:v>795.5</c:v>
                </c:pt>
                <c:pt idx="942" formatCode="0">
                  <c:v>795.5</c:v>
                </c:pt>
                <c:pt idx="943" formatCode="0">
                  <c:v>796.99999999999989</c:v>
                </c:pt>
                <c:pt idx="944" formatCode="0">
                  <c:v>798</c:v>
                </c:pt>
                <c:pt idx="945" formatCode="0">
                  <c:v>798.99999999999989</c:v>
                </c:pt>
                <c:pt idx="946" formatCode="0">
                  <c:v>795.5</c:v>
                </c:pt>
                <c:pt idx="947" formatCode="0">
                  <c:v>794</c:v>
                </c:pt>
                <c:pt idx="948" formatCode="0">
                  <c:v>798.5</c:v>
                </c:pt>
                <c:pt idx="949" formatCode="0">
                  <c:v>800</c:v>
                </c:pt>
                <c:pt idx="950" formatCode="0">
                  <c:v>796</c:v>
                </c:pt>
                <c:pt idx="951" formatCode="0">
                  <c:v>794.5</c:v>
                </c:pt>
                <c:pt idx="952" formatCode="0">
                  <c:v>794.5</c:v>
                </c:pt>
                <c:pt idx="953" formatCode="0">
                  <c:v>794.99999999999989</c:v>
                </c:pt>
                <c:pt idx="954" formatCode="0">
                  <c:v>794</c:v>
                </c:pt>
                <c:pt idx="955" formatCode="0">
                  <c:v>790.5</c:v>
                </c:pt>
                <c:pt idx="956" formatCode="0">
                  <c:v>788.5</c:v>
                </c:pt>
                <c:pt idx="957" formatCode="0">
                  <c:v>788</c:v>
                </c:pt>
                <c:pt idx="958" formatCode="0">
                  <c:v>788.99999999999989</c:v>
                </c:pt>
                <c:pt idx="959" formatCode="0">
                  <c:v>785.5</c:v>
                </c:pt>
                <c:pt idx="960" formatCode="0">
                  <c:v>785.5</c:v>
                </c:pt>
                <c:pt idx="961" formatCode="0">
                  <c:v>786</c:v>
                </c:pt>
                <c:pt idx="962" formatCode="0">
                  <c:v>782</c:v>
                </c:pt>
                <c:pt idx="963" formatCode="0">
                  <c:v>781.5</c:v>
                </c:pt>
                <c:pt idx="964" formatCode="0">
                  <c:v>781.5</c:v>
                </c:pt>
                <c:pt idx="965" formatCode="0">
                  <c:v>780</c:v>
                </c:pt>
                <c:pt idx="966" formatCode="0">
                  <c:v>781</c:v>
                </c:pt>
                <c:pt idx="967" formatCode="0">
                  <c:v>779</c:v>
                </c:pt>
                <c:pt idx="968" formatCode="0">
                  <c:v>781</c:v>
                </c:pt>
                <c:pt idx="969" formatCode="0">
                  <c:v>778.5</c:v>
                </c:pt>
                <c:pt idx="970" formatCode="0">
                  <c:v>775</c:v>
                </c:pt>
                <c:pt idx="971" formatCode="0">
                  <c:v>774.5</c:v>
                </c:pt>
                <c:pt idx="972" formatCode="0">
                  <c:v>774</c:v>
                </c:pt>
                <c:pt idx="973" formatCode="0">
                  <c:v>772</c:v>
                </c:pt>
                <c:pt idx="974" formatCode="0">
                  <c:v>769.50000000000011</c:v>
                </c:pt>
                <c:pt idx="975" formatCode="0">
                  <c:v>771</c:v>
                </c:pt>
                <c:pt idx="976" formatCode="0">
                  <c:v>768</c:v>
                </c:pt>
                <c:pt idx="977" formatCode="0">
                  <c:v>767</c:v>
                </c:pt>
                <c:pt idx="978" formatCode="0">
                  <c:v>763.50000000000011</c:v>
                </c:pt>
                <c:pt idx="979" formatCode="0">
                  <c:v>761.50000000000011</c:v>
                </c:pt>
                <c:pt idx="980" formatCode="0">
                  <c:v>761.50000000000011</c:v>
                </c:pt>
                <c:pt idx="981" formatCode="0">
                  <c:v>759</c:v>
                </c:pt>
                <c:pt idx="982" formatCode="0">
                  <c:v>760</c:v>
                </c:pt>
                <c:pt idx="983" formatCode="0">
                  <c:v>754.5</c:v>
                </c:pt>
                <c:pt idx="984" formatCode="0">
                  <c:v>752.5</c:v>
                </c:pt>
                <c:pt idx="985" formatCode="0">
                  <c:v>751</c:v>
                </c:pt>
                <c:pt idx="986" formatCode="0">
                  <c:v>745.5</c:v>
                </c:pt>
                <c:pt idx="987" formatCode="0">
                  <c:v>744.5</c:v>
                </c:pt>
                <c:pt idx="988" formatCode="0">
                  <c:v>748</c:v>
                </c:pt>
                <c:pt idx="989" formatCode="0">
                  <c:v>751</c:v>
                </c:pt>
                <c:pt idx="990" formatCode="0">
                  <c:v>751</c:v>
                </c:pt>
                <c:pt idx="991" formatCode="0">
                  <c:v>752</c:v>
                </c:pt>
                <c:pt idx="992" formatCode="0">
                  <c:v>752</c:v>
                </c:pt>
                <c:pt idx="993" formatCode="0">
                  <c:v>757.50000000000011</c:v>
                </c:pt>
                <c:pt idx="994" formatCode="0">
                  <c:v>752.5</c:v>
                </c:pt>
                <c:pt idx="995" formatCode="0">
                  <c:v>752.5</c:v>
                </c:pt>
                <c:pt idx="996" formatCode="0">
                  <c:v>751</c:v>
                </c:pt>
                <c:pt idx="997" formatCode="0">
                  <c:v>753.50000000000011</c:v>
                </c:pt>
                <c:pt idx="998" formatCode="0">
                  <c:v>752</c:v>
                </c:pt>
                <c:pt idx="999" formatCode="0">
                  <c:v>751.5</c:v>
                </c:pt>
                <c:pt idx="1000" formatCode="0">
                  <c:v>754.5</c:v>
                </c:pt>
                <c:pt idx="1001" formatCode="0">
                  <c:v>754.5</c:v>
                </c:pt>
                <c:pt idx="1002" formatCode="0">
                  <c:v>752</c:v>
                </c:pt>
                <c:pt idx="1003" formatCode="0">
                  <c:v>753</c:v>
                </c:pt>
                <c:pt idx="1004" formatCode="0">
                  <c:v>751.5</c:v>
                </c:pt>
                <c:pt idx="1005" formatCode="0">
                  <c:v>754</c:v>
                </c:pt>
                <c:pt idx="1006" formatCode="0">
                  <c:v>752</c:v>
                </c:pt>
                <c:pt idx="1007" formatCode="0">
                  <c:v>753</c:v>
                </c:pt>
                <c:pt idx="1008" formatCode="0">
                  <c:v>752</c:v>
                </c:pt>
                <c:pt idx="1009" formatCode="0">
                  <c:v>751.5</c:v>
                </c:pt>
                <c:pt idx="1010" formatCode="0">
                  <c:v>751</c:v>
                </c:pt>
                <c:pt idx="1011" formatCode="0">
                  <c:v>749.5</c:v>
                </c:pt>
                <c:pt idx="1012" formatCode="0">
                  <c:v>747.5</c:v>
                </c:pt>
                <c:pt idx="1013" formatCode="0">
                  <c:v>747</c:v>
                </c:pt>
                <c:pt idx="1014" formatCode="0">
                  <c:v>745</c:v>
                </c:pt>
                <c:pt idx="1015" formatCode="0">
                  <c:v>746</c:v>
                </c:pt>
                <c:pt idx="1016" formatCode="0">
                  <c:v>745</c:v>
                </c:pt>
                <c:pt idx="1017" formatCode="0">
                  <c:v>746.5</c:v>
                </c:pt>
                <c:pt idx="1018" formatCode="0">
                  <c:v>745.5</c:v>
                </c:pt>
                <c:pt idx="1019" formatCode="0">
                  <c:v>745</c:v>
                </c:pt>
                <c:pt idx="1020" formatCode="0">
                  <c:v>746.5</c:v>
                </c:pt>
                <c:pt idx="1021" formatCode="0">
                  <c:v>745</c:v>
                </c:pt>
                <c:pt idx="1022" formatCode="0">
                  <c:v>736.5</c:v>
                </c:pt>
                <c:pt idx="1023" formatCode="0">
                  <c:v>734</c:v>
                </c:pt>
                <c:pt idx="1024" formatCode="0">
                  <c:v>735.5</c:v>
                </c:pt>
                <c:pt idx="1025" formatCode="0">
                  <c:v>734.5</c:v>
                </c:pt>
                <c:pt idx="1026" formatCode="0">
                  <c:v>736.5</c:v>
                </c:pt>
                <c:pt idx="1027" formatCode="0">
                  <c:v>731.5</c:v>
                </c:pt>
                <c:pt idx="1028" formatCode="0">
                  <c:v>732</c:v>
                </c:pt>
                <c:pt idx="1029" formatCode="0">
                  <c:v>733</c:v>
                </c:pt>
                <c:pt idx="1030" formatCode="0">
                  <c:v>734.5</c:v>
                </c:pt>
                <c:pt idx="1031" formatCode="0">
                  <c:v>732</c:v>
                </c:pt>
                <c:pt idx="1032" formatCode="0">
                  <c:v>733.5</c:v>
                </c:pt>
                <c:pt idx="1033" formatCode="0">
                  <c:v>732</c:v>
                </c:pt>
                <c:pt idx="1034" formatCode="0">
                  <c:v>730.5</c:v>
                </c:pt>
                <c:pt idx="1035" formatCode="0">
                  <c:v>730</c:v>
                </c:pt>
                <c:pt idx="1036" formatCode="0">
                  <c:v>730.5</c:v>
                </c:pt>
                <c:pt idx="1037" formatCode="0">
                  <c:v>731</c:v>
                </c:pt>
                <c:pt idx="1038" formatCode="0">
                  <c:v>729</c:v>
                </c:pt>
                <c:pt idx="1039" formatCode="0">
                  <c:v>729</c:v>
                </c:pt>
                <c:pt idx="1040" formatCode="0">
                  <c:v>728.5</c:v>
                </c:pt>
                <c:pt idx="1041" formatCode="0">
                  <c:v>731.5</c:v>
                </c:pt>
                <c:pt idx="1042" formatCode="0">
                  <c:v>728</c:v>
                </c:pt>
                <c:pt idx="1043" formatCode="0">
                  <c:v>731.5</c:v>
                </c:pt>
                <c:pt idx="1044" formatCode="0">
                  <c:v>730</c:v>
                </c:pt>
                <c:pt idx="1045" formatCode="0">
                  <c:v>731</c:v>
                </c:pt>
                <c:pt idx="1046" formatCode="0">
                  <c:v>730.5</c:v>
                </c:pt>
                <c:pt idx="1047" formatCode="0">
                  <c:v>730</c:v>
                </c:pt>
                <c:pt idx="1048" formatCode="0">
                  <c:v>729.5</c:v>
                </c:pt>
                <c:pt idx="1049" formatCode="0">
                  <c:v>729</c:v>
                </c:pt>
                <c:pt idx="1050" formatCode="0">
                  <c:v>729.5</c:v>
                </c:pt>
                <c:pt idx="1051" formatCode="0">
                  <c:v>728</c:v>
                </c:pt>
                <c:pt idx="1052" formatCode="0">
                  <c:v>728</c:v>
                </c:pt>
                <c:pt idx="1053" formatCode="0">
                  <c:v>727</c:v>
                </c:pt>
                <c:pt idx="1054" formatCode="0">
                  <c:v>727</c:v>
                </c:pt>
                <c:pt idx="1055" formatCode="0">
                  <c:v>728.5</c:v>
                </c:pt>
                <c:pt idx="1056" formatCode="0">
                  <c:v>726.5</c:v>
                </c:pt>
                <c:pt idx="1057" formatCode="0">
                  <c:v>729</c:v>
                </c:pt>
                <c:pt idx="1058" formatCode="0">
                  <c:v>729</c:v>
                </c:pt>
                <c:pt idx="1059" formatCode="0">
                  <c:v>729</c:v>
                </c:pt>
                <c:pt idx="1060" formatCode="0">
                  <c:v>728</c:v>
                </c:pt>
                <c:pt idx="1061" formatCode="0">
                  <c:v>726</c:v>
                </c:pt>
                <c:pt idx="1062" formatCode="0">
                  <c:v>725.5</c:v>
                </c:pt>
                <c:pt idx="1063" formatCode="0">
                  <c:v>728.5</c:v>
                </c:pt>
                <c:pt idx="1064" formatCode="0">
                  <c:v>726.5</c:v>
                </c:pt>
                <c:pt idx="1065" formatCode="0">
                  <c:v>727</c:v>
                </c:pt>
                <c:pt idx="1066" formatCode="0">
                  <c:v>727.5</c:v>
                </c:pt>
                <c:pt idx="1067" formatCode="0">
                  <c:v>726</c:v>
                </c:pt>
                <c:pt idx="1068" formatCode="0">
                  <c:v>726.5</c:v>
                </c:pt>
                <c:pt idx="1069" formatCode="0">
                  <c:v>727</c:v>
                </c:pt>
                <c:pt idx="1070" formatCode="0">
                  <c:v>725</c:v>
                </c:pt>
                <c:pt idx="1071" formatCode="0">
                  <c:v>724</c:v>
                </c:pt>
                <c:pt idx="1072" formatCode="0">
                  <c:v>724.5</c:v>
                </c:pt>
                <c:pt idx="1073" formatCode="0">
                  <c:v>722.5</c:v>
                </c:pt>
                <c:pt idx="1074" formatCode="0">
                  <c:v>723.5</c:v>
                </c:pt>
                <c:pt idx="1075" formatCode="0">
                  <c:v>720</c:v>
                </c:pt>
                <c:pt idx="1076" formatCode="0">
                  <c:v>718</c:v>
                </c:pt>
                <c:pt idx="1077" formatCode="0">
                  <c:v>718.5</c:v>
                </c:pt>
                <c:pt idx="1078" formatCode="0">
                  <c:v>719</c:v>
                </c:pt>
                <c:pt idx="1079" formatCode="0">
                  <c:v>719</c:v>
                </c:pt>
                <c:pt idx="1080" formatCode="0">
                  <c:v>718.5</c:v>
                </c:pt>
                <c:pt idx="1081" formatCode="0">
                  <c:v>716</c:v>
                </c:pt>
                <c:pt idx="1082" formatCode="0">
                  <c:v>715</c:v>
                </c:pt>
                <c:pt idx="1083" formatCode="0">
                  <c:v>714.5</c:v>
                </c:pt>
                <c:pt idx="1084" formatCode="0">
                  <c:v>713</c:v>
                </c:pt>
                <c:pt idx="1085" formatCode="0">
                  <c:v>714</c:v>
                </c:pt>
                <c:pt idx="1086" formatCode="0">
                  <c:v>713</c:v>
                </c:pt>
                <c:pt idx="1087" formatCode="0">
                  <c:v>710</c:v>
                </c:pt>
                <c:pt idx="1088" formatCode="0">
                  <c:v>714</c:v>
                </c:pt>
                <c:pt idx="1089" formatCode="0">
                  <c:v>713</c:v>
                </c:pt>
                <c:pt idx="1090" formatCode="0">
                  <c:v>715</c:v>
                </c:pt>
                <c:pt idx="1091" formatCode="0">
                  <c:v>717</c:v>
                </c:pt>
                <c:pt idx="1092" formatCode="0">
                  <c:v>715</c:v>
                </c:pt>
                <c:pt idx="1093" formatCode="0">
                  <c:v>716</c:v>
                </c:pt>
                <c:pt idx="1094" formatCode="0">
                  <c:v>714.5</c:v>
                </c:pt>
                <c:pt idx="1095" formatCode="0">
                  <c:v>713.5</c:v>
                </c:pt>
                <c:pt idx="1096" formatCode="0">
                  <c:v>715.5</c:v>
                </c:pt>
                <c:pt idx="1097" formatCode="0">
                  <c:v>713.5</c:v>
                </c:pt>
                <c:pt idx="1098" formatCode="0">
                  <c:v>714.5</c:v>
                </c:pt>
                <c:pt idx="1099" formatCode="0">
                  <c:v>710.5</c:v>
                </c:pt>
                <c:pt idx="1100" formatCode="0">
                  <c:v>711.5</c:v>
                </c:pt>
                <c:pt idx="1101" formatCode="0">
                  <c:v>710.5</c:v>
                </c:pt>
                <c:pt idx="1102" formatCode="0">
                  <c:v>708.5</c:v>
                </c:pt>
                <c:pt idx="1103" formatCode="0">
                  <c:v>710.5</c:v>
                </c:pt>
                <c:pt idx="1104" formatCode="0">
                  <c:v>709</c:v>
                </c:pt>
                <c:pt idx="1105" formatCode="0">
                  <c:v>707</c:v>
                </c:pt>
                <c:pt idx="1106" formatCode="0">
                  <c:v>709</c:v>
                </c:pt>
                <c:pt idx="1107" formatCode="0">
                  <c:v>705.5</c:v>
                </c:pt>
                <c:pt idx="1108" formatCode="0">
                  <c:v>707</c:v>
                </c:pt>
                <c:pt idx="1109" formatCode="0">
                  <c:v>707</c:v>
                </c:pt>
                <c:pt idx="1110" formatCode="0">
                  <c:v>707</c:v>
                </c:pt>
                <c:pt idx="1111" formatCode="0">
                  <c:v>705</c:v>
                </c:pt>
                <c:pt idx="1112" formatCode="0">
                  <c:v>703.5</c:v>
                </c:pt>
                <c:pt idx="1113" formatCode="0">
                  <c:v>704.5</c:v>
                </c:pt>
                <c:pt idx="1114" formatCode="0">
                  <c:v>705.5</c:v>
                </c:pt>
                <c:pt idx="1115" formatCode="0">
                  <c:v>707</c:v>
                </c:pt>
                <c:pt idx="1116" formatCode="0">
                  <c:v>708</c:v>
                </c:pt>
                <c:pt idx="1117" formatCode="0">
                  <c:v>708.5</c:v>
                </c:pt>
                <c:pt idx="1118" formatCode="0">
                  <c:v>706</c:v>
                </c:pt>
                <c:pt idx="1119" formatCode="0">
                  <c:v>706</c:v>
                </c:pt>
                <c:pt idx="1120" formatCode="0">
                  <c:v>708</c:v>
                </c:pt>
                <c:pt idx="1121" formatCode="0">
                  <c:v>705.5</c:v>
                </c:pt>
                <c:pt idx="1122" formatCode="0">
                  <c:v>707.5</c:v>
                </c:pt>
                <c:pt idx="1123" formatCode="0">
                  <c:v>706.5</c:v>
                </c:pt>
                <c:pt idx="1124" formatCode="0">
                  <c:v>705</c:v>
                </c:pt>
                <c:pt idx="1125" formatCode="0">
                  <c:v>705</c:v>
                </c:pt>
                <c:pt idx="1126" formatCode="0">
                  <c:v>703.5</c:v>
                </c:pt>
                <c:pt idx="1127" formatCode="0">
                  <c:v>703.5</c:v>
                </c:pt>
                <c:pt idx="1128" formatCode="0">
                  <c:v>701.5</c:v>
                </c:pt>
                <c:pt idx="1129" formatCode="0">
                  <c:v>703.5</c:v>
                </c:pt>
                <c:pt idx="1130" formatCode="0">
                  <c:v>700</c:v>
                </c:pt>
                <c:pt idx="1131" formatCode="0">
                  <c:v>701.5</c:v>
                </c:pt>
                <c:pt idx="1132" formatCode="0">
                  <c:v>702.5</c:v>
                </c:pt>
                <c:pt idx="1133" formatCode="0">
                  <c:v>700.5</c:v>
                </c:pt>
                <c:pt idx="1134" formatCode="0">
                  <c:v>701.5</c:v>
                </c:pt>
                <c:pt idx="1135" formatCode="0">
                  <c:v>698.5</c:v>
                </c:pt>
                <c:pt idx="1136" formatCode="0">
                  <c:v>703</c:v>
                </c:pt>
                <c:pt idx="1137" formatCode="0">
                  <c:v>701</c:v>
                </c:pt>
                <c:pt idx="1138" formatCode="0">
                  <c:v>699.5</c:v>
                </c:pt>
                <c:pt idx="1139" formatCode="0">
                  <c:v>705</c:v>
                </c:pt>
                <c:pt idx="1140" formatCode="0">
                  <c:v>702</c:v>
                </c:pt>
                <c:pt idx="1141" formatCode="0">
                  <c:v>705</c:v>
                </c:pt>
                <c:pt idx="1142" formatCode="0">
                  <c:v>704.5</c:v>
                </c:pt>
                <c:pt idx="1143" formatCode="0">
                  <c:v>703</c:v>
                </c:pt>
                <c:pt idx="1144" formatCode="0">
                  <c:v>705.5</c:v>
                </c:pt>
                <c:pt idx="1145" formatCode="0">
                  <c:v>705</c:v>
                </c:pt>
                <c:pt idx="1146" formatCode="0">
                  <c:v>703</c:v>
                </c:pt>
                <c:pt idx="1147" formatCode="0">
                  <c:v>702.5</c:v>
                </c:pt>
                <c:pt idx="1148" formatCode="0">
                  <c:v>702</c:v>
                </c:pt>
                <c:pt idx="1149" formatCode="0">
                  <c:v>700.5</c:v>
                </c:pt>
                <c:pt idx="1150" formatCode="0">
                  <c:v>699</c:v>
                </c:pt>
                <c:pt idx="1151" formatCode="0">
                  <c:v>700.5</c:v>
                </c:pt>
                <c:pt idx="1152" formatCode="0">
                  <c:v>700</c:v>
                </c:pt>
                <c:pt idx="1153" formatCode="0">
                  <c:v>697</c:v>
                </c:pt>
                <c:pt idx="1154" formatCode="0">
                  <c:v>698.5</c:v>
                </c:pt>
                <c:pt idx="1155" formatCode="0">
                  <c:v>697.5</c:v>
                </c:pt>
                <c:pt idx="1156" formatCode="0">
                  <c:v>696</c:v>
                </c:pt>
                <c:pt idx="1157" formatCode="0">
                  <c:v>697</c:v>
                </c:pt>
                <c:pt idx="1158" formatCode="0">
                  <c:v>698</c:v>
                </c:pt>
                <c:pt idx="1159" formatCode="0">
                  <c:v>697</c:v>
                </c:pt>
                <c:pt idx="1160" formatCode="0">
                  <c:v>697.5</c:v>
                </c:pt>
                <c:pt idx="1161" formatCode="0">
                  <c:v>696</c:v>
                </c:pt>
                <c:pt idx="1162" formatCode="0">
                  <c:v>698</c:v>
                </c:pt>
                <c:pt idx="1163" formatCode="0">
                  <c:v>699</c:v>
                </c:pt>
                <c:pt idx="1164" formatCode="0">
                  <c:v>700</c:v>
                </c:pt>
                <c:pt idx="1165" formatCode="0">
                  <c:v>701.5</c:v>
                </c:pt>
                <c:pt idx="1166" formatCode="0">
                  <c:v>699</c:v>
                </c:pt>
                <c:pt idx="1167" formatCode="0">
                  <c:v>703</c:v>
                </c:pt>
                <c:pt idx="1168" formatCode="0">
                  <c:v>700</c:v>
                </c:pt>
                <c:pt idx="1169" formatCode="0">
                  <c:v>702</c:v>
                </c:pt>
                <c:pt idx="1170" formatCode="0">
                  <c:v>697.5</c:v>
                </c:pt>
                <c:pt idx="1171" formatCode="0">
                  <c:v>695.5</c:v>
                </c:pt>
                <c:pt idx="1172" formatCode="0">
                  <c:v>696</c:v>
                </c:pt>
                <c:pt idx="1173" formatCode="0">
                  <c:v>695.5</c:v>
                </c:pt>
                <c:pt idx="1174" formatCode="0">
                  <c:v>694</c:v>
                </c:pt>
                <c:pt idx="1175" formatCode="0">
                  <c:v>696</c:v>
                </c:pt>
                <c:pt idx="1176" formatCode="0">
                  <c:v>696.5</c:v>
                </c:pt>
                <c:pt idx="1177" formatCode="0">
                  <c:v>696</c:v>
                </c:pt>
                <c:pt idx="1178" formatCode="0">
                  <c:v>693</c:v>
                </c:pt>
                <c:pt idx="1179" formatCode="0">
                  <c:v>695</c:v>
                </c:pt>
                <c:pt idx="1180" formatCode="0">
                  <c:v>694</c:v>
                </c:pt>
                <c:pt idx="1181" formatCode="0">
                  <c:v>696.5</c:v>
                </c:pt>
                <c:pt idx="1182" formatCode="0">
                  <c:v>698</c:v>
                </c:pt>
                <c:pt idx="1183" formatCode="0">
                  <c:v>696.5</c:v>
                </c:pt>
                <c:pt idx="1184" formatCode="0">
                  <c:v>695.5</c:v>
                </c:pt>
                <c:pt idx="1185" formatCode="0">
                  <c:v>696.5</c:v>
                </c:pt>
                <c:pt idx="1186" formatCode="0">
                  <c:v>696.5</c:v>
                </c:pt>
                <c:pt idx="1187" formatCode="0">
                  <c:v>699</c:v>
                </c:pt>
                <c:pt idx="1188" formatCode="0">
                  <c:v>697</c:v>
                </c:pt>
                <c:pt idx="1189" formatCode="0">
                  <c:v>698.5</c:v>
                </c:pt>
                <c:pt idx="1190" formatCode="0">
                  <c:v>695</c:v>
                </c:pt>
                <c:pt idx="1191" formatCode="0">
                  <c:v>697</c:v>
                </c:pt>
                <c:pt idx="1192" formatCode="0">
                  <c:v>693</c:v>
                </c:pt>
                <c:pt idx="1193" formatCode="0">
                  <c:v>695.5</c:v>
                </c:pt>
                <c:pt idx="1194" formatCode="0">
                  <c:v>694.5</c:v>
                </c:pt>
                <c:pt idx="1195" formatCode="0">
                  <c:v>692</c:v>
                </c:pt>
                <c:pt idx="1196" formatCode="0">
                  <c:v>695.5</c:v>
                </c:pt>
                <c:pt idx="1197" formatCode="0">
                  <c:v>694</c:v>
                </c:pt>
                <c:pt idx="1198" formatCode="0">
                  <c:v>695</c:v>
                </c:pt>
                <c:pt idx="1199" formatCode="0">
                  <c:v>695</c:v>
                </c:pt>
                <c:pt idx="1200" formatCode="0">
                  <c:v>695</c:v>
                </c:pt>
                <c:pt idx="1201" formatCode="0">
                  <c:v>693</c:v>
                </c:pt>
                <c:pt idx="1202" formatCode="0">
                  <c:v>695</c:v>
                </c:pt>
                <c:pt idx="1203" formatCode="0">
                  <c:v>694.5</c:v>
                </c:pt>
                <c:pt idx="1204" formatCode="0">
                  <c:v>692</c:v>
                </c:pt>
                <c:pt idx="1205" formatCode="0">
                  <c:v>691.5</c:v>
                </c:pt>
                <c:pt idx="1206" formatCode="0">
                  <c:v>692</c:v>
                </c:pt>
                <c:pt idx="1207" formatCode="0">
                  <c:v>693</c:v>
                </c:pt>
                <c:pt idx="1208" formatCode="0">
                  <c:v>691.5</c:v>
                </c:pt>
                <c:pt idx="1209" formatCode="0">
                  <c:v>692</c:v>
                </c:pt>
                <c:pt idx="1210" formatCode="0">
                  <c:v>691.5</c:v>
                </c:pt>
                <c:pt idx="1211" formatCode="0">
                  <c:v>692.5</c:v>
                </c:pt>
                <c:pt idx="1212" formatCode="0">
                  <c:v>692.5</c:v>
                </c:pt>
                <c:pt idx="1213" formatCode="0">
                  <c:v>692.5</c:v>
                </c:pt>
                <c:pt idx="1214" formatCode="0">
                  <c:v>692</c:v>
                </c:pt>
                <c:pt idx="1215" formatCode="0">
                  <c:v>694.5</c:v>
                </c:pt>
                <c:pt idx="1216" formatCode="0">
                  <c:v>691</c:v>
                </c:pt>
                <c:pt idx="1217" formatCode="0">
                  <c:v>693</c:v>
                </c:pt>
                <c:pt idx="1218" formatCode="0">
                  <c:v>692.5</c:v>
                </c:pt>
                <c:pt idx="1219" formatCode="0">
                  <c:v>691</c:v>
                </c:pt>
                <c:pt idx="1220" formatCode="0">
                  <c:v>693</c:v>
                </c:pt>
                <c:pt idx="1221" formatCode="0">
                  <c:v>693</c:v>
                </c:pt>
                <c:pt idx="1222" formatCode="0">
                  <c:v>696</c:v>
                </c:pt>
                <c:pt idx="1223" formatCode="0">
                  <c:v>692</c:v>
                </c:pt>
                <c:pt idx="1224" formatCode="0">
                  <c:v>693.5</c:v>
                </c:pt>
                <c:pt idx="1225" formatCode="0">
                  <c:v>693.5</c:v>
                </c:pt>
                <c:pt idx="1226" formatCode="0">
                  <c:v>690.5</c:v>
                </c:pt>
                <c:pt idx="1227" formatCode="0">
                  <c:v>693</c:v>
                </c:pt>
                <c:pt idx="1228" formatCode="0">
                  <c:v>691</c:v>
                </c:pt>
                <c:pt idx="1229" formatCode="0">
                  <c:v>692</c:v>
                </c:pt>
                <c:pt idx="1230" formatCode="0">
                  <c:v>693</c:v>
                </c:pt>
                <c:pt idx="1231" formatCode="0">
                  <c:v>696</c:v>
                </c:pt>
                <c:pt idx="1232" formatCode="0">
                  <c:v>695</c:v>
                </c:pt>
                <c:pt idx="1233" formatCode="0">
                  <c:v>695.5</c:v>
                </c:pt>
                <c:pt idx="1234" formatCode="0">
                  <c:v>694.5</c:v>
                </c:pt>
                <c:pt idx="1235" formatCode="0">
                  <c:v>694</c:v>
                </c:pt>
                <c:pt idx="1236" formatCode="0">
                  <c:v>694</c:v>
                </c:pt>
                <c:pt idx="1237" formatCode="0">
                  <c:v>694.5</c:v>
                </c:pt>
                <c:pt idx="1238" formatCode="0">
                  <c:v>694.5</c:v>
                </c:pt>
                <c:pt idx="1239" formatCode="0">
                  <c:v>693.5</c:v>
                </c:pt>
                <c:pt idx="1240" formatCode="0">
                  <c:v>694</c:v>
                </c:pt>
                <c:pt idx="1241" formatCode="0">
                  <c:v>692</c:v>
                </c:pt>
                <c:pt idx="1242" formatCode="0">
                  <c:v>690</c:v>
                </c:pt>
                <c:pt idx="1243" formatCode="0">
                  <c:v>691.5</c:v>
                </c:pt>
                <c:pt idx="1244" formatCode="0">
                  <c:v>691</c:v>
                </c:pt>
                <c:pt idx="1245" formatCode="0">
                  <c:v>690</c:v>
                </c:pt>
                <c:pt idx="1246" formatCode="0">
                  <c:v>691.5</c:v>
                </c:pt>
                <c:pt idx="1247" formatCode="0">
                  <c:v>689</c:v>
                </c:pt>
                <c:pt idx="1248" formatCode="0">
                  <c:v>690</c:v>
                </c:pt>
                <c:pt idx="1249" formatCode="0">
                  <c:v>690.5</c:v>
                </c:pt>
                <c:pt idx="1250" formatCode="0">
                  <c:v>690</c:v>
                </c:pt>
                <c:pt idx="1251" formatCode="0">
                  <c:v>690</c:v>
                </c:pt>
                <c:pt idx="1252" formatCode="0">
                  <c:v>691.5</c:v>
                </c:pt>
                <c:pt idx="1253" formatCode="0">
                  <c:v>692.5</c:v>
                </c:pt>
                <c:pt idx="1254" formatCode="0">
                  <c:v>693.5</c:v>
                </c:pt>
                <c:pt idx="1255" formatCode="0">
                  <c:v>694.5</c:v>
                </c:pt>
                <c:pt idx="1256" formatCode="0">
                  <c:v>693</c:v>
                </c:pt>
                <c:pt idx="1257" formatCode="0">
                  <c:v>690</c:v>
                </c:pt>
                <c:pt idx="1258" formatCode="0">
                  <c:v>690</c:v>
                </c:pt>
                <c:pt idx="1259" formatCode="0">
                  <c:v>690.5</c:v>
                </c:pt>
                <c:pt idx="1260" formatCode="0">
                  <c:v>691.5</c:v>
                </c:pt>
                <c:pt idx="1261" formatCode="0">
                  <c:v>693</c:v>
                </c:pt>
                <c:pt idx="1262" formatCode="0">
                  <c:v>690.5</c:v>
                </c:pt>
                <c:pt idx="1263" formatCode="0">
                  <c:v>689</c:v>
                </c:pt>
                <c:pt idx="1264" formatCode="0">
                  <c:v>691.5</c:v>
                </c:pt>
                <c:pt idx="1265" formatCode="0">
                  <c:v>690.5</c:v>
                </c:pt>
                <c:pt idx="1266" formatCode="0">
                  <c:v>690</c:v>
                </c:pt>
                <c:pt idx="1267" formatCode="0">
                  <c:v>688</c:v>
                </c:pt>
                <c:pt idx="1268" formatCode="0">
                  <c:v>689</c:v>
                </c:pt>
                <c:pt idx="1269" formatCode="0">
                  <c:v>691</c:v>
                </c:pt>
                <c:pt idx="1270" formatCode="0">
                  <c:v>686.5</c:v>
                </c:pt>
                <c:pt idx="1271" formatCode="0">
                  <c:v>687</c:v>
                </c:pt>
                <c:pt idx="1272" formatCode="0">
                  <c:v>686</c:v>
                </c:pt>
                <c:pt idx="1273" formatCode="0">
                  <c:v>688.5</c:v>
                </c:pt>
                <c:pt idx="1274" formatCode="0">
                  <c:v>685</c:v>
                </c:pt>
                <c:pt idx="1275" formatCode="0">
                  <c:v>688.5</c:v>
                </c:pt>
                <c:pt idx="1276" formatCode="0">
                  <c:v>686.5</c:v>
                </c:pt>
                <c:pt idx="1277" formatCode="0">
                  <c:v>686.5</c:v>
                </c:pt>
                <c:pt idx="1278" formatCode="0">
                  <c:v>687.5</c:v>
                </c:pt>
                <c:pt idx="1279" formatCode="0">
                  <c:v>690.5</c:v>
                </c:pt>
                <c:pt idx="1280" formatCode="0">
                  <c:v>691.5</c:v>
                </c:pt>
                <c:pt idx="1281" formatCode="0">
                  <c:v>691.5</c:v>
                </c:pt>
                <c:pt idx="1282" formatCode="0">
                  <c:v>690.5</c:v>
                </c:pt>
                <c:pt idx="1283" formatCode="0">
                  <c:v>690.5</c:v>
                </c:pt>
                <c:pt idx="1284" formatCode="0">
                  <c:v>692</c:v>
                </c:pt>
                <c:pt idx="1285" formatCode="0">
                  <c:v>690.5</c:v>
                </c:pt>
                <c:pt idx="1286" formatCode="0">
                  <c:v>691</c:v>
                </c:pt>
                <c:pt idx="1287" formatCode="0">
                  <c:v>690</c:v>
                </c:pt>
                <c:pt idx="1288" formatCode="0">
                  <c:v>688.5</c:v>
                </c:pt>
                <c:pt idx="1289" formatCode="0">
                  <c:v>686.5</c:v>
                </c:pt>
                <c:pt idx="1290" formatCode="0">
                  <c:v>686.5</c:v>
                </c:pt>
                <c:pt idx="1291" formatCode="0">
                  <c:v>688</c:v>
                </c:pt>
                <c:pt idx="1292" formatCode="0">
                  <c:v>688</c:v>
                </c:pt>
                <c:pt idx="1293" formatCode="0">
                  <c:v>685</c:v>
                </c:pt>
                <c:pt idx="1294" formatCode="0">
                  <c:v>685.5</c:v>
                </c:pt>
                <c:pt idx="1295" formatCode="0">
                  <c:v>687</c:v>
                </c:pt>
                <c:pt idx="1296" formatCode="0">
                  <c:v>685.5</c:v>
                </c:pt>
                <c:pt idx="1297" formatCode="0">
                  <c:v>687</c:v>
                </c:pt>
                <c:pt idx="1298" formatCode="0">
                  <c:v>685</c:v>
                </c:pt>
                <c:pt idx="1299" formatCode="0">
                  <c:v>685</c:v>
                </c:pt>
                <c:pt idx="1300" formatCode="0">
                  <c:v>685.5</c:v>
                </c:pt>
                <c:pt idx="1301" formatCode="0">
                  <c:v>685.5</c:v>
                </c:pt>
                <c:pt idx="1302" formatCode="0">
                  <c:v>686.5</c:v>
                </c:pt>
                <c:pt idx="1303" formatCode="0">
                  <c:v>685</c:v>
                </c:pt>
                <c:pt idx="1304" formatCode="0">
                  <c:v>686</c:v>
                </c:pt>
                <c:pt idx="1305" formatCode="0">
                  <c:v>684.5</c:v>
                </c:pt>
                <c:pt idx="1306" formatCode="0">
                  <c:v>685.5</c:v>
                </c:pt>
                <c:pt idx="1307" formatCode="0">
                  <c:v>684</c:v>
                </c:pt>
                <c:pt idx="1308" formatCode="0">
                  <c:v>686.5</c:v>
                </c:pt>
                <c:pt idx="1309" formatCode="0">
                  <c:v>687</c:v>
                </c:pt>
                <c:pt idx="1310" formatCode="0">
                  <c:v>686.5</c:v>
                </c:pt>
                <c:pt idx="1311" formatCode="0">
                  <c:v>688</c:v>
                </c:pt>
                <c:pt idx="1312" formatCode="0">
                  <c:v>683</c:v>
                </c:pt>
                <c:pt idx="1313" formatCode="0">
                  <c:v>689.5</c:v>
                </c:pt>
                <c:pt idx="1314" formatCode="0">
                  <c:v>688.5</c:v>
                </c:pt>
                <c:pt idx="1315" formatCode="0">
                  <c:v>688</c:v>
                </c:pt>
                <c:pt idx="1316" formatCode="0">
                  <c:v>687.5</c:v>
                </c:pt>
                <c:pt idx="1317" formatCode="0">
                  <c:v>688</c:v>
                </c:pt>
                <c:pt idx="1318" formatCode="0">
                  <c:v>689.5</c:v>
                </c:pt>
                <c:pt idx="1319" formatCode="0">
                  <c:v>686.5</c:v>
                </c:pt>
                <c:pt idx="1320" formatCode="0">
                  <c:v>687.5</c:v>
                </c:pt>
                <c:pt idx="1321" formatCode="0">
                  <c:v>684</c:v>
                </c:pt>
                <c:pt idx="1322" formatCode="0">
                  <c:v>683.5</c:v>
                </c:pt>
                <c:pt idx="1323" formatCode="0">
                  <c:v>682.5</c:v>
                </c:pt>
                <c:pt idx="1324" formatCode="0">
                  <c:v>683</c:v>
                </c:pt>
                <c:pt idx="1325" formatCode="0">
                  <c:v>684</c:v>
                </c:pt>
                <c:pt idx="1326" formatCode="0">
                  <c:v>682</c:v>
                </c:pt>
                <c:pt idx="1327" formatCode="0">
                  <c:v>683.5</c:v>
                </c:pt>
                <c:pt idx="1328" formatCode="0">
                  <c:v>683.5</c:v>
                </c:pt>
                <c:pt idx="1329" formatCode="0">
                  <c:v>681</c:v>
                </c:pt>
                <c:pt idx="1330" formatCode="0">
                  <c:v>683.5</c:v>
                </c:pt>
                <c:pt idx="1331" formatCode="0">
                  <c:v>681.5</c:v>
                </c:pt>
                <c:pt idx="1332" formatCode="0">
                  <c:v>685</c:v>
                </c:pt>
                <c:pt idx="1333" formatCode="0">
                  <c:v>683</c:v>
                </c:pt>
                <c:pt idx="1334" formatCode="0">
                  <c:v>685.5</c:v>
                </c:pt>
                <c:pt idx="1335" formatCode="0">
                  <c:v>651.5</c:v>
                </c:pt>
                <c:pt idx="1336" formatCode="0">
                  <c:v>648.5</c:v>
                </c:pt>
                <c:pt idx="1337" formatCode="0">
                  <c:v>647.5</c:v>
                </c:pt>
                <c:pt idx="1338" formatCode="0">
                  <c:v>646.5</c:v>
                </c:pt>
                <c:pt idx="1339" formatCode="0">
                  <c:v>644</c:v>
                </c:pt>
                <c:pt idx="1340" formatCode="0">
                  <c:v>646</c:v>
                </c:pt>
                <c:pt idx="1341" formatCode="0">
                  <c:v>645</c:v>
                </c:pt>
                <c:pt idx="1342" formatCode="0">
                  <c:v>645</c:v>
                </c:pt>
                <c:pt idx="1343" formatCode="0">
                  <c:v>644</c:v>
                </c:pt>
                <c:pt idx="1344" formatCode="0">
                  <c:v>643</c:v>
                </c:pt>
                <c:pt idx="1345" formatCode="0">
                  <c:v>642</c:v>
                </c:pt>
                <c:pt idx="1346" formatCode="0">
                  <c:v>641.5</c:v>
                </c:pt>
                <c:pt idx="1347" formatCode="0">
                  <c:v>642</c:v>
                </c:pt>
                <c:pt idx="1348" formatCode="0">
                  <c:v>634.5</c:v>
                </c:pt>
                <c:pt idx="1349" formatCode="0">
                  <c:v>636.5</c:v>
                </c:pt>
                <c:pt idx="1350" formatCode="0">
                  <c:v>639</c:v>
                </c:pt>
                <c:pt idx="1351" formatCode="0">
                  <c:v>639.5</c:v>
                </c:pt>
                <c:pt idx="1352" formatCode="0">
                  <c:v>640</c:v>
                </c:pt>
                <c:pt idx="1353" formatCode="0">
                  <c:v>639.5</c:v>
                </c:pt>
                <c:pt idx="1354" formatCode="0">
                  <c:v>640</c:v>
                </c:pt>
                <c:pt idx="1355" formatCode="0">
                  <c:v>641.5</c:v>
                </c:pt>
                <c:pt idx="1356" formatCode="0">
                  <c:v>641</c:v>
                </c:pt>
                <c:pt idx="1357" formatCode="0">
                  <c:v>643.5</c:v>
                </c:pt>
                <c:pt idx="1358" formatCode="0">
                  <c:v>642.5</c:v>
                </c:pt>
                <c:pt idx="1359" formatCode="0">
                  <c:v>642.5</c:v>
                </c:pt>
                <c:pt idx="1360" formatCode="0">
                  <c:v>645</c:v>
                </c:pt>
                <c:pt idx="1361" formatCode="0">
                  <c:v>645</c:v>
                </c:pt>
                <c:pt idx="1362" formatCode="0">
                  <c:v>644</c:v>
                </c:pt>
                <c:pt idx="1363" formatCode="0">
                  <c:v>646</c:v>
                </c:pt>
                <c:pt idx="1364" formatCode="0">
                  <c:v>644</c:v>
                </c:pt>
                <c:pt idx="1365" formatCode="0">
                  <c:v>644.5</c:v>
                </c:pt>
                <c:pt idx="1366" formatCode="0">
                  <c:v>643.5</c:v>
                </c:pt>
                <c:pt idx="1367" formatCode="0">
                  <c:v>644</c:v>
                </c:pt>
                <c:pt idx="1368" formatCode="0">
                  <c:v>642.5</c:v>
                </c:pt>
                <c:pt idx="1369" formatCode="0">
                  <c:v>645.5</c:v>
                </c:pt>
                <c:pt idx="1370" formatCode="0">
                  <c:v>643.5</c:v>
                </c:pt>
                <c:pt idx="1371" formatCode="0">
                  <c:v>644.5</c:v>
                </c:pt>
                <c:pt idx="1372" formatCode="0">
                  <c:v>644.5</c:v>
                </c:pt>
                <c:pt idx="1373" formatCode="0">
                  <c:v>645</c:v>
                </c:pt>
                <c:pt idx="1374" formatCode="0">
                  <c:v>643</c:v>
                </c:pt>
                <c:pt idx="1375" formatCode="0">
                  <c:v>642.5</c:v>
                </c:pt>
                <c:pt idx="1376" formatCode="0">
                  <c:v>645</c:v>
                </c:pt>
                <c:pt idx="1377" formatCode="0">
                  <c:v>645.5</c:v>
                </c:pt>
                <c:pt idx="1378" formatCode="0">
                  <c:v>645.5</c:v>
                </c:pt>
                <c:pt idx="1379" formatCode="0">
                  <c:v>641.5</c:v>
                </c:pt>
                <c:pt idx="1380" formatCode="0">
                  <c:v>645</c:v>
                </c:pt>
                <c:pt idx="1381" formatCode="0">
                  <c:v>645</c:v>
                </c:pt>
                <c:pt idx="1382" formatCode="0">
                  <c:v>646.5</c:v>
                </c:pt>
                <c:pt idx="1383" formatCode="0">
                  <c:v>647.5</c:v>
                </c:pt>
                <c:pt idx="1384" formatCode="0">
                  <c:v>647</c:v>
                </c:pt>
                <c:pt idx="1385" formatCode="0">
                  <c:v>650</c:v>
                </c:pt>
                <c:pt idx="1386" formatCode="0">
                  <c:v>647</c:v>
                </c:pt>
                <c:pt idx="1387" formatCode="0">
                  <c:v>650.5</c:v>
                </c:pt>
                <c:pt idx="1388" formatCode="0">
                  <c:v>649</c:v>
                </c:pt>
                <c:pt idx="1389" formatCode="0">
                  <c:v>650</c:v>
                </c:pt>
                <c:pt idx="1390" formatCode="0">
                  <c:v>651.5</c:v>
                </c:pt>
                <c:pt idx="1391" formatCode="0">
                  <c:v>656</c:v>
                </c:pt>
                <c:pt idx="1392" formatCode="0">
                  <c:v>655</c:v>
                </c:pt>
                <c:pt idx="1393" formatCode="0">
                  <c:v>655</c:v>
                </c:pt>
                <c:pt idx="1394" formatCode="0">
                  <c:v>657</c:v>
                </c:pt>
                <c:pt idx="1395" formatCode="0">
                  <c:v>656</c:v>
                </c:pt>
                <c:pt idx="1396" formatCode="0">
                  <c:v>656.5</c:v>
                </c:pt>
                <c:pt idx="1397" formatCode="0">
                  <c:v>655</c:v>
                </c:pt>
                <c:pt idx="1398" formatCode="0">
                  <c:v>656.5</c:v>
                </c:pt>
                <c:pt idx="1399" formatCode="0">
                  <c:v>654</c:v>
                </c:pt>
                <c:pt idx="1400" formatCode="0">
                  <c:v>654.5</c:v>
                </c:pt>
                <c:pt idx="1401" formatCode="0">
                  <c:v>657</c:v>
                </c:pt>
                <c:pt idx="1402" formatCode="0">
                  <c:v>655.5</c:v>
                </c:pt>
                <c:pt idx="1403" formatCode="0">
                  <c:v>654.5</c:v>
                </c:pt>
                <c:pt idx="1404" formatCode="0">
                  <c:v>652.5</c:v>
                </c:pt>
                <c:pt idx="1405" formatCode="0">
                  <c:v>654</c:v>
                </c:pt>
                <c:pt idx="1406" formatCode="0">
                  <c:v>655</c:v>
                </c:pt>
                <c:pt idx="1407" formatCode="0">
                  <c:v>649</c:v>
                </c:pt>
                <c:pt idx="1408" formatCode="0">
                  <c:v>645</c:v>
                </c:pt>
                <c:pt idx="1409" formatCode="0">
                  <c:v>647.5</c:v>
                </c:pt>
                <c:pt idx="1410" formatCode="0">
                  <c:v>655.5</c:v>
                </c:pt>
                <c:pt idx="1411" formatCode="0">
                  <c:v>649</c:v>
                </c:pt>
                <c:pt idx="1412" formatCode="0">
                  <c:v>650.5</c:v>
                </c:pt>
                <c:pt idx="1413" formatCode="0">
                  <c:v>658</c:v>
                </c:pt>
                <c:pt idx="1414" formatCode="0">
                  <c:v>660</c:v>
                </c:pt>
                <c:pt idx="1415" formatCode="0">
                  <c:v>659.5</c:v>
                </c:pt>
                <c:pt idx="1416" formatCode="0">
                  <c:v>660.5</c:v>
                </c:pt>
                <c:pt idx="1417" formatCode="0">
                  <c:v>663</c:v>
                </c:pt>
                <c:pt idx="1418" formatCode="0">
                  <c:v>662.5</c:v>
                </c:pt>
                <c:pt idx="1419" formatCode="0">
                  <c:v>660</c:v>
                </c:pt>
                <c:pt idx="1420" formatCode="0">
                  <c:v>658.5</c:v>
                </c:pt>
                <c:pt idx="1421" formatCode="0">
                  <c:v>659</c:v>
                </c:pt>
                <c:pt idx="1422" formatCode="0">
                  <c:v>656</c:v>
                </c:pt>
                <c:pt idx="1423" formatCode="0">
                  <c:v>663</c:v>
                </c:pt>
                <c:pt idx="1424" formatCode="0">
                  <c:v>655</c:v>
                </c:pt>
                <c:pt idx="1425" formatCode="0">
                  <c:v>652.5</c:v>
                </c:pt>
                <c:pt idx="1426" formatCode="0">
                  <c:v>652.5</c:v>
                </c:pt>
                <c:pt idx="1427" formatCode="0">
                  <c:v>659</c:v>
                </c:pt>
                <c:pt idx="1428" formatCode="0">
                  <c:v>655</c:v>
                </c:pt>
                <c:pt idx="1429" formatCode="0">
                  <c:v>650</c:v>
                </c:pt>
                <c:pt idx="1430" formatCode="0">
                  <c:v>651</c:v>
                </c:pt>
                <c:pt idx="1431" formatCode="0">
                  <c:v>658</c:v>
                </c:pt>
                <c:pt idx="1432" formatCode="0">
                  <c:v>653.5</c:v>
                </c:pt>
                <c:pt idx="1433" formatCode="0">
                  <c:v>650.5</c:v>
                </c:pt>
                <c:pt idx="1434" formatCode="0">
                  <c:v>649.5</c:v>
                </c:pt>
                <c:pt idx="1435" formatCode="0">
                  <c:v>662.5</c:v>
                </c:pt>
                <c:pt idx="1436" formatCode="0">
                  <c:v>660</c:v>
                </c:pt>
                <c:pt idx="1437" formatCode="0">
                  <c:v>656</c:v>
                </c:pt>
                <c:pt idx="1438" formatCode="0">
                  <c:v>650</c:v>
                </c:pt>
                <c:pt idx="1439" formatCode="0">
                  <c:v>651</c:v>
                </c:pt>
                <c:pt idx="1440" formatCode="0">
                  <c:v>658</c:v>
                </c:pt>
                <c:pt idx="1441" formatCode="0">
                  <c:v>660.5</c:v>
                </c:pt>
                <c:pt idx="1442" formatCode="0">
                  <c:v>656.5</c:v>
                </c:pt>
                <c:pt idx="1443" formatCode="0">
                  <c:v>661</c:v>
                </c:pt>
                <c:pt idx="1444" formatCode="0">
                  <c:v>664</c:v>
                </c:pt>
                <c:pt idx="1445" formatCode="0">
                  <c:v>665</c:v>
                </c:pt>
                <c:pt idx="1446" formatCode="0">
                  <c:v>665</c:v>
                </c:pt>
                <c:pt idx="1447" formatCode="0">
                  <c:v>664.5</c:v>
                </c:pt>
                <c:pt idx="1448" formatCode="0">
                  <c:v>661.5</c:v>
                </c:pt>
                <c:pt idx="1449" formatCode="0">
                  <c:v>660</c:v>
                </c:pt>
                <c:pt idx="1450" formatCode="0">
                  <c:v>659</c:v>
                </c:pt>
                <c:pt idx="1451" formatCode="0">
                  <c:v>661</c:v>
                </c:pt>
                <c:pt idx="1452" formatCode="0">
                  <c:v>658.5</c:v>
                </c:pt>
                <c:pt idx="1453" formatCode="0">
                  <c:v>658.5</c:v>
                </c:pt>
                <c:pt idx="1454" formatCode="0">
                  <c:v>656.5</c:v>
                </c:pt>
                <c:pt idx="1455" formatCode="0">
                  <c:v>659.5</c:v>
                </c:pt>
                <c:pt idx="1456" formatCode="0">
                  <c:v>660.5</c:v>
                </c:pt>
                <c:pt idx="1457" formatCode="0">
                  <c:v>659</c:v>
                </c:pt>
                <c:pt idx="1458" formatCode="0">
                  <c:v>661</c:v>
                </c:pt>
                <c:pt idx="1459" formatCode="0">
                  <c:v>661</c:v>
                </c:pt>
                <c:pt idx="1460" formatCode="0">
                  <c:v>665</c:v>
                </c:pt>
                <c:pt idx="1461" formatCode="0">
                  <c:v>663</c:v>
                </c:pt>
                <c:pt idx="1462" formatCode="0">
                  <c:v>663.5</c:v>
                </c:pt>
                <c:pt idx="1463" formatCode="0">
                  <c:v>665.5</c:v>
                </c:pt>
                <c:pt idx="1464" formatCode="0">
                  <c:v>664.5</c:v>
                </c:pt>
                <c:pt idx="1465" formatCode="0">
                  <c:v>669</c:v>
                </c:pt>
                <c:pt idx="1466" formatCode="0">
                  <c:v>670</c:v>
                </c:pt>
                <c:pt idx="1467" formatCode="0">
                  <c:v>666</c:v>
                </c:pt>
                <c:pt idx="1468" formatCode="0">
                  <c:v>666</c:v>
                </c:pt>
                <c:pt idx="1469" formatCode="0">
                  <c:v>665.5</c:v>
                </c:pt>
                <c:pt idx="1470" formatCode="0">
                  <c:v>667.5</c:v>
                </c:pt>
                <c:pt idx="1471" formatCode="0">
                  <c:v>668</c:v>
                </c:pt>
                <c:pt idx="1472" formatCode="0">
                  <c:v>667</c:v>
                </c:pt>
                <c:pt idx="1473" formatCode="0">
                  <c:v>665.5</c:v>
                </c:pt>
                <c:pt idx="1474" formatCode="0">
                  <c:v>667</c:v>
                </c:pt>
                <c:pt idx="1475" formatCode="0">
                  <c:v>665.5</c:v>
                </c:pt>
                <c:pt idx="1476" formatCode="0">
                  <c:v>665.5</c:v>
                </c:pt>
                <c:pt idx="1477" formatCode="0">
                  <c:v>666</c:v>
                </c:pt>
                <c:pt idx="1478" formatCode="0">
                  <c:v>667</c:v>
                </c:pt>
                <c:pt idx="1479" formatCode="0">
                  <c:v>667</c:v>
                </c:pt>
                <c:pt idx="1480" formatCode="0">
                  <c:v>666.5</c:v>
                </c:pt>
                <c:pt idx="1481" formatCode="0">
                  <c:v>665.5</c:v>
                </c:pt>
                <c:pt idx="1482" formatCode="0">
                  <c:v>663</c:v>
                </c:pt>
                <c:pt idx="1483" formatCode="0">
                  <c:v>667</c:v>
                </c:pt>
                <c:pt idx="1484" formatCode="0">
                  <c:v>667</c:v>
                </c:pt>
                <c:pt idx="1485" formatCode="0">
                  <c:v>665</c:v>
                </c:pt>
                <c:pt idx="1486" formatCode="0">
                  <c:v>667</c:v>
                </c:pt>
                <c:pt idx="1487" formatCode="0">
                  <c:v>667.5</c:v>
                </c:pt>
                <c:pt idx="1488" formatCode="0">
                  <c:v>666</c:v>
                </c:pt>
                <c:pt idx="1489" formatCode="0">
                  <c:v>666</c:v>
                </c:pt>
                <c:pt idx="1490" formatCode="0">
                  <c:v>664</c:v>
                </c:pt>
                <c:pt idx="1491" formatCode="0">
                  <c:v>665</c:v>
                </c:pt>
                <c:pt idx="1492" formatCode="0">
                  <c:v>664</c:v>
                </c:pt>
                <c:pt idx="1493" formatCode="0">
                  <c:v>663.5</c:v>
                </c:pt>
                <c:pt idx="1494" formatCode="0">
                  <c:v>661.5</c:v>
                </c:pt>
                <c:pt idx="1495" formatCode="0">
                  <c:v>662</c:v>
                </c:pt>
                <c:pt idx="1496" formatCode="0">
                  <c:v>663.5</c:v>
                </c:pt>
                <c:pt idx="1497" formatCode="0">
                  <c:v>665.5</c:v>
                </c:pt>
                <c:pt idx="1498" formatCode="0">
                  <c:v>665.5</c:v>
                </c:pt>
                <c:pt idx="1499" formatCode="0">
                  <c:v>666</c:v>
                </c:pt>
                <c:pt idx="1500" formatCode="0">
                  <c:v>668</c:v>
                </c:pt>
                <c:pt idx="1501" formatCode="0">
                  <c:v>669</c:v>
                </c:pt>
                <c:pt idx="1502" formatCode="0">
                  <c:v>667</c:v>
                </c:pt>
                <c:pt idx="1503" formatCode="0">
                  <c:v>669.5</c:v>
                </c:pt>
                <c:pt idx="1504" formatCode="0">
                  <c:v>669.5</c:v>
                </c:pt>
                <c:pt idx="1505" formatCode="0">
                  <c:v>666.5</c:v>
                </c:pt>
                <c:pt idx="1506" formatCode="0">
                  <c:v>667.5</c:v>
                </c:pt>
                <c:pt idx="1507" formatCode="0">
                  <c:v>665.5</c:v>
                </c:pt>
                <c:pt idx="1508" formatCode="0">
                  <c:v>664</c:v>
                </c:pt>
                <c:pt idx="1509" formatCode="0">
                  <c:v>665.5</c:v>
                </c:pt>
                <c:pt idx="1510" formatCode="0">
                  <c:v>665</c:v>
                </c:pt>
                <c:pt idx="1511" formatCode="0">
                  <c:v>664.5</c:v>
                </c:pt>
                <c:pt idx="1512" formatCode="0">
                  <c:v>667</c:v>
                </c:pt>
                <c:pt idx="1513" formatCode="0">
                  <c:v>666</c:v>
                </c:pt>
                <c:pt idx="1514" formatCode="0">
                  <c:v>668</c:v>
                </c:pt>
                <c:pt idx="1515" formatCode="0">
                  <c:v>666</c:v>
                </c:pt>
                <c:pt idx="1516" formatCode="0">
                  <c:v>664.5</c:v>
                </c:pt>
                <c:pt idx="1517" formatCode="0">
                  <c:v>666</c:v>
                </c:pt>
                <c:pt idx="1518" formatCode="0">
                  <c:v>664.5</c:v>
                </c:pt>
                <c:pt idx="1519" formatCode="0">
                  <c:v>665</c:v>
                </c:pt>
                <c:pt idx="1520" formatCode="0">
                  <c:v>664.5</c:v>
                </c:pt>
                <c:pt idx="1521" formatCode="0">
                  <c:v>666</c:v>
                </c:pt>
                <c:pt idx="1522" formatCode="0">
                  <c:v>665.5</c:v>
                </c:pt>
                <c:pt idx="1523" formatCode="0">
                  <c:v>663.5</c:v>
                </c:pt>
                <c:pt idx="1524" formatCode="0">
                  <c:v>664</c:v>
                </c:pt>
                <c:pt idx="1525" formatCode="0">
                  <c:v>664</c:v>
                </c:pt>
                <c:pt idx="1526" formatCode="0">
                  <c:v>664.5</c:v>
                </c:pt>
                <c:pt idx="1527" formatCode="0">
                  <c:v>662.5</c:v>
                </c:pt>
                <c:pt idx="1528" formatCode="0">
                  <c:v>663.5</c:v>
                </c:pt>
                <c:pt idx="1529" formatCode="0">
                  <c:v>665.5</c:v>
                </c:pt>
                <c:pt idx="1530" formatCode="0">
                  <c:v>663.5</c:v>
                </c:pt>
                <c:pt idx="1531" formatCode="0">
                  <c:v>664.5</c:v>
                </c:pt>
                <c:pt idx="1532" formatCode="0">
                  <c:v>666.5</c:v>
                </c:pt>
                <c:pt idx="1533" formatCode="0">
                  <c:v>665</c:v>
                </c:pt>
                <c:pt idx="1534" formatCode="0">
                  <c:v>665</c:v>
                </c:pt>
                <c:pt idx="1535" formatCode="0">
                  <c:v>663.5</c:v>
                </c:pt>
                <c:pt idx="1536" formatCode="0">
                  <c:v>663</c:v>
                </c:pt>
                <c:pt idx="1537" formatCode="0">
                  <c:v>665</c:v>
                </c:pt>
                <c:pt idx="1538" formatCode="0">
                  <c:v>663</c:v>
                </c:pt>
                <c:pt idx="1539" formatCode="0">
                  <c:v>665</c:v>
                </c:pt>
                <c:pt idx="1540" formatCode="0">
                  <c:v>663.5</c:v>
                </c:pt>
                <c:pt idx="1541" formatCode="0">
                  <c:v>663</c:v>
                </c:pt>
                <c:pt idx="1542" formatCode="0">
                  <c:v>663.5</c:v>
                </c:pt>
                <c:pt idx="1543" formatCode="0">
                  <c:v>664.5</c:v>
                </c:pt>
                <c:pt idx="1544" formatCode="0">
                  <c:v>664</c:v>
                </c:pt>
                <c:pt idx="1545" formatCode="0">
                  <c:v>664</c:v>
                </c:pt>
                <c:pt idx="1546" formatCode="0">
                  <c:v>664</c:v>
                </c:pt>
                <c:pt idx="1547" formatCode="0">
                  <c:v>664.5</c:v>
                </c:pt>
                <c:pt idx="1548" formatCode="0">
                  <c:v>664</c:v>
                </c:pt>
                <c:pt idx="1549" formatCode="0">
                  <c:v>664</c:v>
                </c:pt>
                <c:pt idx="1550" formatCode="0">
                  <c:v>665</c:v>
                </c:pt>
                <c:pt idx="1551" formatCode="0">
                  <c:v>663.5</c:v>
                </c:pt>
                <c:pt idx="1552" formatCode="0">
                  <c:v>665.5</c:v>
                </c:pt>
                <c:pt idx="1553" formatCode="0">
                  <c:v>663.5</c:v>
                </c:pt>
                <c:pt idx="1554" formatCode="0">
                  <c:v>663.5</c:v>
                </c:pt>
                <c:pt idx="1555" formatCode="0">
                  <c:v>664</c:v>
                </c:pt>
                <c:pt idx="1556" formatCode="0">
                  <c:v>663</c:v>
                </c:pt>
                <c:pt idx="1557" formatCode="0">
                  <c:v>664</c:v>
                </c:pt>
                <c:pt idx="1558" formatCode="0">
                  <c:v>661.5</c:v>
                </c:pt>
                <c:pt idx="1559" formatCode="0">
                  <c:v>662.5</c:v>
                </c:pt>
                <c:pt idx="1560" formatCode="0">
                  <c:v>663</c:v>
                </c:pt>
                <c:pt idx="1561" formatCode="0">
                  <c:v>664.5</c:v>
                </c:pt>
                <c:pt idx="1562" formatCode="0">
                  <c:v>664</c:v>
                </c:pt>
                <c:pt idx="1563" formatCode="0">
                  <c:v>664</c:v>
                </c:pt>
                <c:pt idx="1564" formatCode="0">
                  <c:v>664</c:v>
                </c:pt>
                <c:pt idx="1565" formatCode="0">
                  <c:v>705.5</c:v>
                </c:pt>
                <c:pt idx="1566" formatCode="0">
                  <c:v>670</c:v>
                </c:pt>
                <c:pt idx="1567" formatCode="0">
                  <c:v>667</c:v>
                </c:pt>
                <c:pt idx="1568" formatCode="0">
                  <c:v>667.5</c:v>
                </c:pt>
                <c:pt idx="1569" formatCode="0">
                  <c:v>668.5</c:v>
                </c:pt>
                <c:pt idx="1570" formatCode="0">
                  <c:v>671.5</c:v>
                </c:pt>
                <c:pt idx="1571" formatCode="0">
                  <c:v>671</c:v>
                </c:pt>
                <c:pt idx="1572" formatCode="0">
                  <c:v>688.5</c:v>
                </c:pt>
                <c:pt idx="1573" formatCode="0">
                  <c:v>667</c:v>
                </c:pt>
                <c:pt idx="1574" formatCode="0">
                  <c:v>672.5</c:v>
                </c:pt>
                <c:pt idx="1575" formatCode="0">
                  <c:v>666.5</c:v>
                </c:pt>
                <c:pt idx="1576" formatCode="0">
                  <c:v>665</c:v>
                </c:pt>
                <c:pt idx="1577" formatCode="0">
                  <c:v>685.5</c:v>
                </c:pt>
                <c:pt idx="1578" formatCode="0">
                  <c:v>691</c:v>
                </c:pt>
                <c:pt idx="1579" formatCode="0">
                  <c:v>681</c:v>
                </c:pt>
                <c:pt idx="1580" formatCode="0">
                  <c:v>669</c:v>
                </c:pt>
                <c:pt idx="1581" formatCode="0">
                  <c:v>664</c:v>
                </c:pt>
                <c:pt idx="1582" formatCode="0">
                  <c:v>664.5</c:v>
                </c:pt>
                <c:pt idx="1583" formatCode="0">
                  <c:v>664</c:v>
                </c:pt>
                <c:pt idx="1584" formatCode="0">
                  <c:v>664.5</c:v>
                </c:pt>
                <c:pt idx="1585" formatCode="0">
                  <c:v>665</c:v>
                </c:pt>
                <c:pt idx="1586" formatCode="0">
                  <c:v>663.5</c:v>
                </c:pt>
                <c:pt idx="1587" formatCode="0">
                  <c:v>663.5</c:v>
                </c:pt>
                <c:pt idx="1588" formatCode="0">
                  <c:v>664.5</c:v>
                </c:pt>
                <c:pt idx="1589" formatCode="0">
                  <c:v>664</c:v>
                </c:pt>
                <c:pt idx="1590" formatCode="0">
                  <c:v>664</c:v>
                </c:pt>
                <c:pt idx="1591" formatCode="0">
                  <c:v>700</c:v>
                </c:pt>
                <c:pt idx="1592" formatCode="0">
                  <c:v>703</c:v>
                </c:pt>
                <c:pt idx="1593" formatCode="0">
                  <c:v>698.5</c:v>
                </c:pt>
                <c:pt idx="1594" formatCode="0">
                  <c:v>704</c:v>
                </c:pt>
                <c:pt idx="1595" formatCode="0">
                  <c:v>709</c:v>
                </c:pt>
                <c:pt idx="1596" formatCode="0">
                  <c:v>709</c:v>
                </c:pt>
                <c:pt idx="1597" formatCode="0">
                  <c:v>703.5</c:v>
                </c:pt>
                <c:pt idx="1598" formatCode="0">
                  <c:v>704.5</c:v>
                </c:pt>
                <c:pt idx="1599" formatCode="0">
                  <c:v>706.5</c:v>
                </c:pt>
                <c:pt idx="1600" formatCode="0">
                  <c:v>680.5</c:v>
                </c:pt>
                <c:pt idx="1601" formatCode="0">
                  <c:v>675</c:v>
                </c:pt>
                <c:pt idx="1602" formatCode="0">
                  <c:v>677</c:v>
                </c:pt>
                <c:pt idx="1603" formatCode="0">
                  <c:v>696</c:v>
                </c:pt>
                <c:pt idx="1604" formatCode="0">
                  <c:v>686.5</c:v>
                </c:pt>
                <c:pt idx="1605" formatCode="0">
                  <c:v>685</c:v>
                </c:pt>
                <c:pt idx="1606" formatCode="0">
                  <c:v>702.5</c:v>
                </c:pt>
                <c:pt idx="1607" formatCode="0">
                  <c:v>714</c:v>
                </c:pt>
                <c:pt idx="1608" formatCode="0">
                  <c:v>693</c:v>
                </c:pt>
                <c:pt idx="1609" formatCode="0">
                  <c:v>663</c:v>
                </c:pt>
                <c:pt idx="1610" formatCode="0">
                  <c:v>662</c:v>
                </c:pt>
                <c:pt idx="1611" formatCode="0">
                  <c:v>663</c:v>
                </c:pt>
                <c:pt idx="1612" formatCode="0">
                  <c:v>663.5</c:v>
                </c:pt>
                <c:pt idx="1613" formatCode="0">
                  <c:v>663.5</c:v>
                </c:pt>
                <c:pt idx="1614" formatCode="0">
                  <c:v>664.5</c:v>
                </c:pt>
                <c:pt idx="1615" formatCode="0">
                  <c:v>661.5</c:v>
                </c:pt>
                <c:pt idx="1616" formatCode="0">
                  <c:v>663</c:v>
                </c:pt>
                <c:pt idx="1617" formatCode="0">
                  <c:v>661</c:v>
                </c:pt>
                <c:pt idx="1618" formatCode="0">
                  <c:v>662.5</c:v>
                </c:pt>
                <c:pt idx="1619" formatCode="0">
                  <c:v>657.5</c:v>
                </c:pt>
                <c:pt idx="1620" formatCode="0">
                  <c:v>658</c:v>
                </c:pt>
                <c:pt idx="1621" formatCode="0">
                  <c:v>658.5</c:v>
                </c:pt>
                <c:pt idx="1622" formatCode="0">
                  <c:v>656</c:v>
                </c:pt>
                <c:pt idx="1623" formatCode="0">
                  <c:v>660</c:v>
                </c:pt>
                <c:pt idx="1624" formatCode="0">
                  <c:v>657.5</c:v>
                </c:pt>
                <c:pt idx="1625" formatCode="0">
                  <c:v>656.5</c:v>
                </c:pt>
                <c:pt idx="1626" formatCode="0">
                  <c:v>658</c:v>
                </c:pt>
                <c:pt idx="1627" formatCode="0">
                  <c:v>659</c:v>
                </c:pt>
                <c:pt idx="1628" formatCode="0">
                  <c:v>659</c:v>
                </c:pt>
                <c:pt idx="1629" formatCode="0">
                  <c:v>657.5</c:v>
                </c:pt>
                <c:pt idx="1630" formatCode="0">
                  <c:v>659.5</c:v>
                </c:pt>
                <c:pt idx="1631" formatCode="0">
                  <c:v>660</c:v>
                </c:pt>
                <c:pt idx="1632" formatCode="0">
                  <c:v>660.5</c:v>
                </c:pt>
                <c:pt idx="1633" formatCode="0">
                  <c:v>658</c:v>
                </c:pt>
                <c:pt idx="1634" formatCode="0">
                  <c:v>659.5</c:v>
                </c:pt>
                <c:pt idx="1635" formatCode="0">
                  <c:v>660.5</c:v>
                </c:pt>
                <c:pt idx="1636" formatCode="0">
                  <c:v>658</c:v>
                </c:pt>
                <c:pt idx="1637" formatCode="0">
                  <c:v>659</c:v>
                </c:pt>
                <c:pt idx="1638" formatCode="0">
                  <c:v>657</c:v>
                </c:pt>
                <c:pt idx="1639" formatCode="0">
                  <c:v>657.5</c:v>
                </c:pt>
                <c:pt idx="1640" formatCode="0">
                  <c:v>659.5</c:v>
                </c:pt>
                <c:pt idx="1641" formatCode="0">
                  <c:v>657</c:v>
                </c:pt>
                <c:pt idx="1642" formatCode="0">
                  <c:v>654</c:v>
                </c:pt>
                <c:pt idx="1643" formatCode="0">
                  <c:v>653.5</c:v>
                </c:pt>
                <c:pt idx="1644" formatCode="0">
                  <c:v>655.5</c:v>
                </c:pt>
                <c:pt idx="1645" formatCode="0">
                  <c:v>655.5</c:v>
                </c:pt>
                <c:pt idx="1646" formatCode="0">
                  <c:v>659.5</c:v>
                </c:pt>
                <c:pt idx="1647" formatCode="0">
                  <c:v>658.5</c:v>
                </c:pt>
                <c:pt idx="1648" formatCode="0">
                  <c:v>657.5</c:v>
                </c:pt>
                <c:pt idx="1649" formatCode="0">
                  <c:v>658.5</c:v>
                </c:pt>
                <c:pt idx="1650" formatCode="0">
                  <c:v>657</c:v>
                </c:pt>
                <c:pt idx="1651" formatCode="0">
                  <c:v>659</c:v>
                </c:pt>
                <c:pt idx="1652" formatCode="0">
                  <c:v>658</c:v>
                </c:pt>
                <c:pt idx="1653" formatCode="0">
                  <c:v>658.5</c:v>
                </c:pt>
                <c:pt idx="1654" formatCode="0">
                  <c:v>657.5</c:v>
                </c:pt>
                <c:pt idx="1655" formatCode="0">
                  <c:v>658</c:v>
                </c:pt>
                <c:pt idx="1656" formatCode="0">
                  <c:v>657</c:v>
                </c:pt>
                <c:pt idx="1657" formatCode="0">
                  <c:v>657</c:v>
                </c:pt>
                <c:pt idx="1658" formatCode="0">
                  <c:v>657.5</c:v>
                </c:pt>
                <c:pt idx="1659" formatCode="0">
                  <c:v>658</c:v>
                </c:pt>
                <c:pt idx="1660" formatCode="0">
                  <c:v>657</c:v>
                </c:pt>
                <c:pt idx="1661" formatCode="0">
                  <c:v>657.5</c:v>
                </c:pt>
                <c:pt idx="1662" formatCode="0">
                  <c:v>655</c:v>
                </c:pt>
                <c:pt idx="1663" formatCode="0">
                  <c:v>658</c:v>
                </c:pt>
                <c:pt idx="1664" formatCode="0">
                  <c:v>656.5</c:v>
                </c:pt>
                <c:pt idx="1665" formatCode="0">
                  <c:v>656.5</c:v>
                </c:pt>
                <c:pt idx="1666" formatCode="0">
                  <c:v>655.5</c:v>
                </c:pt>
                <c:pt idx="1667" formatCode="0">
                  <c:v>657</c:v>
                </c:pt>
                <c:pt idx="1668" formatCode="0">
                  <c:v>656.5</c:v>
                </c:pt>
                <c:pt idx="1669" formatCode="0">
                  <c:v>655.5</c:v>
                </c:pt>
                <c:pt idx="1670" formatCode="0">
                  <c:v>658</c:v>
                </c:pt>
                <c:pt idx="1671" formatCode="0">
                  <c:v>657.5</c:v>
                </c:pt>
                <c:pt idx="1672" formatCode="0">
                  <c:v>657</c:v>
                </c:pt>
                <c:pt idx="1673" formatCode="0">
                  <c:v>655.5</c:v>
                </c:pt>
                <c:pt idx="1674" formatCode="0">
                  <c:v>656</c:v>
                </c:pt>
                <c:pt idx="1675" formatCode="0">
                  <c:v>656.5</c:v>
                </c:pt>
                <c:pt idx="1676" formatCode="0">
                  <c:v>656.5</c:v>
                </c:pt>
                <c:pt idx="1677" formatCode="0">
                  <c:v>656</c:v>
                </c:pt>
                <c:pt idx="1678" formatCode="0">
                  <c:v>657</c:v>
                </c:pt>
                <c:pt idx="1679" formatCode="0">
                  <c:v>657.5</c:v>
                </c:pt>
                <c:pt idx="1680" formatCode="0">
                  <c:v>656.5</c:v>
                </c:pt>
                <c:pt idx="1681" formatCode="0">
                  <c:v>656</c:v>
                </c:pt>
                <c:pt idx="1682" formatCode="0">
                  <c:v>656</c:v>
                </c:pt>
                <c:pt idx="1683" formatCode="0">
                  <c:v>655.5</c:v>
                </c:pt>
                <c:pt idx="1684" formatCode="0">
                  <c:v>656</c:v>
                </c:pt>
                <c:pt idx="1685" formatCode="0">
                  <c:v>657</c:v>
                </c:pt>
                <c:pt idx="1686" formatCode="0">
                  <c:v>654.5</c:v>
                </c:pt>
                <c:pt idx="1687" formatCode="0">
                  <c:v>655</c:v>
                </c:pt>
                <c:pt idx="1688" formatCode="0">
                  <c:v>656.5</c:v>
                </c:pt>
                <c:pt idx="1689" formatCode="0">
                  <c:v>653</c:v>
                </c:pt>
                <c:pt idx="1690" formatCode="0">
                  <c:v>654.5</c:v>
                </c:pt>
                <c:pt idx="1691" formatCode="0">
                  <c:v>654</c:v>
                </c:pt>
                <c:pt idx="1692" formatCode="0">
                  <c:v>654</c:v>
                </c:pt>
                <c:pt idx="1693" formatCode="0">
                  <c:v>655.5</c:v>
                </c:pt>
                <c:pt idx="1694" formatCode="0">
                  <c:v>654</c:v>
                </c:pt>
                <c:pt idx="1695" formatCode="0">
                  <c:v>655.5</c:v>
                </c:pt>
                <c:pt idx="1696" formatCode="0">
                  <c:v>654</c:v>
                </c:pt>
                <c:pt idx="1697" formatCode="0">
                  <c:v>658.5</c:v>
                </c:pt>
                <c:pt idx="1698" formatCode="0">
                  <c:v>656.5</c:v>
                </c:pt>
                <c:pt idx="1699" formatCode="0">
                  <c:v>655</c:v>
                </c:pt>
                <c:pt idx="1700" formatCode="0">
                  <c:v>654.5</c:v>
                </c:pt>
                <c:pt idx="1701" formatCode="0">
                  <c:v>654.5</c:v>
                </c:pt>
                <c:pt idx="1702" formatCode="0">
                  <c:v>655</c:v>
                </c:pt>
                <c:pt idx="1703" formatCode="0">
                  <c:v>655</c:v>
                </c:pt>
                <c:pt idx="1704" formatCode="0">
                  <c:v>654.5</c:v>
                </c:pt>
                <c:pt idx="1705" formatCode="0">
                  <c:v>655.5</c:v>
                </c:pt>
                <c:pt idx="1706" formatCode="0">
                  <c:v>656</c:v>
                </c:pt>
                <c:pt idx="1707" formatCode="0">
                  <c:v>657</c:v>
                </c:pt>
                <c:pt idx="1708" formatCode="0">
                  <c:v>655.5</c:v>
                </c:pt>
                <c:pt idx="1709" formatCode="0">
                  <c:v>658</c:v>
                </c:pt>
                <c:pt idx="1710" formatCode="0">
                  <c:v>654.5</c:v>
                </c:pt>
                <c:pt idx="1711" formatCode="0">
                  <c:v>654</c:v>
                </c:pt>
                <c:pt idx="1712" formatCode="0">
                  <c:v>654.5</c:v>
                </c:pt>
                <c:pt idx="1713" formatCode="0">
                  <c:v>663</c:v>
                </c:pt>
                <c:pt idx="1714" formatCode="0">
                  <c:v>679.5</c:v>
                </c:pt>
                <c:pt idx="1715" formatCode="0">
                  <c:v>675</c:v>
                </c:pt>
                <c:pt idx="1716" formatCode="0">
                  <c:v>684.5</c:v>
                </c:pt>
                <c:pt idx="1717" formatCode="0">
                  <c:v>678</c:v>
                </c:pt>
                <c:pt idx="1718" formatCode="0">
                  <c:v>658</c:v>
                </c:pt>
                <c:pt idx="1719" formatCode="0">
                  <c:v>657</c:v>
                </c:pt>
                <c:pt idx="1720" formatCode="0">
                  <c:v>658</c:v>
                </c:pt>
                <c:pt idx="1721" formatCode="0">
                  <c:v>658.5</c:v>
                </c:pt>
                <c:pt idx="1722" formatCode="0">
                  <c:v>656</c:v>
                </c:pt>
                <c:pt idx="1723" formatCode="0">
                  <c:v>653.5</c:v>
                </c:pt>
                <c:pt idx="1724" formatCode="0">
                  <c:v>654.5</c:v>
                </c:pt>
                <c:pt idx="1725" formatCode="0">
                  <c:v>655</c:v>
                </c:pt>
                <c:pt idx="1726" formatCode="0">
                  <c:v>654.5</c:v>
                </c:pt>
                <c:pt idx="1727" formatCode="0">
                  <c:v>653.5</c:v>
                </c:pt>
                <c:pt idx="1728" formatCode="0">
                  <c:v>655</c:v>
                </c:pt>
                <c:pt idx="1729" formatCode="0">
                  <c:v>655</c:v>
                </c:pt>
                <c:pt idx="1730" formatCode="0">
                  <c:v>656.5</c:v>
                </c:pt>
                <c:pt idx="1731" formatCode="0">
                  <c:v>655.5</c:v>
                </c:pt>
                <c:pt idx="1732" formatCode="0">
                  <c:v>653</c:v>
                </c:pt>
                <c:pt idx="1733" formatCode="0">
                  <c:v>654</c:v>
                </c:pt>
                <c:pt idx="1734" formatCode="0">
                  <c:v>652</c:v>
                </c:pt>
                <c:pt idx="1735" formatCode="0">
                  <c:v>651.5</c:v>
                </c:pt>
                <c:pt idx="1736" formatCode="0">
                  <c:v>650.5</c:v>
                </c:pt>
                <c:pt idx="1737" formatCode="0">
                  <c:v>651.5</c:v>
                </c:pt>
                <c:pt idx="1738" formatCode="0">
                  <c:v>649</c:v>
                </c:pt>
                <c:pt idx="1739" formatCode="0">
                  <c:v>650</c:v>
                </c:pt>
                <c:pt idx="1740" formatCode="0">
                  <c:v>649</c:v>
                </c:pt>
                <c:pt idx="1741" formatCode="0">
                  <c:v>646.5</c:v>
                </c:pt>
                <c:pt idx="1742" formatCode="0">
                  <c:v>647</c:v>
                </c:pt>
                <c:pt idx="1743" formatCode="0">
                  <c:v>650.5</c:v>
                </c:pt>
                <c:pt idx="1744" formatCode="0">
                  <c:v>648.5</c:v>
                </c:pt>
                <c:pt idx="1745" formatCode="0">
                  <c:v>648</c:v>
                </c:pt>
                <c:pt idx="1746" formatCode="0">
                  <c:v>649.5</c:v>
                </c:pt>
                <c:pt idx="1747" formatCode="0">
                  <c:v>647</c:v>
                </c:pt>
                <c:pt idx="1748" formatCode="0">
                  <c:v>651</c:v>
                </c:pt>
                <c:pt idx="1749" formatCode="0">
                  <c:v>647.5</c:v>
                </c:pt>
                <c:pt idx="1750" formatCode="0">
                  <c:v>648.5</c:v>
                </c:pt>
                <c:pt idx="1751" formatCode="0">
                  <c:v>649</c:v>
                </c:pt>
                <c:pt idx="1752" formatCode="0">
                  <c:v>651.5</c:v>
                </c:pt>
                <c:pt idx="1753" formatCode="0">
                  <c:v>651.5</c:v>
                </c:pt>
                <c:pt idx="1754" formatCode="0">
                  <c:v>650.5</c:v>
                </c:pt>
                <c:pt idx="1755" formatCode="0">
                  <c:v>652.5</c:v>
                </c:pt>
                <c:pt idx="1756" formatCode="0">
                  <c:v>652</c:v>
                </c:pt>
                <c:pt idx="1757" formatCode="0">
                  <c:v>651.5</c:v>
                </c:pt>
                <c:pt idx="1758" formatCode="0">
                  <c:v>652</c:v>
                </c:pt>
                <c:pt idx="1759" formatCode="0">
                  <c:v>648.5</c:v>
                </c:pt>
                <c:pt idx="1760" formatCode="0">
                  <c:v>654</c:v>
                </c:pt>
                <c:pt idx="1761" formatCode="0">
                  <c:v>651.5</c:v>
                </c:pt>
                <c:pt idx="1762" formatCode="0">
                  <c:v>653</c:v>
                </c:pt>
                <c:pt idx="1763" formatCode="0">
                  <c:v>652.5</c:v>
                </c:pt>
                <c:pt idx="1764" formatCode="0">
                  <c:v>654.5</c:v>
                </c:pt>
                <c:pt idx="1765" formatCode="0">
                  <c:v>652</c:v>
                </c:pt>
                <c:pt idx="1766" formatCode="0">
                  <c:v>654.5</c:v>
                </c:pt>
                <c:pt idx="1767" formatCode="0">
                  <c:v>652.5</c:v>
                </c:pt>
                <c:pt idx="1768" formatCode="0">
                  <c:v>650.5</c:v>
                </c:pt>
                <c:pt idx="1769" formatCode="0">
                  <c:v>647.5</c:v>
                </c:pt>
                <c:pt idx="1770" formatCode="0">
                  <c:v>650.5</c:v>
                </c:pt>
                <c:pt idx="1771" formatCode="0">
                  <c:v>650.5</c:v>
                </c:pt>
                <c:pt idx="1772" formatCode="0">
                  <c:v>654.5</c:v>
                </c:pt>
                <c:pt idx="1773" formatCode="0">
                  <c:v>652.5</c:v>
                </c:pt>
                <c:pt idx="1774" formatCode="0">
                  <c:v>654.5</c:v>
                </c:pt>
                <c:pt idx="1775" formatCode="0">
                  <c:v>652.5</c:v>
                </c:pt>
                <c:pt idx="1776" formatCode="0">
                  <c:v>654</c:v>
                </c:pt>
                <c:pt idx="1777" formatCode="0">
                  <c:v>652.5</c:v>
                </c:pt>
                <c:pt idx="1778" formatCode="0">
                  <c:v>649.5</c:v>
                </c:pt>
                <c:pt idx="1779" formatCode="0">
                  <c:v>654</c:v>
                </c:pt>
                <c:pt idx="1780" formatCode="0">
                  <c:v>653.5</c:v>
                </c:pt>
                <c:pt idx="1781" formatCode="0">
                  <c:v>654</c:v>
                </c:pt>
                <c:pt idx="1782" formatCode="0">
                  <c:v>653</c:v>
                </c:pt>
                <c:pt idx="1783" formatCode="0">
                  <c:v>652.5</c:v>
                </c:pt>
                <c:pt idx="1784" formatCode="0">
                  <c:v>654.5</c:v>
                </c:pt>
                <c:pt idx="1785" formatCode="0">
                  <c:v>652.5</c:v>
                </c:pt>
                <c:pt idx="1786" formatCode="0">
                  <c:v>653.5</c:v>
                </c:pt>
                <c:pt idx="1787" formatCode="0">
                  <c:v>652.5</c:v>
                </c:pt>
                <c:pt idx="1788" formatCode="0">
                  <c:v>653.5</c:v>
                </c:pt>
                <c:pt idx="1789" formatCode="0">
                  <c:v>653</c:v>
                </c:pt>
                <c:pt idx="1790" formatCode="0">
                  <c:v>654.5</c:v>
                </c:pt>
                <c:pt idx="1791" formatCode="0">
                  <c:v>655</c:v>
                </c:pt>
                <c:pt idx="1792" formatCode="0">
                  <c:v>653.5</c:v>
                </c:pt>
                <c:pt idx="1793" formatCode="0">
                  <c:v>655</c:v>
                </c:pt>
                <c:pt idx="1794" formatCode="0">
                  <c:v>651.5</c:v>
                </c:pt>
                <c:pt idx="1795" formatCode="0">
                  <c:v>654</c:v>
                </c:pt>
                <c:pt idx="1796" formatCode="0">
                  <c:v>655.5</c:v>
                </c:pt>
                <c:pt idx="1797" formatCode="0">
                  <c:v>654.5</c:v>
                </c:pt>
                <c:pt idx="1798" formatCode="0">
                  <c:v>656</c:v>
                </c:pt>
                <c:pt idx="1799" formatCode="0">
                  <c:v>655.5</c:v>
                </c:pt>
                <c:pt idx="1800" formatCode="0">
                  <c:v>655.5</c:v>
                </c:pt>
                <c:pt idx="1801" formatCode="0">
                  <c:v>654</c:v>
                </c:pt>
                <c:pt idx="1802" formatCode="0">
                  <c:v>655</c:v>
                </c:pt>
                <c:pt idx="1803" formatCode="0">
                  <c:v>654</c:v>
                </c:pt>
                <c:pt idx="1804" formatCode="0">
                  <c:v>656</c:v>
                </c:pt>
                <c:pt idx="1805" formatCode="0">
                  <c:v>656</c:v>
                </c:pt>
                <c:pt idx="1806" formatCode="0">
                  <c:v>653.5</c:v>
                </c:pt>
                <c:pt idx="1807" formatCode="0">
                  <c:v>653.5</c:v>
                </c:pt>
                <c:pt idx="1808" formatCode="0">
                  <c:v>652.5</c:v>
                </c:pt>
                <c:pt idx="1809" formatCode="0">
                  <c:v>654</c:v>
                </c:pt>
                <c:pt idx="1810" formatCode="0">
                  <c:v>652</c:v>
                </c:pt>
                <c:pt idx="1811" formatCode="0">
                  <c:v>654.5</c:v>
                </c:pt>
                <c:pt idx="1812" formatCode="0">
                  <c:v>653</c:v>
                </c:pt>
                <c:pt idx="1813" formatCode="0">
                  <c:v>650.5</c:v>
                </c:pt>
                <c:pt idx="1814" formatCode="0">
                  <c:v>653</c:v>
                </c:pt>
                <c:pt idx="1815" formatCode="0">
                  <c:v>653</c:v>
                </c:pt>
                <c:pt idx="1816" formatCode="0">
                  <c:v>652.5</c:v>
                </c:pt>
                <c:pt idx="1817" formatCode="0">
                  <c:v>653</c:v>
                </c:pt>
                <c:pt idx="1818" formatCode="0">
                  <c:v>653.5</c:v>
                </c:pt>
                <c:pt idx="1819" formatCode="0">
                  <c:v>653</c:v>
                </c:pt>
                <c:pt idx="1820" formatCode="0">
                  <c:v>654</c:v>
                </c:pt>
                <c:pt idx="1821" formatCode="0">
                  <c:v>653.5</c:v>
                </c:pt>
                <c:pt idx="1822" formatCode="0">
                  <c:v>653</c:v>
                </c:pt>
                <c:pt idx="1823" formatCode="0">
                  <c:v>653.5</c:v>
                </c:pt>
                <c:pt idx="1824" formatCode="0">
                  <c:v>654</c:v>
                </c:pt>
                <c:pt idx="1825" formatCode="0">
                  <c:v>654</c:v>
                </c:pt>
                <c:pt idx="1826" formatCode="0">
                  <c:v>653</c:v>
                </c:pt>
                <c:pt idx="1827" formatCode="0">
                  <c:v>652.5</c:v>
                </c:pt>
                <c:pt idx="1828" formatCode="0">
                  <c:v>651</c:v>
                </c:pt>
                <c:pt idx="1829" formatCode="0">
                  <c:v>652</c:v>
                </c:pt>
                <c:pt idx="1830" formatCode="0">
                  <c:v>651</c:v>
                </c:pt>
                <c:pt idx="1831" formatCode="0">
                  <c:v>648.5</c:v>
                </c:pt>
                <c:pt idx="1832" formatCode="0">
                  <c:v>653</c:v>
                </c:pt>
                <c:pt idx="1833" formatCode="0">
                  <c:v>652.5</c:v>
                </c:pt>
                <c:pt idx="1834" formatCode="0">
                  <c:v>652</c:v>
                </c:pt>
                <c:pt idx="1835" formatCode="0">
                  <c:v>652.5</c:v>
                </c:pt>
                <c:pt idx="1836" formatCode="0">
                  <c:v>650</c:v>
                </c:pt>
                <c:pt idx="1837" formatCode="0">
                  <c:v>650</c:v>
                </c:pt>
                <c:pt idx="1838" formatCode="0">
                  <c:v>650</c:v>
                </c:pt>
                <c:pt idx="1839" formatCode="0">
                  <c:v>651</c:v>
                </c:pt>
                <c:pt idx="1840" formatCode="0">
                  <c:v>649.5</c:v>
                </c:pt>
                <c:pt idx="1841" formatCode="0">
                  <c:v>650.5</c:v>
                </c:pt>
                <c:pt idx="1842" formatCode="0">
                  <c:v>651</c:v>
                </c:pt>
                <c:pt idx="1843" formatCode="0">
                  <c:v>650</c:v>
                </c:pt>
                <c:pt idx="1844" formatCode="0">
                  <c:v>666</c:v>
                </c:pt>
                <c:pt idx="1845" formatCode="0">
                  <c:v>689.5</c:v>
                </c:pt>
                <c:pt idx="1846" formatCode="0">
                  <c:v>653.5</c:v>
                </c:pt>
                <c:pt idx="1847" formatCode="0">
                  <c:v>653</c:v>
                </c:pt>
                <c:pt idx="1848" formatCode="0">
                  <c:v>652</c:v>
                </c:pt>
                <c:pt idx="1849" formatCode="0">
                  <c:v>652.5</c:v>
                </c:pt>
                <c:pt idx="1850" formatCode="0">
                  <c:v>653</c:v>
                </c:pt>
                <c:pt idx="1851" formatCode="0">
                  <c:v>653</c:v>
                </c:pt>
                <c:pt idx="1852" formatCode="0">
                  <c:v>651.5</c:v>
                </c:pt>
                <c:pt idx="1853" formatCode="0">
                  <c:v>652.5</c:v>
                </c:pt>
                <c:pt idx="1854" formatCode="0">
                  <c:v>652</c:v>
                </c:pt>
                <c:pt idx="1855" formatCode="0">
                  <c:v>651.5</c:v>
                </c:pt>
                <c:pt idx="1856" formatCode="0">
                  <c:v>652</c:v>
                </c:pt>
                <c:pt idx="1857" formatCode="0">
                  <c:v>651.5</c:v>
                </c:pt>
                <c:pt idx="1858" formatCode="0">
                  <c:v>651</c:v>
                </c:pt>
                <c:pt idx="1859" formatCode="0">
                  <c:v>651</c:v>
                </c:pt>
                <c:pt idx="1860" formatCode="0">
                  <c:v>649</c:v>
                </c:pt>
                <c:pt idx="1861" formatCode="0">
                  <c:v>648</c:v>
                </c:pt>
                <c:pt idx="1862" formatCode="0">
                  <c:v>648.5</c:v>
                </c:pt>
                <c:pt idx="1863" formatCode="0">
                  <c:v>649</c:v>
                </c:pt>
                <c:pt idx="1864" formatCode="0">
                  <c:v>650.5</c:v>
                </c:pt>
                <c:pt idx="1865" formatCode="0">
                  <c:v>651</c:v>
                </c:pt>
                <c:pt idx="1866" formatCode="0">
                  <c:v>649.5</c:v>
                </c:pt>
                <c:pt idx="1867" formatCode="0">
                  <c:v>650.5</c:v>
                </c:pt>
                <c:pt idx="1868" formatCode="0">
                  <c:v>652</c:v>
                </c:pt>
                <c:pt idx="1869" formatCode="0">
                  <c:v>654.5</c:v>
                </c:pt>
                <c:pt idx="1870" formatCode="0">
                  <c:v>651</c:v>
                </c:pt>
                <c:pt idx="1871" formatCode="0">
                  <c:v>653</c:v>
                </c:pt>
                <c:pt idx="1872" formatCode="0">
                  <c:v>654</c:v>
                </c:pt>
                <c:pt idx="1873" formatCode="0">
                  <c:v>652</c:v>
                </c:pt>
                <c:pt idx="1874" formatCode="0">
                  <c:v>652.5</c:v>
                </c:pt>
                <c:pt idx="1875" formatCode="0">
                  <c:v>653</c:v>
                </c:pt>
                <c:pt idx="1876" formatCode="0">
                  <c:v>651.5</c:v>
                </c:pt>
                <c:pt idx="1877" formatCode="0">
                  <c:v>651.5</c:v>
                </c:pt>
                <c:pt idx="1878" formatCode="0">
                  <c:v>649</c:v>
                </c:pt>
                <c:pt idx="1879" formatCode="0">
                  <c:v>651.5</c:v>
                </c:pt>
                <c:pt idx="1880" formatCode="0">
                  <c:v>651</c:v>
                </c:pt>
                <c:pt idx="1881" formatCode="0">
                  <c:v>652</c:v>
                </c:pt>
                <c:pt idx="1882" formatCode="0">
                  <c:v>649.5</c:v>
                </c:pt>
                <c:pt idx="1883" formatCode="0">
                  <c:v>651.5</c:v>
                </c:pt>
                <c:pt idx="1884" formatCode="0">
                  <c:v>651.5</c:v>
                </c:pt>
                <c:pt idx="1885" formatCode="0">
                  <c:v>649.5</c:v>
                </c:pt>
                <c:pt idx="1886" formatCode="0">
                  <c:v>650</c:v>
                </c:pt>
                <c:pt idx="1887" formatCode="0">
                  <c:v>649.5</c:v>
                </c:pt>
                <c:pt idx="1888" formatCode="0">
                  <c:v>650.5</c:v>
                </c:pt>
                <c:pt idx="1889" formatCode="0">
                  <c:v>649</c:v>
                </c:pt>
                <c:pt idx="1890" formatCode="0">
                  <c:v>650</c:v>
                </c:pt>
                <c:pt idx="1891" formatCode="0">
                  <c:v>650.5</c:v>
                </c:pt>
                <c:pt idx="1892" formatCode="0">
                  <c:v>651.5</c:v>
                </c:pt>
                <c:pt idx="1893" formatCode="0">
                  <c:v>651.5</c:v>
                </c:pt>
                <c:pt idx="1894" formatCode="0">
                  <c:v>651</c:v>
                </c:pt>
                <c:pt idx="1895" formatCode="0">
                  <c:v>652</c:v>
                </c:pt>
                <c:pt idx="1896" formatCode="0">
                  <c:v>651.5</c:v>
                </c:pt>
                <c:pt idx="1897" formatCode="0">
                  <c:v>653</c:v>
                </c:pt>
                <c:pt idx="1898" formatCode="0">
                  <c:v>648.5</c:v>
                </c:pt>
                <c:pt idx="1899" formatCode="0">
                  <c:v>651.5</c:v>
                </c:pt>
                <c:pt idx="1900" formatCode="0">
                  <c:v>650</c:v>
                </c:pt>
                <c:pt idx="1901" formatCode="0">
                  <c:v>643.5</c:v>
                </c:pt>
                <c:pt idx="1902" formatCode="0">
                  <c:v>644.5</c:v>
                </c:pt>
                <c:pt idx="1903" formatCode="0">
                  <c:v>645.5</c:v>
                </c:pt>
                <c:pt idx="1904" formatCode="0">
                  <c:v>645.5</c:v>
                </c:pt>
                <c:pt idx="1905" formatCode="0">
                  <c:v>647.5</c:v>
                </c:pt>
                <c:pt idx="1906" formatCode="0">
                  <c:v>647.5</c:v>
                </c:pt>
                <c:pt idx="1907" formatCode="0">
                  <c:v>649</c:v>
                </c:pt>
                <c:pt idx="1908" formatCode="0">
                  <c:v>666.5</c:v>
                </c:pt>
                <c:pt idx="1909" formatCode="0">
                  <c:v>669</c:v>
                </c:pt>
                <c:pt idx="1910" formatCode="0">
                  <c:v>649</c:v>
                </c:pt>
                <c:pt idx="1911" formatCode="0">
                  <c:v>677</c:v>
                </c:pt>
                <c:pt idx="1912" formatCode="0">
                  <c:v>668.5</c:v>
                </c:pt>
                <c:pt idx="1913" formatCode="0">
                  <c:v>667</c:v>
                </c:pt>
                <c:pt idx="1914" formatCode="0">
                  <c:v>667.5</c:v>
                </c:pt>
                <c:pt idx="1915" formatCode="0">
                  <c:v>676</c:v>
                </c:pt>
                <c:pt idx="1916" formatCode="0">
                  <c:v>696</c:v>
                </c:pt>
                <c:pt idx="1917" formatCode="0">
                  <c:v>687</c:v>
                </c:pt>
                <c:pt idx="1918" formatCode="0">
                  <c:v>672</c:v>
                </c:pt>
                <c:pt idx="1919" formatCode="0">
                  <c:v>675</c:v>
                </c:pt>
                <c:pt idx="1920" formatCode="0">
                  <c:v>676</c:v>
                </c:pt>
                <c:pt idx="1921" formatCode="0">
                  <c:v>654</c:v>
                </c:pt>
                <c:pt idx="1922" formatCode="0">
                  <c:v>651</c:v>
                </c:pt>
                <c:pt idx="1923" formatCode="0">
                  <c:v>650</c:v>
                </c:pt>
                <c:pt idx="1924" formatCode="0">
                  <c:v>649</c:v>
                </c:pt>
                <c:pt idx="1925" formatCode="0">
                  <c:v>649.5</c:v>
                </c:pt>
                <c:pt idx="1926" formatCode="0">
                  <c:v>648.5</c:v>
                </c:pt>
                <c:pt idx="1927" formatCode="0">
                  <c:v>672.5</c:v>
                </c:pt>
                <c:pt idx="1928" formatCode="0">
                  <c:v>683.5</c:v>
                </c:pt>
                <c:pt idx="1929" formatCode="0">
                  <c:v>687</c:v>
                </c:pt>
                <c:pt idx="1930" formatCode="0">
                  <c:v>689</c:v>
                </c:pt>
                <c:pt idx="1931" formatCode="0">
                  <c:v>678.5</c:v>
                </c:pt>
                <c:pt idx="1932" formatCode="0">
                  <c:v>690</c:v>
                </c:pt>
                <c:pt idx="1933" formatCode="0">
                  <c:v>668</c:v>
                </c:pt>
                <c:pt idx="1934" formatCode="0">
                  <c:v>682</c:v>
                </c:pt>
                <c:pt idx="1935" formatCode="0">
                  <c:v>662.5</c:v>
                </c:pt>
                <c:pt idx="1936" formatCode="0">
                  <c:v>658</c:v>
                </c:pt>
                <c:pt idx="1937" formatCode="0">
                  <c:v>653.5</c:v>
                </c:pt>
                <c:pt idx="1938" formatCode="0">
                  <c:v>652.5</c:v>
                </c:pt>
                <c:pt idx="1939" formatCode="0">
                  <c:v>650.5</c:v>
                </c:pt>
                <c:pt idx="1940" formatCode="0">
                  <c:v>655.5</c:v>
                </c:pt>
                <c:pt idx="1941" formatCode="0">
                  <c:v>657.5</c:v>
                </c:pt>
                <c:pt idx="1942" formatCode="0">
                  <c:v>683</c:v>
                </c:pt>
                <c:pt idx="1943" formatCode="0">
                  <c:v>680.5</c:v>
                </c:pt>
                <c:pt idx="1944" formatCode="0">
                  <c:v>675.5</c:v>
                </c:pt>
                <c:pt idx="1945" formatCode="0">
                  <c:v>693</c:v>
                </c:pt>
                <c:pt idx="1946" formatCode="0">
                  <c:v>694.5</c:v>
                </c:pt>
                <c:pt idx="1947" formatCode="0">
                  <c:v>690</c:v>
                </c:pt>
                <c:pt idx="1948" formatCode="0">
                  <c:v>706</c:v>
                </c:pt>
                <c:pt idx="1949" formatCode="0">
                  <c:v>703.5</c:v>
                </c:pt>
                <c:pt idx="1950" formatCode="0">
                  <c:v>702</c:v>
                </c:pt>
                <c:pt idx="1951" formatCode="0">
                  <c:v>701.5</c:v>
                </c:pt>
                <c:pt idx="1952" formatCode="0">
                  <c:v>699</c:v>
                </c:pt>
                <c:pt idx="1953" formatCode="0">
                  <c:v>702.5</c:v>
                </c:pt>
                <c:pt idx="1954" formatCode="0">
                  <c:v>695.5</c:v>
                </c:pt>
                <c:pt idx="1955" formatCode="0">
                  <c:v>689.5</c:v>
                </c:pt>
                <c:pt idx="1956" formatCode="0">
                  <c:v>689.5</c:v>
                </c:pt>
                <c:pt idx="1957" formatCode="0">
                  <c:v>694</c:v>
                </c:pt>
                <c:pt idx="1958" formatCode="0">
                  <c:v>692</c:v>
                </c:pt>
                <c:pt idx="1959" formatCode="0">
                  <c:v>686.5</c:v>
                </c:pt>
                <c:pt idx="1960" formatCode="0">
                  <c:v>687</c:v>
                </c:pt>
                <c:pt idx="1961" formatCode="0">
                  <c:v>688.5</c:v>
                </c:pt>
                <c:pt idx="1962" formatCode="0">
                  <c:v>682.5</c:v>
                </c:pt>
                <c:pt idx="1963" formatCode="0">
                  <c:v>685.5</c:v>
                </c:pt>
                <c:pt idx="1964" formatCode="0">
                  <c:v>685</c:v>
                </c:pt>
                <c:pt idx="1965" formatCode="0">
                  <c:v>682</c:v>
                </c:pt>
                <c:pt idx="1966" formatCode="0">
                  <c:v>655</c:v>
                </c:pt>
                <c:pt idx="1967" formatCode="0">
                  <c:v>667.5</c:v>
                </c:pt>
                <c:pt idx="1968" formatCode="0">
                  <c:v>674</c:v>
                </c:pt>
                <c:pt idx="1969" formatCode="0">
                  <c:v>678</c:v>
                </c:pt>
                <c:pt idx="1970" formatCode="0">
                  <c:v>681</c:v>
                </c:pt>
                <c:pt idx="1971" formatCode="0">
                  <c:v>690</c:v>
                </c:pt>
                <c:pt idx="1972" formatCode="0">
                  <c:v>675.5</c:v>
                </c:pt>
                <c:pt idx="1973" formatCode="0">
                  <c:v>668.5</c:v>
                </c:pt>
                <c:pt idx="1974" formatCode="0">
                  <c:v>664.5</c:v>
                </c:pt>
                <c:pt idx="1975" formatCode="0">
                  <c:v>697.5</c:v>
                </c:pt>
                <c:pt idx="1976" formatCode="0">
                  <c:v>657.5</c:v>
                </c:pt>
                <c:pt idx="1977" formatCode="0">
                  <c:v>676</c:v>
                </c:pt>
                <c:pt idx="1978" formatCode="0">
                  <c:v>651.5</c:v>
                </c:pt>
                <c:pt idx="1979" formatCode="0">
                  <c:v>650</c:v>
                </c:pt>
                <c:pt idx="1980" formatCode="0">
                  <c:v>654.5</c:v>
                </c:pt>
                <c:pt idx="1981" formatCode="0">
                  <c:v>649</c:v>
                </c:pt>
                <c:pt idx="1982" formatCode="0">
                  <c:v>674.5</c:v>
                </c:pt>
                <c:pt idx="1983" formatCode="0">
                  <c:v>691</c:v>
                </c:pt>
                <c:pt idx="1984" formatCode="0">
                  <c:v>692</c:v>
                </c:pt>
                <c:pt idx="1985" formatCode="0">
                  <c:v>697</c:v>
                </c:pt>
                <c:pt idx="1986" formatCode="0">
                  <c:v>690.5</c:v>
                </c:pt>
                <c:pt idx="1987" formatCode="0">
                  <c:v>689.5</c:v>
                </c:pt>
                <c:pt idx="1988" formatCode="0">
                  <c:v>696.5</c:v>
                </c:pt>
                <c:pt idx="1989" formatCode="0">
                  <c:v>658</c:v>
                </c:pt>
                <c:pt idx="1990" formatCode="0">
                  <c:v>687</c:v>
                </c:pt>
                <c:pt idx="1991" formatCode="0">
                  <c:v>707.5</c:v>
                </c:pt>
                <c:pt idx="1992" formatCode="0">
                  <c:v>660.5</c:v>
                </c:pt>
                <c:pt idx="1993" formatCode="0">
                  <c:v>654.5</c:v>
                </c:pt>
                <c:pt idx="1994" formatCode="0">
                  <c:v>654</c:v>
                </c:pt>
                <c:pt idx="1995" formatCode="0">
                  <c:v>662.5</c:v>
                </c:pt>
                <c:pt idx="1996" formatCode="0">
                  <c:v>650.5</c:v>
                </c:pt>
                <c:pt idx="1997" formatCode="0">
                  <c:v>650.5</c:v>
                </c:pt>
                <c:pt idx="1998" formatCode="0">
                  <c:v>650</c:v>
                </c:pt>
                <c:pt idx="1999" formatCode="0">
                  <c:v>647.5</c:v>
                </c:pt>
                <c:pt idx="2000" formatCode="0">
                  <c:v>648</c:v>
                </c:pt>
                <c:pt idx="2001" formatCode="0">
                  <c:v>680.5</c:v>
                </c:pt>
                <c:pt idx="2002" formatCode="0">
                  <c:v>666</c:v>
                </c:pt>
                <c:pt idx="2003" formatCode="0">
                  <c:v>667</c:v>
                </c:pt>
                <c:pt idx="2004" formatCode="0">
                  <c:v>648.5</c:v>
                </c:pt>
                <c:pt idx="2005" formatCode="0">
                  <c:v>647</c:v>
                </c:pt>
                <c:pt idx="2006" formatCode="0">
                  <c:v>692</c:v>
                </c:pt>
                <c:pt idx="2007" formatCode="0">
                  <c:v>674.5</c:v>
                </c:pt>
                <c:pt idx="2008" formatCode="0">
                  <c:v>663.5</c:v>
                </c:pt>
                <c:pt idx="2009" formatCode="0">
                  <c:v>672</c:v>
                </c:pt>
                <c:pt idx="2010" formatCode="0">
                  <c:v>664.5</c:v>
                </c:pt>
                <c:pt idx="2011" formatCode="0">
                  <c:v>667.5</c:v>
                </c:pt>
                <c:pt idx="2012" formatCode="0">
                  <c:v>673.5</c:v>
                </c:pt>
                <c:pt idx="2013" formatCode="0">
                  <c:v>665.5</c:v>
                </c:pt>
                <c:pt idx="2014" formatCode="0">
                  <c:v>674.5</c:v>
                </c:pt>
                <c:pt idx="2015" formatCode="0">
                  <c:v>664.5</c:v>
                </c:pt>
                <c:pt idx="2016" formatCode="0">
                  <c:v>665.5</c:v>
                </c:pt>
                <c:pt idx="2017" formatCode="0">
                  <c:v>653</c:v>
                </c:pt>
                <c:pt idx="2018" formatCode="0">
                  <c:v>668</c:v>
                </c:pt>
                <c:pt idx="2019" formatCode="0">
                  <c:v>676</c:v>
                </c:pt>
                <c:pt idx="2020" formatCode="0">
                  <c:v>668.5</c:v>
                </c:pt>
                <c:pt idx="2021" formatCode="0">
                  <c:v>677.5</c:v>
                </c:pt>
                <c:pt idx="2022" formatCode="0">
                  <c:v>675</c:v>
                </c:pt>
                <c:pt idx="2023" formatCode="0">
                  <c:v>674.5</c:v>
                </c:pt>
                <c:pt idx="2024" formatCode="0">
                  <c:v>672</c:v>
                </c:pt>
                <c:pt idx="2025" formatCode="0">
                  <c:v>670.5</c:v>
                </c:pt>
                <c:pt idx="2026" formatCode="0">
                  <c:v>666.5</c:v>
                </c:pt>
                <c:pt idx="2027" formatCode="0">
                  <c:v>656</c:v>
                </c:pt>
                <c:pt idx="2028" formatCode="0">
                  <c:v>683.5</c:v>
                </c:pt>
                <c:pt idx="2029" formatCode="0">
                  <c:v>662.5</c:v>
                </c:pt>
                <c:pt idx="2030" formatCode="0">
                  <c:v>664</c:v>
                </c:pt>
                <c:pt idx="2031" formatCode="0">
                  <c:v>659.5</c:v>
                </c:pt>
                <c:pt idx="2032" formatCode="0">
                  <c:v>672</c:v>
                </c:pt>
                <c:pt idx="2033" formatCode="0">
                  <c:v>679.5</c:v>
                </c:pt>
                <c:pt idx="2034" formatCode="0">
                  <c:v>667</c:v>
                </c:pt>
                <c:pt idx="2035" formatCode="0">
                  <c:v>667</c:v>
                </c:pt>
                <c:pt idx="2036" formatCode="0">
                  <c:v>657</c:v>
                </c:pt>
                <c:pt idx="2037" formatCode="0">
                  <c:v>660</c:v>
                </c:pt>
                <c:pt idx="2038" formatCode="0">
                  <c:v>667</c:v>
                </c:pt>
                <c:pt idx="2039" formatCode="0">
                  <c:v>707</c:v>
                </c:pt>
                <c:pt idx="2040" formatCode="0">
                  <c:v>696</c:v>
                </c:pt>
                <c:pt idx="2041" formatCode="0">
                  <c:v>694.5</c:v>
                </c:pt>
                <c:pt idx="2042" formatCode="0">
                  <c:v>687.5</c:v>
                </c:pt>
                <c:pt idx="2043" formatCode="0">
                  <c:v>691</c:v>
                </c:pt>
                <c:pt idx="2044" formatCode="0">
                  <c:v>665.5</c:v>
                </c:pt>
                <c:pt idx="2045" formatCode="0">
                  <c:v>661</c:v>
                </c:pt>
                <c:pt idx="2046" formatCode="0">
                  <c:v>659</c:v>
                </c:pt>
                <c:pt idx="2047" formatCode="0">
                  <c:v>661.5</c:v>
                </c:pt>
                <c:pt idx="2048" formatCode="0">
                  <c:v>662</c:v>
                </c:pt>
                <c:pt idx="2049" formatCode="0">
                  <c:v>705.5</c:v>
                </c:pt>
                <c:pt idx="2050" formatCode="0">
                  <c:v>678.5</c:v>
                </c:pt>
                <c:pt idx="2051" formatCode="0">
                  <c:v>668</c:v>
                </c:pt>
                <c:pt idx="2052" formatCode="0">
                  <c:v>662.5</c:v>
                </c:pt>
                <c:pt idx="2053" formatCode="0">
                  <c:v>661.5</c:v>
                </c:pt>
                <c:pt idx="2054" formatCode="0">
                  <c:v>662.5</c:v>
                </c:pt>
                <c:pt idx="2055" formatCode="0">
                  <c:v>689</c:v>
                </c:pt>
                <c:pt idx="2056" formatCode="0">
                  <c:v>662.5</c:v>
                </c:pt>
                <c:pt idx="2057" formatCode="0">
                  <c:v>658</c:v>
                </c:pt>
                <c:pt idx="2058" formatCode="0">
                  <c:v>661</c:v>
                </c:pt>
                <c:pt idx="2059" formatCode="0">
                  <c:v>658.5</c:v>
                </c:pt>
                <c:pt idx="2060" formatCode="0">
                  <c:v>655</c:v>
                </c:pt>
                <c:pt idx="2061" formatCode="0">
                  <c:v>658</c:v>
                </c:pt>
                <c:pt idx="2062" formatCode="0">
                  <c:v>656.5</c:v>
                </c:pt>
                <c:pt idx="2063" formatCode="0">
                  <c:v>665.5</c:v>
                </c:pt>
                <c:pt idx="2064" formatCode="0">
                  <c:v>652</c:v>
                </c:pt>
                <c:pt idx="2065" formatCode="0">
                  <c:v>664.5</c:v>
                </c:pt>
                <c:pt idx="2066" formatCode="0">
                  <c:v>657</c:v>
                </c:pt>
                <c:pt idx="2067" formatCode="0">
                  <c:v>658</c:v>
                </c:pt>
                <c:pt idx="2068" formatCode="0">
                  <c:v>660</c:v>
                </c:pt>
                <c:pt idx="2069" formatCode="0">
                  <c:v>657</c:v>
                </c:pt>
                <c:pt idx="2070" formatCode="0">
                  <c:v>660</c:v>
                </c:pt>
                <c:pt idx="2071" formatCode="0">
                  <c:v>650.5</c:v>
                </c:pt>
                <c:pt idx="2072" formatCode="0">
                  <c:v>663.5</c:v>
                </c:pt>
                <c:pt idx="2073" formatCode="0">
                  <c:v>669.5</c:v>
                </c:pt>
                <c:pt idx="2074" formatCode="0">
                  <c:v>669.5</c:v>
                </c:pt>
                <c:pt idx="2075" formatCode="0">
                  <c:v>659.5</c:v>
                </c:pt>
                <c:pt idx="2076" formatCode="0">
                  <c:v>658.5</c:v>
                </c:pt>
                <c:pt idx="2077" formatCode="0">
                  <c:v>661.5</c:v>
                </c:pt>
                <c:pt idx="2078" formatCode="0">
                  <c:v>660.5</c:v>
                </c:pt>
                <c:pt idx="2079" formatCode="0">
                  <c:v>662.5</c:v>
                </c:pt>
                <c:pt idx="2080" formatCode="0">
                  <c:v>653.5</c:v>
                </c:pt>
                <c:pt idx="2081" formatCode="0">
                  <c:v>664</c:v>
                </c:pt>
                <c:pt idx="2082" formatCode="0">
                  <c:v>669</c:v>
                </c:pt>
                <c:pt idx="2083" formatCode="0">
                  <c:v>656.5</c:v>
                </c:pt>
                <c:pt idx="2084" formatCode="0">
                  <c:v>658.5</c:v>
                </c:pt>
                <c:pt idx="2085" formatCode="0">
                  <c:v>650</c:v>
                </c:pt>
                <c:pt idx="2086" formatCode="0">
                  <c:v>664</c:v>
                </c:pt>
                <c:pt idx="2087" formatCode="0">
                  <c:v>660.5</c:v>
                </c:pt>
                <c:pt idx="2088" formatCode="0">
                  <c:v>648.5</c:v>
                </c:pt>
                <c:pt idx="2089" formatCode="0">
                  <c:v>651</c:v>
                </c:pt>
                <c:pt idx="2090" formatCode="0">
                  <c:v>665.5</c:v>
                </c:pt>
                <c:pt idx="2091" formatCode="0">
                  <c:v>657.5</c:v>
                </c:pt>
                <c:pt idx="2092" formatCode="0">
                  <c:v>657.5</c:v>
                </c:pt>
                <c:pt idx="2093" formatCode="0">
                  <c:v>657</c:v>
                </c:pt>
                <c:pt idx="2094" formatCode="0">
                  <c:v>686.5</c:v>
                </c:pt>
                <c:pt idx="2095" formatCode="0">
                  <c:v>649.5</c:v>
                </c:pt>
                <c:pt idx="2096" formatCode="0">
                  <c:v>651</c:v>
                </c:pt>
                <c:pt idx="2097" formatCode="0">
                  <c:v>682.5</c:v>
                </c:pt>
                <c:pt idx="2098" formatCode="0">
                  <c:v>671</c:v>
                </c:pt>
                <c:pt idx="2099" formatCode="0">
                  <c:v>689.5</c:v>
                </c:pt>
                <c:pt idx="2100" formatCode="0">
                  <c:v>690.5</c:v>
                </c:pt>
                <c:pt idx="2101" formatCode="0">
                  <c:v>682.5</c:v>
                </c:pt>
                <c:pt idx="2102" formatCode="0">
                  <c:v>681</c:v>
                </c:pt>
                <c:pt idx="2103" formatCode="0">
                  <c:v>676.5</c:v>
                </c:pt>
                <c:pt idx="2104" formatCode="0">
                  <c:v>675.5</c:v>
                </c:pt>
                <c:pt idx="2105" formatCode="0">
                  <c:v>690.5</c:v>
                </c:pt>
                <c:pt idx="2106" formatCode="0">
                  <c:v>687.5</c:v>
                </c:pt>
                <c:pt idx="2107" formatCode="0">
                  <c:v>684</c:v>
                </c:pt>
                <c:pt idx="2108" formatCode="0">
                  <c:v>679.5</c:v>
                </c:pt>
                <c:pt idx="2109" formatCode="0">
                  <c:v>675</c:v>
                </c:pt>
                <c:pt idx="2110" formatCode="0">
                  <c:v>675</c:v>
                </c:pt>
                <c:pt idx="2111" formatCode="0">
                  <c:v>675.5</c:v>
                </c:pt>
                <c:pt idx="2112" formatCode="0">
                  <c:v>647.5</c:v>
                </c:pt>
                <c:pt idx="2136" formatCode="0">
                  <c:v>388.49999999999966</c:v>
                </c:pt>
                <c:pt idx="2137" formatCode="0">
                  <c:v>537</c:v>
                </c:pt>
                <c:pt idx="2138" formatCode="0">
                  <c:v>562</c:v>
                </c:pt>
                <c:pt idx="2139" formatCode="0">
                  <c:v>575.5</c:v>
                </c:pt>
                <c:pt idx="2140" formatCode="0">
                  <c:v>602.5</c:v>
                </c:pt>
                <c:pt idx="2141" formatCode="0">
                  <c:v>614</c:v>
                </c:pt>
                <c:pt idx="2142" formatCode="0">
                  <c:v>621</c:v>
                </c:pt>
                <c:pt idx="2143" formatCode="0">
                  <c:v>630.5</c:v>
                </c:pt>
                <c:pt idx="2144" formatCode="0">
                  <c:v>633.5</c:v>
                </c:pt>
                <c:pt idx="2145" formatCode="0">
                  <c:v>641</c:v>
                </c:pt>
                <c:pt idx="2146" formatCode="0">
                  <c:v>667</c:v>
                </c:pt>
                <c:pt idx="2147" formatCode="0">
                  <c:v>646.5</c:v>
                </c:pt>
                <c:pt idx="2148" formatCode="0">
                  <c:v>649.5</c:v>
                </c:pt>
                <c:pt idx="2149" formatCode="0">
                  <c:v>652</c:v>
                </c:pt>
                <c:pt idx="2150" formatCode="0">
                  <c:v>653.5</c:v>
                </c:pt>
                <c:pt idx="2151" formatCode="0">
                  <c:v>654</c:v>
                </c:pt>
                <c:pt idx="2152" formatCode="0">
                  <c:v>656</c:v>
                </c:pt>
                <c:pt idx="2153" formatCode="0">
                  <c:v>656</c:v>
                </c:pt>
                <c:pt idx="2154" formatCode="0">
                  <c:v>658</c:v>
                </c:pt>
                <c:pt idx="2155" formatCode="0">
                  <c:v>659.5</c:v>
                </c:pt>
                <c:pt idx="2156" formatCode="0">
                  <c:v>660</c:v>
                </c:pt>
                <c:pt idx="2157" formatCode="0">
                  <c:v>661.5</c:v>
                </c:pt>
                <c:pt idx="2158" formatCode="0">
                  <c:v>660</c:v>
                </c:pt>
                <c:pt idx="2159" formatCode="0">
                  <c:v>661.5</c:v>
                </c:pt>
                <c:pt idx="2160" formatCode="0">
                  <c:v>662</c:v>
                </c:pt>
                <c:pt idx="2161" formatCode="0">
                  <c:v>661</c:v>
                </c:pt>
                <c:pt idx="2162" formatCode="0">
                  <c:v>664.5</c:v>
                </c:pt>
                <c:pt idx="2163" formatCode="0">
                  <c:v>666</c:v>
                </c:pt>
                <c:pt idx="2164" formatCode="0">
                  <c:v>666.5</c:v>
                </c:pt>
                <c:pt idx="2165" formatCode="0">
                  <c:v>667</c:v>
                </c:pt>
                <c:pt idx="2166" formatCode="0">
                  <c:v>664.5</c:v>
                </c:pt>
                <c:pt idx="2167" formatCode="0">
                  <c:v>665</c:v>
                </c:pt>
                <c:pt idx="2168" formatCode="0">
                  <c:v>664.5</c:v>
                </c:pt>
                <c:pt idx="2169" formatCode="0">
                  <c:v>665</c:v>
                </c:pt>
                <c:pt idx="2170" formatCode="0">
                  <c:v>666</c:v>
                </c:pt>
                <c:pt idx="2171" formatCode="0">
                  <c:v>664</c:v>
                </c:pt>
                <c:pt idx="2172" formatCode="0">
                  <c:v>664</c:v>
                </c:pt>
                <c:pt idx="2173" formatCode="0">
                  <c:v>664</c:v>
                </c:pt>
                <c:pt idx="2174" formatCode="0">
                  <c:v>666</c:v>
                </c:pt>
                <c:pt idx="2175" formatCode="0">
                  <c:v>664</c:v>
                </c:pt>
                <c:pt idx="2176" formatCode="0">
                  <c:v>664</c:v>
                </c:pt>
                <c:pt idx="2177" formatCode="0">
                  <c:v>661.5</c:v>
                </c:pt>
                <c:pt idx="2178" formatCode="0">
                  <c:v>662.5</c:v>
                </c:pt>
                <c:pt idx="2179" formatCode="0">
                  <c:v>661.5</c:v>
                </c:pt>
                <c:pt idx="2180" formatCode="0">
                  <c:v>663.5</c:v>
                </c:pt>
                <c:pt idx="2181" formatCode="0">
                  <c:v>661</c:v>
                </c:pt>
                <c:pt idx="2182" formatCode="0">
                  <c:v>654</c:v>
                </c:pt>
                <c:pt idx="2183" formatCode="0">
                  <c:v>660</c:v>
                </c:pt>
                <c:pt idx="2184" formatCode="0">
                  <c:v>665</c:v>
                </c:pt>
                <c:pt idx="2185" formatCode="0">
                  <c:v>666</c:v>
                </c:pt>
                <c:pt idx="2186" formatCode="0">
                  <c:v>669.5</c:v>
                </c:pt>
                <c:pt idx="2187" formatCode="0">
                  <c:v>671</c:v>
                </c:pt>
                <c:pt idx="2188" formatCode="0">
                  <c:v>669</c:v>
                </c:pt>
                <c:pt idx="2189" formatCode="0">
                  <c:v>672</c:v>
                </c:pt>
                <c:pt idx="2190" formatCode="0">
                  <c:v>670.5</c:v>
                </c:pt>
                <c:pt idx="2191" formatCode="0">
                  <c:v>676</c:v>
                </c:pt>
                <c:pt idx="2192" formatCode="0">
                  <c:v>675</c:v>
                </c:pt>
                <c:pt idx="2193" formatCode="0">
                  <c:v>676.5</c:v>
                </c:pt>
                <c:pt idx="2194" formatCode="0">
                  <c:v>699</c:v>
                </c:pt>
                <c:pt idx="2195" formatCode="0">
                  <c:v>751</c:v>
                </c:pt>
                <c:pt idx="2196" formatCode="0">
                  <c:v>695</c:v>
                </c:pt>
                <c:pt idx="2197" formatCode="0">
                  <c:v>688</c:v>
                </c:pt>
                <c:pt idx="2198" formatCode="0">
                  <c:v>688.5</c:v>
                </c:pt>
                <c:pt idx="2199" formatCode="0">
                  <c:v>711</c:v>
                </c:pt>
                <c:pt idx="2200" formatCode="0">
                  <c:v>696</c:v>
                </c:pt>
                <c:pt idx="2201" formatCode="0">
                  <c:v>689.5</c:v>
                </c:pt>
                <c:pt idx="2202" formatCode="0">
                  <c:v>690</c:v>
                </c:pt>
                <c:pt idx="2203" formatCode="0">
                  <c:v>693.5</c:v>
                </c:pt>
                <c:pt idx="2204" formatCode="0">
                  <c:v>697.5</c:v>
                </c:pt>
                <c:pt idx="2205" formatCode="0">
                  <c:v>696.5</c:v>
                </c:pt>
                <c:pt idx="2206" formatCode="0">
                  <c:v>690.5</c:v>
                </c:pt>
                <c:pt idx="2207" formatCode="0">
                  <c:v>723</c:v>
                </c:pt>
                <c:pt idx="2208" formatCode="0">
                  <c:v>676.5</c:v>
                </c:pt>
                <c:pt idx="2209" formatCode="0">
                  <c:v>708.5</c:v>
                </c:pt>
                <c:pt idx="2210" formatCode="0">
                  <c:v>706.5</c:v>
                </c:pt>
                <c:pt idx="2211" formatCode="0">
                  <c:v>709.5</c:v>
                </c:pt>
                <c:pt idx="2212" formatCode="0">
                  <c:v>697</c:v>
                </c:pt>
                <c:pt idx="2213" formatCode="0">
                  <c:v>696</c:v>
                </c:pt>
                <c:pt idx="2214" formatCode="0">
                  <c:v>677.5</c:v>
                </c:pt>
                <c:pt idx="2215" formatCode="0">
                  <c:v>676</c:v>
                </c:pt>
                <c:pt idx="2216" formatCode="0">
                  <c:v>690</c:v>
                </c:pt>
                <c:pt idx="2217" formatCode="0">
                  <c:v>698.5</c:v>
                </c:pt>
                <c:pt idx="2218" formatCode="0">
                  <c:v>699.5</c:v>
                </c:pt>
                <c:pt idx="2219" formatCode="0">
                  <c:v>688</c:v>
                </c:pt>
                <c:pt idx="2220" formatCode="0">
                  <c:v>674</c:v>
                </c:pt>
                <c:pt idx="2221" formatCode="0">
                  <c:v>676</c:v>
                </c:pt>
                <c:pt idx="2222" formatCode="0">
                  <c:v>674.5</c:v>
                </c:pt>
                <c:pt idx="2223" formatCode="0">
                  <c:v>673</c:v>
                </c:pt>
                <c:pt idx="2224" formatCode="0">
                  <c:v>695.5</c:v>
                </c:pt>
                <c:pt idx="2225" formatCode="0">
                  <c:v>669</c:v>
                </c:pt>
                <c:pt idx="2226" formatCode="0">
                  <c:v>668.5</c:v>
                </c:pt>
                <c:pt idx="2227" formatCode="0">
                  <c:v>667</c:v>
                </c:pt>
                <c:pt idx="2228" formatCode="0">
                  <c:v>712.5</c:v>
                </c:pt>
                <c:pt idx="2229" formatCode="0">
                  <c:v>716</c:v>
                </c:pt>
                <c:pt idx="2230" formatCode="0">
                  <c:v>717.5</c:v>
                </c:pt>
                <c:pt idx="2231" formatCode="0">
                  <c:v>714</c:v>
                </c:pt>
                <c:pt idx="2232" formatCode="0">
                  <c:v>710</c:v>
                </c:pt>
                <c:pt idx="2233" formatCode="0">
                  <c:v>711.5</c:v>
                </c:pt>
                <c:pt idx="2234" formatCode="0">
                  <c:v>692.5</c:v>
                </c:pt>
                <c:pt idx="2235" formatCode="0">
                  <c:v>682</c:v>
                </c:pt>
                <c:pt idx="2236" formatCode="0">
                  <c:v>683</c:v>
                </c:pt>
                <c:pt idx="2237" formatCode="0">
                  <c:v>688</c:v>
                </c:pt>
                <c:pt idx="2238" formatCode="0">
                  <c:v>663.5</c:v>
                </c:pt>
                <c:pt idx="2239" formatCode="0">
                  <c:v>667</c:v>
                </c:pt>
                <c:pt idx="2240" formatCode="0">
                  <c:v>664</c:v>
                </c:pt>
                <c:pt idx="2241" formatCode="0">
                  <c:v>666</c:v>
                </c:pt>
                <c:pt idx="2242" formatCode="0">
                  <c:v>664</c:v>
                </c:pt>
                <c:pt idx="2243" formatCode="0">
                  <c:v>664.5</c:v>
                </c:pt>
                <c:pt idx="2244" formatCode="0">
                  <c:v>667</c:v>
                </c:pt>
                <c:pt idx="2245" formatCode="0">
                  <c:v>665.5</c:v>
                </c:pt>
                <c:pt idx="2246" formatCode="0">
                  <c:v>717</c:v>
                </c:pt>
                <c:pt idx="2247" formatCode="0">
                  <c:v>691.5</c:v>
                </c:pt>
                <c:pt idx="2248" formatCode="0">
                  <c:v>732</c:v>
                </c:pt>
                <c:pt idx="2249" formatCode="0">
                  <c:v>728</c:v>
                </c:pt>
                <c:pt idx="2250" formatCode="0">
                  <c:v>725.5</c:v>
                </c:pt>
                <c:pt idx="2251" formatCode="0">
                  <c:v>702.5</c:v>
                </c:pt>
                <c:pt idx="2252" formatCode="0">
                  <c:v>719</c:v>
                </c:pt>
                <c:pt idx="2253" formatCode="0">
                  <c:v>728.5</c:v>
                </c:pt>
                <c:pt idx="2254" formatCode="0">
                  <c:v>730.5</c:v>
                </c:pt>
                <c:pt idx="2255" formatCode="0">
                  <c:v>704.5</c:v>
                </c:pt>
                <c:pt idx="2256" formatCode="0">
                  <c:v>703</c:v>
                </c:pt>
                <c:pt idx="2257" formatCode="0">
                  <c:v>695</c:v>
                </c:pt>
                <c:pt idx="2258" formatCode="0">
                  <c:v>705</c:v>
                </c:pt>
                <c:pt idx="2259" formatCode="0">
                  <c:v>710</c:v>
                </c:pt>
                <c:pt idx="2260" formatCode="0">
                  <c:v>720</c:v>
                </c:pt>
                <c:pt idx="2261" formatCode="0">
                  <c:v>699</c:v>
                </c:pt>
                <c:pt idx="2262" formatCode="0">
                  <c:v>700</c:v>
                </c:pt>
                <c:pt idx="2263" formatCode="0">
                  <c:v>691.5</c:v>
                </c:pt>
                <c:pt idx="2264" formatCode="0">
                  <c:v>699.5</c:v>
                </c:pt>
                <c:pt idx="2265" formatCode="0">
                  <c:v>697</c:v>
                </c:pt>
                <c:pt idx="2266" formatCode="0">
                  <c:v>689.5</c:v>
                </c:pt>
                <c:pt idx="2267" formatCode="0">
                  <c:v>691</c:v>
                </c:pt>
                <c:pt idx="2268" formatCode="0">
                  <c:v>680</c:v>
                </c:pt>
                <c:pt idx="2269" formatCode="0">
                  <c:v>674.5</c:v>
                </c:pt>
                <c:pt idx="2270" formatCode="0">
                  <c:v>672</c:v>
                </c:pt>
                <c:pt idx="2271" formatCode="0">
                  <c:v>718.5</c:v>
                </c:pt>
                <c:pt idx="2272" formatCode="0">
                  <c:v>714.5</c:v>
                </c:pt>
                <c:pt idx="2273" formatCode="0">
                  <c:v>728</c:v>
                </c:pt>
                <c:pt idx="2274" formatCode="0">
                  <c:v>704.5</c:v>
                </c:pt>
                <c:pt idx="2275" formatCode="0">
                  <c:v>705</c:v>
                </c:pt>
                <c:pt idx="2276" formatCode="0">
                  <c:v>738</c:v>
                </c:pt>
                <c:pt idx="2277" formatCode="0">
                  <c:v>717.5</c:v>
                </c:pt>
                <c:pt idx="2278" formatCode="0">
                  <c:v>712.5</c:v>
                </c:pt>
                <c:pt idx="2279" formatCode="0">
                  <c:v>691.5</c:v>
                </c:pt>
                <c:pt idx="2280" formatCode="0">
                  <c:v>683.5</c:v>
                </c:pt>
                <c:pt idx="2281" formatCode="0">
                  <c:v>730.5</c:v>
                </c:pt>
                <c:pt idx="2282" formatCode="0">
                  <c:v>677.5</c:v>
                </c:pt>
                <c:pt idx="2283" formatCode="0">
                  <c:v>694</c:v>
                </c:pt>
                <c:pt idx="2284" formatCode="0">
                  <c:v>713</c:v>
                </c:pt>
                <c:pt idx="2285" formatCode="0">
                  <c:v>692.5</c:v>
                </c:pt>
                <c:pt idx="2286" formatCode="0">
                  <c:v>693</c:v>
                </c:pt>
                <c:pt idx="2287" formatCode="0">
                  <c:v>686.5</c:v>
                </c:pt>
                <c:pt idx="2288" formatCode="0">
                  <c:v>682.5</c:v>
                </c:pt>
                <c:pt idx="2289" formatCode="0">
                  <c:v>685</c:v>
                </c:pt>
                <c:pt idx="2290" formatCode="0">
                  <c:v>695</c:v>
                </c:pt>
                <c:pt idx="2291" formatCode="0">
                  <c:v>702.5</c:v>
                </c:pt>
                <c:pt idx="2292" formatCode="0">
                  <c:v>704</c:v>
                </c:pt>
                <c:pt idx="2293" formatCode="0">
                  <c:v>696</c:v>
                </c:pt>
                <c:pt idx="2294" formatCode="0">
                  <c:v>682.5</c:v>
                </c:pt>
                <c:pt idx="2295" formatCode="0">
                  <c:v>686.5</c:v>
                </c:pt>
                <c:pt idx="2296" formatCode="0">
                  <c:v>682.5</c:v>
                </c:pt>
                <c:pt idx="2297" formatCode="0">
                  <c:v>685.5</c:v>
                </c:pt>
                <c:pt idx="2298" formatCode="0">
                  <c:v>686.5</c:v>
                </c:pt>
                <c:pt idx="2299" formatCode="0">
                  <c:v>682.5</c:v>
                </c:pt>
                <c:pt idx="2300" formatCode="0">
                  <c:v>685.5</c:v>
                </c:pt>
                <c:pt idx="2301" formatCode="0">
                  <c:v>690</c:v>
                </c:pt>
                <c:pt idx="2302" formatCode="0">
                  <c:v>691</c:v>
                </c:pt>
                <c:pt idx="2303" formatCode="0">
                  <c:v>683</c:v>
                </c:pt>
                <c:pt idx="2304" formatCode="0">
                  <c:v>681</c:v>
                </c:pt>
                <c:pt idx="2305" formatCode="0">
                  <c:v>686</c:v>
                </c:pt>
                <c:pt idx="2306" formatCode="0">
                  <c:v>688</c:v>
                </c:pt>
                <c:pt idx="2307" formatCode="0">
                  <c:v>721</c:v>
                </c:pt>
                <c:pt idx="2308" formatCode="0">
                  <c:v>708.5</c:v>
                </c:pt>
                <c:pt idx="2309" formatCode="0">
                  <c:v>684</c:v>
                </c:pt>
                <c:pt idx="2310" formatCode="0">
                  <c:v>677</c:v>
                </c:pt>
                <c:pt idx="2311" formatCode="0">
                  <c:v>670</c:v>
                </c:pt>
                <c:pt idx="2312" formatCode="0">
                  <c:v>684.5</c:v>
                </c:pt>
                <c:pt idx="2313" formatCode="0">
                  <c:v>683</c:v>
                </c:pt>
                <c:pt idx="2314" formatCode="0">
                  <c:v>677</c:v>
                </c:pt>
                <c:pt idx="2315" formatCode="0">
                  <c:v>687.5</c:v>
                </c:pt>
                <c:pt idx="2316" formatCode="0">
                  <c:v>678.5</c:v>
                </c:pt>
                <c:pt idx="2317" formatCode="0">
                  <c:v>687</c:v>
                </c:pt>
                <c:pt idx="2318" formatCode="0">
                  <c:v>697</c:v>
                </c:pt>
                <c:pt idx="2319" formatCode="0">
                  <c:v>693</c:v>
                </c:pt>
                <c:pt idx="2320" formatCode="0">
                  <c:v>737.5</c:v>
                </c:pt>
                <c:pt idx="2321" formatCode="0">
                  <c:v>693</c:v>
                </c:pt>
                <c:pt idx="2322" formatCode="0">
                  <c:v>690</c:v>
                </c:pt>
                <c:pt idx="2323" formatCode="0">
                  <c:v>700</c:v>
                </c:pt>
                <c:pt idx="2324" formatCode="0">
                  <c:v>702</c:v>
                </c:pt>
                <c:pt idx="2325" formatCode="0">
                  <c:v>695.5</c:v>
                </c:pt>
                <c:pt idx="2326" formatCode="0">
                  <c:v>683.5</c:v>
                </c:pt>
                <c:pt idx="2327" formatCode="0">
                  <c:v>693.5</c:v>
                </c:pt>
                <c:pt idx="2328" formatCode="0">
                  <c:v>669.5</c:v>
                </c:pt>
                <c:pt idx="2329" formatCode="0">
                  <c:v>682</c:v>
                </c:pt>
                <c:pt idx="2330" formatCode="0">
                  <c:v>692</c:v>
                </c:pt>
                <c:pt idx="2331" formatCode="0">
                  <c:v>687.5</c:v>
                </c:pt>
                <c:pt idx="2332" formatCode="0">
                  <c:v>687</c:v>
                </c:pt>
                <c:pt idx="2333" formatCode="0">
                  <c:v>684.5</c:v>
                </c:pt>
                <c:pt idx="2334" formatCode="0">
                  <c:v>684</c:v>
                </c:pt>
                <c:pt idx="2335" formatCode="0">
                  <c:v>679.5</c:v>
                </c:pt>
                <c:pt idx="2336" formatCode="0">
                  <c:v>698.5</c:v>
                </c:pt>
                <c:pt idx="2337" formatCode="0">
                  <c:v>694</c:v>
                </c:pt>
                <c:pt idx="2338" formatCode="0">
                  <c:v>698.5</c:v>
                </c:pt>
                <c:pt idx="2339" formatCode="0">
                  <c:v>729</c:v>
                </c:pt>
                <c:pt idx="2340" formatCode="0">
                  <c:v>744.5</c:v>
                </c:pt>
                <c:pt idx="2341" formatCode="0">
                  <c:v>697.5</c:v>
                </c:pt>
                <c:pt idx="2342" formatCode="0">
                  <c:v>692.5</c:v>
                </c:pt>
                <c:pt idx="2343" formatCode="0">
                  <c:v>752.5</c:v>
                </c:pt>
                <c:pt idx="2344" formatCode="0">
                  <c:v>745</c:v>
                </c:pt>
                <c:pt idx="2345" formatCode="0">
                  <c:v>697</c:v>
                </c:pt>
                <c:pt idx="2346" formatCode="0">
                  <c:v>695.5</c:v>
                </c:pt>
                <c:pt idx="2347" formatCode="0">
                  <c:v>666</c:v>
                </c:pt>
                <c:pt idx="2348" formatCode="0">
                  <c:v>668</c:v>
                </c:pt>
                <c:pt idx="2349" formatCode="0">
                  <c:v>666.5</c:v>
                </c:pt>
                <c:pt idx="2350" formatCode="0">
                  <c:v>659.5</c:v>
                </c:pt>
                <c:pt idx="2351" formatCode="0">
                  <c:v>690.5</c:v>
                </c:pt>
                <c:pt idx="2352" formatCode="0">
                  <c:v>670</c:v>
                </c:pt>
                <c:pt idx="2353" formatCode="0">
                  <c:v>672</c:v>
                </c:pt>
                <c:pt idx="2354" formatCode="0">
                  <c:v>674</c:v>
                </c:pt>
                <c:pt idx="2355" formatCode="0">
                  <c:v>678.5</c:v>
                </c:pt>
                <c:pt idx="2356" formatCode="0">
                  <c:v>686.5</c:v>
                </c:pt>
                <c:pt idx="2357" formatCode="0">
                  <c:v>689.5</c:v>
                </c:pt>
                <c:pt idx="2358" formatCode="0">
                  <c:v>690</c:v>
                </c:pt>
                <c:pt idx="2359" formatCode="0">
                  <c:v>687.5</c:v>
                </c:pt>
                <c:pt idx="2360" formatCode="0">
                  <c:v>689</c:v>
                </c:pt>
                <c:pt idx="2361" formatCode="0">
                  <c:v>692</c:v>
                </c:pt>
                <c:pt idx="2362" formatCode="0">
                  <c:v>685.5</c:v>
                </c:pt>
                <c:pt idx="2363" formatCode="0">
                  <c:v>680.5</c:v>
                </c:pt>
                <c:pt idx="2364" formatCode="0">
                  <c:v>681</c:v>
                </c:pt>
                <c:pt idx="2365" formatCode="0">
                  <c:v>679.5</c:v>
                </c:pt>
                <c:pt idx="2366" formatCode="0">
                  <c:v>684.5</c:v>
                </c:pt>
                <c:pt idx="2367" formatCode="0">
                  <c:v>680.5</c:v>
                </c:pt>
                <c:pt idx="2368" formatCode="0">
                  <c:v>682.5</c:v>
                </c:pt>
                <c:pt idx="2369" formatCode="0">
                  <c:v>682.5</c:v>
                </c:pt>
                <c:pt idx="2370" formatCode="0">
                  <c:v>682</c:v>
                </c:pt>
                <c:pt idx="2371" formatCode="0">
                  <c:v>681.5</c:v>
                </c:pt>
                <c:pt idx="2372" formatCode="0">
                  <c:v>681</c:v>
                </c:pt>
                <c:pt idx="2373" formatCode="0">
                  <c:v>679</c:v>
                </c:pt>
                <c:pt idx="2374" formatCode="0">
                  <c:v>679.5</c:v>
                </c:pt>
                <c:pt idx="2375" formatCode="0">
                  <c:v>679</c:v>
                </c:pt>
                <c:pt idx="2376" formatCode="0">
                  <c:v>679.5</c:v>
                </c:pt>
                <c:pt idx="2377" formatCode="0">
                  <c:v>680</c:v>
                </c:pt>
                <c:pt idx="2378" formatCode="0">
                  <c:v>678</c:v>
                </c:pt>
                <c:pt idx="2379" formatCode="0">
                  <c:v>679.5</c:v>
                </c:pt>
                <c:pt idx="2380" formatCode="0">
                  <c:v>679.5</c:v>
                </c:pt>
                <c:pt idx="2381" formatCode="0">
                  <c:v>678.5</c:v>
                </c:pt>
                <c:pt idx="2382" formatCode="0">
                  <c:v>678.5</c:v>
                </c:pt>
                <c:pt idx="2383" formatCode="0">
                  <c:v>675.5</c:v>
                </c:pt>
                <c:pt idx="2384" formatCode="0">
                  <c:v>674</c:v>
                </c:pt>
                <c:pt idx="2385" formatCode="0">
                  <c:v>675.5</c:v>
                </c:pt>
                <c:pt idx="2386" formatCode="0">
                  <c:v>675.5</c:v>
                </c:pt>
                <c:pt idx="2387" formatCode="0">
                  <c:v>708.5</c:v>
                </c:pt>
                <c:pt idx="2388" formatCode="0">
                  <c:v>713.5</c:v>
                </c:pt>
                <c:pt idx="2389" formatCode="0">
                  <c:v>673.5</c:v>
                </c:pt>
                <c:pt idx="2390" formatCode="0">
                  <c:v>671.5</c:v>
                </c:pt>
                <c:pt idx="2391" formatCode="0">
                  <c:v>669</c:v>
                </c:pt>
                <c:pt idx="2392" formatCode="0">
                  <c:v>670.5</c:v>
                </c:pt>
                <c:pt idx="2393" formatCode="0">
                  <c:v>666</c:v>
                </c:pt>
                <c:pt idx="2394" formatCode="0">
                  <c:v>666.5</c:v>
                </c:pt>
                <c:pt idx="2395" formatCode="0">
                  <c:v>664.5</c:v>
                </c:pt>
                <c:pt idx="2396" formatCode="0">
                  <c:v>661</c:v>
                </c:pt>
                <c:pt idx="2397" formatCode="0">
                  <c:v>659</c:v>
                </c:pt>
                <c:pt idx="2398" formatCode="0">
                  <c:v>659.5</c:v>
                </c:pt>
                <c:pt idx="2399" formatCode="0">
                  <c:v>657.5</c:v>
                </c:pt>
                <c:pt idx="2400" formatCode="0">
                  <c:v>660</c:v>
                </c:pt>
                <c:pt idx="2401" formatCode="0">
                  <c:v>703.5</c:v>
                </c:pt>
                <c:pt idx="2402" formatCode="0">
                  <c:v>659.5</c:v>
                </c:pt>
                <c:pt idx="2403" formatCode="0">
                  <c:v>659</c:v>
                </c:pt>
                <c:pt idx="2404" formatCode="0">
                  <c:v>657.5</c:v>
                </c:pt>
                <c:pt idx="2405" formatCode="0">
                  <c:v>658.5</c:v>
                </c:pt>
                <c:pt idx="2406" formatCode="0">
                  <c:v>656.5</c:v>
                </c:pt>
                <c:pt idx="2407" formatCode="0">
                  <c:v>658</c:v>
                </c:pt>
                <c:pt idx="2408" formatCode="0">
                  <c:v>659.5</c:v>
                </c:pt>
                <c:pt idx="2409" formatCode="0">
                  <c:v>663</c:v>
                </c:pt>
                <c:pt idx="2410" formatCode="0">
                  <c:v>668</c:v>
                </c:pt>
                <c:pt idx="2411" formatCode="0">
                  <c:v>694</c:v>
                </c:pt>
                <c:pt idx="2412" formatCode="0">
                  <c:v>666</c:v>
                </c:pt>
                <c:pt idx="2413" formatCode="0">
                  <c:v>669.5</c:v>
                </c:pt>
                <c:pt idx="2414" formatCode="0">
                  <c:v>667</c:v>
                </c:pt>
                <c:pt idx="2415" formatCode="0">
                  <c:v>666.5</c:v>
                </c:pt>
                <c:pt idx="2416" formatCode="0">
                  <c:v>671</c:v>
                </c:pt>
                <c:pt idx="2417" formatCode="0">
                  <c:v>672</c:v>
                </c:pt>
                <c:pt idx="2418" formatCode="0">
                  <c:v>671.5</c:v>
                </c:pt>
                <c:pt idx="2419" formatCode="0">
                  <c:v>672</c:v>
                </c:pt>
                <c:pt idx="2420" formatCode="0">
                  <c:v>672</c:v>
                </c:pt>
                <c:pt idx="2421" formatCode="0">
                  <c:v>672</c:v>
                </c:pt>
                <c:pt idx="2422" formatCode="0">
                  <c:v>677</c:v>
                </c:pt>
                <c:pt idx="2423" formatCode="0">
                  <c:v>675.5</c:v>
                </c:pt>
                <c:pt idx="2424" formatCode="0">
                  <c:v>675</c:v>
                </c:pt>
                <c:pt idx="2425" formatCode="0">
                  <c:v>680.5</c:v>
                </c:pt>
                <c:pt idx="2426" formatCode="0">
                  <c:v>741</c:v>
                </c:pt>
                <c:pt idx="2427" formatCode="0">
                  <c:v>700</c:v>
                </c:pt>
                <c:pt idx="2428" formatCode="0">
                  <c:v>691.5</c:v>
                </c:pt>
                <c:pt idx="2429" formatCode="0">
                  <c:v>710</c:v>
                </c:pt>
                <c:pt idx="2430" formatCode="0">
                  <c:v>700</c:v>
                </c:pt>
                <c:pt idx="2431" formatCode="0">
                  <c:v>712.5</c:v>
                </c:pt>
                <c:pt idx="2432" formatCode="0">
                  <c:v>757</c:v>
                </c:pt>
                <c:pt idx="2433" formatCode="0">
                  <c:v>740</c:v>
                </c:pt>
                <c:pt idx="2434" formatCode="0">
                  <c:v>694.5</c:v>
                </c:pt>
                <c:pt idx="2435" formatCode="0">
                  <c:v>710.5</c:v>
                </c:pt>
                <c:pt idx="2436" formatCode="0">
                  <c:v>694</c:v>
                </c:pt>
                <c:pt idx="2437" formatCode="0">
                  <c:v>694.5</c:v>
                </c:pt>
                <c:pt idx="2438" formatCode="0">
                  <c:v>692</c:v>
                </c:pt>
                <c:pt idx="2439" formatCode="0">
                  <c:v>690.5</c:v>
                </c:pt>
                <c:pt idx="2440" formatCode="0">
                  <c:v>689</c:v>
                </c:pt>
                <c:pt idx="2441" formatCode="0">
                  <c:v>686.5</c:v>
                </c:pt>
                <c:pt idx="2442" formatCode="0">
                  <c:v>686</c:v>
                </c:pt>
                <c:pt idx="2443" formatCode="0">
                  <c:v>686.5</c:v>
                </c:pt>
                <c:pt idx="2444" formatCode="0">
                  <c:v>685</c:v>
                </c:pt>
                <c:pt idx="2445" formatCode="0">
                  <c:v>685.5</c:v>
                </c:pt>
                <c:pt idx="2446" formatCode="0">
                  <c:v>685.5</c:v>
                </c:pt>
                <c:pt idx="2447" formatCode="0">
                  <c:v>687</c:v>
                </c:pt>
                <c:pt idx="2448" formatCode="0">
                  <c:v>685.5</c:v>
                </c:pt>
                <c:pt idx="2449" formatCode="0">
                  <c:v>683.5</c:v>
                </c:pt>
                <c:pt idx="2450" formatCode="0">
                  <c:v>684</c:v>
                </c:pt>
                <c:pt idx="2451" formatCode="0">
                  <c:v>684</c:v>
                </c:pt>
                <c:pt idx="2452" formatCode="0">
                  <c:v>684.5</c:v>
                </c:pt>
                <c:pt idx="2453" formatCode="0">
                  <c:v>685</c:v>
                </c:pt>
                <c:pt idx="2454" formatCode="0">
                  <c:v>682.5</c:v>
                </c:pt>
                <c:pt idx="2455" formatCode="0">
                  <c:v>682</c:v>
                </c:pt>
                <c:pt idx="2456" formatCode="0">
                  <c:v>682</c:v>
                </c:pt>
                <c:pt idx="2457" formatCode="0">
                  <c:v>682.5</c:v>
                </c:pt>
                <c:pt idx="2458" formatCode="0">
                  <c:v>683</c:v>
                </c:pt>
                <c:pt idx="2459" formatCode="0">
                  <c:v>683.5</c:v>
                </c:pt>
                <c:pt idx="2460" formatCode="0">
                  <c:v>682</c:v>
                </c:pt>
                <c:pt idx="2461" formatCode="0">
                  <c:v>713</c:v>
                </c:pt>
                <c:pt idx="2462" formatCode="0">
                  <c:v>731.5</c:v>
                </c:pt>
                <c:pt idx="2463" formatCode="0">
                  <c:v>738.5</c:v>
                </c:pt>
                <c:pt idx="2464" formatCode="0">
                  <c:v>728.5</c:v>
                </c:pt>
                <c:pt idx="2465" formatCode="0">
                  <c:v>733</c:v>
                </c:pt>
                <c:pt idx="2466" formatCode="0">
                  <c:v>700.5</c:v>
                </c:pt>
                <c:pt idx="2467" formatCode="0">
                  <c:v>694.5</c:v>
                </c:pt>
                <c:pt idx="2468" formatCode="0">
                  <c:v>690</c:v>
                </c:pt>
                <c:pt idx="2469" formatCode="0">
                  <c:v>692</c:v>
                </c:pt>
                <c:pt idx="2470" formatCode="0">
                  <c:v>695.5</c:v>
                </c:pt>
                <c:pt idx="2471" formatCode="0">
                  <c:v>695.5</c:v>
                </c:pt>
                <c:pt idx="2472" formatCode="0">
                  <c:v>696</c:v>
                </c:pt>
                <c:pt idx="2473" formatCode="0">
                  <c:v>700.5</c:v>
                </c:pt>
                <c:pt idx="2474" formatCode="0">
                  <c:v>703.5</c:v>
                </c:pt>
                <c:pt idx="2475" formatCode="0">
                  <c:v>696</c:v>
                </c:pt>
                <c:pt idx="2476" formatCode="0">
                  <c:v>701.5</c:v>
                </c:pt>
                <c:pt idx="2477" formatCode="0">
                  <c:v>706.5</c:v>
                </c:pt>
                <c:pt idx="2478" formatCode="0">
                  <c:v>683.5</c:v>
                </c:pt>
                <c:pt idx="2479" formatCode="0">
                  <c:v>682.5</c:v>
                </c:pt>
                <c:pt idx="2480" formatCode="0">
                  <c:v>682</c:v>
                </c:pt>
                <c:pt idx="2481" formatCode="0">
                  <c:v>682</c:v>
                </c:pt>
                <c:pt idx="2482" formatCode="0">
                  <c:v>683.5</c:v>
                </c:pt>
                <c:pt idx="2483" formatCode="0">
                  <c:v>681</c:v>
                </c:pt>
                <c:pt idx="2484" formatCode="0">
                  <c:v>682.5</c:v>
                </c:pt>
                <c:pt idx="2485" formatCode="0">
                  <c:v>683.5</c:v>
                </c:pt>
                <c:pt idx="2486" formatCode="0">
                  <c:v>684</c:v>
                </c:pt>
                <c:pt idx="2487" formatCode="0">
                  <c:v>681.5</c:v>
                </c:pt>
                <c:pt idx="2488" formatCode="0">
                  <c:v>683.5</c:v>
                </c:pt>
                <c:pt idx="2489" formatCode="0">
                  <c:v>681</c:v>
                </c:pt>
                <c:pt idx="2490" formatCode="0">
                  <c:v>682</c:v>
                </c:pt>
                <c:pt idx="2491" formatCode="0">
                  <c:v>678.5</c:v>
                </c:pt>
                <c:pt idx="2492" formatCode="0">
                  <c:v>678.5</c:v>
                </c:pt>
                <c:pt idx="2493" formatCode="0">
                  <c:v>680</c:v>
                </c:pt>
                <c:pt idx="2494" formatCode="0">
                  <c:v>678.5</c:v>
                </c:pt>
                <c:pt idx="2495" formatCode="0">
                  <c:v>678</c:v>
                </c:pt>
                <c:pt idx="2496" formatCode="0">
                  <c:v>679.5</c:v>
                </c:pt>
                <c:pt idx="2497" formatCode="0">
                  <c:v>679</c:v>
                </c:pt>
                <c:pt idx="2498" formatCode="0">
                  <c:v>680</c:v>
                </c:pt>
                <c:pt idx="2499" formatCode="0">
                  <c:v>681</c:v>
                </c:pt>
                <c:pt idx="2500" formatCode="0">
                  <c:v>681.5</c:v>
                </c:pt>
                <c:pt idx="2501" formatCode="0">
                  <c:v>680.5</c:v>
                </c:pt>
                <c:pt idx="2502" formatCode="0">
                  <c:v>679</c:v>
                </c:pt>
                <c:pt idx="2503" formatCode="0">
                  <c:v>682</c:v>
                </c:pt>
                <c:pt idx="2504" formatCode="0">
                  <c:v>681</c:v>
                </c:pt>
                <c:pt idx="2505" formatCode="0">
                  <c:v>680.5</c:v>
                </c:pt>
                <c:pt idx="2506" formatCode="0">
                  <c:v>683</c:v>
                </c:pt>
                <c:pt idx="2507" formatCode="0">
                  <c:v>682</c:v>
                </c:pt>
                <c:pt idx="2508" formatCode="0">
                  <c:v>683</c:v>
                </c:pt>
                <c:pt idx="2509" formatCode="0">
                  <c:v>684.5</c:v>
                </c:pt>
                <c:pt idx="2510" formatCode="0">
                  <c:v>685.5</c:v>
                </c:pt>
                <c:pt idx="2511" formatCode="0">
                  <c:v>683</c:v>
                </c:pt>
                <c:pt idx="2512" formatCode="0">
                  <c:v>683.5</c:v>
                </c:pt>
                <c:pt idx="2513" formatCode="0">
                  <c:v>686</c:v>
                </c:pt>
              </c:numCache>
            </c:numRef>
          </c:val>
          <c:smooth val="1"/>
        </c:ser>
        <c:ser>
          <c:idx val="2"/>
          <c:order val="2"/>
          <c:tx>
            <c:strRef>
              <c:f>'uur gem.'!$E$1</c:f>
              <c:strCache>
                <c:ptCount val="1"/>
                <c:pt idx="0">
                  <c:v>P3 14</c:v>
                </c:pt>
              </c:strCache>
            </c:strRef>
          </c:tx>
          <c:spPr>
            <a:ln w="12700">
              <a:solidFill>
                <a:srgbClr val="FFFF00"/>
              </a:solidFill>
              <a:prstDash val="solid"/>
            </a:ln>
          </c:spPr>
          <c:marker>
            <c:symbol val="none"/>
          </c:marker>
          <c:val>
            <c:numRef>
              <c:f>'uur gem. aangepast'!$E$1:$E$2514</c:f>
              <c:numCache>
                <c:formatCode>General</c:formatCode>
                <c:ptCount val="2514"/>
                <c:pt idx="0" formatCode="0">
                  <c:v>0</c:v>
                </c:pt>
                <c:pt idx="2" formatCode="0">
                  <c:v>355.24999999999994</c:v>
                </c:pt>
                <c:pt idx="3" formatCode="0">
                  <c:v>414.74999999999994</c:v>
                </c:pt>
                <c:pt idx="4" formatCode="0">
                  <c:v>466.12499999999989</c:v>
                </c:pt>
                <c:pt idx="5" formatCode="0">
                  <c:v>515.75</c:v>
                </c:pt>
                <c:pt idx="6" formatCode="0">
                  <c:v>556.5</c:v>
                </c:pt>
                <c:pt idx="7" formatCode="0">
                  <c:v>582.375</c:v>
                </c:pt>
                <c:pt idx="8" formatCode="0">
                  <c:v>600.375</c:v>
                </c:pt>
                <c:pt idx="9" formatCode="0">
                  <c:v>612</c:v>
                </c:pt>
                <c:pt idx="10" formatCode="0">
                  <c:v>622.25</c:v>
                </c:pt>
                <c:pt idx="11" formatCode="0">
                  <c:v>629</c:v>
                </c:pt>
                <c:pt idx="12" formatCode="0">
                  <c:v>631.625</c:v>
                </c:pt>
                <c:pt idx="13" formatCode="0">
                  <c:v>634.625</c:v>
                </c:pt>
                <c:pt idx="14" formatCode="0">
                  <c:v>634.74999999999989</c:v>
                </c:pt>
                <c:pt idx="15" formatCode="0">
                  <c:v>633.75</c:v>
                </c:pt>
                <c:pt idx="16" formatCode="0">
                  <c:v>627.75</c:v>
                </c:pt>
                <c:pt idx="17" formatCode="0">
                  <c:v>613.5</c:v>
                </c:pt>
                <c:pt idx="18" formatCode="0">
                  <c:v>592.375</c:v>
                </c:pt>
                <c:pt idx="19" formatCode="0">
                  <c:v>568.5</c:v>
                </c:pt>
                <c:pt idx="20" formatCode="0">
                  <c:v>558.25</c:v>
                </c:pt>
                <c:pt idx="21" formatCode="0">
                  <c:v>551.625</c:v>
                </c:pt>
                <c:pt idx="22" formatCode="0">
                  <c:v>552.75000000000011</c:v>
                </c:pt>
                <c:pt idx="23" formatCode="0">
                  <c:v>548.875</c:v>
                </c:pt>
                <c:pt idx="24" formatCode="0">
                  <c:v>548.125</c:v>
                </c:pt>
                <c:pt idx="25" formatCode="0">
                  <c:v>546</c:v>
                </c:pt>
                <c:pt idx="26" formatCode="0">
                  <c:v>545.875</c:v>
                </c:pt>
                <c:pt idx="27" formatCode="0">
                  <c:v>544</c:v>
                </c:pt>
                <c:pt idx="28" formatCode="0">
                  <c:v>544.75</c:v>
                </c:pt>
                <c:pt idx="29" formatCode="0">
                  <c:v>546.5</c:v>
                </c:pt>
                <c:pt idx="30" formatCode="0">
                  <c:v>544.75000000000011</c:v>
                </c:pt>
                <c:pt idx="31" formatCode="0">
                  <c:v>546.25</c:v>
                </c:pt>
                <c:pt idx="32" formatCode="0">
                  <c:v>544.375</c:v>
                </c:pt>
                <c:pt idx="33" formatCode="0">
                  <c:v>541.625</c:v>
                </c:pt>
                <c:pt idx="34" formatCode="0">
                  <c:v>537.125</c:v>
                </c:pt>
                <c:pt idx="35" formatCode="0">
                  <c:v>532.5</c:v>
                </c:pt>
                <c:pt idx="36" formatCode="0">
                  <c:v>527.25</c:v>
                </c:pt>
                <c:pt idx="37" formatCode="0">
                  <c:v>514.625</c:v>
                </c:pt>
                <c:pt idx="38" formatCode="0">
                  <c:v>497.625</c:v>
                </c:pt>
                <c:pt idx="39" formatCode="0">
                  <c:v>479.24999999999994</c:v>
                </c:pt>
                <c:pt idx="40" formatCode="0">
                  <c:v>396.50000000000006</c:v>
                </c:pt>
                <c:pt idx="41" formatCode="0">
                  <c:v>364.375</c:v>
                </c:pt>
                <c:pt idx="42" formatCode="0">
                  <c:v>353.75</c:v>
                </c:pt>
                <c:pt idx="43" formatCode="0">
                  <c:v>350.12499999999989</c:v>
                </c:pt>
                <c:pt idx="44" formatCode="0">
                  <c:v>343.62499999999994</c:v>
                </c:pt>
                <c:pt idx="45" formatCode="0">
                  <c:v>330.99999999999966</c:v>
                </c:pt>
                <c:pt idx="46" formatCode="0">
                  <c:v>326.5</c:v>
                </c:pt>
                <c:pt idx="47" formatCode="0">
                  <c:v>324.37499999999994</c:v>
                </c:pt>
                <c:pt idx="48" formatCode="0">
                  <c:v>324.24999999999994</c:v>
                </c:pt>
                <c:pt idx="49" formatCode="0">
                  <c:v>323.875</c:v>
                </c:pt>
                <c:pt idx="50" formatCode="0">
                  <c:v>327.75</c:v>
                </c:pt>
                <c:pt idx="51" formatCode="0">
                  <c:v>320.99999999999966</c:v>
                </c:pt>
                <c:pt idx="52" formatCode="0">
                  <c:v>322.24999999999994</c:v>
                </c:pt>
                <c:pt idx="53" formatCode="0">
                  <c:v>326.99999999999966</c:v>
                </c:pt>
                <c:pt idx="54" formatCode="0">
                  <c:v>324.125</c:v>
                </c:pt>
                <c:pt idx="55" formatCode="0">
                  <c:v>328.62499999999994</c:v>
                </c:pt>
                <c:pt idx="56" formatCode="0">
                  <c:v>317.25000000000006</c:v>
                </c:pt>
                <c:pt idx="57" formatCode="0">
                  <c:v>317.37499999999994</c:v>
                </c:pt>
                <c:pt idx="58" formatCode="0">
                  <c:v>322.74999999999989</c:v>
                </c:pt>
                <c:pt idx="59" formatCode="0">
                  <c:v>324.125</c:v>
                </c:pt>
                <c:pt idx="60" formatCode="0">
                  <c:v>328.99999999999966</c:v>
                </c:pt>
                <c:pt idx="61" formatCode="0">
                  <c:v>325.62500000000006</c:v>
                </c:pt>
                <c:pt idx="62" formatCode="0">
                  <c:v>316.25000000000006</c:v>
                </c:pt>
                <c:pt idx="63" formatCode="0">
                  <c:v>306.62500000000006</c:v>
                </c:pt>
                <c:pt idx="64" formatCode="0">
                  <c:v>290.5</c:v>
                </c:pt>
                <c:pt idx="65" formatCode="0">
                  <c:v>280.25</c:v>
                </c:pt>
                <c:pt idx="66" formatCode="0">
                  <c:v>274.50000000000006</c:v>
                </c:pt>
                <c:pt idx="67" formatCode="0">
                  <c:v>290.12500000000006</c:v>
                </c:pt>
                <c:pt idx="68" formatCode="0">
                  <c:v>257.62500000000011</c:v>
                </c:pt>
                <c:pt idx="69" formatCode="0">
                  <c:v>235.37499999999989</c:v>
                </c:pt>
                <c:pt idx="70" formatCode="0">
                  <c:v>240.37499999999977</c:v>
                </c:pt>
                <c:pt idx="71" formatCode="0">
                  <c:v>245.7499999999998</c:v>
                </c:pt>
                <c:pt idx="72" formatCode="0">
                  <c:v>244.87499999999994</c:v>
                </c:pt>
                <c:pt idx="73" formatCode="0">
                  <c:v>242.49999999999994</c:v>
                </c:pt>
                <c:pt idx="74" formatCode="0">
                  <c:v>244.62500000000009</c:v>
                </c:pt>
                <c:pt idx="75" formatCode="0">
                  <c:v>247.12500000000003</c:v>
                </c:pt>
                <c:pt idx="76" formatCode="0">
                  <c:v>231.37499999999989</c:v>
                </c:pt>
                <c:pt idx="77" formatCode="0">
                  <c:v>215.50000000000003</c:v>
                </c:pt>
                <c:pt idx="78" formatCode="0">
                  <c:v>218.62500000000006</c:v>
                </c:pt>
                <c:pt idx="79" formatCode="0">
                  <c:v>231.24999999999983</c:v>
                </c:pt>
                <c:pt idx="80" formatCode="0">
                  <c:v>227.50000000000003</c:v>
                </c:pt>
                <c:pt idx="81" formatCode="0">
                  <c:v>220.62500000000006</c:v>
                </c:pt>
                <c:pt idx="82" formatCode="0">
                  <c:v>219.24999999999983</c:v>
                </c:pt>
                <c:pt idx="83" formatCode="0">
                  <c:v>238.87499999999994</c:v>
                </c:pt>
                <c:pt idx="84" formatCode="0">
                  <c:v>250.25000000000009</c:v>
                </c:pt>
                <c:pt idx="85" formatCode="0">
                  <c:v>242.62500000000009</c:v>
                </c:pt>
                <c:pt idx="86" formatCode="0">
                  <c:v>228.62499999999986</c:v>
                </c:pt>
                <c:pt idx="87" formatCode="0">
                  <c:v>226.75</c:v>
                </c:pt>
                <c:pt idx="88" formatCode="0">
                  <c:v>221.62499999999997</c:v>
                </c:pt>
                <c:pt idx="89" formatCode="0">
                  <c:v>210.62500000000006</c:v>
                </c:pt>
                <c:pt idx="90" formatCode="0">
                  <c:v>225.25000000000017</c:v>
                </c:pt>
                <c:pt idx="91" formatCode="0">
                  <c:v>219.74999999999977</c:v>
                </c:pt>
                <c:pt idx="92" formatCode="0">
                  <c:v>212.75</c:v>
                </c:pt>
                <c:pt idx="93" formatCode="0">
                  <c:v>219.74999999999977</c:v>
                </c:pt>
                <c:pt idx="94" formatCode="0">
                  <c:v>226.87499999999994</c:v>
                </c:pt>
                <c:pt idx="95" formatCode="0">
                  <c:v>223.37499999999989</c:v>
                </c:pt>
                <c:pt idx="96" formatCode="0">
                  <c:v>227.12500000000003</c:v>
                </c:pt>
                <c:pt idx="97" formatCode="0">
                  <c:v>222.49999999999991</c:v>
                </c:pt>
                <c:pt idx="98" formatCode="0">
                  <c:v>224.25000000000006</c:v>
                </c:pt>
                <c:pt idx="99" formatCode="0">
                  <c:v>217.125</c:v>
                </c:pt>
                <c:pt idx="100" formatCode="0">
                  <c:v>223.00000000000009</c:v>
                </c:pt>
                <c:pt idx="101" formatCode="0">
                  <c:v>250.75000000000003</c:v>
                </c:pt>
                <c:pt idx="102" formatCode="0">
                  <c:v>226.62499999999986</c:v>
                </c:pt>
                <c:pt idx="103" formatCode="0">
                  <c:v>228.25000000000006</c:v>
                </c:pt>
                <c:pt idx="104" formatCode="0">
                  <c:v>236.375</c:v>
                </c:pt>
                <c:pt idx="105" formatCode="0">
                  <c:v>266</c:v>
                </c:pt>
                <c:pt idx="106" formatCode="0">
                  <c:v>252.87499999999997</c:v>
                </c:pt>
                <c:pt idx="107" formatCode="0">
                  <c:v>249.87499999999986</c:v>
                </c:pt>
                <c:pt idx="108" formatCode="0">
                  <c:v>253.50000000000006</c:v>
                </c:pt>
                <c:pt idx="109" formatCode="0">
                  <c:v>255.50000000000006</c:v>
                </c:pt>
                <c:pt idx="110" formatCode="0">
                  <c:v>245.12500000000003</c:v>
                </c:pt>
                <c:pt idx="111" formatCode="0">
                  <c:v>258.50000000000006</c:v>
                </c:pt>
                <c:pt idx="112" formatCode="0">
                  <c:v>250.12499999999994</c:v>
                </c:pt>
                <c:pt idx="113" formatCode="0">
                  <c:v>254.37500000000003</c:v>
                </c:pt>
                <c:pt idx="114" formatCode="0">
                  <c:v>266.74999999999994</c:v>
                </c:pt>
                <c:pt idx="115" formatCode="0">
                  <c:v>272.875</c:v>
                </c:pt>
                <c:pt idx="116" formatCode="0">
                  <c:v>269.25</c:v>
                </c:pt>
                <c:pt idx="117" formatCode="0">
                  <c:v>284.37500000000006</c:v>
                </c:pt>
                <c:pt idx="118" formatCode="0">
                  <c:v>285.37499999999994</c:v>
                </c:pt>
                <c:pt idx="119" formatCode="0">
                  <c:v>313.125</c:v>
                </c:pt>
                <c:pt idx="120" formatCode="0">
                  <c:v>304.5</c:v>
                </c:pt>
                <c:pt idx="121" formatCode="0">
                  <c:v>310.125</c:v>
                </c:pt>
                <c:pt idx="122" formatCode="0">
                  <c:v>314.25000000000006</c:v>
                </c:pt>
                <c:pt idx="123" formatCode="0">
                  <c:v>313.00000000000006</c:v>
                </c:pt>
                <c:pt idx="124" formatCode="0">
                  <c:v>319.5</c:v>
                </c:pt>
                <c:pt idx="125" formatCode="0">
                  <c:v>347.24999999999994</c:v>
                </c:pt>
                <c:pt idx="126" formatCode="0">
                  <c:v>334.87499999999994</c:v>
                </c:pt>
                <c:pt idx="127" formatCode="0">
                  <c:v>349.375</c:v>
                </c:pt>
                <c:pt idx="128" formatCode="0">
                  <c:v>359.25000000000006</c:v>
                </c:pt>
                <c:pt idx="129" formatCode="0">
                  <c:v>361</c:v>
                </c:pt>
                <c:pt idx="130" formatCode="0">
                  <c:v>375</c:v>
                </c:pt>
                <c:pt idx="131" formatCode="0">
                  <c:v>377.375</c:v>
                </c:pt>
                <c:pt idx="132" formatCode="0">
                  <c:v>386.25</c:v>
                </c:pt>
                <c:pt idx="133" formatCode="0">
                  <c:v>400.49999999999966</c:v>
                </c:pt>
                <c:pt idx="134" formatCode="0">
                  <c:v>449.5</c:v>
                </c:pt>
                <c:pt idx="135" formatCode="0">
                  <c:v>480.75</c:v>
                </c:pt>
                <c:pt idx="136" formatCode="0">
                  <c:v>503.87499999999983</c:v>
                </c:pt>
                <c:pt idx="137" formatCode="0">
                  <c:v>538.62500000000011</c:v>
                </c:pt>
                <c:pt idx="138" formatCode="0">
                  <c:v>567.12499999999989</c:v>
                </c:pt>
                <c:pt idx="139" formatCode="0">
                  <c:v>619.62500000000011</c:v>
                </c:pt>
                <c:pt idx="140" formatCode="0">
                  <c:v>679.125</c:v>
                </c:pt>
                <c:pt idx="141" formatCode="0">
                  <c:v>719.5</c:v>
                </c:pt>
                <c:pt idx="142" formatCode="0">
                  <c:v>742.375</c:v>
                </c:pt>
                <c:pt idx="143" formatCode="0">
                  <c:v>764.875</c:v>
                </c:pt>
                <c:pt idx="144" formatCode="0">
                  <c:v>783.75</c:v>
                </c:pt>
                <c:pt idx="145" formatCode="0">
                  <c:v>815.125</c:v>
                </c:pt>
                <c:pt idx="146" formatCode="0">
                  <c:v>914.12500000000011</c:v>
                </c:pt>
                <c:pt idx="147" formatCode="0">
                  <c:v>991.375</c:v>
                </c:pt>
                <c:pt idx="148" formatCode="0">
                  <c:v>1011.625</c:v>
                </c:pt>
                <c:pt idx="149" formatCode="0">
                  <c:v>1029</c:v>
                </c:pt>
                <c:pt idx="150" formatCode="0">
                  <c:v>1037.625</c:v>
                </c:pt>
                <c:pt idx="151" formatCode="0">
                  <c:v>1041.625</c:v>
                </c:pt>
                <c:pt idx="152" formatCode="0">
                  <c:v>1045.125</c:v>
                </c:pt>
                <c:pt idx="153" formatCode="0">
                  <c:v>1047</c:v>
                </c:pt>
                <c:pt idx="154" formatCode="0">
                  <c:v>1046</c:v>
                </c:pt>
                <c:pt idx="155" formatCode="0">
                  <c:v>1045.125</c:v>
                </c:pt>
                <c:pt idx="156" formatCode="0">
                  <c:v>1047</c:v>
                </c:pt>
                <c:pt idx="157" formatCode="0">
                  <c:v>1045.25</c:v>
                </c:pt>
                <c:pt idx="158" formatCode="0">
                  <c:v>1047</c:v>
                </c:pt>
                <c:pt idx="159" formatCode="0">
                  <c:v>1046</c:v>
                </c:pt>
                <c:pt idx="160" formatCode="0">
                  <c:v>1045.75</c:v>
                </c:pt>
                <c:pt idx="161" formatCode="0">
                  <c:v>1046.5</c:v>
                </c:pt>
                <c:pt idx="162" formatCode="0">
                  <c:v>1048.375</c:v>
                </c:pt>
                <c:pt idx="163" formatCode="0">
                  <c:v>1049.25</c:v>
                </c:pt>
                <c:pt idx="164" formatCode="0">
                  <c:v>1050.5</c:v>
                </c:pt>
                <c:pt idx="165" formatCode="0">
                  <c:v>1051.625</c:v>
                </c:pt>
                <c:pt idx="166" formatCode="0">
                  <c:v>1050.375</c:v>
                </c:pt>
                <c:pt idx="167" formatCode="0">
                  <c:v>1051.75</c:v>
                </c:pt>
                <c:pt idx="168" formatCode="0">
                  <c:v>1051.5</c:v>
                </c:pt>
                <c:pt idx="169" formatCode="0">
                  <c:v>1050</c:v>
                </c:pt>
                <c:pt idx="170" formatCode="0">
                  <c:v>1048.75</c:v>
                </c:pt>
                <c:pt idx="171" formatCode="0">
                  <c:v>1047.375</c:v>
                </c:pt>
                <c:pt idx="172" formatCode="0">
                  <c:v>1045.75</c:v>
                </c:pt>
                <c:pt idx="173" formatCode="0">
                  <c:v>1044</c:v>
                </c:pt>
                <c:pt idx="174" formatCode="0">
                  <c:v>1042.5</c:v>
                </c:pt>
                <c:pt idx="175" formatCode="0">
                  <c:v>1039</c:v>
                </c:pt>
                <c:pt idx="176" formatCode="0">
                  <c:v>1036.375</c:v>
                </c:pt>
                <c:pt idx="177" formatCode="0">
                  <c:v>1033.5</c:v>
                </c:pt>
                <c:pt idx="178" formatCode="0">
                  <c:v>1026</c:v>
                </c:pt>
                <c:pt idx="179" formatCode="0">
                  <c:v>1021.8750000000001</c:v>
                </c:pt>
                <c:pt idx="180" formatCode="0">
                  <c:v>1016.2499999999999</c:v>
                </c:pt>
                <c:pt idx="181" formatCode="0">
                  <c:v>1011.8750000000001</c:v>
                </c:pt>
                <c:pt idx="182" formatCode="0">
                  <c:v>1007.125</c:v>
                </c:pt>
                <c:pt idx="183" formatCode="0">
                  <c:v>999.87500000000011</c:v>
                </c:pt>
                <c:pt idx="184" formatCode="0">
                  <c:v>995.5</c:v>
                </c:pt>
                <c:pt idx="185" formatCode="0">
                  <c:v>991.87500000000011</c:v>
                </c:pt>
                <c:pt idx="186" formatCode="0">
                  <c:v>987.875</c:v>
                </c:pt>
                <c:pt idx="187" formatCode="0">
                  <c:v>986.75</c:v>
                </c:pt>
                <c:pt idx="188" formatCode="0">
                  <c:v>987</c:v>
                </c:pt>
                <c:pt idx="189" formatCode="0">
                  <c:v>986.12499999999989</c:v>
                </c:pt>
                <c:pt idx="190" formatCode="0">
                  <c:v>982.625</c:v>
                </c:pt>
                <c:pt idx="191" formatCode="0">
                  <c:v>982.125</c:v>
                </c:pt>
                <c:pt idx="192" formatCode="0">
                  <c:v>982.125</c:v>
                </c:pt>
                <c:pt idx="193" formatCode="0">
                  <c:v>978.125</c:v>
                </c:pt>
                <c:pt idx="194" formatCode="0">
                  <c:v>976.87499999999989</c:v>
                </c:pt>
                <c:pt idx="195" formatCode="0">
                  <c:v>974.375</c:v>
                </c:pt>
                <c:pt idx="196" formatCode="0">
                  <c:v>972.75</c:v>
                </c:pt>
                <c:pt idx="197" formatCode="0">
                  <c:v>969.625</c:v>
                </c:pt>
                <c:pt idx="198" formatCode="0">
                  <c:v>968.62500000000011</c:v>
                </c:pt>
                <c:pt idx="199" formatCode="0">
                  <c:v>967.75</c:v>
                </c:pt>
                <c:pt idx="200" formatCode="0">
                  <c:v>966.5</c:v>
                </c:pt>
                <c:pt idx="201" formatCode="0">
                  <c:v>963.37500000000011</c:v>
                </c:pt>
                <c:pt idx="202" formatCode="0">
                  <c:v>960.875</c:v>
                </c:pt>
                <c:pt idx="203" formatCode="0">
                  <c:v>960.62500000000011</c:v>
                </c:pt>
                <c:pt idx="204" formatCode="0">
                  <c:v>958.125</c:v>
                </c:pt>
                <c:pt idx="205" formatCode="0">
                  <c:v>957.00000000000011</c:v>
                </c:pt>
                <c:pt idx="206" formatCode="0">
                  <c:v>958.5</c:v>
                </c:pt>
                <c:pt idx="207" formatCode="0">
                  <c:v>958.375</c:v>
                </c:pt>
                <c:pt idx="208" formatCode="0">
                  <c:v>956.62500000000011</c:v>
                </c:pt>
                <c:pt idx="209" formatCode="0">
                  <c:v>956.125</c:v>
                </c:pt>
                <c:pt idx="210" formatCode="0">
                  <c:v>956.62500000000011</c:v>
                </c:pt>
                <c:pt idx="211" formatCode="0">
                  <c:v>956.87499999999989</c:v>
                </c:pt>
                <c:pt idx="212" formatCode="0">
                  <c:v>956.125</c:v>
                </c:pt>
                <c:pt idx="213" formatCode="0">
                  <c:v>955.875</c:v>
                </c:pt>
                <c:pt idx="214" formatCode="0">
                  <c:v>956.62500000000011</c:v>
                </c:pt>
                <c:pt idx="215" formatCode="0">
                  <c:v>950.5</c:v>
                </c:pt>
                <c:pt idx="216" formatCode="0">
                  <c:v>944.625</c:v>
                </c:pt>
                <c:pt idx="217" formatCode="0">
                  <c:v>945.00000000000011</c:v>
                </c:pt>
                <c:pt idx="218" formatCode="0">
                  <c:v>944.875</c:v>
                </c:pt>
                <c:pt idx="219" formatCode="0">
                  <c:v>945.00000000000011</c:v>
                </c:pt>
                <c:pt idx="220" formatCode="0">
                  <c:v>945.37500000000011</c:v>
                </c:pt>
                <c:pt idx="221" formatCode="0">
                  <c:v>944.87499999999989</c:v>
                </c:pt>
                <c:pt idx="222" formatCode="0">
                  <c:v>940.75</c:v>
                </c:pt>
                <c:pt idx="223" formatCode="0">
                  <c:v>944</c:v>
                </c:pt>
                <c:pt idx="224" formatCode="0">
                  <c:v>945.24999999999989</c:v>
                </c:pt>
                <c:pt idx="225" formatCode="0">
                  <c:v>945.62499999999989</c:v>
                </c:pt>
                <c:pt idx="226" formatCode="0">
                  <c:v>946.125</c:v>
                </c:pt>
                <c:pt idx="227" formatCode="0">
                  <c:v>943.62499999999989</c:v>
                </c:pt>
                <c:pt idx="228" formatCode="0">
                  <c:v>945.24999999999989</c:v>
                </c:pt>
                <c:pt idx="229" formatCode="0">
                  <c:v>945.125</c:v>
                </c:pt>
                <c:pt idx="230" formatCode="0">
                  <c:v>944.5</c:v>
                </c:pt>
                <c:pt idx="231" formatCode="0">
                  <c:v>945.375</c:v>
                </c:pt>
                <c:pt idx="232" formatCode="0">
                  <c:v>946.125</c:v>
                </c:pt>
                <c:pt idx="233" formatCode="0">
                  <c:v>948.625</c:v>
                </c:pt>
                <c:pt idx="234" formatCode="0">
                  <c:v>951.24999999999989</c:v>
                </c:pt>
                <c:pt idx="235" formatCode="0">
                  <c:v>952</c:v>
                </c:pt>
                <c:pt idx="236" formatCode="0">
                  <c:v>951.625</c:v>
                </c:pt>
                <c:pt idx="237" formatCode="0">
                  <c:v>951.625</c:v>
                </c:pt>
                <c:pt idx="238" formatCode="0">
                  <c:v>951.00000000000011</c:v>
                </c:pt>
                <c:pt idx="239" formatCode="0">
                  <c:v>952.5</c:v>
                </c:pt>
                <c:pt idx="240" formatCode="0">
                  <c:v>951.00000000000011</c:v>
                </c:pt>
                <c:pt idx="241" formatCode="0">
                  <c:v>951.625</c:v>
                </c:pt>
                <c:pt idx="242" formatCode="0">
                  <c:v>951.125</c:v>
                </c:pt>
                <c:pt idx="243" formatCode="0">
                  <c:v>949.62499999999989</c:v>
                </c:pt>
                <c:pt idx="244" formatCode="0">
                  <c:v>949.75000000000011</c:v>
                </c:pt>
                <c:pt idx="245" formatCode="0">
                  <c:v>948.625</c:v>
                </c:pt>
                <c:pt idx="246" formatCode="0">
                  <c:v>946.25</c:v>
                </c:pt>
                <c:pt idx="247" formatCode="0">
                  <c:v>943.37500000000011</c:v>
                </c:pt>
                <c:pt idx="248" formatCode="0">
                  <c:v>942.875</c:v>
                </c:pt>
                <c:pt idx="249" formatCode="0">
                  <c:v>940.625</c:v>
                </c:pt>
                <c:pt idx="250" formatCode="0">
                  <c:v>937.62499999999989</c:v>
                </c:pt>
                <c:pt idx="251" formatCode="0">
                  <c:v>936.25</c:v>
                </c:pt>
                <c:pt idx="252" formatCode="0">
                  <c:v>936.25</c:v>
                </c:pt>
                <c:pt idx="253" formatCode="0">
                  <c:v>934.75</c:v>
                </c:pt>
                <c:pt idx="254" formatCode="0">
                  <c:v>936</c:v>
                </c:pt>
                <c:pt idx="255" formatCode="0">
                  <c:v>934.875</c:v>
                </c:pt>
                <c:pt idx="256" formatCode="0">
                  <c:v>935.75</c:v>
                </c:pt>
                <c:pt idx="257" formatCode="0">
                  <c:v>937.37500000000011</c:v>
                </c:pt>
                <c:pt idx="258" formatCode="0">
                  <c:v>936.375</c:v>
                </c:pt>
                <c:pt idx="259" formatCode="0">
                  <c:v>937.375</c:v>
                </c:pt>
                <c:pt idx="260" formatCode="0">
                  <c:v>937.37500000000011</c:v>
                </c:pt>
                <c:pt idx="261" formatCode="0">
                  <c:v>937.125</c:v>
                </c:pt>
                <c:pt idx="262" formatCode="0">
                  <c:v>936.75</c:v>
                </c:pt>
                <c:pt idx="263" formatCode="0">
                  <c:v>936.25</c:v>
                </c:pt>
                <c:pt idx="264" formatCode="0">
                  <c:v>936.875</c:v>
                </c:pt>
                <c:pt idx="265" formatCode="0">
                  <c:v>935</c:v>
                </c:pt>
                <c:pt idx="266" formatCode="0">
                  <c:v>935.24999999999989</c:v>
                </c:pt>
                <c:pt idx="267" formatCode="0">
                  <c:v>934.125</c:v>
                </c:pt>
                <c:pt idx="268" formatCode="0">
                  <c:v>934.125</c:v>
                </c:pt>
                <c:pt idx="269" formatCode="0">
                  <c:v>933.24999999999989</c:v>
                </c:pt>
                <c:pt idx="270" formatCode="0">
                  <c:v>935.5</c:v>
                </c:pt>
                <c:pt idx="271" formatCode="0">
                  <c:v>940.5</c:v>
                </c:pt>
                <c:pt idx="272" formatCode="0">
                  <c:v>938.75</c:v>
                </c:pt>
                <c:pt idx="273" formatCode="0">
                  <c:v>936.375</c:v>
                </c:pt>
                <c:pt idx="274" formatCode="0">
                  <c:v>932.875</c:v>
                </c:pt>
                <c:pt idx="275" formatCode="0">
                  <c:v>930.875</c:v>
                </c:pt>
                <c:pt idx="276" formatCode="0">
                  <c:v>929.5</c:v>
                </c:pt>
                <c:pt idx="277" formatCode="0">
                  <c:v>927.375</c:v>
                </c:pt>
                <c:pt idx="278" formatCode="0">
                  <c:v>927</c:v>
                </c:pt>
                <c:pt idx="279" formatCode="0">
                  <c:v>927.37500000000011</c:v>
                </c:pt>
                <c:pt idx="280" formatCode="0">
                  <c:v>929.62499999999989</c:v>
                </c:pt>
                <c:pt idx="281" formatCode="0">
                  <c:v>930.75</c:v>
                </c:pt>
                <c:pt idx="282" formatCode="0">
                  <c:v>930.375</c:v>
                </c:pt>
                <c:pt idx="283" formatCode="0">
                  <c:v>931.5</c:v>
                </c:pt>
                <c:pt idx="284" formatCode="0">
                  <c:v>930.875</c:v>
                </c:pt>
                <c:pt idx="285" formatCode="0">
                  <c:v>931.5</c:v>
                </c:pt>
                <c:pt idx="286" formatCode="0">
                  <c:v>929.875</c:v>
                </c:pt>
                <c:pt idx="287" formatCode="0">
                  <c:v>932.125</c:v>
                </c:pt>
                <c:pt idx="288" formatCode="0">
                  <c:v>931.5</c:v>
                </c:pt>
                <c:pt idx="289" formatCode="0">
                  <c:v>931.125</c:v>
                </c:pt>
                <c:pt idx="290" formatCode="0">
                  <c:v>929.875</c:v>
                </c:pt>
                <c:pt idx="291" formatCode="0">
                  <c:v>930.75</c:v>
                </c:pt>
                <c:pt idx="292" formatCode="0">
                  <c:v>931.5</c:v>
                </c:pt>
                <c:pt idx="293" formatCode="0">
                  <c:v>932.5</c:v>
                </c:pt>
                <c:pt idx="294" formatCode="0">
                  <c:v>932.25</c:v>
                </c:pt>
                <c:pt idx="295" formatCode="0">
                  <c:v>934.125</c:v>
                </c:pt>
                <c:pt idx="296" formatCode="0">
                  <c:v>933</c:v>
                </c:pt>
                <c:pt idx="297" formatCode="0">
                  <c:v>933.75000000000011</c:v>
                </c:pt>
                <c:pt idx="298" formatCode="0">
                  <c:v>933.62499999999989</c:v>
                </c:pt>
                <c:pt idx="299" formatCode="0">
                  <c:v>937.125</c:v>
                </c:pt>
                <c:pt idx="300" formatCode="0">
                  <c:v>938.125</c:v>
                </c:pt>
                <c:pt idx="301" formatCode="0">
                  <c:v>937.75000000000011</c:v>
                </c:pt>
                <c:pt idx="302" formatCode="0">
                  <c:v>940.12500000000011</c:v>
                </c:pt>
                <c:pt idx="303" formatCode="0">
                  <c:v>939.75000000000011</c:v>
                </c:pt>
                <c:pt idx="304" formatCode="0">
                  <c:v>940.75</c:v>
                </c:pt>
                <c:pt idx="305" formatCode="0">
                  <c:v>942.75</c:v>
                </c:pt>
                <c:pt idx="306" formatCode="0">
                  <c:v>943.25</c:v>
                </c:pt>
                <c:pt idx="307" formatCode="0">
                  <c:v>943.62499999999989</c:v>
                </c:pt>
                <c:pt idx="308" formatCode="0">
                  <c:v>942.5</c:v>
                </c:pt>
                <c:pt idx="309" formatCode="0">
                  <c:v>943.5</c:v>
                </c:pt>
                <c:pt idx="310" formatCode="0">
                  <c:v>945.125</c:v>
                </c:pt>
                <c:pt idx="311" formatCode="0">
                  <c:v>943.75</c:v>
                </c:pt>
                <c:pt idx="312" formatCode="0">
                  <c:v>943.37500000000011</c:v>
                </c:pt>
                <c:pt idx="313" formatCode="0">
                  <c:v>942.625</c:v>
                </c:pt>
                <c:pt idx="314" formatCode="0">
                  <c:v>942.625</c:v>
                </c:pt>
                <c:pt idx="315" formatCode="0">
                  <c:v>942</c:v>
                </c:pt>
                <c:pt idx="316" formatCode="0">
                  <c:v>941.875</c:v>
                </c:pt>
                <c:pt idx="317" formatCode="0">
                  <c:v>942.625</c:v>
                </c:pt>
                <c:pt idx="318" formatCode="0">
                  <c:v>942.25</c:v>
                </c:pt>
                <c:pt idx="319" formatCode="0">
                  <c:v>943.125</c:v>
                </c:pt>
                <c:pt idx="320" formatCode="0">
                  <c:v>944.5</c:v>
                </c:pt>
                <c:pt idx="321" formatCode="0">
                  <c:v>941.875</c:v>
                </c:pt>
                <c:pt idx="322" formatCode="0">
                  <c:v>942.375</c:v>
                </c:pt>
                <c:pt idx="323" formatCode="0">
                  <c:v>940.375</c:v>
                </c:pt>
                <c:pt idx="324" formatCode="0">
                  <c:v>942.875</c:v>
                </c:pt>
                <c:pt idx="325" formatCode="0">
                  <c:v>942.75</c:v>
                </c:pt>
                <c:pt idx="326" formatCode="0">
                  <c:v>944.5</c:v>
                </c:pt>
                <c:pt idx="327" formatCode="0">
                  <c:v>945.875</c:v>
                </c:pt>
                <c:pt idx="328" formatCode="0">
                  <c:v>947.5</c:v>
                </c:pt>
                <c:pt idx="329" formatCode="0">
                  <c:v>949.37500000000011</c:v>
                </c:pt>
                <c:pt idx="330" formatCode="0">
                  <c:v>951.24999999999989</c:v>
                </c:pt>
                <c:pt idx="331" formatCode="0">
                  <c:v>953.00000000000011</c:v>
                </c:pt>
                <c:pt idx="332" formatCode="0">
                  <c:v>951.75000000000011</c:v>
                </c:pt>
                <c:pt idx="333" formatCode="0">
                  <c:v>953.24999999999989</c:v>
                </c:pt>
                <c:pt idx="334" formatCode="0">
                  <c:v>952.625</c:v>
                </c:pt>
                <c:pt idx="335" formatCode="0">
                  <c:v>951.5</c:v>
                </c:pt>
                <c:pt idx="336" formatCode="0">
                  <c:v>951.00000000000011</c:v>
                </c:pt>
                <c:pt idx="337" formatCode="0">
                  <c:v>952.125</c:v>
                </c:pt>
                <c:pt idx="338" formatCode="0">
                  <c:v>951.75000000000011</c:v>
                </c:pt>
                <c:pt idx="339" formatCode="0">
                  <c:v>949.75</c:v>
                </c:pt>
                <c:pt idx="340" formatCode="0">
                  <c:v>952.5</c:v>
                </c:pt>
                <c:pt idx="341" formatCode="0">
                  <c:v>952.5</c:v>
                </c:pt>
                <c:pt idx="342" formatCode="0">
                  <c:v>952.25</c:v>
                </c:pt>
                <c:pt idx="343" formatCode="0">
                  <c:v>950.625</c:v>
                </c:pt>
                <c:pt idx="344" formatCode="0">
                  <c:v>950.25</c:v>
                </c:pt>
                <c:pt idx="345" formatCode="0">
                  <c:v>950.125</c:v>
                </c:pt>
                <c:pt idx="346" formatCode="0">
                  <c:v>950.5</c:v>
                </c:pt>
                <c:pt idx="347" formatCode="0">
                  <c:v>950</c:v>
                </c:pt>
                <c:pt idx="348" formatCode="0">
                  <c:v>950.875</c:v>
                </c:pt>
                <c:pt idx="349" formatCode="0">
                  <c:v>950.625</c:v>
                </c:pt>
                <c:pt idx="350" formatCode="0">
                  <c:v>950.375</c:v>
                </c:pt>
                <c:pt idx="351" formatCode="0">
                  <c:v>951.00000000000011</c:v>
                </c:pt>
                <c:pt idx="352" formatCode="0">
                  <c:v>949.5</c:v>
                </c:pt>
                <c:pt idx="353" formatCode="0">
                  <c:v>949.875</c:v>
                </c:pt>
                <c:pt idx="354" formatCode="0">
                  <c:v>951.125</c:v>
                </c:pt>
                <c:pt idx="355" formatCode="0">
                  <c:v>950</c:v>
                </c:pt>
                <c:pt idx="356" formatCode="0">
                  <c:v>950.5</c:v>
                </c:pt>
                <c:pt idx="357" formatCode="0">
                  <c:v>950.375</c:v>
                </c:pt>
                <c:pt idx="358" formatCode="0">
                  <c:v>947.875</c:v>
                </c:pt>
                <c:pt idx="359" formatCode="0">
                  <c:v>947.37500000000011</c:v>
                </c:pt>
                <c:pt idx="360" formatCode="0">
                  <c:v>946.125</c:v>
                </c:pt>
                <c:pt idx="361" formatCode="0">
                  <c:v>946</c:v>
                </c:pt>
                <c:pt idx="362" formatCode="0">
                  <c:v>938</c:v>
                </c:pt>
                <c:pt idx="363" formatCode="0">
                  <c:v>924.12500000000011</c:v>
                </c:pt>
                <c:pt idx="364" formatCode="0">
                  <c:v>928.125</c:v>
                </c:pt>
                <c:pt idx="365" formatCode="0">
                  <c:v>931.62499999999989</c:v>
                </c:pt>
                <c:pt idx="366" formatCode="0">
                  <c:v>932.87499999999989</c:v>
                </c:pt>
                <c:pt idx="367" formatCode="0">
                  <c:v>933</c:v>
                </c:pt>
                <c:pt idx="368" formatCode="0">
                  <c:v>933.25</c:v>
                </c:pt>
                <c:pt idx="369" formatCode="0">
                  <c:v>932.875</c:v>
                </c:pt>
                <c:pt idx="370" formatCode="0">
                  <c:v>933.62499999999989</c:v>
                </c:pt>
                <c:pt idx="371" formatCode="0">
                  <c:v>938.125</c:v>
                </c:pt>
                <c:pt idx="372" formatCode="0">
                  <c:v>937.75</c:v>
                </c:pt>
                <c:pt idx="373" formatCode="0">
                  <c:v>937.37500000000011</c:v>
                </c:pt>
                <c:pt idx="374" formatCode="0">
                  <c:v>940.375</c:v>
                </c:pt>
                <c:pt idx="375" formatCode="0">
                  <c:v>939.25</c:v>
                </c:pt>
                <c:pt idx="376" formatCode="0">
                  <c:v>940</c:v>
                </c:pt>
                <c:pt idx="377" formatCode="0">
                  <c:v>938.625</c:v>
                </c:pt>
                <c:pt idx="378" formatCode="0">
                  <c:v>941.875</c:v>
                </c:pt>
                <c:pt idx="379" formatCode="0">
                  <c:v>939.875</c:v>
                </c:pt>
                <c:pt idx="380" formatCode="0">
                  <c:v>938.25</c:v>
                </c:pt>
                <c:pt idx="381" formatCode="0">
                  <c:v>937.125</c:v>
                </c:pt>
                <c:pt idx="382" formatCode="0">
                  <c:v>938.375</c:v>
                </c:pt>
                <c:pt idx="383" formatCode="0">
                  <c:v>937.5</c:v>
                </c:pt>
                <c:pt idx="384" formatCode="0">
                  <c:v>933.37500000000011</c:v>
                </c:pt>
                <c:pt idx="385" formatCode="0">
                  <c:v>931.75000000000011</c:v>
                </c:pt>
                <c:pt idx="386" formatCode="0">
                  <c:v>932.25</c:v>
                </c:pt>
                <c:pt idx="387" formatCode="0">
                  <c:v>932.75</c:v>
                </c:pt>
                <c:pt idx="388" formatCode="0">
                  <c:v>932.5</c:v>
                </c:pt>
                <c:pt idx="389" formatCode="0">
                  <c:v>932.375</c:v>
                </c:pt>
                <c:pt idx="390" formatCode="0">
                  <c:v>932.5</c:v>
                </c:pt>
                <c:pt idx="391" formatCode="0">
                  <c:v>932.5</c:v>
                </c:pt>
                <c:pt idx="392" formatCode="0">
                  <c:v>931.5</c:v>
                </c:pt>
                <c:pt idx="393" formatCode="0">
                  <c:v>933.62499999999989</c:v>
                </c:pt>
                <c:pt idx="394" formatCode="0">
                  <c:v>933.875</c:v>
                </c:pt>
                <c:pt idx="395" formatCode="0">
                  <c:v>933.25</c:v>
                </c:pt>
                <c:pt idx="396" formatCode="0">
                  <c:v>935.37500000000011</c:v>
                </c:pt>
                <c:pt idx="397" formatCode="0">
                  <c:v>934.12500000000011</c:v>
                </c:pt>
                <c:pt idx="398" formatCode="0">
                  <c:v>936.25</c:v>
                </c:pt>
                <c:pt idx="399" formatCode="0">
                  <c:v>936.25</c:v>
                </c:pt>
                <c:pt idx="400" formatCode="0">
                  <c:v>934.875</c:v>
                </c:pt>
                <c:pt idx="401" formatCode="0">
                  <c:v>934.5</c:v>
                </c:pt>
                <c:pt idx="402" formatCode="0">
                  <c:v>933.99999999999989</c:v>
                </c:pt>
                <c:pt idx="403" formatCode="0">
                  <c:v>933.25</c:v>
                </c:pt>
                <c:pt idx="404" formatCode="0">
                  <c:v>932.625</c:v>
                </c:pt>
                <c:pt idx="405" formatCode="0">
                  <c:v>931</c:v>
                </c:pt>
                <c:pt idx="406" formatCode="0">
                  <c:v>930.125</c:v>
                </c:pt>
                <c:pt idx="407" formatCode="0">
                  <c:v>927.75</c:v>
                </c:pt>
                <c:pt idx="408" formatCode="0">
                  <c:v>925.62499999999989</c:v>
                </c:pt>
                <c:pt idx="409" formatCode="0">
                  <c:v>925.125</c:v>
                </c:pt>
                <c:pt idx="410" formatCode="0">
                  <c:v>925.125</c:v>
                </c:pt>
                <c:pt idx="411" formatCode="0">
                  <c:v>925.99999999999989</c:v>
                </c:pt>
                <c:pt idx="412" formatCode="0">
                  <c:v>923.99999999999989</c:v>
                </c:pt>
                <c:pt idx="413" formatCode="0">
                  <c:v>924.25</c:v>
                </c:pt>
                <c:pt idx="414" formatCode="0">
                  <c:v>924.5</c:v>
                </c:pt>
                <c:pt idx="415" formatCode="0">
                  <c:v>924.25</c:v>
                </c:pt>
                <c:pt idx="416" formatCode="0">
                  <c:v>924.5</c:v>
                </c:pt>
                <c:pt idx="417" formatCode="0">
                  <c:v>926.375</c:v>
                </c:pt>
                <c:pt idx="418" formatCode="0">
                  <c:v>927</c:v>
                </c:pt>
                <c:pt idx="419" formatCode="0">
                  <c:v>927.5</c:v>
                </c:pt>
                <c:pt idx="420" formatCode="0">
                  <c:v>926.375</c:v>
                </c:pt>
                <c:pt idx="421" formatCode="0">
                  <c:v>928.5</c:v>
                </c:pt>
                <c:pt idx="422" formatCode="0">
                  <c:v>928.25</c:v>
                </c:pt>
                <c:pt idx="423" formatCode="0">
                  <c:v>927.875</c:v>
                </c:pt>
                <c:pt idx="424" formatCode="0">
                  <c:v>926.625</c:v>
                </c:pt>
                <c:pt idx="425" formatCode="0">
                  <c:v>927.25</c:v>
                </c:pt>
                <c:pt idx="426" formatCode="0">
                  <c:v>926.5</c:v>
                </c:pt>
                <c:pt idx="427" formatCode="0">
                  <c:v>925.25</c:v>
                </c:pt>
                <c:pt idx="428" formatCode="0">
                  <c:v>925.875</c:v>
                </c:pt>
                <c:pt idx="429" formatCode="0">
                  <c:v>925.5</c:v>
                </c:pt>
                <c:pt idx="430" formatCode="0">
                  <c:v>925.37500000000011</c:v>
                </c:pt>
                <c:pt idx="431" formatCode="0">
                  <c:v>926.125</c:v>
                </c:pt>
                <c:pt idx="432" formatCode="0">
                  <c:v>925.5</c:v>
                </c:pt>
                <c:pt idx="433" formatCode="0">
                  <c:v>926.75</c:v>
                </c:pt>
                <c:pt idx="434" formatCode="0">
                  <c:v>925.875</c:v>
                </c:pt>
                <c:pt idx="435" formatCode="0">
                  <c:v>927.75</c:v>
                </c:pt>
                <c:pt idx="436" formatCode="0">
                  <c:v>927.375</c:v>
                </c:pt>
                <c:pt idx="437" formatCode="0">
                  <c:v>927.25</c:v>
                </c:pt>
                <c:pt idx="438" formatCode="0">
                  <c:v>927.875</c:v>
                </c:pt>
                <c:pt idx="439" formatCode="0">
                  <c:v>927.5</c:v>
                </c:pt>
                <c:pt idx="440" formatCode="0">
                  <c:v>930.12500000000011</c:v>
                </c:pt>
                <c:pt idx="441" formatCode="0">
                  <c:v>930.625</c:v>
                </c:pt>
                <c:pt idx="442" formatCode="0">
                  <c:v>930.75</c:v>
                </c:pt>
                <c:pt idx="443" formatCode="0">
                  <c:v>931.875</c:v>
                </c:pt>
                <c:pt idx="444" formatCode="0">
                  <c:v>931</c:v>
                </c:pt>
                <c:pt idx="445" formatCode="0">
                  <c:v>933.99999999999989</c:v>
                </c:pt>
                <c:pt idx="446" formatCode="0">
                  <c:v>933.5</c:v>
                </c:pt>
                <c:pt idx="447" formatCode="0">
                  <c:v>933.25</c:v>
                </c:pt>
                <c:pt idx="448" formatCode="0">
                  <c:v>934.75</c:v>
                </c:pt>
                <c:pt idx="449" formatCode="0">
                  <c:v>934.5</c:v>
                </c:pt>
                <c:pt idx="450" formatCode="0">
                  <c:v>935</c:v>
                </c:pt>
                <c:pt idx="451" formatCode="0">
                  <c:v>911.375</c:v>
                </c:pt>
                <c:pt idx="452" formatCode="0">
                  <c:v>922.625</c:v>
                </c:pt>
                <c:pt idx="453" formatCode="0">
                  <c:v>922.625</c:v>
                </c:pt>
                <c:pt idx="454" formatCode="0">
                  <c:v>900.74999999999989</c:v>
                </c:pt>
                <c:pt idx="455" formatCode="0">
                  <c:v>910.625</c:v>
                </c:pt>
                <c:pt idx="456" formatCode="0">
                  <c:v>920.125</c:v>
                </c:pt>
                <c:pt idx="457" formatCode="0">
                  <c:v>925.99999999999989</c:v>
                </c:pt>
                <c:pt idx="458" formatCode="0">
                  <c:v>929.125</c:v>
                </c:pt>
                <c:pt idx="459" formatCode="0">
                  <c:v>931.37500000000011</c:v>
                </c:pt>
                <c:pt idx="460" formatCode="0">
                  <c:v>933.62499999999989</c:v>
                </c:pt>
                <c:pt idx="461" formatCode="0">
                  <c:v>937.625</c:v>
                </c:pt>
                <c:pt idx="462" formatCode="0">
                  <c:v>939.5</c:v>
                </c:pt>
                <c:pt idx="463" formatCode="0">
                  <c:v>938.5</c:v>
                </c:pt>
                <c:pt idx="464" formatCode="0">
                  <c:v>937.25</c:v>
                </c:pt>
                <c:pt idx="465" formatCode="0">
                  <c:v>940.125</c:v>
                </c:pt>
                <c:pt idx="466" formatCode="0">
                  <c:v>938.625</c:v>
                </c:pt>
                <c:pt idx="467" formatCode="0">
                  <c:v>939.75</c:v>
                </c:pt>
                <c:pt idx="468" formatCode="0">
                  <c:v>940.5</c:v>
                </c:pt>
                <c:pt idx="469" formatCode="0">
                  <c:v>940.5</c:v>
                </c:pt>
                <c:pt idx="470" formatCode="0">
                  <c:v>938.625</c:v>
                </c:pt>
                <c:pt idx="471" formatCode="0">
                  <c:v>938.875</c:v>
                </c:pt>
                <c:pt idx="472" formatCode="0">
                  <c:v>941.24999999999989</c:v>
                </c:pt>
                <c:pt idx="473" formatCode="0">
                  <c:v>940.5</c:v>
                </c:pt>
                <c:pt idx="474" formatCode="0">
                  <c:v>942.875</c:v>
                </c:pt>
                <c:pt idx="475" formatCode="0">
                  <c:v>940.5</c:v>
                </c:pt>
                <c:pt idx="476" formatCode="0">
                  <c:v>938.875</c:v>
                </c:pt>
                <c:pt idx="477" formatCode="0">
                  <c:v>936.625</c:v>
                </c:pt>
                <c:pt idx="478" formatCode="0">
                  <c:v>935.5</c:v>
                </c:pt>
                <c:pt idx="479" formatCode="0">
                  <c:v>936.375</c:v>
                </c:pt>
                <c:pt idx="480" formatCode="0">
                  <c:v>935.875</c:v>
                </c:pt>
                <c:pt idx="481" formatCode="0">
                  <c:v>936.625</c:v>
                </c:pt>
                <c:pt idx="482" formatCode="0">
                  <c:v>936.375</c:v>
                </c:pt>
                <c:pt idx="483" formatCode="0">
                  <c:v>942.125</c:v>
                </c:pt>
                <c:pt idx="484" formatCode="0">
                  <c:v>940.125</c:v>
                </c:pt>
                <c:pt idx="485" formatCode="0">
                  <c:v>943.875</c:v>
                </c:pt>
                <c:pt idx="486" formatCode="0">
                  <c:v>941.00000000000011</c:v>
                </c:pt>
                <c:pt idx="487" formatCode="0">
                  <c:v>944.125</c:v>
                </c:pt>
                <c:pt idx="488" formatCode="0">
                  <c:v>938.875</c:v>
                </c:pt>
                <c:pt idx="489" formatCode="0">
                  <c:v>939.25</c:v>
                </c:pt>
                <c:pt idx="490" formatCode="0">
                  <c:v>937</c:v>
                </c:pt>
                <c:pt idx="491" formatCode="0">
                  <c:v>937.75000000000011</c:v>
                </c:pt>
                <c:pt idx="492" formatCode="0">
                  <c:v>936.75</c:v>
                </c:pt>
                <c:pt idx="493" formatCode="0">
                  <c:v>936</c:v>
                </c:pt>
                <c:pt idx="494" formatCode="0">
                  <c:v>935.37500000000011</c:v>
                </c:pt>
                <c:pt idx="495" formatCode="0">
                  <c:v>934.125</c:v>
                </c:pt>
                <c:pt idx="496" formatCode="0">
                  <c:v>933.125</c:v>
                </c:pt>
                <c:pt idx="497" formatCode="0">
                  <c:v>935.125</c:v>
                </c:pt>
                <c:pt idx="498" formatCode="0">
                  <c:v>931.37500000000011</c:v>
                </c:pt>
                <c:pt idx="499" formatCode="0">
                  <c:v>930.375</c:v>
                </c:pt>
                <c:pt idx="500" formatCode="0">
                  <c:v>931.125</c:v>
                </c:pt>
                <c:pt idx="501" formatCode="0">
                  <c:v>927.75000000000011</c:v>
                </c:pt>
                <c:pt idx="502" formatCode="0">
                  <c:v>928.625</c:v>
                </c:pt>
                <c:pt idx="503" formatCode="0">
                  <c:v>929.625</c:v>
                </c:pt>
                <c:pt idx="504" formatCode="0">
                  <c:v>928.75</c:v>
                </c:pt>
                <c:pt idx="505" formatCode="0">
                  <c:v>929.5</c:v>
                </c:pt>
                <c:pt idx="506" formatCode="0">
                  <c:v>930.5</c:v>
                </c:pt>
                <c:pt idx="507" formatCode="0">
                  <c:v>929.75</c:v>
                </c:pt>
                <c:pt idx="508" formatCode="0">
                  <c:v>932.125</c:v>
                </c:pt>
                <c:pt idx="509" formatCode="0">
                  <c:v>934.375</c:v>
                </c:pt>
                <c:pt idx="510" formatCode="0">
                  <c:v>934.625</c:v>
                </c:pt>
                <c:pt idx="511" formatCode="0">
                  <c:v>934.125</c:v>
                </c:pt>
                <c:pt idx="512" formatCode="0">
                  <c:v>934.875</c:v>
                </c:pt>
                <c:pt idx="513" formatCode="0">
                  <c:v>932.625</c:v>
                </c:pt>
                <c:pt idx="514" formatCode="0">
                  <c:v>932.5</c:v>
                </c:pt>
                <c:pt idx="515" formatCode="0">
                  <c:v>934.125</c:v>
                </c:pt>
                <c:pt idx="516" formatCode="0">
                  <c:v>934.5</c:v>
                </c:pt>
                <c:pt idx="517" formatCode="0">
                  <c:v>932.125</c:v>
                </c:pt>
                <c:pt idx="518" formatCode="0">
                  <c:v>932.125</c:v>
                </c:pt>
                <c:pt idx="519" formatCode="0">
                  <c:v>933.25</c:v>
                </c:pt>
                <c:pt idx="520" formatCode="0">
                  <c:v>932.75</c:v>
                </c:pt>
                <c:pt idx="521" formatCode="0">
                  <c:v>931.37500000000011</c:v>
                </c:pt>
                <c:pt idx="522" formatCode="0">
                  <c:v>932.12500000000011</c:v>
                </c:pt>
                <c:pt idx="523" formatCode="0">
                  <c:v>932.375</c:v>
                </c:pt>
                <c:pt idx="524" formatCode="0">
                  <c:v>932.5</c:v>
                </c:pt>
                <c:pt idx="525" formatCode="0">
                  <c:v>932.125</c:v>
                </c:pt>
                <c:pt idx="526" formatCode="0">
                  <c:v>932.5</c:v>
                </c:pt>
                <c:pt idx="527" formatCode="0">
                  <c:v>932.5</c:v>
                </c:pt>
                <c:pt idx="528" formatCode="0">
                  <c:v>931.5</c:v>
                </c:pt>
                <c:pt idx="529" formatCode="0">
                  <c:v>931.25</c:v>
                </c:pt>
                <c:pt idx="530" formatCode="0">
                  <c:v>931.125</c:v>
                </c:pt>
                <c:pt idx="531" formatCode="0">
                  <c:v>931.875</c:v>
                </c:pt>
                <c:pt idx="532" formatCode="0">
                  <c:v>931.125</c:v>
                </c:pt>
                <c:pt idx="533" formatCode="0">
                  <c:v>931.125</c:v>
                </c:pt>
                <c:pt idx="534" formatCode="0">
                  <c:v>932.125</c:v>
                </c:pt>
                <c:pt idx="535" formatCode="0">
                  <c:v>931.875</c:v>
                </c:pt>
                <c:pt idx="536" formatCode="0">
                  <c:v>931.25</c:v>
                </c:pt>
                <c:pt idx="537" formatCode="0">
                  <c:v>932.125</c:v>
                </c:pt>
                <c:pt idx="538" formatCode="0">
                  <c:v>930.75</c:v>
                </c:pt>
                <c:pt idx="539" formatCode="0">
                  <c:v>930.25</c:v>
                </c:pt>
                <c:pt idx="540" formatCode="0">
                  <c:v>929.875</c:v>
                </c:pt>
                <c:pt idx="541" formatCode="0">
                  <c:v>930.375</c:v>
                </c:pt>
                <c:pt idx="542" formatCode="0">
                  <c:v>927.99999999999989</c:v>
                </c:pt>
                <c:pt idx="543" formatCode="0">
                  <c:v>928.5</c:v>
                </c:pt>
                <c:pt idx="544" formatCode="0">
                  <c:v>929.125</c:v>
                </c:pt>
                <c:pt idx="545" formatCode="0">
                  <c:v>928.5</c:v>
                </c:pt>
                <c:pt idx="546" formatCode="0">
                  <c:v>919.875</c:v>
                </c:pt>
                <c:pt idx="547" formatCode="0">
                  <c:v>924.375</c:v>
                </c:pt>
                <c:pt idx="548" formatCode="0">
                  <c:v>925</c:v>
                </c:pt>
                <c:pt idx="549" formatCode="0">
                  <c:v>925.875</c:v>
                </c:pt>
                <c:pt idx="550" formatCode="0">
                  <c:v>926.875</c:v>
                </c:pt>
                <c:pt idx="551" formatCode="0">
                  <c:v>926.25</c:v>
                </c:pt>
                <c:pt idx="552" formatCode="0">
                  <c:v>927.125</c:v>
                </c:pt>
                <c:pt idx="553" formatCode="0">
                  <c:v>929.37500000000011</c:v>
                </c:pt>
                <c:pt idx="554" formatCode="0">
                  <c:v>928.625</c:v>
                </c:pt>
                <c:pt idx="555" formatCode="0">
                  <c:v>931.62499999999989</c:v>
                </c:pt>
                <c:pt idx="556" formatCode="0">
                  <c:v>931.99999999999989</c:v>
                </c:pt>
                <c:pt idx="557" formatCode="0">
                  <c:v>930.875</c:v>
                </c:pt>
                <c:pt idx="558" formatCode="0">
                  <c:v>930.875</c:v>
                </c:pt>
                <c:pt idx="559" formatCode="0">
                  <c:v>930.87499999999989</c:v>
                </c:pt>
                <c:pt idx="560" formatCode="0">
                  <c:v>931.25</c:v>
                </c:pt>
                <c:pt idx="561" formatCode="0">
                  <c:v>932.5</c:v>
                </c:pt>
                <c:pt idx="562" formatCode="0">
                  <c:v>930.75</c:v>
                </c:pt>
                <c:pt idx="563" formatCode="0">
                  <c:v>929.875</c:v>
                </c:pt>
                <c:pt idx="564" formatCode="0">
                  <c:v>929.24999999999989</c:v>
                </c:pt>
                <c:pt idx="565" formatCode="0">
                  <c:v>928.375</c:v>
                </c:pt>
                <c:pt idx="566" formatCode="0">
                  <c:v>928.25</c:v>
                </c:pt>
                <c:pt idx="567" formatCode="0">
                  <c:v>926.375</c:v>
                </c:pt>
                <c:pt idx="568" formatCode="0">
                  <c:v>927.625</c:v>
                </c:pt>
                <c:pt idx="569" formatCode="0">
                  <c:v>926.125</c:v>
                </c:pt>
                <c:pt idx="570" formatCode="0">
                  <c:v>925.25</c:v>
                </c:pt>
                <c:pt idx="571" formatCode="0">
                  <c:v>927.37500000000011</c:v>
                </c:pt>
                <c:pt idx="572" formatCode="0">
                  <c:v>926.875</c:v>
                </c:pt>
                <c:pt idx="573" formatCode="0">
                  <c:v>925.75</c:v>
                </c:pt>
                <c:pt idx="574" formatCode="0">
                  <c:v>925.99999999999989</c:v>
                </c:pt>
                <c:pt idx="575" formatCode="0">
                  <c:v>926.125</c:v>
                </c:pt>
                <c:pt idx="576" formatCode="0">
                  <c:v>928.25</c:v>
                </c:pt>
                <c:pt idx="577" formatCode="0">
                  <c:v>927.75000000000011</c:v>
                </c:pt>
                <c:pt idx="578" formatCode="0">
                  <c:v>929.125</c:v>
                </c:pt>
                <c:pt idx="579" formatCode="0">
                  <c:v>929.125</c:v>
                </c:pt>
                <c:pt idx="580" formatCode="0">
                  <c:v>929.24999999999989</c:v>
                </c:pt>
                <c:pt idx="581" formatCode="0">
                  <c:v>929.99999999999989</c:v>
                </c:pt>
                <c:pt idx="582" formatCode="0">
                  <c:v>930.625</c:v>
                </c:pt>
                <c:pt idx="583" formatCode="0">
                  <c:v>931.25</c:v>
                </c:pt>
                <c:pt idx="584" formatCode="0">
                  <c:v>929.75</c:v>
                </c:pt>
                <c:pt idx="585" formatCode="0">
                  <c:v>929.99999999999989</c:v>
                </c:pt>
                <c:pt idx="586" formatCode="0">
                  <c:v>929.99999999999989</c:v>
                </c:pt>
                <c:pt idx="587" formatCode="0">
                  <c:v>929.37500000000011</c:v>
                </c:pt>
                <c:pt idx="588" formatCode="0">
                  <c:v>929.5</c:v>
                </c:pt>
                <c:pt idx="589" formatCode="0">
                  <c:v>929</c:v>
                </c:pt>
                <c:pt idx="590" formatCode="0">
                  <c:v>929.24999999999989</c:v>
                </c:pt>
                <c:pt idx="591" formatCode="0">
                  <c:v>929.5</c:v>
                </c:pt>
                <c:pt idx="592" formatCode="0">
                  <c:v>929.99999999999989</c:v>
                </c:pt>
                <c:pt idx="593" formatCode="0">
                  <c:v>927.75000000000011</c:v>
                </c:pt>
                <c:pt idx="594" formatCode="0">
                  <c:v>927.99999999999989</c:v>
                </c:pt>
                <c:pt idx="595" formatCode="0">
                  <c:v>928.375</c:v>
                </c:pt>
                <c:pt idx="596" formatCode="0">
                  <c:v>928.125</c:v>
                </c:pt>
                <c:pt idx="597" formatCode="0">
                  <c:v>927.125</c:v>
                </c:pt>
                <c:pt idx="598" formatCode="0">
                  <c:v>929.37500000000011</c:v>
                </c:pt>
                <c:pt idx="599" formatCode="0">
                  <c:v>929.125</c:v>
                </c:pt>
                <c:pt idx="600" formatCode="0">
                  <c:v>930.5</c:v>
                </c:pt>
                <c:pt idx="601" formatCode="0">
                  <c:v>930.375</c:v>
                </c:pt>
                <c:pt idx="602" formatCode="0">
                  <c:v>931</c:v>
                </c:pt>
                <c:pt idx="603" formatCode="0">
                  <c:v>929.99999999999989</c:v>
                </c:pt>
                <c:pt idx="604" formatCode="0">
                  <c:v>932.25</c:v>
                </c:pt>
                <c:pt idx="605" formatCode="0">
                  <c:v>931.125</c:v>
                </c:pt>
                <c:pt idx="606" formatCode="0">
                  <c:v>931.62499999999989</c:v>
                </c:pt>
                <c:pt idx="607" formatCode="0">
                  <c:v>929.99999999999989</c:v>
                </c:pt>
                <c:pt idx="608" formatCode="0">
                  <c:v>927.75</c:v>
                </c:pt>
                <c:pt idx="609" formatCode="0">
                  <c:v>928.125</c:v>
                </c:pt>
                <c:pt idx="610" formatCode="0">
                  <c:v>927</c:v>
                </c:pt>
                <c:pt idx="611" formatCode="0">
                  <c:v>928.25</c:v>
                </c:pt>
                <c:pt idx="612" formatCode="0">
                  <c:v>926.5</c:v>
                </c:pt>
                <c:pt idx="613" formatCode="0">
                  <c:v>928.25</c:v>
                </c:pt>
                <c:pt idx="614" formatCode="0">
                  <c:v>926.125</c:v>
                </c:pt>
                <c:pt idx="615" formatCode="0">
                  <c:v>926.625</c:v>
                </c:pt>
                <c:pt idx="616" formatCode="0">
                  <c:v>926.625</c:v>
                </c:pt>
                <c:pt idx="617" formatCode="0">
                  <c:v>927.25</c:v>
                </c:pt>
                <c:pt idx="618" formatCode="0">
                  <c:v>928.375</c:v>
                </c:pt>
                <c:pt idx="619" formatCode="0">
                  <c:v>927.37500000000011</c:v>
                </c:pt>
                <c:pt idx="620" formatCode="0">
                  <c:v>927.125</c:v>
                </c:pt>
                <c:pt idx="621" formatCode="0">
                  <c:v>928.125</c:v>
                </c:pt>
                <c:pt idx="622" formatCode="0">
                  <c:v>926.625</c:v>
                </c:pt>
                <c:pt idx="623" formatCode="0">
                  <c:v>927.875</c:v>
                </c:pt>
                <c:pt idx="624" formatCode="0">
                  <c:v>929.37500000000011</c:v>
                </c:pt>
                <c:pt idx="625" formatCode="0">
                  <c:v>928.5</c:v>
                </c:pt>
                <c:pt idx="626" formatCode="0">
                  <c:v>928.25</c:v>
                </c:pt>
                <c:pt idx="627" formatCode="0">
                  <c:v>927.5</c:v>
                </c:pt>
                <c:pt idx="628" formatCode="0">
                  <c:v>929.25</c:v>
                </c:pt>
                <c:pt idx="629" formatCode="0">
                  <c:v>928.75</c:v>
                </c:pt>
                <c:pt idx="630" formatCode="0">
                  <c:v>928.875</c:v>
                </c:pt>
                <c:pt idx="631" formatCode="0">
                  <c:v>927.5</c:v>
                </c:pt>
                <c:pt idx="632" formatCode="0">
                  <c:v>928.5</c:v>
                </c:pt>
                <c:pt idx="633" formatCode="0">
                  <c:v>929</c:v>
                </c:pt>
                <c:pt idx="634" formatCode="0">
                  <c:v>927.99999999999989</c:v>
                </c:pt>
                <c:pt idx="635" formatCode="0">
                  <c:v>925.99999999999989</c:v>
                </c:pt>
                <c:pt idx="636" formatCode="0">
                  <c:v>926.5</c:v>
                </c:pt>
                <c:pt idx="637" formatCode="0">
                  <c:v>923.99999999999989</c:v>
                </c:pt>
                <c:pt idx="638" formatCode="0">
                  <c:v>927.99999999999989</c:v>
                </c:pt>
                <c:pt idx="639" formatCode="0">
                  <c:v>935</c:v>
                </c:pt>
                <c:pt idx="640" formatCode="0">
                  <c:v>940</c:v>
                </c:pt>
                <c:pt idx="641" formatCode="0">
                  <c:v>943.00000000000011</c:v>
                </c:pt>
                <c:pt idx="642" formatCode="0">
                  <c:v>941.5</c:v>
                </c:pt>
                <c:pt idx="643" formatCode="0">
                  <c:v>944</c:v>
                </c:pt>
                <c:pt idx="644" formatCode="0">
                  <c:v>948</c:v>
                </c:pt>
                <c:pt idx="645" formatCode="0">
                  <c:v>947.5</c:v>
                </c:pt>
                <c:pt idx="646" formatCode="0">
                  <c:v>949.00000000000011</c:v>
                </c:pt>
                <c:pt idx="647" formatCode="0">
                  <c:v>953.5</c:v>
                </c:pt>
                <c:pt idx="648" formatCode="0">
                  <c:v>950.5</c:v>
                </c:pt>
                <c:pt idx="649" formatCode="0">
                  <c:v>952</c:v>
                </c:pt>
                <c:pt idx="650" formatCode="0">
                  <c:v>953.5</c:v>
                </c:pt>
                <c:pt idx="651" formatCode="0">
                  <c:v>952.5</c:v>
                </c:pt>
                <c:pt idx="652" formatCode="0">
                  <c:v>952</c:v>
                </c:pt>
                <c:pt idx="653" formatCode="0">
                  <c:v>949.00000000000011</c:v>
                </c:pt>
                <c:pt idx="654" formatCode="0">
                  <c:v>951.00000000000011</c:v>
                </c:pt>
                <c:pt idx="655" formatCode="0">
                  <c:v>951.00000000000011</c:v>
                </c:pt>
                <c:pt idx="656" formatCode="0">
                  <c:v>949.00000000000011</c:v>
                </c:pt>
                <c:pt idx="657" formatCode="0">
                  <c:v>948</c:v>
                </c:pt>
                <c:pt idx="658" formatCode="0">
                  <c:v>948</c:v>
                </c:pt>
                <c:pt idx="659" formatCode="0">
                  <c:v>945.5</c:v>
                </c:pt>
                <c:pt idx="660" formatCode="0">
                  <c:v>945.00000000000011</c:v>
                </c:pt>
                <c:pt idx="661" formatCode="0">
                  <c:v>946.5</c:v>
                </c:pt>
                <c:pt idx="662" formatCode="0">
                  <c:v>945.00000000000011</c:v>
                </c:pt>
                <c:pt idx="663" formatCode="0">
                  <c:v>946</c:v>
                </c:pt>
                <c:pt idx="664" formatCode="0">
                  <c:v>944.5</c:v>
                </c:pt>
                <c:pt idx="665" formatCode="0">
                  <c:v>944</c:v>
                </c:pt>
                <c:pt idx="666" formatCode="0">
                  <c:v>945.5</c:v>
                </c:pt>
                <c:pt idx="667" formatCode="0">
                  <c:v>948.5</c:v>
                </c:pt>
                <c:pt idx="668" formatCode="0">
                  <c:v>951.00000000000011</c:v>
                </c:pt>
                <c:pt idx="669" formatCode="0">
                  <c:v>951.5</c:v>
                </c:pt>
                <c:pt idx="670" formatCode="0">
                  <c:v>952</c:v>
                </c:pt>
                <c:pt idx="671" formatCode="0">
                  <c:v>948</c:v>
                </c:pt>
                <c:pt idx="672" formatCode="0">
                  <c:v>944.5</c:v>
                </c:pt>
                <c:pt idx="673" formatCode="0">
                  <c:v>946</c:v>
                </c:pt>
                <c:pt idx="674" formatCode="0">
                  <c:v>947.5</c:v>
                </c:pt>
                <c:pt idx="675" formatCode="0">
                  <c:v>943.00000000000011</c:v>
                </c:pt>
                <c:pt idx="676" formatCode="0">
                  <c:v>943.5</c:v>
                </c:pt>
                <c:pt idx="677" formatCode="0">
                  <c:v>939</c:v>
                </c:pt>
                <c:pt idx="678" formatCode="0">
                  <c:v>939</c:v>
                </c:pt>
                <c:pt idx="679" formatCode="0">
                  <c:v>938.5</c:v>
                </c:pt>
                <c:pt idx="680" formatCode="0">
                  <c:v>938</c:v>
                </c:pt>
                <c:pt idx="681" formatCode="0">
                  <c:v>936.5</c:v>
                </c:pt>
                <c:pt idx="682" formatCode="0">
                  <c:v>936.5</c:v>
                </c:pt>
                <c:pt idx="683" formatCode="0">
                  <c:v>933.99999999999989</c:v>
                </c:pt>
                <c:pt idx="684" formatCode="0">
                  <c:v>937</c:v>
                </c:pt>
                <c:pt idx="685" formatCode="0">
                  <c:v>934.5</c:v>
                </c:pt>
                <c:pt idx="686" formatCode="0">
                  <c:v>936.5</c:v>
                </c:pt>
                <c:pt idx="687" formatCode="0">
                  <c:v>935</c:v>
                </c:pt>
                <c:pt idx="688" formatCode="0">
                  <c:v>936</c:v>
                </c:pt>
                <c:pt idx="689" formatCode="0">
                  <c:v>935.5</c:v>
                </c:pt>
                <c:pt idx="690" formatCode="0">
                  <c:v>939</c:v>
                </c:pt>
                <c:pt idx="691" formatCode="0">
                  <c:v>937.5</c:v>
                </c:pt>
                <c:pt idx="692" formatCode="0">
                  <c:v>940</c:v>
                </c:pt>
                <c:pt idx="693" formatCode="0">
                  <c:v>939.5</c:v>
                </c:pt>
                <c:pt idx="694" formatCode="0">
                  <c:v>939.5</c:v>
                </c:pt>
                <c:pt idx="695" formatCode="0">
                  <c:v>943.5</c:v>
                </c:pt>
                <c:pt idx="696" formatCode="0">
                  <c:v>941.5</c:v>
                </c:pt>
                <c:pt idx="697" formatCode="0">
                  <c:v>942.5</c:v>
                </c:pt>
                <c:pt idx="698" formatCode="0">
                  <c:v>943.00000000000011</c:v>
                </c:pt>
                <c:pt idx="699" formatCode="0">
                  <c:v>942.5</c:v>
                </c:pt>
                <c:pt idx="700" formatCode="0">
                  <c:v>945.5</c:v>
                </c:pt>
                <c:pt idx="701" formatCode="0">
                  <c:v>944</c:v>
                </c:pt>
                <c:pt idx="702" formatCode="0">
                  <c:v>943.00000000000011</c:v>
                </c:pt>
                <c:pt idx="703" formatCode="0">
                  <c:v>943.00000000000011</c:v>
                </c:pt>
                <c:pt idx="704" formatCode="0">
                  <c:v>940.5</c:v>
                </c:pt>
                <c:pt idx="705" formatCode="0">
                  <c:v>925.99999999999989</c:v>
                </c:pt>
                <c:pt idx="706" formatCode="0">
                  <c:v>927.5</c:v>
                </c:pt>
                <c:pt idx="707" formatCode="0">
                  <c:v>928.5</c:v>
                </c:pt>
                <c:pt idx="708" formatCode="0">
                  <c:v>929.99999999999989</c:v>
                </c:pt>
                <c:pt idx="709" formatCode="0">
                  <c:v>929</c:v>
                </c:pt>
                <c:pt idx="710" formatCode="0">
                  <c:v>927.5</c:v>
                </c:pt>
                <c:pt idx="711" formatCode="0">
                  <c:v>925.99999999999989</c:v>
                </c:pt>
                <c:pt idx="712" formatCode="0">
                  <c:v>928.5</c:v>
                </c:pt>
                <c:pt idx="713" formatCode="0">
                  <c:v>927</c:v>
                </c:pt>
                <c:pt idx="714" formatCode="0">
                  <c:v>927.5</c:v>
                </c:pt>
                <c:pt idx="715" formatCode="0">
                  <c:v>929.99999999999989</c:v>
                </c:pt>
                <c:pt idx="716" formatCode="0">
                  <c:v>929.5</c:v>
                </c:pt>
                <c:pt idx="717" formatCode="0">
                  <c:v>931.5</c:v>
                </c:pt>
                <c:pt idx="718" formatCode="0">
                  <c:v>934.5</c:v>
                </c:pt>
                <c:pt idx="719" formatCode="0">
                  <c:v>931.5</c:v>
                </c:pt>
                <c:pt idx="720" formatCode="0">
                  <c:v>933.5</c:v>
                </c:pt>
                <c:pt idx="721" formatCode="0">
                  <c:v>933.99999999999989</c:v>
                </c:pt>
                <c:pt idx="722" formatCode="0">
                  <c:v>933.99999999999989</c:v>
                </c:pt>
                <c:pt idx="723" formatCode="0">
                  <c:v>934.5</c:v>
                </c:pt>
                <c:pt idx="724" formatCode="0">
                  <c:v>933</c:v>
                </c:pt>
                <c:pt idx="725" formatCode="0">
                  <c:v>934.5</c:v>
                </c:pt>
                <c:pt idx="726" formatCode="0">
                  <c:v>931.5</c:v>
                </c:pt>
                <c:pt idx="727" formatCode="0">
                  <c:v>932.5</c:v>
                </c:pt>
                <c:pt idx="728" formatCode="0">
                  <c:v>932.5</c:v>
                </c:pt>
                <c:pt idx="729" formatCode="0">
                  <c:v>929</c:v>
                </c:pt>
                <c:pt idx="730" formatCode="0">
                  <c:v>931</c:v>
                </c:pt>
                <c:pt idx="731" formatCode="0">
                  <c:v>926.5</c:v>
                </c:pt>
                <c:pt idx="732" formatCode="0">
                  <c:v>928.5</c:v>
                </c:pt>
                <c:pt idx="733" formatCode="0">
                  <c:v>925</c:v>
                </c:pt>
                <c:pt idx="734" formatCode="0">
                  <c:v>927</c:v>
                </c:pt>
                <c:pt idx="735" formatCode="0">
                  <c:v>927</c:v>
                </c:pt>
                <c:pt idx="736" formatCode="0">
                  <c:v>927</c:v>
                </c:pt>
                <c:pt idx="737" formatCode="0">
                  <c:v>925.5</c:v>
                </c:pt>
                <c:pt idx="738" formatCode="0">
                  <c:v>925</c:v>
                </c:pt>
                <c:pt idx="739" formatCode="0">
                  <c:v>927.5</c:v>
                </c:pt>
                <c:pt idx="740" formatCode="0">
                  <c:v>929.99999999999989</c:v>
                </c:pt>
                <c:pt idx="741" formatCode="0">
                  <c:v>928.5</c:v>
                </c:pt>
                <c:pt idx="742" formatCode="0">
                  <c:v>930.5</c:v>
                </c:pt>
                <c:pt idx="743" formatCode="0">
                  <c:v>930.5</c:v>
                </c:pt>
                <c:pt idx="744" formatCode="0">
                  <c:v>931.99999999999989</c:v>
                </c:pt>
                <c:pt idx="745" formatCode="0">
                  <c:v>930.5</c:v>
                </c:pt>
                <c:pt idx="746" formatCode="0">
                  <c:v>929.5</c:v>
                </c:pt>
                <c:pt idx="747" formatCode="0">
                  <c:v>929.5</c:v>
                </c:pt>
                <c:pt idx="748" formatCode="0">
                  <c:v>933</c:v>
                </c:pt>
                <c:pt idx="749" formatCode="0">
                  <c:v>931</c:v>
                </c:pt>
                <c:pt idx="750" formatCode="0">
                  <c:v>929.99999999999989</c:v>
                </c:pt>
                <c:pt idx="751" formatCode="0">
                  <c:v>928.5</c:v>
                </c:pt>
                <c:pt idx="752" formatCode="0">
                  <c:v>930.5</c:v>
                </c:pt>
                <c:pt idx="753" formatCode="0">
                  <c:v>929.99999999999989</c:v>
                </c:pt>
                <c:pt idx="754" formatCode="0">
                  <c:v>925.5</c:v>
                </c:pt>
                <c:pt idx="755" formatCode="0">
                  <c:v>927</c:v>
                </c:pt>
                <c:pt idx="756" formatCode="0">
                  <c:v>924.5</c:v>
                </c:pt>
                <c:pt idx="757" formatCode="0">
                  <c:v>925</c:v>
                </c:pt>
                <c:pt idx="758" formatCode="0">
                  <c:v>923</c:v>
                </c:pt>
                <c:pt idx="759" formatCode="0">
                  <c:v>923.99999999999989</c:v>
                </c:pt>
                <c:pt idx="760" formatCode="0">
                  <c:v>924.5</c:v>
                </c:pt>
                <c:pt idx="761" formatCode="0">
                  <c:v>923.99999999999989</c:v>
                </c:pt>
                <c:pt idx="762" formatCode="0">
                  <c:v>924.5</c:v>
                </c:pt>
                <c:pt idx="763" formatCode="0">
                  <c:v>929.5</c:v>
                </c:pt>
                <c:pt idx="764" formatCode="0">
                  <c:v>929.5</c:v>
                </c:pt>
                <c:pt idx="765" formatCode="0">
                  <c:v>931.5</c:v>
                </c:pt>
                <c:pt idx="766" formatCode="0">
                  <c:v>931.5</c:v>
                </c:pt>
                <c:pt idx="767" formatCode="0">
                  <c:v>929.5</c:v>
                </c:pt>
                <c:pt idx="768" formatCode="0">
                  <c:v>929</c:v>
                </c:pt>
                <c:pt idx="769" formatCode="0">
                  <c:v>933</c:v>
                </c:pt>
                <c:pt idx="770" formatCode="0">
                  <c:v>929</c:v>
                </c:pt>
                <c:pt idx="771" formatCode="0">
                  <c:v>933</c:v>
                </c:pt>
                <c:pt idx="772" formatCode="0">
                  <c:v>931.99999999999989</c:v>
                </c:pt>
                <c:pt idx="773" formatCode="0">
                  <c:v>929.5</c:v>
                </c:pt>
                <c:pt idx="774" formatCode="0">
                  <c:v>931.99999999999989</c:v>
                </c:pt>
                <c:pt idx="775" formatCode="0">
                  <c:v>930.5</c:v>
                </c:pt>
                <c:pt idx="776" formatCode="0">
                  <c:v>927.99999999999989</c:v>
                </c:pt>
                <c:pt idx="777" formatCode="0">
                  <c:v>928.5</c:v>
                </c:pt>
                <c:pt idx="778" formatCode="0">
                  <c:v>927</c:v>
                </c:pt>
                <c:pt idx="779" formatCode="0">
                  <c:v>924.5</c:v>
                </c:pt>
                <c:pt idx="780" formatCode="0">
                  <c:v>925.5</c:v>
                </c:pt>
                <c:pt idx="781" formatCode="0">
                  <c:v>920.5</c:v>
                </c:pt>
                <c:pt idx="782" formatCode="0">
                  <c:v>923.99999999999989</c:v>
                </c:pt>
                <c:pt idx="783" formatCode="0">
                  <c:v>925</c:v>
                </c:pt>
                <c:pt idx="784" formatCode="0">
                  <c:v>921</c:v>
                </c:pt>
                <c:pt idx="785" formatCode="0">
                  <c:v>924.5</c:v>
                </c:pt>
                <c:pt idx="786" formatCode="0">
                  <c:v>923</c:v>
                </c:pt>
                <c:pt idx="787" formatCode="0">
                  <c:v>920.5</c:v>
                </c:pt>
                <c:pt idx="788" formatCode="0">
                  <c:v>923.5</c:v>
                </c:pt>
                <c:pt idx="789" formatCode="0">
                  <c:v>925.5</c:v>
                </c:pt>
                <c:pt idx="790" formatCode="0">
                  <c:v>926.5</c:v>
                </c:pt>
                <c:pt idx="791" formatCode="0">
                  <c:v>925</c:v>
                </c:pt>
                <c:pt idx="792" formatCode="0">
                  <c:v>927</c:v>
                </c:pt>
                <c:pt idx="793" formatCode="0">
                  <c:v>925.99999999999989</c:v>
                </c:pt>
                <c:pt idx="794" formatCode="0">
                  <c:v>928.5</c:v>
                </c:pt>
                <c:pt idx="795" formatCode="0">
                  <c:v>926.5</c:v>
                </c:pt>
                <c:pt idx="796" formatCode="0">
                  <c:v>926.5</c:v>
                </c:pt>
                <c:pt idx="797" formatCode="0">
                  <c:v>923.99999999999989</c:v>
                </c:pt>
                <c:pt idx="798" formatCode="0">
                  <c:v>925.99999999999989</c:v>
                </c:pt>
                <c:pt idx="799" formatCode="0">
                  <c:v>923</c:v>
                </c:pt>
                <c:pt idx="800" formatCode="0">
                  <c:v>921.5</c:v>
                </c:pt>
                <c:pt idx="801" formatCode="0">
                  <c:v>916.5</c:v>
                </c:pt>
                <c:pt idx="802" formatCode="0">
                  <c:v>915.99999999999989</c:v>
                </c:pt>
                <c:pt idx="803" formatCode="0">
                  <c:v>909.99999999999989</c:v>
                </c:pt>
                <c:pt idx="804" formatCode="0">
                  <c:v>921.5</c:v>
                </c:pt>
                <c:pt idx="805" formatCode="0">
                  <c:v>921</c:v>
                </c:pt>
                <c:pt idx="806" formatCode="0">
                  <c:v>917.5</c:v>
                </c:pt>
                <c:pt idx="807" formatCode="0">
                  <c:v>919.5</c:v>
                </c:pt>
                <c:pt idx="808" formatCode="0">
                  <c:v>917</c:v>
                </c:pt>
                <c:pt idx="809" formatCode="0">
                  <c:v>918.5</c:v>
                </c:pt>
                <c:pt idx="810" formatCode="0">
                  <c:v>919.99999999999989</c:v>
                </c:pt>
                <c:pt idx="811" formatCode="0">
                  <c:v>915.5</c:v>
                </c:pt>
                <c:pt idx="812" formatCode="0">
                  <c:v>907.5</c:v>
                </c:pt>
                <c:pt idx="813" formatCode="0">
                  <c:v>919.5</c:v>
                </c:pt>
                <c:pt idx="814" formatCode="0">
                  <c:v>920.5</c:v>
                </c:pt>
                <c:pt idx="815" formatCode="0">
                  <c:v>921.5</c:v>
                </c:pt>
                <c:pt idx="816" formatCode="0">
                  <c:v>921.99999999999989</c:v>
                </c:pt>
                <c:pt idx="817" formatCode="0">
                  <c:v>919</c:v>
                </c:pt>
                <c:pt idx="818" formatCode="0">
                  <c:v>917.5</c:v>
                </c:pt>
                <c:pt idx="819" formatCode="0">
                  <c:v>920.5</c:v>
                </c:pt>
                <c:pt idx="820" formatCode="0">
                  <c:v>917.5</c:v>
                </c:pt>
                <c:pt idx="821" formatCode="0">
                  <c:v>913.99999999999989</c:v>
                </c:pt>
                <c:pt idx="822" formatCode="0">
                  <c:v>911</c:v>
                </c:pt>
                <c:pt idx="823" formatCode="0">
                  <c:v>915.99999999999989</c:v>
                </c:pt>
                <c:pt idx="824" formatCode="0">
                  <c:v>915.5</c:v>
                </c:pt>
                <c:pt idx="825" formatCode="0">
                  <c:v>917.5</c:v>
                </c:pt>
                <c:pt idx="826" formatCode="0">
                  <c:v>915</c:v>
                </c:pt>
                <c:pt idx="827" formatCode="0">
                  <c:v>917.99999999999989</c:v>
                </c:pt>
                <c:pt idx="828" formatCode="0">
                  <c:v>918.5</c:v>
                </c:pt>
                <c:pt idx="829" formatCode="0">
                  <c:v>917.5</c:v>
                </c:pt>
                <c:pt idx="830" formatCode="0">
                  <c:v>917.99999999999989</c:v>
                </c:pt>
                <c:pt idx="831" formatCode="0">
                  <c:v>917</c:v>
                </c:pt>
                <c:pt idx="832" formatCode="0">
                  <c:v>919</c:v>
                </c:pt>
                <c:pt idx="833" formatCode="0">
                  <c:v>917.5</c:v>
                </c:pt>
                <c:pt idx="834" formatCode="0">
                  <c:v>919</c:v>
                </c:pt>
                <c:pt idx="835" formatCode="0">
                  <c:v>919</c:v>
                </c:pt>
                <c:pt idx="836" formatCode="0">
                  <c:v>916.5</c:v>
                </c:pt>
                <c:pt idx="837" formatCode="0">
                  <c:v>919</c:v>
                </c:pt>
                <c:pt idx="838" formatCode="0">
                  <c:v>918.5</c:v>
                </c:pt>
                <c:pt idx="839" formatCode="0">
                  <c:v>915.5</c:v>
                </c:pt>
                <c:pt idx="840" formatCode="0">
                  <c:v>919.99999999999989</c:v>
                </c:pt>
                <c:pt idx="841" formatCode="0">
                  <c:v>917.99999999999989</c:v>
                </c:pt>
                <c:pt idx="842" formatCode="0">
                  <c:v>917</c:v>
                </c:pt>
                <c:pt idx="843" formatCode="0">
                  <c:v>917.5</c:v>
                </c:pt>
                <c:pt idx="844" formatCode="0">
                  <c:v>916.5</c:v>
                </c:pt>
                <c:pt idx="845" formatCode="0">
                  <c:v>917</c:v>
                </c:pt>
                <c:pt idx="846" formatCode="0">
                  <c:v>917</c:v>
                </c:pt>
                <c:pt idx="847" formatCode="0">
                  <c:v>915</c:v>
                </c:pt>
                <c:pt idx="848" formatCode="0">
                  <c:v>911.99999999999989</c:v>
                </c:pt>
                <c:pt idx="849" formatCode="0">
                  <c:v>911.5</c:v>
                </c:pt>
                <c:pt idx="850" formatCode="0">
                  <c:v>915.5</c:v>
                </c:pt>
                <c:pt idx="851" formatCode="0">
                  <c:v>915.5</c:v>
                </c:pt>
                <c:pt idx="852" formatCode="0">
                  <c:v>883.5</c:v>
                </c:pt>
                <c:pt idx="853" formatCode="0">
                  <c:v>882</c:v>
                </c:pt>
                <c:pt idx="854" formatCode="0">
                  <c:v>884.50000000000011</c:v>
                </c:pt>
                <c:pt idx="855" formatCode="0">
                  <c:v>883.5</c:v>
                </c:pt>
                <c:pt idx="856" formatCode="0">
                  <c:v>884.50000000000011</c:v>
                </c:pt>
                <c:pt idx="857" formatCode="0">
                  <c:v>880</c:v>
                </c:pt>
                <c:pt idx="858" formatCode="0">
                  <c:v>883</c:v>
                </c:pt>
                <c:pt idx="859" formatCode="0">
                  <c:v>881</c:v>
                </c:pt>
                <c:pt idx="860" formatCode="0">
                  <c:v>881</c:v>
                </c:pt>
                <c:pt idx="861" formatCode="0">
                  <c:v>880</c:v>
                </c:pt>
                <c:pt idx="862" formatCode="0">
                  <c:v>879</c:v>
                </c:pt>
                <c:pt idx="863" formatCode="0">
                  <c:v>880.50000000000011</c:v>
                </c:pt>
                <c:pt idx="864" formatCode="0">
                  <c:v>882</c:v>
                </c:pt>
                <c:pt idx="865" formatCode="0">
                  <c:v>880.50000000000011</c:v>
                </c:pt>
                <c:pt idx="866" formatCode="0">
                  <c:v>879.5</c:v>
                </c:pt>
                <c:pt idx="867" formatCode="0">
                  <c:v>876</c:v>
                </c:pt>
                <c:pt idx="868" formatCode="0">
                  <c:v>876</c:v>
                </c:pt>
                <c:pt idx="869" formatCode="0">
                  <c:v>878</c:v>
                </c:pt>
                <c:pt idx="870" formatCode="0">
                  <c:v>878</c:v>
                </c:pt>
                <c:pt idx="871" formatCode="0">
                  <c:v>878</c:v>
                </c:pt>
                <c:pt idx="872" formatCode="0">
                  <c:v>880</c:v>
                </c:pt>
                <c:pt idx="873" formatCode="0">
                  <c:v>882.50000000000011</c:v>
                </c:pt>
                <c:pt idx="874" formatCode="0">
                  <c:v>883</c:v>
                </c:pt>
                <c:pt idx="875" formatCode="0">
                  <c:v>883</c:v>
                </c:pt>
                <c:pt idx="876" formatCode="0">
                  <c:v>887.5</c:v>
                </c:pt>
                <c:pt idx="877" formatCode="0">
                  <c:v>891.5</c:v>
                </c:pt>
                <c:pt idx="878" formatCode="0">
                  <c:v>887</c:v>
                </c:pt>
                <c:pt idx="879" formatCode="0">
                  <c:v>888.50000000000011</c:v>
                </c:pt>
                <c:pt idx="880" formatCode="0">
                  <c:v>888</c:v>
                </c:pt>
                <c:pt idx="881" formatCode="0">
                  <c:v>887</c:v>
                </c:pt>
                <c:pt idx="882" formatCode="0">
                  <c:v>885</c:v>
                </c:pt>
                <c:pt idx="883" formatCode="0">
                  <c:v>884</c:v>
                </c:pt>
                <c:pt idx="884" formatCode="0">
                  <c:v>880</c:v>
                </c:pt>
                <c:pt idx="885" formatCode="0">
                  <c:v>879</c:v>
                </c:pt>
                <c:pt idx="886" formatCode="0">
                  <c:v>884.50000000000011</c:v>
                </c:pt>
                <c:pt idx="887" formatCode="0">
                  <c:v>873</c:v>
                </c:pt>
                <c:pt idx="888" formatCode="0">
                  <c:v>874.5</c:v>
                </c:pt>
                <c:pt idx="889" formatCode="0">
                  <c:v>870.5</c:v>
                </c:pt>
                <c:pt idx="890" formatCode="0">
                  <c:v>870</c:v>
                </c:pt>
                <c:pt idx="891" formatCode="0">
                  <c:v>869</c:v>
                </c:pt>
                <c:pt idx="892" formatCode="0">
                  <c:v>867</c:v>
                </c:pt>
                <c:pt idx="893" formatCode="0">
                  <c:v>873</c:v>
                </c:pt>
                <c:pt idx="894" formatCode="0">
                  <c:v>871.49999999999989</c:v>
                </c:pt>
                <c:pt idx="895" formatCode="0">
                  <c:v>870.5</c:v>
                </c:pt>
                <c:pt idx="896" formatCode="0">
                  <c:v>868.5</c:v>
                </c:pt>
                <c:pt idx="897" formatCode="0">
                  <c:v>872</c:v>
                </c:pt>
                <c:pt idx="898" formatCode="0">
                  <c:v>859.49999999999989</c:v>
                </c:pt>
                <c:pt idx="899" formatCode="0">
                  <c:v>862</c:v>
                </c:pt>
                <c:pt idx="900" formatCode="0">
                  <c:v>880</c:v>
                </c:pt>
                <c:pt idx="901" formatCode="0">
                  <c:v>853.49999999999989</c:v>
                </c:pt>
                <c:pt idx="902" formatCode="0">
                  <c:v>857</c:v>
                </c:pt>
                <c:pt idx="903" formatCode="0">
                  <c:v>854</c:v>
                </c:pt>
                <c:pt idx="904" formatCode="0">
                  <c:v>860.5</c:v>
                </c:pt>
                <c:pt idx="905" formatCode="0">
                  <c:v>856</c:v>
                </c:pt>
                <c:pt idx="906" formatCode="0">
                  <c:v>872</c:v>
                </c:pt>
                <c:pt idx="907" formatCode="0">
                  <c:v>861</c:v>
                </c:pt>
                <c:pt idx="908" formatCode="0">
                  <c:v>850</c:v>
                </c:pt>
                <c:pt idx="909" formatCode="0">
                  <c:v>851.49999999999989</c:v>
                </c:pt>
                <c:pt idx="910" formatCode="0">
                  <c:v>861.49999999999989</c:v>
                </c:pt>
                <c:pt idx="911" formatCode="0">
                  <c:v>850</c:v>
                </c:pt>
                <c:pt idx="912" formatCode="0">
                  <c:v>843.5</c:v>
                </c:pt>
                <c:pt idx="913" formatCode="0">
                  <c:v>845</c:v>
                </c:pt>
                <c:pt idx="914" formatCode="0">
                  <c:v>852</c:v>
                </c:pt>
                <c:pt idx="915" formatCode="0">
                  <c:v>855</c:v>
                </c:pt>
                <c:pt idx="916" formatCode="0">
                  <c:v>859</c:v>
                </c:pt>
                <c:pt idx="917" formatCode="0">
                  <c:v>858</c:v>
                </c:pt>
                <c:pt idx="918" formatCode="0">
                  <c:v>852</c:v>
                </c:pt>
                <c:pt idx="919" formatCode="0">
                  <c:v>850</c:v>
                </c:pt>
                <c:pt idx="920" formatCode="0">
                  <c:v>855.49999999999989</c:v>
                </c:pt>
                <c:pt idx="921" formatCode="0">
                  <c:v>856</c:v>
                </c:pt>
                <c:pt idx="922" formatCode="0">
                  <c:v>853</c:v>
                </c:pt>
                <c:pt idx="923" formatCode="0">
                  <c:v>848.5</c:v>
                </c:pt>
                <c:pt idx="924" formatCode="0">
                  <c:v>861</c:v>
                </c:pt>
                <c:pt idx="925" formatCode="0">
                  <c:v>854.5</c:v>
                </c:pt>
                <c:pt idx="926" formatCode="0">
                  <c:v>855.49999999999989</c:v>
                </c:pt>
                <c:pt idx="927" formatCode="0">
                  <c:v>863</c:v>
                </c:pt>
                <c:pt idx="928" formatCode="0">
                  <c:v>858.5</c:v>
                </c:pt>
                <c:pt idx="929" formatCode="0">
                  <c:v>857.49999999999989</c:v>
                </c:pt>
                <c:pt idx="930" formatCode="0">
                  <c:v>852.5</c:v>
                </c:pt>
                <c:pt idx="931" formatCode="0">
                  <c:v>854</c:v>
                </c:pt>
                <c:pt idx="932" formatCode="0">
                  <c:v>852.5</c:v>
                </c:pt>
                <c:pt idx="933" formatCode="0">
                  <c:v>852</c:v>
                </c:pt>
                <c:pt idx="934" formatCode="0">
                  <c:v>852.5</c:v>
                </c:pt>
                <c:pt idx="935" formatCode="0">
                  <c:v>853</c:v>
                </c:pt>
                <c:pt idx="936" formatCode="0">
                  <c:v>850</c:v>
                </c:pt>
                <c:pt idx="937" formatCode="0">
                  <c:v>851</c:v>
                </c:pt>
                <c:pt idx="938" formatCode="0">
                  <c:v>849.49999999999989</c:v>
                </c:pt>
                <c:pt idx="939" formatCode="0">
                  <c:v>850.5</c:v>
                </c:pt>
                <c:pt idx="940" formatCode="0">
                  <c:v>849</c:v>
                </c:pt>
                <c:pt idx="941" formatCode="0">
                  <c:v>846.5</c:v>
                </c:pt>
                <c:pt idx="942" formatCode="0">
                  <c:v>850</c:v>
                </c:pt>
                <c:pt idx="943" formatCode="0">
                  <c:v>846.5</c:v>
                </c:pt>
                <c:pt idx="944" formatCode="0">
                  <c:v>846</c:v>
                </c:pt>
                <c:pt idx="945" formatCode="0">
                  <c:v>843.5</c:v>
                </c:pt>
                <c:pt idx="946" formatCode="0">
                  <c:v>843</c:v>
                </c:pt>
                <c:pt idx="947" formatCode="0">
                  <c:v>843</c:v>
                </c:pt>
                <c:pt idx="948" formatCode="0">
                  <c:v>846.5</c:v>
                </c:pt>
                <c:pt idx="949" formatCode="0">
                  <c:v>845</c:v>
                </c:pt>
                <c:pt idx="950" formatCode="0">
                  <c:v>846.5</c:v>
                </c:pt>
                <c:pt idx="951" formatCode="0">
                  <c:v>845.49999999999989</c:v>
                </c:pt>
                <c:pt idx="952" formatCode="0">
                  <c:v>842.5</c:v>
                </c:pt>
                <c:pt idx="953" formatCode="0">
                  <c:v>845</c:v>
                </c:pt>
                <c:pt idx="954" formatCode="0">
                  <c:v>838.5</c:v>
                </c:pt>
                <c:pt idx="955" formatCode="0">
                  <c:v>839</c:v>
                </c:pt>
                <c:pt idx="956" formatCode="0">
                  <c:v>837.5</c:v>
                </c:pt>
                <c:pt idx="957" formatCode="0">
                  <c:v>837.5</c:v>
                </c:pt>
                <c:pt idx="958" formatCode="0">
                  <c:v>835.5</c:v>
                </c:pt>
                <c:pt idx="959" formatCode="0">
                  <c:v>834.00000000000011</c:v>
                </c:pt>
                <c:pt idx="960" formatCode="0">
                  <c:v>831.5</c:v>
                </c:pt>
                <c:pt idx="961" formatCode="0">
                  <c:v>830.00000000000011</c:v>
                </c:pt>
                <c:pt idx="962" formatCode="0">
                  <c:v>832.5</c:v>
                </c:pt>
                <c:pt idx="963" formatCode="0">
                  <c:v>830.5</c:v>
                </c:pt>
                <c:pt idx="964" formatCode="0">
                  <c:v>827</c:v>
                </c:pt>
                <c:pt idx="965" formatCode="0">
                  <c:v>826.5</c:v>
                </c:pt>
                <c:pt idx="966" formatCode="0">
                  <c:v>823.5</c:v>
                </c:pt>
                <c:pt idx="967" formatCode="0">
                  <c:v>825.5</c:v>
                </c:pt>
                <c:pt idx="968" formatCode="0">
                  <c:v>821.5</c:v>
                </c:pt>
                <c:pt idx="969" formatCode="0">
                  <c:v>821.5</c:v>
                </c:pt>
                <c:pt idx="970" formatCode="0">
                  <c:v>822.00000000000011</c:v>
                </c:pt>
                <c:pt idx="971" formatCode="0">
                  <c:v>823.5</c:v>
                </c:pt>
                <c:pt idx="972" formatCode="0">
                  <c:v>820.00000000000011</c:v>
                </c:pt>
                <c:pt idx="973" formatCode="0">
                  <c:v>821.5</c:v>
                </c:pt>
                <c:pt idx="974" formatCode="0">
                  <c:v>817</c:v>
                </c:pt>
                <c:pt idx="975" formatCode="0">
                  <c:v>814.5</c:v>
                </c:pt>
                <c:pt idx="976" formatCode="0">
                  <c:v>812</c:v>
                </c:pt>
                <c:pt idx="977" formatCode="0">
                  <c:v>813</c:v>
                </c:pt>
                <c:pt idx="978" formatCode="0">
                  <c:v>811.5</c:v>
                </c:pt>
                <c:pt idx="979" formatCode="0">
                  <c:v>810</c:v>
                </c:pt>
                <c:pt idx="980" formatCode="0">
                  <c:v>807.5</c:v>
                </c:pt>
                <c:pt idx="981" formatCode="0">
                  <c:v>808</c:v>
                </c:pt>
                <c:pt idx="982" formatCode="0">
                  <c:v>802</c:v>
                </c:pt>
                <c:pt idx="983" formatCode="0">
                  <c:v>802</c:v>
                </c:pt>
                <c:pt idx="984" formatCode="0">
                  <c:v>798.5</c:v>
                </c:pt>
                <c:pt idx="985" formatCode="0">
                  <c:v>796.99999999999989</c:v>
                </c:pt>
                <c:pt idx="986" formatCode="0">
                  <c:v>792.99999999999989</c:v>
                </c:pt>
                <c:pt idx="987" formatCode="0">
                  <c:v>788.99999999999989</c:v>
                </c:pt>
                <c:pt idx="988" formatCode="0">
                  <c:v>794.5</c:v>
                </c:pt>
                <c:pt idx="989" formatCode="0">
                  <c:v>796</c:v>
                </c:pt>
                <c:pt idx="990" formatCode="0">
                  <c:v>798.5</c:v>
                </c:pt>
                <c:pt idx="991" formatCode="0">
                  <c:v>798.99999999999989</c:v>
                </c:pt>
                <c:pt idx="992" formatCode="0">
                  <c:v>801.5</c:v>
                </c:pt>
                <c:pt idx="993" formatCode="0">
                  <c:v>802.5</c:v>
                </c:pt>
                <c:pt idx="994" formatCode="0">
                  <c:v>798.5</c:v>
                </c:pt>
                <c:pt idx="995" formatCode="0">
                  <c:v>799.5</c:v>
                </c:pt>
                <c:pt idx="996" formatCode="0">
                  <c:v>800.99999999999989</c:v>
                </c:pt>
                <c:pt idx="997" formatCode="0">
                  <c:v>800</c:v>
                </c:pt>
                <c:pt idx="998" formatCode="0">
                  <c:v>800.5</c:v>
                </c:pt>
                <c:pt idx="999" formatCode="0">
                  <c:v>800</c:v>
                </c:pt>
                <c:pt idx="1000" formatCode="0">
                  <c:v>797.5</c:v>
                </c:pt>
                <c:pt idx="1001" formatCode="0">
                  <c:v>796.99999999999989</c:v>
                </c:pt>
                <c:pt idx="1002" formatCode="0">
                  <c:v>800</c:v>
                </c:pt>
                <c:pt idx="1003" formatCode="0">
                  <c:v>798.99999999999989</c:v>
                </c:pt>
                <c:pt idx="1004" formatCode="0">
                  <c:v>798.5</c:v>
                </c:pt>
                <c:pt idx="1005" formatCode="0">
                  <c:v>795.5</c:v>
                </c:pt>
                <c:pt idx="1006" formatCode="0">
                  <c:v>796.5</c:v>
                </c:pt>
                <c:pt idx="1007" formatCode="0">
                  <c:v>798.99999999999989</c:v>
                </c:pt>
                <c:pt idx="1008" formatCode="0">
                  <c:v>797.5</c:v>
                </c:pt>
                <c:pt idx="1009" formatCode="0">
                  <c:v>796.5</c:v>
                </c:pt>
                <c:pt idx="1010" formatCode="0">
                  <c:v>794.5</c:v>
                </c:pt>
                <c:pt idx="1011" formatCode="0">
                  <c:v>795.5</c:v>
                </c:pt>
                <c:pt idx="1012" formatCode="0">
                  <c:v>794.99999999999989</c:v>
                </c:pt>
                <c:pt idx="1013" formatCode="0">
                  <c:v>792.99999999999989</c:v>
                </c:pt>
                <c:pt idx="1014" formatCode="0">
                  <c:v>793.5</c:v>
                </c:pt>
                <c:pt idx="1015" formatCode="0">
                  <c:v>792.5</c:v>
                </c:pt>
                <c:pt idx="1016" formatCode="0">
                  <c:v>792.5</c:v>
                </c:pt>
                <c:pt idx="1017" formatCode="0">
                  <c:v>790.5</c:v>
                </c:pt>
                <c:pt idx="1018" formatCode="0">
                  <c:v>790</c:v>
                </c:pt>
                <c:pt idx="1019" formatCode="0">
                  <c:v>790.5</c:v>
                </c:pt>
                <c:pt idx="1020" formatCode="0">
                  <c:v>786.5</c:v>
                </c:pt>
                <c:pt idx="1021" formatCode="0">
                  <c:v>784.99999999999989</c:v>
                </c:pt>
                <c:pt idx="1022" formatCode="0">
                  <c:v>780.5</c:v>
                </c:pt>
                <c:pt idx="1023" formatCode="0">
                  <c:v>778</c:v>
                </c:pt>
                <c:pt idx="1024" formatCode="0">
                  <c:v>777</c:v>
                </c:pt>
                <c:pt idx="1025" formatCode="0">
                  <c:v>779</c:v>
                </c:pt>
                <c:pt idx="1026" formatCode="0">
                  <c:v>778</c:v>
                </c:pt>
                <c:pt idx="1027" formatCode="0">
                  <c:v>777</c:v>
                </c:pt>
                <c:pt idx="1028" formatCode="0">
                  <c:v>778.5</c:v>
                </c:pt>
                <c:pt idx="1029" formatCode="0">
                  <c:v>779</c:v>
                </c:pt>
                <c:pt idx="1030" formatCode="0">
                  <c:v>778.5</c:v>
                </c:pt>
                <c:pt idx="1031" formatCode="0">
                  <c:v>779</c:v>
                </c:pt>
                <c:pt idx="1032" formatCode="0">
                  <c:v>776</c:v>
                </c:pt>
                <c:pt idx="1033" formatCode="0">
                  <c:v>779.50000000000011</c:v>
                </c:pt>
                <c:pt idx="1034" formatCode="0">
                  <c:v>779</c:v>
                </c:pt>
                <c:pt idx="1035" formatCode="0">
                  <c:v>778</c:v>
                </c:pt>
                <c:pt idx="1036" formatCode="0">
                  <c:v>778</c:v>
                </c:pt>
                <c:pt idx="1037" formatCode="0">
                  <c:v>779.50000000000011</c:v>
                </c:pt>
                <c:pt idx="1038" formatCode="0">
                  <c:v>776.5</c:v>
                </c:pt>
                <c:pt idx="1039" formatCode="0">
                  <c:v>781.5</c:v>
                </c:pt>
                <c:pt idx="1040" formatCode="0">
                  <c:v>776.5</c:v>
                </c:pt>
                <c:pt idx="1041" formatCode="0">
                  <c:v>775</c:v>
                </c:pt>
                <c:pt idx="1042" formatCode="0">
                  <c:v>777</c:v>
                </c:pt>
                <c:pt idx="1043" formatCode="0">
                  <c:v>775</c:v>
                </c:pt>
                <c:pt idx="1044" formatCode="0">
                  <c:v>775</c:v>
                </c:pt>
                <c:pt idx="1045" formatCode="0">
                  <c:v>776</c:v>
                </c:pt>
                <c:pt idx="1046" formatCode="0">
                  <c:v>775.50000000000011</c:v>
                </c:pt>
                <c:pt idx="1047" formatCode="0">
                  <c:v>776</c:v>
                </c:pt>
                <c:pt idx="1048" formatCode="0">
                  <c:v>778</c:v>
                </c:pt>
                <c:pt idx="1049" formatCode="0">
                  <c:v>777.50000000000011</c:v>
                </c:pt>
                <c:pt idx="1050" formatCode="0">
                  <c:v>776.5</c:v>
                </c:pt>
                <c:pt idx="1051" formatCode="0">
                  <c:v>776.5</c:v>
                </c:pt>
                <c:pt idx="1052" formatCode="0">
                  <c:v>775</c:v>
                </c:pt>
                <c:pt idx="1053" formatCode="0">
                  <c:v>775.50000000000011</c:v>
                </c:pt>
                <c:pt idx="1054" formatCode="0">
                  <c:v>776</c:v>
                </c:pt>
                <c:pt idx="1055" formatCode="0">
                  <c:v>773</c:v>
                </c:pt>
                <c:pt idx="1056" formatCode="0">
                  <c:v>772.5</c:v>
                </c:pt>
                <c:pt idx="1057" formatCode="0">
                  <c:v>771.50000000000011</c:v>
                </c:pt>
                <c:pt idx="1058" formatCode="0">
                  <c:v>771</c:v>
                </c:pt>
                <c:pt idx="1059" formatCode="0">
                  <c:v>771.50000000000011</c:v>
                </c:pt>
                <c:pt idx="1060" formatCode="0">
                  <c:v>770.5</c:v>
                </c:pt>
                <c:pt idx="1061" formatCode="0">
                  <c:v>770</c:v>
                </c:pt>
                <c:pt idx="1062" formatCode="0">
                  <c:v>773</c:v>
                </c:pt>
                <c:pt idx="1063" formatCode="0">
                  <c:v>771.50000000000011</c:v>
                </c:pt>
                <c:pt idx="1064" formatCode="0">
                  <c:v>772.5</c:v>
                </c:pt>
                <c:pt idx="1065" formatCode="0">
                  <c:v>769.50000000000011</c:v>
                </c:pt>
                <c:pt idx="1066" formatCode="0">
                  <c:v>770.5</c:v>
                </c:pt>
                <c:pt idx="1067" formatCode="0">
                  <c:v>774</c:v>
                </c:pt>
                <c:pt idx="1068" formatCode="0">
                  <c:v>775</c:v>
                </c:pt>
                <c:pt idx="1069" formatCode="0">
                  <c:v>770.5</c:v>
                </c:pt>
                <c:pt idx="1070" formatCode="0">
                  <c:v>773</c:v>
                </c:pt>
                <c:pt idx="1071" formatCode="0">
                  <c:v>772</c:v>
                </c:pt>
                <c:pt idx="1072" formatCode="0">
                  <c:v>771</c:v>
                </c:pt>
                <c:pt idx="1073" formatCode="0">
                  <c:v>770.5</c:v>
                </c:pt>
                <c:pt idx="1074" formatCode="0">
                  <c:v>766.5</c:v>
                </c:pt>
                <c:pt idx="1075" formatCode="0">
                  <c:v>767.50000000000011</c:v>
                </c:pt>
                <c:pt idx="1076" formatCode="0">
                  <c:v>765</c:v>
                </c:pt>
                <c:pt idx="1077" formatCode="0">
                  <c:v>762</c:v>
                </c:pt>
                <c:pt idx="1078" formatCode="0">
                  <c:v>763</c:v>
                </c:pt>
                <c:pt idx="1079" formatCode="0">
                  <c:v>760</c:v>
                </c:pt>
                <c:pt idx="1080" formatCode="0">
                  <c:v>758.5</c:v>
                </c:pt>
                <c:pt idx="1081" formatCode="0">
                  <c:v>761</c:v>
                </c:pt>
                <c:pt idx="1082" formatCode="0">
                  <c:v>760.5</c:v>
                </c:pt>
                <c:pt idx="1083" formatCode="0">
                  <c:v>758.5</c:v>
                </c:pt>
                <c:pt idx="1084" formatCode="0">
                  <c:v>754.5</c:v>
                </c:pt>
                <c:pt idx="1085" formatCode="0">
                  <c:v>757.50000000000011</c:v>
                </c:pt>
                <c:pt idx="1086" formatCode="0">
                  <c:v>756.5</c:v>
                </c:pt>
                <c:pt idx="1087" formatCode="0">
                  <c:v>758.5</c:v>
                </c:pt>
                <c:pt idx="1088" formatCode="0">
                  <c:v>756.5</c:v>
                </c:pt>
                <c:pt idx="1089" formatCode="0">
                  <c:v>757.50000000000011</c:v>
                </c:pt>
                <c:pt idx="1090" formatCode="0">
                  <c:v>757.50000000000011</c:v>
                </c:pt>
                <c:pt idx="1091" formatCode="0">
                  <c:v>757.50000000000011</c:v>
                </c:pt>
                <c:pt idx="1092" formatCode="0">
                  <c:v>759.50000000000011</c:v>
                </c:pt>
                <c:pt idx="1093" formatCode="0">
                  <c:v>756.5</c:v>
                </c:pt>
                <c:pt idx="1094" formatCode="0">
                  <c:v>758.5</c:v>
                </c:pt>
                <c:pt idx="1095" formatCode="0">
                  <c:v>758</c:v>
                </c:pt>
                <c:pt idx="1096" formatCode="0">
                  <c:v>755.50000000000011</c:v>
                </c:pt>
                <c:pt idx="1097" formatCode="0">
                  <c:v>759</c:v>
                </c:pt>
                <c:pt idx="1098" formatCode="0">
                  <c:v>755</c:v>
                </c:pt>
                <c:pt idx="1099" formatCode="0">
                  <c:v>754.5</c:v>
                </c:pt>
                <c:pt idx="1100" formatCode="0">
                  <c:v>751.5</c:v>
                </c:pt>
                <c:pt idx="1101" formatCode="0">
                  <c:v>751.5</c:v>
                </c:pt>
                <c:pt idx="1102" formatCode="0">
                  <c:v>753</c:v>
                </c:pt>
                <c:pt idx="1103" formatCode="0">
                  <c:v>750.5</c:v>
                </c:pt>
                <c:pt idx="1104" formatCode="0">
                  <c:v>750.5</c:v>
                </c:pt>
                <c:pt idx="1105" formatCode="0">
                  <c:v>749.5</c:v>
                </c:pt>
                <c:pt idx="1106" formatCode="0">
                  <c:v>747.5</c:v>
                </c:pt>
                <c:pt idx="1107" formatCode="0">
                  <c:v>747.5</c:v>
                </c:pt>
                <c:pt idx="1108" formatCode="0">
                  <c:v>745.5</c:v>
                </c:pt>
                <c:pt idx="1109" formatCode="0">
                  <c:v>745</c:v>
                </c:pt>
                <c:pt idx="1110" formatCode="0">
                  <c:v>744.5</c:v>
                </c:pt>
                <c:pt idx="1111" formatCode="0">
                  <c:v>744.5</c:v>
                </c:pt>
                <c:pt idx="1112" formatCode="0">
                  <c:v>747</c:v>
                </c:pt>
                <c:pt idx="1113" formatCode="0">
                  <c:v>746</c:v>
                </c:pt>
                <c:pt idx="1114" formatCode="0">
                  <c:v>746</c:v>
                </c:pt>
                <c:pt idx="1115" formatCode="0">
                  <c:v>746.5</c:v>
                </c:pt>
                <c:pt idx="1116" formatCode="0">
                  <c:v>746.5</c:v>
                </c:pt>
                <c:pt idx="1117" formatCode="0">
                  <c:v>746.5</c:v>
                </c:pt>
                <c:pt idx="1118" formatCode="0">
                  <c:v>750.5</c:v>
                </c:pt>
                <c:pt idx="1119" formatCode="0">
                  <c:v>750</c:v>
                </c:pt>
                <c:pt idx="1120" formatCode="0">
                  <c:v>746</c:v>
                </c:pt>
                <c:pt idx="1121" formatCode="0">
                  <c:v>748</c:v>
                </c:pt>
                <c:pt idx="1122" formatCode="0">
                  <c:v>747</c:v>
                </c:pt>
                <c:pt idx="1123" formatCode="0">
                  <c:v>743.5</c:v>
                </c:pt>
                <c:pt idx="1124" formatCode="0">
                  <c:v>742</c:v>
                </c:pt>
                <c:pt idx="1125" formatCode="0">
                  <c:v>744.5</c:v>
                </c:pt>
                <c:pt idx="1126" formatCode="0">
                  <c:v>743</c:v>
                </c:pt>
                <c:pt idx="1127" formatCode="0">
                  <c:v>741.5</c:v>
                </c:pt>
                <c:pt idx="1128" formatCode="0">
                  <c:v>741.5</c:v>
                </c:pt>
                <c:pt idx="1129" formatCode="0">
                  <c:v>739.5</c:v>
                </c:pt>
                <c:pt idx="1130" formatCode="0">
                  <c:v>741.5</c:v>
                </c:pt>
                <c:pt idx="1131" formatCode="0">
                  <c:v>741</c:v>
                </c:pt>
                <c:pt idx="1132" formatCode="0">
                  <c:v>737</c:v>
                </c:pt>
                <c:pt idx="1133" formatCode="0">
                  <c:v>738</c:v>
                </c:pt>
                <c:pt idx="1134" formatCode="0">
                  <c:v>739</c:v>
                </c:pt>
                <c:pt idx="1135" formatCode="0">
                  <c:v>742</c:v>
                </c:pt>
                <c:pt idx="1136" formatCode="0">
                  <c:v>737</c:v>
                </c:pt>
                <c:pt idx="1137" formatCode="0">
                  <c:v>738.5</c:v>
                </c:pt>
                <c:pt idx="1138" formatCode="0">
                  <c:v>743</c:v>
                </c:pt>
                <c:pt idx="1139" formatCode="0">
                  <c:v>740.5</c:v>
                </c:pt>
                <c:pt idx="1140" formatCode="0">
                  <c:v>743.5</c:v>
                </c:pt>
                <c:pt idx="1141" formatCode="0">
                  <c:v>740.5</c:v>
                </c:pt>
                <c:pt idx="1142" formatCode="0">
                  <c:v>741</c:v>
                </c:pt>
                <c:pt idx="1143" formatCode="0">
                  <c:v>743.5</c:v>
                </c:pt>
                <c:pt idx="1144" formatCode="0">
                  <c:v>741</c:v>
                </c:pt>
                <c:pt idx="1145" formatCode="0">
                  <c:v>741.5</c:v>
                </c:pt>
                <c:pt idx="1146" formatCode="0">
                  <c:v>740.5</c:v>
                </c:pt>
                <c:pt idx="1147" formatCode="0">
                  <c:v>738</c:v>
                </c:pt>
                <c:pt idx="1148" formatCode="0">
                  <c:v>736</c:v>
                </c:pt>
                <c:pt idx="1149" formatCode="0">
                  <c:v>736</c:v>
                </c:pt>
                <c:pt idx="1150" formatCode="0">
                  <c:v>735.5</c:v>
                </c:pt>
                <c:pt idx="1151" formatCode="0">
                  <c:v>734.5</c:v>
                </c:pt>
                <c:pt idx="1152" formatCode="0">
                  <c:v>734.5</c:v>
                </c:pt>
                <c:pt idx="1153" formatCode="0">
                  <c:v>735</c:v>
                </c:pt>
                <c:pt idx="1154" formatCode="0">
                  <c:v>733.5</c:v>
                </c:pt>
                <c:pt idx="1155" formatCode="0">
                  <c:v>733.5</c:v>
                </c:pt>
                <c:pt idx="1156" formatCode="0">
                  <c:v>735</c:v>
                </c:pt>
                <c:pt idx="1157" formatCode="0">
                  <c:v>735</c:v>
                </c:pt>
                <c:pt idx="1158" formatCode="0">
                  <c:v>732.5</c:v>
                </c:pt>
                <c:pt idx="1159" formatCode="0">
                  <c:v>734.5</c:v>
                </c:pt>
                <c:pt idx="1160" formatCode="0">
                  <c:v>733</c:v>
                </c:pt>
                <c:pt idx="1161" formatCode="0">
                  <c:v>736</c:v>
                </c:pt>
                <c:pt idx="1162" formatCode="0">
                  <c:v>736</c:v>
                </c:pt>
                <c:pt idx="1163" formatCode="0">
                  <c:v>736.5</c:v>
                </c:pt>
                <c:pt idx="1164" formatCode="0">
                  <c:v>738.5</c:v>
                </c:pt>
                <c:pt idx="1165" formatCode="0">
                  <c:v>737</c:v>
                </c:pt>
                <c:pt idx="1166" formatCode="0">
                  <c:v>738.5</c:v>
                </c:pt>
                <c:pt idx="1167" formatCode="0">
                  <c:v>737.5</c:v>
                </c:pt>
                <c:pt idx="1168" formatCode="0">
                  <c:v>739.5</c:v>
                </c:pt>
                <c:pt idx="1169" formatCode="0">
                  <c:v>736.5</c:v>
                </c:pt>
                <c:pt idx="1170" formatCode="0">
                  <c:v>732</c:v>
                </c:pt>
                <c:pt idx="1171" formatCode="0">
                  <c:v>731</c:v>
                </c:pt>
                <c:pt idx="1172" formatCode="0">
                  <c:v>729</c:v>
                </c:pt>
                <c:pt idx="1173" formatCode="0">
                  <c:v>728.5</c:v>
                </c:pt>
                <c:pt idx="1174" formatCode="0">
                  <c:v>730.5</c:v>
                </c:pt>
                <c:pt idx="1175" formatCode="0">
                  <c:v>729</c:v>
                </c:pt>
                <c:pt idx="1176" formatCode="0">
                  <c:v>727.5</c:v>
                </c:pt>
                <c:pt idx="1177" formatCode="0">
                  <c:v>727</c:v>
                </c:pt>
                <c:pt idx="1178" formatCode="0">
                  <c:v>728.5</c:v>
                </c:pt>
                <c:pt idx="1179" formatCode="0">
                  <c:v>729</c:v>
                </c:pt>
                <c:pt idx="1180" formatCode="0">
                  <c:v>732</c:v>
                </c:pt>
                <c:pt idx="1181" formatCode="0">
                  <c:v>733.5</c:v>
                </c:pt>
                <c:pt idx="1182" formatCode="0">
                  <c:v>731.5</c:v>
                </c:pt>
                <c:pt idx="1183" formatCode="0">
                  <c:v>732.5</c:v>
                </c:pt>
                <c:pt idx="1184" formatCode="0">
                  <c:v>733.5</c:v>
                </c:pt>
                <c:pt idx="1185" formatCode="0">
                  <c:v>732</c:v>
                </c:pt>
                <c:pt idx="1186" formatCode="0">
                  <c:v>733</c:v>
                </c:pt>
                <c:pt idx="1187" formatCode="0">
                  <c:v>731.5</c:v>
                </c:pt>
                <c:pt idx="1188" formatCode="0">
                  <c:v>733</c:v>
                </c:pt>
                <c:pt idx="1189" formatCode="0">
                  <c:v>730</c:v>
                </c:pt>
                <c:pt idx="1190" formatCode="0">
                  <c:v>729</c:v>
                </c:pt>
                <c:pt idx="1191" formatCode="0">
                  <c:v>728</c:v>
                </c:pt>
                <c:pt idx="1192" formatCode="0">
                  <c:v>729.5</c:v>
                </c:pt>
                <c:pt idx="1193" formatCode="0">
                  <c:v>726.5</c:v>
                </c:pt>
                <c:pt idx="1194" formatCode="0">
                  <c:v>727.5</c:v>
                </c:pt>
                <c:pt idx="1195" formatCode="0">
                  <c:v>728</c:v>
                </c:pt>
                <c:pt idx="1196" formatCode="0">
                  <c:v>728.5</c:v>
                </c:pt>
                <c:pt idx="1197" formatCode="0">
                  <c:v>728.5</c:v>
                </c:pt>
                <c:pt idx="1198" formatCode="0">
                  <c:v>726</c:v>
                </c:pt>
                <c:pt idx="1199" formatCode="0">
                  <c:v>725.5</c:v>
                </c:pt>
                <c:pt idx="1200" formatCode="0">
                  <c:v>726</c:v>
                </c:pt>
                <c:pt idx="1201" formatCode="0">
                  <c:v>727</c:v>
                </c:pt>
                <c:pt idx="1202" formatCode="0">
                  <c:v>726</c:v>
                </c:pt>
                <c:pt idx="1203" formatCode="0">
                  <c:v>727</c:v>
                </c:pt>
                <c:pt idx="1204" formatCode="0">
                  <c:v>724.5</c:v>
                </c:pt>
                <c:pt idx="1205" formatCode="0">
                  <c:v>727</c:v>
                </c:pt>
                <c:pt idx="1206" formatCode="0">
                  <c:v>727</c:v>
                </c:pt>
                <c:pt idx="1207" formatCode="0">
                  <c:v>725.5</c:v>
                </c:pt>
                <c:pt idx="1208" formatCode="0">
                  <c:v>727</c:v>
                </c:pt>
                <c:pt idx="1209" formatCode="0">
                  <c:v>727.5</c:v>
                </c:pt>
                <c:pt idx="1210" formatCode="0">
                  <c:v>726</c:v>
                </c:pt>
                <c:pt idx="1211" formatCode="0">
                  <c:v>725.5</c:v>
                </c:pt>
                <c:pt idx="1212" formatCode="0">
                  <c:v>727.5</c:v>
                </c:pt>
                <c:pt idx="1213" formatCode="0">
                  <c:v>725</c:v>
                </c:pt>
                <c:pt idx="1214" formatCode="0">
                  <c:v>727.5</c:v>
                </c:pt>
                <c:pt idx="1215" formatCode="0">
                  <c:v>725</c:v>
                </c:pt>
                <c:pt idx="1216" formatCode="0">
                  <c:v>727</c:v>
                </c:pt>
                <c:pt idx="1217" formatCode="0">
                  <c:v>726.5</c:v>
                </c:pt>
                <c:pt idx="1218" formatCode="0">
                  <c:v>726.5</c:v>
                </c:pt>
                <c:pt idx="1219" formatCode="0">
                  <c:v>727</c:v>
                </c:pt>
                <c:pt idx="1220" formatCode="0">
                  <c:v>727</c:v>
                </c:pt>
                <c:pt idx="1221" formatCode="0">
                  <c:v>726.5</c:v>
                </c:pt>
                <c:pt idx="1222" formatCode="0">
                  <c:v>722</c:v>
                </c:pt>
                <c:pt idx="1223" formatCode="0">
                  <c:v>727</c:v>
                </c:pt>
                <c:pt idx="1224" formatCode="0">
                  <c:v>724</c:v>
                </c:pt>
                <c:pt idx="1225" formatCode="0">
                  <c:v>725</c:v>
                </c:pt>
                <c:pt idx="1226" formatCode="0">
                  <c:v>726</c:v>
                </c:pt>
                <c:pt idx="1227" formatCode="0">
                  <c:v>724.5</c:v>
                </c:pt>
                <c:pt idx="1228" formatCode="0">
                  <c:v>727.5</c:v>
                </c:pt>
                <c:pt idx="1229" formatCode="0">
                  <c:v>726</c:v>
                </c:pt>
                <c:pt idx="1230" formatCode="0">
                  <c:v>729</c:v>
                </c:pt>
                <c:pt idx="1231" formatCode="0">
                  <c:v>729</c:v>
                </c:pt>
                <c:pt idx="1232" formatCode="0">
                  <c:v>728.5</c:v>
                </c:pt>
                <c:pt idx="1233" formatCode="0">
                  <c:v>728</c:v>
                </c:pt>
                <c:pt idx="1234" formatCode="0">
                  <c:v>730</c:v>
                </c:pt>
                <c:pt idx="1235" formatCode="0">
                  <c:v>730.5</c:v>
                </c:pt>
                <c:pt idx="1236" formatCode="0">
                  <c:v>730.5</c:v>
                </c:pt>
                <c:pt idx="1237" formatCode="0">
                  <c:v>727.5</c:v>
                </c:pt>
                <c:pt idx="1238" formatCode="0">
                  <c:v>728.5</c:v>
                </c:pt>
                <c:pt idx="1239" formatCode="0">
                  <c:v>728</c:v>
                </c:pt>
                <c:pt idx="1240" formatCode="0">
                  <c:v>724.5</c:v>
                </c:pt>
                <c:pt idx="1241" formatCode="0">
                  <c:v>724</c:v>
                </c:pt>
                <c:pt idx="1242" formatCode="0">
                  <c:v>722</c:v>
                </c:pt>
                <c:pt idx="1243" formatCode="0">
                  <c:v>723.5</c:v>
                </c:pt>
                <c:pt idx="1244" formatCode="0">
                  <c:v>725</c:v>
                </c:pt>
                <c:pt idx="1245" formatCode="0">
                  <c:v>724.5</c:v>
                </c:pt>
                <c:pt idx="1246" formatCode="0">
                  <c:v>723.5</c:v>
                </c:pt>
                <c:pt idx="1247" formatCode="0">
                  <c:v>721</c:v>
                </c:pt>
                <c:pt idx="1248" formatCode="0">
                  <c:v>723</c:v>
                </c:pt>
                <c:pt idx="1249" formatCode="0">
                  <c:v>722</c:v>
                </c:pt>
                <c:pt idx="1250" formatCode="0">
                  <c:v>723</c:v>
                </c:pt>
                <c:pt idx="1251" formatCode="0">
                  <c:v>721.5</c:v>
                </c:pt>
                <c:pt idx="1252" formatCode="0">
                  <c:v>721.5</c:v>
                </c:pt>
                <c:pt idx="1253" formatCode="0">
                  <c:v>720.5</c:v>
                </c:pt>
                <c:pt idx="1254" formatCode="0">
                  <c:v>725.5</c:v>
                </c:pt>
                <c:pt idx="1255" formatCode="0">
                  <c:v>723</c:v>
                </c:pt>
                <c:pt idx="1256" formatCode="0">
                  <c:v>724</c:v>
                </c:pt>
                <c:pt idx="1257" formatCode="0">
                  <c:v>723.5</c:v>
                </c:pt>
                <c:pt idx="1258" formatCode="0">
                  <c:v>724.5</c:v>
                </c:pt>
                <c:pt idx="1259" formatCode="0">
                  <c:v>723.5</c:v>
                </c:pt>
                <c:pt idx="1260" formatCode="0">
                  <c:v>722.5</c:v>
                </c:pt>
                <c:pt idx="1261" formatCode="0">
                  <c:v>721</c:v>
                </c:pt>
                <c:pt idx="1262" formatCode="0">
                  <c:v>722</c:v>
                </c:pt>
                <c:pt idx="1263" formatCode="0">
                  <c:v>723.5</c:v>
                </c:pt>
                <c:pt idx="1264" formatCode="0">
                  <c:v>722</c:v>
                </c:pt>
                <c:pt idx="1265" formatCode="0">
                  <c:v>719</c:v>
                </c:pt>
                <c:pt idx="1266" formatCode="0">
                  <c:v>718</c:v>
                </c:pt>
                <c:pt idx="1267" formatCode="0">
                  <c:v>721</c:v>
                </c:pt>
                <c:pt idx="1268" formatCode="0">
                  <c:v>718</c:v>
                </c:pt>
                <c:pt idx="1269" formatCode="0">
                  <c:v>716</c:v>
                </c:pt>
                <c:pt idx="1270" formatCode="0">
                  <c:v>719.5</c:v>
                </c:pt>
                <c:pt idx="1271" formatCode="0">
                  <c:v>719</c:v>
                </c:pt>
                <c:pt idx="1272" formatCode="0">
                  <c:v>719.5</c:v>
                </c:pt>
                <c:pt idx="1273" formatCode="0">
                  <c:v>717</c:v>
                </c:pt>
                <c:pt idx="1274" formatCode="0">
                  <c:v>717</c:v>
                </c:pt>
                <c:pt idx="1275" formatCode="0">
                  <c:v>717</c:v>
                </c:pt>
                <c:pt idx="1276" formatCode="0">
                  <c:v>718.5</c:v>
                </c:pt>
                <c:pt idx="1277" formatCode="0">
                  <c:v>720</c:v>
                </c:pt>
                <c:pt idx="1278" formatCode="0">
                  <c:v>720.5</c:v>
                </c:pt>
                <c:pt idx="1279" formatCode="0">
                  <c:v>723</c:v>
                </c:pt>
                <c:pt idx="1280" formatCode="0">
                  <c:v>720</c:v>
                </c:pt>
                <c:pt idx="1281" formatCode="0">
                  <c:v>720.5</c:v>
                </c:pt>
                <c:pt idx="1282" formatCode="0">
                  <c:v>722.5</c:v>
                </c:pt>
                <c:pt idx="1283" formatCode="0">
                  <c:v>724</c:v>
                </c:pt>
                <c:pt idx="1284" formatCode="0">
                  <c:v>721.5</c:v>
                </c:pt>
                <c:pt idx="1285" formatCode="0">
                  <c:v>721.5</c:v>
                </c:pt>
                <c:pt idx="1286" formatCode="0">
                  <c:v>720</c:v>
                </c:pt>
                <c:pt idx="1287" formatCode="0">
                  <c:v>720.5</c:v>
                </c:pt>
                <c:pt idx="1288" formatCode="0">
                  <c:v>721</c:v>
                </c:pt>
                <c:pt idx="1289" formatCode="0">
                  <c:v>717.5</c:v>
                </c:pt>
                <c:pt idx="1290" formatCode="0">
                  <c:v>719</c:v>
                </c:pt>
                <c:pt idx="1291" formatCode="0">
                  <c:v>716.5</c:v>
                </c:pt>
                <c:pt idx="1292" formatCode="0">
                  <c:v>717</c:v>
                </c:pt>
                <c:pt idx="1293" formatCode="0">
                  <c:v>719.5</c:v>
                </c:pt>
                <c:pt idx="1294" formatCode="0">
                  <c:v>720</c:v>
                </c:pt>
                <c:pt idx="1295" formatCode="0">
                  <c:v>717.5</c:v>
                </c:pt>
                <c:pt idx="1296" formatCode="0">
                  <c:v>720</c:v>
                </c:pt>
                <c:pt idx="1297" formatCode="0">
                  <c:v>715.5</c:v>
                </c:pt>
                <c:pt idx="1298" formatCode="0">
                  <c:v>717</c:v>
                </c:pt>
                <c:pt idx="1299" formatCode="0">
                  <c:v>718</c:v>
                </c:pt>
                <c:pt idx="1300" formatCode="0">
                  <c:v>717.5</c:v>
                </c:pt>
                <c:pt idx="1301" formatCode="0">
                  <c:v>718.5</c:v>
                </c:pt>
                <c:pt idx="1302" formatCode="0">
                  <c:v>716.5</c:v>
                </c:pt>
                <c:pt idx="1303" formatCode="0">
                  <c:v>716</c:v>
                </c:pt>
                <c:pt idx="1304" formatCode="0">
                  <c:v>715</c:v>
                </c:pt>
                <c:pt idx="1305" formatCode="0">
                  <c:v>717</c:v>
                </c:pt>
                <c:pt idx="1306" formatCode="0">
                  <c:v>716</c:v>
                </c:pt>
                <c:pt idx="1307" formatCode="0">
                  <c:v>718.5</c:v>
                </c:pt>
                <c:pt idx="1308" formatCode="0">
                  <c:v>716</c:v>
                </c:pt>
                <c:pt idx="1309" formatCode="0">
                  <c:v>720</c:v>
                </c:pt>
                <c:pt idx="1310" formatCode="0">
                  <c:v>719</c:v>
                </c:pt>
                <c:pt idx="1311" formatCode="0">
                  <c:v>721</c:v>
                </c:pt>
                <c:pt idx="1312" formatCode="0">
                  <c:v>719.5</c:v>
                </c:pt>
                <c:pt idx="1313" formatCode="0">
                  <c:v>721.5</c:v>
                </c:pt>
                <c:pt idx="1314" formatCode="0">
                  <c:v>721.5</c:v>
                </c:pt>
                <c:pt idx="1315" formatCode="0">
                  <c:v>723</c:v>
                </c:pt>
                <c:pt idx="1316" formatCode="0">
                  <c:v>722</c:v>
                </c:pt>
                <c:pt idx="1317" formatCode="0">
                  <c:v>723.5</c:v>
                </c:pt>
                <c:pt idx="1318" formatCode="0">
                  <c:v>720</c:v>
                </c:pt>
                <c:pt idx="1319" formatCode="0">
                  <c:v>718.5</c:v>
                </c:pt>
                <c:pt idx="1320" formatCode="0">
                  <c:v>717.5</c:v>
                </c:pt>
                <c:pt idx="1321" formatCode="0">
                  <c:v>719</c:v>
                </c:pt>
                <c:pt idx="1322" formatCode="0">
                  <c:v>713.5</c:v>
                </c:pt>
                <c:pt idx="1323" formatCode="0">
                  <c:v>718</c:v>
                </c:pt>
                <c:pt idx="1324" formatCode="0">
                  <c:v>717</c:v>
                </c:pt>
                <c:pt idx="1325" formatCode="0">
                  <c:v>717</c:v>
                </c:pt>
                <c:pt idx="1326" formatCode="0">
                  <c:v>714.5</c:v>
                </c:pt>
                <c:pt idx="1327" formatCode="0">
                  <c:v>714</c:v>
                </c:pt>
                <c:pt idx="1328" formatCode="0">
                  <c:v>715</c:v>
                </c:pt>
                <c:pt idx="1329" formatCode="0">
                  <c:v>713</c:v>
                </c:pt>
                <c:pt idx="1330" formatCode="0">
                  <c:v>713.5</c:v>
                </c:pt>
                <c:pt idx="1331" formatCode="0">
                  <c:v>715.5</c:v>
                </c:pt>
                <c:pt idx="1332" formatCode="0">
                  <c:v>714</c:v>
                </c:pt>
                <c:pt idx="1333" formatCode="0">
                  <c:v>716.5</c:v>
                </c:pt>
                <c:pt idx="1334" formatCode="0">
                  <c:v>716</c:v>
                </c:pt>
                <c:pt idx="1335" formatCode="0">
                  <c:v>678.5</c:v>
                </c:pt>
                <c:pt idx="1336" formatCode="0">
                  <c:v>678</c:v>
                </c:pt>
                <c:pt idx="1337" formatCode="0">
                  <c:v>676.5</c:v>
                </c:pt>
                <c:pt idx="1338" formatCode="0">
                  <c:v>676</c:v>
                </c:pt>
                <c:pt idx="1339" formatCode="0">
                  <c:v>677</c:v>
                </c:pt>
                <c:pt idx="1340" formatCode="0">
                  <c:v>674</c:v>
                </c:pt>
                <c:pt idx="1341" formatCode="0">
                  <c:v>673.5</c:v>
                </c:pt>
                <c:pt idx="1342" formatCode="0">
                  <c:v>673</c:v>
                </c:pt>
                <c:pt idx="1343" formatCode="0">
                  <c:v>673</c:v>
                </c:pt>
                <c:pt idx="1344" formatCode="0">
                  <c:v>674</c:v>
                </c:pt>
                <c:pt idx="1345" formatCode="0">
                  <c:v>675</c:v>
                </c:pt>
                <c:pt idx="1346" formatCode="0">
                  <c:v>673.5</c:v>
                </c:pt>
                <c:pt idx="1347" formatCode="0">
                  <c:v>672</c:v>
                </c:pt>
                <c:pt idx="1348" formatCode="0">
                  <c:v>665.5</c:v>
                </c:pt>
                <c:pt idx="1349" formatCode="0">
                  <c:v>667.5</c:v>
                </c:pt>
                <c:pt idx="1350" formatCode="0">
                  <c:v>669</c:v>
                </c:pt>
                <c:pt idx="1351" formatCode="0">
                  <c:v>668.5</c:v>
                </c:pt>
                <c:pt idx="1352" formatCode="0">
                  <c:v>668.5</c:v>
                </c:pt>
                <c:pt idx="1353" formatCode="0">
                  <c:v>670.5</c:v>
                </c:pt>
                <c:pt idx="1354" formatCode="0">
                  <c:v>671</c:v>
                </c:pt>
                <c:pt idx="1355" formatCode="0">
                  <c:v>670.5</c:v>
                </c:pt>
                <c:pt idx="1356" formatCode="0">
                  <c:v>671.5</c:v>
                </c:pt>
                <c:pt idx="1357" formatCode="0">
                  <c:v>672</c:v>
                </c:pt>
                <c:pt idx="1358" formatCode="0">
                  <c:v>674.5</c:v>
                </c:pt>
                <c:pt idx="1359" formatCode="0">
                  <c:v>673.5</c:v>
                </c:pt>
                <c:pt idx="1360" formatCode="0">
                  <c:v>673</c:v>
                </c:pt>
                <c:pt idx="1361" formatCode="0">
                  <c:v>673.5</c:v>
                </c:pt>
                <c:pt idx="1362" formatCode="0">
                  <c:v>674.5</c:v>
                </c:pt>
                <c:pt idx="1363" formatCode="0">
                  <c:v>673</c:v>
                </c:pt>
                <c:pt idx="1364" formatCode="0">
                  <c:v>676</c:v>
                </c:pt>
                <c:pt idx="1365" formatCode="0">
                  <c:v>674.5</c:v>
                </c:pt>
                <c:pt idx="1366" formatCode="0">
                  <c:v>674</c:v>
                </c:pt>
                <c:pt idx="1367" formatCode="0">
                  <c:v>673.5</c:v>
                </c:pt>
                <c:pt idx="1368" formatCode="0">
                  <c:v>674.5</c:v>
                </c:pt>
                <c:pt idx="1369" formatCode="0">
                  <c:v>672</c:v>
                </c:pt>
                <c:pt idx="1370" formatCode="0">
                  <c:v>674.5</c:v>
                </c:pt>
                <c:pt idx="1371" formatCode="0">
                  <c:v>673.5</c:v>
                </c:pt>
                <c:pt idx="1372" formatCode="0">
                  <c:v>673.5</c:v>
                </c:pt>
                <c:pt idx="1373" formatCode="0">
                  <c:v>672.5</c:v>
                </c:pt>
                <c:pt idx="1374" formatCode="0">
                  <c:v>674.5</c:v>
                </c:pt>
                <c:pt idx="1375" formatCode="0">
                  <c:v>674</c:v>
                </c:pt>
                <c:pt idx="1376" formatCode="0">
                  <c:v>673</c:v>
                </c:pt>
                <c:pt idx="1377" formatCode="0">
                  <c:v>674</c:v>
                </c:pt>
                <c:pt idx="1378" formatCode="0">
                  <c:v>673.5</c:v>
                </c:pt>
                <c:pt idx="1379" formatCode="0">
                  <c:v>674.5</c:v>
                </c:pt>
                <c:pt idx="1380" formatCode="0">
                  <c:v>672</c:v>
                </c:pt>
                <c:pt idx="1381" formatCode="0">
                  <c:v>674.5</c:v>
                </c:pt>
                <c:pt idx="1382" formatCode="0">
                  <c:v>674.5</c:v>
                </c:pt>
                <c:pt idx="1383" formatCode="0">
                  <c:v>676.5</c:v>
                </c:pt>
                <c:pt idx="1384" formatCode="0">
                  <c:v>678</c:v>
                </c:pt>
                <c:pt idx="1385" formatCode="0">
                  <c:v>677.5</c:v>
                </c:pt>
                <c:pt idx="1386" formatCode="0">
                  <c:v>678.5</c:v>
                </c:pt>
                <c:pt idx="1387" formatCode="0">
                  <c:v>677.5</c:v>
                </c:pt>
                <c:pt idx="1388" formatCode="0">
                  <c:v>680.5</c:v>
                </c:pt>
                <c:pt idx="1389" formatCode="0">
                  <c:v>681.5</c:v>
                </c:pt>
                <c:pt idx="1390" formatCode="0">
                  <c:v>682</c:v>
                </c:pt>
                <c:pt idx="1391" formatCode="0">
                  <c:v>685.5</c:v>
                </c:pt>
                <c:pt idx="1392" formatCode="0">
                  <c:v>684.5</c:v>
                </c:pt>
                <c:pt idx="1393" formatCode="0">
                  <c:v>685.5</c:v>
                </c:pt>
                <c:pt idx="1394" formatCode="0">
                  <c:v>684.5</c:v>
                </c:pt>
                <c:pt idx="1395" formatCode="0">
                  <c:v>686.5</c:v>
                </c:pt>
                <c:pt idx="1396" formatCode="0">
                  <c:v>682.5</c:v>
                </c:pt>
                <c:pt idx="1397" formatCode="0">
                  <c:v>685.5</c:v>
                </c:pt>
                <c:pt idx="1398" formatCode="0">
                  <c:v>684</c:v>
                </c:pt>
                <c:pt idx="1399" formatCode="0">
                  <c:v>685.5</c:v>
                </c:pt>
                <c:pt idx="1400" formatCode="0">
                  <c:v>682.5</c:v>
                </c:pt>
                <c:pt idx="1401" formatCode="0">
                  <c:v>683.5</c:v>
                </c:pt>
                <c:pt idx="1402" formatCode="0">
                  <c:v>684</c:v>
                </c:pt>
                <c:pt idx="1403" formatCode="0">
                  <c:v>681.5</c:v>
                </c:pt>
                <c:pt idx="1404" formatCode="0">
                  <c:v>683.5</c:v>
                </c:pt>
                <c:pt idx="1405" formatCode="0">
                  <c:v>682.5</c:v>
                </c:pt>
                <c:pt idx="1406" formatCode="0">
                  <c:v>682</c:v>
                </c:pt>
                <c:pt idx="1407" formatCode="0">
                  <c:v>676.5</c:v>
                </c:pt>
                <c:pt idx="1408" formatCode="0">
                  <c:v>673.5</c:v>
                </c:pt>
                <c:pt idx="1409" formatCode="0">
                  <c:v>677.5</c:v>
                </c:pt>
                <c:pt idx="1410" formatCode="0">
                  <c:v>683.5</c:v>
                </c:pt>
                <c:pt idx="1411" formatCode="0">
                  <c:v>677</c:v>
                </c:pt>
                <c:pt idx="1412" formatCode="0">
                  <c:v>682.5</c:v>
                </c:pt>
                <c:pt idx="1413" formatCode="0">
                  <c:v>687</c:v>
                </c:pt>
                <c:pt idx="1414" formatCode="0">
                  <c:v>688.5</c:v>
                </c:pt>
                <c:pt idx="1415" formatCode="0">
                  <c:v>691.5</c:v>
                </c:pt>
                <c:pt idx="1416" formatCode="0">
                  <c:v>690</c:v>
                </c:pt>
                <c:pt idx="1417" formatCode="0">
                  <c:v>689.5</c:v>
                </c:pt>
                <c:pt idx="1418" formatCode="0">
                  <c:v>690</c:v>
                </c:pt>
                <c:pt idx="1419" formatCode="0">
                  <c:v>686.5</c:v>
                </c:pt>
                <c:pt idx="1420" formatCode="0">
                  <c:v>684.5</c:v>
                </c:pt>
                <c:pt idx="1421" formatCode="0">
                  <c:v>687.5</c:v>
                </c:pt>
                <c:pt idx="1422" formatCode="0">
                  <c:v>687</c:v>
                </c:pt>
                <c:pt idx="1423" formatCode="0">
                  <c:v>689</c:v>
                </c:pt>
                <c:pt idx="1424" formatCode="0">
                  <c:v>685</c:v>
                </c:pt>
                <c:pt idx="1425" formatCode="0">
                  <c:v>680</c:v>
                </c:pt>
                <c:pt idx="1426" formatCode="0">
                  <c:v>683</c:v>
                </c:pt>
                <c:pt idx="1427" formatCode="0">
                  <c:v>686.5</c:v>
                </c:pt>
                <c:pt idx="1428" formatCode="0">
                  <c:v>681</c:v>
                </c:pt>
                <c:pt idx="1429" formatCode="0">
                  <c:v>677.5</c:v>
                </c:pt>
                <c:pt idx="1430" formatCode="0">
                  <c:v>678.5</c:v>
                </c:pt>
                <c:pt idx="1431" formatCode="0">
                  <c:v>687</c:v>
                </c:pt>
                <c:pt idx="1432" formatCode="0">
                  <c:v>680</c:v>
                </c:pt>
                <c:pt idx="1433" formatCode="0">
                  <c:v>675.5</c:v>
                </c:pt>
                <c:pt idx="1434" formatCode="0">
                  <c:v>678</c:v>
                </c:pt>
                <c:pt idx="1435" formatCode="0">
                  <c:v>692</c:v>
                </c:pt>
                <c:pt idx="1436" formatCode="0">
                  <c:v>685</c:v>
                </c:pt>
                <c:pt idx="1437" formatCode="0">
                  <c:v>680.5</c:v>
                </c:pt>
                <c:pt idx="1438" formatCode="0">
                  <c:v>680</c:v>
                </c:pt>
                <c:pt idx="1439" formatCode="0">
                  <c:v>678</c:v>
                </c:pt>
                <c:pt idx="1440" formatCode="0">
                  <c:v>687.5</c:v>
                </c:pt>
                <c:pt idx="1441" formatCode="0">
                  <c:v>688.5</c:v>
                </c:pt>
                <c:pt idx="1442" formatCode="0">
                  <c:v>686.5</c:v>
                </c:pt>
                <c:pt idx="1443" formatCode="0">
                  <c:v>686.5</c:v>
                </c:pt>
                <c:pt idx="1444" formatCode="0">
                  <c:v>691</c:v>
                </c:pt>
                <c:pt idx="1445" formatCode="0">
                  <c:v>694</c:v>
                </c:pt>
                <c:pt idx="1446" formatCode="0">
                  <c:v>695</c:v>
                </c:pt>
                <c:pt idx="1447" formatCode="0">
                  <c:v>695</c:v>
                </c:pt>
                <c:pt idx="1448" formatCode="0">
                  <c:v>686.5</c:v>
                </c:pt>
                <c:pt idx="1449" formatCode="0">
                  <c:v>686</c:v>
                </c:pt>
                <c:pt idx="1450" formatCode="0">
                  <c:v>688.5</c:v>
                </c:pt>
                <c:pt idx="1451" formatCode="0">
                  <c:v>686</c:v>
                </c:pt>
                <c:pt idx="1452" formatCode="0">
                  <c:v>688</c:v>
                </c:pt>
                <c:pt idx="1453" formatCode="0">
                  <c:v>686.5</c:v>
                </c:pt>
                <c:pt idx="1454" formatCode="0">
                  <c:v>681</c:v>
                </c:pt>
                <c:pt idx="1455" formatCode="0">
                  <c:v>686</c:v>
                </c:pt>
                <c:pt idx="1456" formatCode="0">
                  <c:v>689</c:v>
                </c:pt>
                <c:pt idx="1457" formatCode="0">
                  <c:v>688</c:v>
                </c:pt>
                <c:pt idx="1458" formatCode="0">
                  <c:v>686.5</c:v>
                </c:pt>
                <c:pt idx="1459" formatCode="0">
                  <c:v>692</c:v>
                </c:pt>
                <c:pt idx="1460" formatCode="0">
                  <c:v>691.5</c:v>
                </c:pt>
                <c:pt idx="1461" formatCode="0">
                  <c:v>692.5</c:v>
                </c:pt>
                <c:pt idx="1462" formatCode="0">
                  <c:v>691</c:v>
                </c:pt>
                <c:pt idx="1463" formatCode="0">
                  <c:v>690</c:v>
                </c:pt>
                <c:pt idx="1464" formatCode="0">
                  <c:v>692.5</c:v>
                </c:pt>
                <c:pt idx="1465" formatCode="0">
                  <c:v>692.5</c:v>
                </c:pt>
                <c:pt idx="1466" formatCode="0">
                  <c:v>692</c:v>
                </c:pt>
                <c:pt idx="1467" formatCode="0">
                  <c:v>693</c:v>
                </c:pt>
                <c:pt idx="1468" formatCode="0">
                  <c:v>693</c:v>
                </c:pt>
                <c:pt idx="1469" formatCode="0">
                  <c:v>693</c:v>
                </c:pt>
                <c:pt idx="1470" formatCode="0">
                  <c:v>694</c:v>
                </c:pt>
                <c:pt idx="1471" formatCode="0">
                  <c:v>692.5</c:v>
                </c:pt>
                <c:pt idx="1472" formatCode="0">
                  <c:v>694.5</c:v>
                </c:pt>
                <c:pt idx="1473" formatCode="0">
                  <c:v>693</c:v>
                </c:pt>
                <c:pt idx="1474" formatCode="0">
                  <c:v>693</c:v>
                </c:pt>
                <c:pt idx="1475" formatCode="0">
                  <c:v>692.5</c:v>
                </c:pt>
                <c:pt idx="1476" formatCode="0">
                  <c:v>693.5</c:v>
                </c:pt>
                <c:pt idx="1477" formatCode="0">
                  <c:v>691.5</c:v>
                </c:pt>
                <c:pt idx="1478" formatCode="0">
                  <c:v>692</c:v>
                </c:pt>
                <c:pt idx="1479" formatCode="0">
                  <c:v>690.5</c:v>
                </c:pt>
                <c:pt idx="1480" formatCode="0">
                  <c:v>691.5</c:v>
                </c:pt>
                <c:pt idx="1481" formatCode="0">
                  <c:v>694</c:v>
                </c:pt>
                <c:pt idx="1482" formatCode="0">
                  <c:v>691.5</c:v>
                </c:pt>
                <c:pt idx="1483" formatCode="0">
                  <c:v>692.5</c:v>
                </c:pt>
                <c:pt idx="1484" formatCode="0">
                  <c:v>691</c:v>
                </c:pt>
                <c:pt idx="1485" formatCode="0">
                  <c:v>693</c:v>
                </c:pt>
                <c:pt idx="1486" formatCode="0">
                  <c:v>691</c:v>
                </c:pt>
                <c:pt idx="1487" formatCode="0">
                  <c:v>692</c:v>
                </c:pt>
                <c:pt idx="1488" formatCode="0">
                  <c:v>691</c:v>
                </c:pt>
                <c:pt idx="1489" formatCode="0">
                  <c:v>690</c:v>
                </c:pt>
                <c:pt idx="1490" formatCode="0">
                  <c:v>692.5</c:v>
                </c:pt>
                <c:pt idx="1491" formatCode="0">
                  <c:v>692.5</c:v>
                </c:pt>
                <c:pt idx="1492" formatCode="0">
                  <c:v>691.5</c:v>
                </c:pt>
                <c:pt idx="1493" formatCode="0">
                  <c:v>693</c:v>
                </c:pt>
                <c:pt idx="1494" formatCode="0">
                  <c:v>692.5</c:v>
                </c:pt>
                <c:pt idx="1495" formatCode="0">
                  <c:v>690.5</c:v>
                </c:pt>
                <c:pt idx="1496" formatCode="0">
                  <c:v>690.5</c:v>
                </c:pt>
                <c:pt idx="1497" formatCode="0">
                  <c:v>691</c:v>
                </c:pt>
                <c:pt idx="1498" formatCode="0">
                  <c:v>693.5</c:v>
                </c:pt>
                <c:pt idx="1499" formatCode="0">
                  <c:v>694</c:v>
                </c:pt>
                <c:pt idx="1500" formatCode="0">
                  <c:v>696</c:v>
                </c:pt>
                <c:pt idx="1501" formatCode="0">
                  <c:v>693.5</c:v>
                </c:pt>
                <c:pt idx="1502" formatCode="0">
                  <c:v>696</c:v>
                </c:pt>
                <c:pt idx="1503" formatCode="0">
                  <c:v>694</c:v>
                </c:pt>
                <c:pt idx="1504" formatCode="0">
                  <c:v>694</c:v>
                </c:pt>
                <c:pt idx="1505" formatCode="0">
                  <c:v>695.5</c:v>
                </c:pt>
                <c:pt idx="1506" formatCode="0">
                  <c:v>691.5</c:v>
                </c:pt>
                <c:pt idx="1507" formatCode="0">
                  <c:v>692.5</c:v>
                </c:pt>
                <c:pt idx="1508" formatCode="0">
                  <c:v>693</c:v>
                </c:pt>
                <c:pt idx="1509" formatCode="0">
                  <c:v>693.5</c:v>
                </c:pt>
                <c:pt idx="1510" formatCode="0">
                  <c:v>692</c:v>
                </c:pt>
                <c:pt idx="1511" formatCode="0">
                  <c:v>692</c:v>
                </c:pt>
                <c:pt idx="1512" formatCode="0">
                  <c:v>691</c:v>
                </c:pt>
                <c:pt idx="1513" formatCode="0">
                  <c:v>693</c:v>
                </c:pt>
                <c:pt idx="1514" formatCode="0">
                  <c:v>690</c:v>
                </c:pt>
                <c:pt idx="1515" formatCode="0">
                  <c:v>694</c:v>
                </c:pt>
                <c:pt idx="1516" formatCode="0">
                  <c:v>692</c:v>
                </c:pt>
                <c:pt idx="1517" formatCode="0">
                  <c:v>691.5</c:v>
                </c:pt>
                <c:pt idx="1518" formatCode="0">
                  <c:v>690.5</c:v>
                </c:pt>
                <c:pt idx="1519" formatCode="0">
                  <c:v>689.5</c:v>
                </c:pt>
                <c:pt idx="1520" formatCode="0">
                  <c:v>691</c:v>
                </c:pt>
                <c:pt idx="1521" formatCode="0">
                  <c:v>689</c:v>
                </c:pt>
                <c:pt idx="1522" formatCode="0">
                  <c:v>691.5</c:v>
                </c:pt>
                <c:pt idx="1523" formatCode="0">
                  <c:v>691</c:v>
                </c:pt>
                <c:pt idx="1524" formatCode="0">
                  <c:v>690</c:v>
                </c:pt>
                <c:pt idx="1525" formatCode="0">
                  <c:v>691</c:v>
                </c:pt>
                <c:pt idx="1526" formatCode="0">
                  <c:v>692</c:v>
                </c:pt>
                <c:pt idx="1527" formatCode="0">
                  <c:v>691</c:v>
                </c:pt>
                <c:pt idx="1528" formatCode="0">
                  <c:v>690.5</c:v>
                </c:pt>
                <c:pt idx="1529" formatCode="0">
                  <c:v>691</c:v>
                </c:pt>
                <c:pt idx="1530" formatCode="0">
                  <c:v>692.5</c:v>
                </c:pt>
                <c:pt idx="1531" formatCode="0">
                  <c:v>689.5</c:v>
                </c:pt>
                <c:pt idx="1532" formatCode="0">
                  <c:v>691.5</c:v>
                </c:pt>
                <c:pt idx="1533" formatCode="0">
                  <c:v>690</c:v>
                </c:pt>
                <c:pt idx="1534" formatCode="0">
                  <c:v>688.5</c:v>
                </c:pt>
                <c:pt idx="1535" formatCode="0">
                  <c:v>691.5</c:v>
                </c:pt>
                <c:pt idx="1536" formatCode="0">
                  <c:v>690</c:v>
                </c:pt>
                <c:pt idx="1537" formatCode="0">
                  <c:v>689.5</c:v>
                </c:pt>
                <c:pt idx="1538" formatCode="0">
                  <c:v>691.5</c:v>
                </c:pt>
                <c:pt idx="1539" formatCode="0">
                  <c:v>690.5</c:v>
                </c:pt>
                <c:pt idx="1540" formatCode="0">
                  <c:v>689.5</c:v>
                </c:pt>
                <c:pt idx="1541" formatCode="0">
                  <c:v>690.5</c:v>
                </c:pt>
                <c:pt idx="1542" formatCode="0">
                  <c:v>688</c:v>
                </c:pt>
                <c:pt idx="1543" formatCode="0">
                  <c:v>688.5</c:v>
                </c:pt>
                <c:pt idx="1544" formatCode="0">
                  <c:v>687</c:v>
                </c:pt>
                <c:pt idx="1545" formatCode="0">
                  <c:v>689.5</c:v>
                </c:pt>
                <c:pt idx="1546" formatCode="0">
                  <c:v>685.5</c:v>
                </c:pt>
                <c:pt idx="1547" formatCode="0">
                  <c:v>689</c:v>
                </c:pt>
                <c:pt idx="1548" formatCode="0">
                  <c:v>688.5</c:v>
                </c:pt>
                <c:pt idx="1549" formatCode="0">
                  <c:v>687.5</c:v>
                </c:pt>
                <c:pt idx="1550" formatCode="0">
                  <c:v>689</c:v>
                </c:pt>
                <c:pt idx="1551" formatCode="0">
                  <c:v>690.5</c:v>
                </c:pt>
                <c:pt idx="1552" formatCode="0">
                  <c:v>688</c:v>
                </c:pt>
                <c:pt idx="1553" formatCode="0">
                  <c:v>691</c:v>
                </c:pt>
                <c:pt idx="1554" formatCode="0">
                  <c:v>689.5</c:v>
                </c:pt>
                <c:pt idx="1555" formatCode="0">
                  <c:v>690.5</c:v>
                </c:pt>
                <c:pt idx="1556" formatCode="0">
                  <c:v>689.5</c:v>
                </c:pt>
                <c:pt idx="1557" formatCode="0">
                  <c:v>689</c:v>
                </c:pt>
                <c:pt idx="1558" formatCode="0">
                  <c:v>689</c:v>
                </c:pt>
                <c:pt idx="1559" formatCode="0">
                  <c:v>686</c:v>
                </c:pt>
                <c:pt idx="1560" formatCode="0">
                  <c:v>686.5</c:v>
                </c:pt>
                <c:pt idx="1561" formatCode="0">
                  <c:v>684</c:v>
                </c:pt>
                <c:pt idx="1562" formatCode="0">
                  <c:v>685</c:v>
                </c:pt>
                <c:pt idx="1563" formatCode="0">
                  <c:v>687</c:v>
                </c:pt>
                <c:pt idx="1564" formatCode="0">
                  <c:v>686</c:v>
                </c:pt>
                <c:pt idx="1565" formatCode="0">
                  <c:v>732</c:v>
                </c:pt>
                <c:pt idx="1566" formatCode="0">
                  <c:v>692.5</c:v>
                </c:pt>
                <c:pt idx="1567" formatCode="0">
                  <c:v>690</c:v>
                </c:pt>
                <c:pt idx="1568" formatCode="0">
                  <c:v>688.5</c:v>
                </c:pt>
                <c:pt idx="1569" formatCode="0">
                  <c:v>692</c:v>
                </c:pt>
                <c:pt idx="1570" formatCode="0">
                  <c:v>692</c:v>
                </c:pt>
                <c:pt idx="1571" formatCode="0">
                  <c:v>695.5</c:v>
                </c:pt>
                <c:pt idx="1572" formatCode="0">
                  <c:v>710.5</c:v>
                </c:pt>
                <c:pt idx="1573" formatCode="0">
                  <c:v>694.5</c:v>
                </c:pt>
                <c:pt idx="1574" formatCode="0">
                  <c:v>697</c:v>
                </c:pt>
                <c:pt idx="1575" formatCode="0">
                  <c:v>688</c:v>
                </c:pt>
                <c:pt idx="1576" formatCode="0">
                  <c:v>688.5</c:v>
                </c:pt>
                <c:pt idx="1577" formatCode="0">
                  <c:v>712.5</c:v>
                </c:pt>
                <c:pt idx="1578" formatCode="0">
                  <c:v>712.5</c:v>
                </c:pt>
                <c:pt idx="1579" formatCode="0">
                  <c:v>700.5</c:v>
                </c:pt>
                <c:pt idx="1580" formatCode="0">
                  <c:v>691.5</c:v>
                </c:pt>
                <c:pt idx="1581" formatCode="0">
                  <c:v>688.5</c:v>
                </c:pt>
                <c:pt idx="1582" formatCode="0">
                  <c:v>684.5</c:v>
                </c:pt>
                <c:pt idx="1583" formatCode="0">
                  <c:v>686</c:v>
                </c:pt>
                <c:pt idx="1584" formatCode="0">
                  <c:v>685</c:v>
                </c:pt>
                <c:pt idx="1585" formatCode="0">
                  <c:v>685.5</c:v>
                </c:pt>
                <c:pt idx="1586" formatCode="0">
                  <c:v>687</c:v>
                </c:pt>
                <c:pt idx="1587" formatCode="0">
                  <c:v>687.5</c:v>
                </c:pt>
                <c:pt idx="1588" formatCode="0">
                  <c:v>685.5</c:v>
                </c:pt>
                <c:pt idx="1589" formatCode="0">
                  <c:v>686.5</c:v>
                </c:pt>
                <c:pt idx="1590" formatCode="0">
                  <c:v>687</c:v>
                </c:pt>
                <c:pt idx="1591" formatCode="0">
                  <c:v>720</c:v>
                </c:pt>
                <c:pt idx="1592" formatCode="0">
                  <c:v>722.5</c:v>
                </c:pt>
                <c:pt idx="1593" formatCode="0">
                  <c:v>725</c:v>
                </c:pt>
                <c:pt idx="1594" formatCode="0">
                  <c:v>730</c:v>
                </c:pt>
                <c:pt idx="1595" formatCode="0">
                  <c:v>730</c:v>
                </c:pt>
                <c:pt idx="1596" formatCode="0">
                  <c:v>732</c:v>
                </c:pt>
                <c:pt idx="1597" formatCode="0">
                  <c:v>723.5</c:v>
                </c:pt>
                <c:pt idx="1598" formatCode="0">
                  <c:v>727.5</c:v>
                </c:pt>
                <c:pt idx="1599" formatCode="0">
                  <c:v>731.5</c:v>
                </c:pt>
                <c:pt idx="1600" formatCode="0">
                  <c:v>701</c:v>
                </c:pt>
                <c:pt idx="1601" formatCode="0">
                  <c:v>698</c:v>
                </c:pt>
                <c:pt idx="1602" formatCode="0">
                  <c:v>701</c:v>
                </c:pt>
                <c:pt idx="1603" formatCode="0">
                  <c:v>719.5</c:v>
                </c:pt>
                <c:pt idx="1604" formatCode="0">
                  <c:v>711.5</c:v>
                </c:pt>
                <c:pt idx="1605" formatCode="0">
                  <c:v>704.5</c:v>
                </c:pt>
                <c:pt idx="1606" formatCode="0">
                  <c:v>725.5</c:v>
                </c:pt>
                <c:pt idx="1607" formatCode="0">
                  <c:v>736.5</c:v>
                </c:pt>
                <c:pt idx="1608" formatCode="0">
                  <c:v>720.5</c:v>
                </c:pt>
                <c:pt idx="1609" formatCode="0">
                  <c:v>687.5</c:v>
                </c:pt>
                <c:pt idx="1610" formatCode="0">
                  <c:v>686</c:v>
                </c:pt>
                <c:pt idx="1611" formatCode="0">
                  <c:v>682.5</c:v>
                </c:pt>
                <c:pt idx="1612" formatCode="0">
                  <c:v>682</c:v>
                </c:pt>
                <c:pt idx="1613" formatCode="0">
                  <c:v>681</c:v>
                </c:pt>
                <c:pt idx="1614" formatCode="0">
                  <c:v>683.5</c:v>
                </c:pt>
                <c:pt idx="1615" formatCode="0">
                  <c:v>684.5</c:v>
                </c:pt>
                <c:pt idx="1616" formatCode="0">
                  <c:v>682.5</c:v>
                </c:pt>
                <c:pt idx="1617" formatCode="0">
                  <c:v>682</c:v>
                </c:pt>
                <c:pt idx="1618" formatCode="0">
                  <c:v>680.5</c:v>
                </c:pt>
                <c:pt idx="1619" formatCode="0">
                  <c:v>680.5</c:v>
                </c:pt>
                <c:pt idx="1620" formatCode="0">
                  <c:v>681.5</c:v>
                </c:pt>
                <c:pt idx="1621" formatCode="0">
                  <c:v>681.5</c:v>
                </c:pt>
                <c:pt idx="1622" formatCode="0">
                  <c:v>678</c:v>
                </c:pt>
                <c:pt idx="1623" formatCode="0">
                  <c:v>680.5</c:v>
                </c:pt>
                <c:pt idx="1624" formatCode="0">
                  <c:v>680</c:v>
                </c:pt>
                <c:pt idx="1625" formatCode="0">
                  <c:v>682</c:v>
                </c:pt>
                <c:pt idx="1626" formatCode="0">
                  <c:v>680</c:v>
                </c:pt>
                <c:pt idx="1627" formatCode="0">
                  <c:v>682.5</c:v>
                </c:pt>
                <c:pt idx="1628" formatCode="0">
                  <c:v>684</c:v>
                </c:pt>
                <c:pt idx="1629" formatCode="0">
                  <c:v>683</c:v>
                </c:pt>
                <c:pt idx="1630" formatCode="0">
                  <c:v>682</c:v>
                </c:pt>
                <c:pt idx="1631" formatCode="0">
                  <c:v>681.5</c:v>
                </c:pt>
                <c:pt idx="1632" formatCode="0">
                  <c:v>683</c:v>
                </c:pt>
                <c:pt idx="1633" formatCode="0">
                  <c:v>683</c:v>
                </c:pt>
                <c:pt idx="1634" formatCode="0">
                  <c:v>681.5</c:v>
                </c:pt>
                <c:pt idx="1635" formatCode="0">
                  <c:v>680.5</c:v>
                </c:pt>
                <c:pt idx="1636" formatCode="0">
                  <c:v>681.5</c:v>
                </c:pt>
                <c:pt idx="1637" formatCode="0">
                  <c:v>680.5</c:v>
                </c:pt>
                <c:pt idx="1638" formatCode="0">
                  <c:v>681</c:v>
                </c:pt>
                <c:pt idx="1639" formatCode="0">
                  <c:v>681.5</c:v>
                </c:pt>
                <c:pt idx="1640" formatCode="0">
                  <c:v>680</c:v>
                </c:pt>
                <c:pt idx="1641" formatCode="0">
                  <c:v>679.5</c:v>
                </c:pt>
                <c:pt idx="1642" formatCode="0">
                  <c:v>680.5</c:v>
                </c:pt>
                <c:pt idx="1643" formatCode="0">
                  <c:v>679.5</c:v>
                </c:pt>
                <c:pt idx="1644" formatCode="0">
                  <c:v>680</c:v>
                </c:pt>
                <c:pt idx="1645" formatCode="0">
                  <c:v>681.5</c:v>
                </c:pt>
                <c:pt idx="1646" formatCode="0">
                  <c:v>681</c:v>
                </c:pt>
                <c:pt idx="1647" formatCode="0">
                  <c:v>679.5</c:v>
                </c:pt>
                <c:pt idx="1648" formatCode="0">
                  <c:v>680</c:v>
                </c:pt>
                <c:pt idx="1649" formatCode="0">
                  <c:v>679.5</c:v>
                </c:pt>
                <c:pt idx="1650" formatCode="0">
                  <c:v>681</c:v>
                </c:pt>
                <c:pt idx="1651" formatCode="0">
                  <c:v>680</c:v>
                </c:pt>
                <c:pt idx="1652" formatCode="0">
                  <c:v>679</c:v>
                </c:pt>
                <c:pt idx="1653" formatCode="0">
                  <c:v>678.5</c:v>
                </c:pt>
                <c:pt idx="1654" formatCode="0">
                  <c:v>678.5</c:v>
                </c:pt>
                <c:pt idx="1655" formatCode="0">
                  <c:v>677.5</c:v>
                </c:pt>
                <c:pt idx="1656" formatCode="0">
                  <c:v>678.5</c:v>
                </c:pt>
                <c:pt idx="1657" formatCode="0">
                  <c:v>678</c:v>
                </c:pt>
                <c:pt idx="1658" formatCode="0">
                  <c:v>677.5</c:v>
                </c:pt>
                <c:pt idx="1659" formatCode="0">
                  <c:v>677.5</c:v>
                </c:pt>
                <c:pt idx="1660" formatCode="0">
                  <c:v>678</c:v>
                </c:pt>
                <c:pt idx="1661" formatCode="0">
                  <c:v>677</c:v>
                </c:pt>
                <c:pt idx="1662" formatCode="0">
                  <c:v>678</c:v>
                </c:pt>
                <c:pt idx="1663" formatCode="0">
                  <c:v>678</c:v>
                </c:pt>
                <c:pt idx="1664" formatCode="0">
                  <c:v>677</c:v>
                </c:pt>
                <c:pt idx="1665" formatCode="0">
                  <c:v>675.5</c:v>
                </c:pt>
                <c:pt idx="1666" formatCode="0">
                  <c:v>675.5</c:v>
                </c:pt>
                <c:pt idx="1667" formatCode="0">
                  <c:v>676.5</c:v>
                </c:pt>
                <c:pt idx="1668" formatCode="0">
                  <c:v>677</c:v>
                </c:pt>
                <c:pt idx="1669" formatCode="0">
                  <c:v>679</c:v>
                </c:pt>
                <c:pt idx="1670" formatCode="0">
                  <c:v>678.5</c:v>
                </c:pt>
                <c:pt idx="1671" formatCode="0">
                  <c:v>678.5</c:v>
                </c:pt>
                <c:pt idx="1672" formatCode="0">
                  <c:v>679</c:v>
                </c:pt>
                <c:pt idx="1673" formatCode="0">
                  <c:v>679</c:v>
                </c:pt>
                <c:pt idx="1674" formatCode="0">
                  <c:v>679.5</c:v>
                </c:pt>
                <c:pt idx="1675" formatCode="0">
                  <c:v>678</c:v>
                </c:pt>
                <c:pt idx="1676" formatCode="0">
                  <c:v>678.5</c:v>
                </c:pt>
                <c:pt idx="1677" formatCode="0">
                  <c:v>678.5</c:v>
                </c:pt>
                <c:pt idx="1678" formatCode="0">
                  <c:v>676.5</c:v>
                </c:pt>
                <c:pt idx="1679" formatCode="0">
                  <c:v>676.5</c:v>
                </c:pt>
                <c:pt idx="1680" formatCode="0">
                  <c:v>678</c:v>
                </c:pt>
                <c:pt idx="1681" formatCode="0">
                  <c:v>678.5</c:v>
                </c:pt>
                <c:pt idx="1682" formatCode="0">
                  <c:v>677.5</c:v>
                </c:pt>
                <c:pt idx="1683" formatCode="0">
                  <c:v>677</c:v>
                </c:pt>
                <c:pt idx="1684" formatCode="0">
                  <c:v>677</c:v>
                </c:pt>
                <c:pt idx="1685" formatCode="0">
                  <c:v>675.5</c:v>
                </c:pt>
                <c:pt idx="1686" formatCode="0">
                  <c:v>677.5</c:v>
                </c:pt>
                <c:pt idx="1687" formatCode="0">
                  <c:v>676.5</c:v>
                </c:pt>
                <c:pt idx="1688" formatCode="0">
                  <c:v>675.5</c:v>
                </c:pt>
                <c:pt idx="1689" formatCode="0">
                  <c:v>676</c:v>
                </c:pt>
                <c:pt idx="1690" formatCode="0">
                  <c:v>678</c:v>
                </c:pt>
                <c:pt idx="1691" formatCode="0">
                  <c:v>674</c:v>
                </c:pt>
                <c:pt idx="1692" formatCode="0">
                  <c:v>676</c:v>
                </c:pt>
                <c:pt idx="1693" formatCode="0">
                  <c:v>673.5</c:v>
                </c:pt>
                <c:pt idx="1694" formatCode="0">
                  <c:v>676</c:v>
                </c:pt>
                <c:pt idx="1695" formatCode="0">
                  <c:v>677</c:v>
                </c:pt>
                <c:pt idx="1696" formatCode="0">
                  <c:v>677</c:v>
                </c:pt>
                <c:pt idx="1697" formatCode="0">
                  <c:v>676</c:v>
                </c:pt>
                <c:pt idx="1698" formatCode="0">
                  <c:v>676</c:v>
                </c:pt>
                <c:pt idx="1699" formatCode="0">
                  <c:v>675.5</c:v>
                </c:pt>
                <c:pt idx="1700" formatCode="0">
                  <c:v>676</c:v>
                </c:pt>
                <c:pt idx="1701" formatCode="0">
                  <c:v>676</c:v>
                </c:pt>
                <c:pt idx="1702" formatCode="0">
                  <c:v>675.5</c:v>
                </c:pt>
                <c:pt idx="1703" formatCode="0">
                  <c:v>675</c:v>
                </c:pt>
                <c:pt idx="1704" formatCode="0">
                  <c:v>676.5</c:v>
                </c:pt>
                <c:pt idx="1705" formatCode="0">
                  <c:v>675.5</c:v>
                </c:pt>
                <c:pt idx="1706" formatCode="0">
                  <c:v>675.5</c:v>
                </c:pt>
                <c:pt idx="1707" formatCode="0">
                  <c:v>675.5</c:v>
                </c:pt>
                <c:pt idx="1708" formatCode="0">
                  <c:v>675</c:v>
                </c:pt>
                <c:pt idx="1709" formatCode="0">
                  <c:v>677</c:v>
                </c:pt>
                <c:pt idx="1710" formatCode="0">
                  <c:v>676.5</c:v>
                </c:pt>
                <c:pt idx="1711" formatCode="0">
                  <c:v>676</c:v>
                </c:pt>
                <c:pt idx="1712" formatCode="0">
                  <c:v>676</c:v>
                </c:pt>
                <c:pt idx="1713" formatCode="0">
                  <c:v>682</c:v>
                </c:pt>
                <c:pt idx="1714" formatCode="0">
                  <c:v>700</c:v>
                </c:pt>
                <c:pt idx="1715" formatCode="0">
                  <c:v>692.5</c:v>
                </c:pt>
                <c:pt idx="1716" formatCode="0">
                  <c:v>705.5</c:v>
                </c:pt>
                <c:pt idx="1717" formatCode="0">
                  <c:v>704</c:v>
                </c:pt>
                <c:pt idx="1718" formatCode="0">
                  <c:v>680.5</c:v>
                </c:pt>
                <c:pt idx="1719" formatCode="0">
                  <c:v>681.5</c:v>
                </c:pt>
                <c:pt idx="1720" formatCode="0">
                  <c:v>680.5</c:v>
                </c:pt>
                <c:pt idx="1721" formatCode="0">
                  <c:v>682</c:v>
                </c:pt>
                <c:pt idx="1722" formatCode="0">
                  <c:v>678.5</c:v>
                </c:pt>
                <c:pt idx="1723" formatCode="0">
                  <c:v>676.5</c:v>
                </c:pt>
                <c:pt idx="1724" formatCode="0">
                  <c:v>675.5</c:v>
                </c:pt>
                <c:pt idx="1725" formatCode="0">
                  <c:v>674</c:v>
                </c:pt>
                <c:pt idx="1726" formatCode="0">
                  <c:v>676.5</c:v>
                </c:pt>
                <c:pt idx="1727" formatCode="0">
                  <c:v>674</c:v>
                </c:pt>
                <c:pt idx="1728" formatCode="0">
                  <c:v>676.5</c:v>
                </c:pt>
                <c:pt idx="1729" formatCode="0">
                  <c:v>674.5</c:v>
                </c:pt>
                <c:pt idx="1730" formatCode="0">
                  <c:v>674</c:v>
                </c:pt>
                <c:pt idx="1731" formatCode="0">
                  <c:v>676.5</c:v>
                </c:pt>
                <c:pt idx="1732" formatCode="0">
                  <c:v>673.5</c:v>
                </c:pt>
                <c:pt idx="1733" formatCode="0">
                  <c:v>674.5</c:v>
                </c:pt>
                <c:pt idx="1734" formatCode="0">
                  <c:v>674</c:v>
                </c:pt>
                <c:pt idx="1735" formatCode="0">
                  <c:v>674</c:v>
                </c:pt>
                <c:pt idx="1736" formatCode="0">
                  <c:v>673.5</c:v>
                </c:pt>
                <c:pt idx="1737" formatCode="0">
                  <c:v>671</c:v>
                </c:pt>
                <c:pt idx="1738" formatCode="0">
                  <c:v>672</c:v>
                </c:pt>
                <c:pt idx="1739" formatCode="0">
                  <c:v>670.5</c:v>
                </c:pt>
                <c:pt idx="1740" formatCode="0">
                  <c:v>671.5</c:v>
                </c:pt>
                <c:pt idx="1741" formatCode="0">
                  <c:v>668.5</c:v>
                </c:pt>
                <c:pt idx="1742" formatCode="0">
                  <c:v>671.5</c:v>
                </c:pt>
                <c:pt idx="1743" formatCode="0">
                  <c:v>670</c:v>
                </c:pt>
                <c:pt idx="1744" formatCode="0">
                  <c:v>668.5</c:v>
                </c:pt>
                <c:pt idx="1745" formatCode="0">
                  <c:v>672</c:v>
                </c:pt>
                <c:pt idx="1746" formatCode="0">
                  <c:v>671.5</c:v>
                </c:pt>
                <c:pt idx="1747" formatCode="0">
                  <c:v>673</c:v>
                </c:pt>
                <c:pt idx="1748" formatCode="0">
                  <c:v>671.5</c:v>
                </c:pt>
                <c:pt idx="1749" formatCode="0">
                  <c:v>672.5</c:v>
                </c:pt>
                <c:pt idx="1750" formatCode="0">
                  <c:v>673</c:v>
                </c:pt>
                <c:pt idx="1751" formatCode="0">
                  <c:v>671</c:v>
                </c:pt>
                <c:pt idx="1752" formatCode="0">
                  <c:v>672</c:v>
                </c:pt>
                <c:pt idx="1753" formatCode="0">
                  <c:v>671.5</c:v>
                </c:pt>
                <c:pt idx="1754" formatCode="0">
                  <c:v>672.5</c:v>
                </c:pt>
                <c:pt idx="1755" formatCode="0">
                  <c:v>672</c:v>
                </c:pt>
                <c:pt idx="1756" formatCode="0">
                  <c:v>673</c:v>
                </c:pt>
                <c:pt idx="1757" formatCode="0">
                  <c:v>672</c:v>
                </c:pt>
                <c:pt idx="1758" formatCode="0">
                  <c:v>672.5</c:v>
                </c:pt>
                <c:pt idx="1759" formatCode="0">
                  <c:v>670.5</c:v>
                </c:pt>
                <c:pt idx="1760" formatCode="0">
                  <c:v>671</c:v>
                </c:pt>
                <c:pt idx="1761" formatCode="0">
                  <c:v>673</c:v>
                </c:pt>
                <c:pt idx="1762" formatCode="0">
                  <c:v>672</c:v>
                </c:pt>
                <c:pt idx="1763" formatCode="0">
                  <c:v>671</c:v>
                </c:pt>
                <c:pt idx="1764" formatCode="0">
                  <c:v>672.5</c:v>
                </c:pt>
                <c:pt idx="1765" formatCode="0">
                  <c:v>673.5</c:v>
                </c:pt>
                <c:pt idx="1766" formatCode="0">
                  <c:v>672</c:v>
                </c:pt>
                <c:pt idx="1767" formatCode="0">
                  <c:v>673.5</c:v>
                </c:pt>
                <c:pt idx="1768" formatCode="0">
                  <c:v>669.5</c:v>
                </c:pt>
                <c:pt idx="1769" formatCode="0">
                  <c:v>671.5</c:v>
                </c:pt>
                <c:pt idx="1770" formatCode="0">
                  <c:v>673</c:v>
                </c:pt>
                <c:pt idx="1771" formatCode="0">
                  <c:v>673.5</c:v>
                </c:pt>
                <c:pt idx="1772" formatCode="0">
                  <c:v>676</c:v>
                </c:pt>
                <c:pt idx="1773" formatCode="0">
                  <c:v>674.5</c:v>
                </c:pt>
                <c:pt idx="1774" formatCode="0">
                  <c:v>673</c:v>
                </c:pt>
                <c:pt idx="1775" formatCode="0">
                  <c:v>674.5</c:v>
                </c:pt>
                <c:pt idx="1776" formatCode="0">
                  <c:v>673</c:v>
                </c:pt>
                <c:pt idx="1777" formatCode="0">
                  <c:v>674.5</c:v>
                </c:pt>
                <c:pt idx="1778" formatCode="0">
                  <c:v>669.5</c:v>
                </c:pt>
                <c:pt idx="1779" formatCode="0">
                  <c:v>672</c:v>
                </c:pt>
                <c:pt idx="1780" formatCode="0">
                  <c:v>671.5</c:v>
                </c:pt>
                <c:pt idx="1781" formatCode="0">
                  <c:v>672.5</c:v>
                </c:pt>
                <c:pt idx="1782" formatCode="0">
                  <c:v>674</c:v>
                </c:pt>
                <c:pt idx="1783" formatCode="0">
                  <c:v>674</c:v>
                </c:pt>
                <c:pt idx="1784" formatCode="0">
                  <c:v>672.5</c:v>
                </c:pt>
                <c:pt idx="1785" formatCode="0">
                  <c:v>674.5</c:v>
                </c:pt>
                <c:pt idx="1786" formatCode="0">
                  <c:v>673.5</c:v>
                </c:pt>
                <c:pt idx="1787" formatCode="0">
                  <c:v>674</c:v>
                </c:pt>
                <c:pt idx="1788" formatCode="0">
                  <c:v>673.5</c:v>
                </c:pt>
                <c:pt idx="1789" formatCode="0">
                  <c:v>672.5</c:v>
                </c:pt>
                <c:pt idx="1790" formatCode="0">
                  <c:v>671.5</c:v>
                </c:pt>
                <c:pt idx="1791" formatCode="0">
                  <c:v>669.5</c:v>
                </c:pt>
                <c:pt idx="1792" formatCode="0">
                  <c:v>670.5</c:v>
                </c:pt>
                <c:pt idx="1793" formatCode="0">
                  <c:v>674.5</c:v>
                </c:pt>
                <c:pt idx="1794" formatCode="0">
                  <c:v>675.5</c:v>
                </c:pt>
                <c:pt idx="1795" formatCode="0">
                  <c:v>674.5</c:v>
                </c:pt>
                <c:pt idx="1796" formatCode="0">
                  <c:v>675.5</c:v>
                </c:pt>
                <c:pt idx="1797" formatCode="0">
                  <c:v>674</c:v>
                </c:pt>
                <c:pt idx="1798" formatCode="0">
                  <c:v>674.5</c:v>
                </c:pt>
                <c:pt idx="1799" formatCode="0">
                  <c:v>676.5</c:v>
                </c:pt>
                <c:pt idx="1800" formatCode="0">
                  <c:v>674.5</c:v>
                </c:pt>
                <c:pt idx="1801" formatCode="0">
                  <c:v>674.5</c:v>
                </c:pt>
                <c:pt idx="1802" formatCode="0">
                  <c:v>673</c:v>
                </c:pt>
                <c:pt idx="1803" formatCode="0">
                  <c:v>673</c:v>
                </c:pt>
                <c:pt idx="1804" formatCode="0">
                  <c:v>673</c:v>
                </c:pt>
                <c:pt idx="1805" formatCode="0">
                  <c:v>672</c:v>
                </c:pt>
                <c:pt idx="1806" formatCode="0">
                  <c:v>672</c:v>
                </c:pt>
                <c:pt idx="1807" formatCode="0">
                  <c:v>671.5</c:v>
                </c:pt>
                <c:pt idx="1808" formatCode="0">
                  <c:v>673</c:v>
                </c:pt>
                <c:pt idx="1809" formatCode="0">
                  <c:v>670.5</c:v>
                </c:pt>
                <c:pt idx="1810" formatCode="0">
                  <c:v>673</c:v>
                </c:pt>
                <c:pt idx="1811" formatCode="0">
                  <c:v>671.5</c:v>
                </c:pt>
                <c:pt idx="1812" formatCode="0">
                  <c:v>670.5</c:v>
                </c:pt>
                <c:pt idx="1813" formatCode="0">
                  <c:v>672</c:v>
                </c:pt>
                <c:pt idx="1814" formatCode="0">
                  <c:v>670</c:v>
                </c:pt>
                <c:pt idx="1815" formatCode="0">
                  <c:v>670</c:v>
                </c:pt>
                <c:pt idx="1816" formatCode="0">
                  <c:v>674</c:v>
                </c:pt>
                <c:pt idx="1817" formatCode="0">
                  <c:v>674</c:v>
                </c:pt>
                <c:pt idx="1818" formatCode="0">
                  <c:v>672</c:v>
                </c:pt>
                <c:pt idx="1819" formatCode="0">
                  <c:v>673.5</c:v>
                </c:pt>
                <c:pt idx="1820" formatCode="0">
                  <c:v>673</c:v>
                </c:pt>
                <c:pt idx="1821" formatCode="0">
                  <c:v>673</c:v>
                </c:pt>
                <c:pt idx="1822" formatCode="0">
                  <c:v>674.5</c:v>
                </c:pt>
                <c:pt idx="1823" formatCode="0">
                  <c:v>675</c:v>
                </c:pt>
                <c:pt idx="1824" formatCode="0">
                  <c:v>674.5</c:v>
                </c:pt>
                <c:pt idx="1825" formatCode="0">
                  <c:v>672</c:v>
                </c:pt>
                <c:pt idx="1826" formatCode="0">
                  <c:v>673.5</c:v>
                </c:pt>
                <c:pt idx="1827" formatCode="0">
                  <c:v>672</c:v>
                </c:pt>
                <c:pt idx="1828" formatCode="0">
                  <c:v>672</c:v>
                </c:pt>
                <c:pt idx="1829" formatCode="0">
                  <c:v>674</c:v>
                </c:pt>
                <c:pt idx="1830" formatCode="0">
                  <c:v>672</c:v>
                </c:pt>
                <c:pt idx="1831" formatCode="0">
                  <c:v>665.5</c:v>
                </c:pt>
                <c:pt idx="1832" formatCode="0">
                  <c:v>670</c:v>
                </c:pt>
                <c:pt idx="1833" formatCode="0">
                  <c:v>671</c:v>
                </c:pt>
                <c:pt idx="1834" formatCode="0">
                  <c:v>670.5</c:v>
                </c:pt>
                <c:pt idx="1835" formatCode="0">
                  <c:v>669.5</c:v>
                </c:pt>
                <c:pt idx="1836" formatCode="0">
                  <c:v>671</c:v>
                </c:pt>
                <c:pt idx="1837" formatCode="0">
                  <c:v>670</c:v>
                </c:pt>
                <c:pt idx="1838" formatCode="0">
                  <c:v>670.5</c:v>
                </c:pt>
                <c:pt idx="1839" formatCode="0">
                  <c:v>668.5</c:v>
                </c:pt>
                <c:pt idx="1840" formatCode="0">
                  <c:v>670.5</c:v>
                </c:pt>
                <c:pt idx="1841" formatCode="0">
                  <c:v>671</c:v>
                </c:pt>
                <c:pt idx="1842" formatCode="0">
                  <c:v>670</c:v>
                </c:pt>
                <c:pt idx="1843" formatCode="0">
                  <c:v>671</c:v>
                </c:pt>
                <c:pt idx="1844" formatCode="0">
                  <c:v>687.5</c:v>
                </c:pt>
                <c:pt idx="1845" formatCode="0">
                  <c:v>714</c:v>
                </c:pt>
                <c:pt idx="1846" formatCode="0">
                  <c:v>675.5</c:v>
                </c:pt>
                <c:pt idx="1847" formatCode="0">
                  <c:v>672.5</c:v>
                </c:pt>
                <c:pt idx="1848" formatCode="0">
                  <c:v>674</c:v>
                </c:pt>
                <c:pt idx="1849" formatCode="0">
                  <c:v>673</c:v>
                </c:pt>
                <c:pt idx="1850" formatCode="0">
                  <c:v>673</c:v>
                </c:pt>
                <c:pt idx="1851" formatCode="0">
                  <c:v>674</c:v>
                </c:pt>
                <c:pt idx="1852" formatCode="0">
                  <c:v>673</c:v>
                </c:pt>
                <c:pt idx="1853" formatCode="0">
                  <c:v>671.5</c:v>
                </c:pt>
                <c:pt idx="1854" formatCode="0">
                  <c:v>671.5</c:v>
                </c:pt>
                <c:pt idx="1855" formatCode="0">
                  <c:v>670</c:v>
                </c:pt>
                <c:pt idx="1856" formatCode="0">
                  <c:v>669.5</c:v>
                </c:pt>
                <c:pt idx="1857" formatCode="0">
                  <c:v>671.5</c:v>
                </c:pt>
                <c:pt idx="1858" formatCode="0">
                  <c:v>668</c:v>
                </c:pt>
                <c:pt idx="1859" formatCode="0">
                  <c:v>668</c:v>
                </c:pt>
                <c:pt idx="1860" formatCode="0">
                  <c:v>670.5</c:v>
                </c:pt>
                <c:pt idx="1861" formatCode="0">
                  <c:v>670.5</c:v>
                </c:pt>
                <c:pt idx="1862" formatCode="0">
                  <c:v>668.5</c:v>
                </c:pt>
                <c:pt idx="1863" formatCode="0">
                  <c:v>668.5</c:v>
                </c:pt>
                <c:pt idx="1864" formatCode="0">
                  <c:v>668.5</c:v>
                </c:pt>
                <c:pt idx="1865" formatCode="0">
                  <c:v>669.5</c:v>
                </c:pt>
                <c:pt idx="1866" formatCode="0">
                  <c:v>670</c:v>
                </c:pt>
                <c:pt idx="1867" formatCode="0">
                  <c:v>671</c:v>
                </c:pt>
                <c:pt idx="1868" formatCode="0">
                  <c:v>672.5</c:v>
                </c:pt>
                <c:pt idx="1869" formatCode="0">
                  <c:v>673</c:v>
                </c:pt>
                <c:pt idx="1870" formatCode="0">
                  <c:v>672.5</c:v>
                </c:pt>
                <c:pt idx="1871" formatCode="0">
                  <c:v>672.5</c:v>
                </c:pt>
                <c:pt idx="1872" formatCode="0">
                  <c:v>672</c:v>
                </c:pt>
                <c:pt idx="1873" formatCode="0">
                  <c:v>673</c:v>
                </c:pt>
                <c:pt idx="1874" formatCode="0">
                  <c:v>672.5</c:v>
                </c:pt>
                <c:pt idx="1875" formatCode="0">
                  <c:v>671.5</c:v>
                </c:pt>
                <c:pt idx="1876" formatCode="0">
                  <c:v>672</c:v>
                </c:pt>
                <c:pt idx="1877" formatCode="0">
                  <c:v>672.5</c:v>
                </c:pt>
                <c:pt idx="1878" formatCode="0">
                  <c:v>669</c:v>
                </c:pt>
                <c:pt idx="1879" formatCode="0">
                  <c:v>669.5</c:v>
                </c:pt>
                <c:pt idx="1880" formatCode="0">
                  <c:v>672</c:v>
                </c:pt>
                <c:pt idx="1881" formatCode="0">
                  <c:v>671</c:v>
                </c:pt>
                <c:pt idx="1882" formatCode="0">
                  <c:v>671.5</c:v>
                </c:pt>
                <c:pt idx="1883" formatCode="0">
                  <c:v>670</c:v>
                </c:pt>
                <c:pt idx="1884" formatCode="0">
                  <c:v>669.5</c:v>
                </c:pt>
                <c:pt idx="1885" formatCode="0">
                  <c:v>671.5</c:v>
                </c:pt>
                <c:pt idx="1886" formatCode="0">
                  <c:v>671.5</c:v>
                </c:pt>
                <c:pt idx="1887" formatCode="0">
                  <c:v>671</c:v>
                </c:pt>
                <c:pt idx="1888" formatCode="0">
                  <c:v>669</c:v>
                </c:pt>
                <c:pt idx="1889" formatCode="0">
                  <c:v>672</c:v>
                </c:pt>
                <c:pt idx="1890" formatCode="0">
                  <c:v>669.5</c:v>
                </c:pt>
                <c:pt idx="1891" formatCode="0">
                  <c:v>671.5</c:v>
                </c:pt>
                <c:pt idx="1892" formatCode="0">
                  <c:v>671</c:v>
                </c:pt>
                <c:pt idx="1893" formatCode="0">
                  <c:v>671.5</c:v>
                </c:pt>
                <c:pt idx="1894" formatCode="0">
                  <c:v>674.5</c:v>
                </c:pt>
                <c:pt idx="1895" formatCode="0">
                  <c:v>673</c:v>
                </c:pt>
                <c:pt idx="1896" formatCode="0">
                  <c:v>673</c:v>
                </c:pt>
                <c:pt idx="1897" formatCode="0">
                  <c:v>672.5</c:v>
                </c:pt>
                <c:pt idx="1898" formatCode="0">
                  <c:v>671</c:v>
                </c:pt>
                <c:pt idx="1899" formatCode="0">
                  <c:v>670</c:v>
                </c:pt>
                <c:pt idx="1900" formatCode="0">
                  <c:v>670.5</c:v>
                </c:pt>
                <c:pt idx="1901" formatCode="0">
                  <c:v>664.5</c:v>
                </c:pt>
                <c:pt idx="1902" formatCode="0">
                  <c:v>665</c:v>
                </c:pt>
                <c:pt idx="1903" formatCode="0">
                  <c:v>665.5</c:v>
                </c:pt>
                <c:pt idx="1904" formatCode="0">
                  <c:v>665.5</c:v>
                </c:pt>
                <c:pt idx="1905" formatCode="0">
                  <c:v>666</c:v>
                </c:pt>
                <c:pt idx="1906" formatCode="0">
                  <c:v>668.5</c:v>
                </c:pt>
                <c:pt idx="1907" formatCode="0">
                  <c:v>666</c:v>
                </c:pt>
                <c:pt idx="1908" formatCode="0">
                  <c:v>685.5</c:v>
                </c:pt>
                <c:pt idx="1909" formatCode="0">
                  <c:v>687</c:v>
                </c:pt>
                <c:pt idx="1910" formatCode="0">
                  <c:v>669</c:v>
                </c:pt>
                <c:pt idx="1911" formatCode="0">
                  <c:v>697.5</c:v>
                </c:pt>
                <c:pt idx="1912" formatCode="0">
                  <c:v>687</c:v>
                </c:pt>
                <c:pt idx="1913" formatCode="0">
                  <c:v>684.5</c:v>
                </c:pt>
                <c:pt idx="1914" formatCode="0">
                  <c:v>686</c:v>
                </c:pt>
                <c:pt idx="1915" formatCode="0">
                  <c:v>697.5</c:v>
                </c:pt>
                <c:pt idx="1916" formatCode="0">
                  <c:v>721</c:v>
                </c:pt>
                <c:pt idx="1917" formatCode="0">
                  <c:v>709.5</c:v>
                </c:pt>
                <c:pt idx="1918" formatCode="0">
                  <c:v>693.5</c:v>
                </c:pt>
                <c:pt idx="1919" formatCode="0">
                  <c:v>695.5</c:v>
                </c:pt>
                <c:pt idx="1920" formatCode="0">
                  <c:v>696.5</c:v>
                </c:pt>
                <c:pt idx="1921" formatCode="0">
                  <c:v>674</c:v>
                </c:pt>
                <c:pt idx="1922" formatCode="0">
                  <c:v>670</c:v>
                </c:pt>
                <c:pt idx="1923" formatCode="0">
                  <c:v>669.5</c:v>
                </c:pt>
                <c:pt idx="1924" formatCode="0">
                  <c:v>670</c:v>
                </c:pt>
                <c:pt idx="1925" formatCode="0">
                  <c:v>668</c:v>
                </c:pt>
                <c:pt idx="1926" formatCode="0">
                  <c:v>669</c:v>
                </c:pt>
                <c:pt idx="1927" formatCode="0">
                  <c:v>693</c:v>
                </c:pt>
                <c:pt idx="1928" formatCode="0">
                  <c:v>703.5</c:v>
                </c:pt>
                <c:pt idx="1929" formatCode="0">
                  <c:v>707.5</c:v>
                </c:pt>
                <c:pt idx="1930" formatCode="0">
                  <c:v>709.5</c:v>
                </c:pt>
                <c:pt idx="1931" formatCode="0">
                  <c:v>697.5</c:v>
                </c:pt>
                <c:pt idx="1932" formatCode="0">
                  <c:v>712.5</c:v>
                </c:pt>
                <c:pt idx="1933" formatCode="0">
                  <c:v>689.5</c:v>
                </c:pt>
                <c:pt idx="1934" formatCode="0">
                  <c:v>702</c:v>
                </c:pt>
                <c:pt idx="1935" formatCode="0">
                  <c:v>683</c:v>
                </c:pt>
                <c:pt idx="1936" formatCode="0">
                  <c:v>677.5</c:v>
                </c:pt>
                <c:pt idx="1937" formatCode="0">
                  <c:v>671.5</c:v>
                </c:pt>
                <c:pt idx="1938" formatCode="0">
                  <c:v>674</c:v>
                </c:pt>
                <c:pt idx="1939" formatCode="0">
                  <c:v>674.5</c:v>
                </c:pt>
                <c:pt idx="1940" formatCode="0">
                  <c:v>677</c:v>
                </c:pt>
                <c:pt idx="1941" formatCode="0">
                  <c:v>679.5</c:v>
                </c:pt>
                <c:pt idx="1942" formatCode="0">
                  <c:v>702</c:v>
                </c:pt>
                <c:pt idx="1943" formatCode="0">
                  <c:v>700</c:v>
                </c:pt>
                <c:pt idx="1944" formatCode="0">
                  <c:v>695.5</c:v>
                </c:pt>
                <c:pt idx="1945" formatCode="0">
                  <c:v>714.5</c:v>
                </c:pt>
                <c:pt idx="1946" formatCode="0">
                  <c:v>717.5</c:v>
                </c:pt>
                <c:pt idx="1947" formatCode="0">
                  <c:v>710</c:v>
                </c:pt>
                <c:pt idx="1948" formatCode="0">
                  <c:v>726</c:v>
                </c:pt>
                <c:pt idx="1949" formatCode="0">
                  <c:v>724.5</c:v>
                </c:pt>
                <c:pt idx="1950" formatCode="0">
                  <c:v>722.5</c:v>
                </c:pt>
                <c:pt idx="1951" formatCode="0">
                  <c:v>725</c:v>
                </c:pt>
                <c:pt idx="1952" formatCode="0">
                  <c:v>717</c:v>
                </c:pt>
                <c:pt idx="1953" formatCode="0">
                  <c:v>721</c:v>
                </c:pt>
                <c:pt idx="1954" formatCode="0">
                  <c:v>713</c:v>
                </c:pt>
                <c:pt idx="1955" formatCode="0">
                  <c:v>707.5</c:v>
                </c:pt>
                <c:pt idx="1956" formatCode="0">
                  <c:v>710</c:v>
                </c:pt>
                <c:pt idx="1957" formatCode="0">
                  <c:v>715.5</c:v>
                </c:pt>
                <c:pt idx="1958" formatCode="0">
                  <c:v>711</c:v>
                </c:pt>
                <c:pt idx="1959" formatCode="0">
                  <c:v>707.5</c:v>
                </c:pt>
                <c:pt idx="1960" formatCode="0">
                  <c:v>706.5</c:v>
                </c:pt>
                <c:pt idx="1961" formatCode="0">
                  <c:v>706.5</c:v>
                </c:pt>
                <c:pt idx="1962" formatCode="0">
                  <c:v>702.5</c:v>
                </c:pt>
                <c:pt idx="1963" formatCode="0">
                  <c:v>704</c:v>
                </c:pt>
                <c:pt idx="1964" formatCode="0">
                  <c:v>705.5</c:v>
                </c:pt>
                <c:pt idx="1965" formatCode="0">
                  <c:v>702</c:v>
                </c:pt>
                <c:pt idx="1966" formatCode="0">
                  <c:v>673.5</c:v>
                </c:pt>
                <c:pt idx="1967" formatCode="0">
                  <c:v>687.5</c:v>
                </c:pt>
                <c:pt idx="1968" formatCode="0">
                  <c:v>694.5</c:v>
                </c:pt>
                <c:pt idx="1969" formatCode="0">
                  <c:v>696.5</c:v>
                </c:pt>
                <c:pt idx="1970" formatCode="0">
                  <c:v>700.5</c:v>
                </c:pt>
                <c:pt idx="1971" formatCode="0">
                  <c:v>708</c:v>
                </c:pt>
                <c:pt idx="1972" formatCode="0">
                  <c:v>697</c:v>
                </c:pt>
                <c:pt idx="1973" formatCode="0">
                  <c:v>690.5</c:v>
                </c:pt>
                <c:pt idx="1974" formatCode="0">
                  <c:v>684.5</c:v>
                </c:pt>
                <c:pt idx="1975" formatCode="0">
                  <c:v>716.5</c:v>
                </c:pt>
                <c:pt idx="1976" formatCode="0">
                  <c:v>675</c:v>
                </c:pt>
                <c:pt idx="1977" formatCode="0">
                  <c:v>695.5</c:v>
                </c:pt>
                <c:pt idx="1978" formatCode="0">
                  <c:v>669.5</c:v>
                </c:pt>
                <c:pt idx="1979" formatCode="0">
                  <c:v>669</c:v>
                </c:pt>
                <c:pt idx="1980" formatCode="0">
                  <c:v>675.5</c:v>
                </c:pt>
                <c:pt idx="1981" formatCode="0">
                  <c:v>667</c:v>
                </c:pt>
                <c:pt idx="1982" formatCode="0">
                  <c:v>692</c:v>
                </c:pt>
                <c:pt idx="1983" formatCode="0">
                  <c:v>712</c:v>
                </c:pt>
                <c:pt idx="1984" formatCode="0">
                  <c:v>712</c:v>
                </c:pt>
                <c:pt idx="1985" formatCode="0">
                  <c:v>718</c:v>
                </c:pt>
                <c:pt idx="1986" formatCode="0">
                  <c:v>708</c:v>
                </c:pt>
                <c:pt idx="1987" formatCode="0">
                  <c:v>707</c:v>
                </c:pt>
                <c:pt idx="1988" formatCode="0">
                  <c:v>718</c:v>
                </c:pt>
                <c:pt idx="1989" formatCode="0">
                  <c:v>676.5</c:v>
                </c:pt>
                <c:pt idx="1990" formatCode="0">
                  <c:v>705.5</c:v>
                </c:pt>
                <c:pt idx="1991" formatCode="0">
                  <c:v>728</c:v>
                </c:pt>
                <c:pt idx="1992" formatCode="0">
                  <c:v>678.5</c:v>
                </c:pt>
                <c:pt idx="1993" formatCode="0">
                  <c:v>676</c:v>
                </c:pt>
                <c:pt idx="1994" formatCode="0">
                  <c:v>672</c:v>
                </c:pt>
                <c:pt idx="1995" formatCode="0">
                  <c:v>680.5</c:v>
                </c:pt>
                <c:pt idx="1996" formatCode="0">
                  <c:v>671.5</c:v>
                </c:pt>
                <c:pt idx="1997" formatCode="0">
                  <c:v>668.5</c:v>
                </c:pt>
                <c:pt idx="1998" formatCode="0">
                  <c:v>667</c:v>
                </c:pt>
                <c:pt idx="1999" formatCode="0">
                  <c:v>669</c:v>
                </c:pt>
                <c:pt idx="2000" formatCode="0">
                  <c:v>667.5</c:v>
                </c:pt>
                <c:pt idx="2001" formatCode="0">
                  <c:v>700</c:v>
                </c:pt>
                <c:pt idx="2002" formatCode="0">
                  <c:v>687</c:v>
                </c:pt>
                <c:pt idx="2003" formatCode="0">
                  <c:v>687</c:v>
                </c:pt>
                <c:pt idx="2004" formatCode="0">
                  <c:v>669.5</c:v>
                </c:pt>
                <c:pt idx="2005" formatCode="0">
                  <c:v>667</c:v>
                </c:pt>
                <c:pt idx="2006" formatCode="0">
                  <c:v>708</c:v>
                </c:pt>
                <c:pt idx="2007" formatCode="0">
                  <c:v>692</c:v>
                </c:pt>
                <c:pt idx="2008" formatCode="0">
                  <c:v>682</c:v>
                </c:pt>
                <c:pt idx="2009" formatCode="0">
                  <c:v>691</c:v>
                </c:pt>
                <c:pt idx="2010" formatCode="0">
                  <c:v>687</c:v>
                </c:pt>
                <c:pt idx="2011" formatCode="0">
                  <c:v>688.5</c:v>
                </c:pt>
                <c:pt idx="2012" formatCode="0">
                  <c:v>694</c:v>
                </c:pt>
                <c:pt idx="2013" formatCode="0">
                  <c:v>684.5</c:v>
                </c:pt>
                <c:pt idx="2014" formatCode="0">
                  <c:v>698</c:v>
                </c:pt>
                <c:pt idx="2015" formatCode="0">
                  <c:v>681</c:v>
                </c:pt>
                <c:pt idx="2016" formatCode="0">
                  <c:v>685.5</c:v>
                </c:pt>
                <c:pt idx="2017" formatCode="0">
                  <c:v>672</c:v>
                </c:pt>
                <c:pt idx="2018" formatCode="0">
                  <c:v>684.5</c:v>
                </c:pt>
                <c:pt idx="2019" formatCode="0">
                  <c:v>698</c:v>
                </c:pt>
                <c:pt idx="2020" formatCode="0">
                  <c:v>688</c:v>
                </c:pt>
                <c:pt idx="2021" formatCode="0">
                  <c:v>697.5</c:v>
                </c:pt>
                <c:pt idx="2022" formatCode="0">
                  <c:v>695</c:v>
                </c:pt>
                <c:pt idx="2023" formatCode="0">
                  <c:v>693</c:v>
                </c:pt>
                <c:pt idx="2024" formatCode="0">
                  <c:v>693</c:v>
                </c:pt>
                <c:pt idx="2025" formatCode="0">
                  <c:v>689</c:v>
                </c:pt>
                <c:pt idx="2026" formatCode="0">
                  <c:v>684</c:v>
                </c:pt>
                <c:pt idx="2027" formatCode="0">
                  <c:v>675</c:v>
                </c:pt>
                <c:pt idx="2028" formatCode="0">
                  <c:v>702.5</c:v>
                </c:pt>
                <c:pt idx="2029" formatCode="0">
                  <c:v>683.5</c:v>
                </c:pt>
                <c:pt idx="2030" formatCode="0">
                  <c:v>684.5</c:v>
                </c:pt>
                <c:pt idx="2031" formatCode="0">
                  <c:v>681</c:v>
                </c:pt>
                <c:pt idx="2032" formatCode="0">
                  <c:v>690.5</c:v>
                </c:pt>
                <c:pt idx="2033" formatCode="0">
                  <c:v>695.5</c:v>
                </c:pt>
                <c:pt idx="2034" formatCode="0">
                  <c:v>686</c:v>
                </c:pt>
                <c:pt idx="2035" formatCode="0">
                  <c:v>685</c:v>
                </c:pt>
                <c:pt idx="2036" formatCode="0">
                  <c:v>680.5</c:v>
                </c:pt>
                <c:pt idx="2037" formatCode="0">
                  <c:v>678</c:v>
                </c:pt>
                <c:pt idx="2038" formatCode="0">
                  <c:v>689.5</c:v>
                </c:pt>
                <c:pt idx="2039" formatCode="0">
                  <c:v>725</c:v>
                </c:pt>
                <c:pt idx="2040" formatCode="0">
                  <c:v>717.5</c:v>
                </c:pt>
                <c:pt idx="2041" formatCode="0">
                  <c:v>712.5</c:v>
                </c:pt>
                <c:pt idx="2042" formatCode="0">
                  <c:v>711</c:v>
                </c:pt>
                <c:pt idx="2043" formatCode="0">
                  <c:v>713.5</c:v>
                </c:pt>
                <c:pt idx="2044" formatCode="0">
                  <c:v>685.5</c:v>
                </c:pt>
                <c:pt idx="2045" formatCode="0">
                  <c:v>681</c:v>
                </c:pt>
                <c:pt idx="2046" formatCode="0">
                  <c:v>678.5</c:v>
                </c:pt>
                <c:pt idx="2047" formatCode="0">
                  <c:v>679</c:v>
                </c:pt>
                <c:pt idx="2048" formatCode="0">
                  <c:v>681</c:v>
                </c:pt>
                <c:pt idx="2049" formatCode="0">
                  <c:v>725.5</c:v>
                </c:pt>
                <c:pt idx="2050" formatCode="0">
                  <c:v>699.5</c:v>
                </c:pt>
                <c:pt idx="2051" formatCode="0">
                  <c:v>687</c:v>
                </c:pt>
                <c:pt idx="2052" formatCode="0">
                  <c:v>682.5</c:v>
                </c:pt>
                <c:pt idx="2053" formatCode="0">
                  <c:v>681</c:v>
                </c:pt>
                <c:pt idx="2054" formatCode="0">
                  <c:v>683</c:v>
                </c:pt>
                <c:pt idx="2055" formatCode="0">
                  <c:v>710.5</c:v>
                </c:pt>
                <c:pt idx="2056" formatCode="0">
                  <c:v>680</c:v>
                </c:pt>
                <c:pt idx="2057" formatCode="0">
                  <c:v>679.5</c:v>
                </c:pt>
                <c:pt idx="2058" formatCode="0">
                  <c:v>678.5</c:v>
                </c:pt>
                <c:pt idx="2059" formatCode="0">
                  <c:v>679.5</c:v>
                </c:pt>
                <c:pt idx="2060" formatCode="0">
                  <c:v>675</c:v>
                </c:pt>
                <c:pt idx="2061" formatCode="0">
                  <c:v>677.5</c:v>
                </c:pt>
                <c:pt idx="2062" formatCode="0">
                  <c:v>677.5</c:v>
                </c:pt>
                <c:pt idx="2063" formatCode="0">
                  <c:v>685.5</c:v>
                </c:pt>
                <c:pt idx="2064" formatCode="0">
                  <c:v>672</c:v>
                </c:pt>
                <c:pt idx="2065" formatCode="0">
                  <c:v>685</c:v>
                </c:pt>
                <c:pt idx="2066" formatCode="0">
                  <c:v>678</c:v>
                </c:pt>
                <c:pt idx="2067" formatCode="0">
                  <c:v>679.5</c:v>
                </c:pt>
                <c:pt idx="2068" formatCode="0">
                  <c:v>692</c:v>
                </c:pt>
                <c:pt idx="2069" formatCode="0">
                  <c:v>673.5</c:v>
                </c:pt>
                <c:pt idx="2070" formatCode="0">
                  <c:v>681</c:v>
                </c:pt>
                <c:pt idx="2071" formatCode="0">
                  <c:v>669</c:v>
                </c:pt>
                <c:pt idx="2072" formatCode="0">
                  <c:v>680.5</c:v>
                </c:pt>
                <c:pt idx="2073" formatCode="0">
                  <c:v>686.5</c:v>
                </c:pt>
                <c:pt idx="2074" formatCode="0">
                  <c:v>690</c:v>
                </c:pt>
                <c:pt idx="2075" formatCode="0">
                  <c:v>680.5</c:v>
                </c:pt>
                <c:pt idx="2076" formatCode="0">
                  <c:v>679.5</c:v>
                </c:pt>
                <c:pt idx="2077" formatCode="0">
                  <c:v>679.5</c:v>
                </c:pt>
                <c:pt idx="2078" formatCode="0">
                  <c:v>680.5</c:v>
                </c:pt>
                <c:pt idx="2079" formatCode="0">
                  <c:v>680.5</c:v>
                </c:pt>
                <c:pt idx="2080" formatCode="0">
                  <c:v>673</c:v>
                </c:pt>
                <c:pt idx="2081" formatCode="0">
                  <c:v>685</c:v>
                </c:pt>
                <c:pt idx="2082" formatCode="0">
                  <c:v>685</c:v>
                </c:pt>
                <c:pt idx="2083" formatCode="0">
                  <c:v>676</c:v>
                </c:pt>
                <c:pt idx="2084" formatCode="0">
                  <c:v>677</c:v>
                </c:pt>
                <c:pt idx="2085" formatCode="0">
                  <c:v>670</c:v>
                </c:pt>
                <c:pt idx="2086" formatCode="0">
                  <c:v>686</c:v>
                </c:pt>
                <c:pt idx="2087" formatCode="0">
                  <c:v>677</c:v>
                </c:pt>
                <c:pt idx="2088" formatCode="0">
                  <c:v>671.5</c:v>
                </c:pt>
                <c:pt idx="2089" formatCode="0">
                  <c:v>671</c:v>
                </c:pt>
                <c:pt idx="2090" formatCode="0">
                  <c:v>685.5</c:v>
                </c:pt>
                <c:pt idx="2091" formatCode="0">
                  <c:v>679</c:v>
                </c:pt>
                <c:pt idx="2092" formatCode="0">
                  <c:v>675.5</c:v>
                </c:pt>
                <c:pt idx="2093" formatCode="0">
                  <c:v>678.5</c:v>
                </c:pt>
                <c:pt idx="2094" formatCode="0">
                  <c:v>707.5</c:v>
                </c:pt>
                <c:pt idx="2095" formatCode="0">
                  <c:v>668.5</c:v>
                </c:pt>
                <c:pt idx="2096" formatCode="0">
                  <c:v>668</c:v>
                </c:pt>
                <c:pt idx="2097" formatCode="0">
                  <c:v>702.5</c:v>
                </c:pt>
                <c:pt idx="2098" formatCode="0">
                  <c:v>688.5</c:v>
                </c:pt>
                <c:pt idx="2099" formatCode="0">
                  <c:v>706.5</c:v>
                </c:pt>
                <c:pt idx="2100" formatCode="0">
                  <c:v>709.5</c:v>
                </c:pt>
                <c:pt idx="2101" formatCode="0">
                  <c:v>699.5</c:v>
                </c:pt>
                <c:pt idx="2102" formatCode="0">
                  <c:v>699</c:v>
                </c:pt>
                <c:pt idx="2103" formatCode="0">
                  <c:v>697</c:v>
                </c:pt>
                <c:pt idx="2104" formatCode="0">
                  <c:v>695</c:v>
                </c:pt>
                <c:pt idx="2105" formatCode="0">
                  <c:v>709</c:v>
                </c:pt>
                <c:pt idx="2106" formatCode="0">
                  <c:v>706</c:v>
                </c:pt>
                <c:pt idx="2107" formatCode="0">
                  <c:v>705.5</c:v>
                </c:pt>
                <c:pt idx="2108" formatCode="0">
                  <c:v>700.5</c:v>
                </c:pt>
                <c:pt idx="2109" formatCode="0">
                  <c:v>694</c:v>
                </c:pt>
                <c:pt idx="2110" formatCode="0">
                  <c:v>694.5</c:v>
                </c:pt>
                <c:pt idx="2111" formatCode="0">
                  <c:v>698.5</c:v>
                </c:pt>
                <c:pt idx="2112" formatCode="0">
                  <c:v>667</c:v>
                </c:pt>
                <c:pt idx="2136" formatCode="0">
                  <c:v>568.5</c:v>
                </c:pt>
                <c:pt idx="2137" formatCode="0">
                  <c:v>572.5</c:v>
                </c:pt>
                <c:pt idx="2138" formatCode="0">
                  <c:v>596.5</c:v>
                </c:pt>
                <c:pt idx="2139" formatCode="0">
                  <c:v>611</c:v>
                </c:pt>
                <c:pt idx="2140" formatCode="0">
                  <c:v>639.5</c:v>
                </c:pt>
                <c:pt idx="2141" formatCode="0">
                  <c:v>651</c:v>
                </c:pt>
                <c:pt idx="2142" formatCode="0">
                  <c:v>656.5</c:v>
                </c:pt>
                <c:pt idx="2143" formatCode="0">
                  <c:v>664</c:v>
                </c:pt>
                <c:pt idx="2144" formatCode="0">
                  <c:v>671</c:v>
                </c:pt>
                <c:pt idx="2145" formatCode="0">
                  <c:v>674.5</c:v>
                </c:pt>
                <c:pt idx="2146" formatCode="0">
                  <c:v>703.5</c:v>
                </c:pt>
                <c:pt idx="2147" formatCode="0">
                  <c:v>682.5</c:v>
                </c:pt>
                <c:pt idx="2148" formatCode="0">
                  <c:v>683.5</c:v>
                </c:pt>
                <c:pt idx="2149" formatCode="0">
                  <c:v>685</c:v>
                </c:pt>
                <c:pt idx="2150" formatCode="0">
                  <c:v>687</c:v>
                </c:pt>
                <c:pt idx="2151" formatCode="0">
                  <c:v>688</c:v>
                </c:pt>
                <c:pt idx="2152" formatCode="0">
                  <c:v>688.5</c:v>
                </c:pt>
                <c:pt idx="2153" formatCode="0">
                  <c:v>689</c:v>
                </c:pt>
                <c:pt idx="2154" formatCode="0">
                  <c:v>691.5</c:v>
                </c:pt>
                <c:pt idx="2155" formatCode="0">
                  <c:v>693</c:v>
                </c:pt>
                <c:pt idx="2156" formatCode="0">
                  <c:v>694.5</c:v>
                </c:pt>
                <c:pt idx="2157" formatCode="0">
                  <c:v>695</c:v>
                </c:pt>
                <c:pt idx="2158" formatCode="0">
                  <c:v>695</c:v>
                </c:pt>
                <c:pt idx="2159" formatCode="0">
                  <c:v>697</c:v>
                </c:pt>
                <c:pt idx="2160" formatCode="0">
                  <c:v>698</c:v>
                </c:pt>
                <c:pt idx="2161" formatCode="0">
                  <c:v>697.5</c:v>
                </c:pt>
                <c:pt idx="2162" formatCode="0">
                  <c:v>696.5</c:v>
                </c:pt>
                <c:pt idx="2163" formatCode="0">
                  <c:v>695.5</c:v>
                </c:pt>
                <c:pt idx="2164" formatCode="0">
                  <c:v>696.5</c:v>
                </c:pt>
                <c:pt idx="2165" formatCode="0">
                  <c:v>696.5</c:v>
                </c:pt>
                <c:pt idx="2166" formatCode="0">
                  <c:v>697</c:v>
                </c:pt>
                <c:pt idx="2167" formatCode="0">
                  <c:v>696.5</c:v>
                </c:pt>
                <c:pt idx="2168" formatCode="0">
                  <c:v>695.5</c:v>
                </c:pt>
                <c:pt idx="2169" formatCode="0">
                  <c:v>693.5</c:v>
                </c:pt>
                <c:pt idx="2170" formatCode="0">
                  <c:v>693</c:v>
                </c:pt>
                <c:pt idx="2171" formatCode="0">
                  <c:v>694</c:v>
                </c:pt>
                <c:pt idx="2172" formatCode="0">
                  <c:v>694.5</c:v>
                </c:pt>
                <c:pt idx="2173" formatCode="0">
                  <c:v>693.5</c:v>
                </c:pt>
                <c:pt idx="2174" formatCode="0">
                  <c:v>691.5</c:v>
                </c:pt>
                <c:pt idx="2175" formatCode="0">
                  <c:v>692.5</c:v>
                </c:pt>
                <c:pt idx="2176" formatCode="0">
                  <c:v>690.5</c:v>
                </c:pt>
                <c:pt idx="2177" formatCode="0">
                  <c:v>691.5</c:v>
                </c:pt>
                <c:pt idx="2178" formatCode="0">
                  <c:v>688</c:v>
                </c:pt>
                <c:pt idx="2179" formatCode="0">
                  <c:v>689</c:v>
                </c:pt>
                <c:pt idx="2180" formatCode="0">
                  <c:v>687.5</c:v>
                </c:pt>
                <c:pt idx="2181" formatCode="0">
                  <c:v>689</c:v>
                </c:pt>
                <c:pt idx="2182" formatCode="0">
                  <c:v>686</c:v>
                </c:pt>
                <c:pt idx="2183" formatCode="0">
                  <c:v>695</c:v>
                </c:pt>
                <c:pt idx="2184" formatCode="0">
                  <c:v>697.5</c:v>
                </c:pt>
                <c:pt idx="2185" formatCode="0">
                  <c:v>702.5</c:v>
                </c:pt>
                <c:pt idx="2186" formatCode="0">
                  <c:v>701</c:v>
                </c:pt>
                <c:pt idx="2187" formatCode="0">
                  <c:v>701</c:v>
                </c:pt>
                <c:pt idx="2188" formatCode="0">
                  <c:v>701</c:v>
                </c:pt>
                <c:pt idx="2189" formatCode="0">
                  <c:v>700.5</c:v>
                </c:pt>
                <c:pt idx="2190" formatCode="0">
                  <c:v>699</c:v>
                </c:pt>
                <c:pt idx="2191" formatCode="0">
                  <c:v>697.5</c:v>
                </c:pt>
                <c:pt idx="2192" formatCode="0">
                  <c:v>699.5</c:v>
                </c:pt>
                <c:pt idx="2193" formatCode="0">
                  <c:v>699</c:v>
                </c:pt>
                <c:pt idx="2194" formatCode="0">
                  <c:v>720</c:v>
                </c:pt>
                <c:pt idx="2195" formatCode="0">
                  <c:v>776</c:v>
                </c:pt>
                <c:pt idx="2196" formatCode="0">
                  <c:v>717.5</c:v>
                </c:pt>
                <c:pt idx="2197" formatCode="0">
                  <c:v>710.5</c:v>
                </c:pt>
                <c:pt idx="2198" formatCode="0">
                  <c:v>708.5</c:v>
                </c:pt>
                <c:pt idx="2199" formatCode="0">
                  <c:v>735.5</c:v>
                </c:pt>
                <c:pt idx="2200" formatCode="0">
                  <c:v>717.5</c:v>
                </c:pt>
                <c:pt idx="2201" formatCode="0">
                  <c:v>712</c:v>
                </c:pt>
                <c:pt idx="2202" formatCode="0">
                  <c:v>712</c:v>
                </c:pt>
                <c:pt idx="2203" formatCode="0">
                  <c:v>718.5</c:v>
                </c:pt>
                <c:pt idx="2204" formatCode="0">
                  <c:v>720</c:v>
                </c:pt>
                <c:pt idx="2205" formatCode="0">
                  <c:v>713</c:v>
                </c:pt>
                <c:pt idx="2206" formatCode="0">
                  <c:v>713</c:v>
                </c:pt>
                <c:pt idx="2207" formatCode="0">
                  <c:v>746.5</c:v>
                </c:pt>
                <c:pt idx="2208" formatCode="0">
                  <c:v>700.5</c:v>
                </c:pt>
                <c:pt idx="2209" formatCode="0">
                  <c:v>728</c:v>
                </c:pt>
                <c:pt idx="2210" formatCode="0">
                  <c:v>731.5</c:v>
                </c:pt>
                <c:pt idx="2211" formatCode="0">
                  <c:v>733.5</c:v>
                </c:pt>
                <c:pt idx="2212" formatCode="0">
                  <c:v>724</c:v>
                </c:pt>
                <c:pt idx="2213" formatCode="0">
                  <c:v>723</c:v>
                </c:pt>
                <c:pt idx="2214" formatCode="0">
                  <c:v>699</c:v>
                </c:pt>
                <c:pt idx="2215" formatCode="0">
                  <c:v>701</c:v>
                </c:pt>
                <c:pt idx="2216" formatCode="0">
                  <c:v>715.5</c:v>
                </c:pt>
                <c:pt idx="2217" formatCode="0">
                  <c:v>722.5</c:v>
                </c:pt>
                <c:pt idx="2218" formatCode="0">
                  <c:v>721</c:v>
                </c:pt>
                <c:pt idx="2219" formatCode="0">
                  <c:v>713.5</c:v>
                </c:pt>
                <c:pt idx="2220" formatCode="0">
                  <c:v>699</c:v>
                </c:pt>
                <c:pt idx="2221" formatCode="0">
                  <c:v>696.5</c:v>
                </c:pt>
                <c:pt idx="2222" formatCode="0">
                  <c:v>695.5</c:v>
                </c:pt>
                <c:pt idx="2223" formatCode="0">
                  <c:v>694.5</c:v>
                </c:pt>
                <c:pt idx="2224" formatCode="0">
                  <c:v>718</c:v>
                </c:pt>
                <c:pt idx="2225" formatCode="0">
                  <c:v>694</c:v>
                </c:pt>
                <c:pt idx="2226" formatCode="0">
                  <c:v>691</c:v>
                </c:pt>
                <c:pt idx="2227" formatCode="0">
                  <c:v>686</c:v>
                </c:pt>
                <c:pt idx="2228" formatCode="0">
                  <c:v>732</c:v>
                </c:pt>
                <c:pt idx="2229" formatCode="0">
                  <c:v>733.5</c:v>
                </c:pt>
                <c:pt idx="2230" formatCode="0">
                  <c:v>738.5</c:v>
                </c:pt>
                <c:pt idx="2231" formatCode="0">
                  <c:v>735.5</c:v>
                </c:pt>
                <c:pt idx="2232" formatCode="0">
                  <c:v>731</c:v>
                </c:pt>
                <c:pt idx="2233" formatCode="0">
                  <c:v>735.5</c:v>
                </c:pt>
                <c:pt idx="2234" formatCode="0">
                  <c:v>714</c:v>
                </c:pt>
                <c:pt idx="2235" formatCode="0">
                  <c:v>705</c:v>
                </c:pt>
                <c:pt idx="2236" formatCode="0">
                  <c:v>706</c:v>
                </c:pt>
                <c:pt idx="2237" formatCode="0">
                  <c:v>710</c:v>
                </c:pt>
                <c:pt idx="2238" formatCode="0">
                  <c:v>686.5</c:v>
                </c:pt>
                <c:pt idx="2239" formatCode="0">
                  <c:v>685.5</c:v>
                </c:pt>
                <c:pt idx="2240" formatCode="0">
                  <c:v>685</c:v>
                </c:pt>
                <c:pt idx="2241" formatCode="0">
                  <c:v>684</c:v>
                </c:pt>
                <c:pt idx="2242" formatCode="0">
                  <c:v>685.5</c:v>
                </c:pt>
                <c:pt idx="2243" formatCode="0">
                  <c:v>684</c:v>
                </c:pt>
                <c:pt idx="2244" formatCode="0">
                  <c:v>684</c:v>
                </c:pt>
                <c:pt idx="2245" formatCode="0">
                  <c:v>685</c:v>
                </c:pt>
                <c:pt idx="2246" formatCode="0">
                  <c:v>735.5</c:v>
                </c:pt>
                <c:pt idx="2247" formatCode="0">
                  <c:v>707</c:v>
                </c:pt>
                <c:pt idx="2248" formatCode="0">
                  <c:v>749.5</c:v>
                </c:pt>
                <c:pt idx="2249" formatCode="0">
                  <c:v>746</c:v>
                </c:pt>
                <c:pt idx="2250" formatCode="0">
                  <c:v>741.5</c:v>
                </c:pt>
                <c:pt idx="2251" formatCode="0">
                  <c:v>717.5</c:v>
                </c:pt>
                <c:pt idx="2252" formatCode="0">
                  <c:v>734.5</c:v>
                </c:pt>
                <c:pt idx="2253" formatCode="0">
                  <c:v>743.5</c:v>
                </c:pt>
                <c:pt idx="2254" formatCode="0">
                  <c:v>748</c:v>
                </c:pt>
                <c:pt idx="2255" formatCode="0">
                  <c:v>723.5</c:v>
                </c:pt>
                <c:pt idx="2256" formatCode="0">
                  <c:v>721.5</c:v>
                </c:pt>
                <c:pt idx="2257" formatCode="0">
                  <c:v>715</c:v>
                </c:pt>
                <c:pt idx="2258" formatCode="0">
                  <c:v>724</c:v>
                </c:pt>
                <c:pt idx="2259" formatCode="0">
                  <c:v>727</c:v>
                </c:pt>
                <c:pt idx="2260" formatCode="0">
                  <c:v>739.5</c:v>
                </c:pt>
                <c:pt idx="2261" formatCode="0">
                  <c:v>717.5</c:v>
                </c:pt>
                <c:pt idx="2262" formatCode="0">
                  <c:v>714</c:v>
                </c:pt>
                <c:pt idx="2263" formatCode="0">
                  <c:v>708.5</c:v>
                </c:pt>
                <c:pt idx="2264" formatCode="0">
                  <c:v>715</c:v>
                </c:pt>
                <c:pt idx="2265" formatCode="0">
                  <c:v>711</c:v>
                </c:pt>
                <c:pt idx="2266" formatCode="0">
                  <c:v>704</c:v>
                </c:pt>
                <c:pt idx="2267" formatCode="0">
                  <c:v>705.5</c:v>
                </c:pt>
                <c:pt idx="2268" formatCode="0">
                  <c:v>697</c:v>
                </c:pt>
                <c:pt idx="2269" formatCode="0">
                  <c:v>688</c:v>
                </c:pt>
                <c:pt idx="2270" formatCode="0">
                  <c:v>688.5</c:v>
                </c:pt>
                <c:pt idx="2271" formatCode="0">
                  <c:v>732</c:v>
                </c:pt>
                <c:pt idx="2272" formatCode="0">
                  <c:v>731</c:v>
                </c:pt>
                <c:pt idx="2273" formatCode="0">
                  <c:v>744.5</c:v>
                </c:pt>
                <c:pt idx="2274" formatCode="0">
                  <c:v>722.5</c:v>
                </c:pt>
                <c:pt idx="2275" formatCode="0">
                  <c:v>720</c:v>
                </c:pt>
                <c:pt idx="2276" formatCode="0">
                  <c:v>751</c:v>
                </c:pt>
                <c:pt idx="2277" formatCode="0">
                  <c:v>734.5</c:v>
                </c:pt>
                <c:pt idx="2278" formatCode="0">
                  <c:v>731</c:v>
                </c:pt>
                <c:pt idx="2279" formatCode="0">
                  <c:v>708.5</c:v>
                </c:pt>
                <c:pt idx="2280" formatCode="0">
                  <c:v>700.5</c:v>
                </c:pt>
                <c:pt idx="2281" formatCode="0">
                  <c:v>745.5</c:v>
                </c:pt>
                <c:pt idx="2282" formatCode="0">
                  <c:v>692</c:v>
                </c:pt>
                <c:pt idx="2283" formatCode="0">
                  <c:v>710</c:v>
                </c:pt>
                <c:pt idx="2284" formatCode="0">
                  <c:v>728</c:v>
                </c:pt>
                <c:pt idx="2285" formatCode="0">
                  <c:v>708.5</c:v>
                </c:pt>
                <c:pt idx="2286" formatCode="0">
                  <c:v>709.5</c:v>
                </c:pt>
                <c:pt idx="2287" formatCode="0">
                  <c:v>703.5</c:v>
                </c:pt>
                <c:pt idx="2288" formatCode="0">
                  <c:v>699</c:v>
                </c:pt>
                <c:pt idx="2289" formatCode="0">
                  <c:v>699</c:v>
                </c:pt>
                <c:pt idx="2290" formatCode="0">
                  <c:v>709</c:v>
                </c:pt>
                <c:pt idx="2291" formatCode="0">
                  <c:v>716</c:v>
                </c:pt>
                <c:pt idx="2292" formatCode="0">
                  <c:v>722.5</c:v>
                </c:pt>
                <c:pt idx="2293" formatCode="0">
                  <c:v>714</c:v>
                </c:pt>
                <c:pt idx="2294" formatCode="0">
                  <c:v>700.5</c:v>
                </c:pt>
                <c:pt idx="2295" formatCode="0">
                  <c:v>703.5</c:v>
                </c:pt>
                <c:pt idx="2296" formatCode="0">
                  <c:v>700.5</c:v>
                </c:pt>
                <c:pt idx="2297" formatCode="0">
                  <c:v>703.5</c:v>
                </c:pt>
                <c:pt idx="2298" formatCode="0">
                  <c:v>705</c:v>
                </c:pt>
                <c:pt idx="2299" formatCode="0">
                  <c:v>702.5</c:v>
                </c:pt>
                <c:pt idx="2300" formatCode="0">
                  <c:v>701</c:v>
                </c:pt>
                <c:pt idx="2301" formatCode="0">
                  <c:v>703</c:v>
                </c:pt>
                <c:pt idx="2302" formatCode="0">
                  <c:v>706</c:v>
                </c:pt>
                <c:pt idx="2303" formatCode="0">
                  <c:v>700.5</c:v>
                </c:pt>
                <c:pt idx="2304" formatCode="0">
                  <c:v>697.5</c:v>
                </c:pt>
                <c:pt idx="2305" formatCode="0">
                  <c:v>700</c:v>
                </c:pt>
                <c:pt idx="2306" formatCode="0">
                  <c:v>699.5</c:v>
                </c:pt>
                <c:pt idx="2307" formatCode="0">
                  <c:v>739</c:v>
                </c:pt>
                <c:pt idx="2308" formatCode="0">
                  <c:v>724</c:v>
                </c:pt>
                <c:pt idx="2309" formatCode="0">
                  <c:v>701</c:v>
                </c:pt>
                <c:pt idx="2310" formatCode="0">
                  <c:v>693.5</c:v>
                </c:pt>
                <c:pt idx="2311" formatCode="0">
                  <c:v>684.5</c:v>
                </c:pt>
                <c:pt idx="2312" formatCode="0">
                  <c:v>695.5</c:v>
                </c:pt>
                <c:pt idx="2313" formatCode="0">
                  <c:v>694</c:v>
                </c:pt>
                <c:pt idx="2314" formatCode="0">
                  <c:v>687</c:v>
                </c:pt>
                <c:pt idx="2315" formatCode="0">
                  <c:v>697</c:v>
                </c:pt>
                <c:pt idx="2316" formatCode="0">
                  <c:v>694</c:v>
                </c:pt>
                <c:pt idx="2317" formatCode="0">
                  <c:v>699</c:v>
                </c:pt>
                <c:pt idx="2318" formatCode="0">
                  <c:v>707.5</c:v>
                </c:pt>
                <c:pt idx="2319" formatCode="0">
                  <c:v>708.5</c:v>
                </c:pt>
                <c:pt idx="2320" formatCode="0">
                  <c:v>748.5</c:v>
                </c:pt>
                <c:pt idx="2321" formatCode="0">
                  <c:v>707.5</c:v>
                </c:pt>
                <c:pt idx="2322" formatCode="0">
                  <c:v>700</c:v>
                </c:pt>
                <c:pt idx="2323" formatCode="0">
                  <c:v>712</c:v>
                </c:pt>
                <c:pt idx="2324" formatCode="0">
                  <c:v>715.5</c:v>
                </c:pt>
                <c:pt idx="2325" formatCode="0">
                  <c:v>706</c:v>
                </c:pt>
                <c:pt idx="2326" formatCode="0">
                  <c:v>697.5</c:v>
                </c:pt>
                <c:pt idx="2327" formatCode="0">
                  <c:v>704</c:v>
                </c:pt>
                <c:pt idx="2328" formatCode="0">
                  <c:v>683</c:v>
                </c:pt>
                <c:pt idx="2329" formatCode="0">
                  <c:v>697.5</c:v>
                </c:pt>
                <c:pt idx="2330" formatCode="0">
                  <c:v>703</c:v>
                </c:pt>
                <c:pt idx="2331" formatCode="0">
                  <c:v>697.5</c:v>
                </c:pt>
                <c:pt idx="2332" formatCode="0">
                  <c:v>701</c:v>
                </c:pt>
                <c:pt idx="2333" formatCode="0">
                  <c:v>698</c:v>
                </c:pt>
                <c:pt idx="2334" formatCode="0">
                  <c:v>693</c:v>
                </c:pt>
                <c:pt idx="2335" formatCode="0">
                  <c:v>692</c:v>
                </c:pt>
                <c:pt idx="2336" formatCode="0">
                  <c:v>712</c:v>
                </c:pt>
                <c:pt idx="2337" formatCode="0">
                  <c:v>703</c:v>
                </c:pt>
                <c:pt idx="2338" formatCode="0">
                  <c:v>706.5</c:v>
                </c:pt>
                <c:pt idx="2339" formatCode="0">
                  <c:v>735.5</c:v>
                </c:pt>
                <c:pt idx="2340" formatCode="0">
                  <c:v>753</c:v>
                </c:pt>
                <c:pt idx="2341" formatCode="0">
                  <c:v>706</c:v>
                </c:pt>
                <c:pt idx="2342" formatCode="0">
                  <c:v>703.5</c:v>
                </c:pt>
                <c:pt idx="2343" formatCode="0">
                  <c:v>761</c:v>
                </c:pt>
                <c:pt idx="2344" formatCode="0">
                  <c:v>753</c:v>
                </c:pt>
                <c:pt idx="2345" formatCode="0">
                  <c:v>709.5</c:v>
                </c:pt>
                <c:pt idx="2346" formatCode="0">
                  <c:v>704</c:v>
                </c:pt>
                <c:pt idx="2347" formatCode="0">
                  <c:v>677.5</c:v>
                </c:pt>
                <c:pt idx="2348" formatCode="0">
                  <c:v>673</c:v>
                </c:pt>
                <c:pt idx="2349" formatCode="0">
                  <c:v>673.5</c:v>
                </c:pt>
                <c:pt idx="2350" formatCode="0">
                  <c:v>671.5</c:v>
                </c:pt>
                <c:pt idx="2351" formatCode="0">
                  <c:v>703.5</c:v>
                </c:pt>
                <c:pt idx="2352" formatCode="0">
                  <c:v>688</c:v>
                </c:pt>
                <c:pt idx="2353" formatCode="0">
                  <c:v>688</c:v>
                </c:pt>
                <c:pt idx="2354" formatCode="0">
                  <c:v>688</c:v>
                </c:pt>
                <c:pt idx="2355" formatCode="0">
                  <c:v>697.5</c:v>
                </c:pt>
                <c:pt idx="2356" formatCode="0">
                  <c:v>705.5</c:v>
                </c:pt>
                <c:pt idx="2357" formatCode="0">
                  <c:v>704.5</c:v>
                </c:pt>
                <c:pt idx="2358" formatCode="0">
                  <c:v>703</c:v>
                </c:pt>
                <c:pt idx="2359" formatCode="0">
                  <c:v>699</c:v>
                </c:pt>
                <c:pt idx="2360" formatCode="0">
                  <c:v>704</c:v>
                </c:pt>
                <c:pt idx="2361" formatCode="0">
                  <c:v>702</c:v>
                </c:pt>
                <c:pt idx="2362" formatCode="0">
                  <c:v>694</c:v>
                </c:pt>
                <c:pt idx="2363" formatCode="0">
                  <c:v>690.5</c:v>
                </c:pt>
                <c:pt idx="2364" formatCode="0">
                  <c:v>691.5</c:v>
                </c:pt>
                <c:pt idx="2365" formatCode="0">
                  <c:v>692</c:v>
                </c:pt>
                <c:pt idx="2366" formatCode="0">
                  <c:v>692.5</c:v>
                </c:pt>
                <c:pt idx="2367" formatCode="0">
                  <c:v>692</c:v>
                </c:pt>
                <c:pt idx="2368" formatCode="0">
                  <c:v>691</c:v>
                </c:pt>
                <c:pt idx="2369" formatCode="0">
                  <c:v>691</c:v>
                </c:pt>
                <c:pt idx="2370" formatCode="0">
                  <c:v>690</c:v>
                </c:pt>
                <c:pt idx="2371" formatCode="0">
                  <c:v>689.5</c:v>
                </c:pt>
                <c:pt idx="2372" formatCode="0">
                  <c:v>687</c:v>
                </c:pt>
                <c:pt idx="2373" formatCode="0">
                  <c:v>690</c:v>
                </c:pt>
                <c:pt idx="2374" formatCode="0">
                  <c:v>688</c:v>
                </c:pt>
                <c:pt idx="2375" formatCode="0">
                  <c:v>691.5</c:v>
                </c:pt>
                <c:pt idx="2376" formatCode="0">
                  <c:v>691.5</c:v>
                </c:pt>
                <c:pt idx="2377" formatCode="0">
                  <c:v>692.5</c:v>
                </c:pt>
                <c:pt idx="2378" formatCode="0">
                  <c:v>689.5</c:v>
                </c:pt>
                <c:pt idx="2379" formatCode="0">
                  <c:v>689</c:v>
                </c:pt>
                <c:pt idx="2380" formatCode="0">
                  <c:v>688</c:v>
                </c:pt>
                <c:pt idx="2381" formatCode="0">
                  <c:v>690</c:v>
                </c:pt>
                <c:pt idx="2382" formatCode="0">
                  <c:v>688</c:v>
                </c:pt>
                <c:pt idx="2383" formatCode="0">
                  <c:v>686</c:v>
                </c:pt>
                <c:pt idx="2384" formatCode="0">
                  <c:v>689</c:v>
                </c:pt>
                <c:pt idx="2385" formatCode="0">
                  <c:v>686</c:v>
                </c:pt>
                <c:pt idx="2386" formatCode="0">
                  <c:v>685</c:v>
                </c:pt>
                <c:pt idx="2387" formatCode="0">
                  <c:v>718</c:v>
                </c:pt>
                <c:pt idx="2388" formatCode="0">
                  <c:v>722</c:v>
                </c:pt>
                <c:pt idx="2389" formatCode="0">
                  <c:v>684.5</c:v>
                </c:pt>
                <c:pt idx="2390" formatCode="0">
                  <c:v>684</c:v>
                </c:pt>
                <c:pt idx="2391" formatCode="0">
                  <c:v>682</c:v>
                </c:pt>
                <c:pt idx="2392" formatCode="0">
                  <c:v>680</c:v>
                </c:pt>
                <c:pt idx="2393" formatCode="0">
                  <c:v>681</c:v>
                </c:pt>
                <c:pt idx="2394" formatCode="0">
                  <c:v>676.5</c:v>
                </c:pt>
                <c:pt idx="2395" formatCode="0">
                  <c:v>677</c:v>
                </c:pt>
                <c:pt idx="2396" formatCode="0">
                  <c:v>673.5</c:v>
                </c:pt>
                <c:pt idx="2397" formatCode="0">
                  <c:v>674</c:v>
                </c:pt>
                <c:pt idx="2398" formatCode="0">
                  <c:v>671.5</c:v>
                </c:pt>
                <c:pt idx="2399" formatCode="0">
                  <c:v>673</c:v>
                </c:pt>
                <c:pt idx="2400" formatCode="0">
                  <c:v>672</c:v>
                </c:pt>
                <c:pt idx="2401" formatCode="0">
                  <c:v>716</c:v>
                </c:pt>
                <c:pt idx="2402" formatCode="0">
                  <c:v>673.5</c:v>
                </c:pt>
                <c:pt idx="2403" formatCode="0">
                  <c:v>670.5</c:v>
                </c:pt>
                <c:pt idx="2404" formatCode="0">
                  <c:v>670</c:v>
                </c:pt>
                <c:pt idx="2405" formatCode="0">
                  <c:v>672</c:v>
                </c:pt>
                <c:pt idx="2406" formatCode="0">
                  <c:v>672</c:v>
                </c:pt>
                <c:pt idx="2407" formatCode="0">
                  <c:v>671</c:v>
                </c:pt>
                <c:pt idx="2408" formatCode="0">
                  <c:v>672</c:v>
                </c:pt>
                <c:pt idx="2409" formatCode="0">
                  <c:v>677</c:v>
                </c:pt>
                <c:pt idx="2410" formatCode="0">
                  <c:v>678</c:v>
                </c:pt>
                <c:pt idx="2411" formatCode="0">
                  <c:v>706</c:v>
                </c:pt>
                <c:pt idx="2412" formatCode="0">
                  <c:v>680</c:v>
                </c:pt>
                <c:pt idx="2413" formatCode="0">
                  <c:v>683.5</c:v>
                </c:pt>
                <c:pt idx="2414" formatCode="0">
                  <c:v>679</c:v>
                </c:pt>
                <c:pt idx="2415" formatCode="0">
                  <c:v>680.5</c:v>
                </c:pt>
                <c:pt idx="2416" formatCode="0">
                  <c:v>681.5</c:v>
                </c:pt>
                <c:pt idx="2417" formatCode="0">
                  <c:v>683.5</c:v>
                </c:pt>
                <c:pt idx="2418" formatCode="0">
                  <c:v>683</c:v>
                </c:pt>
                <c:pt idx="2419" formatCode="0">
                  <c:v>683.5</c:v>
                </c:pt>
                <c:pt idx="2420" formatCode="0">
                  <c:v>685.5</c:v>
                </c:pt>
                <c:pt idx="2421" formatCode="0">
                  <c:v>686</c:v>
                </c:pt>
                <c:pt idx="2422" formatCode="0">
                  <c:v>689</c:v>
                </c:pt>
                <c:pt idx="2423" formatCode="0">
                  <c:v>688</c:v>
                </c:pt>
                <c:pt idx="2424" formatCode="0">
                  <c:v>691</c:v>
                </c:pt>
                <c:pt idx="2425" formatCode="0">
                  <c:v>693.5</c:v>
                </c:pt>
                <c:pt idx="2426" formatCode="0">
                  <c:v>754.5</c:v>
                </c:pt>
                <c:pt idx="2427" formatCode="0">
                  <c:v>716.5</c:v>
                </c:pt>
                <c:pt idx="2428" formatCode="0">
                  <c:v>708</c:v>
                </c:pt>
                <c:pt idx="2429" formatCode="0">
                  <c:v>727.5</c:v>
                </c:pt>
                <c:pt idx="2430" formatCode="0">
                  <c:v>715</c:v>
                </c:pt>
                <c:pt idx="2431" formatCode="0">
                  <c:v>728</c:v>
                </c:pt>
                <c:pt idx="2432" formatCode="0">
                  <c:v>775.50000000000011</c:v>
                </c:pt>
                <c:pt idx="2433" formatCode="0">
                  <c:v>749.5</c:v>
                </c:pt>
                <c:pt idx="2434" formatCode="0">
                  <c:v>707.5</c:v>
                </c:pt>
                <c:pt idx="2435" formatCode="0">
                  <c:v>722.5</c:v>
                </c:pt>
                <c:pt idx="2436" formatCode="0">
                  <c:v>705.5</c:v>
                </c:pt>
                <c:pt idx="2437" formatCode="0">
                  <c:v>710</c:v>
                </c:pt>
                <c:pt idx="2438" formatCode="0">
                  <c:v>705</c:v>
                </c:pt>
                <c:pt idx="2439" formatCode="0">
                  <c:v>702</c:v>
                </c:pt>
                <c:pt idx="2440" formatCode="0">
                  <c:v>700.5</c:v>
                </c:pt>
                <c:pt idx="2441" formatCode="0">
                  <c:v>700</c:v>
                </c:pt>
                <c:pt idx="2442" formatCode="0">
                  <c:v>701</c:v>
                </c:pt>
                <c:pt idx="2443" formatCode="0">
                  <c:v>700</c:v>
                </c:pt>
                <c:pt idx="2444" formatCode="0">
                  <c:v>700.5</c:v>
                </c:pt>
                <c:pt idx="2445" formatCode="0">
                  <c:v>701</c:v>
                </c:pt>
                <c:pt idx="2446" formatCode="0">
                  <c:v>702</c:v>
                </c:pt>
                <c:pt idx="2447" formatCode="0">
                  <c:v>699.5</c:v>
                </c:pt>
                <c:pt idx="2448" formatCode="0">
                  <c:v>698</c:v>
                </c:pt>
                <c:pt idx="2449" formatCode="0">
                  <c:v>698.5</c:v>
                </c:pt>
                <c:pt idx="2450" formatCode="0">
                  <c:v>700</c:v>
                </c:pt>
                <c:pt idx="2451" formatCode="0">
                  <c:v>700</c:v>
                </c:pt>
                <c:pt idx="2452" formatCode="0">
                  <c:v>701.5</c:v>
                </c:pt>
                <c:pt idx="2453" formatCode="0">
                  <c:v>699.5</c:v>
                </c:pt>
                <c:pt idx="2454" formatCode="0">
                  <c:v>699</c:v>
                </c:pt>
                <c:pt idx="2455" formatCode="0">
                  <c:v>697.5</c:v>
                </c:pt>
                <c:pt idx="2456" formatCode="0">
                  <c:v>697.5</c:v>
                </c:pt>
                <c:pt idx="2457" formatCode="0">
                  <c:v>697.5</c:v>
                </c:pt>
                <c:pt idx="2458" formatCode="0">
                  <c:v>698</c:v>
                </c:pt>
                <c:pt idx="2459" formatCode="0">
                  <c:v>697.5</c:v>
                </c:pt>
                <c:pt idx="2460" formatCode="0">
                  <c:v>698</c:v>
                </c:pt>
                <c:pt idx="2461" formatCode="0">
                  <c:v>729.5</c:v>
                </c:pt>
                <c:pt idx="2462" formatCode="0">
                  <c:v>745.5</c:v>
                </c:pt>
                <c:pt idx="2463" formatCode="0">
                  <c:v>751</c:v>
                </c:pt>
                <c:pt idx="2464" formatCode="0">
                  <c:v>745</c:v>
                </c:pt>
                <c:pt idx="2465" formatCode="0">
                  <c:v>745.5</c:v>
                </c:pt>
                <c:pt idx="2466" formatCode="0">
                  <c:v>714</c:v>
                </c:pt>
                <c:pt idx="2467" formatCode="0">
                  <c:v>707</c:v>
                </c:pt>
                <c:pt idx="2468" formatCode="0">
                  <c:v>704.5</c:v>
                </c:pt>
                <c:pt idx="2469" formatCode="0">
                  <c:v>707</c:v>
                </c:pt>
                <c:pt idx="2470" formatCode="0">
                  <c:v>711.5</c:v>
                </c:pt>
                <c:pt idx="2471" formatCode="0">
                  <c:v>709.5</c:v>
                </c:pt>
                <c:pt idx="2472" formatCode="0">
                  <c:v>709</c:v>
                </c:pt>
                <c:pt idx="2473" formatCode="0">
                  <c:v>713.5</c:v>
                </c:pt>
                <c:pt idx="2474" formatCode="0">
                  <c:v>719</c:v>
                </c:pt>
                <c:pt idx="2475" formatCode="0">
                  <c:v>711.5</c:v>
                </c:pt>
                <c:pt idx="2476" formatCode="0">
                  <c:v>717</c:v>
                </c:pt>
                <c:pt idx="2477" formatCode="0">
                  <c:v>718</c:v>
                </c:pt>
                <c:pt idx="2478" formatCode="0">
                  <c:v>697.5</c:v>
                </c:pt>
                <c:pt idx="2479" formatCode="0">
                  <c:v>697.5</c:v>
                </c:pt>
                <c:pt idx="2480" formatCode="0">
                  <c:v>697.5</c:v>
                </c:pt>
                <c:pt idx="2481" formatCode="0">
                  <c:v>697.5</c:v>
                </c:pt>
                <c:pt idx="2482" formatCode="0">
                  <c:v>697</c:v>
                </c:pt>
                <c:pt idx="2483" formatCode="0">
                  <c:v>696.5</c:v>
                </c:pt>
                <c:pt idx="2484" formatCode="0">
                  <c:v>696</c:v>
                </c:pt>
                <c:pt idx="2485" formatCode="0">
                  <c:v>695.5</c:v>
                </c:pt>
                <c:pt idx="2486" formatCode="0">
                  <c:v>695</c:v>
                </c:pt>
                <c:pt idx="2487" formatCode="0">
                  <c:v>698</c:v>
                </c:pt>
                <c:pt idx="2488" formatCode="0">
                  <c:v>696.5</c:v>
                </c:pt>
                <c:pt idx="2489" formatCode="0">
                  <c:v>697</c:v>
                </c:pt>
                <c:pt idx="2490" formatCode="0">
                  <c:v>694.5</c:v>
                </c:pt>
                <c:pt idx="2491" formatCode="0">
                  <c:v>693.5</c:v>
                </c:pt>
                <c:pt idx="2492" formatCode="0">
                  <c:v>693</c:v>
                </c:pt>
                <c:pt idx="2493" formatCode="0">
                  <c:v>694</c:v>
                </c:pt>
                <c:pt idx="2494" formatCode="0">
                  <c:v>694.5</c:v>
                </c:pt>
                <c:pt idx="2495" formatCode="0">
                  <c:v>695.5</c:v>
                </c:pt>
                <c:pt idx="2496" formatCode="0">
                  <c:v>695.5</c:v>
                </c:pt>
                <c:pt idx="2497" formatCode="0">
                  <c:v>695</c:v>
                </c:pt>
                <c:pt idx="2498" formatCode="0">
                  <c:v>694.5</c:v>
                </c:pt>
                <c:pt idx="2499" formatCode="0">
                  <c:v>693</c:v>
                </c:pt>
                <c:pt idx="2500" formatCode="0">
                  <c:v>693.5</c:v>
                </c:pt>
                <c:pt idx="2501" formatCode="0">
                  <c:v>696.5</c:v>
                </c:pt>
                <c:pt idx="2502" formatCode="0">
                  <c:v>695</c:v>
                </c:pt>
                <c:pt idx="2503" formatCode="0">
                  <c:v>693.5</c:v>
                </c:pt>
                <c:pt idx="2504" formatCode="0">
                  <c:v>695</c:v>
                </c:pt>
                <c:pt idx="2505" formatCode="0">
                  <c:v>696.5</c:v>
                </c:pt>
                <c:pt idx="2506" formatCode="0">
                  <c:v>696</c:v>
                </c:pt>
                <c:pt idx="2507" formatCode="0">
                  <c:v>696</c:v>
                </c:pt>
                <c:pt idx="2508" formatCode="0">
                  <c:v>696.5</c:v>
                </c:pt>
                <c:pt idx="2509" formatCode="0">
                  <c:v>696.5</c:v>
                </c:pt>
                <c:pt idx="2510" formatCode="0">
                  <c:v>699.5</c:v>
                </c:pt>
                <c:pt idx="2511" formatCode="0">
                  <c:v>699.5</c:v>
                </c:pt>
                <c:pt idx="2512" formatCode="0">
                  <c:v>698.5</c:v>
                </c:pt>
                <c:pt idx="2513" formatCode="0">
                  <c:v>698.5</c:v>
                </c:pt>
              </c:numCache>
            </c:numRef>
          </c:val>
          <c:smooth val="1"/>
        </c:ser>
        <c:ser>
          <c:idx val="3"/>
          <c:order val="3"/>
          <c:tx>
            <c:strRef>
              <c:f>'uur gem.'!$F$1</c:f>
              <c:strCache>
                <c:ptCount val="1"/>
                <c:pt idx="0">
                  <c:v>P3 13,25</c:v>
                </c:pt>
              </c:strCache>
            </c:strRef>
          </c:tx>
          <c:spPr>
            <a:ln w="12700">
              <a:solidFill>
                <a:srgbClr val="00FFFF"/>
              </a:solidFill>
              <a:prstDash val="solid"/>
            </a:ln>
          </c:spPr>
          <c:marker>
            <c:symbol val="none"/>
          </c:marker>
          <c:val>
            <c:numRef>
              <c:f>'uur gem. aangepast'!$F$1:$F$2514</c:f>
              <c:numCache>
                <c:formatCode>General</c:formatCode>
                <c:ptCount val="2514"/>
                <c:pt idx="0" formatCode="0">
                  <c:v>0</c:v>
                </c:pt>
                <c:pt idx="2" formatCode="0">
                  <c:v>-363.37499999999966</c:v>
                </c:pt>
                <c:pt idx="3" formatCode="0">
                  <c:v>-299.12500000000011</c:v>
                </c:pt>
                <c:pt idx="4" formatCode="0">
                  <c:v>-265.50000000000006</c:v>
                </c:pt>
                <c:pt idx="5" formatCode="0">
                  <c:v>-230.75</c:v>
                </c:pt>
                <c:pt idx="6" formatCode="0">
                  <c:v>-199.25000000000014</c:v>
                </c:pt>
                <c:pt idx="7" formatCode="0">
                  <c:v>-191.00000000000006</c:v>
                </c:pt>
                <c:pt idx="8" formatCode="0">
                  <c:v>-204.25000000000006</c:v>
                </c:pt>
                <c:pt idx="9" formatCode="0">
                  <c:v>-226.49999999999991</c:v>
                </c:pt>
                <c:pt idx="10" formatCode="0">
                  <c:v>-264.12499999999994</c:v>
                </c:pt>
                <c:pt idx="11" formatCode="0">
                  <c:v>-277.74999999999994</c:v>
                </c:pt>
                <c:pt idx="12" formatCode="0">
                  <c:v>-280.12499999999994</c:v>
                </c:pt>
                <c:pt idx="13" formatCode="0">
                  <c:v>-280.25000000000011</c:v>
                </c:pt>
                <c:pt idx="14" formatCode="0">
                  <c:v>-277.87499999999989</c:v>
                </c:pt>
                <c:pt idx="15" formatCode="0">
                  <c:v>-277.00000000000011</c:v>
                </c:pt>
                <c:pt idx="16" formatCode="0">
                  <c:v>-273.625</c:v>
                </c:pt>
                <c:pt idx="17" formatCode="0">
                  <c:v>-270.12499999999994</c:v>
                </c:pt>
                <c:pt idx="18" formatCode="0">
                  <c:v>-263.12500000000006</c:v>
                </c:pt>
                <c:pt idx="19" formatCode="0">
                  <c:v>-260.49999999999966</c:v>
                </c:pt>
                <c:pt idx="20" formatCode="0">
                  <c:v>-256.62499999999989</c:v>
                </c:pt>
                <c:pt idx="21" formatCode="0">
                  <c:v>-255.24999999999986</c:v>
                </c:pt>
                <c:pt idx="22" formatCode="0">
                  <c:v>-253.62499999999977</c:v>
                </c:pt>
                <c:pt idx="23" formatCode="0">
                  <c:v>-250.62500000000009</c:v>
                </c:pt>
                <c:pt idx="24" formatCode="0">
                  <c:v>-249.75000000000014</c:v>
                </c:pt>
                <c:pt idx="25" formatCode="0">
                  <c:v>-249.87500000000006</c:v>
                </c:pt>
                <c:pt idx="26" formatCode="0">
                  <c:v>-249.24999999999986</c:v>
                </c:pt>
                <c:pt idx="27" formatCode="0">
                  <c:v>-248.99999999999989</c:v>
                </c:pt>
                <c:pt idx="28" formatCode="0">
                  <c:v>-247.50000000000006</c:v>
                </c:pt>
                <c:pt idx="29" formatCode="0">
                  <c:v>-246.87499999999994</c:v>
                </c:pt>
                <c:pt idx="30" formatCode="0">
                  <c:v>-246.87499999999994</c:v>
                </c:pt>
                <c:pt idx="31" formatCode="0">
                  <c:v>-244.62500000000009</c:v>
                </c:pt>
                <c:pt idx="32" formatCode="0">
                  <c:v>-243.62499999999997</c:v>
                </c:pt>
                <c:pt idx="33" formatCode="0">
                  <c:v>-241.62499999999997</c:v>
                </c:pt>
                <c:pt idx="34" formatCode="0">
                  <c:v>-240.49999999999994</c:v>
                </c:pt>
                <c:pt idx="35" formatCode="0">
                  <c:v>-240.25000000000009</c:v>
                </c:pt>
                <c:pt idx="36" formatCode="0">
                  <c:v>-239.00000000000011</c:v>
                </c:pt>
                <c:pt idx="37" formatCode="0">
                  <c:v>-235.00000000000009</c:v>
                </c:pt>
                <c:pt idx="38" formatCode="0">
                  <c:v>-233.7499999999998</c:v>
                </c:pt>
                <c:pt idx="39" formatCode="0">
                  <c:v>-229.37500000000011</c:v>
                </c:pt>
                <c:pt idx="40" formatCode="0">
                  <c:v>-219.125</c:v>
                </c:pt>
                <c:pt idx="41" formatCode="0">
                  <c:v>-214.12499999999989</c:v>
                </c:pt>
                <c:pt idx="42" formatCode="0">
                  <c:v>-213.125</c:v>
                </c:pt>
                <c:pt idx="43" formatCode="0">
                  <c:v>-212.12499999999989</c:v>
                </c:pt>
                <c:pt idx="44" formatCode="0">
                  <c:v>-212.12499999999989</c:v>
                </c:pt>
                <c:pt idx="45" formatCode="0">
                  <c:v>-209.50000000000003</c:v>
                </c:pt>
                <c:pt idx="46" formatCode="0">
                  <c:v>-209.00000000000009</c:v>
                </c:pt>
                <c:pt idx="47" formatCode="0">
                  <c:v>-207.62499999999994</c:v>
                </c:pt>
                <c:pt idx="48" formatCode="0">
                  <c:v>-206.62499999999983</c:v>
                </c:pt>
                <c:pt idx="49" formatCode="0">
                  <c:v>-204.87499999999991</c:v>
                </c:pt>
                <c:pt idx="50" formatCode="0">
                  <c:v>-205.74999999999977</c:v>
                </c:pt>
                <c:pt idx="51" formatCode="0">
                  <c:v>-203.75000000000009</c:v>
                </c:pt>
                <c:pt idx="52" formatCode="0">
                  <c:v>-202.99999999999986</c:v>
                </c:pt>
                <c:pt idx="53" formatCode="0">
                  <c:v>-203.8749999999998</c:v>
                </c:pt>
                <c:pt idx="54" formatCode="0">
                  <c:v>-203.5</c:v>
                </c:pt>
                <c:pt idx="55" formatCode="0">
                  <c:v>-203.125</c:v>
                </c:pt>
                <c:pt idx="56" formatCode="0">
                  <c:v>-201.00000000000006</c:v>
                </c:pt>
                <c:pt idx="57" formatCode="0">
                  <c:v>-199.5</c:v>
                </c:pt>
                <c:pt idx="58" formatCode="0">
                  <c:v>-200.7500000000002</c:v>
                </c:pt>
                <c:pt idx="59" formatCode="0">
                  <c:v>-200.37499999999997</c:v>
                </c:pt>
                <c:pt idx="60" formatCode="0">
                  <c:v>-201.12500000000023</c:v>
                </c:pt>
                <c:pt idx="61" formatCode="0">
                  <c:v>-199.75000000000009</c:v>
                </c:pt>
                <c:pt idx="62" formatCode="0">
                  <c:v>-200.37499999999997</c:v>
                </c:pt>
                <c:pt idx="63" formatCode="0">
                  <c:v>-199.2499999999998</c:v>
                </c:pt>
                <c:pt idx="64" formatCode="0">
                  <c:v>-195.125</c:v>
                </c:pt>
                <c:pt idx="65" formatCode="0">
                  <c:v>-193.62499999999994</c:v>
                </c:pt>
                <c:pt idx="66" formatCode="0">
                  <c:v>-191.62500000000017</c:v>
                </c:pt>
                <c:pt idx="67" formatCode="0">
                  <c:v>-193.49999999999977</c:v>
                </c:pt>
                <c:pt idx="68" formatCode="0">
                  <c:v>-187.62500000000014</c:v>
                </c:pt>
                <c:pt idx="69" formatCode="0">
                  <c:v>-183.875</c:v>
                </c:pt>
                <c:pt idx="70" formatCode="0">
                  <c:v>-184.12500000000009</c:v>
                </c:pt>
                <c:pt idx="71" formatCode="0">
                  <c:v>-183.75000000000009</c:v>
                </c:pt>
                <c:pt idx="72" formatCode="0">
                  <c:v>-181.37500000000006</c:v>
                </c:pt>
                <c:pt idx="73" formatCode="0">
                  <c:v>-180.62500000000003</c:v>
                </c:pt>
                <c:pt idx="74" formatCode="0">
                  <c:v>-181.37500000000006</c:v>
                </c:pt>
                <c:pt idx="75" formatCode="0">
                  <c:v>-180.37499999999994</c:v>
                </c:pt>
                <c:pt idx="76" formatCode="0">
                  <c:v>-176.12500000000009</c:v>
                </c:pt>
                <c:pt idx="77" formatCode="0">
                  <c:v>-175.12499999999997</c:v>
                </c:pt>
                <c:pt idx="78" formatCode="0">
                  <c:v>-173.25000000000011</c:v>
                </c:pt>
                <c:pt idx="79" formatCode="0">
                  <c:v>-173.875</c:v>
                </c:pt>
                <c:pt idx="80" formatCode="0">
                  <c:v>-172.87500000000011</c:v>
                </c:pt>
                <c:pt idx="81" formatCode="0">
                  <c:v>-171.37500000000006</c:v>
                </c:pt>
                <c:pt idx="82" formatCode="0">
                  <c:v>-169.12499999999997</c:v>
                </c:pt>
                <c:pt idx="83" formatCode="0">
                  <c:v>-172.12499999999986</c:v>
                </c:pt>
                <c:pt idx="84" formatCode="0">
                  <c:v>-171.75000000000006</c:v>
                </c:pt>
                <c:pt idx="85" formatCode="0">
                  <c:v>-170.37499999999994</c:v>
                </c:pt>
                <c:pt idx="86" formatCode="0">
                  <c:v>-165.00000000000003</c:v>
                </c:pt>
                <c:pt idx="87" formatCode="0">
                  <c:v>-165.1250000000002</c:v>
                </c:pt>
                <c:pt idx="88" formatCode="0">
                  <c:v>-162.50000000000009</c:v>
                </c:pt>
                <c:pt idx="89" formatCode="0">
                  <c:v>-160.25</c:v>
                </c:pt>
                <c:pt idx="90" formatCode="0">
                  <c:v>-161.37500000000006</c:v>
                </c:pt>
                <c:pt idx="91" formatCode="0">
                  <c:v>-159.00000000000003</c:v>
                </c:pt>
                <c:pt idx="92" formatCode="0">
                  <c:v>-155.37500000000003</c:v>
                </c:pt>
                <c:pt idx="93" formatCode="0">
                  <c:v>-154.87500000000009</c:v>
                </c:pt>
                <c:pt idx="94" formatCode="0">
                  <c:v>-155.875</c:v>
                </c:pt>
                <c:pt idx="95" formatCode="0">
                  <c:v>-154.50000000000009</c:v>
                </c:pt>
                <c:pt idx="96" formatCode="0">
                  <c:v>-152.625</c:v>
                </c:pt>
                <c:pt idx="97" formatCode="0">
                  <c:v>-148.87500000000009</c:v>
                </c:pt>
                <c:pt idx="98" formatCode="0">
                  <c:v>-149.87499999999997</c:v>
                </c:pt>
                <c:pt idx="99" formatCode="0">
                  <c:v>-149.5000000000002</c:v>
                </c:pt>
                <c:pt idx="100" formatCode="0">
                  <c:v>-149.00000000000003</c:v>
                </c:pt>
                <c:pt idx="101" formatCode="0">
                  <c:v>-151.87499999999997</c:v>
                </c:pt>
                <c:pt idx="102" formatCode="0">
                  <c:v>-147.62500000000011</c:v>
                </c:pt>
                <c:pt idx="103" formatCode="0">
                  <c:v>-146.50000000000009</c:v>
                </c:pt>
                <c:pt idx="104" formatCode="0">
                  <c:v>-148.625</c:v>
                </c:pt>
                <c:pt idx="105" formatCode="0">
                  <c:v>-150.25</c:v>
                </c:pt>
                <c:pt idx="106" formatCode="0">
                  <c:v>-148.87499999999986</c:v>
                </c:pt>
                <c:pt idx="107" formatCode="0">
                  <c:v>-148.625</c:v>
                </c:pt>
                <c:pt idx="108" formatCode="0">
                  <c:v>-147.25000000000011</c:v>
                </c:pt>
                <c:pt idx="109" formatCode="0">
                  <c:v>-145.99999999999991</c:v>
                </c:pt>
                <c:pt idx="110" formatCode="0">
                  <c:v>-144.25</c:v>
                </c:pt>
                <c:pt idx="111" formatCode="0">
                  <c:v>-143.87499999999997</c:v>
                </c:pt>
                <c:pt idx="112" formatCode="0">
                  <c:v>-141</c:v>
                </c:pt>
                <c:pt idx="113" formatCode="0">
                  <c:v>-140.37499999999991</c:v>
                </c:pt>
                <c:pt idx="114" formatCode="0">
                  <c:v>-139.99999999999991</c:v>
                </c:pt>
                <c:pt idx="115" formatCode="0">
                  <c:v>-139.62500000000011</c:v>
                </c:pt>
                <c:pt idx="116" formatCode="0">
                  <c:v>-138.12500000000006</c:v>
                </c:pt>
                <c:pt idx="117" formatCode="0">
                  <c:v>-137.62500000000011</c:v>
                </c:pt>
                <c:pt idx="118" formatCode="0">
                  <c:v>-134.7499999999998</c:v>
                </c:pt>
                <c:pt idx="119" formatCode="0">
                  <c:v>-137</c:v>
                </c:pt>
                <c:pt idx="120" formatCode="0">
                  <c:v>-134.37499999999991</c:v>
                </c:pt>
                <c:pt idx="121" formatCode="0">
                  <c:v>-135.12499999999994</c:v>
                </c:pt>
                <c:pt idx="122" formatCode="0">
                  <c:v>-135</c:v>
                </c:pt>
                <c:pt idx="123" formatCode="0">
                  <c:v>-135.12499999999994</c:v>
                </c:pt>
                <c:pt idx="124" formatCode="0">
                  <c:v>-133.87499999999997</c:v>
                </c:pt>
                <c:pt idx="125" formatCode="0">
                  <c:v>-136.87500000000009</c:v>
                </c:pt>
                <c:pt idx="126" formatCode="0">
                  <c:v>-133.75000000000003</c:v>
                </c:pt>
                <c:pt idx="127" formatCode="0">
                  <c:v>-134.50000000000006</c:v>
                </c:pt>
                <c:pt idx="128" formatCode="0">
                  <c:v>-131.87499999999997</c:v>
                </c:pt>
                <c:pt idx="129" formatCode="0">
                  <c:v>-129.87499999999997</c:v>
                </c:pt>
                <c:pt idx="130" formatCode="0">
                  <c:v>-130.625</c:v>
                </c:pt>
                <c:pt idx="131" formatCode="0">
                  <c:v>-131.99999999999989</c:v>
                </c:pt>
                <c:pt idx="132" formatCode="0">
                  <c:v>-131.87499999999997</c:v>
                </c:pt>
                <c:pt idx="133" formatCode="0">
                  <c:v>-135.87499999999997</c:v>
                </c:pt>
                <c:pt idx="134" formatCode="0">
                  <c:v>-141.62500000000011</c:v>
                </c:pt>
                <c:pt idx="135" formatCode="0">
                  <c:v>-147.12499999999994</c:v>
                </c:pt>
                <c:pt idx="136" formatCode="0">
                  <c:v>-148.74999999999983</c:v>
                </c:pt>
                <c:pt idx="137" formatCode="0">
                  <c:v>-152.75000000000017</c:v>
                </c:pt>
                <c:pt idx="138" formatCode="0">
                  <c:v>-157.37500000000006</c:v>
                </c:pt>
                <c:pt idx="139" formatCode="0">
                  <c:v>-164.49999999999986</c:v>
                </c:pt>
                <c:pt idx="140" formatCode="0">
                  <c:v>-172.00000000000014</c:v>
                </c:pt>
                <c:pt idx="141" formatCode="0">
                  <c:v>-177.25000000000014</c:v>
                </c:pt>
                <c:pt idx="142" formatCode="0">
                  <c:v>-179.875</c:v>
                </c:pt>
                <c:pt idx="143" formatCode="0">
                  <c:v>-182.25000000000003</c:v>
                </c:pt>
                <c:pt idx="144" formatCode="0">
                  <c:v>-185.875</c:v>
                </c:pt>
                <c:pt idx="145" formatCode="0">
                  <c:v>-190.87500000000011</c:v>
                </c:pt>
                <c:pt idx="146" formatCode="0">
                  <c:v>-205.25000000000014</c:v>
                </c:pt>
                <c:pt idx="147" formatCode="0">
                  <c:v>-216.0000000000002</c:v>
                </c:pt>
                <c:pt idx="148" formatCode="0">
                  <c:v>-218.62499999999986</c:v>
                </c:pt>
                <c:pt idx="149" formatCode="0">
                  <c:v>-221.62499999999997</c:v>
                </c:pt>
                <c:pt idx="150" formatCode="0">
                  <c:v>-225.12500000000023</c:v>
                </c:pt>
                <c:pt idx="151" formatCode="0">
                  <c:v>-227.37500000000034</c:v>
                </c:pt>
                <c:pt idx="152" formatCode="0">
                  <c:v>-225.50000000000003</c:v>
                </c:pt>
                <c:pt idx="153" formatCode="0">
                  <c:v>-229.25000000000017</c:v>
                </c:pt>
                <c:pt idx="154" formatCode="0">
                  <c:v>-230.375</c:v>
                </c:pt>
                <c:pt idx="155" formatCode="0">
                  <c:v>-231.37500000000011</c:v>
                </c:pt>
                <c:pt idx="156" formatCode="0">
                  <c:v>-232.99999999999989</c:v>
                </c:pt>
                <c:pt idx="157" formatCode="0">
                  <c:v>-233.7499999999998</c:v>
                </c:pt>
                <c:pt idx="158" formatCode="0">
                  <c:v>-237.37499999999989</c:v>
                </c:pt>
                <c:pt idx="159" formatCode="0">
                  <c:v>-236.87499999999994</c:v>
                </c:pt>
                <c:pt idx="160" formatCode="0">
                  <c:v>-237.50000000000006</c:v>
                </c:pt>
                <c:pt idx="161" formatCode="0">
                  <c:v>-239.87500000000006</c:v>
                </c:pt>
                <c:pt idx="162" formatCode="0">
                  <c:v>-241.50000000000006</c:v>
                </c:pt>
                <c:pt idx="163" formatCode="0">
                  <c:v>-243.7499999999998</c:v>
                </c:pt>
                <c:pt idx="164" formatCode="0">
                  <c:v>-243.7499999999998</c:v>
                </c:pt>
                <c:pt idx="165" formatCode="0">
                  <c:v>-244.75000000000003</c:v>
                </c:pt>
                <c:pt idx="166" formatCode="0">
                  <c:v>-246</c:v>
                </c:pt>
                <c:pt idx="167" formatCode="0">
                  <c:v>-249.12500000000003</c:v>
                </c:pt>
                <c:pt idx="168" formatCode="0">
                  <c:v>-249.87500000000028</c:v>
                </c:pt>
                <c:pt idx="169" formatCode="0">
                  <c:v>-251.87500000000006</c:v>
                </c:pt>
                <c:pt idx="170" formatCode="0">
                  <c:v>-254.62499999999989</c:v>
                </c:pt>
                <c:pt idx="171" formatCode="0">
                  <c:v>-257.12500000000006</c:v>
                </c:pt>
                <c:pt idx="172" formatCode="0">
                  <c:v>-258.62500000000011</c:v>
                </c:pt>
                <c:pt idx="173" formatCode="0">
                  <c:v>-261.25</c:v>
                </c:pt>
                <c:pt idx="174" formatCode="0">
                  <c:v>-264</c:v>
                </c:pt>
                <c:pt idx="175" formatCode="0">
                  <c:v>-266.25000000000011</c:v>
                </c:pt>
                <c:pt idx="176" formatCode="0">
                  <c:v>-268.49999999999966</c:v>
                </c:pt>
                <c:pt idx="177" formatCode="0">
                  <c:v>-273.625</c:v>
                </c:pt>
                <c:pt idx="178" formatCode="0">
                  <c:v>-276.50000000000017</c:v>
                </c:pt>
                <c:pt idx="179" formatCode="0">
                  <c:v>-281.87500000000011</c:v>
                </c:pt>
                <c:pt idx="180" formatCode="0">
                  <c:v>-287.12500000000006</c:v>
                </c:pt>
                <c:pt idx="181" formatCode="0">
                  <c:v>-291.625</c:v>
                </c:pt>
                <c:pt idx="182" formatCode="0">
                  <c:v>-296.37499999999983</c:v>
                </c:pt>
                <c:pt idx="183" formatCode="0">
                  <c:v>-304.37500000000006</c:v>
                </c:pt>
                <c:pt idx="184" formatCode="0">
                  <c:v>-308.62500000000017</c:v>
                </c:pt>
                <c:pt idx="185" formatCode="0">
                  <c:v>-312.62499999999994</c:v>
                </c:pt>
                <c:pt idx="186" formatCode="0">
                  <c:v>-315.50000000000011</c:v>
                </c:pt>
                <c:pt idx="187" formatCode="0">
                  <c:v>-318.99999999999966</c:v>
                </c:pt>
                <c:pt idx="188" formatCode="0">
                  <c:v>-320.62499999999994</c:v>
                </c:pt>
                <c:pt idx="189" formatCode="0">
                  <c:v>-323.25000000000006</c:v>
                </c:pt>
                <c:pt idx="190" formatCode="0">
                  <c:v>-326.62499999999994</c:v>
                </c:pt>
                <c:pt idx="191" formatCode="0">
                  <c:v>-327.62499999999983</c:v>
                </c:pt>
                <c:pt idx="192" formatCode="0">
                  <c:v>-329.75</c:v>
                </c:pt>
                <c:pt idx="193" formatCode="0">
                  <c:v>-331.375</c:v>
                </c:pt>
                <c:pt idx="194" formatCode="0">
                  <c:v>-335.24999999999983</c:v>
                </c:pt>
                <c:pt idx="195" formatCode="0">
                  <c:v>-336.99999999999966</c:v>
                </c:pt>
                <c:pt idx="196" formatCode="0">
                  <c:v>-338.49999999999949</c:v>
                </c:pt>
                <c:pt idx="197" formatCode="0">
                  <c:v>-339.50000000000011</c:v>
                </c:pt>
                <c:pt idx="198" formatCode="0">
                  <c:v>-339.62499999999983</c:v>
                </c:pt>
                <c:pt idx="199" formatCode="0">
                  <c:v>-341.25000000000006</c:v>
                </c:pt>
                <c:pt idx="200" formatCode="0">
                  <c:v>-344.00000000000006</c:v>
                </c:pt>
                <c:pt idx="201" formatCode="0">
                  <c:v>-344.87499999999983</c:v>
                </c:pt>
                <c:pt idx="202" formatCode="0">
                  <c:v>-345.12499999999989</c:v>
                </c:pt>
                <c:pt idx="203" formatCode="0">
                  <c:v>-347</c:v>
                </c:pt>
                <c:pt idx="204" formatCode="0">
                  <c:v>-348.74999999999989</c:v>
                </c:pt>
                <c:pt idx="205" formatCode="0">
                  <c:v>-348.74999999999989</c:v>
                </c:pt>
                <c:pt idx="206" formatCode="0">
                  <c:v>-350.62499999999994</c:v>
                </c:pt>
                <c:pt idx="207" formatCode="0">
                  <c:v>-352.37499999999989</c:v>
                </c:pt>
                <c:pt idx="208" formatCode="0">
                  <c:v>-352.125</c:v>
                </c:pt>
                <c:pt idx="209" formatCode="0">
                  <c:v>-353.87499999999994</c:v>
                </c:pt>
                <c:pt idx="210" formatCode="0">
                  <c:v>-353.75</c:v>
                </c:pt>
                <c:pt idx="211" formatCode="0">
                  <c:v>-354.74999999999989</c:v>
                </c:pt>
                <c:pt idx="212" formatCode="0">
                  <c:v>-355.87500000000017</c:v>
                </c:pt>
                <c:pt idx="213" formatCode="0">
                  <c:v>-358.125</c:v>
                </c:pt>
                <c:pt idx="214" formatCode="0">
                  <c:v>-360.12500000000028</c:v>
                </c:pt>
                <c:pt idx="215" formatCode="0">
                  <c:v>-363.49999999999966</c:v>
                </c:pt>
                <c:pt idx="216" formatCode="0">
                  <c:v>-370.24999999999994</c:v>
                </c:pt>
                <c:pt idx="217" formatCode="0">
                  <c:v>-371.25000000000006</c:v>
                </c:pt>
                <c:pt idx="218" formatCode="0">
                  <c:v>-371.25000000000006</c:v>
                </c:pt>
                <c:pt idx="219" formatCode="0">
                  <c:v>-372.37499999999989</c:v>
                </c:pt>
                <c:pt idx="220" formatCode="0">
                  <c:v>-372.37499999999989</c:v>
                </c:pt>
                <c:pt idx="221" formatCode="0">
                  <c:v>-371.50000000000017</c:v>
                </c:pt>
                <c:pt idx="222" formatCode="0">
                  <c:v>-374.12500000000006</c:v>
                </c:pt>
                <c:pt idx="223" formatCode="0">
                  <c:v>-372.37500000000011</c:v>
                </c:pt>
                <c:pt idx="224" formatCode="0">
                  <c:v>-371.375</c:v>
                </c:pt>
                <c:pt idx="225" formatCode="0">
                  <c:v>-370.75000000000011</c:v>
                </c:pt>
                <c:pt idx="226" formatCode="0">
                  <c:v>-371.87499999999994</c:v>
                </c:pt>
                <c:pt idx="227" formatCode="0">
                  <c:v>-372.25000000000017</c:v>
                </c:pt>
                <c:pt idx="228" formatCode="0">
                  <c:v>-371.87499999999994</c:v>
                </c:pt>
                <c:pt idx="229" formatCode="0">
                  <c:v>-373.12499999999994</c:v>
                </c:pt>
                <c:pt idx="230" formatCode="0">
                  <c:v>-372.12500000000006</c:v>
                </c:pt>
                <c:pt idx="231" formatCode="0">
                  <c:v>-373.25000000000006</c:v>
                </c:pt>
                <c:pt idx="232" formatCode="0">
                  <c:v>-372.74999999999989</c:v>
                </c:pt>
                <c:pt idx="233" formatCode="0">
                  <c:v>-372.50000000000006</c:v>
                </c:pt>
                <c:pt idx="234" formatCode="0">
                  <c:v>-372.50000000000006</c:v>
                </c:pt>
                <c:pt idx="235" formatCode="0">
                  <c:v>-373.87499999999994</c:v>
                </c:pt>
                <c:pt idx="236" formatCode="0">
                  <c:v>-372.37500000000011</c:v>
                </c:pt>
                <c:pt idx="237" formatCode="0">
                  <c:v>-372.50000000000006</c:v>
                </c:pt>
                <c:pt idx="238" formatCode="0">
                  <c:v>-372.25000000000017</c:v>
                </c:pt>
                <c:pt idx="239" formatCode="0">
                  <c:v>-373</c:v>
                </c:pt>
                <c:pt idx="240" formatCode="0">
                  <c:v>-371.75</c:v>
                </c:pt>
                <c:pt idx="241" formatCode="0">
                  <c:v>-373.12499999999994</c:v>
                </c:pt>
                <c:pt idx="242" formatCode="0">
                  <c:v>-373.12499999999994</c:v>
                </c:pt>
                <c:pt idx="243" formatCode="0">
                  <c:v>-373.375</c:v>
                </c:pt>
                <c:pt idx="244" formatCode="0">
                  <c:v>-374.25000000000017</c:v>
                </c:pt>
                <c:pt idx="245" formatCode="0">
                  <c:v>-374.87499999999983</c:v>
                </c:pt>
                <c:pt idx="246" formatCode="0">
                  <c:v>-374.37499999999989</c:v>
                </c:pt>
                <c:pt idx="247" formatCode="0">
                  <c:v>-374.37499999999989</c:v>
                </c:pt>
                <c:pt idx="248" formatCode="0">
                  <c:v>-374.87499999999983</c:v>
                </c:pt>
                <c:pt idx="249" formatCode="0">
                  <c:v>-375</c:v>
                </c:pt>
                <c:pt idx="250" formatCode="0">
                  <c:v>-377.62499999999989</c:v>
                </c:pt>
                <c:pt idx="251" formatCode="0">
                  <c:v>-379.62499999999989</c:v>
                </c:pt>
                <c:pt idx="252" formatCode="0">
                  <c:v>-380.99999999999949</c:v>
                </c:pt>
                <c:pt idx="253" formatCode="0">
                  <c:v>-381.87499999999994</c:v>
                </c:pt>
                <c:pt idx="254" formatCode="0">
                  <c:v>-382.00000000000011</c:v>
                </c:pt>
                <c:pt idx="255" formatCode="0">
                  <c:v>-381.62499999999989</c:v>
                </c:pt>
                <c:pt idx="256" formatCode="0">
                  <c:v>-381.375</c:v>
                </c:pt>
                <c:pt idx="257" formatCode="0">
                  <c:v>-381.25000000000011</c:v>
                </c:pt>
                <c:pt idx="258" formatCode="0">
                  <c:v>-381</c:v>
                </c:pt>
                <c:pt idx="259" formatCode="0">
                  <c:v>-382.00000000000011</c:v>
                </c:pt>
                <c:pt idx="260" formatCode="0">
                  <c:v>-381.9999999999996</c:v>
                </c:pt>
                <c:pt idx="261" formatCode="0">
                  <c:v>-382.625</c:v>
                </c:pt>
                <c:pt idx="262" formatCode="0">
                  <c:v>-382.75000000000017</c:v>
                </c:pt>
                <c:pt idx="263" formatCode="0">
                  <c:v>-382.37499999999989</c:v>
                </c:pt>
                <c:pt idx="264" formatCode="0">
                  <c:v>-383</c:v>
                </c:pt>
                <c:pt idx="265" formatCode="0">
                  <c:v>-382.37499999999989</c:v>
                </c:pt>
                <c:pt idx="266" formatCode="0">
                  <c:v>-382.50000000000006</c:v>
                </c:pt>
                <c:pt idx="267" formatCode="0">
                  <c:v>-383.24999999999989</c:v>
                </c:pt>
                <c:pt idx="268" formatCode="0">
                  <c:v>-383.49999999999966</c:v>
                </c:pt>
                <c:pt idx="269" formatCode="0">
                  <c:v>-384.25000000000028</c:v>
                </c:pt>
                <c:pt idx="270" formatCode="0">
                  <c:v>-384.87500000000006</c:v>
                </c:pt>
                <c:pt idx="271" formatCode="0">
                  <c:v>-385.12499999999994</c:v>
                </c:pt>
                <c:pt idx="272" formatCode="0">
                  <c:v>-385.62500000000011</c:v>
                </c:pt>
                <c:pt idx="273" formatCode="0">
                  <c:v>-385.87499999999994</c:v>
                </c:pt>
                <c:pt idx="274" formatCode="0">
                  <c:v>-384.87500000000006</c:v>
                </c:pt>
                <c:pt idx="275" formatCode="0">
                  <c:v>-385</c:v>
                </c:pt>
                <c:pt idx="276" formatCode="0">
                  <c:v>-384.12500000000006</c:v>
                </c:pt>
                <c:pt idx="277" formatCode="0">
                  <c:v>-383.24999999999989</c:v>
                </c:pt>
                <c:pt idx="278" formatCode="0">
                  <c:v>-385.12500000000017</c:v>
                </c:pt>
                <c:pt idx="279" formatCode="0">
                  <c:v>-385.24999999999989</c:v>
                </c:pt>
                <c:pt idx="280" formatCode="0">
                  <c:v>-385.24999999999989</c:v>
                </c:pt>
                <c:pt idx="281" formatCode="0">
                  <c:v>-385.12500000000017</c:v>
                </c:pt>
                <c:pt idx="282" formatCode="0">
                  <c:v>-384.25000000000028</c:v>
                </c:pt>
                <c:pt idx="283" formatCode="0">
                  <c:v>-385.375</c:v>
                </c:pt>
                <c:pt idx="284" formatCode="0">
                  <c:v>-384.25</c:v>
                </c:pt>
                <c:pt idx="285" formatCode="0">
                  <c:v>-384.24999999999966</c:v>
                </c:pt>
                <c:pt idx="286" formatCode="0">
                  <c:v>-382.87500000000006</c:v>
                </c:pt>
                <c:pt idx="287" formatCode="0">
                  <c:v>-383.75000000000006</c:v>
                </c:pt>
                <c:pt idx="288" formatCode="0">
                  <c:v>-383</c:v>
                </c:pt>
                <c:pt idx="289" formatCode="0">
                  <c:v>-383.25000000000011</c:v>
                </c:pt>
                <c:pt idx="290" formatCode="0">
                  <c:v>-382.62499999999966</c:v>
                </c:pt>
                <c:pt idx="291" formatCode="0">
                  <c:v>-383.49999999999943</c:v>
                </c:pt>
                <c:pt idx="292" formatCode="0">
                  <c:v>-382.87499999999983</c:v>
                </c:pt>
                <c:pt idx="293" formatCode="0">
                  <c:v>-385.25000000000011</c:v>
                </c:pt>
                <c:pt idx="294" formatCode="0">
                  <c:v>-385.37499999999966</c:v>
                </c:pt>
                <c:pt idx="295" formatCode="0">
                  <c:v>-386.12499999999983</c:v>
                </c:pt>
                <c:pt idx="296" formatCode="0">
                  <c:v>-385.375</c:v>
                </c:pt>
                <c:pt idx="297" formatCode="0">
                  <c:v>-385</c:v>
                </c:pt>
                <c:pt idx="298" formatCode="0">
                  <c:v>-384.87500000000006</c:v>
                </c:pt>
                <c:pt idx="299" formatCode="0">
                  <c:v>-384.75000000000017</c:v>
                </c:pt>
                <c:pt idx="300" formatCode="0">
                  <c:v>-384.37499999999989</c:v>
                </c:pt>
                <c:pt idx="301" formatCode="0">
                  <c:v>-385.12499999999994</c:v>
                </c:pt>
                <c:pt idx="302" formatCode="0">
                  <c:v>-384.87500000000006</c:v>
                </c:pt>
                <c:pt idx="303" formatCode="0">
                  <c:v>-384.12499999999983</c:v>
                </c:pt>
                <c:pt idx="304" formatCode="0">
                  <c:v>-383.87500000000017</c:v>
                </c:pt>
                <c:pt idx="305" formatCode="0">
                  <c:v>-384.12500000000006</c:v>
                </c:pt>
                <c:pt idx="306" formatCode="0">
                  <c:v>-383.24999999999989</c:v>
                </c:pt>
                <c:pt idx="307" formatCode="0">
                  <c:v>-382.25</c:v>
                </c:pt>
                <c:pt idx="308" formatCode="0">
                  <c:v>-380.50000000000006</c:v>
                </c:pt>
                <c:pt idx="309" formatCode="0">
                  <c:v>-380.74999999999994</c:v>
                </c:pt>
                <c:pt idx="310" formatCode="0">
                  <c:v>-380.625</c:v>
                </c:pt>
                <c:pt idx="311" formatCode="0">
                  <c:v>-381.49999999999966</c:v>
                </c:pt>
                <c:pt idx="312" formatCode="0">
                  <c:v>-381.87499999999994</c:v>
                </c:pt>
                <c:pt idx="313" formatCode="0">
                  <c:v>-384.50000000000006</c:v>
                </c:pt>
                <c:pt idx="314" formatCode="0">
                  <c:v>-384.24999999999966</c:v>
                </c:pt>
                <c:pt idx="315" formatCode="0">
                  <c:v>-383.9999999999996</c:v>
                </c:pt>
                <c:pt idx="316" formatCode="0">
                  <c:v>-384.37499999999989</c:v>
                </c:pt>
                <c:pt idx="317" formatCode="0">
                  <c:v>-384.50000000000006</c:v>
                </c:pt>
                <c:pt idx="318" formatCode="0">
                  <c:v>-385.12500000000017</c:v>
                </c:pt>
                <c:pt idx="319" formatCode="0">
                  <c:v>-385.74999999999983</c:v>
                </c:pt>
                <c:pt idx="320" formatCode="0">
                  <c:v>-386.625</c:v>
                </c:pt>
                <c:pt idx="321" formatCode="0">
                  <c:v>-384.25</c:v>
                </c:pt>
                <c:pt idx="322" formatCode="0">
                  <c:v>-384.74999999999994</c:v>
                </c:pt>
                <c:pt idx="323" formatCode="0">
                  <c:v>-384.12500000000006</c:v>
                </c:pt>
                <c:pt idx="324" formatCode="0">
                  <c:v>-385.12499999999994</c:v>
                </c:pt>
                <c:pt idx="325" formatCode="0">
                  <c:v>-383.25000000000011</c:v>
                </c:pt>
                <c:pt idx="326" formatCode="0">
                  <c:v>-383.25000000000011</c:v>
                </c:pt>
                <c:pt idx="327" formatCode="0">
                  <c:v>-384.00000000000011</c:v>
                </c:pt>
                <c:pt idx="328" formatCode="0">
                  <c:v>-383.25000000000011</c:v>
                </c:pt>
                <c:pt idx="329" formatCode="0">
                  <c:v>-383.62500000000011</c:v>
                </c:pt>
                <c:pt idx="330" formatCode="0">
                  <c:v>-384.74999999999994</c:v>
                </c:pt>
                <c:pt idx="331" formatCode="0">
                  <c:v>-385</c:v>
                </c:pt>
                <c:pt idx="332" formatCode="0">
                  <c:v>-383</c:v>
                </c:pt>
                <c:pt idx="333" formatCode="0">
                  <c:v>-384.625</c:v>
                </c:pt>
                <c:pt idx="334" formatCode="0">
                  <c:v>-383.375</c:v>
                </c:pt>
                <c:pt idx="335" formatCode="0">
                  <c:v>-384.62499999999966</c:v>
                </c:pt>
                <c:pt idx="336" formatCode="0">
                  <c:v>-384.74999999999994</c:v>
                </c:pt>
                <c:pt idx="337" formatCode="0">
                  <c:v>-385.62500000000011</c:v>
                </c:pt>
                <c:pt idx="338" formatCode="0">
                  <c:v>-385.49999999999966</c:v>
                </c:pt>
                <c:pt idx="339" formatCode="0">
                  <c:v>-383</c:v>
                </c:pt>
                <c:pt idx="340" formatCode="0">
                  <c:v>-384.37499999999989</c:v>
                </c:pt>
                <c:pt idx="341" formatCode="0">
                  <c:v>-385</c:v>
                </c:pt>
                <c:pt idx="342" formatCode="0">
                  <c:v>-384.75000000000017</c:v>
                </c:pt>
                <c:pt idx="343" formatCode="0">
                  <c:v>-385.24999999999989</c:v>
                </c:pt>
                <c:pt idx="344" formatCode="0">
                  <c:v>-384.49999999999955</c:v>
                </c:pt>
                <c:pt idx="345" formatCode="0">
                  <c:v>-383.62499999999989</c:v>
                </c:pt>
                <c:pt idx="346" formatCode="0">
                  <c:v>-384.12500000000006</c:v>
                </c:pt>
                <c:pt idx="347" formatCode="0">
                  <c:v>-383.9999999999996</c:v>
                </c:pt>
                <c:pt idx="348" formatCode="0">
                  <c:v>-384.62500000000028</c:v>
                </c:pt>
                <c:pt idx="349" formatCode="0">
                  <c:v>-385</c:v>
                </c:pt>
                <c:pt idx="350" formatCode="0">
                  <c:v>-384.37499999999989</c:v>
                </c:pt>
                <c:pt idx="351" formatCode="0">
                  <c:v>-385.37499999999966</c:v>
                </c:pt>
                <c:pt idx="352" formatCode="0">
                  <c:v>-384.12500000000006</c:v>
                </c:pt>
                <c:pt idx="353" formatCode="0">
                  <c:v>-384.50000000000006</c:v>
                </c:pt>
                <c:pt idx="354" formatCode="0">
                  <c:v>-384.37499999999989</c:v>
                </c:pt>
                <c:pt idx="355" formatCode="0">
                  <c:v>-385.375</c:v>
                </c:pt>
                <c:pt idx="356" formatCode="0">
                  <c:v>-386.625</c:v>
                </c:pt>
                <c:pt idx="357" formatCode="0">
                  <c:v>-385</c:v>
                </c:pt>
                <c:pt idx="358" formatCode="0">
                  <c:v>-387.375</c:v>
                </c:pt>
                <c:pt idx="359" formatCode="0">
                  <c:v>-386.625</c:v>
                </c:pt>
                <c:pt idx="360" formatCode="0">
                  <c:v>-385.87499999999994</c:v>
                </c:pt>
                <c:pt idx="361" formatCode="0">
                  <c:v>-385.75000000000006</c:v>
                </c:pt>
                <c:pt idx="362" formatCode="0">
                  <c:v>-380.12500000000006</c:v>
                </c:pt>
                <c:pt idx="363" formatCode="0">
                  <c:v>-370.37500000000011</c:v>
                </c:pt>
                <c:pt idx="364" formatCode="0">
                  <c:v>-372.12500000000006</c:v>
                </c:pt>
                <c:pt idx="365" formatCode="0">
                  <c:v>-376.12500000000006</c:v>
                </c:pt>
                <c:pt idx="366" formatCode="0">
                  <c:v>-376.74999999999994</c:v>
                </c:pt>
                <c:pt idx="367" formatCode="0">
                  <c:v>-378.50000000000006</c:v>
                </c:pt>
                <c:pt idx="368" formatCode="0">
                  <c:v>-378.12500000000006</c:v>
                </c:pt>
                <c:pt idx="369" formatCode="0">
                  <c:v>-378.00000000000011</c:v>
                </c:pt>
                <c:pt idx="370" formatCode="0">
                  <c:v>-378.37499999999989</c:v>
                </c:pt>
                <c:pt idx="371" formatCode="0">
                  <c:v>-378.87499999999983</c:v>
                </c:pt>
                <c:pt idx="372" formatCode="0">
                  <c:v>-379.62500000000011</c:v>
                </c:pt>
                <c:pt idx="373" formatCode="0">
                  <c:v>-378.37499999999989</c:v>
                </c:pt>
                <c:pt idx="374" formatCode="0">
                  <c:v>-379.74999999999983</c:v>
                </c:pt>
                <c:pt idx="375" formatCode="0">
                  <c:v>-378.87499999999983</c:v>
                </c:pt>
                <c:pt idx="376" formatCode="0">
                  <c:v>-378.87499999999983</c:v>
                </c:pt>
                <c:pt idx="377" formatCode="0">
                  <c:v>-378.625</c:v>
                </c:pt>
                <c:pt idx="378" formatCode="0">
                  <c:v>-379.9999999999996</c:v>
                </c:pt>
                <c:pt idx="379" formatCode="0">
                  <c:v>-379.87499999999994</c:v>
                </c:pt>
                <c:pt idx="380" formatCode="0">
                  <c:v>-379.24999999999989</c:v>
                </c:pt>
                <c:pt idx="381" formatCode="0">
                  <c:v>-379</c:v>
                </c:pt>
                <c:pt idx="382" formatCode="0">
                  <c:v>-380.625</c:v>
                </c:pt>
                <c:pt idx="383" formatCode="0">
                  <c:v>-379.24999999999989</c:v>
                </c:pt>
                <c:pt idx="384" formatCode="0">
                  <c:v>-379.49999999999966</c:v>
                </c:pt>
                <c:pt idx="385" formatCode="0">
                  <c:v>-380.37499999999989</c:v>
                </c:pt>
                <c:pt idx="386" formatCode="0">
                  <c:v>-381.75000000000006</c:v>
                </c:pt>
                <c:pt idx="387" formatCode="0">
                  <c:v>-381.375</c:v>
                </c:pt>
                <c:pt idx="388" formatCode="0">
                  <c:v>-381.25000000000011</c:v>
                </c:pt>
                <c:pt idx="389" formatCode="0">
                  <c:v>-382.12500000000006</c:v>
                </c:pt>
                <c:pt idx="390" formatCode="0">
                  <c:v>-382.37499999999989</c:v>
                </c:pt>
                <c:pt idx="391" formatCode="0">
                  <c:v>-382.75000000000017</c:v>
                </c:pt>
                <c:pt idx="392" formatCode="0">
                  <c:v>-382.50000000000006</c:v>
                </c:pt>
                <c:pt idx="393" formatCode="0">
                  <c:v>-381.12499999999994</c:v>
                </c:pt>
                <c:pt idx="394" formatCode="0">
                  <c:v>-381.25000000000011</c:v>
                </c:pt>
                <c:pt idx="395" formatCode="0">
                  <c:v>-379.75000000000006</c:v>
                </c:pt>
                <c:pt idx="396" formatCode="0">
                  <c:v>-381.74999999999983</c:v>
                </c:pt>
                <c:pt idx="397" formatCode="0">
                  <c:v>-380.37499999999989</c:v>
                </c:pt>
                <c:pt idx="398" formatCode="0">
                  <c:v>-382.75000000000017</c:v>
                </c:pt>
                <c:pt idx="399" formatCode="0">
                  <c:v>-383</c:v>
                </c:pt>
                <c:pt idx="400" formatCode="0">
                  <c:v>-381.87499999999994</c:v>
                </c:pt>
                <c:pt idx="401" formatCode="0">
                  <c:v>-382.37499999999989</c:v>
                </c:pt>
                <c:pt idx="402" formatCode="0">
                  <c:v>-381.49999999999966</c:v>
                </c:pt>
                <c:pt idx="403" formatCode="0">
                  <c:v>-382.37499999999989</c:v>
                </c:pt>
                <c:pt idx="404" formatCode="0">
                  <c:v>-382.12500000000006</c:v>
                </c:pt>
                <c:pt idx="405" formatCode="0">
                  <c:v>-382.25</c:v>
                </c:pt>
                <c:pt idx="406" formatCode="0">
                  <c:v>-383.12499999999994</c:v>
                </c:pt>
                <c:pt idx="407" formatCode="0">
                  <c:v>-383.75000000000006</c:v>
                </c:pt>
                <c:pt idx="408" formatCode="0">
                  <c:v>-383.25000000000011</c:v>
                </c:pt>
                <c:pt idx="409" formatCode="0">
                  <c:v>-384.50000000000006</c:v>
                </c:pt>
                <c:pt idx="410" formatCode="0">
                  <c:v>-384.87499999999983</c:v>
                </c:pt>
                <c:pt idx="411" formatCode="0">
                  <c:v>-385.87499999999994</c:v>
                </c:pt>
                <c:pt idx="412" formatCode="0">
                  <c:v>-384.87500000000006</c:v>
                </c:pt>
                <c:pt idx="413" formatCode="0">
                  <c:v>-383.87499999999994</c:v>
                </c:pt>
                <c:pt idx="414" formatCode="0">
                  <c:v>-385.375</c:v>
                </c:pt>
                <c:pt idx="415" formatCode="0">
                  <c:v>-385</c:v>
                </c:pt>
                <c:pt idx="416" formatCode="0">
                  <c:v>-383.87499999999994</c:v>
                </c:pt>
                <c:pt idx="417" formatCode="0">
                  <c:v>-384.37499999999989</c:v>
                </c:pt>
                <c:pt idx="418" formatCode="0">
                  <c:v>-384.12500000000006</c:v>
                </c:pt>
                <c:pt idx="419" formatCode="0">
                  <c:v>-384.12500000000006</c:v>
                </c:pt>
                <c:pt idx="420" formatCode="0">
                  <c:v>-383.375</c:v>
                </c:pt>
                <c:pt idx="421" formatCode="0">
                  <c:v>-385.74999999999983</c:v>
                </c:pt>
                <c:pt idx="422" formatCode="0">
                  <c:v>-386.25</c:v>
                </c:pt>
                <c:pt idx="423" formatCode="0">
                  <c:v>-386.12500000000006</c:v>
                </c:pt>
                <c:pt idx="424" formatCode="0">
                  <c:v>-385.25000000000011</c:v>
                </c:pt>
                <c:pt idx="425" formatCode="0">
                  <c:v>-385.75000000000006</c:v>
                </c:pt>
                <c:pt idx="426" formatCode="0">
                  <c:v>-386.25</c:v>
                </c:pt>
                <c:pt idx="427" formatCode="0">
                  <c:v>-384.625</c:v>
                </c:pt>
                <c:pt idx="428" formatCode="0">
                  <c:v>-385.62500000000011</c:v>
                </c:pt>
                <c:pt idx="429" formatCode="0">
                  <c:v>-385.375</c:v>
                </c:pt>
                <c:pt idx="430" formatCode="0">
                  <c:v>-383.62499999999989</c:v>
                </c:pt>
                <c:pt idx="431" formatCode="0">
                  <c:v>-384.25</c:v>
                </c:pt>
                <c:pt idx="432" formatCode="0">
                  <c:v>-385.375</c:v>
                </c:pt>
                <c:pt idx="433" formatCode="0">
                  <c:v>-387.24999999999989</c:v>
                </c:pt>
                <c:pt idx="434" formatCode="0">
                  <c:v>-385.12499999999994</c:v>
                </c:pt>
                <c:pt idx="435" formatCode="0">
                  <c:v>-385.49999999999966</c:v>
                </c:pt>
                <c:pt idx="436" formatCode="0">
                  <c:v>-386.50000000000028</c:v>
                </c:pt>
                <c:pt idx="437" formatCode="0">
                  <c:v>-387.62499999999989</c:v>
                </c:pt>
                <c:pt idx="438" formatCode="0">
                  <c:v>-387.12499999999994</c:v>
                </c:pt>
                <c:pt idx="439" formatCode="0">
                  <c:v>-386.25</c:v>
                </c:pt>
                <c:pt idx="440" formatCode="0">
                  <c:v>-386.625</c:v>
                </c:pt>
                <c:pt idx="441" formatCode="0">
                  <c:v>-385.49999999999966</c:v>
                </c:pt>
                <c:pt idx="442" formatCode="0">
                  <c:v>-386.12499999999983</c:v>
                </c:pt>
                <c:pt idx="443" formatCode="0">
                  <c:v>-386.25</c:v>
                </c:pt>
                <c:pt idx="444" formatCode="0">
                  <c:v>-385.24999999999989</c:v>
                </c:pt>
                <c:pt idx="445" formatCode="0">
                  <c:v>-386.625</c:v>
                </c:pt>
                <c:pt idx="446" formatCode="0">
                  <c:v>-385.24999999999989</c:v>
                </c:pt>
                <c:pt idx="447" formatCode="0">
                  <c:v>-383.12499999999994</c:v>
                </c:pt>
                <c:pt idx="448" formatCode="0">
                  <c:v>-385.75000000000028</c:v>
                </c:pt>
                <c:pt idx="449" formatCode="0">
                  <c:v>-385.37499999999966</c:v>
                </c:pt>
                <c:pt idx="450" formatCode="0">
                  <c:v>-386.49999999999955</c:v>
                </c:pt>
                <c:pt idx="451" formatCode="0">
                  <c:v>-368.12500000000006</c:v>
                </c:pt>
                <c:pt idx="452" formatCode="0">
                  <c:v>-372.74999999999989</c:v>
                </c:pt>
                <c:pt idx="453" formatCode="0">
                  <c:v>-372.74999999999989</c:v>
                </c:pt>
                <c:pt idx="454" formatCode="0">
                  <c:v>-351.12500000000011</c:v>
                </c:pt>
                <c:pt idx="455" formatCode="0">
                  <c:v>-349.87499999999994</c:v>
                </c:pt>
                <c:pt idx="456" formatCode="0">
                  <c:v>-351.74999999999966</c:v>
                </c:pt>
                <c:pt idx="457" formatCode="0">
                  <c:v>-355.375</c:v>
                </c:pt>
                <c:pt idx="458" formatCode="0">
                  <c:v>-357.62500000000006</c:v>
                </c:pt>
                <c:pt idx="459" formatCode="0">
                  <c:v>-358.37500000000011</c:v>
                </c:pt>
                <c:pt idx="460" formatCode="0">
                  <c:v>-361.37499999999966</c:v>
                </c:pt>
                <c:pt idx="461" formatCode="0">
                  <c:v>-362.87499999999983</c:v>
                </c:pt>
                <c:pt idx="462" formatCode="0">
                  <c:v>-363.75</c:v>
                </c:pt>
                <c:pt idx="463" formatCode="0">
                  <c:v>-364.87500000000006</c:v>
                </c:pt>
                <c:pt idx="464" formatCode="0">
                  <c:v>-366.87500000000006</c:v>
                </c:pt>
                <c:pt idx="465" formatCode="0">
                  <c:v>-368.50000000000006</c:v>
                </c:pt>
                <c:pt idx="466" formatCode="0">
                  <c:v>-368.12500000000006</c:v>
                </c:pt>
                <c:pt idx="467" formatCode="0">
                  <c:v>-369.12499999999994</c:v>
                </c:pt>
                <c:pt idx="468" formatCode="0">
                  <c:v>-370.50000000000006</c:v>
                </c:pt>
                <c:pt idx="469" formatCode="0">
                  <c:v>-370.24999999999994</c:v>
                </c:pt>
                <c:pt idx="470" formatCode="0">
                  <c:v>-371.12499999999994</c:v>
                </c:pt>
                <c:pt idx="471" formatCode="0">
                  <c:v>-373</c:v>
                </c:pt>
                <c:pt idx="472" formatCode="0">
                  <c:v>-373.87499999999994</c:v>
                </c:pt>
                <c:pt idx="473" formatCode="0">
                  <c:v>-374.37499999999989</c:v>
                </c:pt>
                <c:pt idx="474" formatCode="0">
                  <c:v>-373.62500000000011</c:v>
                </c:pt>
                <c:pt idx="475" formatCode="0">
                  <c:v>-373.375</c:v>
                </c:pt>
                <c:pt idx="476" formatCode="0">
                  <c:v>-373.87500000000017</c:v>
                </c:pt>
                <c:pt idx="477" formatCode="0">
                  <c:v>-374.25000000000017</c:v>
                </c:pt>
                <c:pt idx="478" formatCode="0">
                  <c:v>-374.87500000000006</c:v>
                </c:pt>
                <c:pt idx="479" formatCode="0">
                  <c:v>-375.74999999999983</c:v>
                </c:pt>
                <c:pt idx="480" formatCode="0">
                  <c:v>-374.37499999999989</c:v>
                </c:pt>
                <c:pt idx="481" formatCode="0">
                  <c:v>-375.9999999999996</c:v>
                </c:pt>
                <c:pt idx="482" formatCode="0">
                  <c:v>-376.25</c:v>
                </c:pt>
                <c:pt idx="483" formatCode="0">
                  <c:v>-375.62500000000011</c:v>
                </c:pt>
                <c:pt idx="484" formatCode="0">
                  <c:v>-375.37499999999966</c:v>
                </c:pt>
                <c:pt idx="485" formatCode="0">
                  <c:v>-376.37499999999989</c:v>
                </c:pt>
                <c:pt idx="486" formatCode="0">
                  <c:v>-374.37499999999989</c:v>
                </c:pt>
                <c:pt idx="487" formatCode="0">
                  <c:v>-376.37499999999989</c:v>
                </c:pt>
                <c:pt idx="488" formatCode="0">
                  <c:v>-374.625</c:v>
                </c:pt>
                <c:pt idx="489" formatCode="0">
                  <c:v>-376.49999999999955</c:v>
                </c:pt>
                <c:pt idx="490" formatCode="0">
                  <c:v>-374.75000000000011</c:v>
                </c:pt>
                <c:pt idx="491" formatCode="0">
                  <c:v>-375.62500000000011</c:v>
                </c:pt>
                <c:pt idx="492" formatCode="0">
                  <c:v>-376.37499999999989</c:v>
                </c:pt>
                <c:pt idx="493" formatCode="0">
                  <c:v>-376.25</c:v>
                </c:pt>
                <c:pt idx="494" formatCode="0">
                  <c:v>-377.49999999999966</c:v>
                </c:pt>
                <c:pt idx="495" formatCode="0">
                  <c:v>-377.12499999999994</c:v>
                </c:pt>
                <c:pt idx="496" formatCode="0">
                  <c:v>-375.24999999999989</c:v>
                </c:pt>
                <c:pt idx="497" formatCode="0">
                  <c:v>-377.24999999999989</c:v>
                </c:pt>
                <c:pt idx="498" formatCode="0">
                  <c:v>-375.49999999999966</c:v>
                </c:pt>
                <c:pt idx="499" formatCode="0">
                  <c:v>-377.12499999999994</c:v>
                </c:pt>
                <c:pt idx="500" formatCode="0">
                  <c:v>-377.375</c:v>
                </c:pt>
                <c:pt idx="501" formatCode="0">
                  <c:v>-374.50000000000006</c:v>
                </c:pt>
                <c:pt idx="502" formatCode="0">
                  <c:v>-376.25</c:v>
                </c:pt>
                <c:pt idx="503" formatCode="0">
                  <c:v>-376.50000000000006</c:v>
                </c:pt>
                <c:pt idx="504" formatCode="0">
                  <c:v>-375.75</c:v>
                </c:pt>
                <c:pt idx="505" formatCode="0">
                  <c:v>-375.9999999999996</c:v>
                </c:pt>
                <c:pt idx="506" formatCode="0">
                  <c:v>-376.25</c:v>
                </c:pt>
                <c:pt idx="507" formatCode="0">
                  <c:v>-375.9999999999996</c:v>
                </c:pt>
                <c:pt idx="508" formatCode="0">
                  <c:v>-376.37499999999989</c:v>
                </c:pt>
                <c:pt idx="509" formatCode="0">
                  <c:v>-377.375</c:v>
                </c:pt>
                <c:pt idx="510" formatCode="0">
                  <c:v>-376.74999999999994</c:v>
                </c:pt>
                <c:pt idx="511" formatCode="0">
                  <c:v>-376.74999999999994</c:v>
                </c:pt>
                <c:pt idx="512" formatCode="0">
                  <c:v>-377.49999999999966</c:v>
                </c:pt>
                <c:pt idx="513" formatCode="0">
                  <c:v>-376.74999999999994</c:v>
                </c:pt>
                <c:pt idx="514" formatCode="0">
                  <c:v>-377.62500000000011</c:v>
                </c:pt>
                <c:pt idx="515" formatCode="0">
                  <c:v>-379.12499999999994</c:v>
                </c:pt>
                <c:pt idx="516" formatCode="0">
                  <c:v>-378.12500000000006</c:v>
                </c:pt>
                <c:pt idx="517" formatCode="0">
                  <c:v>-378.12500000000006</c:v>
                </c:pt>
                <c:pt idx="518" formatCode="0">
                  <c:v>-376.87500000000006</c:v>
                </c:pt>
                <c:pt idx="519" formatCode="0">
                  <c:v>-378.37500000000011</c:v>
                </c:pt>
                <c:pt idx="520" formatCode="0">
                  <c:v>-377.49999999999966</c:v>
                </c:pt>
                <c:pt idx="521" formatCode="0">
                  <c:v>-378.37500000000011</c:v>
                </c:pt>
                <c:pt idx="522" formatCode="0">
                  <c:v>-379.49999999999966</c:v>
                </c:pt>
                <c:pt idx="523" formatCode="0">
                  <c:v>-378.87500000000006</c:v>
                </c:pt>
                <c:pt idx="524" formatCode="0">
                  <c:v>-378.74999999999994</c:v>
                </c:pt>
                <c:pt idx="525" formatCode="0">
                  <c:v>-379.74999999999983</c:v>
                </c:pt>
                <c:pt idx="526" formatCode="0">
                  <c:v>-378.50000000000006</c:v>
                </c:pt>
                <c:pt idx="527" formatCode="0">
                  <c:v>-379.9999999999996</c:v>
                </c:pt>
                <c:pt idx="528" formatCode="0">
                  <c:v>-377.9999999999996</c:v>
                </c:pt>
                <c:pt idx="529" formatCode="0">
                  <c:v>-377.75000000000006</c:v>
                </c:pt>
                <c:pt idx="530" formatCode="0">
                  <c:v>-379.12500000000017</c:v>
                </c:pt>
                <c:pt idx="531" formatCode="0">
                  <c:v>-378.625</c:v>
                </c:pt>
                <c:pt idx="532" formatCode="0">
                  <c:v>-377.24999999999989</c:v>
                </c:pt>
                <c:pt idx="533" formatCode="0">
                  <c:v>-377.87499999999994</c:v>
                </c:pt>
                <c:pt idx="534" formatCode="0">
                  <c:v>-379.25000000000011</c:v>
                </c:pt>
                <c:pt idx="535" formatCode="0">
                  <c:v>-378.50000000000006</c:v>
                </c:pt>
                <c:pt idx="536" formatCode="0">
                  <c:v>-378.37500000000011</c:v>
                </c:pt>
                <c:pt idx="537" formatCode="0">
                  <c:v>-381.25000000000011</c:v>
                </c:pt>
                <c:pt idx="538" formatCode="0">
                  <c:v>-378.49999999999955</c:v>
                </c:pt>
                <c:pt idx="539" formatCode="0">
                  <c:v>-378.74999999999994</c:v>
                </c:pt>
                <c:pt idx="540" formatCode="0">
                  <c:v>-380.12500000000006</c:v>
                </c:pt>
                <c:pt idx="541" formatCode="0">
                  <c:v>-379</c:v>
                </c:pt>
                <c:pt idx="542" formatCode="0">
                  <c:v>-379.75000000000006</c:v>
                </c:pt>
                <c:pt idx="543" formatCode="0">
                  <c:v>-379.12500000000017</c:v>
                </c:pt>
                <c:pt idx="544" formatCode="0">
                  <c:v>-379.49999999999966</c:v>
                </c:pt>
                <c:pt idx="545" formatCode="0">
                  <c:v>-380.12500000000006</c:v>
                </c:pt>
                <c:pt idx="546" formatCode="0">
                  <c:v>-387</c:v>
                </c:pt>
                <c:pt idx="547" formatCode="0">
                  <c:v>-383.24999999999989</c:v>
                </c:pt>
                <c:pt idx="548" formatCode="0">
                  <c:v>-382.75000000000017</c:v>
                </c:pt>
                <c:pt idx="549" formatCode="0">
                  <c:v>-381.37499999999966</c:v>
                </c:pt>
                <c:pt idx="550" formatCode="0">
                  <c:v>-381.62500000000011</c:v>
                </c:pt>
                <c:pt idx="551" formatCode="0">
                  <c:v>-381.62500000000011</c:v>
                </c:pt>
                <c:pt idx="552" formatCode="0">
                  <c:v>-379.62500000000011</c:v>
                </c:pt>
                <c:pt idx="553" formatCode="0">
                  <c:v>-379.74999999999983</c:v>
                </c:pt>
                <c:pt idx="554" formatCode="0">
                  <c:v>-378.87500000000006</c:v>
                </c:pt>
                <c:pt idx="555" formatCode="0">
                  <c:v>-381.25000000000011</c:v>
                </c:pt>
                <c:pt idx="556" formatCode="0">
                  <c:v>-380.37500000000011</c:v>
                </c:pt>
                <c:pt idx="557" formatCode="0">
                  <c:v>-379.24999999999989</c:v>
                </c:pt>
                <c:pt idx="558" formatCode="0">
                  <c:v>-380.25</c:v>
                </c:pt>
                <c:pt idx="559" formatCode="0">
                  <c:v>-379.375</c:v>
                </c:pt>
                <c:pt idx="560" formatCode="0">
                  <c:v>-379.25000000000011</c:v>
                </c:pt>
                <c:pt idx="561" formatCode="0">
                  <c:v>-380.87500000000006</c:v>
                </c:pt>
                <c:pt idx="562" formatCode="0">
                  <c:v>-380.12499999999983</c:v>
                </c:pt>
                <c:pt idx="563" formatCode="0">
                  <c:v>-381.25000000000011</c:v>
                </c:pt>
                <c:pt idx="564" formatCode="0">
                  <c:v>-380.50000000000006</c:v>
                </c:pt>
                <c:pt idx="565" formatCode="0">
                  <c:v>-380.74999999999994</c:v>
                </c:pt>
                <c:pt idx="566" formatCode="0">
                  <c:v>-380.87500000000006</c:v>
                </c:pt>
                <c:pt idx="567" formatCode="0">
                  <c:v>-379.75000000000006</c:v>
                </c:pt>
                <c:pt idx="568" formatCode="0">
                  <c:v>-382.50000000000006</c:v>
                </c:pt>
                <c:pt idx="569" formatCode="0">
                  <c:v>-381.00000000000028</c:v>
                </c:pt>
                <c:pt idx="570" formatCode="0">
                  <c:v>-382.625</c:v>
                </c:pt>
                <c:pt idx="571" formatCode="0">
                  <c:v>-382.37499999999989</c:v>
                </c:pt>
                <c:pt idx="572" formatCode="0">
                  <c:v>-381.25000000000011</c:v>
                </c:pt>
                <c:pt idx="573" formatCode="0">
                  <c:v>-380.625</c:v>
                </c:pt>
                <c:pt idx="574" formatCode="0">
                  <c:v>-380.12499999999983</c:v>
                </c:pt>
                <c:pt idx="575" formatCode="0">
                  <c:v>-379.74999999999983</c:v>
                </c:pt>
                <c:pt idx="576" formatCode="0">
                  <c:v>-380.74999999999994</c:v>
                </c:pt>
                <c:pt idx="577" formatCode="0">
                  <c:v>-379.50000000000017</c:v>
                </c:pt>
                <c:pt idx="578" formatCode="0">
                  <c:v>-379.9999999999996</c:v>
                </c:pt>
                <c:pt idx="579" formatCode="0">
                  <c:v>-380.25</c:v>
                </c:pt>
                <c:pt idx="580" formatCode="0">
                  <c:v>-379.75000000000006</c:v>
                </c:pt>
                <c:pt idx="581" formatCode="0">
                  <c:v>-380.12500000000006</c:v>
                </c:pt>
                <c:pt idx="582" formatCode="0">
                  <c:v>-380.87500000000006</c:v>
                </c:pt>
                <c:pt idx="583" formatCode="0">
                  <c:v>-381.12499999999994</c:v>
                </c:pt>
                <c:pt idx="584" formatCode="0">
                  <c:v>-378.87500000000006</c:v>
                </c:pt>
                <c:pt idx="585" formatCode="0">
                  <c:v>-379</c:v>
                </c:pt>
                <c:pt idx="586" formatCode="0">
                  <c:v>-379.62499999999989</c:v>
                </c:pt>
                <c:pt idx="587" formatCode="0">
                  <c:v>-378.87499999999983</c:v>
                </c:pt>
                <c:pt idx="588" formatCode="0">
                  <c:v>-380.12500000000006</c:v>
                </c:pt>
                <c:pt idx="589" formatCode="0">
                  <c:v>-379.9999999999996</c:v>
                </c:pt>
                <c:pt idx="590" formatCode="0">
                  <c:v>-380.625</c:v>
                </c:pt>
                <c:pt idx="591" formatCode="0">
                  <c:v>-380.625</c:v>
                </c:pt>
                <c:pt idx="592" formatCode="0">
                  <c:v>-380.74999999999994</c:v>
                </c:pt>
                <c:pt idx="593" formatCode="0">
                  <c:v>-379.12499999999994</c:v>
                </c:pt>
                <c:pt idx="594" formatCode="0">
                  <c:v>-379.62499999999989</c:v>
                </c:pt>
                <c:pt idx="595" formatCode="0">
                  <c:v>-379.9999999999996</c:v>
                </c:pt>
                <c:pt idx="596" formatCode="0">
                  <c:v>-379.75000000000006</c:v>
                </c:pt>
                <c:pt idx="597" formatCode="0">
                  <c:v>-379.62500000000011</c:v>
                </c:pt>
                <c:pt idx="598" formatCode="0">
                  <c:v>-379.75000000000006</c:v>
                </c:pt>
                <c:pt idx="599" formatCode="0">
                  <c:v>-380.37499999999989</c:v>
                </c:pt>
                <c:pt idx="600" formatCode="0">
                  <c:v>-381.25000000000011</c:v>
                </c:pt>
                <c:pt idx="601" formatCode="0">
                  <c:v>-380.37500000000011</c:v>
                </c:pt>
                <c:pt idx="602" formatCode="0">
                  <c:v>-382.37500000000011</c:v>
                </c:pt>
                <c:pt idx="603" formatCode="0">
                  <c:v>-381.12499999999994</c:v>
                </c:pt>
                <c:pt idx="604" formatCode="0">
                  <c:v>-381.87499999999994</c:v>
                </c:pt>
                <c:pt idx="605" formatCode="0">
                  <c:v>-380.37499999999989</c:v>
                </c:pt>
                <c:pt idx="606" formatCode="0">
                  <c:v>-382.25</c:v>
                </c:pt>
                <c:pt idx="607" formatCode="0">
                  <c:v>-380.49999999999955</c:v>
                </c:pt>
                <c:pt idx="608" formatCode="0">
                  <c:v>-380.50000000000006</c:v>
                </c:pt>
                <c:pt idx="609" formatCode="0">
                  <c:v>-382.74999999999994</c:v>
                </c:pt>
                <c:pt idx="610" formatCode="0">
                  <c:v>-380.625</c:v>
                </c:pt>
                <c:pt idx="611" formatCode="0">
                  <c:v>-381.375</c:v>
                </c:pt>
                <c:pt idx="612" formatCode="0">
                  <c:v>-380.12499999999983</c:v>
                </c:pt>
                <c:pt idx="613" formatCode="0">
                  <c:v>-380.25</c:v>
                </c:pt>
                <c:pt idx="614" formatCode="0">
                  <c:v>-380.625</c:v>
                </c:pt>
                <c:pt idx="615" formatCode="0">
                  <c:v>-379.9999999999996</c:v>
                </c:pt>
                <c:pt idx="616" formatCode="0">
                  <c:v>-380.24999999999966</c:v>
                </c:pt>
                <c:pt idx="617" formatCode="0">
                  <c:v>-379.62499999999989</c:v>
                </c:pt>
                <c:pt idx="618" formatCode="0">
                  <c:v>-380.625</c:v>
                </c:pt>
                <c:pt idx="619" formatCode="0">
                  <c:v>-379.87499999999966</c:v>
                </c:pt>
                <c:pt idx="620" formatCode="0">
                  <c:v>-379.9999999999996</c:v>
                </c:pt>
                <c:pt idx="621" formatCode="0">
                  <c:v>-379.9999999999996</c:v>
                </c:pt>
                <c:pt idx="622" formatCode="0">
                  <c:v>-379.87499999999994</c:v>
                </c:pt>
                <c:pt idx="623" formatCode="0">
                  <c:v>-381.75000000000006</c:v>
                </c:pt>
                <c:pt idx="624" formatCode="0">
                  <c:v>-380.12500000000006</c:v>
                </c:pt>
                <c:pt idx="625" formatCode="0">
                  <c:v>-380.625</c:v>
                </c:pt>
                <c:pt idx="626" formatCode="0">
                  <c:v>-380.74999999999994</c:v>
                </c:pt>
                <c:pt idx="627" formatCode="0">
                  <c:v>-380.37499999999989</c:v>
                </c:pt>
                <c:pt idx="628" formatCode="0">
                  <c:v>-381.37499999999966</c:v>
                </c:pt>
                <c:pt idx="629" formatCode="0">
                  <c:v>-381.12499999999994</c:v>
                </c:pt>
                <c:pt idx="630" formatCode="0">
                  <c:v>-380.625</c:v>
                </c:pt>
                <c:pt idx="631" formatCode="0">
                  <c:v>-379</c:v>
                </c:pt>
                <c:pt idx="632" formatCode="0">
                  <c:v>-380.50000000000006</c:v>
                </c:pt>
                <c:pt idx="633" formatCode="0">
                  <c:v>-381.9999999999996</c:v>
                </c:pt>
                <c:pt idx="634" formatCode="0">
                  <c:v>-379.49999999999966</c:v>
                </c:pt>
                <c:pt idx="635" formatCode="0">
                  <c:v>-380.50000000000006</c:v>
                </c:pt>
                <c:pt idx="636" formatCode="0">
                  <c:v>-381.9999999999996</c:v>
                </c:pt>
                <c:pt idx="637" formatCode="0">
                  <c:v>-379.49999999999966</c:v>
                </c:pt>
                <c:pt idx="638" formatCode="0">
                  <c:v>-374.00000000000011</c:v>
                </c:pt>
                <c:pt idx="639" formatCode="0">
                  <c:v>-372.00000000000011</c:v>
                </c:pt>
                <c:pt idx="640" formatCode="0">
                  <c:v>-370.00000000000011</c:v>
                </c:pt>
                <c:pt idx="641" formatCode="0">
                  <c:v>-368.00000000000011</c:v>
                </c:pt>
                <c:pt idx="642" formatCode="0">
                  <c:v>-364.00000000000011</c:v>
                </c:pt>
                <c:pt idx="643" formatCode="0">
                  <c:v>-362.50000000000006</c:v>
                </c:pt>
                <c:pt idx="644" formatCode="0">
                  <c:v>-365</c:v>
                </c:pt>
                <c:pt idx="645" formatCode="0">
                  <c:v>-361</c:v>
                </c:pt>
                <c:pt idx="646" formatCode="0">
                  <c:v>-360.00000000000011</c:v>
                </c:pt>
                <c:pt idx="647" formatCode="0">
                  <c:v>-355.49999999999966</c:v>
                </c:pt>
                <c:pt idx="648" formatCode="0">
                  <c:v>-356.00000000000011</c:v>
                </c:pt>
                <c:pt idx="649" formatCode="0">
                  <c:v>-361.49999999999966</c:v>
                </c:pt>
                <c:pt idx="650" formatCode="0">
                  <c:v>-356.50000000000006</c:v>
                </c:pt>
                <c:pt idx="651" formatCode="0">
                  <c:v>-356.00000000000011</c:v>
                </c:pt>
                <c:pt idx="652" formatCode="0">
                  <c:v>-360.50000000000006</c:v>
                </c:pt>
                <c:pt idx="653" formatCode="0">
                  <c:v>-341.4999999999996</c:v>
                </c:pt>
                <c:pt idx="654" formatCode="0">
                  <c:v>-351</c:v>
                </c:pt>
                <c:pt idx="655" formatCode="0">
                  <c:v>-353</c:v>
                </c:pt>
                <c:pt idx="656" formatCode="0">
                  <c:v>-350.00000000000011</c:v>
                </c:pt>
                <c:pt idx="657" formatCode="0">
                  <c:v>-352.50000000000006</c:v>
                </c:pt>
                <c:pt idx="658" formatCode="0">
                  <c:v>-351</c:v>
                </c:pt>
                <c:pt idx="659" formatCode="0">
                  <c:v>-356.50000000000006</c:v>
                </c:pt>
                <c:pt idx="660" formatCode="0">
                  <c:v>-357</c:v>
                </c:pt>
                <c:pt idx="661" formatCode="0">
                  <c:v>-357.49999999999966</c:v>
                </c:pt>
                <c:pt idx="662" formatCode="0">
                  <c:v>-354.00000000000011</c:v>
                </c:pt>
                <c:pt idx="663" formatCode="0">
                  <c:v>-351</c:v>
                </c:pt>
                <c:pt idx="664" formatCode="0">
                  <c:v>-351.49999999999966</c:v>
                </c:pt>
                <c:pt idx="665" formatCode="0">
                  <c:v>-357</c:v>
                </c:pt>
                <c:pt idx="666" formatCode="0">
                  <c:v>-356.50000000000006</c:v>
                </c:pt>
                <c:pt idx="667" formatCode="0">
                  <c:v>-360.00000000000011</c:v>
                </c:pt>
                <c:pt idx="668" formatCode="0">
                  <c:v>-360.00000000000011</c:v>
                </c:pt>
                <c:pt idx="669" formatCode="0">
                  <c:v>-360.50000000000006</c:v>
                </c:pt>
                <c:pt idx="670" formatCode="0">
                  <c:v>-362.50000000000006</c:v>
                </c:pt>
                <c:pt idx="671" formatCode="0">
                  <c:v>-362.50000000000006</c:v>
                </c:pt>
                <c:pt idx="672" formatCode="0">
                  <c:v>-362.50000000000006</c:v>
                </c:pt>
                <c:pt idx="673" formatCode="0">
                  <c:v>-364.50000000000006</c:v>
                </c:pt>
                <c:pt idx="674" formatCode="0">
                  <c:v>-368.50000000000006</c:v>
                </c:pt>
                <c:pt idx="675" formatCode="0">
                  <c:v>-368.00000000000011</c:v>
                </c:pt>
                <c:pt idx="676" formatCode="0">
                  <c:v>-372.00000000000011</c:v>
                </c:pt>
                <c:pt idx="677" formatCode="0">
                  <c:v>-372.00000000000011</c:v>
                </c:pt>
                <c:pt idx="678" formatCode="0">
                  <c:v>-373.49999999999966</c:v>
                </c:pt>
                <c:pt idx="679" formatCode="0">
                  <c:v>-375.9999999999996</c:v>
                </c:pt>
                <c:pt idx="680" formatCode="0">
                  <c:v>-377</c:v>
                </c:pt>
                <c:pt idx="681" formatCode="0">
                  <c:v>-374.00000000000011</c:v>
                </c:pt>
                <c:pt idx="682" formatCode="0">
                  <c:v>-374.00000000000011</c:v>
                </c:pt>
                <c:pt idx="683" formatCode="0">
                  <c:v>-373.49999999999966</c:v>
                </c:pt>
                <c:pt idx="684" formatCode="0">
                  <c:v>-375.9999999999996</c:v>
                </c:pt>
                <c:pt idx="685" formatCode="0">
                  <c:v>-374.50000000000006</c:v>
                </c:pt>
                <c:pt idx="686" formatCode="0">
                  <c:v>-375.49999999999966</c:v>
                </c:pt>
                <c:pt idx="687" formatCode="0">
                  <c:v>-374.00000000000011</c:v>
                </c:pt>
                <c:pt idx="688" formatCode="0">
                  <c:v>-374.00000000000011</c:v>
                </c:pt>
                <c:pt idx="689" formatCode="0">
                  <c:v>-374.00000000000011</c:v>
                </c:pt>
                <c:pt idx="690" formatCode="0">
                  <c:v>-375</c:v>
                </c:pt>
                <c:pt idx="691" formatCode="0">
                  <c:v>-373</c:v>
                </c:pt>
                <c:pt idx="692" formatCode="0">
                  <c:v>-371</c:v>
                </c:pt>
                <c:pt idx="693" formatCode="0">
                  <c:v>-370.50000000000006</c:v>
                </c:pt>
                <c:pt idx="694" formatCode="0">
                  <c:v>-370.00000000000011</c:v>
                </c:pt>
                <c:pt idx="695" formatCode="0">
                  <c:v>-372.50000000000006</c:v>
                </c:pt>
                <c:pt idx="696" formatCode="0">
                  <c:v>-369.49999999999966</c:v>
                </c:pt>
                <c:pt idx="697" formatCode="0">
                  <c:v>-370.50000000000006</c:v>
                </c:pt>
                <c:pt idx="698" formatCode="0">
                  <c:v>-370.50000000000006</c:v>
                </c:pt>
                <c:pt idx="699" formatCode="0">
                  <c:v>-369</c:v>
                </c:pt>
                <c:pt idx="700" formatCode="0">
                  <c:v>-371</c:v>
                </c:pt>
                <c:pt idx="701" formatCode="0">
                  <c:v>-370.50000000000006</c:v>
                </c:pt>
                <c:pt idx="702" formatCode="0">
                  <c:v>-367.49999999999966</c:v>
                </c:pt>
                <c:pt idx="703" formatCode="0">
                  <c:v>-369.49999999999966</c:v>
                </c:pt>
                <c:pt idx="704" formatCode="0">
                  <c:v>-372.50000000000006</c:v>
                </c:pt>
                <c:pt idx="705" formatCode="0">
                  <c:v>-344.5</c:v>
                </c:pt>
                <c:pt idx="706" formatCode="0">
                  <c:v>-345.49999999999966</c:v>
                </c:pt>
                <c:pt idx="707" formatCode="0">
                  <c:v>-350.50000000000006</c:v>
                </c:pt>
                <c:pt idx="708" formatCode="0">
                  <c:v>-354.50000000000006</c:v>
                </c:pt>
                <c:pt idx="709" formatCode="0">
                  <c:v>-356.00000000000011</c:v>
                </c:pt>
                <c:pt idx="710" formatCode="0">
                  <c:v>-356.50000000000006</c:v>
                </c:pt>
                <c:pt idx="711" formatCode="0">
                  <c:v>-356.00000000000011</c:v>
                </c:pt>
                <c:pt idx="712" formatCode="0">
                  <c:v>-360.00000000000011</c:v>
                </c:pt>
                <c:pt idx="713" formatCode="0">
                  <c:v>-356.50000000000006</c:v>
                </c:pt>
                <c:pt idx="714" formatCode="0">
                  <c:v>-358.50000000000006</c:v>
                </c:pt>
                <c:pt idx="715" formatCode="0">
                  <c:v>-359.49999999999966</c:v>
                </c:pt>
                <c:pt idx="716" formatCode="0">
                  <c:v>-358.00000000000011</c:v>
                </c:pt>
                <c:pt idx="717" formatCode="0">
                  <c:v>-358.00000000000011</c:v>
                </c:pt>
                <c:pt idx="718" formatCode="0">
                  <c:v>-359.49999999999966</c:v>
                </c:pt>
                <c:pt idx="719" formatCode="0">
                  <c:v>-356.00000000000011</c:v>
                </c:pt>
                <c:pt idx="720" formatCode="0">
                  <c:v>-361</c:v>
                </c:pt>
                <c:pt idx="721" formatCode="0">
                  <c:v>-360.00000000000011</c:v>
                </c:pt>
                <c:pt idx="722" formatCode="0">
                  <c:v>-359.49999999999966</c:v>
                </c:pt>
                <c:pt idx="723" formatCode="0">
                  <c:v>-360.00000000000011</c:v>
                </c:pt>
                <c:pt idx="724" formatCode="0">
                  <c:v>-356.50000000000006</c:v>
                </c:pt>
                <c:pt idx="725" formatCode="0">
                  <c:v>-358.00000000000011</c:v>
                </c:pt>
                <c:pt idx="726" formatCode="0">
                  <c:v>-357</c:v>
                </c:pt>
                <c:pt idx="727" formatCode="0">
                  <c:v>-359</c:v>
                </c:pt>
                <c:pt idx="728" formatCode="0">
                  <c:v>-359.49999999999966</c:v>
                </c:pt>
                <c:pt idx="729" formatCode="0">
                  <c:v>-359.49999999999966</c:v>
                </c:pt>
                <c:pt idx="730" formatCode="0">
                  <c:v>-361</c:v>
                </c:pt>
                <c:pt idx="731" formatCode="0">
                  <c:v>-358.50000000000006</c:v>
                </c:pt>
                <c:pt idx="732" formatCode="0">
                  <c:v>-359.49999999999966</c:v>
                </c:pt>
                <c:pt idx="733" formatCode="0">
                  <c:v>-356.50000000000006</c:v>
                </c:pt>
                <c:pt idx="734" formatCode="0">
                  <c:v>-357.49999999999966</c:v>
                </c:pt>
                <c:pt idx="735" formatCode="0">
                  <c:v>-360.50000000000006</c:v>
                </c:pt>
                <c:pt idx="736" formatCode="0">
                  <c:v>-360.00000000000011</c:v>
                </c:pt>
                <c:pt idx="737" formatCode="0">
                  <c:v>-358.00000000000011</c:v>
                </c:pt>
                <c:pt idx="738" formatCode="0">
                  <c:v>-357.49999999999966</c:v>
                </c:pt>
                <c:pt idx="739" formatCode="0">
                  <c:v>-357.49999999999966</c:v>
                </c:pt>
                <c:pt idx="740" formatCode="0">
                  <c:v>-357</c:v>
                </c:pt>
                <c:pt idx="741" formatCode="0">
                  <c:v>-357</c:v>
                </c:pt>
                <c:pt idx="742" formatCode="0">
                  <c:v>-358.00000000000011</c:v>
                </c:pt>
                <c:pt idx="743" formatCode="0">
                  <c:v>-356.00000000000011</c:v>
                </c:pt>
                <c:pt idx="744" formatCode="0">
                  <c:v>-357</c:v>
                </c:pt>
                <c:pt idx="745" formatCode="0">
                  <c:v>-356.50000000000006</c:v>
                </c:pt>
                <c:pt idx="746" formatCode="0">
                  <c:v>-358.00000000000011</c:v>
                </c:pt>
                <c:pt idx="747" formatCode="0">
                  <c:v>-359.49999999999966</c:v>
                </c:pt>
                <c:pt idx="748" formatCode="0">
                  <c:v>-360.50000000000006</c:v>
                </c:pt>
                <c:pt idx="749" formatCode="0">
                  <c:v>-358.50000000000006</c:v>
                </c:pt>
                <c:pt idx="750" formatCode="0">
                  <c:v>-355.49999999999966</c:v>
                </c:pt>
                <c:pt idx="751" formatCode="0">
                  <c:v>-356.50000000000006</c:v>
                </c:pt>
                <c:pt idx="752" formatCode="0">
                  <c:v>-358.50000000000006</c:v>
                </c:pt>
                <c:pt idx="753" formatCode="0">
                  <c:v>-358.50000000000006</c:v>
                </c:pt>
                <c:pt idx="754" formatCode="0">
                  <c:v>-355.49999999999966</c:v>
                </c:pt>
                <c:pt idx="755" formatCode="0">
                  <c:v>-359</c:v>
                </c:pt>
                <c:pt idx="756" formatCode="0">
                  <c:v>-357</c:v>
                </c:pt>
                <c:pt idx="757" formatCode="0">
                  <c:v>-355</c:v>
                </c:pt>
                <c:pt idx="758" formatCode="0">
                  <c:v>-357</c:v>
                </c:pt>
                <c:pt idx="759" formatCode="0">
                  <c:v>-357</c:v>
                </c:pt>
                <c:pt idx="760" formatCode="0">
                  <c:v>-355</c:v>
                </c:pt>
                <c:pt idx="761" formatCode="0">
                  <c:v>-353</c:v>
                </c:pt>
                <c:pt idx="762" formatCode="0">
                  <c:v>-353</c:v>
                </c:pt>
                <c:pt idx="763" formatCode="0">
                  <c:v>-353</c:v>
                </c:pt>
                <c:pt idx="764" formatCode="0">
                  <c:v>-356.50000000000006</c:v>
                </c:pt>
                <c:pt idx="765" formatCode="0">
                  <c:v>-355.49999999999966</c:v>
                </c:pt>
                <c:pt idx="766" formatCode="0">
                  <c:v>-353.49999999999966</c:v>
                </c:pt>
                <c:pt idx="767" formatCode="0">
                  <c:v>-355.49999999999966</c:v>
                </c:pt>
                <c:pt idx="768" formatCode="0">
                  <c:v>-350.00000000000011</c:v>
                </c:pt>
                <c:pt idx="769" formatCode="0">
                  <c:v>-352.50000000000006</c:v>
                </c:pt>
                <c:pt idx="770" formatCode="0">
                  <c:v>-350.00000000000011</c:v>
                </c:pt>
                <c:pt idx="771" formatCode="0">
                  <c:v>-353.49999999999966</c:v>
                </c:pt>
                <c:pt idx="772" formatCode="0">
                  <c:v>-354.00000000000011</c:v>
                </c:pt>
                <c:pt idx="773" formatCode="0">
                  <c:v>-351</c:v>
                </c:pt>
                <c:pt idx="774" formatCode="0">
                  <c:v>-350.50000000000006</c:v>
                </c:pt>
                <c:pt idx="775" formatCode="0">
                  <c:v>-352.00000000000011</c:v>
                </c:pt>
                <c:pt idx="776" formatCode="0">
                  <c:v>-348.50000000000006</c:v>
                </c:pt>
                <c:pt idx="777" formatCode="0">
                  <c:v>-351</c:v>
                </c:pt>
                <c:pt idx="778" formatCode="0">
                  <c:v>-347.49999999999966</c:v>
                </c:pt>
                <c:pt idx="779" formatCode="0">
                  <c:v>-351.49999999999966</c:v>
                </c:pt>
                <c:pt idx="780" formatCode="0">
                  <c:v>-349.49999999999966</c:v>
                </c:pt>
                <c:pt idx="781" formatCode="0">
                  <c:v>-346.00000000000011</c:v>
                </c:pt>
                <c:pt idx="782" formatCode="0">
                  <c:v>-344.00000000000006</c:v>
                </c:pt>
                <c:pt idx="783" formatCode="0">
                  <c:v>-348.00000000000011</c:v>
                </c:pt>
                <c:pt idx="784" formatCode="0">
                  <c:v>-343</c:v>
                </c:pt>
                <c:pt idx="785" formatCode="0">
                  <c:v>-346.00000000000011</c:v>
                </c:pt>
                <c:pt idx="786" formatCode="0">
                  <c:v>-338.99999999999966</c:v>
                </c:pt>
                <c:pt idx="787" formatCode="0">
                  <c:v>-324.99999999999966</c:v>
                </c:pt>
                <c:pt idx="788" formatCode="0">
                  <c:v>-318.00000000000006</c:v>
                </c:pt>
                <c:pt idx="789" formatCode="0">
                  <c:v>-342.5</c:v>
                </c:pt>
                <c:pt idx="790" formatCode="0">
                  <c:v>-346.50000000000006</c:v>
                </c:pt>
                <c:pt idx="791" formatCode="0">
                  <c:v>-343</c:v>
                </c:pt>
                <c:pt idx="792" formatCode="0">
                  <c:v>-339.4999999999996</c:v>
                </c:pt>
                <c:pt idx="793" formatCode="0">
                  <c:v>-343.49999999999966</c:v>
                </c:pt>
                <c:pt idx="794" formatCode="0">
                  <c:v>-344.00000000000006</c:v>
                </c:pt>
                <c:pt idx="795" formatCode="0">
                  <c:v>-343</c:v>
                </c:pt>
                <c:pt idx="796" formatCode="0">
                  <c:v>-343.49999999999966</c:v>
                </c:pt>
                <c:pt idx="797" formatCode="0">
                  <c:v>-334.5</c:v>
                </c:pt>
                <c:pt idx="798" formatCode="0">
                  <c:v>-330.5</c:v>
                </c:pt>
                <c:pt idx="799" formatCode="0">
                  <c:v>-330.5</c:v>
                </c:pt>
                <c:pt idx="800" formatCode="0">
                  <c:v>-306.99999999999966</c:v>
                </c:pt>
                <c:pt idx="801" formatCode="0">
                  <c:v>-283.50000000000011</c:v>
                </c:pt>
                <c:pt idx="802" formatCode="0">
                  <c:v>-274.9999999999996</c:v>
                </c:pt>
                <c:pt idx="803" formatCode="0">
                  <c:v>-252.49999999999994</c:v>
                </c:pt>
                <c:pt idx="804" formatCode="0">
                  <c:v>-328.99999999999966</c:v>
                </c:pt>
                <c:pt idx="805" formatCode="0">
                  <c:v>-330.99999999999966</c:v>
                </c:pt>
                <c:pt idx="806" formatCode="0">
                  <c:v>-321.4999999999996</c:v>
                </c:pt>
                <c:pt idx="807" formatCode="0">
                  <c:v>-318.99999999999966</c:v>
                </c:pt>
                <c:pt idx="808" formatCode="0">
                  <c:v>-308.5</c:v>
                </c:pt>
                <c:pt idx="809" formatCode="0">
                  <c:v>-302.00000000000006</c:v>
                </c:pt>
                <c:pt idx="810" formatCode="0">
                  <c:v>-293.50000000000011</c:v>
                </c:pt>
                <c:pt idx="811" formatCode="0">
                  <c:v>-272.9999999999996</c:v>
                </c:pt>
                <c:pt idx="812" formatCode="0">
                  <c:v>-235.50000000000006</c:v>
                </c:pt>
                <c:pt idx="813" formatCode="0">
                  <c:v>-311.50000000000011</c:v>
                </c:pt>
                <c:pt idx="814" formatCode="0">
                  <c:v>-313.4999999999996</c:v>
                </c:pt>
                <c:pt idx="815" formatCode="0">
                  <c:v>-314.00000000000006</c:v>
                </c:pt>
                <c:pt idx="816" formatCode="0">
                  <c:v>-316.99999999999966</c:v>
                </c:pt>
                <c:pt idx="817" formatCode="0">
                  <c:v>-309.50000000000011</c:v>
                </c:pt>
                <c:pt idx="818" formatCode="0">
                  <c:v>-304.00000000000006</c:v>
                </c:pt>
                <c:pt idx="819" formatCode="0">
                  <c:v>-301.50000000000011</c:v>
                </c:pt>
                <c:pt idx="820" formatCode="0">
                  <c:v>-287.50000000000011</c:v>
                </c:pt>
                <c:pt idx="821" formatCode="0">
                  <c:v>-278.9999999999996</c:v>
                </c:pt>
                <c:pt idx="822" formatCode="0">
                  <c:v>-260.9999999999996</c:v>
                </c:pt>
                <c:pt idx="823" formatCode="0">
                  <c:v>-287.50000000000011</c:v>
                </c:pt>
                <c:pt idx="824" formatCode="0">
                  <c:v>-272.49999999999966</c:v>
                </c:pt>
                <c:pt idx="825" formatCode="0">
                  <c:v>-292.5</c:v>
                </c:pt>
                <c:pt idx="826" formatCode="0">
                  <c:v>-286.00000000000006</c:v>
                </c:pt>
                <c:pt idx="827" formatCode="0">
                  <c:v>-295.50000000000011</c:v>
                </c:pt>
                <c:pt idx="828" formatCode="0">
                  <c:v>-292.99999999999966</c:v>
                </c:pt>
                <c:pt idx="829" formatCode="0">
                  <c:v>-290.00000000000006</c:v>
                </c:pt>
                <c:pt idx="830" formatCode="0">
                  <c:v>-290.99999999999966</c:v>
                </c:pt>
                <c:pt idx="831" formatCode="0">
                  <c:v>-290.99999999999966</c:v>
                </c:pt>
                <c:pt idx="832" formatCode="0">
                  <c:v>-290.99999999999966</c:v>
                </c:pt>
                <c:pt idx="833" formatCode="0">
                  <c:v>-288.99999999999966</c:v>
                </c:pt>
                <c:pt idx="834" formatCode="0">
                  <c:v>-288.00000000000006</c:v>
                </c:pt>
                <c:pt idx="835" formatCode="0">
                  <c:v>-282.99999999999966</c:v>
                </c:pt>
                <c:pt idx="836" formatCode="0">
                  <c:v>-282.5</c:v>
                </c:pt>
                <c:pt idx="837" formatCode="0">
                  <c:v>-279.50000000000006</c:v>
                </c:pt>
                <c:pt idx="838" formatCode="0">
                  <c:v>-280.5</c:v>
                </c:pt>
                <c:pt idx="839" formatCode="0">
                  <c:v>-270.49999999999966</c:v>
                </c:pt>
                <c:pt idx="840" formatCode="0">
                  <c:v>-280.99999999999966</c:v>
                </c:pt>
                <c:pt idx="841" formatCode="0">
                  <c:v>-278.49999999999966</c:v>
                </c:pt>
                <c:pt idx="842" formatCode="0">
                  <c:v>-276.9999999999996</c:v>
                </c:pt>
                <c:pt idx="843" formatCode="0">
                  <c:v>-274.49999999999966</c:v>
                </c:pt>
                <c:pt idx="844" formatCode="0">
                  <c:v>-271.50000000000006</c:v>
                </c:pt>
                <c:pt idx="845" formatCode="0">
                  <c:v>-275.50000000000006</c:v>
                </c:pt>
                <c:pt idx="846" formatCode="0">
                  <c:v>-266</c:v>
                </c:pt>
                <c:pt idx="847" formatCode="0">
                  <c:v>-250.99999999999989</c:v>
                </c:pt>
                <c:pt idx="848" formatCode="0">
                  <c:v>-245.50000000000006</c:v>
                </c:pt>
                <c:pt idx="849" formatCode="0">
                  <c:v>-240.49999999999994</c:v>
                </c:pt>
                <c:pt idx="850" formatCode="0">
                  <c:v>-254.49999999999994</c:v>
                </c:pt>
                <c:pt idx="851" formatCode="0">
                  <c:v>-241.00000000000011</c:v>
                </c:pt>
                <c:pt idx="852" formatCode="0">
                  <c:v>-272.9999999999996</c:v>
                </c:pt>
                <c:pt idx="853" formatCode="0">
                  <c:v>-264.49999999999966</c:v>
                </c:pt>
                <c:pt idx="854" formatCode="0">
                  <c:v>-272.49999999999966</c:v>
                </c:pt>
                <c:pt idx="855" formatCode="0">
                  <c:v>-268.49999999999966</c:v>
                </c:pt>
                <c:pt idx="856" formatCode="0">
                  <c:v>-268.9999999999996</c:v>
                </c:pt>
                <c:pt idx="857" formatCode="0">
                  <c:v>-248.49999999999994</c:v>
                </c:pt>
                <c:pt idx="858" formatCode="0">
                  <c:v>-260.49999999999966</c:v>
                </c:pt>
                <c:pt idx="859" formatCode="0">
                  <c:v>-256.9999999999996</c:v>
                </c:pt>
                <c:pt idx="860" formatCode="0">
                  <c:v>-262.49999999999966</c:v>
                </c:pt>
                <c:pt idx="861" formatCode="0">
                  <c:v>-260</c:v>
                </c:pt>
                <c:pt idx="862" formatCode="0">
                  <c:v>-258</c:v>
                </c:pt>
                <c:pt idx="863" formatCode="0">
                  <c:v>-264.9999999999996</c:v>
                </c:pt>
                <c:pt idx="864" formatCode="0">
                  <c:v>-256.9999999999996</c:v>
                </c:pt>
                <c:pt idx="865" formatCode="0">
                  <c:v>-250.99999999999989</c:v>
                </c:pt>
                <c:pt idx="866" formatCode="0">
                  <c:v>-247.00000000000011</c:v>
                </c:pt>
                <c:pt idx="867" formatCode="0">
                  <c:v>-239.00000000000011</c:v>
                </c:pt>
                <c:pt idx="868" formatCode="0">
                  <c:v>-240</c:v>
                </c:pt>
                <c:pt idx="869" formatCode="0">
                  <c:v>-246.49999999999994</c:v>
                </c:pt>
                <c:pt idx="870" formatCode="0">
                  <c:v>-237.50000000000006</c:v>
                </c:pt>
                <c:pt idx="871" formatCode="0">
                  <c:v>-225.50000000000003</c:v>
                </c:pt>
                <c:pt idx="872" formatCode="0">
                  <c:v>-229.00000000000009</c:v>
                </c:pt>
                <c:pt idx="873" formatCode="0">
                  <c:v>-229.50000000000003</c:v>
                </c:pt>
                <c:pt idx="874" formatCode="0">
                  <c:v>-213.50000000000003</c:v>
                </c:pt>
                <c:pt idx="875" formatCode="0">
                  <c:v>-195.99999999999994</c:v>
                </c:pt>
                <c:pt idx="876" formatCode="0">
                  <c:v>-189.99999999999994</c:v>
                </c:pt>
                <c:pt idx="877" formatCode="0">
                  <c:v>-188.49999999999989</c:v>
                </c:pt>
                <c:pt idx="878" formatCode="0">
                  <c:v>-181.5</c:v>
                </c:pt>
                <c:pt idx="879" formatCode="0">
                  <c:v>-180.50000000000011</c:v>
                </c:pt>
                <c:pt idx="880" formatCode="0">
                  <c:v>-178.50000000000011</c:v>
                </c:pt>
                <c:pt idx="881" formatCode="0">
                  <c:v>-181.99999999999994</c:v>
                </c:pt>
                <c:pt idx="882" formatCode="0">
                  <c:v>-183.99999999999994</c:v>
                </c:pt>
                <c:pt idx="883" formatCode="0">
                  <c:v>-173.5</c:v>
                </c:pt>
                <c:pt idx="884" formatCode="0">
                  <c:v>-160.50000000000009</c:v>
                </c:pt>
                <c:pt idx="885" formatCode="0">
                  <c:v>-176.50000000000011</c:v>
                </c:pt>
                <c:pt idx="886" formatCode="0">
                  <c:v>-154.50000000000009</c:v>
                </c:pt>
                <c:pt idx="887" formatCode="0">
                  <c:v>-147.00000000000003</c:v>
                </c:pt>
                <c:pt idx="888" formatCode="0">
                  <c:v>-146.50000000000009</c:v>
                </c:pt>
                <c:pt idx="889" formatCode="0">
                  <c:v>-137.99999999999989</c:v>
                </c:pt>
                <c:pt idx="890" formatCode="0">
                  <c:v>-153.99999999999991</c:v>
                </c:pt>
                <c:pt idx="891" formatCode="0">
                  <c:v>-151.99999999999991</c:v>
                </c:pt>
                <c:pt idx="892" formatCode="0">
                  <c:v>-147.49999999999997</c:v>
                </c:pt>
                <c:pt idx="893" formatCode="0">
                  <c:v>-137</c:v>
                </c:pt>
                <c:pt idx="894" formatCode="0">
                  <c:v>-115</c:v>
                </c:pt>
                <c:pt idx="895" formatCode="0">
                  <c:v>-118.50000000000006</c:v>
                </c:pt>
                <c:pt idx="896" formatCode="0">
                  <c:v>-115.5</c:v>
                </c:pt>
                <c:pt idx="897" formatCode="0">
                  <c:v>-109</c:v>
                </c:pt>
                <c:pt idx="898" formatCode="0">
                  <c:v>-115.5</c:v>
                </c:pt>
                <c:pt idx="899" formatCode="0">
                  <c:v>-114.50000000000004</c:v>
                </c:pt>
                <c:pt idx="900" formatCode="0">
                  <c:v>-97</c:v>
                </c:pt>
                <c:pt idx="901" formatCode="0">
                  <c:v>-107.49999999999999</c:v>
                </c:pt>
                <c:pt idx="902" formatCode="0">
                  <c:v>-99</c:v>
                </c:pt>
                <c:pt idx="903" formatCode="0">
                  <c:v>-104.00000000000009</c:v>
                </c:pt>
                <c:pt idx="904" formatCode="0">
                  <c:v>-103</c:v>
                </c:pt>
                <c:pt idx="905" formatCode="0">
                  <c:v>-88.000000000000085</c:v>
                </c:pt>
                <c:pt idx="906" formatCode="0">
                  <c:v>-67</c:v>
                </c:pt>
                <c:pt idx="907" formatCode="0">
                  <c:v>-79</c:v>
                </c:pt>
                <c:pt idx="908" formatCode="0">
                  <c:v>-81</c:v>
                </c:pt>
                <c:pt idx="909" formatCode="0">
                  <c:v>-58.999999999999972</c:v>
                </c:pt>
                <c:pt idx="910" formatCode="0">
                  <c:v>-43.500000000000092</c:v>
                </c:pt>
                <c:pt idx="911" formatCode="0">
                  <c:v>-43.500000000000092</c:v>
                </c:pt>
                <c:pt idx="912" formatCode="0">
                  <c:v>-41.500000000000092</c:v>
                </c:pt>
                <c:pt idx="913" formatCode="0">
                  <c:v>-34.000000000000028</c:v>
                </c:pt>
                <c:pt idx="914" formatCode="0">
                  <c:v>-32.5</c:v>
                </c:pt>
                <c:pt idx="915" formatCode="0">
                  <c:v>-28.999999999999901</c:v>
                </c:pt>
                <c:pt idx="916" formatCode="0">
                  <c:v>-24.999999999999897</c:v>
                </c:pt>
                <c:pt idx="917" formatCode="0">
                  <c:v>-14.999999999999911</c:v>
                </c:pt>
                <c:pt idx="918" formatCode="0">
                  <c:v>-27.500000000000078</c:v>
                </c:pt>
                <c:pt idx="919" formatCode="0">
                  <c:v>-17.500000000000071</c:v>
                </c:pt>
                <c:pt idx="920" formatCode="0">
                  <c:v>-6.0000000000000053</c:v>
                </c:pt>
                <c:pt idx="921" formatCode="0">
                  <c:v>-4.9999999999998934</c:v>
                </c:pt>
                <c:pt idx="922" formatCode="0">
                  <c:v>-2.0000000000000018</c:v>
                </c:pt>
                <c:pt idx="923" formatCode="0">
                  <c:v>10.000000000000009</c:v>
                </c:pt>
                <c:pt idx="924" formatCode="0">
                  <c:v>19.500000000000071</c:v>
                </c:pt>
                <c:pt idx="925" formatCode="0">
                  <c:v>22.999999999999893</c:v>
                </c:pt>
                <c:pt idx="926" formatCode="0">
                  <c:v>26.000000000000021</c:v>
                </c:pt>
                <c:pt idx="927" formatCode="0">
                  <c:v>27.500000000000078</c:v>
                </c:pt>
                <c:pt idx="928" formatCode="0">
                  <c:v>30.000000000000028</c:v>
                </c:pt>
                <c:pt idx="929" formatCode="0">
                  <c:v>28.499999999999972</c:v>
                </c:pt>
                <c:pt idx="930" formatCode="0">
                  <c:v>38.000000000000036</c:v>
                </c:pt>
                <c:pt idx="931" formatCode="0">
                  <c:v>40.999999999999957</c:v>
                </c:pt>
                <c:pt idx="932" formatCode="0">
                  <c:v>50.5</c:v>
                </c:pt>
                <c:pt idx="933" formatCode="0">
                  <c:v>58.999999999999972</c:v>
                </c:pt>
                <c:pt idx="934" formatCode="0">
                  <c:v>58.00000000000005</c:v>
                </c:pt>
                <c:pt idx="935" formatCode="0">
                  <c:v>73</c:v>
                </c:pt>
                <c:pt idx="936" formatCode="0">
                  <c:v>69.499999999999957</c:v>
                </c:pt>
                <c:pt idx="937" formatCode="0">
                  <c:v>71</c:v>
                </c:pt>
                <c:pt idx="938" formatCode="0">
                  <c:v>76.000000000000071</c:v>
                </c:pt>
                <c:pt idx="939" formatCode="0">
                  <c:v>83</c:v>
                </c:pt>
                <c:pt idx="940" formatCode="0">
                  <c:v>89</c:v>
                </c:pt>
                <c:pt idx="941" formatCode="0">
                  <c:v>118.0000000000001</c:v>
                </c:pt>
                <c:pt idx="942" formatCode="0">
                  <c:v>115</c:v>
                </c:pt>
                <c:pt idx="943" formatCode="0">
                  <c:v>125.5</c:v>
                </c:pt>
                <c:pt idx="944" formatCode="0">
                  <c:v>129.99999999999989</c:v>
                </c:pt>
                <c:pt idx="945" formatCode="0">
                  <c:v>135.99999999999989</c:v>
                </c:pt>
                <c:pt idx="946" formatCode="0">
                  <c:v>155.00000000000003</c:v>
                </c:pt>
                <c:pt idx="947" formatCode="0">
                  <c:v>161.49999999999997</c:v>
                </c:pt>
                <c:pt idx="948" formatCode="0">
                  <c:v>135.99999999999989</c:v>
                </c:pt>
                <c:pt idx="949" formatCode="0">
                  <c:v>143.49999999999997</c:v>
                </c:pt>
                <c:pt idx="950" formatCode="0">
                  <c:v>150.50000000000009</c:v>
                </c:pt>
                <c:pt idx="951" formatCode="0">
                  <c:v>155.49999999999997</c:v>
                </c:pt>
                <c:pt idx="952" formatCode="0">
                  <c:v>159.49999999999997</c:v>
                </c:pt>
                <c:pt idx="953" formatCode="0">
                  <c:v>161.00000000000003</c:v>
                </c:pt>
                <c:pt idx="954" formatCode="0">
                  <c:v>175.99999999999994</c:v>
                </c:pt>
                <c:pt idx="955" formatCode="0">
                  <c:v>177.99999999999994</c:v>
                </c:pt>
                <c:pt idx="956" formatCode="0">
                  <c:v>177.00000000000006</c:v>
                </c:pt>
                <c:pt idx="957" formatCode="0">
                  <c:v>184.50000000000011</c:v>
                </c:pt>
                <c:pt idx="958" formatCode="0">
                  <c:v>185.00000000000006</c:v>
                </c:pt>
                <c:pt idx="959" formatCode="0">
                  <c:v>195.5</c:v>
                </c:pt>
                <c:pt idx="960" formatCode="0">
                  <c:v>202.49999999999991</c:v>
                </c:pt>
                <c:pt idx="961" formatCode="0">
                  <c:v>204.49999999999991</c:v>
                </c:pt>
                <c:pt idx="962" formatCode="0">
                  <c:v>207.50000000000003</c:v>
                </c:pt>
                <c:pt idx="963" formatCode="0">
                  <c:v>215.50000000000003</c:v>
                </c:pt>
                <c:pt idx="964" formatCode="0">
                  <c:v>224.49999999999991</c:v>
                </c:pt>
                <c:pt idx="965" formatCode="0">
                  <c:v>228.49999999999991</c:v>
                </c:pt>
                <c:pt idx="966" formatCode="0">
                  <c:v>242</c:v>
                </c:pt>
                <c:pt idx="967" formatCode="0">
                  <c:v>241.00000000000011</c:v>
                </c:pt>
                <c:pt idx="968" formatCode="0">
                  <c:v>251</c:v>
                </c:pt>
                <c:pt idx="969" formatCode="0">
                  <c:v>258.49999999999966</c:v>
                </c:pt>
                <c:pt idx="970" formatCode="0">
                  <c:v>262.49999999999966</c:v>
                </c:pt>
                <c:pt idx="971" formatCode="0">
                  <c:v>266.49999999999966</c:v>
                </c:pt>
                <c:pt idx="972" formatCode="0">
                  <c:v>280.5</c:v>
                </c:pt>
                <c:pt idx="973" formatCode="0">
                  <c:v>277.49999999999966</c:v>
                </c:pt>
                <c:pt idx="974" formatCode="0">
                  <c:v>296.5</c:v>
                </c:pt>
                <c:pt idx="975" formatCode="0">
                  <c:v>301.00000000000006</c:v>
                </c:pt>
                <c:pt idx="976" formatCode="0">
                  <c:v>317.99999999999966</c:v>
                </c:pt>
                <c:pt idx="977" formatCode="0">
                  <c:v>320.99999999999966</c:v>
                </c:pt>
                <c:pt idx="978" formatCode="0">
                  <c:v>329.5</c:v>
                </c:pt>
                <c:pt idx="979" formatCode="0">
                  <c:v>333.99999999999966</c:v>
                </c:pt>
                <c:pt idx="980" formatCode="0">
                  <c:v>343</c:v>
                </c:pt>
                <c:pt idx="981" formatCode="0">
                  <c:v>349</c:v>
                </c:pt>
                <c:pt idx="982" formatCode="0">
                  <c:v>363</c:v>
                </c:pt>
                <c:pt idx="983" formatCode="0">
                  <c:v>376.49999999999966</c:v>
                </c:pt>
                <c:pt idx="984" formatCode="0">
                  <c:v>389.49999999999966</c:v>
                </c:pt>
                <c:pt idx="985" formatCode="0">
                  <c:v>403.49999999999966</c:v>
                </c:pt>
                <c:pt idx="986" formatCode="0">
                  <c:v>430.5</c:v>
                </c:pt>
                <c:pt idx="987" formatCode="0">
                  <c:v>439.99999999999966</c:v>
                </c:pt>
                <c:pt idx="988" formatCode="0">
                  <c:v>413.5</c:v>
                </c:pt>
                <c:pt idx="989" formatCode="0">
                  <c:v>395</c:v>
                </c:pt>
                <c:pt idx="990" formatCode="0">
                  <c:v>382.49999999999966</c:v>
                </c:pt>
                <c:pt idx="991" formatCode="0">
                  <c:v>377</c:v>
                </c:pt>
                <c:pt idx="992" formatCode="0">
                  <c:v>373</c:v>
                </c:pt>
                <c:pt idx="993" formatCode="0">
                  <c:v>374</c:v>
                </c:pt>
                <c:pt idx="994" formatCode="0">
                  <c:v>381</c:v>
                </c:pt>
                <c:pt idx="995" formatCode="0">
                  <c:v>381.49999999999966</c:v>
                </c:pt>
                <c:pt idx="996" formatCode="0">
                  <c:v>381</c:v>
                </c:pt>
                <c:pt idx="997" formatCode="0">
                  <c:v>379.49999999999966</c:v>
                </c:pt>
                <c:pt idx="998" formatCode="0">
                  <c:v>381.49999999999966</c:v>
                </c:pt>
                <c:pt idx="999" formatCode="0">
                  <c:v>383</c:v>
                </c:pt>
                <c:pt idx="1000" formatCode="0">
                  <c:v>386</c:v>
                </c:pt>
                <c:pt idx="1001" formatCode="0">
                  <c:v>386</c:v>
                </c:pt>
                <c:pt idx="1002" formatCode="0">
                  <c:v>384.49999999999966</c:v>
                </c:pt>
                <c:pt idx="1003" formatCode="0">
                  <c:v>386.49999999999966</c:v>
                </c:pt>
                <c:pt idx="1004" formatCode="0">
                  <c:v>388</c:v>
                </c:pt>
                <c:pt idx="1005" formatCode="0">
                  <c:v>391.49999999999966</c:v>
                </c:pt>
                <c:pt idx="1006" formatCode="0">
                  <c:v>393</c:v>
                </c:pt>
                <c:pt idx="1007" formatCode="0">
                  <c:v>391.49999999999966</c:v>
                </c:pt>
                <c:pt idx="1008" formatCode="0">
                  <c:v>394.49999999999966</c:v>
                </c:pt>
                <c:pt idx="1009" formatCode="0">
                  <c:v>397.49999999999966</c:v>
                </c:pt>
                <c:pt idx="1010" formatCode="0">
                  <c:v>400.49999999999966</c:v>
                </c:pt>
                <c:pt idx="1011" formatCode="0">
                  <c:v>400.49999999999966</c:v>
                </c:pt>
                <c:pt idx="1012" formatCode="0">
                  <c:v>404.49999999999966</c:v>
                </c:pt>
                <c:pt idx="1013" formatCode="0">
                  <c:v>408.00000000000006</c:v>
                </c:pt>
                <c:pt idx="1014" formatCode="0">
                  <c:v>412.00000000000006</c:v>
                </c:pt>
                <c:pt idx="1015" formatCode="0">
                  <c:v>413.00000000000006</c:v>
                </c:pt>
                <c:pt idx="1016" formatCode="0">
                  <c:v>418.5</c:v>
                </c:pt>
                <c:pt idx="1017" formatCode="0">
                  <c:v>423.5</c:v>
                </c:pt>
                <c:pt idx="1018" formatCode="0">
                  <c:v>427.5</c:v>
                </c:pt>
                <c:pt idx="1019" formatCode="0">
                  <c:v>434.00000000000006</c:v>
                </c:pt>
                <c:pt idx="1020" formatCode="0">
                  <c:v>445.5</c:v>
                </c:pt>
                <c:pt idx="1021" formatCode="0">
                  <c:v>461.5</c:v>
                </c:pt>
                <c:pt idx="1022" formatCode="0">
                  <c:v>475.50000000000006</c:v>
                </c:pt>
                <c:pt idx="1023" formatCode="0">
                  <c:v>483</c:v>
                </c:pt>
                <c:pt idx="1024" formatCode="0">
                  <c:v>487</c:v>
                </c:pt>
                <c:pt idx="1025" formatCode="0">
                  <c:v>488.50000000000006</c:v>
                </c:pt>
                <c:pt idx="1026" formatCode="0">
                  <c:v>491</c:v>
                </c:pt>
                <c:pt idx="1027" formatCode="0">
                  <c:v>492.50000000000006</c:v>
                </c:pt>
                <c:pt idx="1028" formatCode="0">
                  <c:v>492.50000000000006</c:v>
                </c:pt>
                <c:pt idx="1029" formatCode="0">
                  <c:v>492</c:v>
                </c:pt>
                <c:pt idx="1030" formatCode="0">
                  <c:v>493.50000000000006</c:v>
                </c:pt>
                <c:pt idx="1031" formatCode="0">
                  <c:v>494</c:v>
                </c:pt>
                <c:pt idx="1032" formatCode="0">
                  <c:v>497.50000000000006</c:v>
                </c:pt>
                <c:pt idx="1033" formatCode="0">
                  <c:v>496.50000000000006</c:v>
                </c:pt>
                <c:pt idx="1034" formatCode="0">
                  <c:v>497.50000000000006</c:v>
                </c:pt>
                <c:pt idx="1035" formatCode="0">
                  <c:v>501.49999999999966</c:v>
                </c:pt>
                <c:pt idx="1036" formatCode="0">
                  <c:v>500</c:v>
                </c:pt>
                <c:pt idx="1037" formatCode="0">
                  <c:v>501.49999999999966</c:v>
                </c:pt>
                <c:pt idx="1038" formatCode="0">
                  <c:v>503</c:v>
                </c:pt>
                <c:pt idx="1039" formatCode="0">
                  <c:v>508.49999999999966</c:v>
                </c:pt>
                <c:pt idx="1040" formatCode="0">
                  <c:v>511.49999999999966</c:v>
                </c:pt>
                <c:pt idx="1041" formatCode="0">
                  <c:v>514</c:v>
                </c:pt>
                <c:pt idx="1042" formatCode="0">
                  <c:v>513</c:v>
                </c:pt>
                <c:pt idx="1043" formatCode="0">
                  <c:v>518.5</c:v>
                </c:pt>
                <c:pt idx="1044" formatCode="0">
                  <c:v>521</c:v>
                </c:pt>
                <c:pt idx="1045" formatCode="0">
                  <c:v>523</c:v>
                </c:pt>
                <c:pt idx="1046" formatCode="0">
                  <c:v>524.5</c:v>
                </c:pt>
                <c:pt idx="1047" formatCode="0">
                  <c:v>525.5</c:v>
                </c:pt>
                <c:pt idx="1048" formatCode="0">
                  <c:v>526</c:v>
                </c:pt>
                <c:pt idx="1049" formatCode="0">
                  <c:v>526.5</c:v>
                </c:pt>
                <c:pt idx="1050" formatCode="0">
                  <c:v>529</c:v>
                </c:pt>
                <c:pt idx="1051" formatCode="0">
                  <c:v>528</c:v>
                </c:pt>
                <c:pt idx="1052" formatCode="0">
                  <c:v>527.5</c:v>
                </c:pt>
                <c:pt idx="1053" formatCode="0">
                  <c:v>529</c:v>
                </c:pt>
                <c:pt idx="1054" formatCode="0">
                  <c:v>530</c:v>
                </c:pt>
                <c:pt idx="1055" formatCode="0">
                  <c:v>533</c:v>
                </c:pt>
                <c:pt idx="1056" formatCode="0">
                  <c:v>533.5</c:v>
                </c:pt>
                <c:pt idx="1057" formatCode="0">
                  <c:v>535</c:v>
                </c:pt>
                <c:pt idx="1058" formatCode="0">
                  <c:v>534</c:v>
                </c:pt>
                <c:pt idx="1059" formatCode="0">
                  <c:v>537.5</c:v>
                </c:pt>
                <c:pt idx="1060" formatCode="0">
                  <c:v>540</c:v>
                </c:pt>
                <c:pt idx="1061" formatCode="0">
                  <c:v>544</c:v>
                </c:pt>
                <c:pt idx="1062" formatCode="0">
                  <c:v>540.5</c:v>
                </c:pt>
                <c:pt idx="1063" formatCode="0">
                  <c:v>546.5</c:v>
                </c:pt>
                <c:pt idx="1064" formatCode="0">
                  <c:v>545.5</c:v>
                </c:pt>
                <c:pt idx="1065" formatCode="0">
                  <c:v>549</c:v>
                </c:pt>
                <c:pt idx="1066" formatCode="0">
                  <c:v>553</c:v>
                </c:pt>
                <c:pt idx="1067" formatCode="0">
                  <c:v>555.5</c:v>
                </c:pt>
                <c:pt idx="1068" formatCode="0">
                  <c:v>559.5</c:v>
                </c:pt>
                <c:pt idx="1069" formatCode="0">
                  <c:v>565.5</c:v>
                </c:pt>
                <c:pt idx="1070" formatCode="0">
                  <c:v>566</c:v>
                </c:pt>
                <c:pt idx="1071" formatCode="0">
                  <c:v>571.5</c:v>
                </c:pt>
                <c:pt idx="1072" formatCode="0">
                  <c:v>574.5</c:v>
                </c:pt>
                <c:pt idx="1073" formatCode="0">
                  <c:v>580</c:v>
                </c:pt>
                <c:pt idx="1074" formatCode="0">
                  <c:v>588</c:v>
                </c:pt>
                <c:pt idx="1075" formatCode="0">
                  <c:v>589.5</c:v>
                </c:pt>
                <c:pt idx="1076" formatCode="0">
                  <c:v>592</c:v>
                </c:pt>
                <c:pt idx="1077" formatCode="0">
                  <c:v>594</c:v>
                </c:pt>
                <c:pt idx="1078" formatCode="0">
                  <c:v>595</c:v>
                </c:pt>
                <c:pt idx="1079" formatCode="0">
                  <c:v>599</c:v>
                </c:pt>
                <c:pt idx="1080" formatCode="0">
                  <c:v>602.5</c:v>
                </c:pt>
                <c:pt idx="1081" formatCode="0">
                  <c:v>601.5</c:v>
                </c:pt>
                <c:pt idx="1082" formatCode="0">
                  <c:v>605</c:v>
                </c:pt>
                <c:pt idx="1083" formatCode="0">
                  <c:v>607.5</c:v>
                </c:pt>
                <c:pt idx="1084" formatCode="0">
                  <c:v>611</c:v>
                </c:pt>
                <c:pt idx="1085" formatCode="0">
                  <c:v>611</c:v>
                </c:pt>
                <c:pt idx="1086" formatCode="0">
                  <c:v>612.5</c:v>
                </c:pt>
                <c:pt idx="1087" formatCode="0">
                  <c:v>613.5</c:v>
                </c:pt>
                <c:pt idx="1088" formatCode="0">
                  <c:v>616</c:v>
                </c:pt>
                <c:pt idx="1089" formatCode="0">
                  <c:v>620</c:v>
                </c:pt>
                <c:pt idx="1090" formatCode="0">
                  <c:v>620.5</c:v>
                </c:pt>
                <c:pt idx="1091" formatCode="0">
                  <c:v>624</c:v>
                </c:pt>
                <c:pt idx="1092" formatCode="0">
                  <c:v>624</c:v>
                </c:pt>
                <c:pt idx="1093" formatCode="0">
                  <c:v>628.5</c:v>
                </c:pt>
                <c:pt idx="1094" formatCode="0">
                  <c:v>626</c:v>
                </c:pt>
                <c:pt idx="1095" formatCode="0">
                  <c:v>629.5</c:v>
                </c:pt>
                <c:pt idx="1096" formatCode="0">
                  <c:v>631</c:v>
                </c:pt>
                <c:pt idx="1097" formatCode="0">
                  <c:v>630</c:v>
                </c:pt>
                <c:pt idx="1098" formatCode="0">
                  <c:v>629.5</c:v>
                </c:pt>
                <c:pt idx="1099" formatCode="0">
                  <c:v>630.5</c:v>
                </c:pt>
                <c:pt idx="1100" formatCode="0">
                  <c:v>629</c:v>
                </c:pt>
                <c:pt idx="1101" formatCode="0">
                  <c:v>632</c:v>
                </c:pt>
                <c:pt idx="1102" formatCode="0">
                  <c:v>631</c:v>
                </c:pt>
                <c:pt idx="1103" formatCode="0">
                  <c:v>633.5</c:v>
                </c:pt>
                <c:pt idx="1104" formatCode="0">
                  <c:v>635.5</c:v>
                </c:pt>
                <c:pt idx="1105" formatCode="0">
                  <c:v>640</c:v>
                </c:pt>
                <c:pt idx="1106" formatCode="0">
                  <c:v>641.5</c:v>
                </c:pt>
                <c:pt idx="1107" formatCode="0">
                  <c:v>644</c:v>
                </c:pt>
                <c:pt idx="1108" formatCode="0">
                  <c:v>647.5</c:v>
                </c:pt>
                <c:pt idx="1109" formatCode="0">
                  <c:v>649.5</c:v>
                </c:pt>
                <c:pt idx="1110" formatCode="0">
                  <c:v>651.5</c:v>
                </c:pt>
                <c:pt idx="1111" formatCode="0">
                  <c:v>653</c:v>
                </c:pt>
                <c:pt idx="1112" formatCode="0">
                  <c:v>651.5</c:v>
                </c:pt>
                <c:pt idx="1113" formatCode="0">
                  <c:v>655.5</c:v>
                </c:pt>
                <c:pt idx="1114" formatCode="0">
                  <c:v>658</c:v>
                </c:pt>
                <c:pt idx="1115" formatCode="0">
                  <c:v>659.5</c:v>
                </c:pt>
                <c:pt idx="1116" formatCode="0">
                  <c:v>660.5</c:v>
                </c:pt>
                <c:pt idx="1117" formatCode="0">
                  <c:v>661</c:v>
                </c:pt>
                <c:pt idx="1118" formatCode="0">
                  <c:v>660</c:v>
                </c:pt>
                <c:pt idx="1119" formatCode="0">
                  <c:v>661</c:v>
                </c:pt>
                <c:pt idx="1120" formatCode="0">
                  <c:v>663.5</c:v>
                </c:pt>
                <c:pt idx="1121" formatCode="0">
                  <c:v>664</c:v>
                </c:pt>
                <c:pt idx="1122" formatCode="0">
                  <c:v>661.5</c:v>
                </c:pt>
                <c:pt idx="1123" formatCode="0">
                  <c:v>662</c:v>
                </c:pt>
                <c:pt idx="1124" formatCode="0">
                  <c:v>661</c:v>
                </c:pt>
                <c:pt idx="1125" formatCode="0">
                  <c:v>658</c:v>
                </c:pt>
                <c:pt idx="1126" formatCode="0">
                  <c:v>657.5</c:v>
                </c:pt>
                <c:pt idx="1127" formatCode="0">
                  <c:v>658.5</c:v>
                </c:pt>
                <c:pt idx="1128" formatCode="0">
                  <c:v>659.5</c:v>
                </c:pt>
                <c:pt idx="1129" formatCode="0">
                  <c:v>659</c:v>
                </c:pt>
                <c:pt idx="1130" formatCode="0">
                  <c:v>658.5</c:v>
                </c:pt>
                <c:pt idx="1131" formatCode="0">
                  <c:v>658.5</c:v>
                </c:pt>
                <c:pt idx="1132" formatCode="0">
                  <c:v>660.5</c:v>
                </c:pt>
                <c:pt idx="1133" formatCode="0">
                  <c:v>661.5</c:v>
                </c:pt>
                <c:pt idx="1134" formatCode="0">
                  <c:v>659</c:v>
                </c:pt>
                <c:pt idx="1135" formatCode="0">
                  <c:v>661.5</c:v>
                </c:pt>
                <c:pt idx="1136" formatCode="0">
                  <c:v>662</c:v>
                </c:pt>
                <c:pt idx="1137" formatCode="0">
                  <c:v>664.5</c:v>
                </c:pt>
                <c:pt idx="1138" formatCode="0">
                  <c:v>664.5</c:v>
                </c:pt>
                <c:pt idx="1139" formatCode="0">
                  <c:v>667.5</c:v>
                </c:pt>
                <c:pt idx="1140" formatCode="0">
                  <c:v>667.5</c:v>
                </c:pt>
                <c:pt idx="1141" formatCode="0">
                  <c:v>670.5</c:v>
                </c:pt>
                <c:pt idx="1142" formatCode="0">
                  <c:v>668</c:v>
                </c:pt>
                <c:pt idx="1143" formatCode="0">
                  <c:v>667.5</c:v>
                </c:pt>
                <c:pt idx="1144" formatCode="0">
                  <c:v>669</c:v>
                </c:pt>
                <c:pt idx="1145" formatCode="0">
                  <c:v>669</c:v>
                </c:pt>
                <c:pt idx="1146" formatCode="0">
                  <c:v>667</c:v>
                </c:pt>
                <c:pt idx="1147" formatCode="0">
                  <c:v>666.5</c:v>
                </c:pt>
                <c:pt idx="1148" formatCode="0">
                  <c:v>666</c:v>
                </c:pt>
                <c:pt idx="1149" formatCode="0">
                  <c:v>666.5</c:v>
                </c:pt>
                <c:pt idx="1150" formatCode="0">
                  <c:v>665</c:v>
                </c:pt>
                <c:pt idx="1151" formatCode="0">
                  <c:v>665.5</c:v>
                </c:pt>
                <c:pt idx="1152" formatCode="0">
                  <c:v>664</c:v>
                </c:pt>
                <c:pt idx="1153" formatCode="0">
                  <c:v>663.5</c:v>
                </c:pt>
                <c:pt idx="1154" formatCode="0">
                  <c:v>664.5</c:v>
                </c:pt>
                <c:pt idx="1155" formatCode="0">
                  <c:v>664</c:v>
                </c:pt>
                <c:pt idx="1156" formatCode="0">
                  <c:v>662</c:v>
                </c:pt>
                <c:pt idx="1157" formatCode="0">
                  <c:v>662</c:v>
                </c:pt>
                <c:pt idx="1158" formatCode="0">
                  <c:v>663</c:v>
                </c:pt>
                <c:pt idx="1159" formatCode="0">
                  <c:v>662.5</c:v>
                </c:pt>
                <c:pt idx="1160" formatCode="0">
                  <c:v>663</c:v>
                </c:pt>
                <c:pt idx="1161" formatCode="0">
                  <c:v>665.5</c:v>
                </c:pt>
                <c:pt idx="1162" formatCode="0">
                  <c:v>669</c:v>
                </c:pt>
                <c:pt idx="1163" formatCode="0">
                  <c:v>670.5</c:v>
                </c:pt>
                <c:pt idx="1164" formatCode="0">
                  <c:v>670</c:v>
                </c:pt>
                <c:pt idx="1165" formatCode="0">
                  <c:v>669.5</c:v>
                </c:pt>
                <c:pt idx="1166" formatCode="0">
                  <c:v>671</c:v>
                </c:pt>
                <c:pt idx="1167" formatCode="0">
                  <c:v>671</c:v>
                </c:pt>
                <c:pt idx="1168" formatCode="0">
                  <c:v>672</c:v>
                </c:pt>
                <c:pt idx="1169" formatCode="0">
                  <c:v>673</c:v>
                </c:pt>
                <c:pt idx="1170" formatCode="0">
                  <c:v>668</c:v>
                </c:pt>
                <c:pt idx="1171" formatCode="0">
                  <c:v>663</c:v>
                </c:pt>
                <c:pt idx="1172" formatCode="0">
                  <c:v>663.5</c:v>
                </c:pt>
                <c:pt idx="1173" formatCode="0">
                  <c:v>665</c:v>
                </c:pt>
                <c:pt idx="1174" formatCode="0">
                  <c:v>664</c:v>
                </c:pt>
                <c:pt idx="1175" formatCode="0">
                  <c:v>665</c:v>
                </c:pt>
                <c:pt idx="1176" formatCode="0">
                  <c:v>665.5</c:v>
                </c:pt>
                <c:pt idx="1177" formatCode="0">
                  <c:v>665.5</c:v>
                </c:pt>
                <c:pt idx="1178" formatCode="0">
                  <c:v>665</c:v>
                </c:pt>
                <c:pt idx="1179" formatCode="0">
                  <c:v>667</c:v>
                </c:pt>
                <c:pt idx="1180" formatCode="0">
                  <c:v>667</c:v>
                </c:pt>
                <c:pt idx="1181" formatCode="0">
                  <c:v>669.5</c:v>
                </c:pt>
                <c:pt idx="1182" formatCode="0">
                  <c:v>671.5</c:v>
                </c:pt>
                <c:pt idx="1183" formatCode="0">
                  <c:v>670.5</c:v>
                </c:pt>
                <c:pt idx="1184" formatCode="0">
                  <c:v>668.5</c:v>
                </c:pt>
                <c:pt idx="1185" formatCode="0">
                  <c:v>670.5</c:v>
                </c:pt>
                <c:pt idx="1186" formatCode="0">
                  <c:v>670.5</c:v>
                </c:pt>
                <c:pt idx="1187" formatCode="0">
                  <c:v>671.5</c:v>
                </c:pt>
                <c:pt idx="1188" formatCode="0">
                  <c:v>671</c:v>
                </c:pt>
                <c:pt idx="1189" formatCode="0">
                  <c:v>667.5</c:v>
                </c:pt>
                <c:pt idx="1190" formatCode="0">
                  <c:v>668.5</c:v>
                </c:pt>
                <c:pt idx="1191" formatCode="0">
                  <c:v>666.5</c:v>
                </c:pt>
                <c:pt idx="1192" formatCode="0">
                  <c:v>664</c:v>
                </c:pt>
                <c:pt idx="1193" formatCode="0">
                  <c:v>666.5</c:v>
                </c:pt>
                <c:pt idx="1194" formatCode="0">
                  <c:v>665.5</c:v>
                </c:pt>
                <c:pt idx="1195" formatCode="0">
                  <c:v>664.5</c:v>
                </c:pt>
                <c:pt idx="1196" formatCode="0">
                  <c:v>665</c:v>
                </c:pt>
                <c:pt idx="1197" formatCode="0">
                  <c:v>663.5</c:v>
                </c:pt>
                <c:pt idx="1198" formatCode="0">
                  <c:v>665.5</c:v>
                </c:pt>
                <c:pt idx="1199" formatCode="0">
                  <c:v>666</c:v>
                </c:pt>
                <c:pt idx="1200" formatCode="0">
                  <c:v>666</c:v>
                </c:pt>
                <c:pt idx="1201" formatCode="0">
                  <c:v>665.5</c:v>
                </c:pt>
                <c:pt idx="1202" formatCode="0">
                  <c:v>664.5</c:v>
                </c:pt>
                <c:pt idx="1203" formatCode="0">
                  <c:v>663.5</c:v>
                </c:pt>
                <c:pt idx="1204" formatCode="0">
                  <c:v>664</c:v>
                </c:pt>
                <c:pt idx="1205" formatCode="0">
                  <c:v>663</c:v>
                </c:pt>
                <c:pt idx="1206" formatCode="0">
                  <c:v>664</c:v>
                </c:pt>
                <c:pt idx="1207" formatCode="0">
                  <c:v>662</c:v>
                </c:pt>
                <c:pt idx="1208" formatCode="0">
                  <c:v>663</c:v>
                </c:pt>
                <c:pt idx="1209" formatCode="0">
                  <c:v>662.5</c:v>
                </c:pt>
                <c:pt idx="1210" formatCode="0">
                  <c:v>663.5</c:v>
                </c:pt>
                <c:pt idx="1211" formatCode="0">
                  <c:v>664.5</c:v>
                </c:pt>
                <c:pt idx="1212" formatCode="0">
                  <c:v>662.5</c:v>
                </c:pt>
                <c:pt idx="1213" formatCode="0">
                  <c:v>665</c:v>
                </c:pt>
                <c:pt idx="1214" formatCode="0">
                  <c:v>665</c:v>
                </c:pt>
                <c:pt idx="1215" formatCode="0">
                  <c:v>663.5</c:v>
                </c:pt>
                <c:pt idx="1216" formatCode="0">
                  <c:v>662.5</c:v>
                </c:pt>
                <c:pt idx="1217" formatCode="0">
                  <c:v>662</c:v>
                </c:pt>
                <c:pt idx="1218" formatCode="0">
                  <c:v>662.5</c:v>
                </c:pt>
                <c:pt idx="1219" formatCode="0">
                  <c:v>662.5</c:v>
                </c:pt>
                <c:pt idx="1220" formatCode="0">
                  <c:v>663.5</c:v>
                </c:pt>
                <c:pt idx="1221" formatCode="0">
                  <c:v>662.5</c:v>
                </c:pt>
                <c:pt idx="1222" formatCode="0">
                  <c:v>665.5</c:v>
                </c:pt>
                <c:pt idx="1223" formatCode="0">
                  <c:v>662</c:v>
                </c:pt>
                <c:pt idx="1224" formatCode="0">
                  <c:v>664.5</c:v>
                </c:pt>
                <c:pt idx="1225" formatCode="0">
                  <c:v>663.5</c:v>
                </c:pt>
                <c:pt idx="1226" formatCode="0">
                  <c:v>663.5</c:v>
                </c:pt>
                <c:pt idx="1227" formatCode="0">
                  <c:v>665</c:v>
                </c:pt>
                <c:pt idx="1228" formatCode="0">
                  <c:v>663</c:v>
                </c:pt>
                <c:pt idx="1229" formatCode="0">
                  <c:v>666</c:v>
                </c:pt>
                <c:pt idx="1230" formatCode="0">
                  <c:v>666.5</c:v>
                </c:pt>
                <c:pt idx="1231" formatCode="0">
                  <c:v>667.5</c:v>
                </c:pt>
                <c:pt idx="1232" formatCode="0">
                  <c:v>670.5</c:v>
                </c:pt>
                <c:pt idx="1233" formatCode="0">
                  <c:v>667.5</c:v>
                </c:pt>
                <c:pt idx="1234" formatCode="0">
                  <c:v>667.5</c:v>
                </c:pt>
                <c:pt idx="1235" formatCode="0">
                  <c:v>668</c:v>
                </c:pt>
                <c:pt idx="1236" formatCode="0">
                  <c:v>669.5</c:v>
                </c:pt>
                <c:pt idx="1237" formatCode="0">
                  <c:v>669.5</c:v>
                </c:pt>
                <c:pt idx="1238" formatCode="0">
                  <c:v>669.5</c:v>
                </c:pt>
                <c:pt idx="1239" formatCode="0">
                  <c:v>665.5</c:v>
                </c:pt>
                <c:pt idx="1240" formatCode="0">
                  <c:v>667.5</c:v>
                </c:pt>
                <c:pt idx="1241" formatCode="0">
                  <c:v>665.5</c:v>
                </c:pt>
                <c:pt idx="1242" formatCode="0">
                  <c:v>660</c:v>
                </c:pt>
                <c:pt idx="1243" formatCode="0">
                  <c:v>662</c:v>
                </c:pt>
                <c:pt idx="1244" formatCode="0">
                  <c:v>662.5</c:v>
                </c:pt>
                <c:pt idx="1245" formatCode="0">
                  <c:v>663</c:v>
                </c:pt>
                <c:pt idx="1246" formatCode="0">
                  <c:v>662</c:v>
                </c:pt>
                <c:pt idx="1247" formatCode="0">
                  <c:v>664.5</c:v>
                </c:pt>
                <c:pt idx="1248" formatCode="0">
                  <c:v>663.5</c:v>
                </c:pt>
                <c:pt idx="1249" formatCode="0">
                  <c:v>664.5</c:v>
                </c:pt>
                <c:pt idx="1250" formatCode="0">
                  <c:v>662.5</c:v>
                </c:pt>
                <c:pt idx="1251" formatCode="0">
                  <c:v>664.5</c:v>
                </c:pt>
                <c:pt idx="1252" formatCode="0">
                  <c:v>664.5</c:v>
                </c:pt>
                <c:pt idx="1253" formatCode="0">
                  <c:v>666.5</c:v>
                </c:pt>
                <c:pt idx="1254" formatCode="0">
                  <c:v>665.5</c:v>
                </c:pt>
                <c:pt idx="1255" formatCode="0">
                  <c:v>668</c:v>
                </c:pt>
                <c:pt idx="1256" formatCode="0">
                  <c:v>666.5</c:v>
                </c:pt>
                <c:pt idx="1257" formatCode="0">
                  <c:v>667.5</c:v>
                </c:pt>
                <c:pt idx="1258" formatCode="0">
                  <c:v>669</c:v>
                </c:pt>
                <c:pt idx="1259" formatCode="0">
                  <c:v>668</c:v>
                </c:pt>
                <c:pt idx="1260" formatCode="0">
                  <c:v>668.5</c:v>
                </c:pt>
                <c:pt idx="1261" formatCode="0">
                  <c:v>668</c:v>
                </c:pt>
                <c:pt idx="1262" formatCode="0">
                  <c:v>668</c:v>
                </c:pt>
                <c:pt idx="1263" formatCode="0">
                  <c:v>665.5</c:v>
                </c:pt>
                <c:pt idx="1264" formatCode="0">
                  <c:v>663.5</c:v>
                </c:pt>
                <c:pt idx="1265" formatCode="0">
                  <c:v>664</c:v>
                </c:pt>
                <c:pt idx="1266" formatCode="0">
                  <c:v>665</c:v>
                </c:pt>
                <c:pt idx="1267" formatCode="0">
                  <c:v>662</c:v>
                </c:pt>
                <c:pt idx="1268" formatCode="0">
                  <c:v>665</c:v>
                </c:pt>
                <c:pt idx="1269" formatCode="0">
                  <c:v>665.5</c:v>
                </c:pt>
                <c:pt idx="1270" formatCode="0">
                  <c:v>663.5</c:v>
                </c:pt>
                <c:pt idx="1271" formatCode="0">
                  <c:v>664</c:v>
                </c:pt>
                <c:pt idx="1272" formatCode="0">
                  <c:v>662.5</c:v>
                </c:pt>
                <c:pt idx="1273" formatCode="0">
                  <c:v>663</c:v>
                </c:pt>
                <c:pt idx="1274" formatCode="0">
                  <c:v>662.5</c:v>
                </c:pt>
                <c:pt idx="1275" formatCode="0">
                  <c:v>663</c:v>
                </c:pt>
                <c:pt idx="1276" formatCode="0">
                  <c:v>662</c:v>
                </c:pt>
                <c:pt idx="1277" formatCode="0">
                  <c:v>663</c:v>
                </c:pt>
                <c:pt idx="1278" formatCode="0">
                  <c:v>667.5</c:v>
                </c:pt>
                <c:pt idx="1279" formatCode="0">
                  <c:v>667</c:v>
                </c:pt>
                <c:pt idx="1280" formatCode="0">
                  <c:v>669</c:v>
                </c:pt>
                <c:pt idx="1281" formatCode="0">
                  <c:v>669.5</c:v>
                </c:pt>
                <c:pt idx="1282" formatCode="0">
                  <c:v>671</c:v>
                </c:pt>
                <c:pt idx="1283" formatCode="0">
                  <c:v>668.5</c:v>
                </c:pt>
                <c:pt idx="1284" formatCode="0">
                  <c:v>668.5</c:v>
                </c:pt>
                <c:pt idx="1285" formatCode="0">
                  <c:v>670</c:v>
                </c:pt>
                <c:pt idx="1286" formatCode="0">
                  <c:v>668</c:v>
                </c:pt>
                <c:pt idx="1287" formatCode="0">
                  <c:v>666</c:v>
                </c:pt>
                <c:pt idx="1288" formatCode="0">
                  <c:v>668.5</c:v>
                </c:pt>
                <c:pt idx="1289" formatCode="0">
                  <c:v>666.5</c:v>
                </c:pt>
                <c:pt idx="1290" formatCode="0">
                  <c:v>666</c:v>
                </c:pt>
                <c:pt idx="1291" formatCode="0">
                  <c:v>667</c:v>
                </c:pt>
                <c:pt idx="1292" formatCode="0">
                  <c:v>666.5</c:v>
                </c:pt>
                <c:pt idx="1293" formatCode="0">
                  <c:v>664.5</c:v>
                </c:pt>
                <c:pt idx="1294" formatCode="0">
                  <c:v>663.5</c:v>
                </c:pt>
                <c:pt idx="1295" formatCode="0">
                  <c:v>665</c:v>
                </c:pt>
                <c:pt idx="1296" formatCode="0">
                  <c:v>663.5</c:v>
                </c:pt>
                <c:pt idx="1297" formatCode="0">
                  <c:v>663.5</c:v>
                </c:pt>
                <c:pt idx="1298" formatCode="0">
                  <c:v>666</c:v>
                </c:pt>
                <c:pt idx="1299" formatCode="0">
                  <c:v>664.5</c:v>
                </c:pt>
                <c:pt idx="1300" formatCode="0">
                  <c:v>664</c:v>
                </c:pt>
                <c:pt idx="1301" formatCode="0">
                  <c:v>662.5</c:v>
                </c:pt>
                <c:pt idx="1302" formatCode="0">
                  <c:v>662</c:v>
                </c:pt>
                <c:pt idx="1303" formatCode="0">
                  <c:v>664</c:v>
                </c:pt>
                <c:pt idx="1304" formatCode="0">
                  <c:v>664.5</c:v>
                </c:pt>
                <c:pt idx="1305" formatCode="0">
                  <c:v>664</c:v>
                </c:pt>
                <c:pt idx="1306" formatCode="0">
                  <c:v>664.5</c:v>
                </c:pt>
                <c:pt idx="1307" formatCode="0">
                  <c:v>662.5</c:v>
                </c:pt>
                <c:pt idx="1308" formatCode="0">
                  <c:v>664</c:v>
                </c:pt>
                <c:pt idx="1309" formatCode="0">
                  <c:v>665</c:v>
                </c:pt>
                <c:pt idx="1310" formatCode="0">
                  <c:v>666</c:v>
                </c:pt>
                <c:pt idx="1311" formatCode="0">
                  <c:v>667.5</c:v>
                </c:pt>
                <c:pt idx="1312" formatCode="0">
                  <c:v>666.5</c:v>
                </c:pt>
                <c:pt idx="1313" formatCode="0">
                  <c:v>670</c:v>
                </c:pt>
                <c:pt idx="1314" formatCode="0">
                  <c:v>671.5</c:v>
                </c:pt>
                <c:pt idx="1315" formatCode="0">
                  <c:v>669</c:v>
                </c:pt>
                <c:pt idx="1316" formatCode="0">
                  <c:v>671</c:v>
                </c:pt>
                <c:pt idx="1317" formatCode="0">
                  <c:v>668.5</c:v>
                </c:pt>
                <c:pt idx="1318" formatCode="0">
                  <c:v>669</c:v>
                </c:pt>
                <c:pt idx="1319" formatCode="0">
                  <c:v>669</c:v>
                </c:pt>
                <c:pt idx="1320" formatCode="0">
                  <c:v>666.5</c:v>
                </c:pt>
                <c:pt idx="1321" formatCode="0">
                  <c:v>663.5</c:v>
                </c:pt>
                <c:pt idx="1322" formatCode="0">
                  <c:v>666</c:v>
                </c:pt>
                <c:pt idx="1323" formatCode="0">
                  <c:v>663.5</c:v>
                </c:pt>
                <c:pt idx="1324" formatCode="0">
                  <c:v>661.5</c:v>
                </c:pt>
                <c:pt idx="1325" formatCode="0">
                  <c:v>663.5</c:v>
                </c:pt>
                <c:pt idx="1326" formatCode="0">
                  <c:v>663</c:v>
                </c:pt>
                <c:pt idx="1327" formatCode="0">
                  <c:v>664</c:v>
                </c:pt>
                <c:pt idx="1328" formatCode="0">
                  <c:v>662</c:v>
                </c:pt>
                <c:pt idx="1329" formatCode="0">
                  <c:v>664</c:v>
                </c:pt>
                <c:pt idx="1330" formatCode="0">
                  <c:v>662.5</c:v>
                </c:pt>
                <c:pt idx="1331" formatCode="0">
                  <c:v>661</c:v>
                </c:pt>
                <c:pt idx="1332" formatCode="0">
                  <c:v>663.5</c:v>
                </c:pt>
                <c:pt idx="1333" formatCode="0">
                  <c:v>666</c:v>
                </c:pt>
                <c:pt idx="1334" formatCode="0">
                  <c:v>668</c:v>
                </c:pt>
                <c:pt idx="1335" formatCode="0">
                  <c:v>630.5</c:v>
                </c:pt>
                <c:pt idx="1336" formatCode="0">
                  <c:v>628.5</c:v>
                </c:pt>
                <c:pt idx="1337" formatCode="0">
                  <c:v>629</c:v>
                </c:pt>
                <c:pt idx="1338" formatCode="0">
                  <c:v>626.5</c:v>
                </c:pt>
                <c:pt idx="1339" formatCode="0">
                  <c:v>624</c:v>
                </c:pt>
                <c:pt idx="1340" formatCode="0">
                  <c:v>626</c:v>
                </c:pt>
                <c:pt idx="1341" formatCode="0">
                  <c:v>625</c:v>
                </c:pt>
                <c:pt idx="1342" formatCode="0">
                  <c:v>624</c:v>
                </c:pt>
                <c:pt idx="1343" formatCode="0">
                  <c:v>625.5</c:v>
                </c:pt>
                <c:pt idx="1344" formatCode="0">
                  <c:v>622</c:v>
                </c:pt>
                <c:pt idx="1345" formatCode="0">
                  <c:v>623</c:v>
                </c:pt>
                <c:pt idx="1346" formatCode="0">
                  <c:v>623</c:v>
                </c:pt>
                <c:pt idx="1347" formatCode="0">
                  <c:v>623</c:v>
                </c:pt>
                <c:pt idx="1348" formatCode="0">
                  <c:v>613.5</c:v>
                </c:pt>
                <c:pt idx="1349" formatCode="0">
                  <c:v>618</c:v>
                </c:pt>
                <c:pt idx="1350" formatCode="0">
                  <c:v>618</c:v>
                </c:pt>
                <c:pt idx="1351" formatCode="0">
                  <c:v>621</c:v>
                </c:pt>
                <c:pt idx="1352" formatCode="0">
                  <c:v>621</c:v>
                </c:pt>
                <c:pt idx="1353" formatCode="0">
                  <c:v>619.5</c:v>
                </c:pt>
                <c:pt idx="1354" formatCode="0">
                  <c:v>620</c:v>
                </c:pt>
                <c:pt idx="1355" formatCode="0">
                  <c:v>623</c:v>
                </c:pt>
                <c:pt idx="1356" formatCode="0">
                  <c:v>623</c:v>
                </c:pt>
                <c:pt idx="1357" formatCode="0">
                  <c:v>623</c:v>
                </c:pt>
                <c:pt idx="1358" formatCode="0">
                  <c:v>624</c:v>
                </c:pt>
                <c:pt idx="1359" formatCode="0">
                  <c:v>625</c:v>
                </c:pt>
                <c:pt idx="1360" formatCode="0">
                  <c:v>626.5</c:v>
                </c:pt>
                <c:pt idx="1361" formatCode="0">
                  <c:v>627</c:v>
                </c:pt>
                <c:pt idx="1362" formatCode="0">
                  <c:v>626.5</c:v>
                </c:pt>
                <c:pt idx="1363" formatCode="0">
                  <c:v>627.5</c:v>
                </c:pt>
                <c:pt idx="1364" formatCode="0">
                  <c:v>625.5</c:v>
                </c:pt>
                <c:pt idx="1365" formatCode="0">
                  <c:v>627.5</c:v>
                </c:pt>
                <c:pt idx="1366" formatCode="0">
                  <c:v>626.5</c:v>
                </c:pt>
                <c:pt idx="1367" formatCode="0">
                  <c:v>624.5</c:v>
                </c:pt>
                <c:pt idx="1368" formatCode="0">
                  <c:v>625.5</c:v>
                </c:pt>
                <c:pt idx="1369" formatCode="0">
                  <c:v>626</c:v>
                </c:pt>
                <c:pt idx="1370" formatCode="0">
                  <c:v>624.5</c:v>
                </c:pt>
                <c:pt idx="1371" formatCode="0">
                  <c:v>625</c:v>
                </c:pt>
                <c:pt idx="1372" formatCode="0">
                  <c:v>625.5</c:v>
                </c:pt>
                <c:pt idx="1373" formatCode="0">
                  <c:v>625.5</c:v>
                </c:pt>
                <c:pt idx="1374" formatCode="0">
                  <c:v>624.5</c:v>
                </c:pt>
                <c:pt idx="1375" formatCode="0">
                  <c:v>624.5</c:v>
                </c:pt>
                <c:pt idx="1376" formatCode="0">
                  <c:v>624.5</c:v>
                </c:pt>
                <c:pt idx="1377" formatCode="0">
                  <c:v>623.5</c:v>
                </c:pt>
                <c:pt idx="1378" formatCode="0">
                  <c:v>624</c:v>
                </c:pt>
                <c:pt idx="1379" formatCode="0">
                  <c:v>624.5</c:v>
                </c:pt>
                <c:pt idx="1380" formatCode="0">
                  <c:v>627</c:v>
                </c:pt>
                <c:pt idx="1381" formatCode="0">
                  <c:v>625.5</c:v>
                </c:pt>
                <c:pt idx="1382" formatCode="0">
                  <c:v>629</c:v>
                </c:pt>
                <c:pt idx="1383" formatCode="0">
                  <c:v>628.5</c:v>
                </c:pt>
                <c:pt idx="1384" formatCode="0">
                  <c:v>631</c:v>
                </c:pt>
                <c:pt idx="1385" formatCode="0">
                  <c:v>632.5</c:v>
                </c:pt>
                <c:pt idx="1386" formatCode="0">
                  <c:v>632.5</c:v>
                </c:pt>
                <c:pt idx="1387" formatCode="0">
                  <c:v>632</c:v>
                </c:pt>
                <c:pt idx="1388" formatCode="0">
                  <c:v>631.5</c:v>
                </c:pt>
                <c:pt idx="1389" formatCode="0">
                  <c:v>632.5</c:v>
                </c:pt>
                <c:pt idx="1390" formatCode="0">
                  <c:v>636</c:v>
                </c:pt>
                <c:pt idx="1391" formatCode="0">
                  <c:v>637.5</c:v>
                </c:pt>
                <c:pt idx="1392" formatCode="0">
                  <c:v>640</c:v>
                </c:pt>
                <c:pt idx="1393" formatCode="0">
                  <c:v>639.5</c:v>
                </c:pt>
                <c:pt idx="1394" formatCode="0">
                  <c:v>638.5</c:v>
                </c:pt>
                <c:pt idx="1395" formatCode="0">
                  <c:v>638</c:v>
                </c:pt>
                <c:pt idx="1396" formatCode="0">
                  <c:v>638</c:v>
                </c:pt>
                <c:pt idx="1397" formatCode="0">
                  <c:v>637</c:v>
                </c:pt>
                <c:pt idx="1398" formatCode="0">
                  <c:v>638</c:v>
                </c:pt>
                <c:pt idx="1399" formatCode="0">
                  <c:v>637</c:v>
                </c:pt>
                <c:pt idx="1400" formatCode="0">
                  <c:v>639</c:v>
                </c:pt>
                <c:pt idx="1401" formatCode="0">
                  <c:v>638</c:v>
                </c:pt>
                <c:pt idx="1402" formatCode="0">
                  <c:v>639</c:v>
                </c:pt>
                <c:pt idx="1403" formatCode="0">
                  <c:v>638.5</c:v>
                </c:pt>
                <c:pt idx="1404" formatCode="0">
                  <c:v>636</c:v>
                </c:pt>
                <c:pt idx="1405" formatCode="0">
                  <c:v>635</c:v>
                </c:pt>
                <c:pt idx="1406" formatCode="0">
                  <c:v>638</c:v>
                </c:pt>
                <c:pt idx="1407" formatCode="0">
                  <c:v>631</c:v>
                </c:pt>
                <c:pt idx="1408" formatCode="0">
                  <c:v>628</c:v>
                </c:pt>
                <c:pt idx="1409" formatCode="0">
                  <c:v>629</c:v>
                </c:pt>
                <c:pt idx="1410" formatCode="0">
                  <c:v>641</c:v>
                </c:pt>
                <c:pt idx="1411" formatCode="0">
                  <c:v>635.5</c:v>
                </c:pt>
                <c:pt idx="1412" formatCode="0">
                  <c:v>637</c:v>
                </c:pt>
                <c:pt idx="1413" formatCode="0">
                  <c:v>645</c:v>
                </c:pt>
                <c:pt idx="1414" formatCode="0">
                  <c:v>645</c:v>
                </c:pt>
                <c:pt idx="1415" formatCode="0">
                  <c:v>645</c:v>
                </c:pt>
                <c:pt idx="1416" formatCode="0">
                  <c:v>644.5</c:v>
                </c:pt>
                <c:pt idx="1417" formatCode="0">
                  <c:v>648.5</c:v>
                </c:pt>
                <c:pt idx="1418" formatCode="0">
                  <c:v>646</c:v>
                </c:pt>
                <c:pt idx="1419" formatCode="0">
                  <c:v>643</c:v>
                </c:pt>
                <c:pt idx="1420" formatCode="0">
                  <c:v>644</c:v>
                </c:pt>
                <c:pt idx="1421" formatCode="0">
                  <c:v>642.5</c:v>
                </c:pt>
                <c:pt idx="1422" formatCode="0">
                  <c:v>642</c:v>
                </c:pt>
                <c:pt idx="1423" formatCode="0">
                  <c:v>648</c:v>
                </c:pt>
                <c:pt idx="1424" formatCode="0">
                  <c:v>639</c:v>
                </c:pt>
                <c:pt idx="1425" formatCode="0">
                  <c:v>635</c:v>
                </c:pt>
                <c:pt idx="1426" formatCode="0">
                  <c:v>637.5</c:v>
                </c:pt>
                <c:pt idx="1427" formatCode="0">
                  <c:v>642.5</c:v>
                </c:pt>
                <c:pt idx="1428" formatCode="0">
                  <c:v>638.5</c:v>
                </c:pt>
                <c:pt idx="1429" formatCode="0">
                  <c:v>636.5</c:v>
                </c:pt>
                <c:pt idx="1430" formatCode="0">
                  <c:v>637</c:v>
                </c:pt>
                <c:pt idx="1431" formatCode="0">
                  <c:v>644</c:v>
                </c:pt>
                <c:pt idx="1432" formatCode="0">
                  <c:v>636</c:v>
                </c:pt>
                <c:pt idx="1433" formatCode="0">
                  <c:v>633</c:v>
                </c:pt>
                <c:pt idx="1434" formatCode="0">
                  <c:v>634</c:v>
                </c:pt>
                <c:pt idx="1435" formatCode="0">
                  <c:v>646</c:v>
                </c:pt>
                <c:pt idx="1436" formatCode="0">
                  <c:v>644</c:v>
                </c:pt>
                <c:pt idx="1437" formatCode="0">
                  <c:v>639.5</c:v>
                </c:pt>
                <c:pt idx="1438" formatCode="0">
                  <c:v>635</c:v>
                </c:pt>
                <c:pt idx="1439" formatCode="0">
                  <c:v>635</c:v>
                </c:pt>
                <c:pt idx="1440" formatCode="0">
                  <c:v>643</c:v>
                </c:pt>
                <c:pt idx="1441" formatCode="0">
                  <c:v>644.5</c:v>
                </c:pt>
                <c:pt idx="1442" formatCode="0">
                  <c:v>642.5</c:v>
                </c:pt>
                <c:pt idx="1443" formatCode="0">
                  <c:v>647</c:v>
                </c:pt>
                <c:pt idx="1444" formatCode="0">
                  <c:v>648.5</c:v>
                </c:pt>
                <c:pt idx="1445" formatCode="0">
                  <c:v>649.5</c:v>
                </c:pt>
                <c:pt idx="1446" formatCode="0">
                  <c:v>651</c:v>
                </c:pt>
                <c:pt idx="1447" formatCode="0">
                  <c:v>651.5</c:v>
                </c:pt>
                <c:pt idx="1448" formatCode="0">
                  <c:v>646.5</c:v>
                </c:pt>
                <c:pt idx="1449" formatCode="0">
                  <c:v>645.5</c:v>
                </c:pt>
                <c:pt idx="1450" formatCode="0">
                  <c:v>645</c:v>
                </c:pt>
                <c:pt idx="1451" formatCode="0">
                  <c:v>647</c:v>
                </c:pt>
                <c:pt idx="1452" formatCode="0">
                  <c:v>645.5</c:v>
                </c:pt>
                <c:pt idx="1453" formatCode="0">
                  <c:v>646.5</c:v>
                </c:pt>
                <c:pt idx="1454" formatCode="0">
                  <c:v>642</c:v>
                </c:pt>
                <c:pt idx="1455" formatCode="0">
                  <c:v>648</c:v>
                </c:pt>
                <c:pt idx="1456" formatCode="0">
                  <c:v>646.5</c:v>
                </c:pt>
                <c:pt idx="1457" formatCode="0">
                  <c:v>648</c:v>
                </c:pt>
                <c:pt idx="1458" formatCode="0">
                  <c:v>649</c:v>
                </c:pt>
                <c:pt idx="1459" formatCode="0">
                  <c:v>650</c:v>
                </c:pt>
                <c:pt idx="1460" formatCode="0">
                  <c:v>652</c:v>
                </c:pt>
                <c:pt idx="1461" formatCode="0">
                  <c:v>652.5</c:v>
                </c:pt>
                <c:pt idx="1462" formatCode="0">
                  <c:v>653</c:v>
                </c:pt>
                <c:pt idx="1463" formatCode="0">
                  <c:v>652.5</c:v>
                </c:pt>
                <c:pt idx="1464" formatCode="0">
                  <c:v>651</c:v>
                </c:pt>
                <c:pt idx="1465" formatCode="0">
                  <c:v>652</c:v>
                </c:pt>
                <c:pt idx="1466" formatCode="0">
                  <c:v>654.5</c:v>
                </c:pt>
                <c:pt idx="1467" formatCode="0">
                  <c:v>652</c:v>
                </c:pt>
                <c:pt idx="1468" formatCode="0">
                  <c:v>650</c:v>
                </c:pt>
                <c:pt idx="1469" formatCode="0">
                  <c:v>652.5</c:v>
                </c:pt>
                <c:pt idx="1470" formatCode="0">
                  <c:v>652</c:v>
                </c:pt>
                <c:pt idx="1471" formatCode="0">
                  <c:v>652</c:v>
                </c:pt>
                <c:pt idx="1472" formatCode="0">
                  <c:v>652</c:v>
                </c:pt>
                <c:pt idx="1473" formatCode="0">
                  <c:v>651</c:v>
                </c:pt>
                <c:pt idx="1474" formatCode="0">
                  <c:v>651.5</c:v>
                </c:pt>
                <c:pt idx="1475" formatCode="0">
                  <c:v>653.5</c:v>
                </c:pt>
                <c:pt idx="1476" formatCode="0">
                  <c:v>651.5</c:v>
                </c:pt>
                <c:pt idx="1477" formatCode="0">
                  <c:v>654.5</c:v>
                </c:pt>
                <c:pt idx="1478" formatCode="0">
                  <c:v>652.5</c:v>
                </c:pt>
                <c:pt idx="1479" formatCode="0">
                  <c:v>654</c:v>
                </c:pt>
                <c:pt idx="1480" formatCode="0">
                  <c:v>654.5</c:v>
                </c:pt>
                <c:pt idx="1481" formatCode="0">
                  <c:v>652.5</c:v>
                </c:pt>
                <c:pt idx="1482" formatCode="0">
                  <c:v>651</c:v>
                </c:pt>
                <c:pt idx="1483" formatCode="0">
                  <c:v>652</c:v>
                </c:pt>
                <c:pt idx="1484" formatCode="0">
                  <c:v>654.5</c:v>
                </c:pt>
                <c:pt idx="1485" formatCode="0">
                  <c:v>654.5</c:v>
                </c:pt>
                <c:pt idx="1486" formatCode="0">
                  <c:v>654.5</c:v>
                </c:pt>
                <c:pt idx="1487" formatCode="0">
                  <c:v>653</c:v>
                </c:pt>
                <c:pt idx="1488" formatCode="0">
                  <c:v>652</c:v>
                </c:pt>
                <c:pt idx="1489" formatCode="0">
                  <c:v>654</c:v>
                </c:pt>
                <c:pt idx="1490" formatCode="0">
                  <c:v>651.5</c:v>
                </c:pt>
                <c:pt idx="1491" formatCode="0">
                  <c:v>653</c:v>
                </c:pt>
                <c:pt idx="1492" formatCode="0">
                  <c:v>654</c:v>
                </c:pt>
                <c:pt idx="1493" formatCode="0">
                  <c:v>652</c:v>
                </c:pt>
                <c:pt idx="1494" formatCode="0">
                  <c:v>652.5</c:v>
                </c:pt>
                <c:pt idx="1495" formatCode="0">
                  <c:v>653.5</c:v>
                </c:pt>
                <c:pt idx="1496" formatCode="0">
                  <c:v>654.5</c:v>
                </c:pt>
                <c:pt idx="1497" formatCode="0">
                  <c:v>655</c:v>
                </c:pt>
                <c:pt idx="1498" formatCode="0">
                  <c:v>654.5</c:v>
                </c:pt>
                <c:pt idx="1499" formatCode="0">
                  <c:v>659</c:v>
                </c:pt>
                <c:pt idx="1500" formatCode="0">
                  <c:v>658</c:v>
                </c:pt>
                <c:pt idx="1501" formatCode="0">
                  <c:v>658.5</c:v>
                </c:pt>
                <c:pt idx="1502" formatCode="0">
                  <c:v>657.5</c:v>
                </c:pt>
                <c:pt idx="1503" formatCode="0">
                  <c:v>660.5</c:v>
                </c:pt>
                <c:pt idx="1504" formatCode="0">
                  <c:v>660.5</c:v>
                </c:pt>
                <c:pt idx="1505" formatCode="0">
                  <c:v>657</c:v>
                </c:pt>
                <c:pt idx="1506" formatCode="0">
                  <c:v>658.5</c:v>
                </c:pt>
                <c:pt idx="1507" formatCode="0">
                  <c:v>657</c:v>
                </c:pt>
                <c:pt idx="1508" formatCode="0">
                  <c:v>654</c:v>
                </c:pt>
                <c:pt idx="1509" formatCode="0">
                  <c:v>654.5</c:v>
                </c:pt>
                <c:pt idx="1510" formatCode="0">
                  <c:v>656.5</c:v>
                </c:pt>
                <c:pt idx="1511" formatCode="0">
                  <c:v>656.5</c:v>
                </c:pt>
                <c:pt idx="1512" formatCode="0">
                  <c:v>656.5</c:v>
                </c:pt>
                <c:pt idx="1513" formatCode="0">
                  <c:v>653</c:v>
                </c:pt>
                <c:pt idx="1514" formatCode="0">
                  <c:v>654.5</c:v>
                </c:pt>
                <c:pt idx="1515" formatCode="0">
                  <c:v>654</c:v>
                </c:pt>
                <c:pt idx="1516" formatCode="0">
                  <c:v>653.5</c:v>
                </c:pt>
                <c:pt idx="1517" formatCode="0">
                  <c:v>653</c:v>
                </c:pt>
                <c:pt idx="1518" formatCode="0">
                  <c:v>654.5</c:v>
                </c:pt>
                <c:pt idx="1519" formatCode="0">
                  <c:v>653.5</c:v>
                </c:pt>
                <c:pt idx="1520" formatCode="0">
                  <c:v>652</c:v>
                </c:pt>
                <c:pt idx="1521" formatCode="0">
                  <c:v>653</c:v>
                </c:pt>
                <c:pt idx="1522" formatCode="0">
                  <c:v>655</c:v>
                </c:pt>
                <c:pt idx="1523" formatCode="0">
                  <c:v>652.5</c:v>
                </c:pt>
                <c:pt idx="1524" formatCode="0">
                  <c:v>652</c:v>
                </c:pt>
                <c:pt idx="1525" formatCode="0">
                  <c:v>654.5</c:v>
                </c:pt>
                <c:pt idx="1526" formatCode="0">
                  <c:v>657</c:v>
                </c:pt>
                <c:pt idx="1527" formatCode="0">
                  <c:v>656.5</c:v>
                </c:pt>
                <c:pt idx="1528" formatCode="0">
                  <c:v>657</c:v>
                </c:pt>
                <c:pt idx="1529" formatCode="0">
                  <c:v>654.5</c:v>
                </c:pt>
                <c:pt idx="1530" formatCode="0">
                  <c:v>655</c:v>
                </c:pt>
                <c:pt idx="1531" formatCode="0">
                  <c:v>655.5</c:v>
                </c:pt>
                <c:pt idx="1532" formatCode="0">
                  <c:v>654</c:v>
                </c:pt>
                <c:pt idx="1533" formatCode="0">
                  <c:v>656.5</c:v>
                </c:pt>
                <c:pt idx="1534" formatCode="0">
                  <c:v>655.5</c:v>
                </c:pt>
                <c:pt idx="1535" formatCode="0">
                  <c:v>653</c:v>
                </c:pt>
                <c:pt idx="1536" formatCode="0">
                  <c:v>654.5</c:v>
                </c:pt>
                <c:pt idx="1537" formatCode="0">
                  <c:v>654</c:v>
                </c:pt>
                <c:pt idx="1538" formatCode="0">
                  <c:v>653.5</c:v>
                </c:pt>
                <c:pt idx="1539" formatCode="0">
                  <c:v>652.5</c:v>
                </c:pt>
                <c:pt idx="1540" formatCode="0">
                  <c:v>654</c:v>
                </c:pt>
                <c:pt idx="1541" formatCode="0">
                  <c:v>652.5</c:v>
                </c:pt>
                <c:pt idx="1542" formatCode="0">
                  <c:v>652.5</c:v>
                </c:pt>
                <c:pt idx="1543" formatCode="0">
                  <c:v>653</c:v>
                </c:pt>
                <c:pt idx="1544" formatCode="0">
                  <c:v>654</c:v>
                </c:pt>
                <c:pt idx="1545" formatCode="0">
                  <c:v>651.5</c:v>
                </c:pt>
                <c:pt idx="1546" formatCode="0">
                  <c:v>656</c:v>
                </c:pt>
                <c:pt idx="1547" formatCode="0">
                  <c:v>653.5</c:v>
                </c:pt>
                <c:pt idx="1548" formatCode="0">
                  <c:v>654.5</c:v>
                </c:pt>
                <c:pt idx="1549" formatCode="0">
                  <c:v>655</c:v>
                </c:pt>
                <c:pt idx="1550" formatCode="0">
                  <c:v>658</c:v>
                </c:pt>
                <c:pt idx="1551" formatCode="0">
                  <c:v>655.5</c:v>
                </c:pt>
                <c:pt idx="1552" formatCode="0">
                  <c:v>657</c:v>
                </c:pt>
                <c:pt idx="1553" formatCode="0">
                  <c:v>655.5</c:v>
                </c:pt>
                <c:pt idx="1554" formatCode="0">
                  <c:v>657</c:v>
                </c:pt>
                <c:pt idx="1555" formatCode="0">
                  <c:v>654.5</c:v>
                </c:pt>
                <c:pt idx="1556" formatCode="0">
                  <c:v>656</c:v>
                </c:pt>
                <c:pt idx="1557" formatCode="0">
                  <c:v>654</c:v>
                </c:pt>
                <c:pt idx="1558" formatCode="0">
                  <c:v>653</c:v>
                </c:pt>
                <c:pt idx="1559" formatCode="0">
                  <c:v>654.5</c:v>
                </c:pt>
                <c:pt idx="1560" formatCode="0">
                  <c:v>654</c:v>
                </c:pt>
                <c:pt idx="1561" formatCode="0">
                  <c:v>655</c:v>
                </c:pt>
                <c:pt idx="1562" formatCode="0">
                  <c:v>653</c:v>
                </c:pt>
                <c:pt idx="1563" formatCode="0">
                  <c:v>651.5</c:v>
                </c:pt>
                <c:pt idx="1564" formatCode="0">
                  <c:v>650.5</c:v>
                </c:pt>
                <c:pt idx="1565" formatCode="0">
                  <c:v>336.99999999999966</c:v>
                </c:pt>
                <c:pt idx="1566" formatCode="0">
                  <c:v>615</c:v>
                </c:pt>
                <c:pt idx="1567" formatCode="0">
                  <c:v>627.5</c:v>
                </c:pt>
                <c:pt idx="1568" formatCode="0">
                  <c:v>630.5</c:v>
                </c:pt>
                <c:pt idx="1569" formatCode="0">
                  <c:v>615.5</c:v>
                </c:pt>
                <c:pt idx="1570" formatCode="0">
                  <c:v>599.5</c:v>
                </c:pt>
                <c:pt idx="1571" formatCode="0">
                  <c:v>588</c:v>
                </c:pt>
                <c:pt idx="1572" formatCode="0">
                  <c:v>491.50000000000006</c:v>
                </c:pt>
                <c:pt idx="1573" formatCode="0">
                  <c:v>636.5</c:v>
                </c:pt>
                <c:pt idx="1574" formatCode="0">
                  <c:v>601.5</c:v>
                </c:pt>
                <c:pt idx="1575" formatCode="0">
                  <c:v>657</c:v>
                </c:pt>
                <c:pt idx="1576" formatCode="0">
                  <c:v>656</c:v>
                </c:pt>
                <c:pt idx="1577" formatCode="0">
                  <c:v>491.50000000000006</c:v>
                </c:pt>
                <c:pt idx="1578" formatCode="0">
                  <c:v>485.50000000000006</c:v>
                </c:pt>
                <c:pt idx="1579" formatCode="0">
                  <c:v>560</c:v>
                </c:pt>
                <c:pt idx="1580" formatCode="0">
                  <c:v>636</c:v>
                </c:pt>
                <c:pt idx="1581" formatCode="0">
                  <c:v>655</c:v>
                </c:pt>
                <c:pt idx="1582" formatCode="0">
                  <c:v>654.5</c:v>
                </c:pt>
                <c:pt idx="1583" formatCode="0">
                  <c:v>653</c:v>
                </c:pt>
                <c:pt idx="1584" formatCode="0">
                  <c:v>654</c:v>
                </c:pt>
                <c:pt idx="1585" formatCode="0">
                  <c:v>652.5</c:v>
                </c:pt>
                <c:pt idx="1586" formatCode="0">
                  <c:v>651.5</c:v>
                </c:pt>
                <c:pt idx="1587" formatCode="0">
                  <c:v>653.5</c:v>
                </c:pt>
                <c:pt idx="1588" formatCode="0">
                  <c:v>655</c:v>
                </c:pt>
                <c:pt idx="1589" formatCode="0">
                  <c:v>654.5</c:v>
                </c:pt>
                <c:pt idx="1590" formatCode="0">
                  <c:v>654</c:v>
                </c:pt>
                <c:pt idx="1591" formatCode="0">
                  <c:v>410.5</c:v>
                </c:pt>
                <c:pt idx="1592" formatCode="0">
                  <c:v>417.00000000000006</c:v>
                </c:pt>
                <c:pt idx="1593" formatCode="0">
                  <c:v>418.00000000000006</c:v>
                </c:pt>
                <c:pt idx="1594" formatCode="0">
                  <c:v>387</c:v>
                </c:pt>
                <c:pt idx="1595" formatCode="0">
                  <c:v>378.49999999999966</c:v>
                </c:pt>
                <c:pt idx="1596" formatCode="0">
                  <c:v>372</c:v>
                </c:pt>
                <c:pt idx="1597" formatCode="0">
                  <c:v>430.00000000000006</c:v>
                </c:pt>
                <c:pt idx="1598" formatCode="0">
                  <c:v>409.00000000000006</c:v>
                </c:pt>
                <c:pt idx="1599" formatCode="0">
                  <c:v>389</c:v>
                </c:pt>
                <c:pt idx="1600" formatCode="0">
                  <c:v>577.5</c:v>
                </c:pt>
                <c:pt idx="1601" formatCode="0">
                  <c:v>604.5</c:v>
                </c:pt>
                <c:pt idx="1602" formatCode="0">
                  <c:v>577.5</c:v>
                </c:pt>
                <c:pt idx="1603" formatCode="0">
                  <c:v>450.5</c:v>
                </c:pt>
                <c:pt idx="1604" formatCode="0">
                  <c:v>513.5</c:v>
                </c:pt>
                <c:pt idx="1605" formatCode="0">
                  <c:v>541.5</c:v>
                </c:pt>
                <c:pt idx="1606" formatCode="0">
                  <c:v>386</c:v>
                </c:pt>
                <c:pt idx="1607" formatCode="0">
                  <c:v>307.5</c:v>
                </c:pt>
                <c:pt idx="1608" formatCode="0">
                  <c:v>442.99999999999966</c:v>
                </c:pt>
                <c:pt idx="1609" formatCode="0">
                  <c:v>652.5</c:v>
                </c:pt>
                <c:pt idx="1610" formatCode="0">
                  <c:v>651</c:v>
                </c:pt>
                <c:pt idx="1611" formatCode="0">
                  <c:v>650.5</c:v>
                </c:pt>
                <c:pt idx="1612" formatCode="0">
                  <c:v>651</c:v>
                </c:pt>
                <c:pt idx="1613" formatCode="0">
                  <c:v>647.5</c:v>
                </c:pt>
                <c:pt idx="1614" formatCode="0">
                  <c:v>649.5</c:v>
                </c:pt>
                <c:pt idx="1615" formatCode="0">
                  <c:v>649.5</c:v>
                </c:pt>
                <c:pt idx="1616" formatCode="0">
                  <c:v>650</c:v>
                </c:pt>
                <c:pt idx="1617" formatCode="0">
                  <c:v>646</c:v>
                </c:pt>
                <c:pt idx="1618" formatCode="0">
                  <c:v>648</c:v>
                </c:pt>
                <c:pt idx="1619" formatCode="0">
                  <c:v>645.5</c:v>
                </c:pt>
                <c:pt idx="1620" formatCode="0">
                  <c:v>646</c:v>
                </c:pt>
                <c:pt idx="1621" formatCode="0">
                  <c:v>647.5</c:v>
                </c:pt>
                <c:pt idx="1622" formatCode="0">
                  <c:v>647</c:v>
                </c:pt>
                <c:pt idx="1623" formatCode="0">
                  <c:v>648</c:v>
                </c:pt>
                <c:pt idx="1624" formatCode="0">
                  <c:v>649</c:v>
                </c:pt>
                <c:pt idx="1625" formatCode="0">
                  <c:v>649.5</c:v>
                </c:pt>
                <c:pt idx="1626" formatCode="0">
                  <c:v>648</c:v>
                </c:pt>
                <c:pt idx="1627" formatCode="0">
                  <c:v>651.5</c:v>
                </c:pt>
                <c:pt idx="1628" formatCode="0">
                  <c:v>649.5</c:v>
                </c:pt>
                <c:pt idx="1629" formatCode="0">
                  <c:v>650</c:v>
                </c:pt>
                <c:pt idx="1630" formatCode="0">
                  <c:v>648.5</c:v>
                </c:pt>
                <c:pt idx="1631" formatCode="0">
                  <c:v>650</c:v>
                </c:pt>
                <c:pt idx="1632" formatCode="0">
                  <c:v>648</c:v>
                </c:pt>
                <c:pt idx="1633" formatCode="0">
                  <c:v>647.5</c:v>
                </c:pt>
                <c:pt idx="1634" formatCode="0">
                  <c:v>648.5</c:v>
                </c:pt>
                <c:pt idx="1635" formatCode="0">
                  <c:v>649.5</c:v>
                </c:pt>
                <c:pt idx="1636" formatCode="0">
                  <c:v>648.5</c:v>
                </c:pt>
                <c:pt idx="1637" formatCode="0">
                  <c:v>649.5</c:v>
                </c:pt>
                <c:pt idx="1638" formatCode="0">
                  <c:v>648</c:v>
                </c:pt>
                <c:pt idx="1639" formatCode="0">
                  <c:v>647</c:v>
                </c:pt>
                <c:pt idx="1640" formatCode="0">
                  <c:v>649.5</c:v>
                </c:pt>
                <c:pt idx="1641" formatCode="0">
                  <c:v>648.5</c:v>
                </c:pt>
                <c:pt idx="1642" formatCode="0">
                  <c:v>648</c:v>
                </c:pt>
                <c:pt idx="1643" formatCode="0">
                  <c:v>647.5</c:v>
                </c:pt>
                <c:pt idx="1644" formatCode="0">
                  <c:v>647</c:v>
                </c:pt>
                <c:pt idx="1645" formatCode="0">
                  <c:v>649</c:v>
                </c:pt>
                <c:pt idx="1646" formatCode="0">
                  <c:v>650</c:v>
                </c:pt>
                <c:pt idx="1647" formatCode="0">
                  <c:v>649</c:v>
                </c:pt>
                <c:pt idx="1648" formatCode="0">
                  <c:v>650</c:v>
                </c:pt>
                <c:pt idx="1649" formatCode="0">
                  <c:v>651</c:v>
                </c:pt>
                <c:pt idx="1650" formatCode="0">
                  <c:v>648</c:v>
                </c:pt>
                <c:pt idx="1651" formatCode="0">
                  <c:v>651.5</c:v>
                </c:pt>
                <c:pt idx="1652" formatCode="0">
                  <c:v>650.5</c:v>
                </c:pt>
                <c:pt idx="1653" formatCode="0">
                  <c:v>648.5</c:v>
                </c:pt>
                <c:pt idx="1654" formatCode="0">
                  <c:v>650</c:v>
                </c:pt>
                <c:pt idx="1655" formatCode="0">
                  <c:v>649</c:v>
                </c:pt>
                <c:pt idx="1656" formatCode="0">
                  <c:v>648.5</c:v>
                </c:pt>
                <c:pt idx="1657" formatCode="0">
                  <c:v>648.5</c:v>
                </c:pt>
                <c:pt idx="1658" formatCode="0">
                  <c:v>649</c:v>
                </c:pt>
                <c:pt idx="1659" formatCode="0">
                  <c:v>647.5</c:v>
                </c:pt>
                <c:pt idx="1660" formatCode="0">
                  <c:v>647</c:v>
                </c:pt>
                <c:pt idx="1661" formatCode="0">
                  <c:v>647.5</c:v>
                </c:pt>
                <c:pt idx="1662" formatCode="0">
                  <c:v>645.5</c:v>
                </c:pt>
                <c:pt idx="1663" formatCode="0">
                  <c:v>647.5</c:v>
                </c:pt>
                <c:pt idx="1664" formatCode="0">
                  <c:v>643</c:v>
                </c:pt>
                <c:pt idx="1665" formatCode="0">
                  <c:v>645</c:v>
                </c:pt>
                <c:pt idx="1666" formatCode="0">
                  <c:v>645.5</c:v>
                </c:pt>
                <c:pt idx="1667" formatCode="0">
                  <c:v>647.5</c:v>
                </c:pt>
                <c:pt idx="1668" formatCode="0">
                  <c:v>645.5</c:v>
                </c:pt>
                <c:pt idx="1669" formatCode="0">
                  <c:v>649</c:v>
                </c:pt>
                <c:pt idx="1670" formatCode="0">
                  <c:v>647.5</c:v>
                </c:pt>
                <c:pt idx="1671" formatCode="0">
                  <c:v>648</c:v>
                </c:pt>
                <c:pt idx="1672" formatCode="0">
                  <c:v>648</c:v>
                </c:pt>
                <c:pt idx="1673" formatCode="0">
                  <c:v>649</c:v>
                </c:pt>
                <c:pt idx="1674" formatCode="0">
                  <c:v>649</c:v>
                </c:pt>
                <c:pt idx="1675" formatCode="0">
                  <c:v>648.5</c:v>
                </c:pt>
                <c:pt idx="1676" formatCode="0">
                  <c:v>647</c:v>
                </c:pt>
                <c:pt idx="1677" formatCode="0">
                  <c:v>648</c:v>
                </c:pt>
                <c:pt idx="1678" formatCode="0">
                  <c:v>648</c:v>
                </c:pt>
                <c:pt idx="1679" formatCode="0">
                  <c:v>648</c:v>
                </c:pt>
                <c:pt idx="1680" formatCode="0">
                  <c:v>647</c:v>
                </c:pt>
                <c:pt idx="1681" formatCode="0">
                  <c:v>647</c:v>
                </c:pt>
                <c:pt idx="1682" formatCode="0">
                  <c:v>647</c:v>
                </c:pt>
                <c:pt idx="1683" formatCode="0">
                  <c:v>647.5</c:v>
                </c:pt>
                <c:pt idx="1684" formatCode="0">
                  <c:v>648</c:v>
                </c:pt>
                <c:pt idx="1685" formatCode="0">
                  <c:v>647</c:v>
                </c:pt>
                <c:pt idx="1686" formatCode="0">
                  <c:v>645.5</c:v>
                </c:pt>
                <c:pt idx="1687" formatCode="0">
                  <c:v>645.5</c:v>
                </c:pt>
                <c:pt idx="1688" formatCode="0">
                  <c:v>648</c:v>
                </c:pt>
                <c:pt idx="1689" formatCode="0">
                  <c:v>644</c:v>
                </c:pt>
                <c:pt idx="1690" formatCode="0">
                  <c:v>646</c:v>
                </c:pt>
                <c:pt idx="1691" formatCode="0">
                  <c:v>645.5</c:v>
                </c:pt>
                <c:pt idx="1692" formatCode="0">
                  <c:v>646</c:v>
                </c:pt>
                <c:pt idx="1693" formatCode="0">
                  <c:v>646.5</c:v>
                </c:pt>
                <c:pt idx="1694" formatCode="0">
                  <c:v>646</c:v>
                </c:pt>
                <c:pt idx="1695" formatCode="0">
                  <c:v>647</c:v>
                </c:pt>
                <c:pt idx="1696" formatCode="0">
                  <c:v>646</c:v>
                </c:pt>
                <c:pt idx="1697" formatCode="0">
                  <c:v>645.5</c:v>
                </c:pt>
                <c:pt idx="1698" formatCode="0">
                  <c:v>649</c:v>
                </c:pt>
                <c:pt idx="1699" formatCode="0">
                  <c:v>647.5</c:v>
                </c:pt>
                <c:pt idx="1700" formatCode="0">
                  <c:v>645</c:v>
                </c:pt>
                <c:pt idx="1701" formatCode="0">
                  <c:v>645</c:v>
                </c:pt>
                <c:pt idx="1702" formatCode="0">
                  <c:v>645.5</c:v>
                </c:pt>
                <c:pt idx="1703" formatCode="0">
                  <c:v>647.5</c:v>
                </c:pt>
                <c:pt idx="1704" formatCode="0">
                  <c:v>645</c:v>
                </c:pt>
                <c:pt idx="1705" formatCode="0">
                  <c:v>645.5</c:v>
                </c:pt>
                <c:pt idx="1706" formatCode="0">
                  <c:v>647</c:v>
                </c:pt>
                <c:pt idx="1707" formatCode="0">
                  <c:v>646</c:v>
                </c:pt>
                <c:pt idx="1708" formatCode="0">
                  <c:v>648</c:v>
                </c:pt>
                <c:pt idx="1709" formatCode="0">
                  <c:v>645.5</c:v>
                </c:pt>
                <c:pt idx="1710" formatCode="0">
                  <c:v>646.5</c:v>
                </c:pt>
                <c:pt idx="1711" formatCode="0">
                  <c:v>645</c:v>
                </c:pt>
                <c:pt idx="1712" formatCode="0">
                  <c:v>641</c:v>
                </c:pt>
                <c:pt idx="1713" formatCode="0">
                  <c:v>587.5</c:v>
                </c:pt>
                <c:pt idx="1714" formatCode="0">
                  <c:v>472</c:v>
                </c:pt>
                <c:pt idx="1715" formatCode="0">
                  <c:v>513.5</c:v>
                </c:pt>
                <c:pt idx="1716" formatCode="0">
                  <c:v>448.5</c:v>
                </c:pt>
                <c:pt idx="1717" formatCode="0">
                  <c:v>476.50000000000006</c:v>
                </c:pt>
                <c:pt idx="1718" formatCode="0">
                  <c:v>651</c:v>
                </c:pt>
                <c:pt idx="1719" formatCode="0">
                  <c:v>652.5</c:v>
                </c:pt>
                <c:pt idx="1720" formatCode="0">
                  <c:v>652.5</c:v>
                </c:pt>
                <c:pt idx="1721" formatCode="0">
                  <c:v>653</c:v>
                </c:pt>
                <c:pt idx="1722" formatCode="0">
                  <c:v>649.5</c:v>
                </c:pt>
                <c:pt idx="1723" formatCode="0">
                  <c:v>649</c:v>
                </c:pt>
                <c:pt idx="1724" formatCode="0">
                  <c:v>650</c:v>
                </c:pt>
                <c:pt idx="1725" formatCode="0">
                  <c:v>649</c:v>
                </c:pt>
                <c:pt idx="1726" formatCode="0">
                  <c:v>649.5</c:v>
                </c:pt>
                <c:pt idx="1727" formatCode="0">
                  <c:v>648.5</c:v>
                </c:pt>
                <c:pt idx="1728" formatCode="0">
                  <c:v>647.5</c:v>
                </c:pt>
                <c:pt idx="1729" formatCode="0">
                  <c:v>648.5</c:v>
                </c:pt>
                <c:pt idx="1730" formatCode="0">
                  <c:v>648.5</c:v>
                </c:pt>
                <c:pt idx="1731" formatCode="0">
                  <c:v>646</c:v>
                </c:pt>
                <c:pt idx="1732" formatCode="0">
                  <c:v>646.5</c:v>
                </c:pt>
                <c:pt idx="1733" formatCode="0">
                  <c:v>646</c:v>
                </c:pt>
                <c:pt idx="1734" formatCode="0">
                  <c:v>644.5</c:v>
                </c:pt>
                <c:pt idx="1735" formatCode="0">
                  <c:v>644.5</c:v>
                </c:pt>
                <c:pt idx="1736" formatCode="0">
                  <c:v>644</c:v>
                </c:pt>
                <c:pt idx="1737" formatCode="0">
                  <c:v>645.5</c:v>
                </c:pt>
                <c:pt idx="1738" formatCode="0">
                  <c:v>645.5</c:v>
                </c:pt>
                <c:pt idx="1739" formatCode="0">
                  <c:v>643.5</c:v>
                </c:pt>
                <c:pt idx="1740" formatCode="0">
                  <c:v>645.5</c:v>
                </c:pt>
                <c:pt idx="1741" formatCode="0">
                  <c:v>640.5</c:v>
                </c:pt>
                <c:pt idx="1742" formatCode="0">
                  <c:v>643.5</c:v>
                </c:pt>
                <c:pt idx="1743" formatCode="0">
                  <c:v>643</c:v>
                </c:pt>
                <c:pt idx="1744" formatCode="0">
                  <c:v>643</c:v>
                </c:pt>
                <c:pt idx="1745" formatCode="0">
                  <c:v>643.5</c:v>
                </c:pt>
                <c:pt idx="1746" formatCode="0">
                  <c:v>642.5</c:v>
                </c:pt>
                <c:pt idx="1747" formatCode="0">
                  <c:v>643</c:v>
                </c:pt>
                <c:pt idx="1748" formatCode="0">
                  <c:v>645</c:v>
                </c:pt>
                <c:pt idx="1749" formatCode="0">
                  <c:v>643.5</c:v>
                </c:pt>
                <c:pt idx="1750" formatCode="0">
                  <c:v>641</c:v>
                </c:pt>
                <c:pt idx="1751" formatCode="0">
                  <c:v>644.5</c:v>
                </c:pt>
                <c:pt idx="1752" formatCode="0">
                  <c:v>644</c:v>
                </c:pt>
                <c:pt idx="1753" formatCode="0">
                  <c:v>644</c:v>
                </c:pt>
                <c:pt idx="1754" formatCode="0">
                  <c:v>646</c:v>
                </c:pt>
                <c:pt idx="1755" formatCode="0">
                  <c:v>645.5</c:v>
                </c:pt>
                <c:pt idx="1756" formatCode="0">
                  <c:v>644.5</c:v>
                </c:pt>
                <c:pt idx="1757" formatCode="0">
                  <c:v>647</c:v>
                </c:pt>
                <c:pt idx="1758" formatCode="0">
                  <c:v>645</c:v>
                </c:pt>
                <c:pt idx="1759" formatCode="0">
                  <c:v>642.5</c:v>
                </c:pt>
                <c:pt idx="1760" formatCode="0">
                  <c:v>647</c:v>
                </c:pt>
                <c:pt idx="1761" formatCode="0">
                  <c:v>645</c:v>
                </c:pt>
                <c:pt idx="1762" formatCode="0">
                  <c:v>646</c:v>
                </c:pt>
                <c:pt idx="1763" formatCode="0">
                  <c:v>646</c:v>
                </c:pt>
                <c:pt idx="1764" formatCode="0">
                  <c:v>648</c:v>
                </c:pt>
                <c:pt idx="1765" formatCode="0">
                  <c:v>644.5</c:v>
                </c:pt>
                <c:pt idx="1766" formatCode="0">
                  <c:v>646</c:v>
                </c:pt>
                <c:pt idx="1767" formatCode="0">
                  <c:v>645</c:v>
                </c:pt>
                <c:pt idx="1768" formatCode="0">
                  <c:v>646</c:v>
                </c:pt>
                <c:pt idx="1769" formatCode="0">
                  <c:v>648</c:v>
                </c:pt>
                <c:pt idx="1770" formatCode="0">
                  <c:v>648</c:v>
                </c:pt>
                <c:pt idx="1771" formatCode="0">
                  <c:v>645.5</c:v>
                </c:pt>
                <c:pt idx="1772" formatCode="0">
                  <c:v>649</c:v>
                </c:pt>
                <c:pt idx="1773" formatCode="0">
                  <c:v>649.5</c:v>
                </c:pt>
                <c:pt idx="1774" formatCode="0">
                  <c:v>650</c:v>
                </c:pt>
                <c:pt idx="1775" formatCode="0">
                  <c:v>647.5</c:v>
                </c:pt>
                <c:pt idx="1776" formatCode="0">
                  <c:v>650</c:v>
                </c:pt>
                <c:pt idx="1777" formatCode="0">
                  <c:v>647</c:v>
                </c:pt>
                <c:pt idx="1778" formatCode="0">
                  <c:v>646</c:v>
                </c:pt>
                <c:pt idx="1779" formatCode="0">
                  <c:v>648.5</c:v>
                </c:pt>
                <c:pt idx="1780" formatCode="0">
                  <c:v>648.5</c:v>
                </c:pt>
                <c:pt idx="1781" formatCode="0">
                  <c:v>649</c:v>
                </c:pt>
                <c:pt idx="1782" formatCode="0">
                  <c:v>646.5</c:v>
                </c:pt>
                <c:pt idx="1783" formatCode="0">
                  <c:v>648.5</c:v>
                </c:pt>
                <c:pt idx="1784" formatCode="0">
                  <c:v>647.5</c:v>
                </c:pt>
                <c:pt idx="1785" formatCode="0">
                  <c:v>647</c:v>
                </c:pt>
                <c:pt idx="1786" formatCode="0">
                  <c:v>646.5</c:v>
                </c:pt>
                <c:pt idx="1787" formatCode="0">
                  <c:v>648.5</c:v>
                </c:pt>
                <c:pt idx="1788" formatCode="0">
                  <c:v>646.5</c:v>
                </c:pt>
                <c:pt idx="1789" formatCode="0">
                  <c:v>648.5</c:v>
                </c:pt>
                <c:pt idx="1790" formatCode="0">
                  <c:v>647</c:v>
                </c:pt>
                <c:pt idx="1791" formatCode="0">
                  <c:v>647.5</c:v>
                </c:pt>
                <c:pt idx="1792" formatCode="0">
                  <c:v>646.5</c:v>
                </c:pt>
                <c:pt idx="1793" formatCode="0">
                  <c:v>647.5</c:v>
                </c:pt>
                <c:pt idx="1794" formatCode="0">
                  <c:v>648.5</c:v>
                </c:pt>
                <c:pt idx="1795" formatCode="0">
                  <c:v>651.5</c:v>
                </c:pt>
                <c:pt idx="1796" formatCode="0">
                  <c:v>650.5</c:v>
                </c:pt>
                <c:pt idx="1797" formatCode="0">
                  <c:v>649</c:v>
                </c:pt>
                <c:pt idx="1798" formatCode="0">
                  <c:v>651.5</c:v>
                </c:pt>
                <c:pt idx="1799" formatCode="0">
                  <c:v>652.5</c:v>
                </c:pt>
                <c:pt idx="1800" formatCode="0">
                  <c:v>652</c:v>
                </c:pt>
                <c:pt idx="1801" formatCode="0">
                  <c:v>651</c:v>
                </c:pt>
                <c:pt idx="1802" formatCode="0">
                  <c:v>651</c:v>
                </c:pt>
                <c:pt idx="1803" formatCode="0">
                  <c:v>650.5</c:v>
                </c:pt>
                <c:pt idx="1804" formatCode="0">
                  <c:v>649.5</c:v>
                </c:pt>
                <c:pt idx="1805" formatCode="0">
                  <c:v>650.5</c:v>
                </c:pt>
                <c:pt idx="1806" formatCode="0">
                  <c:v>649</c:v>
                </c:pt>
                <c:pt idx="1807" formatCode="0">
                  <c:v>648.5</c:v>
                </c:pt>
                <c:pt idx="1808" formatCode="0">
                  <c:v>647</c:v>
                </c:pt>
                <c:pt idx="1809" formatCode="0">
                  <c:v>648</c:v>
                </c:pt>
                <c:pt idx="1810" formatCode="0">
                  <c:v>648</c:v>
                </c:pt>
                <c:pt idx="1811" formatCode="0">
                  <c:v>646.5</c:v>
                </c:pt>
                <c:pt idx="1812" formatCode="0">
                  <c:v>648</c:v>
                </c:pt>
                <c:pt idx="1813" formatCode="0">
                  <c:v>646</c:v>
                </c:pt>
                <c:pt idx="1814" formatCode="0">
                  <c:v>647</c:v>
                </c:pt>
                <c:pt idx="1815" formatCode="0">
                  <c:v>647.5</c:v>
                </c:pt>
                <c:pt idx="1816" formatCode="0">
                  <c:v>649</c:v>
                </c:pt>
                <c:pt idx="1817" formatCode="0">
                  <c:v>648.5</c:v>
                </c:pt>
                <c:pt idx="1818" formatCode="0">
                  <c:v>650</c:v>
                </c:pt>
                <c:pt idx="1819" formatCode="0">
                  <c:v>648</c:v>
                </c:pt>
                <c:pt idx="1820" formatCode="0">
                  <c:v>650</c:v>
                </c:pt>
                <c:pt idx="1821" formatCode="0">
                  <c:v>650</c:v>
                </c:pt>
                <c:pt idx="1822" formatCode="0">
                  <c:v>650</c:v>
                </c:pt>
                <c:pt idx="1823" formatCode="0">
                  <c:v>650.5</c:v>
                </c:pt>
                <c:pt idx="1824" formatCode="0">
                  <c:v>649</c:v>
                </c:pt>
                <c:pt idx="1825" formatCode="0">
                  <c:v>650.5</c:v>
                </c:pt>
                <c:pt idx="1826" formatCode="0">
                  <c:v>650</c:v>
                </c:pt>
                <c:pt idx="1827" formatCode="0">
                  <c:v>649.5</c:v>
                </c:pt>
                <c:pt idx="1828" formatCode="0">
                  <c:v>648.5</c:v>
                </c:pt>
                <c:pt idx="1829" formatCode="0">
                  <c:v>647</c:v>
                </c:pt>
                <c:pt idx="1830" formatCode="0">
                  <c:v>648</c:v>
                </c:pt>
                <c:pt idx="1831" formatCode="0">
                  <c:v>643.5</c:v>
                </c:pt>
                <c:pt idx="1832" formatCode="0">
                  <c:v>647.5</c:v>
                </c:pt>
                <c:pt idx="1833" formatCode="0">
                  <c:v>646.5</c:v>
                </c:pt>
                <c:pt idx="1834" formatCode="0">
                  <c:v>645.5</c:v>
                </c:pt>
                <c:pt idx="1835" formatCode="0">
                  <c:v>646.5</c:v>
                </c:pt>
                <c:pt idx="1836" formatCode="0">
                  <c:v>646.5</c:v>
                </c:pt>
                <c:pt idx="1837" formatCode="0">
                  <c:v>647</c:v>
                </c:pt>
                <c:pt idx="1838" formatCode="0">
                  <c:v>646</c:v>
                </c:pt>
                <c:pt idx="1839" formatCode="0">
                  <c:v>645</c:v>
                </c:pt>
                <c:pt idx="1840" formatCode="0">
                  <c:v>646.5</c:v>
                </c:pt>
                <c:pt idx="1841" formatCode="0">
                  <c:v>646.5</c:v>
                </c:pt>
                <c:pt idx="1842" formatCode="0">
                  <c:v>646.5</c:v>
                </c:pt>
                <c:pt idx="1843" formatCode="0">
                  <c:v>646</c:v>
                </c:pt>
                <c:pt idx="1844" formatCode="0">
                  <c:v>538.5</c:v>
                </c:pt>
                <c:pt idx="1845" formatCode="0">
                  <c:v>341.99999999999966</c:v>
                </c:pt>
                <c:pt idx="1846" formatCode="0">
                  <c:v>649</c:v>
                </c:pt>
                <c:pt idx="1847" formatCode="0">
                  <c:v>651</c:v>
                </c:pt>
                <c:pt idx="1848" formatCode="0">
                  <c:v>650.5</c:v>
                </c:pt>
                <c:pt idx="1849" formatCode="0">
                  <c:v>651</c:v>
                </c:pt>
                <c:pt idx="1850" formatCode="0">
                  <c:v>651.5</c:v>
                </c:pt>
                <c:pt idx="1851" formatCode="0">
                  <c:v>649</c:v>
                </c:pt>
                <c:pt idx="1852" formatCode="0">
                  <c:v>648</c:v>
                </c:pt>
                <c:pt idx="1853" formatCode="0">
                  <c:v>647.5</c:v>
                </c:pt>
                <c:pt idx="1854" formatCode="0">
                  <c:v>647</c:v>
                </c:pt>
                <c:pt idx="1855" formatCode="0">
                  <c:v>648.5</c:v>
                </c:pt>
                <c:pt idx="1856" formatCode="0">
                  <c:v>647</c:v>
                </c:pt>
                <c:pt idx="1857" formatCode="0">
                  <c:v>643</c:v>
                </c:pt>
                <c:pt idx="1858" formatCode="0">
                  <c:v>645</c:v>
                </c:pt>
                <c:pt idx="1859" formatCode="0">
                  <c:v>646.5</c:v>
                </c:pt>
                <c:pt idx="1860" formatCode="0">
                  <c:v>645.5</c:v>
                </c:pt>
                <c:pt idx="1861" formatCode="0">
                  <c:v>644</c:v>
                </c:pt>
                <c:pt idx="1862" formatCode="0">
                  <c:v>645</c:v>
                </c:pt>
                <c:pt idx="1863" formatCode="0">
                  <c:v>643.5</c:v>
                </c:pt>
                <c:pt idx="1864" formatCode="0">
                  <c:v>645</c:v>
                </c:pt>
                <c:pt idx="1865" formatCode="0">
                  <c:v>646</c:v>
                </c:pt>
                <c:pt idx="1866" formatCode="0">
                  <c:v>647</c:v>
                </c:pt>
                <c:pt idx="1867" formatCode="0">
                  <c:v>645.5</c:v>
                </c:pt>
                <c:pt idx="1868" formatCode="0">
                  <c:v>647.5</c:v>
                </c:pt>
                <c:pt idx="1869" formatCode="0">
                  <c:v>650</c:v>
                </c:pt>
                <c:pt idx="1870" formatCode="0">
                  <c:v>650</c:v>
                </c:pt>
                <c:pt idx="1871" formatCode="0">
                  <c:v>651</c:v>
                </c:pt>
                <c:pt idx="1872" formatCode="0">
                  <c:v>650</c:v>
                </c:pt>
                <c:pt idx="1873" formatCode="0">
                  <c:v>647.5</c:v>
                </c:pt>
                <c:pt idx="1874" formatCode="0">
                  <c:v>647.5</c:v>
                </c:pt>
                <c:pt idx="1875" formatCode="0">
                  <c:v>648</c:v>
                </c:pt>
                <c:pt idx="1876" formatCode="0">
                  <c:v>648.5</c:v>
                </c:pt>
                <c:pt idx="1877" formatCode="0">
                  <c:v>647</c:v>
                </c:pt>
                <c:pt idx="1878" formatCode="0">
                  <c:v>646.5</c:v>
                </c:pt>
                <c:pt idx="1879" formatCode="0">
                  <c:v>647.5</c:v>
                </c:pt>
                <c:pt idx="1880" formatCode="0">
                  <c:v>647.5</c:v>
                </c:pt>
                <c:pt idx="1881" formatCode="0">
                  <c:v>647.5</c:v>
                </c:pt>
                <c:pt idx="1882" formatCode="0">
                  <c:v>645.5</c:v>
                </c:pt>
                <c:pt idx="1883" formatCode="0">
                  <c:v>647.5</c:v>
                </c:pt>
                <c:pt idx="1884" formatCode="0">
                  <c:v>647</c:v>
                </c:pt>
                <c:pt idx="1885" formatCode="0">
                  <c:v>648.5</c:v>
                </c:pt>
                <c:pt idx="1886" formatCode="0">
                  <c:v>646</c:v>
                </c:pt>
                <c:pt idx="1887" formatCode="0">
                  <c:v>647.5</c:v>
                </c:pt>
                <c:pt idx="1888" formatCode="0">
                  <c:v>646</c:v>
                </c:pt>
                <c:pt idx="1889" formatCode="0">
                  <c:v>643.5</c:v>
                </c:pt>
                <c:pt idx="1890" formatCode="0">
                  <c:v>645</c:v>
                </c:pt>
                <c:pt idx="1891" formatCode="0">
                  <c:v>646.5</c:v>
                </c:pt>
                <c:pt idx="1892" formatCode="0">
                  <c:v>648</c:v>
                </c:pt>
                <c:pt idx="1893" formatCode="0">
                  <c:v>647</c:v>
                </c:pt>
                <c:pt idx="1894" formatCode="0">
                  <c:v>648</c:v>
                </c:pt>
                <c:pt idx="1895" formatCode="0">
                  <c:v>650.5</c:v>
                </c:pt>
                <c:pt idx="1896" formatCode="0">
                  <c:v>650.5</c:v>
                </c:pt>
                <c:pt idx="1897" formatCode="0">
                  <c:v>651</c:v>
                </c:pt>
                <c:pt idx="1898" formatCode="0">
                  <c:v>645.5</c:v>
                </c:pt>
                <c:pt idx="1899" formatCode="0">
                  <c:v>647.5</c:v>
                </c:pt>
                <c:pt idx="1900" formatCode="0">
                  <c:v>649</c:v>
                </c:pt>
                <c:pt idx="1901" formatCode="0">
                  <c:v>642</c:v>
                </c:pt>
                <c:pt idx="1902" formatCode="0">
                  <c:v>641</c:v>
                </c:pt>
                <c:pt idx="1903" formatCode="0">
                  <c:v>643.5</c:v>
                </c:pt>
                <c:pt idx="1904" formatCode="0">
                  <c:v>643.5</c:v>
                </c:pt>
                <c:pt idx="1905" formatCode="0">
                  <c:v>644.5</c:v>
                </c:pt>
                <c:pt idx="1906" formatCode="0">
                  <c:v>643.5</c:v>
                </c:pt>
                <c:pt idx="1907" formatCode="0">
                  <c:v>644</c:v>
                </c:pt>
                <c:pt idx="1908" formatCode="0">
                  <c:v>516.5</c:v>
                </c:pt>
                <c:pt idx="1909" formatCode="0">
                  <c:v>492.50000000000006</c:v>
                </c:pt>
                <c:pt idx="1910" formatCode="0">
                  <c:v>643</c:v>
                </c:pt>
                <c:pt idx="1911" formatCode="0">
                  <c:v>431.5</c:v>
                </c:pt>
                <c:pt idx="1912" formatCode="0">
                  <c:v>512.5</c:v>
                </c:pt>
                <c:pt idx="1913" formatCode="0">
                  <c:v>524.5</c:v>
                </c:pt>
                <c:pt idx="1914" formatCode="0">
                  <c:v>492.50000000000006</c:v>
                </c:pt>
                <c:pt idx="1915" formatCode="0">
                  <c:v>448.99999999999966</c:v>
                </c:pt>
                <c:pt idx="1916" formatCode="0">
                  <c:v>293.5</c:v>
                </c:pt>
                <c:pt idx="1917" formatCode="0">
                  <c:v>362.50000000000006</c:v>
                </c:pt>
                <c:pt idx="1918" formatCode="0">
                  <c:v>503.49999999999966</c:v>
                </c:pt>
                <c:pt idx="1919" formatCode="0">
                  <c:v>477.50000000000006</c:v>
                </c:pt>
                <c:pt idx="1920" formatCode="0">
                  <c:v>486</c:v>
                </c:pt>
                <c:pt idx="1921" formatCode="0">
                  <c:v>649.5</c:v>
                </c:pt>
                <c:pt idx="1922" formatCode="0">
                  <c:v>646.5</c:v>
                </c:pt>
                <c:pt idx="1923" formatCode="0">
                  <c:v>646</c:v>
                </c:pt>
                <c:pt idx="1924" formatCode="0">
                  <c:v>646.5</c:v>
                </c:pt>
                <c:pt idx="1925" formatCode="0">
                  <c:v>645</c:v>
                </c:pt>
                <c:pt idx="1926" formatCode="0">
                  <c:v>646</c:v>
                </c:pt>
                <c:pt idx="1927" formatCode="0">
                  <c:v>470.50000000000006</c:v>
                </c:pt>
                <c:pt idx="1928" formatCode="0">
                  <c:v>404</c:v>
                </c:pt>
                <c:pt idx="1929" formatCode="0">
                  <c:v>388.49999999999966</c:v>
                </c:pt>
                <c:pt idx="1930" formatCode="0">
                  <c:v>372.50000000000006</c:v>
                </c:pt>
                <c:pt idx="1931" formatCode="0">
                  <c:v>442.99999999999966</c:v>
                </c:pt>
                <c:pt idx="1932" formatCode="0">
                  <c:v>352</c:v>
                </c:pt>
                <c:pt idx="1933" formatCode="0">
                  <c:v>523.5</c:v>
                </c:pt>
                <c:pt idx="1934" formatCode="0">
                  <c:v>415.5</c:v>
                </c:pt>
                <c:pt idx="1935" formatCode="0">
                  <c:v>549</c:v>
                </c:pt>
                <c:pt idx="1936" formatCode="0">
                  <c:v>593</c:v>
                </c:pt>
                <c:pt idx="1937" formatCode="0">
                  <c:v>614</c:v>
                </c:pt>
                <c:pt idx="1938" formatCode="0">
                  <c:v>614.5</c:v>
                </c:pt>
                <c:pt idx="1939" formatCode="0">
                  <c:v>600</c:v>
                </c:pt>
                <c:pt idx="1940" formatCode="0">
                  <c:v>589.5</c:v>
                </c:pt>
                <c:pt idx="1941" formatCode="0">
                  <c:v>575.5</c:v>
                </c:pt>
                <c:pt idx="1942" formatCode="0">
                  <c:v>407.5</c:v>
                </c:pt>
                <c:pt idx="1943" formatCode="0">
                  <c:v>434.5</c:v>
                </c:pt>
                <c:pt idx="1944" formatCode="0">
                  <c:v>475.50000000000006</c:v>
                </c:pt>
                <c:pt idx="1945" formatCode="0">
                  <c:v>350</c:v>
                </c:pt>
                <c:pt idx="1946" formatCode="0">
                  <c:v>341.5</c:v>
                </c:pt>
                <c:pt idx="1947" formatCode="0">
                  <c:v>387</c:v>
                </c:pt>
                <c:pt idx="1948" formatCode="0">
                  <c:v>271</c:v>
                </c:pt>
                <c:pt idx="1949" formatCode="0">
                  <c:v>293.5</c:v>
                </c:pt>
                <c:pt idx="1950" formatCode="0">
                  <c:v>302.00000000000006</c:v>
                </c:pt>
                <c:pt idx="1951" formatCode="0">
                  <c:v>291.5</c:v>
                </c:pt>
                <c:pt idx="1952" formatCode="0">
                  <c:v>329.5</c:v>
                </c:pt>
                <c:pt idx="1953" formatCode="0">
                  <c:v>306.5</c:v>
                </c:pt>
                <c:pt idx="1954" formatCode="0">
                  <c:v>349.50000000000006</c:v>
                </c:pt>
                <c:pt idx="1955" formatCode="0">
                  <c:v>388</c:v>
                </c:pt>
                <c:pt idx="1956" formatCode="0">
                  <c:v>387.49999999999966</c:v>
                </c:pt>
                <c:pt idx="1957" formatCode="0">
                  <c:v>341.99999999999966</c:v>
                </c:pt>
                <c:pt idx="1958" formatCode="0">
                  <c:v>354</c:v>
                </c:pt>
                <c:pt idx="1959" formatCode="0">
                  <c:v>405.5</c:v>
                </c:pt>
                <c:pt idx="1960" formatCode="0">
                  <c:v>391.49999999999966</c:v>
                </c:pt>
                <c:pt idx="1961" formatCode="0">
                  <c:v>399.49999999999966</c:v>
                </c:pt>
                <c:pt idx="1962" formatCode="0">
                  <c:v>428.5</c:v>
                </c:pt>
                <c:pt idx="1963" formatCode="0">
                  <c:v>413.00000000000006</c:v>
                </c:pt>
                <c:pt idx="1964" formatCode="0">
                  <c:v>415.00000000000006</c:v>
                </c:pt>
                <c:pt idx="1965" formatCode="0">
                  <c:v>442.99999999999966</c:v>
                </c:pt>
                <c:pt idx="1966" formatCode="0">
                  <c:v>652.5</c:v>
                </c:pt>
                <c:pt idx="1967" formatCode="0">
                  <c:v>553.5</c:v>
                </c:pt>
                <c:pt idx="1968" formatCode="0">
                  <c:v>498</c:v>
                </c:pt>
                <c:pt idx="1969" formatCode="0">
                  <c:v>492</c:v>
                </c:pt>
                <c:pt idx="1970" formatCode="0">
                  <c:v>462.99999999999966</c:v>
                </c:pt>
                <c:pt idx="1971" formatCode="0">
                  <c:v>412.00000000000006</c:v>
                </c:pt>
                <c:pt idx="1972" formatCode="0">
                  <c:v>503</c:v>
                </c:pt>
                <c:pt idx="1973" formatCode="0">
                  <c:v>545</c:v>
                </c:pt>
                <c:pt idx="1974" formatCode="0">
                  <c:v>569.5</c:v>
                </c:pt>
                <c:pt idx="1975" formatCode="0">
                  <c:v>324.99999999999966</c:v>
                </c:pt>
                <c:pt idx="1976" formatCode="0">
                  <c:v>632</c:v>
                </c:pt>
                <c:pt idx="1977" formatCode="0">
                  <c:v>467.5</c:v>
                </c:pt>
                <c:pt idx="1978" formatCode="0">
                  <c:v>650</c:v>
                </c:pt>
                <c:pt idx="1979" formatCode="0">
                  <c:v>647</c:v>
                </c:pt>
                <c:pt idx="1980" formatCode="0">
                  <c:v>608.5</c:v>
                </c:pt>
                <c:pt idx="1981" formatCode="0">
                  <c:v>648</c:v>
                </c:pt>
                <c:pt idx="1982" formatCode="0">
                  <c:v>468.5</c:v>
                </c:pt>
                <c:pt idx="1983" formatCode="0">
                  <c:v>371.50000000000006</c:v>
                </c:pt>
                <c:pt idx="1984" formatCode="0">
                  <c:v>351</c:v>
                </c:pt>
                <c:pt idx="1985" formatCode="0">
                  <c:v>321.99999999999966</c:v>
                </c:pt>
                <c:pt idx="1986" formatCode="0">
                  <c:v>394</c:v>
                </c:pt>
                <c:pt idx="1987" formatCode="0">
                  <c:v>407</c:v>
                </c:pt>
                <c:pt idx="1988" formatCode="0">
                  <c:v>333.5</c:v>
                </c:pt>
                <c:pt idx="1989" formatCode="0">
                  <c:v>641.5</c:v>
                </c:pt>
                <c:pt idx="1990" formatCode="0">
                  <c:v>431.00000000000006</c:v>
                </c:pt>
                <c:pt idx="1991" formatCode="0">
                  <c:v>269.49999999999966</c:v>
                </c:pt>
                <c:pt idx="1992" formatCode="0">
                  <c:v>636</c:v>
                </c:pt>
                <c:pt idx="1993" formatCode="0">
                  <c:v>653.5</c:v>
                </c:pt>
                <c:pt idx="1994" formatCode="0">
                  <c:v>652</c:v>
                </c:pt>
                <c:pt idx="1995" formatCode="0">
                  <c:v>577.5</c:v>
                </c:pt>
                <c:pt idx="1996" formatCode="0">
                  <c:v>648.5</c:v>
                </c:pt>
                <c:pt idx="1997" formatCode="0">
                  <c:v>648.5</c:v>
                </c:pt>
                <c:pt idx="1998" formatCode="0">
                  <c:v>648</c:v>
                </c:pt>
                <c:pt idx="1999" formatCode="0">
                  <c:v>646.5</c:v>
                </c:pt>
                <c:pt idx="2000" formatCode="0">
                  <c:v>646</c:v>
                </c:pt>
                <c:pt idx="2001" formatCode="0">
                  <c:v>406</c:v>
                </c:pt>
                <c:pt idx="2002" formatCode="0">
                  <c:v>523.5</c:v>
                </c:pt>
                <c:pt idx="2003" formatCode="0">
                  <c:v>504.49999999999966</c:v>
                </c:pt>
                <c:pt idx="2004" formatCode="0">
                  <c:v>638.5</c:v>
                </c:pt>
                <c:pt idx="2005" formatCode="0">
                  <c:v>645.5</c:v>
                </c:pt>
                <c:pt idx="2006" formatCode="0">
                  <c:v>333.99999999999966</c:v>
                </c:pt>
                <c:pt idx="2007" formatCode="0">
                  <c:v>459.5</c:v>
                </c:pt>
                <c:pt idx="2008" formatCode="0">
                  <c:v>541.5</c:v>
                </c:pt>
                <c:pt idx="2009" formatCode="0">
                  <c:v>477</c:v>
                </c:pt>
                <c:pt idx="2010" formatCode="0">
                  <c:v>525</c:v>
                </c:pt>
                <c:pt idx="2011" formatCode="0">
                  <c:v>509</c:v>
                </c:pt>
                <c:pt idx="2012" formatCode="0">
                  <c:v>474</c:v>
                </c:pt>
                <c:pt idx="2013" formatCode="0">
                  <c:v>553</c:v>
                </c:pt>
                <c:pt idx="2014" formatCode="0">
                  <c:v>464.5</c:v>
                </c:pt>
                <c:pt idx="2015" formatCode="0">
                  <c:v>557</c:v>
                </c:pt>
                <c:pt idx="2016" formatCode="0">
                  <c:v>541.5</c:v>
                </c:pt>
                <c:pt idx="2017" formatCode="0">
                  <c:v>635.5</c:v>
                </c:pt>
                <c:pt idx="2018" formatCode="0">
                  <c:v>517.5</c:v>
                </c:pt>
                <c:pt idx="2019" formatCode="0">
                  <c:v>447.99999999999966</c:v>
                </c:pt>
                <c:pt idx="2020" formatCode="0">
                  <c:v>501.49999999999966</c:v>
                </c:pt>
                <c:pt idx="2021" formatCode="0">
                  <c:v>433.00000000000006</c:v>
                </c:pt>
                <c:pt idx="2022" formatCode="0">
                  <c:v>429.00000000000006</c:v>
                </c:pt>
                <c:pt idx="2023" formatCode="0">
                  <c:v>470.50000000000006</c:v>
                </c:pt>
                <c:pt idx="2024" formatCode="0">
                  <c:v>471.50000000000006</c:v>
                </c:pt>
                <c:pt idx="2025" formatCode="0">
                  <c:v>488</c:v>
                </c:pt>
                <c:pt idx="2026" formatCode="0">
                  <c:v>520</c:v>
                </c:pt>
                <c:pt idx="2027" formatCode="0">
                  <c:v>586.5</c:v>
                </c:pt>
                <c:pt idx="2028" formatCode="0">
                  <c:v>387.49999999999966</c:v>
                </c:pt>
                <c:pt idx="2029" formatCode="0">
                  <c:v>525</c:v>
                </c:pt>
                <c:pt idx="2030" formatCode="0">
                  <c:v>524</c:v>
                </c:pt>
                <c:pt idx="2031" formatCode="0">
                  <c:v>560</c:v>
                </c:pt>
                <c:pt idx="2032" formatCode="0">
                  <c:v>467.5</c:v>
                </c:pt>
                <c:pt idx="2033" formatCode="0">
                  <c:v>433.5</c:v>
                </c:pt>
                <c:pt idx="2034" formatCode="0">
                  <c:v>506</c:v>
                </c:pt>
                <c:pt idx="2035" formatCode="0">
                  <c:v>527.5</c:v>
                </c:pt>
                <c:pt idx="2036" formatCode="0">
                  <c:v>566.5</c:v>
                </c:pt>
                <c:pt idx="2037" formatCode="0">
                  <c:v>562</c:v>
                </c:pt>
                <c:pt idx="2038" formatCode="0">
                  <c:v>521</c:v>
                </c:pt>
                <c:pt idx="2039" formatCode="0">
                  <c:v>245.50000000000006</c:v>
                </c:pt>
                <c:pt idx="2040" formatCode="0">
                  <c:v>314.99999999999966</c:v>
                </c:pt>
                <c:pt idx="2041" formatCode="0">
                  <c:v>331.99999999999966</c:v>
                </c:pt>
                <c:pt idx="2042" formatCode="0">
                  <c:v>361.50000000000006</c:v>
                </c:pt>
                <c:pt idx="2043" formatCode="0">
                  <c:v>338.99999999999966</c:v>
                </c:pt>
                <c:pt idx="2044" formatCode="0">
                  <c:v>544</c:v>
                </c:pt>
                <c:pt idx="2045" formatCode="0">
                  <c:v>545.5</c:v>
                </c:pt>
                <c:pt idx="2046" formatCode="0">
                  <c:v>568.5</c:v>
                </c:pt>
                <c:pt idx="2047" formatCode="0">
                  <c:v>559.5</c:v>
                </c:pt>
                <c:pt idx="2048" formatCode="0">
                  <c:v>556.5</c:v>
                </c:pt>
                <c:pt idx="2049" formatCode="0">
                  <c:v>212.49999999999991</c:v>
                </c:pt>
                <c:pt idx="2050" formatCode="0">
                  <c:v>428.5</c:v>
                </c:pt>
                <c:pt idx="2051" formatCode="0">
                  <c:v>502.49999999999966</c:v>
                </c:pt>
                <c:pt idx="2052" formatCode="0">
                  <c:v>543.5</c:v>
                </c:pt>
                <c:pt idx="2053" formatCode="0">
                  <c:v>547</c:v>
                </c:pt>
                <c:pt idx="2054" formatCode="0">
                  <c:v>537</c:v>
                </c:pt>
                <c:pt idx="2055" formatCode="0">
                  <c:v>333.99999999999966</c:v>
                </c:pt>
                <c:pt idx="2056" formatCode="0">
                  <c:v>556.5</c:v>
                </c:pt>
                <c:pt idx="2057" formatCode="0">
                  <c:v>571</c:v>
                </c:pt>
                <c:pt idx="2058" formatCode="0">
                  <c:v>563</c:v>
                </c:pt>
                <c:pt idx="2059" formatCode="0">
                  <c:v>572.5</c:v>
                </c:pt>
                <c:pt idx="2060" formatCode="0">
                  <c:v>617</c:v>
                </c:pt>
                <c:pt idx="2061" formatCode="0">
                  <c:v>574</c:v>
                </c:pt>
                <c:pt idx="2062" formatCode="0">
                  <c:v>556.5</c:v>
                </c:pt>
                <c:pt idx="2063" formatCode="0">
                  <c:v>523.5</c:v>
                </c:pt>
                <c:pt idx="2064" formatCode="0">
                  <c:v>615.5</c:v>
                </c:pt>
                <c:pt idx="2065" formatCode="0">
                  <c:v>534.5</c:v>
                </c:pt>
                <c:pt idx="2066" formatCode="0">
                  <c:v>581.5</c:v>
                </c:pt>
                <c:pt idx="2067" formatCode="0">
                  <c:v>566</c:v>
                </c:pt>
                <c:pt idx="2068" formatCode="0">
                  <c:v>437.5</c:v>
                </c:pt>
                <c:pt idx="2069" formatCode="0">
                  <c:v>582</c:v>
                </c:pt>
                <c:pt idx="2070" formatCode="0">
                  <c:v>547</c:v>
                </c:pt>
                <c:pt idx="2071" formatCode="0">
                  <c:v>612</c:v>
                </c:pt>
                <c:pt idx="2072" formatCode="0">
                  <c:v>532.5</c:v>
                </c:pt>
                <c:pt idx="2073" formatCode="0">
                  <c:v>491.50000000000006</c:v>
                </c:pt>
                <c:pt idx="2074" formatCode="0">
                  <c:v>482</c:v>
                </c:pt>
                <c:pt idx="2075" formatCode="0">
                  <c:v>555</c:v>
                </c:pt>
                <c:pt idx="2076" formatCode="0">
                  <c:v>553</c:v>
                </c:pt>
                <c:pt idx="2077" formatCode="0">
                  <c:v>546.5</c:v>
                </c:pt>
                <c:pt idx="2078" formatCode="0">
                  <c:v>550</c:v>
                </c:pt>
                <c:pt idx="2079" formatCode="0">
                  <c:v>549</c:v>
                </c:pt>
                <c:pt idx="2080" formatCode="0">
                  <c:v>605.5</c:v>
                </c:pt>
                <c:pt idx="2081" formatCode="0">
                  <c:v>526</c:v>
                </c:pt>
                <c:pt idx="2082" formatCode="0">
                  <c:v>512.5</c:v>
                </c:pt>
                <c:pt idx="2083" formatCode="0">
                  <c:v>600</c:v>
                </c:pt>
                <c:pt idx="2084" formatCode="0">
                  <c:v>566.5</c:v>
                </c:pt>
                <c:pt idx="2085" formatCode="0">
                  <c:v>637.5</c:v>
                </c:pt>
                <c:pt idx="2086" formatCode="0">
                  <c:v>567</c:v>
                </c:pt>
                <c:pt idx="2087" formatCode="0">
                  <c:v>606.5</c:v>
                </c:pt>
                <c:pt idx="2088" formatCode="0">
                  <c:v>647</c:v>
                </c:pt>
                <c:pt idx="2089" formatCode="0">
                  <c:v>649.5</c:v>
                </c:pt>
                <c:pt idx="2090" formatCode="0">
                  <c:v>541</c:v>
                </c:pt>
                <c:pt idx="2091" formatCode="0">
                  <c:v>590.5</c:v>
                </c:pt>
                <c:pt idx="2092" formatCode="0">
                  <c:v>603</c:v>
                </c:pt>
                <c:pt idx="2093" formatCode="0">
                  <c:v>592</c:v>
                </c:pt>
                <c:pt idx="2094" formatCode="0">
                  <c:v>378</c:v>
                </c:pt>
                <c:pt idx="2095" formatCode="0">
                  <c:v>648</c:v>
                </c:pt>
                <c:pt idx="2096" formatCode="0">
                  <c:v>627.5</c:v>
                </c:pt>
                <c:pt idx="2097" formatCode="0">
                  <c:v>385.49999999999966</c:v>
                </c:pt>
                <c:pt idx="2098" formatCode="0">
                  <c:v>483</c:v>
                </c:pt>
                <c:pt idx="2099" formatCode="0">
                  <c:v>348</c:v>
                </c:pt>
                <c:pt idx="2100" formatCode="0">
                  <c:v>349.50000000000006</c:v>
                </c:pt>
                <c:pt idx="2101" formatCode="0">
                  <c:v>403</c:v>
                </c:pt>
                <c:pt idx="2102" formatCode="0">
                  <c:v>417.5</c:v>
                </c:pt>
                <c:pt idx="2103" formatCode="0">
                  <c:v>443.5</c:v>
                </c:pt>
                <c:pt idx="2104" formatCode="0">
                  <c:v>451.99999999999966</c:v>
                </c:pt>
                <c:pt idx="2105" formatCode="0">
                  <c:v>343</c:v>
                </c:pt>
                <c:pt idx="2106" formatCode="0">
                  <c:v>363.50000000000006</c:v>
                </c:pt>
                <c:pt idx="2107" formatCode="0">
                  <c:v>391</c:v>
                </c:pt>
                <c:pt idx="2108" formatCode="0">
                  <c:v>413.00000000000006</c:v>
                </c:pt>
                <c:pt idx="2109" formatCode="0">
                  <c:v>487</c:v>
                </c:pt>
                <c:pt idx="2110" formatCode="0">
                  <c:v>432.00000000000006</c:v>
                </c:pt>
                <c:pt idx="2111" formatCode="0">
                  <c:v>417.5</c:v>
                </c:pt>
                <c:pt idx="2112" formatCode="0">
                  <c:v>647</c:v>
                </c:pt>
                <c:pt idx="2136" formatCode="0">
                  <c:v>475.50000000000006</c:v>
                </c:pt>
                <c:pt idx="2137" formatCode="0">
                  <c:v>483.50000000000006</c:v>
                </c:pt>
                <c:pt idx="2138" formatCode="0">
                  <c:v>470</c:v>
                </c:pt>
                <c:pt idx="2139" formatCode="0">
                  <c:v>483</c:v>
                </c:pt>
                <c:pt idx="2140" formatCode="0">
                  <c:v>441.99999999999966</c:v>
                </c:pt>
                <c:pt idx="2141" formatCode="0">
                  <c:v>548.5</c:v>
                </c:pt>
                <c:pt idx="2142" formatCode="0">
                  <c:v>613</c:v>
                </c:pt>
                <c:pt idx="2143" formatCode="0">
                  <c:v>622.5</c:v>
                </c:pt>
                <c:pt idx="2144" formatCode="0">
                  <c:v>625.5</c:v>
                </c:pt>
                <c:pt idx="2145" formatCode="0">
                  <c:v>629.5</c:v>
                </c:pt>
                <c:pt idx="2146" formatCode="0">
                  <c:v>488</c:v>
                </c:pt>
                <c:pt idx="2147" formatCode="0">
                  <c:v>639</c:v>
                </c:pt>
                <c:pt idx="2148" formatCode="0">
                  <c:v>642</c:v>
                </c:pt>
                <c:pt idx="2149" formatCode="0">
                  <c:v>642</c:v>
                </c:pt>
                <c:pt idx="2150" formatCode="0">
                  <c:v>643</c:v>
                </c:pt>
                <c:pt idx="2151" formatCode="0">
                  <c:v>643.5</c:v>
                </c:pt>
                <c:pt idx="2152" formatCode="0">
                  <c:v>646</c:v>
                </c:pt>
                <c:pt idx="2153" formatCode="0">
                  <c:v>647.5</c:v>
                </c:pt>
                <c:pt idx="2154" formatCode="0">
                  <c:v>648</c:v>
                </c:pt>
                <c:pt idx="2155" formatCode="0">
                  <c:v>648</c:v>
                </c:pt>
                <c:pt idx="2156" formatCode="0">
                  <c:v>650.5</c:v>
                </c:pt>
                <c:pt idx="2157" formatCode="0">
                  <c:v>652</c:v>
                </c:pt>
                <c:pt idx="2158" formatCode="0">
                  <c:v>655</c:v>
                </c:pt>
                <c:pt idx="2159" formatCode="0">
                  <c:v>653</c:v>
                </c:pt>
                <c:pt idx="2160" formatCode="0">
                  <c:v>652.5</c:v>
                </c:pt>
                <c:pt idx="2161" formatCode="0">
                  <c:v>655.5</c:v>
                </c:pt>
                <c:pt idx="2162" formatCode="0">
                  <c:v>655.5</c:v>
                </c:pt>
                <c:pt idx="2163" formatCode="0">
                  <c:v>658</c:v>
                </c:pt>
                <c:pt idx="2164" formatCode="0">
                  <c:v>658</c:v>
                </c:pt>
                <c:pt idx="2165" formatCode="0">
                  <c:v>658</c:v>
                </c:pt>
                <c:pt idx="2166" formatCode="0">
                  <c:v>659</c:v>
                </c:pt>
                <c:pt idx="2167" formatCode="0">
                  <c:v>659.5</c:v>
                </c:pt>
                <c:pt idx="2168" formatCode="0">
                  <c:v>660</c:v>
                </c:pt>
                <c:pt idx="2169" formatCode="0">
                  <c:v>660</c:v>
                </c:pt>
                <c:pt idx="2170" formatCode="0">
                  <c:v>659.5</c:v>
                </c:pt>
                <c:pt idx="2171" formatCode="0">
                  <c:v>659.5</c:v>
                </c:pt>
                <c:pt idx="2172" formatCode="0">
                  <c:v>660.5</c:v>
                </c:pt>
                <c:pt idx="2173" formatCode="0">
                  <c:v>661</c:v>
                </c:pt>
                <c:pt idx="2174" formatCode="0">
                  <c:v>660</c:v>
                </c:pt>
                <c:pt idx="2175" formatCode="0">
                  <c:v>658</c:v>
                </c:pt>
                <c:pt idx="2176" formatCode="0">
                  <c:v>660</c:v>
                </c:pt>
                <c:pt idx="2177" formatCode="0">
                  <c:v>657.5</c:v>
                </c:pt>
                <c:pt idx="2178" formatCode="0">
                  <c:v>659</c:v>
                </c:pt>
                <c:pt idx="2179" formatCode="0">
                  <c:v>659</c:v>
                </c:pt>
                <c:pt idx="2180" formatCode="0">
                  <c:v>658.5</c:v>
                </c:pt>
                <c:pt idx="2181" formatCode="0">
                  <c:v>659</c:v>
                </c:pt>
                <c:pt idx="2182" formatCode="0">
                  <c:v>665</c:v>
                </c:pt>
                <c:pt idx="2183" formatCode="0">
                  <c:v>663.5</c:v>
                </c:pt>
                <c:pt idx="2184" formatCode="0">
                  <c:v>666.5</c:v>
                </c:pt>
                <c:pt idx="2185" formatCode="0">
                  <c:v>666.5</c:v>
                </c:pt>
                <c:pt idx="2186" formatCode="0">
                  <c:v>667.5</c:v>
                </c:pt>
                <c:pt idx="2187" formatCode="0">
                  <c:v>667.5</c:v>
                </c:pt>
                <c:pt idx="2188" formatCode="0">
                  <c:v>665.5</c:v>
                </c:pt>
                <c:pt idx="2189" formatCode="0">
                  <c:v>667</c:v>
                </c:pt>
                <c:pt idx="2190" formatCode="0">
                  <c:v>666.5</c:v>
                </c:pt>
                <c:pt idx="2191" formatCode="0">
                  <c:v>670</c:v>
                </c:pt>
                <c:pt idx="2192" formatCode="0">
                  <c:v>669</c:v>
                </c:pt>
                <c:pt idx="2193" formatCode="0">
                  <c:v>668.5</c:v>
                </c:pt>
                <c:pt idx="2194" formatCode="0">
                  <c:v>534</c:v>
                </c:pt>
                <c:pt idx="2195" formatCode="0">
                  <c:v>182.50000000000011</c:v>
                </c:pt>
                <c:pt idx="2196" formatCode="0">
                  <c:v>566.5</c:v>
                </c:pt>
                <c:pt idx="2197" formatCode="0">
                  <c:v>601.5</c:v>
                </c:pt>
                <c:pt idx="2198" formatCode="0">
                  <c:v>608.5</c:v>
                </c:pt>
                <c:pt idx="2199" formatCode="0">
                  <c:v>456.5</c:v>
                </c:pt>
                <c:pt idx="2200" formatCode="0">
                  <c:v>554.5</c:v>
                </c:pt>
                <c:pt idx="2201" formatCode="0">
                  <c:v>586.5</c:v>
                </c:pt>
                <c:pt idx="2202" formatCode="0">
                  <c:v>585</c:v>
                </c:pt>
                <c:pt idx="2203" formatCode="0">
                  <c:v>546</c:v>
                </c:pt>
                <c:pt idx="2204" formatCode="0">
                  <c:v>533.5</c:v>
                </c:pt>
                <c:pt idx="2205" formatCode="0">
                  <c:v>556.5</c:v>
                </c:pt>
                <c:pt idx="2206" formatCode="0">
                  <c:v>579.5</c:v>
                </c:pt>
                <c:pt idx="2207" formatCode="0">
                  <c:v>373</c:v>
                </c:pt>
                <c:pt idx="2208" formatCode="0">
                  <c:v>677</c:v>
                </c:pt>
                <c:pt idx="2209" formatCode="0">
                  <c:v>473.50000000000006</c:v>
                </c:pt>
                <c:pt idx="2210" formatCode="0">
                  <c:v>475.50000000000006</c:v>
                </c:pt>
                <c:pt idx="2211" formatCode="0">
                  <c:v>477</c:v>
                </c:pt>
                <c:pt idx="2212" formatCode="0">
                  <c:v>542.5</c:v>
                </c:pt>
                <c:pt idx="2213" formatCode="0">
                  <c:v>548</c:v>
                </c:pt>
                <c:pt idx="2214" formatCode="0">
                  <c:v>676.5</c:v>
                </c:pt>
                <c:pt idx="2215" formatCode="0">
                  <c:v>674.5</c:v>
                </c:pt>
                <c:pt idx="2216" formatCode="0">
                  <c:v>581.5</c:v>
                </c:pt>
                <c:pt idx="2217" formatCode="0">
                  <c:v>529.5</c:v>
                </c:pt>
                <c:pt idx="2218" formatCode="0">
                  <c:v>529.5</c:v>
                </c:pt>
                <c:pt idx="2219" formatCode="0">
                  <c:v>589</c:v>
                </c:pt>
                <c:pt idx="2220" formatCode="0">
                  <c:v>671.5</c:v>
                </c:pt>
                <c:pt idx="2221" formatCode="0">
                  <c:v>672.5</c:v>
                </c:pt>
                <c:pt idx="2222" formatCode="0">
                  <c:v>671</c:v>
                </c:pt>
                <c:pt idx="2223" formatCode="0">
                  <c:v>671.5</c:v>
                </c:pt>
                <c:pt idx="2224" formatCode="0">
                  <c:v>515</c:v>
                </c:pt>
                <c:pt idx="2225" formatCode="0">
                  <c:v>668</c:v>
                </c:pt>
                <c:pt idx="2226" formatCode="0">
                  <c:v>666</c:v>
                </c:pt>
                <c:pt idx="2227" formatCode="0">
                  <c:v>666.5</c:v>
                </c:pt>
                <c:pt idx="2228" formatCode="0">
                  <c:v>354</c:v>
                </c:pt>
                <c:pt idx="2229" formatCode="0">
                  <c:v>332.99999999999966</c:v>
                </c:pt>
                <c:pt idx="2230" formatCode="0">
                  <c:v>298.5</c:v>
                </c:pt>
                <c:pt idx="2231" formatCode="0">
                  <c:v>342.5</c:v>
                </c:pt>
                <c:pt idx="2232" formatCode="0">
                  <c:v>349.50000000000006</c:v>
                </c:pt>
                <c:pt idx="2233" formatCode="0">
                  <c:v>329.99999999999966</c:v>
                </c:pt>
                <c:pt idx="2234" formatCode="0">
                  <c:v>474</c:v>
                </c:pt>
                <c:pt idx="2235" formatCode="0">
                  <c:v>541.5</c:v>
                </c:pt>
                <c:pt idx="2236" formatCode="0">
                  <c:v>532.5</c:v>
                </c:pt>
                <c:pt idx="2237" formatCode="0">
                  <c:v>510</c:v>
                </c:pt>
                <c:pt idx="2238" formatCode="0">
                  <c:v>668.5</c:v>
                </c:pt>
                <c:pt idx="2239" formatCode="0">
                  <c:v>670</c:v>
                </c:pt>
                <c:pt idx="2240" formatCode="0">
                  <c:v>669.5</c:v>
                </c:pt>
                <c:pt idx="2241" formatCode="0">
                  <c:v>669</c:v>
                </c:pt>
                <c:pt idx="2242" formatCode="0">
                  <c:v>668.5</c:v>
                </c:pt>
                <c:pt idx="2243" formatCode="0">
                  <c:v>670</c:v>
                </c:pt>
                <c:pt idx="2244" formatCode="0">
                  <c:v>670</c:v>
                </c:pt>
                <c:pt idx="2245" formatCode="0">
                  <c:v>670.5</c:v>
                </c:pt>
                <c:pt idx="2246" formatCode="0">
                  <c:v>331.5</c:v>
                </c:pt>
                <c:pt idx="2247" formatCode="0">
                  <c:v>520.5</c:v>
                </c:pt>
                <c:pt idx="2248" formatCode="0">
                  <c:v>240</c:v>
                </c:pt>
                <c:pt idx="2249" formatCode="0">
                  <c:v>276</c:v>
                </c:pt>
                <c:pt idx="2250" formatCode="0">
                  <c:v>297.5</c:v>
                </c:pt>
                <c:pt idx="2251" formatCode="0">
                  <c:v>463.99999999999966</c:v>
                </c:pt>
                <c:pt idx="2252" formatCode="0">
                  <c:v>350.50000000000006</c:v>
                </c:pt>
                <c:pt idx="2253" formatCode="0">
                  <c:v>299.00000000000006</c:v>
                </c:pt>
                <c:pt idx="2254" formatCode="0">
                  <c:v>292.5</c:v>
                </c:pt>
                <c:pt idx="2255" formatCode="0">
                  <c:v>453.5</c:v>
                </c:pt>
                <c:pt idx="2256" formatCode="0">
                  <c:v>459.5</c:v>
                </c:pt>
                <c:pt idx="2257" formatCode="0">
                  <c:v>513.5</c:v>
                </c:pt>
                <c:pt idx="2258" formatCode="0">
                  <c:v>446.99999999999966</c:v>
                </c:pt>
                <c:pt idx="2259" formatCode="0">
                  <c:v>421.00000000000006</c:v>
                </c:pt>
                <c:pt idx="2260" formatCode="0">
                  <c:v>356.50000000000006</c:v>
                </c:pt>
                <c:pt idx="2261" formatCode="0">
                  <c:v>499</c:v>
                </c:pt>
                <c:pt idx="2262" formatCode="0">
                  <c:v>507</c:v>
                </c:pt>
                <c:pt idx="2263" formatCode="0">
                  <c:v>547</c:v>
                </c:pt>
                <c:pt idx="2264" formatCode="0">
                  <c:v>485.50000000000006</c:v>
                </c:pt>
                <c:pt idx="2265" formatCode="0">
                  <c:v>512.5</c:v>
                </c:pt>
                <c:pt idx="2266" formatCode="0">
                  <c:v>569.5</c:v>
                </c:pt>
                <c:pt idx="2267" formatCode="0">
                  <c:v>559.5</c:v>
                </c:pt>
                <c:pt idx="2268" formatCode="0">
                  <c:v>623.5</c:v>
                </c:pt>
                <c:pt idx="2269" formatCode="0">
                  <c:v>667</c:v>
                </c:pt>
                <c:pt idx="2270" formatCode="0">
                  <c:v>669.5</c:v>
                </c:pt>
                <c:pt idx="2271" formatCode="0">
                  <c:v>372.50000000000006</c:v>
                </c:pt>
                <c:pt idx="2272" formatCode="0">
                  <c:v>387.49999999999966</c:v>
                </c:pt>
                <c:pt idx="2273" formatCode="0">
                  <c:v>309.00000000000006</c:v>
                </c:pt>
                <c:pt idx="2274" formatCode="0">
                  <c:v>458.99999999999966</c:v>
                </c:pt>
                <c:pt idx="2275" formatCode="0">
                  <c:v>469.5</c:v>
                </c:pt>
                <c:pt idx="2276" formatCode="0">
                  <c:v>257</c:v>
                </c:pt>
                <c:pt idx="2277" formatCode="0">
                  <c:v>378.49999999999966</c:v>
                </c:pt>
                <c:pt idx="2278" formatCode="0">
                  <c:v>411.00000000000006</c:v>
                </c:pt>
                <c:pt idx="2279" formatCode="0">
                  <c:v>553</c:v>
                </c:pt>
                <c:pt idx="2280" formatCode="0">
                  <c:v>594</c:v>
                </c:pt>
                <c:pt idx="2281" formatCode="0">
                  <c:v>294.00000000000006</c:v>
                </c:pt>
                <c:pt idx="2282" formatCode="0">
                  <c:v>647.5</c:v>
                </c:pt>
                <c:pt idx="2283" formatCode="0">
                  <c:v>526</c:v>
                </c:pt>
                <c:pt idx="2284" formatCode="0">
                  <c:v>397</c:v>
                </c:pt>
                <c:pt idx="2285" formatCode="0">
                  <c:v>536.5</c:v>
                </c:pt>
                <c:pt idx="2286" formatCode="0">
                  <c:v>530.5</c:v>
                </c:pt>
                <c:pt idx="2287" formatCode="0">
                  <c:v>568.5</c:v>
                </c:pt>
                <c:pt idx="2288" formatCode="0">
                  <c:v>594</c:v>
                </c:pt>
                <c:pt idx="2289" formatCode="0">
                  <c:v>581</c:v>
                </c:pt>
                <c:pt idx="2290" formatCode="0">
                  <c:v>527.5</c:v>
                </c:pt>
                <c:pt idx="2291" formatCode="0">
                  <c:v>471</c:v>
                </c:pt>
                <c:pt idx="2292" formatCode="0">
                  <c:v>442.5</c:v>
                </c:pt>
                <c:pt idx="2293" formatCode="0">
                  <c:v>499</c:v>
                </c:pt>
                <c:pt idx="2294" formatCode="0">
                  <c:v>583.5</c:v>
                </c:pt>
                <c:pt idx="2295" formatCode="0">
                  <c:v>553</c:v>
                </c:pt>
                <c:pt idx="2296" formatCode="0">
                  <c:v>578</c:v>
                </c:pt>
                <c:pt idx="2297" formatCode="0">
                  <c:v>548.5</c:v>
                </c:pt>
                <c:pt idx="2298" formatCode="0">
                  <c:v>542</c:v>
                </c:pt>
                <c:pt idx="2299" formatCode="0">
                  <c:v>550</c:v>
                </c:pt>
                <c:pt idx="2300" formatCode="0">
                  <c:v>563</c:v>
                </c:pt>
                <c:pt idx="2301" formatCode="0">
                  <c:v>536</c:v>
                </c:pt>
                <c:pt idx="2302" formatCode="0">
                  <c:v>532.5</c:v>
                </c:pt>
                <c:pt idx="2303" formatCode="0">
                  <c:v>573</c:v>
                </c:pt>
                <c:pt idx="2304" formatCode="0">
                  <c:v>583.5</c:v>
                </c:pt>
                <c:pt idx="2305" formatCode="0">
                  <c:v>550</c:v>
                </c:pt>
                <c:pt idx="2306" formatCode="0">
                  <c:v>535.5</c:v>
                </c:pt>
                <c:pt idx="2307" formatCode="0">
                  <c:v>275</c:v>
                </c:pt>
                <c:pt idx="2308" formatCode="0">
                  <c:v>410.00000000000006</c:v>
                </c:pt>
                <c:pt idx="2309" formatCode="0">
                  <c:v>559.5</c:v>
                </c:pt>
                <c:pt idx="2310" formatCode="0">
                  <c:v>599</c:v>
                </c:pt>
                <c:pt idx="2311" formatCode="0">
                  <c:v>646.5</c:v>
                </c:pt>
                <c:pt idx="2312" formatCode="0">
                  <c:v>555</c:v>
                </c:pt>
                <c:pt idx="2313" formatCode="0">
                  <c:v>567</c:v>
                </c:pt>
                <c:pt idx="2314" formatCode="0">
                  <c:v>612</c:v>
                </c:pt>
                <c:pt idx="2315" formatCode="0">
                  <c:v>553.5</c:v>
                </c:pt>
                <c:pt idx="2316" formatCode="0">
                  <c:v>585.5</c:v>
                </c:pt>
                <c:pt idx="2317" formatCode="0">
                  <c:v>533</c:v>
                </c:pt>
                <c:pt idx="2318" formatCode="0">
                  <c:v>491.50000000000006</c:v>
                </c:pt>
                <c:pt idx="2319" formatCode="0">
                  <c:v>491.50000000000006</c:v>
                </c:pt>
                <c:pt idx="2320" formatCode="0">
                  <c:v>207.99999999999997</c:v>
                </c:pt>
                <c:pt idx="2321" formatCode="0">
                  <c:v>491.50000000000006</c:v>
                </c:pt>
                <c:pt idx="2322" formatCode="0">
                  <c:v>518</c:v>
                </c:pt>
                <c:pt idx="2323" formatCode="0">
                  <c:v>445.99999999999966</c:v>
                </c:pt>
                <c:pt idx="2324" formatCode="0">
                  <c:v>428.5</c:v>
                </c:pt>
                <c:pt idx="2325" formatCode="0">
                  <c:v>477.50000000000006</c:v>
                </c:pt>
                <c:pt idx="2326" formatCode="0">
                  <c:v>549.5</c:v>
                </c:pt>
                <c:pt idx="2327" formatCode="0">
                  <c:v>499.50000000000006</c:v>
                </c:pt>
                <c:pt idx="2328" formatCode="0">
                  <c:v>639</c:v>
                </c:pt>
                <c:pt idx="2329" formatCode="0">
                  <c:v>543.5</c:v>
                </c:pt>
                <c:pt idx="2330" formatCode="0">
                  <c:v>492</c:v>
                </c:pt>
                <c:pt idx="2331" formatCode="0">
                  <c:v>534</c:v>
                </c:pt>
                <c:pt idx="2332" formatCode="0">
                  <c:v>523</c:v>
                </c:pt>
                <c:pt idx="2333" formatCode="0">
                  <c:v>535.5</c:v>
                </c:pt>
                <c:pt idx="2334" formatCode="0">
                  <c:v>543</c:v>
                </c:pt>
                <c:pt idx="2335" formatCode="0">
                  <c:v>555</c:v>
                </c:pt>
                <c:pt idx="2336" formatCode="0">
                  <c:v>432.00000000000006</c:v>
                </c:pt>
                <c:pt idx="2337" formatCode="0">
                  <c:v>482</c:v>
                </c:pt>
                <c:pt idx="2338" formatCode="0">
                  <c:v>460.5</c:v>
                </c:pt>
                <c:pt idx="2339" formatCode="0">
                  <c:v>267.49999999999966</c:v>
                </c:pt>
                <c:pt idx="2340" formatCode="0">
                  <c:v>171.5</c:v>
                </c:pt>
                <c:pt idx="2341" formatCode="0">
                  <c:v>490</c:v>
                </c:pt>
                <c:pt idx="2342" formatCode="0">
                  <c:v>508</c:v>
                </c:pt>
                <c:pt idx="2343" formatCode="0">
                  <c:v>125.99999999999994</c:v>
                </c:pt>
                <c:pt idx="2344" formatCode="0">
                  <c:v>185.5</c:v>
                </c:pt>
                <c:pt idx="2345" formatCode="0">
                  <c:v>476</c:v>
                </c:pt>
                <c:pt idx="2346" formatCode="0">
                  <c:v>499.50000000000006</c:v>
                </c:pt>
                <c:pt idx="2347" formatCode="0">
                  <c:v>675.5</c:v>
                </c:pt>
                <c:pt idx="2348" formatCode="0">
                  <c:v>674.5</c:v>
                </c:pt>
                <c:pt idx="2349" formatCode="0">
                  <c:v>676.5</c:v>
                </c:pt>
                <c:pt idx="2350" formatCode="0">
                  <c:v>675</c:v>
                </c:pt>
                <c:pt idx="2351" formatCode="0">
                  <c:v>545</c:v>
                </c:pt>
                <c:pt idx="2352" formatCode="0">
                  <c:v>685</c:v>
                </c:pt>
                <c:pt idx="2353" formatCode="0">
                  <c:v>685.5</c:v>
                </c:pt>
                <c:pt idx="2354" formatCode="0">
                  <c:v>688.5</c:v>
                </c:pt>
                <c:pt idx="2355" formatCode="0">
                  <c:v>649.5</c:v>
                </c:pt>
                <c:pt idx="2356" formatCode="0">
                  <c:v>609.5</c:v>
                </c:pt>
                <c:pt idx="2357" formatCode="0">
                  <c:v>596.5</c:v>
                </c:pt>
                <c:pt idx="2358" formatCode="0">
                  <c:v>611</c:v>
                </c:pt>
                <c:pt idx="2359" formatCode="0">
                  <c:v>638.5</c:v>
                </c:pt>
                <c:pt idx="2360" formatCode="0">
                  <c:v>611</c:v>
                </c:pt>
                <c:pt idx="2361" formatCode="0">
                  <c:v>616.5</c:v>
                </c:pt>
                <c:pt idx="2362" formatCode="0">
                  <c:v>661.5</c:v>
                </c:pt>
                <c:pt idx="2363" formatCode="0">
                  <c:v>692</c:v>
                </c:pt>
                <c:pt idx="2364" formatCode="0">
                  <c:v>690.5</c:v>
                </c:pt>
                <c:pt idx="2365" formatCode="0">
                  <c:v>692.5</c:v>
                </c:pt>
                <c:pt idx="2366" formatCode="0">
                  <c:v>693.5</c:v>
                </c:pt>
                <c:pt idx="2367" formatCode="0">
                  <c:v>691</c:v>
                </c:pt>
                <c:pt idx="2368" formatCode="0">
                  <c:v>689.5</c:v>
                </c:pt>
                <c:pt idx="2369" formatCode="0">
                  <c:v>690.5</c:v>
                </c:pt>
                <c:pt idx="2370" formatCode="0">
                  <c:v>692</c:v>
                </c:pt>
                <c:pt idx="2371" formatCode="0">
                  <c:v>691.5</c:v>
                </c:pt>
                <c:pt idx="2372" formatCode="0">
                  <c:v>692.5</c:v>
                </c:pt>
                <c:pt idx="2373" formatCode="0">
                  <c:v>693</c:v>
                </c:pt>
                <c:pt idx="2374" formatCode="0">
                  <c:v>693.5</c:v>
                </c:pt>
                <c:pt idx="2375" formatCode="0">
                  <c:v>695.5</c:v>
                </c:pt>
                <c:pt idx="2376" formatCode="0">
                  <c:v>697.5</c:v>
                </c:pt>
                <c:pt idx="2377" formatCode="0">
                  <c:v>694</c:v>
                </c:pt>
                <c:pt idx="2378" formatCode="0">
                  <c:v>694.5</c:v>
                </c:pt>
                <c:pt idx="2379" formatCode="0">
                  <c:v>693.5</c:v>
                </c:pt>
                <c:pt idx="2380" formatCode="0">
                  <c:v>694</c:v>
                </c:pt>
                <c:pt idx="2381" formatCode="0">
                  <c:v>696</c:v>
                </c:pt>
                <c:pt idx="2382" formatCode="0">
                  <c:v>696.5</c:v>
                </c:pt>
                <c:pt idx="2383" formatCode="0">
                  <c:v>697</c:v>
                </c:pt>
                <c:pt idx="2384" formatCode="0">
                  <c:v>693</c:v>
                </c:pt>
                <c:pt idx="2385" formatCode="0">
                  <c:v>698</c:v>
                </c:pt>
                <c:pt idx="2386" formatCode="0">
                  <c:v>694.5</c:v>
                </c:pt>
                <c:pt idx="2387" formatCode="0">
                  <c:v>484</c:v>
                </c:pt>
                <c:pt idx="2388" formatCode="0">
                  <c:v>447.99999999999966</c:v>
                </c:pt>
                <c:pt idx="2389" formatCode="0">
                  <c:v>693.5</c:v>
                </c:pt>
                <c:pt idx="2390" formatCode="0">
                  <c:v>691.5</c:v>
                </c:pt>
                <c:pt idx="2391" formatCode="0">
                  <c:v>691.5</c:v>
                </c:pt>
                <c:pt idx="2392" formatCode="0">
                  <c:v>690.5</c:v>
                </c:pt>
                <c:pt idx="2393" formatCode="0">
                  <c:v>688.5</c:v>
                </c:pt>
                <c:pt idx="2394" formatCode="0">
                  <c:v>687.5</c:v>
                </c:pt>
                <c:pt idx="2395" formatCode="0">
                  <c:v>686</c:v>
                </c:pt>
                <c:pt idx="2396" formatCode="0">
                  <c:v>684.5</c:v>
                </c:pt>
                <c:pt idx="2397" formatCode="0">
                  <c:v>683</c:v>
                </c:pt>
                <c:pt idx="2398" formatCode="0">
                  <c:v>685</c:v>
                </c:pt>
                <c:pt idx="2399" formatCode="0">
                  <c:v>677</c:v>
                </c:pt>
                <c:pt idx="2400" formatCode="0">
                  <c:v>676.5</c:v>
                </c:pt>
                <c:pt idx="2401" formatCode="0">
                  <c:v>367</c:v>
                </c:pt>
                <c:pt idx="2402" formatCode="0">
                  <c:v>665.5</c:v>
                </c:pt>
                <c:pt idx="2403" formatCode="0">
                  <c:v>660.5</c:v>
                </c:pt>
                <c:pt idx="2404" formatCode="0">
                  <c:v>667.5</c:v>
                </c:pt>
                <c:pt idx="2405" formatCode="0">
                  <c:v>663</c:v>
                </c:pt>
                <c:pt idx="2406" formatCode="0">
                  <c:v>653</c:v>
                </c:pt>
                <c:pt idx="2407" formatCode="0">
                  <c:v>651.5</c:v>
                </c:pt>
                <c:pt idx="2408" formatCode="0">
                  <c:v>650</c:v>
                </c:pt>
                <c:pt idx="2409" formatCode="0">
                  <c:v>614.5</c:v>
                </c:pt>
                <c:pt idx="2410" formatCode="0">
                  <c:v>600.5</c:v>
                </c:pt>
                <c:pt idx="2411" formatCode="0">
                  <c:v>409.5</c:v>
                </c:pt>
                <c:pt idx="2412" formatCode="0">
                  <c:v>594</c:v>
                </c:pt>
                <c:pt idx="2413" formatCode="0">
                  <c:v>582.5</c:v>
                </c:pt>
                <c:pt idx="2414" formatCode="0">
                  <c:v>597</c:v>
                </c:pt>
                <c:pt idx="2415" formatCode="0">
                  <c:v>590.5</c:v>
                </c:pt>
                <c:pt idx="2416" formatCode="0">
                  <c:v>578</c:v>
                </c:pt>
                <c:pt idx="2417" formatCode="0">
                  <c:v>566.5</c:v>
                </c:pt>
                <c:pt idx="2418" formatCode="0">
                  <c:v>557</c:v>
                </c:pt>
                <c:pt idx="2419" formatCode="0">
                  <c:v>549</c:v>
                </c:pt>
                <c:pt idx="2420" formatCode="0">
                  <c:v>549</c:v>
                </c:pt>
                <c:pt idx="2421" formatCode="0">
                  <c:v>546</c:v>
                </c:pt>
                <c:pt idx="2422" formatCode="0">
                  <c:v>543</c:v>
                </c:pt>
                <c:pt idx="2423" formatCode="0">
                  <c:v>538.5</c:v>
                </c:pt>
                <c:pt idx="2424" formatCode="0">
                  <c:v>527.5</c:v>
                </c:pt>
                <c:pt idx="2425" formatCode="0">
                  <c:v>506</c:v>
                </c:pt>
                <c:pt idx="2426" formatCode="0">
                  <c:v>91</c:v>
                </c:pt>
                <c:pt idx="2427" formatCode="0">
                  <c:v>369</c:v>
                </c:pt>
                <c:pt idx="2428" formatCode="0">
                  <c:v>441.5</c:v>
                </c:pt>
                <c:pt idx="2429" formatCode="0">
                  <c:v>283.00000000000006</c:v>
                </c:pt>
                <c:pt idx="2430" formatCode="0">
                  <c:v>364.50000000000006</c:v>
                </c:pt>
                <c:pt idx="2431" formatCode="0">
                  <c:v>281</c:v>
                </c:pt>
                <c:pt idx="2432" formatCode="0">
                  <c:v>-28.000000000000025</c:v>
                </c:pt>
                <c:pt idx="2433" formatCode="0">
                  <c:v>112.0000000000001</c:v>
                </c:pt>
                <c:pt idx="2434" formatCode="0">
                  <c:v>411.5</c:v>
                </c:pt>
                <c:pt idx="2435" formatCode="0">
                  <c:v>298.5</c:v>
                </c:pt>
                <c:pt idx="2436" formatCode="0">
                  <c:v>407</c:v>
                </c:pt>
                <c:pt idx="2437" formatCode="0">
                  <c:v>389.49999999999966</c:v>
                </c:pt>
                <c:pt idx="2438" formatCode="0">
                  <c:v>417.00000000000006</c:v>
                </c:pt>
                <c:pt idx="2439" formatCode="0">
                  <c:v>424.5</c:v>
                </c:pt>
                <c:pt idx="2440" formatCode="0">
                  <c:v>431.00000000000006</c:v>
                </c:pt>
                <c:pt idx="2441" formatCode="0">
                  <c:v>434.00000000000006</c:v>
                </c:pt>
                <c:pt idx="2442" formatCode="0">
                  <c:v>431.5</c:v>
                </c:pt>
                <c:pt idx="2443" formatCode="0">
                  <c:v>430.5</c:v>
                </c:pt>
                <c:pt idx="2444" formatCode="0">
                  <c:v>429.5</c:v>
                </c:pt>
                <c:pt idx="2445" formatCode="0">
                  <c:v>425.00000000000006</c:v>
                </c:pt>
                <c:pt idx="2446" formatCode="0">
                  <c:v>431.00000000000006</c:v>
                </c:pt>
                <c:pt idx="2447" formatCode="0">
                  <c:v>430.5</c:v>
                </c:pt>
                <c:pt idx="2448" formatCode="0">
                  <c:v>429.00000000000006</c:v>
                </c:pt>
                <c:pt idx="2449" formatCode="0">
                  <c:v>429.00000000000006</c:v>
                </c:pt>
                <c:pt idx="2450" formatCode="0">
                  <c:v>428.5</c:v>
                </c:pt>
                <c:pt idx="2451" formatCode="0">
                  <c:v>424.00000000000006</c:v>
                </c:pt>
                <c:pt idx="2452" formatCode="0">
                  <c:v>425.00000000000006</c:v>
                </c:pt>
                <c:pt idx="2453" formatCode="0">
                  <c:v>424.5</c:v>
                </c:pt>
                <c:pt idx="2454" formatCode="0">
                  <c:v>425.5</c:v>
                </c:pt>
                <c:pt idx="2455" formatCode="0">
                  <c:v>423.00000000000006</c:v>
                </c:pt>
                <c:pt idx="2456" formatCode="0">
                  <c:v>422.00000000000006</c:v>
                </c:pt>
                <c:pt idx="2457" formatCode="0">
                  <c:v>416.00000000000006</c:v>
                </c:pt>
                <c:pt idx="2458" formatCode="0">
                  <c:v>415.5</c:v>
                </c:pt>
                <c:pt idx="2459" formatCode="0">
                  <c:v>413.5</c:v>
                </c:pt>
                <c:pt idx="2460" formatCode="0">
                  <c:v>414.00000000000006</c:v>
                </c:pt>
                <c:pt idx="2461" formatCode="0">
                  <c:v>208.49999999999991</c:v>
                </c:pt>
                <c:pt idx="2462" formatCode="0">
                  <c:v>92.500000000000028</c:v>
                </c:pt>
                <c:pt idx="2463" formatCode="0">
                  <c:v>47.500000000000099</c:v>
                </c:pt>
                <c:pt idx="2464" formatCode="0">
                  <c:v>110.50000000000004</c:v>
                </c:pt>
                <c:pt idx="2465" formatCode="0">
                  <c:v>90.000000000000085</c:v>
                </c:pt>
                <c:pt idx="2466" formatCode="0">
                  <c:v>306.00000000000006</c:v>
                </c:pt>
                <c:pt idx="2467" formatCode="0">
                  <c:v>326.5</c:v>
                </c:pt>
                <c:pt idx="2468" formatCode="0">
                  <c:v>347</c:v>
                </c:pt>
                <c:pt idx="2469" formatCode="0">
                  <c:v>338.99999999999966</c:v>
                </c:pt>
                <c:pt idx="2470" formatCode="0">
                  <c:v>307.5</c:v>
                </c:pt>
                <c:pt idx="2471" formatCode="0">
                  <c:v>324.99999999999966</c:v>
                </c:pt>
                <c:pt idx="2472" formatCode="0">
                  <c:v>308.5</c:v>
                </c:pt>
                <c:pt idx="2473" formatCode="0">
                  <c:v>276</c:v>
                </c:pt>
                <c:pt idx="2474" formatCode="0">
                  <c:v>253.49999999999994</c:v>
                </c:pt>
                <c:pt idx="2475" formatCode="0">
                  <c:v>300.5</c:v>
                </c:pt>
                <c:pt idx="2476" formatCode="0">
                  <c:v>258.49999999999966</c:v>
                </c:pt>
                <c:pt idx="2477" formatCode="0">
                  <c:v>245.00000000000011</c:v>
                </c:pt>
                <c:pt idx="2478" formatCode="0">
                  <c:v>378.49999999999966</c:v>
                </c:pt>
                <c:pt idx="2479" formatCode="0">
                  <c:v>377.49999999999966</c:v>
                </c:pt>
                <c:pt idx="2480" formatCode="0">
                  <c:v>375.49999999999966</c:v>
                </c:pt>
                <c:pt idx="2481" formatCode="0">
                  <c:v>373</c:v>
                </c:pt>
                <c:pt idx="2482" formatCode="0">
                  <c:v>377.49999999999966</c:v>
                </c:pt>
                <c:pt idx="2483" formatCode="0">
                  <c:v>381</c:v>
                </c:pt>
                <c:pt idx="2484" formatCode="0">
                  <c:v>377</c:v>
                </c:pt>
                <c:pt idx="2485" formatCode="0">
                  <c:v>376.49999999999966</c:v>
                </c:pt>
                <c:pt idx="2486" formatCode="0">
                  <c:v>373.50000000000006</c:v>
                </c:pt>
                <c:pt idx="2487" formatCode="0">
                  <c:v>369.50000000000006</c:v>
                </c:pt>
                <c:pt idx="2488" formatCode="0">
                  <c:v>370</c:v>
                </c:pt>
                <c:pt idx="2489" formatCode="0">
                  <c:v>372.50000000000006</c:v>
                </c:pt>
                <c:pt idx="2490" formatCode="0">
                  <c:v>379.49999999999966</c:v>
                </c:pt>
                <c:pt idx="2491" formatCode="0">
                  <c:v>379</c:v>
                </c:pt>
                <c:pt idx="2492" formatCode="0">
                  <c:v>381.49999999999966</c:v>
                </c:pt>
                <c:pt idx="2493" formatCode="0">
                  <c:v>378</c:v>
                </c:pt>
                <c:pt idx="2494" formatCode="0">
                  <c:v>378</c:v>
                </c:pt>
                <c:pt idx="2495" formatCode="0">
                  <c:v>374.50000000000006</c:v>
                </c:pt>
                <c:pt idx="2496" formatCode="0">
                  <c:v>370</c:v>
                </c:pt>
                <c:pt idx="2497" formatCode="0">
                  <c:v>369</c:v>
                </c:pt>
                <c:pt idx="2498" formatCode="0">
                  <c:v>369</c:v>
                </c:pt>
                <c:pt idx="2499" formatCode="0">
                  <c:v>368</c:v>
                </c:pt>
                <c:pt idx="2500" formatCode="0">
                  <c:v>365.50000000000006</c:v>
                </c:pt>
                <c:pt idx="2501" formatCode="0">
                  <c:v>363.50000000000006</c:v>
                </c:pt>
                <c:pt idx="2502" formatCode="0">
                  <c:v>359.50000000000006</c:v>
                </c:pt>
                <c:pt idx="2503" formatCode="0">
                  <c:v>356.50000000000006</c:v>
                </c:pt>
                <c:pt idx="2504" formatCode="0">
                  <c:v>355</c:v>
                </c:pt>
                <c:pt idx="2505" formatCode="0">
                  <c:v>347.50000000000006</c:v>
                </c:pt>
                <c:pt idx="2506" formatCode="0">
                  <c:v>343.5</c:v>
                </c:pt>
                <c:pt idx="2507" formatCode="0">
                  <c:v>339.99999999999966</c:v>
                </c:pt>
                <c:pt idx="2508" formatCode="0">
                  <c:v>336.99999999999966</c:v>
                </c:pt>
                <c:pt idx="2509" formatCode="0">
                  <c:v>333.99999999999966</c:v>
                </c:pt>
                <c:pt idx="2510" formatCode="0">
                  <c:v>328.99999999999966</c:v>
                </c:pt>
                <c:pt idx="2511" formatCode="0">
                  <c:v>322.99999999999966</c:v>
                </c:pt>
                <c:pt idx="2512" formatCode="0">
                  <c:v>322.5</c:v>
                </c:pt>
                <c:pt idx="2513" formatCode="0">
                  <c:v>319.99999999999966</c:v>
                </c:pt>
              </c:numCache>
            </c:numRef>
          </c:val>
          <c:smooth val="1"/>
        </c:ser>
        <c:ser>
          <c:idx val="4"/>
          <c:order val="4"/>
          <c:tx>
            <c:strRef>
              <c:f>'uur gem.'!$G$1</c:f>
              <c:strCache>
                <c:ptCount val="1"/>
                <c:pt idx="0">
                  <c:v>P3 12,5</c:v>
                </c:pt>
              </c:strCache>
            </c:strRef>
          </c:tx>
          <c:spPr>
            <a:ln w="12700">
              <a:solidFill>
                <a:srgbClr val="800080"/>
              </a:solidFill>
              <a:prstDash val="solid"/>
            </a:ln>
          </c:spPr>
          <c:marker>
            <c:symbol val="none"/>
          </c:marker>
          <c:val>
            <c:numRef>
              <c:f>'uur gem. aangepast'!$G$1:$G$2514</c:f>
              <c:numCache>
                <c:formatCode>General</c:formatCode>
                <c:ptCount val="2514"/>
                <c:pt idx="0" formatCode="0">
                  <c:v>0</c:v>
                </c:pt>
                <c:pt idx="2" formatCode="0">
                  <c:v>-589.75</c:v>
                </c:pt>
                <c:pt idx="3" formatCode="0">
                  <c:v>-547.00000000000011</c:v>
                </c:pt>
                <c:pt idx="4" formatCode="0">
                  <c:v>-504.9999999999996</c:v>
                </c:pt>
                <c:pt idx="5" formatCode="0">
                  <c:v>-462.24999999999983</c:v>
                </c:pt>
                <c:pt idx="6" formatCode="0">
                  <c:v>-424.62499999999983</c:v>
                </c:pt>
                <c:pt idx="7" formatCode="0">
                  <c:v>-402.12499999999983</c:v>
                </c:pt>
                <c:pt idx="8" formatCode="0">
                  <c:v>-384.87500000000006</c:v>
                </c:pt>
                <c:pt idx="9" formatCode="0">
                  <c:v>-371.49999999999966</c:v>
                </c:pt>
                <c:pt idx="10" formatCode="0">
                  <c:v>-361</c:v>
                </c:pt>
                <c:pt idx="11" formatCode="0">
                  <c:v>-354.24999999999994</c:v>
                </c:pt>
                <c:pt idx="12" formatCode="0">
                  <c:v>-352.37500000000011</c:v>
                </c:pt>
                <c:pt idx="13" formatCode="0">
                  <c:v>-351.12500000000011</c:v>
                </c:pt>
                <c:pt idx="14" formatCode="0">
                  <c:v>-352.00000000000011</c:v>
                </c:pt>
                <c:pt idx="15" formatCode="0">
                  <c:v>-354.00000000000011</c:v>
                </c:pt>
                <c:pt idx="16" formatCode="0">
                  <c:v>-357.25000000000006</c:v>
                </c:pt>
                <c:pt idx="17" formatCode="0">
                  <c:v>-360.37500000000011</c:v>
                </c:pt>
                <c:pt idx="18" formatCode="0">
                  <c:v>-363.49999999999966</c:v>
                </c:pt>
                <c:pt idx="19" formatCode="0">
                  <c:v>-366.12500000000006</c:v>
                </c:pt>
                <c:pt idx="20" formatCode="0">
                  <c:v>-370.37500000000011</c:v>
                </c:pt>
                <c:pt idx="21" formatCode="0">
                  <c:v>-376.37500000000011</c:v>
                </c:pt>
                <c:pt idx="22" formatCode="0">
                  <c:v>-383.24999999999989</c:v>
                </c:pt>
                <c:pt idx="23" formatCode="0">
                  <c:v>-387.12499999999994</c:v>
                </c:pt>
                <c:pt idx="24" formatCode="0">
                  <c:v>-390.50000000000006</c:v>
                </c:pt>
                <c:pt idx="25" formatCode="0">
                  <c:v>-391.49999999999966</c:v>
                </c:pt>
                <c:pt idx="26" formatCode="0">
                  <c:v>-393.62500000000011</c:v>
                </c:pt>
                <c:pt idx="27" formatCode="0">
                  <c:v>-395.74999999999983</c:v>
                </c:pt>
                <c:pt idx="28" formatCode="0">
                  <c:v>-397.49999999999966</c:v>
                </c:pt>
                <c:pt idx="29" formatCode="0">
                  <c:v>-399.12500000000017</c:v>
                </c:pt>
                <c:pt idx="30" formatCode="0">
                  <c:v>-398.49999999999955</c:v>
                </c:pt>
                <c:pt idx="31" formatCode="0">
                  <c:v>-401.9999999999996</c:v>
                </c:pt>
                <c:pt idx="32" formatCode="0">
                  <c:v>-402.50000000000006</c:v>
                </c:pt>
                <c:pt idx="33" formatCode="0">
                  <c:v>-403.37500000000006</c:v>
                </c:pt>
                <c:pt idx="34" formatCode="0">
                  <c:v>-403.62499999999989</c:v>
                </c:pt>
                <c:pt idx="35" formatCode="0">
                  <c:v>-403.49999999999966</c:v>
                </c:pt>
                <c:pt idx="36" formatCode="0">
                  <c:v>-403.62499999999989</c:v>
                </c:pt>
                <c:pt idx="37" formatCode="0">
                  <c:v>-403.37500000000006</c:v>
                </c:pt>
                <c:pt idx="38" formatCode="0">
                  <c:v>-400.50000000000006</c:v>
                </c:pt>
                <c:pt idx="39" formatCode="0">
                  <c:v>-398.625</c:v>
                </c:pt>
                <c:pt idx="40" formatCode="0">
                  <c:v>-389.25000000000011</c:v>
                </c:pt>
                <c:pt idx="41" formatCode="0">
                  <c:v>-382.50000000000006</c:v>
                </c:pt>
                <c:pt idx="42" formatCode="0">
                  <c:v>-382.37500000000011</c:v>
                </c:pt>
                <c:pt idx="43" formatCode="0">
                  <c:v>-382.25</c:v>
                </c:pt>
                <c:pt idx="44" formatCode="0">
                  <c:v>-381.12499999999994</c:v>
                </c:pt>
                <c:pt idx="45" formatCode="0">
                  <c:v>-379.375</c:v>
                </c:pt>
                <c:pt idx="46" formatCode="0">
                  <c:v>-380.50000000000006</c:v>
                </c:pt>
                <c:pt idx="47" formatCode="0">
                  <c:v>-378.12500000000006</c:v>
                </c:pt>
                <c:pt idx="48" formatCode="0">
                  <c:v>-376.25</c:v>
                </c:pt>
                <c:pt idx="49" formatCode="0">
                  <c:v>-376.74999999999994</c:v>
                </c:pt>
                <c:pt idx="50" formatCode="0">
                  <c:v>-377.9999999999996</c:v>
                </c:pt>
                <c:pt idx="51" formatCode="0">
                  <c:v>-378.37499999999989</c:v>
                </c:pt>
                <c:pt idx="52" formatCode="0">
                  <c:v>-378.50000000000006</c:v>
                </c:pt>
                <c:pt idx="53" formatCode="0">
                  <c:v>-382.25</c:v>
                </c:pt>
                <c:pt idx="54" formatCode="0">
                  <c:v>-381.87499999999994</c:v>
                </c:pt>
                <c:pt idx="55" formatCode="0">
                  <c:v>-382.37500000000011</c:v>
                </c:pt>
                <c:pt idx="56" formatCode="0">
                  <c:v>-381.74999999999983</c:v>
                </c:pt>
                <c:pt idx="57" formatCode="0">
                  <c:v>-382.50000000000006</c:v>
                </c:pt>
                <c:pt idx="58" formatCode="0">
                  <c:v>-383.62499999999989</c:v>
                </c:pt>
                <c:pt idx="59" formatCode="0">
                  <c:v>-384.625</c:v>
                </c:pt>
                <c:pt idx="60" formatCode="0">
                  <c:v>-385.9999999999996</c:v>
                </c:pt>
                <c:pt idx="61" formatCode="0">
                  <c:v>-386.49999999999955</c:v>
                </c:pt>
                <c:pt idx="62" formatCode="0">
                  <c:v>-382.75000000000017</c:v>
                </c:pt>
                <c:pt idx="63" formatCode="0">
                  <c:v>-383</c:v>
                </c:pt>
                <c:pt idx="64" formatCode="0">
                  <c:v>-383.87500000000017</c:v>
                </c:pt>
                <c:pt idx="65" formatCode="0">
                  <c:v>-381.375</c:v>
                </c:pt>
                <c:pt idx="66" formatCode="0">
                  <c:v>-379.9999999999996</c:v>
                </c:pt>
                <c:pt idx="67" formatCode="0">
                  <c:v>-381.9999999999996</c:v>
                </c:pt>
                <c:pt idx="68" formatCode="0">
                  <c:v>-376.74999999999994</c:v>
                </c:pt>
                <c:pt idx="69" formatCode="0">
                  <c:v>-372.625</c:v>
                </c:pt>
                <c:pt idx="70" formatCode="0">
                  <c:v>-372.625</c:v>
                </c:pt>
                <c:pt idx="71" formatCode="0">
                  <c:v>-372.625</c:v>
                </c:pt>
                <c:pt idx="72" formatCode="0">
                  <c:v>-374.25</c:v>
                </c:pt>
                <c:pt idx="73" formatCode="0">
                  <c:v>-374.49999999999955</c:v>
                </c:pt>
                <c:pt idx="74" formatCode="0">
                  <c:v>-373.62499999999989</c:v>
                </c:pt>
                <c:pt idx="75" formatCode="0">
                  <c:v>-374.625</c:v>
                </c:pt>
                <c:pt idx="76" formatCode="0">
                  <c:v>-373.37500000000028</c:v>
                </c:pt>
                <c:pt idx="77" formatCode="0">
                  <c:v>-369.49999999999966</c:v>
                </c:pt>
                <c:pt idx="78" formatCode="0">
                  <c:v>-369.50000000000017</c:v>
                </c:pt>
                <c:pt idx="79" formatCode="0">
                  <c:v>-372.62500000000028</c:v>
                </c:pt>
                <c:pt idx="80" formatCode="0">
                  <c:v>-371.9999999999996</c:v>
                </c:pt>
                <c:pt idx="81" formatCode="0">
                  <c:v>-369.49999999999966</c:v>
                </c:pt>
                <c:pt idx="82" formatCode="0">
                  <c:v>-369.49999999999966</c:v>
                </c:pt>
                <c:pt idx="83" formatCode="0">
                  <c:v>-371.75</c:v>
                </c:pt>
                <c:pt idx="84" formatCode="0">
                  <c:v>-371.25000000000006</c:v>
                </c:pt>
                <c:pt idx="85" formatCode="0">
                  <c:v>-368.12500000000006</c:v>
                </c:pt>
                <c:pt idx="86" formatCode="0">
                  <c:v>-366.00000000000011</c:v>
                </c:pt>
                <c:pt idx="87" formatCode="0">
                  <c:v>-364.87500000000006</c:v>
                </c:pt>
                <c:pt idx="88" formatCode="0">
                  <c:v>-363</c:v>
                </c:pt>
                <c:pt idx="89" formatCode="0">
                  <c:v>-358.37500000000011</c:v>
                </c:pt>
                <c:pt idx="90" formatCode="0">
                  <c:v>-357.75</c:v>
                </c:pt>
                <c:pt idx="91" formatCode="0">
                  <c:v>-356.50000000000006</c:v>
                </c:pt>
                <c:pt idx="92" formatCode="0">
                  <c:v>-354.24999999999994</c:v>
                </c:pt>
                <c:pt idx="93" formatCode="0">
                  <c:v>-353.87499999999994</c:v>
                </c:pt>
                <c:pt idx="94" formatCode="0">
                  <c:v>-354.62499999999994</c:v>
                </c:pt>
                <c:pt idx="95" formatCode="0">
                  <c:v>-351.49999999999966</c:v>
                </c:pt>
                <c:pt idx="96" formatCode="0">
                  <c:v>-350.75000000000011</c:v>
                </c:pt>
                <c:pt idx="97" formatCode="0">
                  <c:v>-351.375</c:v>
                </c:pt>
                <c:pt idx="98" formatCode="0">
                  <c:v>-352.74999999999989</c:v>
                </c:pt>
                <c:pt idx="99" formatCode="0">
                  <c:v>-352.87500000000006</c:v>
                </c:pt>
                <c:pt idx="100" formatCode="0">
                  <c:v>-353.00000000000028</c:v>
                </c:pt>
                <c:pt idx="101" formatCode="0">
                  <c:v>-355.62500000000006</c:v>
                </c:pt>
                <c:pt idx="102" formatCode="0">
                  <c:v>-352.62499999999994</c:v>
                </c:pt>
                <c:pt idx="103" formatCode="0">
                  <c:v>-352.62499999999994</c:v>
                </c:pt>
                <c:pt idx="104" formatCode="0">
                  <c:v>-353.25000000000006</c:v>
                </c:pt>
                <c:pt idx="105" formatCode="0">
                  <c:v>-359.25000000000006</c:v>
                </c:pt>
                <c:pt idx="106" formatCode="0">
                  <c:v>-357.49999999999966</c:v>
                </c:pt>
                <c:pt idx="107" formatCode="0">
                  <c:v>-355.12499999999989</c:v>
                </c:pt>
                <c:pt idx="108" formatCode="0">
                  <c:v>-355.12499999999989</c:v>
                </c:pt>
                <c:pt idx="109" formatCode="0">
                  <c:v>-354.75000000000011</c:v>
                </c:pt>
                <c:pt idx="110" formatCode="0">
                  <c:v>-350.74999999999989</c:v>
                </c:pt>
                <c:pt idx="111" formatCode="0">
                  <c:v>-350.37500000000011</c:v>
                </c:pt>
                <c:pt idx="112" formatCode="0">
                  <c:v>-348.00000000000011</c:v>
                </c:pt>
                <c:pt idx="113" formatCode="0">
                  <c:v>-346.37499999999989</c:v>
                </c:pt>
                <c:pt idx="114" formatCode="0">
                  <c:v>-345.12499999999989</c:v>
                </c:pt>
                <c:pt idx="115" formatCode="0">
                  <c:v>-343.375</c:v>
                </c:pt>
                <c:pt idx="116" formatCode="0">
                  <c:v>-340.37499999999989</c:v>
                </c:pt>
                <c:pt idx="117" formatCode="0">
                  <c:v>-342.74999999999989</c:v>
                </c:pt>
                <c:pt idx="118" formatCode="0">
                  <c:v>-341.4999999999996</c:v>
                </c:pt>
                <c:pt idx="119" formatCode="0">
                  <c:v>-345.375</c:v>
                </c:pt>
                <c:pt idx="120" formatCode="0">
                  <c:v>-344.37500000000011</c:v>
                </c:pt>
                <c:pt idx="121" formatCode="0">
                  <c:v>-344.62499999999994</c:v>
                </c:pt>
                <c:pt idx="122" formatCode="0">
                  <c:v>-345.74999999999966</c:v>
                </c:pt>
                <c:pt idx="123" formatCode="0">
                  <c:v>-346.49999999999955</c:v>
                </c:pt>
                <c:pt idx="124" formatCode="0">
                  <c:v>-348.125</c:v>
                </c:pt>
                <c:pt idx="125" formatCode="0">
                  <c:v>-351.375</c:v>
                </c:pt>
                <c:pt idx="126" formatCode="0">
                  <c:v>-348.74999999999989</c:v>
                </c:pt>
                <c:pt idx="127" formatCode="0">
                  <c:v>-350.37499999999989</c:v>
                </c:pt>
                <c:pt idx="128" formatCode="0">
                  <c:v>-349.75000000000028</c:v>
                </c:pt>
                <c:pt idx="129" formatCode="0">
                  <c:v>-349.375</c:v>
                </c:pt>
                <c:pt idx="130" formatCode="0">
                  <c:v>-350.75000000000011</c:v>
                </c:pt>
                <c:pt idx="131" formatCode="0">
                  <c:v>-349.00000000000028</c:v>
                </c:pt>
                <c:pt idx="132" formatCode="0">
                  <c:v>-350.50000000000006</c:v>
                </c:pt>
                <c:pt idx="133" formatCode="0">
                  <c:v>-351.12499999999989</c:v>
                </c:pt>
                <c:pt idx="134" formatCode="0">
                  <c:v>-354.25000000000017</c:v>
                </c:pt>
                <c:pt idx="135" formatCode="0">
                  <c:v>-357.12499999999989</c:v>
                </c:pt>
                <c:pt idx="136" formatCode="0">
                  <c:v>-361.37499999999966</c:v>
                </c:pt>
                <c:pt idx="137" formatCode="0">
                  <c:v>-368.87500000000006</c:v>
                </c:pt>
                <c:pt idx="138" formatCode="0">
                  <c:v>-371.49999999999966</c:v>
                </c:pt>
                <c:pt idx="139" formatCode="0">
                  <c:v>-380.625</c:v>
                </c:pt>
                <c:pt idx="140" formatCode="0">
                  <c:v>-389.74999999999983</c:v>
                </c:pt>
                <c:pt idx="141" formatCode="0">
                  <c:v>-397.49999999999966</c:v>
                </c:pt>
                <c:pt idx="142" formatCode="0">
                  <c:v>-401.49999999999966</c:v>
                </c:pt>
                <c:pt idx="143" formatCode="0">
                  <c:v>-408.4999999999996</c:v>
                </c:pt>
                <c:pt idx="144" formatCode="0">
                  <c:v>-412.00000000000017</c:v>
                </c:pt>
                <c:pt idx="145" formatCode="0">
                  <c:v>-417.875</c:v>
                </c:pt>
                <c:pt idx="146" formatCode="0">
                  <c:v>-431.99999999999966</c:v>
                </c:pt>
                <c:pt idx="147" formatCode="0">
                  <c:v>-444.24999999999983</c:v>
                </c:pt>
                <c:pt idx="148" formatCode="0">
                  <c:v>-448.75</c:v>
                </c:pt>
                <c:pt idx="149" formatCode="0">
                  <c:v>-451.62499999999994</c:v>
                </c:pt>
                <c:pt idx="150" formatCode="0">
                  <c:v>-453.875</c:v>
                </c:pt>
                <c:pt idx="151" formatCode="0">
                  <c:v>-456.75</c:v>
                </c:pt>
                <c:pt idx="152" formatCode="0">
                  <c:v>-460.62500000000006</c:v>
                </c:pt>
                <c:pt idx="153" formatCode="0">
                  <c:v>-458.87499999999994</c:v>
                </c:pt>
                <c:pt idx="154" formatCode="0">
                  <c:v>-458.37500000000028</c:v>
                </c:pt>
                <c:pt idx="155" formatCode="0">
                  <c:v>-458.375</c:v>
                </c:pt>
                <c:pt idx="156" formatCode="0">
                  <c:v>-459.125</c:v>
                </c:pt>
                <c:pt idx="157" formatCode="0">
                  <c:v>-458.375</c:v>
                </c:pt>
                <c:pt idx="158" formatCode="0">
                  <c:v>-457.5</c:v>
                </c:pt>
                <c:pt idx="159" formatCode="0">
                  <c:v>-458.75</c:v>
                </c:pt>
                <c:pt idx="160" formatCode="0">
                  <c:v>-459.62499999999994</c:v>
                </c:pt>
                <c:pt idx="161" formatCode="0">
                  <c:v>-461.37500000000011</c:v>
                </c:pt>
                <c:pt idx="162" formatCode="0">
                  <c:v>-463.24999999999994</c:v>
                </c:pt>
                <c:pt idx="163" formatCode="0">
                  <c:v>-465.75000000000011</c:v>
                </c:pt>
                <c:pt idx="164" formatCode="0">
                  <c:v>-470.49999999999966</c:v>
                </c:pt>
                <c:pt idx="165" formatCode="0">
                  <c:v>-473.87500000000006</c:v>
                </c:pt>
                <c:pt idx="166" formatCode="0">
                  <c:v>-477.37499999999989</c:v>
                </c:pt>
                <c:pt idx="167" formatCode="0">
                  <c:v>-480.12500000000011</c:v>
                </c:pt>
                <c:pt idx="168" formatCode="0">
                  <c:v>-484.24999999999983</c:v>
                </c:pt>
                <c:pt idx="169" formatCode="0">
                  <c:v>-488</c:v>
                </c:pt>
                <c:pt idx="170" formatCode="0">
                  <c:v>-491.37500000000011</c:v>
                </c:pt>
                <c:pt idx="171" formatCode="0">
                  <c:v>-494.74999999999966</c:v>
                </c:pt>
                <c:pt idx="172" formatCode="0">
                  <c:v>-497.00000000000011</c:v>
                </c:pt>
                <c:pt idx="173" formatCode="0">
                  <c:v>-499.49999999999955</c:v>
                </c:pt>
                <c:pt idx="174" formatCode="0">
                  <c:v>-502</c:v>
                </c:pt>
                <c:pt idx="175" formatCode="0">
                  <c:v>-503.87500000000006</c:v>
                </c:pt>
                <c:pt idx="176" formatCode="0">
                  <c:v>-506.87499999999994</c:v>
                </c:pt>
                <c:pt idx="177" formatCode="0">
                  <c:v>-507.74999999999994</c:v>
                </c:pt>
                <c:pt idx="178" formatCode="0">
                  <c:v>-508</c:v>
                </c:pt>
                <c:pt idx="179" formatCode="0">
                  <c:v>-510.24999999999989</c:v>
                </c:pt>
                <c:pt idx="180" formatCode="0">
                  <c:v>-512.75</c:v>
                </c:pt>
                <c:pt idx="181" formatCode="0">
                  <c:v>-516.25000000000011</c:v>
                </c:pt>
                <c:pt idx="182" formatCode="0">
                  <c:v>-523.25</c:v>
                </c:pt>
                <c:pt idx="183" formatCode="0">
                  <c:v>-529.75000000000011</c:v>
                </c:pt>
                <c:pt idx="184" formatCode="0">
                  <c:v>-534.375</c:v>
                </c:pt>
                <c:pt idx="185" formatCode="0">
                  <c:v>-538.24999999999989</c:v>
                </c:pt>
                <c:pt idx="186" formatCode="0">
                  <c:v>-543.00000000000011</c:v>
                </c:pt>
                <c:pt idx="187" formatCode="0">
                  <c:v>-548.5</c:v>
                </c:pt>
                <c:pt idx="188" formatCode="0">
                  <c:v>-554</c:v>
                </c:pt>
                <c:pt idx="189" formatCode="0">
                  <c:v>-556.75000000000011</c:v>
                </c:pt>
                <c:pt idx="190" formatCode="0">
                  <c:v>-561.87499999999989</c:v>
                </c:pt>
                <c:pt idx="191" formatCode="0">
                  <c:v>-564.24999999999989</c:v>
                </c:pt>
                <c:pt idx="192" formatCode="0">
                  <c:v>-567.49999999999989</c:v>
                </c:pt>
                <c:pt idx="193" formatCode="0">
                  <c:v>-570.875</c:v>
                </c:pt>
                <c:pt idx="194" formatCode="0">
                  <c:v>-574.875</c:v>
                </c:pt>
                <c:pt idx="195" formatCode="0">
                  <c:v>-577</c:v>
                </c:pt>
                <c:pt idx="196" formatCode="0">
                  <c:v>-578.37500000000011</c:v>
                </c:pt>
                <c:pt idx="197" formatCode="0">
                  <c:v>-579.12499999999989</c:v>
                </c:pt>
                <c:pt idx="198" formatCode="0">
                  <c:v>-580.24999999999989</c:v>
                </c:pt>
                <c:pt idx="199" formatCode="0">
                  <c:v>-579.75</c:v>
                </c:pt>
                <c:pt idx="200" formatCode="0">
                  <c:v>-577</c:v>
                </c:pt>
                <c:pt idx="201" formatCode="0">
                  <c:v>-576.12500000000023</c:v>
                </c:pt>
                <c:pt idx="202" formatCode="0">
                  <c:v>-577.375</c:v>
                </c:pt>
                <c:pt idx="203" formatCode="0">
                  <c:v>-579.62499999999989</c:v>
                </c:pt>
                <c:pt idx="204" formatCode="0">
                  <c:v>-579</c:v>
                </c:pt>
                <c:pt idx="205" formatCode="0">
                  <c:v>-581.75</c:v>
                </c:pt>
                <c:pt idx="206" formatCode="0">
                  <c:v>-584.24999999999989</c:v>
                </c:pt>
                <c:pt idx="207" formatCode="0">
                  <c:v>-586.875</c:v>
                </c:pt>
                <c:pt idx="208" formatCode="0">
                  <c:v>-589.00000000000023</c:v>
                </c:pt>
                <c:pt idx="209" formatCode="0">
                  <c:v>-588.875</c:v>
                </c:pt>
                <c:pt idx="210" formatCode="0">
                  <c:v>-592.625</c:v>
                </c:pt>
                <c:pt idx="211" formatCode="0">
                  <c:v>-595.49999999999989</c:v>
                </c:pt>
                <c:pt idx="212" formatCode="0">
                  <c:v>-597.25000000000011</c:v>
                </c:pt>
                <c:pt idx="213" formatCode="0">
                  <c:v>-598.5</c:v>
                </c:pt>
                <c:pt idx="214" formatCode="0">
                  <c:v>-601.25000000000011</c:v>
                </c:pt>
                <c:pt idx="215" formatCode="0">
                  <c:v>-605.74999999999977</c:v>
                </c:pt>
                <c:pt idx="216" formatCode="0">
                  <c:v>-613.87500000000023</c:v>
                </c:pt>
                <c:pt idx="217" formatCode="0">
                  <c:v>-614.5</c:v>
                </c:pt>
                <c:pt idx="218" formatCode="0">
                  <c:v>-614.37499999999989</c:v>
                </c:pt>
                <c:pt idx="219" formatCode="0">
                  <c:v>-614.5</c:v>
                </c:pt>
                <c:pt idx="220" formatCode="0">
                  <c:v>-614.62500000000023</c:v>
                </c:pt>
                <c:pt idx="221" formatCode="0">
                  <c:v>-615.37500000000023</c:v>
                </c:pt>
                <c:pt idx="222" formatCode="0">
                  <c:v>-617.75</c:v>
                </c:pt>
                <c:pt idx="223" formatCode="0">
                  <c:v>-614.625</c:v>
                </c:pt>
                <c:pt idx="224" formatCode="0">
                  <c:v>-613.49999999999966</c:v>
                </c:pt>
                <c:pt idx="225" formatCode="0">
                  <c:v>-613.50000000000011</c:v>
                </c:pt>
                <c:pt idx="226" formatCode="0">
                  <c:v>-612.5</c:v>
                </c:pt>
                <c:pt idx="227" formatCode="0">
                  <c:v>-609.875</c:v>
                </c:pt>
                <c:pt idx="228" formatCode="0">
                  <c:v>-609.25000000000011</c:v>
                </c:pt>
                <c:pt idx="229" formatCode="0">
                  <c:v>-608.625</c:v>
                </c:pt>
                <c:pt idx="230" formatCode="0">
                  <c:v>-608.875</c:v>
                </c:pt>
                <c:pt idx="231" formatCode="0">
                  <c:v>-609.12500000000011</c:v>
                </c:pt>
                <c:pt idx="232" formatCode="0">
                  <c:v>-611.375</c:v>
                </c:pt>
                <c:pt idx="233" formatCode="0">
                  <c:v>-615.62500000000011</c:v>
                </c:pt>
                <c:pt idx="234" formatCode="0">
                  <c:v>-619.75000000000023</c:v>
                </c:pt>
                <c:pt idx="235" formatCode="0">
                  <c:v>-620.75000000000011</c:v>
                </c:pt>
                <c:pt idx="236" formatCode="0">
                  <c:v>-622.74999999999989</c:v>
                </c:pt>
                <c:pt idx="237" formatCode="0">
                  <c:v>-622.87500000000011</c:v>
                </c:pt>
                <c:pt idx="238" formatCode="0">
                  <c:v>-622.625</c:v>
                </c:pt>
                <c:pt idx="239" formatCode="0">
                  <c:v>-624.74999999999989</c:v>
                </c:pt>
                <c:pt idx="240" formatCode="0">
                  <c:v>-624.24999999999977</c:v>
                </c:pt>
                <c:pt idx="241" formatCode="0">
                  <c:v>-624.87499999999989</c:v>
                </c:pt>
                <c:pt idx="242" formatCode="0">
                  <c:v>-625.62500000000011</c:v>
                </c:pt>
                <c:pt idx="243" formatCode="0">
                  <c:v>-625.375</c:v>
                </c:pt>
                <c:pt idx="244" formatCode="0">
                  <c:v>-625.375</c:v>
                </c:pt>
                <c:pt idx="245" formatCode="0">
                  <c:v>-624.37499999999989</c:v>
                </c:pt>
                <c:pt idx="246" formatCode="0">
                  <c:v>-621.75</c:v>
                </c:pt>
                <c:pt idx="247" formatCode="0">
                  <c:v>-617.62499999999989</c:v>
                </c:pt>
                <c:pt idx="248" formatCode="0">
                  <c:v>-615.62500000000011</c:v>
                </c:pt>
                <c:pt idx="249" formatCode="0">
                  <c:v>-614.25000000000023</c:v>
                </c:pt>
                <c:pt idx="250" formatCode="0">
                  <c:v>-615.25000000000011</c:v>
                </c:pt>
                <c:pt idx="251" formatCode="0">
                  <c:v>-617.12499999999989</c:v>
                </c:pt>
                <c:pt idx="252" formatCode="0">
                  <c:v>-617.49999999999989</c:v>
                </c:pt>
                <c:pt idx="253" formatCode="0">
                  <c:v>-617.75000000000023</c:v>
                </c:pt>
                <c:pt idx="254" formatCode="0">
                  <c:v>-619.375</c:v>
                </c:pt>
                <c:pt idx="255" formatCode="0">
                  <c:v>-621</c:v>
                </c:pt>
                <c:pt idx="256" formatCode="0">
                  <c:v>-623.50000000000011</c:v>
                </c:pt>
                <c:pt idx="257" formatCode="0">
                  <c:v>-625.99999999999989</c:v>
                </c:pt>
                <c:pt idx="258" formatCode="0">
                  <c:v>-627.24999999999989</c:v>
                </c:pt>
                <c:pt idx="259" formatCode="0">
                  <c:v>-628.49999999999989</c:v>
                </c:pt>
                <c:pt idx="260" formatCode="0">
                  <c:v>-629.62499999999989</c:v>
                </c:pt>
                <c:pt idx="261" formatCode="0">
                  <c:v>-629.375</c:v>
                </c:pt>
                <c:pt idx="262" formatCode="0">
                  <c:v>-629.75</c:v>
                </c:pt>
                <c:pt idx="263" formatCode="0">
                  <c:v>-630.87500000000011</c:v>
                </c:pt>
                <c:pt idx="264" formatCode="0">
                  <c:v>-630.625</c:v>
                </c:pt>
                <c:pt idx="265" formatCode="0">
                  <c:v>-630.50000000000011</c:v>
                </c:pt>
                <c:pt idx="266" formatCode="0">
                  <c:v>-631.00000000000023</c:v>
                </c:pt>
                <c:pt idx="267" formatCode="0">
                  <c:v>-630.37499999999989</c:v>
                </c:pt>
                <c:pt idx="268" formatCode="0">
                  <c:v>-630.625</c:v>
                </c:pt>
                <c:pt idx="269" formatCode="0">
                  <c:v>-630.625</c:v>
                </c:pt>
                <c:pt idx="270" formatCode="0">
                  <c:v>-630.125</c:v>
                </c:pt>
                <c:pt idx="271" formatCode="0">
                  <c:v>-627.75</c:v>
                </c:pt>
                <c:pt idx="272" formatCode="0">
                  <c:v>-630.625</c:v>
                </c:pt>
                <c:pt idx="273" formatCode="0">
                  <c:v>-630.75000000000011</c:v>
                </c:pt>
                <c:pt idx="274" formatCode="0">
                  <c:v>-630.87500000000011</c:v>
                </c:pt>
                <c:pt idx="275" formatCode="0">
                  <c:v>-630.125</c:v>
                </c:pt>
                <c:pt idx="276" formatCode="0">
                  <c:v>-628.50000000000011</c:v>
                </c:pt>
                <c:pt idx="277" formatCode="0">
                  <c:v>-628.25</c:v>
                </c:pt>
                <c:pt idx="278" formatCode="0">
                  <c:v>-629.375</c:v>
                </c:pt>
                <c:pt idx="279" formatCode="0">
                  <c:v>-631.37499999999977</c:v>
                </c:pt>
                <c:pt idx="280" formatCode="0">
                  <c:v>-630.37499999999989</c:v>
                </c:pt>
                <c:pt idx="281" formatCode="0">
                  <c:v>-629.62499999999989</c:v>
                </c:pt>
                <c:pt idx="282" formatCode="0">
                  <c:v>-628.49999999999989</c:v>
                </c:pt>
                <c:pt idx="283" formatCode="0">
                  <c:v>-626.99999999999977</c:v>
                </c:pt>
                <c:pt idx="284" formatCode="0">
                  <c:v>-628.62499999999977</c:v>
                </c:pt>
                <c:pt idx="285" formatCode="0">
                  <c:v>-628.25</c:v>
                </c:pt>
                <c:pt idx="286" formatCode="0">
                  <c:v>-626.74999999999989</c:v>
                </c:pt>
                <c:pt idx="287" formatCode="0">
                  <c:v>-628.37499999999989</c:v>
                </c:pt>
                <c:pt idx="288" formatCode="0">
                  <c:v>-627.75</c:v>
                </c:pt>
                <c:pt idx="289" formatCode="0">
                  <c:v>-629</c:v>
                </c:pt>
                <c:pt idx="290" formatCode="0">
                  <c:v>-629.375</c:v>
                </c:pt>
                <c:pt idx="291" formatCode="0">
                  <c:v>-629.75</c:v>
                </c:pt>
                <c:pt idx="292" formatCode="0">
                  <c:v>-630.50000000000011</c:v>
                </c:pt>
                <c:pt idx="293" formatCode="0">
                  <c:v>-627.74999999999977</c:v>
                </c:pt>
                <c:pt idx="294" formatCode="0">
                  <c:v>-625.74999999999977</c:v>
                </c:pt>
                <c:pt idx="295" formatCode="0">
                  <c:v>-629.87500000000023</c:v>
                </c:pt>
                <c:pt idx="296" formatCode="0">
                  <c:v>-628.87500000000011</c:v>
                </c:pt>
                <c:pt idx="297" formatCode="0">
                  <c:v>-628.62499999999977</c:v>
                </c:pt>
                <c:pt idx="298" formatCode="0">
                  <c:v>-627.12500000000011</c:v>
                </c:pt>
                <c:pt idx="299" formatCode="0">
                  <c:v>-629.75</c:v>
                </c:pt>
                <c:pt idx="300" formatCode="0">
                  <c:v>-629.62499999999989</c:v>
                </c:pt>
                <c:pt idx="301" formatCode="0">
                  <c:v>-629.375</c:v>
                </c:pt>
                <c:pt idx="302" formatCode="0">
                  <c:v>-629.99999999999989</c:v>
                </c:pt>
                <c:pt idx="303" formatCode="0">
                  <c:v>-627</c:v>
                </c:pt>
                <c:pt idx="304" formatCode="0">
                  <c:v>-626.37499999999989</c:v>
                </c:pt>
                <c:pt idx="305" formatCode="0">
                  <c:v>-626.25</c:v>
                </c:pt>
                <c:pt idx="306" formatCode="0">
                  <c:v>-626.87500000000011</c:v>
                </c:pt>
                <c:pt idx="307" formatCode="0">
                  <c:v>-625.62500000000011</c:v>
                </c:pt>
                <c:pt idx="308" formatCode="0">
                  <c:v>-625.75</c:v>
                </c:pt>
                <c:pt idx="309" formatCode="0">
                  <c:v>-626.5</c:v>
                </c:pt>
                <c:pt idx="310" formatCode="0">
                  <c:v>-626.625</c:v>
                </c:pt>
                <c:pt idx="311" formatCode="0">
                  <c:v>-627.37499999999977</c:v>
                </c:pt>
                <c:pt idx="312" formatCode="0">
                  <c:v>-627.99999999999989</c:v>
                </c:pt>
                <c:pt idx="313" formatCode="0">
                  <c:v>-625</c:v>
                </c:pt>
                <c:pt idx="314" formatCode="0">
                  <c:v>-628.49999999999989</c:v>
                </c:pt>
                <c:pt idx="315" formatCode="0">
                  <c:v>-628.49999999999989</c:v>
                </c:pt>
                <c:pt idx="316" formatCode="0">
                  <c:v>-627.75</c:v>
                </c:pt>
                <c:pt idx="317" formatCode="0">
                  <c:v>-627.99999999999989</c:v>
                </c:pt>
                <c:pt idx="318" formatCode="0">
                  <c:v>-628.49999999999989</c:v>
                </c:pt>
                <c:pt idx="319" formatCode="0">
                  <c:v>-627.74999999999977</c:v>
                </c:pt>
                <c:pt idx="320" formatCode="0">
                  <c:v>-628.625</c:v>
                </c:pt>
                <c:pt idx="321" formatCode="0">
                  <c:v>-626.99999999999977</c:v>
                </c:pt>
                <c:pt idx="322" formatCode="0">
                  <c:v>-625.99999999999989</c:v>
                </c:pt>
                <c:pt idx="323" formatCode="0">
                  <c:v>-625.62500000000011</c:v>
                </c:pt>
                <c:pt idx="324" formatCode="0">
                  <c:v>-627.12499999999989</c:v>
                </c:pt>
                <c:pt idx="325" formatCode="0">
                  <c:v>-628.625</c:v>
                </c:pt>
                <c:pt idx="326" formatCode="0">
                  <c:v>-629.12500000000011</c:v>
                </c:pt>
                <c:pt idx="327" formatCode="0">
                  <c:v>-628.625</c:v>
                </c:pt>
                <c:pt idx="328" formatCode="0">
                  <c:v>-628.125</c:v>
                </c:pt>
                <c:pt idx="329" formatCode="0">
                  <c:v>-627.25000000000011</c:v>
                </c:pt>
                <c:pt idx="330" formatCode="0">
                  <c:v>-626.625</c:v>
                </c:pt>
                <c:pt idx="331" formatCode="0">
                  <c:v>-626.87500000000011</c:v>
                </c:pt>
                <c:pt idx="332" formatCode="0">
                  <c:v>-627.62499999999989</c:v>
                </c:pt>
                <c:pt idx="333" formatCode="0">
                  <c:v>-627.875</c:v>
                </c:pt>
                <c:pt idx="334" formatCode="0">
                  <c:v>-628.50000000000011</c:v>
                </c:pt>
                <c:pt idx="335" formatCode="0">
                  <c:v>-628.37500000000011</c:v>
                </c:pt>
                <c:pt idx="336" formatCode="0">
                  <c:v>-627.875</c:v>
                </c:pt>
                <c:pt idx="337" formatCode="0">
                  <c:v>-626.625</c:v>
                </c:pt>
                <c:pt idx="338" formatCode="0">
                  <c:v>-630.24999999999977</c:v>
                </c:pt>
                <c:pt idx="339" formatCode="0">
                  <c:v>-626.37499999999989</c:v>
                </c:pt>
                <c:pt idx="340" formatCode="0">
                  <c:v>-625.62500000000011</c:v>
                </c:pt>
                <c:pt idx="341" formatCode="0">
                  <c:v>-629.375</c:v>
                </c:pt>
                <c:pt idx="342" formatCode="0">
                  <c:v>-629.99999999999989</c:v>
                </c:pt>
                <c:pt idx="343" formatCode="0">
                  <c:v>-627.24999999999989</c:v>
                </c:pt>
                <c:pt idx="344" formatCode="0">
                  <c:v>-626.25</c:v>
                </c:pt>
                <c:pt idx="345" formatCode="0">
                  <c:v>-627.5</c:v>
                </c:pt>
                <c:pt idx="346" formatCode="0">
                  <c:v>-628.37500000000011</c:v>
                </c:pt>
                <c:pt idx="347" formatCode="0">
                  <c:v>-628.74999999999989</c:v>
                </c:pt>
                <c:pt idx="348" formatCode="0">
                  <c:v>-629.99999999999989</c:v>
                </c:pt>
                <c:pt idx="349" formatCode="0">
                  <c:v>-630.37499999999989</c:v>
                </c:pt>
                <c:pt idx="350" formatCode="0">
                  <c:v>-631</c:v>
                </c:pt>
                <c:pt idx="351" formatCode="0">
                  <c:v>-631.37499999999977</c:v>
                </c:pt>
                <c:pt idx="352" formatCode="0">
                  <c:v>-631.25000000000011</c:v>
                </c:pt>
                <c:pt idx="353" formatCode="0">
                  <c:v>-631.12499999999989</c:v>
                </c:pt>
                <c:pt idx="354" formatCode="0">
                  <c:v>-630.625</c:v>
                </c:pt>
                <c:pt idx="355" formatCode="0">
                  <c:v>-631</c:v>
                </c:pt>
                <c:pt idx="356" formatCode="0">
                  <c:v>-630.50000000000011</c:v>
                </c:pt>
                <c:pt idx="357" formatCode="0">
                  <c:v>-631.5</c:v>
                </c:pt>
                <c:pt idx="358" formatCode="0">
                  <c:v>-628.87499999999989</c:v>
                </c:pt>
                <c:pt idx="359" formatCode="0">
                  <c:v>-631.25000000000011</c:v>
                </c:pt>
                <c:pt idx="360" formatCode="0">
                  <c:v>-631.99999999999989</c:v>
                </c:pt>
                <c:pt idx="361" formatCode="0">
                  <c:v>-631</c:v>
                </c:pt>
                <c:pt idx="362" formatCode="0">
                  <c:v>-617.875</c:v>
                </c:pt>
                <c:pt idx="363" formatCode="0">
                  <c:v>-579</c:v>
                </c:pt>
                <c:pt idx="364" formatCode="0">
                  <c:v>-580.00000000000011</c:v>
                </c:pt>
                <c:pt idx="365" formatCode="0">
                  <c:v>-579.625</c:v>
                </c:pt>
                <c:pt idx="366" formatCode="0">
                  <c:v>-581.87499999999989</c:v>
                </c:pt>
                <c:pt idx="367" formatCode="0">
                  <c:v>-581.99999999999989</c:v>
                </c:pt>
                <c:pt idx="368" formatCode="0">
                  <c:v>-583.62500000000011</c:v>
                </c:pt>
                <c:pt idx="369" formatCode="0">
                  <c:v>-586.74999999999989</c:v>
                </c:pt>
                <c:pt idx="370" formatCode="0">
                  <c:v>-589.50000000000011</c:v>
                </c:pt>
                <c:pt idx="371" formatCode="0">
                  <c:v>-593.87499999999989</c:v>
                </c:pt>
                <c:pt idx="372" formatCode="0">
                  <c:v>-595.25</c:v>
                </c:pt>
                <c:pt idx="373" formatCode="0">
                  <c:v>-597</c:v>
                </c:pt>
                <c:pt idx="374" formatCode="0">
                  <c:v>-599.25000000000011</c:v>
                </c:pt>
                <c:pt idx="375" formatCode="0">
                  <c:v>-600.00000000000011</c:v>
                </c:pt>
                <c:pt idx="376" formatCode="0">
                  <c:v>-601.12500000000011</c:v>
                </c:pt>
                <c:pt idx="377" formatCode="0">
                  <c:v>-601.87499999999989</c:v>
                </c:pt>
                <c:pt idx="378" formatCode="0">
                  <c:v>-602.37500000000011</c:v>
                </c:pt>
                <c:pt idx="379" formatCode="0">
                  <c:v>-601.87499999999989</c:v>
                </c:pt>
                <c:pt idx="380" formatCode="0">
                  <c:v>-602.74999999999989</c:v>
                </c:pt>
                <c:pt idx="381" formatCode="0">
                  <c:v>-602.00000000000011</c:v>
                </c:pt>
                <c:pt idx="382" formatCode="0">
                  <c:v>-602.37500000000011</c:v>
                </c:pt>
                <c:pt idx="383" formatCode="0">
                  <c:v>-601.62500000000011</c:v>
                </c:pt>
                <c:pt idx="384" formatCode="0">
                  <c:v>-596.625</c:v>
                </c:pt>
                <c:pt idx="385" formatCode="0">
                  <c:v>-593.87500000000011</c:v>
                </c:pt>
                <c:pt idx="386" formatCode="0">
                  <c:v>-592.37500000000011</c:v>
                </c:pt>
                <c:pt idx="387" formatCode="0">
                  <c:v>-592.37500000000011</c:v>
                </c:pt>
                <c:pt idx="388" formatCode="0">
                  <c:v>-591.75</c:v>
                </c:pt>
                <c:pt idx="389" formatCode="0">
                  <c:v>-591.12499999999989</c:v>
                </c:pt>
                <c:pt idx="390" formatCode="0">
                  <c:v>-592.125</c:v>
                </c:pt>
                <c:pt idx="391" formatCode="0">
                  <c:v>-592.25</c:v>
                </c:pt>
                <c:pt idx="392" formatCode="0">
                  <c:v>-593.87500000000011</c:v>
                </c:pt>
                <c:pt idx="393" formatCode="0">
                  <c:v>-598.37499999999989</c:v>
                </c:pt>
                <c:pt idx="394" formatCode="0">
                  <c:v>-600.875</c:v>
                </c:pt>
                <c:pt idx="395" formatCode="0">
                  <c:v>-604.00000000000011</c:v>
                </c:pt>
                <c:pt idx="396" formatCode="0">
                  <c:v>-605.25000000000034</c:v>
                </c:pt>
                <c:pt idx="397" formatCode="0">
                  <c:v>-606.25</c:v>
                </c:pt>
                <c:pt idx="398" formatCode="0">
                  <c:v>-607.25000000000034</c:v>
                </c:pt>
                <c:pt idx="399" formatCode="0">
                  <c:v>-608.25</c:v>
                </c:pt>
                <c:pt idx="400" formatCode="0">
                  <c:v>-609.375</c:v>
                </c:pt>
                <c:pt idx="401" formatCode="0">
                  <c:v>-609.87500000000011</c:v>
                </c:pt>
                <c:pt idx="402" formatCode="0">
                  <c:v>-611</c:v>
                </c:pt>
                <c:pt idx="403" formatCode="0">
                  <c:v>-611.00000000000023</c:v>
                </c:pt>
                <c:pt idx="404" formatCode="0">
                  <c:v>-611.62500000000011</c:v>
                </c:pt>
                <c:pt idx="405" formatCode="0">
                  <c:v>-611.375</c:v>
                </c:pt>
                <c:pt idx="406" formatCode="0">
                  <c:v>-609.25000000000034</c:v>
                </c:pt>
                <c:pt idx="407" formatCode="0">
                  <c:v>-605.25000000000011</c:v>
                </c:pt>
                <c:pt idx="408" formatCode="0">
                  <c:v>-601.87499999999989</c:v>
                </c:pt>
                <c:pt idx="409" formatCode="0">
                  <c:v>-600.25</c:v>
                </c:pt>
                <c:pt idx="410" formatCode="0">
                  <c:v>-598.74999999999989</c:v>
                </c:pt>
                <c:pt idx="411" formatCode="0">
                  <c:v>-599.62500000000011</c:v>
                </c:pt>
                <c:pt idx="412" formatCode="0">
                  <c:v>-599.25000000000011</c:v>
                </c:pt>
                <c:pt idx="413" formatCode="0">
                  <c:v>-601.75</c:v>
                </c:pt>
                <c:pt idx="414" formatCode="0">
                  <c:v>-601</c:v>
                </c:pt>
                <c:pt idx="415" formatCode="0">
                  <c:v>-602.99999999999977</c:v>
                </c:pt>
                <c:pt idx="416" formatCode="0">
                  <c:v>-604.875</c:v>
                </c:pt>
                <c:pt idx="417" formatCode="0">
                  <c:v>-606.25</c:v>
                </c:pt>
                <c:pt idx="418" formatCode="0">
                  <c:v>-608.25</c:v>
                </c:pt>
                <c:pt idx="419" formatCode="0">
                  <c:v>-610.125</c:v>
                </c:pt>
                <c:pt idx="420" formatCode="0">
                  <c:v>-611.49999999999989</c:v>
                </c:pt>
                <c:pt idx="421" formatCode="0">
                  <c:v>-611.49999999999989</c:v>
                </c:pt>
                <c:pt idx="422" formatCode="0">
                  <c:v>-612.12499999999977</c:v>
                </c:pt>
                <c:pt idx="423" formatCode="0">
                  <c:v>-612.00000000000011</c:v>
                </c:pt>
                <c:pt idx="424" formatCode="0">
                  <c:v>-613.49999999999989</c:v>
                </c:pt>
                <c:pt idx="425" formatCode="0">
                  <c:v>-614.75000000000011</c:v>
                </c:pt>
                <c:pt idx="426" formatCode="0">
                  <c:v>-614.00000000000011</c:v>
                </c:pt>
                <c:pt idx="427" formatCode="0">
                  <c:v>-613.875</c:v>
                </c:pt>
                <c:pt idx="428" formatCode="0">
                  <c:v>-612.74999999999989</c:v>
                </c:pt>
                <c:pt idx="429" formatCode="0">
                  <c:v>-612.5</c:v>
                </c:pt>
                <c:pt idx="430" formatCode="0">
                  <c:v>-613.75</c:v>
                </c:pt>
                <c:pt idx="431" formatCode="0">
                  <c:v>-613.75</c:v>
                </c:pt>
                <c:pt idx="432" formatCode="0">
                  <c:v>-611.99999999999989</c:v>
                </c:pt>
                <c:pt idx="433" formatCode="0">
                  <c:v>-613</c:v>
                </c:pt>
                <c:pt idx="434" formatCode="0">
                  <c:v>-615.37499999999977</c:v>
                </c:pt>
                <c:pt idx="435" formatCode="0">
                  <c:v>-614.37499999999989</c:v>
                </c:pt>
                <c:pt idx="436" formatCode="0">
                  <c:v>-614.37499999999989</c:v>
                </c:pt>
                <c:pt idx="437" formatCode="0">
                  <c:v>-614.25</c:v>
                </c:pt>
                <c:pt idx="438" formatCode="0">
                  <c:v>-617.75</c:v>
                </c:pt>
                <c:pt idx="439" formatCode="0">
                  <c:v>-618.00000000000011</c:v>
                </c:pt>
                <c:pt idx="440" formatCode="0">
                  <c:v>-619.12499999999989</c:v>
                </c:pt>
                <c:pt idx="441" formatCode="0">
                  <c:v>-619.12499999999989</c:v>
                </c:pt>
                <c:pt idx="442" formatCode="0">
                  <c:v>-619.12500000000011</c:v>
                </c:pt>
                <c:pt idx="443" formatCode="0">
                  <c:v>-620.25</c:v>
                </c:pt>
                <c:pt idx="444" formatCode="0">
                  <c:v>-621.12500000000011</c:v>
                </c:pt>
                <c:pt idx="445" formatCode="0">
                  <c:v>-621.875</c:v>
                </c:pt>
                <c:pt idx="446" formatCode="0">
                  <c:v>-624.00000000000011</c:v>
                </c:pt>
                <c:pt idx="447" formatCode="0">
                  <c:v>-624.125</c:v>
                </c:pt>
                <c:pt idx="448" formatCode="0">
                  <c:v>-623.50000000000011</c:v>
                </c:pt>
                <c:pt idx="449" formatCode="0">
                  <c:v>-624.87500000000011</c:v>
                </c:pt>
                <c:pt idx="450" formatCode="0">
                  <c:v>-624.00000000000011</c:v>
                </c:pt>
                <c:pt idx="451" formatCode="0">
                  <c:v>-593.375</c:v>
                </c:pt>
                <c:pt idx="452" formatCode="0">
                  <c:v>-591.50000000000011</c:v>
                </c:pt>
                <c:pt idx="453" formatCode="0">
                  <c:v>-591.50000000000011</c:v>
                </c:pt>
                <c:pt idx="454" formatCode="0">
                  <c:v>-599.74999999999977</c:v>
                </c:pt>
                <c:pt idx="455" formatCode="0">
                  <c:v>-597.375</c:v>
                </c:pt>
                <c:pt idx="456" formatCode="0">
                  <c:v>-594.125</c:v>
                </c:pt>
                <c:pt idx="457" formatCode="0">
                  <c:v>-593.62500000000011</c:v>
                </c:pt>
                <c:pt idx="458" formatCode="0">
                  <c:v>-593</c:v>
                </c:pt>
                <c:pt idx="459" formatCode="0">
                  <c:v>-595</c:v>
                </c:pt>
                <c:pt idx="460" formatCode="0">
                  <c:v>-597.49999999999989</c:v>
                </c:pt>
                <c:pt idx="461" formatCode="0">
                  <c:v>-600.125</c:v>
                </c:pt>
                <c:pt idx="462" formatCode="0">
                  <c:v>-603.24999999999989</c:v>
                </c:pt>
                <c:pt idx="463" formatCode="0">
                  <c:v>-604.37500000000011</c:v>
                </c:pt>
                <c:pt idx="464" formatCode="0">
                  <c:v>-603.25000000000011</c:v>
                </c:pt>
                <c:pt idx="465" formatCode="0">
                  <c:v>-604.37500000000011</c:v>
                </c:pt>
                <c:pt idx="466" formatCode="0">
                  <c:v>-605.87499999999989</c:v>
                </c:pt>
                <c:pt idx="467" formatCode="0">
                  <c:v>-605.75</c:v>
                </c:pt>
                <c:pt idx="468" formatCode="0">
                  <c:v>-606.125</c:v>
                </c:pt>
                <c:pt idx="469" formatCode="0">
                  <c:v>-606.875</c:v>
                </c:pt>
                <c:pt idx="470" formatCode="0">
                  <c:v>-608.37500000000011</c:v>
                </c:pt>
                <c:pt idx="471" formatCode="0">
                  <c:v>-609.75</c:v>
                </c:pt>
                <c:pt idx="472" formatCode="0">
                  <c:v>-610.25000000000023</c:v>
                </c:pt>
                <c:pt idx="473" formatCode="0">
                  <c:v>-611.12499999999989</c:v>
                </c:pt>
                <c:pt idx="474" formatCode="0">
                  <c:v>-612.25</c:v>
                </c:pt>
                <c:pt idx="475" formatCode="0">
                  <c:v>-611.74999999999977</c:v>
                </c:pt>
                <c:pt idx="476" formatCode="0">
                  <c:v>-612.00000000000011</c:v>
                </c:pt>
                <c:pt idx="477" formatCode="0">
                  <c:v>-610.625</c:v>
                </c:pt>
                <c:pt idx="478" formatCode="0">
                  <c:v>-609.62500000000011</c:v>
                </c:pt>
                <c:pt idx="479" formatCode="0">
                  <c:v>-609.12499999999989</c:v>
                </c:pt>
                <c:pt idx="480" formatCode="0">
                  <c:v>-610.49999999999977</c:v>
                </c:pt>
                <c:pt idx="481" formatCode="0">
                  <c:v>-610.75000000000011</c:v>
                </c:pt>
                <c:pt idx="482" formatCode="0">
                  <c:v>-612.00000000000011</c:v>
                </c:pt>
                <c:pt idx="483" formatCode="0">
                  <c:v>-612.75000000000011</c:v>
                </c:pt>
                <c:pt idx="484" formatCode="0">
                  <c:v>-614.125</c:v>
                </c:pt>
                <c:pt idx="485" formatCode="0">
                  <c:v>-613.75</c:v>
                </c:pt>
                <c:pt idx="486" formatCode="0">
                  <c:v>-614.625</c:v>
                </c:pt>
                <c:pt idx="487" formatCode="0">
                  <c:v>-614.87500000000011</c:v>
                </c:pt>
                <c:pt idx="488" formatCode="0">
                  <c:v>-615.12500000000011</c:v>
                </c:pt>
                <c:pt idx="489" formatCode="0">
                  <c:v>-615.12500000000011</c:v>
                </c:pt>
                <c:pt idx="490" formatCode="0">
                  <c:v>-616.25</c:v>
                </c:pt>
                <c:pt idx="491" formatCode="0">
                  <c:v>-616.74999999999989</c:v>
                </c:pt>
                <c:pt idx="492" formatCode="0">
                  <c:v>-616.25</c:v>
                </c:pt>
                <c:pt idx="493" formatCode="0">
                  <c:v>-615.875</c:v>
                </c:pt>
                <c:pt idx="494" formatCode="0">
                  <c:v>-615.12499999999989</c:v>
                </c:pt>
                <c:pt idx="495" formatCode="0">
                  <c:v>-614.37499999999989</c:v>
                </c:pt>
                <c:pt idx="496" formatCode="0">
                  <c:v>-616.37500000000011</c:v>
                </c:pt>
                <c:pt idx="497" formatCode="0">
                  <c:v>-615.12499999999989</c:v>
                </c:pt>
                <c:pt idx="498" formatCode="0">
                  <c:v>-614.00000000000011</c:v>
                </c:pt>
                <c:pt idx="499" formatCode="0">
                  <c:v>-611.875</c:v>
                </c:pt>
                <c:pt idx="500" formatCode="0">
                  <c:v>-612.87500000000011</c:v>
                </c:pt>
                <c:pt idx="501" formatCode="0">
                  <c:v>-613.50000000000011</c:v>
                </c:pt>
                <c:pt idx="502" formatCode="0">
                  <c:v>-610.625</c:v>
                </c:pt>
                <c:pt idx="503" formatCode="0">
                  <c:v>-612.625</c:v>
                </c:pt>
                <c:pt idx="504" formatCode="0">
                  <c:v>-614.125</c:v>
                </c:pt>
                <c:pt idx="505" formatCode="0">
                  <c:v>-615.25000000000011</c:v>
                </c:pt>
                <c:pt idx="506" formatCode="0">
                  <c:v>-616.37499999999989</c:v>
                </c:pt>
                <c:pt idx="507" formatCode="0">
                  <c:v>-617.75</c:v>
                </c:pt>
                <c:pt idx="508" formatCode="0">
                  <c:v>-619.12500000000011</c:v>
                </c:pt>
                <c:pt idx="509" formatCode="0">
                  <c:v>-619.875</c:v>
                </c:pt>
                <c:pt idx="510" formatCode="0">
                  <c:v>-621.25000000000011</c:v>
                </c:pt>
                <c:pt idx="511" formatCode="0">
                  <c:v>-620.87499999999989</c:v>
                </c:pt>
                <c:pt idx="512" formatCode="0">
                  <c:v>-622.125</c:v>
                </c:pt>
                <c:pt idx="513" formatCode="0">
                  <c:v>-621.375</c:v>
                </c:pt>
                <c:pt idx="514" formatCode="0">
                  <c:v>-621.875</c:v>
                </c:pt>
                <c:pt idx="515" formatCode="0">
                  <c:v>-619.12499999999989</c:v>
                </c:pt>
                <c:pt idx="516" formatCode="0">
                  <c:v>-623.25000000000011</c:v>
                </c:pt>
                <c:pt idx="517" formatCode="0">
                  <c:v>-617.99999999999989</c:v>
                </c:pt>
                <c:pt idx="518" formatCode="0">
                  <c:v>-621</c:v>
                </c:pt>
                <c:pt idx="519" formatCode="0">
                  <c:v>-621.99999999999989</c:v>
                </c:pt>
                <c:pt idx="520" formatCode="0">
                  <c:v>-621.25000000000011</c:v>
                </c:pt>
                <c:pt idx="521" formatCode="0">
                  <c:v>-621</c:v>
                </c:pt>
                <c:pt idx="522" formatCode="0">
                  <c:v>-622.00000000000034</c:v>
                </c:pt>
                <c:pt idx="523" formatCode="0">
                  <c:v>-623.5</c:v>
                </c:pt>
                <c:pt idx="524" formatCode="0">
                  <c:v>-622.62500000000023</c:v>
                </c:pt>
                <c:pt idx="525" formatCode="0">
                  <c:v>-621.62499999999989</c:v>
                </c:pt>
                <c:pt idx="526" formatCode="0">
                  <c:v>-623.25000000000011</c:v>
                </c:pt>
                <c:pt idx="527" formatCode="0">
                  <c:v>-622.87500000000011</c:v>
                </c:pt>
                <c:pt idx="528" formatCode="0">
                  <c:v>-623.25000000000011</c:v>
                </c:pt>
                <c:pt idx="529" formatCode="0">
                  <c:v>-623.62500000000011</c:v>
                </c:pt>
                <c:pt idx="530" formatCode="0">
                  <c:v>-623</c:v>
                </c:pt>
                <c:pt idx="531" formatCode="0">
                  <c:v>-623.12499999999989</c:v>
                </c:pt>
                <c:pt idx="532" formatCode="0">
                  <c:v>-624.12500000000023</c:v>
                </c:pt>
                <c:pt idx="533" formatCode="0">
                  <c:v>-624.75000000000011</c:v>
                </c:pt>
                <c:pt idx="534" formatCode="0">
                  <c:v>-623.875</c:v>
                </c:pt>
                <c:pt idx="535" formatCode="0">
                  <c:v>-624.75000000000011</c:v>
                </c:pt>
                <c:pt idx="536" formatCode="0">
                  <c:v>-624.12499999999977</c:v>
                </c:pt>
                <c:pt idx="537" formatCode="0">
                  <c:v>-621.12499999999989</c:v>
                </c:pt>
                <c:pt idx="538" formatCode="0">
                  <c:v>-624.87499999999989</c:v>
                </c:pt>
                <c:pt idx="539" formatCode="0">
                  <c:v>-625.87500000000023</c:v>
                </c:pt>
                <c:pt idx="540" formatCode="0">
                  <c:v>-625.12500000000011</c:v>
                </c:pt>
                <c:pt idx="541" formatCode="0">
                  <c:v>-624.87499999999989</c:v>
                </c:pt>
                <c:pt idx="542" formatCode="0">
                  <c:v>-624.125</c:v>
                </c:pt>
                <c:pt idx="543" formatCode="0">
                  <c:v>-624.00000000000011</c:v>
                </c:pt>
                <c:pt idx="544" formatCode="0">
                  <c:v>-623.00000000000023</c:v>
                </c:pt>
                <c:pt idx="545" formatCode="0">
                  <c:v>-622.74999999999989</c:v>
                </c:pt>
                <c:pt idx="546" formatCode="0">
                  <c:v>-630.25</c:v>
                </c:pt>
                <c:pt idx="547" formatCode="0">
                  <c:v>-625.37500000000023</c:v>
                </c:pt>
                <c:pt idx="548" formatCode="0">
                  <c:v>-621.12499999999989</c:v>
                </c:pt>
                <c:pt idx="549" formatCode="0">
                  <c:v>-620.25</c:v>
                </c:pt>
                <c:pt idx="550" formatCode="0">
                  <c:v>-619.50000000000011</c:v>
                </c:pt>
                <c:pt idx="551" formatCode="0">
                  <c:v>-619</c:v>
                </c:pt>
                <c:pt idx="552" formatCode="0">
                  <c:v>-621</c:v>
                </c:pt>
                <c:pt idx="553" formatCode="0">
                  <c:v>-622.00000000000011</c:v>
                </c:pt>
                <c:pt idx="554" formatCode="0">
                  <c:v>-623.99999999999989</c:v>
                </c:pt>
                <c:pt idx="555" formatCode="0">
                  <c:v>-625</c:v>
                </c:pt>
                <c:pt idx="556" formatCode="0">
                  <c:v>-626.125</c:v>
                </c:pt>
                <c:pt idx="557" formatCode="0">
                  <c:v>-626.74999999999966</c:v>
                </c:pt>
                <c:pt idx="558" formatCode="0">
                  <c:v>-627.25000000000011</c:v>
                </c:pt>
                <c:pt idx="559" formatCode="0">
                  <c:v>-627.24999999999989</c:v>
                </c:pt>
                <c:pt idx="560" formatCode="0">
                  <c:v>-628.25</c:v>
                </c:pt>
                <c:pt idx="561" formatCode="0">
                  <c:v>-628.25</c:v>
                </c:pt>
                <c:pt idx="562" formatCode="0">
                  <c:v>-627.875</c:v>
                </c:pt>
                <c:pt idx="563" formatCode="0">
                  <c:v>-627.62500000000011</c:v>
                </c:pt>
                <c:pt idx="564" formatCode="0">
                  <c:v>-626.25</c:v>
                </c:pt>
                <c:pt idx="565" formatCode="0">
                  <c:v>-625.74999999999977</c:v>
                </c:pt>
                <c:pt idx="566" formatCode="0">
                  <c:v>-624.25</c:v>
                </c:pt>
                <c:pt idx="567" formatCode="0">
                  <c:v>-622.74999999999989</c:v>
                </c:pt>
                <c:pt idx="568" formatCode="0">
                  <c:v>-621</c:v>
                </c:pt>
                <c:pt idx="569" formatCode="0">
                  <c:v>-622.25000000000023</c:v>
                </c:pt>
                <c:pt idx="570" formatCode="0">
                  <c:v>-621.375</c:v>
                </c:pt>
                <c:pt idx="571" formatCode="0">
                  <c:v>-621</c:v>
                </c:pt>
                <c:pt idx="572" formatCode="0">
                  <c:v>-621.62499999999989</c:v>
                </c:pt>
                <c:pt idx="573" formatCode="0">
                  <c:v>-622.62500000000023</c:v>
                </c:pt>
                <c:pt idx="574" formatCode="0">
                  <c:v>-623.375</c:v>
                </c:pt>
                <c:pt idx="575" formatCode="0">
                  <c:v>-624.125</c:v>
                </c:pt>
                <c:pt idx="576" formatCode="0">
                  <c:v>-625.74999999999977</c:v>
                </c:pt>
                <c:pt idx="577" formatCode="0">
                  <c:v>-628.125</c:v>
                </c:pt>
                <c:pt idx="578" formatCode="0">
                  <c:v>-629.375</c:v>
                </c:pt>
                <c:pt idx="579" formatCode="0">
                  <c:v>-629.12499999999989</c:v>
                </c:pt>
                <c:pt idx="580" formatCode="0">
                  <c:v>-629.87500000000023</c:v>
                </c:pt>
                <c:pt idx="581" formatCode="0">
                  <c:v>-629.375</c:v>
                </c:pt>
                <c:pt idx="582" formatCode="0">
                  <c:v>-629.375</c:v>
                </c:pt>
                <c:pt idx="583" formatCode="0">
                  <c:v>-627.75000000000023</c:v>
                </c:pt>
                <c:pt idx="584" formatCode="0">
                  <c:v>-630.49999999999989</c:v>
                </c:pt>
                <c:pt idx="585" formatCode="0">
                  <c:v>-631.12500000000011</c:v>
                </c:pt>
                <c:pt idx="586" formatCode="0">
                  <c:v>-631.12499999999989</c:v>
                </c:pt>
                <c:pt idx="587" formatCode="0">
                  <c:v>-630.74999999999989</c:v>
                </c:pt>
                <c:pt idx="588" formatCode="0">
                  <c:v>-629.24999999999989</c:v>
                </c:pt>
                <c:pt idx="589" formatCode="0">
                  <c:v>-628.74999999999989</c:v>
                </c:pt>
                <c:pt idx="590" formatCode="0">
                  <c:v>-627.12499999999989</c:v>
                </c:pt>
                <c:pt idx="591" formatCode="0">
                  <c:v>-628.125</c:v>
                </c:pt>
                <c:pt idx="592" formatCode="0">
                  <c:v>-627.99999999999989</c:v>
                </c:pt>
                <c:pt idx="593" formatCode="0">
                  <c:v>-626.5</c:v>
                </c:pt>
                <c:pt idx="594" formatCode="0">
                  <c:v>-625</c:v>
                </c:pt>
                <c:pt idx="595" formatCode="0">
                  <c:v>-624.00000000000011</c:v>
                </c:pt>
                <c:pt idx="596" formatCode="0">
                  <c:v>-623.5</c:v>
                </c:pt>
                <c:pt idx="597" formatCode="0">
                  <c:v>-625.12499999999989</c:v>
                </c:pt>
                <c:pt idx="598" formatCode="0">
                  <c:v>-626.5</c:v>
                </c:pt>
                <c:pt idx="599" formatCode="0">
                  <c:v>-627.99999999999966</c:v>
                </c:pt>
                <c:pt idx="600" formatCode="0">
                  <c:v>-628.87499999999989</c:v>
                </c:pt>
                <c:pt idx="601" formatCode="0">
                  <c:v>-630.125</c:v>
                </c:pt>
                <c:pt idx="602" formatCode="0">
                  <c:v>-630.37499999999989</c:v>
                </c:pt>
                <c:pt idx="603" formatCode="0">
                  <c:v>-631.75</c:v>
                </c:pt>
                <c:pt idx="604" formatCode="0">
                  <c:v>-631.5</c:v>
                </c:pt>
                <c:pt idx="605" formatCode="0">
                  <c:v>-631.50000000000023</c:v>
                </c:pt>
                <c:pt idx="606" formatCode="0">
                  <c:v>-628.74999999999989</c:v>
                </c:pt>
                <c:pt idx="607" formatCode="0">
                  <c:v>-631.75</c:v>
                </c:pt>
                <c:pt idx="608" formatCode="0">
                  <c:v>-631.375</c:v>
                </c:pt>
                <c:pt idx="609" formatCode="0">
                  <c:v>-630.25</c:v>
                </c:pt>
                <c:pt idx="610" formatCode="0">
                  <c:v>-632.00000000000011</c:v>
                </c:pt>
                <c:pt idx="611" formatCode="0">
                  <c:v>-629.99999999999989</c:v>
                </c:pt>
                <c:pt idx="612" formatCode="0">
                  <c:v>-632.00000000000011</c:v>
                </c:pt>
                <c:pt idx="613" formatCode="0">
                  <c:v>-631.37499999999977</c:v>
                </c:pt>
                <c:pt idx="614" formatCode="0">
                  <c:v>-628.87500000000011</c:v>
                </c:pt>
                <c:pt idx="615" formatCode="0">
                  <c:v>-629.75</c:v>
                </c:pt>
                <c:pt idx="616" formatCode="0">
                  <c:v>-631.25000000000011</c:v>
                </c:pt>
                <c:pt idx="617" formatCode="0">
                  <c:v>-634.125</c:v>
                </c:pt>
                <c:pt idx="618" formatCode="0">
                  <c:v>-634.125</c:v>
                </c:pt>
                <c:pt idx="619" formatCode="0">
                  <c:v>-633.5</c:v>
                </c:pt>
                <c:pt idx="620" formatCode="0">
                  <c:v>-633.875</c:v>
                </c:pt>
                <c:pt idx="621" formatCode="0">
                  <c:v>-632.75000000000011</c:v>
                </c:pt>
                <c:pt idx="622" formatCode="0">
                  <c:v>-633.12499999999989</c:v>
                </c:pt>
                <c:pt idx="623" formatCode="0">
                  <c:v>-631.99999999999989</c:v>
                </c:pt>
                <c:pt idx="624" formatCode="0">
                  <c:v>-632.75000000000011</c:v>
                </c:pt>
                <c:pt idx="625" formatCode="0">
                  <c:v>-632.625</c:v>
                </c:pt>
                <c:pt idx="626" formatCode="0">
                  <c:v>-632.125</c:v>
                </c:pt>
                <c:pt idx="627" formatCode="0">
                  <c:v>-632.625</c:v>
                </c:pt>
                <c:pt idx="628" formatCode="0">
                  <c:v>-632.25</c:v>
                </c:pt>
                <c:pt idx="629" formatCode="0">
                  <c:v>-632.50000000000011</c:v>
                </c:pt>
                <c:pt idx="630" formatCode="0">
                  <c:v>-633.75</c:v>
                </c:pt>
                <c:pt idx="631" formatCode="0">
                  <c:v>-633.99999999999989</c:v>
                </c:pt>
                <c:pt idx="632" formatCode="0">
                  <c:v>-635.99999999999989</c:v>
                </c:pt>
                <c:pt idx="633" formatCode="0">
                  <c:v>-635.99999999999989</c:v>
                </c:pt>
                <c:pt idx="634" formatCode="0">
                  <c:v>-635.99999999999989</c:v>
                </c:pt>
                <c:pt idx="635" formatCode="0">
                  <c:v>-633.99999999999989</c:v>
                </c:pt>
                <c:pt idx="636" formatCode="0">
                  <c:v>-634.50000000000011</c:v>
                </c:pt>
                <c:pt idx="637" formatCode="0">
                  <c:v>-634.50000000000011</c:v>
                </c:pt>
                <c:pt idx="638" formatCode="0">
                  <c:v>-629.5</c:v>
                </c:pt>
                <c:pt idx="639" formatCode="0">
                  <c:v>-624.00000000000011</c:v>
                </c:pt>
                <c:pt idx="640" formatCode="0">
                  <c:v>-619</c:v>
                </c:pt>
                <c:pt idx="641" formatCode="0">
                  <c:v>-617.49999999999989</c:v>
                </c:pt>
                <c:pt idx="642" formatCode="0">
                  <c:v>-618.00000000000011</c:v>
                </c:pt>
                <c:pt idx="643" formatCode="0">
                  <c:v>-616.00000000000011</c:v>
                </c:pt>
                <c:pt idx="644" formatCode="0">
                  <c:v>-615.49999999999989</c:v>
                </c:pt>
                <c:pt idx="645" formatCode="0">
                  <c:v>-618.5</c:v>
                </c:pt>
                <c:pt idx="646" formatCode="0">
                  <c:v>-621.49999999999989</c:v>
                </c:pt>
                <c:pt idx="647" formatCode="0">
                  <c:v>-624.00000000000011</c:v>
                </c:pt>
                <c:pt idx="648" formatCode="0">
                  <c:v>-625.99999999999989</c:v>
                </c:pt>
                <c:pt idx="649" formatCode="0">
                  <c:v>-625.99999999999989</c:v>
                </c:pt>
                <c:pt idx="650" formatCode="0">
                  <c:v>-625.99999999999989</c:v>
                </c:pt>
                <c:pt idx="651" formatCode="0">
                  <c:v>-625.99999999999989</c:v>
                </c:pt>
                <c:pt idx="652" formatCode="0">
                  <c:v>-627.5</c:v>
                </c:pt>
                <c:pt idx="653" formatCode="0">
                  <c:v>-630.50000000000011</c:v>
                </c:pt>
                <c:pt idx="654" formatCode="0">
                  <c:v>-629</c:v>
                </c:pt>
                <c:pt idx="655" formatCode="0">
                  <c:v>-627.5</c:v>
                </c:pt>
                <c:pt idx="656" formatCode="0">
                  <c:v>-627.5</c:v>
                </c:pt>
                <c:pt idx="657" formatCode="0">
                  <c:v>-627.5</c:v>
                </c:pt>
                <c:pt idx="658" formatCode="0">
                  <c:v>-625.5</c:v>
                </c:pt>
                <c:pt idx="659" formatCode="0">
                  <c:v>-624.00000000000011</c:v>
                </c:pt>
                <c:pt idx="660" formatCode="0">
                  <c:v>-623.5</c:v>
                </c:pt>
                <c:pt idx="661" formatCode="0">
                  <c:v>-619</c:v>
                </c:pt>
                <c:pt idx="662" formatCode="0">
                  <c:v>-620.00000000000011</c:v>
                </c:pt>
                <c:pt idx="663" formatCode="0">
                  <c:v>-618.5</c:v>
                </c:pt>
                <c:pt idx="664" formatCode="0">
                  <c:v>-620.00000000000011</c:v>
                </c:pt>
                <c:pt idx="665" formatCode="0">
                  <c:v>-618.5</c:v>
                </c:pt>
                <c:pt idx="666" formatCode="0">
                  <c:v>-621</c:v>
                </c:pt>
                <c:pt idx="667" formatCode="0">
                  <c:v>-619</c:v>
                </c:pt>
                <c:pt idx="668" formatCode="0">
                  <c:v>-625</c:v>
                </c:pt>
                <c:pt idx="669" formatCode="0">
                  <c:v>-625.5</c:v>
                </c:pt>
                <c:pt idx="670" formatCode="0">
                  <c:v>-627</c:v>
                </c:pt>
                <c:pt idx="671" formatCode="0">
                  <c:v>-628.50000000000011</c:v>
                </c:pt>
                <c:pt idx="672" formatCode="0">
                  <c:v>-623</c:v>
                </c:pt>
                <c:pt idx="673" formatCode="0">
                  <c:v>-632.50000000000011</c:v>
                </c:pt>
                <c:pt idx="674" formatCode="0">
                  <c:v>-633.99999999999989</c:v>
                </c:pt>
                <c:pt idx="675" formatCode="0">
                  <c:v>-634.50000000000011</c:v>
                </c:pt>
                <c:pt idx="676" formatCode="0">
                  <c:v>-636.50000000000011</c:v>
                </c:pt>
                <c:pt idx="677" formatCode="0">
                  <c:v>-637.99999999999989</c:v>
                </c:pt>
                <c:pt idx="678" formatCode="0">
                  <c:v>-639.5</c:v>
                </c:pt>
                <c:pt idx="679" formatCode="0">
                  <c:v>-635.99999999999989</c:v>
                </c:pt>
                <c:pt idx="680" formatCode="0">
                  <c:v>-636.50000000000011</c:v>
                </c:pt>
                <c:pt idx="681" formatCode="0">
                  <c:v>-639</c:v>
                </c:pt>
                <c:pt idx="682" formatCode="0">
                  <c:v>-639.99999999999989</c:v>
                </c:pt>
                <c:pt idx="683" formatCode="0">
                  <c:v>-637.5</c:v>
                </c:pt>
                <c:pt idx="684" formatCode="0">
                  <c:v>-634.50000000000011</c:v>
                </c:pt>
                <c:pt idx="685" formatCode="0">
                  <c:v>-633</c:v>
                </c:pt>
                <c:pt idx="686" formatCode="0">
                  <c:v>-633</c:v>
                </c:pt>
                <c:pt idx="687" formatCode="0">
                  <c:v>-631.99999999999989</c:v>
                </c:pt>
                <c:pt idx="688" formatCode="0">
                  <c:v>-632.50000000000011</c:v>
                </c:pt>
                <c:pt idx="689" formatCode="0">
                  <c:v>-631.5</c:v>
                </c:pt>
                <c:pt idx="690" formatCode="0">
                  <c:v>-631.5</c:v>
                </c:pt>
                <c:pt idx="691" formatCode="0">
                  <c:v>-633.99999999999989</c:v>
                </c:pt>
                <c:pt idx="692" formatCode="0">
                  <c:v>-637.5</c:v>
                </c:pt>
                <c:pt idx="693" formatCode="0">
                  <c:v>-639</c:v>
                </c:pt>
                <c:pt idx="694" formatCode="0">
                  <c:v>-639.99999999999989</c:v>
                </c:pt>
                <c:pt idx="695" formatCode="0">
                  <c:v>-639.99999999999989</c:v>
                </c:pt>
                <c:pt idx="696" formatCode="0">
                  <c:v>-639.5</c:v>
                </c:pt>
                <c:pt idx="697" formatCode="0">
                  <c:v>-637.99999999999989</c:v>
                </c:pt>
                <c:pt idx="698" formatCode="0">
                  <c:v>-638.50000000000011</c:v>
                </c:pt>
                <c:pt idx="699" formatCode="0">
                  <c:v>-639</c:v>
                </c:pt>
                <c:pt idx="700" formatCode="0">
                  <c:v>-636.50000000000011</c:v>
                </c:pt>
                <c:pt idx="701" formatCode="0">
                  <c:v>-636.50000000000011</c:v>
                </c:pt>
                <c:pt idx="702" formatCode="0">
                  <c:v>-637.99999999999989</c:v>
                </c:pt>
                <c:pt idx="703" formatCode="0">
                  <c:v>-641.5</c:v>
                </c:pt>
                <c:pt idx="704" formatCode="0">
                  <c:v>-639.99999999999989</c:v>
                </c:pt>
                <c:pt idx="705" formatCode="0">
                  <c:v>-606.5</c:v>
                </c:pt>
                <c:pt idx="706" formatCode="0">
                  <c:v>-607</c:v>
                </c:pt>
                <c:pt idx="707" formatCode="0">
                  <c:v>-603.49999999999989</c:v>
                </c:pt>
                <c:pt idx="708" formatCode="0">
                  <c:v>-603.49999999999989</c:v>
                </c:pt>
                <c:pt idx="709" formatCode="0">
                  <c:v>-603.49999999999989</c:v>
                </c:pt>
                <c:pt idx="710" formatCode="0">
                  <c:v>-603</c:v>
                </c:pt>
                <c:pt idx="711" formatCode="0">
                  <c:v>-604.00000000000011</c:v>
                </c:pt>
                <c:pt idx="712" formatCode="0">
                  <c:v>-604.5</c:v>
                </c:pt>
                <c:pt idx="713" formatCode="0">
                  <c:v>-606.00000000000011</c:v>
                </c:pt>
                <c:pt idx="714" formatCode="0">
                  <c:v>-607</c:v>
                </c:pt>
                <c:pt idx="715" formatCode="0">
                  <c:v>-609</c:v>
                </c:pt>
                <c:pt idx="716" formatCode="0">
                  <c:v>-616.00000000000011</c:v>
                </c:pt>
                <c:pt idx="717" formatCode="0">
                  <c:v>-620.00000000000011</c:v>
                </c:pt>
                <c:pt idx="718" formatCode="0">
                  <c:v>-621</c:v>
                </c:pt>
                <c:pt idx="719" formatCode="0">
                  <c:v>-622.5</c:v>
                </c:pt>
                <c:pt idx="720" formatCode="0">
                  <c:v>-622.5</c:v>
                </c:pt>
                <c:pt idx="721" formatCode="0">
                  <c:v>-623</c:v>
                </c:pt>
                <c:pt idx="722" formatCode="0">
                  <c:v>-624.5</c:v>
                </c:pt>
                <c:pt idx="723" formatCode="0">
                  <c:v>-625.5</c:v>
                </c:pt>
                <c:pt idx="724" formatCode="0">
                  <c:v>-625.99999999999989</c:v>
                </c:pt>
                <c:pt idx="725" formatCode="0">
                  <c:v>-627.5</c:v>
                </c:pt>
                <c:pt idx="726" formatCode="0">
                  <c:v>-627.5</c:v>
                </c:pt>
                <c:pt idx="727" formatCode="0">
                  <c:v>-627.5</c:v>
                </c:pt>
                <c:pt idx="728" formatCode="0">
                  <c:v>-626.5</c:v>
                </c:pt>
                <c:pt idx="729" formatCode="0">
                  <c:v>-622.00000000000011</c:v>
                </c:pt>
                <c:pt idx="730" formatCode="0">
                  <c:v>-619</c:v>
                </c:pt>
                <c:pt idx="731" formatCode="0">
                  <c:v>-616.5</c:v>
                </c:pt>
                <c:pt idx="732" formatCode="0">
                  <c:v>-614.5</c:v>
                </c:pt>
                <c:pt idx="733" formatCode="0">
                  <c:v>-613.49999999999989</c:v>
                </c:pt>
                <c:pt idx="734" formatCode="0">
                  <c:v>-614.00000000000011</c:v>
                </c:pt>
                <c:pt idx="735" formatCode="0">
                  <c:v>-614.5</c:v>
                </c:pt>
                <c:pt idx="736" formatCode="0">
                  <c:v>-613.49999999999989</c:v>
                </c:pt>
                <c:pt idx="737" formatCode="0">
                  <c:v>-615.49999999999989</c:v>
                </c:pt>
                <c:pt idx="738" formatCode="0">
                  <c:v>-617.49999999999989</c:v>
                </c:pt>
                <c:pt idx="739" formatCode="0">
                  <c:v>-620.5</c:v>
                </c:pt>
                <c:pt idx="740" formatCode="0">
                  <c:v>-625</c:v>
                </c:pt>
                <c:pt idx="741" formatCode="0">
                  <c:v>-625</c:v>
                </c:pt>
                <c:pt idx="742" formatCode="0">
                  <c:v>-625.5</c:v>
                </c:pt>
                <c:pt idx="743" formatCode="0">
                  <c:v>-628.50000000000011</c:v>
                </c:pt>
                <c:pt idx="744" formatCode="0">
                  <c:v>-628.50000000000011</c:v>
                </c:pt>
                <c:pt idx="745" formatCode="0">
                  <c:v>-630.50000000000011</c:v>
                </c:pt>
                <c:pt idx="746" formatCode="0">
                  <c:v>-629.99999999999989</c:v>
                </c:pt>
                <c:pt idx="747" formatCode="0">
                  <c:v>-629.99999999999989</c:v>
                </c:pt>
                <c:pt idx="748" formatCode="0">
                  <c:v>-631</c:v>
                </c:pt>
                <c:pt idx="749" formatCode="0">
                  <c:v>-631</c:v>
                </c:pt>
                <c:pt idx="750" formatCode="0">
                  <c:v>-633</c:v>
                </c:pt>
                <c:pt idx="751" formatCode="0">
                  <c:v>-631</c:v>
                </c:pt>
                <c:pt idx="752" formatCode="0">
                  <c:v>-630.50000000000011</c:v>
                </c:pt>
                <c:pt idx="753" formatCode="0">
                  <c:v>-628.50000000000011</c:v>
                </c:pt>
                <c:pt idx="754" formatCode="0">
                  <c:v>-624.5</c:v>
                </c:pt>
                <c:pt idx="755" formatCode="0">
                  <c:v>-623</c:v>
                </c:pt>
                <c:pt idx="756" formatCode="0">
                  <c:v>-622.5</c:v>
                </c:pt>
                <c:pt idx="757" formatCode="0">
                  <c:v>-621</c:v>
                </c:pt>
                <c:pt idx="758" formatCode="0">
                  <c:v>-619</c:v>
                </c:pt>
                <c:pt idx="759" formatCode="0">
                  <c:v>-620.00000000000011</c:v>
                </c:pt>
                <c:pt idx="760" formatCode="0">
                  <c:v>-619.49999999999989</c:v>
                </c:pt>
                <c:pt idx="761" formatCode="0">
                  <c:v>-620.5</c:v>
                </c:pt>
                <c:pt idx="762" formatCode="0">
                  <c:v>-623.5</c:v>
                </c:pt>
                <c:pt idx="763" formatCode="0">
                  <c:v>-626.5</c:v>
                </c:pt>
                <c:pt idx="764" formatCode="0">
                  <c:v>-629</c:v>
                </c:pt>
                <c:pt idx="765" formatCode="0">
                  <c:v>-632.50000000000011</c:v>
                </c:pt>
                <c:pt idx="766" formatCode="0">
                  <c:v>-633.5</c:v>
                </c:pt>
                <c:pt idx="767" formatCode="0">
                  <c:v>-633.5</c:v>
                </c:pt>
                <c:pt idx="768" formatCode="0">
                  <c:v>-635.5</c:v>
                </c:pt>
                <c:pt idx="769" formatCode="0">
                  <c:v>-635.99999999999989</c:v>
                </c:pt>
                <c:pt idx="770" formatCode="0">
                  <c:v>-635.99999999999989</c:v>
                </c:pt>
                <c:pt idx="771" formatCode="0">
                  <c:v>-637</c:v>
                </c:pt>
                <c:pt idx="772" formatCode="0">
                  <c:v>-638.50000000000011</c:v>
                </c:pt>
                <c:pt idx="773" formatCode="0">
                  <c:v>-637.99999999999989</c:v>
                </c:pt>
                <c:pt idx="774" formatCode="0">
                  <c:v>-637</c:v>
                </c:pt>
                <c:pt idx="775" formatCode="0">
                  <c:v>-635</c:v>
                </c:pt>
                <c:pt idx="776" formatCode="0">
                  <c:v>-635</c:v>
                </c:pt>
                <c:pt idx="777" formatCode="0">
                  <c:v>-632.50000000000011</c:v>
                </c:pt>
                <c:pt idx="778" formatCode="0">
                  <c:v>-633</c:v>
                </c:pt>
                <c:pt idx="779" formatCode="0">
                  <c:v>-626.5</c:v>
                </c:pt>
                <c:pt idx="780" formatCode="0">
                  <c:v>-625.99999999999989</c:v>
                </c:pt>
                <c:pt idx="781" formatCode="0">
                  <c:v>-627</c:v>
                </c:pt>
                <c:pt idx="782" formatCode="0">
                  <c:v>-626.5</c:v>
                </c:pt>
                <c:pt idx="783" formatCode="0">
                  <c:v>-625.5</c:v>
                </c:pt>
                <c:pt idx="784" formatCode="0">
                  <c:v>-627</c:v>
                </c:pt>
                <c:pt idx="785" formatCode="0">
                  <c:v>-627.99999999999989</c:v>
                </c:pt>
                <c:pt idx="786" formatCode="0">
                  <c:v>-631</c:v>
                </c:pt>
                <c:pt idx="787" formatCode="0">
                  <c:v>-633.99999999999989</c:v>
                </c:pt>
                <c:pt idx="788" formatCode="0">
                  <c:v>-639.5</c:v>
                </c:pt>
                <c:pt idx="789" formatCode="0">
                  <c:v>-637.99999999999989</c:v>
                </c:pt>
                <c:pt idx="790" formatCode="0">
                  <c:v>-638.50000000000011</c:v>
                </c:pt>
                <c:pt idx="791" formatCode="0">
                  <c:v>-639</c:v>
                </c:pt>
                <c:pt idx="792" formatCode="0">
                  <c:v>-641.5</c:v>
                </c:pt>
                <c:pt idx="793" formatCode="0">
                  <c:v>-641</c:v>
                </c:pt>
                <c:pt idx="794" formatCode="0">
                  <c:v>-633.5</c:v>
                </c:pt>
                <c:pt idx="795" formatCode="0">
                  <c:v>-640.50000000000011</c:v>
                </c:pt>
                <c:pt idx="796" formatCode="0">
                  <c:v>-641</c:v>
                </c:pt>
                <c:pt idx="797" formatCode="0">
                  <c:v>-641.5</c:v>
                </c:pt>
                <c:pt idx="798" formatCode="0">
                  <c:v>-641.99999999999989</c:v>
                </c:pt>
                <c:pt idx="799" formatCode="0">
                  <c:v>-635</c:v>
                </c:pt>
                <c:pt idx="800" formatCode="0">
                  <c:v>-637.99999999999989</c:v>
                </c:pt>
                <c:pt idx="801" formatCode="0">
                  <c:v>-647.99999999999989</c:v>
                </c:pt>
                <c:pt idx="802" formatCode="0">
                  <c:v>-649</c:v>
                </c:pt>
                <c:pt idx="803" formatCode="0">
                  <c:v>-647.99999999999989</c:v>
                </c:pt>
                <c:pt idx="804" formatCode="0">
                  <c:v>-639</c:v>
                </c:pt>
                <c:pt idx="805" formatCode="0">
                  <c:v>-637.99999999999989</c:v>
                </c:pt>
                <c:pt idx="806" formatCode="0">
                  <c:v>-639</c:v>
                </c:pt>
                <c:pt idx="807" formatCode="0">
                  <c:v>-641.5</c:v>
                </c:pt>
                <c:pt idx="808" formatCode="0">
                  <c:v>-641.99999999999989</c:v>
                </c:pt>
                <c:pt idx="809" formatCode="0">
                  <c:v>-645.99999999999989</c:v>
                </c:pt>
                <c:pt idx="810" formatCode="0">
                  <c:v>-648.50000000000011</c:v>
                </c:pt>
                <c:pt idx="811" formatCode="0">
                  <c:v>-648.50000000000011</c:v>
                </c:pt>
                <c:pt idx="812" formatCode="0">
                  <c:v>-649.99999999999989</c:v>
                </c:pt>
                <c:pt idx="813" formatCode="0">
                  <c:v>-644.50000000000011</c:v>
                </c:pt>
                <c:pt idx="814" formatCode="0">
                  <c:v>-644.50000000000011</c:v>
                </c:pt>
                <c:pt idx="815" formatCode="0">
                  <c:v>-645</c:v>
                </c:pt>
                <c:pt idx="816" formatCode="0">
                  <c:v>-645</c:v>
                </c:pt>
                <c:pt idx="817" formatCode="0">
                  <c:v>-645.99999999999989</c:v>
                </c:pt>
                <c:pt idx="818" formatCode="0">
                  <c:v>-644.50000000000011</c:v>
                </c:pt>
                <c:pt idx="819" formatCode="0">
                  <c:v>-645.5</c:v>
                </c:pt>
                <c:pt idx="820" formatCode="0">
                  <c:v>-646.50000000000011</c:v>
                </c:pt>
                <c:pt idx="821" formatCode="0">
                  <c:v>-645.99999999999989</c:v>
                </c:pt>
                <c:pt idx="822" formatCode="0">
                  <c:v>-641.5</c:v>
                </c:pt>
                <c:pt idx="823" formatCode="0">
                  <c:v>-639.99999999999989</c:v>
                </c:pt>
                <c:pt idx="824" formatCode="0">
                  <c:v>-649</c:v>
                </c:pt>
                <c:pt idx="825" formatCode="0">
                  <c:v>-647.99999999999989</c:v>
                </c:pt>
                <c:pt idx="826" formatCode="0">
                  <c:v>-649.99999999999989</c:v>
                </c:pt>
                <c:pt idx="827" formatCode="0">
                  <c:v>-649.99999999999989</c:v>
                </c:pt>
                <c:pt idx="828" formatCode="0">
                  <c:v>-649.99999999999989</c:v>
                </c:pt>
                <c:pt idx="829" formatCode="0">
                  <c:v>-651</c:v>
                </c:pt>
                <c:pt idx="830" formatCode="0">
                  <c:v>-651</c:v>
                </c:pt>
                <c:pt idx="831" formatCode="0">
                  <c:v>-651</c:v>
                </c:pt>
                <c:pt idx="832" formatCode="0">
                  <c:v>-649.99999999999989</c:v>
                </c:pt>
                <c:pt idx="833" formatCode="0">
                  <c:v>-651</c:v>
                </c:pt>
                <c:pt idx="834" formatCode="0">
                  <c:v>-649.5</c:v>
                </c:pt>
                <c:pt idx="835" formatCode="0">
                  <c:v>-647.5</c:v>
                </c:pt>
                <c:pt idx="836" formatCode="0">
                  <c:v>-645.99999999999989</c:v>
                </c:pt>
                <c:pt idx="837" formatCode="0">
                  <c:v>-645</c:v>
                </c:pt>
                <c:pt idx="838" formatCode="0">
                  <c:v>-644.50000000000011</c:v>
                </c:pt>
                <c:pt idx="839" formatCode="0">
                  <c:v>-643.99999999999989</c:v>
                </c:pt>
                <c:pt idx="840" formatCode="0">
                  <c:v>-643.5</c:v>
                </c:pt>
                <c:pt idx="841" formatCode="0">
                  <c:v>-643</c:v>
                </c:pt>
                <c:pt idx="842" formatCode="0">
                  <c:v>-641.99999999999989</c:v>
                </c:pt>
                <c:pt idx="843" formatCode="0">
                  <c:v>-640.50000000000011</c:v>
                </c:pt>
                <c:pt idx="844" formatCode="0">
                  <c:v>-640.50000000000011</c:v>
                </c:pt>
                <c:pt idx="845" formatCode="0">
                  <c:v>-641</c:v>
                </c:pt>
                <c:pt idx="846" formatCode="0">
                  <c:v>-643.5</c:v>
                </c:pt>
                <c:pt idx="847" formatCode="0">
                  <c:v>-645</c:v>
                </c:pt>
                <c:pt idx="848" formatCode="0">
                  <c:v>-646.50000000000011</c:v>
                </c:pt>
                <c:pt idx="849" formatCode="0">
                  <c:v>-650.50000000000011</c:v>
                </c:pt>
                <c:pt idx="850" formatCode="0">
                  <c:v>-647.5</c:v>
                </c:pt>
                <c:pt idx="851" formatCode="0">
                  <c:v>-653.99999999999989</c:v>
                </c:pt>
                <c:pt idx="852" formatCode="0">
                  <c:v>-659.5</c:v>
                </c:pt>
                <c:pt idx="853" formatCode="0">
                  <c:v>-663.5</c:v>
                </c:pt>
                <c:pt idx="854" formatCode="0">
                  <c:v>-665.5</c:v>
                </c:pt>
                <c:pt idx="855" formatCode="0">
                  <c:v>-662.50000000000011</c:v>
                </c:pt>
                <c:pt idx="856" formatCode="0">
                  <c:v>-665</c:v>
                </c:pt>
                <c:pt idx="857" formatCode="0">
                  <c:v>-667.5</c:v>
                </c:pt>
                <c:pt idx="858" formatCode="0">
                  <c:v>-662.50000000000011</c:v>
                </c:pt>
                <c:pt idx="859" formatCode="0">
                  <c:v>-655.5</c:v>
                </c:pt>
                <c:pt idx="860" formatCode="0">
                  <c:v>-652.50000000000011</c:v>
                </c:pt>
                <c:pt idx="861" formatCode="0">
                  <c:v>-650.50000000000011</c:v>
                </c:pt>
                <c:pt idx="862" formatCode="0">
                  <c:v>-648.50000000000011</c:v>
                </c:pt>
                <c:pt idx="863" formatCode="0">
                  <c:v>-647</c:v>
                </c:pt>
                <c:pt idx="864" formatCode="0">
                  <c:v>-645.5</c:v>
                </c:pt>
                <c:pt idx="865" formatCode="0">
                  <c:v>-643.99999999999989</c:v>
                </c:pt>
                <c:pt idx="866" formatCode="0">
                  <c:v>-642.50000000000011</c:v>
                </c:pt>
                <c:pt idx="867" formatCode="0">
                  <c:v>-641.5</c:v>
                </c:pt>
                <c:pt idx="868" formatCode="0">
                  <c:v>-641</c:v>
                </c:pt>
                <c:pt idx="869" formatCode="0">
                  <c:v>-642.50000000000011</c:v>
                </c:pt>
                <c:pt idx="870" formatCode="0">
                  <c:v>-645.99999999999989</c:v>
                </c:pt>
                <c:pt idx="871" formatCode="0">
                  <c:v>-648.50000000000011</c:v>
                </c:pt>
                <c:pt idx="872" formatCode="0">
                  <c:v>-651.5</c:v>
                </c:pt>
                <c:pt idx="873" formatCode="0">
                  <c:v>-653</c:v>
                </c:pt>
                <c:pt idx="874" formatCode="0">
                  <c:v>-660.50000000000011</c:v>
                </c:pt>
                <c:pt idx="875" formatCode="0">
                  <c:v>-661</c:v>
                </c:pt>
                <c:pt idx="876" formatCode="0">
                  <c:v>-663.5</c:v>
                </c:pt>
                <c:pt idx="877" formatCode="0">
                  <c:v>-664.50000000000011</c:v>
                </c:pt>
                <c:pt idx="878" formatCode="0">
                  <c:v>-667.99999999999989</c:v>
                </c:pt>
                <c:pt idx="879" formatCode="0">
                  <c:v>-667.5</c:v>
                </c:pt>
                <c:pt idx="880" formatCode="0">
                  <c:v>-668.50000000000011</c:v>
                </c:pt>
                <c:pt idx="881" formatCode="0">
                  <c:v>-669</c:v>
                </c:pt>
                <c:pt idx="882" formatCode="0">
                  <c:v>-665.99999999999989</c:v>
                </c:pt>
                <c:pt idx="883" formatCode="0">
                  <c:v>-659.5</c:v>
                </c:pt>
                <c:pt idx="884" formatCode="0">
                  <c:v>-655.5</c:v>
                </c:pt>
                <c:pt idx="885" formatCode="0">
                  <c:v>-652.50000000000011</c:v>
                </c:pt>
                <c:pt idx="886" formatCode="0">
                  <c:v>-649.5</c:v>
                </c:pt>
                <c:pt idx="887" formatCode="0">
                  <c:v>-647.5</c:v>
                </c:pt>
                <c:pt idx="888" formatCode="0">
                  <c:v>-645</c:v>
                </c:pt>
                <c:pt idx="889" formatCode="0">
                  <c:v>-643.5</c:v>
                </c:pt>
                <c:pt idx="890" formatCode="0">
                  <c:v>-642.50000000000011</c:v>
                </c:pt>
                <c:pt idx="891" formatCode="0">
                  <c:v>-642.50000000000011</c:v>
                </c:pt>
                <c:pt idx="892" formatCode="0">
                  <c:v>-642.50000000000011</c:v>
                </c:pt>
                <c:pt idx="893" formatCode="0">
                  <c:v>-643</c:v>
                </c:pt>
                <c:pt idx="894" formatCode="0">
                  <c:v>-644.50000000000011</c:v>
                </c:pt>
                <c:pt idx="895" formatCode="0">
                  <c:v>-648.50000000000011</c:v>
                </c:pt>
                <c:pt idx="896" formatCode="0">
                  <c:v>-651.5</c:v>
                </c:pt>
                <c:pt idx="897" formatCode="0">
                  <c:v>-655</c:v>
                </c:pt>
                <c:pt idx="898" formatCode="0">
                  <c:v>-658.50000000000011</c:v>
                </c:pt>
                <c:pt idx="899" formatCode="0">
                  <c:v>-661.5</c:v>
                </c:pt>
                <c:pt idx="900" formatCode="0">
                  <c:v>-665.99999999999989</c:v>
                </c:pt>
                <c:pt idx="901" formatCode="0">
                  <c:v>-667.99999999999989</c:v>
                </c:pt>
                <c:pt idx="902" formatCode="0">
                  <c:v>-669.5</c:v>
                </c:pt>
                <c:pt idx="903" formatCode="0">
                  <c:v>-673</c:v>
                </c:pt>
                <c:pt idx="904" formatCode="0">
                  <c:v>-674.50000000000011</c:v>
                </c:pt>
                <c:pt idx="905" formatCode="0">
                  <c:v>-673.5</c:v>
                </c:pt>
                <c:pt idx="906" formatCode="0">
                  <c:v>-671.5</c:v>
                </c:pt>
                <c:pt idx="907" formatCode="0">
                  <c:v>-665</c:v>
                </c:pt>
                <c:pt idx="908" formatCode="0">
                  <c:v>-659.99999999999989</c:v>
                </c:pt>
                <c:pt idx="909" formatCode="0">
                  <c:v>-656.50000000000011</c:v>
                </c:pt>
                <c:pt idx="910" formatCode="0">
                  <c:v>-653.5</c:v>
                </c:pt>
                <c:pt idx="911" formatCode="0">
                  <c:v>-651</c:v>
                </c:pt>
                <c:pt idx="912" formatCode="0">
                  <c:v>-649.99999999999989</c:v>
                </c:pt>
                <c:pt idx="913" formatCode="0">
                  <c:v>-649</c:v>
                </c:pt>
                <c:pt idx="914" formatCode="0">
                  <c:v>-647.99999999999989</c:v>
                </c:pt>
                <c:pt idx="915" formatCode="0">
                  <c:v>-647.5</c:v>
                </c:pt>
                <c:pt idx="916" formatCode="0">
                  <c:v>-647</c:v>
                </c:pt>
                <c:pt idx="917" formatCode="0">
                  <c:v>-647.99999999999989</c:v>
                </c:pt>
                <c:pt idx="918" formatCode="0">
                  <c:v>-649.5</c:v>
                </c:pt>
                <c:pt idx="919" formatCode="0">
                  <c:v>-652.50000000000011</c:v>
                </c:pt>
                <c:pt idx="920" formatCode="0">
                  <c:v>-655.99999999999989</c:v>
                </c:pt>
                <c:pt idx="921" formatCode="0">
                  <c:v>-661</c:v>
                </c:pt>
                <c:pt idx="922" formatCode="0">
                  <c:v>-671.99999999999989</c:v>
                </c:pt>
                <c:pt idx="923" formatCode="0">
                  <c:v>-679.5</c:v>
                </c:pt>
                <c:pt idx="924" formatCode="0">
                  <c:v>-685.5</c:v>
                </c:pt>
                <c:pt idx="925" formatCode="0">
                  <c:v>-689.5</c:v>
                </c:pt>
                <c:pt idx="926" formatCode="0">
                  <c:v>-694.49999999999989</c:v>
                </c:pt>
                <c:pt idx="927" formatCode="0">
                  <c:v>-692</c:v>
                </c:pt>
                <c:pt idx="928" formatCode="0">
                  <c:v>-689</c:v>
                </c:pt>
                <c:pt idx="929" formatCode="0">
                  <c:v>-682.50000000000011</c:v>
                </c:pt>
                <c:pt idx="930" formatCode="0">
                  <c:v>-673.99999999999989</c:v>
                </c:pt>
                <c:pt idx="931" formatCode="0">
                  <c:v>-667.5</c:v>
                </c:pt>
                <c:pt idx="932" formatCode="0">
                  <c:v>-663</c:v>
                </c:pt>
                <c:pt idx="933" formatCode="0">
                  <c:v>-659.99999999999989</c:v>
                </c:pt>
                <c:pt idx="934" formatCode="0">
                  <c:v>-657.99999999999989</c:v>
                </c:pt>
                <c:pt idx="935" formatCode="0">
                  <c:v>-656.50000000000011</c:v>
                </c:pt>
                <c:pt idx="936" formatCode="0">
                  <c:v>-655</c:v>
                </c:pt>
                <c:pt idx="937" formatCode="0">
                  <c:v>-653.99999999999989</c:v>
                </c:pt>
                <c:pt idx="938" formatCode="0">
                  <c:v>-653.5</c:v>
                </c:pt>
                <c:pt idx="939" formatCode="0">
                  <c:v>-653.5</c:v>
                </c:pt>
                <c:pt idx="940" formatCode="0">
                  <c:v>-653.99999999999989</c:v>
                </c:pt>
                <c:pt idx="941" formatCode="0">
                  <c:v>-655.5</c:v>
                </c:pt>
                <c:pt idx="942" formatCode="0">
                  <c:v>-659.5</c:v>
                </c:pt>
                <c:pt idx="943" formatCode="0">
                  <c:v>-661</c:v>
                </c:pt>
                <c:pt idx="944" formatCode="0">
                  <c:v>-663</c:v>
                </c:pt>
                <c:pt idx="945" formatCode="0">
                  <c:v>-663.99999999999989</c:v>
                </c:pt>
                <c:pt idx="946" formatCode="0">
                  <c:v>-671</c:v>
                </c:pt>
                <c:pt idx="947" formatCode="0">
                  <c:v>-673</c:v>
                </c:pt>
                <c:pt idx="948" formatCode="0">
                  <c:v>-673.99999999999989</c:v>
                </c:pt>
                <c:pt idx="949" formatCode="0">
                  <c:v>-679</c:v>
                </c:pt>
                <c:pt idx="950" formatCode="0">
                  <c:v>-679</c:v>
                </c:pt>
                <c:pt idx="951" formatCode="0">
                  <c:v>-677</c:v>
                </c:pt>
                <c:pt idx="952" formatCode="0">
                  <c:v>-674.50000000000011</c:v>
                </c:pt>
                <c:pt idx="953" formatCode="0">
                  <c:v>-676.50000000000011</c:v>
                </c:pt>
                <c:pt idx="954" formatCode="0">
                  <c:v>-669.5</c:v>
                </c:pt>
                <c:pt idx="955" formatCode="0">
                  <c:v>-663.5</c:v>
                </c:pt>
                <c:pt idx="956" formatCode="0">
                  <c:v>-659.99999999999989</c:v>
                </c:pt>
                <c:pt idx="957" formatCode="0">
                  <c:v>-657.5</c:v>
                </c:pt>
                <c:pt idx="958" formatCode="0">
                  <c:v>-655.99999999999989</c:v>
                </c:pt>
                <c:pt idx="959" formatCode="0">
                  <c:v>-653.99999999999989</c:v>
                </c:pt>
                <c:pt idx="960" formatCode="0">
                  <c:v>-651.99999999999989</c:v>
                </c:pt>
                <c:pt idx="961" formatCode="0">
                  <c:v>-651.5</c:v>
                </c:pt>
                <c:pt idx="962" formatCode="0">
                  <c:v>-651</c:v>
                </c:pt>
                <c:pt idx="963" formatCode="0">
                  <c:v>-650.50000000000011</c:v>
                </c:pt>
                <c:pt idx="964" formatCode="0">
                  <c:v>-649.99999999999989</c:v>
                </c:pt>
                <c:pt idx="965" formatCode="0">
                  <c:v>-651</c:v>
                </c:pt>
                <c:pt idx="966" formatCode="0">
                  <c:v>-653</c:v>
                </c:pt>
                <c:pt idx="967" formatCode="0">
                  <c:v>-654.50000000000011</c:v>
                </c:pt>
                <c:pt idx="968" formatCode="0">
                  <c:v>-657</c:v>
                </c:pt>
                <c:pt idx="969" formatCode="0">
                  <c:v>-659.5</c:v>
                </c:pt>
                <c:pt idx="970" formatCode="0">
                  <c:v>-663</c:v>
                </c:pt>
                <c:pt idx="971" formatCode="0">
                  <c:v>-665.5</c:v>
                </c:pt>
                <c:pt idx="972" formatCode="0">
                  <c:v>-663.5</c:v>
                </c:pt>
                <c:pt idx="973" formatCode="0">
                  <c:v>-659.99999999999989</c:v>
                </c:pt>
                <c:pt idx="974" formatCode="0">
                  <c:v>-663</c:v>
                </c:pt>
                <c:pt idx="975" formatCode="0">
                  <c:v>-661.5</c:v>
                </c:pt>
                <c:pt idx="976" formatCode="0">
                  <c:v>-662.50000000000011</c:v>
                </c:pt>
                <c:pt idx="977" formatCode="0">
                  <c:v>-665</c:v>
                </c:pt>
                <c:pt idx="978" formatCode="0">
                  <c:v>-661.5</c:v>
                </c:pt>
                <c:pt idx="979" formatCode="0">
                  <c:v>-657.5</c:v>
                </c:pt>
                <c:pt idx="980" formatCode="0">
                  <c:v>-653</c:v>
                </c:pt>
                <c:pt idx="981" formatCode="0">
                  <c:v>-651.5</c:v>
                </c:pt>
                <c:pt idx="982" formatCode="0">
                  <c:v>-649.5</c:v>
                </c:pt>
                <c:pt idx="983" formatCode="0">
                  <c:v>-649</c:v>
                </c:pt>
                <c:pt idx="984" formatCode="0">
                  <c:v>-647.99999999999989</c:v>
                </c:pt>
                <c:pt idx="985" formatCode="0">
                  <c:v>-647</c:v>
                </c:pt>
                <c:pt idx="986" formatCode="0">
                  <c:v>-647</c:v>
                </c:pt>
                <c:pt idx="987" formatCode="0">
                  <c:v>-645.5</c:v>
                </c:pt>
                <c:pt idx="988" formatCode="0">
                  <c:v>-645</c:v>
                </c:pt>
                <c:pt idx="989" formatCode="0">
                  <c:v>-645.99999999999989</c:v>
                </c:pt>
                <c:pt idx="990" formatCode="0">
                  <c:v>-647.5</c:v>
                </c:pt>
                <c:pt idx="991" formatCode="0">
                  <c:v>-648.50000000000011</c:v>
                </c:pt>
                <c:pt idx="992" formatCode="0">
                  <c:v>-648.50000000000011</c:v>
                </c:pt>
                <c:pt idx="993" formatCode="0">
                  <c:v>-647.99999999999989</c:v>
                </c:pt>
                <c:pt idx="994" formatCode="0">
                  <c:v>-653.5</c:v>
                </c:pt>
                <c:pt idx="995" formatCode="0">
                  <c:v>-652.50000000000011</c:v>
                </c:pt>
                <c:pt idx="996" formatCode="0">
                  <c:v>-652.50000000000011</c:v>
                </c:pt>
                <c:pt idx="997" formatCode="0">
                  <c:v>-651.5</c:v>
                </c:pt>
                <c:pt idx="998" formatCode="0">
                  <c:v>-649.99999999999989</c:v>
                </c:pt>
                <c:pt idx="999" formatCode="0">
                  <c:v>-653.99999999999989</c:v>
                </c:pt>
                <c:pt idx="1000" formatCode="0">
                  <c:v>-655.99999999999989</c:v>
                </c:pt>
                <c:pt idx="1001" formatCode="0">
                  <c:v>-651.5</c:v>
                </c:pt>
                <c:pt idx="1002" formatCode="0">
                  <c:v>-646.50000000000011</c:v>
                </c:pt>
                <c:pt idx="1003" formatCode="0">
                  <c:v>-643.5</c:v>
                </c:pt>
                <c:pt idx="1004" formatCode="0">
                  <c:v>-642.50000000000011</c:v>
                </c:pt>
                <c:pt idx="1005" formatCode="0">
                  <c:v>-642.50000000000011</c:v>
                </c:pt>
                <c:pt idx="1006" formatCode="0">
                  <c:v>-642.50000000000011</c:v>
                </c:pt>
                <c:pt idx="1007" formatCode="0">
                  <c:v>-641</c:v>
                </c:pt>
                <c:pt idx="1008" formatCode="0">
                  <c:v>-639.99999999999989</c:v>
                </c:pt>
                <c:pt idx="1009" formatCode="0">
                  <c:v>-640.50000000000011</c:v>
                </c:pt>
                <c:pt idx="1010" formatCode="0">
                  <c:v>-640.50000000000011</c:v>
                </c:pt>
                <c:pt idx="1011" formatCode="0">
                  <c:v>-639.99999999999989</c:v>
                </c:pt>
                <c:pt idx="1012" formatCode="0">
                  <c:v>-640.50000000000011</c:v>
                </c:pt>
                <c:pt idx="1013" formatCode="0">
                  <c:v>-640.50000000000011</c:v>
                </c:pt>
                <c:pt idx="1014" formatCode="0">
                  <c:v>-641.99999999999989</c:v>
                </c:pt>
                <c:pt idx="1015" formatCode="0">
                  <c:v>-641.99999999999989</c:v>
                </c:pt>
                <c:pt idx="1016" formatCode="0">
                  <c:v>-643.99999999999989</c:v>
                </c:pt>
                <c:pt idx="1017" formatCode="0">
                  <c:v>-643.5</c:v>
                </c:pt>
                <c:pt idx="1018" formatCode="0">
                  <c:v>-641.99999999999989</c:v>
                </c:pt>
                <c:pt idx="1019" formatCode="0">
                  <c:v>-641</c:v>
                </c:pt>
                <c:pt idx="1020" formatCode="0">
                  <c:v>-640.50000000000011</c:v>
                </c:pt>
                <c:pt idx="1021" formatCode="0">
                  <c:v>-640.50000000000011</c:v>
                </c:pt>
                <c:pt idx="1022" formatCode="0">
                  <c:v>-639.99999999999989</c:v>
                </c:pt>
                <c:pt idx="1023" formatCode="0">
                  <c:v>-639.99999999999989</c:v>
                </c:pt>
                <c:pt idx="1024" formatCode="0">
                  <c:v>-639.99999999999989</c:v>
                </c:pt>
                <c:pt idx="1025" formatCode="0">
                  <c:v>-638.50000000000011</c:v>
                </c:pt>
                <c:pt idx="1026" formatCode="0">
                  <c:v>-637.99999999999989</c:v>
                </c:pt>
                <c:pt idx="1027" formatCode="0">
                  <c:v>-637.5</c:v>
                </c:pt>
                <c:pt idx="1028" formatCode="0">
                  <c:v>-637.5</c:v>
                </c:pt>
                <c:pt idx="1029" formatCode="0">
                  <c:v>-637.5</c:v>
                </c:pt>
                <c:pt idx="1030" formatCode="0">
                  <c:v>-637.5</c:v>
                </c:pt>
                <c:pt idx="1031" formatCode="0">
                  <c:v>-637</c:v>
                </c:pt>
                <c:pt idx="1032" formatCode="0">
                  <c:v>-636.50000000000011</c:v>
                </c:pt>
                <c:pt idx="1033" formatCode="0">
                  <c:v>-636.50000000000011</c:v>
                </c:pt>
                <c:pt idx="1034" formatCode="0">
                  <c:v>-636.50000000000011</c:v>
                </c:pt>
                <c:pt idx="1035" formatCode="0">
                  <c:v>-637</c:v>
                </c:pt>
                <c:pt idx="1036" formatCode="0">
                  <c:v>-637</c:v>
                </c:pt>
                <c:pt idx="1037" formatCode="0">
                  <c:v>-637.5</c:v>
                </c:pt>
                <c:pt idx="1038" formatCode="0">
                  <c:v>-639.5</c:v>
                </c:pt>
                <c:pt idx="1039" formatCode="0">
                  <c:v>-641.5</c:v>
                </c:pt>
                <c:pt idx="1040" formatCode="0">
                  <c:v>-644.50000000000011</c:v>
                </c:pt>
                <c:pt idx="1041" formatCode="0">
                  <c:v>-647</c:v>
                </c:pt>
                <c:pt idx="1042" formatCode="0">
                  <c:v>-647.99999999999989</c:v>
                </c:pt>
                <c:pt idx="1043" formatCode="0">
                  <c:v>-649.5</c:v>
                </c:pt>
                <c:pt idx="1044" formatCode="0">
                  <c:v>-653</c:v>
                </c:pt>
                <c:pt idx="1045" formatCode="0">
                  <c:v>-654.50000000000011</c:v>
                </c:pt>
                <c:pt idx="1046" formatCode="0">
                  <c:v>-651.99999999999989</c:v>
                </c:pt>
                <c:pt idx="1047" formatCode="0">
                  <c:v>-657.5</c:v>
                </c:pt>
                <c:pt idx="1048" formatCode="0">
                  <c:v>-662.50000000000011</c:v>
                </c:pt>
                <c:pt idx="1049" formatCode="0">
                  <c:v>-659.5</c:v>
                </c:pt>
                <c:pt idx="1050" formatCode="0">
                  <c:v>-653</c:v>
                </c:pt>
                <c:pt idx="1051" formatCode="0">
                  <c:v>-649.5</c:v>
                </c:pt>
                <c:pt idx="1052" formatCode="0">
                  <c:v>-647.5</c:v>
                </c:pt>
                <c:pt idx="1053" formatCode="0">
                  <c:v>-645.99999999999989</c:v>
                </c:pt>
                <c:pt idx="1054" formatCode="0">
                  <c:v>-645.5</c:v>
                </c:pt>
                <c:pt idx="1055" formatCode="0">
                  <c:v>-645.99999999999989</c:v>
                </c:pt>
                <c:pt idx="1056" formatCode="0">
                  <c:v>-645</c:v>
                </c:pt>
                <c:pt idx="1057" formatCode="0">
                  <c:v>-645.5</c:v>
                </c:pt>
                <c:pt idx="1058" formatCode="0">
                  <c:v>-645</c:v>
                </c:pt>
                <c:pt idx="1059" formatCode="0">
                  <c:v>-645</c:v>
                </c:pt>
                <c:pt idx="1060" formatCode="0">
                  <c:v>-645</c:v>
                </c:pt>
                <c:pt idx="1061" formatCode="0">
                  <c:v>-645</c:v>
                </c:pt>
                <c:pt idx="1062" formatCode="0">
                  <c:v>-647.5</c:v>
                </c:pt>
                <c:pt idx="1063" formatCode="0">
                  <c:v>-650.50000000000011</c:v>
                </c:pt>
                <c:pt idx="1064" formatCode="0">
                  <c:v>-652.50000000000011</c:v>
                </c:pt>
                <c:pt idx="1065" formatCode="0">
                  <c:v>-657</c:v>
                </c:pt>
                <c:pt idx="1066" formatCode="0">
                  <c:v>-667</c:v>
                </c:pt>
                <c:pt idx="1067" formatCode="0">
                  <c:v>-671.99999999999989</c:v>
                </c:pt>
                <c:pt idx="1068" formatCode="0">
                  <c:v>-674.50000000000011</c:v>
                </c:pt>
                <c:pt idx="1069" formatCode="0">
                  <c:v>-677.5</c:v>
                </c:pt>
                <c:pt idx="1070" formatCode="0">
                  <c:v>-675.99999999999989</c:v>
                </c:pt>
                <c:pt idx="1071" formatCode="0">
                  <c:v>-678.50000000000011</c:v>
                </c:pt>
                <c:pt idx="1072" formatCode="0">
                  <c:v>-679</c:v>
                </c:pt>
                <c:pt idx="1073" formatCode="0">
                  <c:v>-677.99999999999989</c:v>
                </c:pt>
                <c:pt idx="1074" formatCode="0">
                  <c:v>-675</c:v>
                </c:pt>
                <c:pt idx="1075" formatCode="0">
                  <c:v>-668.50000000000011</c:v>
                </c:pt>
                <c:pt idx="1076" formatCode="0">
                  <c:v>-662.50000000000011</c:v>
                </c:pt>
                <c:pt idx="1077" formatCode="0">
                  <c:v>-659</c:v>
                </c:pt>
                <c:pt idx="1078" formatCode="0">
                  <c:v>-655.5</c:v>
                </c:pt>
                <c:pt idx="1079" formatCode="0">
                  <c:v>-652.50000000000011</c:v>
                </c:pt>
                <c:pt idx="1080" formatCode="0">
                  <c:v>-651</c:v>
                </c:pt>
                <c:pt idx="1081" formatCode="0">
                  <c:v>-649.5</c:v>
                </c:pt>
                <c:pt idx="1082" formatCode="0">
                  <c:v>-647.99999999999989</c:v>
                </c:pt>
                <c:pt idx="1083" formatCode="0">
                  <c:v>-647.5</c:v>
                </c:pt>
                <c:pt idx="1084" formatCode="0">
                  <c:v>-646.50000000000011</c:v>
                </c:pt>
                <c:pt idx="1085" formatCode="0">
                  <c:v>-647</c:v>
                </c:pt>
                <c:pt idx="1086" formatCode="0">
                  <c:v>-649</c:v>
                </c:pt>
                <c:pt idx="1087" formatCode="0">
                  <c:v>-653.5</c:v>
                </c:pt>
                <c:pt idx="1088" formatCode="0">
                  <c:v>-658.50000000000011</c:v>
                </c:pt>
                <c:pt idx="1089" formatCode="0">
                  <c:v>-661.99999999999989</c:v>
                </c:pt>
                <c:pt idx="1090" formatCode="0">
                  <c:v>-669</c:v>
                </c:pt>
                <c:pt idx="1091" formatCode="0">
                  <c:v>-675.5</c:v>
                </c:pt>
                <c:pt idx="1092" formatCode="0">
                  <c:v>-675.5</c:v>
                </c:pt>
                <c:pt idx="1093" formatCode="0">
                  <c:v>-675</c:v>
                </c:pt>
                <c:pt idx="1094" formatCode="0">
                  <c:v>-675.5</c:v>
                </c:pt>
                <c:pt idx="1095" formatCode="0">
                  <c:v>-681.5</c:v>
                </c:pt>
                <c:pt idx="1096" formatCode="0">
                  <c:v>-681.5</c:v>
                </c:pt>
                <c:pt idx="1097" formatCode="0">
                  <c:v>-675.5</c:v>
                </c:pt>
                <c:pt idx="1098" formatCode="0">
                  <c:v>-665.99999999999989</c:v>
                </c:pt>
                <c:pt idx="1099" formatCode="0">
                  <c:v>-659.99999999999989</c:v>
                </c:pt>
                <c:pt idx="1100" formatCode="0">
                  <c:v>-655.99999999999989</c:v>
                </c:pt>
                <c:pt idx="1101" formatCode="0">
                  <c:v>-654.50000000000011</c:v>
                </c:pt>
                <c:pt idx="1102" formatCode="0">
                  <c:v>-652.50000000000011</c:v>
                </c:pt>
                <c:pt idx="1103" formatCode="0">
                  <c:v>-651.5</c:v>
                </c:pt>
                <c:pt idx="1104" formatCode="0">
                  <c:v>-651</c:v>
                </c:pt>
                <c:pt idx="1105" formatCode="0">
                  <c:v>-649.5</c:v>
                </c:pt>
                <c:pt idx="1106" formatCode="0">
                  <c:v>-647.99999999999989</c:v>
                </c:pt>
                <c:pt idx="1107" formatCode="0">
                  <c:v>-647.5</c:v>
                </c:pt>
                <c:pt idx="1108" formatCode="0">
                  <c:v>-647</c:v>
                </c:pt>
                <c:pt idx="1109" formatCode="0">
                  <c:v>-647</c:v>
                </c:pt>
                <c:pt idx="1110" formatCode="0">
                  <c:v>-647.99999999999989</c:v>
                </c:pt>
                <c:pt idx="1111" formatCode="0">
                  <c:v>-649.99999999999989</c:v>
                </c:pt>
                <c:pt idx="1112" formatCode="0">
                  <c:v>-653.5</c:v>
                </c:pt>
                <c:pt idx="1113" formatCode="0">
                  <c:v>-660.50000000000011</c:v>
                </c:pt>
                <c:pt idx="1114" formatCode="0">
                  <c:v>-667.99999999999989</c:v>
                </c:pt>
                <c:pt idx="1115" formatCode="0">
                  <c:v>-671.5</c:v>
                </c:pt>
                <c:pt idx="1116" formatCode="0">
                  <c:v>-673.99999999999989</c:v>
                </c:pt>
                <c:pt idx="1117" formatCode="0">
                  <c:v>-678.50000000000011</c:v>
                </c:pt>
                <c:pt idx="1118" formatCode="0">
                  <c:v>-679.99999999999989</c:v>
                </c:pt>
                <c:pt idx="1119" formatCode="0">
                  <c:v>-678.50000000000011</c:v>
                </c:pt>
                <c:pt idx="1120" formatCode="0">
                  <c:v>-677.99999999999989</c:v>
                </c:pt>
                <c:pt idx="1121" formatCode="0">
                  <c:v>-677.5</c:v>
                </c:pt>
                <c:pt idx="1122" formatCode="0">
                  <c:v>-672.50000000000011</c:v>
                </c:pt>
                <c:pt idx="1123" formatCode="0">
                  <c:v>-663.99999999999989</c:v>
                </c:pt>
                <c:pt idx="1124" formatCode="0">
                  <c:v>-655.99999999999989</c:v>
                </c:pt>
                <c:pt idx="1125" formatCode="0">
                  <c:v>-652.50000000000011</c:v>
                </c:pt>
                <c:pt idx="1126" formatCode="0">
                  <c:v>-648.50000000000011</c:v>
                </c:pt>
                <c:pt idx="1127" formatCode="0">
                  <c:v>-645.5</c:v>
                </c:pt>
                <c:pt idx="1128" formatCode="0">
                  <c:v>-643.5</c:v>
                </c:pt>
                <c:pt idx="1129" formatCode="0">
                  <c:v>-641.99999999999989</c:v>
                </c:pt>
                <c:pt idx="1130" formatCode="0">
                  <c:v>-640.50000000000011</c:v>
                </c:pt>
                <c:pt idx="1131" formatCode="0">
                  <c:v>-639.99999999999989</c:v>
                </c:pt>
                <c:pt idx="1132" formatCode="0">
                  <c:v>-639</c:v>
                </c:pt>
                <c:pt idx="1133" formatCode="0">
                  <c:v>-639.5</c:v>
                </c:pt>
                <c:pt idx="1134" formatCode="0">
                  <c:v>-641.99999999999989</c:v>
                </c:pt>
                <c:pt idx="1135" formatCode="0">
                  <c:v>-645</c:v>
                </c:pt>
                <c:pt idx="1136" formatCode="0">
                  <c:v>-650.50000000000011</c:v>
                </c:pt>
                <c:pt idx="1137" formatCode="0">
                  <c:v>-655.99999999999989</c:v>
                </c:pt>
                <c:pt idx="1138" formatCode="0">
                  <c:v>-668.50000000000011</c:v>
                </c:pt>
                <c:pt idx="1139" formatCode="0">
                  <c:v>-675.99999999999989</c:v>
                </c:pt>
                <c:pt idx="1140" formatCode="0">
                  <c:v>-681</c:v>
                </c:pt>
                <c:pt idx="1141" formatCode="0">
                  <c:v>-683.99999999999989</c:v>
                </c:pt>
                <c:pt idx="1142" formatCode="0">
                  <c:v>-686.50000000000011</c:v>
                </c:pt>
                <c:pt idx="1143" formatCode="0">
                  <c:v>-687.5</c:v>
                </c:pt>
                <c:pt idx="1144" formatCode="0">
                  <c:v>-687.5</c:v>
                </c:pt>
                <c:pt idx="1145" formatCode="0">
                  <c:v>-686</c:v>
                </c:pt>
                <c:pt idx="1146" formatCode="0">
                  <c:v>-680.50000000000011</c:v>
                </c:pt>
                <c:pt idx="1147" formatCode="0">
                  <c:v>-669.5</c:v>
                </c:pt>
                <c:pt idx="1148" formatCode="0">
                  <c:v>-659.99999999999989</c:v>
                </c:pt>
                <c:pt idx="1149" formatCode="0">
                  <c:v>-655</c:v>
                </c:pt>
                <c:pt idx="1150" formatCode="0">
                  <c:v>-651.5</c:v>
                </c:pt>
                <c:pt idx="1151" formatCode="0">
                  <c:v>-648.50000000000011</c:v>
                </c:pt>
                <c:pt idx="1152" formatCode="0">
                  <c:v>-647</c:v>
                </c:pt>
                <c:pt idx="1153" formatCode="0">
                  <c:v>-645</c:v>
                </c:pt>
                <c:pt idx="1154" formatCode="0">
                  <c:v>-643.5</c:v>
                </c:pt>
                <c:pt idx="1155" formatCode="0">
                  <c:v>-641.99999999999989</c:v>
                </c:pt>
                <c:pt idx="1156" formatCode="0">
                  <c:v>-641.99999999999989</c:v>
                </c:pt>
                <c:pt idx="1157" formatCode="0">
                  <c:v>-642.50000000000011</c:v>
                </c:pt>
                <c:pt idx="1158" formatCode="0">
                  <c:v>-643.5</c:v>
                </c:pt>
                <c:pt idx="1159" formatCode="0">
                  <c:v>-645.5</c:v>
                </c:pt>
                <c:pt idx="1160" formatCode="0">
                  <c:v>-648.50000000000011</c:v>
                </c:pt>
                <c:pt idx="1161" formatCode="0">
                  <c:v>-660.50000000000011</c:v>
                </c:pt>
                <c:pt idx="1162" formatCode="0">
                  <c:v>-671</c:v>
                </c:pt>
                <c:pt idx="1163" formatCode="0">
                  <c:v>-677.5</c:v>
                </c:pt>
                <c:pt idx="1164" formatCode="0">
                  <c:v>-683.5</c:v>
                </c:pt>
                <c:pt idx="1165" formatCode="0">
                  <c:v>-687.5</c:v>
                </c:pt>
                <c:pt idx="1166" formatCode="0">
                  <c:v>-691.5</c:v>
                </c:pt>
                <c:pt idx="1167" formatCode="0">
                  <c:v>-693.5</c:v>
                </c:pt>
                <c:pt idx="1168" formatCode="0">
                  <c:v>-694</c:v>
                </c:pt>
                <c:pt idx="1169" formatCode="0">
                  <c:v>-693.00000000000011</c:v>
                </c:pt>
                <c:pt idx="1170" formatCode="0">
                  <c:v>-660.50000000000011</c:v>
                </c:pt>
                <c:pt idx="1171" formatCode="0">
                  <c:v>-649</c:v>
                </c:pt>
                <c:pt idx="1172" formatCode="0">
                  <c:v>-647</c:v>
                </c:pt>
                <c:pt idx="1173" formatCode="0">
                  <c:v>-647</c:v>
                </c:pt>
                <c:pt idx="1174" formatCode="0">
                  <c:v>-646.50000000000011</c:v>
                </c:pt>
                <c:pt idx="1175" formatCode="0">
                  <c:v>-647</c:v>
                </c:pt>
                <c:pt idx="1176" formatCode="0">
                  <c:v>-649</c:v>
                </c:pt>
                <c:pt idx="1177" formatCode="0">
                  <c:v>-651.5</c:v>
                </c:pt>
                <c:pt idx="1178" formatCode="0">
                  <c:v>-655</c:v>
                </c:pt>
                <c:pt idx="1179" formatCode="0">
                  <c:v>-661.99999999999989</c:v>
                </c:pt>
                <c:pt idx="1180" formatCode="0">
                  <c:v>-674.50000000000011</c:v>
                </c:pt>
                <c:pt idx="1181" formatCode="0">
                  <c:v>-681.99999999999989</c:v>
                </c:pt>
                <c:pt idx="1182" formatCode="0">
                  <c:v>-686.50000000000011</c:v>
                </c:pt>
                <c:pt idx="1183" formatCode="0">
                  <c:v>-688</c:v>
                </c:pt>
                <c:pt idx="1184" formatCode="0">
                  <c:v>-690</c:v>
                </c:pt>
                <c:pt idx="1185" formatCode="0">
                  <c:v>-692</c:v>
                </c:pt>
                <c:pt idx="1186" formatCode="0">
                  <c:v>-693.5</c:v>
                </c:pt>
                <c:pt idx="1187" formatCode="0">
                  <c:v>-693.00000000000011</c:v>
                </c:pt>
                <c:pt idx="1188" formatCode="0">
                  <c:v>-688.49999999999989</c:v>
                </c:pt>
                <c:pt idx="1189" formatCode="0">
                  <c:v>-678.50000000000011</c:v>
                </c:pt>
                <c:pt idx="1190" formatCode="0">
                  <c:v>-671</c:v>
                </c:pt>
                <c:pt idx="1191" formatCode="0">
                  <c:v>-664.50000000000011</c:v>
                </c:pt>
                <c:pt idx="1192" formatCode="0">
                  <c:v>-659.99999999999989</c:v>
                </c:pt>
                <c:pt idx="1193" formatCode="0">
                  <c:v>-659</c:v>
                </c:pt>
                <c:pt idx="1194" formatCode="0">
                  <c:v>-658.50000000000011</c:v>
                </c:pt>
                <c:pt idx="1195" formatCode="0">
                  <c:v>-658.50000000000011</c:v>
                </c:pt>
                <c:pt idx="1196" formatCode="0">
                  <c:v>-657.5</c:v>
                </c:pt>
                <c:pt idx="1197" formatCode="0">
                  <c:v>-657.5</c:v>
                </c:pt>
                <c:pt idx="1198" formatCode="0">
                  <c:v>-656.50000000000011</c:v>
                </c:pt>
                <c:pt idx="1199" formatCode="0">
                  <c:v>-656.50000000000011</c:v>
                </c:pt>
                <c:pt idx="1200" formatCode="0">
                  <c:v>-655.99999999999989</c:v>
                </c:pt>
                <c:pt idx="1201" formatCode="0">
                  <c:v>-655.5</c:v>
                </c:pt>
                <c:pt idx="1202" formatCode="0">
                  <c:v>-655</c:v>
                </c:pt>
                <c:pt idx="1203" formatCode="0">
                  <c:v>-653.99999999999989</c:v>
                </c:pt>
                <c:pt idx="1204" formatCode="0">
                  <c:v>-653.5</c:v>
                </c:pt>
                <c:pt idx="1205" formatCode="0">
                  <c:v>-653</c:v>
                </c:pt>
                <c:pt idx="1206" formatCode="0">
                  <c:v>-653</c:v>
                </c:pt>
                <c:pt idx="1207" formatCode="0">
                  <c:v>-652.50000000000011</c:v>
                </c:pt>
                <c:pt idx="1208" formatCode="0">
                  <c:v>-652.50000000000011</c:v>
                </c:pt>
                <c:pt idx="1209" formatCode="0">
                  <c:v>-651.99999999999989</c:v>
                </c:pt>
                <c:pt idx="1210" formatCode="0">
                  <c:v>-651.99999999999989</c:v>
                </c:pt>
                <c:pt idx="1211" formatCode="0">
                  <c:v>-651.5</c:v>
                </c:pt>
                <c:pt idx="1212" formatCode="0">
                  <c:v>-651</c:v>
                </c:pt>
                <c:pt idx="1213" formatCode="0">
                  <c:v>-650.50000000000011</c:v>
                </c:pt>
                <c:pt idx="1214" formatCode="0">
                  <c:v>-650.50000000000011</c:v>
                </c:pt>
                <c:pt idx="1215" formatCode="0">
                  <c:v>-650.50000000000011</c:v>
                </c:pt>
                <c:pt idx="1216" formatCode="0">
                  <c:v>-650.50000000000011</c:v>
                </c:pt>
                <c:pt idx="1217" formatCode="0">
                  <c:v>-651</c:v>
                </c:pt>
                <c:pt idx="1218" formatCode="0">
                  <c:v>-651</c:v>
                </c:pt>
                <c:pt idx="1219" formatCode="0">
                  <c:v>-651.5</c:v>
                </c:pt>
                <c:pt idx="1220" formatCode="0">
                  <c:v>-651.99999999999989</c:v>
                </c:pt>
                <c:pt idx="1221" formatCode="0">
                  <c:v>-652.50000000000011</c:v>
                </c:pt>
                <c:pt idx="1222" formatCode="0">
                  <c:v>-653</c:v>
                </c:pt>
                <c:pt idx="1223" formatCode="0">
                  <c:v>-653</c:v>
                </c:pt>
                <c:pt idx="1224" formatCode="0">
                  <c:v>-653.99999999999989</c:v>
                </c:pt>
                <c:pt idx="1225" formatCode="0">
                  <c:v>-653.99999999999989</c:v>
                </c:pt>
                <c:pt idx="1226" formatCode="0">
                  <c:v>-655</c:v>
                </c:pt>
                <c:pt idx="1227" formatCode="0">
                  <c:v>-655.5</c:v>
                </c:pt>
                <c:pt idx="1228" formatCode="0">
                  <c:v>-658.50000000000011</c:v>
                </c:pt>
                <c:pt idx="1229" formatCode="0">
                  <c:v>-665.5</c:v>
                </c:pt>
                <c:pt idx="1230" formatCode="0">
                  <c:v>-678.50000000000011</c:v>
                </c:pt>
                <c:pt idx="1231" formatCode="0">
                  <c:v>-686</c:v>
                </c:pt>
                <c:pt idx="1232" formatCode="0">
                  <c:v>-690</c:v>
                </c:pt>
                <c:pt idx="1233" formatCode="0">
                  <c:v>-691.00000000000011</c:v>
                </c:pt>
                <c:pt idx="1234" formatCode="0">
                  <c:v>-691.5</c:v>
                </c:pt>
                <c:pt idx="1235" formatCode="0">
                  <c:v>-690.49999999999989</c:v>
                </c:pt>
                <c:pt idx="1236" formatCode="0">
                  <c:v>-690</c:v>
                </c:pt>
                <c:pt idx="1237" formatCode="0">
                  <c:v>-688</c:v>
                </c:pt>
                <c:pt idx="1238" formatCode="0">
                  <c:v>-685</c:v>
                </c:pt>
                <c:pt idx="1239" formatCode="0">
                  <c:v>-676.50000000000011</c:v>
                </c:pt>
                <c:pt idx="1240" formatCode="0">
                  <c:v>-669</c:v>
                </c:pt>
                <c:pt idx="1241" formatCode="0">
                  <c:v>-664.50000000000011</c:v>
                </c:pt>
                <c:pt idx="1242" formatCode="0">
                  <c:v>-661.5</c:v>
                </c:pt>
                <c:pt idx="1243" formatCode="0">
                  <c:v>-659.5</c:v>
                </c:pt>
                <c:pt idx="1244" formatCode="0">
                  <c:v>-657</c:v>
                </c:pt>
                <c:pt idx="1245" formatCode="0">
                  <c:v>-655.99999999999989</c:v>
                </c:pt>
                <c:pt idx="1246" formatCode="0">
                  <c:v>-655</c:v>
                </c:pt>
                <c:pt idx="1247" formatCode="0">
                  <c:v>-653.99999999999989</c:v>
                </c:pt>
                <c:pt idx="1248" formatCode="0">
                  <c:v>-653</c:v>
                </c:pt>
                <c:pt idx="1249" formatCode="0">
                  <c:v>-653.5</c:v>
                </c:pt>
                <c:pt idx="1250" formatCode="0">
                  <c:v>-655</c:v>
                </c:pt>
                <c:pt idx="1251" formatCode="0">
                  <c:v>-656.50000000000011</c:v>
                </c:pt>
                <c:pt idx="1252" formatCode="0">
                  <c:v>-661</c:v>
                </c:pt>
                <c:pt idx="1253" formatCode="0">
                  <c:v>-668.50000000000011</c:v>
                </c:pt>
                <c:pt idx="1254" formatCode="0">
                  <c:v>-679.99999999999989</c:v>
                </c:pt>
                <c:pt idx="1255" formatCode="0">
                  <c:v>-684.50000000000011</c:v>
                </c:pt>
                <c:pt idx="1256" formatCode="0">
                  <c:v>-683</c:v>
                </c:pt>
                <c:pt idx="1257" formatCode="0">
                  <c:v>-679.5</c:v>
                </c:pt>
                <c:pt idx="1258" formatCode="0">
                  <c:v>-681.5</c:v>
                </c:pt>
                <c:pt idx="1259" formatCode="0">
                  <c:v>-683.5</c:v>
                </c:pt>
                <c:pt idx="1260" formatCode="0">
                  <c:v>-681.5</c:v>
                </c:pt>
                <c:pt idx="1261" formatCode="0">
                  <c:v>-681.5</c:v>
                </c:pt>
                <c:pt idx="1262" formatCode="0">
                  <c:v>-679.5</c:v>
                </c:pt>
                <c:pt idx="1263" formatCode="0">
                  <c:v>-671.99999999999989</c:v>
                </c:pt>
                <c:pt idx="1264" formatCode="0">
                  <c:v>-665.99999999999989</c:v>
                </c:pt>
                <c:pt idx="1265" formatCode="0">
                  <c:v>-663.5</c:v>
                </c:pt>
                <c:pt idx="1266" formatCode="0">
                  <c:v>-660.50000000000011</c:v>
                </c:pt>
                <c:pt idx="1267" formatCode="0">
                  <c:v>-658.50000000000011</c:v>
                </c:pt>
                <c:pt idx="1268" formatCode="0">
                  <c:v>-655.99999999999989</c:v>
                </c:pt>
                <c:pt idx="1269" formatCode="0">
                  <c:v>-654.50000000000011</c:v>
                </c:pt>
                <c:pt idx="1270" formatCode="0">
                  <c:v>-653.5</c:v>
                </c:pt>
                <c:pt idx="1271" formatCode="0">
                  <c:v>-653</c:v>
                </c:pt>
                <c:pt idx="1272" formatCode="0">
                  <c:v>-652.50000000000011</c:v>
                </c:pt>
                <c:pt idx="1273" formatCode="0">
                  <c:v>-652.50000000000011</c:v>
                </c:pt>
                <c:pt idx="1274" formatCode="0">
                  <c:v>-655</c:v>
                </c:pt>
                <c:pt idx="1275" formatCode="0">
                  <c:v>-657.99999999999989</c:v>
                </c:pt>
                <c:pt idx="1276" formatCode="0">
                  <c:v>-661.5</c:v>
                </c:pt>
                <c:pt idx="1277" formatCode="0">
                  <c:v>-669</c:v>
                </c:pt>
                <c:pt idx="1278" formatCode="0">
                  <c:v>-680.50000000000011</c:v>
                </c:pt>
                <c:pt idx="1279" formatCode="0">
                  <c:v>-687.5</c:v>
                </c:pt>
                <c:pt idx="1280" formatCode="0">
                  <c:v>-689</c:v>
                </c:pt>
                <c:pt idx="1281" formatCode="0">
                  <c:v>-690</c:v>
                </c:pt>
                <c:pt idx="1282" formatCode="0">
                  <c:v>-694</c:v>
                </c:pt>
                <c:pt idx="1283" formatCode="0">
                  <c:v>-691.00000000000011</c:v>
                </c:pt>
                <c:pt idx="1284" formatCode="0">
                  <c:v>-691.00000000000011</c:v>
                </c:pt>
                <c:pt idx="1285" formatCode="0">
                  <c:v>-686</c:v>
                </c:pt>
                <c:pt idx="1286" formatCode="0">
                  <c:v>-677</c:v>
                </c:pt>
                <c:pt idx="1287" formatCode="0">
                  <c:v>-675.99999999999989</c:v>
                </c:pt>
                <c:pt idx="1288" formatCode="0">
                  <c:v>-674.50000000000011</c:v>
                </c:pt>
                <c:pt idx="1289" formatCode="0">
                  <c:v>-673.5</c:v>
                </c:pt>
                <c:pt idx="1290" formatCode="0">
                  <c:v>-671.99999999999989</c:v>
                </c:pt>
                <c:pt idx="1291" formatCode="0">
                  <c:v>-671</c:v>
                </c:pt>
                <c:pt idx="1292" formatCode="0">
                  <c:v>-669.5</c:v>
                </c:pt>
                <c:pt idx="1293" formatCode="0">
                  <c:v>-668.50000000000011</c:v>
                </c:pt>
                <c:pt idx="1294" formatCode="0">
                  <c:v>-667</c:v>
                </c:pt>
                <c:pt idx="1295" formatCode="0">
                  <c:v>-666.50000000000011</c:v>
                </c:pt>
                <c:pt idx="1296" formatCode="0">
                  <c:v>-665</c:v>
                </c:pt>
                <c:pt idx="1297" formatCode="0">
                  <c:v>-664.50000000000011</c:v>
                </c:pt>
                <c:pt idx="1298" formatCode="0">
                  <c:v>-661</c:v>
                </c:pt>
                <c:pt idx="1299" formatCode="0">
                  <c:v>-657.99999999999989</c:v>
                </c:pt>
                <c:pt idx="1300" formatCode="0">
                  <c:v>-656.50000000000011</c:v>
                </c:pt>
                <c:pt idx="1301" formatCode="0">
                  <c:v>-654.50000000000011</c:v>
                </c:pt>
                <c:pt idx="1302" formatCode="0">
                  <c:v>-653.5</c:v>
                </c:pt>
                <c:pt idx="1303" formatCode="0">
                  <c:v>-652.50000000000011</c:v>
                </c:pt>
                <c:pt idx="1304" formatCode="0">
                  <c:v>-652.50000000000011</c:v>
                </c:pt>
                <c:pt idx="1305" formatCode="0">
                  <c:v>-653.5</c:v>
                </c:pt>
                <c:pt idx="1306" formatCode="0">
                  <c:v>-654.50000000000011</c:v>
                </c:pt>
                <c:pt idx="1307" formatCode="0">
                  <c:v>-656.50000000000011</c:v>
                </c:pt>
                <c:pt idx="1308" formatCode="0">
                  <c:v>-660.50000000000011</c:v>
                </c:pt>
                <c:pt idx="1309" formatCode="0">
                  <c:v>-670.50000000000011</c:v>
                </c:pt>
                <c:pt idx="1310" formatCode="0">
                  <c:v>-675.99999999999989</c:v>
                </c:pt>
                <c:pt idx="1311" formatCode="0">
                  <c:v>-685.5</c:v>
                </c:pt>
                <c:pt idx="1312" formatCode="0">
                  <c:v>-691.00000000000011</c:v>
                </c:pt>
                <c:pt idx="1313" formatCode="0">
                  <c:v>-694.49999999999989</c:v>
                </c:pt>
                <c:pt idx="1314" formatCode="0">
                  <c:v>-695.5</c:v>
                </c:pt>
                <c:pt idx="1315" formatCode="0">
                  <c:v>-695.00000000000011</c:v>
                </c:pt>
                <c:pt idx="1316" formatCode="0">
                  <c:v>-693.5</c:v>
                </c:pt>
                <c:pt idx="1317" formatCode="0">
                  <c:v>-693.5</c:v>
                </c:pt>
                <c:pt idx="1318" formatCode="0">
                  <c:v>-689</c:v>
                </c:pt>
                <c:pt idx="1319" formatCode="0">
                  <c:v>-679.5</c:v>
                </c:pt>
                <c:pt idx="1320" formatCode="0">
                  <c:v>-671</c:v>
                </c:pt>
                <c:pt idx="1321" formatCode="0">
                  <c:v>-667.5</c:v>
                </c:pt>
                <c:pt idx="1322" formatCode="0">
                  <c:v>-663.5</c:v>
                </c:pt>
                <c:pt idx="1323" formatCode="0">
                  <c:v>-660.50000000000011</c:v>
                </c:pt>
                <c:pt idx="1324" formatCode="0">
                  <c:v>-659</c:v>
                </c:pt>
                <c:pt idx="1325" formatCode="0">
                  <c:v>-657</c:v>
                </c:pt>
                <c:pt idx="1326" formatCode="0">
                  <c:v>-655</c:v>
                </c:pt>
                <c:pt idx="1327" formatCode="0">
                  <c:v>-654.50000000000011</c:v>
                </c:pt>
                <c:pt idx="1328" formatCode="0">
                  <c:v>-653.5</c:v>
                </c:pt>
                <c:pt idx="1329" formatCode="0">
                  <c:v>-652.50000000000011</c:v>
                </c:pt>
                <c:pt idx="1330" formatCode="0">
                  <c:v>-653.99999999999989</c:v>
                </c:pt>
                <c:pt idx="1331" formatCode="0">
                  <c:v>-657</c:v>
                </c:pt>
                <c:pt idx="1332" formatCode="0">
                  <c:v>-661.5</c:v>
                </c:pt>
                <c:pt idx="1333" formatCode="0">
                  <c:v>-673</c:v>
                </c:pt>
                <c:pt idx="1334" formatCode="0">
                  <c:v>-679</c:v>
                </c:pt>
                <c:pt idx="1335" formatCode="0">
                  <c:v>-681.99999999999989</c:v>
                </c:pt>
                <c:pt idx="1336" formatCode="0">
                  <c:v>-681.99999999999989</c:v>
                </c:pt>
                <c:pt idx="1337" formatCode="0">
                  <c:v>-681</c:v>
                </c:pt>
                <c:pt idx="1338" formatCode="0">
                  <c:v>-675.5</c:v>
                </c:pt>
                <c:pt idx="1339" formatCode="0">
                  <c:v>-671.99999999999989</c:v>
                </c:pt>
                <c:pt idx="1340" formatCode="0">
                  <c:v>-670.50000000000011</c:v>
                </c:pt>
                <c:pt idx="1341" formatCode="0">
                  <c:v>-669.5</c:v>
                </c:pt>
                <c:pt idx="1342" formatCode="0">
                  <c:v>-667.99999999999989</c:v>
                </c:pt>
                <c:pt idx="1343" formatCode="0">
                  <c:v>-665.5</c:v>
                </c:pt>
                <c:pt idx="1344" formatCode="0">
                  <c:v>-663</c:v>
                </c:pt>
                <c:pt idx="1345" formatCode="0">
                  <c:v>-661.5</c:v>
                </c:pt>
                <c:pt idx="1346" formatCode="0">
                  <c:v>-659.5</c:v>
                </c:pt>
                <c:pt idx="1347" formatCode="0">
                  <c:v>-658.50000000000011</c:v>
                </c:pt>
                <c:pt idx="1348" formatCode="0">
                  <c:v>-657</c:v>
                </c:pt>
                <c:pt idx="1349" formatCode="0">
                  <c:v>-655.5</c:v>
                </c:pt>
                <c:pt idx="1350" formatCode="0">
                  <c:v>-653.99999999999989</c:v>
                </c:pt>
                <c:pt idx="1351" formatCode="0">
                  <c:v>-653</c:v>
                </c:pt>
                <c:pt idx="1352" formatCode="0">
                  <c:v>-652.50000000000011</c:v>
                </c:pt>
                <c:pt idx="1353" formatCode="0">
                  <c:v>-651.99999999999989</c:v>
                </c:pt>
                <c:pt idx="1354" formatCode="0">
                  <c:v>-653.99999999999989</c:v>
                </c:pt>
                <c:pt idx="1355" formatCode="0">
                  <c:v>-657.5</c:v>
                </c:pt>
                <c:pt idx="1356" formatCode="0">
                  <c:v>-660.50000000000011</c:v>
                </c:pt>
                <c:pt idx="1357" formatCode="0">
                  <c:v>-667.99999999999989</c:v>
                </c:pt>
                <c:pt idx="1358" formatCode="0">
                  <c:v>-676.50000000000011</c:v>
                </c:pt>
                <c:pt idx="1359" formatCode="0">
                  <c:v>-671.99999999999989</c:v>
                </c:pt>
                <c:pt idx="1360" formatCode="0">
                  <c:v>-676.50000000000011</c:v>
                </c:pt>
                <c:pt idx="1361" formatCode="0">
                  <c:v>-679</c:v>
                </c:pt>
                <c:pt idx="1362" formatCode="0">
                  <c:v>-678.50000000000011</c:v>
                </c:pt>
                <c:pt idx="1363" formatCode="0">
                  <c:v>-680.50000000000011</c:v>
                </c:pt>
                <c:pt idx="1364" formatCode="0">
                  <c:v>-679.5</c:v>
                </c:pt>
                <c:pt idx="1365" formatCode="0">
                  <c:v>-677.99999999999989</c:v>
                </c:pt>
                <c:pt idx="1366" formatCode="0">
                  <c:v>-674.50000000000011</c:v>
                </c:pt>
                <c:pt idx="1367" formatCode="0">
                  <c:v>-669</c:v>
                </c:pt>
                <c:pt idx="1368" formatCode="0">
                  <c:v>-665.5</c:v>
                </c:pt>
                <c:pt idx="1369" formatCode="0">
                  <c:v>-663.5</c:v>
                </c:pt>
                <c:pt idx="1370" formatCode="0">
                  <c:v>-661.99999999999989</c:v>
                </c:pt>
                <c:pt idx="1371" formatCode="0">
                  <c:v>-660.50000000000011</c:v>
                </c:pt>
                <c:pt idx="1372" formatCode="0">
                  <c:v>-659.99999999999989</c:v>
                </c:pt>
                <c:pt idx="1373" formatCode="0">
                  <c:v>-657.99999999999989</c:v>
                </c:pt>
                <c:pt idx="1374" formatCode="0">
                  <c:v>-657</c:v>
                </c:pt>
                <c:pt idx="1375" formatCode="0">
                  <c:v>-655.5</c:v>
                </c:pt>
                <c:pt idx="1376" formatCode="0">
                  <c:v>-653.5</c:v>
                </c:pt>
                <c:pt idx="1377" formatCode="0">
                  <c:v>-653.5</c:v>
                </c:pt>
                <c:pt idx="1378" formatCode="0">
                  <c:v>-653.99999999999989</c:v>
                </c:pt>
                <c:pt idx="1379" formatCode="0">
                  <c:v>-654.50000000000011</c:v>
                </c:pt>
                <c:pt idx="1380" formatCode="0">
                  <c:v>-656.50000000000011</c:v>
                </c:pt>
                <c:pt idx="1381" formatCode="0">
                  <c:v>-659.5</c:v>
                </c:pt>
                <c:pt idx="1382" formatCode="0">
                  <c:v>-663.5</c:v>
                </c:pt>
                <c:pt idx="1383" formatCode="0">
                  <c:v>-667.99999999999989</c:v>
                </c:pt>
                <c:pt idx="1384" formatCode="0">
                  <c:v>-670.50000000000011</c:v>
                </c:pt>
                <c:pt idx="1385" formatCode="0">
                  <c:v>-672.50000000000011</c:v>
                </c:pt>
                <c:pt idx="1386" formatCode="0">
                  <c:v>-669</c:v>
                </c:pt>
                <c:pt idx="1387" formatCode="0">
                  <c:v>-667</c:v>
                </c:pt>
                <c:pt idx="1388" formatCode="0">
                  <c:v>-665.99999999999989</c:v>
                </c:pt>
                <c:pt idx="1389" formatCode="0">
                  <c:v>-665</c:v>
                </c:pt>
                <c:pt idx="1390" formatCode="0">
                  <c:v>-661.99999999999989</c:v>
                </c:pt>
                <c:pt idx="1391" formatCode="0">
                  <c:v>-659</c:v>
                </c:pt>
                <c:pt idx="1392" formatCode="0">
                  <c:v>-657</c:v>
                </c:pt>
                <c:pt idx="1393" formatCode="0">
                  <c:v>-655</c:v>
                </c:pt>
                <c:pt idx="1394" formatCode="0">
                  <c:v>-652.50000000000011</c:v>
                </c:pt>
                <c:pt idx="1395" formatCode="0">
                  <c:v>-650.50000000000011</c:v>
                </c:pt>
                <c:pt idx="1396" formatCode="0">
                  <c:v>-647.99999999999989</c:v>
                </c:pt>
                <c:pt idx="1397" formatCode="0">
                  <c:v>-647</c:v>
                </c:pt>
                <c:pt idx="1398" formatCode="0">
                  <c:v>-645.99999999999989</c:v>
                </c:pt>
                <c:pt idx="1399" formatCode="0">
                  <c:v>-645.99999999999989</c:v>
                </c:pt>
                <c:pt idx="1400" formatCode="0">
                  <c:v>-645.5</c:v>
                </c:pt>
                <c:pt idx="1401" formatCode="0">
                  <c:v>-645</c:v>
                </c:pt>
                <c:pt idx="1402" formatCode="0">
                  <c:v>-644.50000000000011</c:v>
                </c:pt>
                <c:pt idx="1403" formatCode="0">
                  <c:v>-643.99999999999989</c:v>
                </c:pt>
                <c:pt idx="1404" formatCode="0">
                  <c:v>-643.99999999999989</c:v>
                </c:pt>
                <c:pt idx="1405" formatCode="0">
                  <c:v>-643.5</c:v>
                </c:pt>
                <c:pt idx="1406" formatCode="0">
                  <c:v>-643.99999999999989</c:v>
                </c:pt>
                <c:pt idx="1407" formatCode="0">
                  <c:v>-647.5</c:v>
                </c:pt>
                <c:pt idx="1408" formatCode="0">
                  <c:v>-650.50000000000011</c:v>
                </c:pt>
                <c:pt idx="1409" formatCode="0">
                  <c:v>-654.50000000000011</c:v>
                </c:pt>
                <c:pt idx="1410" formatCode="0">
                  <c:v>-663.5</c:v>
                </c:pt>
                <c:pt idx="1411" formatCode="0">
                  <c:v>-675.99999999999989</c:v>
                </c:pt>
                <c:pt idx="1412" formatCode="0">
                  <c:v>-684.50000000000011</c:v>
                </c:pt>
                <c:pt idx="1413" formatCode="0">
                  <c:v>-688.49999999999989</c:v>
                </c:pt>
                <c:pt idx="1414" formatCode="0">
                  <c:v>-686.50000000000011</c:v>
                </c:pt>
                <c:pt idx="1415" formatCode="0">
                  <c:v>-683.99999999999989</c:v>
                </c:pt>
                <c:pt idx="1416" formatCode="0">
                  <c:v>-684.50000000000011</c:v>
                </c:pt>
                <c:pt idx="1417" formatCode="0">
                  <c:v>-682.50000000000011</c:v>
                </c:pt>
                <c:pt idx="1418" formatCode="0">
                  <c:v>-683.5</c:v>
                </c:pt>
                <c:pt idx="1419" formatCode="0">
                  <c:v>-677</c:v>
                </c:pt>
                <c:pt idx="1420" formatCode="0">
                  <c:v>-669.5</c:v>
                </c:pt>
                <c:pt idx="1421" formatCode="0">
                  <c:v>-665</c:v>
                </c:pt>
                <c:pt idx="1422" formatCode="0">
                  <c:v>-661</c:v>
                </c:pt>
                <c:pt idx="1423" formatCode="0">
                  <c:v>-659.5</c:v>
                </c:pt>
                <c:pt idx="1424" formatCode="0">
                  <c:v>-657.99999999999989</c:v>
                </c:pt>
                <c:pt idx="1425" formatCode="0">
                  <c:v>-657</c:v>
                </c:pt>
                <c:pt idx="1426" formatCode="0">
                  <c:v>-655.99999999999989</c:v>
                </c:pt>
                <c:pt idx="1427" formatCode="0">
                  <c:v>-655.99999999999989</c:v>
                </c:pt>
                <c:pt idx="1428" formatCode="0">
                  <c:v>-655.5</c:v>
                </c:pt>
                <c:pt idx="1429" formatCode="0">
                  <c:v>-654.50000000000011</c:v>
                </c:pt>
                <c:pt idx="1430" formatCode="0">
                  <c:v>-654.50000000000011</c:v>
                </c:pt>
                <c:pt idx="1431" formatCode="0">
                  <c:v>-653.5</c:v>
                </c:pt>
                <c:pt idx="1432" formatCode="0">
                  <c:v>-653.99999999999989</c:v>
                </c:pt>
                <c:pt idx="1433" formatCode="0">
                  <c:v>-653.5</c:v>
                </c:pt>
                <c:pt idx="1434" formatCode="0">
                  <c:v>-653.5</c:v>
                </c:pt>
                <c:pt idx="1435" formatCode="0">
                  <c:v>-653.5</c:v>
                </c:pt>
                <c:pt idx="1436" formatCode="0">
                  <c:v>-653.5</c:v>
                </c:pt>
                <c:pt idx="1437" formatCode="0">
                  <c:v>-653.5</c:v>
                </c:pt>
                <c:pt idx="1438" formatCode="0">
                  <c:v>-653.5</c:v>
                </c:pt>
                <c:pt idx="1439" formatCode="0">
                  <c:v>-653</c:v>
                </c:pt>
                <c:pt idx="1440" formatCode="0">
                  <c:v>-651</c:v>
                </c:pt>
                <c:pt idx="1441" formatCode="0">
                  <c:v>-649.5</c:v>
                </c:pt>
                <c:pt idx="1442" formatCode="0">
                  <c:v>-649.99999999999989</c:v>
                </c:pt>
                <c:pt idx="1443" formatCode="0">
                  <c:v>-649.5</c:v>
                </c:pt>
                <c:pt idx="1444" formatCode="0">
                  <c:v>-649.5</c:v>
                </c:pt>
                <c:pt idx="1445" formatCode="0">
                  <c:v>-649</c:v>
                </c:pt>
                <c:pt idx="1446" formatCode="0">
                  <c:v>-648.50000000000011</c:v>
                </c:pt>
                <c:pt idx="1447" formatCode="0">
                  <c:v>-647.99999999999989</c:v>
                </c:pt>
                <c:pt idx="1448" formatCode="0">
                  <c:v>-648.50000000000011</c:v>
                </c:pt>
                <c:pt idx="1449" formatCode="0">
                  <c:v>-647.5</c:v>
                </c:pt>
                <c:pt idx="1450" formatCode="0">
                  <c:v>-647.99999999999989</c:v>
                </c:pt>
                <c:pt idx="1451" formatCode="0">
                  <c:v>-647.99999999999989</c:v>
                </c:pt>
                <c:pt idx="1452" formatCode="0">
                  <c:v>-647</c:v>
                </c:pt>
                <c:pt idx="1453" formatCode="0">
                  <c:v>-647.5</c:v>
                </c:pt>
                <c:pt idx="1454" formatCode="0">
                  <c:v>-647</c:v>
                </c:pt>
                <c:pt idx="1455" formatCode="0">
                  <c:v>-648.50000000000011</c:v>
                </c:pt>
                <c:pt idx="1456" formatCode="0">
                  <c:v>-650.50000000000011</c:v>
                </c:pt>
                <c:pt idx="1457" formatCode="0">
                  <c:v>-655</c:v>
                </c:pt>
                <c:pt idx="1458" formatCode="0">
                  <c:v>-657.99999999999989</c:v>
                </c:pt>
                <c:pt idx="1459" formatCode="0">
                  <c:v>-661.99999999999989</c:v>
                </c:pt>
                <c:pt idx="1460" formatCode="0">
                  <c:v>-661.5</c:v>
                </c:pt>
                <c:pt idx="1461" formatCode="0">
                  <c:v>-661</c:v>
                </c:pt>
                <c:pt idx="1462" formatCode="0">
                  <c:v>-661</c:v>
                </c:pt>
                <c:pt idx="1463" formatCode="0">
                  <c:v>-659</c:v>
                </c:pt>
                <c:pt idx="1464" formatCode="0">
                  <c:v>-657.5</c:v>
                </c:pt>
                <c:pt idx="1465" formatCode="0">
                  <c:v>-655</c:v>
                </c:pt>
                <c:pt idx="1466" formatCode="0">
                  <c:v>-653.99999999999989</c:v>
                </c:pt>
                <c:pt idx="1467" formatCode="0">
                  <c:v>-653.99999999999989</c:v>
                </c:pt>
                <c:pt idx="1468" formatCode="0">
                  <c:v>-653.5</c:v>
                </c:pt>
                <c:pt idx="1469" formatCode="0">
                  <c:v>-653.5</c:v>
                </c:pt>
                <c:pt idx="1470" formatCode="0">
                  <c:v>-653.99999999999989</c:v>
                </c:pt>
                <c:pt idx="1471" formatCode="0">
                  <c:v>-653.5</c:v>
                </c:pt>
                <c:pt idx="1472" formatCode="0">
                  <c:v>-653.5</c:v>
                </c:pt>
                <c:pt idx="1473" formatCode="0">
                  <c:v>-653.5</c:v>
                </c:pt>
                <c:pt idx="1474" formatCode="0">
                  <c:v>-653.5</c:v>
                </c:pt>
                <c:pt idx="1475" formatCode="0">
                  <c:v>-653</c:v>
                </c:pt>
                <c:pt idx="1476" formatCode="0">
                  <c:v>-652.50000000000011</c:v>
                </c:pt>
                <c:pt idx="1477" formatCode="0">
                  <c:v>-651.99999999999989</c:v>
                </c:pt>
                <c:pt idx="1478" formatCode="0">
                  <c:v>-651.5</c:v>
                </c:pt>
                <c:pt idx="1479" formatCode="0">
                  <c:v>-651</c:v>
                </c:pt>
                <c:pt idx="1480" formatCode="0">
                  <c:v>-650.50000000000011</c:v>
                </c:pt>
                <c:pt idx="1481" formatCode="0">
                  <c:v>-649.99999999999989</c:v>
                </c:pt>
                <c:pt idx="1482" formatCode="0">
                  <c:v>-649.5</c:v>
                </c:pt>
                <c:pt idx="1483" formatCode="0">
                  <c:v>-649.5</c:v>
                </c:pt>
                <c:pt idx="1484" formatCode="0">
                  <c:v>-649.5</c:v>
                </c:pt>
                <c:pt idx="1485" formatCode="0">
                  <c:v>-648.50000000000011</c:v>
                </c:pt>
                <c:pt idx="1486" formatCode="0">
                  <c:v>-645.99999999999989</c:v>
                </c:pt>
                <c:pt idx="1487" formatCode="0">
                  <c:v>-645.5</c:v>
                </c:pt>
                <c:pt idx="1488" formatCode="0">
                  <c:v>-644.50000000000011</c:v>
                </c:pt>
                <c:pt idx="1489" formatCode="0">
                  <c:v>-643</c:v>
                </c:pt>
                <c:pt idx="1490" formatCode="0">
                  <c:v>-643.5</c:v>
                </c:pt>
                <c:pt idx="1491" formatCode="0">
                  <c:v>-643</c:v>
                </c:pt>
                <c:pt idx="1492" formatCode="0">
                  <c:v>-643.5</c:v>
                </c:pt>
                <c:pt idx="1493" formatCode="0">
                  <c:v>-645.99999999999989</c:v>
                </c:pt>
                <c:pt idx="1494" formatCode="0">
                  <c:v>-648.50000000000011</c:v>
                </c:pt>
                <c:pt idx="1495" formatCode="0">
                  <c:v>-649.5</c:v>
                </c:pt>
                <c:pt idx="1496" formatCode="0">
                  <c:v>-651</c:v>
                </c:pt>
                <c:pt idx="1497" formatCode="0">
                  <c:v>-652.50000000000011</c:v>
                </c:pt>
                <c:pt idx="1498" formatCode="0">
                  <c:v>-653</c:v>
                </c:pt>
                <c:pt idx="1499" formatCode="0">
                  <c:v>-663</c:v>
                </c:pt>
                <c:pt idx="1500" formatCode="0">
                  <c:v>-671.5</c:v>
                </c:pt>
                <c:pt idx="1501" formatCode="0">
                  <c:v>-671.99999999999989</c:v>
                </c:pt>
                <c:pt idx="1502" formatCode="0">
                  <c:v>-675</c:v>
                </c:pt>
                <c:pt idx="1503" formatCode="0">
                  <c:v>-671.99999999999989</c:v>
                </c:pt>
                <c:pt idx="1504" formatCode="0">
                  <c:v>-667.99999999999989</c:v>
                </c:pt>
                <c:pt idx="1505" formatCode="0">
                  <c:v>-664.50000000000011</c:v>
                </c:pt>
                <c:pt idx="1506" formatCode="0">
                  <c:v>-660.50000000000011</c:v>
                </c:pt>
                <c:pt idx="1507" formatCode="0">
                  <c:v>-657.99999999999989</c:v>
                </c:pt>
                <c:pt idx="1508" formatCode="0">
                  <c:v>-655.5</c:v>
                </c:pt>
                <c:pt idx="1509" formatCode="0">
                  <c:v>-653.5</c:v>
                </c:pt>
                <c:pt idx="1510" formatCode="0">
                  <c:v>-652.50000000000011</c:v>
                </c:pt>
                <c:pt idx="1511" formatCode="0">
                  <c:v>-651.99999999999989</c:v>
                </c:pt>
                <c:pt idx="1512" formatCode="0">
                  <c:v>-651</c:v>
                </c:pt>
                <c:pt idx="1513" formatCode="0">
                  <c:v>-649.5</c:v>
                </c:pt>
                <c:pt idx="1514" formatCode="0">
                  <c:v>-649</c:v>
                </c:pt>
                <c:pt idx="1515" formatCode="0">
                  <c:v>-649</c:v>
                </c:pt>
                <c:pt idx="1516" formatCode="0">
                  <c:v>-648.50000000000011</c:v>
                </c:pt>
                <c:pt idx="1517" formatCode="0">
                  <c:v>-649</c:v>
                </c:pt>
                <c:pt idx="1518" formatCode="0">
                  <c:v>-647.99999999999989</c:v>
                </c:pt>
                <c:pt idx="1519" formatCode="0">
                  <c:v>-647.99999999999989</c:v>
                </c:pt>
                <c:pt idx="1520" formatCode="0">
                  <c:v>-647.99999999999989</c:v>
                </c:pt>
                <c:pt idx="1521" formatCode="0">
                  <c:v>-647.99999999999989</c:v>
                </c:pt>
                <c:pt idx="1522" formatCode="0">
                  <c:v>-648.50000000000011</c:v>
                </c:pt>
                <c:pt idx="1523" formatCode="0">
                  <c:v>-648.50000000000011</c:v>
                </c:pt>
                <c:pt idx="1524" formatCode="0">
                  <c:v>-648.50000000000011</c:v>
                </c:pt>
                <c:pt idx="1525" formatCode="0">
                  <c:v>-653</c:v>
                </c:pt>
                <c:pt idx="1526" formatCode="0">
                  <c:v>-659.5</c:v>
                </c:pt>
                <c:pt idx="1527" formatCode="0">
                  <c:v>-667.5</c:v>
                </c:pt>
                <c:pt idx="1528" formatCode="0">
                  <c:v>-661</c:v>
                </c:pt>
                <c:pt idx="1529" formatCode="0">
                  <c:v>-657</c:v>
                </c:pt>
                <c:pt idx="1530" formatCode="0">
                  <c:v>-657</c:v>
                </c:pt>
                <c:pt idx="1531" formatCode="0">
                  <c:v>-655.99999999999989</c:v>
                </c:pt>
                <c:pt idx="1532" formatCode="0">
                  <c:v>-652.50000000000011</c:v>
                </c:pt>
                <c:pt idx="1533" formatCode="0">
                  <c:v>-651</c:v>
                </c:pt>
                <c:pt idx="1534" formatCode="0">
                  <c:v>-649.99999999999989</c:v>
                </c:pt>
                <c:pt idx="1535" formatCode="0">
                  <c:v>-649</c:v>
                </c:pt>
                <c:pt idx="1536" formatCode="0">
                  <c:v>-648.50000000000011</c:v>
                </c:pt>
                <c:pt idx="1537" formatCode="0">
                  <c:v>-647.99999999999989</c:v>
                </c:pt>
                <c:pt idx="1538" formatCode="0">
                  <c:v>-647.5</c:v>
                </c:pt>
                <c:pt idx="1539" formatCode="0">
                  <c:v>-646.50000000000011</c:v>
                </c:pt>
                <c:pt idx="1540" formatCode="0">
                  <c:v>-645.99999999999989</c:v>
                </c:pt>
                <c:pt idx="1541" formatCode="0">
                  <c:v>-645.5</c:v>
                </c:pt>
                <c:pt idx="1542" formatCode="0">
                  <c:v>-645</c:v>
                </c:pt>
                <c:pt idx="1543" formatCode="0">
                  <c:v>-645</c:v>
                </c:pt>
                <c:pt idx="1544" formatCode="0">
                  <c:v>-645</c:v>
                </c:pt>
                <c:pt idx="1545" formatCode="0">
                  <c:v>-645.5</c:v>
                </c:pt>
                <c:pt idx="1546" formatCode="0">
                  <c:v>-647.99999999999989</c:v>
                </c:pt>
                <c:pt idx="1547" formatCode="0">
                  <c:v>-649</c:v>
                </c:pt>
                <c:pt idx="1548" formatCode="0">
                  <c:v>-653</c:v>
                </c:pt>
                <c:pt idx="1549" formatCode="0">
                  <c:v>-652.50000000000011</c:v>
                </c:pt>
                <c:pt idx="1550" formatCode="0">
                  <c:v>-660.50000000000011</c:v>
                </c:pt>
                <c:pt idx="1551" formatCode="0">
                  <c:v>-663</c:v>
                </c:pt>
                <c:pt idx="1552" formatCode="0">
                  <c:v>-659.99999999999989</c:v>
                </c:pt>
                <c:pt idx="1553" formatCode="0">
                  <c:v>-659</c:v>
                </c:pt>
                <c:pt idx="1554" formatCode="0">
                  <c:v>-662.50000000000011</c:v>
                </c:pt>
                <c:pt idx="1555" formatCode="0">
                  <c:v>-659.99999999999989</c:v>
                </c:pt>
                <c:pt idx="1556" formatCode="0">
                  <c:v>-655.99999999999989</c:v>
                </c:pt>
                <c:pt idx="1557" formatCode="0">
                  <c:v>-653</c:v>
                </c:pt>
                <c:pt idx="1558" formatCode="0">
                  <c:v>-649.99999999999989</c:v>
                </c:pt>
                <c:pt idx="1559" formatCode="0">
                  <c:v>-647.99999999999989</c:v>
                </c:pt>
                <c:pt idx="1560" formatCode="0">
                  <c:v>-645</c:v>
                </c:pt>
                <c:pt idx="1561" formatCode="0">
                  <c:v>-641.99999999999989</c:v>
                </c:pt>
                <c:pt idx="1562" formatCode="0">
                  <c:v>-641</c:v>
                </c:pt>
                <c:pt idx="1563" formatCode="0">
                  <c:v>-641.5</c:v>
                </c:pt>
                <c:pt idx="1564" formatCode="0">
                  <c:v>-640.50000000000011</c:v>
                </c:pt>
                <c:pt idx="1565" formatCode="0">
                  <c:v>-639</c:v>
                </c:pt>
                <c:pt idx="1566" formatCode="0">
                  <c:v>-638.50000000000011</c:v>
                </c:pt>
                <c:pt idx="1567" formatCode="0">
                  <c:v>-639.5</c:v>
                </c:pt>
                <c:pt idx="1568" formatCode="0">
                  <c:v>-640.50000000000011</c:v>
                </c:pt>
                <c:pt idx="1569" formatCode="0">
                  <c:v>-642.50000000000011</c:v>
                </c:pt>
                <c:pt idx="1570" formatCode="0">
                  <c:v>-644.50000000000011</c:v>
                </c:pt>
                <c:pt idx="1571" formatCode="0">
                  <c:v>-647.99999999999989</c:v>
                </c:pt>
                <c:pt idx="1572" formatCode="0">
                  <c:v>-654.50000000000011</c:v>
                </c:pt>
                <c:pt idx="1573" formatCode="0">
                  <c:v>-661.99999999999989</c:v>
                </c:pt>
                <c:pt idx="1574" formatCode="0">
                  <c:v>-667.5</c:v>
                </c:pt>
                <c:pt idx="1575" formatCode="0">
                  <c:v>-665.99999999999989</c:v>
                </c:pt>
                <c:pt idx="1576" formatCode="0">
                  <c:v>-665.5</c:v>
                </c:pt>
                <c:pt idx="1577" formatCode="0">
                  <c:v>-663.5</c:v>
                </c:pt>
                <c:pt idx="1578" formatCode="0">
                  <c:v>-663.5</c:v>
                </c:pt>
                <c:pt idx="1579" formatCode="0">
                  <c:v>-662.50000000000011</c:v>
                </c:pt>
                <c:pt idx="1580" formatCode="0">
                  <c:v>-666.50000000000011</c:v>
                </c:pt>
                <c:pt idx="1581" formatCode="0">
                  <c:v>-661.99999999999989</c:v>
                </c:pt>
                <c:pt idx="1582" formatCode="0">
                  <c:v>-655</c:v>
                </c:pt>
                <c:pt idx="1583" formatCode="0">
                  <c:v>-651</c:v>
                </c:pt>
                <c:pt idx="1584" formatCode="0">
                  <c:v>-647</c:v>
                </c:pt>
                <c:pt idx="1585" formatCode="0">
                  <c:v>-644.50000000000011</c:v>
                </c:pt>
                <c:pt idx="1586" formatCode="0">
                  <c:v>-643</c:v>
                </c:pt>
                <c:pt idx="1587" formatCode="0">
                  <c:v>-641.5</c:v>
                </c:pt>
                <c:pt idx="1588" formatCode="0">
                  <c:v>-640.50000000000011</c:v>
                </c:pt>
                <c:pt idx="1589" formatCode="0">
                  <c:v>-640.50000000000011</c:v>
                </c:pt>
                <c:pt idx="1590" formatCode="0">
                  <c:v>-640.50000000000011</c:v>
                </c:pt>
                <c:pt idx="1591" formatCode="0">
                  <c:v>-641</c:v>
                </c:pt>
                <c:pt idx="1592" formatCode="0">
                  <c:v>-641.5</c:v>
                </c:pt>
                <c:pt idx="1593" formatCode="0">
                  <c:v>-643</c:v>
                </c:pt>
                <c:pt idx="1594" formatCode="0">
                  <c:v>-644.50000000000011</c:v>
                </c:pt>
                <c:pt idx="1595" formatCode="0">
                  <c:v>-645.5</c:v>
                </c:pt>
                <c:pt idx="1596" formatCode="0">
                  <c:v>-653.99999999999989</c:v>
                </c:pt>
                <c:pt idx="1597" formatCode="0">
                  <c:v>-665</c:v>
                </c:pt>
                <c:pt idx="1598" formatCode="0">
                  <c:v>-664.50000000000011</c:v>
                </c:pt>
                <c:pt idx="1599" formatCode="0">
                  <c:v>-665.99999999999989</c:v>
                </c:pt>
                <c:pt idx="1600" formatCode="0">
                  <c:v>-665</c:v>
                </c:pt>
                <c:pt idx="1601" formatCode="0">
                  <c:v>-666.50000000000011</c:v>
                </c:pt>
                <c:pt idx="1602" formatCode="0">
                  <c:v>-667</c:v>
                </c:pt>
                <c:pt idx="1603" formatCode="0">
                  <c:v>-667</c:v>
                </c:pt>
                <c:pt idx="1604" formatCode="0">
                  <c:v>-663.99999999999989</c:v>
                </c:pt>
                <c:pt idx="1605" formatCode="0">
                  <c:v>-658.50000000000011</c:v>
                </c:pt>
                <c:pt idx="1606" formatCode="0">
                  <c:v>-653.5</c:v>
                </c:pt>
                <c:pt idx="1607" formatCode="0">
                  <c:v>-650.50000000000011</c:v>
                </c:pt>
                <c:pt idx="1608" formatCode="0">
                  <c:v>-648.50000000000011</c:v>
                </c:pt>
                <c:pt idx="1609" formatCode="0">
                  <c:v>-647.5</c:v>
                </c:pt>
                <c:pt idx="1610" formatCode="0">
                  <c:v>-647</c:v>
                </c:pt>
                <c:pt idx="1611" formatCode="0">
                  <c:v>-644.50000000000011</c:v>
                </c:pt>
                <c:pt idx="1612" formatCode="0">
                  <c:v>-642.50000000000011</c:v>
                </c:pt>
                <c:pt idx="1613" formatCode="0">
                  <c:v>-639.99999999999989</c:v>
                </c:pt>
                <c:pt idx="1614" formatCode="0">
                  <c:v>-639</c:v>
                </c:pt>
                <c:pt idx="1615" formatCode="0">
                  <c:v>-638.50000000000011</c:v>
                </c:pt>
                <c:pt idx="1616" formatCode="0">
                  <c:v>-638.50000000000011</c:v>
                </c:pt>
                <c:pt idx="1617" formatCode="0">
                  <c:v>-639</c:v>
                </c:pt>
                <c:pt idx="1618" formatCode="0">
                  <c:v>-639.5</c:v>
                </c:pt>
                <c:pt idx="1619" formatCode="0">
                  <c:v>-640.50000000000011</c:v>
                </c:pt>
                <c:pt idx="1620" formatCode="0">
                  <c:v>-642.50000000000011</c:v>
                </c:pt>
                <c:pt idx="1621" formatCode="0">
                  <c:v>-645.5</c:v>
                </c:pt>
                <c:pt idx="1622" formatCode="0">
                  <c:v>-647</c:v>
                </c:pt>
                <c:pt idx="1623" formatCode="0">
                  <c:v>-645.5</c:v>
                </c:pt>
                <c:pt idx="1624" formatCode="0">
                  <c:v>-647</c:v>
                </c:pt>
                <c:pt idx="1625" formatCode="0">
                  <c:v>-649</c:v>
                </c:pt>
                <c:pt idx="1626" formatCode="0">
                  <c:v>-651</c:v>
                </c:pt>
                <c:pt idx="1627" formatCode="0">
                  <c:v>-654.50000000000011</c:v>
                </c:pt>
                <c:pt idx="1628" formatCode="0">
                  <c:v>-653</c:v>
                </c:pt>
                <c:pt idx="1629" formatCode="0">
                  <c:v>-651</c:v>
                </c:pt>
                <c:pt idx="1630" formatCode="0">
                  <c:v>-646.50000000000011</c:v>
                </c:pt>
                <c:pt idx="1631" formatCode="0">
                  <c:v>-644.50000000000011</c:v>
                </c:pt>
                <c:pt idx="1632" formatCode="0">
                  <c:v>-643.5</c:v>
                </c:pt>
                <c:pt idx="1633" formatCode="0">
                  <c:v>-640.50000000000011</c:v>
                </c:pt>
                <c:pt idx="1634" formatCode="0">
                  <c:v>-639.5</c:v>
                </c:pt>
                <c:pt idx="1635" formatCode="0">
                  <c:v>-637.99999999999989</c:v>
                </c:pt>
                <c:pt idx="1636" formatCode="0">
                  <c:v>-637</c:v>
                </c:pt>
                <c:pt idx="1637" formatCode="0">
                  <c:v>-637</c:v>
                </c:pt>
                <c:pt idx="1638" formatCode="0">
                  <c:v>-637</c:v>
                </c:pt>
                <c:pt idx="1639" formatCode="0">
                  <c:v>-636.50000000000011</c:v>
                </c:pt>
                <c:pt idx="1640" formatCode="0">
                  <c:v>-637.99999999999989</c:v>
                </c:pt>
                <c:pt idx="1641" formatCode="0">
                  <c:v>-639</c:v>
                </c:pt>
                <c:pt idx="1642" formatCode="0">
                  <c:v>-640.50000000000011</c:v>
                </c:pt>
                <c:pt idx="1643" formatCode="0">
                  <c:v>-642.50000000000011</c:v>
                </c:pt>
                <c:pt idx="1644" formatCode="0">
                  <c:v>-644.50000000000011</c:v>
                </c:pt>
                <c:pt idx="1645" formatCode="0">
                  <c:v>-650.50000000000011</c:v>
                </c:pt>
                <c:pt idx="1646" formatCode="0">
                  <c:v>-652.50000000000011</c:v>
                </c:pt>
                <c:pt idx="1647" formatCode="0">
                  <c:v>-655.5</c:v>
                </c:pt>
                <c:pt idx="1648" formatCode="0">
                  <c:v>-657</c:v>
                </c:pt>
                <c:pt idx="1649" formatCode="0">
                  <c:v>-656.50000000000011</c:v>
                </c:pt>
                <c:pt idx="1650" formatCode="0">
                  <c:v>-655</c:v>
                </c:pt>
                <c:pt idx="1651" formatCode="0">
                  <c:v>-654.50000000000011</c:v>
                </c:pt>
                <c:pt idx="1652" formatCode="0">
                  <c:v>-655</c:v>
                </c:pt>
                <c:pt idx="1653" formatCode="0">
                  <c:v>-651.99999999999989</c:v>
                </c:pt>
                <c:pt idx="1654" formatCode="0">
                  <c:v>-649</c:v>
                </c:pt>
                <c:pt idx="1655" formatCode="0">
                  <c:v>-647</c:v>
                </c:pt>
                <c:pt idx="1656" formatCode="0">
                  <c:v>-645</c:v>
                </c:pt>
                <c:pt idx="1657" formatCode="0">
                  <c:v>-643.99999999999989</c:v>
                </c:pt>
                <c:pt idx="1658" formatCode="0">
                  <c:v>-643</c:v>
                </c:pt>
                <c:pt idx="1659" formatCode="0">
                  <c:v>-639.99999999999989</c:v>
                </c:pt>
                <c:pt idx="1660" formatCode="0">
                  <c:v>-637.99999999999989</c:v>
                </c:pt>
                <c:pt idx="1661" formatCode="0">
                  <c:v>-638.50000000000011</c:v>
                </c:pt>
                <c:pt idx="1662" formatCode="0">
                  <c:v>-637.5</c:v>
                </c:pt>
                <c:pt idx="1663" formatCode="0">
                  <c:v>-637.5</c:v>
                </c:pt>
                <c:pt idx="1664" formatCode="0">
                  <c:v>-637.99999999999989</c:v>
                </c:pt>
                <c:pt idx="1665" formatCode="0">
                  <c:v>-640.50000000000011</c:v>
                </c:pt>
                <c:pt idx="1666" formatCode="0">
                  <c:v>-641.99999999999989</c:v>
                </c:pt>
                <c:pt idx="1667" formatCode="0">
                  <c:v>-643.99999999999989</c:v>
                </c:pt>
                <c:pt idx="1668" formatCode="0">
                  <c:v>-645.5</c:v>
                </c:pt>
                <c:pt idx="1669" formatCode="0">
                  <c:v>-655.5</c:v>
                </c:pt>
                <c:pt idx="1670" formatCode="0">
                  <c:v>-656.50000000000011</c:v>
                </c:pt>
                <c:pt idx="1671" formatCode="0">
                  <c:v>-655.99999999999989</c:v>
                </c:pt>
                <c:pt idx="1672" formatCode="0">
                  <c:v>-657.99999999999989</c:v>
                </c:pt>
                <c:pt idx="1673" formatCode="0">
                  <c:v>-657</c:v>
                </c:pt>
                <c:pt idx="1674" formatCode="0">
                  <c:v>-657.99999999999989</c:v>
                </c:pt>
                <c:pt idx="1675" formatCode="0">
                  <c:v>-653.99999999999989</c:v>
                </c:pt>
                <c:pt idx="1676" formatCode="0">
                  <c:v>-653.5</c:v>
                </c:pt>
                <c:pt idx="1677" formatCode="0">
                  <c:v>-656.50000000000011</c:v>
                </c:pt>
                <c:pt idx="1678" formatCode="0">
                  <c:v>-651.5</c:v>
                </c:pt>
                <c:pt idx="1679" formatCode="0">
                  <c:v>-647.99999999999989</c:v>
                </c:pt>
                <c:pt idx="1680" formatCode="0">
                  <c:v>-645.5</c:v>
                </c:pt>
                <c:pt idx="1681" formatCode="0">
                  <c:v>-643.99999999999989</c:v>
                </c:pt>
                <c:pt idx="1682" formatCode="0">
                  <c:v>-642.50000000000011</c:v>
                </c:pt>
                <c:pt idx="1683" formatCode="0">
                  <c:v>-641.5</c:v>
                </c:pt>
                <c:pt idx="1684" formatCode="0">
                  <c:v>-640.50000000000011</c:v>
                </c:pt>
                <c:pt idx="1685" formatCode="0">
                  <c:v>-639</c:v>
                </c:pt>
                <c:pt idx="1686" formatCode="0">
                  <c:v>-637.99999999999989</c:v>
                </c:pt>
                <c:pt idx="1687" formatCode="0">
                  <c:v>-637.99999999999989</c:v>
                </c:pt>
                <c:pt idx="1688" formatCode="0">
                  <c:v>-637.99999999999989</c:v>
                </c:pt>
                <c:pt idx="1689" formatCode="0">
                  <c:v>-639</c:v>
                </c:pt>
                <c:pt idx="1690" formatCode="0">
                  <c:v>-641.5</c:v>
                </c:pt>
                <c:pt idx="1691" formatCode="0">
                  <c:v>-643.99999999999989</c:v>
                </c:pt>
                <c:pt idx="1692" formatCode="0">
                  <c:v>-645.99999999999989</c:v>
                </c:pt>
                <c:pt idx="1693" formatCode="0">
                  <c:v>-646.50000000000011</c:v>
                </c:pt>
                <c:pt idx="1694" formatCode="0">
                  <c:v>-649</c:v>
                </c:pt>
                <c:pt idx="1695" formatCode="0">
                  <c:v>-650.50000000000011</c:v>
                </c:pt>
                <c:pt idx="1696" formatCode="0">
                  <c:v>-646.50000000000011</c:v>
                </c:pt>
                <c:pt idx="1697" formatCode="0">
                  <c:v>-646.50000000000011</c:v>
                </c:pt>
                <c:pt idx="1698" formatCode="0">
                  <c:v>-648.50000000000011</c:v>
                </c:pt>
                <c:pt idx="1699" formatCode="0">
                  <c:v>-647</c:v>
                </c:pt>
                <c:pt idx="1700" formatCode="0">
                  <c:v>-645.5</c:v>
                </c:pt>
                <c:pt idx="1701" formatCode="0">
                  <c:v>-643</c:v>
                </c:pt>
                <c:pt idx="1702" formatCode="0">
                  <c:v>-640.50000000000011</c:v>
                </c:pt>
                <c:pt idx="1703" formatCode="0">
                  <c:v>-639.99999999999989</c:v>
                </c:pt>
                <c:pt idx="1704" formatCode="0">
                  <c:v>-639</c:v>
                </c:pt>
                <c:pt idx="1705" formatCode="0">
                  <c:v>-637.99999999999989</c:v>
                </c:pt>
                <c:pt idx="1706" formatCode="0">
                  <c:v>-637.5</c:v>
                </c:pt>
                <c:pt idx="1707" formatCode="0">
                  <c:v>-637</c:v>
                </c:pt>
                <c:pt idx="1708" formatCode="0">
                  <c:v>-637</c:v>
                </c:pt>
                <c:pt idx="1709" formatCode="0">
                  <c:v>-635.99999999999989</c:v>
                </c:pt>
                <c:pt idx="1710" formatCode="0">
                  <c:v>-636.50000000000011</c:v>
                </c:pt>
                <c:pt idx="1711" formatCode="0">
                  <c:v>-635.99999999999989</c:v>
                </c:pt>
                <c:pt idx="1712" formatCode="0">
                  <c:v>-635.99999999999989</c:v>
                </c:pt>
                <c:pt idx="1713" formatCode="0">
                  <c:v>-635.99999999999989</c:v>
                </c:pt>
                <c:pt idx="1714" formatCode="0">
                  <c:v>-635.99999999999989</c:v>
                </c:pt>
                <c:pt idx="1715" formatCode="0">
                  <c:v>-637.99999999999989</c:v>
                </c:pt>
                <c:pt idx="1716" formatCode="0">
                  <c:v>-639.99999999999989</c:v>
                </c:pt>
                <c:pt idx="1717" formatCode="0">
                  <c:v>-645.5</c:v>
                </c:pt>
                <c:pt idx="1718" formatCode="0">
                  <c:v>-655</c:v>
                </c:pt>
                <c:pt idx="1719" formatCode="0">
                  <c:v>-659.99999999999989</c:v>
                </c:pt>
                <c:pt idx="1720" formatCode="0">
                  <c:v>-663</c:v>
                </c:pt>
                <c:pt idx="1721" formatCode="0">
                  <c:v>-662.50000000000011</c:v>
                </c:pt>
                <c:pt idx="1722" formatCode="0">
                  <c:v>-649.99999999999989</c:v>
                </c:pt>
                <c:pt idx="1723" formatCode="0">
                  <c:v>-652.50000000000011</c:v>
                </c:pt>
                <c:pt idx="1724" formatCode="0">
                  <c:v>-647.5</c:v>
                </c:pt>
                <c:pt idx="1725" formatCode="0">
                  <c:v>-643.5</c:v>
                </c:pt>
                <c:pt idx="1726" formatCode="0">
                  <c:v>-640.50000000000011</c:v>
                </c:pt>
                <c:pt idx="1727" formatCode="0">
                  <c:v>-639.99999999999989</c:v>
                </c:pt>
                <c:pt idx="1728" formatCode="0">
                  <c:v>-638.50000000000011</c:v>
                </c:pt>
                <c:pt idx="1729" formatCode="0">
                  <c:v>-637.5</c:v>
                </c:pt>
                <c:pt idx="1730" formatCode="0">
                  <c:v>-637.99999999999989</c:v>
                </c:pt>
                <c:pt idx="1731" formatCode="0">
                  <c:v>-637.5</c:v>
                </c:pt>
                <c:pt idx="1732" formatCode="0">
                  <c:v>-637.5</c:v>
                </c:pt>
                <c:pt idx="1733" formatCode="0">
                  <c:v>-637</c:v>
                </c:pt>
                <c:pt idx="1734" formatCode="0">
                  <c:v>-637</c:v>
                </c:pt>
                <c:pt idx="1735" formatCode="0">
                  <c:v>-636.50000000000011</c:v>
                </c:pt>
                <c:pt idx="1736" formatCode="0">
                  <c:v>-636.50000000000011</c:v>
                </c:pt>
                <c:pt idx="1737" formatCode="0">
                  <c:v>-637.5</c:v>
                </c:pt>
                <c:pt idx="1738" formatCode="0">
                  <c:v>-637.99999999999989</c:v>
                </c:pt>
                <c:pt idx="1739" formatCode="0">
                  <c:v>-637.99999999999989</c:v>
                </c:pt>
                <c:pt idx="1740" formatCode="0">
                  <c:v>-638.50000000000011</c:v>
                </c:pt>
                <c:pt idx="1741" formatCode="0">
                  <c:v>-639</c:v>
                </c:pt>
                <c:pt idx="1742" formatCode="0">
                  <c:v>-639</c:v>
                </c:pt>
                <c:pt idx="1743" formatCode="0">
                  <c:v>-637</c:v>
                </c:pt>
                <c:pt idx="1744" formatCode="0">
                  <c:v>-637</c:v>
                </c:pt>
                <c:pt idx="1745" formatCode="0">
                  <c:v>-639.5</c:v>
                </c:pt>
                <c:pt idx="1746" formatCode="0">
                  <c:v>-642.50000000000011</c:v>
                </c:pt>
                <c:pt idx="1747" formatCode="0">
                  <c:v>-647</c:v>
                </c:pt>
                <c:pt idx="1748" formatCode="0">
                  <c:v>-641.5</c:v>
                </c:pt>
                <c:pt idx="1749" formatCode="0">
                  <c:v>-643.5</c:v>
                </c:pt>
                <c:pt idx="1750" formatCode="0">
                  <c:v>-641</c:v>
                </c:pt>
                <c:pt idx="1751" formatCode="0">
                  <c:v>-641.5</c:v>
                </c:pt>
                <c:pt idx="1752" formatCode="0">
                  <c:v>-639.99999999999989</c:v>
                </c:pt>
                <c:pt idx="1753" formatCode="0">
                  <c:v>-639</c:v>
                </c:pt>
                <c:pt idx="1754" formatCode="0">
                  <c:v>-638.50000000000011</c:v>
                </c:pt>
                <c:pt idx="1755" formatCode="0">
                  <c:v>-639</c:v>
                </c:pt>
                <c:pt idx="1756" formatCode="0">
                  <c:v>-638.50000000000011</c:v>
                </c:pt>
                <c:pt idx="1757" formatCode="0">
                  <c:v>-637.99999999999989</c:v>
                </c:pt>
                <c:pt idx="1758" formatCode="0">
                  <c:v>-637.5</c:v>
                </c:pt>
                <c:pt idx="1759" formatCode="0">
                  <c:v>-637.5</c:v>
                </c:pt>
                <c:pt idx="1760" formatCode="0">
                  <c:v>-637.99999999999989</c:v>
                </c:pt>
                <c:pt idx="1761" formatCode="0">
                  <c:v>-637.99999999999989</c:v>
                </c:pt>
                <c:pt idx="1762" formatCode="0">
                  <c:v>-638.50000000000011</c:v>
                </c:pt>
                <c:pt idx="1763" formatCode="0">
                  <c:v>-638.50000000000011</c:v>
                </c:pt>
                <c:pt idx="1764" formatCode="0">
                  <c:v>-637.5</c:v>
                </c:pt>
                <c:pt idx="1765" formatCode="0">
                  <c:v>-638.50000000000011</c:v>
                </c:pt>
                <c:pt idx="1766" formatCode="0">
                  <c:v>-639</c:v>
                </c:pt>
                <c:pt idx="1767" formatCode="0">
                  <c:v>-639.99999999999989</c:v>
                </c:pt>
                <c:pt idx="1768" formatCode="0">
                  <c:v>-643</c:v>
                </c:pt>
                <c:pt idx="1769" formatCode="0">
                  <c:v>-649.99999999999989</c:v>
                </c:pt>
                <c:pt idx="1770" formatCode="0">
                  <c:v>-652.50000000000011</c:v>
                </c:pt>
                <c:pt idx="1771" formatCode="0">
                  <c:v>-652.50000000000011</c:v>
                </c:pt>
                <c:pt idx="1772" formatCode="0">
                  <c:v>-655.5</c:v>
                </c:pt>
                <c:pt idx="1773" formatCode="0">
                  <c:v>-655.5</c:v>
                </c:pt>
                <c:pt idx="1774" formatCode="0">
                  <c:v>-652.50000000000011</c:v>
                </c:pt>
                <c:pt idx="1775" formatCode="0">
                  <c:v>-651.5</c:v>
                </c:pt>
                <c:pt idx="1776" formatCode="0">
                  <c:v>-651</c:v>
                </c:pt>
                <c:pt idx="1777" formatCode="0">
                  <c:v>-649.99999999999989</c:v>
                </c:pt>
                <c:pt idx="1778" formatCode="0">
                  <c:v>-649.99999999999989</c:v>
                </c:pt>
                <c:pt idx="1779" formatCode="0">
                  <c:v>-647.5</c:v>
                </c:pt>
                <c:pt idx="1780" formatCode="0">
                  <c:v>-643.99999999999989</c:v>
                </c:pt>
                <c:pt idx="1781" formatCode="0">
                  <c:v>-641.99999999999989</c:v>
                </c:pt>
                <c:pt idx="1782" formatCode="0">
                  <c:v>-640.50000000000011</c:v>
                </c:pt>
                <c:pt idx="1783" formatCode="0">
                  <c:v>-639</c:v>
                </c:pt>
                <c:pt idx="1784" formatCode="0">
                  <c:v>-638.50000000000011</c:v>
                </c:pt>
                <c:pt idx="1785" formatCode="0">
                  <c:v>-637.99999999999989</c:v>
                </c:pt>
                <c:pt idx="1786" formatCode="0">
                  <c:v>-637.5</c:v>
                </c:pt>
                <c:pt idx="1787" formatCode="0">
                  <c:v>-637</c:v>
                </c:pt>
                <c:pt idx="1788" formatCode="0">
                  <c:v>-636.50000000000011</c:v>
                </c:pt>
                <c:pt idx="1789" formatCode="0">
                  <c:v>-636.50000000000011</c:v>
                </c:pt>
                <c:pt idx="1790" formatCode="0">
                  <c:v>-637.99999999999989</c:v>
                </c:pt>
                <c:pt idx="1791" formatCode="0">
                  <c:v>-639.99999999999989</c:v>
                </c:pt>
                <c:pt idx="1792" formatCode="0">
                  <c:v>-639.5</c:v>
                </c:pt>
                <c:pt idx="1793" formatCode="0">
                  <c:v>-641</c:v>
                </c:pt>
                <c:pt idx="1794" formatCode="0">
                  <c:v>-647</c:v>
                </c:pt>
                <c:pt idx="1795" formatCode="0">
                  <c:v>-652.50000000000011</c:v>
                </c:pt>
                <c:pt idx="1796" formatCode="0">
                  <c:v>-651.99999999999989</c:v>
                </c:pt>
                <c:pt idx="1797" formatCode="0">
                  <c:v>-653</c:v>
                </c:pt>
                <c:pt idx="1798" formatCode="0">
                  <c:v>-659</c:v>
                </c:pt>
                <c:pt idx="1799" formatCode="0">
                  <c:v>-657</c:v>
                </c:pt>
                <c:pt idx="1800" formatCode="0">
                  <c:v>-655</c:v>
                </c:pt>
                <c:pt idx="1801" formatCode="0">
                  <c:v>-651.5</c:v>
                </c:pt>
                <c:pt idx="1802" formatCode="0">
                  <c:v>-649.5</c:v>
                </c:pt>
                <c:pt idx="1803" formatCode="0">
                  <c:v>-647.5</c:v>
                </c:pt>
                <c:pt idx="1804" formatCode="0">
                  <c:v>-643.5</c:v>
                </c:pt>
                <c:pt idx="1805" formatCode="0">
                  <c:v>-641</c:v>
                </c:pt>
                <c:pt idx="1806" formatCode="0">
                  <c:v>-639.5</c:v>
                </c:pt>
                <c:pt idx="1807" formatCode="0">
                  <c:v>-637</c:v>
                </c:pt>
                <c:pt idx="1808" formatCode="0">
                  <c:v>-635.5</c:v>
                </c:pt>
                <c:pt idx="1809" formatCode="0">
                  <c:v>-634.50000000000011</c:v>
                </c:pt>
                <c:pt idx="1810" formatCode="0">
                  <c:v>-633.99999999999989</c:v>
                </c:pt>
                <c:pt idx="1811" formatCode="0">
                  <c:v>-633.5</c:v>
                </c:pt>
                <c:pt idx="1812" formatCode="0">
                  <c:v>-631.99999999999989</c:v>
                </c:pt>
                <c:pt idx="1813" formatCode="0">
                  <c:v>-632.50000000000011</c:v>
                </c:pt>
                <c:pt idx="1814" formatCode="0">
                  <c:v>-633.99999999999989</c:v>
                </c:pt>
                <c:pt idx="1815" formatCode="0">
                  <c:v>-637.99999999999989</c:v>
                </c:pt>
                <c:pt idx="1816" formatCode="0">
                  <c:v>-639.99999999999989</c:v>
                </c:pt>
                <c:pt idx="1817" formatCode="0">
                  <c:v>-644.50000000000011</c:v>
                </c:pt>
                <c:pt idx="1818" formatCode="0">
                  <c:v>-649.99999999999989</c:v>
                </c:pt>
                <c:pt idx="1819" formatCode="0">
                  <c:v>-649.99999999999989</c:v>
                </c:pt>
                <c:pt idx="1820" formatCode="0">
                  <c:v>-651.5</c:v>
                </c:pt>
                <c:pt idx="1821" formatCode="0">
                  <c:v>-652.50000000000011</c:v>
                </c:pt>
                <c:pt idx="1822" formatCode="0">
                  <c:v>-653.99999999999989</c:v>
                </c:pt>
                <c:pt idx="1823" formatCode="0">
                  <c:v>-657.5</c:v>
                </c:pt>
                <c:pt idx="1824" formatCode="0">
                  <c:v>-660.50000000000011</c:v>
                </c:pt>
                <c:pt idx="1825" formatCode="0">
                  <c:v>-659</c:v>
                </c:pt>
                <c:pt idx="1826" formatCode="0">
                  <c:v>-663</c:v>
                </c:pt>
                <c:pt idx="1827" formatCode="0">
                  <c:v>-656.50000000000011</c:v>
                </c:pt>
                <c:pt idx="1828" formatCode="0">
                  <c:v>-648.50000000000011</c:v>
                </c:pt>
                <c:pt idx="1829" formatCode="0">
                  <c:v>-643.99999999999989</c:v>
                </c:pt>
                <c:pt idx="1830" formatCode="0">
                  <c:v>-641</c:v>
                </c:pt>
                <c:pt idx="1831" formatCode="0">
                  <c:v>-639.5</c:v>
                </c:pt>
                <c:pt idx="1832" formatCode="0">
                  <c:v>-637.5</c:v>
                </c:pt>
                <c:pt idx="1833" formatCode="0">
                  <c:v>-635.5</c:v>
                </c:pt>
                <c:pt idx="1834" formatCode="0">
                  <c:v>-635.5</c:v>
                </c:pt>
                <c:pt idx="1835" formatCode="0">
                  <c:v>-635.5</c:v>
                </c:pt>
                <c:pt idx="1836" formatCode="0">
                  <c:v>-634.50000000000011</c:v>
                </c:pt>
                <c:pt idx="1837" formatCode="0">
                  <c:v>-634.50000000000011</c:v>
                </c:pt>
                <c:pt idx="1838" formatCode="0">
                  <c:v>-633.99999999999989</c:v>
                </c:pt>
                <c:pt idx="1839" formatCode="0">
                  <c:v>-634.50000000000011</c:v>
                </c:pt>
                <c:pt idx="1840" formatCode="0">
                  <c:v>-635.99999999999989</c:v>
                </c:pt>
                <c:pt idx="1841" formatCode="0">
                  <c:v>-639.99999999999989</c:v>
                </c:pt>
                <c:pt idx="1842" formatCode="0">
                  <c:v>-643.5</c:v>
                </c:pt>
                <c:pt idx="1843" formatCode="0">
                  <c:v>-649.5</c:v>
                </c:pt>
                <c:pt idx="1844" formatCode="0">
                  <c:v>-657.99999999999989</c:v>
                </c:pt>
                <c:pt idx="1845" formatCode="0">
                  <c:v>-666.50000000000011</c:v>
                </c:pt>
                <c:pt idx="1846" formatCode="0">
                  <c:v>-668.50000000000011</c:v>
                </c:pt>
                <c:pt idx="1847" formatCode="0">
                  <c:v>-671.5</c:v>
                </c:pt>
                <c:pt idx="1848" formatCode="0">
                  <c:v>-673</c:v>
                </c:pt>
                <c:pt idx="1849" formatCode="0">
                  <c:v>-671.99999999999989</c:v>
                </c:pt>
                <c:pt idx="1850" formatCode="0">
                  <c:v>-671</c:v>
                </c:pt>
                <c:pt idx="1851" formatCode="0">
                  <c:v>-666.50000000000011</c:v>
                </c:pt>
                <c:pt idx="1852" formatCode="0">
                  <c:v>-659</c:v>
                </c:pt>
                <c:pt idx="1853" formatCode="0">
                  <c:v>-653</c:v>
                </c:pt>
                <c:pt idx="1854" formatCode="0">
                  <c:v>-647.99999999999989</c:v>
                </c:pt>
                <c:pt idx="1855" formatCode="0">
                  <c:v>-643.99999999999989</c:v>
                </c:pt>
                <c:pt idx="1856" formatCode="0">
                  <c:v>-641.99999999999989</c:v>
                </c:pt>
                <c:pt idx="1857" formatCode="0">
                  <c:v>-639.99999999999989</c:v>
                </c:pt>
                <c:pt idx="1858" formatCode="0">
                  <c:v>-637.99999999999989</c:v>
                </c:pt>
                <c:pt idx="1859" formatCode="0">
                  <c:v>-637</c:v>
                </c:pt>
                <c:pt idx="1860" formatCode="0">
                  <c:v>-635.99999999999989</c:v>
                </c:pt>
                <c:pt idx="1861" formatCode="0">
                  <c:v>-635</c:v>
                </c:pt>
                <c:pt idx="1862" formatCode="0">
                  <c:v>-634.50000000000011</c:v>
                </c:pt>
                <c:pt idx="1863" formatCode="0">
                  <c:v>-635.5</c:v>
                </c:pt>
                <c:pt idx="1864" formatCode="0">
                  <c:v>-637.99999999999989</c:v>
                </c:pt>
                <c:pt idx="1865" formatCode="0">
                  <c:v>-639.99999999999989</c:v>
                </c:pt>
                <c:pt idx="1866" formatCode="0">
                  <c:v>-643.5</c:v>
                </c:pt>
                <c:pt idx="1867" formatCode="0">
                  <c:v>-656.50000000000011</c:v>
                </c:pt>
                <c:pt idx="1868" formatCode="0">
                  <c:v>-667.99999999999989</c:v>
                </c:pt>
                <c:pt idx="1869" formatCode="0">
                  <c:v>-673</c:v>
                </c:pt>
                <c:pt idx="1870" formatCode="0">
                  <c:v>-669.99999999999989</c:v>
                </c:pt>
                <c:pt idx="1871" formatCode="0">
                  <c:v>-669.99999999999989</c:v>
                </c:pt>
                <c:pt idx="1872" formatCode="0">
                  <c:v>-667</c:v>
                </c:pt>
                <c:pt idx="1873" formatCode="0">
                  <c:v>-663.5</c:v>
                </c:pt>
                <c:pt idx="1874" formatCode="0">
                  <c:v>-660.50000000000011</c:v>
                </c:pt>
                <c:pt idx="1875" formatCode="0">
                  <c:v>-657.99999999999989</c:v>
                </c:pt>
                <c:pt idx="1876" formatCode="0">
                  <c:v>-655.99999999999989</c:v>
                </c:pt>
                <c:pt idx="1877" formatCode="0">
                  <c:v>-654.50000000000011</c:v>
                </c:pt>
                <c:pt idx="1878" formatCode="0">
                  <c:v>-653.99999999999989</c:v>
                </c:pt>
                <c:pt idx="1879" formatCode="0">
                  <c:v>-651.99999999999989</c:v>
                </c:pt>
                <c:pt idx="1880" formatCode="0">
                  <c:v>-651</c:v>
                </c:pt>
                <c:pt idx="1881" formatCode="0">
                  <c:v>-650.50000000000011</c:v>
                </c:pt>
                <c:pt idx="1882" formatCode="0">
                  <c:v>-650.50000000000011</c:v>
                </c:pt>
                <c:pt idx="1883" formatCode="0">
                  <c:v>-650.50000000000011</c:v>
                </c:pt>
                <c:pt idx="1884" formatCode="0">
                  <c:v>-650.50000000000011</c:v>
                </c:pt>
                <c:pt idx="1885" formatCode="0">
                  <c:v>-649.99999999999989</c:v>
                </c:pt>
                <c:pt idx="1886" formatCode="0">
                  <c:v>-649.5</c:v>
                </c:pt>
                <c:pt idx="1887" formatCode="0">
                  <c:v>-649.5</c:v>
                </c:pt>
                <c:pt idx="1888" formatCode="0">
                  <c:v>-649</c:v>
                </c:pt>
                <c:pt idx="1889" formatCode="0">
                  <c:v>-649</c:v>
                </c:pt>
                <c:pt idx="1890" formatCode="0">
                  <c:v>-651</c:v>
                </c:pt>
                <c:pt idx="1891" formatCode="0">
                  <c:v>-653.99999999999989</c:v>
                </c:pt>
                <c:pt idx="1892" formatCode="0">
                  <c:v>-661.99999999999989</c:v>
                </c:pt>
                <c:pt idx="1893" formatCode="0">
                  <c:v>-665.5</c:v>
                </c:pt>
                <c:pt idx="1894" formatCode="0">
                  <c:v>-669.5</c:v>
                </c:pt>
                <c:pt idx="1895" formatCode="0">
                  <c:v>-675.99999999999989</c:v>
                </c:pt>
                <c:pt idx="1896" formatCode="0">
                  <c:v>-675.99999999999989</c:v>
                </c:pt>
                <c:pt idx="1897" formatCode="0">
                  <c:v>-675.5</c:v>
                </c:pt>
                <c:pt idx="1898" formatCode="0">
                  <c:v>-673.99999999999989</c:v>
                </c:pt>
                <c:pt idx="1899" formatCode="0">
                  <c:v>-669</c:v>
                </c:pt>
                <c:pt idx="1900" formatCode="0">
                  <c:v>-665</c:v>
                </c:pt>
                <c:pt idx="1901" formatCode="0">
                  <c:v>-661.99999999999989</c:v>
                </c:pt>
                <c:pt idx="1902" formatCode="0">
                  <c:v>-659.99999999999989</c:v>
                </c:pt>
                <c:pt idx="1903" formatCode="0">
                  <c:v>-658.50000000000011</c:v>
                </c:pt>
                <c:pt idx="1904" formatCode="0">
                  <c:v>-657</c:v>
                </c:pt>
                <c:pt idx="1905" formatCode="0">
                  <c:v>-655.99999999999989</c:v>
                </c:pt>
                <c:pt idx="1906" formatCode="0">
                  <c:v>-655.5</c:v>
                </c:pt>
                <c:pt idx="1907" formatCode="0">
                  <c:v>-652.50000000000011</c:v>
                </c:pt>
                <c:pt idx="1908" formatCode="0">
                  <c:v>-651.99999999999989</c:v>
                </c:pt>
                <c:pt idx="1909" formatCode="0">
                  <c:v>-652.50000000000011</c:v>
                </c:pt>
                <c:pt idx="1910" formatCode="0">
                  <c:v>-652.50000000000011</c:v>
                </c:pt>
                <c:pt idx="1911" formatCode="0">
                  <c:v>-651.5</c:v>
                </c:pt>
                <c:pt idx="1912" formatCode="0">
                  <c:v>-649.99999999999989</c:v>
                </c:pt>
                <c:pt idx="1913" formatCode="0">
                  <c:v>-649.99999999999989</c:v>
                </c:pt>
                <c:pt idx="1914" formatCode="0">
                  <c:v>-649.99999999999989</c:v>
                </c:pt>
                <c:pt idx="1915" formatCode="0">
                  <c:v>-652.50000000000011</c:v>
                </c:pt>
                <c:pt idx="1916" formatCode="0">
                  <c:v>-659</c:v>
                </c:pt>
                <c:pt idx="1917" formatCode="0">
                  <c:v>-663.5</c:v>
                </c:pt>
                <c:pt idx="1918" formatCode="0">
                  <c:v>-667.99999999999989</c:v>
                </c:pt>
                <c:pt idx="1919" formatCode="0">
                  <c:v>-671</c:v>
                </c:pt>
                <c:pt idx="1920" formatCode="0">
                  <c:v>-671.99999999999989</c:v>
                </c:pt>
                <c:pt idx="1921" formatCode="0">
                  <c:v>-661.5</c:v>
                </c:pt>
                <c:pt idx="1922" formatCode="0">
                  <c:v>-657.5</c:v>
                </c:pt>
                <c:pt idx="1923" formatCode="0">
                  <c:v>-663</c:v>
                </c:pt>
                <c:pt idx="1924" formatCode="0">
                  <c:v>-663.5</c:v>
                </c:pt>
                <c:pt idx="1925" formatCode="0">
                  <c:v>-657</c:v>
                </c:pt>
                <c:pt idx="1926" formatCode="0">
                  <c:v>-653.5</c:v>
                </c:pt>
                <c:pt idx="1927" formatCode="0">
                  <c:v>-649.99999999999989</c:v>
                </c:pt>
                <c:pt idx="1928" formatCode="0">
                  <c:v>-647.99999999999989</c:v>
                </c:pt>
                <c:pt idx="1929" formatCode="0">
                  <c:v>-647</c:v>
                </c:pt>
                <c:pt idx="1930" formatCode="0">
                  <c:v>-646.50000000000011</c:v>
                </c:pt>
                <c:pt idx="1931" formatCode="0">
                  <c:v>-645.99999999999989</c:v>
                </c:pt>
                <c:pt idx="1932" formatCode="0">
                  <c:v>-645</c:v>
                </c:pt>
                <c:pt idx="1933" formatCode="0">
                  <c:v>-644.50000000000011</c:v>
                </c:pt>
                <c:pt idx="1934" formatCode="0">
                  <c:v>-643.5</c:v>
                </c:pt>
                <c:pt idx="1935" formatCode="0">
                  <c:v>-643.5</c:v>
                </c:pt>
                <c:pt idx="1936" formatCode="0">
                  <c:v>-643.5</c:v>
                </c:pt>
                <c:pt idx="1937" formatCode="0">
                  <c:v>-645</c:v>
                </c:pt>
                <c:pt idx="1938" formatCode="0">
                  <c:v>-647</c:v>
                </c:pt>
                <c:pt idx="1939" formatCode="0">
                  <c:v>-650.50000000000011</c:v>
                </c:pt>
                <c:pt idx="1940" formatCode="0">
                  <c:v>-653.99999999999989</c:v>
                </c:pt>
                <c:pt idx="1941" formatCode="0">
                  <c:v>-656.50000000000011</c:v>
                </c:pt>
                <c:pt idx="1942" formatCode="0">
                  <c:v>-659.5</c:v>
                </c:pt>
                <c:pt idx="1943" formatCode="0">
                  <c:v>-657.5</c:v>
                </c:pt>
                <c:pt idx="1944" formatCode="0">
                  <c:v>-659.5</c:v>
                </c:pt>
                <c:pt idx="1945" formatCode="0">
                  <c:v>-659.99999999999989</c:v>
                </c:pt>
                <c:pt idx="1946" formatCode="0">
                  <c:v>-657.99999999999989</c:v>
                </c:pt>
                <c:pt idx="1947" formatCode="0">
                  <c:v>-657.99999999999989</c:v>
                </c:pt>
                <c:pt idx="1948" formatCode="0">
                  <c:v>-655</c:v>
                </c:pt>
                <c:pt idx="1949" formatCode="0">
                  <c:v>-651.5</c:v>
                </c:pt>
                <c:pt idx="1950" formatCode="0">
                  <c:v>-649.5</c:v>
                </c:pt>
                <c:pt idx="1951" formatCode="0">
                  <c:v>-648.50000000000011</c:v>
                </c:pt>
                <c:pt idx="1952" formatCode="0">
                  <c:v>-647</c:v>
                </c:pt>
                <c:pt idx="1953" formatCode="0">
                  <c:v>-647</c:v>
                </c:pt>
                <c:pt idx="1954" formatCode="0">
                  <c:v>-646.50000000000011</c:v>
                </c:pt>
                <c:pt idx="1955" formatCode="0">
                  <c:v>-645.99999999999989</c:v>
                </c:pt>
                <c:pt idx="1956" formatCode="0">
                  <c:v>-645</c:v>
                </c:pt>
                <c:pt idx="1957" formatCode="0">
                  <c:v>-643.5</c:v>
                </c:pt>
                <c:pt idx="1958" formatCode="0">
                  <c:v>-642.50000000000011</c:v>
                </c:pt>
                <c:pt idx="1959" formatCode="0">
                  <c:v>-641.99999999999989</c:v>
                </c:pt>
                <c:pt idx="1960" formatCode="0">
                  <c:v>-642.50000000000011</c:v>
                </c:pt>
                <c:pt idx="1961" formatCode="0">
                  <c:v>-643</c:v>
                </c:pt>
                <c:pt idx="1962" formatCode="0">
                  <c:v>-645</c:v>
                </c:pt>
                <c:pt idx="1963" formatCode="0">
                  <c:v>-649.99999999999989</c:v>
                </c:pt>
                <c:pt idx="1964" formatCode="0">
                  <c:v>-661.5</c:v>
                </c:pt>
                <c:pt idx="1965" formatCode="0">
                  <c:v>-665.99999999999989</c:v>
                </c:pt>
                <c:pt idx="1966" formatCode="0">
                  <c:v>-669</c:v>
                </c:pt>
                <c:pt idx="1967" formatCode="0">
                  <c:v>-668.50000000000011</c:v>
                </c:pt>
                <c:pt idx="1968" formatCode="0">
                  <c:v>-667</c:v>
                </c:pt>
                <c:pt idx="1969" formatCode="0">
                  <c:v>-665</c:v>
                </c:pt>
                <c:pt idx="1970" formatCode="0">
                  <c:v>-668.50000000000011</c:v>
                </c:pt>
                <c:pt idx="1971" formatCode="0">
                  <c:v>-671</c:v>
                </c:pt>
                <c:pt idx="1972" formatCode="0">
                  <c:v>-667.99999999999989</c:v>
                </c:pt>
                <c:pt idx="1973" formatCode="0">
                  <c:v>-660.50000000000011</c:v>
                </c:pt>
                <c:pt idx="1974" formatCode="0">
                  <c:v>-654.50000000000011</c:v>
                </c:pt>
                <c:pt idx="1975" formatCode="0">
                  <c:v>-651.99999999999989</c:v>
                </c:pt>
                <c:pt idx="1976" formatCode="0">
                  <c:v>-649.5</c:v>
                </c:pt>
                <c:pt idx="1977" formatCode="0">
                  <c:v>-647.5</c:v>
                </c:pt>
                <c:pt idx="1978" formatCode="0">
                  <c:v>-645</c:v>
                </c:pt>
                <c:pt idx="1979" formatCode="0">
                  <c:v>-643.5</c:v>
                </c:pt>
                <c:pt idx="1980" formatCode="0">
                  <c:v>-642.50000000000011</c:v>
                </c:pt>
                <c:pt idx="1981" formatCode="0">
                  <c:v>-641.5</c:v>
                </c:pt>
                <c:pt idx="1982" formatCode="0">
                  <c:v>-640.50000000000011</c:v>
                </c:pt>
                <c:pt idx="1983" formatCode="0">
                  <c:v>-639.5</c:v>
                </c:pt>
                <c:pt idx="1984" formatCode="0">
                  <c:v>-639.5</c:v>
                </c:pt>
                <c:pt idx="1985" formatCode="0">
                  <c:v>-641</c:v>
                </c:pt>
                <c:pt idx="1986" formatCode="0">
                  <c:v>-643.99999999999989</c:v>
                </c:pt>
                <c:pt idx="1987" formatCode="0">
                  <c:v>-647.5</c:v>
                </c:pt>
                <c:pt idx="1988" formatCode="0">
                  <c:v>-661.99999999999989</c:v>
                </c:pt>
                <c:pt idx="1989" formatCode="0">
                  <c:v>-673</c:v>
                </c:pt>
                <c:pt idx="1990" formatCode="0">
                  <c:v>-681</c:v>
                </c:pt>
                <c:pt idx="1991" formatCode="0">
                  <c:v>-683.99999999999989</c:v>
                </c:pt>
                <c:pt idx="1992" formatCode="0">
                  <c:v>-677.99999999999989</c:v>
                </c:pt>
                <c:pt idx="1993" formatCode="0">
                  <c:v>-675.99999999999989</c:v>
                </c:pt>
                <c:pt idx="1994" formatCode="0">
                  <c:v>-673.99999999999989</c:v>
                </c:pt>
                <c:pt idx="1995" formatCode="0">
                  <c:v>-670.50000000000011</c:v>
                </c:pt>
                <c:pt idx="1996" formatCode="0">
                  <c:v>-667</c:v>
                </c:pt>
                <c:pt idx="1997" formatCode="0">
                  <c:v>-661.5</c:v>
                </c:pt>
                <c:pt idx="1998" formatCode="0">
                  <c:v>-657.99999999999989</c:v>
                </c:pt>
                <c:pt idx="1999" formatCode="0">
                  <c:v>-653.99999999999989</c:v>
                </c:pt>
                <c:pt idx="2000" formatCode="0">
                  <c:v>-651.99999999999989</c:v>
                </c:pt>
                <c:pt idx="2001" formatCode="0">
                  <c:v>-649.99999999999989</c:v>
                </c:pt>
                <c:pt idx="2002" formatCode="0">
                  <c:v>-648.50000000000011</c:v>
                </c:pt>
                <c:pt idx="2003" formatCode="0">
                  <c:v>-647</c:v>
                </c:pt>
                <c:pt idx="2004" formatCode="0">
                  <c:v>-645.99999999999989</c:v>
                </c:pt>
                <c:pt idx="2005" formatCode="0">
                  <c:v>-644.50000000000011</c:v>
                </c:pt>
                <c:pt idx="2006" formatCode="0">
                  <c:v>-643</c:v>
                </c:pt>
                <c:pt idx="2007" formatCode="0">
                  <c:v>-641.99999999999989</c:v>
                </c:pt>
                <c:pt idx="2008" formatCode="0">
                  <c:v>-641.99999999999989</c:v>
                </c:pt>
                <c:pt idx="2009" formatCode="0">
                  <c:v>-644.50000000000011</c:v>
                </c:pt>
                <c:pt idx="2010" formatCode="0">
                  <c:v>-647.5</c:v>
                </c:pt>
                <c:pt idx="2011" formatCode="0">
                  <c:v>-652.50000000000011</c:v>
                </c:pt>
                <c:pt idx="2012" formatCode="0">
                  <c:v>-658.50000000000011</c:v>
                </c:pt>
                <c:pt idx="2013" formatCode="0">
                  <c:v>-663</c:v>
                </c:pt>
                <c:pt idx="2014" formatCode="0">
                  <c:v>-661.99999999999989</c:v>
                </c:pt>
                <c:pt idx="2015" formatCode="0">
                  <c:v>-660.50000000000011</c:v>
                </c:pt>
                <c:pt idx="2016" formatCode="0">
                  <c:v>-662.50000000000011</c:v>
                </c:pt>
                <c:pt idx="2017" formatCode="0">
                  <c:v>-664.50000000000011</c:v>
                </c:pt>
                <c:pt idx="2018" formatCode="0">
                  <c:v>-659.99999999999989</c:v>
                </c:pt>
                <c:pt idx="2019" formatCode="0">
                  <c:v>-656.50000000000011</c:v>
                </c:pt>
                <c:pt idx="2020" formatCode="0">
                  <c:v>-655.5</c:v>
                </c:pt>
                <c:pt idx="2021" formatCode="0">
                  <c:v>-652.50000000000011</c:v>
                </c:pt>
                <c:pt idx="2022" formatCode="0">
                  <c:v>-650.50000000000011</c:v>
                </c:pt>
                <c:pt idx="2023" formatCode="0">
                  <c:v>-649.5</c:v>
                </c:pt>
                <c:pt idx="2024" formatCode="0">
                  <c:v>-647.99999999999989</c:v>
                </c:pt>
                <c:pt idx="2025" formatCode="0">
                  <c:v>-647</c:v>
                </c:pt>
                <c:pt idx="2026" formatCode="0">
                  <c:v>-645</c:v>
                </c:pt>
                <c:pt idx="2027" formatCode="0">
                  <c:v>-643.5</c:v>
                </c:pt>
                <c:pt idx="2028" formatCode="0">
                  <c:v>-643.5</c:v>
                </c:pt>
                <c:pt idx="2029" formatCode="0">
                  <c:v>-643.5</c:v>
                </c:pt>
                <c:pt idx="2030" formatCode="0">
                  <c:v>-644.50000000000011</c:v>
                </c:pt>
                <c:pt idx="2031" formatCode="0">
                  <c:v>-643</c:v>
                </c:pt>
                <c:pt idx="2032" formatCode="0">
                  <c:v>-644.50000000000011</c:v>
                </c:pt>
                <c:pt idx="2033" formatCode="0">
                  <c:v>-645.5</c:v>
                </c:pt>
                <c:pt idx="2034" formatCode="0">
                  <c:v>-644.50000000000011</c:v>
                </c:pt>
                <c:pt idx="2035" formatCode="0">
                  <c:v>-645.99999999999989</c:v>
                </c:pt>
                <c:pt idx="2036" formatCode="0">
                  <c:v>-651.99999999999989</c:v>
                </c:pt>
                <c:pt idx="2037" formatCode="0">
                  <c:v>-655.99999999999989</c:v>
                </c:pt>
                <c:pt idx="2038" formatCode="0">
                  <c:v>-664.50000000000011</c:v>
                </c:pt>
                <c:pt idx="2039" formatCode="0">
                  <c:v>-666.50000000000011</c:v>
                </c:pt>
                <c:pt idx="2040" formatCode="0">
                  <c:v>-659</c:v>
                </c:pt>
                <c:pt idx="2041" formatCode="0">
                  <c:v>-659.99999999999989</c:v>
                </c:pt>
                <c:pt idx="2042" formatCode="0">
                  <c:v>-657.5</c:v>
                </c:pt>
                <c:pt idx="2043" formatCode="0">
                  <c:v>-653</c:v>
                </c:pt>
                <c:pt idx="2044" formatCode="0">
                  <c:v>-649.5</c:v>
                </c:pt>
                <c:pt idx="2045" formatCode="0">
                  <c:v>-649</c:v>
                </c:pt>
                <c:pt idx="2046" formatCode="0">
                  <c:v>-649.5</c:v>
                </c:pt>
                <c:pt idx="2047" formatCode="0">
                  <c:v>-649.5</c:v>
                </c:pt>
                <c:pt idx="2048" formatCode="0">
                  <c:v>-647.99999999999989</c:v>
                </c:pt>
                <c:pt idx="2049" formatCode="0">
                  <c:v>-647.5</c:v>
                </c:pt>
                <c:pt idx="2050" formatCode="0">
                  <c:v>-647.5</c:v>
                </c:pt>
                <c:pt idx="2051" formatCode="0">
                  <c:v>-647</c:v>
                </c:pt>
                <c:pt idx="2052" formatCode="0">
                  <c:v>-647.99999999999989</c:v>
                </c:pt>
                <c:pt idx="2053" formatCode="0">
                  <c:v>-648.50000000000011</c:v>
                </c:pt>
                <c:pt idx="2054" formatCode="0">
                  <c:v>-647.99999999999989</c:v>
                </c:pt>
                <c:pt idx="2055" formatCode="0">
                  <c:v>-647.99999999999989</c:v>
                </c:pt>
                <c:pt idx="2056" formatCode="0">
                  <c:v>-647.99999999999989</c:v>
                </c:pt>
                <c:pt idx="2057" formatCode="0">
                  <c:v>-649</c:v>
                </c:pt>
                <c:pt idx="2058" formatCode="0">
                  <c:v>-649.5</c:v>
                </c:pt>
                <c:pt idx="2059" formatCode="0">
                  <c:v>-651.5</c:v>
                </c:pt>
                <c:pt idx="2060" formatCode="0">
                  <c:v>-651.5</c:v>
                </c:pt>
                <c:pt idx="2061" formatCode="0">
                  <c:v>-651.5</c:v>
                </c:pt>
                <c:pt idx="2062" formatCode="0">
                  <c:v>-653</c:v>
                </c:pt>
                <c:pt idx="2063" formatCode="0">
                  <c:v>-653.99999999999989</c:v>
                </c:pt>
                <c:pt idx="2064" formatCode="0">
                  <c:v>-653</c:v>
                </c:pt>
                <c:pt idx="2065" formatCode="0">
                  <c:v>-653</c:v>
                </c:pt>
                <c:pt idx="2066" formatCode="0">
                  <c:v>-653.99999999999989</c:v>
                </c:pt>
                <c:pt idx="2067" formatCode="0">
                  <c:v>-653.99999999999989</c:v>
                </c:pt>
                <c:pt idx="2068" formatCode="0">
                  <c:v>-653.5</c:v>
                </c:pt>
                <c:pt idx="2069" formatCode="0">
                  <c:v>-653</c:v>
                </c:pt>
                <c:pt idx="2070" formatCode="0">
                  <c:v>-651.99999999999989</c:v>
                </c:pt>
                <c:pt idx="2071" formatCode="0">
                  <c:v>-650.50000000000011</c:v>
                </c:pt>
                <c:pt idx="2072" formatCode="0">
                  <c:v>-648.50000000000011</c:v>
                </c:pt>
                <c:pt idx="2073" formatCode="0">
                  <c:v>-647</c:v>
                </c:pt>
                <c:pt idx="2074" formatCode="0">
                  <c:v>-645.5</c:v>
                </c:pt>
                <c:pt idx="2075" formatCode="0">
                  <c:v>-644.50000000000011</c:v>
                </c:pt>
                <c:pt idx="2076" formatCode="0">
                  <c:v>-644.50000000000011</c:v>
                </c:pt>
                <c:pt idx="2077" formatCode="0">
                  <c:v>-643.5</c:v>
                </c:pt>
                <c:pt idx="2078" formatCode="0">
                  <c:v>-643</c:v>
                </c:pt>
                <c:pt idx="2079" formatCode="0">
                  <c:v>-642.50000000000011</c:v>
                </c:pt>
                <c:pt idx="2080" formatCode="0">
                  <c:v>-641.99999999999989</c:v>
                </c:pt>
                <c:pt idx="2081" formatCode="0">
                  <c:v>-641.99999999999989</c:v>
                </c:pt>
                <c:pt idx="2082" formatCode="0">
                  <c:v>-643</c:v>
                </c:pt>
                <c:pt idx="2083" formatCode="0">
                  <c:v>-645.5</c:v>
                </c:pt>
                <c:pt idx="2084" formatCode="0">
                  <c:v>-649.5</c:v>
                </c:pt>
                <c:pt idx="2085" formatCode="0">
                  <c:v>-663</c:v>
                </c:pt>
                <c:pt idx="2086" formatCode="0">
                  <c:v>-671.99999999999989</c:v>
                </c:pt>
                <c:pt idx="2087" formatCode="0">
                  <c:v>-674.50000000000011</c:v>
                </c:pt>
                <c:pt idx="2088" formatCode="0">
                  <c:v>-677.5</c:v>
                </c:pt>
                <c:pt idx="2089" formatCode="0">
                  <c:v>-675</c:v>
                </c:pt>
                <c:pt idx="2090" formatCode="0">
                  <c:v>-677.99999999999989</c:v>
                </c:pt>
                <c:pt idx="2091" formatCode="0">
                  <c:v>-675.5</c:v>
                </c:pt>
                <c:pt idx="2092" formatCode="0">
                  <c:v>-675</c:v>
                </c:pt>
                <c:pt idx="2093" formatCode="0">
                  <c:v>-671</c:v>
                </c:pt>
                <c:pt idx="2094" formatCode="0">
                  <c:v>-663.99999999999989</c:v>
                </c:pt>
                <c:pt idx="2095" formatCode="0">
                  <c:v>-660.50000000000011</c:v>
                </c:pt>
                <c:pt idx="2096" formatCode="0">
                  <c:v>-657</c:v>
                </c:pt>
                <c:pt idx="2097" formatCode="0">
                  <c:v>-654.50000000000011</c:v>
                </c:pt>
                <c:pt idx="2098" formatCode="0">
                  <c:v>-651.5</c:v>
                </c:pt>
                <c:pt idx="2099" formatCode="0">
                  <c:v>-649</c:v>
                </c:pt>
                <c:pt idx="2100" formatCode="0">
                  <c:v>-647.99999999999989</c:v>
                </c:pt>
                <c:pt idx="2101" formatCode="0">
                  <c:v>-645</c:v>
                </c:pt>
                <c:pt idx="2102" formatCode="0">
                  <c:v>-643.99999999999989</c:v>
                </c:pt>
                <c:pt idx="2103" formatCode="0">
                  <c:v>-643.5</c:v>
                </c:pt>
                <c:pt idx="2104" formatCode="0">
                  <c:v>-641.5</c:v>
                </c:pt>
                <c:pt idx="2105" formatCode="0">
                  <c:v>-641.5</c:v>
                </c:pt>
                <c:pt idx="2106" formatCode="0">
                  <c:v>-643</c:v>
                </c:pt>
                <c:pt idx="2107" formatCode="0">
                  <c:v>-644.50000000000011</c:v>
                </c:pt>
                <c:pt idx="2108" formatCode="0">
                  <c:v>-649</c:v>
                </c:pt>
                <c:pt idx="2109" formatCode="0">
                  <c:v>-663</c:v>
                </c:pt>
                <c:pt idx="2110" formatCode="0">
                  <c:v>-673.99999999999989</c:v>
                </c:pt>
                <c:pt idx="2111" formatCode="0">
                  <c:v>-677.99999999999989</c:v>
                </c:pt>
                <c:pt idx="2112" formatCode="0">
                  <c:v>-683.99999999999989</c:v>
                </c:pt>
                <c:pt idx="2136" formatCode="0">
                  <c:v>-679.5</c:v>
                </c:pt>
                <c:pt idx="2137" formatCode="0">
                  <c:v>-679.99999999999989</c:v>
                </c:pt>
                <c:pt idx="2138" formatCode="0">
                  <c:v>-682.50000000000011</c:v>
                </c:pt>
                <c:pt idx="2139" formatCode="0">
                  <c:v>-677.5</c:v>
                </c:pt>
                <c:pt idx="2140" formatCode="0">
                  <c:v>-675.99999999999989</c:v>
                </c:pt>
                <c:pt idx="2141" formatCode="0">
                  <c:v>-667</c:v>
                </c:pt>
                <c:pt idx="2142" formatCode="0">
                  <c:v>-660.50000000000011</c:v>
                </c:pt>
                <c:pt idx="2143" formatCode="0">
                  <c:v>-657.5</c:v>
                </c:pt>
                <c:pt idx="2144" formatCode="0">
                  <c:v>-655.5</c:v>
                </c:pt>
                <c:pt idx="2145" formatCode="0">
                  <c:v>-654.50000000000011</c:v>
                </c:pt>
                <c:pt idx="2146" formatCode="0">
                  <c:v>-653.5</c:v>
                </c:pt>
                <c:pt idx="2147" formatCode="0">
                  <c:v>-652.50000000000011</c:v>
                </c:pt>
                <c:pt idx="2148" formatCode="0">
                  <c:v>-651.99999999999989</c:v>
                </c:pt>
                <c:pt idx="2149" formatCode="0">
                  <c:v>-652.50000000000011</c:v>
                </c:pt>
                <c:pt idx="2150" formatCode="0">
                  <c:v>-652.50000000000011</c:v>
                </c:pt>
                <c:pt idx="2151" formatCode="0">
                  <c:v>-653</c:v>
                </c:pt>
                <c:pt idx="2152" formatCode="0">
                  <c:v>-653</c:v>
                </c:pt>
                <c:pt idx="2153" formatCode="0">
                  <c:v>-652.50000000000011</c:v>
                </c:pt>
                <c:pt idx="2154" formatCode="0">
                  <c:v>-653</c:v>
                </c:pt>
                <c:pt idx="2155" formatCode="0">
                  <c:v>-653.99999999999989</c:v>
                </c:pt>
                <c:pt idx="2156" formatCode="0">
                  <c:v>-655</c:v>
                </c:pt>
                <c:pt idx="2157" formatCode="0">
                  <c:v>-655.99999999999989</c:v>
                </c:pt>
                <c:pt idx="2158" formatCode="0">
                  <c:v>-656.50000000000011</c:v>
                </c:pt>
                <c:pt idx="2159" formatCode="0">
                  <c:v>-655.5</c:v>
                </c:pt>
                <c:pt idx="2160" formatCode="0">
                  <c:v>-657.5</c:v>
                </c:pt>
                <c:pt idx="2161" formatCode="0">
                  <c:v>-658.50000000000011</c:v>
                </c:pt>
                <c:pt idx="2162" formatCode="0">
                  <c:v>-659.5</c:v>
                </c:pt>
                <c:pt idx="2163" formatCode="0">
                  <c:v>-659.5</c:v>
                </c:pt>
                <c:pt idx="2164" formatCode="0">
                  <c:v>-657.5</c:v>
                </c:pt>
                <c:pt idx="2165" formatCode="0">
                  <c:v>-657.99999999999989</c:v>
                </c:pt>
                <c:pt idx="2166" formatCode="0">
                  <c:v>-655.99999999999989</c:v>
                </c:pt>
                <c:pt idx="2167" formatCode="0">
                  <c:v>-653.99999999999989</c:v>
                </c:pt>
                <c:pt idx="2168" formatCode="0">
                  <c:v>-653.5</c:v>
                </c:pt>
                <c:pt idx="2169" formatCode="0">
                  <c:v>-652.50000000000011</c:v>
                </c:pt>
                <c:pt idx="2170" formatCode="0">
                  <c:v>-651.99999999999989</c:v>
                </c:pt>
                <c:pt idx="2171" formatCode="0">
                  <c:v>-651.99999999999989</c:v>
                </c:pt>
                <c:pt idx="2172" formatCode="0">
                  <c:v>-651.99999999999989</c:v>
                </c:pt>
                <c:pt idx="2173" formatCode="0">
                  <c:v>-651.5</c:v>
                </c:pt>
                <c:pt idx="2174" formatCode="0">
                  <c:v>-651</c:v>
                </c:pt>
                <c:pt idx="2175" formatCode="0">
                  <c:v>-650.50000000000011</c:v>
                </c:pt>
                <c:pt idx="2176" formatCode="0">
                  <c:v>-651</c:v>
                </c:pt>
                <c:pt idx="2177" formatCode="0">
                  <c:v>-649.99999999999989</c:v>
                </c:pt>
                <c:pt idx="2178" formatCode="0">
                  <c:v>-649.99999999999989</c:v>
                </c:pt>
                <c:pt idx="2179" formatCode="0">
                  <c:v>-650.50000000000011</c:v>
                </c:pt>
                <c:pt idx="2180" formatCode="0">
                  <c:v>-651.5</c:v>
                </c:pt>
                <c:pt idx="2181" formatCode="0">
                  <c:v>-653</c:v>
                </c:pt>
                <c:pt idx="2182" formatCode="0">
                  <c:v>-655.99999999999989</c:v>
                </c:pt>
                <c:pt idx="2183" formatCode="0">
                  <c:v>-659.99999999999989</c:v>
                </c:pt>
                <c:pt idx="2184" formatCode="0">
                  <c:v>-661.5</c:v>
                </c:pt>
                <c:pt idx="2185" formatCode="0">
                  <c:v>-662.50000000000011</c:v>
                </c:pt>
                <c:pt idx="2186" formatCode="0">
                  <c:v>-659.5</c:v>
                </c:pt>
                <c:pt idx="2187" formatCode="0">
                  <c:v>-657.5</c:v>
                </c:pt>
                <c:pt idx="2188" formatCode="0">
                  <c:v>-652.50000000000011</c:v>
                </c:pt>
                <c:pt idx="2189" formatCode="0">
                  <c:v>-651.5</c:v>
                </c:pt>
                <c:pt idx="2190" formatCode="0">
                  <c:v>-649</c:v>
                </c:pt>
                <c:pt idx="2191" formatCode="0">
                  <c:v>-646.50000000000011</c:v>
                </c:pt>
                <c:pt idx="2192" formatCode="0">
                  <c:v>-644.50000000000011</c:v>
                </c:pt>
                <c:pt idx="2193" formatCode="0">
                  <c:v>-643</c:v>
                </c:pt>
                <c:pt idx="2194" formatCode="0">
                  <c:v>-641.5</c:v>
                </c:pt>
                <c:pt idx="2195" formatCode="0">
                  <c:v>-641</c:v>
                </c:pt>
                <c:pt idx="2196" formatCode="0">
                  <c:v>-639.99999999999989</c:v>
                </c:pt>
                <c:pt idx="2197" formatCode="0">
                  <c:v>-637.99999999999989</c:v>
                </c:pt>
                <c:pt idx="2198" formatCode="0">
                  <c:v>-637.5</c:v>
                </c:pt>
                <c:pt idx="2199" formatCode="0">
                  <c:v>-635.5</c:v>
                </c:pt>
                <c:pt idx="2200" formatCode="0">
                  <c:v>-634.50000000000011</c:v>
                </c:pt>
                <c:pt idx="2201" formatCode="0">
                  <c:v>-634.50000000000011</c:v>
                </c:pt>
                <c:pt idx="2202" formatCode="0">
                  <c:v>-633.99999999999989</c:v>
                </c:pt>
                <c:pt idx="2203" formatCode="0">
                  <c:v>-635</c:v>
                </c:pt>
                <c:pt idx="2204" formatCode="0">
                  <c:v>-635.5</c:v>
                </c:pt>
                <c:pt idx="2205" formatCode="0">
                  <c:v>-635.5</c:v>
                </c:pt>
                <c:pt idx="2206" formatCode="0">
                  <c:v>-643</c:v>
                </c:pt>
                <c:pt idx="2207" formatCode="0">
                  <c:v>-651</c:v>
                </c:pt>
                <c:pt idx="2208" formatCode="0">
                  <c:v>-657.99999999999989</c:v>
                </c:pt>
                <c:pt idx="2209" formatCode="0">
                  <c:v>-660.50000000000011</c:v>
                </c:pt>
                <c:pt idx="2210" formatCode="0">
                  <c:v>-657</c:v>
                </c:pt>
                <c:pt idx="2211" formatCode="0">
                  <c:v>-658.50000000000011</c:v>
                </c:pt>
                <c:pt idx="2212" formatCode="0">
                  <c:v>-661</c:v>
                </c:pt>
                <c:pt idx="2213" formatCode="0">
                  <c:v>-659.5</c:v>
                </c:pt>
                <c:pt idx="2214" formatCode="0">
                  <c:v>-655.5</c:v>
                </c:pt>
                <c:pt idx="2215" formatCode="0">
                  <c:v>-649.5</c:v>
                </c:pt>
                <c:pt idx="2216" formatCode="0">
                  <c:v>-645.5</c:v>
                </c:pt>
                <c:pt idx="2217" formatCode="0">
                  <c:v>-643.5</c:v>
                </c:pt>
                <c:pt idx="2218" formatCode="0">
                  <c:v>-642.50000000000011</c:v>
                </c:pt>
                <c:pt idx="2219" formatCode="0">
                  <c:v>-642.50000000000011</c:v>
                </c:pt>
                <c:pt idx="2220" formatCode="0">
                  <c:v>-641.5</c:v>
                </c:pt>
                <c:pt idx="2221" formatCode="0">
                  <c:v>-641</c:v>
                </c:pt>
                <c:pt idx="2222" formatCode="0">
                  <c:v>-641</c:v>
                </c:pt>
                <c:pt idx="2223" formatCode="0">
                  <c:v>-640.50000000000011</c:v>
                </c:pt>
                <c:pt idx="2224" formatCode="0">
                  <c:v>-640.50000000000011</c:v>
                </c:pt>
                <c:pt idx="2225" formatCode="0">
                  <c:v>-640.50000000000011</c:v>
                </c:pt>
                <c:pt idx="2226" formatCode="0">
                  <c:v>-639.5</c:v>
                </c:pt>
                <c:pt idx="2227" formatCode="0">
                  <c:v>-639</c:v>
                </c:pt>
                <c:pt idx="2228" formatCode="0">
                  <c:v>-641</c:v>
                </c:pt>
                <c:pt idx="2229" formatCode="0">
                  <c:v>-643</c:v>
                </c:pt>
                <c:pt idx="2230" formatCode="0">
                  <c:v>-643.99999999999989</c:v>
                </c:pt>
                <c:pt idx="2231" formatCode="0">
                  <c:v>-645</c:v>
                </c:pt>
                <c:pt idx="2232" formatCode="0">
                  <c:v>-645.99999999999989</c:v>
                </c:pt>
                <c:pt idx="2233" formatCode="0">
                  <c:v>-647.99999999999989</c:v>
                </c:pt>
                <c:pt idx="2234" formatCode="0">
                  <c:v>-649.99999999999989</c:v>
                </c:pt>
                <c:pt idx="2235" formatCode="0">
                  <c:v>-651.99999999999989</c:v>
                </c:pt>
                <c:pt idx="2236" formatCode="0">
                  <c:v>-652.50000000000011</c:v>
                </c:pt>
                <c:pt idx="2237" formatCode="0">
                  <c:v>-651.99999999999989</c:v>
                </c:pt>
                <c:pt idx="2238" formatCode="0">
                  <c:v>-653.5</c:v>
                </c:pt>
                <c:pt idx="2239" formatCode="0">
                  <c:v>-651</c:v>
                </c:pt>
                <c:pt idx="2240" formatCode="0">
                  <c:v>-646.50000000000011</c:v>
                </c:pt>
                <c:pt idx="2241" formatCode="0">
                  <c:v>-644.50000000000011</c:v>
                </c:pt>
                <c:pt idx="2242" formatCode="0">
                  <c:v>-642.50000000000011</c:v>
                </c:pt>
                <c:pt idx="2243" formatCode="0">
                  <c:v>-641.5</c:v>
                </c:pt>
                <c:pt idx="2244" formatCode="0">
                  <c:v>-639.5</c:v>
                </c:pt>
                <c:pt idx="2245" formatCode="0">
                  <c:v>-637.99999999999989</c:v>
                </c:pt>
                <c:pt idx="2246" formatCode="0">
                  <c:v>-637</c:v>
                </c:pt>
                <c:pt idx="2247" formatCode="0">
                  <c:v>-635.5</c:v>
                </c:pt>
                <c:pt idx="2248" formatCode="0">
                  <c:v>-635.5</c:v>
                </c:pt>
                <c:pt idx="2249" formatCode="0">
                  <c:v>-634.50000000000011</c:v>
                </c:pt>
                <c:pt idx="2250" formatCode="0">
                  <c:v>-633.99999999999989</c:v>
                </c:pt>
                <c:pt idx="2251" formatCode="0">
                  <c:v>-633.99999999999989</c:v>
                </c:pt>
                <c:pt idx="2252" formatCode="0">
                  <c:v>-634.50000000000011</c:v>
                </c:pt>
                <c:pt idx="2253" formatCode="0">
                  <c:v>-635.5</c:v>
                </c:pt>
                <c:pt idx="2254" formatCode="0">
                  <c:v>-639.5</c:v>
                </c:pt>
                <c:pt idx="2255" formatCode="0">
                  <c:v>-649.99999999999989</c:v>
                </c:pt>
                <c:pt idx="2256" formatCode="0">
                  <c:v>-655.5</c:v>
                </c:pt>
                <c:pt idx="2257" formatCode="0">
                  <c:v>-657.5</c:v>
                </c:pt>
                <c:pt idx="2258" formatCode="0">
                  <c:v>-660.50000000000011</c:v>
                </c:pt>
                <c:pt idx="2259" formatCode="0">
                  <c:v>-660.50000000000011</c:v>
                </c:pt>
                <c:pt idx="2260" formatCode="0">
                  <c:v>-661</c:v>
                </c:pt>
                <c:pt idx="2261" formatCode="0">
                  <c:v>-656.50000000000011</c:v>
                </c:pt>
                <c:pt idx="2262" formatCode="0">
                  <c:v>-654.50000000000011</c:v>
                </c:pt>
                <c:pt idx="2263" formatCode="0">
                  <c:v>-651</c:v>
                </c:pt>
                <c:pt idx="2264" formatCode="0">
                  <c:v>-647.5</c:v>
                </c:pt>
                <c:pt idx="2265" formatCode="0">
                  <c:v>-644.50000000000011</c:v>
                </c:pt>
                <c:pt idx="2266" formatCode="0">
                  <c:v>-643</c:v>
                </c:pt>
                <c:pt idx="2267" formatCode="0">
                  <c:v>-641.5</c:v>
                </c:pt>
                <c:pt idx="2268" formatCode="0">
                  <c:v>-640.50000000000011</c:v>
                </c:pt>
                <c:pt idx="2269" formatCode="0">
                  <c:v>-639.99999999999989</c:v>
                </c:pt>
                <c:pt idx="2270" formatCode="0">
                  <c:v>-639</c:v>
                </c:pt>
                <c:pt idx="2271" formatCode="0">
                  <c:v>-638.50000000000011</c:v>
                </c:pt>
                <c:pt idx="2272" formatCode="0">
                  <c:v>-637.99999999999989</c:v>
                </c:pt>
                <c:pt idx="2273" formatCode="0">
                  <c:v>-637.5</c:v>
                </c:pt>
                <c:pt idx="2274" formatCode="0">
                  <c:v>-637.5</c:v>
                </c:pt>
                <c:pt idx="2275" formatCode="0">
                  <c:v>-637.5</c:v>
                </c:pt>
                <c:pt idx="2276" formatCode="0">
                  <c:v>-637.99999999999989</c:v>
                </c:pt>
                <c:pt idx="2277" formatCode="0">
                  <c:v>-639.99999999999989</c:v>
                </c:pt>
                <c:pt idx="2278" formatCode="0">
                  <c:v>-643.5</c:v>
                </c:pt>
                <c:pt idx="2279" formatCode="0">
                  <c:v>-649</c:v>
                </c:pt>
                <c:pt idx="2280" formatCode="0">
                  <c:v>-651.5</c:v>
                </c:pt>
                <c:pt idx="2281" formatCode="0">
                  <c:v>-653</c:v>
                </c:pt>
                <c:pt idx="2282" formatCode="0">
                  <c:v>-655.5</c:v>
                </c:pt>
                <c:pt idx="2283" formatCode="0">
                  <c:v>-655</c:v>
                </c:pt>
                <c:pt idx="2284" formatCode="0">
                  <c:v>-656.50000000000011</c:v>
                </c:pt>
                <c:pt idx="2285" formatCode="0">
                  <c:v>-655.5</c:v>
                </c:pt>
                <c:pt idx="2286" formatCode="0">
                  <c:v>-653.5</c:v>
                </c:pt>
                <c:pt idx="2287" formatCode="0">
                  <c:v>-651.99999999999989</c:v>
                </c:pt>
                <c:pt idx="2288" formatCode="0">
                  <c:v>-652.50000000000011</c:v>
                </c:pt>
                <c:pt idx="2289" formatCode="0">
                  <c:v>-651</c:v>
                </c:pt>
                <c:pt idx="2290" formatCode="0">
                  <c:v>-649.99999999999989</c:v>
                </c:pt>
                <c:pt idx="2291" formatCode="0">
                  <c:v>-649.99999999999989</c:v>
                </c:pt>
                <c:pt idx="2292" formatCode="0">
                  <c:v>-649.5</c:v>
                </c:pt>
                <c:pt idx="2293" formatCode="0">
                  <c:v>-649.99999999999989</c:v>
                </c:pt>
                <c:pt idx="2294" formatCode="0">
                  <c:v>-649.5</c:v>
                </c:pt>
                <c:pt idx="2295" formatCode="0">
                  <c:v>-649</c:v>
                </c:pt>
                <c:pt idx="2296" formatCode="0">
                  <c:v>-649</c:v>
                </c:pt>
                <c:pt idx="2297" formatCode="0">
                  <c:v>-648.50000000000011</c:v>
                </c:pt>
                <c:pt idx="2298" formatCode="0">
                  <c:v>-648.50000000000011</c:v>
                </c:pt>
                <c:pt idx="2299" formatCode="0">
                  <c:v>-648.50000000000011</c:v>
                </c:pt>
                <c:pt idx="2300" formatCode="0">
                  <c:v>-647.99999999999989</c:v>
                </c:pt>
                <c:pt idx="2301" formatCode="0">
                  <c:v>-649</c:v>
                </c:pt>
                <c:pt idx="2302" formatCode="0">
                  <c:v>-651.99999999999989</c:v>
                </c:pt>
                <c:pt idx="2303" formatCode="0">
                  <c:v>-652.50000000000011</c:v>
                </c:pt>
                <c:pt idx="2304" formatCode="0">
                  <c:v>-653.99999999999989</c:v>
                </c:pt>
                <c:pt idx="2305" formatCode="0">
                  <c:v>-649</c:v>
                </c:pt>
                <c:pt idx="2306" formatCode="0">
                  <c:v>-645</c:v>
                </c:pt>
                <c:pt idx="2307" formatCode="0">
                  <c:v>-643.99999999999989</c:v>
                </c:pt>
                <c:pt idx="2308" formatCode="0">
                  <c:v>-646.50000000000011</c:v>
                </c:pt>
                <c:pt idx="2309" formatCode="0">
                  <c:v>-647</c:v>
                </c:pt>
                <c:pt idx="2310" formatCode="0">
                  <c:v>-647</c:v>
                </c:pt>
                <c:pt idx="2311" formatCode="0">
                  <c:v>-645</c:v>
                </c:pt>
                <c:pt idx="2312" formatCode="0">
                  <c:v>-642.50000000000011</c:v>
                </c:pt>
                <c:pt idx="2313" formatCode="0">
                  <c:v>-640.50000000000011</c:v>
                </c:pt>
                <c:pt idx="2314" formatCode="0">
                  <c:v>-639.5</c:v>
                </c:pt>
                <c:pt idx="2315" formatCode="0">
                  <c:v>-639</c:v>
                </c:pt>
                <c:pt idx="2316" formatCode="0">
                  <c:v>-639</c:v>
                </c:pt>
                <c:pt idx="2317" formatCode="0">
                  <c:v>-637.99999999999989</c:v>
                </c:pt>
                <c:pt idx="2318" formatCode="0">
                  <c:v>-637.5</c:v>
                </c:pt>
                <c:pt idx="2319" formatCode="0">
                  <c:v>-636.50000000000011</c:v>
                </c:pt>
                <c:pt idx="2320" formatCode="0">
                  <c:v>-635.99999999999989</c:v>
                </c:pt>
                <c:pt idx="2321" formatCode="0">
                  <c:v>-635</c:v>
                </c:pt>
                <c:pt idx="2322" formatCode="0">
                  <c:v>-634.50000000000011</c:v>
                </c:pt>
                <c:pt idx="2323" formatCode="0">
                  <c:v>-633.99999999999989</c:v>
                </c:pt>
                <c:pt idx="2324" formatCode="0">
                  <c:v>-634.50000000000011</c:v>
                </c:pt>
                <c:pt idx="2325" formatCode="0">
                  <c:v>-636.50000000000011</c:v>
                </c:pt>
                <c:pt idx="2326" formatCode="0">
                  <c:v>-641.5</c:v>
                </c:pt>
                <c:pt idx="2327" formatCode="0">
                  <c:v>-644.50000000000011</c:v>
                </c:pt>
                <c:pt idx="2328" formatCode="0">
                  <c:v>-645.99999999999989</c:v>
                </c:pt>
                <c:pt idx="2329" formatCode="0">
                  <c:v>-646.50000000000011</c:v>
                </c:pt>
                <c:pt idx="2330" formatCode="0">
                  <c:v>-643</c:v>
                </c:pt>
                <c:pt idx="2331" formatCode="0">
                  <c:v>-643.99999999999989</c:v>
                </c:pt>
                <c:pt idx="2332" formatCode="0">
                  <c:v>-642.50000000000011</c:v>
                </c:pt>
                <c:pt idx="2333" formatCode="0">
                  <c:v>-641</c:v>
                </c:pt>
                <c:pt idx="2334" formatCode="0">
                  <c:v>-639.99999999999989</c:v>
                </c:pt>
                <c:pt idx="2335" formatCode="0">
                  <c:v>-640.50000000000011</c:v>
                </c:pt>
                <c:pt idx="2336" formatCode="0">
                  <c:v>-639</c:v>
                </c:pt>
                <c:pt idx="2337" formatCode="0">
                  <c:v>-637.5</c:v>
                </c:pt>
                <c:pt idx="2338" formatCode="0">
                  <c:v>-635.99999999999989</c:v>
                </c:pt>
                <c:pt idx="2339" formatCode="0">
                  <c:v>-635.5</c:v>
                </c:pt>
                <c:pt idx="2340" formatCode="0">
                  <c:v>-635.5</c:v>
                </c:pt>
                <c:pt idx="2341" formatCode="0">
                  <c:v>-635.99999999999989</c:v>
                </c:pt>
                <c:pt idx="2342" formatCode="0">
                  <c:v>-635.99999999999989</c:v>
                </c:pt>
                <c:pt idx="2343" formatCode="0">
                  <c:v>-636.50000000000011</c:v>
                </c:pt>
                <c:pt idx="2344" formatCode="0">
                  <c:v>-636.50000000000011</c:v>
                </c:pt>
                <c:pt idx="2345" formatCode="0">
                  <c:v>-637</c:v>
                </c:pt>
                <c:pt idx="2346" formatCode="0">
                  <c:v>-637</c:v>
                </c:pt>
                <c:pt idx="2347" formatCode="0">
                  <c:v>-637.5</c:v>
                </c:pt>
                <c:pt idx="2348" formatCode="0">
                  <c:v>-637.99999999999989</c:v>
                </c:pt>
                <c:pt idx="2349" formatCode="0">
                  <c:v>-639</c:v>
                </c:pt>
                <c:pt idx="2350" formatCode="0">
                  <c:v>-641</c:v>
                </c:pt>
                <c:pt idx="2351" formatCode="0">
                  <c:v>-643</c:v>
                </c:pt>
                <c:pt idx="2352" formatCode="0">
                  <c:v>-647.5</c:v>
                </c:pt>
                <c:pt idx="2353" formatCode="0">
                  <c:v>-647.99999999999989</c:v>
                </c:pt>
                <c:pt idx="2354" formatCode="0">
                  <c:v>-653.99999999999989</c:v>
                </c:pt>
                <c:pt idx="2355" formatCode="0">
                  <c:v>-657.99999999999989</c:v>
                </c:pt>
                <c:pt idx="2356" formatCode="0">
                  <c:v>-655.99999999999989</c:v>
                </c:pt>
                <c:pt idx="2357" formatCode="0">
                  <c:v>-651.5</c:v>
                </c:pt>
                <c:pt idx="2358" formatCode="0">
                  <c:v>-647.99999999999989</c:v>
                </c:pt>
                <c:pt idx="2359" formatCode="0">
                  <c:v>-647</c:v>
                </c:pt>
                <c:pt idx="2360" formatCode="0">
                  <c:v>-644.50000000000011</c:v>
                </c:pt>
                <c:pt idx="2361" formatCode="0">
                  <c:v>-643.5</c:v>
                </c:pt>
                <c:pt idx="2362" formatCode="0">
                  <c:v>-643.5</c:v>
                </c:pt>
                <c:pt idx="2363" formatCode="0">
                  <c:v>-642.50000000000011</c:v>
                </c:pt>
                <c:pt idx="2364" formatCode="0">
                  <c:v>-641.99999999999989</c:v>
                </c:pt>
                <c:pt idx="2365" formatCode="0">
                  <c:v>-641.99999999999989</c:v>
                </c:pt>
                <c:pt idx="2366" formatCode="0">
                  <c:v>-641.5</c:v>
                </c:pt>
                <c:pt idx="2367" formatCode="0">
                  <c:v>-640.50000000000011</c:v>
                </c:pt>
                <c:pt idx="2368" formatCode="0">
                  <c:v>-639.99999999999989</c:v>
                </c:pt>
                <c:pt idx="2369" formatCode="0">
                  <c:v>-640.50000000000011</c:v>
                </c:pt>
                <c:pt idx="2370" formatCode="0">
                  <c:v>-639.99999999999989</c:v>
                </c:pt>
                <c:pt idx="2371" formatCode="0">
                  <c:v>-640.50000000000011</c:v>
                </c:pt>
                <c:pt idx="2372" formatCode="0">
                  <c:v>-641.5</c:v>
                </c:pt>
                <c:pt idx="2373" formatCode="0">
                  <c:v>-643</c:v>
                </c:pt>
                <c:pt idx="2374" formatCode="0">
                  <c:v>-644.50000000000011</c:v>
                </c:pt>
                <c:pt idx="2375" formatCode="0">
                  <c:v>-652.50000000000011</c:v>
                </c:pt>
                <c:pt idx="2376" formatCode="0">
                  <c:v>-659.5</c:v>
                </c:pt>
                <c:pt idx="2377" formatCode="0">
                  <c:v>-659.99999999999989</c:v>
                </c:pt>
                <c:pt idx="2378" formatCode="0">
                  <c:v>-661.5</c:v>
                </c:pt>
                <c:pt idx="2379" formatCode="0">
                  <c:v>-661</c:v>
                </c:pt>
                <c:pt idx="2380" formatCode="0">
                  <c:v>-660.50000000000011</c:v>
                </c:pt>
                <c:pt idx="2381" formatCode="0">
                  <c:v>-659.99999999999989</c:v>
                </c:pt>
                <c:pt idx="2382" formatCode="0">
                  <c:v>-655.99999999999989</c:v>
                </c:pt>
                <c:pt idx="2383" formatCode="0">
                  <c:v>-651.99999999999989</c:v>
                </c:pt>
                <c:pt idx="2384" formatCode="0">
                  <c:v>-649.99999999999989</c:v>
                </c:pt>
                <c:pt idx="2385" formatCode="0">
                  <c:v>-645.99999999999989</c:v>
                </c:pt>
                <c:pt idx="2386" formatCode="0">
                  <c:v>-643.99999999999989</c:v>
                </c:pt>
                <c:pt idx="2387" formatCode="0">
                  <c:v>-642.50000000000011</c:v>
                </c:pt>
                <c:pt idx="2388" formatCode="0">
                  <c:v>-641.99999999999989</c:v>
                </c:pt>
                <c:pt idx="2389" formatCode="0">
                  <c:v>-641.99999999999989</c:v>
                </c:pt>
                <c:pt idx="2390" formatCode="0">
                  <c:v>-640.50000000000011</c:v>
                </c:pt>
                <c:pt idx="2391" formatCode="0">
                  <c:v>-639.5</c:v>
                </c:pt>
                <c:pt idx="2392" formatCode="0">
                  <c:v>-638.50000000000011</c:v>
                </c:pt>
                <c:pt idx="2393" formatCode="0">
                  <c:v>-638.50000000000011</c:v>
                </c:pt>
                <c:pt idx="2394" formatCode="0">
                  <c:v>-637.99999999999989</c:v>
                </c:pt>
                <c:pt idx="2395" formatCode="0">
                  <c:v>-637.5</c:v>
                </c:pt>
                <c:pt idx="2396" formatCode="0">
                  <c:v>-637.5</c:v>
                </c:pt>
                <c:pt idx="2397" formatCode="0">
                  <c:v>-639.5</c:v>
                </c:pt>
                <c:pt idx="2398" formatCode="0">
                  <c:v>-643.5</c:v>
                </c:pt>
                <c:pt idx="2399" formatCode="0">
                  <c:v>-645.99999999999989</c:v>
                </c:pt>
                <c:pt idx="2400" formatCode="0">
                  <c:v>-649.5</c:v>
                </c:pt>
                <c:pt idx="2401" formatCode="0">
                  <c:v>-653.5</c:v>
                </c:pt>
                <c:pt idx="2402" formatCode="0">
                  <c:v>-659</c:v>
                </c:pt>
                <c:pt idx="2403" formatCode="0">
                  <c:v>-656.50000000000011</c:v>
                </c:pt>
                <c:pt idx="2404" formatCode="0">
                  <c:v>-655.5</c:v>
                </c:pt>
                <c:pt idx="2405" formatCode="0">
                  <c:v>-655.99999999999989</c:v>
                </c:pt>
                <c:pt idx="2406" formatCode="0">
                  <c:v>-651.5</c:v>
                </c:pt>
                <c:pt idx="2407" formatCode="0">
                  <c:v>-648.50000000000011</c:v>
                </c:pt>
                <c:pt idx="2408" formatCode="0">
                  <c:v>-647.5</c:v>
                </c:pt>
                <c:pt idx="2409" formatCode="0">
                  <c:v>-643.99999999999989</c:v>
                </c:pt>
                <c:pt idx="2410" formatCode="0">
                  <c:v>-639.99999999999989</c:v>
                </c:pt>
                <c:pt idx="2411" formatCode="0">
                  <c:v>-637.99999999999989</c:v>
                </c:pt>
                <c:pt idx="2412" formatCode="0">
                  <c:v>-637.5</c:v>
                </c:pt>
                <c:pt idx="2413" formatCode="0">
                  <c:v>-637.5</c:v>
                </c:pt>
                <c:pt idx="2414" formatCode="0">
                  <c:v>-635.99999999999989</c:v>
                </c:pt>
                <c:pt idx="2415" formatCode="0">
                  <c:v>-635.99999999999989</c:v>
                </c:pt>
                <c:pt idx="2416" formatCode="0">
                  <c:v>-635.5</c:v>
                </c:pt>
                <c:pt idx="2417" formatCode="0">
                  <c:v>-635</c:v>
                </c:pt>
                <c:pt idx="2418" formatCode="0">
                  <c:v>-635</c:v>
                </c:pt>
                <c:pt idx="2419" formatCode="0">
                  <c:v>-635.5</c:v>
                </c:pt>
                <c:pt idx="2420" formatCode="0">
                  <c:v>-637.99999999999989</c:v>
                </c:pt>
                <c:pt idx="2421" formatCode="0">
                  <c:v>-643</c:v>
                </c:pt>
                <c:pt idx="2422" formatCode="0">
                  <c:v>-649.99999999999989</c:v>
                </c:pt>
                <c:pt idx="2423" formatCode="0">
                  <c:v>-653.5</c:v>
                </c:pt>
                <c:pt idx="2424" formatCode="0">
                  <c:v>-653.5</c:v>
                </c:pt>
                <c:pt idx="2425" formatCode="0">
                  <c:v>-655.99999999999989</c:v>
                </c:pt>
                <c:pt idx="2426" formatCode="0">
                  <c:v>-658.50000000000011</c:v>
                </c:pt>
                <c:pt idx="2427" formatCode="0">
                  <c:v>-657.99999999999989</c:v>
                </c:pt>
                <c:pt idx="2428" formatCode="0">
                  <c:v>-659</c:v>
                </c:pt>
                <c:pt idx="2429" formatCode="0">
                  <c:v>-659</c:v>
                </c:pt>
                <c:pt idx="2430" formatCode="0">
                  <c:v>-651.99999999999989</c:v>
                </c:pt>
                <c:pt idx="2431" formatCode="0">
                  <c:v>-647.99999999999989</c:v>
                </c:pt>
                <c:pt idx="2432" formatCode="0">
                  <c:v>-645</c:v>
                </c:pt>
                <c:pt idx="2433" formatCode="0">
                  <c:v>-643.5</c:v>
                </c:pt>
                <c:pt idx="2434" formatCode="0">
                  <c:v>-641.99999999999989</c:v>
                </c:pt>
                <c:pt idx="2435" formatCode="0">
                  <c:v>-640.50000000000011</c:v>
                </c:pt>
                <c:pt idx="2436" formatCode="0">
                  <c:v>-639.99999999999989</c:v>
                </c:pt>
                <c:pt idx="2437" formatCode="0">
                  <c:v>-640.50000000000011</c:v>
                </c:pt>
                <c:pt idx="2438" formatCode="0">
                  <c:v>-640.50000000000011</c:v>
                </c:pt>
                <c:pt idx="2439" formatCode="0">
                  <c:v>-640.50000000000011</c:v>
                </c:pt>
                <c:pt idx="2440" formatCode="0">
                  <c:v>-639.99999999999989</c:v>
                </c:pt>
                <c:pt idx="2441" formatCode="0">
                  <c:v>-639.5</c:v>
                </c:pt>
                <c:pt idx="2442" formatCode="0">
                  <c:v>-639</c:v>
                </c:pt>
                <c:pt idx="2443" formatCode="0">
                  <c:v>-639.5</c:v>
                </c:pt>
                <c:pt idx="2444" formatCode="0">
                  <c:v>-641</c:v>
                </c:pt>
                <c:pt idx="2445" formatCode="0">
                  <c:v>-641.5</c:v>
                </c:pt>
                <c:pt idx="2446" formatCode="0">
                  <c:v>-643.99999999999989</c:v>
                </c:pt>
                <c:pt idx="2447" formatCode="0">
                  <c:v>-648.50000000000011</c:v>
                </c:pt>
                <c:pt idx="2448" formatCode="0">
                  <c:v>-645.5</c:v>
                </c:pt>
                <c:pt idx="2449" formatCode="0">
                  <c:v>-647.5</c:v>
                </c:pt>
                <c:pt idx="2450" formatCode="0">
                  <c:v>-647.99999999999989</c:v>
                </c:pt>
                <c:pt idx="2451" formatCode="0">
                  <c:v>-647.5</c:v>
                </c:pt>
                <c:pt idx="2452" formatCode="0">
                  <c:v>-647.5</c:v>
                </c:pt>
                <c:pt idx="2453" formatCode="0">
                  <c:v>-645.99999999999989</c:v>
                </c:pt>
                <c:pt idx="2454" formatCode="0">
                  <c:v>-643</c:v>
                </c:pt>
                <c:pt idx="2455" formatCode="0">
                  <c:v>-639.5</c:v>
                </c:pt>
                <c:pt idx="2456" formatCode="0">
                  <c:v>-637.5</c:v>
                </c:pt>
                <c:pt idx="2457" formatCode="0">
                  <c:v>-637.99999999999989</c:v>
                </c:pt>
                <c:pt idx="2458" formatCode="0">
                  <c:v>-637</c:v>
                </c:pt>
                <c:pt idx="2459" formatCode="0">
                  <c:v>-635.5</c:v>
                </c:pt>
                <c:pt idx="2460" formatCode="0">
                  <c:v>-635</c:v>
                </c:pt>
                <c:pt idx="2461" formatCode="0">
                  <c:v>-634.50000000000011</c:v>
                </c:pt>
                <c:pt idx="2462" formatCode="0">
                  <c:v>-632.50000000000011</c:v>
                </c:pt>
                <c:pt idx="2463" formatCode="0">
                  <c:v>-633</c:v>
                </c:pt>
                <c:pt idx="2464" formatCode="0">
                  <c:v>-632.50000000000011</c:v>
                </c:pt>
                <c:pt idx="2465" formatCode="0">
                  <c:v>-632.50000000000011</c:v>
                </c:pt>
                <c:pt idx="2466" formatCode="0">
                  <c:v>-631.99999999999989</c:v>
                </c:pt>
                <c:pt idx="2467" formatCode="0">
                  <c:v>-632.50000000000011</c:v>
                </c:pt>
                <c:pt idx="2468" formatCode="0">
                  <c:v>-634.50000000000011</c:v>
                </c:pt>
                <c:pt idx="2469" formatCode="0">
                  <c:v>-635.99999999999989</c:v>
                </c:pt>
                <c:pt idx="2470" formatCode="0">
                  <c:v>-635.5</c:v>
                </c:pt>
                <c:pt idx="2471" formatCode="0">
                  <c:v>-637</c:v>
                </c:pt>
                <c:pt idx="2472" formatCode="0">
                  <c:v>-638.50000000000011</c:v>
                </c:pt>
                <c:pt idx="2473" formatCode="0">
                  <c:v>-637.99999999999989</c:v>
                </c:pt>
                <c:pt idx="2474" formatCode="0">
                  <c:v>-639</c:v>
                </c:pt>
                <c:pt idx="2475" formatCode="0">
                  <c:v>-639</c:v>
                </c:pt>
                <c:pt idx="2476" formatCode="0">
                  <c:v>-639</c:v>
                </c:pt>
                <c:pt idx="2477" formatCode="0">
                  <c:v>-638.50000000000011</c:v>
                </c:pt>
                <c:pt idx="2478" formatCode="0">
                  <c:v>-637</c:v>
                </c:pt>
                <c:pt idx="2479" formatCode="0">
                  <c:v>-636.50000000000011</c:v>
                </c:pt>
                <c:pt idx="2480" formatCode="0">
                  <c:v>-635.99999999999989</c:v>
                </c:pt>
                <c:pt idx="2481" formatCode="0">
                  <c:v>-635.5</c:v>
                </c:pt>
                <c:pt idx="2482" formatCode="0">
                  <c:v>-635.5</c:v>
                </c:pt>
                <c:pt idx="2483" formatCode="0">
                  <c:v>-635.99999999999989</c:v>
                </c:pt>
                <c:pt idx="2484" formatCode="0">
                  <c:v>-635.99999999999989</c:v>
                </c:pt>
                <c:pt idx="2485" formatCode="0">
                  <c:v>-636.50000000000011</c:v>
                </c:pt>
                <c:pt idx="2486" formatCode="0">
                  <c:v>-635.5</c:v>
                </c:pt>
                <c:pt idx="2487" formatCode="0">
                  <c:v>-635.5</c:v>
                </c:pt>
                <c:pt idx="2488" formatCode="0">
                  <c:v>-635.5</c:v>
                </c:pt>
                <c:pt idx="2489" formatCode="0">
                  <c:v>-635.99999999999989</c:v>
                </c:pt>
                <c:pt idx="2490" formatCode="0">
                  <c:v>-635.99999999999989</c:v>
                </c:pt>
                <c:pt idx="2491" formatCode="0">
                  <c:v>-636.50000000000011</c:v>
                </c:pt>
                <c:pt idx="2492" formatCode="0">
                  <c:v>-637</c:v>
                </c:pt>
                <c:pt idx="2493" formatCode="0">
                  <c:v>-641</c:v>
                </c:pt>
                <c:pt idx="2494" formatCode="0">
                  <c:v>-643</c:v>
                </c:pt>
                <c:pt idx="2495" formatCode="0">
                  <c:v>-641.5</c:v>
                </c:pt>
                <c:pt idx="2496" formatCode="0">
                  <c:v>-639.99999999999989</c:v>
                </c:pt>
                <c:pt idx="2497" formatCode="0">
                  <c:v>-643</c:v>
                </c:pt>
                <c:pt idx="2498" formatCode="0">
                  <c:v>-641.99999999999989</c:v>
                </c:pt>
                <c:pt idx="2499" formatCode="0">
                  <c:v>-641</c:v>
                </c:pt>
                <c:pt idx="2500" formatCode="0">
                  <c:v>-639</c:v>
                </c:pt>
                <c:pt idx="2501" formatCode="0">
                  <c:v>-639</c:v>
                </c:pt>
                <c:pt idx="2502" formatCode="0">
                  <c:v>-637.99999999999989</c:v>
                </c:pt>
                <c:pt idx="2503" formatCode="0">
                  <c:v>-637.99999999999989</c:v>
                </c:pt>
                <c:pt idx="2504" formatCode="0">
                  <c:v>-637.5</c:v>
                </c:pt>
                <c:pt idx="2505" formatCode="0">
                  <c:v>-636.50000000000011</c:v>
                </c:pt>
                <c:pt idx="2506" formatCode="0">
                  <c:v>-636.50000000000011</c:v>
                </c:pt>
                <c:pt idx="2507" formatCode="0">
                  <c:v>-636.50000000000011</c:v>
                </c:pt>
                <c:pt idx="2508" formatCode="0">
                  <c:v>-636.50000000000011</c:v>
                </c:pt>
                <c:pt idx="2509" formatCode="0">
                  <c:v>-636.50000000000011</c:v>
                </c:pt>
                <c:pt idx="2510" formatCode="0">
                  <c:v>-636.50000000000011</c:v>
                </c:pt>
                <c:pt idx="2511" formatCode="0">
                  <c:v>-635.99999999999989</c:v>
                </c:pt>
                <c:pt idx="2512" formatCode="0">
                  <c:v>-635.5</c:v>
                </c:pt>
                <c:pt idx="2513" formatCode="0">
                  <c:v>-633.99999999999989</c:v>
                </c:pt>
              </c:numCache>
            </c:numRef>
          </c:val>
          <c:smooth val="1"/>
        </c:ser>
        <c:marker val="1"/>
        <c:axId val="146185216"/>
        <c:axId val="146195584"/>
      </c:lineChart>
      <c:catAx>
        <c:axId val="146185216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r>
                  <a:rPr lang="en-US"/>
                  <a:t>Time (hours) </a:t>
                </a:r>
              </a:p>
            </c:rich>
          </c:tx>
          <c:layout>
            <c:manualLayout>
              <c:xMode val="edge"/>
              <c:yMode val="edge"/>
              <c:x val="0.4354166666666674"/>
              <c:y val="0.93602693602693599"/>
            </c:manualLayout>
          </c:layout>
          <c:spPr>
            <a:noFill/>
            <a:ln w="25400">
              <a:noFill/>
            </a:ln>
          </c:spPr>
        </c:title>
        <c:numFmt formatCode="General" sourceLinked="1"/>
        <c:majorTickMark val="cross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0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en-US"/>
          </a:p>
        </c:txPr>
        <c:crossAx val="146195584"/>
        <c:crosses val="autoZero"/>
        <c:lblAlgn val="ctr"/>
        <c:lblOffset val="100"/>
        <c:tickLblSkip val="107"/>
        <c:tickMarkSkip val="1"/>
      </c:catAx>
      <c:valAx>
        <c:axId val="146195584"/>
        <c:scaling>
          <c:orientation val="minMax"/>
        </c:scaling>
        <c:axPos val="l"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r>
                  <a:rPr lang="en-NZ"/>
                  <a:t>[mV]</a:t>
                </a:r>
              </a:p>
            </c:rich>
          </c:tx>
          <c:layout>
            <c:manualLayout>
              <c:xMode val="edge"/>
              <c:yMode val="edge"/>
              <c:x val="1.562500000000001E-2"/>
              <c:y val="0.49326599326599363"/>
            </c:manualLayout>
          </c:layout>
          <c:spPr>
            <a:noFill/>
            <a:ln w="25400">
              <a:noFill/>
            </a:ln>
          </c:spPr>
        </c:title>
        <c:numFmt formatCode="0" sourceLinked="1"/>
        <c:majorTickMark val="cross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0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en-US"/>
          </a:p>
        </c:txPr>
        <c:crossAx val="146185216"/>
        <c:crosses val="autoZero"/>
        <c:crossBetween val="midCat"/>
      </c:valAx>
      <c:spPr>
        <a:solidFill>
          <a:srgbClr val="C0C0C0"/>
        </a:solidFill>
        <a:ln w="12700">
          <a:solidFill>
            <a:srgbClr val="808080"/>
          </a:solidFill>
          <a:prstDash val="solid"/>
        </a:ln>
      </c:spPr>
    </c:plotArea>
    <c:legend>
      <c:legendPos val="r"/>
      <c:layout>
        <c:manualLayout>
          <c:xMode val="edge"/>
          <c:yMode val="edge"/>
          <c:x val="0.87816581750810685"/>
          <c:y val="0.43097643097643135"/>
          <c:w val="0.11766751582522772"/>
          <c:h val="0.2370931758530184"/>
        </c:manualLayout>
      </c:layout>
      <c:spPr>
        <a:solidFill>
          <a:srgbClr val="FFFFFF"/>
        </a:solidFill>
        <a:ln w="3175">
          <a:solidFill>
            <a:srgbClr val="000000"/>
          </a:solidFill>
          <a:prstDash val="solid"/>
        </a:ln>
      </c:spPr>
      <c:txPr>
        <a:bodyPr/>
        <a:lstStyle/>
        <a:p>
          <a:pPr>
            <a:defRPr sz="920" b="0" i="0" u="none" strike="noStrike" baseline="0">
              <a:solidFill>
                <a:srgbClr val="000000"/>
              </a:solidFill>
              <a:latin typeface="Arial"/>
              <a:ea typeface="Arial"/>
              <a:cs typeface="Arial"/>
            </a:defRPr>
          </a:pPr>
          <a:endParaRPr lang="en-US"/>
        </a:p>
      </c:txPr>
    </c:legend>
    <c:plotVisOnly val="1"/>
    <c:dispBlanksAs val="gap"/>
  </c:chart>
  <c:spPr>
    <a:noFill/>
    <a:ln w="9525">
      <a:noFill/>
    </a:ln>
  </c:spPr>
  <c:txPr>
    <a:bodyPr/>
    <a:lstStyle/>
    <a:p>
      <a:pPr>
        <a:defRPr sz="1000" b="0" i="0" u="none" strike="noStrike" baseline="0">
          <a:solidFill>
            <a:srgbClr val="000000"/>
          </a:solidFill>
          <a:latin typeface="Arial"/>
          <a:ea typeface="Arial"/>
          <a:cs typeface="Arial"/>
        </a:defRPr>
      </a:pPr>
      <a:endParaRPr lang="en-US"/>
    </a:p>
  </c:txPr>
  <c:externalData r:id="rId1"/>
  <c:userShapes r:id="rId2"/>
</c:chartSpac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w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0.09225</cdr:x>
      <cdr:y>0.11875</cdr:y>
    </cdr:from>
    <cdr:to>
      <cdr:x>0.09225</cdr:x>
      <cdr:y>0.915</cdr:y>
    </cdr:to>
    <cdr:sp macro="" textlink="">
      <cdr:nvSpPr>
        <cdr:cNvPr id="1027" name="Line 3"/>
        <cdr:cNvSpPr>
          <a:spLocks xmlns:a="http://schemas.openxmlformats.org/drawingml/2006/main" noChangeShapeType="1"/>
        </cdr:cNvSpPr>
      </cdr:nvSpPr>
      <cdr:spPr bwMode="auto">
        <a:xfrm xmlns:a="http://schemas.openxmlformats.org/drawingml/2006/main" flipV="1">
          <a:off x="843534" y="671870"/>
          <a:ext cx="0" cy="4505063"/>
        </a:xfrm>
        <a:prstGeom xmlns:a="http://schemas.openxmlformats.org/drawingml/2006/main" prst="line">
          <a:avLst/>
        </a:prstGeom>
        <a:noFill xmlns:a="http://schemas.openxmlformats.org/drawingml/2006/main"/>
        <a:ln xmlns:a="http://schemas.openxmlformats.org/drawingml/2006/main" w="9525">
          <a:solidFill>
            <a:srgbClr val="000000"/>
          </a:solidFill>
          <a:prstDash val="solid"/>
          <a:round/>
          <a:headEnd/>
          <a:tailEnd type="none" w="med" len="med"/>
        </a:ln>
      </cdr:spPr>
    </cdr:sp>
  </cdr:relSizeAnchor>
  <cdr:relSizeAnchor xmlns:cdr="http://schemas.openxmlformats.org/drawingml/2006/chartDrawing">
    <cdr:from>
      <cdr:x>0.09625</cdr:x>
      <cdr:y>0.14775</cdr:y>
    </cdr:from>
    <cdr:to>
      <cdr:x>0.1475</cdr:x>
      <cdr:y>0.14925</cdr:y>
    </cdr:to>
    <cdr:sp macro="" textlink="">
      <cdr:nvSpPr>
        <cdr:cNvPr id="1028" name="Line 4"/>
        <cdr:cNvSpPr>
          <a:spLocks xmlns:a="http://schemas.openxmlformats.org/drawingml/2006/main" noChangeShapeType="1"/>
        </cdr:cNvSpPr>
      </cdr:nvSpPr>
      <cdr:spPr bwMode="auto">
        <a:xfrm xmlns:a="http://schemas.openxmlformats.org/drawingml/2006/main" flipH="1">
          <a:off x="880110" y="835947"/>
          <a:ext cx="468630" cy="8487"/>
        </a:xfrm>
        <a:prstGeom xmlns:a="http://schemas.openxmlformats.org/drawingml/2006/main" prst="line">
          <a:avLst/>
        </a:prstGeom>
        <a:noFill xmlns:a="http://schemas.openxmlformats.org/drawingml/2006/main"/>
        <a:ln xmlns:a="http://schemas.openxmlformats.org/drawingml/2006/main" w="9525">
          <a:solidFill>
            <a:srgbClr val="000000"/>
          </a:solidFill>
          <a:prstDash val="solid"/>
          <a:round/>
          <a:headEnd/>
          <a:tailEnd type="triangle" w="med" len="med"/>
        </a:ln>
      </cdr:spPr>
    </cdr:sp>
  </cdr:relSizeAnchor>
  <cdr:relSizeAnchor xmlns:cdr="http://schemas.openxmlformats.org/drawingml/2006/chartDrawing">
    <cdr:from>
      <cdr:x>0.1595</cdr:x>
      <cdr:y>0.135</cdr:y>
    </cdr:from>
    <cdr:to>
      <cdr:x>0.37956</cdr:x>
      <cdr:y>0.19435</cdr:y>
    </cdr:to>
    <cdr:sp macro="" textlink="">
      <cdr:nvSpPr>
        <cdr:cNvPr id="1029" name="Tekst 5"/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239698" y="555498"/>
          <a:ext cx="1710398" cy="244229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  <a:miter lim="800000"/>
          <a:headEnd/>
          <a:tailEnd/>
        </a:ln>
      </cdr:spPr>
      <cdr:txBody>
        <a:bodyPr xmlns:a="http://schemas.openxmlformats.org/drawingml/2006/main" wrap="square" lIns="18288" tIns="22860" rIns="0" bIns="0" anchor="t" upright="1">
          <a:noAutofit/>
        </a:bodyPr>
        <a:lstStyle xmlns:a="http://schemas.openxmlformats.org/drawingml/2006/main"/>
        <a:p xmlns:a="http://schemas.openxmlformats.org/drawingml/2006/main">
          <a:pPr algn="l" rtl="0">
            <a:defRPr sz="1000"/>
          </a:pPr>
          <a:r>
            <a:rPr lang="en-NZ" sz="1000" b="0" i="0" u="none" strike="noStrike" baseline="0" dirty="0">
              <a:solidFill>
                <a:srgbClr val="000000"/>
              </a:solidFill>
              <a:latin typeface="Arial"/>
              <a:cs typeface="Arial"/>
            </a:rPr>
            <a:t>System on at time 40 hrs</a:t>
          </a:r>
        </a:p>
      </cdr:txBody>
    </cdr:sp>
  </cdr:relSizeAnchor>
  <cdr:relSizeAnchor xmlns:cdr="http://schemas.openxmlformats.org/drawingml/2006/chartDrawing">
    <cdr:from>
      <cdr:x>0.14823</cdr:x>
      <cdr:y>0.45499</cdr:y>
    </cdr:from>
    <cdr:to>
      <cdr:x>0.36829</cdr:x>
      <cdr:y>0.51435</cdr:y>
    </cdr:to>
    <cdr:sp macro="" textlink="">
      <cdr:nvSpPr>
        <cdr:cNvPr id="5" name="Tekst 5"/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152128" y="1872208"/>
          <a:ext cx="1710398" cy="244229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 w="9525">
          <a:noFill/>
          <a:miter lim="800000"/>
          <a:headEnd/>
          <a:tailEnd/>
        </a:ln>
      </cdr:spPr>
      <cdr:txBody>
        <a:bodyPr xmlns:a="http://schemas.openxmlformats.org/drawingml/2006/main" wrap="square" lIns="18288" tIns="22860" rIns="0" bIns="0" anchor="t" upright="1">
          <a:noAutofit/>
        </a:bodyPr>
        <a:lstStyle xmlns:a="http://schemas.openxmlformats.org/drawingml/2006/main">
          <a:lvl1pPr marL="0" indent="0">
            <a:defRPr sz="1100">
              <a:latin typeface="Times"/>
            </a:defRPr>
          </a:lvl1pPr>
          <a:lvl2pPr marL="457200" indent="0">
            <a:defRPr sz="1100">
              <a:latin typeface="Times"/>
            </a:defRPr>
          </a:lvl2pPr>
          <a:lvl3pPr marL="914400" indent="0">
            <a:defRPr sz="1100">
              <a:latin typeface="Times"/>
            </a:defRPr>
          </a:lvl3pPr>
          <a:lvl4pPr marL="1371600" indent="0">
            <a:defRPr sz="1100">
              <a:latin typeface="Times"/>
            </a:defRPr>
          </a:lvl4pPr>
          <a:lvl5pPr marL="1828800" indent="0">
            <a:defRPr sz="1100">
              <a:latin typeface="Times"/>
            </a:defRPr>
          </a:lvl5pPr>
          <a:lvl6pPr marL="2286000" indent="0">
            <a:defRPr sz="1100">
              <a:latin typeface="Times"/>
            </a:defRPr>
          </a:lvl6pPr>
          <a:lvl7pPr marL="2743200" indent="0">
            <a:defRPr sz="1100">
              <a:latin typeface="Times"/>
            </a:defRPr>
          </a:lvl7pPr>
          <a:lvl8pPr marL="3200400" indent="0">
            <a:defRPr sz="1100">
              <a:latin typeface="Times"/>
            </a:defRPr>
          </a:lvl8pPr>
          <a:lvl9pPr marL="3657600" indent="0">
            <a:defRPr sz="1100">
              <a:latin typeface="Times"/>
            </a:defRPr>
          </a:lvl9pPr>
        </a:lstStyle>
        <a:p xmlns:a="http://schemas.openxmlformats.org/drawingml/2006/main">
          <a:pPr algn="l" rtl="0">
            <a:defRPr sz="1000"/>
          </a:pPr>
          <a:r>
            <a:rPr lang="en-NZ" sz="1000" b="0" i="0" u="none" strike="noStrike" baseline="0" dirty="0">
              <a:solidFill>
                <a:srgbClr val="000000"/>
              </a:solidFill>
              <a:latin typeface="Arial"/>
              <a:cs typeface="Arial"/>
            </a:rPr>
            <a:t>System </a:t>
          </a:r>
          <a:r>
            <a:rPr lang="en-NZ" sz="1000" b="0" i="0" u="none" strike="noStrike" baseline="0" dirty="0" smtClean="0">
              <a:solidFill>
                <a:srgbClr val="000000"/>
              </a:solidFill>
              <a:latin typeface="Arial"/>
              <a:cs typeface="Arial"/>
            </a:rPr>
            <a:t>off at </a:t>
          </a:r>
          <a:r>
            <a:rPr lang="en-NZ" sz="1000" b="0" i="0" u="none" strike="noStrike" baseline="0" dirty="0">
              <a:solidFill>
                <a:srgbClr val="000000"/>
              </a:solidFill>
              <a:latin typeface="Arial"/>
              <a:cs typeface="Arial"/>
            </a:rPr>
            <a:t>time </a:t>
          </a:r>
          <a:r>
            <a:rPr lang="en-NZ" sz="1000" dirty="0" smtClean="0">
              <a:solidFill>
                <a:srgbClr val="000000"/>
              </a:solidFill>
              <a:latin typeface="Arial"/>
              <a:cs typeface="Arial"/>
            </a:rPr>
            <a:t>850</a:t>
          </a:r>
          <a:r>
            <a:rPr lang="en-NZ" sz="1000" b="0" i="0" u="none" strike="noStrike" baseline="0" dirty="0" smtClean="0">
              <a:solidFill>
                <a:srgbClr val="000000"/>
              </a:solidFill>
              <a:latin typeface="Arial"/>
              <a:cs typeface="Arial"/>
            </a:rPr>
            <a:t> </a:t>
          </a:r>
          <a:r>
            <a:rPr lang="en-NZ" sz="1000" b="0" i="0" u="none" strike="noStrike" baseline="0" dirty="0">
              <a:solidFill>
                <a:srgbClr val="000000"/>
              </a:solidFill>
              <a:latin typeface="Arial"/>
              <a:cs typeface="Arial"/>
            </a:rPr>
            <a:t>hrs</a:t>
          </a:r>
        </a:p>
      </cdr:txBody>
    </cdr:sp>
  </cdr:relSizeAnchor>
  <cdr:relSizeAnchor xmlns:cdr="http://schemas.openxmlformats.org/drawingml/2006/chartDrawing">
    <cdr:from>
      <cdr:x>0.35205</cdr:x>
      <cdr:y>0.2275</cdr:y>
    </cdr:from>
    <cdr:to>
      <cdr:x>0.35205</cdr:x>
      <cdr:y>0.90999</cdr:y>
    </cdr:to>
    <cdr:sp macro="" textlink="">
      <cdr:nvSpPr>
        <cdr:cNvPr id="9" name="Straight Connector 8"/>
        <cdr:cNvSpPr/>
      </cdr:nvSpPr>
      <cdr:spPr bwMode="auto">
        <a:xfrm xmlns:a="http://schemas.openxmlformats.org/drawingml/2006/main">
          <a:off x="2736304" y="936104"/>
          <a:ext cx="0" cy="2808312"/>
        </a:xfrm>
        <a:prstGeom xmlns:a="http://schemas.openxmlformats.org/drawingml/2006/main" prst="line">
          <a:avLst/>
        </a:prstGeom>
        <a:solidFill xmlns:a="http://schemas.openxmlformats.org/drawingml/2006/main">
          <a:schemeClr val="accent1"/>
        </a:solidFill>
        <a:ln xmlns:a="http://schemas.openxmlformats.org/drawingml/2006/main"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 xmlns:a="http://schemas.openxmlformats.org/drawingml/2006/main"/>
      </cdr:spPr>
      <cdr:txBody>
        <a:bodyPr xmlns:a="http://schemas.openxmlformats.org/drawingml/2006/main" vertOverflow="clip" vert="horz" wrap="square" lIns="91440" tIns="45720" rIns="91440" bIns="45720" numCol="1" anchor="t" anchorCtr="0" compatLnSpc="1">
          <a:prstTxWarp prst="textNoShape">
            <a:avLst/>
          </a:prstTxWarp>
        </a:bodyPr>
        <a:lstStyle xmlns:a="http://schemas.openxmlformats.org/drawingml/2006/main"/>
        <a:p xmlns:a="http://schemas.openxmlformats.org/drawingml/2006/main">
          <a:endParaRPr lang="en-US"/>
        </a:p>
      </cdr:txBody>
    </cdr:sp>
  </cdr:relSizeAnchor>
  <cdr:relSizeAnchor xmlns:cdr="http://schemas.openxmlformats.org/drawingml/2006/chartDrawing">
    <cdr:from>
      <cdr:x>0.29647</cdr:x>
      <cdr:y>0.41999</cdr:y>
    </cdr:from>
    <cdr:to>
      <cdr:x>0.35205</cdr:x>
      <cdr:y>0.41999</cdr:y>
    </cdr:to>
    <cdr:sp macro="" textlink="">
      <cdr:nvSpPr>
        <cdr:cNvPr id="11" name="Straight Arrow Connector 10"/>
        <cdr:cNvSpPr/>
      </cdr:nvSpPr>
      <cdr:spPr bwMode="auto">
        <a:xfrm xmlns:a="http://schemas.openxmlformats.org/drawingml/2006/main">
          <a:off x="2304256" y="1728192"/>
          <a:ext cx="432048" cy="0"/>
        </a:xfrm>
        <a:prstGeom xmlns:a="http://schemas.openxmlformats.org/drawingml/2006/main" prst="straightConnector1">
          <a:avLst/>
        </a:prstGeom>
        <a:solidFill xmlns:a="http://schemas.openxmlformats.org/drawingml/2006/main">
          <a:schemeClr val="accent1"/>
        </a:solidFill>
        <a:ln xmlns:a="http://schemas.openxmlformats.org/drawingml/2006/main" w="9525" cap="flat" cmpd="sng" algn="ctr">
          <a:solidFill>
            <a:schemeClr val="tx1"/>
          </a:solidFill>
          <a:prstDash val="solid"/>
          <a:round/>
          <a:headEnd type="none" w="med" len="med"/>
          <a:tailEnd type="arrow"/>
        </a:ln>
        <a:effectLst xmlns:a="http://schemas.openxmlformats.org/drawingml/2006/main"/>
      </cdr:spPr>
      <cdr:txBody>
        <a:bodyPr xmlns:a="http://schemas.openxmlformats.org/drawingml/2006/main" vertOverflow="clip" vert="horz" wrap="square" lIns="91440" tIns="45720" rIns="91440" bIns="45720" numCol="1" anchor="t" anchorCtr="0" compatLnSpc="1">
          <a:prstTxWarp prst="textNoShape">
            <a:avLst/>
          </a:prstTxWarp>
        </a:bodyPr>
        <a:lstStyle xmlns:a="http://schemas.openxmlformats.org/drawingml/2006/main"/>
        <a:p xmlns:a="http://schemas.openxmlformats.org/drawingml/2006/main">
          <a:endParaRPr lang="en-US"/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3379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3379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smtClean="0"/>
            </a:lvl1pPr>
          </a:lstStyle>
          <a:p>
            <a:pPr>
              <a:defRPr/>
            </a:pPr>
            <a:fld id="{5E86D46F-30BC-46DD-A18B-A0BB8578A302}" type="slidenum">
              <a:rPr lang="nl-NL"/>
              <a:pPr>
                <a:defRPr/>
              </a:pPr>
              <a:t>‹#›</a:t>
            </a:fld>
            <a:endParaRPr lang="nl-N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19661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276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661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NL" noProof="0" smtClean="0"/>
              <a:t>Klik om de opmaakprofielen van de modeltekst te bewerken</a:t>
            </a:r>
          </a:p>
          <a:p>
            <a:pPr lvl="1"/>
            <a:r>
              <a:rPr lang="nl-NL" noProof="0" smtClean="0"/>
              <a:t>Tweede niveau</a:t>
            </a:r>
          </a:p>
          <a:p>
            <a:pPr lvl="2"/>
            <a:r>
              <a:rPr lang="nl-NL" noProof="0" smtClean="0"/>
              <a:t>Derde niveau</a:t>
            </a:r>
          </a:p>
          <a:p>
            <a:pPr lvl="3"/>
            <a:r>
              <a:rPr lang="nl-NL" noProof="0" smtClean="0"/>
              <a:t>Vierde niveau</a:t>
            </a:r>
          </a:p>
          <a:p>
            <a:pPr lvl="4"/>
            <a:r>
              <a:rPr lang="nl-NL" noProof="0" smtClean="0"/>
              <a:t>Vijfde niveau</a:t>
            </a:r>
          </a:p>
        </p:txBody>
      </p:sp>
      <p:sp>
        <p:nvSpPr>
          <p:cNvPr id="19661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nl-NL"/>
          </a:p>
        </p:txBody>
      </p:sp>
      <p:sp>
        <p:nvSpPr>
          <p:cNvPr id="19661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smtClean="0"/>
            </a:lvl1pPr>
          </a:lstStyle>
          <a:p>
            <a:pPr>
              <a:defRPr/>
            </a:pPr>
            <a:fld id="{21510EE1-8B56-4C95-BD65-9A1A2658432F}" type="slidenum">
              <a:rPr lang="nl-NL"/>
              <a:pPr>
                <a:defRPr/>
              </a:pPr>
              <a:t>‹#›</a:t>
            </a:fld>
            <a:endParaRPr lang="nl-N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</a:t>
            </a:fld>
            <a:endParaRPr lang="nl-NL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</a:t>
            </a:fld>
            <a:endParaRPr lang="nl-NL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3</a:t>
            </a:fld>
            <a:endParaRPr lang="nl-NL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4</a:t>
            </a:fld>
            <a:endParaRPr lang="nl-NL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5</a:t>
            </a:fld>
            <a:endParaRPr lang="nl-NL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6</a:t>
            </a:fld>
            <a:endParaRPr lang="nl-NL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7</a:t>
            </a:fld>
            <a:endParaRPr lang="nl-NL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8</a:t>
            </a:fld>
            <a:endParaRPr lang="nl-NL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9</a:t>
            </a:fld>
            <a:endParaRPr lang="nl-NL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10</a:t>
            </a:fld>
            <a:endParaRPr lang="nl-NL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11</a:t>
            </a:fld>
            <a:endParaRPr lang="nl-NL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12</a:t>
            </a:fld>
            <a:endParaRPr lang="nl-NL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13</a:t>
            </a:fld>
            <a:endParaRPr lang="nl-NL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14</a:t>
            </a:fld>
            <a:endParaRPr lang="nl-NL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15</a:t>
            </a:fld>
            <a:endParaRPr lang="nl-NL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16</a:t>
            </a:fld>
            <a:endParaRPr lang="nl-NL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17</a:t>
            </a:fld>
            <a:endParaRPr lang="nl-NL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18</a:t>
            </a:fld>
            <a:endParaRPr lang="nl-NL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19</a:t>
            </a:fld>
            <a:endParaRPr lang="nl-NL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20</a:t>
            </a:fld>
            <a:endParaRPr lang="nl-NL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21</a:t>
            </a:fld>
            <a:endParaRPr lang="nl-NL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22</a:t>
            </a:fld>
            <a:endParaRPr lang="nl-NL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23</a:t>
            </a:fld>
            <a:endParaRPr lang="nl-NL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24</a:t>
            </a:fld>
            <a:endParaRPr lang="nl-NL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25</a:t>
            </a:fld>
            <a:endParaRPr lang="nl-NL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26</a:t>
            </a:fld>
            <a:endParaRPr lang="nl-NL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27</a:t>
            </a:fld>
            <a:endParaRPr lang="nl-NL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28</a:t>
            </a:fld>
            <a:endParaRPr lang="nl-NL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29</a:t>
            </a:fld>
            <a:endParaRPr lang="nl-NL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NZ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21510EE1-8B56-4C95-BD65-9A1A2658432F}" type="slidenum">
              <a:rPr lang="nl-NL" smtClean="0"/>
              <a:pPr>
                <a:defRPr/>
              </a:pPr>
              <a:t>30</a:t>
            </a:fld>
            <a:endParaRPr lang="nl-NL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NZ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6F75C337-18D0-4502-9B76-75F6729748FA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2400">
                <a:latin typeface="Calibri" pitchFamily="34" charset="0"/>
                <a:cs typeface="Calibri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000">
                <a:latin typeface="Calibri" pitchFamily="34" charset="0"/>
                <a:cs typeface="Calibri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>
                <a:latin typeface="Calibri" pitchFamily="34" charset="0"/>
                <a:cs typeface="Calibri" pitchFamily="34" charset="0"/>
              </a:defRPr>
            </a:lvl1pPr>
          </a:lstStyle>
          <a:p>
            <a:pPr>
              <a:defRPr/>
            </a:pPr>
            <a:r>
              <a:rPr lang="en-US" dirty="0" smtClean="0"/>
              <a:t>www.benkeet.com 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>
                <a:latin typeface="Calibri" pitchFamily="34" charset="0"/>
                <a:cs typeface="Calibri" pitchFamily="34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Calibri" pitchFamily="34" charset="0"/>
                <a:cs typeface="Calibri" pitchFamily="34" charset="0"/>
              </a:defRPr>
            </a:lvl1pPr>
          </a:lstStyle>
          <a:p>
            <a:pPr>
              <a:defRPr/>
            </a:pPr>
            <a:r>
              <a:rPr lang="en-US" dirty="0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‹#›</a:t>
            </a:fld>
            <a:r>
              <a:rPr lang="nl-NL" dirty="0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C7565048-B110-47BF-AF5F-B48306605DCA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6B5CA942-BB73-4D1A-A23C-ECF01024EB06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640DCD2F-2BAB-4AE8-BC0E-32A573020BA0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10309BCD-4558-468C-A13F-6DD36674C312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BB1B3574-036A-4AD6-9819-DC324BDC9088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B605C2BC-B573-4456-8E48-AF5F17B7485E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NZ" noProof="0" dirty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9751CDD2-D617-42C0-9F10-DE106EFECD46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©2007 Ben Keet  </a:t>
            </a:r>
            <a:fld id="{9D18B82F-D3FC-42DE-ACCC-04E7245383D0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NZ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NZ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dirty="0" smtClean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2DD91C0C-2DB3-433D-AA52-D62A949732F1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wmf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FFEFD1"/>
            </a:gs>
            <a:gs pos="64999">
              <a:srgbClr val="F0EBD5"/>
            </a:gs>
            <a:gs pos="100000">
              <a:srgbClr val="D1C39F"/>
            </a:gs>
          </a:gsLst>
          <a:path path="shape">
            <a:fillToRect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66294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3005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>
              <a:defRPr/>
            </a:pPr>
            <a:r>
              <a:rPr lang="en-US" dirty="0"/>
              <a:t>www.benkeet.com </a:t>
            </a:r>
          </a:p>
        </p:txBody>
      </p:sp>
      <p:sp>
        <p:nvSpPr>
          <p:cNvPr id="13005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13005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172200" y="6248400"/>
            <a:ext cx="2286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1" dirty="0" smtClean="0">
                <a:solidFill>
                  <a:srgbClr val="0066FF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r>
              <a:rPr lang="en-US" dirty="0"/>
              <a:t>©2008 Ben Keet  </a:t>
            </a:r>
            <a:fld id="{75E2726E-EEB1-485F-BA98-7D92E3233415}" type="slidenum">
              <a:rPr lang="nl-NL"/>
              <a:pPr>
                <a:defRPr/>
              </a:pPr>
              <a:t>‹#›</a:t>
            </a:fld>
            <a:r>
              <a:rPr lang="nl-NL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1031" name="Picture 8"/>
          <p:cNvPicPr>
            <a:picLocks noChangeAspect="1" noChangeArrowheads="1"/>
          </p:cNvPicPr>
          <p:nvPr/>
        </p:nvPicPr>
        <p:blipFill>
          <a:blip r:embed="rId13" cstate="screen"/>
          <a:srcRect/>
          <a:stretch>
            <a:fillRect/>
          </a:stretch>
        </p:blipFill>
        <p:spPr bwMode="auto">
          <a:xfrm>
            <a:off x="8077200" y="381000"/>
            <a:ext cx="620713" cy="819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  <p:sldLayoutId id="2147483720" r:id="rId9"/>
    <p:sldLayoutId id="2147483721" r:id="rId10"/>
    <p:sldLayoutId id="2147483722" r:id="rId11"/>
  </p:sldLayoutIdLst>
  <p:hf hdr="0" ft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8BFF7"/>
        </a:buClr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ben@benkeet.com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oleObject" Target="../embeddings/oleObject1.bin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jpeg"/><Relationship Id="rId4" Type="http://schemas.openxmlformats.org/officeDocument/2006/relationships/image" Target="../media/image15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tiff"/><Relationship Id="rId4" Type="http://schemas.openxmlformats.org/officeDocument/2006/relationships/image" Target="../media/image19.tif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4" Type="http://schemas.openxmlformats.org/officeDocument/2006/relationships/oleObject" Target="../embeddings/oleObject2.bin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tif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7.emf"/><Relationship Id="rId4" Type="http://schemas.openxmlformats.org/officeDocument/2006/relationships/image" Target="../media/image26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jpeg"/><Relationship Id="rId5" Type="http://schemas.openxmlformats.org/officeDocument/2006/relationships/image" Target="../media/image36.png"/><Relationship Id="rId4" Type="http://schemas.openxmlformats.org/officeDocument/2006/relationships/image" Target="../media/image35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Date Placeholder 3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/>
          <a:p>
            <a:r>
              <a:rPr lang="en-US" dirty="0"/>
              <a:t>www.benkeet.com 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b="1" dirty="0">
                <a:solidFill>
                  <a:srgbClr val="0066FF"/>
                </a:solidFill>
                <a:latin typeface="Arial" pitchFamily="34" charset="0"/>
              </a:rPr>
              <a:t>©</a:t>
            </a:r>
            <a:r>
              <a:rPr lang="en-US" dirty="0" smtClean="0">
                <a:solidFill>
                  <a:srgbClr val="0066FF"/>
                </a:solidFill>
                <a:latin typeface="Arial" pitchFamily="34" charset="0"/>
              </a:rPr>
              <a:t>2011 </a:t>
            </a:r>
            <a:r>
              <a:rPr lang="en-US" dirty="0">
                <a:solidFill>
                  <a:srgbClr val="0066FF"/>
                </a:solidFill>
                <a:latin typeface="Arial" pitchFamily="34" charset="0"/>
              </a:rPr>
              <a:t>Ben Keet  </a:t>
            </a:r>
            <a:fld id="{5D330553-53DD-4A8F-8E97-1E6586A1C655}" type="slidenum">
              <a:rPr lang="nl-NL">
                <a:solidFill>
                  <a:srgbClr val="0066FF"/>
                </a:solidFill>
                <a:latin typeface="Arial" pitchFamily="34" charset="0"/>
              </a:rPr>
              <a:pPr>
                <a:defRPr/>
              </a:pPr>
              <a:t>1</a:t>
            </a:fld>
            <a:r>
              <a:rPr lang="nl-NL" dirty="0">
                <a:latin typeface="Arial" pitchFamily="34" charset="0"/>
              </a:rPr>
              <a:t> </a:t>
            </a:r>
          </a:p>
          <a:p>
            <a:pPr>
              <a:defRPr/>
            </a:pPr>
            <a:endParaRPr lang="en-US" dirty="0"/>
          </a:p>
        </p:txBody>
      </p:sp>
      <p:sp>
        <p:nvSpPr>
          <p:cNvPr id="141319" name="Rectangle 7"/>
          <p:cNvSpPr>
            <a:spLocks noGrp="1" noChangeArrowheads="1"/>
          </p:cNvSpPr>
          <p:nvPr>
            <p:ph type="title"/>
          </p:nvPr>
        </p:nvSpPr>
        <p:spPr>
          <a:xfrm>
            <a:off x="683568" y="620688"/>
            <a:ext cx="7124700" cy="5176838"/>
          </a:xfrm>
        </p:spPr>
        <p:txBody>
          <a:bodyPr/>
          <a:lstStyle/>
          <a:p>
            <a:r>
              <a:rPr lang="en-GB" sz="3200" b="1" cap="all" dirty="0" smtClean="0">
                <a:latin typeface="Calibri" pitchFamily="34" charset="0"/>
                <a:cs typeface="Calibri" pitchFamily="34" charset="0"/>
              </a:rPr>
              <a:t>Selecting the most cost-effective remedial technique </a:t>
            </a:r>
            <a:r>
              <a:rPr lang="en-NZ" sz="3200" dirty="0" smtClean="0">
                <a:latin typeface="Calibri" pitchFamily="34" charset="0"/>
                <a:cs typeface="Calibri" pitchFamily="34" charset="0"/>
              </a:rPr>
              <a:t/>
            </a:r>
            <a:br>
              <a:rPr lang="en-NZ" sz="3200" dirty="0" smtClean="0">
                <a:latin typeface="Calibri" pitchFamily="34" charset="0"/>
                <a:cs typeface="Calibri" pitchFamily="34" charset="0"/>
              </a:rPr>
            </a:br>
            <a:r>
              <a:rPr lang="en-GB" sz="3200" b="1" cap="all" dirty="0" smtClean="0">
                <a:latin typeface="Calibri" pitchFamily="34" charset="0"/>
                <a:cs typeface="Calibri" pitchFamily="34" charset="0"/>
              </a:rPr>
              <a:t>for </a:t>
            </a:r>
            <a:br>
              <a:rPr lang="en-GB" sz="3200" b="1" cap="all" dirty="0" smtClean="0">
                <a:latin typeface="Calibri" pitchFamily="34" charset="0"/>
                <a:cs typeface="Calibri" pitchFamily="34" charset="0"/>
              </a:rPr>
            </a:br>
            <a:r>
              <a:rPr lang="en-GB" sz="3200" b="1" cap="all" dirty="0" smtClean="0">
                <a:latin typeface="Calibri" pitchFamily="34" charset="0"/>
                <a:cs typeface="Calibri" pitchFamily="34" charset="0"/>
              </a:rPr>
              <a:t>large chlorinated solvent PLUMES</a:t>
            </a:r>
            <a:r>
              <a:rPr lang="en-NZ" sz="3200" dirty="0" smtClean="0">
                <a:latin typeface="Calibri" pitchFamily="34" charset="0"/>
                <a:cs typeface="Calibri" pitchFamily="34" charset="0"/>
              </a:rPr>
              <a:t/>
            </a:r>
            <a:br>
              <a:rPr lang="en-NZ" sz="3200" dirty="0" smtClean="0">
                <a:latin typeface="Calibri" pitchFamily="34" charset="0"/>
                <a:cs typeface="Calibri" pitchFamily="34" charset="0"/>
              </a:rPr>
            </a:br>
            <a:r>
              <a:rPr lang="en-NZ" sz="3200" b="1" dirty="0" smtClean="0">
                <a:latin typeface="Calibri" pitchFamily="34" charset="0"/>
                <a:cs typeface="Calibri" pitchFamily="34" charset="0"/>
              </a:rPr>
              <a:t> </a:t>
            </a:r>
            <a:br>
              <a:rPr lang="en-NZ" sz="3200" b="1" dirty="0" smtClean="0">
                <a:latin typeface="Calibri" pitchFamily="34" charset="0"/>
                <a:cs typeface="Calibri" pitchFamily="34" charset="0"/>
              </a:rPr>
            </a:br>
            <a:r>
              <a:rPr lang="en-NZ" sz="2000" dirty="0" smtClean="0">
                <a:latin typeface="Calibri" pitchFamily="34" charset="0"/>
                <a:cs typeface="Calibri" pitchFamily="34" charset="0"/>
              </a:rPr>
              <a:t>Drs. Ben Keet and </a:t>
            </a:r>
            <a:r>
              <a:rPr lang="en-GB" sz="2000" dirty="0" smtClean="0">
                <a:latin typeface="Calibri" pitchFamily="34" charset="0"/>
                <a:cs typeface="Calibri" pitchFamily="34" charset="0"/>
              </a:rPr>
              <a:t>Royston Gillett</a:t>
            </a:r>
            <a:r>
              <a:rPr lang="en-NZ" sz="2000" dirty="0" smtClean="0">
                <a:latin typeface="Calibri" pitchFamily="34" charset="0"/>
                <a:cs typeface="Calibri" pitchFamily="34" charset="0"/>
              </a:rPr>
              <a:t/>
            </a:r>
            <a:br>
              <a:rPr lang="en-NZ" sz="2000" dirty="0" smtClean="0">
                <a:latin typeface="Calibri" pitchFamily="34" charset="0"/>
                <a:cs typeface="Calibri" pitchFamily="34" charset="0"/>
              </a:rPr>
            </a:br>
            <a:r>
              <a:rPr lang="en-NZ" sz="2000" b="1" dirty="0" smtClean="0">
                <a:latin typeface="Calibri" pitchFamily="34" charset="0"/>
                <a:cs typeface="Calibri" pitchFamily="34" charset="0"/>
              </a:rPr>
              <a:t>Geo &amp; Hydro – K8 Ltd</a:t>
            </a:r>
            <a:r>
              <a:rPr lang="en-NZ" sz="2000" dirty="0" smtClean="0">
                <a:latin typeface="Calibri" pitchFamily="34" charset="0"/>
                <a:cs typeface="Calibri" pitchFamily="34" charset="0"/>
              </a:rPr>
              <a:t/>
            </a:r>
            <a:br>
              <a:rPr lang="en-NZ" sz="2000" dirty="0" smtClean="0">
                <a:latin typeface="Calibri" pitchFamily="34" charset="0"/>
                <a:cs typeface="Calibri" pitchFamily="34" charset="0"/>
              </a:rPr>
            </a:br>
            <a:r>
              <a:rPr lang="en-NZ" sz="2000" dirty="0" smtClean="0">
                <a:latin typeface="Calibri" pitchFamily="34" charset="0"/>
                <a:cs typeface="Calibri" pitchFamily="34" charset="0"/>
              </a:rPr>
              <a:t/>
            </a:r>
            <a:br>
              <a:rPr lang="en-NZ" sz="2000" dirty="0" smtClean="0">
                <a:latin typeface="Calibri" pitchFamily="34" charset="0"/>
                <a:cs typeface="Calibri" pitchFamily="34" charset="0"/>
              </a:rPr>
            </a:br>
            <a:r>
              <a:rPr lang="en-NZ" sz="2000" dirty="0" smtClean="0">
                <a:latin typeface="Calibri" pitchFamily="34" charset="0"/>
                <a:cs typeface="Calibri" pitchFamily="34" charset="0"/>
              </a:rPr>
              <a:t>e-mail: </a:t>
            </a:r>
            <a:r>
              <a:rPr lang="en-NZ" sz="2000" u="sng" dirty="0" smtClean="0">
                <a:latin typeface="Calibri" pitchFamily="34" charset="0"/>
                <a:cs typeface="Calibri" pitchFamily="34" charset="0"/>
                <a:hlinkClick r:id="rId3"/>
              </a:rPr>
              <a:t>ben@benkeet.com</a:t>
            </a:r>
            <a:r>
              <a:rPr lang="en-NZ" sz="2000" dirty="0" smtClean="0">
                <a:latin typeface="Calibri" pitchFamily="34" charset="0"/>
                <a:cs typeface="Calibri" pitchFamily="34" charset="0"/>
              </a:rPr>
              <a:t> </a:t>
            </a:r>
            <a:endParaRPr lang="nl-NL" sz="2000" b="1" dirty="0" smtClean="0">
              <a:solidFill>
                <a:srgbClr val="0066FF"/>
              </a:solidFill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457200" y="476672"/>
            <a:ext cx="2098575" cy="958428"/>
          </a:xfrm>
        </p:spPr>
        <p:txBody>
          <a:bodyPr/>
          <a:lstStyle/>
          <a:p>
            <a:r>
              <a:rPr lang="en-NZ" dirty="0" smtClean="0">
                <a:latin typeface="Calibri" pitchFamily="34" charset="0"/>
                <a:cs typeface="Calibri" pitchFamily="34" charset="0"/>
              </a:rPr>
              <a:t>Location sketch</a:t>
            </a:r>
            <a:endParaRPr lang="en-NZ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8" name="Text Placeholder 7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2386607" cy="4691063"/>
          </a:xfrm>
        </p:spPr>
        <p:txBody>
          <a:bodyPr/>
          <a:lstStyle/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1  TPH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2 </a:t>
            </a:r>
            <a:r>
              <a:rPr lang="en-NZ" sz="1800" dirty="0" err="1" smtClean="0">
                <a:latin typeface="Calibri" pitchFamily="34" charset="0"/>
                <a:cs typeface="Calibri" pitchFamily="34" charset="0"/>
              </a:rPr>
              <a:t>Cis</a:t>
            </a:r>
            <a:r>
              <a:rPr lang="en-NZ" sz="1800" dirty="0" smtClean="0">
                <a:latin typeface="Calibri" pitchFamily="34" charset="0"/>
                <a:cs typeface="Calibri" pitchFamily="34" charset="0"/>
              </a:rPr>
              <a:t>-DCE / VC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3 PAH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4 PCE / TCE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pSp>
        <p:nvGrpSpPr>
          <p:cNvPr id="9" name="Group 4335"/>
          <p:cNvGrpSpPr>
            <a:grpSpLocks noGrp="1"/>
          </p:cNvGrpSpPr>
          <p:nvPr>
            <p:ph idx="1"/>
          </p:nvPr>
        </p:nvGrpSpPr>
        <p:grpSpPr bwMode="auto">
          <a:xfrm>
            <a:off x="3575057" y="273047"/>
            <a:ext cx="5111774" cy="5852983"/>
            <a:chOff x="818" y="90"/>
            <a:chExt cx="3857" cy="4123"/>
          </a:xfrm>
        </p:grpSpPr>
        <p:grpSp>
          <p:nvGrpSpPr>
            <p:cNvPr id="10" name="Group 204"/>
            <p:cNvGrpSpPr>
              <a:grpSpLocks/>
            </p:cNvGrpSpPr>
            <p:nvPr/>
          </p:nvGrpSpPr>
          <p:grpSpPr bwMode="auto">
            <a:xfrm>
              <a:off x="1782" y="1115"/>
              <a:ext cx="1680" cy="1269"/>
              <a:chOff x="1782" y="1115"/>
              <a:chExt cx="1680" cy="1269"/>
            </a:xfrm>
          </p:grpSpPr>
          <p:sp>
            <p:nvSpPr>
              <p:cNvPr id="3364" name="Freeform 4"/>
              <p:cNvSpPr>
                <a:spLocks/>
              </p:cNvSpPr>
              <p:nvPr/>
            </p:nvSpPr>
            <p:spPr bwMode="auto">
              <a:xfrm>
                <a:off x="3447" y="2213"/>
                <a:ext cx="15" cy="15"/>
              </a:xfrm>
              <a:custGeom>
                <a:avLst/>
                <a:gdLst>
                  <a:gd name="T0" fmla="*/ 7 w 15"/>
                  <a:gd name="T1" fmla="*/ 0 h 15"/>
                  <a:gd name="T2" fmla="*/ 11 w 15"/>
                  <a:gd name="T3" fmla="*/ 0 h 15"/>
                  <a:gd name="T4" fmla="*/ 12 w 15"/>
                  <a:gd name="T5" fmla="*/ 3 h 15"/>
                  <a:gd name="T6" fmla="*/ 15 w 15"/>
                  <a:gd name="T7" fmla="*/ 4 h 15"/>
                  <a:gd name="T8" fmla="*/ 15 w 15"/>
                  <a:gd name="T9" fmla="*/ 8 h 15"/>
                  <a:gd name="T10" fmla="*/ 15 w 15"/>
                  <a:gd name="T11" fmla="*/ 10 h 15"/>
                  <a:gd name="T12" fmla="*/ 12 w 15"/>
                  <a:gd name="T13" fmla="*/ 13 h 15"/>
                  <a:gd name="T14" fmla="*/ 11 w 15"/>
                  <a:gd name="T15" fmla="*/ 14 h 15"/>
                  <a:gd name="T16" fmla="*/ 7 w 15"/>
                  <a:gd name="T17" fmla="*/ 15 h 15"/>
                  <a:gd name="T18" fmla="*/ 5 w 15"/>
                  <a:gd name="T19" fmla="*/ 14 h 15"/>
                  <a:gd name="T20" fmla="*/ 2 w 15"/>
                  <a:gd name="T21" fmla="*/ 13 h 15"/>
                  <a:gd name="T22" fmla="*/ 1 w 15"/>
                  <a:gd name="T23" fmla="*/ 10 h 15"/>
                  <a:gd name="T24" fmla="*/ 0 w 15"/>
                  <a:gd name="T25" fmla="*/ 8 h 15"/>
                  <a:gd name="T26" fmla="*/ 1 w 15"/>
                  <a:gd name="T27" fmla="*/ 4 h 15"/>
                  <a:gd name="T28" fmla="*/ 2 w 15"/>
                  <a:gd name="T29" fmla="*/ 3 h 15"/>
                  <a:gd name="T30" fmla="*/ 5 w 15"/>
                  <a:gd name="T31" fmla="*/ 0 h 15"/>
                  <a:gd name="T32" fmla="*/ 7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7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5" name="Freeform 5"/>
              <p:cNvSpPr>
                <a:spLocks/>
              </p:cNvSpPr>
              <p:nvPr/>
            </p:nvSpPr>
            <p:spPr bwMode="auto">
              <a:xfrm>
                <a:off x="3447" y="2213"/>
                <a:ext cx="15" cy="15"/>
              </a:xfrm>
              <a:custGeom>
                <a:avLst/>
                <a:gdLst>
                  <a:gd name="T0" fmla="*/ 7 w 15"/>
                  <a:gd name="T1" fmla="*/ 0 h 15"/>
                  <a:gd name="T2" fmla="*/ 11 w 15"/>
                  <a:gd name="T3" fmla="*/ 0 h 15"/>
                  <a:gd name="T4" fmla="*/ 12 w 15"/>
                  <a:gd name="T5" fmla="*/ 3 h 15"/>
                  <a:gd name="T6" fmla="*/ 15 w 15"/>
                  <a:gd name="T7" fmla="*/ 4 h 15"/>
                  <a:gd name="T8" fmla="*/ 15 w 15"/>
                  <a:gd name="T9" fmla="*/ 8 h 15"/>
                  <a:gd name="T10" fmla="*/ 15 w 15"/>
                  <a:gd name="T11" fmla="*/ 10 h 15"/>
                  <a:gd name="T12" fmla="*/ 12 w 15"/>
                  <a:gd name="T13" fmla="*/ 13 h 15"/>
                  <a:gd name="T14" fmla="*/ 11 w 15"/>
                  <a:gd name="T15" fmla="*/ 14 h 15"/>
                  <a:gd name="T16" fmla="*/ 7 w 15"/>
                  <a:gd name="T17" fmla="*/ 15 h 15"/>
                  <a:gd name="T18" fmla="*/ 5 w 15"/>
                  <a:gd name="T19" fmla="*/ 14 h 15"/>
                  <a:gd name="T20" fmla="*/ 2 w 15"/>
                  <a:gd name="T21" fmla="*/ 13 h 15"/>
                  <a:gd name="T22" fmla="*/ 1 w 15"/>
                  <a:gd name="T23" fmla="*/ 10 h 15"/>
                  <a:gd name="T24" fmla="*/ 0 w 15"/>
                  <a:gd name="T25" fmla="*/ 8 h 15"/>
                  <a:gd name="T26" fmla="*/ 1 w 15"/>
                  <a:gd name="T27" fmla="*/ 4 h 15"/>
                  <a:gd name="T28" fmla="*/ 2 w 15"/>
                  <a:gd name="T29" fmla="*/ 3 h 15"/>
                  <a:gd name="T30" fmla="*/ 5 w 15"/>
                  <a:gd name="T31" fmla="*/ 0 h 15"/>
                  <a:gd name="T32" fmla="*/ 7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7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6" name="Freeform 6"/>
              <p:cNvSpPr>
                <a:spLocks/>
              </p:cNvSpPr>
              <p:nvPr/>
            </p:nvSpPr>
            <p:spPr bwMode="auto">
              <a:xfrm>
                <a:off x="3399" y="2087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1 h 15"/>
                  <a:gd name="T4" fmla="*/ 13 w 15"/>
                  <a:gd name="T5" fmla="*/ 3 h 15"/>
                  <a:gd name="T6" fmla="*/ 15 w 15"/>
                  <a:gd name="T7" fmla="*/ 5 h 15"/>
                  <a:gd name="T8" fmla="*/ 15 w 15"/>
                  <a:gd name="T9" fmla="*/ 8 h 15"/>
                  <a:gd name="T10" fmla="*/ 15 w 15"/>
                  <a:gd name="T11" fmla="*/ 11 h 15"/>
                  <a:gd name="T12" fmla="*/ 13 w 15"/>
                  <a:gd name="T13" fmla="*/ 13 h 15"/>
                  <a:gd name="T14" fmla="*/ 11 w 15"/>
                  <a:gd name="T15" fmla="*/ 15 h 15"/>
                  <a:gd name="T16" fmla="*/ 8 w 15"/>
                  <a:gd name="T17" fmla="*/ 15 h 15"/>
                  <a:gd name="T18" fmla="*/ 5 w 15"/>
                  <a:gd name="T19" fmla="*/ 15 h 15"/>
                  <a:gd name="T20" fmla="*/ 3 w 15"/>
                  <a:gd name="T21" fmla="*/ 13 h 15"/>
                  <a:gd name="T22" fmla="*/ 2 w 15"/>
                  <a:gd name="T23" fmla="*/ 11 h 15"/>
                  <a:gd name="T24" fmla="*/ 0 w 15"/>
                  <a:gd name="T25" fmla="*/ 8 h 15"/>
                  <a:gd name="T26" fmla="*/ 2 w 15"/>
                  <a:gd name="T27" fmla="*/ 5 h 15"/>
                  <a:gd name="T28" fmla="*/ 3 w 15"/>
                  <a:gd name="T29" fmla="*/ 3 h 15"/>
                  <a:gd name="T30" fmla="*/ 5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7" name="Freeform 7"/>
              <p:cNvSpPr>
                <a:spLocks/>
              </p:cNvSpPr>
              <p:nvPr/>
            </p:nvSpPr>
            <p:spPr bwMode="auto">
              <a:xfrm>
                <a:off x="3399" y="2087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1 h 15"/>
                  <a:gd name="T4" fmla="*/ 13 w 15"/>
                  <a:gd name="T5" fmla="*/ 3 h 15"/>
                  <a:gd name="T6" fmla="*/ 15 w 15"/>
                  <a:gd name="T7" fmla="*/ 5 h 15"/>
                  <a:gd name="T8" fmla="*/ 15 w 15"/>
                  <a:gd name="T9" fmla="*/ 8 h 15"/>
                  <a:gd name="T10" fmla="*/ 15 w 15"/>
                  <a:gd name="T11" fmla="*/ 11 h 15"/>
                  <a:gd name="T12" fmla="*/ 13 w 15"/>
                  <a:gd name="T13" fmla="*/ 13 h 15"/>
                  <a:gd name="T14" fmla="*/ 11 w 15"/>
                  <a:gd name="T15" fmla="*/ 15 h 15"/>
                  <a:gd name="T16" fmla="*/ 8 w 15"/>
                  <a:gd name="T17" fmla="*/ 15 h 15"/>
                  <a:gd name="T18" fmla="*/ 5 w 15"/>
                  <a:gd name="T19" fmla="*/ 15 h 15"/>
                  <a:gd name="T20" fmla="*/ 3 w 15"/>
                  <a:gd name="T21" fmla="*/ 13 h 15"/>
                  <a:gd name="T22" fmla="*/ 2 w 15"/>
                  <a:gd name="T23" fmla="*/ 11 h 15"/>
                  <a:gd name="T24" fmla="*/ 0 w 15"/>
                  <a:gd name="T25" fmla="*/ 8 h 15"/>
                  <a:gd name="T26" fmla="*/ 2 w 15"/>
                  <a:gd name="T27" fmla="*/ 5 h 15"/>
                  <a:gd name="T28" fmla="*/ 3 w 15"/>
                  <a:gd name="T29" fmla="*/ 3 h 15"/>
                  <a:gd name="T30" fmla="*/ 5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8" name="Freeform 8"/>
              <p:cNvSpPr>
                <a:spLocks/>
              </p:cNvSpPr>
              <p:nvPr/>
            </p:nvSpPr>
            <p:spPr bwMode="auto">
              <a:xfrm>
                <a:off x="3441" y="2067"/>
                <a:ext cx="15" cy="14"/>
              </a:xfrm>
              <a:custGeom>
                <a:avLst/>
                <a:gdLst>
                  <a:gd name="T0" fmla="*/ 7 w 15"/>
                  <a:gd name="T1" fmla="*/ 0 h 14"/>
                  <a:gd name="T2" fmla="*/ 10 w 15"/>
                  <a:gd name="T3" fmla="*/ 0 h 14"/>
                  <a:gd name="T4" fmla="*/ 12 w 15"/>
                  <a:gd name="T5" fmla="*/ 1 h 14"/>
                  <a:gd name="T6" fmla="*/ 13 w 15"/>
                  <a:gd name="T7" fmla="*/ 4 h 14"/>
                  <a:gd name="T8" fmla="*/ 15 w 15"/>
                  <a:gd name="T9" fmla="*/ 6 h 14"/>
                  <a:gd name="T10" fmla="*/ 13 w 15"/>
                  <a:gd name="T11" fmla="*/ 10 h 14"/>
                  <a:gd name="T12" fmla="*/ 12 w 15"/>
                  <a:gd name="T13" fmla="*/ 13 h 14"/>
                  <a:gd name="T14" fmla="*/ 10 w 15"/>
                  <a:gd name="T15" fmla="*/ 14 h 14"/>
                  <a:gd name="T16" fmla="*/ 7 w 15"/>
                  <a:gd name="T17" fmla="*/ 14 h 14"/>
                  <a:gd name="T18" fmla="*/ 4 w 15"/>
                  <a:gd name="T19" fmla="*/ 14 h 14"/>
                  <a:gd name="T20" fmla="*/ 2 w 15"/>
                  <a:gd name="T21" fmla="*/ 13 h 14"/>
                  <a:gd name="T22" fmla="*/ 0 w 15"/>
                  <a:gd name="T23" fmla="*/ 10 h 14"/>
                  <a:gd name="T24" fmla="*/ 0 w 15"/>
                  <a:gd name="T25" fmla="*/ 6 h 14"/>
                  <a:gd name="T26" fmla="*/ 0 w 15"/>
                  <a:gd name="T27" fmla="*/ 4 h 14"/>
                  <a:gd name="T28" fmla="*/ 2 w 15"/>
                  <a:gd name="T29" fmla="*/ 1 h 14"/>
                  <a:gd name="T30" fmla="*/ 4 w 15"/>
                  <a:gd name="T31" fmla="*/ 0 h 14"/>
                  <a:gd name="T32" fmla="*/ 7 w 15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7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9" name="Freeform 9"/>
              <p:cNvSpPr>
                <a:spLocks/>
              </p:cNvSpPr>
              <p:nvPr/>
            </p:nvSpPr>
            <p:spPr bwMode="auto">
              <a:xfrm>
                <a:off x="3441" y="2067"/>
                <a:ext cx="15" cy="14"/>
              </a:xfrm>
              <a:custGeom>
                <a:avLst/>
                <a:gdLst>
                  <a:gd name="T0" fmla="*/ 7 w 15"/>
                  <a:gd name="T1" fmla="*/ 0 h 14"/>
                  <a:gd name="T2" fmla="*/ 10 w 15"/>
                  <a:gd name="T3" fmla="*/ 0 h 14"/>
                  <a:gd name="T4" fmla="*/ 12 w 15"/>
                  <a:gd name="T5" fmla="*/ 1 h 14"/>
                  <a:gd name="T6" fmla="*/ 13 w 15"/>
                  <a:gd name="T7" fmla="*/ 4 h 14"/>
                  <a:gd name="T8" fmla="*/ 15 w 15"/>
                  <a:gd name="T9" fmla="*/ 6 h 14"/>
                  <a:gd name="T10" fmla="*/ 13 w 15"/>
                  <a:gd name="T11" fmla="*/ 10 h 14"/>
                  <a:gd name="T12" fmla="*/ 12 w 15"/>
                  <a:gd name="T13" fmla="*/ 13 h 14"/>
                  <a:gd name="T14" fmla="*/ 10 w 15"/>
                  <a:gd name="T15" fmla="*/ 14 h 14"/>
                  <a:gd name="T16" fmla="*/ 7 w 15"/>
                  <a:gd name="T17" fmla="*/ 14 h 14"/>
                  <a:gd name="T18" fmla="*/ 4 w 15"/>
                  <a:gd name="T19" fmla="*/ 14 h 14"/>
                  <a:gd name="T20" fmla="*/ 2 w 15"/>
                  <a:gd name="T21" fmla="*/ 13 h 14"/>
                  <a:gd name="T22" fmla="*/ 0 w 15"/>
                  <a:gd name="T23" fmla="*/ 10 h 14"/>
                  <a:gd name="T24" fmla="*/ 0 w 15"/>
                  <a:gd name="T25" fmla="*/ 6 h 14"/>
                  <a:gd name="T26" fmla="*/ 0 w 15"/>
                  <a:gd name="T27" fmla="*/ 4 h 14"/>
                  <a:gd name="T28" fmla="*/ 2 w 15"/>
                  <a:gd name="T29" fmla="*/ 1 h 14"/>
                  <a:gd name="T30" fmla="*/ 4 w 15"/>
                  <a:gd name="T31" fmla="*/ 0 h 14"/>
                  <a:gd name="T32" fmla="*/ 7 w 15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7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0" name="Freeform 10"/>
              <p:cNvSpPr>
                <a:spLocks/>
              </p:cNvSpPr>
              <p:nvPr/>
            </p:nvSpPr>
            <p:spPr bwMode="auto">
              <a:xfrm>
                <a:off x="2821" y="2369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0 h 15"/>
                  <a:gd name="T4" fmla="*/ 13 w 15"/>
                  <a:gd name="T5" fmla="*/ 2 h 15"/>
                  <a:gd name="T6" fmla="*/ 15 w 15"/>
                  <a:gd name="T7" fmla="*/ 5 h 15"/>
                  <a:gd name="T8" fmla="*/ 15 w 15"/>
                  <a:gd name="T9" fmla="*/ 7 h 15"/>
                  <a:gd name="T10" fmla="*/ 15 w 15"/>
                  <a:gd name="T11" fmla="*/ 10 h 15"/>
                  <a:gd name="T12" fmla="*/ 13 w 15"/>
                  <a:gd name="T13" fmla="*/ 12 h 15"/>
                  <a:gd name="T14" fmla="*/ 11 w 15"/>
                  <a:gd name="T15" fmla="*/ 13 h 15"/>
                  <a:gd name="T16" fmla="*/ 8 w 15"/>
                  <a:gd name="T17" fmla="*/ 15 h 15"/>
                  <a:gd name="T18" fmla="*/ 5 w 15"/>
                  <a:gd name="T19" fmla="*/ 13 h 15"/>
                  <a:gd name="T20" fmla="*/ 3 w 15"/>
                  <a:gd name="T21" fmla="*/ 12 h 15"/>
                  <a:gd name="T22" fmla="*/ 2 w 15"/>
                  <a:gd name="T23" fmla="*/ 10 h 15"/>
                  <a:gd name="T24" fmla="*/ 0 w 15"/>
                  <a:gd name="T25" fmla="*/ 7 h 15"/>
                  <a:gd name="T26" fmla="*/ 2 w 15"/>
                  <a:gd name="T27" fmla="*/ 5 h 15"/>
                  <a:gd name="T28" fmla="*/ 3 w 15"/>
                  <a:gd name="T29" fmla="*/ 2 h 15"/>
                  <a:gd name="T30" fmla="*/ 5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1" name="Freeform 11"/>
              <p:cNvSpPr>
                <a:spLocks/>
              </p:cNvSpPr>
              <p:nvPr/>
            </p:nvSpPr>
            <p:spPr bwMode="auto">
              <a:xfrm>
                <a:off x="2821" y="2369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0 h 15"/>
                  <a:gd name="T4" fmla="*/ 13 w 15"/>
                  <a:gd name="T5" fmla="*/ 2 h 15"/>
                  <a:gd name="T6" fmla="*/ 15 w 15"/>
                  <a:gd name="T7" fmla="*/ 5 h 15"/>
                  <a:gd name="T8" fmla="*/ 15 w 15"/>
                  <a:gd name="T9" fmla="*/ 7 h 15"/>
                  <a:gd name="T10" fmla="*/ 15 w 15"/>
                  <a:gd name="T11" fmla="*/ 10 h 15"/>
                  <a:gd name="T12" fmla="*/ 13 w 15"/>
                  <a:gd name="T13" fmla="*/ 12 h 15"/>
                  <a:gd name="T14" fmla="*/ 11 w 15"/>
                  <a:gd name="T15" fmla="*/ 13 h 15"/>
                  <a:gd name="T16" fmla="*/ 8 w 15"/>
                  <a:gd name="T17" fmla="*/ 15 h 15"/>
                  <a:gd name="T18" fmla="*/ 5 w 15"/>
                  <a:gd name="T19" fmla="*/ 13 h 15"/>
                  <a:gd name="T20" fmla="*/ 3 w 15"/>
                  <a:gd name="T21" fmla="*/ 12 h 15"/>
                  <a:gd name="T22" fmla="*/ 2 w 15"/>
                  <a:gd name="T23" fmla="*/ 10 h 15"/>
                  <a:gd name="T24" fmla="*/ 0 w 15"/>
                  <a:gd name="T25" fmla="*/ 7 h 15"/>
                  <a:gd name="T26" fmla="*/ 2 w 15"/>
                  <a:gd name="T27" fmla="*/ 5 h 15"/>
                  <a:gd name="T28" fmla="*/ 3 w 15"/>
                  <a:gd name="T29" fmla="*/ 2 h 15"/>
                  <a:gd name="T30" fmla="*/ 5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2" name="Rectangle 12"/>
              <p:cNvSpPr>
                <a:spLocks noChangeArrowheads="1"/>
              </p:cNvSpPr>
              <p:nvPr/>
            </p:nvSpPr>
            <p:spPr bwMode="auto">
              <a:xfrm>
                <a:off x="2518" y="1811"/>
                <a:ext cx="9" cy="1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3" name="Rectangle 13"/>
              <p:cNvSpPr>
                <a:spLocks noChangeArrowheads="1"/>
              </p:cNvSpPr>
              <p:nvPr/>
            </p:nvSpPr>
            <p:spPr bwMode="auto">
              <a:xfrm>
                <a:off x="2518" y="1811"/>
                <a:ext cx="9" cy="1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4" name="Rectangle 14"/>
              <p:cNvSpPr>
                <a:spLocks noChangeArrowheads="1"/>
              </p:cNvSpPr>
              <p:nvPr/>
            </p:nvSpPr>
            <p:spPr bwMode="auto">
              <a:xfrm>
                <a:off x="2560" y="2019"/>
                <a:ext cx="10" cy="1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5" name="Rectangle 15"/>
              <p:cNvSpPr>
                <a:spLocks noChangeArrowheads="1"/>
              </p:cNvSpPr>
              <p:nvPr/>
            </p:nvSpPr>
            <p:spPr bwMode="auto">
              <a:xfrm>
                <a:off x="2560" y="2019"/>
                <a:ext cx="10" cy="13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6" name="Rectangle 16"/>
              <p:cNvSpPr>
                <a:spLocks noChangeArrowheads="1"/>
              </p:cNvSpPr>
              <p:nvPr/>
            </p:nvSpPr>
            <p:spPr bwMode="auto">
              <a:xfrm>
                <a:off x="2545" y="1926"/>
                <a:ext cx="9" cy="7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7" name="Rectangle 17"/>
              <p:cNvSpPr>
                <a:spLocks noChangeArrowheads="1"/>
              </p:cNvSpPr>
              <p:nvPr/>
            </p:nvSpPr>
            <p:spPr bwMode="auto">
              <a:xfrm>
                <a:off x="2545" y="1926"/>
                <a:ext cx="9" cy="7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8" name="Rectangle 18"/>
              <p:cNvSpPr>
                <a:spLocks noChangeArrowheads="1"/>
              </p:cNvSpPr>
              <p:nvPr/>
            </p:nvSpPr>
            <p:spPr bwMode="auto">
              <a:xfrm>
                <a:off x="2630" y="1796"/>
                <a:ext cx="11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9" name="Rectangle 19"/>
              <p:cNvSpPr>
                <a:spLocks noChangeArrowheads="1"/>
              </p:cNvSpPr>
              <p:nvPr/>
            </p:nvSpPr>
            <p:spPr bwMode="auto">
              <a:xfrm>
                <a:off x="2630" y="1796"/>
                <a:ext cx="11" cy="2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0" name="Rectangle 20"/>
              <p:cNvSpPr>
                <a:spLocks noChangeArrowheads="1"/>
              </p:cNvSpPr>
              <p:nvPr/>
            </p:nvSpPr>
            <p:spPr bwMode="auto">
              <a:xfrm>
                <a:off x="2406" y="1634"/>
                <a:ext cx="24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1" name="Rectangle 21"/>
              <p:cNvSpPr>
                <a:spLocks noChangeArrowheads="1"/>
              </p:cNvSpPr>
              <p:nvPr/>
            </p:nvSpPr>
            <p:spPr bwMode="auto">
              <a:xfrm>
                <a:off x="2406" y="1634"/>
                <a:ext cx="24" cy="18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2" name="Rectangle 22"/>
              <p:cNvSpPr>
                <a:spLocks noChangeArrowheads="1"/>
              </p:cNvSpPr>
              <p:nvPr/>
            </p:nvSpPr>
            <p:spPr bwMode="auto">
              <a:xfrm>
                <a:off x="2445" y="2120"/>
                <a:ext cx="25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3" name="Rectangle 23"/>
              <p:cNvSpPr>
                <a:spLocks noChangeArrowheads="1"/>
              </p:cNvSpPr>
              <p:nvPr/>
            </p:nvSpPr>
            <p:spPr bwMode="auto">
              <a:xfrm>
                <a:off x="2445" y="2120"/>
                <a:ext cx="25" cy="2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4" name="Rectangle 24"/>
              <p:cNvSpPr>
                <a:spLocks noChangeArrowheads="1"/>
              </p:cNvSpPr>
              <p:nvPr/>
            </p:nvSpPr>
            <p:spPr bwMode="auto">
              <a:xfrm>
                <a:off x="2515" y="1779"/>
                <a:ext cx="12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5" name="Rectangle 25"/>
              <p:cNvSpPr>
                <a:spLocks noChangeArrowheads="1"/>
              </p:cNvSpPr>
              <p:nvPr/>
            </p:nvSpPr>
            <p:spPr bwMode="auto">
              <a:xfrm>
                <a:off x="2515" y="1779"/>
                <a:ext cx="12" cy="18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6" name="Rectangle 26"/>
              <p:cNvSpPr>
                <a:spLocks noChangeArrowheads="1"/>
              </p:cNvSpPr>
              <p:nvPr/>
            </p:nvSpPr>
            <p:spPr bwMode="auto">
              <a:xfrm>
                <a:off x="2554" y="2037"/>
                <a:ext cx="13" cy="1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7" name="Rectangle 27"/>
              <p:cNvSpPr>
                <a:spLocks noChangeArrowheads="1"/>
              </p:cNvSpPr>
              <p:nvPr/>
            </p:nvSpPr>
            <p:spPr bwMode="auto">
              <a:xfrm>
                <a:off x="2554" y="2037"/>
                <a:ext cx="13" cy="14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8" name="Freeform 28"/>
              <p:cNvSpPr>
                <a:spLocks/>
              </p:cNvSpPr>
              <p:nvPr/>
            </p:nvSpPr>
            <p:spPr bwMode="auto">
              <a:xfrm>
                <a:off x="2400" y="2221"/>
                <a:ext cx="17" cy="15"/>
              </a:xfrm>
              <a:custGeom>
                <a:avLst/>
                <a:gdLst>
                  <a:gd name="T0" fmla="*/ 0 w 17"/>
                  <a:gd name="T1" fmla="*/ 7 h 15"/>
                  <a:gd name="T2" fmla="*/ 0 w 17"/>
                  <a:gd name="T3" fmla="*/ 5 h 15"/>
                  <a:gd name="T4" fmla="*/ 2 w 17"/>
                  <a:gd name="T5" fmla="*/ 2 h 15"/>
                  <a:gd name="T6" fmla="*/ 5 w 17"/>
                  <a:gd name="T7" fmla="*/ 1 h 15"/>
                  <a:gd name="T8" fmla="*/ 8 w 17"/>
                  <a:gd name="T9" fmla="*/ 0 h 15"/>
                  <a:gd name="T10" fmla="*/ 12 w 17"/>
                  <a:gd name="T11" fmla="*/ 1 h 15"/>
                  <a:gd name="T12" fmla="*/ 15 w 17"/>
                  <a:gd name="T13" fmla="*/ 2 h 15"/>
                  <a:gd name="T14" fmla="*/ 17 w 17"/>
                  <a:gd name="T15" fmla="*/ 5 h 15"/>
                  <a:gd name="T16" fmla="*/ 17 w 17"/>
                  <a:gd name="T17" fmla="*/ 7 h 15"/>
                  <a:gd name="T18" fmla="*/ 17 w 17"/>
                  <a:gd name="T19" fmla="*/ 11 h 15"/>
                  <a:gd name="T20" fmla="*/ 15 w 17"/>
                  <a:gd name="T21" fmla="*/ 14 h 15"/>
                  <a:gd name="T22" fmla="*/ 12 w 17"/>
                  <a:gd name="T23" fmla="*/ 15 h 15"/>
                  <a:gd name="T24" fmla="*/ 8 w 17"/>
                  <a:gd name="T25" fmla="*/ 15 h 15"/>
                  <a:gd name="T26" fmla="*/ 5 w 17"/>
                  <a:gd name="T27" fmla="*/ 15 h 15"/>
                  <a:gd name="T28" fmla="*/ 2 w 17"/>
                  <a:gd name="T29" fmla="*/ 14 h 15"/>
                  <a:gd name="T30" fmla="*/ 0 w 17"/>
                  <a:gd name="T31" fmla="*/ 11 h 15"/>
                  <a:gd name="T32" fmla="*/ 0 w 17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15"/>
                  <a:gd name="T53" fmla="*/ 17 w 17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9" name="Freeform 29"/>
              <p:cNvSpPr>
                <a:spLocks/>
              </p:cNvSpPr>
              <p:nvPr/>
            </p:nvSpPr>
            <p:spPr bwMode="auto">
              <a:xfrm>
                <a:off x="2400" y="2221"/>
                <a:ext cx="17" cy="15"/>
              </a:xfrm>
              <a:custGeom>
                <a:avLst/>
                <a:gdLst>
                  <a:gd name="T0" fmla="*/ 0 w 17"/>
                  <a:gd name="T1" fmla="*/ 7 h 15"/>
                  <a:gd name="T2" fmla="*/ 0 w 17"/>
                  <a:gd name="T3" fmla="*/ 5 h 15"/>
                  <a:gd name="T4" fmla="*/ 2 w 17"/>
                  <a:gd name="T5" fmla="*/ 2 h 15"/>
                  <a:gd name="T6" fmla="*/ 5 w 17"/>
                  <a:gd name="T7" fmla="*/ 1 h 15"/>
                  <a:gd name="T8" fmla="*/ 8 w 17"/>
                  <a:gd name="T9" fmla="*/ 0 h 15"/>
                  <a:gd name="T10" fmla="*/ 12 w 17"/>
                  <a:gd name="T11" fmla="*/ 1 h 15"/>
                  <a:gd name="T12" fmla="*/ 15 w 17"/>
                  <a:gd name="T13" fmla="*/ 2 h 15"/>
                  <a:gd name="T14" fmla="*/ 17 w 17"/>
                  <a:gd name="T15" fmla="*/ 5 h 15"/>
                  <a:gd name="T16" fmla="*/ 17 w 17"/>
                  <a:gd name="T17" fmla="*/ 7 h 15"/>
                  <a:gd name="T18" fmla="*/ 17 w 17"/>
                  <a:gd name="T19" fmla="*/ 11 h 15"/>
                  <a:gd name="T20" fmla="*/ 15 w 17"/>
                  <a:gd name="T21" fmla="*/ 14 h 15"/>
                  <a:gd name="T22" fmla="*/ 12 w 17"/>
                  <a:gd name="T23" fmla="*/ 15 h 15"/>
                  <a:gd name="T24" fmla="*/ 8 w 17"/>
                  <a:gd name="T25" fmla="*/ 15 h 15"/>
                  <a:gd name="T26" fmla="*/ 5 w 17"/>
                  <a:gd name="T27" fmla="*/ 15 h 15"/>
                  <a:gd name="T28" fmla="*/ 2 w 17"/>
                  <a:gd name="T29" fmla="*/ 14 h 15"/>
                  <a:gd name="T30" fmla="*/ 0 w 17"/>
                  <a:gd name="T31" fmla="*/ 11 h 15"/>
                  <a:gd name="T32" fmla="*/ 0 w 17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15"/>
                  <a:gd name="T53" fmla="*/ 17 w 17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0" name="Rectangle 30"/>
              <p:cNvSpPr>
                <a:spLocks noChangeArrowheads="1"/>
              </p:cNvSpPr>
              <p:nvPr/>
            </p:nvSpPr>
            <p:spPr bwMode="auto">
              <a:xfrm>
                <a:off x="2220" y="1829"/>
                <a:ext cx="16" cy="3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1" name="Rectangle 31"/>
              <p:cNvSpPr>
                <a:spLocks noChangeArrowheads="1"/>
              </p:cNvSpPr>
              <p:nvPr/>
            </p:nvSpPr>
            <p:spPr bwMode="auto">
              <a:xfrm>
                <a:off x="2220" y="1829"/>
                <a:ext cx="16" cy="3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2" name="Freeform 32"/>
              <p:cNvSpPr>
                <a:spLocks/>
              </p:cNvSpPr>
              <p:nvPr/>
            </p:nvSpPr>
            <p:spPr bwMode="auto">
              <a:xfrm>
                <a:off x="2221" y="1879"/>
                <a:ext cx="10" cy="13"/>
              </a:xfrm>
              <a:custGeom>
                <a:avLst/>
                <a:gdLst>
                  <a:gd name="T0" fmla="*/ 0 w 10"/>
                  <a:gd name="T1" fmla="*/ 7 h 13"/>
                  <a:gd name="T2" fmla="*/ 0 w 10"/>
                  <a:gd name="T3" fmla="*/ 4 h 13"/>
                  <a:gd name="T4" fmla="*/ 2 w 10"/>
                  <a:gd name="T5" fmla="*/ 3 h 13"/>
                  <a:gd name="T6" fmla="*/ 3 w 10"/>
                  <a:gd name="T7" fmla="*/ 2 h 13"/>
                  <a:gd name="T8" fmla="*/ 5 w 10"/>
                  <a:gd name="T9" fmla="*/ 0 h 13"/>
                  <a:gd name="T10" fmla="*/ 8 w 10"/>
                  <a:gd name="T11" fmla="*/ 2 h 13"/>
                  <a:gd name="T12" fmla="*/ 9 w 10"/>
                  <a:gd name="T13" fmla="*/ 3 h 13"/>
                  <a:gd name="T14" fmla="*/ 10 w 10"/>
                  <a:gd name="T15" fmla="*/ 4 h 13"/>
                  <a:gd name="T16" fmla="*/ 10 w 10"/>
                  <a:gd name="T17" fmla="*/ 7 h 13"/>
                  <a:gd name="T18" fmla="*/ 10 w 10"/>
                  <a:gd name="T19" fmla="*/ 9 h 13"/>
                  <a:gd name="T20" fmla="*/ 9 w 10"/>
                  <a:gd name="T21" fmla="*/ 12 h 13"/>
                  <a:gd name="T22" fmla="*/ 8 w 10"/>
                  <a:gd name="T23" fmla="*/ 13 h 13"/>
                  <a:gd name="T24" fmla="*/ 5 w 10"/>
                  <a:gd name="T25" fmla="*/ 13 h 13"/>
                  <a:gd name="T26" fmla="*/ 3 w 10"/>
                  <a:gd name="T27" fmla="*/ 13 h 13"/>
                  <a:gd name="T28" fmla="*/ 2 w 10"/>
                  <a:gd name="T29" fmla="*/ 12 h 13"/>
                  <a:gd name="T30" fmla="*/ 0 w 10"/>
                  <a:gd name="T31" fmla="*/ 9 h 13"/>
                  <a:gd name="T32" fmla="*/ 0 w 10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"/>
                  <a:gd name="T52" fmla="*/ 0 h 13"/>
                  <a:gd name="T53" fmla="*/ 10 w 10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" h="13">
                    <a:moveTo>
                      <a:pt x="0" y="7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3" name="Freeform 33"/>
              <p:cNvSpPr>
                <a:spLocks/>
              </p:cNvSpPr>
              <p:nvPr/>
            </p:nvSpPr>
            <p:spPr bwMode="auto">
              <a:xfrm>
                <a:off x="2221" y="1879"/>
                <a:ext cx="10" cy="13"/>
              </a:xfrm>
              <a:custGeom>
                <a:avLst/>
                <a:gdLst>
                  <a:gd name="T0" fmla="*/ 0 w 10"/>
                  <a:gd name="T1" fmla="*/ 7 h 13"/>
                  <a:gd name="T2" fmla="*/ 0 w 10"/>
                  <a:gd name="T3" fmla="*/ 4 h 13"/>
                  <a:gd name="T4" fmla="*/ 2 w 10"/>
                  <a:gd name="T5" fmla="*/ 3 h 13"/>
                  <a:gd name="T6" fmla="*/ 3 w 10"/>
                  <a:gd name="T7" fmla="*/ 2 h 13"/>
                  <a:gd name="T8" fmla="*/ 5 w 10"/>
                  <a:gd name="T9" fmla="*/ 0 h 13"/>
                  <a:gd name="T10" fmla="*/ 8 w 10"/>
                  <a:gd name="T11" fmla="*/ 2 h 13"/>
                  <a:gd name="T12" fmla="*/ 9 w 10"/>
                  <a:gd name="T13" fmla="*/ 3 h 13"/>
                  <a:gd name="T14" fmla="*/ 10 w 10"/>
                  <a:gd name="T15" fmla="*/ 4 h 13"/>
                  <a:gd name="T16" fmla="*/ 10 w 10"/>
                  <a:gd name="T17" fmla="*/ 7 h 13"/>
                  <a:gd name="T18" fmla="*/ 10 w 10"/>
                  <a:gd name="T19" fmla="*/ 9 h 13"/>
                  <a:gd name="T20" fmla="*/ 9 w 10"/>
                  <a:gd name="T21" fmla="*/ 12 h 13"/>
                  <a:gd name="T22" fmla="*/ 8 w 10"/>
                  <a:gd name="T23" fmla="*/ 13 h 13"/>
                  <a:gd name="T24" fmla="*/ 5 w 10"/>
                  <a:gd name="T25" fmla="*/ 13 h 13"/>
                  <a:gd name="T26" fmla="*/ 3 w 10"/>
                  <a:gd name="T27" fmla="*/ 13 h 13"/>
                  <a:gd name="T28" fmla="*/ 2 w 10"/>
                  <a:gd name="T29" fmla="*/ 12 h 13"/>
                  <a:gd name="T30" fmla="*/ 0 w 10"/>
                  <a:gd name="T31" fmla="*/ 9 h 13"/>
                  <a:gd name="T32" fmla="*/ 0 w 10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"/>
                  <a:gd name="T52" fmla="*/ 0 h 13"/>
                  <a:gd name="T53" fmla="*/ 10 w 10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" h="13">
                    <a:moveTo>
                      <a:pt x="0" y="7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4" name="Freeform 34"/>
              <p:cNvSpPr>
                <a:spLocks/>
              </p:cNvSpPr>
              <p:nvPr/>
            </p:nvSpPr>
            <p:spPr bwMode="auto">
              <a:xfrm>
                <a:off x="2472" y="213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5" name="Freeform 35"/>
              <p:cNvSpPr>
                <a:spLocks/>
              </p:cNvSpPr>
              <p:nvPr/>
            </p:nvSpPr>
            <p:spPr bwMode="auto">
              <a:xfrm>
                <a:off x="2472" y="213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6" name="Freeform 36"/>
              <p:cNvSpPr>
                <a:spLocks/>
              </p:cNvSpPr>
              <p:nvPr/>
            </p:nvSpPr>
            <p:spPr bwMode="auto">
              <a:xfrm>
                <a:off x="2472" y="211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5 h 15"/>
                  <a:gd name="T4" fmla="*/ 1 w 13"/>
                  <a:gd name="T5" fmla="*/ 2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2 h 15"/>
                  <a:gd name="T14" fmla="*/ 13 w 13"/>
                  <a:gd name="T15" fmla="*/ 5 h 15"/>
                  <a:gd name="T16" fmla="*/ 13 w 13"/>
                  <a:gd name="T17" fmla="*/ 7 h 15"/>
                  <a:gd name="T18" fmla="*/ 13 w 13"/>
                  <a:gd name="T19" fmla="*/ 10 h 15"/>
                  <a:gd name="T20" fmla="*/ 12 w 13"/>
                  <a:gd name="T21" fmla="*/ 12 h 15"/>
                  <a:gd name="T22" fmla="*/ 10 w 13"/>
                  <a:gd name="T23" fmla="*/ 15 h 15"/>
                  <a:gd name="T24" fmla="*/ 6 w 13"/>
                  <a:gd name="T25" fmla="*/ 15 h 15"/>
                  <a:gd name="T26" fmla="*/ 4 w 13"/>
                  <a:gd name="T27" fmla="*/ 15 h 15"/>
                  <a:gd name="T28" fmla="*/ 1 w 13"/>
                  <a:gd name="T29" fmla="*/ 12 h 15"/>
                  <a:gd name="T30" fmla="*/ 0 w 13"/>
                  <a:gd name="T31" fmla="*/ 10 h 15"/>
                  <a:gd name="T32" fmla="*/ 0 w 13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7" name="Freeform 37"/>
              <p:cNvSpPr>
                <a:spLocks/>
              </p:cNvSpPr>
              <p:nvPr/>
            </p:nvSpPr>
            <p:spPr bwMode="auto">
              <a:xfrm>
                <a:off x="2472" y="211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5 h 15"/>
                  <a:gd name="T4" fmla="*/ 1 w 13"/>
                  <a:gd name="T5" fmla="*/ 2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2 h 15"/>
                  <a:gd name="T14" fmla="*/ 13 w 13"/>
                  <a:gd name="T15" fmla="*/ 5 h 15"/>
                  <a:gd name="T16" fmla="*/ 13 w 13"/>
                  <a:gd name="T17" fmla="*/ 7 h 15"/>
                  <a:gd name="T18" fmla="*/ 13 w 13"/>
                  <a:gd name="T19" fmla="*/ 10 h 15"/>
                  <a:gd name="T20" fmla="*/ 12 w 13"/>
                  <a:gd name="T21" fmla="*/ 12 h 15"/>
                  <a:gd name="T22" fmla="*/ 10 w 13"/>
                  <a:gd name="T23" fmla="*/ 15 h 15"/>
                  <a:gd name="T24" fmla="*/ 6 w 13"/>
                  <a:gd name="T25" fmla="*/ 15 h 15"/>
                  <a:gd name="T26" fmla="*/ 4 w 13"/>
                  <a:gd name="T27" fmla="*/ 15 h 15"/>
                  <a:gd name="T28" fmla="*/ 1 w 13"/>
                  <a:gd name="T29" fmla="*/ 12 h 15"/>
                  <a:gd name="T30" fmla="*/ 0 w 13"/>
                  <a:gd name="T31" fmla="*/ 10 h 15"/>
                  <a:gd name="T32" fmla="*/ 0 w 13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8" name="Freeform 38"/>
              <p:cNvSpPr>
                <a:spLocks/>
              </p:cNvSpPr>
              <p:nvPr/>
            </p:nvSpPr>
            <p:spPr bwMode="auto">
              <a:xfrm>
                <a:off x="2472" y="206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9" name="Freeform 39"/>
              <p:cNvSpPr>
                <a:spLocks/>
              </p:cNvSpPr>
              <p:nvPr/>
            </p:nvSpPr>
            <p:spPr bwMode="auto">
              <a:xfrm>
                <a:off x="2472" y="206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0" name="Freeform 40"/>
              <p:cNvSpPr>
                <a:spLocks/>
              </p:cNvSpPr>
              <p:nvPr/>
            </p:nvSpPr>
            <p:spPr bwMode="auto">
              <a:xfrm>
                <a:off x="2472" y="201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4 h 14"/>
                  <a:gd name="T4" fmla="*/ 1 w 13"/>
                  <a:gd name="T5" fmla="*/ 1 h 14"/>
                  <a:gd name="T6" fmla="*/ 4 w 13"/>
                  <a:gd name="T7" fmla="*/ 0 h 14"/>
                  <a:gd name="T8" fmla="*/ 6 w 13"/>
                  <a:gd name="T9" fmla="*/ 0 h 14"/>
                  <a:gd name="T10" fmla="*/ 10 w 13"/>
                  <a:gd name="T11" fmla="*/ 0 h 14"/>
                  <a:gd name="T12" fmla="*/ 12 w 13"/>
                  <a:gd name="T13" fmla="*/ 1 h 14"/>
                  <a:gd name="T14" fmla="*/ 13 w 13"/>
                  <a:gd name="T15" fmla="*/ 4 h 14"/>
                  <a:gd name="T16" fmla="*/ 13 w 13"/>
                  <a:gd name="T17" fmla="*/ 6 h 14"/>
                  <a:gd name="T18" fmla="*/ 13 w 13"/>
                  <a:gd name="T19" fmla="*/ 10 h 14"/>
                  <a:gd name="T20" fmla="*/ 12 w 13"/>
                  <a:gd name="T21" fmla="*/ 12 h 14"/>
                  <a:gd name="T22" fmla="*/ 10 w 13"/>
                  <a:gd name="T23" fmla="*/ 14 h 14"/>
                  <a:gd name="T24" fmla="*/ 6 w 13"/>
                  <a:gd name="T25" fmla="*/ 14 h 14"/>
                  <a:gd name="T26" fmla="*/ 4 w 13"/>
                  <a:gd name="T27" fmla="*/ 14 h 14"/>
                  <a:gd name="T28" fmla="*/ 1 w 13"/>
                  <a:gd name="T29" fmla="*/ 12 h 14"/>
                  <a:gd name="T30" fmla="*/ 0 w 13"/>
                  <a:gd name="T31" fmla="*/ 10 h 14"/>
                  <a:gd name="T32" fmla="*/ 0 w 13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1" name="Freeform 41"/>
              <p:cNvSpPr>
                <a:spLocks/>
              </p:cNvSpPr>
              <p:nvPr/>
            </p:nvSpPr>
            <p:spPr bwMode="auto">
              <a:xfrm>
                <a:off x="2472" y="201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4 h 14"/>
                  <a:gd name="T4" fmla="*/ 1 w 13"/>
                  <a:gd name="T5" fmla="*/ 1 h 14"/>
                  <a:gd name="T6" fmla="*/ 4 w 13"/>
                  <a:gd name="T7" fmla="*/ 0 h 14"/>
                  <a:gd name="T8" fmla="*/ 6 w 13"/>
                  <a:gd name="T9" fmla="*/ 0 h 14"/>
                  <a:gd name="T10" fmla="*/ 10 w 13"/>
                  <a:gd name="T11" fmla="*/ 0 h 14"/>
                  <a:gd name="T12" fmla="*/ 12 w 13"/>
                  <a:gd name="T13" fmla="*/ 1 h 14"/>
                  <a:gd name="T14" fmla="*/ 13 w 13"/>
                  <a:gd name="T15" fmla="*/ 4 h 14"/>
                  <a:gd name="T16" fmla="*/ 13 w 13"/>
                  <a:gd name="T17" fmla="*/ 6 h 14"/>
                  <a:gd name="T18" fmla="*/ 13 w 13"/>
                  <a:gd name="T19" fmla="*/ 10 h 14"/>
                  <a:gd name="T20" fmla="*/ 12 w 13"/>
                  <a:gd name="T21" fmla="*/ 12 h 14"/>
                  <a:gd name="T22" fmla="*/ 10 w 13"/>
                  <a:gd name="T23" fmla="*/ 14 h 14"/>
                  <a:gd name="T24" fmla="*/ 6 w 13"/>
                  <a:gd name="T25" fmla="*/ 14 h 14"/>
                  <a:gd name="T26" fmla="*/ 4 w 13"/>
                  <a:gd name="T27" fmla="*/ 14 h 14"/>
                  <a:gd name="T28" fmla="*/ 1 w 13"/>
                  <a:gd name="T29" fmla="*/ 12 h 14"/>
                  <a:gd name="T30" fmla="*/ 0 w 13"/>
                  <a:gd name="T31" fmla="*/ 10 h 14"/>
                  <a:gd name="T32" fmla="*/ 0 w 13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2" name="Freeform 42"/>
              <p:cNvSpPr>
                <a:spLocks/>
              </p:cNvSpPr>
              <p:nvPr/>
            </p:nvSpPr>
            <p:spPr bwMode="auto">
              <a:xfrm>
                <a:off x="2492" y="1934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1 w 14"/>
                  <a:gd name="T3" fmla="*/ 4 h 14"/>
                  <a:gd name="T4" fmla="*/ 2 w 14"/>
                  <a:gd name="T5" fmla="*/ 2 h 14"/>
                  <a:gd name="T6" fmla="*/ 4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3" name="Freeform 43"/>
              <p:cNvSpPr>
                <a:spLocks/>
              </p:cNvSpPr>
              <p:nvPr/>
            </p:nvSpPr>
            <p:spPr bwMode="auto">
              <a:xfrm>
                <a:off x="2492" y="1934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1 w 14"/>
                  <a:gd name="T3" fmla="*/ 4 h 14"/>
                  <a:gd name="T4" fmla="*/ 2 w 14"/>
                  <a:gd name="T5" fmla="*/ 2 h 14"/>
                  <a:gd name="T6" fmla="*/ 4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4" name="Freeform 44"/>
              <p:cNvSpPr>
                <a:spLocks/>
              </p:cNvSpPr>
              <p:nvPr/>
            </p:nvSpPr>
            <p:spPr bwMode="auto">
              <a:xfrm>
                <a:off x="2292" y="179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5" name="Freeform 45"/>
              <p:cNvSpPr>
                <a:spLocks/>
              </p:cNvSpPr>
              <p:nvPr/>
            </p:nvSpPr>
            <p:spPr bwMode="auto">
              <a:xfrm>
                <a:off x="2292" y="179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6" name="Freeform 46"/>
              <p:cNvSpPr>
                <a:spLocks/>
              </p:cNvSpPr>
              <p:nvPr/>
            </p:nvSpPr>
            <p:spPr bwMode="auto">
              <a:xfrm>
                <a:off x="2352" y="181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7" name="Freeform 47"/>
              <p:cNvSpPr>
                <a:spLocks/>
              </p:cNvSpPr>
              <p:nvPr/>
            </p:nvSpPr>
            <p:spPr bwMode="auto">
              <a:xfrm>
                <a:off x="2352" y="181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8" name="Freeform 48"/>
              <p:cNvSpPr>
                <a:spLocks/>
              </p:cNvSpPr>
              <p:nvPr/>
            </p:nvSpPr>
            <p:spPr bwMode="auto">
              <a:xfrm>
                <a:off x="2373" y="182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D13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9" name="Freeform 49"/>
              <p:cNvSpPr>
                <a:spLocks/>
              </p:cNvSpPr>
              <p:nvPr/>
            </p:nvSpPr>
            <p:spPr bwMode="auto">
              <a:xfrm>
                <a:off x="2373" y="182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0" name="Freeform 50"/>
              <p:cNvSpPr>
                <a:spLocks/>
              </p:cNvSpPr>
              <p:nvPr/>
            </p:nvSpPr>
            <p:spPr bwMode="auto">
              <a:xfrm>
                <a:off x="2373" y="188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1" name="Freeform 51"/>
              <p:cNvSpPr>
                <a:spLocks/>
              </p:cNvSpPr>
              <p:nvPr/>
            </p:nvSpPr>
            <p:spPr bwMode="auto">
              <a:xfrm>
                <a:off x="2373" y="188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2" name="Freeform 52"/>
              <p:cNvSpPr>
                <a:spLocks/>
              </p:cNvSpPr>
              <p:nvPr/>
            </p:nvSpPr>
            <p:spPr bwMode="auto">
              <a:xfrm>
                <a:off x="2443" y="2112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11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1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3" name="Freeform 53"/>
              <p:cNvSpPr>
                <a:spLocks/>
              </p:cNvSpPr>
              <p:nvPr/>
            </p:nvSpPr>
            <p:spPr bwMode="auto">
              <a:xfrm>
                <a:off x="2443" y="2112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11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1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4" name="Freeform 54"/>
              <p:cNvSpPr>
                <a:spLocks/>
              </p:cNvSpPr>
              <p:nvPr/>
            </p:nvSpPr>
            <p:spPr bwMode="auto">
              <a:xfrm>
                <a:off x="2488" y="2077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6 h 14"/>
                  <a:gd name="T18" fmla="*/ 13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0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5" name="Freeform 55"/>
              <p:cNvSpPr>
                <a:spLocks/>
              </p:cNvSpPr>
              <p:nvPr/>
            </p:nvSpPr>
            <p:spPr bwMode="auto">
              <a:xfrm>
                <a:off x="2488" y="2077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6 h 14"/>
                  <a:gd name="T18" fmla="*/ 13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0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6" name="Freeform 56"/>
              <p:cNvSpPr>
                <a:spLocks/>
              </p:cNvSpPr>
              <p:nvPr/>
            </p:nvSpPr>
            <p:spPr bwMode="auto">
              <a:xfrm>
                <a:off x="2488" y="211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7" name="Freeform 57"/>
              <p:cNvSpPr>
                <a:spLocks/>
              </p:cNvSpPr>
              <p:nvPr/>
            </p:nvSpPr>
            <p:spPr bwMode="auto">
              <a:xfrm>
                <a:off x="2488" y="211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8" name="Freeform 58"/>
              <p:cNvSpPr>
                <a:spLocks/>
              </p:cNvSpPr>
              <p:nvPr/>
            </p:nvSpPr>
            <p:spPr bwMode="auto">
              <a:xfrm>
                <a:off x="2444" y="2022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9" name="Freeform 59"/>
              <p:cNvSpPr>
                <a:spLocks/>
              </p:cNvSpPr>
              <p:nvPr/>
            </p:nvSpPr>
            <p:spPr bwMode="auto">
              <a:xfrm>
                <a:off x="2444" y="2022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0" name="Freeform 60"/>
              <p:cNvSpPr>
                <a:spLocks/>
              </p:cNvSpPr>
              <p:nvPr/>
            </p:nvSpPr>
            <p:spPr bwMode="auto">
              <a:xfrm>
                <a:off x="2444" y="19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1" name="Freeform 61"/>
              <p:cNvSpPr>
                <a:spLocks/>
              </p:cNvSpPr>
              <p:nvPr/>
            </p:nvSpPr>
            <p:spPr bwMode="auto">
              <a:xfrm>
                <a:off x="2444" y="19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2" name="Freeform 62"/>
              <p:cNvSpPr>
                <a:spLocks/>
              </p:cNvSpPr>
              <p:nvPr/>
            </p:nvSpPr>
            <p:spPr bwMode="auto">
              <a:xfrm>
                <a:off x="2444" y="184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3" name="Freeform 63"/>
              <p:cNvSpPr>
                <a:spLocks/>
              </p:cNvSpPr>
              <p:nvPr/>
            </p:nvSpPr>
            <p:spPr bwMode="auto">
              <a:xfrm>
                <a:off x="2444" y="184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4" name="Freeform 64"/>
              <p:cNvSpPr>
                <a:spLocks/>
              </p:cNvSpPr>
              <p:nvPr/>
            </p:nvSpPr>
            <p:spPr bwMode="auto">
              <a:xfrm>
                <a:off x="2538" y="183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5" name="Freeform 65"/>
              <p:cNvSpPr>
                <a:spLocks/>
              </p:cNvSpPr>
              <p:nvPr/>
            </p:nvSpPr>
            <p:spPr bwMode="auto">
              <a:xfrm>
                <a:off x="2538" y="183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6" name="Freeform 66"/>
              <p:cNvSpPr>
                <a:spLocks/>
              </p:cNvSpPr>
              <p:nvPr/>
            </p:nvSpPr>
            <p:spPr bwMode="auto">
              <a:xfrm>
                <a:off x="2537" y="18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1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3 w 14"/>
                  <a:gd name="T21" fmla="*/ 13 h 14"/>
                  <a:gd name="T22" fmla="*/ 11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7" name="Freeform 67"/>
              <p:cNvSpPr>
                <a:spLocks/>
              </p:cNvSpPr>
              <p:nvPr/>
            </p:nvSpPr>
            <p:spPr bwMode="auto">
              <a:xfrm>
                <a:off x="2537" y="18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1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3 w 14"/>
                  <a:gd name="T21" fmla="*/ 13 h 14"/>
                  <a:gd name="T22" fmla="*/ 11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8" name="Freeform 68"/>
              <p:cNvSpPr>
                <a:spLocks/>
              </p:cNvSpPr>
              <p:nvPr/>
            </p:nvSpPr>
            <p:spPr bwMode="auto">
              <a:xfrm>
                <a:off x="2538" y="191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9" name="Freeform 69"/>
              <p:cNvSpPr>
                <a:spLocks/>
              </p:cNvSpPr>
              <p:nvPr/>
            </p:nvSpPr>
            <p:spPr bwMode="auto">
              <a:xfrm>
                <a:off x="2538" y="191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0" name="Freeform 70"/>
              <p:cNvSpPr>
                <a:spLocks/>
              </p:cNvSpPr>
              <p:nvPr/>
            </p:nvSpPr>
            <p:spPr bwMode="auto">
              <a:xfrm>
                <a:off x="2535" y="19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2 w 15"/>
                  <a:gd name="T3" fmla="*/ 4 h 14"/>
                  <a:gd name="T4" fmla="*/ 3 w 15"/>
                  <a:gd name="T5" fmla="*/ 2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3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2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1" name="Freeform 71"/>
              <p:cNvSpPr>
                <a:spLocks/>
              </p:cNvSpPr>
              <p:nvPr/>
            </p:nvSpPr>
            <p:spPr bwMode="auto">
              <a:xfrm>
                <a:off x="2535" y="19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2 w 15"/>
                  <a:gd name="T3" fmla="*/ 4 h 14"/>
                  <a:gd name="T4" fmla="*/ 3 w 15"/>
                  <a:gd name="T5" fmla="*/ 2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3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2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2" name="Freeform 72"/>
              <p:cNvSpPr>
                <a:spLocks/>
              </p:cNvSpPr>
              <p:nvPr/>
            </p:nvSpPr>
            <p:spPr bwMode="auto">
              <a:xfrm>
                <a:off x="2535" y="201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3" name="Freeform 73"/>
              <p:cNvSpPr>
                <a:spLocks/>
              </p:cNvSpPr>
              <p:nvPr/>
            </p:nvSpPr>
            <p:spPr bwMode="auto">
              <a:xfrm>
                <a:off x="2535" y="201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4" name="Freeform 74"/>
              <p:cNvSpPr>
                <a:spLocks/>
              </p:cNvSpPr>
              <p:nvPr/>
            </p:nvSpPr>
            <p:spPr bwMode="auto">
              <a:xfrm>
                <a:off x="2605" y="203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5" name="Freeform 75"/>
              <p:cNvSpPr>
                <a:spLocks/>
              </p:cNvSpPr>
              <p:nvPr/>
            </p:nvSpPr>
            <p:spPr bwMode="auto">
              <a:xfrm>
                <a:off x="2605" y="203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6" name="Freeform 76"/>
              <p:cNvSpPr>
                <a:spLocks/>
              </p:cNvSpPr>
              <p:nvPr/>
            </p:nvSpPr>
            <p:spPr bwMode="auto">
              <a:xfrm>
                <a:off x="2608" y="196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1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7" name="Freeform 77"/>
              <p:cNvSpPr>
                <a:spLocks/>
              </p:cNvSpPr>
              <p:nvPr/>
            </p:nvSpPr>
            <p:spPr bwMode="auto">
              <a:xfrm>
                <a:off x="2608" y="196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1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8" name="Freeform 78"/>
              <p:cNvSpPr>
                <a:spLocks/>
              </p:cNvSpPr>
              <p:nvPr/>
            </p:nvSpPr>
            <p:spPr bwMode="auto">
              <a:xfrm>
                <a:off x="2609" y="188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9" name="Freeform 79"/>
              <p:cNvSpPr>
                <a:spLocks/>
              </p:cNvSpPr>
              <p:nvPr/>
            </p:nvSpPr>
            <p:spPr bwMode="auto">
              <a:xfrm>
                <a:off x="2609" y="188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0" name="Freeform 80"/>
              <p:cNvSpPr>
                <a:spLocks/>
              </p:cNvSpPr>
              <p:nvPr/>
            </p:nvSpPr>
            <p:spPr bwMode="auto">
              <a:xfrm>
                <a:off x="2533" y="209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1" name="Freeform 81"/>
              <p:cNvSpPr>
                <a:spLocks/>
              </p:cNvSpPr>
              <p:nvPr/>
            </p:nvSpPr>
            <p:spPr bwMode="auto">
              <a:xfrm>
                <a:off x="2533" y="209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2" name="Freeform 82"/>
              <p:cNvSpPr>
                <a:spLocks/>
              </p:cNvSpPr>
              <p:nvPr/>
            </p:nvSpPr>
            <p:spPr bwMode="auto">
              <a:xfrm>
                <a:off x="2604" y="2085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3" name="Freeform 83"/>
              <p:cNvSpPr>
                <a:spLocks/>
              </p:cNvSpPr>
              <p:nvPr/>
            </p:nvSpPr>
            <p:spPr bwMode="auto">
              <a:xfrm>
                <a:off x="2604" y="2085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4" name="Freeform 84"/>
              <p:cNvSpPr>
                <a:spLocks/>
              </p:cNvSpPr>
              <p:nvPr/>
            </p:nvSpPr>
            <p:spPr bwMode="auto">
              <a:xfrm>
                <a:off x="2532" y="212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0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6 h 13"/>
                  <a:gd name="T18" fmla="*/ 13 w 14"/>
                  <a:gd name="T19" fmla="*/ 10 h 13"/>
                  <a:gd name="T20" fmla="*/ 12 w 14"/>
                  <a:gd name="T21" fmla="*/ 12 h 13"/>
                  <a:gd name="T22" fmla="*/ 10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6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5" name="Freeform 85"/>
              <p:cNvSpPr>
                <a:spLocks/>
              </p:cNvSpPr>
              <p:nvPr/>
            </p:nvSpPr>
            <p:spPr bwMode="auto">
              <a:xfrm>
                <a:off x="2532" y="212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0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6 h 13"/>
                  <a:gd name="T18" fmla="*/ 13 w 14"/>
                  <a:gd name="T19" fmla="*/ 10 h 13"/>
                  <a:gd name="T20" fmla="*/ 12 w 14"/>
                  <a:gd name="T21" fmla="*/ 12 h 13"/>
                  <a:gd name="T22" fmla="*/ 10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6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6" name="Freeform 86"/>
              <p:cNvSpPr>
                <a:spLocks/>
              </p:cNvSpPr>
              <p:nvPr/>
            </p:nvSpPr>
            <p:spPr bwMode="auto">
              <a:xfrm>
                <a:off x="2352" y="193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7" name="Freeform 87"/>
              <p:cNvSpPr>
                <a:spLocks/>
              </p:cNvSpPr>
              <p:nvPr/>
            </p:nvSpPr>
            <p:spPr bwMode="auto">
              <a:xfrm>
                <a:off x="2352" y="193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8" name="Freeform 88"/>
              <p:cNvSpPr>
                <a:spLocks/>
              </p:cNvSpPr>
              <p:nvPr/>
            </p:nvSpPr>
            <p:spPr bwMode="auto">
              <a:xfrm>
                <a:off x="2352" y="198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1 h 15"/>
                  <a:gd name="T8" fmla="*/ 8 w 14"/>
                  <a:gd name="T9" fmla="*/ 0 h 15"/>
                  <a:gd name="T10" fmla="*/ 10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3 h 15"/>
                  <a:gd name="T22" fmla="*/ 10 w 14"/>
                  <a:gd name="T23" fmla="*/ 15 h 15"/>
                  <a:gd name="T24" fmla="*/ 8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9" name="Freeform 89"/>
              <p:cNvSpPr>
                <a:spLocks/>
              </p:cNvSpPr>
              <p:nvPr/>
            </p:nvSpPr>
            <p:spPr bwMode="auto">
              <a:xfrm>
                <a:off x="2352" y="198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1 h 15"/>
                  <a:gd name="T8" fmla="*/ 8 w 14"/>
                  <a:gd name="T9" fmla="*/ 0 h 15"/>
                  <a:gd name="T10" fmla="*/ 10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3 h 15"/>
                  <a:gd name="T22" fmla="*/ 10 w 14"/>
                  <a:gd name="T23" fmla="*/ 15 h 15"/>
                  <a:gd name="T24" fmla="*/ 8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0" name="Freeform 90"/>
              <p:cNvSpPr>
                <a:spLocks/>
              </p:cNvSpPr>
              <p:nvPr/>
            </p:nvSpPr>
            <p:spPr bwMode="auto">
              <a:xfrm>
                <a:off x="2407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1" name="Freeform 91"/>
              <p:cNvSpPr>
                <a:spLocks/>
              </p:cNvSpPr>
              <p:nvPr/>
            </p:nvSpPr>
            <p:spPr bwMode="auto">
              <a:xfrm>
                <a:off x="2407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2" name="Freeform 92"/>
              <p:cNvSpPr>
                <a:spLocks/>
              </p:cNvSpPr>
              <p:nvPr/>
            </p:nvSpPr>
            <p:spPr bwMode="auto">
              <a:xfrm>
                <a:off x="2549" y="17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2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3" name="Freeform 93"/>
              <p:cNvSpPr>
                <a:spLocks/>
              </p:cNvSpPr>
              <p:nvPr/>
            </p:nvSpPr>
            <p:spPr bwMode="auto">
              <a:xfrm>
                <a:off x="2549" y="17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2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4" name="Freeform 94"/>
              <p:cNvSpPr>
                <a:spLocks/>
              </p:cNvSpPr>
              <p:nvPr/>
            </p:nvSpPr>
            <p:spPr bwMode="auto">
              <a:xfrm>
                <a:off x="2294" y="191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5" name="Freeform 95"/>
              <p:cNvSpPr>
                <a:spLocks/>
              </p:cNvSpPr>
              <p:nvPr/>
            </p:nvSpPr>
            <p:spPr bwMode="auto">
              <a:xfrm>
                <a:off x="2294" y="191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6" name="Freeform 96"/>
              <p:cNvSpPr>
                <a:spLocks/>
              </p:cNvSpPr>
              <p:nvPr/>
            </p:nvSpPr>
            <p:spPr bwMode="auto">
              <a:xfrm>
                <a:off x="2294" y="197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3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7" name="Freeform 97"/>
              <p:cNvSpPr>
                <a:spLocks/>
              </p:cNvSpPr>
              <p:nvPr/>
            </p:nvSpPr>
            <p:spPr bwMode="auto">
              <a:xfrm>
                <a:off x="2294" y="197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3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8" name="Freeform 98"/>
              <p:cNvSpPr>
                <a:spLocks/>
              </p:cNvSpPr>
              <p:nvPr/>
            </p:nvSpPr>
            <p:spPr bwMode="auto">
              <a:xfrm>
                <a:off x="2256" y="187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9" name="Freeform 99"/>
              <p:cNvSpPr>
                <a:spLocks/>
              </p:cNvSpPr>
              <p:nvPr/>
            </p:nvSpPr>
            <p:spPr bwMode="auto">
              <a:xfrm>
                <a:off x="2256" y="187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0" name="Freeform 100"/>
              <p:cNvSpPr>
                <a:spLocks/>
              </p:cNvSpPr>
              <p:nvPr/>
            </p:nvSpPr>
            <p:spPr bwMode="auto">
              <a:xfrm>
                <a:off x="2127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1" name="Freeform 101"/>
              <p:cNvSpPr>
                <a:spLocks/>
              </p:cNvSpPr>
              <p:nvPr/>
            </p:nvSpPr>
            <p:spPr bwMode="auto">
              <a:xfrm>
                <a:off x="2127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2" name="Freeform 102"/>
              <p:cNvSpPr>
                <a:spLocks/>
              </p:cNvSpPr>
              <p:nvPr/>
            </p:nvSpPr>
            <p:spPr bwMode="auto">
              <a:xfrm>
                <a:off x="2122" y="1664"/>
                <a:ext cx="8" cy="15"/>
              </a:xfrm>
              <a:custGeom>
                <a:avLst/>
                <a:gdLst>
                  <a:gd name="T0" fmla="*/ 0 w 8"/>
                  <a:gd name="T1" fmla="*/ 8 h 15"/>
                  <a:gd name="T2" fmla="*/ 0 w 8"/>
                  <a:gd name="T3" fmla="*/ 8 h 15"/>
                  <a:gd name="T4" fmla="*/ 2 w 8"/>
                  <a:gd name="T5" fmla="*/ 5 h 15"/>
                  <a:gd name="T6" fmla="*/ 3 w 8"/>
                  <a:gd name="T7" fmla="*/ 3 h 15"/>
                  <a:gd name="T8" fmla="*/ 5 w 8"/>
                  <a:gd name="T9" fmla="*/ 1 h 15"/>
                  <a:gd name="T10" fmla="*/ 8 w 8"/>
                  <a:gd name="T11" fmla="*/ 0 h 15"/>
                  <a:gd name="T12" fmla="*/ 8 w 8"/>
                  <a:gd name="T13" fmla="*/ 0 h 15"/>
                  <a:gd name="T14" fmla="*/ 8 w 8"/>
                  <a:gd name="T15" fmla="*/ 15 h 15"/>
                  <a:gd name="T16" fmla="*/ 8 w 8"/>
                  <a:gd name="T17" fmla="*/ 15 h 15"/>
                  <a:gd name="T18" fmla="*/ 5 w 8"/>
                  <a:gd name="T19" fmla="*/ 15 h 15"/>
                  <a:gd name="T20" fmla="*/ 3 w 8"/>
                  <a:gd name="T21" fmla="*/ 13 h 15"/>
                  <a:gd name="T22" fmla="*/ 2 w 8"/>
                  <a:gd name="T23" fmla="*/ 11 h 15"/>
                  <a:gd name="T24" fmla="*/ 0 w 8"/>
                  <a:gd name="T25" fmla="*/ 8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15"/>
                  <a:gd name="T41" fmla="*/ 8 w 8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15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3" name="Freeform 103"/>
              <p:cNvSpPr>
                <a:spLocks/>
              </p:cNvSpPr>
              <p:nvPr/>
            </p:nvSpPr>
            <p:spPr bwMode="auto">
              <a:xfrm>
                <a:off x="2130" y="1664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1 w 1"/>
                  <a:gd name="T13" fmla="*/ 0 h 15"/>
                  <a:gd name="T14" fmla="*/ 1 w 1"/>
                  <a:gd name="T15" fmla="*/ 15 h 15"/>
                  <a:gd name="T16" fmla="*/ 1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4" name="Freeform 104"/>
              <p:cNvSpPr>
                <a:spLocks/>
              </p:cNvSpPr>
              <p:nvPr/>
            </p:nvSpPr>
            <p:spPr bwMode="auto">
              <a:xfrm>
                <a:off x="2130" y="1664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1 w 1"/>
                  <a:gd name="T5" fmla="*/ 0 h 15"/>
                  <a:gd name="T6" fmla="*/ 1 w 1"/>
                  <a:gd name="T7" fmla="*/ 0 h 15"/>
                  <a:gd name="T8" fmla="*/ 1 w 1"/>
                  <a:gd name="T9" fmla="*/ 15 h 15"/>
                  <a:gd name="T10" fmla="*/ 1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5" name="Freeform 105"/>
              <p:cNvSpPr>
                <a:spLocks/>
              </p:cNvSpPr>
              <p:nvPr/>
            </p:nvSpPr>
            <p:spPr bwMode="auto">
              <a:xfrm>
                <a:off x="2131" y="1664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2 w 6"/>
                  <a:gd name="T5" fmla="*/ 1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11 h 15"/>
                  <a:gd name="T14" fmla="*/ 5 w 6"/>
                  <a:gd name="T15" fmla="*/ 13 h 15"/>
                  <a:gd name="T16" fmla="*/ 2 w 6"/>
                  <a:gd name="T17" fmla="*/ 15 h 15"/>
                  <a:gd name="T18" fmla="*/ 0 w 6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6" name="Freeform 106"/>
              <p:cNvSpPr>
                <a:spLocks/>
              </p:cNvSpPr>
              <p:nvPr/>
            </p:nvSpPr>
            <p:spPr bwMode="auto">
              <a:xfrm>
                <a:off x="2122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7" name="Freeform 107"/>
              <p:cNvSpPr>
                <a:spLocks/>
              </p:cNvSpPr>
              <p:nvPr/>
            </p:nvSpPr>
            <p:spPr bwMode="auto">
              <a:xfrm>
                <a:off x="2256" y="179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0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5 h 15"/>
                  <a:gd name="T10" fmla="*/ 2 w 7"/>
                  <a:gd name="T11" fmla="*/ 12 h 15"/>
                  <a:gd name="T12" fmla="*/ 1 w 7"/>
                  <a:gd name="T13" fmla="*/ 10 h 15"/>
                  <a:gd name="T14" fmla="*/ 0 w 7"/>
                  <a:gd name="T15" fmla="*/ 7 h 15"/>
                  <a:gd name="T16" fmla="*/ 1 w 7"/>
                  <a:gd name="T17" fmla="*/ 5 h 15"/>
                  <a:gd name="T18" fmla="*/ 2 w 7"/>
                  <a:gd name="T19" fmla="*/ 2 h 15"/>
                  <a:gd name="T20" fmla="*/ 5 w 7"/>
                  <a:gd name="T21" fmla="*/ 1 h 15"/>
                  <a:gd name="T22" fmla="*/ 7 w 7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5"/>
                  <a:gd name="T38" fmla="*/ 7 w 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5">
                    <a:moveTo>
                      <a:pt x="7" y="0"/>
                    </a:moveTo>
                    <a:lnTo>
                      <a:pt x="7" y="0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8" name="Freeform 108"/>
              <p:cNvSpPr>
                <a:spLocks/>
              </p:cNvSpPr>
              <p:nvPr/>
            </p:nvSpPr>
            <p:spPr bwMode="auto">
              <a:xfrm>
                <a:off x="2263" y="179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9" name="Freeform 109"/>
              <p:cNvSpPr>
                <a:spLocks/>
              </p:cNvSpPr>
              <p:nvPr/>
            </p:nvSpPr>
            <p:spPr bwMode="auto">
              <a:xfrm>
                <a:off x="2263" y="179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0" name="Freeform 110"/>
              <p:cNvSpPr>
                <a:spLocks/>
              </p:cNvSpPr>
              <p:nvPr/>
            </p:nvSpPr>
            <p:spPr bwMode="auto">
              <a:xfrm>
                <a:off x="2263" y="1792"/>
                <a:ext cx="7" cy="15"/>
              </a:xfrm>
              <a:custGeom>
                <a:avLst/>
                <a:gdLst>
                  <a:gd name="T0" fmla="*/ 0 w 7"/>
                  <a:gd name="T1" fmla="*/ 15 h 15"/>
                  <a:gd name="T2" fmla="*/ 0 w 7"/>
                  <a:gd name="T3" fmla="*/ 0 h 15"/>
                  <a:gd name="T4" fmla="*/ 4 w 7"/>
                  <a:gd name="T5" fmla="*/ 1 h 15"/>
                  <a:gd name="T6" fmla="*/ 5 w 7"/>
                  <a:gd name="T7" fmla="*/ 2 h 15"/>
                  <a:gd name="T8" fmla="*/ 7 w 7"/>
                  <a:gd name="T9" fmla="*/ 5 h 15"/>
                  <a:gd name="T10" fmla="*/ 7 w 7"/>
                  <a:gd name="T11" fmla="*/ 7 h 15"/>
                  <a:gd name="T12" fmla="*/ 7 w 7"/>
                  <a:gd name="T13" fmla="*/ 10 h 15"/>
                  <a:gd name="T14" fmla="*/ 5 w 7"/>
                  <a:gd name="T15" fmla="*/ 12 h 15"/>
                  <a:gd name="T16" fmla="*/ 4 w 7"/>
                  <a:gd name="T17" fmla="*/ 14 h 15"/>
                  <a:gd name="T18" fmla="*/ 0 w 7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0" y="15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1" name="Freeform 111"/>
              <p:cNvSpPr>
                <a:spLocks/>
              </p:cNvSpPr>
              <p:nvPr/>
            </p:nvSpPr>
            <p:spPr bwMode="auto">
              <a:xfrm>
                <a:off x="2256" y="179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2" name="Freeform 112"/>
              <p:cNvSpPr>
                <a:spLocks/>
              </p:cNvSpPr>
              <p:nvPr/>
            </p:nvSpPr>
            <p:spPr bwMode="auto">
              <a:xfrm>
                <a:off x="2181" y="2148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15 h 15"/>
                  <a:gd name="T4" fmla="*/ 5 w 7"/>
                  <a:gd name="T5" fmla="*/ 15 h 15"/>
                  <a:gd name="T6" fmla="*/ 3 w 7"/>
                  <a:gd name="T7" fmla="*/ 13 h 15"/>
                  <a:gd name="T8" fmla="*/ 1 w 7"/>
                  <a:gd name="T9" fmla="*/ 12 h 15"/>
                  <a:gd name="T10" fmla="*/ 0 w 7"/>
                  <a:gd name="T11" fmla="*/ 8 h 15"/>
                  <a:gd name="T12" fmla="*/ 1 w 7"/>
                  <a:gd name="T13" fmla="*/ 5 h 15"/>
                  <a:gd name="T14" fmla="*/ 3 w 7"/>
                  <a:gd name="T15" fmla="*/ 3 h 15"/>
                  <a:gd name="T16" fmla="*/ 5 w 7"/>
                  <a:gd name="T17" fmla="*/ 2 h 15"/>
                  <a:gd name="T18" fmla="*/ 7 w 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0"/>
                    </a:moveTo>
                    <a:lnTo>
                      <a:pt x="7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3" name="Freeform 113"/>
              <p:cNvSpPr>
                <a:spLocks/>
              </p:cNvSpPr>
              <p:nvPr/>
            </p:nvSpPr>
            <p:spPr bwMode="auto">
              <a:xfrm>
                <a:off x="2188" y="214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15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4" name="Freeform 114"/>
              <p:cNvSpPr>
                <a:spLocks/>
              </p:cNvSpPr>
              <p:nvPr/>
            </p:nvSpPr>
            <p:spPr bwMode="auto">
              <a:xfrm>
                <a:off x="2188" y="214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5" name="Freeform 115"/>
              <p:cNvSpPr>
                <a:spLocks/>
              </p:cNvSpPr>
              <p:nvPr/>
            </p:nvSpPr>
            <p:spPr bwMode="auto">
              <a:xfrm>
                <a:off x="2188" y="2148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0 h 15"/>
                  <a:gd name="T4" fmla="*/ 3 w 8"/>
                  <a:gd name="T5" fmla="*/ 2 h 15"/>
                  <a:gd name="T6" fmla="*/ 5 w 8"/>
                  <a:gd name="T7" fmla="*/ 3 h 15"/>
                  <a:gd name="T8" fmla="*/ 7 w 8"/>
                  <a:gd name="T9" fmla="*/ 5 h 15"/>
                  <a:gd name="T10" fmla="*/ 8 w 8"/>
                  <a:gd name="T11" fmla="*/ 8 h 15"/>
                  <a:gd name="T12" fmla="*/ 7 w 8"/>
                  <a:gd name="T13" fmla="*/ 12 h 15"/>
                  <a:gd name="T14" fmla="*/ 5 w 8"/>
                  <a:gd name="T15" fmla="*/ 13 h 15"/>
                  <a:gd name="T16" fmla="*/ 3 w 8"/>
                  <a:gd name="T17" fmla="*/ 15 h 15"/>
                  <a:gd name="T18" fmla="*/ 0 w 8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6" name="Freeform 116"/>
              <p:cNvSpPr>
                <a:spLocks/>
              </p:cNvSpPr>
              <p:nvPr/>
            </p:nvSpPr>
            <p:spPr bwMode="auto">
              <a:xfrm>
                <a:off x="2181" y="214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7" name="Freeform 117"/>
              <p:cNvSpPr>
                <a:spLocks/>
              </p:cNvSpPr>
              <p:nvPr/>
            </p:nvSpPr>
            <p:spPr bwMode="auto">
              <a:xfrm>
                <a:off x="2423" y="1956"/>
                <a:ext cx="7" cy="15"/>
              </a:xfrm>
              <a:custGeom>
                <a:avLst/>
                <a:gdLst>
                  <a:gd name="T0" fmla="*/ 0 w 7"/>
                  <a:gd name="T1" fmla="*/ 7 h 15"/>
                  <a:gd name="T2" fmla="*/ 0 w 7"/>
                  <a:gd name="T3" fmla="*/ 7 h 15"/>
                  <a:gd name="T4" fmla="*/ 1 w 7"/>
                  <a:gd name="T5" fmla="*/ 5 h 15"/>
                  <a:gd name="T6" fmla="*/ 3 w 7"/>
                  <a:gd name="T7" fmla="*/ 2 h 15"/>
                  <a:gd name="T8" fmla="*/ 5 w 7"/>
                  <a:gd name="T9" fmla="*/ 1 h 15"/>
                  <a:gd name="T10" fmla="*/ 7 w 7"/>
                  <a:gd name="T11" fmla="*/ 0 h 15"/>
                  <a:gd name="T12" fmla="*/ 7 w 7"/>
                  <a:gd name="T13" fmla="*/ 0 h 15"/>
                  <a:gd name="T14" fmla="*/ 7 w 7"/>
                  <a:gd name="T15" fmla="*/ 15 h 15"/>
                  <a:gd name="T16" fmla="*/ 7 w 7"/>
                  <a:gd name="T17" fmla="*/ 15 h 15"/>
                  <a:gd name="T18" fmla="*/ 5 w 7"/>
                  <a:gd name="T19" fmla="*/ 15 h 15"/>
                  <a:gd name="T20" fmla="*/ 3 w 7"/>
                  <a:gd name="T21" fmla="*/ 12 h 15"/>
                  <a:gd name="T22" fmla="*/ 1 w 7"/>
                  <a:gd name="T23" fmla="*/ 10 h 15"/>
                  <a:gd name="T24" fmla="*/ 0 w 7"/>
                  <a:gd name="T25" fmla="*/ 7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5"/>
                  <a:gd name="T41" fmla="*/ 7 w 7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8" name="Freeform 118"/>
              <p:cNvSpPr>
                <a:spLocks/>
              </p:cNvSpPr>
              <p:nvPr/>
            </p:nvSpPr>
            <p:spPr bwMode="auto">
              <a:xfrm>
                <a:off x="2430" y="1956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9" name="Freeform 119"/>
              <p:cNvSpPr>
                <a:spLocks/>
              </p:cNvSpPr>
              <p:nvPr/>
            </p:nvSpPr>
            <p:spPr bwMode="auto">
              <a:xfrm>
                <a:off x="2430" y="1956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0" name="Freeform 120"/>
              <p:cNvSpPr>
                <a:spLocks/>
              </p:cNvSpPr>
              <p:nvPr/>
            </p:nvSpPr>
            <p:spPr bwMode="auto">
              <a:xfrm>
                <a:off x="2430" y="1956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0 h 15"/>
                  <a:gd name="T4" fmla="*/ 4 w 8"/>
                  <a:gd name="T5" fmla="*/ 1 h 15"/>
                  <a:gd name="T6" fmla="*/ 5 w 8"/>
                  <a:gd name="T7" fmla="*/ 2 h 15"/>
                  <a:gd name="T8" fmla="*/ 8 w 8"/>
                  <a:gd name="T9" fmla="*/ 5 h 15"/>
                  <a:gd name="T10" fmla="*/ 8 w 8"/>
                  <a:gd name="T11" fmla="*/ 7 h 15"/>
                  <a:gd name="T12" fmla="*/ 8 w 8"/>
                  <a:gd name="T13" fmla="*/ 10 h 15"/>
                  <a:gd name="T14" fmla="*/ 5 w 8"/>
                  <a:gd name="T15" fmla="*/ 12 h 15"/>
                  <a:gd name="T16" fmla="*/ 4 w 8"/>
                  <a:gd name="T17" fmla="*/ 13 h 15"/>
                  <a:gd name="T18" fmla="*/ 0 w 8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0" y="15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1" name="Freeform 121"/>
              <p:cNvSpPr>
                <a:spLocks/>
              </p:cNvSpPr>
              <p:nvPr/>
            </p:nvSpPr>
            <p:spPr bwMode="auto">
              <a:xfrm>
                <a:off x="2423" y="195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1 w 15"/>
                  <a:gd name="T23" fmla="*/ 13 h 15"/>
                  <a:gd name="T24" fmla="*/ 7 w 15"/>
                  <a:gd name="T25" fmla="*/ 15 h 15"/>
                  <a:gd name="T26" fmla="*/ 5 w 15"/>
                  <a:gd name="T27" fmla="*/ 13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2" name="Freeform 122"/>
              <p:cNvSpPr>
                <a:spLocks/>
              </p:cNvSpPr>
              <p:nvPr/>
            </p:nvSpPr>
            <p:spPr bwMode="auto">
              <a:xfrm>
                <a:off x="2576" y="2053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15 h 15"/>
                  <a:gd name="T4" fmla="*/ 3 w 7"/>
                  <a:gd name="T5" fmla="*/ 14 h 15"/>
                  <a:gd name="T6" fmla="*/ 1 w 7"/>
                  <a:gd name="T7" fmla="*/ 13 h 15"/>
                  <a:gd name="T8" fmla="*/ 0 w 7"/>
                  <a:gd name="T9" fmla="*/ 10 h 15"/>
                  <a:gd name="T10" fmla="*/ 0 w 7"/>
                  <a:gd name="T11" fmla="*/ 8 h 15"/>
                  <a:gd name="T12" fmla="*/ 0 w 7"/>
                  <a:gd name="T13" fmla="*/ 5 h 15"/>
                  <a:gd name="T14" fmla="*/ 1 w 7"/>
                  <a:gd name="T15" fmla="*/ 3 h 15"/>
                  <a:gd name="T16" fmla="*/ 3 w 7"/>
                  <a:gd name="T17" fmla="*/ 0 h 15"/>
                  <a:gd name="T18" fmla="*/ 7 w 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0"/>
                    </a:move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3" name="Freeform 123"/>
              <p:cNvSpPr>
                <a:spLocks/>
              </p:cNvSpPr>
              <p:nvPr/>
            </p:nvSpPr>
            <p:spPr bwMode="auto">
              <a:xfrm>
                <a:off x="2582" y="2053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1 w 1"/>
                  <a:gd name="T9" fmla="*/ 0 h 15"/>
                  <a:gd name="T10" fmla="*/ 1 w 1"/>
                  <a:gd name="T11" fmla="*/ 0 h 15"/>
                  <a:gd name="T12" fmla="*/ 1 w 1"/>
                  <a:gd name="T13" fmla="*/ 0 h 15"/>
                  <a:gd name="T14" fmla="*/ 1 w 1"/>
                  <a:gd name="T15" fmla="*/ 15 h 15"/>
                  <a:gd name="T16" fmla="*/ 1 w 1"/>
                  <a:gd name="T17" fmla="*/ 15 h 15"/>
                  <a:gd name="T18" fmla="*/ 1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4" name="Freeform 124"/>
              <p:cNvSpPr>
                <a:spLocks/>
              </p:cNvSpPr>
              <p:nvPr/>
            </p:nvSpPr>
            <p:spPr bwMode="auto">
              <a:xfrm>
                <a:off x="2583" y="2053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5" name="Freeform 125"/>
              <p:cNvSpPr>
                <a:spLocks/>
              </p:cNvSpPr>
              <p:nvPr/>
            </p:nvSpPr>
            <p:spPr bwMode="auto">
              <a:xfrm>
                <a:off x="2583" y="2053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3 w 6"/>
                  <a:gd name="T5" fmla="*/ 0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10 h 15"/>
                  <a:gd name="T14" fmla="*/ 5 w 6"/>
                  <a:gd name="T15" fmla="*/ 13 h 15"/>
                  <a:gd name="T16" fmla="*/ 3 w 6"/>
                  <a:gd name="T17" fmla="*/ 14 h 15"/>
                  <a:gd name="T18" fmla="*/ 0 w 6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3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6" name="Freeform 126"/>
              <p:cNvSpPr>
                <a:spLocks/>
              </p:cNvSpPr>
              <p:nvPr/>
            </p:nvSpPr>
            <p:spPr bwMode="auto">
              <a:xfrm>
                <a:off x="2576" y="2053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5 h 15"/>
                  <a:gd name="T4" fmla="*/ 1 w 13"/>
                  <a:gd name="T5" fmla="*/ 3 h 15"/>
                  <a:gd name="T6" fmla="*/ 3 w 13"/>
                  <a:gd name="T7" fmla="*/ 0 h 15"/>
                  <a:gd name="T8" fmla="*/ 7 w 13"/>
                  <a:gd name="T9" fmla="*/ 0 h 15"/>
                  <a:gd name="T10" fmla="*/ 10 w 13"/>
                  <a:gd name="T11" fmla="*/ 0 h 15"/>
                  <a:gd name="T12" fmla="*/ 12 w 13"/>
                  <a:gd name="T13" fmla="*/ 3 h 15"/>
                  <a:gd name="T14" fmla="*/ 13 w 13"/>
                  <a:gd name="T15" fmla="*/ 5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10 w 13"/>
                  <a:gd name="T23" fmla="*/ 14 h 15"/>
                  <a:gd name="T24" fmla="*/ 7 w 13"/>
                  <a:gd name="T25" fmla="*/ 15 h 15"/>
                  <a:gd name="T26" fmla="*/ 3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7" name="Freeform 127"/>
              <p:cNvSpPr>
                <a:spLocks/>
              </p:cNvSpPr>
              <p:nvPr/>
            </p:nvSpPr>
            <p:spPr bwMode="auto">
              <a:xfrm>
                <a:off x="2797" y="2232"/>
                <a:ext cx="6" cy="15"/>
              </a:xfrm>
              <a:custGeom>
                <a:avLst/>
                <a:gdLst>
                  <a:gd name="T0" fmla="*/ 6 w 6"/>
                  <a:gd name="T1" fmla="*/ 0 h 15"/>
                  <a:gd name="T2" fmla="*/ 6 w 6"/>
                  <a:gd name="T3" fmla="*/ 15 h 15"/>
                  <a:gd name="T4" fmla="*/ 4 w 6"/>
                  <a:gd name="T5" fmla="*/ 14 h 15"/>
                  <a:gd name="T6" fmla="*/ 1 w 6"/>
                  <a:gd name="T7" fmla="*/ 13 h 15"/>
                  <a:gd name="T8" fmla="*/ 0 w 6"/>
                  <a:gd name="T9" fmla="*/ 10 h 15"/>
                  <a:gd name="T10" fmla="*/ 0 w 6"/>
                  <a:gd name="T11" fmla="*/ 8 h 15"/>
                  <a:gd name="T12" fmla="*/ 0 w 6"/>
                  <a:gd name="T13" fmla="*/ 5 h 15"/>
                  <a:gd name="T14" fmla="*/ 1 w 6"/>
                  <a:gd name="T15" fmla="*/ 3 h 15"/>
                  <a:gd name="T16" fmla="*/ 4 w 6"/>
                  <a:gd name="T17" fmla="*/ 1 h 15"/>
                  <a:gd name="T18" fmla="*/ 6 w 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6" y="0"/>
                    </a:move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8" name="Freeform 128"/>
              <p:cNvSpPr>
                <a:spLocks/>
              </p:cNvSpPr>
              <p:nvPr/>
            </p:nvSpPr>
            <p:spPr bwMode="auto">
              <a:xfrm>
                <a:off x="2803" y="223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1 w 1"/>
                  <a:gd name="T9" fmla="*/ 0 h 15"/>
                  <a:gd name="T10" fmla="*/ 1 w 1"/>
                  <a:gd name="T11" fmla="*/ 0 h 15"/>
                  <a:gd name="T12" fmla="*/ 1 w 1"/>
                  <a:gd name="T13" fmla="*/ 15 h 15"/>
                  <a:gd name="T14" fmla="*/ 1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9" name="Freeform 129"/>
              <p:cNvSpPr>
                <a:spLocks/>
              </p:cNvSpPr>
              <p:nvPr/>
            </p:nvSpPr>
            <p:spPr bwMode="auto">
              <a:xfrm>
                <a:off x="2803" y="223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1 w 1"/>
                  <a:gd name="T5" fmla="*/ 0 h 15"/>
                  <a:gd name="T6" fmla="*/ 1 w 1"/>
                  <a:gd name="T7" fmla="*/ 0 h 15"/>
                  <a:gd name="T8" fmla="*/ 1 w 1"/>
                  <a:gd name="T9" fmla="*/ 15 h 15"/>
                  <a:gd name="T10" fmla="*/ 1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0" name="Freeform 130"/>
              <p:cNvSpPr>
                <a:spLocks/>
              </p:cNvSpPr>
              <p:nvPr/>
            </p:nvSpPr>
            <p:spPr bwMode="auto">
              <a:xfrm>
                <a:off x="2804" y="2232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3 w 6"/>
                  <a:gd name="T5" fmla="*/ 1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8 h 15"/>
                  <a:gd name="T14" fmla="*/ 6 w 6"/>
                  <a:gd name="T15" fmla="*/ 10 h 15"/>
                  <a:gd name="T16" fmla="*/ 5 w 6"/>
                  <a:gd name="T17" fmla="*/ 13 h 15"/>
                  <a:gd name="T18" fmla="*/ 3 w 6"/>
                  <a:gd name="T19" fmla="*/ 14 h 15"/>
                  <a:gd name="T20" fmla="*/ 0 w 6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5"/>
                  <a:gd name="T35" fmla="*/ 6 w 6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3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1" name="Freeform 131"/>
              <p:cNvSpPr>
                <a:spLocks/>
              </p:cNvSpPr>
              <p:nvPr/>
            </p:nvSpPr>
            <p:spPr bwMode="auto">
              <a:xfrm>
                <a:off x="2797" y="2232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5 h 15"/>
                  <a:gd name="T4" fmla="*/ 1 w 13"/>
                  <a:gd name="T5" fmla="*/ 3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3 h 15"/>
                  <a:gd name="T14" fmla="*/ 13 w 13"/>
                  <a:gd name="T15" fmla="*/ 5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10 w 13"/>
                  <a:gd name="T23" fmla="*/ 14 h 15"/>
                  <a:gd name="T24" fmla="*/ 6 w 13"/>
                  <a:gd name="T25" fmla="*/ 15 h 15"/>
                  <a:gd name="T26" fmla="*/ 4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2" name="Freeform 132"/>
              <p:cNvSpPr>
                <a:spLocks/>
              </p:cNvSpPr>
              <p:nvPr/>
            </p:nvSpPr>
            <p:spPr bwMode="auto">
              <a:xfrm>
                <a:off x="2650" y="1558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8 w 8"/>
                  <a:gd name="T3" fmla="*/ 14 h 14"/>
                  <a:gd name="T4" fmla="*/ 5 w 8"/>
                  <a:gd name="T5" fmla="*/ 14 h 14"/>
                  <a:gd name="T6" fmla="*/ 3 w 8"/>
                  <a:gd name="T7" fmla="*/ 12 h 14"/>
                  <a:gd name="T8" fmla="*/ 2 w 8"/>
                  <a:gd name="T9" fmla="*/ 10 h 14"/>
                  <a:gd name="T10" fmla="*/ 0 w 8"/>
                  <a:gd name="T11" fmla="*/ 7 h 14"/>
                  <a:gd name="T12" fmla="*/ 2 w 8"/>
                  <a:gd name="T13" fmla="*/ 4 h 14"/>
                  <a:gd name="T14" fmla="*/ 3 w 8"/>
                  <a:gd name="T15" fmla="*/ 1 h 14"/>
                  <a:gd name="T16" fmla="*/ 5 w 8"/>
                  <a:gd name="T17" fmla="*/ 0 h 14"/>
                  <a:gd name="T18" fmla="*/ 8 w 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4"/>
                  <a:gd name="T32" fmla="*/ 8 w 8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4">
                    <a:moveTo>
                      <a:pt x="8" y="0"/>
                    </a:move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3" name="Freeform 133"/>
              <p:cNvSpPr>
                <a:spLocks/>
              </p:cNvSpPr>
              <p:nvPr/>
            </p:nvSpPr>
            <p:spPr bwMode="auto">
              <a:xfrm>
                <a:off x="2658" y="1558"/>
                <a:ext cx="1" cy="14"/>
              </a:xfrm>
              <a:custGeom>
                <a:avLst/>
                <a:gdLst>
                  <a:gd name="T0" fmla="*/ 0 w 1"/>
                  <a:gd name="T1" fmla="*/ 14 h 14"/>
                  <a:gd name="T2" fmla="*/ 0 w 1"/>
                  <a:gd name="T3" fmla="*/ 14 h 14"/>
                  <a:gd name="T4" fmla="*/ 0 w 1"/>
                  <a:gd name="T5" fmla="*/ 0 h 14"/>
                  <a:gd name="T6" fmla="*/ 0 w 1"/>
                  <a:gd name="T7" fmla="*/ 0 h 14"/>
                  <a:gd name="T8" fmla="*/ 0 w 1"/>
                  <a:gd name="T9" fmla="*/ 0 h 14"/>
                  <a:gd name="T10" fmla="*/ 0 w 1"/>
                  <a:gd name="T11" fmla="*/ 0 h 14"/>
                  <a:gd name="T12" fmla="*/ 0 w 1"/>
                  <a:gd name="T13" fmla="*/ 0 h 14"/>
                  <a:gd name="T14" fmla="*/ 0 w 1"/>
                  <a:gd name="T15" fmla="*/ 14 h 14"/>
                  <a:gd name="T16" fmla="*/ 0 w 1"/>
                  <a:gd name="T17" fmla="*/ 14 h 14"/>
                  <a:gd name="T18" fmla="*/ 0 w 1"/>
                  <a:gd name="T19" fmla="*/ 14 h 14"/>
                  <a:gd name="T20" fmla="*/ 0 w 1"/>
                  <a:gd name="T21" fmla="*/ 14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4"/>
                  <a:gd name="T35" fmla="*/ 1 w 1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4">
                    <a:moveTo>
                      <a:pt x="0" y="14"/>
                    </a:moveTo>
                    <a:lnTo>
                      <a:pt x="0" y="14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4" name="Freeform 134"/>
              <p:cNvSpPr>
                <a:spLocks/>
              </p:cNvSpPr>
              <p:nvPr/>
            </p:nvSpPr>
            <p:spPr bwMode="auto">
              <a:xfrm>
                <a:off x="2658" y="1558"/>
                <a:ext cx="1" cy="14"/>
              </a:xfrm>
              <a:custGeom>
                <a:avLst/>
                <a:gdLst>
                  <a:gd name="T0" fmla="*/ 0 w 1"/>
                  <a:gd name="T1" fmla="*/ 14 h 14"/>
                  <a:gd name="T2" fmla="*/ 0 w 1"/>
                  <a:gd name="T3" fmla="*/ 0 h 14"/>
                  <a:gd name="T4" fmla="*/ 0 w 1"/>
                  <a:gd name="T5" fmla="*/ 0 h 14"/>
                  <a:gd name="T6" fmla="*/ 0 w 1"/>
                  <a:gd name="T7" fmla="*/ 0 h 14"/>
                  <a:gd name="T8" fmla="*/ 0 w 1"/>
                  <a:gd name="T9" fmla="*/ 14 h 14"/>
                  <a:gd name="T10" fmla="*/ 0 w 1"/>
                  <a:gd name="T11" fmla="*/ 14 h 14"/>
                  <a:gd name="T12" fmla="*/ 0 w 1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4"/>
                  <a:gd name="T23" fmla="*/ 1 w 1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4">
                    <a:moveTo>
                      <a:pt x="0" y="14"/>
                    </a:move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5" name="Freeform 135"/>
              <p:cNvSpPr>
                <a:spLocks/>
              </p:cNvSpPr>
              <p:nvPr/>
            </p:nvSpPr>
            <p:spPr bwMode="auto">
              <a:xfrm>
                <a:off x="2658" y="1558"/>
                <a:ext cx="7" cy="14"/>
              </a:xfrm>
              <a:custGeom>
                <a:avLst/>
                <a:gdLst>
                  <a:gd name="T0" fmla="*/ 0 w 7"/>
                  <a:gd name="T1" fmla="*/ 14 h 14"/>
                  <a:gd name="T2" fmla="*/ 0 w 7"/>
                  <a:gd name="T3" fmla="*/ 0 h 14"/>
                  <a:gd name="T4" fmla="*/ 2 w 7"/>
                  <a:gd name="T5" fmla="*/ 0 h 14"/>
                  <a:gd name="T6" fmla="*/ 5 w 7"/>
                  <a:gd name="T7" fmla="*/ 1 h 14"/>
                  <a:gd name="T8" fmla="*/ 7 w 7"/>
                  <a:gd name="T9" fmla="*/ 4 h 14"/>
                  <a:gd name="T10" fmla="*/ 7 w 7"/>
                  <a:gd name="T11" fmla="*/ 7 h 14"/>
                  <a:gd name="T12" fmla="*/ 7 w 7"/>
                  <a:gd name="T13" fmla="*/ 10 h 14"/>
                  <a:gd name="T14" fmla="*/ 5 w 7"/>
                  <a:gd name="T15" fmla="*/ 12 h 14"/>
                  <a:gd name="T16" fmla="*/ 2 w 7"/>
                  <a:gd name="T17" fmla="*/ 14 h 14"/>
                  <a:gd name="T18" fmla="*/ 0 w 7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4"/>
                  <a:gd name="T32" fmla="*/ 7 w 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4">
                    <a:moveTo>
                      <a:pt x="0" y="1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6" name="Freeform 136"/>
              <p:cNvSpPr>
                <a:spLocks/>
              </p:cNvSpPr>
              <p:nvPr/>
            </p:nvSpPr>
            <p:spPr bwMode="auto">
              <a:xfrm>
                <a:off x="2650" y="1558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2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3 w 15"/>
                  <a:gd name="T13" fmla="*/ 1 h 14"/>
                  <a:gd name="T14" fmla="*/ 15 w 15"/>
                  <a:gd name="T15" fmla="*/ 4 h 14"/>
                  <a:gd name="T16" fmla="*/ 15 w 15"/>
                  <a:gd name="T17" fmla="*/ 7 h 14"/>
                  <a:gd name="T18" fmla="*/ 15 w 15"/>
                  <a:gd name="T19" fmla="*/ 10 h 14"/>
                  <a:gd name="T20" fmla="*/ 13 w 15"/>
                  <a:gd name="T21" fmla="*/ 12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2 h 14"/>
                  <a:gd name="T30" fmla="*/ 2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7" name="Freeform 137"/>
              <p:cNvSpPr>
                <a:spLocks/>
              </p:cNvSpPr>
              <p:nvPr/>
            </p:nvSpPr>
            <p:spPr bwMode="auto">
              <a:xfrm>
                <a:off x="2103" y="172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8" name="Freeform 138"/>
              <p:cNvSpPr>
                <a:spLocks/>
              </p:cNvSpPr>
              <p:nvPr/>
            </p:nvSpPr>
            <p:spPr bwMode="auto">
              <a:xfrm>
                <a:off x="2103" y="172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9" name="Freeform 139"/>
              <p:cNvSpPr>
                <a:spLocks/>
              </p:cNvSpPr>
              <p:nvPr/>
            </p:nvSpPr>
            <p:spPr bwMode="auto">
              <a:xfrm>
                <a:off x="2103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4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0" name="Freeform 140"/>
              <p:cNvSpPr>
                <a:spLocks/>
              </p:cNvSpPr>
              <p:nvPr/>
            </p:nvSpPr>
            <p:spPr bwMode="auto">
              <a:xfrm>
                <a:off x="2103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4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1" name="Freeform 141"/>
              <p:cNvSpPr>
                <a:spLocks/>
              </p:cNvSpPr>
              <p:nvPr/>
            </p:nvSpPr>
            <p:spPr bwMode="auto">
              <a:xfrm>
                <a:off x="2166" y="159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1 h 15"/>
                  <a:gd name="T6" fmla="*/ 4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1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2" name="Freeform 142"/>
              <p:cNvSpPr>
                <a:spLocks/>
              </p:cNvSpPr>
              <p:nvPr/>
            </p:nvSpPr>
            <p:spPr bwMode="auto">
              <a:xfrm>
                <a:off x="2166" y="159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1 h 15"/>
                  <a:gd name="T6" fmla="*/ 4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1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3" name="Freeform 143"/>
              <p:cNvSpPr>
                <a:spLocks/>
              </p:cNvSpPr>
              <p:nvPr/>
            </p:nvSpPr>
            <p:spPr bwMode="auto">
              <a:xfrm>
                <a:off x="2199" y="162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1 w 15"/>
                  <a:gd name="T11" fmla="*/ 0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4" name="Freeform 144"/>
              <p:cNvSpPr>
                <a:spLocks/>
              </p:cNvSpPr>
              <p:nvPr/>
            </p:nvSpPr>
            <p:spPr bwMode="auto">
              <a:xfrm>
                <a:off x="2199" y="162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1 w 15"/>
                  <a:gd name="T11" fmla="*/ 0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5" name="Freeform 145"/>
              <p:cNvSpPr>
                <a:spLocks/>
              </p:cNvSpPr>
              <p:nvPr/>
            </p:nvSpPr>
            <p:spPr bwMode="auto">
              <a:xfrm>
                <a:off x="2234" y="160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6" name="Freeform 146"/>
              <p:cNvSpPr>
                <a:spLocks/>
              </p:cNvSpPr>
              <p:nvPr/>
            </p:nvSpPr>
            <p:spPr bwMode="auto">
              <a:xfrm>
                <a:off x="2234" y="160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7" name="Freeform 147"/>
              <p:cNvSpPr>
                <a:spLocks/>
              </p:cNvSpPr>
              <p:nvPr/>
            </p:nvSpPr>
            <p:spPr bwMode="auto">
              <a:xfrm>
                <a:off x="2242" y="15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8" name="Freeform 148"/>
              <p:cNvSpPr>
                <a:spLocks/>
              </p:cNvSpPr>
              <p:nvPr/>
            </p:nvSpPr>
            <p:spPr bwMode="auto">
              <a:xfrm>
                <a:off x="2242" y="15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9" name="Freeform 149"/>
              <p:cNvSpPr>
                <a:spLocks/>
              </p:cNvSpPr>
              <p:nvPr/>
            </p:nvSpPr>
            <p:spPr bwMode="auto">
              <a:xfrm>
                <a:off x="2289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0" name="Freeform 150"/>
              <p:cNvSpPr>
                <a:spLocks/>
              </p:cNvSpPr>
              <p:nvPr/>
            </p:nvSpPr>
            <p:spPr bwMode="auto">
              <a:xfrm>
                <a:off x="2289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1" name="Freeform 151"/>
              <p:cNvSpPr>
                <a:spLocks/>
              </p:cNvSpPr>
              <p:nvPr/>
            </p:nvSpPr>
            <p:spPr bwMode="auto">
              <a:xfrm>
                <a:off x="2334" y="15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4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4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2" name="Freeform 152"/>
              <p:cNvSpPr>
                <a:spLocks/>
              </p:cNvSpPr>
              <p:nvPr/>
            </p:nvSpPr>
            <p:spPr bwMode="auto">
              <a:xfrm>
                <a:off x="2334" y="15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4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4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3" name="Freeform 153"/>
              <p:cNvSpPr>
                <a:spLocks/>
              </p:cNvSpPr>
              <p:nvPr/>
            </p:nvSpPr>
            <p:spPr bwMode="auto">
              <a:xfrm>
                <a:off x="2397" y="158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2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2 h 15"/>
                  <a:gd name="T30" fmla="*/ 2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4" name="Freeform 154"/>
              <p:cNvSpPr>
                <a:spLocks/>
              </p:cNvSpPr>
              <p:nvPr/>
            </p:nvSpPr>
            <p:spPr bwMode="auto">
              <a:xfrm>
                <a:off x="2397" y="158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2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2 h 15"/>
                  <a:gd name="T30" fmla="*/ 2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5" name="Freeform 155"/>
              <p:cNvSpPr>
                <a:spLocks/>
              </p:cNvSpPr>
              <p:nvPr/>
            </p:nvSpPr>
            <p:spPr bwMode="auto">
              <a:xfrm>
                <a:off x="2443" y="155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6" name="Freeform 156"/>
              <p:cNvSpPr>
                <a:spLocks/>
              </p:cNvSpPr>
              <p:nvPr/>
            </p:nvSpPr>
            <p:spPr bwMode="auto">
              <a:xfrm>
                <a:off x="2443" y="155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7" name="Freeform 157"/>
              <p:cNvSpPr>
                <a:spLocks/>
              </p:cNvSpPr>
              <p:nvPr/>
            </p:nvSpPr>
            <p:spPr bwMode="auto">
              <a:xfrm>
                <a:off x="2104" y="16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8" name="Freeform 158"/>
              <p:cNvSpPr>
                <a:spLocks/>
              </p:cNvSpPr>
              <p:nvPr/>
            </p:nvSpPr>
            <p:spPr bwMode="auto">
              <a:xfrm>
                <a:off x="2104" y="16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9" name="Freeform 159"/>
              <p:cNvSpPr>
                <a:spLocks/>
              </p:cNvSpPr>
              <p:nvPr/>
            </p:nvSpPr>
            <p:spPr bwMode="auto">
              <a:xfrm>
                <a:off x="2257" y="193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0" name="Freeform 160"/>
              <p:cNvSpPr>
                <a:spLocks/>
              </p:cNvSpPr>
              <p:nvPr/>
            </p:nvSpPr>
            <p:spPr bwMode="auto">
              <a:xfrm>
                <a:off x="2257" y="193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1" name="Freeform 161"/>
              <p:cNvSpPr>
                <a:spLocks/>
              </p:cNvSpPr>
              <p:nvPr/>
            </p:nvSpPr>
            <p:spPr bwMode="auto">
              <a:xfrm>
                <a:off x="2256" y="181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1 w 14"/>
                  <a:gd name="T11" fmla="*/ 0 h 13"/>
                  <a:gd name="T12" fmla="*/ 12 w 14"/>
                  <a:gd name="T13" fmla="*/ 1 h 13"/>
                  <a:gd name="T14" fmla="*/ 14 w 14"/>
                  <a:gd name="T15" fmla="*/ 3 h 13"/>
                  <a:gd name="T16" fmla="*/ 14 w 14"/>
                  <a:gd name="T17" fmla="*/ 7 h 13"/>
                  <a:gd name="T18" fmla="*/ 14 w 14"/>
                  <a:gd name="T19" fmla="*/ 10 h 13"/>
                  <a:gd name="T20" fmla="*/ 12 w 14"/>
                  <a:gd name="T21" fmla="*/ 12 h 13"/>
                  <a:gd name="T22" fmla="*/ 11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2" name="Freeform 162"/>
              <p:cNvSpPr>
                <a:spLocks/>
              </p:cNvSpPr>
              <p:nvPr/>
            </p:nvSpPr>
            <p:spPr bwMode="auto">
              <a:xfrm>
                <a:off x="2256" y="181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1 w 14"/>
                  <a:gd name="T11" fmla="*/ 0 h 13"/>
                  <a:gd name="T12" fmla="*/ 12 w 14"/>
                  <a:gd name="T13" fmla="*/ 1 h 13"/>
                  <a:gd name="T14" fmla="*/ 14 w 14"/>
                  <a:gd name="T15" fmla="*/ 3 h 13"/>
                  <a:gd name="T16" fmla="*/ 14 w 14"/>
                  <a:gd name="T17" fmla="*/ 7 h 13"/>
                  <a:gd name="T18" fmla="*/ 14 w 14"/>
                  <a:gd name="T19" fmla="*/ 10 h 13"/>
                  <a:gd name="T20" fmla="*/ 12 w 14"/>
                  <a:gd name="T21" fmla="*/ 12 h 13"/>
                  <a:gd name="T22" fmla="*/ 11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3" name="Freeform 163"/>
              <p:cNvSpPr>
                <a:spLocks/>
              </p:cNvSpPr>
              <p:nvPr/>
            </p:nvSpPr>
            <p:spPr bwMode="auto">
              <a:xfrm>
                <a:off x="2256" y="175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4" name="Freeform 164"/>
              <p:cNvSpPr>
                <a:spLocks/>
              </p:cNvSpPr>
              <p:nvPr/>
            </p:nvSpPr>
            <p:spPr bwMode="auto">
              <a:xfrm>
                <a:off x="2256" y="175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5" name="Freeform 165"/>
              <p:cNvSpPr>
                <a:spLocks/>
              </p:cNvSpPr>
              <p:nvPr/>
            </p:nvSpPr>
            <p:spPr bwMode="auto">
              <a:xfrm>
                <a:off x="2373" y="1727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4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4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6" name="Freeform 166"/>
              <p:cNvSpPr>
                <a:spLocks/>
              </p:cNvSpPr>
              <p:nvPr/>
            </p:nvSpPr>
            <p:spPr bwMode="auto">
              <a:xfrm>
                <a:off x="2373" y="1727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4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4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7" name="Freeform 167"/>
              <p:cNvSpPr>
                <a:spLocks/>
              </p:cNvSpPr>
              <p:nvPr/>
            </p:nvSpPr>
            <p:spPr bwMode="auto">
              <a:xfrm>
                <a:off x="2294" y="17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4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8" name="Freeform 168"/>
              <p:cNvSpPr>
                <a:spLocks/>
              </p:cNvSpPr>
              <p:nvPr/>
            </p:nvSpPr>
            <p:spPr bwMode="auto">
              <a:xfrm>
                <a:off x="2294" y="17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4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9" name="Freeform 169"/>
              <p:cNvSpPr>
                <a:spLocks/>
              </p:cNvSpPr>
              <p:nvPr/>
            </p:nvSpPr>
            <p:spPr bwMode="auto">
              <a:xfrm>
                <a:off x="2443" y="172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9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7 h 13"/>
                  <a:gd name="T18" fmla="*/ 13 w 14"/>
                  <a:gd name="T19" fmla="*/ 10 h 13"/>
                  <a:gd name="T20" fmla="*/ 12 w 14"/>
                  <a:gd name="T21" fmla="*/ 12 h 13"/>
                  <a:gd name="T22" fmla="*/ 9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0" name="Freeform 170"/>
              <p:cNvSpPr>
                <a:spLocks/>
              </p:cNvSpPr>
              <p:nvPr/>
            </p:nvSpPr>
            <p:spPr bwMode="auto">
              <a:xfrm>
                <a:off x="2443" y="172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9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7 h 13"/>
                  <a:gd name="T18" fmla="*/ 13 w 14"/>
                  <a:gd name="T19" fmla="*/ 10 h 13"/>
                  <a:gd name="T20" fmla="*/ 12 w 14"/>
                  <a:gd name="T21" fmla="*/ 12 h 13"/>
                  <a:gd name="T22" fmla="*/ 9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1" name="Freeform 171"/>
              <p:cNvSpPr>
                <a:spLocks/>
              </p:cNvSpPr>
              <p:nvPr/>
            </p:nvSpPr>
            <p:spPr bwMode="auto">
              <a:xfrm>
                <a:off x="2504" y="1765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1 w 14"/>
                  <a:gd name="T3" fmla="*/ 4 h 14"/>
                  <a:gd name="T4" fmla="*/ 2 w 14"/>
                  <a:gd name="T5" fmla="*/ 2 h 14"/>
                  <a:gd name="T6" fmla="*/ 5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0 h 14"/>
                  <a:gd name="T20" fmla="*/ 12 w 14"/>
                  <a:gd name="T21" fmla="*/ 13 h 14"/>
                  <a:gd name="T22" fmla="*/ 9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2" name="Freeform 172"/>
              <p:cNvSpPr>
                <a:spLocks/>
              </p:cNvSpPr>
              <p:nvPr/>
            </p:nvSpPr>
            <p:spPr bwMode="auto">
              <a:xfrm>
                <a:off x="2504" y="1765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1 w 14"/>
                  <a:gd name="T3" fmla="*/ 4 h 14"/>
                  <a:gd name="T4" fmla="*/ 2 w 14"/>
                  <a:gd name="T5" fmla="*/ 2 h 14"/>
                  <a:gd name="T6" fmla="*/ 5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0 h 14"/>
                  <a:gd name="T20" fmla="*/ 12 w 14"/>
                  <a:gd name="T21" fmla="*/ 13 h 14"/>
                  <a:gd name="T22" fmla="*/ 9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3" name="Freeform 173"/>
              <p:cNvSpPr>
                <a:spLocks/>
              </p:cNvSpPr>
              <p:nvPr/>
            </p:nvSpPr>
            <p:spPr bwMode="auto">
              <a:xfrm>
                <a:off x="2494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4" name="Freeform 174"/>
              <p:cNvSpPr>
                <a:spLocks/>
              </p:cNvSpPr>
              <p:nvPr/>
            </p:nvSpPr>
            <p:spPr bwMode="auto">
              <a:xfrm>
                <a:off x="2494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5" name="Freeform 175"/>
              <p:cNvSpPr>
                <a:spLocks/>
              </p:cNvSpPr>
              <p:nvPr/>
            </p:nvSpPr>
            <p:spPr bwMode="auto">
              <a:xfrm>
                <a:off x="2490" y="1725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2 h 15"/>
                  <a:gd name="T8" fmla="*/ 6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6" name="Freeform 176"/>
              <p:cNvSpPr>
                <a:spLocks/>
              </p:cNvSpPr>
              <p:nvPr/>
            </p:nvSpPr>
            <p:spPr bwMode="auto">
              <a:xfrm>
                <a:off x="2490" y="1725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2 h 15"/>
                  <a:gd name="T8" fmla="*/ 6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7" name="Freeform 177"/>
              <p:cNvSpPr>
                <a:spLocks/>
              </p:cNvSpPr>
              <p:nvPr/>
            </p:nvSpPr>
            <p:spPr bwMode="auto">
              <a:xfrm>
                <a:off x="2373" y="1922"/>
                <a:ext cx="15" cy="7"/>
              </a:xfrm>
              <a:custGeom>
                <a:avLst/>
                <a:gdLst>
                  <a:gd name="T0" fmla="*/ 7 w 15"/>
                  <a:gd name="T1" fmla="*/ 7 h 7"/>
                  <a:gd name="T2" fmla="*/ 7 w 15"/>
                  <a:gd name="T3" fmla="*/ 7 h 7"/>
                  <a:gd name="T4" fmla="*/ 5 w 15"/>
                  <a:gd name="T5" fmla="*/ 6 h 7"/>
                  <a:gd name="T6" fmla="*/ 2 w 15"/>
                  <a:gd name="T7" fmla="*/ 5 h 7"/>
                  <a:gd name="T8" fmla="*/ 1 w 15"/>
                  <a:gd name="T9" fmla="*/ 2 h 7"/>
                  <a:gd name="T10" fmla="*/ 0 w 15"/>
                  <a:gd name="T11" fmla="*/ 0 h 7"/>
                  <a:gd name="T12" fmla="*/ 15 w 15"/>
                  <a:gd name="T13" fmla="*/ 0 h 7"/>
                  <a:gd name="T14" fmla="*/ 15 w 15"/>
                  <a:gd name="T15" fmla="*/ 2 h 7"/>
                  <a:gd name="T16" fmla="*/ 12 w 15"/>
                  <a:gd name="T17" fmla="*/ 5 h 7"/>
                  <a:gd name="T18" fmla="*/ 11 w 15"/>
                  <a:gd name="T19" fmla="*/ 6 h 7"/>
                  <a:gd name="T20" fmla="*/ 7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7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1" y="6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8" name="Freeform 178"/>
              <p:cNvSpPr>
                <a:spLocks/>
              </p:cNvSpPr>
              <p:nvPr/>
            </p:nvSpPr>
            <p:spPr bwMode="auto">
              <a:xfrm>
                <a:off x="2373" y="1922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9" name="Freeform 179"/>
              <p:cNvSpPr>
                <a:spLocks/>
              </p:cNvSpPr>
              <p:nvPr/>
            </p:nvSpPr>
            <p:spPr bwMode="auto">
              <a:xfrm>
                <a:off x="2373" y="1922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"/>
                  <a:gd name="T29" fmla="*/ 15 w 1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0" name="Freeform 180"/>
              <p:cNvSpPr>
                <a:spLocks/>
              </p:cNvSpPr>
              <p:nvPr/>
            </p:nvSpPr>
            <p:spPr bwMode="auto">
              <a:xfrm>
                <a:off x="2373" y="1914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2 w 15"/>
                  <a:gd name="T7" fmla="*/ 3 h 8"/>
                  <a:gd name="T8" fmla="*/ 5 w 15"/>
                  <a:gd name="T9" fmla="*/ 2 h 8"/>
                  <a:gd name="T10" fmla="*/ 7 w 15"/>
                  <a:gd name="T11" fmla="*/ 0 h 8"/>
                  <a:gd name="T12" fmla="*/ 7 w 15"/>
                  <a:gd name="T13" fmla="*/ 0 h 8"/>
                  <a:gd name="T14" fmla="*/ 10 w 15"/>
                  <a:gd name="T15" fmla="*/ 2 h 8"/>
                  <a:gd name="T16" fmla="*/ 12 w 15"/>
                  <a:gd name="T17" fmla="*/ 3 h 8"/>
                  <a:gd name="T18" fmla="*/ 15 w 15"/>
                  <a:gd name="T19" fmla="*/ 5 h 8"/>
                  <a:gd name="T20" fmla="*/ 15 w 15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8"/>
                  <a:gd name="T35" fmla="*/ 15 w 1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1" name="Freeform 181"/>
              <p:cNvSpPr>
                <a:spLocks/>
              </p:cNvSpPr>
              <p:nvPr/>
            </p:nvSpPr>
            <p:spPr bwMode="auto">
              <a:xfrm>
                <a:off x="2373" y="191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2" name="Freeform 182"/>
              <p:cNvSpPr>
                <a:spLocks/>
              </p:cNvSpPr>
              <p:nvPr/>
            </p:nvSpPr>
            <p:spPr bwMode="auto">
              <a:xfrm>
                <a:off x="2352" y="1889"/>
                <a:ext cx="15" cy="8"/>
              </a:xfrm>
              <a:custGeom>
                <a:avLst/>
                <a:gdLst>
                  <a:gd name="T0" fmla="*/ 8 w 15"/>
                  <a:gd name="T1" fmla="*/ 8 h 8"/>
                  <a:gd name="T2" fmla="*/ 8 w 15"/>
                  <a:gd name="T3" fmla="*/ 8 h 8"/>
                  <a:gd name="T4" fmla="*/ 4 w 15"/>
                  <a:gd name="T5" fmla="*/ 7 h 8"/>
                  <a:gd name="T6" fmla="*/ 1 w 15"/>
                  <a:gd name="T7" fmla="*/ 5 h 8"/>
                  <a:gd name="T8" fmla="*/ 0 w 15"/>
                  <a:gd name="T9" fmla="*/ 3 h 8"/>
                  <a:gd name="T10" fmla="*/ 0 w 15"/>
                  <a:gd name="T11" fmla="*/ 0 h 8"/>
                  <a:gd name="T12" fmla="*/ 0 w 15"/>
                  <a:gd name="T13" fmla="*/ 0 h 8"/>
                  <a:gd name="T14" fmla="*/ 15 w 15"/>
                  <a:gd name="T15" fmla="*/ 0 h 8"/>
                  <a:gd name="T16" fmla="*/ 15 w 15"/>
                  <a:gd name="T17" fmla="*/ 0 h 8"/>
                  <a:gd name="T18" fmla="*/ 14 w 15"/>
                  <a:gd name="T19" fmla="*/ 3 h 8"/>
                  <a:gd name="T20" fmla="*/ 12 w 15"/>
                  <a:gd name="T21" fmla="*/ 5 h 8"/>
                  <a:gd name="T22" fmla="*/ 10 w 15"/>
                  <a:gd name="T23" fmla="*/ 7 h 8"/>
                  <a:gd name="T24" fmla="*/ 8 w 15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8"/>
                  <a:gd name="T41" fmla="*/ 15 w 15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8">
                    <a:moveTo>
                      <a:pt x="8" y="8"/>
                    </a:moveTo>
                    <a:lnTo>
                      <a:pt x="8" y="8"/>
                    </a:lnTo>
                    <a:lnTo>
                      <a:pt x="4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3" name="Freeform 183"/>
              <p:cNvSpPr>
                <a:spLocks/>
              </p:cNvSpPr>
              <p:nvPr/>
            </p:nvSpPr>
            <p:spPr bwMode="auto">
              <a:xfrm>
                <a:off x="2352" y="188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4" name="Freeform 184"/>
              <p:cNvSpPr>
                <a:spLocks/>
              </p:cNvSpPr>
              <p:nvPr/>
            </p:nvSpPr>
            <p:spPr bwMode="auto">
              <a:xfrm>
                <a:off x="2352" y="188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5" name="Freeform 185"/>
              <p:cNvSpPr>
                <a:spLocks/>
              </p:cNvSpPr>
              <p:nvPr/>
            </p:nvSpPr>
            <p:spPr bwMode="auto">
              <a:xfrm>
                <a:off x="2352" y="1882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0 w 15"/>
                  <a:gd name="T5" fmla="*/ 5 h 7"/>
                  <a:gd name="T6" fmla="*/ 3 w 15"/>
                  <a:gd name="T7" fmla="*/ 2 h 7"/>
                  <a:gd name="T8" fmla="*/ 4 w 15"/>
                  <a:gd name="T9" fmla="*/ 1 h 7"/>
                  <a:gd name="T10" fmla="*/ 8 w 15"/>
                  <a:gd name="T11" fmla="*/ 0 h 7"/>
                  <a:gd name="T12" fmla="*/ 10 w 15"/>
                  <a:gd name="T13" fmla="*/ 1 h 7"/>
                  <a:gd name="T14" fmla="*/ 12 w 15"/>
                  <a:gd name="T15" fmla="*/ 2 h 7"/>
                  <a:gd name="T16" fmla="*/ 14 w 15"/>
                  <a:gd name="T17" fmla="*/ 5 h 7"/>
                  <a:gd name="T18" fmla="*/ 15 w 15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6" name="Freeform 186"/>
              <p:cNvSpPr>
                <a:spLocks/>
              </p:cNvSpPr>
              <p:nvPr/>
            </p:nvSpPr>
            <p:spPr bwMode="auto">
              <a:xfrm>
                <a:off x="2352" y="18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3 w 15"/>
                  <a:gd name="T5" fmla="*/ 2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7" name="Freeform 187"/>
              <p:cNvSpPr>
                <a:spLocks/>
              </p:cNvSpPr>
              <p:nvPr/>
            </p:nvSpPr>
            <p:spPr bwMode="auto">
              <a:xfrm>
                <a:off x="1782" y="1725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1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8" name="Freeform 188"/>
              <p:cNvSpPr>
                <a:spLocks/>
              </p:cNvSpPr>
              <p:nvPr/>
            </p:nvSpPr>
            <p:spPr bwMode="auto">
              <a:xfrm>
                <a:off x="1782" y="172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9" name="Freeform 189"/>
              <p:cNvSpPr>
                <a:spLocks/>
              </p:cNvSpPr>
              <p:nvPr/>
            </p:nvSpPr>
            <p:spPr bwMode="auto">
              <a:xfrm>
                <a:off x="1782" y="172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0" name="Freeform 190"/>
              <p:cNvSpPr>
                <a:spLocks/>
              </p:cNvSpPr>
              <p:nvPr/>
            </p:nvSpPr>
            <p:spPr bwMode="auto">
              <a:xfrm>
                <a:off x="1782" y="1718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5 h 7"/>
                  <a:gd name="T6" fmla="*/ 2 w 14"/>
                  <a:gd name="T7" fmla="*/ 2 h 7"/>
                  <a:gd name="T8" fmla="*/ 4 w 14"/>
                  <a:gd name="T9" fmla="*/ 1 h 7"/>
                  <a:gd name="T10" fmla="*/ 7 w 14"/>
                  <a:gd name="T11" fmla="*/ 0 h 7"/>
                  <a:gd name="T12" fmla="*/ 9 w 14"/>
                  <a:gd name="T13" fmla="*/ 1 h 7"/>
                  <a:gd name="T14" fmla="*/ 12 w 14"/>
                  <a:gd name="T15" fmla="*/ 2 h 7"/>
                  <a:gd name="T16" fmla="*/ 13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1" name="Freeform 191"/>
              <p:cNvSpPr>
                <a:spLocks/>
              </p:cNvSpPr>
              <p:nvPr/>
            </p:nvSpPr>
            <p:spPr bwMode="auto">
              <a:xfrm>
                <a:off x="1782" y="1718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2" name="Freeform 192"/>
              <p:cNvSpPr>
                <a:spLocks/>
              </p:cNvSpPr>
              <p:nvPr/>
            </p:nvSpPr>
            <p:spPr bwMode="auto">
              <a:xfrm>
                <a:off x="1986" y="1775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5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3" name="Freeform 193"/>
              <p:cNvSpPr>
                <a:spLocks/>
              </p:cNvSpPr>
              <p:nvPr/>
            </p:nvSpPr>
            <p:spPr bwMode="auto">
              <a:xfrm>
                <a:off x="1986" y="177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4" name="Freeform 194"/>
              <p:cNvSpPr>
                <a:spLocks/>
              </p:cNvSpPr>
              <p:nvPr/>
            </p:nvSpPr>
            <p:spPr bwMode="auto">
              <a:xfrm>
                <a:off x="1986" y="177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5" name="Freeform 195"/>
              <p:cNvSpPr>
                <a:spLocks/>
              </p:cNvSpPr>
              <p:nvPr/>
            </p:nvSpPr>
            <p:spPr bwMode="auto">
              <a:xfrm>
                <a:off x="1986" y="1768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4 h 7"/>
                  <a:gd name="T6" fmla="*/ 2 w 14"/>
                  <a:gd name="T7" fmla="*/ 2 h 7"/>
                  <a:gd name="T8" fmla="*/ 5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3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6" name="Freeform 196"/>
              <p:cNvSpPr>
                <a:spLocks/>
              </p:cNvSpPr>
              <p:nvPr/>
            </p:nvSpPr>
            <p:spPr bwMode="auto">
              <a:xfrm>
                <a:off x="1986" y="1768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4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7" name="Freeform 197"/>
              <p:cNvSpPr>
                <a:spLocks/>
              </p:cNvSpPr>
              <p:nvPr/>
            </p:nvSpPr>
            <p:spPr bwMode="auto">
              <a:xfrm>
                <a:off x="2140" y="112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8" name="Freeform 198"/>
              <p:cNvSpPr>
                <a:spLocks/>
              </p:cNvSpPr>
              <p:nvPr/>
            </p:nvSpPr>
            <p:spPr bwMode="auto">
              <a:xfrm>
                <a:off x="2140" y="112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9" name="Freeform 199"/>
              <p:cNvSpPr>
                <a:spLocks/>
              </p:cNvSpPr>
              <p:nvPr/>
            </p:nvSpPr>
            <p:spPr bwMode="auto">
              <a:xfrm>
                <a:off x="2140" y="112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0" name="Freeform 200"/>
              <p:cNvSpPr>
                <a:spLocks/>
              </p:cNvSpPr>
              <p:nvPr/>
            </p:nvSpPr>
            <p:spPr bwMode="auto">
              <a:xfrm>
                <a:off x="2140" y="1115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4 h 7"/>
                  <a:gd name="T6" fmla="*/ 2 w 14"/>
                  <a:gd name="T7" fmla="*/ 2 h 7"/>
                  <a:gd name="T8" fmla="*/ 4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3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1" name="Freeform 201"/>
              <p:cNvSpPr>
                <a:spLocks/>
              </p:cNvSpPr>
              <p:nvPr/>
            </p:nvSpPr>
            <p:spPr bwMode="auto">
              <a:xfrm>
                <a:off x="2140" y="111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2" name="Freeform 202"/>
              <p:cNvSpPr>
                <a:spLocks/>
              </p:cNvSpPr>
              <p:nvPr/>
            </p:nvSpPr>
            <p:spPr bwMode="auto">
              <a:xfrm>
                <a:off x="1887" y="1779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3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3" name="Freeform 203"/>
              <p:cNvSpPr>
                <a:spLocks/>
              </p:cNvSpPr>
              <p:nvPr/>
            </p:nvSpPr>
            <p:spPr bwMode="auto">
              <a:xfrm>
                <a:off x="1887" y="1778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1 h 1"/>
                  <a:gd name="T10" fmla="*/ 0 w 14"/>
                  <a:gd name="T11" fmla="*/ 1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1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1" name="Group 405"/>
            <p:cNvGrpSpPr>
              <a:grpSpLocks/>
            </p:cNvGrpSpPr>
            <p:nvPr/>
          </p:nvGrpSpPr>
          <p:grpSpPr bwMode="auto">
            <a:xfrm>
              <a:off x="1772" y="1090"/>
              <a:ext cx="817" cy="1137"/>
              <a:chOff x="1772" y="1090"/>
              <a:chExt cx="817" cy="1137"/>
            </a:xfrm>
          </p:grpSpPr>
          <p:sp>
            <p:nvSpPr>
              <p:cNvPr id="3164" name="Freeform 205"/>
              <p:cNvSpPr>
                <a:spLocks/>
              </p:cNvSpPr>
              <p:nvPr/>
            </p:nvSpPr>
            <p:spPr bwMode="auto">
              <a:xfrm>
                <a:off x="1887" y="1778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5" name="Freeform 206"/>
              <p:cNvSpPr>
                <a:spLocks/>
              </p:cNvSpPr>
              <p:nvPr/>
            </p:nvSpPr>
            <p:spPr bwMode="auto">
              <a:xfrm>
                <a:off x="1887" y="1772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0 w 14"/>
                  <a:gd name="T5" fmla="*/ 3 h 6"/>
                  <a:gd name="T6" fmla="*/ 2 w 14"/>
                  <a:gd name="T7" fmla="*/ 1 h 6"/>
                  <a:gd name="T8" fmla="*/ 3 w 14"/>
                  <a:gd name="T9" fmla="*/ 0 h 6"/>
                  <a:gd name="T10" fmla="*/ 7 w 14"/>
                  <a:gd name="T11" fmla="*/ 0 h 6"/>
                  <a:gd name="T12" fmla="*/ 9 w 14"/>
                  <a:gd name="T13" fmla="*/ 0 h 6"/>
                  <a:gd name="T14" fmla="*/ 12 w 14"/>
                  <a:gd name="T15" fmla="*/ 1 h 6"/>
                  <a:gd name="T16" fmla="*/ 13 w 14"/>
                  <a:gd name="T17" fmla="*/ 3 h 6"/>
                  <a:gd name="T18" fmla="*/ 14 w 1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6"/>
                  <a:gd name="T32" fmla="*/ 14 w 1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6" name="Freeform 207"/>
              <p:cNvSpPr>
                <a:spLocks/>
              </p:cNvSpPr>
              <p:nvPr/>
            </p:nvSpPr>
            <p:spPr bwMode="auto">
              <a:xfrm>
                <a:off x="1887" y="177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1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1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7" name="Freeform 208"/>
              <p:cNvSpPr>
                <a:spLocks/>
              </p:cNvSpPr>
              <p:nvPr/>
            </p:nvSpPr>
            <p:spPr bwMode="auto">
              <a:xfrm>
                <a:off x="1807" y="1540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4 w 15"/>
                  <a:gd name="T5" fmla="*/ 4 h 8"/>
                  <a:gd name="T6" fmla="*/ 12 w 15"/>
                  <a:gd name="T7" fmla="*/ 7 h 8"/>
                  <a:gd name="T8" fmla="*/ 10 w 15"/>
                  <a:gd name="T9" fmla="*/ 8 h 8"/>
                  <a:gd name="T10" fmla="*/ 8 w 15"/>
                  <a:gd name="T11" fmla="*/ 8 h 8"/>
                  <a:gd name="T12" fmla="*/ 5 w 15"/>
                  <a:gd name="T13" fmla="*/ 8 h 8"/>
                  <a:gd name="T14" fmla="*/ 3 w 15"/>
                  <a:gd name="T15" fmla="*/ 7 h 8"/>
                  <a:gd name="T16" fmla="*/ 0 w 15"/>
                  <a:gd name="T17" fmla="*/ 4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8" name="Freeform 209"/>
              <p:cNvSpPr>
                <a:spLocks/>
              </p:cNvSpPr>
              <p:nvPr/>
            </p:nvSpPr>
            <p:spPr bwMode="auto">
              <a:xfrm>
                <a:off x="1807" y="154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0 w 15"/>
                  <a:gd name="T9" fmla="*/ 0 h 2"/>
                  <a:gd name="T10" fmla="*/ 0 w 15"/>
                  <a:gd name="T11" fmla="*/ 0 h 2"/>
                  <a:gd name="T12" fmla="*/ 0 w 15"/>
                  <a:gd name="T13" fmla="*/ 0 h 2"/>
                  <a:gd name="T14" fmla="*/ 15 w 15"/>
                  <a:gd name="T15" fmla="*/ 0 h 2"/>
                  <a:gd name="T16" fmla="*/ 15 w 15"/>
                  <a:gd name="T17" fmla="*/ 0 h 2"/>
                  <a:gd name="T18" fmla="*/ 15 w 15"/>
                  <a:gd name="T19" fmla="*/ 0 h 2"/>
                  <a:gd name="T20" fmla="*/ 15 w 15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2"/>
                  <a:gd name="T35" fmla="*/ 15 w 15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2">
                    <a:moveTo>
                      <a:pt x="15" y="2"/>
                    </a:moveTo>
                    <a:lnTo>
                      <a:pt x="15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9" name="Freeform 210"/>
              <p:cNvSpPr>
                <a:spLocks/>
              </p:cNvSpPr>
              <p:nvPr/>
            </p:nvSpPr>
            <p:spPr bwMode="auto">
              <a:xfrm>
                <a:off x="1807" y="1540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0" name="Freeform 211"/>
              <p:cNvSpPr>
                <a:spLocks/>
              </p:cNvSpPr>
              <p:nvPr/>
            </p:nvSpPr>
            <p:spPr bwMode="auto">
              <a:xfrm>
                <a:off x="1807" y="1534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4 h 6"/>
                  <a:gd name="T6" fmla="*/ 3 w 15"/>
                  <a:gd name="T7" fmla="*/ 1 h 6"/>
                  <a:gd name="T8" fmla="*/ 5 w 15"/>
                  <a:gd name="T9" fmla="*/ 0 h 6"/>
                  <a:gd name="T10" fmla="*/ 8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4 w 15"/>
                  <a:gd name="T17" fmla="*/ 4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1" name="Freeform 212"/>
              <p:cNvSpPr>
                <a:spLocks/>
              </p:cNvSpPr>
              <p:nvPr/>
            </p:nvSpPr>
            <p:spPr bwMode="auto">
              <a:xfrm>
                <a:off x="1807" y="153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6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2" name="Freeform 213"/>
              <p:cNvSpPr>
                <a:spLocks/>
              </p:cNvSpPr>
              <p:nvPr/>
            </p:nvSpPr>
            <p:spPr bwMode="auto">
              <a:xfrm>
                <a:off x="1808" y="1356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3 w 14"/>
                  <a:gd name="T7" fmla="*/ 5 h 8"/>
                  <a:gd name="T8" fmla="*/ 10 w 14"/>
                  <a:gd name="T9" fmla="*/ 7 h 8"/>
                  <a:gd name="T10" fmla="*/ 8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8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3" name="Freeform 214"/>
              <p:cNvSpPr>
                <a:spLocks/>
              </p:cNvSpPr>
              <p:nvPr/>
            </p:nvSpPr>
            <p:spPr bwMode="auto">
              <a:xfrm>
                <a:off x="1808" y="1356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4" name="Freeform 215"/>
              <p:cNvSpPr>
                <a:spLocks/>
              </p:cNvSpPr>
              <p:nvPr/>
            </p:nvSpPr>
            <p:spPr bwMode="auto">
              <a:xfrm>
                <a:off x="1808" y="1355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1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1 h 1"/>
                  <a:gd name="T12" fmla="*/ 14 w 14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5" name="Freeform 216"/>
              <p:cNvSpPr>
                <a:spLocks/>
              </p:cNvSpPr>
              <p:nvPr/>
            </p:nvSpPr>
            <p:spPr bwMode="auto">
              <a:xfrm>
                <a:off x="1808" y="1349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4 h 7"/>
                  <a:gd name="T6" fmla="*/ 2 w 14"/>
                  <a:gd name="T7" fmla="*/ 1 h 7"/>
                  <a:gd name="T8" fmla="*/ 4 w 14"/>
                  <a:gd name="T9" fmla="*/ 0 h 7"/>
                  <a:gd name="T10" fmla="*/ 8 w 14"/>
                  <a:gd name="T11" fmla="*/ 0 h 7"/>
                  <a:gd name="T12" fmla="*/ 10 w 14"/>
                  <a:gd name="T13" fmla="*/ 0 h 7"/>
                  <a:gd name="T14" fmla="*/ 13 w 14"/>
                  <a:gd name="T15" fmla="*/ 1 h 7"/>
                  <a:gd name="T16" fmla="*/ 14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6" name="Freeform 217"/>
              <p:cNvSpPr>
                <a:spLocks/>
              </p:cNvSpPr>
              <p:nvPr/>
            </p:nvSpPr>
            <p:spPr bwMode="auto">
              <a:xfrm>
                <a:off x="1808" y="134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2 w 14"/>
                  <a:gd name="T5" fmla="*/ 2 h 15"/>
                  <a:gd name="T6" fmla="*/ 4 w 14"/>
                  <a:gd name="T7" fmla="*/ 0 h 15"/>
                  <a:gd name="T8" fmla="*/ 8 w 14"/>
                  <a:gd name="T9" fmla="*/ 0 h 15"/>
                  <a:gd name="T10" fmla="*/ 10 w 14"/>
                  <a:gd name="T11" fmla="*/ 0 h 15"/>
                  <a:gd name="T12" fmla="*/ 13 w 14"/>
                  <a:gd name="T13" fmla="*/ 2 h 15"/>
                  <a:gd name="T14" fmla="*/ 14 w 14"/>
                  <a:gd name="T15" fmla="*/ 4 h 15"/>
                  <a:gd name="T16" fmla="*/ 14 w 14"/>
                  <a:gd name="T17" fmla="*/ 7 h 15"/>
                  <a:gd name="T18" fmla="*/ 14 w 14"/>
                  <a:gd name="T19" fmla="*/ 10 h 15"/>
                  <a:gd name="T20" fmla="*/ 13 w 14"/>
                  <a:gd name="T21" fmla="*/ 12 h 15"/>
                  <a:gd name="T22" fmla="*/ 10 w 14"/>
                  <a:gd name="T23" fmla="*/ 14 h 15"/>
                  <a:gd name="T24" fmla="*/ 8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7" name="Freeform 218"/>
              <p:cNvSpPr>
                <a:spLocks/>
              </p:cNvSpPr>
              <p:nvPr/>
            </p:nvSpPr>
            <p:spPr bwMode="auto">
              <a:xfrm>
                <a:off x="2322" y="1119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2 w 13"/>
                  <a:gd name="T7" fmla="*/ 5 h 7"/>
                  <a:gd name="T8" fmla="*/ 9 w 13"/>
                  <a:gd name="T9" fmla="*/ 6 h 7"/>
                  <a:gd name="T10" fmla="*/ 7 w 13"/>
                  <a:gd name="T11" fmla="*/ 7 h 7"/>
                  <a:gd name="T12" fmla="*/ 3 w 13"/>
                  <a:gd name="T13" fmla="*/ 6 h 7"/>
                  <a:gd name="T14" fmla="*/ 1 w 13"/>
                  <a:gd name="T15" fmla="*/ 5 h 7"/>
                  <a:gd name="T16" fmla="*/ 0 w 13"/>
                  <a:gd name="T17" fmla="*/ 2 h 7"/>
                  <a:gd name="T18" fmla="*/ 0 w 1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0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8" name="Freeform 219"/>
              <p:cNvSpPr>
                <a:spLocks/>
              </p:cNvSpPr>
              <p:nvPr/>
            </p:nvSpPr>
            <p:spPr bwMode="auto">
              <a:xfrm>
                <a:off x="2322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13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0 w 13"/>
                  <a:gd name="T9" fmla="*/ 0 h 1"/>
                  <a:gd name="T10" fmla="*/ 0 w 13"/>
                  <a:gd name="T11" fmla="*/ 0 h 1"/>
                  <a:gd name="T12" fmla="*/ 0 w 13"/>
                  <a:gd name="T13" fmla="*/ 0 h 1"/>
                  <a:gd name="T14" fmla="*/ 13 w 13"/>
                  <a:gd name="T15" fmla="*/ 0 h 1"/>
                  <a:gd name="T16" fmla="*/ 13 w 13"/>
                  <a:gd name="T17" fmla="*/ 0 h 1"/>
                  <a:gd name="T18" fmla="*/ 13 w 13"/>
                  <a:gd name="T19" fmla="*/ 0 h 1"/>
                  <a:gd name="T20" fmla="*/ 13 w 13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"/>
                  <a:gd name="T35" fmla="*/ 13 w 13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"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9" name="Freeform 220"/>
              <p:cNvSpPr>
                <a:spLocks/>
              </p:cNvSpPr>
              <p:nvPr/>
            </p:nvSpPr>
            <p:spPr bwMode="auto">
              <a:xfrm>
                <a:off x="2322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0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13 w 13"/>
                  <a:gd name="T9" fmla="*/ 0 h 1"/>
                  <a:gd name="T10" fmla="*/ 13 w 13"/>
                  <a:gd name="T11" fmla="*/ 0 h 1"/>
                  <a:gd name="T12" fmla="*/ 13 w 1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"/>
                  <a:gd name="T23" fmla="*/ 13 w 1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">
                    <a:moveTo>
                      <a:pt x="13" y="0"/>
                    </a:move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0" name="Freeform 221"/>
              <p:cNvSpPr>
                <a:spLocks/>
              </p:cNvSpPr>
              <p:nvPr/>
            </p:nvSpPr>
            <p:spPr bwMode="auto">
              <a:xfrm>
                <a:off x="2322" y="1111"/>
                <a:ext cx="13" cy="8"/>
              </a:xfrm>
              <a:custGeom>
                <a:avLst/>
                <a:gdLst>
                  <a:gd name="T0" fmla="*/ 13 w 13"/>
                  <a:gd name="T1" fmla="*/ 8 h 8"/>
                  <a:gd name="T2" fmla="*/ 0 w 13"/>
                  <a:gd name="T3" fmla="*/ 8 h 8"/>
                  <a:gd name="T4" fmla="*/ 0 w 13"/>
                  <a:gd name="T5" fmla="*/ 4 h 8"/>
                  <a:gd name="T6" fmla="*/ 1 w 13"/>
                  <a:gd name="T7" fmla="*/ 3 h 8"/>
                  <a:gd name="T8" fmla="*/ 3 w 13"/>
                  <a:gd name="T9" fmla="*/ 0 h 8"/>
                  <a:gd name="T10" fmla="*/ 6 w 13"/>
                  <a:gd name="T11" fmla="*/ 0 h 8"/>
                  <a:gd name="T12" fmla="*/ 7 w 13"/>
                  <a:gd name="T13" fmla="*/ 0 h 8"/>
                  <a:gd name="T14" fmla="*/ 9 w 13"/>
                  <a:gd name="T15" fmla="*/ 0 h 8"/>
                  <a:gd name="T16" fmla="*/ 12 w 13"/>
                  <a:gd name="T17" fmla="*/ 3 h 8"/>
                  <a:gd name="T18" fmla="*/ 13 w 13"/>
                  <a:gd name="T19" fmla="*/ 4 h 8"/>
                  <a:gd name="T20" fmla="*/ 13 w 13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8"/>
                  <a:gd name="T35" fmla="*/ 13 w 13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8">
                    <a:moveTo>
                      <a:pt x="13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1" name="Freeform 222"/>
              <p:cNvSpPr>
                <a:spLocks/>
              </p:cNvSpPr>
              <p:nvPr/>
            </p:nvSpPr>
            <p:spPr bwMode="auto">
              <a:xfrm>
                <a:off x="2322" y="1111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4 h 15"/>
                  <a:gd name="T4" fmla="*/ 1 w 13"/>
                  <a:gd name="T5" fmla="*/ 3 h 15"/>
                  <a:gd name="T6" fmla="*/ 3 w 13"/>
                  <a:gd name="T7" fmla="*/ 0 h 15"/>
                  <a:gd name="T8" fmla="*/ 7 w 13"/>
                  <a:gd name="T9" fmla="*/ 0 h 15"/>
                  <a:gd name="T10" fmla="*/ 9 w 13"/>
                  <a:gd name="T11" fmla="*/ 0 h 15"/>
                  <a:gd name="T12" fmla="*/ 12 w 13"/>
                  <a:gd name="T13" fmla="*/ 3 h 15"/>
                  <a:gd name="T14" fmla="*/ 13 w 13"/>
                  <a:gd name="T15" fmla="*/ 4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9 w 13"/>
                  <a:gd name="T23" fmla="*/ 14 h 15"/>
                  <a:gd name="T24" fmla="*/ 7 w 13"/>
                  <a:gd name="T25" fmla="*/ 15 h 15"/>
                  <a:gd name="T26" fmla="*/ 3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2" name="Freeform 223"/>
              <p:cNvSpPr>
                <a:spLocks/>
              </p:cNvSpPr>
              <p:nvPr/>
            </p:nvSpPr>
            <p:spPr bwMode="auto">
              <a:xfrm>
                <a:off x="1970" y="1119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0 h 7"/>
                  <a:gd name="T4" fmla="*/ 13 w 13"/>
                  <a:gd name="T5" fmla="*/ 3 h 7"/>
                  <a:gd name="T6" fmla="*/ 12 w 13"/>
                  <a:gd name="T7" fmla="*/ 6 h 7"/>
                  <a:gd name="T8" fmla="*/ 10 w 13"/>
                  <a:gd name="T9" fmla="*/ 7 h 7"/>
                  <a:gd name="T10" fmla="*/ 7 w 13"/>
                  <a:gd name="T11" fmla="*/ 7 h 7"/>
                  <a:gd name="T12" fmla="*/ 3 w 13"/>
                  <a:gd name="T13" fmla="*/ 7 h 7"/>
                  <a:gd name="T14" fmla="*/ 1 w 13"/>
                  <a:gd name="T15" fmla="*/ 6 h 7"/>
                  <a:gd name="T16" fmla="*/ 0 w 13"/>
                  <a:gd name="T17" fmla="*/ 3 h 7"/>
                  <a:gd name="T18" fmla="*/ 0 w 1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0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3" name="Freeform 224"/>
              <p:cNvSpPr>
                <a:spLocks/>
              </p:cNvSpPr>
              <p:nvPr/>
            </p:nvSpPr>
            <p:spPr bwMode="auto">
              <a:xfrm>
                <a:off x="1970" y="1119"/>
                <a:ext cx="13" cy="1"/>
              </a:xfrm>
              <a:custGeom>
                <a:avLst/>
                <a:gdLst>
                  <a:gd name="T0" fmla="*/ 13 w 13"/>
                  <a:gd name="T1" fmla="*/ 1 h 1"/>
                  <a:gd name="T2" fmla="*/ 13 w 13"/>
                  <a:gd name="T3" fmla="*/ 1 h 1"/>
                  <a:gd name="T4" fmla="*/ 0 w 13"/>
                  <a:gd name="T5" fmla="*/ 1 h 1"/>
                  <a:gd name="T6" fmla="*/ 0 w 13"/>
                  <a:gd name="T7" fmla="*/ 1 h 1"/>
                  <a:gd name="T8" fmla="*/ 0 w 13"/>
                  <a:gd name="T9" fmla="*/ 0 h 1"/>
                  <a:gd name="T10" fmla="*/ 0 w 13"/>
                  <a:gd name="T11" fmla="*/ 0 h 1"/>
                  <a:gd name="T12" fmla="*/ 0 w 13"/>
                  <a:gd name="T13" fmla="*/ 0 h 1"/>
                  <a:gd name="T14" fmla="*/ 13 w 13"/>
                  <a:gd name="T15" fmla="*/ 0 h 1"/>
                  <a:gd name="T16" fmla="*/ 13 w 13"/>
                  <a:gd name="T17" fmla="*/ 0 h 1"/>
                  <a:gd name="T18" fmla="*/ 13 w 13"/>
                  <a:gd name="T19" fmla="*/ 0 h 1"/>
                  <a:gd name="T20" fmla="*/ 13 w 13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"/>
                  <a:gd name="T35" fmla="*/ 13 w 13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">
                    <a:moveTo>
                      <a:pt x="13" y="1"/>
                    </a:moveTo>
                    <a:lnTo>
                      <a:pt x="1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4" name="Freeform 225"/>
              <p:cNvSpPr>
                <a:spLocks/>
              </p:cNvSpPr>
              <p:nvPr/>
            </p:nvSpPr>
            <p:spPr bwMode="auto">
              <a:xfrm>
                <a:off x="1970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0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13 w 13"/>
                  <a:gd name="T9" fmla="*/ 0 h 1"/>
                  <a:gd name="T10" fmla="*/ 13 w 13"/>
                  <a:gd name="T11" fmla="*/ 0 h 1"/>
                  <a:gd name="T12" fmla="*/ 13 w 1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"/>
                  <a:gd name="T23" fmla="*/ 13 w 1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">
                    <a:moveTo>
                      <a:pt x="13" y="0"/>
                    </a:move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5" name="Freeform 226"/>
              <p:cNvSpPr>
                <a:spLocks/>
              </p:cNvSpPr>
              <p:nvPr/>
            </p:nvSpPr>
            <p:spPr bwMode="auto">
              <a:xfrm>
                <a:off x="1970" y="1112"/>
                <a:ext cx="13" cy="7"/>
              </a:xfrm>
              <a:custGeom>
                <a:avLst/>
                <a:gdLst>
                  <a:gd name="T0" fmla="*/ 13 w 13"/>
                  <a:gd name="T1" fmla="*/ 7 h 7"/>
                  <a:gd name="T2" fmla="*/ 0 w 13"/>
                  <a:gd name="T3" fmla="*/ 7 h 7"/>
                  <a:gd name="T4" fmla="*/ 0 w 13"/>
                  <a:gd name="T5" fmla="*/ 4 h 7"/>
                  <a:gd name="T6" fmla="*/ 1 w 13"/>
                  <a:gd name="T7" fmla="*/ 2 h 7"/>
                  <a:gd name="T8" fmla="*/ 3 w 13"/>
                  <a:gd name="T9" fmla="*/ 0 h 7"/>
                  <a:gd name="T10" fmla="*/ 7 w 13"/>
                  <a:gd name="T11" fmla="*/ 0 h 7"/>
                  <a:gd name="T12" fmla="*/ 10 w 13"/>
                  <a:gd name="T13" fmla="*/ 0 h 7"/>
                  <a:gd name="T14" fmla="*/ 12 w 13"/>
                  <a:gd name="T15" fmla="*/ 2 h 7"/>
                  <a:gd name="T16" fmla="*/ 13 w 13"/>
                  <a:gd name="T17" fmla="*/ 4 h 7"/>
                  <a:gd name="T18" fmla="*/ 13 w 13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13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6" name="Freeform 227"/>
              <p:cNvSpPr>
                <a:spLocks/>
              </p:cNvSpPr>
              <p:nvPr/>
            </p:nvSpPr>
            <p:spPr bwMode="auto">
              <a:xfrm>
                <a:off x="1970" y="1112"/>
                <a:ext cx="13" cy="14"/>
              </a:xfrm>
              <a:custGeom>
                <a:avLst/>
                <a:gdLst>
                  <a:gd name="T0" fmla="*/ 0 w 13"/>
                  <a:gd name="T1" fmla="*/ 7 h 14"/>
                  <a:gd name="T2" fmla="*/ 0 w 13"/>
                  <a:gd name="T3" fmla="*/ 4 h 14"/>
                  <a:gd name="T4" fmla="*/ 1 w 13"/>
                  <a:gd name="T5" fmla="*/ 2 h 14"/>
                  <a:gd name="T6" fmla="*/ 3 w 13"/>
                  <a:gd name="T7" fmla="*/ 0 h 14"/>
                  <a:gd name="T8" fmla="*/ 7 w 13"/>
                  <a:gd name="T9" fmla="*/ 0 h 14"/>
                  <a:gd name="T10" fmla="*/ 10 w 13"/>
                  <a:gd name="T11" fmla="*/ 0 h 14"/>
                  <a:gd name="T12" fmla="*/ 12 w 13"/>
                  <a:gd name="T13" fmla="*/ 2 h 14"/>
                  <a:gd name="T14" fmla="*/ 13 w 13"/>
                  <a:gd name="T15" fmla="*/ 4 h 14"/>
                  <a:gd name="T16" fmla="*/ 13 w 13"/>
                  <a:gd name="T17" fmla="*/ 7 h 14"/>
                  <a:gd name="T18" fmla="*/ 13 w 13"/>
                  <a:gd name="T19" fmla="*/ 10 h 14"/>
                  <a:gd name="T20" fmla="*/ 12 w 13"/>
                  <a:gd name="T21" fmla="*/ 13 h 14"/>
                  <a:gd name="T22" fmla="*/ 10 w 13"/>
                  <a:gd name="T23" fmla="*/ 14 h 14"/>
                  <a:gd name="T24" fmla="*/ 7 w 13"/>
                  <a:gd name="T25" fmla="*/ 14 h 14"/>
                  <a:gd name="T26" fmla="*/ 3 w 13"/>
                  <a:gd name="T27" fmla="*/ 14 h 14"/>
                  <a:gd name="T28" fmla="*/ 1 w 13"/>
                  <a:gd name="T29" fmla="*/ 13 h 14"/>
                  <a:gd name="T30" fmla="*/ 0 w 13"/>
                  <a:gd name="T31" fmla="*/ 10 h 14"/>
                  <a:gd name="T32" fmla="*/ 0 w 13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7" name="Freeform 228"/>
              <p:cNvSpPr>
                <a:spLocks/>
              </p:cNvSpPr>
              <p:nvPr/>
            </p:nvSpPr>
            <p:spPr bwMode="auto">
              <a:xfrm>
                <a:off x="1782" y="1097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8 h 8"/>
                  <a:gd name="T10" fmla="*/ 7 w 14"/>
                  <a:gd name="T11" fmla="*/ 8 h 8"/>
                  <a:gd name="T12" fmla="*/ 4 w 14"/>
                  <a:gd name="T13" fmla="*/ 8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8" name="Freeform 229"/>
              <p:cNvSpPr>
                <a:spLocks/>
              </p:cNvSpPr>
              <p:nvPr/>
            </p:nvSpPr>
            <p:spPr bwMode="auto">
              <a:xfrm>
                <a:off x="1782" y="109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9" name="Freeform 230"/>
              <p:cNvSpPr>
                <a:spLocks/>
              </p:cNvSpPr>
              <p:nvPr/>
            </p:nvSpPr>
            <p:spPr bwMode="auto">
              <a:xfrm>
                <a:off x="1782" y="109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0" name="Freeform 231"/>
              <p:cNvSpPr>
                <a:spLocks/>
              </p:cNvSpPr>
              <p:nvPr/>
            </p:nvSpPr>
            <p:spPr bwMode="auto">
              <a:xfrm>
                <a:off x="1782" y="1090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5 h 7"/>
                  <a:gd name="T6" fmla="*/ 2 w 14"/>
                  <a:gd name="T7" fmla="*/ 2 h 7"/>
                  <a:gd name="T8" fmla="*/ 4 w 14"/>
                  <a:gd name="T9" fmla="*/ 1 h 7"/>
                  <a:gd name="T10" fmla="*/ 7 w 14"/>
                  <a:gd name="T11" fmla="*/ 0 h 7"/>
                  <a:gd name="T12" fmla="*/ 9 w 14"/>
                  <a:gd name="T13" fmla="*/ 1 h 7"/>
                  <a:gd name="T14" fmla="*/ 12 w 14"/>
                  <a:gd name="T15" fmla="*/ 2 h 7"/>
                  <a:gd name="T16" fmla="*/ 13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1" name="Freeform 232"/>
              <p:cNvSpPr>
                <a:spLocks/>
              </p:cNvSpPr>
              <p:nvPr/>
            </p:nvSpPr>
            <p:spPr bwMode="auto">
              <a:xfrm>
                <a:off x="1782" y="1090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2" name="Freeform 233"/>
              <p:cNvSpPr>
                <a:spLocks/>
              </p:cNvSpPr>
              <p:nvPr/>
            </p:nvSpPr>
            <p:spPr bwMode="auto">
              <a:xfrm>
                <a:off x="2346" y="1773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15 w 15"/>
                  <a:gd name="T3" fmla="*/ 0 h 7"/>
                  <a:gd name="T4" fmla="*/ 15 w 15"/>
                  <a:gd name="T5" fmla="*/ 2 h 7"/>
                  <a:gd name="T6" fmla="*/ 12 w 15"/>
                  <a:gd name="T7" fmla="*/ 5 h 7"/>
                  <a:gd name="T8" fmla="*/ 10 w 15"/>
                  <a:gd name="T9" fmla="*/ 6 h 7"/>
                  <a:gd name="T10" fmla="*/ 7 w 15"/>
                  <a:gd name="T11" fmla="*/ 7 h 7"/>
                  <a:gd name="T12" fmla="*/ 5 w 15"/>
                  <a:gd name="T13" fmla="*/ 6 h 7"/>
                  <a:gd name="T14" fmla="*/ 3 w 15"/>
                  <a:gd name="T15" fmla="*/ 5 h 7"/>
                  <a:gd name="T16" fmla="*/ 1 w 15"/>
                  <a:gd name="T17" fmla="*/ 2 h 7"/>
                  <a:gd name="T18" fmla="*/ 0 w 15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0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3" name="Freeform 234"/>
              <p:cNvSpPr>
                <a:spLocks/>
              </p:cNvSpPr>
              <p:nvPr/>
            </p:nvSpPr>
            <p:spPr bwMode="auto">
              <a:xfrm>
                <a:off x="2346" y="1773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4" name="Freeform 235"/>
              <p:cNvSpPr>
                <a:spLocks/>
              </p:cNvSpPr>
              <p:nvPr/>
            </p:nvSpPr>
            <p:spPr bwMode="auto">
              <a:xfrm>
                <a:off x="2346" y="1773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5" name="Freeform 236"/>
              <p:cNvSpPr>
                <a:spLocks/>
              </p:cNvSpPr>
              <p:nvPr/>
            </p:nvSpPr>
            <p:spPr bwMode="auto">
              <a:xfrm>
                <a:off x="2346" y="1765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3 w 15"/>
                  <a:gd name="T7" fmla="*/ 3 h 8"/>
                  <a:gd name="T8" fmla="*/ 5 w 15"/>
                  <a:gd name="T9" fmla="*/ 2 h 8"/>
                  <a:gd name="T10" fmla="*/ 7 w 15"/>
                  <a:gd name="T11" fmla="*/ 0 h 8"/>
                  <a:gd name="T12" fmla="*/ 10 w 15"/>
                  <a:gd name="T13" fmla="*/ 2 h 8"/>
                  <a:gd name="T14" fmla="*/ 12 w 15"/>
                  <a:gd name="T15" fmla="*/ 3 h 8"/>
                  <a:gd name="T16" fmla="*/ 14 w 15"/>
                  <a:gd name="T17" fmla="*/ 5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6" name="Freeform 237"/>
              <p:cNvSpPr>
                <a:spLocks/>
              </p:cNvSpPr>
              <p:nvPr/>
            </p:nvSpPr>
            <p:spPr bwMode="auto">
              <a:xfrm>
                <a:off x="2346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7" name="Freeform 238"/>
              <p:cNvSpPr>
                <a:spLocks/>
              </p:cNvSpPr>
              <p:nvPr/>
            </p:nvSpPr>
            <p:spPr bwMode="auto">
              <a:xfrm>
                <a:off x="2353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8" name="Freeform 239"/>
              <p:cNvSpPr>
                <a:spLocks/>
              </p:cNvSpPr>
              <p:nvPr/>
            </p:nvSpPr>
            <p:spPr bwMode="auto">
              <a:xfrm>
                <a:off x="2353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9" name="Freeform 240"/>
              <p:cNvSpPr>
                <a:spLocks/>
              </p:cNvSpPr>
              <p:nvPr/>
            </p:nvSpPr>
            <p:spPr bwMode="auto">
              <a:xfrm>
                <a:off x="1964" y="1107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1 w 14"/>
                  <a:gd name="T11" fmla="*/ 0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1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0" name="Freeform 241"/>
              <p:cNvSpPr>
                <a:spLocks/>
              </p:cNvSpPr>
              <p:nvPr/>
            </p:nvSpPr>
            <p:spPr bwMode="auto">
              <a:xfrm>
                <a:off x="1964" y="1107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1 w 14"/>
                  <a:gd name="T11" fmla="*/ 0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1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1" name="Freeform 242"/>
              <p:cNvSpPr>
                <a:spLocks/>
              </p:cNvSpPr>
              <p:nvPr/>
            </p:nvSpPr>
            <p:spPr bwMode="auto">
              <a:xfrm>
                <a:off x="1782" y="1096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2" name="Freeform 243"/>
              <p:cNvSpPr>
                <a:spLocks/>
              </p:cNvSpPr>
              <p:nvPr/>
            </p:nvSpPr>
            <p:spPr bwMode="auto">
              <a:xfrm>
                <a:off x="1782" y="1096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3" name="Freeform 244"/>
              <p:cNvSpPr>
                <a:spLocks/>
              </p:cNvSpPr>
              <p:nvPr/>
            </p:nvSpPr>
            <p:spPr bwMode="auto">
              <a:xfrm>
                <a:off x="1772" y="17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4" name="Freeform 245"/>
              <p:cNvSpPr>
                <a:spLocks/>
              </p:cNvSpPr>
              <p:nvPr/>
            </p:nvSpPr>
            <p:spPr bwMode="auto">
              <a:xfrm>
                <a:off x="1772" y="17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5" name="Freeform 246"/>
              <p:cNvSpPr>
                <a:spLocks/>
              </p:cNvSpPr>
              <p:nvPr/>
            </p:nvSpPr>
            <p:spPr bwMode="auto">
              <a:xfrm>
                <a:off x="2476" y="1937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4 w 14"/>
                  <a:gd name="T5" fmla="*/ 4 h 7"/>
                  <a:gd name="T6" fmla="*/ 12 w 14"/>
                  <a:gd name="T7" fmla="*/ 5 h 7"/>
                  <a:gd name="T8" fmla="*/ 9 w 14"/>
                  <a:gd name="T9" fmla="*/ 7 h 7"/>
                  <a:gd name="T10" fmla="*/ 7 w 14"/>
                  <a:gd name="T11" fmla="*/ 7 h 7"/>
                  <a:gd name="T12" fmla="*/ 5 w 14"/>
                  <a:gd name="T13" fmla="*/ 7 h 7"/>
                  <a:gd name="T14" fmla="*/ 2 w 14"/>
                  <a:gd name="T15" fmla="*/ 5 h 7"/>
                  <a:gd name="T16" fmla="*/ 1 w 14"/>
                  <a:gd name="T17" fmla="*/ 4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6" name="Freeform 247"/>
              <p:cNvSpPr>
                <a:spLocks/>
              </p:cNvSpPr>
              <p:nvPr/>
            </p:nvSpPr>
            <p:spPr bwMode="auto">
              <a:xfrm>
                <a:off x="2476" y="193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7" name="Freeform 248"/>
              <p:cNvSpPr>
                <a:spLocks/>
              </p:cNvSpPr>
              <p:nvPr/>
            </p:nvSpPr>
            <p:spPr bwMode="auto">
              <a:xfrm>
                <a:off x="2476" y="193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8" name="Freeform 249"/>
              <p:cNvSpPr>
                <a:spLocks/>
              </p:cNvSpPr>
              <p:nvPr/>
            </p:nvSpPr>
            <p:spPr bwMode="auto">
              <a:xfrm>
                <a:off x="2476" y="1929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0 w 14"/>
                  <a:gd name="T3" fmla="*/ 8 h 8"/>
                  <a:gd name="T4" fmla="*/ 1 w 14"/>
                  <a:gd name="T5" fmla="*/ 5 h 8"/>
                  <a:gd name="T6" fmla="*/ 2 w 14"/>
                  <a:gd name="T7" fmla="*/ 3 h 8"/>
                  <a:gd name="T8" fmla="*/ 5 w 14"/>
                  <a:gd name="T9" fmla="*/ 2 h 8"/>
                  <a:gd name="T10" fmla="*/ 7 w 14"/>
                  <a:gd name="T11" fmla="*/ 0 h 8"/>
                  <a:gd name="T12" fmla="*/ 9 w 14"/>
                  <a:gd name="T13" fmla="*/ 2 h 8"/>
                  <a:gd name="T14" fmla="*/ 12 w 14"/>
                  <a:gd name="T15" fmla="*/ 3 h 8"/>
                  <a:gd name="T16" fmla="*/ 14 w 14"/>
                  <a:gd name="T17" fmla="*/ 5 h 8"/>
                  <a:gd name="T18" fmla="*/ 14 w 14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14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9" name="Freeform 250"/>
              <p:cNvSpPr>
                <a:spLocks/>
              </p:cNvSpPr>
              <p:nvPr/>
            </p:nvSpPr>
            <p:spPr bwMode="auto">
              <a:xfrm>
                <a:off x="2476" y="192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9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0" name="Freeform 251"/>
              <p:cNvSpPr>
                <a:spLocks/>
              </p:cNvSpPr>
              <p:nvPr/>
            </p:nvSpPr>
            <p:spPr bwMode="auto">
              <a:xfrm>
                <a:off x="2444" y="1903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15 w 15"/>
                  <a:gd name="T3" fmla="*/ 0 h 6"/>
                  <a:gd name="T4" fmla="*/ 13 w 15"/>
                  <a:gd name="T5" fmla="*/ 3 h 6"/>
                  <a:gd name="T6" fmla="*/ 12 w 15"/>
                  <a:gd name="T7" fmla="*/ 5 h 6"/>
                  <a:gd name="T8" fmla="*/ 10 w 15"/>
                  <a:gd name="T9" fmla="*/ 6 h 6"/>
                  <a:gd name="T10" fmla="*/ 7 w 15"/>
                  <a:gd name="T11" fmla="*/ 6 h 6"/>
                  <a:gd name="T12" fmla="*/ 5 w 15"/>
                  <a:gd name="T13" fmla="*/ 6 h 6"/>
                  <a:gd name="T14" fmla="*/ 2 w 15"/>
                  <a:gd name="T15" fmla="*/ 5 h 6"/>
                  <a:gd name="T16" fmla="*/ 0 w 15"/>
                  <a:gd name="T17" fmla="*/ 3 h 6"/>
                  <a:gd name="T18" fmla="*/ 0 w 15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1" name="Freeform 252"/>
              <p:cNvSpPr>
                <a:spLocks/>
              </p:cNvSpPr>
              <p:nvPr/>
            </p:nvSpPr>
            <p:spPr bwMode="auto">
              <a:xfrm>
                <a:off x="2444" y="190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1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2" name="Freeform 253"/>
              <p:cNvSpPr>
                <a:spLocks/>
              </p:cNvSpPr>
              <p:nvPr/>
            </p:nvSpPr>
            <p:spPr bwMode="auto">
              <a:xfrm>
                <a:off x="2444" y="190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3" name="Freeform 254"/>
              <p:cNvSpPr>
                <a:spLocks/>
              </p:cNvSpPr>
              <p:nvPr/>
            </p:nvSpPr>
            <p:spPr bwMode="auto">
              <a:xfrm>
                <a:off x="2444" y="1896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3 h 6"/>
                  <a:gd name="T6" fmla="*/ 2 w 15"/>
                  <a:gd name="T7" fmla="*/ 1 h 6"/>
                  <a:gd name="T8" fmla="*/ 5 w 15"/>
                  <a:gd name="T9" fmla="*/ 0 h 6"/>
                  <a:gd name="T10" fmla="*/ 7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3 w 15"/>
                  <a:gd name="T17" fmla="*/ 3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4" name="Freeform 255"/>
              <p:cNvSpPr>
                <a:spLocks/>
              </p:cNvSpPr>
              <p:nvPr/>
            </p:nvSpPr>
            <p:spPr bwMode="auto">
              <a:xfrm>
                <a:off x="2444" y="1896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5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5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5" name="Freeform 256"/>
              <p:cNvSpPr>
                <a:spLocks/>
              </p:cNvSpPr>
              <p:nvPr/>
            </p:nvSpPr>
            <p:spPr bwMode="auto">
              <a:xfrm>
                <a:off x="2490" y="2028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2 w 14"/>
                  <a:gd name="T7" fmla="*/ 5 h 8"/>
                  <a:gd name="T8" fmla="*/ 10 w 14"/>
                  <a:gd name="T9" fmla="*/ 7 h 8"/>
                  <a:gd name="T10" fmla="*/ 6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6" name="Freeform 257"/>
              <p:cNvSpPr>
                <a:spLocks/>
              </p:cNvSpPr>
              <p:nvPr/>
            </p:nvSpPr>
            <p:spPr bwMode="auto">
              <a:xfrm>
                <a:off x="2490" y="2028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7" name="Freeform 258"/>
              <p:cNvSpPr>
                <a:spLocks/>
              </p:cNvSpPr>
              <p:nvPr/>
            </p:nvSpPr>
            <p:spPr bwMode="auto">
              <a:xfrm>
                <a:off x="2490" y="2028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8" name="Freeform 259"/>
              <p:cNvSpPr>
                <a:spLocks/>
              </p:cNvSpPr>
              <p:nvPr/>
            </p:nvSpPr>
            <p:spPr bwMode="auto">
              <a:xfrm>
                <a:off x="2490" y="2021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3 h 7"/>
                  <a:gd name="T6" fmla="*/ 2 w 14"/>
                  <a:gd name="T7" fmla="*/ 2 h 7"/>
                  <a:gd name="T8" fmla="*/ 4 w 14"/>
                  <a:gd name="T9" fmla="*/ 0 h 7"/>
                  <a:gd name="T10" fmla="*/ 6 w 14"/>
                  <a:gd name="T11" fmla="*/ 0 h 7"/>
                  <a:gd name="T12" fmla="*/ 10 w 14"/>
                  <a:gd name="T13" fmla="*/ 0 h 7"/>
                  <a:gd name="T14" fmla="*/ 12 w 14"/>
                  <a:gd name="T15" fmla="*/ 2 h 7"/>
                  <a:gd name="T16" fmla="*/ 14 w 14"/>
                  <a:gd name="T17" fmla="*/ 3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9" name="Freeform 260"/>
              <p:cNvSpPr>
                <a:spLocks/>
              </p:cNvSpPr>
              <p:nvPr/>
            </p:nvSpPr>
            <p:spPr bwMode="auto">
              <a:xfrm>
                <a:off x="2490" y="202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2 h 15"/>
                  <a:gd name="T14" fmla="*/ 14 w 14"/>
                  <a:gd name="T15" fmla="*/ 3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0" name="Freeform 261"/>
              <p:cNvSpPr>
                <a:spLocks/>
              </p:cNvSpPr>
              <p:nvPr/>
            </p:nvSpPr>
            <p:spPr bwMode="auto">
              <a:xfrm>
                <a:off x="2492" y="1904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3 w 14"/>
                  <a:gd name="T5" fmla="*/ 3 h 7"/>
                  <a:gd name="T6" fmla="*/ 12 w 14"/>
                  <a:gd name="T7" fmla="*/ 5 h 7"/>
                  <a:gd name="T8" fmla="*/ 9 w 14"/>
                  <a:gd name="T9" fmla="*/ 7 h 7"/>
                  <a:gd name="T10" fmla="*/ 7 w 14"/>
                  <a:gd name="T11" fmla="*/ 7 h 7"/>
                  <a:gd name="T12" fmla="*/ 3 w 14"/>
                  <a:gd name="T13" fmla="*/ 7 h 7"/>
                  <a:gd name="T14" fmla="*/ 2 w 14"/>
                  <a:gd name="T15" fmla="*/ 5 h 7"/>
                  <a:gd name="T16" fmla="*/ 0 w 14"/>
                  <a:gd name="T17" fmla="*/ 3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1" name="Freeform 262"/>
              <p:cNvSpPr>
                <a:spLocks/>
              </p:cNvSpPr>
              <p:nvPr/>
            </p:nvSpPr>
            <p:spPr bwMode="auto">
              <a:xfrm>
                <a:off x="2492" y="1903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1 h 1"/>
                  <a:gd name="T10" fmla="*/ 0 w 14"/>
                  <a:gd name="T11" fmla="*/ 1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1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2" name="Freeform 263"/>
              <p:cNvSpPr>
                <a:spLocks/>
              </p:cNvSpPr>
              <p:nvPr/>
            </p:nvSpPr>
            <p:spPr bwMode="auto">
              <a:xfrm>
                <a:off x="2492" y="1903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1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1 h 1"/>
                  <a:gd name="T16" fmla="*/ 14 w 14"/>
                  <a:gd name="T17" fmla="*/ 1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3" name="Freeform 264"/>
              <p:cNvSpPr>
                <a:spLocks/>
              </p:cNvSpPr>
              <p:nvPr/>
            </p:nvSpPr>
            <p:spPr bwMode="auto">
              <a:xfrm>
                <a:off x="2492" y="1897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0 w 14"/>
                  <a:gd name="T5" fmla="*/ 4 h 6"/>
                  <a:gd name="T6" fmla="*/ 2 w 14"/>
                  <a:gd name="T7" fmla="*/ 1 h 6"/>
                  <a:gd name="T8" fmla="*/ 3 w 14"/>
                  <a:gd name="T9" fmla="*/ 0 h 6"/>
                  <a:gd name="T10" fmla="*/ 7 w 14"/>
                  <a:gd name="T11" fmla="*/ 0 h 6"/>
                  <a:gd name="T12" fmla="*/ 7 w 14"/>
                  <a:gd name="T13" fmla="*/ 0 h 6"/>
                  <a:gd name="T14" fmla="*/ 9 w 14"/>
                  <a:gd name="T15" fmla="*/ 0 h 6"/>
                  <a:gd name="T16" fmla="*/ 12 w 14"/>
                  <a:gd name="T17" fmla="*/ 1 h 6"/>
                  <a:gd name="T18" fmla="*/ 13 w 14"/>
                  <a:gd name="T19" fmla="*/ 4 h 6"/>
                  <a:gd name="T20" fmla="*/ 14 w 14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6"/>
                  <a:gd name="T35" fmla="*/ 14 w 14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4" name="Freeform 265"/>
              <p:cNvSpPr>
                <a:spLocks/>
              </p:cNvSpPr>
              <p:nvPr/>
            </p:nvSpPr>
            <p:spPr bwMode="auto">
              <a:xfrm>
                <a:off x="2492" y="1897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2 w 14"/>
                  <a:gd name="T5" fmla="*/ 1 h 14"/>
                  <a:gd name="T6" fmla="*/ 3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7 h 14"/>
                  <a:gd name="T18" fmla="*/ 13 w 14"/>
                  <a:gd name="T19" fmla="*/ 10 h 14"/>
                  <a:gd name="T20" fmla="*/ 12 w 14"/>
                  <a:gd name="T21" fmla="*/ 12 h 14"/>
                  <a:gd name="T22" fmla="*/ 9 w 14"/>
                  <a:gd name="T23" fmla="*/ 14 h 14"/>
                  <a:gd name="T24" fmla="*/ 7 w 14"/>
                  <a:gd name="T25" fmla="*/ 14 h 14"/>
                  <a:gd name="T26" fmla="*/ 3 w 14"/>
                  <a:gd name="T27" fmla="*/ 14 h 14"/>
                  <a:gd name="T28" fmla="*/ 2 w 14"/>
                  <a:gd name="T29" fmla="*/ 12 h 14"/>
                  <a:gd name="T30" fmla="*/ 0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5" name="Freeform 266"/>
              <p:cNvSpPr>
                <a:spLocks/>
              </p:cNvSpPr>
              <p:nvPr/>
            </p:nvSpPr>
            <p:spPr bwMode="auto">
              <a:xfrm>
                <a:off x="2476" y="1834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5 w 14"/>
                  <a:gd name="T13" fmla="*/ 7 h 8"/>
                  <a:gd name="T14" fmla="*/ 2 w 14"/>
                  <a:gd name="T15" fmla="*/ 5 h 8"/>
                  <a:gd name="T16" fmla="*/ 1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6" name="Freeform 267"/>
              <p:cNvSpPr>
                <a:spLocks/>
              </p:cNvSpPr>
              <p:nvPr/>
            </p:nvSpPr>
            <p:spPr bwMode="auto">
              <a:xfrm>
                <a:off x="2476" y="1834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7" name="Freeform 268"/>
              <p:cNvSpPr>
                <a:spLocks/>
              </p:cNvSpPr>
              <p:nvPr/>
            </p:nvSpPr>
            <p:spPr bwMode="auto">
              <a:xfrm>
                <a:off x="2476" y="1834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8" name="Freeform 269"/>
              <p:cNvSpPr>
                <a:spLocks/>
              </p:cNvSpPr>
              <p:nvPr/>
            </p:nvSpPr>
            <p:spPr bwMode="auto">
              <a:xfrm>
                <a:off x="2476" y="1827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5 h 7"/>
                  <a:gd name="T6" fmla="*/ 2 w 14"/>
                  <a:gd name="T7" fmla="*/ 2 h 7"/>
                  <a:gd name="T8" fmla="*/ 5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4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9" name="Freeform 270"/>
              <p:cNvSpPr>
                <a:spLocks/>
              </p:cNvSpPr>
              <p:nvPr/>
            </p:nvSpPr>
            <p:spPr bwMode="auto">
              <a:xfrm>
                <a:off x="2476" y="18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0" name="Freeform 271"/>
              <p:cNvSpPr>
                <a:spLocks/>
              </p:cNvSpPr>
              <p:nvPr/>
            </p:nvSpPr>
            <p:spPr bwMode="auto">
              <a:xfrm>
                <a:off x="2373" y="1863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3 w 15"/>
                  <a:gd name="T5" fmla="*/ 3 h 8"/>
                  <a:gd name="T6" fmla="*/ 12 w 15"/>
                  <a:gd name="T7" fmla="*/ 5 h 8"/>
                  <a:gd name="T8" fmla="*/ 10 w 15"/>
                  <a:gd name="T9" fmla="*/ 6 h 8"/>
                  <a:gd name="T10" fmla="*/ 7 w 15"/>
                  <a:gd name="T11" fmla="*/ 8 h 8"/>
                  <a:gd name="T12" fmla="*/ 4 w 15"/>
                  <a:gd name="T13" fmla="*/ 6 h 8"/>
                  <a:gd name="T14" fmla="*/ 1 w 15"/>
                  <a:gd name="T15" fmla="*/ 5 h 8"/>
                  <a:gd name="T16" fmla="*/ 0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1" name="Freeform 272"/>
              <p:cNvSpPr>
                <a:spLocks/>
              </p:cNvSpPr>
              <p:nvPr/>
            </p:nvSpPr>
            <p:spPr bwMode="auto">
              <a:xfrm>
                <a:off x="2373" y="186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1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2" name="Freeform 273"/>
              <p:cNvSpPr>
                <a:spLocks/>
              </p:cNvSpPr>
              <p:nvPr/>
            </p:nvSpPr>
            <p:spPr bwMode="auto">
              <a:xfrm>
                <a:off x="2373" y="186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3" name="Freeform 274"/>
              <p:cNvSpPr>
                <a:spLocks/>
              </p:cNvSpPr>
              <p:nvPr/>
            </p:nvSpPr>
            <p:spPr bwMode="auto">
              <a:xfrm>
                <a:off x="2373" y="1856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3 h 6"/>
                  <a:gd name="T6" fmla="*/ 2 w 15"/>
                  <a:gd name="T7" fmla="*/ 1 h 6"/>
                  <a:gd name="T8" fmla="*/ 4 w 15"/>
                  <a:gd name="T9" fmla="*/ 0 h 6"/>
                  <a:gd name="T10" fmla="*/ 7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3 w 15"/>
                  <a:gd name="T17" fmla="*/ 3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4" name="Freeform 275"/>
              <p:cNvSpPr>
                <a:spLocks/>
              </p:cNvSpPr>
              <p:nvPr/>
            </p:nvSpPr>
            <p:spPr bwMode="auto">
              <a:xfrm>
                <a:off x="2373" y="185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 w 15"/>
                  <a:gd name="T5" fmla="*/ 1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1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5" name="Freeform 276"/>
              <p:cNvSpPr>
                <a:spLocks/>
              </p:cNvSpPr>
              <p:nvPr/>
            </p:nvSpPr>
            <p:spPr bwMode="auto">
              <a:xfrm>
                <a:off x="2294" y="185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3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6" name="Freeform 277"/>
              <p:cNvSpPr>
                <a:spLocks/>
              </p:cNvSpPr>
              <p:nvPr/>
            </p:nvSpPr>
            <p:spPr bwMode="auto">
              <a:xfrm>
                <a:off x="2294" y="185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3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7" name="Freeform 278"/>
              <p:cNvSpPr>
                <a:spLocks/>
              </p:cNvSpPr>
              <p:nvPr/>
            </p:nvSpPr>
            <p:spPr bwMode="auto">
              <a:xfrm>
                <a:off x="2373" y="1808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3 w 15"/>
                  <a:gd name="T5" fmla="*/ 3 h 8"/>
                  <a:gd name="T6" fmla="*/ 12 w 15"/>
                  <a:gd name="T7" fmla="*/ 5 h 8"/>
                  <a:gd name="T8" fmla="*/ 10 w 15"/>
                  <a:gd name="T9" fmla="*/ 8 h 8"/>
                  <a:gd name="T10" fmla="*/ 7 w 15"/>
                  <a:gd name="T11" fmla="*/ 8 h 8"/>
                  <a:gd name="T12" fmla="*/ 5 w 15"/>
                  <a:gd name="T13" fmla="*/ 8 h 8"/>
                  <a:gd name="T14" fmla="*/ 2 w 15"/>
                  <a:gd name="T15" fmla="*/ 5 h 8"/>
                  <a:gd name="T16" fmla="*/ 1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8" name="Freeform 279"/>
              <p:cNvSpPr>
                <a:spLocks/>
              </p:cNvSpPr>
              <p:nvPr/>
            </p:nvSpPr>
            <p:spPr bwMode="auto">
              <a:xfrm>
                <a:off x="2373" y="180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9" name="Freeform 280"/>
              <p:cNvSpPr>
                <a:spLocks/>
              </p:cNvSpPr>
              <p:nvPr/>
            </p:nvSpPr>
            <p:spPr bwMode="auto">
              <a:xfrm>
                <a:off x="2373" y="180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"/>
                  <a:gd name="T29" fmla="*/ 15 w 1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0" name="Freeform 281"/>
              <p:cNvSpPr>
                <a:spLocks/>
              </p:cNvSpPr>
              <p:nvPr/>
            </p:nvSpPr>
            <p:spPr bwMode="auto">
              <a:xfrm>
                <a:off x="2373" y="1801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1 w 15"/>
                  <a:gd name="T5" fmla="*/ 5 h 7"/>
                  <a:gd name="T6" fmla="*/ 2 w 15"/>
                  <a:gd name="T7" fmla="*/ 2 h 7"/>
                  <a:gd name="T8" fmla="*/ 5 w 15"/>
                  <a:gd name="T9" fmla="*/ 1 h 7"/>
                  <a:gd name="T10" fmla="*/ 7 w 15"/>
                  <a:gd name="T11" fmla="*/ 0 h 7"/>
                  <a:gd name="T12" fmla="*/ 7 w 15"/>
                  <a:gd name="T13" fmla="*/ 0 h 7"/>
                  <a:gd name="T14" fmla="*/ 10 w 15"/>
                  <a:gd name="T15" fmla="*/ 1 h 7"/>
                  <a:gd name="T16" fmla="*/ 12 w 15"/>
                  <a:gd name="T17" fmla="*/ 2 h 7"/>
                  <a:gd name="T18" fmla="*/ 13 w 15"/>
                  <a:gd name="T19" fmla="*/ 5 h 7"/>
                  <a:gd name="T20" fmla="*/ 15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1" name="Freeform 282"/>
              <p:cNvSpPr>
                <a:spLocks/>
              </p:cNvSpPr>
              <p:nvPr/>
            </p:nvSpPr>
            <p:spPr bwMode="auto">
              <a:xfrm>
                <a:off x="2373" y="18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2" name="Freeform 283"/>
              <p:cNvSpPr>
                <a:spLocks/>
              </p:cNvSpPr>
              <p:nvPr/>
            </p:nvSpPr>
            <p:spPr bwMode="auto">
              <a:xfrm>
                <a:off x="2371" y="2067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4 h 8"/>
                  <a:gd name="T6" fmla="*/ 12 w 14"/>
                  <a:gd name="T7" fmla="*/ 6 h 8"/>
                  <a:gd name="T8" fmla="*/ 9 w 14"/>
                  <a:gd name="T9" fmla="*/ 8 h 8"/>
                  <a:gd name="T10" fmla="*/ 7 w 14"/>
                  <a:gd name="T11" fmla="*/ 8 h 8"/>
                  <a:gd name="T12" fmla="*/ 4 w 14"/>
                  <a:gd name="T13" fmla="*/ 8 h 8"/>
                  <a:gd name="T14" fmla="*/ 2 w 14"/>
                  <a:gd name="T15" fmla="*/ 6 h 8"/>
                  <a:gd name="T16" fmla="*/ 1 w 14"/>
                  <a:gd name="T17" fmla="*/ 4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3" name="Freeform 284"/>
              <p:cNvSpPr>
                <a:spLocks/>
              </p:cNvSpPr>
              <p:nvPr/>
            </p:nvSpPr>
            <p:spPr bwMode="auto">
              <a:xfrm>
                <a:off x="2371" y="2067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4" name="Freeform 285"/>
              <p:cNvSpPr>
                <a:spLocks/>
              </p:cNvSpPr>
              <p:nvPr/>
            </p:nvSpPr>
            <p:spPr bwMode="auto">
              <a:xfrm>
                <a:off x="2371" y="206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5" name="Freeform 286"/>
              <p:cNvSpPr>
                <a:spLocks/>
              </p:cNvSpPr>
              <p:nvPr/>
            </p:nvSpPr>
            <p:spPr bwMode="auto">
              <a:xfrm>
                <a:off x="2371" y="2061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1 w 14"/>
                  <a:gd name="T5" fmla="*/ 4 h 6"/>
                  <a:gd name="T6" fmla="*/ 2 w 14"/>
                  <a:gd name="T7" fmla="*/ 1 h 6"/>
                  <a:gd name="T8" fmla="*/ 4 w 14"/>
                  <a:gd name="T9" fmla="*/ 0 h 6"/>
                  <a:gd name="T10" fmla="*/ 7 w 14"/>
                  <a:gd name="T11" fmla="*/ 0 h 6"/>
                  <a:gd name="T12" fmla="*/ 7 w 14"/>
                  <a:gd name="T13" fmla="*/ 0 h 6"/>
                  <a:gd name="T14" fmla="*/ 9 w 14"/>
                  <a:gd name="T15" fmla="*/ 0 h 6"/>
                  <a:gd name="T16" fmla="*/ 12 w 14"/>
                  <a:gd name="T17" fmla="*/ 1 h 6"/>
                  <a:gd name="T18" fmla="*/ 14 w 14"/>
                  <a:gd name="T19" fmla="*/ 4 h 6"/>
                  <a:gd name="T20" fmla="*/ 14 w 14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6"/>
                  <a:gd name="T35" fmla="*/ 14 w 14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6" name="Freeform 287"/>
              <p:cNvSpPr>
                <a:spLocks/>
              </p:cNvSpPr>
              <p:nvPr/>
            </p:nvSpPr>
            <p:spPr bwMode="auto">
              <a:xfrm>
                <a:off x="2371" y="206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4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2 w 14"/>
                  <a:gd name="T21" fmla="*/ 12 h 14"/>
                  <a:gd name="T22" fmla="*/ 9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2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7" name="Freeform 288"/>
              <p:cNvSpPr>
                <a:spLocks/>
              </p:cNvSpPr>
              <p:nvPr/>
            </p:nvSpPr>
            <p:spPr bwMode="auto">
              <a:xfrm>
                <a:off x="2373" y="2017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7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8" name="Freeform 289"/>
              <p:cNvSpPr>
                <a:spLocks/>
              </p:cNvSpPr>
              <p:nvPr/>
            </p:nvSpPr>
            <p:spPr bwMode="auto">
              <a:xfrm>
                <a:off x="2373" y="2017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7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9" name="Freeform 290"/>
              <p:cNvSpPr>
                <a:spLocks/>
              </p:cNvSpPr>
              <p:nvPr/>
            </p:nvSpPr>
            <p:spPr bwMode="auto">
              <a:xfrm>
                <a:off x="2373" y="1958"/>
                <a:ext cx="15" cy="8"/>
              </a:xfrm>
              <a:custGeom>
                <a:avLst/>
                <a:gdLst>
                  <a:gd name="T0" fmla="*/ 7 w 15"/>
                  <a:gd name="T1" fmla="*/ 8 h 8"/>
                  <a:gd name="T2" fmla="*/ 7 w 15"/>
                  <a:gd name="T3" fmla="*/ 8 h 8"/>
                  <a:gd name="T4" fmla="*/ 4 w 15"/>
                  <a:gd name="T5" fmla="*/ 6 h 8"/>
                  <a:gd name="T6" fmla="*/ 1 w 15"/>
                  <a:gd name="T7" fmla="*/ 5 h 8"/>
                  <a:gd name="T8" fmla="*/ 0 w 15"/>
                  <a:gd name="T9" fmla="*/ 3 h 8"/>
                  <a:gd name="T10" fmla="*/ 0 w 15"/>
                  <a:gd name="T11" fmla="*/ 0 h 8"/>
                  <a:gd name="T12" fmla="*/ 15 w 15"/>
                  <a:gd name="T13" fmla="*/ 0 h 8"/>
                  <a:gd name="T14" fmla="*/ 13 w 15"/>
                  <a:gd name="T15" fmla="*/ 3 h 8"/>
                  <a:gd name="T16" fmla="*/ 12 w 15"/>
                  <a:gd name="T17" fmla="*/ 5 h 8"/>
                  <a:gd name="T18" fmla="*/ 10 w 15"/>
                  <a:gd name="T19" fmla="*/ 6 h 8"/>
                  <a:gd name="T20" fmla="*/ 7 w 15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8"/>
                  <a:gd name="T35" fmla="*/ 15 w 1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8">
                    <a:moveTo>
                      <a:pt x="7" y="8"/>
                    </a:moveTo>
                    <a:lnTo>
                      <a:pt x="7" y="8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0" name="Freeform 291"/>
              <p:cNvSpPr>
                <a:spLocks/>
              </p:cNvSpPr>
              <p:nvPr/>
            </p:nvSpPr>
            <p:spPr bwMode="auto">
              <a:xfrm>
                <a:off x="2373" y="195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1" name="Freeform 292"/>
              <p:cNvSpPr>
                <a:spLocks/>
              </p:cNvSpPr>
              <p:nvPr/>
            </p:nvSpPr>
            <p:spPr bwMode="auto">
              <a:xfrm>
                <a:off x="2373" y="1957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1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1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2" name="Freeform 293"/>
              <p:cNvSpPr>
                <a:spLocks/>
              </p:cNvSpPr>
              <p:nvPr/>
            </p:nvSpPr>
            <p:spPr bwMode="auto">
              <a:xfrm>
                <a:off x="2373" y="1951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0 w 15"/>
                  <a:gd name="T5" fmla="*/ 3 h 7"/>
                  <a:gd name="T6" fmla="*/ 2 w 15"/>
                  <a:gd name="T7" fmla="*/ 2 h 7"/>
                  <a:gd name="T8" fmla="*/ 4 w 15"/>
                  <a:gd name="T9" fmla="*/ 0 h 7"/>
                  <a:gd name="T10" fmla="*/ 7 w 15"/>
                  <a:gd name="T11" fmla="*/ 0 h 7"/>
                  <a:gd name="T12" fmla="*/ 7 w 15"/>
                  <a:gd name="T13" fmla="*/ 0 h 7"/>
                  <a:gd name="T14" fmla="*/ 10 w 15"/>
                  <a:gd name="T15" fmla="*/ 0 h 7"/>
                  <a:gd name="T16" fmla="*/ 12 w 15"/>
                  <a:gd name="T17" fmla="*/ 2 h 7"/>
                  <a:gd name="T18" fmla="*/ 13 w 15"/>
                  <a:gd name="T19" fmla="*/ 3 h 7"/>
                  <a:gd name="T20" fmla="*/ 15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3" name="Freeform 294"/>
              <p:cNvSpPr>
                <a:spLocks/>
              </p:cNvSpPr>
              <p:nvPr/>
            </p:nvSpPr>
            <p:spPr bwMode="auto">
              <a:xfrm>
                <a:off x="2373" y="195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1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4" name="Rectangle 295"/>
              <p:cNvSpPr>
                <a:spLocks noChangeArrowheads="1"/>
              </p:cNvSpPr>
              <p:nvPr/>
            </p:nvSpPr>
            <p:spPr bwMode="auto">
              <a:xfrm>
                <a:off x="2368" y="1944"/>
                <a:ext cx="3" cy="3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5" name="Rectangle 296"/>
              <p:cNvSpPr>
                <a:spLocks noChangeArrowheads="1"/>
              </p:cNvSpPr>
              <p:nvPr/>
            </p:nvSpPr>
            <p:spPr bwMode="auto">
              <a:xfrm>
                <a:off x="2488" y="1944"/>
                <a:ext cx="4" cy="37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6" name="Rectangle 297"/>
              <p:cNvSpPr>
                <a:spLocks noChangeArrowheads="1"/>
              </p:cNvSpPr>
              <p:nvPr/>
            </p:nvSpPr>
            <p:spPr bwMode="auto">
              <a:xfrm>
                <a:off x="2540" y="1827"/>
                <a:ext cx="16" cy="15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7" name="Rectangle 298"/>
              <p:cNvSpPr>
                <a:spLocks noChangeArrowheads="1"/>
              </p:cNvSpPr>
              <p:nvPr/>
            </p:nvSpPr>
            <p:spPr bwMode="auto">
              <a:xfrm>
                <a:off x="2537" y="1775"/>
                <a:ext cx="1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8" name="Rectangle 299"/>
              <p:cNvSpPr>
                <a:spLocks noChangeArrowheads="1"/>
              </p:cNvSpPr>
              <p:nvPr/>
            </p:nvSpPr>
            <p:spPr bwMode="auto">
              <a:xfrm>
                <a:off x="2537" y="1775"/>
                <a:ext cx="1" cy="2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9" name="Line 300"/>
              <p:cNvSpPr>
                <a:spLocks noChangeShapeType="1"/>
              </p:cNvSpPr>
              <p:nvPr/>
            </p:nvSpPr>
            <p:spPr bwMode="auto">
              <a:xfrm>
                <a:off x="2538" y="1777"/>
                <a:ext cx="1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0" name="Freeform 301"/>
              <p:cNvSpPr>
                <a:spLocks/>
              </p:cNvSpPr>
              <p:nvPr/>
            </p:nvSpPr>
            <p:spPr bwMode="auto">
              <a:xfrm>
                <a:off x="2468" y="176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3 h 13"/>
                  <a:gd name="T4" fmla="*/ 3 w 15"/>
                  <a:gd name="T5" fmla="*/ 1 h 13"/>
                  <a:gd name="T6" fmla="*/ 5 w 15"/>
                  <a:gd name="T7" fmla="*/ 0 h 13"/>
                  <a:gd name="T8" fmla="*/ 8 w 15"/>
                  <a:gd name="T9" fmla="*/ 0 h 13"/>
                  <a:gd name="T10" fmla="*/ 10 w 15"/>
                  <a:gd name="T11" fmla="*/ 0 h 13"/>
                  <a:gd name="T12" fmla="*/ 13 w 15"/>
                  <a:gd name="T13" fmla="*/ 1 h 13"/>
                  <a:gd name="T14" fmla="*/ 14 w 15"/>
                  <a:gd name="T15" fmla="*/ 3 h 13"/>
                  <a:gd name="T16" fmla="*/ 15 w 15"/>
                  <a:gd name="T17" fmla="*/ 6 h 13"/>
                  <a:gd name="T18" fmla="*/ 14 w 15"/>
                  <a:gd name="T19" fmla="*/ 10 h 13"/>
                  <a:gd name="T20" fmla="*/ 13 w 15"/>
                  <a:gd name="T21" fmla="*/ 12 h 13"/>
                  <a:gd name="T22" fmla="*/ 10 w 15"/>
                  <a:gd name="T23" fmla="*/ 13 h 13"/>
                  <a:gd name="T24" fmla="*/ 8 w 15"/>
                  <a:gd name="T25" fmla="*/ 13 h 13"/>
                  <a:gd name="T26" fmla="*/ 5 w 15"/>
                  <a:gd name="T27" fmla="*/ 13 h 13"/>
                  <a:gd name="T28" fmla="*/ 3 w 15"/>
                  <a:gd name="T29" fmla="*/ 12 h 13"/>
                  <a:gd name="T30" fmla="*/ 0 w 15"/>
                  <a:gd name="T31" fmla="*/ 10 h 13"/>
                  <a:gd name="T32" fmla="*/ 0 w 15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6"/>
                    </a:move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1" name="Freeform 302"/>
              <p:cNvSpPr>
                <a:spLocks/>
              </p:cNvSpPr>
              <p:nvPr/>
            </p:nvSpPr>
            <p:spPr bwMode="auto">
              <a:xfrm>
                <a:off x="2468" y="176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3 h 13"/>
                  <a:gd name="T4" fmla="*/ 3 w 15"/>
                  <a:gd name="T5" fmla="*/ 1 h 13"/>
                  <a:gd name="T6" fmla="*/ 5 w 15"/>
                  <a:gd name="T7" fmla="*/ 0 h 13"/>
                  <a:gd name="T8" fmla="*/ 8 w 15"/>
                  <a:gd name="T9" fmla="*/ 0 h 13"/>
                  <a:gd name="T10" fmla="*/ 10 w 15"/>
                  <a:gd name="T11" fmla="*/ 0 h 13"/>
                  <a:gd name="T12" fmla="*/ 13 w 15"/>
                  <a:gd name="T13" fmla="*/ 1 h 13"/>
                  <a:gd name="T14" fmla="*/ 14 w 15"/>
                  <a:gd name="T15" fmla="*/ 3 h 13"/>
                  <a:gd name="T16" fmla="*/ 15 w 15"/>
                  <a:gd name="T17" fmla="*/ 6 h 13"/>
                  <a:gd name="T18" fmla="*/ 14 w 15"/>
                  <a:gd name="T19" fmla="*/ 10 h 13"/>
                  <a:gd name="T20" fmla="*/ 13 w 15"/>
                  <a:gd name="T21" fmla="*/ 12 h 13"/>
                  <a:gd name="T22" fmla="*/ 10 w 15"/>
                  <a:gd name="T23" fmla="*/ 13 h 13"/>
                  <a:gd name="T24" fmla="*/ 8 w 15"/>
                  <a:gd name="T25" fmla="*/ 13 h 13"/>
                  <a:gd name="T26" fmla="*/ 5 w 15"/>
                  <a:gd name="T27" fmla="*/ 13 h 13"/>
                  <a:gd name="T28" fmla="*/ 3 w 15"/>
                  <a:gd name="T29" fmla="*/ 12 h 13"/>
                  <a:gd name="T30" fmla="*/ 0 w 15"/>
                  <a:gd name="T31" fmla="*/ 10 h 13"/>
                  <a:gd name="T32" fmla="*/ 0 w 15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6"/>
                    </a:move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2" name="Freeform 303"/>
              <p:cNvSpPr>
                <a:spLocks/>
              </p:cNvSpPr>
              <p:nvPr/>
            </p:nvSpPr>
            <p:spPr bwMode="auto">
              <a:xfrm>
                <a:off x="2220" y="1760"/>
                <a:ext cx="11" cy="13"/>
              </a:xfrm>
              <a:custGeom>
                <a:avLst/>
                <a:gdLst>
                  <a:gd name="T0" fmla="*/ 10 w 11"/>
                  <a:gd name="T1" fmla="*/ 13 h 13"/>
                  <a:gd name="T2" fmla="*/ 10 w 11"/>
                  <a:gd name="T3" fmla="*/ 13 h 13"/>
                  <a:gd name="T4" fmla="*/ 0 w 11"/>
                  <a:gd name="T5" fmla="*/ 3 h 13"/>
                  <a:gd name="T6" fmla="*/ 3 w 11"/>
                  <a:gd name="T7" fmla="*/ 2 h 13"/>
                  <a:gd name="T8" fmla="*/ 5 w 11"/>
                  <a:gd name="T9" fmla="*/ 0 h 13"/>
                  <a:gd name="T10" fmla="*/ 8 w 11"/>
                  <a:gd name="T11" fmla="*/ 2 h 13"/>
                  <a:gd name="T12" fmla="*/ 10 w 11"/>
                  <a:gd name="T13" fmla="*/ 3 h 13"/>
                  <a:gd name="T14" fmla="*/ 11 w 11"/>
                  <a:gd name="T15" fmla="*/ 5 h 13"/>
                  <a:gd name="T16" fmla="*/ 11 w 11"/>
                  <a:gd name="T17" fmla="*/ 8 h 13"/>
                  <a:gd name="T18" fmla="*/ 11 w 11"/>
                  <a:gd name="T19" fmla="*/ 10 h 13"/>
                  <a:gd name="T20" fmla="*/ 10 w 11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3" name="Freeform 304"/>
              <p:cNvSpPr>
                <a:spLocks/>
              </p:cNvSpPr>
              <p:nvPr/>
            </p:nvSpPr>
            <p:spPr bwMode="auto">
              <a:xfrm>
                <a:off x="2219" y="1763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0 w 11"/>
                  <a:gd name="T9" fmla="*/ 10 h 10"/>
                  <a:gd name="T10" fmla="*/ 10 w 11"/>
                  <a:gd name="T11" fmla="*/ 10 h 10"/>
                  <a:gd name="T12" fmla="*/ 0 w 11"/>
                  <a:gd name="T13" fmla="*/ 0 h 10"/>
                  <a:gd name="T14" fmla="*/ 0 w 11"/>
                  <a:gd name="T15" fmla="*/ 0 h 10"/>
                  <a:gd name="T16" fmla="*/ 1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0"/>
                  <a:gd name="T35" fmla="*/ 11 w 11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4" name="Freeform 305"/>
              <p:cNvSpPr>
                <a:spLocks/>
              </p:cNvSpPr>
              <p:nvPr/>
            </p:nvSpPr>
            <p:spPr bwMode="auto">
              <a:xfrm>
                <a:off x="2219" y="1763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0 w 11"/>
                  <a:gd name="T5" fmla="*/ 10 h 10"/>
                  <a:gd name="T6" fmla="*/ 10 w 11"/>
                  <a:gd name="T7" fmla="*/ 10 h 10"/>
                  <a:gd name="T8" fmla="*/ 10 w 11"/>
                  <a:gd name="T9" fmla="*/ 10 h 10"/>
                  <a:gd name="T10" fmla="*/ 0 w 11"/>
                  <a:gd name="T11" fmla="*/ 0 h 10"/>
                  <a:gd name="T12" fmla="*/ 0 w 11"/>
                  <a:gd name="T13" fmla="*/ 0 h 10"/>
                  <a:gd name="T14" fmla="*/ 1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10"/>
                  <a:gd name="T26" fmla="*/ 11 w 11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5" name="Freeform 306"/>
              <p:cNvSpPr>
                <a:spLocks/>
              </p:cNvSpPr>
              <p:nvPr/>
            </p:nvSpPr>
            <p:spPr bwMode="auto">
              <a:xfrm>
                <a:off x="2218" y="1763"/>
                <a:ext cx="11" cy="12"/>
              </a:xfrm>
              <a:custGeom>
                <a:avLst/>
                <a:gdLst>
                  <a:gd name="T0" fmla="*/ 1 w 11"/>
                  <a:gd name="T1" fmla="*/ 0 h 12"/>
                  <a:gd name="T2" fmla="*/ 11 w 11"/>
                  <a:gd name="T3" fmla="*/ 10 h 12"/>
                  <a:gd name="T4" fmla="*/ 8 w 11"/>
                  <a:gd name="T5" fmla="*/ 12 h 12"/>
                  <a:gd name="T6" fmla="*/ 6 w 11"/>
                  <a:gd name="T7" fmla="*/ 12 h 12"/>
                  <a:gd name="T8" fmla="*/ 3 w 11"/>
                  <a:gd name="T9" fmla="*/ 12 h 12"/>
                  <a:gd name="T10" fmla="*/ 1 w 11"/>
                  <a:gd name="T11" fmla="*/ 10 h 12"/>
                  <a:gd name="T12" fmla="*/ 0 w 11"/>
                  <a:gd name="T13" fmla="*/ 9 h 12"/>
                  <a:gd name="T14" fmla="*/ 0 w 11"/>
                  <a:gd name="T15" fmla="*/ 5 h 12"/>
                  <a:gd name="T16" fmla="*/ 0 w 11"/>
                  <a:gd name="T17" fmla="*/ 2 h 12"/>
                  <a:gd name="T18" fmla="*/ 1 w 11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2"/>
                  <a:gd name="T32" fmla="*/ 11 w 11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2">
                    <a:moveTo>
                      <a:pt x="1" y="0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6" name="Freeform 307"/>
              <p:cNvSpPr>
                <a:spLocks/>
              </p:cNvSpPr>
              <p:nvPr/>
            </p:nvSpPr>
            <p:spPr bwMode="auto">
              <a:xfrm>
                <a:off x="2218" y="1760"/>
                <a:ext cx="13" cy="15"/>
              </a:xfrm>
              <a:custGeom>
                <a:avLst/>
                <a:gdLst>
                  <a:gd name="T0" fmla="*/ 12 w 13"/>
                  <a:gd name="T1" fmla="*/ 13 h 15"/>
                  <a:gd name="T2" fmla="*/ 10 w 13"/>
                  <a:gd name="T3" fmla="*/ 15 h 15"/>
                  <a:gd name="T4" fmla="*/ 6 w 13"/>
                  <a:gd name="T5" fmla="*/ 15 h 15"/>
                  <a:gd name="T6" fmla="*/ 3 w 13"/>
                  <a:gd name="T7" fmla="*/ 15 h 15"/>
                  <a:gd name="T8" fmla="*/ 1 w 13"/>
                  <a:gd name="T9" fmla="*/ 13 h 15"/>
                  <a:gd name="T10" fmla="*/ 0 w 13"/>
                  <a:gd name="T11" fmla="*/ 12 h 15"/>
                  <a:gd name="T12" fmla="*/ 0 w 13"/>
                  <a:gd name="T13" fmla="*/ 8 h 15"/>
                  <a:gd name="T14" fmla="*/ 0 w 13"/>
                  <a:gd name="T15" fmla="*/ 5 h 15"/>
                  <a:gd name="T16" fmla="*/ 2 w 13"/>
                  <a:gd name="T17" fmla="*/ 3 h 15"/>
                  <a:gd name="T18" fmla="*/ 5 w 13"/>
                  <a:gd name="T19" fmla="*/ 2 h 15"/>
                  <a:gd name="T20" fmla="*/ 7 w 13"/>
                  <a:gd name="T21" fmla="*/ 0 h 15"/>
                  <a:gd name="T22" fmla="*/ 10 w 13"/>
                  <a:gd name="T23" fmla="*/ 2 h 15"/>
                  <a:gd name="T24" fmla="*/ 12 w 13"/>
                  <a:gd name="T25" fmla="*/ 3 h 15"/>
                  <a:gd name="T26" fmla="*/ 13 w 13"/>
                  <a:gd name="T27" fmla="*/ 5 h 15"/>
                  <a:gd name="T28" fmla="*/ 13 w 13"/>
                  <a:gd name="T29" fmla="*/ 8 h 15"/>
                  <a:gd name="T30" fmla="*/ 13 w 13"/>
                  <a:gd name="T31" fmla="*/ 10 h 15"/>
                  <a:gd name="T32" fmla="*/ 12 w 13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12" y="13"/>
                    </a:moveTo>
                    <a:lnTo>
                      <a:pt x="10" y="15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7" name="Freeform 308"/>
              <p:cNvSpPr>
                <a:spLocks/>
              </p:cNvSpPr>
              <p:nvPr/>
            </p:nvSpPr>
            <p:spPr bwMode="auto">
              <a:xfrm>
                <a:off x="2210" y="1748"/>
                <a:ext cx="15" cy="20"/>
              </a:xfrm>
              <a:custGeom>
                <a:avLst/>
                <a:gdLst>
                  <a:gd name="T0" fmla="*/ 15 w 15"/>
                  <a:gd name="T1" fmla="*/ 20 h 20"/>
                  <a:gd name="T2" fmla="*/ 0 w 15"/>
                  <a:gd name="T3" fmla="*/ 5 h 20"/>
                  <a:gd name="T4" fmla="*/ 0 w 15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0"/>
                  <a:gd name="T11" fmla="*/ 15 w 15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0">
                    <a:moveTo>
                      <a:pt x="15" y="20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8" name="Freeform 309"/>
              <p:cNvSpPr>
                <a:spLocks/>
              </p:cNvSpPr>
              <p:nvPr/>
            </p:nvSpPr>
            <p:spPr bwMode="auto">
              <a:xfrm>
                <a:off x="2314" y="1782"/>
                <a:ext cx="13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10 w 13"/>
                  <a:gd name="T5" fmla="*/ 12 h 12"/>
                  <a:gd name="T6" fmla="*/ 10 w 13"/>
                  <a:gd name="T7" fmla="*/ 12 h 12"/>
                  <a:gd name="T8" fmla="*/ 0 w 13"/>
                  <a:gd name="T9" fmla="*/ 2 h 12"/>
                  <a:gd name="T10" fmla="*/ 3 w 13"/>
                  <a:gd name="T11" fmla="*/ 1 h 12"/>
                  <a:gd name="T12" fmla="*/ 5 w 13"/>
                  <a:gd name="T13" fmla="*/ 0 h 12"/>
                  <a:gd name="T14" fmla="*/ 8 w 13"/>
                  <a:gd name="T15" fmla="*/ 1 h 12"/>
                  <a:gd name="T16" fmla="*/ 10 w 13"/>
                  <a:gd name="T17" fmla="*/ 2 h 12"/>
                  <a:gd name="T18" fmla="*/ 11 w 13"/>
                  <a:gd name="T19" fmla="*/ 5 h 12"/>
                  <a:gd name="T20" fmla="*/ 13 w 13"/>
                  <a:gd name="T21" fmla="*/ 7 h 12"/>
                  <a:gd name="T22" fmla="*/ 11 w 13"/>
                  <a:gd name="T23" fmla="*/ 10 h 12"/>
                  <a:gd name="T24" fmla="*/ 10 w 13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2"/>
                  <a:gd name="T41" fmla="*/ 13 w 13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9" name="Freeform 310"/>
              <p:cNvSpPr>
                <a:spLocks/>
              </p:cNvSpPr>
              <p:nvPr/>
            </p:nvSpPr>
            <p:spPr bwMode="auto">
              <a:xfrm>
                <a:off x="2314" y="178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0"/>
                  <a:gd name="T35" fmla="*/ 10 w 10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0" name="Freeform 311"/>
              <p:cNvSpPr>
                <a:spLocks/>
              </p:cNvSpPr>
              <p:nvPr/>
            </p:nvSpPr>
            <p:spPr bwMode="auto">
              <a:xfrm>
                <a:off x="2314" y="178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0"/>
                  <a:gd name="T29" fmla="*/ 10 w 1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1" name="Freeform 312"/>
              <p:cNvSpPr>
                <a:spLocks/>
              </p:cNvSpPr>
              <p:nvPr/>
            </p:nvSpPr>
            <p:spPr bwMode="auto">
              <a:xfrm>
                <a:off x="2312" y="1784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0 h 13"/>
                  <a:gd name="T4" fmla="*/ 12 w 12"/>
                  <a:gd name="T5" fmla="*/ 10 h 13"/>
                  <a:gd name="T6" fmla="*/ 10 w 12"/>
                  <a:gd name="T7" fmla="*/ 13 h 13"/>
                  <a:gd name="T8" fmla="*/ 7 w 12"/>
                  <a:gd name="T9" fmla="*/ 13 h 13"/>
                  <a:gd name="T10" fmla="*/ 4 w 12"/>
                  <a:gd name="T11" fmla="*/ 13 h 13"/>
                  <a:gd name="T12" fmla="*/ 2 w 12"/>
                  <a:gd name="T13" fmla="*/ 10 h 13"/>
                  <a:gd name="T14" fmla="*/ 0 w 12"/>
                  <a:gd name="T15" fmla="*/ 9 h 13"/>
                  <a:gd name="T16" fmla="*/ 0 w 12"/>
                  <a:gd name="T17" fmla="*/ 5 h 13"/>
                  <a:gd name="T18" fmla="*/ 1 w 12"/>
                  <a:gd name="T19" fmla="*/ 3 h 13"/>
                  <a:gd name="T20" fmla="*/ 2 w 12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3"/>
                  <a:gd name="T35" fmla="*/ 12 w 1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3">
                    <a:moveTo>
                      <a:pt x="2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2" name="Freeform 313"/>
              <p:cNvSpPr>
                <a:spLocks/>
              </p:cNvSpPr>
              <p:nvPr/>
            </p:nvSpPr>
            <p:spPr bwMode="auto">
              <a:xfrm>
                <a:off x="2312" y="1782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4 h 15"/>
                  <a:gd name="T4" fmla="*/ 7 w 15"/>
                  <a:gd name="T5" fmla="*/ 15 h 15"/>
                  <a:gd name="T6" fmla="*/ 5 w 15"/>
                  <a:gd name="T7" fmla="*/ 15 h 15"/>
                  <a:gd name="T8" fmla="*/ 2 w 15"/>
                  <a:gd name="T9" fmla="*/ 12 h 15"/>
                  <a:gd name="T10" fmla="*/ 0 w 15"/>
                  <a:gd name="T11" fmla="*/ 11 h 15"/>
                  <a:gd name="T12" fmla="*/ 0 w 15"/>
                  <a:gd name="T13" fmla="*/ 7 h 15"/>
                  <a:gd name="T14" fmla="*/ 1 w 15"/>
                  <a:gd name="T15" fmla="*/ 5 h 15"/>
                  <a:gd name="T16" fmla="*/ 2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2 h 15"/>
                  <a:gd name="T26" fmla="*/ 15 w 15"/>
                  <a:gd name="T27" fmla="*/ 5 h 15"/>
                  <a:gd name="T28" fmla="*/ 15 w 15"/>
                  <a:gd name="T29" fmla="*/ 7 h 15"/>
                  <a:gd name="T30" fmla="*/ 13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4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3" name="Freeform 314"/>
              <p:cNvSpPr>
                <a:spLocks/>
              </p:cNvSpPr>
              <p:nvPr/>
            </p:nvSpPr>
            <p:spPr bwMode="auto">
              <a:xfrm>
                <a:off x="2306" y="1770"/>
                <a:ext cx="14" cy="22"/>
              </a:xfrm>
              <a:custGeom>
                <a:avLst/>
                <a:gdLst>
                  <a:gd name="T0" fmla="*/ 14 w 14"/>
                  <a:gd name="T1" fmla="*/ 22 h 22"/>
                  <a:gd name="T2" fmla="*/ 0 w 14"/>
                  <a:gd name="T3" fmla="*/ 7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2"/>
                  <a:gd name="T11" fmla="*/ 14 w 14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2">
                    <a:moveTo>
                      <a:pt x="14" y="22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4" name="Freeform 315"/>
              <p:cNvSpPr>
                <a:spLocks/>
              </p:cNvSpPr>
              <p:nvPr/>
            </p:nvSpPr>
            <p:spPr bwMode="auto">
              <a:xfrm>
                <a:off x="2368" y="2008"/>
                <a:ext cx="12" cy="11"/>
              </a:xfrm>
              <a:custGeom>
                <a:avLst/>
                <a:gdLst>
                  <a:gd name="T0" fmla="*/ 10 w 12"/>
                  <a:gd name="T1" fmla="*/ 11 h 11"/>
                  <a:gd name="T2" fmla="*/ 0 w 12"/>
                  <a:gd name="T3" fmla="*/ 1 h 11"/>
                  <a:gd name="T4" fmla="*/ 0 w 12"/>
                  <a:gd name="T5" fmla="*/ 1 h 11"/>
                  <a:gd name="T6" fmla="*/ 0 w 12"/>
                  <a:gd name="T7" fmla="*/ 1 h 11"/>
                  <a:gd name="T8" fmla="*/ 3 w 12"/>
                  <a:gd name="T9" fmla="*/ 0 h 11"/>
                  <a:gd name="T10" fmla="*/ 6 w 12"/>
                  <a:gd name="T11" fmla="*/ 0 h 11"/>
                  <a:gd name="T12" fmla="*/ 9 w 12"/>
                  <a:gd name="T13" fmla="*/ 0 h 11"/>
                  <a:gd name="T14" fmla="*/ 11 w 12"/>
                  <a:gd name="T15" fmla="*/ 1 h 11"/>
                  <a:gd name="T16" fmla="*/ 12 w 12"/>
                  <a:gd name="T17" fmla="*/ 4 h 11"/>
                  <a:gd name="T18" fmla="*/ 12 w 12"/>
                  <a:gd name="T19" fmla="*/ 6 h 11"/>
                  <a:gd name="T20" fmla="*/ 12 w 12"/>
                  <a:gd name="T21" fmla="*/ 9 h 11"/>
                  <a:gd name="T22" fmla="*/ 10 w 12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1"/>
                  <a:gd name="T38" fmla="*/ 12 w 12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1">
                    <a:moveTo>
                      <a:pt x="10" y="1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5" name="Freeform 316"/>
              <p:cNvSpPr>
                <a:spLocks/>
              </p:cNvSpPr>
              <p:nvPr/>
            </p:nvSpPr>
            <p:spPr bwMode="auto">
              <a:xfrm>
                <a:off x="2368" y="2009"/>
                <a:ext cx="11" cy="12"/>
              </a:xfrm>
              <a:custGeom>
                <a:avLst/>
                <a:gdLst>
                  <a:gd name="T0" fmla="*/ 1 w 11"/>
                  <a:gd name="T1" fmla="*/ 0 h 12"/>
                  <a:gd name="T2" fmla="*/ 11 w 11"/>
                  <a:gd name="T3" fmla="*/ 10 h 12"/>
                  <a:gd name="T4" fmla="*/ 11 w 11"/>
                  <a:gd name="T5" fmla="*/ 10 h 12"/>
                  <a:gd name="T6" fmla="*/ 10 w 11"/>
                  <a:gd name="T7" fmla="*/ 10 h 12"/>
                  <a:gd name="T8" fmla="*/ 10 w 11"/>
                  <a:gd name="T9" fmla="*/ 12 h 12"/>
                  <a:gd name="T10" fmla="*/ 10 w 11"/>
                  <a:gd name="T11" fmla="*/ 12 h 12"/>
                  <a:gd name="T12" fmla="*/ 0 w 11"/>
                  <a:gd name="T13" fmla="*/ 2 h 12"/>
                  <a:gd name="T14" fmla="*/ 0 w 11"/>
                  <a:gd name="T15" fmla="*/ 0 h 12"/>
                  <a:gd name="T16" fmla="*/ 0 w 11"/>
                  <a:gd name="T17" fmla="*/ 0 h 12"/>
                  <a:gd name="T18" fmla="*/ 0 w 11"/>
                  <a:gd name="T19" fmla="*/ 0 h 12"/>
                  <a:gd name="T20" fmla="*/ 1 w 11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2"/>
                  <a:gd name="T35" fmla="*/ 11 w 11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2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6" name="Freeform 317"/>
              <p:cNvSpPr>
                <a:spLocks/>
              </p:cNvSpPr>
              <p:nvPr/>
            </p:nvSpPr>
            <p:spPr bwMode="auto">
              <a:xfrm>
                <a:off x="2368" y="200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2 h 12"/>
                  <a:gd name="T6" fmla="*/ 10 w 10"/>
                  <a:gd name="T7" fmla="*/ 12 h 12"/>
                  <a:gd name="T8" fmla="*/ 0 w 10"/>
                  <a:gd name="T9" fmla="*/ 2 h 12"/>
                  <a:gd name="T10" fmla="*/ 0 w 10"/>
                  <a:gd name="T11" fmla="*/ 2 h 12"/>
                  <a:gd name="T12" fmla="*/ 0 w 1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2"/>
                  <a:gd name="T23" fmla="*/ 10 w 10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7" name="Freeform 318"/>
              <p:cNvSpPr>
                <a:spLocks/>
              </p:cNvSpPr>
              <p:nvPr/>
            </p:nvSpPr>
            <p:spPr bwMode="auto">
              <a:xfrm>
                <a:off x="2367" y="2011"/>
                <a:ext cx="11" cy="11"/>
              </a:xfrm>
              <a:custGeom>
                <a:avLst/>
                <a:gdLst>
                  <a:gd name="T0" fmla="*/ 1 w 11"/>
                  <a:gd name="T1" fmla="*/ 0 h 11"/>
                  <a:gd name="T2" fmla="*/ 11 w 11"/>
                  <a:gd name="T3" fmla="*/ 10 h 11"/>
                  <a:gd name="T4" fmla="*/ 8 w 11"/>
                  <a:gd name="T5" fmla="*/ 11 h 11"/>
                  <a:gd name="T6" fmla="*/ 6 w 11"/>
                  <a:gd name="T7" fmla="*/ 11 h 11"/>
                  <a:gd name="T8" fmla="*/ 4 w 11"/>
                  <a:gd name="T9" fmla="*/ 11 h 11"/>
                  <a:gd name="T10" fmla="*/ 1 w 11"/>
                  <a:gd name="T11" fmla="*/ 10 h 11"/>
                  <a:gd name="T12" fmla="*/ 0 w 11"/>
                  <a:gd name="T13" fmla="*/ 7 h 11"/>
                  <a:gd name="T14" fmla="*/ 0 w 11"/>
                  <a:gd name="T15" fmla="*/ 5 h 11"/>
                  <a:gd name="T16" fmla="*/ 0 w 11"/>
                  <a:gd name="T17" fmla="*/ 2 h 11"/>
                  <a:gd name="T18" fmla="*/ 1 w 1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1"/>
                  <a:gd name="T32" fmla="*/ 11 w 11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1">
                    <a:moveTo>
                      <a:pt x="1" y="0"/>
                    </a:moveTo>
                    <a:lnTo>
                      <a:pt x="11" y="10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8" name="Freeform 319"/>
              <p:cNvSpPr>
                <a:spLocks/>
              </p:cNvSpPr>
              <p:nvPr/>
            </p:nvSpPr>
            <p:spPr bwMode="auto">
              <a:xfrm>
                <a:off x="2367" y="2008"/>
                <a:ext cx="13" cy="14"/>
              </a:xfrm>
              <a:custGeom>
                <a:avLst/>
                <a:gdLst>
                  <a:gd name="T0" fmla="*/ 11 w 13"/>
                  <a:gd name="T1" fmla="*/ 11 h 14"/>
                  <a:gd name="T2" fmla="*/ 8 w 13"/>
                  <a:gd name="T3" fmla="*/ 14 h 14"/>
                  <a:gd name="T4" fmla="*/ 6 w 13"/>
                  <a:gd name="T5" fmla="*/ 14 h 14"/>
                  <a:gd name="T6" fmla="*/ 4 w 13"/>
                  <a:gd name="T7" fmla="*/ 14 h 14"/>
                  <a:gd name="T8" fmla="*/ 1 w 13"/>
                  <a:gd name="T9" fmla="*/ 13 h 14"/>
                  <a:gd name="T10" fmla="*/ 0 w 13"/>
                  <a:gd name="T11" fmla="*/ 10 h 14"/>
                  <a:gd name="T12" fmla="*/ 0 w 13"/>
                  <a:gd name="T13" fmla="*/ 8 h 14"/>
                  <a:gd name="T14" fmla="*/ 0 w 13"/>
                  <a:gd name="T15" fmla="*/ 4 h 14"/>
                  <a:gd name="T16" fmla="*/ 1 w 13"/>
                  <a:gd name="T17" fmla="*/ 1 h 14"/>
                  <a:gd name="T18" fmla="*/ 4 w 13"/>
                  <a:gd name="T19" fmla="*/ 0 h 14"/>
                  <a:gd name="T20" fmla="*/ 7 w 13"/>
                  <a:gd name="T21" fmla="*/ 0 h 14"/>
                  <a:gd name="T22" fmla="*/ 10 w 13"/>
                  <a:gd name="T23" fmla="*/ 0 h 14"/>
                  <a:gd name="T24" fmla="*/ 12 w 13"/>
                  <a:gd name="T25" fmla="*/ 1 h 14"/>
                  <a:gd name="T26" fmla="*/ 13 w 13"/>
                  <a:gd name="T27" fmla="*/ 4 h 14"/>
                  <a:gd name="T28" fmla="*/ 13 w 13"/>
                  <a:gd name="T29" fmla="*/ 6 h 14"/>
                  <a:gd name="T30" fmla="*/ 13 w 13"/>
                  <a:gd name="T31" fmla="*/ 9 h 14"/>
                  <a:gd name="T32" fmla="*/ 11 w 13"/>
                  <a:gd name="T33" fmla="*/ 11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11" y="11"/>
                    </a:moveTo>
                    <a:lnTo>
                      <a:pt x="8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9" name="Freeform 320"/>
              <p:cNvSpPr>
                <a:spLocks/>
              </p:cNvSpPr>
              <p:nvPr/>
            </p:nvSpPr>
            <p:spPr bwMode="auto">
              <a:xfrm>
                <a:off x="2360" y="1994"/>
                <a:ext cx="13" cy="19"/>
              </a:xfrm>
              <a:custGeom>
                <a:avLst/>
                <a:gdLst>
                  <a:gd name="T0" fmla="*/ 13 w 13"/>
                  <a:gd name="T1" fmla="*/ 19 h 19"/>
                  <a:gd name="T2" fmla="*/ 0 w 13"/>
                  <a:gd name="T3" fmla="*/ 7 h 19"/>
                  <a:gd name="T4" fmla="*/ 0 w 13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9"/>
                  <a:gd name="T11" fmla="*/ 13 w 13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9">
                    <a:moveTo>
                      <a:pt x="13" y="19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0" name="Freeform 321"/>
              <p:cNvSpPr>
                <a:spLocks/>
              </p:cNvSpPr>
              <p:nvPr/>
            </p:nvSpPr>
            <p:spPr bwMode="auto">
              <a:xfrm>
                <a:off x="2498" y="2117"/>
                <a:ext cx="12" cy="13"/>
              </a:xfrm>
              <a:custGeom>
                <a:avLst/>
                <a:gdLst>
                  <a:gd name="T0" fmla="*/ 9 w 12"/>
                  <a:gd name="T1" fmla="*/ 13 h 13"/>
                  <a:gd name="T2" fmla="*/ 9 w 12"/>
                  <a:gd name="T3" fmla="*/ 13 h 13"/>
                  <a:gd name="T4" fmla="*/ 9 w 12"/>
                  <a:gd name="T5" fmla="*/ 13 h 13"/>
                  <a:gd name="T6" fmla="*/ 9 w 12"/>
                  <a:gd name="T7" fmla="*/ 13 h 13"/>
                  <a:gd name="T8" fmla="*/ 0 w 12"/>
                  <a:gd name="T9" fmla="*/ 3 h 13"/>
                  <a:gd name="T10" fmla="*/ 2 w 12"/>
                  <a:gd name="T11" fmla="*/ 1 h 13"/>
                  <a:gd name="T12" fmla="*/ 4 w 12"/>
                  <a:gd name="T13" fmla="*/ 0 h 13"/>
                  <a:gd name="T14" fmla="*/ 7 w 12"/>
                  <a:gd name="T15" fmla="*/ 1 h 13"/>
                  <a:gd name="T16" fmla="*/ 9 w 12"/>
                  <a:gd name="T17" fmla="*/ 3 h 13"/>
                  <a:gd name="T18" fmla="*/ 11 w 12"/>
                  <a:gd name="T19" fmla="*/ 5 h 13"/>
                  <a:gd name="T20" fmla="*/ 12 w 12"/>
                  <a:gd name="T21" fmla="*/ 8 h 13"/>
                  <a:gd name="T22" fmla="*/ 11 w 12"/>
                  <a:gd name="T23" fmla="*/ 10 h 13"/>
                  <a:gd name="T24" fmla="*/ 9 w 12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3"/>
                  <a:gd name="T41" fmla="*/ 12 w 12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3">
                    <a:moveTo>
                      <a:pt x="9" y="13"/>
                    </a:moveTo>
                    <a:lnTo>
                      <a:pt x="9" y="1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9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1" name="Freeform 322"/>
              <p:cNvSpPr>
                <a:spLocks/>
              </p:cNvSpPr>
              <p:nvPr/>
            </p:nvSpPr>
            <p:spPr bwMode="auto">
              <a:xfrm>
                <a:off x="2498" y="212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9 w 9"/>
                  <a:gd name="T3" fmla="*/ 10 h 11"/>
                  <a:gd name="T4" fmla="*/ 9 w 9"/>
                  <a:gd name="T5" fmla="*/ 10 h 11"/>
                  <a:gd name="T6" fmla="*/ 9 w 9"/>
                  <a:gd name="T7" fmla="*/ 10 h 11"/>
                  <a:gd name="T8" fmla="*/ 9 w 9"/>
                  <a:gd name="T9" fmla="*/ 10 h 11"/>
                  <a:gd name="T10" fmla="*/ 9 w 9"/>
                  <a:gd name="T11" fmla="*/ 11 h 11"/>
                  <a:gd name="T12" fmla="*/ 0 w 9"/>
                  <a:gd name="T13" fmla="*/ 0 h 11"/>
                  <a:gd name="T14" fmla="*/ 0 w 9"/>
                  <a:gd name="T15" fmla="*/ 0 h 11"/>
                  <a:gd name="T16" fmla="*/ 0 w 9"/>
                  <a:gd name="T17" fmla="*/ 0 h 11"/>
                  <a:gd name="T18" fmla="*/ 0 w 9"/>
                  <a:gd name="T19" fmla="*/ 0 h 11"/>
                  <a:gd name="T20" fmla="*/ 0 w 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11"/>
                  <a:gd name="T35" fmla="*/ 9 w 9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11">
                    <a:moveTo>
                      <a:pt x="0" y="0"/>
                    </a:moveTo>
                    <a:lnTo>
                      <a:pt x="9" y="10"/>
                    </a:lnTo>
                    <a:lnTo>
                      <a:pt x="9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2" name="Freeform 323"/>
              <p:cNvSpPr>
                <a:spLocks/>
              </p:cNvSpPr>
              <p:nvPr/>
            </p:nvSpPr>
            <p:spPr bwMode="auto">
              <a:xfrm>
                <a:off x="2498" y="212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9 w 9"/>
                  <a:gd name="T3" fmla="*/ 10 h 11"/>
                  <a:gd name="T4" fmla="*/ 9 w 9"/>
                  <a:gd name="T5" fmla="*/ 10 h 11"/>
                  <a:gd name="T6" fmla="*/ 9 w 9"/>
                  <a:gd name="T7" fmla="*/ 11 h 11"/>
                  <a:gd name="T8" fmla="*/ 9 w 9"/>
                  <a:gd name="T9" fmla="*/ 11 h 11"/>
                  <a:gd name="T10" fmla="*/ 9 w 9"/>
                  <a:gd name="T11" fmla="*/ 11 h 11"/>
                  <a:gd name="T12" fmla="*/ 0 w 9"/>
                  <a:gd name="T13" fmla="*/ 1 h 11"/>
                  <a:gd name="T14" fmla="*/ 0 w 9"/>
                  <a:gd name="T15" fmla="*/ 0 h 11"/>
                  <a:gd name="T16" fmla="*/ 0 w 9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11"/>
                  <a:gd name="T29" fmla="*/ 9 w 9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11">
                    <a:moveTo>
                      <a:pt x="0" y="0"/>
                    </a:moveTo>
                    <a:lnTo>
                      <a:pt x="9" y="10"/>
                    </a:lnTo>
                    <a:lnTo>
                      <a:pt x="9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3" name="Freeform 324"/>
              <p:cNvSpPr>
                <a:spLocks/>
              </p:cNvSpPr>
              <p:nvPr/>
            </p:nvSpPr>
            <p:spPr bwMode="auto">
              <a:xfrm>
                <a:off x="2495" y="2120"/>
                <a:ext cx="12" cy="12"/>
              </a:xfrm>
              <a:custGeom>
                <a:avLst/>
                <a:gdLst>
                  <a:gd name="T0" fmla="*/ 3 w 12"/>
                  <a:gd name="T1" fmla="*/ 0 h 12"/>
                  <a:gd name="T2" fmla="*/ 12 w 12"/>
                  <a:gd name="T3" fmla="*/ 11 h 12"/>
                  <a:gd name="T4" fmla="*/ 12 w 12"/>
                  <a:gd name="T5" fmla="*/ 11 h 12"/>
                  <a:gd name="T6" fmla="*/ 10 w 12"/>
                  <a:gd name="T7" fmla="*/ 12 h 12"/>
                  <a:gd name="T8" fmla="*/ 7 w 12"/>
                  <a:gd name="T9" fmla="*/ 12 h 12"/>
                  <a:gd name="T10" fmla="*/ 4 w 12"/>
                  <a:gd name="T11" fmla="*/ 12 h 12"/>
                  <a:gd name="T12" fmla="*/ 3 w 12"/>
                  <a:gd name="T13" fmla="*/ 11 h 12"/>
                  <a:gd name="T14" fmla="*/ 0 w 12"/>
                  <a:gd name="T15" fmla="*/ 8 h 12"/>
                  <a:gd name="T16" fmla="*/ 0 w 12"/>
                  <a:gd name="T17" fmla="*/ 6 h 12"/>
                  <a:gd name="T18" fmla="*/ 0 w 12"/>
                  <a:gd name="T19" fmla="*/ 2 h 12"/>
                  <a:gd name="T20" fmla="*/ 3 w 12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2"/>
                  <a:gd name="T35" fmla="*/ 12 w 12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2">
                    <a:moveTo>
                      <a:pt x="3" y="0"/>
                    </a:moveTo>
                    <a:lnTo>
                      <a:pt x="12" y="11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4" name="Freeform 325"/>
              <p:cNvSpPr>
                <a:spLocks/>
              </p:cNvSpPr>
              <p:nvPr/>
            </p:nvSpPr>
            <p:spPr bwMode="auto">
              <a:xfrm>
                <a:off x="2495" y="2117"/>
                <a:ext cx="15" cy="15"/>
              </a:xfrm>
              <a:custGeom>
                <a:avLst/>
                <a:gdLst>
                  <a:gd name="T0" fmla="*/ 12 w 15"/>
                  <a:gd name="T1" fmla="*/ 13 h 15"/>
                  <a:gd name="T2" fmla="*/ 10 w 15"/>
                  <a:gd name="T3" fmla="*/ 15 h 15"/>
                  <a:gd name="T4" fmla="*/ 7 w 15"/>
                  <a:gd name="T5" fmla="*/ 15 h 15"/>
                  <a:gd name="T6" fmla="*/ 4 w 15"/>
                  <a:gd name="T7" fmla="*/ 15 h 15"/>
                  <a:gd name="T8" fmla="*/ 3 w 15"/>
                  <a:gd name="T9" fmla="*/ 14 h 15"/>
                  <a:gd name="T10" fmla="*/ 0 w 15"/>
                  <a:gd name="T11" fmla="*/ 11 h 15"/>
                  <a:gd name="T12" fmla="*/ 0 w 15"/>
                  <a:gd name="T13" fmla="*/ 9 h 15"/>
                  <a:gd name="T14" fmla="*/ 0 w 15"/>
                  <a:gd name="T15" fmla="*/ 5 h 15"/>
                  <a:gd name="T16" fmla="*/ 3 w 15"/>
                  <a:gd name="T17" fmla="*/ 3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3 h 15"/>
                  <a:gd name="T26" fmla="*/ 14 w 15"/>
                  <a:gd name="T27" fmla="*/ 5 h 15"/>
                  <a:gd name="T28" fmla="*/ 15 w 15"/>
                  <a:gd name="T29" fmla="*/ 8 h 15"/>
                  <a:gd name="T30" fmla="*/ 14 w 15"/>
                  <a:gd name="T31" fmla="*/ 10 h 15"/>
                  <a:gd name="T32" fmla="*/ 12 w 15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3"/>
                    </a:move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5" name="Freeform 326"/>
              <p:cNvSpPr>
                <a:spLocks/>
              </p:cNvSpPr>
              <p:nvPr/>
            </p:nvSpPr>
            <p:spPr bwMode="auto">
              <a:xfrm>
                <a:off x="2493" y="2108"/>
                <a:ext cx="12" cy="17"/>
              </a:xfrm>
              <a:custGeom>
                <a:avLst/>
                <a:gdLst>
                  <a:gd name="T0" fmla="*/ 12 w 12"/>
                  <a:gd name="T1" fmla="*/ 17 h 17"/>
                  <a:gd name="T2" fmla="*/ 0 w 12"/>
                  <a:gd name="T3" fmla="*/ 5 h 17"/>
                  <a:gd name="T4" fmla="*/ 0 w 12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7"/>
                  <a:gd name="T11" fmla="*/ 12 w 12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7">
                    <a:moveTo>
                      <a:pt x="12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6" name="Freeform 327"/>
              <p:cNvSpPr>
                <a:spLocks/>
              </p:cNvSpPr>
              <p:nvPr/>
            </p:nvSpPr>
            <p:spPr bwMode="auto">
              <a:xfrm>
                <a:off x="2498" y="2107"/>
                <a:ext cx="12" cy="13"/>
              </a:xfrm>
              <a:custGeom>
                <a:avLst/>
                <a:gdLst>
                  <a:gd name="T0" fmla="*/ 9 w 12"/>
                  <a:gd name="T1" fmla="*/ 11 h 13"/>
                  <a:gd name="T2" fmla="*/ 9 w 12"/>
                  <a:gd name="T3" fmla="*/ 11 h 13"/>
                  <a:gd name="T4" fmla="*/ 9 w 12"/>
                  <a:gd name="T5" fmla="*/ 13 h 13"/>
                  <a:gd name="T6" fmla="*/ 0 w 12"/>
                  <a:gd name="T7" fmla="*/ 3 h 13"/>
                  <a:gd name="T8" fmla="*/ 0 w 12"/>
                  <a:gd name="T9" fmla="*/ 3 h 13"/>
                  <a:gd name="T10" fmla="*/ 0 w 12"/>
                  <a:gd name="T11" fmla="*/ 1 h 13"/>
                  <a:gd name="T12" fmla="*/ 2 w 12"/>
                  <a:gd name="T13" fmla="*/ 0 h 13"/>
                  <a:gd name="T14" fmla="*/ 4 w 12"/>
                  <a:gd name="T15" fmla="*/ 0 h 13"/>
                  <a:gd name="T16" fmla="*/ 8 w 12"/>
                  <a:gd name="T17" fmla="*/ 0 h 13"/>
                  <a:gd name="T18" fmla="*/ 9 w 12"/>
                  <a:gd name="T19" fmla="*/ 1 h 13"/>
                  <a:gd name="T20" fmla="*/ 12 w 12"/>
                  <a:gd name="T21" fmla="*/ 4 h 13"/>
                  <a:gd name="T22" fmla="*/ 12 w 12"/>
                  <a:gd name="T23" fmla="*/ 6 h 13"/>
                  <a:gd name="T24" fmla="*/ 12 w 12"/>
                  <a:gd name="T25" fmla="*/ 9 h 13"/>
                  <a:gd name="T26" fmla="*/ 9 w 12"/>
                  <a:gd name="T27" fmla="*/ 11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3"/>
                  <a:gd name="T44" fmla="*/ 12 w 12"/>
                  <a:gd name="T45" fmla="*/ 13 h 1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3">
                    <a:moveTo>
                      <a:pt x="9" y="11"/>
                    </a:moveTo>
                    <a:lnTo>
                      <a:pt x="9" y="11"/>
                    </a:lnTo>
                    <a:lnTo>
                      <a:pt x="9" y="1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7" name="Freeform 328"/>
              <p:cNvSpPr>
                <a:spLocks/>
              </p:cNvSpPr>
              <p:nvPr/>
            </p:nvSpPr>
            <p:spPr bwMode="auto">
              <a:xfrm>
                <a:off x="2498" y="2108"/>
                <a:ext cx="9" cy="12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0 h 12"/>
                  <a:gd name="T4" fmla="*/ 9 w 9"/>
                  <a:gd name="T5" fmla="*/ 10 h 12"/>
                  <a:gd name="T6" fmla="*/ 9 w 9"/>
                  <a:gd name="T7" fmla="*/ 12 h 12"/>
                  <a:gd name="T8" fmla="*/ 0 w 9"/>
                  <a:gd name="T9" fmla="*/ 2 h 12"/>
                  <a:gd name="T10" fmla="*/ 0 w 9"/>
                  <a:gd name="T11" fmla="*/ 2 h 12"/>
                  <a:gd name="T12" fmla="*/ 0 w 9"/>
                  <a:gd name="T13" fmla="*/ 2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2"/>
                  <a:gd name="T32" fmla="*/ 9 w 9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2">
                    <a:moveTo>
                      <a:pt x="0" y="0"/>
                    </a:moveTo>
                    <a:lnTo>
                      <a:pt x="9" y="10"/>
                    </a:lnTo>
                    <a:lnTo>
                      <a:pt x="9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8" name="Freeform 329"/>
              <p:cNvSpPr>
                <a:spLocks/>
              </p:cNvSpPr>
              <p:nvPr/>
            </p:nvSpPr>
            <p:spPr bwMode="auto">
              <a:xfrm>
                <a:off x="2498" y="2110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0 w 9"/>
                  <a:gd name="T13" fmla="*/ 0 h 10"/>
                  <a:gd name="T14" fmla="*/ 0 w 9"/>
                  <a:gd name="T15" fmla="*/ 0 h 10"/>
                  <a:gd name="T16" fmla="*/ 0 w 9"/>
                  <a:gd name="T17" fmla="*/ 0 h 10"/>
                  <a:gd name="T18" fmla="*/ 0 w 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9" name="Freeform 330"/>
              <p:cNvSpPr>
                <a:spLocks/>
              </p:cNvSpPr>
              <p:nvPr/>
            </p:nvSpPr>
            <p:spPr bwMode="auto">
              <a:xfrm>
                <a:off x="2495" y="2110"/>
                <a:ext cx="12" cy="11"/>
              </a:xfrm>
              <a:custGeom>
                <a:avLst/>
                <a:gdLst>
                  <a:gd name="T0" fmla="*/ 3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10 w 12"/>
                  <a:gd name="T7" fmla="*/ 11 h 11"/>
                  <a:gd name="T8" fmla="*/ 7 w 12"/>
                  <a:gd name="T9" fmla="*/ 11 h 11"/>
                  <a:gd name="T10" fmla="*/ 5 w 12"/>
                  <a:gd name="T11" fmla="*/ 11 h 11"/>
                  <a:gd name="T12" fmla="*/ 3 w 12"/>
                  <a:gd name="T13" fmla="*/ 10 h 11"/>
                  <a:gd name="T14" fmla="*/ 1 w 12"/>
                  <a:gd name="T15" fmla="*/ 7 h 11"/>
                  <a:gd name="T16" fmla="*/ 0 w 12"/>
                  <a:gd name="T17" fmla="*/ 5 h 11"/>
                  <a:gd name="T18" fmla="*/ 1 w 12"/>
                  <a:gd name="T19" fmla="*/ 2 h 11"/>
                  <a:gd name="T20" fmla="*/ 3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3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0" name="Freeform 331"/>
              <p:cNvSpPr>
                <a:spLocks/>
              </p:cNvSpPr>
              <p:nvPr/>
            </p:nvSpPr>
            <p:spPr bwMode="auto">
              <a:xfrm>
                <a:off x="2495" y="2107"/>
                <a:ext cx="15" cy="14"/>
              </a:xfrm>
              <a:custGeom>
                <a:avLst/>
                <a:gdLst>
                  <a:gd name="T0" fmla="*/ 12 w 15"/>
                  <a:gd name="T1" fmla="*/ 13 h 14"/>
                  <a:gd name="T2" fmla="*/ 10 w 15"/>
                  <a:gd name="T3" fmla="*/ 14 h 14"/>
                  <a:gd name="T4" fmla="*/ 7 w 15"/>
                  <a:gd name="T5" fmla="*/ 14 h 14"/>
                  <a:gd name="T6" fmla="*/ 5 w 15"/>
                  <a:gd name="T7" fmla="*/ 14 h 14"/>
                  <a:gd name="T8" fmla="*/ 3 w 15"/>
                  <a:gd name="T9" fmla="*/ 13 h 14"/>
                  <a:gd name="T10" fmla="*/ 1 w 15"/>
                  <a:gd name="T11" fmla="*/ 10 h 14"/>
                  <a:gd name="T12" fmla="*/ 0 w 15"/>
                  <a:gd name="T13" fmla="*/ 8 h 14"/>
                  <a:gd name="T14" fmla="*/ 1 w 15"/>
                  <a:gd name="T15" fmla="*/ 5 h 14"/>
                  <a:gd name="T16" fmla="*/ 3 w 15"/>
                  <a:gd name="T17" fmla="*/ 3 h 14"/>
                  <a:gd name="T18" fmla="*/ 5 w 15"/>
                  <a:gd name="T19" fmla="*/ 0 h 14"/>
                  <a:gd name="T20" fmla="*/ 7 w 15"/>
                  <a:gd name="T21" fmla="*/ 0 h 14"/>
                  <a:gd name="T22" fmla="*/ 11 w 15"/>
                  <a:gd name="T23" fmla="*/ 0 h 14"/>
                  <a:gd name="T24" fmla="*/ 12 w 15"/>
                  <a:gd name="T25" fmla="*/ 1 h 14"/>
                  <a:gd name="T26" fmla="*/ 15 w 15"/>
                  <a:gd name="T27" fmla="*/ 4 h 14"/>
                  <a:gd name="T28" fmla="*/ 15 w 15"/>
                  <a:gd name="T29" fmla="*/ 6 h 14"/>
                  <a:gd name="T30" fmla="*/ 15 w 15"/>
                  <a:gd name="T31" fmla="*/ 10 h 14"/>
                  <a:gd name="T32" fmla="*/ 12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2" y="13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1" name="Freeform 332"/>
              <p:cNvSpPr>
                <a:spLocks/>
              </p:cNvSpPr>
              <p:nvPr/>
            </p:nvSpPr>
            <p:spPr bwMode="auto">
              <a:xfrm>
                <a:off x="2493" y="2098"/>
                <a:ext cx="12" cy="17"/>
              </a:xfrm>
              <a:custGeom>
                <a:avLst/>
                <a:gdLst>
                  <a:gd name="T0" fmla="*/ 12 w 12"/>
                  <a:gd name="T1" fmla="*/ 17 h 17"/>
                  <a:gd name="T2" fmla="*/ 0 w 12"/>
                  <a:gd name="T3" fmla="*/ 5 h 17"/>
                  <a:gd name="T4" fmla="*/ 0 w 12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7"/>
                  <a:gd name="T11" fmla="*/ 12 w 12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7">
                    <a:moveTo>
                      <a:pt x="12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2" name="Freeform 333"/>
              <p:cNvSpPr>
                <a:spLocks/>
              </p:cNvSpPr>
              <p:nvPr/>
            </p:nvSpPr>
            <p:spPr bwMode="auto">
              <a:xfrm>
                <a:off x="2498" y="2097"/>
                <a:ext cx="12" cy="13"/>
              </a:xfrm>
              <a:custGeom>
                <a:avLst/>
                <a:gdLst>
                  <a:gd name="T0" fmla="*/ 9 w 12"/>
                  <a:gd name="T1" fmla="*/ 11 h 13"/>
                  <a:gd name="T2" fmla="*/ 9 w 12"/>
                  <a:gd name="T3" fmla="*/ 13 h 13"/>
                  <a:gd name="T4" fmla="*/ 0 w 12"/>
                  <a:gd name="T5" fmla="*/ 3 h 13"/>
                  <a:gd name="T6" fmla="*/ 2 w 12"/>
                  <a:gd name="T7" fmla="*/ 0 h 13"/>
                  <a:gd name="T8" fmla="*/ 4 w 12"/>
                  <a:gd name="T9" fmla="*/ 0 h 13"/>
                  <a:gd name="T10" fmla="*/ 8 w 12"/>
                  <a:gd name="T11" fmla="*/ 0 h 13"/>
                  <a:gd name="T12" fmla="*/ 9 w 12"/>
                  <a:gd name="T13" fmla="*/ 1 h 13"/>
                  <a:gd name="T14" fmla="*/ 12 w 12"/>
                  <a:gd name="T15" fmla="*/ 4 h 13"/>
                  <a:gd name="T16" fmla="*/ 12 w 12"/>
                  <a:gd name="T17" fmla="*/ 6 h 13"/>
                  <a:gd name="T18" fmla="*/ 12 w 12"/>
                  <a:gd name="T19" fmla="*/ 9 h 13"/>
                  <a:gd name="T20" fmla="*/ 9 w 12"/>
                  <a:gd name="T21" fmla="*/ 11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3"/>
                  <a:gd name="T35" fmla="*/ 12 w 1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3">
                    <a:moveTo>
                      <a:pt x="9" y="11"/>
                    </a:moveTo>
                    <a:lnTo>
                      <a:pt x="9" y="1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3" name="Freeform 334"/>
              <p:cNvSpPr>
                <a:spLocks/>
              </p:cNvSpPr>
              <p:nvPr/>
            </p:nvSpPr>
            <p:spPr bwMode="auto">
              <a:xfrm>
                <a:off x="2498" y="2098"/>
                <a:ext cx="9" cy="12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0 h 12"/>
                  <a:gd name="T4" fmla="*/ 9 w 9"/>
                  <a:gd name="T5" fmla="*/ 10 h 12"/>
                  <a:gd name="T6" fmla="*/ 9 w 9"/>
                  <a:gd name="T7" fmla="*/ 12 h 12"/>
                  <a:gd name="T8" fmla="*/ 9 w 9"/>
                  <a:gd name="T9" fmla="*/ 12 h 12"/>
                  <a:gd name="T10" fmla="*/ 9 w 9"/>
                  <a:gd name="T11" fmla="*/ 12 h 12"/>
                  <a:gd name="T12" fmla="*/ 0 w 9"/>
                  <a:gd name="T13" fmla="*/ 2 h 12"/>
                  <a:gd name="T14" fmla="*/ 0 w 9"/>
                  <a:gd name="T15" fmla="*/ 2 h 12"/>
                  <a:gd name="T16" fmla="*/ 0 w 9"/>
                  <a:gd name="T17" fmla="*/ 2 h 12"/>
                  <a:gd name="T18" fmla="*/ 0 w 9"/>
                  <a:gd name="T19" fmla="*/ 0 h 12"/>
                  <a:gd name="T20" fmla="*/ 0 w 9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12"/>
                  <a:gd name="T35" fmla="*/ 9 w 9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12">
                    <a:moveTo>
                      <a:pt x="0" y="0"/>
                    </a:moveTo>
                    <a:lnTo>
                      <a:pt x="9" y="10"/>
                    </a:lnTo>
                    <a:lnTo>
                      <a:pt x="9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4" name="Freeform 335"/>
              <p:cNvSpPr>
                <a:spLocks/>
              </p:cNvSpPr>
              <p:nvPr/>
            </p:nvSpPr>
            <p:spPr bwMode="auto">
              <a:xfrm>
                <a:off x="2498" y="2100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0 w 9"/>
                  <a:gd name="T11" fmla="*/ 0 h 10"/>
                  <a:gd name="T12" fmla="*/ 0 w 9"/>
                  <a:gd name="T13" fmla="*/ 0 h 10"/>
                  <a:gd name="T14" fmla="*/ 0 w 9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10"/>
                  <a:gd name="T26" fmla="*/ 9 w 9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5" name="Freeform 336"/>
              <p:cNvSpPr>
                <a:spLocks/>
              </p:cNvSpPr>
              <p:nvPr/>
            </p:nvSpPr>
            <p:spPr bwMode="auto">
              <a:xfrm>
                <a:off x="2495" y="2100"/>
                <a:ext cx="12" cy="11"/>
              </a:xfrm>
              <a:custGeom>
                <a:avLst/>
                <a:gdLst>
                  <a:gd name="T0" fmla="*/ 3 w 12"/>
                  <a:gd name="T1" fmla="*/ 0 h 11"/>
                  <a:gd name="T2" fmla="*/ 12 w 12"/>
                  <a:gd name="T3" fmla="*/ 10 h 11"/>
                  <a:gd name="T4" fmla="*/ 10 w 12"/>
                  <a:gd name="T5" fmla="*/ 11 h 11"/>
                  <a:gd name="T6" fmla="*/ 7 w 12"/>
                  <a:gd name="T7" fmla="*/ 11 h 11"/>
                  <a:gd name="T8" fmla="*/ 5 w 12"/>
                  <a:gd name="T9" fmla="*/ 11 h 11"/>
                  <a:gd name="T10" fmla="*/ 3 w 12"/>
                  <a:gd name="T11" fmla="*/ 10 h 11"/>
                  <a:gd name="T12" fmla="*/ 1 w 12"/>
                  <a:gd name="T13" fmla="*/ 7 h 11"/>
                  <a:gd name="T14" fmla="*/ 0 w 12"/>
                  <a:gd name="T15" fmla="*/ 5 h 11"/>
                  <a:gd name="T16" fmla="*/ 1 w 12"/>
                  <a:gd name="T17" fmla="*/ 2 h 11"/>
                  <a:gd name="T18" fmla="*/ 3 w 1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1"/>
                  <a:gd name="T32" fmla="*/ 12 w 12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1">
                    <a:moveTo>
                      <a:pt x="3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6" name="Freeform 337"/>
              <p:cNvSpPr>
                <a:spLocks/>
              </p:cNvSpPr>
              <p:nvPr/>
            </p:nvSpPr>
            <p:spPr bwMode="auto">
              <a:xfrm>
                <a:off x="2495" y="2097"/>
                <a:ext cx="15" cy="14"/>
              </a:xfrm>
              <a:custGeom>
                <a:avLst/>
                <a:gdLst>
                  <a:gd name="T0" fmla="*/ 12 w 15"/>
                  <a:gd name="T1" fmla="*/ 13 h 14"/>
                  <a:gd name="T2" fmla="*/ 10 w 15"/>
                  <a:gd name="T3" fmla="*/ 14 h 14"/>
                  <a:gd name="T4" fmla="*/ 7 w 15"/>
                  <a:gd name="T5" fmla="*/ 14 h 14"/>
                  <a:gd name="T6" fmla="*/ 5 w 15"/>
                  <a:gd name="T7" fmla="*/ 14 h 14"/>
                  <a:gd name="T8" fmla="*/ 3 w 15"/>
                  <a:gd name="T9" fmla="*/ 13 h 14"/>
                  <a:gd name="T10" fmla="*/ 1 w 15"/>
                  <a:gd name="T11" fmla="*/ 10 h 14"/>
                  <a:gd name="T12" fmla="*/ 0 w 15"/>
                  <a:gd name="T13" fmla="*/ 8 h 14"/>
                  <a:gd name="T14" fmla="*/ 1 w 15"/>
                  <a:gd name="T15" fmla="*/ 5 h 14"/>
                  <a:gd name="T16" fmla="*/ 3 w 15"/>
                  <a:gd name="T17" fmla="*/ 3 h 14"/>
                  <a:gd name="T18" fmla="*/ 5 w 15"/>
                  <a:gd name="T19" fmla="*/ 0 h 14"/>
                  <a:gd name="T20" fmla="*/ 7 w 15"/>
                  <a:gd name="T21" fmla="*/ 0 h 14"/>
                  <a:gd name="T22" fmla="*/ 11 w 15"/>
                  <a:gd name="T23" fmla="*/ 0 h 14"/>
                  <a:gd name="T24" fmla="*/ 12 w 15"/>
                  <a:gd name="T25" fmla="*/ 1 h 14"/>
                  <a:gd name="T26" fmla="*/ 15 w 15"/>
                  <a:gd name="T27" fmla="*/ 4 h 14"/>
                  <a:gd name="T28" fmla="*/ 15 w 15"/>
                  <a:gd name="T29" fmla="*/ 6 h 14"/>
                  <a:gd name="T30" fmla="*/ 15 w 15"/>
                  <a:gd name="T31" fmla="*/ 10 h 14"/>
                  <a:gd name="T32" fmla="*/ 12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2" y="13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7" name="Freeform 338"/>
              <p:cNvSpPr>
                <a:spLocks/>
              </p:cNvSpPr>
              <p:nvPr/>
            </p:nvSpPr>
            <p:spPr bwMode="auto">
              <a:xfrm>
                <a:off x="2494" y="2090"/>
                <a:ext cx="11" cy="15"/>
              </a:xfrm>
              <a:custGeom>
                <a:avLst/>
                <a:gdLst>
                  <a:gd name="T0" fmla="*/ 11 w 11"/>
                  <a:gd name="T1" fmla="*/ 15 h 15"/>
                  <a:gd name="T2" fmla="*/ 0 w 11"/>
                  <a:gd name="T3" fmla="*/ 3 h 15"/>
                  <a:gd name="T4" fmla="*/ 0 w 1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5"/>
                  <a:gd name="T11" fmla="*/ 11 w 1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5">
                    <a:moveTo>
                      <a:pt x="11" y="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8" name="Freeform 339"/>
              <p:cNvSpPr>
                <a:spLocks/>
              </p:cNvSpPr>
              <p:nvPr/>
            </p:nvSpPr>
            <p:spPr bwMode="auto">
              <a:xfrm>
                <a:off x="2498" y="2076"/>
                <a:ext cx="12" cy="12"/>
              </a:xfrm>
              <a:custGeom>
                <a:avLst/>
                <a:gdLst>
                  <a:gd name="T0" fmla="*/ 9 w 12"/>
                  <a:gd name="T1" fmla="*/ 12 h 12"/>
                  <a:gd name="T2" fmla="*/ 0 w 12"/>
                  <a:gd name="T3" fmla="*/ 2 h 12"/>
                  <a:gd name="T4" fmla="*/ 2 w 12"/>
                  <a:gd name="T5" fmla="*/ 1 h 12"/>
                  <a:gd name="T6" fmla="*/ 4 w 12"/>
                  <a:gd name="T7" fmla="*/ 0 h 12"/>
                  <a:gd name="T8" fmla="*/ 7 w 12"/>
                  <a:gd name="T9" fmla="*/ 1 h 12"/>
                  <a:gd name="T10" fmla="*/ 9 w 12"/>
                  <a:gd name="T11" fmla="*/ 2 h 12"/>
                  <a:gd name="T12" fmla="*/ 11 w 12"/>
                  <a:gd name="T13" fmla="*/ 5 h 12"/>
                  <a:gd name="T14" fmla="*/ 12 w 12"/>
                  <a:gd name="T15" fmla="*/ 7 h 12"/>
                  <a:gd name="T16" fmla="*/ 11 w 12"/>
                  <a:gd name="T17" fmla="*/ 10 h 12"/>
                  <a:gd name="T18" fmla="*/ 9 w 12"/>
                  <a:gd name="T19" fmla="*/ 1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9" y="12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9" name="Freeform 340"/>
              <p:cNvSpPr>
                <a:spLocks/>
              </p:cNvSpPr>
              <p:nvPr/>
            </p:nvSpPr>
            <p:spPr bwMode="auto">
              <a:xfrm>
                <a:off x="2498" y="2078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9 w 9"/>
                  <a:gd name="T13" fmla="*/ 10 h 10"/>
                  <a:gd name="T14" fmla="*/ 9 w 9"/>
                  <a:gd name="T15" fmla="*/ 10 h 10"/>
                  <a:gd name="T16" fmla="*/ 0 w 9"/>
                  <a:gd name="T17" fmla="*/ 0 h 10"/>
                  <a:gd name="T18" fmla="*/ 0 w 9"/>
                  <a:gd name="T19" fmla="*/ 0 h 10"/>
                  <a:gd name="T20" fmla="*/ 0 w 9"/>
                  <a:gd name="T21" fmla="*/ 0 h 10"/>
                  <a:gd name="T22" fmla="*/ 0 w 9"/>
                  <a:gd name="T23" fmla="*/ 0 h 10"/>
                  <a:gd name="T24" fmla="*/ 0 w 9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10"/>
                  <a:gd name="T41" fmla="*/ 9 w 9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0" name="Freeform 341"/>
              <p:cNvSpPr>
                <a:spLocks/>
              </p:cNvSpPr>
              <p:nvPr/>
            </p:nvSpPr>
            <p:spPr bwMode="auto">
              <a:xfrm>
                <a:off x="2498" y="2078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0 w 9"/>
                  <a:gd name="T9" fmla="*/ 0 h 10"/>
                  <a:gd name="T10" fmla="*/ 0 w 9"/>
                  <a:gd name="T11" fmla="*/ 0 h 10"/>
                  <a:gd name="T12" fmla="*/ 0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0"/>
                  <a:gd name="T23" fmla="*/ 9 w 9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1" name="Freeform 342"/>
              <p:cNvSpPr>
                <a:spLocks/>
              </p:cNvSpPr>
              <p:nvPr/>
            </p:nvSpPr>
            <p:spPr bwMode="auto">
              <a:xfrm>
                <a:off x="2495" y="2078"/>
                <a:ext cx="12" cy="13"/>
              </a:xfrm>
              <a:custGeom>
                <a:avLst/>
                <a:gdLst>
                  <a:gd name="T0" fmla="*/ 3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4 w 12"/>
                  <a:gd name="T9" fmla="*/ 13 h 13"/>
                  <a:gd name="T10" fmla="*/ 1 w 12"/>
                  <a:gd name="T11" fmla="*/ 12 h 13"/>
                  <a:gd name="T12" fmla="*/ 0 w 12"/>
                  <a:gd name="T13" fmla="*/ 9 h 13"/>
                  <a:gd name="T14" fmla="*/ 0 w 12"/>
                  <a:gd name="T15" fmla="*/ 5 h 13"/>
                  <a:gd name="T16" fmla="*/ 0 w 12"/>
                  <a:gd name="T17" fmla="*/ 3 h 13"/>
                  <a:gd name="T18" fmla="*/ 3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3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2" name="Freeform 343"/>
              <p:cNvSpPr>
                <a:spLocks/>
              </p:cNvSpPr>
              <p:nvPr/>
            </p:nvSpPr>
            <p:spPr bwMode="auto">
              <a:xfrm>
                <a:off x="2495" y="2076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5 h 15"/>
                  <a:gd name="T4" fmla="*/ 7 w 15"/>
                  <a:gd name="T5" fmla="*/ 15 h 15"/>
                  <a:gd name="T6" fmla="*/ 4 w 15"/>
                  <a:gd name="T7" fmla="*/ 15 h 15"/>
                  <a:gd name="T8" fmla="*/ 1 w 15"/>
                  <a:gd name="T9" fmla="*/ 14 h 15"/>
                  <a:gd name="T10" fmla="*/ 0 w 15"/>
                  <a:gd name="T11" fmla="*/ 11 h 15"/>
                  <a:gd name="T12" fmla="*/ 0 w 15"/>
                  <a:gd name="T13" fmla="*/ 7 h 15"/>
                  <a:gd name="T14" fmla="*/ 0 w 15"/>
                  <a:gd name="T15" fmla="*/ 5 h 15"/>
                  <a:gd name="T16" fmla="*/ 3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2 h 15"/>
                  <a:gd name="T26" fmla="*/ 14 w 15"/>
                  <a:gd name="T27" fmla="*/ 5 h 15"/>
                  <a:gd name="T28" fmla="*/ 15 w 15"/>
                  <a:gd name="T29" fmla="*/ 7 h 15"/>
                  <a:gd name="T30" fmla="*/ 14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3" name="Freeform 344"/>
              <p:cNvSpPr>
                <a:spLocks/>
              </p:cNvSpPr>
              <p:nvPr/>
            </p:nvSpPr>
            <p:spPr bwMode="auto">
              <a:xfrm>
                <a:off x="2494" y="2068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5 h 15"/>
                  <a:gd name="T4" fmla="*/ 0 w 10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15"/>
                  <a:gd name="T11" fmla="*/ 10 w 10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15">
                    <a:moveTo>
                      <a:pt x="10" y="15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4" name="Freeform 345"/>
              <p:cNvSpPr>
                <a:spLocks/>
              </p:cNvSpPr>
              <p:nvPr/>
            </p:nvSpPr>
            <p:spPr bwMode="auto">
              <a:xfrm>
                <a:off x="2499" y="2056"/>
                <a:ext cx="11" cy="12"/>
              </a:xfrm>
              <a:custGeom>
                <a:avLst/>
                <a:gdLst>
                  <a:gd name="T0" fmla="*/ 10 w 11"/>
                  <a:gd name="T1" fmla="*/ 12 h 12"/>
                  <a:gd name="T2" fmla="*/ 10 w 11"/>
                  <a:gd name="T3" fmla="*/ 12 h 12"/>
                  <a:gd name="T4" fmla="*/ 10 w 11"/>
                  <a:gd name="T5" fmla="*/ 12 h 12"/>
                  <a:gd name="T6" fmla="*/ 0 w 11"/>
                  <a:gd name="T7" fmla="*/ 2 h 12"/>
                  <a:gd name="T8" fmla="*/ 2 w 11"/>
                  <a:gd name="T9" fmla="*/ 1 h 12"/>
                  <a:gd name="T10" fmla="*/ 5 w 11"/>
                  <a:gd name="T11" fmla="*/ 0 h 12"/>
                  <a:gd name="T12" fmla="*/ 7 w 11"/>
                  <a:gd name="T13" fmla="*/ 1 h 12"/>
                  <a:gd name="T14" fmla="*/ 10 w 11"/>
                  <a:gd name="T15" fmla="*/ 2 h 12"/>
                  <a:gd name="T16" fmla="*/ 11 w 11"/>
                  <a:gd name="T17" fmla="*/ 5 h 12"/>
                  <a:gd name="T18" fmla="*/ 11 w 11"/>
                  <a:gd name="T19" fmla="*/ 7 h 12"/>
                  <a:gd name="T20" fmla="*/ 11 w 11"/>
                  <a:gd name="T21" fmla="*/ 10 h 12"/>
                  <a:gd name="T22" fmla="*/ 10 w 11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2"/>
                  <a:gd name="T38" fmla="*/ 11 w 11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5" name="Freeform 346"/>
              <p:cNvSpPr>
                <a:spLocks/>
              </p:cNvSpPr>
              <p:nvPr/>
            </p:nvSpPr>
            <p:spPr bwMode="auto">
              <a:xfrm>
                <a:off x="2498" y="2058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9 w 11"/>
                  <a:gd name="T9" fmla="*/ 10 h 10"/>
                  <a:gd name="T10" fmla="*/ 9 w 11"/>
                  <a:gd name="T11" fmla="*/ 10 h 10"/>
                  <a:gd name="T12" fmla="*/ 9 w 11"/>
                  <a:gd name="T13" fmla="*/ 10 h 10"/>
                  <a:gd name="T14" fmla="*/ 0 w 11"/>
                  <a:gd name="T15" fmla="*/ 0 h 10"/>
                  <a:gd name="T16" fmla="*/ 0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1 w 11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0"/>
                  <a:gd name="T38" fmla="*/ 11 w 11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6" name="Freeform 347"/>
              <p:cNvSpPr>
                <a:spLocks/>
              </p:cNvSpPr>
              <p:nvPr/>
            </p:nvSpPr>
            <p:spPr bwMode="auto">
              <a:xfrm>
                <a:off x="2498" y="2058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9 w 11"/>
                  <a:gd name="T5" fmla="*/ 10 h 10"/>
                  <a:gd name="T6" fmla="*/ 9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1 w 1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0"/>
                  <a:gd name="T23" fmla="*/ 11 w 1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7" name="Freeform 348"/>
              <p:cNvSpPr>
                <a:spLocks/>
              </p:cNvSpPr>
              <p:nvPr/>
            </p:nvSpPr>
            <p:spPr bwMode="auto">
              <a:xfrm>
                <a:off x="2496" y="2058"/>
                <a:ext cx="11" cy="13"/>
              </a:xfrm>
              <a:custGeom>
                <a:avLst/>
                <a:gdLst>
                  <a:gd name="T0" fmla="*/ 2 w 11"/>
                  <a:gd name="T1" fmla="*/ 0 h 13"/>
                  <a:gd name="T2" fmla="*/ 11 w 11"/>
                  <a:gd name="T3" fmla="*/ 10 h 13"/>
                  <a:gd name="T4" fmla="*/ 9 w 11"/>
                  <a:gd name="T5" fmla="*/ 13 h 13"/>
                  <a:gd name="T6" fmla="*/ 6 w 11"/>
                  <a:gd name="T7" fmla="*/ 13 h 13"/>
                  <a:gd name="T8" fmla="*/ 4 w 11"/>
                  <a:gd name="T9" fmla="*/ 13 h 13"/>
                  <a:gd name="T10" fmla="*/ 2 w 11"/>
                  <a:gd name="T11" fmla="*/ 10 h 13"/>
                  <a:gd name="T12" fmla="*/ 0 w 11"/>
                  <a:gd name="T13" fmla="*/ 9 h 13"/>
                  <a:gd name="T14" fmla="*/ 0 w 11"/>
                  <a:gd name="T15" fmla="*/ 5 h 13"/>
                  <a:gd name="T16" fmla="*/ 0 w 11"/>
                  <a:gd name="T17" fmla="*/ 3 h 13"/>
                  <a:gd name="T18" fmla="*/ 2 w 1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3"/>
                  <a:gd name="T32" fmla="*/ 11 w 11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3">
                    <a:moveTo>
                      <a:pt x="2" y="0"/>
                    </a:moveTo>
                    <a:lnTo>
                      <a:pt x="11" y="10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8" name="Freeform 349"/>
              <p:cNvSpPr>
                <a:spLocks/>
              </p:cNvSpPr>
              <p:nvPr/>
            </p:nvSpPr>
            <p:spPr bwMode="auto">
              <a:xfrm>
                <a:off x="2496" y="2056"/>
                <a:ext cx="14" cy="15"/>
              </a:xfrm>
              <a:custGeom>
                <a:avLst/>
                <a:gdLst>
                  <a:gd name="T0" fmla="*/ 13 w 14"/>
                  <a:gd name="T1" fmla="*/ 12 h 15"/>
                  <a:gd name="T2" fmla="*/ 10 w 14"/>
                  <a:gd name="T3" fmla="*/ 15 h 15"/>
                  <a:gd name="T4" fmla="*/ 6 w 14"/>
                  <a:gd name="T5" fmla="*/ 15 h 15"/>
                  <a:gd name="T6" fmla="*/ 4 w 14"/>
                  <a:gd name="T7" fmla="*/ 15 h 15"/>
                  <a:gd name="T8" fmla="*/ 2 w 14"/>
                  <a:gd name="T9" fmla="*/ 12 h 15"/>
                  <a:gd name="T10" fmla="*/ 0 w 14"/>
                  <a:gd name="T11" fmla="*/ 11 h 15"/>
                  <a:gd name="T12" fmla="*/ 0 w 14"/>
                  <a:gd name="T13" fmla="*/ 7 h 15"/>
                  <a:gd name="T14" fmla="*/ 0 w 14"/>
                  <a:gd name="T15" fmla="*/ 5 h 15"/>
                  <a:gd name="T16" fmla="*/ 3 w 14"/>
                  <a:gd name="T17" fmla="*/ 2 h 15"/>
                  <a:gd name="T18" fmla="*/ 5 w 14"/>
                  <a:gd name="T19" fmla="*/ 1 h 15"/>
                  <a:gd name="T20" fmla="*/ 8 w 14"/>
                  <a:gd name="T21" fmla="*/ 0 h 15"/>
                  <a:gd name="T22" fmla="*/ 10 w 14"/>
                  <a:gd name="T23" fmla="*/ 1 h 15"/>
                  <a:gd name="T24" fmla="*/ 13 w 14"/>
                  <a:gd name="T25" fmla="*/ 2 h 15"/>
                  <a:gd name="T26" fmla="*/ 14 w 14"/>
                  <a:gd name="T27" fmla="*/ 5 h 15"/>
                  <a:gd name="T28" fmla="*/ 14 w 14"/>
                  <a:gd name="T29" fmla="*/ 7 h 15"/>
                  <a:gd name="T30" fmla="*/ 14 w 14"/>
                  <a:gd name="T31" fmla="*/ 10 h 15"/>
                  <a:gd name="T32" fmla="*/ 13 w 14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3" y="12"/>
                    </a:move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9" name="Freeform 350"/>
              <p:cNvSpPr>
                <a:spLocks/>
              </p:cNvSpPr>
              <p:nvPr/>
            </p:nvSpPr>
            <p:spPr bwMode="auto">
              <a:xfrm>
                <a:off x="2494" y="2047"/>
                <a:ext cx="12" cy="18"/>
              </a:xfrm>
              <a:custGeom>
                <a:avLst/>
                <a:gdLst>
                  <a:gd name="T0" fmla="*/ 12 w 12"/>
                  <a:gd name="T1" fmla="*/ 18 h 18"/>
                  <a:gd name="T2" fmla="*/ 0 w 12"/>
                  <a:gd name="T3" fmla="*/ 5 h 18"/>
                  <a:gd name="T4" fmla="*/ 0 w 12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8"/>
                  <a:gd name="T11" fmla="*/ 12 w 12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8">
                    <a:moveTo>
                      <a:pt x="12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0" name="Freeform 351"/>
              <p:cNvSpPr>
                <a:spLocks/>
              </p:cNvSpPr>
              <p:nvPr/>
            </p:nvSpPr>
            <p:spPr bwMode="auto">
              <a:xfrm>
                <a:off x="2499" y="2016"/>
                <a:ext cx="12" cy="12"/>
              </a:xfrm>
              <a:custGeom>
                <a:avLst/>
                <a:gdLst>
                  <a:gd name="T0" fmla="*/ 10 w 12"/>
                  <a:gd name="T1" fmla="*/ 12 h 12"/>
                  <a:gd name="T2" fmla="*/ 10 w 12"/>
                  <a:gd name="T3" fmla="*/ 12 h 12"/>
                  <a:gd name="T4" fmla="*/ 0 w 12"/>
                  <a:gd name="T5" fmla="*/ 2 h 12"/>
                  <a:gd name="T6" fmla="*/ 0 w 12"/>
                  <a:gd name="T7" fmla="*/ 2 h 12"/>
                  <a:gd name="T8" fmla="*/ 0 w 12"/>
                  <a:gd name="T9" fmla="*/ 2 h 12"/>
                  <a:gd name="T10" fmla="*/ 2 w 12"/>
                  <a:gd name="T11" fmla="*/ 0 h 12"/>
                  <a:gd name="T12" fmla="*/ 5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1 w 12"/>
                  <a:gd name="T23" fmla="*/ 10 h 12"/>
                  <a:gd name="T24" fmla="*/ 10 w 12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1" name="Freeform 352"/>
              <p:cNvSpPr>
                <a:spLocks/>
              </p:cNvSpPr>
              <p:nvPr/>
            </p:nvSpPr>
            <p:spPr bwMode="auto">
              <a:xfrm>
                <a:off x="2499" y="20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2" name="Freeform 353"/>
              <p:cNvSpPr>
                <a:spLocks/>
              </p:cNvSpPr>
              <p:nvPr/>
            </p:nvSpPr>
            <p:spPr bwMode="auto">
              <a:xfrm>
                <a:off x="2499" y="20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3" name="Freeform 354"/>
              <p:cNvSpPr>
                <a:spLocks/>
              </p:cNvSpPr>
              <p:nvPr/>
            </p:nvSpPr>
            <p:spPr bwMode="auto">
              <a:xfrm>
                <a:off x="2496" y="2018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0 h 13"/>
                  <a:gd name="T4" fmla="*/ 10 w 13"/>
                  <a:gd name="T5" fmla="*/ 12 h 13"/>
                  <a:gd name="T6" fmla="*/ 8 w 13"/>
                  <a:gd name="T7" fmla="*/ 13 h 13"/>
                  <a:gd name="T8" fmla="*/ 4 w 13"/>
                  <a:gd name="T9" fmla="*/ 12 h 13"/>
                  <a:gd name="T10" fmla="*/ 3 w 13"/>
                  <a:gd name="T11" fmla="*/ 10 h 13"/>
                  <a:gd name="T12" fmla="*/ 0 w 13"/>
                  <a:gd name="T13" fmla="*/ 8 h 13"/>
                  <a:gd name="T14" fmla="*/ 0 w 13"/>
                  <a:gd name="T15" fmla="*/ 5 h 13"/>
                  <a:gd name="T16" fmla="*/ 0 w 13"/>
                  <a:gd name="T17" fmla="*/ 3 h 13"/>
                  <a:gd name="T18" fmla="*/ 3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3" y="0"/>
                    </a:moveTo>
                    <a:lnTo>
                      <a:pt x="13" y="10"/>
                    </a:lnTo>
                    <a:lnTo>
                      <a:pt x="10" y="12"/>
                    </a:lnTo>
                    <a:lnTo>
                      <a:pt x="8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4" name="Freeform 355"/>
              <p:cNvSpPr>
                <a:spLocks/>
              </p:cNvSpPr>
              <p:nvPr/>
            </p:nvSpPr>
            <p:spPr bwMode="auto">
              <a:xfrm>
                <a:off x="2496" y="2016"/>
                <a:ext cx="15" cy="15"/>
              </a:xfrm>
              <a:custGeom>
                <a:avLst/>
                <a:gdLst>
                  <a:gd name="T0" fmla="*/ 13 w 15"/>
                  <a:gd name="T1" fmla="*/ 12 h 15"/>
                  <a:gd name="T2" fmla="*/ 10 w 15"/>
                  <a:gd name="T3" fmla="*/ 14 h 15"/>
                  <a:gd name="T4" fmla="*/ 8 w 15"/>
                  <a:gd name="T5" fmla="*/ 15 h 15"/>
                  <a:gd name="T6" fmla="*/ 5 w 15"/>
                  <a:gd name="T7" fmla="*/ 14 h 15"/>
                  <a:gd name="T8" fmla="*/ 3 w 15"/>
                  <a:gd name="T9" fmla="*/ 12 h 15"/>
                  <a:gd name="T10" fmla="*/ 0 w 15"/>
                  <a:gd name="T11" fmla="*/ 10 h 15"/>
                  <a:gd name="T12" fmla="*/ 0 w 15"/>
                  <a:gd name="T13" fmla="*/ 7 h 15"/>
                  <a:gd name="T14" fmla="*/ 2 w 15"/>
                  <a:gd name="T15" fmla="*/ 5 h 15"/>
                  <a:gd name="T16" fmla="*/ 3 w 15"/>
                  <a:gd name="T17" fmla="*/ 2 h 15"/>
                  <a:gd name="T18" fmla="*/ 5 w 15"/>
                  <a:gd name="T19" fmla="*/ 0 h 15"/>
                  <a:gd name="T20" fmla="*/ 8 w 15"/>
                  <a:gd name="T21" fmla="*/ 0 h 15"/>
                  <a:gd name="T22" fmla="*/ 10 w 15"/>
                  <a:gd name="T23" fmla="*/ 0 h 15"/>
                  <a:gd name="T24" fmla="*/ 13 w 15"/>
                  <a:gd name="T25" fmla="*/ 1 h 15"/>
                  <a:gd name="T26" fmla="*/ 14 w 15"/>
                  <a:gd name="T27" fmla="*/ 3 h 15"/>
                  <a:gd name="T28" fmla="*/ 15 w 15"/>
                  <a:gd name="T29" fmla="*/ 7 h 15"/>
                  <a:gd name="T30" fmla="*/ 14 w 15"/>
                  <a:gd name="T31" fmla="*/ 10 h 15"/>
                  <a:gd name="T32" fmla="*/ 13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3" y="12"/>
                    </a:move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5" name="Freeform 356"/>
              <p:cNvSpPr>
                <a:spLocks/>
              </p:cNvSpPr>
              <p:nvPr/>
            </p:nvSpPr>
            <p:spPr bwMode="auto">
              <a:xfrm>
                <a:off x="2493" y="2006"/>
                <a:ext cx="11" cy="16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5 h 16"/>
                  <a:gd name="T4" fmla="*/ 0 w 11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6"/>
                  <a:gd name="T11" fmla="*/ 11 w 11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6">
                    <a:moveTo>
                      <a:pt x="11" y="16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6" name="Freeform 357"/>
              <p:cNvSpPr>
                <a:spLocks/>
              </p:cNvSpPr>
              <p:nvPr/>
            </p:nvSpPr>
            <p:spPr bwMode="auto">
              <a:xfrm>
                <a:off x="2428" y="2212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0 w 12"/>
                  <a:gd name="T5" fmla="*/ 3 h 13"/>
                  <a:gd name="T6" fmla="*/ 0 w 12"/>
                  <a:gd name="T7" fmla="*/ 3 h 13"/>
                  <a:gd name="T8" fmla="*/ 2 w 12"/>
                  <a:gd name="T9" fmla="*/ 0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1 h 13"/>
                  <a:gd name="T16" fmla="*/ 11 w 12"/>
                  <a:gd name="T17" fmla="*/ 4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7" name="Freeform 358"/>
              <p:cNvSpPr>
                <a:spLocks/>
              </p:cNvSpPr>
              <p:nvPr/>
            </p:nvSpPr>
            <p:spPr bwMode="auto">
              <a:xfrm>
                <a:off x="2428" y="22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10 w 10"/>
                  <a:gd name="T15" fmla="*/ 1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8" name="Freeform 359"/>
              <p:cNvSpPr>
                <a:spLocks/>
              </p:cNvSpPr>
              <p:nvPr/>
            </p:nvSpPr>
            <p:spPr bwMode="auto">
              <a:xfrm>
                <a:off x="2428" y="22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0"/>
                  <a:gd name="T35" fmla="*/ 10 w 10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9" name="Freeform 360"/>
              <p:cNvSpPr>
                <a:spLocks/>
              </p:cNvSpPr>
              <p:nvPr/>
            </p:nvSpPr>
            <p:spPr bwMode="auto">
              <a:xfrm>
                <a:off x="2426" y="2215"/>
                <a:ext cx="12" cy="12"/>
              </a:xfrm>
              <a:custGeom>
                <a:avLst/>
                <a:gdLst>
                  <a:gd name="T0" fmla="*/ 2 w 12"/>
                  <a:gd name="T1" fmla="*/ 0 h 12"/>
                  <a:gd name="T2" fmla="*/ 12 w 12"/>
                  <a:gd name="T3" fmla="*/ 10 h 12"/>
                  <a:gd name="T4" fmla="*/ 9 w 12"/>
                  <a:gd name="T5" fmla="*/ 11 h 12"/>
                  <a:gd name="T6" fmla="*/ 7 w 12"/>
                  <a:gd name="T7" fmla="*/ 12 h 12"/>
                  <a:gd name="T8" fmla="*/ 3 w 12"/>
                  <a:gd name="T9" fmla="*/ 11 h 12"/>
                  <a:gd name="T10" fmla="*/ 2 w 12"/>
                  <a:gd name="T11" fmla="*/ 10 h 12"/>
                  <a:gd name="T12" fmla="*/ 0 w 12"/>
                  <a:gd name="T13" fmla="*/ 7 h 12"/>
                  <a:gd name="T14" fmla="*/ 0 w 12"/>
                  <a:gd name="T15" fmla="*/ 5 h 12"/>
                  <a:gd name="T16" fmla="*/ 0 w 12"/>
                  <a:gd name="T17" fmla="*/ 2 h 12"/>
                  <a:gd name="T18" fmla="*/ 2 w 12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0" name="Freeform 361"/>
              <p:cNvSpPr>
                <a:spLocks/>
              </p:cNvSpPr>
              <p:nvPr/>
            </p:nvSpPr>
            <p:spPr bwMode="auto">
              <a:xfrm>
                <a:off x="2426" y="2212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7 w 14"/>
                  <a:gd name="T5" fmla="*/ 15 h 15"/>
                  <a:gd name="T6" fmla="*/ 3 w 14"/>
                  <a:gd name="T7" fmla="*/ 14 h 15"/>
                  <a:gd name="T8" fmla="*/ 2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4 w 14"/>
                  <a:gd name="T19" fmla="*/ 0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1 h 15"/>
                  <a:gd name="T26" fmla="*/ 13 w 14"/>
                  <a:gd name="T27" fmla="*/ 4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1" name="Freeform 362"/>
              <p:cNvSpPr>
                <a:spLocks/>
              </p:cNvSpPr>
              <p:nvPr/>
            </p:nvSpPr>
            <p:spPr bwMode="auto">
              <a:xfrm>
                <a:off x="2421" y="2198"/>
                <a:ext cx="11" cy="18"/>
              </a:xfrm>
              <a:custGeom>
                <a:avLst/>
                <a:gdLst>
                  <a:gd name="T0" fmla="*/ 11 w 11"/>
                  <a:gd name="T1" fmla="*/ 18 h 18"/>
                  <a:gd name="T2" fmla="*/ 0 w 11"/>
                  <a:gd name="T3" fmla="*/ 5 h 18"/>
                  <a:gd name="T4" fmla="*/ 0 w 11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8"/>
                  <a:gd name="T11" fmla="*/ 11 w 11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8">
                    <a:moveTo>
                      <a:pt x="11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2" name="Freeform 363"/>
              <p:cNvSpPr>
                <a:spLocks/>
              </p:cNvSpPr>
              <p:nvPr/>
            </p:nvSpPr>
            <p:spPr bwMode="auto">
              <a:xfrm>
                <a:off x="2561" y="2118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0 w 12"/>
                  <a:gd name="T5" fmla="*/ 3 h 13"/>
                  <a:gd name="T6" fmla="*/ 0 w 12"/>
                  <a:gd name="T7" fmla="*/ 3 h 13"/>
                  <a:gd name="T8" fmla="*/ 3 w 12"/>
                  <a:gd name="T9" fmla="*/ 2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3 h 13"/>
                  <a:gd name="T16" fmla="*/ 11 w 12"/>
                  <a:gd name="T17" fmla="*/ 5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3" name="Freeform 364"/>
              <p:cNvSpPr>
                <a:spLocks/>
              </p:cNvSpPr>
              <p:nvPr/>
            </p:nvSpPr>
            <p:spPr bwMode="auto">
              <a:xfrm>
                <a:off x="2561" y="21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4" name="Freeform 365"/>
              <p:cNvSpPr>
                <a:spLocks/>
              </p:cNvSpPr>
              <p:nvPr/>
            </p:nvSpPr>
            <p:spPr bwMode="auto">
              <a:xfrm>
                <a:off x="2560" y="212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0 w 11"/>
                  <a:gd name="T11" fmla="*/ 0 h 10"/>
                  <a:gd name="T12" fmla="*/ 1 w 11"/>
                  <a:gd name="T13" fmla="*/ 0 h 10"/>
                  <a:gd name="T14" fmla="*/ 1 w 11"/>
                  <a:gd name="T15" fmla="*/ 0 h 10"/>
                  <a:gd name="T16" fmla="*/ 1 w 11"/>
                  <a:gd name="T17" fmla="*/ 0 h 10"/>
                  <a:gd name="T18" fmla="*/ 1 w 11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0"/>
                  <a:gd name="T32" fmla="*/ 11 w 11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5" name="Freeform 366"/>
              <p:cNvSpPr>
                <a:spLocks/>
              </p:cNvSpPr>
              <p:nvPr/>
            </p:nvSpPr>
            <p:spPr bwMode="auto">
              <a:xfrm>
                <a:off x="2559" y="2121"/>
                <a:ext cx="12" cy="12"/>
              </a:xfrm>
              <a:custGeom>
                <a:avLst/>
                <a:gdLst>
                  <a:gd name="T0" fmla="*/ 2 w 12"/>
                  <a:gd name="T1" fmla="*/ 0 h 12"/>
                  <a:gd name="T2" fmla="*/ 12 w 12"/>
                  <a:gd name="T3" fmla="*/ 10 h 12"/>
                  <a:gd name="T4" fmla="*/ 12 w 12"/>
                  <a:gd name="T5" fmla="*/ 10 h 12"/>
                  <a:gd name="T6" fmla="*/ 9 w 12"/>
                  <a:gd name="T7" fmla="*/ 11 h 12"/>
                  <a:gd name="T8" fmla="*/ 6 w 12"/>
                  <a:gd name="T9" fmla="*/ 12 h 12"/>
                  <a:gd name="T10" fmla="*/ 3 w 12"/>
                  <a:gd name="T11" fmla="*/ 12 h 12"/>
                  <a:gd name="T12" fmla="*/ 1 w 12"/>
                  <a:gd name="T13" fmla="*/ 10 h 12"/>
                  <a:gd name="T14" fmla="*/ 0 w 12"/>
                  <a:gd name="T15" fmla="*/ 7 h 12"/>
                  <a:gd name="T16" fmla="*/ 0 w 12"/>
                  <a:gd name="T17" fmla="*/ 5 h 12"/>
                  <a:gd name="T18" fmla="*/ 0 w 12"/>
                  <a:gd name="T19" fmla="*/ 2 h 12"/>
                  <a:gd name="T20" fmla="*/ 2 w 12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2"/>
                  <a:gd name="T35" fmla="*/ 12 w 12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2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6" name="Freeform 367"/>
              <p:cNvSpPr>
                <a:spLocks/>
              </p:cNvSpPr>
              <p:nvPr/>
            </p:nvSpPr>
            <p:spPr bwMode="auto">
              <a:xfrm>
                <a:off x="2559" y="2118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7 w 14"/>
                  <a:gd name="T5" fmla="*/ 15 h 15"/>
                  <a:gd name="T6" fmla="*/ 3 w 14"/>
                  <a:gd name="T7" fmla="*/ 15 h 15"/>
                  <a:gd name="T8" fmla="*/ 1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5 w 14"/>
                  <a:gd name="T19" fmla="*/ 2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3 h 15"/>
                  <a:gd name="T26" fmla="*/ 13 w 14"/>
                  <a:gd name="T27" fmla="*/ 5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7" name="Freeform 368"/>
              <p:cNvSpPr>
                <a:spLocks/>
              </p:cNvSpPr>
              <p:nvPr/>
            </p:nvSpPr>
            <p:spPr bwMode="auto">
              <a:xfrm>
                <a:off x="2557" y="2111"/>
                <a:ext cx="11" cy="16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5 h 16"/>
                  <a:gd name="T4" fmla="*/ 0 w 11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6"/>
                  <a:gd name="T11" fmla="*/ 11 w 11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6">
                    <a:moveTo>
                      <a:pt x="11" y="16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8" name="Freeform 369"/>
              <p:cNvSpPr>
                <a:spLocks/>
              </p:cNvSpPr>
              <p:nvPr/>
            </p:nvSpPr>
            <p:spPr bwMode="auto">
              <a:xfrm>
                <a:off x="2539" y="1949"/>
                <a:ext cx="12" cy="13"/>
              </a:xfrm>
              <a:custGeom>
                <a:avLst/>
                <a:gdLst>
                  <a:gd name="T0" fmla="*/ 10 w 12"/>
                  <a:gd name="T1" fmla="*/ 12 h 13"/>
                  <a:gd name="T2" fmla="*/ 10 w 12"/>
                  <a:gd name="T3" fmla="*/ 12 h 13"/>
                  <a:gd name="T4" fmla="*/ 10 w 12"/>
                  <a:gd name="T5" fmla="*/ 13 h 13"/>
                  <a:gd name="T6" fmla="*/ 0 w 12"/>
                  <a:gd name="T7" fmla="*/ 3 h 13"/>
                  <a:gd name="T8" fmla="*/ 3 w 12"/>
                  <a:gd name="T9" fmla="*/ 0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2 h 13"/>
                  <a:gd name="T16" fmla="*/ 11 w 12"/>
                  <a:gd name="T17" fmla="*/ 4 h 13"/>
                  <a:gd name="T18" fmla="*/ 12 w 12"/>
                  <a:gd name="T19" fmla="*/ 7 h 13"/>
                  <a:gd name="T20" fmla="*/ 11 w 12"/>
                  <a:gd name="T21" fmla="*/ 9 h 13"/>
                  <a:gd name="T22" fmla="*/ 10 w 12"/>
                  <a:gd name="T23" fmla="*/ 12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2"/>
                    </a:moveTo>
                    <a:lnTo>
                      <a:pt x="10" y="12"/>
                    </a:lnTo>
                    <a:lnTo>
                      <a:pt x="10" y="1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9" name="Freeform 370"/>
              <p:cNvSpPr>
                <a:spLocks/>
              </p:cNvSpPr>
              <p:nvPr/>
            </p:nvSpPr>
            <p:spPr bwMode="auto">
              <a:xfrm>
                <a:off x="2539" y="195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1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0" name="Freeform 371"/>
              <p:cNvSpPr>
                <a:spLocks/>
              </p:cNvSpPr>
              <p:nvPr/>
            </p:nvSpPr>
            <p:spPr bwMode="auto">
              <a:xfrm>
                <a:off x="2539" y="19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1" name="Freeform 372"/>
              <p:cNvSpPr>
                <a:spLocks/>
              </p:cNvSpPr>
              <p:nvPr/>
            </p:nvSpPr>
            <p:spPr bwMode="auto">
              <a:xfrm>
                <a:off x="2537" y="1952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9 w 12"/>
                  <a:gd name="T7" fmla="*/ 11 h 11"/>
                  <a:gd name="T8" fmla="*/ 7 w 12"/>
                  <a:gd name="T9" fmla="*/ 11 h 11"/>
                  <a:gd name="T10" fmla="*/ 3 w 12"/>
                  <a:gd name="T11" fmla="*/ 11 h 11"/>
                  <a:gd name="T12" fmla="*/ 2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2" name="Freeform 373"/>
              <p:cNvSpPr>
                <a:spLocks/>
              </p:cNvSpPr>
              <p:nvPr/>
            </p:nvSpPr>
            <p:spPr bwMode="auto">
              <a:xfrm>
                <a:off x="2537" y="1949"/>
                <a:ext cx="14" cy="14"/>
              </a:xfrm>
              <a:custGeom>
                <a:avLst/>
                <a:gdLst>
                  <a:gd name="T0" fmla="*/ 12 w 14"/>
                  <a:gd name="T1" fmla="*/ 13 h 14"/>
                  <a:gd name="T2" fmla="*/ 9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2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1 w 14"/>
                  <a:gd name="T15" fmla="*/ 5 h 14"/>
                  <a:gd name="T16" fmla="*/ 2 w 14"/>
                  <a:gd name="T17" fmla="*/ 3 h 14"/>
                  <a:gd name="T18" fmla="*/ 5 w 14"/>
                  <a:gd name="T19" fmla="*/ 0 h 14"/>
                  <a:gd name="T20" fmla="*/ 7 w 14"/>
                  <a:gd name="T21" fmla="*/ 0 h 14"/>
                  <a:gd name="T22" fmla="*/ 9 w 14"/>
                  <a:gd name="T23" fmla="*/ 0 h 14"/>
                  <a:gd name="T24" fmla="*/ 12 w 14"/>
                  <a:gd name="T25" fmla="*/ 2 h 14"/>
                  <a:gd name="T26" fmla="*/ 13 w 14"/>
                  <a:gd name="T27" fmla="*/ 4 h 14"/>
                  <a:gd name="T28" fmla="*/ 14 w 14"/>
                  <a:gd name="T29" fmla="*/ 7 h 14"/>
                  <a:gd name="T30" fmla="*/ 13 w 14"/>
                  <a:gd name="T31" fmla="*/ 10 h 14"/>
                  <a:gd name="T32" fmla="*/ 12 w 14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3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3" name="Freeform 374"/>
              <p:cNvSpPr>
                <a:spLocks/>
              </p:cNvSpPr>
              <p:nvPr/>
            </p:nvSpPr>
            <p:spPr bwMode="auto">
              <a:xfrm>
                <a:off x="2531" y="1938"/>
                <a:ext cx="14" cy="21"/>
              </a:xfrm>
              <a:custGeom>
                <a:avLst/>
                <a:gdLst>
                  <a:gd name="T0" fmla="*/ 14 w 14"/>
                  <a:gd name="T1" fmla="*/ 21 h 21"/>
                  <a:gd name="T2" fmla="*/ 0 w 14"/>
                  <a:gd name="T3" fmla="*/ 6 h 21"/>
                  <a:gd name="T4" fmla="*/ 0 w 14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4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4" name="Freeform 375"/>
              <p:cNvSpPr>
                <a:spLocks/>
              </p:cNvSpPr>
              <p:nvPr/>
            </p:nvSpPr>
            <p:spPr bwMode="auto">
              <a:xfrm>
                <a:off x="2577" y="1898"/>
                <a:ext cx="12" cy="11"/>
              </a:xfrm>
              <a:custGeom>
                <a:avLst/>
                <a:gdLst>
                  <a:gd name="T0" fmla="*/ 10 w 12"/>
                  <a:gd name="T1" fmla="*/ 11 h 11"/>
                  <a:gd name="T2" fmla="*/ 10 w 12"/>
                  <a:gd name="T3" fmla="*/ 11 h 11"/>
                  <a:gd name="T4" fmla="*/ 10 w 12"/>
                  <a:gd name="T5" fmla="*/ 11 h 11"/>
                  <a:gd name="T6" fmla="*/ 10 w 12"/>
                  <a:gd name="T7" fmla="*/ 11 h 11"/>
                  <a:gd name="T8" fmla="*/ 0 w 12"/>
                  <a:gd name="T9" fmla="*/ 1 h 11"/>
                  <a:gd name="T10" fmla="*/ 2 w 12"/>
                  <a:gd name="T11" fmla="*/ 0 h 11"/>
                  <a:gd name="T12" fmla="*/ 5 w 12"/>
                  <a:gd name="T13" fmla="*/ 0 h 11"/>
                  <a:gd name="T14" fmla="*/ 7 w 12"/>
                  <a:gd name="T15" fmla="*/ 0 h 11"/>
                  <a:gd name="T16" fmla="*/ 10 w 12"/>
                  <a:gd name="T17" fmla="*/ 1 h 11"/>
                  <a:gd name="T18" fmla="*/ 11 w 12"/>
                  <a:gd name="T19" fmla="*/ 4 h 11"/>
                  <a:gd name="T20" fmla="*/ 12 w 12"/>
                  <a:gd name="T21" fmla="*/ 6 h 11"/>
                  <a:gd name="T22" fmla="*/ 11 w 12"/>
                  <a:gd name="T23" fmla="*/ 9 h 11"/>
                  <a:gd name="T24" fmla="*/ 10 w 12"/>
                  <a:gd name="T25" fmla="*/ 11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1"/>
                  <a:gd name="T41" fmla="*/ 12 w 12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1">
                    <a:moveTo>
                      <a:pt x="10" y="11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5" name="Freeform 376"/>
              <p:cNvSpPr>
                <a:spLocks/>
              </p:cNvSpPr>
              <p:nvPr/>
            </p:nvSpPr>
            <p:spPr bwMode="auto">
              <a:xfrm>
                <a:off x="2577" y="189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0 h 12"/>
                  <a:gd name="T6" fmla="*/ 10 w 10"/>
                  <a:gd name="T7" fmla="*/ 10 h 12"/>
                  <a:gd name="T8" fmla="*/ 10 w 10"/>
                  <a:gd name="T9" fmla="*/ 12 h 12"/>
                  <a:gd name="T10" fmla="*/ 10 w 10"/>
                  <a:gd name="T11" fmla="*/ 12 h 12"/>
                  <a:gd name="T12" fmla="*/ 0 w 10"/>
                  <a:gd name="T13" fmla="*/ 2 h 12"/>
                  <a:gd name="T14" fmla="*/ 0 w 10"/>
                  <a:gd name="T15" fmla="*/ 0 h 12"/>
                  <a:gd name="T16" fmla="*/ 0 w 10"/>
                  <a:gd name="T17" fmla="*/ 0 h 12"/>
                  <a:gd name="T18" fmla="*/ 0 w 10"/>
                  <a:gd name="T19" fmla="*/ 0 h 12"/>
                  <a:gd name="T20" fmla="*/ 0 w 1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2"/>
                  <a:gd name="T35" fmla="*/ 10 w 10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6" name="Freeform 377"/>
              <p:cNvSpPr>
                <a:spLocks/>
              </p:cNvSpPr>
              <p:nvPr/>
            </p:nvSpPr>
            <p:spPr bwMode="auto">
              <a:xfrm>
                <a:off x="2577" y="189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2 h 12"/>
                  <a:gd name="T6" fmla="*/ 10 w 10"/>
                  <a:gd name="T7" fmla="*/ 12 h 12"/>
                  <a:gd name="T8" fmla="*/ 10 w 10"/>
                  <a:gd name="T9" fmla="*/ 12 h 12"/>
                  <a:gd name="T10" fmla="*/ 10 w 10"/>
                  <a:gd name="T11" fmla="*/ 12 h 12"/>
                  <a:gd name="T12" fmla="*/ 0 w 10"/>
                  <a:gd name="T13" fmla="*/ 2 h 12"/>
                  <a:gd name="T14" fmla="*/ 0 w 10"/>
                  <a:gd name="T15" fmla="*/ 2 h 12"/>
                  <a:gd name="T16" fmla="*/ 0 w 10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2"/>
                  <a:gd name="T29" fmla="*/ 10 w 10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7" name="Freeform 378"/>
              <p:cNvSpPr>
                <a:spLocks/>
              </p:cNvSpPr>
              <p:nvPr/>
            </p:nvSpPr>
            <p:spPr bwMode="auto">
              <a:xfrm>
                <a:off x="2575" y="1901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9 w 12"/>
                  <a:gd name="T7" fmla="*/ 11 h 11"/>
                  <a:gd name="T8" fmla="*/ 7 w 12"/>
                  <a:gd name="T9" fmla="*/ 11 h 11"/>
                  <a:gd name="T10" fmla="*/ 3 w 12"/>
                  <a:gd name="T11" fmla="*/ 11 h 11"/>
                  <a:gd name="T12" fmla="*/ 2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8" name="Freeform 379"/>
              <p:cNvSpPr>
                <a:spLocks/>
              </p:cNvSpPr>
              <p:nvPr/>
            </p:nvSpPr>
            <p:spPr bwMode="auto">
              <a:xfrm>
                <a:off x="2575" y="1898"/>
                <a:ext cx="14" cy="14"/>
              </a:xfrm>
              <a:custGeom>
                <a:avLst/>
                <a:gdLst>
                  <a:gd name="T0" fmla="*/ 12 w 14"/>
                  <a:gd name="T1" fmla="*/ 11 h 14"/>
                  <a:gd name="T2" fmla="*/ 9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2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0 w 14"/>
                  <a:gd name="T15" fmla="*/ 4 h 14"/>
                  <a:gd name="T16" fmla="*/ 2 w 14"/>
                  <a:gd name="T17" fmla="*/ 1 h 14"/>
                  <a:gd name="T18" fmla="*/ 4 w 14"/>
                  <a:gd name="T19" fmla="*/ 0 h 14"/>
                  <a:gd name="T20" fmla="*/ 7 w 14"/>
                  <a:gd name="T21" fmla="*/ 0 h 14"/>
                  <a:gd name="T22" fmla="*/ 9 w 14"/>
                  <a:gd name="T23" fmla="*/ 0 h 14"/>
                  <a:gd name="T24" fmla="*/ 12 w 14"/>
                  <a:gd name="T25" fmla="*/ 1 h 14"/>
                  <a:gd name="T26" fmla="*/ 13 w 14"/>
                  <a:gd name="T27" fmla="*/ 4 h 14"/>
                  <a:gd name="T28" fmla="*/ 14 w 14"/>
                  <a:gd name="T29" fmla="*/ 6 h 14"/>
                  <a:gd name="T30" fmla="*/ 13 w 14"/>
                  <a:gd name="T31" fmla="*/ 9 h 14"/>
                  <a:gd name="T32" fmla="*/ 12 w 14"/>
                  <a:gd name="T33" fmla="*/ 11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1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9"/>
                    </a:lnTo>
                    <a:lnTo>
                      <a:pt x="12" y="1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9" name="Freeform 380"/>
              <p:cNvSpPr>
                <a:spLocks/>
              </p:cNvSpPr>
              <p:nvPr/>
            </p:nvSpPr>
            <p:spPr bwMode="auto">
              <a:xfrm>
                <a:off x="2539" y="1854"/>
                <a:ext cx="12" cy="13"/>
              </a:xfrm>
              <a:custGeom>
                <a:avLst/>
                <a:gdLst>
                  <a:gd name="T0" fmla="*/ 10 w 12"/>
                  <a:gd name="T1" fmla="*/ 12 h 13"/>
                  <a:gd name="T2" fmla="*/ 10 w 12"/>
                  <a:gd name="T3" fmla="*/ 13 h 13"/>
                  <a:gd name="T4" fmla="*/ 10 w 12"/>
                  <a:gd name="T5" fmla="*/ 13 h 13"/>
                  <a:gd name="T6" fmla="*/ 0 w 12"/>
                  <a:gd name="T7" fmla="*/ 2 h 13"/>
                  <a:gd name="T8" fmla="*/ 0 w 12"/>
                  <a:gd name="T9" fmla="*/ 2 h 13"/>
                  <a:gd name="T10" fmla="*/ 3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2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9 h 13"/>
                  <a:gd name="T24" fmla="*/ 10 w 12"/>
                  <a:gd name="T25" fmla="*/ 12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3"/>
                  <a:gd name="T41" fmla="*/ 12 w 12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3">
                    <a:moveTo>
                      <a:pt x="10" y="12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0" name="Freeform 381"/>
              <p:cNvSpPr>
                <a:spLocks/>
              </p:cNvSpPr>
              <p:nvPr/>
            </p:nvSpPr>
            <p:spPr bwMode="auto">
              <a:xfrm>
                <a:off x="2539" y="185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10 w 10"/>
                  <a:gd name="T13" fmla="*/ 11 h 11"/>
                  <a:gd name="T14" fmla="*/ 0 w 10"/>
                  <a:gd name="T15" fmla="*/ 1 h 11"/>
                  <a:gd name="T16" fmla="*/ 0 w 10"/>
                  <a:gd name="T17" fmla="*/ 1 h 11"/>
                  <a:gd name="T18" fmla="*/ 0 w 10"/>
                  <a:gd name="T19" fmla="*/ 0 h 11"/>
                  <a:gd name="T20" fmla="*/ 0 w 10"/>
                  <a:gd name="T21" fmla="*/ 0 h 11"/>
                  <a:gd name="T22" fmla="*/ 0 w 10"/>
                  <a:gd name="T23" fmla="*/ 0 h 11"/>
                  <a:gd name="T24" fmla="*/ 0 w 10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11"/>
                  <a:gd name="T41" fmla="*/ 10 w 10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1" name="Freeform 382"/>
              <p:cNvSpPr>
                <a:spLocks/>
              </p:cNvSpPr>
              <p:nvPr/>
            </p:nvSpPr>
            <p:spPr bwMode="auto">
              <a:xfrm>
                <a:off x="2539" y="185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0 w 10"/>
                  <a:gd name="T9" fmla="*/ 1 h 11"/>
                  <a:gd name="T10" fmla="*/ 0 w 10"/>
                  <a:gd name="T11" fmla="*/ 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2" name="Freeform 383"/>
              <p:cNvSpPr>
                <a:spLocks/>
              </p:cNvSpPr>
              <p:nvPr/>
            </p:nvSpPr>
            <p:spPr bwMode="auto">
              <a:xfrm>
                <a:off x="2537" y="1857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9 w 12"/>
                  <a:gd name="T5" fmla="*/ 11 h 11"/>
                  <a:gd name="T6" fmla="*/ 7 w 12"/>
                  <a:gd name="T7" fmla="*/ 11 h 11"/>
                  <a:gd name="T8" fmla="*/ 5 w 12"/>
                  <a:gd name="T9" fmla="*/ 11 h 11"/>
                  <a:gd name="T10" fmla="*/ 2 w 12"/>
                  <a:gd name="T11" fmla="*/ 10 h 11"/>
                  <a:gd name="T12" fmla="*/ 1 w 12"/>
                  <a:gd name="T13" fmla="*/ 7 h 11"/>
                  <a:gd name="T14" fmla="*/ 0 w 12"/>
                  <a:gd name="T15" fmla="*/ 5 h 11"/>
                  <a:gd name="T16" fmla="*/ 1 w 12"/>
                  <a:gd name="T17" fmla="*/ 2 h 11"/>
                  <a:gd name="T18" fmla="*/ 2 w 1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1"/>
                  <a:gd name="T32" fmla="*/ 12 w 12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3" name="Freeform 384"/>
              <p:cNvSpPr>
                <a:spLocks/>
              </p:cNvSpPr>
              <p:nvPr/>
            </p:nvSpPr>
            <p:spPr bwMode="auto">
              <a:xfrm>
                <a:off x="2537" y="1854"/>
                <a:ext cx="14" cy="14"/>
              </a:xfrm>
              <a:custGeom>
                <a:avLst/>
                <a:gdLst>
                  <a:gd name="T0" fmla="*/ 12 w 14"/>
                  <a:gd name="T1" fmla="*/ 13 h 14"/>
                  <a:gd name="T2" fmla="*/ 9 w 14"/>
                  <a:gd name="T3" fmla="*/ 14 h 14"/>
                  <a:gd name="T4" fmla="*/ 7 w 14"/>
                  <a:gd name="T5" fmla="*/ 14 h 14"/>
                  <a:gd name="T6" fmla="*/ 5 w 14"/>
                  <a:gd name="T7" fmla="*/ 14 h 14"/>
                  <a:gd name="T8" fmla="*/ 2 w 14"/>
                  <a:gd name="T9" fmla="*/ 13 h 14"/>
                  <a:gd name="T10" fmla="*/ 1 w 14"/>
                  <a:gd name="T11" fmla="*/ 10 h 14"/>
                  <a:gd name="T12" fmla="*/ 0 w 14"/>
                  <a:gd name="T13" fmla="*/ 8 h 14"/>
                  <a:gd name="T14" fmla="*/ 1 w 14"/>
                  <a:gd name="T15" fmla="*/ 4 h 14"/>
                  <a:gd name="T16" fmla="*/ 2 w 14"/>
                  <a:gd name="T17" fmla="*/ 2 h 14"/>
                  <a:gd name="T18" fmla="*/ 5 w 14"/>
                  <a:gd name="T19" fmla="*/ 0 h 14"/>
                  <a:gd name="T20" fmla="*/ 8 w 14"/>
                  <a:gd name="T21" fmla="*/ 0 h 14"/>
                  <a:gd name="T22" fmla="*/ 11 w 14"/>
                  <a:gd name="T23" fmla="*/ 0 h 14"/>
                  <a:gd name="T24" fmla="*/ 13 w 14"/>
                  <a:gd name="T25" fmla="*/ 2 h 14"/>
                  <a:gd name="T26" fmla="*/ 14 w 14"/>
                  <a:gd name="T27" fmla="*/ 4 h 14"/>
                  <a:gd name="T28" fmla="*/ 14 w 14"/>
                  <a:gd name="T29" fmla="*/ 7 h 14"/>
                  <a:gd name="T30" fmla="*/ 14 w 14"/>
                  <a:gd name="T31" fmla="*/ 10 h 14"/>
                  <a:gd name="T32" fmla="*/ 12 w 14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3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4" name="Freeform 385"/>
              <p:cNvSpPr>
                <a:spLocks/>
              </p:cNvSpPr>
              <p:nvPr/>
            </p:nvSpPr>
            <p:spPr bwMode="auto">
              <a:xfrm>
                <a:off x="2529" y="1837"/>
                <a:ext cx="15" cy="21"/>
              </a:xfrm>
              <a:custGeom>
                <a:avLst/>
                <a:gdLst>
                  <a:gd name="T0" fmla="*/ 15 w 15"/>
                  <a:gd name="T1" fmla="*/ 21 h 21"/>
                  <a:gd name="T2" fmla="*/ 0 w 15"/>
                  <a:gd name="T3" fmla="*/ 6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1"/>
                  <a:gd name="T11" fmla="*/ 15 w 15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1">
                    <a:moveTo>
                      <a:pt x="15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5" name="Freeform 386"/>
              <p:cNvSpPr>
                <a:spLocks/>
              </p:cNvSpPr>
              <p:nvPr/>
            </p:nvSpPr>
            <p:spPr bwMode="auto">
              <a:xfrm>
                <a:off x="1959" y="205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0 w 5"/>
                  <a:gd name="T15" fmla="*/ 2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6" name="Freeform 387"/>
              <p:cNvSpPr>
                <a:spLocks noEditPoints="1"/>
              </p:cNvSpPr>
              <p:nvPr/>
            </p:nvSpPr>
            <p:spPr bwMode="auto">
              <a:xfrm>
                <a:off x="1960" y="2053"/>
                <a:ext cx="4" cy="4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0 h 4"/>
                  <a:gd name="T4" fmla="*/ 2 w 4"/>
                  <a:gd name="T5" fmla="*/ 2 h 4"/>
                  <a:gd name="T6" fmla="*/ 2 w 4"/>
                  <a:gd name="T7" fmla="*/ 2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3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2 h 4"/>
                  <a:gd name="T34" fmla="*/ 0 w 4"/>
                  <a:gd name="T35" fmla="*/ 2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1 w 4"/>
                  <a:gd name="T67" fmla="*/ 2 h 4"/>
                  <a:gd name="T68" fmla="*/ 0 w 4"/>
                  <a:gd name="T69" fmla="*/ 2 h 4"/>
                  <a:gd name="T70" fmla="*/ 0 w 4"/>
                  <a:gd name="T71" fmla="*/ 2 h 4"/>
                  <a:gd name="T72" fmla="*/ 0 w 4"/>
                  <a:gd name="T73" fmla="*/ 3 h 4"/>
                  <a:gd name="T74" fmla="*/ 0 w 4"/>
                  <a:gd name="T75" fmla="*/ 3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4 h 4"/>
                  <a:gd name="T82" fmla="*/ 1 w 4"/>
                  <a:gd name="T83" fmla="*/ 4 h 4"/>
                  <a:gd name="T84" fmla="*/ 1 w 4"/>
                  <a:gd name="T85" fmla="*/ 2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7" name="Freeform 388"/>
              <p:cNvSpPr>
                <a:spLocks/>
              </p:cNvSpPr>
              <p:nvPr/>
            </p:nvSpPr>
            <p:spPr bwMode="auto">
              <a:xfrm>
                <a:off x="1960" y="205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0 w 4"/>
                  <a:gd name="T9" fmla="*/ 1 h 3"/>
                  <a:gd name="T10" fmla="*/ 1 w 4"/>
                  <a:gd name="T11" fmla="*/ 2 h 3"/>
                  <a:gd name="T12" fmla="*/ 4 w 4"/>
                  <a:gd name="T13" fmla="*/ 0 h 3"/>
                  <a:gd name="T14" fmla="*/ 4 w 4"/>
                  <a:gd name="T15" fmla="*/ 1 h 3"/>
                  <a:gd name="T16" fmla="*/ 1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1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8" name="Freeform 389"/>
              <p:cNvSpPr>
                <a:spLocks/>
              </p:cNvSpPr>
              <p:nvPr/>
            </p:nvSpPr>
            <p:spPr bwMode="auto">
              <a:xfrm>
                <a:off x="1959" y="2048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0 h 2"/>
                  <a:gd name="T4" fmla="*/ 1 w 5"/>
                  <a:gd name="T5" fmla="*/ 0 h 2"/>
                  <a:gd name="T6" fmla="*/ 1 w 5"/>
                  <a:gd name="T7" fmla="*/ 0 h 2"/>
                  <a:gd name="T8" fmla="*/ 1 w 5"/>
                  <a:gd name="T9" fmla="*/ 0 h 2"/>
                  <a:gd name="T10" fmla="*/ 1 w 5"/>
                  <a:gd name="T11" fmla="*/ 0 h 2"/>
                  <a:gd name="T12" fmla="*/ 5 w 5"/>
                  <a:gd name="T13" fmla="*/ 0 h 2"/>
                  <a:gd name="T14" fmla="*/ 5 w 5"/>
                  <a:gd name="T15" fmla="*/ 2 h 2"/>
                  <a:gd name="T16" fmla="*/ 1 w 5"/>
                  <a:gd name="T17" fmla="*/ 2 h 2"/>
                  <a:gd name="T18" fmla="*/ 1 w 5"/>
                  <a:gd name="T19" fmla="*/ 2 h 2"/>
                  <a:gd name="T20" fmla="*/ 1 w 5"/>
                  <a:gd name="T21" fmla="*/ 2 h 2"/>
                  <a:gd name="T22" fmla="*/ 1 w 5"/>
                  <a:gd name="T23" fmla="*/ 2 h 2"/>
                  <a:gd name="T24" fmla="*/ 0 w 5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2"/>
                  <a:gd name="T41" fmla="*/ 5 w 5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2">
                    <a:moveTo>
                      <a:pt x="0" y="2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9" name="Freeform 390"/>
              <p:cNvSpPr>
                <a:spLocks noEditPoints="1"/>
              </p:cNvSpPr>
              <p:nvPr/>
            </p:nvSpPr>
            <p:spPr bwMode="auto">
              <a:xfrm>
                <a:off x="1959" y="204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0 w 5"/>
                  <a:gd name="T15" fmla="*/ 0 h 1"/>
                  <a:gd name="T16" fmla="*/ 0 w 5"/>
                  <a:gd name="T17" fmla="*/ 0 h 1"/>
                  <a:gd name="T18" fmla="*/ 0 w 5"/>
                  <a:gd name="T19" fmla="*/ 0 h 1"/>
                  <a:gd name="T20" fmla="*/ 0 w 5"/>
                  <a:gd name="T21" fmla="*/ 0 h 1"/>
                  <a:gd name="T22" fmla="*/ 0 w 5"/>
                  <a:gd name="T23" fmla="*/ 0 h 1"/>
                  <a:gd name="T24" fmla="*/ 0 w 5"/>
                  <a:gd name="T25" fmla="*/ 0 h 1"/>
                  <a:gd name="T26" fmla="*/ 0 w 5"/>
                  <a:gd name="T27" fmla="*/ 0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0" name="Freeform 391"/>
              <p:cNvSpPr>
                <a:spLocks noEditPoints="1"/>
              </p:cNvSpPr>
              <p:nvPr/>
            </p:nvSpPr>
            <p:spPr bwMode="auto">
              <a:xfrm>
                <a:off x="1960" y="2042"/>
                <a:ext cx="4" cy="4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4 h 4"/>
                  <a:gd name="T30" fmla="*/ 0 w 4"/>
                  <a:gd name="T31" fmla="*/ 3 h 4"/>
                  <a:gd name="T32" fmla="*/ 0 w 4"/>
                  <a:gd name="T33" fmla="*/ 1 h 4"/>
                  <a:gd name="T34" fmla="*/ 0 w 4"/>
                  <a:gd name="T35" fmla="*/ 1 h 4"/>
                  <a:gd name="T36" fmla="*/ 1 w 4"/>
                  <a:gd name="T37" fmla="*/ 1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3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1 h 4"/>
                  <a:gd name="T62" fmla="*/ 1 w 4"/>
                  <a:gd name="T63" fmla="*/ 1 h 4"/>
                  <a:gd name="T64" fmla="*/ 1 w 4"/>
                  <a:gd name="T65" fmla="*/ 1 h 4"/>
                  <a:gd name="T66" fmla="*/ 1 w 4"/>
                  <a:gd name="T67" fmla="*/ 1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3 h 4"/>
                  <a:gd name="T74" fmla="*/ 0 w 4"/>
                  <a:gd name="T75" fmla="*/ 3 h 4"/>
                  <a:gd name="T76" fmla="*/ 0 w 4"/>
                  <a:gd name="T77" fmla="*/ 3 h 4"/>
                  <a:gd name="T78" fmla="*/ 0 w 4"/>
                  <a:gd name="T79" fmla="*/ 4 h 4"/>
                  <a:gd name="T80" fmla="*/ 1 w 4"/>
                  <a:gd name="T81" fmla="*/ 4 h 4"/>
                  <a:gd name="T82" fmla="*/ 1 w 4"/>
                  <a:gd name="T83" fmla="*/ 4 h 4"/>
                  <a:gd name="T84" fmla="*/ 1 w 4"/>
                  <a:gd name="T85" fmla="*/ 1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1" name="Rectangle 392"/>
              <p:cNvSpPr>
                <a:spLocks noChangeArrowheads="1"/>
              </p:cNvSpPr>
              <p:nvPr/>
            </p:nvSpPr>
            <p:spPr bwMode="auto">
              <a:xfrm>
                <a:off x="1959" y="2041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2" name="Freeform 393"/>
              <p:cNvSpPr>
                <a:spLocks/>
              </p:cNvSpPr>
              <p:nvPr/>
            </p:nvSpPr>
            <p:spPr bwMode="auto">
              <a:xfrm>
                <a:off x="1960" y="203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2 w 4"/>
                  <a:gd name="T5" fmla="*/ 3 h 4"/>
                  <a:gd name="T6" fmla="*/ 0 w 4"/>
                  <a:gd name="T7" fmla="*/ 1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3" name="Freeform 394"/>
              <p:cNvSpPr>
                <a:spLocks noEditPoints="1"/>
              </p:cNvSpPr>
              <p:nvPr/>
            </p:nvSpPr>
            <p:spPr bwMode="auto">
              <a:xfrm>
                <a:off x="1960" y="20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2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2 h 4"/>
                  <a:gd name="T32" fmla="*/ 0 w 4"/>
                  <a:gd name="T33" fmla="*/ 2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2 h 4"/>
                  <a:gd name="T50" fmla="*/ 2 w 4"/>
                  <a:gd name="T51" fmla="*/ 2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2 h 4"/>
                  <a:gd name="T68" fmla="*/ 0 w 4"/>
                  <a:gd name="T69" fmla="*/ 2 h 4"/>
                  <a:gd name="T70" fmla="*/ 0 w 4"/>
                  <a:gd name="T71" fmla="*/ 2 h 4"/>
                  <a:gd name="T72" fmla="*/ 0 w 4"/>
                  <a:gd name="T73" fmla="*/ 2 h 4"/>
                  <a:gd name="T74" fmla="*/ 0 w 4"/>
                  <a:gd name="T75" fmla="*/ 2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4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4" name="Freeform 395"/>
              <p:cNvSpPr>
                <a:spLocks/>
              </p:cNvSpPr>
              <p:nvPr/>
            </p:nvSpPr>
            <p:spPr bwMode="auto">
              <a:xfrm>
                <a:off x="1960" y="2031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0 w 4"/>
                  <a:gd name="T7" fmla="*/ 1 h 1"/>
                  <a:gd name="T8" fmla="*/ 0 w 4"/>
                  <a:gd name="T9" fmla="*/ 1 h 1"/>
                  <a:gd name="T10" fmla="*/ 0 w 4"/>
                  <a:gd name="T11" fmla="*/ 1 h 1"/>
                  <a:gd name="T12" fmla="*/ 0 w 4"/>
                  <a:gd name="T13" fmla="*/ 0 h 1"/>
                  <a:gd name="T14" fmla="*/ 0 w 4"/>
                  <a:gd name="T15" fmla="*/ 0 h 1"/>
                  <a:gd name="T16" fmla="*/ 0 w 4"/>
                  <a:gd name="T17" fmla="*/ 0 h 1"/>
                  <a:gd name="T18" fmla="*/ 0 w 4"/>
                  <a:gd name="T19" fmla="*/ 0 h 1"/>
                  <a:gd name="T20" fmla="*/ 0 w 4"/>
                  <a:gd name="T21" fmla="*/ 0 h 1"/>
                  <a:gd name="T22" fmla="*/ 0 w 4"/>
                  <a:gd name="T23" fmla="*/ 0 h 1"/>
                  <a:gd name="T24" fmla="*/ 0 w 4"/>
                  <a:gd name="T25" fmla="*/ 1 h 1"/>
                  <a:gd name="T26" fmla="*/ 0 w 4"/>
                  <a:gd name="T27" fmla="*/ 1 h 1"/>
                  <a:gd name="T28" fmla="*/ 0 w 4"/>
                  <a:gd name="T29" fmla="*/ 1 h 1"/>
                  <a:gd name="T30" fmla="*/ 1 w 4"/>
                  <a:gd name="T31" fmla="*/ 1 h 1"/>
                  <a:gd name="T32" fmla="*/ 1 w 4"/>
                  <a:gd name="T33" fmla="*/ 1 h 1"/>
                  <a:gd name="T34" fmla="*/ 2 w 4"/>
                  <a:gd name="T35" fmla="*/ 1 h 1"/>
                  <a:gd name="T36" fmla="*/ 4 w 4"/>
                  <a:gd name="T37" fmla="*/ 1 h 1"/>
                  <a:gd name="T38" fmla="*/ 4 w 4"/>
                  <a:gd name="T39" fmla="*/ 1 h 1"/>
                  <a:gd name="T40" fmla="*/ 0 w 4"/>
                  <a:gd name="T41" fmla="*/ 1 h 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"/>
                  <a:gd name="T65" fmla="*/ 4 w 4"/>
                  <a:gd name="T66" fmla="*/ 1 h 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5" name="Freeform 396"/>
              <p:cNvSpPr>
                <a:spLocks noEditPoints="1"/>
              </p:cNvSpPr>
              <p:nvPr/>
            </p:nvSpPr>
            <p:spPr bwMode="auto">
              <a:xfrm>
                <a:off x="1960" y="2027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1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3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6" name="Freeform 397"/>
              <p:cNvSpPr>
                <a:spLocks noEditPoints="1"/>
              </p:cNvSpPr>
              <p:nvPr/>
            </p:nvSpPr>
            <p:spPr bwMode="auto">
              <a:xfrm>
                <a:off x="1959" y="202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2 h 4"/>
                  <a:gd name="T14" fmla="*/ 5 w 5"/>
                  <a:gd name="T15" fmla="*/ 2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2 w 5"/>
                  <a:gd name="T25" fmla="*/ 4 h 4"/>
                  <a:gd name="T26" fmla="*/ 1 w 5"/>
                  <a:gd name="T27" fmla="*/ 4 h 4"/>
                  <a:gd name="T28" fmla="*/ 1 w 5"/>
                  <a:gd name="T29" fmla="*/ 4 h 4"/>
                  <a:gd name="T30" fmla="*/ 1 w 5"/>
                  <a:gd name="T31" fmla="*/ 2 h 4"/>
                  <a:gd name="T32" fmla="*/ 1 w 5"/>
                  <a:gd name="T33" fmla="*/ 2 h 4"/>
                  <a:gd name="T34" fmla="*/ 1 w 5"/>
                  <a:gd name="T35" fmla="*/ 1 h 4"/>
                  <a:gd name="T36" fmla="*/ 1 w 5"/>
                  <a:gd name="T37" fmla="*/ 1 h 4"/>
                  <a:gd name="T38" fmla="*/ 1 w 5"/>
                  <a:gd name="T39" fmla="*/ 1 h 4"/>
                  <a:gd name="T40" fmla="*/ 0 w 5"/>
                  <a:gd name="T41" fmla="*/ 1 h 4"/>
                  <a:gd name="T42" fmla="*/ 0 w 5"/>
                  <a:gd name="T43" fmla="*/ 0 h 4"/>
                  <a:gd name="T44" fmla="*/ 1 w 5"/>
                  <a:gd name="T45" fmla="*/ 2 h 4"/>
                  <a:gd name="T46" fmla="*/ 1 w 5"/>
                  <a:gd name="T47" fmla="*/ 2 h 4"/>
                  <a:gd name="T48" fmla="*/ 1 w 5"/>
                  <a:gd name="T49" fmla="*/ 2 h 4"/>
                  <a:gd name="T50" fmla="*/ 1 w 5"/>
                  <a:gd name="T51" fmla="*/ 4 h 4"/>
                  <a:gd name="T52" fmla="*/ 2 w 5"/>
                  <a:gd name="T53" fmla="*/ 4 h 4"/>
                  <a:gd name="T54" fmla="*/ 2 w 5"/>
                  <a:gd name="T55" fmla="*/ 4 h 4"/>
                  <a:gd name="T56" fmla="*/ 2 w 5"/>
                  <a:gd name="T57" fmla="*/ 4 h 4"/>
                  <a:gd name="T58" fmla="*/ 3 w 5"/>
                  <a:gd name="T59" fmla="*/ 4 h 4"/>
                  <a:gd name="T60" fmla="*/ 3 w 5"/>
                  <a:gd name="T61" fmla="*/ 4 h 4"/>
                  <a:gd name="T62" fmla="*/ 3 w 5"/>
                  <a:gd name="T63" fmla="*/ 4 h 4"/>
                  <a:gd name="T64" fmla="*/ 3 w 5"/>
                  <a:gd name="T65" fmla="*/ 2 h 4"/>
                  <a:gd name="T66" fmla="*/ 3 w 5"/>
                  <a:gd name="T67" fmla="*/ 2 h 4"/>
                  <a:gd name="T68" fmla="*/ 3 w 5"/>
                  <a:gd name="T69" fmla="*/ 2 h 4"/>
                  <a:gd name="T70" fmla="*/ 3 w 5"/>
                  <a:gd name="T71" fmla="*/ 2 h 4"/>
                  <a:gd name="T72" fmla="*/ 3 w 5"/>
                  <a:gd name="T73" fmla="*/ 1 h 4"/>
                  <a:gd name="T74" fmla="*/ 3 w 5"/>
                  <a:gd name="T75" fmla="*/ 1 h 4"/>
                  <a:gd name="T76" fmla="*/ 3 w 5"/>
                  <a:gd name="T77" fmla="*/ 1 h 4"/>
                  <a:gd name="T78" fmla="*/ 3 w 5"/>
                  <a:gd name="T79" fmla="*/ 1 h 4"/>
                  <a:gd name="T80" fmla="*/ 2 w 5"/>
                  <a:gd name="T81" fmla="*/ 1 h 4"/>
                  <a:gd name="T82" fmla="*/ 2 w 5"/>
                  <a:gd name="T83" fmla="*/ 1 h 4"/>
                  <a:gd name="T84" fmla="*/ 1 w 5"/>
                  <a:gd name="T85" fmla="*/ 1 h 4"/>
                  <a:gd name="T86" fmla="*/ 1 w 5"/>
                  <a:gd name="T87" fmla="*/ 1 h 4"/>
                  <a:gd name="T88" fmla="*/ 1 w 5"/>
                  <a:gd name="T89" fmla="*/ 2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"/>
                  <a:gd name="T136" fmla="*/ 0 h 4"/>
                  <a:gd name="T137" fmla="*/ 5 w 5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7" name="Freeform 398"/>
              <p:cNvSpPr>
                <a:spLocks noEditPoints="1"/>
              </p:cNvSpPr>
              <p:nvPr/>
            </p:nvSpPr>
            <p:spPr bwMode="auto">
              <a:xfrm>
                <a:off x="1960" y="2018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0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0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3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8" name="Rectangle 399"/>
              <p:cNvSpPr>
                <a:spLocks noChangeArrowheads="1"/>
              </p:cNvSpPr>
              <p:nvPr/>
            </p:nvSpPr>
            <p:spPr bwMode="auto">
              <a:xfrm>
                <a:off x="1959" y="2017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9" name="Freeform 400"/>
              <p:cNvSpPr>
                <a:spLocks noEditPoints="1"/>
              </p:cNvSpPr>
              <p:nvPr/>
            </p:nvSpPr>
            <p:spPr bwMode="auto">
              <a:xfrm>
                <a:off x="1959" y="201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0 w 5"/>
                  <a:gd name="T15" fmla="*/ 0 h 1"/>
                  <a:gd name="T16" fmla="*/ 0 w 5"/>
                  <a:gd name="T17" fmla="*/ 0 h 1"/>
                  <a:gd name="T18" fmla="*/ 0 w 5"/>
                  <a:gd name="T19" fmla="*/ 0 h 1"/>
                  <a:gd name="T20" fmla="*/ 0 w 5"/>
                  <a:gd name="T21" fmla="*/ 0 h 1"/>
                  <a:gd name="T22" fmla="*/ 0 w 5"/>
                  <a:gd name="T23" fmla="*/ 0 h 1"/>
                  <a:gd name="T24" fmla="*/ 0 w 5"/>
                  <a:gd name="T25" fmla="*/ 0 h 1"/>
                  <a:gd name="T26" fmla="*/ 0 w 5"/>
                  <a:gd name="T27" fmla="*/ 0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0" name="Freeform 401"/>
              <p:cNvSpPr>
                <a:spLocks/>
              </p:cNvSpPr>
              <p:nvPr/>
            </p:nvSpPr>
            <p:spPr bwMode="auto">
              <a:xfrm>
                <a:off x="1960" y="201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0 w 4"/>
                  <a:gd name="T5" fmla="*/ 2 h 2"/>
                  <a:gd name="T6" fmla="*/ 0 w 4"/>
                  <a:gd name="T7" fmla="*/ 1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0 w 4"/>
                  <a:gd name="T21" fmla="*/ 0 h 2"/>
                  <a:gd name="T22" fmla="*/ 1 w 4"/>
                  <a:gd name="T23" fmla="*/ 0 h 2"/>
                  <a:gd name="T24" fmla="*/ 1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1 w 4"/>
                  <a:gd name="T31" fmla="*/ 0 h 2"/>
                  <a:gd name="T32" fmla="*/ 1 w 4"/>
                  <a:gd name="T33" fmla="*/ 0 h 2"/>
                  <a:gd name="T34" fmla="*/ 1 w 4"/>
                  <a:gd name="T35" fmla="*/ 0 h 2"/>
                  <a:gd name="T36" fmla="*/ 0 w 4"/>
                  <a:gd name="T37" fmla="*/ 0 h 2"/>
                  <a:gd name="T38" fmla="*/ 0 w 4"/>
                  <a:gd name="T39" fmla="*/ 0 h 2"/>
                  <a:gd name="T40" fmla="*/ 0 w 4"/>
                  <a:gd name="T41" fmla="*/ 0 h 2"/>
                  <a:gd name="T42" fmla="*/ 0 w 4"/>
                  <a:gd name="T43" fmla="*/ 1 h 2"/>
                  <a:gd name="T44" fmla="*/ 0 w 4"/>
                  <a:gd name="T45" fmla="*/ 1 h 2"/>
                  <a:gd name="T46" fmla="*/ 0 w 4"/>
                  <a:gd name="T47" fmla="*/ 1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2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1" name="Freeform 402"/>
              <p:cNvSpPr>
                <a:spLocks noEditPoints="1"/>
              </p:cNvSpPr>
              <p:nvPr/>
            </p:nvSpPr>
            <p:spPr bwMode="auto">
              <a:xfrm>
                <a:off x="1960" y="2007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4 w 5"/>
                  <a:gd name="T3" fmla="*/ 0 h 4"/>
                  <a:gd name="T4" fmla="*/ 4 w 5"/>
                  <a:gd name="T5" fmla="*/ 0 h 4"/>
                  <a:gd name="T6" fmla="*/ 5 w 5"/>
                  <a:gd name="T7" fmla="*/ 1 h 4"/>
                  <a:gd name="T8" fmla="*/ 5 w 5"/>
                  <a:gd name="T9" fmla="*/ 2 h 4"/>
                  <a:gd name="T10" fmla="*/ 4 w 5"/>
                  <a:gd name="T11" fmla="*/ 2 h 4"/>
                  <a:gd name="T12" fmla="*/ 4 w 5"/>
                  <a:gd name="T13" fmla="*/ 4 h 4"/>
                  <a:gd name="T14" fmla="*/ 4 w 5"/>
                  <a:gd name="T15" fmla="*/ 4 h 4"/>
                  <a:gd name="T16" fmla="*/ 4 w 5"/>
                  <a:gd name="T17" fmla="*/ 2 h 4"/>
                  <a:gd name="T18" fmla="*/ 4 w 5"/>
                  <a:gd name="T19" fmla="*/ 2 h 4"/>
                  <a:gd name="T20" fmla="*/ 4 w 5"/>
                  <a:gd name="T21" fmla="*/ 1 h 4"/>
                  <a:gd name="T22" fmla="*/ 4 w 5"/>
                  <a:gd name="T23" fmla="*/ 1 h 4"/>
                  <a:gd name="T24" fmla="*/ 2 w 5"/>
                  <a:gd name="T25" fmla="*/ 0 h 4"/>
                  <a:gd name="T26" fmla="*/ 2 w 5"/>
                  <a:gd name="T27" fmla="*/ 1 h 4"/>
                  <a:gd name="T28" fmla="*/ 4 w 5"/>
                  <a:gd name="T29" fmla="*/ 1 h 4"/>
                  <a:gd name="T30" fmla="*/ 4 w 5"/>
                  <a:gd name="T31" fmla="*/ 2 h 4"/>
                  <a:gd name="T32" fmla="*/ 2 w 5"/>
                  <a:gd name="T33" fmla="*/ 4 h 4"/>
                  <a:gd name="T34" fmla="*/ 2 w 5"/>
                  <a:gd name="T35" fmla="*/ 4 h 4"/>
                  <a:gd name="T36" fmla="*/ 1 w 5"/>
                  <a:gd name="T37" fmla="*/ 4 h 4"/>
                  <a:gd name="T38" fmla="*/ 0 w 5"/>
                  <a:gd name="T39" fmla="*/ 4 h 4"/>
                  <a:gd name="T40" fmla="*/ 0 w 5"/>
                  <a:gd name="T41" fmla="*/ 2 h 4"/>
                  <a:gd name="T42" fmla="*/ 0 w 5"/>
                  <a:gd name="T43" fmla="*/ 1 h 4"/>
                  <a:gd name="T44" fmla="*/ 0 w 5"/>
                  <a:gd name="T45" fmla="*/ 1 h 4"/>
                  <a:gd name="T46" fmla="*/ 0 w 5"/>
                  <a:gd name="T47" fmla="*/ 0 h 4"/>
                  <a:gd name="T48" fmla="*/ 0 w 5"/>
                  <a:gd name="T49" fmla="*/ 2 h 4"/>
                  <a:gd name="T50" fmla="*/ 0 w 5"/>
                  <a:gd name="T51" fmla="*/ 2 h 4"/>
                  <a:gd name="T52" fmla="*/ 1 w 5"/>
                  <a:gd name="T53" fmla="*/ 4 h 4"/>
                  <a:gd name="T54" fmla="*/ 2 w 5"/>
                  <a:gd name="T55" fmla="*/ 4 h 4"/>
                  <a:gd name="T56" fmla="*/ 2 w 5"/>
                  <a:gd name="T57" fmla="*/ 2 h 4"/>
                  <a:gd name="T58" fmla="*/ 2 w 5"/>
                  <a:gd name="T59" fmla="*/ 1 h 4"/>
                  <a:gd name="T60" fmla="*/ 2 w 5"/>
                  <a:gd name="T61" fmla="*/ 0 h 4"/>
                  <a:gd name="T62" fmla="*/ 1 w 5"/>
                  <a:gd name="T63" fmla="*/ 0 h 4"/>
                  <a:gd name="T64" fmla="*/ 0 w 5"/>
                  <a:gd name="T65" fmla="*/ 1 h 4"/>
                  <a:gd name="T66" fmla="*/ 0 w 5"/>
                  <a:gd name="T67" fmla="*/ 1 h 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"/>
                  <a:gd name="T103" fmla="*/ 0 h 4"/>
                  <a:gd name="T104" fmla="*/ 5 w 5"/>
                  <a:gd name="T105" fmla="*/ 4 h 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2" name="Freeform 403"/>
              <p:cNvSpPr>
                <a:spLocks/>
              </p:cNvSpPr>
              <p:nvPr/>
            </p:nvSpPr>
            <p:spPr bwMode="auto">
              <a:xfrm>
                <a:off x="1959" y="205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0 w 5"/>
                  <a:gd name="T15" fmla="*/ 2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3" name="Freeform 404"/>
              <p:cNvSpPr>
                <a:spLocks/>
              </p:cNvSpPr>
              <p:nvPr/>
            </p:nvSpPr>
            <p:spPr bwMode="auto">
              <a:xfrm>
                <a:off x="1960" y="2053"/>
                <a:ext cx="4" cy="4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0 h 4"/>
                  <a:gd name="T4" fmla="*/ 2 w 4"/>
                  <a:gd name="T5" fmla="*/ 2 h 4"/>
                  <a:gd name="T6" fmla="*/ 2 w 4"/>
                  <a:gd name="T7" fmla="*/ 2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3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2 h 4"/>
                  <a:gd name="T34" fmla="*/ 0 w 4"/>
                  <a:gd name="T35" fmla="*/ 2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2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2" name="Group 606"/>
            <p:cNvGrpSpPr>
              <a:grpSpLocks/>
            </p:cNvGrpSpPr>
            <p:nvPr/>
          </p:nvGrpSpPr>
          <p:grpSpPr bwMode="auto">
            <a:xfrm>
              <a:off x="1598" y="273"/>
              <a:ext cx="2800" cy="2880"/>
              <a:chOff x="1598" y="273"/>
              <a:chExt cx="2800" cy="2880"/>
            </a:xfrm>
          </p:grpSpPr>
          <p:sp>
            <p:nvSpPr>
              <p:cNvPr id="2964" name="Freeform 406"/>
              <p:cNvSpPr>
                <a:spLocks/>
              </p:cNvSpPr>
              <p:nvPr/>
            </p:nvSpPr>
            <p:spPr bwMode="auto">
              <a:xfrm>
                <a:off x="1960" y="205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1 w 1"/>
                  <a:gd name="T19" fmla="*/ 2 h 2"/>
                  <a:gd name="T20" fmla="*/ 1 w 1"/>
                  <a:gd name="T21" fmla="*/ 2 h 2"/>
                  <a:gd name="T22" fmla="*/ 1 w 1"/>
                  <a:gd name="T23" fmla="*/ 0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2"/>
                  <a:gd name="T38" fmla="*/ 1 w 1"/>
                  <a:gd name="T39" fmla="*/ 2 h 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5" name="Freeform 407"/>
              <p:cNvSpPr>
                <a:spLocks/>
              </p:cNvSpPr>
              <p:nvPr/>
            </p:nvSpPr>
            <p:spPr bwMode="auto">
              <a:xfrm>
                <a:off x="1960" y="205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0 w 4"/>
                  <a:gd name="T9" fmla="*/ 1 h 3"/>
                  <a:gd name="T10" fmla="*/ 1 w 4"/>
                  <a:gd name="T11" fmla="*/ 2 h 3"/>
                  <a:gd name="T12" fmla="*/ 4 w 4"/>
                  <a:gd name="T13" fmla="*/ 0 h 3"/>
                  <a:gd name="T14" fmla="*/ 4 w 4"/>
                  <a:gd name="T15" fmla="*/ 1 h 3"/>
                  <a:gd name="T16" fmla="*/ 1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1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6" name="Freeform 408"/>
              <p:cNvSpPr>
                <a:spLocks/>
              </p:cNvSpPr>
              <p:nvPr/>
            </p:nvSpPr>
            <p:spPr bwMode="auto">
              <a:xfrm>
                <a:off x="1959" y="2048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0 h 2"/>
                  <a:gd name="T4" fmla="*/ 1 w 5"/>
                  <a:gd name="T5" fmla="*/ 0 h 2"/>
                  <a:gd name="T6" fmla="*/ 1 w 5"/>
                  <a:gd name="T7" fmla="*/ 0 h 2"/>
                  <a:gd name="T8" fmla="*/ 1 w 5"/>
                  <a:gd name="T9" fmla="*/ 0 h 2"/>
                  <a:gd name="T10" fmla="*/ 1 w 5"/>
                  <a:gd name="T11" fmla="*/ 0 h 2"/>
                  <a:gd name="T12" fmla="*/ 5 w 5"/>
                  <a:gd name="T13" fmla="*/ 0 h 2"/>
                  <a:gd name="T14" fmla="*/ 5 w 5"/>
                  <a:gd name="T15" fmla="*/ 2 h 2"/>
                  <a:gd name="T16" fmla="*/ 1 w 5"/>
                  <a:gd name="T17" fmla="*/ 2 h 2"/>
                  <a:gd name="T18" fmla="*/ 1 w 5"/>
                  <a:gd name="T19" fmla="*/ 2 h 2"/>
                  <a:gd name="T20" fmla="*/ 1 w 5"/>
                  <a:gd name="T21" fmla="*/ 2 h 2"/>
                  <a:gd name="T22" fmla="*/ 1 w 5"/>
                  <a:gd name="T23" fmla="*/ 2 h 2"/>
                  <a:gd name="T24" fmla="*/ 0 w 5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2"/>
                  <a:gd name="T41" fmla="*/ 5 w 5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2">
                    <a:moveTo>
                      <a:pt x="0" y="2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7" name="Freeform 409"/>
              <p:cNvSpPr>
                <a:spLocks/>
              </p:cNvSpPr>
              <p:nvPr/>
            </p:nvSpPr>
            <p:spPr bwMode="auto">
              <a:xfrm>
                <a:off x="1959" y="20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8" name="Rectangle 410"/>
              <p:cNvSpPr>
                <a:spLocks noChangeArrowheads="1"/>
              </p:cNvSpPr>
              <p:nvPr/>
            </p:nvSpPr>
            <p:spPr bwMode="auto">
              <a:xfrm>
                <a:off x="1960" y="2047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9" name="Freeform 411"/>
              <p:cNvSpPr>
                <a:spLocks/>
              </p:cNvSpPr>
              <p:nvPr/>
            </p:nvSpPr>
            <p:spPr bwMode="auto">
              <a:xfrm>
                <a:off x="1960" y="2042"/>
                <a:ext cx="4" cy="4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4 h 4"/>
                  <a:gd name="T30" fmla="*/ 0 w 4"/>
                  <a:gd name="T31" fmla="*/ 3 h 4"/>
                  <a:gd name="T32" fmla="*/ 0 w 4"/>
                  <a:gd name="T33" fmla="*/ 1 h 4"/>
                  <a:gd name="T34" fmla="*/ 0 w 4"/>
                  <a:gd name="T35" fmla="*/ 1 h 4"/>
                  <a:gd name="T36" fmla="*/ 1 w 4"/>
                  <a:gd name="T37" fmla="*/ 1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3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1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0" name="Freeform 412"/>
              <p:cNvSpPr>
                <a:spLocks/>
              </p:cNvSpPr>
              <p:nvPr/>
            </p:nvSpPr>
            <p:spPr bwMode="auto">
              <a:xfrm>
                <a:off x="1960" y="204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2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1" name="Rectangle 413"/>
              <p:cNvSpPr>
                <a:spLocks noChangeArrowheads="1"/>
              </p:cNvSpPr>
              <p:nvPr/>
            </p:nvSpPr>
            <p:spPr bwMode="auto">
              <a:xfrm>
                <a:off x="1959" y="2041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2" name="Freeform 414"/>
              <p:cNvSpPr>
                <a:spLocks/>
              </p:cNvSpPr>
              <p:nvPr/>
            </p:nvSpPr>
            <p:spPr bwMode="auto">
              <a:xfrm>
                <a:off x="1960" y="203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2 w 4"/>
                  <a:gd name="T5" fmla="*/ 3 h 4"/>
                  <a:gd name="T6" fmla="*/ 0 w 4"/>
                  <a:gd name="T7" fmla="*/ 1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3" name="Freeform 415"/>
              <p:cNvSpPr>
                <a:spLocks/>
              </p:cNvSpPr>
              <p:nvPr/>
            </p:nvSpPr>
            <p:spPr bwMode="auto">
              <a:xfrm>
                <a:off x="1960" y="20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2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2 h 4"/>
                  <a:gd name="T32" fmla="*/ 0 w 4"/>
                  <a:gd name="T33" fmla="*/ 2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2 h 4"/>
                  <a:gd name="T50" fmla="*/ 2 w 4"/>
                  <a:gd name="T51" fmla="*/ 2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4" name="Freeform 416"/>
              <p:cNvSpPr>
                <a:spLocks/>
              </p:cNvSpPr>
              <p:nvPr/>
            </p:nvSpPr>
            <p:spPr bwMode="auto">
              <a:xfrm>
                <a:off x="1960" y="203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2 h 4"/>
                  <a:gd name="T12" fmla="*/ 0 w 1"/>
                  <a:gd name="T13" fmla="*/ 2 h 4"/>
                  <a:gd name="T14" fmla="*/ 0 w 1"/>
                  <a:gd name="T15" fmla="*/ 3 h 4"/>
                  <a:gd name="T16" fmla="*/ 0 w 1"/>
                  <a:gd name="T17" fmla="*/ 3 h 4"/>
                  <a:gd name="T18" fmla="*/ 1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4"/>
                  <a:gd name="T38" fmla="*/ 1 w 1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5" name="Freeform 417"/>
              <p:cNvSpPr>
                <a:spLocks/>
              </p:cNvSpPr>
              <p:nvPr/>
            </p:nvSpPr>
            <p:spPr bwMode="auto">
              <a:xfrm>
                <a:off x="1960" y="2031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0 w 4"/>
                  <a:gd name="T7" fmla="*/ 1 h 1"/>
                  <a:gd name="T8" fmla="*/ 0 w 4"/>
                  <a:gd name="T9" fmla="*/ 1 h 1"/>
                  <a:gd name="T10" fmla="*/ 0 w 4"/>
                  <a:gd name="T11" fmla="*/ 1 h 1"/>
                  <a:gd name="T12" fmla="*/ 0 w 4"/>
                  <a:gd name="T13" fmla="*/ 0 h 1"/>
                  <a:gd name="T14" fmla="*/ 0 w 4"/>
                  <a:gd name="T15" fmla="*/ 0 h 1"/>
                  <a:gd name="T16" fmla="*/ 0 w 4"/>
                  <a:gd name="T17" fmla="*/ 0 h 1"/>
                  <a:gd name="T18" fmla="*/ 0 w 4"/>
                  <a:gd name="T19" fmla="*/ 0 h 1"/>
                  <a:gd name="T20" fmla="*/ 0 w 4"/>
                  <a:gd name="T21" fmla="*/ 0 h 1"/>
                  <a:gd name="T22" fmla="*/ 0 w 4"/>
                  <a:gd name="T23" fmla="*/ 0 h 1"/>
                  <a:gd name="T24" fmla="*/ 0 w 4"/>
                  <a:gd name="T25" fmla="*/ 1 h 1"/>
                  <a:gd name="T26" fmla="*/ 0 w 4"/>
                  <a:gd name="T27" fmla="*/ 1 h 1"/>
                  <a:gd name="T28" fmla="*/ 0 w 4"/>
                  <a:gd name="T29" fmla="*/ 1 h 1"/>
                  <a:gd name="T30" fmla="*/ 1 w 4"/>
                  <a:gd name="T31" fmla="*/ 1 h 1"/>
                  <a:gd name="T32" fmla="*/ 1 w 4"/>
                  <a:gd name="T33" fmla="*/ 1 h 1"/>
                  <a:gd name="T34" fmla="*/ 2 w 4"/>
                  <a:gd name="T35" fmla="*/ 1 h 1"/>
                  <a:gd name="T36" fmla="*/ 4 w 4"/>
                  <a:gd name="T37" fmla="*/ 1 h 1"/>
                  <a:gd name="T38" fmla="*/ 4 w 4"/>
                  <a:gd name="T39" fmla="*/ 1 h 1"/>
                  <a:gd name="T40" fmla="*/ 0 w 4"/>
                  <a:gd name="T41" fmla="*/ 1 h 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"/>
                  <a:gd name="T65" fmla="*/ 4 w 4"/>
                  <a:gd name="T66" fmla="*/ 1 h 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6" name="Freeform 418"/>
              <p:cNvSpPr>
                <a:spLocks/>
              </p:cNvSpPr>
              <p:nvPr/>
            </p:nvSpPr>
            <p:spPr bwMode="auto">
              <a:xfrm>
                <a:off x="1960" y="2027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7" name="Freeform 419"/>
              <p:cNvSpPr>
                <a:spLocks/>
              </p:cNvSpPr>
              <p:nvPr/>
            </p:nvSpPr>
            <p:spPr bwMode="auto">
              <a:xfrm>
                <a:off x="1960" y="202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3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8" name="Freeform 420"/>
              <p:cNvSpPr>
                <a:spLocks/>
              </p:cNvSpPr>
              <p:nvPr/>
            </p:nvSpPr>
            <p:spPr bwMode="auto">
              <a:xfrm>
                <a:off x="1959" y="202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2 h 4"/>
                  <a:gd name="T14" fmla="*/ 5 w 5"/>
                  <a:gd name="T15" fmla="*/ 2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2 w 5"/>
                  <a:gd name="T25" fmla="*/ 4 h 4"/>
                  <a:gd name="T26" fmla="*/ 1 w 5"/>
                  <a:gd name="T27" fmla="*/ 4 h 4"/>
                  <a:gd name="T28" fmla="*/ 1 w 5"/>
                  <a:gd name="T29" fmla="*/ 4 h 4"/>
                  <a:gd name="T30" fmla="*/ 1 w 5"/>
                  <a:gd name="T31" fmla="*/ 2 h 4"/>
                  <a:gd name="T32" fmla="*/ 1 w 5"/>
                  <a:gd name="T33" fmla="*/ 2 h 4"/>
                  <a:gd name="T34" fmla="*/ 1 w 5"/>
                  <a:gd name="T35" fmla="*/ 1 h 4"/>
                  <a:gd name="T36" fmla="*/ 1 w 5"/>
                  <a:gd name="T37" fmla="*/ 1 h 4"/>
                  <a:gd name="T38" fmla="*/ 1 w 5"/>
                  <a:gd name="T39" fmla="*/ 1 h 4"/>
                  <a:gd name="T40" fmla="*/ 0 w 5"/>
                  <a:gd name="T41" fmla="*/ 1 h 4"/>
                  <a:gd name="T42" fmla="*/ 0 w 5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4"/>
                  <a:gd name="T68" fmla="*/ 5 w 5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9" name="Freeform 421"/>
              <p:cNvSpPr>
                <a:spLocks/>
              </p:cNvSpPr>
              <p:nvPr/>
            </p:nvSpPr>
            <p:spPr bwMode="auto">
              <a:xfrm>
                <a:off x="1960" y="202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1 w 2"/>
                  <a:gd name="T13" fmla="*/ 3 h 3"/>
                  <a:gd name="T14" fmla="*/ 2 w 2"/>
                  <a:gd name="T15" fmla="*/ 3 h 3"/>
                  <a:gd name="T16" fmla="*/ 2 w 2"/>
                  <a:gd name="T17" fmla="*/ 3 h 3"/>
                  <a:gd name="T18" fmla="*/ 2 w 2"/>
                  <a:gd name="T19" fmla="*/ 3 h 3"/>
                  <a:gd name="T20" fmla="*/ 2 w 2"/>
                  <a:gd name="T21" fmla="*/ 1 h 3"/>
                  <a:gd name="T22" fmla="*/ 2 w 2"/>
                  <a:gd name="T23" fmla="*/ 1 h 3"/>
                  <a:gd name="T24" fmla="*/ 2 w 2"/>
                  <a:gd name="T25" fmla="*/ 1 h 3"/>
                  <a:gd name="T26" fmla="*/ 2 w 2"/>
                  <a:gd name="T27" fmla="*/ 1 h 3"/>
                  <a:gd name="T28" fmla="*/ 2 w 2"/>
                  <a:gd name="T29" fmla="*/ 0 h 3"/>
                  <a:gd name="T30" fmla="*/ 2 w 2"/>
                  <a:gd name="T31" fmla="*/ 0 h 3"/>
                  <a:gd name="T32" fmla="*/ 2 w 2"/>
                  <a:gd name="T33" fmla="*/ 0 h 3"/>
                  <a:gd name="T34" fmla="*/ 2 w 2"/>
                  <a:gd name="T35" fmla="*/ 0 h 3"/>
                  <a:gd name="T36" fmla="*/ 1 w 2"/>
                  <a:gd name="T37" fmla="*/ 0 h 3"/>
                  <a:gd name="T38" fmla="*/ 1 w 2"/>
                  <a:gd name="T39" fmla="*/ 0 h 3"/>
                  <a:gd name="T40" fmla="*/ 0 w 2"/>
                  <a:gd name="T41" fmla="*/ 0 h 3"/>
                  <a:gd name="T42" fmla="*/ 0 w 2"/>
                  <a:gd name="T43" fmla="*/ 0 h 3"/>
                  <a:gd name="T44" fmla="*/ 0 w 2"/>
                  <a:gd name="T45" fmla="*/ 1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"/>
                  <a:gd name="T70" fmla="*/ 0 h 3"/>
                  <a:gd name="T71" fmla="*/ 2 w 2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0" name="Freeform 422"/>
              <p:cNvSpPr>
                <a:spLocks/>
              </p:cNvSpPr>
              <p:nvPr/>
            </p:nvSpPr>
            <p:spPr bwMode="auto">
              <a:xfrm>
                <a:off x="1960" y="2018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0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1" name="Freeform 423"/>
              <p:cNvSpPr>
                <a:spLocks/>
              </p:cNvSpPr>
              <p:nvPr/>
            </p:nvSpPr>
            <p:spPr bwMode="auto">
              <a:xfrm>
                <a:off x="1960" y="2018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3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2" name="Rectangle 424"/>
              <p:cNvSpPr>
                <a:spLocks noChangeArrowheads="1"/>
              </p:cNvSpPr>
              <p:nvPr/>
            </p:nvSpPr>
            <p:spPr bwMode="auto">
              <a:xfrm>
                <a:off x="1959" y="2017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3" name="Freeform 425"/>
              <p:cNvSpPr>
                <a:spLocks/>
              </p:cNvSpPr>
              <p:nvPr/>
            </p:nvSpPr>
            <p:spPr bwMode="auto">
              <a:xfrm>
                <a:off x="1959" y="20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4" name="Rectangle 426"/>
              <p:cNvSpPr>
                <a:spLocks noChangeArrowheads="1"/>
              </p:cNvSpPr>
              <p:nvPr/>
            </p:nvSpPr>
            <p:spPr bwMode="auto">
              <a:xfrm>
                <a:off x="1960" y="2016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5" name="Freeform 427"/>
              <p:cNvSpPr>
                <a:spLocks/>
              </p:cNvSpPr>
              <p:nvPr/>
            </p:nvSpPr>
            <p:spPr bwMode="auto">
              <a:xfrm>
                <a:off x="1960" y="201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0 w 4"/>
                  <a:gd name="T5" fmla="*/ 2 h 2"/>
                  <a:gd name="T6" fmla="*/ 0 w 4"/>
                  <a:gd name="T7" fmla="*/ 1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0 w 4"/>
                  <a:gd name="T21" fmla="*/ 0 h 2"/>
                  <a:gd name="T22" fmla="*/ 1 w 4"/>
                  <a:gd name="T23" fmla="*/ 0 h 2"/>
                  <a:gd name="T24" fmla="*/ 1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1 w 4"/>
                  <a:gd name="T31" fmla="*/ 0 h 2"/>
                  <a:gd name="T32" fmla="*/ 1 w 4"/>
                  <a:gd name="T33" fmla="*/ 0 h 2"/>
                  <a:gd name="T34" fmla="*/ 1 w 4"/>
                  <a:gd name="T35" fmla="*/ 0 h 2"/>
                  <a:gd name="T36" fmla="*/ 0 w 4"/>
                  <a:gd name="T37" fmla="*/ 0 h 2"/>
                  <a:gd name="T38" fmla="*/ 0 w 4"/>
                  <a:gd name="T39" fmla="*/ 0 h 2"/>
                  <a:gd name="T40" fmla="*/ 0 w 4"/>
                  <a:gd name="T41" fmla="*/ 0 h 2"/>
                  <a:gd name="T42" fmla="*/ 0 w 4"/>
                  <a:gd name="T43" fmla="*/ 1 h 2"/>
                  <a:gd name="T44" fmla="*/ 0 w 4"/>
                  <a:gd name="T45" fmla="*/ 1 h 2"/>
                  <a:gd name="T46" fmla="*/ 0 w 4"/>
                  <a:gd name="T47" fmla="*/ 1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2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6" name="Freeform 428"/>
              <p:cNvSpPr>
                <a:spLocks/>
              </p:cNvSpPr>
              <p:nvPr/>
            </p:nvSpPr>
            <p:spPr bwMode="auto">
              <a:xfrm>
                <a:off x="1960" y="2007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1 h 4"/>
                  <a:gd name="T14" fmla="*/ 5 w 5"/>
                  <a:gd name="T15" fmla="*/ 1 h 4"/>
                  <a:gd name="T16" fmla="*/ 5 w 5"/>
                  <a:gd name="T17" fmla="*/ 2 h 4"/>
                  <a:gd name="T18" fmla="*/ 5 w 5"/>
                  <a:gd name="T19" fmla="*/ 2 h 4"/>
                  <a:gd name="T20" fmla="*/ 5 w 5"/>
                  <a:gd name="T21" fmla="*/ 2 h 4"/>
                  <a:gd name="T22" fmla="*/ 4 w 5"/>
                  <a:gd name="T23" fmla="*/ 2 h 4"/>
                  <a:gd name="T24" fmla="*/ 4 w 5"/>
                  <a:gd name="T25" fmla="*/ 4 h 4"/>
                  <a:gd name="T26" fmla="*/ 4 w 5"/>
                  <a:gd name="T27" fmla="*/ 4 h 4"/>
                  <a:gd name="T28" fmla="*/ 4 w 5"/>
                  <a:gd name="T29" fmla="*/ 4 h 4"/>
                  <a:gd name="T30" fmla="*/ 4 w 5"/>
                  <a:gd name="T31" fmla="*/ 4 h 4"/>
                  <a:gd name="T32" fmla="*/ 4 w 5"/>
                  <a:gd name="T33" fmla="*/ 2 h 4"/>
                  <a:gd name="T34" fmla="*/ 4 w 5"/>
                  <a:gd name="T35" fmla="*/ 2 h 4"/>
                  <a:gd name="T36" fmla="*/ 4 w 5"/>
                  <a:gd name="T37" fmla="*/ 2 h 4"/>
                  <a:gd name="T38" fmla="*/ 4 w 5"/>
                  <a:gd name="T39" fmla="*/ 2 h 4"/>
                  <a:gd name="T40" fmla="*/ 4 w 5"/>
                  <a:gd name="T41" fmla="*/ 1 h 4"/>
                  <a:gd name="T42" fmla="*/ 4 w 5"/>
                  <a:gd name="T43" fmla="*/ 1 h 4"/>
                  <a:gd name="T44" fmla="*/ 4 w 5"/>
                  <a:gd name="T45" fmla="*/ 1 h 4"/>
                  <a:gd name="T46" fmla="*/ 4 w 5"/>
                  <a:gd name="T47" fmla="*/ 1 h 4"/>
                  <a:gd name="T48" fmla="*/ 4 w 5"/>
                  <a:gd name="T49" fmla="*/ 0 h 4"/>
                  <a:gd name="T50" fmla="*/ 2 w 5"/>
                  <a:gd name="T51" fmla="*/ 0 h 4"/>
                  <a:gd name="T52" fmla="*/ 2 w 5"/>
                  <a:gd name="T53" fmla="*/ 0 h 4"/>
                  <a:gd name="T54" fmla="*/ 2 w 5"/>
                  <a:gd name="T55" fmla="*/ 1 h 4"/>
                  <a:gd name="T56" fmla="*/ 2 w 5"/>
                  <a:gd name="T57" fmla="*/ 1 h 4"/>
                  <a:gd name="T58" fmla="*/ 4 w 5"/>
                  <a:gd name="T59" fmla="*/ 1 h 4"/>
                  <a:gd name="T60" fmla="*/ 4 w 5"/>
                  <a:gd name="T61" fmla="*/ 2 h 4"/>
                  <a:gd name="T62" fmla="*/ 4 w 5"/>
                  <a:gd name="T63" fmla="*/ 2 h 4"/>
                  <a:gd name="T64" fmla="*/ 2 w 5"/>
                  <a:gd name="T65" fmla="*/ 2 h 4"/>
                  <a:gd name="T66" fmla="*/ 2 w 5"/>
                  <a:gd name="T67" fmla="*/ 4 h 4"/>
                  <a:gd name="T68" fmla="*/ 2 w 5"/>
                  <a:gd name="T69" fmla="*/ 4 h 4"/>
                  <a:gd name="T70" fmla="*/ 2 w 5"/>
                  <a:gd name="T71" fmla="*/ 4 h 4"/>
                  <a:gd name="T72" fmla="*/ 1 w 5"/>
                  <a:gd name="T73" fmla="*/ 4 h 4"/>
                  <a:gd name="T74" fmla="*/ 1 w 5"/>
                  <a:gd name="T75" fmla="*/ 4 h 4"/>
                  <a:gd name="T76" fmla="*/ 1 w 5"/>
                  <a:gd name="T77" fmla="*/ 4 h 4"/>
                  <a:gd name="T78" fmla="*/ 0 w 5"/>
                  <a:gd name="T79" fmla="*/ 4 h 4"/>
                  <a:gd name="T80" fmla="*/ 0 w 5"/>
                  <a:gd name="T81" fmla="*/ 2 h 4"/>
                  <a:gd name="T82" fmla="*/ 0 w 5"/>
                  <a:gd name="T83" fmla="*/ 2 h 4"/>
                  <a:gd name="T84" fmla="*/ 0 w 5"/>
                  <a:gd name="T85" fmla="*/ 2 h 4"/>
                  <a:gd name="T86" fmla="*/ 0 w 5"/>
                  <a:gd name="T87" fmla="*/ 1 h 4"/>
                  <a:gd name="T88" fmla="*/ 0 w 5"/>
                  <a:gd name="T89" fmla="*/ 1 h 4"/>
                  <a:gd name="T90" fmla="*/ 0 w 5"/>
                  <a:gd name="T91" fmla="*/ 1 h 4"/>
                  <a:gd name="T92" fmla="*/ 0 w 5"/>
                  <a:gd name="T93" fmla="*/ 0 h 4"/>
                  <a:gd name="T94" fmla="*/ 0 w 5"/>
                  <a:gd name="T95" fmla="*/ 0 h 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"/>
                  <a:gd name="T145" fmla="*/ 0 h 4"/>
                  <a:gd name="T146" fmla="*/ 5 w 5"/>
                  <a:gd name="T147" fmla="*/ 4 h 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7" name="Freeform 429"/>
              <p:cNvSpPr>
                <a:spLocks/>
              </p:cNvSpPr>
              <p:nvPr/>
            </p:nvSpPr>
            <p:spPr bwMode="auto">
              <a:xfrm>
                <a:off x="1960" y="2007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2 h 4"/>
                  <a:gd name="T4" fmla="*/ 0 w 2"/>
                  <a:gd name="T5" fmla="*/ 2 h 4"/>
                  <a:gd name="T6" fmla="*/ 0 w 2"/>
                  <a:gd name="T7" fmla="*/ 2 h 4"/>
                  <a:gd name="T8" fmla="*/ 1 w 2"/>
                  <a:gd name="T9" fmla="*/ 2 h 4"/>
                  <a:gd name="T10" fmla="*/ 1 w 2"/>
                  <a:gd name="T11" fmla="*/ 4 h 4"/>
                  <a:gd name="T12" fmla="*/ 1 w 2"/>
                  <a:gd name="T13" fmla="*/ 4 h 4"/>
                  <a:gd name="T14" fmla="*/ 2 w 2"/>
                  <a:gd name="T15" fmla="*/ 4 h 4"/>
                  <a:gd name="T16" fmla="*/ 2 w 2"/>
                  <a:gd name="T17" fmla="*/ 2 h 4"/>
                  <a:gd name="T18" fmla="*/ 2 w 2"/>
                  <a:gd name="T19" fmla="*/ 2 h 4"/>
                  <a:gd name="T20" fmla="*/ 2 w 2"/>
                  <a:gd name="T21" fmla="*/ 2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0 h 4"/>
                  <a:gd name="T28" fmla="*/ 1 w 2"/>
                  <a:gd name="T29" fmla="*/ 0 h 4"/>
                  <a:gd name="T30" fmla="*/ 1 w 2"/>
                  <a:gd name="T31" fmla="*/ 0 h 4"/>
                  <a:gd name="T32" fmla="*/ 1 w 2"/>
                  <a:gd name="T33" fmla="*/ 1 h 4"/>
                  <a:gd name="T34" fmla="*/ 0 w 2"/>
                  <a:gd name="T35" fmla="*/ 1 h 4"/>
                  <a:gd name="T36" fmla="*/ 0 w 2"/>
                  <a:gd name="T37" fmla="*/ 1 h 4"/>
                  <a:gd name="T38" fmla="*/ 0 w 2"/>
                  <a:gd name="T39" fmla="*/ 1 h 4"/>
                  <a:gd name="T40" fmla="*/ 0 w 2"/>
                  <a:gd name="T41" fmla="*/ 1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4"/>
                  <a:gd name="T65" fmla="*/ 2 w 2"/>
                  <a:gd name="T66" fmla="*/ 4 h 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4"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8" name="Freeform 430"/>
              <p:cNvSpPr>
                <a:spLocks/>
              </p:cNvSpPr>
              <p:nvPr/>
            </p:nvSpPr>
            <p:spPr bwMode="auto">
              <a:xfrm>
                <a:off x="1940" y="1513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4 w 5"/>
                  <a:gd name="T3" fmla="*/ 2 h 2"/>
                  <a:gd name="T4" fmla="*/ 4 w 5"/>
                  <a:gd name="T5" fmla="*/ 1 h 2"/>
                  <a:gd name="T6" fmla="*/ 5 w 5"/>
                  <a:gd name="T7" fmla="*/ 1 h 2"/>
                  <a:gd name="T8" fmla="*/ 5 w 5"/>
                  <a:gd name="T9" fmla="*/ 1 h 2"/>
                  <a:gd name="T10" fmla="*/ 5 w 5"/>
                  <a:gd name="T11" fmla="*/ 1 h 2"/>
                  <a:gd name="T12" fmla="*/ 4 w 5"/>
                  <a:gd name="T13" fmla="*/ 0 h 2"/>
                  <a:gd name="T14" fmla="*/ 4 w 5"/>
                  <a:gd name="T15" fmla="*/ 0 h 2"/>
                  <a:gd name="T16" fmla="*/ 4 w 5"/>
                  <a:gd name="T17" fmla="*/ 0 h 2"/>
                  <a:gd name="T18" fmla="*/ 4 w 5"/>
                  <a:gd name="T19" fmla="*/ 0 h 2"/>
                  <a:gd name="T20" fmla="*/ 4 w 5"/>
                  <a:gd name="T21" fmla="*/ 0 h 2"/>
                  <a:gd name="T22" fmla="*/ 4 w 5"/>
                  <a:gd name="T23" fmla="*/ 0 h 2"/>
                  <a:gd name="T24" fmla="*/ 3 w 5"/>
                  <a:gd name="T25" fmla="*/ 1 h 2"/>
                  <a:gd name="T26" fmla="*/ 3 w 5"/>
                  <a:gd name="T27" fmla="*/ 1 h 2"/>
                  <a:gd name="T28" fmla="*/ 3 w 5"/>
                  <a:gd name="T29" fmla="*/ 1 h 2"/>
                  <a:gd name="T30" fmla="*/ 3 w 5"/>
                  <a:gd name="T31" fmla="*/ 2 h 2"/>
                  <a:gd name="T32" fmla="*/ 2 w 5"/>
                  <a:gd name="T33" fmla="*/ 2 h 2"/>
                  <a:gd name="T34" fmla="*/ 2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0 w 5"/>
                  <a:gd name="T41" fmla="*/ 2 h 2"/>
                  <a:gd name="T42" fmla="*/ 0 w 5"/>
                  <a:gd name="T43" fmla="*/ 1 h 2"/>
                  <a:gd name="T44" fmla="*/ 0 w 5"/>
                  <a:gd name="T45" fmla="*/ 1 h 2"/>
                  <a:gd name="T46" fmla="*/ 0 w 5"/>
                  <a:gd name="T47" fmla="*/ 1 h 2"/>
                  <a:gd name="T48" fmla="*/ 0 w 5"/>
                  <a:gd name="T49" fmla="*/ 1 h 2"/>
                  <a:gd name="T50" fmla="*/ 0 w 5"/>
                  <a:gd name="T51" fmla="*/ 0 h 2"/>
                  <a:gd name="T52" fmla="*/ 0 w 5"/>
                  <a:gd name="T53" fmla="*/ 0 h 2"/>
                  <a:gd name="T54" fmla="*/ 2 w 5"/>
                  <a:gd name="T55" fmla="*/ 0 h 2"/>
                  <a:gd name="T56" fmla="*/ 2 w 5"/>
                  <a:gd name="T57" fmla="*/ 0 h 2"/>
                  <a:gd name="T58" fmla="*/ 2 w 5"/>
                  <a:gd name="T59" fmla="*/ 0 h 2"/>
                  <a:gd name="T60" fmla="*/ 2 w 5"/>
                  <a:gd name="T61" fmla="*/ 1 h 2"/>
                  <a:gd name="T62" fmla="*/ 2 w 5"/>
                  <a:gd name="T63" fmla="*/ 1 h 2"/>
                  <a:gd name="T64" fmla="*/ 2 w 5"/>
                  <a:gd name="T65" fmla="*/ 1 h 2"/>
                  <a:gd name="T66" fmla="*/ 2 w 5"/>
                  <a:gd name="T67" fmla="*/ 1 h 2"/>
                  <a:gd name="T68" fmla="*/ 2 w 5"/>
                  <a:gd name="T69" fmla="*/ 1 h 2"/>
                  <a:gd name="T70" fmla="*/ 2 w 5"/>
                  <a:gd name="T71" fmla="*/ 1 h 2"/>
                  <a:gd name="T72" fmla="*/ 2 w 5"/>
                  <a:gd name="T73" fmla="*/ 1 h 2"/>
                  <a:gd name="T74" fmla="*/ 2 w 5"/>
                  <a:gd name="T75" fmla="*/ 1 h 2"/>
                  <a:gd name="T76" fmla="*/ 2 w 5"/>
                  <a:gd name="T77" fmla="*/ 1 h 2"/>
                  <a:gd name="T78" fmla="*/ 2 w 5"/>
                  <a:gd name="T79" fmla="*/ 1 h 2"/>
                  <a:gd name="T80" fmla="*/ 2 w 5"/>
                  <a:gd name="T81" fmla="*/ 1 h 2"/>
                  <a:gd name="T82" fmla="*/ 3 w 5"/>
                  <a:gd name="T83" fmla="*/ 1 h 2"/>
                  <a:gd name="T84" fmla="*/ 3 w 5"/>
                  <a:gd name="T85" fmla="*/ 1 h 2"/>
                  <a:gd name="T86" fmla="*/ 3 w 5"/>
                  <a:gd name="T87" fmla="*/ 0 h 2"/>
                  <a:gd name="T88" fmla="*/ 3 w 5"/>
                  <a:gd name="T89" fmla="*/ 0 h 2"/>
                  <a:gd name="T90" fmla="*/ 4 w 5"/>
                  <a:gd name="T91" fmla="*/ 0 h 2"/>
                  <a:gd name="T92" fmla="*/ 4 w 5"/>
                  <a:gd name="T93" fmla="*/ 0 h 2"/>
                  <a:gd name="T94" fmla="*/ 4 w 5"/>
                  <a:gd name="T95" fmla="*/ 0 h 2"/>
                  <a:gd name="T96" fmla="*/ 5 w 5"/>
                  <a:gd name="T97" fmla="*/ 0 h 2"/>
                  <a:gd name="T98" fmla="*/ 5 w 5"/>
                  <a:gd name="T99" fmla="*/ 1 h 2"/>
                  <a:gd name="T100" fmla="*/ 5 w 5"/>
                  <a:gd name="T101" fmla="*/ 1 h 2"/>
                  <a:gd name="T102" fmla="*/ 5 w 5"/>
                  <a:gd name="T103" fmla="*/ 1 h 2"/>
                  <a:gd name="T104" fmla="*/ 5 w 5"/>
                  <a:gd name="T105" fmla="*/ 2 h 2"/>
                  <a:gd name="T106" fmla="*/ 5 w 5"/>
                  <a:gd name="T107" fmla="*/ 2 h 2"/>
                  <a:gd name="T108" fmla="*/ 4 w 5"/>
                  <a:gd name="T109" fmla="*/ 2 h 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2"/>
                  <a:gd name="T167" fmla="*/ 5 w 5"/>
                  <a:gd name="T168" fmla="*/ 2 h 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9" name="Freeform 431"/>
              <p:cNvSpPr>
                <a:spLocks/>
              </p:cNvSpPr>
              <p:nvPr/>
            </p:nvSpPr>
            <p:spPr bwMode="auto">
              <a:xfrm>
                <a:off x="1940" y="1510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2 w 5"/>
                  <a:gd name="T5" fmla="*/ 0 h 1"/>
                  <a:gd name="T6" fmla="*/ 2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2 w 5"/>
                  <a:gd name="T21" fmla="*/ 1 h 1"/>
                  <a:gd name="T22" fmla="*/ 2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0" name="Freeform 432"/>
              <p:cNvSpPr>
                <a:spLocks noEditPoints="1"/>
              </p:cNvSpPr>
              <p:nvPr/>
            </p:nvSpPr>
            <p:spPr bwMode="auto">
              <a:xfrm>
                <a:off x="1942" y="150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4 h 4"/>
                  <a:gd name="T30" fmla="*/ 0 w 3"/>
                  <a:gd name="T31" fmla="*/ 3 h 4"/>
                  <a:gd name="T32" fmla="*/ 0 w 3"/>
                  <a:gd name="T33" fmla="*/ 3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w 3"/>
                  <a:gd name="T45" fmla="*/ 3 h 4"/>
                  <a:gd name="T46" fmla="*/ 0 w 3"/>
                  <a:gd name="T47" fmla="*/ 3 h 4"/>
                  <a:gd name="T48" fmla="*/ 1 w 3"/>
                  <a:gd name="T49" fmla="*/ 3 h 4"/>
                  <a:gd name="T50" fmla="*/ 1 w 3"/>
                  <a:gd name="T51" fmla="*/ 4 h 4"/>
                  <a:gd name="T52" fmla="*/ 1 w 3"/>
                  <a:gd name="T53" fmla="*/ 4 h 4"/>
                  <a:gd name="T54" fmla="*/ 1 w 3"/>
                  <a:gd name="T55" fmla="*/ 4 h 4"/>
                  <a:gd name="T56" fmla="*/ 2 w 3"/>
                  <a:gd name="T57" fmla="*/ 4 h 4"/>
                  <a:gd name="T58" fmla="*/ 2 w 3"/>
                  <a:gd name="T59" fmla="*/ 4 h 4"/>
                  <a:gd name="T60" fmla="*/ 2 w 3"/>
                  <a:gd name="T61" fmla="*/ 4 h 4"/>
                  <a:gd name="T62" fmla="*/ 2 w 3"/>
                  <a:gd name="T63" fmla="*/ 4 h 4"/>
                  <a:gd name="T64" fmla="*/ 2 w 3"/>
                  <a:gd name="T65" fmla="*/ 3 h 4"/>
                  <a:gd name="T66" fmla="*/ 3 w 3"/>
                  <a:gd name="T67" fmla="*/ 3 h 4"/>
                  <a:gd name="T68" fmla="*/ 3 w 3"/>
                  <a:gd name="T69" fmla="*/ 3 h 4"/>
                  <a:gd name="T70" fmla="*/ 3 w 3"/>
                  <a:gd name="T71" fmla="*/ 3 h 4"/>
                  <a:gd name="T72" fmla="*/ 2 w 3"/>
                  <a:gd name="T73" fmla="*/ 1 h 4"/>
                  <a:gd name="T74" fmla="*/ 2 w 3"/>
                  <a:gd name="T75" fmla="*/ 1 h 4"/>
                  <a:gd name="T76" fmla="*/ 2 w 3"/>
                  <a:gd name="T77" fmla="*/ 1 h 4"/>
                  <a:gd name="T78" fmla="*/ 2 w 3"/>
                  <a:gd name="T79" fmla="*/ 1 h 4"/>
                  <a:gd name="T80" fmla="*/ 2 w 3"/>
                  <a:gd name="T81" fmla="*/ 1 h 4"/>
                  <a:gd name="T82" fmla="*/ 1 w 3"/>
                  <a:gd name="T83" fmla="*/ 1 h 4"/>
                  <a:gd name="T84" fmla="*/ 1 w 3"/>
                  <a:gd name="T85" fmla="*/ 1 h 4"/>
                  <a:gd name="T86" fmla="*/ 1 w 3"/>
                  <a:gd name="T87" fmla="*/ 3 h 4"/>
                  <a:gd name="T88" fmla="*/ 0 w 3"/>
                  <a:gd name="T89" fmla="*/ 3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4"/>
                  <a:gd name="T137" fmla="*/ 3 w 3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1" name="Freeform 433"/>
              <p:cNvSpPr>
                <a:spLocks/>
              </p:cNvSpPr>
              <p:nvPr/>
            </p:nvSpPr>
            <p:spPr bwMode="auto">
              <a:xfrm>
                <a:off x="1942" y="1501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1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0 h 4"/>
                  <a:gd name="T20" fmla="*/ 1 w 3"/>
                  <a:gd name="T21" fmla="*/ 0 h 4"/>
                  <a:gd name="T22" fmla="*/ 1 w 3"/>
                  <a:gd name="T23" fmla="*/ 0 h 4"/>
                  <a:gd name="T24" fmla="*/ 1 w 3"/>
                  <a:gd name="T25" fmla="*/ 0 h 4"/>
                  <a:gd name="T26" fmla="*/ 3 w 3"/>
                  <a:gd name="T27" fmla="*/ 0 h 4"/>
                  <a:gd name="T28" fmla="*/ 3 w 3"/>
                  <a:gd name="T29" fmla="*/ 2 h 4"/>
                  <a:gd name="T30" fmla="*/ 2 w 3"/>
                  <a:gd name="T31" fmla="*/ 2 h 4"/>
                  <a:gd name="T32" fmla="*/ 1 w 3"/>
                  <a:gd name="T33" fmla="*/ 2 h 4"/>
                  <a:gd name="T34" fmla="*/ 1 w 3"/>
                  <a:gd name="T35" fmla="*/ 2 h 4"/>
                  <a:gd name="T36" fmla="*/ 1 w 3"/>
                  <a:gd name="T37" fmla="*/ 2 h 4"/>
                  <a:gd name="T38" fmla="*/ 1 w 3"/>
                  <a:gd name="T39" fmla="*/ 2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3 h 4"/>
                  <a:gd name="T46" fmla="*/ 1 w 3"/>
                  <a:gd name="T47" fmla="*/ 3 h 4"/>
                  <a:gd name="T48" fmla="*/ 1 w 3"/>
                  <a:gd name="T49" fmla="*/ 3 h 4"/>
                  <a:gd name="T50" fmla="*/ 1 w 3"/>
                  <a:gd name="T51" fmla="*/ 3 h 4"/>
                  <a:gd name="T52" fmla="*/ 1 w 3"/>
                  <a:gd name="T53" fmla="*/ 3 h 4"/>
                  <a:gd name="T54" fmla="*/ 2 w 3"/>
                  <a:gd name="T55" fmla="*/ 3 h 4"/>
                  <a:gd name="T56" fmla="*/ 3 w 3"/>
                  <a:gd name="T57" fmla="*/ 3 h 4"/>
                  <a:gd name="T58" fmla="*/ 3 w 3"/>
                  <a:gd name="T59" fmla="*/ 4 h 4"/>
                  <a:gd name="T60" fmla="*/ 0 w 3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4"/>
                  <a:gd name="T95" fmla="*/ 3 w 3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4">
                    <a:moveTo>
                      <a:pt x="0" y="4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2" name="Freeform 434"/>
              <p:cNvSpPr>
                <a:spLocks/>
              </p:cNvSpPr>
              <p:nvPr/>
            </p:nvSpPr>
            <p:spPr bwMode="auto">
              <a:xfrm>
                <a:off x="1942" y="149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1 h 2"/>
                  <a:gd name="T18" fmla="*/ 1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3 w 3"/>
                  <a:gd name="T35" fmla="*/ 0 h 2"/>
                  <a:gd name="T36" fmla="*/ 3 w 3"/>
                  <a:gd name="T37" fmla="*/ 1 h 2"/>
                  <a:gd name="T38" fmla="*/ 3 w 3"/>
                  <a:gd name="T39" fmla="*/ 1 h 2"/>
                  <a:gd name="T40" fmla="*/ 3 w 3"/>
                  <a:gd name="T41" fmla="*/ 1 h 2"/>
                  <a:gd name="T42" fmla="*/ 3 w 3"/>
                  <a:gd name="T43" fmla="*/ 1 h 2"/>
                  <a:gd name="T44" fmla="*/ 3 w 3"/>
                  <a:gd name="T45" fmla="*/ 2 h 2"/>
                  <a:gd name="T46" fmla="*/ 3 w 3"/>
                  <a:gd name="T47" fmla="*/ 2 h 2"/>
                  <a:gd name="T48" fmla="*/ 2 w 3"/>
                  <a:gd name="T49" fmla="*/ 1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  <a:gd name="T58" fmla="*/ 2 w 3"/>
                  <a:gd name="T59" fmla="*/ 0 h 2"/>
                  <a:gd name="T60" fmla="*/ 2 w 3"/>
                  <a:gd name="T61" fmla="*/ 0 h 2"/>
                  <a:gd name="T62" fmla="*/ 2 w 3"/>
                  <a:gd name="T63" fmla="*/ 0 h 2"/>
                  <a:gd name="T64" fmla="*/ 2 w 3"/>
                  <a:gd name="T65" fmla="*/ 0 h 2"/>
                  <a:gd name="T66" fmla="*/ 2 w 3"/>
                  <a:gd name="T67" fmla="*/ 1 h 2"/>
                  <a:gd name="T68" fmla="*/ 2 w 3"/>
                  <a:gd name="T69" fmla="*/ 1 h 2"/>
                  <a:gd name="T70" fmla="*/ 1 w 3"/>
                  <a:gd name="T71" fmla="*/ 1 h 2"/>
                  <a:gd name="T72" fmla="*/ 1 w 3"/>
                  <a:gd name="T73" fmla="*/ 1 h 2"/>
                  <a:gd name="T74" fmla="*/ 1 w 3"/>
                  <a:gd name="T75" fmla="*/ 2 h 2"/>
                  <a:gd name="T76" fmla="*/ 1 w 3"/>
                  <a:gd name="T77" fmla="*/ 2 h 2"/>
                  <a:gd name="T78" fmla="*/ 1 w 3"/>
                  <a:gd name="T79" fmla="*/ 2 h 2"/>
                  <a:gd name="T80" fmla="*/ 0 w 3"/>
                  <a:gd name="T81" fmla="*/ 1 h 2"/>
                  <a:gd name="T82" fmla="*/ 0 w 3"/>
                  <a:gd name="T83" fmla="*/ 1 h 2"/>
                  <a:gd name="T84" fmla="*/ 0 w 3"/>
                  <a:gd name="T85" fmla="*/ 1 h 2"/>
                  <a:gd name="T86" fmla="*/ 0 w 3"/>
                  <a:gd name="T87" fmla="*/ 0 h 2"/>
                  <a:gd name="T88" fmla="*/ 0 w 3"/>
                  <a:gd name="T89" fmla="*/ 0 h 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2"/>
                  <a:gd name="T137" fmla="*/ 3 w 3"/>
                  <a:gd name="T138" fmla="*/ 2 h 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3" name="Freeform 435"/>
              <p:cNvSpPr>
                <a:spLocks/>
              </p:cNvSpPr>
              <p:nvPr/>
            </p:nvSpPr>
            <p:spPr bwMode="auto">
              <a:xfrm>
                <a:off x="1940" y="149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3 w 5"/>
                  <a:gd name="T5" fmla="*/ 3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1 h 3"/>
                  <a:gd name="T12" fmla="*/ 2 w 5"/>
                  <a:gd name="T13" fmla="*/ 1 h 3"/>
                  <a:gd name="T14" fmla="*/ 2 w 5"/>
                  <a:gd name="T15" fmla="*/ 1 h 3"/>
                  <a:gd name="T16" fmla="*/ 2 w 5"/>
                  <a:gd name="T17" fmla="*/ 0 h 3"/>
                  <a:gd name="T18" fmla="*/ 2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3 w 5"/>
                  <a:gd name="T33" fmla="*/ 0 h 3"/>
                  <a:gd name="T34" fmla="*/ 3 w 5"/>
                  <a:gd name="T35" fmla="*/ 0 h 3"/>
                  <a:gd name="T36" fmla="*/ 3 w 5"/>
                  <a:gd name="T37" fmla="*/ 0 h 3"/>
                  <a:gd name="T38" fmla="*/ 3 w 5"/>
                  <a:gd name="T39" fmla="*/ 1 h 3"/>
                  <a:gd name="T40" fmla="*/ 2 w 5"/>
                  <a:gd name="T41" fmla="*/ 1 h 3"/>
                  <a:gd name="T42" fmla="*/ 2 w 5"/>
                  <a:gd name="T43" fmla="*/ 1 h 3"/>
                  <a:gd name="T44" fmla="*/ 2 w 5"/>
                  <a:gd name="T45" fmla="*/ 1 h 3"/>
                  <a:gd name="T46" fmla="*/ 3 w 5"/>
                  <a:gd name="T47" fmla="*/ 3 h 3"/>
                  <a:gd name="T48" fmla="*/ 3 w 5"/>
                  <a:gd name="T49" fmla="*/ 3 h 3"/>
                  <a:gd name="T50" fmla="*/ 3 w 5"/>
                  <a:gd name="T51" fmla="*/ 3 h 3"/>
                  <a:gd name="T52" fmla="*/ 3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4" name="Freeform 436"/>
              <p:cNvSpPr>
                <a:spLocks noEditPoints="1"/>
              </p:cNvSpPr>
              <p:nvPr/>
            </p:nvSpPr>
            <p:spPr bwMode="auto">
              <a:xfrm>
                <a:off x="1942" y="149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3 h 4"/>
                  <a:gd name="T30" fmla="*/ 0 w 3"/>
                  <a:gd name="T31" fmla="*/ 3 h 4"/>
                  <a:gd name="T32" fmla="*/ 0 w 3"/>
                  <a:gd name="T33" fmla="*/ 1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w 3"/>
                  <a:gd name="T45" fmla="*/ 3 h 4"/>
                  <a:gd name="T46" fmla="*/ 0 w 3"/>
                  <a:gd name="T47" fmla="*/ 3 h 4"/>
                  <a:gd name="T48" fmla="*/ 1 w 3"/>
                  <a:gd name="T49" fmla="*/ 3 h 4"/>
                  <a:gd name="T50" fmla="*/ 1 w 3"/>
                  <a:gd name="T51" fmla="*/ 4 h 4"/>
                  <a:gd name="T52" fmla="*/ 1 w 3"/>
                  <a:gd name="T53" fmla="*/ 4 h 4"/>
                  <a:gd name="T54" fmla="*/ 1 w 3"/>
                  <a:gd name="T55" fmla="*/ 4 h 4"/>
                  <a:gd name="T56" fmla="*/ 2 w 3"/>
                  <a:gd name="T57" fmla="*/ 4 h 4"/>
                  <a:gd name="T58" fmla="*/ 2 w 3"/>
                  <a:gd name="T59" fmla="*/ 4 h 4"/>
                  <a:gd name="T60" fmla="*/ 2 w 3"/>
                  <a:gd name="T61" fmla="*/ 4 h 4"/>
                  <a:gd name="T62" fmla="*/ 2 w 3"/>
                  <a:gd name="T63" fmla="*/ 4 h 4"/>
                  <a:gd name="T64" fmla="*/ 2 w 3"/>
                  <a:gd name="T65" fmla="*/ 3 h 4"/>
                  <a:gd name="T66" fmla="*/ 3 w 3"/>
                  <a:gd name="T67" fmla="*/ 3 h 4"/>
                  <a:gd name="T68" fmla="*/ 3 w 3"/>
                  <a:gd name="T69" fmla="*/ 3 h 4"/>
                  <a:gd name="T70" fmla="*/ 3 w 3"/>
                  <a:gd name="T71" fmla="*/ 3 h 4"/>
                  <a:gd name="T72" fmla="*/ 2 w 3"/>
                  <a:gd name="T73" fmla="*/ 1 h 4"/>
                  <a:gd name="T74" fmla="*/ 2 w 3"/>
                  <a:gd name="T75" fmla="*/ 1 h 4"/>
                  <a:gd name="T76" fmla="*/ 2 w 3"/>
                  <a:gd name="T77" fmla="*/ 1 h 4"/>
                  <a:gd name="T78" fmla="*/ 2 w 3"/>
                  <a:gd name="T79" fmla="*/ 1 h 4"/>
                  <a:gd name="T80" fmla="*/ 2 w 3"/>
                  <a:gd name="T81" fmla="*/ 1 h 4"/>
                  <a:gd name="T82" fmla="*/ 1 w 3"/>
                  <a:gd name="T83" fmla="*/ 1 h 4"/>
                  <a:gd name="T84" fmla="*/ 1 w 3"/>
                  <a:gd name="T85" fmla="*/ 1 h 4"/>
                  <a:gd name="T86" fmla="*/ 1 w 3"/>
                  <a:gd name="T87" fmla="*/ 1 h 4"/>
                  <a:gd name="T88" fmla="*/ 0 w 3"/>
                  <a:gd name="T89" fmla="*/ 3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4"/>
                  <a:gd name="T137" fmla="*/ 3 w 3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5" name="Rectangle 437"/>
              <p:cNvSpPr>
                <a:spLocks noChangeArrowheads="1"/>
              </p:cNvSpPr>
              <p:nvPr/>
            </p:nvSpPr>
            <p:spPr bwMode="auto">
              <a:xfrm>
                <a:off x="1940" y="1489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6" name="Freeform 438"/>
              <p:cNvSpPr>
                <a:spLocks/>
              </p:cNvSpPr>
              <p:nvPr/>
            </p:nvSpPr>
            <p:spPr bwMode="auto">
              <a:xfrm>
                <a:off x="1940" y="1513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4 w 5"/>
                  <a:gd name="T3" fmla="*/ 2 h 2"/>
                  <a:gd name="T4" fmla="*/ 4 w 5"/>
                  <a:gd name="T5" fmla="*/ 1 h 2"/>
                  <a:gd name="T6" fmla="*/ 5 w 5"/>
                  <a:gd name="T7" fmla="*/ 1 h 2"/>
                  <a:gd name="T8" fmla="*/ 5 w 5"/>
                  <a:gd name="T9" fmla="*/ 1 h 2"/>
                  <a:gd name="T10" fmla="*/ 5 w 5"/>
                  <a:gd name="T11" fmla="*/ 1 h 2"/>
                  <a:gd name="T12" fmla="*/ 4 w 5"/>
                  <a:gd name="T13" fmla="*/ 0 h 2"/>
                  <a:gd name="T14" fmla="*/ 4 w 5"/>
                  <a:gd name="T15" fmla="*/ 0 h 2"/>
                  <a:gd name="T16" fmla="*/ 4 w 5"/>
                  <a:gd name="T17" fmla="*/ 0 h 2"/>
                  <a:gd name="T18" fmla="*/ 4 w 5"/>
                  <a:gd name="T19" fmla="*/ 0 h 2"/>
                  <a:gd name="T20" fmla="*/ 4 w 5"/>
                  <a:gd name="T21" fmla="*/ 0 h 2"/>
                  <a:gd name="T22" fmla="*/ 4 w 5"/>
                  <a:gd name="T23" fmla="*/ 0 h 2"/>
                  <a:gd name="T24" fmla="*/ 3 w 5"/>
                  <a:gd name="T25" fmla="*/ 1 h 2"/>
                  <a:gd name="T26" fmla="*/ 3 w 5"/>
                  <a:gd name="T27" fmla="*/ 1 h 2"/>
                  <a:gd name="T28" fmla="*/ 3 w 5"/>
                  <a:gd name="T29" fmla="*/ 1 h 2"/>
                  <a:gd name="T30" fmla="*/ 3 w 5"/>
                  <a:gd name="T31" fmla="*/ 2 h 2"/>
                  <a:gd name="T32" fmla="*/ 2 w 5"/>
                  <a:gd name="T33" fmla="*/ 2 h 2"/>
                  <a:gd name="T34" fmla="*/ 2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0 w 5"/>
                  <a:gd name="T41" fmla="*/ 2 h 2"/>
                  <a:gd name="T42" fmla="*/ 0 w 5"/>
                  <a:gd name="T43" fmla="*/ 1 h 2"/>
                  <a:gd name="T44" fmla="*/ 0 w 5"/>
                  <a:gd name="T45" fmla="*/ 1 h 2"/>
                  <a:gd name="T46" fmla="*/ 0 w 5"/>
                  <a:gd name="T47" fmla="*/ 1 h 2"/>
                  <a:gd name="T48" fmla="*/ 0 w 5"/>
                  <a:gd name="T49" fmla="*/ 1 h 2"/>
                  <a:gd name="T50" fmla="*/ 0 w 5"/>
                  <a:gd name="T51" fmla="*/ 0 h 2"/>
                  <a:gd name="T52" fmla="*/ 0 w 5"/>
                  <a:gd name="T53" fmla="*/ 0 h 2"/>
                  <a:gd name="T54" fmla="*/ 2 w 5"/>
                  <a:gd name="T55" fmla="*/ 0 h 2"/>
                  <a:gd name="T56" fmla="*/ 2 w 5"/>
                  <a:gd name="T57" fmla="*/ 0 h 2"/>
                  <a:gd name="T58" fmla="*/ 2 w 5"/>
                  <a:gd name="T59" fmla="*/ 0 h 2"/>
                  <a:gd name="T60" fmla="*/ 2 w 5"/>
                  <a:gd name="T61" fmla="*/ 1 h 2"/>
                  <a:gd name="T62" fmla="*/ 2 w 5"/>
                  <a:gd name="T63" fmla="*/ 1 h 2"/>
                  <a:gd name="T64" fmla="*/ 2 w 5"/>
                  <a:gd name="T65" fmla="*/ 1 h 2"/>
                  <a:gd name="T66" fmla="*/ 2 w 5"/>
                  <a:gd name="T67" fmla="*/ 1 h 2"/>
                  <a:gd name="T68" fmla="*/ 2 w 5"/>
                  <a:gd name="T69" fmla="*/ 1 h 2"/>
                  <a:gd name="T70" fmla="*/ 2 w 5"/>
                  <a:gd name="T71" fmla="*/ 1 h 2"/>
                  <a:gd name="T72" fmla="*/ 2 w 5"/>
                  <a:gd name="T73" fmla="*/ 1 h 2"/>
                  <a:gd name="T74" fmla="*/ 2 w 5"/>
                  <a:gd name="T75" fmla="*/ 1 h 2"/>
                  <a:gd name="T76" fmla="*/ 2 w 5"/>
                  <a:gd name="T77" fmla="*/ 1 h 2"/>
                  <a:gd name="T78" fmla="*/ 2 w 5"/>
                  <a:gd name="T79" fmla="*/ 1 h 2"/>
                  <a:gd name="T80" fmla="*/ 2 w 5"/>
                  <a:gd name="T81" fmla="*/ 1 h 2"/>
                  <a:gd name="T82" fmla="*/ 3 w 5"/>
                  <a:gd name="T83" fmla="*/ 1 h 2"/>
                  <a:gd name="T84" fmla="*/ 3 w 5"/>
                  <a:gd name="T85" fmla="*/ 1 h 2"/>
                  <a:gd name="T86" fmla="*/ 3 w 5"/>
                  <a:gd name="T87" fmla="*/ 0 h 2"/>
                  <a:gd name="T88" fmla="*/ 3 w 5"/>
                  <a:gd name="T89" fmla="*/ 0 h 2"/>
                  <a:gd name="T90" fmla="*/ 4 w 5"/>
                  <a:gd name="T91" fmla="*/ 0 h 2"/>
                  <a:gd name="T92" fmla="*/ 4 w 5"/>
                  <a:gd name="T93" fmla="*/ 0 h 2"/>
                  <a:gd name="T94" fmla="*/ 4 w 5"/>
                  <a:gd name="T95" fmla="*/ 0 h 2"/>
                  <a:gd name="T96" fmla="*/ 5 w 5"/>
                  <a:gd name="T97" fmla="*/ 0 h 2"/>
                  <a:gd name="T98" fmla="*/ 5 w 5"/>
                  <a:gd name="T99" fmla="*/ 1 h 2"/>
                  <a:gd name="T100" fmla="*/ 5 w 5"/>
                  <a:gd name="T101" fmla="*/ 1 h 2"/>
                  <a:gd name="T102" fmla="*/ 5 w 5"/>
                  <a:gd name="T103" fmla="*/ 1 h 2"/>
                  <a:gd name="T104" fmla="*/ 5 w 5"/>
                  <a:gd name="T105" fmla="*/ 2 h 2"/>
                  <a:gd name="T106" fmla="*/ 5 w 5"/>
                  <a:gd name="T107" fmla="*/ 2 h 2"/>
                  <a:gd name="T108" fmla="*/ 4 w 5"/>
                  <a:gd name="T109" fmla="*/ 2 h 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2"/>
                  <a:gd name="T167" fmla="*/ 5 w 5"/>
                  <a:gd name="T168" fmla="*/ 2 h 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7" name="Freeform 439"/>
              <p:cNvSpPr>
                <a:spLocks/>
              </p:cNvSpPr>
              <p:nvPr/>
            </p:nvSpPr>
            <p:spPr bwMode="auto">
              <a:xfrm>
                <a:off x="1940" y="1510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2 w 5"/>
                  <a:gd name="T5" fmla="*/ 0 h 1"/>
                  <a:gd name="T6" fmla="*/ 2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2 w 5"/>
                  <a:gd name="T21" fmla="*/ 1 h 1"/>
                  <a:gd name="T22" fmla="*/ 2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8" name="Freeform 440"/>
              <p:cNvSpPr>
                <a:spLocks/>
              </p:cNvSpPr>
              <p:nvPr/>
            </p:nvSpPr>
            <p:spPr bwMode="auto">
              <a:xfrm>
                <a:off x="1942" y="150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4 h 4"/>
                  <a:gd name="T30" fmla="*/ 0 w 3"/>
                  <a:gd name="T31" fmla="*/ 3 h 4"/>
                  <a:gd name="T32" fmla="*/ 0 w 3"/>
                  <a:gd name="T33" fmla="*/ 3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"/>
                  <a:gd name="T67" fmla="*/ 0 h 4"/>
                  <a:gd name="T68" fmla="*/ 3 w 3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9" name="Freeform 441"/>
              <p:cNvSpPr>
                <a:spLocks/>
              </p:cNvSpPr>
              <p:nvPr/>
            </p:nvSpPr>
            <p:spPr bwMode="auto">
              <a:xfrm>
                <a:off x="1942" y="15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3 h 3"/>
                  <a:gd name="T12" fmla="*/ 2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2 h 3"/>
                  <a:gd name="T22" fmla="*/ 3 w 3"/>
                  <a:gd name="T23" fmla="*/ 2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0 h 3"/>
                  <a:gd name="T36" fmla="*/ 2 w 3"/>
                  <a:gd name="T37" fmla="*/ 0 h 3"/>
                  <a:gd name="T38" fmla="*/ 1 w 3"/>
                  <a:gd name="T39" fmla="*/ 0 h 3"/>
                  <a:gd name="T40" fmla="*/ 1 w 3"/>
                  <a:gd name="T41" fmla="*/ 0 h 3"/>
                  <a:gd name="T42" fmla="*/ 1 w 3"/>
                  <a:gd name="T43" fmla="*/ 2 h 3"/>
                  <a:gd name="T44" fmla="*/ 0 w 3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3"/>
                  <a:gd name="T71" fmla="*/ 3 w 3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0" name="Freeform 442"/>
              <p:cNvSpPr>
                <a:spLocks/>
              </p:cNvSpPr>
              <p:nvPr/>
            </p:nvSpPr>
            <p:spPr bwMode="auto">
              <a:xfrm>
                <a:off x="1942" y="1501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1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0 h 4"/>
                  <a:gd name="T20" fmla="*/ 1 w 3"/>
                  <a:gd name="T21" fmla="*/ 0 h 4"/>
                  <a:gd name="T22" fmla="*/ 1 w 3"/>
                  <a:gd name="T23" fmla="*/ 0 h 4"/>
                  <a:gd name="T24" fmla="*/ 1 w 3"/>
                  <a:gd name="T25" fmla="*/ 0 h 4"/>
                  <a:gd name="T26" fmla="*/ 3 w 3"/>
                  <a:gd name="T27" fmla="*/ 0 h 4"/>
                  <a:gd name="T28" fmla="*/ 3 w 3"/>
                  <a:gd name="T29" fmla="*/ 2 h 4"/>
                  <a:gd name="T30" fmla="*/ 2 w 3"/>
                  <a:gd name="T31" fmla="*/ 2 h 4"/>
                  <a:gd name="T32" fmla="*/ 1 w 3"/>
                  <a:gd name="T33" fmla="*/ 2 h 4"/>
                  <a:gd name="T34" fmla="*/ 1 w 3"/>
                  <a:gd name="T35" fmla="*/ 2 h 4"/>
                  <a:gd name="T36" fmla="*/ 1 w 3"/>
                  <a:gd name="T37" fmla="*/ 2 h 4"/>
                  <a:gd name="T38" fmla="*/ 1 w 3"/>
                  <a:gd name="T39" fmla="*/ 2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3 h 4"/>
                  <a:gd name="T46" fmla="*/ 1 w 3"/>
                  <a:gd name="T47" fmla="*/ 3 h 4"/>
                  <a:gd name="T48" fmla="*/ 1 w 3"/>
                  <a:gd name="T49" fmla="*/ 3 h 4"/>
                  <a:gd name="T50" fmla="*/ 1 w 3"/>
                  <a:gd name="T51" fmla="*/ 3 h 4"/>
                  <a:gd name="T52" fmla="*/ 1 w 3"/>
                  <a:gd name="T53" fmla="*/ 3 h 4"/>
                  <a:gd name="T54" fmla="*/ 2 w 3"/>
                  <a:gd name="T55" fmla="*/ 3 h 4"/>
                  <a:gd name="T56" fmla="*/ 3 w 3"/>
                  <a:gd name="T57" fmla="*/ 3 h 4"/>
                  <a:gd name="T58" fmla="*/ 3 w 3"/>
                  <a:gd name="T59" fmla="*/ 4 h 4"/>
                  <a:gd name="T60" fmla="*/ 0 w 3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4"/>
                  <a:gd name="T95" fmla="*/ 3 w 3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4">
                    <a:moveTo>
                      <a:pt x="0" y="4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1" name="Freeform 443"/>
              <p:cNvSpPr>
                <a:spLocks/>
              </p:cNvSpPr>
              <p:nvPr/>
            </p:nvSpPr>
            <p:spPr bwMode="auto">
              <a:xfrm>
                <a:off x="1942" y="149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1 h 2"/>
                  <a:gd name="T18" fmla="*/ 1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3 w 3"/>
                  <a:gd name="T35" fmla="*/ 0 h 2"/>
                  <a:gd name="T36" fmla="*/ 3 w 3"/>
                  <a:gd name="T37" fmla="*/ 1 h 2"/>
                  <a:gd name="T38" fmla="*/ 3 w 3"/>
                  <a:gd name="T39" fmla="*/ 1 h 2"/>
                  <a:gd name="T40" fmla="*/ 3 w 3"/>
                  <a:gd name="T41" fmla="*/ 1 h 2"/>
                  <a:gd name="T42" fmla="*/ 3 w 3"/>
                  <a:gd name="T43" fmla="*/ 1 h 2"/>
                  <a:gd name="T44" fmla="*/ 3 w 3"/>
                  <a:gd name="T45" fmla="*/ 2 h 2"/>
                  <a:gd name="T46" fmla="*/ 3 w 3"/>
                  <a:gd name="T47" fmla="*/ 2 h 2"/>
                  <a:gd name="T48" fmla="*/ 2 w 3"/>
                  <a:gd name="T49" fmla="*/ 1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  <a:gd name="T58" fmla="*/ 2 w 3"/>
                  <a:gd name="T59" fmla="*/ 0 h 2"/>
                  <a:gd name="T60" fmla="*/ 2 w 3"/>
                  <a:gd name="T61" fmla="*/ 0 h 2"/>
                  <a:gd name="T62" fmla="*/ 2 w 3"/>
                  <a:gd name="T63" fmla="*/ 0 h 2"/>
                  <a:gd name="T64" fmla="*/ 2 w 3"/>
                  <a:gd name="T65" fmla="*/ 0 h 2"/>
                  <a:gd name="T66" fmla="*/ 2 w 3"/>
                  <a:gd name="T67" fmla="*/ 1 h 2"/>
                  <a:gd name="T68" fmla="*/ 2 w 3"/>
                  <a:gd name="T69" fmla="*/ 1 h 2"/>
                  <a:gd name="T70" fmla="*/ 1 w 3"/>
                  <a:gd name="T71" fmla="*/ 1 h 2"/>
                  <a:gd name="T72" fmla="*/ 1 w 3"/>
                  <a:gd name="T73" fmla="*/ 1 h 2"/>
                  <a:gd name="T74" fmla="*/ 1 w 3"/>
                  <a:gd name="T75" fmla="*/ 2 h 2"/>
                  <a:gd name="T76" fmla="*/ 1 w 3"/>
                  <a:gd name="T77" fmla="*/ 2 h 2"/>
                  <a:gd name="T78" fmla="*/ 1 w 3"/>
                  <a:gd name="T79" fmla="*/ 2 h 2"/>
                  <a:gd name="T80" fmla="*/ 0 w 3"/>
                  <a:gd name="T81" fmla="*/ 1 h 2"/>
                  <a:gd name="T82" fmla="*/ 0 w 3"/>
                  <a:gd name="T83" fmla="*/ 1 h 2"/>
                  <a:gd name="T84" fmla="*/ 0 w 3"/>
                  <a:gd name="T85" fmla="*/ 1 h 2"/>
                  <a:gd name="T86" fmla="*/ 0 w 3"/>
                  <a:gd name="T87" fmla="*/ 0 h 2"/>
                  <a:gd name="T88" fmla="*/ 0 w 3"/>
                  <a:gd name="T89" fmla="*/ 0 h 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2"/>
                  <a:gd name="T137" fmla="*/ 3 w 3"/>
                  <a:gd name="T138" fmla="*/ 2 h 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2" name="Freeform 444"/>
              <p:cNvSpPr>
                <a:spLocks/>
              </p:cNvSpPr>
              <p:nvPr/>
            </p:nvSpPr>
            <p:spPr bwMode="auto">
              <a:xfrm>
                <a:off x="1940" y="149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3 w 5"/>
                  <a:gd name="T5" fmla="*/ 3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1 h 3"/>
                  <a:gd name="T12" fmla="*/ 2 w 5"/>
                  <a:gd name="T13" fmla="*/ 1 h 3"/>
                  <a:gd name="T14" fmla="*/ 2 w 5"/>
                  <a:gd name="T15" fmla="*/ 1 h 3"/>
                  <a:gd name="T16" fmla="*/ 2 w 5"/>
                  <a:gd name="T17" fmla="*/ 0 h 3"/>
                  <a:gd name="T18" fmla="*/ 2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3 w 5"/>
                  <a:gd name="T33" fmla="*/ 0 h 3"/>
                  <a:gd name="T34" fmla="*/ 3 w 5"/>
                  <a:gd name="T35" fmla="*/ 0 h 3"/>
                  <a:gd name="T36" fmla="*/ 3 w 5"/>
                  <a:gd name="T37" fmla="*/ 0 h 3"/>
                  <a:gd name="T38" fmla="*/ 3 w 5"/>
                  <a:gd name="T39" fmla="*/ 1 h 3"/>
                  <a:gd name="T40" fmla="*/ 2 w 5"/>
                  <a:gd name="T41" fmla="*/ 1 h 3"/>
                  <a:gd name="T42" fmla="*/ 2 w 5"/>
                  <a:gd name="T43" fmla="*/ 1 h 3"/>
                  <a:gd name="T44" fmla="*/ 2 w 5"/>
                  <a:gd name="T45" fmla="*/ 1 h 3"/>
                  <a:gd name="T46" fmla="*/ 3 w 5"/>
                  <a:gd name="T47" fmla="*/ 3 h 3"/>
                  <a:gd name="T48" fmla="*/ 3 w 5"/>
                  <a:gd name="T49" fmla="*/ 3 h 3"/>
                  <a:gd name="T50" fmla="*/ 3 w 5"/>
                  <a:gd name="T51" fmla="*/ 3 h 3"/>
                  <a:gd name="T52" fmla="*/ 3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3" name="Freeform 445"/>
              <p:cNvSpPr>
                <a:spLocks/>
              </p:cNvSpPr>
              <p:nvPr/>
            </p:nvSpPr>
            <p:spPr bwMode="auto">
              <a:xfrm>
                <a:off x="1942" y="149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3 h 4"/>
                  <a:gd name="T30" fmla="*/ 0 w 3"/>
                  <a:gd name="T31" fmla="*/ 3 h 4"/>
                  <a:gd name="T32" fmla="*/ 0 w 3"/>
                  <a:gd name="T33" fmla="*/ 1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"/>
                  <a:gd name="T67" fmla="*/ 0 h 4"/>
                  <a:gd name="T68" fmla="*/ 3 w 3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4" name="Freeform 446"/>
              <p:cNvSpPr>
                <a:spLocks/>
              </p:cNvSpPr>
              <p:nvPr/>
            </p:nvSpPr>
            <p:spPr bwMode="auto">
              <a:xfrm>
                <a:off x="1942" y="14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3 h 3"/>
                  <a:gd name="T12" fmla="*/ 2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2 h 3"/>
                  <a:gd name="T22" fmla="*/ 3 w 3"/>
                  <a:gd name="T23" fmla="*/ 2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0 h 3"/>
                  <a:gd name="T36" fmla="*/ 2 w 3"/>
                  <a:gd name="T37" fmla="*/ 0 h 3"/>
                  <a:gd name="T38" fmla="*/ 1 w 3"/>
                  <a:gd name="T39" fmla="*/ 0 h 3"/>
                  <a:gd name="T40" fmla="*/ 1 w 3"/>
                  <a:gd name="T41" fmla="*/ 0 h 3"/>
                  <a:gd name="T42" fmla="*/ 1 w 3"/>
                  <a:gd name="T43" fmla="*/ 0 h 3"/>
                  <a:gd name="T44" fmla="*/ 0 w 3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3"/>
                  <a:gd name="T71" fmla="*/ 3 w 3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5" name="Rectangle 447"/>
              <p:cNvSpPr>
                <a:spLocks noChangeArrowheads="1"/>
              </p:cNvSpPr>
              <p:nvPr/>
            </p:nvSpPr>
            <p:spPr bwMode="auto">
              <a:xfrm>
                <a:off x="1940" y="1489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6" name="Freeform 448"/>
              <p:cNvSpPr>
                <a:spLocks/>
              </p:cNvSpPr>
              <p:nvPr/>
            </p:nvSpPr>
            <p:spPr bwMode="auto">
              <a:xfrm>
                <a:off x="2807" y="1999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2 w 5"/>
                  <a:gd name="T5" fmla="*/ 4 h 4"/>
                  <a:gd name="T6" fmla="*/ 2 w 5"/>
                  <a:gd name="T7" fmla="*/ 2 h 4"/>
                  <a:gd name="T8" fmla="*/ 0 w 5"/>
                  <a:gd name="T9" fmla="*/ 2 h 4"/>
                  <a:gd name="T10" fmla="*/ 0 w 5"/>
                  <a:gd name="T11" fmla="*/ 0 h 4"/>
                  <a:gd name="T12" fmla="*/ 5 w 5"/>
                  <a:gd name="T13" fmla="*/ 0 h 4"/>
                  <a:gd name="T14" fmla="*/ 5 w 5"/>
                  <a:gd name="T15" fmla="*/ 2 h 4"/>
                  <a:gd name="T16" fmla="*/ 2 w 5"/>
                  <a:gd name="T17" fmla="*/ 2 h 4"/>
                  <a:gd name="T18" fmla="*/ 2 w 5"/>
                  <a:gd name="T19" fmla="*/ 4 h 4"/>
                  <a:gd name="T20" fmla="*/ 5 w 5"/>
                  <a:gd name="T21" fmla="*/ 4 h 4"/>
                  <a:gd name="T22" fmla="*/ 5 w 5"/>
                  <a:gd name="T23" fmla="*/ 4 h 4"/>
                  <a:gd name="T24" fmla="*/ 0 w 5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4"/>
                  <a:gd name="T41" fmla="*/ 5 w 5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7" name="Freeform 449"/>
              <p:cNvSpPr>
                <a:spLocks noEditPoints="1"/>
              </p:cNvSpPr>
              <p:nvPr/>
            </p:nvSpPr>
            <p:spPr bwMode="auto">
              <a:xfrm>
                <a:off x="2808" y="199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0 h 3"/>
                  <a:gd name="T14" fmla="*/ 4 w 4"/>
                  <a:gd name="T15" fmla="*/ 1 h 3"/>
                  <a:gd name="T16" fmla="*/ 4 w 4"/>
                  <a:gd name="T17" fmla="*/ 1 h 3"/>
                  <a:gd name="T18" fmla="*/ 4 w 4"/>
                  <a:gd name="T19" fmla="*/ 2 h 3"/>
                  <a:gd name="T20" fmla="*/ 4 w 4"/>
                  <a:gd name="T21" fmla="*/ 2 h 3"/>
                  <a:gd name="T22" fmla="*/ 2 w 4"/>
                  <a:gd name="T23" fmla="*/ 2 h 3"/>
                  <a:gd name="T24" fmla="*/ 2 w 4"/>
                  <a:gd name="T25" fmla="*/ 3 h 3"/>
                  <a:gd name="T26" fmla="*/ 1 w 4"/>
                  <a:gd name="T27" fmla="*/ 2 h 3"/>
                  <a:gd name="T28" fmla="*/ 1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2 h 3"/>
                  <a:gd name="T38" fmla="*/ 1 w 4"/>
                  <a:gd name="T39" fmla="*/ 2 h 3"/>
                  <a:gd name="T40" fmla="*/ 1 w 4"/>
                  <a:gd name="T41" fmla="*/ 2 h 3"/>
                  <a:gd name="T42" fmla="*/ 2 w 4"/>
                  <a:gd name="T43" fmla="*/ 2 h 3"/>
                  <a:gd name="T44" fmla="*/ 2 w 4"/>
                  <a:gd name="T45" fmla="*/ 2 h 3"/>
                  <a:gd name="T46" fmla="*/ 2 w 4"/>
                  <a:gd name="T47" fmla="*/ 2 h 3"/>
                  <a:gd name="T48" fmla="*/ 4 w 4"/>
                  <a:gd name="T49" fmla="*/ 2 h 3"/>
                  <a:gd name="T50" fmla="*/ 4 w 4"/>
                  <a:gd name="T51" fmla="*/ 2 h 3"/>
                  <a:gd name="T52" fmla="*/ 4 w 4"/>
                  <a:gd name="T53" fmla="*/ 1 h 3"/>
                  <a:gd name="T54" fmla="*/ 4 w 4"/>
                  <a:gd name="T55" fmla="*/ 1 h 3"/>
                  <a:gd name="T56" fmla="*/ 4 w 4"/>
                  <a:gd name="T57" fmla="*/ 1 h 3"/>
                  <a:gd name="T58" fmla="*/ 4 w 4"/>
                  <a:gd name="T59" fmla="*/ 1 h 3"/>
                  <a:gd name="T60" fmla="*/ 4 w 4"/>
                  <a:gd name="T61" fmla="*/ 0 h 3"/>
                  <a:gd name="T62" fmla="*/ 2 w 4"/>
                  <a:gd name="T63" fmla="*/ 0 h 3"/>
                  <a:gd name="T64" fmla="*/ 2 w 4"/>
                  <a:gd name="T65" fmla="*/ 0 h 3"/>
                  <a:gd name="T66" fmla="*/ 2 w 4"/>
                  <a:gd name="T67" fmla="*/ 0 h 3"/>
                  <a:gd name="T68" fmla="*/ 1 w 4"/>
                  <a:gd name="T69" fmla="*/ 0 h 3"/>
                  <a:gd name="T70" fmla="*/ 1 w 4"/>
                  <a:gd name="T71" fmla="*/ 0 h 3"/>
                  <a:gd name="T72" fmla="*/ 1 w 4"/>
                  <a:gd name="T73" fmla="*/ 1 h 3"/>
                  <a:gd name="T74" fmla="*/ 1 w 4"/>
                  <a:gd name="T75" fmla="*/ 1 h 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"/>
                  <a:gd name="T115" fmla="*/ 0 h 3"/>
                  <a:gd name="T116" fmla="*/ 4 w 4"/>
                  <a:gd name="T117" fmla="*/ 3 h 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  <a:moveTo>
                      <a:pt x="1" y="1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8" name="Freeform 450"/>
              <p:cNvSpPr>
                <a:spLocks noEditPoints="1"/>
              </p:cNvSpPr>
              <p:nvPr/>
            </p:nvSpPr>
            <p:spPr bwMode="auto">
              <a:xfrm>
                <a:off x="2808" y="199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4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1 w 4"/>
                  <a:gd name="T27" fmla="*/ 3 h 3"/>
                  <a:gd name="T28" fmla="*/ 1 w 4"/>
                  <a:gd name="T29" fmla="*/ 3 h 3"/>
                  <a:gd name="T30" fmla="*/ 0 w 4"/>
                  <a:gd name="T31" fmla="*/ 2 h 3"/>
                  <a:gd name="T32" fmla="*/ 0 w 4"/>
                  <a:gd name="T33" fmla="*/ 2 h 3"/>
                  <a:gd name="T34" fmla="*/ 1 w 4"/>
                  <a:gd name="T35" fmla="*/ 2 h 3"/>
                  <a:gd name="T36" fmla="*/ 1 w 4"/>
                  <a:gd name="T37" fmla="*/ 2 h 3"/>
                  <a:gd name="T38" fmla="*/ 1 w 4"/>
                  <a:gd name="T39" fmla="*/ 2 h 3"/>
                  <a:gd name="T40" fmla="*/ 1 w 4"/>
                  <a:gd name="T41" fmla="*/ 3 h 3"/>
                  <a:gd name="T42" fmla="*/ 2 w 4"/>
                  <a:gd name="T43" fmla="*/ 3 h 3"/>
                  <a:gd name="T44" fmla="*/ 2 w 4"/>
                  <a:gd name="T45" fmla="*/ 3 h 3"/>
                  <a:gd name="T46" fmla="*/ 2 w 4"/>
                  <a:gd name="T47" fmla="*/ 3 h 3"/>
                  <a:gd name="T48" fmla="*/ 4 w 4"/>
                  <a:gd name="T49" fmla="*/ 2 h 3"/>
                  <a:gd name="T50" fmla="*/ 4 w 4"/>
                  <a:gd name="T51" fmla="*/ 2 h 3"/>
                  <a:gd name="T52" fmla="*/ 4 w 4"/>
                  <a:gd name="T53" fmla="*/ 2 h 3"/>
                  <a:gd name="T54" fmla="*/ 4 w 4"/>
                  <a:gd name="T55" fmla="*/ 2 h 3"/>
                  <a:gd name="T56" fmla="*/ 4 w 4"/>
                  <a:gd name="T57" fmla="*/ 1 h 3"/>
                  <a:gd name="T58" fmla="*/ 4 w 4"/>
                  <a:gd name="T59" fmla="*/ 1 h 3"/>
                  <a:gd name="T60" fmla="*/ 4 w 4"/>
                  <a:gd name="T61" fmla="*/ 1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1 h 3"/>
                  <a:gd name="T68" fmla="*/ 1 w 4"/>
                  <a:gd name="T69" fmla="*/ 1 h 3"/>
                  <a:gd name="T70" fmla="*/ 1 w 4"/>
                  <a:gd name="T71" fmla="*/ 1 h 3"/>
                  <a:gd name="T72" fmla="*/ 1 w 4"/>
                  <a:gd name="T73" fmla="*/ 1 h 3"/>
                  <a:gd name="T74" fmla="*/ 1 w 4"/>
                  <a:gd name="T75" fmla="*/ 2 h 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"/>
                  <a:gd name="T115" fmla="*/ 0 h 3"/>
                  <a:gd name="T116" fmla="*/ 4 w 4"/>
                  <a:gd name="T117" fmla="*/ 3 h 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" h="3">
                    <a:moveTo>
                      <a:pt x="0" y="2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9" name="Freeform 451"/>
              <p:cNvSpPr>
                <a:spLocks/>
              </p:cNvSpPr>
              <p:nvPr/>
            </p:nvSpPr>
            <p:spPr bwMode="auto">
              <a:xfrm>
                <a:off x="2807" y="198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1 w 5"/>
                  <a:gd name="T3" fmla="*/ 0 h 3"/>
                  <a:gd name="T4" fmla="*/ 1 w 5"/>
                  <a:gd name="T5" fmla="*/ 1 h 3"/>
                  <a:gd name="T6" fmla="*/ 1 w 5"/>
                  <a:gd name="T7" fmla="*/ 1 h 3"/>
                  <a:gd name="T8" fmla="*/ 1 w 5"/>
                  <a:gd name="T9" fmla="*/ 1 h 3"/>
                  <a:gd name="T10" fmla="*/ 1 w 5"/>
                  <a:gd name="T11" fmla="*/ 1 h 3"/>
                  <a:gd name="T12" fmla="*/ 1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1 h 3"/>
                  <a:gd name="T20" fmla="*/ 1 w 5"/>
                  <a:gd name="T21" fmla="*/ 1 h 3"/>
                  <a:gd name="T22" fmla="*/ 1 w 5"/>
                  <a:gd name="T23" fmla="*/ 0 h 3"/>
                  <a:gd name="T24" fmla="*/ 2 w 5"/>
                  <a:gd name="T25" fmla="*/ 0 h 3"/>
                  <a:gd name="T26" fmla="*/ 2 w 5"/>
                  <a:gd name="T27" fmla="*/ 1 h 3"/>
                  <a:gd name="T28" fmla="*/ 5 w 5"/>
                  <a:gd name="T29" fmla="*/ 1 h 3"/>
                  <a:gd name="T30" fmla="*/ 5 w 5"/>
                  <a:gd name="T31" fmla="*/ 1 h 3"/>
                  <a:gd name="T32" fmla="*/ 2 w 5"/>
                  <a:gd name="T33" fmla="*/ 1 h 3"/>
                  <a:gd name="T34" fmla="*/ 2 w 5"/>
                  <a:gd name="T35" fmla="*/ 3 h 3"/>
                  <a:gd name="T36" fmla="*/ 1 w 5"/>
                  <a:gd name="T37" fmla="*/ 3 h 3"/>
                  <a:gd name="T38" fmla="*/ 1 w 5"/>
                  <a:gd name="T39" fmla="*/ 1 h 3"/>
                  <a:gd name="T40" fmla="*/ 1 w 5"/>
                  <a:gd name="T41" fmla="*/ 1 h 3"/>
                  <a:gd name="T42" fmla="*/ 1 w 5"/>
                  <a:gd name="T43" fmla="*/ 1 h 3"/>
                  <a:gd name="T44" fmla="*/ 1 w 5"/>
                  <a:gd name="T45" fmla="*/ 1 h 3"/>
                  <a:gd name="T46" fmla="*/ 0 w 5"/>
                  <a:gd name="T47" fmla="*/ 1 h 3"/>
                  <a:gd name="T48" fmla="*/ 0 w 5"/>
                  <a:gd name="T49" fmla="*/ 1 h 3"/>
                  <a:gd name="T50" fmla="*/ 0 w 5"/>
                  <a:gd name="T51" fmla="*/ 1 h 3"/>
                  <a:gd name="T52" fmla="*/ 0 w 5"/>
                  <a:gd name="T53" fmla="*/ 1 h 3"/>
                  <a:gd name="T54" fmla="*/ 0 w 5"/>
                  <a:gd name="T55" fmla="*/ 1 h 3"/>
                  <a:gd name="T56" fmla="*/ 0 w 5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3"/>
                  <a:gd name="T89" fmla="*/ 5 w 5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0" name="Freeform 452"/>
              <p:cNvSpPr>
                <a:spLocks noEditPoints="1"/>
              </p:cNvSpPr>
              <p:nvPr/>
            </p:nvSpPr>
            <p:spPr bwMode="auto">
              <a:xfrm>
                <a:off x="2807" y="198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5 w 5"/>
                  <a:gd name="T7" fmla="*/ 0 h 4"/>
                  <a:gd name="T8" fmla="*/ 5 w 5"/>
                  <a:gd name="T9" fmla="*/ 2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3 h 4"/>
                  <a:gd name="T16" fmla="*/ 5 w 5"/>
                  <a:gd name="T17" fmla="*/ 3 h 4"/>
                  <a:gd name="T18" fmla="*/ 5 w 5"/>
                  <a:gd name="T19" fmla="*/ 4 h 4"/>
                  <a:gd name="T20" fmla="*/ 3 w 5"/>
                  <a:gd name="T21" fmla="*/ 4 h 4"/>
                  <a:gd name="T22" fmla="*/ 3 w 5"/>
                  <a:gd name="T23" fmla="*/ 4 h 4"/>
                  <a:gd name="T24" fmla="*/ 2 w 5"/>
                  <a:gd name="T25" fmla="*/ 4 h 4"/>
                  <a:gd name="T26" fmla="*/ 2 w 5"/>
                  <a:gd name="T27" fmla="*/ 4 h 4"/>
                  <a:gd name="T28" fmla="*/ 1 w 5"/>
                  <a:gd name="T29" fmla="*/ 3 h 4"/>
                  <a:gd name="T30" fmla="*/ 1 w 5"/>
                  <a:gd name="T31" fmla="*/ 3 h 4"/>
                  <a:gd name="T32" fmla="*/ 1 w 5"/>
                  <a:gd name="T33" fmla="*/ 2 h 4"/>
                  <a:gd name="T34" fmla="*/ 1 w 5"/>
                  <a:gd name="T35" fmla="*/ 2 h 4"/>
                  <a:gd name="T36" fmla="*/ 2 w 5"/>
                  <a:gd name="T37" fmla="*/ 2 h 4"/>
                  <a:gd name="T38" fmla="*/ 2 w 5"/>
                  <a:gd name="T39" fmla="*/ 0 h 4"/>
                  <a:gd name="T40" fmla="*/ 0 w 5"/>
                  <a:gd name="T41" fmla="*/ 0 h 4"/>
                  <a:gd name="T42" fmla="*/ 0 w 5"/>
                  <a:gd name="T43" fmla="*/ 0 h 4"/>
                  <a:gd name="T44" fmla="*/ 2 w 5"/>
                  <a:gd name="T45" fmla="*/ 2 h 4"/>
                  <a:gd name="T46" fmla="*/ 2 w 5"/>
                  <a:gd name="T47" fmla="*/ 3 h 4"/>
                  <a:gd name="T48" fmla="*/ 2 w 5"/>
                  <a:gd name="T49" fmla="*/ 3 h 4"/>
                  <a:gd name="T50" fmla="*/ 2 w 5"/>
                  <a:gd name="T51" fmla="*/ 3 h 4"/>
                  <a:gd name="T52" fmla="*/ 2 w 5"/>
                  <a:gd name="T53" fmla="*/ 3 h 4"/>
                  <a:gd name="T54" fmla="*/ 2 w 5"/>
                  <a:gd name="T55" fmla="*/ 4 h 4"/>
                  <a:gd name="T56" fmla="*/ 3 w 5"/>
                  <a:gd name="T57" fmla="*/ 4 h 4"/>
                  <a:gd name="T58" fmla="*/ 3 w 5"/>
                  <a:gd name="T59" fmla="*/ 4 h 4"/>
                  <a:gd name="T60" fmla="*/ 3 w 5"/>
                  <a:gd name="T61" fmla="*/ 3 h 4"/>
                  <a:gd name="T62" fmla="*/ 5 w 5"/>
                  <a:gd name="T63" fmla="*/ 3 h 4"/>
                  <a:gd name="T64" fmla="*/ 5 w 5"/>
                  <a:gd name="T65" fmla="*/ 3 h 4"/>
                  <a:gd name="T66" fmla="*/ 5 w 5"/>
                  <a:gd name="T67" fmla="*/ 3 h 4"/>
                  <a:gd name="T68" fmla="*/ 5 w 5"/>
                  <a:gd name="T69" fmla="*/ 2 h 4"/>
                  <a:gd name="T70" fmla="*/ 5 w 5"/>
                  <a:gd name="T71" fmla="*/ 2 h 4"/>
                  <a:gd name="T72" fmla="*/ 5 w 5"/>
                  <a:gd name="T73" fmla="*/ 2 h 4"/>
                  <a:gd name="T74" fmla="*/ 5 w 5"/>
                  <a:gd name="T75" fmla="*/ 2 h 4"/>
                  <a:gd name="T76" fmla="*/ 3 w 5"/>
                  <a:gd name="T77" fmla="*/ 2 h 4"/>
                  <a:gd name="T78" fmla="*/ 3 w 5"/>
                  <a:gd name="T79" fmla="*/ 0 h 4"/>
                  <a:gd name="T80" fmla="*/ 3 w 5"/>
                  <a:gd name="T81" fmla="*/ 0 h 4"/>
                  <a:gd name="T82" fmla="*/ 2 w 5"/>
                  <a:gd name="T83" fmla="*/ 0 h 4"/>
                  <a:gd name="T84" fmla="*/ 2 w 5"/>
                  <a:gd name="T85" fmla="*/ 2 h 4"/>
                  <a:gd name="T86" fmla="*/ 2 w 5"/>
                  <a:gd name="T87" fmla="*/ 2 h 4"/>
                  <a:gd name="T88" fmla="*/ 2 w 5"/>
                  <a:gd name="T89" fmla="*/ 2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"/>
                  <a:gd name="T136" fmla="*/ 0 h 4"/>
                  <a:gd name="T137" fmla="*/ 5 w 5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2" y="2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1" name="Freeform 453"/>
              <p:cNvSpPr>
                <a:spLocks/>
              </p:cNvSpPr>
              <p:nvPr/>
            </p:nvSpPr>
            <p:spPr bwMode="auto">
              <a:xfrm>
                <a:off x="2807" y="1981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1 w 5"/>
                  <a:gd name="T9" fmla="*/ 1 h 2"/>
                  <a:gd name="T10" fmla="*/ 1 w 5"/>
                  <a:gd name="T11" fmla="*/ 1 h 2"/>
                  <a:gd name="T12" fmla="*/ 1 w 5"/>
                  <a:gd name="T13" fmla="*/ 1 h 2"/>
                  <a:gd name="T14" fmla="*/ 1 w 5"/>
                  <a:gd name="T15" fmla="*/ 0 h 2"/>
                  <a:gd name="T16" fmla="*/ 1 w 5"/>
                  <a:gd name="T17" fmla="*/ 0 h 2"/>
                  <a:gd name="T18" fmla="*/ 2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3 w 5"/>
                  <a:gd name="T25" fmla="*/ 0 h 2"/>
                  <a:gd name="T26" fmla="*/ 5 w 5"/>
                  <a:gd name="T27" fmla="*/ 0 h 2"/>
                  <a:gd name="T28" fmla="*/ 5 w 5"/>
                  <a:gd name="T29" fmla="*/ 0 h 2"/>
                  <a:gd name="T30" fmla="*/ 3 w 5"/>
                  <a:gd name="T31" fmla="*/ 0 h 2"/>
                  <a:gd name="T32" fmla="*/ 2 w 5"/>
                  <a:gd name="T33" fmla="*/ 0 h 2"/>
                  <a:gd name="T34" fmla="*/ 2 w 5"/>
                  <a:gd name="T35" fmla="*/ 0 h 2"/>
                  <a:gd name="T36" fmla="*/ 2 w 5"/>
                  <a:gd name="T37" fmla="*/ 0 h 2"/>
                  <a:gd name="T38" fmla="*/ 2 w 5"/>
                  <a:gd name="T39" fmla="*/ 0 h 2"/>
                  <a:gd name="T40" fmla="*/ 2 w 5"/>
                  <a:gd name="T41" fmla="*/ 1 h 2"/>
                  <a:gd name="T42" fmla="*/ 2 w 5"/>
                  <a:gd name="T43" fmla="*/ 1 h 2"/>
                  <a:gd name="T44" fmla="*/ 2 w 5"/>
                  <a:gd name="T45" fmla="*/ 1 h 2"/>
                  <a:gd name="T46" fmla="*/ 2 w 5"/>
                  <a:gd name="T47" fmla="*/ 1 h 2"/>
                  <a:gd name="T48" fmla="*/ 2 w 5"/>
                  <a:gd name="T49" fmla="*/ 2 h 2"/>
                  <a:gd name="T50" fmla="*/ 2 w 5"/>
                  <a:gd name="T51" fmla="*/ 2 h 2"/>
                  <a:gd name="T52" fmla="*/ 3 w 5"/>
                  <a:gd name="T53" fmla="*/ 2 h 2"/>
                  <a:gd name="T54" fmla="*/ 3 w 5"/>
                  <a:gd name="T55" fmla="*/ 2 h 2"/>
                  <a:gd name="T56" fmla="*/ 5 w 5"/>
                  <a:gd name="T57" fmla="*/ 2 h 2"/>
                  <a:gd name="T58" fmla="*/ 5 w 5"/>
                  <a:gd name="T59" fmla="*/ 2 h 2"/>
                  <a:gd name="T60" fmla="*/ 0 w 5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2"/>
                  <a:gd name="T95" fmla="*/ 5 w 5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2" name="Freeform 454"/>
              <p:cNvSpPr>
                <a:spLocks noEditPoints="1"/>
              </p:cNvSpPr>
              <p:nvPr/>
            </p:nvSpPr>
            <p:spPr bwMode="auto">
              <a:xfrm>
                <a:off x="2808" y="19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4 w 4"/>
                  <a:gd name="T19" fmla="*/ 3 h 3"/>
                  <a:gd name="T20" fmla="*/ 2 w 4"/>
                  <a:gd name="T21" fmla="*/ 3 h 3"/>
                  <a:gd name="T22" fmla="*/ 2 w 4"/>
                  <a:gd name="T23" fmla="*/ 3 h 3"/>
                  <a:gd name="T24" fmla="*/ 1 w 4"/>
                  <a:gd name="T25" fmla="*/ 3 h 3"/>
                  <a:gd name="T26" fmla="*/ 1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w 4"/>
                  <a:gd name="T35" fmla="*/ 1 h 3"/>
                  <a:gd name="T36" fmla="*/ 1 w 4"/>
                  <a:gd name="T37" fmla="*/ 1 h 3"/>
                  <a:gd name="T38" fmla="*/ 1 w 4"/>
                  <a:gd name="T39" fmla="*/ 1 h 3"/>
                  <a:gd name="T40" fmla="*/ 0 w 4"/>
                  <a:gd name="T41" fmla="*/ 1 h 3"/>
                  <a:gd name="T42" fmla="*/ 0 w 4"/>
                  <a:gd name="T43" fmla="*/ 0 h 3"/>
                  <a:gd name="T44" fmla="*/ 1 w 4"/>
                  <a:gd name="T45" fmla="*/ 2 h 3"/>
                  <a:gd name="T46" fmla="*/ 1 w 4"/>
                  <a:gd name="T47" fmla="*/ 2 h 3"/>
                  <a:gd name="T48" fmla="*/ 1 w 4"/>
                  <a:gd name="T49" fmla="*/ 2 h 3"/>
                  <a:gd name="T50" fmla="*/ 1 w 4"/>
                  <a:gd name="T51" fmla="*/ 2 h 3"/>
                  <a:gd name="T52" fmla="*/ 1 w 4"/>
                  <a:gd name="T53" fmla="*/ 3 h 3"/>
                  <a:gd name="T54" fmla="*/ 1 w 4"/>
                  <a:gd name="T55" fmla="*/ 3 h 3"/>
                  <a:gd name="T56" fmla="*/ 2 w 4"/>
                  <a:gd name="T57" fmla="*/ 3 h 3"/>
                  <a:gd name="T58" fmla="*/ 2 w 4"/>
                  <a:gd name="T59" fmla="*/ 3 h 3"/>
                  <a:gd name="T60" fmla="*/ 2 w 4"/>
                  <a:gd name="T61" fmla="*/ 3 h 3"/>
                  <a:gd name="T62" fmla="*/ 4 w 4"/>
                  <a:gd name="T63" fmla="*/ 2 h 3"/>
                  <a:gd name="T64" fmla="*/ 4 w 4"/>
                  <a:gd name="T65" fmla="*/ 2 h 3"/>
                  <a:gd name="T66" fmla="*/ 4 w 4"/>
                  <a:gd name="T67" fmla="*/ 2 h 3"/>
                  <a:gd name="T68" fmla="*/ 4 w 4"/>
                  <a:gd name="T69" fmla="*/ 2 h 3"/>
                  <a:gd name="T70" fmla="*/ 4 w 4"/>
                  <a:gd name="T71" fmla="*/ 1 h 3"/>
                  <a:gd name="T72" fmla="*/ 4 w 4"/>
                  <a:gd name="T73" fmla="*/ 1 h 3"/>
                  <a:gd name="T74" fmla="*/ 4 w 4"/>
                  <a:gd name="T75" fmla="*/ 1 h 3"/>
                  <a:gd name="T76" fmla="*/ 2 w 4"/>
                  <a:gd name="T77" fmla="*/ 1 h 3"/>
                  <a:gd name="T78" fmla="*/ 2 w 4"/>
                  <a:gd name="T79" fmla="*/ 1 h 3"/>
                  <a:gd name="T80" fmla="*/ 2 w 4"/>
                  <a:gd name="T81" fmla="*/ 1 h 3"/>
                  <a:gd name="T82" fmla="*/ 1 w 4"/>
                  <a:gd name="T83" fmla="*/ 1 h 3"/>
                  <a:gd name="T84" fmla="*/ 1 w 4"/>
                  <a:gd name="T85" fmla="*/ 1 h 3"/>
                  <a:gd name="T86" fmla="*/ 1 w 4"/>
                  <a:gd name="T87" fmla="*/ 1 h 3"/>
                  <a:gd name="T88" fmla="*/ 1 w 4"/>
                  <a:gd name="T89" fmla="*/ 2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3"/>
                  <a:gd name="T137" fmla="*/ 4 w 4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3" name="Rectangle 455"/>
              <p:cNvSpPr>
                <a:spLocks noChangeArrowheads="1"/>
              </p:cNvSpPr>
              <p:nvPr/>
            </p:nvSpPr>
            <p:spPr bwMode="auto">
              <a:xfrm>
                <a:off x="2807" y="1974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4" name="Freeform 456"/>
              <p:cNvSpPr>
                <a:spLocks/>
              </p:cNvSpPr>
              <p:nvPr/>
            </p:nvSpPr>
            <p:spPr bwMode="auto">
              <a:xfrm>
                <a:off x="2807" y="1999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2 w 5"/>
                  <a:gd name="T5" fmla="*/ 4 h 4"/>
                  <a:gd name="T6" fmla="*/ 2 w 5"/>
                  <a:gd name="T7" fmla="*/ 2 h 4"/>
                  <a:gd name="T8" fmla="*/ 0 w 5"/>
                  <a:gd name="T9" fmla="*/ 2 h 4"/>
                  <a:gd name="T10" fmla="*/ 0 w 5"/>
                  <a:gd name="T11" fmla="*/ 0 h 4"/>
                  <a:gd name="T12" fmla="*/ 5 w 5"/>
                  <a:gd name="T13" fmla="*/ 0 h 4"/>
                  <a:gd name="T14" fmla="*/ 5 w 5"/>
                  <a:gd name="T15" fmla="*/ 2 h 4"/>
                  <a:gd name="T16" fmla="*/ 2 w 5"/>
                  <a:gd name="T17" fmla="*/ 2 h 4"/>
                  <a:gd name="T18" fmla="*/ 2 w 5"/>
                  <a:gd name="T19" fmla="*/ 4 h 4"/>
                  <a:gd name="T20" fmla="*/ 5 w 5"/>
                  <a:gd name="T21" fmla="*/ 4 h 4"/>
                  <a:gd name="T22" fmla="*/ 5 w 5"/>
                  <a:gd name="T23" fmla="*/ 4 h 4"/>
                  <a:gd name="T24" fmla="*/ 0 w 5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4"/>
                  <a:gd name="T41" fmla="*/ 5 w 5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5" name="Freeform 457"/>
              <p:cNvSpPr>
                <a:spLocks/>
              </p:cNvSpPr>
              <p:nvPr/>
            </p:nvSpPr>
            <p:spPr bwMode="auto">
              <a:xfrm>
                <a:off x="2808" y="199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0 h 3"/>
                  <a:gd name="T14" fmla="*/ 4 w 4"/>
                  <a:gd name="T15" fmla="*/ 1 h 3"/>
                  <a:gd name="T16" fmla="*/ 4 w 4"/>
                  <a:gd name="T17" fmla="*/ 1 h 3"/>
                  <a:gd name="T18" fmla="*/ 4 w 4"/>
                  <a:gd name="T19" fmla="*/ 2 h 3"/>
                  <a:gd name="T20" fmla="*/ 4 w 4"/>
                  <a:gd name="T21" fmla="*/ 2 h 3"/>
                  <a:gd name="T22" fmla="*/ 2 w 4"/>
                  <a:gd name="T23" fmla="*/ 2 h 3"/>
                  <a:gd name="T24" fmla="*/ 2 w 4"/>
                  <a:gd name="T25" fmla="*/ 3 h 3"/>
                  <a:gd name="T26" fmla="*/ 1 w 4"/>
                  <a:gd name="T27" fmla="*/ 2 h 3"/>
                  <a:gd name="T28" fmla="*/ 1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6" name="Freeform 458"/>
              <p:cNvSpPr>
                <a:spLocks/>
              </p:cNvSpPr>
              <p:nvPr/>
            </p:nvSpPr>
            <p:spPr bwMode="auto">
              <a:xfrm>
                <a:off x="2809" y="1996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2 h 2"/>
                  <a:gd name="T16" fmla="*/ 3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1 h 2"/>
                  <a:gd name="T24" fmla="*/ 3 w 3"/>
                  <a:gd name="T25" fmla="*/ 1 h 2"/>
                  <a:gd name="T26" fmla="*/ 3 w 3"/>
                  <a:gd name="T27" fmla="*/ 0 h 2"/>
                  <a:gd name="T28" fmla="*/ 1 w 3"/>
                  <a:gd name="T29" fmla="*/ 0 h 2"/>
                  <a:gd name="T30" fmla="*/ 1 w 3"/>
                  <a:gd name="T31" fmla="*/ 0 h 2"/>
                  <a:gd name="T32" fmla="*/ 1 w 3"/>
                  <a:gd name="T33" fmla="*/ 0 h 2"/>
                  <a:gd name="T34" fmla="*/ 0 w 3"/>
                  <a:gd name="T35" fmla="*/ 0 h 2"/>
                  <a:gd name="T36" fmla="*/ 0 w 3"/>
                  <a:gd name="T37" fmla="*/ 0 h 2"/>
                  <a:gd name="T38" fmla="*/ 0 w 3"/>
                  <a:gd name="T39" fmla="*/ 1 h 2"/>
                  <a:gd name="T40" fmla="*/ 0 w 3"/>
                  <a:gd name="T41" fmla="*/ 1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"/>
                  <a:gd name="T65" fmla="*/ 3 w 3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"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7" name="Freeform 459"/>
              <p:cNvSpPr>
                <a:spLocks/>
              </p:cNvSpPr>
              <p:nvPr/>
            </p:nvSpPr>
            <p:spPr bwMode="auto">
              <a:xfrm>
                <a:off x="2808" y="199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4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1 w 4"/>
                  <a:gd name="T27" fmla="*/ 3 h 3"/>
                  <a:gd name="T28" fmla="*/ 1 w 4"/>
                  <a:gd name="T29" fmla="*/ 3 h 3"/>
                  <a:gd name="T30" fmla="*/ 0 w 4"/>
                  <a:gd name="T31" fmla="*/ 2 h 3"/>
                  <a:gd name="T32" fmla="*/ 0 w 4"/>
                  <a:gd name="T33" fmla="*/ 2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0" y="2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8" name="Freeform 460"/>
              <p:cNvSpPr>
                <a:spLocks/>
              </p:cNvSpPr>
              <p:nvPr/>
            </p:nvSpPr>
            <p:spPr bwMode="auto">
              <a:xfrm>
                <a:off x="2809" y="199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0 w 3"/>
                  <a:gd name="T5" fmla="*/ 1 h 2"/>
                  <a:gd name="T6" fmla="*/ 0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1 h 2"/>
                  <a:gd name="T16" fmla="*/ 3 w 3"/>
                  <a:gd name="T17" fmla="*/ 1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1 w 3"/>
                  <a:gd name="T29" fmla="*/ 0 h 2"/>
                  <a:gd name="T30" fmla="*/ 1 w 3"/>
                  <a:gd name="T31" fmla="*/ 0 h 2"/>
                  <a:gd name="T32" fmla="*/ 1 w 3"/>
                  <a:gd name="T33" fmla="*/ 0 h 2"/>
                  <a:gd name="T34" fmla="*/ 0 w 3"/>
                  <a:gd name="T35" fmla="*/ 0 h 2"/>
                  <a:gd name="T36" fmla="*/ 0 w 3"/>
                  <a:gd name="T37" fmla="*/ 0 h 2"/>
                  <a:gd name="T38" fmla="*/ 0 w 3"/>
                  <a:gd name="T39" fmla="*/ 0 h 2"/>
                  <a:gd name="T40" fmla="*/ 0 w 3"/>
                  <a:gd name="T41" fmla="*/ 1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"/>
                  <a:gd name="T65" fmla="*/ 3 w 3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">
                    <a:moveTo>
                      <a:pt x="0" y="1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9" name="Freeform 461"/>
              <p:cNvSpPr>
                <a:spLocks/>
              </p:cNvSpPr>
              <p:nvPr/>
            </p:nvSpPr>
            <p:spPr bwMode="auto">
              <a:xfrm>
                <a:off x="2807" y="198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1 w 5"/>
                  <a:gd name="T3" fmla="*/ 0 h 3"/>
                  <a:gd name="T4" fmla="*/ 1 w 5"/>
                  <a:gd name="T5" fmla="*/ 1 h 3"/>
                  <a:gd name="T6" fmla="*/ 1 w 5"/>
                  <a:gd name="T7" fmla="*/ 1 h 3"/>
                  <a:gd name="T8" fmla="*/ 1 w 5"/>
                  <a:gd name="T9" fmla="*/ 1 h 3"/>
                  <a:gd name="T10" fmla="*/ 1 w 5"/>
                  <a:gd name="T11" fmla="*/ 1 h 3"/>
                  <a:gd name="T12" fmla="*/ 1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1 h 3"/>
                  <a:gd name="T20" fmla="*/ 1 w 5"/>
                  <a:gd name="T21" fmla="*/ 1 h 3"/>
                  <a:gd name="T22" fmla="*/ 1 w 5"/>
                  <a:gd name="T23" fmla="*/ 0 h 3"/>
                  <a:gd name="T24" fmla="*/ 2 w 5"/>
                  <a:gd name="T25" fmla="*/ 0 h 3"/>
                  <a:gd name="T26" fmla="*/ 2 w 5"/>
                  <a:gd name="T27" fmla="*/ 1 h 3"/>
                  <a:gd name="T28" fmla="*/ 5 w 5"/>
                  <a:gd name="T29" fmla="*/ 1 h 3"/>
                  <a:gd name="T30" fmla="*/ 5 w 5"/>
                  <a:gd name="T31" fmla="*/ 1 h 3"/>
                  <a:gd name="T32" fmla="*/ 2 w 5"/>
                  <a:gd name="T33" fmla="*/ 1 h 3"/>
                  <a:gd name="T34" fmla="*/ 2 w 5"/>
                  <a:gd name="T35" fmla="*/ 3 h 3"/>
                  <a:gd name="T36" fmla="*/ 1 w 5"/>
                  <a:gd name="T37" fmla="*/ 3 h 3"/>
                  <a:gd name="T38" fmla="*/ 1 w 5"/>
                  <a:gd name="T39" fmla="*/ 1 h 3"/>
                  <a:gd name="T40" fmla="*/ 1 w 5"/>
                  <a:gd name="T41" fmla="*/ 1 h 3"/>
                  <a:gd name="T42" fmla="*/ 1 w 5"/>
                  <a:gd name="T43" fmla="*/ 1 h 3"/>
                  <a:gd name="T44" fmla="*/ 1 w 5"/>
                  <a:gd name="T45" fmla="*/ 1 h 3"/>
                  <a:gd name="T46" fmla="*/ 0 w 5"/>
                  <a:gd name="T47" fmla="*/ 1 h 3"/>
                  <a:gd name="T48" fmla="*/ 0 w 5"/>
                  <a:gd name="T49" fmla="*/ 1 h 3"/>
                  <a:gd name="T50" fmla="*/ 0 w 5"/>
                  <a:gd name="T51" fmla="*/ 1 h 3"/>
                  <a:gd name="T52" fmla="*/ 0 w 5"/>
                  <a:gd name="T53" fmla="*/ 1 h 3"/>
                  <a:gd name="T54" fmla="*/ 0 w 5"/>
                  <a:gd name="T55" fmla="*/ 1 h 3"/>
                  <a:gd name="T56" fmla="*/ 0 w 5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3"/>
                  <a:gd name="T89" fmla="*/ 5 w 5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0" name="Freeform 462"/>
              <p:cNvSpPr>
                <a:spLocks/>
              </p:cNvSpPr>
              <p:nvPr/>
            </p:nvSpPr>
            <p:spPr bwMode="auto">
              <a:xfrm>
                <a:off x="2807" y="198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5 w 5"/>
                  <a:gd name="T7" fmla="*/ 0 h 4"/>
                  <a:gd name="T8" fmla="*/ 5 w 5"/>
                  <a:gd name="T9" fmla="*/ 2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3 h 4"/>
                  <a:gd name="T16" fmla="*/ 5 w 5"/>
                  <a:gd name="T17" fmla="*/ 3 h 4"/>
                  <a:gd name="T18" fmla="*/ 5 w 5"/>
                  <a:gd name="T19" fmla="*/ 4 h 4"/>
                  <a:gd name="T20" fmla="*/ 3 w 5"/>
                  <a:gd name="T21" fmla="*/ 4 h 4"/>
                  <a:gd name="T22" fmla="*/ 3 w 5"/>
                  <a:gd name="T23" fmla="*/ 4 h 4"/>
                  <a:gd name="T24" fmla="*/ 2 w 5"/>
                  <a:gd name="T25" fmla="*/ 4 h 4"/>
                  <a:gd name="T26" fmla="*/ 2 w 5"/>
                  <a:gd name="T27" fmla="*/ 4 h 4"/>
                  <a:gd name="T28" fmla="*/ 1 w 5"/>
                  <a:gd name="T29" fmla="*/ 3 h 4"/>
                  <a:gd name="T30" fmla="*/ 1 w 5"/>
                  <a:gd name="T31" fmla="*/ 3 h 4"/>
                  <a:gd name="T32" fmla="*/ 1 w 5"/>
                  <a:gd name="T33" fmla="*/ 2 h 4"/>
                  <a:gd name="T34" fmla="*/ 1 w 5"/>
                  <a:gd name="T35" fmla="*/ 2 h 4"/>
                  <a:gd name="T36" fmla="*/ 2 w 5"/>
                  <a:gd name="T37" fmla="*/ 2 h 4"/>
                  <a:gd name="T38" fmla="*/ 2 w 5"/>
                  <a:gd name="T39" fmla="*/ 0 h 4"/>
                  <a:gd name="T40" fmla="*/ 0 w 5"/>
                  <a:gd name="T41" fmla="*/ 0 h 4"/>
                  <a:gd name="T42" fmla="*/ 0 w 5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4"/>
                  <a:gd name="T68" fmla="*/ 5 w 5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1" name="Freeform 463"/>
              <p:cNvSpPr>
                <a:spLocks/>
              </p:cNvSpPr>
              <p:nvPr/>
            </p:nvSpPr>
            <p:spPr bwMode="auto">
              <a:xfrm>
                <a:off x="2809" y="198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4 h 4"/>
                  <a:gd name="T12" fmla="*/ 1 w 3"/>
                  <a:gd name="T13" fmla="*/ 4 h 4"/>
                  <a:gd name="T14" fmla="*/ 1 w 3"/>
                  <a:gd name="T15" fmla="*/ 4 h 4"/>
                  <a:gd name="T16" fmla="*/ 1 w 3"/>
                  <a:gd name="T17" fmla="*/ 3 h 4"/>
                  <a:gd name="T18" fmla="*/ 3 w 3"/>
                  <a:gd name="T19" fmla="*/ 3 h 4"/>
                  <a:gd name="T20" fmla="*/ 3 w 3"/>
                  <a:gd name="T21" fmla="*/ 3 h 4"/>
                  <a:gd name="T22" fmla="*/ 3 w 3"/>
                  <a:gd name="T23" fmla="*/ 3 h 4"/>
                  <a:gd name="T24" fmla="*/ 3 w 3"/>
                  <a:gd name="T25" fmla="*/ 2 h 4"/>
                  <a:gd name="T26" fmla="*/ 3 w 3"/>
                  <a:gd name="T27" fmla="*/ 2 h 4"/>
                  <a:gd name="T28" fmla="*/ 3 w 3"/>
                  <a:gd name="T29" fmla="*/ 2 h 4"/>
                  <a:gd name="T30" fmla="*/ 3 w 3"/>
                  <a:gd name="T31" fmla="*/ 2 h 4"/>
                  <a:gd name="T32" fmla="*/ 1 w 3"/>
                  <a:gd name="T33" fmla="*/ 2 h 4"/>
                  <a:gd name="T34" fmla="*/ 1 w 3"/>
                  <a:gd name="T35" fmla="*/ 0 h 4"/>
                  <a:gd name="T36" fmla="*/ 1 w 3"/>
                  <a:gd name="T37" fmla="*/ 0 h 4"/>
                  <a:gd name="T38" fmla="*/ 0 w 3"/>
                  <a:gd name="T39" fmla="*/ 0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2 h 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4"/>
                  <a:gd name="T71" fmla="*/ 3 w 3"/>
                  <a:gd name="T72" fmla="*/ 4 h 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4">
                    <a:moveTo>
                      <a:pt x="0" y="2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2" name="Freeform 464"/>
              <p:cNvSpPr>
                <a:spLocks/>
              </p:cNvSpPr>
              <p:nvPr/>
            </p:nvSpPr>
            <p:spPr bwMode="auto">
              <a:xfrm>
                <a:off x="2807" y="1981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1 w 5"/>
                  <a:gd name="T9" fmla="*/ 1 h 2"/>
                  <a:gd name="T10" fmla="*/ 1 w 5"/>
                  <a:gd name="T11" fmla="*/ 1 h 2"/>
                  <a:gd name="T12" fmla="*/ 1 w 5"/>
                  <a:gd name="T13" fmla="*/ 1 h 2"/>
                  <a:gd name="T14" fmla="*/ 1 w 5"/>
                  <a:gd name="T15" fmla="*/ 0 h 2"/>
                  <a:gd name="T16" fmla="*/ 1 w 5"/>
                  <a:gd name="T17" fmla="*/ 0 h 2"/>
                  <a:gd name="T18" fmla="*/ 2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3 w 5"/>
                  <a:gd name="T25" fmla="*/ 0 h 2"/>
                  <a:gd name="T26" fmla="*/ 5 w 5"/>
                  <a:gd name="T27" fmla="*/ 0 h 2"/>
                  <a:gd name="T28" fmla="*/ 5 w 5"/>
                  <a:gd name="T29" fmla="*/ 0 h 2"/>
                  <a:gd name="T30" fmla="*/ 3 w 5"/>
                  <a:gd name="T31" fmla="*/ 0 h 2"/>
                  <a:gd name="T32" fmla="*/ 2 w 5"/>
                  <a:gd name="T33" fmla="*/ 0 h 2"/>
                  <a:gd name="T34" fmla="*/ 2 w 5"/>
                  <a:gd name="T35" fmla="*/ 0 h 2"/>
                  <a:gd name="T36" fmla="*/ 2 w 5"/>
                  <a:gd name="T37" fmla="*/ 0 h 2"/>
                  <a:gd name="T38" fmla="*/ 2 w 5"/>
                  <a:gd name="T39" fmla="*/ 0 h 2"/>
                  <a:gd name="T40" fmla="*/ 2 w 5"/>
                  <a:gd name="T41" fmla="*/ 1 h 2"/>
                  <a:gd name="T42" fmla="*/ 2 w 5"/>
                  <a:gd name="T43" fmla="*/ 1 h 2"/>
                  <a:gd name="T44" fmla="*/ 2 w 5"/>
                  <a:gd name="T45" fmla="*/ 1 h 2"/>
                  <a:gd name="T46" fmla="*/ 2 w 5"/>
                  <a:gd name="T47" fmla="*/ 1 h 2"/>
                  <a:gd name="T48" fmla="*/ 2 w 5"/>
                  <a:gd name="T49" fmla="*/ 2 h 2"/>
                  <a:gd name="T50" fmla="*/ 2 w 5"/>
                  <a:gd name="T51" fmla="*/ 2 h 2"/>
                  <a:gd name="T52" fmla="*/ 3 w 5"/>
                  <a:gd name="T53" fmla="*/ 2 h 2"/>
                  <a:gd name="T54" fmla="*/ 3 w 5"/>
                  <a:gd name="T55" fmla="*/ 2 h 2"/>
                  <a:gd name="T56" fmla="*/ 5 w 5"/>
                  <a:gd name="T57" fmla="*/ 2 h 2"/>
                  <a:gd name="T58" fmla="*/ 5 w 5"/>
                  <a:gd name="T59" fmla="*/ 2 h 2"/>
                  <a:gd name="T60" fmla="*/ 0 w 5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2"/>
                  <a:gd name="T95" fmla="*/ 5 w 5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3" name="Freeform 465"/>
              <p:cNvSpPr>
                <a:spLocks/>
              </p:cNvSpPr>
              <p:nvPr/>
            </p:nvSpPr>
            <p:spPr bwMode="auto">
              <a:xfrm>
                <a:off x="2808" y="19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4 w 4"/>
                  <a:gd name="T19" fmla="*/ 3 h 3"/>
                  <a:gd name="T20" fmla="*/ 2 w 4"/>
                  <a:gd name="T21" fmla="*/ 3 h 3"/>
                  <a:gd name="T22" fmla="*/ 2 w 4"/>
                  <a:gd name="T23" fmla="*/ 3 h 3"/>
                  <a:gd name="T24" fmla="*/ 1 w 4"/>
                  <a:gd name="T25" fmla="*/ 3 h 3"/>
                  <a:gd name="T26" fmla="*/ 1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w 4"/>
                  <a:gd name="T35" fmla="*/ 1 h 3"/>
                  <a:gd name="T36" fmla="*/ 1 w 4"/>
                  <a:gd name="T37" fmla="*/ 1 h 3"/>
                  <a:gd name="T38" fmla="*/ 1 w 4"/>
                  <a:gd name="T39" fmla="*/ 1 h 3"/>
                  <a:gd name="T40" fmla="*/ 0 w 4"/>
                  <a:gd name="T41" fmla="*/ 1 h 3"/>
                  <a:gd name="T42" fmla="*/ 0 w 4"/>
                  <a:gd name="T43" fmla="*/ 0 h 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3"/>
                  <a:gd name="T68" fmla="*/ 4 w 4"/>
                  <a:gd name="T69" fmla="*/ 3 h 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4" name="Freeform 466"/>
              <p:cNvSpPr>
                <a:spLocks/>
              </p:cNvSpPr>
              <p:nvPr/>
            </p:nvSpPr>
            <p:spPr bwMode="auto">
              <a:xfrm>
                <a:off x="2809" y="1977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2 h 2"/>
                  <a:gd name="T10" fmla="*/ 0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1 h 2"/>
                  <a:gd name="T24" fmla="*/ 3 w 3"/>
                  <a:gd name="T25" fmla="*/ 1 h 2"/>
                  <a:gd name="T26" fmla="*/ 3 w 3"/>
                  <a:gd name="T27" fmla="*/ 0 h 2"/>
                  <a:gd name="T28" fmla="*/ 3 w 3"/>
                  <a:gd name="T29" fmla="*/ 0 h 2"/>
                  <a:gd name="T30" fmla="*/ 3 w 3"/>
                  <a:gd name="T31" fmla="*/ 0 h 2"/>
                  <a:gd name="T32" fmla="*/ 1 w 3"/>
                  <a:gd name="T33" fmla="*/ 0 h 2"/>
                  <a:gd name="T34" fmla="*/ 1 w 3"/>
                  <a:gd name="T35" fmla="*/ 0 h 2"/>
                  <a:gd name="T36" fmla="*/ 1 w 3"/>
                  <a:gd name="T37" fmla="*/ 0 h 2"/>
                  <a:gd name="T38" fmla="*/ 0 w 3"/>
                  <a:gd name="T39" fmla="*/ 0 h 2"/>
                  <a:gd name="T40" fmla="*/ 0 w 3"/>
                  <a:gd name="T41" fmla="*/ 0 h 2"/>
                  <a:gd name="T42" fmla="*/ 0 w 3"/>
                  <a:gd name="T43" fmla="*/ 0 h 2"/>
                  <a:gd name="T44" fmla="*/ 0 w 3"/>
                  <a:gd name="T45" fmla="*/ 1 h 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2"/>
                  <a:gd name="T71" fmla="*/ 3 w 3"/>
                  <a:gd name="T72" fmla="*/ 2 h 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2">
                    <a:moveTo>
                      <a:pt x="0" y="1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5" name="Rectangle 467"/>
              <p:cNvSpPr>
                <a:spLocks noChangeArrowheads="1"/>
              </p:cNvSpPr>
              <p:nvPr/>
            </p:nvSpPr>
            <p:spPr bwMode="auto">
              <a:xfrm>
                <a:off x="2807" y="1974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6" name="Freeform 468"/>
              <p:cNvSpPr>
                <a:spLocks/>
              </p:cNvSpPr>
              <p:nvPr/>
            </p:nvSpPr>
            <p:spPr bwMode="auto">
              <a:xfrm>
                <a:off x="2494" y="1888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0 w 12"/>
                  <a:gd name="T3" fmla="*/ 3 h 13"/>
                  <a:gd name="T4" fmla="*/ 0 w 12"/>
                  <a:gd name="T5" fmla="*/ 3 h 13"/>
                  <a:gd name="T6" fmla="*/ 0 w 12"/>
                  <a:gd name="T7" fmla="*/ 3 h 13"/>
                  <a:gd name="T8" fmla="*/ 2 w 12"/>
                  <a:gd name="T9" fmla="*/ 1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3 h 13"/>
                  <a:gd name="T16" fmla="*/ 11 w 12"/>
                  <a:gd name="T17" fmla="*/ 5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7" name="Freeform 469"/>
              <p:cNvSpPr>
                <a:spLocks/>
              </p:cNvSpPr>
              <p:nvPr/>
            </p:nvSpPr>
            <p:spPr bwMode="auto">
              <a:xfrm>
                <a:off x="2493" y="189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11 w 11"/>
                  <a:gd name="T11" fmla="*/ 10 h 10"/>
                  <a:gd name="T12" fmla="*/ 11 w 11"/>
                  <a:gd name="T13" fmla="*/ 10 h 10"/>
                  <a:gd name="T14" fmla="*/ 11 w 11"/>
                  <a:gd name="T15" fmla="*/ 10 h 10"/>
                  <a:gd name="T16" fmla="*/ 0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1 w 11"/>
                  <a:gd name="T23" fmla="*/ 0 h 10"/>
                  <a:gd name="T24" fmla="*/ 1 w 11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10"/>
                  <a:gd name="T41" fmla="*/ 11 w 11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8" name="Freeform 470"/>
              <p:cNvSpPr>
                <a:spLocks/>
              </p:cNvSpPr>
              <p:nvPr/>
            </p:nvSpPr>
            <p:spPr bwMode="auto">
              <a:xfrm>
                <a:off x="2493" y="189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9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1 w 11"/>
                  <a:gd name="T13" fmla="*/ 0 h 10"/>
                  <a:gd name="T14" fmla="*/ 1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10"/>
                  <a:gd name="T26" fmla="*/ 11 w 11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9" name="Freeform 471"/>
              <p:cNvSpPr>
                <a:spLocks/>
              </p:cNvSpPr>
              <p:nvPr/>
            </p:nvSpPr>
            <p:spPr bwMode="auto">
              <a:xfrm>
                <a:off x="2492" y="1891"/>
                <a:ext cx="12" cy="12"/>
              </a:xfrm>
              <a:custGeom>
                <a:avLst/>
                <a:gdLst>
                  <a:gd name="T0" fmla="*/ 1 w 12"/>
                  <a:gd name="T1" fmla="*/ 0 h 12"/>
                  <a:gd name="T2" fmla="*/ 12 w 12"/>
                  <a:gd name="T3" fmla="*/ 10 h 12"/>
                  <a:gd name="T4" fmla="*/ 9 w 12"/>
                  <a:gd name="T5" fmla="*/ 11 h 12"/>
                  <a:gd name="T6" fmla="*/ 6 w 12"/>
                  <a:gd name="T7" fmla="*/ 12 h 12"/>
                  <a:gd name="T8" fmla="*/ 3 w 12"/>
                  <a:gd name="T9" fmla="*/ 12 h 12"/>
                  <a:gd name="T10" fmla="*/ 1 w 12"/>
                  <a:gd name="T11" fmla="*/ 10 h 12"/>
                  <a:gd name="T12" fmla="*/ 0 w 12"/>
                  <a:gd name="T13" fmla="*/ 7 h 12"/>
                  <a:gd name="T14" fmla="*/ 0 w 12"/>
                  <a:gd name="T15" fmla="*/ 5 h 12"/>
                  <a:gd name="T16" fmla="*/ 0 w 12"/>
                  <a:gd name="T17" fmla="*/ 2 h 12"/>
                  <a:gd name="T18" fmla="*/ 1 w 12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1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0" name="Freeform 472"/>
              <p:cNvSpPr>
                <a:spLocks/>
              </p:cNvSpPr>
              <p:nvPr/>
            </p:nvSpPr>
            <p:spPr bwMode="auto">
              <a:xfrm>
                <a:off x="2492" y="1888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6 w 14"/>
                  <a:gd name="T5" fmla="*/ 15 h 15"/>
                  <a:gd name="T6" fmla="*/ 3 w 14"/>
                  <a:gd name="T7" fmla="*/ 15 h 15"/>
                  <a:gd name="T8" fmla="*/ 1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4 w 14"/>
                  <a:gd name="T19" fmla="*/ 1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3 h 15"/>
                  <a:gd name="T26" fmla="*/ 13 w 14"/>
                  <a:gd name="T27" fmla="*/ 5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1" name="Freeform 473"/>
              <p:cNvSpPr>
                <a:spLocks/>
              </p:cNvSpPr>
              <p:nvPr/>
            </p:nvSpPr>
            <p:spPr bwMode="auto">
              <a:xfrm>
                <a:off x="2483" y="1872"/>
                <a:ext cx="15" cy="21"/>
              </a:xfrm>
              <a:custGeom>
                <a:avLst/>
                <a:gdLst>
                  <a:gd name="T0" fmla="*/ 15 w 15"/>
                  <a:gd name="T1" fmla="*/ 21 h 21"/>
                  <a:gd name="T2" fmla="*/ 0 w 15"/>
                  <a:gd name="T3" fmla="*/ 6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1"/>
                  <a:gd name="T11" fmla="*/ 15 w 15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1">
                    <a:moveTo>
                      <a:pt x="15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2" name="Freeform 474"/>
              <p:cNvSpPr>
                <a:spLocks/>
              </p:cNvSpPr>
              <p:nvPr/>
            </p:nvSpPr>
            <p:spPr bwMode="auto">
              <a:xfrm>
                <a:off x="2601" y="1770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0 w 13"/>
                  <a:gd name="T5" fmla="*/ 3 h 13"/>
                  <a:gd name="T6" fmla="*/ 0 w 13"/>
                  <a:gd name="T7" fmla="*/ 3 h 13"/>
                  <a:gd name="T8" fmla="*/ 0 w 13"/>
                  <a:gd name="T9" fmla="*/ 3 h 13"/>
                  <a:gd name="T10" fmla="*/ 3 w 13"/>
                  <a:gd name="T11" fmla="*/ 2 h 13"/>
                  <a:gd name="T12" fmla="*/ 5 w 13"/>
                  <a:gd name="T13" fmla="*/ 0 h 13"/>
                  <a:gd name="T14" fmla="*/ 8 w 13"/>
                  <a:gd name="T15" fmla="*/ 2 h 13"/>
                  <a:gd name="T16" fmla="*/ 10 w 13"/>
                  <a:gd name="T17" fmla="*/ 3 h 13"/>
                  <a:gd name="T18" fmla="*/ 13 w 13"/>
                  <a:gd name="T19" fmla="*/ 5 h 13"/>
                  <a:gd name="T20" fmla="*/ 13 w 13"/>
                  <a:gd name="T21" fmla="*/ 8 h 13"/>
                  <a:gd name="T22" fmla="*/ 11 w 13"/>
                  <a:gd name="T23" fmla="*/ 10 h 13"/>
                  <a:gd name="T24" fmla="*/ 10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3" name="Freeform 475"/>
              <p:cNvSpPr>
                <a:spLocks/>
              </p:cNvSpPr>
              <p:nvPr/>
            </p:nvSpPr>
            <p:spPr bwMode="auto">
              <a:xfrm>
                <a:off x="2601" y="1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4" name="Freeform 476"/>
              <p:cNvSpPr>
                <a:spLocks/>
              </p:cNvSpPr>
              <p:nvPr/>
            </p:nvSpPr>
            <p:spPr bwMode="auto">
              <a:xfrm>
                <a:off x="2601" y="1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5" name="Freeform 477"/>
              <p:cNvSpPr>
                <a:spLocks/>
              </p:cNvSpPr>
              <p:nvPr/>
            </p:nvSpPr>
            <p:spPr bwMode="auto">
              <a:xfrm>
                <a:off x="2599" y="1773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5 w 12"/>
                  <a:gd name="T9" fmla="*/ 13 h 13"/>
                  <a:gd name="T10" fmla="*/ 2 w 12"/>
                  <a:gd name="T11" fmla="*/ 11 h 13"/>
                  <a:gd name="T12" fmla="*/ 0 w 12"/>
                  <a:gd name="T13" fmla="*/ 9 h 13"/>
                  <a:gd name="T14" fmla="*/ 0 w 12"/>
                  <a:gd name="T15" fmla="*/ 5 h 13"/>
                  <a:gd name="T16" fmla="*/ 1 w 12"/>
                  <a:gd name="T17" fmla="*/ 2 h 13"/>
                  <a:gd name="T18" fmla="*/ 2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2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6" name="Freeform 478"/>
              <p:cNvSpPr>
                <a:spLocks/>
              </p:cNvSpPr>
              <p:nvPr/>
            </p:nvSpPr>
            <p:spPr bwMode="auto">
              <a:xfrm>
                <a:off x="2599" y="1770"/>
                <a:ext cx="15" cy="16"/>
              </a:xfrm>
              <a:custGeom>
                <a:avLst/>
                <a:gdLst>
                  <a:gd name="T0" fmla="*/ 12 w 15"/>
                  <a:gd name="T1" fmla="*/ 13 h 16"/>
                  <a:gd name="T2" fmla="*/ 10 w 15"/>
                  <a:gd name="T3" fmla="*/ 16 h 16"/>
                  <a:gd name="T4" fmla="*/ 7 w 15"/>
                  <a:gd name="T5" fmla="*/ 16 h 16"/>
                  <a:gd name="T6" fmla="*/ 5 w 15"/>
                  <a:gd name="T7" fmla="*/ 16 h 16"/>
                  <a:gd name="T8" fmla="*/ 2 w 15"/>
                  <a:gd name="T9" fmla="*/ 14 h 16"/>
                  <a:gd name="T10" fmla="*/ 0 w 15"/>
                  <a:gd name="T11" fmla="*/ 12 h 16"/>
                  <a:gd name="T12" fmla="*/ 0 w 15"/>
                  <a:gd name="T13" fmla="*/ 8 h 16"/>
                  <a:gd name="T14" fmla="*/ 1 w 15"/>
                  <a:gd name="T15" fmla="*/ 5 h 16"/>
                  <a:gd name="T16" fmla="*/ 2 w 15"/>
                  <a:gd name="T17" fmla="*/ 3 h 16"/>
                  <a:gd name="T18" fmla="*/ 5 w 15"/>
                  <a:gd name="T19" fmla="*/ 2 h 16"/>
                  <a:gd name="T20" fmla="*/ 7 w 15"/>
                  <a:gd name="T21" fmla="*/ 0 h 16"/>
                  <a:gd name="T22" fmla="*/ 10 w 15"/>
                  <a:gd name="T23" fmla="*/ 2 h 16"/>
                  <a:gd name="T24" fmla="*/ 12 w 15"/>
                  <a:gd name="T25" fmla="*/ 3 h 16"/>
                  <a:gd name="T26" fmla="*/ 15 w 15"/>
                  <a:gd name="T27" fmla="*/ 5 h 16"/>
                  <a:gd name="T28" fmla="*/ 15 w 15"/>
                  <a:gd name="T29" fmla="*/ 8 h 16"/>
                  <a:gd name="T30" fmla="*/ 13 w 15"/>
                  <a:gd name="T31" fmla="*/ 10 h 16"/>
                  <a:gd name="T32" fmla="*/ 12 w 15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12" y="13"/>
                    </a:move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7" name="Freeform 479"/>
              <p:cNvSpPr>
                <a:spLocks/>
              </p:cNvSpPr>
              <p:nvPr/>
            </p:nvSpPr>
            <p:spPr bwMode="auto">
              <a:xfrm>
                <a:off x="2594" y="1758"/>
                <a:ext cx="14" cy="19"/>
              </a:xfrm>
              <a:custGeom>
                <a:avLst/>
                <a:gdLst>
                  <a:gd name="T0" fmla="*/ 14 w 14"/>
                  <a:gd name="T1" fmla="*/ 19 h 19"/>
                  <a:gd name="T2" fmla="*/ 0 w 14"/>
                  <a:gd name="T3" fmla="*/ 5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14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8" name="Freeform 480"/>
              <p:cNvSpPr>
                <a:spLocks/>
              </p:cNvSpPr>
              <p:nvPr/>
            </p:nvSpPr>
            <p:spPr bwMode="auto">
              <a:xfrm>
                <a:off x="2481" y="1607"/>
                <a:ext cx="12" cy="12"/>
              </a:xfrm>
              <a:custGeom>
                <a:avLst/>
                <a:gdLst>
                  <a:gd name="T0" fmla="*/ 9 w 12"/>
                  <a:gd name="T1" fmla="*/ 12 h 12"/>
                  <a:gd name="T2" fmla="*/ 9 w 12"/>
                  <a:gd name="T3" fmla="*/ 12 h 12"/>
                  <a:gd name="T4" fmla="*/ 9 w 12"/>
                  <a:gd name="T5" fmla="*/ 12 h 12"/>
                  <a:gd name="T6" fmla="*/ 0 w 12"/>
                  <a:gd name="T7" fmla="*/ 2 h 12"/>
                  <a:gd name="T8" fmla="*/ 2 w 12"/>
                  <a:gd name="T9" fmla="*/ 1 h 12"/>
                  <a:gd name="T10" fmla="*/ 4 w 12"/>
                  <a:gd name="T11" fmla="*/ 0 h 12"/>
                  <a:gd name="T12" fmla="*/ 8 w 12"/>
                  <a:gd name="T13" fmla="*/ 1 h 12"/>
                  <a:gd name="T14" fmla="*/ 11 w 12"/>
                  <a:gd name="T15" fmla="*/ 2 h 12"/>
                  <a:gd name="T16" fmla="*/ 12 w 12"/>
                  <a:gd name="T17" fmla="*/ 5 h 12"/>
                  <a:gd name="T18" fmla="*/ 12 w 12"/>
                  <a:gd name="T19" fmla="*/ 7 h 12"/>
                  <a:gd name="T20" fmla="*/ 12 w 12"/>
                  <a:gd name="T21" fmla="*/ 10 h 12"/>
                  <a:gd name="T22" fmla="*/ 9 w 12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2"/>
                  <a:gd name="T38" fmla="*/ 12 w 12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2">
                    <a:moveTo>
                      <a:pt x="9" y="12"/>
                    </a:moveTo>
                    <a:lnTo>
                      <a:pt x="9" y="1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9" name="Freeform 481"/>
              <p:cNvSpPr>
                <a:spLocks/>
              </p:cNvSpPr>
              <p:nvPr/>
            </p:nvSpPr>
            <p:spPr bwMode="auto">
              <a:xfrm>
                <a:off x="2481" y="1609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9 w 9"/>
                  <a:gd name="T13" fmla="*/ 10 h 10"/>
                  <a:gd name="T14" fmla="*/ 0 w 9"/>
                  <a:gd name="T15" fmla="*/ 0 h 10"/>
                  <a:gd name="T16" fmla="*/ 0 w 9"/>
                  <a:gd name="T17" fmla="*/ 0 h 10"/>
                  <a:gd name="T18" fmla="*/ 0 w 9"/>
                  <a:gd name="T19" fmla="*/ 0 h 10"/>
                  <a:gd name="T20" fmla="*/ 0 w 9"/>
                  <a:gd name="T21" fmla="*/ 0 h 10"/>
                  <a:gd name="T22" fmla="*/ 0 w 9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0" name="Freeform 482"/>
              <p:cNvSpPr>
                <a:spLocks/>
              </p:cNvSpPr>
              <p:nvPr/>
            </p:nvSpPr>
            <p:spPr bwMode="auto">
              <a:xfrm>
                <a:off x="2481" y="1609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0 w 9"/>
                  <a:gd name="T9" fmla="*/ 0 h 10"/>
                  <a:gd name="T10" fmla="*/ 0 w 9"/>
                  <a:gd name="T11" fmla="*/ 0 h 10"/>
                  <a:gd name="T12" fmla="*/ 0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0"/>
                  <a:gd name="T23" fmla="*/ 9 w 9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1" name="Freeform 483"/>
              <p:cNvSpPr>
                <a:spLocks/>
              </p:cNvSpPr>
              <p:nvPr/>
            </p:nvSpPr>
            <p:spPr bwMode="auto">
              <a:xfrm>
                <a:off x="2478" y="1609"/>
                <a:ext cx="12" cy="13"/>
              </a:xfrm>
              <a:custGeom>
                <a:avLst/>
                <a:gdLst>
                  <a:gd name="T0" fmla="*/ 3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5 w 12"/>
                  <a:gd name="T9" fmla="*/ 13 h 13"/>
                  <a:gd name="T10" fmla="*/ 3 w 12"/>
                  <a:gd name="T11" fmla="*/ 10 h 13"/>
                  <a:gd name="T12" fmla="*/ 1 w 12"/>
                  <a:gd name="T13" fmla="*/ 9 h 13"/>
                  <a:gd name="T14" fmla="*/ 0 w 12"/>
                  <a:gd name="T15" fmla="*/ 5 h 13"/>
                  <a:gd name="T16" fmla="*/ 1 w 12"/>
                  <a:gd name="T17" fmla="*/ 3 h 13"/>
                  <a:gd name="T18" fmla="*/ 3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3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2" name="Freeform 484"/>
              <p:cNvSpPr>
                <a:spLocks/>
              </p:cNvSpPr>
              <p:nvPr/>
            </p:nvSpPr>
            <p:spPr bwMode="auto">
              <a:xfrm>
                <a:off x="2478" y="1607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3 h 15"/>
                  <a:gd name="T4" fmla="*/ 7 w 15"/>
                  <a:gd name="T5" fmla="*/ 15 h 15"/>
                  <a:gd name="T6" fmla="*/ 5 w 15"/>
                  <a:gd name="T7" fmla="*/ 15 h 15"/>
                  <a:gd name="T8" fmla="*/ 3 w 15"/>
                  <a:gd name="T9" fmla="*/ 12 h 15"/>
                  <a:gd name="T10" fmla="*/ 1 w 15"/>
                  <a:gd name="T11" fmla="*/ 11 h 15"/>
                  <a:gd name="T12" fmla="*/ 0 w 15"/>
                  <a:gd name="T13" fmla="*/ 7 h 15"/>
                  <a:gd name="T14" fmla="*/ 1 w 15"/>
                  <a:gd name="T15" fmla="*/ 5 h 15"/>
                  <a:gd name="T16" fmla="*/ 3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1 w 15"/>
                  <a:gd name="T23" fmla="*/ 1 h 15"/>
                  <a:gd name="T24" fmla="*/ 14 w 15"/>
                  <a:gd name="T25" fmla="*/ 2 h 15"/>
                  <a:gd name="T26" fmla="*/ 15 w 15"/>
                  <a:gd name="T27" fmla="*/ 5 h 15"/>
                  <a:gd name="T28" fmla="*/ 15 w 15"/>
                  <a:gd name="T29" fmla="*/ 7 h 15"/>
                  <a:gd name="T30" fmla="*/ 15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3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3" name="Freeform 485"/>
              <p:cNvSpPr>
                <a:spLocks/>
              </p:cNvSpPr>
              <p:nvPr/>
            </p:nvSpPr>
            <p:spPr bwMode="auto">
              <a:xfrm>
                <a:off x="2468" y="1595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0 w 22"/>
                  <a:gd name="T3" fmla="*/ 8 h 24"/>
                  <a:gd name="T4" fmla="*/ 0 w 22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4"/>
                  <a:gd name="T11" fmla="*/ 22 w 22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4">
                    <a:moveTo>
                      <a:pt x="22" y="24"/>
                    </a:move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4" name="Freeform 486"/>
              <p:cNvSpPr>
                <a:spLocks/>
              </p:cNvSpPr>
              <p:nvPr/>
            </p:nvSpPr>
            <p:spPr bwMode="auto">
              <a:xfrm>
                <a:off x="2644" y="1784"/>
                <a:ext cx="12" cy="12"/>
              </a:xfrm>
              <a:custGeom>
                <a:avLst/>
                <a:gdLst>
                  <a:gd name="T0" fmla="*/ 10 w 12"/>
                  <a:gd name="T1" fmla="*/ 12 h 12"/>
                  <a:gd name="T2" fmla="*/ 10 w 12"/>
                  <a:gd name="T3" fmla="*/ 12 h 12"/>
                  <a:gd name="T4" fmla="*/ 10 w 12"/>
                  <a:gd name="T5" fmla="*/ 12 h 12"/>
                  <a:gd name="T6" fmla="*/ 10 w 12"/>
                  <a:gd name="T7" fmla="*/ 12 h 12"/>
                  <a:gd name="T8" fmla="*/ 0 w 12"/>
                  <a:gd name="T9" fmla="*/ 2 h 12"/>
                  <a:gd name="T10" fmla="*/ 3 w 12"/>
                  <a:gd name="T11" fmla="*/ 0 h 12"/>
                  <a:gd name="T12" fmla="*/ 5 w 12"/>
                  <a:gd name="T13" fmla="*/ 0 h 12"/>
                  <a:gd name="T14" fmla="*/ 8 w 12"/>
                  <a:gd name="T15" fmla="*/ 0 h 12"/>
                  <a:gd name="T16" fmla="*/ 10 w 12"/>
                  <a:gd name="T17" fmla="*/ 2 h 12"/>
                  <a:gd name="T18" fmla="*/ 11 w 12"/>
                  <a:gd name="T19" fmla="*/ 4 h 12"/>
                  <a:gd name="T20" fmla="*/ 12 w 12"/>
                  <a:gd name="T21" fmla="*/ 7 h 12"/>
                  <a:gd name="T22" fmla="*/ 11 w 12"/>
                  <a:gd name="T23" fmla="*/ 9 h 12"/>
                  <a:gd name="T24" fmla="*/ 10 w 12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5" name="Freeform 487"/>
              <p:cNvSpPr>
                <a:spLocks/>
              </p:cNvSpPr>
              <p:nvPr/>
            </p:nvSpPr>
            <p:spPr bwMode="auto">
              <a:xfrm>
                <a:off x="2644" y="178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0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6" name="Freeform 488"/>
              <p:cNvSpPr>
                <a:spLocks/>
              </p:cNvSpPr>
              <p:nvPr/>
            </p:nvSpPr>
            <p:spPr bwMode="auto">
              <a:xfrm>
                <a:off x="2644" y="178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7" name="Freeform 489"/>
              <p:cNvSpPr>
                <a:spLocks/>
              </p:cNvSpPr>
              <p:nvPr/>
            </p:nvSpPr>
            <p:spPr bwMode="auto">
              <a:xfrm>
                <a:off x="2642" y="1787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10 w 12"/>
                  <a:gd name="T7" fmla="*/ 11 h 11"/>
                  <a:gd name="T8" fmla="*/ 6 w 12"/>
                  <a:gd name="T9" fmla="*/ 11 h 11"/>
                  <a:gd name="T10" fmla="*/ 3 w 12"/>
                  <a:gd name="T11" fmla="*/ 11 h 11"/>
                  <a:gd name="T12" fmla="*/ 1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8" name="Freeform 490"/>
              <p:cNvSpPr>
                <a:spLocks/>
              </p:cNvSpPr>
              <p:nvPr/>
            </p:nvSpPr>
            <p:spPr bwMode="auto">
              <a:xfrm>
                <a:off x="2642" y="1784"/>
                <a:ext cx="14" cy="14"/>
              </a:xfrm>
              <a:custGeom>
                <a:avLst/>
                <a:gdLst>
                  <a:gd name="T0" fmla="*/ 12 w 14"/>
                  <a:gd name="T1" fmla="*/ 12 h 14"/>
                  <a:gd name="T2" fmla="*/ 10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1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0 w 14"/>
                  <a:gd name="T15" fmla="*/ 4 h 14"/>
                  <a:gd name="T16" fmla="*/ 2 w 14"/>
                  <a:gd name="T17" fmla="*/ 2 h 14"/>
                  <a:gd name="T18" fmla="*/ 5 w 14"/>
                  <a:gd name="T19" fmla="*/ 0 h 14"/>
                  <a:gd name="T20" fmla="*/ 7 w 14"/>
                  <a:gd name="T21" fmla="*/ 0 h 14"/>
                  <a:gd name="T22" fmla="*/ 10 w 14"/>
                  <a:gd name="T23" fmla="*/ 0 h 14"/>
                  <a:gd name="T24" fmla="*/ 12 w 14"/>
                  <a:gd name="T25" fmla="*/ 2 h 14"/>
                  <a:gd name="T26" fmla="*/ 13 w 14"/>
                  <a:gd name="T27" fmla="*/ 4 h 14"/>
                  <a:gd name="T28" fmla="*/ 14 w 14"/>
                  <a:gd name="T29" fmla="*/ 7 h 14"/>
                  <a:gd name="T30" fmla="*/ 13 w 14"/>
                  <a:gd name="T31" fmla="*/ 9 h 14"/>
                  <a:gd name="T32" fmla="*/ 12 w 14"/>
                  <a:gd name="T33" fmla="*/ 12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2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9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9" name="Freeform 491"/>
              <p:cNvSpPr>
                <a:spLocks/>
              </p:cNvSpPr>
              <p:nvPr/>
            </p:nvSpPr>
            <p:spPr bwMode="auto">
              <a:xfrm>
                <a:off x="2636" y="1772"/>
                <a:ext cx="13" cy="19"/>
              </a:xfrm>
              <a:custGeom>
                <a:avLst/>
                <a:gdLst>
                  <a:gd name="T0" fmla="*/ 13 w 13"/>
                  <a:gd name="T1" fmla="*/ 19 h 19"/>
                  <a:gd name="T2" fmla="*/ 0 w 13"/>
                  <a:gd name="T3" fmla="*/ 5 h 19"/>
                  <a:gd name="T4" fmla="*/ 0 w 13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9"/>
                  <a:gd name="T11" fmla="*/ 13 w 13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9">
                    <a:moveTo>
                      <a:pt x="13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0" name="Freeform 492"/>
              <p:cNvSpPr>
                <a:spLocks/>
              </p:cNvSpPr>
              <p:nvPr/>
            </p:nvSpPr>
            <p:spPr bwMode="auto">
              <a:xfrm>
                <a:off x="2649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4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4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1" name="Freeform 493"/>
              <p:cNvSpPr>
                <a:spLocks/>
              </p:cNvSpPr>
              <p:nvPr/>
            </p:nvSpPr>
            <p:spPr bwMode="auto">
              <a:xfrm>
                <a:off x="2649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4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4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2" name="Freeform 494"/>
              <p:cNvSpPr>
                <a:spLocks/>
              </p:cNvSpPr>
              <p:nvPr/>
            </p:nvSpPr>
            <p:spPr bwMode="auto">
              <a:xfrm>
                <a:off x="2650" y="184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3 w 14"/>
                  <a:gd name="T21" fmla="*/ 12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3" name="Freeform 495"/>
              <p:cNvSpPr>
                <a:spLocks/>
              </p:cNvSpPr>
              <p:nvPr/>
            </p:nvSpPr>
            <p:spPr bwMode="auto">
              <a:xfrm>
                <a:off x="2650" y="184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3 w 14"/>
                  <a:gd name="T21" fmla="*/ 12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4" name="Freeform 496"/>
              <p:cNvSpPr>
                <a:spLocks/>
              </p:cNvSpPr>
              <p:nvPr/>
            </p:nvSpPr>
            <p:spPr bwMode="auto">
              <a:xfrm>
                <a:off x="2650" y="176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5" name="Freeform 497"/>
              <p:cNvSpPr>
                <a:spLocks/>
              </p:cNvSpPr>
              <p:nvPr/>
            </p:nvSpPr>
            <p:spPr bwMode="auto">
              <a:xfrm>
                <a:off x="2650" y="176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6" name="Rectangle 498"/>
              <p:cNvSpPr>
                <a:spLocks noChangeArrowheads="1"/>
              </p:cNvSpPr>
              <p:nvPr/>
            </p:nvSpPr>
            <p:spPr bwMode="auto">
              <a:xfrm>
                <a:off x="2747" y="2203"/>
                <a:ext cx="19" cy="2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7" name="Rectangle 499"/>
              <p:cNvSpPr>
                <a:spLocks noChangeArrowheads="1"/>
              </p:cNvSpPr>
              <p:nvPr/>
            </p:nvSpPr>
            <p:spPr bwMode="auto">
              <a:xfrm>
                <a:off x="2747" y="2203"/>
                <a:ext cx="19" cy="2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8" name="Line 500"/>
              <p:cNvSpPr>
                <a:spLocks noChangeShapeType="1"/>
              </p:cNvSpPr>
              <p:nvPr/>
            </p:nvSpPr>
            <p:spPr bwMode="auto">
              <a:xfrm flipV="1">
                <a:off x="2766" y="2212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9" name="Freeform 501"/>
              <p:cNvSpPr>
                <a:spLocks/>
              </p:cNvSpPr>
              <p:nvPr/>
            </p:nvSpPr>
            <p:spPr bwMode="auto">
              <a:xfrm>
                <a:off x="4052" y="1907"/>
                <a:ext cx="346" cy="1010"/>
              </a:xfrm>
              <a:custGeom>
                <a:avLst/>
                <a:gdLst>
                  <a:gd name="T0" fmla="*/ 35 w 346"/>
                  <a:gd name="T1" fmla="*/ 997 h 1010"/>
                  <a:gd name="T2" fmla="*/ 8 w 346"/>
                  <a:gd name="T3" fmla="*/ 967 h 1010"/>
                  <a:gd name="T4" fmla="*/ 0 w 346"/>
                  <a:gd name="T5" fmla="*/ 928 h 1010"/>
                  <a:gd name="T6" fmla="*/ 0 w 346"/>
                  <a:gd name="T7" fmla="*/ 892 h 1010"/>
                  <a:gd name="T8" fmla="*/ 2 w 346"/>
                  <a:gd name="T9" fmla="*/ 856 h 1010"/>
                  <a:gd name="T10" fmla="*/ 3 w 346"/>
                  <a:gd name="T11" fmla="*/ 819 h 1010"/>
                  <a:gd name="T12" fmla="*/ 7 w 346"/>
                  <a:gd name="T13" fmla="*/ 779 h 1010"/>
                  <a:gd name="T14" fmla="*/ 18 w 346"/>
                  <a:gd name="T15" fmla="*/ 736 h 1010"/>
                  <a:gd name="T16" fmla="*/ 34 w 346"/>
                  <a:gd name="T17" fmla="*/ 698 h 1010"/>
                  <a:gd name="T18" fmla="*/ 51 w 346"/>
                  <a:gd name="T19" fmla="*/ 654 h 1010"/>
                  <a:gd name="T20" fmla="*/ 65 w 346"/>
                  <a:gd name="T21" fmla="*/ 604 h 1010"/>
                  <a:gd name="T22" fmla="*/ 72 w 346"/>
                  <a:gd name="T23" fmla="*/ 560 h 1010"/>
                  <a:gd name="T24" fmla="*/ 73 w 346"/>
                  <a:gd name="T25" fmla="*/ 528 h 1010"/>
                  <a:gd name="T26" fmla="*/ 74 w 346"/>
                  <a:gd name="T27" fmla="*/ 497 h 1010"/>
                  <a:gd name="T28" fmla="*/ 74 w 346"/>
                  <a:gd name="T29" fmla="*/ 465 h 1010"/>
                  <a:gd name="T30" fmla="*/ 76 w 346"/>
                  <a:gd name="T31" fmla="*/ 425 h 1010"/>
                  <a:gd name="T32" fmla="*/ 77 w 346"/>
                  <a:gd name="T33" fmla="*/ 382 h 1010"/>
                  <a:gd name="T34" fmla="*/ 77 w 346"/>
                  <a:gd name="T35" fmla="*/ 335 h 1010"/>
                  <a:gd name="T36" fmla="*/ 76 w 346"/>
                  <a:gd name="T37" fmla="*/ 288 h 1010"/>
                  <a:gd name="T38" fmla="*/ 73 w 346"/>
                  <a:gd name="T39" fmla="*/ 241 h 1010"/>
                  <a:gd name="T40" fmla="*/ 67 w 346"/>
                  <a:gd name="T41" fmla="*/ 195 h 1010"/>
                  <a:gd name="T42" fmla="*/ 56 w 346"/>
                  <a:gd name="T43" fmla="*/ 148 h 1010"/>
                  <a:gd name="T44" fmla="*/ 38 w 346"/>
                  <a:gd name="T45" fmla="*/ 110 h 1010"/>
                  <a:gd name="T46" fmla="*/ 21 w 346"/>
                  <a:gd name="T47" fmla="*/ 82 h 1010"/>
                  <a:gd name="T48" fmla="*/ 6 w 346"/>
                  <a:gd name="T49" fmla="*/ 59 h 1010"/>
                  <a:gd name="T50" fmla="*/ 5 w 346"/>
                  <a:gd name="T51" fmla="*/ 35 h 1010"/>
                  <a:gd name="T52" fmla="*/ 12 w 346"/>
                  <a:gd name="T53" fmla="*/ 16 h 1010"/>
                  <a:gd name="T54" fmla="*/ 29 w 346"/>
                  <a:gd name="T55" fmla="*/ 5 h 1010"/>
                  <a:gd name="T56" fmla="*/ 55 w 346"/>
                  <a:gd name="T57" fmla="*/ 0 h 1010"/>
                  <a:gd name="T58" fmla="*/ 85 w 346"/>
                  <a:gd name="T59" fmla="*/ 1 h 1010"/>
                  <a:gd name="T60" fmla="*/ 121 w 346"/>
                  <a:gd name="T61" fmla="*/ 10 h 1010"/>
                  <a:gd name="T62" fmla="*/ 145 w 346"/>
                  <a:gd name="T63" fmla="*/ 21 h 1010"/>
                  <a:gd name="T64" fmla="*/ 165 w 346"/>
                  <a:gd name="T65" fmla="*/ 39 h 1010"/>
                  <a:gd name="T66" fmla="*/ 182 w 346"/>
                  <a:gd name="T67" fmla="*/ 59 h 1010"/>
                  <a:gd name="T68" fmla="*/ 194 w 346"/>
                  <a:gd name="T69" fmla="*/ 90 h 1010"/>
                  <a:gd name="T70" fmla="*/ 201 w 346"/>
                  <a:gd name="T71" fmla="*/ 123 h 1010"/>
                  <a:gd name="T72" fmla="*/ 203 w 346"/>
                  <a:gd name="T73" fmla="*/ 154 h 1010"/>
                  <a:gd name="T74" fmla="*/ 203 w 346"/>
                  <a:gd name="T75" fmla="*/ 200 h 1010"/>
                  <a:gd name="T76" fmla="*/ 200 w 346"/>
                  <a:gd name="T77" fmla="*/ 245 h 1010"/>
                  <a:gd name="T78" fmla="*/ 197 w 346"/>
                  <a:gd name="T79" fmla="*/ 288 h 1010"/>
                  <a:gd name="T80" fmla="*/ 194 w 346"/>
                  <a:gd name="T81" fmla="*/ 326 h 1010"/>
                  <a:gd name="T82" fmla="*/ 192 w 346"/>
                  <a:gd name="T83" fmla="*/ 366 h 1010"/>
                  <a:gd name="T84" fmla="*/ 189 w 346"/>
                  <a:gd name="T85" fmla="*/ 407 h 1010"/>
                  <a:gd name="T86" fmla="*/ 190 w 346"/>
                  <a:gd name="T87" fmla="*/ 442 h 1010"/>
                  <a:gd name="T88" fmla="*/ 194 w 346"/>
                  <a:gd name="T89" fmla="*/ 475 h 1010"/>
                  <a:gd name="T90" fmla="*/ 200 w 346"/>
                  <a:gd name="T91" fmla="*/ 514 h 1010"/>
                  <a:gd name="T92" fmla="*/ 210 w 346"/>
                  <a:gd name="T93" fmla="*/ 557 h 1010"/>
                  <a:gd name="T94" fmla="*/ 227 w 346"/>
                  <a:gd name="T95" fmla="*/ 603 h 1010"/>
                  <a:gd name="T96" fmla="*/ 252 w 346"/>
                  <a:gd name="T97" fmla="*/ 646 h 1010"/>
                  <a:gd name="T98" fmla="*/ 276 w 346"/>
                  <a:gd name="T99" fmla="*/ 684 h 1010"/>
                  <a:gd name="T100" fmla="*/ 300 w 346"/>
                  <a:gd name="T101" fmla="*/ 723 h 1010"/>
                  <a:gd name="T102" fmla="*/ 324 w 346"/>
                  <a:gd name="T103" fmla="*/ 766 h 1010"/>
                  <a:gd name="T104" fmla="*/ 340 w 346"/>
                  <a:gd name="T105" fmla="*/ 813 h 1010"/>
                  <a:gd name="T106" fmla="*/ 346 w 346"/>
                  <a:gd name="T107" fmla="*/ 862 h 1010"/>
                  <a:gd name="T108" fmla="*/ 341 w 346"/>
                  <a:gd name="T109" fmla="*/ 905 h 1010"/>
                  <a:gd name="T110" fmla="*/ 326 w 346"/>
                  <a:gd name="T111" fmla="*/ 941 h 1010"/>
                  <a:gd name="T112" fmla="*/ 300 w 346"/>
                  <a:gd name="T113" fmla="*/ 975 h 1010"/>
                  <a:gd name="T114" fmla="*/ 264 w 346"/>
                  <a:gd name="T115" fmla="*/ 998 h 1010"/>
                  <a:gd name="T116" fmla="*/ 225 w 346"/>
                  <a:gd name="T117" fmla="*/ 1008 h 1010"/>
                  <a:gd name="T118" fmla="*/ 187 w 346"/>
                  <a:gd name="T119" fmla="*/ 1010 h 1010"/>
                  <a:gd name="T120" fmla="*/ 132 w 346"/>
                  <a:gd name="T121" fmla="*/ 1008 h 10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6"/>
                  <a:gd name="T184" fmla="*/ 0 h 1010"/>
                  <a:gd name="T185" fmla="*/ 346 w 346"/>
                  <a:gd name="T186" fmla="*/ 1010 h 10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6" h="1010">
                    <a:moveTo>
                      <a:pt x="52" y="1007"/>
                    </a:moveTo>
                    <a:lnTo>
                      <a:pt x="52" y="1006"/>
                    </a:lnTo>
                    <a:lnTo>
                      <a:pt x="50" y="1006"/>
                    </a:lnTo>
                    <a:lnTo>
                      <a:pt x="47" y="1005"/>
                    </a:lnTo>
                    <a:lnTo>
                      <a:pt x="44" y="1002"/>
                    </a:lnTo>
                    <a:lnTo>
                      <a:pt x="39" y="1000"/>
                    </a:lnTo>
                    <a:lnTo>
                      <a:pt x="35" y="997"/>
                    </a:lnTo>
                    <a:lnTo>
                      <a:pt x="30" y="995"/>
                    </a:lnTo>
                    <a:lnTo>
                      <a:pt x="25" y="991"/>
                    </a:lnTo>
                    <a:lnTo>
                      <a:pt x="22" y="987"/>
                    </a:lnTo>
                    <a:lnTo>
                      <a:pt x="18" y="982"/>
                    </a:lnTo>
                    <a:lnTo>
                      <a:pt x="14" y="977"/>
                    </a:lnTo>
                    <a:lnTo>
                      <a:pt x="12" y="972"/>
                    </a:lnTo>
                    <a:lnTo>
                      <a:pt x="8" y="967"/>
                    </a:lnTo>
                    <a:lnTo>
                      <a:pt x="7" y="961"/>
                    </a:lnTo>
                    <a:lnTo>
                      <a:pt x="5" y="956"/>
                    </a:lnTo>
                    <a:lnTo>
                      <a:pt x="3" y="950"/>
                    </a:lnTo>
                    <a:lnTo>
                      <a:pt x="2" y="945"/>
                    </a:lnTo>
                    <a:lnTo>
                      <a:pt x="1" y="940"/>
                    </a:lnTo>
                    <a:lnTo>
                      <a:pt x="1" y="933"/>
                    </a:lnTo>
                    <a:lnTo>
                      <a:pt x="0" y="928"/>
                    </a:lnTo>
                    <a:lnTo>
                      <a:pt x="0" y="923"/>
                    </a:lnTo>
                    <a:lnTo>
                      <a:pt x="0" y="917"/>
                    </a:lnTo>
                    <a:lnTo>
                      <a:pt x="0" y="912"/>
                    </a:lnTo>
                    <a:lnTo>
                      <a:pt x="0" y="907"/>
                    </a:lnTo>
                    <a:lnTo>
                      <a:pt x="0" y="902"/>
                    </a:lnTo>
                    <a:lnTo>
                      <a:pt x="0" y="897"/>
                    </a:lnTo>
                    <a:lnTo>
                      <a:pt x="0" y="892"/>
                    </a:lnTo>
                    <a:lnTo>
                      <a:pt x="1" y="886"/>
                    </a:lnTo>
                    <a:lnTo>
                      <a:pt x="1" y="881"/>
                    </a:lnTo>
                    <a:lnTo>
                      <a:pt x="1" y="876"/>
                    </a:lnTo>
                    <a:lnTo>
                      <a:pt x="1" y="871"/>
                    </a:lnTo>
                    <a:lnTo>
                      <a:pt x="1" y="866"/>
                    </a:lnTo>
                    <a:lnTo>
                      <a:pt x="1" y="861"/>
                    </a:lnTo>
                    <a:lnTo>
                      <a:pt x="2" y="856"/>
                    </a:lnTo>
                    <a:lnTo>
                      <a:pt x="2" y="851"/>
                    </a:lnTo>
                    <a:lnTo>
                      <a:pt x="2" y="846"/>
                    </a:lnTo>
                    <a:lnTo>
                      <a:pt x="2" y="841"/>
                    </a:lnTo>
                    <a:lnTo>
                      <a:pt x="2" y="836"/>
                    </a:lnTo>
                    <a:lnTo>
                      <a:pt x="2" y="831"/>
                    </a:lnTo>
                    <a:lnTo>
                      <a:pt x="2" y="826"/>
                    </a:lnTo>
                    <a:lnTo>
                      <a:pt x="3" y="819"/>
                    </a:lnTo>
                    <a:lnTo>
                      <a:pt x="3" y="814"/>
                    </a:lnTo>
                    <a:lnTo>
                      <a:pt x="3" y="809"/>
                    </a:lnTo>
                    <a:lnTo>
                      <a:pt x="5" y="803"/>
                    </a:lnTo>
                    <a:lnTo>
                      <a:pt x="5" y="798"/>
                    </a:lnTo>
                    <a:lnTo>
                      <a:pt x="6" y="792"/>
                    </a:lnTo>
                    <a:lnTo>
                      <a:pt x="6" y="786"/>
                    </a:lnTo>
                    <a:lnTo>
                      <a:pt x="7" y="779"/>
                    </a:lnTo>
                    <a:lnTo>
                      <a:pt x="8" y="774"/>
                    </a:lnTo>
                    <a:lnTo>
                      <a:pt x="10" y="767"/>
                    </a:lnTo>
                    <a:lnTo>
                      <a:pt x="11" y="761"/>
                    </a:lnTo>
                    <a:lnTo>
                      <a:pt x="12" y="754"/>
                    </a:lnTo>
                    <a:lnTo>
                      <a:pt x="14" y="748"/>
                    </a:lnTo>
                    <a:lnTo>
                      <a:pt x="16" y="742"/>
                    </a:lnTo>
                    <a:lnTo>
                      <a:pt x="18" y="736"/>
                    </a:lnTo>
                    <a:lnTo>
                      <a:pt x="19" y="731"/>
                    </a:lnTo>
                    <a:lnTo>
                      <a:pt x="22" y="724"/>
                    </a:lnTo>
                    <a:lnTo>
                      <a:pt x="24" y="719"/>
                    </a:lnTo>
                    <a:lnTo>
                      <a:pt x="27" y="714"/>
                    </a:lnTo>
                    <a:lnTo>
                      <a:pt x="29" y="708"/>
                    </a:lnTo>
                    <a:lnTo>
                      <a:pt x="32" y="703"/>
                    </a:lnTo>
                    <a:lnTo>
                      <a:pt x="34" y="698"/>
                    </a:lnTo>
                    <a:lnTo>
                      <a:pt x="36" y="692"/>
                    </a:lnTo>
                    <a:lnTo>
                      <a:pt x="39" y="687"/>
                    </a:lnTo>
                    <a:lnTo>
                      <a:pt x="41" y="681"/>
                    </a:lnTo>
                    <a:lnTo>
                      <a:pt x="44" y="674"/>
                    </a:lnTo>
                    <a:lnTo>
                      <a:pt x="46" y="668"/>
                    </a:lnTo>
                    <a:lnTo>
                      <a:pt x="49" y="662"/>
                    </a:lnTo>
                    <a:lnTo>
                      <a:pt x="51" y="654"/>
                    </a:lnTo>
                    <a:lnTo>
                      <a:pt x="54" y="648"/>
                    </a:lnTo>
                    <a:lnTo>
                      <a:pt x="56" y="641"/>
                    </a:lnTo>
                    <a:lnTo>
                      <a:pt x="58" y="633"/>
                    </a:lnTo>
                    <a:lnTo>
                      <a:pt x="60" y="626"/>
                    </a:lnTo>
                    <a:lnTo>
                      <a:pt x="62" y="618"/>
                    </a:lnTo>
                    <a:lnTo>
                      <a:pt x="63" y="610"/>
                    </a:lnTo>
                    <a:lnTo>
                      <a:pt x="65" y="604"/>
                    </a:lnTo>
                    <a:lnTo>
                      <a:pt x="67" y="597"/>
                    </a:lnTo>
                    <a:lnTo>
                      <a:pt x="68" y="589"/>
                    </a:lnTo>
                    <a:lnTo>
                      <a:pt x="69" y="583"/>
                    </a:lnTo>
                    <a:lnTo>
                      <a:pt x="69" y="577"/>
                    </a:lnTo>
                    <a:lnTo>
                      <a:pt x="71" y="570"/>
                    </a:lnTo>
                    <a:lnTo>
                      <a:pt x="72" y="565"/>
                    </a:lnTo>
                    <a:lnTo>
                      <a:pt x="72" y="560"/>
                    </a:lnTo>
                    <a:lnTo>
                      <a:pt x="72" y="555"/>
                    </a:lnTo>
                    <a:lnTo>
                      <a:pt x="72" y="550"/>
                    </a:lnTo>
                    <a:lnTo>
                      <a:pt x="73" y="547"/>
                    </a:lnTo>
                    <a:lnTo>
                      <a:pt x="73" y="542"/>
                    </a:lnTo>
                    <a:lnTo>
                      <a:pt x="73" y="537"/>
                    </a:lnTo>
                    <a:lnTo>
                      <a:pt x="73" y="533"/>
                    </a:lnTo>
                    <a:lnTo>
                      <a:pt x="73" y="528"/>
                    </a:lnTo>
                    <a:lnTo>
                      <a:pt x="73" y="523"/>
                    </a:lnTo>
                    <a:lnTo>
                      <a:pt x="73" y="518"/>
                    </a:lnTo>
                    <a:lnTo>
                      <a:pt x="73" y="514"/>
                    </a:lnTo>
                    <a:lnTo>
                      <a:pt x="74" y="509"/>
                    </a:lnTo>
                    <a:lnTo>
                      <a:pt x="74" y="504"/>
                    </a:lnTo>
                    <a:lnTo>
                      <a:pt x="74" y="500"/>
                    </a:lnTo>
                    <a:lnTo>
                      <a:pt x="74" y="497"/>
                    </a:lnTo>
                    <a:lnTo>
                      <a:pt x="74" y="492"/>
                    </a:lnTo>
                    <a:lnTo>
                      <a:pt x="74" y="488"/>
                    </a:lnTo>
                    <a:lnTo>
                      <a:pt x="74" y="484"/>
                    </a:lnTo>
                    <a:lnTo>
                      <a:pt x="74" y="479"/>
                    </a:lnTo>
                    <a:lnTo>
                      <a:pt x="74" y="475"/>
                    </a:lnTo>
                    <a:lnTo>
                      <a:pt x="74" y="470"/>
                    </a:lnTo>
                    <a:lnTo>
                      <a:pt x="74" y="465"/>
                    </a:lnTo>
                    <a:lnTo>
                      <a:pt x="74" y="460"/>
                    </a:lnTo>
                    <a:lnTo>
                      <a:pt x="74" y="455"/>
                    </a:lnTo>
                    <a:lnTo>
                      <a:pt x="74" y="450"/>
                    </a:lnTo>
                    <a:lnTo>
                      <a:pt x="76" y="444"/>
                    </a:lnTo>
                    <a:lnTo>
                      <a:pt x="76" y="438"/>
                    </a:lnTo>
                    <a:lnTo>
                      <a:pt x="76" y="432"/>
                    </a:lnTo>
                    <a:lnTo>
                      <a:pt x="76" y="425"/>
                    </a:lnTo>
                    <a:lnTo>
                      <a:pt x="77" y="419"/>
                    </a:lnTo>
                    <a:lnTo>
                      <a:pt x="77" y="413"/>
                    </a:lnTo>
                    <a:lnTo>
                      <a:pt x="77" y="407"/>
                    </a:lnTo>
                    <a:lnTo>
                      <a:pt x="77" y="400"/>
                    </a:lnTo>
                    <a:lnTo>
                      <a:pt x="77" y="394"/>
                    </a:lnTo>
                    <a:lnTo>
                      <a:pt x="77" y="388"/>
                    </a:lnTo>
                    <a:lnTo>
                      <a:pt x="77" y="382"/>
                    </a:lnTo>
                    <a:lnTo>
                      <a:pt x="77" y="375"/>
                    </a:lnTo>
                    <a:lnTo>
                      <a:pt x="77" y="368"/>
                    </a:lnTo>
                    <a:lnTo>
                      <a:pt x="77" y="361"/>
                    </a:lnTo>
                    <a:lnTo>
                      <a:pt x="77" y="355"/>
                    </a:lnTo>
                    <a:lnTo>
                      <a:pt x="77" y="349"/>
                    </a:lnTo>
                    <a:lnTo>
                      <a:pt x="77" y="341"/>
                    </a:lnTo>
                    <a:lnTo>
                      <a:pt x="77" y="335"/>
                    </a:lnTo>
                    <a:lnTo>
                      <a:pt x="77" y="328"/>
                    </a:lnTo>
                    <a:lnTo>
                      <a:pt x="77" y="321"/>
                    </a:lnTo>
                    <a:lnTo>
                      <a:pt x="77" y="315"/>
                    </a:lnTo>
                    <a:lnTo>
                      <a:pt x="77" y="308"/>
                    </a:lnTo>
                    <a:lnTo>
                      <a:pt x="77" y="301"/>
                    </a:lnTo>
                    <a:lnTo>
                      <a:pt x="76" y="294"/>
                    </a:lnTo>
                    <a:lnTo>
                      <a:pt x="76" y="288"/>
                    </a:lnTo>
                    <a:lnTo>
                      <a:pt x="76" y="280"/>
                    </a:lnTo>
                    <a:lnTo>
                      <a:pt x="76" y="274"/>
                    </a:lnTo>
                    <a:lnTo>
                      <a:pt x="74" y="268"/>
                    </a:lnTo>
                    <a:lnTo>
                      <a:pt x="74" y="260"/>
                    </a:lnTo>
                    <a:lnTo>
                      <a:pt x="74" y="254"/>
                    </a:lnTo>
                    <a:lnTo>
                      <a:pt x="74" y="248"/>
                    </a:lnTo>
                    <a:lnTo>
                      <a:pt x="73" y="241"/>
                    </a:lnTo>
                    <a:lnTo>
                      <a:pt x="73" y="235"/>
                    </a:lnTo>
                    <a:lnTo>
                      <a:pt x="72" y="229"/>
                    </a:lnTo>
                    <a:lnTo>
                      <a:pt x="72" y="223"/>
                    </a:lnTo>
                    <a:lnTo>
                      <a:pt x="71" y="216"/>
                    </a:lnTo>
                    <a:lnTo>
                      <a:pt x="69" y="210"/>
                    </a:lnTo>
                    <a:lnTo>
                      <a:pt x="68" y="203"/>
                    </a:lnTo>
                    <a:lnTo>
                      <a:pt x="67" y="195"/>
                    </a:lnTo>
                    <a:lnTo>
                      <a:pt x="66" y="189"/>
                    </a:lnTo>
                    <a:lnTo>
                      <a:pt x="65" y="181"/>
                    </a:lnTo>
                    <a:lnTo>
                      <a:pt x="63" y="174"/>
                    </a:lnTo>
                    <a:lnTo>
                      <a:pt x="62" y="168"/>
                    </a:lnTo>
                    <a:lnTo>
                      <a:pt x="60" y="160"/>
                    </a:lnTo>
                    <a:lnTo>
                      <a:pt x="57" y="154"/>
                    </a:lnTo>
                    <a:lnTo>
                      <a:pt x="56" y="148"/>
                    </a:lnTo>
                    <a:lnTo>
                      <a:pt x="54" y="141"/>
                    </a:lnTo>
                    <a:lnTo>
                      <a:pt x="51" y="135"/>
                    </a:lnTo>
                    <a:lnTo>
                      <a:pt x="49" y="130"/>
                    </a:lnTo>
                    <a:lnTo>
                      <a:pt x="46" y="125"/>
                    </a:lnTo>
                    <a:lnTo>
                      <a:pt x="43" y="119"/>
                    </a:lnTo>
                    <a:lnTo>
                      <a:pt x="40" y="115"/>
                    </a:lnTo>
                    <a:lnTo>
                      <a:pt x="38" y="110"/>
                    </a:lnTo>
                    <a:lnTo>
                      <a:pt x="35" y="106"/>
                    </a:lnTo>
                    <a:lnTo>
                      <a:pt x="33" y="101"/>
                    </a:lnTo>
                    <a:lnTo>
                      <a:pt x="30" y="97"/>
                    </a:lnTo>
                    <a:lnTo>
                      <a:pt x="28" y="94"/>
                    </a:lnTo>
                    <a:lnTo>
                      <a:pt x="25" y="90"/>
                    </a:lnTo>
                    <a:lnTo>
                      <a:pt x="23" y="86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6" y="76"/>
                    </a:lnTo>
                    <a:lnTo>
                      <a:pt x="13" y="72"/>
                    </a:lnTo>
                    <a:lnTo>
                      <a:pt x="11" y="69"/>
                    </a:lnTo>
                    <a:lnTo>
                      <a:pt x="10" y="65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5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39"/>
                    </a:lnTo>
                    <a:lnTo>
                      <a:pt x="5" y="35"/>
                    </a:lnTo>
                    <a:lnTo>
                      <a:pt x="5" y="32"/>
                    </a:lnTo>
                    <a:lnTo>
                      <a:pt x="6" y="29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2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3" y="9"/>
                    </a:lnTo>
                    <a:lnTo>
                      <a:pt x="25" y="6"/>
                    </a:lnTo>
                    <a:lnTo>
                      <a:pt x="29" y="5"/>
                    </a:lnTo>
                    <a:lnTo>
                      <a:pt x="33" y="4"/>
                    </a:lnTo>
                    <a:lnTo>
                      <a:pt x="36" y="4"/>
                    </a:lnTo>
                    <a:lnTo>
                      <a:pt x="39" y="2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51" y="0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2" y="0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6" y="0"/>
                    </a:lnTo>
                    <a:lnTo>
                      <a:pt x="80" y="1"/>
                    </a:lnTo>
                    <a:lnTo>
                      <a:pt x="85" y="1"/>
                    </a:lnTo>
                    <a:lnTo>
                      <a:pt x="90" y="2"/>
                    </a:lnTo>
                    <a:lnTo>
                      <a:pt x="96" y="4"/>
                    </a:lnTo>
                    <a:lnTo>
                      <a:pt x="101" y="5"/>
                    </a:lnTo>
                    <a:lnTo>
                      <a:pt x="106" y="6"/>
                    </a:lnTo>
                    <a:lnTo>
                      <a:pt x="111" y="7"/>
                    </a:lnTo>
                    <a:lnTo>
                      <a:pt x="116" y="9"/>
                    </a:lnTo>
                    <a:lnTo>
                      <a:pt x="121" y="10"/>
                    </a:lnTo>
                    <a:lnTo>
                      <a:pt x="126" y="11"/>
                    </a:lnTo>
                    <a:lnTo>
                      <a:pt x="129" y="12"/>
                    </a:lnTo>
                    <a:lnTo>
                      <a:pt x="133" y="15"/>
                    </a:lnTo>
                    <a:lnTo>
                      <a:pt x="137" y="16"/>
                    </a:lnTo>
                    <a:lnTo>
                      <a:pt x="139" y="17"/>
                    </a:lnTo>
                    <a:lnTo>
                      <a:pt x="143" y="20"/>
                    </a:lnTo>
                    <a:lnTo>
                      <a:pt x="145" y="21"/>
                    </a:lnTo>
                    <a:lnTo>
                      <a:pt x="149" y="24"/>
                    </a:lnTo>
                    <a:lnTo>
                      <a:pt x="151" y="26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160" y="34"/>
                    </a:lnTo>
                    <a:lnTo>
                      <a:pt x="162" y="36"/>
                    </a:lnTo>
                    <a:lnTo>
                      <a:pt x="165" y="39"/>
                    </a:lnTo>
                    <a:lnTo>
                      <a:pt x="168" y="41"/>
                    </a:lnTo>
                    <a:lnTo>
                      <a:pt x="171" y="44"/>
                    </a:lnTo>
                    <a:lnTo>
                      <a:pt x="173" y="46"/>
                    </a:lnTo>
                    <a:lnTo>
                      <a:pt x="175" y="50"/>
                    </a:lnTo>
                    <a:lnTo>
                      <a:pt x="177" y="52"/>
                    </a:lnTo>
                    <a:lnTo>
                      <a:pt x="179" y="55"/>
                    </a:lnTo>
                    <a:lnTo>
                      <a:pt x="182" y="59"/>
                    </a:lnTo>
                    <a:lnTo>
                      <a:pt x="183" y="62"/>
                    </a:lnTo>
                    <a:lnTo>
                      <a:pt x="186" y="66"/>
                    </a:lnTo>
                    <a:lnTo>
                      <a:pt x="187" y="70"/>
                    </a:lnTo>
                    <a:lnTo>
                      <a:pt x="189" y="75"/>
                    </a:lnTo>
                    <a:lnTo>
                      <a:pt x="190" y="80"/>
                    </a:lnTo>
                    <a:lnTo>
                      <a:pt x="193" y="85"/>
                    </a:lnTo>
                    <a:lnTo>
                      <a:pt x="194" y="90"/>
                    </a:lnTo>
                    <a:lnTo>
                      <a:pt x="195" y="95"/>
                    </a:lnTo>
                    <a:lnTo>
                      <a:pt x="197" y="100"/>
                    </a:lnTo>
                    <a:lnTo>
                      <a:pt x="198" y="105"/>
                    </a:lnTo>
                    <a:lnTo>
                      <a:pt x="199" y="110"/>
                    </a:lnTo>
                    <a:lnTo>
                      <a:pt x="200" y="114"/>
                    </a:lnTo>
                    <a:lnTo>
                      <a:pt x="200" y="117"/>
                    </a:lnTo>
                    <a:lnTo>
                      <a:pt x="201" y="123"/>
                    </a:lnTo>
                    <a:lnTo>
                      <a:pt x="201" y="126"/>
                    </a:lnTo>
                    <a:lnTo>
                      <a:pt x="201" y="130"/>
                    </a:lnTo>
                    <a:lnTo>
                      <a:pt x="201" y="134"/>
                    </a:lnTo>
                    <a:lnTo>
                      <a:pt x="201" y="139"/>
                    </a:lnTo>
                    <a:lnTo>
                      <a:pt x="201" y="143"/>
                    </a:lnTo>
                    <a:lnTo>
                      <a:pt x="203" y="149"/>
                    </a:lnTo>
                    <a:lnTo>
                      <a:pt x="203" y="154"/>
                    </a:lnTo>
                    <a:lnTo>
                      <a:pt x="203" y="160"/>
                    </a:lnTo>
                    <a:lnTo>
                      <a:pt x="203" y="166"/>
                    </a:lnTo>
                    <a:lnTo>
                      <a:pt x="203" y="173"/>
                    </a:lnTo>
                    <a:lnTo>
                      <a:pt x="203" y="179"/>
                    </a:lnTo>
                    <a:lnTo>
                      <a:pt x="203" y="186"/>
                    </a:lnTo>
                    <a:lnTo>
                      <a:pt x="203" y="193"/>
                    </a:lnTo>
                    <a:lnTo>
                      <a:pt x="203" y="200"/>
                    </a:lnTo>
                    <a:lnTo>
                      <a:pt x="203" y="206"/>
                    </a:lnTo>
                    <a:lnTo>
                      <a:pt x="201" y="213"/>
                    </a:lnTo>
                    <a:lnTo>
                      <a:pt x="201" y="219"/>
                    </a:lnTo>
                    <a:lnTo>
                      <a:pt x="201" y="226"/>
                    </a:lnTo>
                    <a:lnTo>
                      <a:pt x="201" y="233"/>
                    </a:lnTo>
                    <a:lnTo>
                      <a:pt x="200" y="239"/>
                    </a:lnTo>
                    <a:lnTo>
                      <a:pt x="200" y="245"/>
                    </a:lnTo>
                    <a:lnTo>
                      <a:pt x="200" y="251"/>
                    </a:lnTo>
                    <a:lnTo>
                      <a:pt x="199" y="258"/>
                    </a:lnTo>
                    <a:lnTo>
                      <a:pt x="199" y="264"/>
                    </a:lnTo>
                    <a:lnTo>
                      <a:pt x="199" y="270"/>
                    </a:lnTo>
                    <a:lnTo>
                      <a:pt x="198" y="276"/>
                    </a:lnTo>
                    <a:lnTo>
                      <a:pt x="198" y="281"/>
                    </a:lnTo>
                    <a:lnTo>
                      <a:pt x="197" y="288"/>
                    </a:lnTo>
                    <a:lnTo>
                      <a:pt x="197" y="294"/>
                    </a:lnTo>
                    <a:lnTo>
                      <a:pt x="197" y="299"/>
                    </a:lnTo>
                    <a:lnTo>
                      <a:pt x="195" y="305"/>
                    </a:lnTo>
                    <a:lnTo>
                      <a:pt x="195" y="310"/>
                    </a:lnTo>
                    <a:lnTo>
                      <a:pt x="195" y="316"/>
                    </a:lnTo>
                    <a:lnTo>
                      <a:pt x="194" y="321"/>
                    </a:lnTo>
                    <a:lnTo>
                      <a:pt x="194" y="326"/>
                    </a:lnTo>
                    <a:lnTo>
                      <a:pt x="194" y="333"/>
                    </a:lnTo>
                    <a:lnTo>
                      <a:pt x="193" y="338"/>
                    </a:lnTo>
                    <a:lnTo>
                      <a:pt x="193" y="344"/>
                    </a:lnTo>
                    <a:lnTo>
                      <a:pt x="193" y="349"/>
                    </a:lnTo>
                    <a:lnTo>
                      <a:pt x="192" y="355"/>
                    </a:lnTo>
                    <a:lnTo>
                      <a:pt x="192" y="361"/>
                    </a:lnTo>
                    <a:lnTo>
                      <a:pt x="192" y="366"/>
                    </a:lnTo>
                    <a:lnTo>
                      <a:pt x="190" y="373"/>
                    </a:lnTo>
                    <a:lnTo>
                      <a:pt x="190" y="379"/>
                    </a:lnTo>
                    <a:lnTo>
                      <a:pt x="190" y="384"/>
                    </a:lnTo>
                    <a:lnTo>
                      <a:pt x="190" y="390"/>
                    </a:lnTo>
                    <a:lnTo>
                      <a:pt x="189" y="395"/>
                    </a:lnTo>
                    <a:lnTo>
                      <a:pt x="189" y="402"/>
                    </a:lnTo>
                    <a:lnTo>
                      <a:pt x="189" y="407"/>
                    </a:lnTo>
                    <a:lnTo>
                      <a:pt x="189" y="412"/>
                    </a:lnTo>
                    <a:lnTo>
                      <a:pt x="189" y="417"/>
                    </a:lnTo>
                    <a:lnTo>
                      <a:pt x="189" y="422"/>
                    </a:lnTo>
                    <a:lnTo>
                      <a:pt x="189" y="427"/>
                    </a:lnTo>
                    <a:lnTo>
                      <a:pt x="189" y="432"/>
                    </a:lnTo>
                    <a:lnTo>
                      <a:pt x="189" y="437"/>
                    </a:lnTo>
                    <a:lnTo>
                      <a:pt x="190" y="442"/>
                    </a:lnTo>
                    <a:lnTo>
                      <a:pt x="190" y="445"/>
                    </a:lnTo>
                    <a:lnTo>
                      <a:pt x="190" y="450"/>
                    </a:lnTo>
                    <a:lnTo>
                      <a:pt x="192" y="455"/>
                    </a:lnTo>
                    <a:lnTo>
                      <a:pt x="192" y="460"/>
                    </a:lnTo>
                    <a:lnTo>
                      <a:pt x="193" y="465"/>
                    </a:lnTo>
                    <a:lnTo>
                      <a:pt x="193" y="470"/>
                    </a:lnTo>
                    <a:lnTo>
                      <a:pt x="194" y="475"/>
                    </a:lnTo>
                    <a:lnTo>
                      <a:pt x="194" y="480"/>
                    </a:lnTo>
                    <a:lnTo>
                      <a:pt x="195" y="487"/>
                    </a:lnTo>
                    <a:lnTo>
                      <a:pt x="197" y="492"/>
                    </a:lnTo>
                    <a:lnTo>
                      <a:pt x="197" y="498"/>
                    </a:lnTo>
                    <a:lnTo>
                      <a:pt x="198" y="503"/>
                    </a:lnTo>
                    <a:lnTo>
                      <a:pt x="199" y="509"/>
                    </a:lnTo>
                    <a:lnTo>
                      <a:pt x="200" y="514"/>
                    </a:lnTo>
                    <a:lnTo>
                      <a:pt x="201" y="520"/>
                    </a:lnTo>
                    <a:lnTo>
                      <a:pt x="203" y="525"/>
                    </a:lnTo>
                    <a:lnTo>
                      <a:pt x="204" y="532"/>
                    </a:lnTo>
                    <a:lnTo>
                      <a:pt x="205" y="538"/>
                    </a:lnTo>
                    <a:lnTo>
                      <a:pt x="206" y="544"/>
                    </a:lnTo>
                    <a:lnTo>
                      <a:pt x="209" y="550"/>
                    </a:lnTo>
                    <a:lnTo>
                      <a:pt x="210" y="557"/>
                    </a:lnTo>
                    <a:lnTo>
                      <a:pt x="212" y="563"/>
                    </a:lnTo>
                    <a:lnTo>
                      <a:pt x="215" y="569"/>
                    </a:lnTo>
                    <a:lnTo>
                      <a:pt x="216" y="575"/>
                    </a:lnTo>
                    <a:lnTo>
                      <a:pt x="219" y="583"/>
                    </a:lnTo>
                    <a:lnTo>
                      <a:pt x="221" y="589"/>
                    </a:lnTo>
                    <a:lnTo>
                      <a:pt x="225" y="595"/>
                    </a:lnTo>
                    <a:lnTo>
                      <a:pt x="227" y="603"/>
                    </a:lnTo>
                    <a:lnTo>
                      <a:pt x="231" y="609"/>
                    </a:lnTo>
                    <a:lnTo>
                      <a:pt x="233" y="616"/>
                    </a:lnTo>
                    <a:lnTo>
                      <a:pt x="237" y="622"/>
                    </a:lnTo>
                    <a:lnTo>
                      <a:pt x="241" y="628"/>
                    </a:lnTo>
                    <a:lnTo>
                      <a:pt x="244" y="634"/>
                    </a:lnTo>
                    <a:lnTo>
                      <a:pt x="248" y="641"/>
                    </a:lnTo>
                    <a:lnTo>
                      <a:pt x="252" y="646"/>
                    </a:lnTo>
                    <a:lnTo>
                      <a:pt x="255" y="652"/>
                    </a:lnTo>
                    <a:lnTo>
                      <a:pt x="259" y="658"/>
                    </a:lnTo>
                    <a:lnTo>
                      <a:pt x="263" y="663"/>
                    </a:lnTo>
                    <a:lnTo>
                      <a:pt x="265" y="669"/>
                    </a:lnTo>
                    <a:lnTo>
                      <a:pt x="269" y="674"/>
                    </a:lnTo>
                    <a:lnTo>
                      <a:pt x="272" y="679"/>
                    </a:lnTo>
                    <a:lnTo>
                      <a:pt x="276" y="684"/>
                    </a:lnTo>
                    <a:lnTo>
                      <a:pt x="280" y="691"/>
                    </a:lnTo>
                    <a:lnTo>
                      <a:pt x="283" y="696"/>
                    </a:lnTo>
                    <a:lnTo>
                      <a:pt x="286" y="701"/>
                    </a:lnTo>
                    <a:lnTo>
                      <a:pt x="289" y="707"/>
                    </a:lnTo>
                    <a:lnTo>
                      <a:pt x="293" y="712"/>
                    </a:lnTo>
                    <a:lnTo>
                      <a:pt x="297" y="718"/>
                    </a:lnTo>
                    <a:lnTo>
                      <a:pt x="300" y="723"/>
                    </a:lnTo>
                    <a:lnTo>
                      <a:pt x="304" y="729"/>
                    </a:lnTo>
                    <a:lnTo>
                      <a:pt x="308" y="736"/>
                    </a:lnTo>
                    <a:lnTo>
                      <a:pt x="310" y="741"/>
                    </a:lnTo>
                    <a:lnTo>
                      <a:pt x="314" y="747"/>
                    </a:lnTo>
                    <a:lnTo>
                      <a:pt x="318" y="753"/>
                    </a:lnTo>
                    <a:lnTo>
                      <a:pt x="320" y="759"/>
                    </a:lnTo>
                    <a:lnTo>
                      <a:pt x="324" y="766"/>
                    </a:lnTo>
                    <a:lnTo>
                      <a:pt x="326" y="773"/>
                    </a:lnTo>
                    <a:lnTo>
                      <a:pt x="329" y="779"/>
                    </a:lnTo>
                    <a:lnTo>
                      <a:pt x="331" y="786"/>
                    </a:lnTo>
                    <a:lnTo>
                      <a:pt x="333" y="793"/>
                    </a:lnTo>
                    <a:lnTo>
                      <a:pt x="336" y="799"/>
                    </a:lnTo>
                    <a:lnTo>
                      <a:pt x="338" y="807"/>
                    </a:lnTo>
                    <a:lnTo>
                      <a:pt x="340" y="813"/>
                    </a:lnTo>
                    <a:lnTo>
                      <a:pt x="341" y="821"/>
                    </a:lnTo>
                    <a:lnTo>
                      <a:pt x="342" y="828"/>
                    </a:lnTo>
                    <a:lnTo>
                      <a:pt x="343" y="836"/>
                    </a:lnTo>
                    <a:lnTo>
                      <a:pt x="344" y="842"/>
                    </a:lnTo>
                    <a:lnTo>
                      <a:pt x="346" y="849"/>
                    </a:lnTo>
                    <a:lnTo>
                      <a:pt x="346" y="856"/>
                    </a:lnTo>
                    <a:lnTo>
                      <a:pt x="346" y="862"/>
                    </a:lnTo>
                    <a:lnTo>
                      <a:pt x="346" y="870"/>
                    </a:lnTo>
                    <a:lnTo>
                      <a:pt x="346" y="876"/>
                    </a:lnTo>
                    <a:lnTo>
                      <a:pt x="346" y="882"/>
                    </a:lnTo>
                    <a:lnTo>
                      <a:pt x="344" y="888"/>
                    </a:lnTo>
                    <a:lnTo>
                      <a:pt x="343" y="893"/>
                    </a:lnTo>
                    <a:lnTo>
                      <a:pt x="342" y="900"/>
                    </a:lnTo>
                    <a:lnTo>
                      <a:pt x="341" y="905"/>
                    </a:lnTo>
                    <a:lnTo>
                      <a:pt x="340" y="911"/>
                    </a:lnTo>
                    <a:lnTo>
                      <a:pt x="338" y="916"/>
                    </a:lnTo>
                    <a:lnTo>
                      <a:pt x="336" y="921"/>
                    </a:lnTo>
                    <a:lnTo>
                      <a:pt x="333" y="926"/>
                    </a:lnTo>
                    <a:lnTo>
                      <a:pt x="332" y="931"/>
                    </a:lnTo>
                    <a:lnTo>
                      <a:pt x="329" y="936"/>
                    </a:lnTo>
                    <a:lnTo>
                      <a:pt x="326" y="941"/>
                    </a:lnTo>
                    <a:lnTo>
                      <a:pt x="324" y="946"/>
                    </a:lnTo>
                    <a:lnTo>
                      <a:pt x="320" y="951"/>
                    </a:lnTo>
                    <a:lnTo>
                      <a:pt x="316" y="956"/>
                    </a:lnTo>
                    <a:lnTo>
                      <a:pt x="313" y="961"/>
                    </a:lnTo>
                    <a:lnTo>
                      <a:pt x="309" y="966"/>
                    </a:lnTo>
                    <a:lnTo>
                      <a:pt x="305" y="971"/>
                    </a:lnTo>
                    <a:lnTo>
                      <a:pt x="300" y="975"/>
                    </a:lnTo>
                    <a:lnTo>
                      <a:pt x="296" y="980"/>
                    </a:lnTo>
                    <a:lnTo>
                      <a:pt x="291" y="983"/>
                    </a:lnTo>
                    <a:lnTo>
                      <a:pt x="286" y="987"/>
                    </a:lnTo>
                    <a:lnTo>
                      <a:pt x="281" y="990"/>
                    </a:lnTo>
                    <a:lnTo>
                      <a:pt x="275" y="993"/>
                    </a:lnTo>
                    <a:lnTo>
                      <a:pt x="270" y="996"/>
                    </a:lnTo>
                    <a:lnTo>
                      <a:pt x="264" y="998"/>
                    </a:lnTo>
                    <a:lnTo>
                      <a:pt x="258" y="1001"/>
                    </a:lnTo>
                    <a:lnTo>
                      <a:pt x="253" y="1002"/>
                    </a:lnTo>
                    <a:lnTo>
                      <a:pt x="247" y="1005"/>
                    </a:lnTo>
                    <a:lnTo>
                      <a:pt x="241" y="1006"/>
                    </a:lnTo>
                    <a:lnTo>
                      <a:pt x="236" y="1007"/>
                    </a:lnTo>
                    <a:lnTo>
                      <a:pt x="230" y="1007"/>
                    </a:lnTo>
                    <a:lnTo>
                      <a:pt x="225" y="1008"/>
                    </a:lnTo>
                    <a:lnTo>
                      <a:pt x="220" y="1008"/>
                    </a:lnTo>
                    <a:lnTo>
                      <a:pt x="214" y="1008"/>
                    </a:lnTo>
                    <a:lnTo>
                      <a:pt x="209" y="1008"/>
                    </a:lnTo>
                    <a:lnTo>
                      <a:pt x="204" y="1010"/>
                    </a:lnTo>
                    <a:lnTo>
                      <a:pt x="198" y="1010"/>
                    </a:lnTo>
                    <a:lnTo>
                      <a:pt x="193" y="1010"/>
                    </a:lnTo>
                    <a:lnTo>
                      <a:pt x="187" y="1010"/>
                    </a:lnTo>
                    <a:lnTo>
                      <a:pt x="181" y="1010"/>
                    </a:lnTo>
                    <a:lnTo>
                      <a:pt x="173" y="1010"/>
                    </a:lnTo>
                    <a:lnTo>
                      <a:pt x="167" y="1010"/>
                    </a:lnTo>
                    <a:lnTo>
                      <a:pt x="160" y="1008"/>
                    </a:lnTo>
                    <a:lnTo>
                      <a:pt x="151" y="1008"/>
                    </a:lnTo>
                    <a:lnTo>
                      <a:pt x="142" y="1008"/>
                    </a:lnTo>
                    <a:lnTo>
                      <a:pt x="132" y="1008"/>
                    </a:lnTo>
                    <a:lnTo>
                      <a:pt x="121" y="1008"/>
                    </a:lnTo>
                    <a:lnTo>
                      <a:pt x="110" y="1007"/>
                    </a:lnTo>
                    <a:lnTo>
                      <a:pt x="98" y="1007"/>
                    </a:lnTo>
                    <a:lnTo>
                      <a:pt x="83" y="1007"/>
                    </a:lnTo>
                    <a:lnTo>
                      <a:pt x="68" y="1007"/>
                    </a:lnTo>
                    <a:lnTo>
                      <a:pt x="52" y="1007"/>
                    </a:lnTo>
                    <a:close/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0" name="Freeform 502"/>
              <p:cNvSpPr>
                <a:spLocks/>
              </p:cNvSpPr>
              <p:nvPr/>
            </p:nvSpPr>
            <p:spPr bwMode="auto">
              <a:xfrm>
                <a:off x="3562" y="2893"/>
                <a:ext cx="35" cy="34"/>
              </a:xfrm>
              <a:custGeom>
                <a:avLst/>
                <a:gdLst>
                  <a:gd name="T0" fmla="*/ 11 w 35"/>
                  <a:gd name="T1" fmla="*/ 0 h 34"/>
                  <a:gd name="T2" fmla="*/ 6 w 35"/>
                  <a:gd name="T3" fmla="*/ 2 h 34"/>
                  <a:gd name="T4" fmla="*/ 4 w 35"/>
                  <a:gd name="T5" fmla="*/ 6 h 34"/>
                  <a:gd name="T6" fmla="*/ 1 w 35"/>
                  <a:gd name="T7" fmla="*/ 11 h 34"/>
                  <a:gd name="T8" fmla="*/ 0 w 35"/>
                  <a:gd name="T9" fmla="*/ 16 h 34"/>
                  <a:gd name="T10" fmla="*/ 1 w 35"/>
                  <a:gd name="T11" fmla="*/ 20 h 34"/>
                  <a:gd name="T12" fmla="*/ 1 w 35"/>
                  <a:gd name="T13" fmla="*/ 24 h 34"/>
                  <a:gd name="T14" fmla="*/ 4 w 35"/>
                  <a:gd name="T15" fmla="*/ 26 h 34"/>
                  <a:gd name="T16" fmla="*/ 5 w 35"/>
                  <a:gd name="T17" fmla="*/ 29 h 34"/>
                  <a:gd name="T18" fmla="*/ 8 w 35"/>
                  <a:gd name="T19" fmla="*/ 31 h 34"/>
                  <a:gd name="T20" fmla="*/ 11 w 35"/>
                  <a:gd name="T21" fmla="*/ 32 h 34"/>
                  <a:gd name="T22" fmla="*/ 15 w 35"/>
                  <a:gd name="T23" fmla="*/ 34 h 34"/>
                  <a:gd name="T24" fmla="*/ 17 w 35"/>
                  <a:gd name="T25" fmla="*/ 34 h 34"/>
                  <a:gd name="T26" fmla="*/ 21 w 35"/>
                  <a:gd name="T27" fmla="*/ 34 h 34"/>
                  <a:gd name="T28" fmla="*/ 24 w 35"/>
                  <a:gd name="T29" fmla="*/ 32 h 34"/>
                  <a:gd name="T30" fmla="*/ 27 w 35"/>
                  <a:gd name="T31" fmla="*/ 31 h 34"/>
                  <a:gd name="T32" fmla="*/ 29 w 35"/>
                  <a:gd name="T33" fmla="*/ 29 h 34"/>
                  <a:gd name="T34" fmla="*/ 32 w 35"/>
                  <a:gd name="T35" fmla="*/ 26 h 34"/>
                  <a:gd name="T36" fmla="*/ 33 w 35"/>
                  <a:gd name="T37" fmla="*/ 24 h 34"/>
                  <a:gd name="T38" fmla="*/ 34 w 35"/>
                  <a:gd name="T39" fmla="*/ 20 h 34"/>
                  <a:gd name="T40" fmla="*/ 35 w 35"/>
                  <a:gd name="T41" fmla="*/ 16 h 34"/>
                  <a:gd name="T42" fmla="*/ 34 w 35"/>
                  <a:gd name="T43" fmla="*/ 11 h 34"/>
                  <a:gd name="T44" fmla="*/ 33 w 35"/>
                  <a:gd name="T45" fmla="*/ 7 h 34"/>
                  <a:gd name="T46" fmla="*/ 29 w 35"/>
                  <a:gd name="T47" fmla="*/ 4 h 34"/>
                  <a:gd name="T48" fmla="*/ 26 w 35"/>
                  <a:gd name="T49" fmla="*/ 1 h 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5"/>
                  <a:gd name="T76" fmla="*/ 0 h 34"/>
                  <a:gd name="T77" fmla="*/ 35 w 35"/>
                  <a:gd name="T78" fmla="*/ 34 h 3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5" h="34">
                    <a:moveTo>
                      <a:pt x="11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5" y="29"/>
                    </a:lnTo>
                    <a:lnTo>
                      <a:pt x="8" y="31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17" y="34"/>
                    </a:lnTo>
                    <a:lnTo>
                      <a:pt x="21" y="34"/>
                    </a:lnTo>
                    <a:lnTo>
                      <a:pt x="24" y="32"/>
                    </a:lnTo>
                    <a:lnTo>
                      <a:pt x="27" y="31"/>
                    </a:lnTo>
                    <a:lnTo>
                      <a:pt x="29" y="29"/>
                    </a:lnTo>
                    <a:lnTo>
                      <a:pt x="32" y="26"/>
                    </a:lnTo>
                    <a:lnTo>
                      <a:pt x="33" y="24"/>
                    </a:lnTo>
                    <a:lnTo>
                      <a:pt x="34" y="20"/>
                    </a:lnTo>
                    <a:lnTo>
                      <a:pt x="35" y="16"/>
                    </a:lnTo>
                    <a:lnTo>
                      <a:pt x="34" y="11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6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1" name="Freeform 503"/>
              <p:cNvSpPr>
                <a:spLocks/>
              </p:cNvSpPr>
              <p:nvPr/>
            </p:nvSpPr>
            <p:spPr bwMode="auto">
              <a:xfrm>
                <a:off x="3580" y="2276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5 h 8"/>
                  <a:gd name="T4" fmla="*/ 6 w 8"/>
                  <a:gd name="T5" fmla="*/ 3 h 8"/>
                  <a:gd name="T6" fmla="*/ 4 w 8"/>
                  <a:gd name="T7" fmla="*/ 0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8"/>
                  <a:gd name="T23" fmla="*/ 8 w 8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8">
                    <a:moveTo>
                      <a:pt x="8" y="8"/>
                    </a:moveTo>
                    <a:lnTo>
                      <a:pt x="8" y="5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2" name="Freeform 504"/>
              <p:cNvSpPr>
                <a:spLocks/>
              </p:cNvSpPr>
              <p:nvPr/>
            </p:nvSpPr>
            <p:spPr bwMode="auto">
              <a:xfrm>
                <a:off x="3573" y="2276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1 w 7"/>
                  <a:gd name="T5" fmla="*/ 3 h 8"/>
                  <a:gd name="T6" fmla="*/ 0 w 7"/>
                  <a:gd name="T7" fmla="*/ 5 h 8"/>
                  <a:gd name="T8" fmla="*/ 0 w 7"/>
                  <a:gd name="T9" fmla="*/ 8 h 8"/>
                  <a:gd name="T10" fmla="*/ 0 w 7"/>
                  <a:gd name="T11" fmla="*/ 8 h 8"/>
                  <a:gd name="T12" fmla="*/ 0 w 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3" name="Line 505"/>
              <p:cNvSpPr>
                <a:spLocks noChangeShapeType="1"/>
              </p:cNvSpPr>
              <p:nvPr/>
            </p:nvSpPr>
            <p:spPr bwMode="auto">
              <a:xfrm>
                <a:off x="3573" y="2284"/>
                <a:ext cx="1" cy="6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4" name="Line 506"/>
              <p:cNvSpPr>
                <a:spLocks noChangeShapeType="1"/>
              </p:cNvSpPr>
              <p:nvPr/>
            </p:nvSpPr>
            <p:spPr bwMode="auto">
              <a:xfrm>
                <a:off x="3588" y="2284"/>
                <a:ext cx="1" cy="6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5" name="Line 507"/>
              <p:cNvSpPr>
                <a:spLocks noChangeShapeType="1"/>
              </p:cNvSpPr>
              <p:nvPr/>
            </p:nvSpPr>
            <p:spPr bwMode="auto">
              <a:xfrm>
                <a:off x="3580" y="227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6" name="Line 508"/>
              <p:cNvSpPr>
                <a:spLocks noChangeShapeType="1"/>
              </p:cNvSpPr>
              <p:nvPr/>
            </p:nvSpPr>
            <p:spPr bwMode="auto">
              <a:xfrm flipH="1" flipV="1">
                <a:off x="2379" y="717"/>
                <a:ext cx="14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7" name="Line 509"/>
              <p:cNvSpPr>
                <a:spLocks noChangeShapeType="1"/>
              </p:cNvSpPr>
              <p:nvPr/>
            </p:nvSpPr>
            <p:spPr bwMode="auto">
              <a:xfrm>
                <a:off x="2407" y="707"/>
                <a:ext cx="63" cy="1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8" name="Line 510"/>
              <p:cNvSpPr>
                <a:spLocks noChangeShapeType="1"/>
              </p:cNvSpPr>
              <p:nvPr/>
            </p:nvSpPr>
            <p:spPr bwMode="auto">
              <a:xfrm flipV="1">
                <a:off x="2393" y="883"/>
                <a:ext cx="77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9" name="Line 511"/>
              <p:cNvSpPr>
                <a:spLocks noChangeShapeType="1"/>
              </p:cNvSpPr>
              <p:nvPr/>
            </p:nvSpPr>
            <p:spPr bwMode="auto">
              <a:xfrm flipV="1">
                <a:off x="2379" y="707"/>
                <a:ext cx="28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0" name="Freeform 512"/>
              <p:cNvSpPr>
                <a:spLocks/>
              </p:cNvSpPr>
              <p:nvPr/>
            </p:nvSpPr>
            <p:spPr bwMode="auto">
              <a:xfrm>
                <a:off x="1774" y="408"/>
                <a:ext cx="98" cy="54"/>
              </a:xfrm>
              <a:custGeom>
                <a:avLst/>
                <a:gdLst>
                  <a:gd name="T0" fmla="*/ 98 w 98"/>
                  <a:gd name="T1" fmla="*/ 54 h 54"/>
                  <a:gd name="T2" fmla="*/ 93 w 98"/>
                  <a:gd name="T3" fmla="*/ 42 h 54"/>
                  <a:gd name="T4" fmla="*/ 87 w 98"/>
                  <a:gd name="T5" fmla="*/ 31 h 54"/>
                  <a:gd name="T6" fmla="*/ 80 w 98"/>
                  <a:gd name="T7" fmla="*/ 22 h 54"/>
                  <a:gd name="T8" fmla="*/ 70 w 98"/>
                  <a:gd name="T9" fmla="*/ 15 h 54"/>
                  <a:gd name="T10" fmla="*/ 60 w 98"/>
                  <a:gd name="T11" fmla="*/ 9 h 54"/>
                  <a:gd name="T12" fmla="*/ 49 w 98"/>
                  <a:gd name="T13" fmla="*/ 4 h 54"/>
                  <a:gd name="T14" fmla="*/ 37 w 98"/>
                  <a:gd name="T15" fmla="*/ 1 h 54"/>
                  <a:gd name="T16" fmla="*/ 26 w 98"/>
                  <a:gd name="T17" fmla="*/ 0 h 54"/>
                  <a:gd name="T18" fmla="*/ 12 w 98"/>
                  <a:gd name="T19" fmla="*/ 1 h 54"/>
                  <a:gd name="T20" fmla="*/ 0 w 98"/>
                  <a:gd name="T21" fmla="*/ 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8"/>
                  <a:gd name="T34" fmla="*/ 0 h 54"/>
                  <a:gd name="T35" fmla="*/ 98 w 98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8" h="54">
                    <a:moveTo>
                      <a:pt x="98" y="54"/>
                    </a:moveTo>
                    <a:lnTo>
                      <a:pt x="93" y="42"/>
                    </a:lnTo>
                    <a:lnTo>
                      <a:pt x="87" y="31"/>
                    </a:lnTo>
                    <a:lnTo>
                      <a:pt x="80" y="22"/>
                    </a:lnTo>
                    <a:lnTo>
                      <a:pt x="70" y="15"/>
                    </a:lnTo>
                    <a:lnTo>
                      <a:pt x="60" y="9"/>
                    </a:lnTo>
                    <a:lnTo>
                      <a:pt x="49" y="4"/>
                    </a:lnTo>
                    <a:lnTo>
                      <a:pt x="37" y="1"/>
                    </a:lnTo>
                    <a:lnTo>
                      <a:pt x="26" y="0"/>
                    </a:lnTo>
                    <a:lnTo>
                      <a:pt x="12" y="1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1" name="Freeform 513"/>
              <p:cNvSpPr>
                <a:spLocks/>
              </p:cNvSpPr>
              <p:nvPr/>
            </p:nvSpPr>
            <p:spPr bwMode="auto">
              <a:xfrm>
                <a:off x="1826" y="465"/>
                <a:ext cx="51" cy="99"/>
              </a:xfrm>
              <a:custGeom>
                <a:avLst/>
                <a:gdLst>
                  <a:gd name="T0" fmla="*/ 0 w 51"/>
                  <a:gd name="T1" fmla="*/ 99 h 99"/>
                  <a:gd name="T2" fmla="*/ 11 w 51"/>
                  <a:gd name="T3" fmla="*/ 94 h 99"/>
                  <a:gd name="T4" fmla="*/ 20 w 51"/>
                  <a:gd name="T5" fmla="*/ 88 h 99"/>
                  <a:gd name="T6" fmla="*/ 29 w 51"/>
                  <a:gd name="T7" fmla="*/ 79 h 99"/>
                  <a:gd name="T8" fmla="*/ 37 w 51"/>
                  <a:gd name="T9" fmla="*/ 70 h 99"/>
                  <a:gd name="T10" fmla="*/ 44 w 51"/>
                  <a:gd name="T11" fmla="*/ 60 h 99"/>
                  <a:gd name="T12" fmla="*/ 47 w 51"/>
                  <a:gd name="T13" fmla="*/ 49 h 99"/>
                  <a:gd name="T14" fmla="*/ 50 w 51"/>
                  <a:gd name="T15" fmla="*/ 37 h 99"/>
                  <a:gd name="T16" fmla="*/ 51 w 51"/>
                  <a:gd name="T17" fmla="*/ 25 h 99"/>
                  <a:gd name="T18" fmla="*/ 50 w 51"/>
                  <a:gd name="T19" fmla="*/ 13 h 99"/>
                  <a:gd name="T20" fmla="*/ 47 w 51"/>
                  <a:gd name="T21" fmla="*/ 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1"/>
                  <a:gd name="T34" fmla="*/ 0 h 99"/>
                  <a:gd name="T35" fmla="*/ 51 w 51"/>
                  <a:gd name="T36" fmla="*/ 99 h 9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1" h="99">
                    <a:moveTo>
                      <a:pt x="0" y="99"/>
                    </a:moveTo>
                    <a:lnTo>
                      <a:pt x="11" y="94"/>
                    </a:lnTo>
                    <a:lnTo>
                      <a:pt x="20" y="88"/>
                    </a:lnTo>
                    <a:lnTo>
                      <a:pt x="29" y="79"/>
                    </a:lnTo>
                    <a:lnTo>
                      <a:pt x="37" y="70"/>
                    </a:lnTo>
                    <a:lnTo>
                      <a:pt x="44" y="60"/>
                    </a:lnTo>
                    <a:lnTo>
                      <a:pt x="47" y="49"/>
                    </a:lnTo>
                    <a:lnTo>
                      <a:pt x="50" y="37"/>
                    </a:lnTo>
                    <a:lnTo>
                      <a:pt x="51" y="25"/>
                    </a:lnTo>
                    <a:lnTo>
                      <a:pt x="50" y="13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2" name="Freeform 514"/>
              <p:cNvSpPr>
                <a:spLocks/>
              </p:cNvSpPr>
              <p:nvPr/>
            </p:nvSpPr>
            <p:spPr bwMode="auto">
              <a:xfrm>
                <a:off x="1598" y="457"/>
                <a:ext cx="52" cy="99"/>
              </a:xfrm>
              <a:custGeom>
                <a:avLst/>
                <a:gdLst>
                  <a:gd name="T0" fmla="*/ 52 w 52"/>
                  <a:gd name="T1" fmla="*/ 0 h 99"/>
                  <a:gd name="T2" fmla="*/ 41 w 52"/>
                  <a:gd name="T3" fmla="*/ 5 h 99"/>
                  <a:gd name="T4" fmla="*/ 31 w 52"/>
                  <a:gd name="T5" fmla="*/ 11 h 99"/>
                  <a:gd name="T6" fmla="*/ 22 w 52"/>
                  <a:gd name="T7" fmla="*/ 20 h 99"/>
                  <a:gd name="T8" fmla="*/ 15 w 52"/>
                  <a:gd name="T9" fmla="*/ 28 h 99"/>
                  <a:gd name="T10" fmla="*/ 9 w 52"/>
                  <a:gd name="T11" fmla="*/ 38 h 99"/>
                  <a:gd name="T12" fmla="*/ 4 w 52"/>
                  <a:gd name="T13" fmla="*/ 50 h 99"/>
                  <a:gd name="T14" fmla="*/ 2 w 52"/>
                  <a:gd name="T15" fmla="*/ 61 h 99"/>
                  <a:gd name="T16" fmla="*/ 0 w 52"/>
                  <a:gd name="T17" fmla="*/ 73 h 99"/>
                  <a:gd name="T18" fmla="*/ 2 w 52"/>
                  <a:gd name="T19" fmla="*/ 86 h 99"/>
                  <a:gd name="T20" fmla="*/ 4 w 52"/>
                  <a:gd name="T21" fmla="*/ 9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"/>
                  <a:gd name="T34" fmla="*/ 0 h 99"/>
                  <a:gd name="T35" fmla="*/ 52 w 52"/>
                  <a:gd name="T36" fmla="*/ 99 h 9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" h="99">
                    <a:moveTo>
                      <a:pt x="52" y="0"/>
                    </a:moveTo>
                    <a:lnTo>
                      <a:pt x="41" y="5"/>
                    </a:lnTo>
                    <a:lnTo>
                      <a:pt x="31" y="11"/>
                    </a:lnTo>
                    <a:lnTo>
                      <a:pt x="22" y="20"/>
                    </a:lnTo>
                    <a:lnTo>
                      <a:pt x="15" y="28"/>
                    </a:lnTo>
                    <a:lnTo>
                      <a:pt x="9" y="38"/>
                    </a:lnTo>
                    <a:lnTo>
                      <a:pt x="4" y="50"/>
                    </a:lnTo>
                    <a:lnTo>
                      <a:pt x="2" y="61"/>
                    </a:lnTo>
                    <a:lnTo>
                      <a:pt x="0" y="73"/>
                    </a:lnTo>
                    <a:lnTo>
                      <a:pt x="2" y="86"/>
                    </a:lnTo>
                    <a:lnTo>
                      <a:pt x="4" y="9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3" name="Freeform 515"/>
              <p:cNvSpPr>
                <a:spLocks/>
              </p:cNvSpPr>
              <p:nvPr/>
            </p:nvSpPr>
            <p:spPr bwMode="auto">
              <a:xfrm>
                <a:off x="1603" y="559"/>
                <a:ext cx="99" cy="54"/>
              </a:xfrm>
              <a:custGeom>
                <a:avLst/>
                <a:gdLst>
                  <a:gd name="T0" fmla="*/ 0 w 99"/>
                  <a:gd name="T1" fmla="*/ 0 h 54"/>
                  <a:gd name="T2" fmla="*/ 5 w 99"/>
                  <a:gd name="T3" fmla="*/ 12 h 54"/>
                  <a:gd name="T4" fmla="*/ 11 w 99"/>
                  <a:gd name="T5" fmla="*/ 22 h 54"/>
                  <a:gd name="T6" fmla="*/ 20 w 99"/>
                  <a:gd name="T7" fmla="*/ 32 h 54"/>
                  <a:gd name="T8" fmla="*/ 28 w 99"/>
                  <a:gd name="T9" fmla="*/ 39 h 54"/>
                  <a:gd name="T10" fmla="*/ 38 w 99"/>
                  <a:gd name="T11" fmla="*/ 45 h 54"/>
                  <a:gd name="T12" fmla="*/ 49 w 99"/>
                  <a:gd name="T13" fmla="*/ 50 h 54"/>
                  <a:gd name="T14" fmla="*/ 61 w 99"/>
                  <a:gd name="T15" fmla="*/ 53 h 54"/>
                  <a:gd name="T16" fmla="*/ 74 w 99"/>
                  <a:gd name="T17" fmla="*/ 54 h 54"/>
                  <a:gd name="T18" fmla="*/ 86 w 99"/>
                  <a:gd name="T19" fmla="*/ 53 h 54"/>
                  <a:gd name="T20" fmla="*/ 99 w 99"/>
                  <a:gd name="T21" fmla="*/ 49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9"/>
                  <a:gd name="T34" fmla="*/ 0 h 54"/>
                  <a:gd name="T35" fmla="*/ 99 w 99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9" h="54">
                    <a:moveTo>
                      <a:pt x="0" y="0"/>
                    </a:moveTo>
                    <a:lnTo>
                      <a:pt x="5" y="12"/>
                    </a:lnTo>
                    <a:lnTo>
                      <a:pt x="11" y="22"/>
                    </a:lnTo>
                    <a:lnTo>
                      <a:pt x="20" y="32"/>
                    </a:lnTo>
                    <a:lnTo>
                      <a:pt x="28" y="39"/>
                    </a:lnTo>
                    <a:lnTo>
                      <a:pt x="38" y="45"/>
                    </a:lnTo>
                    <a:lnTo>
                      <a:pt x="49" y="50"/>
                    </a:lnTo>
                    <a:lnTo>
                      <a:pt x="61" y="53"/>
                    </a:lnTo>
                    <a:lnTo>
                      <a:pt x="74" y="54"/>
                    </a:lnTo>
                    <a:lnTo>
                      <a:pt x="86" y="53"/>
                    </a:lnTo>
                    <a:lnTo>
                      <a:pt x="99" y="4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4" name="Freeform 516"/>
              <p:cNvSpPr>
                <a:spLocks/>
              </p:cNvSpPr>
              <p:nvPr/>
            </p:nvSpPr>
            <p:spPr bwMode="auto">
              <a:xfrm>
                <a:off x="2028" y="301"/>
                <a:ext cx="52" cy="102"/>
              </a:xfrm>
              <a:custGeom>
                <a:avLst/>
                <a:gdLst>
                  <a:gd name="T0" fmla="*/ 52 w 52"/>
                  <a:gd name="T1" fmla="*/ 0 h 102"/>
                  <a:gd name="T2" fmla="*/ 41 w 52"/>
                  <a:gd name="T3" fmla="*/ 6 h 102"/>
                  <a:gd name="T4" fmla="*/ 31 w 52"/>
                  <a:gd name="T5" fmla="*/ 13 h 102"/>
                  <a:gd name="T6" fmla="*/ 22 w 52"/>
                  <a:gd name="T7" fmla="*/ 21 h 102"/>
                  <a:gd name="T8" fmla="*/ 14 w 52"/>
                  <a:gd name="T9" fmla="*/ 29 h 102"/>
                  <a:gd name="T10" fmla="*/ 9 w 52"/>
                  <a:gd name="T11" fmla="*/ 41 h 102"/>
                  <a:gd name="T12" fmla="*/ 4 w 52"/>
                  <a:gd name="T13" fmla="*/ 52 h 102"/>
                  <a:gd name="T14" fmla="*/ 2 w 52"/>
                  <a:gd name="T15" fmla="*/ 63 h 102"/>
                  <a:gd name="T16" fmla="*/ 0 w 52"/>
                  <a:gd name="T17" fmla="*/ 76 h 102"/>
                  <a:gd name="T18" fmla="*/ 2 w 52"/>
                  <a:gd name="T19" fmla="*/ 89 h 102"/>
                  <a:gd name="T20" fmla="*/ 5 w 52"/>
                  <a:gd name="T21" fmla="*/ 102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"/>
                  <a:gd name="T34" fmla="*/ 0 h 102"/>
                  <a:gd name="T35" fmla="*/ 52 w 52"/>
                  <a:gd name="T36" fmla="*/ 102 h 10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" h="102">
                    <a:moveTo>
                      <a:pt x="52" y="0"/>
                    </a:moveTo>
                    <a:lnTo>
                      <a:pt x="41" y="6"/>
                    </a:lnTo>
                    <a:lnTo>
                      <a:pt x="31" y="13"/>
                    </a:lnTo>
                    <a:lnTo>
                      <a:pt x="22" y="21"/>
                    </a:lnTo>
                    <a:lnTo>
                      <a:pt x="14" y="29"/>
                    </a:lnTo>
                    <a:lnTo>
                      <a:pt x="9" y="41"/>
                    </a:lnTo>
                    <a:lnTo>
                      <a:pt x="4" y="52"/>
                    </a:lnTo>
                    <a:lnTo>
                      <a:pt x="2" y="63"/>
                    </a:lnTo>
                    <a:lnTo>
                      <a:pt x="0" y="76"/>
                    </a:lnTo>
                    <a:lnTo>
                      <a:pt x="2" y="89"/>
                    </a:lnTo>
                    <a:lnTo>
                      <a:pt x="5" y="10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5" name="Freeform 517"/>
              <p:cNvSpPr>
                <a:spLocks/>
              </p:cNvSpPr>
              <p:nvPr/>
            </p:nvSpPr>
            <p:spPr bwMode="auto">
              <a:xfrm>
                <a:off x="2148" y="273"/>
                <a:ext cx="98" cy="52"/>
              </a:xfrm>
              <a:custGeom>
                <a:avLst/>
                <a:gdLst>
                  <a:gd name="T0" fmla="*/ 98 w 98"/>
                  <a:gd name="T1" fmla="*/ 52 h 52"/>
                  <a:gd name="T2" fmla="*/ 93 w 98"/>
                  <a:gd name="T3" fmla="*/ 41 h 52"/>
                  <a:gd name="T4" fmla="*/ 87 w 98"/>
                  <a:gd name="T5" fmla="*/ 31 h 52"/>
                  <a:gd name="T6" fmla="*/ 78 w 98"/>
                  <a:gd name="T7" fmla="*/ 22 h 52"/>
                  <a:gd name="T8" fmla="*/ 70 w 98"/>
                  <a:gd name="T9" fmla="*/ 15 h 52"/>
                  <a:gd name="T10" fmla="*/ 60 w 98"/>
                  <a:gd name="T11" fmla="*/ 8 h 52"/>
                  <a:gd name="T12" fmla="*/ 49 w 98"/>
                  <a:gd name="T13" fmla="*/ 3 h 52"/>
                  <a:gd name="T14" fmla="*/ 38 w 98"/>
                  <a:gd name="T15" fmla="*/ 1 h 52"/>
                  <a:gd name="T16" fmla="*/ 26 w 98"/>
                  <a:gd name="T17" fmla="*/ 0 h 52"/>
                  <a:gd name="T18" fmla="*/ 12 w 98"/>
                  <a:gd name="T19" fmla="*/ 1 h 52"/>
                  <a:gd name="T20" fmla="*/ 0 w 98"/>
                  <a:gd name="T21" fmla="*/ 5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8"/>
                  <a:gd name="T34" fmla="*/ 0 h 52"/>
                  <a:gd name="T35" fmla="*/ 98 w 98"/>
                  <a:gd name="T36" fmla="*/ 52 h 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8" h="52">
                    <a:moveTo>
                      <a:pt x="98" y="52"/>
                    </a:moveTo>
                    <a:lnTo>
                      <a:pt x="93" y="41"/>
                    </a:lnTo>
                    <a:lnTo>
                      <a:pt x="87" y="31"/>
                    </a:lnTo>
                    <a:lnTo>
                      <a:pt x="78" y="22"/>
                    </a:lnTo>
                    <a:lnTo>
                      <a:pt x="70" y="15"/>
                    </a:lnTo>
                    <a:lnTo>
                      <a:pt x="60" y="8"/>
                    </a:lnTo>
                    <a:lnTo>
                      <a:pt x="49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12" y="1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6" name="Freeform 518"/>
              <p:cNvSpPr>
                <a:spLocks/>
              </p:cNvSpPr>
              <p:nvPr/>
            </p:nvSpPr>
            <p:spPr bwMode="auto">
              <a:xfrm>
                <a:off x="2201" y="329"/>
                <a:ext cx="51" cy="100"/>
              </a:xfrm>
              <a:custGeom>
                <a:avLst/>
                <a:gdLst>
                  <a:gd name="T0" fmla="*/ 0 w 51"/>
                  <a:gd name="T1" fmla="*/ 100 h 100"/>
                  <a:gd name="T2" fmla="*/ 11 w 51"/>
                  <a:gd name="T3" fmla="*/ 95 h 100"/>
                  <a:gd name="T4" fmla="*/ 20 w 51"/>
                  <a:gd name="T5" fmla="*/ 89 h 100"/>
                  <a:gd name="T6" fmla="*/ 29 w 51"/>
                  <a:gd name="T7" fmla="*/ 81 h 100"/>
                  <a:gd name="T8" fmla="*/ 36 w 51"/>
                  <a:gd name="T9" fmla="*/ 71 h 100"/>
                  <a:gd name="T10" fmla="*/ 42 w 51"/>
                  <a:gd name="T11" fmla="*/ 61 h 100"/>
                  <a:gd name="T12" fmla="*/ 47 w 51"/>
                  <a:gd name="T13" fmla="*/ 50 h 100"/>
                  <a:gd name="T14" fmla="*/ 50 w 51"/>
                  <a:gd name="T15" fmla="*/ 39 h 100"/>
                  <a:gd name="T16" fmla="*/ 51 w 51"/>
                  <a:gd name="T17" fmla="*/ 26 h 100"/>
                  <a:gd name="T18" fmla="*/ 50 w 51"/>
                  <a:gd name="T19" fmla="*/ 13 h 100"/>
                  <a:gd name="T20" fmla="*/ 46 w 51"/>
                  <a:gd name="T21" fmla="*/ 0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1"/>
                  <a:gd name="T34" fmla="*/ 0 h 100"/>
                  <a:gd name="T35" fmla="*/ 51 w 51"/>
                  <a:gd name="T36" fmla="*/ 100 h 10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1" h="100">
                    <a:moveTo>
                      <a:pt x="0" y="100"/>
                    </a:moveTo>
                    <a:lnTo>
                      <a:pt x="11" y="95"/>
                    </a:lnTo>
                    <a:lnTo>
                      <a:pt x="20" y="89"/>
                    </a:lnTo>
                    <a:lnTo>
                      <a:pt x="29" y="81"/>
                    </a:lnTo>
                    <a:lnTo>
                      <a:pt x="36" y="71"/>
                    </a:lnTo>
                    <a:lnTo>
                      <a:pt x="42" y="61"/>
                    </a:lnTo>
                    <a:lnTo>
                      <a:pt x="47" y="50"/>
                    </a:lnTo>
                    <a:lnTo>
                      <a:pt x="50" y="39"/>
                    </a:lnTo>
                    <a:lnTo>
                      <a:pt x="51" y="26"/>
                    </a:lnTo>
                    <a:lnTo>
                      <a:pt x="50" y="13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7" name="Freeform 519"/>
              <p:cNvSpPr>
                <a:spLocks/>
              </p:cNvSpPr>
              <p:nvPr/>
            </p:nvSpPr>
            <p:spPr bwMode="auto">
              <a:xfrm>
                <a:off x="2035" y="407"/>
                <a:ext cx="97" cy="52"/>
              </a:xfrm>
              <a:custGeom>
                <a:avLst/>
                <a:gdLst>
                  <a:gd name="T0" fmla="*/ 0 w 97"/>
                  <a:gd name="T1" fmla="*/ 0 h 52"/>
                  <a:gd name="T2" fmla="*/ 4 w 97"/>
                  <a:gd name="T3" fmla="*/ 11 h 52"/>
                  <a:gd name="T4" fmla="*/ 11 w 97"/>
                  <a:gd name="T5" fmla="*/ 21 h 52"/>
                  <a:gd name="T6" fmla="*/ 18 w 97"/>
                  <a:gd name="T7" fmla="*/ 30 h 52"/>
                  <a:gd name="T8" fmla="*/ 28 w 97"/>
                  <a:gd name="T9" fmla="*/ 37 h 52"/>
                  <a:gd name="T10" fmla="*/ 37 w 97"/>
                  <a:gd name="T11" fmla="*/ 43 h 52"/>
                  <a:gd name="T12" fmla="*/ 48 w 97"/>
                  <a:gd name="T13" fmla="*/ 48 h 52"/>
                  <a:gd name="T14" fmla="*/ 59 w 97"/>
                  <a:gd name="T15" fmla="*/ 51 h 52"/>
                  <a:gd name="T16" fmla="*/ 72 w 97"/>
                  <a:gd name="T17" fmla="*/ 52 h 52"/>
                  <a:gd name="T18" fmla="*/ 84 w 97"/>
                  <a:gd name="T19" fmla="*/ 51 h 52"/>
                  <a:gd name="T20" fmla="*/ 97 w 97"/>
                  <a:gd name="T21" fmla="*/ 47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7"/>
                  <a:gd name="T34" fmla="*/ 0 h 52"/>
                  <a:gd name="T35" fmla="*/ 97 w 97"/>
                  <a:gd name="T36" fmla="*/ 52 h 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7" h="52">
                    <a:moveTo>
                      <a:pt x="0" y="0"/>
                    </a:moveTo>
                    <a:lnTo>
                      <a:pt x="4" y="11"/>
                    </a:lnTo>
                    <a:lnTo>
                      <a:pt x="11" y="21"/>
                    </a:lnTo>
                    <a:lnTo>
                      <a:pt x="18" y="30"/>
                    </a:lnTo>
                    <a:lnTo>
                      <a:pt x="28" y="37"/>
                    </a:lnTo>
                    <a:lnTo>
                      <a:pt x="37" y="43"/>
                    </a:lnTo>
                    <a:lnTo>
                      <a:pt x="48" y="48"/>
                    </a:lnTo>
                    <a:lnTo>
                      <a:pt x="59" y="51"/>
                    </a:lnTo>
                    <a:lnTo>
                      <a:pt x="72" y="52"/>
                    </a:lnTo>
                    <a:lnTo>
                      <a:pt x="84" y="51"/>
                    </a:lnTo>
                    <a:lnTo>
                      <a:pt x="97" y="4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8" name="Line 520"/>
              <p:cNvSpPr>
                <a:spLocks noChangeShapeType="1"/>
              </p:cNvSpPr>
              <p:nvPr/>
            </p:nvSpPr>
            <p:spPr bwMode="auto">
              <a:xfrm>
                <a:off x="2033" y="40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9" name="Line 521"/>
              <p:cNvSpPr>
                <a:spLocks noChangeShapeType="1"/>
              </p:cNvSpPr>
              <p:nvPr/>
            </p:nvSpPr>
            <p:spPr bwMode="auto">
              <a:xfrm>
                <a:off x="2246" y="32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0" name="Line 522"/>
              <p:cNvSpPr>
                <a:spLocks noChangeShapeType="1"/>
              </p:cNvSpPr>
              <p:nvPr/>
            </p:nvSpPr>
            <p:spPr bwMode="auto">
              <a:xfrm flipV="1">
                <a:off x="2080" y="278"/>
                <a:ext cx="68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1" name="Line 523"/>
              <p:cNvSpPr>
                <a:spLocks noChangeShapeType="1"/>
              </p:cNvSpPr>
              <p:nvPr/>
            </p:nvSpPr>
            <p:spPr bwMode="auto">
              <a:xfrm flipH="1">
                <a:off x="2131" y="429"/>
                <a:ext cx="70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2" name="Line 524"/>
              <p:cNvSpPr>
                <a:spLocks noChangeShapeType="1"/>
              </p:cNvSpPr>
              <p:nvPr/>
            </p:nvSpPr>
            <p:spPr bwMode="auto">
              <a:xfrm>
                <a:off x="1872" y="46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3" name="Line 525"/>
              <p:cNvSpPr>
                <a:spLocks noChangeShapeType="1"/>
              </p:cNvSpPr>
              <p:nvPr/>
            </p:nvSpPr>
            <p:spPr bwMode="auto">
              <a:xfrm>
                <a:off x="1602" y="55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4" name="Line 526"/>
              <p:cNvSpPr>
                <a:spLocks noChangeShapeType="1"/>
              </p:cNvSpPr>
              <p:nvPr/>
            </p:nvSpPr>
            <p:spPr bwMode="auto">
              <a:xfrm flipV="1">
                <a:off x="1650" y="412"/>
                <a:ext cx="124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5" name="Line 527"/>
              <p:cNvSpPr>
                <a:spLocks noChangeShapeType="1"/>
              </p:cNvSpPr>
              <p:nvPr/>
            </p:nvSpPr>
            <p:spPr bwMode="auto">
              <a:xfrm flipH="1">
                <a:off x="1702" y="564"/>
                <a:ext cx="124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6" name="Line 528"/>
              <p:cNvSpPr>
                <a:spLocks noChangeShapeType="1"/>
              </p:cNvSpPr>
              <p:nvPr/>
            </p:nvSpPr>
            <p:spPr bwMode="auto">
              <a:xfrm flipV="1">
                <a:off x="2902" y="1166"/>
                <a:ext cx="1" cy="4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7" name="Line 529"/>
              <p:cNvSpPr>
                <a:spLocks noChangeShapeType="1"/>
              </p:cNvSpPr>
              <p:nvPr/>
            </p:nvSpPr>
            <p:spPr bwMode="auto">
              <a:xfrm flipV="1">
                <a:off x="2698" y="1166"/>
                <a:ext cx="1" cy="4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8" name="Line 530"/>
              <p:cNvSpPr>
                <a:spLocks noChangeShapeType="1"/>
              </p:cNvSpPr>
              <p:nvPr/>
            </p:nvSpPr>
            <p:spPr bwMode="auto">
              <a:xfrm flipH="1">
                <a:off x="2698" y="1166"/>
                <a:ext cx="2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9" name="Line 531"/>
              <p:cNvSpPr>
                <a:spLocks noChangeShapeType="1"/>
              </p:cNvSpPr>
              <p:nvPr/>
            </p:nvSpPr>
            <p:spPr bwMode="auto">
              <a:xfrm flipH="1">
                <a:off x="2698" y="1582"/>
                <a:ext cx="20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0" name="Line 532"/>
              <p:cNvSpPr>
                <a:spLocks noChangeShapeType="1"/>
              </p:cNvSpPr>
              <p:nvPr/>
            </p:nvSpPr>
            <p:spPr bwMode="auto">
              <a:xfrm flipV="1">
                <a:off x="2132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1" name="Line 533"/>
              <p:cNvSpPr>
                <a:spLocks noChangeShapeType="1"/>
              </p:cNvSpPr>
              <p:nvPr/>
            </p:nvSpPr>
            <p:spPr bwMode="auto">
              <a:xfrm>
                <a:off x="1811" y="2188"/>
                <a:ext cx="3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2" name="Line 534"/>
              <p:cNvSpPr>
                <a:spLocks noChangeShapeType="1"/>
              </p:cNvSpPr>
              <p:nvPr/>
            </p:nvSpPr>
            <p:spPr bwMode="auto">
              <a:xfrm>
                <a:off x="1746" y="1887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3" name="Line 535"/>
              <p:cNvSpPr>
                <a:spLocks noChangeShapeType="1"/>
              </p:cNvSpPr>
              <p:nvPr/>
            </p:nvSpPr>
            <p:spPr bwMode="auto">
              <a:xfrm>
                <a:off x="1761" y="1937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4" name="Line 536"/>
              <p:cNvSpPr>
                <a:spLocks noChangeShapeType="1"/>
              </p:cNvSpPr>
              <p:nvPr/>
            </p:nvSpPr>
            <p:spPr bwMode="auto">
              <a:xfrm>
                <a:off x="1761" y="1987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5" name="Line 537"/>
              <p:cNvSpPr>
                <a:spLocks noChangeShapeType="1"/>
              </p:cNvSpPr>
              <p:nvPr/>
            </p:nvSpPr>
            <p:spPr bwMode="auto">
              <a:xfrm flipV="1">
                <a:off x="1811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6" name="Line 538"/>
              <p:cNvSpPr>
                <a:spLocks noChangeShapeType="1"/>
              </p:cNvSpPr>
              <p:nvPr/>
            </p:nvSpPr>
            <p:spPr bwMode="auto">
              <a:xfrm flipV="1">
                <a:off x="1761" y="1937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7" name="Line 539"/>
              <p:cNvSpPr>
                <a:spLocks noChangeShapeType="1"/>
              </p:cNvSpPr>
              <p:nvPr/>
            </p:nvSpPr>
            <p:spPr bwMode="auto">
              <a:xfrm>
                <a:off x="1848" y="2294"/>
                <a:ext cx="28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8" name="Line 540"/>
              <p:cNvSpPr>
                <a:spLocks noChangeShapeType="1"/>
              </p:cNvSpPr>
              <p:nvPr/>
            </p:nvSpPr>
            <p:spPr bwMode="auto">
              <a:xfrm>
                <a:off x="1848" y="2402"/>
                <a:ext cx="28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9" name="Line 541"/>
              <p:cNvSpPr>
                <a:spLocks noChangeShapeType="1"/>
              </p:cNvSpPr>
              <p:nvPr/>
            </p:nvSpPr>
            <p:spPr bwMode="auto">
              <a:xfrm>
                <a:off x="1882" y="2465"/>
                <a:ext cx="2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0" name="Line 542"/>
              <p:cNvSpPr>
                <a:spLocks noChangeShapeType="1"/>
              </p:cNvSpPr>
              <p:nvPr/>
            </p:nvSpPr>
            <p:spPr bwMode="auto">
              <a:xfrm>
                <a:off x="1882" y="2556"/>
                <a:ext cx="2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1" name="Line 543"/>
              <p:cNvSpPr>
                <a:spLocks noChangeShapeType="1"/>
              </p:cNvSpPr>
              <p:nvPr/>
            </p:nvSpPr>
            <p:spPr bwMode="auto">
              <a:xfrm>
                <a:off x="1877" y="2621"/>
                <a:ext cx="25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2" name="Line 544"/>
              <p:cNvSpPr>
                <a:spLocks noChangeShapeType="1"/>
              </p:cNvSpPr>
              <p:nvPr/>
            </p:nvSpPr>
            <p:spPr bwMode="auto">
              <a:xfrm>
                <a:off x="1877" y="2741"/>
                <a:ext cx="25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3" name="Line 545"/>
              <p:cNvSpPr>
                <a:spLocks noChangeShapeType="1"/>
              </p:cNvSpPr>
              <p:nvPr/>
            </p:nvSpPr>
            <p:spPr bwMode="auto">
              <a:xfrm>
                <a:off x="2132" y="2294"/>
                <a:ext cx="1" cy="1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4" name="Line 546"/>
              <p:cNvSpPr>
                <a:spLocks noChangeShapeType="1"/>
              </p:cNvSpPr>
              <p:nvPr/>
            </p:nvSpPr>
            <p:spPr bwMode="auto">
              <a:xfrm>
                <a:off x="2098" y="2465"/>
                <a:ext cx="1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5" name="Line 547"/>
              <p:cNvSpPr>
                <a:spLocks noChangeShapeType="1"/>
              </p:cNvSpPr>
              <p:nvPr/>
            </p:nvSpPr>
            <p:spPr bwMode="auto">
              <a:xfrm>
                <a:off x="2132" y="2621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6" name="Line 548"/>
              <p:cNvSpPr>
                <a:spLocks noChangeShapeType="1"/>
              </p:cNvSpPr>
              <p:nvPr/>
            </p:nvSpPr>
            <p:spPr bwMode="auto">
              <a:xfrm>
                <a:off x="1848" y="2294"/>
                <a:ext cx="1" cy="1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7" name="Line 549"/>
              <p:cNvSpPr>
                <a:spLocks noChangeShapeType="1"/>
              </p:cNvSpPr>
              <p:nvPr/>
            </p:nvSpPr>
            <p:spPr bwMode="auto">
              <a:xfrm>
                <a:off x="1882" y="2465"/>
                <a:ext cx="1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8" name="Line 550"/>
              <p:cNvSpPr>
                <a:spLocks noChangeShapeType="1"/>
              </p:cNvSpPr>
              <p:nvPr/>
            </p:nvSpPr>
            <p:spPr bwMode="auto">
              <a:xfrm>
                <a:off x="1877" y="2621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9" name="Line 551"/>
              <p:cNvSpPr>
                <a:spLocks noChangeShapeType="1"/>
              </p:cNvSpPr>
              <p:nvPr/>
            </p:nvSpPr>
            <p:spPr bwMode="auto">
              <a:xfrm flipV="1">
                <a:off x="3889" y="1793"/>
                <a:ext cx="1" cy="35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0" name="Line 552"/>
              <p:cNvSpPr>
                <a:spLocks noChangeShapeType="1"/>
              </p:cNvSpPr>
              <p:nvPr/>
            </p:nvSpPr>
            <p:spPr bwMode="auto">
              <a:xfrm>
                <a:off x="2643" y="2148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1" name="Line 553"/>
              <p:cNvSpPr>
                <a:spLocks noChangeShapeType="1"/>
              </p:cNvSpPr>
              <p:nvPr/>
            </p:nvSpPr>
            <p:spPr bwMode="auto">
              <a:xfrm>
                <a:off x="2437" y="2156"/>
                <a:ext cx="4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2" name="Line 554"/>
              <p:cNvSpPr>
                <a:spLocks noChangeShapeType="1"/>
              </p:cNvSpPr>
              <p:nvPr/>
            </p:nvSpPr>
            <p:spPr bwMode="auto">
              <a:xfrm flipV="1">
                <a:off x="2854" y="215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3" name="Line 555"/>
              <p:cNvSpPr>
                <a:spLocks noChangeShapeType="1"/>
              </p:cNvSpPr>
              <p:nvPr/>
            </p:nvSpPr>
            <p:spPr bwMode="auto">
              <a:xfrm flipV="1">
                <a:off x="2879" y="215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4" name="Line 556"/>
              <p:cNvSpPr>
                <a:spLocks noChangeShapeType="1"/>
              </p:cNvSpPr>
              <p:nvPr/>
            </p:nvSpPr>
            <p:spPr bwMode="auto">
              <a:xfrm flipV="1">
                <a:off x="2904" y="2156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5" name="Line 557"/>
              <p:cNvSpPr>
                <a:spLocks noChangeShapeType="1"/>
              </p:cNvSpPr>
              <p:nvPr/>
            </p:nvSpPr>
            <p:spPr bwMode="auto">
              <a:xfrm>
                <a:off x="2437" y="2213"/>
                <a:ext cx="29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6" name="Line 558"/>
              <p:cNvSpPr>
                <a:spLocks noChangeShapeType="1"/>
              </p:cNvSpPr>
              <p:nvPr/>
            </p:nvSpPr>
            <p:spPr bwMode="auto">
              <a:xfrm>
                <a:off x="2437" y="2223"/>
                <a:ext cx="29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7" name="Line 559"/>
              <p:cNvSpPr>
                <a:spLocks noChangeShapeType="1"/>
              </p:cNvSpPr>
              <p:nvPr/>
            </p:nvSpPr>
            <p:spPr bwMode="auto">
              <a:xfrm>
                <a:off x="2437" y="2284"/>
                <a:ext cx="3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8" name="Line 560"/>
              <p:cNvSpPr>
                <a:spLocks noChangeShapeType="1"/>
              </p:cNvSpPr>
              <p:nvPr/>
            </p:nvSpPr>
            <p:spPr bwMode="auto">
              <a:xfrm flipV="1">
                <a:off x="2437" y="2223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9" name="Line 561"/>
              <p:cNvSpPr>
                <a:spLocks noChangeShapeType="1"/>
              </p:cNvSpPr>
              <p:nvPr/>
            </p:nvSpPr>
            <p:spPr bwMode="auto">
              <a:xfrm flipV="1">
                <a:off x="2776" y="2223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0" name="Line 562"/>
              <p:cNvSpPr>
                <a:spLocks noChangeShapeType="1"/>
              </p:cNvSpPr>
              <p:nvPr/>
            </p:nvSpPr>
            <p:spPr bwMode="auto">
              <a:xfrm flipV="1">
                <a:off x="2752" y="221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1" name="Line 563"/>
              <p:cNvSpPr>
                <a:spLocks noChangeShapeType="1"/>
              </p:cNvSpPr>
              <p:nvPr/>
            </p:nvSpPr>
            <p:spPr bwMode="auto">
              <a:xfrm flipV="1">
                <a:off x="2727" y="221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2" name="Line 564"/>
              <p:cNvSpPr>
                <a:spLocks noChangeShapeType="1"/>
              </p:cNvSpPr>
              <p:nvPr/>
            </p:nvSpPr>
            <p:spPr bwMode="auto">
              <a:xfrm>
                <a:off x="2752" y="2223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3" name="Line 565"/>
              <p:cNvSpPr>
                <a:spLocks noChangeShapeType="1"/>
              </p:cNvSpPr>
              <p:nvPr/>
            </p:nvSpPr>
            <p:spPr bwMode="auto">
              <a:xfrm>
                <a:off x="2752" y="2213"/>
                <a:ext cx="15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4" name="Line 566"/>
              <p:cNvSpPr>
                <a:spLocks noChangeShapeType="1"/>
              </p:cNvSpPr>
              <p:nvPr/>
            </p:nvSpPr>
            <p:spPr bwMode="auto">
              <a:xfrm>
                <a:off x="2879" y="2151"/>
                <a:ext cx="10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5" name="Line 567"/>
              <p:cNvSpPr>
                <a:spLocks noChangeShapeType="1"/>
              </p:cNvSpPr>
              <p:nvPr/>
            </p:nvSpPr>
            <p:spPr bwMode="auto">
              <a:xfrm>
                <a:off x="2879" y="2156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6" name="Line 568"/>
              <p:cNvSpPr>
                <a:spLocks noChangeShapeType="1"/>
              </p:cNvSpPr>
              <p:nvPr/>
            </p:nvSpPr>
            <p:spPr bwMode="auto">
              <a:xfrm flipV="1">
                <a:off x="2437" y="2156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7" name="Line 569"/>
              <p:cNvSpPr>
                <a:spLocks noChangeShapeType="1"/>
              </p:cNvSpPr>
              <p:nvPr/>
            </p:nvSpPr>
            <p:spPr bwMode="auto">
              <a:xfrm>
                <a:off x="2270" y="2360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8" name="Line 570"/>
              <p:cNvSpPr>
                <a:spLocks noChangeShapeType="1"/>
              </p:cNvSpPr>
              <p:nvPr/>
            </p:nvSpPr>
            <p:spPr bwMode="auto">
              <a:xfrm flipV="1">
                <a:off x="3005" y="1738"/>
                <a:ext cx="31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9" name="Line 571"/>
              <p:cNvSpPr>
                <a:spLocks noChangeShapeType="1"/>
              </p:cNvSpPr>
              <p:nvPr/>
            </p:nvSpPr>
            <p:spPr bwMode="auto">
              <a:xfrm>
                <a:off x="3036" y="1738"/>
                <a:ext cx="85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0" name="Line 572"/>
              <p:cNvSpPr>
                <a:spLocks noChangeShapeType="1"/>
              </p:cNvSpPr>
              <p:nvPr/>
            </p:nvSpPr>
            <p:spPr bwMode="auto">
              <a:xfrm flipV="1">
                <a:off x="3068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1" name="Line 573"/>
              <p:cNvSpPr>
                <a:spLocks noChangeShapeType="1"/>
              </p:cNvSpPr>
              <p:nvPr/>
            </p:nvSpPr>
            <p:spPr bwMode="auto">
              <a:xfrm flipV="1">
                <a:off x="3238" y="2301"/>
                <a:ext cx="1" cy="65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2" name="Line 574"/>
              <p:cNvSpPr>
                <a:spLocks noChangeShapeType="1"/>
              </p:cNvSpPr>
              <p:nvPr/>
            </p:nvSpPr>
            <p:spPr bwMode="auto">
              <a:xfrm>
                <a:off x="3238" y="2955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3" name="Line 575"/>
              <p:cNvSpPr>
                <a:spLocks noChangeShapeType="1"/>
              </p:cNvSpPr>
              <p:nvPr/>
            </p:nvSpPr>
            <p:spPr bwMode="auto">
              <a:xfrm>
                <a:off x="3357" y="3007"/>
                <a:ext cx="7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4" name="Line 576"/>
              <p:cNvSpPr>
                <a:spLocks noChangeShapeType="1"/>
              </p:cNvSpPr>
              <p:nvPr/>
            </p:nvSpPr>
            <p:spPr bwMode="auto">
              <a:xfrm flipV="1">
                <a:off x="3533" y="2151"/>
                <a:ext cx="1" cy="8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5" name="Line 577"/>
              <p:cNvSpPr>
                <a:spLocks noChangeShapeType="1"/>
              </p:cNvSpPr>
              <p:nvPr/>
            </p:nvSpPr>
            <p:spPr bwMode="auto">
              <a:xfrm flipV="1">
                <a:off x="3357" y="2151"/>
                <a:ext cx="1" cy="85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6" name="Line 578"/>
              <p:cNvSpPr>
                <a:spLocks noChangeShapeType="1"/>
              </p:cNvSpPr>
              <p:nvPr/>
            </p:nvSpPr>
            <p:spPr bwMode="auto">
              <a:xfrm>
                <a:off x="3504" y="2995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7" name="Line 579"/>
              <p:cNvSpPr>
                <a:spLocks noChangeShapeType="1"/>
              </p:cNvSpPr>
              <p:nvPr/>
            </p:nvSpPr>
            <p:spPr bwMode="auto">
              <a:xfrm>
                <a:off x="3430" y="3007"/>
                <a:ext cx="15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8" name="Line 580"/>
              <p:cNvSpPr>
                <a:spLocks noChangeShapeType="1"/>
              </p:cNvSpPr>
              <p:nvPr/>
            </p:nvSpPr>
            <p:spPr bwMode="auto">
              <a:xfrm>
                <a:off x="3533" y="2251"/>
                <a:ext cx="6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9" name="Line 581"/>
              <p:cNvSpPr>
                <a:spLocks noChangeShapeType="1"/>
              </p:cNvSpPr>
              <p:nvPr/>
            </p:nvSpPr>
            <p:spPr bwMode="auto">
              <a:xfrm>
                <a:off x="3533" y="240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0" name="Line 582"/>
              <p:cNvSpPr>
                <a:spLocks noChangeShapeType="1"/>
              </p:cNvSpPr>
              <p:nvPr/>
            </p:nvSpPr>
            <p:spPr bwMode="auto">
              <a:xfrm>
                <a:off x="3533" y="250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1" name="Line 583"/>
              <p:cNvSpPr>
                <a:spLocks noChangeShapeType="1"/>
              </p:cNvSpPr>
              <p:nvPr/>
            </p:nvSpPr>
            <p:spPr bwMode="auto">
              <a:xfrm flipV="1">
                <a:off x="3548" y="2407"/>
                <a:ext cx="1" cy="10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2" name="Line 584"/>
              <p:cNvSpPr>
                <a:spLocks noChangeShapeType="1"/>
              </p:cNvSpPr>
              <p:nvPr/>
            </p:nvSpPr>
            <p:spPr bwMode="auto">
              <a:xfrm>
                <a:off x="2270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3" name="Line 585"/>
              <p:cNvSpPr>
                <a:spLocks noChangeShapeType="1"/>
              </p:cNvSpPr>
              <p:nvPr/>
            </p:nvSpPr>
            <p:spPr bwMode="auto">
              <a:xfrm>
                <a:off x="2383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4" name="Line 586"/>
              <p:cNvSpPr>
                <a:spLocks noChangeShapeType="1"/>
              </p:cNvSpPr>
              <p:nvPr/>
            </p:nvSpPr>
            <p:spPr bwMode="auto">
              <a:xfrm>
                <a:off x="2400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5" name="Line 587"/>
              <p:cNvSpPr>
                <a:spLocks noChangeShapeType="1"/>
              </p:cNvSpPr>
              <p:nvPr/>
            </p:nvSpPr>
            <p:spPr bwMode="auto">
              <a:xfrm>
                <a:off x="2611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6" name="Line 588"/>
              <p:cNvSpPr>
                <a:spLocks noChangeShapeType="1"/>
              </p:cNvSpPr>
              <p:nvPr/>
            </p:nvSpPr>
            <p:spPr bwMode="auto">
              <a:xfrm>
                <a:off x="2628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7" name="Line 589"/>
              <p:cNvSpPr>
                <a:spLocks noChangeShapeType="1"/>
              </p:cNvSpPr>
              <p:nvPr/>
            </p:nvSpPr>
            <p:spPr bwMode="auto">
              <a:xfrm>
                <a:off x="2737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8" name="Line 590"/>
              <p:cNvSpPr>
                <a:spLocks noChangeShapeType="1"/>
              </p:cNvSpPr>
              <p:nvPr/>
            </p:nvSpPr>
            <p:spPr bwMode="auto">
              <a:xfrm>
                <a:off x="2270" y="2664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9" name="Line 591"/>
              <p:cNvSpPr>
                <a:spLocks noChangeShapeType="1"/>
              </p:cNvSpPr>
              <p:nvPr/>
            </p:nvSpPr>
            <p:spPr bwMode="auto">
              <a:xfrm>
                <a:off x="2400" y="2360"/>
                <a:ext cx="2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0" name="Line 592"/>
              <p:cNvSpPr>
                <a:spLocks noChangeShapeType="1"/>
              </p:cNvSpPr>
              <p:nvPr/>
            </p:nvSpPr>
            <p:spPr bwMode="auto">
              <a:xfrm>
                <a:off x="2628" y="2360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1" name="Line 593"/>
              <p:cNvSpPr>
                <a:spLocks noChangeShapeType="1"/>
              </p:cNvSpPr>
              <p:nvPr/>
            </p:nvSpPr>
            <p:spPr bwMode="auto">
              <a:xfrm>
                <a:off x="2628" y="2664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2" name="Line 594"/>
              <p:cNvSpPr>
                <a:spLocks noChangeShapeType="1"/>
              </p:cNvSpPr>
              <p:nvPr/>
            </p:nvSpPr>
            <p:spPr bwMode="auto">
              <a:xfrm>
                <a:off x="2400" y="2664"/>
                <a:ext cx="2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3" name="Line 595"/>
              <p:cNvSpPr>
                <a:spLocks noChangeShapeType="1"/>
              </p:cNvSpPr>
              <p:nvPr/>
            </p:nvSpPr>
            <p:spPr bwMode="auto">
              <a:xfrm>
                <a:off x="2496" y="2684"/>
                <a:ext cx="2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4" name="Line 596"/>
              <p:cNvSpPr>
                <a:spLocks noChangeShapeType="1"/>
              </p:cNvSpPr>
              <p:nvPr/>
            </p:nvSpPr>
            <p:spPr bwMode="auto">
              <a:xfrm>
                <a:off x="2496" y="2795"/>
                <a:ext cx="2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5" name="Line 597"/>
              <p:cNvSpPr>
                <a:spLocks noChangeShapeType="1"/>
              </p:cNvSpPr>
              <p:nvPr/>
            </p:nvSpPr>
            <p:spPr bwMode="auto">
              <a:xfrm>
                <a:off x="2737" y="2684"/>
                <a:ext cx="1" cy="11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6" name="Line 598"/>
              <p:cNvSpPr>
                <a:spLocks noChangeShapeType="1"/>
              </p:cNvSpPr>
              <p:nvPr/>
            </p:nvSpPr>
            <p:spPr bwMode="auto">
              <a:xfrm>
                <a:off x="2496" y="2684"/>
                <a:ext cx="1" cy="11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7" name="Line 599"/>
              <p:cNvSpPr>
                <a:spLocks noChangeShapeType="1"/>
              </p:cNvSpPr>
              <p:nvPr/>
            </p:nvSpPr>
            <p:spPr bwMode="auto">
              <a:xfrm>
                <a:off x="4142" y="3152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8" name="Line 600"/>
              <p:cNvSpPr>
                <a:spLocks noChangeShapeType="1"/>
              </p:cNvSpPr>
              <p:nvPr/>
            </p:nvSpPr>
            <p:spPr bwMode="auto">
              <a:xfrm flipV="1">
                <a:off x="4172" y="314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9" name="Line 601"/>
              <p:cNvSpPr>
                <a:spLocks noChangeShapeType="1"/>
              </p:cNvSpPr>
              <p:nvPr/>
            </p:nvSpPr>
            <p:spPr bwMode="auto">
              <a:xfrm>
                <a:off x="4172" y="3142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0" name="Line 602"/>
              <p:cNvSpPr>
                <a:spLocks noChangeShapeType="1"/>
              </p:cNvSpPr>
              <p:nvPr/>
            </p:nvSpPr>
            <p:spPr bwMode="auto">
              <a:xfrm flipV="1">
                <a:off x="4212" y="3127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1" name="Line 603"/>
              <p:cNvSpPr>
                <a:spLocks noChangeShapeType="1"/>
              </p:cNvSpPr>
              <p:nvPr/>
            </p:nvSpPr>
            <p:spPr bwMode="auto">
              <a:xfrm flipH="1">
                <a:off x="4207" y="312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2" name="Line 604"/>
              <p:cNvSpPr>
                <a:spLocks noChangeShapeType="1"/>
              </p:cNvSpPr>
              <p:nvPr/>
            </p:nvSpPr>
            <p:spPr bwMode="auto">
              <a:xfrm flipV="1">
                <a:off x="4207" y="3087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3" name="Line 605"/>
              <p:cNvSpPr>
                <a:spLocks noChangeShapeType="1"/>
              </p:cNvSpPr>
              <p:nvPr/>
            </p:nvSpPr>
            <p:spPr bwMode="auto">
              <a:xfrm flipH="1">
                <a:off x="4142" y="3087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3" name="Group 807"/>
            <p:cNvGrpSpPr>
              <a:grpSpLocks/>
            </p:cNvGrpSpPr>
            <p:nvPr/>
          </p:nvGrpSpPr>
          <p:grpSpPr bwMode="auto">
            <a:xfrm>
              <a:off x="1090" y="987"/>
              <a:ext cx="3053" cy="3156"/>
              <a:chOff x="1090" y="987"/>
              <a:chExt cx="3053" cy="3156"/>
            </a:xfrm>
          </p:grpSpPr>
          <p:sp>
            <p:nvSpPr>
              <p:cNvPr id="2764" name="Line 607"/>
              <p:cNvSpPr>
                <a:spLocks noChangeShapeType="1"/>
              </p:cNvSpPr>
              <p:nvPr/>
            </p:nvSpPr>
            <p:spPr bwMode="auto">
              <a:xfrm>
                <a:off x="4142" y="3087"/>
                <a:ext cx="1" cy="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5" name="Line 608"/>
              <p:cNvSpPr>
                <a:spLocks noChangeShapeType="1"/>
              </p:cNvSpPr>
              <p:nvPr/>
            </p:nvSpPr>
            <p:spPr bwMode="auto">
              <a:xfrm>
                <a:off x="1835" y="4142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6" name="Line 609"/>
              <p:cNvSpPr>
                <a:spLocks noChangeShapeType="1"/>
              </p:cNvSpPr>
              <p:nvPr/>
            </p:nvSpPr>
            <p:spPr bwMode="auto">
              <a:xfrm>
                <a:off x="1835" y="3133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7" name="Line 610"/>
              <p:cNvSpPr>
                <a:spLocks noChangeShapeType="1"/>
              </p:cNvSpPr>
              <p:nvPr/>
            </p:nvSpPr>
            <p:spPr bwMode="auto">
              <a:xfrm flipV="1">
                <a:off x="1835" y="3133"/>
                <a:ext cx="1" cy="10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8" name="Line 611"/>
              <p:cNvSpPr>
                <a:spLocks noChangeShapeType="1"/>
              </p:cNvSpPr>
              <p:nvPr/>
            </p:nvSpPr>
            <p:spPr bwMode="auto">
              <a:xfrm flipV="1">
                <a:off x="2424" y="3133"/>
                <a:ext cx="1" cy="10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9" name="Line 612"/>
              <p:cNvSpPr>
                <a:spLocks noChangeShapeType="1"/>
              </p:cNvSpPr>
              <p:nvPr/>
            </p:nvSpPr>
            <p:spPr bwMode="auto">
              <a:xfrm flipV="1">
                <a:off x="1090" y="2435"/>
                <a:ext cx="1" cy="56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0" name="Line 613"/>
              <p:cNvSpPr>
                <a:spLocks noChangeShapeType="1"/>
              </p:cNvSpPr>
              <p:nvPr/>
            </p:nvSpPr>
            <p:spPr bwMode="auto">
              <a:xfrm flipV="1">
                <a:off x="1238" y="2395"/>
                <a:ext cx="1" cy="17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1" name="Line 614"/>
              <p:cNvSpPr>
                <a:spLocks noChangeShapeType="1"/>
              </p:cNvSpPr>
              <p:nvPr/>
            </p:nvSpPr>
            <p:spPr bwMode="auto">
              <a:xfrm flipV="1">
                <a:off x="1712" y="2566"/>
                <a:ext cx="1" cy="4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2" name="Line 615"/>
              <p:cNvSpPr>
                <a:spLocks noChangeShapeType="1"/>
              </p:cNvSpPr>
              <p:nvPr/>
            </p:nvSpPr>
            <p:spPr bwMode="auto">
              <a:xfrm>
                <a:off x="1090" y="3002"/>
                <a:ext cx="6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3" name="Line 616"/>
              <p:cNvSpPr>
                <a:spLocks noChangeShapeType="1"/>
              </p:cNvSpPr>
              <p:nvPr/>
            </p:nvSpPr>
            <p:spPr bwMode="auto">
              <a:xfrm>
                <a:off x="1238" y="2566"/>
                <a:ext cx="4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4" name="Line 617"/>
              <p:cNvSpPr>
                <a:spLocks noChangeShapeType="1"/>
              </p:cNvSpPr>
              <p:nvPr/>
            </p:nvSpPr>
            <p:spPr bwMode="auto">
              <a:xfrm>
                <a:off x="3238" y="2211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5" name="Line 618"/>
              <p:cNvSpPr>
                <a:spLocks noChangeShapeType="1"/>
              </p:cNvSpPr>
              <p:nvPr/>
            </p:nvSpPr>
            <p:spPr bwMode="auto">
              <a:xfrm flipH="1">
                <a:off x="2759" y="1071"/>
                <a:ext cx="2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6" name="Line 619"/>
              <p:cNvSpPr>
                <a:spLocks noChangeShapeType="1"/>
              </p:cNvSpPr>
              <p:nvPr/>
            </p:nvSpPr>
            <p:spPr bwMode="auto">
              <a:xfrm flipV="1">
                <a:off x="2759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7" name="Line 620"/>
              <p:cNvSpPr>
                <a:spLocks noChangeShapeType="1"/>
              </p:cNvSpPr>
              <p:nvPr/>
            </p:nvSpPr>
            <p:spPr bwMode="auto">
              <a:xfrm flipV="1">
                <a:off x="2909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8" name="Line 621"/>
              <p:cNvSpPr>
                <a:spLocks noChangeShapeType="1"/>
              </p:cNvSpPr>
              <p:nvPr/>
            </p:nvSpPr>
            <p:spPr bwMode="auto">
              <a:xfrm flipV="1">
                <a:off x="2968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9" name="Line 622"/>
              <p:cNvSpPr>
                <a:spLocks noChangeShapeType="1"/>
              </p:cNvSpPr>
              <p:nvPr/>
            </p:nvSpPr>
            <p:spPr bwMode="auto">
              <a:xfrm flipV="1">
                <a:off x="1090" y="2395"/>
                <a:ext cx="148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0" name="Line 623"/>
              <p:cNvSpPr>
                <a:spLocks noChangeShapeType="1"/>
              </p:cNvSpPr>
              <p:nvPr/>
            </p:nvSpPr>
            <p:spPr bwMode="auto">
              <a:xfrm>
                <a:off x="1860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1" name="Line 624"/>
              <p:cNvSpPr>
                <a:spLocks noChangeShapeType="1"/>
              </p:cNvSpPr>
              <p:nvPr/>
            </p:nvSpPr>
            <p:spPr bwMode="auto">
              <a:xfrm>
                <a:off x="1958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2" name="Line 625"/>
              <p:cNvSpPr>
                <a:spLocks noChangeShapeType="1"/>
              </p:cNvSpPr>
              <p:nvPr/>
            </p:nvSpPr>
            <p:spPr bwMode="auto">
              <a:xfrm>
                <a:off x="2010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3" name="Line 626"/>
              <p:cNvSpPr>
                <a:spLocks noChangeShapeType="1"/>
              </p:cNvSpPr>
              <p:nvPr/>
            </p:nvSpPr>
            <p:spPr bwMode="auto">
              <a:xfrm>
                <a:off x="1860" y="1887"/>
                <a:ext cx="9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4" name="Line 627"/>
              <p:cNvSpPr>
                <a:spLocks noChangeShapeType="1"/>
              </p:cNvSpPr>
              <p:nvPr/>
            </p:nvSpPr>
            <p:spPr bwMode="auto">
              <a:xfrm>
                <a:off x="1773" y="1992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5" name="Line 628"/>
              <p:cNvSpPr>
                <a:spLocks noChangeShapeType="1"/>
              </p:cNvSpPr>
              <p:nvPr/>
            </p:nvSpPr>
            <p:spPr bwMode="auto">
              <a:xfrm flipV="1">
                <a:off x="1806" y="1992"/>
                <a:ext cx="1" cy="18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6" name="Line 629"/>
              <p:cNvSpPr>
                <a:spLocks noChangeShapeType="1"/>
              </p:cNvSpPr>
              <p:nvPr/>
            </p:nvSpPr>
            <p:spPr bwMode="auto">
              <a:xfrm>
                <a:off x="1773" y="2176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7" name="Line 630"/>
              <p:cNvSpPr>
                <a:spLocks noChangeShapeType="1"/>
              </p:cNvSpPr>
              <p:nvPr/>
            </p:nvSpPr>
            <p:spPr bwMode="auto">
              <a:xfrm flipV="1">
                <a:off x="1773" y="1992"/>
                <a:ext cx="1" cy="18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8" name="Line 631"/>
              <p:cNvSpPr>
                <a:spLocks noChangeShapeType="1"/>
              </p:cNvSpPr>
              <p:nvPr/>
            </p:nvSpPr>
            <p:spPr bwMode="auto">
              <a:xfrm>
                <a:off x="1746" y="1818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9" name="Line 632"/>
              <p:cNvSpPr>
                <a:spLocks noChangeShapeType="1"/>
              </p:cNvSpPr>
              <p:nvPr/>
            </p:nvSpPr>
            <p:spPr bwMode="auto">
              <a:xfrm>
                <a:off x="1746" y="1838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0" name="Line 633"/>
              <p:cNvSpPr>
                <a:spLocks noChangeShapeType="1"/>
              </p:cNvSpPr>
              <p:nvPr/>
            </p:nvSpPr>
            <p:spPr bwMode="auto">
              <a:xfrm flipV="1">
                <a:off x="1775" y="178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1" name="Line 634"/>
              <p:cNvSpPr>
                <a:spLocks noChangeShapeType="1"/>
              </p:cNvSpPr>
              <p:nvPr/>
            </p:nvSpPr>
            <p:spPr bwMode="auto">
              <a:xfrm flipV="1">
                <a:off x="1796" y="178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2" name="Line 635"/>
              <p:cNvSpPr>
                <a:spLocks noChangeShapeType="1"/>
              </p:cNvSpPr>
              <p:nvPr/>
            </p:nvSpPr>
            <p:spPr bwMode="auto">
              <a:xfrm>
                <a:off x="2762" y="1793"/>
                <a:ext cx="1" cy="35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3" name="Line 636"/>
              <p:cNvSpPr>
                <a:spLocks noChangeShapeType="1"/>
              </p:cNvSpPr>
              <p:nvPr/>
            </p:nvSpPr>
            <p:spPr bwMode="auto">
              <a:xfrm>
                <a:off x="2762" y="2151"/>
                <a:ext cx="9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4" name="Line 637"/>
              <p:cNvSpPr>
                <a:spLocks noChangeShapeType="1"/>
              </p:cNvSpPr>
              <p:nvPr/>
            </p:nvSpPr>
            <p:spPr bwMode="auto">
              <a:xfrm>
                <a:off x="2762" y="1793"/>
                <a:ext cx="1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5" name="Line 638"/>
              <p:cNvSpPr>
                <a:spLocks noChangeShapeType="1"/>
              </p:cNvSpPr>
              <p:nvPr/>
            </p:nvSpPr>
            <p:spPr bwMode="auto">
              <a:xfrm>
                <a:off x="3121" y="178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6" name="Line 639"/>
              <p:cNvSpPr>
                <a:spLocks noChangeShapeType="1"/>
              </p:cNvSpPr>
              <p:nvPr/>
            </p:nvSpPr>
            <p:spPr bwMode="auto">
              <a:xfrm>
                <a:off x="2936" y="1818"/>
                <a:ext cx="1" cy="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7" name="Line 640"/>
              <p:cNvSpPr>
                <a:spLocks noChangeShapeType="1"/>
              </p:cNvSpPr>
              <p:nvPr/>
            </p:nvSpPr>
            <p:spPr bwMode="auto">
              <a:xfrm>
                <a:off x="2995" y="1818"/>
                <a:ext cx="1" cy="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8" name="Line 641"/>
              <p:cNvSpPr>
                <a:spLocks noChangeShapeType="1"/>
              </p:cNvSpPr>
              <p:nvPr/>
            </p:nvSpPr>
            <p:spPr bwMode="auto">
              <a:xfrm>
                <a:off x="2936" y="1818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9" name="Line 642"/>
              <p:cNvSpPr>
                <a:spLocks noChangeShapeType="1"/>
              </p:cNvSpPr>
              <p:nvPr/>
            </p:nvSpPr>
            <p:spPr bwMode="auto">
              <a:xfrm>
                <a:off x="2936" y="1899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0" name="Line 643"/>
              <p:cNvSpPr>
                <a:spLocks noChangeShapeType="1"/>
              </p:cNvSpPr>
              <p:nvPr/>
            </p:nvSpPr>
            <p:spPr bwMode="auto">
              <a:xfrm>
                <a:off x="2762" y="1914"/>
                <a:ext cx="1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1" name="Line 644"/>
              <p:cNvSpPr>
                <a:spLocks noChangeShapeType="1"/>
              </p:cNvSpPr>
              <p:nvPr/>
            </p:nvSpPr>
            <p:spPr bwMode="auto">
              <a:xfrm>
                <a:off x="3595" y="2151"/>
                <a:ext cx="1" cy="10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2" name="Line 645"/>
              <p:cNvSpPr>
                <a:spLocks noChangeShapeType="1"/>
              </p:cNvSpPr>
              <p:nvPr/>
            </p:nvSpPr>
            <p:spPr bwMode="auto">
              <a:xfrm>
                <a:off x="3068" y="2211"/>
                <a:ext cx="1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3" name="Freeform 646"/>
              <p:cNvSpPr>
                <a:spLocks/>
              </p:cNvSpPr>
              <p:nvPr/>
            </p:nvSpPr>
            <p:spPr bwMode="auto">
              <a:xfrm>
                <a:off x="3083" y="2218"/>
                <a:ext cx="35" cy="35"/>
              </a:xfrm>
              <a:custGeom>
                <a:avLst/>
                <a:gdLst>
                  <a:gd name="T0" fmla="*/ 17 w 35"/>
                  <a:gd name="T1" fmla="*/ 0 h 35"/>
                  <a:gd name="T2" fmla="*/ 15 w 35"/>
                  <a:gd name="T3" fmla="*/ 0 h 35"/>
                  <a:gd name="T4" fmla="*/ 11 w 35"/>
                  <a:gd name="T5" fmla="*/ 2 h 35"/>
                  <a:gd name="T6" fmla="*/ 8 w 35"/>
                  <a:gd name="T7" fmla="*/ 3 h 35"/>
                  <a:gd name="T8" fmla="*/ 6 w 35"/>
                  <a:gd name="T9" fmla="*/ 5 h 35"/>
                  <a:gd name="T10" fmla="*/ 4 w 35"/>
                  <a:gd name="T11" fmla="*/ 8 h 35"/>
                  <a:gd name="T12" fmla="*/ 2 w 35"/>
                  <a:gd name="T13" fmla="*/ 12 h 35"/>
                  <a:gd name="T14" fmla="*/ 1 w 35"/>
                  <a:gd name="T15" fmla="*/ 14 h 35"/>
                  <a:gd name="T16" fmla="*/ 0 w 35"/>
                  <a:gd name="T17" fmla="*/ 18 h 35"/>
                  <a:gd name="T18" fmla="*/ 1 w 35"/>
                  <a:gd name="T19" fmla="*/ 22 h 35"/>
                  <a:gd name="T20" fmla="*/ 2 w 35"/>
                  <a:gd name="T21" fmla="*/ 25 h 35"/>
                  <a:gd name="T22" fmla="*/ 4 w 35"/>
                  <a:gd name="T23" fmla="*/ 28 h 35"/>
                  <a:gd name="T24" fmla="*/ 6 w 35"/>
                  <a:gd name="T25" fmla="*/ 30 h 35"/>
                  <a:gd name="T26" fmla="*/ 8 w 35"/>
                  <a:gd name="T27" fmla="*/ 33 h 35"/>
                  <a:gd name="T28" fmla="*/ 11 w 35"/>
                  <a:gd name="T29" fmla="*/ 34 h 35"/>
                  <a:gd name="T30" fmla="*/ 15 w 35"/>
                  <a:gd name="T31" fmla="*/ 35 h 35"/>
                  <a:gd name="T32" fmla="*/ 17 w 35"/>
                  <a:gd name="T33" fmla="*/ 35 h 35"/>
                  <a:gd name="T34" fmla="*/ 21 w 35"/>
                  <a:gd name="T35" fmla="*/ 35 h 35"/>
                  <a:gd name="T36" fmla="*/ 24 w 35"/>
                  <a:gd name="T37" fmla="*/ 34 h 35"/>
                  <a:gd name="T38" fmla="*/ 27 w 35"/>
                  <a:gd name="T39" fmla="*/ 33 h 35"/>
                  <a:gd name="T40" fmla="*/ 29 w 35"/>
                  <a:gd name="T41" fmla="*/ 30 h 35"/>
                  <a:gd name="T42" fmla="*/ 32 w 35"/>
                  <a:gd name="T43" fmla="*/ 28 h 35"/>
                  <a:gd name="T44" fmla="*/ 33 w 35"/>
                  <a:gd name="T45" fmla="*/ 25 h 35"/>
                  <a:gd name="T46" fmla="*/ 34 w 35"/>
                  <a:gd name="T47" fmla="*/ 22 h 35"/>
                  <a:gd name="T48" fmla="*/ 35 w 35"/>
                  <a:gd name="T49" fmla="*/ 18 h 35"/>
                  <a:gd name="T50" fmla="*/ 34 w 35"/>
                  <a:gd name="T51" fmla="*/ 14 h 35"/>
                  <a:gd name="T52" fmla="*/ 33 w 35"/>
                  <a:gd name="T53" fmla="*/ 12 h 35"/>
                  <a:gd name="T54" fmla="*/ 32 w 35"/>
                  <a:gd name="T55" fmla="*/ 8 h 35"/>
                  <a:gd name="T56" fmla="*/ 29 w 35"/>
                  <a:gd name="T57" fmla="*/ 5 h 35"/>
                  <a:gd name="T58" fmla="*/ 27 w 35"/>
                  <a:gd name="T59" fmla="*/ 3 h 35"/>
                  <a:gd name="T60" fmla="*/ 24 w 35"/>
                  <a:gd name="T61" fmla="*/ 2 h 35"/>
                  <a:gd name="T62" fmla="*/ 21 w 35"/>
                  <a:gd name="T63" fmla="*/ 0 h 35"/>
                  <a:gd name="T64" fmla="*/ 17 w 35"/>
                  <a:gd name="T65" fmla="*/ 0 h 35"/>
                  <a:gd name="T66" fmla="*/ 17 w 35"/>
                  <a:gd name="T67" fmla="*/ 0 h 35"/>
                  <a:gd name="T68" fmla="*/ 17 w 35"/>
                  <a:gd name="T69" fmla="*/ 0 h 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"/>
                  <a:gd name="T106" fmla="*/ 0 h 35"/>
                  <a:gd name="T107" fmla="*/ 35 w 35"/>
                  <a:gd name="T108" fmla="*/ 35 h 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" h="35">
                    <a:moveTo>
                      <a:pt x="17" y="0"/>
                    </a:moveTo>
                    <a:lnTo>
                      <a:pt x="15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2" y="12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1" y="22"/>
                    </a:lnTo>
                    <a:lnTo>
                      <a:pt x="2" y="25"/>
                    </a:lnTo>
                    <a:lnTo>
                      <a:pt x="4" y="28"/>
                    </a:lnTo>
                    <a:lnTo>
                      <a:pt x="6" y="30"/>
                    </a:lnTo>
                    <a:lnTo>
                      <a:pt x="8" y="33"/>
                    </a:lnTo>
                    <a:lnTo>
                      <a:pt x="11" y="34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4" y="34"/>
                    </a:lnTo>
                    <a:lnTo>
                      <a:pt x="27" y="33"/>
                    </a:lnTo>
                    <a:lnTo>
                      <a:pt x="29" y="30"/>
                    </a:lnTo>
                    <a:lnTo>
                      <a:pt x="32" y="28"/>
                    </a:lnTo>
                    <a:lnTo>
                      <a:pt x="33" y="25"/>
                    </a:lnTo>
                    <a:lnTo>
                      <a:pt x="34" y="22"/>
                    </a:lnTo>
                    <a:lnTo>
                      <a:pt x="35" y="18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32" y="8"/>
                    </a:lnTo>
                    <a:lnTo>
                      <a:pt x="29" y="5"/>
                    </a:lnTo>
                    <a:lnTo>
                      <a:pt x="27" y="3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4" name="Freeform 647"/>
              <p:cNvSpPr>
                <a:spLocks/>
              </p:cNvSpPr>
              <p:nvPr/>
            </p:nvSpPr>
            <p:spPr bwMode="auto">
              <a:xfrm>
                <a:off x="3199" y="2218"/>
                <a:ext cx="34" cy="35"/>
              </a:xfrm>
              <a:custGeom>
                <a:avLst/>
                <a:gdLst>
                  <a:gd name="T0" fmla="*/ 17 w 34"/>
                  <a:gd name="T1" fmla="*/ 0 h 35"/>
                  <a:gd name="T2" fmla="*/ 13 w 34"/>
                  <a:gd name="T3" fmla="*/ 0 h 35"/>
                  <a:gd name="T4" fmla="*/ 11 w 34"/>
                  <a:gd name="T5" fmla="*/ 2 h 35"/>
                  <a:gd name="T6" fmla="*/ 7 w 34"/>
                  <a:gd name="T7" fmla="*/ 3 h 35"/>
                  <a:gd name="T8" fmla="*/ 5 w 34"/>
                  <a:gd name="T9" fmla="*/ 5 h 35"/>
                  <a:gd name="T10" fmla="*/ 2 w 34"/>
                  <a:gd name="T11" fmla="*/ 8 h 35"/>
                  <a:gd name="T12" fmla="*/ 1 w 34"/>
                  <a:gd name="T13" fmla="*/ 12 h 35"/>
                  <a:gd name="T14" fmla="*/ 0 w 34"/>
                  <a:gd name="T15" fmla="*/ 14 h 35"/>
                  <a:gd name="T16" fmla="*/ 0 w 34"/>
                  <a:gd name="T17" fmla="*/ 18 h 35"/>
                  <a:gd name="T18" fmla="*/ 0 w 34"/>
                  <a:gd name="T19" fmla="*/ 22 h 35"/>
                  <a:gd name="T20" fmla="*/ 1 w 34"/>
                  <a:gd name="T21" fmla="*/ 25 h 35"/>
                  <a:gd name="T22" fmla="*/ 2 w 34"/>
                  <a:gd name="T23" fmla="*/ 28 h 35"/>
                  <a:gd name="T24" fmla="*/ 5 w 34"/>
                  <a:gd name="T25" fmla="*/ 30 h 35"/>
                  <a:gd name="T26" fmla="*/ 7 w 34"/>
                  <a:gd name="T27" fmla="*/ 33 h 35"/>
                  <a:gd name="T28" fmla="*/ 11 w 34"/>
                  <a:gd name="T29" fmla="*/ 34 h 35"/>
                  <a:gd name="T30" fmla="*/ 13 w 34"/>
                  <a:gd name="T31" fmla="*/ 35 h 35"/>
                  <a:gd name="T32" fmla="*/ 17 w 34"/>
                  <a:gd name="T33" fmla="*/ 35 h 35"/>
                  <a:gd name="T34" fmla="*/ 21 w 34"/>
                  <a:gd name="T35" fmla="*/ 35 h 35"/>
                  <a:gd name="T36" fmla="*/ 23 w 34"/>
                  <a:gd name="T37" fmla="*/ 34 h 35"/>
                  <a:gd name="T38" fmla="*/ 27 w 34"/>
                  <a:gd name="T39" fmla="*/ 33 h 35"/>
                  <a:gd name="T40" fmla="*/ 29 w 34"/>
                  <a:gd name="T41" fmla="*/ 30 h 35"/>
                  <a:gd name="T42" fmla="*/ 32 w 34"/>
                  <a:gd name="T43" fmla="*/ 28 h 35"/>
                  <a:gd name="T44" fmla="*/ 33 w 34"/>
                  <a:gd name="T45" fmla="*/ 25 h 35"/>
                  <a:gd name="T46" fmla="*/ 34 w 34"/>
                  <a:gd name="T47" fmla="*/ 22 h 35"/>
                  <a:gd name="T48" fmla="*/ 34 w 34"/>
                  <a:gd name="T49" fmla="*/ 18 h 35"/>
                  <a:gd name="T50" fmla="*/ 34 w 34"/>
                  <a:gd name="T51" fmla="*/ 14 h 35"/>
                  <a:gd name="T52" fmla="*/ 33 w 34"/>
                  <a:gd name="T53" fmla="*/ 12 h 35"/>
                  <a:gd name="T54" fmla="*/ 32 w 34"/>
                  <a:gd name="T55" fmla="*/ 8 h 35"/>
                  <a:gd name="T56" fmla="*/ 29 w 34"/>
                  <a:gd name="T57" fmla="*/ 5 h 35"/>
                  <a:gd name="T58" fmla="*/ 27 w 34"/>
                  <a:gd name="T59" fmla="*/ 3 h 35"/>
                  <a:gd name="T60" fmla="*/ 23 w 34"/>
                  <a:gd name="T61" fmla="*/ 2 h 35"/>
                  <a:gd name="T62" fmla="*/ 21 w 34"/>
                  <a:gd name="T63" fmla="*/ 0 h 35"/>
                  <a:gd name="T64" fmla="*/ 17 w 34"/>
                  <a:gd name="T65" fmla="*/ 0 h 35"/>
                  <a:gd name="T66" fmla="*/ 17 w 34"/>
                  <a:gd name="T67" fmla="*/ 0 h 35"/>
                  <a:gd name="T68" fmla="*/ 17 w 34"/>
                  <a:gd name="T69" fmla="*/ 0 h 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"/>
                  <a:gd name="T106" fmla="*/ 0 h 35"/>
                  <a:gd name="T107" fmla="*/ 34 w 34"/>
                  <a:gd name="T108" fmla="*/ 35 h 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" h="35">
                    <a:moveTo>
                      <a:pt x="17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1" y="25"/>
                    </a:lnTo>
                    <a:lnTo>
                      <a:pt x="2" y="28"/>
                    </a:lnTo>
                    <a:lnTo>
                      <a:pt x="5" y="30"/>
                    </a:lnTo>
                    <a:lnTo>
                      <a:pt x="7" y="33"/>
                    </a:lnTo>
                    <a:lnTo>
                      <a:pt x="11" y="34"/>
                    </a:lnTo>
                    <a:lnTo>
                      <a:pt x="13" y="35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7" y="33"/>
                    </a:lnTo>
                    <a:lnTo>
                      <a:pt x="29" y="30"/>
                    </a:lnTo>
                    <a:lnTo>
                      <a:pt x="32" y="28"/>
                    </a:lnTo>
                    <a:lnTo>
                      <a:pt x="33" y="25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32" y="8"/>
                    </a:lnTo>
                    <a:lnTo>
                      <a:pt x="29" y="5"/>
                    </a:lnTo>
                    <a:lnTo>
                      <a:pt x="27" y="3"/>
                    </a:lnTo>
                    <a:lnTo>
                      <a:pt x="23" y="2"/>
                    </a:lnTo>
                    <a:lnTo>
                      <a:pt x="21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5" name="Freeform 648"/>
              <p:cNvSpPr>
                <a:spLocks/>
              </p:cNvSpPr>
              <p:nvPr/>
            </p:nvSpPr>
            <p:spPr bwMode="auto">
              <a:xfrm>
                <a:off x="3143" y="2221"/>
                <a:ext cx="29" cy="30"/>
              </a:xfrm>
              <a:custGeom>
                <a:avLst/>
                <a:gdLst>
                  <a:gd name="T0" fmla="*/ 14 w 29"/>
                  <a:gd name="T1" fmla="*/ 0 h 30"/>
                  <a:gd name="T2" fmla="*/ 8 w 29"/>
                  <a:gd name="T3" fmla="*/ 1 h 30"/>
                  <a:gd name="T4" fmla="*/ 3 w 29"/>
                  <a:gd name="T5" fmla="*/ 5 h 30"/>
                  <a:gd name="T6" fmla="*/ 1 w 29"/>
                  <a:gd name="T7" fmla="*/ 9 h 30"/>
                  <a:gd name="T8" fmla="*/ 0 w 29"/>
                  <a:gd name="T9" fmla="*/ 15 h 30"/>
                  <a:gd name="T10" fmla="*/ 1 w 29"/>
                  <a:gd name="T11" fmla="*/ 21 h 30"/>
                  <a:gd name="T12" fmla="*/ 3 w 29"/>
                  <a:gd name="T13" fmla="*/ 26 h 30"/>
                  <a:gd name="T14" fmla="*/ 8 w 29"/>
                  <a:gd name="T15" fmla="*/ 29 h 30"/>
                  <a:gd name="T16" fmla="*/ 14 w 29"/>
                  <a:gd name="T17" fmla="*/ 30 h 30"/>
                  <a:gd name="T18" fmla="*/ 19 w 29"/>
                  <a:gd name="T19" fmla="*/ 29 h 30"/>
                  <a:gd name="T20" fmla="*/ 24 w 29"/>
                  <a:gd name="T21" fmla="*/ 26 h 30"/>
                  <a:gd name="T22" fmla="*/ 28 w 29"/>
                  <a:gd name="T23" fmla="*/ 21 h 30"/>
                  <a:gd name="T24" fmla="*/ 29 w 29"/>
                  <a:gd name="T25" fmla="*/ 15 h 30"/>
                  <a:gd name="T26" fmla="*/ 28 w 29"/>
                  <a:gd name="T27" fmla="*/ 9 h 30"/>
                  <a:gd name="T28" fmla="*/ 24 w 29"/>
                  <a:gd name="T29" fmla="*/ 5 h 30"/>
                  <a:gd name="T30" fmla="*/ 19 w 29"/>
                  <a:gd name="T31" fmla="*/ 1 h 30"/>
                  <a:gd name="T32" fmla="*/ 14 w 29"/>
                  <a:gd name="T33" fmla="*/ 0 h 30"/>
                  <a:gd name="T34" fmla="*/ 14 w 29"/>
                  <a:gd name="T35" fmla="*/ 0 h 30"/>
                  <a:gd name="T36" fmla="*/ 14 w 29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14" y="0"/>
                    </a:moveTo>
                    <a:lnTo>
                      <a:pt x="8" y="1"/>
                    </a:lnTo>
                    <a:lnTo>
                      <a:pt x="3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6"/>
                    </a:lnTo>
                    <a:lnTo>
                      <a:pt x="8" y="29"/>
                    </a:lnTo>
                    <a:lnTo>
                      <a:pt x="14" y="30"/>
                    </a:lnTo>
                    <a:lnTo>
                      <a:pt x="19" y="29"/>
                    </a:lnTo>
                    <a:lnTo>
                      <a:pt x="24" y="26"/>
                    </a:lnTo>
                    <a:lnTo>
                      <a:pt x="28" y="21"/>
                    </a:lnTo>
                    <a:lnTo>
                      <a:pt x="29" y="15"/>
                    </a:lnTo>
                    <a:lnTo>
                      <a:pt x="28" y="9"/>
                    </a:lnTo>
                    <a:lnTo>
                      <a:pt x="24" y="5"/>
                    </a:lnTo>
                    <a:lnTo>
                      <a:pt x="19" y="1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6" name="Line 649"/>
              <p:cNvSpPr>
                <a:spLocks noChangeShapeType="1"/>
              </p:cNvSpPr>
              <p:nvPr/>
            </p:nvSpPr>
            <p:spPr bwMode="auto">
              <a:xfrm>
                <a:off x="3068" y="2183"/>
                <a:ext cx="3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7" name="Line 650"/>
              <p:cNvSpPr>
                <a:spLocks noChangeShapeType="1"/>
              </p:cNvSpPr>
              <p:nvPr/>
            </p:nvSpPr>
            <p:spPr bwMode="auto">
              <a:xfrm flipV="1">
                <a:off x="3105" y="2183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8" name="Line 651"/>
              <p:cNvSpPr>
                <a:spLocks noChangeShapeType="1"/>
              </p:cNvSpPr>
              <p:nvPr/>
            </p:nvSpPr>
            <p:spPr bwMode="auto">
              <a:xfrm flipV="1">
                <a:off x="3128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9" name="Line 652"/>
              <p:cNvSpPr>
                <a:spLocks noChangeShapeType="1"/>
              </p:cNvSpPr>
              <p:nvPr/>
            </p:nvSpPr>
            <p:spPr bwMode="auto">
              <a:xfrm>
                <a:off x="3238" y="2301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0" name="Line 653"/>
              <p:cNvSpPr>
                <a:spLocks noChangeShapeType="1"/>
              </p:cNvSpPr>
              <p:nvPr/>
            </p:nvSpPr>
            <p:spPr bwMode="auto">
              <a:xfrm>
                <a:off x="3357" y="2963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1" name="Line 654"/>
              <p:cNvSpPr>
                <a:spLocks noChangeShapeType="1"/>
              </p:cNvSpPr>
              <p:nvPr/>
            </p:nvSpPr>
            <p:spPr bwMode="auto">
              <a:xfrm>
                <a:off x="3357" y="2813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2" name="Line 655"/>
              <p:cNvSpPr>
                <a:spLocks noChangeShapeType="1"/>
              </p:cNvSpPr>
              <p:nvPr/>
            </p:nvSpPr>
            <p:spPr bwMode="auto">
              <a:xfrm>
                <a:off x="3357" y="2661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3" name="Line 656"/>
              <p:cNvSpPr>
                <a:spLocks noChangeShapeType="1"/>
              </p:cNvSpPr>
              <p:nvPr/>
            </p:nvSpPr>
            <p:spPr bwMode="auto">
              <a:xfrm>
                <a:off x="3238" y="2810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4" name="Line 657"/>
              <p:cNvSpPr>
                <a:spLocks noChangeShapeType="1"/>
              </p:cNvSpPr>
              <p:nvPr/>
            </p:nvSpPr>
            <p:spPr bwMode="auto">
              <a:xfrm>
                <a:off x="3238" y="2609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5" name="Line 658"/>
              <p:cNvSpPr>
                <a:spLocks noChangeShapeType="1"/>
              </p:cNvSpPr>
              <p:nvPr/>
            </p:nvSpPr>
            <p:spPr bwMode="auto">
              <a:xfrm>
                <a:off x="3275" y="2734"/>
                <a:ext cx="8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6" name="Line 659"/>
              <p:cNvSpPr>
                <a:spLocks noChangeShapeType="1"/>
              </p:cNvSpPr>
              <p:nvPr/>
            </p:nvSpPr>
            <p:spPr bwMode="auto">
              <a:xfrm flipV="1">
                <a:off x="3275" y="2734"/>
                <a:ext cx="1" cy="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7" name="Line 660"/>
              <p:cNvSpPr>
                <a:spLocks noChangeShapeType="1"/>
              </p:cNvSpPr>
              <p:nvPr/>
            </p:nvSpPr>
            <p:spPr bwMode="auto">
              <a:xfrm flipV="1">
                <a:off x="3332" y="2810"/>
                <a:ext cx="1" cy="1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8" name="Line 661"/>
              <p:cNvSpPr>
                <a:spLocks noChangeShapeType="1"/>
              </p:cNvSpPr>
              <p:nvPr/>
            </p:nvSpPr>
            <p:spPr bwMode="auto">
              <a:xfrm>
                <a:off x="3332" y="2885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9" name="Line 662"/>
              <p:cNvSpPr>
                <a:spLocks noChangeShapeType="1"/>
              </p:cNvSpPr>
              <p:nvPr/>
            </p:nvSpPr>
            <p:spPr bwMode="auto">
              <a:xfrm>
                <a:off x="3332" y="2920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0" name="Line 663"/>
              <p:cNvSpPr>
                <a:spLocks noChangeShapeType="1"/>
              </p:cNvSpPr>
              <p:nvPr/>
            </p:nvSpPr>
            <p:spPr bwMode="auto">
              <a:xfrm flipV="1">
                <a:off x="3445" y="2995"/>
                <a:ext cx="59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1" name="Line 664"/>
              <p:cNvSpPr>
                <a:spLocks noChangeShapeType="1"/>
              </p:cNvSpPr>
              <p:nvPr/>
            </p:nvSpPr>
            <p:spPr bwMode="auto">
              <a:xfrm flipH="1">
                <a:off x="3002" y="2211"/>
                <a:ext cx="6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2" name="Line 665"/>
              <p:cNvSpPr>
                <a:spLocks noChangeShapeType="1"/>
              </p:cNvSpPr>
              <p:nvPr/>
            </p:nvSpPr>
            <p:spPr bwMode="auto">
              <a:xfrm flipV="1">
                <a:off x="3002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3" name="Line 666"/>
              <p:cNvSpPr>
                <a:spLocks noChangeShapeType="1"/>
              </p:cNvSpPr>
              <p:nvPr/>
            </p:nvSpPr>
            <p:spPr bwMode="auto">
              <a:xfrm flipH="1">
                <a:off x="3002" y="2183"/>
                <a:ext cx="6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4" name="Line 667"/>
              <p:cNvSpPr>
                <a:spLocks noChangeShapeType="1"/>
              </p:cNvSpPr>
              <p:nvPr/>
            </p:nvSpPr>
            <p:spPr bwMode="auto">
              <a:xfrm>
                <a:off x="2506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5" name="Line 668"/>
              <p:cNvSpPr>
                <a:spLocks noChangeShapeType="1"/>
              </p:cNvSpPr>
              <p:nvPr/>
            </p:nvSpPr>
            <p:spPr bwMode="auto">
              <a:xfrm>
                <a:off x="1238" y="2574"/>
                <a:ext cx="9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6" name="Line 669"/>
              <p:cNvSpPr>
                <a:spLocks noChangeShapeType="1"/>
              </p:cNvSpPr>
              <p:nvPr/>
            </p:nvSpPr>
            <p:spPr bwMode="auto">
              <a:xfrm>
                <a:off x="1238" y="2616"/>
                <a:ext cx="9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7" name="Line 670"/>
              <p:cNvSpPr>
                <a:spLocks noChangeShapeType="1"/>
              </p:cNvSpPr>
              <p:nvPr/>
            </p:nvSpPr>
            <p:spPr bwMode="auto">
              <a:xfrm>
                <a:off x="1238" y="2574"/>
                <a:ext cx="1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8" name="Line 671"/>
              <p:cNvSpPr>
                <a:spLocks noChangeShapeType="1"/>
              </p:cNvSpPr>
              <p:nvPr/>
            </p:nvSpPr>
            <p:spPr bwMode="auto">
              <a:xfrm>
                <a:off x="1331" y="2574"/>
                <a:ext cx="1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9" name="Line 672"/>
              <p:cNvSpPr>
                <a:spLocks noChangeShapeType="1"/>
              </p:cNvSpPr>
              <p:nvPr/>
            </p:nvSpPr>
            <p:spPr bwMode="auto">
              <a:xfrm>
                <a:off x="1338" y="2591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0" name="Line 673"/>
              <p:cNvSpPr>
                <a:spLocks noChangeShapeType="1"/>
              </p:cNvSpPr>
              <p:nvPr/>
            </p:nvSpPr>
            <p:spPr bwMode="auto">
              <a:xfrm>
                <a:off x="1371" y="2591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1" name="Line 674"/>
              <p:cNvSpPr>
                <a:spLocks noChangeShapeType="1"/>
              </p:cNvSpPr>
              <p:nvPr/>
            </p:nvSpPr>
            <p:spPr bwMode="auto">
              <a:xfrm>
                <a:off x="1338" y="2591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2" name="Line 675"/>
              <p:cNvSpPr>
                <a:spLocks noChangeShapeType="1"/>
              </p:cNvSpPr>
              <p:nvPr/>
            </p:nvSpPr>
            <p:spPr bwMode="auto">
              <a:xfrm>
                <a:off x="1338" y="2616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3" name="Line 676"/>
              <p:cNvSpPr>
                <a:spLocks noChangeShapeType="1"/>
              </p:cNvSpPr>
              <p:nvPr/>
            </p:nvSpPr>
            <p:spPr bwMode="auto">
              <a:xfrm>
                <a:off x="2854" y="2151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4" name="Line 677"/>
              <p:cNvSpPr>
                <a:spLocks noChangeShapeType="1"/>
              </p:cNvSpPr>
              <p:nvPr/>
            </p:nvSpPr>
            <p:spPr bwMode="auto">
              <a:xfrm>
                <a:off x="2854" y="2156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5" name="Line 678"/>
              <p:cNvSpPr>
                <a:spLocks noChangeShapeType="1"/>
              </p:cNvSpPr>
              <p:nvPr/>
            </p:nvSpPr>
            <p:spPr bwMode="auto">
              <a:xfrm>
                <a:off x="2727" y="2213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6" name="Line 679"/>
              <p:cNvSpPr>
                <a:spLocks noChangeShapeType="1"/>
              </p:cNvSpPr>
              <p:nvPr/>
            </p:nvSpPr>
            <p:spPr bwMode="auto">
              <a:xfrm>
                <a:off x="2727" y="2223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7" name="Line 680"/>
              <p:cNvSpPr>
                <a:spLocks noChangeShapeType="1"/>
              </p:cNvSpPr>
              <p:nvPr/>
            </p:nvSpPr>
            <p:spPr bwMode="auto">
              <a:xfrm flipV="1">
                <a:off x="3238" y="2211"/>
                <a:ext cx="1" cy="9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8" name="Line 681"/>
              <p:cNvSpPr>
                <a:spLocks noChangeShapeType="1"/>
              </p:cNvSpPr>
              <p:nvPr/>
            </p:nvSpPr>
            <p:spPr bwMode="auto">
              <a:xfrm>
                <a:off x="3831" y="1793"/>
                <a:ext cx="1" cy="13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9" name="Line 682"/>
              <p:cNvSpPr>
                <a:spLocks noChangeShapeType="1"/>
              </p:cNvSpPr>
              <p:nvPr/>
            </p:nvSpPr>
            <p:spPr bwMode="auto">
              <a:xfrm flipV="1">
                <a:off x="3644" y="1793"/>
                <a:ext cx="1" cy="13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0" name="Line 683"/>
              <p:cNvSpPr>
                <a:spLocks noChangeShapeType="1"/>
              </p:cNvSpPr>
              <p:nvPr/>
            </p:nvSpPr>
            <p:spPr bwMode="auto">
              <a:xfrm>
                <a:off x="3189" y="1793"/>
                <a:ext cx="1" cy="5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1" name="Line 684"/>
              <p:cNvSpPr>
                <a:spLocks noChangeShapeType="1"/>
              </p:cNvSpPr>
              <p:nvPr/>
            </p:nvSpPr>
            <p:spPr bwMode="auto">
              <a:xfrm>
                <a:off x="3189" y="1848"/>
                <a:ext cx="9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2" name="Line 685"/>
              <p:cNvSpPr>
                <a:spLocks noChangeShapeType="1"/>
              </p:cNvSpPr>
              <p:nvPr/>
            </p:nvSpPr>
            <p:spPr bwMode="auto">
              <a:xfrm>
                <a:off x="3644" y="1924"/>
                <a:ext cx="18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3" name="Line 686"/>
              <p:cNvSpPr>
                <a:spLocks noChangeShapeType="1"/>
              </p:cNvSpPr>
              <p:nvPr/>
            </p:nvSpPr>
            <p:spPr bwMode="auto">
              <a:xfrm flipH="1">
                <a:off x="3464" y="1889"/>
                <a:ext cx="18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4" name="Line 687"/>
              <p:cNvSpPr>
                <a:spLocks noChangeShapeType="1"/>
              </p:cNvSpPr>
              <p:nvPr/>
            </p:nvSpPr>
            <p:spPr bwMode="auto">
              <a:xfrm flipV="1">
                <a:off x="3464" y="1793"/>
                <a:ext cx="1" cy="9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5" name="Line 688"/>
              <p:cNvSpPr>
                <a:spLocks noChangeShapeType="1"/>
              </p:cNvSpPr>
              <p:nvPr/>
            </p:nvSpPr>
            <p:spPr bwMode="auto">
              <a:xfrm>
                <a:off x="3464" y="1793"/>
                <a:ext cx="1" cy="8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6" name="Line 689"/>
              <p:cNvSpPr>
                <a:spLocks noChangeShapeType="1"/>
              </p:cNvSpPr>
              <p:nvPr/>
            </p:nvSpPr>
            <p:spPr bwMode="auto">
              <a:xfrm flipH="1">
                <a:off x="3287" y="1879"/>
                <a:ext cx="17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7" name="Line 690"/>
              <p:cNvSpPr>
                <a:spLocks noChangeShapeType="1"/>
              </p:cNvSpPr>
              <p:nvPr/>
            </p:nvSpPr>
            <p:spPr bwMode="auto">
              <a:xfrm flipV="1">
                <a:off x="3287" y="1793"/>
                <a:ext cx="1" cy="8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8" name="Line 691"/>
              <p:cNvSpPr>
                <a:spLocks noChangeShapeType="1"/>
              </p:cNvSpPr>
              <p:nvPr/>
            </p:nvSpPr>
            <p:spPr bwMode="auto">
              <a:xfrm flipV="1">
                <a:off x="3286" y="1793"/>
                <a:ext cx="1" cy="5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9" name="Line 692"/>
              <p:cNvSpPr>
                <a:spLocks noChangeShapeType="1"/>
              </p:cNvSpPr>
              <p:nvPr/>
            </p:nvSpPr>
            <p:spPr bwMode="auto">
              <a:xfrm>
                <a:off x="1811" y="2138"/>
                <a:ext cx="19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0" name="Line 693"/>
              <p:cNvSpPr>
                <a:spLocks noChangeShapeType="1"/>
              </p:cNvSpPr>
              <p:nvPr/>
            </p:nvSpPr>
            <p:spPr bwMode="auto">
              <a:xfrm>
                <a:off x="1931" y="2138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1" name="Line 694"/>
              <p:cNvSpPr>
                <a:spLocks noChangeShapeType="1"/>
              </p:cNvSpPr>
              <p:nvPr/>
            </p:nvSpPr>
            <p:spPr bwMode="auto">
              <a:xfrm>
                <a:off x="1892" y="2138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2" name="Freeform 695"/>
              <p:cNvSpPr>
                <a:spLocks/>
              </p:cNvSpPr>
              <p:nvPr/>
            </p:nvSpPr>
            <p:spPr bwMode="auto">
              <a:xfrm>
                <a:off x="3138" y="2279"/>
                <a:ext cx="29" cy="30"/>
              </a:xfrm>
              <a:custGeom>
                <a:avLst/>
                <a:gdLst>
                  <a:gd name="T0" fmla="*/ 15 w 29"/>
                  <a:gd name="T1" fmla="*/ 0 h 30"/>
                  <a:gd name="T2" fmla="*/ 8 w 29"/>
                  <a:gd name="T3" fmla="*/ 1 h 30"/>
                  <a:gd name="T4" fmla="*/ 4 w 29"/>
                  <a:gd name="T5" fmla="*/ 5 h 30"/>
                  <a:gd name="T6" fmla="*/ 1 w 29"/>
                  <a:gd name="T7" fmla="*/ 10 h 30"/>
                  <a:gd name="T8" fmla="*/ 0 w 29"/>
                  <a:gd name="T9" fmla="*/ 15 h 30"/>
                  <a:gd name="T10" fmla="*/ 1 w 29"/>
                  <a:gd name="T11" fmla="*/ 21 h 30"/>
                  <a:gd name="T12" fmla="*/ 4 w 29"/>
                  <a:gd name="T13" fmla="*/ 26 h 30"/>
                  <a:gd name="T14" fmla="*/ 8 w 29"/>
                  <a:gd name="T15" fmla="*/ 30 h 30"/>
                  <a:gd name="T16" fmla="*/ 15 w 29"/>
                  <a:gd name="T17" fmla="*/ 30 h 30"/>
                  <a:gd name="T18" fmla="*/ 19 w 29"/>
                  <a:gd name="T19" fmla="*/ 30 h 30"/>
                  <a:gd name="T20" fmla="*/ 24 w 29"/>
                  <a:gd name="T21" fmla="*/ 26 h 30"/>
                  <a:gd name="T22" fmla="*/ 28 w 29"/>
                  <a:gd name="T23" fmla="*/ 21 h 30"/>
                  <a:gd name="T24" fmla="*/ 29 w 29"/>
                  <a:gd name="T25" fmla="*/ 15 h 30"/>
                  <a:gd name="T26" fmla="*/ 28 w 29"/>
                  <a:gd name="T27" fmla="*/ 10 h 30"/>
                  <a:gd name="T28" fmla="*/ 24 w 29"/>
                  <a:gd name="T29" fmla="*/ 5 h 30"/>
                  <a:gd name="T30" fmla="*/ 19 w 29"/>
                  <a:gd name="T31" fmla="*/ 1 h 30"/>
                  <a:gd name="T32" fmla="*/ 15 w 29"/>
                  <a:gd name="T33" fmla="*/ 0 h 30"/>
                  <a:gd name="T34" fmla="*/ 15 w 29"/>
                  <a:gd name="T35" fmla="*/ 0 h 30"/>
                  <a:gd name="T36" fmla="*/ 15 w 29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15" y="0"/>
                    </a:moveTo>
                    <a:lnTo>
                      <a:pt x="8" y="1"/>
                    </a:lnTo>
                    <a:lnTo>
                      <a:pt x="4" y="5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4" y="26"/>
                    </a:lnTo>
                    <a:lnTo>
                      <a:pt x="8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24" y="26"/>
                    </a:lnTo>
                    <a:lnTo>
                      <a:pt x="28" y="21"/>
                    </a:lnTo>
                    <a:lnTo>
                      <a:pt x="29" y="15"/>
                    </a:lnTo>
                    <a:lnTo>
                      <a:pt x="28" y="10"/>
                    </a:lnTo>
                    <a:lnTo>
                      <a:pt x="24" y="5"/>
                    </a:lnTo>
                    <a:lnTo>
                      <a:pt x="19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3" name="Freeform 696"/>
              <p:cNvSpPr>
                <a:spLocks/>
              </p:cNvSpPr>
              <p:nvPr/>
            </p:nvSpPr>
            <p:spPr bwMode="auto">
              <a:xfrm>
                <a:off x="2226" y="990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4 w 5"/>
                  <a:gd name="T3" fmla="*/ 5 h 10"/>
                  <a:gd name="T4" fmla="*/ 5 w 5"/>
                  <a:gd name="T5" fmla="*/ 0 h 10"/>
                  <a:gd name="T6" fmla="*/ 5 w 5"/>
                  <a:gd name="T7" fmla="*/ 0 h 10"/>
                  <a:gd name="T8" fmla="*/ 5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0" y="10"/>
                    </a:moveTo>
                    <a:lnTo>
                      <a:pt x="4" y="5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4" name="Line 697"/>
              <p:cNvSpPr>
                <a:spLocks noChangeShapeType="1"/>
              </p:cNvSpPr>
              <p:nvPr/>
            </p:nvSpPr>
            <p:spPr bwMode="auto">
              <a:xfrm>
                <a:off x="2219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5" name="Line 698"/>
              <p:cNvSpPr>
                <a:spLocks noChangeShapeType="1"/>
              </p:cNvSpPr>
              <p:nvPr/>
            </p:nvSpPr>
            <p:spPr bwMode="auto">
              <a:xfrm>
                <a:off x="2219" y="990"/>
                <a:ext cx="7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6" name="Line 699"/>
              <p:cNvSpPr>
                <a:spLocks noChangeShapeType="1"/>
              </p:cNvSpPr>
              <p:nvPr/>
            </p:nvSpPr>
            <p:spPr bwMode="auto">
              <a:xfrm>
                <a:off x="2219" y="99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7" name="Line 700"/>
              <p:cNvSpPr>
                <a:spLocks noChangeShapeType="1"/>
              </p:cNvSpPr>
              <p:nvPr/>
            </p:nvSpPr>
            <p:spPr bwMode="auto">
              <a:xfrm>
                <a:off x="2231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8" name="Freeform 701"/>
              <p:cNvSpPr>
                <a:spLocks/>
              </p:cNvSpPr>
              <p:nvPr/>
            </p:nvSpPr>
            <p:spPr bwMode="auto">
              <a:xfrm>
                <a:off x="2122" y="990"/>
                <a:ext cx="4" cy="10"/>
              </a:xfrm>
              <a:custGeom>
                <a:avLst/>
                <a:gdLst>
                  <a:gd name="T0" fmla="*/ 0 w 4"/>
                  <a:gd name="T1" fmla="*/ 10 h 10"/>
                  <a:gd name="T2" fmla="*/ 3 w 4"/>
                  <a:gd name="T3" fmla="*/ 5 h 10"/>
                  <a:gd name="T4" fmla="*/ 4 w 4"/>
                  <a:gd name="T5" fmla="*/ 0 h 10"/>
                  <a:gd name="T6" fmla="*/ 4 w 4"/>
                  <a:gd name="T7" fmla="*/ 0 h 10"/>
                  <a:gd name="T8" fmla="*/ 4 w 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0"/>
                  <a:gd name="T17" fmla="*/ 4 w 4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0">
                    <a:moveTo>
                      <a:pt x="0" y="10"/>
                    </a:moveTo>
                    <a:lnTo>
                      <a:pt x="3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9" name="Line 702"/>
              <p:cNvSpPr>
                <a:spLocks noChangeShapeType="1"/>
              </p:cNvSpPr>
              <p:nvPr/>
            </p:nvSpPr>
            <p:spPr bwMode="auto">
              <a:xfrm>
                <a:off x="2115" y="990"/>
                <a:ext cx="7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0" name="Line 703"/>
              <p:cNvSpPr>
                <a:spLocks noChangeShapeType="1"/>
              </p:cNvSpPr>
              <p:nvPr/>
            </p:nvSpPr>
            <p:spPr bwMode="auto">
              <a:xfrm>
                <a:off x="2115" y="990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1" name="Line 704"/>
              <p:cNvSpPr>
                <a:spLocks noChangeShapeType="1"/>
              </p:cNvSpPr>
              <p:nvPr/>
            </p:nvSpPr>
            <p:spPr bwMode="auto">
              <a:xfrm>
                <a:off x="2115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2" name="Line 705"/>
              <p:cNvSpPr>
                <a:spLocks noChangeShapeType="1"/>
              </p:cNvSpPr>
              <p:nvPr/>
            </p:nvSpPr>
            <p:spPr bwMode="auto">
              <a:xfrm>
                <a:off x="2126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3" name="Freeform 706"/>
              <p:cNvSpPr>
                <a:spLocks/>
              </p:cNvSpPr>
              <p:nvPr/>
            </p:nvSpPr>
            <p:spPr bwMode="auto">
              <a:xfrm>
                <a:off x="2248" y="1314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0 w 6"/>
                  <a:gd name="T5" fmla="*/ 0 h 1"/>
                  <a:gd name="T6" fmla="*/ 0 w 6"/>
                  <a:gd name="T7" fmla="*/ 0 h 1"/>
                  <a:gd name="T8" fmla="*/ 0 w 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1"/>
                  <a:gd name="T17" fmla="*/ 6 w 6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1">
                    <a:moveTo>
                      <a:pt x="6" y="1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4" name="Freeform 707"/>
              <p:cNvSpPr>
                <a:spLocks/>
              </p:cNvSpPr>
              <p:nvPr/>
            </p:nvSpPr>
            <p:spPr bwMode="auto">
              <a:xfrm>
                <a:off x="2345" y="136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5" name="Freeform 708"/>
              <p:cNvSpPr>
                <a:spLocks/>
              </p:cNvSpPr>
              <p:nvPr/>
            </p:nvSpPr>
            <p:spPr bwMode="auto">
              <a:xfrm>
                <a:off x="2538" y="1348"/>
                <a:ext cx="6" cy="2"/>
              </a:xfrm>
              <a:custGeom>
                <a:avLst/>
                <a:gdLst>
                  <a:gd name="T0" fmla="*/ 6 w 6"/>
                  <a:gd name="T1" fmla="*/ 2 h 2"/>
                  <a:gd name="T2" fmla="*/ 4 w 6"/>
                  <a:gd name="T3" fmla="*/ 0 h 2"/>
                  <a:gd name="T4" fmla="*/ 0 w 6"/>
                  <a:gd name="T5" fmla="*/ 0 h 2"/>
                  <a:gd name="T6" fmla="*/ 0 w 6"/>
                  <a:gd name="T7" fmla="*/ 0 h 2"/>
                  <a:gd name="T8" fmla="*/ 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6" y="2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6" name="Line 709"/>
              <p:cNvSpPr>
                <a:spLocks noChangeShapeType="1"/>
              </p:cNvSpPr>
              <p:nvPr/>
            </p:nvSpPr>
            <p:spPr bwMode="auto">
              <a:xfrm>
                <a:off x="1955" y="117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7" name="Line 710"/>
              <p:cNvSpPr>
                <a:spLocks noChangeShapeType="1"/>
              </p:cNvSpPr>
              <p:nvPr/>
            </p:nvSpPr>
            <p:spPr bwMode="auto">
              <a:xfrm>
                <a:off x="1955" y="11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8" name="Line 711"/>
              <p:cNvSpPr>
                <a:spLocks noChangeShapeType="1"/>
              </p:cNvSpPr>
              <p:nvPr/>
            </p:nvSpPr>
            <p:spPr bwMode="auto">
              <a:xfrm flipV="1">
                <a:off x="1955" y="117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9" name="Line 712"/>
              <p:cNvSpPr>
                <a:spLocks noChangeShapeType="1"/>
              </p:cNvSpPr>
              <p:nvPr/>
            </p:nvSpPr>
            <p:spPr bwMode="auto">
              <a:xfrm>
                <a:off x="1955" y="11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0" name="Line 713"/>
              <p:cNvSpPr>
                <a:spLocks noChangeShapeType="1"/>
              </p:cNvSpPr>
              <p:nvPr/>
            </p:nvSpPr>
            <p:spPr bwMode="auto">
              <a:xfrm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1" name="Line 714"/>
              <p:cNvSpPr>
                <a:spLocks noChangeShapeType="1"/>
              </p:cNvSpPr>
              <p:nvPr/>
            </p:nvSpPr>
            <p:spPr bwMode="auto">
              <a:xfrm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2" name="Line 715"/>
              <p:cNvSpPr>
                <a:spLocks noChangeShapeType="1"/>
              </p:cNvSpPr>
              <p:nvPr/>
            </p:nvSpPr>
            <p:spPr bwMode="auto">
              <a:xfrm flipV="1"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3" name="Line 716"/>
              <p:cNvSpPr>
                <a:spLocks noChangeShapeType="1"/>
              </p:cNvSpPr>
              <p:nvPr/>
            </p:nvSpPr>
            <p:spPr bwMode="auto">
              <a:xfrm>
                <a:off x="1955" y="11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4" name="Line 717"/>
              <p:cNvSpPr>
                <a:spLocks noChangeShapeType="1"/>
              </p:cNvSpPr>
              <p:nvPr/>
            </p:nvSpPr>
            <p:spPr bwMode="auto">
              <a:xfrm flipV="1">
                <a:off x="2250" y="13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5" name="Line 718"/>
              <p:cNvSpPr>
                <a:spLocks noChangeShapeType="1"/>
              </p:cNvSpPr>
              <p:nvPr/>
            </p:nvSpPr>
            <p:spPr bwMode="auto">
              <a:xfrm>
                <a:off x="2248" y="132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6" name="Line 719"/>
              <p:cNvSpPr>
                <a:spLocks noChangeShapeType="1"/>
              </p:cNvSpPr>
              <p:nvPr/>
            </p:nvSpPr>
            <p:spPr bwMode="auto">
              <a:xfrm>
                <a:off x="2248" y="13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7" name="Line 720"/>
              <p:cNvSpPr>
                <a:spLocks noChangeShapeType="1"/>
              </p:cNvSpPr>
              <p:nvPr/>
            </p:nvSpPr>
            <p:spPr bwMode="auto">
              <a:xfrm flipH="1">
                <a:off x="2248" y="132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8" name="Line 721"/>
              <p:cNvSpPr>
                <a:spLocks noChangeShapeType="1"/>
              </p:cNvSpPr>
              <p:nvPr/>
            </p:nvSpPr>
            <p:spPr bwMode="auto">
              <a:xfrm flipV="1">
                <a:off x="225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9" name="Line 722"/>
              <p:cNvSpPr>
                <a:spLocks noChangeShapeType="1"/>
              </p:cNvSpPr>
              <p:nvPr/>
            </p:nvSpPr>
            <p:spPr bwMode="auto">
              <a:xfrm>
                <a:off x="2248" y="13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0" name="Line 723"/>
              <p:cNvSpPr>
                <a:spLocks noChangeShapeType="1"/>
              </p:cNvSpPr>
              <p:nvPr/>
            </p:nvSpPr>
            <p:spPr bwMode="auto">
              <a:xfrm>
                <a:off x="2248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1" name="Line 724"/>
              <p:cNvSpPr>
                <a:spLocks noChangeShapeType="1"/>
              </p:cNvSpPr>
              <p:nvPr/>
            </p:nvSpPr>
            <p:spPr bwMode="auto">
              <a:xfrm flipH="1">
                <a:off x="224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2" name="Line 725"/>
              <p:cNvSpPr>
                <a:spLocks noChangeShapeType="1"/>
              </p:cNvSpPr>
              <p:nvPr/>
            </p:nvSpPr>
            <p:spPr bwMode="auto">
              <a:xfrm>
                <a:off x="2350" y="136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3" name="Line 726"/>
              <p:cNvSpPr>
                <a:spLocks noChangeShapeType="1"/>
              </p:cNvSpPr>
              <p:nvPr/>
            </p:nvSpPr>
            <p:spPr bwMode="auto">
              <a:xfrm flipH="1">
                <a:off x="2350" y="13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4" name="Line 727"/>
              <p:cNvSpPr>
                <a:spLocks noChangeShapeType="1"/>
              </p:cNvSpPr>
              <p:nvPr/>
            </p:nvSpPr>
            <p:spPr bwMode="auto">
              <a:xfrm flipV="1">
                <a:off x="2351" y="136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5" name="Line 728"/>
              <p:cNvSpPr>
                <a:spLocks noChangeShapeType="1"/>
              </p:cNvSpPr>
              <p:nvPr/>
            </p:nvSpPr>
            <p:spPr bwMode="auto">
              <a:xfrm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6" name="Line 729"/>
              <p:cNvSpPr>
                <a:spLocks noChangeShapeType="1"/>
              </p:cNvSpPr>
              <p:nvPr/>
            </p:nvSpPr>
            <p:spPr bwMode="auto">
              <a:xfrm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7" name="Line 730"/>
              <p:cNvSpPr>
                <a:spLocks noChangeShapeType="1"/>
              </p:cNvSpPr>
              <p:nvPr/>
            </p:nvSpPr>
            <p:spPr bwMode="auto">
              <a:xfrm flipH="1"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8" name="Line 731"/>
              <p:cNvSpPr>
                <a:spLocks noChangeShapeType="1"/>
              </p:cNvSpPr>
              <p:nvPr/>
            </p:nvSpPr>
            <p:spPr bwMode="auto">
              <a:xfrm flipV="1">
                <a:off x="2351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9" name="Line 732"/>
              <p:cNvSpPr>
                <a:spLocks noChangeShapeType="1"/>
              </p:cNvSpPr>
              <p:nvPr/>
            </p:nvSpPr>
            <p:spPr bwMode="auto">
              <a:xfrm>
                <a:off x="2350" y="13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0" name="Line 733"/>
              <p:cNvSpPr>
                <a:spLocks noChangeShapeType="1"/>
              </p:cNvSpPr>
              <p:nvPr/>
            </p:nvSpPr>
            <p:spPr bwMode="auto">
              <a:xfrm flipV="1">
                <a:off x="2539" y="13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1" name="Line 734"/>
              <p:cNvSpPr>
                <a:spLocks noChangeShapeType="1"/>
              </p:cNvSpPr>
              <p:nvPr/>
            </p:nvSpPr>
            <p:spPr bwMode="auto">
              <a:xfrm>
                <a:off x="2538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2" name="Line 735"/>
              <p:cNvSpPr>
                <a:spLocks noChangeShapeType="1"/>
              </p:cNvSpPr>
              <p:nvPr/>
            </p:nvSpPr>
            <p:spPr bwMode="auto">
              <a:xfrm>
                <a:off x="2538" y="13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3" name="Line 736"/>
              <p:cNvSpPr>
                <a:spLocks noChangeShapeType="1"/>
              </p:cNvSpPr>
              <p:nvPr/>
            </p:nvSpPr>
            <p:spPr bwMode="auto">
              <a:xfrm flipH="1">
                <a:off x="2538" y="13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4" name="Line 737"/>
              <p:cNvSpPr>
                <a:spLocks noChangeShapeType="1"/>
              </p:cNvSpPr>
              <p:nvPr/>
            </p:nvSpPr>
            <p:spPr bwMode="auto">
              <a:xfrm flipV="1">
                <a:off x="2539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5" name="Line 738"/>
              <p:cNvSpPr>
                <a:spLocks noChangeShapeType="1"/>
              </p:cNvSpPr>
              <p:nvPr/>
            </p:nvSpPr>
            <p:spPr bwMode="auto">
              <a:xfrm>
                <a:off x="2538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6" name="Line 739"/>
              <p:cNvSpPr>
                <a:spLocks noChangeShapeType="1"/>
              </p:cNvSpPr>
              <p:nvPr/>
            </p:nvSpPr>
            <p:spPr bwMode="auto">
              <a:xfrm>
                <a:off x="2538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7" name="Line 740"/>
              <p:cNvSpPr>
                <a:spLocks noChangeShapeType="1"/>
              </p:cNvSpPr>
              <p:nvPr/>
            </p:nvSpPr>
            <p:spPr bwMode="auto">
              <a:xfrm flipH="1">
                <a:off x="2538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8" name="Line 741"/>
              <p:cNvSpPr>
                <a:spLocks noChangeShapeType="1"/>
              </p:cNvSpPr>
              <p:nvPr/>
            </p:nvSpPr>
            <p:spPr bwMode="auto">
              <a:xfrm flipH="1">
                <a:off x="1804" y="1724"/>
                <a:ext cx="28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9" name="Line 742"/>
              <p:cNvSpPr>
                <a:spLocks noChangeShapeType="1"/>
              </p:cNvSpPr>
              <p:nvPr/>
            </p:nvSpPr>
            <p:spPr bwMode="auto">
              <a:xfrm flipH="1">
                <a:off x="1804" y="1725"/>
                <a:ext cx="28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0" name="Line 743"/>
              <p:cNvSpPr>
                <a:spLocks noChangeShapeType="1"/>
              </p:cNvSpPr>
              <p:nvPr/>
            </p:nvSpPr>
            <p:spPr bwMode="auto">
              <a:xfrm flipH="1">
                <a:off x="1805" y="1724"/>
                <a:ext cx="30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1" name="Line 744"/>
              <p:cNvSpPr>
                <a:spLocks noChangeShapeType="1"/>
              </p:cNvSpPr>
              <p:nvPr/>
            </p:nvSpPr>
            <p:spPr bwMode="auto">
              <a:xfrm>
                <a:off x="1807" y="1222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2" name="Line 745"/>
              <p:cNvSpPr>
                <a:spLocks noChangeShapeType="1"/>
              </p:cNvSpPr>
              <p:nvPr/>
            </p:nvSpPr>
            <p:spPr bwMode="auto">
              <a:xfrm>
                <a:off x="1804" y="1416"/>
                <a:ext cx="1" cy="3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3" name="Line 746"/>
              <p:cNvSpPr>
                <a:spLocks noChangeShapeType="1"/>
              </p:cNvSpPr>
              <p:nvPr/>
            </p:nvSpPr>
            <p:spPr bwMode="auto">
              <a:xfrm>
                <a:off x="1805" y="1429"/>
                <a:ext cx="1" cy="2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4" name="Line 747"/>
              <p:cNvSpPr>
                <a:spLocks noChangeShapeType="1"/>
              </p:cNvSpPr>
              <p:nvPr/>
            </p:nvSpPr>
            <p:spPr bwMode="auto">
              <a:xfrm>
                <a:off x="1804" y="1429"/>
                <a:ext cx="1" cy="2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5" name="Line 748"/>
              <p:cNvSpPr>
                <a:spLocks noChangeShapeType="1"/>
              </p:cNvSpPr>
              <p:nvPr/>
            </p:nvSpPr>
            <p:spPr bwMode="auto">
              <a:xfrm>
                <a:off x="1804" y="1219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6" name="Line 749"/>
              <p:cNvSpPr>
                <a:spLocks noChangeShapeType="1"/>
              </p:cNvSpPr>
              <p:nvPr/>
            </p:nvSpPr>
            <p:spPr bwMode="auto">
              <a:xfrm>
                <a:off x="1804" y="1217"/>
                <a:ext cx="1" cy="1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7" name="Line 750"/>
              <p:cNvSpPr>
                <a:spLocks noChangeShapeType="1"/>
              </p:cNvSpPr>
              <p:nvPr/>
            </p:nvSpPr>
            <p:spPr bwMode="auto">
              <a:xfrm>
                <a:off x="1805" y="1219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8" name="Freeform 751"/>
              <p:cNvSpPr>
                <a:spLocks/>
              </p:cNvSpPr>
              <p:nvPr/>
            </p:nvSpPr>
            <p:spPr bwMode="auto">
              <a:xfrm>
                <a:off x="1800" y="1413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9" name="Line 752"/>
              <p:cNvSpPr>
                <a:spLocks noChangeShapeType="1"/>
              </p:cNvSpPr>
              <p:nvPr/>
            </p:nvSpPr>
            <p:spPr bwMode="auto">
              <a:xfrm flipH="1" flipV="1">
                <a:off x="1800" y="1414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0" name="Line 753"/>
              <p:cNvSpPr>
                <a:spLocks noChangeShapeType="1"/>
              </p:cNvSpPr>
              <p:nvPr/>
            </p:nvSpPr>
            <p:spPr bwMode="auto">
              <a:xfrm>
                <a:off x="1804" y="1217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1" name="Line 754"/>
              <p:cNvSpPr>
                <a:spLocks noChangeShapeType="1"/>
              </p:cNvSpPr>
              <p:nvPr/>
            </p:nvSpPr>
            <p:spPr bwMode="auto">
              <a:xfrm>
                <a:off x="1805" y="1219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2" name="Line 755"/>
              <p:cNvSpPr>
                <a:spLocks noChangeShapeType="1"/>
              </p:cNvSpPr>
              <p:nvPr/>
            </p:nvSpPr>
            <p:spPr bwMode="auto">
              <a:xfrm>
                <a:off x="1816" y="122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3" name="Line 756"/>
              <p:cNvSpPr>
                <a:spLocks noChangeShapeType="1"/>
              </p:cNvSpPr>
              <p:nvPr/>
            </p:nvSpPr>
            <p:spPr bwMode="auto">
              <a:xfrm>
                <a:off x="1816" y="122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4" name="Line 757"/>
              <p:cNvSpPr>
                <a:spLocks noChangeShapeType="1"/>
              </p:cNvSpPr>
              <p:nvPr/>
            </p:nvSpPr>
            <p:spPr bwMode="auto">
              <a:xfrm>
                <a:off x="1816" y="122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5" name="Line 758"/>
              <p:cNvSpPr>
                <a:spLocks noChangeShapeType="1"/>
              </p:cNvSpPr>
              <p:nvPr/>
            </p:nvSpPr>
            <p:spPr bwMode="auto">
              <a:xfrm>
                <a:off x="1816" y="122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6" name="Line 759"/>
              <p:cNvSpPr>
                <a:spLocks noChangeShapeType="1"/>
              </p:cNvSpPr>
              <p:nvPr/>
            </p:nvSpPr>
            <p:spPr bwMode="auto">
              <a:xfrm>
                <a:off x="1816" y="122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7" name="Line 760"/>
              <p:cNvSpPr>
                <a:spLocks noChangeShapeType="1"/>
              </p:cNvSpPr>
              <p:nvPr/>
            </p:nvSpPr>
            <p:spPr bwMode="auto">
              <a:xfrm>
                <a:off x="1816" y="1219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8" name="Line 761"/>
              <p:cNvSpPr>
                <a:spLocks noChangeShapeType="1"/>
              </p:cNvSpPr>
              <p:nvPr/>
            </p:nvSpPr>
            <p:spPr bwMode="auto">
              <a:xfrm flipV="1">
                <a:off x="1816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9" name="Line 762"/>
              <p:cNvSpPr>
                <a:spLocks noChangeShapeType="1"/>
              </p:cNvSpPr>
              <p:nvPr/>
            </p:nvSpPr>
            <p:spPr bwMode="auto">
              <a:xfrm flipV="1">
                <a:off x="1816" y="121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0" name="Line 763"/>
              <p:cNvSpPr>
                <a:spLocks noChangeShapeType="1"/>
              </p:cNvSpPr>
              <p:nvPr/>
            </p:nvSpPr>
            <p:spPr bwMode="auto">
              <a:xfrm>
                <a:off x="1870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1" name="Line 764"/>
              <p:cNvSpPr>
                <a:spLocks noChangeShapeType="1"/>
              </p:cNvSpPr>
              <p:nvPr/>
            </p:nvSpPr>
            <p:spPr bwMode="auto">
              <a:xfrm>
                <a:off x="1832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2" name="Line 765"/>
              <p:cNvSpPr>
                <a:spLocks noChangeShapeType="1"/>
              </p:cNvSpPr>
              <p:nvPr/>
            </p:nvSpPr>
            <p:spPr bwMode="auto">
              <a:xfrm flipV="1">
                <a:off x="1852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3" name="Line 766"/>
              <p:cNvSpPr>
                <a:spLocks noChangeShapeType="1"/>
              </p:cNvSpPr>
              <p:nvPr/>
            </p:nvSpPr>
            <p:spPr bwMode="auto">
              <a:xfrm>
                <a:off x="1852" y="1219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4" name="Line 767"/>
              <p:cNvSpPr>
                <a:spLocks noChangeShapeType="1"/>
              </p:cNvSpPr>
              <p:nvPr/>
            </p:nvSpPr>
            <p:spPr bwMode="auto">
              <a:xfrm>
                <a:off x="1852" y="1220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5" name="Line 768"/>
              <p:cNvSpPr>
                <a:spLocks noChangeShapeType="1"/>
              </p:cNvSpPr>
              <p:nvPr/>
            </p:nvSpPr>
            <p:spPr bwMode="auto">
              <a:xfrm>
                <a:off x="1852" y="122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6" name="Line 769"/>
              <p:cNvSpPr>
                <a:spLocks noChangeShapeType="1"/>
              </p:cNvSpPr>
              <p:nvPr/>
            </p:nvSpPr>
            <p:spPr bwMode="auto">
              <a:xfrm>
                <a:off x="1852" y="1222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7" name="Line 770"/>
              <p:cNvSpPr>
                <a:spLocks noChangeShapeType="1"/>
              </p:cNvSpPr>
              <p:nvPr/>
            </p:nvSpPr>
            <p:spPr bwMode="auto">
              <a:xfrm>
                <a:off x="1852" y="122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8" name="Line 771"/>
              <p:cNvSpPr>
                <a:spLocks noChangeShapeType="1"/>
              </p:cNvSpPr>
              <p:nvPr/>
            </p:nvSpPr>
            <p:spPr bwMode="auto">
              <a:xfrm>
                <a:off x="1852" y="1220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9" name="Line 772"/>
              <p:cNvSpPr>
                <a:spLocks noChangeShapeType="1"/>
              </p:cNvSpPr>
              <p:nvPr/>
            </p:nvSpPr>
            <p:spPr bwMode="auto">
              <a:xfrm>
                <a:off x="1804" y="1219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0" name="Line 773"/>
              <p:cNvSpPr>
                <a:spLocks noChangeShapeType="1"/>
              </p:cNvSpPr>
              <p:nvPr/>
            </p:nvSpPr>
            <p:spPr bwMode="auto">
              <a:xfrm flipV="1">
                <a:off x="2539" y="147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1" name="Line 774"/>
              <p:cNvSpPr>
                <a:spLocks noChangeShapeType="1"/>
              </p:cNvSpPr>
              <p:nvPr/>
            </p:nvSpPr>
            <p:spPr bwMode="auto">
              <a:xfrm flipV="1">
                <a:off x="2538" y="147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2" name="Line 775"/>
              <p:cNvSpPr>
                <a:spLocks noChangeShapeType="1"/>
              </p:cNvSpPr>
              <p:nvPr/>
            </p:nvSpPr>
            <p:spPr bwMode="auto">
              <a:xfrm>
                <a:off x="2252" y="1373"/>
                <a:ext cx="1" cy="1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3" name="Line 776"/>
              <p:cNvSpPr>
                <a:spLocks noChangeShapeType="1"/>
              </p:cNvSpPr>
              <p:nvPr/>
            </p:nvSpPr>
            <p:spPr bwMode="auto">
              <a:xfrm>
                <a:off x="2253" y="1374"/>
                <a:ext cx="1" cy="1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4" name="Line 777"/>
              <p:cNvSpPr>
                <a:spLocks noChangeShapeType="1"/>
              </p:cNvSpPr>
              <p:nvPr/>
            </p:nvSpPr>
            <p:spPr bwMode="auto">
              <a:xfrm>
                <a:off x="2346" y="1371"/>
                <a:ext cx="1" cy="1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5" name="Line 778"/>
              <p:cNvSpPr>
                <a:spLocks noChangeShapeType="1"/>
              </p:cNvSpPr>
              <p:nvPr/>
            </p:nvSpPr>
            <p:spPr bwMode="auto">
              <a:xfrm flipV="1">
                <a:off x="2247" y="1349"/>
                <a:ext cx="1" cy="2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6" name="Line 779"/>
              <p:cNvSpPr>
                <a:spLocks noChangeShapeType="1"/>
              </p:cNvSpPr>
              <p:nvPr/>
            </p:nvSpPr>
            <p:spPr bwMode="auto">
              <a:xfrm flipV="1">
                <a:off x="2246" y="1349"/>
                <a:ext cx="1" cy="24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7" name="Line 780"/>
              <p:cNvSpPr>
                <a:spLocks noChangeShapeType="1"/>
              </p:cNvSpPr>
              <p:nvPr/>
            </p:nvSpPr>
            <p:spPr bwMode="auto">
              <a:xfrm flipV="1">
                <a:off x="2350" y="1368"/>
                <a:ext cx="1" cy="18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8" name="Line 781"/>
              <p:cNvSpPr>
                <a:spLocks noChangeShapeType="1"/>
              </p:cNvSpPr>
              <p:nvPr/>
            </p:nvSpPr>
            <p:spPr bwMode="auto">
              <a:xfrm flipV="1">
                <a:off x="2351" y="1368"/>
                <a:ext cx="1" cy="1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9" name="Line 782"/>
              <p:cNvSpPr>
                <a:spLocks noChangeShapeType="1"/>
              </p:cNvSpPr>
              <p:nvPr/>
            </p:nvSpPr>
            <p:spPr bwMode="auto">
              <a:xfrm>
                <a:off x="2347" y="1373"/>
                <a:ext cx="1" cy="1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0" name="Line 783"/>
              <p:cNvSpPr>
                <a:spLocks noChangeShapeType="1"/>
              </p:cNvSpPr>
              <p:nvPr/>
            </p:nvSpPr>
            <p:spPr bwMode="auto">
              <a:xfrm flipH="1">
                <a:off x="2335" y="1535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1" name="Line 784"/>
              <p:cNvSpPr>
                <a:spLocks noChangeShapeType="1"/>
              </p:cNvSpPr>
              <p:nvPr/>
            </p:nvSpPr>
            <p:spPr bwMode="auto">
              <a:xfrm>
                <a:off x="2323" y="1535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2" name="Line 785"/>
              <p:cNvSpPr>
                <a:spLocks noChangeShapeType="1"/>
              </p:cNvSpPr>
              <p:nvPr/>
            </p:nvSpPr>
            <p:spPr bwMode="auto">
              <a:xfrm flipH="1">
                <a:off x="2323" y="153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3" name="Line 786"/>
              <p:cNvSpPr>
                <a:spLocks noChangeShapeType="1"/>
              </p:cNvSpPr>
              <p:nvPr/>
            </p:nvSpPr>
            <p:spPr bwMode="auto">
              <a:xfrm flipH="1">
                <a:off x="2250" y="153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4" name="Line 787"/>
              <p:cNvSpPr>
                <a:spLocks noChangeShapeType="1"/>
              </p:cNvSpPr>
              <p:nvPr/>
            </p:nvSpPr>
            <p:spPr bwMode="auto">
              <a:xfrm>
                <a:off x="2110" y="159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5" name="Line 788"/>
              <p:cNvSpPr>
                <a:spLocks noChangeShapeType="1"/>
              </p:cNvSpPr>
              <p:nvPr/>
            </p:nvSpPr>
            <p:spPr bwMode="auto">
              <a:xfrm flipH="1">
                <a:off x="2108" y="171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6" name="Line 789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7" name="Line 790"/>
              <p:cNvSpPr>
                <a:spLocks noChangeShapeType="1"/>
              </p:cNvSpPr>
              <p:nvPr/>
            </p:nvSpPr>
            <p:spPr bwMode="auto">
              <a:xfrm flipH="1">
                <a:off x="2108" y="166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8" name="Line 791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9" name="Line 792"/>
              <p:cNvSpPr>
                <a:spLocks noChangeShapeType="1"/>
              </p:cNvSpPr>
              <p:nvPr/>
            </p:nvSpPr>
            <p:spPr bwMode="auto">
              <a:xfrm flipH="1">
                <a:off x="2101" y="1725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0" name="Line 793"/>
              <p:cNvSpPr>
                <a:spLocks noChangeShapeType="1"/>
              </p:cNvSpPr>
              <p:nvPr/>
            </p:nvSpPr>
            <p:spPr bwMode="auto">
              <a:xfrm>
                <a:off x="2101" y="1724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1" name="Line 794"/>
              <p:cNvSpPr>
                <a:spLocks noChangeShapeType="1"/>
              </p:cNvSpPr>
              <p:nvPr/>
            </p:nvSpPr>
            <p:spPr bwMode="auto">
              <a:xfrm flipV="1">
                <a:off x="2108" y="1599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2" name="Line 795"/>
              <p:cNvSpPr>
                <a:spLocks noChangeShapeType="1"/>
              </p:cNvSpPr>
              <p:nvPr/>
            </p:nvSpPr>
            <p:spPr bwMode="auto">
              <a:xfrm flipV="1">
                <a:off x="2110" y="1597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3" name="Freeform 796"/>
              <p:cNvSpPr>
                <a:spLocks/>
              </p:cNvSpPr>
              <p:nvPr/>
            </p:nvSpPr>
            <p:spPr bwMode="auto">
              <a:xfrm>
                <a:off x="2091" y="1724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0 w 2"/>
                  <a:gd name="T5" fmla="*/ 0 h 6"/>
                  <a:gd name="T6" fmla="*/ 1 w 2"/>
                  <a:gd name="T7" fmla="*/ 4 h 6"/>
                  <a:gd name="T8" fmla="*/ 2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4" name="Line 797"/>
              <p:cNvSpPr>
                <a:spLocks noChangeShapeType="1"/>
              </p:cNvSpPr>
              <p:nvPr/>
            </p:nvSpPr>
            <p:spPr bwMode="auto">
              <a:xfrm flipH="1">
                <a:off x="2093" y="1724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5" name="Line 798"/>
              <p:cNvSpPr>
                <a:spLocks noChangeShapeType="1"/>
              </p:cNvSpPr>
              <p:nvPr/>
            </p:nvSpPr>
            <p:spPr bwMode="auto">
              <a:xfrm>
                <a:off x="2110" y="16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6" name="Line 799"/>
              <p:cNvSpPr>
                <a:spLocks noChangeShapeType="1"/>
              </p:cNvSpPr>
              <p:nvPr/>
            </p:nvSpPr>
            <p:spPr bwMode="auto">
              <a:xfrm>
                <a:off x="2110" y="168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7" name="Line 800"/>
              <p:cNvSpPr>
                <a:spLocks noChangeShapeType="1"/>
              </p:cNvSpPr>
              <p:nvPr/>
            </p:nvSpPr>
            <p:spPr bwMode="auto">
              <a:xfrm flipV="1">
                <a:off x="2108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8" name="Line 801"/>
              <p:cNvSpPr>
                <a:spLocks noChangeShapeType="1"/>
              </p:cNvSpPr>
              <p:nvPr/>
            </p:nvSpPr>
            <p:spPr bwMode="auto">
              <a:xfrm>
                <a:off x="2108" y="17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9" name="Line 802"/>
              <p:cNvSpPr>
                <a:spLocks noChangeShapeType="1"/>
              </p:cNvSpPr>
              <p:nvPr/>
            </p:nvSpPr>
            <p:spPr bwMode="auto">
              <a:xfrm flipV="1">
                <a:off x="2108" y="1692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0" name="Line 803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1" name="Line 804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2" name="Line 805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3" name="Line 806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4" name="Group 1008"/>
            <p:cNvGrpSpPr>
              <a:grpSpLocks/>
            </p:cNvGrpSpPr>
            <p:nvPr/>
          </p:nvGrpSpPr>
          <p:grpSpPr bwMode="auto">
            <a:xfrm>
              <a:off x="2091" y="1519"/>
              <a:ext cx="449" cy="206"/>
              <a:chOff x="2091" y="1519"/>
              <a:chExt cx="449" cy="206"/>
            </a:xfrm>
          </p:grpSpPr>
          <p:sp>
            <p:nvSpPr>
              <p:cNvPr id="2564" name="Line 808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5" name="Line 809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6" name="Line 810"/>
              <p:cNvSpPr>
                <a:spLocks noChangeShapeType="1"/>
              </p:cNvSpPr>
              <p:nvPr/>
            </p:nvSpPr>
            <p:spPr bwMode="auto">
              <a:xfrm flipV="1">
                <a:off x="2110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7" name="Line 811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8" name="Line 812"/>
              <p:cNvSpPr>
                <a:spLocks noChangeShapeType="1"/>
              </p:cNvSpPr>
              <p:nvPr/>
            </p:nvSpPr>
            <p:spPr bwMode="auto">
              <a:xfrm flipV="1">
                <a:off x="2108" y="1692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9" name="Line 813"/>
              <p:cNvSpPr>
                <a:spLocks noChangeShapeType="1"/>
              </p:cNvSpPr>
              <p:nvPr/>
            </p:nvSpPr>
            <p:spPr bwMode="auto">
              <a:xfrm flipV="1">
                <a:off x="2101" y="17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0" name="Line 814"/>
              <p:cNvSpPr>
                <a:spLocks noChangeShapeType="1"/>
              </p:cNvSpPr>
              <p:nvPr/>
            </p:nvSpPr>
            <p:spPr bwMode="auto">
              <a:xfrm>
                <a:off x="2099" y="17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1" name="Line 815"/>
              <p:cNvSpPr>
                <a:spLocks noChangeShapeType="1"/>
              </p:cNvSpPr>
              <p:nvPr/>
            </p:nvSpPr>
            <p:spPr bwMode="auto">
              <a:xfrm flipV="1">
                <a:off x="2091" y="17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2" name="Line 816"/>
              <p:cNvSpPr>
                <a:spLocks noChangeShapeType="1"/>
              </p:cNvSpPr>
              <p:nvPr/>
            </p:nvSpPr>
            <p:spPr bwMode="auto">
              <a:xfrm flipV="1">
                <a:off x="2110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3" name="Line 817"/>
              <p:cNvSpPr>
                <a:spLocks noChangeShapeType="1"/>
              </p:cNvSpPr>
              <p:nvPr/>
            </p:nvSpPr>
            <p:spPr bwMode="auto">
              <a:xfrm>
                <a:off x="2110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4" name="Line 818"/>
              <p:cNvSpPr>
                <a:spLocks noChangeShapeType="1"/>
              </p:cNvSpPr>
              <p:nvPr/>
            </p:nvSpPr>
            <p:spPr bwMode="auto">
              <a:xfrm>
                <a:off x="2108" y="159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5" name="Line 819"/>
              <p:cNvSpPr>
                <a:spLocks noChangeShapeType="1"/>
              </p:cNvSpPr>
              <p:nvPr/>
            </p:nvSpPr>
            <p:spPr bwMode="auto">
              <a:xfrm flipV="1">
                <a:off x="2111" y="1598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6" name="Line 820"/>
              <p:cNvSpPr>
                <a:spLocks noChangeShapeType="1"/>
              </p:cNvSpPr>
              <p:nvPr/>
            </p:nvSpPr>
            <p:spPr bwMode="auto">
              <a:xfrm flipV="1">
                <a:off x="2113" y="1598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7" name="Line 821"/>
              <p:cNvSpPr>
                <a:spLocks noChangeShapeType="1"/>
              </p:cNvSpPr>
              <p:nvPr/>
            </p:nvSpPr>
            <p:spPr bwMode="auto">
              <a:xfrm flipV="1">
                <a:off x="2113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8" name="Line 822"/>
              <p:cNvSpPr>
                <a:spLocks noChangeShapeType="1"/>
              </p:cNvSpPr>
              <p:nvPr/>
            </p:nvSpPr>
            <p:spPr bwMode="auto">
              <a:xfrm flipV="1">
                <a:off x="2111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9" name="Line 823"/>
              <p:cNvSpPr>
                <a:spLocks noChangeShapeType="1"/>
              </p:cNvSpPr>
              <p:nvPr/>
            </p:nvSpPr>
            <p:spPr bwMode="auto">
              <a:xfrm flipV="1">
                <a:off x="2113" y="1717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0" name="Line 824"/>
              <p:cNvSpPr>
                <a:spLocks noChangeShapeType="1"/>
              </p:cNvSpPr>
              <p:nvPr/>
            </p:nvSpPr>
            <p:spPr bwMode="auto">
              <a:xfrm flipV="1">
                <a:off x="2111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1" name="Line 825"/>
              <p:cNvSpPr>
                <a:spLocks noChangeShapeType="1"/>
              </p:cNvSpPr>
              <p:nvPr/>
            </p:nvSpPr>
            <p:spPr bwMode="auto">
              <a:xfrm>
                <a:off x="2176" y="1598"/>
                <a:ext cx="7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2" name="Line 826"/>
              <p:cNvSpPr>
                <a:spLocks noChangeShapeType="1"/>
              </p:cNvSpPr>
              <p:nvPr/>
            </p:nvSpPr>
            <p:spPr bwMode="auto">
              <a:xfrm>
                <a:off x="2176" y="1598"/>
                <a:ext cx="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3" name="Line 827"/>
              <p:cNvSpPr>
                <a:spLocks noChangeShapeType="1"/>
              </p:cNvSpPr>
              <p:nvPr/>
            </p:nvSpPr>
            <p:spPr bwMode="auto">
              <a:xfrm flipH="1">
                <a:off x="2137" y="1598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4" name="Line 828"/>
              <p:cNvSpPr>
                <a:spLocks noChangeShapeType="1"/>
              </p:cNvSpPr>
              <p:nvPr/>
            </p:nvSpPr>
            <p:spPr bwMode="auto">
              <a:xfrm flipH="1">
                <a:off x="2137" y="1597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5" name="Line 829"/>
              <p:cNvSpPr>
                <a:spLocks noChangeShapeType="1"/>
              </p:cNvSpPr>
              <p:nvPr/>
            </p:nvSpPr>
            <p:spPr bwMode="auto">
              <a:xfrm>
                <a:off x="2137" y="1598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6" name="Line 830"/>
              <p:cNvSpPr>
                <a:spLocks noChangeShapeType="1"/>
              </p:cNvSpPr>
              <p:nvPr/>
            </p:nvSpPr>
            <p:spPr bwMode="auto">
              <a:xfrm>
                <a:off x="2111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7" name="Line 831"/>
              <p:cNvSpPr>
                <a:spLocks noChangeShapeType="1"/>
              </p:cNvSpPr>
              <p:nvPr/>
            </p:nvSpPr>
            <p:spPr bwMode="auto">
              <a:xfrm>
                <a:off x="2157" y="1592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8" name="Line 832"/>
              <p:cNvSpPr>
                <a:spLocks noChangeShapeType="1"/>
              </p:cNvSpPr>
              <p:nvPr/>
            </p:nvSpPr>
            <p:spPr bwMode="auto">
              <a:xfrm flipH="1">
                <a:off x="2157" y="159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9" name="Line 833"/>
              <p:cNvSpPr>
                <a:spLocks noChangeShapeType="1"/>
              </p:cNvSpPr>
              <p:nvPr/>
            </p:nvSpPr>
            <p:spPr bwMode="auto">
              <a:xfrm flipH="1">
                <a:off x="213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0" name="Freeform 834"/>
              <p:cNvSpPr>
                <a:spLocks/>
              </p:cNvSpPr>
              <p:nvPr/>
            </p:nvSpPr>
            <p:spPr bwMode="auto">
              <a:xfrm>
                <a:off x="2120" y="1598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2 h 5"/>
                  <a:gd name="T4" fmla="*/ 2 w 2"/>
                  <a:gd name="T5" fmla="*/ 0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5"/>
                    </a:move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1" name="Line 835"/>
              <p:cNvSpPr>
                <a:spLocks noChangeShapeType="1"/>
              </p:cNvSpPr>
              <p:nvPr/>
            </p:nvSpPr>
            <p:spPr bwMode="auto">
              <a:xfrm flipV="1">
                <a:off x="2137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2" name="Line 836"/>
              <p:cNvSpPr>
                <a:spLocks noChangeShapeType="1"/>
              </p:cNvSpPr>
              <p:nvPr/>
            </p:nvSpPr>
            <p:spPr bwMode="auto">
              <a:xfrm flipV="1"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3" name="Line 837"/>
              <p:cNvSpPr>
                <a:spLocks noChangeShapeType="1"/>
              </p:cNvSpPr>
              <p:nvPr/>
            </p:nvSpPr>
            <p:spPr bwMode="auto">
              <a:xfrm flipV="1"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4" name="Line 838"/>
              <p:cNvSpPr>
                <a:spLocks noChangeShapeType="1"/>
              </p:cNvSpPr>
              <p:nvPr/>
            </p:nvSpPr>
            <p:spPr bwMode="auto">
              <a:xfrm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5" name="Line 839"/>
              <p:cNvSpPr>
                <a:spLocks noChangeShapeType="1"/>
              </p:cNvSpPr>
              <p:nvPr/>
            </p:nvSpPr>
            <p:spPr bwMode="auto">
              <a:xfrm>
                <a:off x="2122" y="159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6" name="Line 840"/>
              <p:cNvSpPr>
                <a:spLocks noChangeShapeType="1"/>
              </p:cNvSpPr>
              <p:nvPr/>
            </p:nvSpPr>
            <p:spPr bwMode="auto">
              <a:xfrm>
                <a:off x="2111" y="159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7" name="Line 841"/>
              <p:cNvSpPr>
                <a:spLocks noChangeShapeType="1"/>
              </p:cNvSpPr>
              <p:nvPr/>
            </p:nvSpPr>
            <p:spPr bwMode="auto">
              <a:xfrm>
                <a:off x="2113" y="159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8" name="Line 842"/>
              <p:cNvSpPr>
                <a:spLocks noChangeShapeType="1"/>
              </p:cNvSpPr>
              <p:nvPr/>
            </p:nvSpPr>
            <p:spPr bwMode="auto">
              <a:xfrm flipV="1">
                <a:off x="21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9" name="Line 843"/>
              <p:cNvSpPr>
                <a:spLocks noChangeShapeType="1"/>
              </p:cNvSpPr>
              <p:nvPr/>
            </p:nvSpPr>
            <p:spPr bwMode="auto">
              <a:xfrm flipV="1">
                <a:off x="21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0" name="Rectangle 844"/>
              <p:cNvSpPr>
                <a:spLocks noChangeArrowheads="1"/>
              </p:cNvSpPr>
              <p:nvPr/>
            </p:nvSpPr>
            <p:spPr bwMode="auto">
              <a:xfrm rot="10800000">
                <a:off x="2207" y="1587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01" name="Rectangle 845"/>
              <p:cNvSpPr>
                <a:spLocks noChangeArrowheads="1"/>
              </p:cNvSpPr>
              <p:nvPr/>
            </p:nvSpPr>
            <p:spPr bwMode="auto">
              <a:xfrm rot="10800000">
                <a:off x="2203" y="158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02" name="Rectangle 846"/>
              <p:cNvSpPr>
                <a:spLocks noChangeArrowheads="1"/>
              </p:cNvSpPr>
              <p:nvPr/>
            </p:nvSpPr>
            <p:spPr bwMode="auto">
              <a:xfrm rot="10800000">
                <a:off x="2203" y="158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03" name="Rectangle 847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2604" name="Rectangle 848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605" name="Rectangle 849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06" name="Line 850"/>
              <p:cNvSpPr>
                <a:spLocks noChangeShapeType="1"/>
              </p:cNvSpPr>
              <p:nvPr/>
            </p:nvSpPr>
            <p:spPr bwMode="auto">
              <a:xfrm>
                <a:off x="2114" y="1598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7" name="Line 851"/>
              <p:cNvSpPr>
                <a:spLocks noChangeShapeType="1"/>
              </p:cNvSpPr>
              <p:nvPr/>
            </p:nvSpPr>
            <p:spPr bwMode="auto">
              <a:xfrm>
                <a:off x="2154" y="160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8" name="Line 852"/>
              <p:cNvSpPr>
                <a:spLocks noChangeShapeType="1"/>
              </p:cNvSpPr>
              <p:nvPr/>
            </p:nvSpPr>
            <p:spPr bwMode="auto">
              <a:xfrm flipH="1"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9" name="Line 853"/>
              <p:cNvSpPr>
                <a:spLocks noChangeShapeType="1"/>
              </p:cNvSpPr>
              <p:nvPr/>
            </p:nvSpPr>
            <p:spPr bwMode="auto">
              <a:xfrm flipH="1"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0" name="Line 854"/>
              <p:cNvSpPr>
                <a:spLocks noChangeShapeType="1"/>
              </p:cNvSpPr>
              <p:nvPr/>
            </p:nvSpPr>
            <p:spPr bwMode="auto">
              <a:xfrm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1" name="Line 855"/>
              <p:cNvSpPr>
                <a:spLocks noChangeShapeType="1"/>
              </p:cNvSpPr>
              <p:nvPr/>
            </p:nvSpPr>
            <p:spPr bwMode="auto">
              <a:xfrm>
                <a:off x="2214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2" name="Line 856"/>
              <p:cNvSpPr>
                <a:spLocks noChangeShapeType="1"/>
              </p:cNvSpPr>
              <p:nvPr/>
            </p:nvSpPr>
            <p:spPr bwMode="auto">
              <a:xfrm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3" name="Line 857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4" name="Line 858"/>
              <p:cNvSpPr>
                <a:spLocks noChangeShapeType="1"/>
              </p:cNvSpPr>
              <p:nvPr/>
            </p:nvSpPr>
            <p:spPr bwMode="auto">
              <a:xfrm>
                <a:off x="2214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5" name="Line 859"/>
              <p:cNvSpPr>
                <a:spLocks noChangeShapeType="1"/>
              </p:cNvSpPr>
              <p:nvPr/>
            </p:nvSpPr>
            <p:spPr bwMode="auto">
              <a:xfrm flipH="1"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6" name="Line 860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7" name="Line 861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8" name="Line 862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9" name="Line 863"/>
              <p:cNvSpPr>
                <a:spLocks noChangeShapeType="1"/>
              </p:cNvSpPr>
              <p:nvPr/>
            </p:nvSpPr>
            <p:spPr bwMode="auto">
              <a:xfrm flipH="1"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0" name="Line 864"/>
              <p:cNvSpPr>
                <a:spLocks noChangeShapeType="1"/>
              </p:cNvSpPr>
              <p:nvPr/>
            </p:nvSpPr>
            <p:spPr bwMode="auto">
              <a:xfrm>
                <a:off x="217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1" name="Rectangle 865"/>
              <p:cNvSpPr>
                <a:spLocks noChangeArrowheads="1"/>
              </p:cNvSpPr>
              <p:nvPr/>
            </p:nvSpPr>
            <p:spPr bwMode="auto">
              <a:xfrm rot="5340000">
                <a:off x="2239" y="1596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22" name="Rectangle 866"/>
              <p:cNvSpPr>
                <a:spLocks noChangeArrowheads="1"/>
              </p:cNvSpPr>
              <p:nvPr/>
            </p:nvSpPr>
            <p:spPr bwMode="auto">
              <a:xfrm rot="5340000">
                <a:off x="2237" y="159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23" name="Rectangle 867"/>
              <p:cNvSpPr>
                <a:spLocks noChangeArrowheads="1"/>
              </p:cNvSpPr>
              <p:nvPr/>
            </p:nvSpPr>
            <p:spPr bwMode="auto">
              <a:xfrm rot="5340000">
                <a:off x="2237" y="159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24" name="Rectangle 868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625" name="Rectangle 869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626" name="Rectangle 870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27" name="Line 871"/>
              <p:cNvSpPr>
                <a:spLocks noChangeShapeType="1"/>
              </p:cNvSpPr>
              <p:nvPr/>
            </p:nvSpPr>
            <p:spPr bwMode="auto">
              <a:xfrm flipV="1">
                <a:off x="217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8" name="Line 872"/>
              <p:cNvSpPr>
                <a:spLocks noChangeShapeType="1"/>
              </p:cNvSpPr>
              <p:nvPr/>
            </p:nvSpPr>
            <p:spPr bwMode="auto">
              <a:xfrm flipV="1">
                <a:off x="2248" y="1535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9" name="Line 873"/>
              <p:cNvSpPr>
                <a:spLocks noChangeShapeType="1"/>
              </p:cNvSpPr>
              <p:nvPr/>
            </p:nvSpPr>
            <p:spPr bwMode="auto">
              <a:xfrm flipV="1">
                <a:off x="2248" y="1535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0" name="Rectangle 874"/>
              <p:cNvSpPr>
                <a:spLocks noChangeArrowheads="1"/>
              </p:cNvSpPr>
              <p:nvPr/>
            </p:nvSpPr>
            <p:spPr bwMode="auto">
              <a:xfrm rot="5340000">
                <a:off x="2239" y="1545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31" name="Rectangle 875"/>
              <p:cNvSpPr>
                <a:spLocks noChangeArrowheads="1"/>
              </p:cNvSpPr>
              <p:nvPr/>
            </p:nvSpPr>
            <p:spPr bwMode="auto">
              <a:xfrm rot="5340000">
                <a:off x="2237" y="154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32" name="Rectangle 876"/>
              <p:cNvSpPr>
                <a:spLocks noChangeArrowheads="1"/>
              </p:cNvSpPr>
              <p:nvPr/>
            </p:nvSpPr>
            <p:spPr bwMode="auto">
              <a:xfrm rot="5340000">
                <a:off x="2237" y="154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33" name="Rectangle 877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634" name="Rectangle 878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635" name="Rectangle 879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36" name="Line 880"/>
              <p:cNvSpPr>
                <a:spLocks noChangeShapeType="1"/>
              </p:cNvSpPr>
              <p:nvPr/>
            </p:nvSpPr>
            <p:spPr bwMode="auto">
              <a:xfrm>
                <a:off x="2250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7" name="Line 881"/>
              <p:cNvSpPr>
                <a:spLocks noChangeShapeType="1"/>
              </p:cNvSpPr>
              <p:nvPr/>
            </p:nvSpPr>
            <p:spPr bwMode="auto">
              <a:xfrm flipH="1">
                <a:off x="2248" y="159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8" name="Line 882"/>
              <p:cNvSpPr>
                <a:spLocks noChangeShapeType="1"/>
              </p:cNvSpPr>
              <p:nvPr/>
            </p:nvSpPr>
            <p:spPr bwMode="auto">
              <a:xfrm flipH="1">
                <a:off x="2248" y="159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9" name="Line 883"/>
              <p:cNvSpPr>
                <a:spLocks noChangeShapeType="1"/>
              </p:cNvSpPr>
              <p:nvPr/>
            </p:nvSpPr>
            <p:spPr bwMode="auto">
              <a:xfrm>
                <a:off x="2248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0" name="Line 884"/>
              <p:cNvSpPr>
                <a:spLocks noChangeShapeType="1"/>
              </p:cNvSpPr>
              <p:nvPr/>
            </p:nvSpPr>
            <p:spPr bwMode="auto">
              <a:xfrm>
                <a:off x="2248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1" name="Line 885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2" name="Line 886"/>
              <p:cNvSpPr>
                <a:spLocks noChangeShapeType="1"/>
              </p:cNvSpPr>
              <p:nvPr/>
            </p:nvSpPr>
            <p:spPr bwMode="auto">
              <a:xfrm>
                <a:off x="2246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3" name="Line 887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4" name="Line 888"/>
              <p:cNvSpPr>
                <a:spLocks noChangeShapeType="1"/>
              </p:cNvSpPr>
              <p:nvPr/>
            </p:nvSpPr>
            <p:spPr bwMode="auto">
              <a:xfrm>
                <a:off x="2246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5" name="Line 889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6" name="Line 890"/>
              <p:cNvSpPr>
                <a:spLocks noChangeShapeType="1"/>
              </p:cNvSpPr>
              <p:nvPr/>
            </p:nvSpPr>
            <p:spPr bwMode="auto">
              <a:xfrm>
                <a:off x="2247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7" name="Line 891"/>
              <p:cNvSpPr>
                <a:spLocks noChangeShapeType="1"/>
              </p:cNvSpPr>
              <p:nvPr/>
            </p:nvSpPr>
            <p:spPr bwMode="auto">
              <a:xfrm>
                <a:off x="2247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8" name="Line 892"/>
              <p:cNvSpPr>
                <a:spLocks noChangeShapeType="1"/>
              </p:cNvSpPr>
              <p:nvPr/>
            </p:nvSpPr>
            <p:spPr bwMode="auto">
              <a:xfrm flipV="1">
                <a:off x="226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9" name="Line 893"/>
              <p:cNvSpPr>
                <a:spLocks noChangeShapeType="1"/>
              </p:cNvSpPr>
              <p:nvPr/>
            </p:nvSpPr>
            <p:spPr bwMode="auto">
              <a:xfrm>
                <a:off x="2267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0" name="Line 894"/>
              <p:cNvSpPr>
                <a:spLocks noChangeShapeType="1"/>
              </p:cNvSpPr>
              <p:nvPr/>
            </p:nvSpPr>
            <p:spPr bwMode="auto">
              <a:xfrm>
                <a:off x="226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1" name="Line 895"/>
              <p:cNvSpPr>
                <a:spLocks noChangeShapeType="1"/>
              </p:cNvSpPr>
              <p:nvPr/>
            </p:nvSpPr>
            <p:spPr bwMode="auto">
              <a:xfrm flipH="1">
                <a:off x="226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2" name="Line 896"/>
              <p:cNvSpPr>
                <a:spLocks noChangeShapeType="1"/>
              </p:cNvSpPr>
              <p:nvPr/>
            </p:nvSpPr>
            <p:spPr bwMode="auto">
              <a:xfrm flipV="1">
                <a:off x="22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3" name="Line 897"/>
              <p:cNvSpPr>
                <a:spLocks noChangeShapeType="1"/>
              </p:cNvSpPr>
              <p:nvPr/>
            </p:nvSpPr>
            <p:spPr bwMode="auto">
              <a:xfrm>
                <a:off x="2247" y="153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4" name="Line 898"/>
              <p:cNvSpPr>
                <a:spLocks noChangeShapeType="1"/>
              </p:cNvSpPr>
              <p:nvPr/>
            </p:nvSpPr>
            <p:spPr bwMode="auto">
              <a:xfrm>
                <a:off x="224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5" name="Line 899"/>
              <p:cNvSpPr>
                <a:spLocks noChangeShapeType="1"/>
              </p:cNvSpPr>
              <p:nvPr/>
            </p:nvSpPr>
            <p:spPr bwMode="auto">
              <a:xfrm flipH="1">
                <a:off x="2247" y="153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6" name="Line 900"/>
              <p:cNvSpPr>
                <a:spLocks noChangeShapeType="1"/>
              </p:cNvSpPr>
              <p:nvPr/>
            </p:nvSpPr>
            <p:spPr bwMode="auto">
              <a:xfrm>
                <a:off x="2250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7" name="Line 901"/>
              <p:cNvSpPr>
                <a:spLocks noChangeShapeType="1"/>
              </p:cNvSpPr>
              <p:nvPr/>
            </p:nvSpPr>
            <p:spPr bwMode="auto">
              <a:xfrm flipH="1">
                <a:off x="2248" y="154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8" name="Line 902"/>
              <p:cNvSpPr>
                <a:spLocks noChangeShapeType="1"/>
              </p:cNvSpPr>
              <p:nvPr/>
            </p:nvSpPr>
            <p:spPr bwMode="auto">
              <a:xfrm flipH="1">
                <a:off x="2248" y="15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9" name="Line 903"/>
              <p:cNvSpPr>
                <a:spLocks noChangeShapeType="1"/>
              </p:cNvSpPr>
              <p:nvPr/>
            </p:nvSpPr>
            <p:spPr bwMode="auto">
              <a:xfrm>
                <a:off x="2248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0" name="Line 904"/>
              <p:cNvSpPr>
                <a:spLocks noChangeShapeType="1"/>
              </p:cNvSpPr>
              <p:nvPr/>
            </p:nvSpPr>
            <p:spPr bwMode="auto">
              <a:xfrm>
                <a:off x="2248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1" name="Line 905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2" name="Line 906"/>
              <p:cNvSpPr>
                <a:spLocks noChangeShapeType="1"/>
              </p:cNvSpPr>
              <p:nvPr/>
            </p:nvSpPr>
            <p:spPr bwMode="auto">
              <a:xfrm>
                <a:off x="2246" y="15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3" name="Line 907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4" name="Line 908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5" name="Line 909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6" name="Line 910"/>
              <p:cNvSpPr>
                <a:spLocks noChangeShapeType="1"/>
              </p:cNvSpPr>
              <p:nvPr/>
            </p:nvSpPr>
            <p:spPr bwMode="auto">
              <a:xfrm>
                <a:off x="2247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7" name="Line 911"/>
              <p:cNvSpPr>
                <a:spLocks noChangeShapeType="1"/>
              </p:cNvSpPr>
              <p:nvPr/>
            </p:nvSpPr>
            <p:spPr bwMode="auto">
              <a:xfrm>
                <a:off x="2247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8" name="Freeform 912"/>
              <p:cNvSpPr>
                <a:spLocks/>
              </p:cNvSpPr>
              <p:nvPr/>
            </p:nvSpPr>
            <p:spPr bwMode="auto">
              <a:xfrm>
                <a:off x="2333" y="1535"/>
                <a:ext cx="2" cy="8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0 h 8"/>
                  <a:gd name="T4" fmla="*/ 0 w 2"/>
                  <a:gd name="T5" fmla="*/ 0 h 8"/>
                  <a:gd name="T6" fmla="*/ 0 w 2"/>
                  <a:gd name="T7" fmla="*/ 4 h 8"/>
                  <a:gd name="T8" fmla="*/ 2 w 2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9" name="Freeform 913"/>
              <p:cNvSpPr>
                <a:spLocks/>
              </p:cNvSpPr>
              <p:nvPr/>
            </p:nvSpPr>
            <p:spPr bwMode="auto">
              <a:xfrm>
                <a:off x="2330" y="1535"/>
                <a:ext cx="3" cy="8"/>
              </a:xfrm>
              <a:custGeom>
                <a:avLst/>
                <a:gdLst>
                  <a:gd name="T0" fmla="*/ 0 w 3"/>
                  <a:gd name="T1" fmla="*/ 8 h 8"/>
                  <a:gd name="T2" fmla="*/ 1 w 3"/>
                  <a:gd name="T3" fmla="*/ 4 h 8"/>
                  <a:gd name="T4" fmla="*/ 3 w 3"/>
                  <a:gd name="T5" fmla="*/ 0 h 8"/>
                  <a:gd name="T6" fmla="*/ 3 w 3"/>
                  <a:gd name="T7" fmla="*/ 0 h 8"/>
                  <a:gd name="T8" fmla="*/ 3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8"/>
                  <a:gd name="T17" fmla="*/ 3 w 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8">
                    <a:moveTo>
                      <a:pt x="0" y="8"/>
                    </a:moveTo>
                    <a:lnTo>
                      <a:pt x="1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0" name="Rectangle 914"/>
              <p:cNvSpPr>
                <a:spLocks noChangeArrowheads="1"/>
              </p:cNvSpPr>
              <p:nvPr/>
            </p:nvSpPr>
            <p:spPr bwMode="auto">
              <a:xfrm>
                <a:off x="2214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1" name="Rectangle 915"/>
              <p:cNvSpPr>
                <a:spLocks noChangeArrowheads="1"/>
              </p:cNvSpPr>
              <p:nvPr/>
            </p:nvSpPr>
            <p:spPr bwMode="auto">
              <a:xfrm>
                <a:off x="2214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2" name="Rectangle 916"/>
              <p:cNvSpPr>
                <a:spLocks noChangeArrowheads="1"/>
              </p:cNvSpPr>
              <p:nvPr/>
            </p:nvSpPr>
            <p:spPr bwMode="auto">
              <a:xfrm>
                <a:off x="2214" y="159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3" name="Rectangle 917"/>
              <p:cNvSpPr>
                <a:spLocks noChangeArrowheads="1"/>
              </p:cNvSpPr>
              <p:nvPr/>
            </p:nvSpPr>
            <p:spPr bwMode="auto">
              <a:xfrm>
                <a:off x="2214" y="159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4" name="Freeform 918"/>
              <p:cNvSpPr>
                <a:spLocks/>
              </p:cNvSpPr>
              <p:nvPr/>
            </p:nvSpPr>
            <p:spPr bwMode="auto">
              <a:xfrm>
                <a:off x="2248" y="15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5" name="Rectangle 919"/>
              <p:cNvSpPr>
                <a:spLocks noChangeArrowheads="1"/>
              </p:cNvSpPr>
              <p:nvPr/>
            </p:nvSpPr>
            <p:spPr bwMode="auto">
              <a:xfrm>
                <a:off x="2248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6" name="Freeform 920"/>
              <p:cNvSpPr>
                <a:spLocks/>
              </p:cNvSpPr>
              <p:nvPr/>
            </p:nvSpPr>
            <p:spPr bwMode="auto">
              <a:xfrm>
                <a:off x="2246" y="15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7" name="Freeform 921"/>
              <p:cNvSpPr>
                <a:spLocks/>
              </p:cNvSpPr>
              <p:nvPr/>
            </p:nvSpPr>
            <p:spPr bwMode="auto">
              <a:xfrm>
                <a:off x="2246" y="15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8" name="Rectangle 922"/>
              <p:cNvSpPr>
                <a:spLocks noChangeArrowheads="1"/>
              </p:cNvSpPr>
              <p:nvPr/>
            </p:nvSpPr>
            <p:spPr bwMode="auto">
              <a:xfrm>
                <a:off x="2248" y="154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9" name="Rectangle 923"/>
              <p:cNvSpPr>
                <a:spLocks noChangeArrowheads="1"/>
              </p:cNvSpPr>
              <p:nvPr/>
            </p:nvSpPr>
            <p:spPr bwMode="auto">
              <a:xfrm>
                <a:off x="2248" y="154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0" name="Freeform 924"/>
              <p:cNvSpPr>
                <a:spLocks/>
              </p:cNvSpPr>
              <p:nvPr/>
            </p:nvSpPr>
            <p:spPr bwMode="auto">
              <a:xfrm>
                <a:off x="2246" y="15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1" name="Freeform 925"/>
              <p:cNvSpPr>
                <a:spLocks/>
              </p:cNvSpPr>
              <p:nvPr/>
            </p:nvSpPr>
            <p:spPr bwMode="auto">
              <a:xfrm>
                <a:off x="2246" y="1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2" name="Line 926"/>
              <p:cNvSpPr>
                <a:spLocks noChangeShapeType="1"/>
              </p:cNvSpPr>
              <p:nvPr/>
            </p:nvSpPr>
            <p:spPr bwMode="auto">
              <a:xfrm>
                <a:off x="2250" y="1534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3" name="Line 927"/>
              <p:cNvSpPr>
                <a:spLocks noChangeShapeType="1"/>
              </p:cNvSpPr>
              <p:nvPr/>
            </p:nvSpPr>
            <p:spPr bwMode="auto">
              <a:xfrm flipV="1">
                <a:off x="22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4" name="Line 928"/>
              <p:cNvSpPr>
                <a:spLocks noChangeShapeType="1"/>
              </p:cNvSpPr>
              <p:nvPr/>
            </p:nvSpPr>
            <p:spPr bwMode="auto">
              <a:xfrm flipV="1">
                <a:off x="2316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5" name="Line 929"/>
              <p:cNvSpPr>
                <a:spLocks noChangeShapeType="1"/>
              </p:cNvSpPr>
              <p:nvPr/>
            </p:nvSpPr>
            <p:spPr bwMode="auto">
              <a:xfrm>
                <a:off x="2314" y="15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6" name="Line 930"/>
              <p:cNvSpPr>
                <a:spLocks noChangeShapeType="1"/>
              </p:cNvSpPr>
              <p:nvPr/>
            </p:nvSpPr>
            <p:spPr bwMode="auto">
              <a:xfrm>
                <a:off x="2314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7" name="Line 931"/>
              <p:cNvSpPr>
                <a:spLocks noChangeShapeType="1"/>
              </p:cNvSpPr>
              <p:nvPr/>
            </p:nvSpPr>
            <p:spPr bwMode="auto">
              <a:xfrm flipH="1">
                <a:off x="2314" y="153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8" name="Line 932"/>
              <p:cNvSpPr>
                <a:spLocks noChangeShapeType="1"/>
              </p:cNvSpPr>
              <p:nvPr/>
            </p:nvSpPr>
            <p:spPr bwMode="auto">
              <a:xfrm flipV="1">
                <a:off x="230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9" name="Line 933"/>
              <p:cNvSpPr>
                <a:spLocks noChangeShapeType="1"/>
              </p:cNvSpPr>
              <p:nvPr/>
            </p:nvSpPr>
            <p:spPr bwMode="auto">
              <a:xfrm>
                <a:off x="2298" y="15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0" name="Line 934"/>
              <p:cNvSpPr>
                <a:spLocks noChangeShapeType="1"/>
              </p:cNvSpPr>
              <p:nvPr/>
            </p:nvSpPr>
            <p:spPr bwMode="auto">
              <a:xfrm>
                <a:off x="229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1" name="Line 935"/>
              <p:cNvSpPr>
                <a:spLocks noChangeShapeType="1"/>
              </p:cNvSpPr>
              <p:nvPr/>
            </p:nvSpPr>
            <p:spPr bwMode="auto">
              <a:xfrm flipH="1">
                <a:off x="2298" y="153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2" name="Line 936"/>
              <p:cNvSpPr>
                <a:spLocks noChangeShapeType="1"/>
              </p:cNvSpPr>
              <p:nvPr/>
            </p:nvSpPr>
            <p:spPr bwMode="auto">
              <a:xfrm flipV="1">
                <a:off x="2284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3" name="Line 937"/>
              <p:cNvSpPr>
                <a:spLocks noChangeShapeType="1"/>
              </p:cNvSpPr>
              <p:nvPr/>
            </p:nvSpPr>
            <p:spPr bwMode="auto">
              <a:xfrm>
                <a:off x="2283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4" name="Line 938"/>
              <p:cNvSpPr>
                <a:spLocks noChangeShapeType="1"/>
              </p:cNvSpPr>
              <p:nvPr/>
            </p:nvSpPr>
            <p:spPr bwMode="auto">
              <a:xfrm>
                <a:off x="228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5" name="Line 939"/>
              <p:cNvSpPr>
                <a:spLocks noChangeShapeType="1"/>
              </p:cNvSpPr>
              <p:nvPr/>
            </p:nvSpPr>
            <p:spPr bwMode="auto">
              <a:xfrm flipH="1">
                <a:off x="228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6" name="Line 940"/>
              <p:cNvSpPr>
                <a:spLocks noChangeShapeType="1"/>
              </p:cNvSpPr>
              <p:nvPr/>
            </p:nvSpPr>
            <p:spPr bwMode="auto">
              <a:xfrm flipH="1">
                <a:off x="2268" y="153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7" name="Line 941"/>
              <p:cNvSpPr>
                <a:spLocks noChangeShapeType="1"/>
              </p:cNvSpPr>
              <p:nvPr/>
            </p:nvSpPr>
            <p:spPr bwMode="auto">
              <a:xfrm flipH="1">
                <a:off x="2268" y="1535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8" name="Line 942"/>
              <p:cNvSpPr>
                <a:spLocks noChangeShapeType="1"/>
              </p:cNvSpPr>
              <p:nvPr/>
            </p:nvSpPr>
            <p:spPr bwMode="auto">
              <a:xfrm flipH="1">
                <a:off x="2284" y="153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9" name="Line 943"/>
              <p:cNvSpPr>
                <a:spLocks noChangeShapeType="1"/>
              </p:cNvSpPr>
              <p:nvPr/>
            </p:nvSpPr>
            <p:spPr bwMode="auto">
              <a:xfrm flipH="1">
                <a:off x="2284" y="153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0" name="Line 944"/>
              <p:cNvSpPr>
                <a:spLocks noChangeShapeType="1"/>
              </p:cNvSpPr>
              <p:nvPr/>
            </p:nvSpPr>
            <p:spPr bwMode="auto">
              <a:xfrm flipH="1">
                <a:off x="2300" y="153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1" name="Line 945"/>
              <p:cNvSpPr>
                <a:spLocks noChangeShapeType="1"/>
              </p:cNvSpPr>
              <p:nvPr/>
            </p:nvSpPr>
            <p:spPr bwMode="auto">
              <a:xfrm flipH="1">
                <a:off x="2300" y="153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2" name="Line 946"/>
              <p:cNvSpPr>
                <a:spLocks noChangeShapeType="1"/>
              </p:cNvSpPr>
              <p:nvPr/>
            </p:nvSpPr>
            <p:spPr bwMode="auto">
              <a:xfrm flipH="1">
                <a:off x="2316" y="1535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3" name="Line 947"/>
              <p:cNvSpPr>
                <a:spLocks noChangeShapeType="1"/>
              </p:cNvSpPr>
              <p:nvPr/>
            </p:nvSpPr>
            <p:spPr bwMode="auto">
              <a:xfrm flipH="1">
                <a:off x="2316" y="153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4" name="Line 948"/>
              <p:cNvSpPr>
                <a:spLocks noChangeShapeType="1"/>
              </p:cNvSpPr>
              <p:nvPr/>
            </p:nvSpPr>
            <p:spPr bwMode="auto">
              <a:xfrm>
                <a:off x="2323" y="1535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5" name="Line 949"/>
              <p:cNvSpPr>
                <a:spLocks noChangeShapeType="1"/>
              </p:cNvSpPr>
              <p:nvPr/>
            </p:nvSpPr>
            <p:spPr bwMode="auto">
              <a:xfrm>
                <a:off x="232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6" name="Line 950"/>
              <p:cNvSpPr>
                <a:spLocks noChangeShapeType="1"/>
              </p:cNvSpPr>
              <p:nvPr/>
            </p:nvSpPr>
            <p:spPr bwMode="auto">
              <a:xfrm flipV="1">
                <a:off x="2476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7" name="Line 951"/>
              <p:cNvSpPr>
                <a:spLocks noChangeShapeType="1"/>
              </p:cNvSpPr>
              <p:nvPr/>
            </p:nvSpPr>
            <p:spPr bwMode="auto">
              <a:xfrm>
                <a:off x="2413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8" name="Line 952"/>
              <p:cNvSpPr>
                <a:spLocks noChangeShapeType="1"/>
              </p:cNvSpPr>
              <p:nvPr/>
            </p:nvSpPr>
            <p:spPr bwMode="auto">
              <a:xfrm>
                <a:off x="2476" y="1550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9" name="Line 953"/>
              <p:cNvSpPr>
                <a:spLocks noChangeShapeType="1"/>
              </p:cNvSpPr>
              <p:nvPr/>
            </p:nvSpPr>
            <p:spPr bwMode="auto">
              <a:xfrm>
                <a:off x="2502" y="15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0" name="Line 954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1" name="Line 955"/>
              <p:cNvSpPr>
                <a:spLocks noChangeShapeType="1"/>
              </p:cNvSpPr>
              <p:nvPr/>
            </p:nvSpPr>
            <p:spPr bwMode="auto">
              <a:xfrm>
                <a:off x="2476" y="1552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2" name="Line 956"/>
              <p:cNvSpPr>
                <a:spLocks noChangeShapeType="1"/>
              </p:cNvSpPr>
              <p:nvPr/>
            </p:nvSpPr>
            <p:spPr bwMode="auto">
              <a:xfrm>
                <a:off x="2382" y="1550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3" name="Line 957"/>
              <p:cNvSpPr>
                <a:spLocks noChangeShapeType="1"/>
              </p:cNvSpPr>
              <p:nvPr/>
            </p:nvSpPr>
            <p:spPr bwMode="auto">
              <a:xfrm>
                <a:off x="2382" y="1549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4" name="Line 958"/>
              <p:cNvSpPr>
                <a:spLocks noChangeShapeType="1"/>
              </p:cNvSpPr>
              <p:nvPr/>
            </p:nvSpPr>
            <p:spPr bwMode="auto">
              <a:xfrm flipV="1">
                <a:off x="23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5" name="Line 959"/>
              <p:cNvSpPr>
                <a:spLocks noChangeShapeType="1"/>
              </p:cNvSpPr>
              <p:nvPr/>
            </p:nvSpPr>
            <p:spPr bwMode="auto">
              <a:xfrm>
                <a:off x="2349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6" name="Line 960"/>
              <p:cNvSpPr>
                <a:spLocks noChangeShapeType="1"/>
              </p:cNvSpPr>
              <p:nvPr/>
            </p:nvSpPr>
            <p:spPr bwMode="auto">
              <a:xfrm>
                <a:off x="234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7" name="Line 961"/>
              <p:cNvSpPr>
                <a:spLocks noChangeShapeType="1"/>
              </p:cNvSpPr>
              <p:nvPr/>
            </p:nvSpPr>
            <p:spPr bwMode="auto">
              <a:xfrm flipH="1">
                <a:off x="234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8" name="Line 962"/>
              <p:cNvSpPr>
                <a:spLocks noChangeShapeType="1"/>
              </p:cNvSpPr>
              <p:nvPr/>
            </p:nvSpPr>
            <p:spPr bwMode="auto">
              <a:xfrm flipV="1">
                <a:off x="235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9" name="Line 963"/>
              <p:cNvSpPr>
                <a:spLocks noChangeShapeType="1"/>
              </p:cNvSpPr>
              <p:nvPr/>
            </p:nvSpPr>
            <p:spPr bwMode="auto">
              <a:xfrm>
                <a:off x="2349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0" name="Line 964"/>
              <p:cNvSpPr>
                <a:spLocks noChangeShapeType="1"/>
              </p:cNvSpPr>
              <p:nvPr/>
            </p:nvSpPr>
            <p:spPr bwMode="auto">
              <a:xfrm>
                <a:off x="234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1" name="Line 965"/>
              <p:cNvSpPr>
                <a:spLocks noChangeShapeType="1"/>
              </p:cNvSpPr>
              <p:nvPr/>
            </p:nvSpPr>
            <p:spPr bwMode="auto">
              <a:xfrm flipH="1">
                <a:off x="2349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2" name="Line 966"/>
              <p:cNvSpPr>
                <a:spLocks noChangeShapeType="1"/>
              </p:cNvSpPr>
              <p:nvPr/>
            </p:nvSpPr>
            <p:spPr bwMode="auto">
              <a:xfrm flipV="1">
                <a:off x="236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3" name="Line 967"/>
              <p:cNvSpPr>
                <a:spLocks noChangeShapeType="1"/>
              </p:cNvSpPr>
              <p:nvPr/>
            </p:nvSpPr>
            <p:spPr bwMode="auto">
              <a:xfrm>
                <a:off x="2364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4" name="Line 968"/>
              <p:cNvSpPr>
                <a:spLocks noChangeShapeType="1"/>
              </p:cNvSpPr>
              <p:nvPr/>
            </p:nvSpPr>
            <p:spPr bwMode="auto">
              <a:xfrm>
                <a:off x="236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5" name="Line 969"/>
              <p:cNvSpPr>
                <a:spLocks noChangeShapeType="1"/>
              </p:cNvSpPr>
              <p:nvPr/>
            </p:nvSpPr>
            <p:spPr bwMode="auto">
              <a:xfrm flipH="1">
                <a:off x="2364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6" name="Line 970"/>
              <p:cNvSpPr>
                <a:spLocks noChangeShapeType="1"/>
              </p:cNvSpPr>
              <p:nvPr/>
            </p:nvSpPr>
            <p:spPr bwMode="auto">
              <a:xfrm flipV="1">
                <a:off x="238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7" name="Line 971"/>
              <p:cNvSpPr>
                <a:spLocks noChangeShapeType="1"/>
              </p:cNvSpPr>
              <p:nvPr/>
            </p:nvSpPr>
            <p:spPr bwMode="auto">
              <a:xfrm>
                <a:off x="2380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8" name="Line 972"/>
              <p:cNvSpPr>
                <a:spLocks noChangeShapeType="1"/>
              </p:cNvSpPr>
              <p:nvPr/>
            </p:nvSpPr>
            <p:spPr bwMode="auto">
              <a:xfrm>
                <a:off x="238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9" name="Line 973"/>
              <p:cNvSpPr>
                <a:spLocks noChangeShapeType="1"/>
              </p:cNvSpPr>
              <p:nvPr/>
            </p:nvSpPr>
            <p:spPr bwMode="auto">
              <a:xfrm flipH="1">
                <a:off x="2380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0" name="Line 974"/>
              <p:cNvSpPr>
                <a:spLocks noChangeShapeType="1"/>
              </p:cNvSpPr>
              <p:nvPr/>
            </p:nvSpPr>
            <p:spPr bwMode="auto">
              <a:xfrm flipV="1">
                <a:off x="2382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1" name="Line 975"/>
              <p:cNvSpPr>
                <a:spLocks noChangeShapeType="1"/>
              </p:cNvSpPr>
              <p:nvPr/>
            </p:nvSpPr>
            <p:spPr bwMode="auto">
              <a:xfrm>
                <a:off x="2350" y="155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2" name="Line 976"/>
              <p:cNvSpPr>
                <a:spLocks noChangeShapeType="1"/>
              </p:cNvSpPr>
              <p:nvPr/>
            </p:nvSpPr>
            <p:spPr bwMode="auto">
              <a:xfrm>
                <a:off x="2351" y="154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3" name="Line 977"/>
              <p:cNvSpPr>
                <a:spLocks noChangeShapeType="1"/>
              </p:cNvSpPr>
              <p:nvPr/>
            </p:nvSpPr>
            <p:spPr bwMode="auto">
              <a:xfrm flipV="1">
                <a:off x="2366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4" name="Line 978"/>
              <p:cNvSpPr>
                <a:spLocks noChangeShapeType="1"/>
              </p:cNvSpPr>
              <p:nvPr/>
            </p:nvSpPr>
            <p:spPr bwMode="auto">
              <a:xfrm flipV="1">
                <a:off x="241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5" name="Line 979"/>
              <p:cNvSpPr>
                <a:spLocks noChangeShapeType="1"/>
              </p:cNvSpPr>
              <p:nvPr/>
            </p:nvSpPr>
            <p:spPr bwMode="auto">
              <a:xfrm>
                <a:off x="241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6" name="Line 980"/>
              <p:cNvSpPr>
                <a:spLocks noChangeShapeType="1"/>
              </p:cNvSpPr>
              <p:nvPr/>
            </p:nvSpPr>
            <p:spPr bwMode="auto">
              <a:xfrm>
                <a:off x="241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7" name="Line 981"/>
              <p:cNvSpPr>
                <a:spLocks noChangeShapeType="1"/>
              </p:cNvSpPr>
              <p:nvPr/>
            </p:nvSpPr>
            <p:spPr bwMode="auto">
              <a:xfrm flipH="1">
                <a:off x="241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8" name="Line 982"/>
              <p:cNvSpPr>
                <a:spLocks noChangeShapeType="1"/>
              </p:cNvSpPr>
              <p:nvPr/>
            </p:nvSpPr>
            <p:spPr bwMode="auto">
              <a:xfrm flipV="1">
                <a:off x="242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9" name="Line 983"/>
              <p:cNvSpPr>
                <a:spLocks noChangeShapeType="1"/>
              </p:cNvSpPr>
              <p:nvPr/>
            </p:nvSpPr>
            <p:spPr bwMode="auto">
              <a:xfrm>
                <a:off x="2428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0" name="Line 984"/>
              <p:cNvSpPr>
                <a:spLocks noChangeShapeType="1"/>
              </p:cNvSpPr>
              <p:nvPr/>
            </p:nvSpPr>
            <p:spPr bwMode="auto">
              <a:xfrm>
                <a:off x="2428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1" name="Line 985"/>
              <p:cNvSpPr>
                <a:spLocks noChangeShapeType="1"/>
              </p:cNvSpPr>
              <p:nvPr/>
            </p:nvSpPr>
            <p:spPr bwMode="auto">
              <a:xfrm flipH="1">
                <a:off x="2428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2" name="Line 986"/>
              <p:cNvSpPr>
                <a:spLocks noChangeShapeType="1"/>
              </p:cNvSpPr>
              <p:nvPr/>
            </p:nvSpPr>
            <p:spPr bwMode="auto">
              <a:xfrm flipV="1">
                <a:off x="2445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3" name="Line 987"/>
              <p:cNvSpPr>
                <a:spLocks noChangeShapeType="1"/>
              </p:cNvSpPr>
              <p:nvPr/>
            </p:nvSpPr>
            <p:spPr bwMode="auto">
              <a:xfrm>
                <a:off x="2444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4" name="Line 988"/>
              <p:cNvSpPr>
                <a:spLocks noChangeShapeType="1"/>
              </p:cNvSpPr>
              <p:nvPr/>
            </p:nvSpPr>
            <p:spPr bwMode="auto">
              <a:xfrm>
                <a:off x="244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5" name="Line 989"/>
              <p:cNvSpPr>
                <a:spLocks noChangeShapeType="1"/>
              </p:cNvSpPr>
              <p:nvPr/>
            </p:nvSpPr>
            <p:spPr bwMode="auto">
              <a:xfrm flipH="1">
                <a:off x="2444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6" name="Line 990"/>
              <p:cNvSpPr>
                <a:spLocks noChangeShapeType="1"/>
              </p:cNvSpPr>
              <p:nvPr/>
            </p:nvSpPr>
            <p:spPr bwMode="auto">
              <a:xfrm flipV="1">
                <a:off x="2412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7" name="Line 991"/>
              <p:cNvSpPr>
                <a:spLocks noChangeShapeType="1"/>
              </p:cNvSpPr>
              <p:nvPr/>
            </p:nvSpPr>
            <p:spPr bwMode="auto">
              <a:xfrm flipV="1">
                <a:off x="247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8" name="Line 992"/>
              <p:cNvSpPr>
                <a:spLocks noChangeShapeType="1"/>
              </p:cNvSpPr>
              <p:nvPr/>
            </p:nvSpPr>
            <p:spPr bwMode="auto">
              <a:xfrm>
                <a:off x="2474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9" name="Line 993"/>
              <p:cNvSpPr>
                <a:spLocks noChangeShapeType="1"/>
              </p:cNvSpPr>
              <p:nvPr/>
            </p:nvSpPr>
            <p:spPr bwMode="auto">
              <a:xfrm>
                <a:off x="247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0" name="Line 994"/>
              <p:cNvSpPr>
                <a:spLocks noChangeShapeType="1"/>
              </p:cNvSpPr>
              <p:nvPr/>
            </p:nvSpPr>
            <p:spPr bwMode="auto">
              <a:xfrm flipH="1">
                <a:off x="2474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1" name="Line 995"/>
              <p:cNvSpPr>
                <a:spLocks noChangeShapeType="1"/>
              </p:cNvSpPr>
              <p:nvPr/>
            </p:nvSpPr>
            <p:spPr bwMode="auto">
              <a:xfrm flipV="1">
                <a:off x="2461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2" name="Line 996"/>
              <p:cNvSpPr>
                <a:spLocks noChangeShapeType="1"/>
              </p:cNvSpPr>
              <p:nvPr/>
            </p:nvSpPr>
            <p:spPr bwMode="auto">
              <a:xfrm>
                <a:off x="2460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3" name="Line 997"/>
              <p:cNvSpPr>
                <a:spLocks noChangeShapeType="1"/>
              </p:cNvSpPr>
              <p:nvPr/>
            </p:nvSpPr>
            <p:spPr bwMode="auto">
              <a:xfrm>
                <a:off x="246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4" name="Line 998"/>
              <p:cNvSpPr>
                <a:spLocks noChangeShapeType="1"/>
              </p:cNvSpPr>
              <p:nvPr/>
            </p:nvSpPr>
            <p:spPr bwMode="auto">
              <a:xfrm flipH="1">
                <a:off x="2460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5" name="Line 999"/>
              <p:cNvSpPr>
                <a:spLocks noChangeShapeType="1"/>
              </p:cNvSpPr>
              <p:nvPr/>
            </p:nvSpPr>
            <p:spPr bwMode="auto">
              <a:xfrm flipV="1">
                <a:off x="2507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6" name="Line 1000"/>
              <p:cNvSpPr>
                <a:spLocks noChangeShapeType="1"/>
              </p:cNvSpPr>
              <p:nvPr/>
            </p:nvSpPr>
            <p:spPr bwMode="auto">
              <a:xfrm>
                <a:off x="2506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7" name="Line 1001"/>
              <p:cNvSpPr>
                <a:spLocks noChangeShapeType="1"/>
              </p:cNvSpPr>
              <p:nvPr/>
            </p:nvSpPr>
            <p:spPr bwMode="auto">
              <a:xfrm>
                <a:off x="250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8" name="Line 1002"/>
              <p:cNvSpPr>
                <a:spLocks noChangeShapeType="1"/>
              </p:cNvSpPr>
              <p:nvPr/>
            </p:nvSpPr>
            <p:spPr bwMode="auto">
              <a:xfrm flipH="1">
                <a:off x="2506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9" name="Line 1003"/>
              <p:cNvSpPr>
                <a:spLocks noChangeShapeType="1"/>
              </p:cNvSpPr>
              <p:nvPr/>
            </p:nvSpPr>
            <p:spPr bwMode="auto">
              <a:xfrm flipV="1">
                <a:off x="253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0" name="Line 1004"/>
              <p:cNvSpPr>
                <a:spLocks noChangeShapeType="1"/>
              </p:cNvSpPr>
              <p:nvPr/>
            </p:nvSpPr>
            <p:spPr bwMode="auto">
              <a:xfrm>
                <a:off x="2538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1" name="Line 1005"/>
              <p:cNvSpPr>
                <a:spLocks noChangeShapeType="1"/>
              </p:cNvSpPr>
              <p:nvPr/>
            </p:nvSpPr>
            <p:spPr bwMode="auto">
              <a:xfrm>
                <a:off x="253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2" name="Line 1006"/>
              <p:cNvSpPr>
                <a:spLocks noChangeShapeType="1"/>
              </p:cNvSpPr>
              <p:nvPr/>
            </p:nvSpPr>
            <p:spPr bwMode="auto">
              <a:xfrm flipH="1">
                <a:off x="253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3" name="Line 1007"/>
              <p:cNvSpPr>
                <a:spLocks noChangeShapeType="1"/>
              </p:cNvSpPr>
              <p:nvPr/>
            </p:nvSpPr>
            <p:spPr bwMode="auto">
              <a:xfrm>
                <a:off x="2539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5" name="Group 1209"/>
            <p:cNvGrpSpPr>
              <a:grpSpLocks/>
            </p:cNvGrpSpPr>
            <p:nvPr/>
          </p:nvGrpSpPr>
          <p:grpSpPr bwMode="auto">
            <a:xfrm>
              <a:off x="1889" y="1162"/>
              <a:ext cx="651" cy="396"/>
              <a:chOff x="1889" y="1162"/>
              <a:chExt cx="651" cy="396"/>
            </a:xfrm>
          </p:grpSpPr>
          <p:sp>
            <p:nvSpPr>
              <p:cNvPr id="2364" name="Line 1009"/>
              <p:cNvSpPr>
                <a:spLocks noChangeShapeType="1"/>
              </p:cNvSpPr>
              <p:nvPr/>
            </p:nvSpPr>
            <p:spPr bwMode="auto">
              <a:xfrm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5" name="Line 1010"/>
              <p:cNvSpPr>
                <a:spLocks noChangeShapeType="1"/>
              </p:cNvSpPr>
              <p:nvPr/>
            </p:nvSpPr>
            <p:spPr bwMode="auto">
              <a:xfrm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6" name="Line 1011"/>
              <p:cNvSpPr>
                <a:spLocks noChangeShapeType="1"/>
              </p:cNvSpPr>
              <p:nvPr/>
            </p:nvSpPr>
            <p:spPr bwMode="auto">
              <a:xfrm flipH="1"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7" name="Line 1012"/>
              <p:cNvSpPr>
                <a:spLocks noChangeShapeType="1"/>
              </p:cNvSpPr>
              <p:nvPr/>
            </p:nvSpPr>
            <p:spPr bwMode="auto">
              <a:xfrm flipV="1">
                <a:off x="2539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8" name="Line 1013"/>
              <p:cNvSpPr>
                <a:spLocks noChangeShapeType="1"/>
              </p:cNvSpPr>
              <p:nvPr/>
            </p:nvSpPr>
            <p:spPr bwMode="auto">
              <a:xfrm>
                <a:off x="2538" y="15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9" name="Line 1014"/>
              <p:cNvSpPr>
                <a:spLocks noChangeShapeType="1"/>
              </p:cNvSpPr>
              <p:nvPr/>
            </p:nvSpPr>
            <p:spPr bwMode="auto">
              <a:xfrm>
                <a:off x="2538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0" name="Line 1015"/>
              <p:cNvSpPr>
                <a:spLocks noChangeShapeType="1"/>
              </p:cNvSpPr>
              <p:nvPr/>
            </p:nvSpPr>
            <p:spPr bwMode="auto">
              <a:xfrm flipH="1">
                <a:off x="2538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1" name="Line 1016"/>
              <p:cNvSpPr>
                <a:spLocks noChangeShapeType="1"/>
              </p:cNvSpPr>
              <p:nvPr/>
            </p:nvSpPr>
            <p:spPr bwMode="auto">
              <a:xfrm flipV="1">
                <a:off x="2539" y="14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2" name="Line 1017"/>
              <p:cNvSpPr>
                <a:spLocks noChangeShapeType="1"/>
              </p:cNvSpPr>
              <p:nvPr/>
            </p:nvSpPr>
            <p:spPr bwMode="auto">
              <a:xfrm>
                <a:off x="2538" y="14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3" name="Line 1018"/>
              <p:cNvSpPr>
                <a:spLocks noChangeShapeType="1"/>
              </p:cNvSpPr>
              <p:nvPr/>
            </p:nvSpPr>
            <p:spPr bwMode="auto">
              <a:xfrm>
                <a:off x="2538" y="14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4" name="Line 1019"/>
              <p:cNvSpPr>
                <a:spLocks noChangeShapeType="1"/>
              </p:cNvSpPr>
              <p:nvPr/>
            </p:nvSpPr>
            <p:spPr bwMode="auto">
              <a:xfrm flipH="1">
                <a:off x="2538" y="148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5" name="Line 1020"/>
              <p:cNvSpPr>
                <a:spLocks noChangeShapeType="1"/>
              </p:cNvSpPr>
              <p:nvPr/>
            </p:nvSpPr>
            <p:spPr bwMode="auto">
              <a:xfrm flipV="1">
                <a:off x="2538" y="150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6" name="Line 1021"/>
              <p:cNvSpPr>
                <a:spLocks noChangeShapeType="1"/>
              </p:cNvSpPr>
              <p:nvPr/>
            </p:nvSpPr>
            <p:spPr bwMode="auto">
              <a:xfrm flipV="1">
                <a:off x="252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7" name="Line 1022"/>
              <p:cNvSpPr>
                <a:spLocks noChangeShapeType="1"/>
              </p:cNvSpPr>
              <p:nvPr/>
            </p:nvSpPr>
            <p:spPr bwMode="auto">
              <a:xfrm>
                <a:off x="252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8" name="Line 1023"/>
              <p:cNvSpPr>
                <a:spLocks noChangeShapeType="1"/>
              </p:cNvSpPr>
              <p:nvPr/>
            </p:nvSpPr>
            <p:spPr bwMode="auto">
              <a:xfrm>
                <a:off x="252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9" name="Line 1024"/>
              <p:cNvSpPr>
                <a:spLocks noChangeShapeType="1"/>
              </p:cNvSpPr>
              <p:nvPr/>
            </p:nvSpPr>
            <p:spPr bwMode="auto">
              <a:xfrm flipH="1">
                <a:off x="252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0" name="Line 1025"/>
              <p:cNvSpPr>
                <a:spLocks noChangeShapeType="1"/>
              </p:cNvSpPr>
              <p:nvPr/>
            </p:nvSpPr>
            <p:spPr bwMode="auto">
              <a:xfrm flipV="1">
                <a:off x="253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1" name="Line 1026"/>
              <p:cNvSpPr>
                <a:spLocks noChangeShapeType="1"/>
              </p:cNvSpPr>
              <p:nvPr/>
            </p:nvSpPr>
            <p:spPr bwMode="auto">
              <a:xfrm>
                <a:off x="2538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2" name="Line 1027"/>
              <p:cNvSpPr>
                <a:spLocks noChangeShapeType="1"/>
              </p:cNvSpPr>
              <p:nvPr/>
            </p:nvSpPr>
            <p:spPr bwMode="auto">
              <a:xfrm>
                <a:off x="2538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3" name="Line 1028"/>
              <p:cNvSpPr>
                <a:spLocks noChangeShapeType="1"/>
              </p:cNvSpPr>
              <p:nvPr/>
            </p:nvSpPr>
            <p:spPr bwMode="auto">
              <a:xfrm flipH="1">
                <a:off x="2538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4" name="Line 1029"/>
              <p:cNvSpPr>
                <a:spLocks noChangeShapeType="1"/>
              </p:cNvSpPr>
              <p:nvPr/>
            </p:nvSpPr>
            <p:spPr bwMode="auto">
              <a:xfrm flipV="1">
                <a:off x="2539" y="153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5" name="Line 1030"/>
              <p:cNvSpPr>
                <a:spLocks noChangeShapeType="1"/>
              </p:cNvSpPr>
              <p:nvPr/>
            </p:nvSpPr>
            <p:spPr bwMode="auto">
              <a:xfrm flipV="1">
                <a:off x="2538" y="153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6" name="Line 1031"/>
              <p:cNvSpPr>
                <a:spLocks noChangeShapeType="1"/>
              </p:cNvSpPr>
              <p:nvPr/>
            </p:nvSpPr>
            <p:spPr bwMode="auto">
              <a:xfrm flipV="1">
                <a:off x="2538" y="148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7" name="Line 1032"/>
              <p:cNvSpPr>
                <a:spLocks noChangeShapeType="1"/>
              </p:cNvSpPr>
              <p:nvPr/>
            </p:nvSpPr>
            <p:spPr bwMode="auto">
              <a:xfrm flipV="1">
                <a:off x="2539" y="148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8" name="Line 1033"/>
              <p:cNvSpPr>
                <a:spLocks noChangeShapeType="1"/>
              </p:cNvSpPr>
              <p:nvPr/>
            </p:nvSpPr>
            <p:spPr bwMode="auto">
              <a:xfrm flipV="1">
                <a:off x="2539" y="1504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9" name="Line 1034"/>
              <p:cNvSpPr>
                <a:spLocks noChangeShapeType="1"/>
              </p:cNvSpPr>
              <p:nvPr/>
            </p:nvSpPr>
            <p:spPr bwMode="auto">
              <a:xfrm flipV="1">
                <a:off x="2538" y="1504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0" name="Line 1035"/>
              <p:cNvSpPr>
                <a:spLocks noChangeShapeType="1"/>
              </p:cNvSpPr>
              <p:nvPr/>
            </p:nvSpPr>
            <p:spPr bwMode="auto">
              <a:xfrm flipV="1">
                <a:off x="2539" y="151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1" name="Line 1036"/>
              <p:cNvSpPr>
                <a:spLocks noChangeShapeType="1"/>
              </p:cNvSpPr>
              <p:nvPr/>
            </p:nvSpPr>
            <p:spPr bwMode="auto">
              <a:xfrm flipV="1">
                <a:off x="2538" y="151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2" name="Line 1037"/>
              <p:cNvSpPr>
                <a:spLocks noChangeShapeType="1"/>
              </p:cNvSpPr>
              <p:nvPr/>
            </p:nvSpPr>
            <p:spPr bwMode="auto">
              <a:xfrm>
                <a:off x="2445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3" name="Line 1038"/>
              <p:cNvSpPr>
                <a:spLocks noChangeShapeType="1"/>
              </p:cNvSpPr>
              <p:nvPr/>
            </p:nvSpPr>
            <p:spPr bwMode="auto">
              <a:xfrm>
                <a:off x="2445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4" name="Line 1039"/>
              <p:cNvSpPr>
                <a:spLocks noChangeShapeType="1"/>
              </p:cNvSpPr>
              <p:nvPr/>
            </p:nvSpPr>
            <p:spPr bwMode="auto">
              <a:xfrm flipV="1">
                <a:off x="2395" y="155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5" name="Line 1040"/>
              <p:cNvSpPr>
                <a:spLocks noChangeShapeType="1"/>
              </p:cNvSpPr>
              <p:nvPr/>
            </p:nvSpPr>
            <p:spPr bwMode="auto">
              <a:xfrm>
                <a:off x="2366" y="155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6" name="Line 1041"/>
              <p:cNvSpPr>
                <a:spLocks noChangeShapeType="1"/>
              </p:cNvSpPr>
              <p:nvPr/>
            </p:nvSpPr>
            <p:spPr bwMode="auto">
              <a:xfrm>
                <a:off x="2366" y="1550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7" name="Line 1042"/>
              <p:cNvSpPr>
                <a:spLocks noChangeShapeType="1"/>
              </p:cNvSpPr>
              <p:nvPr/>
            </p:nvSpPr>
            <p:spPr bwMode="auto">
              <a:xfrm>
                <a:off x="2342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8" name="Line 1043"/>
              <p:cNvSpPr>
                <a:spLocks noChangeShapeType="1"/>
              </p:cNvSpPr>
              <p:nvPr/>
            </p:nvSpPr>
            <p:spPr bwMode="auto">
              <a:xfrm flipH="1">
                <a:off x="2342" y="15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9" name="Line 1044"/>
              <p:cNvSpPr>
                <a:spLocks noChangeShapeType="1"/>
              </p:cNvSpPr>
              <p:nvPr/>
            </p:nvSpPr>
            <p:spPr bwMode="auto">
              <a:xfrm flipH="1">
                <a:off x="2342" y="1535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0" name="Line 1045"/>
              <p:cNvSpPr>
                <a:spLocks noChangeShapeType="1"/>
              </p:cNvSpPr>
              <p:nvPr/>
            </p:nvSpPr>
            <p:spPr bwMode="auto">
              <a:xfrm flipH="1">
                <a:off x="2342" y="153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1" name="Line 1046"/>
              <p:cNvSpPr>
                <a:spLocks noChangeShapeType="1"/>
              </p:cNvSpPr>
              <p:nvPr/>
            </p:nvSpPr>
            <p:spPr bwMode="auto">
              <a:xfrm>
                <a:off x="2350" y="1550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2" name="Line 1047"/>
              <p:cNvSpPr>
                <a:spLocks noChangeShapeType="1"/>
              </p:cNvSpPr>
              <p:nvPr/>
            </p:nvSpPr>
            <p:spPr bwMode="auto">
              <a:xfrm>
                <a:off x="2350" y="155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3" name="Line 1048"/>
              <p:cNvSpPr>
                <a:spLocks noChangeShapeType="1"/>
              </p:cNvSpPr>
              <p:nvPr/>
            </p:nvSpPr>
            <p:spPr bwMode="auto">
              <a:xfrm>
                <a:off x="2429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4" name="Line 1049"/>
              <p:cNvSpPr>
                <a:spLocks noChangeShapeType="1"/>
              </p:cNvSpPr>
              <p:nvPr/>
            </p:nvSpPr>
            <p:spPr bwMode="auto">
              <a:xfrm>
                <a:off x="2429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5" name="Line 1050"/>
              <p:cNvSpPr>
                <a:spLocks noChangeShapeType="1"/>
              </p:cNvSpPr>
              <p:nvPr/>
            </p:nvSpPr>
            <p:spPr bwMode="auto">
              <a:xfrm flipH="1">
                <a:off x="2397" y="15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6" name="Line 1051"/>
              <p:cNvSpPr>
                <a:spLocks noChangeShapeType="1"/>
              </p:cNvSpPr>
              <p:nvPr/>
            </p:nvSpPr>
            <p:spPr bwMode="auto">
              <a:xfrm>
                <a:off x="2397" y="1543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7" name="Line 1052"/>
              <p:cNvSpPr>
                <a:spLocks noChangeShapeType="1"/>
              </p:cNvSpPr>
              <p:nvPr/>
            </p:nvSpPr>
            <p:spPr bwMode="auto">
              <a:xfrm>
                <a:off x="2413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8" name="Line 1053"/>
              <p:cNvSpPr>
                <a:spLocks noChangeShapeType="1"/>
              </p:cNvSpPr>
              <p:nvPr/>
            </p:nvSpPr>
            <p:spPr bwMode="auto">
              <a:xfrm>
                <a:off x="2507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9" name="Line 1054"/>
              <p:cNvSpPr>
                <a:spLocks noChangeShapeType="1"/>
              </p:cNvSpPr>
              <p:nvPr/>
            </p:nvSpPr>
            <p:spPr bwMode="auto">
              <a:xfrm>
                <a:off x="2507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0" name="Line 1055"/>
              <p:cNvSpPr>
                <a:spLocks noChangeShapeType="1"/>
              </p:cNvSpPr>
              <p:nvPr/>
            </p:nvSpPr>
            <p:spPr bwMode="auto">
              <a:xfrm>
                <a:off x="2493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1" name="Line 1056"/>
              <p:cNvSpPr>
                <a:spLocks noChangeShapeType="1"/>
              </p:cNvSpPr>
              <p:nvPr/>
            </p:nvSpPr>
            <p:spPr bwMode="auto">
              <a:xfrm>
                <a:off x="2461" y="1552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2" name="Line 1057"/>
              <p:cNvSpPr>
                <a:spLocks noChangeShapeType="1"/>
              </p:cNvSpPr>
              <p:nvPr/>
            </p:nvSpPr>
            <p:spPr bwMode="auto">
              <a:xfrm>
                <a:off x="2461" y="155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3" name="Line 1058"/>
              <p:cNvSpPr>
                <a:spLocks noChangeShapeType="1"/>
              </p:cNvSpPr>
              <p:nvPr/>
            </p:nvSpPr>
            <p:spPr bwMode="auto">
              <a:xfrm flipH="1">
                <a:off x="2476" y="155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4" name="Line 1059"/>
              <p:cNvSpPr>
                <a:spLocks noChangeShapeType="1"/>
              </p:cNvSpPr>
              <p:nvPr/>
            </p:nvSpPr>
            <p:spPr bwMode="auto">
              <a:xfrm>
                <a:off x="2494" y="1552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5" name="Line 1060"/>
              <p:cNvSpPr>
                <a:spLocks noChangeShapeType="1"/>
              </p:cNvSpPr>
              <p:nvPr/>
            </p:nvSpPr>
            <p:spPr bwMode="auto">
              <a:xfrm>
                <a:off x="2494" y="1552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6" name="Freeform 1061"/>
              <p:cNvSpPr>
                <a:spLocks/>
              </p:cNvSpPr>
              <p:nvPr/>
            </p:nvSpPr>
            <p:spPr bwMode="auto">
              <a:xfrm>
                <a:off x="1949" y="1175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4 w 6"/>
                  <a:gd name="T3" fmla="*/ 1 h 2"/>
                  <a:gd name="T4" fmla="*/ 6 w 6"/>
                  <a:gd name="T5" fmla="*/ 2 h 2"/>
                  <a:gd name="T6" fmla="*/ 6 w 6"/>
                  <a:gd name="T7" fmla="*/ 2 h 2"/>
                  <a:gd name="T8" fmla="*/ 6 w 6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0" y="0"/>
                    </a:moveTo>
                    <a:lnTo>
                      <a:pt x="4" y="1"/>
                    </a:lnTo>
                    <a:lnTo>
                      <a:pt x="6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7" name="Line 1062"/>
              <p:cNvSpPr>
                <a:spLocks noChangeShapeType="1"/>
              </p:cNvSpPr>
              <p:nvPr/>
            </p:nvSpPr>
            <p:spPr bwMode="auto">
              <a:xfrm>
                <a:off x="2523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8" name="Line 1063"/>
              <p:cNvSpPr>
                <a:spLocks noChangeShapeType="1"/>
              </p:cNvSpPr>
              <p:nvPr/>
            </p:nvSpPr>
            <p:spPr bwMode="auto">
              <a:xfrm>
                <a:off x="2523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9" name="Line 1064"/>
              <p:cNvSpPr>
                <a:spLocks noChangeShapeType="1"/>
              </p:cNvSpPr>
              <p:nvPr/>
            </p:nvSpPr>
            <p:spPr bwMode="auto">
              <a:xfrm>
                <a:off x="2329" y="1326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0" name="Line 1065"/>
              <p:cNvSpPr>
                <a:spLocks noChangeShapeType="1"/>
              </p:cNvSpPr>
              <p:nvPr/>
            </p:nvSpPr>
            <p:spPr bwMode="auto">
              <a:xfrm flipH="1">
                <a:off x="2329" y="1325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1" name="Line 1066"/>
              <p:cNvSpPr>
                <a:spLocks noChangeShapeType="1"/>
              </p:cNvSpPr>
              <p:nvPr/>
            </p:nvSpPr>
            <p:spPr bwMode="auto">
              <a:xfrm flipH="1">
                <a:off x="2330" y="1325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2" name="Line 1067"/>
              <p:cNvSpPr>
                <a:spLocks noChangeShapeType="1"/>
              </p:cNvSpPr>
              <p:nvPr/>
            </p:nvSpPr>
            <p:spPr bwMode="auto">
              <a:xfrm flipH="1">
                <a:off x="2330" y="132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3" name="Line 1068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4" name="Line 1069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5" name="Line 1070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6" name="Line 1071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7" name="Line 1072"/>
              <p:cNvSpPr>
                <a:spLocks noChangeShapeType="1"/>
              </p:cNvSpPr>
              <p:nvPr/>
            </p:nvSpPr>
            <p:spPr bwMode="auto">
              <a:xfrm flipH="1">
                <a:off x="2091" y="1309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8" name="Line 1073"/>
              <p:cNvSpPr>
                <a:spLocks noChangeShapeType="1"/>
              </p:cNvSpPr>
              <p:nvPr/>
            </p:nvSpPr>
            <p:spPr bwMode="auto">
              <a:xfrm flipH="1">
                <a:off x="2092" y="1308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9" name="Line 1074"/>
              <p:cNvSpPr>
                <a:spLocks noChangeShapeType="1"/>
              </p:cNvSpPr>
              <p:nvPr/>
            </p:nvSpPr>
            <p:spPr bwMode="auto">
              <a:xfrm flipH="1">
                <a:off x="2093" y="1308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0" name="Line 1075"/>
              <p:cNvSpPr>
                <a:spLocks noChangeShapeType="1"/>
              </p:cNvSpPr>
              <p:nvPr/>
            </p:nvSpPr>
            <p:spPr bwMode="auto">
              <a:xfrm>
                <a:off x="1995" y="116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1" name="Line 1076"/>
              <p:cNvSpPr>
                <a:spLocks noChangeShapeType="1"/>
              </p:cNvSpPr>
              <p:nvPr/>
            </p:nvSpPr>
            <p:spPr bwMode="auto">
              <a:xfrm flipH="1">
                <a:off x="1956" y="1291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2" name="Line 1077"/>
              <p:cNvSpPr>
                <a:spLocks noChangeShapeType="1"/>
              </p:cNvSpPr>
              <p:nvPr/>
            </p:nvSpPr>
            <p:spPr bwMode="auto">
              <a:xfrm flipH="1">
                <a:off x="1984" y="1294"/>
                <a:ext cx="9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3" name="Line 1078"/>
              <p:cNvSpPr>
                <a:spLocks noChangeShapeType="1"/>
              </p:cNvSpPr>
              <p:nvPr/>
            </p:nvSpPr>
            <p:spPr bwMode="auto">
              <a:xfrm flipH="1">
                <a:off x="1984" y="1293"/>
                <a:ext cx="10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4" name="Line 1079"/>
              <p:cNvSpPr>
                <a:spLocks noChangeShapeType="1"/>
              </p:cNvSpPr>
              <p:nvPr/>
            </p:nvSpPr>
            <p:spPr bwMode="auto">
              <a:xfrm flipV="1">
                <a:off x="1956" y="1179"/>
                <a:ext cx="1" cy="1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5" name="Line 1080"/>
              <p:cNvSpPr>
                <a:spLocks noChangeShapeType="1"/>
              </p:cNvSpPr>
              <p:nvPr/>
            </p:nvSpPr>
            <p:spPr bwMode="auto">
              <a:xfrm flipV="1">
                <a:off x="1995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6" name="Line 1081"/>
              <p:cNvSpPr>
                <a:spLocks noChangeShapeType="1"/>
              </p:cNvSpPr>
              <p:nvPr/>
            </p:nvSpPr>
            <p:spPr bwMode="auto">
              <a:xfrm flipV="1">
                <a:off x="1955" y="1179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7" name="Line 1082"/>
              <p:cNvSpPr>
                <a:spLocks noChangeShapeType="1"/>
              </p:cNvSpPr>
              <p:nvPr/>
            </p:nvSpPr>
            <p:spPr bwMode="auto">
              <a:xfrm flipV="1">
                <a:off x="1954" y="1179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8" name="Line 1083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9" name="Line 1084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0" name="Line 1085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1" name="Line 1086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2" name="Line 1087"/>
              <p:cNvSpPr>
                <a:spLocks noChangeShapeType="1"/>
              </p:cNvSpPr>
              <p:nvPr/>
            </p:nvSpPr>
            <p:spPr bwMode="auto">
              <a:xfrm flipV="1">
                <a:off x="1889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3" name="Line 1088"/>
              <p:cNvSpPr>
                <a:spLocks noChangeShapeType="1"/>
              </p:cNvSpPr>
              <p:nvPr/>
            </p:nvSpPr>
            <p:spPr bwMode="auto">
              <a:xfrm>
                <a:off x="1889" y="1219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4" name="Line 1089"/>
              <p:cNvSpPr>
                <a:spLocks noChangeShapeType="1"/>
              </p:cNvSpPr>
              <p:nvPr/>
            </p:nvSpPr>
            <p:spPr bwMode="auto">
              <a:xfrm>
                <a:off x="1889" y="1220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5" name="Line 1090"/>
              <p:cNvSpPr>
                <a:spLocks noChangeShapeType="1"/>
              </p:cNvSpPr>
              <p:nvPr/>
            </p:nvSpPr>
            <p:spPr bwMode="auto">
              <a:xfrm>
                <a:off x="1889" y="1221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6" name="Line 1091"/>
              <p:cNvSpPr>
                <a:spLocks noChangeShapeType="1"/>
              </p:cNvSpPr>
              <p:nvPr/>
            </p:nvSpPr>
            <p:spPr bwMode="auto">
              <a:xfrm>
                <a:off x="1889" y="1222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7" name="Line 1092"/>
              <p:cNvSpPr>
                <a:spLocks noChangeShapeType="1"/>
              </p:cNvSpPr>
              <p:nvPr/>
            </p:nvSpPr>
            <p:spPr bwMode="auto">
              <a:xfrm>
                <a:off x="1889" y="1221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8" name="Line 1093"/>
              <p:cNvSpPr>
                <a:spLocks noChangeShapeType="1"/>
              </p:cNvSpPr>
              <p:nvPr/>
            </p:nvSpPr>
            <p:spPr bwMode="auto">
              <a:xfrm>
                <a:off x="1889" y="1220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9" name="Line 1094"/>
              <p:cNvSpPr>
                <a:spLocks noChangeShapeType="1"/>
              </p:cNvSpPr>
              <p:nvPr/>
            </p:nvSpPr>
            <p:spPr bwMode="auto">
              <a:xfrm flipH="1">
                <a:off x="1949" y="1170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0" name="Line 1095"/>
              <p:cNvSpPr>
                <a:spLocks noChangeShapeType="1"/>
              </p:cNvSpPr>
              <p:nvPr/>
            </p:nvSpPr>
            <p:spPr bwMode="auto">
              <a:xfrm>
                <a:off x="1955" y="117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1" name="Line 1096"/>
              <p:cNvSpPr>
                <a:spLocks noChangeShapeType="1"/>
              </p:cNvSpPr>
              <p:nvPr/>
            </p:nvSpPr>
            <p:spPr bwMode="auto">
              <a:xfrm flipV="1">
                <a:off x="1956" y="116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2" name="Line 1097"/>
              <p:cNvSpPr>
                <a:spLocks noChangeShapeType="1"/>
              </p:cNvSpPr>
              <p:nvPr/>
            </p:nvSpPr>
            <p:spPr bwMode="auto">
              <a:xfrm>
                <a:off x="1956" y="116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3" name="Line 1098"/>
              <p:cNvSpPr>
                <a:spLocks noChangeShapeType="1"/>
              </p:cNvSpPr>
              <p:nvPr/>
            </p:nvSpPr>
            <p:spPr bwMode="auto">
              <a:xfrm flipV="1">
                <a:off x="1955" y="1164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4" name="Line 1099"/>
              <p:cNvSpPr>
                <a:spLocks noChangeShapeType="1"/>
              </p:cNvSpPr>
              <p:nvPr/>
            </p:nvSpPr>
            <p:spPr bwMode="auto">
              <a:xfrm>
                <a:off x="1955" y="116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5" name="Line 1100"/>
              <p:cNvSpPr>
                <a:spLocks noChangeShapeType="1"/>
              </p:cNvSpPr>
              <p:nvPr/>
            </p:nvSpPr>
            <p:spPr bwMode="auto">
              <a:xfrm flipV="1">
                <a:off x="1954" y="1162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6" name="Line 1101"/>
              <p:cNvSpPr>
                <a:spLocks noChangeShapeType="1"/>
              </p:cNvSpPr>
              <p:nvPr/>
            </p:nvSpPr>
            <p:spPr bwMode="auto">
              <a:xfrm>
                <a:off x="1954" y="11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7" name="Line 1102"/>
              <p:cNvSpPr>
                <a:spLocks noChangeShapeType="1"/>
              </p:cNvSpPr>
              <p:nvPr/>
            </p:nvSpPr>
            <p:spPr bwMode="auto">
              <a:xfrm flipH="1">
                <a:off x="1954" y="11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8" name="Line 1103"/>
              <p:cNvSpPr>
                <a:spLocks noChangeShapeType="1"/>
              </p:cNvSpPr>
              <p:nvPr/>
            </p:nvSpPr>
            <p:spPr bwMode="auto">
              <a:xfrm flipH="1">
                <a:off x="1954" y="11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9" name="Line 1104"/>
              <p:cNvSpPr>
                <a:spLocks noChangeShapeType="1"/>
              </p:cNvSpPr>
              <p:nvPr/>
            </p:nvSpPr>
            <p:spPr bwMode="auto">
              <a:xfrm>
                <a:off x="1969" y="1165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0" name="Line 1105"/>
              <p:cNvSpPr>
                <a:spLocks noChangeShapeType="1"/>
              </p:cNvSpPr>
              <p:nvPr/>
            </p:nvSpPr>
            <p:spPr bwMode="auto">
              <a:xfrm>
                <a:off x="1969" y="1164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1" name="Line 1106"/>
              <p:cNvSpPr>
                <a:spLocks noChangeShapeType="1"/>
              </p:cNvSpPr>
              <p:nvPr/>
            </p:nvSpPr>
            <p:spPr bwMode="auto">
              <a:xfrm flipV="1">
                <a:off x="1998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2" name="Line 1107"/>
              <p:cNvSpPr>
                <a:spLocks noChangeShapeType="1"/>
              </p:cNvSpPr>
              <p:nvPr/>
            </p:nvSpPr>
            <p:spPr bwMode="auto">
              <a:xfrm flipV="1">
                <a:off x="1997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3" name="Line 1108"/>
              <p:cNvSpPr>
                <a:spLocks noChangeShapeType="1"/>
              </p:cNvSpPr>
              <p:nvPr/>
            </p:nvSpPr>
            <p:spPr bwMode="auto">
              <a:xfrm flipV="1">
                <a:off x="2091" y="130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4" name="Line 1109"/>
              <p:cNvSpPr>
                <a:spLocks noChangeShapeType="1"/>
              </p:cNvSpPr>
              <p:nvPr/>
            </p:nvSpPr>
            <p:spPr bwMode="auto">
              <a:xfrm flipV="1">
                <a:off x="2092" y="130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5" name="Line 1110"/>
              <p:cNvSpPr>
                <a:spLocks noChangeShapeType="1"/>
              </p:cNvSpPr>
              <p:nvPr/>
            </p:nvSpPr>
            <p:spPr bwMode="auto">
              <a:xfrm flipV="1">
                <a:off x="2093" y="130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6" name="Line 1111"/>
              <p:cNvSpPr>
                <a:spLocks noChangeShapeType="1"/>
              </p:cNvSpPr>
              <p:nvPr/>
            </p:nvSpPr>
            <p:spPr bwMode="auto">
              <a:xfrm flipH="1">
                <a:off x="2088" y="1291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7" name="Line 1112"/>
              <p:cNvSpPr>
                <a:spLocks noChangeShapeType="1"/>
              </p:cNvSpPr>
              <p:nvPr/>
            </p:nvSpPr>
            <p:spPr bwMode="auto">
              <a:xfrm flipV="1">
                <a:off x="2093" y="129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8" name="Line 1113"/>
              <p:cNvSpPr>
                <a:spLocks noChangeShapeType="1"/>
              </p:cNvSpPr>
              <p:nvPr/>
            </p:nvSpPr>
            <p:spPr bwMode="auto">
              <a:xfrm flipH="1">
                <a:off x="2088" y="129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9" name="Line 1114"/>
              <p:cNvSpPr>
                <a:spLocks noChangeShapeType="1"/>
              </p:cNvSpPr>
              <p:nvPr/>
            </p:nvSpPr>
            <p:spPr bwMode="auto">
              <a:xfrm flipV="1">
                <a:off x="2091" y="129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0" name="Line 1115"/>
              <p:cNvSpPr>
                <a:spLocks noChangeShapeType="1"/>
              </p:cNvSpPr>
              <p:nvPr/>
            </p:nvSpPr>
            <p:spPr bwMode="auto">
              <a:xfrm flipV="1">
                <a:off x="2092" y="129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1" name="Line 1116"/>
              <p:cNvSpPr>
                <a:spLocks noChangeShapeType="1"/>
              </p:cNvSpPr>
              <p:nvPr/>
            </p:nvSpPr>
            <p:spPr bwMode="auto">
              <a:xfrm>
                <a:off x="2092" y="1298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2" name="Line 1117"/>
              <p:cNvSpPr>
                <a:spLocks noChangeShapeType="1"/>
              </p:cNvSpPr>
              <p:nvPr/>
            </p:nvSpPr>
            <p:spPr bwMode="auto">
              <a:xfrm>
                <a:off x="2092" y="129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3" name="Line 1118"/>
              <p:cNvSpPr>
                <a:spLocks noChangeShapeType="1"/>
              </p:cNvSpPr>
              <p:nvPr/>
            </p:nvSpPr>
            <p:spPr bwMode="auto">
              <a:xfrm flipV="1">
                <a:off x="2088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4" name="Line 1119"/>
              <p:cNvSpPr>
                <a:spLocks noChangeShapeType="1"/>
              </p:cNvSpPr>
              <p:nvPr/>
            </p:nvSpPr>
            <p:spPr bwMode="auto">
              <a:xfrm flipH="1">
                <a:off x="2091" y="12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5" name="Line 1120"/>
              <p:cNvSpPr>
                <a:spLocks noChangeShapeType="1"/>
              </p:cNvSpPr>
              <p:nvPr/>
            </p:nvSpPr>
            <p:spPr bwMode="auto">
              <a:xfrm>
                <a:off x="2083" y="1289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6" name="Rectangle 1121"/>
              <p:cNvSpPr>
                <a:spLocks noChangeArrowheads="1"/>
              </p:cNvSpPr>
              <p:nvPr/>
            </p:nvSpPr>
            <p:spPr bwMode="auto">
              <a:xfrm>
                <a:off x="2039" y="1166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7" name="Rectangle 1122"/>
              <p:cNvSpPr>
                <a:spLocks noChangeArrowheads="1"/>
              </p:cNvSpPr>
              <p:nvPr/>
            </p:nvSpPr>
            <p:spPr bwMode="auto">
              <a:xfrm>
                <a:off x="2091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8" name="Line 1123"/>
              <p:cNvSpPr>
                <a:spLocks noChangeShapeType="1"/>
              </p:cNvSpPr>
              <p:nvPr/>
            </p:nvSpPr>
            <p:spPr bwMode="auto">
              <a:xfrm flipV="1">
                <a:off x="2079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9" name="Line 1124"/>
              <p:cNvSpPr>
                <a:spLocks noChangeShapeType="1"/>
              </p:cNvSpPr>
              <p:nvPr/>
            </p:nvSpPr>
            <p:spPr bwMode="auto">
              <a:xfrm flipH="1">
                <a:off x="2091" y="130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0" name="Line 1125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1" name="Line 1126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2" name="Line 1127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3" name="Line 1128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4" name="Line 1129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5" name="Line 1130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6" name="Line 1131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7" name="Line 1132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8" name="Line 1133"/>
              <p:cNvSpPr>
                <a:spLocks noChangeShapeType="1"/>
              </p:cNvSpPr>
              <p:nvPr/>
            </p:nvSpPr>
            <p:spPr bwMode="auto">
              <a:xfrm flipV="1">
                <a:off x="2248" y="1315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9" name="Line 1134"/>
              <p:cNvSpPr>
                <a:spLocks noChangeShapeType="1"/>
              </p:cNvSpPr>
              <p:nvPr/>
            </p:nvSpPr>
            <p:spPr bwMode="auto">
              <a:xfrm flipV="1">
                <a:off x="2248" y="1314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0" name="Rectangle 1135"/>
              <p:cNvSpPr>
                <a:spLocks noChangeArrowheads="1"/>
              </p:cNvSpPr>
              <p:nvPr/>
            </p:nvSpPr>
            <p:spPr bwMode="auto">
              <a:xfrm rot="5340000">
                <a:off x="2239" y="1347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491" name="Rectangle 1136"/>
              <p:cNvSpPr>
                <a:spLocks noChangeArrowheads="1"/>
              </p:cNvSpPr>
              <p:nvPr/>
            </p:nvSpPr>
            <p:spPr bwMode="auto">
              <a:xfrm rot="5340000">
                <a:off x="2237" y="134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492" name="Rectangle 1137"/>
              <p:cNvSpPr>
                <a:spLocks noChangeArrowheads="1"/>
              </p:cNvSpPr>
              <p:nvPr/>
            </p:nvSpPr>
            <p:spPr bwMode="auto">
              <a:xfrm rot="5340000">
                <a:off x="2237" y="134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493" name="Rectangle 1138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494" name="Rectangle 1139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495" name="Rectangle 1140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496" name="Line 1141"/>
              <p:cNvSpPr>
                <a:spLocks noChangeShapeType="1"/>
              </p:cNvSpPr>
              <p:nvPr/>
            </p:nvSpPr>
            <p:spPr bwMode="auto">
              <a:xfrm flipV="1">
                <a:off x="2122" y="1308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7" name="Line 1142"/>
              <p:cNvSpPr>
                <a:spLocks noChangeShapeType="1"/>
              </p:cNvSpPr>
              <p:nvPr/>
            </p:nvSpPr>
            <p:spPr bwMode="auto">
              <a:xfrm flipV="1">
                <a:off x="2121" y="1308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8" name="Line 1143"/>
              <p:cNvSpPr>
                <a:spLocks noChangeShapeType="1"/>
              </p:cNvSpPr>
              <p:nvPr/>
            </p:nvSpPr>
            <p:spPr bwMode="auto">
              <a:xfrm flipV="1">
                <a:off x="2120" y="1309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9" name="Line 1144"/>
              <p:cNvSpPr>
                <a:spLocks noChangeShapeType="1"/>
              </p:cNvSpPr>
              <p:nvPr/>
            </p:nvSpPr>
            <p:spPr bwMode="auto">
              <a:xfrm flipH="1">
                <a:off x="2122" y="1348"/>
                <a:ext cx="1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0" name="Line 1145"/>
              <p:cNvSpPr>
                <a:spLocks noChangeShapeType="1"/>
              </p:cNvSpPr>
              <p:nvPr/>
            </p:nvSpPr>
            <p:spPr bwMode="auto">
              <a:xfrm flipH="1">
                <a:off x="2121" y="1349"/>
                <a:ext cx="1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1" name="Line 1146"/>
              <p:cNvSpPr>
                <a:spLocks noChangeShapeType="1"/>
              </p:cNvSpPr>
              <p:nvPr/>
            </p:nvSpPr>
            <p:spPr bwMode="auto">
              <a:xfrm flipH="1">
                <a:off x="2120" y="1350"/>
                <a:ext cx="1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2" name="Line 1147"/>
              <p:cNvSpPr>
                <a:spLocks noChangeShapeType="1"/>
              </p:cNvSpPr>
              <p:nvPr/>
            </p:nvSpPr>
            <p:spPr bwMode="auto">
              <a:xfrm flipH="1">
                <a:off x="2268" y="1325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3" name="Line 1148"/>
              <p:cNvSpPr>
                <a:spLocks noChangeShapeType="1"/>
              </p:cNvSpPr>
              <p:nvPr/>
            </p:nvSpPr>
            <p:spPr bwMode="auto">
              <a:xfrm flipH="1">
                <a:off x="2268" y="132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4" name="Line 1149"/>
              <p:cNvSpPr>
                <a:spLocks noChangeShapeType="1"/>
              </p:cNvSpPr>
              <p:nvPr/>
            </p:nvSpPr>
            <p:spPr bwMode="auto">
              <a:xfrm flipV="1">
                <a:off x="226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5" name="Line 1150"/>
              <p:cNvSpPr>
                <a:spLocks noChangeShapeType="1"/>
              </p:cNvSpPr>
              <p:nvPr/>
            </p:nvSpPr>
            <p:spPr bwMode="auto">
              <a:xfrm>
                <a:off x="2267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6" name="Line 1151"/>
              <p:cNvSpPr>
                <a:spLocks noChangeShapeType="1"/>
              </p:cNvSpPr>
              <p:nvPr/>
            </p:nvSpPr>
            <p:spPr bwMode="auto">
              <a:xfrm>
                <a:off x="2267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7" name="Line 1152"/>
              <p:cNvSpPr>
                <a:spLocks noChangeShapeType="1"/>
              </p:cNvSpPr>
              <p:nvPr/>
            </p:nvSpPr>
            <p:spPr bwMode="auto">
              <a:xfrm flipH="1">
                <a:off x="2267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8" name="Line 1153"/>
              <p:cNvSpPr>
                <a:spLocks noChangeShapeType="1"/>
              </p:cNvSpPr>
              <p:nvPr/>
            </p:nvSpPr>
            <p:spPr bwMode="auto">
              <a:xfrm>
                <a:off x="2250" y="13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9" name="Line 1154"/>
              <p:cNvSpPr>
                <a:spLocks noChangeShapeType="1"/>
              </p:cNvSpPr>
              <p:nvPr/>
            </p:nvSpPr>
            <p:spPr bwMode="auto">
              <a:xfrm>
                <a:off x="2248" y="13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0" name="Line 1155"/>
              <p:cNvSpPr>
                <a:spLocks noChangeShapeType="1"/>
              </p:cNvSpPr>
              <p:nvPr/>
            </p:nvSpPr>
            <p:spPr bwMode="auto">
              <a:xfrm flipV="1">
                <a:off x="2248" y="13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1" name="Line 1156"/>
              <p:cNvSpPr>
                <a:spLocks noChangeShapeType="1"/>
              </p:cNvSpPr>
              <p:nvPr/>
            </p:nvSpPr>
            <p:spPr bwMode="auto">
              <a:xfrm flipH="1">
                <a:off x="2248" y="133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2" name="Line 1157"/>
              <p:cNvSpPr>
                <a:spLocks noChangeShapeType="1"/>
              </p:cNvSpPr>
              <p:nvPr/>
            </p:nvSpPr>
            <p:spPr bwMode="auto">
              <a:xfrm>
                <a:off x="2250" y="13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3" name="Line 1158"/>
              <p:cNvSpPr>
                <a:spLocks noChangeShapeType="1"/>
              </p:cNvSpPr>
              <p:nvPr/>
            </p:nvSpPr>
            <p:spPr bwMode="auto">
              <a:xfrm>
                <a:off x="2248" y="132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4" name="Line 1159"/>
              <p:cNvSpPr>
                <a:spLocks noChangeShapeType="1"/>
              </p:cNvSpPr>
              <p:nvPr/>
            </p:nvSpPr>
            <p:spPr bwMode="auto">
              <a:xfrm flipV="1">
                <a:off x="2248" y="13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5" name="Line 1160"/>
              <p:cNvSpPr>
                <a:spLocks noChangeShapeType="1"/>
              </p:cNvSpPr>
              <p:nvPr/>
            </p:nvSpPr>
            <p:spPr bwMode="auto">
              <a:xfrm flipH="1">
                <a:off x="2248" y="13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6" name="Line 1161"/>
              <p:cNvSpPr>
                <a:spLocks noChangeShapeType="1"/>
              </p:cNvSpPr>
              <p:nvPr/>
            </p:nvSpPr>
            <p:spPr bwMode="auto">
              <a:xfrm flipV="1">
                <a:off x="22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7" name="Line 1162"/>
              <p:cNvSpPr>
                <a:spLocks noChangeShapeType="1"/>
              </p:cNvSpPr>
              <p:nvPr/>
            </p:nvSpPr>
            <p:spPr bwMode="auto">
              <a:xfrm>
                <a:off x="2248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8" name="Line 1163"/>
              <p:cNvSpPr>
                <a:spLocks noChangeShapeType="1"/>
              </p:cNvSpPr>
              <p:nvPr/>
            </p:nvSpPr>
            <p:spPr bwMode="auto">
              <a:xfrm>
                <a:off x="224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9" name="Line 1164"/>
              <p:cNvSpPr>
                <a:spLocks noChangeShapeType="1"/>
              </p:cNvSpPr>
              <p:nvPr/>
            </p:nvSpPr>
            <p:spPr bwMode="auto">
              <a:xfrm flipH="1">
                <a:off x="2248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0" name="Line 1165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1" name="Line 1166"/>
              <p:cNvSpPr>
                <a:spLocks noChangeShapeType="1"/>
              </p:cNvSpPr>
              <p:nvPr/>
            </p:nvSpPr>
            <p:spPr bwMode="auto">
              <a:xfrm flipH="1">
                <a:off x="2246" y="134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2" name="Line 1167"/>
              <p:cNvSpPr>
                <a:spLocks noChangeShapeType="1"/>
              </p:cNvSpPr>
              <p:nvPr/>
            </p:nvSpPr>
            <p:spPr bwMode="auto">
              <a:xfrm flipV="1">
                <a:off x="2250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3" name="Line 1168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4" name="Line 1169"/>
              <p:cNvSpPr>
                <a:spLocks noChangeShapeType="1"/>
              </p:cNvSpPr>
              <p:nvPr/>
            </p:nvSpPr>
            <p:spPr bwMode="auto">
              <a:xfrm>
                <a:off x="2236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5" name="Line 1170"/>
              <p:cNvSpPr>
                <a:spLocks noChangeShapeType="1"/>
              </p:cNvSpPr>
              <p:nvPr/>
            </p:nvSpPr>
            <p:spPr bwMode="auto">
              <a:xfrm flipV="1">
                <a:off x="2236" y="133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6" name="Line 1171"/>
              <p:cNvSpPr>
                <a:spLocks noChangeShapeType="1"/>
              </p:cNvSpPr>
              <p:nvPr/>
            </p:nvSpPr>
            <p:spPr bwMode="auto">
              <a:xfrm flipH="1">
                <a:off x="2236" y="13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7" name="Line 1172"/>
              <p:cNvSpPr>
                <a:spLocks noChangeShapeType="1"/>
              </p:cNvSpPr>
              <p:nvPr/>
            </p:nvSpPr>
            <p:spPr bwMode="auto">
              <a:xfrm>
                <a:off x="2237" y="133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8" name="Line 1173"/>
              <p:cNvSpPr>
                <a:spLocks noChangeShapeType="1"/>
              </p:cNvSpPr>
              <p:nvPr/>
            </p:nvSpPr>
            <p:spPr bwMode="auto">
              <a:xfrm>
                <a:off x="2250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9" name="Line 1174"/>
              <p:cNvSpPr>
                <a:spLocks noChangeShapeType="1"/>
              </p:cNvSpPr>
              <p:nvPr/>
            </p:nvSpPr>
            <p:spPr bwMode="auto">
              <a:xfrm flipH="1">
                <a:off x="2248" y="13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0" name="Line 1175"/>
              <p:cNvSpPr>
                <a:spLocks noChangeShapeType="1"/>
              </p:cNvSpPr>
              <p:nvPr/>
            </p:nvSpPr>
            <p:spPr bwMode="auto">
              <a:xfrm flipH="1">
                <a:off x="2248" y="134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1" name="Line 1176"/>
              <p:cNvSpPr>
                <a:spLocks noChangeShapeType="1"/>
              </p:cNvSpPr>
              <p:nvPr/>
            </p:nvSpPr>
            <p:spPr bwMode="auto">
              <a:xfrm flipV="1">
                <a:off x="2248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2" name="Line 1177"/>
              <p:cNvSpPr>
                <a:spLocks noChangeShapeType="1"/>
              </p:cNvSpPr>
              <p:nvPr/>
            </p:nvSpPr>
            <p:spPr bwMode="auto">
              <a:xfrm>
                <a:off x="2248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3" name="Line 1178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4" name="Line 1179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5" name="Line 1180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6" name="Line 1181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7" name="Line 1182"/>
              <p:cNvSpPr>
                <a:spLocks noChangeShapeType="1"/>
              </p:cNvSpPr>
              <p:nvPr/>
            </p:nvSpPr>
            <p:spPr bwMode="auto">
              <a:xfrm flipV="1"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8" name="Line 1183"/>
              <p:cNvSpPr>
                <a:spLocks noChangeShapeType="1"/>
              </p:cNvSpPr>
              <p:nvPr/>
            </p:nvSpPr>
            <p:spPr bwMode="auto">
              <a:xfrm>
                <a:off x="2247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9" name="Line 1184"/>
              <p:cNvSpPr>
                <a:spLocks noChangeShapeType="1"/>
              </p:cNvSpPr>
              <p:nvPr/>
            </p:nvSpPr>
            <p:spPr bwMode="auto">
              <a:xfrm>
                <a:off x="2247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0" name="Line 1185"/>
              <p:cNvSpPr>
                <a:spLocks noChangeShapeType="1"/>
              </p:cNvSpPr>
              <p:nvPr/>
            </p:nvSpPr>
            <p:spPr bwMode="auto">
              <a:xfrm flipH="1">
                <a:off x="2252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1" name="Line 1186"/>
              <p:cNvSpPr>
                <a:spLocks noChangeShapeType="1"/>
              </p:cNvSpPr>
              <p:nvPr/>
            </p:nvSpPr>
            <p:spPr bwMode="auto">
              <a:xfrm flipH="1">
                <a:off x="2253" y="137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2" name="Line 1187"/>
              <p:cNvSpPr>
                <a:spLocks noChangeShapeType="1"/>
              </p:cNvSpPr>
              <p:nvPr/>
            </p:nvSpPr>
            <p:spPr bwMode="auto">
              <a:xfrm flipV="1">
                <a:off x="2248" y="132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3" name="Line 1188"/>
              <p:cNvSpPr>
                <a:spLocks noChangeShapeType="1"/>
              </p:cNvSpPr>
              <p:nvPr/>
            </p:nvSpPr>
            <p:spPr bwMode="auto">
              <a:xfrm flipV="1">
                <a:off x="2250" y="132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4" name="Line 1189"/>
              <p:cNvSpPr>
                <a:spLocks noChangeShapeType="1"/>
              </p:cNvSpPr>
              <p:nvPr/>
            </p:nvSpPr>
            <p:spPr bwMode="auto">
              <a:xfrm>
                <a:off x="2248" y="132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5" name="Line 1190"/>
              <p:cNvSpPr>
                <a:spLocks noChangeShapeType="1"/>
              </p:cNvSpPr>
              <p:nvPr/>
            </p:nvSpPr>
            <p:spPr bwMode="auto">
              <a:xfrm>
                <a:off x="2248" y="1328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6" name="Freeform 1191"/>
              <p:cNvSpPr>
                <a:spLocks/>
              </p:cNvSpPr>
              <p:nvPr/>
            </p:nvSpPr>
            <p:spPr bwMode="auto">
              <a:xfrm>
                <a:off x="2237" y="1343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2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7" name="Line 1192"/>
              <p:cNvSpPr>
                <a:spLocks noChangeShapeType="1"/>
              </p:cNvSpPr>
              <p:nvPr/>
            </p:nvSpPr>
            <p:spPr bwMode="auto">
              <a:xfrm>
                <a:off x="2250" y="1325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8" name="Line 1193"/>
              <p:cNvSpPr>
                <a:spLocks noChangeShapeType="1"/>
              </p:cNvSpPr>
              <p:nvPr/>
            </p:nvSpPr>
            <p:spPr bwMode="auto">
              <a:xfrm>
                <a:off x="2250" y="132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9" name="Line 1194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0" name="Line 1195"/>
              <p:cNvSpPr>
                <a:spLocks noChangeShapeType="1"/>
              </p:cNvSpPr>
              <p:nvPr/>
            </p:nvSpPr>
            <p:spPr bwMode="auto">
              <a:xfrm flipV="1">
                <a:off x="2250" y="1336"/>
                <a:ext cx="1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1" name="Line 1196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2" name="Line 1197"/>
              <p:cNvSpPr>
                <a:spLocks noChangeShapeType="1"/>
              </p:cNvSpPr>
              <p:nvPr/>
            </p:nvSpPr>
            <p:spPr bwMode="auto">
              <a:xfrm flipV="1">
                <a:off x="2237" y="1336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3" name="Line 1198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4" name="Line 1199"/>
              <p:cNvSpPr>
                <a:spLocks noChangeShapeType="1"/>
              </p:cNvSpPr>
              <p:nvPr/>
            </p:nvSpPr>
            <p:spPr bwMode="auto">
              <a:xfrm flipH="1">
                <a:off x="2250" y="13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5" name="Line 1200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6" name="Line 1201"/>
              <p:cNvSpPr>
                <a:spLocks noChangeShapeType="1"/>
              </p:cNvSpPr>
              <p:nvPr/>
            </p:nvSpPr>
            <p:spPr bwMode="auto">
              <a:xfrm flipV="1">
                <a:off x="2248" y="1336"/>
                <a:ext cx="1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7" name="Line 1202"/>
              <p:cNvSpPr>
                <a:spLocks noChangeShapeType="1"/>
              </p:cNvSpPr>
              <p:nvPr/>
            </p:nvSpPr>
            <p:spPr bwMode="auto">
              <a:xfrm flipV="1">
                <a:off x="2237" y="1336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8" name="Line 1203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9" name="Line 1204"/>
              <p:cNvSpPr>
                <a:spLocks noChangeShapeType="1"/>
              </p:cNvSpPr>
              <p:nvPr/>
            </p:nvSpPr>
            <p:spPr bwMode="auto">
              <a:xfrm flipH="1">
                <a:off x="2250" y="132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0" name="Line 1205"/>
              <p:cNvSpPr>
                <a:spLocks noChangeShapeType="1"/>
              </p:cNvSpPr>
              <p:nvPr/>
            </p:nvSpPr>
            <p:spPr bwMode="auto">
              <a:xfrm>
                <a:off x="2237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1" name="Line 1206"/>
              <p:cNvSpPr>
                <a:spLocks noChangeShapeType="1"/>
              </p:cNvSpPr>
              <p:nvPr/>
            </p:nvSpPr>
            <p:spPr bwMode="auto">
              <a:xfrm flipV="1">
                <a:off x="224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2" name="Line 1207"/>
              <p:cNvSpPr>
                <a:spLocks noChangeShapeType="1"/>
              </p:cNvSpPr>
              <p:nvPr/>
            </p:nvSpPr>
            <p:spPr bwMode="auto">
              <a:xfrm flipH="1">
                <a:off x="2250" y="1324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3" name="Line 1208"/>
              <p:cNvSpPr>
                <a:spLocks noChangeShapeType="1"/>
              </p:cNvSpPr>
              <p:nvPr/>
            </p:nvSpPr>
            <p:spPr bwMode="auto">
              <a:xfrm flipV="1"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6" name="Group 1410"/>
            <p:cNvGrpSpPr>
              <a:grpSpLocks/>
            </p:cNvGrpSpPr>
            <p:nvPr/>
          </p:nvGrpSpPr>
          <p:grpSpPr bwMode="auto">
            <a:xfrm>
              <a:off x="1956" y="1161"/>
              <a:ext cx="598" cy="311"/>
              <a:chOff x="1956" y="1161"/>
              <a:chExt cx="598" cy="311"/>
            </a:xfrm>
          </p:grpSpPr>
          <p:sp>
            <p:nvSpPr>
              <p:cNvPr id="2164" name="Line 1210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5" name="Line 1211"/>
              <p:cNvSpPr>
                <a:spLocks noChangeShapeType="1"/>
              </p:cNvSpPr>
              <p:nvPr/>
            </p:nvSpPr>
            <p:spPr bwMode="auto">
              <a:xfrm flipH="1">
                <a:off x="2250" y="13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6" name="Line 1212"/>
              <p:cNvSpPr>
                <a:spLocks noChangeShapeType="1"/>
              </p:cNvSpPr>
              <p:nvPr/>
            </p:nvSpPr>
            <p:spPr bwMode="auto">
              <a:xfrm flipH="1">
                <a:off x="2250" y="13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7" name="Line 1213"/>
              <p:cNvSpPr>
                <a:spLocks noChangeShapeType="1"/>
              </p:cNvSpPr>
              <p:nvPr/>
            </p:nvSpPr>
            <p:spPr bwMode="auto">
              <a:xfrm flipV="1">
                <a:off x="2254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8" name="Line 1214"/>
              <p:cNvSpPr>
                <a:spLocks noChangeShapeType="1"/>
              </p:cNvSpPr>
              <p:nvPr/>
            </p:nvSpPr>
            <p:spPr bwMode="auto">
              <a:xfrm flipV="1">
                <a:off x="226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9" name="Line 1215"/>
              <p:cNvSpPr>
                <a:spLocks noChangeShapeType="1"/>
              </p:cNvSpPr>
              <p:nvPr/>
            </p:nvSpPr>
            <p:spPr bwMode="auto">
              <a:xfrm flipV="1">
                <a:off x="2254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0" name="Line 1216"/>
              <p:cNvSpPr>
                <a:spLocks noChangeShapeType="1"/>
              </p:cNvSpPr>
              <p:nvPr/>
            </p:nvSpPr>
            <p:spPr bwMode="auto">
              <a:xfrm flipV="1">
                <a:off x="2237" y="134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1" name="Line 1217"/>
              <p:cNvSpPr>
                <a:spLocks noChangeShapeType="1"/>
              </p:cNvSpPr>
              <p:nvPr/>
            </p:nvSpPr>
            <p:spPr bwMode="auto">
              <a:xfrm flipH="1" flipV="1">
                <a:off x="2240" y="1343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2" name="Line 1218"/>
              <p:cNvSpPr>
                <a:spLocks noChangeShapeType="1"/>
              </p:cNvSpPr>
              <p:nvPr/>
            </p:nvSpPr>
            <p:spPr bwMode="auto">
              <a:xfrm flipV="1">
                <a:off x="230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3" name="Line 1219"/>
              <p:cNvSpPr>
                <a:spLocks noChangeShapeType="1"/>
              </p:cNvSpPr>
              <p:nvPr/>
            </p:nvSpPr>
            <p:spPr bwMode="auto">
              <a:xfrm>
                <a:off x="2298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4" name="Line 1220"/>
              <p:cNvSpPr>
                <a:spLocks noChangeShapeType="1"/>
              </p:cNvSpPr>
              <p:nvPr/>
            </p:nvSpPr>
            <p:spPr bwMode="auto">
              <a:xfrm>
                <a:off x="229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5" name="Line 1221"/>
              <p:cNvSpPr>
                <a:spLocks noChangeShapeType="1"/>
              </p:cNvSpPr>
              <p:nvPr/>
            </p:nvSpPr>
            <p:spPr bwMode="auto">
              <a:xfrm flipH="1">
                <a:off x="2298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6" name="Line 1222"/>
              <p:cNvSpPr>
                <a:spLocks noChangeShapeType="1"/>
              </p:cNvSpPr>
              <p:nvPr/>
            </p:nvSpPr>
            <p:spPr bwMode="auto">
              <a:xfrm flipV="1">
                <a:off x="2316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7" name="Line 1223"/>
              <p:cNvSpPr>
                <a:spLocks noChangeShapeType="1"/>
              </p:cNvSpPr>
              <p:nvPr/>
            </p:nvSpPr>
            <p:spPr bwMode="auto">
              <a:xfrm>
                <a:off x="2314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8" name="Line 1224"/>
              <p:cNvSpPr>
                <a:spLocks noChangeShapeType="1"/>
              </p:cNvSpPr>
              <p:nvPr/>
            </p:nvSpPr>
            <p:spPr bwMode="auto">
              <a:xfrm>
                <a:off x="2314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9" name="Line 1225"/>
              <p:cNvSpPr>
                <a:spLocks noChangeShapeType="1"/>
              </p:cNvSpPr>
              <p:nvPr/>
            </p:nvSpPr>
            <p:spPr bwMode="auto">
              <a:xfrm flipH="1">
                <a:off x="2314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0" name="Line 1226"/>
              <p:cNvSpPr>
                <a:spLocks noChangeShapeType="1"/>
              </p:cNvSpPr>
              <p:nvPr/>
            </p:nvSpPr>
            <p:spPr bwMode="auto">
              <a:xfrm flipV="1">
                <a:off x="2284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1" name="Line 1227"/>
              <p:cNvSpPr>
                <a:spLocks noChangeShapeType="1"/>
              </p:cNvSpPr>
              <p:nvPr/>
            </p:nvSpPr>
            <p:spPr bwMode="auto">
              <a:xfrm>
                <a:off x="2283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2" name="Line 1228"/>
              <p:cNvSpPr>
                <a:spLocks noChangeShapeType="1"/>
              </p:cNvSpPr>
              <p:nvPr/>
            </p:nvSpPr>
            <p:spPr bwMode="auto">
              <a:xfrm>
                <a:off x="2283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3" name="Line 1229"/>
              <p:cNvSpPr>
                <a:spLocks noChangeShapeType="1"/>
              </p:cNvSpPr>
              <p:nvPr/>
            </p:nvSpPr>
            <p:spPr bwMode="auto">
              <a:xfrm flipH="1">
                <a:off x="2283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4" name="Line 1230"/>
              <p:cNvSpPr>
                <a:spLocks noChangeShapeType="1"/>
              </p:cNvSpPr>
              <p:nvPr/>
            </p:nvSpPr>
            <p:spPr bwMode="auto">
              <a:xfrm flipV="1">
                <a:off x="233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5" name="Line 1231"/>
              <p:cNvSpPr>
                <a:spLocks noChangeShapeType="1"/>
              </p:cNvSpPr>
              <p:nvPr/>
            </p:nvSpPr>
            <p:spPr bwMode="auto">
              <a:xfrm>
                <a:off x="232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6" name="Line 1232"/>
              <p:cNvSpPr>
                <a:spLocks noChangeShapeType="1"/>
              </p:cNvSpPr>
              <p:nvPr/>
            </p:nvSpPr>
            <p:spPr bwMode="auto">
              <a:xfrm>
                <a:off x="232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7" name="Line 1233"/>
              <p:cNvSpPr>
                <a:spLocks noChangeShapeType="1"/>
              </p:cNvSpPr>
              <p:nvPr/>
            </p:nvSpPr>
            <p:spPr bwMode="auto">
              <a:xfrm flipH="1">
                <a:off x="232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8" name="Line 1234"/>
              <p:cNvSpPr>
                <a:spLocks noChangeShapeType="1"/>
              </p:cNvSpPr>
              <p:nvPr/>
            </p:nvSpPr>
            <p:spPr bwMode="auto">
              <a:xfrm>
                <a:off x="232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9" name="Line 1235"/>
              <p:cNvSpPr>
                <a:spLocks noChangeShapeType="1"/>
              </p:cNvSpPr>
              <p:nvPr/>
            </p:nvSpPr>
            <p:spPr bwMode="auto">
              <a:xfrm flipH="1">
                <a:off x="2284" y="132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0" name="Line 1236"/>
              <p:cNvSpPr>
                <a:spLocks noChangeShapeType="1"/>
              </p:cNvSpPr>
              <p:nvPr/>
            </p:nvSpPr>
            <p:spPr bwMode="auto">
              <a:xfrm flipH="1">
                <a:off x="2284" y="132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1" name="Line 1237"/>
              <p:cNvSpPr>
                <a:spLocks noChangeShapeType="1"/>
              </p:cNvSpPr>
              <p:nvPr/>
            </p:nvSpPr>
            <p:spPr bwMode="auto">
              <a:xfrm flipH="1">
                <a:off x="2300" y="132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2" name="Line 1238"/>
              <p:cNvSpPr>
                <a:spLocks noChangeShapeType="1"/>
              </p:cNvSpPr>
              <p:nvPr/>
            </p:nvSpPr>
            <p:spPr bwMode="auto">
              <a:xfrm flipH="1">
                <a:off x="2300" y="132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3" name="Line 1239"/>
              <p:cNvSpPr>
                <a:spLocks noChangeShapeType="1"/>
              </p:cNvSpPr>
              <p:nvPr/>
            </p:nvSpPr>
            <p:spPr bwMode="auto">
              <a:xfrm flipH="1">
                <a:off x="2316" y="132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4" name="Line 1240"/>
              <p:cNvSpPr>
                <a:spLocks noChangeShapeType="1"/>
              </p:cNvSpPr>
              <p:nvPr/>
            </p:nvSpPr>
            <p:spPr bwMode="auto">
              <a:xfrm flipH="1">
                <a:off x="2316" y="1324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5" name="Line 1241"/>
              <p:cNvSpPr>
                <a:spLocks noChangeShapeType="1"/>
              </p:cNvSpPr>
              <p:nvPr/>
            </p:nvSpPr>
            <p:spPr bwMode="auto">
              <a:xfrm flipH="1">
                <a:off x="2218" y="1167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6" name="Line 1242"/>
              <p:cNvSpPr>
                <a:spLocks noChangeShapeType="1"/>
              </p:cNvSpPr>
              <p:nvPr/>
            </p:nvSpPr>
            <p:spPr bwMode="auto">
              <a:xfrm flipH="1" flipV="1">
                <a:off x="2220" y="1161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7" name="Rectangle 1243"/>
              <p:cNvSpPr>
                <a:spLocks noChangeArrowheads="1"/>
              </p:cNvSpPr>
              <p:nvPr/>
            </p:nvSpPr>
            <p:spPr bwMode="auto">
              <a:xfrm>
                <a:off x="2138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8" name="Rectangle 1244"/>
              <p:cNvSpPr>
                <a:spLocks noChangeArrowheads="1"/>
              </p:cNvSpPr>
              <p:nvPr/>
            </p:nvSpPr>
            <p:spPr bwMode="auto">
              <a:xfrm>
                <a:off x="2185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9" name="Rectangle 1245"/>
              <p:cNvSpPr>
                <a:spLocks noChangeArrowheads="1"/>
              </p:cNvSpPr>
              <p:nvPr/>
            </p:nvSpPr>
            <p:spPr bwMode="auto">
              <a:xfrm>
                <a:off x="2209" y="116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0" name="Line 1246"/>
              <p:cNvSpPr>
                <a:spLocks noChangeShapeType="1"/>
              </p:cNvSpPr>
              <p:nvPr/>
            </p:nvSpPr>
            <p:spPr bwMode="auto">
              <a:xfrm flipH="1">
                <a:off x="2250" y="1311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1" name="Line 1247"/>
              <p:cNvSpPr>
                <a:spLocks noChangeShapeType="1"/>
              </p:cNvSpPr>
              <p:nvPr/>
            </p:nvSpPr>
            <p:spPr bwMode="auto">
              <a:xfrm flipH="1">
                <a:off x="2248" y="1309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2" name="Line 1248"/>
              <p:cNvSpPr>
                <a:spLocks noChangeShapeType="1"/>
              </p:cNvSpPr>
              <p:nvPr/>
            </p:nvSpPr>
            <p:spPr bwMode="auto">
              <a:xfrm flipH="1">
                <a:off x="2250" y="131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3" name="Line 1249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4" name="Line 1250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5" name="Line 1251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6" name="Line 1252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7" name="Line 1253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8" name="Line 1254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9" name="Line 1255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0" name="Line 1256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1" name="Rectangle 1257"/>
              <p:cNvSpPr>
                <a:spLocks noChangeArrowheads="1"/>
              </p:cNvSpPr>
              <p:nvPr/>
            </p:nvSpPr>
            <p:spPr bwMode="auto">
              <a:xfrm>
                <a:off x="2323" y="1231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2" name="Line 1258"/>
              <p:cNvSpPr>
                <a:spLocks noChangeShapeType="1"/>
              </p:cNvSpPr>
              <p:nvPr/>
            </p:nvSpPr>
            <p:spPr bwMode="auto">
              <a:xfrm>
                <a:off x="2209" y="1167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3" name="Line 1259"/>
              <p:cNvSpPr>
                <a:spLocks noChangeShapeType="1"/>
              </p:cNvSpPr>
              <p:nvPr/>
            </p:nvSpPr>
            <p:spPr bwMode="auto">
              <a:xfrm flipV="1">
                <a:off x="2209" y="1161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4" name="Rectangle 1260"/>
              <p:cNvSpPr>
                <a:spLocks noChangeArrowheads="1"/>
              </p:cNvSpPr>
              <p:nvPr/>
            </p:nvSpPr>
            <p:spPr bwMode="auto">
              <a:xfrm>
                <a:off x="2276" y="1265"/>
                <a:ext cx="2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5" name="Rectangle 1261"/>
              <p:cNvSpPr>
                <a:spLocks noChangeArrowheads="1"/>
              </p:cNvSpPr>
              <p:nvPr/>
            </p:nvSpPr>
            <p:spPr bwMode="auto">
              <a:xfrm>
                <a:off x="2262" y="1265"/>
                <a:ext cx="1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6" name="Rectangle 1262"/>
              <p:cNvSpPr>
                <a:spLocks noChangeArrowheads="1"/>
              </p:cNvSpPr>
              <p:nvPr/>
            </p:nvSpPr>
            <p:spPr bwMode="auto">
              <a:xfrm>
                <a:off x="2323" y="1265"/>
                <a:ext cx="2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7" name="Line 1263"/>
              <p:cNvSpPr>
                <a:spLocks noChangeShapeType="1"/>
              </p:cNvSpPr>
              <p:nvPr/>
            </p:nvSpPr>
            <p:spPr bwMode="auto">
              <a:xfrm>
                <a:off x="2278" y="1266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8" name="Line 1264"/>
              <p:cNvSpPr>
                <a:spLocks noChangeShapeType="1"/>
              </p:cNvSpPr>
              <p:nvPr/>
            </p:nvSpPr>
            <p:spPr bwMode="auto">
              <a:xfrm>
                <a:off x="2278" y="1266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9" name="Line 1265"/>
              <p:cNvSpPr>
                <a:spLocks noChangeShapeType="1"/>
              </p:cNvSpPr>
              <p:nvPr/>
            </p:nvSpPr>
            <p:spPr bwMode="auto">
              <a:xfrm>
                <a:off x="2278" y="1265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0" name="Line 1266"/>
              <p:cNvSpPr>
                <a:spLocks noChangeShapeType="1"/>
              </p:cNvSpPr>
              <p:nvPr/>
            </p:nvSpPr>
            <p:spPr bwMode="auto">
              <a:xfrm>
                <a:off x="2263" y="1266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1" name="Line 1267"/>
              <p:cNvSpPr>
                <a:spLocks noChangeShapeType="1"/>
              </p:cNvSpPr>
              <p:nvPr/>
            </p:nvSpPr>
            <p:spPr bwMode="auto">
              <a:xfrm>
                <a:off x="2263" y="1266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2" name="Line 1268"/>
              <p:cNvSpPr>
                <a:spLocks noChangeShapeType="1"/>
              </p:cNvSpPr>
              <p:nvPr/>
            </p:nvSpPr>
            <p:spPr bwMode="auto">
              <a:xfrm>
                <a:off x="2263" y="126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3" name="Line 1269"/>
              <p:cNvSpPr>
                <a:spLocks noChangeShapeType="1"/>
              </p:cNvSpPr>
              <p:nvPr/>
            </p:nvSpPr>
            <p:spPr bwMode="auto">
              <a:xfrm flipH="1">
                <a:off x="2261" y="130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4" name="Line 1270"/>
              <p:cNvSpPr>
                <a:spLocks noChangeShapeType="1"/>
              </p:cNvSpPr>
              <p:nvPr/>
            </p:nvSpPr>
            <p:spPr bwMode="auto">
              <a:xfrm flipV="1">
                <a:off x="2263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5" name="Line 1271"/>
              <p:cNvSpPr>
                <a:spLocks noChangeShapeType="1"/>
              </p:cNvSpPr>
              <p:nvPr/>
            </p:nvSpPr>
            <p:spPr bwMode="auto">
              <a:xfrm flipV="1">
                <a:off x="2263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6" name="Line 1272"/>
              <p:cNvSpPr>
                <a:spLocks noChangeShapeType="1"/>
              </p:cNvSpPr>
              <p:nvPr/>
            </p:nvSpPr>
            <p:spPr bwMode="auto">
              <a:xfrm flipV="1">
                <a:off x="2264" y="1305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7" name="Line 1273"/>
              <p:cNvSpPr>
                <a:spLocks noChangeShapeType="1"/>
              </p:cNvSpPr>
              <p:nvPr/>
            </p:nvSpPr>
            <p:spPr bwMode="auto">
              <a:xfrm flipV="1">
                <a:off x="2262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8" name="Line 1274"/>
              <p:cNvSpPr>
                <a:spLocks noChangeShapeType="1"/>
              </p:cNvSpPr>
              <p:nvPr/>
            </p:nvSpPr>
            <p:spPr bwMode="auto">
              <a:xfrm flipV="1">
                <a:off x="2262" y="1267"/>
                <a:ext cx="1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9" name="Line 1275"/>
              <p:cNvSpPr>
                <a:spLocks noChangeShapeType="1"/>
              </p:cNvSpPr>
              <p:nvPr/>
            </p:nvSpPr>
            <p:spPr bwMode="auto">
              <a:xfrm flipV="1">
                <a:off x="2261" y="130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0" name="Line 1276"/>
              <p:cNvSpPr>
                <a:spLocks noChangeShapeType="1"/>
              </p:cNvSpPr>
              <p:nvPr/>
            </p:nvSpPr>
            <p:spPr bwMode="auto">
              <a:xfrm flipV="1">
                <a:off x="22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1" name="Line 1277"/>
              <p:cNvSpPr>
                <a:spLocks noChangeShapeType="1"/>
              </p:cNvSpPr>
              <p:nvPr/>
            </p:nvSpPr>
            <p:spPr bwMode="auto">
              <a:xfrm>
                <a:off x="224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2" name="Line 1278"/>
              <p:cNvSpPr>
                <a:spLocks noChangeShapeType="1"/>
              </p:cNvSpPr>
              <p:nvPr/>
            </p:nvSpPr>
            <p:spPr bwMode="auto">
              <a:xfrm>
                <a:off x="2248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3" name="Line 1279"/>
              <p:cNvSpPr>
                <a:spLocks noChangeShapeType="1"/>
              </p:cNvSpPr>
              <p:nvPr/>
            </p:nvSpPr>
            <p:spPr bwMode="auto">
              <a:xfrm flipH="1">
                <a:off x="2248" y="131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4" name="Line 1280"/>
              <p:cNvSpPr>
                <a:spLocks noChangeShapeType="1"/>
              </p:cNvSpPr>
              <p:nvPr/>
            </p:nvSpPr>
            <p:spPr bwMode="auto">
              <a:xfrm flipV="1">
                <a:off x="22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5" name="Line 1281"/>
              <p:cNvSpPr>
                <a:spLocks noChangeShapeType="1"/>
              </p:cNvSpPr>
              <p:nvPr/>
            </p:nvSpPr>
            <p:spPr bwMode="auto">
              <a:xfrm flipV="1">
                <a:off x="2248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6" name="Line 1282"/>
              <p:cNvSpPr>
                <a:spLocks noChangeShapeType="1"/>
              </p:cNvSpPr>
              <p:nvPr/>
            </p:nvSpPr>
            <p:spPr bwMode="auto">
              <a:xfrm flipV="1">
                <a:off x="2248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7" name="Line 1283"/>
              <p:cNvSpPr>
                <a:spLocks noChangeShapeType="1"/>
              </p:cNvSpPr>
              <p:nvPr/>
            </p:nvSpPr>
            <p:spPr bwMode="auto">
              <a:xfrm flipV="1">
                <a:off x="2324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8" name="Line 1284"/>
              <p:cNvSpPr>
                <a:spLocks noChangeShapeType="1"/>
              </p:cNvSpPr>
              <p:nvPr/>
            </p:nvSpPr>
            <p:spPr bwMode="auto">
              <a:xfrm flipV="1">
                <a:off x="2325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9" name="Line 1285"/>
              <p:cNvSpPr>
                <a:spLocks noChangeShapeType="1"/>
              </p:cNvSpPr>
              <p:nvPr/>
            </p:nvSpPr>
            <p:spPr bwMode="auto">
              <a:xfrm flipV="1">
                <a:off x="2324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0" name="Rectangle 1286"/>
              <p:cNvSpPr>
                <a:spLocks noChangeArrowheads="1"/>
              </p:cNvSpPr>
              <p:nvPr/>
            </p:nvSpPr>
            <p:spPr bwMode="auto">
              <a:xfrm>
                <a:off x="2276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1" name="Rectangle 1287"/>
              <p:cNvSpPr>
                <a:spLocks noChangeArrowheads="1"/>
              </p:cNvSpPr>
              <p:nvPr/>
            </p:nvSpPr>
            <p:spPr bwMode="auto">
              <a:xfrm>
                <a:off x="2225" y="116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2" name="Rectangle 1288"/>
              <p:cNvSpPr>
                <a:spLocks noChangeArrowheads="1"/>
              </p:cNvSpPr>
              <p:nvPr/>
            </p:nvSpPr>
            <p:spPr bwMode="auto">
              <a:xfrm>
                <a:off x="2231" y="1166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3" name="Rectangle 1289"/>
              <p:cNvSpPr>
                <a:spLocks noChangeArrowheads="1"/>
              </p:cNvSpPr>
              <p:nvPr/>
            </p:nvSpPr>
            <p:spPr bwMode="auto">
              <a:xfrm>
                <a:off x="2323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4" name="Rectangle 1290"/>
              <p:cNvSpPr>
                <a:spLocks noChangeArrowheads="1"/>
              </p:cNvSpPr>
              <p:nvPr/>
            </p:nvSpPr>
            <p:spPr bwMode="auto">
              <a:xfrm>
                <a:off x="2323" y="1199"/>
                <a:ext cx="2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5" name="Freeform 1291"/>
              <p:cNvSpPr>
                <a:spLocks/>
              </p:cNvSpPr>
              <p:nvPr/>
            </p:nvSpPr>
            <p:spPr bwMode="auto">
              <a:xfrm>
                <a:off x="2092" y="1303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5 w 5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2"/>
                  <a:gd name="T11" fmla="*/ 5 w 5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6" name="Rectangle 1292"/>
              <p:cNvSpPr>
                <a:spLocks noChangeArrowheads="1"/>
              </p:cNvSpPr>
              <p:nvPr/>
            </p:nvSpPr>
            <p:spPr bwMode="auto">
              <a:xfrm>
                <a:off x="2248" y="134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7" name="Rectangle 1293"/>
              <p:cNvSpPr>
                <a:spLocks noChangeArrowheads="1"/>
              </p:cNvSpPr>
              <p:nvPr/>
            </p:nvSpPr>
            <p:spPr bwMode="auto">
              <a:xfrm>
                <a:off x="2248" y="134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8" name="Freeform 1294"/>
              <p:cNvSpPr>
                <a:spLocks/>
              </p:cNvSpPr>
              <p:nvPr/>
            </p:nvSpPr>
            <p:spPr bwMode="auto">
              <a:xfrm>
                <a:off x="2246" y="13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9" name="Freeform 1295"/>
              <p:cNvSpPr>
                <a:spLocks/>
              </p:cNvSpPr>
              <p:nvPr/>
            </p:nvSpPr>
            <p:spPr bwMode="auto">
              <a:xfrm>
                <a:off x="2246" y="13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0" name="Freeform 1296"/>
              <p:cNvSpPr>
                <a:spLocks/>
              </p:cNvSpPr>
              <p:nvPr/>
            </p:nvSpPr>
            <p:spPr bwMode="auto">
              <a:xfrm>
                <a:off x="2248" y="1333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2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1" name="Freeform 1297"/>
              <p:cNvSpPr>
                <a:spLocks/>
              </p:cNvSpPr>
              <p:nvPr/>
            </p:nvSpPr>
            <p:spPr bwMode="auto">
              <a:xfrm>
                <a:off x="2215" y="1161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2 w 3"/>
                  <a:gd name="T3" fmla="*/ 3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6"/>
                  <a:gd name="T11" fmla="*/ 3 w 3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6">
                    <a:moveTo>
                      <a:pt x="3" y="6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2" name="Freeform 1298"/>
              <p:cNvSpPr>
                <a:spLocks/>
              </p:cNvSpPr>
              <p:nvPr/>
            </p:nvSpPr>
            <p:spPr bwMode="auto">
              <a:xfrm>
                <a:off x="2218" y="1161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3 h 6"/>
                  <a:gd name="T4" fmla="*/ 0 w 2"/>
                  <a:gd name="T5" fmla="*/ 6 h 6"/>
                  <a:gd name="T6" fmla="*/ 0 w 2"/>
                  <a:gd name="T7" fmla="*/ 6 h 6"/>
                  <a:gd name="T8" fmla="*/ 0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3" name="Line 1299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4" name="Line 1300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5" name="Line 1301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6" name="Line 1302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7" name="Line 1303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8" name="Line 1304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9" name="Line 1305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0" name="Line 1306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1" name="Line 1307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2" name="Line 1308"/>
              <p:cNvSpPr>
                <a:spLocks noChangeShapeType="1"/>
              </p:cNvSpPr>
              <p:nvPr/>
            </p:nvSpPr>
            <p:spPr bwMode="auto">
              <a:xfrm flipV="1">
                <a:off x="2324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3" name="Line 1309"/>
              <p:cNvSpPr>
                <a:spLocks noChangeShapeType="1"/>
              </p:cNvSpPr>
              <p:nvPr/>
            </p:nvSpPr>
            <p:spPr bwMode="auto">
              <a:xfrm flipV="1">
                <a:off x="2325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4" name="Line 1310"/>
              <p:cNvSpPr>
                <a:spLocks noChangeShapeType="1"/>
              </p:cNvSpPr>
              <p:nvPr/>
            </p:nvSpPr>
            <p:spPr bwMode="auto">
              <a:xfrm flipV="1">
                <a:off x="2324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5" name="Line 1311"/>
              <p:cNvSpPr>
                <a:spLocks noChangeShapeType="1"/>
              </p:cNvSpPr>
              <p:nvPr/>
            </p:nvSpPr>
            <p:spPr bwMode="auto">
              <a:xfrm flipV="1">
                <a:off x="2324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6" name="Line 1312"/>
              <p:cNvSpPr>
                <a:spLocks noChangeShapeType="1"/>
              </p:cNvSpPr>
              <p:nvPr/>
            </p:nvSpPr>
            <p:spPr bwMode="auto">
              <a:xfrm flipV="1">
                <a:off x="2325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7" name="Line 1313"/>
              <p:cNvSpPr>
                <a:spLocks noChangeShapeType="1"/>
              </p:cNvSpPr>
              <p:nvPr/>
            </p:nvSpPr>
            <p:spPr bwMode="auto">
              <a:xfrm flipV="1">
                <a:off x="2324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8" name="Line 1314"/>
              <p:cNvSpPr>
                <a:spLocks noChangeShapeType="1"/>
              </p:cNvSpPr>
              <p:nvPr/>
            </p:nvSpPr>
            <p:spPr bwMode="auto">
              <a:xfrm>
                <a:off x="1956" y="12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9" name="Line 1315"/>
              <p:cNvSpPr>
                <a:spLocks noChangeShapeType="1"/>
              </p:cNvSpPr>
              <p:nvPr/>
            </p:nvSpPr>
            <p:spPr bwMode="auto">
              <a:xfrm>
                <a:off x="2092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0" name="Line 1316"/>
              <p:cNvSpPr>
                <a:spLocks noChangeShapeType="1"/>
              </p:cNvSpPr>
              <p:nvPr/>
            </p:nvSpPr>
            <p:spPr bwMode="auto">
              <a:xfrm>
                <a:off x="2091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1" name="Line 1317"/>
              <p:cNvSpPr>
                <a:spLocks noChangeShapeType="1"/>
              </p:cNvSpPr>
              <p:nvPr/>
            </p:nvSpPr>
            <p:spPr bwMode="auto">
              <a:xfrm flipV="1">
                <a:off x="2091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2" name="Line 1318"/>
              <p:cNvSpPr>
                <a:spLocks noChangeShapeType="1"/>
              </p:cNvSpPr>
              <p:nvPr/>
            </p:nvSpPr>
            <p:spPr bwMode="auto">
              <a:xfrm flipH="1">
                <a:off x="2091" y="13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3" name="Line 1319"/>
              <p:cNvSpPr>
                <a:spLocks noChangeShapeType="1"/>
              </p:cNvSpPr>
              <p:nvPr/>
            </p:nvSpPr>
            <p:spPr bwMode="auto">
              <a:xfrm>
                <a:off x="2092" y="12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4" name="Line 1320"/>
              <p:cNvSpPr>
                <a:spLocks noChangeShapeType="1"/>
              </p:cNvSpPr>
              <p:nvPr/>
            </p:nvSpPr>
            <p:spPr bwMode="auto">
              <a:xfrm>
                <a:off x="2091" y="12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5" name="Line 1321"/>
              <p:cNvSpPr>
                <a:spLocks noChangeShapeType="1"/>
              </p:cNvSpPr>
              <p:nvPr/>
            </p:nvSpPr>
            <p:spPr bwMode="auto">
              <a:xfrm flipV="1">
                <a:off x="2091" y="12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6" name="Line 1322"/>
              <p:cNvSpPr>
                <a:spLocks noChangeShapeType="1"/>
              </p:cNvSpPr>
              <p:nvPr/>
            </p:nvSpPr>
            <p:spPr bwMode="auto">
              <a:xfrm flipH="1">
                <a:off x="2091" y="12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7" name="Line 1323"/>
              <p:cNvSpPr>
                <a:spLocks noChangeShapeType="1"/>
              </p:cNvSpPr>
              <p:nvPr/>
            </p:nvSpPr>
            <p:spPr bwMode="auto">
              <a:xfrm>
                <a:off x="2523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8" name="Line 1324"/>
              <p:cNvSpPr>
                <a:spLocks noChangeShapeType="1"/>
              </p:cNvSpPr>
              <p:nvPr/>
            </p:nvSpPr>
            <p:spPr bwMode="auto">
              <a:xfrm>
                <a:off x="2523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9" name="Line 1325"/>
              <p:cNvSpPr>
                <a:spLocks noChangeShapeType="1"/>
              </p:cNvSpPr>
              <p:nvPr/>
            </p:nvSpPr>
            <p:spPr bwMode="auto">
              <a:xfrm>
                <a:off x="2538" y="14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0" name="Line 1326"/>
              <p:cNvSpPr>
                <a:spLocks noChangeShapeType="1"/>
              </p:cNvSpPr>
              <p:nvPr/>
            </p:nvSpPr>
            <p:spPr bwMode="auto">
              <a:xfrm flipH="1" flipV="1">
                <a:off x="2344" y="1315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1" name="Line 1327"/>
              <p:cNvSpPr>
                <a:spLocks noChangeShapeType="1"/>
              </p:cNvSpPr>
              <p:nvPr/>
            </p:nvSpPr>
            <p:spPr bwMode="auto">
              <a:xfrm flipV="1">
                <a:off x="2350" y="1313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2" name="Line 1328"/>
              <p:cNvSpPr>
                <a:spLocks noChangeShapeType="1"/>
              </p:cNvSpPr>
              <p:nvPr/>
            </p:nvSpPr>
            <p:spPr bwMode="auto">
              <a:xfrm>
                <a:off x="2539" y="130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3" name="Line 1329"/>
              <p:cNvSpPr>
                <a:spLocks noChangeShapeType="1"/>
              </p:cNvSpPr>
              <p:nvPr/>
            </p:nvSpPr>
            <p:spPr bwMode="auto">
              <a:xfrm>
                <a:off x="2538" y="130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4" name="Line 1330"/>
              <p:cNvSpPr>
                <a:spLocks noChangeShapeType="1"/>
              </p:cNvSpPr>
              <p:nvPr/>
            </p:nvSpPr>
            <p:spPr bwMode="auto">
              <a:xfrm flipV="1">
                <a:off x="23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5" name="Line 1331"/>
              <p:cNvSpPr>
                <a:spLocks noChangeShapeType="1"/>
              </p:cNvSpPr>
              <p:nvPr/>
            </p:nvSpPr>
            <p:spPr bwMode="auto">
              <a:xfrm>
                <a:off x="234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6" name="Line 1332"/>
              <p:cNvSpPr>
                <a:spLocks noChangeShapeType="1"/>
              </p:cNvSpPr>
              <p:nvPr/>
            </p:nvSpPr>
            <p:spPr bwMode="auto">
              <a:xfrm>
                <a:off x="234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7" name="Line 1333"/>
              <p:cNvSpPr>
                <a:spLocks noChangeShapeType="1"/>
              </p:cNvSpPr>
              <p:nvPr/>
            </p:nvSpPr>
            <p:spPr bwMode="auto">
              <a:xfrm flipH="1">
                <a:off x="234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8" name="Line 1334"/>
              <p:cNvSpPr>
                <a:spLocks noChangeShapeType="1"/>
              </p:cNvSpPr>
              <p:nvPr/>
            </p:nvSpPr>
            <p:spPr bwMode="auto">
              <a:xfrm flipV="1">
                <a:off x="2350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9" name="Line 1335"/>
              <p:cNvSpPr>
                <a:spLocks noChangeShapeType="1"/>
              </p:cNvSpPr>
              <p:nvPr/>
            </p:nvSpPr>
            <p:spPr bwMode="auto">
              <a:xfrm>
                <a:off x="2349" y="137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0" name="Line 1336"/>
              <p:cNvSpPr>
                <a:spLocks noChangeShapeType="1"/>
              </p:cNvSpPr>
              <p:nvPr/>
            </p:nvSpPr>
            <p:spPr bwMode="auto">
              <a:xfrm>
                <a:off x="2349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1" name="Line 1337"/>
              <p:cNvSpPr>
                <a:spLocks noChangeShapeType="1"/>
              </p:cNvSpPr>
              <p:nvPr/>
            </p:nvSpPr>
            <p:spPr bwMode="auto">
              <a:xfrm flipH="1">
                <a:off x="2349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2" name="Line 1338"/>
              <p:cNvSpPr>
                <a:spLocks noChangeShapeType="1"/>
              </p:cNvSpPr>
              <p:nvPr/>
            </p:nvSpPr>
            <p:spPr bwMode="auto">
              <a:xfrm flipV="1">
                <a:off x="2350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3" name="Line 1339"/>
              <p:cNvSpPr>
                <a:spLocks noChangeShapeType="1"/>
              </p:cNvSpPr>
              <p:nvPr/>
            </p:nvSpPr>
            <p:spPr bwMode="auto">
              <a:xfrm>
                <a:off x="2349" y="13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4" name="Line 1340"/>
              <p:cNvSpPr>
                <a:spLocks noChangeShapeType="1"/>
              </p:cNvSpPr>
              <p:nvPr/>
            </p:nvSpPr>
            <p:spPr bwMode="auto">
              <a:xfrm>
                <a:off x="234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5" name="Line 1341"/>
              <p:cNvSpPr>
                <a:spLocks noChangeShapeType="1"/>
              </p:cNvSpPr>
              <p:nvPr/>
            </p:nvSpPr>
            <p:spPr bwMode="auto">
              <a:xfrm flipH="1">
                <a:off x="234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6" name="Line 1342"/>
              <p:cNvSpPr>
                <a:spLocks noChangeShapeType="1"/>
              </p:cNvSpPr>
              <p:nvPr/>
            </p:nvSpPr>
            <p:spPr bwMode="auto">
              <a:xfrm flipV="1">
                <a:off x="2350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7" name="Line 1343"/>
              <p:cNvSpPr>
                <a:spLocks noChangeShapeType="1"/>
              </p:cNvSpPr>
              <p:nvPr/>
            </p:nvSpPr>
            <p:spPr bwMode="auto">
              <a:xfrm>
                <a:off x="234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8" name="Line 1344"/>
              <p:cNvSpPr>
                <a:spLocks noChangeShapeType="1"/>
              </p:cNvSpPr>
              <p:nvPr/>
            </p:nvSpPr>
            <p:spPr bwMode="auto">
              <a:xfrm>
                <a:off x="2349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9" name="Line 1345"/>
              <p:cNvSpPr>
                <a:spLocks noChangeShapeType="1"/>
              </p:cNvSpPr>
              <p:nvPr/>
            </p:nvSpPr>
            <p:spPr bwMode="auto">
              <a:xfrm flipH="1">
                <a:off x="2349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0" name="Line 1346"/>
              <p:cNvSpPr>
                <a:spLocks noChangeShapeType="1"/>
              </p:cNvSpPr>
              <p:nvPr/>
            </p:nvSpPr>
            <p:spPr bwMode="auto">
              <a:xfrm flipV="1"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1" name="Line 1347"/>
              <p:cNvSpPr>
                <a:spLocks noChangeShapeType="1"/>
              </p:cNvSpPr>
              <p:nvPr/>
            </p:nvSpPr>
            <p:spPr bwMode="auto">
              <a:xfrm>
                <a:off x="2349" y="13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2" name="Line 1348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3" name="Line 1349"/>
              <p:cNvSpPr>
                <a:spLocks noChangeShapeType="1"/>
              </p:cNvSpPr>
              <p:nvPr/>
            </p:nvSpPr>
            <p:spPr bwMode="auto">
              <a:xfrm flipH="1"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4" name="Line 1350"/>
              <p:cNvSpPr>
                <a:spLocks noChangeShapeType="1"/>
              </p:cNvSpPr>
              <p:nvPr/>
            </p:nvSpPr>
            <p:spPr bwMode="auto">
              <a:xfrm flipH="1">
                <a:off x="2345" y="1359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5" name="Line 1351"/>
              <p:cNvSpPr>
                <a:spLocks noChangeShapeType="1"/>
              </p:cNvSpPr>
              <p:nvPr/>
            </p:nvSpPr>
            <p:spPr bwMode="auto">
              <a:xfrm>
                <a:off x="2350" y="1359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6" name="Freeform 1352"/>
              <p:cNvSpPr>
                <a:spLocks/>
              </p:cNvSpPr>
              <p:nvPr/>
            </p:nvSpPr>
            <p:spPr bwMode="auto">
              <a:xfrm>
                <a:off x="2539" y="1425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4 w 7"/>
                  <a:gd name="T3" fmla="*/ 0 h 3"/>
                  <a:gd name="T4" fmla="*/ 0 w 7"/>
                  <a:gd name="T5" fmla="*/ 0 h 3"/>
                  <a:gd name="T6" fmla="*/ 0 w 7"/>
                  <a:gd name="T7" fmla="*/ 0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7" y="3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7" name="Freeform 1353"/>
              <p:cNvSpPr>
                <a:spLocks/>
              </p:cNvSpPr>
              <p:nvPr/>
            </p:nvSpPr>
            <p:spPr bwMode="auto">
              <a:xfrm>
                <a:off x="2539" y="142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0 w 7"/>
                  <a:gd name="T5" fmla="*/ 4 h 4"/>
                  <a:gd name="T6" fmla="*/ 4 w 7"/>
                  <a:gd name="T7" fmla="*/ 3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8" name="Line 1354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9" name="Line 1355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0" name="Line 1356"/>
              <p:cNvSpPr>
                <a:spLocks noChangeShapeType="1"/>
              </p:cNvSpPr>
              <p:nvPr/>
            </p:nvSpPr>
            <p:spPr bwMode="auto">
              <a:xfrm>
                <a:off x="2351" y="1324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1" name="Line 1357"/>
              <p:cNvSpPr>
                <a:spLocks noChangeShapeType="1"/>
              </p:cNvSpPr>
              <p:nvPr/>
            </p:nvSpPr>
            <p:spPr bwMode="auto">
              <a:xfrm flipV="1">
                <a:off x="2349" y="136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2" name="Line 1358"/>
              <p:cNvSpPr>
                <a:spLocks noChangeShapeType="1"/>
              </p:cNvSpPr>
              <p:nvPr/>
            </p:nvSpPr>
            <p:spPr bwMode="auto">
              <a:xfrm flipV="1">
                <a:off x="2350" y="1324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3" name="Line 1359"/>
              <p:cNvSpPr>
                <a:spLocks noChangeShapeType="1"/>
              </p:cNvSpPr>
              <p:nvPr/>
            </p:nvSpPr>
            <p:spPr bwMode="auto">
              <a:xfrm flipV="1">
                <a:off x="2349" y="1325"/>
                <a:ext cx="1" cy="3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4" name="Line 1360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5" name="Line 1361"/>
              <p:cNvSpPr>
                <a:spLocks noChangeShapeType="1"/>
              </p:cNvSpPr>
              <p:nvPr/>
            </p:nvSpPr>
            <p:spPr bwMode="auto">
              <a:xfrm flipV="1">
                <a:off x="2349" y="132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6" name="Line 1362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7" name="Line 1363"/>
              <p:cNvSpPr>
                <a:spLocks noChangeShapeType="1"/>
              </p:cNvSpPr>
              <p:nvPr/>
            </p:nvSpPr>
            <p:spPr bwMode="auto">
              <a:xfrm>
                <a:off x="234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8" name="Line 1364"/>
              <p:cNvSpPr>
                <a:spLocks noChangeShapeType="1"/>
              </p:cNvSpPr>
              <p:nvPr/>
            </p:nvSpPr>
            <p:spPr bwMode="auto">
              <a:xfrm flipH="1"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9" name="Line 1365"/>
              <p:cNvSpPr>
                <a:spLocks noChangeShapeType="1"/>
              </p:cNvSpPr>
              <p:nvPr/>
            </p:nvSpPr>
            <p:spPr bwMode="auto">
              <a:xfrm>
                <a:off x="23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0" name="Line 1366"/>
              <p:cNvSpPr>
                <a:spLocks noChangeShapeType="1"/>
              </p:cNvSpPr>
              <p:nvPr/>
            </p:nvSpPr>
            <p:spPr bwMode="auto">
              <a:xfrm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1" name="Line 1367"/>
              <p:cNvSpPr>
                <a:spLocks noChangeShapeType="1"/>
              </p:cNvSpPr>
              <p:nvPr/>
            </p:nvSpPr>
            <p:spPr bwMode="auto">
              <a:xfrm>
                <a:off x="2548" y="1389"/>
                <a:ext cx="1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2" name="Line 1368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3" name="Line 1369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4" name="Line 1370"/>
              <p:cNvSpPr>
                <a:spLocks noChangeShapeType="1"/>
              </p:cNvSpPr>
              <p:nvPr/>
            </p:nvSpPr>
            <p:spPr bwMode="auto">
              <a:xfrm>
                <a:off x="2550" y="1389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5" name="Line 1371"/>
              <p:cNvSpPr>
                <a:spLocks noChangeShapeType="1"/>
              </p:cNvSpPr>
              <p:nvPr/>
            </p:nvSpPr>
            <p:spPr bwMode="auto">
              <a:xfrm flipV="1">
                <a:off x="2539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6" name="Line 1372"/>
              <p:cNvSpPr>
                <a:spLocks noChangeShapeType="1"/>
              </p:cNvSpPr>
              <p:nvPr/>
            </p:nvSpPr>
            <p:spPr bwMode="auto">
              <a:xfrm>
                <a:off x="2538" y="14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7" name="Line 1373"/>
              <p:cNvSpPr>
                <a:spLocks noChangeShapeType="1"/>
              </p:cNvSpPr>
              <p:nvPr/>
            </p:nvSpPr>
            <p:spPr bwMode="auto">
              <a:xfrm>
                <a:off x="2538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8" name="Line 1374"/>
              <p:cNvSpPr>
                <a:spLocks noChangeShapeType="1"/>
              </p:cNvSpPr>
              <p:nvPr/>
            </p:nvSpPr>
            <p:spPr bwMode="auto">
              <a:xfrm flipH="1">
                <a:off x="2538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9" name="Line 1375"/>
              <p:cNvSpPr>
                <a:spLocks noChangeShapeType="1"/>
              </p:cNvSpPr>
              <p:nvPr/>
            </p:nvSpPr>
            <p:spPr bwMode="auto">
              <a:xfrm flipV="1">
                <a:off x="2539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0" name="Line 1376"/>
              <p:cNvSpPr>
                <a:spLocks noChangeShapeType="1"/>
              </p:cNvSpPr>
              <p:nvPr/>
            </p:nvSpPr>
            <p:spPr bwMode="auto">
              <a:xfrm>
                <a:off x="2538" y="14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1" name="Line 1377"/>
              <p:cNvSpPr>
                <a:spLocks noChangeShapeType="1"/>
              </p:cNvSpPr>
              <p:nvPr/>
            </p:nvSpPr>
            <p:spPr bwMode="auto">
              <a:xfrm>
                <a:off x="2538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2" name="Line 1378"/>
              <p:cNvSpPr>
                <a:spLocks noChangeShapeType="1"/>
              </p:cNvSpPr>
              <p:nvPr/>
            </p:nvSpPr>
            <p:spPr bwMode="auto">
              <a:xfrm flipH="1">
                <a:off x="2538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3" name="Line 1379"/>
              <p:cNvSpPr>
                <a:spLocks noChangeShapeType="1"/>
              </p:cNvSpPr>
              <p:nvPr/>
            </p:nvSpPr>
            <p:spPr bwMode="auto">
              <a:xfrm flipV="1">
                <a:off x="2539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4" name="Line 1380"/>
              <p:cNvSpPr>
                <a:spLocks noChangeShapeType="1"/>
              </p:cNvSpPr>
              <p:nvPr/>
            </p:nvSpPr>
            <p:spPr bwMode="auto">
              <a:xfrm>
                <a:off x="2538" y="143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5" name="Line 1381"/>
              <p:cNvSpPr>
                <a:spLocks noChangeShapeType="1"/>
              </p:cNvSpPr>
              <p:nvPr/>
            </p:nvSpPr>
            <p:spPr bwMode="auto">
              <a:xfrm>
                <a:off x="2538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6" name="Line 1382"/>
              <p:cNvSpPr>
                <a:spLocks noChangeShapeType="1"/>
              </p:cNvSpPr>
              <p:nvPr/>
            </p:nvSpPr>
            <p:spPr bwMode="auto">
              <a:xfrm flipH="1">
                <a:off x="2538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7" name="Line 1383"/>
              <p:cNvSpPr>
                <a:spLocks noChangeShapeType="1"/>
              </p:cNvSpPr>
              <p:nvPr/>
            </p:nvSpPr>
            <p:spPr bwMode="auto">
              <a:xfrm flipV="1">
                <a:off x="2539" y="143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8" name="Line 1384"/>
              <p:cNvSpPr>
                <a:spLocks noChangeShapeType="1"/>
              </p:cNvSpPr>
              <p:nvPr/>
            </p:nvSpPr>
            <p:spPr bwMode="auto">
              <a:xfrm>
                <a:off x="2540" y="1409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9" name="Line 1385"/>
              <p:cNvSpPr>
                <a:spLocks noChangeShapeType="1"/>
              </p:cNvSpPr>
              <p:nvPr/>
            </p:nvSpPr>
            <p:spPr bwMode="auto">
              <a:xfrm flipH="1">
                <a:off x="2539" y="1408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0" name="Line 1386"/>
              <p:cNvSpPr>
                <a:spLocks noChangeShapeType="1"/>
              </p:cNvSpPr>
              <p:nvPr/>
            </p:nvSpPr>
            <p:spPr bwMode="auto">
              <a:xfrm>
                <a:off x="2539" y="140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1" name="Line 1387"/>
              <p:cNvSpPr>
                <a:spLocks noChangeShapeType="1"/>
              </p:cNvSpPr>
              <p:nvPr/>
            </p:nvSpPr>
            <p:spPr bwMode="auto">
              <a:xfrm flipH="1">
                <a:off x="2540" y="1409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2" name="Line 1388"/>
              <p:cNvSpPr>
                <a:spLocks noChangeShapeType="1"/>
              </p:cNvSpPr>
              <p:nvPr/>
            </p:nvSpPr>
            <p:spPr bwMode="auto">
              <a:xfrm flipV="1">
                <a:off x="2539" y="143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3" name="Line 1389"/>
              <p:cNvSpPr>
                <a:spLocks noChangeShapeType="1"/>
              </p:cNvSpPr>
              <p:nvPr/>
            </p:nvSpPr>
            <p:spPr bwMode="auto">
              <a:xfrm flipH="1">
                <a:off x="2539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4" name="Line 1390"/>
              <p:cNvSpPr>
                <a:spLocks noChangeShapeType="1"/>
              </p:cNvSpPr>
              <p:nvPr/>
            </p:nvSpPr>
            <p:spPr bwMode="auto">
              <a:xfrm flipV="1">
                <a:off x="2540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5" name="Line 1391"/>
              <p:cNvSpPr>
                <a:spLocks noChangeShapeType="1"/>
              </p:cNvSpPr>
              <p:nvPr/>
            </p:nvSpPr>
            <p:spPr bwMode="auto">
              <a:xfrm flipV="1">
                <a:off x="2539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6" name="Line 1392"/>
              <p:cNvSpPr>
                <a:spLocks noChangeShapeType="1"/>
              </p:cNvSpPr>
              <p:nvPr/>
            </p:nvSpPr>
            <p:spPr bwMode="auto">
              <a:xfrm flipV="1">
                <a:off x="2538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7" name="Line 1393"/>
              <p:cNvSpPr>
                <a:spLocks noChangeShapeType="1"/>
              </p:cNvSpPr>
              <p:nvPr/>
            </p:nvSpPr>
            <p:spPr bwMode="auto">
              <a:xfrm flipV="1">
                <a:off x="2539" y="145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8" name="Line 1394"/>
              <p:cNvSpPr>
                <a:spLocks noChangeShapeType="1"/>
              </p:cNvSpPr>
              <p:nvPr/>
            </p:nvSpPr>
            <p:spPr bwMode="auto">
              <a:xfrm flipV="1">
                <a:off x="253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9" name="Line 1395"/>
              <p:cNvSpPr>
                <a:spLocks noChangeShapeType="1"/>
              </p:cNvSpPr>
              <p:nvPr/>
            </p:nvSpPr>
            <p:spPr bwMode="auto">
              <a:xfrm>
                <a:off x="253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0" name="Line 1396"/>
              <p:cNvSpPr>
                <a:spLocks noChangeShapeType="1"/>
              </p:cNvSpPr>
              <p:nvPr/>
            </p:nvSpPr>
            <p:spPr bwMode="auto">
              <a:xfrm>
                <a:off x="253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1" name="Line 1397"/>
              <p:cNvSpPr>
                <a:spLocks noChangeShapeType="1"/>
              </p:cNvSpPr>
              <p:nvPr/>
            </p:nvSpPr>
            <p:spPr bwMode="auto">
              <a:xfrm flipH="1">
                <a:off x="253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2" name="Line 1398"/>
              <p:cNvSpPr>
                <a:spLocks noChangeShapeType="1"/>
              </p:cNvSpPr>
              <p:nvPr/>
            </p:nvSpPr>
            <p:spPr bwMode="auto">
              <a:xfrm flipV="1">
                <a:off x="253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3" name="Line 1399"/>
              <p:cNvSpPr>
                <a:spLocks noChangeShapeType="1"/>
              </p:cNvSpPr>
              <p:nvPr/>
            </p:nvSpPr>
            <p:spPr bwMode="auto">
              <a:xfrm>
                <a:off x="2538" y="13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4" name="Line 1400"/>
              <p:cNvSpPr>
                <a:spLocks noChangeShapeType="1"/>
              </p:cNvSpPr>
              <p:nvPr/>
            </p:nvSpPr>
            <p:spPr bwMode="auto">
              <a:xfrm>
                <a:off x="2538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5" name="Line 1401"/>
              <p:cNvSpPr>
                <a:spLocks noChangeShapeType="1"/>
              </p:cNvSpPr>
              <p:nvPr/>
            </p:nvSpPr>
            <p:spPr bwMode="auto">
              <a:xfrm flipH="1">
                <a:off x="2538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6" name="Line 1402"/>
              <p:cNvSpPr>
                <a:spLocks noChangeShapeType="1"/>
              </p:cNvSpPr>
              <p:nvPr/>
            </p:nvSpPr>
            <p:spPr bwMode="auto">
              <a:xfrm flipV="1">
                <a:off x="2539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7" name="Line 1403"/>
              <p:cNvSpPr>
                <a:spLocks noChangeShapeType="1"/>
              </p:cNvSpPr>
              <p:nvPr/>
            </p:nvSpPr>
            <p:spPr bwMode="auto">
              <a:xfrm>
                <a:off x="2538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8" name="Line 1404"/>
              <p:cNvSpPr>
                <a:spLocks noChangeShapeType="1"/>
              </p:cNvSpPr>
              <p:nvPr/>
            </p:nvSpPr>
            <p:spPr bwMode="auto">
              <a:xfrm>
                <a:off x="2538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9" name="Line 1405"/>
              <p:cNvSpPr>
                <a:spLocks noChangeShapeType="1"/>
              </p:cNvSpPr>
              <p:nvPr/>
            </p:nvSpPr>
            <p:spPr bwMode="auto">
              <a:xfrm flipH="1">
                <a:off x="2538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0" name="Line 1406"/>
              <p:cNvSpPr>
                <a:spLocks noChangeShapeType="1"/>
              </p:cNvSpPr>
              <p:nvPr/>
            </p:nvSpPr>
            <p:spPr bwMode="auto">
              <a:xfrm>
                <a:off x="2549" y="1376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1" name="Line 1407"/>
              <p:cNvSpPr>
                <a:spLocks noChangeShapeType="1"/>
              </p:cNvSpPr>
              <p:nvPr/>
            </p:nvSpPr>
            <p:spPr bwMode="auto">
              <a:xfrm>
                <a:off x="2549" y="1376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2" name="Line 1408"/>
              <p:cNvSpPr>
                <a:spLocks noChangeShapeType="1"/>
              </p:cNvSpPr>
              <p:nvPr/>
            </p:nvSpPr>
            <p:spPr bwMode="auto">
              <a:xfrm flipV="1">
                <a:off x="2538" y="1350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3" name="Line 1409"/>
              <p:cNvSpPr>
                <a:spLocks noChangeShapeType="1"/>
              </p:cNvSpPr>
              <p:nvPr/>
            </p:nvSpPr>
            <p:spPr bwMode="auto">
              <a:xfrm flipV="1">
                <a:off x="2538" y="134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7" name="Group 1611"/>
            <p:cNvGrpSpPr>
              <a:grpSpLocks/>
            </p:cNvGrpSpPr>
            <p:nvPr/>
          </p:nvGrpSpPr>
          <p:grpSpPr bwMode="auto">
            <a:xfrm>
              <a:off x="1746" y="1291"/>
              <a:ext cx="1805" cy="2391"/>
              <a:chOff x="1746" y="1291"/>
              <a:chExt cx="1805" cy="2391"/>
            </a:xfrm>
          </p:grpSpPr>
          <p:sp>
            <p:nvSpPr>
              <p:cNvPr id="1964" name="Line 1411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5" name="Line 1412"/>
              <p:cNvSpPr>
                <a:spLocks noChangeShapeType="1"/>
              </p:cNvSpPr>
              <p:nvPr/>
            </p:nvSpPr>
            <p:spPr bwMode="auto">
              <a:xfrm>
                <a:off x="2549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6" name="Line 1413"/>
              <p:cNvSpPr>
                <a:spLocks noChangeShapeType="1"/>
              </p:cNvSpPr>
              <p:nvPr/>
            </p:nvSpPr>
            <p:spPr bwMode="auto">
              <a:xfrm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7" name="Line 1414"/>
              <p:cNvSpPr>
                <a:spLocks noChangeShapeType="1"/>
              </p:cNvSpPr>
              <p:nvPr/>
            </p:nvSpPr>
            <p:spPr bwMode="auto">
              <a:xfrm>
                <a:off x="2548" y="136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8" name="Line 1415"/>
              <p:cNvSpPr>
                <a:spLocks noChangeShapeType="1"/>
              </p:cNvSpPr>
              <p:nvPr/>
            </p:nvSpPr>
            <p:spPr bwMode="auto">
              <a:xfrm>
                <a:off x="2549" y="136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9" name="Line 1416"/>
              <p:cNvSpPr>
                <a:spLocks noChangeShapeType="1"/>
              </p:cNvSpPr>
              <p:nvPr/>
            </p:nvSpPr>
            <p:spPr bwMode="auto">
              <a:xfrm>
                <a:off x="2549" y="136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0" name="Line 1417"/>
              <p:cNvSpPr>
                <a:spLocks noChangeShapeType="1"/>
              </p:cNvSpPr>
              <p:nvPr/>
            </p:nvSpPr>
            <p:spPr bwMode="auto">
              <a:xfrm>
                <a:off x="2550" y="1365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1" name="Line 1418"/>
              <p:cNvSpPr>
                <a:spLocks noChangeShapeType="1"/>
              </p:cNvSpPr>
              <p:nvPr/>
            </p:nvSpPr>
            <p:spPr bwMode="auto">
              <a:xfrm flipH="1">
                <a:off x="2548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2" name="Line 1419"/>
              <p:cNvSpPr>
                <a:spLocks noChangeShapeType="1"/>
              </p:cNvSpPr>
              <p:nvPr/>
            </p:nvSpPr>
            <p:spPr bwMode="auto">
              <a:xfrm>
                <a:off x="2548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3" name="Line 1420"/>
              <p:cNvSpPr>
                <a:spLocks noChangeShapeType="1"/>
              </p:cNvSpPr>
              <p:nvPr/>
            </p:nvSpPr>
            <p:spPr bwMode="auto">
              <a:xfrm flipV="1">
                <a:off x="2548" y="138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4" name="Line 1421"/>
              <p:cNvSpPr>
                <a:spLocks noChangeShapeType="1"/>
              </p:cNvSpPr>
              <p:nvPr/>
            </p:nvSpPr>
            <p:spPr bwMode="auto">
              <a:xfrm>
                <a:off x="2549" y="138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5" name="Line 1422"/>
              <p:cNvSpPr>
                <a:spLocks noChangeShapeType="1"/>
              </p:cNvSpPr>
              <p:nvPr/>
            </p:nvSpPr>
            <p:spPr bwMode="auto">
              <a:xfrm>
                <a:off x="2539" y="1358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6" name="Line 1423"/>
              <p:cNvSpPr>
                <a:spLocks noChangeShapeType="1"/>
              </p:cNvSpPr>
              <p:nvPr/>
            </p:nvSpPr>
            <p:spPr bwMode="auto">
              <a:xfrm>
                <a:off x="253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7" name="Line 1424"/>
              <p:cNvSpPr>
                <a:spLocks noChangeShapeType="1"/>
              </p:cNvSpPr>
              <p:nvPr/>
            </p:nvSpPr>
            <p:spPr bwMode="auto">
              <a:xfrm>
                <a:off x="2540" y="135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8" name="Line 1425"/>
              <p:cNvSpPr>
                <a:spLocks noChangeShapeType="1"/>
              </p:cNvSpPr>
              <p:nvPr/>
            </p:nvSpPr>
            <p:spPr bwMode="auto">
              <a:xfrm>
                <a:off x="2538" y="1358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9" name="Line 1426"/>
              <p:cNvSpPr>
                <a:spLocks noChangeShapeType="1"/>
              </p:cNvSpPr>
              <p:nvPr/>
            </p:nvSpPr>
            <p:spPr bwMode="auto">
              <a:xfrm>
                <a:off x="2538" y="132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0" name="Line 1427"/>
              <p:cNvSpPr>
                <a:spLocks noChangeShapeType="1"/>
              </p:cNvSpPr>
              <p:nvPr/>
            </p:nvSpPr>
            <p:spPr bwMode="auto">
              <a:xfrm>
                <a:off x="2539" y="132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1" name="Line 1428"/>
              <p:cNvSpPr>
                <a:spLocks noChangeShapeType="1"/>
              </p:cNvSpPr>
              <p:nvPr/>
            </p:nvSpPr>
            <p:spPr bwMode="auto">
              <a:xfrm>
                <a:off x="2538" y="134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2" name="Line 1429"/>
              <p:cNvSpPr>
                <a:spLocks noChangeShapeType="1"/>
              </p:cNvSpPr>
              <p:nvPr/>
            </p:nvSpPr>
            <p:spPr bwMode="auto">
              <a:xfrm>
                <a:off x="2539" y="134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3" name="Line 1430"/>
              <p:cNvSpPr>
                <a:spLocks noChangeShapeType="1"/>
              </p:cNvSpPr>
              <p:nvPr/>
            </p:nvSpPr>
            <p:spPr bwMode="auto">
              <a:xfrm>
                <a:off x="2540" y="1365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4" name="Line 1431"/>
              <p:cNvSpPr>
                <a:spLocks noChangeShapeType="1"/>
              </p:cNvSpPr>
              <p:nvPr/>
            </p:nvSpPr>
            <p:spPr bwMode="auto">
              <a:xfrm>
                <a:off x="2539" y="136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5" name="Line 1432"/>
              <p:cNvSpPr>
                <a:spLocks noChangeShapeType="1"/>
              </p:cNvSpPr>
              <p:nvPr/>
            </p:nvSpPr>
            <p:spPr bwMode="auto">
              <a:xfrm>
                <a:off x="2445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6" name="Line 1433"/>
              <p:cNvSpPr>
                <a:spLocks noChangeShapeType="1"/>
              </p:cNvSpPr>
              <p:nvPr/>
            </p:nvSpPr>
            <p:spPr bwMode="auto">
              <a:xfrm>
                <a:off x="2445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7" name="Line 1434"/>
              <p:cNvSpPr>
                <a:spLocks noChangeShapeType="1"/>
              </p:cNvSpPr>
              <p:nvPr/>
            </p:nvSpPr>
            <p:spPr bwMode="auto">
              <a:xfrm>
                <a:off x="2382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8" name="Line 1435"/>
              <p:cNvSpPr>
                <a:spLocks noChangeShapeType="1"/>
              </p:cNvSpPr>
              <p:nvPr/>
            </p:nvSpPr>
            <p:spPr bwMode="auto">
              <a:xfrm>
                <a:off x="2382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9" name="Line 1436"/>
              <p:cNvSpPr>
                <a:spLocks noChangeShapeType="1"/>
              </p:cNvSpPr>
              <p:nvPr/>
            </p:nvSpPr>
            <p:spPr bwMode="auto">
              <a:xfrm flipV="1">
                <a:off x="238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0" name="Line 1437"/>
              <p:cNvSpPr>
                <a:spLocks noChangeShapeType="1"/>
              </p:cNvSpPr>
              <p:nvPr/>
            </p:nvSpPr>
            <p:spPr bwMode="auto">
              <a:xfrm>
                <a:off x="2380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1" name="Line 1438"/>
              <p:cNvSpPr>
                <a:spLocks noChangeShapeType="1"/>
              </p:cNvSpPr>
              <p:nvPr/>
            </p:nvSpPr>
            <p:spPr bwMode="auto">
              <a:xfrm>
                <a:off x="238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2" name="Line 1439"/>
              <p:cNvSpPr>
                <a:spLocks noChangeShapeType="1"/>
              </p:cNvSpPr>
              <p:nvPr/>
            </p:nvSpPr>
            <p:spPr bwMode="auto">
              <a:xfrm flipH="1">
                <a:off x="2380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3" name="Line 1440"/>
              <p:cNvSpPr>
                <a:spLocks noChangeShapeType="1"/>
              </p:cNvSpPr>
              <p:nvPr/>
            </p:nvSpPr>
            <p:spPr bwMode="auto">
              <a:xfrm flipV="1">
                <a:off x="235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4" name="Line 1441"/>
              <p:cNvSpPr>
                <a:spLocks noChangeShapeType="1"/>
              </p:cNvSpPr>
              <p:nvPr/>
            </p:nvSpPr>
            <p:spPr bwMode="auto">
              <a:xfrm>
                <a:off x="2349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5" name="Line 1442"/>
              <p:cNvSpPr>
                <a:spLocks noChangeShapeType="1"/>
              </p:cNvSpPr>
              <p:nvPr/>
            </p:nvSpPr>
            <p:spPr bwMode="auto">
              <a:xfrm>
                <a:off x="234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6" name="Line 1443"/>
              <p:cNvSpPr>
                <a:spLocks noChangeShapeType="1"/>
              </p:cNvSpPr>
              <p:nvPr/>
            </p:nvSpPr>
            <p:spPr bwMode="auto">
              <a:xfrm flipH="1">
                <a:off x="234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7" name="Line 1444"/>
              <p:cNvSpPr>
                <a:spLocks noChangeShapeType="1"/>
              </p:cNvSpPr>
              <p:nvPr/>
            </p:nvSpPr>
            <p:spPr bwMode="auto">
              <a:xfrm flipV="1">
                <a:off x="236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8" name="Line 1445"/>
              <p:cNvSpPr>
                <a:spLocks noChangeShapeType="1"/>
              </p:cNvSpPr>
              <p:nvPr/>
            </p:nvSpPr>
            <p:spPr bwMode="auto">
              <a:xfrm>
                <a:off x="2364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9" name="Line 1446"/>
              <p:cNvSpPr>
                <a:spLocks noChangeShapeType="1"/>
              </p:cNvSpPr>
              <p:nvPr/>
            </p:nvSpPr>
            <p:spPr bwMode="auto">
              <a:xfrm>
                <a:off x="236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0" name="Line 1447"/>
              <p:cNvSpPr>
                <a:spLocks noChangeShapeType="1"/>
              </p:cNvSpPr>
              <p:nvPr/>
            </p:nvSpPr>
            <p:spPr bwMode="auto">
              <a:xfrm flipH="1">
                <a:off x="2364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1" name="Line 1448"/>
              <p:cNvSpPr>
                <a:spLocks noChangeShapeType="1"/>
              </p:cNvSpPr>
              <p:nvPr/>
            </p:nvSpPr>
            <p:spPr bwMode="auto">
              <a:xfrm>
                <a:off x="2350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2" name="Line 1449"/>
              <p:cNvSpPr>
                <a:spLocks noChangeShapeType="1"/>
              </p:cNvSpPr>
              <p:nvPr/>
            </p:nvSpPr>
            <p:spPr bwMode="auto">
              <a:xfrm>
                <a:off x="2366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3" name="Line 1450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4" name="Line 1451"/>
              <p:cNvSpPr>
                <a:spLocks noChangeShapeType="1"/>
              </p:cNvSpPr>
              <p:nvPr/>
            </p:nvSpPr>
            <p:spPr bwMode="auto">
              <a:xfrm>
                <a:off x="2350" y="1309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5" name="Line 1452"/>
              <p:cNvSpPr>
                <a:spLocks noChangeShapeType="1"/>
              </p:cNvSpPr>
              <p:nvPr/>
            </p:nvSpPr>
            <p:spPr bwMode="auto">
              <a:xfrm flipH="1">
                <a:off x="2350" y="131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6" name="Line 1453"/>
              <p:cNvSpPr>
                <a:spLocks noChangeShapeType="1"/>
              </p:cNvSpPr>
              <p:nvPr/>
            </p:nvSpPr>
            <p:spPr bwMode="auto">
              <a:xfrm>
                <a:off x="2350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7" name="Line 1454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8" name="Line 1455"/>
              <p:cNvSpPr>
                <a:spLocks noChangeShapeType="1"/>
              </p:cNvSpPr>
              <p:nvPr/>
            </p:nvSpPr>
            <p:spPr bwMode="auto">
              <a:xfrm flipV="1">
                <a:off x="23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9" name="Line 1456"/>
              <p:cNvSpPr>
                <a:spLocks noChangeShapeType="1"/>
              </p:cNvSpPr>
              <p:nvPr/>
            </p:nvSpPr>
            <p:spPr bwMode="auto">
              <a:xfrm flipV="1">
                <a:off x="23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0" name="Line 1457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1" name="Line 1458"/>
              <p:cNvSpPr>
                <a:spLocks noChangeShapeType="1"/>
              </p:cNvSpPr>
              <p:nvPr/>
            </p:nvSpPr>
            <p:spPr bwMode="auto">
              <a:xfrm flipV="1">
                <a:off x="2445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2" name="Line 1459"/>
              <p:cNvSpPr>
                <a:spLocks noChangeShapeType="1"/>
              </p:cNvSpPr>
              <p:nvPr/>
            </p:nvSpPr>
            <p:spPr bwMode="auto">
              <a:xfrm>
                <a:off x="2444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3" name="Line 1460"/>
              <p:cNvSpPr>
                <a:spLocks noChangeShapeType="1"/>
              </p:cNvSpPr>
              <p:nvPr/>
            </p:nvSpPr>
            <p:spPr bwMode="auto">
              <a:xfrm>
                <a:off x="244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4" name="Line 1461"/>
              <p:cNvSpPr>
                <a:spLocks noChangeShapeType="1"/>
              </p:cNvSpPr>
              <p:nvPr/>
            </p:nvSpPr>
            <p:spPr bwMode="auto">
              <a:xfrm flipH="1">
                <a:off x="244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5" name="Line 1462"/>
              <p:cNvSpPr>
                <a:spLocks noChangeShapeType="1"/>
              </p:cNvSpPr>
              <p:nvPr/>
            </p:nvSpPr>
            <p:spPr bwMode="auto">
              <a:xfrm flipV="1">
                <a:off x="241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6" name="Line 1463"/>
              <p:cNvSpPr>
                <a:spLocks noChangeShapeType="1"/>
              </p:cNvSpPr>
              <p:nvPr/>
            </p:nvSpPr>
            <p:spPr bwMode="auto">
              <a:xfrm>
                <a:off x="241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7" name="Line 1464"/>
              <p:cNvSpPr>
                <a:spLocks noChangeShapeType="1"/>
              </p:cNvSpPr>
              <p:nvPr/>
            </p:nvSpPr>
            <p:spPr bwMode="auto">
              <a:xfrm>
                <a:off x="241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8" name="Line 1465"/>
              <p:cNvSpPr>
                <a:spLocks noChangeShapeType="1"/>
              </p:cNvSpPr>
              <p:nvPr/>
            </p:nvSpPr>
            <p:spPr bwMode="auto">
              <a:xfrm flipH="1">
                <a:off x="241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9" name="Line 1466"/>
              <p:cNvSpPr>
                <a:spLocks noChangeShapeType="1"/>
              </p:cNvSpPr>
              <p:nvPr/>
            </p:nvSpPr>
            <p:spPr bwMode="auto">
              <a:xfrm flipV="1">
                <a:off x="242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0" name="Line 1467"/>
              <p:cNvSpPr>
                <a:spLocks noChangeShapeType="1"/>
              </p:cNvSpPr>
              <p:nvPr/>
            </p:nvSpPr>
            <p:spPr bwMode="auto">
              <a:xfrm>
                <a:off x="2428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1" name="Line 1468"/>
              <p:cNvSpPr>
                <a:spLocks noChangeShapeType="1"/>
              </p:cNvSpPr>
              <p:nvPr/>
            </p:nvSpPr>
            <p:spPr bwMode="auto">
              <a:xfrm>
                <a:off x="242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2" name="Line 1469"/>
              <p:cNvSpPr>
                <a:spLocks noChangeShapeType="1"/>
              </p:cNvSpPr>
              <p:nvPr/>
            </p:nvSpPr>
            <p:spPr bwMode="auto">
              <a:xfrm flipH="1">
                <a:off x="242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3" name="Line 1470"/>
              <p:cNvSpPr>
                <a:spLocks noChangeShapeType="1"/>
              </p:cNvSpPr>
              <p:nvPr/>
            </p:nvSpPr>
            <p:spPr bwMode="auto">
              <a:xfrm flipV="1">
                <a:off x="2397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4" name="Line 1471"/>
              <p:cNvSpPr>
                <a:spLocks noChangeShapeType="1"/>
              </p:cNvSpPr>
              <p:nvPr/>
            </p:nvSpPr>
            <p:spPr bwMode="auto">
              <a:xfrm>
                <a:off x="239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5" name="Line 1472"/>
              <p:cNvSpPr>
                <a:spLocks noChangeShapeType="1"/>
              </p:cNvSpPr>
              <p:nvPr/>
            </p:nvSpPr>
            <p:spPr bwMode="auto">
              <a:xfrm>
                <a:off x="239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6" name="Line 1473"/>
              <p:cNvSpPr>
                <a:spLocks noChangeShapeType="1"/>
              </p:cNvSpPr>
              <p:nvPr/>
            </p:nvSpPr>
            <p:spPr bwMode="auto">
              <a:xfrm flipH="1">
                <a:off x="239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7" name="Line 1474"/>
              <p:cNvSpPr>
                <a:spLocks noChangeShapeType="1"/>
              </p:cNvSpPr>
              <p:nvPr/>
            </p:nvSpPr>
            <p:spPr bwMode="auto">
              <a:xfrm flipV="1">
                <a:off x="2415" y="1303"/>
                <a:ext cx="4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8" name="Line 1475"/>
              <p:cNvSpPr>
                <a:spLocks noChangeShapeType="1"/>
              </p:cNvSpPr>
              <p:nvPr/>
            </p:nvSpPr>
            <p:spPr bwMode="auto">
              <a:xfrm>
                <a:off x="2415" y="1309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9" name="Line 1476"/>
              <p:cNvSpPr>
                <a:spLocks noChangeShapeType="1"/>
              </p:cNvSpPr>
              <p:nvPr/>
            </p:nvSpPr>
            <p:spPr bwMode="auto">
              <a:xfrm>
                <a:off x="2423" y="1308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0" name="Line 1477"/>
              <p:cNvSpPr>
                <a:spLocks noChangeShapeType="1"/>
              </p:cNvSpPr>
              <p:nvPr/>
            </p:nvSpPr>
            <p:spPr bwMode="auto">
              <a:xfrm>
                <a:off x="2429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1" name="Line 1478"/>
              <p:cNvSpPr>
                <a:spLocks noChangeShapeType="1"/>
              </p:cNvSpPr>
              <p:nvPr/>
            </p:nvSpPr>
            <p:spPr bwMode="auto">
              <a:xfrm>
                <a:off x="2397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2" name="Line 1479"/>
              <p:cNvSpPr>
                <a:spLocks noChangeShapeType="1"/>
              </p:cNvSpPr>
              <p:nvPr/>
            </p:nvSpPr>
            <p:spPr bwMode="auto">
              <a:xfrm>
                <a:off x="2429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3" name="Line 1480"/>
              <p:cNvSpPr>
                <a:spLocks noChangeShapeType="1"/>
              </p:cNvSpPr>
              <p:nvPr/>
            </p:nvSpPr>
            <p:spPr bwMode="auto">
              <a:xfrm>
                <a:off x="2397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4" name="Line 1481"/>
              <p:cNvSpPr>
                <a:spLocks noChangeShapeType="1"/>
              </p:cNvSpPr>
              <p:nvPr/>
            </p:nvSpPr>
            <p:spPr bwMode="auto">
              <a:xfrm>
                <a:off x="2423" y="130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5" name="Line 1482"/>
              <p:cNvSpPr>
                <a:spLocks noChangeShapeType="1"/>
              </p:cNvSpPr>
              <p:nvPr/>
            </p:nvSpPr>
            <p:spPr bwMode="auto">
              <a:xfrm>
                <a:off x="2507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6" name="Line 1483"/>
              <p:cNvSpPr>
                <a:spLocks noChangeShapeType="1"/>
              </p:cNvSpPr>
              <p:nvPr/>
            </p:nvSpPr>
            <p:spPr bwMode="auto">
              <a:xfrm>
                <a:off x="2507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7" name="Line 1484"/>
              <p:cNvSpPr>
                <a:spLocks noChangeShapeType="1"/>
              </p:cNvSpPr>
              <p:nvPr/>
            </p:nvSpPr>
            <p:spPr bwMode="auto">
              <a:xfrm flipV="1">
                <a:off x="2507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8" name="Line 1485"/>
              <p:cNvSpPr>
                <a:spLocks noChangeShapeType="1"/>
              </p:cNvSpPr>
              <p:nvPr/>
            </p:nvSpPr>
            <p:spPr bwMode="auto">
              <a:xfrm>
                <a:off x="250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9" name="Line 1486"/>
              <p:cNvSpPr>
                <a:spLocks noChangeShapeType="1"/>
              </p:cNvSpPr>
              <p:nvPr/>
            </p:nvSpPr>
            <p:spPr bwMode="auto">
              <a:xfrm>
                <a:off x="250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0" name="Line 1487"/>
              <p:cNvSpPr>
                <a:spLocks noChangeShapeType="1"/>
              </p:cNvSpPr>
              <p:nvPr/>
            </p:nvSpPr>
            <p:spPr bwMode="auto">
              <a:xfrm flipH="1">
                <a:off x="250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1" name="Line 1488"/>
              <p:cNvSpPr>
                <a:spLocks noChangeShapeType="1"/>
              </p:cNvSpPr>
              <p:nvPr/>
            </p:nvSpPr>
            <p:spPr bwMode="auto">
              <a:xfrm flipV="1">
                <a:off x="2461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2" name="Line 1489"/>
              <p:cNvSpPr>
                <a:spLocks noChangeShapeType="1"/>
              </p:cNvSpPr>
              <p:nvPr/>
            </p:nvSpPr>
            <p:spPr bwMode="auto">
              <a:xfrm>
                <a:off x="2460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3" name="Line 1490"/>
              <p:cNvSpPr>
                <a:spLocks noChangeShapeType="1"/>
              </p:cNvSpPr>
              <p:nvPr/>
            </p:nvSpPr>
            <p:spPr bwMode="auto">
              <a:xfrm>
                <a:off x="246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4" name="Line 1491"/>
              <p:cNvSpPr>
                <a:spLocks noChangeShapeType="1"/>
              </p:cNvSpPr>
              <p:nvPr/>
            </p:nvSpPr>
            <p:spPr bwMode="auto">
              <a:xfrm flipH="1">
                <a:off x="246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5" name="Line 1492"/>
              <p:cNvSpPr>
                <a:spLocks noChangeShapeType="1"/>
              </p:cNvSpPr>
              <p:nvPr/>
            </p:nvSpPr>
            <p:spPr bwMode="auto">
              <a:xfrm flipV="1">
                <a:off x="247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6" name="Line 1493"/>
              <p:cNvSpPr>
                <a:spLocks noChangeShapeType="1"/>
              </p:cNvSpPr>
              <p:nvPr/>
            </p:nvSpPr>
            <p:spPr bwMode="auto">
              <a:xfrm>
                <a:off x="2474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7" name="Line 1494"/>
              <p:cNvSpPr>
                <a:spLocks noChangeShapeType="1"/>
              </p:cNvSpPr>
              <p:nvPr/>
            </p:nvSpPr>
            <p:spPr bwMode="auto">
              <a:xfrm>
                <a:off x="247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8" name="Line 1495"/>
              <p:cNvSpPr>
                <a:spLocks noChangeShapeType="1"/>
              </p:cNvSpPr>
              <p:nvPr/>
            </p:nvSpPr>
            <p:spPr bwMode="auto">
              <a:xfrm flipH="1">
                <a:off x="2474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9" name="Line 1496"/>
              <p:cNvSpPr>
                <a:spLocks noChangeShapeType="1"/>
              </p:cNvSpPr>
              <p:nvPr/>
            </p:nvSpPr>
            <p:spPr bwMode="auto">
              <a:xfrm flipV="1">
                <a:off x="249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0" name="Line 1497"/>
              <p:cNvSpPr>
                <a:spLocks noChangeShapeType="1"/>
              </p:cNvSpPr>
              <p:nvPr/>
            </p:nvSpPr>
            <p:spPr bwMode="auto">
              <a:xfrm>
                <a:off x="2490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1" name="Line 1498"/>
              <p:cNvSpPr>
                <a:spLocks noChangeShapeType="1"/>
              </p:cNvSpPr>
              <p:nvPr/>
            </p:nvSpPr>
            <p:spPr bwMode="auto">
              <a:xfrm>
                <a:off x="249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2" name="Line 1499"/>
              <p:cNvSpPr>
                <a:spLocks noChangeShapeType="1"/>
              </p:cNvSpPr>
              <p:nvPr/>
            </p:nvSpPr>
            <p:spPr bwMode="auto">
              <a:xfrm flipH="1">
                <a:off x="2490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3" name="Line 1500"/>
              <p:cNvSpPr>
                <a:spLocks noChangeShapeType="1"/>
              </p:cNvSpPr>
              <p:nvPr/>
            </p:nvSpPr>
            <p:spPr bwMode="auto">
              <a:xfrm>
                <a:off x="2476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4" name="Line 1501"/>
              <p:cNvSpPr>
                <a:spLocks noChangeShapeType="1"/>
              </p:cNvSpPr>
              <p:nvPr/>
            </p:nvSpPr>
            <p:spPr bwMode="auto">
              <a:xfrm>
                <a:off x="2461" y="1308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5" name="Line 1502"/>
              <p:cNvSpPr>
                <a:spLocks noChangeShapeType="1"/>
              </p:cNvSpPr>
              <p:nvPr/>
            </p:nvSpPr>
            <p:spPr bwMode="auto">
              <a:xfrm>
                <a:off x="2492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6" name="Line 1503"/>
              <p:cNvSpPr>
                <a:spLocks noChangeShapeType="1"/>
              </p:cNvSpPr>
              <p:nvPr/>
            </p:nvSpPr>
            <p:spPr bwMode="auto">
              <a:xfrm>
                <a:off x="2476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7" name="Line 1504"/>
              <p:cNvSpPr>
                <a:spLocks noChangeShapeType="1"/>
              </p:cNvSpPr>
              <p:nvPr/>
            </p:nvSpPr>
            <p:spPr bwMode="auto">
              <a:xfrm>
                <a:off x="2461" y="1309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8" name="Line 1505"/>
              <p:cNvSpPr>
                <a:spLocks noChangeShapeType="1"/>
              </p:cNvSpPr>
              <p:nvPr/>
            </p:nvSpPr>
            <p:spPr bwMode="auto">
              <a:xfrm>
                <a:off x="2492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9" name="Line 1506"/>
              <p:cNvSpPr>
                <a:spLocks noChangeShapeType="1"/>
              </p:cNvSpPr>
              <p:nvPr/>
            </p:nvSpPr>
            <p:spPr bwMode="auto">
              <a:xfrm flipV="1">
                <a:off x="252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0" name="Line 1507"/>
              <p:cNvSpPr>
                <a:spLocks noChangeShapeType="1"/>
              </p:cNvSpPr>
              <p:nvPr/>
            </p:nvSpPr>
            <p:spPr bwMode="auto">
              <a:xfrm>
                <a:off x="252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1" name="Line 1508"/>
              <p:cNvSpPr>
                <a:spLocks noChangeShapeType="1"/>
              </p:cNvSpPr>
              <p:nvPr/>
            </p:nvSpPr>
            <p:spPr bwMode="auto">
              <a:xfrm>
                <a:off x="25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2" name="Line 1509"/>
              <p:cNvSpPr>
                <a:spLocks noChangeShapeType="1"/>
              </p:cNvSpPr>
              <p:nvPr/>
            </p:nvSpPr>
            <p:spPr bwMode="auto">
              <a:xfrm flipH="1">
                <a:off x="25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3" name="Line 1510"/>
              <p:cNvSpPr>
                <a:spLocks noChangeShapeType="1"/>
              </p:cNvSpPr>
              <p:nvPr/>
            </p:nvSpPr>
            <p:spPr bwMode="auto">
              <a:xfrm flipV="1">
                <a:off x="253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4" name="Line 1511"/>
              <p:cNvSpPr>
                <a:spLocks noChangeShapeType="1"/>
              </p:cNvSpPr>
              <p:nvPr/>
            </p:nvSpPr>
            <p:spPr bwMode="auto">
              <a:xfrm>
                <a:off x="2538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5" name="Line 1512"/>
              <p:cNvSpPr>
                <a:spLocks noChangeShapeType="1"/>
              </p:cNvSpPr>
              <p:nvPr/>
            </p:nvSpPr>
            <p:spPr bwMode="auto">
              <a:xfrm>
                <a:off x="253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6" name="Line 1513"/>
              <p:cNvSpPr>
                <a:spLocks noChangeShapeType="1"/>
              </p:cNvSpPr>
              <p:nvPr/>
            </p:nvSpPr>
            <p:spPr bwMode="auto">
              <a:xfrm flipH="1">
                <a:off x="253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7" name="Line 1514"/>
              <p:cNvSpPr>
                <a:spLocks noChangeShapeType="1"/>
              </p:cNvSpPr>
              <p:nvPr/>
            </p:nvSpPr>
            <p:spPr bwMode="auto">
              <a:xfrm flipV="1"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8" name="Line 1515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9" name="Line 1516"/>
              <p:cNvSpPr>
                <a:spLocks noChangeShapeType="1"/>
              </p:cNvSpPr>
              <p:nvPr/>
            </p:nvSpPr>
            <p:spPr bwMode="auto">
              <a:xfrm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0" name="Line 1517"/>
              <p:cNvSpPr>
                <a:spLocks noChangeShapeType="1"/>
              </p:cNvSpPr>
              <p:nvPr/>
            </p:nvSpPr>
            <p:spPr bwMode="auto">
              <a:xfrm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1" name="Line 1518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2" name="Line 1519"/>
              <p:cNvSpPr>
                <a:spLocks noChangeShapeType="1"/>
              </p:cNvSpPr>
              <p:nvPr/>
            </p:nvSpPr>
            <p:spPr bwMode="auto">
              <a:xfrm flipV="1">
                <a:off x="2538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3" name="Line 1520"/>
              <p:cNvSpPr>
                <a:spLocks noChangeShapeType="1"/>
              </p:cNvSpPr>
              <p:nvPr/>
            </p:nvSpPr>
            <p:spPr bwMode="auto">
              <a:xfrm flipV="1">
                <a:off x="2539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4" name="Line 1521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5" name="Line 1522"/>
              <p:cNvSpPr>
                <a:spLocks noChangeShapeType="1"/>
              </p:cNvSpPr>
              <p:nvPr/>
            </p:nvSpPr>
            <p:spPr bwMode="auto">
              <a:xfrm flipH="1">
                <a:off x="2538" y="14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6" name="Line 1523"/>
              <p:cNvSpPr>
                <a:spLocks noChangeShapeType="1"/>
              </p:cNvSpPr>
              <p:nvPr/>
            </p:nvSpPr>
            <p:spPr bwMode="auto">
              <a:xfrm flipH="1">
                <a:off x="2538" y="14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7" name="Line 1524"/>
              <p:cNvSpPr>
                <a:spLocks noChangeShapeType="1"/>
              </p:cNvSpPr>
              <p:nvPr/>
            </p:nvSpPr>
            <p:spPr bwMode="auto">
              <a:xfrm>
                <a:off x="2538" y="140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8" name="Line 1525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7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9" name="Line 1526"/>
              <p:cNvSpPr>
                <a:spLocks noChangeShapeType="1"/>
              </p:cNvSpPr>
              <p:nvPr/>
            </p:nvSpPr>
            <p:spPr bwMode="auto">
              <a:xfrm flipV="1">
                <a:off x="2539" y="1428"/>
                <a:ext cx="7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0" name="Freeform 1527"/>
              <p:cNvSpPr>
                <a:spLocks/>
              </p:cNvSpPr>
              <p:nvPr/>
            </p:nvSpPr>
            <p:spPr bwMode="auto">
              <a:xfrm>
                <a:off x="2549" y="138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2 w 5"/>
                  <a:gd name="T3" fmla="*/ 3 h 3"/>
                  <a:gd name="T4" fmla="*/ 5 w 5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3"/>
                  <a:gd name="T11" fmla="*/ 5 w 5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3">
                    <a:moveTo>
                      <a:pt x="0" y="3"/>
                    </a:moveTo>
                    <a:lnTo>
                      <a:pt x="2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1" name="Freeform 1528"/>
              <p:cNvSpPr>
                <a:spLocks/>
              </p:cNvSpPr>
              <p:nvPr/>
            </p:nvSpPr>
            <p:spPr bwMode="auto">
              <a:xfrm>
                <a:off x="2344" y="1313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2 w 6"/>
                  <a:gd name="T3" fmla="*/ 0 h 2"/>
                  <a:gd name="T4" fmla="*/ 0 w 6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2" name="Freeform 1529"/>
              <p:cNvSpPr>
                <a:spLocks/>
              </p:cNvSpPr>
              <p:nvPr/>
            </p:nvSpPr>
            <p:spPr bwMode="auto">
              <a:xfrm>
                <a:off x="2419" y="1303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2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6"/>
                  <a:gd name="T11" fmla="*/ 3 w 3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6">
                    <a:moveTo>
                      <a:pt x="3" y="6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3" name="Freeform 1530"/>
              <p:cNvSpPr>
                <a:spLocks/>
              </p:cNvSpPr>
              <p:nvPr/>
            </p:nvSpPr>
            <p:spPr bwMode="auto">
              <a:xfrm>
                <a:off x="2500" y="1552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2 h 5"/>
                  <a:gd name="T4" fmla="*/ 2 w 2"/>
                  <a:gd name="T5" fmla="*/ 0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5"/>
                    </a:move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4" name="Line 1531"/>
              <p:cNvSpPr>
                <a:spLocks noChangeShapeType="1"/>
              </p:cNvSpPr>
              <p:nvPr/>
            </p:nvSpPr>
            <p:spPr bwMode="auto">
              <a:xfrm>
                <a:off x="2549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5" name="Line 1532"/>
              <p:cNvSpPr>
                <a:spLocks noChangeShapeType="1"/>
              </p:cNvSpPr>
              <p:nvPr/>
            </p:nvSpPr>
            <p:spPr bwMode="auto">
              <a:xfrm>
                <a:off x="2548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6" name="Line 1533"/>
              <p:cNvSpPr>
                <a:spLocks noChangeShapeType="1"/>
              </p:cNvSpPr>
              <p:nvPr/>
            </p:nvSpPr>
            <p:spPr bwMode="auto">
              <a:xfrm flipV="1">
                <a:off x="2548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7" name="Line 1534"/>
              <p:cNvSpPr>
                <a:spLocks noChangeShapeType="1"/>
              </p:cNvSpPr>
              <p:nvPr/>
            </p:nvSpPr>
            <p:spPr bwMode="auto">
              <a:xfrm flipH="1">
                <a:off x="2548" y="138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8" name="Line 1535"/>
              <p:cNvSpPr>
                <a:spLocks noChangeShapeType="1"/>
              </p:cNvSpPr>
              <p:nvPr/>
            </p:nvSpPr>
            <p:spPr bwMode="auto">
              <a:xfrm>
                <a:off x="2549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9" name="Line 1536"/>
              <p:cNvSpPr>
                <a:spLocks noChangeShapeType="1"/>
              </p:cNvSpPr>
              <p:nvPr/>
            </p:nvSpPr>
            <p:spPr bwMode="auto">
              <a:xfrm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0" name="Line 1537"/>
              <p:cNvSpPr>
                <a:spLocks noChangeShapeType="1"/>
              </p:cNvSpPr>
              <p:nvPr/>
            </p:nvSpPr>
            <p:spPr bwMode="auto">
              <a:xfrm flipV="1"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1" name="Line 1538"/>
              <p:cNvSpPr>
                <a:spLocks noChangeShapeType="1"/>
              </p:cNvSpPr>
              <p:nvPr/>
            </p:nvSpPr>
            <p:spPr bwMode="auto">
              <a:xfrm flipH="1">
                <a:off x="2548" y="137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2" name="Line 1539"/>
              <p:cNvSpPr>
                <a:spLocks noChangeShapeType="1"/>
              </p:cNvSpPr>
              <p:nvPr/>
            </p:nvSpPr>
            <p:spPr bwMode="auto">
              <a:xfrm flipV="1">
                <a:off x="23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3" name="Line 1540"/>
              <p:cNvSpPr>
                <a:spLocks noChangeShapeType="1"/>
              </p:cNvSpPr>
              <p:nvPr/>
            </p:nvSpPr>
            <p:spPr bwMode="auto">
              <a:xfrm>
                <a:off x="235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4" name="Line 1541"/>
              <p:cNvSpPr>
                <a:spLocks noChangeShapeType="1"/>
              </p:cNvSpPr>
              <p:nvPr/>
            </p:nvSpPr>
            <p:spPr bwMode="auto">
              <a:xfrm>
                <a:off x="23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5" name="Line 1542"/>
              <p:cNvSpPr>
                <a:spLocks noChangeShapeType="1"/>
              </p:cNvSpPr>
              <p:nvPr/>
            </p:nvSpPr>
            <p:spPr bwMode="auto">
              <a:xfrm>
                <a:off x="2350" y="13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6" name="Line 1543"/>
              <p:cNvSpPr>
                <a:spLocks noChangeShapeType="1"/>
              </p:cNvSpPr>
              <p:nvPr/>
            </p:nvSpPr>
            <p:spPr bwMode="auto">
              <a:xfrm>
                <a:off x="24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7" name="Line 1544"/>
              <p:cNvSpPr>
                <a:spLocks noChangeShapeType="1"/>
              </p:cNvSpPr>
              <p:nvPr/>
            </p:nvSpPr>
            <p:spPr bwMode="auto">
              <a:xfrm flipV="1">
                <a:off x="24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8" name="Line 1545"/>
              <p:cNvSpPr>
                <a:spLocks noChangeShapeType="1"/>
              </p:cNvSpPr>
              <p:nvPr/>
            </p:nvSpPr>
            <p:spPr bwMode="auto">
              <a:xfrm flipH="1">
                <a:off x="242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9" name="Line 1546"/>
              <p:cNvSpPr>
                <a:spLocks noChangeShapeType="1"/>
              </p:cNvSpPr>
              <p:nvPr/>
            </p:nvSpPr>
            <p:spPr bwMode="auto">
              <a:xfrm>
                <a:off x="242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0" name="Line 1547"/>
              <p:cNvSpPr>
                <a:spLocks noChangeShapeType="1"/>
              </p:cNvSpPr>
              <p:nvPr/>
            </p:nvSpPr>
            <p:spPr bwMode="auto">
              <a:xfrm>
                <a:off x="2413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1" name="Line 1548"/>
              <p:cNvSpPr>
                <a:spLocks noChangeShapeType="1"/>
              </p:cNvSpPr>
              <p:nvPr/>
            </p:nvSpPr>
            <p:spPr bwMode="auto">
              <a:xfrm flipV="1">
                <a:off x="241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2" name="Line 1549"/>
              <p:cNvSpPr>
                <a:spLocks noChangeShapeType="1"/>
              </p:cNvSpPr>
              <p:nvPr/>
            </p:nvSpPr>
            <p:spPr bwMode="auto">
              <a:xfrm flipH="1">
                <a:off x="2413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3" name="Line 1550"/>
              <p:cNvSpPr>
                <a:spLocks noChangeShapeType="1"/>
              </p:cNvSpPr>
              <p:nvPr/>
            </p:nvSpPr>
            <p:spPr bwMode="auto">
              <a:xfrm>
                <a:off x="2415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4" name="Line 1551"/>
              <p:cNvSpPr>
                <a:spLocks noChangeShapeType="1"/>
              </p:cNvSpPr>
              <p:nvPr/>
            </p:nvSpPr>
            <p:spPr bwMode="auto">
              <a:xfrm>
                <a:off x="2493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5" name="Line 1552"/>
              <p:cNvSpPr>
                <a:spLocks noChangeShapeType="1"/>
              </p:cNvSpPr>
              <p:nvPr/>
            </p:nvSpPr>
            <p:spPr bwMode="auto">
              <a:xfrm>
                <a:off x="249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6" name="Line 1553"/>
              <p:cNvSpPr>
                <a:spLocks noChangeShapeType="1"/>
              </p:cNvSpPr>
              <p:nvPr/>
            </p:nvSpPr>
            <p:spPr bwMode="auto">
              <a:xfrm flipH="1">
                <a:off x="2493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7" name="Line 1554"/>
              <p:cNvSpPr>
                <a:spLocks noChangeShapeType="1"/>
              </p:cNvSpPr>
              <p:nvPr/>
            </p:nvSpPr>
            <p:spPr bwMode="auto">
              <a:xfrm flipV="1">
                <a:off x="249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8" name="Line 1555"/>
              <p:cNvSpPr>
                <a:spLocks noChangeShapeType="1"/>
              </p:cNvSpPr>
              <p:nvPr/>
            </p:nvSpPr>
            <p:spPr bwMode="auto">
              <a:xfrm>
                <a:off x="250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9" name="Line 1556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0" name="Line 1557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1" name="Line 1558"/>
              <p:cNvSpPr>
                <a:spLocks noChangeShapeType="1"/>
              </p:cNvSpPr>
              <p:nvPr/>
            </p:nvSpPr>
            <p:spPr bwMode="auto">
              <a:xfrm flipV="1">
                <a:off x="250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2" name="Line 1559"/>
              <p:cNvSpPr>
                <a:spLocks noChangeShapeType="1"/>
              </p:cNvSpPr>
              <p:nvPr/>
            </p:nvSpPr>
            <p:spPr bwMode="auto">
              <a:xfrm>
                <a:off x="2254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3" name="Line 1560"/>
              <p:cNvSpPr>
                <a:spLocks noChangeShapeType="1"/>
              </p:cNvSpPr>
              <p:nvPr/>
            </p:nvSpPr>
            <p:spPr bwMode="auto">
              <a:xfrm>
                <a:off x="2254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4" name="Line 1561"/>
              <p:cNvSpPr>
                <a:spLocks noChangeShapeType="1"/>
              </p:cNvSpPr>
              <p:nvPr/>
            </p:nvSpPr>
            <p:spPr bwMode="auto">
              <a:xfrm flipH="1">
                <a:off x="2254" y="137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5" name="Line 1562"/>
              <p:cNvSpPr>
                <a:spLocks noChangeShapeType="1"/>
              </p:cNvSpPr>
              <p:nvPr/>
            </p:nvSpPr>
            <p:spPr bwMode="auto">
              <a:xfrm flipV="1">
                <a:off x="2256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6" name="Line 1563"/>
              <p:cNvSpPr>
                <a:spLocks noChangeShapeType="1"/>
              </p:cNvSpPr>
              <p:nvPr/>
            </p:nvSpPr>
            <p:spPr bwMode="auto">
              <a:xfrm>
                <a:off x="1746" y="1786"/>
                <a:ext cx="38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7" name="Line 1564"/>
              <p:cNvSpPr>
                <a:spLocks noChangeShapeType="1"/>
              </p:cNvSpPr>
              <p:nvPr/>
            </p:nvSpPr>
            <p:spPr bwMode="auto">
              <a:xfrm flipV="1">
                <a:off x="1746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8" name="Line 1565"/>
              <p:cNvSpPr>
                <a:spLocks noChangeShapeType="1"/>
              </p:cNvSpPr>
              <p:nvPr/>
            </p:nvSpPr>
            <p:spPr bwMode="auto">
              <a:xfrm>
                <a:off x="3489" y="3605"/>
                <a:ext cx="47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9" name="Line 1566"/>
              <p:cNvSpPr>
                <a:spLocks noChangeShapeType="1"/>
              </p:cNvSpPr>
              <p:nvPr/>
            </p:nvSpPr>
            <p:spPr bwMode="auto">
              <a:xfrm flipH="1">
                <a:off x="3481" y="3605"/>
                <a:ext cx="8" cy="4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0" name="Line 1567"/>
              <p:cNvSpPr>
                <a:spLocks noChangeShapeType="1"/>
              </p:cNvSpPr>
              <p:nvPr/>
            </p:nvSpPr>
            <p:spPr bwMode="auto">
              <a:xfrm flipH="1">
                <a:off x="3453" y="3520"/>
                <a:ext cx="21" cy="11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1" name="Line 1568"/>
              <p:cNvSpPr>
                <a:spLocks noChangeShapeType="1"/>
              </p:cNvSpPr>
              <p:nvPr/>
            </p:nvSpPr>
            <p:spPr bwMode="auto">
              <a:xfrm>
                <a:off x="3474" y="3520"/>
                <a:ext cx="77" cy="1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2" name="Line 1569"/>
              <p:cNvSpPr>
                <a:spLocks noChangeShapeType="1"/>
              </p:cNvSpPr>
              <p:nvPr/>
            </p:nvSpPr>
            <p:spPr bwMode="auto">
              <a:xfrm flipH="1">
                <a:off x="3536" y="3535"/>
                <a:ext cx="15" cy="7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3" name="Line 1570"/>
              <p:cNvSpPr>
                <a:spLocks noChangeShapeType="1"/>
              </p:cNvSpPr>
              <p:nvPr/>
            </p:nvSpPr>
            <p:spPr bwMode="auto">
              <a:xfrm>
                <a:off x="3419" y="3632"/>
                <a:ext cx="62" cy="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4" name="Line 1571"/>
              <p:cNvSpPr>
                <a:spLocks noChangeShapeType="1"/>
              </p:cNvSpPr>
              <p:nvPr/>
            </p:nvSpPr>
            <p:spPr bwMode="auto">
              <a:xfrm>
                <a:off x="3412" y="3672"/>
                <a:ext cx="52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5" name="Line 1572"/>
              <p:cNvSpPr>
                <a:spLocks noChangeShapeType="1"/>
              </p:cNvSpPr>
              <p:nvPr/>
            </p:nvSpPr>
            <p:spPr bwMode="auto">
              <a:xfrm flipH="1">
                <a:off x="3412" y="3632"/>
                <a:ext cx="7" cy="4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6" name="Line 1573"/>
              <p:cNvSpPr>
                <a:spLocks noChangeShapeType="1"/>
              </p:cNvSpPr>
              <p:nvPr/>
            </p:nvSpPr>
            <p:spPr bwMode="auto">
              <a:xfrm>
                <a:off x="1959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7" name="Line 1574"/>
              <p:cNvSpPr>
                <a:spLocks noChangeShapeType="1"/>
              </p:cNvSpPr>
              <p:nvPr/>
            </p:nvSpPr>
            <p:spPr bwMode="auto">
              <a:xfrm>
                <a:off x="1984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8" name="Line 1575"/>
              <p:cNvSpPr>
                <a:spLocks noChangeShapeType="1"/>
              </p:cNvSpPr>
              <p:nvPr/>
            </p:nvSpPr>
            <p:spPr bwMode="auto">
              <a:xfrm flipH="1">
                <a:off x="1954" y="1294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9" name="Line 1576"/>
              <p:cNvSpPr>
                <a:spLocks noChangeShapeType="1"/>
              </p:cNvSpPr>
              <p:nvPr/>
            </p:nvSpPr>
            <p:spPr bwMode="auto">
              <a:xfrm flipH="1">
                <a:off x="1955" y="129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0" name="Rectangle 1577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2131" name="Rectangle 1578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2132" name="Rectangle 1579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133" name="Rectangle 1580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134" name="Rectangle 1581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135" name="Rectangle 1582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136" name="Rectangle 1583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2137" name="Rectangle 1584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2138" name="Rectangle 1585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2139" name="Line 1586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0" name="Line 1587"/>
              <p:cNvSpPr>
                <a:spLocks noChangeShapeType="1"/>
              </p:cNvSpPr>
              <p:nvPr/>
            </p:nvSpPr>
            <p:spPr bwMode="auto">
              <a:xfrm>
                <a:off x="2489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1" name="Line 1588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2" name="Line 1589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3" name="Line 1590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4" name="Rectangle 1591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2145" name="Rectangle 1592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2146" name="Rectangle 1593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147" name="Rectangle 1594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148" name="Rectangle 1595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149" name="Rectangle 1596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150" name="Rectangle 1597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2151" name="Rectangle 1598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2152" name="Rectangle 1599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2153" name="Line 1600"/>
              <p:cNvSpPr>
                <a:spLocks noChangeShapeType="1"/>
              </p:cNvSpPr>
              <p:nvPr/>
            </p:nvSpPr>
            <p:spPr bwMode="auto">
              <a:xfrm>
                <a:off x="237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4" name="Line 1601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5" name="Line 1602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6" name="Line 1603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7" name="Line 1604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8" name="Line 1605"/>
              <p:cNvSpPr>
                <a:spLocks noChangeShapeType="1"/>
              </p:cNvSpPr>
              <p:nvPr/>
            </p:nvSpPr>
            <p:spPr bwMode="auto">
              <a:xfrm flipV="1">
                <a:off x="2369" y="1794"/>
                <a:ext cx="1" cy="22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9" name="Line 1606"/>
              <p:cNvSpPr>
                <a:spLocks noChangeShapeType="1"/>
              </p:cNvSpPr>
              <p:nvPr/>
            </p:nvSpPr>
            <p:spPr bwMode="auto">
              <a:xfrm flipV="1">
                <a:off x="2492" y="1793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0" name="Line 1607"/>
              <p:cNvSpPr>
                <a:spLocks noChangeShapeType="1"/>
              </p:cNvSpPr>
              <p:nvPr/>
            </p:nvSpPr>
            <p:spPr bwMode="auto">
              <a:xfrm flipV="1">
                <a:off x="2368" y="1793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1" name="Line 1608"/>
              <p:cNvSpPr>
                <a:spLocks noChangeShapeType="1"/>
              </p:cNvSpPr>
              <p:nvPr/>
            </p:nvSpPr>
            <p:spPr bwMode="auto">
              <a:xfrm flipV="1">
                <a:off x="2490" y="1794"/>
                <a:ext cx="1" cy="3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2" name="Line 1609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3" name="Line 1610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8" name="Group 1812"/>
            <p:cNvGrpSpPr>
              <a:grpSpLocks/>
            </p:cNvGrpSpPr>
            <p:nvPr/>
          </p:nvGrpSpPr>
          <p:grpSpPr bwMode="auto">
            <a:xfrm>
              <a:off x="2302" y="1943"/>
              <a:ext cx="191" cy="194"/>
              <a:chOff x="2302" y="1943"/>
              <a:chExt cx="191" cy="194"/>
            </a:xfrm>
          </p:grpSpPr>
          <p:sp>
            <p:nvSpPr>
              <p:cNvPr id="1764" name="Line 1612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5" name="Line 1613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6" name="Line 1614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3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7" name="Line 1615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3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8" name="Freeform 1616"/>
              <p:cNvSpPr>
                <a:spLocks/>
              </p:cNvSpPr>
              <p:nvPr/>
            </p:nvSpPr>
            <p:spPr bwMode="auto">
              <a:xfrm>
                <a:off x="2322" y="2130"/>
                <a:ext cx="2" cy="7"/>
              </a:xfrm>
              <a:custGeom>
                <a:avLst/>
                <a:gdLst>
                  <a:gd name="T0" fmla="*/ 0 w 2"/>
                  <a:gd name="T1" fmla="*/ 7 h 7"/>
                  <a:gd name="T2" fmla="*/ 1 w 2"/>
                  <a:gd name="T3" fmla="*/ 5 h 7"/>
                  <a:gd name="T4" fmla="*/ 2 w 2"/>
                  <a:gd name="T5" fmla="*/ 1 h 7"/>
                  <a:gd name="T6" fmla="*/ 2 w 2"/>
                  <a:gd name="T7" fmla="*/ 0 h 7"/>
                  <a:gd name="T8" fmla="*/ 2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0" y="7"/>
                    </a:moveTo>
                    <a:lnTo>
                      <a:pt x="1" y="5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9" name="Line 1617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0" name="Line 1618"/>
              <p:cNvSpPr>
                <a:spLocks noChangeShapeType="1"/>
              </p:cNvSpPr>
              <p:nvPr/>
            </p:nvSpPr>
            <p:spPr bwMode="auto">
              <a:xfrm>
                <a:off x="2311" y="2130"/>
                <a:ext cx="5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1" name="Line 1619"/>
              <p:cNvSpPr>
                <a:spLocks noChangeShapeType="1"/>
              </p:cNvSpPr>
              <p:nvPr/>
            </p:nvSpPr>
            <p:spPr bwMode="auto">
              <a:xfrm>
                <a:off x="2309" y="2016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2" name="Line 1620"/>
              <p:cNvSpPr>
                <a:spLocks noChangeShapeType="1"/>
              </p:cNvSpPr>
              <p:nvPr/>
            </p:nvSpPr>
            <p:spPr bwMode="auto">
              <a:xfrm>
                <a:off x="2309" y="2131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3" name="Line 1621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4" name="Line 1622"/>
              <p:cNvSpPr>
                <a:spLocks noChangeShapeType="1"/>
              </p:cNvSpPr>
              <p:nvPr/>
            </p:nvSpPr>
            <p:spPr bwMode="auto">
              <a:xfrm>
                <a:off x="2309" y="2016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5" name="Line 1623"/>
              <p:cNvSpPr>
                <a:spLocks noChangeShapeType="1"/>
              </p:cNvSpPr>
              <p:nvPr/>
            </p:nvSpPr>
            <p:spPr bwMode="auto">
              <a:xfrm>
                <a:off x="2327" y="212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6" name="Line 1624"/>
              <p:cNvSpPr>
                <a:spLocks noChangeShapeType="1"/>
              </p:cNvSpPr>
              <p:nvPr/>
            </p:nvSpPr>
            <p:spPr bwMode="auto">
              <a:xfrm>
                <a:off x="2325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7" name="Line 1625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8" name="Line 1626"/>
              <p:cNvSpPr>
                <a:spLocks noChangeShapeType="1"/>
              </p:cNvSpPr>
              <p:nvPr/>
            </p:nvSpPr>
            <p:spPr bwMode="auto">
              <a:xfrm>
                <a:off x="2314" y="21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9" name="Line 1627"/>
              <p:cNvSpPr>
                <a:spLocks noChangeShapeType="1"/>
              </p:cNvSpPr>
              <p:nvPr/>
            </p:nvSpPr>
            <p:spPr bwMode="auto">
              <a:xfrm>
                <a:off x="2314" y="2131"/>
                <a:ext cx="8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0" name="Line 1628"/>
              <p:cNvSpPr>
                <a:spLocks noChangeShapeType="1"/>
              </p:cNvSpPr>
              <p:nvPr/>
            </p:nvSpPr>
            <p:spPr bwMode="auto">
              <a:xfrm>
                <a:off x="2324" y="21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1" name="Line 1629"/>
              <p:cNvSpPr>
                <a:spLocks noChangeShapeType="1"/>
              </p:cNvSpPr>
              <p:nvPr/>
            </p:nvSpPr>
            <p:spPr bwMode="auto">
              <a:xfrm>
                <a:off x="2314" y="2130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2" name="Line 1630"/>
              <p:cNvSpPr>
                <a:spLocks noChangeShapeType="1"/>
              </p:cNvSpPr>
              <p:nvPr/>
            </p:nvSpPr>
            <p:spPr bwMode="auto">
              <a:xfrm flipH="1">
                <a:off x="2314" y="2130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3" name="Rectangle 1631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84" name="Rectangle 1632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85" name="Rectangle 1633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86" name="Rectangle 1634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87" name="Rectangle 1635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788" name="Rectangle 1636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789" name="Rectangle 1637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90" name="Rectangle 1638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91" name="Rectangle 1639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92" name="Rectangle 1640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93" name="Rectangle 1641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794" name="Rectangle 1642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795" name="Rectangle 1643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96" name="Rectangle 1644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97" name="Rectangle 1645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98" name="Rectangle 1646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99" name="Rectangle 1647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00" name="Rectangle 1648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01" name="Rectangle 1649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02" name="Rectangle 1650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03" name="Rectangle 1651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04" name="Rectangle 1652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05" name="Rectangle 1653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06" name="Rectangle 1654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07" name="Rectangle 1655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08" name="Rectangle 1656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09" name="Rectangle 1657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10" name="Rectangle 1658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11" name="Rectangle 1659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12" name="Rectangle 1660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13" name="Rectangle 1661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14" name="Rectangle 1662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15" name="Rectangle 1663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16" name="Rectangle 1664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17" name="Rectangle 1665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18" name="Rectangle 1666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19" name="Line 1667"/>
              <p:cNvSpPr>
                <a:spLocks noChangeShapeType="1"/>
              </p:cNvSpPr>
              <p:nvPr/>
            </p:nvSpPr>
            <p:spPr bwMode="auto">
              <a:xfrm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0" name="Line 1668"/>
              <p:cNvSpPr>
                <a:spLocks noChangeShapeType="1"/>
              </p:cNvSpPr>
              <p:nvPr/>
            </p:nvSpPr>
            <p:spPr bwMode="auto">
              <a:xfrm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1" name="Line 1669"/>
              <p:cNvSpPr>
                <a:spLocks noChangeShapeType="1"/>
              </p:cNvSpPr>
              <p:nvPr/>
            </p:nvSpPr>
            <p:spPr bwMode="auto">
              <a:xfrm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2" name="Line 1670"/>
              <p:cNvSpPr>
                <a:spLocks noChangeShapeType="1"/>
              </p:cNvSpPr>
              <p:nvPr/>
            </p:nvSpPr>
            <p:spPr bwMode="auto">
              <a:xfrm>
                <a:off x="2312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3" name="Line 1671"/>
              <p:cNvSpPr>
                <a:spLocks noChangeShapeType="1"/>
              </p:cNvSpPr>
              <p:nvPr/>
            </p:nvSpPr>
            <p:spPr bwMode="auto">
              <a:xfrm>
                <a:off x="2312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4" name="Line 1672"/>
              <p:cNvSpPr>
                <a:spLocks noChangeShapeType="1"/>
              </p:cNvSpPr>
              <p:nvPr/>
            </p:nvSpPr>
            <p:spPr bwMode="auto">
              <a:xfrm flipV="1"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5" name="Line 1673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6" name="Line 1674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7" name="Line 1675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8" name="Line 1676"/>
              <p:cNvSpPr>
                <a:spLocks noChangeShapeType="1"/>
              </p:cNvSpPr>
              <p:nvPr/>
            </p:nvSpPr>
            <p:spPr bwMode="auto">
              <a:xfrm flipV="1"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9" name="Line 1677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0" name="Line 1678"/>
              <p:cNvSpPr>
                <a:spLocks noChangeShapeType="1"/>
              </p:cNvSpPr>
              <p:nvPr/>
            </p:nvSpPr>
            <p:spPr bwMode="auto">
              <a:xfrm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1" name="Line 1679"/>
              <p:cNvSpPr>
                <a:spLocks noChangeShapeType="1"/>
              </p:cNvSpPr>
              <p:nvPr/>
            </p:nvSpPr>
            <p:spPr bwMode="auto">
              <a:xfrm>
                <a:off x="2312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2" name="Line 1680"/>
              <p:cNvSpPr>
                <a:spLocks noChangeShapeType="1"/>
              </p:cNvSpPr>
              <p:nvPr/>
            </p:nvSpPr>
            <p:spPr bwMode="auto">
              <a:xfrm>
                <a:off x="231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3" name="Line 1681"/>
              <p:cNvSpPr>
                <a:spLocks noChangeShapeType="1"/>
              </p:cNvSpPr>
              <p:nvPr/>
            </p:nvSpPr>
            <p:spPr bwMode="auto">
              <a:xfrm>
                <a:off x="2312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4" name="Line 1682"/>
              <p:cNvSpPr>
                <a:spLocks noChangeShapeType="1"/>
              </p:cNvSpPr>
              <p:nvPr/>
            </p:nvSpPr>
            <p:spPr bwMode="auto">
              <a:xfrm>
                <a:off x="2312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5" name="Line 1683"/>
              <p:cNvSpPr>
                <a:spLocks noChangeShapeType="1"/>
              </p:cNvSpPr>
              <p:nvPr/>
            </p:nvSpPr>
            <p:spPr bwMode="auto">
              <a:xfrm>
                <a:off x="2312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6" name="Line 1684"/>
              <p:cNvSpPr>
                <a:spLocks noChangeShapeType="1"/>
              </p:cNvSpPr>
              <p:nvPr/>
            </p:nvSpPr>
            <p:spPr bwMode="auto">
              <a:xfrm flipV="1">
                <a:off x="2312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7" name="Line 1685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8" name="Line 1686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9" name="Line 1687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0" name="Line 1688"/>
              <p:cNvSpPr>
                <a:spLocks noChangeShapeType="1"/>
              </p:cNvSpPr>
              <p:nvPr/>
            </p:nvSpPr>
            <p:spPr bwMode="auto">
              <a:xfrm flipV="1">
                <a:off x="231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1" name="Line 1689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2" name="Line 1690"/>
              <p:cNvSpPr>
                <a:spLocks noChangeShapeType="1"/>
              </p:cNvSpPr>
              <p:nvPr/>
            </p:nvSpPr>
            <p:spPr bwMode="auto">
              <a:xfrm>
                <a:off x="2311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3" name="Line 1691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4" name="Line 1692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5" name="Line 1693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6" name="Line 1694"/>
              <p:cNvSpPr>
                <a:spLocks noChangeShapeType="1"/>
              </p:cNvSpPr>
              <p:nvPr/>
            </p:nvSpPr>
            <p:spPr bwMode="auto">
              <a:xfrm>
                <a:off x="2312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7" name="Line 1695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8" name="Line 1696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9" name="Line 1697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0" name="Line 1698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1" name="Line 1699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2" name="Line 1700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3" name="Line 1701"/>
              <p:cNvSpPr>
                <a:spLocks noChangeShapeType="1"/>
              </p:cNvSpPr>
              <p:nvPr/>
            </p:nvSpPr>
            <p:spPr bwMode="auto">
              <a:xfrm>
                <a:off x="2311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4" name="Line 1702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5" name="Line 1703"/>
              <p:cNvSpPr>
                <a:spLocks noChangeShapeType="1"/>
              </p:cNvSpPr>
              <p:nvPr/>
            </p:nvSpPr>
            <p:spPr bwMode="auto">
              <a:xfrm>
                <a:off x="2312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6" name="Line 1704"/>
              <p:cNvSpPr>
                <a:spLocks noChangeShapeType="1"/>
              </p:cNvSpPr>
              <p:nvPr/>
            </p:nvSpPr>
            <p:spPr bwMode="auto">
              <a:xfrm>
                <a:off x="2312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7" name="Line 1705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8" name="Line 1706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9" name="Line 1707"/>
              <p:cNvSpPr>
                <a:spLocks noChangeShapeType="1"/>
              </p:cNvSpPr>
              <p:nvPr/>
            </p:nvSpPr>
            <p:spPr bwMode="auto">
              <a:xfrm>
                <a:off x="2311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0" name="Line 1708"/>
              <p:cNvSpPr>
                <a:spLocks noChangeShapeType="1"/>
              </p:cNvSpPr>
              <p:nvPr/>
            </p:nvSpPr>
            <p:spPr bwMode="auto">
              <a:xfrm>
                <a:off x="2311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1" name="Line 1709"/>
              <p:cNvSpPr>
                <a:spLocks noChangeShapeType="1"/>
              </p:cNvSpPr>
              <p:nvPr/>
            </p:nvSpPr>
            <p:spPr bwMode="auto">
              <a:xfrm>
                <a:off x="2312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2" name="Line 1710"/>
              <p:cNvSpPr>
                <a:spLocks noChangeShapeType="1"/>
              </p:cNvSpPr>
              <p:nvPr/>
            </p:nvSpPr>
            <p:spPr bwMode="auto">
              <a:xfrm>
                <a:off x="2311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3" name="Line 1711"/>
              <p:cNvSpPr>
                <a:spLocks noChangeShapeType="1"/>
              </p:cNvSpPr>
              <p:nvPr/>
            </p:nvSpPr>
            <p:spPr bwMode="auto">
              <a:xfrm>
                <a:off x="2312" y="19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4" name="Line 1712"/>
              <p:cNvSpPr>
                <a:spLocks noChangeShapeType="1"/>
              </p:cNvSpPr>
              <p:nvPr/>
            </p:nvSpPr>
            <p:spPr bwMode="auto">
              <a:xfrm>
                <a:off x="231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5" name="Line 1713"/>
              <p:cNvSpPr>
                <a:spLocks noChangeShapeType="1"/>
              </p:cNvSpPr>
              <p:nvPr/>
            </p:nvSpPr>
            <p:spPr bwMode="auto">
              <a:xfrm>
                <a:off x="231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6" name="Line 1714"/>
              <p:cNvSpPr>
                <a:spLocks noChangeShapeType="1"/>
              </p:cNvSpPr>
              <p:nvPr/>
            </p:nvSpPr>
            <p:spPr bwMode="auto">
              <a:xfrm flipV="1">
                <a:off x="2312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7" name="Line 1715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8" name="Line 1716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9" name="Line 1717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0" name="Line 1718"/>
              <p:cNvSpPr>
                <a:spLocks noChangeShapeType="1"/>
              </p:cNvSpPr>
              <p:nvPr/>
            </p:nvSpPr>
            <p:spPr bwMode="auto">
              <a:xfrm flipV="1">
                <a:off x="2311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1" name="Line 1719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2" name="Line 1720"/>
              <p:cNvSpPr>
                <a:spLocks noChangeShapeType="1"/>
              </p:cNvSpPr>
              <p:nvPr/>
            </p:nvSpPr>
            <p:spPr bwMode="auto">
              <a:xfrm>
                <a:off x="2311" y="19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3" name="Line 1721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4" name="Line 1722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5" name="Line 1723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6" name="Line 1724"/>
              <p:cNvSpPr>
                <a:spLocks noChangeShapeType="1"/>
              </p:cNvSpPr>
              <p:nvPr/>
            </p:nvSpPr>
            <p:spPr bwMode="auto">
              <a:xfrm>
                <a:off x="2312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7" name="Line 1725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8" name="Line 1726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9" name="Line 1727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0" name="Line 1728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1" name="Line 1729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2" name="Line 1730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3" name="Line 1731"/>
              <p:cNvSpPr>
                <a:spLocks noChangeShapeType="1"/>
              </p:cNvSpPr>
              <p:nvPr/>
            </p:nvSpPr>
            <p:spPr bwMode="auto">
              <a:xfrm>
                <a:off x="2311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4" name="Line 1732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5" name="Line 1733"/>
              <p:cNvSpPr>
                <a:spLocks noChangeShapeType="1"/>
              </p:cNvSpPr>
              <p:nvPr/>
            </p:nvSpPr>
            <p:spPr bwMode="auto">
              <a:xfrm flipV="1">
                <a:off x="2492" y="1981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6" name="Line 1734"/>
              <p:cNvSpPr>
                <a:spLocks noChangeShapeType="1"/>
              </p:cNvSpPr>
              <p:nvPr/>
            </p:nvSpPr>
            <p:spPr bwMode="auto">
              <a:xfrm flipV="1">
                <a:off x="2344" y="2121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7" name="Line 1735"/>
              <p:cNvSpPr>
                <a:spLocks noChangeShapeType="1"/>
              </p:cNvSpPr>
              <p:nvPr/>
            </p:nvSpPr>
            <p:spPr bwMode="auto">
              <a:xfrm>
                <a:off x="2368" y="2016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8" name="Line 1736"/>
              <p:cNvSpPr>
                <a:spLocks noChangeShapeType="1"/>
              </p:cNvSpPr>
              <p:nvPr/>
            </p:nvSpPr>
            <p:spPr bwMode="auto">
              <a:xfrm flipV="1">
                <a:off x="2368" y="2017"/>
                <a:ext cx="1" cy="1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9" name="Line 1737"/>
              <p:cNvSpPr>
                <a:spLocks noChangeShapeType="1"/>
              </p:cNvSpPr>
              <p:nvPr/>
            </p:nvSpPr>
            <p:spPr bwMode="auto">
              <a:xfrm flipH="1">
                <a:off x="2368" y="2130"/>
                <a:ext cx="1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0" name="Line 1738"/>
              <p:cNvSpPr>
                <a:spLocks noChangeShapeType="1"/>
              </p:cNvSpPr>
              <p:nvPr/>
            </p:nvSpPr>
            <p:spPr bwMode="auto">
              <a:xfrm flipH="1">
                <a:off x="2368" y="2131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1" name="Line 1739"/>
              <p:cNvSpPr>
                <a:spLocks noChangeShapeType="1"/>
              </p:cNvSpPr>
              <p:nvPr/>
            </p:nvSpPr>
            <p:spPr bwMode="auto">
              <a:xfrm>
                <a:off x="2360" y="212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2" name="Line 1740"/>
              <p:cNvSpPr>
                <a:spLocks noChangeShapeType="1"/>
              </p:cNvSpPr>
              <p:nvPr/>
            </p:nvSpPr>
            <p:spPr bwMode="auto">
              <a:xfrm>
                <a:off x="236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3" name="Line 1741"/>
              <p:cNvSpPr>
                <a:spLocks noChangeShapeType="1"/>
              </p:cNvSpPr>
              <p:nvPr/>
            </p:nvSpPr>
            <p:spPr bwMode="auto">
              <a:xfrm>
                <a:off x="236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4" name="Line 1742"/>
              <p:cNvSpPr>
                <a:spLocks noChangeShapeType="1"/>
              </p:cNvSpPr>
              <p:nvPr/>
            </p:nvSpPr>
            <p:spPr bwMode="auto">
              <a:xfrm flipV="1">
                <a:off x="2341" y="213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5" name="Rectangle 1743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96" name="Rectangle 1744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97" name="Rectangle 1745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98" name="Rectangle 1746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99" name="Rectangle 1747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00" name="Rectangle 1748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01" name="Line 1749"/>
              <p:cNvSpPr>
                <a:spLocks noChangeShapeType="1"/>
              </p:cNvSpPr>
              <p:nvPr/>
            </p:nvSpPr>
            <p:spPr bwMode="auto">
              <a:xfrm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2" name="Line 1750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3" name="Line 1751"/>
              <p:cNvSpPr>
                <a:spLocks noChangeShapeType="1"/>
              </p:cNvSpPr>
              <p:nvPr/>
            </p:nvSpPr>
            <p:spPr bwMode="auto">
              <a:xfrm flipV="1"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4" name="Line 1752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5" name="Line 1753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6" name="Line 1754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7" name="Line 1755"/>
              <p:cNvSpPr>
                <a:spLocks noChangeShapeType="1"/>
              </p:cNvSpPr>
              <p:nvPr/>
            </p:nvSpPr>
            <p:spPr bwMode="auto">
              <a:xfrm flipV="1"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8" name="Line 1756"/>
              <p:cNvSpPr>
                <a:spLocks noChangeShapeType="1"/>
              </p:cNvSpPr>
              <p:nvPr/>
            </p:nvSpPr>
            <p:spPr bwMode="auto">
              <a:xfrm>
                <a:off x="237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9" name="Line 1757"/>
              <p:cNvSpPr>
                <a:spLocks noChangeShapeType="1"/>
              </p:cNvSpPr>
              <p:nvPr/>
            </p:nvSpPr>
            <p:spPr bwMode="auto">
              <a:xfrm>
                <a:off x="237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0" name="Line 1758"/>
              <p:cNvSpPr>
                <a:spLocks noChangeShapeType="1"/>
              </p:cNvSpPr>
              <p:nvPr/>
            </p:nvSpPr>
            <p:spPr bwMode="auto">
              <a:xfrm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1" name="Line 1759"/>
              <p:cNvSpPr>
                <a:spLocks noChangeShapeType="1"/>
              </p:cNvSpPr>
              <p:nvPr/>
            </p:nvSpPr>
            <p:spPr bwMode="auto">
              <a:xfrm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2" name="Line 1760"/>
              <p:cNvSpPr>
                <a:spLocks noChangeShapeType="1"/>
              </p:cNvSpPr>
              <p:nvPr/>
            </p:nvSpPr>
            <p:spPr bwMode="auto">
              <a:xfrm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3" name="Rectangle 1761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14" name="Rectangle 1762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15" name="Rectangle 1763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16" name="Rectangle 1764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17" name="Rectangle 1765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18" name="Rectangle 1766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19" name="Line 1767"/>
              <p:cNvSpPr>
                <a:spLocks noChangeShapeType="1"/>
              </p:cNvSpPr>
              <p:nvPr/>
            </p:nvSpPr>
            <p:spPr bwMode="auto">
              <a:xfrm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0" name="Line 1768"/>
              <p:cNvSpPr>
                <a:spLocks noChangeShapeType="1"/>
              </p:cNvSpPr>
              <p:nvPr/>
            </p:nvSpPr>
            <p:spPr bwMode="auto">
              <a:xfrm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1" name="Line 1769"/>
              <p:cNvSpPr>
                <a:spLocks noChangeShapeType="1"/>
              </p:cNvSpPr>
              <p:nvPr/>
            </p:nvSpPr>
            <p:spPr bwMode="auto">
              <a:xfrm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2" name="Line 1770"/>
              <p:cNvSpPr>
                <a:spLocks noChangeShapeType="1"/>
              </p:cNvSpPr>
              <p:nvPr/>
            </p:nvSpPr>
            <p:spPr bwMode="auto">
              <a:xfrm>
                <a:off x="2490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3" name="Line 1771"/>
              <p:cNvSpPr>
                <a:spLocks noChangeShapeType="1"/>
              </p:cNvSpPr>
              <p:nvPr/>
            </p:nvSpPr>
            <p:spPr bwMode="auto">
              <a:xfrm>
                <a:off x="2490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4" name="Line 1772"/>
              <p:cNvSpPr>
                <a:spLocks noChangeShapeType="1"/>
              </p:cNvSpPr>
              <p:nvPr/>
            </p:nvSpPr>
            <p:spPr bwMode="auto">
              <a:xfrm flipV="1"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5" name="Line 1773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6" name="Line 1774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7" name="Line 1775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8" name="Line 1776"/>
              <p:cNvSpPr>
                <a:spLocks noChangeShapeType="1"/>
              </p:cNvSpPr>
              <p:nvPr/>
            </p:nvSpPr>
            <p:spPr bwMode="auto">
              <a:xfrm flipV="1"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9" name="Line 1777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0" name="Line 1778"/>
              <p:cNvSpPr>
                <a:spLocks noChangeShapeType="1"/>
              </p:cNvSpPr>
              <p:nvPr/>
            </p:nvSpPr>
            <p:spPr bwMode="auto">
              <a:xfrm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1" name="Line 1779"/>
              <p:cNvSpPr>
                <a:spLocks noChangeShapeType="1"/>
              </p:cNvSpPr>
              <p:nvPr/>
            </p:nvSpPr>
            <p:spPr bwMode="auto">
              <a:xfrm flipH="1">
                <a:off x="2344" y="212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2" name="Rectangle 1780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33" name="Rectangle 1781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34" name="Rectangle 1782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35" name="Rectangle 1783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36" name="Rectangle 1784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37" name="Rectangle 1785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38" name="Rectangle 1786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39" name="Rectangle 1787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40" name="Rectangle 1788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41" name="Rectangle 1789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42" name="Rectangle 1790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43" name="Rectangle 1791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44" name="Rectangle 1792"/>
              <p:cNvSpPr>
                <a:spLocks noChangeArrowheads="1"/>
              </p:cNvSpPr>
              <p:nvPr/>
            </p:nvSpPr>
            <p:spPr bwMode="auto">
              <a:xfrm>
                <a:off x="237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5" name="Rectangle 1793"/>
              <p:cNvSpPr>
                <a:spLocks noChangeArrowheads="1"/>
              </p:cNvSpPr>
              <p:nvPr/>
            </p:nvSpPr>
            <p:spPr bwMode="auto">
              <a:xfrm>
                <a:off x="2368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6" name="Line 1794"/>
              <p:cNvSpPr>
                <a:spLocks noChangeShapeType="1"/>
              </p:cNvSpPr>
              <p:nvPr/>
            </p:nvSpPr>
            <p:spPr bwMode="auto">
              <a:xfrm>
                <a:off x="2369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7" name="Line 1795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8" name="Line 1796"/>
              <p:cNvSpPr>
                <a:spLocks noChangeShapeType="1"/>
              </p:cNvSpPr>
              <p:nvPr/>
            </p:nvSpPr>
            <p:spPr bwMode="auto">
              <a:xfrm flipV="1">
                <a:off x="236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9" name="Line 1797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0" name="Line 1798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1" name="Line 1799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2" name="Line 1800"/>
              <p:cNvSpPr>
                <a:spLocks noChangeShapeType="1"/>
              </p:cNvSpPr>
              <p:nvPr/>
            </p:nvSpPr>
            <p:spPr bwMode="auto">
              <a:xfrm flipV="1">
                <a:off x="237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3" name="Line 1801"/>
              <p:cNvSpPr>
                <a:spLocks noChangeShapeType="1"/>
              </p:cNvSpPr>
              <p:nvPr/>
            </p:nvSpPr>
            <p:spPr bwMode="auto">
              <a:xfrm>
                <a:off x="237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4" name="Line 1802"/>
              <p:cNvSpPr>
                <a:spLocks noChangeShapeType="1"/>
              </p:cNvSpPr>
              <p:nvPr/>
            </p:nvSpPr>
            <p:spPr bwMode="auto">
              <a:xfrm>
                <a:off x="237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5" name="Line 1803"/>
              <p:cNvSpPr>
                <a:spLocks noChangeShapeType="1"/>
              </p:cNvSpPr>
              <p:nvPr/>
            </p:nvSpPr>
            <p:spPr bwMode="auto">
              <a:xfrm>
                <a:off x="2371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6" name="Line 1804"/>
              <p:cNvSpPr>
                <a:spLocks noChangeShapeType="1"/>
              </p:cNvSpPr>
              <p:nvPr/>
            </p:nvSpPr>
            <p:spPr bwMode="auto">
              <a:xfrm>
                <a:off x="236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7" name="Line 1805"/>
              <p:cNvSpPr>
                <a:spLocks noChangeShapeType="1"/>
              </p:cNvSpPr>
              <p:nvPr/>
            </p:nvSpPr>
            <p:spPr bwMode="auto">
              <a:xfrm>
                <a:off x="237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8" name="Line 1806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9" name="Line 1807"/>
              <p:cNvSpPr>
                <a:spLocks noChangeShapeType="1"/>
              </p:cNvSpPr>
              <p:nvPr/>
            </p:nvSpPr>
            <p:spPr bwMode="auto">
              <a:xfrm>
                <a:off x="2369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0" name="Line 1808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1" name="Line 1809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2" name="Line 1810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3" name="Line 1811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9" name="Group 2013"/>
            <p:cNvGrpSpPr>
              <a:grpSpLocks/>
            </p:cNvGrpSpPr>
            <p:nvPr/>
          </p:nvGrpSpPr>
          <p:grpSpPr bwMode="auto">
            <a:xfrm>
              <a:off x="2311" y="1794"/>
              <a:ext cx="185" cy="335"/>
              <a:chOff x="2311" y="1794"/>
              <a:chExt cx="185" cy="335"/>
            </a:xfrm>
          </p:grpSpPr>
          <p:sp>
            <p:nvSpPr>
              <p:cNvPr id="1564" name="Line 1813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5" name="Line 1814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6" name="Line 1815"/>
              <p:cNvSpPr>
                <a:spLocks noChangeShapeType="1"/>
              </p:cNvSpPr>
              <p:nvPr/>
            </p:nvSpPr>
            <p:spPr bwMode="auto">
              <a:xfrm>
                <a:off x="2371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7" name="Line 1816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8" name="Line 1817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9" name="Line 1818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0" name="Line 1819"/>
              <p:cNvSpPr>
                <a:spLocks noChangeShapeType="1"/>
              </p:cNvSpPr>
              <p:nvPr/>
            </p:nvSpPr>
            <p:spPr bwMode="auto">
              <a:xfrm flipH="1">
                <a:off x="2368" y="19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1" name="Line 1820"/>
              <p:cNvSpPr>
                <a:spLocks noChangeShapeType="1"/>
              </p:cNvSpPr>
              <p:nvPr/>
            </p:nvSpPr>
            <p:spPr bwMode="auto">
              <a:xfrm flipH="1">
                <a:off x="2368" y="19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2" name="Freeform 1821"/>
              <p:cNvSpPr>
                <a:spLocks/>
              </p:cNvSpPr>
              <p:nvPr/>
            </p:nvSpPr>
            <p:spPr bwMode="auto">
              <a:xfrm>
                <a:off x="2371" y="19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3" name="Line 1822"/>
              <p:cNvSpPr>
                <a:spLocks noChangeShapeType="1"/>
              </p:cNvSpPr>
              <p:nvPr/>
            </p:nvSpPr>
            <p:spPr bwMode="auto">
              <a:xfrm flipV="1">
                <a:off x="2368" y="1981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4" name="Freeform 1823"/>
              <p:cNvSpPr>
                <a:spLocks/>
              </p:cNvSpPr>
              <p:nvPr/>
            </p:nvSpPr>
            <p:spPr bwMode="auto">
              <a:xfrm>
                <a:off x="2368" y="19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5" name="Rectangle 1824"/>
              <p:cNvSpPr>
                <a:spLocks noChangeArrowheads="1"/>
              </p:cNvSpPr>
              <p:nvPr/>
            </p:nvSpPr>
            <p:spPr bwMode="auto">
              <a:xfrm>
                <a:off x="237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6" name="Rectangle 1825"/>
              <p:cNvSpPr>
                <a:spLocks noChangeArrowheads="1"/>
              </p:cNvSpPr>
              <p:nvPr/>
            </p:nvSpPr>
            <p:spPr bwMode="auto">
              <a:xfrm>
                <a:off x="2368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7" name="Line 1826"/>
              <p:cNvSpPr>
                <a:spLocks noChangeShapeType="1"/>
              </p:cNvSpPr>
              <p:nvPr/>
            </p:nvSpPr>
            <p:spPr bwMode="auto">
              <a:xfrm>
                <a:off x="2371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8" name="Line 1827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9" name="Line 1828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0" name="Line 1829"/>
              <p:cNvSpPr>
                <a:spLocks noChangeShapeType="1"/>
              </p:cNvSpPr>
              <p:nvPr/>
            </p:nvSpPr>
            <p:spPr bwMode="auto">
              <a:xfrm>
                <a:off x="2368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1" name="Line 1830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2" name="Line 1831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3" name="Line 1832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4" name="Line 1833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5" name="Rectangle 1834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1586" name="Rectangle 1835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1587" name="Rectangle 1836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1588" name="Rectangle 1837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1589" name="Rectangle 1838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1590" name="Rectangle 1839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91" name="Rectangle 1840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1592" name="Rectangle 1841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1593" name="Rectangle 1842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1594" name="Line 1843"/>
              <p:cNvSpPr>
                <a:spLocks noChangeShapeType="1"/>
              </p:cNvSpPr>
              <p:nvPr/>
            </p:nvSpPr>
            <p:spPr bwMode="auto">
              <a:xfrm flipH="1">
                <a:off x="2363" y="196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5" name="Line 1844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6" name="Line 1845"/>
              <p:cNvSpPr>
                <a:spLocks noChangeShapeType="1"/>
              </p:cNvSpPr>
              <p:nvPr/>
            </p:nvSpPr>
            <p:spPr bwMode="auto">
              <a:xfrm flipH="1" flipV="1">
                <a:off x="2377" y="196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7" name="Line 1846"/>
              <p:cNvSpPr>
                <a:spLocks noChangeShapeType="1"/>
              </p:cNvSpPr>
              <p:nvPr/>
            </p:nvSpPr>
            <p:spPr bwMode="auto">
              <a:xfrm>
                <a:off x="2363" y="195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8" name="Line 1847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9" name="Line 1848"/>
              <p:cNvSpPr>
                <a:spLocks noChangeShapeType="1"/>
              </p:cNvSpPr>
              <p:nvPr/>
            </p:nvSpPr>
            <p:spPr bwMode="auto">
              <a:xfrm>
                <a:off x="237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0" name="Rectangle 1849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01" name="Rectangle 1850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02" name="Rectangle 1851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03" name="Rectangle 1852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04" name="Rectangle 1853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05" name="Rectangle 1854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06" name="Line 1855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7" name="Line 1856"/>
              <p:cNvSpPr>
                <a:spLocks noChangeShapeType="1"/>
              </p:cNvSpPr>
              <p:nvPr/>
            </p:nvSpPr>
            <p:spPr bwMode="auto">
              <a:xfrm>
                <a:off x="2369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8" name="Line 1857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9" name="Line 1858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0" name="Line 1859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1" name="Line 1860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2" name="Line 1861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3" name="Line 1862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4" name="Line 1863"/>
              <p:cNvSpPr>
                <a:spLocks noChangeShapeType="1"/>
              </p:cNvSpPr>
              <p:nvPr/>
            </p:nvSpPr>
            <p:spPr bwMode="auto">
              <a:xfrm>
                <a:off x="2371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5" name="Line 1864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6" name="Line 1865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7" name="Line 1866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8" name="Line 1867"/>
              <p:cNvSpPr>
                <a:spLocks noChangeShapeType="1"/>
              </p:cNvSpPr>
              <p:nvPr/>
            </p:nvSpPr>
            <p:spPr bwMode="auto">
              <a:xfrm flipV="1">
                <a:off x="2371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9" name="Line 1868"/>
              <p:cNvSpPr>
                <a:spLocks noChangeShapeType="1"/>
              </p:cNvSpPr>
              <p:nvPr/>
            </p:nvSpPr>
            <p:spPr bwMode="auto">
              <a:xfrm flipV="1">
                <a:off x="2372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0" name="Rectangle 1869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21" name="Rectangle 1870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22" name="Rectangle 1871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23" name="Rectangle 1872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24" name="Rectangle 1873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25" name="Rectangle 1874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26" name="Rectangle 1875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27" name="Rectangle 1876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28" name="Rectangle 1877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29" name="Rectangle 1878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30" name="Rectangle 1879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31" name="Rectangle 1880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32" name="Rectangle 1881"/>
              <p:cNvSpPr>
                <a:spLocks noChangeArrowheads="1"/>
              </p:cNvSpPr>
              <p:nvPr/>
            </p:nvSpPr>
            <p:spPr bwMode="auto">
              <a:xfrm>
                <a:off x="2489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3" name="Freeform 1882"/>
              <p:cNvSpPr>
                <a:spLocks/>
              </p:cNvSpPr>
              <p:nvPr/>
            </p:nvSpPr>
            <p:spPr bwMode="auto">
              <a:xfrm>
                <a:off x="2490" y="194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4" name="Rectangle 1883"/>
              <p:cNvSpPr>
                <a:spLocks noChangeArrowheads="1"/>
              </p:cNvSpPr>
              <p:nvPr/>
            </p:nvSpPr>
            <p:spPr bwMode="auto">
              <a:xfrm>
                <a:off x="2489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5" name="Freeform 1884"/>
              <p:cNvSpPr>
                <a:spLocks/>
              </p:cNvSpPr>
              <p:nvPr/>
            </p:nvSpPr>
            <p:spPr bwMode="auto">
              <a:xfrm>
                <a:off x="2490" y="198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6" name="Freeform 1885"/>
              <p:cNvSpPr>
                <a:spLocks/>
              </p:cNvSpPr>
              <p:nvPr/>
            </p:nvSpPr>
            <p:spPr bwMode="auto">
              <a:xfrm>
                <a:off x="2489" y="19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7" name="Freeform 1886"/>
              <p:cNvSpPr>
                <a:spLocks/>
              </p:cNvSpPr>
              <p:nvPr/>
            </p:nvSpPr>
            <p:spPr bwMode="auto">
              <a:xfrm>
                <a:off x="2492" y="19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8" name="Line 1887"/>
              <p:cNvSpPr>
                <a:spLocks noChangeShapeType="1"/>
              </p:cNvSpPr>
              <p:nvPr/>
            </p:nvSpPr>
            <p:spPr bwMode="auto">
              <a:xfrm>
                <a:off x="2489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9" name="Line 1888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0" name="Line 1889"/>
              <p:cNvSpPr>
                <a:spLocks noChangeShapeType="1"/>
              </p:cNvSpPr>
              <p:nvPr/>
            </p:nvSpPr>
            <p:spPr bwMode="auto">
              <a:xfrm flipV="1">
                <a:off x="248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1" name="Line 1890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2" name="Line 1891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3" name="Line 1892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4" name="Line 1893"/>
              <p:cNvSpPr>
                <a:spLocks noChangeShapeType="1"/>
              </p:cNvSpPr>
              <p:nvPr/>
            </p:nvSpPr>
            <p:spPr bwMode="auto">
              <a:xfrm flipV="1">
                <a:off x="2490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5" name="Line 1894"/>
              <p:cNvSpPr>
                <a:spLocks noChangeShapeType="1"/>
              </p:cNvSpPr>
              <p:nvPr/>
            </p:nvSpPr>
            <p:spPr bwMode="auto">
              <a:xfrm>
                <a:off x="2490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6" name="Line 1895"/>
              <p:cNvSpPr>
                <a:spLocks noChangeShapeType="1"/>
              </p:cNvSpPr>
              <p:nvPr/>
            </p:nvSpPr>
            <p:spPr bwMode="auto">
              <a:xfrm>
                <a:off x="2490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7" name="Line 1896"/>
              <p:cNvSpPr>
                <a:spLocks noChangeShapeType="1"/>
              </p:cNvSpPr>
              <p:nvPr/>
            </p:nvSpPr>
            <p:spPr bwMode="auto">
              <a:xfrm>
                <a:off x="2490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8" name="Line 1897"/>
              <p:cNvSpPr>
                <a:spLocks noChangeShapeType="1"/>
              </p:cNvSpPr>
              <p:nvPr/>
            </p:nvSpPr>
            <p:spPr bwMode="auto">
              <a:xfrm>
                <a:off x="248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9" name="Line 1898"/>
              <p:cNvSpPr>
                <a:spLocks noChangeShapeType="1"/>
              </p:cNvSpPr>
              <p:nvPr/>
            </p:nvSpPr>
            <p:spPr bwMode="auto">
              <a:xfrm>
                <a:off x="2490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0" name="Line 1899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1" name="Line 1900"/>
              <p:cNvSpPr>
                <a:spLocks noChangeShapeType="1"/>
              </p:cNvSpPr>
              <p:nvPr/>
            </p:nvSpPr>
            <p:spPr bwMode="auto">
              <a:xfrm>
                <a:off x="2489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2" name="Line 1901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3" name="Line 1902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4" name="Line 1903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5" name="Line 1904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6" name="Line 1905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7" name="Line 1906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8" name="Line 1907"/>
              <p:cNvSpPr>
                <a:spLocks noChangeShapeType="1"/>
              </p:cNvSpPr>
              <p:nvPr/>
            </p:nvSpPr>
            <p:spPr bwMode="auto">
              <a:xfrm>
                <a:off x="2490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9" name="Line 1908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0" name="Line 1909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1" name="Line 1910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2" name="Line 1911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3" name="Line 1912"/>
              <p:cNvSpPr>
                <a:spLocks noChangeShapeType="1"/>
              </p:cNvSpPr>
              <p:nvPr/>
            </p:nvSpPr>
            <p:spPr bwMode="auto">
              <a:xfrm flipH="1">
                <a:off x="2489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4" name="Line 1913"/>
              <p:cNvSpPr>
                <a:spLocks noChangeShapeType="1"/>
              </p:cNvSpPr>
              <p:nvPr/>
            </p:nvSpPr>
            <p:spPr bwMode="auto">
              <a:xfrm>
                <a:off x="2489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5" name="Line 1914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6" name="Line 1915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7" name="Line 1916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8" name="Line 1917"/>
              <p:cNvSpPr>
                <a:spLocks noChangeShapeType="1"/>
              </p:cNvSpPr>
              <p:nvPr/>
            </p:nvSpPr>
            <p:spPr bwMode="auto">
              <a:xfrm>
                <a:off x="2488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9" name="Line 1918"/>
              <p:cNvSpPr>
                <a:spLocks noChangeShapeType="1"/>
              </p:cNvSpPr>
              <p:nvPr/>
            </p:nvSpPr>
            <p:spPr bwMode="auto">
              <a:xfrm>
                <a:off x="2489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0" name="Line 1919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1" name="Line 1920"/>
              <p:cNvSpPr>
                <a:spLocks noChangeShapeType="1"/>
              </p:cNvSpPr>
              <p:nvPr/>
            </p:nvSpPr>
            <p:spPr bwMode="auto">
              <a:xfrm>
                <a:off x="2492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2" name="Line 1921"/>
              <p:cNvSpPr>
                <a:spLocks noChangeShapeType="1"/>
              </p:cNvSpPr>
              <p:nvPr/>
            </p:nvSpPr>
            <p:spPr bwMode="auto">
              <a:xfrm flipH="1" flipV="1">
                <a:off x="2495" y="196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3" name="Line 1922"/>
              <p:cNvSpPr>
                <a:spLocks noChangeShapeType="1"/>
              </p:cNvSpPr>
              <p:nvPr/>
            </p:nvSpPr>
            <p:spPr bwMode="auto">
              <a:xfrm>
                <a:off x="2482" y="195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4" name="Line 1923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5" name="Line 1924"/>
              <p:cNvSpPr>
                <a:spLocks noChangeShapeType="1"/>
              </p:cNvSpPr>
              <p:nvPr/>
            </p:nvSpPr>
            <p:spPr bwMode="auto">
              <a:xfrm>
                <a:off x="2483" y="1962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6" name="Line 1925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7" name="Line 1926"/>
              <p:cNvSpPr>
                <a:spLocks noChangeShapeType="1"/>
              </p:cNvSpPr>
              <p:nvPr/>
            </p:nvSpPr>
            <p:spPr bwMode="auto">
              <a:xfrm flipH="1"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8" name="Rectangle 1927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79" name="Rectangle 1928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80" name="Rectangle 1929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81" name="Rectangle 1930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82" name="Rectangle 1931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83" name="Rectangle 1932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84" name="Rectangle 1933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1685" name="Rectangle 1934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1686" name="Rectangle 1935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1687" name="Rectangle 1936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1688" name="Rectangle 1937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1689" name="Rectangle 1938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90" name="Rectangle 1939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1691" name="Rectangle 1940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1692" name="Rectangle 1941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1693" name="Line 1942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4" name="Line 1943"/>
              <p:cNvSpPr>
                <a:spLocks noChangeShapeType="1"/>
              </p:cNvSpPr>
              <p:nvPr/>
            </p:nvSpPr>
            <p:spPr bwMode="auto">
              <a:xfrm>
                <a:off x="2489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5" name="Line 1944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6" name="Line 1945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7" name="Line 1946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8" name="Line 1947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9" name="Line 1948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0" name="Line 1949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1" name="Line 1950"/>
              <p:cNvSpPr>
                <a:spLocks noChangeShapeType="1"/>
              </p:cNvSpPr>
              <p:nvPr/>
            </p:nvSpPr>
            <p:spPr bwMode="auto">
              <a:xfrm>
                <a:off x="2490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2" name="Line 1951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3" name="Line 1952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4" name="Line 1953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5" name="Line 1954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6" name="Line 1955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7" name="Rectangle 1956"/>
              <p:cNvSpPr>
                <a:spLocks noChangeArrowheads="1"/>
              </p:cNvSpPr>
              <p:nvPr/>
            </p:nvSpPr>
            <p:spPr bwMode="auto">
              <a:xfrm>
                <a:off x="2312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8" name="Rectangle 1957"/>
              <p:cNvSpPr>
                <a:spLocks noChangeArrowheads="1"/>
              </p:cNvSpPr>
              <p:nvPr/>
            </p:nvSpPr>
            <p:spPr bwMode="auto">
              <a:xfrm>
                <a:off x="2312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9" name="Rectangle 1958"/>
              <p:cNvSpPr>
                <a:spLocks noChangeArrowheads="1"/>
              </p:cNvSpPr>
              <p:nvPr/>
            </p:nvSpPr>
            <p:spPr bwMode="auto">
              <a:xfrm>
                <a:off x="231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0" name="Rectangle 1959"/>
              <p:cNvSpPr>
                <a:spLocks noChangeArrowheads="1"/>
              </p:cNvSpPr>
              <p:nvPr/>
            </p:nvSpPr>
            <p:spPr bwMode="auto">
              <a:xfrm>
                <a:off x="231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1" name="Rectangle 1960"/>
              <p:cNvSpPr>
                <a:spLocks noChangeArrowheads="1"/>
              </p:cNvSpPr>
              <p:nvPr/>
            </p:nvSpPr>
            <p:spPr bwMode="auto">
              <a:xfrm>
                <a:off x="2312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2" name="Rectangle 1961"/>
              <p:cNvSpPr>
                <a:spLocks noChangeArrowheads="1"/>
              </p:cNvSpPr>
              <p:nvPr/>
            </p:nvSpPr>
            <p:spPr bwMode="auto">
              <a:xfrm>
                <a:off x="2312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3" name="Rectangle 1962"/>
              <p:cNvSpPr>
                <a:spLocks noChangeArrowheads="1"/>
              </p:cNvSpPr>
              <p:nvPr/>
            </p:nvSpPr>
            <p:spPr bwMode="auto">
              <a:xfrm>
                <a:off x="231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4" name="Rectangle 1963"/>
              <p:cNvSpPr>
                <a:spLocks noChangeArrowheads="1"/>
              </p:cNvSpPr>
              <p:nvPr/>
            </p:nvSpPr>
            <p:spPr bwMode="auto">
              <a:xfrm>
                <a:off x="231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5" name="Rectangle 1964"/>
              <p:cNvSpPr>
                <a:spLocks noChangeArrowheads="1"/>
              </p:cNvSpPr>
              <p:nvPr/>
            </p:nvSpPr>
            <p:spPr bwMode="auto">
              <a:xfrm>
                <a:off x="2312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6" name="Rectangle 1965"/>
              <p:cNvSpPr>
                <a:spLocks noChangeArrowheads="1"/>
              </p:cNvSpPr>
              <p:nvPr/>
            </p:nvSpPr>
            <p:spPr bwMode="auto">
              <a:xfrm>
                <a:off x="2312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7" name="Rectangle 1966"/>
              <p:cNvSpPr>
                <a:spLocks noChangeArrowheads="1"/>
              </p:cNvSpPr>
              <p:nvPr/>
            </p:nvSpPr>
            <p:spPr bwMode="auto">
              <a:xfrm>
                <a:off x="231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8" name="Rectangle 1967"/>
              <p:cNvSpPr>
                <a:spLocks noChangeArrowheads="1"/>
              </p:cNvSpPr>
              <p:nvPr/>
            </p:nvSpPr>
            <p:spPr bwMode="auto">
              <a:xfrm>
                <a:off x="231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9" name="Freeform 1968"/>
              <p:cNvSpPr>
                <a:spLocks/>
              </p:cNvSpPr>
              <p:nvPr/>
            </p:nvSpPr>
            <p:spPr bwMode="auto">
              <a:xfrm>
                <a:off x="2312" y="19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0" name="Rectangle 1969"/>
              <p:cNvSpPr>
                <a:spLocks noChangeArrowheads="1"/>
              </p:cNvSpPr>
              <p:nvPr/>
            </p:nvSpPr>
            <p:spPr bwMode="auto">
              <a:xfrm>
                <a:off x="2312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1" name="Freeform 1970"/>
              <p:cNvSpPr>
                <a:spLocks/>
              </p:cNvSpPr>
              <p:nvPr/>
            </p:nvSpPr>
            <p:spPr bwMode="auto">
              <a:xfrm>
                <a:off x="2311" y="19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2" name="Rectangle 1971"/>
              <p:cNvSpPr>
                <a:spLocks noChangeArrowheads="1"/>
              </p:cNvSpPr>
              <p:nvPr/>
            </p:nvSpPr>
            <p:spPr bwMode="auto">
              <a:xfrm>
                <a:off x="231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3" name="Rectangle 1972"/>
              <p:cNvSpPr>
                <a:spLocks noChangeArrowheads="1"/>
              </p:cNvSpPr>
              <p:nvPr/>
            </p:nvSpPr>
            <p:spPr bwMode="auto">
              <a:xfrm>
                <a:off x="2312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4" name="Rectangle 1973"/>
              <p:cNvSpPr>
                <a:spLocks noChangeArrowheads="1"/>
              </p:cNvSpPr>
              <p:nvPr/>
            </p:nvSpPr>
            <p:spPr bwMode="auto">
              <a:xfrm>
                <a:off x="2312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5" name="Rectangle 1974"/>
              <p:cNvSpPr>
                <a:spLocks noChangeArrowheads="1"/>
              </p:cNvSpPr>
              <p:nvPr/>
            </p:nvSpPr>
            <p:spPr bwMode="auto">
              <a:xfrm>
                <a:off x="231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6" name="Rectangle 1975"/>
              <p:cNvSpPr>
                <a:spLocks noChangeArrowheads="1"/>
              </p:cNvSpPr>
              <p:nvPr/>
            </p:nvSpPr>
            <p:spPr bwMode="auto">
              <a:xfrm>
                <a:off x="231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7" name="Rectangle 1976"/>
              <p:cNvSpPr>
                <a:spLocks noChangeArrowheads="1"/>
              </p:cNvSpPr>
              <p:nvPr/>
            </p:nvSpPr>
            <p:spPr bwMode="auto">
              <a:xfrm>
                <a:off x="2312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8" name="Rectangle 1977"/>
              <p:cNvSpPr>
                <a:spLocks noChangeArrowheads="1"/>
              </p:cNvSpPr>
              <p:nvPr/>
            </p:nvSpPr>
            <p:spPr bwMode="auto">
              <a:xfrm>
                <a:off x="2312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9" name="Rectangle 1978"/>
              <p:cNvSpPr>
                <a:spLocks noChangeArrowheads="1"/>
              </p:cNvSpPr>
              <p:nvPr/>
            </p:nvSpPr>
            <p:spPr bwMode="auto">
              <a:xfrm>
                <a:off x="231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0" name="Rectangle 1979"/>
              <p:cNvSpPr>
                <a:spLocks noChangeArrowheads="1"/>
              </p:cNvSpPr>
              <p:nvPr/>
            </p:nvSpPr>
            <p:spPr bwMode="auto">
              <a:xfrm>
                <a:off x="231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1" name="Rectangle 1980"/>
              <p:cNvSpPr>
                <a:spLocks noChangeArrowheads="1"/>
              </p:cNvSpPr>
              <p:nvPr/>
            </p:nvSpPr>
            <p:spPr bwMode="auto">
              <a:xfrm>
                <a:off x="236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2" name="Rectangle 1981"/>
              <p:cNvSpPr>
                <a:spLocks noChangeArrowheads="1"/>
              </p:cNvSpPr>
              <p:nvPr/>
            </p:nvSpPr>
            <p:spPr bwMode="auto">
              <a:xfrm>
                <a:off x="236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3" name="Rectangle 1982"/>
              <p:cNvSpPr>
                <a:spLocks noChangeArrowheads="1"/>
              </p:cNvSpPr>
              <p:nvPr/>
            </p:nvSpPr>
            <p:spPr bwMode="auto">
              <a:xfrm>
                <a:off x="237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4" name="Rectangle 1983"/>
              <p:cNvSpPr>
                <a:spLocks noChangeArrowheads="1"/>
              </p:cNvSpPr>
              <p:nvPr/>
            </p:nvSpPr>
            <p:spPr bwMode="auto">
              <a:xfrm>
                <a:off x="237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5" name="Rectangle 1984"/>
              <p:cNvSpPr>
                <a:spLocks noChangeArrowheads="1"/>
              </p:cNvSpPr>
              <p:nvPr/>
            </p:nvSpPr>
            <p:spPr bwMode="auto">
              <a:xfrm>
                <a:off x="2490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6" name="Rectangle 1985"/>
              <p:cNvSpPr>
                <a:spLocks noChangeArrowheads="1"/>
              </p:cNvSpPr>
              <p:nvPr/>
            </p:nvSpPr>
            <p:spPr bwMode="auto">
              <a:xfrm>
                <a:off x="2490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7" name="Rectangle 1986"/>
              <p:cNvSpPr>
                <a:spLocks noChangeArrowheads="1"/>
              </p:cNvSpPr>
              <p:nvPr/>
            </p:nvSpPr>
            <p:spPr bwMode="auto">
              <a:xfrm>
                <a:off x="248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8" name="Rectangle 1987"/>
              <p:cNvSpPr>
                <a:spLocks noChangeArrowheads="1"/>
              </p:cNvSpPr>
              <p:nvPr/>
            </p:nvSpPr>
            <p:spPr bwMode="auto">
              <a:xfrm>
                <a:off x="248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9" name="Rectangle 1988"/>
              <p:cNvSpPr>
                <a:spLocks noChangeArrowheads="1"/>
              </p:cNvSpPr>
              <p:nvPr/>
            </p:nvSpPr>
            <p:spPr bwMode="auto">
              <a:xfrm>
                <a:off x="236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0" name="Rectangle 1989"/>
              <p:cNvSpPr>
                <a:spLocks noChangeArrowheads="1"/>
              </p:cNvSpPr>
              <p:nvPr/>
            </p:nvSpPr>
            <p:spPr bwMode="auto">
              <a:xfrm>
                <a:off x="236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1" name="Rectangle 1990"/>
              <p:cNvSpPr>
                <a:spLocks noChangeArrowheads="1"/>
              </p:cNvSpPr>
              <p:nvPr/>
            </p:nvSpPr>
            <p:spPr bwMode="auto">
              <a:xfrm>
                <a:off x="237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2" name="Rectangle 1991"/>
              <p:cNvSpPr>
                <a:spLocks noChangeArrowheads="1"/>
              </p:cNvSpPr>
              <p:nvPr/>
            </p:nvSpPr>
            <p:spPr bwMode="auto">
              <a:xfrm>
                <a:off x="237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3" name="Rectangle 1992"/>
              <p:cNvSpPr>
                <a:spLocks noChangeArrowheads="1"/>
              </p:cNvSpPr>
              <p:nvPr/>
            </p:nvSpPr>
            <p:spPr bwMode="auto">
              <a:xfrm>
                <a:off x="236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4" name="Rectangle 1993"/>
              <p:cNvSpPr>
                <a:spLocks noChangeArrowheads="1"/>
              </p:cNvSpPr>
              <p:nvPr/>
            </p:nvSpPr>
            <p:spPr bwMode="auto">
              <a:xfrm>
                <a:off x="236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5" name="Rectangle 1994"/>
              <p:cNvSpPr>
                <a:spLocks noChangeArrowheads="1"/>
              </p:cNvSpPr>
              <p:nvPr/>
            </p:nvSpPr>
            <p:spPr bwMode="auto">
              <a:xfrm>
                <a:off x="237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6" name="Rectangle 1995"/>
              <p:cNvSpPr>
                <a:spLocks noChangeArrowheads="1"/>
              </p:cNvSpPr>
              <p:nvPr/>
            </p:nvSpPr>
            <p:spPr bwMode="auto">
              <a:xfrm>
                <a:off x="237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7" name="Rectangle 1996"/>
              <p:cNvSpPr>
                <a:spLocks noChangeArrowheads="1"/>
              </p:cNvSpPr>
              <p:nvPr/>
            </p:nvSpPr>
            <p:spPr bwMode="auto">
              <a:xfrm>
                <a:off x="236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8" name="Rectangle 1997"/>
              <p:cNvSpPr>
                <a:spLocks noChangeArrowheads="1"/>
              </p:cNvSpPr>
              <p:nvPr/>
            </p:nvSpPr>
            <p:spPr bwMode="auto">
              <a:xfrm>
                <a:off x="236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9" name="Rectangle 1998"/>
              <p:cNvSpPr>
                <a:spLocks noChangeArrowheads="1"/>
              </p:cNvSpPr>
              <p:nvPr/>
            </p:nvSpPr>
            <p:spPr bwMode="auto">
              <a:xfrm>
                <a:off x="237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0" name="Rectangle 1999"/>
              <p:cNvSpPr>
                <a:spLocks noChangeArrowheads="1"/>
              </p:cNvSpPr>
              <p:nvPr/>
            </p:nvSpPr>
            <p:spPr bwMode="auto">
              <a:xfrm>
                <a:off x="237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1" name="Rectangle 2000"/>
              <p:cNvSpPr>
                <a:spLocks noChangeArrowheads="1"/>
              </p:cNvSpPr>
              <p:nvPr/>
            </p:nvSpPr>
            <p:spPr bwMode="auto">
              <a:xfrm>
                <a:off x="248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2" name="Rectangle 2001"/>
              <p:cNvSpPr>
                <a:spLocks noChangeArrowheads="1"/>
              </p:cNvSpPr>
              <p:nvPr/>
            </p:nvSpPr>
            <p:spPr bwMode="auto">
              <a:xfrm>
                <a:off x="248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3" name="Rectangle 2002"/>
              <p:cNvSpPr>
                <a:spLocks noChangeArrowheads="1"/>
              </p:cNvSpPr>
              <p:nvPr/>
            </p:nvSpPr>
            <p:spPr bwMode="auto">
              <a:xfrm>
                <a:off x="2490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4" name="Rectangle 2003"/>
              <p:cNvSpPr>
                <a:spLocks noChangeArrowheads="1"/>
              </p:cNvSpPr>
              <p:nvPr/>
            </p:nvSpPr>
            <p:spPr bwMode="auto">
              <a:xfrm>
                <a:off x="2490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5" name="Rectangle 2004"/>
              <p:cNvSpPr>
                <a:spLocks noChangeArrowheads="1"/>
              </p:cNvSpPr>
              <p:nvPr/>
            </p:nvSpPr>
            <p:spPr bwMode="auto">
              <a:xfrm>
                <a:off x="248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6" name="Rectangle 2005"/>
              <p:cNvSpPr>
                <a:spLocks noChangeArrowheads="1"/>
              </p:cNvSpPr>
              <p:nvPr/>
            </p:nvSpPr>
            <p:spPr bwMode="auto">
              <a:xfrm>
                <a:off x="248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7" name="Rectangle 2006"/>
              <p:cNvSpPr>
                <a:spLocks noChangeArrowheads="1"/>
              </p:cNvSpPr>
              <p:nvPr/>
            </p:nvSpPr>
            <p:spPr bwMode="auto">
              <a:xfrm>
                <a:off x="2490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8" name="Rectangle 2007"/>
              <p:cNvSpPr>
                <a:spLocks noChangeArrowheads="1"/>
              </p:cNvSpPr>
              <p:nvPr/>
            </p:nvSpPr>
            <p:spPr bwMode="auto">
              <a:xfrm>
                <a:off x="2490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9" name="Rectangle 2008"/>
              <p:cNvSpPr>
                <a:spLocks noChangeArrowheads="1"/>
              </p:cNvSpPr>
              <p:nvPr/>
            </p:nvSpPr>
            <p:spPr bwMode="auto">
              <a:xfrm>
                <a:off x="248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0" name="Rectangle 2009"/>
              <p:cNvSpPr>
                <a:spLocks noChangeArrowheads="1"/>
              </p:cNvSpPr>
              <p:nvPr/>
            </p:nvSpPr>
            <p:spPr bwMode="auto">
              <a:xfrm>
                <a:off x="248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1" name="Rectangle 2010"/>
              <p:cNvSpPr>
                <a:spLocks noChangeArrowheads="1"/>
              </p:cNvSpPr>
              <p:nvPr/>
            </p:nvSpPr>
            <p:spPr bwMode="auto">
              <a:xfrm>
                <a:off x="2490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2" name="Rectangle 2011"/>
              <p:cNvSpPr>
                <a:spLocks noChangeArrowheads="1"/>
              </p:cNvSpPr>
              <p:nvPr/>
            </p:nvSpPr>
            <p:spPr bwMode="auto">
              <a:xfrm>
                <a:off x="2490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3" name="Line 2012"/>
              <p:cNvSpPr>
                <a:spLocks noChangeShapeType="1"/>
              </p:cNvSpPr>
              <p:nvPr/>
            </p:nvSpPr>
            <p:spPr bwMode="auto">
              <a:xfrm flipH="1">
                <a:off x="2411" y="179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0" name="Group 2214"/>
            <p:cNvGrpSpPr>
              <a:grpSpLocks/>
            </p:cNvGrpSpPr>
            <p:nvPr/>
          </p:nvGrpSpPr>
          <p:grpSpPr bwMode="auto">
            <a:xfrm>
              <a:off x="2302" y="1788"/>
              <a:ext cx="239" cy="156"/>
              <a:chOff x="2302" y="1788"/>
              <a:chExt cx="239" cy="156"/>
            </a:xfrm>
          </p:grpSpPr>
          <p:sp>
            <p:nvSpPr>
              <p:cNvPr id="1364" name="Line 2014"/>
              <p:cNvSpPr>
                <a:spLocks noChangeShapeType="1"/>
              </p:cNvSpPr>
              <p:nvPr/>
            </p:nvSpPr>
            <p:spPr bwMode="auto">
              <a:xfrm flipH="1" flipV="1">
                <a:off x="2413" y="1788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5" name="Line 2015"/>
              <p:cNvSpPr>
                <a:spLocks noChangeShapeType="1"/>
              </p:cNvSpPr>
              <p:nvPr/>
            </p:nvSpPr>
            <p:spPr bwMode="auto">
              <a:xfrm>
                <a:off x="2496" y="1868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6" name="Line 2016"/>
              <p:cNvSpPr>
                <a:spLocks noChangeShapeType="1"/>
              </p:cNvSpPr>
              <p:nvPr/>
            </p:nvSpPr>
            <p:spPr bwMode="auto">
              <a:xfrm>
                <a:off x="2496" y="1868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7" name="Rectangle 2017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368" name="Rectangle 2018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369" name="Rectangle 2019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370" name="Rectangle 2020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371" name="Rectangle 2021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372" name="Rectangle 2022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373" name="Rectangle 2023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374" name="Rectangle 2024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375" name="Rectangle 2025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376" name="Rectangle 2026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377" name="Rectangle 2027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378" name="Rectangle 2028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379" name="Line 2029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0" name="Line 2030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1" name="Line 2031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2" name="Line 2032"/>
              <p:cNvSpPr>
                <a:spLocks noChangeShapeType="1"/>
              </p:cNvSpPr>
              <p:nvPr/>
            </p:nvSpPr>
            <p:spPr bwMode="auto">
              <a:xfrm>
                <a:off x="2312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3" name="Line 2033"/>
              <p:cNvSpPr>
                <a:spLocks noChangeShapeType="1"/>
              </p:cNvSpPr>
              <p:nvPr/>
            </p:nvSpPr>
            <p:spPr bwMode="auto">
              <a:xfrm>
                <a:off x="2312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4" name="Line 2034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5" name="Line 2035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6" name="Line 2036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7" name="Line 2037"/>
              <p:cNvSpPr>
                <a:spLocks noChangeShapeType="1"/>
              </p:cNvSpPr>
              <p:nvPr/>
            </p:nvSpPr>
            <p:spPr bwMode="auto">
              <a:xfrm>
                <a:off x="231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8" name="Line 2038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9" name="Line 2039"/>
              <p:cNvSpPr>
                <a:spLocks noChangeShapeType="1"/>
              </p:cNvSpPr>
              <p:nvPr/>
            </p:nvSpPr>
            <p:spPr bwMode="auto">
              <a:xfrm>
                <a:off x="231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0" name="Line 2040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1" name="Line 2041"/>
              <p:cNvSpPr>
                <a:spLocks noChangeShapeType="1"/>
              </p:cNvSpPr>
              <p:nvPr/>
            </p:nvSpPr>
            <p:spPr bwMode="auto">
              <a:xfrm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2" name="Line 2042"/>
              <p:cNvSpPr>
                <a:spLocks noChangeShapeType="1"/>
              </p:cNvSpPr>
              <p:nvPr/>
            </p:nvSpPr>
            <p:spPr bwMode="auto">
              <a:xfrm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3" name="Line 2043"/>
              <p:cNvSpPr>
                <a:spLocks noChangeShapeType="1"/>
              </p:cNvSpPr>
              <p:nvPr/>
            </p:nvSpPr>
            <p:spPr bwMode="auto">
              <a:xfrm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4" name="Line 2044"/>
              <p:cNvSpPr>
                <a:spLocks noChangeShapeType="1"/>
              </p:cNvSpPr>
              <p:nvPr/>
            </p:nvSpPr>
            <p:spPr bwMode="auto">
              <a:xfrm>
                <a:off x="2312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5" name="Line 2045"/>
              <p:cNvSpPr>
                <a:spLocks noChangeShapeType="1"/>
              </p:cNvSpPr>
              <p:nvPr/>
            </p:nvSpPr>
            <p:spPr bwMode="auto">
              <a:xfrm>
                <a:off x="2312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6" name="Line 2046"/>
              <p:cNvSpPr>
                <a:spLocks noChangeShapeType="1"/>
              </p:cNvSpPr>
              <p:nvPr/>
            </p:nvSpPr>
            <p:spPr bwMode="auto">
              <a:xfrm flipV="1"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7" name="Line 2047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8" name="Line 2048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9" name="Line 2049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0" name="Line 2050"/>
              <p:cNvSpPr>
                <a:spLocks noChangeShapeType="1"/>
              </p:cNvSpPr>
              <p:nvPr/>
            </p:nvSpPr>
            <p:spPr bwMode="auto">
              <a:xfrm flipV="1"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1" name="Line 2051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2" name="Line 2052"/>
              <p:cNvSpPr>
                <a:spLocks noChangeShapeType="1"/>
              </p:cNvSpPr>
              <p:nvPr/>
            </p:nvSpPr>
            <p:spPr bwMode="auto">
              <a:xfrm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3" name="Line 2053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4" name="Line 2054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5" name="Rectangle 2055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06" name="Rectangle 2056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07" name="Rectangle 2057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08" name="Rectangle 2058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09" name="Rectangle 2059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10" name="Rectangle 2060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11" name="Rectangle 2061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12" name="Rectangle 2062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13" name="Rectangle 2063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14" name="Rectangle 2064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15" name="Rectangle 2065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16" name="Rectangle 2066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17" name="Line 2067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8" name="Line 2068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9" name="Line 2069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0" name="Line 2070"/>
              <p:cNvSpPr>
                <a:spLocks noChangeShapeType="1"/>
              </p:cNvSpPr>
              <p:nvPr/>
            </p:nvSpPr>
            <p:spPr bwMode="auto">
              <a:xfrm>
                <a:off x="2312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1" name="Line 2071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2" name="Line 2072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3" name="Line 2073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4" name="Line 2074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5" name="Line 2075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6" name="Line 2076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7" name="Line 2077"/>
              <p:cNvSpPr>
                <a:spLocks noChangeShapeType="1"/>
              </p:cNvSpPr>
              <p:nvPr/>
            </p:nvSpPr>
            <p:spPr bwMode="auto">
              <a:xfrm>
                <a:off x="2311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8" name="Line 2078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9" name="Line 2079"/>
              <p:cNvSpPr>
                <a:spLocks noChangeShapeType="1"/>
              </p:cNvSpPr>
              <p:nvPr/>
            </p:nvSpPr>
            <p:spPr bwMode="auto">
              <a:xfrm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0" name="Line 2080"/>
              <p:cNvSpPr>
                <a:spLocks noChangeShapeType="1"/>
              </p:cNvSpPr>
              <p:nvPr/>
            </p:nvSpPr>
            <p:spPr bwMode="auto">
              <a:xfrm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1" name="Line 2081"/>
              <p:cNvSpPr>
                <a:spLocks noChangeShapeType="1"/>
              </p:cNvSpPr>
              <p:nvPr/>
            </p:nvSpPr>
            <p:spPr bwMode="auto">
              <a:xfrm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2" name="Line 2082"/>
              <p:cNvSpPr>
                <a:spLocks noChangeShapeType="1"/>
              </p:cNvSpPr>
              <p:nvPr/>
            </p:nvSpPr>
            <p:spPr bwMode="auto">
              <a:xfrm>
                <a:off x="2312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3" name="Line 2083"/>
              <p:cNvSpPr>
                <a:spLocks noChangeShapeType="1"/>
              </p:cNvSpPr>
              <p:nvPr/>
            </p:nvSpPr>
            <p:spPr bwMode="auto">
              <a:xfrm>
                <a:off x="2312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4" name="Line 2084"/>
              <p:cNvSpPr>
                <a:spLocks noChangeShapeType="1"/>
              </p:cNvSpPr>
              <p:nvPr/>
            </p:nvSpPr>
            <p:spPr bwMode="auto">
              <a:xfrm flipV="1"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5" name="Line 2085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6" name="Line 2086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7" name="Line 2087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8" name="Line 2088"/>
              <p:cNvSpPr>
                <a:spLocks noChangeShapeType="1"/>
              </p:cNvSpPr>
              <p:nvPr/>
            </p:nvSpPr>
            <p:spPr bwMode="auto">
              <a:xfrm flipV="1"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9" name="Line 2089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0" name="Line 2090"/>
              <p:cNvSpPr>
                <a:spLocks noChangeShapeType="1"/>
              </p:cNvSpPr>
              <p:nvPr/>
            </p:nvSpPr>
            <p:spPr bwMode="auto">
              <a:xfrm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1" name="Line 2091"/>
              <p:cNvSpPr>
                <a:spLocks noChangeShapeType="1"/>
              </p:cNvSpPr>
              <p:nvPr/>
            </p:nvSpPr>
            <p:spPr bwMode="auto">
              <a:xfrm>
                <a:off x="2369" y="1794"/>
                <a:ext cx="1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2" name="Line 2092"/>
              <p:cNvSpPr>
                <a:spLocks noChangeShapeType="1"/>
              </p:cNvSpPr>
              <p:nvPr/>
            </p:nvSpPr>
            <p:spPr bwMode="auto">
              <a:xfrm>
                <a:off x="2368" y="1793"/>
                <a:ext cx="17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3" name="Rectangle 2093"/>
              <p:cNvSpPr>
                <a:spLocks noChangeArrowheads="1"/>
              </p:cNvSpPr>
              <p:nvPr/>
            </p:nvSpPr>
            <p:spPr bwMode="auto">
              <a:xfrm>
                <a:off x="237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4" name="Rectangle 2094"/>
              <p:cNvSpPr>
                <a:spLocks noChangeArrowheads="1"/>
              </p:cNvSpPr>
              <p:nvPr/>
            </p:nvSpPr>
            <p:spPr bwMode="auto">
              <a:xfrm>
                <a:off x="2368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5" name="Rectangle 2095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46" name="Rectangle 2096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47" name="Rectangle 2097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48" name="Rectangle 2098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49" name="Rectangle 2099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50" name="Rectangle 2100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51" name="Rectangle 2101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52" name="Rectangle 2102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53" name="Rectangle 2103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54" name="Rectangle 2104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55" name="Rectangle 2105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56" name="Rectangle 2106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57" name="Line 2107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8" name="Line 2108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9" name="Line 2109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0" name="Line 2110"/>
              <p:cNvSpPr>
                <a:spLocks noChangeShapeType="1"/>
              </p:cNvSpPr>
              <p:nvPr/>
            </p:nvSpPr>
            <p:spPr bwMode="auto">
              <a:xfrm>
                <a:off x="236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1" name="Line 2111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2" name="Line 2112"/>
              <p:cNvSpPr>
                <a:spLocks noChangeShapeType="1"/>
              </p:cNvSpPr>
              <p:nvPr/>
            </p:nvSpPr>
            <p:spPr bwMode="auto">
              <a:xfrm>
                <a:off x="236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3" name="Line 2113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4" name="Line 2114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5" name="Line 2115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6" name="Line 2116"/>
              <p:cNvSpPr>
                <a:spLocks noChangeShapeType="1"/>
              </p:cNvSpPr>
              <p:nvPr/>
            </p:nvSpPr>
            <p:spPr bwMode="auto">
              <a:xfrm>
                <a:off x="237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7" name="Line 2117"/>
              <p:cNvSpPr>
                <a:spLocks noChangeShapeType="1"/>
              </p:cNvSpPr>
              <p:nvPr/>
            </p:nvSpPr>
            <p:spPr bwMode="auto">
              <a:xfrm>
                <a:off x="237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8" name="Line 2118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9" name="Line 2119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0" name="Line 2120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1" name="Line 2121"/>
              <p:cNvSpPr>
                <a:spLocks noChangeShapeType="1"/>
              </p:cNvSpPr>
              <p:nvPr/>
            </p:nvSpPr>
            <p:spPr bwMode="auto">
              <a:xfrm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2" name="Line 2122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3" name="Line 2123"/>
              <p:cNvSpPr>
                <a:spLocks noChangeShapeType="1"/>
              </p:cNvSpPr>
              <p:nvPr/>
            </p:nvSpPr>
            <p:spPr bwMode="auto">
              <a:xfrm flipV="1"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4" name="Line 2124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5" name="Line 2125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6" name="Line 2126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7" name="Line 2127"/>
              <p:cNvSpPr>
                <a:spLocks noChangeShapeType="1"/>
              </p:cNvSpPr>
              <p:nvPr/>
            </p:nvSpPr>
            <p:spPr bwMode="auto">
              <a:xfrm flipV="1"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8" name="Line 2128"/>
              <p:cNvSpPr>
                <a:spLocks noChangeShapeType="1"/>
              </p:cNvSpPr>
              <p:nvPr/>
            </p:nvSpPr>
            <p:spPr bwMode="auto">
              <a:xfrm>
                <a:off x="237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9" name="Line 2129"/>
              <p:cNvSpPr>
                <a:spLocks noChangeShapeType="1"/>
              </p:cNvSpPr>
              <p:nvPr/>
            </p:nvSpPr>
            <p:spPr bwMode="auto">
              <a:xfrm>
                <a:off x="237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0" name="Line 2130"/>
              <p:cNvSpPr>
                <a:spLocks noChangeShapeType="1"/>
              </p:cNvSpPr>
              <p:nvPr/>
            </p:nvSpPr>
            <p:spPr bwMode="auto">
              <a:xfrm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1" name="Line 2131"/>
              <p:cNvSpPr>
                <a:spLocks noChangeShapeType="1"/>
              </p:cNvSpPr>
              <p:nvPr/>
            </p:nvSpPr>
            <p:spPr bwMode="auto">
              <a:xfrm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2" name="Line 2132"/>
              <p:cNvSpPr>
                <a:spLocks noChangeShapeType="1"/>
              </p:cNvSpPr>
              <p:nvPr/>
            </p:nvSpPr>
            <p:spPr bwMode="auto">
              <a:xfrm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3" name="Line 2133"/>
              <p:cNvSpPr>
                <a:spLocks noChangeShapeType="1"/>
              </p:cNvSpPr>
              <p:nvPr/>
            </p:nvSpPr>
            <p:spPr bwMode="auto">
              <a:xfrm>
                <a:off x="2419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4" name="Line 2134"/>
              <p:cNvSpPr>
                <a:spLocks noChangeShapeType="1"/>
              </p:cNvSpPr>
              <p:nvPr/>
            </p:nvSpPr>
            <p:spPr bwMode="auto">
              <a:xfrm>
                <a:off x="2419" y="179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5" name="Line 2135"/>
              <p:cNvSpPr>
                <a:spLocks noChangeShapeType="1"/>
              </p:cNvSpPr>
              <p:nvPr/>
            </p:nvSpPr>
            <p:spPr bwMode="auto">
              <a:xfrm>
                <a:off x="2419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6" name="Line 2136"/>
              <p:cNvSpPr>
                <a:spLocks noChangeShapeType="1"/>
              </p:cNvSpPr>
              <p:nvPr/>
            </p:nvSpPr>
            <p:spPr bwMode="auto">
              <a:xfrm flipH="1">
                <a:off x="2410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7" name="Line 2137"/>
              <p:cNvSpPr>
                <a:spLocks noChangeShapeType="1"/>
              </p:cNvSpPr>
              <p:nvPr/>
            </p:nvSpPr>
            <p:spPr bwMode="auto">
              <a:xfrm flipV="1">
                <a:off x="2411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8" name="Line 2138"/>
              <p:cNvSpPr>
                <a:spLocks noChangeShapeType="1"/>
              </p:cNvSpPr>
              <p:nvPr/>
            </p:nvSpPr>
            <p:spPr bwMode="auto">
              <a:xfrm>
                <a:off x="2410" y="179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9" name="Rectangle 2139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90" name="Rectangle 2140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91" name="Rectangle 2141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92" name="Rectangle 2142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93" name="Rectangle 2143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94" name="Rectangle 2144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95" name="Rectangle 2145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96" name="Rectangle 2146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97" name="Rectangle 2147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98" name="Rectangle 2148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99" name="Rectangle 2149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00" name="Rectangle 2150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01" name="Line 2151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2" name="Line 2152"/>
              <p:cNvSpPr>
                <a:spLocks noChangeShapeType="1"/>
              </p:cNvSpPr>
              <p:nvPr/>
            </p:nvSpPr>
            <p:spPr bwMode="auto">
              <a:xfrm>
                <a:off x="2369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3" name="Line 2153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4" name="Line 2154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5" name="Line 2155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6" name="Line 2156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7" name="Line 2157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8" name="Line 2158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9" name="Line 2159"/>
              <p:cNvSpPr>
                <a:spLocks noChangeShapeType="1"/>
              </p:cNvSpPr>
              <p:nvPr/>
            </p:nvSpPr>
            <p:spPr bwMode="auto">
              <a:xfrm>
                <a:off x="2371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0" name="Line 2160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1" name="Line 2161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2" name="Line 2162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3" name="Line 2163"/>
              <p:cNvSpPr>
                <a:spLocks noChangeShapeType="1"/>
              </p:cNvSpPr>
              <p:nvPr/>
            </p:nvSpPr>
            <p:spPr bwMode="auto">
              <a:xfrm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4" name="Line 2164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5" name="Line 2165"/>
              <p:cNvSpPr>
                <a:spLocks noChangeShapeType="1"/>
              </p:cNvSpPr>
              <p:nvPr/>
            </p:nvSpPr>
            <p:spPr bwMode="auto">
              <a:xfrm flipV="1"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6" name="Line 2166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7" name="Line 2167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8" name="Line 2168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9" name="Line 2169"/>
              <p:cNvSpPr>
                <a:spLocks noChangeShapeType="1"/>
              </p:cNvSpPr>
              <p:nvPr/>
            </p:nvSpPr>
            <p:spPr bwMode="auto">
              <a:xfrm flipV="1"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0" name="Line 2170"/>
              <p:cNvSpPr>
                <a:spLocks noChangeShapeType="1"/>
              </p:cNvSpPr>
              <p:nvPr/>
            </p:nvSpPr>
            <p:spPr bwMode="auto">
              <a:xfrm>
                <a:off x="237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1" name="Line 2171"/>
              <p:cNvSpPr>
                <a:spLocks noChangeShapeType="1"/>
              </p:cNvSpPr>
              <p:nvPr/>
            </p:nvSpPr>
            <p:spPr bwMode="auto">
              <a:xfrm>
                <a:off x="237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2" name="Line 2172"/>
              <p:cNvSpPr>
                <a:spLocks noChangeShapeType="1"/>
              </p:cNvSpPr>
              <p:nvPr/>
            </p:nvSpPr>
            <p:spPr bwMode="auto">
              <a:xfrm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3" name="Line 2173"/>
              <p:cNvSpPr>
                <a:spLocks noChangeShapeType="1"/>
              </p:cNvSpPr>
              <p:nvPr/>
            </p:nvSpPr>
            <p:spPr bwMode="auto">
              <a:xfrm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4" name="Line 2174"/>
              <p:cNvSpPr>
                <a:spLocks noChangeShapeType="1"/>
              </p:cNvSpPr>
              <p:nvPr/>
            </p:nvSpPr>
            <p:spPr bwMode="auto">
              <a:xfrm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5" name="Rectangle 2175"/>
              <p:cNvSpPr>
                <a:spLocks noChangeArrowheads="1"/>
              </p:cNvSpPr>
              <p:nvPr/>
            </p:nvSpPr>
            <p:spPr bwMode="auto">
              <a:xfrm>
                <a:off x="2489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6" name="Line 2176"/>
              <p:cNvSpPr>
                <a:spLocks noChangeShapeType="1"/>
              </p:cNvSpPr>
              <p:nvPr/>
            </p:nvSpPr>
            <p:spPr bwMode="auto">
              <a:xfrm flipV="1">
                <a:off x="2539" y="1794"/>
                <a:ext cx="1" cy="7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7" name="Line 2177"/>
              <p:cNvSpPr>
                <a:spLocks noChangeShapeType="1"/>
              </p:cNvSpPr>
              <p:nvPr/>
            </p:nvSpPr>
            <p:spPr bwMode="auto">
              <a:xfrm flipV="1">
                <a:off x="2540" y="1793"/>
                <a:ext cx="1" cy="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8" name="Line 2178"/>
              <p:cNvSpPr>
                <a:spLocks noChangeShapeType="1"/>
              </p:cNvSpPr>
              <p:nvPr/>
            </p:nvSpPr>
            <p:spPr bwMode="auto">
              <a:xfrm>
                <a:off x="2492" y="1868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9" name="Line 2179"/>
              <p:cNvSpPr>
                <a:spLocks noChangeShapeType="1"/>
              </p:cNvSpPr>
              <p:nvPr/>
            </p:nvSpPr>
            <p:spPr bwMode="auto">
              <a:xfrm>
                <a:off x="2492" y="1869"/>
                <a:ext cx="4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0" name="Line 2180"/>
              <p:cNvSpPr>
                <a:spLocks noChangeShapeType="1"/>
              </p:cNvSpPr>
              <p:nvPr/>
            </p:nvSpPr>
            <p:spPr bwMode="auto">
              <a:xfrm flipH="1">
                <a:off x="2504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1" name="Line 2181"/>
              <p:cNvSpPr>
                <a:spLocks noChangeShapeType="1"/>
              </p:cNvSpPr>
              <p:nvPr/>
            </p:nvSpPr>
            <p:spPr bwMode="auto">
              <a:xfrm>
                <a:off x="2504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2" name="Line 2182"/>
              <p:cNvSpPr>
                <a:spLocks noChangeShapeType="1"/>
              </p:cNvSpPr>
              <p:nvPr/>
            </p:nvSpPr>
            <p:spPr bwMode="auto">
              <a:xfrm>
                <a:off x="2504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3" name="Line 2183"/>
              <p:cNvSpPr>
                <a:spLocks noChangeShapeType="1"/>
              </p:cNvSpPr>
              <p:nvPr/>
            </p:nvSpPr>
            <p:spPr bwMode="auto">
              <a:xfrm flipV="1">
                <a:off x="2496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4" name="Line 2184"/>
              <p:cNvSpPr>
                <a:spLocks noChangeShapeType="1"/>
              </p:cNvSpPr>
              <p:nvPr/>
            </p:nvSpPr>
            <p:spPr bwMode="auto">
              <a:xfrm flipH="1">
                <a:off x="2495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5" name="Line 2185"/>
              <p:cNvSpPr>
                <a:spLocks noChangeShapeType="1"/>
              </p:cNvSpPr>
              <p:nvPr/>
            </p:nvSpPr>
            <p:spPr bwMode="auto">
              <a:xfrm>
                <a:off x="2495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6" name="Rectangle 2186"/>
              <p:cNvSpPr>
                <a:spLocks noChangeArrowheads="1"/>
              </p:cNvSpPr>
              <p:nvPr/>
            </p:nvSpPr>
            <p:spPr bwMode="auto">
              <a:xfrm>
                <a:off x="2492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7" name="Line 2187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8" name="Line 2188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9" name="Rectangle 2189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540" name="Rectangle 2190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541" name="Rectangle 2191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542" name="Rectangle 2192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543" name="Rectangle 2193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44" name="Rectangle 2194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45" name="Rectangle 2195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546" name="Rectangle 2196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547" name="Rectangle 2197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548" name="Rectangle 2198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549" name="Rectangle 2199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50" name="Rectangle 2200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51" name="Line 2201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2" name="Line 2202"/>
              <p:cNvSpPr>
                <a:spLocks noChangeShapeType="1"/>
              </p:cNvSpPr>
              <p:nvPr/>
            </p:nvSpPr>
            <p:spPr bwMode="auto">
              <a:xfrm>
                <a:off x="248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3" name="Line 2203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4" name="Line 2204"/>
              <p:cNvSpPr>
                <a:spLocks noChangeShapeType="1"/>
              </p:cNvSpPr>
              <p:nvPr/>
            </p:nvSpPr>
            <p:spPr bwMode="auto">
              <a:xfrm>
                <a:off x="248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5" name="Line 2205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6" name="Line 2206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7" name="Line 2207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8" name="Line 2208"/>
              <p:cNvSpPr>
                <a:spLocks noChangeShapeType="1"/>
              </p:cNvSpPr>
              <p:nvPr/>
            </p:nvSpPr>
            <p:spPr bwMode="auto">
              <a:xfrm>
                <a:off x="2490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9" name="Line 2209"/>
              <p:cNvSpPr>
                <a:spLocks noChangeShapeType="1"/>
              </p:cNvSpPr>
              <p:nvPr/>
            </p:nvSpPr>
            <p:spPr bwMode="auto">
              <a:xfrm>
                <a:off x="2490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0" name="Line 2210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1" name="Line 2211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2" name="Line 2212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3" name="Line 2213"/>
              <p:cNvSpPr>
                <a:spLocks noChangeShapeType="1"/>
              </p:cNvSpPr>
              <p:nvPr/>
            </p:nvSpPr>
            <p:spPr bwMode="auto">
              <a:xfrm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1" name="Group 2415"/>
            <p:cNvGrpSpPr>
              <a:grpSpLocks/>
            </p:cNvGrpSpPr>
            <p:nvPr/>
          </p:nvGrpSpPr>
          <p:grpSpPr bwMode="auto">
            <a:xfrm>
              <a:off x="1504" y="567"/>
              <a:ext cx="1258" cy="1581"/>
              <a:chOff x="1504" y="567"/>
              <a:chExt cx="1258" cy="1581"/>
            </a:xfrm>
          </p:grpSpPr>
          <p:sp>
            <p:nvSpPr>
              <p:cNvPr id="1164" name="Line 2215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5" name="Line 2216"/>
              <p:cNvSpPr>
                <a:spLocks noChangeShapeType="1"/>
              </p:cNvSpPr>
              <p:nvPr/>
            </p:nvSpPr>
            <p:spPr bwMode="auto">
              <a:xfrm flipV="1"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6" name="Line 2217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7" name="Line 2218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8" name="Line 2219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9" name="Line 2220"/>
              <p:cNvSpPr>
                <a:spLocks noChangeShapeType="1"/>
              </p:cNvSpPr>
              <p:nvPr/>
            </p:nvSpPr>
            <p:spPr bwMode="auto">
              <a:xfrm flipV="1"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0" name="Line 2221"/>
              <p:cNvSpPr>
                <a:spLocks noChangeShapeType="1"/>
              </p:cNvSpPr>
              <p:nvPr/>
            </p:nvSpPr>
            <p:spPr bwMode="auto">
              <a:xfrm>
                <a:off x="2490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1" name="Line 2222"/>
              <p:cNvSpPr>
                <a:spLocks noChangeShapeType="1"/>
              </p:cNvSpPr>
              <p:nvPr/>
            </p:nvSpPr>
            <p:spPr bwMode="auto">
              <a:xfrm>
                <a:off x="2490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2" name="Line 2223"/>
              <p:cNvSpPr>
                <a:spLocks noChangeShapeType="1"/>
              </p:cNvSpPr>
              <p:nvPr/>
            </p:nvSpPr>
            <p:spPr bwMode="auto">
              <a:xfrm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3" name="Line 2224"/>
              <p:cNvSpPr>
                <a:spLocks noChangeShapeType="1"/>
              </p:cNvSpPr>
              <p:nvPr/>
            </p:nvSpPr>
            <p:spPr bwMode="auto">
              <a:xfrm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4" name="Line 2225"/>
              <p:cNvSpPr>
                <a:spLocks noChangeShapeType="1"/>
              </p:cNvSpPr>
              <p:nvPr/>
            </p:nvSpPr>
            <p:spPr bwMode="auto">
              <a:xfrm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5" name="Line 2226"/>
              <p:cNvSpPr>
                <a:spLocks noChangeShapeType="1"/>
              </p:cNvSpPr>
              <p:nvPr/>
            </p:nvSpPr>
            <p:spPr bwMode="auto">
              <a:xfrm>
                <a:off x="2492" y="1794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6" name="Line 2227"/>
              <p:cNvSpPr>
                <a:spLocks noChangeShapeType="1"/>
              </p:cNvSpPr>
              <p:nvPr/>
            </p:nvSpPr>
            <p:spPr bwMode="auto">
              <a:xfrm>
                <a:off x="2498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7" name="Line 2228"/>
              <p:cNvSpPr>
                <a:spLocks noChangeShapeType="1"/>
              </p:cNvSpPr>
              <p:nvPr/>
            </p:nvSpPr>
            <p:spPr bwMode="auto">
              <a:xfrm>
                <a:off x="2527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8" name="Freeform 2229"/>
              <p:cNvSpPr>
                <a:spLocks/>
              </p:cNvSpPr>
              <p:nvPr/>
            </p:nvSpPr>
            <p:spPr bwMode="auto">
              <a:xfrm>
                <a:off x="2510" y="1787"/>
                <a:ext cx="2" cy="7"/>
              </a:xfrm>
              <a:custGeom>
                <a:avLst/>
                <a:gdLst>
                  <a:gd name="T0" fmla="*/ 2 w 2"/>
                  <a:gd name="T1" fmla="*/ 7 h 7"/>
                  <a:gd name="T2" fmla="*/ 2 w 2"/>
                  <a:gd name="T3" fmla="*/ 6 h 7"/>
                  <a:gd name="T4" fmla="*/ 2 w 2"/>
                  <a:gd name="T5" fmla="*/ 6 h 7"/>
                  <a:gd name="T6" fmla="*/ 2 w 2"/>
                  <a:gd name="T7" fmla="*/ 2 h 7"/>
                  <a:gd name="T8" fmla="*/ 0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7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9" name="Line 2230"/>
              <p:cNvSpPr>
                <a:spLocks noChangeShapeType="1"/>
              </p:cNvSpPr>
              <p:nvPr/>
            </p:nvSpPr>
            <p:spPr bwMode="auto">
              <a:xfrm flipH="1">
                <a:off x="2498" y="1794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0" name="Line 2231"/>
              <p:cNvSpPr>
                <a:spLocks noChangeShapeType="1"/>
              </p:cNvSpPr>
              <p:nvPr/>
            </p:nvSpPr>
            <p:spPr bwMode="auto">
              <a:xfrm>
                <a:off x="2498" y="1794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1" name="Rectangle 2232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182" name="Rectangle 2233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183" name="Rectangle 2234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184" name="Rectangle 2235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185" name="Rectangle 2236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186" name="Rectangle 2237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187" name="Line 2238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8" name="Line 2239"/>
              <p:cNvSpPr>
                <a:spLocks noChangeShapeType="1"/>
              </p:cNvSpPr>
              <p:nvPr/>
            </p:nvSpPr>
            <p:spPr bwMode="auto">
              <a:xfrm>
                <a:off x="2489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9" name="Line 2240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0" name="Line 2241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1" name="Line 2242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2" name="Line 2243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3" name="Line 2244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4" name="Line 2245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5" name="Line 2246"/>
              <p:cNvSpPr>
                <a:spLocks noChangeShapeType="1"/>
              </p:cNvSpPr>
              <p:nvPr/>
            </p:nvSpPr>
            <p:spPr bwMode="auto">
              <a:xfrm>
                <a:off x="2490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6" name="Line 2247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7" name="Line 2248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8" name="Line 2249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9" name="Line 2250"/>
              <p:cNvSpPr>
                <a:spLocks noChangeShapeType="1"/>
              </p:cNvSpPr>
              <p:nvPr/>
            </p:nvSpPr>
            <p:spPr bwMode="auto">
              <a:xfrm flipV="1">
                <a:off x="2498" y="1787"/>
                <a:ext cx="12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0" name="Rectangle 2251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201" name="Rectangle 2252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202" name="Rectangle 2253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203" name="Rectangle 2254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204" name="Rectangle 2255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205" name="Rectangle 2256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206" name="Freeform 2257"/>
              <p:cNvSpPr>
                <a:spLocks/>
              </p:cNvSpPr>
              <p:nvPr/>
            </p:nvSpPr>
            <p:spPr bwMode="auto">
              <a:xfrm>
                <a:off x="2512" y="1787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1 w 4"/>
                  <a:gd name="T3" fmla="*/ 2 h 7"/>
                  <a:gd name="T4" fmla="*/ 0 w 4"/>
                  <a:gd name="T5" fmla="*/ 6 h 7"/>
                  <a:gd name="T6" fmla="*/ 0 w 4"/>
                  <a:gd name="T7" fmla="*/ 6 h 7"/>
                  <a:gd name="T8" fmla="*/ 0 w 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7"/>
                  <a:gd name="T17" fmla="*/ 4 w 4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7">
                    <a:moveTo>
                      <a:pt x="4" y="0"/>
                    </a:moveTo>
                    <a:lnTo>
                      <a:pt x="1" y="2"/>
                    </a:lnTo>
                    <a:lnTo>
                      <a:pt x="0" y="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7" name="Line 2258"/>
              <p:cNvSpPr>
                <a:spLocks noChangeShapeType="1"/>
              </p:cNvSpPr>
              <p:nvPr/>
            </p:nvSpPr>
            <p:spPr bwMode="auto">
              <a:xfrm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8" name="Line 2259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9" name="Line 2260"/>
              <p:cNvSpPr>
                <a:spLocks noChangeShapeType="1"/>
              </p:cNvSpPr>
              <p:nvPr/>
            </p:nvSpPr>
            <p:spPr bwMode="auto">
              <a:xfrm flipV="1"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0" name="Line 2261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1" name="Line 2262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2" name="Line 2263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3" name="Line 2264"/>
              <p:cNvSpPr>
                <a:spLocks noChangeShapeType="1"/>
              </p:cNvSpPr>
              <p:nvPr/>
            </p:nvSpPr>
            <p:spPr bwMode="auto">
              <a:xfrm flipV="1"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4" name="Line 2265"/>
              <p:cNvSpPr>
                <a:spLocks noChangeShapeType="1"/>
              </p:cNvSpPr>
              <p:nvPr/>
            </p:nvSpPr>
            <p:spPr bwMode="auto">
              <a:xfrm>
                <a:off x="2490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5" name="Line 2266"/>
              <p:cNvSpPr>
                <a:spLocks noChangeShapeType="1"/>
              </p:cNvSpPr>
              <p:nvPr/>
            </p:nvSpPr>
            <p:spPr bwMode="auto">
              <a:xfrm>
                <a:off x="2490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6" name="Line 2267"/>
              <p:cNvSpPr>
                <a:spLocks noChangeShapeType="1"/>
              </p:cNvSpPr>
              <p:nvPr/>
            </p:nvSpPr>
            <p:spPr bwMode="auto">
              <a:xfrm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7" name="Line 2268"/>
              <p:cNvSpPr>
                <a:spLocks noChangeShapeType="1"/>
              </p:cNvSpPr>
              <p:nvPr/>
            </p:nvSpPr>
            <p:spPr bwMode="auto">
              <a:xfrm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8" name="Line 2269"/>
              <p:cNvSpPr>
                <a:spLocks noChangeShapeType="1"/>
              </p:cNvSpPr>
              <p:nvPr/>
            </p:nvSpPr>
            <p:spPr bwMode="auto">
              <a:xfrm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9" name="Line 2270"/>
              <p:cNvSpPr>
                <a:spLocks noChangeShapeType="1"/>
              </p:cNvSpPr>
              <p:nvPr/>
            </p:nvSpPr>
            <p:spPr bwMode="auto">
              <a:xfrm flipH="1" flipV="1">
                <a:off x="2516" y="1787"/>
                <a:ext cx="11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0" name="Freeform 2271"/>
              <p:cNvSpPr>
                <a:spLocks/>
              </p:cNvSpPr>
              <p:nvPr/>
            </p:nvSpPr>
            <p:spPr bwMode="auto">
              <a:xfrm>
                <a:off x="2312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1" name="Rectangle 2272"/>
              <p:cNvSpPr>
                <a:spLocks noChangeArrowheads="1"/>
              </p:cNvSpPr>
              <p:nvPr/>
            </p:nvSpPr>
            <p:spPr bwMode="auto">
              <a:xfrm>
                <a:off x="2312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2" name="Freeform 2273"/>
              <p:cNvSpPr>
                <a:spLocks/>
              </p:cNvSpPr>
              <p:nvPr/>
            </p:nvSpPr>
            <p:spPr bwMode="auto">
              <a:xfrm>
                <a:off x="2311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3" name="Rectangle 2274"/>
              <p:cNvSpPr>
                <a:spLocks noChangeArrowheads="1"/>
              </p:cNvSpPr>
              <p:nvPr/>
            </p:nvSpPr>
            <p:spPr bwMode="auto">
              <a:xfrm>
                <a:off x="2311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4" name="Rectangle 2275"/>
              <p:cNvSpPr>
                <a:spLocks noChangeArrowheads="1"/>
              </p:cNvSpPr>
              <p:nvPr/>
            </p:nvSpPr>
            <p:spPr bwMode="auto">
              <a:xfrm>
                <a:off x="2312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5" name="Rectangle 2276"/>
              <p:cNvSpPr>
                <a:spLocks noChangeArrowheads="1"/>
              </p:cNvSpPr>
              <p:nvPr/>
            </p:nvSpPr>
            <p:spPr bwMode="auto">
              <a:xfrm>
                <a:off x="2312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6" name="Rectangle 2277"/>
              <p:cNvSpPr>
                <a:spLocks noChangeArrowheads="1"/>
              </p:cNvSpPr>
              <p:nvPr/>
            </p:nvSpPr>
            <p:spPr bwMode="auto">
              <a:xfrm>
                <a:off x="231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7" name="Rectangle 2278"/>
              <p:cNvSpPr>
                <a:spLocks noChangeArrowheads="1"/>
              </p:cNvSpPr>
              <p:nvPr/>
            </p:nvSpPr>
            <p:spPr bwMode="auto">
              <a:xfrm>
                <a:off x="231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8" name="Rectangle 2279"/>
              <p:cNvSpPr>
                <a:spLocks noChangeArrowheads="1"/>
              </p:cNvSpPr>
              <p:nvPr/>
            </p:nvSpPr>
            <p:spPr bwMode="auto">
              <a:xfrm>
                <a:off x="2312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9" name="Rectangle 2280"/>
              <p:cNvSpPr>
                <a:spLocks noChangeArrowheads="1"/>
              </p:cNvSpPr>
              <p:nvPr/>
            </p:nvSpPr>
            <p:spPr bwMode="auto">
              <a:xfrm>
                <a:off x="2312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0" name="Rectangle 2281"/>
              <p:cNvSpPr>
                <a:spLocks noChangeArrowheads="1"/>
              </p:cNvSpPr>
              <p:nvPr/>
            </p:nvSpPr>
            <p:spPr bwMode="auto">
              <a:xfrm>
                <a:off x="231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1" name="Rectangle 2282"/>
              <p:cNvSpPr>
                <a:spLocks noChangeArrowheads="1"/>
              </p:cNvSpPr>
              <p:nvPr/>
            </p:nvSpPr>
            <p:spPr bwMode="auto">
              <a:xfrm>
                <a:off x="231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2" name="Rectangle 2283"/>
              <p:cNvSpPr>
                <a:spLocks noChangeArrowheads="1"/>
              </p:cNvSpPr>
              <p:nvPr/>
            </p:nvSpPr>
            <p:spPr bwMode="auto">
              <a:xfrm>
                <a:off x="2312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3" name="Rectangle 2284"/>
              <p:cNvSpPr>
                <a:spLocks noChangeArrowheads="1"/>
              </p:cNvSpPr>
              <p:nvPr/>
            </p:nvSpPr>
            <p:spPr bwMode="auto">
              <a:xfrm>
                <a:off x="2312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4" name="Rectangle 2285"/>
              <p:cNvSpPr>
                <a:spLocks noChangeArrowheads="1"/>
              </p:cNvSpPr>
              <p:nvPr/>
            </p:nvSpPr>
            <p:spPr bwMode="auto">
              <a:xfrm>
                <a:off x="231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5" name="Rectangle 2286"/>
              <p:cNvSpPr>
                <a:spLocks noChangeArrowheads="1"/>
              </p:cNvSpPr>
              <p:nvPr/>
            </p:nvSpPr>
            <p:spPr bwMode="auto">
              <a:xfrm>
                <a:off x="231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6" name="Rectangle 2287"/>
              <p:cNvSpPr>
                <a:spLocks noChangeArrowheads="1"/>
              </p:cNvSpPr>
              <p:nvPr/>
            </p:nvSpPr>
            <p:spPr bwMode="auto">
              <a:xfrm>
                <a:off x="2369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7" name="Freeform 2288"/>
              <p:cNvSpPr>
                <a:spLocks/>
              </p:cNvSpPr>
              <p:nvPr/>
            </p:nvSpPr>
            <p:spPr bwMode="auto">
              <a:xfrm>
                <a:off x="2369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8" name="Rectangle 2289"/>
              <p:cNvSpPr>
                <a:spLocks noChangeArrowheads="1"/>
              </p:cNvSpPr>
              <p:nvPr/>
            </p:nvSpPr>
            <p:spPr bwMode="auto">
              <a:xfrm>
                <a:off x="2371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9" name="Freeform 2290"/>
              <p:cNvSpPr>
                <a:spLocks/>
              </p:cNvSpPr>
              <p:nvPr/>
            </p:nvSpPr>
            <p:spPr bwMode="auto">
              <a:xfrm>
                <a:off x="2371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0" name="Rectangle 2291"/>
              <p:cNvSpPr>
                <a:spLocks noChangeArrowheads="1"/>
              </p:cNvSpPr>
              <p:nvPr/>
            </p:nvSpPr>
            <p:spPr bwMode="auto">
              <a:xfrm>
                <a:off x="236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1" name="Rectangle 2292"/>
              <p:cNvSpPr>
                <a:spLocks noChangeArrowheads="1"/>
              </p:cNvSpPr>
              <p:nvPr/>
            </p:nvSpPr>
            <p:spPr bwMode="auto">
              <a:xfrm>
                <a:off x="236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2" name="Rectangle 2293"/>
              <p:cNvSpPr>
                <a:spLocks noChangeArrowheads="1"/>
              </p:cNvSpPr>
              <p:nvPr/>
            </p:nvSpPr>
            <p:spPr bwMode="auto">
              <a:xfrm>
                <a:off x="237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3" name="Rectangle 2294"/>
              <p:cNvSpPr>
                <a:spLocks noChangeArrowheads="1"/>
              </p:cNvSpPr>
              <p:nvPr/>
            </p:nvSpPr>
            <p:spPr bwMode="auto">
              <a:xfrm>
                <a:off x="237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4" name="Rectangle 2295"/>
              <p:cNvSpPr>
                <a:spLocks noChangeArrowheads="1"/>
              </p:cNvSpPr>
              <p:nvPr/>
            </p:nvSpPr>
            <p:spPr bwMode="auto">
              <a:xfrm>
                <a:off x="236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5" name="Rectangle 2296"/>
              <p:cNvSpPr>
                <a:spLocks noChangeArrowheads="1"/>
              </p:cNvSpPr>
              <p:nvPr/>
            </p:nvSpPr>
            <p:spPr bwMode="auto">
              <a:xfrm>
                <a:off x="236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6" name="Rectangle 2297"/>
              <p:cNvSpPr>
                <a:spLocks noChangeArrowheads="1"/>
              </p:cNvSpPr>
              <p:nvPr/>
            </p:nvSpPr>
            <p:spPr bwMode="auto">
              <a:xfrm>
                <a:off x="237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7" name="Rectangle 2298"/>
              <p:cNvSpPr>
                <a:spLocks noChangeArrowheads="1"/>
              </p:cNvSpPr>
              <p:nvPr/>
            </p:nvSpPr>
            <p:spPr bwMode="auto">
              <a:xfrm>
                <a:off x="237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8" name="Rectangle 2299"/>
              <p:cNvSpPr>
                <a:spLocks noChangeArrowheads="1"/>
              </p:cNvSpPr>
              <p:nvPr/>
            </p:nvSpPr>
            <p:spPr bwMode="auto">
              <a:xfrm>
                <a:off x="236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9" name="Rectangle 2300"/>
              <p:cNvSpPr>
                <a:spLocks noChangeArrowheads="1"/>
              </p:cNvSpPr>
              <p:nvPr/>
            </p:nvSpPr>
            <p:spPr bwMode="auto">
              <a:xfrm>
                <a:off x="236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0" name="Rectangle 2301"/>
              <p:cNvSpPr>
                <a:spLocks noChangeArrowheads="1"/>
              </p:cNvSpPr>
              <p:nvPr/>
            </p:nvSpPr>
            <p:spPr bwMode="auto">
              <a:xfrm>
                <a:off x="237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1" name="Rectangle 2302"/>
              <p:cNvSpPr>
                <a:spLocks noChangeArrowheads="1"/>
              </p:cNvSpPr>
              <p:nvPr/>
            </p:nvSpPr>
            <p:spPr bwMode="auto">
              <a:xfrm>
                <a:off x="237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2" name="Freeform 2303"/>
              <p:cNvSpPr>
                <a:spLocks/>
              </p:cNvSpPr>
              <p:nvPr/>
            </p:nvSpPr>
            <p:spPr bwMode="auto">
              <a:xfrm>
                <a:off x="2411" y="1788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1 w 2"/>
                  <a:gd name="T3" fmla="*/ 3 h 6"/>
                  <a:gd name="T4" fmla="*/ 0 w 2"/>
                  <a:gd name="T5" fmla="*/ 6 h 6"/>
                  <a:gd name="T6" fmla="*/ 0 w 2"/>
                  <a:gd name="T7" fmla="*/ 6 h 6"/>
                  <a:gd name="T8" fmla="*/ 0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0"/>
                    </a:moveTo>
                    <a:lnTo>
                      <a:pt x="1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3" name="Rectangle 2304"/>
              <p:cNvSpPr>
                <a:spLocks noChangeArrowheads="1"/>
              </p:cNvSpPr>
              <p:nvPr/>
            </p:nvSpPr>
            <p:spPr bwMode="auto">
              <a:xfrm>
                <a:off x="2489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4" name="Freeform 2305"/>
              <p:cNvSpPr>
                <a:spLocks/>
              </p:cNvSpPr>
              <p:nvPr/>
            </p:nvSpPr>
            <p:spPr bwMode="auto">
              <a:xfrm>
                <a:off x="2489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5" name="Rectangle 2306"/>
              <p:cNvSpPr>
                <a:spLocks noChangeArrowheads="1"/>
              </p:cNvSpPr>
              <p:nvPr/>
            </p:nvSpPr>
            <p:spPr bwMode="auto">
              <a:xfrm>
                <a:off x="2490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6" name="Freeform 2307"/>
              <p:cNvSpPr>
                <a:spLocks/>
              </p:cNvSpPr>
              <p:nvPr/>
            </p:nvSpPr>
            <p:spPr bwMode="auto">
              <a:xfrm>
                <a:off x="2490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7" name="Freeform 2308"/>
              <p:cNvSpPr>
                <a:spLocks/>
              </p:cNvSpPr>
              <p:nvPr/>
            </p:nvSpPr>
            <p:spPr bwMode="auto">
              <a:xfrm>
                <a:off x="2501" y="1868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4 h 6"/>
                  <a:gd name="T4" fmla="*/ 3 w 3"/>
                  <a:gd name="T5" fmla="*/ 0 h 6"/>
                  <a:gd name="T6" fmla="*/ 3 w 3"/>
                  <a:gd name="T7" fmla="*/ 0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0" y="6"/>
                    </a:move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8" name="Rectangle 2309"/>
              <p:cNvSpPr>
                <a:spLocks noChangeArrowheads="1"/>
              </p:cNvSpPr>
              <p:nvPr/>
            </p:nvSpPr>
            <p:spPr bwMode="auto">
              <a:xfrm>
                <a:off x="248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9" name="Rectangle 2310"/>
              <p:cNvSpPr>
                <a:spLocks noChangeArrowheads="1"/>
              </p:cNvSpPr>
              <p:nvPr/>
            </p:nvSpPr>
            <p:spPr bwMode="auto">
              <a:xfrm>
                <a:off x="248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0" name="Rectangle 2311"/>
              <p:cNvSpPr>
                <a:spLocks noChangeArrowheads="1"/>
              </p:cNvSpPr>
              <p:nvPr/>
            </p:nvSpPr>
            <p:spPr bwMode="auto">
              <a:xfrm>
                <a:off x="2490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1" name="Rectangle 2312"/>
              <p:cNvSpPr>
                <a:spLocks noChangeArrowheads="1"/>
              </p:cNvSpPr>
              <p:nvPr/>
            </p:nvSpPr>
            <p:spPr bwMode="auto">
              <a:xfrm>
                <a:off x="2490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2" name="Rectangle 2313"/>
              <p:cNvSpPr>
                <a:spLocks noChangeArrowheads="1"/>
              </p:cNvSpPr>
              <p:nvPr/>
            </p:nvSpPr>
            <p:spPr bwMode="auto">
              <a:xfrm>
                <a:off x="248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3" name="Rectangle 2314"/>
              <p:cNvSpPr>
                <a:spLocks noChangeArrowheads="1"/>
              </p:cNvSpPr>
              <p:nvPr/>
            </p:nvSpPr>
            <p:spPr bwMode="auto">
              <a:xfrm>
                <a:off x="248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4" name="Rectangle 2315"/>
              <p:cNvSpPr>
                <a:spLocks noChangeArrowheads="1"/>
              </p:cNvSpPr>
              <p:nvPr/>
            </p:nvSpPr>
            <p:spPr bwMode="auto">
              <a:xfrm>
                <a:off x="2490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5" name="Rectangle 2316"/>
              <p:cNvSpPr>
                <a:spLocks noChangeArrowheads="1"/>
              </p:cNvSpPr>
              <p:nvPr/>
            </p:nvSpPr>
            <p:spPr bwMode="auto">
              <a:xfrm>
                <a:off x="2490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6" name="Rectangle 2317"/>
              <p:cNvSpPr>
                <a:spLocks noChangeArrowheads="1"/>
              </p:cNvSpPr>
              <p:nvPr/>
            </p:nvSpPr>
            <p:spPr bwMode="auto">
              <a:xfrm>
                <a:off x="248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7" name="Rectangle 2318"/>
              <p:cNvSpPr>
                <a:spLocks noChangeArrowheads="1"/>
              </p:cNvSpPr>
              <p:nvPr/>
            </p:nvSpPr>
            <p:spPr bwMode="auto">
              <a:xfrm>
                <a:off x="248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8" name="Rectangle 2319"/>
              <p:cNvSpPr>
                <a:spLocks noChangeArrowheads="1"/>
              </p:cNvSpPr>
              <p:nvPr/>
            </p:nvSpPr>
            <p:spPr bwMode="auto">
              <a:xfrm>
                <a:off x="2490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9" name="Rectangle 2320"/>
              <p:cNvSpPr>
                <a:spLocks noChangeArrowheads="1"/>
              </p:cNvSpPr>
              <p:nvPr/>
            </p:nvSpPr>
            <p:spPr bwMode="auto">
              <a:xfrm>
                <a:off x="2490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0" name="Line 2321"/>
              <p:cNvSpPr>
                <a:spLocks noChangeShapeType="1"/>
              </p:cNvSpPr>
              <p:nvPr/>
            </p:nvSpPr>
            <p:spPr bwMode="auto">
              <a:xfrm flipV="1">
                <a:off x="2643" y="1796"/>
                <a:ext cx="1" cy="3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1" name="Line 2322"/>
              <p:cNvSpPr>
                <a:spLocks noChangeShapeType="1"/>
              </p:cNvSpPr>
              <p:nvPr/>
            </p:nvSpPr>
            <p:spPr bwMode="auto">
              <a:xfrm>
                <a:off x="2643" y="1796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2" name="Freeform 2323"/>
              <p:cNvSpPr>
                <a:spLocks/>
              </p:cNvSpPr>
              <p:nvPr/>
            </p:nvSpPr>
            <p:spPr bwMode="auto">
              <a:xfrm>
                <a:off x="2004" y="739"/>
                <a:ext cx="26" cy="12"/>
              </a:xfrm>
              <a:custGeom>
                <a:avLst/>
                <a:gdLst>
                  <a:gd name="T0" fmla="*/ 24 w 26"/>
                  <a:gd name="T1" fmla="*/ 0 h 12"/>
                  <a:gd name="T2" fmla="*/ 26 w 26"/>
                  <a:gd name="T3" fmla="*/ 3 h 12"/>
                  <a:gd name="T4" fmla="*/ 1 w 26"/>
                  <a:gd name="T5" fmla="*/ 12 h 12"/>
                  <a:gd name="T6" fmla="*/ 0 w 26"/>
                  <a:gd name="T7" fmla="*/ 9 h 12"/>
                  <a:gd name="T8" fmla="*/ 24 w 2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2"/>
                  <a:gd name="T17" fmla="*/ 26 w 26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2">
                    <a:moveTo>
                      <a:pt x="24" y="0"/>
                    </a:moveTo>
                    <a:lnTo>
                      <a:pt x="26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3" name="Freeform 2324"/>
              <p:cNvSpPr>
                <a:spLocks/>
              </p:cNvSpPr>
              <p:nvPr/>
            </p:nvSpPr>
            <p:spPr bwMode="auto">
              <a:xfrm>
                <a:off x="2320" y="774"/>
                <a:ext cx="14" cy="34"/>
              </a:xfrm>
              <a:custGeom>
                <a:avLst/>
                <a:gdLst>
                  <a:gd name="T0" fmla="*/ 14 w 14"/>
                  <a:gd name="T1" fmla="*/ 33 h 34"/>
                  <a:gd name="T2" fmla="*/ 11 w 14"/>
                  <a:gd name="T3" fmla="*/ 34 h 34"/>
                  <a:gd name="T4" fmla="*/ 0 w 14"/>
                  <a:gd name="T5" fmla="*/ 2 h 34"/>
                  <a:gd name="T6" fmla="*/ 3 w 14"/>
                  <a:gd name="T7" fmla="*/ 0 h 34"/>
                  <a:gd name="T8" fmla="*/ 14 w 14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4"/>
                  <a:gd name="T17" fmla="*/ 14 w 1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4">
                    <a:moveTo>
                      <a:pt x="14" y="33"/>
                    </a:moveTo>
                    <a:lnTo>
                      <a:pt x="11" y="3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14" y="33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4" name="Line 2325"/>
              <p:cNvSpPr>
                <a:spLocks noChangeShapeType="1"/>
              </p:cNvSpPr>
              <p:nvPr/>
            </p:nvSpPr>
            <p:spPr bwMode="auto">
              <a:xfrm flipH="1">
                <a:off x="1783" y="659"/>
                <a:ext cx="512" cy="1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5" name="Line 2326"/>
              <p:cNvSpPr>
                <a:spLocks noChangeShapeType="1"/>
              </p:cNvSpPr>
              <p:nvPr/>
            </p:nvSpPr>
            <p:spPr bwMode="auto">
              <a:xfrm>
                <a:off x="1829" y="987"/>
                <a:ext cx="52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6" name="Line 2327"/>
              <p:cNvSpPr>
                <a:spLocks noChangeShapeType="1"/>
              </p:cNvSpPr>
              <p:nvPr/>
            </p:nvSpPr>
            <p:spPr bwMode="auto">
              <a:xfrm flipH="1">
                <a:off x="1778" y="654"/>
                <a:ext cx="519" cy="1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7" name="Line 2328"/>
              <p:cNvSpPr>
                <a:spLocks noChangeShapeType="1"/>
              </p:cNvSpPr>
              <p:nvPr/>
            </p:nvSpPr>
            <p:spPr bwMode="auto">
              <a:xfrm>
                <a:off x="1826" y="992"/>
                <a:ext cx="53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8" name="Freeform 2329"/>
              <p:cNvSpPr>
                <a:spLocks/>
              </p:cNvSpPr>
              <p:nvPr/>
            </p:nvSpPr>
            <p:spPr bwMode="auto">
              <a:xfrm>
                <a:off x="2305" y="669"/>
                <a:ext cx="15" cy="43"/>
              </a:xfrm>
              <a:custGeom>
                <a:avLst/>
                <a:gdLst>
                  <a:gd name="T0" fmla="*/ 2 w 15"/>
                  <a:gd name="T1" fmla="*/ 0 h 43"/>
                  <a:gd name="T2" fmla="*/ 0 w 15"/>
                  <a:gd name="T3" fmla="*/ 0 h 43"/>
                  <a:gd name="T4" fmla="*/ 13 w 15"/>
                  <a:gd name="T5" fmla="*/ 43 h 43"/>
                  <a:gd name="T6" fmla="*/ 15 w 15"/>
                  <a:gd name="T7" fmla="*/ 42 h 43"/>
                  <a:gd name="T8" fmla="*/ 2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43"/>
                  <a:gd name="T17" fmla="*/ 15 w 15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43">
                    <a:moveTo>
                      <a:pt x="2" y="0"/>
                    </a:moveTo>
                    <a:lnTo>
                      <a:pt x="0" y="0"/>
                    </a:lnTo>
                    <a:lnTo>
                      <a:pt x="13" y="43"/>
                    </a:lnTo>
                    <a:lnTo>
                      <a:pt x="15" y="42"/>
                    </a:lnTo>
                    <a:lnTo>
                      <a:pt x="2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9" name="Line 2330"/>
              <p:cNvSpPr>
                <a:spLocks noChangeShapeType="1"/>
              </p:cNvSpPr>
              <p:nvPr/>
            </p:nvSpPr>
            <p:spPr bwMode="auto">
              <a:xfrm>
                <a:off x="2295" y="747"/>
                <a:ext cx="49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0" name="Line 2331"/>
              <p:cNvSpPr>
                <a:spLocks noChangeShapeType="1"/>
              </p:cNvSpPr>
              <p:nvPr/>
            </p:nvSpPr>
            <p:spPr bwMode="auto">
              <a:xfrm>
                <a:off x="2296" y="747"/>
                <a:ext cx="50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1" name="Line 2332"/>
              <p:cNvSpPr>
                <a:spLocks noChangeShapeType="1"/>
              </p:cNvSpPr>
              <p:nvPr/>
            </p:nvSpPr>
            <p:spPr bwMode="auto">
              <a:xfrm>
                <a:off x="2297" y="671"/>
                <a:ext cx="16" cy="4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2" name="Line 2333"/>
              <p:cNvSpPr>
                <a:spLocks noChangeShapeType="1"/>
              </p:cNvSpPr>
              <p:nvPr/>
            </p:nvSpPr>
            <p:spPr bwMode="auto">
              <a:xfrm>
                <a:off x="2298" y="671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3" name="Line 2334"/>
              <p:cNvSpPr>
                <a:spLocks noChangeShapeType="1"/>
              </p:cNvSpPr>
              <p:nvPr/>
            </p:nvSpPr>
            <p:spPr bwMode="auto">
              <a:xfrm>
                <a:off x="2298" y="671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4" name="Line 2335"/>
              <p:cNvSpPr>
                <a:spLocks noChangeShapeType="1"/>
              </p:cNvSpPr>
              <p:nvPr/>
            </p:nvSpPr>
            <p:spPr bwMode="auto">
              <a:xfrm flipV="1">
                <a:off x="2297" y="669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5" name="Line 2336"/>
              <p:cNvSpPr>
                <a:spLocks noChangeShapeType="1"/>
              </p:cNvSpPr>
              <p:nvPr/>
            </p:nvSpPr>
            <p:spPr bwMode="auto">
              <a:xfrm flipH="1" flipV="1">
                <a:off x="2297" y="654"/>
                <a:ext cx="5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6" name="Line 2337"/>
              <p:cNvSpPr>
                <a:spLocks noChangeShapeType="1"/>
              </p:cNvSpPr>
              <p:nvPr/>
            </p:nvSpPr>
            <p:spPr bwMode="auto">
              <a:xfrm flipH="1" flipV="1">
                <a:off x="2295" y="65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7" name="Line 2338"/>
              <p:cNvSpPr>
                <a:spLocks noChangeShapeType="1"/>
              </p:cNvSpPr>
              <p:nvPr/>
            </p:nvSpPr>
            <p:spPr bwMode="auto">
              <a:xfrm>
                <a:off x="2296" y="6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8" name="Line 2339"/>
              <p:cNvSpPr>
                <a:spLocks noChangeShapeType="1"/>
              </p:cNvSpPr>
              <p:nvPr/>
            </p:nvSpPr>
            <p:spPr bwMode="auto">
              <a:xfrm flipH="1" flipV="1">
                <a:off x="2296" y="6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9" name="Line 2340"/>
              <p:cNvSpPr>
                <a:spLocks noChangeShapeType="1"/>
              </p:cNvSpPr>
              <p:nvPr/>
            </p:nvSpPr>
            <p:spPr bwMode="auto">
              <a:xfrm flipH="1">
                <a:off x="2312" y="71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0" name="Line 2341"/>
              <p:cNvSpPr>
                <a:spLocks noChangeShapeType="1"/>
              </p:cNvSpPr>
              <p:nvPr/>
            </p:nvSpPr>
            <p:spPr bwMode="auto">
              <a:xfrm flipH="1">
                <a:off x="2295" y="737"/>
                <a:ext cx="30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1" name="Line 2342"/>
              <p:cNvSpPr>
                <a:spLocks noChangeShapeType="1"/>
              </p:cNvSpPr>
              <p:nvPr/>
            </p:nvSpPr>
            <p:spPr bwMode="auto">
              <a:xfrm>
                <a:off x="2317" y="713"/>
                <a:ext cx="8" cy="2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2" name="Freeform 2343"/>
              <p:cNvSpPr>
                <a:spLocks/>
              </p:cNvSpPr>
              <p:nvPr/>
            </p:nvSpPr>
            <p:spPr bwMode="auto">
              <a:xfrm>
                <a:off x="2309" y="743"/>
                <a:ext cx="14" cy="31"/>
              </a:xfrm>
              <a:custGeom>
                <a:avLst/>
                <a:gdLst>
                  <a:gd name="T0" fmla="*/ 3 w 14"/>
                  <a:gd name="T1" fmla="*/ 0 h 31"/>
                  <a:gd name="T2" fmla="*/ 0 w 14"/>
                  <a:gd name="T3" fmla="*/ 1 h 31"/>
                  <a:gd name="T4" fmla="*/ 11 w 14"/>
                  <a:gd name="T5" fmla="*/ 31 h 31"/>
                  <a:gd name="T6" fmla="*/ 14 w 14"/>
                  <a:gd name="T7" fmla="*/ 31 h 31"/>
                  <a:gd name="T8" fmla="*/ 3 w 1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1"/>
                  <a:gd name="T17" fmla="*/ 14 w 1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1">
                    <a:moveTo>
                      <a:pt x="3" y="0"/>
                    </a:moveTo>
                    <a:lnTo>
                      <a:pt x="0" y="1"/>
                    </a:lnTo>
                    <a:lnTo>
                      <a:pt x="11" y="31"/>
                    </a:lnTo>
                    <a:lnTo>
                      <a:pt x="14" y="31"/>
                    </a:lnTo>
                    <a:lnTo>
                      <a:pt x="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3" name="Freeform 2344"/>
              <p:cNvSpPr>
                <a:spLocks/>
              </p:cNvSpPr>
              <p:nvPr/>
            </p:nvSpPr>
            <p:spPr bwMode="auto">
              <a:xfrm>
                <a:off x="2311" y="7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4" name="Line 2345"/>
              <p:cNvSpPr>
                <a:spLocks noChangeShapeType="1"/>
              </p:cNvSpPr>
              <p:nvPr/>
            </p:nvSpPr>
            <p:spPr bwMode="auto">
              <a:xfrm flipH="1" flipV="1">
                <a:off x="2314" y="718"/>
                <a:ext cx="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5" name="Line 2346"/>
              <p:cNvSpPr>
                <a:spLocks noChangeShapeType="1"/>
              </p:cNvSpPr>
              <p:nvPr/>
            </p:nvSpPr>
            <p:spPr bwMode="auto">
              <a:xfrm flipH="1">
                <a:off x="2313" y="7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6" name="Line 2347"/>
              <p:cNvSpPr>
                <a:spLocks noChangeShapeType="1"/>
              </p:cNvSpPr>
              <p:nvPr/>
            </p:nvSpPr>
            <p:spPr bwMode="auto">
              <a:xfrm flipH="1">
                <a:off x="2294" y="734"/>
                <a:ext cx="26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7" name="Freeform 2348"/>
              <p:cNvSpPr>
                <a:spLocks/>
              </p:cNvSpPr>
              <p:nvPr/>
            </p:nvSpPr>
            <p:spPr bwMode="auto">
              <a:xfrm>
                <a:off x="2320" y="77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2 w 2"/>
                  <a:gd name="T17" fmla="*/ 0 h 2"/>
                  <a:gd name="T18" fmla="*/ 2 w 2"/>
                  <a:gd name="T19" fmla="*/ 0 h 2"/>
                  <a:gd name="T20" fmla="*/ 2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8" name="Freeform 2349"/>
              <p:cNvSpPr>
                <a:spLocks/>
              </p:cNvSpPr>
              <p:nvPr/>
            </p:nvSpPr>
            <p:spPr bwMode="auto">
              <a:xfrm>
                <a:off x="2104" y="704"/>
                <a:ext cx="26" cy="12"/>
              </a:xfrm>
              <a:custGeom>
                <a:avLst/>
                <a:gdLst>
                  <a:gd name="T0" fmla="*/ 25 w 26"/>
                  <a:gd name="T1" fmla="*/ 0 h 12"/>
                  <a:gd name="T2" fmla="*/ 26 w 26"/>
                  <a:gd name="T3" fmla="*/ 3 h 12"/>
                  <a:gd name="T4" fmla="*/ 1 w 26"/>
                  <a:gd name="T5" fmla="*/ 12 h 12"/>
                  <a:gd name="T6" fmla="*/ 0 w 26"/>
                  <a:gd name="T7" fmla="*/ 9 h 12"/>
                  <a:gd name="T8" fmla="*/ 25 w 2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2"/>
                  <a:gd name="T17" fmla="*/ 26 w 26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2">
                    <a:moveTo>
                      <a:pt x="25" y="0"/>
                    </a:moveTo>
                    <a:lnTo>
                      <a:pt x="26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9" name="Freeform 2350"/>
              <p:cNvSpPr>
                <a:spLocks/>
              </p:cNvSpPr>
              <p:nvPr/>
            </p:nvSpPr>
            <p:spPr bwMode="auto">
              <a:xfrm>
                <a:off x="2179" y="68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0" name="Freeform 2351"/>
              <p:cNvSpPr>
                <a:spLocks/>
              </p:cNvSpPr>
              <p:nvPr/>
            </p:nvSpPr>
            <p:spPr bwMode="auto">
              <a:xfrm>
                <a:off x="2180" y="681"/>
                <a:ext cx="16" cy="7"/>
              </a:xfrm>
              <a:custGeom>
                <a:avLst/>
                <a:gdLst>
                  <a:gd name="T0" fmla="*/ 16 w 16"/>
                  <a:gd name="T1" fmla="*/ 0 h 7"/>
                  <a:gd name="T2" fmla="*/ 16 w 16"/>
                  <a:gd name="T3" fmla="*/ 2 h 7"/>
                  <a:gd name="T4" fmla="*/ 1 w 16"/>
                  <a:gd name="T5" fmla="*/ 7 h 7"/>
                  <a:gd name="T6" fmla="*/ 0 w 16"/>
                  <a:gd name="T7" fmla="*/ 5 h 7"/>
                  <a:gd name="T8" fmla="*/ 16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7"/>
                  <a:gd name="T17" fmla="*/ 16 w 1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7">
                    <a:moveTo>
                      <a:pt x="16" y="0"/>
                    </a:moveTo>
                    <a:lnTo>
                      <a:pt x="16" y="2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6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1" name="Freeform 2352"/>
              <p:cNvSpPr>
                <a:spLocks/>
              </p:cNvSpPr>
              <p:nvPr/>
            </p:nvSpPr>
            <p:spPr bwMode="auto">
              <a:xfrm>
                <a:off x="2196" y="6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2" name="Freeform 2353"/>
              <p:cNvSpPr>
                <a:spLocks/>
              </p:cNvSpPr>
              <p:nvPr/>
            </p:nvSpPr>
            <p:spPr bwMode="auto">
              <a:xfrm>
                <a:off x="2130" y="696"/>
                <a:ext cx="24" cy="11"/>
              </a:xfrm>
              <a:custGeom>
                <a:avLst/>
                <a:gdLst>
                  <a:gd name="T0" fmla="*/ 24 w 24"/>
                  <a:gd name="T1" fmla="*/ 0 h 11"/>
                  <a:gd name="T2" fmla="*/ 24 w 24"/>
                  <a:gd name="T3" fmla="*/ 2 h 11"/>
                  <a:gd name="T4" fmla="*/ 1 w 24"/>
                  <a:gd name="T5" fmla="*/ 11 h 11"/>
                  <a:gd name="T6" fmla="*/ 0 w 24"/>
                  <a:gd name="T7" fmla="*/ 8 h 11"/>
                  <a:gd name="T8" fmla="*/ 24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4" y="0"/>
                    </a:moveTo>
                    <a:lnTo>
                      <a:pt x="24" y="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3" name="Freeform 2354"/>
              <p:cNvSpPr>
                <a:spLocks/>
              </p:cNvSpPr>
              <p:nvPr/>
            </p:nvSpPr>
            <p:spPr bwMode="auto">
              <a:xfrm>
                <a:off x="2155" y="687"/>
                <a:ext cx="25" cy="10"/>
              </a:xfrm>
              <a:custGeom>
                <a:avLst/>
                <a:gdLst>
                  <a:gd name="T0" fmla="*/ 24 w 25"/>
                  <a:gd name="T1" fmla="*/ 0 h 10"/>
                  <a:gd name="T2" fmla="*/ 25 w 25"/>
                  <a:gd name="T3" fmla="*/ 2 h 10"/>
                  <a:gd name="T4" fmla="*/ 0 w 25"/>
                  <a:gd name="T5" fmla="*/ 10 h 10"/>
                  <a:gd name="T6" fmla="*/ 0 w 25"/>
                  <a:gd name="T7" fmla="*/ 9 h 10"/>
                  <a:gd name="T8" fmla="*/ 24 w 2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10"/>
                  <a:gd name="T17" fmla="*/ 25 w 2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10">
                    <a:moveTo>
                      <a:pt x="24" y="0"/>
                    </a:moveTo>
                    <a:lnTo>
                      <a:pt x="25" y="2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4" name="Freeform 2355"/>
              <p:cNvSpPr>
                <a:spLocks/>
              </p:cNvSpPr>
              <p:nvPr/>
            </p:nvSpPr>
            <p:spPr bwMode="auto">
              <a:xfrm>
                <a:off x="2154" y="6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5" name="Freeform 2356"/>
              <p:cNvSpPr>
                <a:spLocks/>
              </p:cNvSpPr>
              <p:nvPr/>
            </p:nvSpPr>
            <p:spPr bwMode="auto">
              <a:xfrm>
                <a:off x="2129" y="70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6" name="Freeform 2357"/>
              <p:cNvSpPr>
                <a:spLocks/>
              </p:cNvSpPr>
              <p:nvPr/>
            </p:nvSpPr>
            <p:spPr bwMode="auto">
              <a:xfrm>
                <a:off x="2080" y="713"/>
                <a:ext cx="24" cy="11"/>
              </a:xfrm>
              <a:custGeom>
                <a:avLst/>
                <a:gdLst>
                  <a:gd name="T0" fmla="*/ 23 w 24"/>
                  <a:gd name="T1" fmla="*/ 0 h 11"/>
                  <a:gd name="T2" fmla="*/ 24 w 24"/>
                  <a:gd name="T3" fmla="*/ 3 h 11"/>
                  <a:gd name="T4" fmla="*/ 0 w 24"/>
                  <a:gd name="T5" fmla="*/ 11 h 11"/>
                  <a:gd name="T6" fmla="*/ 0 w 24"/>
                  <a:gd name="T7" fmla="*/ 9 h 11"/>
                  <a:gd name="T8" fmla="*/ 23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3" y="0"/>
                    </a:moveTo>
                    <a:lnTo>
                      <a:pt x="24" y="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7" name="Freeform 2358"/>
              <p:cNvSpPr>
                <a:spLocks/>
              </p:cNvSpPr>
              <p:nvPr/>
            </p:nvSpPr>
            <p:spPr bwMode="auto">
              <a:xfrm>
                <a:off x="2104" y="7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8" name="Freeform 2359"/>
              <p:cNvSpPr>
                <a:spLocks/>
              </p:cNvSpPr>
              <p:nvPr/>
            </p:nvSpPr>
            <p:spPr bwMode="auto">
              <a:xfrm>
                <a:off x="2079" y="7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9" name="Freeform 2360"/>
              <p:cNvSpPr>
                <a:spLocks/>
              </p:cNvSpPr>
              <p:nvPr/>
            </p:nvSpPr>
            <p:spPr bwMode="auto">
              <a:xfrm>
                <a:off x="2028" y="74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0" name="Freeform 2361"/>
              <p:cNvSpPr>
                <a:spLocks/>
              </p:cNvSpPr>
              <p:nvPr/>
            </p:nvSpPr>
            <p:spPr bwMode="auto">
              <a:xfrm>
                <a:off x="2342" y="841"/>
                <a:ext cx="14" cy="32"/>
              </a:xfrm>
              <a:custGeom>
                <a:avLst/>
                <a:gdLst>
                  <a:gd name="T0" fmla="*/ 14 w 14"/>
                  <a:gd name="T1" fmla="*/ 32 h 32"/>
                  <a:gd name="T2" fmla="*/ 11 w 14"/>
                  <a:gd name="T3" fmla="*/ 32 h 32"/>
                  <a:gd name="T4" fmla="*/ 0 w 14"/>
                  <a:gd name="T5" fmla="*/ 1 h 32"/>
                  <a:gd name="T6" fmla="*/ 3 w 14"/>
                  <a:gd name="T7" fmla="*/ 0 h 32"/>
                  <a:gd name="T8" fmla="*/ 14 w 1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2"/>
                  <a:gd name="T17" fmla="*/ 14 w 1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2">
                    <a:moveTo>
                      <a:pt x="14" y="32"/>
                    </a:moveTo>
                    <a:lnTo>
                      <a:pt x="11" y="3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14" y="32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1" name="Freeform 2362"/>
              <p:cNvSpPr>
                <a:spLocks/>
              </p:cNvSpPr>
              <p:nvPr/>
            </p:nvSpPr>
            <p:spPr bwMode="auto">
              <a:xfrm>
                <a:off x="2331" y="808"/>
                <a:ext cx="14" cy="33"/>
              </a:xfrm>
              <a:custGeom>
                <a:avLst/>
                <a:gdLst>
                  <a:gd name="T0" fmla="*/ 14 w 14"/>
                  <a:gd name="T1" fmla="*/ 32 h 33"/>
                  <a:gd name="T2" fmla="*/ 11 w 14"/>
                  <a:gd name="T3" fmla="*/ 33 h 33"/>
                  <a:gd name="T4" fmla="*/ 0 w 14"/>
                  <a:gd name="T5" fmla="*/ 0 h 33"/>
                  <a:gd name="T6" fmla="*/ 3 w 14"/>
                  <a:gd name="T7" fmla="*/ 0 h 33"/>
                  <a:gd name="T8" fmla="*/ 14 w 14"/>
                  <a:gd name="T9" fmla="*/ 3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3"/>
                  <a:gd name="T17" fmla="*/ 14 w 1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3">
                    <a:moveTo>
                      <a:pt x="14" y="32"/>
                    </a:moveTo>
                    <a:lnTo>
                      <a:pt x="11" y="3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14" y="32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2" name="Freeform 2363"/>
              <p:cNvSpPr>
                <a:spLocks/>
              </p:cNvSpPr>
              <p:nvPr/>
            </p:nvSpPr>
            <p:spPr bwMode="auto">
              <a:xfrm>
                <a:off x="2331" y="80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3" name="Freeform 2364"/>
              <p:cNvSpPr>
                <a:spLocks/>
              </p:cNvSpPr>
              <p:nvPr/>
            </p:nvSpPr>
            <p:spPr bwMode="auto">
              <a:xfrm>
                <a:off x="2342" y="84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2 w 2"/>
                  <a:gd name="T15" fmla="*/ 1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4" name="Freeform 2365"/>
              <p:cNvSpPr>
                <a:spLocks/>
              </p:cNvSpPr>
              <p:nvPr/>
            </p:nvSpPr>
            <p:spPr bwMode="auto">
              <a:xfrm>
                <a:off x="2353" y="873"/>
                <a:ext cx="9" cy="20"/>
              </a:xfrm>
              <a:custGeom>
                <a:avLst/>
                <a:gdLst>
                  <a:gd name="T0" fmla="*/ 9 w 9"/>
                  <a:gd name="T1" fmla="*/ 20 h 20"/>
                  <a:gd name="T2" fmla="*/ 7 w 9"/>
                  <a:gd name="T3" fmla="*/ 20 h 20"/>
                  <a:gd name="T4" fmla="*/ 0 w 9"/>
                  <a:gd name="T5" fmla="*/ 2 h 20"/>
                  <a:gd name="T6" fmla="*/ 3 w 9"/>
                  <a:gd name="T7" fmla="*/ 0 h 20"/>
                  <a:gd name="T8" fmla="*/ 9 w 9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0"/>
                  <a:gd name="T17" fmla="*/ 9 w 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0">
                    <a:moveTo>
                      <a:pt x="9" y="20"/>
                    </a:moveTo>
                    <a:lnTo>
                      <a:pt x="7" y="20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9" y="2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5" name="Freeform 2366"/>
              <p:cNvSpPr>
                <a:spLocks/>
              </p:cNvSpPr>
              <p:nvPr/>
            </p:nvSpPr>
            <p:spPr bwMode="auto">
              <a:xfrm>
                <a:off x="2353" y="8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2 w 2"/>
                  <a:gd name="T17" fmla="*/ 0 h 2"/>
                  <a:gd name="T18" fmla="*/ 2 w 2"/>
                  <a:gd name="T19" fmla="*/ 0 h 2"/>
                  <a:gd name="T20" fmla="*/ 2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6" name="Line 2367"/>
              <p:cNvSpPr>
                <a:spLocks noChangeShapeType="1"/>
              </p:cNvSpPr>
              <p:nvPr/>
            </p:nvSpPr>
            <p:spPr bwMode="auto">
              <a:xfrm flipV="1">
                <a:off x="2357" y="900"/>
                <a:ext cx="1" cy="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7" name="Line 2368"/>
              <p:cNvSpPr>
                <a:spLocks noChangeShapeType="1"/>
              </p:cNvSpPr>
              <p:nvPr/>
            </p:nvSpPr>
            <p:spPr bwMode="auto">
              <a:xfrm flipV="1">
                <a:off x="2362" y="896"/>
                <a:ext cx="1" cy="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8" name="Line 2369"/>
              <p:cNvSpPr>
                <a:spLocks noChangeShapeType="1"/>
              </p:cNvSpPr>
              <p:nvPr/>
            </p:nvSpPr>
            <p:spPr bwMode="auto">
              <a:xfrm flipV="1">
                <a:off x="2338" y="89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9" name="Line 2370"/>
              <p:cNvSpPr>
                <a:spLocks noChangeShapeType="1"/>
              </p:cNvSpPr>
              <p:nvPr/>
            </p:nvSpPr>
            <p:spPr bwMode="auto">
              <a:xfrm>
                <a:off x="2338" y="896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0" name="Line 2371"/>
              <p:cNvSpPr>
                <a:spLocks noChangeShapeType="1"/>
              </p:cNvSpPr>
              <p:nvPr/>
            </p:nvSpPr>
            <p:spPr bwMode="auto">
              <a:xfrm>
                <a:off x="2338" y="900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1" name="Freeform 2372"/>
              <p:cNvSpPr>
                <a:spLocks/>
              </p:cNvSpPr>
              <p:nvPr/>
            </p:nvSpPr>
            <p:spPr bwMode="auto">
              <a:xfrm>
                <a:off x="2368" y="89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2" name="Freeform 2373"/>
              <p:cNvSpPr>
                <a:spLocks/>
              </p:cNvSpPr>
              <p:nvPr/>
            </p:nvSpPr>
            <p:spPr bwMode="auto">
              <a:xfrm>
                <a:off x="2361" y="8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3" name="Freeform 2374"/>
              <p:cNvSpPr>
                <a:spLocks/>
              </p:cNvSpPr>
              <p:nvPr/>
            </p:nvSpPr>
            <p:spPr bwMode="auto">
              <a:xfrm>
                <a:off x="1980" y="748"/>
                <a:ext cx="24" cy="11"/>
              </a:xfrm>
              <a:custGeom>
                <a:avLst/>
                <a:gdLst>
                  <a:gd name="T0" fmla="*/ 23 w 24"/>
                  <a:gd name="T1" fmla="*/ 0 h 11"/>
                  <a:gd name="T2" fmla="*/ 24 w 24"/>
                  <a:gd name="T3" fmla="*/ 3 h 11"/>
                  <a:gd name="T4" fmla="*/ 0 w 24"/>
                  <a:gd name="T5" fmla="*/ 11 h 11"/>
                  <a:gd name="T6" fmla="*/ 0 w 24"/>
                  <a:gd name="T7" fmla="*/ 9 h 11"/>
                  <a:gd name="T8" fmla="*/ 23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3" y="0"/>
                    </a:moveTo>
                    <a:lnTo>
                      <a:pt x="24" y="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4" name="Freeform 2375"/>
              <p:cNvSpPr>
                <a:spLocks/>
              </p:cNvSpPr>
              <p:nvPr/>
            </p:nvSpPr>
            <p:spPr bwMode="auto">
              <a:xfrm>
                <a:off x="2004" y="7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2 h 2"/>
                  <a:gd name="T10" fmla="*/ 0 w 1"/>
                  <a:gd name="T11" fmla="*/ 0 h 2"/>
                  <a:gd name="T12" fmla="*/ 1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5" name="Freeform 2376"/>
              <p:cNvSpPr>
                <a:spLocks/>
              </p:cNvSpPr>
              <p:nvPr/>
            </p:nvSpPr>
            <p:spPr bwMode="auto">
              <a:xfrm>
                <a:off x="1962" y="757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6 w 16"/>
                  <a:gd name="T3" fmla="*/ 2 h 9"/>
                  <a:gd name="T4" fmla="*/ 2 w 16"/>
                  <a:gd name="T5" fmla="*/ 9 h 9"/>
                  <a:gd name="T6" fmla="*/ 0 w 16"/>
                  <a:gd name="T7" fmla="*/ 6 h 9"/>
                  <a:gd name="T8" fmla="*/ 16 w 1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9"/>
                  <a:gd name="T17" fmla="*/ 16 w 1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9">
                    <a:moveTo>
                      <a:pt x="16" y="0"/>
                    </a:moveTo>
                    <a:lnTo>
                      <a:pt x="16" y="2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16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6" name="Freeform 2377"/>
              <p:cNvSpPr>
                <a:spLocks/>
              </p:cNvSpPr>
              <p:nvPr/>
            </p:nvSpPr>
            <p:spPr bwMode="auto">
              <a:xfrm>
                <a:off x="1978" y="75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7" name="Freeform 2378"/>
              <p:cNvSpPr>
                <a:spLocks/>
              </p:cNvSpPr>
              <p:nvPr/>
            </p:nvSpPr>
            <p:spPr bwMode="auto">
              <a:xfrm>
                <a:off x="1961" y="7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8" name="Line 2379"/>
              <p:cNvSpPr>
                <a:spLocks noChangeShapeType="1"/>
              </p:cNvSpPr>
              <p:nvPr/>
            </p:nvSpPr>
            <p:spPr bwMode="auto">
              <a:xfrm flipV="1">
                <a:off x="1829" y="907"/>
                <a:ext cx="1" cy="8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9" name="Line 2380"/>
              <p:cNvSpPr>
                <a:spLocks noChangeShapeType="1"/>
              </p:cNvSpPr>
              <p:nvPr/>
            </p:nvSpPr>
            <p:spPr bwMode="auto">
              <a:xfrm flipV="1">
                <a:off x="1826" y="913"/>
                <a:ext cx="1" cy="7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0" name="Line 2381"/>
              <p:cNvSpPr>
                <a:spLocks noChangeShapeType="1"/>
              </p:cNvSpPr>
              <p:nvPr/>
            </p:nvSpPr>
            <p:spPr bwMode="auto">
              <a:xfrm flipH="1">
                <a:off x="1808" y="907"/>
                <a:ext cx="2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1" name="Line 2382"/>
              <p:cNvSpPr>
                <a:spLocks noChangeShapeType="1"/>
              </p:cNvSpPr>
              <p:nvPr/>
            </p:nvSpPr>
            <p:spPr bwMode="auto">
              <a:xfrm flipH="1">
                <a:off x="1806" y="913"/>
                <a:ext cx="20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2" name="Line 2383"/>
              <p:cNvSpPr>
                <a:spLocks noChangeShapeType="1"/>
              </p:cNvSpPr>
              <p:nvPr/>
            </p:nvSpPr>
            <p:spPr bwMode="auto">
              <a:xfrm>
                <a:off x="1783" y="840"/>
                <a:ext cx="25" cy="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3" name="Line 2384"/>
              <p:cNvSpPr>
                <a:spLocks noChangeShapeType="1"/>
              </p:cNvSpPr>
              <p:nvPr/>
            </p:nvSpPr>
            <p:spPr bwMode="auto">
              <a:xfrm>
                <a:off x="1778" y="837"/>
                <a:ext cx="28" cy="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4" name="Line 2385"/>
              <p:cNvSpPr>
                <a:spLocks noChangeShapeType="1"/>
              </p:cNvSpPr>
              <p:nvPr/>
            </p:nvSpPr>
            <p:spPr bwMode="auto">
              <a:xfrm flipH="1">
                <a:off x="2538" y="140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5" name="Line 2386"/>
              <p:cNvSpPr>
                <a:spLocks noChangeShapeType="1"/>
              </p:cNvSpPr>
              <p:nvPr/>
            </p:nvSpPr>
            <p:spPr bwMode="auto">
              <a:xfrm flipH="1">
                <a:off x="2538" y="1368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6" name="Line 2387"/>
              <p:cNvSpPr>
                <a:spLocks noChangeShapeType="1"/>
              </p:cNvSpPr>
              <p:nvPr/>
            </p:nvSpPr>
            <p:spPr bwMode="auto">
              <a:xfrm flipH="1">
                <a:off x="2346" y="137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7" name="Line 2388"/>
              <p:cNvSpPr>
                <a:spLocks noChangeShapeType="1"/>
              </p:cNvSpPr>
              <p:nvPr/>
            </p:nvSpPr>
            <p:spPr bwMode="auto">
              <a:xfrm>
                <a:off x="2347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8" name="Line 2389"/>
              <p:cNvSpPr>
                <a:spLocks noChangeShapeType="1"/>
              </p:cNvSpPr>
              <p:nvPr/>
            </p:nvSpPr>
            <p:spPr bwMode="auto">
              <a:xfrm>
                <a:off x="1969" y="116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9" name="Freeform 2390"/>
              <p:cNvSpPr>
                <a:spLocks/>
              </p:cNvSpPr>
              <p:nvPr/>
            </p:nvSpPr>
            <p:spPr bwMode="auto">
              <a:xfrm>
                <a:off x="1504" y="928"/>
                <a:ext cx="252" cy="75"/>
              </a:xfrm>
              <a:custGeom>
                <a:avLst/>
                <a:gdLst>
                  <a:gd name="T0" fmla="*/ 0 w 252"/>
                  <a:gd name="T1" fmla="*/ 18 h 75"/>
                  <a:gd name="T2" fmla="*/ 4 w 252"/>
                  <a:gd name="T3" fmla="*/ 28 h 75"/>
                  <a:gd name="T4" fmla="*/ 8 w 252"/>
                  <a:gd name="T5" fmla="*/ 35 h 75"/>
                  <a:gd name="T6" fmla="*/ 10 w 252"/>
                  <a:gd name="T7" fmla="*/ 42 h 75"/>
                  <a:gd name="T8" fmla="*/ 14 w 252"/>
                  <a:gd name="T9" fmla="*/ 48 h 75"/>
                  <a:gd name="T10" fmla="*/ 16 w 252"/>
                  <a:gd name="T11" fmla="*/ 52 h 75"/>
                  <a:gd name="T12" fmla="*/ 20 w 252"/>
                  <a:gd name="T13" fmla="*/ 55 h 75"/>
                  <a:gd name="T14" fmla="*/ 23 w 252"/>
                  <a:gd name="T15" fmla="*/ 59 h 75"/>
                  <a:gd name="T16" fmla="*/ 26 w 252"/>
                  <a:gd name="T17" fmla="*/ 62 h 75"/>
                  <a:gd name="T18" fmla="*/ 30 w 252"/>
                  <a:gd name="T19" fmla="*/ 64 h 75"/>
                  <a:gd name="T20" fmla="*/ 33 w 252"/>
                  <a:gd name="T21" fmla="*/ 67 h 75"/>
                  <a:gd name="T22" fmla="*/ 37 w 252"/>
                  <a:gd name="T23" fmla="*/ 68 h 75"/>
                  <a:gd name="T24" fmla="*/ 41 w 252"/>
                  <a:gd name="T25" fmla="*/ 69 h 75"/>
                  <a:gd name="T26" fmla="*/ 45 w 252"/>
                  <a:gd name="T27" fmla="*/ 72 h 75"/>
                  <a:gd name="T28" fmla="*/ 49 w 252"/>
                  <a:gd name="T29" fmla="*/ 73 h 75"/>
                  <a:gd name="T30" fmla="*/ 54 w 252"/>
                  <a:gd name="T31" fmla="*/ 73 h 75"/>
                  <a:gd name="T32" fmla="*/ 58 w 252"/>
                  <a:gd name="T33" fmla="*/ 74 h 75"/>
                  <a:gd name="T34" fmla="*/ 63 w 252"/>
                  <a:gd name="T35" fmla="*/ 75 h 75"/>
                  <a:gd name="T36" fmla="*/ 67 w 252"/>
                  <a:gd name="T37" fmla="*/ 75 h 75"/>
                  <a:gd name="T38" fmla="*/ 72 w 252"/>
                  <a:gd name="T39" fmla="*/ 75 h 75"/>
                  <a:gd name="T40" fmla="*/ 77 w 252"/>
                  <a:gd name="T41" fmla="*/ 75 h 75"/>
                  <a:gd name="T42" fmla="*/ 82 w 252"/>
                  <a:gd name="T43" fmla="*/ 75 h 75"/>
                  <a:gd name="T44" fmla="*/ 88 w 252"/>
                  <a:gd name="T45" fmla="*/ 75 h 75"/>
                  <a:gd name="T46" fmla="*/ 93 w 252"/>
                  <a:gd name="T47" fmla="*/ 74 h 75"/>
                  <a:gd name="T48" fmla="*/ 99 w 252"/>
                  <a:gd name="T49" fmla="*/ 74 h 75"/>
                  <a:gd name="T50" fmla="*/ 104 w 252"/>
                  <a:gd name="T51" fmla="*/ 73 h 75"/>
                  <a:gd name="T52" fmla="*/ 110 w 252"/>
                  <a:gd name="T53" fmla="*/ 72 h 75"/>
                  <a:gd name="T54" fmla="*/ 115 w 252"/>
                  <a:gd name="T55" fmla="*/ 70 h 75"/>
                  <a:gd name="T56" fmla="*/ 121 w 252"/>
                  <a:gd name="T57" fmla="*/ 68 h 75"/>
                  <a:gd name="T58" fmla="*/ 126 w 252"/>
                  <a:gd name="T59" fmla="*/ 67 h 75"/>
                  <a:gd name="T60" fmla="*/ 131 w 252"/>
                  <a:gd name="T61" fmla="*/ 64 h 75"/>
                  <a:gd name="T62" fmla="*/ 136 w 252"/>
                  <a:gd name="T63" fmla="*/ 63 h 75"/>
                  <a:gd name="T64" fmla="*/ 141 w 252"/>
                  <a:gd name="T65" fmla="*/ 60 h 75"/>
                  <a:gd name="T66" fmla="*/ 144 w 252"/>
                  <a:gd name="T67" fmla="*/ 58 h 75"/>
                  <a:gd name="T68" fmla="*/ 148 w 252"/>
                  <a:gd name="T69" fmla="*/ 55 h 75"/>
                  <a:gd name="T70" fmla="*/ 152 w 252"/>
                  <a:gd name="T71" fmla="*/ 53 h 75"/>
                  <a:gd name="T72" fmla="*/ 155 w 252"/>
                  <a:gd name="T73" fmla="*/ 50 h 75"/>
                  <a:gd name="T74" fmla="*/ 158 w 252"/>
                  <a:gd name="T75" fmla="*/ 48 h 75"/>
                  <a:gd name="T76" fmla="*/ 160 w 252"/>
                  <a:gd name="T77" fmla="*/ 45 h 75"/>
                  <a:gd name="T78" fmla="*/ 163 w 252"/>
                  <a:gd name="T79" fmla="*/ 43 h 75"/>
                  <a:gd name="T80" fmla="*/ 165 w 252"/>
                  <a:gd name="T81" fmla="*/ 40 h 75"/>
                  <a:gd name="T82" fmla="*/ 166 w 252"/>
                  <a:gd name="T83" fmla="*/ 39 h 75"/>
                  <a:gd name="T84" fmla="*/ 169 w 252"/>
                  <a:gd name="T85" fmla="*/ 37 h 75"/>
                  <a:gd name="T86" fmla="*/ 171 w 252"/>
                  <a:gd name="T87" fmla="*/ 34 h 75"/>
                  <a:gd name="T88" fmla="*/ 173 w 252"/>
                  <a:gd name="T89" fmla="*/ 33 h 75"/>
                  <a:gd name="T90" fmla="*/ 175 w 252"/>
                  <a:gd name="T91" fmla="*/ 30 h 75"/>
                  <a:gd name="T92" fmla="*/ 179 w 252"/>
                  <a:gd name="T93" fmla="*/ 29 h 75"/>
                  <a:gd name="T94" fmla="*/ 181 w 252"/>
                  <a:gd name="T95" fmla="*/ 27 h 75"/>
                  <a:gd name="T96" fmla="*/ 186 w 252"/>
                  <a:gd name="T97" fmla="*/ 24 h 75"/>
                  <a:gd name="T98" fmla="*/ 190 w 252"/>
                  <a:gd name="T99" fmla="*/ 23 h 75"/>
                  <a:gd name="T100" fmla="*/ 196 w 252"/>
                  <a:gd name="T101" fmla="*/ 20 h 75"/>
                  <a:gd name="T102" fmla="*/ 202 w 252"/>
                  <a:gd name="T103" fmla="*/ 18 h 75"/>
                  <a:gd name="T104" fmla="*/ 209 w 252"/>
                  <a:gd name="T105" fmla="*/ 15 h 75"/>
                  <a:gd name="T106" fmla="*/ 218 w 252"/>
                  <a:gd name="T107" fmla="*/ 12 h 75"/>
                  <a:gd name="T108" fmla="*/ 227 w 252"/>
                  <a:gd name="T109" fmla="*/ 8 h 75"/>
                  <a:gd name="T110" fmla="*/ 238 w 252"/>
                  <a:gd name="T111" fmla="*/ 4 h 75"/>
                  <a:gd name="T112" fmla="*/ 252 w 252"/>
                  <a:gd name="T113" fmla="*/ 0 h 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52"/>
                  <a:gd name="T172" fmla="*/ 0 h 75"/>
                  <a:gd name="T173" fmla="*/ 252 w 252"/>
                  <a:gd name="T174" fmla="*/ 75 h 7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52" h="75">
                    <a:moveTo>
                      <a:pt x="0" y="18"/>
                    </a:moveTo>
                    <a:lnTo>
                      <a:pt x="4" y="28"/>
                    </a:lnTo>
                    <a:lnTo>
                      <a:pt x="8" y="35"/>
                    </a:lnTo>
                    <a:lnTo>
                      <a:pt x="10" y="42"/>
                    </a:lnTo>
                    <a:lnTo>
                      <a:pt x="14" y="48"/>
                    </a:lnTo>
                    <a:lnTo>
                      <a:pt x="16" y="52"/>
                    </a:lnTo>
                    <a:lnTo>
                      <a:pt x="20" y="55"/>
                    </a:lnTo>
                    <a:lnTo>
                      <a:pt x="23" y="59"/>
                    </a:lnTo>
                    <a:lnTo>
                      <a:pt x="26" y="62"/>
                    </a:lnTo>
                    <a:lnTo>
                      <a:pt x="30" y="64"/>
                    </a:lnTo>
                    <a:lnTo>
                      <a:pt x="33" y="67"/>
                    </a:lnTo>
                    <a:lnTo>
                      <a:pt x="37" y="68"/>
                    </a:lnTo>
                    <a:lnTo>
                      <a:pt x="41" y="69"/>
                    </a:lnTo>
                    <a:lnTo>
                      <a:pt x="45" y="72"/>
                    </a:lnTo>
                    <a:lnTo>
                      <a:pt x="49" y="73"/>
                    </a:lnTo>
                    <a:lnTo>
                      <a:pt x="54" y="73"/>
                    </a:lnTo>
                    <a:lnTo>
                      <a:pt x="58" y="74"/>
                    </a:lnTo>
                    <a:lnTo>
                      <a:pt x="63" y="75"/>
                    </a:lnTo>
                    <a:lnTo>
                      <a:pt x="67" y="75"/>
                    </a:lnTo>
                    <a:lnTo>
                      <a:pt x="72" y="75"/>
                    </a:lnTo>
                    <a:lnTo>
                      <a:pt x="77" y="75"/>
                    </a:lnTo>
                    <a:lnTo>
                      <a:pt x="82" y="75"/>
                    </a:lnTo>
                    <a:lnTo>
                      <a:pt x="88" y="75"/>
                    </a:lnTo>
                    <a:lnTo>
                      <a:pt x="93" y="74"/>
                    </a:lnTo>
                    <a:lnTo>
                      <a:pt x="99" y="74"/>
                    </a:lnTo>
                    <a:lnTo>
                      <a:pt x="104" y="73"/>
                    </a:lnTo>
                    <a:lnTo>
                      <a:pt x="110" y="72"/>
                    </a:lnTo>
                    <a:lnTo>
                      <a:pt x="115" y="70"/>
                    </a:lnTo>
                    <a:lnTo>
                      <a:pt x="121" y="68"/>
                    </a:lnTo>
                    <a:lnTo>
                      <a:pt x="126" y="67"/>
                    </a:lnTo>
                    <a:lnTo>
                      <a:pt x="131" y="64"/>
                    </a:lnTo>
                    <a:lnTo>
                      <a:pt x="136" y="63"/>
                    </a:lnTo>
                    <a:lnTo>
                      <a:pt x="141" y="60"/>
                    </a:lnTo>
                    <a:lnTo>
                      <a:pt x="144" y="58"/>
                    </a:lnTo>
                    <a:lnTo>
                      <a:pt x="148" y="55"/>
                    </a:lnTo>
                    <a:lnTo>
                      <a:pt x="152" y="53"/>
                    </a:lnTo>
                    <a:lnTo>
                      <a:pt x="155" y="50"/>
                    </a:lnTo>
                    <a:lnTo>
                      <a:pt x="158" y="48"/>
                    </a:lnTo>
                    <a:lnTo>
                      <a:pt x="160" y="45"/>
                    </a:lnTo>
                    <a:lnTo>
                      <a:pt x="163" y="43"/>
                    </a:lnTo>
                    <a:lnTo>
                      <a:pt x="165" y="40"/>
                    </a:lnTo>
                    <a:lnTo>
                      <a:pt x="166" y="39"/>
                    </a:lnTo>
                    <a:lnTo>
                      <a:pt x="169" y="37"/>
                    </a:lnTo>
                    <a:lnTo>
                      <a:pt x="171" y="34"/>
                    </a:lnTo>
                    <a:lnTo>
                      <a:pt x="173" y="33"/>
                    </a:lnTo>
                    <a:lnTo>
                      <a:pt x="175" y="30"/>
                    </a:lnTo>
                    <a:lnTo>
                      <a:pt x="179" y="29"/>
                    </a:lnTo>
                    <a:lnTo>
                      <a:pt x="181" y="27"/>
                    </a:lnTo>
                    <a:lnTo>
                      <a:pt x="186" y="24"/>
                    </a:lnTo>
                    <a:lnTo>
                      <a:pt x="190" y="23"/>
                    </a:lnTo>
                    <a:lnTo>
                      <a:pt x="196" y="20"/>
                    </a:lnTo>
                    <a:lnTo>
                      <a:pt x="202" y="18"/>
                    </a:lnTo>
                    <a:lnTo>
                      <a:pt x="209" y="15"/>
                    </a:lnTo>
                    <a:lnTo>
                      <a:pt x="218" y="12"/>
                    </a:lnTo>
                    <a:lnTo>
                      <a:pt x="227" y="8"/>
                    </a:lnTo>
                    <a:lnTo>
                      <a:pt x="238" y="4"/>
                    </a:lnTo>
                    <a:lnTo>
                      <a:pt x="25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0" name="Freeform 2391"/>
              <p:cNvSpPr>
                <a:spLocks/>
              </p:cNvSpPr>
              <p:nvPr/>
            </p:nvSpPr>
            <p:spPr bwMode="auto">
              <a:xfrm>
                <a:off x="1512" y="943"/>
                <a:ext cx="157" cy="53"/>
              </a:xfrm>
              <a:custGeom>
                <a:avLst/>
                <a:gdLst>
                  <a:gd name="T0" fmla="*/ 0 w 157"/>
                  <a:gd name="T1" fmla="*/ 0 h 53"/>
                  <a:gd name="T2" fmla="*/ 3 w 157"/>
                  <a:gd name="T3" fmla="*/ 9 h 53"/>
                  <a:gd name="T4" fmla="*/ 7 w 157"/>
                  <a:gd name="T5" fmla="*/ 17 h 53"/>
                  <a:gd name="T6" fmla="*/ 9 w 157"/>
                  <a:gd name="T7" fmla="*/ 23 h 53"/>
                  <a:gd name="T8" fmla="*/ 12 w 157"/>
                  <a:gd name="T9" fmla="*/ 28 h 53"/>
                  <a:gd name="T10" fmla="*/ 14 w 157"/>
                  <a:gd name="T11" fmla="*/ 32 h 53"/>
                  <a:gd name="T12" fmla="*/ 18 w 157"/>
                  <a:gd name="T13" fmla="*/ 35 h 53"/>
                  <a:gd name="T14" fmla="*/ 20 w 157"/>
                  <a:gd name="T15" fmla="*/ 38 h 53"/>
                  <a:gd name="T16" fmla="*/ 23 w 157"/>
                  <a:gd name="T17" fmla="*/ 40 h 53"/>
                  <a:gd name="T18" fmla="*/ 26 w 157"/>
                  <a:gd name="T19" fmla="*/ 42 h 53"/>
                  <a:gd name="T20" fmla="*/ 29 w 157"/>
                  <a:gd name="T21" fmla="*/ 44 h 53"/>
                  <a:gd name="T22" fmla="*/ 33 w 157"/>
                  <a:gd name="T23" fmla="*/ 45 h 53"/>
                  <a:gd name="T24" fmla="*/ 36 w 157"/>
                  <a:gd name="T25" fmla="*/ 47 h 53"/>
                  <a:gd name="T26" fmla="*/ 40 w 157"/>
                  <a:gd name="T27" fmla="*/ 48 h 53"/>
                  <a:gd name="T28" fmla="*/ 44 w 157"/>
                  <a:gd name="T29" fmla="*/ 49 h 53"/>
                  <a:gd name="T30" fmla="*/ 47 w 157"/>
                  <a:gd name="T31" fmla="*/ 50 h 53"/>
                  <a:gd name="T32" fmla="*/ 52 w 157"/>
                  <a:gd name="T33" fmla="*/ 52 h 53"/>
                  <a:gd name="T34" fmla="*/ 56 w 157"/>
                  <a:gd name="T35" fmla="*/ 52 h 53"/>
                  <a:gd name="T36" fmla="*/ 61 w 157"/>
                  <a:gd name="T37" fmla="*/ 53 h 53"/>
                  <a:gd name="T38" fmla="*/ 64 w 157"/>
                  <a:gd name="T39" fmla="*/ 53 h 53"/>
                  <a:gd name="T40" fmla="*/ 69 w 157"/>
                  <a:gd name="T41" fmla="*/ 53 h 53"/>
                  <a:gd name="T42" fmla="*/ 74 w 157"/>
                  <a:gd name="T43" fmla="*/ 53 h 53"/>
                  <a:gd name="T44" fmla="*/ 79 w 157"/>
                  <a:gd name="T45" fmla="*/ 52 h 53"/>
                  <a:gd name="T46" fmla="*/ 84 w 157"/>
                  <a:gd name="T47" fmla="*/ 52 h 53"/>
                  <a:gd name="T48" fmla="*/ 90 w 157"/>
                  <a:gd name="T49" fmla="*/ 50 h 53"/>
                  <a:gd name="T50" fmla="*/ 95 w 157"/>
                  <a:gd name="T51" fmla="*/ 50 h 53"/>
                  <a:gd name="T52" fmla="*/ 100 w 157"/>
                  <a:gd name="T53" fmla="*/ 49 h 53"/>
                  <a:gd name="T54" fmla="*/ 106 w 157"/>
                  <a:gd name="T55" fmla="*/ 47 h 53"/>
                  <a:gd name="T56" fmla="*/ 111 w 157"/>
                  <a:gd name="T57" fmla="*/ 45 h 53"/>
                  <a:gd name="T58" fmla="*/ 116 w 157"/>
                  <a:gd name="T59" fmla="*/ 44 h 53"/>
                  <a:gd name="T60" fmla="*/ 121 w 157"/>
                  <a:gd name="T61" fmla="*/ 42 h 53"/>
                  <a:gd name="T62" fmla="*/ 125 w 157"/>
                  <a:gd name="T63" fmla="*/ 40 h 53"/>
                  <a:gd name="T64" fmla="*/ 129 w 157"/>
                  <a:gd name="T65" fmla="*/ 38 h 53"/>
                  <a:gd name="T66" fmla="*/ 133 w 157"/>
                  <a:gd name="T67" fmla="*/ 35 h 53"/>
                  <a:gd name="T68" fmla="*/ 136 w 157"/>
                  <a:gd name="T69" fmla="*/ 34 h 53"/>
                  <a:gd name="T70" fmla="*/ 139 w 157"/>
                  <a:gd name="T71" fmla="*/ 32 h 53"/>
                  <a:gd name="T72" fmla="*/ 141 w 157"/>
                  <a:gd name="T73" fmla="*/ 29 h 53"/>
                  <a:gd name="T74" fmla="*/ 144 w 157"/>
                  <a:gd name="T75" fmla="*/ 27 h 53"/>
                  <a:gd name="T76" fmla="*/ 146 w 157"/>
                  <a:gd name="T77" fmla="*/ 24 h 53"/>
                  <a:gd name="T78" fmla="*/ 149 w 157"/>
                  <a:gd name="T79" fmla="*/ 23 h 53"/>
                  <a:gd name="T80" fmla="*/ 151 w 157"/>
                  <a:gd name="T81" fmla="*/ 20 h 53"/>
                  <a:gd name="T82" fmla="*/ 154 w 157"/>
                  <a:gd name="T83" fmla="*/ 18 h 53"/>
                  <a:gd name="T84" fmla="*/ 154 w 157"/>
                  <a:gd name="T85" fmla="*/ 18 h 53"/>
                  <a:gd name="T86" fmla="*/ 155 w 157"/>
                  <a:gd name="T87" fmla="*/ 15 h 53"/>
                  <a:gd name="T88" fmla="*/ 155 w 157"/>
                  <a:gd name="T89" fmla="*/ 15 h 53"/>
                  <a:gd name="T90" fmla="*/ 157 w 157"/>
                  <a:gd name="T91" fmla="*/ 14 h 5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57"/>
                  <a:gd name="T139" fmla="*/ 0 h 53"/>
                  <a:gd name="T140" fmla="*/ 157 w 157"/>
                  <a:gd name="T141" fmla="*/ 53 h 5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57" h="53">
                    <a:moveTo>
                      <a:pt x="0" y="0"/>
                    </a:moveTo>
                    <a:lnTo>
                      <a:pt x="3" y="9"/>
                    </a:lnTo>
                    <a:lnTo>
                      <a:pt x="7" y="17"/>
                    </a:lnTo>
                    <a:lnTo>
                      <a:pt x="9" y="23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8" y="35"/>
                    </a:lnTo>
                    <a:lnTo>
                      <a:pt x="20" y="38"/>
                    </a:lnTo>
                    <a:lnTo>
                      <a:pt x="23" y="40"/>
                    </a:lnTo>
                    <a:lnTo>
                      <a:pt x="26" y="42"/>
                    </a:lnTo>
                    <a:lnTo>
                      <a:pt x="29" y="44"/>
                    </a:lnTo>
                    <a:lnTo>
                      <a:pt x="33" y="45"/>
                    </a:lnTo>
                    <a:lnTo>
                      <a:pt x="36" y="47"/>
                    </a:lnTo>
                    <a:lnTo>
                      <a:pt x="40" y="48"/>
                    </a:lnTo>
                    <a:lnTo>
                      <a:pt x="44" y="49"/>
                    </a:lnTo>
                    <a:lnTo>
                      <a:pt x="47" y="50"/>
                    </a:lnTo>
                    <a:lnTo>
                      <a:pt x="52" y="52"/>
                    </a:lnTo>
                    <a:lnTo>
                      <a:pt x="56" y="52"/>
                    </a:lnTo>
                    <a:lnTo>
                      <a:pt x="61" y="53"/>
                    </a:lnTo>
                    <a:lnTo>
                      <a:pt x="64" y="53"/>
                    </a:lnTo>
                    <a:lnTo>
                      <a:pt x="69" y="53"/>
                    </a:lnTo>
                    <a:lnTo>
                      <a:pt x="74" y="53"/>
                    </a:lnTo>
                    <a:lnTo>
                      <a:pt x="79" y="52"/>
                    </a:lnTo>
                    <a:lnTo>
                      <a:pt x="84" y="52"/>
                    </a:lnTo>
                    <a:lnTo>
                      <a:pt x="90" y="50"/>
                    </a:lnTo>
                    <a:lnTo>
                      <a:pt x="95" y="50"/>
                    </a:lnTo>
                    <a:lnTo>
                      <a:pt x="100" y="49"/>
                    </a:lnTo>
                    <a:lnTo>
                      <a:pt x="106" y="47"/>
                    </a:lnTo>
                    <a:lnTo>
                      <a:pt x="111" y="45"/>
                    </a:lnTo>
                    <a:lnTo>
                      <a:pt x="116" y="44"/>
                    </a:lnTo>
                    <a:lnTo>
                      <a:pt x="121" y="42"/>
                    </a:lnTo>
                    <a:lnTo>
                      <a:pt x="125" y="40"/>
                    </a:lnTo>
                    <a:lnTo>
                      <a:pt x="129" y="38"/>
                    </a:lnTo>
                    <a:lnTo>
                      <a:pt x="133" y="35"/>
                    </a:lnTo>
                    <a:lnTo>
                      <a:pt x="136" y="34"/>
                    </a:lnTo>
                    <a:lnTo>
                      <a:pt x="139" y="32"/>
                    </a:lnTo>
                    <a:lnTo>
                      <a:pt x="141" y="29"/>
                    </a:lnTo>
                    <a:lnTo>
                      <a:pt x="144" y="27"/>
                    </a:lnTo>
                    <a:lnTo>
                      <a:pt x="146" y="24"/>
                    </a:lnTo>
                    <a:lnTo>
                      <a:pt x="149" y="23"/>
                    </a:lnTo>
                    <a:lnTo>
                      <a:pt x="151" y="20"/>
                    </a:lnTo>
                    <a:lnTo>
                      <a:pt x="154" y="18"/>
                    </a:lnTo>
                    <a:lnTo>
                      <a:pt x="155" y="15"/>
                    </a:lnTo>
                    <a:lnTo>
                      <a:pt x="157" y="14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1" name="Freeform 2392"/>
              <p:cNvSpPr>
                <a:spLocks/>
              </p:cNvSpPr>
              <p:nvPr/>
            </p:nvSpPr>
            <p:spPr bwMode="auto">
              <a:xfrm>
                <a:off x="1680" y="9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2" name="Line 2393"/>
              <p:cNvSpPr>
                <a:spLocks noChangeShapeType="1"/>
              </p:cNvSpPr>
              <p:nvPr/>
            </p:nvSpPr>
            <p:spPr bwMode="auto">
              <a:xfrm flipV="1">
                <a:off x="1669" y="95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3" name="Freeform 2394"/>
              <p:cNvSpPr>
                <a:spLocks/>
              </p:cNvSpPr>
              <p:nvPr/>
            </p:nvSpPr>
            <p:spPr bwMode="auto">
              <a:xfrm>
                <a:off x="1683" y="95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4" name="Line 2395"/>
              <p:cNvSpPr>
                <a:spLocks noChangeShapeType="1"/>
              </p:cNvSpPr>
              <p:nvPr/>
            </p:nvSpPr>
            <p:spPr bwMode="auto">
              <a:xfrm flipV="1">
                <a:off x="1672" y="95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5" name="Freeform 2396"/>
              <p:cNvSpPr>
                <a:spLocks/>
              </p:cNvSpPr>
              <p:nvPr/>
            </p:nvSpPr>
            <p:spPr bwMode="auto">
              <a:xfrm>
                <a:off x="1686" y="9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6" name="Line 2397"/>
              <p:cNvSpPr>
                <a:spLocks noChangeShapeType="1"/>
              </p:cNvSpPr>
              <p:nvPr/>
            </p:nvSpPr>
            <p:spPr bwMode="auto">
              <a:xfrm flipV="1">
                <a:off x="1675" y="95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7" name="Freeform 2398"/>
              <p:cNvSpPr>
                <a:spLocks/>
              </p:cNvSpPr>
              <p:nvPr/>
            </p:nvSpPr>
            <p:spPr bwMode="auto">
              <a:xfrm>
                <a:off x="1689" y="9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8" name="Line 2399"/>
              <p:cNvSpPr>
                <a:spLocks noChangeShapeType="1"/>
              </p:cNvSpPr>
              <p:nvPr/>
            </p:nvSpPr>
            <p:spPr bwMode="auto">
              <a:xfrm flipV="1">
                <a:off x="1678" y="94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9" name="Freeform 2400"/>
              <p:cNvSpPr>
                <a:spLocks/>
              </p:cNvSpPr>
              <p:nvPr/>
            </p:nvSpPr>
            <p:spPr bwMode="auto">
              <a:xfrm>
                <a:off x="1692" y="9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0" name="Line 2401"/>
              <p:cNvSpPr>
                <a:spLocks noChangeShapeType="1"/>
              </p:cNvSpPr>
              <p:nvPr/>
            </p:nvSpPr>
            <p:spPr bwMode="auto">
              <a:xfrm flipV="1">
                <a:off x="1683" y="94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1" name="Freeform 2402"/>
              <p:cNvSpPr>
                <a:spLocks/>
              </p:cNvSpPr>
              <p:nvPr/>
            </p:nvSpPr>
            <p:spPr bwMode="auto">
              <a:xfrm>
                <a:off x="1696" y="9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2" name="Freeform 2403"/>
              <p:cNvSpPr>
                <a:spLocks/>
              </p:cNvSpPr>
              <p:nvPr/>
            </p:nvSpPr>
            <p:spPr bwMode="auto">
              <a:xfrm>
                <a:off x="1686" y="920"/>
                <a:ext cx="67" cy="26"/>
              </a:xfrm>
              <a:custGeom>
                <a:avLst/>
                <a:gdLst>
                  <a:gd name="T0" fmla="*/ 0 w 67"/>
                  <a:gd name="T1" fmla="*/ 26 h 26"/>
                  <a:gd name="T2" fmla="*/ 5 w 67"/>
                  <a:gd name="T3" fmla="*/ 23 h 26"/>
                  <a:gd name="T4" fmla="*/ 5 w 67"/>
                  <a:gd name="T5" fmla="*/ 23 h 26"/>
                  <a:gd name="T6" fmla="*/ 10 w 67"/>
                  <a:gd name="T7" fmla="*/ 21 h 26"/>
                  <a:gd name="T8" fmla="*/ 10 w 67"/>
                  <a:gd name="T9" fmla="*/ 21 h 26"/>
                  <a:gd name="T10" fmla="*/ 17 w 67"/>
                  <a:gd name="T11" fmla="*/ 18 h 26"/>
                  <a:gd name="T12" fmla="*/ 17 w 67"/>
                  <a:gd name="T13" fmla="*/ 18 h 26"/>
                  <a:gd name="T14" fmla="*/ 25 w 67"/>
                  <a:gd name="T15" fmla="*/ 16 h 26"/>
                  <a:gd name="T16" fmla="*/ 25 w 67"/>
                  <a:gd name="T17" fmla="*/ 16 h 26"/>
                  <a:gd name="T18" fmla="*/ 33 w 67"/>
                  <a:gd name="T19" fmla="*/ 12 h 26"/>
                  <a:gd name="T20" fmla="*/ 33 w 67"/>
                  <a:gd name="T21" fmla="*/ 12 h 26"/>
                  <a:gd name="T22" fmla="*/ 43 w 67"/>
                  <a:gd name="T23" fmla="*/ 8 h 26"/>
                  <a:gd name="T24" fmla="*/ 43 w 67"/>
                  <a:gd name="T25" fmla="*/ 8 h 26"/>
                  <a:gd name="T26" fmla="*/ 54 w 67"/>
                  <a:gd name="T27" fmla="*/ 5 h 26"/>
                  <a:gd name="T28" fmla="*/ 54 w 67"/>
                  <a:gd name="T29" fmla="*/ 5 h 26"/>
                  <a:gd name="T30" fmla="*/ 67 w 67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7"/>
                  <a:gd name="T49" fmla="*/ 0 h 26"/>
                  <a:gd name="T50" fmla="*/ 67 w 67"/>
                  <a:gd name="T51" fmla="*/ 26 h 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7" h="26">
                    <a:moveTo>
                      <a:pt x="0" y="26"/>
                    </a:moveTo>
                    <a:lnTo>
                      <a:pt x="5" y="23"/>
                    </a:lnTo>
                    <a:lnTo>
                      <a:pt x="10" y="21"/>
                    </a:lnTo>
                    <a:lnTo>
                      <a:pt x="17" y="18"/>
                    </a:lnTo>
                    <a:lnTo>
                      <a:pt x="25" y="16"/>
                    </a:lnTo>
                    <a:lnTo>
                      <a:pt x="33" y="12"/>
                    </a:lnTo>
                    <a:lnTo>
                      <a:pt x="43" y="8"/>
                    </a:lnTo>
                    <a:lnTo>
                      <a:pt x="54" y="5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3" name="Freeform 2404"/>
              <p:cNvSpPr>
                <a:spLocks/>
              </p:cNvSpPr>
              <p:nvPr/>
            </p:nvSpPr>
            <p:spPr bwMode="auto">
              <a:xfrm>
                <a:off x="1819" y="567"/>
                <a:ext cx="102" cy="164"/>
              </a:xfrm>
              <a:custGeom>
                <a:avLst/>
                <a:gdLst>
                  <a:gd name="T0" fmla="*/ 0 w 102"/>
                  <a:gd name="T1" fmla="*/ 0 h 164"/>
                  <a:gd name="T2" fmla="*/ 4 w 102"/>
                  <a:gd name="T3" fmla="*/ 9 h 164"/>
                  <a:gd name="T4" fmla="*/ 8 w 102"/>
                  <a:gd name="T5" fmla="*/ 17 h 164"/>
                  <a:gd name="T6" fmla="*/ 11 w 102"/>
                  <a:gd name="T7" fmla="*/ 25 h 164"/>
                  <a:gd name="T8" fmla="*/ 15 w 102"/>
                  <a:gd name="T9" fmla="*/ 30 h 164"/>
                  <a:gd name="T10" fmla="*/ 18 w 102"/>
                  <a:gd name="T11" fmla="*/ 35 h 164"/>
                  <a:gd name="T12" fmla="*/ 21 w 102"/>
                  <a:gd name="T13" fmla="*/ 39 h 164"/>
                  <a:gd name="T14" fmla="*/ 24 w 102"/>
                  <a:gd name="T15" fmla="*/ 41 h 164"/>
                  <a:gd name="T16" fmla="*/ 27 w 102"/>
                  <a:gd name="T17" fmla="*/ 44 h 164"/>
                  <a:gd name="T18" fmla="*/ 30 w 102"/>
                  <a:gd name="T19" fmla="*/ 46 h 164"/>
                  <a:gd name="T20" fmla="*/ 32 w 102"/>
                  <a:gd name="T21" fmla="*/ 47 h 164"/>
                  <a:gd name="T22" fmla="*/ 35 w 102"/>
                  <a:gd name="T23" fmla="*/ 50 h 164"/>
                  <a:gd name="T24" fmla="*/ 37 w 102"/>
                  <a:gd name="T25" fmla="*/ 51 h 164"/>
                  <a:gd name="T26" fmla="*/ 38 w 102"/>
                  <a:gd name="T27" fmla="*/ 52 h 164"/>
                  <a:gd name="T28" fmla="*/ 41 w 102"/>
                  <a:gd name="T29" fmla="*/ 54 h 164"/>
                  <a:gd name="T30" fmla="*/ 43 w 102"/>
                  <a:gd name="T31" fmla="*/ 55 h 164"/>
                  <a:gd name="T32" fmla="*/ 46 w 102"/>
                  <a:gd name="T33" fmla="*/ 57 h 164"/>
                  <a:gd name="T34" fmla="*/ 47 w 102"/>
                  <a:gd name="T35" fmla="*/ 59 h 164"/>
                  <a:gd name="T36" fmla="*/ 49 w 102"/>
                  <a:gd name="T37" fmla="*/ 60 h 164"/>
                  <a:gd name="T38" fmla="*/ 52 w 102"/>
                  <a:gd name="T39" fmla="*/ 62 h 164"/>
                  <a:gd name="T40" fmla="*/ 54 w 102"/>
                  <a:gd name="T41" fmla="*/ 64 h 164"/>
                  <a:gd name="T42" fmla="*/ 57 w 102"/>
                  <a:gd name="T43" fmla="*/ 66 h 164"/>
                  <a:gd name="T44" fmla="*/ 58 w 102"/>
                  <a:gd name="T45" fmla="*/ 69 h 164"/>
                  <a:gd name="T46" fmla="*/ 60 w 102"/>
                  <a:gd name="T47" fmla="*/ 71 h 164"/>
                  <a:gd name="T48" fmla="*/ 63 w 102"/>
                  <a:gd name="T49" fmla="*/ 74 h 164"/>
                  <a:gd name="T50" fmla="*/ 65 w 102"/>
                  <a:gd name="T51" fmla="*/ 76 h 164"/>
                  <a:gd name="T52" fmla="*/ 68 w 102"/>
                  <a:gd name="T53" fmla="*/ 80 h 164"/>
                  <a:gd name="T54" fmla="*/ 70 w 102"/>
                  <a:gd name="T55" fmla="*/ 84 h 164"/>
                  <a:gd name="T56" fmla="*/ 73 w 102"/>
                  <a:gd name="T57" fmla="*/ 87 h 164"/>
                  <a:gd name="T58" fmla="*/ 75 w 102"/>
                  <a:gd name="T59" fmla="*/ 91 h 164"/>
                  <a:gd name="T60" fmla="*/ 76 w 102"/>
                  <a:gd name="T61" fmla="*/ 95 h 164"/>
                  <a:gd name="T62" fmla="*/ 79 w 102"/>
                  <a:gd name="T63" fmla="*/ 100 h 164"/>
                  <a:gd name="T64" fmla="*/ 81 w 102"/>
                  <a:gd name="T65" fmla="*/ 105 h 164"/>
                  <a:gd name="T66" fmla="*/ 84 w 102"/>
                  <a:gd name="T67" fmla="*/ 111 h 164"/>
                  <a:gd name="T68" fmla="*/ 86 w 102"/>
                  <a:gd name="T69" fmla="*/ 117 h 164"/>
                  <a:gd name="T70" fmla="*/ 88 w 102"/>
                  <a:gd name="T71" fmla="*/ 124 h 164"/>
                  <a:gd name="T72" fmla="*/ 91 w 102"/>
                  <a:gd name="T73" fmla="*/ 130 h 164"/>
                  <a:gd name="T74" fmla="*/ 93 w 102"/>
                  <a:gd name="T75" fmla="*/ 137 h 164"/>
                  <a:gd name="T76" fmla="*/ 96 w 102"/>
                  <a:gd name="T77" fmla="*/ 145 h 164"/>
                  <a:gd name="T78" fmla="*/ 99 w 102"/>
                  <a:gd name="T79" fmla="*/ 154 h 164"/>
                  <a:gd name="T80" fmla="*/ 102 w 102"/>
                  <a:gd name="T81" fmla="*/ 164 h 1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2"/>
                  <a:gd name="T124" fmla="*/ 0 h 164"/>
                  <a:gd name="T125" fmla="*/ 102 w 102"/>
                  <a:gd name="T126" fmla="*/ 164 h 16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2" h="164">
                    <a:moveTo>
                      <a:pt x="0" y="0"/>
                    </a:moveTo>
                    <a:lnTo>
                      <a:pt x="4" y="9"/>
                    </a:lnTo>
                    <a:lnTo>
                      <a:pt x="8" y="17"/>
                    </a:lnTo>
                    <a:lnTo>
                      <a:pt x="11" y="25"/>
                    </a:lnTo>
                    <a:lnTo>
                      <a:pt x="15" y="30"/>
                    </a:lnTo>
                    <a:lnTo>
                      <a:pt x="18" y="35"/>
                    </a:lnTo>
                    <a:lnTo>
                      <a:pt x="21" y="39"/>
                    </a:lnTo>
                    <a:lnTo>
                      <a:pt x="24" y="41"/>
                    </a:lnTo>
                    <a:lnTo>
                      <a:pt x="27" y="44"/>
                    </a:lnTo>
                    <a:lnTo>
                      <a:pt x="30" y="46"/>
                    </a:lnTo>
                    <a:lnTo>
                      <a:pt x="32" y="47"/>
                    </a:lnTo>
                    <a:lnTo>
                      <a:pt x="35" y="50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5"/>
                    </a:lnTo>
                    <a:lnTo>
                      <a:pt x="46" y="57"/>
                    </a:lnTo>
                    <a:lnTo>
                      <a:pt x="47" y="59"/>
                    </a:lnTo>
                    <a:lnTo>
                      <a:pt x="49" y="60"/>
                    </a:lnTo>
                    <a:lnTo>
                      <a:pt x="52" y="62"/>
                    </a:lnTo>
                    <a:lnTo>
                      <a:pt x="54" y="64"/>
                    </a:lnTo>
                    <a:lnTo>
                      <a:pt x="57" y="66"/>
                    </a:lnTo>
                    <a:lnTo>
                      <a:pt x="58" y="69"/>
                    </a:lnTo>
                    <a:lnTo>
                      <a:pt x="60" y="71"/>
                    </a:lnTo>
                    <a:lnTo>
                      <a:pt x="63" y="74"/>
                    </a:lnTo>
                    <a:lnTo>
                      <a:pt x="65" y="76"/>
                    </a:lnTo>
                    <a:lnTo>
                      <a:pt x="68" y="80"/>
                    </a:lnTo>
                    <a:lnTo>
                      <a:pt x="70" y="84"/>
                    </a:lnTo>
                    <a:lnTo>
                      <a:pt x="73" y="87"/>
                    </a:lnTo>
                    <a:lnTo>
                      <a:pt x="75" y="91"/>
                    </a:lnTo>
                    <a:lnTo>
                      <a:pt x="76" y="95"/>
                    </a:lnTo>
                    <a:lnTo>
                      <a:pt x="79" y="100"/>
                    </a:lnTo>
                    <a:lnTo>
                      <a:pt x="81" y="105"/>
                    </a:lnTo>
                    <a:lnTo>
                      <a:pt x="84" y="111"/>
                    </a:lnTo>
                    <a:lnTo>
                      <a:pt x="86" y="117"/>
                    </a:lnTo>
                    <a:lnTo>
                      <a:pt x="88" y="124"/>
                    </a:lnTo>
                    <a:lnTo>
                      <a:pt x="91" y="130"/>
                    </a:lnTo>
                    <a:lnTo>
                      <a:pt x="93" y="137"/>
                    </a:lnTo>
                    <a:lnTo>
                      <a:pt x="96" y="145"/>
                    </a:lnTo>
                    <a:lnTo>
                      <a:pt x="99" y="154"/>
                    </a:lnTo>
                    <a:lnTo>
                      <a:pt x="102" y="164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4" name="Freeform 2405"/>
              <p:cNvSpPr>
                <a:spLocks/>
              </p:cNvSpPr>
              <p:nvPr/>
            </p:nvSpPr>
            <p:spPr bwMode="auto">
              <a:xfrm>
                <a:off x="1812" y="569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4 w 20"/>
                  <a:gd name="T3" fmla="*/ 10 h 38"/>
                  <a:gd name="T4" fmla="*/ 7 w 20"/>
                  <a:gd name="T5" fmla="*/ 18 h 38"/>
                  <a:gd name="T6" fmla="*/ 11 w 20"/>
                  <a:gd name="T7" fmla="*/ 25 h 38"/>
                  <a:gd name="T8" fmla="*/ 15 w 20"/>
                  <a:gd name="T9" fmla="*/ 30 h 38"/>
                  <a:gd name="T10" fmla="*/ 17 w 20"/>
                  <a:gd name="T11" fmla="*/ 35 h 38"/>
                  <a:gd name="T12" fmla="*/ 20 w 20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38"/>
                  <a:gd name="T23" fmla="*/ 20 w 20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38">
                    <a:moveTo>
                      <a:pt x="0" y="0"/>
                    </a:moveTo>
                    <a:lnTo>
                      <a:pt x="4" y="10"/>
                    </a:lnTo>
                    <a:lnTo>
                      <a:pt x="7" y="18"/>
                    </a:lnTo>
                    <a:lnTo>
                      <a:pt x="11" y="25"/>
                    </a:lnTo>
                    <a:lnTo>
                      <a:pt x="15" y="30"/>
                    </a:lnTo>
                    <a:lnTo>
                      <a:pt x="17" y="35"/>
                    </a:lnTo>
                    <a:lnTo>
                      <a:pt x="20" y="38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5" name="Freeform 2406"/>
              <p:cNvSpPr>
                <a:spLocks/>
              </p:cNvSpPr>
              <p:nvPr/>
            </p:nvSpPr>
            <p:spPr bwMode="auto">
              <a:xfrm>
                <a:off x="1739" y="607"/>
                <a:ext cx="93" cy="111"/>
              </a:xfrm>
              <a:custGeom>
                <a:avLst/>
                <a:gdLst>
                  <a:gd name="T0" fmla="*/ 0 w 93"/>
                  <a:gd name="T1" fmla="*/ 111 h 111"/>
                  <a:gd name="T2" fmla="*/ 5 w 93"/>
                  <a:gd name="T3" fmla="*/ 109 h 111"/>
                  <a:gd name="T4" fmla="*/ 10 w 93"/>
                  <a:gd name="T5" fmla="*/ 107 h 111"/>
                  <a:gd name="T6" fmla="*/ 14 w 93"/>
                  <a:gd name="T7" fmla="*/ 104 h 111"/>
                  <a:gd name="T8" fmla="*/ 19 w 93"/>
                  <a:gd name="T9" fmla="*/ 101 h 111"/>
                  <a:gd name="T10" fmla="*/ 23 w 93"/>
                  <a:gd name="T11" fmla="*/ 99 h 111"/>
                  <a:gd name="T12" fmla="*/ 27 w 93"/>
                  <a:gd name="T13" fmla="*/ 95 h 111"/>
                  <a:gd name="T14" fmla="*/ 30 w 93"/>
                  <a:gd name="T15" fmla="*/ 92 h 111"/>
                  <a:gd name="T16" fmla="*/ 33 w 93"/>
                  <a:gd name="T17" fmla="*/ 89 h 111"/>
                  <a:gd name="T18" fmla="*/ 36 w 93"/>
                  <a:gd name="T19" fmla="*/ 86 h 111"/>
                  <a:gd name="T20" fmla="*/ 38 w 93"/>
                  <a:gd name="T21" fmla="*/ 84 h 111"/>
                  <a:gd name="T22" fmla="*/ 40 w 93"/>
                  <a:gd name="T23" fmla="*/ 80 h 111"/>
                  <a:gd name="T24" fmla="*/ 41 w 93"/>
                  <a:gd name="T25" fmla="*/ 77 h 111"/>
                  <a:gd name="T26" fmla="*/ 43 w 93"/>
                  <a:gd name="T27" fmla="*/ 75 h 111"/>
                  <a:gd name="T28" fmla="*/ 44 w 93"/>
                  <a:gd name="T29" fmla="*/ 71 h 111"/>
                  <a:gd name="T30" fmla="*/ 45 w 93"/>
                  <a:gd name="T31" fmla="*/ 69 h 111"/>
                  <a:gd name="T32" fmla="*/ 45 w 93"/>
                  <a:gd name="T33" fmla="*/ 65 h 111"/>
                  <a:gd name="T34" fmla="*/ 46 w 93"/>
                  <a:gd name="T35" fmla="*/ 62 h 111"/>
                  <a:gd name="T36" fmla="*/ 47 w 93"/>
                  <a:gd name="T37" fmla="*/ 59 h 111"/>
                  <a:gd name="T38" fmla="*/ 47 w 93"/>
                  <a:gd name="T39" fmla="*/ 55 h 111"/>
                  <a:gd name="T40" fmla="*/ 49 w 93"/>
                  <a:gd name="T41" fmla="*/ 51 h 111"/>
                  <a:gd name="T42" fmla="*/ 49 w 93"/>
                  <a:gd name="T43" fmla="*/ 49 h 111"/>
                  <a:gd name="T44" fmla="*/ 50 w 93"/>
                  <a:gd name="T45" fmla="*/ 45 h 111"/>
                  <a:gd name="T46" fmla="*/ 50 w 93"/>
                  <a:gd name="T47" fmla="*/ 41 h 111"/>
                  <a:gd name="T48" fmla="*/ 51 w 93"/>
                  <a:gd name="T49" fmla="*/ 39 h 111"/>
                  <a:gd name="T50" fmla="*/ 51 w 93"/>
                  <a:gd name="T51" fmla="*/ 36 h 111"/>
                  <a:gd name="T52" fmla="*/ 52 w 93"/>
                  <a:gd name="T53" fmla="*/ 34 h 111"/>
                  <a:gd name="T54" fmla="*/ 52 w 93"/>
                  <a:gd name="T55" fmla="*/ 31 h 111"/>
                  <a:gd name="T56" fmla="*/ 54 w 93"/>
                  <a:gd name="T57" fmla="*/ 29 h 111"/>
                  <a:gd name="T58" fmla="*/ 55 w 93"/>
                  <a:gd name="T59" fmla="*/ 26 h 111"/>
                  <a:gd name="T60" fmla="*/ 56 w 93"/>
                  <a:gd name="T61" fmla="*/ 25 h 111"/>
                  <a:gd name="T62" fmla="*/ 57 w 93"/>
                  <a:gd name="T63" fmla="*/ 22 h 111"/>
                  <a:gd name="T64" fmla="*/ 60 w 93"/>
                  <a:gd name="T65" fmla="*/ 20 h 111"/>
                  <a:gd name="T66" fmla="*/ 61 w 93"/>
                  <a:gd name="T67" fmla="*/ 17 h 111"/>
                  <a:gd name="T68" fmla="*/ 63 w 93"/>
                  <a:gd name="T69" fmla="*/ 16 h 111"/>
                  <a:gd name="T70" fmla="*/ 67 w 93"/>
                  <a:gd name="T71" fmla="*/ 14 h 111"/>
                  <a:gd name="T72" fmla="*/ 71 w 93"/>
                  <a:gd name="T73" fmla="*/ 10 h 111"/>
                  <a:gd name="T74" fmla="*/ 74 w 93"/>
                  <a:gd name="T75" fmla="*/ 7 h 111"/>
                  <a:gd name="T76" fmla="*/ 79 w 93"/>
                  <a:gd name="T77" fmla="*/ 5 h 111"/>
                  <a:gd name="T78" fmla="*/ 85 w 93"/>
                  <a:gd name="T79" fmla="*/ 2 h 111"/>
                  <a:gd name="T80" fmla="*/ 93 w 93"/>
                  <a:gd name="T81" fmla="*/ 0 h 11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93"/>
                  <a:gd name="T124" fmla="*/ 0 h 111"/>
                  <a:gd name="T125" fmla="*/ 93 w 93"/>
                  <a:gd name="T126" fmla="*/ 111 h 11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93" h="111">
                    <a:moveTo>
                      <a:pt x="0" y="111"/>
                    </a:moveTo>
                    <a:lnTo>
                      <a:pt x="5" y="109"/>
                    </a:lnTo>
                    <a:lnTo>
                      <a:pt x="10" y="107"/>
                    </a:lnTo>
                    <a:lnTo>
                      <a:pt x="14" y="104"/>
                    </a:lnTo>
                    <a:lnTo>
                      <a:pt x="19" y="101"/>
                    </a:lnTo>
                    <a:lnTo>
                      <a:pt x="23" y="99"/>
                    </a:lnTo>
                    <a:lnTo>
                      <a:pt x="27" y="95"/>
                    </a:lnTo>
                    <a:lnTo>
                      <a:pt x="30" y="92"/>
                    </a:lnTo>
                    <a:lnTo>
                      <a:pt x="33" y="89"/>
                    </a:lnTo>
                    <a:lnTo>
                      <a:pt x="36" y="86"/>
                    </a:lnTo>
                    <a:lnTo>
                      <a:pt x="38" y="84"/>
                    </a:lnTo>
                    <a:lnTo>
                      <a:pt x="40" y="80"/>
                    </a:lnTo>
                    <a:lnTo>
                      <a:pt x="41" y="77"/>
                    </a:lnTo>
                    <a:lnTo>
                      <a:pt x="43" y="75"/>
                    </a:lnTo>
                    <a:lnTo>
                      <a:pt x="44" y="71"/>
                    </a:lnTo>
                    <a:lnTo>
                      <a:pt x="45" y="69"/>
                    </a:lnTo>
                    <a:lnTo>
                      <a:pt x="45" y="65"/>
                    </a:lnTo>
                    <a:lnTo>
                      <a:pt x="46" y="62"/>
                    </a:lnTo>
                    <a:lnTo>
                      <a:pt x="47" y="59"/>
                    </a:lnTo>
                    <a:lnTo>
                      <a:pt x="47" y="55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0" y="45"/>
                    </a:lnTo>
                    <a:lnTo>
                      <a:pt x="50" y="41"/>
                    </a:lnTo>
                    <a:lnTo>
                      <a:pt x="51" y="39"/>
                    </a:lnTo>
                    <a:lnTo>
                      <a:pt x="51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4" y="29"/>
                    </a:lnTo>
                    <a:lnTo>
                      <a:pt x="55" y="26"/>
                    </a:lnTo>
                    <a:lnTo>
                      <a:pt x="56" y="25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1" y="17"/>
                    </a:lnTo>
                    <a:lnTo>
                      <a:pt x="63" y="16"/>
                    </a:lnTo>
                    <a:lnTo>
                      <a:pt x="67" y="14"/>
                    </a:lnTo>
                    <a:lnTo>
                      <a:pt x="71" y="10"/>
                    </a:lnTo>
                    <a:lnTo>
                      <a:pt x="74" y="7"/>
                    </a:lnTo>
                    <a:lnTo>
                      <a:pt x="79" y="5"/>
                    </a:lnTo>
                    <a:lnTo>
                      <a:pt x="85" y="2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6" name="Line 2407"/>
              <p:cNvSpPr>
                <a:spLocks noChangeShapeType="1"/>
              </p:cNvSpPr>
              <p:nvPr/>
            </p:nvSpPr>
            <p:spPr bwMode="auto">
              <a:xfrm flipV="1">
                <a:off x="1741" y="723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7" name="Freeform 2408"/>
              <p:cNvSpPr>
                <a:spLocks/>
              </p:cNvSpPr>
              <p:nvPr/>
            </p:nvSpPr>
            <p:spPr bwMode="auto">
              <a:xfrm>
                <a:off x="1746" y="7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8" name="Line 2409"/>
              <p:cNvSpPr>
                <a:spLocks noChangeShapeType="1"/>
              </p:cNvSpPr>
              <p:nvPr/>
            </p:nvSpPr>
            <p:spPr bwMode="auto">
              <a:xfrm flipV="1">
                <a:off x="1747" y="721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9" name="Freeform 2410"/>
              <p:cNvSpPr>
                <a:spLocks/>
              </p:cNvSpPr>
              <p:nvPr/>
            </p:nvSpPr>
            <p:spPr bwMode="auto">
              <a:xfrm>
                <a:off x="1752" y="7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0" name="Line 2411"/>
              <p:cNvSpPr>
                <a:spLocks noChangeShapeType="1"/>
              </p:cNvSpPr>
              <p:nvPr/>
            </p:nvSpPr>
            <p:spPr bwMode="auto">
              <a:xfrm flipV="1">
                <a:off x="1752" y="718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1" name="Freeform 2412"/>
              <p:cNvSpPr>
                <a:spLocks/>
              </p:cNvSpPr>
              <p:nvPr/>
            </p:nvSpPr>
            <p:spPr bwMode="auto">
              <a:xfrm>
                <a:off x="1757" y="7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2" name="Line 2413"/>
              <p:cNvSpPr>
                <a:spLocks noChangeShapeType="1"/>
              </p:cNvSpPr>
              <p:nvPr/>
            </p:nvSpPr>
            <p:spPr bwMode="auto">
              <a:xfrm flipV="1">
                <a:off x="1757" y="716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3" name="Freeform 2414"/>
              <p:cNvSpPr>
                <a:spLocks/>
              </p:cNvSpPr>
              <p:nvPr/>
            </p:nvSpPr>
            <p:spPr bwMode="auto">
              <a:xfrm>
                <a:off x="1762" y="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2" name="Group 2616"/>
            <p:cNvGrpSpPr>
              <a:grpSpLocks/>
            </p:cNvGrpSpPr>
            <p:nvPr/>
          </p:nvGrpSpPr>
          <p:grpSpPr bwMode="auto">
            <a:xfrm>
              <a:off x="1483" y="405"/>
              <a:ext cx="3032" cy="2991"/>
              <a:chOff x="1483" y="405"/>
              <a:chExt cx="3032" cy="2991"/>
            </a:xfrm>
          </p:grpSpPr>
          <p:sp>
            <p:nvSpPr>
              <p:cNvPr id="964" name="Line 2416"/>
              <p:cNvSpPr>
                <a:spLocks noChangeShapeType="1"/>
              </p:cNvSpPr>
              <p:nvPr/>
            </p:nvSpPr>
            <p:spPr bwMode="auto">
              <a:xfrm flipV="1">
                <a:off x="1762" y="712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5" name="Freeform 2417"/>
              <p:cNvSpPr>
                <a:spLocks/>
              </p:cNvSpPr>
              <p:nvPr/>
            </p:nvSpPr>
            <p:spPr bwMode="auto">
              <a:xfrm>
                <a:off x="1767" y="7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6" name="Line 2418"/>
              <p:cNvSpPr>
                <a:spLocks noChangeShapeType="1"/>
              </p:cNvSpPr>
              <p:nvPr/>
            </p:nvSpPr>
            <p:spPr bwMode="auto">
              <a:xfrm flipV="1">
                <a:off x="1767" y="708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7" name="Freeform 2419"/>
              <p:cNvSpPr>
                <a:spLocks/>
              </p:cNvSpPr>
              <p:nvPr/>
            </p:nvSpPr>
            <p:spPr bwMode="auto">
              <a:xfrm>
                <a:off x="1771" y="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8" name="Line 2420"/>
              <p:cNvSpPr>
                <a:spLocks noChangeShapeType="1"/>
              </p:cNvSpPr>
              <p:nvPr/>
            </p:nvSpPr>
            <p:spPr bwMode="auto">
              <a:xfrm flipV="1">
                <a:off x="1771" y="706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9" name="Freeform 2421"/>
              <p:cNvSpPr>
                <a:spLocks/>
              </p:cNvSpPr>
              <p:nvPr/>
            </p:nvSpPr>
            <p:spPr bwMode="auto">
              <a:xfrm>
                <a:off x="1774" y="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0" name="Line 2422"/>
              <p:cNvSpPr>
                <a:spLocks noChangeShapeType="1"/>
              </p:cNvSpPr>
              <p:nvPr/>
            </p:nvSpPr>
            <p:spPr bwMode="auto">
              <a:xfrm flipV="1">
                <a:off x="1774" y="70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1" name="Freeform 2423"/>
              <p:cNvSpPr>
                <a:spLocks/>
              </p:cNvSpPr>
              <p:nvPr/>
            </p:nvSpPr>
            <p:spPr bwMode="auto">
              <a:xfrm>
                <a:off x="1778" y="7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2" name="Line 2424"/>
              <p:cNvSpPr>
                <a:spLocks noChangeShapeType="1"/>
              </p:cNvSpPr>
              <p:nvPr/>
            </p:nvSpPr>
            <p:spPr bwMode="auto">
              <a:xfrm flipV="1">
                <a:off x="1778" y="69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3" name="Freeform 2425"/>
              <p:cNvSpPr>
                <a:spLocks/>
              </p:cNvSpPr>
              <p:nvPr/>
            </p:nvSpPr>
            <p:spPr bwMode="auto">
              <a:xfrm>
                <a:off x="1780" y="6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4" name="Line 2426"/>
              <p:cNvSpPr>
                <a:spLocks noChangeShapeType="1"/>
              </p:cNvSpPr>
              <p:nvPr/>
            </p:nvSpPr>
            <p:spPr bwMode="auto">
              <a:xfrm flipV="1">
                <a:off x="1782" y="6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5" name="Freeform 2427"/>
              <p:cNvSpPr>
                <a:spLocks/>
              </p:cNvSpPr>
              <p:nvPr/>
            </p:nvSpPr>
            <p:spPr bwMode="auto">
              <a:xfrm>
                <a:off x="1783" y="6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6" name="Line 2428"/>
              <p:cNvSpPr>
                <a:spLocks noChangeShapeType="1"/>
              </p:cNvSpPr>
              <p:nvPr/>
            </p:nvSpPr>
            <p:spPr bwMode="auto">
              <a:xfrm flipV="1">
                <a:off x="1784" y="69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7" name="Freeform 2429"/>
              <p:cNvSpPr>
                <a:spLocks/>
              </p:cNvSpPr>
              <p:nvPr/>
            </p:nvSpPr>
            <p:spPr bwMode="auto">
              <a:xfrm>
                <a:off x="1785" y="69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8" name="Line 2430"/>
              <p:cNvSpPr>
                <a:spLocks noChangeShapeType="1"/>
              </p:cNvSpPr>
              <p:nvPr/>
            </p:nvSpPr>
            <p:spPr bwMode="auto">
              <a:xfrm flipV="1">
                <a:off x="1786" y="68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9" name="Freeform 2431"/>
              <p:cNvSpPr>
                <a:spLocks/>
              </p:cNvSpPr>
              <p:nvPr/>
            </p:nvSpPr>
            <p:spPr bwMode="auto">
              <a:xfrm>
                <a:off x="1788" y="6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0" name="Line 2432"/>
              <p:cNvSpPr>
                <a:spLocks noChangeShapeType="1"/>
              </p:cNvSpPr>
              <p:nvPr/>
            </p:nvSpPr>
            <p:spPr bwMode="auto">
              <a:xfrm flipV="1">
                <a:off x="1788" y="68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1" name="Freeform 2433"/>
              <p:cNvSpPr>
                <a:spLocks/>
              </p:cNvSpPr>
              <p:nvPr/>
            </p:nvSpPr>
            <p:spPr bwMode="auto">
              <a:xfrm>
                <a:off x="1789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2" name="Line 2434"/>
              <p:cNvSpPr>
                <a:spLocks noChangeShapeType="1"/>
              </p:cNvSpPr>
              <p:nvPr/>
            </p:nvSpPr>
            <p:spPr bwMode="auto">
              <a:xfrm flipV="1">
                <a:off x="1789" y="68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3" name="Freeform 2435"/>
              <p:cNvSpPr>
                <a:spLocks/>
              </p:cNvSpPr>
              <p:nvPr/>
            </p:nvSpPr>
            <p:spPr bwMode="auto">
              <a:xfrm>
                <a:off x="1790" y="6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4" name="Line 2436"/>
              <p:cNvSpPr>
                <a:spLocks noChangeShapeType="1"/>
              </p:cNvSpPr>
              <p:nvPr/>
            </p:nvSpPr>
            <p:spPr bwMode="auto">
              <a:xfrm flipV="1">
                <a:off x="1790" y="67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5" name="Freeform 2437"/>
              <p:cNvSpPr>
                <a:spLocks/>
              </p:cNvSpPr>
              <p:nvPr/>
            </p:nvSpPr>
            <p:spPr bwMode="auto">
              <a:xfrm>
                <a:off x="1791" y="6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6" name="Freeform 2438"/>
              <p:cNvSpPr>
                <a:spLocks/>
              </p:cNvSpPr>
              <p:nvPr/>
            </p:nvSpPr>
            <p:spPr bwMode="auto">
              <a:xfrm>
                <a:off x="1791" y="613"/>
                <a:ext cx="47" cy="64"/>
              </a:xfrm>
              <a:custGeom>
                <a:avLst/>
                <a:gdLst>
                  <a:gd name="T0" fmla="*/ 0 w 47"/>
                  <a:gd name="T1" fmla="*/ 64 h 64"/>
                  <a:gd name="T2" fmla="*/ 2 w 47"/>
                  <a:gd name="T3" fmla="*/ 61 h 64"/>
                  <a:gd name="T4" fmla="*/ 2 w 47"/>
                  <a:gd name="T5" fmla="*/ 61 h 64"/>
                  <a:gd name="T6" fmla="*/ 2 w 47"/>
                  <a:gd name="T7" fmla="*/ 58 h 64"/>
                  <a:gd name="T8" fmla="*/ 2 w 47"/>
                  <a:gd name="T9" fmla="*/ 58 h 64"/>
                  <a:gd name="T10" fmla="*/ 3 w 47"/>
                  <a:gd name="T11" fmla="*/ 54 h 64"/>
                  <a:gd name="T12" fmla="*/ 3 w 47"/>
                  <a:gd name="T13" fmla="*/ 54 h 64"/>
                  <a:gd name="T14" fmla="*/ 3 w 47"/>
                  <a:gd name="T15" fmla="*/ 50 h 64"/>
                  <a:gd name="T16" fmla="*/ 3 w 47"/>
                  <a:gd name="T17" fmla="*/ 50 h 64"/>
                  <a:gd name="T18" fmla="*/ 4 w 47"/>
                  <a:gd name="T19" fmla="*/ 48 h 64"/>
                  <a:gd name="T20" fmla="*/ 4 w 47"/>
                  <a:gd name="T21" fmla="*/ 48 h 64"/>
                  <a:gd name="T22" fmla="*/ 5 w 47"/>
                  <a:gd name="T23" fmla="*/ 44 h 64"/>
                  <a:gd name="T24" fmla="*/ 5 w 47"/>
                  <a:gd name="T25" fmla="*/ 40 h 64"/>
                  <a:gd name="T26" fmla="*/ 6 w 47"/>
                  <a:gd name="T27" fmla="*/ 38 h 64"/>
                  <a:gd name="T28" fmla="*/ 6 w 47"/>
                  <a:gd name="T29" fmla="*/ 34 h 64"/>
                  <a:gd name="T30" fmla="*/ 6 w 47"/>
                  <a:gd name="T31" fmla="*/ 31 h 64"/>
                  <a:gd name="T32" fmla="*/ 8 w 47"/>
                  <a:gd name="T33" fmla="*/ 30 h 64"/>
                  <a:gd name="T34" fmla="*/ 8 w 47"/>
                  <a:gd name="T35" fmla="*/ 28 h 64"/>
                  <a:gd name="T36" fmla="*/ 9 w 47"/>
                  <a:gd name="T37" fmla="*/ 26 h 64"/>
                  <a:gd name="T38" fmla="*/ 10 w 47"/>
                  <a:gd name="T39" fmla="*/ 25 h 64"/>
                  <a:gd name="T40" fmla="*/ 10 w 47"/>
                  <a:gd name="T41" fmla="*/ 23 h 64"/>
                  <a:gd name="T42" fmla="*/ 11 w 47"/>
                  <a:gd name="T43" fmla="*/ 21 h 64"/>
                  <a:gd name="T44" fmla="*/ 13 w 47"/>
                  <a:gd name="T45" fmla="*/ 20 h 64"/>
                  <a:gd name="T46" fmla="*/ 15 w 47"/>
                  <a:gd name="T47" fmla="*/ 18 h 64"/>
                  <a:gd name="T48" fmla="*/ 17 w 47"/>
                  <a:gd name="T49" fmla="*/ 15 h 64"/>
                  <a:gd name="T50" fmla="*/ 20 w 47"/>
                  <a:gd name="T51" fmla="*/ 14 h 64"/>
                  <a:gd name="T52" fmla="*/ 22 w 47"/>
                  <a:gd name="T53" fmla="*/ 11 h 64"/>
                  <a:gd name="T54" fmla="*/ 26 w 47"/>
                  <a:gd name="T55" fmla="*/ 9 h 64"/>
                  <a:gd name="T56" fmla="*/ 31 w 47"/>
                  <a:gd name="T57" fmla="*/ 6 h 64"/>
                  <a:gd name="T58" fmla="*/ 37 w 47"/>
                  <a:gd name="T59" fmla="*/ 4 h 64"/>
                  <a:gd name="T60" fmla="*/ 47 w 47"/>
                  <a:gd name="T61" fmla="*/ 0 h 6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7"/>
                  <a:gd name="T94" fmla="*/ 0 h 64"/>
                  <a:gd name="T95" fmla="*/ 47 w 47"/>
                  <a:gd name="T96" fmla="*/ 64 h 6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7" h="64">
                    <a:moveTo>
                      <a:pt x="0" y="64"/>
                    </a:moveTo>
                    <a:lnTo>
                      <a:pt x="2" y="61"/>
                    </a:lnTo>
                    <a:lnTo>
                      <a:pt x="2" y="58"/>
                    </a:lnTo>
                    <a:lnTo>
                      <a:pt x="3" y="54"/>
                    </a:lnTo>
                    <a:lnTo>
                      <a:pt x="3" y="50"/>
                    </a:lnTo>
                    <a:lnTo>
                      <a:pt x="4" y="48"/>
                    </a:lnTo>
                    <a:lnTo>
                      <a:pt x="5" y="44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4"/>
                    </a:lnTo>
                    <a:lnTo>
                      <a:pt x="6" y="31"/>
                    </a:lnTo>
                    <a:lnTo>
                      <a:pt x="8" y="30"/>
                    </a:lnTo>
                    <a:lnTo>
                      <a:pt x="8" y="28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7" y="15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6" y="9"/>
                    </a:lnTo>
                    <a:lnTo>
                      <a:pt x="31" y="6"/>
                    </a:lnTo>
                    <a:lnTo>
                      <a:pt x="37" y="4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7" name="Freeform 2439"/>
              <p:cNvSpPr>
                <a:spLocks/>
              </p:cNvSpPr>
              <p:nvPr/>
            </p:nvSpPr>
            <p:spPr bwMode="auto">
              <a:xfrm>
                <a:off x="1838" y="613"/>
                <a:ext cx="76" cy="120"/>
              </a:xfrm>
              <a:custGeom>
                <a:avLst/>
                <a:gdLst>
                  <a:gd name="T0" fmla="*/ 0 w 76"/>
                  <a:gd name="T1" fmla="*/ 0 h 120"/>
                  <a:gd name="T2" fmla="*/ 1 w 76"/>
                  <a:gd name="T3" fmla="*/ 0 h 120"/>
                  <a:gd name="T4" fmla="*/ 3 w 76"/>
                  <a:gd name="T5" fmla="*/ 3 h 120"/>
                  <a:gd name="T6" fmla="*/ 6 w 76"/>
                  <a:gd name="T7" fmla="*/ 4 h 120"/>
                  <a:gd name="T8" fmla="*/ 8 w 76"/>
                  <a:gd name="T9" fmla="*/ 6 h 120"/>
                  <a:gd name="T10" fmla="*/ 11 w 76"/>
                  <a:gd name="T11" fmla="*/ 8 h 120"/>
                  <a:gd name="T12" fmla="*/ 12 w 76"/>
                  <a:gd name="T13" fmla="*/ 9 h 120"/>
                  <a:gd name="T14" fmla="*/ 14 w 76"/>
                  <a:gd name="T15" fmla="*/ 10 h 120"/>
                  <a:gd name="T16" fmla="*/ 17 w 76"/>
                  <a:gd name="T17" fmla="*/ 13 h 120"/>
                  <a:gd name="T18" fmla="*/ 19 w 76"/>
                  <a:gd name="T19" fmla="*/ 14 h 120"/>
                  <a:gd name="T20" fmla="*/ 21 w 76"/>
                  <a:gd name="T21" fmla="*/ 15 h 120"/>
                  <a:gd name="T22" fmla="*/ 23 w 76"/>
                  <a:gd name="T23" fmla="*/ 16 h 120"/>
                  <a:gd name="T24" fmla="*/ 25 w 76"/>
                  <a:gd name="T25" fmla="*/ 19 h 120"/>
                  <a:gd name="T26" fmla="*/ 28 w 76"/>
                  <a:gd name="T27" fmla="*/ 20 h 120"/>
                  <a:gd name="T28" fmla="*/ 30 w 76"/>
                  <a:gd name="T29" fmla="*/ 23 h 120"/>
                  <a:gd name="T30" fmla="*/ 32 w 76"/>
                  <a:gd name="T31" fmla="*/ 25 h 120"/>
                  <a:gd name="T32" fmla="*/ 34 w 76"/>
                  <a:gd name="T33" fmla="*/ 28 h 120"/>
                  <a:gd name="T34" fmla="*/ 36 w 76"/>
                  <a:gd name="T35" fmla="*/ 30 h 120"/>
                  <a:gd name="T36" fmla="*/ 39 w 76"/>
                  <a:gd name="T37" fmla="*/ 33 h 120"/>
                  <a:gd name="T38" fmla="*/ 41 w 76"/>
                  <a:gd name="T39" fmla="*/ 36 h 120"/>
                  <a:gd name="T40" fmla="*/ 44 w 76"/>
                  <a:gd name="T41" fmla="*/ 40 h 120"/>
                  <a:gd name="T42" fmla="*/ 46 w 76"/>
                  <a:gd name="T43" fmla="*/ 44 h 120"/>
                  <a:gd name="T44" fmla="*/ 47 w 76"/>
                  <a:gd name="T45" fmla="*/ 48 h 120"/>
                  <a:gd name="T46" fmla="*/ 50 w 76"/>
                  <a:gd name="T47" fmla="*/ 51 h 120"/>
                  <a:gd name="T48" fmla="*/ 52 w 76"/>
                  <a:gd name="T49" fmla="*/ 56 h 120"/>
                  <a:gd name="T50" fmla="*/ 55 w 76"/>
                  <a:gd name="T51" fmla="*/ 61 h 120"/>
                  <a:gd name="T52" fmla="*/ 57 w 76"/>
                  <a:gd name="T53" fmla="*/ 68 h 120"/>
                  <a:gd name="T54" fmla="*/ 60 w 76"/>
                  <a:gd name="T55" fmla="*/ 74 h 120"/>
                  <a:gd name="T56" fmla="*/ 62 w 76"/>
                  <a:gd name="T57" fmla="*/ 80 h 120"/>
                  <a:gd name="T58" fmla="*/ 65 w 76"/>
                  <a:gd name="T59" fmla="*/ 86 h 120"/>
                  <a:gd name="T60" fmla="*/ 67 w 76"/>
                  <a:gd name="T61" fmla="*/ 94 h 120"/>
                  <a:gd name="T62" fmla="*/ 69 w 76"/>
                  <a:gd name="T63" fmla="*/ 103 h 120"/>
                  <a:gd name="T64" fmla="*/ 73 w 76"/>
                  <a:gd name="T65" fmla="*/ 110 h 120"/>
                  <a:gd name="T66" fmla="*/ 76 w 76"/>
                  <a:gd name="T67" fmla="*/ 12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6"/>
                  <a:gd name="T103" fmla="*/ 0 h 120"/>
                  <a:gd name="T104" fmla="*/ 76 w 76"/>
                  <a:gd name="T105" fmla="*/ 120 h 1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6" h="120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7" y="13"/>
                    </a:lnTo>
                    <a:lnTo>
                      <a:pt x="19" y="14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5" y="19"/>
                    </a:lnTo>
                    <a:lnTo>
                      <a:pt x="28" y="20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4" y="28"/>
                    </a:lnTo>
                    <a:lnTo>
                      <a:pt x="36" y="30"/>
                    </a:lnTo>
                    <a:lnTo>
                      <a:pt x="39" y="33"/>
                    </a:lnTo>
                    <a:lnTo>
                      <a:pt x="41" y="36"/>
                    </a:lnTo>
                    <a:lnTo>
                      <a:pt x="44" y="40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50" y="51"/>
                    </a:lnTo>
                    <a:lnTo>
                      <a:pt x="52" y="56"/>
                    </a:lnTo>
                    <a:lnTo>
                      <a:pt x="55" y="61"/>
                    </a:lnTo>
                    <a:lnTo>
                      <a:pt x="57" y="68"/>
                    </a:lnTo>
                    <a:lnTo>
                      <a:pt x="60" y="74"/>
                    </a:lnTo>
                    <a:lnTo>
                      <a:pt x="62" y="80"/>
                    </a:lnTo>
                    <a:lnTo>
                      <a:pt x="65" y="86"/>
                    </a:lnTo>
                    <a:lnTo>
                      <a:pt x="67" y="94"/>
                    </a:lnTo>
                    <a:lnTo>
                      <a:pt x="69" y="103"/>
                    </a:lnTo>
                    <a:lnTo>
                      <a:pt x="73" y="110"/>
                    </a:lnTo>
                    <a:lnTo>
                      <a:pt x="76" y="12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8" name="Freeform 2440"/>
              <p:cNvSpPr>
                <a:spLocks/>
              </p:cNvSpPr>
              <p:nvPr/>
            </p:nvSpPr>
            <p:spPr bwMode="auto">
              <a:xfrm>
                <a:off x="2133" y="453"/>
                <a:ext cx="19" cy="180"/>
              </a:xfrm>
              <a:custGeom>
                <a:avLst/>
                <a:gdLst>
                  <a:gd name="T0" fmla="*/ 4 w 19"/>
                  <a:gd name="T1" fmla="*/ 0 h 180"/>
                  <a:gd name="T2" fmla="*/ 8 w 19"/>
                  <a:gd name="T3" fmla="*/ 11 h 180"/>
                  <a:gd name="T4" fmla="*/ 10 w 19"/>
                  <a:gd name="T5" fmla="*/ 20 h 180"/>
                  <a:gd name="T6" fmla="*/ 11 w 19"/>
                  <a:gd name="T7" fmla="*/ 27 h 180"/>
                  <a:gd name="T8" fmla="*/ 11 w 19"/>
                  <a:gd name="T9" fmla="*/ 34 h 180"/>
                  <a:gd name="T10" fmla="*/ 11 w 19"/>
                  <a:gd name="T11" fmla="*/ 40 h 180"/>
                  <a:gd name="T12" fmla="*/ 11 w 19"/>
                  <a:gd name="T13" fmla="*/ 45 h 180"/>
                  <a:gd name="T14" fmla="*/ 11 w 19"/>
                  <a:gd name="T15" fmla="*/ 49 h 180"/>
                  <a:gd name="T16" fmla="*/ 10 w 19"/>
                  <a:gd name="T17" fmla="*/ 52 h 180"/>
                  <a:gd name="T18" fmla="*/ 10 w 19"/>
                  <a:gd name="T19" fmla="*/ 56 h 180"/>
                  <a:gd name="T20" fmla="*/ 9 w 19"/>
                  <a:gd name="T21" fmla="*/ 59 h 180"/>
                  <a:gd name="T22" fmla="*/ 8 w 19"/>
                  <a:gd name="T23" fmla="*/ 61 h 180"/>
                  <a:gd name="T24" fmla="*/ 8 w 19"/>
                  <a:gd name="T25" fmla="*/ 65 h 180"/>
                  <a:gd name="T26" fmla="*/ 7 w 19"/>
                  <a:gd name="T27" fmla="*/ 67 h 180"/>
                  <a:gd name="T28" fmla="*/ 5 w 19"/>
                  <a:gd name="T29" fmla="*/ 70 h 180"/>
                  <a:gd name="T30" fmla="*/ 5 w 19"/>
                  <a:gd name="T31" fmla="*/ 72 h 180"/>
                  <a:gd name="T32" fmla="*/ 4 w 19"/>
                  <a:gd name="T33" fmla="*/ 75 h 180"/>
                  <a:gd name="T34" fmla="*/ 3 w 19"/>
                  <a:gd name="T35" fmla="*/ 77 h 180"/>
                  <a:gd name="T36" fmla="*/ 3 w 19"/>
                  <a:gd name="T37" fmla="*/ 80 h 180"/>
                  <a:gd name="T38" fmla="*/ 2 w 19"/>
                  <a:gd name="T39" fmla="*/ 82 h 180"/>
                  <a:gd name="T40" fmla="*/ 2 w 19"/>
                  <a:gd name="T41" fmla="*/ 86 h 180"/>
                  <a:gd name="T42" fmla="*/ 0 w 19"/>
                  <a:gd name="T43" fmla="*/ 89 h 180"/>
                  <a:gd name="T44" fmla="*/ 0 w 19"/>
                  <a:gd name="T45" fmla="*/ 92 h 180"/>
                  <a:gd name="T46" fmla="*/ 0 w 19"/>
                  <a:gd name="T47" fmla="*/ 95 h 180"/>
                  <a:gd name="T48" fmla="*/ 0 w 19"/>
                  <a:gd name="T49" fmla="*/ 99 h 180"/>
                  <a:gd name="T50" fmla="*/ 0 w 19"/>
                  <a:gd name="T51" fmla="*/ 103 h 180"/>
                  <a:gd name="T52" fmla="*/ 0 w 19"/>
                  <a:gd name="T53" fmla="*/ 106 h 180"/>
                  <a:gd name="T54" fmla="*/ 0 w 19"/>
                  <a:gd name="T55" fmla="*/ 111 h 180"/>
                  <a:gd name="T56" fmla="*/ 0 w 19"/>
                  <a:gd name="T57" fmla="*/ 115 h 180"/>
                  <a:gd name="T58" fmla="*/ 2 w 19"/>
                  <a:gd name="T59" fmla="*/ 120 h 180"/>
                  <a:gd name="T60" fmla="*/ 3 w 19"/>
                  <a:gd name="T61" fmla="*/ 125 h 180"/>
                  <a:gd name="T62" fmla="*/ 4 w 19"/>
                  <a:gd name="T63" fmla="*/ 130 h 180"/>
                  <a:gd name="T64" fmla="*/ 5 w 19"/>
                  <a:gd name="T65" fmla="*/ 135 h 180"/>
                  <a:gd name="T66" fmla="*/ 7 w 19"/>
                  <a:gd name="T67" fmla="*/ 141 h 180"/>
                  <a:gd name="T68" fmla="*/ 8 w 19"/>
                  <a:gd name="T69" fmla="*/ 148 h 180"/>
                  <a:gd name="T70" fmla="*/ 10 w 19"/>
                  <a:gd name="T71" fmla="*/ 154 h 180"/>
                  <a:gd name="T72" fmla="*/ 13 w 19"/>
                  <a:gd name="T73" fmla="*/ 161 h 180"/>
                  <a:gd name="T74" fmla="*/ 15 w 19"/>
                  <a:gd name="T75" fmla="*/ 169 h 180"/>
                  <a:gd name="T76" fmla="*/ 18 w 19"/>
                  <a:gd name="T77" fmla="*/ 176 h 180"/>
                  <a:gd name="T78" fmla="*/ 19 w 19"/>
                  <a:gd name="T79" fmla="*/ 180 h 1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9"/>
                  <a:gd name="T121" fmla="*/ 0 h 180"/>
                  <a:gd name="T122" fmla="*/ 19 w 19"/>
                  <a:gd name="T123" fmla="*/ 180 h 18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9" h="180">
                    <a:moveTo>
                      <a:pt x="4" y="0"/>
                    </a:moveTo>
                    <a:lnTo>
                      <a:pt x="8" y="11"/>
                    </a:lnTo>
                    <a:lnTo>
                      <a:pt x="10" y="20"/>
                    </a:lnTo>
                    <a:lnTo>
                      <a:pt x="11" y="27"/>
                    </a:lnTo>
                    <a:lnTo>
                      <a:pt x="11" y="34"/>
                    </a:lnTo>
                    <a:lnTo>
                      <a:pt x="11" y="40"/>
                    </a:lnTo>
                    <a:lnTo>
                      <a:pt x="11" y="45"/>
                    </a:lnTo>
                    <a:lnTo>
                      <a:pt x="11" y="49"/>
                    </a:lnTo>
                    <a:lnTo>
                      <a:pt x="10" y="52"/>
                    </a:lnTo>
                    <a:lnTo>
                      <a:pt x="10" y="56"/>
                    </a:lnTo>
                    <a:lnTo>
                      <a:pt x="9" y="59"/>
                    </a:lnTo>
                    <a:lnTo>
                      <a:pt x="8" y="61"/>
                    </a:lnTo>
                    <a:lnTo>
                      <a:pt x="8" y="65"/>
                    </a:lnTo>
                    <a:lnTo>
                      <a:pt x="7" y="67"/>
                    </a:lnTo>
                    <a:lnTo>
                      <a:pt x="5" y="70"/>
                    </a:lnTo>
                    <a:lnTo>
                      <a:pt x="5" y="72"/>
                    </a:lnTo>
                    <a:lnTo>
                      <a:pt x="4" y="75"/>
                    </a:lnTo>
                    <a:lnTo>
                      <a:pt x="3" y="77"/>
                    </a:lnTo>
                    <a:lnTo>
                      <a:pt x="3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2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0" y="106"/>
                    </a:lnTo>
                    <a:lnTo>
                      <a:pt x="0" y="111"/>
                    </a:lnTo>
                    <a:lnTo>
                      <a:pt x="0" y="115"/>
                    </a:lnTo>
                    <a:lnTo>
                      <a:pt x="2" y="120"/>
                    </a:lnTo>
                    <a:lnTo>
                      <a:pt x="3" y="125"/>
                    </a:lnTo>
                    <a:lnTo>
                      <a:pt x="4" y="130"/>
                    </a:lnTo>
                    <a:lnTo>
                      <a:pt x="5" y="135"/>
                    </a:lnTo>
                    <a:lnTo>
                      <a:pt x="7" y="141"/>
                    </a:lnTo>
                    <a:lnTo>
                      <a:pt x="8" y="148"/>
                    </a:lnTo>
                    <a:lnTo>
                      <a:pt x="10" y="154"/>
                    </a:lnTo>
                    <a:lnTo>
                      <a:pt x="13" y="161"/>
                    </a:lnTo>
                    <a:lnTo>
                      <a:pt x="15" y="169"/>
                    </a:lnTo>
                    <a:lnTo>
                      <a:pt x="18" y="176"/>
                    </a:lnTo>
                    <a:lnTo>
                      <a:pt x="19" y="18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9" name="Freeform 2441"/>
              <p:cNvSpPr>
                <a:spLocks/>
              </p:cNvSpPr>
              <p:nvPr/>
            </p:nvSpPr>
            <p:spPr bwMode="auto">
              <a:xfrm>
                <a:off x="2141" y="503"/>
                <a:ext cx="18" cy="128"/>
              </a:xfrm>
              <a:custGeom>
                <a:avLst/>
                <a:gdLst>
                  <a:gd name="T0" fmla="*/ 10 w 18"/>
                  <a:gd name="T1" fmla="*/ 0 h 128"/>
                  <a:gd name="T2" fmla="*/ 10 w 18"/>
                  <a:gd name="T3" fmla="*/ 0 h 128"/>
                  <a:gd name="T4" fmla="*/ 10 w 18"/>
                  <a:gd name="T5" fmla="*/ 4 h 128"/>
                  <a:gd name="T6" fmla="*/ 8 w 18"/>
                  <a:gd name="T7" fmla="*/ 6 h 128"/>
                  <a:gd name="T8" fmla="*/ 7 w 18"/>
                  <a:gd name="T9" fmla="*/ 9 h 128"/>
                  <a:gd name="T10" fmla="*/ 7 w 18"/>
                  <a:gd name="T11" fmla="*/ 12 h 128"/>
                  <a:gd name="T12" fmla="*/ 6 w 18"/>
                  <a:gd name="T13" fmla="*/ 15 h 128"/>
                  <a:gd name="T14" fmla="*/ 5 w 18"/>
                  <a:gd name="T15" fmla="*/ 17 h 128"/>
                  <a:gd name="T16" fmla="*/ 5 w 18"/>
                  <a:gd name="T17" fmla="*/ 20 h 128"/>
                  <a:gd name="T18" fmla="*/ 3 w 18"/>
                  <a:gd name="T19" fmla="*/ 22 h 128"/>
                  <a:gd name="T20" fmla="*/ 3 w 18"/>
                  <a:gd name="T21" fmla="*/ 25 h 128"/>
                  <a:gd name="T22" fmla="*/ 2 w 18"/>
                  <a:gd name="T23" fmla="*/ 27 h 128"/>
                  <a:gd name="T24" fmla="*/ 1 w 18"/>
                  <a:gd name="T25" fmla="*/ 30 h 128"/>
                  <a:gd name="T26" fmla="*/ 1 w 18"/>
                  <a:gd name="T27" fmla="*/ 32 h 128"/>
                  <a:gd name="T28" fmla="*/ 1 w 18"/>
                  <a:gd name="T29" fmla="*/ 36 h 128"/>
                  <a:gd name="T30" fmla="*/ 0 w 18"/>
                  <a:gd name="T31" fmla="*/ 39 h 128"/>
                  <a:gd name="T32" fmla="*/ 0 w 18"/>
                  <a:gd name="T33" fmla="*/ 42 h 128"/>
                  <a:gd name="T34" fmla="*/ 0 w 18"/>
                  <a:gd name="T35" fmla="*/ 46 h 128"/>
                  <a:gd name="T36" fmla="*/ 0 w 18"/>
                  <a:gd name="T37" fmla="*/ 50 h 128"/>
                  <a:gd name="T38" fmla="*/ 0 w 18"/>
                  <a:gd name="T39" fmla="*/ 54 h 128"/>
                  <a:gd name="T40" fmla="*/ 0 w 18"/>
                  <a:gd name="T41" fmla="*/ 58 h 128"/>
                  <a:gd name="T42" fmla="*/ 1 w 18"/>
                  <a:gd name="T43" fmla="*/ 63 h 128"/>
                  <a:gd name="T44" fmla="*/ 1 w 18"/>
                  <a:gd name="T45" fmla="*/ 68 h 128"/>
                  <a:gd name="T46" fmla="*/ 2 w 18"/>
                  <a:gd name="T47" fmla="*/ 73 h 128"/>
                  <a:gd name="T48" fmla="*/ 3 w 18"/>
                  <a:gd name="T49" fmla="*/ 78 h 128"/>
                  <a:gd name="T50" fmla="*/ 5 w 18"/>
                  <a:gd name="T51" fmla="*/ 83 h 128"/>
                  <a:gd name="T52" fmla="*/ 6 w 18"/>
                  <a:gd name="T53" fmla="*/ 89 h 128"/>
                  <a:gd name="T54" fmla="*/ 7 w 18"/>
                  <a:gd name="T55" fmla="*/ 95 h 128"/>
                  <a:gd name="T56" fmla="*/ 10 w 18"/>
                  <a:gd name="T57" fmla="*/ 101 h 128"/>
                  <a:gd name="T58" fmla="*/ 12 w 18"/>
                  <a:gd name="T59" fmla="*/ 109 h 128"/>
                  <a:gd name="T60" fmla="*/ 14 w 18"/>
                  <a:gd name="T61" fmla="*/ 116 h 128"/>
                  <a:gd name="T62" fmla="*/ 17 w 18"/>
                  <a:gd name="T63" fmla="*/ 124 h 128"/>
                  <a:gd name="T64" fmla="*/ 18 w 18"/>
                  <a:gd name="T65" fmla="*/ 128 h 1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"/>
                  <a:gd name="T100" fmla="*/ 0 h 128"/>
                  <a:gd name="T101" fmla="*/ 18 w 18"/>
                  <a:gd name="T102" fmla="*/ 128 h 12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" h="128">
                    <a:moveTo>
                      <a:pt x="10" y="0"/>
                    </a:moveTo>
                    <a:lnTo>
                      <a:pt x="10" y="0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6" y="15"/>
                    </a:lnTo>
                    <a:lnTo>
                      <a:pt x="5" y="17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2" y="27"/>
                    </a:lnTo>
                    <a:lnTo>
                      <a:pt x="1" y="30"/>
                    </a:lnTo>
                    <a:lnTo>
                      <a:pt x="1" y="32"/>
                    </a:lnTo>
                    <a:lnTo>
                      <a:pt x="1" y="36"/>
                    </a:lnTo>
                    <a:lnTo>
                      <a:pt x="0" y="39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0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1" y="63"/>
                    </a:lnTo>
                    <a:lnTo>
                      <a:pt x="1" y="68"/>
                    </a:lnTo>
                    <a:lnTo>
                      <a:pt x="2" y="73"/>
                    </a:lnTo>
                    <a:lnTo>
                      <a:pt x="3" y="78"/>
                    </a:lnTo>
                    <a:lnTo>
                      <a:pt x="5" y="83"/>
                    </a:lnTo>
                    <a:lnTo>
                      <a:pt x="6" y="89"/>
                    </a:lnTo>
                    <a:lnTo>
                      <a:pt x="7" y="95"/>
                    </a:lnTo>
                    <a:lnTo>
                      <a:pt x="10" y="101"/>
                    </a:lnTo>
                    <a:lnTo>
                      <a:pt x="12" y="109"/>
                    </a:lnTo>
                    <a:lnTo>
                      <a:pt x="14" y="116"/>
                    </a:lnTo>
                    <a:lnTo>
                      <a:pt x="17" y="124"/>
                    </a:lnTo>
                    <a:lnTo>
                      <a:pt x="18" y="128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0" name="Freeform 2442"/>
              <p:cNvSpPr>
                <a:spLocks/>
              </p:cNvSpPr>
              <p:nvPr/>
            </p:nvSpPr>
            <p:spPr bwMode="auto">
              <a:xfrm>
                <a:off x="2151" y="467"/>
                <a:ext cx="145" cy="115"/>
              </a:xfrm>
              <a:custGeom>
                <a:avLst/>
                <a:gdLst>
                  <a:gd name="T0" fmla="*/ 0 w 145"/>
                  <a:gd name="T1" fmla="*/ 36 h 115"/>
                  <a:gd name="T2" fmla="*/ 13 w 145"/>
                  <a:gd name="T3" fmla="*/ 36 h 115"/>
                  <a:gd name="T4" fmla="*/ 24 w 145"/>
                  <a:gd name="T5" fmla="*/ 35 h 115"/>
                  <a:gd name="T6" fmla="*/ 34 w 145"/>
                  <a:gd name="T7" fmla="*/ 33 h 115"/>
                  <a:gd name="T8" fmla="*/ 41 w 145"/>
                  <a:gd name="T9" fmla="*/ 31 h 115"/>
                  <a:gd name="T10" fmla="*/ 47 w 145"/>
                  <a:gd name="T11" fmla="*/ 30 h 115"/>
                  <a:gd name="T12" fmla="*/ 52 w 145"/>
                  <a:gd name="T13" fmla="*/ 27 h 115"/>
                  <a:gd name="T14" fmla="*/ 56 w 145"/>
                  <a:gd name="T15" fmla="*/ 25 h 115"/>
                  <a:gd name="T16" fmla="*/ 59 w 145"/>
                  <a:gd name="T17" fmla="*/ 21 h 115"/>
                  <a:gd name="T18" fmla="*/ 63 w 145"/>
                  <a:gd name="T19" fmla="*/ 18 h 115"/>
                  <a:gd name="T20" fmla="*/ 67 w 145"/>
                  <a:gd name="T21" fmla="*/ 16 h 115"/>
                  <a:gd name="T22" fmla="*/ 70 w 145"/>
                  <a:gd name="T23" fmla="*/ 13 h 115"/>
                  <a:gd name="T24" fmla="*/ 73 w 145"/>
                  <a:gd name="T25" fmla="*/ 11 h 115"/>
                  <a:gd name="T26" fmla="*/ 77 w 145"/>
                  <a:gd name="T27" fmla="*/ 8 h 115"/>
                  <a:gd name="T28" fmla="*/ 79 w 145"/>
                  <a:gd name="T29" fmla="*/ 6 h 115"/>
                  <a:gd name="T30" fmla="*/ 81 w 145"/>
                  <a:gd name="T31" fmla="*/ 5 h 115"/>
                  <a:gd name="T32" fmla="*/ 85 w 145"/>
                  <a:gd name="T33" fmla="*/ 3 h 115"/>
                  <a:gd name="T34" fmla="*/ 88 w 145"/>
                  <a:gd name="T35" fmla="*/ 2 h 115"/>
                  <a:gd name="T36" fmla="*/ 91 w 145"/>
                  <a:gd name="T37" fmla="*/ 1 h 115"/>
                  <a:gd name="T38" fmla="*/ 95 w 145"/>
                  <a:gd name="T39" fmla="*/ 1 h 115"/>
                  <a:gd name="T40" fmla="*/ 97 w 145"/>
                  <a:gd name="T41" fmla="*/ 0 h 115"/>
                  <a:gd name="T42" fmla="*/ 101 w 145"/>
                  <a:gd name="T43" fmla="*/ 0 h 115"/>
                  <a:gd name="T44" fmla="*/ 103 w 145"/>
                  <a:gd name="T45" fmla="*/ 1 h 115"/>
                  <a:gd name="T46" fmla="*/ 107 w 145"/>
                  <a:gd name="T47" fmla="*/ 1 h 115"/>
                  <a:gd name="T48" fmla="*/ 110 w 145"/>
                  <a:gd name="T49" fmla="*/ 2 h 115"/>
                  <a:gd name="T50" fmla="*/ 112 w 145"/>
                  <a:gd name="T51" fmla="*/ 3 h 115"/>
                  <a:gd name="T52" fmla="*/ 114 w 145"/>
                  <a:gd name="T53" fmla="*/ 5 h 115"/>
                  <a:gd name="T54" fmla="*/ 117 w 145"/>
                  <a:gd name="T55" fmla="*/ 7 h 115"/>
                  <a:gd name="T56" fmla="*/ 119 w 145"/>
                  <a:gd name="T57" fmla="*/ 8 h 115"/>
                  <a:gd name="T58" fmla="*/ 122 w 145"/>
                  <a:gd name="T59" fmla="*/ 11 h 115"/>
                  <a:gd name="T60" fmla="*/ 123 w 145"/>
                  <a:gd name="T61" fmla="*/ 13 h 115"/>
                  <a:gd name="T62" fmla="*/ 125 w 145"/>
                  <a:gd name="T63" fmla="*/ 16 h 115"/>
                  <a:gd name="T64" fmla="*/ 127 w 145"/>
                  <a:gd name="T65" fmla="*/ 18 h 115"/>
                  <a:gd name="T66" fmla="*/ 128 w 145"/>
                  <a:gd name="T67" fmla="*/ 21 h 115"/>
                  <a:gd name="T68" fmla="*/ 129 w 145"/>
                  <a:gd name="T69" fmla="*/ 25 h 115"/>
                  <a:gd name="T70" fmla="*/ 130 w 145"/>
                  <a:gd name="T71" fmla="*/ 27 h 115"/>
                  <a:gd name="T72" fmla="*/ 132 w 145"/>
                  <a:gd name="T73" fmla="*/ 31 h 115"/>
                  <a:gd name="T74" fmla="*/ 133 w 145"/>
                  <a:gd name="T75" fmla="*/ 35 h 115"/>
                  <a:gd name="T76" fmla="*/ 133 w 145"/>
                  <a:gd name="T77" fmla="*/ 40 h 115"/>
                  <a:gd name="T78" fmla="*/ 134 w 145"/>
                  <a:gd name="T79" fmla="*/ 43 h 115"/>
                  <a:gd name="T80" fmla="*/ 134 w 145"/>
                  <a:gd name="T81" fmla="*/ 48 h 115"/>
                  <a:gd name="T82" fmla="*/ 134 w 145"/>
                  <a:gd name="T83" fmla="*/ 53 h 115"/>
                  <a:gd name="T84" fmla="*/ 135 w 145"/>
                  <a:gd name="T85" fmla="*/ 58 h 115"/>
                  <a:gd name="T86" fmla="*/ 135 w 145"/>
                  <a:gd name="T87" fmla="*/ 65 h 115"/>
                  <a:gd name="T88" fmla="*/ 136 w 145"/>
                  <a:gd name="T89" fmla="*/ 72 h 115"/>
                  <a:gd name="T90" fmla="*/ 138 w 145"/>
                  <a:gd name="T91" fmla="*/ 81 h 115"/>
                  <a:gd name="T92" fmla="*/ 140 w 145"/>
                  <a:gd name="T93" fmla="*/ 91 h 115"/>
                  <a:gd name="T94" fmla="*/ 143 w 145"/>
                  <a:gd name="T95" fmla="*/ 102 h 115"/>
                  <a:gd name="T96" fmla="*/ 145 w 145"/>
                  <a:gd name="T97" fmla="*/ 115 h 11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5"/>
                  <a:gd name="T148" fmla="*/ 0 h 115"/>
                  <a:gd name="T149" fmla="*/ 145 w 145"/>
                  <a:gd name="T150" fmla="*/ 115 h 11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5" h="115">
                    <a:moveTo>
                      <a:pt x="0" y="36"/>
                    </a:moveTo>
                    <a:lnTo>
                      <a:pt x="13" y="36"/>
                    </a:lnTo>
                    <a:lnTo>
                      <a:pt x="24" y="35"/>
                    </a:lnTo>
                    <a:lnTo>
                      <a:pt x="34" y="33"/>
                    </a:lnTo>
                    <a:lnTo>
                      <a:pt x="41" y="31"/>
                    </a:lnTo>
                    <a:lnTo>
                      <a:pt x="47" y="30"/>
                    </a:lnTo>
                    <a:lnTo>
                      <a:pt x="52" y="27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3" y="18"/>
                    </a:lnTo>
                    <a:lnTo>
                      <a:pt x="67" y="16"/>
                    </a:lnTo>
                    <a:lnTo>
                      <a:pt x="70" y="13"/>
                    </a:lnTo>
                    <a:lnTo>
                      <a:pt x="73" y="11"/>
                    </a:lnTo>
                    <a:lnTo>
                      <a:pt x="77" y="8"/>
                    </a:lnTo>
                    <a:lnTo>
                      <a:pt x="79" y="6"/>
                    </a:lnTo>
                    <a:lnTo>
                      <a:pt x="81" y="5"/>
                    </a:lnTo>
                    <a:lnTo>
                      <a:pt x="85" y="3"/>
                    </a:lnTo>
                    <a:lnTo>
                      <a:pt x="88" y="2"/>
                    </a:lnTo>
                    <a:lnTo>
                      <a:pt x="91" y="1"/>
                    </a:lnTo>
                    <a:lnTo>
                      <a:pt x="95" y="1"/>
                    </a:lnTo>
                    <a:lnTo>
                      <a:pt x="97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7" y="1"/>
                    </a:lnTo>
                    <a:lnTo>
                      <a:pt x="110" y="2"/>
                    </a:lnTo>
                    <a:lnTo>
                      <a:pt x="112" y="3"/>
                    </a:lnTo>
                    <a:lnTo>
                      <a:pt x="114" y="5"/>
                    </a:lnTo>
                    <a:lnTo>
                      <a:pt x="117" y="7"/>
                    </a:lnTo>
                    <a:lnTo>
                      <a:pt x="119" y="8"/>
                    </a:lnTo>
                    <a:lnTo>
                      <a:pt x="122" y="11"/>
                    </a:lnTo>
                    <a:lnTo>
                      <a:pt x="123" y="13"/>
                    </a:lnTo>
                    <a:lnTo>
                      <a:pt x="125" y="16"/>
                    </a:lnTo>
                    <a:lnTo>
                      <a:pt x="127" y="18"/>
                    </a:lnTo>
                    <a:lnTo>
                      <a:pt x="128" y="21"/>
                    </a:lnTo>
                    <a:lnTo>
                      <a:pt x="129" y="25"/>
                    </a:lnTo>
                    <a:lnTo>
                      <a:pt x="130" y="27"/>
                    </a:lnTo>
                    <a:lnTo>
                      <a:pt x="132" y="31"/>
                    </a:lnTo>
                    <a:lnTo>
                      <a:pt x="133" y="35"/>
                    </a:lnTo>
                    <a:lnTo>
                      <a:pt x="133" y="40"/>
                    </a:lnTo>
                    <a:lnTo>
                      <a:pt x="134" y="43"/>
                    </a:lnTo>
                    <a:lnTo>
                      <a:pt x="134" y="48"/>
                    </a:lnTo>
                    <a:lnTo>
                      <a:pt x="134" y="53"/>
                    </a:lnTo>
                    <a:lnTo>
                      <a:pt x="135" y="58"/>
                    </a:lnTo>
                    <a:lnTo>
                      <a:pt x="135" y="65"/>
                    </a:lnTo>
                    <a:lnTo>
                      <a:pt x="136" y="72"/>
                    </a:lnTo>
                    <a:lnTo>
                      <a:pt x="138" y="81"/>
                    </a:lnTo>
                    <a:lnTo>
                      <a:pt x="140" y="91"/>
                    </a:lnTo>
                    <a:lnTo>
                      <a:pt x="143" y="102"/>
                    </a:lnTo>
                    <a:lnTo>
                      <a:pt x="145" y="11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1" name="Freeform 2443"/>
              <p:cNvSpPr>
                <a:spLocks/>
              </p:cNvSpPr>
              <p:nvPr/>
            </p:nvSpPr>
            <p:spPr bwMode="auto">
              <a:xfrm>
                <a:off x="2152" y="468"/>
                <a:ext cx="72" cy="26"/>
              </a:xfrm>
              <a:custGeom>
                <a:avLst/>
                <a:gdLst>
                  <a:gd name="T0" fmla="*/ 0 w 72"/>
                  <a:gd name="T1" fmla="*/ 26 h 26"/>
                  <a:gd name="T2" fmla="*/ 13 w 72"/>
                  <a:gd name="T3" fmla="*/ 25 h 26"/>
                  <a:gd name="T4" fmla="*/ 24 w 72"/>
                  <a:gd name="T5" fmla="*/ 25 h 26"/>
                  <a:gd name="T6" fmla="*/ 33 w 72"/>
                  <a:gd name="T7" fmla="*/ 24 h 26"/>
                  <a:gd name="T8" fmla="*/ 39 w 72"/>
                  <a:gd name="T9" fmla="*/ 21 h 26"/>
                  <a:gd name="T10" fmla="*/ 44 w 72"/>
                  <a:gd name="T11" fmla="*/ 20 h 26"/>
                  <a:gd name="T12" fmla="*/ 49 w 72"/>
                  <a:gd name="T13" fmla="*/ 17 h 26"/>
                  <a:gd name="T14" fmla="*/ 52 w 72"/>
                  <a:gd name="T15" fmla="*/ 15 h 26"/>
                  <a:gd name="T16" fmla="*/ 56 w 72"/>
                  <a:gd name="T17" fmla="*/ 12 h 26"/>
                  <a:gd name="T18" fmla="*/ 60 w 72"/>
                  <a:gd name="T19" fmla="*/ 10 h 26"/>
                  <a:gd name="T20" fmla="*/ 62 w 72"/>
                  <a:gd name="T21" fmla="*/ 7 h 26"/>
                  <a:gd name="T22" fmla="*/ 66 w 72"/>
                  <a:gd name="T23" fmla="*/ 5 h 26"/>
                  <a:gd name="T24" fmla="*/ 66 w 72"/>
                  <a:gd name="T25" fmla="*/ 5 h 26"/>
                  <a:gd name="T26" fmla="*/ 68 w 72"/>
                  <a:gd name="T27" fmla="*/ 2 h 26"/>
                  <a:gd name="T28" fmla="*/ 68 w 72"/>
                  <a:gd name="T29" fmla="*/ 2 h 26"/>
                  <a:gd name="T30" fmla="*/ 72 w 72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2"/>
                  <a:gd name="T49" fmla="*/ 0 h 26"/>
                  <a:gd name="T50" fmla="*/ 72 w 72"/>
                  <a:gd name="T51" fmla="*/ 26 h 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2" h="26">
                    <a:moveTo>
                      <a:pt x="0" y="26"/>
                    </a:moveTo>
                    <a:lnTo>
                      <a:pt x="13" y="25"/>
                    </a:lnTo>
                    <a:lnTo>
                      <a:pt x="24" y="25"/>
                    </a:lnTo>
                    <a:lnTo>
                      <a:pt x="33" y="24"/>
                    </a:lnTo>
                    <a:lnTo>
                      <a:pt x="39" y="21"/>
                    </a:lnTo>
                    <a:lnTo>
                      <a:pt x="44" y="20"/>
                    </a:lnTo>
                    <a:lnTo>
                      <a:pt x="49" y="17"/>
                    </a:lnTo>
                    <a:lnTo>
                      <a:pt x="52" y="15"/>
                    </a:lnTo>
                    <a:lnTo>
                      <a:pt x="56" y="12"/>
                    </a:lnTo>
                    <a:lnTo>
                      <a:pt x="60" y="10"/>
                    </a:lnTo>
                    <a:lnTo>
                      <a:pt x="62" y="7"/>
                    </a:lnTo>
                    <a:lnTo>
                      <a:pt x="66" y="5"/>
                    </a:lnTo>
                    <a:lnTo>
                      <a:pt x="68" y="2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2" name="Freeform 2444"/>
              <p:cNvSpPr>
                <a:spLocks/>
              </p:cNvSpPr>
              <p:nvPr/>
            </p:nvSpPr>
            <p:spPr bwMode="auto">
              <a:xfrm>
                <a:off x="2235" y="4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3" name="Line 2445"/>
              <p:cNvSpPr>
                <a:spLocks noChangeShapeType="1"/>
              </p:cNvSpPr>
              <p:nvPr/>
            </p:nvSpPr>
            <p:spPr bwMode="auto">
              <a:xfrm flipV="1">
                <a:off x="2224" y="465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4" name="Freeform 2446"/>
              <p:cNvSpPr>
                <a:spLocks/>
              </p:cNvSpPr>
              <p:nvPr/>
            </p:nvSpPr>
            <p:spPr bwMode="auto">
              <a:xfrm>
                <a:off x="2239" y="4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5" name="Line 2447"/>
              <p:cNvSpPr>
                <a:spLocks noChangeShapeType="1"/>
              </p:cNvSpPr>
              <p:nvPr/>
            </p:nvSpPr>
            <p:spPr bwMode="auto">
              <a:xfrm flipV="1">
                <a:off x="2228" y="4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6" name="Freeform 2448"/>
              <p:cNvSpPr>
                <a:spLocks/>
              </p:cNvSpPr>
              <p:nvPr/>
            </p:nvSpPr>
            <p:spPr bwMode="auto">
              <a:xfrm>
                <a:off x="2241" y="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7" name="Line 2449"/>
              <p:cNvSpPr>
                <a:spLocks noChangeShapeType="1"/>
              </p:cNvSpPr>
              <p:nvPr/>
            </p:nvSpPr>
            <p:spPr bwMode="auto">
              <a:xfrm flipV="1">
                <a:off x="2231" y="46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8" name="Freeform 2450"/>
              <p:cNvSpPr>
                <a:spLocks/>
              </p:cNvSpPr>
              <p:nvPr/>
            </p:nvSpPr>
            <p:spPr bwMode="auto">
              <a:xfrm>
                <a:off x="2245" y="4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9" name="Line 2451"/>
              <p:cNvSpPr>
                <a:spLocks noChangeShapeType="1"/>
              </p:cNvSpPr>
              <p:nvPr/>
            </p:nvSpPr>
            <p:spPr bwMode="auto">
              <a:xfrm flipV="1">
                <a:off x="2235" y="46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0" name="Freeform 2452"/>
              <p:cNvSpPr>
                <a:spLocks/>
              </p:cNvSpPr>
              <p:nvPr/>
            </p:nvSpPr>
            <p:spPr bwMode="auto">
              <a:xfrm>
                <a:off x="2248" y="4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1" name="Line 2453"/>
              <p:cNvSpPr>
                <a:spLocks noChangeShapeType="1"/>
              </p:cNvSpPr>
              <p:nvPr/>
            </p:nvSpPr>
            <p:spPr bwMode="auto">
              <a:xfrm flipV="1">
                <a:off x="2239" y="45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2" name="Freeform 2454"/>
              <p:cNvSpPr>
                <a:spLocks/>
              </p:cNvSpPr>
              <p:nvPr/>
            </p:nvSpPr>
            <p:spPr bwMode="auto">
              <a:xfrm>
                <a:off x="2251" y="4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3" name="Line 2455"/>
              <p:cNvSpPr>
                <a:spLocks noChangeShapeType="1"/>
              </p:cNvSpPr>
              <p:nvPr/>
            </p:nvSpPr>
            <p:spPr bwMode="auto">
              <a:xfrm flipV="1">
                <a:off x="2242" y="4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4" name="Freeform 2456"/>
              <p:cNvSpPr>
                <a:spLocks/>
              </p:cNvSpPr>
              <p:nvPr/>
            </p:nvSpPr>
            <p:spPr bwMode="auto">
              <a:xfrm>
                <a:off x="2254" y="4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5" name="Line 2457"/>
              <p:cNvSpPr>
                <a:spLocks noChangeShapeType="1"/>
              </p:cNvSpPr>
              <p:nvPr/>
            </p:nvSpPr>
            <p:spPr bwMode="auto">
              <a:xfrm>
                <a:off x="2246" y="4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6" name="Freeform 2458"/>
              <p:cNvSpPr>
                <a:spLocks/>
              </p:cNvSpPr>
              <p:nvPr/>
            </p:nvSpPr>
            <p:spPr bwMode="auto">
              <a:xfrm>
                <a:off x="2258" y="4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7" name="Line 2459"/>
              <p:cNvSpPr>
                <a:spLocks noChangeShapeType="1"/>
              </p:cNvSpPr>
              <p:nvPr/>
            </p:nvSpPr>
            <p:spPr bwMode="auto">
              <a:xfrm>
                <a:off x="2251" y="45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8" name="Freeform 2460"/>
              <p:cNvSpPr>
                <a:spLocks/>
              </p:cNvSpPr>
              <p:nvPr/>
            </p:nvSpPr>
            <p:spPr bwMode="auto">
              <a:xfrm>
                <a:off x="2261" y="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9" name="Line 2461"/>
              <p:cNvSpPr>
                <a:spLocks noChangeShapeType="1"/>
              </p:cNvSpPr>
              <p:nvPr/>
            </p:nvSpPr>
            <p:spPr bwMode="auto">
              <a:xfrm>
                <a:off x="2254" y="45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0" name="Freeform 2462"/>
              <p:cNvSpPr>
                <a:spLocks/>
              </p:cNvSpPr>
              <p:nvPr/>
            </p:nvSpPr>
            <p:spPr bwMode="auto">
              <a:xfrm>
                <a:off x="2264" y="4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1" name="Line 2463"/>
              <p:cNvSpPr>
                <a:spLocks noChangeShapeType="1"/>
              </p:cNvSpPr>
              <p:nvPr/>
            </p:nvSpPr>
            <p:spPr bwMode="auto">
              <a:xfrm>
                <a:off x="2258" y="45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2" name="Freeform 2464"/>
              <p:cNvSpPr>
                <a:spLocks/>
              </p:cNvSpPr>
              <p:nvPr/>
            </p:nvSpPr>
            <p:spPr bwMode="auto">
              <a:xfrm>
                <a:off x="2267" y="4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3" name="Line 2465"/>
              <p:cNvSpPr>
                <a:spLocks noChangeShapeType="1"/>
              </p:cNvSpPr>
              <p:nvPr/>
            </p:nvSpPr>
            <p:spPr bwMode="auto">
              <a:xfrm>
                <a:off x="2262" y="45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4" name="Freeform 2466"/>
              <p:cNvSpPr>
                <a:spLocks/>
              </p:cNvSpPr>
              <p:nvPr/>
            </p:nvSpPr>
            <p:spPr bwMode="auto">
              <a:xfrm>
                <a:off x="2269" y="4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5" name="Line 2467"/>
              <p:cNvSpPr>
                <a:spLocks noChangeShapeType="1"/>
              </p:cNvSpPr>
              <p:nvPr/>
            </p:nvSpPr>
            <p:spPr bwMode="auto">
              <a:xfrm>
                <a:off x="2265" y="46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6" name="Freeform 2468"/>
              <p:cNvSpPr>
                <a:spLocks/>
              </p:cNvSpPr>
              <p:nvPr/>
            </p:nvSpPr>
            <p:spPr bwMode="auto">
              <a:xfrm>
                <a:off x="2272" y="4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7" name="Line 2469"/>
              <p:cNvSpPr>
                <a:spLocks noChangeShapeType="1"/>
              </p:cNvSpPr>
              <p:nvPr/>
            </p:nvSpPr>
            <p:spPr bwMode="auto">
              <a:xfrm>
                <a:off x="2269" y="46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8" name="Freeform 2470"/>
              <p:cNvSpPr>
                <a:spLocks/>
              </p:cNvSpPr>
              <p:nvPr/>
            </p:nvSpPr>
            <p:spPr bwMode="auto">
              <a:xfrm>
                <a:off x="2274" y="4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9" name="Line 2471"/>
              <p:cNvSpPr>
                <a:spLocks noChangeShapeType="1"/>
              </p:cNvSpPr>
              <p:nvPr/>
            </p:nvSpPr>
            <p:spPr bwMode="auto">
              <a:xfrm>
                <a:off x="2272" y="4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0" name="Freeform 2472"/>
              <p:cNvSpPr>
                <a:spLocks/>
              </p:cNvSpPr>
              <p:nvPr/>
            </p:nvSpPr>
            <p:spPr bwMode="auto">
              <a:xfrm>
                <a:off x="2275" y="4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1" name="Line 2473"/>
              <p:cNvSpPr>
                <a:spLocks noChangeShapeType="1"/>
              </p:cNvSpPr>
              <p:nvPr/>
            </p:nvSpPr>
            <p:spPr bwMode="auto">
              <a:xfrm>
                <a:off x="2275" y="4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2" name="Freeform 2474"/>
              <p:cNvSpPr>
                <a:spLocks/>
              </p:cNvSpPr>
              <p:nvPr/>
            </p:nvSpPr>
            <p:spPr bwMode="auto">
              <a:xfrm>
                <a:off x="2278" y="47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3" name="Line 2475"/>
              <p:cNvSpPr>
                <a:spLocks noChangeShapeType="1"/>
              </p:cNvSpPr>
              <p:nvPr/>
            </p:nvSpPr>
            <p:spPr bwMode="auto">
              <a:xfrm>
                <a:off x="2278" y="46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4" name="Freeform 2476"/>
              <p:cNvSpPr>
                <a:spLocks/>
              </p:cNvSpPr>
              <p:nvPr/>
            </p:nvSpPr>
            <p:spPr bwMode="auto">
              <a:xfrm>
                <a:off x="2279" y="4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5" name="Line 2477"/>
              <p:cNvSpPr>
                <a:spLocks noChangeShapeType="1"/>
              </p:cNvSpPr>
              <p:nvPr/>
            </p:nvSpPr>
            <p:spPr bwMode="auto">
              <a:xfrm>
                <a:off x="2280" y="47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6" name="Freeform 2478"/>
              <p:cNvSpPr>
                <a:spLocks/>
              </p:cNvSpPr>
              <p:nvPr/>
            </p:nvSpPr>
            <p:spPr bwMode="auto">
              <a:xfrm>
                <a:off x="2280" y="4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7" name="Line 2479"/>
              <p:cNvSpPr>
                <a:spLocks noChangeShapeType="1"/>
              </p:cNvSpPr>
              <p:nvPr/>
            </p:nvSpPr>
            <p:spPr bwMode="auto">
              <a:xfrm>
                <a:off x="2283" y="47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8" name="Freeform 2480"/>
              <p:cNvSpPr>
                <a:spLocks/>
              </p:cNvSpPr>
              <p:nvPr/>
            </p:nvSpPr>
            <p:spPr bwMode="auto">
              <a:xfrm>
                <a:off x="2281" y="4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9" name="Line 2481"/>
              <p:cNvSpPr>
                <a:spLocks noChangeShapeType="1"/>
              </p:cNvSpPr>
              <p:nvPr/>
            </p:nvSpPr>
            <p:spPr bwMode="auto">
              <a:xfrm>
                <a:off x="2284" y="478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0" name="Freeform 2482"/>
              <p:cNvSpPr>
                <a:spLocks/>
              </p:cNvSpPr>
              <p:nvPr/>
            </p:nvSpPr>
            <p:spPr bwMode="auto">
              <a:xfrm>
                <a:off x="2283" y="4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1" name="Line 2483"/>
              <p:cNvSpPr>
                <a:spLocks noChangeShapeType="1"/>
              </p:cNvSpPr>
              <p:nvPr/>
            </p:nvSpPr>
            <p:spPr bwMode="auto">
              <a:xfrm>
                <a:off x="2286" y="48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2" name="Freeform 2484"/>
              <p:cNvSpPr>
                <a:spLocks/>
              </p:cNvSpPr>
              <p:nvPr/>
            </p:nvSpPr>
            <p:spPr bwMode="auto">
              <a:xfrm>
                <a:off x="2284" y="4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3" name="Line 2485"/>
              <p:cNvSpPr>
                <a:spLocks noChangeShapeType="1"/>
              </p:cNvSpPr>
              <p:nvPr/>
            </p:nvSpPr>
            <p:spPr bwMode="auto">
              <a:xfrm>
                <a:off x="2287" y="484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4" name="Freeform 2486"/>
              <p:cNvSpPr>
                <a:spLocks/>
              </p:cNvSpPr>
              <p:nvPr/>
            </p:nvSpPr>
            <p:spPr bwMode="auto">
              <a:xfrm>
                <a:off x="2284" y="4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5" name="Line 2487"/>
              <p:cNvSpPr>
                <a:spLocks noChangeShapeType="1"/>
              </p:cNvSpPr>
              <p:nvPr/>
            </p:nvSpPr>
            <p:spPr bwMode="auto">
              <a:xfrm>
                <a:off x="2289" y="48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6" name="Freeform 2488"/>
              <p:cNvSpPr>
                <a:spLocks/>
              </p:cNvSpPr>
              <p:nvPr/>
            </p:nvSpPr>
            <p:spPr bwMode="auto">
              <a:xfrm>
                <a:off x="2285" y="5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7" name="Line 2489"/>
              <p:cNvSpPr>
                <a:spLocks noChangeShapeType="1"/>
              </p:cNvSpPr>
              <p:nvPr/>
            </p:nvSpPr>
            <p:spPr bwMode="auto">
              <a:xfrm>
                <a:off x="2290" y="49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8" name="Freeform 2490"/>
              <p:cNvSpPr>
                <a:spLocks/>
              </p:cNvSpPr>
              <p:nvPr/>
            </p:nvSpPr>
            <p:spPr bwMode="auto">
              <a:xfrm>
                <a:off x="2285" y="5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9" name="Line 2491"/>
              <p:cNvSpPr>
                <a:spLocks noChangeShapeType="1"/>
              </p:cNvSpPr>
              <p:nvPr/>
            </p:nvSpPr>
            <p:spPr bwMode="auto">
              <a:xfrm>
                <a:off x="2291" y="49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0" name="Freeform 2492"/>
              <p:cNvSpPr>
                <a:spLocks/>
              </p:cNvSpPr>
              <p:nvPr/>
            </p:nvSpPr>
            <p:spPr bwMode="auto">
              <a:xfrm>
                <a:off x="2286" y="5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1" name="Line 2493"/>
              <p:cNvSpPr>
                <a:spLocks noChangeShapeType="1"/>
              </p:cNvSpPr>
              <p:nvPr/>
            </p:nvSpPr>
            <p:spPr bwMode="auto">
              <a:xfrm>
                <a:off x="2292" y="499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2" name="Freeform 2494"/>
              <p:cNvSpPr>
                <a:spLocks/>
              </p:cNvSpPr>
              <p:nvPr/>
            </p:nvSpPr>
            <p:spPr bwMode="auto">
              <a:xfrm>
                <a:off x="2286" y="5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3" name="Freeform 2495"/>
              <p:cNvSpPr>
                <a:spLocks/>
              </p:cNvSpPr>
              <p:nvPr/>
            </p:nvSpPr>
            <p:spPr bwMode="auto">
              <a:xfrm>
                <a:off x="2294" y="504"/>
                <a:ext cx="12" cy="75"/>
              </a:xfrm>
              <a:custGeom>
                <a:avLst/>
                <a:gdLst>
                  <a:gd name="T0" fmla="*/ 0 w 12"/>
                  <a:gd name="T1" fmla="*/ 0 h 75"/>
                  <a:gd name="T2" fmla="*/ 0 w 12"/>
                  <a:gd name="T3" fmla="*/ 4 h 75"/>
                  <a:gd name="T4" fmla="*/ 0 w 12"/>
                  <a:gd name="T5" fmla="*/ 5 h 75"/>
                  <a:gd name="T6" fmla="*/ 1 w 12"/>
                  <a:gd name="T7" fmla="*/ 9 h 75"/>
                  <a:gd name="T8" fmla="*/ 1 w 12"/>
                  <a:gd name="T9" fmla="*/ 9 h 75"/>
                  <a:gd name="T10" fmla="*/ 1 w 12"/>
                  <a:gd name="T11" fmla="*/ 15 h 75"/>
                  <a:gd name="T12" fmla="*/ 1 w 12"/>
                  <a:gd name="T13" fmla="*/ 15 h 75"/>
                  <a:gd name="T14" fmla="*/ 1 w 12"/>
                  <a:gd name="T15" fmla="*/ 20 h 75"/>
                  <a:gd name="T16" fmla="*/ 2 w 12"/>
                  <a:gd name="T17" fmla="*/ 26 h 75"/>
                  <a:gd name="T18" fmla="*/ 3 w 12"/>
                  <a:gd name="T19" fmla="*/ 33 h 75"/>
                  <a:gd name="T20" fmla="*/ 4 w 12"/>
                  <a:gd name="T21" fmla="*/ 41 h 75"/>
                  <a:gd name="T22" fmla="*/ 6 w 12"/>
                  <a:gd name="T23" fmla="*/ 52 h 75"/>
                  <a:gd name="T24" fmla="*/ 8 w 12"/>
                  <a:gd name="T25" fmla="*/ 62 h 75"/>
                  <a:gd name="T26" fmla="*/ 12 w 12"/>
                  <a:gd name="T27" fmla="*/ 75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5"/>
                  <a:gd name="T44" fmla="*/ 12 w 12"/>
                  <a:gd name="T45" fmla="*/ 75 h 7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5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1" y="15"/>
                    </a:lnTo>
                    <a:lnTo>
                      <a:pt x="1" y="20"/>
                    </a:lnTo>
                    <a:lnTo>
                      <a:pt x="2" y="26"/>
                    </a:lnTo>
                    <a:lnTo>
                      <a:pt x="3" y="33"/>
                    </a:lnTo>
                    <a:lnTo>
                      <a:pt x="4" y="41"/>
                    </a:lnTo>
                    <a:lnTo>
                      <a:pt x="6" y="52"/>
                    </a:lnTo>
                    <a:lnTo>
                      <a:pt x="8" y="62"/>
                    </a:lnTo>
                    <a:lnTo>
                      <a:pt x="12" y="7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4" name="Freeform 2496"/>
              <p:cNvSpPr>
                <a:spLocks/>
              </p:cNvSpPr>
              <p:nvPr/>
            </p:nvSpPr>
            <p:spPr bwMode="auto">
              <a:xfrm>
                <a:off x="2144" y="449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4 w 9"/>
                  <a:gd name="T3" fmla="*/ 13 h 45"/>
                  <a:gd name="T4" fmla="*/ 7 w 9"/>
                  <a:gd name="T5" fmla="*/ 21 h 45"/>
                  <a:gd name="T6" fmla="*/ 8 w 9"/>
                  <a:gd name="T7" fmla="*/ 29 h 45"/>
                  <a:gd name="T8" fmla="*/ 8 w 9"/>
                  <a:gd name="T9" fmla="*/ 35 h 45"/>
                  <a:gd name="T10" fmla="*/ 9 w 9"/>
                  <a:gd name="T11" fmla="*/ 41 h 45"/>
                  <a:gd name="T12" fmla="*/ 8 w 9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45"/>
                  <a:gd name="T23" fmla="*/ 9 w 9"/>
                  <a:gd name="T24" fmla="*/ 45 h 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45">
                    <a:moveTo>
                      <a:pt x="0" y="0"/>
                    </a:moveTo>
                    <a:lnTo>
                      <a:pt x="4" y="13"/>
                    </a:lnTo>
                    <a:lnTo>
                      <a:pt x="7" y="21"/>
                    </a:lnTo>
                    <a:lnTo>
                      <a:pt x="8" y="29"/>
                    </a:lnTo>
                    <a:lnTo>
                      <a:pt x="8" y="35"/>
                    </a:lnTo>
                    <a:lnTo>
                      <a:pt x="9" y="41"/>
                    </a:lnTo>
                    <a:lnTo>
                      <a:pt x="8" y="4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5" name="Freeform 2497"/>
              <p:cNvSpPr>
                <a:spLocks/>
              </p:cNvSpPr>
              <p:nvPr/>
            </p:nvSpPr>
            <p:spPr bwMode="auto">
              <a:xfrm>
                <a:off x="1604" y="679"/>
                <a:ext cx="135" cy="49"/>
              </a:xfrm>
              <a:custGeom>
                <a:avLst/>
                <a:gdLst>
                  <a:gd name="T0" fmla="*/ 0 w 135"/>
                  <a:gd name="T1" fmla="*/ 49 h 49"/>
                  <a:gd name="T2" fmla="*/ 8 w 135"/>
                  <a:gd name="T3" fmla="*/ 47 h 49"/>
                  <a:gd name="T4" fmla="*/ 15 w 135"/>
                  <a:gd name="T5" fmla="*/ 44 h 49"/>
                  <a:gd name="T6" fmla="*/ 21 w 135"/>
                  <a:gd name="T7" fmla="*/ 40 h 49"/>
                  <a:gd name="T8" fmla="*/ 26 w 135"/>
                  <a:gd name="T9" fmla="*/ 38 h 49"/>
                  <a:gd name="T10" fmla="*/ 31 w 135"/>
                  <a:gd name="T11" fmla="*/ 34 h 49"/>
                  <a:gd name="T12" fmla="*/ 35 w 135"/>
                  <a:gd name="T13" fmla="*/ 30 h 49"/>
                  <a:gd name="T14" fmla="*/ 40 w 135"/>
                  <a:gd name="T15" fmla="*/ 28 h 49"/>
                  <a:gd name="T16" fmla="*/ 43 w 135"/>
                  <a:gd name="T17" fmla="*/ 24 h 49"/>
                  <a:gd name="T18" fmla="*/ 47 w 135"/>
                  <a:gd name="T19" fmla="*/ 22 h 49"/>
                  <a:gd name="T20" fmla="*/ 51 w 135"/>
                  <a:gd name="T21" fmla="*/ 19 h 49"/>
                  <a:gd name="T22" fmla="*/ 54 w 135"/>
                  <a:gd name="T23" fmla="*/ 17 h 49"/>
                  <a:gd name="T24" fmla="*/ 58 w 135"/>
                  <a:gd name="T25" fmla="*/ 14 h 49"/>
                  <a:gd name="T26" fmla="*/ 62 w 135"/>
                  <a:gd name="T27" fmla="*/ 12 h 49"/>
                  <a:gd name="T28" fmla="*/ 65 w 135"/>
                  <a:gd name="T29" fmla="*/ 10 h 49"/>
                  <a:gd name="T30" fmla="*/ 68 w 135"/>
                  <a:gd name="T31" fmla="*/ 8 h 49"/>
                  <a:gd name="T32" fmla="*/ 71 w 135"/>
                  <a:gd name="T33" fmla="*/ 7 h 49"/>
                  <a:gd name="T34" fmla="*/ 75 w 135"/>
                  <a:gd name="T35" fmla="*/ 5 h 49"/>
                  <a:gd name="T36" fmla="*/ 77 w 135"/>
                  <a:gd name="T37" fmla="*/ 4 h 49"/>
                  <a:gd name="T38" fmla="*/ 80 w 135"/>
                  <a:gd name="T39" fmla="*/ 3 h 49"/>
                  <a:gd name="T40" fmla="*/ 82 w 135"/>
                  <a:gd name="T41" fmla="*/ 2 h 49"/>
                  <a:gd name="T42" fmla="*/ 86 w 135"/>
                  <a:gd name="T43" fmla="*/ 2 h 49"/>
                  <a:gd name="T44" fmla="*/ 88 w 135"/>
                  <a:gd name="T45" fmla="*/ 2 h 49"/>
                  <a:gd name="T46" fmla="*/ 91 w 135"/>
                  <a:gd name="T47" fmla="*/ 0 h 49"/>
                  <a:gd name="T48" fmla="*/ 93 w 135"/>
                  <a:gd name="T49" fmla="*/ 0 h 49"/>
                  <a:gd name="T50" fmla="*/ 96 w 135"/>
                  <a:gd name="T51" fmla="*/ 0 h 49"/>
                  <a:gd name="T52" fmla="*/ 98 w 135"/>
                  <a:gd name="T53" fmla="*/ 2 h 49"/>
                  <a:gd name="T54" fmla="*/ 101 w 135"/>
                  <a:gd name="T55" fmla="*/ 2 h 49"/>
                  <a:gd name="T56" fmla="*/ 103 w 135"/>
                  <a:gd name="T57" fmla="*/ 2 h 49"/>
                  <a:gd name="T58" fmla="*/ 106 w 135"/>
                  <a:gd name="T59" fmla="*/ 3 h 49"/>
                  <a:gd name="T60" fmla="*/ 108 w 135"/>
                  <a:gd name="T61" fmla="*/ 4 h 49"/>
                  <a:gd name="T62" fmla="*/ 110 w 135"/>
                  <a:gd name="T63" fmla="*/ 5 h 49"/>
                  <a:gd name="T64" fmla="*/ 113 w 135"/>
                  <a:gd name="T65" fmla="*/ 7 h 49"/>
                  <a:gd name="T66" fmla="*/ 115 w 135"/>
                  <a:gd name="T67" fmla="*/ 8 h 49"/>
                  <a:gd name="T68" fmla="*/ 118 w 135"/>
                  <a:gd name="T69" fmla="*/ 10 h 49"/>
                  <a:gd name="T70" fmla="*/ 119 w 135"/>
                  <a:gd name="T71" fmla="*/ 12 h 49"/>
                  <a:gd name="T72" fmla="*/ 121 w 135"/>
                  <a:gd name="T73" fmla="*/ 14 h 49"/>
                  <a:gd name="T74" fmla="*/ 124 w 135"/>
                  <a:gd name="T75" fmla="*/ 17 h 49"/>
                  <a:gd name="T76" fmla="*/ 126 w 135"/>
                  <a:gd name="T77" fmla="*/ 20 h 49"/>
                  <a:gd name="T78" fmla="*/ 127 w 135"/>
                  <a:gd name="T79" fmla="*/ 23 h 49"/>
                  <a:gd name="T80" fmla="*/ 130 w 135"/>
                  <a:gd name="T81" fmla="*/ 27 h 49"/>
                  <a:gd name="T82" fmla="*/ 132 w 135"/>
                  <a:gd name="T83" fmla="*/ 32 h 49"/>
                  <a:gd name="T84" fmla="*/ 134 w 135"/>
                  <a:gd name="T85" fmla="*/ 37 h 49"/>
                  <a:gd name="T86" fmla="*/ 135 w 135"/>
                  <a:gd name="T87" fmla="*/ 39 h 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5"/>
                  <a:gd name="T133" fmla="*/ 0 h 49"/>
                  <a:gd name="T134" fmla="*/ 135 w 135"/>
                  <a:gd name="T135" fmla="*/ 49 h 4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5" h="49">
                    <a:moveTo>
                      <a:pt x="0" y="49"/>
                    </a:moveTo>
                    <a:lnTo>
                      <a:pt x="8" y="47"/>
                    </a:lnTo>
                    <a:lnTo>
                      <a:pt x="15" y="44"/>
                    </a:lnTo>
                    <a:lnTo>
                      <a:pt x="21" y="40"/>
                    </a:lnTo>
                    <a:lnTo>
                      <a:pt x="26" y="38"/>
                    </a:lnTo>
                    <a:lnTo>
                      <a:pt x="31" y="34"/>
                    </a:lnTo>
                    <a:lnTo>
                      <a:pt x="35" y="30"/>
                    </a:lnTo>
                    <a:lnTo>
                      <a:pt x="40" y="28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1" y="19"/>
                    </a:lnTo>
                    <a:lnTo>
                      <a:pt x="54" y="17"/>
                    </a:lnTo>
                    <a:lnTo>
                      <a:pt x="58" y="14"/>
                    </a:lnTo>
                    <a:lnTo>
                      <a:pt x="62" y="12"/>
                    </a:lnTo>
                    <a:lnTo>
                      <a:pt x="65" y="10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5" y="5"/>
                    </a:lnTo>
                    <a:lnTo>
                      <a:pt x="77" y="4"/>
                    </a:lnTo>
                    <a:lnTo>
                      <a:pt x="80" y="3"/>
                    </a:lnTo>
                    <a:lnTo>
                      <a:pt x="82" y="2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6" y="0"/>
                    </a:lnTo>
                    <a:lnTo>
                      <a:pt x="98" y="2"/>
                    </a:lnTo>
                    <a:lnTo>
                      <a:pt x="101" y="2"/>
                    </a:lnTo>
                    <a:lnTo>
                      <a:pt x="103" y="2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5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21" y="14"/>
                    </a:lnTo>
                    <a:lnTo>
                      <a:pt x="124" y="17"/>
                    </a:lnTo>
                    <a:lnTo>
                      <a:pt x="126" y="20"/>
                    </a:lnTo>
                    <a:lnTo>
                      <a:pt x="127" y="23"/>
                    </a:lnTo>
                    <a:lnTo>
                      <a:pt x="130" y="27"/>
                    </a:lnTo>
                    <a:lnTo>
                      <a:pt x="132" y="32"/>
                    </a:lnTo>
                    <a:lnTo>
                      <a:pt x="134" y="37"/>
                    </a:lnTo>
                    <a:lnTo>
                      <a:pt x="135" y="39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6" name="Line 2498"/>
              <p:cNvSpPr>
                <a:spLocks noChangeShapeType="1"/>
              </p:cNvSpPr>
              <p:nvPr/>
            </p:nvSpPr>
            <p:spPr bwMode="auto">
              <a:xfrm flipV="1">
                <a:off x="1604" y="733"/>
                <a:ext cx="10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7" name="Freeform 2499"/>
              <p:cNvSpPr>
                <a:spLocks/>
              </p:cNvSpPr>
              <p:nvPr/>
            </p:nvSpPr>
            <p:spPr bwMode="auto">
              <a:xfrm>
                <a:off x="1614" y="7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8" name="Line 2500"/>
              <p:cNvSpPr>
                <a:spLocks noChangeShapeType="1"/>
              </p:cNvSpPr>
              <p:nvPr/>
            </p:nvSpPr>
            <p:spPr bwMode="auto">
              <a:xfrm flipV="1">
                <a:off x="1614" y="731"/>
                <a:ext cx="8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9" name="Freeform 2501"/>
              <p:cNvSpPr>
                <a:spLocks/>
              </p:cNvSpPr>
              <p:nvPr/>
            </p:nvSpPr>
            <p:spPr bwMode="auto">
              <a:xfrm>
                <a:off x="1622" y="72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0" name="Line 2502"/>
              <p:cNvSpPr>
                <a:spLocks noChangeShapeType="1"/>
              </p:cNvSpPr>
              <p:nvPr/>
            </p:nvSpPr>
            <p:spPr bwMode="auto">
              <a:xfrm flipV="1">
                <a:off x="1622" y="727"/>
                <a:ext cx="7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1" name="Freeform 2503"/>
              <p:cNvSpPr>
                <a:spLocks/>
              </p:cNvSpPr>
              <p:nvPr/>
            </p:nvSpPr>
            <p:spPr bwMode="auto">
              <a:xfrm>
                <a:off x="1629" y="7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2" name="Line 2504"/>
              <p:cNvSpPr>
                <a:spLocks noChangeShapeType="1"/>
              </p:cNvSpPr>
              <p:nvPr/>
            </p:nvSpPr>
            <p:spPr bwMode="auto">
              <a:xfrm flipV="1">
                <a:off x="1629" y="723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3" name="Freeform 2505"/>
              <p:cNvSpPr>
                <a:spLocks/>
              </p:cNvSpPr>
              <p:nvPr/>
            </p:nvSpPr>
            <p:spPr bwMode="auto">
              <a:xfrm>
                <a:off x="1634" y="7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4" name="Line 2506"/>
              <p:cNvSpPr>
                <a:spLocks noChangeShapeType="1"/>
              </p:cNvSpPr>
              <p:nvPr/>
            </p:nvSpPr>
            <p:spPr bwMode="auto">
              <a:xfrm flipV="1">
                <a:off x="1635" y="719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5" name="Freeform 2507"/>
              <p:cNvSpPr>
                <a:spLocks/>
              </p:cNvSpPr>
              <p:nvPr/>
            </p:nvSpPr>
            <p:spPr bwMode="auto">
              <a:xfrm>
                <a:off x="1640" y="7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6" name="Freeform 2508"/>
              <p:cNvSpPr>
                <a:spLocks/>
              </p:cNvSpPr>
              <p:nvPr/>
            </p:nvSpPr>
            <p:spPr bwMode="auto">
              <a:xfrm>
                <a:off x="1640" y="691"/>
                <a:ext cx="44" cy="28"/>
              </a:xfrm>
              <a:custGeom>
                <a:avLst/>
                <a:gdLst>
                  <a:gd name="T0" fmla="*/ 0 w 44"/>
                  <a:gd name="T1" fmla="*/ 28 h 28"/>
                  <a:gd name="T2" fmla="*/ 4 w 44"/>
                  <a:gd name="T3" fmla="*/ 26 h 28"/>
                  <a:gd name="T4" fmla="*/ 4 w 44"/>
                  <a:gd name="T5" fmla="*/ 25 h 28"/>
                  <a:gd name="T6" fmla="*/ 8 w 44"/>
                  <a:gd name="T7" fmla="*/ 22 h 28"/>
                  <a:gd name="T8" fmla="*/ 8 w 44"/>
                  <a:gd name="T9" fmla="*/ 22 h 28"/>
                  <a:gd name="T10" fmla="*/ 12 w 44"/>
                  <a:gd name="T11" fmla="*/ 18 h 28"/>
                  <a:gd name="T12" fmla="*/ 12 w 44"/>
                  <a:gd name="T13" fmla="*/ 18 h 28"/>
                  <a:gd name="T14" fmla="*/ 15 w 44"/>
                  <a:gd name="T15" fmla="*/ 16 h 28"/>
                  <a:gd name="T16" fmla="*/ 16 w 44"/>
                  <a:gd name="T17" fmla="*/ 16 h 28"/>
                  <a:gd name="T18" fmla="*/ 18 w 44"/>
                  <a:gd name="T19" fmla="*/ 13 h 28"/>
                  <a:gd name="T20" fmla="*/ 19 w 44"/>
                  <a:gd name="T21" fmla="*/ 13 h 28"/>
                  <a:gd name="T22" fmla="*/ 22 w 44"/>
                  <a:gd name="T23" fmla="*/ 11 h 28"/>
                  <a:gd name="T24" fmla="*/ 22 w 44"/>
                  <a:gd name="T25" fmla="*/ 11 h 28"/>
                  <a:gd name="T26" fmla="*/ 26 w 44"/>
                  <a:gd name="T27" fmla="*/ 8 h 28"/>
                  <a:gd name="T28" fmla="*/ 26 w 44"/>
                  <a:gd name="T29" fmla="*/ 8 h 28"/>
                  <a:gd name="T30" fmla="*/ 29 w 44"/>
                  <a:gd name="T31" fmla="*/ 7 h 28"/>
                  <a:gd name="T32" fmla="*/ 29 w 44"/>
                  <a:gd name="T33" fmla="*/ 7 h 28"/>
                  <a:gd name="T34" fmla="*/ 33 w 44"/>
                  <a:gd name="T35" fmla="*/ 5 h 28"/>
                  <a:gd name="T36" fmla="*/ 33 w 44"/>
                  <a:gd name="T37" fmla="*/ 5 h 28"/>
                  <a:gd name="T38" fmla="*/ 35 w 44"/>
                  <a:gd name="T39" fmla="*/ 3 h 28"/>
                  <a:gd name="T40" fmla="*/ 35 w 44"/>
                  <a:gd name="T41" fmla="*/ 3 h 28"/>
                  <a:gd name="T42" fmla="*/ 39 w 44"/>
                  <a:gd name="T43" fmla="*/ 2 h 28"/>
                  <a:gd name="T44" fmla="*/ 39 w 44"/>
                  <a:gd name="T45" fmla="*/ 2 h 28"/>
                  <a:gd name="T46" fmla="*/ 41 w 44"/>
                  <a:gd name="T47" fmla="*/ 1 h 28"/>
                  <a:gd name="T48" fmla="*/ 41 w 44"/>
                  <a:gd name="T49" fmla="*/ 1 h 28"/>
                  <a:gd name="T50" fmla="*/ 44 w 44"/>
                  <a:gd name="T51" fmla="*/ 0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4"/>
                  <a:gd name="T79" fmla="*/ 0 h 28"/>
                  <a:gd name="T80" fmla="*/ 44 w 44"/>
                  <a:gd name="T81" fmla="*/ 28 h 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4" h="28">
                    <a:moveTo>
                      <a:pt x="0" y="28"/>
                    </a:moveTo>
                    <a:lnTo>
                      <a:pt x="4" y="26"/>
                    </a:lnTo>
                    <a:lnTo>
                      <a:pt x="4" y="25"/>
                    </a:lnTo>
                    <a:lnTo>
                      <a:pt x="8" y="22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22" y="11"/>
                    </a:lnTo>
                    <a:lnTo>
                      <a:pt x="26" y="8"/>
                    </a:lnTo>
                    <a:lnTo>
                      <a:pt x="29" y="7"/>
                    </a:lnTo>
                    <a:lnTo>
                      <a:pt x="33" y="5"/>
                    </a:lnTo>
                    <a:lnTo>
                      <a:pt x="35" y="3"/>
                    </a:lnTo>
                    <a:lnTo>
                      <a:pt x="39" y="2"/>
                    </a:lnTo>
                    <a:lnTo>
                      <a:pt x="41" y="1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7" name="Freeform 2509"/>
              <p:cNvSpPr>
                <a:spLocks/>
              </p:cNvSpPr>
              <p:nvPr/>
            </p:nvSpPr>
            <p:spPr bwMode="auto">
              <a:xfrm>
                <a:off x="1690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8" name="Line 2510"/>
              <p:cNvSpPr>
                <a:spLocks noChangeShapeType="1"/>
              </p:cNvSpPr>
              <p:nvPr/>
            </p:nvSpPr>
            <p:spPr bwMode="auto">
              <a:xfrm flipV="1">
                <a:off x="1684" y="689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9" name="Freeform 2511"/>
              <p:cNvSpPr>
                <a:spLocks/>
              </p:cNvSpPr>
              <p:nvPr/>
            </p:nvSpPr>
            <p:spPr bwMode="auto">
              <a:xfrm>
                <a:off x="1692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0" name="Line 2512"/>
              <p:cNvSpPr>
                <a:spLocks noChangeShapeType="1"/>
              </p:cNvSpPr>
              <p:nvPr/>
            </p:nvSpPr>
            <p:spPr bwMode="auto">
              <a:xfrm>
                <a:off x="1686" y="68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1" name="Freeform 2513"/>
              <p:cNvSpPr>
                <a:spLocks/>
              </p:cNvSpPr>
              <p:nvPr/>
            </p:nvSpPr>
            <p:spPr bwMode="auto">
              <a:xfrm>
                <a:off x="1695" y="69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2" name="Line 2514"/>
              <p:cNvSpPr>
                <a:spLocks noChangeShapeType="1"/>
              </p:cNvSpPr>
              <p:nvPr/>
            </p:nvSpPr>
            <p:spPr bwMode="auto">
              <a:xfrm flipV="1">
                <a:off x="1689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3" name="Freeform 2515"/>
              <p:cNvSpPr>
                <a:spLocks/>
              </p:cNvSpPr>
              <p:nvPr/>
            </p:nvSpPr>
            <p:spPr bwMode="auto">
              <a:xfrm>
                <a:off x="1697" y="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4" name="Line 2516"/>
              <p:cNvSpPr>
                <a:spLocks noChangeShapeType="1"/>
              </p:cNvSpPr>
              <p:nvPr/>
            </p:nvSpPr>
            <p:spPr bwMode="auto">
              <a:xfrm>
                <a:off x="1691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5" name="Freeform 2517"/>
              <p:cNvSpPr>
                <a:spLocks/>
              </p:cNvSpPr>
              <p:nvPr/>
            </p:nvSpPr>
            <p:spPr bwMode="auto">
              <a:xfrm>
                <a:off x="1699" y="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6" name="Line 2518"/>
              <p:cNvSpPr>
                <a:spLocks noChangeShapeType="1"/>
              </p:cNvSpPr>
              <p:nvPr/>
            </p:nvSpPr>
            <p:spPr bwMode="auto">
              <a:xfrm>
                <a:off x="1694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7" name="Freeform 2519"/>
              <p:cNvSpPr>
                <a:spLocks/>
              </p:cNvSpPr>
              <p:nvPr/>
            </p:nvSpPr>
            <p:spPr bwMode="auto">
              <a:xfrm>
                <a:off x="1701" y="69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8" name="Line 2520"/>
              <p:cNvSpPr>
                <a:spLocks noChangeShapeType="1"/>
              </p:cNvSpPr>
              <p:nvPr/>
            </p:nvSpPr>
            <p:spPr bwMode="auto">
              <a:xfrm>
                <a:off x="1695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9" name="Rectangle 2521"/>
              <p:cNvSpPr>
                <a:spLocks noChangeArrowheads="1"/>
              </p:cNvSpPr>
              <p:nvPr/>
            </p:nvSpPr>
            <p:spPr bwMode="auto">
              <a:xfrm>
                <a:off x="1702" y="69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0" name="Line 2522"/>
              <p:cNvSpPr>
                <a:spLocks noChangeShapeType="1"/>
              </p:cNvSpPr>
              <p:nvPr/>
            </p:nvSpPr>
            <p:spPr bwMode="auto">
              <a:xfrm>
                <a:off x="1697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1" name="Freeform 2523"/>
              <p:cNvSpPr>
                <a:spLocks/>
              </p:cNvSpPr>
              <p:nvPr/>
            </p:nvSpPr>
            <p:spPr bwMode="auto">
              <a:xfrm>
                <a:off x="1703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2" name="Line 2524"/>
              <p:cNvSpPr>
                <a:spLocks noChangeShapeType="1"/>
              </p:cNvSpPr>
              <p:nvPr/>
            </p:nvSpPr>
            <p:spPr bwMode="auto">
              <a:xfrm>
                <a:off x="1700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3" name="Freeform 2525"/>
              <p:cNvSpPr>
                <a:spLocks/>
              </p:cNvSpPr>
              <p:nvPr/>
            </p:nvSpPr>
            <p:spPr bwMode="auto">
              <a:xfrm>
                <a:off x="1705" y="69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4" name="Line 2526"/>
              <p:cNvSpPr>
                <a:spLocks noChangeShapeType="1"/>
              </p:cNvSpPr>
              <p:nvPr/>
            </p:nvSpPr>
            <p:spPr bwMode="auto">
              <a:xfrm>
                <a:off x="1701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5" name="Freeform 2527"/>
              <p:cNvSpPr>
                <a:spLocks/>
              </p:cNvSpPr>
              <p:nvPr/>
            </p:nvSpPr>
            <p:spPr bwMode="auto">
              <a:xfrm>
                <a:off x="1707" y="6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6" name="Line 2528"/>
              <p:cNvSpPr>
                <a:spLocks noChangeShapeType="1"/>
              </p:cNvSpPr>
              <p:nvPr/>
            </p:nvSpPr>
            <p:spPr bwMode="auto">
              <a:xfrm>
                <a:off x="1703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7" name="Freeform 2529"/>
              <p:cNvSpPr>
                <a:spLocks/>
              </p:cNvSpPr>
              <p:nvPr/>
            </p:nvSpPr>
            <p:spPr bwMode="auto">
              <a:xfrm>
                <a:off x="1708" y="6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8" name="Line 2530"/>
              <p:cNvSpPr>
                <a:spLocks noChangeShapeType="1"/>
              </p:cNvSpPr>
              <p:nvPr/>
            </p:nvSpPr>
            <p:spPr bwMode="auto">
              <a:xfrm>
                <a:off x="1705" y="6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9" name="Freeform 2531"/>
              <p:cNvSpPr>
                <a:spLocks/>
              </p:cNvSpPr>
              <p:nvPr/>
            </p:nvSpPr>
            <p:spPr bwMode="auto">
              <a:xfrm>
                <a:off x="1710" y="6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0" name="Line 2532"/>
              <p:cNvSpPr>
                <a:spLocks noChangeShapeType="1"/>
              </p:cNvSpPr>
              <p:nvPr/>
            </p:nvSpPr>
            <p:spPr bwMode="auto">
              <a:xfrm>
                <a:off x="1707" y="68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1" name="Freeform 2533"/>
              <p:cNvSpPr>
                <a:spLocks/>
              </p:cNvSpPr>
              <p:nvPr/>
            </p:nvSpPr>
            <p:spPr bwMode="auto">
              <a:xfrm>
                <a:off x="1711" y="6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2" name="Line 2534"/>
              <p:cNvSpPr>
                <a:spLocks noChangeShapeType="1"/>
              </p:cNvSpPr>
              <p:nvPr/>
            </p:nvSpPr>
            <p:spPr bwMode="auto">
              <a:xfrm>
                <a:off x="1708" y="69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3" name="Freeform 2535"/>
              <p:cNvSpPr>
                <a:spLocks/>
              </p:cNvSpPr>
              <p:nvPr/>
            </p:nvSpPr>
            <p:spPr bwMode="auto">
              <a:xfrm>
                <a:off x="1712" y="6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4" name="Line 2536"/>
              <p:cNvSpPr>
                <a:spLocks noChangeShapeType="1"/>
              </p:cNvSpPr>
              <p:nvPr/>
            </p:nvSpPr>
            <p:spPr bwMode="auto">
              <a:xfrm>
                <a:off x="1711" y="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5" name="Freeform 2537"/>
              <p:cNvSpPr>
                <a:spLocks/>
              </p:cNvSpPr>
              <p:nvPr/>
            </p:nvSpPr>
            <p:spPr bwMode="auto">
              <a:xfrm>
                <a:off x="1713" y="6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6" name="Line 2538"/>
              <p:cNvSpPr>
                <a:spLocks noChangeShapeType="1"/>
              </p:cNvSpPr>
              <p:nvPr/>
            </p:nvSpPr>
            <p:spPr bwMode="auto">
              <a:xfrm>
                <a:off x="1712" y="69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7" name="Freeform 2539"/>
              <p:cNvSpPr>
                <a:spLocks/>
              </p:cNvSpPr>
              <p:nvPr/>
            </p:nvSpPr>
            <p:spPr bwMode="auto">
              <a:xfrm>
                <a:off x="1716" y="7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8" name="Line 2540"/>
              <p:cNvSpPr>
                <a:spLocks noChangeShapeType="1"/>
              </p:cNvSpPr>
              <p:nvPr/>
            </p:nvSpPr>
            <p:spPr bwMode="auto">
              <a:xfrm>
                <a:off x="1714" y="69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9" name="Freeform 2541"/>
              <p:cNvSpPr>
                <a:spLocks/>
              </p:cNvSpPr>
              <p:nvPr/>
            </p:nvSpPr>
            <p:spPr bwMode="auto">
              <a:xfrm>
                <a:off x="1717" y="7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0" name="Line 2542"/>
              <p:cNvSpPr>
                <a:spLocks noChangeShapeType="1"/>
              </p:cNvSpPr>
              <p:nvPr/>
            </p:nvSpPr>
            <p:spPr bwMode="auto">
              <a:xfrm>
                <a:off x="1717" y="6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1" name="Freeform 2543"/>
              <p:cNvSpPr>
                <a:spLocks/>
              </p:cNvSpPr>
              <p:nvPr/>
            </p:nvSpPr>
            <p:spPr bwMode="auto">
              <a:xfrm>
                <a:off x="1718" y="7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2" name="Line 2544"/>
              <p:cNvSpPr>
                <a:spLocks noChangeShapeType="1"/>
              </p:cNvSpPr>
              <p:nvPr/>
            </p:nvSpPr>
            <p:spPr bwMode="auto">
              <a:xfrm>
                <a:off x="1718" y="6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3" name="Freeform 2545"/>
              <p:cNvSpPr>
                <a:spLocks/>
              </p:cNvSpPr>
              <p:nvPr/>
            </p:nvSpPr>
            <p:spPr bwMode="auto">
              <a:xfrm>
                <a:off x="1719" y="7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4" name="Line 2546"/>
              <p:cNvSpPr>
                <a:spLocks noChangeShapeType="1"/>
              </p:cNvSpPr>
              <p:nvPr/>
            </p:nvSpPr>
            <p:spPr bwMode="auto">
              <a:xfrm>
                <a:off x="1721" y="69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5" name="Freeform 2547"/>
              <p:cNvSpPr>
                <a:spLocks/>
              </p:cNvSpPr>
              <p:nvPr/>
            </p:nvSpPr>
            <p:spPr bwMode="auto">
              <a:xfrm>
                <a:off x="1721" y="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6" name="Line 2548"/>
              <p:cNvSpPr>
                <a:spLocks noChangeShapeType="1"/>
              </p:cNvSpPr>
              <p:nvPr/>
            </p:nvSpPr>
            <p:spPr bwMode="auto">
              <a:xfrm>
                <a:off x="1722" y="7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7" name="Freeform 2549"/>
              <p:cNvSpPr>
                <a:spLocks/>
              </p:cNvSpPr>
              <p:nvPr/>
            </p:nvSpPr>
            <p:spPr bwMode="auto">
              <a:xfrm>
                <a:off x="1722" y="7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8" name="Line 2550"/>
              <p:cNvSpPr>
                <a:spLocks noChangeShapeType="1"/>
              </p:cNvSpPr>
              <p:nvPr/>
            </p:nvSpPr>
            <p:spPr bwMode="auto">
              <a:xfrm>
                <a:off x="1724" y="70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9" name="Freeform 2551"/>
              <p:cNvSpPr>
                <a:spLocks/>
              </p:cNvSpPr>
              <p:nvPr/>
            </p:nvSpPr>
            <p:spPr bwMode="auto">
              <a:xfrm>
                <a:off x="1723" y="7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0" name="Line 2552"/>
              <p:cNvSpPr>
                <a:spLocks noChangeShapeType="1"/>
              </p:cNvSpPr>
              <p:nvPr/>
            </p:nvSpPr>
            <p:spPr bwMode="auto">
              <a:xfrm>
                <a:off x="1725" y="70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1" name="Freeform 2553"/>
              <p:cNvSpPr>
                <a:spLocks/>
              </p:cNvSpPr>
              <p:nvPr/>
            </p:nvSpPr>
            <p:spPr bwMode="auto">
              <a:xfrm>
                <a:off x="1724" y="7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2" name="Line 2554"/>
              <p:cNvSpPr>
                <a:spLocks noChangeShapeType="1"/>
              </p:cNvSpPr>
              <p:nvPr/>
            </p:nvSpPr>
            <p:spPr bwMode="auto">
              <a:xfrm>
                <a:off x="1727" y="709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3" name="Freeform 2555"/>
              <p:cNvSpPr>
                <a:spLocks/>
              </p:cNvSpPr>
              <p:nvPr/>
            </p:nvSpPr>
            <p:spPr bwMode="auto">
              <a:xfrm>
                <a:off x="1725" y="71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4" name="Line 2556"/>
              <p:cNvSpPr>
                <a:spLocks noChangeShapeType="1"/>
              </p:cNvSpPr>
              <p:nvPr/>
            </p:nvSpPr>
            <p:spPr bwMode="auto">
              <a:xfrm>
                <a:off x="1729" y="713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5" name="Freeform 2557"/>
              <p:cNvSpPr>
                <a:spLocks/>
              </p:cNvSpPr>
              <p:nvPr/>
            </p:nvSpPr>
            <p:spPr bwMode="auto">
              <a:xfrm>
                <a:off x="1728" y="7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6" name="Freeform 2558"/>
              <p:cNvSpPr>
                <a:spLocks/>
              </p:cNvSpPr>
              <p:nvPr/>
            </p:nvSpPr>
            <p:spPr bwMode="auto">
              <a:xfrm>
                <a:off x="1730" y="718"/>
                <a:ext cx="20" cy="71"/>
              </a:xfrm>
              <a:custGeom>
                <a:avLst/>
                <a:gdLst>
                  <a:gd name="T0" fmla="*/ 0 w 20"/>
                  <a:gd name="T1" fmla="*/ 0 h 71"/>
                  <a:gd name="T2" fmla="*/ 3 w 20"/>
                  <a:gd name="T3" fmla="*/ 5 h 71"/>
                  <a:gd name="T4" fmla="*/ 3 w 20"/>
                  <a:gd name="T5" fmla="*/ 6 h 71"/>
                  <a:gd name="T6" fmla="*/ 4 w 20"/>
                  <a:gd name="T7" fmla="*/ 14 h 71"/>
                  <a:gd name="T8" fmla="*/ 5 w 20"/>
                  <a:gd name="T9" fmla="*/ 14 h 71"/>
                  <a:gd name="T10" fmla="*/ 8 w 20"/>
                  <a:gd name="T11" fmla="*/ 24 h 71"/>
                  <a:gd name="T12" fmla="*/ 8 w 20"/>
                  <a:gd name="T13" fmla="*/ 24 h 71"/>
                  <a:gd name="T14" fmla="*/ 11 w 20"/>
                  <a:gd name="T15" fmla="*/ 36 h 71"/>
                  <a:gd name="T16" fmla="*/ 11 w 20"/>
                  <a:gd name="T17" fmla="*/ 36 h 71"/>
                  <a:gd name="T18" fmla="*/ 15 w 20"/>
                  <a:gd name="T19" fmla="*/ 53 h 71"/>
                  <a:gd name="T20" fmla="*/ 15 w 20"/>
                  <a:gd name="T21" fmla="*/ 53 h 71"/>
                  <a:gd name="T22" fmla="*/ 20 w 20"/>
                  <a:gd name="T23" fmla="*/ 71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71"/>
                  <a:gd name="T38" fmla="*/ 20 w 20"/>
                  <a:gd name="T39" fmla="*/ 71 h 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71">
                    <a:moveTo>
                      <a:pt x="0" y="0"/>
                    </a:moveTo>
                    <a:lnTo>
                      <a:pt x="3" y="5"/>
                    </a:lnTo>
                    <a:lnTo>
                      <a:pt x="3" y="6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8" y="24"/>
                    </a:lnTo>
                    <a:lnTo>
                      <a:pt x="11" y="36"/>
                    </a:lnTo>
                    <a:lnTo>
                      <a:pt x="15" y="53"/>
                    </a:lnTo>
                    <a:lnTo>
                      <a:pt x="20" y="71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7" name="Freeform 2559"/>
              <p:cNvSpPr>
                <a:spLocks/>
              </p:cNvSpPr>
              <p:nvPr/>
            </p:nvSpPr>
            <p:spPr bwMode="auto">
              <a:xfrm>
                <a:off x="1741" y="726"/>
                <a:ext cx="16" cy="62"/>
              </a:xfrm>
              <a:custGeom>
                <a:avLst/>
                <a:gdLst>
                  <a:gd name="T0" fmla="*/ 0 w 16"/>
                  <a:gd name="T1" fmla="*/ 0 h 62"/>
                  <a:gd name="T2" fmla="*/ 1 w 16"/>
                  <a:gd name="T3" fmla="*/ 3 h 62"/>
                  <a:gd name="T4" fmla="*/ 4 w 16"/>
                  <a:gd name="T5" fmla="*/ 13 h 62"/>
                  <a:gd name="T6" fmla="*/ 8 w 16"/>
                  <a:gd name="T7" fmla="*/ 26 h 62"/>
                  <a:gd name="T8" fmla="*/ 11 w 16"/>
                  <a:gd name="T9" fmla="*/ 42 h 62"/>
                  <a:gd name="T10" fmla="*/ 16 w 16"/>
                  <a:gd name="T11" fmla="*/ 62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62"/>
                  <a:gd name="T20" fmla="*/ 16 w 16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62">
                    <a:moveTo>
                      <a:pt x="0" y="0"/>
                    </a:moveTo>
                    <a:lnTo>
                      <a:pt x="1" y="3"/>
                    </a:lnTo>
                    <a:lnTo>
                      <a:pt x="4" y="13"/>
                    </a:lnTo>
                    <a:lnTo>
                      <a:pt x="8" y="26"/>
                    </a:lnTo>
                    <a:lnTo>
                      <a:pt x="11" y="42"/>
                    </a:lnTo>
                    <a:lnTo>
                      <a:pt x="16" y="62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8" name="Freeform 2560"/>
              <p:cNvSpPr>
                <a:spLocks/>
              </p:cNvSpPr>
              <p:nvPr/>
            </p:nvSpPr>
            <p:spPr bwMode="auto">
              <a:xfrm>
                <a:off x="1578" y="743"/>
                <a:ext cx="130" cy="88"/>
              </a:xfrm>
              <a:custGeom>
                <a:avLst/>
                <a:gdLst>
                  <a:gd name="T0" fmla="*/ 1 w 130"/>
                  <a:gd name="T1" fmla="*/ 1 h 88"/>
                  <a:gd name="T2" fmla="*/ 2 w 130"/>
                  <a:gd name="T3" fmla="*/ 6 h 88"/>
                  <a:gd name="T4" fmla="*/ 2 w 130"/>
                  <a:gd name="T5" fmla="*/ 10 h 88"/>
                  <a:gd name="T6" fmla="*/ 3 w 130"/>
                  <a:gd name="T7" fmla="*/ 14 h 88"/>
                  <a:gd name="T8" fmla="*/ 4 w 130"/>
                  <a:gd name="T9" fmla="*/ 18 h 88"/>
                  <a:gd name="T10" fmla="*/ 6 w 130"/>
                  <a:gd name="T11" fmla="*/ 23 h 88"/>
                  <a:gd name="T12" fmla="*/ 7 w 130"/>
                  <a:gd name="T13" fmla="*/ 26 h 88"/>
                  <a:gd name="T14" fmla="*/ 8 w 130"/>
                  <a:gd name="T15" fmla="*/ 30 h 88"/>
                  <a:gd name="T16" fmla="*/ 9 w 130"/>
                  <a:gd name="T17" fmla="*/ 34 h 88"/>
                  <a:gd name="T18" fmla="*/ 11 w 130"/>
                  <a:gd name="T19" fmla="*/ 38 h 88"/>
                  <a:gd name="T20" fmla="*/ 12 w 130"/>
                  <a:gd name="T21" fmla="*/ 41 h 88"/>
                  <a:gd name="T22" fmla="*/ 13 w 130"/>
                  <a:gd name="T23" fmla="*/ 45 h 88"/>
                  <a:gd name="T24" fmla="*/ 14 w 130"/>
                  <a:gd name="T25" fmla="*/ 48 h 88"/>
                  <a:gd name="T26" fmla="*/ 15 w 130"/>
                  <a:gd name="T27" fmla="*/ 51 h 88"/>
                  <a:gd name="T28" fmla="*/ 18 w 130"/>
                  <a:gd name="T29" fmla="*/ 55 h 88"/>
                  <a:gd name="T30" fmla="*/ 19 w 130"/>
                  <a:gd name="T31" fmla="*/ 58 h 88"/>
                  <a:gd name="T32" fmla="*/ 22 w 130"/>
                  <a:gd name="T33" fmla="*/ 62 h 88"/>
                  <a:gd name="T34" fmla="*/ 23 w 130"/>
                  <a:gd name="T35" fmla="*/ 64 h 88"/>
                  <a:gd name="T36" fmla="*/ 25 w 130"/>
                  <a:gd name="T37" fmla="*/ 68 h 88"/>
                  <a:gd name="T38" fmla="*/ 28 w 130"/>
                  <a:gd name="T39" fmla="*/ 70 h 88"/>
                  <a:gd name="T40" fmla="*/ 30 w 130"/>
                  <a:gd name="T41" fmla="*/ 73 h 88"/>
                  <a:gd name="T42" fmla="*/ 33 w 130"/>
                  <a:gd name="T43" fmla="*/ 75 h 88"/>
                  <a:gd name="T44" fmla="*/ 35 w 130"/>
                  <a:gd name="T45" fmla="*/ 77 h 88"/>
                  <a:gd name="T46" fmla="*/ 37 w 130"/>
                  <a:gd name="T47" fmla="*/ 79 h 88"/>
                  <a:gd name="T48" fmla="*/ 41 w 130"/>
                  <a:gd name="T49" fmla="*/ 80 h 88"/>
                  <a:gd name="T50" fmla="*/ 44 w 130"/>
                  <a:gd name="T51" fmla="*/ 83 h 88"/>
                  <a:gd name="T52" fmla="*/ 47 w 130"/>
                  <a:gd name="T53" fmla="*/ 84 h 88"/>
                  <a:gd name="T54" fmla="*/ 50 w 130"/>
                  <a:gd name="T55" fmla="*/ 85 h 88"/>
                  <a:gd name="T56" fmla="*/ 53 w 130"/>
                  <a:gd name="T57" fmla="*/ 87 h 88"/>
                  <a:gd name="T58" fmla="*/ 57 w 130"/>
                  <a:gd name="T59" fmla="*/ 87 h 88"/>
                  <a:gd name="T60" fmla="*/ 61 w 130"/>
                  <a:gd name="T61" fmla="*/ 88 h 88"/>
                  <a:gd name="T62" fmla="*/ 64 w 130"/>
                  <a:gd name="T63" fmla="*/ 88 h 88"/>
                  <a:gd name="T64" fmla="*/ 67 w 130"/>
                  <a:gd name="T65" fmla="*/ 88 h 88"/>
                  <a:gd name="T66" fmla="*/ 70 w 130"/>
                  <a:gd name="T67" fmla="*/ 88 h 88"/>
                  <a:gd name="T68" fmla="*/ 74 w 130"/>
                  <a:gd name="T69" fmla="*/ 88 h 88"/>
                  <a:gd name="T70" fmla="*/ 78 w 130"/>
                  <a:gd name="T71" fmla="*/ 88 h 88"/>
                  <a:gd name="T72" fmla="*/ 81 w 130"/>
                  <a:gd name="T73" fmla="*/ 87 h 88"/>
                  <a:gd name="T74" fmla="*/ 84 w 130"/>
                  <a:gd name="T75" fmla="*/ 85 h 88"/>
                  <a:gd name="T76" fmla="*/ 88 w 130"/>
                  <a:gd name="T77" fmla="*/ 84 h 88"/>
                  <a:gd name="T78" fmla="*/ 91 w 130"/>
                  <a:gd name="T79" fmla="*/ 84 h 88"/>
                  <a:gd name="T80" fmla="*/ 96 w 130"/>
                  <a:gd name="T81" fmla="*/ 83 h 88"/>
                  <a:gd name="T82" fmla="*/ 100 w 130"/>
                  <a:gd name="T83" fmla="*/ 82 h 88"/>
                  <a:gd name="T84" fmla="*/ 103 w 130"/>
                  <a:gd name="T85" fmla="*/ 79 h 88"/>
                  <a:gd name="T86" fmla="*/ 107 w 130"/>
                  <a:gd name="T87" fmla="*/ 78 h 88"/>
                  <a:gd name="T88" fmla="*/ 111 w 130"/>
                  <a:gd name="T89" fmla="*/ 77 h 88"/>
                  <a:gd name="T90" fmla="*/ 114 w 130"/>
                  <a:gd name="T91" fmla="*/ 75 h 88"/>
                  <a:gd name="T92" fmla="*/ 118 w 130"/>
                  <a:gd name="T93" fmla="*/ 74 h 88"/>
                  <a:gd name="T94" fmla="*/ 122 w 130"/>
                  <a:gd name="T95" fmla="*/ 73 h 88"/>
                  <a:gd name="T96" fmla="*/ 127 w 130"/>
                  <a:gd name="T97" fmla="*/ 72 h 88"/>
                  <a:gd name="T98" fmla="*/ 130 w 130"/>
                  <a:gd name="T99" fmla="*/ 70 h 8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0"/>
                  <a:gd name="T151" fmla="*/ 0 h 88"/>
                  <a:gd name="T152" fmla="*/ 130 w 130"/>
                  <a:gd name="T153" fmla="*/ 88 h 8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0" h="88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8" y="30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14" y="48"/>
                    </a:lnTo>
                    <a:lnTo>
                      <a:pt x="15" y="50"/>
                    </a:lnTo>
                    <a:lnTo>
                      <a:pt x="15" y="51"/>
                    </a:lnTo>
                    <a:lnTo>
                      <a:pt x="17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9" y="58"/>
                    </a:lnTo>
                    <a:lnTo>
                      <a:pt x="20" y="60"/>
                    </a:lnTo>
                    <a:lnTo>
                      <a:pt x="22" y="62"/>
                    </a:lnTo>
                    <a:lnTo>
                      <a:pt x="22" y="63"/>
                    </a:lnTo>
                    <a:lnTo>
                      <a:pt x="23" y="64"/>
                    </a:lnTo>
                    <a:lnTo>
                      <a:pt x="24" y="65"/>
                    </a:lnTo>
                    <a:lnTo>
                      <a:pt x="25" y="68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29" y="72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3" y="75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7" y="79"/>
                    </a:lnTo>
                    <a:lnTo>
                      <a:pt x="39" y="80"/>
                    </a:lnTo>
                    <a:lnTo>
                      <a:pt x="41" y="80"/>
                    </a:lnTo>
                    <a:lnTo>
                      <a:pt x="42" y="82"/>
                    </a:lnTo>
                    <a:lnTo>
                      <a:pt x="44" y="83"/>
                    </a:lnTo>
                    <a:lnTo>
                      <a:pt x="45" y="83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3" y="87"/>
                    </a:lnTo>
                    <a:lnTo>
                      <a:pt x="56" y="87"/>
                    </a:lnTo>
                    <a:lnTo>
                      <a:pt x="57" y="87"/>
                    </a:lnTo>
                    <a:lnTo>
                      <a:pt x="58" y="88"/>
                    </a:lnTo>
                    <a:lnTo>
                      <a:pt x="61" y="88"/>
                    </a:lnTo>
                    <a:lnTo>
                      <a:pt x="62" y="88"/>
                    </a:lnTo>
                    <a:lnTo>
                      <a:pt x="64" y="88"/>
                    </a:lnTo>
                    <a:lnTo>
                      <a:pt x="66" y="88"/>
                    </a:lnTo>
                    <a:lnTo>
                      <a:pt x="67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3" y="88"/>
                    </a:lnTo>
                    <a:lnTo>
                      <a:pt x="74" y="88"/>
                    </a:lnTo>
                    <a:lnTo>
                      <a:pt x="75" y="88"/>
                    </a:lnTo>
                    <a:lnTo>
                      <a:pt x="78" y="88"/>
                    </a:lnTo>
                    <a:lnTo>
                      <a:pt x="79" y="87"/>
                    </a:lnTo>
                    <a:lnTo>
                      <a:pt x="81" y="87"/>
                    </a:lnTo>
                    <a:lnTo>
                      <a:pt x="83" y="87"/>
                    </a:lnTo>
                    <a:lnTo>
                      <a:pt x="84" y="85"/>
                    </a:lnTo>
                    <a:lnTo>
                      <a:pt x="86" y="85"/>
                    </a:lnTo>
                    <a:lnTo>
                      <a:pt x="88" y="84"/>
                    </a:lnTo>
                    <a:lnTo>
                      <a:pt x="90" y="84"/>
                    </a:lnTo>
                    <a:lnTo>
                      <a:pt x="91" y="84"/>
                    </a:lnTo>
                    <a:lnTo>
                      <a:pt x="94" y="83"/>
                    </a:lnTo>
                    <a:lnTo>
                      <a:pt x="96" y="83"/>
                    </a:lnTo>
                    <a:lnTo>
                      <a:pt x="97" y="82"/>
                    </a:lnTo>
                    <a:lnTo>
                      <a:pt x="100" y="82"/>
                    </a:lnTo>
                    <a:lnTo>
                      <a:pt x="101" y="80"/>
                    </a:lnTo>
                    <a:lnTo>
                      <a:pt x="103" y="79"/>
                    </a:lnTo>
                    <a:lnTo>
                      <a:pt x="105" y="79"/>
                    </a:lnTo>
                    <a:lnTo>
                      <a:pt x="107" y="78"/>
                    </a:lnTo>
                    <a:lnTo>
                      <a:pt x="110" y="78"/>
                    </a:lnTo>
                    <a:lnTo>
                      <a:pt x="111" y="77"/>
                    </a:lnTo>
                    <a:lnTo>
                      <a:pt x="113" y="77"/>
                    </a:lnTo>
                    <a:lnTo>
                      <a:pt x="114" y="75"/>
                    </a:lnTo>
                    <a:lnTo>
                      <a:pt x="117" y="75"/>
                    </a:lnTo>
                    <a:lnTo>
                      <a:pt x="118" y="74"/>
                    </a:lnTo>
                    <a:lnTo>
                      <a:pt x="121" y="74"/>
                    </a:lnTo>
                    <a:lnTo>
                      <a:pt x="122" y="73"/>
                    </a:lnTo>
                    <a:lnTo>
                      <a:pt x="124" y="73"/>
                    </a:lnTo>
                    <a:lnTo>
                      <a:pt x="127" y="72"/>
                    </a:lnTo>
                    <a:lnTo>
                      <a:pt x="128" y="70"/>
                    </a:lnTo>
                    <a:lnTo>
                      <a:pt x="130" y="7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9" name="Freeform 2561"/>
              <p:cNvSpPr>
                <a:spLocks/>
              </p:cNvSpPr>
              <p:nvPr/>
            </p:nvSpPr>
            <p:spPr bwMode="auto">
              <a:xfrm>
                <a:off x="1570" y="746"/>
                <a:ext cx="148" cy="94"/>
              </a:xfrm>
              <a:custGeom>
                <a:avLst/>
                <a:gdLst>
                  <a:gd name="T0" fmla="*/ 1 w 148"/>
                  <a:gd name="T1" fmla="*/ 1 h 94"/>
                  <a:gd name="T2" fmla="*/ 1 w 148"/>
                  <a:gd name="T3" fmla="*/ 6 h 94"/>
                  <a:gd name="T4" fmla="*/ 3 w 148"/>
                  <a:gd name="T5" fmla="*/ 10 h 94"/>
                  <a:gd name="T6" fmla="*/ 4 w 148"/>
                  <a:gd name="T7" fmla="*/ 13 h 94"/>
                  <a:gd name="T8" fmla="*/ 5 w 148"/>
                  <a:gd name="T9" fmla="*/ 18 h 94"/>
                  <a:gd name="T10" fmla="*/ 6 w 148"/>
                  <a:gd name="T11" fmla="*/ 22 h 94"/>
                  <a:gd name="T12" fmla="*/ 8 w 148"/>
                  <a:gd name="T13" fmla="*/ 26 h 94"/>
                  <a:gd name="T14" fmla="*/ 9 w 148"/>
                  <a:gd name="T15" fmla="*/ 31 h 94"/>
                  <a:gd name="T16" fmla="*/ 10 w 148"/>
                  <a:gd name="T17" fmla="*/ 35 h 94"/>
                  <a:gd name="T18" fmla="*/ 11 w 148"/>
                  <a:gd name="T19" fmla="*/ 38 h 94"/>
                  <a:gd name="T20" fmla="*/ 12 w 148"/>
                  <a:gd name="T21" fmla="*/ 42 h 94"/>
                  <a:gd name="T22" fmla="*/ 14 w 148"/>
                  <a:gd name="T23" fmla="*/ 46 h 94"/>
                  <a:gd name="T24" fmla="*/ 16 w 148"/>
                  <a:gd name="T25" fmla="*/ 51 h 94"/>
                  <a:gd name="T26" fmla="*/ 17 w 148"/>
                  <a:gd name="T27" fmla="*/ 55 h 94"/>
                  <a:gd name="T28" fmla="*/ 20 w 148"/>
                  <a:gd name="T29" fmla="*/ 59 h 94"/>
                  <a:gd name="T30" fmla="*/ 21 w 148"/>
                  <a:gd name="T31" fmla="*/ 61 h 94"/>
                  <a:gd name="T32" fmla="*/ 23 w 148"/>
                  <a:gd name="T33" fmla="*/ 65 h 94"/>
                  <a:gd name="T34" fmla="*/ 26 w 148"/>
                  <a:gd name="T35" fmla="*/ 69 h 94"/>
                  <a:gd name="T36" fmla="*/ 28 w 148"/>
                  <a:gd name="T37" fmla="*/ 72 h 94"/>
                  <a:gd name="T38" fmla="*/ 32 w 148"/>
                  <a:gd name="T39" fmla="*/ 75 h 94"/>
                  <a:gd name="T40" fmla="*/ 34 w 148"/>
                  <a:gd name="T41" fmla="*/ 77 h 94"/>
                  <a:gd name="T42" fmla="*/ 38 w 148"/>
                  <a:gd name="T43" fmla="*/ 80 h 94"/>
                  <a:gd name="T44" fmla="*/ 41 w 148"/>
                  <a:gd name="T45" fmla="*/ 82 h 94"/>
                  <a:gd name="T46" fmla="*/ 44 w 148"/>
                  <a:gd name="T47" fmla="*/ 85 h 94"/>
                  <a:gd name="T48" fmla="*/ 48 w 148"/>
                  <a:gd name="T49" fmla="*/ 86 h 94"/>
                  <a:gd name="T50" fmla="*/ 52 w 148"/>
                  <a:gd name="T51" fmla="*/ 89 h 94"/>
                  <a:gd name="T52" fmla="*/ 56 w 148"/>
                  <a:gd name="T53" fmla="*/ 90 h 94"/>
                  <a:gd name="T54" fmla="*/ 60 w 148"/>
                  <a:gd name="T55" fmla="*/ 91 h 94"/>
                  <a:gd name="T56" fmla="*/ 64 w 148"/>
                  <a:gd name="T57" fmla="*/ 92 h 94"/>
                  <a:gd name="T58" fmla="*/ 69 w 148"/>
                  <a:gd name="T59" fmla="*/ 92 h 94"/>
                  <a:gd name="T60" fmla="*/ 72 w 148"/>
                  <a:gd name="T61" fmla="*/ 94 h 94"/>
                  <a:gd name="T62" fmla="*/ 76 w 148"/>
                  <a:gd name="T63" fmla="*/ 94 h 94"/>
                  <a:gd name="T64" fmla="*/ 81 w 148"/>
                  <a:gd name="T65" fmla="*/ 94 h 94"/>
                  <a:gd name="T66" fmla="*/ 85 w 148"/>
                  <a:gd name="T67" fmla="*/ 92 h 94"/>
                  <a:gd name="T68" fmla="*/ 88 w 148"/>
                  <a:gd name="T69" fmla="*/ 92 h 94"/>
                  <a:gd name="T70" fmla="*/ 92 w 148"/>
                  <a:gd name="T71" fmla="*/ 91 h 94"/>
                  <a:gd name="T72" fmla="*/ 97 w 148"/>
                  <a:gd name="T73" fmla="*/ 90 h 94"/>
                  <a:gd name="T74" fmla="*/ 100 w 148"/>
                  <a:gd name="T75" fmla="*/ 89 h 94"/>
                  <a:gd name="T76" fmla="*/ 104 w 148"/>
                  <a:gd name="T77" fmla="*/ 87 h 94"/>
                  <a:gd name="T78" fmla="*/ 109 w 148"/>
                  <a:gd name="T79" fmla="*/ 86 h 94"/>
                  <a:gd name="T80" fmla="*/ 113 w 148"/>
                  <a:gd name="T81" fmla="*/ 85 h 94"/>
                  <a:gd name="T82" fmla="*/ 116 w 148"/>
                  <a:gd name="T83" fmla="*/ 84 h 94"/>
                  <a:gd name="T84" fmla="*/ 120 w 148"/>
                  <a:gd name="T85" fmla="*/ 82 h 94"/>
                  <a:gd name="T86" fmla="*/ 125 w 148"/>
                  <a:gd name="T87" fmla="*/ 81 h 94"/>
                  <a:gd name="T88" fmla="*/ 129 w 148"/>
                  <a:gd name="T89" fmla="*/ 79 h 94"/>
                  <a:gd name="T90" fmla="*/ 132 w 148"/>
                  <a:gd name="T91" fmla="*/ 77 h 94"/>
                  <a:gd name="T92" fmla="*/ 137 w 148"/>
                  <a:gd name="T93" fmla="*/ 76 h 94"/>
                  <a:gd name="T94" fmla="*/ 141 w 148"/>
                  <a:gd name="T95" fmla="*/ 75 h 94"/>
                  <a:gd name="T96" fmla="*/ 144 w 148"/>
                  <a:gd name="T97" fmla="*/ 74 h 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8"/>
                  <a:gd name="T148" fmla="*/ 0 h 94"/>
                  <a:gd name="T149" fmla="*/ 148 w 148"/>
                  <a:gd name="T150" fmla="*/ 94 h 9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8" h="94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9" y="31"/>
                    </a:lnTo>
                    <a:lnTo>
                      <a:pt x="9" y="32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1" y="38"/>
                    </a:lnTo>
                    <a:lnTo>
                      <a:pt x="12" y="41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5" y="48"/>
                    </a:lnTo>
                    <a:lnTo>
                      <a:pt x="16" y="51"/>
                    </a:lnTo>
                    <a:lnTo>
                      <a:pt x="16" y="52"/>
                    </a:lnTo>
                    <a:lnTo>
                      <a:pt x="17" y="55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1" y="60"/>
                    </a:lnTo>
                    <a:lnTo>
                      <a:pt x="21" y="61"/>
                    </a:lnTo>
                    <a:lnTo>
                      <a:pt x="22" y="64"/>
                    </a:lnTo>
                    <a:lnTo>
                      <a:pt x="23" y="65"/>
                    </a:lnTo>
                    <a:lnTo>
                      <a:pt x="25" y="67"/>
                    </a:lnTo>
                    <a:lnTo>
                      <a:pt x="26" y="69"/>
                    </a:lnTo>
                    <a:lnTo>
                      <a:pt x="27" y="70"/>
                    </a:lnTo>
                    <a:lnTo>
                      <a:pt x="28" y="72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4" y="77"/>
                    </a:lnTo>
                    <a:lnTo>
                      <a:pt x="36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41" y="82"/>
                    </a:lnTo>
                    <a:lnTo>
                      <a:pt x="43" y="84"/>
                    </a:lnTo>
                    <a:lnTo>
                      <a:pt x="44" y="85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7"/>
                    </a:lnTo>
                    <a:lnTo>
                      <a:pt x="52" y="89"/>
                    </a:lnTo>
                    <a:lnTo>
                      <a:pt x="54" y="89"/>
                    </a:lnTo>
                    <a:lnTo>
                      <a:pt x="56" y="90"/>
                    </a:lnTo>
                    <a:lnTo>
                      <a:pt x="58" y="90"/>
                    </a:lnTo>
                    <a:lnTo>
                      <a:pt x="60" y="91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6" y="92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2" y="94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8" y="94"/>
                    </a:lnTo>
                    <a:lnTo>
                      <a:pt x="81" y="94"/>
                    </a:lnTo>
                    <a:lnTo>
                      <a:pt x="82" y="92"/>
                    </a:lnTo>
                    <a:lnTo>
                      <a:pt x="85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4" y="91"/>
                    </a:lnTo>
                    <a:lnTo>
                      <a:pt x="97" y="90"/>
                    </a:lnTo>
                    <a:lnTo>
                      <a:pt x="98" y="90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4" y="87"/>
                    </a:lnTo>
                    <a:lnTo>
                      <a:pt x="107" y="87"/>
                    </a:lnTo>
                    <a:lnTo>
                      <a:pt x="109" y="86"/>
                    </a:lnTo>
                    <a:lnTo>
                      <a:pt x="110" y="85"/>
                    </a:lnTo>
                    <a:lnTo>
                      <a:pt x="113" y="85"/>
                    </a:lnTo>
                    <a:lnTo>
                      <a:pt x="115" y="84"/>
                    </a:lnTo>
                    <a:lnTo>
                      <a:pt x="116" y="84"/>
                    </a:lnTo>
                    <a:lnTo>
                      <a:pt x="119" y="82"/>
                    </a:lnTo>
                    <a:lnTo>
                      <a:pt x="120" y="82"/>
                    </a:lnTo>
                    <a:lnTo>
                      <a:pt x="122" y="81"/>
                    </a:lnTo>
                    <a:lnTo>
                      <a:pt x="125" y="81"/>
                    </a:lnTo>
                    <a:lnTo>
                      <a:pt x="126" y="80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7" y="76"/>
                    </a:lnTo>
                    <a:lnTo>
                      <a:pt x="138" y="76"/>
                    </a:lnTo>
                    <a:lnTo>
                      <a:pt x="141" y="75"/>
                    </a:lnTo>
                    <a:lnTo>
                      <a:pt x="142" y="74"/>
                    </a:lnTo>
                    <a:lnTo>
                      <a:pt x="144" y="74"/>
                    </a:lnTo>
                    <a:lnTo>
                      <a:pt x="148" y="72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0" name="Freeform 2562"/>
              <p:cNvSpPr>
                <a:spLocks/>
              </p:cNvSpPr>
              <p:nvPr/>
            </p:nvSpPr>
            <p:spPr bwMode="auto">
              <a:xfrm>
                <a:off x="1483" y="728"/>
                <a:ext cx="121" cy="35"/>
              </a:xfrm>
              <a:custGeom>
                <a:avLst/>
                <a:gdLst>
                  <a:gd name="T0" fmla="*/ 2 w 121"/>
                  <a:gd name="T1" fmla="*/ 35 h 35"/>
                  <a:gd name="T2" fmla="*/ 4 w 121"/>
                  <a:gd name="T3" fmla="*/ 34 h 35"/>
                  <a:gd name="T4" fmla="*/ 7 w 121"/>
                  <a:gd name="T5" fmla="*/ 34 h 35"/>
                  <a:gd name="T6" fmla="*/ 9 w 121"/>
                  <a:gd name="T7" fmla="*/ 33 h 35"/>
                  <a:gd name="T8" fmla="*/ 11 w 121"/>
                  <a:gd name="T9" fmla="*/ 31 h 35"/>
                  <a:gd name="T10" fmla="*/ 13 w 121"/>
                  <a:gd name="T11" fmla="*/ 30 h 35"/>
                  <a:gd name="T12" fmla="*/ 15 w 121"/>
                  <a:gd name="T13" fmla="*/ 30 h 35"/>
                  <a:gd name="T14" fmla="*/ 18 w 121"/>
                  <a:gd name="T15" fmla="*/ 29 h 35"/>
                  <a:gd name="T16" fmla="*/ 20 w 121"/>
                  <a:gd name="T17" fmla="*/ 28 h 35"/>
                  <a:gd name="T18" fmla="*/ 22 w 121"/>
                  <a:gd name="T19" fmla="*/ 28 h 35"/>
                  <a:gd name="T20" fmla="*/ 25 w 121"/>
                  <a:gd name="T21" fmla="*/ 26 h 35"/>
                  <a:gd name="T22" fmla="*/ 27 w 121"/>
                  <a:gd name="T23" fmla="*/ 25 h 35"/>
                  <a:gd name="T24" fmla="*/ 29 w 121"/>
                  <a:gd name="T25" fmla="*/ 25 h 35"/>
                  <a:gd name="T26" fmla="*/ 31 w 121"/>
                  <a:gd name="T27" fmla="*/ 24 h 35"/>
                  <a:gd name="T28" fmla="*/ 33 w 121"/>
                  <a:gd name="T29" fmla="*/ 23 h 35"/>
                  <a:gd name="T30" fmla="*/ 36 w 121"/>
                  <a:gd name="T31" fmla="*/ 21 h 35"/>
                  <a:gd name="T32" fmla="*/ 38 w 121"/>
                  <a:gd name="T33" fmla="*/ 21 h 35"/>
                  <a:gd name="T34" fmla="*/ 41 w 121"/>
                  <a:gd name="T35" fmla="*/ 20 h 35"/>
                  <a:gd name="T36" fmla="*/ 43 w 121"/>
                  <a:gd name="T37" fmla="*/ 19 h 35"/>
                  <a:gd name="T38" fmla="*/ 44 w 121"/>
                  <a:gd name="T39" fmla="*/ 18 h 35"/>
                  <a:gd name="T40" fmla="*/ 47 w 121"/>
                  <a:gd name="T41" fmla="*/ 18 h 35"/>
                  <a:gd name="T42" fmla="*/ 49 w 121"/>
                  <a:gd name="T43" fmla="*/ 16 h 35"/>
                  <a:gd name="T44" fmla="*/ 52 w 121"/>
                  <a:gd name="T45" fmla="*/ 15 h 35"/>
                  <a:gd name="T46" fmla="*/ 54 w 121"/>
                  <a:gd name="T47" fmla="*/ 14 h 35"/>
                  <a:gd name="T48" fmla="*/ 57 w 121"/>
                  <a:gd name="T49" fmla="*/ 14 h 35"/>
                  <a:gd name="T50" fmla="*/ 59 w 121"/>
                  <a:gd name="T51" fmla="*/ 13 h 35"/>
                  <a:gd name="T52" fmla="*/ 62 w 121"/>
                  <a:gd name="T53" fmla="*/ 11 h 35"/>
                  <a:gd name="T54" fmla="*/ 64 w 121"/>
                  <a:gd name="T55" fmla="*/ 11 h 35"/>
                  <a:gd name="T56" fmla="*/ 66 w 121"/>
                  <a:gd name="T57" fmla="*/ 10 h 35"/>
                  <a:gd name="T58" fmla="*/ 69 w 121"/>
                  <a:gd name="T59" fmla="*/ 9 h 35"/>
                  <a:gd name="T60" fmla="*/ 71 w 121"/>
                  <a:gd name="T61" fmla="*/ 9 h 35"/>
                  <a:gd name="T62" fmla="*/ 74 w 121"/>
                  <a:gd name="T63" fmla="*/ 8 h 35"/>
                  <a:gd name="T64" fmla="*/ 76 w 121"/>
                  <a:gd name="T65" fmla="*/ 6 h 35"/>
                  <a:gd name="T66" fmla="*/ 79 w 121"/>
                  <a:gd name="T67" fmla="*/ 6 h 35"/>
                  <a:gd name="T68" fmla="*/ 81 w 121"/>
                  <a:gd name="T69" fmla="*/ 5 h 35"/>
                  <a:gd name="T70" fmla="*/ 84 w 121"/>
                  <a:gd name="T71" fmla="*/ 4 h 35"/>
                  <a:gd name="T72" fmla="*/ 86 w 121"/>
                  <a:gd name="T73" fmla="*/ 4 h 35"/>
                  <a:gd name="T74" fmla="*/ 88 w 121"/>
                  <a:gd name="T75" fmla="*/ 3 h 35"/>
                  <a:gd name="T76" fmla="*/ 91 w 121"/>
                  <a:gd name="T77" fmla="*/ 3 h 35"/>
                  <a:gd name="T78" fmla="*/ 95 w 121"/>
                  <a:gd name="T79" fmla="*/ 1 h 35"/>
                  <a:gd name="T80" fmla="*/ 97 w 121"/>
                  <a:gd name="T81" fmla="*/ 1 h 35"/>
                  <a:gd name="T82" fmla="*/ 99 w 121"/>
                  <a:gd name="T83" fmla="*/ 1 h 35"/>
                  <a:gd name="T84" fmla="*/ 102 w 121"/>
                  <a:gd name="T85" fmla="*/ 0 h 35"/>
                  <a:gd name="T86" fmla="*/ 104 w 121"/>
                  <a:gd name="T87" fmla="*/ 0 h 35"/>
                  <a:gd name="T88" fmla="*/ 108 w 121"/>
                  <a:gd name="T89" fmla="*/ 0 h 35"/>
                  <a:gd name="T90" fmla="*/ 110 w 121"/>
                  <a:gd name="T91" fmla="*/ 0 h 35"/>
                  <a:gd name="T92" fmla="*/ 113 w 121"/>
                  <a:gd name="T93" fmla="*/ 0 h 35"/>
                  <a:gd name="T94" fmla="*/ 115 w 121"/>
                  <a:gd name="T95" fmla="*/ 0 h 35"/>
                  <a:gd name="T96" fmla="*/ 118 w 121"/>
                  <a:gd name="T97" fmla="*/ 0 h 35"/>
                  <a:gd name="T98" fmla="*/ 121 w 121"/>
                  <a:gd name="T99" fmla="*/ 0 h 3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1"/>
                  <a:gd name="T151" fmla="*/ 0 h 35"/>
                  <a:gd name="T152" fmla="*/ 121 w 121"/>
                  <a:gd name="T153" fmla="*/ 35 h 3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1" h="35">
                    <a:moveTo>
                      <a:pt x="0" y="35"/>
                    </a:moveTo>
                    <a:lnTo>
                      <a:pt x="2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7" y="34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3"/>
                    </a:lnTo>
                    <a:lnTo>
                      <a:pt x="11" y="31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6" y="26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5" y="23"/>
                    </a:lnTo>
                    <a:lnTo>
                      <a:pt x="36" y="21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3" y="19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6"/>
                    </a:lnTo>
                    <a:lnTo>
                      <a:pt x="49" y="16"/>
                    </a:lnTo>
                    <a:lnTo>
                      <a:pt x="51" y="16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3"/>
                    </a:lnTo>
                    <a:lnTo>
                      <a:pt x="62" y="11"/>
                    </a:lnTo>
                    <a:lnTo>
                      <a:pt x="63" y="11"/>
                    </a:lnTo>
                    <a:lnTo>
                      <a:pt x="64" y="11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88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1"/>
                    </a:lnTo>
                    <a:lnTo>
                      <a:pt x="96" y="1"/>
                    </a:lnTo>
                    <a:lnTo>
                      <a:pt x="97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1" y="1"/>
                    </a:lnTo>
                    <a:lnTo>
                      <a:pt x="102" y="0"/>
                    </a:lnTo>
                    <a:lnTo>
                      <a:pt x="103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4" y="0"/>
                    </a:lnTo>
                    <a:lnTo>
                      <a:pt x="115" y="0"/>
                    </a:lnTo>
                    <a:lnTo>
                      <a:pt x="117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21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1" name="Freeform 2563"/>
              <p:cNvSpPr>
                <a:spLocks/>
              </p:cNvSpPr>
              <p:nvPr/>
            </p:nvSpPr>
            <p:spPr bwMode="auto">
              <a:xfrm>
                <a:off x="1578" y="73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0 w 2"/>
                  <a:gd name="T3" fmla="*/ 5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2 h 6"/>
                  <a:gd name="T10" fmla="*/ 1 w 2"/>
                  <a:gd name="T11" fmla="*/ 1 h 6"/>
                  <a:gd name="T12" fmla="*/ 1 w 2"/>
                  <a:gd name="T13" fmla="*/ 1 h 6"/>
                  <a:gd name="T14" fmla="*/ 2 w 2"/>
                  <a:gd name="T15" fmla="*/ 1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0" y="6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2" name="Freeform 2564"/>
              <p:cNvSpPr>
                <a:spLocks/>
              </p:cNvSpPr>
              <p:nvPr/>
            </p:nvSpPr>
            <p:spPr bwMode="auto">
              <a:xfrm>
                <a:off x="1581" y="736"/>
                <a:ext cx="23" cy="181"/>
              </a:xfrm>
              <a:custGeom>
                <a:avLst/>
                <a:gdLst>
                  <a:gd name="T0" fmla="*/ 6 w 23"/>
                  <a:gd name="T1" fmla="*/ 181 h 181"/>
                  <a:gd name="T2" fmla="*/ 0 w 23"/>
                  <a:gd name="T3" fmla="*/ 1 h 181"/>
                  <a:gd name="T4" fmla="*/ 1 w 23"/>
                  <a:gd name="T5" fmla="*/ 1 h 181"/>
                  <a:gd name="T6" fmla="*/ 3 w 23"/>
                  <a:gd name="T7" fmla="*/ 1 h 181"/>
                  <a:gd name="T8" fmla="*/ 4 w 23"/>
                  <a:gd name="T9" fmla="*/ 1 h 181"/>
                  <a:gd name="T10" fmla="*/ 5 w 23"/>
                  <a:gd name="T11" fmla="*/ 1 h 181"/>
                  <a:gd name="T12" fmla="*/ 6 w 23"/>
                  <a:gd name="T13" fmla="*/ 1 h 181"/>
                  <a:gd name="T14" fmla="*/ 8 w 23"/>
                  <a:gd name="T15" fmla="*/ 1 h 181"/>
                  <a:gd name="T16" fmla="*/ 9 w 23"/>
                  <a:gd name="T17" fmla="*/ 0 h 181"/>
                  <a:gd name="T18" fmla="*/ 10 w 23"/>
                  <a:gd name="T19" fmla="*/ 0 h 181"/>
                  <a:gd name="T20" fmla="*/ 11 w 23"/>
                  <a:gd name="T21" fmla="*/ 0 h 181"/>
                  <a:gd name="T22" fmla="*/ 12 w 23"/>
                  <a:gd name="T23" fmla="*/ 0 h 181"/>
                  <a:gd name="T24" fmla="*/ 14 w 23"/>
                  <a:gd name="T25" fmla="*/ 0 h 181"/>
                  <a:gd name="T26" fmla="*/ 15 w 23"/>
                  <a:gd name="T27" fmla="*/ 0 h 181"/>
                  <a:gd name="T28" fmla="*/ 16 w 23"/>
                  <a:gd name="T29" fmla="*/ 0 h 181"/>
                  <a:gd name="T30" fmla="*/ 17 w 23"/>
                  <a:gd name="T31" fmla="*/ 0 h 181"/>
                  <a:gd name="T32" fmla="*/ 19 w 23"/>
                  <a:gd name="T33" fmla="*/ 0 h 181"/>
                  <a:gd name="T34" fmla="*/ 20 w 23"/>
                  <a:gd name="T35" fmla="*/ 0 h 181"/>
                  <a:gd name="T36" fmla="*/ 21 w 23"/>
                  <a:gd name="T37" fmla="*/ 0 h 181"/>
                  <a:gd name="T38" fmla="*/ 22 w 23"/>
                  <a:gd name="T39" fmla="*/ 0 h 181"/>
                  <a:gd name="T40" fmla="*/ 23 w 23"/>
                  <a:gd name="T41" fmla="*/ 0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3"/>
                  <a:gd name="T64" fmla="*/ 0 h 181"/>
                  <a:gd name="T65" fmla="*/ 23 w 23"/>
                  <a:gd name="T66" fmla="*/ 181 h 18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3" h="181">
                    <a:moveTo>
                      <a:pt x="6" y="18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3" name="Freeform 2565"/>
              <p:cNvSpPr>
                <a:spLocks/>
              </p:cNvSpPr>
              <p:nvPr/>
            </p:nvSpPr>
            <p:spPr bwMode="auto">
              <a:xfrm>
                <a:off x="1486" y="741"/>
                <a:ext cx="79" cy="30"/>
              </a:xfrm>
              <a:custGeom>
                <a:avLst/>
                <a:gdLst>
                  <a:gd name="T0" fmla="*/ 1 w 79"/>
                  <a:gd name="T1" fmla="*/ 30 h 30"/>
                  <a:gd name="T2" fmla="*/ 2 w 79"/>
                  <a:gd name="T3" fmla="*/ 30 h 30"/>
                  <a:gd name="T4" fmla="*/ 5 w 79"/>
                  <a:gd name="T5" fmla="*/ 28 h 30"/>
                  <a:gd name="T6" fmla="*/ 6 w 79"/>
                  <a:gd name="T7" fmla="*/ 28 h 30"/>
                  <a:gd name="T8" fmla="*/ 7 w 79"/>
                  <a:gd name="T9" fmla="*/ 27 h 30"/>
                  <a:gd name="T10" fmla="*/ 10 w 79"/>
                  <a:gd name="T11" fmla="*/ 27 h 30"/>
                  <a:gd name="T12" fmla="*/ 11 w 79"/>
                  <a:gd name="T13" fmla="*/ 26 h 30"/>
                  <a:gd name="T14" fmla="*/ 12 w 79"/>
                  <a:gd name="T15" fmla="*/ 26 h 30"/>
                  <a:gd name="T16" fmla="*/ 13 w 79"/>
                  <a:gd name="T17" fmla="*/ 25 h 30"/>
                  <a:gd name="T18" fmla="*/ 16 w 79"/>
                  <a:gd name="T19" fmla="*/ 25 h 30"/>
                  <a:gd name="T20" fmla="*/ 17 w 79"/>
                  <a:gd name="T21" fmla="*/ 23 h 30"/>
                  <a:gd name="T22" fmla="*/ 18 w 79"/>
                  <a:gd name="T23" fmla="*/ 23 h 30"/>
                  <a:gd name="T24" fmla="*/ 21 w 79"/>
                  <a:gd name="T25" fmla="*/ 22 h 30"/>
                  <a:gd name="T26" fmla="*/ 22 w 79"/>
                  <a:gd name="T27" fmla="*/ 22 h 30"/>
                  <a:gd name="T28" fmla="*/ 23 w 79"/>
                  <a:gd name="T29" fmla="*/ 21 h 30"/>
                  <a:gd name="T30" fmla="*/ 26 w 79"/>
                  <a:gd name="T31" fmla="*/ 21 h 30"/>
                  <a:gd name="T32" fmla="*/ 27 w 79"/>
                  <a:gd name="T33" fmla="*/ 20 h 30"/>
                  <a:gd name="T34" fmla="*/ 28 w 79"/>
                  <a:gd name="T35" fmla="*/ 20 h 30"/>
                  <a:gd name="T36" fmla="*/ 29 w 79"/>
                  <a:gd name="T37" fmla="*/ 18 h 30"/>
                  <a:gd name="T38" fmla="*/ 32 w 79"/>
                  <a:gd name="T39" fmla="*/ 18 h 30"/>
                  <a:gd name="T40" fmla="*/ 33 w 79"/>
                  <a:gd name="T41" fmla="*/ 17 h 30"/>
                  <a:gd name="T42" fmla="*/ 34 w 79"/>
                  <a:gd name="T43" fmla="*/ 17 h 30"/>
                  <a:gd name="T44" fmla="*/ 37 w 79"/>
                  <a:gd name="T45" fmla="*/ 16 h 30"/>
                  <a:gd name="T46" fmla="*/ 38 w 79"/>
                  <a:gd name="T47" fmla="*/ 16 h 30"/>
                  <a:gd name="T48" fmla="*/ 39 w 79"/>
                  <a:gd name="T49" fmla="*/ 15 h 30"/>
                  <a:gd name="T50" fmla="*/ 40 w 79"/>
                  <a:gd name="T51" fmla="*/ 15 h 30"/>
                  <a:gd name="T52" fmla="*/ 43 w 79"/>
                  <a:gd name="T53" fmla="*/ 13 h 30"/>
                  <a:gd name="T54" fmla="*/ 44 w 79"/>
                  <a:gd name="T55" fmla="*/ 13 h 30"/>
                  <a:gd name="T56" fmla="*/ 45 w 79"/>
                  <a:gd name="T57" fmla="*/ 12 h 30"/>
                  <a:gd name="T58" fmla="*/ 48 w 79"/>
                  <a:gd name="T59" fmla="*/ 12 h 30"/>
                  <a:gd name="T60" fmla="*/ 49 w 79"/>
                  <a:gd name="T61" fmla="*/ 11 h 30"/>
                  <a:gd name="T62" fmla="*/ 50 w 79"/>
                  <a:gd name="T63" fmla="*/ 11 h 30"/>
                  <a:gd name="T64" fmla="*/ 51 w 79"/>
                  <a:gd name="T65" fmla="*/ 10 h 30"/>
                  <a:gd name="T66" fmla="*/ 54 w 79"/>
                  <a:gd name="T67" fmla="*/ 10 h 30"/>
                  <a:gd name="T68" fmla="*/ 55 w 79"/>
                  <a:gd name="T69" fmla="*/ 8 h 30"/>
                  <a:gd name="T70" fmla="*/ 56 w 79"/>
                  <a:gd name="T71" fmla="*/ 8 h 30"/>
                  <a:gd name="T72" fmla="*/ 59 w 79"/>
                  <a:gd name="T73" fmla="*/ 7 h 30"/>
                  <a:gd name="T74" fmla="*/ 60 w 79"/>
                  <a:gd name="T75" fmla="*/ 7 h 30"/>
                  <a:gd name="T76" fmla="*/ 61 w 79"/>
                  <a:gd name="T77" fmla="*/ 6 h 30"/>
                  <a:gd name="T78" fmla="*/ 63 w 79"/>
                  <a:gd name="T79" fmla="*/ 6 h 30"/>
                  <a:gd name="T80" fmla="*/ 65 w 79"/>
                  <a:gd name="T81" fmla="*/ 5 h 30"/>
                  <a:gd name="T82" fmla="*/ 66 w 79"/>
                  <a:gd name="T83" fmla="*/ 5 h 30"/>
                  <a:gd name="T84" fmla="*/ 68 w 79"/>
                  <a:gd name="T85" fmla="*/ 3 h 30"/>
                  <a:gd name="T86" fmla="*/ 70 w 79"/>
                  <a:gd name="T87" fmla="*/ 3 h 30"/>
                  <a:gd name="T88" fmla="*/ 71 w 79"/>
                  <a:gd name="T89" fmla="*/ 2 h 30"/>
                  <a:gd name="T90" fmla="*/ 73 w 79"/>
                  <a:gd name="T91" fmla="*/ 2 h 30"/>
                  <a:gd name="T92" fmla="*/ 74 w 79"/>
                  <a:gd name="T93" fmla="*/ 2 h 30"/>
                  <a:gd name="T94" fmla="*/ 77 w 79"/>
                  <a:gd name="T95" fmla="*/ 1 h 30"/>
                  <a:gd name="T96" fmla="*/ 78 w 79"/>
                  <a:gd name="T97" fmla="*/ 1 h 3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"/>
                  <a:gd name="T148" fmla="*/ 0 h 30"/>
                  <a:gd name="T149" fmla="*/ 79 w 79"/>
                  <a:gd name="T150" fmla="*/ 30 h 3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" h="30">
                    <a:moveTo>
                      <a:pt x="0" y="30"/>
                    </a:moveTo>
                    <a:lnTo>
                      <a:pt x="1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9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7" y="16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3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0" y="11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4" name="Freeform 2566"/>
              <p:cNvSpPr>
                <a:spLocks/>
              </p:cNvSpPr>
              <p:nvPr/>
            </p:nvSpPr>
            <p:spPr bwMode="auto">
              <a:xfrm>
                <a:off x="1565" y="74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4 w 5"/>
                  <a:gd name="T9" fmla="*/ 1 h 5"/>
                  <a:gd name="T10" fmla="*/ 4 w 5"/>
                  <a:gd name="T11" fmla="*/ 1 h 5"/>
                  <a:gd name="T12" fmla="*/ 4 w 5"/>
                  <a:gd name="T13" fmla="*/ 2 h 5"/>
                  <a:gd name="T14" fmla="*/ 5 w 5"/>
                  <a:gd name="T15" fmla="*/ 2 h 5"/>
                  <a:gd name="T16" fmla="*/ 5 w 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5" name="Line 2567"/>
              <p:cNvSpPr>
                <a:spLocks noChangeShapeType="1"/>
              </p:cNvSpPr>
              <p:nvPr/>
            </p:nvSpPr>
            <p:spPr bwMode="auto">
              <a:xfrm flipH="1" flipV="1">
                <a:off x="1773" y="544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6" name="Line 2568"/>
              <p:cNvSpPr>
                <a:spLocks noChangeShapeType="1"/>
              </p:cNvSpPr>
              <p:nvPr/>
            </p:nvSpPr>
            <p:spPr bwMode="auto">
              <a:xfrm flipV="1">
                <a:off x="1773" y="530"/>
                <a:ext cx="40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7" name="Line 2569"/>
              <p:cNvSpPr>
                <a:spLocks noChangeShapeType="1"/>
              </p:cNvSpPr>
              <p:nvPr/>
            </p:nvSpPr>
            <p:spPr bwMode="auto">
              <a:xfrm flipH="1">
                <a:off x="1779" y="553"/>
                <a:ext cx="2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8" name="Line 2570"/>
              <p:cNvSpPr>
                <a:spLocks noChangeShapeType="1"/>
              </p:cNvSpPr>
              <p:nvPr/>
            </p:nvSpPr>
            <p:spPr bwMode="auto">
              <a:xfrm flipH="1" flipV="1">
                <a:off x="1802" y="553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9" name="Line 2571"/>
              <p:cNvSpPr>
                <a:spLocks noChangeShapeType="1"/>
              </p:cNvSpPr>
              <p:nvPr/>
            </p:nvSpPr>
            <p:spPr bwMode="auto">
              <a:xfrm>
                <a:off x="1813" y="530"/>
                <a:ext cx="11" cy="3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0" name="Line 2572"/>
              <p:cNvSpPr>
                <a:spLocks noChangeShapeType="1"/>
              </p:cNvSpPr>
              <p:nvPr/>
            </p:nvSpPr>
            <p:spPr bwMode="auto">
              <a:xfrm flipH="1" flipV="1">
                <a:off x="2143" y="430"/>
                <a:ext cx="5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1" name="Line 2573"/>
              <p:cNvSpPr>
                <a:spLocks noChangeShapeType="1"/>
              </p:cNvSpPr>
              <p:nvPr/>
            </p:nvSpPr>
            <p:spPr bwMode="auto">
              <a:xfrm flipV="1">
                <a:off x="2143" y="423"/>
                <a:ext cx="2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2" name="Line 2574"/>
              <p:cNvSpPr>
                <a:spLocks noChangeShapeType="1"/>
              </p:cNvSpPr>
              <p:nvPr/>
            </p:nvSpPr>
            <p:spPr bwMode="auto">
              <a:xfrm flipH="1" flipV="1">
                <a:off x="2160" y="405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3" name="Line 2575"/>
              <p:cNvSpPr>
                <a:spLocks noChangeShapeType="1"/>
              </p:cNvSpPr>
              <p:nvPr/>
            </p:nvSpPr>
            <p:spPr bwMode="auto">
              <a:xfrm flipH="1">
                <a:off x="2120" y="405"/>
                <a:ext cx="40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4" name="Line 2576"/>
              <p:cNvSpPr>
                <a:spLocks noChangeShapeType="1"/>
              </p:cNvSpPr>
              <p:nvPr/>
            </p:nvSpPr>
            <p:spPr bwMode="auto">
              <a:xfrm>
                <a:off x="2120" y="419"/>
                <a:ext cx="12" cy="3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5" name="Freeform 2577"/>
              <p:cNvSpPr>
                <a:spLocks/>
              </p:cNvSpPr>
              <p:nvPr/>
            </p:nvSpPr>
            <p:spPr bwMode="auto">
              <a:xfrm>
                <a:off x="4505" y="412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10 w 10"/>
                  <a:gd name="T3" fmla="*/ 2 h 10"/>
                  <a:gd name="T4" fmla="*/ 9 w 10"/>
                  <a:gd name="T5" fmla="*/ 1 h 10"/>
                  <a:gd name="T6" fmla="*/ 7 w 10"/>
                  <a:gd name="T7" fmla="*/ 0 h 10"/>
                  <a:gd name="T8" fmla="*/ 5 w 10"/>
                  <a:gd name="T9" fmla="*/ 0 h 10"/>
                  <a:gd name="T10" fmla="*/ 3 w 10"/>
                  <a:gd name="T11" fmla="*/ 0 h 10"/>
                  <a:gd name="T12" fmla="*/ 1 w 10"/>
                  <a:gd name="T13" fmla="*/ 1 h 10"/>
                  <a:gd name="T14" fmla="*/ 0 w 10"/>
                  <a:gd name="T15" fmla="*/ 2 h 10"/>
                  <a:gd name="T16" fmla="*/ 0 w 10"/>
                  <a:gd name="T17" fmla="*/ 5 h 10"/>
                  <a:gd name="T18" fmla="*/ 0 w 10"/>
                  <a:gd name="T19" fmla="*/ 7 h 10"/>
                  <a:gd name="T20" fmla="*/ 1 w 10"/>
                  <a:gd name="T21" fmla="*/ 8 h 10"/>
                  <a:gd name="T22" fmla="*/ 3 w 10"/>
                  <a:gd name="T23" fmla="*/ 10 h 10"/>
                  <a:gd name="T24" fmla="*/ 5 w 10"/>
                  <a:gd name="T25" fmla="*/ 10 h 10"/>
                  <a:gd name="T26" fmla="*/ 5 w 10"/>
                  <a:gd name="T27" fmla="*/ 10 h 10"/>
                  <a:gd name="T28" fmla="*/ 5 w 10"/>
                  <a:gd name="T29" fmla="*/ 1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10" y="5"/>
                    </a:move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5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6" name="Line 2578"/>
              <p:cNvSpPr>
                <a:spLocks noChangeShapeType="1"/>
              </p:cNvSpPr>
              <p:nvPr/>
            </p:nvSpPr>
            <p:spPr bwMode="auto">
              <a:xfrm>
                <a:off x="2619" y="214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7" name="Line 2579"/>
              <p:cNvSpPr>
                <a:spLocks noChangeShapeType="1"/>
              </p:cNvSpPr>
              <p:nvPr/>
            </p:nvSpPr>
            <p:spPr bwMode="auto">
              <a:xfrm flipV="1">
                <a:off x="2643" y="2112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8" name="Line 2580"/>
              <p:cNvSpPr>
                <a:spLocks noChangeShapeType="1"/>
              </p:cNvSpPr>
              <p:nvPr/>
            </p:nvSpPr>
            <p:spPr bwMode="auto">
              <a:xfrm>
                <a:off x="2762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9" name="Line 2581"/>
              <p:cNvSpPr>
                <a:spLocks noChangeShapeType="1"/>
              </p:cNvSpPr>
              <p:nvPr/>
            </p:nvSpPr>
            <p:spPr bwMode="auto">
              <a:xfrm>
                <a:off x="2820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0" name="Line 2582"/>
              <p:cNvSpPr>
                <a:spLocks noChangeShapeType="1"/>
              </p:cNvSpPr>
              <p:nvPr/>
            </p:nvSpPr>
            <p:spPr bwMode="auto">
              <a:xfrm>
                <a:off x="2762" y="2417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1" name="Line 2583"/>
              <p:cNvSpPr>
                <a:spLocks noChangeShapeType="1"/>
              </p:cNvSpPr>
              <p:nvPr/>
            </p:nvSpPr>
            <p:spPr bwMode="auto">
              <a:xfrm>
                <a:off x="2762" y="2360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2" name="Line 2584"/>
              <p:cNvSpPr>
                <a:spLocks noChangeShapeType="1"/>
              </p:cNvSpPr>
              <p:nvPr/>
            </p:nvSpPr>
            <p:spPr bwMode="auto">
              <a:xfrm flipV="1">
                <a:off x="2466" y="918"/>
                <a:ext cx="78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3" name="Line 2585"/>
              <p:cNvSpPr>
                <a:spLocks noChangeShapeType="1"/>
              </p:cNvSpPr>
              <p:nvPr/>
            </p:nvSpPr>
            <p:spPr bwMode="auto">
              <a:xfrm flipV="1">
                <a:off x="2481" y="961"/>
                <a:ext cx="78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4" name="Line 2586"/>
              <p:cNvSpPr>
                <a:spLocks noChangeShapeType="1"/>
              </p:cNvSpPr>
              <p:nvPr/>
            </p:nvSpPr>
            <p:spPr bwMode="auto">
              <a:xfrm flipV="1">
                <a:off x="2529" y="980"/>
                <a:ext cx="37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5" name="Line 2587"/>
              <p:cNvSpPr>
                <a:spLocks noChangeShapeType="1"/>
              </p:cNvSpPr>
              <p:nvPr/>
            </p:nvSpPr>
            <p:spPr bwMode="auto">
              <a:xfrm flipV="1">
                <a:off x="2537" y="1003"/>
                <a:ext cx="38" cy="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6" name="Line 2588"/>
              <p:cNvSpPr>
                <a:spLocks noChangeShapeType="1"/>
              </p:cNvSpPr>
              <p:nvPr/>
            </p:nvSpPr>
            <p:spPr bwMode="auto">
              <a:xfrm>
                <a:off x="2466" y="947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7" name="Line 2589"/>
              <p:cNvSpPr>
                <a:spLocks noChangeShapeType="1"/>
              </p:cNvSpPr>
              <p:nvPr/>
            </p:nvSpPr>
            <p:spPr bwMode="auto">
              <a:xfrm>
                <a:off x="2544" y="918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8" name="Line 2590"/>
              <p:cNvSpPr>
                <a:spLocks noChangeShapeType="1"/>
              </p:cNvSpPr>
              <p:nvPr/>
            </p:nvSpPr>
            <p:spPr bwMode="auto">
              <a:xfrm>
                <a:off x="2566" y="980"/>
                <a:ext cx="9" cy="2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9" name="Line 2591"/>
              <p:cNvSpPr>
                <a:spLocks noChangeShapeType="1"/>
              </p:cNvSpPr>
              <p:nvPr/>
            </p:nvSpPr>
            <p:spPr bwMode="auto">
              <a:xfrm>
                <a:off x="2044" y="2571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0" name="Line 2592"/>
              <p:cNvSpPr>
                <a:spLocks noChangeShapeType="1"/>
              </p:cNvSpPr>
              <p:nvPr/>
            </p:nvSpPr>
            <p:spPr bwMode="auto">
              <a:xfrm>
                <a:off x="2044" y="2601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1" name="Line 2593"/>
              <p:cNvSpPr>
                <a:spLocks noChangeShapeType="1"/>
              </p:cNvSpPr>
              <p:nvPr/>
            </p:nvSpPr>
            <p:spPr bwMode="auto">
              <a:xfrm>
                <a:off x="2098" y="2571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2" name="Line 2594"/>
              <p:cNvSpPr>
                <a:spLocks noChangeShapeType="1"/>
              </p:cNvSpPr>
              <p:nvPr/>
            </p:nvSpPr>
            <p:spPr bwMode="auto">
              <a:xfrm>
                <a:off x="2044" y="2571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3" name="Line 2595"/>
              <p:cNvSpPr>
                <a:spLocks noChangeShapeType="1"/>
              </p:cNvSpPr>
              <p:nvPr/>
            </p:nvSpPr>
            <p:spPr bwMode="auto">
              <a:xfrm>
                <a:off x="4297" y="3177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4" name="Line 2596"/>
              <p:cNvSpPr>
                <a:spLocks noChangeShapeType="1"/>
              </p:cNvSpPr>
              <p:nvPr/>
            </p:nvSpPr>
            <p:spPr bwMode="auto">
              <a:xfrm flipV="1">
                <a:off x="4123" y="3177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5" name="Line 2597"/>
              <p:cNvSpPr>
                <a:spLocks noChangeShapeType="1"/>
              </p:cNvSpPr>
              <p:nvPr/>
            </p:nvSpPr>
            <p:spPr bwMode="auto">
              <a:xfrm>
                <a:off x="4123" y="3177"/>
                <a:ext cx="1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6" name="Line 2598"/>
              <p:cNvSpPr>
                <a:spLocks noChangeShapeType="1"/>
              </p:cNvSpPr>
              <p:nvPr/>
            </p:nvSpPr>
            <p:spPr bwMode="auto">
              <a:xfrm flipH="1">
                <a:off x="4123" y="3207"/>
                <a:ext cx="1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7" name="Line 2599"/>
              <p:cNvSpPr>
                <a:spLocks noChangeShapeType="1"/>
              </p:cNvSpPr>
              <p:nvPr/>
            </p:nvSpPr>
            <p:spPr bwMode="auto">
              <a:xfrm>
                <a:off x="2516" y="928"/>
                <a:ext cx="16" cy="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8" name="Line 2600"/>
              <p:cNvSpPr>
                <a:spLocks noChangeShapeType="1"/>
              </p:cNvSpPr>
              <p:nvPr/>
            </p:nvSpPr>
            <p:spPr bwMode="auto">
              <a:xfrm flipV="1">
                <a:off x="2526" y="945"/>
                <a:ext cx="28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9" name="Line 2601"/>
              <p:cNvSpPr>
                <a:spLocks noChangeShapeType="1"/>
              </p:cNvSpPr>
              <p:nvPr/>
            </p:nvSpPr>
            <p:spPr bwMode="auto">
              <a:xfrm flipV="1">
                <a:off x="2472" y="946"/>
                <a:ext cx="50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0" name="Line 2602"/>
              <p:cNvSpPr>
                <a:spLocks noChangeShapeType="1"/>
              </p:cNvSpPr>
              <p:nvPr/>
            </p:nvSpPr>
            <p:spPr bwMode="auto">
              <a:xfrm>
                <a:off x="2529" y="993"/>
                <a:ext cx="8" cy="2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1" name="Rectangle 2603"/>
              <p:cNvSpPr>
                <a:spLocks noChangeArrowheads="1"/>
              </p:cNvSpPr>
              <p:nvPr/>
            </p:nvSpPr>
            <p:spPr bwMode="auto">
              <a:xfrm>
                <a:off x="4096" y="3346"/>
                <a:ext cx="61" cy="5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2" name="Line 2604"/>
              <p:cNvSpPr>
                <a:spLocks noChangeShapeType="1"/>
              </p:cNvSpPr>
              <p:nvPr/>
            </p:nvSpPr>
            <p:spPr bwMode="auto">
              <a:xfrm>
                <a:off x="3982" y="1994"/>
                <a:ext cx="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3" name="Line 2605"/>
              <p:cNvSpPr>
                <a:spLocks noChangeShapeType="1"/>
              </p:cNvSpPr>
              <p:nvPr/>
            </p:nvSpPr>
            <p:spPr bwMode="auto">
              <a:xfrm>
                <a:off x="4035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4" name="Line 2606"/>
              <p:cNvSpPr>
                <a:spLocks noChangeShapeType="1"/>
              </p:cNvSpPr>
              <p:nvPr/>
            </p:nvSpPr>
            <p:spPr bwMode="auto">
              <a:xfrm flipH="1">
                <a:off x="3982" y="2022"/>
                <a:ext cx="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5" name="Line 2607"/>
              <p:cNvSpPr>
                <a:spLocks noChangeShapeType="1"/>
              </p:cNvSpPr>
              <p:nvPr/>
            </p:nvSpPr>
            <p:spPr bwMode="auto">
              <a:xfrm flipV="1">
                <a:off x="3982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6" name="Line 2608"/>
              <p:cNvSpPr>
                <a:spLocks noChangeShapeType="1"/>
              </p:cNvSpPr>
              <p:nvPr/>
            </p:nvSpPr>
            <p:spPr bwMode="auto">
              <a:xfrm flipV="1">
                <a:off x="3998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7" name="Rectangle 2609"/>
              <p:cNvSpPr>
                <a:spLocks noChangeArrowheads="1"/>
              </p:cNvSpPr>
              <p:nvPr/>
            </p:nvSpPr>
            <p:spPr bwMode="auto">
              <a:xfrm>
                <a:off x="3200" y="2609"/>
                <a:ext cx="38" cy="6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8" name="Line 2610"/>
              <p:cNvSpPr>
                <a:spLocks noChangeShapeType="1"/>
              </p:cNvSpPr>
              <p:nvPr/>
            </p:nvSpPr>
            <p:spPr bwMode="auto">
              <a:xfrm>
                <a:off x="1867" y="2450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9" name="Line 2611"/>
              <p:cNvSpPr>
                <a:spLocks noChangeShapeType="1"/>
              </p:cNvSpPr>
              <p:nvPr/>
            </p:nvSpPr>
            <p:spPr bwMode="auto">
              <a:xfrm>
                <a:off x="1867" y="2422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0" name="Line 2612"/>
              <p:cNvSpPr>
                <a:spLocks noChangeShapeType="1"/>
              </p:cNvSpPr>
              <p:nvPr/>
            </p:nvSpPr>
            <p:spPr bwMode="auto">
              <a:xfrm>
                <a:off x="1867" y="2422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1" name="Line 2613"/>
              <p:cNvSpPr>
                <a:spLocks noChangeShapeType="1"/>
              </p:cNvSpPr>
              <p:nvPr/>
            </p:nvSpPr>
            <p:spPr bwMode="auto">
              <a:xfrm>
                <a:off x="1921" y="2422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2" name="Rectangle 2614"/>
              <p:cNvSpPr>
                <a:spLocks noChangeArrowheads="1"/>
              </p:cNvSpPr>
              <p:nvPr/>
            </p:nvSpPr>
            <p:spPr bwMode="auto">
              <a:xfrm>
                <a:off x="3219" y="2472"/>
                <a:ext cx="19" cy="19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3" name="Line 2615"/>
              <p:cNvSpPr>
                <a:spLocks noChangeShapeType="1"/>
              </p:cNvSpPr>
              <p:nvPr/>
            </p:nvSpPr>
            <p:spPr bwMode="auto">
              <a:xfrm>
                <a:off x="1887" y="2741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3" name="Group 2817"/>
            <p:cNvGrpSpPr>
              <a:grpSpLocks/>
            </p:cNvGrpSpPr>
            <p:nvPr/>
          </p:nvGrpSpPr>
          <p:grpSpPr bwMode="auto">
            <a:xfrm>
              <a:off x="818" y="90"/>
              <a:ext cx="3857" cy="3622"/>
              <a:chOff x="818" y="90"/>
              <a:chExt cx="3857" cy="3622"/>
            </a:xfrm>
          </p:grpSpPr>
          <p:sp>
            <p:nvSpPr>
              <p:cNvPr id="764" name="Line 2617"/>
              <p:cNvSpPr>
                <a:spLocks noChangeShapeType="1"/>
              </p:cNvSpPr>
              <p:nvPr/>
            </p:nvSpPr>
            <p:spPr bwMode="auto">
              <a:xfrm>
                <a:off x="1936" y="2741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5" name="Line 2618"/>
              <p:cNvSpPr>
                <a:spLocks noChangeShapeType="1"/>
              </p:cNvSpPr>
              <p:nvPr/>
            </p:nvSpPr>
            <p:spPr bwMode="auto">
              <a:xfrm>
                <a:off x="1887" y="2773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6" name="Rectangle 2619"/>
              <p:cNvSpPr>
                <a:spLocks noChangeArrowheads="1"/>
              </p:cNvSpPr>
              <p:nvPr/>
            </p:nvSpPr>
            <p:spPr bwMode="auto">
              <a:xfrm>
                <a:off x="2955" y="2395"/>
                <a:ext cx="22" cy="2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7" name="Line 2620"/>
              <p:cNvSpPr>
                <a:spLocks noChangeShapeType="1"/>
              </p:cNvSpPr>
              <p:nvPr/>
            </p:nvSpPr>
            <p:spPr bwMode="auto">
              <a:xfrm>
                <a:off x="1805" y="1190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8" name="Line 2621"/>
              <p:cNvSpPr>
                <a:spLocks noChangeShapeType="1"/>
              </p:cNvSpPr>
              <p:nvPr/>
            </p:nvSpPr>
            <p:spPr bwMode="auto">
              <a:xfrm>
                <a:off x="1805" y="1164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9" name="Line 2622"/>
              <p:cNvSpPr>
                <a:spLocks noChangeShapeType="1"/>
              </p:cNvSpPr>
              <p:nvPr/>
            </p:nvSpPr>
            <p:spPr bwMode="auto">
              <a:xfrm>
                <a:off x="1923" y="1164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0" name="Line 2623"/>
              <p:cNvSpPr>
                <a:spLocks noChangeShapeType="1"/>
              </p:cNvSpPr>
              <p:nvPr/>
            </p:nvSpPr>
            <p:spPr bwMode="auto">
              <a:xfrm>
                <a:off x="1805" y="1164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1" name="Rectangle 2624"/>
              <p:cNvSpPr>
                <a:spLocks noChangeArrowheads="1"/>
              </p:cNvSpPr>
              <p:nvPr/>
            </p:nvSpPr>
            <p:spPr bwMode="auto">
              <a:xfrm>
                <a:off x="3647" y="2950"/>
                <a:ext cx="98" cy="2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2" name="Line 2625"/>
              <p:cNvSpPr>
                <a:spLocks noChangeShapeType="1"/>
              </p:cNvSpPr>
              <p:nvPr/>
            </p:nvSpPr>
            <p:spPr bwMode="auto">
              <a:xfrm flipV="1">
                <a:off x="2599" y="1912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3" name="Line 2626"/>
              <p:cNvSpPr>
                <a:spLocks noChangeShapeType="1"/>
              </p:cNvSpPr>
              <p:nvPr/>
            </p:nvSpPr>
            <p:spPr bwMode="auto">
              <a:xfrm flipV="1">
                <a:off x="2566" y="1912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4" name="Line 2627"/>
              <p:cNvSpPr>
                <a:spLocks noChangeShapeType="1"/>
              </p:cNvSpPr>
              <p:nvPr/>
            </p:nvSpPr>
            <p:spPr bwMode="auto">
              <a:xfrm>
                <a:off x="2566" y="1974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5" name="Line 2628"/>
              <p:cNvSpPr>
                <a:spLocks noChangeShapeType="1"/>
              </p:cNvSpPr>
              <p:nvPr/>
            </p:nvSpPr>
            <p:spPr bwMode="auto">
              <a:xfrm>
                <a:off x="2619" y="2112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6" name="Line 2629"/>
              <p:cNvSpPr>
                <a:spLocks noChangeShapeType="1"/>
              </p:cNvSpPr>
              <p:nvPr/>
            </p:nvSpPr>
            <p:spPr bwMode="auto">
              <a:xfrm>
                <a:off x="2566" y="1916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7" name="Line 2630"/>
              <p:cNvSpPr>
                <a:spLocks noChangeShapeType="1"/>
              </p:cNvSpPr>
              <p:nvPr/>
            </p:nvSpPr>
            <p:spPr bwMode="auto">
              <a:xfrm>
                <a:off x="2566" y="1912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8" name="Line 2631"/>
              <p:cNvSpPr>
                <a:spLocks noChangeShapeType="1"/>
              </p:cNvSpPr>
              <p:nvPr/>
            </p:nvSpPr>
            <p:spPr bwMode="auto">
              <a:xfrm>
                <a:off x="2566" y="191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9" name="Rectangle 2632"/>
              <p:cNvSpPr>
                <a:spLocks noChangeArrowheads="1"/>
              </p:cNvSpPr>
              <p:nvPr/>
            </p:nvSpPr>
            <p:spPr bwMode="auto">
              <a:xfrm>
                <a:off x="2540" y="1824"/>
                <a:ext cx="16" cy="17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0" name="Freeform 2633"/>
              <p:cNvSpPr>
                <a:spLocks/>
              </p:cNvSpPr>
              <p:nvPr/>
            </p:nvSpPr>
            <p:spPr bwMode="auto">
              <a:xfrm>
                <a:off x="2566" y="1921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1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4" y="1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1" name="Line 2634"/>
              <p:cNvSpPr>
                <a:spLocks noChangeShapeType="1"/>
              </p:cNvSpPr>
              <p:nvPr/>
            </p:nvSpPr>
            <p:spPr bwMode="auto">
              <a:xfrm flipV="1">
                <a:off x="2619" y="2112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2" name="Line 2635"/>
              <p:cNvSpPr>
                <a:spLocks noChangeShapeType="1"/>
              </p:cNvSpPr>
              <p:nvPr/>
            </p:nvSpPr>
            <p:spPr bwMode="auto">
              <a:xfrm flipV="1">
                <a:off x="3390" y="3032"/>
                <a:ext cx="55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3" name="Line 2636"/>
              <p:cNvSpPr>
                <a:spLocks noChangeShapeType="1"/>
              </p:cNvSpPr>
              <p:nvPr/>
            </p:nvSpPr>
            <p:spPr bwMode="auto">
              <a:xfrm flipV="1">
                <a:off x="818" y="2410"/>
                <a:ext cx="304" cy="8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4" name="Line 2637"/>
              <p:cNvSpPr>
                <a:spLocks noChangeShapeType="1"/>
              </p:cNvSpPr>
              <p:nvPr/>
            </p:nvSpPr>
            <p:spPr bwMode="auto">
              <a:xfrm flipV="1">
                <a:off x="818" y="2490"/>
                <a:ext cx="1" cy="4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5" name="Line 2638"/>
              <p:cNvSpPr>
                <a:spLocks noChangeShapeType="1"/>
              </p:cNvSpPr>
              <p:nvPr/>
            </p:nvSpPr>
            <p:spPr bwMode="auto">
              <a:xfrm>
                <a:off x="1112" y="1724"/>
                <a:ext cx="1" cy="6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6" name="Line 2639"/>
              <p:cNvSpPr>
                <a:spLocks noChangeShapeType="1"/>
              </p:cNvSpPr>
              <p:nvPr/>
            </p:nvSpPr>
            <p:spPr bwMode="auto">
              <a:xfrm flipH="1">
                <a:off x="1058" y="1793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7" name="Line 2640"/>
              <p:cNvSpPr>
                <a:spLocks noChangeShapeType="1"/>
              </p:cNvSpPr>
              <p:nvPr/>
            </p:nvSpPr>
            <p:spPr bwMode="auto">
              <a:xfrm>
                <a:off x="1058" y="1793"/>
                <a:ext cx="64" cy="6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8" name="Freeform 2641"/>
              <p:cNvSpPr>
                <a:spLocks/>
              </p:cNvSpPr>
              <p:nvPr/>
            </p:nvSpPr>
            <p:spPr bwMode="auto">
              <a:xfrm>
                <a:off x="2226" y="90"/>
                <a:ext cx="76" cy="14"/>
              </a:xfrm>
              <a:custGeom>
                <a:avLst/>
                <a:gdLst>
                  <a:gd name="T0" fmla="*/ 0 w 76"/>
                  <a:gd name="T1" fmla="*/ 0 h 14"/>
                  <a:gd name="T2" fmla="*/ 11 w 76"/>
                  <a:gd name="T3" fmla="*/ 6 h 14"/>
                  <a:gd name="T4" fmla="*/ 24 w 76"/>
                  <a:gd name="T5" fmla="*/ 10 h 14"/>
                  <a:gd name="T6" fmla="*/ 36 w 76"/>
                  <a:gd name="T7" fmla="*/ 14 h 14"/>
                  <a:gd name="T8" fmla="*/ 48 w 76"/>
                  <a:gd name="T9" fmla="*/ 14 h 14"/>
                  <a:gd name="T10" fmla="*/ 63 w 76"/>
                  <a:gd name="T11" fmla="*/ 13 h 14"/>
                  <a:gd name="T12" fmla="*/ 76 w 76"/>
                  <a:gd name="T13" fmla="*/ 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14"/>
                  <a:gd name="T23" fmla="*/ 76 w 7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14">
                    <a:moveTo>
                      <a:pt x="0" y="0"/>
                    </a:moveTo>
                    <a:lnTo>
                      <a:pt x="11" y="6"/>
                    </a:lnTo>
                    <a:lnTo>
                      <a:pt x="24" y="10"/>
                    </a:lnTo>
                    <a:lnTo>
                      <a:pt x="36" y="14"/>
                    </a:lnTo>
                    <a:lnTo>
                      <a:pt x="48" y="14"/>
                    </a:lnTo>
                    <a:lnTo>
                      <a:pt x="63" y="13"/>
                    </a:lnTo>
                    <a:lnTo>
                      <a:pt x="76" y="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9" name="Freeform 2642"/>
              <p:cNvSpPr>
                <a:spLocks/>
              </p:cNvSpPr>
              <p:nvPr/>
            </p:nvSpPr>
            <p:spPr bwMode="auto">
              <a:xfrm>
                <a:off x="2090" y="90"/>
                <a:ext cx="57" cy="86"/>
              </a:xfrm>
              <a:custGeom>
                <a:avLst/>
                <a:gdLst>
                  <a:gd name="T0" fmla="*/ 0 w 57"/>
                  <a:gd name="T1" fmla="*/ 86 h 86"/>
                  <a:gd name="T2" fmla="*/ 12 w 57"/>
                  <a:gd name="T3" fmla="*/ 80 h 86"/>
                  <a:gd name="T4" fmla="*/ 23 w 57"/>
                  <a:gd name="T5" fmla="*/ 73 h 86"/>
                  <a:gd name="T6" fmla="*/ 32 w 57"/>
                  <a:gd name="T7" fmla="*/ 64 h 86"/>
                  <a:gd name="T8" fmla="*/ 41 w 57"/>
                  <a:gd name="T9" fmla="*/ 54 h 86"/>
                  <a:gd name="T10" fmla="*/ 47 w 57"/>
                  <a:gd name="T11" fmla="*/ 43 h 86"/>
                  <a:gd name="T12" fmla="*/ 52 w 57"/>
                  <a:gd name="T13" fmla="*/ 30 h 86"/>
                  <a:gd name="T14" fmla="*/ 56 w 57"/>
                  <a:gd name="T15" fmla="*/ 16 h 86"/>
                  <a:gd name="T16" fmla="*/ 57 w 57"/>
                  <a:gd name="T17" fmla="*/ 3 h 86"/>
                  <a:gd name="T18" fmla="*/ 57 w 57"/>
                  <a:gd name="T19" fmla="*/ 1 h 86"/>
                  <a:gd name="T20" fmla="*/ 57 w 57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86"/>
                  <a:gd name="T35" fmla="*/ 57 w 57"/>
                  <a:gd name="T36" fmla="*/ 86 h 8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86">
                    <a:moveTo>
                      <a:pt x="0" y="86"/>
                    </a:moveTo>
                    <a:lnTo>
                      <a:pt x="12" y="80"/>
                    </a:lnTo>
                    <a:lnTo>
                      <a:pt x="23" y="73"/>
                    </a:lnTo>
                    <a:lnTo>
                      <a:pt x="32" y="64"/>
                    </a:lnTo>
                    <a:lnTo>
                      <a:pt x="41" y="54"/>
                    </a:lnTo>
                    <a:lnTo>
                      <a:pt x="47" y="43"/>
                    </a:lnTo>
                    <a:lnTo>
                      <a:pt x="52" y="30"/>
                    </a:lnTo>
                    <a:lnTo>
                      <a:pt x="56" y="16"/>
                    </a:lnTo>
                    <a:lnTo>
                      <a:pt x="57" y="3"/>
                    </a:lnTo>
                    <a:lnTo>
                      <a:pt x="57" y="1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0" name="Line 2643"/>
              <p:cNvSpPr>
                <a:spLocks noChangeShapeType="1"/>
              </p:cNvSpPr>
              <p:nvPr/>
            </p:nvSpPr>
            <p:spPr bwMode="auto">
              <a:xfrm flipV="1">
                <a:off x="1062" y="513"/>
                <a:ext cx="254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1" name="Line 2644"/>
              <p:cNvSpPr>
                <a:spLocks noChangeShapeType="1"/>
              </p:cNvSpPr>
              <p:nvPr/>
            </p:nvSpPr>
            <p:spPr bwMode="auto">
              <a:xfrm flipV="1">
                <a:off x="2366" y="90"/>
                <a:ext cx="127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2" name="Line 2645"/>
              <p:cNvSpPr>
                <a:spLocks noChangeShapeType="1"/>
              </p:cNvSpPr>
              <p:nvPr/>
            </p:nvSpPr>
            <p:spPr bwMode="auto">
              <a:xfrm flipV="1">
                <a:off x="1046" y="176"/>
                <a:ext cx="1044" cy="3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3" name="Line 2646"/>
              <p:cNvSpPr>
                <a:spLocks noChangeShapeType="1"/>
              </p:cNvSpPr>
              <p:nvPr/>
            </p:nvSpPr>
            <p:spPr bwMode="auto">
              <a:xfrm flipV="1">
                <a:off x="2302" y="90"/>
                <a:ext cx="27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4" name="Line 2647"/>
              <p:cNvSpPr>
                <a:spLocks noChangeShapeType="1"/>
              </p:cNvSpPr>
              <p:nvPr/>
            </p:nvSpPr>
            <p:spPr bwMode="auto">
              <a:xfrm>
                <a:off x="2704" y="1051"/>
                <a:ext cx="62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5" name="Line 2648"/>
              <p:cNvSpPr>
                <a:spLocks noChangeShapeType="1"/>
              </p:cNvSpPr>
              <p:nvPr/>
            </p:nvSpPr>
            <p:spPr bwMode="auto">
              <a:xfrm>
                <a:off x="2980" y="1091"/>
                <a:ext cx="3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6" name="Line 2649"/>
              <p:cNvSpPr>
                <a:spLocks noChangeShapeType="1"/>
              </p:cNvSpPr>
              <p:nvPr/>
            </p:nvSpPr>
            <p:spPr bwMode="auto">
              <a:xfrm>
                <a:off x="2970" y="1051"/>
                <a:ext cx="1" cy="5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7" name="Line 2650"/>
              <p:cNvSpPr>
                <a:spLocks noChangeShapeType="1"/>
              </p:cNvSpPr>
              <p:nvPr/>
            </p:nvSpPr>
            <p:spPr bwMode="auto">
              <a:xfrm>
                <a:off x="3968" y="1695"/>
                <a:ext cx="1" cy="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8" name="Line 2651"/>
              <p:cNvSpPr>
                <a:spLocks noChangeShapeType="1"/>
              </p:cNvSpPr>
              <p:nvPr/>
            </p:nvSpPr>
            <p:spPr bwMode="auto">
              <a:xfrm>
                <a:off x="3948" y="1859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9" name="Line 2652"/>
              <p:cNvSpPr>
                <a:spLocks noChangeShapeType="1"/>
              </p:cNvSpPr>
              <p:nvPr/>
            </p:nvSpPr>
            <p:spPr bwMode="auto">
              <a:xfrm>
                <a:off x="3944" y="1974"/>
                <a:ext cx="1" cy="5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0" name="Line 2653"/>
              <p:cNvSpPr>
                <a:spLocks noChangeShapeType="1"/>
              </p:cNvSpPr>
              <p:nvPr/>
            </p:nvSpPr>
            <p:spPr bwMode="auto">
              <a:xfrm>
                <a:off x="3944" y="197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1" name="Line 2654"/>
              <p:cNvSpPr>
                <a:spLocks noChangeShapeType="1"/>
              </p:cNvSpPr>
              <p:nvPr/>
            </p:nvSpPr>
            <p:spPr bwMode="auto">
              <a:xfrm>
                <a:off x="3944" y="203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2" name="Line 2655"/>
              <p:cNvSpPr>
                <a:spLocks noChangeShapeType="1"/>
              </p:cNvSpPr>
              <p:nvPr/>
            </p:nvSpPr>
            <p:spPr bwMode="auto">
              <a:xfrm>
                <a:off x="3948" y="2030"/>
                <a:ext cx="1" cy="9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3" name="Line 2656"/>
              <p:cNvSpPr>
                <a:spLocks noChangeShapeType="1"/>
              </p:cNvSpPr>
              <p:nvPr/>
            </p:nvSpPr>
            <p:spPr bwMode="auto">
              <a:xfrm flipH="1">
                <a:off x="3889" y="2128"/>
                <a:ext cx="59" cy="2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4" name="Line 2657"/>
              <p:cNvSpPr>
                <a:spLocks noChangeShapeType="1"/>
              </p:cNvSpPr>
              <p:nvPr/>
            </p:nvSpPr>
            <p:spPr bwMode="auto">
              <a:xfrm>
                <a:off x="3889" y="2362"/>
                <a:ext cx="1" cy="6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5" name="Line 2658"/>
              <p:cNvSpPr>
                <a:spLocks noChangeShapeType="1"/>
              </p:cNvSpPr>
              <p:nvPr/>
            </p:nvSpPr>
            <p:spPr bwMode="auto">
              <a:xfrm>
                <a:off x="3924" y="3012"/>
                <a:ext cx="48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6" name="Freeform 2659"/>
              <p:cNvSpPr>
                <a:spLocks/>
              </p:cNvSpPr>
              <p:nvPr/>
            </p:nvSpPr>
            <p:spPr bwMode="auto">
              <a:xfrm>
                <a:off x="3889" y="2975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2 w 35"/>
                  <a:gd name="T3" fmla="*/ 8 h 37"/>
                  <a:gd name="T4" fmla="*/ 3 w 35"/>
                  <a:gd name="T5" fmla="*/ 14 h 37"/>
                  <a:gd name="T6" fmla="*/ 6 w 35"/>
                  <a:gd name="T7" fmla="*/ 20 h 37"/>
                  <a:gd name="T8" fmla="*/ 10 w 35"/>
                  <a:gd name="T9" fmla="*/ 25 h 37"/>
                  <a:gd name="T10" fmla="*/ 16 w 35"/>
                  <a:gd name="T11" fmla="*/ 30 h 37"/>
                  <a:gd name="T12" fmla="*/ 21 w 35"/>
                  <a:gd name="T13" fmla="*/ 33 h 37"/>
                  <a:gd name="T14" fmla="*/ 28 w 35"/>
                  <a:gd name="T15" fmla="*/ 35 h 37"/>
                  <a:gd name="T16" fmla="*/ 35 w 35"/>
                  <a:gd name="T17" fmla="*/ 37 h 37"/>
                  <a:gd name="T18" fmla="*/ 35 w 35"/>
                  <a:gd name="T19" fmla="*/ 37 h 37"/>
                  <a:gd name="T20" fmla="*/ 35 w 35"/>
                  <a:gd name="T21" fmla="*/ 37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"/>
                  <a:gd name="T34" fmla="*/ 0 h 37"/>
                  <a:gd name="T35" fmla="*/ 35 w 35"/>
                  <a:gd name="T36" fmla="*/ 37 h 3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" h="37">
                    <a:moveTo>
                      <a:pt x="0" y="0"/>
                    </a:moveTo>
                    <a:lnTo>
                      <a:pt x="2" y="8"/>
                    </a:lnTo>
                    <a:lnTo>
                      <a:pt x="3" y="14"/>
                    </a:lnTo>
                    <a:lnTo>
                      <a:pt x="6" y="20"/>
                    </a:lnTo>
                    <a:lnTo>
                      <a:pt x="10" y="25"/>
                    </a:lnTo>
                    <a:lnTo>
                      <a:pt x="16" y="30"/>
                    </a:lnTo>
                    <a:lnTo>
                      <a:pt x="21" y="33"/>
                    </a:lnTo>
                    <a:lnTo>
                      <a:pt x="28" y="35"/>
                    </a:lnTo>
                    <a:lnTo>
                      <a:pt x="35" y="3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7" name="Freeform 2660"/>
              <p:cNvSpPr>
                <a:spLocks/>
              </p:cNvSpPr>
              <p:nvPr/>
            </p:nvSpPr>
            <p:spPr bwMode="auto">
              <a:xfrm>
                <a:off x="4200" y="3321"/>
                <a:ext cx="12" cy="6"/>
              </a:xfrm>
              <a:custGeom>
                <a:avLst/>
                <a:gdLst>
                  <a:gd name="T0" fmla="*/ 12 w 12"/>
                  <a:gd name="T1" fmla="*/ 6 h 6"/>
                  <a:gd name="T2" fmla="*/ 11 w 12"/>
                  <a:gd name="T3" fmla="*/ 4 h 6"/>
                  <a:gd name="T4" fmla="*/ 9 w 12"/>
                  <a:gd name="T5" fmla="*/ 1 h 6"/>
                  <a:gd name="T6" fmla="*/ 8 w 12"/>
                  <a:gd name="T7" fmla="*/ 0 h 6"/>
                  <a:gd name="T8" fmla="*/ 6 w 12"/>
                  <a:gd name="T9" fmla="*/ 0 h 6"/>
                  <a:gd name="T10" fmla="*/ 3 w 12"/>
                  <a:gd name="T11" fmla="*/ 0 h 6"/>
                  <a:gd name="T12" fmla="*/ 1 w 12"/>
                  <a:gd name="T13" fmla="*/ 1 h 6"/>
                  <a:gd name="T14" fmla="*/ 0 w 12"/>
                  <a:gd name="T15" fmla="*/ 4 h 6"/>
                  <a:gd name="T16" fmla="*/ 0 w 12"/>
                  <a:gd name="T17" fmla="*/ 6 h 6"/>
                  <a:gd name="T18" fmla="*/ 0 w 12"/>
                  <a:gd name="T19" fmla="*/ 6 h 6"/>
                  <a:gd name="T20" fmla="*/ 0 w 12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6"/>
                  <a:gd name="T35" fmla="*/ 12 w 12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6">
                    <a:moveTo>
                      <a:pt x="12" y="6"/>
                    </a:moveTo>
                    <a:lnTo>
                      <a:pt x="11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8" name="Freeform 2661"/>
              <p:cNvSpPr>
                <a:spLocks/>
              </p:cNvSpPr>
              <p:nvPr/>
            </p:nvSpPr>
            <p:spPr bwMode="auto">
              <a:xfrm>
                <a:off x="4470" y="3217"/>
                <a:ext cx="19" cy="11"/>
              </a:xfrm>
              <a:custGeom>
                <a:avLst/>
                <a:gdLst>
                  <a:gd name="T0" fmla="*/ 19 w 19"/>
                  <a:gd name="T1" fmla="*/ 9 h 11"/>
                  <a:gd name="T2" fmla="*/ 18 w 19"/>
                  <a:gd name="T3" fmla="*/ 5 h 11"/>
                  <a:gd name="T4" fmla="*/ 16 w 19"/>
                  <a:gd name="T5" fmla="*/ 2 h 11"/>
                  <a:gd name="T6" fmla="*/ 12 w 19"/>
                  <a:gd name="T7" fmla="*/ 1 h 11"/>
                  <a:gd name="T8" fmla="*/ 9 w 19"/>
                  <a:gd name="T9" fmla="*/ 0 h 11"/>
                  <a:gd name="T10" fmla="*/ 6 w 19"/>
                  <a:gd name="T11" fmla="*/ 1 h 11"/>
                  <a:gd name="T12" fmla="*/ 2 w 19"/>
                  <a:gd name="T13" fmla="*/ 4 h 11"/>
                  <a:gd name="T14" fmla="*/ 0 w 19"/>
                  <a:gd name="T15" fmla="*/ 6 h 11"/>
                  <a:gd name="T16" fmla="*/ 0 w 19"/>
                  <a:gd name="T17" fmla="*/ 11 h 11"/>
                  <a:gd name="T18" fmla="*/ 0 w 19"/>
                  <a:gd name="T19" fmla="*/ 11 h 11"/>
                  <a:gd name="T20" fmla="*/ 0 w 19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1"/>
                  <a:gd name="T35" fmla="*/ 19 w 19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1">
                    <a:moveTo>
                      <a:pt x="19" y="9"/>
                    </a:moveTo>
                    <a:lnTo>
                      <a:pt x="18" y="5"/>
                    </a:lnTo>
                    <a:lnTo>
                      <a:pt x="16" y="2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9" name="Freeform 2662"/>
              <p:cNvSpPr>
                <a:spLocks/>
              </p:cNvSpPr>
              <p:nvPr/>
            </p:nvSpPr>
            <p:spPr bwMode="auto">
              <a:xfrm>
                <a:off x="4495" y="3486"/>
                <a:ext cx="59" cy="51"/>
              </a:xfrm>
              <a:custGeom>
                <a:avLst/>
                <a:gdLst>
                  <a:gd name="T0" fmla="*/ 59 w 59"/>
                  <a:gd name="T1" fmla="*/ 51 h 51"/>
                  <a:gd name="T2" fmla="*/ 57 w 59"/>
                  <a:gd name="T3" fmla="*/ 40 h 51"/>
                  <a:gd name="T4" fmla="*/ 52 w 59"/>
                  <a:gd name="T5" fmla="*/ 30 h 51"/>
                  <a:gd name="T6" fmla="*/ 47 w 59"/>
                  <a:gd name="T7" fmla="*/ 21 h 51"/>
                  <a:gd name="T8" fmla="*/ 39 w 59"/>
                  <a:gd name="T9" fmla="*/ 14 h 51"/>
                  <a:gd name="T10" fmla="*/ 31 w 59"/>
                  <a:gd name="T11" fmla="*/ 7 h 51"/>
                  <a:gd name="T12" fmla="*/ 21 w 59"/>
                  <a:gd name="T13" fmla="*/ 4 h 51"/>
                  <a:gd name="T14" fmla="*/ 11 w 59"/>
                  <a:gd name="T15" fmla="*/ 0 h 51"/>
                  <a:gd name="T16" fmla="*/ 0 w 59"/>
                  <a:gd name="T17" fmla="*/ 0 h 51"/>
                  <a:gd name="T18" fmla="*/ 0 w 59"/>
                  <a:gd name="T19" fmla="*/ 0 h 51"/>
                  <a:gd name="T20" fmla="*/ 0 w 59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9"/>
                  <a:gd name="T34" fmla="*/ 0 h 51"/>
                  <a:gd name="T35" fmla="*/ 59 w 59"/>
                  <a:gd name="T36" fmla="*/ 51 h 5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9" h="51">
                    <a:moveTo>
                      <a:pt x="59" y="51"/>
                    </a:moveTo>
                    <a:lnTo>
                      <a:pt x="57" y="40"/>
                    </a:lnTo>
                    <a:lnTo>
                      <a:pt x="52" y="30"/>
                    </a:lnTo>
                    <a:lnTo>
                      <a:pt x="47" y="21"/>
                    </a:lnTo>
                    <a:lnTo>
                      <a:pt x="39" y="14"/>
                    </a:lnTo>
                    <a:lnTo>
                      <a:pt x="31" y="7"/>
                    </a:lnTo>
                    <a:lnTo>
                      <a:pt x="21" y="4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0" name="Freeform 2663"/>
              <p:cNvSpPr>
                <a:spLocks/>
              </p:cNvSpPr>
              <p:nvPr/>
            </p:nvSpPr>
            <p:spPr bwMode="auto">
              <a:xfrm>
                <a:off x="4642" y="3666"/>
                <a:ext cx="33" cy="46"/>
              </a:xfrm>
              <a:custGeom>
                <a:avLst/>
                <a:gdLst>
                  <a:gd name="T0" fmla="*/ 33 w 33"/>
                  <a:gd name="T1" fmla="*/ 0 h 46"/>
                  <a:gd name="T2" fmla="*/ 27 w 33"/>
                  <a:gd name="T3" fmla="*/ 3 h 46"/>
                  <a:gd name="T4" fmla="*/ 21 w 33"/>
                  <a:gd name="T5" fmla="*/ 5 h 46"/>
                  <a:gd name="T6" fmla="*/ 15 w 33"/>
                  <a:gd name="T7" fmla="*/ 9 h 46"/>
                  <a:gd name="T8" fmla="*/ 10 w 33"/>
                  <a:gd name="T9" fmla="*/ 14 h 46"/>
                  <a:gd name="T10" fmla="*/ 6 w 33"/>
                  <a:gd name="T11" fmla="*/ 20 h 46"/>
                  <a:gd name="T12" fmla="*/ 2 w 33"/>
                  <a:gd name="T13" fmla="*/ 26 h 46"/>
                  <a:gd name="T14" fmla="*/ 1 w 33"/>
                  <a:gd name="T15" fmla="*/ 33 h 46"/>
                  <a:gd name="T16" fmla="*/ 0 w 33"/>
                  <a:gd name="T17" fmla="*/ 40 h 46"/>
                  <a:gd name="T18" fmla="*/ 0 w 33"/>
                  <a:gd name="T19" fmla="*/ 43 h 46"/>
                  <a:gd name="T20" fmla="*/ 0 w 33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3"/>
                  <a:gd name="T34" fmla="*/ 0 h 46"/>
                  <a:gd name="T35" fmla="*/ 33 w 33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3" h="46">
                    <a:moveTo>
                      <a:pt x="33" y="0"/>
                    </a:moveTo>
                    <a:lnTo>
                      <a:pt x="27" y="3"/>
                    </a:lnTo>
                    <a:lnTo>
                      <a:pt x="21" y="5"/>
                    </a:lnTo>
                    <a:lnTo>
                      <a:pt x="15" y="9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1" y="33"/>
                    </a:lnTo>
                    <a:lnTo>
                      <a:pt x="0" y="40"/>
                    </a:lnTo>
                    <a:lnTo>
                      <a:pt x="0" y="43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1" name="Freeform 2664"/>
              <p:cNvSpPr>
                <a:spLocks/>
              </p:cNvSpPr>
              <p:nvPr/>
            </p:nvSpPr>
            <p:spPr bwMode="auto">
              <a:xfrm>
                <a:off x="4619" y="3569"/>
                <a:ext cx="45" cy="33"/>
              </a:xfrm>
              <a:custGeom>
                <a:avLst/>
                <a:gdLst>
                  <a:gd name="T0" fmla="*/ 0 w 45"/>
                  <a:gd name="T1" fmla="*/ 0 h 33"/>
                  <a:gd name="T2" fmla="*/ 1 w 45"/>
                  <a:gd name="T3" fmla="*/ 6 h 33"/>
                  <a:gd name="T4" fmla="*/ 5 w 45"/>
                  <a:gd name="T5" fmla="*/ 12 h 33"/>
                  <a:gd name="T6" fmla="*/ 8 w 45"/>
                  <a:gd name="T7" fmla="*/ 18 h 33"/>
                  <a:gd name="T8" fmla="*/ 13 w 45"/>
                  <a:gd name="T9" fmla="*/ 23 h 33"/>
                  <a:gd name="T10" fmla="*/ 18 w 45"/>
                  <a:gd name="T11" fmla="*/ 27 h 33"/>
                  <a:gd name="T12" fmla="*/ 24 w 45"/>
                  <a:gd name="T13" fmla="*/ 31 h 33"/>
                  <a:gd name="T14" fmla="*/ 32 w 45"/>
                  <a:gd name="T15" fmla="*/ 32 h 33"/>
                  <a:gd name="T16" fmla="*/ 39 w 45"/>
                  <a:gd name="T17" fmla="*/ 33 h 33"/>
                  <a:gd name="T18" fmla="*/ 41 w 45"/>
                  <a:gd name="T19" fmla="*/ 33 h 33"/>
                  <a:gd name="T20" fmla="*/ 45 w 45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5"/>
                  <a:gd name="T34" fmla="*/ 0 h 33"/>
                  <a:gd name="T35" fmla="*/ 45 w 45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5" h="33">
                    <a:moveTo>
                      <a:pt x="0" y="0"/>
                    </a:moveTo>
                    <a:lnTo>
                      <a:pt x="1" y="6"/>
                    </a:lnTo>
                    <a:lnTo>
                      <a:pt x="5" y="12"/>
                    </a:lnTo>
                    <a:lnTo>
                      <a:pt x="8" y="18"/>
                    </a:lnTo>
                    <a:lnTo>
                      <a:pt x="13" y="23"/>
                    </a:lnTo>
                    <a:lnTo>
                      <a:pt x="18" y="27"/>
                    </a:lnTo>
                    <a:lnTo>
                      <a:pt x="24" y="31"/>
                    </a:lnTo>
                    <a:lnTo>
                      <a:pt x="32" y="32"/>
                    </a:lnTo>
                    <a:lnTo>
                      <a:pt x="39" y="33"/>
                    </a:lnTo>
                    <a:lnTo>
                      <a:pt x="41" y="33"/>
                    </a:lnTo>
                    <a:lnTo>
                      <a:pt x="45" y="33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2" name="Freeform 2665"/>
              <p:cNvSpPr>
                <a:spLocks/>
              </p:cNvSpPr>
              <p:nvPr/>
            </p:nvSpPr>
            <p:spPr bwMode="auto">
              <a:xfrm>
                <a:off x="4467" y="3378"/>
                <a:ext cx="59" cy="74"/>
              </a:xfrm>
              <a:custGeom>
                <a:avLst/>
                <a:gdLst>
                  <a:gd name="T0" fmla="*/ 0 w 59"/>
                  <a:gd name="T1" fmla="*/ 74 h 74"/>
                  <a:gd name="T2" fmla="*/ 12 w 59"/>
                  <a:gd name="T3" fmla="*/ 74 h 74"/>
                  <a:gd name="T4" fmla="*/ 23 w 59"/>
                  <a:gd name="T5" fmla="*/ 70 h 74"/>
                  <a:gd name="T6" fmla="*/ 33 w 59"/>
                  <a:gd name="T7" fmla="*/ 64 h 74"/>
                  <a:gd name="T8" fmla="*/ 42 w 59"/>
                  <a:gd name="T9" fmla="*/ 57 h 74"/>
                  <a:gd name="T10" fmla="*/ 49 w 59"/>
                  <a:gd name="T11" fmla="*/ 48 h 74"/>
                  <a:gd name="T12" fmla="*/ 54 w 59"/>
                  <a:gd name="T13" fmla="*/ 38 h 74"/>
                  <a:gd name="T14" fmla="*/ 58 w 59"/>
                  <a:gd name="T15" fmla="*/ 27 h 74"/>
                  <a:gd name="T16" fmla="*/ 59 w 59"/>
                  <a:gd name="T17" fmla="*/ 14 h 74"/>
                  <a:gd name="T18" fmla="*/ 59 w 59"/>
                  <a:gd name="T19" fmla="*/ 8 h 74"/>
                  <a:gd name="T20" fmla="*/ 58 w 59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9"/>
                  <a:gd name="T34" fmla="*/ 0 h 74"/>
                  <a:gd name="T35" fmla="*/ 59 w 59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9" h="74">
                    <a:moveTo>
                      <a:pt x="0" y="74"/>
                    </a:moveTo>
                    <a:lnTo>
                      <a:pt x="12" y="74"/>
                    </a:lnTo>
                    <a:lnTo>
                      <a:pt x="23" y="70"/>
                    </a:lnTo>
                    <a:lnTo>
                      <a:pt x="33" y="64"/>
                    </a:lnTo>
                    <a:lnTo>
                      <a:pt x="42" y="57"/>
                    </a:lnTo>
                    <a:lnTo>
                      <a:pt x="49" y="48"/>
                    </a:lnTo>
                    <a:lnTo>
                      <a:pt x="54" y="38"/>
                    </a:lnTo>
                    <a:lnTo>
                      <a:pt x="58" y="27"/>
                    </a:lnTo>
                    <a:lnTo>
                      <a:pt x="59" y="14"/>
                    </a:lnTo>
                    <a:lnTo>
                      <a:pt x="59" y="8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3" name="Freeform 2666"/>
              <p:cNvSpPr>
                <a:spLocks/>
              </p:cNvSpPr>
              <p:nvPr/>
            </p:nvSpPr>
            <p:spPr bwMode="auto">
              <a:xfrm>
                <a:off x="4405" y="2942"/>
                <a:ext cx="60" cy="70"/>
              </a:xfrm>
              <a:custGeom>
                <a:avLst/>
                <a:gdLst>
                  <a:gd name="T0" fmla="*/ 0 w 60"/>
                  <a:gd name="T1" fmla="*/ 70 h 70"/>
                  <a:gd name="T2" fmla="*/ 12 w 60"/>
                  <a:gd name="T3" fmla="*/ 68 h 70"/>
                  <a:gd name="T4" fmla="*/ 23 w 60"/>
                  <a:gd name="T5" fmla="*/ 65 h 70"/>
                  <a:gd name="T6" fmla="*/ 33 w 60"/>
                  <a:gd name="T7" fmla="*/ 58 h 70"/>
                  <a:gd name="T8" fmla="*/ 41 w 60"/>
                  <a:gd name="T9" fmla="*/ 51 h 70"/>
                  <a:gd name="T10" fmla="*/ 49 w 60"/>
                  <a:gd name="T11" fmla="*/ 42 h 70"/>
                  <a:gd name="T12" fmla="*/ 55 w 60"/>
                  <a:gd name="T13" fmla="*/ 32 h 70"/>
                  <a:gd name="T14" fmla="*/ 59 w 60"/>
                  <a:gd name="T15" fmla="*/ 21 h 70"/>
                  <a:gd name="T16" fmla="*/ 60 w 60"/>
                  <a:gd name="T17" fmla="*/ 8 h 70"/>
                  <a:gd name="T18" fmla="*/ 59 w 60"/>
                  <a:gd name="T19" fmla="*/ 5 h 70"/>
                  <a:gd name="T20" fmla="*/ 59 w 60"/>
                  <a:gd name="T21" fmla="*/ 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0"/>
                  <a:gd name="T34" fmla="*/ 0 h 70"/>
                  <a:gd name="T35" fmla="*/ 60 w 60"/>
                  <a:gd name="T36" fmla="*/ 70 h 7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0" h="70">
                    <a:moveTo>
                      <a:pt x="0" y="70"/>
                    </a:moveTo>
                    <a:lnTo>
                      <a:pt x="12" y="68"/>
                    </a:lnTo>
                    <a:lnTo>
                      <a:pt x="23" y="65"/>
                    </a:lnTo>
                    <a:lnTo>
                      <a:pt x="33" y="58"/>
                    </a:lnTo>
                    <a:lnTo>
                      <a:pt x="41" y="51"/>
                    </a:lnTo>
                    <a:lnTo>
                      <a:pt x="49" y="42"/>
                    </a:lnTo>
                    <a:lnTo>
                      <a:pt x="55" y="32"/>
                    </a:lnTo>
                    <a:lnTo>
                      <a:pt x="59" y="21"/>
                    </a:lnTo>
                    <a:lnTo>
                      <a:pt x="60" y="8"/>
                    </a:lnTo>
                    <a:lnTo>
                      <a:pt x="59" y="5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4" name="Freeform 2667"/>
              <p:cNvSpPr>
                <a:spLocks/>
              </p:cNvSpPr>
              <p:nvPr/>
            </p:nvSpPr>
            <p:spPr bwMode="auto">
              <a:xfrm>
                <a:off x="2246" y="2935"/>
                <a:ext cx="73" cy="77"/>
              </a:xfrm>
              <a:custGeom>
                <a:avLst/>
                <a:gdLst>
                  <a:gd name="T0" fmla="*/ 0 w 73"/>
                  <a:gd name="T1" fmla="*/ 0 h 77"/>
                  <a:gd name="T2" fmla="*/ 0 w 73"/>
                  <a:gd name="T3" fmla="*/ 8 h 77"/>
                  <a:gd name="T4" fmla="*/ 1 w 73"/>
                  <a:gd name="T5" fmla="*/ 15 h 77"/>
                  <a:gd name="T6" fmla="*/ 2 w 73"/>
                  <a:gd name="T7" fmla="*/ 23 h 77"/>
                  <a:gd name="T8" fmla="*/ 5 w 73"/>
                  <a:gd name="T9" fmla="*/ 30 h 77"/>
                  <a:gd name="T10" fmla="*/ 8 w 73"/>
                  <a:gd name="T11" fmla="*/ 37 h 77"/>
                  <a:gd name="T12" fmla="*/ 12 w 73"/>
                  <a:gd name="T13" fmla="*/ 43 h 77"/>
                  <a:gd name="T14" fmla="*/ 16 w 73"/>
                  <a:gd name="T15" fmla="*/ 49 h 77"/>
                  <a:gd name="T16" fmla="*/ 21 w 73"/>
                  <a:gd name="T17" fmla="*/ 54 h 77"/>
                  <a:gd name="T18" fmla="*/ 27 w 73"/>
                  <a:gd name="T19" fmla="*/ 59 h 77"/>
                  <a:gd name="T20" fmla="*/ 32 w 73"/>
                  <a:gd name="T21" fmla="*/ 63 h 77"/>
                  <a:gd name="T22" fmla="*/ 38 w 73"/>
                  <a:gd name="T23" fmla="*/ 67 h 77"/>
                  <a:gd name="T24" fmla="*/ 44 w 73"/>
                  <a:gd name="T25" fmla="*/ 70 h 77"/>
                  <a:gd name="T26" fmla="*/ 51 w 73"/>
                  <a:gd name="T27" fmla="*/ 73 h 77"/>
                  <a:gd name="T28" fmla="*/ 59 w 73"/>
                  <a:gd name="T29" fmla="*/ 74 h 77"/>
                  <a:gd name="T30" fmla="*/ 66 w 73"/>
                  <a:gd name="T31" fmla="*/ 75 h 77"/>
                  <a:gd name="T32" fmla="*/ 73 w 73"/>
                  <a:gd name="T33" fmla="*/ 77 h 77"/>
                  <a:gd name="T34" fmla="*/ 73 w 73"/>
                  <a:gd name="T35" fmla="*/ 77 h 77"/>
                  <a:gd name="T36" fmla="*/ 73 w 73"/>
                  <a:gd name="T37" fmla="*/ 77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77"/>
                  <a:gd name="T59" fmla="*/ 73 w 73"/>
                  <a:gd name="T60" fmla="*/ 77 h 7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77">
                    <a:moveTo>
                      <a:pt x="0" y="0"/>
                    </a:moveTo>
                    <a:lnTo>
                      <a:pt x="0" y="8"/>
                    </a:lnTo>
                    <a:lnTo>
                      <a:pt x="1" y="15"/>
                    </a:lnTo>
                    <a:lnTo>
                      <a:pt x="2" y="23"/>
                    </a:lnTo>
                    <a:lnTo>
                      <a:pt x="5" y="30"/>
                    </a:lnTo>
                    <a:lnTo>
                      <a:pt x="8" y="37"/>
                    </a:lnTo>
                    <a:lnTo>
                      <a:pt x="12" y="43"/>
                    </a:lnTo>
                    <a:lnTo>
                      <a:pt x="16" y="49"/>
                    </a:lnTo>
                    <a:lnTo>
                      <a:pt x="21" y="54"/>
                    </a:lnTo>
                    <a:lnTo>
                      <a:pt x="27" y="59"/>
                    </a:lnTo>
                    <a:lnTo>
                      <a:pt x="32" y="63"/>
                    </a:lnTo>
                    <a:lnTo>
                      <a:pt x="38" y="67"/>
                    </a:lnTo>
                    <a:lnTo>
                      <a:pt x="44" y="70"/>
                    </a:lnTo>
                    <a:lnTo>
                      <a:pt x="51" y="73"/>
                    </a:lnTo>
                    <a:lnTo>
                      <a:pt x="59" y="74"/>
                    </a:lnTo>
                    <a:lnTo>
                      <a:pt x="66" y="75"/>
                    </a:lnTo>
                    <a:lnTo>
                      <a:pt x="73" y="7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5" name="Freeform 2668"/>
              <p:cNvSpPr>
                <a:spLocks/>
              </p:cNvSpPr>
              <p:nvPr/>
            </p:nvSpPr>
            <p:spPr bwMode="auto">
              <a:xfrm>
                <a:off x="2278" y="266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2 w 7"/>
                  <a:gd name="T3" fmla="*/ 8 h 8"/>
                  <a:gd name="T4" fmla="*/ 5 w 7"/>
                  <a:gd name="T5" fmla="*/ 5 h 8"/>
                  <a:gd name="T6" fmla="*/ 6 w 7"/>
                  <a:gd name="T7" fmla="*/ 3 h 8"/>
                  <a:gd name="T8" fmla="*/ 7 w 7"/>
                  <a:gd name="T9" fmla="*/ 0 h 8"/>
                  <a:gd name="T10" fmla="*/ 7 w 7"/>
                  <a:gd name="T11" fmla="*/ 0 h 8"/>
                  <a:gd name="T12" fmla="*/ 7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0" y="8"/>
                    </a:moveTo>
                    <a:lnTo>
                      <a:pt x="2" y="8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6" name="Freeform 2669"/>
              <p:cNvSpPr>
                <a:spLocks/>
              </p:cNvSpPr>
              <p:nvPr/>
            </p:nvSpPr>
            <p:spPr bwMode="auto">
              <a:xfrm>
                <a:off x="2810" y="1617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8 w 10"/>
                  <a:gd name="T5" fmla="*/ 7 h 10"/>
                  <a:gd name="T6" fmla="*/ 10 w 10"/>
                  <a:gd name="T7" fmla="*/ 5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7" name="Freeform 2670"/>
              <p:cNvSpPr>
                <a:spLocks/>
              </p:cNvSpPr>
              <p:nvPr/>
            </p:nvSpPr>
            <p:spPr bwMode="auto">
              <a:xfrm>
                <a:off x="2698" y="161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2 w 10"/>
                  <a:gd name="T5" fmla="*/ 7 h 10"/>
                  <a:gd name="T6" fmla="*/ 6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6" y="10"/>
                    </a:lnTo>
                    <a:lnTo>
                      <a:pt x="10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8" name="Line 2671"/>
              <p:cNvSpPr>
                <a:spLocks noChangeShapeType="1"/>
              </p:cNvSpPr>
              <p:nvPr/>
            </p:nvSpPr>
            <p:spPr bwMode="auto">
              <a:xfrm flipV="1">
                <a:off x="2616" y="1365"/>
                <a:ext cx="1" cy="2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9" name="Line 2672"/>
              <p:cNvSpPr>
                <a:spLocks noChangeShapeType="1"/>
              </p:cNvSpPr>
              <p:nvPr/>
            </p:nvSpPr>
            <p:spPr bwMode="auto">
              <a:xfrm flipV="1">
                <a:off x="2628" y="1365"/>
                <a:ext cx="1" cy="2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0" name="Line 2673"/>
              <p:cNvSpPr>
                <a:spLocks noChangeShapeType="1"/>
              </p:cNvSpPr>
              <p:nvPr/>
            </p:nvSpPr>
            <p:spPr bwMode="auto">
              <a:xfrm>
                <a:off x="2616" y="164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1" name="Line 2674"/>
              <p:cNvSpPr>
                <a:spLocks noChangeShapeType="1"/>
              </p:cNvSpPr>
              <p:nvPr/>
            </p:nvSpPr>
            <p:spPr bwMode="auto">
              <a:xfrm>
                <a:off x="2616" y="1365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2" name="Line 2675"/>
              <p:cNvSpPr>
                <a:spLocks noChangeShapeType="1"/>
              </p:cNvSpPr>
              <p:nvPr/>
            </p:nvSpPr>
            <p:spPr bwMode="auto">
              <a:xfrm>
                <a:off x="2616" y="135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3" name="Line 2676"/>
              <p:cNvSpPr>
                <a:spLocks noChangeShapeType="1"/>
              </p:cNvSpPr>
              <p:nvPr/>
            </p:nvSpPr>
            <p:spPr bwMode="auto">
              <a:xfrm flipV="1">
                <a:off x="2628" y="1156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4" name="Line 2677"/>
              <p:cNvSpPr>
                <a:spLocks noChangeShapeType="1"/>
              </p:cNvSpPr>
              <p:nvPr/>
            </p:nvSpPr>
            <p:spPr bwMode="auto">
              <a:xfrm>
                <a:off x="1090" y="3012"/>
                <a:ext cx="68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5" name="Line 2678"/>
              <p:cNvSpPr>
                <a:spLocks noChangeShapeType="1"/>
              </p:cNvSpPr>
              <p:nvPr/>
            </p:nvSpPr>
            <p:spPr bwMode="auto">
              <a:xfrm>
                <a:off x="1090" y="300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6" name="Line 2679"/>
              <p:cNvSpPr>
                <a:spLocks noChangeShapeType="1"/>
              </p:cNvSpPr>
              <p:nvPr/>
            </p:nvSpPr>
            <p:spPr bwMode="auto">
              <a:xfrm flipV="1">
                <a:off x="1727" y="2566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7" name="Line 2680"/>
              <p:cNvSpPr>
                <a:spLocks noChangeShapeType="1"/>
              </p:cNvSpPr>
              <p:nvPr/>
            </p:nvSpPr>
            <p:spPr bwMode="auto">
              <a:xfrm flipV="1">
                <a:off x="1766" y="2654"/>
                <a:ext cx="1" cy="12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8" name="Line 2681"/>
              <p:cNvSpPr>
                <a:spLocks noChangeShapeType="1"/>
              </p:cNvSpPr>
              <p:nvPr/>
            </p:nvSpPr>
            <p:spPr bwMode="auto">
              <a:xfrm flipV="1">
                <a:off x="1811" y="2775"/>
                <a:ext cx="1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9" name="Line 2682"/>
              <p:cNvSpPr>
                <a:spLocks noChangeShapeType="1"/>
              </p:cNvSpPr>
              <p:nvPr/>
            </p:nvSpPr>
            <p:spPr bwMode="auto">
              <a:xfrm>
                <a:off x="1727" y="2654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0" name="Line 2683"/>
              <p:cNvSpPr>
                <a:spLocks noChangeShapeType="1"/>
              </p:cNvSpPr>
              <p:nvPr/>
            </p:nvSpPr>
            <p:spPr bwMode="auto">
              <a:xfrm>
                <a:off x="1766" y="2775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1" name="Line 2684"/>
              <p:cNvSpPr>
                <a:spLocks noChangeShapeType="1"/>
              </p:cNvSpPr>
              <p:nvPr/>
            </p:nvSpPr>
            <p:spPr bwMode="auto">
              <a:xfrm>
                <a:off x="1712" y="2566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2" name="Line 2685"/>
              <p:cNvSpPr>
                <a:spLocks noChangeShapeType="1"/>
              </p:cNvSpPr>
              <p:nvPr/>
            </p:nvSpPr>
            <p:spPr bwMode="auto">
              <a:xfrm flipH="1">
                <a:off x="1771" y="2970"/>
                <a:ext cx="40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3" name="Line 2686"/>
              <p:cNvSpPr>
                <a:spLocks noChangeShapeType="1"/>
              </p:cNvSpPr>
              <p:nvPr/>
            </p:nvSpPr>
            <p:spPr bwMode="auto">
              <a:xfrm>
                <a:off x="2083" y="240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4" name="Line 2687"/>
              <p:cNvSpPr>
                <a:spLocks noChangeShapeType="1"/>
              </p:cNvSpPr>
              <p:nvPr/>
            </p:nvSpPr>
            <p:spPr bwMode="auto">
              <a:xfrm>
                <a:off x="2083" y="244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5" name="Line 2688"/>
              <p:cNvSpPr>
                <a:spLocks noChangeShapeType="1"/>
              </p:cNvSpPr>
              <p:nvPr/>
            </p:nvSpPr>
            <p:spPr bwMode="auto">
              <a:xfrm>
                <a:off x="2083" y="2407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6" name="Line 2689"/>
              <p:cNvSpPr>
                <a:spLocks noChangeShapeType="1"/>
              </p:cNvSpPr>
              <p:nvPr/>
            </p:nvSpPr>
            <p:spPr bwMode="auto">
              <a:xfrm flipV="1">
                <a:off x="2098" y="2447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7" name="Line 2690"/>
              <p:cNvSpPr>
                <a:spLocks noChangeShapeType="1"/>
              </p:cNvSpPr>
              <p:nvPr/>
            </p:nvSpPr>
            <p:spPr bwMode="auto">
              <a:xfrm>
                <a:off x="1860" y="2402"/>
                <a:ext cx="1" cy="3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8" name="Line 2691"/>
              <p:cNvSpPr>
                <a:spLocks noChangeShapeType="1"/>
              </p:cNvSpPr>
              <p:nvPr/>
            </p:nvSpPr>
            <p:spPr bwMode="auto">
              <a:xfrm>
                <a:off x="2246" y="2360"/>
                <a:ext cx="1" cy="3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9" name="Line 2692"/>
              <p:cNvSpPr>
                <a:spLocks noChangeShapeType="1"/>
              </p:cNvSpPr>
              <p:nvPr/>
            </p:nvSpPr>
            <p:spPr bwMode="auto">
              <a:xfrm>
                <a:off x="2319" y="3012"/>
                <a:ext cx="66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0" name="Line 2693"/>
              <p:cNvSpPr>
                <a:spLocks noChangeShapeType="1"/>
              </p:cNvSpPr>
              <p:nvPr/>
            </p:nvSpPr>
            <p:spPr bwMode="auto">
              <a:xfrm flipH="1">
                <a:off x="2246" y="2360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1" name="Line 2694"/>
              <p:cNvSpPr>
                <a:spLocks noChangeShapeType="1"/>
              </p:cNvSpPr>
              <p:nvPr/>
            </p:nvSpPr>
            <p:spPr bwMode="auto">
              <a:xfrm>
                <a:off x="2246" y="2674"/>
                <a:ext cx="3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2" name="Line 2695"/>
              <p:cNvSpPr>
                <a:spLocks noChangeShapeType="1"/>
              </p:cNvSpPr>
              <p:nvPr/>
            </p:nvSpPr>
            <p:spPr bwMode="auto">
              <a:xfrm flipH="1">
                <a:off x="2246" y="2795"/>
                <a:ext cx="2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3" name="Line 2696"/>
              <p:cNvSpPr>
                <a:spLocks noChangeShapeType="1"/>
              </p:cNvSpPr>
              <p:nvPr/>
            </p:nvSpPr>
            <p:spPr bwMode="auto">
              <a:xfrm>
                <a:off x="2246" y="2795"/>
                <a:ext cx="1" cy="1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4" name="Line 2697"/>
              <p:cNvSpPr>
                <a:spLocks noChangeShapeType="1"/>
              </p:cNvSpPr>
              <p:nvPr/>
            </p:nvSpPr>
            <p:spPr bwMode="auto">
              <a:xfrm>
                <a:off x="2983" y="2734"/>
                <a:ext cx="1" cy="2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5" name="Line 2698"/>
              <p:cNvSpPr>
                <a:spLocks noChangeShapeType="1"/>
              </p:cNvSpPr>
              <p:nvPr/>
            </p:nvSpPr>
            <p:spPr bwMode="auto">
              <a:xfrm>
                <a:off x="3090" y="2649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6" name="Line 2699"/>
              <p:cNvSpPr>
                <a:spLocks noChangeShapeType="1"/>
              </p:cNvSpPr>
              <p:nvPr/>
            </p:nvSpPr>
            <p:spPr bwMode="auto">
              <a:xfrm>
                <a:off x="3022" y="2990"/>
                <a:ext cx="1" cy="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7" name="Line 2700"/>
              <p:cNvSpPr>
                <a:spLocks noChangeShapeType="1"/>
              </p:cNvSpPr>
              <p:nvPr/>
            </p:nvSpPr>
            <p:spPr bwMode="auto">
              <a:xfrm>
                <a:off x="3098" y="2990"/>
                <a:ext cx="1" cy="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8" name="Line 2701"/>
              <p:cNvSpPr>
                <a:spLocks noChangeShapeType="1"/>
              </p:cNvSpPr>
              <p:nvPr/>
            </p:nvSpPr>
            <p:spPr bwMode="auto">
              <a:xfrm>
                <a:off x="3022" y="3012"/>
                <a:ext cx="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9" name="Line 2702"/>
              <p:cNvSpPr>
                <a:spLocks noChangeShapeType="1"/>
              </p:cNvSpPr>
              <p:nvPr/>
            </p:nvSpPr>
            <p:spPr bwMode="auto">
              <a:xfrm>
                <a:off x="3022" y="2990"/>
                <a:ext cx="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0" name="Line 2703"/>
              <p:cNvSpPr>
                <a:spLocks noChangeShapeType="1"/>
              </p:cNvSpPr>
              <p:nvPr/>
            </p:nvSpPr>
            <p:spPr bwMode="auto">
              <a:xfrm>
                <a:off x="2983" y="2734"/>
                <a:ext cx="10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1" name="Line 2704"/>
              <p:cNvSpPr>
                <a:spLocks noChangeShapeType="1"/>
              </p:cNvSpPr>
              <p:nvPr/>
            </p:nvSpPr>
            <p:spPr bwMode="auto">
              <a:xfrm>
                <a:off x="2736" y="2360"/>
                <a:ext cx="2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2" name="Line 2705"/>
              <p:cNvSpPr>
                <a:spLocks noChangeShapeType="1"/>
              </p:cNvSpPr>
              <p:nvPr/>
            </p:nvSpPr>
            <p:spPr bwMode="auto">
              <a:xfrm flipH="1" flipV="1">
                <a:off x="2989" y="2360"/>
                <a:ext cx="101" cy="2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3" name="Line 2706"/>
              <p:cNvSpPr>
                <a:spLocks noChangeShapeType="1"/>
              </p:cNvSpPr>
              <p:nvPr/>
            </p:nvSpPr>
            <p:spPr bwMode="auto">
              <a:xfrm flipV="1">
                <a:off x="2747" y="1582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4" name="Line 2707"/>
              <p:cNvSpPr>
                <a:spLocks noChangeShapeType="1"/>
              </p:cNvSpPr>
              <p:nvPr/>
            </p:nvSpPr>
            <p:spPr bwMode="auto">
              <a:xfrm flipV="1">
                <a:off x="2759" y="1582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5" name="Line 2708"/>
              <p:cNvSpPr>
                <a:spLocks noChangeShapeType="1"/>
              </p:cNvSpPr>
              <p:nvPr/>
            </p:nvSpPr>
            <p:spPr bwMode="auto">
              <a:xfrm flipV="1">
                <a:off x="2820" y="1582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6" name="Line 2709"/>
              <p:cNvSpPr>
                <a:spLocks noChangeShapeType="1"/>
              </p:cNvSpPr>
              <p:nvPr/>
            </p:nvSpPr>
            <p:spPr bwMode="auto">
              <a:xfrm flipH="1">
                <a:off x="2759" y="1627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7" name="Line 2710"/>
              <p:cNvSpPr>
                <a:spLocks noChangeShapeType="1"/>
              </p:cNvSpPr>
              <p:nvPr/>
            </p:nvSpPr>
            <p:spPr bwMode="auto">
              <a:xfrm>
                <a:off x="2698" y="1582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8" name="Line 2711"/>
              <p:cNvSpPr>
                <a:spLocks noChangeShapeType="1"/>
              </p:cNvSpPr>
              <p:nvPr/>
            </p:nvSpPr>
            <p:spPr bwMode="auto">
              <a:xfrm flipH="1">
                <a:off x="2708" y="1627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9" name="Line 2712"/>
              <p:cNvSpPr>
                <a:spLocks noChangeShapeType="1"/>
              </p:cNvSpPr>
              <p:nvPr/>
            </p:nvSpPr>
            <p:spPr bwMode="auto">
              <a:xfrm flipV="1">
                <a:off x="1238" y="1786"/>
                <a:ext cx="1" cy="60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0" name="Freeform 2713"/>
              <p:cNvSpPr>
                <a:spLocks/>
              </p:cNvSpPr>
              <p:nvPr/>
            </p:nvSpPr>
            <p:spPr bwMode="auto">
              <a:xfrm>
                <a:off x="2879" y="177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6 w 11"/>
                  <a:gd name="T3" fmla="*/ 2 h 11"/>
                  <a:gd name="T4" fmla="*/ 3 w 11"/>
                  <a:gd name="T5" fmla="*/ 3 h 11"/>
                  <a:gd name="T6" fmla="*/ 1 w 11"/>
                  <a:gd name="T7" fmla="*/ 7 h 11"/>
                  <a:gd name="T8" fmla="*/ 0 w 11"/>
                  <a:gd name="T9" fmla="*/ 11 h 11"/>
                  <a:gd name="T10" fmla="*/ 0 w 11"/>
                  <a:gd name="T11" fmla="*/ 11 h 11"/>
                  <a:gd name="T12" fmla="*/ 0 w 11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1"/>
                  <a:gd name="T23" fmla="*/ 11 w 11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1">
                    <a:moveTo>
                      <a:pt x="11" y="0"/>
                    </a:moveTo>
                    <a:lnTo>
                      <a:pt x="6" y="2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1" name="Freeform 2714"/>
              <p:cNvSpPr>
                <a:spLocks/>
              </p:cNvSpPr>
              <p:nvPr/>
            </p:nvSpPr>
            <p:spPr bwMode="auto">
              <a:xfrm>
                <a:off x="2810" y="1775"/>
                <a:ext cx="10" cy="11"/>
              </a:xfrm>
              <a:custGeom>
                <a:avLst/>
                <a:gdLst>
                  <a:gd name="T0" fmla="*/ 10 w 10"/>
                  <a:gd name="T1" fmla="*/ 11 h 11"/>
                  <a:gd name="T2" fmla="*/ 10 w 10"/>
                  <a:gd name="T3" fmla="*/ 7 h 11"/>
                  <a:gd name="T4" fmla="*/ 8 w 10"/>
                  <a:gd name="T5" fmla="*/ 3 h 11"/>
                  <a:gd name="T6" fmla="*/ 4 w 10"/>
                  <a:gd name="T7" fmla="*/ 2 h 11"/>
                  <a:gd name="T8" fmla="*/ 0 w 10"/>
                  <a:gd name="T9" fmla="*/ 0 h 11"/>
                  <a:gd name="T10" fmla="*/ 0 w 10"/>
                  <a:gd name="T11" fmla="*/ 0 h 11"/>
                  <a:gd name="T12" fmla="*/ 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1"/>
                  <a:gd name="T23" fmla="*/ 10 w 10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1">
                    <a:moveTo>
                      <a:pt x="10" y="11"/>
                    </a:moveTo>
                    <a:lnTo>
                      <a:pt x="10" y="7"/>
                    </a:lnTo>
                    <a:lnTo>
                      <a:pt x="8" y="3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2" name="Line 2715"/>
              <p:cNvSpPr>
                <a:spLocks noChangeShapeType="1"/>
              </p:cNvSpPr>
              <p:nvPr/>
            </p:nvSpPr>
            <p:spPr bwMode="auto">
              <a:xfrm flipV="1">
                <a:off x="2820" y="178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3" name="Line 2716"/>
              <p:cNvSpPr>
                <a:spLocks noChangeShapeType="1"/>
              </p:cNvSpPr>
              <p:nvPr/>
            </p:nvSpPr>
            <p:spPr bwMode="auto">
              <a:xfrm flipV="1">
                <a:off x="2879" y="178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4" name="Line 2717"/>
              <p:cNvSpPr>
                <a:spLocks noChangeShapeType="1"/>
              </p:cNvSpPr>
              <p:nvPr/>
            </p:nvSpPr>
            <p:spPr bwMode="auto">
              <a:xfrm>
                <a:off x="3100" y="1775"/>
                <a:ext cx="4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5" name="Line 2718"/>
              <p:cNvSpPr>
                <a:spLocks noChangeShapeType="1"/>
              </p:cNvSpPr>
              <p:nvPr/>
            </p:nvSpPr>
            <p:spPr bwMode="auto">
              <a:xfrm>
                <a:off x="2890" y="1775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6" name="Line 2719"/>
              <p:cNvSpPr>
                <a:spLocks noChangeShapeType="1"/>
              </p:cNvSpPr>
              <p:nvPr/>
            </p:nvSpPr>
            <p:spPr bwMode="auto">
              <a:xfrm>
                <a:off x="1064" y="3123"/>
                <a:ext cx="45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7" name="Line 2720"/>
              <p:cNvSpPr>
                <a:spLocks noChangeShapeType="1"/>
              </p:cNvSpPr>
              <p:nvPr/>
            </p:nvSpPr>
            <p:spPr bwMode="auto">
              <a:xfrm>
                <a:off x="3533" y="299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8" name="Line 2721"/>
              <p:cNvSpPr>
                <a:spLocks noChangeShapeType="1"/>
              </p:cNvSpPr>
              <p:nvPr/>
            </p:nvSpPr>
            <p:spPr bwMode="auto">
              <a:xfrm flipV="1">
                <a:off x="3546" y="2990"/>
                <a:ext cx="1" cy="7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9" name="Line 2722"/>
              <p:cNvSpPr>
                <a:spLocks noChangeShapeType="1"/>
              </p:cNvSpPr>
              <p:nvPr/>
            </p:nvSpPr>
            <p:spPr bwMode="auto">
              <a:xfrm>
                <a:off x="3390" y="3064"/>
                <a:ext cx="15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0" name="Rectangle 2723"/>
              <p:cNvSpPr>
                <a:spLocks noChangeArrowheads="1"/>
              </p:cNvSpPr>
              <p:nvPr/>
            </p:nvSpPr>
            <p:spPr bwMode="auto">
              <a:xfrm rot="-1200000">
                <a:off x="1682" y="328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871" name="Rectangle 2724"/>
              <p:cNvSpPr>
                <a:spLocks noChangeArrowheads="1"/>
              </p:cNvSpPr>
              <p:nvPr/>
            </p:nvSpPr>
            <p:spPr bwMode="auto">
              <a:xfrm rot="-1200000">
                <a:off x="1692" y="322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872" name="Rectangle 2725"/>
              <p:cNvSpPr>
                <a:spLocks noChangeArrowheads="1"/>
              </p:cNvSpPr>
              <p:nvPr/>
            </p:nvSpPr>
            <p:spPr bwMode="auto">
              <a:xfrm rot="-1200000">
                <a:off x="1709" y="31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d</a:t>
                </a:r>
                <a:endParaRPr lang="nl-NL"/>
              </a:p>
            </p:txBody>
          </p:sp>
          <p:sp>
            <p:nvSpPr>
              <p:cNvPr id="873" name="Rectangle 2726"/>
              <p:cNvSpPr>
                <a:spLocks noChangeArrowheads="1"/>
              </p:cNvSpPr>
              <p:nvPr/>
            </p:nvSpPr>
            <p:spPr bwMode="auto">
              <a:xfrm rot="-1200000">
                <a:off x="1727" y="310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874" name="Rectangle 2727"/>
              <p:cNvSpPr>
                <a:spLocks noChangeArrowheads="1"/>
              </p:cNvSpPr>
              <p:nvPr/>
            </p:nvSpPr>
            <p:spPr bwMode="auto">
              <a:xfrm rot="-1200000">
                <a:off x="1744" y="303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75" name="Rectangle 2728"/>
              <p:cNvSpPr>
                <a:spLocks noChangeArrowheads="1"/>
              </p:cNvSpPr>
              <p:nvPr/>
            </p:nvSpPr>
            <p:spPr bwMode="auto">
              <a:xfrm rot="-1200000">
                <a:off x="1760" y="299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t</a:t>
                </a:r>
                <a:endParaRPr lang="nl-NL"/>
              </a:p>
            </p:txBody>
          </p:sp>
          <p:sp>
            <p:nvSpPr>
              <p:cNvPr id="876" name="Rectangle 2729"/>
              <p:cNvSpPr>
                <a:spLocks noChangeArrowheads="1"/>
              </p:cNvSpPr>
              <p:nvPr/>
            </p:nvSpPr>
            <p:spPr bwMode="auto">
              <a:xfrm rot="-1200000">
                <a:off x="1770" y="296"/>
                <a:ext cx="26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r</a:t>
                </a:r>
                <a:endParaRPr lang="nl-NL"/>
              </a:p>
            </p:txBody>
          </p:sp>
          <p:sp>
            <p:nvSpPr>
              <p:cNvPr id="877" name="Rectangle 2730"/>
              <p:cNvSpPr>
                <a:spLocks noChangeArrowheads="1"/>
              </p:cNvSpPr>
              <p:nvPr/>
            </p:nvSpPr>
            <p:spPr bwMode="auto">
              <a:xfrm rot="-1200000">
                <a:off x="1780" y="293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878" name="Rectangle 2731"/>
              <p:cNvSpPr>
                <a:spLocks noChangeArrowheads="1"/>
              </p:cNvSpPr>
              <p:nvPr/>
            </p:nvSpPr>
            <p:spPr bwMode="auto">
              <a:xfrm rot="-1200000">
                <a:off x="1787" y="288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879" name="Rectangle 2732"/>
              <p:cNvSpPr>
                <a:spLocks noChangeArrowheads="1"/>
              </p:cNvSpPr>
              <p:nvPr/>
            </p:nvSpPr>
            <p:spPr bwMode="auto">
              <a:xfrm rot="-1200000">
                <a:off x="1805" y="284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l</a:t>
                </a:r>
                <a:endParaRPr lang="nl-NL"/>
              </a:p>
            </p:txBody>
          </p:sp>
          <p:sp>
            <p:nvSpPr>
              <p:cNvPr id="880" name="Rectangle 2733"/>
              <p:cNvSpPr>
                <a:spLocks noChangeArrowheads="1"/>
              </p:cNvSpPr>
              <p:nvPr/>
            </p:nvSpPr>
            <p:spPr bwMode="auto">
              <a:xfrm rot="-1200000">
                <a:off x="1812" y="280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1" name="Rectangle 2734"/>
              <p:cNvSpPr>
                <a:spLocks noChangeArrowheads="1"/>
              </p:cNvSpPr>
              <p:nvPr/>
            </p:nvSpPr>
            <p:spPr bwMode="auto">
              <a:xfrm rot="-1200000">
                <a:off x="1830" y="27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2" name="Rectangle 2735"/>
              <p:cNvSpPr>
                <a:spLocks noChangeArrowheads="1"/>
              </p:cNvSpPr>
              <p:nvPr/>
            </p:nvSpPr>
            <p:spPr bwMode="auto">
              <a:xfrm rot="-1200000">
                <a:off x="1847" y="26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883" name="Rectangle 2736"/>
              <p:cNvSpPr>
                <a:spLocks noChangeArrowheads="1"/>
              </p:cNvSpPr>
              <p:nvPr/>
            </p:nvSpPr>
            <p:spPr bwMode="auto">
              <a:xfrm rot="4860000">
                <a:off x="4360" y="2215"/>
                <a:ext cx="40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G</a:t>
                </a:r>
                <a:endParaRPr lang="nl-NL"/>
              </a:p>
            </p:txBody>
          </p:sp>
          <p:sp>
            <p:nvSpPr>
              <p:cNvPr id="884" name="Rectangle 2737"/>
              <p:cNvSpPr>
                <a:spLocks noChangeArrowheads="1"/>
              </p:cNvSpPr>
              <p:nvPr/>
            </p:nvSpPr>
            <p:spPr bwMode="auto">
              <a:xfrm rot="4860000">
                <a:off x="4371" y="2233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l</a:t>
                </a:r>
                <a:endParaRPr lang="nl-NL"/>
              </a:p>
            </p:txBody>
          </p:sp>
          <p:sp>
            <p:nvSpPr>
              <p:cNvPr id="885" name="Rectangle 2738"/>
              <p:cNvSpPr>
                <a:spLocks noChangeArrowheads="1"/>
              </p:cNvSpPr>
              <p:nvPr/>
            </p:nvSpPr>
            <p:spPr bwMode="auto">
              <a:xfrm rot="4860000">
                <a:off x="4367" y="224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6" name="Rectangle 2739"/>
              <p:cNvSpPr>
                <a:spLocks noChangeArrowheads="1"/>
              </p:cNvSpPr>
              <p:nvPr/>
            </p:nvSpPr>
            <p:spPr bwMode="auto">
              <a:xfrm rot="4860000">
                <a:off x="4371" y="2265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87" name="Rectangle 2740"/>
              <p:cNvSpPr>
                <a:spLocks noChangeArrowheads="1"/>
              </p:cNvSpPr>
              <p:nvPr/>
            </p:nvSpPr>
            <p:spPr bwMode="auto">
              <a:xfrm rot="4860000">
                <a:off x="4372" y="228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888" name="Rectangle 2741"/>
              <p:cNvSpPr>
                <a:spLocks noChangeArrowheads="1"/>
              </p:cNvSpPr>
              <p:nvPr/>
            </p:nvSpPr>
            <p:spPr bwMode="auto">
              <a:xfrm rot="4860000">
                <a:off x="4376" y="230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o</a:t>
                </a:r>
                <a:endParaRPr lang="nl-NL"/>
              </a:p>
            </p:txBody>
          </p:sp>
          <p:sp>
            <p:nvSpPr>
              <p:cNvPr id="889" name="Rectangle 2742"/>
              <p:cNvSpPr>
                <a:spLocks noChangeArrowheads="1"/>
              </p:cNvSpPr>
              <p:nvPr/>
            </p:nvSpPr>
            <p:spPr bwMode="auto">
              <a:xfrm rot="4860000">
                <a:off x="4381" y="2317"/>
                <a:ext cx="26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r</a:t>
                </a:r>
                <a:endParaRPr lang="nl-NL"/>
              </a:p>
            </p:txBody>
          </p:sp>
          <p:sp>
            <p:nvSpPr>
              <p:cNvPr id="890" name="Rectangle 2743"/>
              <p:cNvSpPr>
                <a:spLocks noChangeArrowheads="1"/>
              </p:cNvSpPr>
              <p:nvPr/>
            </p:nvSpPr>
            <p:spPr bwMode="auto">
              <a:xfrm rot="4860000">
                <a:off x="4382" y="2332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91" name="Rectangle 2744"/>
              <p:cNvSpPr>
                <a:spLocks noChangeArrowheads="1"/>
              </p:cNvSpPr>
              <p:nvPr/>
            </p:nvSpPr>
            <p:spPr bwMode="auto">
              <a:xfrm rot="4860000">
                <a:off x="4387" y="2345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t</a:t>
                </a:r>
                <a:endParaRPr lang="nl-NL"/>
              </a:p>
            </p:txBody>
          </p:sp>
          <p:sp>
            <p:nvSpPr>
              <p:cNvPr id="892" name="Freeform 2745"/>
              <p:cNvSpPr>
                <a:spLocks/>
              </p:cNvSpPr>
              <p:nvPr/>
            </p:nvSpPr>
            <p:spPr bwMode="auto">
              <a:xfrm>
                <a:off x="4200" y="3265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2 h 6"/>
                  <a:gd name="T4" fmla="*/ 1 w 12"/>
                  <a:gd name="T5" fmla="*/ 3 h 6"/>
                  <a:gd name="T6" fmla="*/ 3 w 12"/>
                  <a:gd name="T7" fmla="*/ 5 h 6"/>
                  <a:gd name="T8" fmla="*/ 6 w 12"/>
                  <a:gd name="T9" fmla="*/ 6 h 6"/>
                  <a:gd name="T10" fmla="*/ 8 w 12"/>
                  <a:gd name="T11" fmla="*/ 5 h 6"/>
                  <a:gd name="T12" fmla="*/ 9 w 12"/>
                  <a:gd name="T13" fmla="*/ 3 h 6"/>
                  <a:gd name="T14" fmla="*/ 11 w 12"/>
                  <a:gd name="T15" fmla="*/ 2 h 6"/>
                  <a:gd name="T16" fmla="*/ 12 w 12"/>
                  <a:gd name="T17" fmla="*/ 0 h 6"/>
                  <a:gd name="T18" fmla="*/ 12 w 12"/>
                  <a:gd name="T19" fmla="*/ 0 h 6"/>
                  <a:gd name="T20" fmla="*/ 12 w 12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6"/>
                  <a:gd name="T35" fmla="*/ 12 w 12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6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3" name="Line 2746"/>
              <p:cNvSpPr>
                <a:spLocks noChangeShapeType="1"/>
              </p:cNvSpPr>
              <p:nvPr/>
            </p:nvSpPr>
            <p:spPr bwMode="auto">
              <a:xfrm>
                <a:off x="4132" y="3077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4" name="Line 2747"/>
              <p:cNvSpPr>
                <a:spLocks noChangeShapeType="1"/>
              </p:cNvSpPr>
              <p:nvPr/>
            </p:nvSpPr>
            <p:spPr bwMode="auto">
              <a:xfrm>
                <a:off x="4256" y="3077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5" name="Line 2748"/>
              <p:cNvSpPr>
                <a:spLocks noChangeShapeType="1"/>
              </p:cNvSpPr>
              <p:nvPr/>
            </p:nvSpPr>
            <p:spPr bwMode="auto">
              <a:xfrm flipH="1">
                <a:off x="4132" y="3077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6" name="Line 2749"/>
              <p:cNvSpPr>
                <a:spLocks noChangeShapeType="1"/>
              </p:cNvSpPr>
              <p:nvPr/>
            </p:nvSpPr>
            <p:spPr bwMode="auto">
              <a:xfrm>
                <a:off x="4132" y="3162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7" name="Line 2750"/>
              <p:cNvSpPr>
                <a:spLocks noChangeShapeType="1"/>
              </p:cNvSpPr>
              <p:nvPr/>
            </p:nvSpPr>
            <p:spPr bwMode="auto">
              <a:xfrm flipV="1">
                <a:off x="4212" y="321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8" name="Line 2751"/>
              <p:cNvSpPr>
                <a:spLocks noChangeShapeType="1"/>
              </p:cNvSpPr>
              <p:nvPr/>
            </p:nvSpPr>
            <p:spPr bwMode="auto">
              <a:xfrm flipV="1">
                <a:off x="4200" y="321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9" name="Line 2752"/>
              <p:cNvSpPr>
                <a:spLocks noChangeShapeType="1"/>
              </p:cNvSpPr>
              <p:nvPr/>
            </p:nvSpPr>
            <p:spPr bwMode="auto">
              <a:xfrm flipH="1">
                <a:off x="4200" y="3214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0" name="Line 2753"/>
              <p:cNvSpPr>
                <a:spLocks noChangeShapeType="1"/>
              </p:cNvSpPr>
              <p:nvPr/>
            </p:nvSpPr>
            <p:spPr bwMode="auto">
              <a:xfrm>
                <a:off x="3870" y="326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1" name="Line 2754"/>
              <p:cNvSpPr>
                <a:spLocks noChangeShapeType="1"/>
              </p:cNvSpPr>
              <p:nvPr/>
            </p:nvSpPr>
            <p:spPr bwMode="auto">
              <a:xfrm flipV="1">
                <a:off x="3894" y="3217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2" name="Line 2755"/>
              <p:cNvSpPr>
                <a:spLocks noChangeShapeType="1"/>
              </p:cNvSpPr>
              <p:nvPr/>
            </p:nvSpPr>
            <p:spPr bwMode="auto">
              <a:xfrm>
                <a:off x="3870" y="3128"/>
                <a:ext cx="1" cy="1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3" name="Line 2756"/>
              <p:cNvSpPr>
                <a:spLocks noChangeShapeType="1"/>
              </p:cNvSpPr>
              <p:nvPr/>
            </p:nvSpPr>
            <p:spPr bwMode="auto">
              <a:xfrm>
                <a:off x="3449" y="3128"/>
                <a:ext cx="4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4" name="Line 2757"/>
              <p:cNvSpPr>
                <a:spLocks noChangeShapeType="1"/>
              </p:cNvSpPr>
              <p:nvPr/>
            </p:nvSpPr>
            <p:spPr bwMode="auto">
              <a:xfrm>
                <a:off x="3903" y="3123"/>
                <a:ext cx="118" cy="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5" name="Line 2758"/>
              <p:cNvSpPr>
                <a:spLocks noChangeShapeType="1"/>
              </p:cNvSpPr>
              <p:nvPr/>
            </p:nvSpPr>
            <p:spPr bwMode="auto">
              <a:xfrm flipH="1">
                <a:off x="3894" y="3217"/>
                <a:ext cx="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6" name="Freeform 2759"/>
              <p:cNvSpPr>
                <a:spLocks/>
              </p:cNvSpPr>
              <p:nvPr/>
            </p:nvSpPr>
            <p:spPr bwMode="auto">
              <a:xfrm>
                <a:off x="2970" y="1647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3 w 8"/>
                  <a:gd name="T5" fmla="*/ 6 h 8"/>
                  <a:gd name="T6" fmla="*/ 5 w 8"/>
                  <a:gd name="T7" fmla="*/ 7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7" name="Freeform 2760"/>
              <p:cNvSpPr>
                <a:spLocks/>
              </p:cNvSpPr>
              <p:nvPr/>
            </p:nvSpPr>
            <p:spPr bwMode="auto">
              <a:xfrm>
                <a:off x="3761" y="2960"/>
                <a:ext cx="21" cy="20"/>
              </a:xfrm>
              <a:custGeom>
                <a:avLst/>
                <a:gdLst>
                  <a:gd name="T0" fmla="*/ 0 w 21"/>
                  <a:gd name="T1" fmla="*/ 20 h 20"/>
                  <a:gd name="T2" fmla="*/ 5 w 21"/>
                  <a:gd name="T3" fmla="*/ 20 h 20"/>
                  <a:gd name="T4" fmla="*/ 9 w 21"/>
                  <a:gd name="T5" fmla="*/ 19 h 20"/>
                  <a:gd name="T6" fmla="*/ 11 w 21"/>
                  <a:gd name="T7" fmla="*/ 17 h 20"/>
                  <a:gd name="T8" fmla="*/ 15 w 21"/>
                  <a:gd name="T9" fmla="*/ 14 h 20"/>
                  <a:gd name="T10" fmla="*/ 17 w 21"/>
                  <a:gd name="T11" fmla="*/ 12 h 20"/>
                  <a:gd name="T12" fmla="*/ 18 w 21"/>
                  <a:gd name="T13" fmla="*/ 8 h 20"/>
                  <a:gd name="T14" fmla="*/ 20 w 21"/>
                  <a:gd name="T15" fmla="*/ 4 h 20"/>
                  <a:gd name="T16" fmla="*/ 21 w 21"/>
                  <a:gd name="T17" fmla="*/ 0 h 20"/>
                  <a:gd name="T18" fmla="*/ 21 w 21"/>
                  <a:gd name="T19" fmla="*/ 0 h 20"/>
                  <a:gd name="T20" fmla="*/ 21 w 21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20"/>
                  <a:gd name="T35" fmla="*/ 21 w 21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20">
                    <a:moveTo>
                      <a:pt x="0" y="20"/>
                    </a:moveTo>
                    <a:lnTo>
                      <a:pt x="5" y="20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5" y="14"/>
                    </a:lnTo>
                    <a:lnTo>
                      <a:pt x="17" y="12"/>
                    </a:lnTo>
                    <a:lnTo>
                      <a:pt x="18" y="8"/>
                    </a:lnTo>
                    <a:lnTo>
                      <a:pt x="20" y="4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8" name="Line 2761"/>
              <p:cNvSpPr>
                <a:spLocks noChangeShapeType="1"/>
              </p:cNvSpPr>
              <p:nvPr/>
            </p:nvSpPr>
            <p:spPr bwMode="auto">
              <a:xfrm>
                <a:off x="2978" y="1655"/>
                <a:ext cx="990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9" name="Line 2762"/>
              <p:cNvSpPr>
                <a:spLocks noChangeShapeType="1"/>
              </p:cNvSpPr>
              <p:nvPr/>
            </p:nvSpPr>
            <p:spPr bwMode="auto">
              <a:xfrm>
                <a:off x="3782" y="2301"/>
                <a:ext cx="1" cy="65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0" name="Line 2763"/>
              <p:cNvSpPr>
                <a:spLocks noChangeShapeType="1"/>
              </p:cNvSpPr>
              <p:nvPr/>
            </p:nvSpPr>
            <p:spPr bwMode="auto">
              <a:xfrm flipH="1">
                <a:off x="3533" y="2948"/>
                <a:ext cx="2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1" name="Line 2764"/>
              <p:cNvSpPr>
                <a:spLocks noChangeShapeType="1"/>
              </p:cNvSpPr>
              <p:nvPr/>
            </p:nvSpPr>
            <p:spPr bwMode="auto">
              <a:xfrm>
                <a:off x="3748" y="2948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2" name="Line 2765"/>
              <p:cNvSpPr>
                <a:spLocks noChangeShapeType="1"/>
              </p:cNvSpPr>
              <p:nvPr/>
            </p:nvSpPr>
            <p:spPr bwMode="auto">
              <a:xfrm flipH="1">
                <a:off x="3748" y="298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3" name="Line 2766"/>
              <p:cNvSpPr>
                <a:spLocks noChangeShapeType="1"/>
              </p:cNvSpPr>
              <p:nvPr/>
            </p:nvSpPr>
            <p:spPr bwMode="auto">
              <a:xfrm flipV="1">
                <a:off x="2424" y="312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4" name="Line 2767"/>
              <p:cNvSpPr>
                <a:spLocks noChangeShapeType="1"/>
              </p:cNvSpPr>
              <p:nvPr/>
            </p:nvSpPr>
            <p:spPr bwMode="auto">
              <a:xfrm flipV="1">
                <a:off x="2098" y="2402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5" name="Line 2768"/>
              <p:cNvSpPr>
                <a:spLocks noChangeShapeType="1"/>
              </p:cNvSpPr>
              <p:nvPr/>
            </p:nvSpPr>
            <p:spPr bwMode="auto">
              <a:xfrm flipH="1">
                <a:off x="1860" y="2741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6" name="Line 2769"/>
              <p:cNvSpPr>
                <a:spLocks noChangeShapeType="1"/>
              </p:cNvSpPr>
              <p:nvPr/>
            </p:nvSpPr>
            <p:spPr bwMode="auto">
              <a:xfrm>
                <a:off x="1860" y="2741"/>
                <a:ext cx="1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7" name="Line 2770"/>
              <p:cNvSpPr>
                <a:spLocks noChangeShapeType="1"/>
              </p:cNvSpPr>
              <p:nvPr/>
            </p:nvSpPr>
            <p:spPr bwMode="auto">
              <a:xfrm>
                <a:off x="1860" y="3012"/>
                <a:ext cx="31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8" name="Line 2771"/>
              <p:cNvSpPr>
                <a:spLocks noChangeShapeType="1"/>
              </p:cNvSpPr>
              <p:nvPr/>
            </p:nvSpPr>
            <p:spPr bwMode="auto">
              <a:xfrm flipV="1">
                <a:off x="2176" y="2741"/>
                <a:ext cx="1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9" name="Line 2772"/>
              <p:cNvSpPr>
                <a:spLocks noChangeShapeType="1"/>
              </p:cNvSpPr>
              <p:nvPr/>
            </p:nvSpPr>
            <p:spPr bwMode="auto">
              <a:xfrm flipH="1">
                <a:off x="2132" y="2741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0" name="Line 2773"/>
              <p:cNvSpPr>
                <a:spLocks noChangeShapeType="1"/>
              </p:cNvSpPr>
              <p:nvPr/>
            </p:nvSpPr>
            <p:spPr bwMode="auto">
              <a:xfrm>
                <a:off x="3889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1" name="Line 2774"/>
              <p:cNvSpPr>
                <a:spLocks noChangeShapeType="1"/>
              </p:cNvSpPr>
              <p:nvPr/>
            </p:nvSpPr>
            <p:spPr bwMode="auto">
              <a:xfrm flipH="1">
                <a:off x="3707" y="1775"/>
                <a:ext cx="18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2" name="Line 2775"/>
              <p:cNvSpPr>
                <a:spLocks noChangeShapeType="1"/>
              </p:cNvSpPr>
              <p:nvPr/>
            </p:nvSpPr>
            <p:spPr bwMode="auto">
              <a:xfrm flipH="1">
                <a:off x="3948" y="1782"/>
                <a:ext cx="20" cy="7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3" name="Line 2776"/>
              <p:cNvSpPr>
                <a:spLocks noChangeShapeType="1"/>
              </p:cNvSpPr>
              <p:nvPr/>
            </p:nvSpPr>
            <p:spPr bwMode="auto">
              <a:xfrm>
                <a:off x="2098" y="2556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4" name="Line 2777"/>
              <p:cNvSpPr>
                <a:spLocks noChangeShapeType="1"/>
              </p:cNvSpPr>
              <p:nvPr/>
            </p:nvSpPr>
            <p:spPr bwMode="auto">
              <a:xfrm flipH="1">
                <a:off x="3944" y="2022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5" name="Line 2778"/>
              <p:cNvSpPr>
                <a:spLocks noChangeShapeType="1"/>
              </p:cNvSpPr>
              <p:nvPr/>
            </p:nvSpPr>
            <p:spPr bwMode="auto">
              <a:xfrm flipH="1">
                <a:off x="3944" y="1994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6" name="Line 2779"/>
              <p:cNvSpPr>
                <a:spLocks noChangeShapeType="1"/>
              </p:cNvSpPr>
              <p:nvPr/>
            </p:nvSpPr>
            <p:spPr bwMode="auto">
              <a:xfrm flipH="1" flipV="1">
                <a:off x="3399" y="3647"/>
                <a:ext cx="16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7" name="Line 2780"/>
              <p:cNvSpPr>
                <a:spLocks noChangeShapeType="1"/>
              </p:cNvSpPr>
              <p:nvPr/>
            </p:nvSpPr>
            <p:spPr bwMode="auto">
              <a:xfrm flipV="1">
                <a:off x="3399" y="3452"/>
                <a:ext cx="36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8" name="Line 2781"/>
              <p:cNvSpPr>
                <a:spLocks noChangeShapeType="1"/>
              </p:cNvSpPr>
              <p:nvPr/>
            </p:nvSpPr>
            <p:spPr bwMode="auto">
              <a:xfrm flipV="1">
                <a:off x="3442" y="3486"/>
                <a:ext cx="9" cy="4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9" name="Line 2782"/>
              <p:cNvSpPr>
                <a:spLocks noChangeShapeType="1"/>
              </p:cNvSpPr>
              <p:nvPr/>
            </p:nvSpPr>
            <p:spPr bwMode="auto">
              <a:xfrm flipH="1">
                <a:off x="2720" y="3123"/>
                <a:ext cx="118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0" name="Line 2783"/>
              <p:cNvSpPr>
                <a:spLocks noChangeShapeType="1"/>
              </p:cNvSpPr>
              <p:nvPr/>
            </p:nvSpPr>
            <p:spPr bwMode="auto">
              <a:xfrm>
                <a:off x="3449" y="3128"/>
                <a:ext cx="1" cy="2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1" name="Freeform 2784"/>
              <p:cNvSpPr>
                <a:spLocks/>
              </p:cNvSpPr>
              <p:nvPr/>
            </p:nvSpPr>
            <p:spPr bwMode="auto">
              <a:xfrm>
                <a:off x="1520" y="3123"/>
                <a:ext cx="20" cy="20"/>
              </a:xfrm>
              <a:custGeom>
                <a:avLst/>
                <a:gdLst>
                  <a:gd name="T0" fmla="*/ 20 w 20"/>
                  <a:gd name="T1" fmla="*/ 20 h 20"/>
                  <a:gd name="T2" fmla="*/ 20 w 20"/>
                  <a:gd name="T3" fmla="*/ 16 h 20"/>
                  <a:gd name="T4" fmla="*/ 18 w 20"/>
                  <a:gd name="T5" fmla="*/ 13 h 20"/>
                  <a:gd name="T6" fmla="*/ 17 w 20"/>
                  <a:gd name="T7" fmla="*/ 9 h 20"/>
                  <a:gd name="T8" fmla="*/ 15 w 20"/>
                  <a:gd name="T9" fmla="*/ 6 h 20"/>
                  <a:gd name="T10" fmla="*/ 11 w 20"/>
                  <a:gd name="T11" fmla="*/ 4 h 20"/>
                  <a:gd name="T12" fmla="*/ 9 w 20"/>
                  <a:gd name="T13" fmla="*/ 1 h 20"/>
                  <a:gd name="T14" fmla="*/ 5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20"/>
                  <a:gd name="T35" fmla="*/ 20 w 20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20">
                    <a:moveTo>
                      <a:pt x="20" y="20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2" name="Line 2785"/>
              <p:cNvSpPr>
                <a:spLocks noChangeShapeType="1"/>
              </p:cNvSpPr>
              <p:nvPr/>
            </p:nvSpPr>
            <p:spPr bwMode="auto">
              <a:xfrm>
                <a:off x="1540" y="3287"/>
                <a:ext cx="29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3" name="Line 2786"/>
              <p:cNvSpPr>
                <a:spLocks noChangeShapeType="1"/>
              </p:cNvSpPr>
              <p:nvPr/>
            </p:nvSpPr>
            <p:spPr bwMode="auto">
              <a:xfrm flipV="1">
                <a:off x="1540" y="3143"/>
                <a:ext cx="1" cy="1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4" name="Line 2787"/>
              <p:cNvSpPr>
                <a:spLocks noChangeShapeType="1"/>
              </p:cNvSpPr>
              <p:nvPr/>
            </p:nvSpPr>
            <p:spPr bwMode="auto">
              <a:xfrm flipV="1">
                <a:off x="1835" y="312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5" name="Line 2788"/>
              <p:cNvSpPr>
                <a:spLocks noChangeShapeType="1"/>
              </p:cNvSpPr>
              <p:nvPr/>
            </p:nvSpPr>
            <p:spPr bwMode="auto">
              <a:xfrm>
                <a:off x="1835" y="3123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6" name="Line 2789"/>
              <p:cNvSpPr>
                <a:spLocks noChangeShapeType="1"/>
              </p:cNvSpPr>
              <p:nvPr/>
            </p:nvSpPr>
            <p:spPr bwMode="auto">
              <a:xfrm flipV="1">
                <a:off x="2285" y="26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7" name="Line 2790"/>
              <p:cNvSpPr>
                <a:spLocks noChangeShapeType="1"/>
              </p:cNvSpPr>
              <p:nvPr/>
            </p:nvSpPr>
            <p:spPr bwMode="auto">
              <a:xfrm>
                <a:off x="2044" y="2601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8" name="Line 2791"/>
              <p:cNvSpPr>
                <a:spLocks noChangeShapeType="1"/>
              </p:cNvSpPr>
              <p:nvPr/>
            </p:nvSpPr>
            <p:spPr bwMode="auto">
              <a:xfrm flipH="1">
                <a:off x="2977" y="2395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9" name="Line 2792"/>
              <p:cNvSpPr>
                <a:spLocks noChangeShapeType="1"/>
              </p:cNvSpPr>
              <p:nvPr/>
            </p:nvSpPr>
            <p:spPr bwMode="auto">
              <a:xfrm flipH="1">
                <a:off x="2977" y="2417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0" name="Line 2793"/>
              <p:cNvSpPr>
                <a:spLocks noChangeShapeType="1"/>
              </p:cNvSpPr>
              <p:nvPr/>
            </p:nvSpPr>
            <p:spPr bwMode="auto">
              <a:xfrm>
                <a:off x="2955" y="2360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1" name="Line 2794"/>
              <p:cNvSpPr>
                <a:spLocks noChangeShapeType="1"/>
              </p:cNvSpPr>
              <p:nvPr/>
            </p:nvSpPr>
            <p:spPr bwMode="auto">
              <a:xfrm flipH="1">
                <a:off x="2946" y="2417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2" name="Line 2795"/>
              <p:cNvSpPr>
                <a:spLocks noChangeShapeType="1"/>
              </p:cNvSpPr>
              <p:nvPr/>
            </p:nvSpPr>
            <p:spPr bwMode="auto">
              <a:xfrm flipV="1">
                <a:off x="2946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3" name="Line 2796"/>
              <p:cNvSpPr>
                <a:spLocks noChangeShapeType="1"/>
              </p:cNvSpPr>
              <p:nvPr/>
            </p:nvSpPr>
            <p:spPr bwMode="auto">
              <a:xfrm>
                <a:off x="2085" y="2409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4" name="Line 2797"/>
              <p:cNvSpPr>
                <a:spLocks noChangeShapeType="1"/>
              </p:cNvSpPr>
              <p:nvPr/>
            </p:nvSpPr>
            <p:spPr bwMode="auto">
              <a:xfrm>
                <a:off x="2085" y="2409"/>
                <a:ext cx="1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5" name="Line 2798"/>
              <p:cNvSpPr>
                <a:spLocks noChangeShapeType="1"/>
              </p:cNvSpPr>
              <p:nvPr/>
            </p:nvSpPr>
            <p:spPr bwMode="auto">
              <a:xfrm>
                <a:off x="2085" y="2446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6" name="Line 2799"/>
              <p:cNvSpPr>
                <a:spLocks noChangeShapeType="1"/>
              </p:cNvSpPr>
              <p:nvPr/>
            </p:nvSpPr>
            <p:spPr bwMode="auto">
              <a:xfrm>
                <a:off x="2132" y="240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7" name="Line 2800"/>
              <p:cNvSpPr>
                <a:spLocks noChangeShapeType="1"/>
              </p:cNvSpPr>
              <p:nvPr/>
            </p:nvSpPr>
            <p:spPr bwMode="auto">
              <a:xfrm>
                <a:off x="2132" y="24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8" name="Line 2801"/>
              <p:cNvSpPr>
                <a:spLocks noChangeShapeType="1"/>
              </p:cNvSpPr>
              <p:nvPr/>
            </p:nvSpPr>
            <p:spPr bwMode="auto">
              <a:xfrm flipH="1">
                <a:off x="2256" y="958"/>
                <a:ext cx="309" cy="1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9" name="Line 2802"/>
              <p:cNvSpPr>
                <a:spLocks noChangeShapeType="1"/>
              </p:cNvSpPr>
              <p:nvPr/>
            </p:nvSpPr>
            <p:spPr bwMode="auto">
              <a:xfrm flipH="1">
                <a:off x="2339" y="978"/>
                <a:ext cx="233" cy="8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0" name="Line 2803"/>
              <p:cNvSpPr>
                <a:spLocks noChangeShapeType="1"/>
              </p:cNvSpPr>
              <p:nvPr/>
            </p:nvSpPr>
            <p:spPr bwMode="auto">
              <a:xfrm flipH="1">
                <a:off x="1944" y="165"/>
                <a:ext cx="340" cy="1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1" name="Freeform 2804"/>
              <p:cNvSpPr>
                <a:spLocks/>
              </p:cNvSpPr>
              <p:nvPr/>
            </p:nvSpPr>
            <p:spPr bwMode="auto">
              <a:xfrm>
                <a:off x="2623" y="1151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3 h 5"/>
                  <a:gd name="T4" fmla="*/ 4 w 5"/>
                  <a:gd name="T5" fmla="*/ 1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5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2" name="Freeform 2805"/>
              <p:cNvSpPr>
                <a:spLocks/>
              </p:cNvSpPr>
              <p:nvPr/>
            </p:nvSpPr>
            <p:spPr bwMode="auto">
              <a:xfrm>
                <a:off x="2616" y="1151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4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3" name="Line 2806"/>
              <p:cNvSpPr>
                <a:spLocks noChangeShapeType="1"/>
              </p:cNvSpPr>
              <p:nvPr/>
            </p:nvSpPr>
            <p:spPr bwMode="auto">
              <a:xfrm flipV="1">
                <a:off x="2349" y="1130"/>
                <a:ext cx="1" cy="1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4" name="Line 2807"/>
              <p:cNvSpPr>
                <a:spLocks noChangeShapeType="1"/>
              </p:cNvSpPr>
              <p:nvPr/>
            </p:nvSpPr>
            <p:spPr bwMode="auto">
              <a:xfrm flipV="1">
                <a:off x="2616" y="1156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5" name="Line 2808"/>
              <p:cNvSpPr>
                <a:spLocks noChangeShapeType="1"/>
              </p:cNvSpPr>
              <p:nvPr/>
            </p:nvSpPr>
            <p:spPr bwMode="auto">
              <a:xfrm>
                <a:off x="2621" y="115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6" name="Line 2809"/>
              <p:cNvSpPr>
                <a:spLocks noChangeShapeType="1"/>
              </p:cNvSpPr>
              <p:nvPr/>
            </p:nvSpPr>
            <p:spPr bwMode="auto">
              <a:xfrm>
                <a:off x="2108" y="992"/>
                <a:ext cx="1" cy="7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7" name="Line 2810"/>
              <p:cNvSpPr>
                <a:spLocks noChangeShapeType="1"/>
              </p:cNvSpPr>
              <p:nvPr/>
            </p:nvSpPr>
            <p:spPr bwMode="auto">
              <a:xfrm flipV="1">
                <a:off x="2550" y="1449"/>
                <a:ext cx="1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8" name="Freeform 2811"/>
              <p:cNvSpPr>
                <a:spLocks/>
              </p:cNvSpPr>
              <p:nvPr/>
            </p:nvSpPr>
            <p:spPr bwMode="auto">
              <a:xfrm>
                <a:off x="2511" y="15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 h 10"/>
                  <a:gd name="T4" fmla="*/ 2 w 10"/>
                  <a:gd name="T5" fmla="*/ 8 h 10"/>
                  <a:gd name="T6" fmla="*/ 5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10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9" name="Freeform 2812"/>
              <p:cNvSpPr>
                <a:spLocks/>
              </p:cNvSpPr>
              <p:nvPr/>
            </p:nvSpPr>
            <p:spPr bwMode="auto">
              <a:xfrm>
                <a:off x="2540" y="1554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6 w 10"/>
                  <a:gd name="T5" fmla="*/ 8 h 10"/>
                  <a:gd name="T6" fmla="*/ 9 w 10"/>
                  <a:gd name="T7" fmla="*/ 4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0" name="Line 2813"/>
              <p:cNvSpPr>
                <a:spLocks noChangeShapeType="1"/>
              </p:cNvSpPr>
              <p:nvPr/>
            </p:nvSpPr>
            <p:spPr bwMode="auto">
              <a:xfrm flipV="1">
                <a:off x="2511" y="155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1" name="Line 2814"/>
              <p:cNvSpPr>
                <a:spLocks noChangeShapeType="1"/>
              </p:cNvSpPr>
              <p:nvPr/>
            </p:nvSpPr>
            <p:spPr bwMode="auto">
              <a:xfrm>
                <a:off x="2521" y="156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2" name="Line 2815"/>
              <p:cNvSpPr>
                <a:spLocks noChangeShapeType="1"/>
              </p:cNvSpPr>
              <p:nvPr/>
            </p:nvSpPr>
            <p:spPr bwMode="auto">
              <a:xfrm>
                <a:off x="2335" y="129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3" name="Line 2816"/>
              <p:cNvSpPr>
                <a:spLocks noChangeShapeType="1"/>
              </p:cNvSpPr>
              <p:nvPr/>
            </p:nvSpPr>
            <p:spPr bwMode="auto">
              <a:xfrm flipV="1">
                <a:off x="2335" y="1295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4" name="Group 3018"/>
            <p:cNvGrpSpPr>
              <a:grpSpLocks/>
            </p:cNvGrpSpPr>
            <p:nvPr/>
          </p:nvGrpSpPr>
          <p:grpSpPr bwMode="auto">
            <a:xfrm>
              <a:off x="1476" y="135"/>
              <a:ext cx="1228" cy="1314"/>
              <a:chOff x="1476" y="135"/>
              <a:chExt cx="1228" cy="1314"/>
            </a:xfrm>
          </p:grpSpPr>
          <p:sp>
            <p:nvSpPr>
              <p:cNvPr id="564" name="Line 2818"/>
              <p:cNvSpPr>
                <a:spLocks noChangeShapeType="1"/>
              </p:cNvSpPr>
              <p:nvPr/>
            </p:nvSpPr>
            <p:spPr bwMode="auto">
              <a:xfrm flipV="1">
                <a:off x="2564" y="1189"/>
                <a:ext cx="1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5" name="Freeform 2819"/>
              <p:cNvSpPr>
                <a:spLocks/>
              </p:cNvSpPr>
              <p:nvPr/>
            </p:nvSpPr>
            <p:spPr bwMode="auto">
              <a:xfrm>
                <a:off x="2540" y="1439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9 w 10"/>
                  <a:gd name="T3" fmla="*/ 6 h 10"/>
                  <a:gd name="T4" fmla="*/ 6 w 10"/>
                  <a:gd name="T5" fmla="*/ 2 h 10"/>
                  <a:gd name="T6" fmla="*/ 4 w 10"/>
                  <a:gd name="T7" fmla="*/ 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10" y="10"/>
                    </a:moveTo>
                    <a:lnTo>
                      <a:pt x="9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6" name="Line 2820"/>
              <p:cNvSpPr>
                <a:spLocks noChangeShapeType="1"/>
              </p:cNvSpPr>
              <p:nvPr/>
            </p:nvSpPr>
            <p:spPr bwMode="auto">
              <a:xfrm>
                <a:off x="2539" y="1338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7" name="Line 2821"/>
              <p:cNvSpPr>
                <a:spLocks noChangeShapeType="1"/>
              </p:cNvSpPr>
              <p:nvPr/>
            </p:nvSpPr>
            <p:spPr bwMode="auto">
              <a:xfrm>
                <a:off x="2349" y="1234"/>
                <a:ext cx="19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8" name="Line 2822"/>
              <p:cNvSpPr>
                <a:spLocks noChangeShapeType="1"/>
              </p:cNvSpPr>
              <p:nvPr/>
            </p:nvSpPr>
            <p:spPr bwMode="auto">
              <a:xfrm>
                <a:off x="2539" y="1308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9" name="Freeform 2823"/>
              <p:cNvSpPr>
                <a:spLocks/>
              </p:cNvSpPr>
              <p:nvPr/>
            </p:nvSpPr>
            <p:spPr bwMode="auto">
              <a:xfrm>
                <a:off x="2559" y="1184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3 w 5"/>
                  <a:gd name="T5" fmla="*/ 1 h 5"/>
                  <a:gd name="T6" fmla="*/ 1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0" name="Line 2824"/>
              <p:cNvSpPr>
                <a:spLocks noChangeShapeType="1"/>
              </p:cNvSpPr>
              <p:nvPr/>
            </p:nvSpPr>
            <p:spPr bwMode="auto">
              <a:xfrm>
                <a:off x="2550" y="1184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1" name="Line 2825"/>
              <p:cNvSpPr>
                <a:spLocks noChangeShapeType="1"/>
              </p:cNvSpPr>
              <p:nvPr/>
            </p:nvSpPr>
            <p:spPr bwMode="auto">
              <a:xfrm flipV="1">
                <a:off x="1804" y="1074"/>
                <a:ext cx="1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2" name="Line 2826"/>
              <p:cNvSpPr>
                <a:spLocks noChangeShapeType="1"/>
              </p:cNvSpPr>
              <p:nvPr/>
            </p:nvSpPr>
            <p:spPr bwMode="auto">
              <a:xfrm>
                <a:off x="1804" y="1191"/>
                <a:ext cx="1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3" name="Line 2827"/>
              <p:cNvSpPr>
                <a:spLocks noChangeShapeType="1"/>
              </p:cNvSpPr>
              <p:nvPr/>
            </p:nvSpPr>
            <p:spPr bwMode="auto">
              <a:xfrm flipV="1">
                <a:off x="1925" y="1130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4" name="Line 2828"/>
              <p:cNvSpPr>
                <a:spLocks noChangeShapeType="1"/>
              </p:cNvSpPr>
              <p:nvPr/>
            </p:nvSpPr>
            <p:spPr bwMode="auto">
              <a:xfrm flipV="1">
                <a:off x="2339" y="1130"/>
                <a:ext cx="1" cy="1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5" name="Line 2829"/>
              <p:cNvSpPr>
                <a:spLocks noChangeShapeType="1"/>
              </p:cNvSpPr>
              <p:nvPr/>
            </p:nvSpPr>
            <p:spPr bwMode="auto">
              <a:xfrm flipH="1" flipV="1">
                <a:off x="2185" y="1114"/>
                <a:ext cx="13" cy="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6" name="Line 2830"/>
              <p:cNvSpPr>
                <a:spLocks noChangeShapeType="1"/>
              </p:cNvSpPr>
              <p:nvPr/>
            </p:nvSpPr>
            <p:spPr bwMode="auto">
              <a:xfrm flipH="1" flipV="1">
                <a:off x="2224" y="1114"/>
                <a:ext cx="13" cy="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7" name="Freeform 2831"/>
              <p:cNvSpPr>
                <a:spLocks/>
              </p:cNvSpPr>
              <p:nvPr/>
            </p:nvSpPr>
            <p:spPr bwMode="auto">
              <a:xfrm>
                <a:off x="2667" y="1025"/>
                <a:ext cx="37" cy="26"/>
              </a:xfrm>
              <a:custGeom>
                <a:avLst/>
                <a:gdLst>
                  <a:gd name="T0" fmla="*/ 0 w 37"/>
                  <a:gd name="T1" fmla="*/ 0 h 26"/>
                  <a:gd name="T2" fmla="*/ 3 w 37"/>
                  <a:gd name="T3" fmla="*/ 5 h 26"/>
                  <a:gd name="T4" fmla="*/ 7 w 37"/>
                  <a:gd name="T5" fmla="*/ 10 h 26"/>
                  <a:gd name="T6" fmla="*/ 10 w 37"/>
                  <a:gd name="T7" fmla="*/ 15 h 26"/>
                  <a:gd name="T8" fmla="*/ 15 w 37"/>
                  <a:gd name="T9" fmla="*/ 19 h 26"/>
                  <a:gd name="T10" fmla="*/ 20 w 37"/>
                  <a:gd name="T11" fmla="*/ 22 h 26"/>
                  <a:gd name="T12" fmla="*/ 25 w 37"/>
                  <a:gd name="T13" fmla="*/ 24 h 26"/>
                  <a:gd name="T14" fmla="*/ 31 w 37"/>
                  <a:gd name="T15" fmla="*/ 26 h 26"/>
                  <a:gd name="T16" fmla="*/ 37 w 37"/>
                  <a:gd name="T17" fmla="*/ 26 h 26"/>
                  <a:gd name="T18" fmla="*/ 37 w 37"/>
                  <a:gd name="T19" fmla="*/ 26 h 26"/>
                  <a:gd name="T20" fmla="*/ 37 w 37"/>
                  <a:gd name="T21" fmla="*/ 26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"/>
                  <a:gd name="T34" fmla="*/ 0 h 26"/>
                  <a:gd name="T35" fmla="*/ 37 w 37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" h="26">
                    <a:moveTo>
                      <a:pt x="0" y="0"/>
                    </a:moveTo>
                    <a:lnTo>
                      <a:pt x="3" y="5"/>
                    </a:lnTo>
                    <a:lnTo>
                      <a:pt x="7" y="10"/>
                    </a:lnTo>
                    <a:lnTo>
                      <a:pt x="10" y="15"/>
                    </a:lnTo>
                    <a:lnTo>
                      <a:pt x="15" y="19"/>
                    </a:lnTo>
                    <a:lnTo>
                      <a:pt x="20" y="22"/>
                    </a:lnTo>
                    <a:lnTo>
                      <a:pt x="25" y="24"/>
                    </a:lnTo>
                    <a:lnTo>
                      <a:pt x="31" y="26"/>
                    </a:lnTo>
                    <a:lnTo>
                      <a:pt x="37" y="2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8" name="Freeform 2832"/>
              <p:cNvSpPr>
                <a:spLocks/>
              </p:cNvSpPr>
              <p:nvPr/>
            </p:nvSpPr>
            <p:spPr bwMode="auto">
              <a:xfrm>
                <a:off x="2565" y="950"/>
                <a:ext cx="5" cy="8"/>
              </a:xfrm>
              <a:custGeom>
                <a:avLst/>
                <a:gdLst>
                  <a:gd name="T0" fmla="*/ 0 w 5"/>
                  <a:gd name="T1" fmla="*/ 8 h 8"/>
                  <a:gd name="T2" fmla="*/ 2 w 5"/>
                  <a:gd name="T3" fmla="*/ 8 h 8"/>
                  <a:gd name="T4" fmla="*/ 3 w 5"/>
                  <a:gd name="T5" fmla="*/ 6 h 8"/>
                  <a:gd name="T6" fmla="*/ 5 w 5"/>
                  <a:gd name="T7" fmla="*/ 5 h 8"/>
                  <a:gd name="T8" fmla="*/ 5 w 5"/>
                  <a:gd name="T9" fmla="*/ 2 h 8"/>
                  <a:gd name="T10" fmla="*/ 5 w 5"/>
                  <a:gd name="T11" fmla="*/ 1 h 8"/>
                  <a:gd name="T12" fmla="*/ 5 w 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8"/>
                  <a:gd name="T23" fmla="*/ 5 w 5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8">
                    <a:moveTo>
                      <a:pt x="0" y="8"/>
                    </a:moveTo>
                    <a:lnTo>
                      <a:pt x="2" y="8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9" name="Freeform 2833"/>
              <p:cNvSpPr>
                <a:spLocks/>
              </p:cNvSpPr>
              <p:nvPr/>
            </p:nvSpPr>
            <p:spPr bwMode="auto">
              <a:xfrm>
                <a:off x="2572" y="977"/>
                <a:ext cx="10" cy="5"/>
              </a:xfrm>
              <a:custGeom>
                <a:avLst/>
                <a:gdLst>
                  <a:gd name="T0" fmla="*/ 10 w 10"/>
                  <a:gd name="T1" fmla="*/ 5 h 5"/>
                  <a:gd name="T2" fmla="*/ 9 w 10"/>
                  <a:gd name="T3" fmla="*/ 4 h 5"/>
                  <a:gd name="T4" fmla="*/ 6 w 10"/>
                  <a:gd name="T5" fmla="*/ 1 h 5"/>
                  <a:gd name="T6" fmla="*/ 5 w 10"/>
                  <a:gd name="T7" fmla="*/ 1 h 5"/>
                  <a:gd name="T8" fmla="*/ 3 w 10"/>
                  <a:gd name="T9" fmla="*/ 0 h 5"/>
                  <a:gd name="T10" fmla="*/ 1 w 10"/>
                  <a:gd name="T11" fmla="*/ 0 h 5"/>
                  <a:gd name="T12" fmla="*/ 0 w 10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10" y="5"/>
                    </a:moveTo>
                    <a:lnTo>
                      <a:pt x="9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0" name="Freeform 2834"/>
              <p:cNvSpPr>
                <a:spLocks/>
              </p:cNvSpPr>
              <p:nvPr/>
            </p:nvSpPr>
            <p:spPr bwMode="auto">
              <a:xfrm>
                <a:off x="2358" y="135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4 w 8"/>
                  <a:gd name="T3" fmla="*/ 1 h 14"/>
                  <a:gd name="T4" fmla="*/ 3 w 8"/>
                  <a:gd name="T5" fmla="*/ 4 h 14"/>
                  <a:gd name="T6" fmla="*/ 2 w 8"/>
                  <a:gd name="T7" fmla="*/ 6 h 14"/>
                  <a:gd name="T8" fmla="*/ 0 w 8"/>
                  <a:gd name="T9" fmla="*/ 10 h 14"/>
                  <a:gd name="T10" fmla="*/ 0 w 8"/>
                  <a:gd name="T11" fmla="*/ 11 h 14"/>
                  <a:gd name="T12" fmla="*/ 2 w 8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4"/>
                  <a:gd name="T23" fmla="*/ 8 w 8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4">
                    <a:moveTo>
                      <a:pt x="8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1" name="Freeform 2835"/>
              <p:cNvSpPr>
                <a:spLocks/>
              </p:cNvSpPr>
              <p:nvPr/>
            </p:nvSpPr>
            <p:spPr bwMode="auto">
              <a:xfrm>
                <a:off x="2284" y="164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1 w 12"/>
                  <a:gd name="T3" fmla="*/ 4 h 7"/>
                  <a:gd name="T4" fmla="*/ 8 w 12"/>
                  <a:gd name="T5" fmla="*/ 2 h 7"/>
                  <a:gd name="T6" fmla="*/ 6 w 12"/>
                  <a:gd name="T7" fmla="*/ 1 h 7"/>
                  <a:gd name="T8" fmla="*/ 3 w 12"/>
                  <a:gd name="T9" fmla="*/ 0 h 7"/>
                  <a:gd name="T10" fmla="*/ 1 w 12"/>
                  <a:gd name="T11" fmla="*/ 0 h 7"/>
                  <a:gd name="T12" fmla="*/ 0 w 12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7"/>
                  <a:gd name="T23" fmla="*/ 12 w 12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7">
                    <a:moveTo>
                      <a:pt x="12" y="7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2" name="Line 2836"/>
              <p:cNvSpPr>
                <a:spLocks noChangeShapeType="1"/>
              </p:cNvSpPr>
              <p:nvPr/>
            </p:nvSpPr>
            <p:spPr bwMode="auto">
              <a:xfrm>
                <a:off x="2242" y="992"/>
                <a:ext cx="1" cy="7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3" name="Line 2837"/>
              <p:cNvSpPr>
                <a:spLocks noChangeShapeType="1"/>
              </p:cNvSpPr>
              <p:nvPr/>
            </p:nvSpPr>
            <p:spPr bwMode="auto">
              <a:xfrm>
                <a:off x="2349" y="1295"/>
                <a:ext cx="2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4" name="Line 2838"/>
              <p:cNvSpPr>
                <a:spLocks noChangeShapeType="1"/>
              </p:cNvSpPr>
              <p:nvPr/>
            </p:nvSpPr>
            <p:spPr bwMode="auto">
              <a:xfrm flipH="1" flipV="1">
                <a:off x="2647" y="966"/>
                <a:ext cx="20" cy="5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5" name="Line 2839"/>
              <p:cNvSpPr>
                <a:spLocks noChangeShapeType="1"/>
              </p:cNvSpPr>
              <p:nvPr/>
            </p:nvSpPr>
            <p:spPr bwMode="auto">
              <a:xfrm flipH="1" flipV="1">
                <a:off x="2582" y="982"/>
                <a:ext cx="12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6" name="Line 2840"/>
              <p:cNvSpPr>
                <a:spLocks noChangeShapeType="1"/>
              </p:cNvSpPr>
              <p:nvPr/>
            </p:nvSpPr>
            <p:spPr bwMode="auto">
              <a:xfrm flipH="1" flipV="1">
                <a:off x="2296" y="171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7" name="Line 2841"/>
              <p:cNvSpPr>
                <a:spLocks noChangeShapeType="1"/>
              </p:cNvSpPr>
              <p:nvPr/>
            </p:nvSpPr>
            <p:spPr bwMode="auto">
              <a:xfrm flipV="1">
                <a:off x="2647" y="948"/>
                <a:ext cx="46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8" name="Line 2842"/>
              <p:cNvSpPr>
                <a:spLocks noChangeShapeType="1"/>
              </p:cNvSpPr>
              <p:nvPr/>
            </p:nvSpPr>
            <p:spPr bwMode="auto">
              <a:xfrm flipH="1" flipV="1">
                <a:off x="2419" y="170"/>
                <a:ext cx="274" cy="7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9" name="Line 2843"/>
              <p:cNvSpPr>
                <a:spLocks noChangeShapeType="1"/>
              </p:cNvSpPr>
              <p:nvPr/>
            </p:nvSpPr>
            <p:spPr bwMode="auto">
              <a:xfrm flipH="1" flipV="1">
                <a:off x="2396" y="604"/>
                <a:ext cx="108" cy="30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0" name="Line 2844"/>
              <p:cNvSpPr>
                <a:spLocks noChangeShapeType="1"/>
              </p:cNvSpPr>
              <p:nvPr/>
            </p:nvSpPr>
            <p:spPr bwMode="auto">
              <a:xfrm flipV="1">
                <a:off x="2373" y="170"/>
                <a:ext cx="46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1" name="Line 2845"/>
              <p:cNvSpPr>
                <a:spLocks noChangeShapeType="1"/>
              </p:cNvSpPr>
              <p:nvPr/>
            </p:nvSpPr>
            <p:spPr bwMode="auto">
              <a:xfrm flipH="1">
                <a:off x="2382" y="20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2" name="Line 2846"/>
              <p:cNvSpPr>
                <a:spLocks noChangeShapeType="1"/>
              </p:cNvSpPr>
              <p:nvPr/>
            </p:nvSpPr>
            <p:spPr bwMode="auto">
              <a:xfrm>
                <a:off x="2380" y="206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3" name="Line 2847"/>
              <p:cNvSpPr>
                <a:spLocks noChangeShapeType="1"/>
              </p:cNvSpPr>
              <p:nvPr/>
            </p:nvSpPr>
            <p:spPr bwMode="auto">
              <a:xfrm flipH="1" flipV="1">
                <a:off x="2360" y="149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4" name="Line 2848"/>
              <p:cNvSpPr>
                <a:spLocks noChangeShapeType="1"/>
              </p:cNvSpPr>
              <p:nvPr/>
            </p:nvSpPr>
            <p:spPr bwMode="auto">
              <a:xfrm flipH="1">
                <a:off x="2390" y="23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5" name="Line 2849"/>
              <p:cNvSpPr>
                <a:spLocks noChangeShapeType="1"/>
              </p:cNvSpPr>
              <p:nvPr/>
            </p:nvSpPr>
            <p:spPr bwMode="auto">
              <a:xfrm flipH="1">
                <a:off x="2397" y="256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6" name="Line 2850"/>
              <p:cNvSpPr>
                <a:spLocks noChangeShapeType="1"/>
              </p:cNvSpPr>
              <p:nvPr/>
            </p:nvSpPr>
            <p:spPr bwMode="auto">
              <a:xfrm flipH="1">
                <a:off x="2406" y="28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7" name="Line 2851"/>
              <p:cNvSpPr>
                <a:spLocks noChangeShapeType="1"/>
              </p:cNvSpPr>
              <p:nvPr/>
            </p:nvSpPr>
            <p:spPr bwMode="auto">
              <a:xfrm flipH="1">
                <a:off x="2415" y="30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8" name="Line 2852"/>
              <p:cNvSpPr>
                <a:spLocks noChangeShapeType="1"/>
              </p:cNvSpPr>
              <p:nvPr/>
            </p:nvSpPr>
            <p:spPr bwMode="auto">
              <a:xfrm flipH="1">
                <a:off x="2423" y="32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9" name="Line 2853"/>
              <p:cNvSpPr>
                <a:spLocks noChangeShapeType="1"/>
              </p:cNvSpPr>
              <p:nvPr/>
            </p:nvSpPr>
            <p:spPr bwMode="auto">
              <a:xfrm flipH="1">
                <a:off x="2430" y="352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0" name="Line 2854"/>
              <p:cNvSpPr>
                <a:spLocks noChangeShapeType="1"/>
              </p:cNvSpPr>
              <p:nvPr/>
            </p:nvSpPr>
            <p:spPr bwMode="auto">
              <a:xfrm flipH="1">
                <a:off x="2439" y="374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1" name="Line 2855"/>
              <p:cNvSpPr>
                <a:spLocks noChangeShapeType="1"/>
              </p:cNvSpPr>
              <p:nvPr/>
            </p:nvSpPr>
            <p:spPr bwMode="auto">
              <a:xfrm flipH="1">
                <a:off x="2448" y="39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2" name="Line 2856"/>
              <p:cNvSpPr>
                <a:spLocks noChangeShapeType="1"/>
              </p:cNvSpPr>
              <p:nvPr/>
            </p:nvSpPr>
            <p:spPr bwMode="auto">
              <a:xfrm flipH="1">
                <a:off x="2456" y="42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3" name="Line 2857"/>
              <p:cNvSpPr>
                <a:spLocks noChangeShapeType="1"/>
              </p:cNvSpPr>
              <p:nvPr/>
            </p:nvSpPr>
            <p:spPr bwMode="auto">
              <a:xfrm flipH="1">
                <a:off x="2465" y="44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4" name="Line 2858"/>
              <p:cNvSpPr>
                <a:spLocks noChangeShapeType="1"/>
              </p:cNvSpPr>
              <p:nvPr/>
            </p:nvSpPr>
            <p:spPr bwMode="auto">
              <a:xfrm flipH="1">
                <a:off x="2472" y="46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5" name="Line 2859"/>
              <p:cNvSpPr>
                <a:spLocks noChangeShapeType="1"/>
              </p:cNvSpPr>
              <p:nvPr/>
            </p:nvSpPr>
            <p:spPr bwMode="auto">
              <a:xfrm flipH="1">
                <a:off x="2481" y="49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6" name="Line 2860"/>
              <p:cNvSpPr>
                <a:spLocks noChangeShapeType="1"/>
              </p:cNvSpPr>
              <p:nvPr/>
            </p:nvSpPr>
            <p:spPr bwMode="auto">
              <a:xfrm flipH="1">
                <a:off x="2489" y="515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7" name="Line 2861"/>
              <p:cNvSpPr>
                <a:spLocks noChangeShapeType="1"/>
              </p:cNvSpPr>
              <p:nvPr/>
            </p:nvSpPr>
            <p:spPr bwMode="auto">
              <a:xfrm flipH="1">
                <a:off x="2498" y="53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8" name="Line 2862"/>
              <p:cNvSpPr>
                <a:spLocks noChangeShapeType="1"/>
              </p:cNvSpPr>
              <p:nvPr/>
            </p:nvSpPr>
            <p:spPr bwMode="auto">
              <a:xfrm flipH="1">
                <a:off x="2506" y="56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9" name="Line 2863"/>
              <p:cNvSpPr>
                <a:spLocks noChangeShapeType="1"/>
              </p:cNvSpPr>
              <p:nvPr/>
            </p:nvSpPr>
            <p:spPr bwMode="auto">
              <a:xfrm flipH="1">
                <a:off x="2513" y="58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0" name="Line 2864"/>
              <p:cNvSpPr>
                <a:spLocks noChangeShapeType="1"/>
              </p:cNvSpPr>
              <p:nvPr/>
            </p:nvSpPr>
            <p:spPr bwMode="auto">
              <a:xfrm flipH="1">
                <a:off x="2522" y="61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1" name="Line 2865"/>
              <p:cNvSpPr>
                <a:spLocks noChangeShapeType="1"/>
              </p:cNvSpPr>
              <p:nvPr/>
            </p:nvSpPr>
            <p:spPr bwMode="auto">
              <a:xfrm flipH="1">
                <a:off x="2531" y="634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2" name="Line 2866"/>
              <p:cNvSpPr>
                <a:spLocks noChangeShapeType="1"/>
              </p:cNvSpPr>
              <p:nvPr/>
            </p:nvSpPr>
            <p:spPr bwMode="auto">
              <a:xfrm flipH="1">
                <a:off x="2539" y="6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3" name="Line 2867"/>
              <p:cNvSpPr>
                <a:spLocks noChangeShapeType="1"/>
              </p:cNvSpPr>
              <p:nvPr/>
            </p:nvSpPr>
            <p:spPr bwMode="auto">
              <a:xfrm flipH="1">
                <a:off x="2546" y="681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4" name="Line 2868"/>
              <p:cNvSpPr>
                <a:spLocks noChangeShapeType="1"/>
              </p:cNvSpPr>
              <p:nvPr/>
            </p:nvSpPr>
            <p:spPr bwMode="auto">
              <a:xfrm flipH="1">
                <a:off x="2555" y="70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5" name="Line 2869"/>
              <p:cNvSpPr>
                <a:spLocks noChangeShapeType="1"/>
              </p:cNvSpPr>
              <p:nvPr/>
            </p:nvSpPr>
            <p:spPr bwMode="auto">
              <a:xfrm flipH="1">
                <a:off x="2564" y="72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6" name="Line 2870"/>
              <p:cNvSpPr>
                <a:spLocks noChangeShapeType="1"/>
              </p:cNvSpPr>
              <p:nvPr/>
            </p:nvSpPr>
            <p:spPr bwMode="auto">
              <a:xfrm flipH="1">
                <a:off x="2572" y="7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7" name="Line 2871"/>
              <p:cNvSpPr>
                <a:spLocks noChangeShapeType="1"/>
              </p:cNvSpPr>
              <p:nvPr/>
            </p:nvSpPr>
            <p:spPr bwMode="auto">
              <a:xfrm flipH="1">
                <a:off x="2581" y="77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8" name="Line 2872"/>
              <p:cNvSpPr>
                <a:spLocks noChangeShapeType="1"/>
              </p:cNvSpPr>
              <p:nvPr/>
            </p:nvSpPr>
            <p:spPr bwMode="auto">
              <a:xfrm flipH="1">
                <a:off x="2588" y="80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9" name="Line 2873"/>
              <p:cNvSpPr>
                <a:spLocks noChangeShapeType="1"/>
              </p:cNvSpPr>
              <p:nvPr/>
            </p:nvSpPr>
            <p:spPr bwMode="auto">
              <a:xfrm flipH="1">
                <a:off x="2597" y="82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0" name="Line 2874"/>
              <p:cNvSpPr>
                <a:spLocks noChangeShapeType="1"/>
              </p:cNvSpPr>
              <p:nvPr/>
            </p:nvSpPr>
            <p:spPr bwMode="auto">
              <a:xfrm flipH="1">
                <a:off x="2605" y="84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1" name="Line 2875"/>
              <p:cNvSpPr>
                <a:spLocks noChangeShapeType="1"/>
              </p:cNvSpPr>
              <p:nvPr/>
            </p:nvSpPr>
            <p:spPr bwMode="auto">
              <a:xfrm flipH="1">
                <a:off x="2614" y="87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2" name="Line 2876"/>
              <p:cNvSpPr>
                <a:spLocks noChangeShapeType="1"/>
              </p:cNvSpPr>
              <p:nvPr/>
            </p:nvSpPr>
            <p:spPr bwMode="auto">
              <a:xfrm flipH="1">
                <a:off x="2622" y="89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3" name="Line 2877"/>
              <p:cNvSpPr>
                <a:spLocks noChangeShapeType="1"/>
              </p:cNvSpPr>
              <p:nvPr/>
            </p:nvSpPr>
            <p:spPr bwMode="auto">
              <a:xfrm flipH="1">
                <a:off x="2630" y="91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4" name="Line 2878"/>
              <p:cNvSpPr>
                <a:spLocks noChangeShapeType="1"/>
              </p:cNvSpPr>
              <p:nvPr/>
            </p:nvSpPr>
            <p:spPr bwMode="auto">
              <a:xfrm flipH="1">
                <a:off x="2638" y="94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5" name="Line 2879"/>
              <p:cNvSpPr>
                <a:spLocks noChangeShapeType="1"/>
              </p:cNvSpPr>
              <p:nvPr/>
            </p:nvSpPr>
            <p:spPr bwMode="auto">
              <a:xfrm>
                <a:off x="2388" y="230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6" name="Line 2880"/>
              <p:cNvSpPr>
                <a:spLocks noChangeShapeType="1"/>
              </p:cNvSpPr>
              <p:nvPr/>
            </p:nvSpPr>
            <p:spPr bwMode="auto">
              <a:xfrm>
                <a:off x="2396" y="254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7" name="Line 2881"/>
              <p:cNvSpPr>
                <a:spLocks noChangeShapeType="1"/>
              </p:cNvSpPr>
              <p:nvPr/>
            </p:nvSpPr>
            <p:spPr bwMode="auto">
              <a:xfrm>
                <a:off x="2405" y="278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8" name="Line 2882"/>
              <p:cNvSpPr>
                <a:spLocks noChangeShapeType="1"/>
              </p:cNvSpPr>
              <p:nvPr/>
            </p:nvSpPr>
            <p:spPr bwMode="auto">
              <a:xfrm>
                <a:off x="2413" y="30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9" name="Line 2883"/>
              <p:cNvSpPr>
                <a:spLocks noChangeShapeType="1"/>
              </p:cNvSpPr>
              <p:nvPr/>
            </p:nvSpPr>
            <p:spPr bwMode="auto">
              <a:xfrm>
                <a:off x="2422" y="325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0" name="Line 2884"/>
              <p:cNvSpPr>
                <a:spLocks noChangeShapeType="1"/>
              </p:cNvSpPr>
              <p:nvPr/>
            </p:nvSpPr>
            <p:spPr bwMode="auto">
              <a:xfrm>
                <a:off x="2429" y="349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1" name="Line 2885"/>
              <p:cNvSpPr>
                <a:spLocks noChangeShapeType="1"/>
              </p:cNvSpPr>
              <p:nvPr/>
            </p:nvSpPr>
            <p:spPr bwMode="auto">
              <a:xfrm>
                <a:off x="2438" y="372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2" name="Line 2886"/>
              <p:cNvSpPr>
                <a:spLocks noChangeShapeType="1"/>
              </p:cNvSpPr>
              <p:nvPr/>
            </p:nvSpPr>
            <p:spPr bwMode="auto">
              <a:xfrm>
                <a:off x="2446" y="395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3" name="Line 2887"/>
              <p:cNvSpPr>
                <a:spLocks noChangeShapeType="1"/>
              </p:cNvSpPr>
              <p:nvPr/>
            </p:nvSpPr>
            <p:spPr bwMode="auto">
              <a:xfrm>
                <a:off x="2455" y="41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4" name="Line 2888"/>
              <p:cNvSpPr>
                <a:spLocks noChangeShapeType="1"/>
              </p:cNvSpPr>
              <p:nvPr/>
            </p:nvSpPr>
            <p:spPr bwMode="auto">
              <a:xfrm>
                <a:off x="2462" y="443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5" name="Line 2889"/>
              <p:cNvSpPr>
                <a:spLocks noChangeShapeType="1"/>
              </p:cNvSpPr>
              <p:nvPr/>
            </p:nvSpPr>
            <p:spPr bwMode="auto">
              <a:xfrm>
                <a:off x="2471" y="467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6" name="Line 2890"/>
              <p:cNvSpPr>
                <a:spLocks noChangeShapeType="1"/>
              </p:cNvSpPr>
              <p:nvPr/>
            </p:nvSpPr>
            <p:spPr bwMode="auto">
              <a:xfrm>
                <a:off x="2479" y="490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7" name="Line 2891"/>
              <p:cNvSpPr>
                <a:spLocks noChangeShapeType="1"/>
              </p:cNvSpPr>
              <p:nvPr/>
            </p:nvSpPr>
            <p:spPr bwMode="auto">
              <a:xfrm>
                <a:off x="2488" y="513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8" name="Line 2892"/>
              <p:cNvSpPr>
                <a:spLocks noChangeShapeType="1"/>
              </p:cNvSpPr>
              <p:nvPr/>
            </p:nvSpPr>
            <p:spPr bwMode="auto">
              <a:xfrm>
                <a:off x="2496" y="53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9" name="Line 2893"/>
              <p:cNvSpPr>
                <a:spLocks noChangeShapeType="1"/>
              </p:cNvSpPr>
              <p:nvPr/>
            </p:nvSpPr>
            <p:spPr bwMode="auto">
              <a:xfrm>
                <a:off x="2504" y="561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0" name="Line 2894"/>
              <p:cNvSpPr>
                <a:spLocks noChangeShapeType="1"/>
              </p:cNvSpPr>
              <p:nvPr/>
            </p:nvSpPr>
            <p:spPr bwMode="auto">
              <a:xfrm>
                <a:off x="2512" y="584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1" name="Line 2895"/>
              <p:cNvSpPr>
                <a:spLocks noChangeShapeType="1"/>
              </p:cNvSpPr>
              <p:nvPr/>
            </p:nvSpPr>
            <p:spPr bwMode="auto">
              <a:xfrm>
                <a:off x="2521" y="60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2" name="Line 2896"/>
              <p:cNvSpPr>
                <a:spLocks noChangeShapeType="1"/>
              </p:cNvSpPr>
              <p:nvPr/>
            </p:nvSpPr>
            <p:spPr bwMode="auto">
              <a:xfrm>
                <a:off x="2529" y="632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3" name="Line 2897"/>
              <p:cNvSpPr>
                <a:spLocks noChangeShapeType="1"/>
              </p:cNvSpPr>
              <p:nvPr/>
            </p:nvSpPr>
            <p:spPr bwMode="auto">
              <a:xfrm>
                <a:off x="2538" y="656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4" name="Line 2898"/>
              <p:cNvSpPr>
                <a:spLocks noChangeShapeType="1"/>
              </p:cNvSpPr>
              <p:nvPr/>
            </p:nvSpPr>
            <p:spPr bwMode="auto">
              <a:xfrm>
                <a:off x="2545" y="678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5" name="Line 2899"/>
              <p:cNvSpPr>
                <a:spLocks noChangeShapeType="1"/>
              </p:cNvSpPr>
              <p:nvPr/>
            </p:nvSpPr>
            <p:spPr bwMode="auto">
              <a:xfrm>
                <a:off x="2554" y="702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6" name="Line 2900"/>
              <p:cNvSpPr>
                <a:spLocks noChangeShapeType="1"/>
              </p:cNvSpPr>
              <p:nvPr/>
            </p:nvSpPr>
            <p:spPr bwMode="auto">
              <a:xfrm>
                <a:off x="2562" y="726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7" name="Line 2901"/>
              <p:cNvSpPr>
                <a:spLocks noChangeShapeType="1"/>
              </p:cNvSpPr>
              <p:nvPr/>
            </p:nvSpPr>
            <p:spPr bwMode="auto">
              <a:xfrm>
                <a:off x="2571" y="74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8" name="Line 2902"/>
              <p:cNvSpPr>
                <a:spLocks noChangeShapeType="1"/>
              </p:cNvSpPr>
              <p:nvPr/>
            </p:nvSpPr>
            <p:spPr bwMode="auto">
              <a:xfrm>
                <a:off x="2578" y="773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9" name="Line 2903"/>
              <p:cNvSpPr>
                <a:spLocks noChangeShapeType="1"/>
              </p:cNvSpPr>
              <p:nvPr/>
            </p:nvSpPr>
            <p:spPr bwMode="auto">
              <a:xfrm>
                <a:off x="2587" y="79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0" name="Line 2904"/>
              <p:cNvSpPr>
                <a:spLocks noChangeShapeType="1"/>
              </p:cNvSpPr>
              <p:nvPr/>
            </p:nvSpPr>
            <p:spPr bwMode="auto">
              <a:xfrm>
                <a:off x="2595" y="820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1" name="Line 2905"/>
              <p:cNvSpPr>
                <a:spLocks noChangeShapeType="1"/>
              </p:cNvSpPr>
              <p:nvPr/>
            </p:nvSpPr>
            <p:spPr bwMode="auto">
              <a:xfrm>
                <a:off x="2604" y="843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2" name="Line 2906"/>
              <p:cNvSpPr>
                <a:spLocks noChangeShapeType="1"/>
              </p:cNvSpPr>
              <p:nvPr/>
            </p:nvSpPr>
            <p:spPr bwMode="auto">
              <a:xfrm>
                <a:off x="2612" y="86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3" name="Line 2907"/>
              <p:cNvSpPr>
                <a:spLocks noChangeShapeType="1"/>
              </p:cNvSpPr>
              <p:nvPr/>
            </p:nvSpPr>
            <p:spPr bwMode="auto">
              <a:xfrm>
                <a:off x="2620" y="891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4" name="Line 2908"/>
              <p:cNvSpPr>
                <a:spLocks noChangeShapeType="1"/>
              </p:cNvSpPr>
              <p:nvPr/>
            </p:nvSpPr>
            <p:spPr bwMode="auto">
              <a:xfrm>
                <a:off x="2628" y="915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5" name="Line 2909"/>
              <p:cNvSpPr>
                <a:spLocks noChangeShapeType="1"/>
              </p:cNvSpPr>
              <p:nvPr/>
            </p:nvSpPr>
            <p:spPr bwMode="auto">
              <a:xfrm>
                <a:off x="2637" y="93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6" name="Line 2910"/>
              <p:cNvSpPr>
                <a:spLocks noChangeShapeType="1"/>
              </p:cNvSpPr>
              <p:nvPr/>
            </p:nvSpPr>
            <p:spPr bwMode="auto">
              <a:xfrm>
                <a:off x="2645" y="962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7" name="Line 2911"/>
              <p:cNvSpPr>
                <a:spLocks noChangeShapeType="1"/>
              </p:cNvSpPr>
              <p:nvPr/>
            </p:nvSpPr>
            <p:spPr bwMode="auto">
              <a:xfrm flipH="1">
                <a:off x="2264" y="210"/>
                <a:ext cx="45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8" name="Line 2912"/>
              <p:cNvSpPr>
                <a:spLocks noChangeShapeType="1"/>
              </p:cNvSpPr>
              <p:nvPr/>
            </p:nvSpPr>
            <p:spPr bwMode="auto">
              <a:xfrm flipH="1" flipV="1">
                <a:off x="2550" y="895"/>
                <a:ext cx="20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9" name="Line 2913"/>
              <p:cNvSpPr>
                <a:spLocks noChangeShapeType="1"/>
              </p:cNvSpPr>
              <p:nvPr/>
            </p:nvSpPr>
            <p:spPr bwMode="auto">
              <a:xfrm flipV="1">
                <a:off x="2295" y="624"/>
                <a:ext cx="98" cy="3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0" name="Line 2914"/>
              <p:cNvSpPr>
                <a:spLocks noChangeShapeType="1"/>
              </p:cNvSpPr>
              <p:nvPr/>
            </p:nvSpPr>
            <p:spPr bwMode="auto">
              <a:xfrm flipV="1">
                <a:off x="2393" y="624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1" name="Line 2915"/>
              <p:cNvSpPr>
                <a:spLocks noChangeShapeType="1"/>
              </p:cNvSpPr>
              <p:nvPr/>
            </p:nvSpPr>
            <p:spPr bwMode="auto">
              <a:xfrm flipH="1">
                <a:off x="2362" y="912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2" name="Line 2916"/>
              <p:cNvSpPr>
                <a:spLocks noChangeShapeType="1"/>
              </p:cNvSpPr>
              <p:nvPr/>
            </p:nvSpPr>
            <p:spPr bwMode="auto">
              <a:xfrm flipH="1">
                <a:off x="2379" y="712"/>
                <a:ext cx="1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3" name="Line 2917"/>
              <p:cNvSpPr>
                <a:spLocks noChangeShapeType="1"/>
              </p:cNvSpPr>
              <p:nvPr/>
            </p:nvSpPr>
            <p:spPr bwMode="auto">
              <a:xfrm>
                <a:off x="2379" y="717"/>
                <a:ext cx="14" cy="19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4" name="Line 2918"/>
              <p:cNvSpPr>
                <a:spLocks noChangeShapeType="1"/>
              </p:cNvSpPr>
              <p:nvPr/>
            </p:nvSpPr>
            <p:spPr bwMode="auto">
              <a:xfrm flipV="1">
                <a:off x="2504" y="895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5" name="Line 2919"/>
              <p:cNvSpPr>
                <a:spLocks noChangeShapeType="1"/>
              </p:cNvSpPr>
              <p:nvPr/>
            </p:nvSpPr>
            <p:spPr bwMode="auto">
              <a:xfrm>
                <a:off x="2540" y="867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6" name="Line 2920"/>
              <p:cNvSpPr>
                <a:spLocks noChangeShapeType="1"/>
              </p:cNvSpPr>
              <p:nvPr/>
            </p:nvSpPr>
            <p:spPr bwMode="auto">
              <a:xfrm flipV="1">
                <a:off x="2538" y="8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7" name="Line 2921"/>
              <p:cNvSpPr>
                <a:spLocks noChangeShapeType="1"/>
              </p:cNvSpPr>
              <p:nvPr/>
            </p:nvSpPr>
            <p:spPr bwMode="auto">
              <a:xfrm>
                <a:off x="2533" y="843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8" name="Line 2922"/>
              <p:cNvSpPr>
                <a:spLocks noChangeShapeType="1"/>
              </p:cNvSpPr>
              <p:nvPr/>
            </p:nvSpPr>
            <p:spPr bwMode="auto">
              <a:xfrm flipV="1">
                <a:off x="2531" y="84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9" name="Line 2923"/>
              <p:cNvSpPr>
                <a:spLocks noChangeShapeType="1"/>
              </p:cNvSpPr>
              <p:nvPr/>
            </p:nvSpPr>
            <p:spPr bwMode="auto">
              <a:xfrm>
                <a:off x="2524" y="820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0" name="Line 2924"/>
              <p:cNvSpPr>
                <a:spLocks noChangeShapeType="1"/>
              </p:cNvSpPr>
              <p:nvPr/>
            </p:nvSpPr>
            <p:spPr bwMode="auto">
              <a:xfrm flipV="1">
                <a:off x="2522" y="82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1" name="Line 2925"/>
              <p:cNvSpPr>
                <a:spLocks noChangeShapeType="1"/>
              </p:cNvSpPr>
              <p:nvPr/>
            </p:nvSpPr>
            <p:spPr bwMode="auto">
              <a:xfrm>
                <a:off x="2516" y="796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2" name="Line 2926"/>
              <p:cNvSpPr>
                <a:spLocks noChangeShapeType="1"/>
              </p:cNvSpPr>
              <p:nvPr/>
            </p:nvSpPr>
            <p:spPr bwMode="auto">
              <a:xfrm flipV="1">
                <a:off x="2513" y="800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3" name="Line 2927"/>
              <p:cNvSpPr>
                <a:spLocks noChangeShapeType="1"/>
              </p:cNvSpPr>
              <p:nvPr/>
            </p:nvSpPr>
            <p:spPr bwMode="auto">
              <a:xfrm>
                <a:off x="2507" y="772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4" name="Line 2928"/>
              <p:cNvSpPr>
                <a:spLocks noChangeShapeType="1"/>
              </p:cNvSpPr>
              <p:nvPr/>
            </p:nvSpPr>
            <p:spPr bwMode="auto">
              <a:xfrm flipV="1">
                <a:off x="2505" y="77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5" name="Line 2929"/>
              <p:cNvSpPr>
                <a:spLocks noChangeShapeType="1"/>
              </p:cNvSpPr>
              <p:nvPr/>
            </p:nvSpPr>
            <p:spPr bwMode="auto">
              <a:xfrm flipV="1">
                <a:off x="2496" y="75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6" name="Line 2930"/>
              <p:cNvSpPr>
                <a:spLocks noChangeShapeType="1"/>
              </p:cNvSpPr>
              <p:nvPr/>
            </p:nvSpPr>
            <p:spPr bwMode="auto">
              <a:xfrm>
                <a:off x="2499" y="74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7" name="Line 2931"/>
              <p:cNvSpPr>
                <a:spLocks noChangeShapeType="1"/>
              </p:cNvSpPr>
              <p:nvPr/>
            </p:nvSpPr>
            <p:spPr bwMode="auto">
              <a:xfrm>
                <a:off x="2492" y="726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8" name="Line 2932"/>
              <p:cNvSpPr>
                <a:spLocks noChangeShapeType="1"/>
              </p:cNvSpPr>
              <p:nvPr/>
            </p:nvSpPr>
            <p:spPr bwMode="auto">
              <a:xfrm flipV="1">
                <a:off x="2489" y="729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9" name="Line 2933"/>
              <p:cNvSpPr>
                <a:spLocks noChangeShapeType="1"/>
              </p:cNvSpPr>
              <p:nvPr/>
            </p:nvSpPr>
            <p:spPr bwMode="auto">
              <a:xfrm>
                <a:off x="2483" y="702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0" name="Line 2934"/>
              <p:cNvSpPr>
                <a:spLocks noChangeShapeType="1"/>
              </p:cNvSpPr>
              <p:nvPr/>
            </p:nvSpPr>
            <p:spPr bwMode="auto">
              <a:xfrm flipV="1">
                <a:off x="2481" y="70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1" name="Line 2935"/>
              <p:cNvSpPr>
                <a:spLocks noChangeShapeType="1"/>
              </p:cNvSpPr>
              <p:nvPr/>
            </p:nvSpPr>
            <p:spPr bwMode="auto">
              <a:xfrm>
                <a:off x="2474" y="678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2" name="Line 2936"/>
              <p:cNvSpPr>
                <a:spLocks noChangeShapeType="1"/>
              </p:cNvSpPr>
              <p:nvPr/>
            </p:nvSpPr>
            <p:spPr bwMode="auto">
              <a:xfrm flipV="1">
                <a:off x="2472" y="68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3" name="Line 2937"/>
              <p:cNvSpPr>
                <a:spLocks noChangeShapeType="1"/>
              </p:cNvSpPr>
              <p:nvPr/>
            </p:nvSpPr>
            <p:spPr bwMode="auto">
              <a:xfrm>
                <a:off x="2466" y="654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4" name="Line 2938"/>
              <p:cNvSpPr>
                <a:spLocks noChangeShapeType="1"/>
              </p:cNvSpPr>
              <p:nvPr/>
            </p:nvSpPr>
            <p:spPr bwMode="auto">
              <a:xfrm flipV="1">
                <a:off x="2463" y="6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5" name="Line 2939"/>
              <p:cNvSpPr>
                <a:spLocks noChangeShapeType="1"/>
              </p:cNvSpPr>
              <p:nvPr/>
            </p:nvSpPr>
            <p:spPr bwMode="auto">
              <a:xfrm>
                <a:off x="2457" y="631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6" name="Line 2940"/>
              <p:cNvSpPr>
                <a:spLocks noChangeShapeType="1"/>
              </p:cNvSpPr>
              <p:nvPr/>
            </p:nvSpPr>
            <p:spPr bwMode="auto">
              <a:xfrm flipV="1">
                <a:off x="2455" y="636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7" name="Line 2941"/>
              <p:cNvSpPr>
                <a:spLocks noChangeShapeType="1"/>
              </p:cNvSpPr>
              <p:nvPr/>
            </p:nvSpPr>
            <p:spPr bwMode="auto">
              <a:xfrm>
                <a:off x="2450" y="60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8" name="Line 2942"/>
              <p:cNvSpPr>
                <a:spLocks noChangeShapeType="1"/>
              </p:cNvSpPr>
              <p:nvPr/>
            </p:nvSpPr>
            <p:spPr bwMode="auto">
              <a:xfrm flipV="1">
                <a:off x="2448" y="61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9" name="Line 2943"/>
              <p:cNvSpPr>
                <a:spLocks noChangeShapeType="1"/>
              </p:cNvSpPr>
              <p:nvPr/>
            </p:nvSpPr>
            <p:spPr bwMode="auto">
              <a:xfrm flipH="1">
                <a:off x="2396" y="588"/>
                <a:ext cx="47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0" name="Line 2944"/>
              <p:cNvSpPr>
                <a:spLocks noChangeShapeType="1"/>
              </p:cNvSpPr>
              <p:nvPr/>
            </p:nvSpPr>
            <p:spPr bwMode="auto">
              <a:xfrm flipH="1" flipV="1">
                <a:off x="2264" y="228"/>
                <a:ext cx="108" cy="30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1" name="Line 2945"/>
              <p:cNvSpPr>
                <a:spLocks noChangeShapeType="1"/>
              </p:cNvSpPr>
              <p:nvPr/>
            </p:nvSpPr>
            <p:spPr bwMode="auto">
              <a:xfrm flipH="1" flipV="1">
                <a:off x="2441" y="58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2" name="Line 2946"/>
              <p:cNvSpPr>
                <a:spLocks noChangeShapeType="1"/>
              </p:cNvSpPr>
              <p:nvPr/>
            </p:nvSpPr>
            <p:spPr bwMode="auto">
              <a:xfrm flipH="1" flipV="1">
                <a:off x="2059" y="697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3" name="Line 2947"/>
              <p:cNvSpPr>
                <a:spLocks noChangeShapeType="1"/>
              </p:cNvSpPr>
              <p:nvPr/>
            </p:nvSpPr>
            <p:spPr bwMode="auto">
              <a:xfrm flipV="1">
                <a:off x="2314" y="2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4" name="Line 2948"/>
              <p:cNvSpPr>
                <a:spLocks noChangeShapeType="1"/>
              </p:cNvSpPr>
              <p:nvPr/>
            </p:nvSpPr>
            <p:spPr bwMode="auto">
              <a:xfrm>
                <a:off x="2317" y="230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5" name="Line 2949"/>
              <p:cNvSpPr>
                <a:spLocks noChangeShapeType="1"/>
              </p:cNvSpPr>
              <p:nvPr/>
            </p:nvSpPr>
            <p:spPr bwMode="auto">
              <a:xfrm>
                <a:off x="2325" y="254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6" name="Line 2950"/>
              <p:cNvSpPr>
                <a:spLocks noChangeShapeType="1"/>
              </p:cNvSpPr>
              <p:nvPr/>
            </p:nvSpPr>
            <p:spPr bwMode="auto">
              <a:xfrm flipV="1">
                <a:off x="2323" y="2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7" name="Line 2951"/>
              <p:cNvSpPr>
                <a:spLocks noChangeShapeType="1"/>
              </p:cNvSpPr>
              <p:nvPr/>
            </p:nvSpPr>
            <p:spPr bwMode="auto">
              <a:xfrm>
                <a:off x="2334" y="278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8" name="Line 2952"/>
              <p:cNvSpPr>
                <a:spLocks noChangeShapeType="1"/>
              </p:cNvSpPr>
              <p:nvPr/>
            </p:nvSpPr>
            <p:spPr bwMode="auto">
              <a:xfrm flipV="1">
                <a:off x="2331" y="281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9" name="Line 2953"/>
              <p:cNvSpPr>
                <a:spLocks noChangeShapeType="1"/>
              </p:cNvSpPr>
              <p:nvPr/>
            </p:nvSpPr>
            <p:spPr bwMode="auto">
              <a:xfrm>
                <a:off x="2342" y="30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0" name="Line 2954"/>
              <p:cNvSpPr>
                <a:spLocks noChangeShapeType="1"/>
              </p:cNvSpPr>
              <p:nvPr/>
            </p:nvSpPr>
            <p:spPr bwMode="auto">
              <a:xfrm flipV="1">
                <a:off x="2339" y="305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1" name="Line 2955"/>
              <p:cNvSpPr>
                <a:spLocks noChangeShapeType="1"/>
              </p:cNvSpPr>
              <p:nvPr/>
            </p:nvSpPr>
            <p:spPr bwMode="auto">
              <a:xfrm>
                <a:off x="2350" y="324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2" name="Line 2956"/>
              <p:cNvSpPr>
                <a:spLocks noChangeShapeType="1"/>
              </p:cNvSpPr>
              <p:nvPr/>
            </p:nvSpPr>
            <p:spPr bwMode="auto">
              <a:xfrm flipV="1">
                <a:off x="2347" y="32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3" name="Line 2957"/>
              <p:cNvSpPr>
                <a:spLocks noChangeShapeType="1"/>
              </p:cNvSpPr>
              <p:nvPr/>
            </p:nvSpPr>
            <p:spPr bwMode="auto">
              <a:xfrm>
                <a:off x="2358" y="348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4" name="Line 2958"/>
              <p:cNvSpPr>
                <a:spLocks noChangeShapeType="1"/>
              </p:cNvSpPr>
              <p:nvPr/>
            </p:nvSpPr>
            <p:spPr bwMode="auto">
              <a:xfrm flipV="1">
                <a:off x="2356" y="3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5" name="Line 2959"/>
              <p:cNvSpPr>
                <a:spLocks noChangeShapeType="1"/>
              </p:cNvSpPr>
              <p:nvPr/>
            </p:nvSpPr>
            <p:spPr bwMode="auto">
              <a:xfrm>
                <a:off x="2367" y="372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6" name="Line 2960"/>
              <p:cNvSpPr>
                <a:spLocks noChangeShapeType="1"/>
              </p:cNvSpPr>
              <p:nvPr/>
            </p:nvSpPr>
            <p:spPr bwMode="auto">
              <a:xfrm flipV="1">
                <a:off x="2364" y="375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7" name="Line 2961"/>
              <p:cNvSpPr>
                <a:spLocks noChangeShapeType="1"/>
              </p:cNvSpPr>
              <p:nvPr/>
            </p:nvSpPr>
            <p:spPr bwMode="auto">
              <a:xfrm>
                <a:off x="2375" y="395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8" name="Line 2962"/>
              <p:cNvSpPr>
                <a:spLocks noChangeShapeType="1"/>
              </p:cNvSpPr>
              <p:nvPr/>
            </p:nvSpPr>
            <p:spPr bwMode="auto">
              <a:xfrm flipV="1">
                <a:off x="2373" y="39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9" name="Line 2963"/>
              <p:cNvSpPr>
                <a:spLocks noChangeShapeType="1"/>
              </p:cNvSpPr>
              <p:nvPr/>
            </p:nvSpPr>
            <p:spPr bwMode="auto">
              <a:xfrm>
                <a:off x="2383" y="41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0" name="Line 2964"/>
              <p:cNvSpPr>
                <a:spLocks noChangeShapeType="1"/>
              </p:cNvSpPr>
              <p:nvPr/>
            </p:nvSpPr>
            <p:spPr bwMode="auto">
              <a:xfrm flipV="1">
                <a:off x="2380" y="42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1" name="Line 2965"/>
              <p:cNvSpPr>
                <a:spLocks noChangeShapeType="1"/>
              </p:cNvSpPr>
              <p:nvPr/>
            </p:nvSpPr>
            <p:spPr bwMode="auto">
              <a:xfrm>
                <a:off x="2391" y="443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2" name="Line 2966"/>
              <p:cNvSpPr>
                <a:spLocks noChangeShapeType="1"/>
              </p:cNvSpPr>
              <p:nvPr/>
            </p:nvSpPr>
            <p:spPr bwMode="auto">
              <a:xfrm flipV="1">
                <a:off x="2389" y="44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3" name="Line 2967"/>
              <p:cNvSpPr>
                <a:spLocks noChangeShapeType="1"/>
              </p:cNvSpPr>
              <p:nvPr/>
            </p:nvSpPr>
            <p:spPr bwMode="auto">
              <a:xfrm>
                <a:off x="2400" y="465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4" name="Line 2968"/>
              <p:cNvSpPr>
                <a:spLocks noChangeShapeType="1"/>
              </p:cNvSpPr>
              <p:nvPr/>
            </p:nvSpPr>
            <p:spPr bwMode="auto">
              <a:xfrm flipV="1">
                <a:off x="2397" y="470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5" name="Line 2969"/>
              <p:cNvSpPr>
                <a:spLocks noChangeShapeType="1"/>
              </p:cNvSpPr>
              <p:nvPr/>
            </p:nvSpPr>
            <p:spPr bwMode="auto">
              <a:xfrm>
                <a:off x="2408" y="489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6" name="Line 2970"/>
              <p:cNvSpPr>
                <a:spLocks noChangeShapeType="1"/>
              </p:cNvSpPr>
              <p:nvPr/>
            </p:nvSpPr>
            <p:spPr bwMode="auto">
              <a:xfrm flipV="1">
                <a:off x="2406" y="49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7" name="Line 2971"/>
              <p:cNvSpPr>
                <a:spLocks noChangeShapeType="1"/>
              </p:cNvSpPr>
              <p:nvPr/>
            </p:nvSpPr>
            <p:spPr bwMode="auto">
              <a:xfrm flipH="1">
                <a:off x="2372" y="517"/>
                <a:ext cx="46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8" name="Line 2972"/>
              <p:cNvSpPr>
                <a:spLocks noChangeShapeType="1"/>
              </p:cNvSpPr>
              <p:nvPr/>
            </p:nvSpPr>
            <p:spPr bwMode="auto">
              <a:xfrm>
                <a:off x="2418" y="5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9" name="Line 2973"/>
              <p:cNvSpPr>
                <a:spLocks noChangeShapeType="1"/>
              </p:cNvSpPr>
              <p:nvPr/>
            </p:nvSpPr>
            <p:spPr bwMode="auto">
              <a:xfrm flipH="1" flipV="1">
                <a:off x="2027" y="708"/>
                <a:ext cx="14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0" name="Line 2974"/>
              <p:cNvSpPr>
                <a:spLocks noChangeShapeType="1"/>
              </p:cNvSpPr>
              <p:nvPr/>
            </p:nvSpPr>
            <p:spPr bwMode="auto">
              <a:xfrm flipH="1" flipV="1">
                <a:off x="1733" y="813"/>
                <a:ext cx="35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1" name="Line 2975"/>
              <p:cNvSpPr>
                <a:spLocks noChangeShapeType="1"/>
              </p:cNvSpPr>
              <p:nvPr/>
            </p:nvSpPr>
            <p:spPr bwMode="auto">
              <a:xfrm flipH="1">
                <a:off x="1768" y="906"/>
                <a:ext cx="33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2" name="Freeform 2976"/>
              <p:cNvSpPr>
                <a:spLocks/>
              </p:cNvSpPr>
              <p:nvPr/>
            </p:nvSpPr>
            <p:spPr bwMode="auto">
              <a:xfrm>
                <a:off x="1938" y="284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4 w 6"/>
                  <a:gd name="T3" fmla="*/ 2 h 14"/>
                  <a:gd name="T4" fmla="*/ 1 w 6"/>
                  <a:gd name="T5" fmla="*/ 4 h 14"/>
                  <a:gd name="T6" fmla="*/ 0 w 6"/>
                  <a:gd name="T7" fmla="*/ 6 h 14"/>
                  <a:gd name="T8" fmla="*/ 0 w 6"/>
                  <a:gd name="T9" fmla="*/ 10 h 14"/>
                  <a:gd name="T10" fmla="*/ 0 w 6"/>
                  <a:gd name="T11" fmla="*/ 11 h 14"/>
                  <a:gd name="T12" fmla="*/ 0 w 6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4"/>
                  <a:gd name="T23" fmla="*/ 6 w 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4">
                    <a:moveTo>
                      <a:pt x="6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3" name="Freeform 2977"/>
              <p:cNvSpPr>
                <a:spLocks/>
              </p:cNvSpPr>
              <p:nvPr/>
            </p:nvSpPr>
            <p:spPr bwMode="auto">
              <a:xfrm>
                <a:off x="1871" y="313"/>
                <a:ext cx="12" cy="6"/>
              </a:xfrm>
              <a:custGeom>
                <a:avLst/>
                <a:gdLst>
                  <a:gd name="T0" fmla="*/ 12 w 12"/>
                  <a:gd name="T1" fmla="*/ 6 h 6"/>
                  <a:gd name="T2" fmla="*/ 11 w 12"/>
                  <a:gd name="T3" fmla="*/ 4 h 6"/>
                  <a:gd name="T4" fmla="*/ 8 w 12"/>
                  <a:gd name="T5" fmla="*/ 1 h 6"/>
                  <a:gd name="T6" fmla="*/ 6 w 12"/>
                  <a:gd name="T7" fmla="*/ 0 h 6"/>
                  <a:gd name="T8" fmla="*/ 3 w 12"/>
                  <a:gd name="T9" fmla="*/ 0 h 6"/>
                  <a:gd name="T10" fmla="*/ 1 w 12"/>
                  <a:gd name="T11" fmla="*/ 0 h 6"/>
                  <a:gd name="T12" fmla="*/ 0 w 12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6"/>
                  <a:gd name="T23" fmla="*/ 12 w 1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6">
                    <a:moveTo>
                      <a:pt x="12" y="6"/>
                    </a:moveTo>
                    <a:lnTo>
                      <a:pt x="11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4" name="Line 2978"/>
              <p:cNvSpPr>
                <a:spLocks noChangeShapeType="1"/>
              </p:cNvSpPr>
              <p:nvPr/>
            </p:nvSpPr>
            <p:spPr bwMode="auto">
              <a:xfrm>
                <a:off x="1938" y="298"/>
                <a:ext cx="70" cy="2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5" name="Line 2979"/>
              <p:cNvSpPr>
                <a:spLocks noChangeShapeType="1"/>
              </p:cNvSpPr>
              <p:nvPr/>
            </p:nvSpPr>
            <p:spPr bwMode="auto">
              <a:xfrm>
                <a:off x="2054" y="487"/>
                <a:ext cx="48" cy="1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6" name="Line 2980"/>
              <p:cNvSpPr>
                <a:spLocks noChangeShapeType="1"/>
              </p:cNvSpPr>
              <p:nvPr/>
            </p:nvSpPr>
            <p:spPr bwMode="auto">
              <a:xfrm flipV="1">
                <a:off x="2055" y="629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7" name="Line 2981"/>
              <p:cNvSpPr>
                <a:spLocks noChangeShapeType="1"/>
              </p:cNvSpPr>
              <p:nvPr/>
            </p:nvSpPr>
            <p:spPr bwMode="auto">
              <a:xfrm flipV="1">
                <a:off x="2008" y="487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8" name="Line 2982"/>
              <p:cNvSpPr>
                <a:spLocks noChangeShapeType="1"/>
              </p:cNvSpPr>
              <p:nvPr/>
            </p:nvSpPr>
            <p:spPr bwMode="auto">
              <a:xfrm>
                <a:off x="2055" y="6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9" name="Line 2983"/>
              <p:cNvSpPr>
                <a:spLocks noChangeShapeType="1"/>
              </p:cNvSpPr>
              <p:nvPr/>
            </p:nvSpPr>
            <p:spPr bwMode="auto">
              <a:xfrm flipH="1">
                <a:off x="1905" y="523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0" name="Line 2984"/>
              <p:cNvSpPr>
                <a:spLocks noChangeShapeType="1"/>
              </p:cNvSpPr>
              <p:nvPr/>
            </p:nvSpPr>
            <p:spPr bwMode="auto">
              <a:xfrm>
                <a:off x="1905" y="539"/>
                <a:ext cx="48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1" name="Line 2985"/>
              <p:cNvSpPr>
                <a:spLocks noChangeShapeType="1"/>
              </p:cNvSpPr>
              <p:nvPr/>
            </p:nvSpPr>
            <p:spPr bwMode="auto">
              <a:xfrm flipH="1">
                <a:off x="1953" y="666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2" name="Line 2986"/>
              <p:cNvSpPr>
                <a:spLocks noChangeShapeType="1"/>
              </p:cNvSpPr>
              <p:nvPr/>
            </p:nvSpPr>
            <p:spPr bwMode="auto">
              <a:xfrm>
                <a:off x="1883" y="319"/>
                <a:ext cx="68" cy="2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3" name="Line 2987"/>
              <p:cNvSpPr>
                <a:spLocks noChangeShapeType="1"/>
              </p:cNvSpPr>
              <p:nvPr/>
            </p:nvSpPr>
            <p:spPr bwMode="auto">
              <a:xfrm>
                <a:off x="2015" y="527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4" name="Line 2988"/>
              <p:cNvSpPr>
                <a:spLocks noChangeShapeType="1"/>
              </p:cNvSpPr>
              <p:nvPr/>
            </p:nvSpPr>
            <p:spPr bwMode="auto">
              <a:xfrm flipH="1" flipV="1">
                <a:off x="2014" y="52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5" name="Line 2989"/>
              <p:cNvSpPr>
                <a:spLocks noChangeShapeType="1"/>
              </p:cNvSpPr>
              <p:nvPr/>
            </p:nvSpPr>
            <p:spPr bwMode="auto">
              <a:xfrm flipV="1">
                <a:off x="2015" y="525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6" name="Line 2990"/>
              <p:cNvSpPr>
                <a:spLocks noChangeShapeType="1"/>
              </p:cNvSpPr>
              <p:nvPr/>
            </p:nvSpPr>
            <p:spPr bwMode="auto">
              <a:xfrm flipV="1">
                <a:off x="2024" y="54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7" name="Line 2991"/>
              <p:cNvSpPr>
                <a:spLocks noChangeShapeType="1"/>
              </p:cNvSpPr>
              <p:nvPr/>
            </p:nvSpPr>
            <p:spPr bwMode="auto">
              <a:xfrm flipV="1">
                <a:off x="2032" y="5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8" name="Line 2992"/>
              <p:cNvSpPr>
                <a:spLocks noChangeShapeType="1"/>
              </p:cNvSpPr>
              <p:nvPr/>
            </p:nvSpPr>
            <p:spPr bwMode="auto">
              <a:xfrm flipV="1">
                <a:off x="2039" y="59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9" name="Line 2993"/>
              <p:cNvSpPr>
                <a:spLocks noChangeShapeType="1"/>
              </p:cNvSpPr>
              <p:nvPr/>
            </p:nvSpPr>
            <p:spPr bwMode="auto">
              <a:xfrm flipV="1">
                <a:off x="2048" y="62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0" name="Line 2994"/>
              <p:cNvSpPr>
                <a:spLocks noChangeShapeType="1"/>
              </p:cNvSpPr>
              <p:nvPr/>
            </p:nvSpPr>
            <p:spPr bwMode="auto">
              <a:xfrm>
                <a:off x="2024" y="55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1" name="Line 2995"/>
              <p:cNvSpPr>
                <a:spLocks noChangeShapeType="1"/>
              </p:cNvSpPr>
              <p:nvPr/>
            </p:nvSpPr>
            <p:spPr bwMode="auto">
              <a:xfrm flipH="1" flipV="1">
                <a:off x="2022" y="54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2" name="Line 2996"/>
              <p:cNvSpPr>
                <a:spLocks noChangeShapeType="1"/>
              </p:cNvSpPr>
              <p:nvPr/>
            </p:nvSpPr>
            <p:spPr bwMode="auto">
              <a:xfrm>
                <a:off x="2032" y="57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3" name="Line 2997"/>
              <p:cNvSpPr>
                <a:spLocks noChangeShapeType="1"/>
              </p:cNvSpPr>
              <p:nvPr/>
            </p:nvSpPr>
            <p:spPr bwMode="auto">
              <a:xfrm flipH="1" flipV="1">
                <a:off x="2030" y="571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4" name="Line 2998"/>
              <p:cNvSpPr>
                <a:spLocks noChangeShapeType="1"/>
              </p:cNvSpPr>
              <p:nvPr/>
            </p:nvSpPr>
            <p:spPr bwMode="auto">
              <a:xfrm>
                <a:off x="2039" y="59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5" name="Line 2999"/>
              <p:cNvSpPr>
                <a:spLocks noChangeShapeType="1"/>
              </p:cNvSpPr>
              <p:nvPr/>
            </p:nvSpPr>
            <p:spPr bwMode="auto">
              <a:xfrm flipH="1" flipV="1">
                <a:off x="2038" y="5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6" name="Line 3000"/>
              <p:cNvSpPr>
                <a:spLocks noChangeShapeType="1"/>
              </p:cNvSpPr>
              <p:nvPr/>
            </p:nvSpPr>
            <p:spPr bwMode="auto">
              <a:xfrm>
                <a:off x="2048" y="6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7" name="Line 3001"/>
              <p:cNvSpPr>
                <a:spLocks noChangeShapeType="1"/>
              </p:cNvSpPr>
              <p:nvPr/>
            </p:nvSpPr>
            <p:spPr bwMode="auto">
              <a:xfrm flipH="1" flipV="1">
                <a:off x="2047" y="61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8" name="Line 3002"/>
              <p:cNvSpPr>
                <a:spLocks noChangeShapeType="1"/>
              </p:cNvSpPr>
              <p:nvPr/>
            </p:nvSpPr>
            <p:spPr bwMode="auto">
              <a:xfrm flipH="1" flipV="1">
                <a:off x="1975" y="5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9" name="Line 3003"/>
              <p:cNvSpPr>
                <a:spLocks noChangeShapeType="1"/>
              </p:cNvSpPr>
              <p:nvPr/>
            </p:nvSpPr>
            <p:spPr bwMode="auto">
              <a:xfrm flipH="1">
                <a:off x="1972" y="59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0" name="Line 3004"/>
              <p:cNvSpPr>
                <a:spLocks noChangeShapeType="1"/>
              </p:cNvSpPr>
              <p:nvPr/>
            </p:nvSpPr>
            <p:spPr bwMode="auto">
              <a:xfrm flipH="1">
                <a:off x="1988" y="64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1" name="Line 3005"/>
              <p:cNvSpPr>
                <a:spLocks noChangeShapeType="1"/>
              </p:cNvSpPr>
              <p:nvPr/>
            </p:nvSpPr>
            <p:spPr bwMode="auto">
              <a:xfrm flipH="1" flipV="1">
                <a:off x="1991" y="6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2" name="Line 3006"/>
              <p:cNvSpPr>
                <a:spLocks noChangeShapeType="1"/>
              </p:cNvSpPr>
              <p:nvPr/>
            </p:nvSpPr>
            <p:spPr bwMode="auto">
              <a:xfrm>
                <a:off x="1992" y="64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3" name="Line 3007"/>
              <p:cNvSpPr>
                <a:spLocks noChangeShapeType="1"/>
              </p:cNvSpPr>
              <p:nvPr/>
            </p:nvSpPr>
            <p:spPr bwMode="auto">
              <a:xfrm flipH="1" flipV="1">
                <a:off x="1982" y="61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4" name="Line 3008"/>
              <p:cNvSpPr>
                <a:spLocks noChangeShapeType="1"/>
              </p:cNvSpPr>
              <p:nvPr/>
            </p:nvSpPr>
            <p:spPr bwMode="auto">
              <a:xfrm>
                <a:off x="1983" y="61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5" name="Line 3009"/>
              <p:cNvSpPr>
                <a:spLocks noChangeShapeType="1"/>
              </p:cNvSpPr>
              <p:nvPr/>
            </p:nvSpPr>
            <p:spPr bwMode="auto">
              <a:xfrm>
                <a:off x="1976" y="5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6" name="Line 3010"/>
              <p:cNvSpPr>
                <a:spLocks noChangeShapeType="1"/>
              </p:cNvSpPr>
              <p:nvPr/>
            </p:nvSpPr>
            <p:spPr bwMode="auto">
              <a:xfrm flipH="1">
                <a:off x="1980" y="61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7" name="Line 3011"/>
              <p:cNvSpPr>
                <a:spLocks noChangeShapeType="1"/>
              </p:cNvSpPr>
              <p:nvPr/>
            </p:nvSpPr>
            <p:spPr bwMode="auto">
              <a:xfrm flipH="1">
                <a:off x="1964" y="57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8" name="Line 3012"/>
              <p:cNvSpPr>
                <a:spLocks noChangeShapeType="1"/>
              </p:cNvSpPr>
              <p:nvPr/>
            </p:nvSpPr>
            <p:spPr bwMode="auto">
              <a:xfrm flipH="1" flipV="1">
                <a:off x="1966" y="5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9" name="Line 3013"/>
              <p:cNvSpPr>
                <a:spLocks noChangeShapeType="1"/>
              </p:cNvSpPr>
              <p:nvPr/>
            </p:nvSpPr>
            <p:spPr bwMode="auto">
              <a:xfrm>
                <a:off x="1967" y="571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0" name="Line 3014"/>
              <p:cNvSpPr>
                <a:spLocks noChangeShapeType="1"/>
              </p:cNvSpPr>
              <p:nvPr/>
            </p:nvSpPr>
            <p:spPr bwMode="auto">
              <a:xfrm flipH="1">
                <a:off x="1956" y="54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1" name="Line 3015"/>
              <p:cNvSpPr>
                <a:spLocks noChangeShapeType="1"/>
              </p:cNvSpPr>
              <p:nvPr/>
            </p:nvSpPr>
            <p:spPr bwMode="auto">
              <a:xfrm flipH="1" flipV="1">
                <a:off x="1959" y="54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2" name="Line 3016"/>
              <p:cNvSpPr>
                <a:spLocks noChangeShapeType="1"/>
              </p:cNvSpPr>
              <p:nvPr/>
            </p:nvSpPr>
            <p:spPr bwMode="auto">
              <a:xfrm>
                <a:off x="1960" y="54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3" name="Line 3017"/>
              <p:cNvSpPr>
                <a:spLocks noChangeShapeType="1"/>
              </p:cNvSpPr>
              <p:nvPr/>
            </p:nvSpPr>
            <p:spPr bwMode="auto">
              <a:xfrm>
                <a:off x="1476" y="586"/>
                <a:ext cx="48" cy="1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5" name="Group 3219"/>
            <p:cNvGrpSpPr>
              <a:grpSpLocks/>
            </p:cNvGrpSpPr>
            <p:nvPr/>
          </p:nvGrpSpPr>
          <p:grpSpPr bwMode="auto">
            <a:xfrm>
              <a:off x="822" y="128"/>
              <a:ext cx="3712" cy="4085"/>
              <a:chOff x="822" y="128"/>
              <a:chExt cx="3712" cy="4085"/>
            </a:xfrm>
          </p:grpSpPr>
          <p:sp>
            <p:nvSpPr>
              <p:cNvPr id="364" name="Line 3019"/>
              <p:cNvSpPr>
                <a:spLocks noChangeShapeType="1"/>
              </p:cNvSpPr>
              <p:nvPr/>
            </p:nvSpPr>
            <p:spPr bwMode="auto">
              <a:xfrm flipV="1">
                <a:off x="1477" y="727"/>
                <a:ext cx="47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5" name="Line 3020"/>
              <p:cNvSpPr>
                <a:spLocks noChangeShapeType="1"/>
              </p:cNvSpPr>
              <p:nvPr/>
            </p:nvSpPr>
            <p:spPr bwMode="auto">
              <a:xfrm flipH="1" flipV="1">
                <a:off x="1499" y="81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6" name="Line 3021"/>
              <p:cNvSpPr>
                <a:spLocks noChangeShapeType="1"/>
              </p:cNvSpPr>
              <p:nvPr/>
            </p:nvSpPr>
            <p:spPr bwMode="auto">
              <a:xfrm flipV="1">
                <a:off x="1501" y="813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7" name="Line 3022"/>
              <p:cNvSpPr>
                <a:spLocks noChangeShapeType="1"/>
              </p:cNvSpPr>
              <p:nvPr/>
            </p:nvSpPr>
            <p:spPr bwMode="auto">
              <a:xfrm flipV="1">
                <a:off x="1516" y="86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8" name="Line 3023"/>
              <p:cNvSpPr>
                <a:spLocks noChangeShapeType="1"/>
              </p:cNvSpPr>
              <p:nvPr/>
            </p:nvSpPr>
            <p:spPr bwMode="auto">
              <a:xfrm flipH="1" flipV="1">
                <a:off x="1515" y="85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9" name="Line 3024"/>
              <p:cNvSpPr>
                <a:spLocks noChangeShapeType="1"/>
              </p:cNvSpPr>
              <p:nvPr/>
            </p:nvSpPr>
            <p:spPr bwMode="auto">
              <a:xfrm>
                <a:off x="1516" y="862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0" name="Line 3025"/>
              <p:cNvSpPr>
                <a:spLocks noChangeShapeType="1"/>
              </p:cNvSpPr>
              <p:nvPr/>
            </p:nvSpPr>
            <p:spPr bwMode="auto">
              <a:xfrm flipH="1" flipV="1">
                <a:off x="1508" y="83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1" name="Line 3026"/>
              <p:cNvSpPr>
                <a:spLocks noChangeShapeType="1"/>
              </p:cNvSpPr>
              <p:nvPr/>
            </p:nvSpPr>
            <p:spPr bwMode="auto">
              <a:xfrm>
                <a:off x="1501" y="81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2" name="Line 3027"/>
              <p:cNvSpPr>
                <a:spLocks noChangeShapeType="1"/>
              </p:cNvSpPr>
              <p:nvPr/>
            </p:nvSpPr>
            <p:spPr bwMode="auto">
              <a:xfrm flipV="1">
                <a:off x="1509" y="8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3" name="Line 3028"/>
              <p:cNvSpPr>
                <a:spLocks noChangeShapeType="1"/>
              </p:cNvSpPr>
              <p:nvPr/>
            </p:nvSpPr>
            <p:spPr bwMode="auto">
              <a:xfrm>
                <a:off x="1328" y="519"/>
                <a:ext cx="36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4" name="Line 3029"/>
              <p:cNvSpPr>
                <a:spLocks noChangeShapeType="1"/>
              </p:cNvSpPr>
              <p:nvPr/>
            </p:nvSpPr>
            <p:spPr bwMode="auto">
              <a:xfrm>
                <a:off x="1317" y="641"/>
                <a:ext cx="113" cy="3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5" name="Line 3030"/>
              <p:cNvSpPr>
                <a:spLocks noChangeShapeType="1"/>
              </p:cNvSpPr>
              <p:nvPr/>
            </p:nvSpPr>
            <p:spPr bwMode="auto">
              <a:xfrm>
                <a:off x="1413" y="7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6" name="Line 3031"/>
              <p:cNvSpPr>
                <a:spLocks noChangeShapeType="1"/>
              </p:cNvSpPr>
              <p:nvPr/>
            </p:nvSpPr>
            <p:spPr bwMode="auto">
              <a:xfrm flipH="1">
                <a:off x="1408" y="7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7" name="Line 3032"/>
              <p:cNvSpPr>
                <a:spLocks noChangeShapeType="1"/>
              </p:cNvSpPr>
              <p:nvPr/>
            </p:nvSpPr>
            <p:spPr bwMode="auto">
              <a:xfrm flipH="1">
                <a:off x="1425" y="813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8" name="Line 3033"/>
              <p:cNvSpPr>
                <a:spLocks noChangeShapeType="1"/>
              </p:cNvSpPr>
              <p:nvPr/>
            </p:nvSpPr>
            <p:spPr bwMode="auto">
              <a:xfrm>
                <a:off x="1420" y="7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9" name="Line 3034"/>
              <p:cNvSpPr>
                <a:spLocks noChangeShapeType="1"/>
              </p:cNvSpPr>
              <p:nvPr/>
            </p:nvSpPr>
            <p:spPr bwMode="auto">
              <a:xfrm>
                <a:off x="1428" y="81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0" name="Line 3035"/>
              <p:cNvSpPr>
                <a:spLocks noChangeShapeType="1"/>
              </p:cNvSpPr>
              <p:nvPr/>
            </p:nvSpPr>
            <p:spPr bwMode="auto">
              <a:xfrm flipH="1" flipV="1">
                <a:off x="1427" y="81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1" name="Line 3036"/>
              <p:cNvSpPr>
                <a:spLocks noChangeShapeType="1"/>
              </p:cNvSpPr>
              <p:nvPr/>
            </p:nvSpPr>
            <p:spPr bwMode="auto">
              <a:xfrm>
                <a:off x="1436" y="83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2" name="Line 3037"/>
              <p:cNvSpPr>
                <a:spLocks noChangeShapeType="1"/>
              </p:cNvSpPr>
              <p:nvPr/>
            </p:nvSpPr>
            <p:spPr bwMode="auto">
              <a:xfrm flipH="1" flipV="1">
                <a:off x="1435" y="83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3" name="Line 3038"/>
              <p:cNvSpPr>
                <a:spLocks noChangeShapeType="1"/>
              </p:cNvSpPr>
              <p:nvPr/>
            </p:nvSpPr>
            <p:spPr bwMode="auto">
              <a:xfrm flipH="1">
                <a:off x="1432" y="8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4" name="Line 3039"/>
              <p:cNvSpPr>
                <a:spLocks noChangeShapeType="1"/>
              </p:cNvSpPr>
              <p:nvPr/>
            </p:nvSpPr>
            <p:spPr bwMode="auto">
              <a:xfrm flipH="1">
                <a:off x="1416" y="79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5" name="Line 3040"/>
              <p:cNvSpPr>
                <a:spLocks noChangeShapeType="1"/>
              </p:cNvSpPr>
              <p:nvPr/>
            </p:nvSpPr>
            <p:spPr bwMode="auto">
              <a:xfrm flipH="1" flipV="1">
                <a:off x="1419" y="786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6" name="Line 3041"/>
              <p:cNvSpPr>
                <a:spLocks noChangeShapeType="1"/>
              </p:cNvSpPr>
              <p:nvPr/>
            </p:nvSpPr>
            <p:spPr bwMode="auto">
              <a:xfrm>
                <a:off x="1404" y="74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7" name="Line 3042"/>
              <p:cNvSpPr>
                <a:spLocks noChangeShapeType="1"/>
              </p:cNvSpPr>
              <p:nvPr/>
            </p:nvSpPr>
            <p:spPr bwMode="auto">
              <a:xfrm flipH="1" flipV="1">
                <a:off x="1403" y="73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8" name="Line 3043"/>
              <p:cNvSpPr>
                <a:spLocks noChangeShapeType="1"/>
              </p:cNvSpPr>
              <p:nvPr/>
            </p:nvSpPr>
            <p:spPr bwMode="auto">
              <a:xfrm flipH="1">
                <a:off x="1400" y="7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9" name="Line 3044"/>
              <p:cNvSpPr>
                <a:spLocks noChangeShapeType="1"/>
              </p:cNvSpPr>
              <p:nvPr/>
            </p:nvSpPr>
            <p:spPr bwMode="auto">
              <a:xfrm flipH="1" flipV="1">
                <a:off x="1410" y="763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0" name="Freeform 3045"/>
              <p:cNvSpPr>
                <a:spLocks/>
              </p:cNvSpPr>
              <p:nvPr/>
            </p:nvSpPr>
            <p:spPr bwMode="auto">
              <a:xfrm>
                <a:off x="1393" y="483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4 w 6"/>
                  <a:gd name="T3" fmla="*/ 1 h 12"/>
                  <a:gd name="T4" fmla="*/ 2 w 6"/>
                  <a:gd name="T5" fmla="*/ 4 h 12"/>
                  <a:gd name="T6" fmla="*/ 0 w 6"/>
                  <a:gd name="T7" fmla="*/ 6 h 12"/>
                  <a:gd name="T8" fmla="*/ 0 w 6"/>
                  <a:gd name="T9" fmla="*/ 9 h 12"/>
                  <a:gd name="T10" fmla="*/ 0 w 6"/>
                  <a:gd name="T11" fmla="*/ 11 h 12"/>
                  <a:gd name="T12" fmla="*/ 1 w 6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2"/>
                  <a:gd name="T23" fmla="*/ 6 w 6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2">
                    <a:moveTo>
                      <a:pt x="6" y="0"/>
                    </a:moveTo>
                    <a:lnTo>
                      <a:pt x="4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1" name="Freeform 3046"/>
              <p:cNvSpPr>
                <a:spLocks/>
              </p:cNvSpPr>
              <p:nvPr/>
            </p:nvSpPr>
            <p:spPr bwMode="auto">
              <a:xfrm>
                <a:off x="1316" y="512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1 w 12"/>
                  <a:gd name="T3" fmla="*/ 3 h 7"/>
                  <a:gd name="T4" fmla="*/ 9 w 12"/>
                  <a:gd name="T5" fmla="*/ 2 h 7"/>
                  <a:gd name="T6" fmla="*/ 6 w 12"/>
                  <a:gd name="T7" fmla="*/ 1 h 7"/>
                  <a:gd name="T8" fmla="*/ 4 w 12"/>
                  <a:gd name="T9" fmla="*/ 0 h 7"/>
                  <a:gd name="T10" fmla="*/ 1 w 12"/>
                  <a:gd name="T11" fmla="*/ 0 h 7"/>
                  <a:gd name="T12" fmla="*/ 0 w 12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7"/>
                  <a:gd name="T23" fmla="*/ 12 w 12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7">
                    <a:moveTo>
                      <a:pt x="12" y="7"/>
                    </a:moveTo>
                    <a:lnTo>
                      <a:pt x="11" y="3"/>
                    </a:lnTo>
                    <a:lnTo>
                      <a:pt x="9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2" name="Line 3047"/>
              <p:cNvSpPr>
                <a:spLocks noChangeShapeType="1"/>
              </p:cNvSpPr>
              <p:nvPr/>
            </p:nvSpPr>
            <p:spPr bwMode="auto">
              <a:xfrm flipV="1">
                <a:off x="1399" y="313"/>
                <a:ext cx="472" cy="17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3" name="Line 3048"/>
              <p:cNvSpPr>
                <a:spLocks noChangeShapeType="1"/>
              </p:cNvSpPr>
              <p:nvPr/>
            </p:nvSpPr>
            <p:spPr bwMode="auto">
              <a:xfrm>
                <a:off x="1395" y="719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4" name="Line 3049"/>
              <p:cNvSpPr>
                <a:spLocks noChangeShapeType="1"/>
              </p:cNvSpPr>
              <p:nvPr/>
            </p:nvSpPr>
            <p:spPr bwMode="auto">
              <a:xfrm flipH="1">
                <a:off x="1392" y="71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5" name="Line 3050"/>
              <p:cNvSpPr>
                <a:spLocks noChangeShapeType="1"/>
              </p:cNvSpPr>
              <p:nvPr/>
            </p:nvSpPr>
            <p:spPr bwMode="auto">
              <a:xfrm flipH="1" flipV="1">
                <a:off x="1394" y="71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6" name="Line 3051"/>
              <p:cNvSpPr>
                <a:spLocks noChangeShapeType="1"/>
              </p:cNvSpPr>
              <p:nvPr/>
            </p:nvSpPr>
            <p:spPr bwMode="auto">
              <a:xfrm>
                <a:off x="1388" y="69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7" name="Line 3052"/>
              <p:cNvSpPr>
                <a:spLocks noChangeShapeType="1"/>
              </p:cNvSpPr>
              <p:nvPr/>
            </p:nvSpPr>
            <p:spPr bwMode="auto">
              <a:xfrm flipH="1">
                <a:off x="1384" y="69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8" name="Line 3053"/>
              <p:cNvSpPr>
                <a:spLocks noChangeShapeType="1"/>
              </p:cNvSpPr>
              <p:nvPr/>
            </p:nvSpPr>
            <p:spPr bwMode="auto">
              <a:xfrm flipH="1" flipV="1">
                <a:off x="1387" y="69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9" name="Line 3054"/>
              <p:cNvSpPr>
                <a:spLocks noChangeShapeType="1"/>
              </p:cNvSpPr>
              <p:nvPr/>
            </p:nvSpPr>
            <p:spPr bwMode="auto">
              <a:xfrm>
                <a:off x="1380" y="67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0" name="Line 3055"/>
              <p:cNvSpPr>
                <a:spLocks noChangeShapeType="1"/>
              </p:cNvSpPr>
              <p:nvPr/>
            </p:nvSpPr>
            <p:spPr bwMode="auto">
              <a:xfrm flipH="1">
                <a:off x="1376" y="67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1" name="Line 3056"/>
              <p:cNvSpPr>
                <a:spLocks noChangeShapeType="1"/>
              </p:cNvSpPr>
              <p:nvPr/>
            </p:nvSpPr>
            <p:spPr bwMode="auto">
              <a:xfrm flipH="1" flipV="1">
                <a:off x="1377" y="663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2" name="Line 3057"/>
              <p:cNvSpPr>
                <a:spLocks noChangeShapeType="1"/>
              </p:cNvSpPr>
              <p:nvPr/>
            </p:nvSpPr>
            <p:spPr bwMode="auto">
              <a:xfrm>
                <a:off x="1372" y="64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3" name="Line 3058"/>
              <p:cNvSpPr>
                <a:spLocks noChangeShapeType="1"/>
              </p:cNvSpPr>
              <p:nvPr/>
            </p:nvSpPr>
            <p:spPr bwMode="auto">
              <a:xfrm flipH="1">
                <a:off x="1369" y="64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4" name="Line 3059"/>
              <p:cNvSpPr>
                <a:spLocks noChangeShapeType="1"/>
              </p:cNvSpPr>
              <p:nvPr/>
            </p:nvSpPr>
            <p:spPr bwMode="auto">
              <a:xfrm flipH="1" flipV="1">
                <a:off x="1371" y="64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5" name="Line 3060"/>
              <p:cNvSpPr>
                <a:spLocks noChangeShapeType="1"/>
              </p:cNvSpPr>
              <p:nvPr/>
            </p:nvSpPr>
            <p:spPr bwMode="auto">
              <a:xfrm>
                <a:off x="1437" y="62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6" name="Line 3061"/>
              <p:cNvSpPr>
                <a:spLocks noChangeShapeType="1"/>
              </p:cNvSpPr>
              <p:nvPr/>
            </p:nvSpPr>
            <p:spPr bwMode="auto">
              <a:xfrm flipH="1" flipV="1">
                <a:off x="1468" y="71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7" name="Line 3062"/>
              <p:cNvSpPr>
                <a:spLocks noChangeShapeType="1"/>
              </p:cNvSpPr>
              <p:nvPr/>
            </p:nvSpPr>
            <p:spPr bwMode="auto">
              <a:xfrm>
                <a:off x="1469" y="71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8" name="Line 3063"/>
              <p:cNvSpPr>
                <a:spLocks noChangeShapeType="1"/>
              </p:cNvSpPr>
              <p:nvPr/>
            </p:nvSpPr>
            <p:spPr bwMode="auto">
              <a:xfrm flipV="1">
                <a:off x="1469" y="71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9" name="Line 3064"/>
              <p:cNvSpPr>
                <a:spLocks noChangeShapeType="1"/>
              </p:cNvSpPr>
              <p:nvPr/>
            </p:nvSpPr>
            <p:spPr bwMode="auto">
              <a:xfrm flipH="1" flipV="1">
                <a:off x="1444" y="64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0" name="Line 3065"/>
              <p:cNvSpPr>
                <a:spLocks noChangeShapeType="1"/>
              </p:cNvSpPr>
              <p:nvPr/>
            </p:nvSpPr>
            <p:spPr bwMode="auto">
              <a:xfrm flipV="1">
                <a:off x="1446" y="64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1" name="Line 3066"/>
              <p:cNvSpPr>
                <a:spLocks noChangeShapeType="1"/>
              </p:cNvSpPr>
              <p:nvPr/>
            </p:nvSpPr>
            <p:spPr bwMode="auto">
              <a:xfrm>
                <a:off x="1446" y="64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2" name="Line 3067"/>
              <p:cNvSpPr>
                <a:spLocks noChangeShapeType="1"/>
              </p:cNvSpPr>
              <p:nvPr/>
            </p:nvSpPr>
            <p:spPr bwMode="auto">
              <a:xfrm flipH="1" flipV="1">
                <a:off x="1452" y="66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3" name="Line 3068"/>
              <p:cNvSpPr>
                <a:spLocks noChangeShapeType="1"/>
              </p:cNvSpPr>
              <p:nvPr/>
            </p:nvSpPr>
            <p:spPr bwMode="auto">
              <a:xfrm flipV="1">
                <a:off x="1453" y="6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4" name="Line 3069"/>
              <p:cNvSpPr>
                <a:spLocks noChangeShapeType="1"/>
              </p:cNvSpPr>
              <p:nvPr/>
            </p:nvSpPr>
            <p:spPr bwMode="auto">
              <a:xfrm>
                <a:off x="1453" y="67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5" name="Line 3070"/>
              <p:cNvSpPr>
                <a:spLocks noChangeShapeType="1"/>
              </p:cNvSpPr>
              <p:nvPr/>
            </p:nvSpPr>
            <p:spPr bwMode="auto">
              <a:xfrm flipH="1" flipV="1">
                <a:off x="1460" y="69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6" name="Line 3071"/>
              <p:cNvSpPr>
                <a:spLocks noChangeShapeType="1"/>
              </p:cNvSpPr>
              <p:nvPr/>
            </p:nvSpPr>
            <p:spPr bwMode="auto">
              <a:xfrm flipV="1">
                <a:off x="1461" y="69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7" name="Line 3072"/>
              <p:cNvSpPr>
                <a:spLocks noChangeShapeType="1"/>
              </p:cNvSpPr>
              <p:nvPr/>
            </p:nvSpPr>
            <p:spPr bwMode="auto">
              <a:xfrm>
                <a:off x="1461" y="696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8" name="Line 3073"/>
              <p:cNvSpPr>
                <a:spLocks noChangeShapeType="1"/>
              </p:cNvSpPr>
              <p:nvPr/>
            </p:nvSpPr>
            <p:spPr bwMode="auto">
              <a:xfrm flipV="1">
                <a:off x="1437" y="623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9" name="Line 3074"/>
              <p:cNvSpPr>
                <a:spLocks noChangeShapeType="1"/>
              </p:cNvSpPr>
              <p:nvPr/>
            </p:nvSpPr>
            <p:spPr bwMode="auto">
              <a:xfrm flipH="1" flipV="1">
                <a:off x="1436" y="62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0" name="Line 3075"/>
              <p:cNvSpPr>
                <a:spLocks noChangeShapeType="1"/>
              </p:cNvSpPr>
              <p:nvPr/>
            </p:nvSpPr>
            <p:spPr bwMode="auto">
              <a:xfrm>
                <a:off x="1394" y="495"/>
                <a:ext cx="36" cy="10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1" name="Line 3076"/>
              <p:cNvSpPr>
                <a:spLocks noChangeShapeType="1"/>
              </p:cNvSpPr>
              <p:nvPr/>
            </p:nvSpPr>
            <p:spPr bwMode="auto">
              <a:xfrm flipH="1">
                <a:off x="1448" y="88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2" name="Line 3077"/>
              <p:cNvSpPr>
                <a:spLocks noChangeShapeType="1"/>
              </p:cNvSpPr>
              <p:nvPr/>
            </p:nvSpPr>
            <p:spPr bwMode="auto">
              <a:xfrm flipH="1" flipV="1">
                <a:off x="1450" y="88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3" name="Line 3078"/>
              <p:cNvSpPr>
                <a:spLocks noChangeShapeType="1"/>
              </p:cNvSpPr>
              <p:nvPr/>
            </p:nvSpPr>
            <p:spPr bwMode="auto">
              <a:xfrm>
                <a:off x="1452" y="88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4" name="Line 3079"/>
              <p:cNvSpPr>
                <a:spLocks noChangeShapeType="1"/>
              </p:cNvSpPr>
              <p:nvPr/>
            </p:nvSpPr>
            <p:spPr bwMode="auto">
              <a:xfrm>
                <a:off x="1444" y="86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5" name="Line 3080"/>
              <p:cNvSpPr>
                <a:spLocks noChangeShapeType="1"/>
              </p:cNvSpPr>
              <p:nvPr/>
            </p:nvSpPr>
            <p:spPr bwMode="auto">
              <a:xfrm flipH="1" flipV="1">
                <a:off x="1443" y="85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6" name="Line 3081"/>
              <p:cNvSpPr>
                <a:spLocks noChangeShapeType="1"/>
              </p:cNvSpPr>
              <p:nvPr/>
            </p:nvSpPr>
            <p:spPr bwMode="auto">
              <a:xfrm flipH="1">
                <a:off x="1441" y="86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7" name="Freeform 3082"/>
              <p:cNvSpPr>
                <a:spLocks/>
              </p:cNvSpPr>
              <p:nvPr/>
            </p:nvSpPr>
            <p:spPr bwMode="auto">
              <a:xfrm>
                <a:off x="2417" y="571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2 w 24"/>
                  <a:gd name="T3" fmla="*/ 7 h 13"/>
                  <a:gd name="T4" fmla="*/ 17 w 24"/>
                  <a:gd name="T5" fmla="*/ 3 h 13"/>
                  <a:gd name="T6" fmla="*/ 12 w 24"/>
                  <a:gd name="T7" fmla="*/ 1 h 13"/>
                  <a:gd name="T8" fmla="*/ 6 w 24"/>
                  <a:gd name="T9" fmla="*/ 0 h 13"/>
                  <a:gd name="T10" fmla="*/ 2 w 24"/>
                  <a:gd name="T11" fmla="*/ 0 h 13"/>
                  <a:gd name="T12" fmla="*/ 0 w 24"/>
                  <a:gd name="T13" fmla="*/ 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13"/>
                  <a:gd name="T23" fmla="*/ 24 w 24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13">
                    <a:moveTo>
                      <a:pt x="24" y="13"/>
                    </a:moveTo>
                    <a:lnTo>
                      <a:pt x="22" y="7"/>
                    </a:lnTo>
                    <a:lnTo>
                      <a:pt x="17" y="3"/>
                    </a:lnTo>
                    <a:lnTo>
                      <a:pt x="12" y="1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8" name="Freeform 3083"/>
              <p:cNvSpPr>
                <a:spLocks/>
              </p:cNvSpPr>
              <p:nvPr/>
            </p:nvSpPr>
            <p:spPr bwMode="auto">
              <a:xfrm>
                <a:off x="2406" y="518"/>
                <a:ext cx="13" cy="25"/>
              </a:xfrm>
              <a:custGeom>
                <a:avLst/>
                <a:gdLst>
                  <a:gd name="T0" fmla="*/ 0 w 13"/>
                  <a:gd name="T1" fmla="*/ 25 h 25"/>
                  <a:gd name="T2" fmla="*/ 5 w 13"/>
                  <a:gd name="T3" fmla="*/ 22 h 25"/>
                  <a:gd name="T4" fmla="*/ 10 w 13"/>
                  <a:gd name="T5" fmla="*/ 17 h 25"/>
                  <a:gd name="T6" fmla="*/ 12 w 13"/>
                  <a:gd name="T7" fmla="*/ 12 h 25"/>
                  <a:gd name="T8" fmla="*/ 13 w 13"/>
                  <a:gd name="T9" fmla="*/ 6 h 25"/>
                  <a:gd name="T10" fmla="*/ 13 w 13"/>
                  <a:gd name="T11" fmla="*/ 2 h 25"/>
                  <a:gd name="T12" fmla="*/ 12 w 1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25"/>
                  <a:gd name="T23" fmla="*/ 13 w 13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25">
                    <a:moveTo>
                      <a:pt x="0" y="25"/>
                    </a:moveTo>
                    <a:lnTo>
                      <a:pt x="5" y="22"/>
                    </a:lnTo>
                    <a:lnTo>
                      <a:pt x="10" y="17"/>
                    </a:lnTo>
                    <a:lnTo>
                      <a:pt x="12" y="12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9" name="Freeform 3084"/>
              <p:cNvSpPr>
                <a:spLocks/>
              </p:cNvSpPr>
              <p:nvPr/>
            </p:nvSpPr>
            <p:spPr bwMode="auto">
              <a:xfrm>
                <a:off x="2055" y="647"/>
                <a:ext cx="25" cy="12"/>
              </a:xfrm>
              <a:custGeom>
                <a:avLst/>
                <a:gdLst>
                  <a:gd name="T0" fmla="*/ 0 w 25"/>
                  <a:gd name="T1" fmla="*/ 0 h 12"/>
                  <a:gd name="T2" fmla="*/ 4 w 25"/>
                  <a:gd name="T3" fmla="*/ 5 h 12"/>
                  <a:gd name="T4" fmla="*/ 8 w 25"/>
                  <a:gd name="T5" fmla="*/ 9 h 12"/>
                  <a:gd name="T6" fmla="*/ 13 w 25"/>
                  <a:gd name="T7" fmla="*/ 11 h 12"/>
                  <a:gd name="T8" fmla="*/ 19 w 25"/>
                  <a:gd name="T9" fmla="*/ 12 h 12"/>
                  <a:gd name="T10" fmla="*/ 21 w 25"/>
                  <a:gd name="T11" fmla="*/ 12 h 12"/>
                  <a:gd name="T12" fmla="*/ 25 w 25"/>
                  <a:gd name="T13" fmla="*/ 1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12"/>
                  <a:gd name="T23" fmla="*/ 25 w 25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12">
                    <a:moveTo>
                      <a:pt x="0" y="0"/>
                    </a:moveTo>
                    <a:lnTo>
                      <a:pt x="4" y="5"/>
                    </a:lnTo>
                    <a:lnTo>
                      <a:pt x="8" y="9"/>
                    </a:lnTo>
                    <a:lnTo>
                      <a:pt x="13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0" name="Line 3085"/>
              <p:cNvSpPr>
                <a:spLocks noChangeShapeType="1"/>
              </p:cNvSpPr>
              <p:nvPr/>
            </p:nvSpPr>
            <p:spPr bwMode="auto">
              <a:xfrm flipH="1">
                <a:off x="2059" y="572"/>
                <a:ext cx="358" cy="1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1" name="Line 3086"/>
              <p:cNvSpPr>
                <a:spLocks noChangeShapeType="1"/>
              </p:cNvSpPr>
              <p:nvPr/>
            </p:nvSpPr>
            <p:spPr bwMode="auto">
              <a:xfrm flipH="1">
                <a:off x="2080" y="543"/>
                <a:ext cx="326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2" name="Line 3087"/>
              <p:cNvSpPr>
                <a:spLocks noChangeShapeType="1"/>
              </p:cNvSpPr>
              <p:nvPr/>
            </p:nvSpPr>
            <p:spPr bwMode="auto">
              <a:xfrm flipH="1">
                <a:off x="1733" y="708"/>
                <a:ext cx="294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3" name="Line 3088"/>
              <p:cNvSpPr>
                <a:spLocks noChangeShapeType="1"/>
              </p:cNvSpPr>
              <p:nvPr/>
            </p:nvSpPr>
            <p:spPr bwMode="auto">
              <a:xfrm>
                <a:off x="2419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4" name="Line 3089"/>
              <p:cNvSpPr>
                <a:spLocks noChangeShapeType="1"/>
              </p:cNvSpPr>
              <p:nvPr/>
            </p:nvSpPr>
            <p:spPr bwMode="auto">
              <a:xfrm>
                <a:off x="2423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5" name="Line 3090"/>
              <p:cNvSpPr>
                <a:spLocks noChangeShapeType="1"/>
              </p:cNvSpPr>
              <p:nvPr/>
            </p:nvSpPr>
            <p:spPr bwMode="auto">
              <a:xfrm>
                <a:off x="2374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6" name="Line 3091"/>
              <p:cNvSpPr>
                <a:spLocks noChangeShapeType="1"/>
              </p:cNvSpPr>
              <p:nvPr/>
            </p:nvSpPr>
            <p:spPr bwMode="auto">
              <a:xfrm>
                <a:off x="2369" y="1184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7" name="Line 3092"/>
              <p:cNvSpPr>
                <a:spLocks noChangeShapeType="1"/>
              </p:cNvSpPr>
              <p:nvPr/>
            </p:nvSpPr>
            <p:spPr bwMode="auto">
              <a:xfrm>
                <a:off x="2399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8" name="Line 3093"/>
              <p:cNvSpPr>
                <a:spLocks noChangeShapeType="1"/>
              </p:cNvSpPr>
              <p:nvPr/>
            </p:nvSpPr>
            <p:spPr bwMode="auto">
              <a:xfrm>
                <a:off x="2394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9" name="Line 3094"/>
              <p:cNvSpPr>
                <a:spLocks noChangeShapeType="1"/>
              </p:cNvSpPr>
              <p:nvPr/>
            </p:nvSpPr>
            <p:spPr bwMode="auto">
              <a:xfrm>
                <a:off x="2448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0" name="Line 3095"/>
              <p:cNvSpPr>
                <a:spLocks noChangeShapeType="1"/>
              </p:cNvSpPr>
              <p:nvPr/>
            </p:nvSpPr>
            <p:spPr bwMode="auto">
              <a:xfrm>
                <a:off x="2444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1" name="Line 3096"/>
              <p:cNvSpPr>
                <a:spLocks noChangeShapeType="1"/>
              </p:cNvSpPr>
              <p:nvPr/>
            </p:nvSpPr>
            <p:spPr bwMode="auto">
              <a:xfrm>
                <a:off x="2472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2" name="Line 3097"/>
              <p:cNvSpPr>
                <a:spLocks noChangeShapeType="1"/>
              </p:cNvSpPr>
              <p:nvPr/>
            </p:nvSpPr>
            <p:spPr bwMode="auto">
              <a:xfrm>
                <a:off x="2468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3" name="Line 3098"/>
              <p:cNvSpPr>
                <a:spLocks noChangeShapeType="1"/>
              </p:cNvSpPr>
              <p:nvPr/>
            </p:nvSpPr>
            <p:spPr bwMode="auto">
              <a:xfrm>
                <a:off x="2496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4" name="Line 3099"/>
              <p:cNvSpPr>
                <a:spLocks noChangeShapeType="1"/>
              </p:cNvSpPr>
              <p:nvPr/>
            </p:nvSpPr>
            <p:spPr bwMode="auto">
              <a:xfrm>
                <a:off x="2493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5" name="Line 3100"/>
              <p:cNvSpPr>
                <a:spLocks noChangeShapeType="1"/>
              </p:cNvSpPr>
              <p:nvPr/>
            </p:nvSpPr>
            <p:spPr bwMode="auto">
              <a:xfrm>
                <a:off x="2521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6" name="Line 3101"/>
              <p:cNvSpPr>
                <a:spLocks noChangeShapeType="1"/>
              </p:cNvSpPr>
              <p:nvPr/>
            </p:nvSpPr>
            <p:spPr bwMode="auto">
              <a:xfrm>
                <a:off x="2517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7" name="Freeform 3102"/>
              <p:cNvSpPr>
                <a:spLocks/>
              </p:cNvSpPr>
              <p:nvPr/>
            </p:nvSpPr>
            <p:spPr bwMode="auto">
              <a:xfrm>
                <a:off x="2545" y="1184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1 h 5"/>
                  <a:gd name="T6" fmla="*/ 1 w 5"/>
                  <a:gd name="T7" fmla="*/ 2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8" name="Line 3103"/>
              <p:cNvSpPr>
                <a:spLocks noChangeShapeType="1"/>
              </p:cNvSpPr>
              <p:nvPr/>
            </p:nvSpPr>
            <p:spPr bwMode="auto">
              <a:xfrm flipV="1">
                <a:off x="2545" y="1189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9" name="Freeform 3104"/>
              <p:cNvSpPr>
                <a:spLocks/>
              </p:cNvSpPr>
              <p:nvPr/>
            </p:nvSpPr>
            <p:spPr bwMode="auto">
              <a:xfrm>
                <a:off x="2242" y="1064"/>
                <a:ext cx="14" cy="10"/>
              </a:xfrm>
              <a:custGeom>
                <a:avLst/>
                <a:gdLst>
                  <a:gd name="T0" fmla="*/ 0 w 14"/>
                  <a:gd name="T1" fmla="*/ 0 h 10"/>
                  <a:gd name="T2" fmla="*/ 1 w 14"/>
                  <a:gd name="T3" fmla="*/ 3 h 10"/>
                  <a:gd name="T4" fmla="*/ 3 w 14"/>
                  <a:gd name="T5" fmla="*/ 7 h 10"/>
                  <a:gd name="T6" fmla="*/ 6 w 14"/>
                  <a:gd name="T7" fmla="*/ 10 h 10"/>
                  <a:gd name="T8" fmla="*/ 10 w 14"/>
                  <a:gd name="T9" fmla="*/ 10 h 10"/>
                  <a:gd name="T10" fmla="*/ 11 w 14"/>
                  <a:gd name="T11" fmla="*/ 10 h 10"/>
                  <a:gd name="T12" fmla="*/ 14 w 14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0"/>
                  <a:gd name="T23" fmla="*/ 14 w 14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0">
                    <a:moveTo>
                      <a:pt x="0" y="0"/>
                    </a:moveTo>
                    <a:lnTo>
                      <a:pt x="1" y="3"/>
                    </a:lnTo>
                    <a:lnTo>
                      <a:pt x="3" y="7"/>
                    </a:lnTo>
                    <a:lnTo>
                      <a:pt x="6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4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0" name="Freeform 3105"/>
              <p:cNvSpPr>
                <a:spLocks/>
              </p:cNvSpPr>
              <p:nvPr/>
            </p:nvSpPr>
            <p:spPr bwMode="auto">
              <a:xfrm>
                <a:off x="2098" y="1064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7 w 10"/>
                  <a:gd name="T5" fmla="*/ 7 h 10"/>
                  <a:gd name="T6" fmla="*/ 9 w 10"/>
                  <a:gd name="T7" fmla="*/ 3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9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1" name="Freeform 3106"/>
              <p:cNvSpPr>
                <a:spLocks/>
              </p:cNvSpPr>
              <p:nvPr/>
            </p:nvSpPr>
            <p:spPr bwMode="auto">
              <a:xfrm>
                <a:off x="1925" y="1114"/>
                <a:ext cx="14" cy="16"/>
              </a:xfrm>
              <a:custGeom>
                <a:avLst/>
                <a:gdLst>
                  <a:gd name="T0" fmla="*/ 14 w 14"/>
                  <a:gd name="T1" fmla="*/ 0 h 16"/>
                  <a:gd name="T2" fmla="*/ 8 w 14"/>
                  <a:gd name="T3" fmla="*/ 1 h 16"/>
                  <a:gd name="T4" fmla="*/ 3 w 14"/>
                  <a:gd name="T5" fmla="*/ 5 h 16"/>
                  <a:gd name="T6" fmla="*/ 1 w 14"/>
                  <a:gd name="T7" fmla="*/ 10 h 16"/>
                  <a:gd name="T8" fmla="*/ 0 w 14"/>
                  <a:gd name="T9" fmla="*/ 16 h 16"/>
                  <a:gd name="T10" fmla="*/ 0 w 14"/>
                  <a:gd name="T11" fmla="*/ 16 h 16"/>
                  <a:gd name="T12" fmla="*/ 0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6"/>
                  <a:gd name="T23" fmla="*/ 14 w 14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6">
                    <a:moveTo>
                      <a:pt x="14" y="0"/>
                    </a:moveTo>
                    <a:lnTo>
                      <a:pt x="8" y="1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2" name="Freeform 3107"/>
              <p:cNvSpPr>
                <a:spLocks/>
              </p:cNvSpPr>
              <p:nvPr/>
            </p:nvSpPr>
            <p:spPr bwMode="auto">
              <a:xfrm>
                <a:off x="2334" y="1114"/>
                <a:ext cx="15" cy="16"/>
              </a:xfrm>
              <a:custGeom>
                <a:avLst/>
                <a:gdLst>
                  <a:gd name="T0" fmla="*/ 15 w 15"/>
                  <a:gd name="T1" fmla="*/ 16 h 16"/>
                  <a:gd name="T2" fmla="*/ 15 w 15"/>
                  <a:gd name="T3" fmla="*/ 10 h 16"/>
                  <a:gd name="T4" fmla="*/ 11 w 15"/>
                  <a:gd name="T5" fmla="*/ 5 h 16"/>
                  <a:gd name="T6" fmla="*/ 6 w 15"/>
                  <a:gd name="T7" fmla="*/ 1 h 16"/>
                  <a:gd name="T8" fmla="*/ 0 w 15"/>
                  <a:gd name="T9" fmla="*/ 0 h 16"/>
                  <a:gd name="T10" fmla="*/ 0 w 15"/>
                  <a:gd name="T11" fmla="*/ 0 h 16"/>
                  <a:gd name="T12" fmla="*/ 0 w 1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6"/>
                  <a:gd name="T23" fmla="*/ 15 w 15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6">
                    <a:moveTo>
                      <a:pt x="15" y="16"/>
                    </a:moveTo>
                    <a:lnTo>
                      <a:pt x="15" y="10"/>
                    </a:lnTo>
                    <a:lnTo>
                      <a:pt x="11" y="5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3" name="Freeform 3108"/>
              <p:cNvSpPr>
                <a:spLocks/>
              </p:cNvSpPr>
              <p:nvPr/>
            </p:nvSpPr>
            <p:spPr bwMode="auto">
              <a:xfrm>
                <a:off x="2334" y="112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3 h 6"/>
                  <a:gd name="T4" fmla="*/ 4 w 5"/>
                  <a:gd name="T5" fmla="*/ 2 h 6"/>
                  <a:gd name="T6" fmla="*/ 2 w 5"/>
                  <a:gd name="T7" fmla="*/ 1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6"/>
                  <a:gd name="T23" fmla="*/ 5 w 5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6">
                    <a:moveTo>
                      <a:pt x="5" y="6"/>
                    </a:moveTo>
                    <a:lnTo>
                      <a:pt x="5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4" name="Freeform 3109"/>
              <p:cNvSpPr>
                <a:spLocks/>
              </p:cNvSpPr>
              <p:nvPr/>
            </p:nvSpPr>
            <p:spPr bwMode="auto">
              <a:xfrm>
                <a:off x="2557" y="1020"/>
                <a:ext cx="40" cy="54"/>
              </a:xfrm>
              <a:custGeom>
                <a:avLst/>
                <a:gdLst>
                  <a:gd name="T0" fmla="*/ 0 w 40"/>
                  <a:gd name="T1" fmla="*/ 54 h 54"/>
                  <a:gd name="T2" fmla="*/ 9 w 40"/>
                  <a:gd name="T3" fmla="*/ 54 h 54"/>
                  <a:gd name="T4" fmla="*/ 16 w 40"/>
                  <a:gd name="T5" fmla="*/ 51 h 54"/>
                  <a:gd name="T6" fmla="*/ 22 w 40"/>
                  <a:gd name="T7" fmla="*/ 47 h 54"/>
                  <a:gd name="T8" fmla="*/ 29 w 40"/>
                  <a:gd name="T9" fmla="*/ 42 h 54"/>
                  <a:gd name="T10" fmla="*/ 33 w 40"/>
                  <a:gd name="T11" fmla="*/ 36 h 54"/>
                  <a:gd name="T12" fmla="*/ 37 w 40"/>
                  <a:gd name="T13" fmla="*/ 30 h 54"/>
                  <a:gd name="T14" fmla="*/ 40 w 40"/>
                  <a:gd name="T15" fmla="*/ 22 h 54"/>
                  <a:gd name="T16" fmla="*/ 40 w 40"/>
                  <a:gd name="T17" fmla="*/ 13 h 54"/>
                  <a:gd name="T18" fmla="*/ 40 w 40"/>
                  <a:gd name="T19" fmla="*/ 7 h 54"/>
                  <a:gd name="T20" fmla="*/ 37 w 40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0"/>
                  <a:gd name="T34" fmla="*/ 0 h 54"/>
                  <a:gd name="T35" fmla="*/ 40 w 40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0" h="54">
                    <a:moveTo>
                      <a:pt x="0" y="54"/>
                    </a:moveTo>
                    <a:lnTo>
                      <a:pt x="9" y="54"/>
                    </a:lnTo>
                    <a:lnTo>
                      <a:pt x="16" y="51"/>
                    </a:lnTo>
                    <a:lnTo>
                      <a:pt x="22" y="47"/>
                    </a:lnTo>
                    <a:lnTo>
                      <a:pt x="29" y="42"/>
                    </a:lnTo>
                    <a:lnTo>
                      <a:pt x="33" y="36"/>
                    </a:lnTo>
                    <a:lnTo>
                      <a:pt x="37" y="30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40" y="7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5" name="Freeform 3110"/>
              <p:cNvSpPr>
                <a:spLocks/>
              </p:cNvSpPr>
              <p:nvPr/>
            </p:nvSpPr>
            <p:spPr bwMode="auto">
              <a:xfrm>
                <a:off x="2335" y="1064"/>
                <a:ext cx="5" cy="10"/>
              </a:xfrm>
              <a:custGeom>
                <a:avLst/>
                <a:gdLst>
                  <a:gd name="T0" fmla="*/ 4 w 5"/>
                  <a:gd name="T1" fmla="*/ 0 h 10"/>
                  <a:gd name="T2" fmla="*/ 1 w 5"/>
                  <a:gd name="T3" fmla="*/ 2 h 10"/>
                  <a:gd name="T4" fmla="*/ 0 w 5"/>
                  <a:gd name="T5" fmla="*/ 5 h 10"/>
                  <a:gd name="T6" fmla="*/ 0 w 5"/>
                  <a:gd name="T7" fmla="*/ 7 h 10"/>
                  <a:gd name="T8" fmla="*/ 1 w 5"/>
                  <a:gd name="T9" fmla="*/ 8 h 10"/>
                  <a:gd name="T10" fmla="*/ 3 w 5"/>
                  <a:gd name="T11" fmla="*/ 10 h 10"/>
                  <a:gd name="T12" fmla="*/ 5 w 5"/>
                  <a:gd name="T13" fmla="*/ 10 h 10"/>
                  <a:gd name="T14" fmla="*/ 5 w 5"/>
                  <a:gd name="T15" fmla="*/ 10 h 10"/>
                  <a:gd name="T16" fmla="*/ 5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4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5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6" name="Line 3111"/>
              <p:cNvSpPr>
                <a:spLocks noChangeShapeType="1"/>
              </p:cNvSpPr>
              <p:nvPr/>
            </p:nvSpPr>
            <p:spPr bwMode="auto">
              <a:xfrm>
                <a:off x="1791" y="1074"/>
                <a:ext cx="30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7" name="Line 3112"/>
              <p:cNvSpPr>
                <a:spLocks noChangeShapeType="1"/>
              </p:cNvSpPr>
              <p:nvPr/>
            </p:nvSpPr>
            <p:spPr bwMode="auto">
              <a:xfrm>
                <a:off x="1939" y="1114"/>
                <a:ext cx="2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8" name="Line 3113"/>
              <p:cNvSpPr>
                <a:spLocks noChangeShapeType="1"/>
              </p:cNvSpPr>
              <p:nvPr/>
            </p:nvSpPr>
            <p:spPr bwMode="auto">
              <a:xfrm>
                <a:off x="1925" y="1124"/>
                <a:ext cx="26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9" name="Line 3114"/>
              <p:cNvSpPr>
                <a:spLocks noChangeShapeType="1"/>
              </p:cNvSpPr>
              <p:nvPr/>
            </p:nvSpPr>
            <p:spPr bwMode="auto">
              <a:xfrm>
                <a:off x="2340" y="1074"/>
                <a:ext cx="2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0" name="Line 3115"/>
              <p:cNvSpPr>
                <a:spLocks noChangeShapeType="1"/>
              </p:cNvSpPr>
              <p:nvPr/>
            </p:nvSpPr>
            <p:spPr bwMode="auto">
              <a:xfrm>
                <a:off x="2226" y="1124"/>
                <a:ext cx="10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1" name="Line 3116"/>
              <p:cNvSpPr>
                <a:spLocks noChangeShapeType="1"/>
              </p:cNvSpPr>
              <p:nvPr/>
            </p:nvSpPr>
            <p:spPr bwMode="auto">
              <a:xfrm>
                <a:off x="2224" y="1114"/>
                <a:ext cx="1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2" name="Freeform 3117"/>
              <p:cNvSpPr>
                <a:spLocks/>
              </p:cNvSpPr>
              <p:nvPr/>
            </p:nvSpPr>
            <p:spPr bwMode="auto">
              <a:xfrm>
                <a:off x="1992" y="679"/>
                <a:ext cx="13" cy="27"/>
              </a:xfrm>
              <a:custGeom>
                <a:avLst/>
                <a:gdLst>
                  <a:gd name="T0" fmla="*/ 0 w 13"/>
                  <a:gd name="T1" fmla="*/ 27 h 27"/>
                  <a:gd name="T2" fmla="*/ 6 w 13"/>
                  <a:gd name="T3" fmla="*/ 23 h 27"/>
                  <a:gd name="T4" fmla="*/ 10 w 13"/>
                  <a:gd name="T5" fmla="*/ 19 h 27"/>
                  <a:gd name="T6" fmla="*/ 12 w 13"/>
                  <a:gd name="T7" fmla="*/ 13 h 27"/>
                  <a:gd name="T8" fmla="*/ 13 w 13"/>
                  <a:gd name="T9" fmla="*/ 7 h 27"/>
                  <a:gd name="T10" fmla="*/ 13 w 13"/>
                  <a:gd name="T11" fmla="*/ 4 h 27"/>
                  <a:gd name="T12" fmla="*/ 12 w 1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27"/>
                  <a:gd name="T23" fmla="*/ 13 w 13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27">
                    <a:moveTo>
                      <a:pt x="0" y="27"/>
                    </a:moveTo>
                    <a:lnTo>
                      <a:pt x="6" y="23"/>
                    </a:lnTo>
                    <a:lnTo>
                      <a:pt x="10" y="19"/>
                    </a:lnTo>
                    <a:lnTo>
                      <a:pt x="12" y="13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3" name="Line 3118"/>
              <p:cNvSpPr>
                <a:spLocks noChangeShapeType="1"/>
              </p:cNvSpPr>
              <p:nvPr/>
            </p:nvSpPr>
            <p:spPr bwMode="auto">
              <a:xfrm flipH="1">
                <a:off x="1713" y="706"/>
                <a:ext cx="279" cy="9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4" name="Line 3119"/>
              <p:cNvSpPr>
                <a:spLocks noChangeShapeType="1"/>
              </p:cNvSpPr>
              <p:nvPr/>
            </p:nvSpPr>
            <p:spPr bwMode="auto">
              <a:xfrm>
                <a:off x="1999" y="666"/>
                <a:ext cx="5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5" name="Line 3120"/>
              <p:cNvSpPr>
                <a:spLocks noChangeShapeType="1"/>
              </p:cNvSpPr>
              <p:nvPr/>
            </p:nvSpPr>
            <p:spPr bwMode="auto">
              <a:xfrm flipH="1">
                <a:off x="1238" y="1786"/>
                <a:ext cx="47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6" name="Line 3121"/>
              <p:cNvSpPr>
                <a:spLocks noChangeShapeType="1"/>
              </p:cNvSpPr>
              <p:nvPr/>
            </p:nvSpPr>
            <p:spPr bwMode="auto">
              <a:xfrm flipV="1">
                <a:off x="1712" y="1786"/>
                <a:ext cx="1" cy="78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7" name="Line 3122"/>
              <p:cNvSpPr>
                <a:spLocks noChangeShapeType="1"/>
              </p:cNvSpPr>
              <p:nvPr/>
            </p:nvSpPr>
            <p:spPr bwMode="auto">
              <a:xfrm flipV="1">
                <a:off x="1112" y="1718"/>
                <a:ext cx="692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8" name="Line 3123"/>
              <p:cNvSpPr>
                <a:spLocks noChangeShapeType="1"/>
              </p:cNvSpPr>
              <p:nvPr/>
            </p:nvSpPr>
            <p:spPr bwMode="auto">
              <a:xfrm flipV="1">
                <a:off x="1791" y="1074"/>
                <a:ext cx="1" cy="6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9" name="Line 3124"/>
              <p:cNvSpPr>
                <a:spLocks noChangeShapeType="1"/>
              </p:cNvSpPr>
              <p:nvPr/>
            </p:nvSpPr>
            <p:spPr bwMode="auto">
              <a:xfrm>
                <a:off x="1509" y="8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0" name="Line 3125"/>
              <p:cNvSpPr>
                <a:spLocks noChangeShapeType="1"/>
              </p:cNvSpPr>
              <p:nvPr/>
            </p:nvSpPr>
            <p:spPr bwMode="auto">
              <a:xfrm flipV="1">
                <a:off x="1493" y="774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1" name="Line 3126"/>
              <p:cNvSpPr>
                <a:spLocks noChangeShapeType="1"/>
              </p:cNvSpPr>
              <p:nvPr/>
            </p:nvSpPr>
            <p:spPr bwMode="auto">
              <a:xfrm>
                <a:off x="1477" y="743"/>
                <a:ext cx="16" cy="4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2" name="Line 3127"/>
              <p:cNvSpPr>
                <a:spLocks noChangeShapeType="1"/>
              </p:cNvSpPr>
              <p:nvPr/>
            </p:nvSpPr>
            <p:spPr bwMode="auto">
              <a:xfrm>
                <a:off x="1540" y="774"/>
                <a:ext cx="47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3" name="Line 3128"/>
              <p:cNvSpPr>
                <a:spLocks noChangeShapeType="1"/>
              </p:cNvSpPr>
              <p:nvPr/>
            </p:nvSpPr>
            <p:spPr bwMode="auto">
              <a:xfrm flipV="1">
                <a:off x="1430" y="586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4" name="Line 3129"/>
              <p:cNvSpPr>
                <a:spLocks noChangeShapeType="1"/>
              </p:cNvSpPr>
              <p:nvPr/>
            </p:nvSpPr>
            <p:spPr bwMode="auto">
              <a:xfrm flipV="1">
                <a:off x="1430" y="917"/>
                <a:ext cx="157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5" name="Line 3130"/>
              <p:cNvSpPr>
                <a:spLocks noChangeShapeType="1"/>
              </p:cNvSpPr>
              <p:nvPr/>
            </p:nvSpPr>
            <p:spPr bwMode="auto">
              <a:xfrm>
                <a:off x="1532" y="910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6" name="Line 3131"/>
              <p:cNvSpPr>
                <a:spLocks noChangeShapeType="1"/>
              </p:cNvSpPr>
              <p:nvPr/>
            </p:nvSpPr>
            <p:spPr bwMode="auto">
              <a:xfrm flipH="1" flipV="1">
                <a:off x="1531" y="90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7" name="Line 3132"/>
              <p:cNvSpPr>
                <a:spLocks noChangeShapeType="1"/>
              </p:cNvSpPr>
              <p:nvPr/>
            </p:nvSpPr>
            <p:spPr bwMode="auto">
              <a:xfrm flipV="1">
                <a:off x="1532" y="90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8" name="Line 3133"/>
              <p:cNvSpPr>
                <a:spLocks noChangeShapeType="1"/>
              </p:cNvSpPr>
              <p:nvPr/>
            </p:nvSpPr>
            <p:spPr bwMode="auto">
              <a:xfrm>
                <a:off x="1525" y="8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9" name="Line 3134"/>
              <p:cNvSpPr>
                <a:spLocks noChangeShapeType="1"/>
              </p:cNvSpPr>
              <p:nvPr/>
            </p:nvSpPr>
            <p:spPr bwMode="auto">
              <a:xfrm flipV="1">
                <a:off x="1525" y="88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0" name="Line 3135"/>
              <p:cNvSpPr>
                <a:spLocks noChangeShapeType="1"/>
              </p:cNvSpPr>
              <p:nvPr/>
            </p:nvSpPr>
            <p:spPr bwMode="auto">
              <a:xfrm flipH="1" flipV="1">
                <a:off x="1524" y="88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1" name="Line 3136"/>
              <p:cNvSpPr>
                <a:spLocks noChangeShapeType="1"/>
              </p:cNvSpPr>
              <p:nvPr/>
            </p:nvSpPr>
            <p:spPr bwMode="auto">
              <a:xfrm flipH="1">
                <a:off x="1317" y="624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2" name="Line 3137"/>
              <p:cNvSpPr>
                <a:spLocks noChangeShapeType="1"/>
              </p:cNvSpPr>
              <p:nvPr/>
            </p:nvSpPr>
            <p:spPr bwMode="auto">
              <a:xfrm flipH="1">
                <a:off x="1457" y="90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3" name="Line 3138"/>
              <p:cNvSpPr>
                <a:spLocks noChangeShapeType="1"/>
              </p:cNvSpPr>
              <p:nvPr/>
            </p:nvSpPr>
            <p:spPr bwMode="auto">
              <a:xfrm flipH="1" flipV="1">
                <a:off x="1459" y="90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4" name="Line 3139"/>
              <p:cNvSpPr>
                <a:spLocks noChangeShapeType="1"/>
              </p:cNvSpPr>
              <p:nvPr/>
            </p:nvSpPr>
            <p:spPr bwMode="auto">
              <a:xfrm>
                <a:off x="1460" y="90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5" name="Line 3140"/>
              <p:cNvSpPr>
                <a:spLocks noChangeShapeType="1"/>
              </p:cNvSpPr>
              <p:nvPr/>
            </p:nvSpPr>
            <p:spPr bwMode="auto">
              <a:xfrm>
                <a:off x="1468" y="93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6" name="Line 3141"/>
              <p:cNvSpPr>
                <a:spLocks noChangeShapeType="1"/>
              </p:cNvSpPr>
              <p:nvPr/>
            </p:nvSpPr>
            <p:spPr bwMode="auto">
              <a:xfrm flipH="1" flipV="1">
                <a:off x="1466" y="92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7" name="Line 3142"/>
              <p:cNvSpPr>
                <a:spLocks noChangeShapeType="1"/>
              </p:cNvSpPr>
              <p:nvPr/>
            </p:nvSpPr>
            <p:spPr bwMode="auto">
              <a:xfrm flipH="1">
                <a:off x="1464" y="93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8" name="Line 3143"/>
              <p:cNvSpPr>
                <a:spLocks noChangeShapeType="1"/>
              </p:cNvSpPr>
              <p:nvPr/>
            </p:nvSpPr>
            <p:spPr bwMode="auto">
              <a:xfrm flipH="1" flipV="1">
                <a:off x="1713" y="803"/>
                <a:ext cx="45" cy="1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9" name="Line 3144"/>
              <p:cNvSpPr>
                <a:spLocks noChangeShapeType="1"/>
              </p:cNvSpPr>
              <p:nvPr/>
            </p:nvSpPr>
            <p:spPr bwMode="auto">
              <a:xfrm flipH="1">
                <a:off x="1758" y="921"/>
                <a:ext cx="48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0" name="Line 3145"/>
              <p:cNvSpPr>
                <a:spLocks noChangeShapeType="1"/>
              </p:cNvSpPr>
              <p:nvPr/>
            </p:nvSpPr>
            <p:spPr bwMode="auto">
              <a:xfrm flipV="1">
                <a:off x="1860" y="2741"/>
                <a:ext cx="316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1" name="Line 3146"/>
              <p:cNvSpPr>
                <a:spLocks noChangeShapeType="1"/>
              </p:cNvSpPr>
              <p:nvPr/>
            </p:nvSpPr>
            <p:spPr bwMode="auto">
              <a:xfrm>
                <a:off x="1860" y="2741"/>
                <a:ext cx="316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2" name="Line 3147"/>
              <p:cNvSpPr>
                <a:spLocks noChangeShapeType="1"/>
              </p:cNvSpPr>
              <p:nvPr/>
            </p:nvSpPr>
            <p:spPr bwMode="auto">
              <a:xfrm flipV="1">
                <a:off x="2626" y="1887"/>
                <a:ext cx="1" cy="1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3" name="Line 3148"/>
              <p:cNvSpPr>
                <a:spLocks noChangeShapeType="1"/>
              </p:cNvSpPr>
              <p:nvPr/>
            </p:nvSpPr>
            <p:spPr bwMode="auto">
              <a:xfrm>
                <a:off x="2601" y="1853"/>
                <a:ext cx="1" cy="1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4" name="Line 3149"/>
              <p:cNvSpPr>
                <a:spLocks noChangeShapeType="1"/>
              </p:cNvSpPr>
              <p:nvPr/>
            </p:nvSpPr>
            <p:spPr bwMode="auto">
              <a:xfrm>
                <a:off x="2535" y="1869"/>
                <a:ext cx="1" cy="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5" name="Line 3150"/>
              <p:cNvSpPr>
                <a:spLocks noChangeShapeType="1"/>
              </p:cNvSpPr>
              <p:nvPr/>
            </p:nvSpPr>
            <p:spPr bwMode="auto">
              <a:xfrm flipV="1">
                <a:off x="2556" y="1826"/>
                <a:ext cx="1" cy="14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6" name="Line 3151"/>
              <p:cNvSpPr>
                <a:spLocks noChangeShapeType="1"/>
              </p:cNvSpPr>
              <p:nvPr/>
            </p:nvSpPr>
            <p:spPr bwMode="auto">
              <a:xfrm flipV="1">
                <a:off x="2566" y="1851"/>
                <a:ext cx="1" cy="13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7" name="Line 3152"/>
              <p:cNvSpPr>
                <a:spLocks noChangeShapeType="1"/>
              </p:cNvSpPr>
              <p:nvPr/>
            </p:nvSpPr>
            <p:spPr bwMode="auto">
              <a:xfrm flipH="1">
                <a:off x="2517" y="206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8" name="Line 3153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76" cy="7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9" name="Line 3154"/>
              <p:cNvSpPr>
                <a:spLocks noChangeShapeType="1"/>
              </p:cNvSpPr>
              <p:nvPr/>
            </p:nvSpPr>
            <p:spPr bwMode="auto">
              <a:xfrm>
                <a:off x="2535" y="1952"/>
                <a:ext cx="57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0" name="Line 3155"/>
              <p:cNvSpPr>
                <a:spLocks noChangeShapeType="1"/>
              </p:cNvSpPr>
              <p:nvPr/>
            </p:nvSpPr>
            <p:spPr bwMode="auto">
              <a:xfrm flipV="1">
                <a:off x="2511" y="2066"/>
                <a:ext cx="1" cy="6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1" name="Line 3156"/>
              <p:cNvSpPr>
                <a:spLocks noChangeShapeType="1"/>
              </p:cNvSpPr>
              <p:nvPr/>
            </p:nvSpPr>
            <p:spPr bwMode="auto">
              <a:xfrm>
                <a:off x="2492" y="2130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2" name="Freeform 3157"/>
              <p:cNvSpPr>
                <a:spLocks/>
              </p:cNvSpPr>
              <p:nvPr/>
            </p:nvSpPr>
            <p:spPr bwMode="auto">
              <a:xfrm>
                <a:off x="2511" y="2060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4 w 6"/>
                  <a:gd name="T3" fmla="*/ 1 h 6"/>
                  <a:gd name="T4" fmla="*/ 1 w 6"/>
                  <a:gd name="T5" fmla="*/ 2 h 6"/>
                  <a:gd name="T6" fmla="*/ 0 w 6"/>
                  <a:gd name="T7" fmla="*/ 3 h 6"/>
                  <a:gd name="T8" fmla="*/ 0 w 6"/>
                  <a:gd name="T9" fmla="*/ 6 h 6"/>
                  <a:gd name="T10" fmla="*/ 0 w 6"/>
                  <a:gd name="T11" fmla="*/ 6 h 6"/>
                  <a:gd name="T12" fmla="*/ 0 w 6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6"/>
                  <a:gd name="T23" fmla="*/ 6 w 6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6">
                    <a:moveTo>
                      <a:pt x="6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3" name="Freeform 3158"/>
              <p:cNvSpPr>
                <a:spLocks/>
              </p:cNvSpPr>
              <p:nvPr/>
            </p:nvSpPr>
            <p:spPr bwMode="auto">
              <a:xfrm>
                <a:off x="2592" y="2004"/>
                <a:ext cx="9" cy="7"/>
              </a:xfrm>
              <a:custGeom>
                <a:avLst/>
                <a:gdLst>
                  <a:gd name="T0" fmla="*/ 0 w 9"/>
                  <a:gd name="T1" fmla="*/ 5 h 7"/>
                  <a:gd name="T2" fmla="*/ 1 w 9"/>
                  <a:gd name="T3" fmla="*/ 7 h 7"/>
                  <a:gd name="T4" fmla="*/ 3 w 9"/>
                  <a:gd name="T5" fmla="*/ 7 h 7"/>
                  <a:gd name="T6" fmla="*/ 6 w 9"/>
                  <a:gd name="T7" fmla="*/ 7 h 7"/>
                  <a:gd name="T8" fmla="*/ 8 w 9"/>
                  <a:gd name="T9" fmla="*/ 5 h 7"/>
                  <a:gd name="T10" fmla="*/ 9 w 9"/>
                  <a:gd name="T11" fmla="*/ 3 h 7"/>
                  <a:gd name="T12" fmla="*/ 9 w 9"/>
                  <a:gd name="T13" fmla="*/ 0 h 7"/>
                  <a:gd name="T14" fmla="*/ 9 w 9"/>
                  <a:gd name="T15" fmla="*/ 0 h 7"/>
                  <a:gd name="T16" fmla="*/ 9 w 9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5"/>
                    </a:moveTo>
                    <a:lnTo>
                      <a:pt x="1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4" name="Line 3159"/>
              <p:cNvSpPr>
                <a:spLocks noChangeShapeType="1"/>
              </p:cNvSpPr>
              <p:nvPr/>
            </p:nvSpPr>
            <p:spPr bwMode="auto">
              <a:xfrm flipH="1" flipV="1">
                <a:off x="2626" y="2050"/>
                <a:ext cx="1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5" name="Line 3160"/>
              <p:cNvSpPr>
                <a:spLocks noChangeShapeType="1"/>
              </p:cNvSpPr>
              <p:nvPr/>
            </p:nvSpPr>
            <p:spPr bwMode="auto">
              <a:xfrm flipH="1">
                <a:off x="2309" y="1775"/>
                <a:ext cx="10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6" name="Line 3161"/>
              <p:cNvSpPr>
                <a:spLocks noChangeShapeType="1"/>
              </p:cNvSpPr>
              <p:nvPr/>
            </p:nvSpPr>
            <p:spPr bwMode="auto">
              <a:xfrm>
                <a:off x="2309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7" name="Line 3162"/>
              <p:cNvSpPr>
                <a:spLocks noChangeShapeType="1"/>
              </p:cNvSpPr>
              <p:nvPr/>
            </p:nvSpPr>
            <p:spPr bwMode="auto">
              <a:xfrm flipH="1">
                <a:off x="2538" y="1775"/>
                <a:ext cx="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8" name="Line 3163"/>
              <p:cNvSpPr>
                <a:spLocks noChangeShapeType="1"/>
              </p:cNvSpPr>
              <p:nvPr/>
            </p:nvSpPr>
            <p:spPr bwMode="auto">
              <a:xfrm>
                <a:off x="2566" y="184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9" name="Line 3164"/>
              <p:cNvSpPr>
                <a:spLocks noChangeShapeType="1"/>
              </p:cNvSpPr>
              <p:nvPr/>
            </p:nvSpPr>
            <p:spPr bwMode="auto">
              <a:xfrm flipH="1">
                <a:off x="2566" y="185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0" name="Line 3165"/>
              <p:cNvSpPr>
                <a:spLocks noChangeShapeType="1"/>
              </p:cNvSpPr>
              <p:nvPr/>
            </p:nvSpPr>
            <p:spPr bwMode="auto">
              <a:xfrm flipH="1">
                <a:off x="2450" y="1775"/>
                <a:ext cx="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1" name="Line 3166"/>
              <p:cNvSpPr>
                <a:spLocks noChangeShapeType="1"/>
              </p:cNvSpPr>
              <p:nvPr/>
            </p:nvSpPr>
            <p:spPr bwMode="auto">
              <a:xfrm>
                <a:off x="2450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2" name="Line 3167"/>
              <p:cNvSpPr>
                <a:spLocks noChangeShapeType="1"/>
              </p:cNvSpPr>
              <p:nvPr/>
            </p:nvSpPr>
            <p:spPr bwMode="auto">
              <a:xfrm>
                <a:off x="2410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3" name="Line 3168"/>
              <p:cNvSpPr>
                <a:spLocks noChangeShapeType="1"/>
              </p:cNvSpPr>
              <p:nvPr/>
            </p:nvSpPr>
            <p:spPr bwMode="auto">
              <a:xfrm>
                <a:off x="2496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4" name="Line 3169"/>
              <p:cNvSpPr>
                <a:spLocks noChangeShapeType="1"/>
              </p:cNvSpPr>
              <p:nvPr/>
            </p:nvSpPr>
            <p:spPr bwMode="auto">
              <a:xfrm>
                <a:off x="2538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5" name="Line 3170"/>
              <p:cNvSpPr>
                <a:spLocks noChangeShapeType="1"/>
              </p:cNvSpPr>
              <p:nvPr/>
            </p:nvSpPr>
            <p:spPr bwMode="auto">
              <a:xfrm flipH="1">
                <a:off x="2556" y="182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6" name="Line 3171"/>
              <p:cNvSpPr>
                <a:spLocks noChangeShapeType="1"/>
              </p:cNvSpPr>
              <p:nvPr/>
            </p:nvSpPr>
            <p:spPr bwMode="auto">
              <a:xfrm flipV="1">
                <a:off x="2566" y="1826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7" name="Line 3172"/>
              <p:cNvSpPr>
                <a:spLocks noChangeShapeType="1"/>
              </p:cNvSpPr>
              <p:nvPr/>
            </p:nvSpPr>
            <p:spPr bwMode="auto">
              <a:xfrm>
                <a:off x="2584" y="1775"/>
                <a:ext cx="1" cy="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8" name="Line 3173"/>
              <p:cNvSpPr>
                <a:spLocks noChangeShapeType="1"/>
              </p:cNvSpPr>
              <p:nvPr/>
            </p:nvSpPr>
            <p:spPr bwMode="auto">
              <a:xfrm flipH="1">
                <a:off x="2584" y="185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9" name="Line 3174"/>
              <p:cNvSpPr>
                <a:spLocks noChangeShapeType="1"/>
              </p:cNvSpPr>
              <p:nvPr/>
            </p:nvSpPr>
            <p:spPr bwMode="auto">
              <a:xfrm>
                <a:off x="2626" y="1887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0" name="Line 3175"/>
              <p:cNvSpPr>
                <a:spLocks noChangeShapeType="1"/>
              </p:cNvSpPr>
              <p:nvPr/>
            </p:nvSpPr>
            <p:spPr bwMode="auto">
              <a:xfrm flipV="1">
                <a:off x="2643" y="1775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1" name="Line 3176"/>
              <p:cNvSpPr>
                <a:spLocks noChangeShapeType="1"/>
              </p:cNvSpPr>
              <p:nvPr/>
            </p:nvSpPr>
            <p:spPr bwMode="auto">
              <a:xfrm>
                <a:off x="2643" y="1775"/>
                <a:ext cx="16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2" name="Line 3177"/>
              <p:cNvSpPr>
                <a:spLocks noChangeShapeType="1"/>
              </p:cNvSpPr>
              <p:nvPr/>
            </p:nvSpPr>
            <p:spPr bwMode="auto">
              <a:xfrm flipH="1">
                <a:off x="2424" y="3287"/>
                <a:ext cx="29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3" name="Line 3178"/>
              <p:cNvSpPr>
                <a:spLocks noChangeShapeType="1"/>
              </p:cNvSpPr>
              <p:nvPr/>
            </p:nvSpPr>
            <p:spPr bwMode="auto">
              <a:xfrm flipV="1">
                <a:off x="2720" y="3123"/>
                <a:ext cx="1" cy="16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4" name="Line 3179"/>
              <p:cNvSpPr>
                <a:spLocks noChangeShapeType="1"/>
              </p:cNvSpPr>
              <p:nvPr/>
            </p:nvSpPr>
            <p:spPr bwMode="auto">
              <a:xfrm flipH="1" flipV="1">
                <a:off x="822" y="2979"/>
                <a:ext cx="625" cy="3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5" name="Line 3180"/>
              <p:cNvSpPr>
                <a:spLocks noChangeShapeType="1"/>
              </p:cNvSpPr>
              <p:nvPr/>
            </p:nvSpPr>
            <p:spPr bwMode="auto">
              <a:xfrm flipV="1">
                <a:off x="822" y="2477"/>
                <a:ext cx="1" cy="5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6" name="Line 3181"/>
              <p:cNvSpPr>
                <a:spLocks noChangeShapeType="1"/>
              </p:cNvSpPr>
              <p:nvPr/>
            </p:nvSpPr>
            <p:spPr bwMode="auto">
              <a:xfrm flipV="1">
                <a:off x="822" y="2407"/>
                <a:ext cx="261" cy="7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7" name="Line 3182"/>
              <p:cNvSpPr>
                <a:spLocks noChangeShapeType="1"/>
              </p:cNvSpPr>
              <p:nvPr/>
            </p:nvSpPr>
            <p:spPr bwMode="auto">
              <a:xfrm flipH="1" flipV="1">
                <a:off x="1017" y="1718"/>
                <a:ext cx="66" cy="6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8" name="Line 3183"/>
              <p:cNvSpPr>
                <a:spLocks noChangeShapeType="1"/>
              </p:cNvSpPr>
              <p:nvPr/>
            </p:nvSpPr>
            <p:spPr bwMode="auto">
              <a:xfrm>
                <a:off x="1408" y="1033"/>
                <a:ext cx="38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9" name="Line 3184"/>
              <p:cNvSpPr>
                <a:spLocks noChangeShapeType="1"/>
              </p:cNvSpPr>
              <p:nvPr/>
            </p:nvSpPr>
            <p:spPr bwMode="auto">
              <a:xfrm flipH="1" flipV="1">
                <a:off x="1250" y="558"/>
                <a:ext cx="158" cy="4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0" name="Line 3185"/>
              <p:cNvSpPr>
                <a:spLocks noChangeShapeType="1"/>
              </p:cNvSpPr>
              <p:nvPr/>
            </p:nvSpPr>
            <p:spPr bwMode="auto">
              <a:xfrm flipV="1">
                <a:off x="1250" y="128"/>
                <a:ext cx="1196" cy="4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1" name="Line 3186"/>
              <p:cNvSpPr>
                <a:spLocks noChangeShapeType="1"/>
              </p:cNvSpPr>
              <p:nvPr/>
            </p:nvSpPr>
            <p:spPr bwMode="auto">
              <a:xfrm>
                <a:off x="2446" y="128"/>
                <a:ext cx="284" cy="9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2" name="Line 3187"/>
              <p:cNvSpPr>
                <a:spLocks noChangeShapeType="1"/>
              </p:cNvSpPr>
              <p:nvPr/>
            </p:nvSpPr>
            <p:spPr bwMode="auto">
              <a:xfrm>
                <a:off x="2730" y="1046"/>
                <a:ext cx="2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3" name="Line 3188"/>
              <p:cNvSpPr>
                <a:spLocks noChangeShapeType="1"/>
              </p:cNvSpPr>
              <p:nvPr/>
            </p:nvSpPr>
            <p:spPr bwMode="auto">
              <a:xfrm>
                <a:off x="2980" y="1046"/>
                <a:ext cx="1" cy="5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4" name="Line 3189"/>
              <p:cNvSpPr>
                <a:spLocks noChangeShapeType="1"/>
              </p:cNvSpPr>
              <p:nvPr/>
            </p:nvSpPr>
            <p:spPr bwMode="auto">
              <a:xfrm>
                <a:off x="2980" y="1640"/>
                <a:ext cx="1283" cy="5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5" name="Line 3190"/>
              <p:cNvSpPr>
                <a:spLocks noChangeShapeType="1"/>
              </p:cNvSpPr>
              <p:nvPr/>
            </p:nvSpPr>
            <p:spPr bwMode="auto">
              <a:xfrm>
                <a:off x="4263" y="1693"/>
                <a:ext cx="168" cy="114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6" name="Line 3191"/>
              <p:cNvSpPr>
                <a:spLocks noChangeShapeType="1"/>
              </p:cNvSpPr>
              <p:nvPr/>
            </p:nvSpPr>
            <p:spPr bwMode="auto">
              <a:xfrm>
                <a:off x="4431" y="2840"/>
                <a:ext cx="103" cy="58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7" name="Line 3192"/>
              <p:cNvSpPr>
                <a:spLocks noChangeShapeType="1"/>
              </p:cNvSpPr>
              <p:nvPr/>
            </p:nvSpPr>
            <p:spPr bwMode="auto">
              <a:xfrm>
                <a:off x="3471" y="3426"/>
                <a:ext cx="106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8" name="Freeform 3193"/>
              <p:cNvSpPr>
                <a:spLocks/>
              </p:cNvSpPr>
              <p:nvPr/>
            </p:nvSpPr>
            <p:spPr bwMode="auto">
              <a:xfrm>
                <a:off x="3139" y="41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9" name="Freeform 3194"/>
              <p:cNvSpPr>
                <a:spLocks/>
              </p:cNvSpPr>
              <p:nvPr/>
            </p:nvSpPr>
            <p:spPr bwMode="auto">
              <a:xfrm>
                <a:off x="2424" y="416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  <a:gd name="T14" fmla="*/ 0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1"/>
                  <a:gd name="T32" fmla="*/ 2 w 2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0" name="Freeform 3195"/>
              <p:cNvSpPr>
                <a:spLocks/>
              </p:cNvSpPr>
              <p:nvPr/>
            </p:nvSpPr>
            <p:spPr bwMode="auto">
              <a:xfrm>
                <a:off x="1448" y="4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2 h 2"/>
                  <a:gd name="T18" fmla="*/ 0 w 1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2"/>
                  <a:gd name="T32" fmla="*/ 1 w 1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1" name="Freeform 3196"/>
              <p:cNvSpPr>
                <a:spLocks/>
              </p:cNvSpPr>
              <p:nvPr/>
            </p:nvSpPr>
            <p:spPr bwMode="auto">
              <a:xfrm>
                <a:off x="1447" y="33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1"/>
                  <a:gd name="T29" fmla="*/ 1 w 1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2" name="Freeform 3197"/>
              <p:cNvSpPr>
                <a:spLocks/>
              </p:cNvSpPr>
              <p:nvPr/>
            </p:nvSpPr>
            <p:spPr bwMode="auto">
              <a:xfrm>
                <a:off x="3333" y="4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3" name="Freeform 3198"/>
              <p:cNvSpPr>
                <a:spLocks/>
              </p:cNvSpPr>
              <p:nvPr/>
            </p:nvSpPr>
            <p:spPr bwMode="auto">
              <a:xfrm>
                <a:off x="3470" y="34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4" name="Line 3199"/>
              <p:cNvSpPr>
                <a:spLocks noChangeShapeType="1"/>
              </p:cNvSpPr>
              <p:nvPr/>
            </p:nvSpPr>
            <p:spPr bwMode="auto">
              <a:xfrm>
                <a:off x="3139" y="4167"/>
                <a:ext cx="194" cy="4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5" name="Line 3200"/>
              <p:cNvSpPr>
                <a:spLocks noChangeShapeType="1"/>
              </p:cNvSpPr>
              <p:nvPr/>
            </p:nvSpPr>
            <p:spPr bwMode="auto">
              <a:xfrm flipH="1">
                <a:off x="2424" y="4167"/>
                <a:ext cx="7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6" name="Line 3201"/>
              <p:cNvSpPr>
                <a:spLocks noChangeShapeType="1"/>
              </p:cNvSpPr>
              <p:nvPr/>
            </p:nvSpPr>
            <p:spPr bwMode="auto">
              <a:xfrm flipH="1">
                <a:off x="1448" y="4167"/>
                <a:ext cx="9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7" name="Line 3202"/>
              <p:cNvSpPr>
                <a:spLocks noChangeShapeType="1"/>
              </p:cNvSpPr>
              <p:nvPr/>
            </p:nvSpPr>
            <p:spPr bwMode="auto">
              <a:xfrm flipH="1" flipV="1">
                <a:off x="1447" y="3368"/>
                <a:ext cx="1" cy="79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8" name="Line 3203"/>
              <p:cNvSpPr>
                <a:spLocks noChangeShapeType="1"/>
              </p:cNvSpPr>
              <p:nvPr/>
            </p:nvSpPr>
            <p:spPr bwMode="auto">
              <a:xfrm flipH="1">
                <a:off x="3333" y="3426"/>
                <a:ext cx="138" cy="7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9" name="Line 3204"/>
              <p:cNvSpPr>
                <a:spLocks noChangeShapeType="1"/>
              </p:cNvSpPr>
              <p:nvPr/>
            </p:nvSpPr>
            <p:spPr bwMode="auto">
              <a:xfrm flipV="1">
                <a:off x="1017" y="1710"/>
                <a:ext cx="77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0" name="Line 3205"/>
              <p:cNvSpPr>
                <a:spLocks noChangeShapeType="1"/>
              </p:cNvSpPr>
              <p:nvPr/>
            </p:nvSpPr>
            <p:spPr bwMode="auto">
              <a:xfrm flipV="1">
                <a:off x="1788" y="1033"/>
                <a:ext cx="1" cy="67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1" name="Line 3206"/>
              <p:cNvSpPr>
                <a:spLocks noChangeShapeType="1"/>
              </p:cNvSpPr>
              <p:nvPr/>
            </p:nvSpPr>
            <p:spPr bwMode="auto">
              <a:xfrm>
                <a:off x="3515" y="1675"/>
                <a:ext cx="1" cy="1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2" name="Line 3207"/>
              <p:cNvSpPr>
                <a:spLocks noChangeShapeType="1"/>
              </p:cNvSpPr>
              <p:nvPr/>
            </p:nvSpPr>
            <p:spPr bwMode="auto">
              <a:xfrm>
                <a:off x="3707" y="1683"/>
                <a:ext cx="1" cy="1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3" name="Line 3208"/>
              <p:cNvSpPr>
                <a:spLocks noChangeShapeType="1"/>
              </p:cNvSpPr>
              <p:nvPr/>
            </p:nvSpPr>
            <p:spPr bwMode="auto">
              <a:xfrm>
                <a:off x="3515" y="1675"/>
                <a:ext cx="192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4" name="Line 3209"/>
              <p:cNvSpPr>
                <a:spLocks noChangeShapeType="1"/>
              </p:cNvSpPr>
              <p:nvPr/>
            </p:nvSpPr>
            <p:spPr bwMode="auto">
              <a:xfrm>
                <a:off x="3595" y="2301"/>
                <a:ext cx="29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5" name="Line 3210"/>
              <p:cNvSpPr>
                <a:spLocks noChangeShapeType="1"/>
              </p:cNvSpPr>
              <p:nvPr/>
            </p:nvSpPr>
            <p:spPr bwMode="auto">
              <a:xfrm>
                <a:off x="3068" y="2256"/>
                <a:ext cx="1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6" name="Line 3211"/>
              <p:cNvSpPr>
                <a:spLocks noChangeShapeType="1"/>
              </p:cNvSpPr>
              <p:nvPr/>
            </p:nvSpPr>
            <p:spPr bwMode="auto">
              <a:xfrm>
                <a:off x="3184" y="2935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7" name="Line 3212"/>
              <p:cNvSpPr>
                <a:spLocks noChangeShapeType="1"/>
              </p:cNvSpPr>
              <p:nvPr/>
            </p:nvSpPr>
            <p:spPr bwMode="auto">
              <a:xfrm>
                <a:off x="3184" y="2815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8" name="Line 3213"/>
              <p:cNvSpPr>
                <a:spLocks noChangeShapeType="1"/>
              </p:cNvSpPr>
              <p:nvPr/>
            </p:nvSpPr>
            <p:spPr bwMode="auto">
              <a:xfrm flipV="1">
                <a:off x="3184" y="2815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9" name="Line 3214"/>
              <p:cNvSpPr>
                <a:spLocks noChangeShapeType="1"/>
              </p:cNvSpPr>
              <p:nvPr/>
            </p:nvSpPr>
            <p:spPr bwMode="auto">
              <a:xfrm>
                <a:off x="3889" y="2151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0" name="Line 3215"/>
              <p:cNvSpPr>
                <a:spLocks noChangeShapeType="1"/>
              </p:cNvSpPr>
              <p:nvPr/>
            </p:nvSpPr>
            <p:spPr bwMode="auto">
              <a:xfrm>
                <a:off x="3595" y="2251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1" name="Line 3216"/>
              <p:cNvSpPr>
                <a:spLocks noChangeShapeType="1"/>
              </p:cNvSpPr>
              <p:nvPr/>
            </p:nvSpPr>
            <p:spPr bwMode="auto">
              <a:xfrm flipV="1">
                <a:off x="3068" y="2211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2" name="Line 3217"/>
              <p:cNvSpPr>
                <a:spLocks noChangeShapeType="1"/>
              </p:cNvSpPr>
              <p:nvPr/>
            </p:nvSpPr>
            <p:spPr bwMode="auto">
              <a:xfrm>
                <a:off x="2264" y="1308"/>
                <a:ext cx="8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3" name="Line 3218"/>
              <p:cNvSpPr>
                <a:spLocks noChangeShapeType="1"/>
              </p:cNvSpPr>
              <p:nvPr/>
            </p:nvSpPr>
            <p:spPr bwMode="auto">
              <a:xfrm flipV="1">
                <a:off x="2311" y="1794"/>
                <a:ext cx="1" cy="2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sp>
          <p:nvSpPr>
            <p:cNvPr id="26" name="Line 3220"/>
            <p:cNvSpPr>
              <a:spLocks noChangeShapeType="1"/>
            </p:cNvSpPr>
            <p:nvPr/>
          </p:nvSpPr>
          <p:spPr bwMode="auto">
            <a:xfrm flipV="1">
              <a:off x="2309" y="1793"/>
              <a:ext cx="1" cy="223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" name="Line 3221"/>
            <p:cNvSpPr>
              <a:spLocks noChangeShapeType="1"/>
            </p:cNvSpPr>
            <p:nvPr/>
          </p:nvSpPr>
          <p:spPr bwMode="auto">
            <a:xfrm>
              <a:off x="2311" y="1794"/>
              <a:ext cx="57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" name="Line 3222"/>
            <p:cNvSpPr>
              <a:spLocks noChangeShapeType="1"/>
            </p:cNvSpPr>
            <p:nvPr/>
          </p:nvSpPr>
          <p:spPr bwMode="auto">
            <a:xfrm>
              <a:off x="2309" y="1793"/>
              <a:ext cx="5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" name="Line 3223"/>
            <p:cNvSpPr>
              <a:spLocks noChangeShapeType="1"/>
            </p:cNvSpPr>
            <p:nvPr/>
          </p:nvSpPr>
          <p:spPr bwMode="auto">
            <a:xfrm>
              <a:off x="3972" y="1680"/>
              <a:ext cx="1" cy="15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" name="Line 3224"/>
            <p:cNvSpPr>
              <a:spLocks noChangeShapeType="1"/>
            </p:cNvSpPr>
            <p:nvPr/>
          </p:nvSpPr>
          <p:spPr bwMode="auto">
            <a:xfrm flipH="1">
              <a:off x="3953" y="1837"/>
              <a:ext cx="19" cy="4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" name="Line 3225"/>
            <p:cNvSpPr>
              <a:spLocks noChangeShapeType="1"/>
            </p:cNvSpPr>
            <p:nvPr/>
          </p:nvSpPr>
          <p:spPr bwMode="auto">
            <a:xfrm>
              <a:off x="3953" y="1884"/>
              <a:ext cx="1" cy="10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" name="Line 3226"/>
            <p:cNvSpPr>
              <a:spLocks noChangeShapeType="1"/>
            </p:cNvSpPr>
            <p:nvPr/>
          </p:nvSpPr>
          <p:spPr bwMode="auto">
            <a:xfrm>
              <a:off x="3953" y="1989"/>
              <a:ext cx="45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" name="Freeform 3227"/>
            <p:cNvSpPr>
              <a:spLocks/>
            </p:cNvSpPr>
            <p:nvPr/>
          </p:nvSpPr>
          <p:spPr bwMode="auto">
            <a:xfrm>
              <a:off x="4405" y="2943"/>
              <a:ext cx="55" cy="64"/>
            </a:xfrm>
            <a:custGeom>
              <a:avLst/>
              <a:gdLst>
                <a:gd name="T0" fmla="*/ 0 w 55"/>
                <a:gd name="T1" fmla="*/ 64 h 64"/>
                <a:gd name="T2" fmla="*/ 11 w 55"/>
                <a:gd name="T3" fmla="*/ 62 h 64"/>
                <a:gd name="T4" fmla="*/ 22 w 55"/>
                <a:gd name="T5" fmla="*/ 59 h 64"/>
                <a:gd name="T6" fmla="*/ 30 w 55"/>
                <a:gd name="T7" fmla="*/ 54 h 64"/>
                <a:gd name="T8" fmla="*/ 39 w 55"/>
                <a:gd name="T9" fmla="*/ 47 h 64"/>
                <a:gd name="T10" fmla="*/ 45 w 55"/>
                <a:gd name="T11" fmla="*/ 39 h 64"/>
                <a:gd name="T12" fmla="*/ 50 w 55"/>
                <a:gd name="T13" fmla="*/ 29 h 64"/>
                <a:gd name="T14" fmla="*/ 54 w 55"/>
                <a:gd name="T15" fmla="*/ 19 h 64"/>
                <a:gd name="T16" fmla="*/ 55 w 55"/>
                <a:gd name="T17" fmla="*/ 7 h 64"/>
                <a:gd name="T18" fmla="*/ 54 w 55"/>
                <a:gd name="T19" fmla="*/ 4 h 64"/>
                <a:gd name="T20" fmla="*/ 54 w 55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64"/>
                <a:gd name="T35" fmla="*/ 55 w 55"/>
                <a:gd name="T36" fmla="*/ 64 h 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64">
                  <a:moveTo>
                    <a:pt x="0" y="64"/>
                  </a:moveTo>
                  <a:lnTo>
                    <a:pt x="11" y="62"/>
                  </a:lnTo>
                  <a:lnTo>
                    <a:pt x="22" y="59"/>
                  </a:lnTo>
                  <a:lnTo>
                    <a:pt x="30" y="54"/>
                  </a:lnTo>
                  <a:lnTo>
                    <a:pt x="39" y="47"/>
                  </a:lnTo>
                  <a:lnTo>
                    <a:pt x="45" y="39"/>
                  </a:lnTo>
                  <a:lnTo>
                    <a:pt x="50" y="29"/>
                  </a:lnTo>
                  <a:lnTo>
                    <a:pt x="54" y="19"/>
                  </a:lnTo>
                  <a:lnTo>
                    <a:pt x="55" y="7"/>
                  </a:lnTo>
                  <a:lnTo>
                    <a:pt x="54" y="4"/>
                  </a:lnTo>
                  <a:lnTo>
                    <a:pt x="54" y="0"/>
                  </a:lnTo>
                </a:path>
              </a:pathLst>
            </a:cu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" name="Line 3228"/>
            <p:cNvSpPr>
              <a:spLocks noChangeShapeType="1"/>
            </p:cNvSpPr>
            <p:nvPr/>
          </p:nvSpPr>
          <p:spPr bwMode="auto">
            <a:xfrm>
              <a:off x="4164" y="2947"/>
              <a:ext cx="1" cy="60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" name="Line 3229"/>
            <p:cNvSpPr>
              <a:spLocks noChangeShapeType="1"/>
            </p:cNvSpPr>
            <p:nvPr/>
          </p:nvSpPr>
          <p:spPr bwMode="auto">
            <a:xfrm flipH="1" flipV="1">
              <a:off x="4451" y="2893"/>
              <a:ext cx="8" cy="4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" name="Line 3230"/>
            <p:cNvSpPr>
              <a:spLocks noChangeShapeType="1"/>
            </p:cNvSpPr>
            <p:nvPr/>
          </p:nvSpPr>
          <p:spPr bwMode="auto">
            <a:xfrm>
              <a:off x="3924" y="3007"/>
              <a:ext cx="481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7" name="Line 3231"/>
            <p:cNvSpPr>
              <a:spLocks noChangeShapeType="1"/>
            </p:cNvSpPr>
            <p:nvPr/>
          </p:nvSpPr>
          <p:spPr bwMode="auto">
            <a:xfrm flipV="1">
              <a:off x="4150" y="3007"/>
              <a:ext cx="1" cy="7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8" name="Line 3232"/>
            <p:cNvSpPr>
              <a:spLocks noChangeShapeType="1"/>
            </p:cNvSpPr>
            <p:nvPr/>
          </p:nvSpPr>
          <p:spPr bwMode="auto">
            <a:xfrm>
              <a:off x="4147" y="3082"/>
              <a:ext cx="10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9" name="Line 3233"/>
            <p:cNvSpPr>
              <a:spLocks noChangeShapeType="1"/>
            </p:cNvSpPr>
            <p:nvPr/>
          </p:nvSpPr>
          <p:spPr bwMode="auto">
            <a:xfrm>
              <a:off x="4202" y="3157"/>
              <a:ext cx="1" cy="5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0" name="Line 3234"/>
            <p:cNvSpPr>
              <a:spLocks noChangeShapeType="1"/>
            </p:cNvSpPr>
            <p:nvPr/>
          </p:nvSpPr>
          <p:spPr bwMode="auto">
            <a:xfrm>
              <a:off x="4200" y="3157"/>
              <a:ext cx="8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1" name="Line 3235"/>
            <p:cNvSpPr>
              <a:spLocks noChangeShapeType="1"/>
            </p:cNvSpPr>
            <p:nvPr/>
          </p:nvSpPr>
          <p:spPr bwMode="auto">
            <a:xfrm flipH="1">
              <a:off x="4021" y="3217"/>
              <a:ext cx="17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2" name="Line 3236"/>
            <p:cNvSpPr>
              <a:spLocks noChangeShapeType="1"/>
            </p:cNvSpPr>
            <p:nvPr/>
          </p:nvSpPr>
          <p:spPr bwMode="auto">
            <a:xfrm flipV="1">
              <a:off x="3889" y="3117"/>
              <a:ext cx="1" cy="15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3" name="Line 3242"/>
            <p:cNvSpPr>
              <a:spLocks noChangeShapeType="1"/>
            </p:cNvSpPr>
            <p:nvPr/>
          </p:nvSpPr>
          <p:spPr bwMode="auto">
            <a:xfrm>
              <a:off x="3888" y="2985"/>
              <a:ext cx="1" cy="14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4" name="Line 3243"/>
            <p:cNvSpPr>
              <a:spLocks noChangeShapeType="1"/>
            </p:cNvSpPr>
            <p:nvPr/>
          </p:nvSpPr>
          <p:spPr bwMode="auto">
            <a:xfrm flipV="1">
              <a:off x="3449" y="3128"/>
              <a:ext cx="1" cy="233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5" name="Line 3244"/>
            <p:cNvSpPr>
              <a:spLocks noChangeShapeType="1"/>
            </p:cNvSpPr>
            <p:nvPr/>
          </p:nvSpPr>
          <p:spPr bwMode="auto">
            <a:xfrm>
              <a:off x="1452" y="4154"/>
              <a:ext cx="1691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6" name="Line 3245"/>
            <p:cNvSpPr>
              <a:spLocks noChangeShapeType="1"/>
            </p:cNvSpPr>
            <p:nvPr/>
          </p:nvSpPr>
          <p:spPr bwMode="auto">
            <a:xfrm>
              <a:off x="3143" y="4154"/>
              <a:ext cx="192" cy="36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7" name="Line 3246"/>
            <p:cNvSpPr>
              <a:spLocks noChangeShapeType="1"/>
            </p:cNvSpPr>
            <p:nvPr/>
          </p:nvSpPr>
          <p:spPr bwMode="auto">
            <a:xfrm flipH="1">
              <a:off x="3335" y="3695"/>
              <a:ext cx="89" cy="49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8" name="Line 3247"/>
            <p:cNvSpPr>
              <a:spLocks noChangeShapeType="1"/>
            </p:cNvSpPr>
            <p:nvPr/>
          </p:nvSpPr>
          <p:spPr bwMode="auto">
            <a:xfrm flipH="1">
              <a:off x="3380" y="3361"/>
              <a:ext cx="60" cy="326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9" name="Line 3248"/>
            <p:cNvSpPr>
              <a:spLocks noChangeShapeType="1"/>
            </p:cNvSpPr>
            <p:nvPr/>
          </p:nvSpPr>
          <p:spPr bwMode="auto">
            <a:xfrm>
              <a:off x="3440" y="3361"/>
              <a:ext cx="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0" name="Line 3249"/>
            <p:cNvSpPr>
              <a:spLocks noChangeShapeType="1"/>
            </p:cNvSpPr>
            <p:nvPr/>
          </p:nvSpPr>
          <p:spPr bwMode="auto">
            <a:xfrm>
              <a:off x="3427" y="3425"/>
              <a:ext cx="103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1" name="Line 3250"/>
            <p:cNvSpPr>
              <a:spLocks noChangeShapeType="1"/>
            </p:cNvSpPr>
            <p:nvPr/>
          </p:nvSpPr>
          <p:spPr bwMode="auto">
            <a:xfrm>
              <a:off x="3998" y="1989"/>
              <a:ext cx="1" cy="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2" name="Line 3251"/>
            <p:cNvSpPr>
              <a:spLocks noChangeShapeType="1"/>
            </p:cNvSpPr>
            <p:nvPr/>
          </p:nvSpPr>
          <p:spPr bwMode="auto">
            <a:xfrm>
              <a:off x="3581" y="3486"/>
              <a:ext cx="895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3" name="Line 3252"/>
            <p:cNvSpPr>
              <a:spLocks noChangeShapeType="1"/>
            </p:cNvSpPr>
            <p:nvPr/>
          </p:nvSpPr>
          <p:spPr bwMode="auto">
            <a:xfrm>
              <a:off x="3380" y="3687"/>
              <a:ext cx="44" cy="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4" name="Line 3253"/>
            <p:cNvSpPr>
              <a:spLocks noChangeShapeType="1"/>
            </p:cNvSpPr>
            <p:nvPr/>
          </p:nvSpPr>
          <p:spPr bwMode="auto">
            <a:xfrm>
              <a:off x="3424" y="3695"/>
              <a:ext cx="112" cy="22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5" name="Line 3254"/>
            <p:cNvSpPr>
              <a:spLocks noChangeShapeType="1"/>
            </p:cNvSpPr>
            <p:nvPr/>
          </p:nvSpPr>
          <p:spPr bwMode="auto">
            <a:xfrm flipH="1">
              <a:off x="3536" y="3486"/>
              <a:ext cx="43" cy="23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6" name="Line 3255"/>
            <p:cNvSpPr>
              <a:spLocks noChangeShapeType="1"/>
            </p:cNvSpPr>
            <p:nvPr/>
          </p:nvSpPr>
          <p:spPr bwMode="auto">
            <a:xfrm flipV="1">
              <a:off x="1452" y="3353"/>
              <a:ext cx="1" cy="80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7" name="Line 3256"/>
            <p:cNvSpPr>
              <a:spLocks noChangeShapeType="1"/>
            </p:cNvSpPr>
            <p:nvPr/>
          </p:nvSpPr>
          <p:spPr bwMode="auto">
            <a:xfrm flipH="1" flipV="1">
              <a:off x="822" y="2975"/>
              <a:ext cx="630" cy="37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8" name="Line 3257"/>
            <p:cNvSpPr>
              <a:spLocks noChangeShapeType="1"/>
            </p:cNvSpPr>
            <p:nvPr/>
          </p:nvSpPr>
          <p:spPr bwMode="auto">
            <a:xfrm flipV="1">
              <a:off x="2575" y="956"/>
              <a:ext cx="127" cy="4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9" name="Line 3258"/>
            <p:cNvSpPr>
              <a:spLocks noChangeShapeType="1"/>
            </p:cNvSpPr>
            <p:nvPr/>
          </p:nvSpPr>
          <p:spPr bwMode="auto">
            <a:xfrm>
              <a:off x="2559" y="961"/>
              <a:ext cx="7" cy="1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0" name="Line 3259"/>
            <p:cNvSpPr>
              <a:spLocks noChangeShapeType="1"/>
            </p:cNvSpPr>
            <p:nvPr/>
          </p:nvSpPr>
          <p:spPr bwMode="auto">
            <a:xfrm flipV="1">
              <a:off x="1255" y="544"/>
              <a:ext cx="77" cy="2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1" name="Line 3260"/>
            <p:cNvSpPr>
              <a:spLocks noChangeShapeType="1"/>
            </p:cNvSpPr>
            <p:nvPr/>
          </p:nvSpPr>
          <p:spPr bwMode="auto">
            <a:xfrm flipV="1">
              <a:off x="1956" y="198"/>
              <a:ext cx="340" cy="122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2" name="Line 3261"/>
            <p:cNvSpPr>
              <a:spLocks noChangeShapeType="1"/>
            </p:cNvSpPr>
            <p:nvPr/>
          </p:nvSpPr>
          <p:spPr bwMode="auto">
            <a:xfrm flipV="1">
              <a:off x="2368" y="143"/>
              <a:ext cx="82" cy="2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3" name="Line 3262"/>
            <p:cNvSpPr>
              <a:spLocks noChangeShapeType="1"/>
            </p:cNvSpPr>
            <p:nvPr/>
          </p:nvSpPr>
          <p:spPr bwMode="auto">
            <a:xfrm flipV="1">
              <a:off x="1406" y="347"/>
              <a:ext cx="476" cy="17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4" name="Line 3263"/>
            <p:cNvSpPr>
              <a:spLocks noChangeShapeType="1"/>
            </p:cNvSpPr>
            <p:nvPr/>
          </p:nvSpPr>
          <p:spPr bwMode="auto">
            <a:xfrm flipH="1">
              <a:off x="1788" y="992"/>
              <a:ext cx="38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5" name="Line 3264"/>
            <p:cNvSpPr>
              <a:spLocks noChangeShapeType="1"/>
            </p:cNvSpPr>
            <p:nvPr/>
          </p:nvSpPr>
          <p:spPr bwMode="auto">
            <a:xfrm flipV="1">
              <a:off x="1788" y="992"/>
              <a:ext cx="1" cy="4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6" name="Line 3265"/>
            <p:cNvSpPr>
              <a:spLocks noChangeShapeType="1"/>
            </p:cNvSpPr>
            <p:nvPr/>
          </p:nvSpPr>
          <p:spPr bwMode="auto">
            <a:xfrm flipH="1">
              <a:off x="2362" y="947"/>
              <a:ext cx="104" cy="3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7" name="Line 3266"/>
            <p:cNvSpPr>
              <a:spLocks noChangeShapeType="1"/>
            </p:cNvSpPr>
            <p:nvPr/>
          </p:nvSpPr>
          <p:spPr bwMode="auto">
            <a:xfrm flipV="1">
              <a:off x="3464" y="3642"/>
              <a:ext cx="7" cy="40"/>
            </a:xfrm>
            <a:prstGeom prst="line">
              <a:avLst/>
            </a:prstGeom>
            <a:noFill/>
            <a:ln w="1588">
              <a:solidFill>
                <a:srgbClr val="75282A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8" name="Freeform 3267"/>
            <p:cNvSpPr>
              <a:spLocks/>
            </p:cNvSpPr>
            <p:nvPr/>
          </p:nvSpPr>
          <p:spPr bwMode="auto">
            <a:xfrm>
              <a:off x="3953" y="1854"/>
              <a:ext cx="10" cy="10"/>
            </a:xfrm>
            <a:custGeom>
              <a:avLst/>
              <a:gdLst>
                <a:gd name="T0" fmla="*/ 5 w 10"/>
                <a:gd name="T1" fmla="*/ 0 h 10"/>
                <a:gd name="T2" fmla="*/ 4 w 10"/>
                <a:gd name="T3" fmla="*/ 0 h 10"/>
                <a:gd name="T4" fmla="*/ 2 w 10"/>
                <a:gd name="T5" fmla="*/ 2 h 10"/>
                <a:gd name="T6" fmla="*/ 1 w 10"/>
                <a:gd name="T7" fmla="*/ 3 h 10"/>
                <a:gd name="T8" fmla="*/ 0 w 10"/>
                <a:gd name="T9" fmla="*/ 5 h 10"/>
                <a:gd name="T10" fmla="*/ 1 w 10"/>
                <a:gd name="T11" fmla="*/ 7 h 10"/>
                <a:gd name="T12" fmla="*/ 2 w 10"/>
                <a:gd name="T13" fmla="*/ 9 h 10"/>
                <a:gd name="T14" fmla="*/ 4 w 10"/>
                <a:gd name="T15" fmla="*/ 10 h 10"/>
                <a:gd name="T16" fmla="*/ 5 w 10"/>
                <a:gd name="T17" fmla="*/ 10 h 10"/>
                <a:gd name="T18" fmla="*/ 7 w 10"/>
                <a:gd name="T19" fmla="*/ 10 h 10"/>
                <a:gd name="T20" fmla="*/ 8 w 10"/>
                <a:gd name="T21" fmla="*/ 9 h 10"/>
                <a:gd name="T22" fmla="*/ 10 w 10"/>
                <a:gd name="T23" fmla="*/ 7 h 10"/>
                <a:gd name="T24" fmla="*/ 10 w 10"/>
                <a:gd name="T25" fmla="*/ 5 h 10"/>
                <a:gd name="T26" fmla="*/ 10 w 10"/>
                <a:gd name="T27" fmla="*/ 3 h 10"/>
                <a:gd name="T28" fmla="*/ 8 w 10"/>
                <a:gd name="T29" fmla="*/ 2 h 10"/>
                <a:gd name="T30" fmla="*/ 7 w 10"/>
                <a:gd name="T31" fmla="*/ 0 h 10"/>
                <a:gd name="T32" fmla="*/ 5 w 10"/>
                <a:gd name="T33" fmla="*/ 0 h 10"/>
                <a:gd name="T34" fmla="*/ 5 w 10"/>
                <a:gd name="T35" fmla="*/ 0 h 10"/>
                <a:gd name="T36" fmla="*/ 5 w 10"/>
                <a:gd name="T37" fmla="*/ 0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"/>
                <a:gd name="T58" fmla="*/ 0 h 10"/>
                <a:gd name="T59" fmla="*/ 10 w 10"/>
                <a:gd name="T60" fmla="*/ 10 h 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" h="10">
                  <a:moveTo>
                    <a:pt x="5" y="0"/>
                  </a:moveTo>
                  <a:lnTo>
                    <a:pt x="4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2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3151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9" name="Freeform 3419"/>
            <p:cNvSpPr>
              <a:spLocks/>
            </p:cNvSpPr>
            <p:nvPr/>
          </p:nvSpPr>
          <p:spPr bwMode="auto">
            <a:xfrm>
              <a:off x="2732" y="988"/>
              <a:ext cx="39" cy="43"/>
            </a:xfrm>
            <a:custGeom>
              <a:avLst/>
              <a:gdLst>
                <a:gd name="T0" fmla="*/ 0 w 39"/>
                <a:gd name="T1" fmla="*/ 0 h 43"/>
                <a:gd name="T2" fmla="*/ 5 w 39"/>
                <a:gd name="T3" fmla="*/ 0 h 43"/>
                <a:gd name="T4" fmla="*/ 20 w 39"/>
                <a:gd name="T5" fmla="*/ 34 h 43"/>
                <a:gd name="T6" fmla="*/ 34 w 39"/>
                <a:gd name="T7" fmla="*/ 0 h 43"/>
                <a:gd name="T8" fmla="*/ 39 w 39"/>
                <a:gd name="T9" fmla="*/ 0 h 43"/>
                <a:gd name="T10" fmla="*/ 20 w 39"/>
                <a:gd name="T11" fmla="*/ 43 h 43"/>
                <a:gd name="T12" fmla="*/ 19 w 39"/>
                <a:gd name="T13" fmla="*/ 43 h 43"/>
                <a:gd name="T14" fmla="*/ 0 w 39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43"/>
                <a:gd name="T26" fmla="*/ 39 w 39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43">
                  <a:moveTo>
                    <a:pt x="0" y="0"/>
                  </a:moveTo>
                  <a:lnTo>
                    <a:pt x="5" y="0"/>
                  </a:lnTo>
                  <a:lnTo>
                    <a:pt x="20" y="34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0" name="Freeform 3422"/>
            <p:cNvSpPr>
              <a:spLocks noEditPoints="1"/>
            </p:cNvSpPr>
            <p:nvPr/>
          </p:nvSpPr>
          <p:spPr bwMode="auto">
            <a:xfrm>
              <a:off x="2790" y="1000"/>
              <a:ext cx="34" cy="32"/>
            </a:xfrm>
            <a:custGeom>
              <a:avLst/>
              <a:gdLst>
                <a:gd name="T0" fmla="*/ 29 w 34"/>
                <a:gd name="T1" fmla="*/ 21 h 32"/>
                <a:gd name="T2" fmla="*/ 33 w 34"/>
                <a:gd name="T3" fmla="*/ 22 h 32"/>
                <a:gd name="T4" fmla="*/ 30 w 34"/>
                <a:gd name="T5" fmla="*/ 26 h 32"/>
                <a:gd name="T6" fmla="*/ 29 w 34"/>
                <a:gd name="T7" fmla="*/ 28 h 32"/>
                <a:gd name="T8" fmla="*/ 25 w 34"/>
                <a:gd name="T9" fmla="*/ 30 h 32"/>
                <a:gd name="T10" fmla="*/ 23 w 34"/>
                <a:gd name="T11" fmla="*/ 31 h 32"/>
                <a:gd name="T12" fmla="*/ 20 w 34"/>
                <a:gd name="T13" fmla="*/ 32 h 32"/>
                <a:gd name="T14" fmla="*/ 17 w 34"/>
                <a:gd name="T15" fmla="*/ 32 h 32"/>
                <a:gd name="T16" fmla="*/ 13 w 34"/>
                <a:gd name="T17" fmla="*/ 32 h 32"/>
                <a:gd name="T18" fmla="*/ 9 w 34"/>
                <a:gd name="T19" fmla="*/ 31 h 32"/>
                <a:gd name="T20" fmla="*/ 7 w 34"/>
                <a:gd name="T21" fmla="*/ 30 h 32"/>
                <a:gd name="T22" fmla="*/ 3 w 34"/>
                <a:gd name="T23" fmla="*/ 27 h 32"/>
                <a:gd name="T24" fmla="*/ 1 w 34"/>
                <a:gd name="T25" fmla="*/ 22 h 32"/>
                <a:gd name="T26" fmla="*/ 0 w 34"/>
                <a:gd name="T27" fmla="*/ 16 h 32"/>
                <a:gd name="T28" fmla="*/ 1 w 34"/>
                <a:gd name="T29" fmla="*/ 10 h 32"/>
                <a:gd name="T30" fmla="*/ 3 w 34"/>
                <a:gd name="T31" fmla="*/ 5 h 32"/>
                <a:gd name="T32" fmla="*/ 6 w 34"/>
                <a:gd name="T33" fmla="*/ 2 h 32"/>
                <a:gd name="T34" fmla="*/ 9 w 34"/>
                <a:gd name="T35" fmla="*/ 1 h 32"/>
                <a:gd name="T36" fmla="*/ 12 w 34"/>
                <a:gd name="T37" fmla="*/ 0 h 32"/>
                <a:gd name="T38" fmla="*/ 17 w 34"/>
                <a:gd name="T39" fmla="*/ 0 h 32"/>
                <a:gd name="T40" fmla="*/ 20 w 34"/>
                <a:gd name="T41" fmla="*/ 0 h 32"/>
                <a:gd name="T42" fmla="*/ 24 w 34"/>
                <a:gd name="T43" fmla="*/ 1 h 32"/>
                <a:gd name="T44" fmla="*/ 28 w 34"/>
                <a:gd name="T45" fmla="*/ 2 h 32"/>
                <a:gd name="T46" fmla="*/ 30 w 34"/>
                <a:gd name="T47" fmla="*/ 5 h 32"/>
                <a:gd name="T48" fmla="*/ 33 w 34"/>
                <a:gd name="T49" fmla="*/ 10 h 32"/>
                <a:gd name="T50" fmla="*/ 34 w 34"/>
                <a:gd name="T51" fmla="*/ 16 h 32"/>
                <a:gd name="T52" fmla="*/ 3 w 34"/>
                <a:gd name="T53" fmla="*/ 16 h 32"/>
                <a:gd name="T54" fmla="*/ 5 w 34"/>
                <a:gd name="T55" fmla="*/ 21 h 32"/>
                <a:gd name="T56" fmla="*/ 7 w 34"/>
                <a:gd name="T57" fmla="*/ 25 h 32"/>
                <a:gd name="T58" fmla="*/ 12 w 34"/>
                <a:gd name="T59" fmla="*/ 27 h 32"/>
                <a:gd name="T60" fmla="*/ 17 w 34"/>
                <a:gd name="T61" fmla="*/ 28 h 32"/>
                <a:gd name="T62" fmla="*/ 19 w 34"/>
                <a:gd name="T63" fmla="*/ 28 h 32"/>
                <a:gd name="T64" fmla="*/ 22 w 34"/>
                <a:gd name="T65" fmla="*/ 27 h 32"/>
                <a:gd name="T66" fmla="*/ 23 w 34"/>
                <a:gd name="T67" fmla="*/ 27 h 32"/>
                <a:gd name="T68" fmla="*/ 25 w 34"/>
                <a:gd name="T69" fmla="*/ 26 h 32"/>
                <a:gd name="T70" fmla="*/ 27 w 34"/>
                <a:gd name="T71" fmla="*/ 23 h 32"/>
                <a:gd name="T72" fmla="*/ 29 w 34"/>
                <a:gd name="T73" fmla="*/ 21 h 32"/>
                <a:gd name="T74" fmla="*/ 29 w 34"/>
                <a:gd name="T75" fmla="*/ 12 h 32"/>
                <a:gd name="T76" fmla="*/ 28 w 34"/>
                <a:gd name="T77" fmla="*/ 10 h 32"/>
                <a:gd name="T78" fmla="*/ 27 w 34"/>
                <a:gd name="T79" fmla="*/ 7 h 32"/>
                <a:gd name="T80" fmla="*/ 24 w 34"/>
                <a:gd name="T81" fmla="*/ 6 h 32"/>
                <a:gd name="T82" fmla="*/ 22 w 34"/>
                <a:gd name="T83" fmla="*/ 5 h 32"/>
                <a:gd name="T84" fmla="*/ 19 w 34"/>
                <a:gd name="T85" fmla="*/ 3 h 32"/>
                <a:gd name="T86" fmla="*/ 17 w 34"/>
                <a:gd name="T87" fmla="*/ 3 h 32"/>
                <a:gd name="T88" fmla="*/ 12 w 34"/>
                <a:gd name="T89" fmla="*/ 3 h 32"/>
                <a:gd name="T90" fmla="*/ 8 w 34"/>
                <a:gd name="T91" fmla="*/ 6 h 32"/>
                <a:gd name="T92" fmla="*/ 6 w 34"/>
                <a:gd name="T93" fmla="*/ 8 h 32"/>
                <a:gd name="T94" fmla="*/ 5 w 34"/>
                <a:gd name="T95" fmla="*/ 12 h 32"/>
                <a:gd name="T96" fmla="*/ 29 w 34"/>
                <a:gd name="T97" fmla="*/ 12 h 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"/>
                <a:gd name="T148" fmla="*/ 0 h 32"/>
                <a:gd name="T149" fmla="*/ 34 w 34"/>
                <a:gd name="T150" fmla="*/ 32 h 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" h="32">
                  <a:moveTo>
                    <a:pt x="29" y="21"/>
                  </a:moveTo>
                  <a:lnTo>
                    <a:pt x="33" y="22"/>
                  </a:lnTo>
                  <a:lnTo>
                    <a:pt x="30" y="26"/>
                  </a:lnTo>
                  <a:lnTo>
                    <a:pt x="29" y="28"/>
                  </a:lnTo>
                  <a:lnTo>
                    <a:pt x="25" y="30"/>
                  </a:lnTo>
                  <a:lnTo>
                    <a:pt x="23" y="31"/>
                  </a:lnTo>
                  <a:lnTo>
                    <a:pt x="20" y="32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3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10"/>
                  </a:lnTo>
                  <a:lnTo>
                    <a:pt x="34" y="16"/>
                  </a:lnTo>
                  <a:lnTo>
                    <a:pt x="3" y="16"/>
                  </a:lnTo>
                  <a:lnTo>
                    <a:pt x="5" y="21"/>
                  </a:lnTo>
                  <a:lnTo>
                    <a:pt x="7" y="25"/>
                  </a:lnTo>
                  <a:lnTo>
                    <a:pt x="12" y="27"/>
                  </a:lnTo>
                  <a:lnTo>
                    <a:pt x="17" y="28"/>
                  </a:lnTo>
                  <a:lnTo>
                    <a:pt x="19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5" y="26"/>
                  </a:lnTo>
                  <a:lnTo>
                    <a:pt x="27" y="23"/>
                  </a:lnTo>
                  <a:lnTo>
                    <a:pt x="29" y="21"/>
                  </a:lnTo>
                  <a:close/>
                  <a:moveTo>
                    <a:pt x="29" y="12"/>
                  </a:moveTo>
                  <a:lnTo>
                    <a:pt x="28" y="10"/>
                  </a:lnTo>
                  <a:lnTo>
                    <a:pt x="27" y="7"/>
                  </a:lnTo>
                  <a:lnTo>
                    <a:pt x="24" y="6"/>
                  </a:lnTo>
                  <a:lnTo>
                    <a:pt x="22" y="5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2" y="3"/>
                  </a:lnTo>
                  <a:lnTo>
                    <a:pt x="8" y="6"/>
                  </a:lnTo>
                  <a:lnTo>
                    <a:pt x="6" y="8"/>
                  </a:lnTo>
                  <a:lnTo>
                    <a:pt x="5" y="12"/>
                  </a:lnTo>
                  <a:lnTo>
                    <a:pt x="29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1" name="Freeform 3423"/>
            <p:cNvSpPr>
              <a:spLocks/>
            </p:cNvSpPr>
            <p:nvPr/>
          </p:nvSpPr>
          <p:spPr bwMode="auto">
            <a:xfrm>
              <a:off x="2831" y="988"/>
              <a:ext cx="27" cy="43"/>
            </a:xfrm>
            <a:custGeom>
              <a:avLst/>
              <a:gdLst>
                <a:gd name="T0" fmla="*/ 0 w 27"/>
                <a:gd name="T1" fmla="*/ 0 h 43"/>
                <a:gd name="T2" fmla="*/ 5 w 27"/>
                <a:gd name="T3" fmla="*/ 0 h 43"/>
                <a:gd name="T4" fmla="*/ 5 w 27"/>
                <a:gd name="T5" fmla="*/ 24 h 43"/>
                <a:gd name="T6" fmla="*/ 20 w 27"/>
                <a:gd name="T7" fmla="*/ 12 h 43"/>
                <a:gd name="T8" fmla="*/ 26 w 27"/>
                <a:gd name="T9" fmla="*/ 12 h 43"/>
                <a:gd name="T10" fmla="*/ 9 w 27"/>
                <a:gd name="T11" fmla="*/ 27 h 43"/>
                <a:gd name="T12" fmla="*/ 27 w 27"/>
                <a:gd name="T13" fmla="*/ 43 h 43"/>
                <a:gd name="T14" fmla="*/ 21 w 27"/>
                <a:gd name="T15" fmla="*/ 43 h 43"/>
                <a:gd name="T16" fmla="*/ 5 w 27"/>
                <a:gd name="T17" fmla="*/ 29 h 43"/>
                <a:gd name="T18" fmla="*/ 5 w 27"/>
                <a:gd name="T19" fmla="*/ 43 h 43"/>
                <a:gd name="T20" fmla="*/ 0 w 27"/>
                <a:gd name="T21" fmla="*/ 43 h 43"/>
                <a:gd name="T22" fmla="*/ 0 w 27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43"/>
                <a:gd name="T38" fmla="*/ 27 w 27"/>
                <a:gd name="T39" fmla="*/ 43 h 4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43">
                  <a:moveTo>
                    <a:pt x="0" y="0"/>
                  </a:moveTo>
                  <a:lnTo>
                    <a:pt x="5" y="0"/>
                  </a:lnTo>
                  <a:lnTo>
                    <a:pt x="5" y="24"/>
                  </a:lnTo>
                  <a:lnTo>
                    <a:pt x="20" y="12"/>
                  </a:lnTo>
                  <a:lnTo>
                    <a:pt x="26" y="12"/>
                  </a:lnTo>
                  <a:lnTo>
                    <a:pt x="9" y="27"/>
                  </a:lnTo>
                  <a:lnTo>
                    <a:pt x="27" y="43"/>
                  </a:lnTo>
                  <a:lnTo>
                    <a:pt x="21" y="43"/>
                  </a:lnTo>
                  <a:lnTo>
                    <a:pt x="5" y="29"/>
                  </a:lnTo>
                  <a:lnTo>
                    <a:pt x="5" y="43"/>
                  </a:lnTo>
                  <a:lnTo>
                    <a:pt x="0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2" name="Freeform 3424"/>
            <p:cNvSpPr>
              <a:spLocks/>
            </p:cNvSpPr>
            <p:nvPr/>
          </p:nvSpPr>
          <p:spPr bwMode="auto">
            <a:xfrm>
              <a:off x="2884" y="988"/>
              <a:ext cx="12" cy="43"/>
            </a:xfrm>
            <a:custGeom>
              <a:avLst/>
              <a:gdLst>
                <a:gd name="T0" fmla="*/ 3 w 12"/>
                <a:gd name="T1" fmla="*/ 0 h 43"/>
                <a:gd name="T2" fmla="*/ 12 w 12"/>
                <a:gd name="T3" fmla="*/ 0 h 43"/>
                <a:gd name="T4" fmla="*/ 12 w 12"/>
                <a:gd name="T5" fmla="*/ 43 h 43"/>
                <a:gd name="T6" fmla="*/ 7 w 12"/>
                <a:gd name="T7" fmla="*/ 43 h 43"/>
                <a:gd name="T8" fmla="*/ 7 w 12"/>
                <a:gd name="T9" fmla="*/ 5 h 43"/>
                <a:gd name="T10" fmla="*/ 0 w 12"/>
                <a:gd name="T11" fmla="*/ 5 h 43"/>
                <a:gd name="T12" fmla="*/ 3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3"/>
                <a:gd name="T23" fmla="*/ 12 w 12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3">
                  <a:moveTo>
                    <a:pt x="3" y="0"/>
                  </a:moveTo>
                  <a:lnTo>
                    <a:pt x="12" y="0"/>
                  </a:lnTo>
                  <a:lnTo>
                    <a:pt x="12" y="43"/>
                  </a:lnTo>
                  <a:lnTo>
                    <a:pt x="7" y="43"/>
                  </a:lnTo>
                  <a:lnTo>
                    <a:pt x="7" y="5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3" name="Freeform 3425"/>
            <p:cNvSpPr>
              <a:spLocks/>
            </p:cNvSpPr>
            <p:nvPr/>
          </p:nvSpPr>
          <p:spPr bwMode="auto">
            <a:xfrm>
              <a:off x="2732" y="988"/>
              <a:ext cx="39" cy="43"/>
            </a:xfrm>
            <a:custGeom>
              <a:avLst/>
              <a:gdLst>
                <a:gd name="T0" fmla="*/ 0 w 39"/>
                <a:gd name="T1" fmla="*/ 0 h 43"/>
                <a:gd name="T2" fmla="*/ 5 w 39"/>
                <a:gd name="T3" fmla="*/ 0 h 43"/>
                <a:gd name="T4" fmla="*/ 20 w 39"/>
                <a:gd name="T5" fmla="*/ 34 h 43"/>
                <a:gd name="T6" fmla="*/ 34 w 39"/>
                <a:gd name="T7" fmla="*/ 0 h 43"/>
                <a:gd name="T8" fmla="*/ 39 w 39"/>
                <a:gd name="T9" fmla="*/ 0 h 43"/>
                <a:gd name="T10" fmla="*/ 20 w 39"/>
                <a:gd name="T11" fmla="*/ 43 h 43"/>
                <a:gd name="T12" fmla="*/ 19 w 39"/>
                <a:gd name="T13" fmla="*/ 43 h 43"/>
                <a:gd name="T14" fmla="*/ 0 w 39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43"/>
                <a:gd name="T26" fmla="*/ 39 w 39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43">
                  <a:moveTo>
                    <a:pt x="0" y="0"/>
                  </a:moveTo>
                  <a:lnTo>
                    <a:pt x="5" y="0"/>
                  </a:lnTo>
                  <a:lnTo>
                    <a:pt x="20" y="34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4" name="Rectangle 3426"/>
            <p:cNvSpPr>
              <a:spLocks noChangeArrowheads="1"/>
            </p:cNvSpPr>
            <p:nvPr/>
          </p:nvSpPr>
          <p:spPr bwMode="auto">
            <a:xfrm>
              <a:off x="2777" y="988"/>
              <a:ext cx="5" cy="43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5" name="Freeform 3427"/>
            <p:cNvSpPr>
              <a:spLocks/>
            </p:cNvSpPr>
            <p:nvPr/>
          </p:nvSpPr>
          <p:spPr bwMode="auto">
            <a:xfrm>
              <a:off x="2790" y="1000"/>
              <a:ext cx="34" cy="32"/>
            </a:xfrm>
            <a:custGeom>
              <a:avLst/>
              <a:gdLst>
                <a:gd name="T0" fmla="*/ 29 w 34"/>
                <a:gd name="T1" fmla="*/ 21 h 32"/>
                <a:gd name="T2" fmla="*/ 33 w 34"/>
                <a:gd name="T3" fmla="*/ 22 h 32"/>
                <a:gd name="T4" fmla="*/ 30 w 34"/>
                <a:gd name="T5" fmla="*/ 26 h 32"/>
                <a:gd name="T6" fmla="*/ 29 w 34"/>
                <a:gd name="T7" fmla="*/ 28 h 32"/>
                <a:gd name="T8" fmla="*/ 25 w 34"/>
                <a:gd name="T9" fmla="*/ 30 h 32"/>
                <a:gd name="T10" fmla="*/ 23 w 34"/>
                <a:gd name="T11" fmla="*/ 31 h 32"/>
                <a:gd name="T12" fmla="*/ 20 w 34"/>
                <a:gd name="T13" fmla="*/ 32 h 32"/>
                <a:gd name="T14" fmla="*/ 17 w 34"/>
                <a:gd name="T15" fmla="*/ 32 h 32"/>
                <a:gd name="T16" fmla="*/ 13 w 34"/>
                <a:gd name="T17" fmla="*/ 32 h 32"/>
                <a:gd name="T18" fmla="*/ 9 w 34"/>
                <a:gd name="T19" fmla="*/ 31 h 32"/>
                <a:gd name="T20" fmla="*/ 7 w 34"/>
                <a:gd name="T21" fmla="*/ 30 h 32"/>
                <a:gd name="T22" fmla="*/ 3 w 34"/>
                <a:gd name="T23" fmla="*/ 27 h 32"/>
                <a:gd name="T24" fmla="*/ 1 w 34"/>
                <a:gd name="T25" fmla="*/ 22 h 32"/>
                <a:gd name="T26" fmla="*/ 0 w 34"/>
                <a:gd name="T27" fmla="*/ 16 h 32"/>
                <a:gd name="T28" fmla="*/ 1 w 34"/>
                <a:gd name="T29" fmla="*/ 10 h 32"/>
                <a:gd name="T30" fmla="*/ 3 w 34"/>
                <a:gd name="T31" fmla="*/ 5 h 32"/>
                <a:gd name="T32" fmla="*/ 6 w 34"/>
                <a:gd name="T33" fmla="*/ 2 h 32"/>
                <a:gd name="T34" fmla="*/ 9 w 34"/>
                <a:gd name="T35" fmla="*/ 1 h 32"/>
                <a:gd name="T36" fmla="*/ 12 w 34"/>
                <a:gd name="T37" fmla="*/ 0 h 32"/>
                <a:gd name="T38" fmla="*/ 17 w 34"/>
                <a:gd name="T39" fmla="*/ 0 h 32"/>
                <a:gd name="T40" fmla="*/ 20 w 34"/>
                <a:gd name="T41" fmla="*/ 0 h 32"/>
                <a:gd name="T42" fmla="*/ 24 w 34"/>
                <a:gd name="T43" fmla="*/ 1 h 32"/>
                <a:gd name="T44" fmla="*/ 28 w 34"/>
                <a:gd name="T45" fmla="*/ 2 h 32"/>
                <a:gd name="T46" fmla="*/ 30 w 34"/>
                <a:gd name="T47" fmla="*/ 5 h 32"/>
                <a:gd name="T48" fmla="*/ 33 w 34"/>
                <a:gd name="T49" fmla="*/ 10 h 32"/>
                <a:gd name="T50" fmla="*/ 34 w 34"/>
                <a:gd name="T51" fmla="*/ 16 h 32"/>
                <a:gd name="T52" fmla="*/ 3 w 34"/>
                <a:gd name="T53" fmla="*/ 16 h 32"/>
                <a:gd name="T54" fmla="*/ 5 w 34"/>
                <a:gd name="T55" fmla="*/ 21 h 32"/>
                <a:gd name="T56" fmla="*/ 7 w 34"/>
                <a:gd name="T57" fmla="*/ 25 h 32"/>
                <a:gd name="T58" fmla="*/ 12 w 34"/>
                <a:gd name="T59" fmla="*/ 27 h 32"/>
                <a:gd name="T60" fmla="*/ 17 w 34"/>
                <a:gd name="T61" fmla="*/ 28 h 32"/>
                <a:gd name="T62" fmla="*/ 19 w 34"/>
                <a:gd name="T63" fmla="*/ 28 h 32"/>
                <a:gd name="T64" fmla="*/ 22 w 34"/>
                <a:gd name="T65" fmla="*/ 27 h 32"/>
                <a:gd name="T66" fmla="*/ 23 w 34"/>
                <a:gd name="T67" fmla="*/ 27 h 32"/>
                <a:gd name="T68" fmla="*/ 25 w 34"/>
                <a:gd name="T69" fmla="*/ 26 h 32"/>
                <a:gd name="T70" fmla="*/ 27 w 34"/>
                <a:gd name="T71" fmla="*/ 23 h 32"/>
                <a:gd name="T72" fmla="*/ 29 w 34"/>
                <a:gd name="T73" fmla="*/ 21 h 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4"/>
                <a:gd name="T112" fmla="*/ 0 h 32"/>
                <a:gd name="T113" fmla="*/ 34 w 34"/>
                <a:gd name="T114" fmla="*/ 32 h 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4" h="32">
                  <a:moveTo>
                    <a:pt x="29" y="21"/>
                  </a:moveTo>
                  <a:lnTo>
                    <a:pt x="33" y="22"/>
                  </a:lnTo>
                  <a:lnTo>
                    <a:pt x="30" y="26"/>
                  </a:lnTo>
                  <a:lnTo>
                    <a:pt x="29" y="28"/>
                  </a:lnTo>
                  <a:lnTo>
                    <a:pt x="25" y="30"/>
                  </a:lnTo>
                  <a:lnTo>
                    <a:pt x="23" y="31"/>
                  </a:lnTo>
                  <a:lnTo>
                    <a:pt x="20" y="32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3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10"/>
                  </a:lnTo>
                  <a:lnTo>
                    <a:pt x="34" y="16"/>
                  </a:lnTo>
                  <a:lnTo>
                    <a:pt x="3" y="16"/>
                  </a:lnTo>
                  <a:lnTo>
                    <a:pt x="5" y="21"/>
                  </a:lnTo>
                  <a:lnTo>
                    <a:pt x="7" y="25"/>
                  </a:lnTo>
                  <a:lnTo>
                    <a:pt x="12" y="27"/>
                  </a:lnTo>
                  <a:lnTo>
                    <a:pt x="17" y="28"/>
                  </a:lnTo>
                  <a:lnTo>
                    <a:pt x="19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5" y="26"/>
                  </a:lnTo>
                  <a:lnTo>
                    <a:pt x="27" y="23"/>
                  </a:lnTo>
                  <a:lnTo>
                    <a:pt x="29" y="21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6" name="Freeform 3428"/>
            <p:cNvSpPr>
              <a:spLocks/>
            </p:cNvSpPr>
            <p:nvPr/>
          </p:nvSpPr>
          <p:spPr bwMode="auto">
            <a:xfrm>
              <a:off x="2795" y="1003"/>
              <a:ext cx="24" cy="9"/>
            </a:xfrm>
            <a:custGeom>
              <a:avLst/>
              <a:gdLst>
                <a:gd name="T0" fmla="*/ 24 w 24"/>
                <a:gd name="T1" fmla="*/ 9 h 9"/>
                <a:gd name="T2" fmla="*/ 23 w 24"/>
                <a:gd name="T3" fmla="*/ 7 h 9"/>
                <a:gd name="T4" fmla="*/ 22 w 24"/>
                <a:gd name="T5" fmla="*/ 4 h 9"/>
                <a:gd name="T6" fmla="*/ 19 w 24"/>
                <a:gd name="T7" fmla="*/ 3 h 9"/>
                <a:gd name="T8" fmla="*/ 17 w 24"/>
                <a:gd name="T9" fmla="*/ 2 h 9"/>
                <a:gd name="T10" fmla="*/ 14 w 24"/>
                <a:gd name="T11" fmla="*/ 0 h 9"/>
                <a:gd name="T12" fmla="*/ 12 w 24"/>
                <a:gd name="T13" fmla="*/ 0 h 9"/>
                <a:gd name="T14" fmla="*/ 7 w 24"/>
                <a:gd name="T15" fmla="*/ 0 h 9"/>
                <a:gd name="T16" fmla="*/ 3 w 24"/>
                <a:gd name="T17" fmla="*/ 3 h 9"/>
                <a:gd name="T18" fmla="*/ 1 w 24"/>
                <a:gd name="T19" fmla="*/ 5 h 9"/>
                <a:gd name="T20" fmla="*/ 0 w 24"/>
                <a:gd name="T21" fmla="*/ 9 h 9"/>
                <a:gd name="T22" fmla="*/ 24 w 24"/>
                <a:gd name="T23" fmla="*/ 9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"/>
                <a:gd name="T37" fmla="*/ 0 h 9"/>
                <a:gd name="T38" fmla="*/ 24 w 24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" h="9">
                  <a:moveTo>
                    <a:pt x="24" y="9"/>
                  </a:moveTo>
                  <a:lnTo>
                    <a:pt x="23" y="7"/>
                  </a:lnTo>
                  <a:lnTo>
                    <a:pt x="22" y="4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5"/>
                  </a:lnTo>
                  <a:lnTo>
                    <a:pt x="0" y="9"/>
                  </a:lnTo>
                  <a:lnTo>
                    <a:pt x="24" y="9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7" name="Freeform 3429"/>
            <p:cNvSpPr>
              <a:spLocks/>
            </p:cNvSpPr>
            <p:nvPr/>
          </p:nvSpPr>
          <p:spPr bwMode="auto">
            <a:xfrm>
              <a:off x="2831" y="988"/>
              <a:ext cx="27" cy="43"/>
            </a:xfrm>
            <a:custGeom>
              <a:avLst/>
              <a:gdLst>
                <a:gd name="T0" fmla="*/ 0 w 27"/>
                <a:gd name="T1" fmla="*/ 0 h 43"/>
                <a:gd name="T2" fmla="*/ 5 w 27"/>
                <a:gd name="T3" fmla="*/ 0 h 43"/>
                <a:gd name="T4" fmla="*/ 5 w 27"/>
                <a:gd name="T5" fmla="*/ 24 h 43"/>
                <a:gd name="T6" fmla="*/ 20 w 27"/>
                <a:gd name="T7" fmla="*/ 12 h 43"/>
                <a:gd name="T8" fmla="*/ 26 w 27"/>
                <a:gd name="T9" fmla="*/ 12 h 43"/>
                <a:gd name="T10" fmla="*/ 9 w 27"/>
                <a:gd name="T11" fmla="*/ 27 h 43"/>
                <a:gd name="T12" fmla="*/ 27 w 27"/>
                <a:gd name="T13" fmla="*/ 43 h 43"/>
                <a:gd name="T14" fmla="*/ 21 w 27"/>
                <a:gd name="T15" fmla="*/ 43 h 43"/>
                <a:gd name="T16" fmla="*/ 5 w 27"/>
                <a:gd name="T17" fmla="*/ 29 h 43"/>
                <a:gd name="T18" fmla="*/ 5 w 27"/>
                <a:gd name="T19" fmla="*/ 43 h 43"/>
                <a:gd name="T20" fmla="*/ 0 w 27"/>
                <a:gd name="T21" fmla="*/ 43 h 43"/>
                <a:gd name="T22" fmla="*/ 0 w 27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43"/>
                <a:gd name="T38" fmla="*/ 27 w 27"/>
                <a:gd name="T39" fmla="*/ 43 h 4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43">
                  <a:moveTo>
                    <a:pt x="0" y="0"/>
                  </a:moveTo>
                  <a:lnTo>
                    <a:pt x="5" y="0"/>
                  </a:lnTo>
                  <a:lnTo>
                    <a:pt x="5" y="24"/>
                  </a:lnTo>
                  <a:lnTo>
                    <a:pt x="20" y="12"/>
                  </a:lnTo>
                  <a:lnTo>
                    <a:pt x="26" y="12"/>
                  </a:lnTo>
                  <a:lnTo>
                    <a:pt x="9" y="27"/>
                  </a:lnTo>
                  <a:lnTo>
                    <a:pt x="27" y="43"/>
                  </a:lnTo>
                  <a:lnTo>
                    <a:pt x="21" y="43"/>
                  </a:lnTo>
                  <a:lnTo>
                    <a:pt x="5" y="29"/>
                  </a:lnTo>
                  <a:lnTo>
                    <a:pt x="5" y="43"/>
                  </a:lnTo>
                  <a:lnTo>
                    <a:pt x="0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8" name="Freeform 3430"/>
            <p:cNvSpPr>
              <a:spLocks/>
            </p:cNvSpPr>
            <p:nvPr/>
          </p:nvSpPr>
          <p:spPr bwMode="auto">
            <a:xfrm>
              <a:off x="2884" y="988"/>
              <a:ext cx="12" cy="43"/>
            </a:xfrm>
            <a:custGeom>
              <a:avLst/>
              <a:gdLst>
                <a:gd name="T0" fmla="*/ 3 w 12"/>
                <a:gd name="T1" fmla="*/ 0 h 43"/>
                <a:gd name="T2" fmla="*/ 12 w 12"/>
                <a:gd name="T3" fmla="*/ 0 h 43"/>
                <a:gd name="T4" fmla="*/ 12 w 12"/>
                <a:gd name="T5" fmla="*/ 43 h 43"/>
                <a:gd name="T6" fmla="*/ 7 w 12"/>
                <a:gd name="T7" fmla="*/ 43 h 43"/>
                <a:gd name="T8" fmla="*/ 7 w 12"/>
                <a:gd name="T9" fmla="*/ 5 h 43"/>
                <a:gd name="T10" fmla="*/ 0 w 12"/>
                <a:gd name="T11" fmla="*/ 5 h 43"/>
                <a:gd name="T12" fmla="*/ 3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3"/>
                <a:gd name="T23" fmla="*/ 12 w 12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3">
                  <a:moveTo>
                    <a:pt x="3" y="0"/>
                  </a:moveTo>
                  <a:lnTo>
                    <a:pt x="12" y="0"/>
                  </a:lnTo>
                  <a:lnTo>
                    <a:pt x="12" y="43"/>
                  </a:lnTo>
                  <a:lnTo>
                    <a:pt x="7" y="43"/>
                  </a:lnTo>
                  <a:lnTo>
                    <a:pt x="7" y="5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9" name="Freeform 3431"/>
            <p:cNvSpPr>
              <a:spLocks/>
            </p:cNvSpPr>
            <p:nvPr/>
          </p:nvSpPr>
          <p:spPr bwMode="auto">
            <a:xfrm>
              <a:off x="2820" y="2479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20 w 38"/>
                <a:gd name="T5" fmla="*/ 33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20" y="33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0" name="Rectangle 3432"/>
            <p:cNvSpPr>
              <a:spLocks noChangeArrowheads="1"/>
            </p:cNvSpPr>
            <p:nvPr/>
          </p:nvSpPr>
          <p:spPr bwMode="auto">
            <a:xfrm>
              <a:off x="2864" y="2477"/>
              <a:ext cx="4" cy="44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1" name="Freeform 3433"/>
            <p:cNvSpPr>
              <a:spLocks noEditPoints="1"/>
            </p:cNvSpPr>
            <p:nvPr/>
          </p:nvSpPr>
          <p:spPr bwMode="auto">
            <a:xfrm>
              <a:off x="2874" y="2489"/>
              <a:ext cx="32" cy="34"/>
            </a:xfrm>
            <a:custGeom>
              <a:avLst/>
              <a:gdLst>
                <a:gd name="T0" fmla="*/ 28 w 32"/>
                <a:gd name="T1" fmla="*/ 22 h 34"/>
                <a:gd name="T2" fmla="*/ 32 w 32"/>
                <a:gd name="T3" fmla="*/ 23 h 34"/>
                <a:gd name="T4" fmla="*/ 29 w 32"/>
                <a:gd name="T5" fmla="*/ 27 h 34"/>
                <a:gd name="T6" fmla="*/ 28 w 32"/>
                <a:gd name="T7" fmla="*/ 30 h 34"/>
                <a:gd name="T8" fmla="*/ 26 w 32"/>
                <a:gd name="T9" fmla="*/ 31 h 34"/>
                <a:gd name="T10" fmla="*/ 23 w 32"/>
                <a:gd name="T11" fmla="*/ 32 h 34"/>
                <a:gd name="T12" fmla="*/ 19 w 32"/>
                <a:gd name="T13" fmla="*/ 34 h 34"/>
                <a:gd name="T14" fmla="*/ 17 w 32"/>
                <a:gd name="T15" fmla="*/ 34 h 34"/>
                <a:gd name="T16" fmla="*/ 13 w 32"/>
                <a:gd name="T17" fmla="*/ 34 h 34"/>
                <a:gd name="T18" fmla="*/ 10 w 32"/>
                <a:gd name="T19" fmla="*/ 32 h 34"/>
                <a:gd name="T20" fmla="*/ 7 w 32"/>
                <a:gd name="T21" fmla="*/ 31 h 34"/>
                <a:gd name="T22" fmla="*/ 5 w 32"/>
                <a:gd name="T23" fmla="*/ 28 h 34"/>
                <a:gd name="T24" fmla="*/ 1 w 32"/>
                <a:gd name="T25" fmla="*/ 23 h 34"/>
                <a:gd name="T26" fmla="*/ 0 w 32"/>
                <a:gd name="T27" fmla="*/ 17 h 34"/>
                <a:gd name="T28" fmla="*/ 1 w 32"/>
                <a:gd name="T29" fmla="*/ 11 h 34"/>
                <a:gd name="T30" fmla="*/ 4 w 32"/>
                <a:gd name="T31" fmla="*/ 6 h 34"/>
                <a:gd name="T32" fmla="*/ 6 w 32"/>
                <a:gd name="T33" fmla="*/ 3 h 34"/>
                <a:gd name="T34" fmla="*/ 10 w 32"/>
                <a:gd name="T35" fmla="*/ 2 h 34"/>
                <a:gd name="T36" fmla="*/ 12 w 32"/>
                <a:gd name="T37" fmla="*/ 1 h 34"/>
                <a:gd name="T38" fmla="*/ 16 w 32"/>
                <a:gd name="T39" fmla="*/ 0 h 34"/>
                <a:gd name="T40" fmla="*/ 19 w 32"/>
                <a:gd name="T41" fmla="*/ 1 h 34"/>
                <a:gd name="T42" fmla="*/ 23 w 32"/>
                <a:gd name="T43" fmla="*/ 2 h 34"/>
                <a:gd name="T44" fmla="*/ 27 w 32"/>
                <a:gd name="T45" fmla="*/ 3 h 34"/>
                <a:gd name="T46" fmla="*/ 29 w 32"/>
                <a:gd name="T47" fmla="*/ 6 h 34"/>
                <a:gd name="T48" fmla="*/ 32 w 32"/>
                <a:gd name="T49" fmla="*/ 11 h 34"/>
                <a:gd name="T50" fmla="*/ 32 w 32"/>
                <a:gd name="T51" fmla="*/ 17 h 34"/>
                <a:gd name="T52" fmla="*/ 5 w 32"/>
                <a:gd name="T53" fmla="*/ 17 h 34"/>
                <a:gd name="T54" fmla="*/ 5 w 32"/>
                <a:gd name="T55" fmla="*/ 22 h 34"/>
                <a:gd name="T56" fmla="*/ 8 w 32"/>
                <a:gd name="T57" fmla="*/ 26 h 34"/>
                <a:gd name="T58" fmla="*/ 12 w 32"/>
                <a:gd name="T59" fmla="*/ 28 h 34"/>
                <a:gd name="T60" fmla="*/ 16 w 32"/>
                <a:gd name="T61" fmla="*/ 30 h 34"/>
                <a:gd name="T62" fmla="*/ 18 w 32"/>
                <a:gd name="T63" fmla="*/ 30 h 34"/>
                <a:gd name="T64" fmla="*/ 21 w 32"/>
                <a:gd name="T65" fmla="*/ 28 h 34"/>
                <a:gd name="T66" fmla="*/ 23 w 32"/>
                <a:gd name="T67" fmla="*/ 27 h 34"/>
                <a:gd name="T68" fmla="*/ 24 w 32"/>
                <a:gd name="T69" fmla="*/ 26 h 34"/>
                <a:gd name="T70" fmla="*/ 26 w 32"/>
                <a:gd name="T71" fmla="*/ 25 h 34"/>
                <a:gd name="T72" fmla="*/ 28 w 32"/>
                <a:gd name="T73" fmla="*/ 22 h 34"/>
                <a:gd name="T74" fmla="*/ 28 w 32"/>
                <a:gd name="T75" fmla="*/ 13 h 34"/>
                <a:gd name="T76" fmla="*/ 27 w 32"/>
                <a:gd name="T77" fmla="*/ 11 h 34"/>
                <a:gd name="T78" fmla="*/ 26 w 32"/>
                <a:gd name="T79" fmla="*/ 8 h 34"/>
                <a:gd name="T80" fmla="*/ 24 w 32"/>
                <a:gd name="T81" fmla="*/ 7 h 34"/>
                <a:gd name="T82" fmla="*/ 22 w 32"/>
                <a:gd name="T83" fmla="*/ 6 h 34"/>
                <a:gd name="T84" fmla="*/ 19 w 32"/>
                <a:gd name="T85" fmla="*/ 5 h 34"/>
                <a:gd name="T86" fmla="*/ 16 w 32"/>
                <a:gd name="T87" fmla="*/ 5 h 34"/>
                <a:gd name="T88" fmla="*/ 12 w 32"/>
                <a:gd name="T89" fmla="*/ 5 h 34"/>
                <a:gd name="T90" fmla="*/ 8 w 32"/>
                <a:gd name="T91" fmla="*/ 7 h 34"/>
                <a:gd name="T92" fmla="*/ 6 w 32"/>
                <a:gd name="T93" fmla="*/ 10 h 34"/>
                <a:gd name="T94" fmla="*/ 5 w 32"/>
                <a:gd name="T95" fmla="*/ 13 h 34"/>
                <a:gd name="T96" fmla="*/ 28 w 32"/>
                <a:gd name="T97" fmla="*/ 13 h 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4"/>
                <a:gd name="T149" fmla="*/ 32 w 32"/>
                <a:gd name="T150" fmla="*/ 34 h 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4">
                  <a:moveTo>
                    <a:pt x="28" y="22"/>
                  </a:moveTo>
                  <a:lnTo>
                    <a:pt x="32" y="23"/>
                  </a:lnTo>
                  <a:lnTo>
                    <a:pt x="29" y="27"/>
                  </a:lnTo>
                  <a:lnTo>
                    <a:pt x="28" y="30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19" y="34"/>
                  </a:lnTo>
                  <a:lnTo>
                    <a:pt x="17" y="34"/>
                  </a:lnTo>
                  <a:lnTo>
                    <a:pt x="13" y="34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  <a:close/>
                  <a:moveTo>
                    <a:pt x="28" y="13"/>
                  </a:moveTo>
                  <a:lnTo>
                    <a:pt x="27" y="11"/>
                  </a:lnTo>
                  <a:lnTo>
                    <a:pt x="26" y="8"/>
                  </a:lnTo>
                  <a:lnTo>
                    <a:pt x="24" y="7"/>
                  </a:lnTo>
                  <a:lnTo>
                    <a:pt x="22" y="6"/>
                  </a:lnTo>
                  <a:lnTo>
                    <a:pt x="19" y="5"/>
                  </a:lnTo>
                  <a:lnTo>
                    <a:pt x="16" y="5"/>
                  </a:lnTo>
                  <a:lnTo>
                    <a:pt x="12" y="5"/>
                  </a:lnTo>
                  <a:lnTo>
                    <a:pt x="8" y="7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2" name="Freeform 3434"/>
            <p:cNvSpPr>
              <a:spLocks/>
            </p:cNvSpPr>
            <p:nvPr/>
          </p:nvSpPr>
          <p:spPr bwMode="auto">
            <a:xfrm>
              <a:off x="2914" y="2477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3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3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3" name="Freeform 3435"/>
            <p:cNvSpPr>
              <a:spLocks/>
            </p:cNvSpPr>
            <p:nvPr/>
          </p:nvSpPr>
          <p:spPr bwMode="auto">
            <a:xfrm>
              <a:off x="2957" y="2477"/>
              <a:ext cx="28" cy="44"/>
            </a:xfrm>
            <a:custGeom>
              <a:avLst/>
              <a:gdLst>
                <a:gd name="T0" fmla="*/ 5 w 28"/>
                <a:gd name="T1" fmla="*/ 15 h 44"/>
                <a:gd name="T2" fmla="*/ 0 w 28"/>
                <a:gd name="T3" fmla="*/ 15 h 44"/>
                <a:gd name="T4" fmla="*/ 1 w 28"/>
                <a:gd name="T5" fmla="*/ 9 h 44"/>
                <a:gd name="T6" fmla="*/ 5 w 28"/>
                <a:gd name="T7" fmla="*/ 5 h 44"/>
                <a:gd name="T8" fmla="*/ 9 w 28"/>
                <a:gd name="T9" fmla="*/ 2 h 44"/>
                <a:gd name="T10" fmla="*/ 15 w 28"/>
                <a:gd name="T11" fmla="*/ 0 h 44"/>
                <a:gd name="T12" fmla="*/ 20 w 28"/>
                <a:gd name="T13" fmla="*/ 2 h 44"/>
                <a:gd name="T14" fmla="*/ 23 w 28"/>
                <a:gd name="T15" fmla="*/ 4 h 44"/>
                <a:gd name="T16" fmla="*/ 27 w 28"/>
                <a:gd name="T17" fmla="*/ 9 h 44"/>
                <a:gd name="T18" fmla="*/ 27 w 28"/>
                <a:gd name="T19" fmla="*/ 14 h 44"/>
                <a:gd name="T20" fmla="*/ 27 w 28"/>
                <a:gd name="T21" fmla="*/ 17 h 44"/>
                <a:gd name="T22" fmla="*/ 26 w 28"/>
                <a:gd name="T23" fmla="*/ 20 h 44"/>
                <a:gd name="T24" fmla="*/ 23 w 28"/>
                <a:gd name="T25" fmla="*/ 24 h 44"/>
                <a:gd name="T26" fmla="*/ 18 w 28"/>
                <a:gd name="T27" fmla="*/ 29 h 44"/>
                <a:gd name="T28" fmla="*/ 9 w 28"/>
                <a:gd name="T29" fmla="*/ 40 h 44"/>
                <a:gd name="T30" fmla="*/ 28 w 28"/>
                <a:gd name="T31" fmla="*/ 40 h 44"/>
                <a:gd name="T32" fmla="*/ 28 w 28"/>
                <a:gd name="T33" fmla="*/ 44 h 44"/>
                <a:gd name="T34" fmla="*/ 0 w 28"/>
                <a:gd name="T35" fmla="*/ 44 h 44"/>
                <a:gd name="T36" fmla="*/ 16 w 28"/>
                <a:gd name="T37" fmla="*/ 27 h 44"/>
                <a:gd name="T38" fmla="*/ 20 w 28"/>
                <a:gd name="T39" fmla="*/ 23 h 44"/>
                <a:gd name="T40" fmla="*/ 22 w 28"/>
                <a:gd name="T41" fmla="*/ 19 h 44"/>
                <a:gd name="T42" fmla="*/ 23 w 28"/>
                <a:gd name="T43" fmla="*/ 17 h 44"/>
                <a:gd name="T44" fmla="*/ 23 w 28"/>
                <a:gd name="T45" fmla="*/ 14 h 44"/>
                <a:gd name="T46" fmla="*/ 22 w 28"/>
                <a:gd name="T47" fmla="*/ 10 h 44"/>
                <a:gd name="T48" fmla="*/ 21 w 28"/>
                <a:gd name="T49" fmla="*/ 8 h 44"/>
                <a:gd name="T50" fmla="*/ 17 w 28"/>
                <a:gd name="T51" fmla="*/ 5 h 44"/>
                <a:gd name="T52" fmla="*/ 15 w 28"/>
                <a:gd name="T53" fmla="*/ 5 h 44"/>
                <a:gd name="T54" fmla="*/ 11 w 28"/>
                <a:gd name="T55" fmla="*/ 5 h 44"/>
                <a:gd name="T56" fmla="*/ 7 w 28"/>
                <a:gd name="T57" fmla="*/ 8 h 44"/>
                <a:gd name="T58" fmla="*/ 5 w 28"/>
                <a:gd name="T59" fmla="*/ 10 h 44"/>
                <a:gd name="T60" fmla="*/ 5 w 28"/>
                <a:gd name="T61" fmla="*/ 1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"/>
                <a:gd name="T94" fmla="*/ 0 h 44"/>
                <a:gd name="T95" fmla="*/ 28 w 28"/>
                <a:gd name="T96" fmla="*/ 44 h 4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" h="44">
                  <a:moveTo>
                    <a:pt x="5" y="15"/>
                  </a:moveTo>
                  <a:lnTo>
                    <a:pt x="0" y="15"/>
                  </a:lnTo>
                  <a:lnTo>
                    <a:pt x="1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7" y="17"/>
                  </a:lnTo>
                  <a:lnTo>
                    <a:pt x="26" y="20"/>
                  </a:lnTo>
                  <a:lnTo>
                    <a:pt x="23" y="24"/>
                  </a:lnTo>
                  <a:lnTo>
                    <a:pt x="18" y="29"/>
                  </a:lnTo>
                  <a:lnTo>
                    <a:pt x="9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0" y="44"/>
                  </a:lnTo>
                  <a:lnTo>
                    <a:pt x="16" y="27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3" y="17"/>
                  </a:lnTo>
                  <a:lnTo>
                    <a:pt x="23" y="14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5" y="10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4" name="Freeform 3436"/>
            <p:cNvSpPr>
              <a:spLocks/>
            </p:cNvSpPr>
            <p:nvPr/>
          </p:nvSpPr>
          <p:spPr bwMode="auto">
            <a:xfrm>
              <a:off x="2820" y="2479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20 w 38"/>
                <a:gd name="T5" fmla="*/ 33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20" y="33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5" name="Rectangle 3437"/>
            <p:cNvSpPr>
              <a:spLocks noChangeArrowheads="1"/>
            </p:cNvSpPr>
            <p:nvPr/>
          </p:nvSpPr>
          <p:spPr bwMode="auto">
            <a:xfrm>
              <a:off x="2864" y="2477"/>
              <a:ext cx="4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6" name="Freeform 3438"/>
            <p:cNvSpPr>
              <a:spLocks/>
            </p:cNvSpPr>
            <p:nvPr/>
          </p:nvSpPr>
          <p:spPr bwMode="auto">
            <a:xfrm>
              <a:off x="2874" y="2489"/>
              <a:ext cx="32" cy="34"/>
            </a:xfrm>
            <a:custGeom>
              <a:avLst/>
              <a:gdLst>
                <a:gd name="T0" fmla="*/ 28 w 32"/>
                <a:gd name="T1" fmla="*/ 22 h 34"/>
                <a:gd name="T2" fmla="*/ 32 w 32"/>
                <a:gd name="T3" fmla="*/ 23 h 34"/>
                <a:gd name="T4" fmla="*/ 29 w 32"/>
                <a:gd name="T5" fmla="*/ 27 h 34"/>
                <a:gd name="T6" fmla="*/ 28 w 32"/>
                <a:gd name="T7" fmla="*/ 30 h 34"/>
                <a:gd name="T8" fmla="*/ 26 w 32"/>
                <a:gd name="T9" fmla="*/ 31 h 34"/>
                <a:gd name="T10" fmla="*/ 23 w 32"/>
                <a:gd name="T11" fmla="*/ 32 h 34"/>
                <a:gd name="T12" fmla="*/ 19 w 32"/>
                <a:gd name="T13" fmla="*/ 34 h 34"/>
                <a:gd name="T14" fmla="*/ 17 w 32"/>
                <a:gd name="T15" fmla="*/ 34 h 34"/>
                <a:gd name="T16" fmla="*/ 13 w 32"/>
                <a:gd name="T17" fmla="*/ 34 h 34"/>
                <a:gd name="T18" fmla="*/ 10 w 32"/>
                <a:gd name="T19" fmla="*/ 32 h 34"/>
                <a:gd name="T20" fmla="*/ 7 w 32"/>
                <a:gd name="T21" fmla="*/ 31 h 34"/>
                <a:gd name="T22" fmla="*/ 5 w 32"/>
                <a:gd name="T23" fmla="*/ 28 h 34"/>
                <a:gd name="T24" fmla="*/ 1 w 32"/>
                <a:gd name="T25" fmla="*/ 23 h 34"/>
                <a:gd name="T26" fmla="*/ 0 w 32"/>
                <a:gd name="T27" fmla="*/ 17 h 34"/>
                <a:gd name="T28" fmla="*/ 1 w 32"/>
                <a:gd name="T29" fmla="*/ 11 h 34"/>
                <a:gd name="T30" fmla="*/ 4 w 32"/>
                <a:gd name="T31" fmla="*/ 6 h 34"/>
                <a:gd name="T32" fmla="*/ 6 w 32"/>
                <a:gd name="T33" fmla="*/ 3 h 34"/>
                <a:gd name="T34" fmla="*/ 10 w 32"/>
                <a:gd name="T35" fmla="*/ 2 h 34"/>
                <a:gd name="T36" fmla="*/ 12 w 32"/>
                <a:gd name="T37" fmla="*/ 1 h 34"/>
                <a:gd name="T38" fmla="*/ 16 w 32"/>
                <a:gd name="T39" fmla="*/ 0 h 34"/>
                <a:gd name="T40" fmla="*/ 19 w 32"/>
                <a:gd name="T41" fmla="*/ 1 h 34"/>
                <a:gd name="T42" fmla="*/ 23 w 32"/>
                <a:gd name="T43" fmla="*/ 2 h 34"/>
                <a:gd name="T44" fmla="*/ 27 w 32"/>
                <a:gd name="T45" fmla="*/ 3 h 34"/>
                <a:gd name="T46" fmla="*/ 29 w 32"/>
                <a:gd name="T47" fmla="*/ 6 h 34"/>
                <a:gd name="T48" fmla="*/ 32 w 32"/>
                <a:gd name="T49" fmla="*/ 11 h 34"/>
                <a:gd name="T50" fmla="*/ 32 w 32"/>
                <a:gd name="T51" fmla="*/ 17 h 34"/>
                <a:gd name="T52" fmla="*/ 5 w 32"/>
                <a:gd name="T53" fmla="*/ 17 h 34"/>
                <a:gd name="T54" fmla="*/ 5 w 32"/>
                <a:gd name="T55" fmla="*/ 22 h 34"/>
                <a:gd name="T56" fmla="*/ 8 w 32"/>
                <a:gd name="T57" fmla="*/ 26 h 34"/>
                <a:gd name="T58" fmla="*/ 12 w 32"/>
                <a:gd name="T59" fmla="*/ 28 h 34"/>
                <a:gd name="T60" fmla="*/ 16 w 32"/>
                <a:gd name="T61" fmla="*/ 30 h 34"/>
                <a:gd name="T62" fmla="*/ 18 w 32"/>
                <a:gd name="T63" fmla="*/ 30 h 34"/>
                <a:gd name="T64" fmla="*/ 21 w 32"/>
                <a:gd name="T65" fmla="*/ 28 h 34"/>
                <a:gd name="T66" fmla="*/ 23 w 32"/>
                <a:gd name="T67" fmla="*/ 27 h 34"/>
                <a:gd name="T68" fmla="*/ 24 w 32"/>
                <a:gd name="T69" fmla="*/ 26 h 34"/>
                <a:gd name="T70" fmla="*/ 26 w 32"/>
                <a:gd name="T71" fmla="*/ 25 h 34"/>
                <a:gd name="T72" fmla="*/ 28 w 32"/>
                <a:gd name="T73" fmla="*/ 22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4"/>
                <a:gd name="T113" fmla="*/ 32 w 3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4">
                  <a:moveTo>
                    <a:pt x="28" y="22"/>
                  </a:moveTo>
                  <a:lnTo>
                    <a:pt x="32" y="23"/>
                  </a:lnTo>
                  <a:lnTo>
                    <a:pt x="29" y="27"/>
                  </a:lnTo>
                  <a:lnTo>
                    <a:pt x="28" y="30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19" y="34"/>
                  </a:lnTo>
                  <a:lnTo>
                    <a:pt x="17" y="34"/>
                  </a:lnTo>
                  <a:lnTo>
                    <a:pt x="13" y="34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7" name="Freeform 3439"/>
            <p:cNvSpPr>
              <a:spLocks/>
            </p:cNvSpPr>
            <p:nvPr/>
          </p:nvSpPr>
          <p:spPr bwMode="auto">
            <a:xfrm>
              <a:off x="2879" y="2494"/>
              <a:ext cx="23" cy="8"/>
            </a:xfrm>
            <a:custGeom>
              <a:avLst/>
              <a:gdLst>
                <a:gd name="T0" fmla="*/ 23 w 23"/>
                <a:gd name="T1" fmla="*/ 8 h 8"/>
                <a:gd name="T2" fmla="*/ 22 w 23"/>
                <a:gd name="T3" fmla="*/ 6 h 8"/>
                <a:gd name="T4" fmla="*/ 21 w 23"/>
                <a:gd name="T5" fmla="*/ 3 h 8"/>
                <a:gd name="T6" fmla="*/ 19 w 23"/>
                <a:gd name="T7" fmla="*/ 2 h 8"/>
                <a:gd name="T8" fmla="*/ 17 w 23"/>
                <a:gd name="T9" fmla="*/ 1 h 8"/>
                <a:gd name="T10" fmla="*/ 14 w 23"/>
                <a:gd name="T11" fmla="*/ 0 h 8"/>
                <a:gd name="T12" fmla="*/ 11 w 23"/>
                <a:gd name="T13" fmla="*/ 0 h 8"/>
                <a:gd name="T14" fmla="*/ 7 w 23"/>
                <a:gd name="T15" fmla="*/ 0 h 8"/>
                <a:gd name="T16" fmla="*/ 3 w 23"/>
                <a:gd name="T17" fmla="*/ 2 h 8"/>
                <a:gd name="T18" fmla="*/ 1 w 23"/>
                <a:gd name="T19" fmla="*/ 5 h 8"/>
                <a:gd name="T20" fmla="*/ 0 w 23"/>
                <a:gd name="T21" fmla="*/ 8 h 8"/>
                <a:gd name="T22" fmla="*/ 23 w 23"/>
                <a:gd name="T23" fmla="*/ 8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8"/>
                <a:gd name="T38" fmla="*/ 23 w 23"/>
                <a:gd name="T39" fmla="*/ 8 h 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8">
                  <a:moveTo>
                    <a:pt x="23" y="8"/>
                  </a:moveTo>
                  <a:lnTo>
                    <a:pt x="22" y="6"/>
                  </a:lnTo>
                  <a:lnTo>
                    <a:pt x="21" y="3"/>
                  </a:lnTo>
                  <a:lnTo>
                    <a:pt x="19" y="2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8"/>
                  </a:lnTo>
                  <a:lnTo>
                    <a:pt x="23" y="8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8" name="Freeform 3440"/>
            <p:cNvSpPr>
              <a:spLocks/>
            </p:cNvSpPr>
            <p:nvPr/>
          </p:nvSpPr>
          <p:spPr bwMode="auto">
            <a:xfrm>
              <a:off x="2914" y="2477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3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3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9" name="Freeform 3441"/>
            <p:cNvSpPr>
              <a:spLocks/>
            </p:cNvSpPr>
            <p:nvPr/>
          </p:nvSpPr>
          <p:spPr bwMode="auto">
            <a:xfrm>
              <a:off x="2957" y="2477"/>
              <a:ext cx="28" cy="44"/>
            </a:xfrm>
            <a:custGeom>
              <a:avLst/>
              <a:gdLst>
                <a:gd name="T0" fmla="*/ 5 w 28"/>
                <a:gd name="T1" fmla="*/ 15 h 44"/>
                <a:gd name="T2" fmla="*/ 0 w 28"/>
                <a:gd name="T3" fmla="*/ 15 h 44"/>
                <a:gd name="T4" fmla="*/ 1 w 28"/>
                <a:gd name="T5" fmla="*/ 9 h 44"/>
                <a:gd name="T6" fmla="*/ 5 w 28"/>
                <a:gd name="T7" fmla="*/ 5 h 44"/>
                <a:gd name="T8" fmla="*/ 9 w 28"/>
                <a:gd name="T9" fmla="*/ 2 h 44"/>
                <a:gd name="T10" fmla="*/ 15 w 28"/>
                <a:gd name="T11" fmla="*/ 0 h 44"/>
                <a:gd name="T12" fmla="*/ 20 w 28"/>
                <a:gd name="T13" fmla="*/ 2 h 44"/>
                <a:gd name="T14" fmla="*/ 23 w 28"/>
                <a:gd name="T15" fmla="*/ 4 h 44"/>
                <a:gd name="T16" fmla="*/ 27 w 28"/>
                <a:gd name="T17" fmla="*/ 9 h 44"/>
                <a:gd name="T18" fmla="*/ 27 w 28"/>
                <a:gd name="T19" fmla="*/ 14 h 44"/>
                <a:gd name="T20" fmla="*/ 27 w 28"/>
                <a:gd name="T21" fmla="*/ 17 h 44"/>
                <a:gd name="T22" fmla="*/ 26 w 28"/>
                <a:gd name="T23" fmla="*/ 20 h 44"/>
                <a:gd name="T24" fmla="*/ 23 w 28"/>
                <a:gd name="T25" fmla="*/ 24 h 44"/>
                <a:gd name="T26" fmla="*/ 18 w 28"/>
                <a:gd name="T27" fmla="*/ 29 h 44"/>
                <a:gd name="T28" fmla="*/ 9 w 28"/>
                <a:gd name="T29" fmla="*/ 40 h 44"/>
                <a:gd name="T30" fmla="*/ 28 w 28"/>
                <a:gd name="T31" fmla="*/ 40 h 44"/>
                <a:gd name="T32" fmla="*/ 28 w 28"/>
                <a:gd name="T33" fmla="*/ 44 h 44"/>
                <a:gd name="T34" fmla="*/ 0 w 28"/>
                <a:gd name="T35" fmla="*/ 44 h 44"/>
                <a:gd name="T36" fmla="*/ 16 w 28"/>
                <a:gd name="T37" fmla="*/ 27 h 44"/>
                <a:gd name="T38" fmla="*/ 20 w 28"/>
                <a:gd name="T39" fmla="*/ 23 h 44"/>
                <a:gd name="T40" fmla="*/ 22 w 28"/>
                <a:gd name="T41" fmla="*/ 19 h 44"/>
                <a:gd name="T42" fmla="*/ 23 w 28"/>
                <a:gd name="T43" fmla="*/ 17 h 44"/>
                <a:gd name="T44" fmla="*/ 23 w 28"/>
                <a:gd name="T45" fmla="*/ 14 h 44"/>
                <a:gd name="T46" fmla="*/ 22 w 28"/>
                <a:gd name="T47" fmla="*/ 10 h 44"/>
                <a:gd name="T48" fmla="*/ 21 w 28"/>
                <a:gd name="T49" fmla="*/ 8 h 44"/>
                <a:gd name="T50" fmla="*/ 17 w 28"/>
                <a:gd name="T51" fmla="*/ 5 h 44"/>
                <a:gd name="T52" fmla="*/ 15 w 28"/>
                <a:gd name="T53" fmla="*/ 5 h 44"/>
                <a:gd name="T54" fmla="*/ 11 w 28"/>
                <a:gd name="T55" fmla="*/ 5 h 44"/>
                <a:gd name="T56" fmla="*/ 7 w 28"/>
                <a:gd name="T57" fmla="*/ 8 h 44"/>
                <a:gd name="T58" fmla="*/ 5 w 28"/>
                <a:gd name="T59" fmla="*/ 10 h 44"/>
                <a:gd name="T60" fmla="*/ 5 w 28"/>
                <a:gd name="T61" fmla="*/ 1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"/>
                <a:gd name="T94" fmla="*/ 0 h 44"/>
                <a:gd name="T95" fmla="*/ 28 w 28"/>
                <a:gd name="T96" fmla="*/ 44 h 4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" h="44">
                  <a:moveTo>
                    <a:pt x="5" y="15"/>
                  </a:moveTo>
                  <a:lnTo>
                    <a:pt x="0" y="15"/>
                  </a:lnTo>
                  <a:lnTo>
                    <a:pt x="1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7" y="17"/>
                  </a:lnTo>
                  <a:lnTo>
                    <a:pt x="26" y="20"/>
                  </a:lnTo>
                  <a:lnTo>
                    <a:pt x="23" y="24"/>
                  </a:lnTo>
                  <a:lnTo>
                    <a:pt x="18" y="29"/>
                  </a:lnTo>
                  <a:lnTo>
                    <a:pt x="9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0" y="44"/>
                  </a:lnTo>
                  <a:lnTo>
                    <a:pt x="16" y="27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3" y="17"/>
                  </a:lnTo>
                  <a:lnTo>
                    <a:pt x="23" y="14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5" y="10"/>
                  </a:lnTo>
                  <a:lnTo>
                    <a:pt x="5" y="15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0" name="Freeform 3442"/>
            <p:cNvSpPr>
              <a:spLocks/>
            </p:cNvSpPr>
            <p:nvPr/>
          </p:nvSpPr>
          <p:spPr bwMode="auto">
            <a:xfrm>
              <a:off x="3492" y="2030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19 w 38"/>
                <a:gd name="T5" fmla="*/ 32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19" y="32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1" name="Freeform 3444"/>
            <p:cNvSpPr>
              <a:spLocks noEditPoints="1"/>
            </p:cNvSpPr>
            <p:nvPr/>
          </p:nvSpPr>
          <p:spPr bwMode="auto">
            <a:xfrm>
              <a:off x="3546" y="2040"/>
              <a:ext cx="32" cy="33"/>
            </a:xfrm>
            <a:custGeom>
              <a:avLst/>
              <a:gdLst>
                <a:gd name="T0" fmla="*/ 28 w 32"/>
                <a:gd name="T1" fmla="*/ 22 h 33"/>
                <a:gd name="T2" fmla="*/ 32 w 32"/>
                <a:gd name="T3" fmla="*/ 23 h 33"/>
                <a:gd name="T4" fmla="*/ 29 w 32"/>
                <a:gd name="T5" fmla="*/ 26 h 33"/>
                <a:gd name="T6" fmla="*/ 28 w 32"/>
                <a:gd name="T7" fmla="*/ 28 h 33"/>
                <a:gd name="T8" fmla="*/ 26 w 32"/>
                <a:gd name="T9" fmla="*/ 31 h 33"/>
                <a:gd name="T10" fmla="*/ 23 w 32"/>
                <a:gd name="T11" fmla="*/ 32 h 33"/>
                <a:gd name="T12" fmla="*/ 20 w 32"/>
                <a:gd name="T13" fmla="*/ 32 h 33"/>
                <a:gd name="T14" fmla="*/ 17 w 32"/>
                <a:gd name="T15" fmla="*/ 33 h 33"/>
                <a:gd name="T16" fmla="*/ 13 w 32"/>
                <a:gd name="T17" fmla="*/ 32 h 33"/>
                <a:gd name="T18" fmla="*/ 10 w 32"/>
                <a:gd name="T19" fmla="*/ 32 h 33"/>
                <a:gd name="T20" fmla="*/ 7 w 32"/>
                <a:gd name="T21" fmla="*/ 30 h 33"/>
                <a:gd name="T22" fmla="*/ 5 w 32"/>
                <a:gd name="T23" fmla="*/ 28 h 33"/>
                <a:gd name="T24" fmla="*/ 1 w 32"/>
                <a:gd name="T25" fmla="*/ 22 h 33"/>
                <a:gd name="T26" fmla="*/ 0 w 32"/>
                <a:gd name="T27" fmla="*/ 17 h 33"/>
                <a:gd name="T28" fmla="*/ 1 w 32"/>
                <a:gd name="T29" fmla="*/ 11 h 33"/>
                <a:gd name="T30" fmla="*/ 4 w 32"/>
                <a:gd name="T31" fmla="*/ 6 h 33"/>
                <a:gd name="T32" fmla="*/ 6 w 32"/>
                <a:gd name="T33" fmla="*/ 3 h 33"/>
                <a:gd name="T34" fmla="*/ 10 w 32"/>
                <a:gd name="T35" fmla="*/ 1 h 33"/>
                <a:gd name="T36" fmla="*/ 12 w 32"/>
                <a:gd name="T37" fmla="*/ 1 h 33"/>
                <a:gd name="T38" fmla="*/ 16 w 32"/>
                <a:gd name="T39" fmla="*/ 0 h 33"/>
                <a:gd name="T40" fmla="*/ 20 w 32"/>
                <a:gd name="T41" fmla="*/ 1 h 33"/>
                <a:gd name="T42" fmla="*/ 23 w 32"/>
                <a:gd name="T43" fmla="*/ 2 h 33"/>
                <a:gd name="T44" fmla="*/ 27 w 32"/>
                <a:gd name="T45" fmla="*/ 3 h 33"/>
                <a:gd name="T46" fmla="*/ 29 w 32"/>
                <a:gd name="T47" fmla="*/ 6 h 33"/>
                <a:gd name="T48" fmla="*/ 32 w 32"/>
                <a:gd name="T49" fmla="*/ 11 h 33"/>
                <a:gd name="T50" fmla="*/ 32 w 32"/>
                <a:gd name="T51" fmla="*/ 17 h 33"/>
                <a:gd name="T52" fmla="*/ 5 w 32"/>
                <a:gd name="T53" fmla="*/ 17 h 33"/>
                <a:gd name="T54" fmla="*/ 5 w 32"/>
                <a:gd name="T55" fmla="*/ 22 h 33"/>
                <a:gd name="T56" fmla="*/ 7 w 32"/>
                <a:gd name="T57" fmla="*/ 26 h 33"/>
                <a:gd name="T58" fmla="*/ 12 w 32"/>
                <a:gd name="T59" fmla="*/ 28 h 33"/>
                <a:gd name="T60" fmla="*/ 16 w 32"/>
                <a:gd name="T61" fmla="*/ 30 h 33"/>
                <a:gd name="T62" fmla="*/ 18 w 32"/>
                <a:gd name="T63" fmla="*/ 28 h 33"/>
                <a:gd name="T64" fmla="*/ 21 w 32"/>
                <a:gd name="T65" fmla="*/ 28 h 33"/>
                <a:gd name="T66" fmla="*/ 23 w 32"/>
                <a:gd name="T67" fmla="*/ 27 h 33"/>
                <a:gd name="T68" fmla="*/ 24 w 32"/>
                <a:gd name="T69" fmla="*/ 26 h 33"/>
                <a:gd name="T70" fmla="*/ 26 w 32"/>
                <a:gd name="T71" fmla="*/ 25 h 33"/>
                <a:gd name="T72" fmla="*/ 28 w 32"/>
                <a:gd name="T73" fmla="*/ 22 h 33"/>
                <a:gd name="T74" fmla="*/ 28 w 32"/>
                <a:gd name="T75" fmla="*/ 13 h 33"/>
                <a:gd name="T76" fmla="*/ 27 w 32"/>
                <a:gd name="T77" fmla="*/ 11 h 33"/>
                <a:gd name="T78" fmla="*/ 26 w 32"/>
                <a:gd name="T79" fmla="*/ 8 h 33"/>
                <a:gd name="T80" fmla="*/ 24 w 32"/>
                <a:gd name="T81" fmla="*/ 6 h 33"/>
                <a:gd name="T82" fmla="*/ 22 w 32"/>
                <a:gd name="T83" fmla="*/ 5 h 33"/>
                <a:gd name="T84" fmla="*/ 20 w 32"/>
                <a:gd name="T85" fmla="*/ 5 h 33"/>
                <a:gd name="T86" fmla="*/ 16 w 32"/>
                <a:gd name="T87" fmla="*/ 3 h 33"/>
                <a:gd name="T88" fmla="*/ 12 w 32"/>
                <a:gd name="T89" fmla="*/ 5 h 33"/>
                <a:gd name="T90" fmla="*/ 9 w 32"/>
                <a:gd name="T91" fmla="*/ 7 h 33"/>
                <a:gd name="T92" fmla="*/ 6 w 32"/>
                <a:gd name="T93" fmla="*/ 10 h 33"/>
                <a:gd name="T94" fmla="*/ 5 w 32"/>
                <a:gd name="T95" fmla="*/ 13 h 33"/>
                <a:gd name="T96" fmla="*/ 28 w 32"/>
                <a:gd name="T97" fmla="*/ 13 h 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3"/>
                <a:gd name="T149" fmla="*/ 32 w 32"/>
                <a:gd name="T150" fmla="*/ 33 h 3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3">
                  <a:moveTo>
                    <a:pt x="28" y="22"/>
                  </a:moveTo>
                  <a:lnTo>
                    <a:pt x="32" y="23"/>
                  </a:lnTo>
                  <a:lnTo>
                    <a:pt x="29" y="26"/>
                  </a:lnTo>
                  <a:lnTo>
                    <a:pt x="28" y="28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7" y="33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7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  <a:close/>
                  <a:moveTo>
                    <a:pt x="28" y="13"/>
                  </a:moveTo>
                  <a:lnTo>
                    <a:pt x="27" y="11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2" y="5"/>
                  </a:lnTo>
                  <a:lnTo>
                    <a:pt x="20" y="5"/>
                  </a:lnTo>
                  <a:lnTo>
                    <a:pt x="16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2" name="Freeform 3445"/>
            <p:cNvSpPr>
              <a:spLocks/>
            </p:cNvSpPr>
            <p:nvPr/>
          </p:nvSpPr>
          <p:spPr bwMode="auto">
            <a:xfrm>
              <a:off x="3586" y="2028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4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4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3" name="Freeform 3446"/>
            <p:cNvSpPr>
              <a:spLocks/>
            </p:cNvSpPr>
            <p:nvPr/>
          </p:nvSpPr>
          <p:spPr bwMode="auto">
            <a:xfrm>
              <a:off x="3629" y="2028"/>
              <a:ext cx="28" cy="45"/>
            </a:xfrm>
            <a:custGeom>
              <a:avLst/>
              <a:gdLst>
                <a:gd name="T0" fmla="*/ 5 w 28"/>
                <a:gd name="T1" fmla="*/ 12 h 45"/>
                <a:gd name="T2" fmla="*/ 1 w 28"/>
                <a:gd name="T3" fmla="*/ 12 h 45"/>
                <a:gd name="T4" fmla="*/ 3 w 28"/>
                <a:gd name="T5" fmla="*/ 7 h 45"/>
                <a:gd name="T6" fmla="*/ 6 w 28"/>
                <a:gd name="T7" fmla="*/ 4 h 45"/>
                <a:gd name="T8" fmla="*/ 10 w 28"/>
                <a:gd name="T9" fmla="*/ 2 h 45"/>
                <a:gd name="T10" fmla="*/ 14 w 28"/>
                <a:gd name="T11" fmla="*/ 0 h 45"/>
                <a:gd name="T12" fmla="*/ 17 w 28"/>
                <a:gd name="T13" fmla="*/ 2 h 45"/>
                <a:gd name="T14" fmla="*/ 20 w 28"/>
                <a:gd name="T15" fmla="*/ 3 h 45"/>
                <a:gd name="T16" fmla="*/ 22 w 28"/>
                <a:gd name="T17" fmla="*/ 4 h 45"/>
                <a:gd name="T18" fmla="*/ 24 w 28"/>
                <a:gd name="T19" fmla="*/ 7 h 45"/>
                <a:gd name="T20" fmla="*/ 26 w 28"/>
                <a:gd name="T21" fmla="*/ 9 h 45"/>
                <a:gd name="T22" fmla="*/ 26 w 28"/>
                <a:gd name="T23" fmla="*/ 12 h 45"/>
                <a:gd name="T24" fmla="*/ 26 w 28"/>
                <a:gd name="T25" fmla="*/ 14 h 45"/>
                <a:gd name="T26" fmla="*/ 24 w 28"/>
                <a:gd name="T27" fmla="*/ 17 h 45"/>
                <a:gd name="T28" fmla="*/ 22 w 28"/>
                <a:gd name="T29" fmla="*/ 19 h 45"/>
                <a:gd name="T30" fmla="*/ 20 w 28"/>
                <a:gd name="T31" fmla="*/ 20 h 45"/>
                <a:gd name="T32" fmla="*/ 23 w 28"/>
                <a:gd name="T33" fmla="*/ 22 h 45"/>
                <a:gd name="T34" fmla="*/ 24 w 28"/>
                <a:gd name="T35" fmla="*/ 24 h 45"/>
                <a:gd name="T36" fmla="*/ 27 w 28"/>
                <a:gd name="T37" fmla="*/ 28 h 45"/>
                <a:gd name="T38" fmla="*/ 28 w 28"/>
                <a:gd name="T39" fmla="*/ 32 h 45"/>
                <a:gd name="T40" fmla="*/ 27 w 28"/>
                <a:gd name="T41" fmla="*/ 35 h 45"/>
                <a:gd name="T42" fmla="*/ 26 w 28"/>
                <a:gd name="T43" fmla="*/ 38 h 45"/>
                <a:gd name="T44" fmla="*/ 23 w 28"/>
                <a:gd name="T45" fmla="*/ 42 h 45"/>
                <a:gd name="T46" fmla="*/ 21 w 28"/>
                <a:gd name="T47" fmla="*/ 43 h 45"/>
                <a:gd name="T48" fmla="*/ 17 w 28"/>
                <a:gd name="T49" fmla="*/ 44 h 45"/>
                <a:gd name="T50" fmla="*/ 14 w 28"/>
                <a:gd name="T51" fmla="*/ 45 h 45"/>
                <a:gd name="T52" fmla="*/ 9 w 28"/>
                <a:gd name="T53" fmla="*/ 44 h 45"/>
                <a:gd name="T54" fmla="*/ 5 w 28"/>
                <a:gd name="T55" fmla="*/ 42 h 45"/>
                <a:gd name="T56" fmla="*/ 1 w 28"/>
                <a:gd name="T57" fmla="*/ 38 h 45"/>
                <a:gd name="T58" fmla="*/ 0 w 28"/>
                <a:gd name="T59" fmla="*/ 33 h 45"/>
                <a:gd name="T60" fmla="*/ 4 w 28"/>
                <a:gd name="T61" fmla="*/ 33 h 45"/>
                <a:gd name="T62" fmla="*/ 5 w 28"/>
                <a:gd name="T63" fmla="*/ 37 h 45"/>
                <a:gd name="T64" fmla="*/ 7 w 28"/>
                <a:gd name="T65" fmla="*/ 39 h 45"/>
                <a:gd name="T66" fmla="*/ 10 w 28"/>
                <a:gd name="T67" fmla="*/ 40 h 45"/>
                <a:gd name="T68" fmla="*/ 14 w 28"/>
                <a:gd name="T69" fmla="*/ 40 h 45"/>
                <a:gd name="T70" fmla="*/ 17 w 28"/>
                <a:gd name="T71" fmla="*/ 40 h 45"/>
                <a:gd name="T72" fmla="*/ 21 w 28"/>
                <a:gd name="T73" fmla="*/ 38 h 45"/>
                <a:gd name="T74" fmla="*/ 23 w 28"/>
                <a:gd name="T75" fmla="*/ 35 h 45"/>
                <a:gd name="T76" fmla="*/ 23 w 28"/>
                <a:gd name="T77" fmla="*/ 32 h 45"/>
                <a:gd name="T78" fmla="*/ 23 w 28"/>
                <a:gd name="T79" fmla="*/ 29 h 45"/>
                <a:gd name="T80" fmla="*/ 22 w 28"/>
                <a:gd name="T81" fmla="*/ 27 h 45"/>
                <a:gd name="T82" fmla="*/ 21 w 28"/>
                <a:gd name="T83" fmla="*/ 25 h 45"/>
                <a:gd name="T84" fmla="*/ 18 w 28"/>
                <a:gd name="T85" fmla="*/ 24 h 45"/>
                <a:gd name="T86" fmla="*/ 16 w 28"/>
                <a:gd name="T87" fmla="*/ 23 h 45"/>
                <a:gd name="T88" fmla="*/ 11 w 28"/>
                <a:gd name="T89" fmla="*/ 23 h 45"/>
                <a:gd name="T90" fmla="*/ 11 w 28"/>
                <a:gd name="T91" fmla="*/ 19 h 45"/>
                <a:gd name="T92" fmla="*/ 15 w 28"/>
                <a:gd name="T93" fmla="*/ 18 h 45"/>
                <a:gd name="T94" fmla="*/ 17 w 28"/>
                <a:gd name="T95" fmla="*/ 18 h 45"/>
                <a:gd name="T96" fmla="*/ 18 w 28"/>
                <a:gd name="T97" fmla="*/ 17 h 45"/>
                <a:gd name="T98" fmla="*/ 20 w 28"/>
                <a:gd name="T99" fmla="*/ 15 h 45"/>
                <a:gd name="T100" fmla="*/ 21 w 28"/>
                <a:gd name="T101" fmla="*/ 13 h 45"/>
                <a:gd name="T102" fmla="*/ 21 w 28"/>
                <a:gd name="T103" fmla="*/ 12 h 45"/>
                <a:gd name="T104" fmla="*/ 21 w 28"/>
                <a:gd name="T105" fmla="*/ 9 h 45"/>
                <a:gd name="T106" fmla="*/ 18 w 28"/>
                <a:gd name="T107" fmla="*/ 7 h 45"/>
                <a:gd name="T108" fmla="*/ 16 w 28"/>
                <a:gd name="T109" fmla="*/ 5 h 45"/>
                <a:gd name="T110" fmla="*/ 14 w 28"/>
                <a:gd name="T111" fmla="*/ 5 h 45"/>
                <a:gd name="T112" fmla="*/ 11 w 28"/>
                <a:gd name="T113" fmla="*/ 5 h 45"/>
                <a:gd name="T114" fmla="*/ 9 w 28"/>
                <a:gd name="T115" fmla="*/ 7 h 45"/>
                <a:gd name="T116" fmla="*/ 7 w 28"/>
                <a:gd name="T117" fmla="*/ 8 h 45"/>
                <a:gd name="T118" fmla="*/ 5 w 28"/>
                <a:gd name="T119" fmla="*/ 12 h 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45"/>
                <a:gd name="T182" fmla="*/ 28 w 28"/>
                <a:gd name="T183" fmla="*/ 45 h 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45">
                  <a:moveTo>
                    <a:pt x="5" y="12"/>
                  </a:moveTo>
                  <a:lnTo>
                    <a:pt x="1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24" y="24"/>
                  </a:lnTo>
                  <a:lnTo>
                    <a:pt x="27" y="28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8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17" y="44"/>
                  </a:lnTo>
                  <a:lnTo>
                    <a:pt x="14" y="45"/>
                  </a:lnTo>
                  <a:lnTo>
                    <a:pt x="9" y="44"/>
                  </a:lnTo>
                  <a:lnTo>
                    <a:pt x="5" y="42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4" y="33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3" y="32"/>
                  </a:lnTo>
                  <a:lnTo>
                    <a:pt x="23" y="29"/>
                  </a:lnTo>
                  <a:lnTo>
                    <a:pt x="22" y="27"/>
                  </a:lnTo>
                  <a:lnTo>
                    <a:pt x="21" y="25"/>
                  </a:lnTo>
                  <a:lnTo>
                    <a:pt x="18" y="24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20" y="15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9"/>
                  </a:lnTo>
                  <a:lnTo>
                    <a:pt x="18" y="7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8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4" name="Freeform 3447"/>
            <p:cNvSpPr>
              <a:spLocks/>
            </p:cNvSpPr>
            <p:nvPr/>
          </p:nvSpPr>
          <p:spPr bwMode="auto">
            <a:xfrm>
              <a:off x="3492" y="2030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19 w 38"/>
                <a:gd name="T5" fmla="*/ 32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19" y="32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5" name="Rectangle 3448"/>
            <p:cNvSpPr>
              <a:spLocks noChangeArrowheads="1"/>
            </p:cNvSpPr>
            <p:nvPr/>
          </p:nvSpPr>
          <p:spPr bwMode="auto">
            <a:xfrm>
              <a:off x="3535" y="2028"/>
              <a:ext cx="5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6" name="Freeform 3449"/>
            <p:cNvSpPr>
              <a:spLocks/>
            </p:cNvSpPr>
            <p:nvPr/>
          </p:nvSpPr>
          <p:spPr bwMode="auto">
            <a:xfrm>
              <a:off x="3546" y="2040"/>
              <a:ext cx="32" cy="33"/>
            </a:xfrm>
            <a:custGeom>
              <a:avLst/>
              <a:gdLst>
                <a:gd name="T0" fmla="*/ 28 w 32"/>
                <a:gd name="T1" fmla="*/ 22 h 33"/>
                <a:gd name="T2" fmla="*/ 32 w 32"/>
                <a:gd name="T3" fmla="*/ 23 h 33"/>
                <a:gd name="T4" fmla="*/ 29 w 32"/>
                <a:gd name="T5" fmla="*/ 26 h 33"/>
                <a:gd name="T6" fmla="*/ 28 w 32"/>
                <a:gd name="T7" fmla="*/ 28 h 33"/>
                <a:gd name="T8" fmla="*/ 26 w 32"/>
                <a:gd name="T9" fmla="*/ 31 h 33"/>
                <a:gd name="T10" fmla="*/ 23 w 32"/>
                <a:gd name="T11" fmla="*/ 32 h 33"/>
                <a:gd name="T12" fmla="*/ 20 w 32"/>
                <a:gd name="T13" fmla="*/ 32 h 33"/>
                <a:gd name="T14" fmla="*/ 17 w 32"/>
                <a:gd name="T15" fmla="*/ 33 h 33"/>
                <a:gd name="T16" fmla="*/ 13 w 32"/>
                <a:gd name="T17" fmla="*/ 32 h 33"/>
                <a:gd name="T18" fmla="*/ 10 w 32"/>
                <a:gd name="T19" fmla="*/ 32 h 33"/>
                <a:gd name="T20" fmla="*/ 7 w 32"/>
                <a:gd name="T21" fmla="*/ 30 h 33"/>
                <a:gd name="T22" fmla="*/ 5 w 32"/>
                <a:gd name="T23" fmla="*/ 28 h 33"/>
                <a:gd name="T24" fmla="*/ 1 w 32"/>
                <a:gd name="T25" fmla="*/ 22 h 33"/>
                <a:gd name="T26" fmla="*/ 0 w 32"/>
                <a:gd name="T27" fmla="*/ 17 h 33"/>
                <a:gd name="T28" fmla="*/ 1 w 32"/>
                <a:gd name="T29" fmla="*/ 11 h 33"/>
                <a:gd name="T30" fmla="*/ 4 w 32"/>
                <a:gd name="T31" fmla="*/ 6 h 33"/>
                <a:gd name="T32" fmla="*/ 6 w 32"/>
                <a:gd name="T33" fmla="*/ 3 h 33"/>
                <a:gd name="T34" fmla="*/ 10 w 32"/>
                <a:gd name="T35" fmla="*/ 1 h 33"/>
                <a:gd name="T36" fmla="*/ 12 w 32"/>
                <a:gd name="T37" fmla="*/ 1 h 33"/>
                <a:gd name="T38" fmla="*/ 16 w 32"/>
                <a:gd name="T39" fmla="*/ 0 h 33"/>
                <a:gd name="T40" fmla="*/ 20 w 32"/>
                <a:gd name="T41" fmla="*/ 1 h 33"/>
                <a:gd name="T42" fmla="*/ 23 w 32"/>
                <a:gd name="T43" fmla="*/ 2 h 33"/>
                <a:gd name="T44" fmla="*/ 27 w 32"/>
                <a:gd name="T45" fmla="*/ 3 h 33"/>
                <a:gd name="T46" fmla="*/ 29 w 32"/>
                <a:gd name="T47" fmla="*/ 6 h 33"/>
                <a:gd name="T48" fmla="*/ 32 w 32"/>
                <a:gd name="T49" fmla="*/ 11 h 33"/>
                <a:gd name="T50" fmla="*/ 32 w 32"/>
                <a:gd name="T51" fmla="*/ 17 h 33"/>
                <a:gd name="T52" fmla="*/ 5 w 32"/>
                <a:gd name="T53" fmla="*/ 17 h 33"/>
                <a:gd name="T54" fmla="*/ 5 w 32"/>
                <a:gd name="T55" fmla="*/ 22 h 33"/>
                <a:gd name="T56" fmla="*/ 7 w 32"/>
                <a:gd name="T57" fmla="*/ 26 h 33"/>
                <a:gd name="T58" fmla="*/ 12 w 32"/>
                <a:gd name="T59" fmla="*/ 28 h 33"/>
                <a:gd name="T60" fmla="*/ 16 w 32"/>
                <a:gd name="T61" fmla="*/ 30 h 33"/>
                <a:gd name="T62" fmla="*/ 18 w 32"/>
                <a:gd name="T63" fmla="*/ 28 h 33"/>
                <a:gd name="T64" fmla="*/ 21 w 32"/>
                <a:gd name="T65" fmla="*/ 28 h 33"/>
                <a:gd name="T66" fmla="*/ 23 w 32"/>
                <a:gd name="T67" fmla="*/ 27 h 33"/>
                <a:gd name="T68" fmla="*/ 24 w 32"/>
                <a:gd name="T69" fmla="*/ 26 h 33"/>
                <a:gd name="T70" fmla="*/ 26 w 32"/>
                <a:gd name="T71" fmla="*/ 25 h 33"/>
                <a:gd name="T72" fmla="*/ 28 w 32"/>
                <a:gd name="T73" fmla="*/ 22 h 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3"/>
                <a:gd name="T113" fmla="*/ 32 w 32"/>
                <a:gd name="T114" fmla="*/ 33 h 3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3">
                  <a:moveTo>
                    <a:pt x="28" y="22"/>
                  </a:moveTo>
                  <a:lnTo>
                    <a:pt x="32" y="23"/>
                  </a:lnTo>
                  <a:lnTo>
                    <a:pt x="29" y="26"/>
                  </a:lnTo>
                  <a:lnTo>
                    <a:pt x="28" y="28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7" y="33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7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7" name="Freeform 3450"/>
            <p:cNvSpPr>
              <a:spLocks/>
            </p:cNvSpPr>
            <p:nvPr/>
          </p:nvSpPr>
          <p:spPr bwMode="auto">
            <a:xfrm>
              <a:off x="3551" y="2043"/>
              <a:ext cx="23" cy="10"/>
            </a:xfrm>
            <a:custGeom>
              <a:avLst/>
              <a:gdLst>
                <a:gd name="T0" fmla="*/ 23 w 23"/>
                <a:gd name="T1" fmla="*/ 10 h 10"/>
                <a:gd name="T2" fmla="*/ 22 w 23"/>
                <a:gd name="T3" fmla="*/ 8 h 10"/>
                <a:gd name="T4" fmla="*/ 21 w 23"/>
                <a:gd name="T5" fmla="*/ 5 h 10"/>
                <a:gd name="T6" fmla="*/ 19 w 23"/>
                <a:gd name="T7" fmla="*/ 3 h 10"/>
                <a:gd name="T8" fmla="*/ 17 w 23"/>
                <a:gd name="T9" fmla="*/ 2 h 10"/>
                <a:gd name="T10" fmla="*/ 15 w 23"/>
                <a:gd name="T11" fmla="*/ 2 h 10"/>
                <a:gd name="T12" fmla="*/ 11 w 23"/>
                <a:gd name="T13" fmla="*/ 0 h 10"/>
                <a:gd name="T14" fmla="*/ 7 w 23"/>
                <a:gd name="T15" fmla="*/ 2 h 10"/>
                <a:gd name="T16" fmla="*/ 4 w 23"/>
                <a:gd name="T17" fmla="*/ 4 h 10"/>
                <a:gd name="T18" fmla="*/ 1 w 23"/>
                <a:gd name="T19" fmla="*/ 7 h 10"/>
                <a:gd name="T20" fmla="*/ 0 w 23"/>
                <a:gd name="T21" fmla="*/ 10 h 10"/>
                <a:gd name="T22" fmla="*/ 23 w 23"/>
                <a:gd name="T23" fmla="*/ 10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10"/>
                <a:gd name="T38" fmla="*/ 23 w 23"/>
                <a:gd name="T39" fmla="*/ 10 h 1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10">
                  <a:moveTo>
                    <a:pt x="23" y="10"/>
                  </a:moveTo>
                  <a:lnTo>
                    <a:pt x="22" y="8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0"/>
                  </a:lnTo>
                  <a:lnTo>
                    <a:pt x="23" y="10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8" name="Freeform 3451"/>
            <p:cNvSpPr>
              <a:spLocks/>
            </p:cNvSpPr>
            <p:nvPr/>
          </p:nvSpPr>
          <p:spPr bwMode="auto">
            <a:xfrm>
              <a:off x="3586" y="2028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4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4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9" name="Freeform 3452"/>
            <p:cNvSpPr>
              <a:spLocks/>
            </p:cNvSpPr>
            <p:nvPr/>
          </p:nvSpPr>
          <p:spPr bwMode="auto">
            <a:xfrm>
              <a:off x="3629" y="2028"/>
              <a:ext cx="28" cy="45"/>
            </a:xfrm>
            <a:custGeom>
              <a:avLst/>
              <a:gdLst>
                <a:gd name="T0" fmla="*/ 5 w 28"/>
                <a:gd name="T1" fmla="*/ 12 h 45"/>
                <a:gd name="T2" fmla="*/ 1 w 28"/>
                <a:gd name="T3" fmla="*/ 12 h 45"/>
                <a:gd name="T4" fmla="*/ 3 w 28"/>
                <a:gd name="T5" fmla="*/ 7 h 45"/>
                <a:gd name="T6" fmla="*/ 6 w 28"/>
                <a:gd name="T7" fmla="*/ 4 h 45"/>
                <a:gd name="T8" fmla="*/ 10 w 28"/>
                <a:gd name="T9" fmla="*/ 2 h 45"/>
                <a:gd name="T10" fmla="*/ 14 w 28"/>
                <a:gd name="T11" fmla="*/ 0 h 45"/>
                <a:gd name="T12" fmla="*/ 17 w 28"/>
                <a:gd name="T13" fmla="*/ 2 h 45"/>
                <a:gd name="T14" fmla="*/ 20 w 28"/>
                <a:gd name="T15" fmla="*/ 3 h 45"/>
                <a:gd name="T16" fmla="*/ 22 w 28"/>
                <a:gd name="T17" fmla="*/ 4 h 45"/>
                <a:gd name="T18" fmla="*/ 24 w 28"/>
                <a:gd name="T19" fmla="*/ 7 h 45"/>
                <a:gd name="T20" fmla="*/ 26 w 28"/>
                <a:gd name="T21" fmla="*/ 9 h 45"/>
                <a:gd name="T22" fmla="*/ 26 w 28"/>
                <a:gd name="T23" fmla="*/ 12 h 45"/>
                <a:gd name="T24" fmla="*/ 26 w 28"/>
                <a:gd name="T25" fmla="*/ 14 h 45"/>
                <a:gd name="T26" fmla="*/ 24 w 28"/>
                <a:gd name="T27" fmla="*/ 17 h 45"/>
                <a:gd name="T28" fmla="*/ 22 w 28"/>
                <a:gd name="T29" fmla="*/ 19 h 45"/>
                <a:gd name="T30" fmla="*/ 20 w 28"/>
                <a:gd name="T31" fmla="*/ 20 h 45"/>
                <a:gd name="T32" fmla="*/ 23 w 28"/>
                <a:gd name="T33" fmla="*/ 22 h 45"/>
                <a:gd name="T34" fmla="*/ 24 w 28"/>
                <a:gd name="T35" fmla="*/ 24 h 45"/>
                <a:gd name="T36" fmla="*/ 27 w 28"/>
                <a:gd name="T37" fmla="*/ 28 h 45"/>
                <a:gd name="T38" fmla="*/ 28 w 28"/>
                <a:gd name="T39" fmla="*/ 32 h 45"/>
                <a:gd name="T40" fmla="*/ 27 w 28"/>
                <a:gd name="T41" fmla="*/ 35 h 45"/>
                <a:gd name="T42" fmla="*/ 26 w 28"/>
                <a:gd name="T43" fmla="*/ 38 h 45"/>
                <a:gd name="T44" fmla="*/ 23 w 28"/>
                <a:gd name="T45" fmla="*/ 42 h 45"/>
                <a:gd name="T46" fmla="*/ 21 w 28"/>
                <a:gd name="T47" fmla="*/ 43 h 45"/>
                <a:gd name="T48" fmla="*/ 17 w 28"/>
                <a:gd name="T49" fmla="*/ 44 h 45"/>
                <a:gd name="T50" fmla="*/ 14 w 28"/>
                <a:gd name="T51" fmla="*/ 45 h 45"/>
                <a:gd name="T52" fmla="*/ 9 w 28"/>
                <a:gd name="T53" fmla="*/ 44 h 45"/>
                <a:gd name="T54" fmla="*/ 5 w 28"/>
                <a:gd name="T55" fmla="*/ 42 h 45"/>
                <a:gd name="T56" fmla="*/ 1 w 28"/>
                <a:gd name="T57" fmla="*/ 38 h 45"/>
                <a:gd name="T58" fmla="*/ 0 w 28"/>
                <a:gd name="T59" fmla="*/ 33 h 45"/>
                <a:gd name="T60" fmla="*/ 4 w 28"/>
                <a:gd name="T61" fmla="*/ 33 h 45"/>
                <a:gd name="T62" fmla="*/ 5 w 28"/>
                <a:gd name="T63" fmla="*/ 37 h 45"/>
                <a:gd name="T64" fmla="*/ 7 w 28"/>
                <a:gd name="T65" fmla="*/ 39 h 45"/>
                <a:gd name="T66" fmla="*/ 10 w 28"/>
                <a:gd name="T67" fmla="*/ 40 h 45"/>
                <a:gd name="T68" fmla="*/ 14 w 28"/>
                <a:gd name="T69" fmla="*/ 40 h 45"/>
                <a:gd name="T70" fmla="*/ 17 w 28"/>
                <a:gd name="T71" fmla="*/ 40 h 45"/>
                <a:gd name="T72" fmla="*/ 21 w 28"/>
                <a:gd name="T73" fmla="*/ 38 h 45"/>
                <a:gd name="T74" fmla="*/ 23 w 28"/>
                <a:gd name="T75" fmla="*/ 35 h 45"/>
                <a:gd name="T76" fmla="*/ 23 w 28"/>
                <a:gd name="T77" fmla="*/ 32 h 45"/>
                <a:gd name="T78" fmla="*/ 23 w 28"/>
                <a:gd name="T79" fmla="*/ 29 h 45"/>
                <a:gd name="T80" fmla="*/ 22 w 28"/>
                <a:gd name="T81" fmla="*/ 27 h 45"/>
                <a:gd name="T82" fmla="*/ 21 w 28"/>
                <a:gd name="T83" fmla="*/ 25 h 45"/>
                <a:gd name="T84" fmla="*/ 18 w 28"/>
                <a:gd name="T85" fmla="*/ 24 h 45"/>
                <a:gd name="T86" fmla="*/ 16 w 28"/>
                <a:gd name="T87" fmla="*/ 23 h 45"/>
                <a:gd name="T88" fmla="*/ 11 w 28"/>
                <a:gd name="T89" fmla="*/ 23 h 45"/>
                <a:gd name="T90" fmla="*/ 11 w 28"/>
                <a:gd name="T91" fmla="*/ 19 h 45"/>
                <a:gd name="T92" fmla="*/ 15 w 28"/>
                <a:gd name="T93" fmla="*/ 18 h 45"/>
                <a:gd name="T94" fmla="*/ 17 w 28"/>
                <a:gd name="T95" fmla="*/ 18 h 45"/>
                <a:gd name="T96" fmla="*/ 18 w 28"/>
                <a:gd name="T97" fmla="*/ 17 h 45"/>
                <a:gd name="T98" fmla="*/ 20 w 28"/>
                <a:gd name="T99" fmla="*/ 15 h 45"/>
                <a:gd name="T100" fmla="*/ 21 w 28"/>
                <a:gd name="T101" fmla="*/ 13 h 45"/>
                <a:gd name="T102" fmla="*/ 21 w 28"/>
                <a:gd name="T103" fmla="*/ 12 h 45"/>
                <a:gd name="T104" fmla="*/ 21 w 28"/>
                <a:gd name="T105" fmla="*/ 9 h 45"/>
                <a:gd name="T106" fmla="*/ 18 w 28"/>
                <a:gd name="T107" fmla="*/ 7 h 45"/>
                <a:gd name="T108" fmla="*/ 16 w 28"/>
                <a:gd name="T109" fmla="*/ 5 h 45"/>
                <a:gd name="T110" fmla="*/ 14 w 28"/>
                <a:gd name="T111" fmla="*/ 5 h 45"/>
                <a:gd name="T112" fmla="*/ 11 w 28"/>
                <a:gd name="T113" fmla="*/ 5 h 45"/>
                <a:gd name="T114" fmla="*/ 9 w 28"/>
                <a:gd name="T115" fmla="*/ 7 h 45"/>
                <a:gd name="T116" fmla="*/ 7 w 28"/>
                <a:gd name="T117" fmla="*/ 8 h 45"/>
                <a:gd name="T118" fmla="*/ 5 w 28"/>
                <a:gd name="T119" fmla="*/ 12 h 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45"/>
                <a:gd name="T182" fmla="*/ 28 w 28"/>
                <a:gd name="T183" fmla="*/ 45 h 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45">
                  <a:moveTo>
                    <a:pt x="5" y="12"/>
                  </a:moveTo>
                  <a:lnTo>
                    <a:pt x="1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24" y="24"/>
                  </a:lnTo>
                  <a:lnTo>
                    <a:pt x="27" y="28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8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17" y="44"/>
                  </a:lnTo>
                  <a:lnTo>
                    <a:pt x="14" y="45"/>
                  </a:lnTo>
                  <a:lnTo>
                    <a:pt x="9" y="44"/>
                  </a:lnTo>
                  <a:lnTo>
                    <a:pt x="5" y="42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4" y="33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3" y="32"/>
                  </a:lnTo>
                  <a:lnTo>
                    <a:pt x="23" y="29"/>
                  </a:lnTo>
                  <a:lnTo>
                    <a:pt x="22" y="27"/>
                  </a:lnTo>
                  <a:lnTo>
                    <a:pt x="21" y="25"/>
                  </a:lnTo>
                  <a:lnTo>
                    <a:pt x="18" y="24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20" y="15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9"/>
                  </a:lnTo>
                  <a:lnTo>
                    <a:pt x="18" y="7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8"/>
                  </a:lnTo>
                  <a:lnTo>
                    <a:pt x="5" y="1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0" name="Freeform 3453"/>
            <p:cNvSpPr>
              <a:spLocks/>
            </p:cNvSpPr>
            <p:nvPr/>
          </p:nvSpPr>
          <p:spPr bwMode="auto">
            <a:xfrm>
              <a:off x="1025" y="1176"/>
              <a:ext cx="37" cy="43"/>
            </a:xfrm>
            <a:custGeom>
              <a:avLst/>
              <a:gdLst>
                <a:gd name="T0" fmla="*/ 0 w 37"/>
                <a:gd name="T1" fmla="*/ 0 h 43"/>
                <a:gd name="T2" fmla="*/ 5 w 37"/>
                <a:gd name="T3" fmla="*/ 0 h 43"/>
                <a:gd name="T4" fmla="*/ 19 w 37"/>
                <a:gd name="T5" fmla="*/ 33 h 43"/>
                <a:gd name="T6" fmla="*/ 33 w 37"/>
                <a:gd name="T7" fmla="*/ 0 h 43"/>
                <a:gd name="T8" fmla="*/ 37 w 37"/>
                <a:gd name="T9" fmla="*/ 0 h 43"/>
                <a:gd name="T10" fmla="*/ 19 w 37"/>
                <a:gd name="T11" fmla="*/ 43 h 43"/>
                <a:gd name="T12" fmla="*/ 19 w 37"/>
                <a:gd name="T13" fmla="*/ 43 h 43"/>
                <a:gd name="T14" fmla="*/ 0 w 37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43"/>
                <a:gd name="T26" fmla="*/ 37 w 37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43">
                  <a:moveTo>
                    <a:pt x="0" y="0"/>
                  </a:moveTo>
                  <a:lnTo>
                    <a:pt x="5" y="0"/>
                  </a:lnTo>
                  <a:lnTo>
                    <a:pt x="19" y="33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1" name="Freeform 3455"/>
            <p:cNvSpPr>
              <a:spLocks noEditPoints="1"/>
            </p:cNvSpPr>
            <p:nvPr/>
          </p:nvSpPr>
          <p:spPr bwMode="auto">
            <a:xfrm>
              <a:off x="1079" y="1186"/>
              <a:ext cx="32" cy="34"/>
            </a:xfrm>
            <a:custGeom>
              <a:avLst/>
              <a:gdLst>
                <a:gd name="T0" fmla="*/ 27 w 32"/>
                <a:gd name="T1" fmla="*/ 23 h 34"/>
                <a:gd name="T2" fmla="*/ 31 w 32"/>
                <a:gd name="T3" fmla="*/ 24 h 34"/>
                <a:gd name="T4" fmla="*/ 28 w 32"/>
                <a:gd name="T5" fmla="*/ 28 h 34"/>
                <a:gd name="T6" fmla="*/ 27 w 32"/>
                <a:gd name="T7" fmla="*/ 30 h 34"/>
                <a:gd name="T8" fmla="*/ 24 w 32"/>
                <a:gd name="T9" fmla="*/ 31 h 34"/>
                <a:gd name="T10" fmla="*/ 22 w 32"/>
                <a:gd name="T11" fmla="*/ 33 h 34"/>
                <a:gd name="T12" fmla="*/ 20 w 32"/>
                <a:gd name="T13" fmla="*/ 34 h 34"/>
                <a:gd name="T14" fmla="*/ 16 w 32"/>
                <a:gd name="T15" fmla="*/ 34 h 34"/>
                <a:gd name="T16" fmla="*/ 12 w 32"/>
                <a:gd name="T17" fmla="*/ 34 h 34"/>
                <a:gd name="T18" fmla="*/ 9 w 32"/>
                <a:gd name="T19" fmla="*/ 33 h 34"/>
                <a:gd name="T20" fmla="*/ 6 w 32"/>
                <a:gd name="T21" fmla="*/ 31 h 34"/>
                <a:gd name="T22" fmla="*/ 4 w 32"/>
                <a:gd name="T23" fmla="*/ 29 h 34"/>
                <a:gd name="T24" fmla="*/ 1 w 32"/>
                <a:gd name="T25" fmla="*/ 24 h 34"/>
                <a:gd name="T26" fmla="*/ 0 w 32"/>
                <a:gd name="T27" fmla="*/ 18 h 34"/>
                <a:gd name="T28" fmla="*/ 0 w 32"/>
                <a:gd name="T29" fmla="*/ 11 h 34"/>
                <a:gd name="T30" fmla="*/ 4 w 32"/>
                <a:gd name="T31" fmla="*/ 6 h 34"/>
                <a:gd name="T32" fmla="*/ 6 w 32"/>
                <a:gd name="T33" fmla="*/ 4 h 34"/>
                <a:gd name="T34" fmla="*/ 9 w 32"/>
                <a:gd name="T35" fmla="*/ 3 h 34"/>
                <a:gd name="T36" fmla="*/ 12 w 32"/>
                <a:gd name="T37" fmla="*/ 1 h 34"/>
                <a:gd name="T38" fmla="*/ 16 w 32"/>
                <a:gd name="T39" fmla="*/ 0 h 34"/>
                <a:gd name="T40" fmla="*/ 20 w 32"/>
                <a:gd name="T41" fmla="*/ 1 h 34"/>
                <a:gd name="T42" fmla="*/ 22 w 32"/>
                <a:gd name="T43" fmla="*/ 3 h 34"/>
                <a:gd name="T44" fmla="*/ 26 w 32"/>
                <a:gd name="T45" fmla="*/ 4 h 34"/>
                <a:gd name="T46" fmla="*/ 28 w 32"/>
                <a:gd name="T47" fmla="*/ 6 h 34"/>
                <a:gd name="T48" fmla="*/ 31 w 32"/>
                <a:gd name="T49" fmla="*/ 11 h 34"/>
                <a:gd name="T50" fmla="*/ 32 w 32"/>
                <a:gd name="T51" fmla="*/ 18 h 34"/>
                <a:gd name="T52" fmla="*/ 4 w 32"/>
                <a:gd name="T53" fmla="*/ 18 h 34"/>
                <a:gd name="T54" fmla="*/ 5 w 32"/>
                <a:gd name="T55" fmla="*/ 23 h 34"/>
                <a:gd name="T56" fmla="*/ 7 w 32"/>
                <a:gd name="T57" fmla="*/ 26 h 34"/>
                <a:gd name="T58" fmla="*/ 11 w 32"/>
                <a:gd name="T59" fmla="*/ 29 h 34"/>
                <a:gd name="T60" fmla="*/ 16 w 32"/>
                <a:gd name="T61" fmla="*/ 30 h 34"/>
                <a:gd name="T62" fmla="*/ 17 w 32"/>
                <a:gd name="T63" fmla="*/ 30 h 34"/>
                <a:gd name="T64" fmla="*/ 20 w 32"/>
                <a:gd name="T65" fmla="*/ 29 h 34"/>
                <a:gd name="T66" fmla="*/ 22 w 32"/>
                <a:gd name="T67" fmla="*/ 28 h 34"/>
                <a:gd name="T68" fmla="*/ 23 w 32"/>
                <a:gd name="T69" fmla="*/ 26 h 34"/>
                <a:gd name="T70" fmla="*/ 26 w 32"/>
                <a:gd name="T71" fmla="*/ 25 h 34"/>
                <a:gd name="T72" fmla="*/ 27 w 32"/>
                <a:gd name="T73" fmla="*/ 23 h 34"/>
                <a:gd name="T74" fmla="*/ 27 w 32"/>
                <a:gd name="T75" fmla="*/ 14 h 34"/>
                <a:gd name="T76" fmla="*/ 26 w 32"/>
                <a:gd name="T77" fmla="*/ 11 h 34"/>
                <a:gd name="T78" fmla="*/ 24 w 32"/>
                <a:gd name="T79" fmla="*/ 9 h 34"/>
                <a:gd name="T80" fmla="*/ 23 w 32"/>
                <a:gd name="T81" fmla="*/ 8 h 34"/>
                <a:gd name="T82" fmla="*/ 21 w 32"/>
                <a:gd name="T83" fmla="*/ 5 h 34"/>
                <a:gd name="T84" fmla="*/ 18 w 32"/>
                <a:gd name="T85" fmla="*/ 5 h 34"/>
                <a:gd name="T86" fmla="*/ 16 w 32"/>
                <a:gd name="T87" fmla="*/ 5 h 34"/>
                <a:gd name="T88" fmla="*/ 11 w 32"/>
                <a:gd name="T89" fmla="*/ 5 h 34"/>
                <a:gd name="T90" fmla="*/ 7 w 32"/>
                <a:gd name="T91" fmla="*/ 8 h 34"/>
                <a:gd name="T92" fmla="*/ 6 w 32"/>
                <a:gd name="T93" fmla="*/ 10 h 34"/>
                <a:gd name="T94" fmla="*/ 4 w 32"/>
                <a:gd name="T95" fmla="*/ 14 h 34"/>
                <a:gd name="T96" fmla="*/ 27 w 32"/>
                <a:gd name="T97" fmla="*/ 14 h 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4"/>
                <a:gd name="T149" fmla="*/ 32 w 32"/>
                <a:gd name="T150" fmla="*/ 34 h 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4">
                  <a:moveTo>
                    <a:pt x="27" y="23"/>
                  </a:moveTo>
                  <a:lnTo>
                    <a:pt x="31" y="24"/>
                  </a:lnTo>
                  <a:lnTo>
                    <a:pt x="28" y="28"/>
                  </a:lnTo>
                  <a:lnTo>
                    <a:pt x="27" y="30"/>
                  </a:lnTo>
                  <a:lnTo>
                    <a:pt x="24" y="31"/>
                  </a:lnTo>
                  <a:lnTo>
                    <a:pt x="22" y="33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2" y="34"/>
                  </a:lnTo>
                  <a:lnTo>
                    <a:pt x="9" y="33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2" y="18"/>
                  </a:lnTo>
                  <a:lnTo>
                    <a:pt x="4" y="18"/>
                  </a:lnTo>
                  <a:lnTo>
                    <a:pt x="5" y="23"/>
                  </a:lnTo>
                  <a:lnTo>
                    <a:pt x="7" y="26"/>
                  </a:lnTo>
                  <a:lnTo>
                    <a:pt x="11" y="29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3" y="26"/>
                  </a:lnTo>
                  <a:lnTo>
                    <a:pt x="26" y="25"/>
                  </a:lnTo>
                  <a:lnTo>
                    <a:pt x="27" y="23"/>
                  </a:lnTo>
                  <a:close/>
                  <a:moveTo>
                    <a:pt x="27" y="14"/>
                  </a:moveTo>
                  <a:lnTo>
                    <a:pt x="26" y="11"/>
                  </a:lnTo>
                  <a:lnTo>
                    <a:pt x="24" y="9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6" y="10"/>
                  </a:lnTo>
                  <a:lnTo>
                    <a:pt x="4" y="14"/>
                  </a:lnTo>
                  <a:lnTo>
                    <a:pt x="27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2" name="Freeform 3456"/>
            <p:cNvSpPr>
              <a:spLocks/>
            </p:cNvSpPr>
            <p:nvPr/>
          </p:nvSpPr>
          <p:spPr bwMode="auto">
            <a:xfrm>
              <a:off x="1118" y="1175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8 w 25"/>
                <a:gd name="T7" fmla="*/ 12 h 44"/>
                <a:gd name="T8" fmla="*/ 25 w 25"/>
                <a:gd name="T9" fmla="*/ 12 h 44"/>
                <a:gd name="T10" fmla="*/ 7 w 25"/>
                <a:gd name="T11" fmla="*/ 27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8" y="12"/>
                  </a:lnTo>
                  <a:lnTo>
                    <a:pt x="25" y="12"/>
                  </a:lnTo>
                  <a:lnTo>
                    <a:pt x="7" y="27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3" name="Freeform 3457"/>
            <p:cNvSpPr>
              <a:spLocks noEditPoints="1"/>
            </p:cNvSpPr>
            <p:nvPr/>
          </p:nvSpPr>
          <p:spPr bwMode="auto">
            <a:xfrm>
              <a:off x="1160" y="1175"/>
              <a:ext cx="29" cy="44"/>
            </a:xfrm>
            <a:custGeom>
              <a:avLst/>
              <a:gdLst>
                <a:gd name="T0" fmla="*/ 23 w 29"/>
                <a:gd name="T1" fmla="*/ 0 h 44"/>
                <a:gd name="T2" fmla="*/ 24 w 29"/>
                <a:gd name="T3" fmla="*/ 0 h 44"/>
                <a:gd name="T4" fmla="*/ 24 w 29"/>
                <a:gd name="T5" fmla="*/ 30 h 44"/>
                <a:gd name="T6" fmla="*/ 29 w 29"/>
                <a:gd name="T7" fmla="*/ 30 h 44"/>
                <a:gd name="T8" fmla="*/ 29 w 29"/>
                <a:gd name="T9" fmla="*/ 34 h 44"/>
                <a:gd name="T10" fmla="*/ 24 w 29"/>
                <a:gd name="T11" fmla="*/ 34 h 44"/>
                <a:gd name="T12" fmla="*/ 24 w 29"/>
                <a:gd name="T13" fmla="*/ 44 h 44"/>
                <a:gd name="T14" fmla="*/ 20 w 29"/>
                <a:gd name="T15" fmla="*/ 44 h 44"/>
                <a:gd name="T16" fmla="*/ 20 w 29"/>
                <a:gd name="T17" fmla="*/ 34 h 44"/>
                <a:gd name="T18" fmla="*/ 0 w 29"/>
                <a:gd name="T19" fmla="*/ 34 h 44"/>
                <a:gd name="T20" fmla="*/ 23 w 29"/>
                <a:gd name="T21" fmla="*/ 0 h 44"/>
                <a:gd name="T22" fmla="*/ 20 w 29"/>
                <a:gd name="T23" fmla="*/ 30 h 44"/>
                <a:gd name="T24" fmla="*/ 20 w 29"/>
                <a:gd name="T25" fmla="*/ 12 h 44"/>
                <a:gd name="T26" fmla="*/ 8 w 29"/>
                <a:gd name="T27" fmla="*/ 30 h 44"/>
                <a:gd name="T28" fmla="*/ 20 w 29"/>
                <a:gd name="T29" fmla="*/ 30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9"/>
                <a:gd name="T46" fmla="*/ 0 h 44"/>
                <a:gd name="T47" fmla="*/ 29 w 29"/>
                <a:gd name="T48" fmla="*/ 44 h 4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9" h="44">
                  <a:moveTo>
                    <a:pt x="23" y="0"/>
                  </a:moveTo>
                  <a:lnTo>
                    <a:pt x="24" y="0"/>
                  </a:lnTo>
                  <a:lnTo>
                    <a:pt x="24" y="30"/>
                  </a:lnTo>
                  <a:lnTo>
                    <a:pt x="29" y="30"/>
                  </a:lnTo>
                  <a:lnTo>
                    <a:pt x="29" y="34"/>
                  </a:lnTo>
                  <a:lnTo>
                    <a:pt x="24" y="34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34"/>
                  </a:lnTo>
                  <a:lnTo>
                    <a:pt x="0" y="34"/>
                  </a:lnTo>
                  <a:lnTo>
                    <a:pt x="23" y="0"/>
                  </a:lnTo>
                  <a:close/>
                  <a:moveTo>
                    <a:pt x="20" y="30"/>
                  </a:moveTo>
                  <a:lnTo>
                    <a:pt x="20" y="12"/>
                  </a:lnTo>
                  <a:lnTo>
                    <a:pt x="8" y="30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4" name="Freeform 3458"/>
            <p:cNvSpPr>
              <a:spLocks/>
            </p:cNvSpPr>
            <p:nvPr/>
          </p:nvSpPr>
          <p:spPr bwMode="auto">
            <a:xfrm>
              <a:off x="1025" y="1176"/>
              <a:ext cx="37" cy="43"/>
            </a:xfrm>
            <a:custGeom>
              <a:avLst/>
              <a:gdLst>
                <a:gd name="T0" fmla="*/ 0 w 37"/>
                <a:gd name="T1" fmla="*/ 0 h 43"/>
                <a:gd name="T2" fmla="*/ 5 w 37"/>
                <a:gd name="T3" fmla="*/ 0 h 43"/>
                <a:gd name="T4" fmla="*/ 19 w 37"/>
                <a:gd name="T5" fmla="*/ 33 h 43"/>
                <a:gd name="T6" fmla="*/ 33 w 37"/>
                <a:gd name="T7" fmla="*/ 0 h 43"/>
                <a:gd name="T8" fmla="*/ 37 w 37"/>
                <a:gd name="T9" fmla="*/ 0 h 43"/>
                <a:gd name="T10" fmla="*/ 19 w 37"/>
                <a:gd name="T11" fmla="*/ 43 h 43"/>
                <a:gd name="T12" fmla="*/ 19 w 37"/>
                <a:gd name="T13" fmla="*/ 43 h 43"/>
                <a:gd name="T14" fmla="*/ 0 w 37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43"/>
                <a:gd name="T26" fmla="*/ 37 w 37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43">
                  <a:moveTo>
                    <a:pt x="0" y="0"/>
                  </a:moveTo>
                  <a:lnTo>
                    <a:pt x="5" y="0"/>
                  </a:lnTo>
                  <a:lnTo>
                    <a:pt x="19" y="33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5" name="Rectangle 3459"/>
            <p:cNvSpPr>
              <a:spLocks noChangeArrowheads="1"/>
            </p:cNvSpPr>
            <p:nvPr/>
          </p:nvSpPr>
          <p:spPr bwMode="auto">
            <a:xfrm>
              <a:off x="1068" y="1175"/>
              <a:ext cx="4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6" name="Freeform 3460"/>
            <p:cNvSpPr>
              <a:spLocks/>
            </p:cNvSpPr>
            <p:nvPr/>
          </p:nvSpPr>
          <p:spPr bwMode="auto">
            <a:xfrm>
              <a:off x="1079" y="1186"/>
              <a:ext cx="32" cy="34"/>
            </a:xfrm>
            <a:custGeom>
              <a:avLst/>
              <a:gdLst>
                <a:gd name="T0" fmla="*/ 27 w 32"/>
                <a:gd name="T1" fmla="*/ 23 h 34"/>
                <a:gd name="T2" fmla="*/ 31 w 32"/>
                <a:gd name="T3" fmla="*/ 24 h 34"/>
                <a:gd name="T4" fmla="*/ 28 w 32"/>
                <a:gd name="T5" fmla="*/ 28 h 34"/>
                <a:gd name="T6" fmla="*/ 27 w 32"/>
                <a:gd name="T7" fmla="*/ 30 h 34"/>
                <a:gd name="T8" fmla="*/ 24 w 32"/>
                <a:gd name="T9" fmla="*/ 31 h 34"/>
                <a:gd name="T10" fmla="*/ 22 w 32"/>
                <a:gd name="T11" fmla="*/ 33 h 34"/>
                <a:gd name="T12" fmla="*/ 20 w 32"/>
                <a:gd name="T13" fmla="*/ 34 h 34"/>
                <a:gd name="T14" fmla="*/ 16 w 32"/>
                <a:gd name="T15" fmla="*/ 34 h 34"/>
                <a:gd name="T16" fmla="*/ 12 w 32"/>
                <a:gd name="T17" fmla="*/ 34 h 34"/>
                <a:gd name="T18" fmla="*/ 9 w 32"/>
                <a:gd name="T19" fmla="*/ 33 h 34"/>
                <a:gd name="T20" fmla="*/ 6 w 32"/>
                <a:gd name="T21" fmla="*/ 31 h 34"/>
                <a:gd name="T22" fmla="*/ 4 w 32"/>
                <a:gd name="T23" fmla="*/ 29 h 34"/>
                <a:gd name="T24" fmla="*/ 1 w 32"/>
                <a:gd name="T25" fmla="*/ 24 h 34"/>
                <a:gd name="T26" fmla="*/ 0 w 32"/>
                <a:gd name="T27" fmla="*/ 18 h 34"/>
                <a:gd name="T28" fmla="*/ 0 w 32"/>
                <a:gd name="T29" fmla="*/ 11 h 34"/>
                <a:gd name="T30" fmla="*/ 4 w 32"/>
                <a:gd name="T31" fmla="*/ 6 h 34"/>
                <a:gd name="T32" fmla="*/ 6 w 32"/>
                <a:gd name="T33" fmla="*/ 4 h 34"/>
                <a:gd name="T34" fmla="*/ 9 w 32"/>
                <a:gd name="T35" fmla="*/ 3 h 34"/>
                <a:gd name="T36" fmla="*/ 12 w 32"/>
                <a:gd name="T37" fmla="*/ 1 h 34"/>
                <a:gd name="T38" fmla="*/ 16 w 32"/>
                <a:gd name="T39" fmla="*/ 0 h 34"/>
                <a:gd name="T40" fmla="*/ 20 w 32"/>
                <a:gd name="T41" fmla="*/ 1 h 34"/>
                <a:gd name="T42" fmla="*/ 22 w 32"/>
                <a:gd name="T43" fmla="*/ 3 h 34"/>
                <a:gd name="T44" fmla="*/ 26 w 32"/>
                <a:gd name="T45" fmla="*/ 4 h 34"/>
                <a:gd name="T46" fmla="*/ 28 w 32"/>
                <a:gd name="T47" fmla="*/ 6 h 34"/>
                <a:gd name="T48" fmla="*/ 31 w 32"/>
                <a:gd name="T49" fmla="*/ 11 h 34"/>
                <a:gd name="T50" fmla="*/ 32 w 32"/>
                <a:gd name="T51" fmla="*/ 18 h 34"/>
                <a:gd name="T52" fmla="*/ 4 w 32"/>
                <a:gd name="T53" fmla="*/ 18 h 34"/>
                <a:gd name="T54" fmla="*/ 5 w 32"/>
                <a:gd name="T55" fmla="*/ 23 h 34"/>
                <a:gd name="T56" fmla="*/ 7 w 32"/>
                <a:gd name="T57" fmla="*/ 26 h 34"/>
                <a:gd name="T58" fmla="*/ 11 w 32"/>
                <a:gd name="T59" fmla="*/ 29 h 34"/>
                <a:gd name="T60" fmla="*/ 16 w 32"/>
                <a:gd name="T61" fmla="*/ 30 h 34"/>
                <a:gd name="T62" fmla="*/ 17 w 32"/>
                <a:gd name="T63" fmla="*/ 30 h 34"/>
                <a:gd name="T64" fmla="*/ 20 w 32"/>
                <a:gd name="T65" fmla="*/ 29 h 34"/>
                <a:gd name="T66" fmla="*/ 22 w 32"/>
                <a:gd name="T67" fmla="*/ 28 h 34"/>
                <a:gd name="T68" fmla="*/ 23 w 32"/>
                <a:gd name="T69" fmla="*/ 26 h 34"/>
                <a:gd name="T70" fmla="*/ 26 w 32"/>
                <a:gd name="T71" fmla="*/ 25 h 34"/>
                <a:gd name="T72" fmla="*/ 27 w 32"/>
                <a:gd name="T73" fmla="*/ 23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4"/>
                <a:gd name="T113" fmla="*/ 32 w 3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4">
                  <a:moveTo>
                    <a:pt x="27" y="23"/>
                  </a:moveTo>
                  <a:lnTo>
                    <a:pt x="31" y="24"/>
                  </a:lnTo>
                  <a:lnTo>
                    <a:pt x="28" y="28"/>
                  </a:lnTo>
                  <a:lnTo>
                    <a:pt x="27" y="30"/>
                  </a:lnTo>
                  <a:lnTo>
                    <a:pt x="24" y="31"/>
                  </a:lnTo>
                  <a:lnTo>
                    <a:pt x="22" y="33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2" y="34"/>
                  </a:lnTo>
                  <a:lnTo>
                    <a:pt x="9" y="33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2" y="18"/>
                  </a:lnTo>
                  <a:lnTo>
                    <a:pt x="4" y="18"/>
                  </a:lnTo>
                  <a:lnTo>
                    <a:pt x="5" y="23"/>
                  </a:lnTo>
                  <a:lnTo>
                    <a:pt x="7" y="26"/>
                  </a:lnTo>
                  <a:lnTo>
                    <a:pt x="11" y="29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3" y="26"/>
                  </a:lnTo>
                  <a:lnTo>
                    <a:pt x="26" y="25"/>
                  </a:lnTo>
                  <a:lnTo>
                    <a:pt x="27" y="23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7" name="Freeform 3461"/>
            <p:cNvSpPr>
              <a:spLocks/>
            </p:cNvSpPr>
            <p:nvPr/>
          </p:nvSpPr>
          <p:spPr bwMode="auto">
            <a:xfrm>
              <a:off x="1083" y="1191"/>
              <a:ext cx="23" cy="9"/>
            </a:xfrm>
            <a:custGeom>
              <a:avLst/>
              <a:gdLst>
                <a:gd name="T0" fmla="*/ 23 w 23"/>
                <a:gd name="T1" fmla="*/ 9 h 9"/>
                <a:gd name="T2" fmla="*/ 22 w 23"/>
                <a:gd name="T3" fmla="*/ 6 h 9"/>
                <a:gd name="T4" fmla="*/ 20 w 23"/>
                <a:gd name="T5" fmla="*/ 4 h 9"/>
                <a:gd name="T6" fmla="*/ 19 w 23"/>
                <a:gd name="T7" fmla="*/ 3 h 9"/>
                <a:gd name="T8" fmla="*/ 17 w 23"/>
                <a:gd name="T9" fmla="*/ 0 h 9"/>
                <a:gd name="T10" fmla="*/ 14 w 23"/>
                <a:gd name="T11" fmla="*/ 0 h 9"/>
                <a:gd name="T12" fmla="*/ 12 w 23"/>
                <a:gd name="T13" fmla="*/ 0 h 9"/>
                <a:gd name="T14" fmla="*/ 7 w 23"/>
                <a:gd name="T15" fmla="*/ 0 h 9"/>
                <a:gd name="T16" fmla="*/ 3 w 23"/>
                <a:gd name="T17" fmla="*/ 3 h 9"/>
                <a:gd name="T18" fmla="*/ 2 w 23"/>
                <a:gd name="T19" fmla="*/ 5 h 9"/>
                <a:gd name="T20" fmla="*/ 0 w 23"/>
                <a:gd name="T21" fmla="*/ 9 h 9"/>
                <a:gd name="T22" fmla="*/ 23 w 23"/>
                <a:gd name="T23" fmla="*/ 9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9"/>
                <a:gd name="T38" fmla="*/ 23 w 23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9">
                  <a:moveTo>
                    <a:pt x="23" y="9"/>
                  </a:moveTo>
                  <a:lnTo>
                    <a:pt x="22" y="6"/>
                  </a:lnTo>
                  <a:lnTo>
                    <a:pt x="20" y="4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2" y="5"/>
                  </a:lnTo>
                  <a:lnTo>
                    <a:pt x="0" y="9"/>
                  </a:lnTo>
                  <a:lnTo>
                    <a:pt x="23" y="9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8" name="Freeform 3462"/>
            <p:cNvSpPr>
              <a:spLocks/>
            </p:cNvSpPr>
            <p:nvPr/>
          </p:nvSpPr>
          <p:spPr bwMode="auto">
            <a:xfrm>
              <a:off x="1118" y="1175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8 w 25"/>
                <a:gd name="T7" fmla="*/ 12 h 44"/>
                <a:gd name="T8" fmla="*/ 25 w 25"/>
                <a:gd name="T9" fmla="*/ 12 h 44"/>
                <a:gd name="T10" fmla="*/ 7 w 25"/>
                <a:gd name="T11" fmla="*/ 27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8" y="12"/>
                  </a:lnTo>
                  <a:lnTo>
                    <a:pt x="25" y="12"/>
                  </a:lnTo>
                  <a:lnTo>
                    <a:pt x="7" y="27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9" name="Freeform 3463"/>
            <p:cNvSpPr>
              <a:spLocks/>
            </p:cNvSpPr>
            <p:nvPr/>
          </p:nvSpPr>
          <p:spPr bwMode="auto">
            <a:xfrm>
              <a:off x="1160" y="1175"/>
              <a:ext cx="29" cy="44"/>
            </a:xfrm>
            <a:custGeom>
              <a:avLst/>
              <a:gdLst>
                <a:gd name="T0" fmla="*/ 23 w 29"/>
                <a:gd name="T1" fmla="*/ 0 h 44"/>
                <a:gd name="T2" fmla="*/ 24 w 29"/>
                <a:gd name="T3" fmla="*/ 0 h 44"/>
                <a:gd name="T4" fmla="*/ 24 w 29"/>
                <a:gd name="T5" fmla="*/ 30 h 44"/>
                <a:gd name="T6" fmla="*/ 29 w 29"/>
                <a:gd name="T7" fmla="*/ 30 h 44"/>
                <a:gd name="T8" fmla="*/ 29 w 29"/>
                <a:gd name="T9" fmla="*/ 34 h 44"/>
                <a:gd name="T10" fmla="*/ 24 w 29"/>
                <a:gd name="T11" fmla="*/ 34 h 44"/>
                <a:gd name="T12" fmla="*/ 24 w 29"/>
                <a:gd name="T13" fmla="*/ 44 h 44"/>
                <a:gd name="T14" fmla="*/ 20 w 29"/>
                <a:gd name="T15" fmla="*/ 44 h 44"/>
                <a:gd name="T16" fmla="*/ 20 w 29"/>
                <a:gd name="T17" fmla="*/ 34 h 44"/>
                <a:gd name="T18" fmla="*/ 0 w 29"/>
                <a:gd name="T19" fmla="*/ 34 h 44"/>
                <a:gd name="T20" fmla="*/ 23 w 29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9"/>
                <a:gd name="T34" fmla="*/ 0 h 44"/>
                <a:gd name="T35" fmla="*/ 29 w 29"/>
                <a:gd name="T36" fmla="*/ 44 h 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9" h="44">
                  <a:moveTo>
                    <a:pt x="23" y="0"/>
                  </a:moveTo>
                  <a:lnTo>
                    <a:pt x="24" y="0"/>
                  </a:lnTo>
                  <a:lnTo>
                    <a:pt x="24" y="30"/>
                  </a:lnTo>
                  <a:lnTo>
                    <a:pt x="29" y="30"/>
                  </a:lnTo>
                  <a:lnTo>
                    <a:pt x="29" y="34"/>
                  </a:lnTo>
                  <a:lnTo>
                    <a:pt x="24" y="34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34"/>
                  </a:lnTo>
                  <a:lnTo>
                    <a:pt x="0" y="34"/>
                  </a:lnTo>
                  <a:lnTo>
                    <a:pt x="23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0" name="Freeform 3464"/>
            <p:cNvSpPr>
              <a:spLocks/>
            </p:cNvSpPr>
            <p:nvPr/>
          </p:nvSpPr>
          <p:spPr bwMode="auto">
            <a:xfrm>
              <a:off x="1168" y="1187"/>
              <a:ext cx="12" cy="18"/>
            </a:xfrm>
            <a:custGeom>
              <a:avLst/>
              <a:gdLst>
                <a:gd name="T0" fmla="*/ 12 w 12"/>
                <a:gd name="T1" fmla="*/ 18 h 18"/>
                <a:gd name="T2" fmla="*/ 12 w 12"/>
                <a:gd name="T3" fmla="*/ 0 h 18"/>
                <a:gd name="T4" fmla="*/ 0 w 12"/>
                <a:gd name="T5" fmla="*/ 18 h 18"/>
                <a:gd name="T6" fmla="*/ 12 w 1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8"/>
                <a:gd name="T14" fmla="*/ 12 w 12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8">
                  <a:moveTo>
                    <a:pt x="12" y="18"/>
                  </a:moveTo>
                  <a:lnTo>
                    <a:pt x="12" y="0"/>
                  </a:lnTo>
                  <a:lnTo>
                    <a:pt x="0" y="18"/>
                  </a:lnTo>
                  <a:lnTo>
                    <a:pt x="12" y="18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1" name="Freeform 4024"/>
            <p:cNvSpPr>
              <a:spLocks/>
            </p:cNvSpPr>
            <p:nvPr/>
          </p:nvSpPr>
          <p:spPr bwMode="auto">
            <a:xfrm>
              <a:off x="2929" y="1529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3 w 15"/>
                <a:gd name="T7" fmla="*/ 5 h 15"/>
                <a:gd name="T8" fmla="*/ 15 w 15"/>
                <a:gd name="T9" fmla="*/ 8 h 15"/>
                <a:gd name="T10" fmla="*/ 13 w 15"/>
                <a:gd name="T11" fmla="*/ 10 h 15"/>
                <a:gd name="T12" fmla="*/ 12 w 15"/>
                <a:gd name="T13" fmla="*/ 13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2" name="Freeform 4025"/>
            <p:cNvSpPr>
              <a:spLocks/>
            </p:cNvSpPr>
            <p:nvPr/>
          </p:nvSpPr>
          <p:spPr bwMode="auto">
            <a:xfrm>
              <a:off x="2929" y="1529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3 w 15"/>
                <a:gd name="T7" fmla="*/ 5 h 15"/>
                <a:gd name="T8" fmla="*/ 15 w 15"/>
                <a:gd name="T9" fmla="*/ 8 h 15"/>
                <a:gd name="T10" fmla="*/ 13 w 15"/>
                <a:gd name="T11" fmla="*/ 10 h 15"/>
                <a:gd name="T12" fmla="*/ 12 w 15"/>
                <a:gd name="T13" fmla="*/ 13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3" name="Freeform 4026"/>
            <p:cNvSpPr>
              <a:spLocks/>
            </p:cNvSpPr>
            <p:nvPr/>
          </p:nvSpPr>
          <p:spPr bwMode="auto">
            <a:xfrm>
              <a:off x="2929" y="1236"/>
              <a:ext cx="15" cy="14"/>
            </a:xfrm>
            <a:custGeom>
              <a:avLst/>
              <a:gdLst>
                <a:gd name="T0" fmla="*/ 7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3 w 15"/>
                <a:gd name="T7" fmla="*/ 4 h 14"/>
                <a:gd name="T8" fmla="*/ 15 w 15"/>
                <a:gd name="T9" fmla="*/ 8 h 14"/>
                <a:gd name="T10" fmla="*/ 13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7 w 15"/>
                <a:gd name="T17" fmla="*/ 14 h 14"/>
                <a:gd name="T18" fmla="*/ 5 w 15"/>
                <a:gd name="T19" fmla="*/ 14 h 14"/>
                <a:gd name="T20" fmla="*/ 2 w 15"/>
                <a:gd name="T21" fmla="*/ 13 h 14"/>
                <a:gd name="T22" fmla="*/ 0 w 15"/>
                <a:gd name="T23" fmla="*/ 10 h 14"/>
                <a:gd name="T24" fmla="*/ 0 w 15"/>
                <a:gd name="T25" fmla="*/ 8 h 14"/>
                <a:gd name="T26" fmla="*/ 0 w 15"/>
                <a:gd name="T27" fmla="*/ 4 h 14"/>
                <a:gd name="T28" fmla="*/ 2 w 15"/>
                <a:gd name="T29" fmla="*/ 1 h 14"/>
                <a:gd name="T30" fmla="*/ 5 w 15"/>
                <a:gd name="T31" fmla="*/ 0 h 14"/>
                <a:gd name="T32" fmla="*/ 7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4" name="Freeform 4027"/>
            <p:cNvSpPr>
              <a:spLocks/>
            </p:cNvSpPr>
            <p:nvPr/>
          </p:nvSpPr>
          <p:spPr bwMode="auto">
            <a:xfrm>
              <a:off x="2929" y="1236"/>
              <a:ext cx="15" cy="14"/>
            </a:xfrm>
            <a:custGeom>
              <a:avLst/>
              <a:gdLst>
                <a:gd name="T0" fmla="*/ 7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3 w 15"/>
                <a:gd name="T7" fmla="*/ 4 h 14"/>
                <a:gd name="T8" fmla="*/ 15 w 15"/>
                <a:gd name="T9" fmla="*/ 8 h 14"/>
                <a:gd name="T10" fmla="*/ 13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7 w 15"/>
                <a:gd name="T17" fmla="*/ 14 h 14"/>
                <a:gd name="T18" fmla="*/ 5 w 15"/>
                <a:gd name="T19" fmla="*/ 14 h 14"/>
                <a:gd name="T20" fmla="*/ 2 w 15"/>
                <a:gd name="T21" fmla="*/ 13 h 14"/>
                <a:gd name="T22" fmla="*/ 0 w 15"/>
                <a:gd name="T23" fmla="*/ 10 h 14"/>
                <a:gd name="T24" fmla="*/ 0 w 15"/>
                <a:gd name="T25" fmla="*/ 8 h 14"/>
                <a:gd name="T26" fmla="*/ 0 w 15"/>
                <a:gd name="T27" fmla="*/ 4 h 14"/>
                <a:gd name="T28" fmla="*/ 2 w 15"/>
                <a:gd name="T29" fmla="*/ 1 h 14"/>
                <a:gd name="T30" fmla="*/ 5 w 15"/>
                <a:gd name="T31" fmla="*/ 0 h 14"/>
                <a:gd name="T32" fmla="*/ 7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5" name="Freeform 4028"/>
            <p:cNvSpPr>
              <a:spLocks/>
            </p:cNvSpPr>
            <p:nvPr/>
          </p:nvSpPr>
          <p:spPr bwMode="auto">
            <a:xfrm>
              <a:off x="1681" y="998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3 h 15"/>
                <a:gd name="T6" fmla="*/ 14 w 15"/>
                <a:gd name="T7" fmla="*/ 5 h 15"/>
                <a:gd name="T8" fmla="*/ 15 w 15"/>
                <a:gd name="T9" fmla="*/ 8 h 15"/>
                <a:gd name="T10" fmla="*/ 14 w 15"/>
                <a:gd name="T11" fmla="*/ 10 h 15"/>
                <a:gd name="T12" fmla="*/ 13 w 15"/>
                <a:gd name="T13" fmla="*/ 13 h 15"/>
                <a:gd name="T14" fmla="*/ 10 w 15"/>
                <a:gd name="T15" fmla="*/ 14 h 15"/>
                <a:gd name="T16" fmla="*/ 8 w 15"/>
                <a:gd name="T17" fmla="*/ 15 h 15"/>
                <a:gd name="T18" fmla="*/ 4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3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5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6" name="Freeform 4029"/>
            <p:cNvSpPr>
              <a:spLocks/>
            </p:cNvSpPr>
            <p:nvPr/>
          </p:nvSpPr>
          <p:spPr bwMode="auto">
            <a:xfrm>
              <a:off x="1681" y="998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3 h 15"/>
                <a:gd name="T6" fmla="*/ 14 w 15"/>
                <a:gd name="T7" fmla="*/ 5 h 15"/>
                <a:gd name="T8" fmla="*/ 15 w 15"/>
                <a:gd name="T9" fmla="*/ 8 h 15"/>
                <a:gd name="T10" fmla="*/ 14 w 15"/>
                <a:gd name="T11" fmla="*/ 10 h 15"/>
                <a:gd name="T12" fmla="*/ 13 w 15"/>
                <a:gd name="T13" fmla="*/ 13 h 15"/>
                <a:gd name="T14" fmla="*/ 10 w 15"/>
                <a:gd name="T15" fmla="*/ 14 h 15"/>
                <a:gd name="T16" fmla="*/ 8 w 15"/>
                <a:gd name="T17" fmla="*/ 15 h 15"/>
                <a:gd name="T18" fmla="*/ 4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3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5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7" name="Freeform 4030"/>
            <p:cNvSpPr>
              <a:spLocks/>
            </p:cNvSpPr>
            <p:nvPr/>
          </p:nvSpPr>
          <p:spPr bwMode="auto">
            <a:xfrm>
              <a:off x="1408" y="956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1 h 15"/>
                <a:gd name="T4" fmla="*/ 13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3 w 14"/>
                <a:gd name="T13" fmla="*/ 14 h 15"/>
                <a:gd name="T14" fmla="*/ 11 w 14"/>
                <a:gd name="T15" fmla="*/ 15 h 15"/>
                <a:gd name="T16" fmla="*/ 7 w 14"/>
                <a:gd name="T17" fmla="*/ 15 h 15"/>
                <a:gd name="T18" fmla="*/ 5 w 14"/>
                <a:gd name="T19" fmla="*/ 15 h 15"/>
                <a:gd name="T20" fmla="*/ 2 w 14"/>
                <a:gd name="T21" fmla="*/ 14 h 15"/>
                <a:gd name="T22" fmla="*/ 1 w 14"/>
                <a:gd name="T23" fmla="*/ 11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8" name="Freeform 4031"/>
            <p:cNvSpPr>
              <a:spLocks/>
            </p:cNvSpPr>
            <p:nvPr/>
          </p:nvSpPr>
          <p:spPr bwMode="auto">
            <a:xfrm>
              <a:off x="1408" y="956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1 h 15"/>
                <a:gd name="T4" fmla="*/ 13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3 w 14"/>
                <a:gd name="T13" fmla="*/ 14 h 15"/>
                <a:gd name="T14" fmla="*/ 11 w 14"/>
                <a:gd name="T15" fmla="*/ 15 h 15"/>
                <a:gd name="T16" fmla="*/ 7 w 14"/>
                <a:gd name="T17" fmla="*/ 15 h 15"/>
                <a:gd name="T18" fmla="*/ 5 w 14"/>
                <a:gd name="T19" fmla="*/ 15 h 15"/>
                <a:gd name="T20" fmla="*/ 2 w 14"/>
                <a:gd name="T21" fmla="*/ 14 h 15"/>
                <a:gd name="T22" fmla="*/ 1 w 14"/>
                <a:gd name="T23" fmla="*/ 11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9" name="Freeform 4032"/>
            <p:cNvSpPr>
              <a:spLocks/>
            </p:cNvSpPr>
            <p:nvPr/>
          </p:nvSpPr>
          <p:spPr bwMode="auto">
            <a:xfrm>
              <a:off x="1463" y="922"/>
              <a:ext cx="14" cy="14"/>
            </a:xfrm>
            <a:custGeom>
              <a:avLst/>
              <a:gdLst>
                <a:gd name="T0" fmla="*/ 7 w 14"/>
                <a:gd name="T1" fmla="*/ 0 h 14"/>
                <a:gd name="T2" fmla="*/ 9 w 14"/>
                <a:gd name="T3" fmla="*/ 0 h 14"/>
                <a:gd name="T4" fmla="*/ 12 w 14"/>
                <a:gd name="T5" fmla="*/ 1 h 14"/>
                <a:gd name="T6" fmla="*/ 13 w 14"/>
                <a:gd name="T7" fmla="*/ 4 h 14"/>
                <a:gd name="T8" fmla="*/ 14 w 14"/>
                <a:gd name="T9" fmla="*/ 6 h 14"/>
                <a:gd name="T10" fmla="*/ 13 w 14"/>
                <a:gd name="T11" fmla="*/ 10 h 14"/>
                <a:gd name="T12" fmla="*/ 12 w 14"/>
                <a:gd name="T13" fmla="*/ 13 h 14"/>
                <a:gd name="T14" fmla="*/ 9 w 14"/>
                <a:gd name="T15" fmla="*/ 14 h 14"/>
                <a:gd name="T16" fmla="*/ 7 w 14"/>
                <a:gd name="T17" fmla="*/ 14 h 14"/>
                <a:gd name="T18" fmla="*/ 5 w 14"/>
                <a:gd name="T19" fmla="*/ 14 h 14"/>
                <a:gd name="T20" fmla="*/ 2 w 14"/>
                <a:gd name="T21" fmla="*/ 13 h 14"/>
                <a:gd name="T22" fmla="*/ 1 w 14"/>
                <a:gd name="T23" fmla="*/ 10 h 14"/>
                <a:gd name="T24" fmla="*/ 0 w 14"/>
                <a:gd name="T25" fmla="*/ 6 h 14"/>
                <a:gd name="T26" fmla="*/ 1 w 14"/>
                <a:gd name="T27" fmla="*/ 4 h 14"/>
                <a:gd name="T28" fmla="*/ 2 w 14"/>
                <a:gd name="T29" fmla="*/ 1 h 14"/>
                <a:gd name="T30" fmla="*/ 5 w 14"/>
                <a:gd name="T31" fmla="*/ 0 h 14"/>
                <a:gd name="T32" fmla="*/ 7 w 14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4"/>
                <a:gd name="T53" fmla="*/ 14 w 14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4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0" name="Freeform 4033"/>
            <p:cNvSpPr>
              <a:spLocks/>
            </p:cNvSpPr>
            <p:nvPr/>
          </p:nvSpPr>
          <p:spPr bwMode="auto">
            <a:xfrm>
              <a:off x="1463" y="922"/>
              <a:ext cx="14" cy="14"/>
            </a:xfrm>
            <a:custGeom>
              <a:avLst/>
              <a:gdLst>
                <a:gd name="T0" fmla="*/ 7 w 14"/>
                <a:gd name="T1" fmla="*/ 0 h 14"/>
                <a:gd name="T2" fmla="*/ 9 w 14"/>
                <a:gd name="T3" fmla="*/ 0 h 14"/>
                <a:gd name="T4" fmla="*/ 12 w 14"/>
                <a:gd name="T5" fmla="*/ 1 h 14"/>
                <a:gd name="T6" fmla="*/ 13 w 14"/>
                <a:gd name="T7" fmla="*/ 4 h 14"/>
                <a:gd name="T8" fmla="*/ 14 w 14"/>
                <a:gd name="T9" fmla="*/ 6 h 14"/>
                <a:gd name="T10" fmla="*/ 13 w 14"/>
                <a:gd name="T11" fmla="*/ 10 h 14"/>
                <a:gd name="T12" fmla="*/ 12 w 14"/>
                <a:gd name="T13" fmla="*/ 13 h 14"/>
                <a:gd name="T14" fmla="*/ 9 w 14"/>
                <a:gd name="T15" fmla="*/ 14 h 14"/>
                <a:gd name="T16" fmla="*/ 7 w 14"/>
                <a:gd name="T17" fmla="*/ 14 h 14"/>
                <a:gd name="T18" fmla="*/ 5 w 14"/>
                <a:gd name="T19" fmla="*/ 14 h 14"/>
                <a:gd name="T20" fmla="*/ 2 w 14"/>
                <a:gd name="T21" fmla="*/ 13 h 14"/>
                <a:gd name="T22" fmla="*/ 1 w 14"/>
                <a:gd name="T23" fmla="*/ 10 h 14"/>
                <a:gd name="T24" fmla="*/ 0 w 14"/>
                <a:gd name="T25" fmla="*/ 6 h 14"/>
                <a:gd name="T26" fmla="*/ 1 w 14"/>
                <a:gd name="T27" fmla="*/ 4 h 14"/>
                <a:gd name="T28" fmla="*/ 2 w 14"/>
                <a:gd name="T29" fmla="*/ 1 h 14"/>
                <a:gd name="T30" fmla="*/ 5 w 14"/>
                <a:gd name="T31" fmla="*/ 0 h 14"/>
                <a:gd name="T32" fmla="*/ 7 w 14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4"/>
                <a:gd name="T53" fmla="*/ 14 w 14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4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1" name="Freeform 4034"/>
            <p:cNvSpPr>
              <a:spLocks/>
            </p:cNvSpPr>
            <p:nvPr/>
          </p:nvSpPr>
          <p:spPr bwMode="auto">
            <a:xfrm>
              <a:off x="1312" y="566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0 h 15"/>
                <a:gd name="T4" fmla="*/ 13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3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2 w 15"/>
                <a:gd name="T23" fmla="*/ 10 h 15"/>
                <a:gd name="T24" fmla="*/ 0 w 15"/>
                <a:gd name="T25" fmla="*/ 7 h 15"/>
                <a:gd name="T26" fmla="*/ 2 w 15"/>
                <a:gd name="T27" fmla="*/ 5 h 15"/>
                <a:gd name="T28" fmla="*/ 3 w 15"/>
                <a:gd name="T29" fmla="*/ 2 h 15"/>
                <a:gd name="T30" fmla="*/ 5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3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2" name="Freeform 4035"/>
            <p:cNvSpPr>
              <a:spLocks/>
            </p:cNvSpPr>
            <p:nvPr/>
          </p:nvSpPr>
          <p:spPr bwMode="auto">
            <a:xfrm>
              <a:off x="1312" y="566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0 h 15"/>
                <a:gd name="T4" fmla="*/ 13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3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2 w 15"/>
                <a:gd name="T23" fmla="*/ 10 h 15"/>
                <a:gd name="T24" fmla="*/ 0 w 15"/>
                <a:gd name="T25" fmla="*/ 7 h 15"/>
                <a:gd name="T26" fmla="*/ 2 w 15"/>
                <a:gd name="T27" fmla="*/ 5 h 15"/>
                <a:gd name="T28" fmla="*/ 3 w 15"/>
                <a:gd name="T29" fmla="*/ 2 h 15"/>
                <a:gd name="T30" fmla="*/ 5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3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3" name="Freeform 4036"/>
            <p:cNvSpPr>
              <a:spLocks/>
            </p:cNvSpPr>
            <p:nvPr/>
          </p:nvSpPr>
          <p:spPr bwMode="auto">
            <a:xfrm>
              <a:off x="2377" y="503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0 h 15"/>
                <a:gd name="T4" fmla="*/ 12 w 14"/>
                <a:gd name="T5" fmla="*/ 1 h 15"/>
                <a:gd name="T6" fmla="*/ 13 w 14"/>
                <a:gd name="T7" fmla="*/ 4 h 15"/>
                <a:gd name="T8" fmla="*/ 14 w 14"/>
                <a:gd name="T9" fmla="*/ 7 h 15"/>
                <a:gd name="T10" fmla="*/ 13 w 14"/>
                <a:gd name="T11" fmla="*/ 10 h 15"/>
                <a:gd name="T12" fmla="*/ 12 w 14"/>
                <a:gd name="T13" fmla="*/ 12 h 15"/>
                <a:gd name="T14" fmla="*/ 9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2 h 15"/>
                <a:gd name="T22" fmla="*/ 0 w 14"/>
                <a:gd name="T23" fmla="*/ 10 h 15"/>
                <a:gd name="T24" fmla="*/ 0 w 14"/>
                <a:gd name="T25" fmla="*/ 7 h 15"/>
                <a:gd name="T26" fmla="*/ 0 w 14"/>
                <a:gd name="T27" fmla="*/ 4 h 15"/>
                <a:gd name="T28" fmla="*/ 2 w 14"/>
                <a:gd name="T29" fmla="*/ 1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4" name="Freeform 4037"/>
            <p:cNvSpPr>
              <a:spLocks/>
            </p:cNvSpPr>
            <p:nvPr/>
          </p:nvSpPr>
          <p:spPr bwMode="auto">
            <a:xfrm>
              <a:off x="2377" y="503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0 h 15"/>
                <a:gd name="T4" fmla="*/ 12 w 14"/>
                <a:gd name="T5" fmla="*/ 1 h 15"/>
                <a:gd name="T6" fmla="*/ 13 w 14"/>
                <a:gd name="T7" fmla="*/ 4 h 15"/>
                <a:gd name="T8" fmla="*/ 14 w 14"/>
                <a:gd name="T9" fmla="*/ 7 h 15"/>
                <a:gd name="T10" fmla="*/ 13 w 14"/>
                <a:gd name="T11" fmla="*/ 10 h 15"/>
                <a:gd name="T12" fmla="*/ 12 w 14"/>
                <a:gd name="T13" fmla="*/ 12 h 15"/>
                <a:gd name="T14" fmla="*/ 9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2 h 15"/>
                <a:gd name="T22" fmla="*/ 0 w 14"/>
                <a:gd name="T23" fmla="*/ 10 h 15"/>
                <a:gd name="T24" fmla="*/ 0 w 14"/>
                <a:gd name="T25" fmla="*/ 7 h 15"/>
                <a:gd name="T26" fmla="*/ 0 w 14"/>
                <a:gd name="T27" fmla="*/ 4 h 15"/>
                <a:gd name="T28" fmla="*/ 2 w 14"/>
                <a:gd name="T29" fmla="*/ 1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5" name="Freeform 4038"/>
            <p:cNvSpPr>
              <a:spLocks/>
            </p:cNvSpPr>
            <p:nvPr/>
          </p:nvSpPr>
          <p:spPr bwMode="auto">
            <a:xfrm>
              <a:off x="3972" y="1941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1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5 h 15"/>
                <a:gd name="T16" fmla="*/ 8 w 15"/>
                <a:gd name="T17" fmla="*/ 15 h 15"/>
                <a:gd name="T18" fmla="*/ 4 w 15"/>
                <a:gd name="T19" fmla="*/ 15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6" name="Freeform 4039"/>
            <p:cNvSpPr>
              <a:spLocks/>
            </p:cNvSpPr>
            <p:nvPr/>
          </p:nvSpPr>
          <p:spPr bwMode="auto">
            <a:xfrm>
              <a:off x="3972" y="1941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1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5 h 15"/>
                <a:gd name="T16" fmla="*/ 8 w 15"/>
                <a:gd name="T17" fmla="*/ 15 h 15"/>
                <a:gd name="T18" fmla="*/ 4 w 15"/>
                <a:gd name="T19" fmla="*/ 15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1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7" name="Freeform 4040"/>
            <p:cNvSpPr>
              <a:spLocks/>
            </p:cNvSpPr>
            <p:nvPr/>
          </p:nvSpPr>
          <p:spPr bwMode="auto">
            <a:xfrm>
              <a:off x="3959" y="2465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10 w 13"/>
                <a:gd name="T3" fmla="*/ 0 h 15"/>
                <a:gd name="T4" fmla="*/ 12 w 13"/>
                <a:gd name="T5" fmla="*/ 1 h 15"/>
                <a:gd name="T6" fmla="*/ 13 w 13"/>
                <a:gd name="T7" fmla="*/ 4 h 15"/>
                <a:gd name="T8" fmla="*/ 13 w 13"/>
                <a:gd name="T9" fmla="*/ 7 h 15"/>
                <a:gd name="T10" fmla="*/ 13 w 13"/>
                <a:gd name="T11" fmla="*/ 10 h 15"/>
                <a:gd name="T12" fmla="*/ 12 w 13"/>
                <a:gd name="T13" fmla="*/ 12 h 15"/>
                <a:gd name="T14" fmla="*/ 10 w 13"/>
                <a:gd name="T15" fmla="*/ 14 h 15"/>
                <a:gd name="T16" fmla="*/ 7 w 13"/>
                <a:gd name="T17" fmla="*/ 15 h 15"/>
                <a:gd name="T18" fmla="*/ 4 w 13"/>
                <a:gd name="T19" fmla="*/ 14 h 15"/>
                <a:gd name="T20" fmla="*/ 1 w 13"/>
                <a:gd name="T21" fmla="*/ 12 h 15"/>
                <a:gd name="T22" fmla="*/ 0 w 13"/>
                <a:gd name="T23" fmla="*/ 10 h 15"/>
                <a:gd name="T24" fmla="*/ 0 w 13"/>
                <a:gd name="T25" fmla="*/ 7 h 15"/>
                <a:gd name="T26" fmla="*/ 0 w 13"/>
                <a:gd name="T27" fmla="*/ 4 h 15"/>
                <a:gd name="T28" fmla="*/ 1 w 13"/>
                <a:gd name="T29" fmla="*/ 1 h 15"/>
                <a:gd name="T30" fmla="*/ 4 w 13"/>
                <a:gd name="T31" fmla="*/ 0 h 15"/>
                <a:gd name="T32" fmla="*/ 7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8" name="Freeform 4041"/>
            <p:cNvSpPr>
              <a:spLocks/>
            </p:cNvSpPr>
            <p:nvPr/>
          </p:nvSpPr>
          <p:spPr bwMode="auto">
            <a:xfrm>
              <a:off x="3959" y="2465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10 w 13"/>
                <a:gd name="T3" fmla="*/ 0 h 15"/>
                <a:gd name="T4" fmla="*/ 12 w 13"/>
                <a:gd name="T5" fmla="*/ 1 h 15"/>
                <a:gd name="T6" fmla="*/ 13 w 13"/>
                <a:gd name="T7" fmla="*/ 4 h 15"/>
                <a:gd name="T8" fmla="*/ 13 w 13"/>
                <a:gd name="T9" fmla="*/ 7 h 15"/>
                <a:gd name="T10" fmla="*/ 13 w 13"/>
                <a:gd name="T11" fmla="*/ 10 h 15"/>
                <a:gd name="T12" fmla="*/ 12 w 13"/>
                <a:gd name="T13" fmla="*/ 12 h 15"/>
                <a:gd name="T14" fmla="*/ 10 w 13"/>
                <a:gd name="T15" fmla="*/ 14 h 15"/>
                <a:gd name="T16" fmla="*/ 7 w 13"/>
                <a:gd name="T17" fmla="*/ 15 h 15"/>
                <a:gd name="T18" fmla="*/ 4 w 13"/>
                <a:gd name="T19" fmla="*/ 14 h 15"/>
                <a:gd name="T20" fmla="*/ 1 w 13"/>
                <a:gd name="T21" fmla="*/ 12 h 15"/>
                <a:gd name="T22" fmla="*/ 0 w 13"/>
                <a:gd name="T23" fmla="*/ 10 h 15"/>
                <a:gd name="T24" fmla="*/ 0 w 13"/>
                <a:gd name="T25" fmla="*/ 7 h 15"/>
                <a:gd name="T26" fmla="*/ 0 w 13"/>
                <a:gd name="T27" fmla="*/ 4 h 15"/>
                <a:gd name="T28" fmla="*/ 1 w 13"/>
                <a:gd name="T29" fmla="*/ 1 h 15"/>
                <a:gd name="T30" fmla="*/ 4 w 13"/>
                <a:gd name="T31" fmla="*/ 0 h 15"/>
                <a:gd name="T32" fmla="*/ 7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9" name="Freeform 4042"/>
            <p:cNvSpPr>
              <a:spLocks/>
            </p:cNvSpPr>
            <p:nvPr/>
          </p:nvSpPr>
          <p:spPr bwMode="auto">
            <a:xfrm>
              <a:off x="2765" y="2451"/>
              <a:ext cx="15" cy="14"/>
            </a:xfrm>
            <a:custGeom>
              <a:avLst/>
              <a:gdLst>
                <a:gd name="T0" fmla="*/ 8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4 w 15"/>
                <a:gd name="T7" fmla="*/ 4 h 14"/>
                <a:gd name="T8" fmla="*/ 15 w 15"/>
                <a:gd name="T9" fmla="*/ 6 h 14"/>
                <a:gd name="T10" fmla="*/ 14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8 w 15"/>
                <a:gd name="T17" fmla="*/ 14 h 14"/>
                <a:gd name="T18" fmla="*/ 5 w 15"/>
                <a:gd name="T19" fmla="*/ 14 h 14"/>
                <a:gd name="T20" fmla="*/ 3 w 15"/>
                <a:gd name="T21" fmla="*/ 13 h 14"/>
                <a:gd name="T22" fmla="*/ 0 w 15"/>
                <a:gd name="T23" fmla="*/ 10 h 14"/>
                <a:gd name="T24" fmla="*/ 0 w 15"/>
                <a:gd name="T25" fmla="*/ 6 h 14"/>
                <a:gd name="T26" fmla="*/ 0 w 15"/>
                <a:gd name="T27" fmla="*/ 4 h 14"/>
                <a:gd name="T28" fmla="*/ 3 w 15"/>
                <a:gd name="T29" fmla="*/ 1 h 14"/>
                <a:gd name="T30" fmla="*/ 5 w 15"/>
                <a:gd name="T31" fmla="*/ 0 h 14"/>
                <a:gd name="T32" fmla="*/ 8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8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0" name="Freeform 4043"/>
            <p:cNvSpPr>
              <a:spLocks/>
            </p:cNvSpPr>
            <p:nvPr/>
          </p:nvSpPr>
          <p:spPr bwMode="auto">
            <a:xfrm>
              <a:off x="2765" y="2451"/>
              <a:ext cx="15" cy="14"/>
            </a:xfrm>
            <a:custGeom>
              <a:avLst/>
              <a:gdLst>
                <a:gd name="T0" fmla="*/ 8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4 w 15"/>
                <a:gd name="T7" fmla="*/ 4 h 14"/>
                <a:gd name="T8" fmla="*/ 15 w 15"/>
                <a:gd name="T9" fmla="*/ 6 h 14"/>
                <a:gd name="T10" fmla="*/ 14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8 w 15"/>
                <a:gd name="T17" fmla="*/ 14 h 14"/>
                <a:gd name="T18" fmla="*/ 5 w 15"/>
                <a:gd name="T19" fmla="*/ 14 h 14"/>
                <a:gd name="T20" fmla="*/ 3 w 15"/>
                <a:gd name="T21" fmla="*/ 13 h 14"/>
                <a:gd name="T22" fmla="*/ 0 w 15"/>
                <a:gd name="T23" fmla="*/ 10 h 14"/>
                <a:gd name="T24" fmla="*/ 0 w 15"/>
                <a:gd name="T25" fmla="*/ 6 h 14"/>
                <a:gd name="T26" fmla="*/ 0 w 15"/>
                <a:gd name="T27" fmla="*/ 4 h 14"/>
                <a:gd name="T28" fmla="*/ 3 w 15"/>
                <a:gd name="T29" fmla="*/ 1 h 14"/>
                <a:gd name="T30" fmla="*/ 5 w 15"/>
                <a:gd name="T31" fmla="*/ 0 h 14"/>
                <a:gd name="T32" fmla="*/ 8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8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1" name="Freeform 4044"/>
            <p:cNvSpPr>
              <a:spLocks/>
            </p:cNvSpPr>
            <p:nvPr/>
          </p:nvSpPr>
          <p:spPr bwMode="auto">
            <a:xfrm>
              <a:off x="2738" y="2444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3 h 15"/>
                <a:gd name="T16" fmla="*/ 8 w 15"/>
                <a:gd name="T17" fmla="*/ 15 h 15"/>
                <a:gd name="T18" fmla="*/ 4 w 15"/>
                <a:gd name="T19" fmla="*/ 13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3"/>
                  </a:lnTo>
                  <a:lnTo>
                    <a:pt x="8" y="15"/>
                  </a:lnTo>
                  <a:lnTo>
                    <a:pt x="4" y="13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2" name="Freeform 4045"/>
            <p:cNvSpPr>
              <a:spLocks/>
            </p:cNvSpPr>
            <p:nvPr/>
          </p:nvSpPr>
          <p:spPr bwMode="auto">
            <a:xfrm>
              <a:off x="2738" y="2444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3 h 15"/>
                <a:gd name="T16" fmla="*/ 8 w 15"/>
                <a:gd name="T17" fmla="*/ 15 h 15"/>
                <a:gd name="T18" fmla="*/ 4 w 15"/>
                <a:gd name="T19" fmla="*/ 13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3"/>
                  </a:lnTo>
                  <a:lnTo>
                    <a:pt x="8" y="15"/>
                  </a:lnTo>
                  <a:lnTo>
                    <a:pt x="4" y="13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3" name="Freeform 4046"/>
            <p:cNvSpPr>
              <a:spLocks/>
            </p:cNvSpPr>
            <p:nvPr/>
          </p:nvSpPr>
          <p:spPr bwMode="auto">
            <a:xfrm>
              <a:off x="2725" y="2436"/>
              <a:ext cx="13" cy="15"/>
            </a:xfrm>
            <a:custGeom>
              <a:avLst/>
              <a:gdLst>
                <a:gd name="T0" fmla="*/ 6 w 13"/>
                <a:gd name="T1" fmla="*/ 0 h 15"/>
                <a:gd name="T2" fmla="*/ 10 w 13"/>
                <a:gd name="T3" fmla="*/ 1 h 15"/>
                <a:gd name="T4" fmla="*/ 12 w 13"/>
                <a:gd name="T5" fmla="*/ 3 h 15"/>
                <a:gd name="T6" fmla="*/ 13 w 13"/>
                <a:gd name="T7" fmla="*/ 5 h 15"/>
                <a:gd name="T8" fmla="*/ 13 w 13"/>
                <a:gd name="T9" fmla="*/ 8 h 15"/>
                <a:gd name="T10" fmla="*/ 13 w 13"/>
                <a:gd name="T11" fmla="*/ 11 h 15"/>
                <a:gd name="T12" fmla="*/ 12 w 13"/>
                <a:gd name="T13" fmla="*/ 14 h 15"/>
                <a:gd name="T14" fmla="*/ 10 w 13"/>
                <a:gd name="T15" fmla="*/ 15 h 15"/>
                <a:gd name="T16" fmla="*/ 6 w 13"/>
                <a:gd name="T17" fmla="*/ 15 h 15"/>
                <a:gd name="T18" fmla="*/ 4 w 13"/>
                <a:gd name="T19" fmla="*/ 15 h 15"/>
                <a:gd name="T20" fmla="*/ 1 w 13"/>
                <a:gd name="T21" fmla="*/ 14 h 15"/>
                <a:gd name="T22" fmla="*/ 0 w 13"/>
                <a:gd name="T23" fmla="*/ 11 h 15"/>
                <a:gd name="T24" fmla="*/ 0 w 13"/>
                <a:gd name="T25" fmla="*/ 8 h 15"/>
                <a:gd name="T26" fmla="*/ 0 w 13"/>
                <a:gd name="T27" fmla="*/ 5 h 15"/>
                <a:gd name="T28" fmla="*/ 1 w 13"/>
                <a:gd name="T29" fmla="*/ 3 h 15"/>
                <a:gd name="T30" fmla="*/ 4 w 13"/>
                <a:gd name="T31" fmla="*/ 1 h 15"/>
                <a:gd name="T32" fmla="*/ 6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6" y="0"/>
                  </a:moveTo>
                  <a:lnTo>
                    <a:pt x="10" y="1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11"/>
                  </a:lnTo>
                  <a:lnTo>
                    <a:pt x="12" y="14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4" name="Freeform 4047"/>
            <p:cNvSpPr>
              <a:spLocks/>
            </p:cNvSpPr>
            <p:nvPr/>
          </p:nvSpPr>
          <p:spPr bwMode="auto">
            <a:xfrm>
              <a:off x="2725" y="2436"/>
              <a:ext cx="13" cy="15"/>
            </a:xfrm>
            <a:custGeom>
              <a:avLst/>
              <a:gdLst>
                <a:gd name="T0" fmla="*/ 6 w 13"/>
                <a:gd name="T1" fmla="*/ 0 h 15"/>
                <a:gd name="T2" fmla="*/ 10 w 13"/>
                <a:gd name="T3" fmla="*/ 1 h 15"/>
                <a:gd name="T4" fmla="*/ 12 w 13"/>
                <a:gd name="T5" fmla="*/ 3 h 15"/>
                <a:gd name="T6" fmla="*/ 13 w 13"/>
                <a:gd name="T7" fmla="*/ 5 h 15"/>
                <a:gd name="T8" fmla="*/ 13 w 13"/>
                <a:gd name="T9" fmla="*/ 8 h 15"/>
                <a:gd name="T10" fmla="*/ 13 w 13"/>
                <a:gd name="T11" fmla="*/ 11 h 15"/>
                <a:gd name="T12" fmla="*/ 12 w 13"/>
                <a:gd name="T13" fmla="*/ 14 h 15"/>
                <a:gd name="T14" fmla="*/ 10 w 13"/>
                <a:gd name="T15" fmla="*/ 15 h 15"/>
                <a:gd name="T16" fmla="*/ 6 w 13"/>
                <a:gd name="T17" fmla="*/ 15 h 15"/>
                <a:gd name="T18" fmla="*/ 4 w 13"/>
                <a:gd name="T19" fmla="*/ 15 h 15"/>
                <a:gd name="T20" fmla="*/ 1 w 13"/>
                <a:gd name="T21" fmla="*/ 14 h 15"/>
                <a:gd name="T22" fmla="*/ 0 w 13"/>
                <a:gd name="T23" fmla="*/ 11 h 15"/>
                <a:gd name="T24" fmla="*/ 0 w 13"/>
                <a:gd name="T25" fmla="*/ 8 h 15"/>
                <a:gd name="T26" fmla="*/ 0 w 13"/>
                <a:gd name="T27" fmla="*/ 5 h 15"/>
                <a:gd name="T28" fmla="*/ 1 w 13"/>
                <a:gd name="T29" fmla="*/ 3 h 15"/>
                <a:gd name="T30" fmla="*/ 4 w 13"/>
                <a:gd name="T31" fmla="*/ 1 h 15"/>
                <a:gd name="T32" fmla="*/ 6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6" y="0"/>
                  </a:moveTo>
                  <a:lnTo>
                    <a:pt x="10" y="1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11"/>
                  </a:lnTo>
                  <a:lnTo>
                    <a:pt x="12" y="14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5" name="Freeform 4048"/>
            <p:cNvSpPr>
              <a:spLocks/>
            </p:cNvSpPr>
            <p:nvPr/>
          </p:nvSpPr>
          <p:spPr bwMode="auto">
            <a:xfrm>
              <a:off x="2779" y="2409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0 h 15"/>
                <a:gd name="T12" fmla="*/ 12 w 14"/>
                <a:gd name="T13" fmla="*/ 12 h 15"/>
                <a:gd name="T14" fmla="*/ 9 w 14"/>
                <a:gd name="T15" fmla="*/ 13 h 15"/>
                <a:gd name="T16" fmla="*/ 7 w 14"/>
                <a:gd name="T17" fmla="*/ 15 h 15"/>
                <a:gd name="T18" fmla="*/ 5 w 14"/>
                <a:gd name="T19" fmla="*/ 13 h 15"/>
                <a:gd name="T20" fmla="*/ 2 w 14"/>
                <a:gd name="T21" fmla="*/ 12 h 15"/>
                <a:gd name="T22" fmla="*/ 1 w 14"/>
                <a:gd name="T23" fmla="*/ 10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6" name="Freeform 4049"/>
            <p:cNvSpPr>
              <a:spLocks/>
            </p:cNvSpPr>
            <p:nvPr/>
          </p:nvSpPr>
          <p:spPr bwMode="auto">
            <a:xfrm>
              <a:off x="2779" y="2409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0 h 15"/>
                <a:gd name="T12" fmla="*/ 12 w 14"/>
                <a:gd name="T13" fmla="*/ 12 h 15"/>
                <a:gd name="T14" fmla="*/ 9 w 14"/>
                <a:gd name="T15" fmla="*/ 13 h 15"/>
                <a:gd name="T16" fmla="*/ 7 w 14"/>
                <a:gd name="T17" fmla="*/ 15 h 15"/>
                <a:gd name="T18" fmla="*/ 5 w 14"/>
                <a:gd name="T19" fmla="*/ 13 h 15"/>
                <a:gd name="T20" fmla="*/ 2 w 14"/>
                <a:gd name="T21" fmla="*/ 12 h 15"/>
                <a:gd name="T22" fmla="*/ 1 w 14"/>
                <a:gd name="T23" fmla="*/ 10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7" name="Freeform 4050"/>
            <p:cNvSpPr>
              <a:spLocks/>
            </p:cNvSpPr>
            <p:nvPr/>
          </p:nvSpPr>
          <p:spPr bwMode="auto">
            <a:xfrm>
              <a:off x="2710" y="2409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8" name="Freeform 4051"/>
            <p:cNvSpPr>
              <a:spLocks/>
            </p:cNvSpPr>
            <p:nvPr/>
          </p:nvSpPr>
          <p:spPr bwMode="auto">
            <a:xfrm>
              <a:off x="2710" y="2409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9" name="Freeform 4052"/>
            <p:cNvSpPr>
              <a:spLocks/>
            </p:cNvSpPr>
            <p:nvPr/>
          </p:nvSpPr>
          <p:spPr bwMode="auto">
            <a:xfrm>
              <a:off x="3181" y="2332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0 h 15"/>
                <a:gd name="T4" fmla="*/ 13 w 14"/>
                <a:gd name="T5" fmla="*/ 2 h 15"/>
                <a:gd name="T6" fmla="*/ 14 w 14"/>
                <a:gd name="T7" fmla="*/ 4 h 15"/>
                <a:gd name="T8" fmla="*/ 14 w 14"/>
                <a:gd name="T9" fmla="*/ 8 h 15"/>
                <a:gd name="T10" fmla="*/ 14 w 14"/>
                <a:gd name="T11" fmla="*/ 10 h 15"/>
                <a:gd name="T12" fmla="*/ 13 w 14"/>
                <a:gd name="T13" fmla="*/ 13 h 15"/>
                <a:gd name="T14" fmla="*/ 11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3 h 15"/>
                <a:gd name="T22" fmla="*/ 1 w 14"/>
                <a:gd name="T23" fmla="*/ 10 h 15"/>
                <a:gd name="T24" fmla="*/ 0 w 14"/>
                <a:gd name="T25" fmla="*/ 8 h 15"/>
                <a:gd name="T26" fmla="*/ 1 w 14"/>
                <a:gd name="T27" fmla="*/ 4 h 15"/>
                <a:gd name="T28" fmla="*/ 2 w 14"/>
                <a:gd name="T29" fmla="*/ 2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4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0" name="Freeform 4053"/>
            <p:cNvSpPr>
              <a:spLocks/>
            </p:cNvSpPr>
            <p:nvPr/>
          </p:nvSpPr>
          <p:spPr bwMode="auto">
            <a:xfrm>
              <a:off x="3181" y="2332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0 h 15"/>
                <a:gd name="T4" fmla="*/ 13 w 14"/>
                <a:gd name="T5" fmla="*/ 2 h 15"/>
                <a:gd name="T6" fmla="*/ 14 w 14"/>
                <a:gd name="T7" fmla="*/ 4 h 15"/>
                <a:gd name="T8" fmla="*/ 14 w 14"/>
                <a:gd name="T9" fmla="*/ 8 h 15"/>
                <a:gd name="T10" fmla="*/ 14 w 14"/>
                <a:gd name="T11" fmla="*/ 10 h 15"/>
                <a:gd name="T12" fmla="*/ 13 w 14"/>
                <a:gd name="T13" fmla="*/ 13 h 15"/>
                <a:gd name="T14" fmla="*/ 11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3 h 15"/>
                <a:gd name="T22" fmla="*/ 1 w 14"/>
                <a:gd name="T23" fmla="*/ 10 h 15"/>
                <a:gd name="T24" fmla="*/ 0 w 14"/>
                <a:gd name="T25" fmla="*/ 8 h 15"/>
                <a:gd name="T26" fmla="*/ 1 w 14"/>
                <a:gd name="T27" fmla="*/ 4 h 15"/>
                <a:gd name="T28" fmla="*/ 2 w 14"/>
                <a:gd name="T29" fmla="*/ 2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4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1" name="Freeform 4054"/>
            <p:cNvSpPr>
              <a:spLocks/>
            </p:cNvSpPr>
            <p:nvPr/>
          </p:nvSpPr>
          <p:spPr bwMode="auto">
            <a:xfrm>
              <a:off x="3161" y="2604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0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2 w 14"/>
                <a:gd name="T13" fmla="*/ 12 h 15"/>
                <a:gd name="T14" fmla="*/ 10 w 14"/>
                <a:gd name="T15" fmla="*/ 15 h 15"/>
                <a:gd name="T16" fmla="*/ 7 w 14"/>
                <a:gd name="T17" fmla="*/ 15 h 15"/>
                <a:gd name="T18" fmla="*/ 4 w 14"/>
                <a:gd name="T19" fmla="*/ 15 h 15"/>
                <a:gd name="T20" fmla="*/ 1 w 14"/>
                <a:gd name="T21" fmla="*/ 12 h 15"/>
                <a:gd name="T22" fmla="*/ 0 w 14"/>
                <a:gd name="T23" fmla="*/ 11 h 15"/>
                <a:gd name="T24" fmla="*/ 0 w 14"/>
                <a:gd name="T25" fmla="*/ 7 h 15"/>
                <a:gd name="T26" fmla="*/ 0 w 14"/>
                <a:gd name="T27" fmla="*/ 5 h 15"/>
                <a:gd name="T28" fmla="*/ 1 w 14"/>
                <a:gd name="T29" fmla="*/ 2 h 15"/>
                <a:gd name="T30" fmla="*/ 4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0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2" name="Freeform 4055"/>
            <p:cNvSpPr>
              <a:spLocks/>
            </p:cNvSpPr>
            <p:nvPr/>
          </p:nvSpPr>
          <p:spPr bwMode="auto">
            <a:xfrm>
              <a:off x="3161" y="2604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0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2 w 14"/>
                <a:gd name="T13" fmla="*/ 12 h 15"/>
                <a:gd name="T14" fmla="*/ 10 w 14"/>
                <a:gd name="T15" fmla="*/ 15 h 15"/>
                <a:gd name="T16" fmla="*/ 7 w 14"/>
                <a:gd name="T17" fmla="*/ 15 h 15"/>
                <a:gd name="T18" fmla="*/ 4 w 14"/>
                <a:gd name="T19" fmla="*/ 15 h 15"/>
                <a:gd name="T20" fmla="*/ 1 w 14"/>
                <a:gd name="T21" fmla="*/ 12 h 15"/>
                <a:gd name="T22" fmla="*/ 0 w 14"/>
                <a:gd name="T23" fmla="*/ 11 h 15"/>
                <a:gd name="T24" fmla="*/ 0 w 14"/>
                <a:gd name="T25" fmla="*/ 7 h 15"/>
                <a:gd name="T26" fmla="*/ 0 w 14"/>
                <a:gd name="T27" fmla="*/ 5 h 15"/>
                <a:gd name="T28" fmla="*/ 1 w 14"/>
                <a:gd name="T29" fmla="*/ 2 h 15"/>
                <a:gd name="T30" fmla="*/ 4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0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3" name="Freeform 4056"/>
            <p:cNvSpPr>
              <a:spLocks/>
            </p:cNvSpPr>
            <p:nvPr/>
          </p:nvSpPr>
          <p:spPr bwMode="auto">
            <a:xfrm>
              <a:off x="2247" y="2430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4 w 15"/>
                <a:gd name="T7" fmla="*/ 4 h 15"/>
                <a:gd name="T8" fmla="*/ 15 w 15"/>
                <a:gd name="T9" fmla="*/ 7 h 15"/>
                <a:gd name="T10" fmla="*/ 14 w 15"/>
                <a:gd name="T11" fmla="*/ 10 h 15"/>
                <a:gd name="T12" fmla="*/ 12 w 15"/>
                <a:gd name="T13" fmla="*/ 12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4 h 15"/>
                <a:gd name="T28" fmla="*/ 3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4" name="Freeform 4057"/>
            <p:cNvSpPr>
              <a:spLocks/>
            </p:cNvSpPr>
            <p:nvPr/>
          </p:nvSpPr>
          <p:spPr bwMode="auto">
            <a:xfrm>
              <a:off x="2247" y="2430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4 w 15"/>
                <a:gd name="T7" fmla="*/ 4 h 15"/>
                <a:gd name="T8" fmla="*/ 15 w 15"/>
                <a:gd name="T9" fmla="*/ 7 h 15"/>
                <a:gd name="T10" fmla="*/ 14 w 15"/>
                <a:gd name="T11" fmla="*/ 10 h 15"/>
                <a:gd name="T12" fmla="*/ 12 w 15"/>
                <a:gd name="T13" fmla="*/ 12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4 h 15"/>
                <a:gd name="T28" fmla="*/ 3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5" name="Freeform 4058"/>
            <p:cNvSpPr>
              <a:spLocks/>
            </p:cNvSpPr>
            <p:nvPr/>
          </p:nvSpPr>
          <p:spPr bwMode="auto">
            <a:xfrm>
              <a:off x="2758" y="2555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3 w 15"/>
                <a:gd name="T5" fmla="*/ 3 h 15"/>
                <a:gd name="T6" fmla="*/ 15 w 15"/>
                <a:gd name="T7" fmla="*/ 5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5 h 15"/>
                <a:gd name="T16" fmla="*/ 7 w 15"/>
                <a:gd name="T17" fmla="*/ 15 h 15"/>
                <a:gd name="T18" fmla="*/ 5 w 15"/>
                <a:gd name="T19" fmla="*/ 15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5 h 15"/>
                <a:gd name="T28" fmla="*/ 2 w 15"/>
                <a:gd name="T29" fmla="*/ 3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6" name="Freeform 4059"/>
            <p:cNvSpPr>
              <a:spLocks/>
            </p:cNvSpPr>
            <p:nvPr/>
          </p:nvSpPr>
          <p:spPr bwMode="auto">
            <a:xfrm>
              <a:off x="2758" y="2555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3 w 15"/>
                <a:gd name="T5" fmla="*/ 3 h 15"/>
                <a:gd name="T6" fmla="*/ 15 w 15"/>
                <a:gd name="T7" fmla="*/ 5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5 h 15"/>
                <a:gd name="T16" fmla="*/ 7 w 15"/>
                <a:gd name="T17" fmla="*/ 15 h 15"/>
                <a:gd name="T18" fmla="*/ 5 w 15"/>
                <a:gd name="T19" fmla="*/ 15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5 h 15"/>
                <a:gd name="T28" fmla="*/ 2 w 15"/>
                <a:gd name="T29" fmla="*/ 3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7" name="Freeform 4060"/>
            <p:cNvSpPr>
              <a:spLocks/>
            </p:cNvSpPr>
            <p:nvPr/>
          </p:nvSpPr>
          <p:spPr bwMode="auto">
            <a:xfrm>
              <a:off x="1701" y="3163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0 h 15"/>
                <a:gd name="T4" fmla="*/ 13 w 15"/>
                <a:gd name="T5" fmla="*/ 1 h 15"/>
                <a:gd name="T6" fmla="*/ 15 w 15"/>
                <a:gd name="T7" fmla="*/ 4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4 h 15"/>
                <a:gd name="T28" fmla="*/ 2 w 15"/>
                <a:gd name="T29" fmla="*/ 1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0"/>
                  </a:lnTo>
                  <a:lnTo>
                    <a:pt x="13" y="1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8" name="Freeform 4061"/>
            <p:cNvSpPr>
              <a:spLocks/>
            </p:cNvSpPr>
            <p:nvPr/>
          </p:nvSpPr>
          <p:spPr bwMode="auto">
            <a:xfrm>
              <a:off x="1701" y="3163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0 h 15"/>
                <a:gd name="T4" fmla="*/ 13 w 15"/>
                <a:gd name="T5" fmla="*/ 1 h 15"/>
                <a:gd name="T6" fmla="*/ 15 w 15"/>
                <a:gd name="T7" fmla="*/ 4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4 h 15"/>
                <a:gd name="T28" fmla="*/ 2 w 15"/>
                <a:gd name="T29" fmla="*/ 1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0"/>
                  </a:lnTo>
                  <a:lnTo>
                    <a:pt x="13" y="1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9" name="Freeform 4064"/>
            <p:cNvSpPr>
              <a:spLocks/>
            </p:cNvSpPr>
            <p:nvPr/>
          </p:nvSpPr>
          <p:spPr bwMode="auto">
            <a:xfrm>
              <a:off x="4026" y="3107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0" name="Freeform 4065"/>
            <p:cNvSpPr>
              <a:spLocks/>
            </p:cNvSpPr>
            <p:nvPr/>
          </p:nvSpPr>
          <p:spPr bwMode="auto">
            <a:xfrm>
              <a:off x="4026" y="3107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1" name="Freeform 4072"/>
            <p:cNvSpPr>
              <a:spLocks/>
            </p:cNvSpPr>
            <p:nvPr/>
          </p:nvSpPr>
          <p:spPr bwMode="auto">
            <a:xfrm>
              <a:off x="2699" y="2001"/>
              <a:ext cx="10" cy="11"/>
            </a:xfrm>
            <a:custGeom>
              <a:avLst/>
              <a:gdLst>
                <a:gd name="T0" fmla="*/ 5 w 10"/>
                <a:gd name="T1" fmla="*/ 11 h 11"/>
                <a:gd name="T2" fmla="*/ 5 w 10"/>
                <a:gd name="T3" fmla="*/ 11 h 11"/>
                <a:gd name="T4" fmla="*/ 10 w 10"/>
                <a:gd name="T5" fmla="*/ 3 h 11"/>
                <a:gd name="T6" fmla="*/ 6 w 10"/>
                <a:gd name="T7" fmla="*/ 0 h 11"/>
                <a:gd name="T8" fmla="*/ 0 w 10"/>
                <a:gd name="T9" fmla="*/ 7 h 11"/>
                <a:gd name="T10" fmla="*/ 5 w 10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1"/>
                <a:gd name="T20" fmla="*/ 10 w 10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1">
                  <a:moveTo>
                    <a:pt x="5" y="11"/>
                  </a:moveTo>
                  <a:lnTo>
                    <a:pt x="5" y="11"/>
                  </a:lnTo>
                  <a:lnTo>
                    <a:pt x="10" y="3"/>
                  </a:lnTo>
                  <a:lnTo>
                    <a:pt x="6" y="0"/>
                  </a:lnTo>
                  <a:lnTo>
                    <a:pt x="0" y="7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2" name="Freeform 4073"/>
            <p:cNvSpPr>
              <a:spLocks/>
            </p:cNvSpPr>
            <p:nvPr/>
          </p:nvSpPr>
          <p:spPr bwMode="auto">
            <a:xfrm>
              <a:off x="2681" y="2008"/>
              <a:ext cx="23" cy="27"/>
            </a:xfrm>
            <a:custGeom>
              <a:avLst/>
              <a:gdLst>
                <a:gd name="T0" fmla="*/ 0 w 23"/>
                <a:gd name="T1" fmla="*/ 23 h 27"/>
                <a:gd name="T2" fmla="*/ 4 w 23"/>
                <a:gd name="T3" fmla="*/ 27 h 27"/>
                <a:gd name="T4" fmla="*/ 23 w 23"/>
                <a:gd name="T5" fmla="*/ 4 h 27"/>
                <a:gd name="T6" fmla="*/ 19 w 23"/>
                <a:gd name="T7" fmla="*/ 0 h 27"/>
                <a:gd name="T8" fmla="*/ 0 w 23"/>
                <a:gd name="T9" fmla="*/ 23 h 27"/>
                <a:gd name="T10" fmla="*/ 0 w 23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7"/>
                <a:gd name="T20" fmla="*/ 23 w 23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7">
                  <a:moveTo>
                    <a:pt x="0" y="23"/>
                  </a:moveTo>
                  <a:lnTo>
                    <a:pt x="4" y="27"/>
                  </a:lnTo>
                  <a:lnTo>
                    <a:pt x="23" y="4"/>
                  </a:lnTo>
                  <a:lnTo>
                    <a:pt x="19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3" name="Freeform 4074"/>
            <p:cNvSpPr>
              <a:spLocks/>
            </p:cNvSpPr>
            <p:nvPr/>
          </p:nvSpPr>
          <p:spPr bwMode="auto">
            <a:xfrm>
              <a:off x="2676" y="2031"/>
              <a:ext cx="9" cy="10"/>
            </a:xfrm>
            <a:custGeom>
              <a:avLst/>
              <a:gdLst>
                <a:gd name="T0" fmla="*/ 4 w 9"/>
                <a:gd name="T1" fmla="*/ 10 h 10"/>
                <a:gd name="T2" fmla="*/ 4 w 9"/>
                <a:gd name="T3" fmla="*/ 10 h 10"/>
                <a:gd name="T4" fmla="*/ 9 w 9"/>
                <a:gd name="T5" fmla="*/ 4 h 10"/>
                <a:gd name="T6" fmla="*/ 5 w 9"/>
                <a:gd name="T7" fmla="*/ 0 h 10"/>
                <a:gd name="T8" fmla="*/ 0 w 9"/>
                <a:gd name="T9" fmla="*/ 6 h 10"/>
                <a:gd name="T10" fmla="*/ 4 w 9"/>
                <a:gd name="T11" fmla="*/ 10 h 10"/>
                <a:gd name="T12" fmla="*/ 4 w 9"/>
                <a:gd name="T13" fmla="*/ 10 h 10"/>
                <a:gd name="T14" fmla="*/ 4 w 9"/>
                <a:gd name="T15" fmla="*/ 10 h 10"/>
                <a:gd name="T16" fmla="*/ 4 w 9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0"/>
                <a:gd name="T29" fmla="*/ 9 w 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0">
                  <a:moveTo>
                    <a:pt x="4" y="10"/>
                  </a:moveTo>
                  <a:lnTo>
                    <a:pt x="4" y="10"/>
                  </a:lnTo>
                  <a:lnTo>
                    <a:pt x="9" y="4"/>
                  </a:lnTo>
                  <a:lnTo>
                    <a:pt x="5" y="0"/>
                  </a:lnTo>
                  <a:lnTo>
                    <a:pt x="0" y="6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4" name="Freeform 4075"/>
            <p:cNvSpPr>
              <a:spLocks/>
            </p:cNvSpPr>
            <p:nvPr/>
          </p:nvSpPr>
          <p:spPr bwMode="auto">
            <a:xfrm>
              <a:off x="2656" y="2037"/>
              <a:ext cx="24" cy="24"/>
            </a:xfrm>
            <a:custGeom>
              <a:avLst/>
              <a:gdLst>
                <a:gd name="T0" fmla="*/ 4 w 24"/>
                <a:gd name="T1" fmla="*/ 24 h 24"/>
                <a:gd name="T2" fmla="*/ 5 w 24"/>
                <a:gd name="T3" fmla="*/ 24 h 24"/>
                <a:gd name="T4" fmla="*/ 24 w 24"/>
                <a:gd name="T5" fmla="*/ 4 h 24"/>
                <a:gd name="T6" fmla="*/ 20 w 24"/>
                <a:gd name="T7" fmla="*/ 0 h 24"/>
                <a:gd name="T8" fmla="*/ 0 w 24"/>
                <a:gd name="T9" fmla="*/ 19 h 24"/>
                <a:gd name="T10" fmla="*/ 4 w 24"/>
                <a:gd name="T11" fmla="*/ 2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4"/>
                <a:gd name="T20" fmla="*/ 24 w 24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4">
                  <a:moveTo>
                    <a:pt x="4" y="24"/>
                  </a:moveTo>
                  <a:lnTo>
                    <a:pt x="5" y="24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0" y="19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5" name="Freeform 4076"/>
            <p:cNvSpPr>
              <a:spLocks/>
            </p:cNvSpPr>
            <p:nvPr/>
          </p:nvSpPr>
          <p:spPr bwMode="auto">
            <a:xfrm>
              <a:off x="2647" y="2056"/>
              <a:ext cx="13" cy="14"/>
            </a:xfrm>
            <a:custGeom>
              <a:avLst/>
              <a:gdLst>
                <a:gd name="T0" fmla="*/ 3 w 13"/>
                <a:gd name="T1" fmla="*/ 14 h 14"/>
                <a:gd name="T2" fmla="*/ 3 w 13"/>
                <a:gd name="T3" fmla="*/ 14 h 14"/>
                <a:gd name="T4" fmla="*/ 13 w 13"/>
                <a:gd name="T5" fmla="*/ 5 h 14"/>
                <a:gd name="T6" fmla="*/ 9 w 13"/>
                <a:gd name="T7" fmla="*/ 0 h 14"/>
                <a:gd name="T8" fmla="*/ 0 w 13"/>
                <a:gd name="T9" fmla="*/ 10 h 14"/>
                <a:gd name="T10" fmla="*/ 3 w 13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4"/>
                <a:gd name="T20" fmla="*/ 13 w 1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4">
                  <a:moveTo>
                    <a:pt x="3" y="14"/>
                  </a:moveTo>
                  <a:lnTo>
                    <a:pt x="3" y="14"/>
                  </a:lnTo>
                  <a:lnTo>
                    <a:pt x="13" y="5"/>
                  </a:lnTo>
                  <a:lnTo>
                    <a:pt x="9" y="0"/>
                  </a:lnTo>
                  <a:lnTo>
                    <a:pt x="0" y="10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6" name="Freeform 4077"/>
            <p:cNvSpPr>
              <a:spLocks/>
            </p:cNvSpPr>
            <p:nvPr/>
          </p:nvSpPr>
          <p:spPr bwMode="auto">
            <a:xfrm>
              <a:off x="2633" y="2066"/>
              <a:ext cx="17" cy="16"/>
            </a:xfrm>
            <a:custGeom>
              <a:avLst/>
              <a:gdLst>
                <a:gd name="T0" fmla="*/ 4 w 17"/>
                <a:gd name="T1" fmla="*/ 16 h 16"/>
                <a:gd name="T2" fmla="*/ 4 w 17"/>
                <a:gd name="T3" fmla="*/ 16 h 16"/>
                <a:gd name="T4" fmla="*/ 17 w 17"/>
                <a:gd name="T5" fmla="*/ 4 h 16"/>
                <a:gd name="T6" fmla="*/ 14 w 17"/>
                <a:gd name="T7" fmla="*/ 0 h 16"/>
                <a:gd name="T8" fmla="*/ 0 w 17"/>
                <a:gd name="T9" fmla="*/ 12 h 16"/>
                <a:gd name="T10" fmla="*/ 4 w 17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6"/>
                <a:gd name="T20" fmla="*/ 17 w 1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6">
                  <a:moveTo>
                    <a:pt x="4" y="16"/>
                  </a:moveTo>
                  <a:lnTo>
                    <a:pt x="4" y="16"/>
                  </a:lnTo>
                  <a:lnTo>
                    <a:pt x="17" y="4"/>
                  </a:lnTo>
                  <a:lnTo>
                    <a:pt x="14" y="0"/>
                  </a:lnTo>
                  <a:lnTo>
                    <a:pt x="0" y="12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7" name="Freeform 4078"/>
            <p:cNvSpPr>
              <a:spLocks/>
            </p:cNvSpPr>
            <p:nvPr/>
          </p:nvSpPr>
          <p:spPr bwMode="auto">
            <a:xfrm>
              <a:off x="2611" y="2078"/>
              <a:ext cx="26" cy="22"/>
            </a:xfrm>
            <a:custGeom>
              <a:avLst/>
              <a:gdLst>
                <a:gd name="T0" fmla="*/ 3 w 26"/>
                <a:gd name="T1" fmla="*/ 22 h 22"/>
                <a:gd name="T2" fmla="*/ 4 w 26"/>
                <a:gd name="T3" fmla="*/ 22 h 22"/>
                <a:gd name="T4" fmla="*/ 26 w 26"/>
                <a:gd name="T5" fmla="*/ 4 h 22"/>
                <a:gd name="T6" fmla="*/ 22 w 26"/>
                <a:gd name="T7" fmla="*/ 0 h 22"/>
                <a:gd name="T8" fmla="*/ 0 w 26"/>
                <a:gd name="T9" fmla="*/ 17 h 22"/>
                <a:gd name="T10" fmla="*/ 3 w 26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3" y="22"/>
                  </a:moveTo>
                  <a:lnTo>
                    <a:pt x="4" y="22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3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8" name="Freeform 4079"/>
            <p:cNvSpPr>
              <a:spLocks/>
            </p:cNvSpPr>
            <p:nvPr/>
          </p:nvSpPr>
          <p:spPr bwMode="auto">
            <a:xfrm>
              <a:off x="2609" y="2095"/>
              <a:ext cx="5" cy="6"/>
            </a:xfrm>
            <a:custGeom>
              <a:avLst/>
              <a:gdLst>
                <a:gd name="T0" fmla="*/ 0 w 5"/>
                <a:gd name="T1" fmla="*/ 1 h 6"/>
                <a:gd name="T2" fmla="*/ 3 w 5"/>
                <a:gd name="T3" fmla="*/ 6 h 6"/>
                <a:gd name="T4" fmla="*/ 5 w 5"/>
                <a:gd name="T5" fmla="*/ 5 h 6"/>
                <a:gd name="T6" fmla="*/ 2 w 5"/>
                <a:gd name="T7" fmla="*/ 0 h 6"/>
                <a:gd name="T8" fmla="*/ 0 w 5"/>
                <a:gd name="T9" fmla="*/ 1 h 6"/>
                <a:gd name="T10" fmla="*/ 0 w 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0" y="1"/>
                  </a:moveTo>
                  <a:lnTo>
                    <a:pt x="3" y="6"/>
                  </a:lnTo>
                  <a:lnTo>
                    <a:pt x="5" y="5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9" name="Freeform 4080"/>
            <p:cNvSpPr>
              <a:spLocks/>
            </p:cNvSpPr>
            <p:nvPr/>
          </p:nvSpPr>
          <p:spPr bwMode="auto">
            <a:xfrm>
              <a:off x="2586" y="2096"/>
              <a:ext cx="26" cy="21"/>
            </a:xfrm>
            <a:custGeom>
              <a:avLst/>
              <a:gdLst>
                <a:gd name="T0" fmla="*/ 2 w 26"/>
                <a:gd name="T1" fmla="*/ 21 h 21"/>
                <a:gd name="T2" fmla="*/ 2 w 26"/>
                <a:gd name="T3" fmla="*/ 21 h 21"/>
                <a:gd name="T4" fmla="*/ 26 w 26"/>
                <a:gd name="T5" fmla="*/ 5 h 21"/>
                <a:gd name="T6" fmla="*/ 23 w 26"/>
                <a:gd name="T7" fmla="*/ 0 h 21"/>
                <a:gd name="T8" fmla="*/ 0 w 26"/>
                <a:gd name="T9" fmla="*/ 16 h 21"/>
                <a:gd name="T10" fmla="*/ 2 w 26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1"/>
                <a:gd name="T20" fmla="*/ 26 w 26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1">
                  <a:moveTo>
                    <a:pt x="2" y="21"/>
                  </a:moveTo>
                  <a:lnTo>
                    <a:pt x="2" y="21"/>
                  </a:lnTo>
                  <a:lnTo>
                    <a:pt x="26" y="5"/>
                  </a:lnTo>
                  <a:lnTo>
                    <a:pt x="23" y="0"/>
                  </a:lnTo>
                  <a:lnTo>
                    <a:pt x="0" y="16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0" name="Freeform 4081"/>
            <p:cNvSpPr>
              <a:spLocks/>
            </p:cNvSpPr>
            <p:nvPr/>
          </p:nvSpPr>
          <p:spPr bwMode="auto">
            <a:xfrm>
              <a:off x="2565" y="2112"/>
              <a:ext cx="23" cy="16"/>
            </a:xfrm>
            <a:custGeom>
              <a:avLst/>
              <a:gdLst>
                <a:gd name="T0" fmla="*/ 0 w 23"/>
                <a:gd name="T1" fmla="*/ 11 h 16"/>
                <a:gd name="T2" fmla="*/ 2 w 23"/>
                <a:gd name="T3" fmla="*/ 16 h 16"/>
                <a:gd name="T4" fmla="*/ 23 w 23"/>
                <a:gd name="T5" fmla="*/ 5 h 16"/>
                <a:gd name="T6" fmla="*/ 21 w 23"/>
                <a:gd name="T7" fmla="*/ 0 h 16"/>
                <a:gd name="T8" fmla="*/ 0 w 23"/>
                <a:gd name="T9" fmla="*/ 11 h 16"/>
                <a:gd name="T10" fmla="*/ 0 w 23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6"/>
                <a:gd name="T20" fmla="*/ 23 w 23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6">
                  <a:moveTo>
                    <a:pt x="0" y="11"/>
                  </a:moveTo>
                  <a:lnTo>
                    <a:pt x="2" y="16"/>
                  </a:lnTo>
                  <a:lnTo>
                    <a:pt x="23" y="5"/>
                  </a:lnTo>
                  <a:lnTo>
                    <a:pt x="21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1" name="Freeform 4082"/>
            <p:cNvSpPr>
              <a:spLocks/>
            </p:cNvSpPr>
            <p:nvPr/>
          </p:nvSpPr>
          <p:spPr bwMode="auto">
            <a:xfrm>
              <a:off x="2561" y="2123"/>
              <a:ext cx="6" cy="8"/>
            </a:xfrm>
            <a:custGeom>
              <a:avLst/>
              <a:gdLst>
                <a:gd name="T0" fmla="*/ 3 w 6"/>
                <a:gd name="T1" fmla="*/ 8 h 8"/>
                <a:gd name="T2" fmla="*/ 3 w 6"/>
                <a:gd name="T3" fmla="*/ 8 h 8"/>
                <a:gd name="T4" fmla="*/ 6 w 6"/>
                <a:gd name="T5" fmla="*/ 5 h 8"/>
                <a:gd name="T6" fmla="*/ 4 w 6"/>
                <a:gd name="T7" fmla="*/ 0 h 8"/>
                <a:gd name="T8" fmla="*/ 0 w 6"/>
                <a:gd name="T9" fmla="*/ 3 h 8"/>
                <a:gd name="T10" fmla="*/ 3 w 6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8"/>
                <a:gd name="T20" fmla="*/ 6 w 6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8">
                  <a:moveTo>
                    <a:pt x="3" y="8"/>
                  </a:moveTo>
                  <a:lnTo>
                    <a:pt x="3" y="8"/>
                  </a:lnTo>
                  <a:lnTo>
                    <a:pt x="6" y="5"/>
                  </a:lnTo>
                  <a:lnTo>
                    <a:pt x="4" y="0"/>
                  </a:lnTo>
                  <a:lnTo>
                    <a:pt x="0" y="3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2" name="Freeform 4083"/>
            <p:cNvSpPr>
              <a:spLocks/>
            </p:cNvSpPr>
            <p:nvPr/>
          </p:nvSpPr>
          <p:spPr bwMode="auto">
            <a:xfrm>
              <a:off x="2537" y="2126"/>
              <a:ext cx="27" cy="16"/>
            </a:xfrm>
            <a:custGeom>
              <a:avLst/>
              <a:gdLst>
                <a:gd name="T0" fmla="*/ 2 w 27"/>
                <a:gd name="T1" fmla="*/ 16 h 16"/>
                <a:gd name="T2" fmla="*/ 2 w 27"/>
                <a:gd name="T3" fmla="*/ 16 h 16"/>
                <a:gd name="T4" fmla="*/ 27 w 27"/>
                <a:gd name="T5" fmla="*/ 5 h 16"/>
                <a:gd name="T6" fmla="*/ 24 w 27"/>
                <a:gd name="T7" fmla="*/ 0 h 16"/>
                <a:gd name="T8" fmla="*/ 0 w 27"/>
                <a:gd name="T9" fmla="*/ 11 h 16"/>
                <a:gd name="T10" fmla="*/ 2 w 27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6"/>
                <a:gd name="T20" fmla="*/ 27 w 2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6">
                  <a:moveTo>
                    <a:pt x="2" y="16"/>
                  </a:moveTo>
                  <a:lnTo>
                    <a:pt x="2" y="16"/>
                  </a:lnTo>
                  <a:lnTo>
                    <a:pt x="27" y="5"/>
                  </a:lnTo>
                  <a:lnTo>
                    <a:pt x="24" y="0"/>
                  </a:lnTo>
                  <a:lnTo>
                    <a:pt x="0" y="1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3" name="Freeform 4084"/>
            <p:cNvSpPr>
              <a:spLocks/>
            </p:cNvSpPr>
            <p:nvPr/>
          </p:nvSpPr>
          <p:spPr bwMode="auto">
            <a:xfrm>
              <a:off x="2513" y="2137"/>
              <a:ext cx="26" cy="14"/>
            </a:xfrm>
            <a:custGeom>
              <a:avLst/>
              <a:gdLst>
                <a:gd name="T0" fmla="*/ 2 w 26"/>
                <a:gd name="T1" fmla="*/ 14 h 14"/>
                <a:gd name="T2" fmla="*/ 2 w 26"/>
                <a:gd name="T3" fmla="*/ 14 h 14"/>
                <a:gd name="T4" fmla="*/ 26 w 26"/>
                <a:gd name="T5" fmla="*/ 5 h 14"/>
                <a:gd name="T6" fmla="*/ 25 w 26"/>
                <a:gd name="T7" fmla="*/ 0 h 14"/>
                <a:gd name="T8" fmla="*/ 0 w 26"/>
                <a:gd name="T9" fmla="*/ 9 h 14"/>
                <a:gd name="T10" fmla="*/ 2 w 26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4"/>
                <a:gd name="T20" fmla="*/ 26 w 26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4">
                  <a:moveTo>
                    <a:pt x="2" y="14"/>
                  </a:moveTo>
                  <a:lnTo>
                    <a:pt x="2" y="14"/>
                  </a:lnTo>
                  <a:lnTo>
                    <a:pt x="26" y="5"/>
                  </a:lnTo>
                  <a:lnTo>
                    <a:pt x="25" y="0"/>
                  </a:lnTo>
                  <a:lnTo>
                    <a:pt x="0" y="9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4" name="Freeform 4085"/>
            <p:cNvSpPr>
              <a:spLocks/>
            </p:cNvSpPr>
            <p:nvPr/>
          </p:nvSpPr>
          <p:spPr bwMode="auto">
            <a:xfrm>
              <a:off x="2494" y="2146"/>
              <a:ext cx="21" cy="12"/>
            </a:xfrm>
            <a:custGeom>
              <a:avLst/>
              <a:gdLst>
                <a:gd name="T0" fmla="*/ 1 w 21"/>
                <a:gd name="T1" fmla="*/ 12 h 12"/>
                <a:gd name="T2" fmla="*/ 1 w 21"/>
                <a:gd name="T3" fmla="*/ 12 h 12"/>
                <a:gd name="T4" fmla="*/ 21 w 21"/>
                <a:gd name="T5" fmla="*/ 5 h 12"/>
                <a:gd name="T6" fmla="*/ 19 w 21"/>
                <a:gd name="T7" fmla="*/ 0 h 12"/>
                <a:gd name="T8" fmla="*/ 0 w 21"/>
                <a:gd name="T9" fmla="*/ 6 h 12"/>
                <a:gd name="T10" fmla="*/ 1 w 21"/>
                <a:gd name="T11" fmla="*/ 1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2"/>
                <a:gd name="T20" fmla="*/ 21 w 2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2">
                  <a:moveTo>
                    <a:pt x="1" y="12"/>
                  </a:moveTo>
                  <a:lnTo>
                    <a:pt x="1" y="12"/>
                  </a:lnTo>
                  <a:lnTo>
                    <a:pt x="21" y="5"/>
                  </a:lnTo>
                  <a:lnTo>
                    <a:pt x="19" y="0"/>
                  </a:lnTo>
                  <a:lnTo>
                    <a:pt x="0" y="6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5" name="Freeform 4086"/>
            <p:cNvSpPr>
              <a:spLocks/>
            </p:cNvSpPr>
            <p:nvPr/>
          </p:nvSpPr>
          <p:spPr bwMode="auto">
            <a:xfrm>
              <a:off x="2489" y="2152"/>
              <a:ext cx="6" cy="8"/>
            </a:xfrm>
            <a:custGeom>
              <a:avLst/>
              <a:gdLst>
                <a:gd name="T0" fmla="*/ 1 w 6"/>
                <a:gd name="T1" fmla="*/ 8 h 8"/>
                <a:gd name="T2" fmla="*/ 3 w 6"/>
                <a:gd name="T3" fmla="*/ 8 h 8"/>
                <a:gd name="T4" fmla="*/ 6 w 6"/>
                <a:gd name="T5" fmla="*/ 6 h 8"/>
                <a:gd name="T6" fmla="*/ 5 w 6"/>
                <a:gd name="T7" fmla="*/ 0 h 8"/>
                <a:gd name="T8" fmla="*/ 0 w 6"/>
                <a:gd name="T9" fmla="*/ 1 h 8"/>
                <a:gd name="T10" fmla="*/ 1 w 6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8"/>
                <a:gd name="T20" fmla="*/ 6 w 6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8">
                  <a:moveTo>
                    <a:pt x="1" y="8"/>
                  </a:moveTo>
                  <a:lnTo>
                    <a:pt x="3" y="8"/>
                  </a:lnTo>
                  <a:lnTo>
                    <a:pt x="6" y="6"/>
                  </a:lnTo>
                  <a:lnTo>
                    <a:pt x="5" y="0"/>
                  </a:lnTo>
                  <a:lnTo>
                    <a:pt x="0" y="1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6" name="Freeform 4087"/>
            <p:cNvSpPr>
              <a:spLocks/>
            </p:cNvSpPr>
            <p:nvPr/>
          </p:nvSpPr>
          <p:spPr bwMode="auto">
            <a:xfrm>
              <a:off x="2466" y="2153"/>
              <a:ext cx="24" cy="13"/>
            </a:xfrm>
            <a:custGeom>
              <a:avLst/>
              <a:gdLst>
                <a:gd name="T0" fmla="*/ 1 w 24"/>
                <a:gd name="T1" fmla="*/ 13 h 13"/>
                <a:gd name="T2" fmla="*/ 1 w 24"/>
                <a:gd name="T3" fmla="*/ 13 h 13"/>
                <a:gd name="T4" fmla="*/ 24 w 24"/>
                <a:gd name="T5" fmla="*/ 7 h 13"/>
                <a:gd name="T6" fmla="*/ 23 w 24"/>
                <a:gd name="T7" fmla="*/ 0 h 13"/>
                <a:gd name="T8" fmla="*/ 0 w 24"/>
                <a:gd name="T9" fmla="*/ 8 h 13"/>
                <a:gd name="T10" fmla="*/ 1 w 24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3"/>
                <a:gd name="T20" fmla="*/ 24 w 2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3">
                  <a:moveTo>
                    <a:pt x="1" y="13"/>
                  </a:moveTo>
                  <a:lnTo>
                    <a:pt x="1" y="13"/>
                  </a:lnTo>
                  <a:lnTo>
                    <a:pt x="24" y="7"/>
                  </a:lnTo>
                  <a:lnTo>
                    <a:pt x="23" y="0"/>
                  </a:lnTo>
                  <a:lnTo>
                    <a:pt x="0" y="8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7" name="Freeform 4088"/>
            <p:cNvSpPr>
              <a:spLocks/>
            </p:cNvSpPr>
            <p:nvPr/>
          </p:nvSpPr>
          <p:spPr bwMode="auto">
            <a:xfrm>
              <a:off x="2441" y="2161"/>
              <a:ext cx="26" cy="10"/>
            </a:xfrm>
            <a:custGeom>
              <a:avLst/>
              <a:gdLst>
                <a:gd name="T0" fmla="*/ 2 w 26"/>
                <a:gd name="T1" fmla="*/ 10 h 10"/>
                <a:gd name="T2" fmla="*/ 2 w 26"/>
                <a:gd name="T3" fmla="*/ 10 h 10"/>
                <a:gd name="T4" fmla="*/ 26 w 26"/>
                <a:gd name="T5" fmla="*/ 5 h 10"/>
                <a:gd name="T6" fmla="*/ 25 w 26"/>
                <a:gd name="T7" fmla="*/ 0 h 10"/>
                <a:gd name="T8" fmla="*/ 0 w 26"/>
                <a:gd name="T9" fmla="*/ 5 h 10"/>
                <a:gd name="T10" fmla="*/ 2 w 26"/>
                <a:gd name="T11" fmla="*/ 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0"/>
                <a:gd name="T20" fmla="*/ 26 w 26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0">
                  <a:moveTo>
                    <a:pt x="2" y="10"/>
                  </a:moveTo>
                  <a:lnTo>
                    <a:pt x="2" y="10"/>
                  </a:lnTo>
                  <a:lnTo>
                    <a:pt x="26" y="5"/>
                  </a:lnTo>
                  <a:lnTo>
                    <a:pt x="25" y="0"/>
                  </a:lnTo>
                  <a:lnTo>
                    <a:pt x="0" y="5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8" name="Freeform 4089"/>
            <p:cNvSpPr>
              <a:spLocks/>
            </p:cNvSpPr>
            <p:nvPr/>
          </p:nvSpPr>
          <p:spPr bwMode="auto">
            <a:xfrm>
              <a:off x="2417" y="2166"/>
              <a:ext cx="26" cy="9"/>
            </a:xfrm>
            <a:custGeom>
              <a:avLst/>
              <a:gdLst>
                <a:gd name="T0" fmla="*/ 1 w 26"/>
                <a:gd name="T1" fmla="*/ 9 h 9"/>
                <a:gd name="T2" fmla="*/ 1 w 26"/>
                <a:gd name="T3" fmla="*/ 9 h 9"/>
                <a:gd name="T4" fmla="*/ 26 w 26"/>
                <a:gd name="T5" fmla="*/ 5 h 9"/>
                <a:gd name="T6" fmla="*/ 24 w 26"/>
                <a:gd name="T7" fmla="*/ 0 h 9"/>
                <a:gd name="T8" fmla="*/ 0 w 26"/>
                <a:gd name="T9" fmla="*/ 4 h 9"/>
                <a:gd name="T10" fmla="*/ 1 w 26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9"/>
                <a:gd name="T20" fmla="*/ 26 w 26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9">
                  <a:moveTo>
                    <a:pt x="1" y="9"/>
                  </a:moveTo>
                  <a:lnTo>
                    <a:pt x="1" y="9"/>
                  </a:lnTo>
                  <a:lnTo>
                    <a:pt x="26" y="5"/>
                  </a:lnTo>
                  <a:lnTo>
                    <a:pt x="24" y="0"/>
                  </a:lnTo>
                  <a:lnTo>
                    <a:pt x="0" y="4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9" name="Freeform 4090"/>
            <p:cNvSpPr>
              <a:spLocks/>
            </p:cNvSpPr>
            <p:nvPr/>
          </p:nvSpPr>
          <p:spPr bwMode="auto">
            <a:xfrm>
              <a:off x="2394" y="2170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24 w 24"/>
                <a:gd name="T5" fmla="*/ 5 h 7"/>
                <a:gd name="T6" fmla="*/ 24 w 24"/>
                <a:gd name="T7" fmla="*/ 0 h 7"/>
                <a:gd name="T8" fmla="*/ 0 w 24"/>
                <a:gd name="T9" fmla="*/ 2 h 7"/>
                <a:gd name="T10" fmla="*/ 0 w 24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0" name="Freeform 4091"/>
            <p:cNvSpPr>
              <a:spLocks/>
            </p:cNvSpPr>
            <p:nvPr/>
          </p:nvSpPr>
          <p:spPr bwMode="auto">
            <a:xfrm>
              <a:off x="2369" y="2172"/>
              <a:ext cx="25" cy="8"/>
            </a:xfrm>
            <a:custGeom>
              <a:avLst/>
              <a:gdLst>
                <a:gd name="T0" fmla="*/ 0 w 25"/>
                <a:gd name="T1" fmla="*/ 8 h 8"/>
                <a:gd name="T2" fmla="*/ 0 w 25"/>
                <a:gd name="T3" fmla="*/ 8 h 8"/>
                <a:gd name="T4" fmla="*/ 25 w 25"/>
                <a:gd name="T5" fmla="*/ 5 h 8"/>
                <a:gd name="T6" fmla="*/ 25 w 25"/>
                <a:gd name="T7" fmla="*/ 0 h 8"/>
                <a:gd name="T8" fmla="*/ 0 w 25"/>
                <a:gd name="T9" fmla="*/ 1 h 8"/>
                <a:gd name="T10" fmla="*/ 0 w 25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8"/>
                <a:gd name="T20" fmla="*/ 25 w 25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8">
                  <a:moveTo>
                    <a:pt x="0" y="8"/>
                  </a:moveTo>
                  <a:lnTo>
                    <a:pt x="0" y="8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1" name="Freeform 4092"/>
            <p:cNvSpPr>
              <a:spLocks/>
            </p:cNvSpPr>
            <p:nvPr/>
          </p:nvSpPr>
          <p:spPr bwMode="auto">
            <a:xfrm>
              <a:off x="2345" y="2173"/>
              <a:ext cx="24" cy="7"/>
            </a:xfrm>
            <a:custGeom>
              <a:avLst/>
              <a:gdLst>
                <a:gd name="T0" fmla="*/ 0 w 24"/>
                <a:gd name="T1" fmla="*/ 2 h 7"/>
                <a:gd name="T2" fmla="*/ 0 w 24"/>
                <a:gd name="T3" fmla="*/ 7 h 7"/>
                <a:gd name="T4" fmla="*/ 24 w 24"/>
                <a:gd name="T5" fmla="*/ 7 h 7"/>
                <a:gd name="T6" fmla="*/ 24 w 24"/>
                <a:gd name="T7" fmla="*/ 0 h 7"/>
                <a:gd name="T8" fmla="*/ 0 w 24"/>
                <a:gd name="T9" fmla="*/ 2 h 7"/>
                <a:gd name="T10" fmla="*/ 0 w 24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2"/>
                  </a:moveTo>
                  <a:lnTo>
                    <a:pt x="0" y="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2" name="Freeform 4093"/>
            <p:cNvSpPr>
              <a:spLocks/>
            </p:cNvSpPr>
            <p:nvPr/>
          </p:nvSpPr>
          <p:spPr bwMode="auto">
            <a:xfrm>
              <a:off x="2322" y="2175"/>
              <a:ext cx="23" cy="6"/>
            </a:xfrm>
            <a:custGeom>
              <a:avLst/>
              <a:gdLst>
                <a:gd name="T0" fmla="*/ 0 w 23"/>
                <a:gd name="T1" fmla="*/ 6 h 6"/>
                <a:gd name="T2" fmla="*/ 0 w 23"/>
                <a:gd name="T3" fmla="*/ 6 h 6"/>
                <a:gd name="T4" fmla="*/ 23 w 23"/>
                <a:gd name="T5" fmla="*/ 5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6"/>
                  </a:moveTo>
                  <a:lnTo>
                    <a:pt x="0" y="6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3" name="Freeform 4094"/>
            <p:cNvSpPr>
              <a:spLocks/>
            </p:cNvSpPr>
            <p:nvPr/>
          </p:nvSpPr>
          <p:spPr bwMode="auto">
            <a:xfrm>
              <a:off x="2297" y="2176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4" name="Freeform 4095"/>
            <p:cNvSpPr>
              <a:spLocks/>
            </p:cNvSpPr>
            <p:nvPr/>
          </p:nvSpPr>
          <p:spPr bwMode="auto">
            <a:xfrm>
              <a:off x="2273" y="2176"/>
              <a:ext cx="24" cy="5"/>
            </a:xfrm>
            <a:custGeom>
              <a:avLst/>
              <a:gdLst>
                <a:gd name="T0" fmla="*/ 0 w 24"/>
                <a:gd name="T1" fmla="*/ 0 h 5"/>
                <a:gd name="T2" fmla="*/ 0 w 24"/>
                <a:gd name="T3" fmla="*/ 5 h 5"/>
                <a:gd name="T4" fmla="*/ 24 w 24"/>
                <a:gd name="T5" fmla="*/ 5 h 5"/>
                <a:gd name="T6" fmla="*/ 24 w 24"/>
                <a:gd name="T7" fmla="*/ 0 h 5"/>
                <a:gd name="T8" fmla="*/ 0 w 24"/>
                <a:gd name="T9" fmla="*/ 0 h 5"/>
                <a:gd name="T10" fmla="*/ 0 w 2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5"/>
                <a:gd name="T20" fmla="*/ 24 w 24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5">
                  <a:moveTo>
                    <a:pt x="0" y="0"/>
                  </a:moveTo>
                  <a:lnTo>
                    <a:pt x="0" y="5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5" name="Freeform 4096"/>
            <p:cNvSpPr>
              <a:spLocks/>
            </p:cNvSpPr>
            <p:nvPr/>
          </p:nvSpPr>
          <p:spPr bwMode="auto">
            <a:xfrm>
              <a:off x="2250" y="2176"/>
              <a:ext cx="23" cy="5"/>
            </a:xfrm>
            <a:custGeom>
              <a:avLst/>
              <a:gdLst>
                <a:gd name="T0" fmla="*/ 0 w 23"/>
                <a:gd name="T1" fmla="*/ 0 h 5"/>
                <a:gd name="T2" fmla="*/ 0 w 23"/>
                <a:gd name="T3" fmla="*/ 5 h 5"/>
                <a:gd name="T4" fmla="*/ 23 w 23"/>
                <a:gd name="T5" fmla="*/ 5 h 5"/>
                <a:gd name="T6" fmla="*/ 23 w 23"/>
                <a:gd name="T7" fmla="*/ 0 h 5"/>
                <a:gd name="T8" fmla="*/ 0 w 23"/>
                <a:gd name="T9" fmla="*/ 0 h 5"/>
                <a:gd name="T10" fmla="*/ 0 w 2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5"/>
                <a:gd name="T20" fmla="*/ 23 w 23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5">
                  <a:moveTo>
                    <a:pt x="0" y="0"/>
                  </a:moveTo>
                  <a:lnTo>
                    <a:pt x="0" y="5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6" name="Freeform 4097"/>
            <p:cNvSpPr>
              <a:spLocks/>
            </p:cNvSpPr>
            <p:nvPr/>
          </p:nvSpPr>
          <p:spPr bwMode="auto">
            <a:xfrm>
              <a:off x="2225" y="2176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7" name="Freeform 4098"/>
            <p:cNvSpPr>
              <a:spLocks/>
            </p:cNvSpPr>
            <p:nvPr/>
          </p:nvSpPr>
          <p:spPr bwMode="auto">
            <a:xfrm>
              <a:off x="2201" y="2176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0 w 24"/>
                <a:gd name="T3" fmla="*/ 6 h 6"/>
                <a:gd name="T4" fmla="*/ 24 w 24"/>
                <a:gd name="T5" fmla="*/ 5 h 6"/>
                <a:gd name="T6" fmla="*/ 24 w 24"/>
                <a:gd name="T7" fmla="*/ 0 h 6"/>
                <a:gd name="T8" fmla="*/ 0 w 24"/>
                <a:gd name="T9" fmla="*/ 0 h 6"/>
                <a:gd name="T10" fmla="*/ 0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0" y="0"/>
                  </a:moveTo>
                  <a:lnTo>
                    <a:pt x="0" y="6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8" name="Freeform 4099"/>
            <p:cNvSpPr>
              <a:spLocks/>
            </p:cNvSpPr>
            <p:nvPr/>
          </p:nvSpPr>
          <p:spPr bwMode="auto">
            <a:xfrm>
              <a:off x="2176" y="2176"/>
              <a:ext cx="25" cy="6"/>
            </a:xfrm>
            <a:custGeom>
              <a:avLst/>
              <a:gdLst>
                <a:gd name="T0" fmla="*/ 0 w 25"/>
                <a:gd name="T1" fmla="*/ 1 h 6"/>
                <a:gd name="T2" fmla="*/ 0 w 25"/>
                <a:gd name="T3" fmla="*/ 6 h 6"/>
                <a:gd name="T4" fmla="*/ 25 w 25"/>
                <a:gd name="T5" fmla="*/ 6 h 6"/>
                <a:gd name="T6" fmla="*/ 25 w 25"/>
                <a:gd name="T7" fmla="*/ 0 h 6"/>
                <a:gd name="T8" fmla="*/ 0 w 25"/>
                <a:gd name="T9" fmla="*/ 1 h 6"/>
                <a:gd name="T10" fmla="*/ 0 w 2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6"/>
                <a:gd name="T20" fmla="*/ 25 w 2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6">
                  <a:moveTo>
                    <a:pt x="0" y="1"/>
                  </a:moveTo>
                  <a:lnTo>
                    <a:pt x="0" y="6"/>
                  </a:lnTo>
                  <a:lnTo>
                    <a:pt x="25" y="6"/>
                  </a:lnTo>
                  <a:lnTo>
                    <a:pt x="2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9" name="Freeform 4100"/>
            <p:cNvSpPr>
              <a:spLocks/>
            </p:cNvSpPr>
            <p:nvPr/>
          </p:nvSpPr>
          <p:spPr bwMode="auto">
            <a:xfrm>
              <a:off x="2153" y="2177"/>
              <a:ext cx="23" cy="6"/>
            </a:xfrm>
            <a:custGeom>
              <a:avLst/>
              <a:gdLst>
                <a:gd name="T0" fmla="*/ 0 w 23"/>
                <a:gd name="T1" fmla="*/ 1 h 6"/>
                <a:gd name="T2" fmla="*/ 0 w 23"/>
                <a:gd name="T3" fmla="*/ 6 h 6"/>
                <a:gd name="T4" fmla="*/ 23 w 23"/>
                <a:gd name="T5" fmla="*/ 5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1"/>
                  </a:moveTo>
                  <a:lnTo>
                    <a:pt x="0" y="6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0" name="Freeform 4101"/>
            <p:cNvSpPr>
              <a:spLocks/>
            </p:cNvSpPr>
            <p:nvPr/>
          </p:nvSpPr>
          <p:spPr bwMode="auto">
            <a:xfrm>
              <a:off x="2129" y="2178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24 w 24"/>
                <a:gd name="T5" fmla="*/ 5 h 7"/>
                <a:gd name="T6" fmla="*/ 24 w 24"/>
                <a:gd name="T7" fmla="*/ 0 h 7"/>
                <a:gd name="T8" fmla="*/ 0 w 24"/>
                <a:gd name="T9" fmla="*/ 0 h 7"/>
                <a:gd name="T10" fmla="*/ 0 w 24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1" name="Freeform 4102"/>
            <p:cNvSpPr>
              <a:spLocks/>
            </p:cNvSpPr>
            <p:nvPr/>
          </p:nvSpPr>
          <p:spPr bwMode="auto">
            <a:xfrm>
              <a:off x="2104" y="2178"/>
              <a:ext cx="25" cy="8"/>
            </a:xfrm>
            <a:custGeom>
              <a:avLst/>
              <a:gdLst>
                <a:gd name="T0" fmla="*/ 0 w 25"/>
                <a:gd name="T1" fmla="*/ 2 h 8"/>
                <a:gd name="T2" fmla="*/ 0 w 25"/>
                <a:gd name="T3" fmla="*/ 8 h 8"/>
                <a:gd name="T4" fmla="*/ 25 w 25"/>
                <a:gd name="T5" fmla="*/ 7 h 8"/>
                <a:gd name="T6" fmla="*/ 25 w 25"/>
                <a:gd name="T7" fmla="*/ 0 h 8"/>
                <a:gd name="T8" fmla="*/ 0 w 25"/>
                <a:gd name="T9" fmla="*/ 2 h 8"/>
                <a:gd name="T10" fmla="*/ 0 w 25"/>
                <a:gd name="T11" fmla="*/ 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8"/>
                <a:gd name="T20" fmla="*/ 25 w 25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8">
                  <a:moveTo>
                    <a:pt x="0" y="2"/>
                  </a:moveTo>
                  <a:lnTo>
                    <a:pt x="0" y="8"/>
                  </a:lnTo>
                  <a:lnTo>
                    <a:pt x="25" y="7"/>
                  </a:lnTo>
                  <a:lnTo>
                    <a:pt x="2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2" name="Freeform 4103"/>
            <p:cNvSpPr>
              <a:spLocks/>
            </p:cNvSpPr>
            <p:nvPr/>
          </p:nvSpPr>
          <p:spPr bwMode="auto">
            <a:xfrm>
              <a:off x="2081" y="2180"/>
              <a:ext cx="23" cy="6"/>
            </a:xfrm>
            <a:custGeom>
              <a:avLst/>
              <a:gdLst>
                <a:gd name="T0" fmla="*/ 0 w 23"/>
                <a:gd name="T1" fmla="*/ 6 h 6"/>
                <a:gd name="T2" fmla="*/ 0 w 23"/>
                <a:gd name="T3" fmla="*/ 6 h 6"/>
                <a:gd name="T4" fmla="*/ 23 w 23"/>
                <a:gd name="T5" fmla="*/ 6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6"/>
                  </a:moveTo>
                  <a:lnTo>
                    <a:pt x="0" y="6"/>
                  </a:lnTo>
                  <a:lnTo>
                    <a:pt x="23" y="6"/>
                  </a:lnTo>
                  <a:lnTo>
                    <a:pt x="23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3" name="Freeform 4104"/>
            <p:cNvSpPr>
              <a:spLocks/>
            </p:cNvSpPr>
            <p:nvPr/>
          </p:nvSpPr>
          <p:spPr bwMode="auto">
            <a:xfrm>
              <a:off x="2065" y="2181"/>
              <a:ext cx="16" cy="6"/>
            </a:xfrm>
            <a:custGeom>
              <a:avLst/>
              <a:gdLst>
                <a:gd name="T0" fmla="*/ 0 w 16"/>
                <a:gd name="T1" fmla="*/ 0 h 6"/>
                <a:gd name="T2" fmla="*/ 0 w 16"/>
                <a:gd name="T3" fmla="*/ 6 h 6"/>
                <a:gd name="T4" fmla="*/ 16 w 16"/>
                <a:gd name="T5" fmla="*/ 5 h 6"/>
                <a:gd name="T6" fmla="*/ 16 w 16"/>
                <a:gd name="T7" fmla="*/ 0 h 6"/>
                <a:gd name="T8" fmla="*/ 0 w 16"/>
                <a:gd name="T9" fmla="*/ 0 h 6"/>
                <a:gd name="T10" fmla="*/ 0 w 1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6"/>
                <a:gd name="T20" fmla="*/ 16 w 16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6">
                  <a:moveTo>
                    <a:pt x="0" y="0"/>
                  </a:moveTo>
                  <a:lnTo>
                    <a:pt x="0" y="6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4" name="Freeform 4105"/>
            <p:cNvSpPr>
              <a:spLocks/>
            </p:cNvSpPr>
            <p:nvPr/>
          </p:nvSpPr>
          <p:spPr bwMode="auto">
            <a:xfrm>
              <a:off x="2057" y="2181"/>
              <a:ext cx="8" cy="6"/>
            </a:xfrm>
            <a:custGeom>
              <a:avLst/>
              <a:gdLst>
                <a:gd name="T0" fmla="*/ 0 w 8"/>
                <a:gd name="T1" fmla="*/ 6 h 6"/>
                <a:gd name="T2" fmla="*/ 0 w 8"/>
                <a:gd name="T3" fmla="*/ 6 h 6"/>
                <a:gd name="T4" fmla="*/ 8 w 8"/>
                <a:gd name="T5" fmla="*/ 6 h 6"/>
                <a:gd name="T6" fmla="*/ 8 w 8"/>
                <a:gd name="T7" fmla="*/ 0 h 6"/>
                <a:gd name="T8" fmla="*/ 0 w 8"/>
                <a:gd name="T9" fmla="*/ 1 h 6"/>
                <a:gd name="T10" fmla="*/ 0 w 8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6"/>
                <a:gd name="T20" fmla="*/ 8 w 8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6">
                  <a:moveTo>
                    <a:pt x="0" y="6"/>
                  </a:moveTo>
                  <a:lnTo>
                    <a:pt x="0" y="6"/>
                  </a:lnTo>
                  <a:lnTo>
                    <a:pt x="8" y="6"/>
                  </a:lnTo>
                  <a:lnTo>
                    <a:pt x="8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5" name="Freeform 4106"/>
            <p:cNvSpPr>
              <a:spLocks/>
            </p:cNvSpPr>
            <p:nvPr/>
          </p:nvSpPr>
          <p:spPr bwMode="auto">
            <a:xfrm>
              <a:off x="2032" y="2182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6" name="Freeform 4107"/>
            <p:cNvSpPr>
              <a:spLocks/>
            </p:cNvSpPr>
            <p:nvPr/>
          </p:nvSpPr>
          <p:spPr bwMode="auto">
            <a:xfrm>
              <a:off x="2008" y="2182"/>
              <a:ext cx="24" cy="5"/>
            </a:xfrm>
            <a:custGeom>
              <a:avLst/>
              <a:gdLst>
                <a:gd name="T0" fmla="*/ 0 w 24"/>
                <a:gd name="T1" fmla="*/ 5 h 5"/>
                <a:gd name="T2" fmla="*/ 0 w 24"/>
                <a:gd name="T3" fmla="*/ 5 h 5"/>
                <a:gd name="T4" fmla="*/ 24 w 24"/>
                <a:gd name="T5" fmla="*/ 5 h 5"/>
                <a:gd name="T6" fmla="*/ 24 w 24"/>
                <a:gd name="T7" fmla="*/ 0 h 5"/>
                <a:gd name="T8" fmla="*/ 0 w 24"/>
                <a:gd name="T9" fmla="*/ 0 h 5"/>
                <a:gd name="T10" fmla="*/ 0 w 24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5"/>
                <a:gd name="T20" fmla="*/ 24 w 24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5">
                  <a:moveTo>
                    <a:pt x="0" y="5"/>
                  </a:moveTo>
                  <a:lnTo>
                    <a:pt x="0" y="5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7" name="Freeform 4108"/>
            <p:cNvSpPr>
              <a:spLocks/>
            </p:cNvSpPr>
            <p:nvPr/>
          </p:nvSpPr>
          <p:spPr bwMode="auto">
            <a:xfrm>
              <a:off x="1984" y="2181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0 w 24"/>
                <a:gd name="T3" fmla="*/ 6 h 6"/>
                <a:gd name="T4" fmla="*/ 24 w 24"/>
                <a:gd name="T5" fmla="*/ 6 h 6"/>
                <a:gd name="T6" fmla="*/ 24 w 24"/>
                <a:gd name="T7" fmla="*/ 1 h 6"/>
                <a:gd name="T8" fmla="*/ 0 w 24"/>
                <a:gd name="T9" fmla="*/ 0 h 6"/>
                <a:gd name="T10" fmla="*/ 0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0" y="0"/>
                  </a:moveTo>
                  <a:lnTo>
                    <a:pt x="0" y="6"/>
                  </a:lnTo>
                  <a:lnTo>
                    <a:pt x="24" y="6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8" name="Freeform 4109"/>
            <p:cNvSpPr>
              <a:spLocks/>
            </p:cNvSpPr>
            <p:nvPr/>
          </p:nvSpPr>
          <p:spPr bwMode="auto">
            <a:xfrm>
              <a:off x="1983" y="2181"/>
              <a:ext cx="1" cy="6"/>
            </a:xfrm>
            <a:custGeom>
              <a:avLst/>
              <a:gdLst>
                <a:gd name="T0" fmla="*/ 0 w 1"/>
                <a:gd name="T1" fmla="*/ 6 h 6"/>
                <a:gd name="T2" fmla="*/ 0 w 1"/>
                <a:gd name="T3" fmla="*/ 6 h 6"/>
                <a:gd name="T4" fmla="*/ 1 w 1"/>
                <a:gd name="T5" fmla="*/ 6 h 6"/>
                <a:gd name="T6" fmla="*/ 1 w 1"/>
                <a:gd name="T7" fmla="*/ 0 h 6"/>
                <a:gd name="T8" fmla="*/ 0 w 1"/>
                <a:gd name="T9" fmla="*/ 0 h 6"/>
                <a:gd name="T10" fmla="*/ 0 w 1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6"/>
                <a:gd name="T20" fmla="*/ 1 w 1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6">
                  <a:moveTo>
                    <a:pt x="0" y="6"/>
                  </a:move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9" name="Freeform 4110"/>
            <p:cNvSpPr>
              <a:spLocks/>
            </p:cNvSpPr>
            <p:nvPr/>
          </p:nvSpPr>
          <p:spPr bwMode="auto">
            <a:xfrm>
              <a:off x="1960" y="2181"/>
              <a:ext cx="23" cy="6"/>
            </a:xfrm>
            <a:custGeom>
              <a:avLst/>
              <a:gdLst>
                <a:gd name="T0" fmla="*/ 0 w 23"/>
                <a:gd name="T1" fmla="*/ 5 h 6"/>
                <a:gd name="T2" fmla="*/ 0 w 23"/>
                <a:gd name="T3" fmla="*/ 5 h 6"/>
                <a:gd name="T4" fmla="*/ 23 w 23"/>
                <a:gd name="T5" fmla="*/ 6 h 6"/>
                <a:gd name="T6" fmla="*/ 23 w 23"/>
                <a:gd name="T7" fmla="*/ 0 h 6"/>
                <a:gd name="T8" fmla="*/ 0 w 23"/>
                <a:gd name="T9" fmla="*/ 0 h 6"/>
                <a:gd name="T10" fmla="*/ 0 w 23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5"/>
                  </a:moveTo>
                  <a:lnTo>
                    <a:pt x="0" y="5"/>
                  </a:lnTo>
                  <a:lnTo>
                    <a:pt x="23" y="6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0" name="Freeform 4111"/>
            <p:cNvSpPr>
              <a:spLocks/>
            </p:cNvSpPr>
            <p:nvPr/>
          </p:nvSpPr>
          <p:spPr bwMode="auto">
            <a:xfrm>
              <a:off x="1936" y="2178"/>
              <a:ext cx="24" cy="8"/>
            </a:xfrm>
            <a:custGeom>
              <a:avLst/>
              <a:gdLst>
                <a:gd name="T0" fmla="*/ 0 w 24"/>
                <a:gd name="T1" fmla="*/ 7 h 8"/>
                <a:gd name="T2" fmla="*/ 0 w 24"/>
                <a:gd name="T3" fmla="*/ 7 h 8"/>
                <a:gd name="T4" fmla="*/ 24 w 24"/>
                <a:gd name="T5" fmla="*/ 8 h 8"/>
                <a:gd name="T6" fmla="*/ 24 w 24"/>
                <a:gd name="T7" fmla="*/ 3 h 8"/>
                <a:gd name="T8" fmla="*/ 0 w 24"/>
                <a:gd name="T9" fmla="*/ 0 h 8"/>
                <a:gd name="T10" fmla="*/ 0 w 24"/>
                <a:gd name="T11" fmla="*/ 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8"/>
                <a:gd name="T20" fmla="*/ 24 w 2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8">
                  <a:moveTo>
                    <a:pt x="0" y="7"/>
                  </a:moveTo>
                  <a:lnTo>
                    <a:pt x="0" y="7"/>
                  </a:lnTo>
                  <a:lnTo>
                    <a:pt x="24" y="8"/>
                  </a:lnTo>
                  <a:lnTo>
                    <a:pt x="24" y="3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1" name="Freeform 4112"/>
            <p:cNvSpPr>
              <a:spLocks/>
            </p:cNvSpPr>
            <p:nvPr/>
          </p:nvSpPr>
          <p:spPr bwMode="auto">
            <a:xfrm>
              <a:off x="1911" y="2176"/>
              <a:ext cx="25" cy="9"/>
            </a:xfrm>
            <a:custGeom>
              <a:avLst/>
              <a:gdLst>
                <a:gd name="T0" fmla="*/ 0 w 25"/>
                <a:gd name="T1" fmla="*/ 6 h 9"/>
                <a:gd name="T2" fmla="*/ 0 w 25"/>
                <a:gd name="T3" fmla="*/ 6 h 9"/>
                <a:gd name="T4" fmla="*/ 25 w 25"/>
                <a:gd name="T5" fmla="*/ 9 h 9"/>
                <a:gd name="T6" fmla="*/ 25 w 25"/>
                <a:gd name="T7" fmla="*/ 2 h 9"/>
                <a:gd name="T8" fmla="*/ 1 w 25"/>
                <a:gd name="T9" fmla="*/ 0 h 9"/>
                <a:gd name="T10" fmla="*/ 0 w 25"/>
                <a:gd name="T11" fmla="*/ 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9"/>
                <a:gd name="T20" fmla="*/ 25 w 2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9">
                  <a:moveTo>
                    <a:pt x="0" y="6"/>
                  </a:moveTo>
                  <a:lnTo>
                    <a:pt x="0" y="6"/>
                  </a:lnTo>
                  <a:lnTo>
                    <a:pt x="25" y="9"/>
                  </a:lnTo>
                  <a:lnTo>
                    <a:pt x="25" y="2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2" name="Freeform 4113"/>
            <p:cNvSpPr>
              <a:spLocks/>
            </p:cNvSpPr>
            <p:nvPr/>
          </p:nvSpPr>
          <p:spPr bwMode="auto">
            <a:xfrm>
              <a:off x="1887" y="2172"/>
              <a:ext cx="25" cy="10"/>
            </a:xfrm>
            <a:custGeom>
              <a:avLst/>
              <a:gdLst>
                <a:gd name="T0" fmla="*/ 0 w 25"/>
                <a:gd name="T1" fmla="*/ 6 h 10"/>
                <a:gd name="T2" fmla="*/ 0 w 25"/>
                <a:gd name="T3" fmla="*/ 6 h 10"/>
                <a:gd name="T4" fmla="*/ 24 w 25"/>
                <a:gd name="T5" fmla="*/ 10 h 10"/>
                <a:gd name="T6" fmla="*/ 25 w 25"/>
                <a:gd name="T7" fmla="*/ 4 h 10"/>
                <a:gd name="T8" fmla="*/ 1 w 25"/>
                <a:gd name="T9" fmla="*/ 0 h 10"/>
                <a:gd name="T10" fmla="*/ 0 w 25"/>
                <a:gd name="T11" fmla="*/ 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0"/>
                <a:gd name="T20" fmla="*/ 25 w 25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0">
                  <a:moveTo>
                    <a:pt x="0" y="6"/>
                  </a:moveTo>
                  <a:lnTo>
                    <a:pt x="0" y="6"/>
                  </a:lnTo>
                  <a:lnTo>
                    <a:pt x="24" y="10"/>
                  </a:lnTo>
                  <a:lnTo>
                    <a:pt x="25" y="4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3" name="Freeform 4114"/>
            <p:cNvSpPr>
              <a:spLocks/>
            </p:cNvSpPr>
            <p:nvPr/>
          </p:nvSpPr>
          <p:spPr bwMode="auto">
            <a:xfrm>
              <a:off x="1863" y="2168"/>
              <a:ext cx="25" cy="10"/>
            </a:xfrm>
            <a:custGeom>
              <a:avLst/>
              <a:gdLst>
                <a:gd name="T0" fmla="*/ 0 w 25"/>
                <a:gd name="T1" fmla="*/ 7 h 10"/>
                <a:gd name="T2" fmla="*/ 0 w 25"/>
                <a:gd name="T3" fmla="*/ 7 h 10"/>
                <a:gd name="T4" fmla="*/ 24 w 25"/>
                <a:gd name="T5" fmla="*/ 10 h 10"/>
                <a:gd name="T6" fmla="*/ 25 w 25"/>
                <a:gd name="T7" fmla="*/ 4 h 10"/>
                <a:gd name="T8" fmla="*/ 0 w 25"/>
                <a:gd name="T9" fmla="*/ 0 h 10"/>
                <a:gd name="T10" fmla="*/ 0 w 25"/>
                <a:gd name="T11" fmla="*/ 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0"/>
                <a:gd name="T20" fmla="*/ 25 w 25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0">
                  <a:moveTo>
                    <a:pt x="0" y="7"/>
                  </a:moveTo>
                  <a:lnTo>
                    <a:pt x="0" y="7"/>
                  </a:lnTo>
                  <a:lnTo>
                    <a:pt x="24" y="10"/>
                  </a:lnTo>
                  <a:lnTo>
                    <a:pt x="25" y="4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4" name="Freeform 4115"/>
            <p:cNvSpPr>
              <a:spLocks/>
            </p:cNvSpPr>
            <p:nvPr/>
          </p:nvSpPr>
          <p:spPr bwMode="auto">
            <a:xfrm>
              <a:off x="1839" y="2163"/>
              <a:ext cx="26" cy="12"/>
            </a:xfrm>
            <a:custGeom>
              <a:avLst/>
              <a:gdLst>
                <a:gd name="T0" fmla="*/ 0 w 26"/>
                <a:gd name="T1" fmla="*/ 7 h 12"/>
                <a:gd name="T2" fmla="*/ 0 w 26"/>
                <a:gd name="T3" fmla="*/ 7 h 12"/>
                <a:gd name="T4" fmla="*/ 24 w 26"/>
                <a:gd name="T5" fmla="*/ 12 h 12"/>
                <a:gd name="T6" fmla="*/ 26 w 26"/>
                <a:gd name="T7" fmla="*/ 5 h 12"/>
                <a:gd name="T8" fmla="*/ 1 w 26"/>
                <a:gd name="T9" fmla="*/ 0 h 12"/>
                <a:gd name="T10" fmla="*/ 0 w 26"/>
                <a:gd name="T11" fmla="*/ 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2"/>
                <a:gd name="T20" fmla="*/ 26 w 26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2">
                  <a:moveTo>
                    <a:pt x="0" y="7"/>
                  </a:moveTo>
                  <a:lnTo>
                    <a:pt x="0" y="7"/>
                  </a:lnTo>
                  <a:lnTo>
                    <a:pt x="24" y="12"/>
                  </a:lnTo>
                  <a:lnTo>
                    <a:pt x="26" y="5"/>
                  </a:lnTo>
                  <a:lnTo>
                    <a:pt x="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5" name="Freeform 4116"/>
            <p:cNvSpPr>
              <a:spLocks/>
            </p:cNvSpPr>
            <p:nvPr/>
          </p:nvSpPr>
          <p:spPr bwMode="auto">
            <a:xfrm>
              <a:off x="1815" y="2158"/>
              <a:ext cx="25" cy="12"/>
            </a:xfrm>
            <a:custGeom>
              <a:avLst/>
              <a:gdLst>
                <a:gd name="T0" fmla="*/ 0 w 25"/>
                <a:gd name="T1" fmla="*/ 5 h 12"/>
                <a:gd name="T2" fmla="*/ 0 w 25"/>
                <a:gd name="T3" fmla="*/ 5 h 12"/>
                <a:gd name="T4" fmla="*/ 24 w 25"/>
                <a:gd name="T5" fmla="*/ 12 h 12"/>
                <a:gd name="T6" fmla="*/ 25 w 25"/>
                <a:gd name="T7" fmla="*/ 5 h 12"/>
                <a:gd name="T8" fmla="*/ 1 w 25"/>
                <a:gd name="T9" fmla="*/ 0 h 12"/>
                <a:gd name="T10" fmla="*/ 0 w 25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2"/>
                <a:gd name="T20" fmla="*/ 25 w 25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2">
                  <a:moveTo>
                    <a:pt x="0" y="5"/>
                  </a:moveTo>
                  <a:lnTo>
                    <a:pt x="0" y="5"/>
                  </a:lnTo>
                  <a:lnTo>
                    <a:pt x="24" y="12"/>
                  </a:lnTo>
                  <a:lnTo>
                    <a:pt x="25" y="5"/>
                  </a:lnTo>
                  <a:lnTo>
                    <a:pt x="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6" name="Freeform 4117"/>
            <p:cNvSpPr>
              <a:spLocks/>
            </p:cNvSpPr>
            <p:nvPr/>
          </p:nvSpPr>
          <p:spPr bwMode="auto">
            <a:xfrm>
              <a:off x="1793" y="2152"/>
              <a:ext cx="23" cy="11"/>
            </a:xfrm>
            <a:custGeom>
              <a:avLst/>
              <a:gdLst>
                <a:gd name="T0" fmla="*/ 0 w 23"/>
                <a:gd name="T1" fmla="*/ 5 h 11"/>
                <a:gd name="T2" fmla="*/ 0 w 23"/>
                <a:gd name="T3" fmla="*/ 6 h 11"/>
                <a:gd name="T4" fmla="*/ 22 w 23"/>
                <a:gd name="T5" fmla="*/ 11 h 11"/>
                <a:gd name="T6" fmla="*/ 23 w 23"/>
                <a:gd name="T7" fmla="*/ 6 h 11"/>
                <a:gd name="T8" fmla="*/ 2 w 23"/>
                <a:gd name="T9" fmla="*/ 0 h 11"/>
                <a:gd name="T10" fmla="*/ 0 w 23"/>
                <a:gd name="T11" fmla="*/ 5 h 11"/>
                <a:gd name="T12" fmla="*/ 0 w 23"/>
                <a:gd name="T13" fmla="*/ 5 h 11"/>
                <a:gd name="T14" fmla="*/ 0 w 23"/>
                <a:gd name="T15" fmla="*/ 6 h 11"/>
                <a:gd name="T16" fmla="*/ 0 w 23"/>
                <a:gd name="T17" fmla="*/ 6 h 11"/>
                <a:gd name="T18" fmla="*/ 0 w 23"/>
                <a:gd name="T19" fmla="*/ 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11"/>
                <a:gd name="T32" fmla="*/ 23 w 23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11">
                  <a:moveTo>
                    <a:pt x="0" y="5"/>
                  </a:moveTo>
                  <a:lnTo>
                    <a:pt x="0" y="6"/>
                  </a:lnTo>
                  <a:lnTo>
                    <a:pt x="22" y="11"/>
                  </a:lnTo>
                  <a:lnTo>
                    <a:pt x="23" y="6"/>
                  </a:lnTo>
                  <a:lnTo>
                    <a:pt x="2" y="0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7" name="Freeform 4118"/>
            <p:cNvSpPr>
              <a:spLocks/>
            </p:cNvSpPr>
            <p:nvPr/>
          </p:nvSpPr>
          <p:spPr bwMode="auto">
            <a:xfrm>
              <a:off x="1790" y="2151"/>
              <a:ext cx="5" cy="6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6 h 6"/>
                <a:gd name="T4" fmla="*/ 3 w 5"/>
                <a:gd name="T5" fmla="*/ 6 h 6"/>
                <a:gd name="T6" fmla="*/ 5 w 5"/>
                <a:gd name="T7" fmla="*/ 1 h 6"/>
                <a:gd name="T8" fmla="*/ 3 w 5"/>
                <a:gd name="T9" fmla="*/ 1 h 6"/>
                <a:gd name="T10" fmla="*/ 3 w 5"/>
                <a:gd name="T11" fmla="*/ 0 h 6"/>
                <a:gd name="T12" fmla="*/ 3 w 5"/>
                <a:gd name="T13" fmla="*/ 1 h 6"/>
                <a:gd name="T14" fmla="*/ 3 w 5"/>
                <a:gd name="T15" fmla="*/ 0 h 6"/>
                <a:gd name="T16" fmla="*/ 3 w 5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"/>
                <a:gd name="T28" fmla="*/ 0 h 6"/>
                <a:gd name="T29" fmla="*/ 5 w 5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" h="6">
                  <a:moveTo>
                    <a:pt x="3" y="0"/>
                  </a:moveTo>
                  <a:lnTo>
                    <a:pt x="0" y="6"/>
                  </a:lnTo>
                  <a:lnTo>
                    <a:pt x="3" y="6"/>
                  </a:lnTo>
                  <a:lnTo>
                    <a:pt x="5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8" name="Freeform 4119"/>
            <p:cNvSpPr>
              <a:spLocks/>
            </p:cNvSpPr>
            <p:nvPr/>
          </p:nvSpPr>
          <p:spPr bwMode="auto">
            <a:xfrm>
              <a:off x="1766" y="2145"/>
              <a:ext cx="27" cy="12"/>
            </a:xfrm>
            <a:custGeom>
              <a:avLst/>
              <a:gdLst>
                <a:gd name="T0" fmla="*/ 0 w 27"/>
                <a:gd name="T1" fmla="*/ 5 h 12"/>
                <a:gd name="T2" fmla="*/ 0 w 27"/>
                <a:gd name="T3" fmla="*/ 5 h 12"/>
                <a:gd name="T4" fmla="*/ 24 w 27"/>
                <a:gd name="T5" fmla="*/ 12 h 12"/>
                <a:gd name="T6" fmla="*/ 27 w 27"/>
                <a:gd name="T7" fmla="*/ 6 h 12"/>
                <a:gd name="T8" fmla="*/ 2 w 27"/>
                <a:gd name="T9" fmla="*/ 0 h 12"/>
                <a:gd name="T10" fmla="*/ 0 w 27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2"/>
                <a:gd name="T20" fmla="*/ 27 w 27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2">
                  <a:moveTo>
                    <a:pt x="0" y="5"/>
                  </a:moveTo>
                  <a:lnTo>
                    <a:pt x="0" y="5"/>
                  </a:lnTo>
                  <a:lnTo>
                    <a:pt x="24" y="12"/>
                  </a:lnTo>
                  <a:lnTo>
                    <a:pt x="27" y="6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9" name="Freeform 4120"/>
            <p:cNvSpPr>
              <a:spLocks/>
            </p:cNvSpPr>
            <p:nvPr/>
          </p:nvSpPr>
          <p:spPr bwMode="auto">
            <a:xfrm>
              <a:off x="1742" y="2136"/>
              <a:ext cx="26" cy="14"/>
            </a:xfrm>
            <a:custGeom>
              <a:avLst/>
              <a:gdLst>
                <a:gd name="T0" fmla="*/ 0 w 26"/>
                <a:gd name="T1" fmla="*/ 5 h 14"/>
                <a:gd name="T2" fmla="*/ 0 w 26"/>
                <a:gd name="T3" fmla="*/ 5 h 14"/>
                <a:gd name="T4" fmla="*/ 24 w 26"/>
                <a:gd name="T5" fmla="*/ 14 h 14"/>
                <a:gd name="T6" fmla="*/ 26 w 26"/>
                <a:gd name="T7" fmla="*/ 9 h 14"/>
                <a:gd name="T8" fmla="*/ 2 w 26"/>
                <a:gd name="T9" fmla="*/ 0 h 14"/>
                <a:gd name="T10" fmla="*/ 0 w 26"/>
                <a:gd name="T11" fmla="*/ 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4"/>
                <a:gd name="T20" fmla="*/ 26 w 26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4">
                  <a:moveTo>
                    <a:pt x="0" y="5"/>
                  </a:moveTo>
                  <a:lnTo>
                    <a:pt x="0" y="5"/>
                  </a:lnTo>
                  <a:lnTo>
                    <a:pt x="24" y="14"/>
                  </a:lnTo>
                  <a:lnTo>
                    <a:pt x="26" y="9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0" name="Freeform 4121"/>
            <p:cNvSpPr>
              <a:spLocks/>
            </p:cNvSpPr>
            <p:nvPr/>
          </p:nvSpPr>
          <p:spPr bwMode="auto">
            <a:xfrm>
              <a:off x="1718" y="2126"/>
              <a:ext cx="26" cy="15"/>
            </a:xfrm>
            <a:custGeom>
              <a:avLst/>
              <a:gdLst>
                <a:gd name="T0" fmla="*/ 0 w 26"/>
                <a:gd name="T1" fmla="*/ 6 h 15"/>
                <a:gd name="T2" fmla="*/ 0 w 26"/>
                <a:gd name="T3" fmla="*/ 6 h 15"/>
                <a:gd name="T4" fmla="*/ 24 w 26"/>
                <a:gd name="T5" fmla="*/ 15 h 15"/>
                <a:gd name="T6" fmla="*/ 26 w 26"/>
                <a:gd name="T7" fmla="*/ 10 h 15"/>
                <a:gd name="T8" fmla="*/ 1 w 26"/>
                <a:gd name="T9" fmla="*/ 0 h 15"/>
                <a:gd name="T10" fmla="*/ 0 w 26"/>
                <a:gd name="T11" fmla="*/ 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5"/>
                <a:gd name="T20" fmla="*/ 26 w 26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5">
                  <a:moveTo>
                    <a:pt x="0" y="6"/>
                  </a:moveTo>
                  <a:lnTo>
                    <a:pt x="0" y="6"/>
                  </a:lnTo>
                  <a:lnTo>
                    <a:pt x="24" y="15"/>
                  </a:lnTo>
                  <a:lnTo>
                    <a:pt x="26" y="10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1" name="Freeform 4122"/>
            <p:cNvSpPr>
              <a:spLocks/>
            </p:cNvSpPr>
            <p:nvPr/>
          </p:nvSpPr>
          <p:spPr bwMode="auto">
            <a:xfrm>
              <a:off x="1712" y="2123"/>
              <a:ext cx="9" cy="9"/>
            </a:xfrm>
            <a:custGeom>
              <a:avLst/>
              <a:gdLst>
                <a:gd name="T0" fmla="*/ 1 w 9"/>
                <a:gd name="T1" fmla="*/ 0 h 9"/>
                <a:gd name="T2" fmla="*/ 0 w 9"/>
                <a:gd name="T3" fmla="*/ 5 h 9"/>
                <a:gd name="T4" fmla="*/ 6 w 9"/>
                <a:gd name="T5" fmla="*/ 9 h 9"/>
                <a:gd name="T6" fmla="*/ 9 w 9"/>
                <a:gd name="T7" fmla="*/ 3 h 9"/>
                <a:gd name="T8" fmla="*/ 1 w 9"/>
                <a:gd name="T9" fmla="*/ 0 h 9"/>
                <a:gd name="T10" fmla="*/ 1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1" y="0"/>
                  </a:moveTo>
                  <a:lnTo>
                    <a:pt x="0" y="5"/>
                  </a:lnTo>
                  <a:lnTo>
                    <a:pt x="6" y="9"/>
                  </a:lnTo>
                  <a:lnTo>
                    <a:pt x="9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2" name="Freeform 4123"/>
            <p:cNvSpPr>
              <a:spLocks/>
            </p:cNvSpPr>
            <p:nvPr/>
          </p:nvSpPr>
          <p:spPr bwMode="auto">
            <a:xfrm>
              <a:off x="1694" y="2116"/>
              <a:ext cx="19" cy="12"/>
            </a:xfrm>
            <a:custGeom>
              <a:avLst/>
              <a:gdLst>
                <a:gd name="T0" fmla="*/ 0 w 19"/>
                <a:gd name="T1" fmla="*/ 5 h 12"/>
                <a:gd name="T2" fmla="*/ 0 w 19"/>
                <a:gd name="T3" fmla="*/ 5 h 12"/>
                <a:gd name="T4" fmla="*/ 18 w 19"/>
                <a:gd name="T5" fmla="*/ 12 h 12"/>
                <a:gd name="T6" fmla="*/ 19 w 19"/>
                <a:gd name="T7" fmla="*/ 7 h 12"/>
                <a:gd name="T8" fmla="*/ 2 w 19"/>
                <a:gd name="T9" fmla="*/ 0 h 12"/>
                <a:gd name="T10" fmla="*/ 0 w 19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2"/>
                <a:gd name="T20" fmla="*/ 19 w 1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2">
                  <a:moveTo>
                    <a:pt x="0" y="5"/>
                  </a:moveTo>
                  <a:lnTo>
                    <a:pt x="0" y="5"/>
                  </a:lnTo>
                  <a:lnTo>
                    <a:pt x="18" y="12"/>
                  </a:lnTo>
                  <a:lnTo>
                    <a:pt x="19" y="7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3" name="Freeform 4124"/>
            <p:cNvSpPr>
              <a:spLocks/>
            </p:cNvSpPr>
            <p:nvPr/>
          </p:nvSpPr>
          <p:spPr bwMode="auto">
            <a:xfrm>
              <a:off x="1669" y="2105"/>
              <a:ext cx="27" cy="16"/>
            </a:xfrm>
            <a:custGeom>
              <a:avLst/>
              <a:gdLst>
                <a:gd name="T0" fmla="*/ 0 w 27"/>
                <a:gd name="T1" fmla="*/ 5 h 16"/>
                <a:gd name="T2" fmla="*/ 0 w 27"/>
                <a:gd name="T3" fmla="*/ 5 h 16"/>
                <a:gd name="T4" fmla="*/ 25 w 27"/>
                <a:gd name="T5" fmla="*/ 16 h 16"/>
                <a:gd name="T6" fmla="*/ 27 w 27"/>
                <a:gd name="T7" fmla="*/ 11 h 16"/>
                <a:gd name="T8" fmla="*/ 3 w 27"/>
                <a:gd name="T9" fmla="*/ 0 h 16"/>
                <a:gd name="T10" fmla="*/ 0 w 27"/>
                <a:gd name="T11" fmla="*/ 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6"/>
                <a:gd name="T20" fmla="*/ 27 w 2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6">
                  <a:moveTo>
                    <a:pt x="0" y="5"/>
                  </a:moveTo>
                  <a:lnTo>
                    <a:pt x="0" y="5"/>
                  </a:lnTo>
                  <a:lnTo>
                    <a:pt x="25" y="16"/>
                  </a:lnTo>
                  <a:lnTo>
                    <a:pt x="27" y="11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4" name="Freeform 4125"/>
            <p:cNvSpPr>
              <a:spLocks/>
            </p:cNvSpPr>
            <p:nvPr/>
          </p:nvSpPr>
          <p:spPr bwMode="auto">
            <a:xfrm>
              <a:off x="1651" y="2095"/>
              <a:ext cx="21" cy="15"/>
            </a:xfrm>
            <a:custGeom>
              <a:avLst/>
              <a:gdLst>
                <a:gd name="T0" fmla="*/ 0 w 21"/>
                <a:gd name="T1" fmla="*/ 5 h 15"/>
                <a:gd name="T2" fmla="*/ 0 w 21"/>
                <a:gd name="T3" fmla="*/ 5 h 15"/>
                <a:gd name="T4" fmla="*/ 18 w 21"/>
                <a:gd name="T5" fmla="*/ 15 h 15"/>
                <a:gd name="T6" fmla="*/ 21 w 21"/>
                <a:gd name="T7" fmla="*/ 10 h 15"/>
                <a:gd name="T8" fmla="*/ 2 w 21"/>
                <a:gd name="T9" fmla="*/ 0 h 15"/>
                <a:gd name="T10" fmla="*/ 0 w 21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5"/>
                <a:gd name="T20" fmla="*/ 21 w 21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5">
                  <a:moveTo>
                    <a:pt x="0" y="5"/>
                  </a:moveTo>
                  <a:lnTo>
                    <a:pt x="0" y="5"/>
                  </a:lnTo>
                  <a:lnTo>
                    <a:pt x="18" y="15"/>
                  </a:lnTo>
                  <a:lnTo>
                    <a:pt x="21" y="1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5" name="Freeform 4126"/>
            <p:cNvSpPr>
              <a:spLocks/>
            </p:cNvSpPr>
            <p:nvPr/>
          </p:nvSpPr>
          <p:spPr bwMode="auto">
            <a:xfrm>
              <a:off x="1645" y="2091"/>
              <a:ext cx="8" cy="9"/>
            </a:xfrm>
            <a:custGeom>
              <a:avLst/>
              <a:gdLst>
                <a:gd name="T0" fmla="*/ 3 w 8"/>
                <a:gd name="T1" fmla="*/ 0 h 9"/>
                <a:gd name="T2" fmla="*/ 0 w 8"/>
                <a:gd name="T3" fmla="*/ 5 h 9"/>
                <a:gd name="T4" fmla="*/ 6 w 8"/>
                <a:gd name="T5" fmla="*/ 9 h 9"/>
                <a:gd name="T6" fmla="*/ 8 w 8"/>
                <a:gd name="T7" fmla="*/ 4 h 9"/>
                <a:gd name="T8" fmla="*/ 3 w 8"/>
                <a:gd name="T9" fmla="*/ 0 h 9"/>
                <a:gd name="T10" fmla="*/ 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3" y="0"/>
                  </a:moveTo>
                  <a:lnTo>
                    <a:pt x="0" y="5"/>
                  </a:lnTo>
                  <a:lnTo>
                    <a:pt x="6" y="9"/>
                  </a:lnTo>
                  <a:lnTo>
                    <a:pt x="8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6" name="Freeform 4127"/>
            <p:cNvSpPr>
              <a:spLocks/>
            </p:cNvSpPr>
            <p:nvPr/>
          </p:nvSpPr>
          <p:spPr bwMode="auto">
            <a:xfrm>
              <a:off x="1622" y="2077"/>
              <a:ext cx="26" cy="19"/>
            </a:xfrm>
            <a:custGeom>
              <a:avLst/>
              <a:gdLst>
                <a:gd name="T0" fmla="*/ 0 w 26"/>
                <a:gd name="T1" fmla="*/ 5 h 19"/>
                <a:gd name="T2" fmla="*/ 0 w 26"/>
                <a:gd name="T3" fmla="*/ 5 h 19"/>
                <a:gd name="T4" fmla="*/ 23 w 26"/>
                <a:gd name="T5" fmla="*/ 19 h 19"/>
                <a:gd name="T6" fmla="*/ 26 w 26"/>
                <a:gd name="T7" fmla="*/ 14 h 19"/>
                <a:gd name="T8" fmla="*/ 2 w 26"/>
                <a:gd name="T9" fmla="*/ 0 h 19"/>
                <a:gd name="T10" fmla="*/ 0 w 26"/>
                <a:gd name="T11" fmla="*/ 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9"/>
                <a:gd name="T20" fmla="*/ 26 w 26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9">
                  <a:moveTo>
                    <a:pt x="0" y="5"/>
                  </a:moveTo>
                  <a:lnTo>
                    <a:pt x="0" y="5"/>
                  </a:lnTo>
                  <a:lnTo>
                    <a:pt x="23" y="19"/>
                  </a:lnTo>
                  <a:lnTo>
                    <a:pt x="26" y="14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7" name="Freeform 4128"/>
            <p:cNvSpPr>
              <a:spLocks/>
            </p:cNvSpPr>
            <p:nvPr/>
          </p:nvSpPr>
          <p:spPr bwMode="auto">
            <a:xfrm>
              <a:off x="1602" y="2066"/>
              <a:ext cx="22" cy="16"/>
            </a:xfrm>
            <a:custGeom>
              <a:avLst/>
              <a:gdLst>
                <a:gd name="T0" fmla="*/ 0 w 22"/>
                <a:gd name="T1" fmla="*/ 5 h 16"/>
                <a:gd name="T2" fmla="*/ 1 w 22"/>
                <a:gd name="T3" fmla="*/ 5 h 16"/>
                <a:gd name="T4" fmla="*/ 20 w 22"/>
                <a:gd name="T5" fmla="*/ 16 h 16"/>
                <a:gd name="T6" fmla="*/ 22 w 22"/>
                <a:gd name="T7" fmla="*/ 11 h 16"/>
                <a:gd name="T8" fmla="*/ 4 w 22"/>
                <a:gd name="T9" fmla="*/ 0 h 16"/>
                <a:gd name="T10" fmla="*/ 0 w 22"/>
                <a:gd name="T11" fmla="*/ 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6"/>
                <a:gd name="T20" fmla="*/ 22 w 22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6">
                  <a:moveTo>
                    <a:pt x="0" y="5"/>
                  </a:moveTo>
                  <a:lnTo>
                    <a:pt x="1" y="5"/>
                  </a:lnTo>
                  <a:lnTo>
                    <a:pt x="20" y="16"/>
                  </a:lnTo>
                  <a:lnTo>
                    <a:pt x="22" y="11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8" name="Freeform 4129"/>
            <p:cNvSpPr>
              <a:spLocks/>
            </p:cNvSpPr>
            <p:nvPr/>
          </p:nvSpPr>
          <p:spPr bwMode="auto">
            <a:xfrm>
              <a:off x="1597" y="2062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5 w 9"/>
                <a:gd name="T5" fmla="*/ 9 h 9"/>
                <a:gd name="T6" fmla="*/ 9 w 9"/>
                <a:gd name="T7" fmla="*/ 4 h 9"/>
                <a:gd name="T8" fmla="*/ 3 w 9"/>
                <a:gd name="T9" fmla="*/ 0 h 9"/>
                <a:gd name="T10" fmla="*/ 0 w 9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9" y="4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9" name="Freeform 4130"/>
            <p:cNvSpPr>
              <a:spLocks/>
            </p:cNvSpPr>
            <p:nvPr/>
          </p:nvSpPr>
          <p:spPr bwMode="auto">
            <a:xfrm>
              <a:off x="1573" y="2045"/>
              <a:ext cx="27" cy="21"/>
            </a:xfrm>
            <a:custGeom>
              <a:avLst/>
              <a:gdLst>
                <a:gd name="T0" fmla="*/ 0 w 27"/>
                <a:gd name="T1" fmla="*/ 5 h 21"/>
                <a:gd name="T2" fmla="*/ 0 w 27"/>
                <a:gd name="T3" fmla="*/ 5 h 21"/>
                <a:gd name="T4" fmla="*/ 24 w 27"/>
                <a:gd name="T5" fmla="*/ 21 h 21"/>
                <a:gd name="T6" fmla="*/ 27 w 27"/>
                <a:gd name="T7" fmla="*/ 17 h 21"/>
                <a:gd name="T8" fmla="*/ 3 w 27"/>
                <a:gd name="T9" fmla="*/ 0 h 21"/>
                <a:gd name="T10" fmla="*/ 0 w 27"/>
                <a:gd name="T11" fmla="*/ 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1"/>
                <a:gd name="T20" fmla="*/ 27 w 27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1">
                  <a:moveTo>
                    <a:pt x="0" y="5"/>
                  </a:moveTo>
                  <a:lnTo>
                    <a:pt x="0" y="5"/>
                  </a:lnTo>
                  <a:lnTo>
                    <a:pt x="24" y="21"/>
                  </a:lnTo>
                  <a:lnTo>
                    <a:pt x="27" y="17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0" name="Freeform 4131"/>
            <p:cNvSpPr>
              <a:spLocks/>
            </p:cNvSpPr>
            <p:nvPr/>
          </p:nvSpPr>
          <p:spPr bwMode="auto">
            <a:xfrm>
              <a:off x="1562" y="2037"/>
              <a:ext cx="14" cy="13"/>
            </a:xfrm>
            <a:custGeom>
              <a:avLst/>
              <a:gdLst>
                <a:gd name="T0" fmla="*/ 0 w 14"/>
                <a:gd name="T1" fmla="*/ 4 h 13"/>
                <a:gd name="T2" fmla="*/ 0 w 14"/>
                <a:gd name="T3" fmla="*/ 4 h 13"/>
                <a:gd name="T4" fmla="*/ 11 w 14"/>
                <a:gd name="T5" fmla="*/ 13 h 13"/>
                <a:gd name="T6" fmla="*/ 14 w 14"/>
                <a:gd name="T7" fmla="*/ 8 h 13"/>
                <a:gd name="T8" fmla="*/ 3 w 14"/>
                <a:gd name="T9" fmla="*/ 0 h 13"/>
                <a:gd name="T10" fmla="*/ 0 w 14"/>
                <a:gd name="T11" fmla="*/ 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3"/>
                <a:gd name="T20" fmla="*/ 14 w 1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3">
                  <a:moveTo>
                    <a:pt x="0" y="4"/>
                  </a:moveTo>
                  <a:lnTo>
                    <a:pt x="0" y="4"/>
                  </a:lnTo>
                  <a:lnTo>
                    <a:pt x="11" y="13"/>
                  </a:lnTo>
                  <a:lnTo>
                    <a:pt x="14" y="8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1" name="Freeform 4132"/>
            <p:cNvSpPr>
              <a:spLocks/>
            </p:cNvSpPr>
            <p:nvPr/>
          </p:nvSpPr>
          <p:spPr bwMode="auto">
            <a:xfrm>
              <a:off x="1548" y="2026"/>
              <a:ext cx="17" cy="15"/>
            </a:xfrm>
            <a:custGeom>
              <a:avLst/>
              <a:gdLst>
                <a:gd name="T0" fmla="*/ 0 w 17"/>
                <a:gd name="T1" fmla="*/ 5 h 15"/>
                <a:gd name="T2" fmla="*/ 0 w 17"/>
                <a:gd name="T3" fmla="*/ 5 h 15"/>
                <a:gd name="T4" fmla="*/ 14 w 17"/>
                <a:gd name="T5" fmla="*/ 15 h 15"/>
                <a:gd name="T6" fmla="*/ 17 w 17"/>
                <a:gd name="T7" fmla="*/ 11 h 15"/>
                <a:gd name="T8" fmla="*/ 4 w 17"/>
                <a:gd name="T9" fmla="*/ 0 h 15"/>
                <a:gd name="T10" fmla="*/ 0 w 17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5"/>
                <a:gd name="T20" fmla="*/ 17 w 17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5">
                  <a:moveTo>
                    <a:pt x="0" y="5"/>
                  </a:moveTo>
                  <a:lnTo>
                    <a:pt x="0" y="5"/>
                  </a:lnTo>
                  <a:lnTo>
                    <a:pt x="14" y="15"/>
                  </a:lnTo>
                  <a:lnTo>
                    <a:pt x="17" y="11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2" name="Freeform 4133"/>
            <p:cNvSpPr>
              <a:spLocks/>
            </p:cNvSpPr>
            <p:nvPr/>
          </p:nvSpPr>
          <p:spPr bwMode="auto">
            <a:xfrm>
              <a:off x="1526" y="2008"/>
              <a:ext cx="26" cy="23"/>
            </a:xfrm>
            <a:custGeom>
              <a:avLst/>
              <a:gdLst>
                <a:gd name="T0" fmla="*/ 4 w 26"/>
                <a:gd name="T1" fmla="*/ 0 h 23"/>
                <a:gd name="T2" fmla="*/ 0 w 26"/>
                <a:gd name="T3" fmla="*/ 4 h 23"/>
                <a:gd name="T4" fmla="*/ 22 w 26"/>
                <a:gd name="T5" fmla="*/ 23 h 23"/>
                <a:gd name="T6" fmla="*/ 26 w 26"/>
                <a:gd name="T7" fmla="*/ 18 h 23"/>
                <a:gd name="T8" fmla="*/ 4 w 26"/>
                <a:gd name="T9" fmla="*/ 0 h 23"/>
                <a:gd name="T10" fmla="*/ 4 w 2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3"/>
                <a:gd name="T20" fmla="*/ 26 w 26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3">
                  <a:moveTo>
                    <a:pt x="4" y="0"/>
                  </a:moveTo>
                  <a:lnTo>
                    <a:pt x="0" y="4"/>
                  </a:lnTo>
                  <a:lnTo>
                    <a:pt x="22" y="23"/>
                  </a:lnTo>
                  <a:lnTo>
                    <a:pt x="26" y="1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3" name="Freeform 4134"/>
            <p:cNvSpPr>
              <a:spLocks/>
            </p:cNvSpPr>
            <p:nvPr/>
          </p:nvSpPr>
          <p:spPr bwMode="auto">
            <a:xfrm>
              <a:off x="1525" y="2006"/>
              <a:ext cx="5" cy="6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3 h 6"/>
                <a:gd name="T4" fmla="*/ 1 w 5"/>
                <a:gd name="T5" fmla="*/ 6 h 6"/>
                <a:gd name="T6" fmla="*/ 5 w 5"/>
                <a:gd name="T7" fmla="*/ 2 h 6"/>
                <a:gd name="T8" fmla="*/ 2 w 5"/>
                <a:gd name="T9" fmla="*/ 0 h 6"/>
                <a:gd name="T10" fmla="*/ 0 w 5"/>
                <a:gd name="T11" fmla="*/ 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0" y="3"/>
                  </a:moveTo>
                  <a:lnTo>
                    <a:pt x="0" y="3"/>
                  </a:lnTo>
                  <a:lnTo>
                    <a:pt x="1" y="6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4" name="Freeform 4135"/>
            <p:cNvSpPr>
              <a:spLocks/>
            </p:cNvSpPr>
            <p:nvPr/>
          </p:nvSpPr>
          <p:spPr bwMode="auto">
            <a:xfrm>
              <a:off x="1499" y="1983"/>
              <a:ext cx="30" cy="26"/>
            </a:xfrm>
            <a:custGeom>
              <a:avLst/>
              <a:gdLst>
                <a:gd name="T0" fmla="*/ 0 w 30"/>
                <a:gd name="T1" fmla="*/ 4 h 26"/>
                <a:gd name="T2" fmla="*/ 2 w 30"/>
                <a:gd name="T3" fmla="*/ 4 h 26"/>
                <a:gd name="T4" fmla="*/ 26 w 30"/>
                <a:gd name="T5" fmla="*/ 26 h 26"/>
                <a:gd name="T6" fmla="*/ 30 w 30"/>
                <a:gd name="T7" fmla="*/ 23 h 26"/>
                <a:gd name="T8" fmla="*/ 5 w 30"/>
                <a:gd name="T9" fmla="*/ 0 h 26"/>
                <a:gd name="T10" fmla="*/ 0 w 30"/>
                <a:gd name="T11" fmla="*/ 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6"/>
                <a:gd name="T20" fmla="*/ 30 w 30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6">
                  <a:moveTo>
                    <a:pt x="0" y="4"/>
                  </a:moveTo>
                  <a:lnTo>
                    <a:pt x="2" y="4"/>
                  </a:lnTo>
                  <a:lnTo>
                    <a:pt x="26" y="26"/>
                  </a:lnTo>
                  <a:lnTo>
                    <a:pt x="30" y="23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5" name="Freeform 4136"/>
            <p:cNvSpPr>
              <a:spLocks/>
            </p:cNvSpPr>
            <p:nvPr/>
          </p:nvSpPr>
          <p:spPr bwMode="auto">
            <a:xfrm>
              <a:off x="1496" y="1978"/>
              <a:ext cx="8" cy="9"/>
            </a:xfrm>
            <a:custGeom>
              <a:avLst/>
              <a:gdLst>
                <a:gd name="T0" fmla="*/ 3 w 8"/>
                <a:gd name="T1" fmla="*/ 0 h 9"/>
                <a:gd name="T2" fmla="*/ 0 w 8"/>
                <a:gd name="T3" fmla="*/ 5 h 9"/>
                <a:gd name="T4" fmla="*/ 3 w 8"/>
                <a:gd name="T5" fmla="*/ 9 h 9"/>
                <a:gd name="T6" fmla="*/ 8 w 8"/>
                <a:gd name="T7" fmla="*/ 5 h 9"/>
                <a:gd name="T8" fmla="*/ 3 w 8"/>
                <a:gd name="T9" fmla="*/ 1 h 9"/>
                <a:gd name="T10" fmla="*/ 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3" y="0"/>
                  </a:moveTo>
                  <a:lnTo>
                    <a:pt x="0" y="5"/>
                  </a:lnTo>
                  <a:lnTo>
                    <a:pt x="3" y="9"/>
                  </a:lnTo>
                  <a:lnTo>
                    <a:pt x="8" y="5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6" name="Freeform 4137"/>
            <p:cNvSpPr>
              <a:spLocks/>
            </p:cNvSpPr>
            <p:nvPr/>
          </p:nvSpPr>
          <p:spPr bwMode="auto">
            <a:xfrm>
              <a:off x="1476" y="1958"/>
              <a:ext cx="23" cy="25"/>
            </a:xfrm>
            <a:custGeom>
              <a:avLst/>
              <a:gdLst>
                <a:gd name="T0" fmla="*/ 0 w 23"/>
                <a:gd name="T1" fmla="*/ 4 h 25"/>
                <a:gd name="T2" fmla="*/ 0 w 23"/>
                <a:gd name="T3" fmla="*/ 4 h 25"/>
                <a:gd name="T4" fmla="*/ 20 w 23"/>
                <a:gd name="T5" fmla="*/ 25 h 25"/>
                <a:gd name="T6" fmla="*/ 23 w 23"/>
                <a:gd name="T7" fmla="*/ 20 h 25"/>
                <a:gd name="T8" fmla="*/ 4 w 23"/>
                <a:gd name="T9" fmla="*/ 0 h 25"/>
                <a:gd name="T10" fmla="*/ 0 w 23"/>
                <a:gd name="T11" fmla="*/ 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5"/>
                <a:gd name="T20" fmla="*/ 23 w 23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5">
                  <a:moveTo>
                    <a:pt x="0" y="4"/>
                  </a:moveTo>
                  <a:lnTo>
                    <a:pt x="0" y="4"/>
                  </a:lnTo>
                  <a:lnTo>
                    <a:pt x="20" y="25"/>
                  </a:lnTo>
                  <a:lnTo>
                    <a:pt x="23" y="2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7" name="Freeform 4138"/>
            <p:cNvSpPr>
              <a:spLocks/>
            </p:cNvSpPr>
            <p:nvPr/>
          </p:nvSpPr>
          <p:spPr bwMode="auto">
            <a:xfrm>
              <a:off x="1469" y="1949"/>
              <a:ext cx="11" cy="13"/>
            </a:xfrm>
            <a:custGeom>
              <a:avLst/>
              <a:gdLst>
                <a:gd name="T0" fmla="*/ 0 w 11"/>
                <a:gd name="T1" fmla="*/ 4 h 13"/>
                <a:gd name="T2" fmla="*/ 0 w 11"/>
                <a:gd name="T3" fmla="*/ 4 h 13"/>
                <a:gd name="T4" fmla="*/ 7 w 11"/>
                <a:gd name="T5" fmla="*/ 13 h 13"/>
                <a:gd name="T6" fmla="*/ 11 w 11"/>
                <a:gd name="T7" fmla="*/ 9 h 13"/>
                <a:gd name="T8" fmla="*/ 3 w 11"/>
                <a:gd name="T9" fmla="*/ 0 h 13"/>
                <a:gd name="T10" fmla="*/ 0 w 11"/>
                <a:gd name="T11" fmla="*/ 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3"/>
                <a:gd name="T20" fmla="*/ 11 w 11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3">
                  <a:moveTo>
                    <a:pt x="0" y="4"/>
                  </a:moveTo>
                  <a:lnTo>
                    <a:pt x="0" y="4"/>
                  </a:lnTo>
                  <a:lnTo>
                    <a:pt x="7" y="13"/>
                  </a:lnTo>
                  <a:lnTo>
                    <a:pt x="11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8" name="Freeform 4139"/>
            <p:cNvSpPr>
              <a:spLocks/>
            </p:cNvSpPr>
            <p:nvPr/>
          </p:nvSpPr>
          <p:spPr bwMode="auto">
            <a:xfrm>
              <a:off x="1452" y="1929"/>
              <a:ext cx="20" cy="24"/>
            </a:xfrm>
            <a:custGeom>
              <a:avLst/>
              <a:gdLst>
                <a:gd name="T0" fmla="*/ 0 w 20"/>
                <a:gd name="T1" fmla="*/ 4 h 24"/>
                <a:gd name="T2" fmla="*/ 0 w 20"/>
                <a:gd name="T3" fmla="*/ 4 h 24"/>
                <a:gd name="T4" fmla="*/ 17 w 20"/>
                <a:gd name="T5" fmla="*/ 24 h 24"/>
                <a:gd name="T6" fmla="*/ 20 w 20"/>
                <a:gd name="T7" fmla="*/ 20 h 24"/>
                <a:gd name="T8" fmla="*/ 5 w 20"/>
                <a:gd name="T9" fmla="*/ 0 h 24"/>
                <a:gd name="T10" fmla="*/ 0 w 20"/>
                <a:gd name="T11" fmla="*/ 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24"/>
                <a:gd name="T20" fmla="*/ 20 w 20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24">
                  <a:moveTo>
                    <a:pt x="0" y="4"/>
                  </a:moveTo>
                  <a:lnTo>
                    <a:pt x="0" y="4"/>
                  </a:lnTo>
                  <a:lnTo>
                    <a:pt x="17" y="24"/>
                  </a:lnTo>
                  <a:lnTo>
                    <a:pt x="20" y="2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9" name="Freeform 4140"/>
            <p:cNvSpPr>
              <a:spLocks/>
            </p:cNvSpPr>
            <p:nvPr/>
          </p:nvSpPr>
          <p:spPr bwMode="auto">
            <a:xfrm>
              <a:off x="1446" y="1921"/>
              <a:ext cx="11" cy="12"/>
            </a:xfrm>
            <a:custGeom>
              <a:avLst/>
              <a:gdLst>
                <a:gd name="T0" fmla="*/ 0 w 11"/>
                <a:gd name="T1" fmla="*/ 3 h 12"/>
                <a:gd name="T2" fmla="*/ 0 w 11"/>
                <a:gd name="T3" fmla="*/ 3 h 12"/>
                <a:gd name="T4" fmla="*/ 6 w 11"/>
                <a:gd name="T5" fmla="*/ 12 h 12"/>
                <a:gd name="T6" fmla="*/ 11 w 11"/>
                <a:gd name="T7" fmla="*/ 8 h 12"/>
                <a:gd name="T8" fmla="*/ 3 w 11"/>
                <a:gd name="T9" fmla="*/ 0 h 12"/>
                <a:gd name="T10" fmla="*/ 0 w 11"/>
                <a:gd name="T11" fmla="*/ 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2"/>
                <a:gd name="T20" fmla="*/ 11 w 1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2">
                  <a:moveTo>
                    <a:pt x="0" y="3"/>
                  </a:moveTo>
                  <a:lnTo>
                    <a:pt x="0" y="3"/>
                  </a:lnTo>
                  <a:lnTo>
                    <a:pt x="6" y="12"/>
                  </a:lnTo>
                  <a:lnTo>
                    <a:pt x="11" y="8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0" name="Freeform 4141"/>
            <p:cNvSpPr>
              <a:spLocks/>
            </p:cNvSpPr>
            <p:nvPr/>
          </p:nvSpPr>
          <p:spPr bwMode="auto">
            <a:xfrm>
              <a:off x="1427" y="1897"/>
              <a:ext cx="22" cy="27"/>
            </a:xfrm>
            <a:custGeom>
              <a:avLst/>
              <a:gdLst>
                <a:gd name="T0" fmla="*/ 0 w 22"/>
                <a:gd name="T1" fmla="*/ 2 h 27"/>
                <a:gd name="T2" fmla="*/ 0 w 22"/>
                <a:gd name="T3" fmla="*/ 2 h 27"/>
                <a:gd name="T4" fmla="*/ 19 w 22"/>
                <a:gd name="T5" fmla="*/ 27 h 27"/>
                <a:gd name="T6" fmla="*/ 22 w 22"/>
                <a:gd name="T7" fmla="*/ 24 h 27"/>
                <a:gd name="T8" fmla="*/ 5 w 22"/>
                <a:gd name="T9" fmla="*/ 0 h 27"/>
                <a:gd name="T10" fmla="*/ 0 w 22"/>
                <a:gd name="T11" fmla="*/ 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7"/>
                <a:gd name="T20" fmla="*/ 22 w 22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7">
                  <a:moveTo>
                    <a:pt x="0" y="2"/>
                  </a:moveTo>
                  <a:lnTo>
                    <a:pt x="0" y="2"/>
                  </a:lnTo>
                  <a:lnTo>
                    <a:pt x="19" y="27"/>
                  </a:lnTo>
                  <a:lnTo>
                    <a:pt x="22" y="2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1" name="Freeform 4142"/>
            <p:cNvSpPr>
              <a:spLocks/>
            </p:cNvSpPr>
            <p:nvPr/>
          </p:nvSpPr>
          <p:spPr bwMode="auto">
            <a:xfrm>
              <a:off x="1425" y="1892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4 h 7"/>
                <a:gd name="T4" fmla="*/ 2 w 7"/>
                <a:gd name="T5" fmla="*/ 7 h 7"/>
                <a:gd name="T6" fmla="*/ 7 w 7"/>
                <a:gd name="T7" fmla="*/ 5 h 7"/>
                <a:gd name="T8" fmla="*/ 5 w 7"/>
                <a:gd name="T9" fmla="*/ 0 h 7"/>
                <a:gd name="T10" fmla="*/ 0 w 7"/>
                <a:gd name="T11" fmla="*/ 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"/>
                <a:gd name="T20" fmla="*/ 7 w 7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">
                  <a:moveTo>
                    <a:pt x="0" y="4"/>
                  </a:moveTo>
                  <a:lnTo>
                    <a:pt x="0" y="4"/>
                  </a:lnTo>
                  <a:lnTo>
                    <a:pt x="2" y="7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2" name="Freeform 4143"/>
            <p:cNvSpPr>
              <a:spLocks/>
            </p:cNvSpPr>
            <p:nvPr/>
          </p:nvSpPr>
          <p:spPr bwMode="auto">
            <a:xfrm>
              <a:off x="1406" y="1863"/>
              <a:ext cx="24" cy="33"/>
            </a:xfrm>
            <a:custGeom>
              <a:avLst/>
              <a:gdLst>
                <a:gd name="T0" fmla="*/ 0 w 24"/>
                <a:gd name="T1" fmla="*/ 3 h 33"/>
                <a:gd name="T2" fmla="*/ 0 w 24"/>
                <a:gd name="T3" fmla="*/ 3 h 33"/>
                <a:gd name="T4" fmla="*/ 19 w 24"/>
                <a:gd name="T5" fmla="*/ 33 h 33"/>
                <a:gd name="T6" fmla="*/ 24 w 24"/>
                <a:gd name="T7" fmla="*/ 29 h 33"/>
                <a:gd name="T8" fmla="*/ 5 w 24"/>
                <a:gd name="T9" fmla="*/ 0 h 33"/>
                <a:gd name="T10" fmla="*/ 0 w 24"/>
                <a:gd name="T11" fmla="*/ 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3"/>
                <a:gd name="T20" fmla="*/ 24 w 24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3">
                  <a:moveTo>
                    <a:pt x="0" y="3"/>
                  </a:moveTo>
                  <a:lnTo>
                    <a:pt x="0" y="3"/>
                  </a:lnTo>
                  <a:lnTo>
                    <a:pt x="19" y="33"/>
                  </a:lnTo>
                  <a:lnTo>
                    <a:pt x="24" y="29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3" name="Freeform 4144"/>
            <p:cNvSpPr>
              <a:spLocks/>
            </p:cNvSpPr>
            <p:nvPr/>
          </p:nvSpPr>
          <p:spPr bwMode="auto">
            <a:xfrm>
              <a:off x="1403" y="1857"/>
              <a:ext cx="8" cy="9"/>
            </a:xfrm>
            <a:custGeom>
              <a:avLst/>
              <a:gdLst>
                <a:gd name="T0" fmla="*/ 0 w 8"/>
                <a:gd name="T1" fmla="*/ 2 h 9"/>
                <a:gd name="T2" fmla="*/ 1 w 8"/>
                <a:gd name="T3" fmla="*/ 2 h 9"/>
                <a:gd name="T4" fmla="*/ 3 w 8"/>
                <a:gd name="T5" fmla="*/ 9 h 9"/>
                <a:gd name="T6" fmla="*/ 8 w 8"/>
                <a:gd name="T7" fmla="*/ 6 h 9"/>
                <a:gd name="T8" fmla="*/ 5 w 8"/>
                <a:gd name="T9" fmla="*/ 0 h 9"/>
                <a:gd name="T10" fmla="*/ 0 w 8"/>
                <a:gd name="T11" fmla="*/ 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0" y="2"/>
                  </a:moveTo>
                  <a:lnTo>
                    <a:pt x="1" y="2"/>
                  </a:lnTo>
                  <a:lnTo>
                    <a:pt x="3" y="9"/>
                  </a:lnTo>
                  <a:lnTo>
                    <a:pt x="8" y="6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4" name="Freeform 4145"/>
            <p:cNvSpPr>
              <a:spLocks/>
            </p:cNvSpPr>
            <p:nvPr/>
          </p:nvSpPr>
          <p:spPr bwMode="auto">
            <a:xfrm>
              <a:off x="1392" y="1834"/>
              <a:ext cx="16" cy="25"/>
            </a:xfrm>
            <a:custGeom>
              <a:avLst/>
              <a:gdLst>
                <a:gd name="T0" fmla="*/ 0 w 16"/>
                <a:gd name="T1" fmla="*/ 3 h 25"/>
                <a:gd name="T2" fmla="*/ 0 w 16"/>
                <a:gd name="T3" fmla="*/ 3 h 25"/>
                <a:gd name="T4" fmla="*/ 11 w 16"/>
                <a:gd name="T5" fmla="*/ 25 h 25"/>
                <a:gd name="T6" fmla="*/ 16 w 16"/>
                <a:gd name="T7" fmla="*/ 23 h 25"/>
                <a:gd name="T8" fmla="*/ 5 w 16"/>
                <a:gd name="T9" fmla="*/ 0 h 25"/>
                <a:gd name="T10" fmla="*/ 0 w 16"/>
                <a:gd name="T11" fmla="*/ 3 h 25"/>
                <a:gd name="T12" fmla="*/ 0 w 16"/>
                <a:gd name="T13" fmla="*/ 3 h 25"/>
                <a:gd name="T14" fmla="*/ 0 w 16"/>
                <a:gd name="T15" fmla="*/ 3 h 25"/>
                <a:gd name="T16" fmla="*/ 0 w 16"/>
                <a:gd name="T17" fmla="*/ 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25"/>
                <a:gd name="T29" fmla="*/ 16 w 16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25">
                  <a:moveTo>
                    <a:pt x="0" y="3"/>
                  </a:moveTo>
                  <a:lnTo>
                    <a:pt x="0" y="3"/>
                  </a:lnTo>
                  <a:lnTo>
                    <a:pt x="11" y="25"/>
                  </a:lnTo>
                  <a:lnTo>
                    <a:pt x="16" y="23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5" name="Freeform 4146"/>
            <p:cNvSpPr>
              <a:spLocks/>
            </p:cNvSpPr>
            <p:nvPr/>
          </p:nvSpPr>
          <p:spPr bwMode="auto">
            <a:xfrm>
              <a:off x="1380" y="1806"/>
              <a:ext cx="17" cy="31"/>
            </a:xfrm>
            <a:custGeom>
              <a:avLst/>
              <a:gdLst>
                <a:gd name="T0" fmla="*/ 4 w 17"/>
                <a:gd name="T1" fmla="*/ 0 h 31"/>
                <a:gd name="T2" fmla="*/ 0 w 17"/>
                <a:gd name="T3" fmla="*/ 2 h 31"/>
                <a:gd name="T4" fmla="*/ 12 w 17"/>
                <a:gd name="T5" fmla="*/ 31 h 31"/>
                <a:gd name="T6" fmla="*/ 17 w 17"/>
                <a:gd name="T7" fmla="*/ 28 h 31"/>
                <a:gd name="T8" fmla="*/ 4 w 17"/>
                <a:gd name="T9" fmla="*/ 0 h 31"/>
                <a:gd name="T10" fmla="*/ 4 w 17"/>
                <a:gd name="T11" fmla="*/ 0 h 31"/>
                <a:gd name="T12" fmla="*/ 4 w 17"/>
                <a:gd name="T13" fmla="*/ 0 h 31"/>
                <a:gd name="T14" fmla="*/ 4 w 17"/>
                <a:gd name="T15" fmla="*/ 0 h 31"/>
                <a:gd name="T16" fmla="*/ 4 w 17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1"/>
                <a:gd name="T29" fmla="*/ 17 w 1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1">
                  <a:moveTo>
                    <a:pt x="4" y="0"/>
                  </a:moveTo>
                  <a:lnTo>
                    <a:pt x="0" y="2"/>
                  </a:lnTo>
                  <a:lnTo>
                    <a:pt x="12" y="31"/>
                  </a:lnTo>
                  <a:lnTo>
                    <a:pt x="17" y="2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6" name="Freeform 4147"/>
            <p:cNvSpPr>
              <a:spLocks/>
            </p:cNvSpPr>
            <p:nvPr/>
          </p:nvSpPr>
          <p:spPr bwMode="auto">
            <a:xfrm>
              <a:off x="1378" y="1804"/>
              <a:ext cx="6" cy="4"/>
            </a:xfrm>
            <a:custGeom>
              <a:avLst/>
              <a:gdLst>
                <a:gd name="T0" fmla="*/ 0 w 6"/>
                <a:gd name="T1" fmla="*/ 3 h 4"/>
                <a:gd name="T2" fmla="*/ 2 w 6"/>
                <a:gd name="T3" fmla="*/ 3 h 4"/>
                <a:gd name="T4" fmla="*/ 2 w 6"/>
                <a:gd name="T5" fmla="*/ 4 h 4"/>
                <a:gd name="T6" fmla="*/ 6 w 6"/>
                <a:gd name="T7" fmla="*/ 2 h 4"/>
                <a:gd name="T8" fmla="*/ 5 w 6"/>
                <a:gd name="T9" fmla="*/ 0 h 4"/>
                <a:gd name="T10" fmla="*/ 0 w 6"/>
                <a:gd name="T11" fmla="*/ 3 h 4"/>
                <a:gd name="T12" fmla="*/ 0 w 6"/>
                <a:gd name="T13" fmla="*/ 3 h 4"/>
                <a:gd name="T14" fmla="*/ 0 w 6"/>
                <a:gd name="T15" fmla="*/ 3 h 4"/>
                <a:gd name="T16" fmla="*/ 2 w 6"/>
                <a:gd name="T17" fmla="*/ 3 h 4"/>
                <a:gd name="T18" fmla="*/ 0 w 6"/>
                <a:gd name="T19" fmla="*/ 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4"/>
                <a:gd name="T32" fmla="*/ 6 w 6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4">
                  <a:moveTo>
                    <a:pt x="0" y="3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7" name="Freeform 4148"/>
            <p:cNvSpPr>
              <a:spLocks/>
            </p:cNvSpPr>
            <p:nvPr/>
          </p:nvSpPr>
          <p:spPr bwMode="auto">
            <a:xfrm>
              <a:off x="1369" y="1777"/>
              <a:ext cx="15" cy="30"/>
            </a:xfrm>
            <a:custGeom>
              <a:avLst/>
              <a:gdLst>
                <a:gd name="T0" fmla="*/ 0 w 15"/>
                <a:gd name="T1" fmla="*/ 1 h 30"/>
                <a:gd name="T2" fmla="*/ 0 w 15"/>
                <a:gd name="T3" fmla="*/ 1 h 30"/>
                <a:gd name="T4" fmla="*/ 9 w 15"/>
                <a:gd name="T5" fmla="*/ 30 h 30"/>
                <a:gd name="T6" fmla="*/ 15 w 15"/>
                <a:gd name="T7" fmla="*/ 27 h 30"/>
                <a:gd name="T8" fmla="*/ 6 w 15"/>
                <a:gd name="T9" fmla="*/ 0 h 30"/>
                <a:gd name="T10" fmla="*/ 0 w 15"/>
                <a:gd name="T11" fmla="*/ 1 h 30"/>
                <a:gd name="T12" fmla="*/ 0 w 15"/>
                <a:gd name="T13" fmla="*/ 1 h 30"/>
                <a:gd name="T14" fmla="*/ 0 w 15"/>
                <a:gd name="T15" fmla="*/ 1 h 30"/>
                <a:gd name="T16" fmla="*/ 0 w 15"/>
                <a:gd name="T17" fmla="*/ 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30"/>
                <a:gd name="T29" fmla="*/ 15 w 15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30">
                  <a:moveTo>
                    <a:pt x="0" y="1"/>
                  </a:moveTo>
                  <a:lnTo>
                    <a:pt x="0" y="1"/>
                  </a:lnTo>
                  <a:lnTo>
                    <a:pt x="9" y="30"/>
                  </a:lnTo>
                  <a:lnTo>
                    <a:pt x="15" y="27"/>
                  </a:lnTo>
                  <a:lnTo>
                    <a:pt x="6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8" name="Freeform 4149"/>
            <p:cNvSpPr>
              <a:spLocks/>
            </p:cNvSpPr>
            <p:nvPr/>
          </p:nvSpPr>
          <p:spPr bwMode="auto">
            <a:xfrm>
              <a:off x="1362" y="1748"/>
              <a:ext cx="13" cy="30"/>
            </a:xfrm>
            <a:custGeom>
              <a:avLst/>
              <a:gdLst>
                <a:gd name="T0" fmla="*/ 0 w 13"/>
                <a:gd name="T1" fmla="*/ 1 h 30"/>
                <a:gd name="T2" fmla="*/ 0 w 13"/>
                <a:gd name="T3" fmla="*/ 1 h 30"/>
                <a:gd name="T4" fmla="*/ 7 w 13"/>
                <a:gd name="T5" fmla="*/ 30 h 30"/>
                <a:gd name="T6" fmla="*/ 13 w 13"/>
                <a:gd name="T7" fmla="*/ 29 h 30"/>
                <a:gd name="T8" fmla="*/ 5 w 13"/>
                <a:gd name="T9" fmla="*/ 0 h 30"/>
                <a:gd name="T10" fmla="*/ 0 w 13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30"/>
                <a:gd name="T20" fmla="*/ 13 w 13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30">
                  <a:moveTo>
                    <a:pt x="0" y="1"/>
                  </a:moveTo>
                  <a:lnTo>
                    <a:pt x="0" y="1"/>
                  </a:lnTo>
                  <a:lnTo>
                    <a:pt x="7" y="30"/>
                  </a:lnTo>
                  <a:lnTo>
                    <a:pt x="13" y="29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9" name="Freeform 4150"/>
            <p:cNvSpPr>
              <a:spLocks/>
            </p:cNvSpPr>
            <p:nvPr/>
          </p:nvSpPr>
          <p:spPr bwMode="auto">
            <a:xfrm>
              <a:off x="1358" y="1719"/>
              <a:ext cx="9" cy="30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0 h 30"/>
                <a:gd name="T4" fmla="*/ 4 w 9"/>
                <a:gd name="T5" fmla="*/ 30 h 30"/>
                <a:gd name="T6" fmla="*/ 9 w 9"/>
                <a:gd name="T7" fmla="*/ 29 h 30"/>
                <a:gd name="T8" fmla="*/ 4 w 9"/>
                <a:gd name="T9" fmla="*/ 0 h 30"/>
                <a:gd name="T10" fmla="*/ 0 w 9"/>
                <a:gd name="T11" fmla="*/ 0 h 30"/>
                <a:gd name="T12" fmla="*/ 0 w 9"/>
                <a:gd name="T13" fmla="*/ 0 h 30"/>
                <a:gd name="T14" fmla="*/ 0 w 9"/>
                <a:gd name="T15" fmla="*/ 0 h 30"/>
                <a:gd name="T16" fmla="*/ 0 w 9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30"/>
                <a:gd name="T29" fmla="*/ 9 w 9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30">
                  <a:moveTo>
                    <a:pt x="0" y="0"/>
                  </a:moveTo>
                  <a:lnTo>
                    <a:pt x="0" y="0"/>
                  </a:lnTo>
                  <a:lnTo>
                    <a:pt x="4" y="30"/>
                  </a:lnTo>
                  <a:lnTo>
                    <a:pt x="9" y="29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0" name="Freeform 4151"/>
            <p:cNvSpPr>
              <a:spLocks/>
            </p:cNvSpPr>
            <p:nvPr/>
          </p:nvSpPr>
          <p:spPr bwMode="auto">
            <a:xfrm>
              <a:off x="1355" y="1690"/>
              <a:ext cx="7" cy="29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0 h 29"/>
                <a:gd name="T4" fmla="*/ 3 w 7"/>
                <a:gd name="T5" fmla="*/ 29 h 29"/>
                <a:gd name="T6" fmla="*/ 7 w 7"/>
                <a:gd name="T7" fmla="*/ 29 h 29"/>
                <a:gd name="T8" fmla="*/ 5 w 7"/>
                <a:gd name="T9" fmla="*/ 0 h 29"/>
                <a:gd name="T10" fmla="*/ 0 w 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9"/>
                <a:gd name="T20" fmla="*/ 7 w 7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9">
                  <a:moveTo>
                    <a:pt x="0" y="0"/>
                  </a:moveTo>
                  <a:lnTo>
                    <a:pt x="0" y="0"/>
                  </a:lnTo>
                  <a:lnTo>
                    <a:pt x="3" y="29"/>
                  </a:lnTo>
                  <a:lnTo>
                    <a:pt x="7" y="2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1" name="Freeform 4152"/>
            <p:cNvSpPr>
              <a:spLocks/>
            </p:cNvSpPr>
            <p:nvPr/>
          </p:nvSpPr>
          <p:spPr bwMode="auto">
            <a:xfrm>
              <a:off x="1355" y="1660"/>
              <a:ext cx="5" cy="30"/>
            </a:xfrm>
            <a:custGeom>
              <a:avLst/>
              <a:gdLst>
                <a:gd name="T0" fmla="*/ 0 w 5"/>
                <a:gd name="T1" fmla="*/ 0 h 30"/>
                <a:gd name="T2" fmla="*/ 0 w 5"/>
                <a:gd name="T3" fmla="*/ 2 h 30"/>
                <a:gd name="T4" fmla="*/ 0 w 5"/>
                <a:gd name="T5" fmla="*/ 30 h 30"/>
                <a:gd name="T6" fmla="*/ 5 w 5"/>
                <a:gd name="T7" fmla="*/ 30 h 30"/>
                <a:gd name="T8" fmla="*/ 5 w 5"/>
                <a:gd name="T9" fmla="*/ 2 h 30"/>
                <a:gd name="T10" fmla="*/ 0 w 5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30"/>
                <a:gd name="T20" fmla="*/ 5 w 5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30">
                  <a:moveTo>
                    <a:pt x="0" y="0"/>
                  </a:moveTo>
                  <a:lnTo>
                    <a:pt x="0" y="2"/>
                  </a:lnTo>
                  <a:lnTo>
                    <a:pt x="0" y="30"/>
                  </a:lnTo>
                  <a:lnTo>
                    <a:pt x="5" y="30"/>
                  </a:lnTo>
                  <a:lnTo>
                    <a:pt x="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2" name="Freeform 4153"/>
            <p:cNvSpPr>
              <a:spLocks/>
            </p:cNvSpPr>
            <p:nvPr/>
          </p:nvSpPr>
          <p:spPr bwMode="auto">
            <a:xfrm>
              <a:off x="1355" y="1632"/>
              <a:ext cx="7" cy="30"/>
            </a:xfrm>
            <a:custGeom>
              <a:avLst/>
              <a:gdLst>
                <a:gd name="T0" fmla="*/ 3 w 7"/>
                <a:gd name="T1" fmla="*/ 0 h 30"/>
                <a:gd name="T2" fmla="*/ 3 w 7"/>
                <a:gd name="T3" fmla="*/ 0 h 30"/>
                <a:gd name="T4" fmla="*/ 0 w 7"/>
                <a:gd name="T5" fmla="*/ 28 h 30"/>
                <a:gd name="T6" fmla="*/ 5 w 7"/>
                <a:gd name="T7" fmla="*/ 30 h 30"/>
                <a:gd name="T8" fmla="*/ 7 w 7"/>
                <a:gd name="T9" fmla="*/ 1 h 30"/>
                <a:gd name="T10" fmla="*/ 3 w 7"/>
                <a:gd name="T11" fmla="*/ 0 h 30"/>
                <a:gd name="T12" fmla="*/ 3 w 7"/>
                <a:gd name="T13" fmla="*/ 0 h 30"/>
                <a:gd name="T14" fmla="*/ 3 w 7"/>
                <a:gd name="T15" fmla="*/ 0 h 30"/>
                <a:gd name="T16" fmla="*/ 3 w 7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0"/>
                <a:gd name="T29" fmla="*/ 7 w 7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0">
                  <a:moveTo>
                    <a:pt x="3" y="0"/>
                  </a:moveTo>
                  <a:lnTo>
                    <a:pt x="3" y="0"/>
                  </a:lnTo>
                  <a:lnTo>
                    <a:pt x="0" y="28"/>
                  </a:lnTo>
                  <a:lnTo>
                    <a:pt x="5" y="30"/>
                  </a:lnTo>
                  <a:lnTo>
                    <a:pt x="7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3" name="Freeform 4154"/>
            <p:cNvSpPr>
              <a:spLocks/>
            </p:cNvSpPr>
            <p:nvPr/>
          </p:nvSpPr>
          <p:spPr bwMode="auto">
            <a:xfrm>
              <a:off x="1358" y="1603"/>
              <a:ext cx="9" cy="30"/>
            </a:xfrm>
            <a:custGeom>
              <a:avLst/>
              <a:gdLst>
                <a:gd name="T0" fmla="*/ 4 w 9"/>
                <a:gd name="T1" fmla="*/ 0 h 30"/>
                <a:gd name="T2" fmla="*/ 4 w 9"/>
                <a:gd name="T3" fmla="*/ 0 h 30"/>
                <a:gd name="T4" fmla="*/ 0 w 9"/>
                <a:gd name="T5" fmla="*/ 29 h 30"/>
                <a:gd name="T6" fmla="*/ 4 w 9"/>
                <a:gd name="T7" fmla="*/ 30 h 30"/>
                <a:gd name="T8" fmla="*/ 9 w 9"/>
                <a:gd name="T9" fmla="*/ 1 h 30"/>
                <a:gd name="T10" fmla="*/ 4 w 9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0"/>
                <a:gd name="T20" fmla="*/ 9 w 9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0">
                  <a:moveTo>
                    <a:pt x="4" y="0"/>
                  </a:moveTo>
                  <a:lnTo>
                    <a:pt x="4" y="0"/>
                  </a:lnTo>
                  <a:lnTo>
                    <a:pt x="0" y="29"/>
                  </a:lnTo>
                  <a:lnTo>
                    <a:pt x="4" y="30"/>
                  </a:lnTo>
                  <a:lnTo>
                    <a:pt x="9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4" name="Freeform 4155"/>
            <p:cNvSpPr>
              <a:spLocks/>
            </p:cNvSpPr>
            <p:nvPr/>
          </p:nvSpPr>
          <p:spPr bwMode="auto">
            <a:xfrm>
              <a:off x="1362" y="1573"/>
              <a:ext cx="13" cy="31"/>
            </a:xfrm>
            <a:custGeom>
              <a:avLst/>
              <a:gdLst>
                <a:gd name="T0" fmla="*/ 8 w 13"/>
                <a:gd name="T1" fmla="*/ 0 h 31"/>
                <a:gd name="T2" fmla="*/ 8 w 13"/>
                <a:gd name="T3" fmla="*/ 0 h 31"/>
                <a:gd name="T4" fmla="*/ 0 w 13"/>
                <a:gd name="T5" fmla="*/ 30 h 31"/>
                <a:gd name="T6" fmla="*/ 5 w 13"/>
                <a:gd name="T7" fmla="*/ 31 h 31"/>
                <a:gd name="T8" fmla="*/ 13 w 13"/>
                <a:gd name="T9" fmla="*/ 2 h 31"/>
                <a:gd name="T10" fmla="*/ 8 w 13"/>
                <a:gd name="T11" fmla="*/ 0 h 31"/>
                <a:gd name="T12" fmla="*/ 8 w 13"/>
                <a:gd name="T13" fmla="*/ 0 h 31"/>
                <a:gd name="T14" fmla="*/ 8 w 13"/>
                <a:gd name="T15" fmla="*/ 0 h 31"/>
                <a:gd name="T16" fmla="*/ 8 w 13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31"/>
                <a:gd name="T29" fmla="*/ 13 w 13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31">
                  <a:moveTo>
                    <a:pt x="8" y="0"/>
                  </a:moveTo>
                  <a:lnTo>
                    <a:pt x="8" y="0"/>
                  </a:lnTo>
                  <a:lnTo>
                    <a:pt x="0" y="30"/>
                  </a:lnTo>
                  <a:lnTo>
                    <a:pt x="5" y="31"/>
                  </a:lnTo>
                  <a:lnTo>
                    <a:pt x="13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5" name="Freeform 4156"/>
            <p:cNvSpPr>
              <a:spLocks/>
            </p:cNvSpPr>
            <p:nvPr/>
          </p:nvSpPr>
          <p:spPr bwMode="auto">
            <a:xfrm>
              <a:off x="1370" y="1548"/>
              <a:ext cx="14" cy="27"/>
            </a:xfrm>
            <a:custGeom>
              <a:avLst/>
              <a:gdLst>
                <a:gd name="T0" fmla="*/ 14 w 14"/>
                <a:gd name="T1" fmla="*/ 1 h 27"/>
                <a:gd name="T2" fmla="*/ 8 w 14"/>
                <a:gd name="T3" fmla="*/ 0 h 27"/>
                <a:gd name="T4" fmla="*/ 0 w 14"/>
                <a:gd name="T5" fmla="*/ 25 h 27"/>
                <a:gd name="T6" fmla="*/ 5 w 14"/>
                <a:gd name="T7" fmla="*/ 27 h 27"/>
                <a:gd name="T8" fmla="*/ 14 w 14"/>
                <a:gd name="T9" fmla="*/ 1 h 27"/>
                <a:gd name="T10" fmla="*/ 14 w 1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7"/>
                <a:gd name="T20" fmla="*/ 14 w 14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7">
                  <a:moveTo>
                    <a:pt x="14" y="1"/>
                  </a:moveTo>
                  <a:lnTo>
                    <a:pt x="8" y="0"/>
                  </a:lnTo>
                  <a:lnTo>
                    <a:pt x="0" y="25"/>
                  </a:lnTo>
                  <a:lnTo>
                    <a:pt x="5" y="27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6" name="Freeform 4157"/>
            <p:cNvSpPr>
              <a:spLocks/>
            </p:cNvSpPr>
            <p:nvPr/>
          </p:nvSpPr>
          <p:spPr bwMode="auto">
            <a:xfrm>
              <a:off x="1378" y="1544"/>
              <a:ext cx="8" cy="5"/>
            </a:xfrm>
            <a:custGeom>
              <a:avLst/>
              <a:gdLst>
                <a:gd name="T0" fmla="*/ 2 w 8"/>
                <a:gd name="T1" fmla="*/ 0 h 5"/>
                <a:gd name="T2" fmla="*/ 2 w 8"/>
                <a:gd name="T3" fmla="*/ 0 h 5"/>
                <a:gd name="T4" fmla="*/ 0 w 8"/>
                <a:gd name="T5" fmla="*/ 4 h 5"/>
                <a:gd name="T6" fmla="*/ 6 w 8"/>
                <a:gd name="T7" fmla="*/ 5 h 5"/>
                <a:gd name="T8" fmla="*/ 8 w 8"/>
                <a:gd name="T9" fmla="*/ 1 h 5"/>
                <a:gd name="T10" fmla="*/ 2 w 8"/>
                <a:gd name="T11" fmla="*/ 0 h 5"/>
                <a:gd name="T12" fmla="*/ 2 w 8"/>
                <a:gd name="T13" fmla="*/ 0 h 5"/>
                <a:gd name="T14" fmla="*/ 2 w 8"/>
                <a:gd name="T15" fmla="*/ 0 h 5"/>
                <a:gd name="T16" fmla="*/ 2 w 8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5"/>
                <a:gd name="T29" fmla="*/ 8 w 8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6" y="5"/>
                  </a:lnTo>
                  <a:lnTo>
                    <a:pt x="8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7" name="Freeform 4158"/>
            <p:cNvSpPr>
              <a:spLocks/>
            </p:cNvSpPr>
            <p:nvPr/>
          </p:nvSpPr>
          <p:spPr bwMode="auto">
            <a:xfrm>
              <a:off x="1380" y="1514"/>
              <a:ext cx="18" cy="33"/>
            </a:xfrm>
            <a:custGeom>
              <a:avLst/>
              <a:gdLst>
                <a:gd name="T0" fmla="*/ 13 w 18"/>
                <a:gd name="T1" fmla="*/ 0 h 33"/>
                <a:gd name="T2" fmla="*/ 13 w 18"/>
                <a:gd name="T3" fmla="*/ 1 h 33"/>
                <a:gd name="T4" fmla="*/ 0 w 18"/>
                <a:gd name="T5" fmla="*/ 30 h 33"/>
                <a:gd name="T6" fmla="*/ 4 w 18"/>
                <a:gd name="T7" fmla="*/ 33 h 33"/>
                <a:gd name="T8" fmla="*/ 18 w 18"/>
                <a:gd name="T9" fmla="*/ 2 h 33"/>
                <a:gd name="T10" fmla="*/ 13 w 18"/>
                <a:gd name="T11" fmla="*/ 0 h 33"/>
                <a:gd name="T12" fmla="*/ 13 w 18"/>
                <a:gd name="T13" fmla="*/ 0 h 33"/>
                <a:gd name="T14" fmla="*/ 13 w 18"/>
                <a:gd name="T15" fmla="*/ 0 h 33"/>
                <a:gd name="T16" fmla="*/ 13 w 18"/>
                <a:gd name="T17" fmla="*/ 1 h 33"/>
                <a:gd name="T18" fmla="*/ 13 w 18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33"/>
                <a:gd name="T32" fmla="*/ 18 w 18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33">
                  <a:moveTo>
                    <a:pt x="13" y="0"/>
                  </a:moveTo>
                  <a:lnTo>
                    <a:pt x="13" y="1"/>
                  </a:lnTo>
                  <a:lnTo>
                    <a:pt x="0" y="30"/>
                  </a:lnTo>
                  <a:lnTo>
                    <a:pt x="4" y="33"/>
                  </a:lnTo>
                  <a:lnTo>
                    <a:pt x="18" y="2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8" name="Freeform 4159"/>
            <p:cNvSpPr>
              <a:spLocks/>
            </p:cNvSpPr>
            <p:nvPr/>
          </p:nvSpPr>
          <p:spPr bwMode="auto">
            <a:xfrm>
              <a:off x="1393" y="1496"/>
              <a:ext cx="15" cy="22"/>
            </a:xfrm>
            <a:custGeom>
              <a:avLst/>
              <a:gdLst>
                <a:gd name="T0" fmla="*/ 15 w 15"/>
                <a:gd name="T1" fmla="*/ 4 h 22"/>
                <a:gd name="T2" fmla="*/ 11 w 15"/>
                <a:gd name="T3" fmla="*/ 0 h 22"/>
                <a:gd name="T4" fmla="*/ 0 w 15"/>
                <a:gd name="T5" fmla="*/ 18 h 22"/>
                <a:gd name="T6" fmla="*/ 5 w 15"/>
                <a:gd name="T7" fmla="*/ 22 h 22"/>
                <a:gd name="T8" fmla="*/ 15 w 15"/>
                <a:gd name="T9" fmla="*/ 4 h 22"/>
                <a:gd name="T10" fmla="*/ 15 w 15"/>
                <a:gd name="T11" fmla="*/ 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2"/>
                <a:gd name="T20" fmla="*/ 15 w 15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2">
                  <a:moveTo>
                    <a:pt x="15" y="4"/>
                  </a:moveTo>
                  <a:lnTo>
                    <a:pt x="11" y="0"/>
                  </a:lnTo>
                  <a:lnTo>
                    <a:pt x="0" y="18"/>
                  </a:lnTo>
                  <a:lnTo>
                    <a:pt x="5" y="22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9" name="Freeform 4160"/>
            <p:cNvSpPr>
              <a:spLocks/>
            </p:cNvSpPr>
            <p:nvPr/>
          </p:nvSpPr>
          <p:spPr bwMode="auto">
            <a:xfrm>
              <a:off x="1403" y="1485"/>
              <a:ext cx="12" cy="15"/>
            </a:xfrm>
            <a:custGeom>
              <a:avLst/>
              <a:gdLst>
                <a:gd name="T0" fmla="*/ 7 w 12"/>
                <a:gd name="T1" fmla="*/ 0 h 15"/>
                <a:gd name="T2" fmla="*/ 7 w 12"/>
                <a:gd name="T3" fmla="*/ 0 h 15"/>
                <a:gd name="T4" fmla="*/ 0 w 12"/>
                <a:gd name="T5" fmla="*/ 11 h 15"/>
                <a:gd name="T6" fmla="*/ 5 w 12"/>
                <a:gd name="T7" fmla="*/ 15 h 15"/>
                <a:gd name="T8" fmla="*/ 12 w 12"/>
                <a:gd name="T9" fmla="*/ 3 h 15"/>
                <a:gd name="T10" fmla="*/ 7 w 12"/>
                <a:gd name="T11" fmla="*/ 0 h 15"/>
                <a:gd name="T12" fmla="*/ 7 w 12"/>
                <a:gd name="T13" fmla="*/ 0 h 15"/>
                <a:gd name="T14" fmla="*/ 7 w 12"/>
                <a:gd name="T15" fmla="*/ 0 h 15"/>
                <a:gd name="T16" fmla="*/ 7 w 12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5"/>
                <a:gd name="T29" fmla="*/ 12 w 12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5">
                  <a:moveTo>
                    <a:pt x="7" y="0"/>
                  </a:moveTo>
                  <a:lnTo>
                    <a:pt x="7" y="0"/>
                  </a:lnTo>
                  <a:lnTo>
                    <a:pt x="0" y="11"/>
                  </a:lnTo>
                  <a:lnTo>
                    <a:pt x="5" y="15"/>
                  </a:lnTo>
                  <a:lnTo>
                    <a:pt x="12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0" name="Freeform 4161"/>
            <p:cNvSpPr>
              <a:spLocks/>
            </p:cNvSpPr>
            <p:nvPr/>
          </p:nvSpPr>
          <p:spPr bwMode="auto">
            <a:xfrm>
              <a:off x="1410" y="1459"/>
              <a:ext cx="22" cy="30"/>
            </a:xfrm>
            <a:custGeom>
              <a:avLst/>
              <a:gdLst>
                <a:gd name="T0" fmla="*/ 17 w 22"/>
                <a:gd name="T1" fmla="*/ 0 h 30"/>
                <a:gd name="T2" fmla="*/ 17 w 22"/>
                <a:gd name="T3" fmla="*/ 0 h 30"/>
                <a:gd name="T4" fmla="*/ 0 w 22"/>
                <a:gd name="T5" fmla="*/ 26 h 30"/>
                <a:gd name="T6" fmla="*/ 4 w 22"/>
                <a:gd name="T7" fmla="*/ 30 h 30"/>
                <a:gd name="T8" fmla="*/ 22 w 22"/>
                <a:gd name="T9" fmla="*/ 2 h 30"/>
                <a:gd name="T10" fmla="*/ 17 w 22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30"/>
                <a:gd name="T20" fmla="*/ 22 w 22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30">
                  <a:moveTo>
                    <a:pt x="17" y="0"/>
                  </a:moveTo>
                  <a:lnTo>
                    <a:pt x="17" y="0"/>
                  </a:lnTo>
                  <a:lnTo>
                    <a:pt x="0" y="26"/>
                  </a:lnTo>
                  <a:lnTo>
                    <a:pt x="4" y="30"/>
                  </a:lnTo>
                  <a:lnTo>
                    <a:pt x="22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1" name="Freeform 4162"/>
            <p:cNvSpPr>
              <a:spLocks/>
            </p:cNvSpPr>
            <p:nvPr/>
          </p:nvSpPr>
          <p:spPr bwMode="auto">
            <a:xfrm>
              <a:off x="1427" y="1456"/>
              <a:ext cx="6" cy="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0 h 5"/>
                <a:gd name="T4" fmla="*/ 0 w 6"/>
                <a:gd name="T5" fmla="*/ 3 h 5"/>
                <a:gd name="T6" fmla="*/ 5 w 6"/>
                <a:gd name="T7" fmla="*/ 5 h 5"/>
                <a:gd name="T8" fmla="*/ 6 w 6"/>
                <a:gd name="T9" fmla="*/ 3 h 5"/>
                <a:gd name="T10" fmla="*/ 3 w 6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5"/>
                <a:gd name="T20" fmla="*/ 6 w 6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5">
                  <a:moveTo>
                    <a:pt x="3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5" y="5"/>
                  </a:lnTo>
                  <a:lnTo>
                    <a:pt x="6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2" name="Freeform 4163"/>
            <p:cNvSpPr>
              <a:spLocks/>
            </p:cNvSpPr>
            <p:nvPr/>
          </p:nvSpPr>
          <p:spPr bwMode="auto">
            <a:xfrm>
              <a:off x="1430" y="1428"/>
              <a:ext cx="27" cy="31"/>
            </a:xfrm>
            <a:custGeom>
              <a:avLst/>
              <a:gdLst>
                <a:gd name="T0" fmla="*/ 27 w 27"/>
                <a:gd name="T1" fmla="*/ 3 h 31"/>
                <a:gd name="T2" fmla="*/ 22 w 27"/>
                <a:gd name="T3" fmla="*/ 0 h 31"/>
                <a:gd name="T4" fmla="*/ 0 w 27"/>
                <a:gd name="T5" fmla="*/ 28 h 31"/>
                <a:gd name="T6" fmla="*/ 3 w 27"/>
                <a:gd name="T7" fmla="*/ 31 h 31"/>
                <a:gd name="T8" fmla="*/ 27 w 27"/>
                <a:gd name="T9" fmla="*/ 3 h 31"/>
                <a:gd name="T10" fmla="*/ 27 w 27"/>
                <a:gd name="T11" fmla="*/ 3 h 31"/>
                <a:gd name="T12" fmla="*/ 27 w 27"/>
                <a:gd name="T13" fmla="*/ 3 h 31"/>
                <a:gd name="T14" fmla="*/ 27 w 27"/>
                <a:gd name="T15" fmla="*/ 3 h 31"/>
                <a:gd name="T16" fmla="*/ 27 w 27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7"/>
                <a:gd name="T28" fmla="*/ 0 h 31"/>
                <a:gd name="T29" fmla="*/ 27 w 2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7" h="31">
                  <a:moveTo>
                    <a:pt x="27" y="3"/>
                  </a:moveTo>
                  <a:lnTo>
                    <a:pt x="22" y="0"/>
                  </a:lnTo>
                  <a:lnTo>
                    <a:pt x="0" y="28"/>
                  </a:lnTo>
                  <a:lnTo>
                    <a:pt x="3" y="31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3" name="Freeform 4164"/>
            <p:cNvSpPr>
              <a:spLocks/>
            </p:cNvSpPr>
            <p:nvPr/>
          </p:nvSpPr>
          <p:spPr bwMode="auto">
            <a:xfrm>
              <a:off x="1452" y="1426"/>
              <a:ext cx="5" cy="5"/>
            </a:xfrm>
            <a:custGeom>
              <a:avLst/>
              <a:gdLst>
                <a:gd name="T0" fmla="*/ 1 w 5"/>
                <a:gd name="T1" fmla="*/ 0 h 5"/>
                <a:gd name="T2" fmla="*/ 1 w 5"/>
                <a:gd name="T3" fmla="*/ 2 h 5"/>
                <a:gd name="T4" fmla="*/ 0 w 5"/>
                <a:gd name="T5" fmla="*/ 2 h 5"/>
                <a:gd name="T6" fmla="*/ 5 w 5"/>
                <a:gd name="T7" fmla="*/ 5 h 5"/>
                <a:gd name="T8" fmla="*/ 5 w 5"/>
                <a:gd name="T9" fmla="*/ 4 h 5"/>
                <a:gd name="T10" fmla="*/ 1 w 5"/>
                <a:gd name="T11" fmla="*/ 0 h 5"/>
                <a:gd name="T12" fmla="*/ 1 w 5"/>
                <a:gd name="T13" fmla="*/ 0 h 5"/>
                <a:gd name="T14" fmla="*/ 1 w 5"/>
                <a:gd name="T15" fmla="*/ 0 h 5"/>
                <a:gd name="T16" fmla="*/ 1 w 5"/>
                <a:gd name="T17" fmla="*/ 2 h 5"/>
                <a:gd name="T18" fmla="*/ 1 w 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5"/>
                <a:gd name="T32" fmla="*/ 5 w 5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5">
                  <a:moveTo>
                    <a:pt x="1" y="0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5" y="5"/>
                  </a:lnTo>
                  <a:lnTo>
                    <a:pt x="5" y="4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4" name="Freeform 4165"/>
            <p:cNvSpPr>
              <a:spLocks/>
            </p:cNvSpPr>
            <p:nvPr/>
          </p:nvSpPr>
          <p:spPr bwMode="auto">
            <a:xfrm>
              <a:off x="1453" y="1401"/>
              <a:ext cx="27" cy="29"/>
            </a:xfrm>
            <a:custGeom>
              <a:avLst/>
              <a:gdLst>
                <a:gd name="T0" fmla="*/ 27 w 27"/>
                <a:gd name="T1" fmla="*/ 4 h 29"/>
                <a:gd name="T2" fmla="*/ 23 w 27"/>
                <a:gd name="T3" fmla="*/ 0 h 29"/>
                <a:gd name="T4" fmla="*/ 0 w 27"/>
                <a:gd name="T5" fmla="*/ 25 h 29"/>
                <a:gd name="T6" fmla="*/ 4 w 27"/>
                <a:gd name="T7" fmla="*/ 29 h 29"/>
                <a:gd name="T8" fmla="*/ 27 w 27"/>
                <a:gd name="T9" fmla="*/ 4 h 29"/>
                <a:gd name="T10" fmla="*/ 27 w 27"/>
                <a:gd name="T11" fmla="*/ 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9"/>
                <a:gd name="T20" fmla="*/ 27 w 27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9">
                  <a:moveTo>
                    <a:pt x="27" y="4"/>
                  </a:moveTo>
                  <a:lnTo>
                    <a:pt x="23" y="0"/>
                  </a:lnTo>
                  <a:lnTo>
                    <a:pt x="0" y="25"/>
                  </a:lnTo>
                  <a:lnTo>
                    <a:pt x="4" y="29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5" name="Freeform 4166"/>
            <p:cNvSpPr>
              <a:spLocks/>
            </p:cNvSpPr>
            <p:nvPr/>
          </p:nvSpPr>
          <p:spPr bwMode="auto">
            <a:xfrm>
              <a:off x="1476" y="1398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0 w 7"/>
                <a:gd name="T5" fmla="*/ 3 h 7"/>
                <a:gd name="T6" fmla="*/ 4 w 7"/>
                <a:gd name="T7" fmla="*/ 7 h 7"/>
                <a:gd name="T8" fmla="*/ 7 w 7"/>
                <a:gd name="T9" fmla="*/ 3 h 7"/>
                <a:gd name="T10" fmla="*/ 4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4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7"/>
                <a:gd name="T29" fmla="*/ 7 w 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7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6" name="Freeform 4167"/>
            <p:cNvSpPr>
              <a:spLocks/>
            </p:cNvSpPr>
            <p:nvPr/>
          </p:nvSpPr>
          <p:spPr bwMode="auto">
            <a:xfrm>
              <a:off x="1480" y="1378"/>
              <a:ext cx="24" cy="23"/>
            </a:xfrm>
            <a:custGeom>
              <a:avLst/>
              <a:gdLst>
                <a:gd name="T0" fmla="*/ 21 w 24"/>
                <a:gd name="T1" fmla="*/ 0 h 23"/>
                <a:gd name="T2" fmla="*/ 21 w 24"/>
                <a:gd name="T3" fmla="*/ 0 h 23"/>
                <a:gd name="T4" fmla="*/ 0 w 24"/>
                <a:gd name="T5" fmla="*/ 20 h 23"/>
                <a:gd name="T6" fmla="*/ 3 w 24"/>
                <a:gd name="T7" fmla="*/ 23 h 23"/>
                <a:gd name="T8" fmla="*/ 24 w 24"/>
                <a:gd name="T9" fmla="*/ 5 h 23"/>
                <a:gd name="T10" fmla="*/ 21 w 24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3"/>
                <a:gd name="T20" fmla="*/ 24 w 24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3">
                  <a:moveTo>
                    <a:pt x="21" y="0"/>
                  </a:moveTo>
                  <a:lnTo>
                    <a:pt x="21" y="0"/>
                  </a:lnTo>
                  <a:lnTo>
                    <a:pt x="0" y="20"/>
                  </a:lnTo>
                  <a:lnTo>
                    <a:pt x="3" y="23"/>
                  </a:lnTo>
                  <a:lnTo>
                    <a:pt x="24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7" name="Freeform 4168"/>
            <p:cNvSpPr>
              <a:spLocks/>
            </p:cNvSpPr>
            <p:nvPr/>
          </p:nvSpPr>
          <p:spPr bwMode="auto">
            <a:xfrm>
              <a:off x="1501" y="1369"/>
              <a:ext cx="13" cy="14"/>
            </a:xfrm>
            <a:custGeom>
              <a:avLst/>
              <a:gdLst>
                <a:gd name="T0" fmla="*/ 9 w 13"/>
                <a:gd name="T1" fmla="*/ 0 h 14"/>
                <a:gd name="T2" fmla="*/ 9 w 13"/>
                <a:gd name="T3" fmla="*/ 0 h 14"/>
                <a:gd name="T4" fmla="*/ 0 w 13"/>
                <a:gd name="T5" fmla="*/ 9 h 14"/>
                <a:gd name="T6" fmla="*/ 3 w 13"/>
                <a:gd name="T7" fmla="*/ 14 h 14"/>
                <a:gd name="T8" fmla="*/ 13 w 13"/>
                <a:gd name="T9" fmla="*/ 4 h 14"/>
                <a:gd name="T10" fmla="*/ 9 w 1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4"/>
                <a:gd name="T20" fmla="*/ 13 w 1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4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3" y="14"/>
                  </a:lnTo>
                  <a:lnTo>
                    <a:pt x="13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8" name="Freeform 4169"/>
            <p:cNvSpPr>
              <a:spLocks/>
            </p:cNvSpPr>
            <p:nvPr/>
          </p:nvSpPr>
          <p:spPr bwMode="auto">
            <a:xfrm>
              <a:off x="1510" y="1358"/>
              <a:ext cx="17" cy="15"/>
            </a:xfrm>
            <a:custGeom>
              <a:avLst/>
              <a:gdLst>
                <a:gd name="T0" fmla="*/ 15 w 17"/>
                <a:gd name="T1" fmla="*/ 0 h 15"/>
                <a:gd name="T2" fmla="*/ 15 w 17"/>
                <a:gd name="T3" fmla="*/ 0 h 15"/>
                <a:gd name="T4" fmla="*/ 0 w 17"/>
                <a:gd name="T5" fmla="*/ 11 h 15"/>
                <a:gd name="T6" fmla="*/ 4 w 17"/>
                <a:gd name="T7" fmla="*/ 15 h 15"/>
                <a:gd name="T8" fmla="*/ 17 w 17"/>
                <a:gd name="T9" fmla="*/ 3 h 15"/>
                <a:gd name="T10" fmla="*/ 15 w 1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5"/>
                <a:gd name="T20" fmla="*/ 17 w 17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5">
                  <a:moveTo>
                    <a:pt x="15" y="0"/>
                  </a:moveTo>
                  <a:lnTo>
                    <a:pt x="15" y="0"/>
                  </a:lnTo>
                  <a:lnTo>
                    <a:pt x="0" y="11"/>
                  </a:lnTo>
                  <a:lnTo>
                    <a:pt x="4" y="15"/>
                  </a:lnTo>
                  <a:lnTo>
                    <a:pt x="17" y="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9" name="Freeform 4170"/>
            <p:cNvSpPr>
              <a:spLocks/>
            </p:cNvSpPr>
            <p:nvPr/>
          </p:nvSpPr>
          <p:spPr bwMode="auto">
            <a:xfrm>
              <a:off x="1525" y="1339"/>
              <a:ext cx="26" cy="22"/>
            </a:xfrm>
            <a:custGeom>
              <a:avLst/>
              <a:gdLst>
                <a:gd name="T0" fmla="*/ 26 w 26"/>
                <a:gd name="T1" fmla="*/ 5 h 22"/>
                <a:gd name="T2" fmla="*/ 22 w 26"/>
                <a:gd name="T3" fmla="*/ 0 h 22"/>
                <a:gd name="T4" fmla="*/ 0 w 26"/>
                <a:gd name="T5" fmla="*/ 19 h 22"/>
                <a:gd name="T6" fmla="*/ 2 w 26"/>
                <a:gd name="T7" fmla="*/ 22 h 22"/>
                <a:gd name="T8" fmla="*/ 26 w 26"/>
                <a:gd name="T9" fmla="*/ 5 h 22"/>
                <a:gd name="T10" fmla="*/ 26 w 26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26" y="5"/>
                  </a:moveTo>
                  <a:lnTo>
                    <a:pt x="22" y="0"/>
                  </a:lnTo>
                  <a:lnTo>
                    <a:pt x="0" y="19"/>
                  </a:lnTo>
                  <a:lnTo>
                    <a:pt x="2" y="22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0" name="Freeform 4171"/>
            <p:cNvSpPr>
              <a:spLocks/>
            </p:cNvSpPr>
            <p:nvPr/>
          </p:nvSpPr>
          <p:spPr bwMode="auto">
            <a:xfrm>
              <a:off x="1547" y="1338"/>
              <a:ext cx="5" cy="6"/>
            </a:xfrm>
            <a:custGeom>
              <a:avLst/>
              <a:gdLst>
                <a:gd name="T0" fmla="*/ 1 w 5"/>
                <a:gd name="T1" fmla="*/ 0 h 6"/>
                <a:gd name="T2" fmla="*/ 0 w 5"/>
                <a:gd name="T3" fmla="*/ 1 h 6"/>
                <a:gd name="T4" fmla="*/ 4 w 5"/>
                <a:gd name="T5" fmla="*/ 6 h 6"/>
                <a:gd name="T6" fmla="*/ 5 w 5"/>
                <a:gd name="T7" fmla="*/ 5 h 6"/>
                <a:gd name="T8" fmla="*/ 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6"/>
                <a:gd name="T17" fmla="*/ 5 w 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6">
                  <a:moveTo>
                    <a:pt x="1" y="0"/>
                  </a:moveTo>
                  <a:lnTo>
                    <a:pt x="0" y="1"/>
                  </a:lnTo>
                  <a:lnTo>
                    <a:pt x="4" y="6"/>
                  </a:lnTo>
                  <a:lnTo>
                    <a:pt x="5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1" name="Freeform 4172"/>
            <p:cNvSpPr>
              <a:spLocks/>
            </p:cNvSpPr>
            <p:nvPr/>
          </p:nvSpPr>
          <p:spPr bwMode="auto">
            <a:xfrm>
              <a:off x="1659" y="1157"/>
              <a:ext cx="19" cy="18"/>
            </a:xfrm>
            <a:custGeom>
              <a:avLst/>
              <a:gdLst>
                <a:gd name="T0" fmla="*/ 19 w 19"/>
                <a:gd name="T1" fmla="*/ 4 h 18"/>
                <a:gd name="T2" fmla="*/ 15 w 19"/>
                <a:gd name="T3" fmla="*/ 0 h 18"/>
                <a:gd name="T4" fmla="*/ 0 w 19"/>
                <a:gd name="T5" fmla="*/ 14 h 18"/>
                <a:gd name="T6" fmla="*/ 4 w 19"/>
                <a:gd name="T7" fmla="*/ 18 h 18"/>
                <a:gd name="T8" fmla="*/ 19 w 19"/>
                <a:gd name="T9" fmla="*/ 4 h 18"/>
                <a:gd name="T10" fmla="*/ 19 w 19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8"/>
                <a:gd name="T20" fmla="*/ 19 w 19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8">
                  <a:moveTo>
                    <a:pt x="19" y="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4" y="18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2" name="Freeform 4173"/>
            <p:cNvSpPr>
              <a:spLocks/>
            </p:cNvSpPr>
            <p:nvPr/>
          </p:nvSpPr>
          <p:spPr bwMode="auto">
            <a:xfrm>
              <a:off x="1673" y="1149"/>
              <a:ext cx="12" cy="12"/>
            </a:xfrm>
            <a:custGeom>
              <a:avLst/>
              <a:gdLst>
                <a:gd name="T0" fmla="*/ 8 w 12"/>
                <a:gd name="T1" fmla="*/ 0 h 12"/>
                <a:gd name="T2" fmla="*/ 8 w 12"/>
                <a:gd name="T3" fmla="*/ 0 h 12"/>
                <a:gd name="T4" fmla="*/ 0 w 12"/>
                <a:gd name="T5" fmla="*/ 8 h 12"/>
                <a:gd name="T6" fmla="*/ 5 w 12"/>
                <a:gd name="T7" fmla="*/ 12 h 12"/>
                <a:gd name="T8" fmla="*/ 12 w 12"/>
                <a:gd name="T9" fmla="*/ 3 h 12"/>
                <a:gd name="T10" fmla="*/ 8 w 1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2"/>
                <a:gd name="T20" fmla="*/ 12 w 12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2">
                  <a:moveTo>
                    <a:pt x="8" y="0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5" y="12"/>
                  </a:lnTo>
                  <a:lnTo>
                    <a:pt x="12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3" name="Freeform 4174"/>
            <p:cNvSpPr>
              <a:spLocks/>
            </p:cNvSpPr>
            <p:nvPr/>
          </p:nvSpPr>
          <p:spPr bwMode="auto">
            <a:xfrm>
              <a:off x="1681" y="1125"/>
              <a:ext cx="27" cy="27"/>
            </a:xfrm>
            <a:custGeom>
              <a:avLst/>
              <a:gdLst>
                <a:gd name="T0" fmla="*/ 25 w 27"/>
                <a:gd name="T1" fmla="*/ 0 h 27"/>
                <a:gd name="T2" fmla="*/ 24 w 27"/>
                <a:gd name="T3" fmla="*/ 1 h 27"/>
                <a:gd name="T4" fmla="*/ 0 w 27"/>
                <a:gd name="T5" fmla="*/ 24 h 27"/>
                <a:gd name="T6" fmla="*/ 4 w 27"/>
                <a:gd name="T7" fmla="*/ 27 h 27"/>
                <a:gd name="T8" fmla="*/ 27 w 27"/>
                <a:gd name="T9" fmla="*/ 5 h 27"/>
                <a:gd name="T10" fmla="*/ 25 w 27"/>
                <a:gd name="T11" fmla="*/ 0 h 27"/>
                <a:gd name="T12" fmla="*/ 25 w 27"/>
                <a:gd name="T13" fmla="*/ 0 h 27"/>
                <a:gd name="T14" fmla="*/ 24 w 27"/>
                <a:gd name="T15" fmla="*/ 0 h 27"/>
                <a:gd name="T16" fmla="*/ 24 w 27"/>
                <a:gd name="T17" fmla="*/ 1 h 27"/>
                <a:gd name="T18" fmla="*/ 25 w 27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"/>
                <a:gd name="T31" fmla="*/ 0 h 27"/>
                <a:gd name="T32" fmla="*/ 27 w 27"/>
                <a:gd name="T33" fmla="*/ 27 h 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" h="27">
                  <a:moveTo>
                    <a:pt x="25" y="0"/>
                  </a:moveTo>
                  <a:lnTo>
                    <a:pt x="24" y="1"/>
                  </a:lnTo>
                  <a:lnTo>
                    <a:pt x="0" y="24"/>
                  </a:lnTo>
                  <a:lnTo>
                    <a:pt x="4" y="27"/>
                  </a:lnTo>
                  <a:lnTo>
                    <a:pt x="27" y="5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4" name="Freeform 4175"/>
            <p:cNvSpPr>
              <a:spLocks/>
            </p:cNvSpPr>
            <p:nvPr/>
          </p:nvSpPr>
          <p:spPr bwMode="auto">
            <a:xfrm>
              <a:off x="1706" y="1125"/>
              <a:ext cx="2" cy="6"/>
            </a:xfrm>
            <a:custGeom>
              <a:avLst/>
              <a:gdLst>
                <a:gd name="T0" fmla="*/ 2 w 2"/>
                <a:gd name="T1" fmla="*/ 5 h 6"/>
                <a:gd name="T2" fmla="*/ 1 w 2"/>
                <a:gd name="T3" fmla="*/ 0 h 6"/>
                <a:gd name="T4" fmla="*/ 0 w 2"/>
                <a:gd name="T5" fmla="*/ 0 h 6"/>
                <a:gd name="T6" fmla="*/ 0 w 2"/>
                <a:gd name="T7" fmla="*/ 6 h 6"/>
                <a:gd name="T8" fmla="*/ 1 w 2"/>
                <a:gd name="T9" fmla="*/ 6 h 6"/>
                <a:gd name="T10" fmla="*/ 2 w 2"/>
                <a:gd name="T11" fmla="*/ 5 h 6"/>
                <a:gd name="T12" fmla="*/ 1 w 2"/>
                <a:gd name="T13" fmla="*/ 6 h 6"/>
                <a:gd name="T14" fmla="*/ 2 w 2"/>
                <a:gd name="T15" fmla="*/ 6 h 6"/>
                <a:gd name="T16" fmla="*/ 2 w 2"/>
                <a:gd name="T17" fmla="*/ 5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"/>
                <a:gd name="T28" fmla="*/ 0 h 6"/>
                <a:gd name="T29" fmla="*/ 2 w 2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" h="6">
                  <a:moveTo>
                    <a:pt x="2" y="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5" name="Freeform 4176"/>
            <p:cNvSpPr>
              <a:spLocks/>
            </p:cNvSpPr>
            <p:nvPr/>
          </p:nvSpPr>
          <p:spPr bwMode="auto">
            <a:xfrm>
              <a:off x="1705" y="1102"/>
              <a:ext cx="26" cy="28"/>
            </a:xfrm>
            <a:custGeom>
              <a:avLst/>
              <a:gdLst>
                <a:gd name="T0" fmla="*/ 23 w 26"/>
                <a:gd name="T1" fmla="*/ 0 h 28"/>
                <a:gd name="T2" fmla="*/ 23 w 26"/>
                <a:gd name="T3" fmla="*/ 0 h 28"/>
                <a:gd name="T4" fmla="*/ 0 w 26"/>
                <a:gd name="T5" fmla="*/ 24 h 28"/>
                <a:gd name="T6" fmla="*/ 3 w 26"/>
                <a:gd name="T7" fmla="*/ 28 h 28"/>
                <a:gd name="T8" fmla="*/ 26 w 26"/>
                <a:gd name="T9" fmla="*/ 4 h 28"/>
                <a:gd name="T10" fmla="*/ 23 w 2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8"/>
                <a:gd name="T20" fmla="*/ 26 w 26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8">
                  <a:moveTo>
                    <a:pt x="23" y="0"/>
                  </a:moveTo>
                  <a:lnTo>
                    <a:pt x="23" y="0"/>
                  </a:lnTo>
                  <a:lnTo>
                    <a:pt x="0" y="24"/>
                  </a:lnTo>
                  <a:lnTo>
                    <a:pt x="3" y="28"/>
                  </a:lnTo>
                  <a:lnTo>
                    <a:pt x="26" y="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6" name="Freeform 4177"/>
            <p:cNvSpPr>
              <a:spLocks/>
            </p:cNvSpPr>
            <p:nvPr/>
          </p:nvSpPr>
          <p:spPr bwMode="auto">
            <a:xfrm>
              <a:off x="1728" y="1095"/>
              <a:ext cx="12" cy="12"/>
            </a:xfrm>
            <a:custGeom>
              <a:avLst/>
              <a:gdLst>
                <a:gd name="T0" fmla="*/ 8 w 12"/>
                <a:gd name="T1" fmla="*/ 0 h 12"/>
                <a:gd name="T2" fmla="*/ 8 w 12"/>
                <a:gd name="T3" fmla="*/ 0 h 12"/>
                <a:gd name="T4" fmla="*/ 0 w 12"/>
                <a:gd name="T5" fmla="*/ 7 h 12"/>
                <a:gd name="T6" fmla="*/ 3 w 12"/>
                <a:gd name="T7" fmla="*/ 12 h 12"/>
                <a:gd name="T8" fmla="*/ 12 w 12"/>
                <a:gd name="T9" fmla="*/ 4 h 12"/>
                <a:gd name="T10" fmla="*/ 8 w 1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2"/>
                <a:gd name="T20" fmla="*/ 12 w 12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2">
                  <a:moveTo>
                    <a:pt x="8" y="0"/>
                  </a:moveTo>
                  <a:lnTo>
                    <a:pt x="8" y="0"/>
                  </a:lnTo>
                  <a:lnTo>
                    <a:pt x="0" y="7"/>
                  </a:lnTo>
                  <a:lnTo>
                    <a:pt x="3" y="12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7" name="Freeform 4178"/>
            <p:cNvSpPr>
              <a:spLocks/>
            </p:cNvSpPr>
            <p:nvPr/>
          </p:nvSpPr>
          <p:spPr bwMode="auto">
            <a:xfrm>
              <a:off x="1736" y="1082"/>
              <a:ext cx="19" cy="17"/>
            </a:xfrm>
            <a:custGeom>
              <a:avLst/>
              <a:gdLst>
                <a:gd name="T0" fmla="*/ 15 w 19"/>
                <a:gd name="T1" fmla="*/ 0 h 17"/>
                <a:gd name="T2" fmla="*/ 15 w 19"/>
                <a:gd name="T3" fmla="*/ 0 h 17"/>
                <a:gd name="T4" fmla="*/ 0 w 19"/>
                <a:gd name="T5" fmla="*/ 13 h 17"/>
                <a:gd name="T6" fmla="*/ 4 w 19"/>
                <a:gd name="T7" fmla="*/ 17 h 17"/>
                <a:gd name="T8" fmla="*/ 19 w 19"/>
                <a:gd name="T9" fmla="*/ 4 h 17"/>
                <a:gd name="T10" fmla="*/ 15 w 1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7"/>
                <a:gd name="T20" fmla="*/ 19 w 19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7">
                  <a:moveTo>
                    <a:pt x="15" y="0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4" y="17"/>
                  </a:lnTo>
                  <a:lnTo>
                    <a:pt x="19" y="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8" name="Freeform 4179"/>
            <p:cNvSpPr>
              <a:spLocks/>
            </p:cNvSpPr>
            <p:nvPr/>
          </p:nvSpPr>
          <p:spPr bwMode="auto">
            <a:xfrm>
              <a:off x="1751" y="1064"/>
              <a:ext cx="24" cy="22"/>
            </a:xfrm>
            <a:custGeom>
              <a:avLst/>
              <a:gdLst>
                <a:gd name="T0" fmla="*/ 24 w 24"/>
                <a:gd name="T1" fmla="*/ 5 h 22"/>
                <a:gd name="T2" fmla="*/ 21 w 24"/>
                <a:gd name="T3" fmla="*/ 0 h 22"/>
                <a:gd name="T4" fmla="*/ 0 w 24"/>
                <a:gd name="T5" fmla="*/ 18 h 22"/>
                <a:gd name="T6" fmla="*/ 4 w 24"/>
                <a:gd name="T7" fmla="*/ 22 h 22"/>
                <a:gd name="T8" fmla="*/ 24 w 24"/>
                <a:gd name="T9" fmla="*/ 5 h 22"/>
                <a:gd name="T10" fmla="*/ 24 w 24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2"/>
                <a:gd name="T20" fmla="*/ 24 w 24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2">
                  <a:moveTo>
                    <a:pt x="24" y="5"/>
                  </a:moveTo>
                  <a:lnTo>
                    <a:pt x="21" y="0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9" name="Freeform 4180"/>
            <p:cNvSpPr>
              <a:spLocks/>
            </p:cNvSpPr>
            <p:nvPr/>
          </p:nvSpPr>
          <p:spPr bwMode="auto">
            <a:xfrm>
              <a:off x="1772" y="1062"/>
              <a:ext cx="5" cy="7"/>
            </a:xfrm>
            <a:custGeom>
              <a:avLst/>
              <a:gdLst>
                <a:gd name="T0" fmla="*/ 1 w 5"/>
                <a:gd name="T1" fmla="*/ 0 h 7"/>
                <a:gd name="T2" fmla="*/ 1 w 5"/>
                <a:gd name="T3" fmla="*/ 2 h 7"/>
                <a:gd name="T4" fmla="*/ 0 w 5"/>
                <a:gd name="T5" fmla="*/ 2 h 7"/>
                <a:gd name="T6" fmla="*/ 3 w 5"/>
                <a:gd name="T7" fmla="*/ 7 h 7"/>
                <a:gd name="T8" fmla="*/ 5 w 5"/>
                <a:gd name="T9" fmla="*/ 5 h 7"/>
                <a:gd name="T10" fmla="*/ 1 w 5"/>
                <a:gd name="T11" fmla="*/ 0 h 7"/>
                <a:gd name="T12" fmla="*/ 1 w 5"/>
                <a:gd name="T13" fmla="*/ 0 h 7"/>
                <a:gd name="T14" fmla="*/ 1 w 5"/>
                <a:gd name="T15" fmla="*/ 0 h 7"/>
                <a:gd name="T16" fmla="*/ 1 w 5"/>
                <a:gd name="T17" fmla="*/ 2 h 7"/>
                <a:gd name="T18" fmla="*/ 1 w 5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7"/>
                <a:gd name="T32" fmla="*/ 5 w 5"/>
                <a:gd name="T33" fmla="*/ 7 h 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7">
                  <a:moveTo>
                    <a:pt x="1" y="0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5" y="5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0" name="Freeform 4181"/>
            <p:cNvSpPr>
              <a:spLocks/>
            </p:cNvSpPr>
            <p:nvPr/>
          </p:nvSpPr>
          <p:spPr bwMode="auto">
            <a:xfrm>
              <a:off x="1773" y="1046"/>
              <a:ext cx="27" cy="21"/>
            </a:xfrm>
            <a:custGeom>
              <a:avLst/>
              <a:gdLst>
                <a:gd name="T0" fmla="*/ 24 w 27"/>
                <a:gd name="T1" fmla="*/ 0 h 21"/>
                <a:gd name="T2" fmla="*/ 23 w 27"/>
                <a:gd name="T3" fmla="*/ 0 h 21"/>
                <a:gd name="T4" fmla="*/ 0 w 27"/>
                <a:gd name="T5" fmla="*/ 16 h 21"/>
                <a:gd name="T6" fmla="*/ 4 w 27"/>
                <a:gd name="T7" fmla="*/ 21 h 21"/>
                <a:gd name="T8" fmla="*/ 27 w 27"/>
                <a:gd name="T9" fmla="*/ 5 h 21"/>
                <a:gd name="T10" fmla="*/ 24 w 27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1"/>
                <a:gd name="T20" fmla="*/ 27 w 27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1">
                  <a:moveTo>
                    <a:pt x="24" y="0"/>
                  </a:moveTo>
                  <a:lnTo>
                    <a:pt x="23" y="0"/>
                  </a:lnTo>
                  <a:lnTo>
                    <a:pt x="0" y="16"/>
                  </a:lnTo>
                  <a:lnTo>
                    <a:pt x="4" y="21"/>
                  </a:lnTo>
                  <a:lnTo>
                    <a:pt x="27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1" name="Freeform 4182"/>
            <p:cNvSpPr>
              <a:spLocks/>
            </p:cNvSpPr>
            <p:nvPr/>
          </p:nvSpPr>
          <p:spPr bwMode="auto">
            <a:xfrm>
              <a:off x="1797" y="1032"/>
              <a:ext cx="22" cy="19"/>
            </a:xfrm>
            <a:custGeom>
              <a:avLst/>
              <a:gdLst>
                <a:gd name="T0" fmla="*/ 20 w 22"/>
                <a:gd name="T1" fmla="*/ 0 h 19"/>
                <a:gd name="T2" fmla="*/ 20 w 22"/>
                <a:gd name="T3" fmla="*/ 0 h 19"/>
                <a:gd name="T4" fmla="*/ 0 w 22"/>
                <a:gd name="T5" fmla="*/ 14 h 19"/>
                <a:gd name="T6" fmla="*/ 3 w 22"/>
                <a:gd name="T7" fmla="*/ 19 h 19"/>
                <a:gd name="T8" fmla="*/ 22 w 22"/>
                <a:gd name="T9" fmla="*/ 5 h 19"/>
                <a:gd name="T10" fmla="*/ 20 w 2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9"/>
                <a:gd name="T20" fmla="*/ 22 w 22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9">
                  <a:moveTo>
                    <a:pt x="20" y="0"/>
                  </a:moveTo>
                  <a:lnTo>
                    <a:pt x="20" y="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22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2" name="Freeform 4183"/>
            <p:cNvSpPr>
              <a:spLocks/>
            </p:cNvSpPr>
            <p:nvPr/>
          </p:nvSpPr>
          <p:spPr bwMode="auto">
            <a:xfrm>
              <a:off x="1817" y="1031"/>
              <a:ext cx="5" cy="6"/>
            </a:xfrm>
            <a:custGeom>
              <a:avLst/>
              <a:gdLst>
                <a:gd name="T0" fmla="*/ 5 w 5"/>
                <a:gd name="T1" fmla="*/ 5 h 6"/>
                <a:gd name="T2" fmla="*/ 2 w 5"/>
                <a:gd name="T3" fmla="*/ 0 h 6"/>
                <a:gd name="T4" fmla="*/ 0 w 5"/>
                <a:gd name="T5" fmla="*/ 1 h 6"/>
                <a:gd name="T6" fmla="*/ 2 w 5"/>
                <a:gd name="T7" fmla="*/ 6 h 6"/>
                <a:gd name="T8" fmla="*/ 5 w 5"/>
                <a:gd name="T9" fmla="*/ 5 h 6"/>
                <a:gd name="T10" fmla="*/ 5 w 5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5" y="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" y="6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3" name="Freeform 4184"/>
            <p:cNvSpPr>
              <a:spLocks/>
            </p:cNvSpPr>
            <p:nvPr/>
          </p:nvSpPr>
          <p:spPr bwMode="auto">
            <a:xfrm>
              <a:off x="1819" y="1017"/>
              <a:ext cx="26" cy="19"/>
            </a:xfrm>
            <a:custGeom>
              <a:avLst/>
              <a:gdLst>
                <a:gd name="T0" fmla="*/ 24 w 26"/>
                <a:gd name="T1" fmla="*/ 0 h 19"/>
                <a:gd name="T2" fmla="*/ 24 w 26"/>
                <a:gd name="T3" fmla="*/ 0 h 19"/>
                <a:gd name="T4" fmla="*/ 0 w 26"/>
                <a:gd name="T5" fmla="*/ 14 h 19"/>
                <a:gd name="T6" fmla="*/ 3 w 26"/>
                <a:gd name="T7" fmla="*/ 19 h 19"/>
                <a:gd name="T8" fmla="*/ 26 w 26"/>
                <a:gd name="T9" fmla="*/ 5 h 19"/>
                <a:gd name="T10" fmla="*/ 24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9"/>
                <a:gd name="T20" fmla="*/ 26 w 26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9">
                  <a:moveTo>
                    <a:pt x="24" y="0"/>
                  </a:moveTo>
                  <a:lnTo>
                    <a:pt x="24" y="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26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4" name="Freeform 4185"/>
            <p:cNvSpPr>
              <a:spLocks/>
            </p:cNvSpPr>
            <p:nvPr/>
          </p:nvSpPr>
          <p:spPr bwMode="auto">
            <a:xfrm>
              <a:off x="1843" y="1006"/>
              <a:ext cx="25" cy="16"/>
            </a:xfrm>
            <a:custGeom>
              <a:avLst/>
              <a:gdLst>
                <a:gd name="T0" fmla="*/ 23 w 25"/>
                <a:gd name="T1" fmla="*/ 0 h 16"/>
                <a:gd name="T2" fmla="*/ 23 w 25"/>
                <a:gd name="T3" fmla="*/ 0 h 16"/>
                <a:gd name="T4" fmla="*/ 0 w 25"/>
                <a:gd name="T5" fmla="*/ 11 h 16"/>
                <a:gd name="T6" fmla="*/ 2 w 25"/>
                <a:gd name="T7" fmla="*/ 16 h 16"/>
                <a:gd name="T8" fmla="*/ 25 w 25"/>
                <a:gd name="T9" fmla="*/ 5 h 16"/>
                <a:gd name="T10" fmla="*/ 23 w 2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6"/>
                <a:gd name="T20" fmla="*/ 25 w 25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6">
                  <a:moveTo>
                    <a:pt x="23" y="0"/>
                  </a:moveTo>
                  <a:lnTo>
                    <a:pt x="23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5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5" name="Freeform 4186"/>
            <p:cNvSpPr>
              <a:spLocks/>
            </p:cNvSpPr>
            <p:nvPr/>
          </p:nvSpPr>
          <p:spPr bwMode="auto">
            <a:xfrm>
              <a:off x="1866" y="1002"/>
              <a:ext cx="12" cy="9"/>
            </a:xfrm>
            <a:custGeom>
              <a:avLst/>
              <a:gdLst>
                <a:gd name="T0" fmla="*/ 10 w 12"/>
                <a:gd name="T1" fmla="*/ 0 h 9"/>
                <a:gd name="T2" fmla="*/ 10 w 12"/>
                <a:gd name="T3" fmla="*/ 0 h 9"/>
                <a:gd name="T4" fmla="*/ 0 w 12"/>
                <a:gd name="T5" fmla="*/ 4 h 9"/>
                <a:gd name="T6" fmla="*/ 2 w 12"/>
                <a:gd name="T7" fmla="*/ 9 h 9"/>
                <a:gd name="T8" fmla="*/ 12 w 12"/>
                <a:gd name="T9" fmla="*/ 5 h 9"/>
                <a:gd name="T10" fmla="*/ 10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9"/>
                <a:gd name="T20" fmla="*/ 12 w 12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9">
                  <a:moveTo>
                    <a:pt x="10" y="0"/>
                  </a:moveTo>
                  <a:lnTo>
                    <a:pt x="10" y="0"/>
                  </a:lnTo>
                  <a:lnTo>
                    <a:pt x="0" y="4"/>
                  </a:lnTo>
                  <a:lnTo>
                    <a:pt x="2" y="9"/>
                  </a:lnTo>
                  <a:lnTo>
                    <a:pt x="12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6" name="Freeform 4187"/>
            <p:cNvSpPr>
              <a:spLocks/>
            </p:cNvSpPr>
            <p:nvPr/>
          </p:nvSpPr>
          <p:spPr bwMode="auto">
            <a:xfrm>
              <a:off x="1876" y="996"/>
              <a:ext cx="14" cy="11"/>
            </a:xfrm>
            <a:custGeom>
              <a:avLst/>
              <a:gdLst>
                <a:gd name="T0" fmla="*/ 13 w 14"/>
                <a:gd name="T1" fmla="*/ 0 h 11"/>
                <a:gd name="T2" fmla="*/ 13 w 14"/>
                <a:gd name="T3" fmla="*/ 0 h 11"/>
                <a:gd name="T4" fmla="*/ 0 w 14"/>
                <a:gd name="T5" fmla="*/ 6 h 11"/>
                <a:gd name="T6" fmla="*/ 2 w 14"/>
                <a:gd name="T7" fmla="*/ 11 h 11"/>
                <a:gd name="T8" fmla="*/ 14 w 14"/>
                <a:gd name="T9" fmla="*/ 5 h 11"/>
                <a:gd name="T10" fmla="*/ 13 w 1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1"/>
                <a:gd name="T20" fmla="*/ 14 w 1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1">
                  <a:moveTo>
                    <a:pt x="13" y="0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2" y="11"/>
                  </a:lnTo>
                  <a:lnTo>
                    <a:pt x="14" y="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7" name="Freeform 4188"/>
            <p:cNvSpPr>
              <a:spLocks/>
            </p:cNvSpPr>
            <p:nvPr/>
          </p:nvSpPr>
          <p:spPr bwMode="auto">
            <a:xfrm>
              <a:off x="1889" y="987"/>
              <a:ext cx="25" cy="14"/>
            </a:xfrm>
            <a:custGeom>
              <a:avLst/>
              <a:gdLst>
                <a:gd name="T0" fmla="*/ 23 w 25"/>
                <a:gd name="T1" fmla="*/ 0 h 14"/>
                <a:gd name="T2" fmla="*/ 23 w 25"/>
                <a:gd name="T3" fmla="*/ 0 h 14"/>
                <a:gd name="T4" fmla="*/ 0 w 25"/>
                <a:gd name="T5" fmla="*/ 9 h 14"/>
                <a:gd name="T6" fmla="*/ 1 w 25"/>
                <a:gd name="T7" fmla="*/ 14 h 14"/>
                <a:gd name="T8" fmla="*/ 25 w 25"/>
                <a:gd name="T9" fmla="*/ 5 h 14"/>
                <a:gd name="T10" fmla="*/ 23 w 2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4"/>
                <a:gd name="T20" fmla="*/ 25 w 2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4">
                  <a:moveTo>
                    <a:pt x="23" y="0"/>
                  </a:moveTo>
                  <a:lnTo>
                    <a:pt x="23" y="0"/>
                  </a:lnTo>
                  <a:lnTo>
                    <a:pt x="0" y="9"/>
                  </a:lnTo>
                  <a:lnTo>
                    <a:pt x="1" y="14"/>
                  </a:lnTo>
                  <a:lnTo>
                    <a:pt x="25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8" name="Freeform 4189"/>
            <p:cNvSpPr>
              <a:spLocks/>
            </p:cNvSpPr>
            <p:nvPr/>
          </p:nvSpPr>
          <p:spPr bwMode="auto">
            <a:xfrm>
              <a:off x="1912" y="978"/>
              <a:ext cx="25" cy="14"/>
            </a:xfrm>
            <a:custGeom>
              <a:avLst/>
              <a:gdLst>
                <a:gd name="T0" fmla="*/ 22 w 25"/>
                <a:gd name="T1" fmla="*/ 0 h 14"/>
                <a:gd name="T2" fmla="*/ 22 w 25"/>
                <a:gd name="T3" fmla="*/ 0 h 14"/>
                <a:gd name="T4" fmla="*/ 0 w 25"/>
                <a:gd name="T5" fmla="*/ 9 h 14"/>
                <a:gd name="T6" fmla="*/ 2 w 25"/>
                <a:gd name="T7" fmla="*/ 14 h 14"/>
                <a:gd name="T8" fmla="*/ 25 w 25"/>
                <a:gd name="T9" fmla="*/ 5 h 14"/>
                <a:gd name="T10" fmla="*/ 22 w 2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4"/>
                <a:gd name="T20" fmla="*/ 25 w 2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4">
                  <a:moveTo>
                    <a:pt x="22" y="0"/>
                  </a:moveTo>
                  <a:lnTo>
                    <a:pt x="22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5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9" name="Freeform 4190"/>
            <p:cNvSpPr>
              <a:spLocks/>
            </p:cNvSpPr>
            <p:nvPr/>
          </p:nvSpPr>
          <p:spPr bwMode="auto">
            <a:xfrm>
              <a:off x="1934" y="972"/>
              <a:ext cx="26" cy="11"/>
            </a:xfrm>
            <a:custGeom>
              <a:avLst/>
              <a:gdLst>
                <a:gd name="T0" fmla="*/ 26 w 26"/>
                <a:gd name="T1" fmla="*/ 5 h 11"/>
                <a:gd name="T2" fmla="*/ 24 w 26"/>
                <a:gd name="T3" fmla="*/ 0 h 11"/>
                <a:gd name="T4" fmla="*/ 0 w 26"/>
                <a:gd name="T5" fmla="*/ 6 h 11"/>
                <a:gd name="T6" fmla="*/ 3 w 26"/>
                <a:gd name="T7" fmla="*/ 11 h 11"/>
                <a:gd name="T8" fmla="*/ 26 w 26"/>
                <a:gd name="T9" fmla="*/ 5 h 11"/>
                <a:gd name="T10" fmla="*/ 26 w 26"/>
                <a:gd name="T11" fmla="*/ 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1"/>
                <a:gd name="T20" fmla="*/ 26 w 26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1">
                  <a:moveTo>
                    <a:pt x="26" y="5"/>
                  </a:moveTo>
                  <a:lnTo>
                    <a:pt x="24" y="0"/>
                  </a:lnTo>
                  <a:lnTo>
                    <a:pt x="0" y="6"/>
                  </a:lnTo>
                  <a:lnTo>
                    <a:pt x="3" y="11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0" name="Freeform 4191"/>
            <p:cNvSpPr>
              <a:spLocks/>
            </p:cNvSpPr>
            <p:nvPr/>
          </p:nvSpPr>
          <p:spPr bwMode="auto">
            <a:xfrm>
              <a:off x="1958" y="971"/>
              <a:ext cx="4" cy="6"/>
            </a:xfrm>
            <a:custGeom>
              <a:avLst/>
              <a:gdLst>
                <a:gd name="T0" fmla="*/ 3 w 4"/>
                <a:gd name="T1" fmla="*/ 0 h 6"/>
                <a:gd name="T2" fmla="*/ 3 w 4"/>
                <a:gd name="T3" fmla="*/ 0 h 6"/>
                <a:gd name="T4" fmla="*/ 0 w 4"/>
                <a:gd name="T5" fmla="*/ 1 h 6"/>
                <a:gd name="T6" fmla="*/ 2 w 4"/>
                <a:gd name="T7" fmla="*/ 6 h 6"/>
                <a:gd name="T8" fmla="*/ 4 w 4"/>
                <a:gd name="T9" fmla="*/ 5 h 6"/>
                <a:gd name="T10" fmla="*/ 3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6"/>
                <a:gd name="T20" fmla="*/ 4 w 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6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" y="6"/>
                  </a:lnTo>
                  <a:lnTo>
                    <a:pt x="4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1" name="Freeform 4192"/>
            <p:cNvSpPr>
              <a:spLocks/>
            </p:cNvSpPr>
            <p:nvPr/>
          </p:nvSpPr>
          <p:spPr bwMode="auto">
            <a:xfrm>
              <a:off x="1961" y="966"/>
              <a:ext cx="21" cy="10"/>
            </a:xfrm>
            <a:custGeom>
              <a:avLst/>
              <a:gdLst>
                <a:gd name="T0" fmla="*/ 20 w 21"/>
                <a:gd name="T1" fmla="*/ 0 h 10"/>
                <a:gd name="T2" fmla="*/ 20 w 21"/>
                <a:gd name="T3" fmla="*/ 0 h 10"/>
                <a:gd name="T4" fmla="*/ 0 w 21"/>
                <a:gd name="T5" fmla="*/ 5 h 10"/>
                <a:gd name="T6" fmla="*/ 1 w 21"/>
                <a:gd name="T7" fmla="*/ 10 h 10"/>
                <a:gd name="T8" fmla="*/ 21 w 21"/>
                <a:gd name="T9" fmla="*/ 5 h 10"/>
                <a:gd name="T10" fmla="*/ 20 w 2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0"/>
                <a:gd name="T20" fmla="*/ 21 w 21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0">
                  <a:moveTo>
                    <a:pt x="20" y="0"/>
                  </a:moveTo>
                  <a:lnTo>
                    <a:pt x="2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21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2" name="Freeform 4193"/>
            <p:cNvSpPr>
              <a:spLocks/>
            </p:cNvSpPr>
            <p:nvPr/>
          </p:nvSpPr>
          <p:spPr bwMode="auto">
            <a:xfrm>
              <a:off x="1981" y="960"/>
              <a:ext cx="24" cy="11"/>
            </a:xfrm>
            <a:custGeom>
              <a:avLst/>
              <a:gdLst>
                <a:gd name="T0" fmla="*/ 23 w 24"/>
                <a:gd name="T1" fmla="*/ 0 h 11"/>
                <a:gd name="T2" fmla="*/ 23 w 24"/>
                <a:gd name="T3" fmla="*/ 0 h 11"/>
                <a:gd name="T4" fmla="*/ 0 w 24"/>
                <a:gd name="T5" fmla="*/ 6 h 11"/>
                <a:gd name="T6" fmla="*/ 1 w 24"/>
                <a:gd name="T7" fmla="*/ 11 h 11"/>
                <a:gd name="T8" fmla="*/ 24 w 24"/>
                <a:gd name="T9" fmla="*/ 5 h 11"/>
                <a:gd name="T10" fmla="*/ 23 w 2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1"/>
                <a:gd name="T20" fmla="*/ 24 w 2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1">
                  <a:moveTo>
                    <a:pt x="23" y="0"/>
                  </a:moveTo>
                  <a:lnTo>
                    <a:pt x="23" y="0"/>
                  </a:lnTo>
                  <a:lnTo>
                    <a:pt x="0" y="6"/>
                  </a:lnTo>
                  <a:lnTo>
                    <a:pt x="1" y="11"/>
                  </a:lnTo>
                  <a:lnTo>
                    <a:pt x="24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3" name="Freeform 4194"/>
            <p:cNvSpPr>
              <a:spLocks/>
            </p:cNvSpPr>
            <p:nvPr/>
          </p:nvSpPr>
          <p:spPr bwMode="auto">
            <a:xfrm>
              <a:off x="2004" y="955"/>
              <a:ext cx="24" cy="10"/>
            </a:xfrm>
            <a:custGeom>
              <a:avLst/>
              <a:gdLst>
                <a:gd name="T0" fmla="*/ 23 w 24"/>
                <a:gd name="T1" fmla="*/ 0 h 10"/>
                <a:gd name="T2" fmla="*/ 23 w 24"/>
                <a:gd name="T3" fmla="*/ 0 h 10"/>
                <a:gd name="T4" fmla="*/ 0 w 24"/>
                <a:gd name="T5" fmla="*/ 5 h 10"/>
                <a:gd name="T6" fmla="*/ 1 w 24"/>
                <a:gd name="T7" fmla="*/ 10 h 10"/>
                <a:gd name="T8" fmla="*/ 24 w 24"/>
                <a:gd name="T9" fmla="*/ 5 h 10"/>
                <a:gd name="T10" fmla="*/ 23 w 2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0"/>
                <a:gd name="T20" fmla="*/ 24 w 24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0">
                  <a:moveTo>
                    <a:pt x="23" y="0"/>
                  </a:moveTo>
                  <a:lnTo>
                    <a:pt x="23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24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4" name="Freeform 4195"/>
            <p:cNvSpPr>
              <a:spLocks/>
            </p:cNvSpPr>
            <p:nvPr/>
          </p:nvSpPr>
          <p:spPr bwMode="auto">
            <a:xfrm>
              <a:off x="2027" y="951"/>
              <a:ext cx="23" cy="9"/>
            </a:xfrm>
            <a:custGeom>
              <a:avLst/>
              <a:gdLst>
                <a:gd name="T0" fmla="*/ 22 w 23"/>
                <a:gd name="T1" fmla="*/ 0 h 9"/>
                <a:gd name="T2" fmla="*/ 22 w 23"/>
                <a:gd name="T3" fmla="*/ 0 h 9"/>
                <a:gd name="T4" fmla="*/ 0 w 23"/>
                <a:gd name="T5" fmla="*/ 4 h 9"/>
                <a:gd name="T6" fmla="*/ 0 w 23"/>
                <a:gd name="T7" fmla="*/ 9 h 9"/>
                <a:gd name="T8" fmla="*/ 23 w 23"/>
                <a:gd name="T9" fmla="*/ 5 h 9"/>
                <a:gd name="T10" fmla="*/ 22 w 2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9"/>
                <a:gd name="T20" fmla="*/ 23 w 23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9">
                  <a:moveTo>
                    <a:pt x="22" y="0"/>
                  </a:moveTo>
                  <a:lnTo>
                    <a:pt x="22" y="0"/>
                  </a:lnTo>
                  <a:lnTo>
                    <a:pt x="0" y="4"/>
                  </a:lnTo>
                  <a:lnTo>
                    <a:pt x="0" y="9"/>
                  </a:lnTo>
                  <a:lnTo>
                    <a:pt x="23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5" name="Freeform 4196"/>
            <p:cNvSpPr>
              <a:spLocks/>
            </p:cNvSpPr>
            <p:nvPr/>
          </p:nvSpPr>
          <p:spPr bwMode="auto">
            <a:xfrm>
              <a:off x="2049" y="947"/>
              <a:ext cx="25" cy="9"/>
            </a:xfrm>
            <a:custGeom>
              <a:avLst/>
              <a:gdLst>
                <a:gd name="T0" fmla="*/ 25 w 25"/>
                <a:gd name="T1" fmla="*/ 6 h 9"/>
                <a:gd name="T2" fmla="*/ 23 w 25"/>
                <a:gd name="T3" fmla="*/ 0 h 9"/>
                <a:gd name="T4" fmla="*/ 0 w 25"/>
                <a:gd name="T5" fmla="*/ 4 h 9"/>
                <a:gd name="T6" fmla="*/ 1 w 25"/>
                <a:gd name="T7" fmla="*/ 9 h 9"/>
                <a:gd name="T8" fmla="*/ 25 w 25"/>
                <a:gd name="T9" fmla="*/ 6 h 9"/>
                <a:gd name="T10" fmla="*/ 25 w 25"/>
                <a:gd name="T11" fmla="*/ 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9"/>
                <a:gd name="T20" fmla="*/ 25 w 2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9">
                  <a:moveTo>
                    <a:pt x="25" y="6"/>
                  </a:moveTo>
                  <a:lnTo>
                    <a:pt x="23" y="0"/>
                  </a:lnTo>
                  <a:lnTo>
                    <a:pt x="0" y="4"/>
                  </a:lnTo>
                  <a:lnTo>
                    <a:pt x="1" y="9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6" name="Freeform 4197"/>
            <p:cNvSpPr>
              <a:spLocks/>
            </p:cNvSpPr>
            <p:nvPr/>
          </p:nvSpPr>
          <p:spPr bwMode="auto">
            <a:xfrm>
              <a:off x="2072" y="945"/>
              <a:ext cx="24" cy="8"/>
            </a:xfrm>
            <a:custGeom>
              <a:avLst/>
              <a:gdLst>
                <a:gd name="T0" fmla="*/ 24 w 24"/>
                <a:gd name="T1" fmla="*/ 0 h 8"/>
                <a:gd name="T2" fmla="*/ 24 w 24"/>
                <a:gd name="T3" fmla="*/ 0 h 8"/>
                <a:gd name="T4" fmla="*/ 0 w 24"/>
                <a:gd name="T5" fmla="*/ 2 h 8"/>
                <a:gd name="T6" fmla="*/ 2 w 24"/>
                <a:gd name="T7" fmla="*/ 8 h 8"/>
                <a:gd name="T8" fmla="*/ 24 w 24"/>
                <a:gd name="T9" fmla="*/ 5 h 8"/>
                <a:gd name="T10" fmla="*/ 24 w 2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8"/>
                <a:gd name="T20" fmla="*/ 24 w 2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8">
                  <a:moveTo>
                    <a:pt x="24" y="0"/>
                  </a:moveTo>
                  <a:lnTo>
                    <a:pt x="24" y="0"/>
                  </a:lnTo>
                  <a:lnTo>
                    <a:pt x="0" y="2"/>
                  </a:lnTo>
                  <a:lnTo>
                    <a:pt x="2" y="8"/>
                  </a:lnTo>
                  <a:lnTo>
                    <a:pt x="24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7" name="Freeform 4198"/>
            <p:cNvSpPr>
              <a:spLocks/>
            </p:cNvSpPr>
            <p:nvPr/>
          </p:nvSpPr>
          <p:spPr bwMode="auto">
            <a:xfrm>
              <a:off x="2096" y="942"/>
              <a:ext cx="23" cy="8"/>
            </a:xfrm>
            <a:custGeom>
              <a:avLst/>
              <a:gdLst>
                <a:gd name="T0" fmla="*/ 23 w 23"/>
                <a:gd name="T1" fmla="*/ 0 h 8"/>
                <a:gd name="T2" fmla="*/ 23 w 23"/>
                <a:gd name="T3" fmla="*/ 0 h 8"/>
                <a:gd name="T4" fmla="*/ 0 w 23"/>
                <a:gd name="T5" fmla="*/ 3 h 8"/>
                <a:gd name="T6" fmla="*/ 0 w 23"/>
                <a:gd name="T7" fmla="*/ 8 h 8"/>
                <a:gd name="T8" fmla="*/ 23 w 23"/>
                <a:gd name="T9" fmla="*/ 5 h 8"/>
                <a:gd name="T10" fmla="*/ 23 w 2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8"/>
                <a:gd name="T20" fmla="*/ 23 w 23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8">
                  <a:moveTo>
                    <a:pt x="23" y="0"/>
                  </a:moveTo>
                  <a:lnTo>
                    <a:pt x="23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23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8" name="Freeform 4199"/>
            <p:cNvSpPr>
              <a:spLocks/>
            </p:cNvSpPr>
            <p:nvPr/>
          </p:nvSpPr>
          <p:spPr bwMode="auto">
            <a:xfrm>
              <a:off x="2119" y="940"/>
              <a:ext cx="22" cy="7"/>
            </a:xfrm>
            <a:custGeom>
              <a:avLst/>
              <a:gdLst>
                <a:gd name="T0" fmla="*/ 21 w 22"/>
                <a:gd name="T1" fmla="*/ 0 h 7"/>
                <a:gd name="T2" fmla="*/ 21 w 22"/>
                <a:gd name="T3" fmla="*/ 0 h 7"/>
                <a:gd name="T4" fmla="*/ 0 w 22"/>
                <a:gd name="T5" fmla="*/ 2 h 7"/>
                <a:gd name="T6" fmla="*/ 0 w 22"/>
                <a:gd name="T7" fmla="*/ 7 h 7"/>
                <a:gd name="T8" fmla="*/ 22 w 22"/>
                <a:gd name="T9" fmla="*/ 5 h 7"/>
                <a:gd name="T10" fmla="*/ 21 w 22"/>
                <a:gd name="T11" fmla="*/ 0 h 7"/>
                <a:gd name="T12" fmla="*/ 21 w 22"/>
                <a:gd name="T13" fmla="*/ 0 h 7"/>
                <a:gd name="T14" fmla="*/ 21 w 22"/>
                <a:gd name="T15" fmla="*/ 0 h 7"/>
                <a:gd name="T16" fmla="*/ 21 w 22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7"/>
                <a:gd name="T29" fmla="*/ 22 w 2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7">
                  <a:moveTo>
                    <a:pt x="21" y="0"/>
                  </a:moveTo>
                  <a:lnTo>
                    <a:pt x="21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22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9" name="Freeform 4200"/>
            <p:cNvSpPr>
              <a:spLocks/>
            </p:cNvSpPr>
            <p:nvPr/>
          </p:nvSpPr>
          <p:spPr bwMode="auto">
            <a:xfrm>
              <a:off x="2140" y="940"/>
              <a:ext cx="2" cy="5"/>
            </a:xfrm>
            <a:custGeom>
              <a:avLst/>
              <a:gdLst>
                <a:gd name="T0" fmla="*/ 2 w 2"/>
                <a:gd name="T1" fmla="*/ 5 h 5"/>
                <a:gd name="T2" fmla="*/ 2 w 2"/>
                <a:gd name="T3" fmla="*/ 0 h 5"/>
                <a:gd name="T4" fmla="*/ 0 w 2"/>
                <a:gd name="T5" fmla="*/ 0 h 5"/>
                <a:gd name="T6" fmla="*/ 0 w 2"/>
                <a:gd name="T7" fmla="*/ 5 h 5"/>
                <a:gd name="T8" fmla="*/ 2 w 2"/>
                <a:gd name="T9" fmla="*/ 5 h 5"/>
                <a:gd name="T10" fmla="*/ 2 w 2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"/>
                <a:gd name="T19" fmla="*/ 0 h 5"/>
                <a:gd name="T20" fmla="*/ 2 w 2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" h="5">
                  <a:moveTo>
                    <a:pt x="2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0" name="Freeform 4201"/>
            <p:cNvSpPr>
              <a:spLocks/>
            </p:cNvSpPr>
            <p:nvPr/>
          </p:nvSpPr>
          <p:spPr bwMode="auto">
            <a:xfrm>
              <a:off x="2142" y="937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22 w 22"/>
                <a:gd name="T3" fmla="*/ 0 h 8"/>
                <a:gd name="T4" fmla="*/ 0 w 22"/>
                <a:gd name="T5" fmla="*/ 3 h 8"/>
                <a:gd name="T6" fmla="*/ 0 w 22"/>
                <a:gd name="T7" fmla="*/ 8 h 8"/>
                <a:gd name="T8" fmla="*/ 22 w 22"/>
                <a:gd name="T9" fmla="*/ 6 h 8"/>
                <a:gd name="T10" fmla="*/ 22 w 22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8"/>
                <a:gd name="T20" fmla="*/ 22 w 22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8">
                  <a:moveTo>
                    <a:pt x="22" y="0"/>
                  </a:moveTo>
                  <a:lnTo>
                    <a:pt x="22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22" y="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1" name="Freeform 4202"/>
            <p:cNvSpPr>
              <a:spLocks/>
            </p:cNvSpPr>
            <p:nvPr/>
          </p:nvSpPr>
          <p:spPr bwMode="auto">
            <a:xfrm>
              <a:off x="2164" y="936"/>
              <a:ext cx="23" cy="7"/>
            </a:xfrm>
            <a:custGeom>
              <a:avLst/>
              <a:gdLst>
                <a:gd name="T0" fmla="*/ 23 w 23"/>
                <a:gd name="T1" fmla="*/ 6 h 7"/>
                <a:gd name="T2" fmla="*/ 23 w 23"/>
                <a:gd name="T3" fmla="*/ 0 h 7"/>
                <a:gd name="T4" fmla="*/ 0 w 23"/>
                <a:gd name="T5" fmla="*/ 1 h 7"/>
                <a:gd name="T6" fmla="*/ 0 w 23"/>
                <a:gd name="T7" fmla="*/ 7 h 7"/>
                <a:gd name="T8" fmla="*/ 23 w 23"/>
                <a:gd name="T9" fmla="*/ 6 h 7"/>
                <a:gd name="T10" fmla="*/ 23 w 23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7"/>
                <a:gd name="T20" fmla="*/ 23 w 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7">
                  <a:moveTo>
                    <a:pt x="23" y="6"/>
                  </a:moveTo>
                  <a:lnTo>
                    <a:pt x="23" y="0"/>
                  </a:lnTo>
                  <a:lnTo>
                    <a:pt x="0" y="1"/>
                  </a:lnTo>
                  <a:lnTo>
                    <a:pt x="0" y="7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2" name="Freeform 4203"/>
            <p:cNvSpPr>
              <a:spLocks/>
            </p:cNvSpPr>
            <p:nvPr/>
          </p:nvSpPr>
          <p:spPr bwMode="auto">
            <a:xfrm>
              <a:off x="2187" y="936"/>
              <a:ext cx="23" cy="6"/>
            </a:xfrm>
            <a:custGeom>
              <a:avLst/>
              <a:gdLst>
                <a:gd name="T0" fmla="*/ 23 w 23"/>
                <a:gd name="T1" fmla="*/ 5 h 6"/>
                <a:gd name="T2" fmla="*/ 23 w 23"/>
                <a:gd name="T3" fmla="*/ 0 h 6"/>
                <a:gd name="T4" fmla="*/ 0 w 23"/>
                <a:gd name="T5" fmla="*/ 0 h 6"/>
                <a:gd name="T6" fmla="*/ 0 w 23"/>
                <a:gd name="T7" fmla="*/ 6 h 6"/>
                <a:gd name="T8" fmla="*/ 23 w 23"/>
                <a:gd name="T9" fmla="*/ 5 h 6"/>
                <a:gd name="T10" fmla="*/ 23 w 23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5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3" name="Freeform 4204"/>
            <p:cNvSpPr>
              <a:spLocks/>
            </p:cNvSpPr>
            <p:nvPr/>
          </p:nvSpPr>
          <p:spPr bwMode="auto">
            <a:xfrm>
              <a:off x="2210" y="935"/>
              <a:ext cx="24" cy="6"/>
            </a:xfrm>
            <a:custGeom>
              <a:avLst/>
              <a:gdLst>
                <a:gd name="T0" fmla="*/ 24 w 24"/>
                <a:gd name="T1" fmla="*/ 0 h 6"/>
                <a:gd name="T2" fmla="*/ 24 w 24"/>
                <a:gd name="T3" fmla="*/ 0 h 6"/>
                <a:gd name="T4" fmla="*/ 0 w 24"/>
                <a:gd name="T5" fmla="*/ 1 h 6"/>
                <a:gd name="T6" fmla="*/ 0 w 24"/>
                <a:gd name="T7" fmla="*/ 6 h 6"/>
                <a:gd name="T8" fmla="*/ 24 w 24"/>
                <a:gd name="T9" fmla="*/ 5 h 6"/>
                <a:gd name="T10" fmla="*/ 24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24" y="0"/>
                  </a:moveTo>
                  <a:lnTo>
                    <a:pt x="24" y="0"/>
                  </a:lnTo>
                  <a:lnTo>
                    <a:pt x="0" y="1"/>
                  </a:lnTo>
                  <a:lnTo>
                    <a:pt x="0" y="6"/>
                  </a:lnTo>
                  <a:lnTo>
                    <a:pt x="24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4" name="Freeform 4205"/>
            <p:cNvSpPr>
              <a:spLocks/>
            </p:cNvSpPr>
            <p:nvPr/>
          </p:nvSpPr>
          <p:spPr bwMode="auto">
            <a:xfrm>
              <a:off x="2234" y="935"/>
              <a:ext cx="22" cy="5"/>
            </a:xfrm>
            <a:custGeom>
              <a:avLst/>
              <a:gdLst>
                <a:gd name="T0" fmla="*/ 22 w 22"/>
                <a:gd name="T1" fmla="*/ 0 h 5"/>
                <a:gd name="T2" fmla="*/ 22 w 22"/>
                <a:gd name="T3" fmla="*/ 0 h 5"/>
                <a:gd name="T4" fmla="*/ 0 w 22"/>
                <a:gd name="T5" fmla="*/ 0 h 5"/>
                <a:gd name="T6" fmla="*/ 0 w 22"/>
                <a:gd name="T7" fmla="*/ 5 h 5"/>
                <a:gd name="T8" fmla="*/ 22 w 22"/>
                <a:gd name="T9" fmla="*/ 5 h 5"/>
                <a:gd name="T10" fmla="*/ 22 w 2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5"/>
                <a:gd name="T20" fmla="*/ 22 w 22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5">
                  <a:moveTo>
                    <a:pt x="22" y="0"/>
                  </a:moveTo>
                  <a:lnTo>
                    <a:pt x="22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5" name="Freeform 4206"/>
            <p:cNvSpPr>
              <a:spLocks/>
            </p:cNvSpPr>
            <p:nvPr/>
          </p:nvSpPr>
          <p:spPr bwMode="auto">
            <a:xfrm>
              <a:off x="2256" y="935"/>
              <a:ext cx="23" cy="6"/>
            </a:xfrm>
            <a:custGeom>
              <a:avLst/>
              <a:gdLst>
                <a:gd name="T0" fmla="*/ 23 w 23"/>
                <a:gd name="T1" fmla="*/ 6 h 6"/>
                <a:gd name="T2" fmla="*/ 23 w 23"/>
                <a:gd name="T3" fmla="*/ 0 h 6"/>
                <a:gd name="T4" fmla="*/ 0 w 23"/>
                <a:gd name="T5" fmla="*/ 0 h 6"/>
                <a:gd name="T6" fmla="*/ 0 w 23"/>
                <a:gd name="T7" fmla="*/ 5 h 6"/>
                <a:gd name="T8" fmla="*/ 23 w 23"/>
                <a:gd name="T9" fmla="*/ 6 h 6"/>
                <a:gd name="T10" fmla="*/ 23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6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6" name="Freeform 4207"/>
            <p:cNvSpPr>
              <a:spLocks/>
            </p:cNvSpPr>
            <p:nvPr/>
          </p:nvSpPr>
          <p:spPr bwMode="auto">
            <a:xfrm>
              <a:off x="2279" y="935"/>
              <a:ext cx="23" cy="6"/>
            </a:xfrm>
            <a:custGeom>
              <a:avLst/>
              <a:gdLst>
                <a:gd name="T0" fmla="*/ 23 w 23"/>
                <a:gd name="T1" fmla="*/ 1 h 6"/>
                <a:gd name="T2" fmla="*/ 23 w 23"/>
                <a:gd name="T3" fmla="*/ 1 h 6"/>
                <a:gd name="T4" fmla="*/ 0 w 23"/>
                <a:gd name="T5" fmla="*/ 0 h 6"/>
                <a:gd name="T6" fmla="*/ 0 w 23"/>
                <a:gd name="T7" fmla="*/ 6 h 6"/>
                <a:gd name="T8" fmla="*/ 23 w 23"/>
                <a:gd name="T9" fmla="*/ 6 h 6"/>
                <a:gd name="T10" fmla="*/ 23 w 23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1"/>
                  </a:moveTo>
                  <a:lnTo>
                    <a:pt x="23" y="1"/>
                  </a:lnTo>
                  <a:lnTo>
                    <a:pt x="0" y="0"/>
                  </a:lnTo>
                  <a:lnTo>
                    <a:pt x="0" y="6"/>
                  </a:lnTo>
                  <a:lnTo>
                    <a:pt x="23" y="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7" name="Freeform 4208"/>
            <p:cNvSpPr>
              <a:spLocks/>
            </p:cNvSpPr>
            <p:nvPr/>
          </p:nvSpPr>
          <p:spPr bwMode="auto">
            <a:xfrm>
              <a:off x="2302" y="936"/>
              <a:ext cx="23" cy="6"/>
            </a:xfrm>
            <a:custGeom>
              <a:avLst/>
              <a:gdLst>
                <a:gd name="T0" fmla="*/ 22 w 23"/>
                <a:gd name="T1" fmla="*/ 6 h 6"/>
                <a:gd name="T2" fmla="*/ 23 w 23"/>
                <a:gd name="T3" fmla="*/ 1 h 6"/>
                <a:gd name="T4" fmla="*/ 0 w 23"/>
                <a:gd name="T5" fmla="*/ 0 h 6"/>
                <a:gd name="T6" fmla="*/ 0 w 23"/>
                <a:gd name="T7" fmla="*/ 5 h 6"/>
                <a:gd name="T8" fmla="*/ 22 w 23"/>
                <a:gd name="T9" fmla="*/ 6 h 6"/>
                <a:gd name="T10" fmla="*/ 22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2" y="6"/>
                  </a:moveTo>
                  <a:lnTo>
                    <a:pt x="23" y="1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8" name="Freeform 4209"/>
            <p:cNvSpPr>
              <a:spLocks/>
            </p:cNvSpPr>
            <p:nvPr/>
          </p:nvSpPr>
          <p:spPr bwMode="auto">
            <a:xfrm>
              <a:off x="2324" y="937"/>
              <a:ext cx="25" cy="8"/>
            </a:xfrm>
            <a:custGeom>
              <a:avLst/>
              <a:gdLst>
                <a:gd name="T0" fmla="*/ 25 w 25"/>
                <a:gd name="T1" fmla="*/ 1 h 8"/>
                <a:gd name="T2" fmla="*/ 25 w 25"/>
                <a:gd name="T3" fmla="*/ 1 h 8"/>
                <a:gd name="T4" fmla="*/ 1 w 25"/>
                <a:gd name="T5" fmla="*/ 0 h 8"/>
                <a:gd name="T6" fmla="*/ 0 w 25"/>
                <a:gd name="T7" fmla="*/ 5 h 8"/>
                <a:gd name="T8" fmla="*/ 23 w 25"/>
                <a:gd name="T9" fmla="*/ 8 h 8"/>
                <a:gd name="T10" fmla="*/ 25 w 25"/>
                <a:gd name="T11" fmla="*/ 1 h 8"/>
                <a:gd name="T12" fmla="*/ 25 w 25"/>
                <a:gd name="T13" fmla="*/ 1 h 8"/>
                <a:gd name="T14" fmla="*/ 25 w 25"/>
                <a:gd name="T15" fmla="*/ 1 h 8"/>
                <a:gd name="T16" fmla="*/ 25 w 25"/>
                <a:gd name="T17" fmla="*/ 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8"/>
                <a:gd name="T29" fmla="*/ 25 w 25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8">
                  <a:moveTo>
                    <a:pt x="25" y="1"/>
                  </a:moveTo>
                  <a:lnTo>
                    <a:pt x="25" y="1"/>
                  </a:lnTo>
                  <a:lnTo>
                    <a:pt x="1" y="0"/>
                  </a:lnTo>
                  <a:lnTo>
                    <a:pt x="0" y="5"/>
                  </a:lnTo>
                  <a:lnTo>
                    <a:pt x="23" y="8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9" name="Freeform 4210"/>
            <p:cNvSpPr>
              <a:spLocks/>
            </p:cNvSpPr>
            <p:nvPr/>
          </p:nvSpPr>
          <p:spPr bwMode="auto">
            <a:xfrm>
              <a:off x="2347" y="938"/>
              <a:ext cx="8" cy="7"/>
            </a:xfrm>
            <a:custGeom>
              <a:avLst/>
              <a:gdLst>
                <a:gd name="T0" fmla="*/ 8 w 8"/>
                <a:gd name="T1" fmla="*/ 7 h 7"/>
                <a:gd name="T2" fmla="*/ 8 w 8"/>
                <a:gd name="T3" fmla="*/ 2 h 7"/>
                <a:gd name="T4" fmla="*/ 2 w 8"/>
                <a:gd name="T5" fmla="*/ 0 h 7"/>
                <a:gd name="T6" fmla="*/ 0 w 8"/>
                <a:gd name="T7" fmla="*/ 7 h 7"/>
                <a:gd name="T8" fmla="*/ 6 w 8"/>
                <a:gd name="T9" fmla="*/ 7 h 7"/>
                <a:gd name="T10" fmla="*/ 8 w 8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8" y="7"/>
                  </a:moveTo>
                  <a:lnTo>
                    <a:pt x="8" y="2"/>
                  </a:lnTo>
                  <a:lnTo>
                    <a:pt x="2" y="0"/>
                  </a:lnTo>
                  <a:lnTo>
                    <a:pt x="0" y="7"/>
                  </a:lnTo>
                  <a:lnTo>
                    <a:pt x="6" y="7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0" name="Freeform 4211"/>
            <p:cNvSpPr>
              <a:spLocks/>
            </p:cNvSpPr>
            <p:nvPr/>
          </p:nvSpPr>
          <p:spPr bwMode="auto">
            <a:xfrm>
              <a:off x="2355" y="940"/>
              <a:ext cx="16" cy="7"/>
            </a:xfrm>
            <a:custGeom>
              <a:avLst/>
              <a:gdLst>
                <a:gd name="T0" fmla="*/ 16 w 16"/>
                <a:gd name="T1" fmla="*/ 2 h 7"/>
                <a:gd name="T2" fmla="*/ 16 w 16"/>
                <a:gd name="T3" fmla="*/ 2 h 7"/>
                <a:gd name="T4" fmla="*/ 0 w 16"/>
                <a:gd name="T5" fmla="*/ 0 h 7"/>
                <a:gd name="T6" fmla="*/ 0 w 16"/>
                <a:gd name="T7" fmla="*/ 5 h 7"/>
                <a:gd name="T8" fmla="*/ 16 w 16"/>
                <a:gd name="T9" fmla="*/ 7 h 7"/>
                <a:gd name="T10" fmla="*/ 16 w 16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"/>
                <a:gd name="T20" fmla="*/ 16 w 16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">
                  <a:moveTo>
                    <a:pt x="16" y="2"/>
                  </a:moveTo>
                  <a:lnTo>
                    <a:pt x="16" y="2"/>
                  </a:lnTo>
                  <a:lnTo>
                    <a:pt x="0" y="0"/>
                  </a:lnTo>
                  <a:lnTo>
                    <a:pt x="0" y="5"/>
                  </a:lnTo>
                  <a:lnTo>
                    <a:pt x="16" y="7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1" name="Freeform 4212"/>
            <p:cNvSpPr>
              <a:spLocks/>
            </p:cNvSpPr>
            <p:nvPr/>
          </p:nvSpPr>
          <p:spPr bwMode="auto">
            <a:xfrm>
              <a:off x="2371" y="942"/>
              <a:ext cx="23" cy="8"/>
            </a:xfrm>
            <a:custGeom>
              <a:avLst/>
              <a:gdLst>
                <a:gd name="T0" fmla="*/ 23 w 23"/>
                <a:gd name="T1" fmla="*/ 3 h 8"/>
                <a:gd name="T2" fmla="*/ 23 w 23"/>
                <a:gd name="T3" fmla="*/ 3 h 8"/>
                <a:gd name="T4" fmla="*/ 0 w 23"/>
                <a:gd name="T5" fmla="*/ 0 h 8"/>
                <a:gd name="T6" fmla="*/ 0 w 23"/>
                <a:gd name="T7" fmla="*/ 5 h 8"/>
                <a:gd name="T8" fmla="*/ 23 w 23"/>
                <a:gd name="T9" fmla="*/ 8 h 8"/>
                <a:gd name="T10" fmla="*/ 23 w 23"/>
                <a:gd name="T11" fmla="*/ 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8"/>
                <a:gd name="T20" fmla="*/ 23 w 23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8">
                  <a:moveTo>
                    <a:pt x="23" y="3"/>
                  </a:moveTo>
                  <a:lnTo>
                    <a:pt x="23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23" y="8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2" name="Freeform 4213"/>
            <p:cNvSpPr>
              <a:spLocks/>
            </p:cNvSpPr>
            <p:nvPr/>
          </p:nvSpPr>
          <p:spPr bwMode="auto">
            <a:xfrm>
              <a:off x="2394" y="945"/>
              <a:ext cx="23" cy="10"/>
            </a:xfrm>
            <a:custGeom>
              <a:avLst/>
              <a:gdLst>
                <a:gd name="T0" fmla="*/ 23 w 23"/>
                <a:gd name="T1" fmla="*/ 5 h 10"/>
                <a:gd name="T2" fmla="*/ 23 w 23"/>
                <a:gd name="T3" fmla="*/ 5 h 10"/>
                <a:gd name="T4" fmla="*/ 0 w 23"/>
                <a:gd name="T5" fmla="*/ 0 h 10"/>
                <a:gd name="T6" fmla="*/ 0 w 23"/>
                <a:gd name="T7" fmla="*/ 5 h 10"/>
                <a:gd name="T8" fmla="*/ 22 w 23"/>
                <a:gd name="T9" fmla="*/ 10 h 10"/>
                <a:gd name="T10" fmla="*/ 23 w 23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0"/>
                <a:gd name="T20" fmla="*/ 23 w 2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0">
                  <a:moveTo>
                    <a:pt x="23" y="5"/>
                  </a:moveTo>
                  <a:lnTo>
                    <a:pt x="23" y="5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10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3" name="Freeform 4214"/>
            <p:cNvSpPr>
              <a:spLocks/>
            </p:cNvSpPr>
            <p:nvPr/>
          </p:nvSpPr>
          <p:spPr bwMode="auto">
            <a:xfrm>
              <a:off x="2416" y="950"/>
              <a:ext cx="24" cy="11"/>
            </a:xfrm>
            <a:custGeom>
              <a:avLst/>
              <a:gdLst>
                <a:gd name="T0" fmla="*/ 24 w 24"/>
                <a:gd name="T1" fmla="*/ 5 h 11"/>
                <a:gd name="T2" fmla="*/ 24 w 24"/>
                <a:gd name="T3" fmla="*/ 5 h 11"/>
                <a:gd name="T4" fmla="*/ 1 w 24"/>
                <a:gd name="T5" fmla="*/ 0 h 11"/>
                <a:gd name="T6" fmla="*/ 0 w 24"/>
                <a:gd name="T7" fmla="*/ 5 h 11"/>
                <a:gd name="T8" fmla="*/ 23 w 24"/>
                <a:gd name="T9" fmla="*/ 11 h 11"/>
                <a:gd name="T10" fmla="*/ 24 w 24"/>
                <a:gd name="T11" fmla="*/ 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1"/>
                <a:gd name="T20" fmla="*/ 24 w 2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1">
                  <a:moveTo>
                    <a:pt x="24" y="5"/>
                  </a:moveTo>
                  <a:lnTo>
                    <a:pt x="24" y="5"/>
                  </a:lnTo>
                  <a:lnTo>
                    <a:pt x="1" y="0"/>
                  </a:lnTo>
                  <a:lnTo>
                    <a:pt x="0" y="5"/>
                  </a:lnTo>
                  <a:lnTo>
                    <a:pt x="23" y="11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4" name="Freeform 4215"/>
            <p:cNvSpPr>
              <a:spLocks/>
            </p:cNvSpPr>
            <p:nvPr/>
          </p:nvSpPr>
          <p:spPr bwMode="auto">
            <a:xfrm>
              <a:off x="2439" y="955"/>
              <a:ext cx="24" cy="12"/>
            </a:xfrm>
            <a:custGeom>
              <a:avLst/>
              <a:gdLst>
                <a:gd name="T0" fmla="*/ 24 w 24"/>
                <a:gd name="T1" fmla="*/ 7 h 12"/>
                <a:gd name="T2" fmla="*/ 24 w 24"/>
                <a:gd name="T3" fmla="*/ 7 h 12"/>
                <a:gd name="T4" fmla="*/ 1 w 24"/>
                <a:gd name="T5" fmla="*/ 0 h 12"/>
                <a:gd name="T6" fmla="*/ 0 w 24"/>
                <a:gd name="T7" fmla="*/ 6 h 12"/>
                <a:gd name="T8" fmla="*/ 23 w 24"/>
                <a:gd name="T9" fmla="*/ 12 h 12"/>
                <a:gd name="T10" fmla="*/ 24 w 24"/>
                <a:gd name="T11" fmla="*/ 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2"/>
                <a:gd name="T20" fmla="*/ 24 w 24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2">
                  <a:moveTo>
                    <a:pt x="24" y="7"/>
                  </a:moveTo>
                  <a:lnTo>
                    <a:pt x="24" y="7"/>
                  </a:lnTo>
                  <a:lnTo>
                    <a:pt x="1" y="0"/>
                  </a:lnTo>
                  <a:lnTo>
                    <a:pt x="0" y="6"/>
                  </a:lnTo>
                  <a:lnTo>
                    <a:pt x="23" y="12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5" name="Freeform 4216"/>
            <p:cNvSpPr>
              <a:spLocks/>
            </p:cNvSpPr>
            <p:nvPr/>
          </p:nvSpPr>
          <p:spPr bwMode="auto">
            <a:xfrm>
              <a:off x="2461" y="962"/>
              <a:ext cx="24" cy="13"/>
            </a:xfrm>
            <a:custGeom>
              <a:avLst/>
              <a:gdLst>
                <a:gd name="T0" fmla="*/ 24 w 24"/>
                <a:gd name="T1" fmla="*/ 8 h 13"/>
                <a:gd name="T2" fmla="*/ 24 w 24"/>
                <a:gd name="T3" fmla="*/ 8 h 13"/>
                <a:gd name="T4" fmla="*/ 2 w 24"/>
                <a:gd name="T5" fmla="*/ 0 h 13"/>
                <a:gd name="T6" fmla="*/ 0 w 24"/>
                <a:gd name="T7" fmla="*/ 5 h 13"/>
                <a:gd name="T8" fmla="*/ 23 w 24"/>
                <a:gd name="T9" fmla="*/ 13 h 13"/>
                <a:gd name="T10" fmla="*/ 24 w 24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3"/>
                <a:gd name="T20" fmla="*/ 24 w 2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3">
                  <a:moveTo>
                    <a:pt x="24" y="8"/>
                  </a:moveTo>
                  <a:lnTo>
                    <a:pt x="24" y="8"/>
                  </a:lnTo>
                  <a:lnTo>
                    <a:pt x="2" y="0"/>
                  </a:lnTo>
                  <a:lnTo>
                    <a:pt x="0" y="5"/>
                  </a:lnTo>
                  <a:lnTo>
                    <a:pt x="23" y="13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6" name="Freeform 4217"/>
            <p:cNvSpPr>
              <a:spLocks/>
            </p:cNvSpPr>
            <p:nvPr/>
          </p:nvSpPr>
          <p:spPr bwMode="auto">
            <a:xfrm>
              <a:off x="2484" y="970"/>
              <a:ext cx="5" cy="6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1 h 6"/>
                <a:gd name="T4" fmla="*/ 1 w 5"/>
                <a:gd name="T5" fmla="*/ 0 h 6"/>
                <a:gd name="T6" fmla="*/ 0 w 5"/>
                <a:gd name="T7" fmla="*/ 5 h 6"/>
                <a:gd name="T8" fmla="*/ 3 w 5"/>
                <a:gd name="T9" fmla="*/ 6 h 6"/>
                <a:gd name="T10" fmla="*/ 5 w 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5" y="1"/>
                  </a:moveTo>
                  <a:lnTo>
                    <a:pt x="5" y="1"/>
                  </a:lnTo>
                  <a:lnTo>
                    <a:pt x="1" y="0"/>
                  </a:lnTo>
                  <a:lnTo>
                    <a:pt x="0" y="5"/>
                  </a:lnTo>
                  <a:lnTo>
                    <a:pt x="3" y="6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7" name="Freeform 4218"/>
            <p:cNvSpPr>
              <a:spLocks/>
            </p:cNvSpPr>
            <p:nvPr/>
          </p:nvSpPr>
          <p:spPr bwMode="auto">
            <a:xfrm>
              <a:off x="2487" y="971"/>
              <a:ext cx="23" cy="14"/>
            </a:xfrm>
            <a:custGeom>
              <a:avLst/>
              <a:gdLst>
                <a:gd name="T0" fmla="*/ 23 w 23"/>
                <a:gd name="T1" fmla="*/ 9 h 14"/>
                <a:gd name="T2" fmla="*/ 23 w 23"/>
                <a:gd name="T3" fmla="*/ 9 h 14"/>
                <a:gd name="T4" fmla="*/ 2 w 23"/>
                <a:gd name="T5" fmla="*/ 0 h 14"/>
                <a:gd name="T6" fmla="*/ 0 w 23"/>
                <a:gd name="T7" fmla="*/ 5 h 14"/>
                <a:gd name="T8" fmla="*/ 20 w 23"/>
                <a:gd name="T9" fmla="*/ 14 h 14"/>
                <a:gd name="T10" fmla="*/ 23 w 23"/>
                <a:gd name="T11" fmla="*/ 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4"/>
                <a:gd name="T20" fmla="*/ 23 w 2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4">
                  <a:moveTo>
                    <a:pt x="23" y="9"/>
                  </a:moveTo>
                  <a:lnTo>
                    <a:pt x="23" y="9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14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8" name="Freeform 4219"/>
            <p:cNvSpPr>
              <a:spLocks/>
            </p:cNvSpPr>
            <p:nvPr/>
          </p:nvSpPr>
          <p:spPr bwMode="auto">
            <a:xfrm>
              <a:off x="2507" y="980"/>
              <a:ext cx="25" cy="16"/>
            </a:xfrm>
            <a:custGeom>
              <a:avLst/>
              <a:gdLst>
                <a:gd name="T0" fmla="*/ 25 w 25"/>
                <a:gd name="T1" fmla="*/ 11 h 16"/>
                <a:gd name="T2" fmla="*/ 25 w 25"/>
                <a:gd name="T3" fmla="*/ 10 h 16"/>
                <a:gd name="T4" fmla="*/ 3 w 25"/>
                <a:gd name="T5" fmla="*/ 0 h 16"/>
                <a:gd name="T6" fmla="*/ 0 w 25"/>
                <a:gd name="T7" fmla="*/ 5 h 16"/>
                <a:gd name="T8" fmla="*/ 22 w 25"/>
                <a:gd name="T9" fmla="*/ 16 h 16"/>
                <a:gd name="T10" fmla="*/ 25 w 25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6"/>
                <a:gd name="T20" fmla="*/ 25 w 25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6">
                  <a:moveTo>
                    <a:pt x="25" y="11"/>
                  </a:moveTo>
                  <a:lnTo>
                    <a:pt x="25" y="10"/>
                  </a:lnTo>
                  <a:lnTo>
                    <a:pt x="3" y="0"/>
                  </a:lnTo>
                  <a:lnTo>
                    <a:pt x="0" y="5"/>
                  </a:lnTo>
                  <a:lnTo>
                    <a:pt x="22" y="16"/>
                  </a:lnTo>
                  <a:lnTo>
                    <a:pt x="25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9" name="Freeform 4220"/>
            <p:cNvSpPr>
              <a:spLocks/>
            </p:cNvSpPr>
            <p:nvPr/>
          </p:nvSpPr>
          <p:spPr bwMode="auto">
            <a:xfrm>
              <a:off x="2529" y="991"/>
              <a:ext cx="22" cy="16"/>
            </a:xfrm>
            <a:custGeom>
              <a:avLst/>
              <a:gdLst>
                <a:gd name="T0" fmla="*/ 20 w 22"/>
                <a:gd name="T1" fmla="*/ 16 h 16"/>
                <a:gd name="T2" fmla="*/ 22 w 22"/>
                <a:gd name="T3" fmla="*/ 11 h 16"/>
                <a:gd name="T4" fmla="*/ 3 w 22"/>
                <a:gd name="T5" fmla="*/ 0 h 16"/>
                <a:gd name="T6" fmla="*/ 0 w 22"/>
                <a:gd name="T7" fmla="*/ 4 h 16"/>
                <a:gd name="T8" fmla="*/ 20 w 22"/>
                <a:gd name="T9" fmla="*/ 16 h 16"/>
                <a:gd name="T10" fmla="*/ 20 w 22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6"/>
                <a:gd name="T20" fmla="*/ 22 w 22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6">
                  <a:moveTo>
                    <a:pt x="20" y="16"/>
                  </a:moveTo>
                  <a:lnTo>
                    <a:pt x="22" y="11"/>
                  </a:lnTo>
                  <a:lnTo>
                    <a:pt x="3" y="0"/>
                  </a:lnTo>
                  <a:lnTo>
                    <a:pt x="0" y="4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0" name="Freeform 4221"/>
            <p:cNvSpPr>
              <a:spLocks/>
            </p:cNvSpPr>
            <p:nvPr/>
          </p:nvSpPr>
          <p:spPr bwMode="auto">
            <a:xfrm>
              <a:off x="2549" y="1002"/>
              <a:ext cx="6" cy="6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1 h 6"/>
                <a:gd name="T4" fmla="*/ 2 w 6"/>
                <a:gd name="T5" fmla="*/ 0 h 6"/>
                <a:gd name="T6" fmla="*/ 0 w 6"/>
                <a:gd name="T7" fmla="*/ 5 h 6"/>
                <a:gd name="T8" fmla="*/ 4 w 6"/>
                <a:gd name="T9" fmla="*/ 6 h 6"/>
                <a:gd name="T10" fmla="*/ 6 w 6"/>
                <a:gd name="T11" fmla="*/ 1 h 6"/>
                <a:gd name="T12" fmla="*/ 6 w 6"/>
                <a:gd name="T13" fmla="*/ 1 h 6"/>
                <a:gd name="T14" fmla="*/ 6 w 6"/>
                <a:gd name="T15" fmla="*/ 1 h 6"/>
                <a:gd name="T16" fmla="*/ 6 w 6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6"/>
                <a:gd name="T29" fmla="*/ 6 w 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6">
                  <a:moveTo>
                    <a:pt x="6" y="1"/>
                  </a:moveTo>
                  <a:lnTo>
                    <a:pt x="6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4" y="6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1" name="Freeform 4222"/>
            <p:cNvSpPr>
              <a:spLocks/>
            </p:cNvSpPr>
            <p:nvPr/>
          </p:nvSpPr>
          <p:spPr bwMode="auto">
            <a:xfrm>
              <a:off x="2553" y="1003"/>
              <a:ext cx="25" cy="20"/>
            </a:xfrm>
            <a:custGeom>
              <a:avLst/>
              <a:gdLst>
                <a:gd name="T0" fmla="*/ 25 w 25"/>
                <a:gd name="T1" fmla="*/ 17 h 20"/>
                <a:gd name="T2" fmla="*/ 25 w 25"/>
                <a:gd name="T3" fmla="*/ 17 h 20"/>
                <a:gd name="T4" fmla="*/ 2 w 25"/>
                <a:gd name="T5" fmla="*/ 0 h 20"/>
                <a:gd name="T6" fmla="*/ 0 w 25"/>
                <a:gd name="T7" fmla="*/ 5 h 20"/>
                <a:gd name="T8" fmla="*/ 23 w 25"/>
                <a:gd name="T9" fmla="*/ 20 h 20"/>
                <a:gd name="T10" fmla="*/ 25 w 25"/>
                <a:gd name="T11" fmla="*/ 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0"/>
                <a:gd name="T20" fmla="*/ 25 w 25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0">
                  <a:moveTo>
                    <a:pt x="25" y="17"/>
                  </a:moveTo>
                  <a:lnTo>
                    <a:pt x="25" y="17"/>
                  </a:lnTo>
                  <a:lnTo>
                    <a:pt x="2" y="0"/>
                  </a:lnTo>
                  <a:lnTo>
                    <a:pt x="0" y="5"/>
                  </a:lnTo>
                  <a:lnTo>
                    <a:pt x="23" y="20"/>
                  </a:lnTo>
                  <a:lnTo>
                    <a:pt x="25" y="1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2" name="Freeform 4223"/>
            <p:cNvSpPr>
              <a:spLocks/>
            </p:cNvSpPr>
            <p:nvPr/>
          </p:nvSpPr>
          <p:spPr bwMode="auto">
            <a:xfrm>
              <a:off x="2575" y="1020"/>
              <a:ext cx="20" cy="17"/>
            </a:xfrm>
            <a:custGeom>
              <a:avLst/>
              <a:gdLst>
                <a:gd name="T0" fmla="*/ 20 w 20"/>
                <a:gd name="T1" fmla="*/ 13 h 17"/>
                <a:gd name="T2" fmla="*/ 20 w 20"/>
                <a:gd name="T3" fmla="*/ 13 h 17"/>
                <a:gd name="T4" fmla="*/ 3 w 20"/>
                <a:gd name="T5" fmla="*/ 0 h 17"/>
                <a:gd name="T6" fmla="*/ 0 w 20"/>
                <a:gd name="T7" fmla="*/ 3 h 17"/>
                <a:gd name="T8" fmla="*/ 18 w 20"/>
                <a:gd name="T9" fmla="*/ 17 h 17"/>
                <a:gd name="T10" fmla="*/ 20 w 20"/>
                <a:gd name="T11" fmla="*/ 1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17"/>
                <a:gd name="T20" fmla="*/ 20 w 20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17">
                  <a:moveTo>
                    <a:pt x="20" y="13"/>
                  </a:moveTo>
                  <a:lnTo>
                    <a:pt x="20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8" y="17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3" name="Freeform 4225"/>
            <p:cNvSpPr>
              <a:spLocks/>
            </p:cNvSpPr>
            <p:nvPr/>
          </p:nvSpPr>
          <p:spPr bwMode="auto">
            <a:xfrm>
              <a:off x="2592" y="1033"/>
              <a:ext cx="9" cy="9"/>
            </a:xfrm>
            <a:custGeom>
              <a:avLst/>
              <a:gdLst>
                <a:gd name="T0" fmla="*/ 9 w 9"/>
                <a:gd name="T1" fmla="*/ 5 h 9"/>
                <a:gd name="T2" fmla="*/ 9 w 9"/>
                <a:gd name="T3" fmla="*/ 5 h 9"/>
                <a:gd name="T4" fmla="*/ 3 w 9"/>
                <a:gd name="T5" fmla="*/ 0 h 9"/>
                <a:gd name="T6" fmla="*/ 0 w 9"/>
                <a:gd name="T7" fmla="*/ 4 h 9"/>
                <a:gd name="T8" fmla="*/ 6 w 9"/>
                <a:gd name="T9" fmla="*/ 9 h 9"/>
                <a:gd name="T10" fmla="*/ 9 w 9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9" y="5"/>
                  </a:moveTo>
                  <a:lnTo>
                    <a:pt x="9" y="5"/>
                  </a:lnTo>
                  <a:lnTo>
                    <a:pt x="3" y="0"/>
                  </a:lnTo>
                  <a:lnTo>
                    <a:pt x="0" y="4"/>
                  </a:lnTo>
                  <a:lnTo>
                    <a:pt x="6" y="9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4" name="Freeform 4226"/>
            <p:cNvSpPr>
              <a:spLocks/>
            </p:cNvSpPr>
            <p:nvPr/>
          </p:nvSpPr>
          <p:spPr bwMode="auto">
            <a:xfrm>
              <a:off x="2598" y="1038"/>
              <a:ext cx="27" cy="26"/>
            </a:xfrm>
            <a:custGeom>
              <a:avLst/>
              <a:gdLst>
                <a:gd name="T0" fmla="*/ 27 w 27"/>
                <a:gd name="T1" fmla="*/ 22 h 26"/>
                <a:gd name="T2" fmla="*/ 27 w 27"/>
                <a:gd name="T3" fmla="*/ 22 h 26"/>
                <a:gd name="T4" fmla="*/ 3 w 27"/>
                <a:gd name="T5" fmla="*/ 0 h 26"/>
                <a:gd name="T6" fmla="*/ 0 w 27"/>
                <a:gd name="T7" fmla="*/ 4 h 26"/>
                <a:gd name="T8" fmla="*/ 23 w 27"/>
                <a:gd name="T9" fmla="*/ 26 h 26"/>
                <a:gd name="T10" fmla="*/ 27 w 27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"/>
                <a:gd name="T20" fmla="*/ 27 w 2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">
                  <a:moveTo>
                    <a:pt x="27" y="22"/>
                  </a:moveTo>
                  <a:lnTo>
                    <a:pt x="27" y="22"/>
                  </a:lnTo>
                  <a:lnTo>
                    <a:pt x="3" y="0"/>
                  </a:lnTo>
                  <a:lnTo>
                    <a:pt x="0" y="4"/>
                  </a:lnTo>
                  <a:lnTo>
                    <a:pt x="23" y="26"/>
                  </a:lnTo>
                  <a:lnTo>
                    <a:pt x="27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5" name="Freeform 4227"/>
            <p:cNvSpPr>
              <a:spLocks/>
            </p:cNvSpPr>
            <p:nvPr/>
          </p:nvSpPr>
          <p:spPr bwMode="auto">
            <a:xfrm>
              <a:off x="2621" y="1060"/>
              <a:ext cx="7" cy="9"/>
            </a:xfrm>
            <a:custGeom>
              <a:avLst/>
              <a:gdLst>
                <a:gd name="T0" fmla="*/ 7 w 7"/>
                <a:gd name="T1" fmla="*/ 5 h 9"/>
                <a:gd name="T2" fmla="*/ 7 w 7"/>
                <a:gd name="T3" fmla="*/ 4 h 9"/>
                <a:gd name="T4" fmla="*/ 4 w 7"/>
                <a:gd name="T5" fmla="*/ 0 h 9"/>
                <a:gd name="T6" fmla="*/ 0 w 7"/>
                <a:gd name="T7" fmla="*/ 4 h 9"/>
                <a:gd name="T8" fmla="*/ 4 w 7"/>
                <a:gd name="T9" fmla="*/ 9 h 9"/>
                <a:gd name="T10" fmla="*/ 7 w 7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9"/>
                <a:gd name="T20" fmla="*/ 7 w 7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9">
                  <a:moveTo>
                    <a:pt x="7" y="5"/>
                  </a:move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lnTo>
                    <a:pt x="4" y="9"/>
                  </a:lnTo>
                  <a:lnTo>
                    <a:pt x="7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6" name="Freeform 4228"/>
            <p:cNvSpPr>
              <a:spLocks/>
            </p:cNvSpPr>
            <p:nvPr/>
          </p:nvSpPr>
          <p:spPr bwMode="auto">
            <a:xfrm>
              <a:off x="2625" y="1065"/>
              <a:ext cx="23" cy="26"/>
            </a:xfrm>
            <a:custGeom>
              <a:avLst/>
              <a:gdLst>
                <a:gd name="T0" fmla="*/ 23 w 23"/>
                <a:gd name="T1" fmla="*/ 22 h 26"/>
                <a:gd name="T2" fmla="*/ 23 w 23"/>
                <a:gd name="T3" fmla="*/ 22 h 26"/>
                <a:gd name="T4" fmla="*/ 3 w 23"/>
                <a:gd name="T5" fmla="*/ 0 h 26"/>
                <a:gd name="T6" fmla="*/ 0 w 23"/>
                <a:gd name="T7" fmla="*/ 2 h 26"/>
                <a:gd name="T8" fmla="*/ 18 w 23"/>
                <a:gd name="T9" fmla="*/ 26 h 26"/>
                <a:gd name="T10" fmla="*/ 23 w 23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6"/>
                <a:gd name="T20" fmla="*/ 23 w 23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6">
                  <a:moveTo>
                    <a:pt x="23" y="22"/>
                  </a:moveTo>
                  <a:lnTo>
                    <a:pt x="23" y="2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8" y="26"/>
                  </a:lnTo>
                  <a:lnTo>
                    <a:pt x="23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7" name="Freeform 4229"/>
            <p:cNvSpPr>
              <a:spLocks/>
            </p:cNvSpPr>
            <p:nvPr/>
          </p:nvSpPr>
          <p:spPr bwMode="auto">
            <a:xfrm>
              <a:off x="2643" y="1087"/>
              <a:ext cx="11" cy="12"/>
            </a:xfrm>
            <a:custGeom>
              <a:avLst/>
              <a:gdLst>
                <a:gd name="T0" fmla="*/ 11 w 11"/>
                <a:gd name="T1" fmla="*/ 8 h 12"/>
                <a:gd name="T2" fmla="*/ 11 w 11"/>
                <a:gd name="T3" fmla="*/ 8 h 12"/>
                <a:gd name="T4" fmla="*/ 5 w 11"/>
                <a:gd name="T5" fmla="*/ 0 h 12"/>
                <a:gd name="T6" fmla="*/ 0 w 11"/>
                <a:gd name="T7" fmla="*/ 4 h 12"/>
                <a:gd name="T8" fmla="*/ 6 w 11"/>
                <a:gd name="T9" fmla="*/ 12 h 12"/>
                <a:gd name="T10" fmla="*/ 11 w 11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2"/>
                <a:gd name="T20" fmla="*/ 11 w 1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2">
                  <a:moveTo>
                    <a:pt x="11" y="8"/>
                  </a:moveTo>
                  <a:lnTo>
                    <a:pt x="11" y="8"/>
                  </a:lnTo>
                  <a:lnTo>
                    <a:pt x="5" y="0"/>
                  </a:lnTo>
                  <a:lnTo>
                    <a:pt x="0" y="4"/>
                  </a:lnTo>
                  <a:lnTo>
                    <a:pt x="6" y="12"/>
                  </a:lnTo>
                  <a:lnTo>
                    <a:pt x="11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8" name="Freeform 4230"/>
            <p:cNvSpPr>
              <a:spLocks/>
            </p:cNvSpPr>
            <p:nvPr/>
          </p:nvSpPr>
          <p:spPr bwMode="auto">
            <a:xfrm>
              <a:off x="2649" y="1095"/>
              <a:ext cx="22" cy="29"/>
            </a:xfrm>
            <a:custGeom>
              <a:avLst/>
              <a:gdLst>
                <a:gd name="T0" fmla="*/ 22 w 22"/>
                <a:gd name="T1" fmla="*/ 26 h 29"/>
                <a:gd name="T2" fmla="*/ 22 w 22"/>
                <a:gd name="T3" fmla="*/ 26 h 29"/>
                <a:gd name="T4" fmla="*/ 5 w 22"/>
                <a:gd name="T5" fmla="*/ 0 h 29"/>
                <a:gd name="T6" fmla="*/ 0 w 22"/>
                <a:gd name="T7" fmla="*/ 4 h 29"/>
                <a:gd name="T8" fmla="*/ 17 w 22"/>
                <a:gd name="T9" fmla="*/ 29 h 29"/>
                <a:gd name="T10" fmla="*/ 22 w 22"/>
                <a:gd name="T11" fmla="*/ 2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9"/>
                <a:gd name="T20" fmla="*/ 22 w 22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9">
                  <a:moveTo>
                    <a:pt x="22" y="26"/>
                  </a:moveTo>
                  <a:lnTo>
                    <a:pt x="22" y="26"/>
                  </a:lnTo>
                  <a:lnTo>
                    <a:pt x="5" y="0"/>
                  </a:lnTo>
                  <a:lnTo>
                    <a:pt x="0" y="4"/>
                  </a:lnTo>
                  <a:lnTo>
                    <a:pt x="17" y="2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9" name="Freeform 4231"/>
            <p:cNvSpPr>
              <a:spLocks/>
            </p:cNvSpPr>
            <p:nvPr/>
          </p:nvSpPr>
          <p:spPr bwMode="auto">
            <a:xfrm>
              <a:off x="2666" y="1121"/>
              <a:ext cx="9" cy="9"/>
            </a:xfrm>
            <a:custGeom>
              <a:avLst/>
              <a:gdLst>
                <a:gd name="T0" fmla="*/ 9 w 9"/>
                <a:gd name="T1" fmla="*/ 5 h 9"/>
                <a:gd name="T2" fmla="*/ 8 w 9"/>
                <a:gd name="T3" fmla="*/ 5 h 9"/>
                <a:gd name="T4" fmla="*/ 5 w 9"/>
                <a:gd name="T5" fmla="*/ 0 h 9"/>
                <a:gd name="T6" fmla="*/ 0 w 9"/>
                <a:gd name="T7" fmla="*/ 3 h 9"/>
                <a:gd name="T8" fmla="*/ 4 w 9"/>
                <a:gd name="T9" fmla="*/ 9 h 9"/>
                <a:gd name="T10" fmla="*/ 9 w 9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9" y="5"/>
                  </a:moveTo>
                  <a:lnTo>
                    <a:pt x="8" y="5"/>
                  </a:lnTo>
                  <a:lnTo>
                    <a:pt x="5" y="0"/>
                  </a:lnTo>
                  <a:lnTo>
                    <a:pt x="0" y="3"/>
                  </a:lnTo>
                  <a:lnTo>
                    <a:pt x="4" y="9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0" name="Freeform 4232"/>
            <p:cNvSpPr>
              <a:spLocks/>
            </p:cNvSpPr>
            <p:nvPr/>
          </p:nvSpPr>
          <p:spPr bwMode="auto">
            <a:xfrm>
              <a:off x="2670" y="1126"/>
              <a:ext cx="19" cy="34"/>
            </a:xfrm>
            <a:custGeom>
              <a:avLst/>
              <a:gdLst>
                <a:gd name="T0" fmla="*/ 19 w 19"/>
                <a:gd name="T1" fmla="*/ 31 h 34"/>
                <a:gd name="T2" fmla="*/ 19 w 19"/>
                <a:gd name="T3" fmla="*/ 31 h 34"/>
                <a:gd name="T4" fmla="*/ 5 w 19"/>
                <a:gd name="T5" fmla="*/ 0 h 34"/>
                <a:gd name="T6" fmla="*/ 0 w 19"/>
                <a:gd name="T7" fmla="*/ 3 h 34"/>
                <a:gd name="T8" fmla="*/ 15 w 19"/>
                <a:gd name="T9" fmla="*/ 34 h 34"/>
                <a:gd name="T10" fmla="*/ 19 w 19"/>
                <a:gd name="T11" fmla="*/ 3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34"/>
                <a:gd name="T20" fmla="*/ 19 w 19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34">
                  <a:moveTo>
                    <a:pt x="19" y="31"/>
                  </a:moveTo>
                  <a:lnTo>
                    <a:pt x="19" y="31"/>
                  </a:lnTo>
                  <a:lnTo>
                    <a:pt x="5" y="0"/>
                  </a:lnTo>
                  <a:lnTo>
                    <a:pt x="0" y="3"/>
                  </a:lnTo>
                  <a:lnTo>
                    <a:pt x="15" y="34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1" name="Freeform 4233"/>
            <p:cNvSpPr>
              <a:spLocks/>
            </p:cNvSpPr>
            <p:nvPr/>
          </p:nvSpPr>
          <p:spPr bwMode="auto">
            <a:xfrm>
              <a:off x="2685" y="1157"/>
              <a:ext cx="9" cy="12"/>
            </a:xfrm>
            <a:custGeom>
              <a:avLst/>
              <a:gdLst>
                <a:gd name="T0" fmla="*/ 9 w 9"/>
                <a:gd name="T1" fmla="*/ 10 h 12"/>
                <a:gd name="T2" fmla="*/ 9 w 9"/>
                <a:gd name="T3" fmla="*/ 10 h 12"/>
                <a:gd name="T4" fmla="*/ 4 w 9"/>
                <a:gd name="T5" fmla="*/ 0 h 12"/>
                <a:gd name="T6" fmla="*/ 0 w 9"/>
                <a:gd name="T7" fmla="*/ 3 h 12"/>
                <a:gd name="T8" fmla="*/ 3 w 9"/>
                <a:gd name="T9" fmla="*/ 12 h 12"/>
                <a:gd name="T10" fmla="*/ 9 w 9"/>
                <a:gd name="T11" fmla="*/ 1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2"/>
                <a:gd name="T20" fmla="*/ 9 w 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2">
                  <a:moveTo>
                    <a:pt x="9" y="10"/>
                  </a:moveTo>
                  <a:lnTo>
                    <a:pt x="9" y="10"/>
                  </a:lnTo>
                  <a:lnTo>
                    <a:pt x="4" y="0"/>
                  </a:lnTo>
                  <a:lnTo>
                    <a:pt x="0" y="3"/>
                  </a:lnTo>
                  <a:lnTo>
                    <a:pt x="3" y="12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2" name="Freeform 4234"/>
            <p:cNvSpPr>
              <a:spLocks/>
            </p:cNvSpPr>
            <p:nvPr/>
          </p:nvSpPr>
          <p:spPr bwMode="auto">
            <a:xfrm>
              <a:off x="2688" y="1167"/>
              <a:ext cx="15" cy="24"/>
            </a:xfrm>
            <a:custGeom>
              <a:avLst/>
              <a:gdLst>
                <a:gd name="T0" fmla="*/ 15 w 15"/>
                <a:gd name="T1" fmla="*/ 22 h 24"/>
                <a:gd name="T2" fmla="*/ 15 w 15"/>
                <a:gd name="T3" fmla="*/ 22 h 24"/>
                <a:gd name="T4" fmla="*/ 6 w 15"/>
                <a:gd name="T5" fmla="*/ 0 h 24"/>
                <a:gd name="T6" fmla="*/ 0 w 15"/>
                <a:gd name="T7" fmla="*/ 2 h 24"/>
                <a:gd name="T8" fmla="*/ 9 w 15"/>
                <a:gd name="T9" fmla="*/ 24 h 24"/>
                <a:gd name="T10" fmla="*/ 15 w 15"/>
                <a:gd name="T11" fmla="*/ 22 h 24"/>
                <a:gd name="T12" fmla="*/ 15 w 15"/>
                <a:gd name="T13" fmla="*/ 22 h 24"/>
                <a:gd name="T14" fmla="*/ 15 w 15"/>
                <a:gd name="T15" fmla="*/ 22 h 24"/>
                <a:gd name="T16" fmla="*/ 15 w 15"/>
                <a:gd name="T17" fmla="*/ 2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4"/>
                <a:gd name="T29" fmla="*/ 15 w 15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4">
                  <a:moveTo>
                    <a:pt x="15" y="22"/>
                  </a:moveTo>
                  <a:lnTo>
                    <a:pt x="15" y="22"/>
                  </a:lnTo>
                  <a:lnTo>
                    <a:pt x="6" y="0"/>
                  </a:lnTo>
                  <a:lnTo>
                    <a:pt x="0" y="2"/>
                  </a:lnTo>
                  <a:lnTo>
                    <a:pt x="9" y="24"/>
                  </a:lnTo>
                  <a:lnTo>
                    <a:pt x="15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3" name="Freeform 4235"/>
            <p:cNvSpPr>
              <a:spLocks/>
            </p:cNvSpPr>
            <p:nvPr/>
          </p:nvSpPr>
          <p:spPr bwMode="auto">
            <a:xfrm>
              <a:off x="2697" y="1189"/>
              <a:ext cx="14" cy="32"/>
            </a:xfrm>
            <a:custGeom>
              <a:avLst/>
              <a:gdLst>
                <a:gd name="T0" fmla="*/ 14 w 14"/>
                <a:gd name="T1" fmla="*/ 31 h 32"/>
                <a:gd name="T2" fmla="*/ 14 w 14"/>
                <a:gd name="T3" fmla="*/ 31 h 32"/>
                <a:gd name="T4" fmla="*/ 6 w 14"/>
                <a:gd name="T5" fmla="*/ 0 h 32"/>
                <a:gd name="T6" fmla="*/ 0 w 14"/>
                <a:gd name="T7" fmla="*/ 2 h 32"/>
                <a:gd name="T8" fmla="*/ 10 w 14"/>
                <a:gd name="T9" fmla="*/ 32 h 32"/>
                <a:gd name="T10" fmla="*/ 14 w 14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2"/>
                <a:gd name="T20" fmla="*/ 14 w 14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2">
                  <a:moveTo>
                    <a:pt x="14" y="31"/>
                  </a:moveTo>
                  <a:lnTo>
                    <a:pt x="14" y="31"/>
                  </a:lnTo>
                  <a:lnTo>
                    <a:pt x="6" y="0"/>
                  </a:lnTo>
                  <a:lnTo>
                    <a:pt x="0" y="2"/>
                  </a:lnTo>
                  <a:lnTo>
                    <a:pt x="10" y="32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4" name="Freeform 4236"/>
            <p:cNvSpPr>
              <a:spLocks/>
            </p:cNvSpPr>
            <p:nvPr/>
          </p:nvSpPr>
          <p:spPr bwMode="auto">
            <a:xfrm>
              <a:off x="2707" y="1220"/>
              <a:ext cx="11" cy="26"/>
            </a:xfrm>
            <a:custGeom>
              <a:avLst/>
              <a:gdLst>
                <a:gd name="T0" fmla="*/ 11 w 11"/>
                <a:gd name="T1" fmla="*/ 25 h 26"/>
                <a:gd name="T2" fmla="*/ 11 w 11"/>
                <a:gd name="T3" fmla="*/ 25 h 26"/>
                <a:gd name="T4" fmla="*/ 4 w 11"/>
                <a:gd name="T5" fmla="*/ 0 h 26"/>
                <a:gd name="T6" fmla="*/ 0 w 11"/>
                <a:gd name="T7" fmla="*/ 1 h 26"/>
                <a:gd name="T8" fmla="*/ 4 w 11"/>
                <a:gd name="T9" fmla="*/ 26 h 26"/>
                <a:gd name="T10" fmla="*/ 11 w 11"/>
                <a:gd name="T11" fmla="*/ 2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6"/>
                <a:gd name="T20" fmla="*/ 11 w 11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6">
                  <a:moveTo>
                    <a:pt x="11" y="25"/>
                  </a:moveTo>
                  <a:lnTo>
                    <a:pt x="11" y="25"/>
                  </a:lnTo>
                  <a:lnTo>
                    <a:pt x="4" y="0"/>
                  </a:lnTo>
                  <a:lnTo>
                    <a:pt x="0" y="1"/>
                  </a:lnTo>
                  <a:lnTo>
                    <a:pt x="4" y="26"/>
                  </a:lnTo>
                  <a:lnTo>
                    <a:pt x="11" y="2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5" name="Freeform 4237"/>
            <p:cNvSpPr>
              <a:spLocks/>
            </p:cNvSpPr>
            <p:nvPr/>
          </p:nvSpPr>
          <p:spPr bwMode="auto">
            <a:xfrm>
              <a:off x="2711" y="1245"/>
              <a:ext cx="8" cy="7"/>
            </a:xfrm>
            <a:custGeom>
              <a:avLst/>
              <a:gdLst>
                <a:gd name="T0" fmla="*/ 8 w 8"/>
                <a:gd name="T1" fmla="*/ 6 h 7"/>
                <a:gd name="T2" fmla="*/ 8 w 8"/>
                <a:gd name="T3" fmla="*/ 6 h 7"/>
                <a:gd name="T4" fmla="*/ 7 w 8"/>
                <a:gd name="T5" fmla="*/ 0 h 7"/>
                <a:gd name="T6" fmla="*/ 0 w 8"/>
                <a:gd name="T7" fmla="*/ 1 h 7"/>
                <a:gd name="T8" fmla="*/ 2 w 8"/>
                <a:gd name="T9" fmla="*/ 7 h 7"/>
                <a:gd name="T10" fmla="*/ 8 w 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8" y="6"/>
                  </a:moveTo>
                  <a:lnTo>
                    <a:pt x="8" y="6"/>
                  </a:lnTo>
                  <a:lnTo>
                    <a:pt x="7" y="0"/>
                  </a:lnTo>
                  <a:lnTo>
                    <a:pt x="0" y="1"/>
                  </a:lnTo>
                  <a:lnTo>
                    <a:pt x="2" y="7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6" name="Freeform 4238"/>
            <p:cNvSpPr>
              <a:spLocks/>
            </p:cNvSpPr>
            <p:nvPr/>
          </p:nvSpPr>
          <p:spPr bwMode="auto">
            <a:xfrm>
              <a:off x="2713" y="1251"/>
              <a:ext cx="9" cy="31"/>
            </a:xfrm>
            <a:custGeom>
              <a:avLst/>
              <a:gdLst>
                <a:gd name="T0" fmla="*/ 9 w 9"/>
                <a:gd name="T1" fmla="*/ 31 h 31"/>
                <a:gd name="T2" fmla="*/ 9 w 9"/>
                <a:gd name="T3" fmla="*/ 31 h 31"/>
                <a:gd name="T4" fmla="*/ 6 w 9"/>
                <a:gd name="T5" fmla="*/ 0 h 31"/>
                <a:gd name="T6" fmla="*/ 0 w 9"/>
                <a:gd name="T7" fmla="*/ 1 h 31"/>
                <a:gd name="T8" fmla="*/ 5 w 9"/>
                <a:gd name="T9" fmla="*/ 31 h 31"/>
                <a:gd name="T10" fmla="*/ 9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9" y="31"/>
                  </a:moveTo>
                  <a:lnTo>
                    <a:pt x="9" y="31"/>
                  </a:lnTo>
                  <a:lnTo>
                    <a:pt x="6" y="0"/>
                  </a:lnTo>
                  <a:lnTo>
                    <a:pt x="0" y="1"/>
                  </a:lnTo>
                  <a:lnTo>
                    <a:pt x="5" y="31"/>
                  </a:lnTo>
                  <a:lnTo>
                    <a:pt x="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7" name="Freeform 4239"/>
            <p:cNvSpPr>
              <a:spLocks/>
            </p:cNvSpPr>
            <p:nvPr/>
          </p:nvSpPr>
          <p:spPr bwMode="auto">
            <a:xfrm>
              <a:off x="2718" y="1282"/>
              <a:ext cx="7" cy="32"/>
            </a:xfrm>
            <a:custGeom>
              <a:avLst/>
              <a:gdLst>
                <a:gd name="T0" fmla="*/ 7 w 7"/>
                <a:gd name="T1" fmla="*/ 32 h 32"/>
                <a:gd name="T2" fmla="*/ 7 w 7"/>
                <a:gd name="T3" fmla="*/ 32 h 32"/>
                <a:gd name="T4" fmla="*/ 4 w 7"/>
                <a:gd name="T5" fmla="*/ 0 h 32"/>
                <a:gd name="T6" fmla="*/ 0 w 7"/>
                <a:gd name="T7" fmla="*/ 0 h 32"/>
                <a:gd name="T8" fmla="*/ 1 w 7"/>
                <a:gd name="T9" fmla="*/ 32 h 32"/>
                <a:gd name="T10" fmla="*/ 7 w 7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32"/>
                <a:gd name="T20" fmla="*/ 7 w 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32">
                  <a:moveTo>
                    <a:pt x="7" y="32"/>
                  </a:moveTo>
                  <a:lnTo>
                    <a:pt x="7" y="32"/>
                  </a:lnTo>
                  <a:lnTo>
                    <a:pt x="4" y="0"/>
                  </a:lnTo>
                  <a:lnTo>
                    <a:pt x="0" y="0"/>
                  </a:lnTo>
                  <a:lnTo>
                    <a:pt x="1" y="32"/>
                  </a:lnTo>
                  <a:lnTo>
                    <a:pt x="7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8" name="Freeform 4240"/>
            <p:cNvSpPr>
              <a:spLocks/>
            </p:cNvSpPr>
            <p:nvPr/>
          </p:nvSpPr>
          <p:spPr bwMode="auto">
            <a:xfrm>
              <a:off x="2719" y="1314"/>
              <a:ext cx="6" cy="31"/>
            </a:xfrm>
            <a:custGeom>
              <a:avLst/>
              <a:gdLst>
                <a:gd name="T0" fmla="*/ 6 w 6"/>
                <a:gd name="T1" fmla="*/ 31 h 31"/>
                <a:gd name="T2" fmla="*/ 6 w 6"/>
                <a:gd name="T3" fmla="*/ 30 h 31"/>
                <a:gd name="T4" fmla="*/ 6 w 6"/>
                <a:gd name="T5" fmla="*/ 0 h 31"/>
                <a:gd name="T6" fmla="*/ 0 w 6"/>
                <a:gd name="T7" fmla="*/ 0 h 31"/>
                <a:gd name="T8" fmla="*/ 1 w 6"/>
                <a:gd name="T9" fmla="*/ 30 h 31"/>
                <a:gd name="T10" fmla="*/ 6 w 6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1"/>
                <a:gd name="T20" fmla="*/ 6 w 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1">
                  <a:moveTo>
                    <a:pt x="6" y="31"/>
                  </a:moveTo>
                  <a:lnTo>
                    <a:pt x="6" y="30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30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9" name="Freeform 4241"/>
            <p:cNvSpPr>
              <a:spLocks/>
            </p:cNvSpPr>
            <p:nvPr/>
          </p:nvSpPr>
          <p:spPr bwMode="auto">
            <a:xfrm>
              <a:off x="2719" y="1344"/>
              <a:ext cx="6" cy="31"/>
            </a:xfrm>
            <a:custGeom>
              <a:avLst/>
              <a:gdLst>
                <a:gd name="T0" fmla="*/ 5 w 6"/>
                <a:gd name="T1" fmla="*/ 31 h 31"/>
                <a:gd name="T2" fmla="*/ 5 w 6"/>
                <a:gd name="T3" fmla="*/ 31 h 31"/>
                <a:gd name="T4" fmla="*/ 6 w 6"/>
                <a:gd name="T5" fmla="*/ 1 h 31"/>
                <a:gd name="T6" fmla="*/ 1 w 6"/>
                <a:gd name="T7" fmla="*/ 0 h 31"/>
                <a:gd name="T8" fmla="*/ 0 w 6"/>
                <a:gd name="T9" fmla="*/ 31 h 31"/>
                <a:gd name="T10" fmla="*/ 5 w 6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1"/>
                <a:gd name="T20" fmla="*/ 6 w 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1">
                  <a:moveTo>
                    <a:pt x="5" y="31"/>
                  </a:moveTo>
                  <a:lnTo>
                    <a:pt x="5" y="31"/>
                  </a:lnTo>
                  <a:lnTo>
                    <a:pt x="6" y="1"/>
                  </a:lnTo>
                  <a:lnTo>
                    <a:pt x="1" y="0"/>
                  </a:lnTo>
                  <a:lnTo>
                    <a:pt x="0" y="31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0" name="Freeform 4242"/>
            <p:cNvSpPr>
              <a:spLocks/>
            </p:cNvSpPr>
            <p:nvPr/>
          </p:nvSpPr>
          <p:spPr bwMode="auto">
            <a:xfrm>
              <a:off x="2716" y="1375"/>
              <a:ext cx="8" cy="31"/>
            </a:xfrm>
            <a:custGeom>
              <a:avLst/>
              <a:gdLst>
                <a:gd name="T0" fmla="*/ 6 w 8"/>
                <a:gd name="T1" fmla="*/ 31 h 31"/>
                <a:gd name="T2" fmla="*/ 6 w 8"/>
                <a:gd name="T3" fmla="*/ 31 h 31"/>
                <a:gd name="T4" fmla="*/ 8 w 8"/>
                <a:gd name="T5" fmla="*/ 0 h 31"/>
                <a:gd name="T6" fmla="*/ 3 w 8"/>
                <a:gd name="T7" fmla="*/ 0 h 31"/>
                <a:gd name="T8" fmla="*/ 0 w 8"/>
                <a:gd name="T9" fmla="*/ 31 h 31"/>
                <a:gd name="T10" fmla="*/ 6 w 8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1"/>
                <a:gd name="T20" fmla="*/ 8 w 8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1">
                  <a:moveTo>
                    <a:pt x="6" y="31"/>
                  </a:moveTo>
                  <a:lnTo>
                    <a:pt x="6" y="31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31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1" name="Freeform 4243"/>
            <p:cNvSpPr>
              <a:spLocks/>
            </p:cNvSpPr>
            <p:nvPr/>
          </p:nvSpPr>
          <p:spPr bwMode="auto">
            <a:xfrm>
              <a:off x="2714" y="1406"/>
              <a:ext cx="8" cy="32"/>
            </a:xfrm>
            <a:custGeom>
              <a:avLst/>
              <a:gdLst>
                <a:gd name="T0" fmla="*/ 5 w 8"/>
                <a:gd name="T1" fmla="*/ 32 h 32"/>
                <a:gd name="T2" fmla="*/ 5 w 8"/>
                <a:gd name="T3" fmla="*/ 32 h 32"/>
                <a:gd name="T4" fmla="*/ 8 w 8"/>
                <a:gd name="T5" fmla="*/ 0 h 32"/>
                <a:gd name="T6" fmla="*/ 2 w 8"/>
                <a:gd name="T7" fmla="*/ 0 h 32"/>
                <a:gd name="T8" fmla="*/ 0 w 8"/>
                <a:gd name="T9" fmla="*/ 30 h 32"/>
                <a:gd name="T10" fmla="*/ 5 w 8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2"/>
                <a:gd name="T20" fmla="*/ 8 w 8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2">
                  <a:moveTo>
                    <a:pt x="5" y="32"/>
                  </a:moveTo>
                  <a:lnTo>
                    <a:pt x="5" y="3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30"/>
                  </a:lnTo>
                  <a:lnTo>
                    <a:pt x="5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2" name="Freeform 4244"/>
            <p:cNvSpPr>
              <a:spLocks/>
            </p:cNvSpPr>
            <p:nvPr/>
          </p:nvSpPr>
          <p:spPr bwMode="auto">
            <a:xfrm>
              <a:off x="2711" y="1436"/>
              <a:ext cx="8" cy="17"/>
            </a:xfrm>
            <a:custGeom>
              <a:avLst/>
              <a:gdLst>
                <a:gd name="T0" fmla="*/ 0 w 8"/>
                <a:gd name="T1" fmla="*/ 15 h 17"/>
                <a:gd name="T2" fmla="*/ 7 w 8"/>
                <a:gd name="T3" fmla="*/ 17 h 17"/>
                <a:gd name="T4" fmla="*/ 8 w 8"/>
                <a:gd name="T5" fmla="*/ 2 h 17"/>
                <a:gd name="T6" fmla="*/ 3 w 8"/>
                <a:gd name="T7" fmla="*/ 0 h 17"/>
                <a:gd name="T8" fmla="*/ 0 w 8"/>
                <a:gd name="T9" fmla="*/ 15 h 17"/>
                <a:gd name="T10" fmla="*/ 0 w 8"/>
                <a:gd name="T11" fmla="*/ 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7"/>
                <a:gd name="T20" fmla="*/ 8 w 8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7">
                  <a:moveTo>
                    <a:pt x="0" y="15"/>
                  </a:moveTo>
                  <a:lnTo>
                    <a:pt x="7" y="17"/>
                  </a:lnTo>
                  <a:lnTo>
                    <a:pt x="8" y="2"/>
                  </a:lnTo>
                  <a:lnTo>
                    <a:pt x="3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3" name="Freeform 4245"/>
            <p:cNvSpPr>
              <a:spLocks/>
            </p:cNvSpPr>
            <p:nvPr/>
          </p:nvSpPr>
          <p:spPr bwMode="auto">
            <a:xfrm>
              <a:off x="2710" y="1451"/>
              <a:ext cx="8" cy="18"/>
            </a:xfrm>
            <a:custGeom>
              <a:avLst/>
              <a:gdLst>
                <a:gd name="T0" fmla="*/ 5 w 8"/>
                <a:gd name="T1" fmla="*/ 18 h 18"/>
                <a:gd name="T2" fmla="*/ 5 w 8"/>
                <a:gd name="T3" fmla="*/ 18 h 18"/>
                <a:gd name="T4" fmla="*/ 8 w 8"/>
                <a:gd name="T5" fmla="*/ 2 h 18"/>
                <a:gd name="T6" fmla="*/ 1 w 8"/>
                <a:gd name="T7" fmla="*/ 0 h 18"/>
                <a:gd name="T8" fmla="*/ 0 w 8"/>
                <a:gd name="T9" fmla="*/ 17 h 18"/>
                <a:gd name="T10" fmla="*/ 5 w 8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8"/>
                <a:gd name="T20" fmla="*/ 8 w 8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8">
                  <a:moveTo>
                    <a:pt x="5" y="18"/>
                  </a:moveTo>
                  <a:lnTo>
                    <a:pt x="5" y="18"/>
                  </a:lnTo>
                  <a:lnTo>
                    <a:pt x="8" y="2"/>
                  </a:lnTo>
                  <a:lnTo>
                    <a:pt x="1" y="0"/>
                  </a:lnTo>
                  <a:lnTo>
                    <a:pt x="0" y="17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4" name="Freeform 4246"/>
            <p:cNvSpPr>
              <a:spLocks/>
            </p:cNvSpPr>
            <p:nvPr/>
          </p:nvSpPr>
          <p:spPr bwMode="auto">
            <a:xfrm>
              <a:off x="2707" y="1468"/>
              <a:ext cx="8" cy="31"/>
            </a:xfrm>
            <a:custGeom>
              <a:avLst/>
              <a:gdLst>
                <a:gd name="T0" fmla="*/ 0 w 8"/>
                <a:gd name="T1" fmla="*/ 31 h 31"/>
                <a:gd name="T2" fmla="*/ 6 w 8"/>
                <a:gd name="T3" fmla="*/ 31 h 31"/>
                <a:gd name="T4" fmla="*/ 8 w 8"/>
                <a:gd name="T5" fmla="*/ 1 h 31"/>
                <a:gd name="T6" fmla="*/ 3 w 8"/>
                <a:gd name="T7" fmla="*/ 0 h 31"/>
                <a:gd name="T8" fmla="*/ 0 w 8"/>
                <a:gd name="T9" fmla="*/ 31 h 31"/>
                <a:gd name="T10" fmla="*/ 0 w 8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1"/>
                <a:gd name="T20" fmla="*/ 8 w 8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1">
                  <a:moveTo>
                    <a:pt x="0" y="31"/>
                  </a:moveTo>
                  <a:lnTo>
                    <a:pt x="6" y="31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5" name="Freeform 4247"/>
            <p:cNvSpPr>
              <a:spLocks/>
            </p:cNvSpPr>
            <p:nvPr/>
          </p:nvSpPr>
          <p:spPr bwMode="auto">
            <a:xfrm>
              <a:off x="2704" y="1499"/>
              <a:ext cx="9" cy="31"/>
            </a:xfrm>
            <a:custGeom>
              <a:avLst/>
              <a:gdLst>
                <a:gd name="T0" fmla="*/ 0 w 9"/>
                <a:gd name="T1" fmla="*/ 31 h 31"/>
                <a:gd name="T2" fmla="*/ 6 w 9"/>
                <a:gd name="T3" fmla="*/ 31 h 31"/>
                <a:gd name="T4" fmla="*/ 9 w 9"/>
                <a:gd name="T5" fmla="*/ 0 h 31"/>
                <a:gd name="T6" fmla="*/ 3 w 9"/>
                <a:gd name="T7" fmla="*/ 0 h 31"/>
                <a:gd name="T8" fmla="*/ 0 w 9"/>
                <a:gd name="T9" fmla="*/ 31 h 31"/>
                <a:gd name="T10" fmla="*/ 0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0" y="31"/>
                  </a:moveTo>
                  <a:lnTo>
                    <a:pt x="6" y="31"/>
                  </a:lnTo>
                  <a:lnTo>
                    <a:pt x="9" y="0"/>
                  </a:lnTo>
                  <a:lnTo>
                    <a:pt x="3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6" name="Freeform 4248"/>
            <p:cNvSpPr>
              <a:spLocks/>
            </p:cNvSpPr>
            <p:nvPr/>
          </p:nvSpPr>
          <p:spPr bwMode="auto">
            <a:xfrm>
              <a:off x="2704" y="1530"/>
              <a:ext cx="6" cy="32"/>
            </a:xfrm>
            <a:custGeom>
              <a:avLst/>
              <a:gdLst>
                <a:gd name="T0" fmla="*/ 0 w 6"/>
                <a:gd name="T1" fmla="*/ 32 h 32"/>
                <a:gd name="T2" fmla="*/ 5 w 6"/>
                <a:gd name="T3" fmla="*/ 32 h 32"/>
                <a:gd name="T4" fmla="*/ 6 w 6"/>
                <a:gd name="T5" fmla="*/ 0 h 32"/>
                <a:gd name="T6" fmla="*/ 0 w 6"/>
                <a:gd name="T7" fmla="*/ 0 h 32"/>
                <a:gd name="T8" fmla="*/ 0 w 6"/>
                <a:gd name="T9" fmla="*/ 30 h 32"/>
                <a:gd name="T10" fmla="*/ 0 w 6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2"/>
                <a:gd name="T20" fmla="*/ 6 w 6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2">
                  <a:moveTo>
                    <a:pt x="0" y="32"/>
                  </a:moveTo>
                  <a:lnTo>
                    <a:pt x="5" y="3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7" name="Freeform 4249"/>
            <p:cNvSpPr>
              <a:spLocks/>
            </p:cNvSpPr>
            <p:nvPr/>
          </p:nvSpPr>
          <p:spPr bwMode="auto">
            <a:xfrm>
              <a:off x="2704" y="1560"/>
              <a:ext cx="6" cy="32"/>
            </a:xfrm>
            <a:custGeom>
              <a:avLst/>
              <a:gdLst>
                <a:gd name="T0" fmla="*/ 1 w 6"/>
                <a:gd name="T1" fmla="*/ 32 h 32"/>
                <a:gd name="T2" fmla="*/ 6 w 6"/>
                <a:gd name="T3" fmla="*/ 32 h 32"/>
                <a:gd name="T4" fmla="*/ 5 w 6"/>
                <a:gd name="T5" fmla="*/ 0 h 32"/>
                <a:gd name="T6" fmla="*/ 0 w 6"/>
                <a:gd name="T7" fmla="*/ 2 h 32"/>
                <a:gd name="T8" fmla="*/ 1 w 6"/>
                <a:gd name="T9" fmla="*/ 32 h 32"/>
                <a:gd name="T10" fmla="*/ 1 w 6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2"/>
                <a:gd name="T20" fmla="*/ 6 w 6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2">
                  <a:moveTo>
                    <a:pt x="1" y="32"/>
                  </a:moveTo>
                  <a:lnTo>
                    <a:pt x="6" y="3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8" name="Freeform 4250"/>
            <p:cNvSpPr>
              <a:spLocks/>
            </p:cNvSpPr>
            <p:nvPr/>
          </p:nvSpPr>
          <p:spPr bwMode="auto">
            <a:xfrm>
              <a:off x="2705" y="1592"/>
              <a:ext cx="9" cy="31"/>
            </a:xfrm>
            <a:custGeom>
              <a:avLst/>
              <a:gdLst>
                <a:gd name="T0" fmla="*/ 3 w 9"/>
                <a:gd name="T1" fmla="*/ 31 h 31"/>
                <a:gd name="T2" fmla="*/ 9 w 9"/>
                <a:gd name="T3" fmla="*/ 31 h 31"/>
                <a:gd name="T4" fmla="*/ 5 w 9"/>
                <a:gd name="T5" fmla="*/ 0 h 31"/>
                <a:gd name="T6" fmla="*/ 0 w 9"/>
                <a:gd name="T7" fmla="*/ 0 h 31"/>
                <a:gd name="T8" fmla="*/ 3 w 9"/>
                <a:gd name="T9" fmla="*/ 31 h 31"/>
                <a:gd name="T10" fmla="*/ 3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3" y="31"/>
                  </a:moveTo>
                  <a:lnTo>
                    <a:pt x="9" y="31"/>
                  </a:lnTo>
                  <a:lnTo>
                    <a:pt x="5" y="0"/>
                  </a:lnTo>
                  <a:lnTo>
                    <a:pt x="0" y="0"/>
                  </a:lnTo>
                  <a:lnTo>
                    <a:pt x="3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9" name="Freeform 4251"/>
            <p:cNvSpPr>
              <a:spLocks/>
            </p:cNvSpPr>
            <p:nvPr/>
          </p:nvSpPr>
          <p:spPr bwMode="auto">
            <a:xfrm>
              <a:off x="2708" y="1623"/>
              <a:ext cx="10" cy="29"/>
            </a:xfrm>
            <a:custGeom>
              <a:avLst/>
              <a:gdLst>
                <a:gd name="T0" fmla="*/ 10 w 10"/>
                <a:gd name="T1" fmla="*/ 29 h 29"/>
                <a:gd name="T2" fmla="*/ 10 w 10"/>
                <a:gd name="T3" fmla="*/ 27 h 29"/>
                <a:gd name="T4" fmla="*/ 6 w 10"/>
                <a:gd name="T5" fmla="*/ 0 h 29"/>
                <a:gd name="T6" fmla="*/ 0 w 10"/>
                <a:gd name="T7" fmla="*/ 0 h 29"/>
                <a:gd name="T8" fmla="*/ 3 w 10"/>
                <a:gd name="T9" fmla="*/ 29 h 29"/>
                <a:gd name="T10" fmla="*/ 10 w 10"/>
                <a:gd name="T11" fmla="*/ 29 h 29"/>
                <a:gd name="T12" fmla="*/ 10 w 10"/>
                <a:gd name="T13" fmla="*/ 29 h 29"/>
                <a:gd name="T14" fmla="*/ 10 w 10"/>
                <a:gd name="T15" fmla="*/ 27 h 29"/>
                <a:gd name="T16" fmla="*/ 10 w 10"/>
                <a:gd name="T17" fmla="*/ 27 h 29"/>
                <a:gd name="T18" fmla="*/ 10 w 10"/>
                <a:gd name="T19" fmla="*/ 2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29"/>
                <a:gd name="T32" fmla="*/ 10 w 10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29">
                  <a:moveTo>
                    <a:pt x="10" y="29"/>
                  </a:moveTo>
                  <a:lnTo>
                    <a:pt x="10" y="27"/>
                  </a:lnTo>
                  <a:lnTo>
                    <a:pt x="6" y="0"/>
                  </a:lnTo>
                  <a:lnTo>
                    <a:pt x="0" y="0"/>
                  </a:lnTo>
                  <a:lnTo>
                    <a:pt x="3" y="29"/>
                  </a:lnTo>
                  <a:lnTo>
                    <a:pt x="10" y="29"/>
                  </a:lnTo>
                  <a:lnTo>
                    <a:pt x="10" y="27"/>
                  </a:lnTo>
                  <a:lnTo>
                    <a:pt x="10" y="2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0" name="Freeform 4252"/>
            <p:cNvSpPr>
              <a:spLocks/>
            </p:cNvSpPr>
            <p:nvPr/>
          </p:nvSpPr>
          <p:spPr bwMode="auto">
            <a:xfrm>
              <a:off x="2711" y="1652"/>
              <a:ext cx="7" cy="2"/>
            </a:xfrm>
            <a:custGeom>
              <a:avLst/>
              <a:gdLst>
                <a:gd name="T0" fmla="*/ 0 w 7"/>
                <a:gd name="T1" fmla="*/ 2 h 2"/>
                <a:gd name="T2" fmla="*/ 7 w 7"/>
                <a:gd name="T3" fmla="*/ 2 h 2"/>
                <a:gd name="T4" fmla="*/ 7 w 7"/>
                <a:gd name="T5" fmla="*/ 0 h 2"/>
                <a:gd name="T6" fmla="*/ 0 w 7"/>
                <a:gd name="T7" fmla="*/ 0 h 2"/>
                <a:gd name="T8" fmla="*/ 0 w 7"/>
                <a:gd name="T9" fmla="*/ 2 h 2"/>
                <a:gd name="T10" fmla="*/ 0 w 7"/>
                <a:gd name="T11" fmla="*/ 2 h 2"/>
                <a:gd name="T12" fmla="*/ 0 w 7"/>
                <a:gd name="T13" fmla="*/ 2 h 2"/>
                <a:gd name="T14" fmla="*/ 0 w 7"/>
                <a:gd name="T15" fmla="*/ 2 h 2"/>
                <a:gd name="T16" fmla="*/ 0 w 7"/>
                <a:gd name="T17" fmla="*/ 2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"/>
                <a:gd name="T29" fmla="*/ 7 w 7"/>
                <a:gd name="T30" fmla="*/ 2 h 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">
                  <a:moveTo>
                    <a:pt x="0" y="2"/>
                  </a:moveTo>
                  <a:lnTo>
                    <a:pt x="7" y="2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1" name="Freeform 4253"/>
            <p:cNvSpPr>
              <a:spLocks/>
            </p:cNvSpPr>
            <p:nvPr/>
          </p:nvSpPr>
          <p:spPr bwMode="auto">
            <a:xfrm>
              <a:off x="2711" y="1653"/>
              <a:ext cx="10" cy="32"/>
            </a:xfrm>
            <a:custGeom>
              <a:avLst/>
              <a:gdLst>
                <a:gd name="T0" fmla="*/ 10 w 10"/>
                <a:gd name="T1" fmla="*/ 31 h 32"/>
                <a:gd name="T2" fmla="*/ 10 w 10"/>
                <a:gd name="T3" fmla="*/ 31 h 32"/>
                <a:gd name="T4" fmla="*/ 7 w 10"/>
                <a:gd name="T5" fmla="*/ 0 h 32"/>
                <a:gd name="T6" fmla="*/ 0 w 10"/>
                <a:gd name="T7" fmla="*/ 1 h 32"/>
                <a:gd name="T8" fmla="*/ 5 w 10"/>
                <a:gd name="T9" fmla="*/ 32 h 32"/>
                <a:gd name="T10" fmla="*/ 10 w 10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32"/>
                <a:gd name="T20" fmla="*/ 10 w 10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32">
                  <a:moveTo>
                    <a:pt x="10" y="31"/>
                  </a:moveTo>
                  <a:lnTo>
                    <a:pt x="10" y="31"/>
                  </a:lnTo>
                  <a:lnTo>
                    <a:pt x="7" y="0"/>
                  </a:lnTo>
                  <a:lnTo>
                    <a:pt x="0" y="1"/>
                  </a:lnTo>
                  <a:lnTo>
                    <a:pt x="5" y="32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2" name="Freeform 4254"/>
            <p:cNvSpPr>
              <a:spLocks/>
            </p:cNvSpPr>
            <p:nvPr/>
          </p:nvSpPr>
          <p:spPr bwMode="auto">
            <a:xfrm>
              <a:off x="2716" y="1684"/>
              <a:ext cx="9" cy="31"/>
            </a:xfrm>
            <a:custGeom>
              <a:avLst/>
              <a:gdLst>
                <a:gd name="T0" fmla="*/ 9 w 9"/>
                <a:gd name="T1" fmla="*/ 31 h 31"/>
                <a:gd name="T2" fmla="*/ 9 w 9"/>
                <a:gd name="T3" fmla="*/ 31 h 31"/>
                <a:gd name="T4" fmla="*/ 5 w 9"/>
                <a:gd name="T5" fmla="*/ 0 h 31"/>
                <a:gd name="T6" fmla="*/ 0 w 9"/>
                <a:gd name="T7" fmla="*/ 1 h 31"/>
                <a:gd name="T8" fmla="*/ 4 w 9"/>
                <a:gd name="T9" fmla="*/ 31 h 31"/>
                <a:gd name="T10" fmla="*/ 9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9" y="31"/>
                  </a:moveTo>
                  <a:lnTo>
                    <a:pt x="9" y="31"/>
                  </a:lnTo>
                  <a:lnTo>
                    <a:pt x="5" y="0"/>
                  </a:lnTo>
                  <a:lnTo>
                    <a:pt x="0" y="1"/>
                  </a:lnTo>
                  <a:lnTo>
                    <a:pt x="4" y="31"/>
                  </a:lnTo>
                  <a:lnTo>
                    <a:pt x="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3" name="Freeform 4255"/>
            <p:cNvSpPr>
              <a:spLocks/>
            </p:cNvSpPr>
            <p:nvPr/>
          </p:nvSpPr>
          <p:spPr bwMode="auto">
            <a:xfrm>
              <a:off x="2720" y="1715"/>
              <a:ext cx="7" cy="32"/>
            </a:xfrm>
            <a:custGeom>
              <a:avLst/>
              <a:gdLst>
                <a:gd name="T0" fmla="*/ 7 w 7"/>
                <a:gd name="T1" fmla="*/ 32 h 32"/>
                <a:gd name="T2" fmla="*/ 7 w 7"/>
                <a:gd name="T3" fmla="*/ 32 h 32"/>
                <a:gd name="T4" fmla="*/ 5 w 7"/>
                <a:gd name="T5" fmla="*/ 0 h 32"/>
                <a:gd name="T6" fmla="*/ 0 w 7"/>
                <a:gd name="T7" fmla="*/ 0 h 32"/>
                <a:gd name="T8" fmla="*/ 2 w 7"/>
                <a:gd name="T9" fmla="*/ 32 h 32"/>
                <a:gd name="T10" fmla="*/ 7 w 7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32"/>
                <a:gd name="T20" fmla="*/ 7 w 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32">
                  <a:moveTo>
                    <a:pt x="7" y="32"/>
                  </a:moveTo>
                  <a:lnTo>
                    <a:pt x="7" y="3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32"/>
                  </a:lnTo>
                  <a:lnTo>
                    <a:pt x="7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4" name="Freeform 4256"/>
            <p:cNvSpPr>
              <a:spLocks/>
            </p:cNvSpPr>
            <p:nvPr/>
          </p:nvSpPr>
          <p:spPr bwMode="auto">
            <a:xfrm>
              <a:off x="2722" y="1747"/>
              <a:ext cx="5" cy="31"/>
            </a:xfrm>
            <a:custGeom>
              <a:avLst/>
              <a:gdLst>
                <a:gd name="T0" fmla="*/ 5 w 5"/>
                <a:gd name="T1" fmla="*/ 31 h 31"/>
                <a:gd name="T2" fmla="*/ 5 w 5"/>
                <a:gd name="T3" fmla="*/ 30 h 31"/>
                <a:gd name="T4" fmla="*/ 5 w 5"/>
                <a:gd name="T5" fmla="*/ 0 h 31"/>
                <a:gd name="T6" fmla="*/ 0 w 5"/>
                <a:gd name="T7" fmla="*/ 0 h 31"/>
                <a:gd name="T8" fmla="*/ 0 w 5"/>
                <a:gd name="T9" fmla="*/ 30 h 31"/>
                <a:gd name="T10" fmla="*/ 5 w 5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31"/>
                <a:gd name="T20" fmla="*/ 5 w 5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31">
                  <a:moveTo>
                    <a:pt x="5" y="31"/>
                  </a:moveTo>
                  <a:lnTo>
                    <a:pt x="5" y="3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5" name="Freeform 4257"/>
            <p:cNvSpPr>
              <a:spLocks/>
            </p:cNvSpPr>
            <p:nvPr/>
          </p:nvSpPr>
          <p:spPr bwMode="auto">
            <a:xfrm>
              <a:off x="2719" y="1777"/>
              <a:ext cx="8" cy="32"/>
            </a:xfrm>
            <a:custGeom>
              <a:avLst/>
              <a:gdLst>
                <a:gd name="T0" fmla="*/ 6 w 8"/>
                <a:gd name="T1" fmla="*/ 32 h 32"/>
                <a:gd name="T2" fmla="*/ 6 w 8"/>
                <a:gd name="T3" fmla="*/ 31 h 32"/>
                <a:gd name="T4" fmla="*/ 8 w 8"/>
                <a:gd name="T5" fmla="*/ 1 h 32"/>
                <a:gd name="T6" fmla="*/ 3 w 8"/>
                <a:gd name="T7" fmla="*/ 0 h 32"/>
                <a:gd name="T8" fmla="*/ 0 w 8"/>
                <a:gd name="T9" fmla="*/ 31 h 32"/>
                <a:gd name="T10" fmla="*/ 6 w 8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2"/>
                <a:gd name="T20" fmla="*/ 8 w 8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2">
                  <a:moveTo>
                    <a:pt x="6" y="32"/>
                  </a:moveTo>
                  <a:lnTo>
                    <a:pt x="6" y="31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31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6" name="Freeform 4258"/>
            <p:cNvSpPr>
              <a:spLocks/>
            </p:cNvSpPr>
            <p:nvPr/>
          </p:nvSpPr>
          <p:spPr bwMode="auto">
            <a:xfrm>
              <a:off x="2714" y="1808"/>
              <a:ext cx="11" cy="31"/>
            </a:xfrm>
            <a:custGeom>
              <a:avLst/>
              <a:gdLst>
                <a:gd name="T0" fmla="*/ 6 w 11"/>
                <a:gd name="T1" fmla="*/ 31 h 31"/>
                <a:gd name="T2" fmla="*/ 6 w 11"/>
                <a:gd name="T3" fmla="*/ 31 h 31"/>
                <a:gd name="T4" fmla="*/ 11 w 11"/>
                <a:gd name="T5" fmla="*/ 1 h 31"/>
                <a:gd name="T6" fmla="*/ 5 w 11"/>
                <a:gd name="T7" fmla="*/ 0 h 31"/>
                <a:gd name="T8" fmla="*/ 0 w 11"/>
                <a:gd name="T9" fmla="*/ 31 h 31"/>
                <a:gd name="T10" fmla="*/ 6 w 11"/>
                <a:gd name="T11" fmla="*/ 31 h 31"/>
                <a:gd name="T12" fmla="*/ 6 w 11"/>
                <a:gd name="T13" fmla="*/ 31 h 31"/>
                <a:gd name="T14" fmla="*/ 6 w 11"/>
                <a:gd name="T15" fmla="*/ 31 h 31"/>
                <a:gd name="T16" fmla="*/ 6 w 11"/>
                <a:gd name="T17" fmla="*/ 3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31"/>
                <a:gd name="T29" fmla="*/ 11 w 11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31">
                  <a:moveTo>
                    <a:pt x="6" y="31"/>
                  </a:moveTo>
                  <a:lnTo>
                    <a:pt x="6" y="31"/>
                  </a:lnTo>
                  <a:lnTo>
                    <a:pt x="11" y="1"/>
                  </a:lnTo>
                  <a:lnTo>
                    <a:pt x="5" y="0"/>
                  </a:lnTo>
                  <a:lnTo>
                    <a:pt x="0" y="31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7" name="Freeform 4259"/>
            <p:cNvSpPr>
              <a:spLocks/>
            </p:cNvSpPr>
            <p:nvPr/>
          </p:nvSpPr>
          <p:spPr bwMode="auto">
            <a:xfrm>
              <a:off x="2711" y="1838"/>
              <a:ext cx="9" cy="13"/>
            </a:xfrm>
            <a:custGeom>
              <a:avLst/>
              <a:gdLst>
                <a:gd name="T0" fmla="*/ 7 w 9"/>
                <a:gd name="T1" fmla="*/ 13 h 13"/>
                <a:gd name="T2" fmla="*/ 9 w 9"/>
                <a:gd name="T3" fmla="*/ 1 h 13"/>
                <a:gd name="T4" fmla="*/ 3 w 9"/>
                <a:gd name="T5" fmla="*/ 0 h 13"/>
                <a:gd name="T6" fmla="*/ 0 w 9"/>
                <a:gd name="T7" fmla="*/ 11 h 13"/>
                <a:gd name="T8" fmla="*/ 7 w 9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3"/>
                <a:gd name="T17" fmla="*/ 9 w 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3">
                  <a:moveTo>
                    <a:pt x="7" y="13"/>
                  </a:moveTo>
                  <a:lnTo>
                    <a:pt x="9" y="1"/>
                  </a:lnTo>
                  <a:lnTo>
                    <a:pt x="3" y="0"/>
                  </a:lnTo>
                  <a:lnTo>
                    <a:pt x="0" y="11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8" name="Freeform 4260"/>
            <p:cNvSpPr>
              <a:spLocks/>
            </p:cNvSpPr>
            <p:nvPr/>
          </p:nvSpPr>
          <p:spPr bwMode="auto">
            <a:xfrm>
              <a:off x="1547" y="1171"/>
              <a:ext cx="117" cy="173"/>
            </a:xfrm>
            <a:custGeom>
              <a:avLst/>
              <a:gdLst>
                <a:gd name="T0" fmla="*/ 114 w 117"/>
                <a:gd name="T1" fmla="*/ 0 h 173"/>
                <a:gd name="T2" fmla="*/ 0 w 117"/>
                <a:gd name="T3" fmla="*/ 170 h 173"/>
                <a:gd name="T4" fmla="*/ 5 w 117"/>
                <a:gd name="T5" fmla="*/ 173 h 173"/>
                <a:gd name="T6" fmla="*/ 117 w 117"/>
                <a:gd name="T7" fmla="*/ 3 h 173"/>
                <a:gd name="T8" fmla="*/ 114 w 11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"/>
                <a:gd name="T16" fmla="*/ 0 h 173"/>
                <a:gd name="T17" fmla="*/ 117 w 11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" h="173">
                  <a:moveTo>
                    <a:pt x="114" y="0"/>
                  </a:moveTo>
                  <a:lnTo>
                    <a:pt x="0" y="170"/>
                  </a:lnTo>
                  <a:lnTo>
                    <a:pt x="5" y="173"/>
                  </a:lnTo>
                  <a:lnTo>
                    <a:pt x="117" y="3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9" name="Freeform 4261"/>
            <p:cNvSpPr>
              <a:spLocks/>
            </p:cNvSpPr>
            <p:nvPr/>
          </p:nvSpPr>
          <p:spPr bwMode="auto">
            <a:xfrm>
              <a:off x="2703" y="1849"/>
              <a:ext cx="13" cy="155"/>
            </a:xfrm>
            <a:custGeom>
              <a:avLst/>
              <a:gdLst>
                <a:gd name="T0" fmla="*/ 6 w 13"/>
                <a:gd name="T1" fmla="*/ 155 h 155"/>
                <a:gd name="T2" fmla="*/ 13 w 13"/>
                <a:gd name="T3" fmla="*/ 0 h 155"/>
                <a:gd name="T4" fmla="*/ 8 w 13"/>
                <a:gd name="T5" fmla="*/ 0 h 155"/>
                <a:gd name="T6" fmla="*/ 0 w 13"/>
                <a:gd name="T7" fmla="*/ 155 h 155"/>
                <a:gd name="T8" fmla="*/ 6 w 13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55"/>
                <a:gd name="T17" fmla="*/ 13 w 13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55">
                  <a:moveTo>
                    <a:pt x="6" y="155"/>
                  </a:moveTo>
                  <a:lnTo>
                    <a:pt x="13" y="0"/>
                  </a:lnTo>
                  <a:lnTo>
                    <a:pt x="8" y="0"/>
                  </a:lnTo>
                  <a:lnTo>
                    <a:pt x="0" y="155"/>
                  </a:lnTo>
                  <a:lnTo>
                    <a:pt x="6" y="15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0" name="Freeform 4262"/>
            <p:cNvSpPr>
              <a:spLocks/>
            </p:cNvSpPr>
            <p:nvPr/>
          </p:nvSpPr>
          <p:spPr bwMode="auto">
            <a:xfrm>
              <a:off x="1282" y="484"/>
              <a:ext cx="23" cy="341"/>
            </a:xfrm>
            <a:custGeom>
              <a:avLst/>
              <a:gdLst>
                <a:gd name="T0" fmla="*/ 15 w 23"/>
                <a:gd name="T1" fmla="*/ 341 h 341"/>
                <a:gd name="T2" fmla="*/ 15 w 23"/>
                <a:gd name="T3" fmla="*/ 341 h 341"/>
                <a:gd name="T4" fmla="*/ 10 w 23"/>
                <a:gd name="T5" fmla="*/ 263 h 341"/>
                <a:gd name="T6" fmla="*/ 7 w 23"/>
                <a:gd name="T7" fmla="*/ 194 h 341"/>
                <a:gd name="T8" fmla="*/ 5 w 23"/>
                <a:gd name="T9" fmla="*/ 135 h 341"/>
                <a:gd name="T10" fmla="*/ 5 w 23"/>
                <a:gd name="T11" fmla="*/ 87 h 341"/>
                <a:gd name="T12" fmla="*/ 6 w 23"/>
                <a:gd name="T13" fmla="*/ 67 h 341"/>
                <a:gd name="T14" fmla="*/ 7 w 23"/>
                <a:gd name="T15" fmla="*/ 49 h 341"/>
                <a:gd name="T16" fmla="*/ 8 w 23"/>
                <a:gd name="T17" fmla="*/ 35 h 341"/>
                <a:gd name="T18" fmla="*/ 10 w 23"/>
                <a:gd name="T19" fmla="*/ 23 h 341"/>
                <a:gd name="T20" fmla="*/ 13 w 23"/>
                <a:gd name="T21" fmla="*/ 14 h 341"/>
                <a:gd name="T22" fmla="*/ 16 w 23"/>
                <a:gd name="T23" fmla="*/ 9 h 341"/>
                <a:gd name="T24" fmla="*/ 17 w 23"/>
                <a:gd name="T25" fmla="*/ 8 h 341"/>
                <a:gd name="T26" fmla="*/ 18 w 23"/>
                <a:gd name="T27" fmla="*/ 6 h 341"/>
                <a:gd name="T28" fmla="*/ 19 w 23"/>
                <a:gd name="T29" fmla="*/ 6 h 341"/>
                <a:gd name="T30" fmla="*/ 22 w 23"/>
                <a:gd name="T31" fmla="*/ 6 h 341"/>
                <a:gd name="T32" fmla="*/ 23 w 23"/>
                <a:gd name="T33" fmla="*/ 0 h 341"/>
                <a:gd name="T34" fmla="*/ 19 w 23"/>
                <a:gd name="T35" fmla="*/ 0 h 341"/>
                <a:gd name="T36" fmla="*/ 17 w 23"/>
                <a:gd name="T37" fmla="*/ 1 h 341"/>
                <a:gd name="T38" fmla="*/ 13 w 23"/>
                <a:gd name="T39" fmla="*/ 3 h 341"/>
                <a:gd name="T40" fmla="*/ 11 w 23"/>
                <a:gd name="T41" fmla="*/ 5 h 341"/>
                <a:gd name="T42" fmla="*/ 7 w 23"/>
                <a:gd name="T43" fmla="*/ 13 h 341"/>
                <a:gd name="T44" fmla="*/ 5 w 23"/>
                <a:gd name="T45" fmla="*/ 21 h 341"/>
                <a:gd name="T46" fmla="*/ 2 w 23"/>
                <a:gd name="T47" fmla="*/ 34 h 341"/>
                <a:gd name="T48" fmla="*/ 1 w 23"/>
                <a:gd name="T49" fmla="*/ 49 h 341"/>
                <a:gd name="T50" fmla="*/ 0 w 23"/>
                <a:gd name="T51" fmla="*/ 67 h 341"/>
                <a:gd name="T52" fmla="*/ 0 w 23"/>
                <a:gd name="T53" fmla="*/ 87 h 341"/>
                <a:gd name="T54" fmla="*/ 0 w 23"/>
                <a:gd name="T55" fmla="*/ 135 h 341"/>
                <a:gd name="T56" fmla="*/ 1 w 23"/>
                <a:gd name="T57" fmla="*/ 194 h 341"/>
                <a:gd name="T58" fmla="*/ 5 w 23"/>
                <a:gd name="T59" fmla="*/ 263 h 341"/>
                <a:gd name="T60" fmla="*/ 8 w 23"/>
                <a:gd name="T61" fmla="*/ 341 h 341"/>
                <a:gd name="T62" fmla="*/ 8 w 23"/>
                <a:gd name="T63" fmla="*/ 341 h 341"/>
                <a:gd name="T64" fmla="*/ 15 w 23"/>
                <a:gd name="T65" fmla="*/ 341 h 3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"/>
                <a:gd name="T100" fmla="*/ 0 h 341"/>
                <a:gd name="T101" fmla="*/ 23 w 23"/>
                <a:gd name="T102" fmla="*/ 341 h 34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" h="341">
                  <a:moveTo>
                    <a:pt x="15" y="341"/>
                  </a:moveTo>
                  <a:lnTo>
                    <a:pt x="15" y="341"/>
                  </a:lnTo>
                  <a:lnTo>
                    <a:pt x="10" y="263"/>
                  </a:lnTo>
                  <a:lnTo>
                    <a:pt x="7" y="194"/>
                  </a:lnTo>
                  <a:lnTo>
                    <a:pt x="5" y="135"/>
                  </a:lnTo>
                  <a:lnTo>
                    <a:pt x="5" y="87"/>
                  </a:lnTo>
                  <a:lnTo>
                    <a:pt x="6" y="67"/>
                  </a:lnTo>
                  <a:lnTo>
                    <a:pt x="7" y="49"/>
                  </a:lnTo>
                  <a:lnTo>
                    <a:pt x="8" y="35"/>
                  </a:lnTo>
                  <a:lnTo>
                    <a:pt x="10" y="23"/>
                  </a:lnTo>
                  <a:lnTo>
                    <a:pt x="13" y="14"/>
                  </a:lnTo>
                  <a:lnTo>
                    <a:pt x="16" y="9"/>
                  </a:lnTo>
                  <a:lnTo>
                    <a:pt x="17" y="8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2" y="6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7" y="13"/>
                  </a:lnTo>
                  <a:lnTo>
                    <a:pt x="5" y="21"/>
                  </a:lnTo>
                  <a:lnTo>
                    <a:pt x="2" y="34"/>
                  </a:lnTo>
                  <a:lnTo>
                    <a:pt x="1" y="49"/>
                  </a:lnTo>
                  <a:lnTo>
                    <a:pt x="0" y="67"/>
                  </a:lnTo>
                  <a:lnTo>
                    <a:pt x="0" y="87"/>
                  </a:lnTo>
                  <a:lnTo>
                    <a:pt x="0" y="135"/>
                  </a:lnTo>
                  <a:lnTo>
                    <a:pt x="1" y="194"/>
                  </a:lnTo>
                  <a:lnTo>
                    <a:pt x="5" y="263"/>
                  </a:lnTo>
                  <a:lnTo>
                    <a:pt x="8" y="341"/>
                  </a:lnTo>
                  <a:lnTo>
                    <a:pt x="15" y="34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1" name="Freeform 4263"/>
            <p:cNvSpPr>
              <a:spLocks/>
            </p:cNvSpPr>
            <p:nvPr/>
          </p:nvSpPr>
          <p:spPr bwMode="auto">
            <a:xfrm>
              <a:off x="1073" y="825"/>
              <a:ext cx="224" cy="805"/>
            </a:xfrm>
            <a:custGeom>
              <a:avLst/>
              <a:gdLst>
                <a:gd name="T0" fmla="*/ 5 w 224"/>
                <a:gd name="T1" fmla="*/ 805 h 805"/>
                <a:gd name="T2" fmla="*/ 5 w 224"/>
                <a:gd name="T3" fmla="*/ 805 h 805"/>
                <a:gd name="T4" fmla="*/ 23 w 224"/>
                <a:gd name="T5" fmla="*/ 747 h 805"/>
                <a:gd name="T6" fmla="*/ 41 w 224"/>
                <a:gd name="T7" fmla="*/ 688 h 805"/>
                <a:gd name="T8" fmla="*/ 60 w 224"/>
                <a:gd name="T9" fmla="*/ 631 h 805"/>
                <a:gd name="T10" fmla="*/ 79 w 224"/>
                <a:gd name="T11" fmla="*/ 575 h 805"/>
                <a:gd name="T12" fmla="*/ 117 w 224"/>
                <a:gd name="T13" fmla="*/ 466 h 805"/>
                <a:gd name="T14" fmla="*/ 153 w 224"/>
                <a:gd name="T15" fmla="*/ 362 h 805"/>
                <a:gd name="T16" fmla="*/ 169 w 224"/>
                <a:gd name="T17" fmla="*/ 312 h 805"/>
                <a:gd name="T18" fmla="*/ 183 w 224"/>
                <a:gd name="T19" fmla="*/ 264 h 805"/>
                <a:gd name="T20" fmla="*/ 197 w 224"/>
                <a:gd name="T21" fmla="*/ 216 h 805"/>
                <a:gd name="T22" fmla="*/ 206 w 224"/>
                <a:gd name="T23" fmla="*/ 170 h 805"/>
                <a:gd name="T24" fmla="*/ 215 w 224"/>
                <a:gd name="T25" fmla="*/ 125 h 805"/>
                <a:gd name="T26" fmla="*/ 221 w 224"/>
                <a:gd name="T27" fmla="*/ 82 h 805"/>
                <a:gd name="T28" fmla="*/ 222 w 224"/>
                <a:gd name="T29" fmla="*/ 61 h 805"/>
                <a:gd name="T30" fmla="*/ 224 w 224"/>
                <a:gd name="T31" fmla="*/ 40 h 805"/>
                <a:gd name="T32" fmla="*/ 224 w 224"/>
                <a:gd name="T33" fmla="*/ 20 h 805"/>
                <a:gd name="T34" fmla="*/ 224 w 224"/>
                <a:gd name="T35" fmla="*/ 0 h 805"/>
                <a:gd name="T36" fmla="*/ 217 w 224"/>
                <a:gd name="T37" fmla="*/ 0 h 805"/>
                <a:gd name="T38" fmla="*/ 219 w 224"/>
                <a:gd name="T39" fmla="*/ 20 h 805"/>
                <a:gd name="T40" fmla="*/ 219 w 224"/>
                <a:gd name="T41" fmla="*/ 40 h 805"/>
                <a:gd name="T42" fmla="*/ 217 w 224"/>
                <a:gd name="T43" fmla="*/ 61 h 805"/>
                <a:gd name="T44" fmla="*/ 215 w 224"/>
                <a:gd name="T45" fmla="*/ 81 h 805"/>
                <a:gd name="T46" fmla="*/ 210 w 224"/>
                <a:gd name="T47" fmla="*/ 125 h 805"/>
                <a:gd name="T48" fmla="*/ 202 w 224"/>
                <a:gd name="T49" fmla="*/ 168 h 805"/>
                <a:gd name="T50" fmla="*/ 191 w 224"/>
                <a:gd name="T51" fmla="*/ 215 h 805"/>
                <a:gd name="T52" fmla="*/ 178 w 224"/>
                <a:gd name="T53" fmla="*/ 262 h 805"/>
                <a:gd name="T54" fmla="*/ 164 w 224"/>
                <a:gd name="T55" fmla="*/ 311 h 805"/>
                <a:gd name="T56" fmla="*/ 148 w 224"/>
                <a:gd name="T57" fmla="*/ 361 h 805"/>
                <a:gd name="T58" fmla="*/ 112 w 224"/>
                <a:gd name="T59" fmla="*/ 465 h 805"/>
                <a:gd name="T60" fmla="*/ 74 w 224"/>
                <a:gd name="T61" fmla="*/ 574 h 805"/>
                <a:gd name="T62" fmla="*/ 55 w 224"/>
                <a:gd name="T63" fmla="*/ 629 h 805"/>
                <a:gd name="T64" fmla="*/ 35 w 224"/>
                <a:gd name="T65" fmla="*/ 686 h 805"/>
                <a:gd name="T66" fmla="*/ 17 w 224"/>
                <a:gd name="T67" fmla="*/ 744 h 805"/>
                <a:gd name="T68" fmla="*/ 0 w 224"/>
                <a:gd name="T69" fmla="*/ 803 h 805"/>
                <a:gd name="T70" fmla="*/ 0 w 224"/>
                <a:gd name="T71" fmla="*/ 803 h 805"/>
                <a:gd name="T72" fmla="*/ 5 w 224"/>
                <a:gd name="T73" fmla="*/ 805 h 80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4"/>
                <a:gd name="T112" fmla="*/ 0 h 805"/>
                <a:gd name="T113" fmla="*/ 224 w 224"/>
                <a:gd name="T114" fmla="*/ 805 h 80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4" h="805">
                  <a:moveTo>
                    <a:pt x="5" y="805"/>
                  </a:moveTo>
                  <a:lnTo>
                    <a:pt x="5" y="805"/>
                  </a:lnTo>
                  <a:lnTo>
                    <a:pt x="23" y="747"/>
                  </a:lnTo>
                  <a:lnTo>
                    <a:pt x="41" y="688"/>
                  </a:lnTo>
                  <a:lnTo>
                    <a:pt x="60" y="631"/>
                  </a:lnTo>
                  <a:lnTo>
                    <a:pt x="79" y="575"/>
                  </a:lnTo>
                  <a:lnTo>
                    <a:pt x="117" y="466"/>
                  </a:lnTo>
                  <a:lnTo>
                    <a:pt x="153" y="362"/>
                  </a:lnTo>
                  <a:lnTo>
                    <a:pt x="169" y="312"/>
                  </a:lnTo>
                  <a:lnTo>
                    <a:pt x="183" y="264"/>
                  </a:lnTo>
                  <a:lnTo>
                    <a:pt x="197" y="216"/>
                  </a:lnTo>
                  <a:lnTo>
                    <a:pt x="206" y="170"/>
                  </a:lnTo>
                  <a:lnTo>
                    <a:pt x="215" y="125"/>
                  </a:lnTo>
                  <a:lnTo>
                    <a:pt x="221" y="82"/>
                  </a:lnTo>
                  <a:lnTo>
                    <a:pt x="222" y="61"/>
                  </a:lnTo>
                  <a:lnTo>
                    <a:pt x="224" y="40"/>
                  </a:lnTo>
                  <a:lnTo>
                    <a:pt x="224" y="20"/>
                  </a:lnTo>
                  <a:lnTo>
                    <a:pt x="224" y="0"/>
                  </a:lnTo>
                  <a:lnTo>
                    <a:pt x="217" y="0"/>
                  </a:lnTo>
                  <a:lnTo>
                    <a:pt x="219" y="20"/>
                  </a:lnTo>
                  <a:lnTo>
                    <a:pt x="219" y="40"/>
                  </a:lnTo>
                  <a:lnTo>
                    <a:pt x="217" y="61"/>
                  </a:lnTo>
                  <a:lnTo>
                    <a:pt x="215" y="81"/>
                  </a:lnTo>
                  <a:lnTo>
                    <a:pt x="210" y="125"/>
                  </a:lnTo>
                  <a:lnTo>
                    <a:pt x="202" y="168"/>
                  </a:lnTo>
                  <a:lnTo>
                    <a:pt x="191" y="215"/>
                  </a:lnTo>
                  <a:lnTo>
                    <a:pt x="178" y="262"/>
                  </a:lnTo>
                  <a:lnTo>
                    <a:pt x="164" y="311"/>
                  </a:lnTo>
                  <a:lnTo>
                    <a:pt x="148" y="361"/>
                  </a:lnTo>
                  <a:lnTo>
                    <a:pt x="112" y="465"/>
                  </a:lnTo>
                  <a:lnTo>
                    <a:pt x="74" y="574"/>
                  </a:lnTo>
                  <a:lnTo>
                    <a:pt x="55" y="629"/>
                  </a:lnTo>
                  <a:lnTo>
                    <a:pt x="35" y="686"/>
                  </a:lnTo>
                  <a:lnTo>
                    <a:pt x="17" y="744"/>
                  </a:lnTo>
                  <a:lnTo>
                    <a:pt x="0" y="803"/>
                  </a:lnTo>
                  <a:lnTo>
                    <a:pt x="5" y="80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2" name="Freeform 4264"/>
            <p:cNvSpPr>
              <a:spLocks/>
            </p:cNvSpPr>
            <p:nvPr/>
          </p:nvSpPr>
          <p:spPr bwMode="auto">
            <a:xfrm>
              <a:off x="854" y="1628"/>
              <a:ext cx="224" cy="886"/>
            </a:xfrm>
            <a:custGeom>
              <a:avLst/>
              <a:gdLst>
                <a:gd name="T0" fmla="*/ 6 w 224"/>
                <a:gd name="T1" fmla="*/ 886 h 886"/>
                <a:gd name="T2" fmla="*/ 6 w 224"/>
                <a:gd name="T3" fmla="*/ 886 h 886"/>
                <a:gd name="T4" fmla="*/ 12 w 224"/>
                <a:gd name="T5" fmla="*/ 841 h 886"/>
                <a:gd name="T6" fmla="*/ 21 w 224"/>
                <a:gd name="T7" fmla="*/ 793 h 886"/>
                <a:gd name="T8" fmla="*/ 30 w 224"/>
                <a:gd name="T9" fmla="*/ 744 h 886"/>
                <a:gd name="T10" fmla="*/ 39 w 224"/>
                <a:gd name="T11" fmla="*/ 694 h 886"/>
                <a:gd name="T12" fmla="*/ 50 w 224"/>
                <a:gd name="T13" fmla="*/ 642 h 886"/>
                <a:gd name="T14" fmla="*/ 63 w 224"/>
                <a:gd name="T15" fmla="*/ 589 h 886"/>
                <a:gd name="T16" fmla="*/ 75 w 224"/>
                <a:gd name="T17" fmla="*/ 534 h 886"/>
                <a:gd name="T18" fmla="*/ 88 w 224"/>
                <a:gd name="T19" fmla="*/ 479 h 886"/>
                <a:gd name="T20" fmla="*/ 103 w 224"/>
                <a:gd name="T21" fmla="*/ 422 h 886"/>
                <a:gd name="T22" fmla="*/ 117 w 224"/>
                <a:gd name="T23" fmla="*/ 364 h 886"/>
                <a:gd name="T24" fmla="*/ 135 w 224"/>
                <a:gd name="T25" fmla="*/ 305 h 886"/>
                <a:gd name="T26" fmla="*/ 150 w 224"/>
                <a:gd name="T27" fmla="*/ 246 h 886"/>
                <a:gd name="T28" fmla="*/ 168 w 224"/>
                <a:gd name="T29" fmla="*/ 186 h 886"/>
                <a:gd name="T30" fmla="*/ 186 w 224"/>
                <a:gd name="T31" fmla="*/ 125 h 886"/>
                <a:gd name="T32" fmla="*/ 204 w 224"/>
                <a:gd name="T33" fmla="*/ 64 h 886"/>
                <a:gd name="T34" fmla="*/ 224 w 224"/>
                <a:gd name="T35" fmla="*/ 2 h 886"/>
                <a:gd name="T36" fmla="*/ 219 w 224"/>
                <a:gd name="T37" fmla="*/ 0 h 886"/>
                <a:gd name="T38" fmla="*/ 199 w 224"/>
                <a:gd name="T39" fmla="*/ 62 h 886"/>
                <a:gd name="T40" fmla="*/ 181 w 224"/>
                <a:gd name="T41" fmla="*/ 124 h 886"/>
                <a:gd name="T42" fmla="*/ 163 w 224"/>
                <a:gd name="T43" fmla="*/ 184 h 886"/>
                <a:gd name="T44" fmla="*/ 146 w 224"/>
                <a:gd name="T45" fmla="*/ 244 h 886"/>
                <a:gd name="T46" fmla="*/ 128 w 224"/>
                <a:gd name="T47" fmla="*/ 304 h 886"/>
                <a:gd name="T48" fmla="*/ 113 w 224"/>
                <a:gd name="T49" fmla="*/ 363 h 886"/>
                <a:gd name="T50" fmla="*/ 98 w 224"/>
                <a:gd name="T51" fmla="*/ 420 h 886"/>
                <a:gd name="T52" fmla="*/ 83 w 224"/>
                <a:gd name="T53" fmla="*/ 477 h 886"/>
                <a:gd name="T54" fmla="*/ 70 w 224"/>
                <a:gd name="T55" fmla="*/ 533 h 886"/>
                <a:gd name="T56" fmla="*/ 56 w 224"/>
                <a:gd name="T57" fmla="*/ 588 h 886"/>
                <a:gd name="T58" fmla="*/ 45 w 224"/>
                <a:gd name="T59" fmla="*/ 640 h 886"/>
                <a:gd name="T60" fmla="*/ 34 w 224"/>
                <a:gd name="T61" fmla="*/ 693 h 886"/>
                <a:gd name="T62" fmla="*/ 25 w 224"/>
                <a:gd name="T63" fmla="*/ 743 h 886"/>
                <a:gd name="T64" fmla="*/ 15 w 224"/>
                <a:gd name="T65" fmla="*/ 792 h 886"/>
                <a:gd name="T66" fmla="*/ 8 w 224"/>
                <a:gd name="T67" fmla="*/ 839 h 886"/>
                <a:gd name="T68" fmla="*/ 0 w 224"/>
                <a:gd name="T69" fmla="*/ 886 h 886"/>
                <a:gd name="T70" fmla="*/ 0 w 224"/>
                <a:gd name="T71" fmla="*/ 886 h 886"/>
                <a:gd name="T72" fmla="*/ 6 w 224"/>
                <a:gd name="T73" fmla="*/ 886 h 8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4"/>
                <a:gd name="T112" fmla="*/ 0 h 886"/>
                <a:gd name="T113" fmla="*/ 224 w 224"/>
                <a:gd name="T114" fmla="*/ 886 h 8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4" h="886">
                  <a:moveTo>
                    <a:pt x="6" y="886"/>
                  </a:moveTo>
                  <a:lnTo>
                    <a:pt x="6" y="886"/>
                  </a:lnTo>
                  <a:lnTo>
                    <a:pt x="12" y="841"/>
                  </a:lnTo>
                  <a:lnTo>
                    <a:pt x="21" y="793"/>
                  </a:lnTo>
                  <a:lnTo>
                    <a:pt x="30" y="744"/>
                  </a:lnTo>
                  <a:lnTo>
                    <a:pt x="39" y="694"/>
                  </a:lnTo>
                  <a:lnTo>
                    <a:pt x="50" y="642"/>
                  </a:lnTo>
                  <a:lnTo>
                    <a:pt x="63" y="589"/>
                  </a:lnTo>
                  <a:lnTo>
                    <a:pt x="75" y="534"/>
                  </a:lnTo>
                  <a:lnTo>
                    <a:pt x="88" y="479"/>
                  </a:lnTo>
                  <a:lnTo>
                    <a:pt x="103" y="422"/>
                  </a:lnTo>
                  <a:lnTo>
                    <a:pt x="117" y="364"/>
                  </a:lnTo>
                  <a:lnTo>
                    <a:pt x="135" y="305"/>
                  </a:lnTo>
                  <a:lnTo>
                    <a:pt x="150" y="246"/>
                  </a:lnTo>
                  <a:lnTo>
                    <a:pt x="168" y="186"/>
                  </a:lnTo>
                  <a:lnTo>
                    <a:pt x="186" y="125"/>
                  </a:lnTo>
                  <a:lnTo>
                    <a:pt x="204" y="64"/>
                  </a:lnTo>
                  <a:lnTo>
                    <a:pt x="224" y="2"/>
                  </a:lnTo>
                  <a:lnTo>
                    <a:pt x="219" y="0"/>
                  </a:lnTo>
                  <a:lnTo>
                    <a:pt x="199" y="62"/>
                  </a:lnTo>
                  <a:lnTo>
                    <a:pt x="181" y="124"/>
                  </a:lnTo>
                  <a:lnTo>
                    <a:pt x="163" y="184"/>
                  </a:lnTo>
                  <a:lnTo>
                    <a:pt x="146" y="244"/>
                  </a:lnTo>
                  <a:lnTo>
                    <a:pt x="128" y="304"/>
                  </a:lnTo>
                  <a:lnTo>
                    <a:pt x="113" y="363"/>
                  </a:lnTo>
                  <a:lnTo>
                    <a:pt x="98" y="420"/>
                  </a:lnTo>
                  <a:lnTo>
                    <a:pt x="83" y="477"/>
                  </a:lnTo>
                  <a:lnTo>
                    <a:pt x="70" y="533"/>
                  </a:lnTo>
                  <a:lnTo>
                    <a:pt x="56" y="588"/>
                  </a:lnTo>
                  <a:lnTo>
                    <a:pt x="45" y="640"/>
                  </a:lnTo>
                  <a:lnTo>
                    <a:pt x="34" y="693"/>
                  </a:lnTo>
                  <a:lnTo>
                    <a:pt x="25" y="743"/>
                  </a:lnTo>
                  <a:lnTo>
                    <a:pt x="15" y="792"/>
                  </a:lnTo>
                  <a:lnTo>
                    <a:pt x="8" y="839"/>
                  </a:lnTo>
                  <a:lnTo>
                    <a:pt x="0" y="886"/>
                  </a:lnTo>
                  <a:lnTo>
                    <a:pt x="6" y="88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3" name="Freeform 4265"/>
            <p:cNvSpPr>
              <a:spLocks/>
            </p:cNvSpPr>
            <p:nvPr/>
          </p:nvSpPr>
          <p:spPr bwMode="auto">
            <a:xfrm>
              <a:off x="825" y="2514"/>
              <a:ext cx="35" cy="408"/>
            </a:xfrm>
            <a:custGeom>
              <a:avLst/>
              <a:gdLst>
                <a:gd name="T0" fmla="*/ 11 w 35"/>
                <a:gd name="T1" fmla="*/ 404 h 408"/>
                <a:gd name="T2" fmla="*/ 11 w 35"/>
                <a:gd name="T3" fmla="*/ 403 h 408"/>
                <a:gd name="T4" fmla="*/ 10 w 35"/>
                <a:gd name="T5" fmla="*/ 401 h 408"/>
                <a:gd name="T6" fmla="*/ 8 w 35"/>
                <a:gd name="T7" fmla="*/ 395 h 408"/>
                <a:gd name="T8" fmla="*/ 7 w 35"/>
                <a:gd name="T9" fmla="*/ 385 h 408"/>
                <a:gd name="T10" fmla="*/ 6 w 35"/>
                <a:gd name="T11" fmla="*/ 373 h 408"/>
                <a:gd name="T12" fmla="*/ 6 w 35"/>
                <a:gd name="T13" fmla="*/ 336 h 408"/>
                <a:gd name="T14" fmla="*/ 7 w 35"/>
                <a:gd name="T15" fmla="*/ 290 h 408"/>
                <a:gd name="T16" fmla="*/ 11 w 35"/>
                <a:gd name="T17" fmla="*/ 232 h 408"/>
                <a:gd name="T18" fmla="*/ 16 w 35"/>
                <a:gd name="T19" fmla="*/ 164 h 408"/>
                <a:gd name="T20" fmla="*/ 24 w 35"/>
                <a:gd name="T21" fmla="*/ 86 h 408"/>
                <a:gd name="T22" fmla="*/ 35 w 35"/>
                <a:gd name="T23" fmla="*/ 0 h 408"/>
                <a:gd name="T24" fmla="*/ 29 w 35"/>
                <a:gd name="T25" fmla="*/ 0 h 408"/>
                <a:gd name="T26" fmla="*/ 18 w 35"/>
                <a:gd name="T27" fmla="*/ 86 h 408"/>
                <a:gd name="T28" fmla="*/ 11 w 35"/>
                <a:gd name="T29" fmla="*/ 164 h 408"/>
                <a:gd name="T30" fmla="*/ 5 w 35"/>
                <a:gd name="T31" fmla="*/ 231 h 408"/>
                <a:gd name="T32" fmla="*/ 1 w 35"/>
                <a:gd name="T33" fmla="*/ 290 h 408"/>
                <a:gd name="T34" fmla="*/ 0 w 35"/>
                <a:gd name="T35" fmla="*/ 336 h 408"/>
                <a:gd name="T36" fmla="*/ 1 w 35"/>
                <a:gd name="T37" fmla="*/ 373 h 408"/>
                <a:gd name="T38" fmla="*/ 1 w 35"/>
                <a:gd name="T39" fmla="*/ 386 h 408"/>
                <a:gd name="T40" fmla="*/ 4 w 35"/>
                <a:gd name="T41" fmla="*/ 396 h 408"/>
                <a:gd name="T42" fmla="*/ 5 w 35"/>
                <a:gd name="T43" fmla="*/ 403 h 408"/>
                <a:gd name="T44" fmla="*/ 7 w 35"/>
                <a:gd name="T45" fmla="*/ 408 h 408"/>
                <a:gd name="T46" fmla="*/ 7 w 35"/>
                <a:gd name="T47" fmla="*/ 408 h 408"/>
                <a:gd name="T48" fmla="*/ 11 w 35"/>
                <a:gd name="T49" fmla="*/ 404 h 4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"/>
                <a:gd name="T76" fmla="*/ 0 h 408"/>
                <a:gd name="T77" fmla="*/ 35 w 35"/>
                <a:gd name="T78" fmla="*/ 408 h 40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" h="408">
                  <a:moveTo>
                    <a:pt x="11" y="404"/>
                  </a:moveTo>
                  <a:lnTo>
                    <a:pt x="11" y="403"/>
                  </a:lnTo>
                  <a:lnTo>
                    <a:pt x="10" y="401"/>
                  </a:lnTo>
                  <a:lnTo>
                    <a:pt x="8" y="395"/>
                  </a:lnTo>
                  <a:lnTo>
                    <a:pt x="7" y="385"/>
                  </a:lnTo>
                  <a:lnTo>
                    <a:pt x="6" y="373"/>
                  </a:lnTo>
                  <a:lnTo>
                    <a:pt x="6" y="336"/>
                  </a:lnTo>
                  <a:lnTo>
                    <a:pt x="7" y="290"/>
                  </a:lnTo>
                  <a:lnTo>
                    <a:pt x="11" y="232"/>
                  </a:lnTo>
                  <a:lnTo>
                    <a:pt x="16" y="164"/>
                  </a:lnTo>
                  <a:lnTo>
                    <a:pt x="24" y="86"/>
                  </a:lnTo>
                  <a:lnTo>
                    <a:pt x="35" y="0"/>
                  </a:lnTo>
                  <a:lnTo>
                    <a:pt x="29" y="0"/>
                  </a:lnTo>
                  <a:lnTo>
                    <a:pt x="18" y="86"/>
                  </a:lnTo>
                  <a:lnTo>
                    <a:pt x="11" y="164"/>
                  </a:lnTo>
                  <a:lnTo>
                    <a:pt x="5" y="231"/>
                  </a:lnTo>
                  <a:lnTo>
                    <a:pt x="1" y="290"/>
                  </a:lnTo>
                  <a:lnTo>
                    <a:pt x="0" y="336"/>
                  </a:lnTo>
                  <a:lnTo>
                    <a:pt x="1" y="373"/>
                  </a:lnTo>
                  <a:lnTo>
                    <a:pt x="1" y="386"/>
                  </a:lnTo>
                  <a:lnTo>
                    <a:pt x="4" y="396"/>
                  </a:lnTo>
                  <a:lnTo>
                    <a:pt x="5" y="403"/>
                  </a:lnTo>
                  <a:lnTo>
                    <a:pt x="7" y="408"/>
                  </a:lnTo>
                  <a:lnTo>
                    <a:pt x="11" y="40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4" name="Freeform 4266"/>
            <p:cNvSpPr>
              <a:spLocks/>
            </p:cNvSpPr>
            <p:nvPr/>
          </p:nvSpPr>
          <p:spPr bwMode="auto">
            <a:xfrm>
              <a:off x="832" y="2563"/>
              <a:ext cx="88" cy="360"/>
            </a:xfrm>
            <a:custGeom>
              <a:avLst/>
              <a:gdLst>
                <a:gd name="T0" fmla="*/ 83 w 88"/>
                <a:gd name="T1" fmla="*/ 0 h 360"/>
                <a:gd name="T2" fmla="*/ 83 w 88"/>
                <a:gd name="T3" fmla="*/ 0 h 360"/>
                <a:gd name="T4" fmla="*/ 64 w 88"/>
                <a:gd name="T5" fmla="*/ 81 h 360"/>
                <a:gd name="T6" fmla="*/ 47 w 88"/>
                <a:gd name="T7" fmla="*/ 152 h 360"/>
                <a:gd name="T8" fmla="*/ 34 w 88"/>
                <a:gd name="T9" fmla="*/ 215 h 360"/>
                <a:gd name="T10" fmla="*/ 23 w 88"/>
                <a:gd name="T11" fmla="*/ 266 h 360"/>
                <a:gd name="T12" fmla="*/ 15 w 88"/>
                <a:gd name="T13" fmla="*/ 307 h 360"/>
                <a:gd name="T14" fmla="*/ 9 w 88"/>
                <a:gd name="T15" fmla="*/ 336 h 360"/>
                <a:gd name="T16" fmla="*/ 6 w 88"/>
                <a:gd name="T17" fmla="*/ 346 h 360"/>
                <a:gd name="T18" fmla="*/ 4 w 88"/>
                <a:gd name="T19" fmla="*/ 352 h 360"/>
                <a:gd name="T20" fmla="*/ 3 w 88"/>
                <a:gd name="T21" fmla="*/ 354 h 360"/>
                <a:gd name="T22" fmla="*/ 3 w 88"/>
                <a:gd name="T23" fmla="*/ 354 h 360"/>
                <a:gd name="T24" fmla="*/ 3 w 88"/>
                <a:gd name="T25" fmla="*/ 354 h 360"/>
                <a:gd name="T26" fmla="*/ 4 w 88"/>
                <a:gd name="T27" fmla="*/ 355 h 360"/>
                <a:gd name="T28" fmla="*/ 0 w 88"/>
                <a:gd name="T29" fmla="*/ 359 h 360"/>
                <a:gd name="T30" fmla="*/ 3 w 88"/>
                <a:gd name="T31" fmla="*/ 360 h 360"/>
                <a:gd name="T32" fmla="*/ 6 w 88"/>
                <a:gd name="T33" fmla="*/ 359 h 360"/>
                <a:gd name="T34" fmla="*/ 8 w 88"/>
                <a:gd name="T35" fmla="*/ 356 h 360"/>
                <a:gd name="T36" fmla="*/ 9 w 88"/>
                <a:gd name="T37" fmla="*/ 354 h 360"/>
                <a:gd name="T38" fmla="*/ 11 w 88"/>
                <a:gd name="T39" fmla="*/ 347 h 360"/>
                <a:gd name="T40" fmla="*/ 14 w 88"/>
                <a:gd name="T41" fmla="*/ 337 h 360"/>
                <a:gd name="T42" fmla="*/ 21 w 88"/>
                <a:gd name="T43" fmla="*/ 309 h 360"/>
                <a:gd name="T44" fmla="*/ 28 w 88"/>
                <a:gd name="T45" fmla="*/ 267 h 360"/>
                <a:gd name="T46" fmla="*/ 39 w 88"/>
                <a:gd name="T47" fmla="*/ 216 h 360"/>
                <a:gd name="T48" fmla="*/ 53 w 88"/>
                <a:gd name="T49" fmla="*/ 153 h 360"/>
                <a:gd name="T50" fmla="*/ 69 w 88"/>
                <a:gd name="T51" fmla="*/ 82 h 360"/>
                <a:gd name="T52" fmla="*/ 88 w 88"/>
                <a:gd name="T53" fmla="*/ 1 h 360"/>
                <a:gd name="T54" fmla="*/ 88 w 88"/>
                <a:gd name="T55" fmla="*/ 1 h 360"/>
                <a:gd name="T56" fmla="*/ 83 w 88"/>
                <a:gd name="T57" fmla="*/ 0 h 3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8"/>
                <a:gd name="T88" fmla="*/ 0 h 360"/>
                <a:gd name="T89" fmla="*/ 88 w 88"/>
                <a:gd name="T90" fmla="*/ 360 h 36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8" h="360">
                  <a:moveTo>
                    <a:pt x="83" y="0"/>
                  </a:moveTo>
                  <a:lnTo>
                    <a:pt x="83" y="0"/>
                  </a:lnTo>
                  <a:lnTo>
                    <a:pt x="64" y="81"/>
                  </a:lnTo>
                  <a:lnTo>
                    <a:pt x="47" y="152"/>
                  </a:lnTo>
                  <a:lnTo>
                    <a:pt x="34" y="215"/>
                  </a:lnTo>
                  <a:lnTo>
                    <a:pt x="23" y="266"/>
                  </a:lnTo>
                  <a:lnTo>
                    <a:pt x="15" y="307"/>
                  </a:lnTo>
                  <a:lnTo>
                    <a:pt x="9" y="336"/>
                  </a:lnTo>
                  <a:lnTo>
                    <a:pt x="6" y="346"/>
                  </a:lnTo>
                  <a:lnTo>
                    <a:pt x="4" y="352"/>
                  </a:lnTo>
                  <a:lnTo>
                    <a:pt x="3" y="354"/>
                  </a:lnTo>
                  <a:lnTo>
                    <a:pt x="4" y="355"/>
                  </a:lnTo>
                  <a:lnTo>
                    <a:pt x="0" y="359"/>
                  </a:lnTo>
                  <a:lnTo>
                    <a:pt x="3" y="360"/>
                  </a:lnTo>
                  <a:lnTo>
                    <a:pt x="6" y="359"/>
                  </a:lnTo>
                  <a:lnTo>
                    <a:pt x="8" y="356"/>
                  </a:lnTo>
                  <a:lnTo>
                    <a:pt x="9" y="354"/>
                  </a:lnTo>
                  <a:lnTo>
                    <a:pt x="11" y="347"/>
                  </a:lnTo>
                  <a:lnTo>
                    <a:pt x="14" y="337"/>
                  </a:lnTo>
                  <a:lnTo>
                    <a:pt x="21" y="309"/>
                  </a:lnTo>
                  <a:lnTo>
                    <a:pt x="28" y="267"/>
                  </a:lnTo>
                  <a:lnTo>
                    <a:pt x="39" y="216"/>
                  </a:lnTo>
                  <a:lnTo>
                    <a:pt x="53" y="153"/>
                  </a:lnTo>
                  <a:lnTo>
                    <a:pt x="69" y="82"/>
                  </a:lnTo>
                  <a:lnTo>
                    <a:pt x="88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5" name="Freeform 4267"/>
            <p:cNvSpPr>
              <a:spLocks/>
            </p:cNvSpPr>
            <p:nvPr/>
          </p:nvSpPr>
          <p:spPr bwMode="auto">
            <a:xfrm>
              <a:off x="915" y="1675"/>
              <a:ext cx="319" cy="889"/>
            </a:xfrm>
            <a:custGeom>
              <a:avLst/>
              <a:gdLst>
                <a:gd name="T0" fmla="*/ 314 w 319"/>
                <a:gd name="T1" fmla="*/ 0 h 889"/>
                <a:gd name="T2" fmla="*/ 314 w 319"/>
                <a:gd name="T3" fmla="*/ 0 h 889"/>
                <a:gd name="T4" fmla="*/ 289 w 319"/>
                <a:gd name="T5" fmla="*/ 64 h 889"/>
                <a:gd name="T6" fmla="*/ 264 w 319"/>
                <a:gd name="T7" fmla="*/ 126 h 889"/>
                <a:gd name="T8" fmla="*/ 241 w 319"/>
                <a:gd name="T9" fmla="*/ 188 h 889"/>
                <a:gd name="T10" fmla="*/ 217 w 319"/>
                <a:gd name="T11" fmla="*/ 248 h 889"/>
                <a:gd name="T12" fmla="*/ 195 w 319"/>
                <a:gd name="T13" fmla="*/ 308 h 889"/>
                <a:gd name="T14" fmla="*/ 171 w 319"/>
                <a:gd name="T15" fmla="*/ 367 h 889"/>
                <a:gd name="T16" fmla="*/ 151 w 319"/>
                <a:gd name="T17" fmla="*/ 426 h 889"/>
                <a:gd name="T18" fmla="*/ 130 w 319"/>
                <a:gd name="T19" fmla="*/ 482 h 889"/>
                <a:gd name="T20" fmla="*/ 109 w 319"/>
                <a:gd name="T21" fmla="*/ 538 h 889"/>
                <a:gd name="T22" fmla="*/ 91 w 319"/>
                <a:gd name="T23" fmla="*/ 592 h 889"/>
                <a:gd name="T24" fmla="*/ 72 w 319"/>
                <a:gd name="T25" fmla="*/ 646 h 889"/>
                <a:gd name="T26" fmla="*/ 55 w 319"/>
                <a:gd name="T27" fmla="*/ 697 h 889"/>
                <a:gd name="T28" fmla="*/ 39 w 319"/>
                <a:gd name="T29" fmla="*/ 747 h 889"/>
                <a:gd name="T30" fmla="*/ 25 w 319"/>
                <a:gd name="T31" fmla="*/ 796 h 889"/>
                <a:gd name="T32" fmla="*/ 11 w 319"/>
                <a:gd name="T33" fmla="*/ 842 h 889"/>
                <a:gd name="T34" fmla="*/ 0 w 319"/>
                <a:gd name="T35" fmla="*/ 888 h 889"/>
                <a:gd name="T36" fmla="*/ 5 w 319"/>
                <a:gd name="T37" fmla="*/ 889 h 889"/>
                <a:gd name="T38" fmla="*/ 17 w 319"/>
                <a:gd name="T39" fmla="*/ 844 h 889"/>
                <a:gd name="T40" fmla="*/ 31 w 319"/>
                <a:gd name="T41" fmla="*/ 797 h 889"/>
                <a:gd name="T42" fmla="*/ 44 w 319"/>
                <a:gd name="T43" fmla="*/ 749 h 889"/>
                <a:gd name="T44" fmla="*/ 60 w 319"/>
                <a:gd name="T45" fmla="*/ 699 h 889"/>
                <a:gd name="T46" fmla="*/ 77 w 319"/>
                <a:gd name="T47" fmla="*/ 647 h 889"/>
                <a:gd name="T48" fmla="*/ 96 w 319"/>
                <a:gd name="T49" fmla="*/ 595 h 889"/>
                <a:gd name="T50" fmla="*/ 114 w 319"/>
                <a:gd name="T51" fmla="*/ 540 h 889"/>
                <a:gd name="T52" fmla="*/ 135 w 319"/>
                <a:gd name="T53" fmla="*/ 485 h 889"/>
                <a:gd name="T54" fmla="*/ 155 w 319"/>
                <a:gd name="T55" fmla="*/ 427 h 889"/>
                <a:gd name="T56" fmla="*/ 177 w 319"/>
                <a:gd name="T57" fmla="*/ 370 h 889"/>
                <a:gd name="T58" fmla="*/ 199 w 319"/>
                <a:gd name="T59" fmla="*/ 311 h 889"/>
                <a:gd name="T60" fmla="*/ 223 w 319"/>
                <a:gd name="T61" fmla="*/ 251 h 889"/>
                <a:gd name="T62" fmla="*/ 246 w 319"/>
                <a:gd name="T63" fmla="*/ 189 h 889"/>
                <a:gd name="T64" fmla="*/ 270 w 319"/>
                <a:gd name="T65" fmla="*/ 128 h 889"/>
                <a:gd name="T66" fmla="*/ 295 w 319"/>
                <a:gd name="T67" fmla="*/ 65 h 889"/>
                <a:gd name="T68" fmla="*/ 319 w 319"/>
                <a:gd name="T69" fmla="*/ 3 h 889"/>
                <a:gd name="T70" fmla="*/ 319 w 319"/>
                <a:gd name="T71" fmla="*/ 3 h 889"/>
                <a:gd name="T72" fmla="*/ 314 w 319"/>
                <a:gd name="T73" fmla="*/ 0 h 8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9"/>
                <a:gd name="T112" fmla="*/ 0 h 889"/>
                <a:gd name="T113" fmla="*/ 319 w 319"/>
                <a:gd name="T114" fmla="*/ 889 h 88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9" h="889">
                  <a:moveTo>
                    <a:pt x="314" y="0"/>
                  </a:moveTo>
                  <a:lnTo>
                    <a:pt x="314" y="0"/>
                  </a:lnTo>
                  <a:lnTo>
                    <a:pt x="289" y="64"/>
                  </a:lnTo>
                  <a:lnTo>
                    <a:pt x="264" y="126"/>
                  </a:lnTo>
                  <a:lnTo>
                    <a:pt x="241" y="188"/>
                  </a:lnTo>
                  <a:lnTo>
                    <a:pt x="217" y="248"/>
                  </a:lnTo>
                  <a:lnTo>
                    <a:pt x="195" y="308"/>
                  </a:lnTo>
                  <a:lnTo>
                    <a:pt x="171" y="367"/>
                  </a:lnTo>
                  <a:lnTo>
                    <a:pt x="151" y="426"/>
                  </a:lnTo>
                  <a:lnTo>
                    <a:pt x="130" y="482"/>
                  </a:lnTo>
                  <a:lnTo>
                    <a:pt x="109" y="538"/>
                  </a:lnTo>
                  <a:lnTo>
                    <a:pt x="91" y="592"/>
                  </a:lnTo>
                  <a:lnTo>
                    <a:pt x="72" y="646"/>
                  </a:lnTo>
                  <a:lnTo>
                    <a:pt x="55" y="697"/>
                  </a:lnTo>
                  <a:lnTo>
                    <a:pt x="39" y="747"/>
                  </a:lnTo>
                  <a:lnTo>
                    <a:pt x="25" y="796"/>
                  </a:lnTo>
                  <a:lnTo>
                    <a:pt x="11" y="842"/>
                  </a:lnTo>
                  <a:lnTo>
                    <a:pt x="0" y="888"/>
                  </a:lnTo>
                  <a:lnTo>
                    <a:pt x="5" y="889"/>
                  </a:lnTo>
                  <a:lnTo>
                    <a:pt x="17" y="844"/>
                  </a:lnTo>
                  <a:lnTo>
                    <a:pt x="31" y="797"/>
                  </a:lnTo>
                  <a:lnTo>
                    <a:pt x="44" y="749"/>
                  </a:lnTo>
                  <a:lnTo>
                    <a:pt x="60" y="699"/>
                  </a:lnTo>
                  <a:lnTo>
                    <a:pt x="77" y="647"/>
                  </a:lnTo>
                  <a:lnTo>
                    <a:pt x="96" y="595"/>
                  </a:lnTo>
                  <a:lnTo>
                    <a:pt x="114" y="540"/>
                  </a:lnTo>
                  <a:lnTo>
                    <a:pt x="135" y="485"/>
                  </a:lnTo>
                  <a:lnTo>
                    <a:pt x="155" y="427"/>
                  </a:lnTo>
                  <a:lnTo>
                    <a:pt x="177" y="370"/>
                  </a:lnTo>
                  <a:lnTo>
                    <a:pt x="199" y="311"/>
                  </a:lnTo>
                  <a:lnTo>
                    <a:pt x="223" y="251"/>
                  </a:lnTo>
                  <a:lnTo>
                    <a:pt x="246" y="189"/>
                  </a:lnTo>
                  <a:lnTo>
                    <a:pt x="270" y="128"/>
                  </a:lnTo>
                  <a:lnTo>
                    <a:pt x="295" y="65"/>
                  </a:lnTo>
                  <a:lnTo>
                    <a:pt x="319" y="3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6" name="Freeform 4268"/>
            <p:cNvSpPr>
              <a:spLocks/>
            </p:cNvSpPr>
            <p:nvPr/>
          </p:nvSpPr>
          <p:spPr bwMode="auto">
            <a:xfrm>
              <a:off x="1229" y="856"/>
              <a:ext cx="254" cy="822"/>
            </a:xfrm>
            <a:custGeom>
              <a:avLst/>
              <a:gdLst>
                <a:gd name="T0" fmla="*/ 237 w 254"/>
                <a:gd name="T1" fmla="*/ 1 h 822"/>
                <a:gd name="T2" fmla="*/ 237 w 254"/>
                <a:gd name="T3" fmla="*/ 1 h 822"/>
                <a:gd name="T4" fmla="*/ 242 w 254"/>
                <a:gd name="T5" fmla="*/ 20 h 822"/>
                <a:gd name="T6" fmla="*/ 246 w 254"/>
                <a:gd name="T7" fmla="*/ 40 h 822"/>
                <a:gd name="T8" fmla="*/ 248 w 254"/>
                <a:gd name="T9" fmla="*/ 60 h 822"/>
                <a:gd name="T10" fmla="*/ 250 w 254"/>
                <a:gd name="T11" fmla="*/ 81 h 822"/>
                <a:gd name="T12" fmla="*/ 250 w 254"/>
                <a:gd name="T13" fmla="*/ 102 h 822"/>
                <a:gd name="T14" fmla="*/ 248 w 254"/>
                <a:gd name="T15" fmla="*/ 124 h 822"/>
                <a:gd name="T16" fmla="*/ 246 w 254"/>
                <a:gd name="T17" fmla="*/ 146 h 822"/>
                <a:gd name="T18" fmla="*/ 243 w 254"/>
                <a:gd name="T19" fmla="*/ 169 h 822"/>
                <a:gd name="T20" fmla="*/ 239 w 254"/>
                <a:gd name="T21" fmla="*/ 191 h 822"/>
                <a:gd name="T22" fmla="*/ 234 w 254"/>
                <a:gd name="T23" fmla="*/ 215 h 822"/>
                <a:gd name="T24" fmla="*/ 229 w 254"/>
                <a:gd name="T25" fmla="*/ 239 h 822"/>
                <a:gd name="T26" fmla="*/ 221 w 254"/>
                <a:gd name="T27" fmla="*/ 263 h 822"/>
                <a:gd name="T28" fmla="*/ 207 w 254"/>
                <a:gd name="T29" fmla="*/ 313 h 822"/>
                <a:gd name="T30" fmla="*/ 188 w 254"/>
                <a:gd name="T31" fmla="*/ 365 h 822"/>
                <a:gd name="T32" fmla="*/ 169 w 254"/>
                <a:gd name="T33" fmla="*/ 418 h 822"/>
                <a:gd name="T34" fmla="*/ 147 w 254"/>
                <a:gd name="T35" fmla="*/ 472 h 822"/>
                <a:gd name="T36" fmla="*/ 124 w 254"/>
                <a:gd name="T37" fmla="*/ 528 h 822"/>
                <a:gd name="T38" fmla="*/ 101 w 254"/>
                <a:gd name="T39" fmla="*/ 584 h 822"/>
                <a:gd name="T40" fmla="*/ 50 w 254"/>
                <a:gd name="T41" fmla="*/ 701 h 822"/>
                <a:gd name="T42" fmla="*/ 0 w 254"/>
                <a:gd name="T43" fmla="*/ 819 h 822"/>
                <a:gd name="T44" fmla="*/ 5 w 254"/>
                <a:gd name="T45" fmla="*/ 822 h 822"/>
                <a:gd name="T46" fmla="*/ 55 w 254"/>
                <a:gd name="T47" fmla="*/ 702 h 822"/>
                <a:gd name="T48" fmla="*/ 105 w 254"/>
                <a:gd name="T49" fmla="*/ 587 h 822"/>
                <a:gd name="T50" fmla="*/ 130 w 254"/>
                <a:gd name="T51" fmla="*/ 529 h 822"/>
                <a:gd name="T52" fmla="*/ 153 w 254"/>
                <a:gd name="T53" fmla="*/ 474 h 822"/>
                <a:gd name="T54" fmla="*/ 174 w 254"/>
                <a:gd name="T55" fmla="*/ 420 h 822"/>
                <a:gd name="T56" fmla="*/ 195 w 254"/>
                <a:gd name="T57" fmla="*/ 366 h 822"/>
                <a:gd name="T58" fmla="*/ 212 w 254"/>
                <a:gd name="T59" fmla="*/ 315 h 822"/>
                <a:gd name="T60" fmla="*/ 228 w 254"/>
                <a:gd name="T61" fmla="*/ 265 h 822"/>
                <a:gd name="T62" fmla="*/ 234 w 254"/>
                <a:gd name="T63" fmla="*/ 240 h 822"/>
                <a:gd name="T64" fmla="*/ 240 w 254"/>
                <a:gd name="T65" fmla="*/ 216 h 822"/>
                <a:gd name="T66" fmla="*/ 245 w 254"/>
                <a:gd name="T67" fmla="*/ 193 h 822"/>
                <a:gd name="T68" fmla="*/ 248 w 254"/>
                <a:gd name="T69" fmla="*/ 169 h 822"/>
                <a:gd name="T70" fmla="*/ 252 w 254"/>
                <a:gd name="T71" fmla="*/ 146 h 822"/>
                <a:gd name="T72" fmla="*/ 253 w 254"/>
                <a:gd name="T73" fmla="*/ 124 h 822"/>
                <a:gd name="T74" fmla="*/ 254 w 254"/>
                <a:gd name="T75" fmla="*/ 102 h 822"/>
                <a:gd name="T76" fmla="*/ 254 w 254"/>
                <a:gd name="T77" fmla="*/ 81 h 822"/>
                <a:gd name="T78" fmla="*/ 253 w 254"/>
                <a:gd name="T79" fmla="*/ 60 h 822"/>
                <a:gd name="T80" fmla="*/ 252 w 254"/>
                <a:gd name="T81" fmla="*/ 39 h 822"/>
                <a:gd name="T82" fmla="*/ 248 w 254"/>
                <a:gd name="T83" fmla="*/ 19 h 822"/>
                <a:gd name="T84" fmla="*/ 243 w 254"/>
                <a:gd name="T85" fmla="*/ 0 h 822"/>
                <a:gd name="T86" fmla="*/ 243 w 254"/>
                <a:gd name="T87" fmla="*/ 0 h 822"/>
                <a:gd name="T88" fmla="*/ 237 w 254"/>
                <a:gd name="T89" fmla="*/ 1 h 8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4"/>
                <a:gd name="T136" fmla="*/ 0 h 822"/>
                <a:gd name="T137" fmla="*/ 254 w 254"/>
                <a:gd name="T138" fmla="*/ 822 h 8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4" h="822">
                  <a:moveTo>
                    <a:pt x="237" y="1"/>
                  </a:moveTo>
                  <a:lnTo>
                    <a:pt x="237" y="1"/>
                  </a:lnTo>
                  <a:lnTo>
                    <a:pt x="242" y="20"/>
                  </a:lnTo>
                  <a:lnTo>
                    <a:pt x="246" y="40"/>
                  </a:lnTo>
                  <a:lnTo>
                    <a:pt x="248" y="60"/>
                  </a:lnTo>
                  <a:lnTo>
                    <a:pt x="250" y="81"/>
                  </a:lnTo>
                  <a:lnTo>
                    <a:pt x="250" y="102"/>
                  </a:lnTo>
                  <a:lnTo>
                    <a:pt x="248" y="124"/>
                  </a:lnTo>
                  <a:lnTo>
                    <a:pt x="246" y="146"/>
                  </a:lnTo>
                  <a:lnTo>
                    <a:pt x="243" y="169"/>
                  </a:lnTo>
                  <a:lnTo>
                    <a:pt x="239" y="191"/>
                  </a:lnTo>
                  <a:lnTo>
                    <a:pt x="234" y="215"/>
                  </a:lnTo>
                  <a:lnTo>
                    <a:pt x="229" y="239"/>
                  </a:lnTo>
                  <a:lnTo>
                    <a:pt x="221" y="263"/>
                  </a:lnTo>
                  <a:lnTo>
                    <a:pt x="207" y="313"/>
                  </a:lnTo>
                  <a:lnTo>
                    <a:pt x="188" y="365"/>
                  </a:lnTo>
                  <a:lnTo>
                    <a:pt x="169" y="418"/>
                  </a:lnTo>
                  <a:lnTo>
                    <a:pt x="147" y="472"/>
                  </a:lnTo>
                  <a:lnTo>
                    <a:pt x="124" y="528"/>
                  </a:lnTo>
                  <a:lnTo>
                    <a:pt x="101" y="584"/>
                  </a:lnTo>
                  <a:lnTo>
                    <a:pt x="50" y="701"/>
                  </a:lnTo>
                  <a:lnTo>
                    <a:pt x="0" y="819"/>
                  </a:lnTo>
                  <a:lnTo>
                    <a:pt x="5" y="822"/>
                  </a:lnTo>
                  <a:lnTo>
                    <a:pt x="55" y="702"/>
                  </a:lnTo>
                  <a:lnTo>
                    <a:pt x="105" y="587"/>
                  </a:lnTo>
                  <a:lnTo>
                    <a:pt x="130" y="529"/>
                  </a:lnTo>
                  <a:lnTo>
                    <a:pt x="153" y="474"/>
                  </a:lnTo>
                  <a:lnTo>
                    <a:pt x="174" y="420"/>
                  </a:lnTo>
                  <a:lnTo>
                    <a:pt x="195" y="366"/>
                  </a:lnTo>
                  <a:lnTo>
                    <a:pt x="212" y="315"/>
                  </a:lnTo>
                  <a:lnTo>
                    <a:pt x="228" y="265"/>
                  </a:lnTo>
                  <a:lnTo>
                    <a:pt x="234" y="240"/>
                  </a:lnTo>
                  <a:lnTo>
                    <a:pt x="240" y="216"/>
                  </a:lnTo>
                  <a:lnTo>
                    <a:pt x="245" y="193"/>
                  </a:lnTo>
                  <a:lnTo>
                    <a:pt x="248" y="169"/>
                  </a:lnTo>
                  <a:lnTo>
                    <a:pt x="252" y="146"/>
                  </a:lnTo>
                  <a:lnTo>
                    <a:pt x="253" y="124"/>
                  </a:lnTo>
                  <a:lnTo>
                    <a:pt x="254" y="102"/>
                  </a:lnTo>
                  <a:lnTo>
                    <a:pt x="254" y="81"/>
                  </a:lnTo>
                  <a:lnTo>
                    <a:pt x="253" y="60"/>
                  </a:lnTo>
                  <a:lnTo>
                    <a:pt x="252" y="39"/>
                  </a:lnTo>
                  <a:lnTo>
                    <a:pt x="248" y="19"/>
                  </a:lnTo>
                  <a:lnTo>
                    <a:pt x="243" y="0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7" name="Freeform 4269"/>
            <p:cNvSpPr>
              <a:spLocks/>
            </p:cNvSpPr>
            <p:nvPr/>
          </p:nvSpPr>
          <p:spPr bwMode="auto">
            <a:xfrm>
              <a:off x="1304" y="484"/>
              <a:ext cx="168" cy="373"/>
            </a:xfrm>
            <a:custGeom>
              <a:avLst/>
              <a:gdLst>
                <a:gd name="T0" fmla="*/ 0 w 168"/>
                <a:gd name="T1" fmla="*/ 6 h 373"/>
                <a:gd name="T2" fmla="*/ 0 w 168"/>
                <a:gd name="T3" fmla="*/ 6 h 373"/>
                <a:gd name="T4" fmla="*/ 5 w 168"/>
                <a:gd name="T5" fmla="*/ 9 h 373"/>
                <a:gd name="T6" fmla="*/ 10 w 168"/>
                <a:gd name="T7" fmla="*/ 13 h 373"/>
                <a:gd name="T8" fmla="*/ 17 w 168"/>
                <a:gd name="T9" fmla="*/ 20 h 373"/>
                <a:gd name="T10" fmla="*/ 26 w 168"/>
                <a:gd name="T11" fmla="*/ 31 h 373"/>
                <a:gd name="T12" fmla="*/ 34 w 168"/>
                <a:gd name="T13" fmla="*/ 44 h 373"/>
                <a:gd name="T14" fmla="*/ 44 w 168"/>
                <a:gd name="T15" fmla="*/ 59 h 373"/>
                <a:gd name="T16" fmla="*/ 54 w 168"/>
                <a:gd name="T17" fmla="*/ 78 h 373"/>
                <a:gd name="T18" fmla="*/ 65 w 168"/>
                <a:gd name="T19" fmla="*/ 99 h 373"/>
                <a:gd name="T20" fmla="*/ 76 w 168"/>
                <a:gd name="T21" fmla="*/ 123 h 373"/>
                <a:gd name="T22" fmla="*/ 87 w 168"/>
                <a:gd name="T23" fmla="*/ 150 h 373"/>
                <a:gd name="T24" fmla="*/ 99 w 168"/>
                <a:gd name="T25" fmla="*/ 179 h 373"/>
                <a:gd name="T26" fmla="*/ 111 w 168"/>
                <a:gd name="T27" fmla="*/ 213 h 373"/>
                <a:gd name="T28" fmla="*/ 124 w 168"/>
                <a:gd name="T29" fmla="*/ 248 h 373"/>
                <a:gd name="T30" fmla="*/ 137 w 168"/>
                <a:gd name="T31" fmla="*/ 287 h 373"/>
                <a:gd name="T32" fmla="*/ 150 w 168"/>
                <a:gd name="T33" fmla="*/ 328 h 373"/>
                <a:gd name="T34" fmla="*/ 162 w 168"/>
                <a:gd name="T35" fmla="*/ 373 h 373"/>
                <a:gd name="T36" fmla="*/ 168 w 168"/>
                <a:gd name="T37" fmla="*/ 372 h 373"/>
                <a:gd name="T38" fmla="*/ 155 w 168"/>
                <a:gd name="T39" fmla="*/ 327 h 373"/>
                <a:gd name="T40" fmla="*/ 142 w 168"/>
                <a:gd name="T41" fmla="*/ 285 h 373"/>
                <a:gd name="T42" fmla="*/ 129 w 168"/>
                <a:gd name="T43" fmla="*/ 247 h 373"/>
                <a:gd name="T44" fmla="*/ 117 w 168"/>
                <a:gd name="T45" fmla="*/ 210 h 373"/>
                <a:gd name="T46" fmla="*/ 104 w 168"/>
                <a:gd name="T47" fmla="*/ 178 h 373"/>
                <a:gd name="T48" fmla="*/ 91 w 168"/>
                <a:gd name="T49" fmla="*/ 148 h 373"/>
                <a:gd name="T50" fmla="*/ 80 w 168"/>
                <a:gd name="T51" fmla="*/ 120 h 373"/>
                <a:gd name="T52" fmla="*/ 69 w 168"/>
                <a:gd name="T53" fmla="*/ 97 h 373"/>
                <a:gd name="T54" fmla="*/ 58 w 168"/>
                <a:gd name="T55" fmla="*/ 75 h 373"/>
                <a:gd name="T56" fmla="*/ 47 w 168"/>
                <a:gd name="T57" fmla="*/ 56 h 373"/>
                <a:gd name="T58" fmla="*/ 39 w 168"/>
                <a:gd name="T59" fmla="*/ 40 h 373"/>
                <a:gd name="T60" fmla="*/ 29 w 168"/>
                <a:gd name="T61" fmla="*/ 28 h 373"/>
                <a:gd name="T62" fmla="*/ 22 w 168"/>
                <a:gd name="T63" fmla="*/ 16 h 373"/>
                <a:gd name="T64" fmla="*/ 13 w 168"/>
                <a:gd name="T65" fmla="*/ 9 h 373"/>
                <a:gd name="T66" fmla="*/ 7 w 168"/>
                <a:gd name="T67" fmla="*/ 4 h 373"/>
                <a:gd name="T68" fmla="*/ 1 w 168"/>
                <a:gd name="T69" fmla="*/ 0 h 373"/>
                <a:gd name="T70" fmla="*/ 1 w 168"/>
                <a:gd name="T71" fmla="*/ 0 h 373"/>
                <a:gd name="T72" fmla="*/ 0 w 168"/>
                <a:gd name="T73" fmla="*/ 6 h 37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8"/>
                <a:gd name="T112" fmla="*/ 0 h 373"/>
                <a:gd name="T113" fmla="*/ 168 w 168"/>
                <a:gd name="T114" fmla="*/ 373 h 37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8" h="373">
                  <a:moveTo>
                    <a:pt x="0" y="6"/>
                  </a:moveTo>
                  <a:lnTo>
                    <a:pt x="0" y="6"/>
                  </a:lnTo>
                  <a:lnTo>
                    <a:pt x="5" y="9"/>
                  </a:lnTo>
                  <a:lnTo>
                    <a:pt x="10" y="13"/>
                  </a:lnTo>
                  <a:lnTo>
                    <a:pt x="17" y="20"/>
                  </a:lnTo>
                  <a:lnTo>
                    <a:pt x="26" y="31"/>
                  </a:lnTo>
                  <a:lnTo>
                    <a:pt x="34" y="44"/>
                  </a:lnTo>
                  <a:lnTo>
                    <a:pt x="44" y="59"/>
                  </a:lnTo>
                  <a:lnTo>
                    <a:pt x="54" y="78"/>
                  </a:lnTo>
                  <a:lnTo>
                    <a:pt x="65" y="99"/>
                  </a:lnTo>
                  <a:lnTo>
                    <a:pt x="76" y="123"/>
                  </a:lnTo>
                  <a:lnTo>
                    <a:pt x="87" y="150"/>
                  </a:lnTo>
                  <a:lnTo>
                    <a:pt x="99" y="179"/>
                  </a:lnTo>
                  <a:lnTo>
                    <a:pt x="111" y="213"/>
                  </a:lnTo>
                  <a:lnTo>
                    <a:pt x="124" y="248"/>
                  </a:lnTo>
                  <a:lnTo>
                    <a:pt x="137" y="287"/>
                  </a:lnTo>
                  <a:lnTo>
                    <a:pt x="150" y="328"/>
                  </a:lnTo>
                  <a:lnTo>
                    <a:pt x="162" y="373"/>
                  </a:lnTo>
                  <a:lnTo>
                    <a:pt x="168" y="372"/>
                  </a:lnTo>
                  <a:lnTo>
                    <a:pt x="155" y="327"/>
                  </a:lnTo>
                  <a:lnTo>
                    <a:pt x="142" y="285"/>
                  </a:lnTo>
                  <a:lnTo>
                    <a:pt x="129" y="247"/>
                  </a:lnTo>
                  <a:lnTo>
                    <a:pt x="117" y="210"/>
                  </a:lnTo>
                  <a:lnTo>
                    <a:pt x="104" y="178"/>
                  </a:lnTo>
                  <a:lnTo>
                    <a:pt x="91" y="148"/>
                  </a:lnTo>
                  <a:lnTo>
                    <a:pt x="80" y="120"/>
                  </a:lnTo>
                  <a:lnTo>
                    <a:pt x="69" y="97"/>
                  </a:lnTo>
                  <a:lnTo>
                    <a:pt x="58" y="75"/>
                  </a:lnTo>
                  <a:lnTo>
                    <a:pt x="47" y="56"/>
                  </a:lnTo>
                  <a:lnTo>
                    <a:pt x="39" y="40"/>
                  </a:lnTo>
                  <a:lnTo>
                    <a:pt x="29" y="28"/>
                  </a:lnTo>
                  <a:lnTo>
                    <a:pt x="22" y="16"/>
                  </a:lnTo>
                  <a:lnTo>
                    <a:pt x="13" y="9"/>
                  </a:lnTo>
                  <a:lnTo>
                    <a:pt x="7" y="4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8" name="Freeform 4270"/>
            <p:cNvSpPr>
              <a:spLocks/>
            </p:cNvSpPr>
            <p:nvPr/>
          </p:nvSpPr>
          <p:spPr bwMode="auto">
            <a:xfrm>
              <a:off x="2754" y="2332"/>
              <a:ext cx="63" cy="28"/>
            </a:xfrm>
            <a:custGeom>
              <a:avLst/>
              <a:gdLst>
                <a:gd name="T0" fmla="*/ 3 w 63"/>
                <a:gd name="T1" fmla="*/ 28 h 28"/>
                <a:gd name="T2" fmla="*/ 3 w 63"/>
                <a:gd name="T3" fmla="*/ 28 h 28"/>
                <a:gd name="T4" fmla="*/ 20 w 63"/>
                <a:gd name="T5" fmla="*/ 19 h 28"/>
                <a:gd name="T6" fmla="*/ 34 w 63"/>
                <a:gd name="T7" fmla="*/ 12 h 28"/>
                <a:gd name="T8" fmla="*/ 42 w 63"/>
                <a:gd name="T9" fmla="*/ 9 h 28"/>
                <a:gd name="T10" fmla="*/ 49 w 63"/>
                <a:gd name="T11" fmla="*/ 7 h 28"/>
                <a:gd name="T12" fmla="*/ 55 w 63"/>
                <a:gd name="T13" fmla="*/ 7 h 28"/>
                <a:gd name="T14" fmla="*/ 61 w 63"/>
                <a:gd name="T15" fmla="*/ 5 h 28"/>
                <a:gd name="T16" fmla="*/ 63 w 63"/>
                <a:gd name="T17" fmla="*/ 0 h 28"/>
                <a:gd name="T18" fmla="*/ 55 w 63"/>
                <a:gd name="T19" fmla="*/ 0 h 28"/>
                <a:gd name="T20" fmla="*/ 48 w 63"/>
                <a:gd name="T21" fmla="*/ 2 h 28"/>
                <a:gd name="T22" fmla="*/ 41 w 63"/>
                <a:gd name="T23" fmla="*/ 4 h 28"/>
                <a:gd name="T24" fmla="*/ 33 w 63"/>
                <a:gd name="T25" fmla="*/ 7 h 28"/>
                <a:gd name="T26" fmla="*/ 17 w 63"/>
                <a:gd name="T27" fmla="*/ 14 h 28"/>
                <a:gd name="T28" fmla="*/ 0 w 63"/>
                <a:gd name="T29" fmla="*/ 23 h 28"/>
                <a:gd name="T30" fmla="*/ 0 w 63"/>
                <a:gd name="T31" fmla="*/ 23 h 28"/>
                <a:gd name="T32" fmla="*/ 3 w 63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3"/>
                <a:gd name="T52" fmla="*/ 0 h 28"/>
                <a:gd name="T53" fmla="*/ 63 w 63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3" h="28">
                  <a:moveTo>
                    <a:pt x="3" y="28"/>
                  </a:moveTo>
                  <a:lnTo>
                    <a:pt x="3" y="28"/>
                  </a:lnTo>
                  <a:lnTo>
                    <a:pt x="20" y="19"/>
                  </a:lnTo>
                  <a:lnTo>
                    <a:pt x="34" y="12"/>
                  </a:lnTo>
                  <a:lnTo>
                    <a:pt x="42" y="9"/>
                  </a:lnTo>
                  <a:lnTo>
                    <a:pt x="49" y="7"/>
                  </a:lnTo>
                  <a:lnTo>
                    <a:pt x="55" y="7"/>
                  </a:lnTo>
                  <a:lnTo>
                    <a:pt x="61" y="5"/>
                  </a:lnTo>
                  <a:lnTo>
                    <a:pt x="63" y="0"/>
                  </a:lnTo>
                  <a:lnTo>
                    <a:pt x="55" y="0"/>
                  </a:lnTo>
                  <a:lnTo>
                    <a:pt x="48" y="2"/>
                  </a:lnTo>
                  <a:lnTo>
                    <a:pt x="41" y="4"/>
                  </a:lnTo>
                  <a:lnTo>
                    <a:pt x="33" y="7"/>
                  </a:lnTo>
                  <a:lnTo>
                    <a:pt x="17" y="14"/>
                  </a:lnTo>
                  <a:lnTo>
                    <a:pt x="0" y="23"/>
                  </a:lnTo>
                  <a:lnTo>
                    <a:pt x="3" y="2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9" name="Freeform 4271"/>
            <p:cNvSpPr>
              <a:spLocks/>
            </p:cNvSpPr>
            <p:nvPr/>
          </p:nvSpPr>
          <p:spPr bwMode="auto">
            <a:xfrm>
              <a:off x="2696" y="2355"/>
              <a:ext cx="61" cy="71"/>
            </a:xfrm>
            <a:custGeom>
              <a:avLst/>
              <a:gdLst>
                <a:gd name="T0" fmla="*/ 6 w 61"/>
                <a:gd name="T1" fmla="*/ 71 h 71"/>
                <a:gd name="T2" fmla="*/ 6 w 61"/>
                <a:gd name="T3" fmla="*/ 71 h 71"/>
                <a:gd name="T4" fmla="*/ 7 w 61"/>
                <a:gd name="T5" fmla="*/ 65 h 71"/>
                <a:gd name="T6" fmla="*/ 9 w 61"/>
                <a:gd name="T7" fmla="*/ 57 h 71"/>
                <a:gd name="T8" fmla="*/ 14 w 61"/>
                <a:gd name="T9" fmla="*/ 49 h 71"/>
                <a:gd name="T10" fmla="*/ 22 w 61"/>
                <a:gd name="T11" fmla="*/ 40 h 71"/>
                <a:gd name="T12" fmla="*/ 29 w 61"/>
                <a:gd name="T13" fmla="*/ 30 h 71"/>
                <a:gd name="T14" fmla="*/ 39 w 61"/>
                <a:gd name="T15" fmla="*/ 21 h 71"/>
                <a:gd name="T16" fmla="*/ 50 w 61"/>
                <a:gd name="T17" fmla="*/ 12 h 71"/>
                <a:gd name="T18" fmla="*/ 61 w 61"/>
                <a:gd name="T19" fmla="*/ 5 h 71"/>
                <a:gd name="T20" fmla="*/ 58 w 61"/>
                <a:gd name="T21" fmla="*/ 0 h 71"/>
                <a:gd name="T22" fmla="*/ 46 w 61"/>
                <a:gd name="T23" fmla="*/ 9 h 71"/>
                <a:gd name="T24" fmla="*/ 35 w 61"/>
                <a:gd name="T25" fmla="*/ 17 h 71"/>
                <a:gd name="T26" fmla="*/ 25 w 61"/>
                <a:gd name="T27" fmla="*/ 26 h 71"/>
                <a:gd name="T28" fmla="*/ 17 w 61"/>
                <a:gd name="T29" fmla="*/ 36 h 71"/>
                <a:gd name="T30" fmla="*/ 11 w 61"/>
                <a:gd name="T31" fmla="*/ 45 h 71"/>
                <a:gd name="T32" fmla="*/ 4 w 61"/>
                <a:gd name="T33" fmla="*/ 55 h 71"/>
                <a:gd name="T34" fmla="*/ 2 w 61"/>
                <a:gd name="T35" fmla="*/ 64 h 71"/>
                <a:gd name="T36" fmla="*/ 0 w 61"/>
                <a:gd name="T37" fmla="*/ 71 h 71"/>
                <a:gd name="T38" fmla="*/ 0 w 61"/>
                <a:gd name="T39" fmla="*/ 71 h 71"/>
                <a:gd name="T40" fmla="*/ 6 w 61"/>
                <a:gd name="T41" fmla="*/ 7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1"/>
                <a:gd name="T64" fmla="*/ 0 h 71"/>
                <a:gd name="T65" fmla="*/ 61 w 61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1" h="71">
                  <a:moveTo>
                    <a:pt x="6" y="71"/>
                  </a:moveTo>
                  <a:lnTo>
                    <a:pt x="6" y="71"/>
                  </a:lnTo>
                  <a:lnTo>
                    <a:pt x="7" y="65"/>
                  </a:lnTo>
                  <a:lnTo>
                    <a:pt x="9" y="57"/>
                  </a:lnTo>
                  <a:lnTo>
                    <a:pt x="14" y="49"/>
                  </a:lnTo>
                  <a:lnTo>
                    <a:pt x="22" y="40"/>
                  </a:lnTo>
                  <a:lnTo>
                    <a:pt x="29" y="30"/>
                  </a:lnTo>
                  <a:lnTo>
                    <a:pt x="39" y="21"/>
                  </a:lnTo>
                  <a:lnTo>
                    <a:pt x="50" y="12"/>
                  </a:lnTo>
                  <a:lnTo>
                    <a:pt x="61" y="5"/>
                  </a:lnTo>
                  <a:lnTo>
                    <a:pt x="58" y="0"/>
                  </a:lnTo>
                  <a:lnTo>
                    <a:pt x="46" y="9"/>
                  </a:lnTo>
                  <a:lnTo>
                    <a:pt x="35" y="17"/>
                  </a:lnTo>
                  <a:lnTo>
                    <a:pt x="25" y="26"/>
                  </a:lnTo>
                  <a:lnTo>
                    <a:pt x="17" y="36"/>
                  </a:lnTo>
                  <a:lnTo>
                    <a:pt x="11" y="45"/>
                  </a:lnTo>
                  <a:lnTo>
                    <a:pt x="4" y="55"/>
                  </a:lnTo>
                  <a:lnTo>
                    <a:pt x="2" y="64"/>
                  </a:lnTo>
                  <a:lnTo>
                    <a:pt x="0" y="71"/>
                  </a:lnTo>
                  <a:lnTo>
                    <a:pt x="6" y="7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0" name="Freeform 4272"/>
            <p:cNvSpPr>
              <a:spLocks/>
            </p:cNvSpPr>
            <p:nvPr/>
          </p:nvSpPr>
          <p:spPr bwMode="auto">
            <a:xfrm>
              <a:off x="2696" y="2426"/>
              <a:ext cx="25" cy="43"/>
            </a:xfrm>
            <a:custGeom>
              <a:avLst/>
              <a:gdLst>
                <a:gd name="T0" fmla="*/ 25 w 25"/>
                <a:gd name="T1" fmla="*/ 39 h 43"/>
                <a:gd name="T2" fmla="*/ 25 w 25"/>
                <a:gd name="T3" fmla="*/ 39 h 43"/>
                <a:gd name="T4" fmla="*/ 18 w 25"/>
                <a:gd name="T5" fmla="*/ 29 h 43"/>
                <a:gd name="T6" fmla="*/ 12 w 25"/>
                <a:gd name="T7" fmla="*/ 20 h 43"/>
                <a:gd name="T8" fmla="*/ 9 w 25"/>
                <a:gd name="T9" fmla="*/ 15 h 43"/>
                <a:gd name="T10" fmla="*/ 7 w 25"/>
                <a:gd name="T11" fmla="*/ 11 h 43"/>
                <a:gd name="T12" fmla="*/ 6 w 25"/>
                <a:gd name="T13" fmla="*/ 5 h 43"/>
                <a:gd name="T14" fmla="*/ 6 w 25"/>
                <a:gd name="T15" fmla="*/ 0 h 43"/>
                <a:gd name="T16" fmla="*/ 0 w 25"/>
                <a:gd name="T17" fmla="*/ 0 h 43"/>
                <a:gd name="T18" fmla="*/ 1 w 25"/>
                <a:gd name="T19" fmla="*/ 6 h 43"/>
                <a:gd name="T20" fmla="*/ 2 w 25"/>
                <a:gd name="T21" fmla="*/ 13 h 43"/>
                <a:gd name="T22" fmla="*/ 4 w 25"/>
                <a:gd name="T23" fmla="*/ 18 h 43"/>
                <a:gd name="T24" fmla="*/ 7 w 25"/>
                <a:gd name="T25" fmla="*/ 23 h 43"/>
                <a:gd name="T26" fmla="*/ 13 w 25"/>
                <a:gd name="T27" fmla="*/ 33 h 43"/>
                <a:gd name="T28" fmla="*/ 22 w 25"/>
                <a:gd name="T29" fmla="*/ 43 h 43"/>
                <a:gd name="T30" fmla="*/ 22 w 25"/>
                <a:gd name="T31" fmla="*/ 43 h 43"/>
                <a:gd name="T32" fmla="*/ 25 w 25"/>
                <a:gd name="T33" fmla="*/ 39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43"/>
                <a:gd name="T53" fmla="*/ 25 w 2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43">
                  <a:moveTo>
                    <a:pt x="25" y="39"/>
                  </a:moveTo>
                  <a:lnTo>
                    <a:pt x="25" y="39"/>
                  </a:lnTo>
                  <a:lnTo>
                    <a:pt x="18" y="29"/>
                  </a:lnTo>
                  <a:lnTo>
                    <a:pt x="12" y="20"/>
                  </a:lnTo>
                  <a:lnTo>
                    <a:pt x="9" y="15"/>
                  </a:lnTo>
                  <a:lnTo>
                    <a:pt x="7" y="11"/>
                  </a:lnTo>
                  <a:lnTo>
                    <a:pt x="6" y="5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8"/>
                  </a:lnTo>
                  <a:lnTo>
                    <a:pt x="7" y="23"/>
                  </a:lnTo>
                  <a:lnTo>
                    <a:pt x="13" y="33"/>
                  </a:lnTo>
                  <a:lnTo>
                    <a:pt x="22" y="43"/>
                  </a:lnTo>
                  <a:lnTo>
                    <a:pt x="25" y="3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1" name="Freeform 4273"/>
            <p:cNvSpPr>
              <a:spLocks/>
            </p:cNvSpPr>
            <p:nvPr/>
          </p:nvSpPr>
          <p:spPr bwMode="auto">
            <a:xfrm>
              <a:off x="2718" y="2465"/>
              <a:ext cx="46" cy="27"/>
            </a:xfrm>
            <a:custGeom>
              <a:avLst/>
              <a:gdLst>
                <a:gd name="T0" fmla="*/ 46 w 46"/>
                <a:gd name="T1" fmla="*/ 21 h 27"/>
                <a:gd name="T2" fmla="*/ 46 w 46"/>
                <a:gd name="T3" fmla="*/ 21 h 27"/>
                <a:gd name="T4" fmla="*/ 40 w 46"/>
                <a:gd name="T5" fmla="*/ 21 h 27"/>
                <a:gd name="T6" fmla="*/ 34 w 46"/>
                <a:gd name="T7" fmla="*/ 20 h 27"/>
                <a:gd name="T8" fmla="*/ 28 w 46"/>
                <a:gd name="T9" fmla="*/ 17 h 27"/>
                <a:gd name="T10" fmla="*/ 23 w 46"/>
                <a:gd name="T11" fmla="*/ 15 h 27"/>
                <a:gd name="T12" fmla="*/ 17 w 46"/>
                <a:gd name="T13" fmla="*/ 12 h 27"/>
                <a:gd name="T14" fmla="*/ 12 w 46"/>
                <a:gd name="T15" fmla="*/ 9 h 27"/>
                <a:gd name="T16" fmla="*/ 7 w 46"/>
                <a:gd name="T17" fmla="*/ 5 h 27"/>
                <a:gd name="T18" fmla="*/ 3 w 46"/>
                <a:gd name="T19" fmla="*/ 0 h 27"/>
                <a:gd name="T20" fmla="*/ 0 w 46"/>
                <a:gd name="T21" fmla="*/ 4 h 27"/>
                <a:gd name="T22" fmla="*/ 3 w 46"/>
                <a:gd name="T23" fmla="*/ 9 h 27"/>
                <a:gd name="T24" fmla="*/ 8 w 46"/>
                <a:gd name="T25" fmla="*/ 14 h 27"/>
                <a:gd name="T26" fmla="*/ 14 w 46"/>
                <a:gd name="T27" fmla="*/ 17 h 27"/>
                <a:gd name="T28" fmla="*/ 20 w 46"/>
                <a:gd name="T29" fmla="*/ 20 h 27"/>
                <a:gd name="T30" fmla="*/ 26 w 46"/>
                <a:gd name="T31" fmla="*/ 24 h 27"/>
                <a:gd name="T32" fmla="*/ 33 w 46"/>
                <a:gd name="T33" fmla="*/ 25 h 27"/>
                <a:gd name="T34" fmla="*/ 40 w 46"/>
                <a:gd name="T35" fmla="*/ 26 h 27"/>
                <a:gd name="T36" fmla="*/ 46 w 46"/>
                <a:gd name="T37" fmla="*/ 27 h 27"/>
                <a:gd name="T38" fmla="*/ 46 w 46"/>
                <a:gd name="T39" fmla="*/ 27 h 27"/>
                <a:gd name="T40" fmla="*/ 46 w 46"/>
                <a:gd name="T41" fmla="*/ 21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"/>
                <a:gd name="T64" fmla="*/ 0 h 27"/>
                <a:gd name="T65" fmla="*/ 46 w 46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" h="27">
                  <a:moveTo>
                    <a:pt x="46" y="21"/>
                  </a:moveTo>
                  <a:lnTo>
                    <a:pt x="46" y="21"/>
                  </a:lnTo>
                  <a:lnTo>
                    <a:pt x="40" y="21"/>
                  </a:lnTo>
                  <a:lnTo>
                    <a:pt x="34" y="20"/>
                  </a:lnTo>
                  <a:lnTo>
                    <a:pt x="28" y="17"/>
                  </a:lnTo>
                  <a:lnTo>
                    <a:pt x="23" y="15"/>
                  </a:lnTo>
                  <a:lnTo>
                    <a:pt x="17" y="12"/>
                  </a:lnTo>
                  <a:lnTo>
                    <a:pt x="12" y="9"/>
                  </a:lnTo>
                  <a:lnTo>
                    <a:pt x="7" y="5"/>
                  </a:lnTo>
                  <a:lnTo>
                    <a:pt x="3" y="0"/>
                  </a:lnTo>
                  <a:lnTo>
                    <a:pt x="0" y="4"/>
                  </a:lnTo>
                  <a:lnTo>
                    <a:pt x="3" y="9"/>
                  </a:lnTo>
                  <a:lnTo>
                    <a:pt x="8" y="14"/>
                  </a:lnTo>
                  <a:lnTo>
                    <a:pt x="14" y="17"/>
                  </a:lnTo>
                  <a:lnTo>
                    <a:pt x="20" y="20"/>
                  </a:lnTo>
                  <a:lnTo>
                    <a:pt x="26" y="24"/>
                  </a:lnTo>
                  <a:lnTo>
                    <a:pt x="33" y="25"/>
                  </a:lnTo>
                  <a:lnTo>
                    <a:pt x="40" y="26"/>
                  </a:lnTo>
                  <a:lnTo>
                    <a:pt x="46" y="27"/>
                  </a:lnTo>
                  <a:lnTo>
                    <a:pt x="46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2" name="Freeform 4274"/>
            <p:cNvSpPr>
              <a:spLocks/>
            </p:cNvSpPr>
            <p:nvPr/>
          </p:nvSpPr>
          <p:spPr bwMode="auto">
            <a:xfrm>
              <a:off x="2764" y="2465"/>
              <a:ext cx="49" cy="27"/>
            </a:xfrm>
            <a:custGeom>
              <a:avLst/>
              <a:gdLst>
                <a:gd name="T0" fmla="*/ 44 w 49"/>
                <a:gd name="T1" fmla="*/ 0 h 27"/>
                <a:gd name="T2" fmla="*/ 44 w 49"/>
                <a:gd name="T3" fmla="*/ 0 h 27"/>
                <a:gd name="T4" fmla="*/ 40 w 49"/>
                <a:gd name="T5" fmla="*/ 5 h 27"/>
                <a:gd name="T6" fmla="*/ 35 w 49"/>
                <a:gd name="T7" fmla="*/ 9 h 27"/>
                <a:gd name="T8" fmla="*/ 31 w 49"/>
                <a:gd name="T9" fmla="*/ 12 h 27"/>
                <a:gd name="T10" fmla="*/ 24 w 49"/>
                <a:gd name="T11" fmla="*/ 16 h 27"/>
                <a:gd name="T12" fmla="*/ 18 w 49"/>
                <a:gd name="T13" fmla="*/ 19 h 27"/>
                <a:gd name="T14" fmla="*/ 12 w 49"/>
                <a:gd name="T15" fmla="*/ 20 h 27"/>
                <a:gd name="T16" fmla="*/ 6 w 49"/>
                <a:gd name="T17" fmla="*/ 21 h 27"/>
                <a:gd name="T18" fmla="*/ 0 w 49"/>
                <a:gd name="T19" fmla="*/ 21 h 27"/>
                <a:gd name="T20" fmla="*/ 0 w 49"/>
                <a:gd name="T21" fmla="*/ 27 h 27"/>
                <a:gd name="T22" fmla="*/ 7 w 49"/>
                <a:gd name="T23" fmla="*/ 26 h 27"/>
                <a:gd name="T24" fmla="*/ 13 w 49"/>
                <a:gd name="T25" fmla="*/ 25 h 27"/>
                <a:gd name="T26" fmla="*/ 21 w 49"/>
                <a:gd name="T27" fmla="*/ 24 h 27"/>
                <a:gd name="T28" fmla="*/ 27 w 49"/>
                <a:gd name="T29" fmla="*/ 21 h 27"/>
                <a:gd name="T30" fmla="*/ 33 w 49"/>
                <a:gd name="T31" fmla="*/ 17 h 27"/>
                <a:gd name="T32" fmla="*/ 39 w 49"/>
                <a:gd name="T33" fmla="*/ 14 h 27"/>
                <a:gd name="T34" fmla="*/ 44 w 49"/>
                <a:gd name="T35" fmla="*/ 9 h 27"/>
                <a:gd name="T36" fmla="*/ 49 w 49"/>
                <a:gd name="T37" fmla="*/ 4 h 27"/>
                <a:gd name="T38" fmla="*/ 49 w 49"/>
                <a:gd name="T39" fmla="*/ 4 h 27"/>
                <a:gd name="T40" fmla="*/ 44 w 49"/>
                <a:gd name="T41" fmla="*/ 0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9"/>
                <a:gd name="T64" fmla="*/ 0 h 27"/>
                <a:gd name="T65" fmla="*/ 49 w 49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9" h="27">
                  <a:moveTo>
                    <a:pt x="44" y="0"/>
                  </a:moveTo>
                  <a:lnTo>
                    <a:pt x="44" y="0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31" y="12"/>
                  </a:lnTo>
                  <a:lnTo>
                    <a:pt x="24" y="16"/>
                  </a:lnTo>
                  <a:lnTo>
                    <a:pt x="18" y="19"/>
                  </a:lnTo>
                  <a:lnTo>
                    <a:pt x="12" y="20"/>
                  </a:lnTo>
                  <a:lnTo>
                    <a:pt x="6" y="2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7" y="26"/>
                  </a:lnTo>
                  <a:lnTo>
                    <a:pt x="13" y="25"/>
                  </a:lnTo>
                  <a:lnTo>
                    <a:pt x="21" y="24"/>
                  </a:lnTo>
                  <a:lnTo>
                    <a:pt x="27" y="21"/>
                  </a:lnTo>
                  <a:lnTo>
                    <a:pt x="33" y="17"/>
                  </a:lnTo>
                  <a:lnTo>
                    <a:pt x="39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3" name="Freeform 4275"/>
            <p:cNvSpPr>
              <a:spLocks/>
            </p:cNvSpPr>
            <p:nvPr/>
          </p:nvSpPr>
          <p:spPr bwMode="auto">
            <a:xfrm>
              <a:off x="2808" y="2414"/>
              <a:ext cx="24" cy="55"/>
            </a:xfrm>
            <a:custGeom>
              <a:avLst/>
              <a:gdLst>
                <a:gd name="T0" fmla="*/ 20 w 24"/>
                <a:gd name="T1" fmla="*/ 0 h 55"/>
                <a:gd name="T2" fmla="*/ 18 w 24"/>
                <a:gd name="T3" fmla="*/ 1 h 55"/>
                <a:gd name="T4" fmla="*/ 18 w 24"/>
                <a:gd name="T5" fmla="*/ 8 h 55"/>
                <a:gd name="T6" fmla="*/ 17 w 24"/>
                <a:gd name="T7" fmla="*/ 15 h 55"/>
                <a:gd name="T8" fmla="*/ 16 w 24"/>
                <a:gd name="T9" fmla="*/ 22 h 55"/>
                <a:gd name="T10" fmla="*/ 13 w 24"/>
                <a:gd name="T11" fmla="*/ 28 h 55"/>
                <a:gd name="T12" fmla="*/ 9 w 24"/>
                <a:gd name="T13" fmla="*/ 41 h 55"/>
                <a:gd name="T14" fmla="*/ 0 w 24"/>
                <a:gd name="T15" fmla="*/ 51 h 55"/>
                <a:gd name="T16" fmla="*/ 5 w 24"/>
                <a:gd name="T17" fmla="*/ 55 h 55"/>
                <a:gd name="T18" fmla="*/ 13 w 24"/>
                <a:gd name="T19" fmla="*/ 43 h 55"/>
                <a:gd name="T20" fmla="*/ 20 w 24"/>
                <a:gd name="T21" fmla="*/ 31 h 55"/>
                <a:gd name="T22" fmla="*/ 21 w 24"/>
                <a:gd name="T23" fmla="*/ 23 h 55"/>
                <a:gd name="T24" fmla="*/ 23 w 24"/>
                <a:gd name="T25" fmla="*/ 16 h 55"/>
                <a:gd name="T26" fmla="*/ 24 w 24"/>
                <a:gd name="T27" fmla="*/ 8 h 55"/>
                <a:gd name="T28" fmla="*/ 24 w 24"/>
                <a:gd name="T29" fmla="*/ 1 h 55"/>
                <a:gd name="T30" fmla="*/ 24 w 24"/>
                <a:gd name="T31" fmla="*/ 2 h 55"/>
                <a:gd name="T32" fmla="*/ 20 w 24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55"/>
                <a:gd name="T53" fmla="*/ 24 w 24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55">
                  <a:moveTo>
                    <a:pt x="20" y="0"/>
                  </a:moveTo>
                  <a:lnTo>
                    <a:pt x="18" y="1"/>
                  </a:lnTo>
                  <a:lnTo>
                    <a:pt x="18" y="8"/>
                  </a:lnTo>
                  <a:lnTo>
                    <a:pt x="17" y="15"/>
                  </a:lnTo>
                  <a:lnTo>
                    <a:pt x="16" y="22"/>
                  </a:lnTo>
                  <a:lnTo>
                    <a:pt x="13" y="28"/>
                  </a:lnTo>
                  <a:lnTo>
                    <a:pt x="9" y="41"/>
                  </a:lnTo>
                  <a:lnTo>
                    <a:pt x="0" y="51"/>
                  </a:lnTo>
                  <a:lnTo>
                    <a:pt x="5" y="55"/>
                  </a:lnTo>
                  <a:lnTo>
                    <a:pt x="13" y="43"/>
                  </a:lnTo>
                  <a:lnTo>
                    <a:pt x="20" y="31"/>
                  </a:lnTo>
                  <a:lnTo>
                    <a:pt x="21" y="23"/>
                  </a:lnTo>
                  <a:lnTo>
                    <a:pt x="23" y="16"/>
                  </a:lnTo>
                  <a:lnTo>
                    <a:pt x="24" y="8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4" name="Freeform 4276"/>
            <p:cNvSpPr>
              <a:spLocks/>
            </p:cNvSpPr>
            <p:nvPr/>
          </p:nvSpPr>
          <p:spPr bwMode="auto">
            <a:xfrm>
              <a:off x="2828" y="2359"/>
              <a:ext cx="26" cy="57"/>
            </a:xfrm>
            <a:custGeom>
              <a:avLst/>
              <a:gdLst>
                <a:gd name="T0" fmla="*/ 20 w 26"/>
                <a:gd name="T1" fmla="*/ 0 h 57"/>
                <a:gd name="T2" fmla="*/ 20 w 26"/>
                <a:gd name="T3" fmla="*/ 0 h 57"/>
                <a:gd name="T4" fmla="*/ 19 w 26"/>
                <a:gd name="T5" fmla="*/ 6 h 57"/>
                <a:gd name="T6" fmla="*/ 18 w 26"/>
                <a:gd name="T7" fmla="*/ 11 h 57"/>
                <a:gd name="T8" fmla="*/ 15 w 26"/>
                <a:gd name="T9" fmla="*/ 18 h 57"/>
                <a:gd name="T10" fmla="*/ 12 w 26"/>
                <a:gd name="T11" fmla="*/ 25 h 57"/>
                <a:gd name="T12" fmla="*/ 6 w 26"/>
                <a:gd name="T13" fmla="*/ 40 h 57"/>
                <a:gd name="T14" fmla="*/ 0 w 26"/>
                <a:gd name="T15" fmla="*/ 55 h 57"/>
                <a:gd name="T16" fmla="*/ 4 w 26"/>
                <a:gd name="T17" fmla="*/ 57 h 57"/>
                <a:gd name="T18" fmla="*/ 11 w 26"/>
                <a:gd name="T19" fmla="*/ 42 h 57"/>
                <a:gd name="T20" fmla="*/ 17 w 26"/>
                <a:gd name="T21" fmla="*/ 27 h 57"/>
                <a:gd name="T22" fmla="*/ 20 w 26"/>
                <a:gd name="T23" fmla="*/ 20 h 57"/>
                <a:gd name="T24" fmla="*/ 23 w 26"/>
                <a:gd name="T25" fmla="*/ 13 h 57"/>
                <a:gd name="T26" fmla="*/ 25 w 26"/>
                <a:gd name="T27" fmla="*/ 7 h 57"/>
                <a:gd name="T28" fmla="*/ 26 w 26"/>
                <a:gd name="T29" fmla="*/ 0 h 57"/>
                <a:gd name="T30" fmla="*/ 26 w 26"/>
                <a:gd name="T31" fmla="*/ 0 h 57"/>
                <a:gd name="T32" fmla="*/ 20 w 2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57"/>
                <a:gd name="T53" fmla="*/ 26 w 26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57">
                  <a:moveTo>
                    <a:pt x="20" y="0"/>
                  </a:moveTo>
                  <a:lnTo>
                    <a:pt x="20" y="0"/>
                  </a:lnTo>
                  <a:lnTo>
                    <a:pt x="19" y="6"/>
                  </a:lnTo>
                  <a:lnTo>
                    <a:pt x="18" y="11"/>
                  </a:lnTo>
                  <a:lnTo>
                    <a:pt x="15" y="18"/>
                  </a:lnTo>
                  <a:lnTo>
                    <a:pt x="12" y="25"/>
                  </a:lnTo>
                  <a:lnTo>
                    <a:pt x="6" y="40"/>
                  </a:lnTo>
                  <a:lnTo>
                    <a:pt x="0" y="55"/>
                  </a:lnTo>
                  <a:lnTo>
                    <a:pt x="4" y="57"/>
                  </a:lnTo>
                  <a:lnTo>
                    <a:pt x="11" y="42"/>
                  </a:lnTo>
                  <a:lnTo>
                    <a:pt x="17" y="27"/>
                  </a:lnTo>
                  <a:lnTo>
                    <a:pt x="20" y="20"/>
                  </a:lnTo>
                  <a:lnTo>
                    <a:pt x="23" y="13"/>
                  </a:lnTo>
                  <a:lnTo>
                    <a:pt x="25" y="7"/>
                  </a:lnTo>
                  <a:lnTo>
                    <a:pt x="26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5" name="Freeform 4277"/>
            <p:cNvSpPr>
              <a:spLocks/>
            </p:cNvSpPr>
            <p:nvPr/>
          </p:nvSpPr>
          <p:spPr bwMode="auto">
            <a:xfrm>
              <a:off x="2815" y="2332"/>
              <a:ext cx="39" cy="27"/>
            </a:xfrm>
            <a:custGeom>
              <a:avLst/>
              <a:gdLst>
                <a:gd name="T0" fmla="*/ 0 w 39"/>
                <a:gd name="T1" fmla="*/ 5 h 27"/>
                <a:gd name="T2" fmla="*/ 0 w 39"/>
                <a:gd name="T3" fmla="*/ 5 h 27"/>
                <a:gd name="T4" fmla="*/ 8 w 39"/>
                <a:gd name="T5" fmla="*/ 7 h 27"/>
                <a:gd name="T6" fmla="*/ 14 w 39"/>
                <a:gd name="T7" fmla="*/ 8 h 27"/>
                <a:gd name="T8" fmla="*/ 20 w 39"/>
                <a:gd name="T9" fmla="*/ 9 h 27"/>
                <a:gd name="T10" fmla="*/ 25 w 39"/>
                <a:gd name="T11" fmla="*/ 12 h 27"/>
                <a:gd name="T12" fmla="*/ 28 w 39"/>
                <a:gd name="T13" fmla="*/ 15 h 27"/>
                <a:gd name="T14" fmla="*/ 31 w 39"/>
                <a:gd name="T15" fmla="*/ 18 h 27"/>
                <a:gd name="T16" fmla="*/ 33 w 39"/>
                <a:gd name="T17" fmla="*/ 23 h 27"/>
                <a:gd name="T18" fmla="*/ 33 w 39"/>
                <a:gd name="T19" fmla="*/ 27 h 27"/>
                <a:gd name="T20" fmla="*/ 39 w 39"/>
                <a:gd name="T21" fmla="*/ 27 h 27"/>
                <a:gd name="T22" fmla="*/ 38 w 39"/>
                <a:gd name="T23" fmla="*/ 20 h 27"/>
                <a:gd name="T24" fmla="*/ 36 w 39"/>
                <a:gd name="T25" fmla="*/ 15 h 27"/>
                <a:gd name="T26" fmla="*/ 32 w 39"/>
                <a:gd name="T27" fmla="*/ 10 h 27"/>
                <a:gd name="T28" fmla="*/ 27 w 39"/>
                <a:gd name="T29" fmla="*/ 7 h 27"/>
                <a:gd name="T30" fmla="*/ 21 w 39"/>
                <a:gd name="T31" fmla="*/ 4 h 27"/>
                <a:gd name="T32" fmla="*/ 15 w 39"/>
                <a:gd name="T33" fmla="*/ 2 h 27"/>
                <a:gd name="T34" fmla="*/ 8 w 39"/>
                <a:gd name="T35" fmla="*/ 0 h 27"/>
                <a:gd name="T36" fmla="*/ 2 w 39"/>
                <a:gd name="T37" fmla="*/ 0 h 27"/>
                <a:gd name="T38" fmla="*/ 2 w 39"/>
                <a:gd name="T39" fmla="*/ 0 h 27"/>
                <a:gd name="T40" fmla="*/ 0 w 39"/>
                <a:gd name="T41" fmla="*/ 5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9"/>
                <a:gd name="T64" fmla="*/ 0 h 27"/>
                <a:gd name="T65" fmla="*/ 39 w 39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9" h="27">
                  <a:moveTo>
                    <a:pt x="0" y="5"/>
                  </a:moveTo>
                  <a:lnTo>
                    <a:pt x="0" y="5"/>
                  </a:lnTo>
                  <a:lnTo>
                    <a:pt x="8" y="7"/>
                  </a:lnTo>
                  <a:lnTo>
                    <a:pt x="14" y="8"/>
                  </a:lnTo>
                  <a:lnTo>
                    <a:pt x="20" y="9"/>
                  </a:lnTo>
                  <a:lnTo>
                    <a:pt x="25" y="12"/>
                  </a:lnTo>
                  <a:lnTo>
                    <a:pt x="28" y="15"/>
                  </a:lnTo>
                  <a:lnTo>
                    <a:pt x="31" y="18"/>
                  </a:lnTo>
                  <a:lnTo>
                    <a:pt x="33" y="23"/>
                  </a:lnTo>
                  <a:lnTo>
                    <a:pt x="33" y="27"/>
                  </a:lnTo>
                  <a:lnTo>
                    <a:pt x="39" y="27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1" y="4"/>
                  </a:lnTo>
                  <a:lnTo>
                    <a:pt x="15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6" name="Freeform 4278"/>
            <p:cNvSpPr>
              <a:spLocks/>
            </p:cNvSpPr>
            <p:nvPr/>
          </p:nvSpPr>
          <p:spPr bwMode="auto">
            <a:xfrm>
              <a:off x="3399" y="2045"/>
              <a:ext cx="43" cy="21"/>
            </a:xfrm>
            <a:custGeom>
              <a:avLst/>
              <a:gdLst>
                <a:gd name="T0" fmla="*/ 4 w 43"/>
                <a:gd name="T1" fmla="*/ 21 h 21"/>
                <a:gd name="T2" fmla="*/ 4 w 43"/>
                <a:gd name="T3" fmla="*/ 21 h 21"/>
                <a:gd name="T4" fmla="*/ 13 w 43"/>
                <a:gd name="T5" fmla="*/ 16 h 21"/>
                <a:gd name="T6" fmla="*/ 22 w 43"/>
                <a:gd name="T7" fmla="*/ 11 h 21"/>
                <a:gd name="T8" fmla="*/ 32 w 43"/>
                <a:gd name="T9" fmla="*/ 8 h 21"/>
                <a:gd name="T10" fmla="*/ 43 w 43"/>
                <a:gd name="T11" fmla="*/ 6 h 21"/>
                <a:gd name="T12" fmla="*/ 42 w 43"/>
                <a:gd name="T13" fmla="*/ 0 h 21"/>
                <a:gd name="T14" fmla="*/ 31 w 43"/>
                <a:gd name="T15" fmla="*/ 2 h 21"/>
                <a:gd name="T16" fmla="*/ 20 w 43"/>
                <a:gd name="T17" fmla="*/ 6 h 21"/>
                <a:gd name="T18" fmla="*/ 10 w 43"/>
                <a:gd name="T19" fmla="*/ 11 h 21"/>
                <a:gd name="T20" fmla="*/ 0 w 43"/>
                <a:gd name="T21" fmla="*/ 17 h 21"/>
                <a:gd name="T22" fmla="*/ 0 w 43"/>
                <a:gd name="T23" fmla="*/ 17 h 21"/>
                <a:gd name="T24" fmla="*/ 4 w 43"/>
                <a:gd name="T25" fmla="*/ 21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21"/>
                <a:gd name="T41" fmla="*/ 43 w 43"/>
                <a:gd name="T42" fmla="*/ 21 h 2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21">
                  <a:moveTo>
                    <a:pt x="4" y="21"/>
                  </a:moveTo>
                  <a:lnTo>
                    <a:pt x="4" y="21"/>
                  </a:lnTo>
                  <a:lnTo>
                    <a:pt x="13" y="16"/>
                  </a:lnTo>
                  <a:lnTo>
                    <a:pt x="22" y="11"/>
                  </a:lnTo>
                  <a:lnTo>
                    <a:pt x="32" y="8"/>
                  </a:lnTo>
                  <a:lnTo>
                    <a:pt x="43" y="6"/>
                  </a:lnTo>
                  <a:lnTo>
                    <a:pt x="42" y="0"/>
                  </a:lnTo>
                  <a:lnTo>
                    <a:pt x="31" y="2"/>
                  </a:lnTo>
                  <a:lnTo>
                    <a:pt x="20" y="6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7" name="Freeform 4279"/>
            <p:cNvSpPr>
              <a:spLocks/>
            </p:cNvSpPr>
            <p:nvPr/>
          </p:nvSpPr>
          <p:spPr bwMode="auto">
            <a:xfrm>
              <a:off x="3379" y="2062"/>
              <a:ext cx="24" cy="31"/>
            </a:xfrm>
            <a:custGeom>
              <a:avLst/>
              <a:gdLst>
                <a:gd name="T0" fmla="*/ 6 w 24"/>
                <a:gd name="T1" fmla="*/ 31 h 31"/>
                <a:gd name="T2" fmla="*/ 6 w 24"/>
                <a:gd name="T3" fmla="*/ 30 h 31"/>
                <a:gd name="T4" fmla="*/ 7 w 24"/>
                <a:gd name="T5" fmla="*/ 24 h 31"/>
                <a:gd name="T6" fmla="*/ 11 w 24"/>
                <a:gd name="T7" fmla="*/ 18 h 31"/>
                <a:gd name="T8" fmla="*/ 17 w 24"/>
                <a:gd name="T9" fmla="*/ 10 h 31"/>
                <a:gd name="T10" fmla="*/ 24 w 24"/>
                <a:gd name="T11" fmla="*/ 4 h 31"/>
                <a:gd name="T12" fmla="*/ 20 w 24"/>
                <a:gd name="T13" fmla="*/ 0 h 31"/>
                <a:gd name="T14" fmla="*/ 13 w 24"/>
                <a:gd name="T15" fmla="*/ 6 h 31"/>
                <a:gd name="T16" fmla="*/ 7 w 24"/>
                <a:gd name="T17" fmla="*/ 14 h 31"/>
                <a:gd name="T18" fmla="*/ 2 w 24"/>
                <a:gd name="T19" fmla="*/ 21 h 31"/>
                <a:gd name="T20" fmla="*/ 0 w 24"/>
                <a:gd name="T21" fmla="*/ 30 h 31"/>
                <a:gd name="T22" fmla="*/ 0 w 24"/>
                <a:gd name="T23" fmla="*/ 30 h 31"/>
                <a:gd name="T24" fmla="*/ 6 w 24"/>
                <a:gd name="T25" fmla="*/ 31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31"/>
                <a:gd name="T41" fmla="*/ 24 w 24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31">
                  <a:moveTo>
                    <a:pt x="6" y="31"/>
                  </a:moveTo>
                  <a:lnTo>
                    <a:pt x="6" y="30"/>
                  </a:lnTo>
                  <a:lnTo>
                    <a:pt x="7" y="24"/>
                  </a:lnTo>
                  <a:lnTo>
                    <a:pt x="11" y="18"/>
                  </a:lnTo>
                  <a:lnTo>
                    <a:pt x="17" y="10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13" y="6"/>
                  </a:lnTo>
                  <a:lnTo>
                    <a:pt x="7" y="14"/>
                  </a:lnTo>
                  <a:lnTo>
                    <a:pt x="2" y="21"/>
                  </a:lnTo>
                  <a:lnTo>
                    <a:pt x="0" y="30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8" name="Freeform 4280"/>
            <p:cNvSpPr>
              <a:spLocks/>
            </p:cNvSpPr>
            <p:nvPr/>
          </p:nvSpPr>
          <p:spPr bwMode="auto">
            <a:xfrm>
              <a:off x="3379" y="2092"/>
              <a:ext cx="13" cy="28"/>
            </a:xfrm>
            <a:custGeom>
              <a:avLst/>
              <a:gdLst>
                <a:gd name="T0" fmla="*/ 13 w 13"/>
                <a:gd name="T1" fmla="*/ 23 h 28"/>
                <a:gd name="T2" fmla="*/ 13 w 13"/>
                <a:gd name="T3" fmla="*/ 23 h 28"/>
                <a:gd name="T4" fmla="*/ 9 w 13"/>
                <a:gd name="T5" fmla="*/ 19 h 28"/>
                <a:gd name="T6" fmla="*/ 6 w 13"/>
                <a:gd name="T7" fmla="*/ 14 h 28"/>
                <a:gd name="T8" fmla="*/ 4 w 13"/>
                <a:gd name="T9" fmla="*/ 8 h 28"/>
                <a:gd name="T10" fmla="*/ 6 w 13"/>
                <a:gd name="T11" fmla="*/ 1 h 28"/>
                <a:gd name="T12" fmla="*/ 0 w 13"/>
                <a:gd name="T13" fmla="*/ 0 h 28"/>
                <a:gd name="T14" fmla="*/ 0 w 13"/>
                <a:gd name="T15" fmla="*/ 8 h 28"/>
                <a:gd name="T16" fmla="*/ 1 w 13"/>
                <a:gd name="T17" fmla="*/ 16 h 28"/>
                <a:gd name="T18" fmla="*/ 4 w 13"/>
                <a:gd name="T19" fmla="*/ 23 h 28"/>
                <a:gd name="T20" fmla="*/ 9 w 13"/>
                <a:gd name="T21" fmla="*/ 28 h 28"/>
                <a:gd name="T22" fmla="*/ 9 w 13"/>
                <a:gd name="T23" fmla="*/ 28 h 28"/>
                <a:gd name="T24" fmla="*/ 13 w 13"/>
                <a:gd name="T25" fmla="*/ 23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28"/>
                <a:gd name="T41" fmla="*/ 13 w 13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28">
                  <a:moveTo>
                    <a:pt x="13" y="23"/>
                  </a:moveTo>
                  <a:lnTo>
                    <a:pt x="13" y="23"/>
                  </a:lnTo>
                  <a:lnTo>
                    <a:pt x="9" y="19"/>
                  </a:lnTo>
                  <a:lnTo>
                    <a:pt x="6" y="14"/>
                  </a:lnTo>
                  <a:lnTo>
                    <a:pt x="4" y="8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8"/>
                  </a:lnTo>
                  <a:lnTo>
                    <a:pt x="1" y="16"/>
                  </a:lnTo>
                  <a:lnTo>
                    <a:pt x="4" y="23"/>
                  </a:lnTo>
                  <a:lnTo>
                    <a:pt x="9" y="28"/>
                  </a:lnTo>
                  <a:lnTo>
                    <a:pt x="13" y="2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9" name="Freeform 4281"/>
            <p:cNvSpPr>
              <a:spLocks/>
            </p:cNvSpPr>
            <p:nvPr/>
          </p:nvSpPr>
          <p:spPr bwMode="auto">
            <a:xfrm>
              <a:off x="3388" y="2115"/>
              <a:ext cx="36" cy="8"/>
            </a:xfrm>
            <a:custGeom>
              <a:avLst/>
              <a:gdLst>
                <a:gd name="T0" fmla="*/ 35 w 36"/>
                <a:gd name="T1" fmla="*/ 0 h 8"/>
                <a:gd name="T2" fmla="*/ 35 w 36"/>
                <a:gd name="T3" fmla="*/ 0 h 8"/>
                <a:gd name="T4" fmla="*/ 25 w 36"/>
                <a:gd name="T5" fmla="*/ 2 h 8"/>
                <a:gd name="T6" fmla="*/ 16 w 36"/>
                <a:gd name="T7" fmla="*/ 2 h 8"/>
                <a:gd name="T8" fmla="*/ 9 w 36"/>
                <a:gd name="T9" fmla="*/ 2 h 8"/>
                <a:gd name="T10" fmla="*/ 4 w 36"/>
                <a:gd name="T11" fmla="*/ 0 h 8"/>
                <a:gd name="T12" fmla="*/ 0 w 36"/>
                <a:gd name="T13" fmla="*/ 5 h 8"/>
                <a:gd name="T14" fmla="*/ 8 w 36"/>
                <a:gd name="T15" fmla="*/ 7 h 8"/>
                <a:gd name="T16" fmla="*/ 16 w 36"/>
                <a:gd name="T17" fmla="*/ 8 h 8"/>
                <a:gd name="T18" fmla="*/ 26 w 36"/>
                <a:gd name="T19" fmla="*/ 7 h 8"/>
                <a:gd name="T20" fmla="*/ 36 w 36"/>
                <a:gd name="T21" fmla="*/ 6 h 8"/>
                <a:gd name="T22" fmla="*/ 36 w 36"/>
                <a:gd name="T23" fmla="*/ 6 h 8"/>
                <a:gd name="T24" fmla="*/ 35 w 36"/>
                <a:gd name="T25" fmla="*/ 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8"/>
                <a:gd name="T41" fmla="*/ 36 w 36"/>
                <a:gd name="T42" fmla="*/ 8 h 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8">
                  <a:moveTo>
                    <a:pt x="35" y="0"/>
                  </a:moveTo>
                  <a:lnTo>
                    <a:pt x="35" y="0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9" y="2"/>
                  </a:lnTo>
                  <a:lnTo>
                    <a:pt x="4" y="0"/>
                  </a:lnTo>
                  <a:lnTo>
                    <a:pt x="0" y="5"/>
                  </a:lnTo>
                  <a:lnTo>
                    <a:pt x="8" y="7"/>
                  </a:lnTo>
                  <a:lnTo>
                    <a:pt x="16" y="8"/>
                  </a:lnTo>
                  <a:lnTo>
                    <a:pt x="26" y="7"/>
                  </a:lnTo>
                  <a:lnTo>
                    <a:pt x="36" y="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0" name="Freeform 4282"/>
            <p:cNvSpPr>
              <a:spLocks/>
            </p:cNvSpPr>
            <p:nvPr/>
          </p:nvSpPr>
          <p:spPr bwMode="auto">
            <a:xfrm>
              <a:off x="3423" y="2103"/>
              <a:ext cx="36" cy="18"/>
            </a:xfrm>
            <a:custGeom>
              <a:avLst/>
              <a:gdLst>
                <a:gd name="T0" fmla="*/ 34 w 36"/>
                <a:gd name="T1" fmla="*/ 0 h 18"/>
                <a:gd name="T2" fmla="*/ 34 w 36"/>
                <a:gd name="T3" fmla="*/ 0 h 18"/>
                <a:gd name="T4" fmla="*/ 25 w 36"/>
                <a:gd name="T5" fmla="*/ 4 h 18"/>
                <a:gd name="T6" fmla="*/ 18 w 36"/>
                <a:gd name="T7" fmla="*/ 8 h 18"/>
                <a:gd name="T8" fmla="*/ 9 w 36"/>
                <a:gd name="T9" fmla="*/ 10 h 18"/>
                <a:gd name="T10" fmla="*/ 0 w 36"/>
                <a:gd name="T11" fmla="*/ 12 h 18"/>
                <a:gd name="T12" fmla="*/ 1 w 36"/>
                <a:gd name="T13" fmla="*/ 18 h 18"/>
                <a:gd name="T14" fmla="*/ 11 w 36"/>
                <a:gd name="T15" fmla="*/ 17 h 18"/>
                <a:gd name="T16" fmla="*/ 19 w 36"/>
                <a:gd name="T17" fmla="*/ 14 h 18"/>
                <a:gd name="T18" fmla="*/ 28 w 36"/>
                <a:gd name="T19" fmla="*/ 9 h 18"/>
                <a:gd name="T20" fmla="*/ 36 w 36"/>
                <a:gd name="T21" fmla="*/ 4 h 18"/>
                <a:gd name="T22" fmla="*/ 36 w 36"/>
                <a:gd name="T23" fmla="*/ 4 h 18"/>
                <a:gd name="T24" fmla="*/ 34 w 3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18"/>
                <a:gd name="T41" fmla="*/ 36 w 3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18">
                  <a:moveTo>
                    <a:pt x="34" y="0"/>
                  </a:moveTo>
                  <a:lnTo>
                    <a:pt x="34" y="0"/>
                  </a:lnTo>
                  <a:lnTo>
                    <a:pt x="25" y="4"/>
                  </a:lnTo>
                  <a:lnTo>
                    <a:pt x="18" y="8"/>
                  </a:lnTo>
                  <a:lnTo>
                    <a:pt x="9" y="10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11" y="17"/>
                  </a:lnTo>
                  <a:lnTo>
                    <a:pt x="19" y="14"/>
                  </a:lnTo>
                  <a:lnTo>
                    <a:pt x="28" y="9"/>
                  </a:lnTo>
                  <a:lnTo>
                    <a:pt x="36" y="4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1" name="Freeform 4283"/>
            <p:cNvSpPr>
              <a:spLocks/>
            </p:cNvSpPr>
            <p:nvPr/>
          </p:nvSpPr>
          <p:spPr bwMode="auto">
            <a:xfrm>
              <a:off x="3457" y="2076"/>
              <a:ext cx="27" cy="31"/>
            </a:xfrm>
            <a:custGeom>
              <a:avLst/>
              <a:gdLst>
                <a:gd name="T0" fmla="*/ 22 w 27"/>
                <a:gd name="T1" fmla="*/ 0 h 31"/>
                <a:gd name="T2" fmla="*/ 21 w 27"/>
                <a:gd name="T3" fmla="*/ 0 h 31"/>
                <a:gd name="T4" fmla="*/ 18 w 27"/>
                <a:gd name="T5" fmla="*/ 7 h 31"/>
                <a:gd name="T6" fmla="*/ 14 w 27"/>
                <a:gd name="T7" fmla="*/ 15 h 31"/>
                <a:gd name="T8" fmla="*/ 7 w 27"/>
                <a:gd name="T9" fmla="*/ 21 h 31"/>
                <a:gd name="T10" fmla="*/ 0 w 27"/>
                <a:gd name="T11" fmla="*/ 27 h 31"/>
                <a:gd name="T12" fmla="*/ 2 w 27"/>
                <a:gd name="T13" fmla="*/ 31 h 31"/>
                <a:gd name="T14" fmla="*/ 11 w 27"/>
                <a:gd name="T15" fmla="*/ 25 h 31"/>
                <a:gd name="T16" fmla="*/ 18 w 27"/>
                <a:gd name="T17" fmla="*/ 17 h 31"/>
                <a:gd name="T18" fmla="*/ 23 w 27"/>
                <a:gd name="T19" fmla="*/ 10 h 31"/>
                <a:gd name="T20" fmla="*/ 27 w 27"/>
                <a:gd name="T21" fmla="*/ 1 h 31"/>
                <a:gd name="T22" fmla="*/ 27 w 27"/>
                <a:gd name="T23" fmla="*/ 1 h 31"/>
                <a:gd name="T24" fmla="*/ 22 w 27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31"/>
                <a:gd name="T41" fmla="*/ 27 w 2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31">
                  <a:moveTo>
                    <a:pt x="22" y="0"/>
                  </a:moveTo>
                  <a:lnTo>
                    <a:pt x="21" y="0"/>
                  </a:lnTo>
                  <a:lnTo>
                    <a:pt x="18" y="7"/>
                  </a:lnTo>
                  <a:lnTo>
                    <a:pt x="14" y="15"/>
                  </a:lnTo>
                  <a:lnTo>
                    <a:pt x="7" y="21"/>
                  </a:lnTo>
                  <a:lnTo>
                    <a:pt x="0" y="27"/>
                  </a:lnTo>
                  <a:lnTo>
                    <a:pt x="2" y="31"/>
                  </a:lnTo>
                  <a:lnTo>
                    <a:pt x="11" y="25"/>
                  </a:lnTo>
                  <a:lnTo>
                    <a:pt x="18" y="17"/>
                  </a:lnTo>
                  <a:lnTo>
                    <a:pt x="23" y="10"/>
                  </a:lnTo>
                  <a:lnTo>
                    <a:pt x="27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2" name="Freeform 4284"/>
            <p:cNvSpPr>
              <a:spLocks/>
            </p:cNvSpPr>
            <p:nvPr/>
          </p:nvSpPr>
          <p:spPr bwMode="auto">
            <a:xfrm>
              <a:off x="3478" y="2047"/>
              <a:ext cx="9" cy="30"/>
            </a:xfrm>
            <a:custGeom>
              <a:avLst/>
              <a:gdLst>
                <a:gd name="T0" fmla="*/ 0 w 9"/>
                <a:gd name="T1" fmla="*/ 5 h 30"/>
                <a:gd name="T2" fmla="*/ 0 w 9"/>
                <a:gd name="T3" fmla="*/ 5 h 30"/>
                <a:gd name="T4" fmla="*/ 1 w 9"/>
                <a:gd name="T5" fmla="*/ 6 h 30"/>
                <a:gd name="T6" fmla="*/ 2 w 9"/>
                <a:gd name="T7" fmla="*/ 9 h 30"/>
                <a:gd name="T8" fmla="*/ 3 w 9"/>
                <a:gd name="T9" fmla="*/ 11 h 30"/>
                <a:gd name="T10" fmla="*/ 3 w 9"/>
                <a:gd name="T11" fmla="*/ 14 h 30"/>
                <a:gd name="T12" fmla="*/ 3 w 9"/>
                <a:gd name="T13" fmla="*/ 20 h 30"/>
                <a:gd name="T14" fmla="*/ 1 w 9"/>
                <a:gd name="T15" fmla="*/ 29 h 30"/>
                <a:gd name="T16" fmla="*/ 6 w 9"/>
                <a:gd name="T17" fmla="*/ 30 h 30"/>
                <a:gd name="T18" fmla="*/ 8 w 9"/>
                <a:gd name="T19" fmla="*/ 21 h 30"/>
                <a:gd name="T20" fmla="*/ 9 w 9"/>
                <a:gd name="T21" fmla="*/ 14 h 30"/>
                <a:gd name="T22" fmla="*/ 8 w 9"/>
                <a:gd name="T23" fmla="*/ 10 h 30"/>
                <a:gd name="T24" fmla="*/ 7 w 9"/>
                <a:gd name="T25" fmla="*/ 6 h 30"/>
                <a:gd name="T26" fmla="*/ 6 w 9"/>
                <a:gd name="T27" fmla="*/ 3 h 30"/>
                <a:gd name="T28" fmla="*/ 3 w 9"/>
                <a:gd name="T29" fmla="*/ 0 h 30"/>
                <a:gd name="T30" fmla="*/ 3 w 9"/>
                <a:gd name="T31" fmla="*/ 0 h 30"/>
                <a:gd name="T32" fmla="*/ 0 w 9"/>
                <a:gd name="T33" fmla="*/ 5 h 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30"/>
                <a:gd name="T53" fmla="*/ 9 w 9"/>
                <a:gd name="T54" fmla="*/ 30 h 3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30">
                  <a:moveTo>
                    <a:pt x="0" y="5"/>
                  </a:moveTo>
                  <a:lnTo>
                    <a:pt x="0" y="5"/>
                  </a:lnTo>
                  <a:lnTo>
                    <a:pt x="1" y="6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20"/>
                  </a:lnTo>
                  <a:lnTo>
                    <a:pt x="1" y="29"/>
                  </a:lnTo>
                  <a:lnTo>
                    <a:pt x="6" y="30"/>
                  </a:lnTo>
                  <a:lnTo>
                    <a:pt x="8" y="21"/>
                  </a:lnTo>
                  <a:lnTo>
                    <a:pt x="9" y="14"/>
                  </a:lnTo>
                  <a:lnTo>
                    <a:pt x="8" y="10"/>
                  </a:lnTo>
                  <a:lnTo>
                    <a:pt x="7" y="6"/>
                  </a:lnTo>
                  <a:lnTo>
                    <a:pt x="6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3" name="Freeform 4285"/>
            <p:cNvSpPr>
              <a:spLocks/>
            </p:cNvSpPr>
            <p:nvPr/>
          </p:nvSpPr>
          <p:spPr bwMode="auto">
            <a:xfrm>
              <a:off x="3441" y="2042"/>
              <a:ext cx="40" cy="10"/>
            </a:xfrm>
            <a:custGeom>
              <a:avLst/>
              <a:gdLst>
                <a:gd name="T0" fmla="*/ 1 w 40"/>
                <a:gd name="T1" fmla="*/ 9 h 10"/>
                <a:gd name="T2" fmla="*/ 1 w 40"/>
                <a:gd name="T3" fmla="*/ 9 h 10"/>
                <a:gd name="T4" fmla="*/ 12 w 40"/>
                <a:gd name="T5" fmla="*/ 6 h 10"/>
                <a:gd name="T6" fmla="*/ 22 w 40"/>
                <a:gd name="T7" fmla="*/ 6 h 10"/>
                <a:gd name="T8" fmla="*/ 30 w 40"/>
                <a:gd name="T9" fmla="*/ 8 h 10"/>
                <a:gd name="T10" fmla="*/ 37 w 40"/>
                <a:gd name="T11" fmla="*/ 10 h 10"/>
                <a:gd name="T12" fmla="*/ 40 w 40"/>
                <a:gd name="T13" fmla="*/ 5 h 10"/>
                <a:gd name="T14" fmla="*/ 32 w 40"/>
                <a:gd name="T15" fmla="*/ 1 h 10"/>
                <a:gd name="T16" fmla="*/ 22 w 40"/>
                <a:gd name="T17" fmla="*/ 0 h 10"/>
                <a:gd name="T18" fmla="*/ 12 w 40"/>
                <a:gd name="T19" fmla="*/ 1 h 10"/>
                <a:gd name="T20" fmla="*/ 0 w 40"/>
                <a:gd name="T21" fmla="*/ 3 h 10"/>
                <a:gd name="T22" fmla="*/ 0 w 40"/>
                <a:gd name="T23" fmla="*/ 3 h 10"/>
                <a:gd name="T24" fmla="*/ 1 w 40"/>
                <a:gd name="T25" fmla="*/ 9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0"/>
                <a:gd name="T40" fmla="*/ 0 h 10"/>
                <a:gd name="T41" fmla="*/ 40 w 4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0" h="10">
                  <a:moveTo>
                    <a:pt x="1" y="9"/>
                  </a:moveTo>
                  <a:lnTo>
                    <a:pt x="1" y="9"/>
                  </a:lnTo>
                  <a:lnTo>
                    <a:pt x="12" y="6"/>
                  </a:lnTo>
                  <a:lnTo>
                    <a:pt x="22" y="6"/>
                  </a:lnTo>
                  <a:lnTo>
                    <a:pt x="30" y="8"/>
                  </a:lnTo>
                  <a:lnTo>
                    <a:pt x="37" y="10"/>
                  </a:lnTo>
                  <a:lnTo>
                    <a:pt x="40" y="5"/>
                  </a:lnTo>
                  <a:lnTo>
                    <a:pt x="32" y="1"/>
                  </a:lnTo>
                  <a:lnTo>
                    <a:pt x="22" y="0"/>
                  </a:lnTo>
                  <a:lnTo>
                    <a:pt x="12" y="1"/>
                  </a:lnTo>
                  <a:lnTo>
                    <a:pt x="0" y="3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</p:grpSp>
      <p:sp>
        <p:nvSpPr>
          <p:cNvPr id="3565" name="Rectangle 3564"/>
          <p:cNvSpPr/>
          <p:nvPr/>
        </p:nvSpPr>
        <p:spPr bwMode="auto">
          <a:xfrm>
            <a:off x="3851920" y="1772816"/>
            <a:ext cx="216024" cy="144016"/>
          </a:xfrm>
          <a:prstGeom prst="rect">
            <a:avLst/>
          </a:prstGeom>
          <a:solidFill>
            <a:srgbClr val="EEE3CA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567" name="Rectangle 3566"/>
          <p:cNvSpPr/>
          <p:nvPr/>
        </p:nvSpPr>
        <p:spPr bwMode="auto">
          <a:xfrm>
            <a:off x="6120000" y="1458000"/>
            <a:ext cx="271264" cy="160784"/>
          </a:xfrm>
          <a:prstGeom prst="rect">
            <a:avLst/>
          </a:prstGeom>
          <a:solidFill>
            <a:srgbClr val="EEE2C8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68" name="Rectangle 3567"/>
          <p:cNvSpPr/>
          <p:nvPr/>
        </p:nvSpPr>
        <p:spPr bwMode="auto">
          <a:xfrm>
            <a:off x="7128000" y="2996952"/>
            <a:ext cx="288000" cy="144016"/>
          </a:xfrm>
          <a:prstGeom prst="rect">
            <a:avLst/>
          </a:prstGeom>
          <a:solidFill>
            <a:srgbClr val="EADCBC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70" name="Rectangle 3569"/>
          <p:cNvSpPr/>
          <p:nvPr/>
        </p:nvSpPr>
        <p:spPr bwMode="auto">
          <a:xfrm>
            <a:off x="6228184" y="3645024"/>
            <a:ext cx="252000" cy="144016"/>
          </a:xfrm>
          <a:prstGeom prst="rect">
            <a:avLst/>
          </a:prstGeom>
          <a:solidFill>
            <a:srgbClr val="EADCBC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64" name="TextBox 3563"/>
          <p:cNvSpPr txBox="1"/>
          <p:nvPr/>
        </p:nvSpPr>
        <p:spPr>
          <a:xfrm>
            <a:off x="3240000" y="1674000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4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2" name="TextBox 3571"/>
          <p:cNvSpPr txBox="1"/>
          <p:nvPr/>
        </p:nvSpPr>
        <p:spPr>
          <a:xfrm>
            <a:off x="6084168" y="1340768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2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3" name="TextBox 3572"/>
          <p:cNvSpPr txBox="1"/>
          <p:nvPr/>
        </p:nvSpPr>
        <p:spPr>
          <a:xfrm>
            <a:off x="5652120" y="3573016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3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4" name="TextBox 3573"/>
          <p:cNvSpPr txBox="1"/>
          <p:nvPr/>
        </p:nvSpPr>
        <p:spPr>
          <a:xfrm>
            <a:off x="6588224" y="2780928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1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69" name="TextBox 3568"/>
          <p:cNvSpPr txBox="1"/>
          <p:nvPr/>
        </p:nvSpPr>
        <p:spPr>
          <a:xfrm>
            <a:off x="467544" y="4509120"/>
            <a:ext cx="252028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2000" i="1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Main focus: </a:t>
            </a:r>
            <a:r>
              <a:rPr lang="en-NZ" sz="20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2</a:t>
            </a:r>
          </a:p>
          <a:p>
            <a:endParaRPr lang="en-NZ" sz="2000" dirty="0" smtClean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  <a:p>
            <a:r>
              <a:rPr lang="en-NZ" sz="2000" i="1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Additional:</a:t>
            </a:r>
            <a:r>
              <a:rPr lang="en-NZ" sz="20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  Area 4</a:t>
            </a:r>
            <a:r>
              <a:rPr lang="en-NZ" sz="2000" dirty="0" smtClean="0">
                <a:latin typeface="Calibri" pitchFamily="34" charset="0"/>
                <a:cs typeface="Calibri" pitchFamily="34" charset="0"/>
              </a:rPr>
              <a:t> </a:t>
            </a:r>
            <a:endParaRPr lang="en-NZ" sz="2000" dirty="0"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3577" name="Group 3576"/>
          <p:cNvGrpSpPr/>
          <p:nvPr/>
        </p:nvGrpSpPr>
        <p:grpSpPr>
          <a:xfrm>
            <a:off x="611560" y="6165304"/>
            <a:ext cx="1440160" cy="72008"/>
            <a:chOff x="3779912" y="6237312"/>
            <a:chExt cx="1440160" cy="72008"/>
          </a:xfrm>
        </p:grpSpPr>
        <p:sp>
          <p:nvSpPr>
            <p:cNvPr id="3571" name="Rectangle 3570"/>
            <p:cNvSpPr/>
            <p:nvPr/>
          </p:nvSpPr>
          <p:spPr bwMode="auto">
            <a:xfrm>
              <a:off x="3779912" y="6237312"/>
              <a:ext cx="720080" cy="72008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NZ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3575" name="Rectangle 3574"/>
            <p:cNvSpPr/>
            <p:nvPr/>
          </p:nvSpPr>
          <p:spPr bwMode="auto">
            <a:xfrm>
              <a:off x="4499992" y="6237312"/>
              <a:ext cx="720080" cy="72008"/>
            </a:xfrm>
            <a:prstGeom prst="rect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NZ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</p:grpSp>
      <p:sp>
        <p:nvSpPr>
          <p:cNvPr id="3576" name="TextBox 3575"/>
          <p:cNvSpPr txBox="1"/>
          <p:nvPr/>
        </p:nvSpPr>
        <p:spPr>
          <a:xfrm>
            <a:off x="467544" y="5877272"/>
            <a:ext cx="20162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0               50            100 m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443136"/>
          </a:xfrm>
        </p:spPr>
        <p:txBody>
          <a:bodyPr/>
          <a:lstStyle/>
          <a:p>
            <a:r>
              <a:rPr lang="en-NZ" sz="2800" dirty="0" smtClean="0">
                <a:latin typeface="Calibri" pitchFamily="34" charset="0"/>
                <a:cs typeface="Calibri" pitchFamily="34" charset="0"/>
              </a:rPr>
              <a:t>Area 2</a:t>
            </a:r>
            <a:endParaRPr lang="en-NZ" sz="2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3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aphicFrame>
        <p:nvGraphicFramePr>
          <p:cNvPr id="1026" name="Object 5688"/>
          <p:cNvGraphicFramePr>
            <a:graphicFrameLocks noChangeAspect="1"/>
          </p:cNvGraphicFramePr>
          <p:nvPr>
            <p:ph idx="1"/>
          </p:nvPr>
        </p:nvGraphicFramePr>
        <p:xfrm>
          <a:off x="1259631" y="1196752"/>
          <a:ext cx="6150759" cy="4909926"/>
        </p:xfrm>
        <a:graphic>
          <a:graphicData uri="http://schemas.openxmlformats.org/presentationml/2006/ole">
            <p:oleObj spid="_x0000_s1026" name="CorelDRAW" r:id="rId4" imgW="8592480" imgH="6859800" progId="">
              <p:embed/>
            </p:oleObj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4427984" y="4941168"/>
            <a:ext cx="3168352" cy="324000"/>
          </a:xfrm>
          <a:prstGeom prst="rect">
            <a:avLst/>
          </a:prstGeom>
          <a:solidFill>
            <a:srgbClr val="EEE3CA"/>
          </a:solidFill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Vinyl chloride (</a:t>
            </a:r>
            <a:r>
              <a:rPr lang="el-GR" sz="1400" dirty="0" smtClean="0">
                <a:latin typeface="Calibri" pitchFamily="34" charset="0"/>
                <a:cs typeface="Calibri" pitchFamily="34" charset="0"/>
              </a:rPr>
              <a:t>μ</a:t>
            </a:r>
            <a:r>
              <a:rPr lang="en-NZ" sz="1400" dirty="0" smtClean="0">
                <a:latin typeface="Calibri" pitchFamily="34" charset="0"/>
                <a:cs typeface="Calibri" pitchFamily="34" charset="0"/>
              </a:rPr>
              <a:t>g/ltr) at 12 m </a:t>
            </a:r>
            <a:r>
              <a:rPr lang="en-NZ" sz="1400" dirty="0" err="1" smtClean="0">
                <a:latin typeface="Calibri" pitchFamily="34" charset="0"/>
                <a:cs typeface="Calibri" pitchFamily="34" charset="0"/>
              </a:rPr>
              <a:t>bgl</a:t>
            </a:r>
            <a:r>
              <a:rPr lang="en-NZ" sz="1400" dirty="0" smtClean="0">
                <a:latin typeface="Calibri" pitchFamily="34" charset="0"/>
                <a:cs typeface="Calibri" pitchFamily="34" charset="0"/>
              </a:rPr>
              <a:t> 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27784" y="1196751"/>
            <a:ext cx="4356000" cy="324000"/>
          </a:xfrm>
          <a:prstGeom prst="rect">
            <a:avLst/>
          </a:prstGeom>
          <a:solidFill>
            <a:srgbClr val="EEE3CA"/>
          </a:solidFill>
        </p:spPr>
        <p:txBody>
          <a:bodyPr wrap="square" rtlCol="0">
            <a:spAutoFit/>
          </a:bodyPr>
          <a:lstStyle/>
          <a:p>
            <a:r>
              <a:rPr lang="en-NZ" sz="1400" u="sng" dirty="0" smtClean="0">
                <a:latin typeface="Calibri" pitchFamily="34" charset="0"/>
                <a:cs typeface="Calibri" pitchFamily="34" charset="0"/>
              </a:rPr>
              <a:t>.                           Neighbours property                                    .</a:t>
            </a:r>
            <a:endParaRPr lang="en-NZ" sz="1400" u="sng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524328" y="3356992"/>
            <a:ext cx="1224136" cy="523220"/>
          </a:xfrm>
          <a:prstGeom prst="rect">
            <a:avLst/>
          </a:prstGeom>
          <a:solidFill>
            <a:srgbClr val="EEE3CA"/>
          </a:solidFill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Groundwater flow direction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  <p:cxnSp>
        <p:nvCxnSpPr>
          <p:cNvPr id="11" name="Straight Arrow Connector 10"/>
          <p:cNvCxnSpPr/>
          <p:nvPr/>
        </p:nvCxnSpPr>
        <p:spPr bwMode="auto">
          <a:xfrm flipV="1">
            <a:off x="7164288" y="2852936"/>
            <a:ext cx="432048" cy="936104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371128"/>
          </a:xfrm>
        </p:spPr>
        <p:txBody>
          <a:bodyPr/>
          <a:lstStyle/>
          <a:p>
            <a:r>
              <a:rPr lang="en-NZ" sz="2400" dirty="0" smtClean="0">
                <a:latin typeface="Calibri" pitchFamily="34" charset="0"/>
                <a:cs typeface="Calibri" pitchFamily="34" charset="0"/>
              </a:rPr>
              <a:t>Cross section through plume – area 2</a:t>
            </a:r>
            <a:endParaRPr lang="en-NZ" sz="24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4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pSp>
        <p:nvGrpSpPr>
          <p:cNvPr id="6" name="Group 5057"/>
          <p:cNvGrpSpPr>
            <a:grpSpLocks noGrp="1"/>
          </p:cNvGrpSpPr>
          <p:nvPr>
            <p:ph idx="1"/>
          </p:nvPr>
        </p:nvGrpSpPr>
        <p:grpSpPr bwMode="auto">
          <a:xfrm>
            <a:off x="685800" y="1124744"/>
            <a:ext cx="7772400" cy="5544616"/>
            <a:chOff x="194" y="474"/>
            <a:chExt cx="4827" cy="3446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2150" y="808"/>
              <a:ext cx="85" cy="1159"/>
            </a:xfrm>
            <a:custGeom>
              <a:avLst/>
              <a:gdLst>
                <a:gd name="T0" fmla="*/ 82 w 85"/>
                <a:gd name="T1" fmla="*/ 0 h 1159"/>
                <a:gd name="T2" fmla="*/ 85 w 85"/>
                <a:gd name="T3" fmla="*/ 1159 h 1159"/>
                <a:gd name="T4" fmla="*/ 0 w 85"/>
                <a:gd name="T5" fmla="*/ 1159 h 1159"/>
                <a:gd name="T6" fmla="*/ 0 w 85"/>
                <a:gd name="T7" fmla="*/ 4 h 1159"/>
                <a:gd name="T8" fmla="*/ 82 w 85"/>
                <a:gd name="T9" fmla="*/ 0 h 1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159"/>
                <a:gd name="T17" fmla="*/ 85 w 85"/>
                <a:gd name="T18" fmla="*/ 1159 h 1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159">
                  <a:moveTo>
                    <a:pt x="82" y="0"/>
                  </a:moveTo>
                  <a:lnTo>
                    <a:pt x="85" y="1159"/>
                  </a:lnTo>
                  <a:lnTo>
                    <a:pt x="0" y="1159"/>
                  </a:lnTo>
                  <a:lnTo>
                    <a:pt x="0" y="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6C6B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1305" y="1342"/>
              <a:ext cx="3716" cy="1196"/>
            </a:xfrm>
            <a:custGeom>
              <a:avLst/>
              <a:gdLst>
                <a:gd name="T0" fmla="*/ 3327 w 3716"/>
                <a:gd name="T1" fmla="*/ 1193 h 1196"/>
                <a:gd name="T2" fmla="*/ 3553 w 3716"/>
                <a:gd name="T3" fmla="*/ 1186 h 1196"/>
                <a:gd name="T4" fmla="*/ 3673 w 3716"/>
                <a:gd name="T5" fmla="*/ 1147 h 1196"/>
                <a:gd name="T6" fmla="*/ 3716 w 3716"/>
                <a:gd name="T7" fmla="*/ 1088 h 1196"/>
                <a:gd name="T8" fmla="*/ 3700 w 3716"/>
                <a:gd name="T9" fmla="*/ 1017 h 1196"/>
                <a:gd name="T10" fmla="*/ 3654 w 3716"/>
                <a:gd name="T11" fmla="*/ 916 h 1196"/>
                <a:gd name="T12" fmla="*/ 3573 w 3716"/>
                <a:gd name="T13" fmla="*/ 789 h 1196"/>
                <a:gd name="T14" fmla="*/ 3471 w 3716"/>
                <a:gd name="T15" fmla="*/ 681 h 1196"/>
                <a:gd name="T16" fmla="*/ 3315 w 3716"/>
                <a:gd name="T17" fmla="*/ 560 h 1196"/>
                <a:gd name="T18" fmla="*/ 3168 w 3716"/>
                <a:gd name="T19" fmla="*/ 437 h 1196"/>
                <a:gd name="T20" fmla="*/ 3018 w 3716"/>
                <a:gd name="T21" fmla="*/ 355 h 1196"/>
                <a:gd name="T22" fmla="*/ 2836 w 3716"/>
                <a:gd name="T23" fmla="*/ 264 h 1196"/>
                <a:gd name="T24" fmla="*/ 2656 w 3716"/>
                <a:gd name="T25" fmla="*/ 166 h 1196"/>
                <a:gd name="T26" fmla="*/ 2389 w 3716"/>
                <a:gd name="T27" fmla="*/ 98 h 1196"/>
                <a:gd name="T28" fmla="*/ 2219 w 3716"/>
                <a:gd name="T29" fmla="*/ 52 h 1196"/>
                <a:gd name="T30" fmla="*/ 2026 w 3716"/>
                <a:gd name="T31" fmla="*/ 25 h 1196"/>
                <a:gd name="T32" fmla="*/ 1766 w 3716"/>
                <a:gd name="T33" fmla="*/ 10 h 1196"/>
                <a:gd name="T34" fmla="*/ 1403 w 3716"/>
                <a:gd name="T35" fmla="*/ 0 h 1196"/>
                <a:gd name="T36" fmla="*/ 1263 w 3716"/>
                <a:gd name="T37" fmla="*/ 4 h 1196"/>
                <a:gd name="T38" fmla="*/ 1120 w 3716"/>
                <a:gd name="T39" fmla="*/ 23 h 1196"/>
                <a:gd name="T40" fmla="*/ 1002 w 3716"/>
                <a:gd name="T41" fmla="*/ 58 h 1196"/>
                <a:gd name="T42" fmla="*/ 868 w 3716"/>
                <a:gd name="T43" fmla="*/ 100 h 1196"/>
                <a:gd name="T44" fmla="*/ 252 w 3716"/>
                <a:gd name="T45" fmla="*/ 117 h 1196"/>
                <a:gd name="T46" fmla="*/ 229 w 3716"/>
                <a:gd name="T47" fmla="*/ 121 h 1196"/>
                <a:gd name="T48" fmla="*/ 184 w 3716"/>
                <a:gd name="T49" fmla="*/ 137 h 1196"/>
                <a:gd name="T50" fmla="*/ 161 w 3716"/>
                <a:gd name="T51" fmla="*/ 150 h 1196"/>
                <a:gd name="T52" fmla="*/ 118 w 3716"/>
                <a:gd name="T53" fmla="*/ 202 h 1196"/>
                <a:gd name="T54" fmla="*/ 82 w 3716"/>
                <a:gd name="T55" fmla="*/ 251 h 1196"/>
                <a:gd name="T56" fmla="*/ 56 w 3716"/>
                <a:gd name="T57" fmla="*/ 335 h 1196"/>
                <a:gd name="T58" fmla="*/ 33 w 3716"/>
                <a:gd name="T59" fmla="*/ 433 h 1196"/>
                <a:gd name="T60" fmla="*/ 27 w 3716"/>
                <a:gd name="T61" fmla="*/ 479 h 1196"/>
                <a:gd name="T62" fmla="*/ 14 w 3716"/>
                <a:gd name="T63" fmla="*/ 662 h 1196"/>
                <a:gd name="T64" fmla="*/ 8 w 3716"/>
                <a:gd name="T65" fmla="*/ 759 h 1196"/>
                <a:gd name="T66" fmla="*/ 4 w 3716"/>
                <a:gd name="T67" fmla="*/ 884 h 1196"/>
                <a:gd name="T68" fmla="*/ 0 w 3716"/>
                <a:gd name="T69" fmla="*/ 1001 h 1196"/>
                <a:gd name="T70" fmla="*/ 23 w 3716"/>
                <a:gd name="T71" fmla="*/ 1069 h 1196"/>
                <a:gd name="T72" fmla="*/ 53 w 3716"/>
                <a:gd name="T73" fmla="*/ 1131 h 1196"/>
                <a:gd name="T74" fmla="*/ 95 w 3716"/>
                <a:gd name="T75" fmla="*/ 1184 h 1196"/>
                <a:gd name="T76" fmla="*/ 1246 w 3716"/>
                <a:gd name="T77" fmla="*/ 1193 h 1196"/>
                <a:gd name="T78" fmla="*/ 1269 w 3716"/>
                <a:gd name="T79" fmla="*/ 1193 h 1196"/>
                <a:gd name="T80" fmla="*/ 1283 w 3716"/>
                <a:gd name="T81" fmla="*/ 1196 h 1196"/>
                <a:gd name="T82" fmla="*/ 2907 w 3716"/>
                <a:gd name="T83" fmla="*/ 1193 h 1196"/>
                <a:gd name="T84" fmla="*/ 3327 w 3716"/>
                <a:gd name="T85" fmla="*/ 1193 h 119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716"/>
                <a:gd name="T130" fmla="*/ 0 h 1196"/>
                <a:gd name="T131" fmla="*/ 3716 w 3716"/>
                <a:gd name="T132" fmla="*/ 1196 h 119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716" h="1196">
                  <a:moveTo>
                    <a:pt x="3327" y="1193"/>
                  </a:moveTo>
                  <a:lnTo>
                    <a:pt x="3553" y="1186"/>
                  </a:lnTo>
                  <a:lnTo>
                    <a:pt x="3673" y="1147"/>
                  </a:lnTo>
                  <a:lnTo>
                    <a:pt x="3716" y="1088"/>
                  </a:lnTo>
                  <a:lnTo>
                    <a:pt x="3700" y="1017"/>
                  </a:lnTo>
                  <a:lnTo>
                    <a:pt x="3654" y="916"/>
                  </a:lnTo>
                  <a:lnTo>
                    <a:pt x="3573" y="789"/>
                  </a:lnTo>
                  <a:lnTo>
                    <a:pt x="3471" y="681"/>
                  </a:lnTo>
                  <a:lnTo>
                    <a:pt x="3315" y="560"/>
                  </a:lnTo>
                  <a:lnTo>
                    <a:pt x="3168" y="437"/>
                  </a:lnTo>
                  <a:lnTo>
                    <a:pt x="3018" y="355"/>
                  </a:lnTo>
                  <a:lnTo>
                    <a:pt x="2836" y="264"/>
                  </a:lnTo>
                  <a:lnTo>
                    <a:pt x="2656" y="166"/>
                  </a:lnTo>
                  <a:lnTo>
                    <a:pt x="2389" y="98"/>
                  </a:lnTo>
                  <a:lnTo>
                    <a:pt x="2219" y="52"/>
                  </a:lnTo>
                  <a:lnTo>
                    <a:pt x="2026" y="25"/>
                  </a:lnTo>
                  <a:lnTo>
                    <a:pt x="1766" y="10"/>
                  </a:lnTo>
                  <a:lnTo>
                    <a:pt x="1403" y="0"/>
                  </a:lnTo>
                  <a:lnTo>
                    <a:pt x="1263" y="4"/>
                  </a:lnTo>
                  <a:lnTo>
                    <a:pt x="1120" y="23"/>
                  </a:lnTo>
                  <a:lnTo>
                    <a:pt x="1002" y="58"/>
                  </a:lnTo>
                  <a:lnTo>
                    <a:pt x="868" y="100"/>
                  </a:lnTo>
                  <a:lnTo>
                    <a:pt x="252" y="117"/>
                  </a:lnTo>
                  <a:lnTo>
                    <a:pt x="229" y="121"/>
                  </a:lnTo>
                  <a:lnTo>
                    <a:pt x="184" y="137"/>
                  </a:lnTo>
                  <a:lnTo>
                    <a:pt x="161" y="150"/>
                  </a:lnTo>
                  <a:lnTo>
                    <a:pt x="118" y="202"/>
                  </a:lnTo>
                  <a:lnTo>
                    <a:pt x="82" y="251"/>
                  </a:lnTo>
                  <a:lnTo>
                    <a:pt x="56" y="335"/>
                  </a:lnTo>
                  <a:lnTo>
                    <a:pt x="33" y="433"/>
                  </a:lnTo>
                  <a:lnTo>
                    <a:pt x="27" y="479"/>
                  </a:lnTo>
                  <a:lnTo>
                    <a:pt x="14" y="662"/>
                  </a:lnTo>
                  <a:lnTo>
                    <a:pt x="8" y="759"/>
                  </a:lnTo>
                  <a:lnTo>
                    <a:pt x="4" y="884"/>
                  </a:lnTo>
                  <a:lnTo>
                    <a:pt x="0" y="1001"/>
                  </a:lnTo>
                  <a:lnTo>
                    <a:pt x="23" y="1069"/>
                  </a:lnTo>
                  <a:lnTo>
                    <a:pt x="53" y="1131"/>
                  </a:lnTo>
                  <a:lnTo>
                    <a:pt x="95" y="1184"/>
                  </a:lnTo>
                  <a:lnTo>
                    <a:pt x="1246" y="1193"/>
                  </a:lnTo>
                  <a:lnTo>
                    <a:pt x="1269" y="1193"/>
                  </a:lnTo>
                  <a:lnTo>
                    <a:pt x="1283" y="1196"/>
                  </a:lnTo>
                  <a:lnTo>
                    <a:pt x="2907" y="1193"/>
                  </a:lnTo>
                  <a:lnTo>
                    <a:pt x="3327" y="1193"/>
                  </a:lnTo>
                  <a:close/>
                </a:path>
              </a:pathLst>
            </a:custGeom>
            <a:solidFill>
              <a:srgbClr val="DFE5A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1514" y="1784"/>
              <a:ext cx="3172" cy="754"/>
            </a:xfrm>
            <a:custGeom>
              <a:avLst/>
              <a:gdLst>
                <a:gd name="T0" fmla="*/ 316 w 3172"/>
                <a:gd name="T1" fmla="*/ 189 h 754"/>
                <a:gd name="T2" fmla="*/ 334 w 3172"/>
                <a:gd name="T3" fmla="*/ 189 h 754"/>
                <a:gd name="T4" fmla="*/ 442 w 3172"/>
                <a:gd name="T5" fmla="*/ 117 h 754"/>
                <a:gd name="T6" fmla="*/ 561 w 3172"/>
                <a:gd name="T7" fmla="*/ 71 h 754"/>
                <a:gd name="T8" fmla="*/ 741 w 3172"/>
                <a:gd name="T9" fmla="*/ 19 h 754"/>
                <a:gd name="T10" fmla="*/ 832 w 3172"/>
                <a:gd name="T11" fmla="*/ 0 h 754"/>
                <a:gd name="T12" fmla="*/ 1709 w 3172"/>
                <a:gd name="T13" fmla="*/ 3 h 754"/>
                <a:gd name="T14" fmla="*/ 1999 w 3172"/>
                <a:gd name="T15" fmla="*/ 29 h 754"/>
                <a:gd name="T16" fmla="*/ 2200 w 3172"/>
                <a:gd name="T17" fmla="*/ 94 h 754"/>
                <a:gd name="T18" fmla="*/ 2307 w 3172"/>
                <a:gd name="T19" fmla="*/ 150 h 754"/>
                <a:gd name="T20" fmla="*/ 2412 w 3172"/>
                <a:gd name="T21" fmla="*/ 247 h 754"/>
                <a:gd name="T22" fmla="*/ 2522 w 3172"/>
                <a:gd name="T23" fmla="*/ 325 h 754"/>
                <a:gd name="T24" fmla="*/ 2607 w 3172"/>
                <a:gd name="T25" fmla="*/ 436 h 754"/>
                <a:gd name="T26" fmla="*/ 2752 w 3172"/>
                <a:gd name="T27" fmla="*/ 514 h 754"/>
                <a:gd name="T28" fmla="*/ 2852 w 3172"/>
                <a:gd name="T29" fmla="*/ 555 h 754"/>
                <a:gd name="T30" fmla="*/ 2992 w 3172"/>
                <a:gd name="T31" fmla="*/ 572 h 754"/>
                <a:gd name="T32" fmla="*/ 3064 w 3172"/>
                <a:gd name="T33" fmla="*/ 595 h 754"/>
                <a:gd name="T34" fmla="*/ 3146 w 3172"/>
                <a:gd name="T35" fmla="*/ 640 h 754"/>
                <a:gd name="T36" fmla="*/ 3164 w 3172"/>
                <a:gd name="T37" fmla="*/ 650 h 754"/>
                <a:gd name="T38" fmla="*/ 3172 w 3172"/>
                <a:gd name="T39" fmla="*/ 705 h 754"/>
                <a:gd name="T40" fmla="*/ 3117 w 3172"/>
                <a:gd name="T41" fmla="*/ 751 h 754"/>
                <a:gd name="T42" fmla="*/ 1185 w 3172"/>
                <a:gd name="T43" fmla="*/ 751 h 754"/>
                <a:gd name="T44" fmla="*/ 48 w 3172"/>
                <a:gd name="T45" fmla="*/ 754 h 754"/>
                <a:gd name="T46" fmla="*/ 10 w 3172"/>
                <a:gd name="T47" fmla="*/ 699 h 754"/>
                <a:gd name="T48" fmla="*/ 0 w 3172"/>
                <a:gd name="T49" fmla="*/ 621 h 754"/>
                <a:gd name="T50" fmla="*/ 14 w 3172"/>
                <a:gd name="T51" fmla="*/ 543 h 754"/>
                <a:gd name="T52" fmla="*/ 45 w 3172"/>
                <a:gd name="T53" fmla="*/ 474 h 754"/>
                <a:gd name="T54" fmla="*/ 152 w 3172"/>
                <a:gd name="T55" fmla="*/ 328 h 754"/>
                <a:gd name="T56" fmla="*/ 316 w 3172"/>
                <a:gd name="T57" fmla="*/ 189 h 75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172"/>
                <a:gd name="T88" fmla="*/ 0 h 754"/>
                <a:gd name="T89" fmla="*/ 3172 w 3172"/>
                <a:gd name="T90" fmla="*/ 754 h 75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172" h="754">
                  <a:moveTo>
                    <a:pt x="316" y="189"/>
                  </a:moveTo>
                  <a:lnTo>
                    <a:pt x="334" y="189"/>
                  </a:lnTo>
                  <a:lnTo>
                    <a:pt x="442" y="117"/>
                  </a:lnTo>
                  <a:lnTo>
                    <a:pt x="561" y="71"/>
                  </a:lnTo>
                  <a:lnTo>
                    <a:pt x="741" y="19"/>
                  </a:lnTo>
                  <a:lnTo>
                    <a:pt x="832" y="0"/>
                  </a:lnTo>
                  <a:lnTo>
                    <a:pt x="1709" y="3"/>
                  </a:lnTo>
                  <a:lnTo>
                    <a:pt x="1999" y="29"/>
                  </a:lnTo>
                  <a:lnTo>
                    <a:pt x="2200" y="94"/>
                  </a:lnTo>
                  <a:lnTo>
                    <a:pt x="2307" y="150"/>
                  </a:lnTo>
                  <a:lnTo>
                    <a:pt x="2412" y="247"/>
                  </a:lnTo>
                  <a:lnTo>
                    <a:pt x="2522" y="325"/>
                  </a:lnTo>
                  <a:lnTo>
                    <a:pt x="2607" y="436"/>
                  </a:lnTo>
                  <a:lnTo>
                    <a:pt x="2752" y="514"/>
                  </a:lnTo>
                  <a:lnTo>
                    <a:pt x="2852" y="555"/>
                  </a:lnTo>
                  <a:lnTo>
                    <a:pt x="2992" y="572"/>
                  </a:lnTo>
                  <a:lnTo>
                    <a:pt x="3064" y="595"/>
                  </a:lnTo>
                  <a:lnTo>
                    <a:pt x="3146" y="640"/>
                  </a:lnTo>
                  <a:lnTo>
                    <a:pt x="3164" y="650"/>
                  </a:lnTo>
                  <a:lnTo>
                    <a:pt x="3172" y="705"/>
                  </a:lnTo>
                  <a:lnTo>
                    <a:pt x="3117" y="751"/>
                  </a:lnTo>
                  <a:lnTo>
                    <a:pt x="1185" y="751"/>
                  </a:lnTo>
                  <a:lnTo>
                    <a:pt x="48" y="754"/>
                  </a:lnTo>
                  <a:lnTo>
                    <a:pt x="10" y="699"/>
                  </a:lnTo>
                  <a:lnTo>
                    <a:pt x="0" y="621"/>
                  </a:lnTo>
                  <a:lnTo>
                    <a:pt x="14" y="543"/>
                  </a:lnTo>
                  <a:lnTo>
                    <a:pt x="45" y="474"/>
                  </a:lnTo>
                  <a:lnTo>
                    <a:pt x="152" y="328"/>
                  </a:lnTo>
                  <a:lnTo>
                    <a:pt x="316" y="189"/>
                  </a:lnTo>
                  <a:close/>
                </a:path>
              </a:pathLst>
            </a:custGeom>
            <a:solidFill>
              <a:srgbClr val="FFFBB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1678" y="1843"/>
              <a:ext cx="2563" cy="695"/>
            </a:xfrm>
            <a:custGeom>
              <a:avLst/>
              <a:gdLst>
                <a:gd name="T0" fmla="*/ 1229 w 2563"/>
                <a:gd name="T1" fmla="*/ 692 h 695"/>
                <a:gd name="T2" fmla="*/ 2521 w 2563"/>
                <a:gd name="T3" fmla="*/ 689 h 695"/>
                <a:gd name="T4" fmla="*/ 2563 w 2563"/>
                <a:gd name="T5" fmla="*/ 669 h 695"/>
                <a:gd name="T6" fmla="*/ 2563 w 2563"/>
                <a:gd name="T7" fmla="*/ 637 h 695"/>
                <a:gd name="T8" fmla="*/ 2550 w 2563"/>
                <a:gd name="T9" fmla="*/ 600 h 695"/>
                <a:gd name="T10" fmla="*/ 2455 w 2563"/>
                <a:gd name="T11" fmla="*/ 569 h 695"/>
                <a:gd name="T12" fmla="*/ 2348 w 2563"/>
                <a:gd name="T13" fmla="*/ 510 h 695"/>
                <a:gd name="T14" fmla="*/ 2192 w 2563"/>
                <a:gd name="T15" fmla="*/ 419 h 695"/>
                <a:gd name="T16" fmla="*/ 2097 w 2563"/>
                <a:gd name="T17" fmla="*/ 363 h 695"/>
                <a:gd name="T18" fmla="*/ 2041 w 2563"/>
                <a:gd name="T19" fmla="*/ 318 h 695"/>
                <a:gd name="T20" fmla="*/ 2016 w 2563"/>
                <a:gd name="T21" fmla="*/ 263 h 695"/>
                <a:gd name="T22" fmla="*/ 1976 w 2563"/>
                <a:gd name="T23" fmla="*/ 159 h 695"/>
                <a:gd name="T24" fmla="*/ 1927 w 2563"/>
                <a:gd name="T25" fmla="*/ 97 h 695"/>
                <a:gd name="T26" fmla="*/ 1832 w 2563"/>
                <a:gd name="T27" fmla="*/ 35 h 695"/>
                <a:gd name="T28" fmla="*/ 1745 w 2563"/>
                <a:gd name="T29" fmla="*/ 12 h 695"/>
                <a:gd name="T30" fmla="*/ 1559 w 2563"/>
                <a:gd name="T31" fmla="*/ 0 h 695"/>
                <a:gd name="T32" fmla="*/ 1438 w 2563"/>
                <a:gd name="T33" fmla="*/ 6 h 695"/>
                <a:gd name="T34" fmla="*/ 1294 w 2563"/>
                <a:gd name="T35" fmla="*/ 6 h 695"/>
                <a:gd name="T36" fmla="*/ 1213 w 2563"/>
                <a:gd name="T37" fmla="*/ 10 h 695"/>
                <a:gd name="T38" fmla="*/ 1086 w 2563"/>
                <a:gd name="T39" fmla="*/ 16 h 695"/>
                <a:gd name="T40" fmla="*/ 978 w 2563"/>
                <a:gd name="T41" fmla="*/ 12 h 695"/>
                <a:gd name="T42" fmla="*/ 906 w 2563"/>
                <a:gd name="T43" fmla="*/ 10 h 695"/>
                <a:gd name="T44" fmla="*/ 880 w 2563"/>
                <a:gd name="T45" fmla="*/ 6 h 695"/>
                <a:gd name="T46" fmla="*/ 720 w 2563"/>
                <a:gd name="T47" fmla="*/ 12 h 695"/>
                <a:gd name="T48" fmla="*/ 583 w 2563"/>
                <a:gd name="T49" fmla="*/ 51 h 695"/>
                <a:gd name="T50" fmla="*/ 457 w 2563"/>
                <a:gd name="T51" fmla="*/ 81 h 695"/>
                <a:gd name="T52" fmla="*/ 333 w 2563"/>
                <a:gd name="T53" fmla="*/ 124 h 695"/>
                <a:gd name="T54" fmla="*/ 257 w 2563"/>
                <a:gd name="T55" fmla="*/ 191 h 695"/>
                <a:gd name="T56" fmla="*/ 136 w 2563"/>
                <a:gd name="T57" fmla="*/ 282 h 695"/>
                <a:gd name="T58" fmla="*/ 45 w 2563"/>
                <a:gd name="T59" fmla="*/ 415 h 695"/>
                <a:gd name="T60" fmla="*/ 6 w 2563"/>
                <a:gd name="T61" fmla="*/ 519 h 695"/>
                <a:gd name="T62" fmla="*/ 0 w 2563"/>
                <a:gd name="T63" fmla="*/ 598 h 695"/>
                <a:gd name="T64" fmla="*/ 10 w 2563"/>
                <a:gd name="T65" fmla="*/ 646 h 695"/>
                <a:gd name="T66" fmla="*/ 81 w 2563"/>
                <a:gd name="T67" fmla="*/ 695 h 695"/>
                <a:gd name="T68" fmla="*/ 1229 w 2563"/>
                <a:gd name="T69" fmla="*/ 692 h 6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563"/>
                <a:gd name="T106" fmla="*/ 0 h 695"/>
                <a:gd name="T107" fmla="*/ 2563 w 2563"/>
                <a:gd name="T108" fmla="*/ 695 h 6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563" h="695">
                  <a:moveTo>
                    <a:pt x="1229" y="692"/>
                  </a:moveTo>
                  <a:lnTo>
                    <a:pt x="2521" y="689"/>
                  </a:lnTo>
                  <a:lnTo>
                    <a:pt x="2563" y="669"/>
                  </a:lnTo>
                  <a:lnTo>
                    <a:pt x="2563" y="637"/>
                  </a:lnTo>
                  <a:lnTo>
                    <a:pt x="2550" y="600"/>
                  </a:lnTo>
                  <a:lnTo>
                    <a:pt x="2455" y="569"/>
                  </a:lnTo>
                  <a:lnTo>
                    <a:pt x="2348" y="510"/>
                  </a:lnTo>
                  <a:lnTo>
                    <a:pt x="2192" y="419"/>
                  </a:lnTo>
                  <a:lnTo>
                    <a:pt x="2097" y="363"/>
                  </a:lnTo>
                  <a:lnTo>
                    <a:pt x="2041" y="318"/>
                  </a:lnTo>
                  <a:lnTo>
                    <a:pt x="2016" y="263"/>
                  </a:lnTo>
                  <a:lnTo>
                    <a:pt x="1976" y="159"/>
                  </a:lnTo>
                  <a:lnTo>
                    <a:pt x="1927" y="97"/>
                  </a:lnTo>
                  <a:lnTo>
                    <a:pt x="1832" y="35"/>
                  </a:lnTo>
                  <a:lnTo>
                    <a:pt x="1745" y="12"/>
                  </a:lnTo>
                  <a:lnTo>
                    <a:pt x="1559" y="0"/>
                  </a:lnTo>
                  <a:lnTo>
                    <a:pt x="1438" y="6"/>
                  </a:lnTo>
                  <a:lnTo>
                    <a:pt x="1294" y="6"/>
                  </a:lnTo>
                  <a:lnTo>
                    <a:pt x="1213" y="10"/>
                  </a:lnTo>
                  <a:lnTo>
                    <a:pt x="1086" y="16"/>
                  </a:lnTo>
                  <a:lnTo>
                    <a:pt x="978" y="12"/>
                  </a:lnTo>
                  <a:lnTo>
                    <a:pt x="906" y="10"/>
                  </a:lnTo>
                  <a:lnTo>
                    <a:pt x="880" y="6"/>
                  </a:lnTo>
                  <a:lnTo>
                    <a:pt x="720" y="12"/>
                  </a:lnTo>
                  <a:lnTo>
                    <a:pt x="583" y="51"/>
                  </a:lnTo>
                  <a:lnTo>
                    <a:pt x="457" y="81"/>
                  </a:lnTo>
                  <a:lnTo>
                    <a:pt x="333" y="124"/>
                  </a:lnTo>
                  <a:lnTo>
                    <a:pt x="257" y="191"/>
                  </a:lnTo>
                  <a:lnTo>
                    <a:pt x="136" y="282"/>
                  </a:lnTo>
                  <a:lnTo>
                    <a:pt x="45" y="415"/>
                  </a:lnTo>
                  <a:lnTo>
                    <a:pt x="6" y="519"/>
                  </a:lnTo>
                  <a:lnTo>
                    <a:pt x="0" y="598"/>
                  </a:lnTo>
                  <a:lnTo>
                    <a:pt x="10" y="646"/>
                  </a:lnTo>
                  <a:lnTo>
                    <a:pt x="81" y="695"/>
                  </a:lnTo>
                  <a:lnTo>
                    <a:pt x="1229" y="692"/>
                  </a:lnTo>
                  <a:close/>
                </a:path>
              </a:pathLst>
            </a:custGeom>
            <a:solidFill>
              <a:srgbClr val="FAE0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1872" y="819"/>
              <a:ext cx="2106" cy="1723"/>
            </a:xfrm>
            <a:custGeom>
              <a:avLst/>
              <a:gdLst>
                <a:gd name="T0" fmla="*/ 587 w 2106"/>
                <a:gd name="T1" fmla="*/ 4 h 1723"/>
                <a:gd name="T2" fmla="*/ 675 w 2106"/>
                <a:gd name="T3" fmla="*/ 0 h 1723"/>
                <a:gd name="T4" fmla="*/ 684 w 2106"/>
                <a:gd name="T5" fmla="*/ 553 h 1723"/>
                <a:gd name="T6" fmla="*/ 708 w 2106"/>
                <a:gd name="T7" fmla="*/ 979 h 1723"/>
                <a:gd name="T8" fmla="*/ 731 w 2106"/>
                <a:gd name="T9" fmla="*/ 1109 h 1723"/>
                <a:gd name="T10" fmla="*/ 737 w 2106"/>
                <a:gd name="T11" fmla="*/ 1128 h 1723"/>
                <a:gd name="T12" fmla="*/ 754 w 2106"/>
                <a:gd name="T13" fmla="*/ 1226 h 1723"/>
                <a:gd name="T14" fmla="*/ 769 w 2106"/>
                <a:gd name="T15" fmla="*/ 1300 h 1723"/>
                <a:gd name="T16" fmla="*/ 806 w 2106"/>
                <a:gd name="T17" fmla="*/ 1336 h 1723"/>
                <a:gd name="T18" fmla="*/ 984 w 2106"/>
                <a:gd name="T19" fmla="*/ 1425 h 1723"/>
                <a:gd name="T20" fmla="*/ 1077 w 2106"/>
                <a:gd name="T21" fmla="*/ 1454 h 1723"/>
                <a:gd name="T22" fmla="*/ 1108 w 2106"/>
                <a:gd name="T23" fmla="*/ 1466 h 1723"/>
                <a:gd name="T24" fmla="*/ 1213 w 2106"/>
                <a:gd name="T25" fmla="*/ 1489 h 1723"/>
                <a:gd name="T26" fmla="*/ 1337 w 2106"/>
                <a:gd name="T27" fmla="*/ 1515 h 1723"/>
                <a:gd name="T28" fmla="*/ 1429 w 2106"/>
                <a:gd name="T29" fmla="*/ 1541 h 1723"/>
                <a:gd name="T30" fmla="*/ 1483 w 2106"/>
                <a:gd name="T31" fmla="*/ 1560 h 1723"/>
                <a:gd name="T32" fmla="*/ 1562 w 2106"/>
                <a:gd name="T33" fmla="*/ 1579 h 1723"/>
                <a:gd name="T34" fmla="*/ 1624 w 2106"/>
                <a:gd name="T35" fmla="*/ 1593 h 1723"/>
                <a:gd name="T36" fmla="*/ 1683 w 2106"/>
                <a:gd name="T37" fmla="*/ 1606 h 1723"/>
                <a:gd name="T38" fmla="*/ 1752 w 2106"/>
                <a:gd name="T39" fmla="*/ 1619 h 1723"/>
                <a:gd name="T40" fmla="*/ 1888 w 2106"/>
                <a:gd name="T41" fmla="*/ 1629 h 1723"/>
                <a:gd name="T42" fmla="*/ 1992 w 2106"/>
                <a:gd name="T43" fmla="*/ 1631 h 1723"/>
                <a:gd name="T44" fmla="*/ 2023 w 2106"/>
                <a:gd name="T45" fmla="*/ 1641 h 1723"/>
                <a:gd name="T46" fmla="*/ 2075 w 2106"/>
                <a:gd name="T47" fmla="*/ 1645 h 1723"/>
                <a:gd name="T48" fmla="*/ 2106 w 2106"/>
                <a:gd name="T49" fmla="*/ 1664 h 1723"/>
                <a:gd name="T50" fmla="*/ 2097 w 2106"/>
                <a:gd name="T51" fmla="*/ 1700 h 1723"/>
                <a:gd name="T52" fmla="*/ 2054 w 2106"/>
                <a:gd name="T53" fmla="*/ 1720 h 1723"/>
                <a:gd name="T54" fmla="*/ 1990 w 2106"/>
                <a:gd name="T55" fmla="*/ 1723 h 1723"/>
                <a:gd name="T56" fmla="*/ 130 w 2106"/>
                <a:gd name="T57" fmla="*/ 1723 h 1723"/>
                <a:gd name="T58" fmla="*/ 13 w 2106"/>
                <a:gd name="T59" fmla="*/ 1691 h 1723"/>
                <a:gd name="T60" fmla="*/ 0 w 2106"/>
                <a:gd name="T61" fmla="*/ 1593 h 1723"/>
                <a:gd name="T62" fmla="*/ 46 w 2106"/>
                <a:gd name="T63" fmla="*/ 1502 h 1723"/>
                <a:gd name="T64" fmla="*/ 189 w 2106"/>
                <a:gd name="T65" fmla="*/ 1450 h 1723"/>
                <a:gd name="T66" fmla="*/ 352 w 2106"/>
                <a:gd name="T67" fmla="*/ 1404 h 1723"/>
                <a:gd name="T68" fmla="*/ 462 w 2106"/>
                <a:gd name="T69" fmla="*/ 1372 h 1723"/>
                <a:gd name="T70" fmla="*/ 531 w 2106"/>
                <a:gd name="T71" fmla="*/ 1303 h 1723"/>
                <a:gd name="T72" fmla="*/ 561 w 2106"/>
                <a:gd name="T73" fmla="*/ 1209 h 1723"/>
                <a:gd name="T74" fmla="*/ 578 w 2106"/>
                <a:gd name="T75" fmla="*/ 1112 h 1723"/>
                <a:gd name="T76" fmla="*/ 578 w 2106"/>
                <a:gd name="T77" fmla="*/ 461 h 1723"/>
                <a:gd name="T78" fmla="*/ 587 w 2106"/>
                <a:gd name="T79" fmla="*/ 4 h 172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06"/>
                <a:gd name="T121" fmla="*/ 0 h 1723"/>
                <a:gd name="T122" fmla="*/ 2106 w 2106"/>
                <a:gd name="T123" fmla="*/ 1723 h 172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06" h="1723">
                  <a:moveTo>
                    <a:pt x="587" y="4"/>
                  </a:moveTo>
                  <a:lnTo>
                    <a:pt x="675" y="0"/>
                  </a:lnTo>
                  <a:lnTo>
                    <a:pt x="684" y="553"/>
                  </a:lnTo>
                  <a:lnTo>
                    <a:pt x="708" y="979"/>
                  </a:lnTo>
                  <a:lnTo>
                    <a:pt x="731" y="1109"/>
                  </a:lnTo>
                  <a:lnTo>
                    <a:pt x="737" y="1128"/>
                  </a:lnTo>
                  <a:lnTo>
                    <a:pt x="754" y="1226"/>
                  </a:lnTo>
                  <a:lnTo>
                    <a:pt x="769" y="1300"/>
                  </a:lnTo>
                  <a:lnTo>
                    <a:pt x="806" y="1336"/>
                  </a:lnTo>
                  <a:lnTo>
                    <a:pt x="984" y="1425"/>
                  </a:lnTo>
                  <a:lnTo>
                    <a:pt x="1077" y="1454"/>
                  </a:lnTo>
                  <a:lnTo>
                    <a:pt x="1108" y="1466"/>
                  </a:lnTo>
                  <a:lnTo>
                    <a:pt x="1213" y="1489"/>
                  </a:lnTo>
                  <a:lnTo>
                    <a:pt x="1337" y="1515"/>
                  </a:lnTo>
                  <a:lnTo>
                    <a:pt x="1429" y="1541"/>
                  </a:lnTo>
                  <a:lnTo>
                    <a:pt x="1483" y="1560"/>
                  </a:lnTo>
                  <a:lnTo>
                    <a:pt x="1562" y="1579"/>
                  </a:lnTo>
                  <a:lnTo>
                    <a:pt x="1624" y="1593"/>
                  </a:lnTo>
                  <a:lnTo>
                    <a:pt x="1683" y="1606"/>
                  </a:lnTo>
                  <a:lnTo>
                    <a:pt x="1752" y="1619"/>
                  </a:lnTo>
                  <a:lnTo>
                    <a:pt x="1888" y="1629"/>
                  </a:lnTo>
                  <a:lnTo>
                    <a:pt x="1992" y="1631"/>
                  </a:lnTo>
                  <a:lnTo>
                    <a:pt x="2023" y="1641"/>
                  </a:lnTo>
                  <a:lnTo>
                    <a:pt x="2075" y="1645"/>
                  </a:lnTo>
                  <a:lnTo>
                    <a:pt x="2106" y="1664"/>
                  </a:lnTo>
                  <a:lnTo>
                    <a:pt x="2097" y="1700"/>
                  </a:lnTo>
                  <a:lnTo>
                    <a:pt x="2054" y="1720"/>
                  </a:lnTo>
                  <a:lnTo>
                    <a:pt x="1990" y="1723"/>
                  </a:lnTo>
                  <a:lnTo>
                    <a:pt x="130" y="1723"/>
                  </a:lnTo>
                  <a:lnTo>
                    <a:pt x="13" y="1691"/>
                  </a:lnTo>
                  <a:lnTo>
                    <a:pt x="0" y="1593"/>
                  </a:lnTo>
                  <a:lnTo>
                    <a:pt x="46" y="1502"/>
                  </a:lnTo>
                  <a:lnTo>
                    <a:pt x="189" y="1450"/>
                  </a:lnTo>
                  <a:lnTo>
                    <a:pt x="352" y="1404"/>
                  </a:lnTo>
                  <a:lnTo>
                    <a:pt x="462" y="1372"/>
                  </a:lnTo>
                  <a:lnTo>
                    <a:pt x="531" y="1303"/>
                  </a:lnTo>
                  <a:lnTo>
                    <a:pt x="561" y="1209"/>
                  </a:lnTo>
                  <a:lnTo>
                    <a:pt x="578" y="1112"/>
                  </a:lnTo>
                  <a:lnTo>
                    <a:pt x="578" y="461"/>
                  </a:lnTo>
                  <a:lnTo>
                    <a:pt x="587" y="4"/>
                  </a:lnTo>
                  <a:close/>
                </a:path>
              </a:pathLst>
            </a:custGeom>
            <a:solidFill>
              <a:srgbClr val="F6C6B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1296" y="1124"/>
              <a:ext cx="555" cy="120"/>
            </a:xfrm>
            <a:custGeom>
              <a:avLst/>
              <a:gdLst>
                <a:gd name="T0" fmla="*/ 23 w 555"/>
                <a:gd name="T1" fmla="*/ 0 h 120"/>
                <a:gd name="T2" fmla="*/ 297 w 555"/>
                <a:gd name="T3" fmla="*/ 0 h 120"/>
                <a:gd name="T4" fmla="*/ 485 w 555"/>
                <a:gd name="T5" fmla="*/ 6 h 120"/>
                <a:gd name="T6" fmla="*/ 342 w 555"/>
                <a:gd name="T7" fmla="*/ 13 h 120"/>
                <a:gd name="T8" fmla="*/ 555 w 555"/>
                <a:gd name="T9" fmla="*/ 29 h 120"/>
                <a:gd name="T10" fmla="*/ 330 w 555"/>
                <a:gd name="T11" fmla="*/ 35 h 120"/>
                <a:gd name="T12" fmla="*/ 535 w 555"/>
                <a:gd name="T13" fmla="*/ 49 h 120"/>
                <a:gd name="T14" fmla="*/ 309 w 555"/>
                <a:gd name="T15" fmla="*/ 62 h 120"/>
                <a:gd name="T16" fmla="*/ 541 w 555"/>
                <a:gd name="T17" fmla="*/ 91 h 120"/>
                <a:gd name="T18" fmla="*/ 55 w 555"/>
                <a:gd name="T19" fmla="*/ 120 h 120"/>
                <a:gd name="T20" fmla="*/ 0 w 555"/>
                <a:gd name="T21" fmla="*/ 120 h 120"/>
                <a:gd name="T22" fmla="*/ 12 w 555"/>
                <a:gd name="T23" fmla="*/ 119 h 120"/>
                <a:gd name="T24" fmla="*/ 23 w 555"/>
                <a:gd name="T25" fmla="*/ 118 h 120"/>
                <a:gd name="T26" fmla="*/ 98 w 555"/>
                <a:gd name="T27" fmla="*/ 101 h 120"/>
                <a:gd name="T28" fmla="*/ 0 w 555"/>
                <a:gd name="T29" fmla="*/ 101 h 120"/>
                <a:gd name="T30" fmla="*/ 98 w 555"/>
                <a:gd name="T31" fmla="*/ 87 h 120"/>
                <a:gd name="T32" fmla="*/ 3 w 555"/>
                <a:gd name="T33" fmla="*/ 81 h 120"/>
                <a:gd name="T34" fmla="*/ 102 w 555"/>
                <a:gd name="T35" fmla="*/ 72 h 120"/>
                <a:gd name="T36" fmla="*/ 0 w 555"/>
                <a:gd name="T37" fmla="*/ 62 h 120"/>
                <a:gd name="T38" fmla="*/ 104 w 555"/>
                <a:gd name="T39" fmla="*/ 49 h 120"/>
                <a:gd name="T40" fmla="*/ 0 w 555"/>
                <a:gd name="T41" fmla="*/ 43 h 120"/>
                <a:gd name="T42" fmla="*/ 94 w 555"/>
                <a:gd name="T43" fmla="*/ 33 h 120"/>
                <a:gd name="T44" fmla="*/ 0 w 555"/>
                <a:gd name="T45" fmla="*/ 29 h 120"/>
                <a:gd name="T46" fmla="*/ 102 w 555"/>
                <a:gd name="T47" fmla="*/ 16 h 120"/>
                <a:gd name="T48" fmla="*/ 23 w 555"/>
                <a:gd name="T49" fmla="*/ 0 h 1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55"/>
                <a:gd name="T76" fmla="*/ 0 h 120"/>
                <a:gd name="T77" fmla="*/ 555 w 555"/>
                <a:gd name="T78" fmla="*/ 120 h 1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55" h="120">
                  <a:moveTo>
                    <a:pt x="23" y="0"/>
                  </a:moveTo>
                  <a:lnTo>
                    <a:pt x="297" y="0"/>
                  </a:lnTo>
                  <a:lnTo>
                    <a:pt x="485" y="6"/>
                  </a:lnTo>
                  <a:lnTo>
                    <a:pt x="342" y="13"/>
                  </a:lnTo>
                  <a:lnTo>
                    <a:pt x="555" y="29"/>
                  </a:lnTo>
                  <a:lnTo>
                    <a:pt x="330" y="35"/>
                  </a:lnTo>
                  <a:lnTo>
                    <a:pt x="535" y="49"/>
                  </a:lnTo>
                  <a:lnTo>
                    <a:pt x="309" y="62"/>
                  </a:lnTo>
                  <a:lnTo>
                    <a:pt x="541" y="91"/>
                  </a:lnTo>
                  <a:lnTo>
                    <a:pt x="55" y="120"/>
                  </a:lnTo>
                  <a:lnTo>
                    <a:pt x="0" y="120"/>
                  </a:lnTo>
                  <a:lnTo>
                    <a:pt x="12" y="119"/>
                  </a:lnTo>
                  <a:lnTo>
                    <a:pt x="23" y="118"/>
                  </a:lnTo>
                  <a:lnTo>
                    <a:pt x="98" y="101"/>
                  </a:lnTo>
                  <a:lnTo>
                    <a:pt x="0" y="101"/>
                  </a:lnTo>
                  <a:lnTo>
                    <a:pt x="98" y="87"/>
                  </a:lnTo>
                  <a:lnTo>
                    <a:pt x="3" y="81"/>
                  </a:lnTo>
                  <a:lnTo>
                    <a:pt x="102" y="72"/>
                  </a:lnTo>
                  <a:lnTo>
                    <a:pt x="0" y="62"/>
                  </a:lnTo>
                  <a:lnTo>
                    <a:pt x="104" y="49"/>
                  </a:lnTo>
                  <a:lnTo>
                    <a:pt x="0" y="43"/>
                  </a:lnTo>
                  <a:lnTo>
                    <a:pt x="94" y="33"/>
                  </a:lnTo>
                  <a:lnTo>
                    <a:pt x="0" y="29"/>
                  </a:lnTo>
                  <a:lnTo>
                    <a:pt x="102" y="16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1296" y="1124"/>
              <a:ext cx="555" cy="120"/>
            </a:xfrm>
            <a:custGeom>
              <a:avLst/>
              <a:gdLst>
                <a:gd name="T0" fmla="*/ 23 w 555"/>
                <a:gd name="T1" fmla="*/ 0 h 120"/>
                <a:gd name="T2" fmla="*/ 297 w 555"/>
                <a:gd name="T3" fmla="*/ 0 h 120"/>
                <a:gd name="T4" fmla="*/ 485 w 555"/>
                <a:gd name="T5" fmla="*/ 6 h 120"/>
                <a:gd name="T6" fmla="*/ 342 w 555"/>
                <a:gd name="T7" fmla="*/ 13 h 120"/>
                <a:gd name="T8" fmla="*/ 555 w 555"/>
                <a:gd name="T9" fmla="*/ 29 h 120"/>
                <a:gd name="T10" fmla="*/ 330 w 555"/>
                <a:gd name="T11" fmla="*/ 35 h 120"/>
                <a:gd name="T12" fmla="*/ 535 w 555"/>
                <a:gd name="T13" fmla="*/ 49 h 120"/>
                <a:gd name="T14" fmla="*/ 309 w 555"/>
                <a:gd name="T15" fmla="*/ 62 h 120"/>
                <a:gd name="T16" fmla="*/ 541 w 555"/>
                <a:gd name="T17" fmla="*/ 91 h 120"/>
                <a:gd name="T18" fmla="*/ 55 w 555"/>
                <a:gd name="T19" fmla="*/ 120 h 120"/>
                <a:gd name="T20" fmla="*/ 0 w 555"/>
                <a:gd name="T21" fmla="*/ 120 h 120"/>
                <a:gd name="T22" fmla="*/ 12 w 555"/>
                <a:gd name="T23" fmla="*/ 119 h 120"/>
                <a:gd name="T24" fmla="*/ 23 w 555"/>
                <a:gd name="T25" fmla="*/ 118 h 120"/>
                <a:gd name="T26" fmla="*/ 98 w 555"/>
                <a:gd name="T27" fmla="*/ 101 h 120"/>
                <a:gd name="T28" fmla="*/ 0 w 555"/>
                <a:gd name="T29" fmla="*/ 101 h 120"/>
                <a:gd name="T30" fmla="*/ 98 w 555"/>
                <a:gd name="T31" fmla="*/ 87 h 120"/>
                <a:gd name="T32" fmla="*/ 3 w 555"/>
                <a:gd name="T33" fmla="*/ 81 h 120"/>
                <a:gd name="T34" fmla="*/ 102 w 555"/>
                <a:gd name="T35" fmla="*/ 72 h 120"/>
                <a:gd name="T36" fmla="*/ 0 w 555"/>
                <a:gd name="T37" fmla="*/ 62 h 120"/>
                <a:gd name="T38" fmla="*/ 104 w 555"/>
                <a:gd name="T39" fmla="*/ 49 h 120"/>
                <a:gd name="T40" fmla="*/ 0 w 555"/>
                <a:gd name="T41" fmla="*/ 43 h 120"/>
                <a:gd name="T42" fmla="*/ 94 w 555"/>
                <a:gd name="T43" fmla="*/ 33 h 120"/>
                <a:gd name="T44" fmla="*/ 0 w 555"/>
                <a:gd name="T45" fmla="*/ 29 h 120"/>
                <a:gd name="T46" fmla="*/ 102 w 555"/>
                <a:gd name="T47" fmla="*/ 16 h 120"/>
                <a:gd name="T48" fmla="*/ 23 w 555"/>
                <a:gd name="T49" fmla="*/ 0 h 1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55"/>
                <a:gd name="T76" fmla="*/ 0 h 120"/>
                <a:gd name="T77" fmla="*/ 555 w 555"/>
                <a:gd name="T78" fmla="*/ 120 h 1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55" h="120">
                  <a:moveTo>
                    <a:pt x="23" y="0"/>
                  </a:moveTo>
                  <a:lnTo>
                    <a:pt x="297" y="0"/>
                  </a:lnTo>
                  <a:lnTo>
                    <a:pt x="485" y="6"/>
                  </a:lnTo>
                  <a:lnTo>
                    <a:pt x="342" y="13"/>
                  </a:lnTo>
                  <a:lnTo>
                    <a:pt x="555" y="29"/>
                  </a:lnTo>
                  <a:lnTo>
                    <a:pt x="330" y="35"/>
                  </a:lnTo>
                  <a:lnTo>
                    <a:pt x="535" y="49"/>
                  </a:lnTo>
                  <a:lnTo>
                    <a:pt x="309" y="62"/>
                  </a:lnTo>
                  <a:lnTo>
                    <a:pt x="541" y="91"/>
                  </a:lnTo>
                  <a:lnTo>
                    <a:pt x="55" y="120"/>
                  </a:lnTo>
                  <a:lnTo>
                    <a:pt x="0" y="120"/>
                  </a:lnTo>
                  <a:lnTo>
                    <a:pt x="12" y="119"/>
                  </a:lnTo>
                  <a:lnTo>
                    <a:pt x="23" y="118"/>
                  </a:lnTo>
                  <a:lnTo>
                    <a:pt x="98" y="101"/>
                  </a:lnTo>
                  <a:lnTo>
                    <a:pt x="0" y="101"/>
                  </a:lnTo>
                  <a:lnTo>
                    <a:pt x="98" y="87"/>
                  </a:lnTo>
                  <a:lnTo>
                    <a:pt x="3" y="81"/>
                  </a:lnTo>
                  <a:lnTo>
                    <a:pt x="102" y="72"/>
                  </a:lnTo>
                  <a:lnTo>
                    <a:pt x="0" y="62"/>
                  </a:lnTo>
                  <a:lnTo>
                    <a:pt x="104" y="49"/>
                  </a:lnTo>
                  <a:lnTo>
                    <a:pt x="0" y="43"/>
                  </a:lnTo>
                  <a:lnTo>
                    <a:pt x="94" y="33"/>
                  </a:lnTo>
                  <a:lnTo>
                    <a:pt x="0" y="29"/>
                  </a:lnTo>
                  <a:lnTo>
                    <a:pt x="102" y="16"/>
                  </a:lnTo>
                  <a:lnTo>
                    <a:pt x="23" y="0"/>
                  </a:lnTo>
                </a:path>
              </a:pathLst>
            </a:custGeom>
            <a:noFill/>
            <a:ln w="1588">
              <a:solidFill>
                <a:srgbClr val="DFDFD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562" y="1296"/>
              <a:ext cx="2740" cy="195"/>
            </a:xfrm>
            <a:custGeom>
              <a:avLst/>
              <a:gdLst>
                <a:gd name="T0" fmla="*/ 2740 w 2740"/>
                <a:gd name="T1" fmla="*/ 56 h 195"/>
                <a:gd name="T2" fmla="*/ 2298 w 2740"/>
                <a:gd name="T3" fmla="*/ 48 h 195"/>
                <a:gd name="T4" fmla="*/ 2052 w 2740"/>
                <a:gd name="T5" fmla="*/ 48 h 195"/>
                <a:gd name="T6" fmla="*/ 1898 w 2740"/>
                <a:gd name="T7" fmla="*/ 63 h 195"/>
                <a:gd name="T8" fmla="*/ 1807 w 2740"/>
                <a:gd name="T9" fmla="*/ 99 h 195"/>
                <a:gd name="T10" fmla="*/ 1660 w 2740"/>
                <a:gd name="T11" fmla="*/ 151 h 195"/>
                <a:gd name="T12" fmla="*/ 1446 w 2740"/>
                <a:gd name="T13" fmla="*/ 173 h 195"/>
                <a:gd name="T14" fmla="*/ 1234 w 2740"/>
                <a:gd name="T15" fmla="*/ 195 h 195"/>
                <a:gd name="T16" fmla="*/ 884 w 2740"/>
                <a:gd name="T17" fmla="*/ 180 h 195"/>
                <a:gd name="T18" fmla="*/ 757 w 2740"/>
                <a:gd name="T19" fmla="*/ 184 h 195"/>
                <a:gd name="T20" fmla="*/ 694 w 2740"/>
                <a:gd name="T21" fmla="*/ 173 h 195"/>
                <a:gd name="T22" fmla="*/ 628 w 2740"/>
                <a:gd name="T23" fmla="*/ 173 h 195"/>
                <a:gd name="T24" fmla="*/ 543 w 2740"/>
                <a:gd name="T25" fmla="*/ 151 h 195"/>
                <a:gd name="T26" fmla="*/ 465 w 2740"/>
                <a:gd name="T27" fmla="*/ 119 h 195"/>
                <a:gd name="T28" fmla="*/ 413 w 2740"/>
                <a:gd name="T29" fmla="*/ 88 h 195"/>
                <a:gd name="T30" fmla="*/ 373 w 2740"/>
                <a:gd name="T31" fmla="*/ 67 h 195"/>
                <a:gd name="T32" fmla="*/ 344 w 2740"/>
                <a:gd name="T33" fmla="*/ 48 h 195"/>
                <a:gd name="T34" fmla="*/ 226 w 2740"/>
                <a:gd name="T35" fmla="*/ 41 h 195"/>
                <a:gd name="T36" fmla="*/ 72 w 2740"/>
                <a:gd name="T37" fmla="*/ 30 h 195"/>
                <a:gd name="T38" fmla="*/ 0 w 2740"/>
                <a:gd name="T39" fmla="*/ 23 h 195"/>
                <a:gd name="T40" fmla="*/ 0 w 2740"/>
                <a:gd name="T41" fmla="*/ 4 h 195"/>
                <a:gd name="T42" fmla="*/ 635 w 2740"/>
                <a:gd name="T43" fmla="*/ 41 h 195"/>
                <a:gd name="T44" fmla="*/ 844 w 2740"/>
                <a:gd name="T45" fmla="*/ 34 h 195"/>
                <a:gd name="T46" fmla="*/ 2079 w 2740"/>
                <a:gd name="T47" fmla="*/ 18 h 195"/>
                <a:gd name="T48" fmla="*/ 2157 w 2740"/>
                <a:gd name="T49" fmla="*/ 18 h 195"/>
                <a:gd name="T50" fmla="*/ 2684 w 2740"/>
                <a:gd name="T51" fmla="*/ 0 h 195"/>
                <a:gd name="T52" fmla="*/ 2737 w 2740"/>
                <a:gd name="T53" fmla="*/ 0 h 195"/>
                <a:gd name="T54" fmla="*/ 2740 w 2740"/>
                <a:gd name="T55" fmla="*/ 56 h 1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740"/>
                <a:gd name="T85" fmla="*/ 0 h 195"/>
                <a:gd name="T86" fmla="*/ 2740 w 2740"/>
                <a:gd name="T87" fmla="*/ 195 h 1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740" h="195">
                  <a:moveTo>
                    <a:pt x="2740" y="56"/>
                  </a:moveTo>
                  <a:lnTo>
                    <a:pt x="2298" y="48"/>
                  </a:lnTo>
                  <a:lnTo>
                    <a:pt x="2052" y="48"/>
                  </a:lnTo>
                  <a:lnTo>
                    <a:pt x="1898" y="63"/>
                  </a:lnTo>
                  <a:lnTo>
                    <a:pt x="1807" y="99"/>
                  </a:lnTo>
                  <a:lnTo>
                    <a:pt x="1660" y="151"/>
                  </a:lnTo>
                  <a:lnTo>
                    <a:pt x="1446" y="173"/>
                  </a:lnTo>
                  <a:lnTo>
                    <a:pt x="1234" y="195"/>
                  </a:lnTo>
                  <a:lnTo>
                    <a:pt x="884" y="180"/>
                  </a:lnTo>
                  <a:lnTo>
                    <a:pt x="757" y="184"/>
                  </a:lnTo>
                  <a:lnTo>
                    <a:pt x="694" y="173"/>
                  </a:lnTo>
                  <a:lnTo>
                    <a:pt x="628" y="173"/>
                  </a:lnTo>
                  <a:lnTo>
                    <a:pt x="543" y="151"/>
                  </a:lnTo>
                  <a:lnTo>
                    <a:pt x="465" y="119"/>
                  </a:lnTo>
                  <a:lnTo>
                    <a:pt x="413" y="88"/>
                  </a:lnTo>
                  <a:lnTo>
                    <a:pt x="373" y="67"/>
                  </a:lnTo>
                  <a:lnTo>
                    <a:pt x="344" y="48"/>
                  </a:lnTo>
                  <a:lnTo>
                    <a:pt x="226" y="41"/>
                  </a:lnTo>
                  <a:lnTo>
                    <a:pt x="72" y="30"/>
                  </a:lnTo>
                  <a:lnTo>
                    <a:pt x="0" y="23"/>
                  </a:lnTo>
                  <a:lnTo>
                    <a:pt x="0" y="4"/>
                  </a:lnTo>
                  <a:lnTo>
                    <a:pt x="635" y="41"/>
                  </a:lnTo>
                  <a:lnTo>
                    <a:pt x="844" y="34"/>
                  </a:lnTo>
                  <a:lnTo>
                    <a:pt x="2079" y="18"/>
                  </a:lnTo>
                  <a:lnTo>
                    <a:pt x="2157" y="18"/>
                  </a:lnTo>
                  <a:lnTo>
                    <a:pt x="2684" y="0"/>
                  </a:lnTo>
                  <a:lnTo>
                    <a:pt x="2737" y="0"/>
                  </a:lnTo>
                  <a:lnTo>
                    <a:pt x="2740" y="56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562" y="1296"/>
              <a:ext cx="2740" cy="195"/>
            </a:xfrm>
            <a:custGeom>
              <a:avLst/>
              <a:gdLst>
                <a:gd name="T0" fmla="*/ 2740 w 2740"/>
                <a:gd name="T1" fmla="*/ 56 h 195"/>
                <a:gd name="T2" fmla="*/ 2298 w 2740"/>
                <a:gd name="T3" fmla="*/ 48 h 195"/>
                <a:gd name="T4" fmla="*/ 2052 w 2740"/>
                <a:gd name="T5" fmla="*/ 48 h 195"/>
                <a:gd name="T6" fmla="*/ 1898 w 2740"/>
                <a:gd name="T7" fmla="*/ 63 h 195"/>
                <a:gd name="T8" fmla="*/ 1807 w 2740"/>
                <a:gd name="T9" fmla="*/ 99 h 195"/>
                <a:gd name="T10" fmla="*/ 1660 w 2740"/>
                <a:gd name="T11" fmla="*/ 151 h 195"/>
                <a:gd name="T12" fmla="*/ 1446 w 2740"/>
                <a:gd name="T13" fmla="*/ 173 h 195"/>
                <a:gd name="T14" fmla="*/ 1234 w 2740"/>
                <a:gd name="T15" fmla="*/ 195 h 195"/>
                <a:gd name="T16" fmla="*/ 884 w 2740"/>
                <a:gd name="T17" fmla="*/ 180 h 195"/>
                <a:gd name="T18" fmla="*/ 757 w 2740"/>
                <a:gd name="T19" fmla="*/ 184 h 195"/>
                <a:gd name="T20" fmla="*/ 694 w 2740"/>
                <a:gd name="T21" fmla="*/ 173 h 195"/>
                <a:gd name="T22" fmla="*/ 628 w 2740"/>
                <a:gd name="T23" fmla="*/ 173 h 195"/>
                <a:gd name="T24" fmla="*/ 543 w 2740"/>
                <a:gd name="T25" fmla="*/ 151 h 195"/>
                <a:gd name="T26" fmla="*/ 465 w 2740"/>
                <a:gd name="T27" fmla="*/ 119 h 195"/>
                <a:gd name="T28" fmla="*/ 413 w 2740"/>
                <a:gd name="T29" fmla="*/ 88 h 195"/>
                <a:gd name="T30" fmla="*/ 373 w 2740"/>
                <a:gd name="T31" fmla="*/ 67 h 195"/>
                <a:gd name="T32" fmla="*/ 344 w 2740"/>
                <a:gd name="T33" fmla="*/ 48 h 195"/>
                <a:gd name="T34" fmla="*/ 226 w 2740"/>
                <a:gd name="T35" fmla="*/ 41 h 195"/>
                <a:gd name="T36" fmla="*/ 72 w 2740"/>
                <a:gd name="T37" fmla="*/ 30 h 195"/>
                <a:gd name="T38" fmla="*/ 0 w 2740"/>
                <a:gd name="T39" fmla="*/ 23 h 195"/>
                <a:gd name="T40" fmla="*/ 0 w 2740"/>
                <a:gd name="T41" fmla="*/ 4 h 195"/>
                <a:gd name="T42" fmla="*/ 635 w 2740"/>
                <a:gd name="T43" fmla="*/ 41 h 195"/>
                <a:gd name="T44" fmla="*/ 844 w 2740"/>
                <a:gd name="T45" fmla="*/ 34 h 195"/>
                <a:gd name="T46" fmla="*/ 2079 w 2740"/>
                <a:gd name="T47" fmla="*/ 18 h 195"/>
                <a:gd name="T48" fmla="*/ 2157 w 2740"/>
                <a:gd name="T49" fmla="*/ 18 h 195"/>
                <a:gd name="T50" fmla="*/ 2684 w 2740"/>
                <a:gd name="T51" fmla="*/ 0 h 195"/>
                <a:gd name="T52" fmla="*/ 2737 w 2740"/>
                <a:gd name="T53" fmla="*/ 0 h 195"/>
                <a:gd name="T54" fmla="*/ 2740 w 2740"/>
                <a:gd name="T55" fmla="*/ 56 h 1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740"/>
                <a:gd name="T85" fmla="*/ 0 h 195"/>
                <a:gd name="T86" fmla="*/ 2740 w 2740"/>
                <a:gd name="T87" fmla="*/ 195 h 1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740" h="195">
                  <a:moveTo>
                    <a:pt x="2740" y="56"/>
                  </a:moveTo>
                  <a:lnTo>
                    <a:pt x="2298" y="48"/>
                  </a:lnTo>
                  <a:lnTo>
                    <a:pt x="2052" y="48"/>
                  </a:lnTo>
                  <a:lnTo>
                    <a:pt x="1898" y="63"/>
                  </a:lnTo>
                  <a:lnTo>
                    <a:pt x="1807" y="99"/>
                  </a:lnTo>
                  <a:lnTo>
                    <a:pt x="1660" y="151"/>
                  </a:lnTo>
                  <a:lnTo>
                    <a:pt x="1446" y="173"/>
                  </a:lnTo>
                  <a:lnTo>
                    <a:pt x="1234" y="195"/>
                  </a:lnTo>
                  <a:lnTo>
                    <a:pt x="884" y="180"/>
                  </a:lnTo>
                  <a:lnTo>
                    <a:pt x="757" y="184"/>
                  </a:lnTo>
                  <a:lnTo>
                    <a:pt x="694" y="173"/>
                  </a:lnTo>
                  <a:lnTo>
                    <a:pt x="628" y="173"/>
                  </a:lnTo>
                  <a:lnTo>
                    <a:pt x="543" y="151"/>
                  </a:lnTo>
                  <a:lnTo>
                    <a:pt x="465" y="119"/>
                  </a:lnTo>
                  <a:lnTo>
                    <a:pt x="413" y="88"/>
                  </a:lnTo>
                  <a:lnTo>
                    <a:pt x="373" y="67"/>
                  </a:lnTo>
                  <a:lnTo>
                    <a:pt x="344" y="48"/>
                  </a:lnTo>
                  <a:lnTo>
                    <a:pt x="226" y="41"/>
                  </a:lnTo>
                  <a:lnTo>
                    <a:pt x="72" y="30"/>
                  </a:lnTo>
                  <a:lnTo>
                    <a:pt x="0" y="23"/>
                  </a:lnTo>
                  <a:lnTo>
                    <a:pt x="0" y="4"/>
                  </a:lnTo>
                  <a:lnTo>
                    <a:pt x="635" y="41"/>
                  </a:lnTo>
                  <a:lnTo>
                    <a:pt x="844" y="34"/>
                  </a:lnTo>
                  <a:lnTo>
                    <a:pt x="2079" y="18"/>
                  </a:lnTo>
                  <a:lnTo>
                    <a:pt x="2157" y="18"/>
                  </a:lnTo>
                  <a:lnTo>
                    <a:pt x="2684" y="0"/>
                  </a:lnTo>
                  <a:lnTo>
                    <a:pt x="2737" y="0"/>
                  </a:lnTo>
                  <a:lnTo>
                    <a:pt x="2740" y="56"/>
                  </a:lnTo>
                  <a:close/>
                </a:path>
              </a:pathLst>
            </a:custGeom>
            <a:noFill/>
            <a:ln w="1588">
              <a:solidFill>
                <a:srgbClr val="DFDFD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559" y="2096"/>
              <a:ext cx="3572" cy="127"/>
            </a:xfrm>
            <a:custGeom>
              <a:avLst/>
              <a:gdLst>
                <a:gd name="T0" fmla="*/ 3572 w 3572"/>
                <a:gd name="T1" fmla="*/ 33 h 127"/>
                <a:gd name="T2" fmla="*/ 2760 w 3572"/>
                <a:gd name="T3" fmla="*/ 29 h 127"/>
                <a:gd name="T4" fmla="*/ 2622 w 3572"/>
                <a:gd name="T5" fmla="*/ 29 h 127"/>
                <a:gd name="T6" fmla="*/ 2570 w 3572"/>
                <a:gd name="T7" fmla="*/ 33 h 127"/>
                <a:gd name="T8" fmla="*/ 2495 w 3572"/>
                <a:gd name="T9" fmla="*/ 56 h 127"/>
                <a:gd name="T10" fmla="*/ 2429 w 3572"/>
                <a:gd name="T11" fmla="*/ 75 h 127"/>
                <a:gd name="T12" fmla="*/ 2342 w 3572"/>
                <a:gd name="T13" fmla="*/ 91 h 127"/>
                <a:gd name="T14" fmla="*/ 2257 w 3572"/>
                <a:gd name="T15" fmla="*/ 101 h 127"/>
                <a:gd name="T16" fmla="*/ 2182 w 3572"/>
                <a:gd name="T17" fmla="*/ 101 h 127"/>
                <a:gd name="T18" fmla="*/ 864 w 3572"/>
                <a:gd name="T19" fmla="*/ 127 h 127"/>
                <a:gd name="T20" fmla="*/ 678 w 3572"/>
                <a:gd name="T21" fmla="*/ 127 h 127"/>
                <a:gd name="T22" fmla="*/ 466 w 3572"/>
                <a:gd name="T23" fmla="*/ 110 h 127"/>
                <a:gd name="T24" fmla="*/ 257 w 3572"/>
                <a:gd name="T25" fmla="*/ 88 h 127"/>
                <a:gd name="T26" fmla="*/ 110 w 3572"/>
                <a:gd name="T27" fmla="*/ 72 h 127"/>
                <a:gd name="T28" fmla="*/ 0 w 3572"/>
                <a:gd name="T29" fmla="*/ 72 h 127"/>
                <a:gd name="T30" fmla="*/ 3 w 3572"/>
                <a:gd name="T31" fmla="*/ 29 h 127"/>
                <a:gd name="T32" fmla="*/ 98 w 3572"/>
                <a:gd name="T33" fmla="*/ 29 h 127"/>
                <a:gd name="T34" fmla="*/ 241 w 3572"/>
                <a:gd name="T35" fmla="*/ 42 h 127"/>
                <a:gd name="T36" fmla="*/ 469 w 3572"/>
                <a:gd name="T37" fmla="*/ 62 h 127"/>
                <a:gd name="T38" fmla="*/ 675 w 3572"/>
                <a:gd name="T39" fmla="*/ 78 h 127"/>
                <a:gd name="T40" fmla="*/ 864 w 3572"/>
                <a:gd name="T41" fmla="*/ 75 h 127"/>
                <a:gd name="T42" fmla="*/ 2179 w 3572"/>
                <a:gd name="T43" fmla="*/ 72 h 127"/>
                <a:gd name="T44" fmla="*/ 2251 w 3572"/>
                <a:gd name="T45" fmla="*/ 68 h 127"/>
                <a:gd name="T46" fmla="*/ 2361 w 3572"/>
                <a:gd name="T47" fmla="*/ 58 h 127"/>
                <a:gd name="T48" fmla="*/ 2456 w 3572"/>
                <a:gd name="T49" fmla="*/ 33 h 127"/>
                <a:gd name="T50" fmla="*/ 2528 w 3572"/>
                <a:gd name="T51" fmla="*/ 16 h 127"/>
                <a:gd name="T52" fmla="*/ 2590 w 3572"/>
                <a:gd name="T53" fmla="*/ 0 h 127"/>
                <a:gd name="T54" fmla="*/ 2727 w 3572"/>
                <a:gd name="T55" fmla="*/ 0 h 127"/>
                <a:gd name="T56" fmla="*/ 3572 w 3572"/>
                <a:gd name="T57" fmla="*/ 4 h 127"/>
                <a:gd name="T58" fmla="*/ 3572 w 3572"/>
                <a:gd name="T59" fmla="*/ 33 h 12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572"/>
                <a:gd name="T91" fmla="*/ 0 h 127"/>
                <a:gd name="T92" fmla="*/ 3572 w 3572"/>
                <a:gd name="T93" fmla="*/ 127 h 12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572" h="127">
                  <a:moveTo>
                    <a:pt x="3572" y="33"/>
                  </a:moveTo>
                  <a:lnTo>
                    <a:pt x="2760" y="29"/>
                  </a:lnTo>
                  <a:lnTo>
                    <a:pt x="2622" y="29"/>
                  </a:lnTo>
                  <a:lnTo>
                    <a:pt x="2570" y="33"/>
                  </a:lnTo>
                  <a:lnTo>
                    <a:pt x="2495" y="56"/>
                  </a:lnTo>
                  <a:lnTo>
                    <a:pt x="2429" y="75"/>
                  </a:lnTo>
                  <a:lnTo>
                    <a:pt x="2342" y="91"/>
                  </a:lnTo>
                  <a:lnTo>
                    <a:pt x="2257" y="101"/>
                  </a:lnTo>
                  <a:lnTo>
                    <a:pt x="2182" y="101"/>
                  </a:lnTo>
                  <a:lnTo>
                    <a:pt x="864" y="127"/>
                  </a:lnTo>
                  <a:lnTo>
                    <a:pt x="678" y="127"/>
                  </a:lnTo>
                  <a:lnTo>
                    <a:pt x="466" y="110"/>
                  </a:lnTo>
                  <a:lnTo>
                    <a:pt x="257" y="88"/>
                  </a:lnTo>
                  <a:lnTo>
                    <a:pt x="110" y="72"/>
                  </a:lnTo>
                  <a:lnTo>
                    <a:pt x="0" y="72"/>
                  </a:lnTo>
                  <a:lnTo>
                    <a:pt x="3" y="29"/>
                  </a:lnTo>
                  <a:lnTo>
                    <a:pt x="98" y="29"/>
                  </a:lnTo>
                  <a:lnTo>
                    <a:pt x="241" y="42"/>
                  </a:lnTo>
                  <a:lnTo>
                    <a:pt x="469" y="62"/>
                  </a:lnTo>
                  <a:lnTo>
                    <a:pt x="675" y="78"/>
                  </a:lnTo>
                  <a:lnTo>
                    <a:pt x="864" y="75"/>
                  </a:lnTo>
                  <a:lnTo>
                    <a:pt x="2179" y="72"/>
                  </a:lnTo>
                  <a:lnTo>
                    <a:pt x="2251" y="68"/>
                  </a:lnTo>
                  <a:lnTo>
                    <a:pt x="2361" y="58"/>
                  </a:lnTo>
                  <a:lnTo>
                    <a:pt x="2456" y="33"/>
                  </a:lnTo>
                  <a:lnTo>
                    <a:pt x="2528" y="16"/>
                  </a:lnTo>
                  <a:lnTo>
                    <a:pt x="2590" y="0"/>
                  </a:lnTo>
                  <a:lnTo>
                    <a:pt x="2727" y="0"/>
                  </a:lnTo>
                  <a:lnTo>
                    <a:pt x="3572" y="4"/>
                  </a:lnTo>
                  <a:lnTo>
                    <a:pt x="3572" y="33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559" y="2096"/>
              <a:ext cx="3572" cy="127"/>
            </a:xfrm>
            <a:custGeom>
              <a:avLst/>
              <a:gdLst>
                <a:gd name="T0" fmla="*/ 3572 w 3572"/>
                <a:gd name="T1" fmla="*/ 33 h 127"/>
                <a:gd name="T2" fmla="*/ 2760 w 3572"/>
                <a:gd name="T3" fmla="*/ 29 h 127"/>
                <a:gd name="T4" fmla="*/ 2622 w 3572"/>
                <a:gd name="T5" fmla="*/ 29 h 127"/>
                <a:gd name="T6" fmla="*/ 2570 w 3572"/>
                <a:gd name="T7" fmla="*/ 33 h 127"/>
                <a:gd name="T8" fmla="*/ 2495 w 3572"/>
                <a:gd name="T9" fmla="*/ 56 h 127"/>
                <a:gd name="T10" fmla="*/ 2429 w 3572"/>
                <a:gd name="T11" fmla="*/ 75 h 127"/>
                <a:gd name="T12" fmla="*/ 2342 w 3572"/>
                <a:gd name="T13" fmla="*/ 91 h 127"/>
                <a:gd name="T14" fmla="*/ 2257 w 3572"/>
                <a:gd name="T15" fmla="*/ 101 h 127"/>
                <a:gd name="T16" fmla="*/ 2182 w 3572"/>
                <a:gd name="T17" fmla="*/ 101 h 127"/>
                <a:gd name="T18" fmla="*/ 864 w 3572"/>
                <a:gd name="T19" fmla="*/ 127 h 127"/>
                <a:gd name="T20" fmla="*/ 678 w 3572"/>
                <a:gd name="T21" fmla="*/ 127 h 127"/>
                <a:gd name="T22" fmla="*/ 466 w 3572"/>
                <a:gd name="T23" fmla="*/ 110 h 127"/>
                <a:gd name="T24" fmla="*/ 257 w 3572"/>
                <a:gd name="T25" fmla="*/ 88 h 127"/>
                <a:gd name="T26" fmla="*/ 110 w 3572"/>
                <a:gd name="T27" fmla="*/ 72 h 127"/>
                <a:gd name="T28" fmla="*/ 0 w 3572"/>
                <a:gd name="T29" fmla="*/ 72 h 127"/>
                <a:gd name="T30" fmla="*/ 3 w 3572"/>
                <a:gd name="T31" fmla="*/ 29 h 127"/>
                <a:gd name="T32" fmla="*/ 98 w 3572"/>
                <a:gd name="T33" fmla="*/ 29 h 127"/>
                <a:gd name="T34" fmla="*/ 241 w 3572"/>
                <a:gd name="T35" fmla="*/ 42 h 127"/>
                <a:gd name="T36" fmla="*/ 469 w 3572"/>
                <a:gd name="T37" fmla="*/ 62 h 127"/>
                <a:gd name="T38" fmla="*/ 675 w 3572"/>
                <a:gd name="T39" fmla="*/ 78 h 127"/>
                <a:gd name="T40" fmla="*/ 864 w 3572"/>
                <a:gd name="T41" fmla="*/ 75 h 127"/>
                <a:gd name="T42" fmla="*/ 2179 w 3572"/>
                <a:gd name="T43" fmla="*/ 72 h 127"/>
                <a:gd name="T44" fmla="*/ 2251 w 3572"/>
                <a:gd name="T45" fmla="*/ 68 h 127"/>
                <a:gd name="T46" fmla="*/ 2361 w 3572"/>
                <a:gd name="T47" fmla="*/ 58 h 127"/>
                <a:gd name="T48" fmla="*/ 2456 w 3572"/>
                <a:gd name="T49" fmla="*/ 33 h 127"/>
                <a:gd name="T50" fmla="*/ 2528 w 3572"/>
                <a:gd name="T51" fmla="*/ 16 h 127"/>
                <a:gd name="T52" fmla="*/ 2590 w 3572"/>
                <a:gd name="T53" fmla="*/ 0 h 127"/>
                <a:gd name="T54" fmla="*/ 2727 w 3572"/>
                <a:gd name="T55" fmla="*/ 0 h 127"/>
                <a:gd name="T56" fmla="*/ 3572 w 3572"/>
                <a:gd name="T57" fmla="*/ 4 h 127"/>
                <a:gd name="T58" fmla="*/ 3572 w 3572"/>
                <a:gd name="T59" fmla="*/ 33 h 12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572"/>
                <a:gd name="T91" fmla="*/ 0 h 127"/>
                <a:gd name="T92" fmla="*/ 3572 w 3572"/>
                <a:gd name="T93" fmla="*/ 127 h 12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572" h="127">
                  <a:moveTo>
                    <a:pt x="3572" y="33"/>
                  </a:moveTo>
                  <a:lnTo>
                    <a:pt x="2760" y="29"/>
                  </a:lnTo>
                  <a:lnTo>
                    <a:pt x="2622" y="29"/>
                  </a:lnTo>
                  <a:lnTo>
                    <a:pt x="2570" y="33"/>
                  </a:lnTo>
                  <a:lnTo>
                    <a:pt x="2495" y="56"/>
                  </a:lnTo>
                  <a:lnTo>
                    <a:pt x="2429" y="75"/>
                  </a:lnTo>
                  <a:lnTo>
                    <a:pt x="2342" y="91"/>
                  </a:lnTo>
                  <a:lnTo>
                    <a:pt x="2257" y="101"/>
                  </a:lnTo>
                  <a:lnTo>
                    <a:pt x="2182" y="101"/>
                  </a:lnTo>
                  <a:lnTo>
                    <a:pt x="864" y="127"/>
                  </a:lnTo>
                  <a:lnTo>
                    <a:pt x="678" y="127"/>
                  </a:lnTo>
                  <a:lnTo>
                    <a:pt x="466" y="110"/>
                  </a:lnTo>
                  <a:lnTo>
                    <a:pt x="257" y="88"/>
                  </a:lnTo>
                  <a:lnTo>
                    <a:pt x="110" y="72"/>
                  </a:lnTo>
                  <a:lnTo>
                    <a:pt x="0" y="72"/>
                  </a:lnTo>
                  <a:lnTo>
                    <a:pt x="3" y="29"/>
                  </a:lnTo>
                  <a:lnTo>
                    <a:pt x="98" y="29"/>
                  </a:lnTo>
                  <a:lnTo>
                    <a:pt x="241" y="42"/>
                  </a:lnTo>
                  <a:lnTo>
                    <a:pt x="469" y="62"/>
                  </a:lnTo>
                  <a:lnTo>
                    <a:pt x="675" y="78"/>
                  </a:lnTo>
                  <a:lnTo>
                    <a:pt x="864" y="75"/>
                  </a:lnTo>
                  <a:lnTo>
                    <a:pt x="2179" y="72"/>
                  </a:lnTo>
                  <a:lnTo>
                    <a:pt x="2251" y="68"/>
                  </a:lnTo>
                  <a:lnTo>
                    <a:pt x="2361" y="58"/>
                  </a:lnTo>
                  <a:lnTo>
                    <a:pt x="2456" y="33"/>
                  </a:lnTo>
                  <a:lnTo>
                    <a:pt x="2528" y="16"/>
                  </a:lnTo>
                  <a:lnTo>
                    <a:pt x="2590" y="0"/>
                  </a:lnTo>
                  <a:lnTo>
                    <a:pt x="2727" y="0"/>
                  </a:lnTo>
                  <a:lnTo>
                    <a:pt x="3572" y="4"/>
                  </a:lnTo>
                  <a:lnTo>
                    <a:pt x="3572" y="33"/>
                  </a:lnTo>
                  <a:close/>
                </a:path>
              </a:pathLst>
            </a:custGeom>
            <a:noFill/>
            <a:ln w="1588">
              <a:solidFill>
                <a:srgbClr val="DFDFD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3" cstate="screen"/>
            <a:srcRect/>
            <a:stretch>
              <a:fillRect/>
            </a:stretch>
          </p:blipFill>
          <p:spPr bwMode="auto">
            <a:xfrm>
              <a:off x="3359" y="479"/>
              <a:ext cx="1090" cy="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9" name="Rectangle 18"/>
            <p:cNvSpPr>
              <a:spLocks noChangeArrowheads="1"/>
            </p:cNvSpPr>
            <p:nvPr/>
          </p:nvSpPr>
          <p:spPr bwMode="auto">
            <a:xfrm>
              <a:off x="3359" y="479"/>
              <a:ext cx="1090" cy="332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pic>
          <p:nvPicPr>
            <p:cNvPr id="20" name="Picture 19"/>
            <p:cNvPicPr>
              <a:picLocks noChangeAspect="1" noChangeArrowheads="1"/>
            </p:cNvPicPr>
            <p:nvPr/>
          </p:nvPicPr>
          <p:blipFill>
            <a:blip r:embed="rId4" cstate="screen"/>
            <a:srcRect/>
            <a:stretch>
              <a:fillRect/>
            </a:stretch>
          </p:blipFill>
          <p:spPr bwMode="auto">
            <a:xfrm>
              <a:off x="1753" y="478"/>
              <a:ext cx="605" cy="3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>
              <a:off x="1753" y="478"/>
              <a:ext cx="605" cy="334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" name="Freeform 192"/>
            <p:cNvSpPr>
              <a:spLocks noEditPoints="1"/>
            </p:cNvSpPr>
            <p:nvPr/>
          </p:nvSpPr>
          <p:spPr bwMode="auto">
            <a:xfrm>
              <a:off x="194" y="791"/>
              <a:ext cx="16" cy="18"/>
            </a:xfrm>
            <a:custGeom>
              <a:avLst/>
              <a:gdLst>
                <a:gd name="T0" fmla="*/ 0 w 16"/>
                <a:gd name="T1" fmla="*/ 18 h 18"/>
                <a:gd name="T2" fmla="*/ 0 w 16"/>
                <a:gd name="T3" fmla="*/ 0 h 18"/>
                <a:gd name="T4" fmla="*/ 4 w 16"/>
                <a:gd name="T5" fmla="*/ 0 h 18"/>
                <a:gd name="T6" fmla="*/ 8 w 16"/>
                <a:gd name="T7" fmla="*/ 0 h 18"/>
                <a:gd name="T8" fmla="*/ 10 w 16"/>
                <a:gd name="T9" fmla="*/ 0 h 18"/>
                <a:gd name="T10" fmla="*/ 12 w 16"/>
                <a:gd name="T11" fmla="*/ 2 h 18"/>
                <a:gd name="T12" fmla="*/ 14 w 16"/>
                <a:gd name="T13" fmla="*/ 4 h 18"/>
                <a:gd name="T14" fmla="*/ 15 w 16"/>
                <a:gd name="T15" fmla="*/ 6 h 18"/>
                <a:gd name="T16" fmla="*/ 16 w 16"/>
                <a:gd name="T17" fmla="*/ 9 h 18"/>
                <a:gd name="T18" fmla="*/ 15 w 16"/>
                <a:gd name="T19" fmla="*/ 12 h 18"/>
                <a:gd name="T20" fmla="*/ 15 w 16"/>
                <a:gd name="T21" fmla="*/ 14 h 18"/>
                <a:gd name="T22" fmla="*/ 14 w 16"/>
                <a:gd name="T23" fmla="*/ 16 h 18"/>
                <a:gd name="T24" fmla="*/ 11 w 16"/>
                <a:gd name="T25" fmla="*/ 17 h 18"/>
                <a:gd name="T26" fmla="*/ 9 w 16"/>
                <a:gd name="T27" fmla="*/ 17 h 18"/>
                <a:gd name="T28" fmla="*/ 6 w 16"/>
                <a:gd name="T29" fmla="*/ 18 h 18"/>
                <a:gd name="T30" fmla="*/ 0 w 16"/>
                <a:gd name="T31" fmla="*/ 18 h 18"/>
                <a:gd name="T32" fmla="*/ 1 w 16"/>
                <a:gd name="T33" fmla="*/ 16 h 18"/>
                <a:gd name="T34" fmla="*/ 4 w 16"/>
                <a:gd name="T35" fmla="*/ 16 h 18"/>
                <a:gd name="T36" fmla="*/ 8 w 16"/>
                <a:gd name="T37" fmla="*/ 16 h 18"/>
                <a:gd name="T38" fmla="*/ 9 w 16"/>
                <a:gd name="T39" fmla="*/ 16 h 18"/>
                <a:gd name="T40" fmla="*/ 11 w 16"/>
                <a:gd name="T41" fmla="*/ 15 h 18"/>
                <a:gd name="T42" fmla="*/ 12 w 16"/>
                <a:gd name="T43" fmla="*/ 14 h 18"/>
                <a:gd name="T44" fmla="*/ 14 w 16"/>
                <a:gd name="T45" fmla="*/ 11 h 18"/>
                <a:gd name="T46" fmla="*/ 14 w 16"/>
                <a:gd name="T47" fmla="*/ 10 h 18"/>
                <a:gd name="T48" fmla="*/ 14 w 16"/>
                <a:gd name="T49" fmla="*/ 8 h 18"/>
                <a:gd name="T50" fmla="*/ 12 w 16"/>
                <a:gd name="T51" fmla="*/ 5 h 18"/>
                <a:gd name="T52" fmla="*/ 11 w 16"/>
                <a:gd name="T53" fmla="*/ 4 h 18"/>
                <a:gd name="T54" fmla="*/ 9 w 16"/>
                <a:gd name="T55" fmla="*/ 3 h 18"/>
                <a:gd name="T56" fmla="*/ 6 w 16"/>
                <a:gd name="T57" fmla="*/ 2 h 18"/>
                <a:gd name="T58" fmla="*/ 3 w 16"/>
                <a:gd name="T59" fmla="*/ 2 h 18"/>
                <a:gd name="T60" fmla="*/ 1 w 16"/>
                <a:gd name="T61" fmla="*/ 2 h 18"/>
                <a:gd name="T62" fmla="*/ 1 w 16"/>
                <a:gd name="T63" fmla="*/ 16 h 1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6"/>
                <a:gd name="T97" fmla="*/ 0 h 18"/>
                <a:gd name="T98" fmla="*/ 16 w 16"/>
                <a:gd name="T99" fmla="*/ 18 h 1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6" h="18">
                  <a:moveTo>
                    <a:pt x="0" y="18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6" y="18"/>
                  </a:lnTo>
                  <a:lnTo>
                    <a:pt x="0" y="18"/>
                  </a:lnTo>
                  <a:close/>
                  <a:moveTo>
                    <a:pt x="1" y="16"/>
                  </a:moveTo>
                  <a:lnTo>
                    <a:pt x="4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2" y="5"/>
                  </a:lnTo>
                  <a:lnTo>
                    <a:pt x="11" y="4"/>
                  </a:lnTo>
                  <a:lnTo>
                    <a:pt x="9" y="3"/>
                  </a:lnTo>
                  <a:lnTo>
                    <a:pt x="6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" name="Freeform 193"/>
            <p:cNvSpPr>
              <a:spLocks noEditPoints="1"/>
            </p:cNvSpPr>
            <p:nvPr/>
          </p:nvSpPr>
          <p:spPr bwMode="auto">
            <a:xfrm>
              <a:off x="212" y="790"/>
              <a:ext cx="3" cy="19"/>
            </a:xfrm>
            <a:custGeom>
              <a:avLst/>
              <a:gdLst>
                <a:gd name="T0" fmla="*/ 2 w 3"/>
                <a:gd name="T1" fmla="*/ 0 h 19"/>
                <a:gd name="T2" fmla="*/ 2 w 3"/>
                <a:gd name="T3" fmla="*/ 0 h 19"/>
                <a:gd name="T4" fmla="*/ 3 w 3"/>
                <a:gd name="T5" fmla="*/ 1 h 19"/>
                <a:gd name="T6" fmla="*/ 3 w 3"/>
                <a:gd name="T7" fmla="*/ 1 h 19"/>
                <a:gd name="T8" fmla="*/ 3 w 3"/>
                <a:gd name="T9" fmla="*/ 1 h 19"/>
                <a:gd name="T10" fmla="*/ 3 w 3"/>
                <a:gd name="T11" fmla="*/ 3 h 19"/>
                <a:gd name="T12" fmla="*/ 3 w 3"/>
                <a:gd name="T13" fmla="*/ 3 h 19"/>
                <a:gd name="T14" fmla="*/ 2 w 3"/>
                <a:gd name="T15" fmla="*/ 3 h 19"/>
                <a:gd name="T16" fmla="*/ 2 w 3"/>
                <a:gd name="T17" fmla="*/ 4 h 19"/>
                <a:gd name="T18" fmla="*/ 2 w 3"/>
                <a:gd name="T19" fmla="*/ 3 h 19"/>
                <a:gd name="T20" fmla="*/ 0 w 3"/>
                <a:gd name="T21" fmla="*/ 3 h 19"/>
                <a:gd name="T22" fmla="*/ 0 w 3"/>
                <a:gd name="T23" fmla="*/ 3 h 19"/>
                <a:gd name="T24" fmla="*/ 0 w 3"/>
                <a:gd name="T25" fmla="*/ 1 h 19"/>
                <a:gd name="T26" fmla="*/ 0 w 3"/>
                <a:gd name="T27" fmla="*/ 1 h 19"/>
                <a:gd name="T28" fmla="*/ 0 w 3"/>
                <a:gd name="T29" fmla="*/ 1 h 19"/>
                <a:gd name="T30" fmla="*/ 2 w 3"/>
                <a:gd name="T31" fmla="*/ 0 h 19"/>
                <a:gd name="T32" fmla="*/ 2 w 3"/>
                <a:gd name="T33" fmla="*/ 0 h 19"/>
                <a:gd name="T34" fmla="*/ 0 w 3"/>
                <a:gd name="T35" fmla="*/ 6 h 19"/>
                <a:gd name="T36" fmla="*/ 3 w 3"/>
                <a:gd name="T37" fmla="*/ 6 h 19"/>
                <a:gd name="T38" fmla="*/ 3 w 3"/>
                <a:gd name="T39" fmla="*/ 19 h 19"/>
                <a:gd name="T40" fmla="*/ 0 w 3"/>
                <a:gd name="T41" fmla="*/ 19 h 19"/>
                <a:gd name="T42" fmla="*/ 0 w 3"/>
                <a:gd name="T43" fmla="*/ 6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"/>
                <a:gd name="T67" fmla="*/ 0 h 19"/>
                <a:gd name="T68" fmla="*/ 3 w 3"/>
                <a:gd name="T69" fmla="*/ 19 h 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" h="19">
                  <a:moveTo>
                    <a:pt x="2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close/>
                  <a:moveTo>
                    <a:pt x="0" y="6"/>
                  </a:moveTo>
                  <a:lnTo>
                    <a:pt x="3" y="6"/>
                  </a:lnTo>
                  <a:lnTo>
                    <a:pt x="3" y="19"/>
                  </a:lnTo>
                  <a:lnTo>
                    <a:pt x="0" y="1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" name="Freeform 194"/>
            <p:cNvSpPr>
              <a:spLocks noEditPoints="1"/>
            </p:cNvSpPr>
            <p:nvPr/>
          </p:nvSpPr>
          <p:spPr bwMode="auto">
            <a:xfrm>
              <a:off x="217" y="795"/>
              <a:ext cx="15" cy="14"/>
            </a:xfrm>
            <a:custGeom>
              <a:avLst/>
              <a:gdLst>
                <a:gd name="T0" fmla="*/ 12 w 15"/>
                <a:gd name="T1" fmla="*/ 10 h 14"/>
                <a:gd name="T2" fmla="*/ 15 w 15"/>
                <a:gd name="T3" fmla="*/ 11 h 14"/>
                <a:gd name="T4" fmla="*/ 14 w 15"/>
                <a:gd name="T5" fmla="*/ 12 h 14"/>
                <a:gd name="T6" fmla="*/ 12 w 15"/>
                <a:gd name="T7" fmla="*/ 13 h 14"/>
                <a:gd name="T8" fmla="*/ 11 w 15"/>
                <a:gd name="T9" fmla="*/ 13 h 14"/>
                <a:gd name="T10" fmla="*/ 10 w 15"/>
                <a:gd name="T11" fmla="*/ 14 h 14"/>
                <a:gd name="T12" fmla="*/ 9 w 15"/>
                <a:gd name="T13" fmla="*/ 14 h 14"/>
                <a:gd name="T14" fmla="*/ 8 w 15"/>
                <a:gd name="T15" fmla="*/ 14 h 14"/>
                <a:gd name="T16" fmla="*/ 5 w 15"/>
                <a:gd name="T17" fmla="*/ 14 h 14"/>
                <a:gd name="T18" fmla="*/ 3 w 15"/>
                <a:gd name="T19" fmla="*/ 12 h 14"/>
                <a:gd name="T20" fmla="*/ 2 w 15"/>
                <a:gd name="T21" fmla="*/ 10 h 14"/>
                <a:gd name="T22" fmla="*/ 0 w 15"/>
                <a:gd name="T23" fmla="*/ 7 h 14"/>
                <a:gd name="T24" fmla="*/ 2 w 15"/>
                <a:gd name="T25" fmla="*/ 5 h 14"/>
                <a:gd name="T26" fmla="*/ 3 w 15"/>
                <a:gd name="T27" fmla="*/ 4 h 14"/>
                <a:gd name="T28" fmla="*/ 5 w 15"/>
                <a:gd name="T29" fmla="*/ 1 h 14"/>
                <a:gd name="T30" fmla="*/ 8 w 15"/>
                <a:gd name="T31" fmla="*/ 0 h 14"/>
                <a:gd name="T32" fmla="*/ 11 w 15"/>
                <a:gd name="T33" fmla="*/ 1 h 14"/>
                <a:gd name="T34" fmla="*/ 14 w 15"/>
                <a:gd name="T35" fmla="*/ 4 h 14"/>
                <a:gd name="T36" fmla="*/ 15 w 15"/>
                <a:gd name="T37" fmla="*/ 5 h 14"/>
                <a:gd name="T38" fmla="*/ 15 w 15"/>
                <a:gd name="T39" fmla="*/ 7 h 14"/>
                <a:gd name="T40" fmla="*/ 3 w 15"/>
                <a:gd name="T41" fmla="*/ 7 h 14"/>
                <a:gd name="T42" fmla="*/ 3 w 15"/>
                <a:gd name="T43" fmla="*/ 10 h 14"/>
                <a:gd name="T44" fmla="*/ 4 w 15"/>
                <a:gd name="T45" fmla="*/ 11 h 14"/>
                <a:gd name="T46" fmla="*/ 5 w 15"/>
                <a:gd name="T47" fmla="*/ 12 h 14"/>
                <a:gd name="T48" fmla="*/ 8 w 15"/>
                <a:gd name="T49" fmla="*/ 13 h 14"/>
                <a:gd name="T50" fmla="*/ 9 w 15"/>
                <a:gd name="T51" fmla="*/ 13 h 14"/>
                <a:gd name="T52" fmla="*/ 10 w 15"/>
                <a:gd name="T53" fmla="*/ 12 h 14"/>
                <a:gd name="T54" fmla="*/ 10 w 15"/>
                <a:gd name="T55" fmla="*/ 12 h 14"/>
                <a:gd name="T56" fmla="*/ 11 w 15"/>
                <a:gd name="T57" fmla="*/ 12 h 14"/>
                <a:gd name="T58" fmla="*/ 12 w 15"/>
                <a:gd name="T59" fmla="*/ 11 h 14"/>
                <a:gd name="T60" fmla="*/ 12 w 15"/>
                <a:gd name="T61" fmla="*/ 10 h 14"/>
                <a:gd name="T62" fmla="*/ 12 w 15"/>
                <a:gd name="T63" fmla="*/ 6 h 14"/>
                <a:gd name="T64" fmla="*/ 12 w 15"/>
                <a:gd name="T65" fmla="*/ 5 h 14"/>
                <a:gd name="T66" fmla="*/ 12 w 15"/>
                <a:gd name="T67" fmla="*/ 4 h 14"/>
                <a:gd name="T68" fmla="*/ 11 w 15"/>
                <a:gd name="T69" fmla="*/ 4 h 14"/>
                <a:gd name="T70" fmla="*/ 10 w 15"/>
                <a:gd name="T71" fmla="*/ 2 h 14"/>
                <a:gd name="T72" fmla="*/ 9 w 15"/>
                <a:gd name="T73" fmla="*/ 2 h 14"/>
                <a:gd name="T74" fmla="*/ 8 w 15"/>
                <a:gd name="T75" fmla="*/ 2 h 14"/>
                <a:gd name="T76" fmla="*/ 6 w 15"/>
                <a:gd name="T77" fmla="*/ 2 h 14"/>
                <a:gd name="T78" fmla="*/ 4 w 15"/>
                <a:gd name="T79" fmla="*/ 4 h 14"/>
                <a:gd name="T80" fmla="*/ 3 w 15"/>
                <a:gd name="T81" fmla="*/ 5 h 14"/>
                <a:gd name="T82" fmla="*/ 3 w 15"/>
                <a:gd name="T83" fmla="*/ 6 h 14"/>
                <a:gd name="T84" fmla="*/ 12 w 15"/>
                <a:gd name="T85" fmla="*/ 6 h 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4"/>
                <a:gd name="T131" fmla="*/ 15 w 15"/>
                <a:gd name="T132" fmla="*/ 14 h 1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4">
                  <a:moveTo>
                    <a:pt x="12" y="10"/>
                  </a:moveTo>
                  <a:lnTo>
                    <a:pt x="15" y="11"/>
                  </a:lnTo>
                  <a:lnTo>
                    <a:pt x="14" y="12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2" y="10"/>
                  </a:lnTo>
                  <a:close/>
                  <a:moveTo>
                    <a:pt x="12" y="6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" name="Freeform 195"/>
            <p:cNvSpPr>
              <a:spLocks noEditPoints="1"/>
            </p:cNvSpPr>
            <p:nvPr/>
          </p:nvSpPr>
          <p:spPr bwMode="auto">
            <a:xfrm>
              <a:off x="236" y="795"/>
              <a:ext cx="14" cy="19"/>
            </a:xfrm>
            <a:custGeom>
              <a:avLst/>
              <a:gdLst>
                <a:gd name="T0" fmla="*/ 0 w 14"/>
                <a:gd name="T1" fmla="*/ 1 h 19"/>
                <a:gd name="T2" fmla="*/ 1 w 14"/>
                <a:gd name="T3" fmla="*/ 1 h 19"/>
                <a:gd name="T4" fmla="*/ 1 w 14"/>
                <a:gd name="T5" fmla="*/ 4 h 19"/>
                <a:gd name="T6" fmla="*/ 2 w 14"/>
                <a:gd name="T7" fmla="*/ 2 h 19"/>
                <a:gd name="T8" fmla="*/ 3 w 14"/>
                <a:gd name="T9" fmla="*/ 1 h 19"/>
                <a:gd name="T10" fmla="*/ 4 w 14"/>
                <a:gd name="T11" fmla="*/ 1 h 19"/>
                <a:gd name="T12" fmla="*/ 7 w 14"/>
                <a:gd name="T13" fmla="*/ 0 h 19"/>
                <a:gd name="T14" fmla="*/ 9 w 14"/>
                <a:gd name="T15" fmla="*/ 1 h 19"/>
                <a:gd name="T16" fmla="*/ 12 w 14"/>
                <a:gd name="T17" fmla="*/ 2 h 19"/>
                <a:gd name="T18" fmla="*/ 13 w 14"/>
                <a:gd name="T19" fmla="*/ 5 h 19"/>
                <a:gd name="T20" fmla="*/ 14 w 14"/>
                <a:gd name="T21" fmla="*/ 7 h 19"/>
                <a:gd name="T22" fmla="*/ 13 w 14"/>
                <a:gd name="T23" fmla="*/ 10 h 19"/>
                <a:gd name="T24" fmla="*/ 12 w 14"/>
                <a:gd name="T25" fmla="*/ 12 h 19"/>
                <a:gd name="T26" fmla="*/ 9 w 14"/>
                <a:gd name="T27" fmla="*/ 14 h 19"/>
                <a:gd name="T28" fmla="*/ 7 w 14"/>
                <a:gd name="T29" fmla="*/ 14 h 19"/>
                <a:gd name="T30" fmla="*/ 4 w 14"/>
                <a:gd name="T31" fmla="*/ 14 h 19"/>
                <a:gd name="T32" fmla="*/ 3 w 14"/>
                <a:gd name="T33" fmla="*/ 13 h 19"/>
                <a:gd name="T34" fmla="*/ 2 w 14"/>
                <a:gd name="T35" fmla="*/ 13 h 19"/>
                <a:gd name="T36" fmla="*/ 1 w 14"/>
                <a:gd name="T37" fmla="*/ 12 h 19"/>
                <a:gd name="T38" fmla="*/ 1 w 14"/>
                <a:gd name="T39" fmla="*/ 19 h 19"/>
                <a:gd name="T40" fmla="*/ 0 w 14"/>
                <a:gd name="T41" fmla="*/ 19 h 19"/>
                <a:gd name="T42" fmla="*/ 0 w 14"/>
                <a:gd name="T43" fmla="*/ 1 h 19"/>
                <a:gd name="T44" fmla="*/ 7 w 14"/>
                <a:gd name="T45" fmla="*/ 2 h 19"/>
                <a:gd name="T46" fmla="*/ 4 w 14"/>
                <a:gd name="T47" fmla="*/ 2 h 19"/>
                <a:gd name="T48" fmla="*/ 2 w 14"/>
                <a:gd name="T49" fmla="*/ 4 h 19"/>
                <a:gd name="T50" fmla="*/ 1 w 14"/>
                <a:gd name="T51" fmla="*/ 6 h 19"/>
                <a:gd name="T52" fmla="*/ 1 w 14"/>
                <a:gd name="T53" fmla="*/ 7 h 19"/>
                <a:gd name="T54" fmla="*/ 1 w 14"/>
                <a:gd name="T55" fmla="*/ 8 h 19"/>
                <a:gd name="T56" fmla="*/ 2 w 14"/>
                <a:gd name="T57" fmla="*/ 11 h 19"/>
                <a:gd name="T58" fmla="*/ 2 w 14"/>
                <a:gd name="T59" fmla="*/ 11 h 19"/>
                <a:gd name="T60" fmla="*/ 3 w 14"/>
                <a:gd name="T61" fmla="*/ 12 h 19"/>
                <a:gd name="T62" fmla="*/ 4 w 14"/>
                <a:gd name="T63" fmla="*/ 13 h 19"/>
                <a:gd name="T64" fmla="*/ 7 w 14"/>
                <a:gd name="T65" fmla="*/ 13 h 19"/>
                <a:gd name="T66" fmla="*/ 8 w 14"/>
                <a:gd name="T67" fmla="*/ 13 h 19"/>
                <a:gd name="T68" fmla="*/ 9 w 14"/>
                <a:gd name="T69" fmla="*/ 12 h 19"/>
                <a:gd name="T70" fmla="*/ 10 w 14"/>
                <a:gd name="T71" fmla="*/ 11 h 19"/>
                <a:gd name="T72" fmla="*/ 12 w 14"/>
                <a:gd name="T73" fmla="*/ 10 h 19"/>
                <a:gd name="T74" fmla="*/ 12 w 14"/>
                <a:gd name="T75" fmla="*/ 8 h 19"/>
                <a:gd name="T76" fmla="*/ 12 w 14"/>
                <a:gd name="T77" fmla="*/ 7 h 19"/>
                <a:gd name="T78" fmla="*/ 12 w 14"/>
                <a:gd name="T79" fmla="*/ 6 h 19"/>
                <a:gd name="T80" fmla="*/ 12 w 14"/>
                <a:gd name="T81" fmla="*/ 5 h 19"/>
                <a:gd name="T82" fmla="*/ 10 w 14"/>
                <a:gd name="T83" fmla="*/ 4 h 19"/>
                <a:gd name="T84" fmla="*/ 9 w 14"/>
                <a:gd name="T85" fmla="*/ 2 h 19"/>
                <a:gd name="T86" fmla="*/ 8 w 14"/>
                <a:gd name="T87" fmla="*/ 2 h 19"/>
                <a:gd name="T88" fmla="*/ 7 w 14"/>
                <a:gd name="T89" fmla="*/ 2 h 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19"/>
                <a:gd name="T137" fmla="*/ 14 w 14"/>
                <a:gd name="T138" fmla="*/ 19 h 1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19">
                  <a:moveTo>
                    <a:pt x="0" y="1"/>
                  </a:moveTo>
                  <a:lnTo>
                    <a:pt x="1" y="1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1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"/>
                  </a:lnTo>
                  <a:close/>
                  <a:moveTo>
                    <a:pt x="7" y="2"/>
                  </a:moveTo>
                  <a:lnTo>
                    <a:pt x="4" y="2"/>
                  </a:lnTo>
                  <a:lnTo>
                    <a:pt x="2" y="4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" name="Freeform 196"/>
            <p:cNvSpPr>
              <a:spLocks/>
            </p:cNvSpPr>
            <p:nvPr/>
          </p:nvSpPr>
          <p:spPr bwMode="auto">
            <a:xfrm>
              <a:off x="253" y="791"/>
              <a:ext cx="6" cy="18"/>
            </a:xfrm>
            <a:custGeom>
              <a:avLst/>
              <a:gdLst>
                <a:gd name="T0" fmla="*/ 2 w 6"/>
                <a:gd name="T1" fmla="*/ 0 h 18"/>
                <a:gd name="T2" fmla="*/ 3 w 6"/>
                <a:gd name="T3" fmla="*/ 0 h 18"/>
                <a:gd name="T4" fmla="*/ 3 w 6"/>
                <a:gd name="T5" fmla="*/ 5 h 18"/>
                <a:gd name="T6" fmla="*/ 6 w 6"/>
                <a:gd name="T7" fmla="*/ 5 h 18"/>
                <a:gd name="T8" fmla="*/ 6 w 6"/>
                <a:gd name="T9" fmla="*/ 6 h 18"/>
                <a:gd name="T10" fmla="*/ 3 w 6"/>
                <a:gd name="T11" fmla="*/ 6 h 18"/>
                <a:gd name="T12" fmla="*/ 3 w 6"/>
                <a:gd name="T13" fmla="*/ 18 h 18"/>
                <a:gd name="T14" fmla="*/ 2 w 6"/>
                <a:gd name="T15" fmla="*/ 18 h 18"/>
                <a:gd name="T16" fmla="*/ 2 w 6"/>
                <a:gd name="T17" fmla="*/ 6 h 18"/>
                <a:gd name="T18" fmla="*/ 0 w 6"/>
                <a:gd name="T19" fmla="*/ 6 h 18"/>
                <a:gd name="T20" fmla="*/ 0 w 6"/>
                <a:gd name="T21" fmla="*/ 5 h 18"/>
                <a:gd name="T22" fmla="*/ 2 w 6"/>
                <a:gd name="T23" fmla="*/ 5 h 18"/>
                <a:gd name="T24" fmla="*/ 2 w 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8"/>
                <a:gd name="T41" fmla="*/ 6 w 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8">
                  <a:moveTo>
                    <a:pt x="2" y="0"/>
                  </a:moveTo>
                  <a:lnTo>
                    <a:pt x="3" y="0"/>
                  </a:lnTo>
                  <a:lnTo>
                    <a:pt x="3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3" y="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" name="Freeform 197"/>
            <p:cNvSpPr>
              <a:spLocks noEditPoints="1"/>
            </p:cNvSpPr>
            <p:nvPr/>
          </p:nvSpPr>
          <p:spPr bwMode="auto">
            <a:xfrm>
              <a:off x="261" y="795"/>
              <a:ext cx="15" cy="14"/>
            </a:xfrm>
            <a:custGeom>
              <a:avLst/>
              <a:gdLst>
                <a:gd name="T0" fmla="*/ 12 w 15"/>
                <a:gd name="T1" fmla="*/ 10 h 14"/>
                <a:gd name="T2" fmla="*/ 13 w 15"/>
                <a:gd name="T3" fmla="*/ 11 h 14"/>
                <a:gd name="T4" fmla="*/ 13 w 15"/>
                <a:gd name="T5" fmla="*/ 12 h 14"/>
                <a:gd name="T6" fmla="*/ 12 w 15"/>
                <a:gd name="T7" fmla="*/ 13 h 14"/>
                <a:gd name="T8" fmla="*/ 11 w 15"/>
                <a:gd name="T9" fmla="*/ 13 h 14"/>
                <a:gd name="T10" fmla="*/ 10 w 15"/>
                <a:gd name="T11" fmla="*/ 14 h 14"/>
                <a:gd name="T12" fmla="*/ 9 w 15"/>
                <a:gd name="T13" fmla="*/ 14 h 14"/>
                <a:gd name="T14" fmla="*/ 7 w 15"/>
                <a:gd name="T15" fmla="*/ 14 h 14"/>
                <a:gd name="T16" fmla="*/ 5 w 15"/>
                <a:gd name="T17" fmla="*/ 14 h 14"/>
                <a:gd name="T18" fmla="*/ 2 w 15"/>
                <a:gd name="T19" fmla="*/ 12 h 14"/>
                <a:gd name="T20" fmla="*/ 0 w 15"/>
                <a:gd name="T21" fmla="*/ 10 h 14"/>
                <a:gd name="T22" fmla="*/ 0 w 15"/>
                <a:gd name="T23" fmla="*/ 7 h 14"/>
                <a:gd name="T24" fmla="*/ 0 w 15"/>
                <a:gd name="T25" fmla="*/ 5 h 14"/>
                <a:gd name="T26" fmla="*/ 1 w 15"/>
                <a:gd name="T27" fmla="*/ 4 h 14"/>
                <a:gd name="T28" fmla="*/ 4 w 15"/>
                <a:gd name="T29" fmla="*/ 1 h 14"/>
                <a:gd name="T30" fmla="*/ 7 w 15"/>
                <a:gd name="T31" fmla="*/ 0 h 14"/>
                <a:gd name="T32" fmla="*/ 11 w 15"/>
                <a:gd name="T33" fmla="*/ 1 h 14"/>
                <a:gd name="T34" fmla="*/ 13 w 15"/>
                <a:gd name="T35" fmla="*/ 4 h 14"/>
                <a:gd name="T36" fmla="*/ 15 w 15"/>
                <a:gd name="T37" fmla="*/ 5 h 14"/>
                <a:gd name="T38" fmla="*/ 15 w 15"/>
                <a:gd name="T39" fmla="*/ 7 h 14"/>
                <a:gd name="T40" fmla="*/ 2 w 15"/>
                <a:gd name="T41" fmla="*/ 7 h 14"/>
                <a:gd name="T42" fmla="*/ 2 w 15"/>
                <a:gd name="T43" fmla="*/ 10 h 14"/>
                <a:gd name="T44" fmla="*/ 4 w 15"/>
                <a:gd name="T45" fmla="*/ 11 h 14"/>
                <a:gd name="T46" fmla="*/ 5 w 15"/>
                <a:gd name="T47" fmla="*/ 12 h 14"/>
                <a:gd name="T48" fmla="*/ 7 w 15"/>
                <a:gd name="T49" fmla="*/ 13 h 14"/>
                <a:gd name="T50" fmla="*/ 9 w 15"/>
                <a:gd name="T51" fmla="*/ 13 h 14"/>
                <a:gd name="T52" fmla="*/ 10 w 15"/>
                <a:gd name="T53" fmla="*/ 12 h 14"/>
                <a:gd name="T54" fmla="*/ 10 w 15"/>
                <a:gd name="T55" fmla="*/ 12 h 14"/>
                <a:gd name="T56" fmla="*/ 11 w 15"/>
                <a:gd name="T57" fmla="*/ 12 h 14"/>
                <a:gd name="T58" fmla="*/ 12 w 15"/>
                <a:gd name="T59" fmla="*/ 11 h 14"/>
                <a:gd name="T60" fmla="*/ 12 w 15"/>
                <a:gd name="T61" fmla="*/ 10 h 14"/>
                <a:gd name="T62" fmla="*/ 12 w 15"/>
                <a:gd name="T63" fmla="*/ 6 h 14"/>
                <a:gd name="T64" fmla="*/ 12 w 15"/>
                <a:gd name="T65" fmla="*/ 5 h 14"/>
                <a:gd name="T66" fmla="*/ 11 w 15"/>
                <a:gd name="T67" fmla="*/ 4 h 14"/>
                <a:gd name="T68" fmla="*/ 11 w 15"/>
                <a:gd name="T69" fmla="*/ 4 h 14"/>
                <a:gd name="T70" fmla="*/ 10 w 15"/>
                <a:gd name="T71" fmla="*/ 2 h 14"/>
                <a:gd name="T72" fmla="*/ 9 w 15"/>
                <a:gd name="T73" fmla="*/ 2 h 14"/>
                <a:gd name="T74" fmla="*/ 7 w 15"/>
                <a:gd name="T75" fmla="*/ 2 h 14"/>
                <a:gd name="T76" fmla="*/ 5 w 15"/>
                <a:gd name="T77" fmla="*/ 2 h 14"/>
                <a:gd name="T78" fmla="*/ 4 w 15"/>
                <a:gd name="T79" fmla="*/ 4 h 14"/>
                <a:gd name="T80" fmla="*/ 2 w 15"/>
                <a:gd name="T81" fmla="*/ 5 h 14"/>
                <a:gd name="T82" fmla="*/ 2 w 15"/>
                <a:gd name="T83" fmla="*/ 6 h 14"/>
                <a:gd name="T84" fmla="*/ 12 w 15"/>
                <a:gd name="T85" fmla="*/ 6 h 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4"/>
                <a:gd name="T131" fmla="*/ 15 w 15"/>
                <a:gd name="T132" fmla="*/ 14 h 1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4">
                  <a:moveTo>
                    <a:pt x="12" y="10"/>
                  </a:moveTo>
                  <a:lnTo>
                    <a:pt x="13" y="11"/>
                  </a:lnTo>
                  <a:lnTo>
                    <a:pt x="13" y="12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4" y="1"/>
                  </a:lnTo>
                  <a:lnTo>
                    <a:pt x="7" y="0"/>
                  </a:lnTo>
                  <a:lnTo>
                    <a:pt x="11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2" y="7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2" y="10"/>
                  </a:lnTo>
                  <a:close/>
                  <a:moveTo>
                    <a:pt x="12" y="6"/>
                  </a:moveTo>
                  <a:lnTo>
                    <a:pt x="12" y="5"/>
                  </a:lnTo>
                  <a:lnTo>
                    <a:pt x="11" y="4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" name="Freeform 198"/>
            <p:cNvSpPr>
              <a:spLocks/>
            </p:cNvSpPr>
            <p:nvPr/>
          </p:nvSpPr>
          <p:spPr bwMode="auto">
            <a:xfrm>
              <a:off x="288" y="791"/>
              <a:ext cx="3" cy="23"/>
            </a:xfrm>
            <a:custGeom>
              <a:avLst/>
              <a:gdLst>
                <a:gd name="T0" fmla="*/ 0 w 3"/>
                <a:gd name="T1" fmla="*/ 0 h 23"/>
                <a:gd name="T2" fmla="*/ 3 w 3"/>
                <a:gd name="T3" fmla="*/ 0 h 23"/>
                <a:gd name="T4" fmla="*/ 3 w 3"/>
                <a:gd name="T5" fmla="*/ 2 h 23"/>
                <a:gd name="T6" fmla="*/ 1 w 3"/>
                <a:gd name="T7" fmla="*/ 2 h 23"/>
                <a:gd name="T8" fmla="*/ 1 w 3"/>
                <a:gd name="T9" fmla="*/ 21 h 23"/>
                <a:gd name="T10" fmla="*/ 3 w 3"/>
                <a:gd name="T11" fmla="*/ 21 h 23"/>
                <a:gd name="T12" fmla="*/ 3 w 3"/>
                <a:gd name="T13" fmla="*/ 23 h 23"/>
                <a:gd name="T14" fmla="*/ 0 w 3"/>
                <a:gd name="T15" fmla="*/ 23 h 23"/>
                <a:gd name="T16" fmla="*/ 0 w 3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"/>
                <a:gd name="T28" fmla="*/ 0 h 23"/>
                <a:gd name="T29" fmla="*/ 3 w 3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" h="23">
                  <a:moveTo>
                    <a:pt x="0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" name="Freeform 199"/>
            <p:cNvSpPr>
              <a:spLocks/>
            </p:cNvSpPr>
            <p:nvPr/>
          </p:nvSpPr>
          <p:spPr bwMode="auto">
            <a:xfrm>
              <a:off x="302" y="795"/>
              <a:ext cx="21" cy="14"/>
            </a:xfrm>
            <a:custGeom>
              <a:avLst/>
              <a:gdLst>
                <a:gd name="T0" fmla="*/ 0 w 21"/>
                <a:gd name="T1" fmla="*/ 1 h 14"/>
                <a:gd name="T2" fmla="*/ 2 w 21"/>
                <a:gd name="T3" fmla="*/ 1 h 14"/>
                <a:gd name="T4" fmla="*/ 2 w 21"/>
                <a:gd name="T5" fmla="*/ 4 h 14"/>
                <a:gd name="T6" fmla="*/ 3 w 21"/>
                <a:gd name="T7" fmla="*/ 2 h 14"/>
                <a:gd name="T8" fmla="*/ 4 w 21"/>
                <a:gd name="T9" fmla="*/ 1 h 14"/>
                <a:gd name="T10" fmla="*/ 5 w 21"/>
                <a:gd name="T11" fmla="*/ 1 h 14"/>
                <a:gd name="T12" fmla="*/ 6 w 21"/>
                <a:gd name="T13" fmla="*/ 0 h 14"/>
                <a:gd name="T14" fmla="*/ 8 w 21"/>
                <a:gd name="T15" fmla="*/ 1 h 14"/>
                <a:gd name="T16" fmla="*/ 9 w 21"/>
                <a:gd name="T17" fmla="*/ 1 h 14"/>
                <a:gd name="T18" fmla="*/ 10 w 21"/>
                <a:gd name="T19" fmla="*/ 1 h 14"/>
                <a:gd name="T20" fmla="*/ 10 w 21"/>
                <a:gd name="T21" fmla="*/ 2 h 14"/>
                <a:gd name="T22" fmla="*/ 11 w 21"/>
                <a:gd name="T23" fmla="*/ 2 h 14"/>
                <a:gd name="T24" fmla="*/ 11 w 21"/>
                <a:gd name="T25" fmla="*/ 4 h 14"/>
                <a:gd name="T26" fmla="*/ 12 w 21"/>
                <a:gd name="T27" fmla="*/ 2 h 14"/>
                <a:gd name="T28" fmla="*/ 14 w 21"/>
                <a:gd name="T29" fmla="*/ 1 h 14"/>
                <a:gd name="T30" fmla="*/ 15 w 21"/>
                <a:gd name="T31" fmla="*/ 1 h 14"/>
                <a:gd name="T32" fmla="*/ 16 w 21"/>
                <a:gd name="T33" fmla="*/ 0 h 14"/>
                <a:gd name="T34" fmla="*/ 17 w 21"/>
                <a:gd name="T35" fmla="*/ 1 h 14"/>
                <a:gd name="T36" fmla="*/ 19 w 21"/>
                <a:gd name="T37" fmla="*/ 1 h 14"/>
                <a:gd name="T38" fmla="*/ 20 w 21"/>
                <a:gd name="T39" fmla="*/ 2 h 14"/>
                <a:gd name="T40" fmla="*/ 21 w 21"/>
                <a:gd name="T41" fmla="*/ 4 h 14"/>
                <a:gd name="T42" fmla="*/ 21 w 21"/>
                <a:gd name="T43" fmla="*/ 5 h 14"/>
                <a:gd name="T44" fmla="*/ 21 w 21"/>
                <a:gd name="T45" fmla="*/ 7 h 14"/>
                <a:gd name="T46" fmla="*/ 21 w 21"/>
                <a:gd name="T47" fmla="*/ 14 h 14"/>
                <a:gd name="T48" fmla="*/ 20 w 21"/>
                <a:gd name="T49" fmla="*/ 14 h 14"/>
                <a:gd name="T50" fmla="*/ 20 w 21"/>
                <a:gd name="T51" fmla="*/ 7 h 14"/>
                <a:gd name="T52" fmla="*/ 19 w 21"/>
                <a:gd name="T53" fmla="*/ 5 h 14"/>
                <a:gd name="T54" fmla="*/ 19 w 21"/>
                <a:gd name="T55" fmla="*/ 4 h 14"/>
                <a:gd name="T56" fmla="*/ 19 w 21"/>
                <a:gd name="T57" fmla="*/ 4 h 14"/>
                <a:gd name="T58" fmla="*/ 17 w 21"/>
                <a:gd name="T59" fmla="*/ 2 h 14"/>
                <a:gd name="T60" fmla="*/ 17 w 21"/>
                <a:gd name="T61" fmla="*/ 2 h 14"/>
                <a:gd name="T62" fmla="*/ 16 w 21"/>
                <a:gd name="T63" fmla="*/ 2 h 14"/>
                <a:gd name="T64" fmla="*/ 15 w 21"/>
                <a:gd name="T65" fmla="*/ 2 h 14"/>
                <a:gd name="T66" fmla="*/ 14 w 21"/>
                <a:gd name="T67" fmla="*/ 2 h 14"/>
                <a:gd name="T68" fmla="*/ 12 w 21"/>
                <a:gd name="T69" fmla="*/ 4 h 14"/>
                <a:gd name="T70" fmla="*/ 12 w 21"/>
                <a:gd name="T71" fmla="*/ 5 h 14"/>
                <a:gd name="T72" fmla="*/ 11 w 21"/>
                <a:gd name="T73" fmla="*/ 6 h 14"/>
                <a:gd name="T74" fmla="*/ 11 w 21"/>
                <a:gd name="T75" fmla="*/ 8 h 14"/>
                <a:gd name="T76" fmla="*/ 11 w 21"/>
                <a:gd name="T77" fmla="*/ 14 h 14"/>
                <a:gd name="T78" fmla="*/ 10 w 21"/>
                <a:gd name="T79" fmla="*/ 14 h 14"/>
                <a:gd name="T80" fmla="*/ 10 w 21"/>
                <a:gd name="T81" fmla="*/ 7 h 14"/>
                <a:gd name="T82" fmla="*/ 10 w 21"/>
                <a:gd name="T83" fmla="*/ 5 h 14"/>
                <a:gd name="T84" fmla="*/ 9 w 21"/>
                <a:gd name="T85" fmla="*/ 4 h 14"/>
                <a:gd name="T86" fmla="*/ 9 w 21"/>
                <a:gd name="T87" fmla="*/ 4 h 14"/>
                <a:gd name="T88" fmla="*/ 9 w 21"/>
                <a:gd name="T89" fmla="*/ 2 h 14"/>
                <a:gd name="T90" fmla="*/ 8 w 21"/>
                <a:gd name="T91" fmla="*/ 2 h 14"/>
                <a:gd name="T92" fmla="*/ 6 w 21"/>
                <a:gd name="T93" fmla="*/ 2 h 14"/>
                <a:gd name="T94" fmla="*/ 5 w 21"/>
                <a:gd name="T95" fmla="*/ 2 h 14"/>
                <a:gd name="T96" fmla="*/ 4 w 21"/>
                <a:gd name="T97" fmla="*/ 2 h 14"/>
                <a:gd name="T98" fmla="*/ 3 w 21"/>
                <a:gd name="T99" fmla="*/ 4 h 14"/>
                <a:gd name="T100" fmla="*/ 3 w 21"/>
                <a:gd name="T101" fmla="*/ 5 h 14"/>
                <a:gd name="T102" fmla="*/ 3 w 21"/>
                <a:gd name="T103" fmla="*/ 6 h 14"/>
                <a:gd name="T104" fmla="*/ 2 w 21"/>
                <a:gd name="T105" fmla="*/ 8 h 14"/>
                <a:gd name="T106" fmla="*/ 2 w 21"/>
                <a:gd name="T107" fmla="*/ 14 h 14"/>
                <a:gd name="T108" fmla="*/ 0 w 21"/>
                <a:gd name="T109" fmla="*/ 14 h 14"/>
                <a:gd name="T110" fmla="*/ 0 w 21"/>
                <a:gd name="T111" fmla="*/ 1 h 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14"/>
                <a:gd name="T170" fmla="*/ 21 w 21"/>
                <a:gd name="T171" fmla="*/ 14 h 1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14">
                  <a:moveTo>
                    <a:pt x="0" y="1"/>
                  </a:moveTo>
                  <a:lnTo>
                    <a:pt x="2" y="1"/>
                  </a:lnTo>
                  <a:lnTo>
                    <a:pt x="2" y="4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2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" name="Freeform 201"/>
            <p:cNvSpPr>
              <a:spLocks/>
            </p:cNvSpPr>
            <p:nvPr/>
          </p:nvSpPr>
          <p:spPr bwMode="auto">
            <a:xfrm>
              <a:off x="335" y="795"/>
              <a:ext cx="21" cy="14"/>
            </a:xfrm>
            <a:custGeom>
              <a:avLst/>
              <a:gdLst>
                <a:gd name="T0" fmla="*/ 0 w 21"/>
                <a:gd name="T1" fmla="*/ 1 h 14"/>
                <a:gd name="T2" fmla="*/ 3 w 21"/>
                <a:gd name="T3" fmla="*/ 1 h 14"/>
                <a:gd name="T4" fmla="*/ 3 w 21"/>
                <a:gd name="T5" fmla="*/ 4 h 14"/>
                <a:gd name="T6" fmla="*/ 3 w 21"/>
                <a:gd name="T7" fmla="*/ 2 h 14"/>
                <a:gd name="T8" fmla="*/ 4 w 21"/>
                <a:gd name="T9" fmla="*/ 1 h 14"/>
                <a:gd name="T10" fmla="*/ 5 w 21"/>
                <a:gd name="T11" fmla="*/ 1 h 14"/>
                <a:gd name="T12" fmla="*/ 7 w 21"/>
                <a:gd name="T13" fmla="*/ 0 h 14"/>
                <a:gd name="T14" fmla="*/ 7 w 21"/>
                <a:gd name="T15" fmla="*/ 1 h 14"/>
                <a:gd name="T16" fmla="*/ 9 w 21"/>
                <a:gd name="T17" fmla="*/ 1 h 14"/>
                <a:gd name="T18" fmla="*/ 10 w 21"/>
                <a:gd name="T19" fmla="*/ 1 h 14"/>
                <a:gd name="T20" fmla="*/ 10 w 21"/>
                <a:gd name="T21" fmla="*/ 2 h 14"/>
                <a:gd name="T22" fmla="*/ 11 w 21"/>
                <a:gd name="T23" fmla="*/ 2 h 14"/>
                <a:gd name="T24" fmla="*/ 11 w 21"/>
                <a:gd name="T25" fmla="*/ 4 h 14"/>
                <a:gd name="T26" fmla="*/ 12 w 21"/>
                <a:gd name="T27" fmla="*/ 2 h 14"/>
                <a:gd name="T28" fmla="*/ 13 w 21"/>
                <a:gd name="T29" fmla="*/ 1 h 14"/>
                <a:gd name="T30" fmla="*/ 15 w 21"/>
                <a:gd name="T31" fmla="*/ 1 h 14"/>
                <a:gd name="T32" fmla="*/ 16 w 21"/>
                <a:gd name="T33" fmla="*/ 0 h 14"/>
                <a:gd name="T34" fmla="*/ 17 w 21"/>
                <a:gd name="T35" fmla="*/ 1 h 14"/>
                <a:gd name="T36" fmla="*/ 18 w 21"/>
                <a:gd name="T37" fmla="*/ 1 h 14"/>
                <a:gd name="T38" fmla="*/ 20 w 21"/>
                <a:gd name="T39" fmla="*/ 2 h 14"/>
                <a:gd name="T40" fmla="*/ 21 w 21"/>
                <a:gd name="T41" fmla="*/ 4 h 14"/>
                <a:gd name="T42" fmla="*/ 21 w 21"/>
                <a:gd name="T43" fmla="*/ 5 h 14"/>
                <a:gd name="T44" fmla="*/ 21 w 21"/>
                <a:gd name="T45" fmla="*/ 7 h 14"/>
                <a:gd name="T46" fmla="*/ 21 w 21"/>
                <a:gd name="T47" fmla="*/ 14 h 14"/>
                <a:gd name="T48" fmla="*/ 20 w 21"/>
                <a:gd name="T49" fmla="*/ 14 h 14"/>
                <a:gd name="T50" fmla="*/ 20 w 21"/>
                <a:gd name="T51" fmla="*/ 7 h 14"/>
                <a:gd name="T52" fmla="*/ 20 w 21"/>
                <a:gd name="T53" fmla="*/ 5 h 14"/>
                <a:gd name="T54" fmla="*/ 18 w 21"/>
                <a:gd name="T55" fmla="*/ 4 h 14"/>
                <a:gd name="T56" fmla="*/ 18 w 21"/>
                <a:gd name="T57" fmla="*/ 4 h 14"/>
                <a:gd name="T58" fmla="*/ 18 w 21"/>
                <a:gd name="T59" fmla="*/ 2 h 14"/>
                <a:gd name="T60" fmla="*/ 17 w 21"/>
                <a:gd name="T61" fmla="*/ 2 h 14"/>
                <a:gd name="T62" fmla="*/ 16 w 21"/>
                <a:gd name="T63" fmla="*/ 2 h 14"/>
                <a:gd name="T64" fmla="*/ 15 w 21"/>
                <a:gd name="T65" fmla="*/ 2 h 14"/>
                <a:gd name="T66" fmla="*/ 13 w 21"/>
                <a:gd name="T67" fmla="*/ 2 h 14"/>
                <a:gd name="T68" fmla="*/ 12 w 21"/>
                <a:gd name="T69" fmla="*/ 4 h 14"/>
                <a:gd name="T70" fmla="*/ 12 w 21"/>
                <a:gd name="T71" fmla="*/ 5 h 14"/>
                <a:gd name="T72" fmla="*/ 12 w 21"/>
                <a:gd name="T73" fmla="*/ 6 h 14"/>
                <a:gd name="T74" fmla="*/ 11 w 21"/>
                <a:gd name="T75" fmla="*/ 8 h 14"/>
                <a:gd name="T76" fmla="*/ 11 w 21"/>
                <a:gd name="T77" fmla="*/ 14 h 14"/>
                <a:gd name="T78" fmla="*/ 10 w 21"/>
                <a:gd name="T79" fmla="*/ 14 h 14"/>
                <a:gd name="T80" fmla="*/ 10 w 21"/>
                <a:gd name="T81" fmla="*/ 7 h 14"/>
                <a:gd name="T82" fmla="*/ 10 w 21"/>
                <a:gd name="T83" fmla="*/ 5 h 14"/>
                <a:gd name="T84" fmla="*/ 10 w 21"/>
                <a:gd name="T85" fmla="*/ 4 h 14"/>
                <a:gd name="T86" fmla="*/ 9 w 21"/>
                <a:gd name="T87" fmla="*/ 4 h 14"/>
                <a:gd name="T88" fmla="*/ 9 w 21"/>
                <a:gd name="T89" fmla="*/ 2 h 14"/>
                <a:gd name="T90" fmla="*/ 7 w 21"/>
                <a:gd name="T91" fmla="*/ 2 h 14"/>
                <a:gd name="T92" fmla="*/ 6 w 21"/>
                <a:gd name="T93" fmla="*/ 2 h 14"/>
                <a:gd name="T94" fmla="*/ 5 w 21"/>
                <a:gd name="T95" fmla="*/ 2 h 14"/>
                <a:gd name="T96" fmla="*/ 4 w 21"/>
                <a:gd name="T97" fmla="*/ 2 h 14"/>
                <a:gd name="T98" fmla="*/ 4 w 21"/>
                <a:gd name="T99" fmla="*/ 4 h 14"/>
                <a:gd name="T100" fmla="*/ 3 w 21"/>
                <a:gd name="T101" fmla="*/ 5 h 14"/>
                <a:gd name="T102" fmla="*/ 3 w 21"/>
                <a:gd name="T103" fmla="*/ 6 h 14"/>
                <a:gd name="T104" fmla="*/ 3 w 21"/>
                <a:gd name="T105" fmla="*/ 8 h 14"/>
                <a:gd name="T106" fmla="*/ 3 w 21"/>
                <a:gd name="T107" fmla="*/ 14 h 14"/>
                <a:gd name="T108" fmla="*/ 0 w 21"/>
                <a:gd name="T109" fmla="*/ 14 h 14"/>
                <a:gd name="T110" fmla="*/ 0 w 21"/>
                <a:gd name="T111" fmla="*/ 1 h 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14"/>
                <a:gd name="T170" fmla="*/ 21 w 21"/>
                <a:gd name="T171" fmla="*/ 14 h 1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14">
                  <a:moveTo>
                    <a:pt x="0" y="1"/>
                  </a:moveTo>
                  <a:lnTo>
                    <a:pt x="3" y="1"/>
                  </a:lnTo>
                  <a:lnTo>
                    <a:pt x="3" y="4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2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8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14"/>
                  </a:lnTo>
                  <a:lnTo>
                    <a:pt x="0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" name="Freeform 202"/>
            <p:cNvSpPr>
              <a:spLocks/>
            </p:cNvSpPr>
            <p:nvPr/>
          </p:nvSpPr>
          <p:spPr bwMode="auto">
            <a:xfrm>
              <a:off x="358" y="796"/>
              <a:ext cx="14" cy="13"/>
            </a:xfrm>
            <a:custGeom>
              <a:avLst/>
              <a:gdLst>
                <a:gd name="T0" fmla="*/ 0 w 14"/>
                <a:gd name="T1" fmla="*/ 0 h 13"/>
                <a:gd name="T2" fmla="*/ 3 w 14"/>
                <a:gd name="T3" fmla="*/ 0 h 13"/>
                <a:gd name="T4" fmla="*/ 7 w 14"/>
                <a:gd name="T5" fmla="*/ 10 h 13"/>
                <a:gd name="T6" fmla="*/ 11 w 14"/>
                <a:gd name="T7" fmla="*/ 0 h 13"/>
                <a:gd name="T8" fmla="*/ 14 w 14"/>
                <a:gd name="T9" fmla="*/ 0 h 13"/>
                <a:gd name="T10" fmla="*/ 7 w 14"/>
                <a:gd name="T11" fmla="*/ 13 h 13"/>
                <a:gd name="T12" fmla="*/ 7 w 14"/>
                <a:gd name="T13" fmla="*/ 13 h 13"/>
                <a:gd name="T14" fmla="*/ 0 w 14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13"/>
                <a:gd name="T26" fmla="*/ 14 w 14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13">
                  <a:moveTo>
                    <a:pt x="0" y="0"/>
                  </a:moveTo>
                  <a:lnTo>
                    <a:pt x="3" y="0"/>
                  </a:lnTo>
                  <a:lnTo>
                    <a:pt x="7" y="1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7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" name="Freeform 203"/>
            <p:cNvSpPr>
              <a:spLocks/>
            </p:cNvSpPr>
            <p:nvPr/>
          </p:nvSpPr>
          <p:spPr bwMode="auto">
            <a:xfrm>
              <a:off x="374" y="791"/>
              <a:ext cx="4" cy="23"/>
            </a:xfrm>
            <a:custGeom>
              <a:avLst/>
              <a:gdLst>
                <a:gd name="T0" fmla="*/ 4 w 4"/>
                <a:gd name="T1" fmla="*/ 23 h 23"/>
                <a:gd name="T2" fmla="*/ 0 w 4"/>
                <a:gd name="T3" fmla="*/ 23 h 23"/>
                <a:gd name="T4" fmla="*/ 0 w 4"/>
                <a:gd name="T5" fmla="*/ 21 h 23"/>
                <a:gd name="T6" fmla="*/ 2 w 4"/>
                <a:gd name="T7" fmla="*/ 21 h 23"/>
                <a:gd name="T8" fmla="*/ 2 w 4"/>
                <a:gd name="T9" fmla="*/ 2 h 23"/>
                <a:gd name="T10" fmla="*/ 0 w 4"/>
                <a:gd name="T11" fmla="*/ 2 h 23"/>
                <a:gd name="T12" fmla="*/ 0 w 4"/>
                <a:gd name="T13" fmla="*/ 0 h 23"/>
                <a:gd name="T14" fmla="*/ 4 w 4"/>
                <a:gd name="T15" fmla="*/ 0 h 23"/>
                <a:gd name="T16" fmla="*/ 4 w 4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"/>
                <a:gd name="T28" fmla="*/ 0 h 23"/>
                <a:gd name="T29" fmla="*/ 4 w 4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" h="23">
                  <a:moveTo>
                    <a:pt x="4" y="23"/>
                  </a:moveTo>
                  <a:lnTo>
                    <a:pt x="0" y="23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" name="Freeform 204"/>
            <p:cNvSpPr>
              <a:spLocks/>
            </p:cNvSpPr>
            <p:nvPr/>
          </p:nvSpPr>
          <p:spPr bwMode="auto">
            <a:xfrm>
              <a:off x="194" y="791"/>
              <a:ext cx="16" cy="18"/>
            </a:xfrm>
            <a:custGeom>
              <a:avLst/>
              <a:gdLst>
                <a:gd name="T0" fmla="*/ 0 w 16"/>
                <a:gd name="T1" fmla="*/ 18 h 18"/>
                <a:gd name="T2" fmla="*/ 0 w 16"/>
                <a:gd name="T3" fmla="*/ 0 h 18"/>
                <a:gd name="T4" fmla="*/ 4 w 16"/>
                <a:gd name="T5" fmla="*/ 0 h 18"/>
                <a:gd name="T6" fmla="*/ 8 w 16"/>
                <a:gd name="T7" fmla="*/ 0 h 18"/>
                <a:gd name="T8" fmla="*/ 10 w 16"/>
                <a:gd name="T9" fmla="*/ 0 h 18"/>
                <a:gd name="T10" fmla="*/ 12 w 16"/>
                <a:gd name="T11" fmla="*/ 2 h 18"/>
                <a:gd name="T12" fmla="*/ 14 w 16"/>
                <a:gd name="T13" fmla="*/ 4 h 18"/>
                <a:gd name="T14" fmla="*/ 15 w 16"/>
                <a:gd name="T15" fmla="*/ 6 h 18"/>
                <a:gd name="T16" fmla="*/ 16 w 16"/>
                <a:gd name="T17" fmla="*/ 9 h 18"/>
                <a:gd name="T18" fmla="*/ 15 w 16"/>
                <a:gd name="T19" fmla="*/ 12 h 18"/>
                <a:gd name="T20" fmla="*/ 15 w 16"/>
                <a:gd name="T21" fmla="*/ 14 h 18"/>
                <a:gd name="T22" fmla="*/ 14 w 16"/>
                <a:gd name="T23" fmla="*/ 16 h 18"/>
                <a:gd name="T24" fmla="*/ 11 w 16"/>
                <a:gd name="T25" fmla="*/ 17 h 18"/>
                <a:gd name="T26" fmla="*/ 9 w 16"/>
                <a:gd name="T27" fmla="*/ 17 h 18"/>
                <a:gd name="T28" fmla="*/ 6 w 16"/>
                <a:gd name="T29" fmla="*/ 18 h 18"/>
                <a:gd name="T30" fmla="*/ 0 w 16"/>
                <a:gd name="T31" fmla="*/ 18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"/>
                <a:gd name="T49" fmla="*/ 0 h 18"/>
                <a:gd name="T50" fmla="*/ 16 w 16"/>
                <a:gd name="T51" fmla="*/ 18 h 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" h="18">
                  <a:moveTo>
                    <a:pt x="0" y="18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6" y="9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4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6" y="18"/>
                  </a:lnTo>
                  <a:lnTo>
                    <a:pt x="0" y="1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" name="Freeform 205"/>
            <p:cNvSpPr>
              <a:spLocks/>
            </p:cNvSpPr>
            <p:nvPr/>
          </p:nvSpPr>
          <p:spPr bwMode="auto">
            <a:xfrm>
              <a:off x="195" y="793"/>
              <a:ext cx="13" cy="14"/>
            </a:xfrm>
            <a:custGeom>
              <a:avLst/>
              <a:gdLst>
                <a:gd name="T0" fmla="*/ 0 w 13"/>
                <a:gd name="T1" fmla="*/ 14 h 14"/>
                <a:gd name="T2" fmla="*/ 3 w 13"/>
                <a:gd name="T3" fmla="*/ 14 h 14"/>
                <a:gd name="T4" fmla="*/ 7 w 13"/>
                <a:gd name="T5" fmla="*/ 14 h 14"/>
                <a:gd name="T6" fmla="*/ 8 w 13"/>
                <a:gd name="T7" fmla="*/ 14 h 14"/>
                <a:gd name="T8" fmla="*/ 10 w 13"/>
                <a:gd name="T9" fmla="*/ 13 h 14"/>
                <a:gd name="T10" fmla="*/ 11 w 13"/>
                <a:gd name="T11" fmla="*/ 12 h 14"/>
                <a:gd name="T12" fmla="*/ 13 w 13"/>
                <a:gd name="T13" fmla="*/ 9 h 14"/>
                <a:gd name="T14" fmla="*/ 13 w 13"/>
                <a:gd name="T15" fmla="*/ 8 h 14"/>
                <a:gd name="T16" fmla="*/ 13 w 13"/>
                <a:gd name="T17" fmla="*/ 6 h 14"/>
                <a:gd name="T18" fmla="*/ 11 w 13"/>
                <a:gd name="T19" fmla="*/ 3 h 14"/>
                <a:gd name="T20" fmla="*/ 10 w 13"/>
                <a:gd name="T21" fmla="*/ 2 h 14"/>
                <a:gd name="T22" fmla="*/ 8 w 13"/>
                <a:gd name="T23" fmla="*/ 1 h 14"/>
                <a:gd name="T24" fmla="*/ 5 w 13"/>
                <a:gd name="T25" fmla="*/ 0 h 14"/>
                <a:gd name="T26" fmla="*/ 2 w 13"/>
                <a:gd name="T27" fmla="*/ 0 h 14"/>
                <a:gd name="T28" fmla="*/ 0 w 13"/>
                <a:gd name="T29" fmla="*/ 0 h 14"/>
                <a:gd name="T30" fmla="*/ 0 w 13"/>
                <a:gd name="T31" fmla="*/ 14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3"/>
                <a:gd name="T49" fmla="*/ 0 h 14"/>
                <a:gd name="T50" fmla="*/ 13 w 13"/>
                <a:gd name="T51" fmla="*/ 14 h 1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3" h="14">
                  <a:moveTo>
                    <a:pt x="0" y="14"/>
                  </a:moveTo>
                  <a:lnTo>
                    <a:pt x="3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10" y="13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8" y="1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" name="Rectangle 860"/>
            <p:cNvSpPr>
              <a:spLocks noChangeArrowheads="1"/>
            </p:cNvSpPr>
            <p:nvPr/>
          </p:nvSpPr>
          <p:spPr bwMode="auto">
            <a:xfrm>
              <a:off x="4963" y="3902"/>
              <a:ext cx="1" cy="18"/>
            </a:xfrm>
            <a:prstGeom prst="rect">
              <a:avLst/>
            </a:prstGeom>
            <a:solidFill>
              <a:srgbClr val="1F1A1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grpSp>
          <p:nvGrpSpPr>
            <p:cNvPr id="36" name="Group 5056"/>
            <p:cNvGrpSpPr>
              <a:grpSpLocks/>
            </p:cNvGrpSpPr>
            <p:nvPr/>
          </p:nvGrpSpPr>
          <p:grpSpPr bwMode="auto">
            <a:xfrm>
              <a:off x="1545" y="2571"/>
              <a:ext cx="1344" cy="1197"/>
              <a:chOff x="457" y="3043"/>
              <a:chExt cx="1344" cy="1197"/>
            </a:xfrm>
          </p:grpSpPr>
          <p:grpSp>
            <p:nvGrpSpPr>
              <p:cNvPr id="468" name="Group 5055"/>
              <p:cNvGrpSpPr>
                <a:grpSpLocks/>
              </p:cNvGrpSpPr>
              <p:nvPr/>
            </p:nvGrpSpPr>
            <p:grpSpPr bwMode="auto">
              <a:xfrm>
                <a:off x="457" y="3043"/>
                <a:ext cx="1344" cy="1197"/>
                <a:chOff x="457" y="3043"/>
                <a:chExt cx="1344" cy="1197"/>
              </a:xfrm>
            </p:grpSpPr>
            <p:sp>
              <p:nvSpPr>
                <p:cNvPr id="565" name="Freeform 4428"/>
                <p:cNvSpPr>
                  <a:spLocks/>
                </p:cNvSpPr>
                <p:nvPr/>
              </p:nvSpPr>
              <p:spPr bwMode="auto">
                <a:xfrm>
                  <a:off x="1375" y="411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2 w 3"/>
                    <a:gd name="T5" fmla="*/ 4 h 4"/>
                    <a:gd name="T6" fmla="*/ 2 w 3"/>
                    <a:gd name="T7" fmla="*/ 2 h 4"/>
                    <a:gd name="T8" fmla="*/ 2 w 3"/>
                    <a:gd name="T9" fmla="*/ 4 h 4"/>
                    <a:gd name="T10" fmla="*/ 2 w 3"/>
                    <a:gd name="T11" fmla="*/ 4 h 4"/>
                    <a:gd name="T12" fmla="*/ 1 w 3"/>
                    <a:gd name="T13" fmla="*/ 4 h 4"/>
                    <a:gd name="T14" fmla="*/ 1 w 3"/>
                    <a:gd name="T15" fmla="*/ 4 h 4"/>
                    <a:gd name="T16" fmla="*/ 1 w 3"/>
                    <a:gd name="T17" fmla="*/ 4 h 4"/>
                    <a:gd name="T18" fmla="*/ 0 w 3"/>
                    <a:gd name="T19" fmla="*/ 2 h 4"/>
                    <a:gd name="T20" fmla="*/ 0 w 3"/>
                    <a:gd name="T21" fmla="*/ 2 h 4"/>
                    <a:gd name="T22" fmla="*/ 0 w 3"/>
                    <a:gd name="T23" fmla="*/ 2 h 4"/>
                    <a:gd name="T24" fmla="*/ 0 w 3"/>
                    <a:gd name="T25" fmla="*/ 1 h 4"/>
                    <a:gd name="T26" fmla="*/ 0 w 3"/>
                    <a:gd name="T27" fmla="*/ 1 h 4"/>
                    <a:gd name="T28" fmla="*/ 1 w 3"/>
                    <a:gd name="T29" fmla="*/ 0 h 4"/>
                    <a:gd name="T30" fmla="*/ 1 w 3"/>
                    <a:gd name="T31" fmla="*/ 0 h 4"/>
                    <a:gd name="T32" fmla="*/ 1 w 3"/>
                    <a:gd name="T33" fmla="*/ 0 h 4"/>
                    <a:gd name="T34" fmla="*/ 2 w 3"/>
                    <a:gd name="T35" fmla="*/ 0 h 4"/>
                    <a:gd name="T36" fmla="*/ 2 w 3"/>
                    <a:gd name="T37" fmla="*/ 0 h 4"/>
                    <a:gd name="T38" fmla="*/ 2 w 3"/>
                    <a:gd name="T39" fmla="*/ 1 h 4"/>
                    <a:gd name="T40" fmla="*/ 2 w 3"/>
                    <a:gd name="T41" fmla="*/ 0 h 4"/>
                    <a:gd name="T42" fmla="*/ 3 w 3"/>
                    <a:gd name="T43" fmla="*/ 0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4"/>
                    <a:gd name="T68" fmla="*/ 3 w 3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4">
                      <a:moveTo>
                        <a:pt x="3" y="0"/>
                      </a:move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66" name="Freeform 4429"/>
                <p:cNvSpPr>
                  <a:spLocks/>
                </p:cNvSpPr>
                <p:nvPr/>
              </p:nvSpPr>
              <p:spPr bwMode="auto">
                <a:xfrm>
                  <a:off x="1375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1 w 2"/>
                    <a:gd name="T3" fmla="*/ 1 h 4"/>
                    <a:gd name="T4" fmla="*/ 1 w 2"/>
                    <a:gd name="T5" fmla="*/ 1 h 4"/>
                    <a:gd name="T6" fmla="*/ 0 w 2"/>
                    <a:gd name="T7" fmla="*/ 1 h 4"/>
                    <a:gd name="T8" fmla="*/ 0 w 2"/>
                    <a:gd name="T9" fmla="*/ 1 h 4"/>
                    <a:gd name="T10" fmla="*/ 0 w 2"/>
                    <a:gd name="T11" fmla="*/ 1 h 4"/>
                    <a:gd name="T12" fmla="*/ 0 w 2"/>
                    <a:gd name="T13" fmla="*/ 2 h 4"/>
                    <a:gd name="T14" fmla="*/ 0 w 2"/>
                    <a:gd name="T15" fmla="*/ 2 h 4"/>
                    <a:gd name="T16" fmla="*/ 0 w 2"/>
                    <a:gd name="T17" fmla="*/ 2 h 4"/>
                    <a:gd name="T18" fmla="*/ 0 w 2"/>
                    <a:gd name="T19" fmla="*/ 2 h 4"/>
                    <a:gd name="T20" fmla="*/ 1 w 2"/>
                    <a:gd name="T21" fmla="*/ 2 h 4"/>
                    <a:gd name="T22" fmla="*/ 1 w 2"/>
                    <a:gd name="T23" fmla="*/ 4 h 4"/>
                    <a:gd name="T24" fmla="*/ 1 w 2"/>
                    <a:gd name="T25" fmla="*/ 4 h 4"/>
                    <a:gd name="T26" fmla="*/ 1 w 2"/>
                    <a:gd name="T27" fmla="*/ 4 h 4"/>
                    <a:gd name="T28" fmla="*/ 2 w 2"/>
                    <a:gd name="T29" fmla="*/ 2 h 4"/>
                    <a:gd name="T30" fmla="*/ 2 w 2"/>
                    <a:gd name="T31" fmla="*/ 2 h 4"/>
                    <a:gd name="T32" fmla="*/ 2 w 2"/>
                    <a:gd name="T33" fmla="*/ 2 h 4"/>
                    <a:gd name="T34" fmla="*/ 2 w 2"/>
                    <a:gd name="T35" fmla="*/ 2 h 4"/>
                    <a:gd name="T36" fmla="*/ 2 w 2"/>
                    <a:gd name="T37" fmla="*/ 2 h 4"/>
                    <a:gd name="T38" fmla="*/ 2 w 2"/>
                    <a:gd name="T39" fmla="*/ 1 h 4"/>
                    <a:gd name="T40" fmla="*/ 2 w 2"/>
                    <a:gd name="T41" fmla="*/ 1 h 4"/>
                    <a:gd name="T42" fmla="*/ 2 w 2"/>
                    <a:gd name="T43" fmla="*/ 1 h 4"/>
                    <a:gd name="T44" fmla="*/ 1 w 2"/>
                    <a:gd name="T45" fmla="*/ 0 h 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"/>
                    <a:gd name="T70" fmla="*/ 0 h 4"/>
                    <a:gd name="T71" fmla="*/ 2 w 2"/>
                    <a:gd name="T72" fmla="*/ 4 h 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" h="4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67" name="Rectangle 4430"/>
                <p:cNvSpPr>
                  <a:spLocks noChangeArrowheads="1"/>
                </p:cNvSpPr>
                <p:nvPr/>
              </p:nvSpPr>
              <p:spPr bwMode="auto">
                <a:xfrm>
                  <a:off x="1378" y="4114"/>
                  <a:ext cx="1" cy="5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68" name="Freeform 4431"/>
                <p:cNvSpPr>
                  <a:spLocks/>
                </p:cNvSpPr>
                <p:nvPr/>
              </p:nvSpPr>
              <p:spPr bwMode="auto">
                <a:xfrm>
                  <a:off x="1379" y="4115"/>
                  <a:ext cx="4" cy="4"/>
                </a:xfrm>
                <a:custGeom>
                  <a:avLst/>
                  <a:gdLst>
                    <a:gd name="T0" fmla="*/ 4 w 4"/>
                    <a:gd name="T1" fmla="*/ 2 h 4"/>
                    <a:gd name="T2" fmla="*/ 4 w 4"/>
                    <a:gd name="T3" fmla="*/ 2 h 4"/>
                    <a:gd name="T4" fmla="*/ 4 w 4"/>
                    <a:gd name="T5" fmla="*/ 2 h 4"/>
                    <a:gd name="T6" fmla="*/ 4 w 4"/>
                    <a:gd name="T7" fmla="*/ 4 h 4"/>
                    <a:gd name="T8" fmla="*/ 3 w 4"/>
                    <a:gd name="T9" fmla="*/ 4 h 4"/>
                    <a:gd name="T10" fmla="*/ 3 w 4"/>
                    <a:gd name="T11" fmla="*/ 4 h 4"/>
                    <a:gd name="T12" fmla="*/ 3 w 4"/>
                    <a:gd name="T13" fmla="*/ 4 h 4"/>
                    <a:gd name="T14" fmla="*/ 3 w 4"/>
                    <a:gd name="T15" fmla="*/ 4 h 4"/>
                    <a:gd name="T16" fmla="*/ 2 w 4"/>
                    <a:gd name="T17" fmla="*/ 4 h 4"/>
                    <a:gd name="T18" fmla="*/ 2 w 4"/>
                    <a:gd name="T19" fmla="*/ 2 h 4"/>
                    <a:gd name="T20" fmla="*/ 0 w 4"/>
                    <a:gd name="T21" fmla="*/ 2 h 4"/>
                    <a:gd name="T22" fmla="*/ 0 w 4"/>
                    <a:gd name="T23" fmla="*/ 2 h 4"/>
                    <a:gd name="T24" fmla="*/ 0 w 4"/>
                    <a:gd name="T25" fmla="*/ 1 h 4"/>
                    <a:gd name="T26" fmla="*/ 2 w 4"/>
                    <a:gd name="T27" fmla="*/ 1 h 4"/>
                    <a:gd name="T28" fmla="*/ 2 w 4"/>
                    <a:gd name="T29" fmla="*/ 0 h 4"/>
                    <a:gd name="T30" fmla="*/ 3 w 4"/>
                    <a:gd name="T31" fmla="*/ 0 h 4"/>
                    <a:gd name="T32" fmla="*/ 3 w 4"/>
                    <a:gd name="T33" fmla="*/ 0 h 4"/>
                    <a:gd name="T34" fmla="*/ 4 w 4"/>
                    <a:gd name="T35" fmla="*/ 1 h 4"/>
                    <a:gd name="T36" fmla="*/ 4 w 4"/>
                    <a:gd name="T37" fmla="*/ 1 h 4"/>
                    <a:gd name="T38" fmla="*/ 4 w 4"/>
                    <a:gd name="T39" fmla="*/ 2 h 4"/>
                    <a:gd name="T40" fmla="*/ 2 w 4"/>
                    <a:gd name="T41" fmla="*/ 2 h 4"/>
                    <a:gd name="T42" fmla="*/ 2 w 4"/>
                    <a:gd name="T43" fmla="*/ 2 h 4"/>
                    <a:gd name="T44" fmla="*/ 2 w 4"/>
                    <a:gd name="T45" fmla="*/ 2 h 4"/>
                    <a:gd name="T46" fmla="*/ 2 w 4"/>
                    <a:gd name="T47" fmla="*/ 2 h 4"/>
                    <a:gd name="T48" fmla="*/ 3 w 4"/>
                    <a:gd name="T49" fmla="*/ 4 h 4"/>
                    <a:gd name="T50" fmla="*/ 3 w 4"/>
                    <a:gd name="T51" fmla="*/ 4 h 4"/>
                    <a:gd name="T52" fmla="*/ 3 w 4"/>
                    <a:gd name="T53" fmla="*/ 2 h 4"/>
                    <a:gd name="T54" fmla="*/ 3 w 4"/>
                    <a:gd name="T55" fmla="*/ 2 h 4"/>
                    <a:gd name="T56" fmla="*/ 3 w 4"/>
                    <a:gd name="T57" fmla="*/ 2 h 4"/>
                    <a:gd name="T58" fmla="*/ 3 w 4"/>
                    <a:gd name="T59" fmla="*/ 2 h 4"/>
                    <a:gd name="T60" fmla="*/ 4 w 4"/>
                    <a:gd name="T61" fmla="*/ 2 h 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4"/>
                    <a:gd name="T95" fmla="*/ 4 w 4"/>
                    <a:gd name="T96" fmla="*/ 4 h 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4">
                      <a:moveTo>
                        <a:pt x="4" y="2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4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69" name="Freeform 4432"/>
                <p:cNvSpPr>
                  <a:spLocks/>
                </p:cNvSpPr>
                <p:nvPr/>
              </p:nvSpPr>
              <p:spPr bwMode="auto">
                <a:xfrm>
                  <a:off x="1381" y="411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1 h 1"/>
                    <a:gd name="T4" fmla="*/ 1 w 2"/>
                    <a:gd name="T5" fmla="*/ 1 h 1"/>
                    <a:gd name="T6" fmla="*/ 1 w 2"/>
                    <a:gd name="T7" fmla="*/ 1 h 1"/>
                    <a:gd name="T8" fmla="*/ 1 w 2"/>
                    <a:gd name="T9" fmla="*/ 1 h 1"/>
                    <a:gd name="T10" fmla="*/ 1 w 2"/>
                    <a:gd name="T11" fmla="*/ 1 h 1"/>
                    <a:gd name="T12" fmla="*/ 1 w 2"/>
                    <a:gd name="T13" fmla="*/ 0 h 1"/>
                    <a:gd name="T14" fmla="*/ 0 w 2"/>
                    <a:gd name="T15" fmla="*/ 1 h 1"/>
                    <a:gd name="T16" fmla="*/ 0 w 2"/>
                    <a:gd name="T17" fmla="*/ 1 h 1"/>
                    <a:gd name="T18" fmla="*/ 0 w 2"/>
                    <a:gd name="T19" fmla="*/ 1 h 1"/>
                    <a:gd name="T20" fmla="*/ 0 w 2"/>
                    <a:gd name="T21" fmla="*/ 1 h 1"/>
                    <a:gd name="T22" fmla="*/ 2 w 2"/>
                    <a:gd name="T23" fmla="*/ 1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"/>
                    <a:gd name="T37" fmla="*/ 0 h 1"/>
                    <a:gd name="T38" fmla="*/ 2 w 2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" h="1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0" name="Freeform 4433"/>
                <p:cNvSpPr>
                  <a:spLocks/>
                </p:cNvSpPr>
                <p:nvPr/>
              </p:nvSpPr>
              <p:spPr bwMode="auto">
                <a:xfrm>
                  <a:off x="1385" y="411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0 h 4"/>
                    <a:gd name="T4" fmla="*/ 2 w 5"/>
                    <a:gd name="T5" fmla="*/ 2 h 4"/>
                    <a:gd name="T6" fmla="*/ 3 w 5"/>
                    <a:gd name="T7" fmla="*/ 0 h 4"/>
                    <a:gd name="T8" fmla="*/ 3 w 5"/>
                    <a:gd name="T9" fmla="*/ 0 h 4"/>
                    <a:gd name="T10" fmla="*/ 4 w 5"/>
                    <a:gd name="T11" fmla="*/ 2 h 4"/>
                    <a:gd name="T12" fmla="*/ 4 w 5"/>
                    <a:gd name="T13" fmla="*/ 0 h 4"/>
                    <a:gd name="T14" fmla="*/ 5 w 5"/>
                    <a:gd name="T15" fmla="*/ 0 h 4"/>
                    <a:gd name="T16" fmla="*/ 4 w 5"/>
                    <a:gd name="T17" fmla="*/ 4 h 4"/>
                    <a:gd name="T18" fmla="*/ 4 w 5"/>
                    <a:gd name="T19" fmla="*/ 4 h 4"/>
                    <a:gd name="T20" fmla="*/ 3 w 5"/>
                    <a:gd name="T21" fmla="*/ 1 h 4"/>
                    <a:gd name="T22" fmla="*/ 2 w 5"/>
                    <a:gd name="T23" fmla="*/ 4 h 4"/>
                    <a:gd name="T24" fmla="*/ 2 w 5"/>
                    <a:gd name="T25" fmla="*/ 4 h 4"/>
                    <a:gd name="T26" fmla="*/ 0 w 5"/>
                    <a:gd name="T27" fmla="*/ 0 h 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"/>
                    <a:gd name="T43" fmla="*/ 0 h 4"/>
                    <a:gd name="T44" fmla="*/ 5 w 5"/>
                    <a:gd name="T45" fmla="*/ 4 h 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4" y="4"/>
                      </a:ln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1" name="Freeform 4434"/>
                <p:cNvSpPr>
                  <a:spLocks/>
                </p:cNvSpPr>
                <p:nvPr/>
              </p:nvSpPr>
              <p:spPr bwMode="auto">
                <a:xfrm>
                  <a:off x="1390" y="4115"/>
                  <a:ext cx="4" cy="4"/>
                </a:xfrm>
                <a:custGeom>
                  <a:avLst/>
                  <a:gdLst>
                    <a:gd name="T0" fmla="*/ 3 w 4"/>
                    <a:gd name="T1" fmla="*/ 2 h 4"/>
                    <a:gd name="T2" fmla="*/ 4 w 4"/>
                    <a:gd name="T3" fmla="*/ 2 h 4"/>
                    <a:gd name="T4" fmla="*/ 4 w 4"/>
                    <a:gd name="T5" fmla="*/ 2 h 4"/>
                    <a:gd name="T6" fmla="*/ 3 w 4"/>
                    <a:gd name="T7" fmla="*/ 4 h 4"/>
                    <a:gd name="T8" fmla="*/ 3 w 4"/>
                    <a:gd name="T9" fmla="*/ 4 h 4"/>
                    <a:gd name="T10" fmla="*/ 3 w 4"/>
                    <a:gd name="T11" fmla="*/ 4 h 4"/>
                    <a:gd name="T12" fmla="*/ 3 w 4"/>
                    <a:gd name="T13" fmla="*/ 4 h 4"/>
                    <a:gd name="T14" fmla="*/ 2 w 4"/>
                    <a:gd name="T15" fmla="*/ 4 h 4"/>
                    <a:gd name="T16" fmla="*/ 2 w 4"/>
                    <a:gd name="T17" fmla="*/ 4 h 4"/>
                    <a:gd name="T18" fmla="*/ 0 w 4"/>
                    <a:gd name="T19" fmla="*/ 2 h 4"/>
                    <a:gd name="T20" fmla="*/ 0 w 4"/>
                    <a:gd name="T21" fmla="*/ 2 h 4"/>
                    <a:gd name="T22" fmla="*/ 0 w 4"/>
                    <a:gd name="T23" fmla="*/ 2 h 4"/>
                    <a:gd name="T24" fmla="*/ 0 w 4"/>
                    <a:gd name="T25" fmla="*/ 1 h 4"/>
                    <a:gd name="T26" fmla="*/ 0 w 4"/>
                    <a:gd name="T27" fmla="*/ 1 h 4"/>
                    <a:gd name="T28" fmla="*/ 2 w 4"/>
                    <a:gd name="T29" fmla="*/ 0 h 4"/>
                    <a:gd name="T30" fmla="*/ 2 w 4"/>
                    <a:gd name="T31" fmla="*/ 0 h 4"/>
                    <a:gd name="T32" fmla="*/ 3 w 4"/>
                    <a:gd name="T33" fmla="*/ 0 h 4"/>
                    <a:gd name="T34" fmla="*/ 3 w 4"/>
                    <a:gd name="T35" fmla="*/ 1 h 4"/>
                    <a:gd name="T36" fmla="*/ 4 w 4"/>
                    <a:gd name="T37" fmla="*/ 1 h 4"/>
                    <a:gd name="T38" fmla="*/ 4 w 4"/>
                    <a:gd name="T39" fmla="*/ 2 h 4"/>
                    <a:gd name="T40" fmla="*/ 0 w 4"/>
                    <a:gd name="T41" fmla="*/ 2 h 4"/>
                    <a:gd name="T42" fmla="*/ 0 w 4"/>
                    <a:gd name="T43" fmla="*/ 2 h 4"/>
                    <a:gd name="T44" fmla="*/ 2 w 4"/>
                    <a:gd name="T45" fmla="*/ 2 h 4"/>
                    <a:gd name="T46" fmla="*/ 2 w 4"/>
                    <a:gd name="T47" fmla="*/ 2 h 4"/>
                    <a:gd name="T48" fmla="*/ 2 w 4"/>
                    <a:gd name="T49" fmla="*/ 4 h 4"/>
                    <a:gd name="T50" fmla="*/ 3 w 4"/>
                    <a:gd name="T51" fmla="*/ 4 h 4"/>
                    <a:gd name="T52" fmla="*/ 3 w 4"/>
                    <a:gd name="T53" fmla="*/ 2 h 4"/>
                    <a:gd name="T54" fmla="*/ 3 w 4"/>
                    <a:gd name="T55" fmla="*/ 2 h 4"/>
                    <a:gd name="T56" fmla="*/ 3 w 4"/>
                    <a:gd name="T57" fmla="*/ 2 h 4"/>
                    <a:gd name="T58" fmla="*/ 3 w 4"/>
                    <a:gd name="T59" fmla="*/ 2 h 4"/>
                    <a:gd name="T60" fmla="*/ 3 w 4"/>
                    <a:gd name="T61" fmla="*/ 2 h 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4"/>
                    <a:gd name="T95" fmla="*/ 4 w 4"/>
                    <a:gd name="T96" fmla="*/ 4 h 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4">
                      <a:moveTo>
                        <a:pt x="3" y="2"/>
                      </a:move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2" name="Freeform 4435"/>
                <p:cNvSpPr>
                  <a:spLocks/>
                </p:cNvSpPr>
                <p:nvPr/>
              </p:nvSpPr>
              <p:spPr bwMode="auto">
                <a:xfrm>
                  <a:off x="1390" y="4115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3 w 3"/>
                    <a:gd name="T3" fmla="*/ 1 h 1"/>
                    <a:gd name="T4" fmla="*/ 3 w 3"/>
                    <a:gd name="T5" fmla="*/ 1 h 1"/>
                    <a:gd name="T6" fmla="*/ 3 w 3"/>
                    <a:gd name="T7" fmla="*/ 1 h 1"/>
                    <a:gd name="T8" fmla="*/ 3 w 3"/>
                    <a:gd name="T9" fmla="*/ 1 h 1"/>
                    <a:gd name="T10" fmla="*/ 3 w 3"/>
                    <a:gd name="T11" fmla="*/ 1 h 1"/>
                    <a:gd name="T12" fmla="*/ 2 w 3"/>
                    <a:gd name="T13" fmla="*/ 0 h 1"/>
                    <a:gd name="T14" fmla="*/ 2 w 3"/>
                    <a:gd name="T15" fmla="*/ 1 h 1"/>
                    <a:gd name="T16" fmla="*/ 2 w 3"/>
                    <a:gd name="T17" fmla="*/ 1 h 1"/>
                    <a:gd name="T18" fmla="*/ 2 w 3"/>
                    <a:gd name="T19" fmla="*/ 1 h 1"/>
                    <a:gd name="T20" fmla="*/ 0 w 3"/>
                    <a:gd name="T21" fmla="*/ 1 h 1"/>
                    <a:gd name="T22" fmla="*/ 3 w 3"/>
                    <a:gd name="T23" fmla="*/ 1 h 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1"/>
                    <a:gd name="T38" fmla="*/ 3 w 3"/>
                    <a:gd name="T39" fmla="*/ 1 h 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1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3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3" name="Freeform 4436"/>
                <p:cNvSpPr>
                  <a:spLocks/>
                </p:cNvSpPr>
                <p:nvPr/>
              </p:nvSpPr>
              <p:spPr bwMode="auto">
                <a:xfrm>
                  <a:off x="1394" y="4115"/>
                  <a:ext cx="2" cy="4"/>
                </a:xfrm>
                <a:custGeom>
                  <a:avLst/>
                  <a:gdLst>
                    <a:gd name="T0" fmla="*/ 0 w 2"/>
                    <a:gd name="T1" fmla="*/ 0 h 4"/>
                    <a:gd name="T2" fmla="*/ 1 w 2"/>
                    <a:gd name="T3" fmla="*/ 0 h 4"/>
                    <a:gd name="T4" fmla="*/ 1 w 2"/>
                    <a:gd name="T5" fmla="*/ 1 h 4"/>
                    <a:gd name="T6" fmla="*/ 1 w 2"/>
                    <a:gd name="T7" fmla="*/ 0 h 4"/>
                    <a:gd name="T8" fmla="*/ 1 w 2"/>
                    <a:gd name="T9" fmla="*/ 0 h 4"/>
                    <a:gd name="T10" fmla="*/ 1 w 2"/>
                    <a:gd name="T11" fmla="*/ 0 h 4"/>
                    <a:gd name="T12" fmla="*/ 1 w 2"/>
                    <a:gd name="T13" fmla="*/ 0 h 4"/>
                    <a:gd name="T14" fmla="*/ 1 w 2"/>
                    <a:gd name="T15" fmla="*/ 0 h 4"/>
                    <a:gd name="T16" fmla="*/ 2 w 2"/>
                    <a:gd name="T17" fmla="*/ 0 h 4"/>
                    <a:gd name="T18" fmla="*/ 1 w 2"/>
                    <a:gd name="T19" fmla="*/ 1 h 4"/>
                    <a:gd name="T20" fmla="*/ 1 w 2"/>
                    <a:gd name="T21" fmla="*/ 0 h 4"/>
                    <a:gd name="T22" fmla="*/ 1 w 2"/>
                    <a:gd name="T23" fmla="*/ 0 h 4"/>
                    <a:gd name="T24" fmla="*/ 1 w 2"/>
                    <a:gd name="T25" fmla="*/ 1 h 4"/>
                    <a:gd name="T26" fmla="*/ 1 w 2"/>
                    <a:gd name="T27" fmla="*/ 1 h 4"/>
                    <a:gd name="T28" fmla="*/ 1 w 2"/>
                    <a:gd name="T29" fmla="*/ 1 h 4"/>
                    <a:gd name="T30" fmla="*/ 1 w 2"/>
                    <a:gd name="T31" fmla="*/ 1 h 4"/>
                    <a:gd name="T32" fmla="*/ 1 w 2"/>
                    <a:gd name="T33" fmla="*/ 1 h 4"/>
                    <a:gd name="T34" fmla="*/ 1 w 2"/>
                    <a:gd name="T35" fmla="*/ 2 h 4"/>
                    <a:gd name="T36" fmla="*/ 1 w 2"/>
                    <a:gd name="T37" fmla="*/ 4 h 4"/>
                    <a:gd name="T38" fmla="*/ 0 w 2"/>
                    <a:gd name="T39" fmla="*/ 4 h 4"/>
                    <a:gd name="T40" fmla="*/ 0 w 2"/>
                    <a:gd name="T41" fmla="*/ 0 h 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4"/>
                    <a:gd name="T65" fmla="*/ 2 w 2"/>
                    <a:gd name="T66" fmla="*/ 4 h 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4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4" name="Freeform 4437"/>
                <p:cNvSpPr>
                  <a:spLocks/>
                </p:cNvSpPr>
                <p:nvPr/>
              </p:nvSpPr>
              <p:spPr bwMode="auto">
                <a:xfrm>
                  <a:off x="1396" y="4114"/>
                  <a:ext cx="3" cy="5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0 h 5"/>
                    <a:gd name="T4" fmla="*/ 0 w 3"/>
                    <a:gd name="T5" fmla="*/ 2 h 5"/>
                    <a:gd name="T6" fmla="*/ 2 w 3"/>
                    <a:gd name="T7" fmla="*/ 1 h 5"/>
                    <a:gd name="T8" fmla="*/ 3 w 3"/>
                    <a:gd name="T9" fmla="*/ 1 h 5"/>
                    <a:gd name="T10" fmla="*/ 2 w 3"/>
                    <a:gd name="T11" fmla="*/ 2 h 5"/>
                    <a:gd name="T12" fmla="*/ 3 w 3"/>
                    <a:gd name="T13" fmla="*/ 5 h 5"/>
                    <a:gd name="T14" fmla="*/ 3 w 3"/>
                    <a:gd name="T15" fmla="*/ 5 h 5"/>
                    <a:gd name="T16" fmla="*/ 0 w 3"/>
                    <a:gd name="T17" fmla="*/ 3 h 5"/>
                    <a:gd name="T18" fmla="*/ 0 w 3"/>
                    <a:gd name="T19" fmla="*/ 5 h 5"/>
                    <a:gd name="T20" fmla="*/ 0 w 3"/>
                    <a:gd name="T21" fmla="*/ 5 h 5"/>
                    <a:gd name="T22" fmla="*/ 0 w 3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"/>
                    <a:gd name="T37" fmla="*/ 0 h 5"/>
                    <a:gd name="T38" fmla="*/ 3 w 3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3" y="5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5" name="Freeform 4438"/>
                <p:cNvSpPr>
                  <a:spLocks/>
                </p:cNvSpPr>
                <p:nvPr/>
              </p:nvSpPr>
              <p:spPr bwMode="auto">
                <a:xfrm>
                  <a:off x="1399" y="4115"/>
                  <a:ext cx="3" cy="5"/>
                </a:xfrm>
                <a:custGeom>
                  <a:avLst/>
                  <a:gdLst>
                    <a:gd name="T0" fmla="*/ 0 w 3"/>
                    <a:gd name="T1" fmla="*/ 0 h 5"/>
                    <a:gd name="T2" fmla="*/ 1 w 3"/>
                    <a:gd name="T3" fmla="*/ 0 h 5"/>
                    <a:gd name="T4" fmla="*/ 1 w 3"/>
                    <a:gd name="T5" fmla="*/ 1 h 5"/>
                    <a:gd name="T6" fmla="*/ 1 w 3"/>
                    <a:gd name="T7" fmla="*/ 0 h 5"/>
                    <a:gd name="T8" fmla="*/ 1 w 3"/>
                    <a:gd name="T9" fmla="*/ 0 h 5"/>
                    <a:gd name="T10" fmla="*/ 2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3 w 3"/>
                    <a:gd name="T17" fmla="*/ 1 h 5"/>
                    <a:gd name="T18" fmla="*/ 3 w 3"/>
                    <a:gd name="T19" fmla="*/ 1 h 5"/>
                    <a:gd name="T20" fmla="*/ 3 w 3"/>
                    <a:gd name="T21" fmla="*/ 2 h 5"/>
                    <a:gd name="T22" fmla="*/ 3 w 3"/>
                    <a:gd name="T23" fmla="*/ 2 h 5"/>
                    <a:gd name="T24" fmla="*/ 3 w 3"/>
                    <a:gd name="T25" fmla="*/ 2 h 5"/>
                    <a:gd name="T26" fmla="*/ 2 w 3"/>
                    <a:gd name="T27" fmla="*/ 4 h 5"/>
                    <a:gd name="T28" fmla="*/ 2 w 3"/>
                    <a:gd name="T29" fmla="*/ 4 h 5"/>
                    <a:gd name="T30" fmla="*/ 2 w 3"/>
                    <a:gd name="T31" fmla="*/ 4 h 5"/>
                    <a:gd name="T32" fmla="*/ 1 w 3"/>
                    <a:gd name="T33" fmla="*/ 4 h 5"/>
                    <a:gd name="T34" fmla="*/ 1 w 3"/>
                    <a:gd name="T35" fmla="*/ 4 h 5"/>
                    <a:gd name="T36" fmla="*/ 1 w 3"/>
                    <a:gd name="T37" fmla="*/ 2 h 5"/>
                    <a:gd name="T38" fmla="*/ 1 w 3"/>
                    <a:gd name="T39" fmla="*/ 5 h 5"/>
                    <a:gd name="T40" fmla="*/ 0 w 3"/>
                    <a:gd name="T41" fmla="*/ 5 h 5"/>
                    <a:gd name="T42" fmla="*/ 0 w 3"/>
                    <a:gd name="T43" fmla="*/ 0 h 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5"/>
                    <a:gd name="T68" fmla="*/ 3 w 3"/>
                    <a:gd name="T69" fmla="*/ 5 h 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6" name="Freeform 4439"/>
                <p:cNvSpPr>
                  <a:spLocks/>
                </p:cNvSpPr>
                <p:nvPr/>
              </p:nvSpPr>
              <p:spPr bwMode="auto">
                <a:xfrm>
                  <a:off x="1400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2 h 4"/>
                    <a:gd name="T10" fmla="*/ 0 w 2"/>
                    <a:gd name="T11" fmla="*/ 2 h 4"/>
                    <a:gd name="T12" fmla="*/ 0 w 2"/>
                    <a:gd name="T13" fmla="*/ 2 h 4"/>
                    <a:gd name="T14" fmla="*/ 0 w 2"/>
                    <a:gd name="T15" fmla="*/ 2 h 4"/>
                    <a:gd name="T16" fmla="*/ 0 w 2"/>
                    <a:gd name="T17" fmla="*/ 2 h 4"/>
                    <a:gd name="T18" fmla="*/ 1 w 2"/>
                    <a:gd name="T19" fmla="*/ 4 h 4"/>
                    <a:gd name="T20" fmla="*/ 1 w 2"/>
                    <a:gd name="T21" fmla="*/ 4 h 4"/>
                    <a:gd name="T22" fmla="*/ 1 w 2"/>
                    <a:gd name="T23" fmla="*/ 4 h 4"/>
                    <a:gd name="T24" fmla="*/ 1 w 2"/>
                    <a:gd name="T25" fmla="*/ 2 h 4"/>
                    <a:gd name="T26" fmla="*/ 2 w 2"/>
                    <a:gd name="T27" fmla="*/ 2 h 4"/>
                    <a:gd name="T28" fmla="*/ 2 w 2"/>
                    <a:gd name="T29" fmla="*/ 2 h 4"/>
                    <a:gd name="T30" fmla="*/ 2 w 2"/>
                    <a:gd name="T31" fmla="*/ 2 h 4"/>
                    <a:gd name="T32" fmla="*/ 2 w 2"/>
                    <a:gd name="T33" fmla="*/ 2 h 4"/>
                    <a:gd name="T34" fmla="*/ 2 w 2"/>
                    <a:gd name="T35" fmla="*/ 1 h 4"/>
                    <a:gd name="T36" fmla="*/ 2 w 2"/>
                    <a:gd name="T37" fmla="*/ 1 h 4"/>
                    <a:gd name="T38" fmla="*/ 2 w 2"/>
                    <a:gd name="T39" fmla="*/ 1 h 4"/>
                    <a:gd name="T40" fmla="*/ 1 w 2"/>
                    <a:gd name="T41" fmla="*/ 1 h 4"/>
                    <a:gd name="T42" fmla="*/ 1 w 2"/>
                    <a:gd name="T43" fmla="*/ 1 h 4"/>
                    <a:gd name="T44" fmla="*/ 1 w 2"/>
                    <a:gd name="T45" fmla="*/ 0 h 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"/>
                    <a:gd name="T70" fmla="*/ 0 h 4"/>
                    <a:gd name="T71" fmla="*/ 2 w 2"/>
                    <a:gd name="T72" fmla="*/ 4 h 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" h="4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7" name="Rectangle 4440"/>
                <p:cNvSpPr>
                  <a:spLocks noChangeArrowheads="1"/>
                </p:cNvSpPr>
                <p:nvPr/>
              </p:nvSpPr>
              <p:spPr bwMode="auto">
                <a:xfrm>
                  <a:off x="1404" y="4114"/>
                  <a:ext cx="1" cy="5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8" name="Freeform 4441"/>
                <p:cNvSpPr>
                  <a:spLocks/>
                </p:cNvSpPr>
                <p:nvPr/>
              </p:nvSpPr>
              <p:spPr bwMode="auto">
                <a:xfrm>
                  <a:off x="1405" y="4115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4 h 4"/>
                    <a:gd name="T4" fmla="*/ 2 w 4"/>
                    <a:gd name="T5" fmla="*/ 4 h 4"/>
                    <a:gd name="T6" fmla="*/ 2 w 4"/>
                    <a:gd name="T7" fmla="*/ 2 h 4"/>
                    <a:gd name="T8" fmla="*/ 2 w 4"/>
                    <a:gd name="T9" fmla="*/ 4 h 4"/>
                    <a:gd name="T10" fmla="*/ 2 w 4"/>
                    <a:gd name="T11" fmla="*/ 4 h 4"/>
                    <a:gd name="T12" fmla="*/ 1 w 4"/>
                    <a:gd name="T13" fmla="*/ 4 h 4"/>
                    <a:gd name="T14" fmla="*/ 1 w 4"/>
                    <a:gd name="T15" fmla="*/ 4 h 4"/>
                    <a:gd name="T16" fmla="*/ 1 w 4"/>
                    <a:gd name="T17" fmla="*/ 4 h 4"/>
                    <a:gd name="T18" fmla="*/ 0 w 4"/>
                    <a:gd name="T19" fmla="*/ 2 h 4"/>
                    <a:gd name="T20" fmla="*/ 0 w 4"/>
                    <a:gd name="T21" fmla="*/ 2 h 4"/>
                    <a:gd name="T22" fmla="*/ 0 w 4"/>
                    <a:gd name="T23" fmla="*/ 2 h 4"/>
                    <a:gd name="T24" fmla="*/ 0 w 4"/>
                    <a:gd name="T25" fmla="*/ 1 h 4"/>
                    <a:gd name="T26" fmla="*/ 0 w 4"/>
                    <a:gd name="T27" fmla="*/ 1 h 4"/>
                    <a:gd name="T28" fmla="*/ 1 w 4"/>
                    <a:gd name="T29" fmla="*/ 0 h 4"/>
                    <a:gd name="T30" fmla="*/ 1 w 4"/>
                    <a:gd name="T31" fmla="*/ 0 h 4"/>
                    <a:gd name="T32" fmla="*/ 1 w 4"/>
                    <a:gd name="T33" fmla="*/ 0 h 4"/>
                    <a:gd name="T34" fmla="*/ 2 w 4"/>
                    <a:gd name="T35" fmla="*/ 0 h 4"/>
                    <a:gd name="T36" fmla="*/ 2 w 4"/>
                    <a:gd name="T37" fmla="*/ 0 h 4"/>
                    <a:gd name="T38" fmla="*/ 2 w 4"/>
                    <a:gd name="T39" fmla="*/ 1 h 4"/>
                    <a:gd name="T40" fmla="*/ 2 w 4"/>
                    <a:gd name="T41" fmla="*/ 0 h 4"/>
                    <a:gd name="T42" fmla="*/ 4 w 4"/>
                    <a:gd name="T43" fmla="*/ 0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"/>
                    <a:gd name="T67" fmla="*/ 0 h 4"/>
                    <a:gd name="T68" fmla="*/ 4 w 4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" h="4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79" name="Freeform 4442"/>
                <p:cNvSpPr>
                  <a:spLocks/>
                </p:cNvSpPr>
                <p:nvPr/>
              </p:nvSpPr>
              <p:spPr bwMode="auto">
                <a:xfrm>
                  <a:off x="1405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1 w 2"/>
                    <a:gd name="T3" fmla="*/ 1 h 4"/>
                    <a:gd name="T4" fmla="*/ 1 w 2"/>
                    <a:gd name="T5" fmla="*/ 1 h 4"/>
                    <a:gd name="T6" fmla="*/ 0 w 2"/>
                    <a:gd name="T7" fmla="*/ 1 h 4"/>
                    <a:gd name="T8" fmla="*/ 0 w 2"/>
                    <a:gd name="T9" fmla="*/ 1 h 4"/>
                    <a:gd name="T10" fmla="*/ 0 w 2"/>
                    <a:gd name="T11" fmla="*/ 1 h 4"/>
                    <a:gd name="T12" fmla="*/ 0 w 2"/>
                    <a:gd name="T13" fmla="*/ 2 h 4"/>
                    <a:gd name="T14" fmla="*/ 0 w 2"/>
                    <a:gd name="T15" fmla="*/ 2 h 4"/>
                    <a:gd name="T16" fmla="*/ 0 w 2"/>
                    <a:gd name="T17" fmla="*/ 2 h 4"/>
                    <a:gd name="T18" fmla="*/ 0 w 2"/>
                    <a:gd name="T19" fmla="*/ 2 h 4"/>
                    <a:gd name="T20" fmla="*/ 1 w 2"/>
                    <a:gd name="T21" fmla="*/ 2 h 4"/>
                    <a:gd name="T22" fmla="*/ 1 w 2"/>
                    <a:gd name="T23" fmla="*/ 4 h 4"/>
                    <a:gd name="T24" fmla="*/ 1 w 2"/>
                    <a:gd name="T25" fmla="*/ 4 h 4"/>
                    <a:gd name="T26" fmla="*/ 1 w 2"/>
                    <a:gd name="T27" fmla="*/ 4 h 4"/>
                    <a:gd name="T28" fmla="*/ 2 w 2"/>
                    <a:gd name="T29" fmla="*/ 2 h 4"/>
                    <a:gd name="T30" fmla="*/ 2 w 2"/>
                    <a:gd name="T31" fmla="*/ 2 h 4"/>
                    <a:gd name="T32" fmla="*/ 2 w 2"/>
                    <a:gd name="T33" fmla="*/ 2 h 4"/>
                    <a:gd name="T34" fmla="*/ 2 w 2"/>
                    <a:gd name="T35" fmla="*/ 2 h 4"/>
                    <a:gd name="T36" fmla="*/ 2 w 2"/>
                    <a:gd name="T37" fmla="*/ 2 h 4"/>
                    <a:gd name="T38" fmla="*/ 2 w 2"/>
                    <a:gd name="T39" fmla="*/ 1 h 4"/>
                    <a:gd name="T40" fmla="*/ 2 w 2"/>
                    <a:gd name="T41" fmla="*/ 1 h 4"/>
                    <a:gd name="T42" fmla="*/ 2 w 2"/>
                    <a:gd name="T43" fmla="*/ 1 h 4"/>
                    <a:gd name="T44" fmla="*/ 1 w 2"/>
                    <a:gd name="T45" fmla="*/ 0 h 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"/>
                    <a:gd name="T70" fmla="*/ 0 h 4"/>
                    <a:gd name="T71" fmla="*/ 2 w 2"/>
                    <a:gd name="T72" fmla="*/ 4 h 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" h="4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0" name="Freeform 4443"/>
                <p:cNvSpPr>
                  <a:spLocks/>
                </p:cNvSpPr>
                <p:nvPr/>
              </p:nvSpPr>
              <p:spPr bwMode="auto">
                <a:xfrm>
                  <a:off x="1409" y="411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3 w 3"/>
                    <a:gd name="T5" fmla="*/ 4 h 4"/>
                    <a:gd name="T6" fmla="*/ 3 w 3"/>
                    <a:gd name="T7" fmla="*/ 2 h 4"/>
                    <a:gd name="T8" fmla="*/ 2 w 3"/>
                    <a:gd name="T9" fmla="*/ 4 h 4"/>
                    <a:gd name="T10" fmla="*/ 2 w 3"/>
                    <a:gd name="T11" fmla="*/ 4 h 4"/>
                    <a:gd name="T12" fmla="*/ 2 w 3"/>
                    <a:gd name="T13" fmla="*/ 4 h 4"/>
                    <a:gd name="T14" fmla="*/ 2 w 3"/>
                    <a:gd name="T15" fmla="*/ 4 h 4"/>
                    <a:gd name="T16" fmla="*/ 1 w 3"/>
                    <a:gd name="T17" fmla="*/ 4 h 4"/>
                    <a:gd name="T18" fmla="*/ 1 w 3"/>
                    <a:gd name="T19" fmla="*/ 2 h 4"/>
                    <a:gd name="T20" fmla="*/ 0 w 3"/>
                    <a:gd name="T21" fmla="*/ 2 h 4"/>
                    <a:gd name="T22" fmla="*/ 0 w 3"/>
                    <a:gd name="T23" fmla="*/ 2 h 4"/>
                    <a:gd name="T24" fmla="*/ 0 w 3"/>
                    <a:gd name="T25" fmla="*/ 1 h 4"/>
                    <a:gd name="T26" fmla="*/ 1 w 3"/>
                    <a:gd name="T27" fmla="*/ 1 h 4"/>
                    <a:gd name="T28" fmla="*/ 1 w 3"/>
                    <a:gd name="T29" fmla="*/ 0 h 4"/>
                    <a:gd name="T30" fmla="*/ 2 w 3"/>
                    <a:gd name="T31" fmla="*/ 0 h 4"/>
                    <a:gd name="T32" fmla="*/ 2 w 3"/>
                    <a:gd name="T33" fmla="*/ 0 h 4"/>
                    <a:gd name="T34" fmla="*/ 2 w 3"/>
                    <a:gd name="T35" fmla="*/ 0 h 4"/>
                    <a:gd name="T36" fmla="*/ 2 w 3"/>
                    <a:gd name="T37" fmla="*/ 0 h 4"/>
                    <a:gd name="T38" fmla="*/ 3 w 3"/>
                    <a:gd name="T39" fmla="*/ 1 h 4"/>
                    <a:gd name="T40" fmla="*/ 3 w 3"/>
                    <a:gd name="T41" fmla="*/ 0 h 4"/>
                    <a:gd name="T42" fmla="*/ 3 w 3"/>
                    <a:gd name="T43" fmla="*/ 0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4"/>
                    <a:gd name="T68" fmla="*/ 3 w 3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4">
                      <a:moveTo>
                        <a:pt x="3" y="0"/>
                      </a:move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1" name="Freeform 4444"/>
                <p:cNvSpPr>
                  <a:spLocks/>
                </p:cNvSpPr>
                <p:nvPr/>
              </p:nvSpPr>
              <p:spPr bwMode="auto">
                <a:xfrm>
                  <a:off x="1410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1 h 4"/>
                    <a:gd name="T10" fmla="*/ 0 w 2"/>
                    <a:gd name="T11" fmla="*/ 1 h 4"/>
                    <a:gd name="T12" fmla="*/ 0 w 2"/>
                    <a:gd name="T13" fmla="*/ 2 h 4"/>
                    <a:gd name="T14" fmla="*/ 0 w 2"/>
                    <a:gd name="T15" fmla="*/ 2 h 4"/>
                    <a:gd name="T16" fmla="*/ 0 w 2"/>
                    <a:gd name="T17" fmla="*/ 2 h 4"/>
                    <a:gd name="T18" fmla="*/ 0 w 2"/>
                    <a:gd name="T19" fmla="*/ 2 h 4"/>
                    <a:gd name="T20" fmla="*/ 0 w 2"/>
                    <a:gd name="T21" fmla="*/ 2 h 4"/>
                    <a:gd name="T22" fmla="*/ 0 w 2"/>
                    <a:gd name="T23" fmla="*/ 4 h 4"/>
                    <a:gd name="T24" fmla="*/ 1 w 2"/>
                    <a:gd name="T25" fmla="*/ 4 h 4"/>
                    <a:gd name="T26" fmla="*/ 1 w 2"/>
                    <a:gd name="T27" fmla="*/ 4 h 4"/>
                    <a:gd name="T28" fmla="*/ 1 w 2"/>
                    <a:gd name="T29" fmla="*/ 2 h 4"/>
                    <a:gd name="T30" fmla="*/ 1 w 2"/>
                    <a:gd name="T31" fmla="*/ 2 h 4"/>
                    <a:gd name="T32" fmla="*/ 1 w 2"/>
                    <a:gd name="T33" fmla="*/ 2 h 4"/>
                    <a:gd name="T34" fmla="*/ 2 w 2"/>
                    <a:gd name="T35" fmla="*/ 2 h 4"/>
                    <a:gd name="T36" fmla="*/ 2 w 2"/>
                    <a:gd name="T37" fmla="*/ 2 h 4"/>
                    <a:gd name="T38" fmla="*/ 2 w 2"/>
                    <a:gd name="T39" fmla="*/ 1 h 4"/>
                    <a:gd name="T40" fmla="*/ 1 w 2"/>
                    <a:gd name="T41" fmla="*/ 1 h 4"/>
                    <a:gd name="T42" fmla="*/ 1 w 2"/>
                    <a:gd name="T43" fmla="*/ 1 h 4"/>
                    <a:gd name="T44" fmla="*/ 1 w 2"/>
                    <a:gd name="T45" fmla="*/ 0 h 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"/>
                    <a:gd name="T70" fmla="*/ 0 h 4"/>
                    <a:gd name="T71" fmla="*/ 2 w 2"/>
                    <a:gd name="T72" fmla="*/ 4 h 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" h="4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2" name="Freeform 4445"/>
                <p:cNvSpPr>
                  <a:spLocks/>
                </p:cNvSpPr>
                <p:nvPr/>
              </p:nvSpPr>
              <p:spPr bwMode="auto">
                <a:xfrm>
                  <a:off x="1413" y="4114"/>
                  <a:ext cx="2" cy="5"/>
                </a:xfrm>
                <a:custGeom>
                  <a:avLst/>
                  <a:gdLst>
                    <a:gd name="T0" fmla="*/ 0 w 2"/>
                    <a:gd name="T1" fmla="*/ 0 h 5"/>
                    <a:gd name="T2" fmla="*/ 0 w 2"/>
                    <a:gd name="T3" fmla="*/ 0 h 5"/>
                    <a:gd name="T4" fmla="*/ 0 w 2"/>
                    <a:gd name="T5" fmla="*/ 1 h 5"/>
                    <a:gd name="T6" fmla="*/ 2 w 2"/>
                    <a:gd name="T7" fmla="*/ 1 h 5"/>
                    <a:gd name="T8" fmla="*/ 2 w 2"/>
                    <a:gd name="T9" fmla="*/ 2 h 5"/>
                    <a:gd name="T10" fmla="*/ 0 w 2"/>
                    <a:gd name="T11" fmla="*/ 2 h 5"/>
                    <a:gd name="T12" fmla="*/ 0 w 2"/>
                    <a:gd name="T13" fmla="*/ 5 h 5"/>
                    <a:gd name="T14" fmla="*/ 0 w 2"/>
                    <a:gd name="T15" fmla="*/ 5 h 5"/>
                    <a:gd name="T16" fmla="*/ 0 w 2"/>
                    <a:gd name="T17" fmla="*/ 2 h 5"/>
                    <a:gd name="T18" fmla="*/ 0 w 2"/>
                    <a:gd name="T19" fmla="*/ 2 h 5"/>
                    <a:gd name="T20" fmla="*/ 0 w 2"/>
                    <a:gd name="T21" fmla="*/ 1 h 5"/>
                    <a:gd name="T22" fmla="*/ 0 w 2"/>
                    <a:gd name="T23" fmla="*/ 1 h 5"/>
                    <a:gd name="T24" fmla="*/ 0 w 2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5"/>
                    <a:gd name="T41" fmla="*/ 2 w 2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3" name="Freeform 4446"/>
                <p:cNvSpPr>
                  <a:spLocks/>
                </p:cNvSpPr>
                <p:nvPr/>
              </p:nvSpPr>
              <p:spPr bwMode="auto">
                <a:xfrm>
                  <a:off x="1415" y="4115"/>
                  <a:ext cx="2" cy="4"/>
                </a:xfrm>
                <a:custGeom>
                  <a:avLst/>
                  <a:gdLst>
                    <a:gd name="T0" fmla="*/ 2 w 2"/>
                    <a:gd name="T1" fmla="*/ 1 h 4"/>
                    <a:gd name="T2" fmla="*/ 2 w 2"/>
                    <a:gd name="T3" fmla="*/ 1 h 4"/>
                    <a:gd name="T4" fmla="*/ 1 w 2"/>
                    <a:gd name="T5" fmla="*/ 1 h 4"/>
                    <a:gd name="T6" fmla="*/ 1 w 2"/>
                    <a:gd name="T7" fmla="*/ 0 h 4"/>
                    <a:gd name="T8" fmla="*/ 1 w 2"/>
                    <a:gd name="T9" fmla="*/ 1 h 4"/>
                    <a:gd name="T10" fmla="*/ 1 w 2"/>
                    <a:gd name="T11" fmla="*/ 1 h 4"/>
                    <a:gd name="T12" fmla="*/ 1 w 2"/>
                    <a:gd name="T13" fmla="*/ 1 h 4"/>
                    <a:gd name="T14" fmla="*/ 1 w 2"/>
                    <a:gd name="T15" fmla="*/ 1 h 4"/>
                    <a:gd name="T16" fmla="*/ 1 w 2"/>
                    <a:gd name="T17" fmla="*/ 1 h 4"/>
                    <a:gd name="T18" fmla="*/ 1 w 2"/>
                    <a:gd name="T19" fmla="*/ 1 h 4"/>
                    <a:gd name="T20" fmla="*/ 1 w 2"/>
                    <a:gd name="T21" fmla="*/ 1 h 4"/>
                    <a:gd name="T22" fmla="*/ 1 w 2"/>
                    <a:gd name="T23" fmla="*/ 1 h 4"/>
                    <a:gd name="T24" fmla="*/ 1 w 2"/>
                    <a:gd name="T25" fmla="*/ 2 h 4"/>
                    <a:gd name="T26" fmla="*/ 2 w 2"/>
                    <a:gd name="T27" fmla="*/ 2 h 4"/>
                    <a:gd name="T28" fmla="*/ 2 w 2"/>
                    <a:gd name="T29" fmla="*/ 2 h 4"/>
                    <a:gd name="T30" fmla="*/ 2 w 2"/>
                    <a:gd name="T31" fmla="*/ 2 h 4"/>
                    <a:gd name="T32" fmla="*/ 2 w 2"/>
                    <a:gd name="T33" fmla="*/ 2 h 4"/>
                    <a:gd name="T34" fmla="*/ 2 w 2"/>
                    <a:gd name="T35" fmla="*/ 4 h 4"/>
                    <a:gd name="T36" fmla="*/ 1 w 2"/>
                    <a:gd name="T37" fmla="*/ 4 h 4"/>
                    <a:gd name="T38" fmla="*/ 1 w 2"/>
                    <a:gd name="T39" fmla="*/ 4 h 4"/>
                    <a:gd name="T40" fmla="*/ 1 w 2"/>
                    <a:gd name="T41" fmla="*/ 4 h 4"/>
                    <a:gd name="T42" fmla="*/ 0 w 2"/>
                    <a:gd name="T43" fmla="*/ 4 h 4"/>
                    <a:gd name="T44" fmla="*/ 0 w 2"/>
                    <a:gd name="T45" fmla="*/ 4 h 4"/>
                    <a:gd name="T46" fmla="*/ 0 w 2"/>
                    <a:gd name="T47" fmla="*/ 2 h 4"/>
                    <a:gd name="T48" fmla="*/ 0 w 2"/>
                    <a:gd name="T49" fmla="*/ 2 h 4"/>
                    <a:gd name="T50" fmla="*/ 1 w 2"/>
                    <a:gd name="T51" fmla="*/ 2 h 4"/>
                    <a:gd name="T52" fmla="*/ 1 w 2"/>
                    <a:gd name="T53" fmla="*/ 4 h 4"/>
                    <a:gd name="T54" fmla="*/ 1 w 2"/>
                    <a:gd name="T55" fmla="*/ 4 h 4"/>
                    <a:gd name="T56" fmla="*/ 1 w 2"/>
                    <a:gd name="T57" fmla="*/ 2 h 4"/>
                    <a:gd name="T58" fmla="*/ 1 w 2"/>
                    <a:gd name="T59" fmla="*/ 2 h 4"/>
                    <a:gd name="T60" fmla="*/ 1 w 2"/>
                    <a:gd name="T61" fmla="*/ 2 h 4"/>
                    <a:gd name="T62" fmla="*/ 1 w 2"/>
                    <a:gd name="T63" fmla="*/ 2 h 4"/>
                    <a:gd name="T64" fmla="*/ 1 w 2"/>
                    <a:gd name="T65" fmla="*/ 2 h 4"/>
                    <a:gd name="T66" fmla="*/ 1 w 2"/>
                    <a:gd name="T67" fmla="*/ 2 h 4"/>
                    <a:gd name="T68" fmla="*/ 1 w 2"/>
                    <a:gd name="T69" fmla="*/ 2 h 4"/>
                    <a:gd name="T70" fmla="*/ 1 w 2"/>
                    <a:gd name="T71" fmla="*/ 1 h 4"/>
                    <a:gd name="T72" fmla="*/ 0 w 2"/>
                    <a:gd name="T73" fmla="*/ 1 h 4"/>
                    <a:gd name="T74" fmla="*/ 0 w 2"/>
                    <a:gd name="T75" fmla="*/ 1 h 4"/>
                    <a:gd name="T76" fmla="*/ 0 w 2"/>
                    <a:gd name="T77" fmla="*/ 1 h 4"/>
                    <a:gd name="T78" fmla="*/ 0 w 2"/>
                    <a:gd name="T79" fmla="*/ 1 h 4"/>
                    <a:gd name="T80" fmla="*/ 0 w 2"/>
                    <a:gd name="T81" fmla="*/ 0 h 4"/>
                    <a:gd name="T82" fmla="*/ 1 w 2"/>
                    <a:gd name="T83" fmla="*/ 0 h 4"/>
                    <a:gd name="T84" fmla="*/ 1 w 2"/>
                    <a:gd name="T85" fmla="*/ 0 h 4"/>
                    <a:gd name="T86" fmla="*/ 1 w 2"/>
                    <a:gd name="T87" fmla="*/ 0 h 4"/>
                    <a:gd name="T88" fmla="*/ 2 w 2"/>
                    <a:gd name="T89" fmla="*/ 1 h 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2"/>
                    <a:gd name="T136" fmla="*/ 0 h 4"/>
                    <a:gd name="T137" fmla="*/ 2 w 2"/>
                    <a:gd name="T138" fmla="*/ 4 h 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2" h="4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4" name="Freeform 4447"/>
                <p:cNvSpPr>
                  <a:spLocks/>
                </p:cNvSpPr>
                <p:nvPr/>
              </p:nvSpPr>
              <p:spPr bwMode="auto">
                <a:xfrm>
                  <a:off x="815" y="4115"/>
                  <a:ext cx="3" cy="4"/>
                </a:xfrm>
                <a:custGeom>
                  <a:avLst/>
                  <a:gdLst>
                    <a:gd name="T0" fmla="*/ 0 w 3"/>
                    <a:gd name="T1" fmla="*/ 0 h 4"/>
                    <a:gd name="T2" fmla="*/ 1 w 3"/>
                    <a:gd name="T3" fmla="*/ 0 h 4"/>
                    <a:gd name="T4" fmla="*/ 1 w 3"/>
                    <a:gd name="T5" fmla="*/ 1 h 4"/>
                    <a:gd name="T6" fmla="*/ 3 w 3"/>
                    <a:gd name="T7" fmla="*/ 1 h 4"/>
                    <a:gd name="T8" fmla="*/ 3 w 3"/>
                    <a:gd name="T9" fmla="*/ 0 h 4"/>
                    <a:gd name="T10" fmla="*/ 3 w 3"/>
                    <a:gd name="T11" fmla="*/ 0 h 4"/>
                    <a:gd name="T12" fmla="*/ 3 w 3"/>
                    <a:gd name="T13" fmla="*/ 4 h 4"/>
                    <a:gd name="T14" fmla="*/ 3 w 3"/>
                    <a:gd name="T15" fmla="*/ 4 h 4"/>
                    <a:gd name="T16" fmla="*/ 3 w 3"/>
                    <a:gd name="T17" fmla="*/ 1 h 4"/>
                    <a:gd name="T18" fmla="*/ 1 w 3"/>
                    <a:gd name="T19" fmla="*/ 1 h 4"/>
                    <a:gd name="T20" fmla="*/ 1 w 3"/>
                    <a:gd name="T21" fmla="*/ 4 h 4"/>
                    <a:gd name="T22" fmla="*/ 0 w 3"/>
                    <a:gd name="T23" fmla="*/ 4 h 4"/>
                    <a:gd name="T24" fmla="*/ 0 w 3"/>
                    <a:gd name="T25" fmla="*/ 0 h 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4"/>
                    <a:gd name="T41" fmla="*/ 3 w 3"/>
                    <a:gd name="T42" fmla="*/ 4 h 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4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3" y="4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5" name="Freeform 4448"/>
                <p:cNvSpPr>
                  <a:spLocks noEditPoints="1"/>
                </p:cNvSpPr>
                <p:nvPr/>
              </p:nvSpPr>
              <p:spPr bwMode="auto">
                <a:xfrm>
                  <a:off x="820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0 h 4"/>
                    <a:gd name="T4" fmla="*/ 2 w 2"/>
                    <a:gd name="T5" fmla="*/ 1 h 4"/>
                    <a:gd name="T6" fmla="*/ 2 w 2"/>
                    <a:gd name="T7" fmla="*/ 1 h 4"/>
                    <a:gd name="T8" fmla="*/ 2 w 2"/>
                    <a:gd name="T9" fmla="*/ 2 h 4"/>
                    <a:gd name="T10" fmla="*/ 2 w 2"/>
                    <a:gd name="T11" fmla="*/ 2 h 4"/>
                    <a:gd name="T12" fmla="*/ 2 w 2"/>
                    <a:gd name="T13" fmla="*/ 4 h 4"/>
                    <a:gd name="T14" fmla="*/ 2 w 2"/>
                    <a:gd name="T15" fmla="*/ 4 h 4"/>
                    <a:gd name="T16" fmla="*/ 1 w 2"/>
                    <a:gd name="T17" fmla="*/ 4 h 4"/>
                    <a:gd name="T18" fmla="*/ 0 w 2"/>
                    <a:gd name="T19" fmla="*/ 4 h 4"/>
                    <a:gd name="T20" fmla="*/ 0 w 2"/>
                    <a:gd name="T21" fmla="*/ 4 h 4"/>
                    <a:gd name="T22" fmla="*/ 0 w 2"/>
                    <a:gd name="T23" fmla="*/ 2 h 4"/>
                    <a:gd name="T24" fmla="*/ 0 w 2"/>
                    <a:gd name="T25" fmla="*/ 2 h 4"/>
                    <a:gd name="T26" fmla="*/ 0 w 2"/>
                    <a:gd name="T27" fmla="*/ 1 h 4"/>
                    <a:gd name="T28" fmla="*/ 0 w 2"/>
                    <a:gd name="T29" fmla="*/ 1 h 4"/>
                    <a:gd name="T30" fmla="*/ 0 w 2"/>
                    <a:gd name="T31" fmla="*/ 0 h 4"/>
                    <a:gd name="T32" fmla="*/ 1 w 2"/>
                    <a:gd name="T33" fmla="*/ 0 h 4"/>
                    <a:gd name="T34" fmla="*/ 1 w 2"/>
                    <a:gd name="T35" fmla="*/ 1 h 4"/>
                    <a:gd name="T36" fmla="*/ 1 w 2"/>
                    <a:gd name="T37" fmla="*/ 1 h 4"/>
                    <a:gd name="T38" fmla="*/ 0 w 2"/>
                    <a:gd name="T39" fmla="*/ 1 h 4"/>
                    <a:gd name="T40" fmla="*/ 0 w 2"/>
                    <a:gd name="T41" fmla="*/ 1 h 4"/>
                    <a:gd name="T42" fmla="*/ 0 w 2"/>
                    <a:gd name="T43" fmla="*/ 2 h 4"/>
                    <a:gd name="T44" fmla="*/ 0 w 2"/>
                    <a:gd name="T45" fmla="*/ 2 h 4"/>
                    <a:gd name="T46" fmla="*/ 0 w 2"/>
                    <a:gd name="T47" fmla="*/ 2 h 4"/>
                    <a:gd name="T48" fmla="*/ 0 w 2"/>
                    <a:gd name="T49" fmla="*/ 2 h 4"/>
                    <a:gd name="T50" fmla="*/ 0 w 2"/>
                    <a:gd name="T51" fmla="*/ 4 h 4"/>
                    <a:gd name="T52" fmla="*/ 1 w 2"/>
                    <a:gd name="T53" fmla="*/ 4 h 4"/>
                    <a:gd name="T54" fmla="*/ 1 w 2"/>
                    <a:gd name="T55" fmla="*/ 4 h 4"/>
                    <a:gd name="T56" fmla="*/ 1 w 2"/>
                    <a:gd name="T57" fmla="*/ 4 h 4"/>
                    <a:gd name="T58" fmla="*/ 1 w 2"/>
                    <a:gd name="T59" fmla="*/ 4 h 4"/>
                    <a:gd name="T60" fmla="*/ 2 w 2"/>
                    <a:gd name="T61" fmla="*/ 2 h 4"/>
                    <a:gd name="T62" fmla="*/ 2 w 2"/>
                    <a:gd name="T63" fmla="*/ 2 h 4"/>
                    <a:gd name="T64" fmla="*/ 2 w 2"/>
                    <a:gd name="T65" fmla="*/ 2 h 4"/>
                    <a:gd name="T66" fmla="*/ 2 w 2"/>
                    <a:gd name="T67" fmla="*/ 2 h 4"/>
                    <a:gd name="T68" fmla="*/ 2 w 2"/>
                    <a:gd name="T69" fmla="*/ 1 h 4"/>
                    <a:gd name="T70" fmla="*/ 2 w 2"/>
                    <a:gd name="T71" fmla="*/ 1 h 4"/>
                    <a:gd name="T72" fmla="*/ 1 w 2"/>
                    <a:gd name="T73" fmla="*/ 1 h 4"/>
                    <a:gd name="T74" fmla="*/ 1 w 2"/>
                    <a:gd name="T75" fmla="*/ 1 h 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"/>
                    <a:gd name="T115" fmla="*/ 0 h 4"/>
                    <a:gd name="T116" fmla="*/ 2 w 2"/>
                    <a:gd name="T117" fmla="*/ 4 h 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" h="4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6" name="Freeform 4449"/>
                <p:cNvSpPr>
                  <a:spLocks noEditPoints="1"/>
                </p:cNvSpPr>
                <p:nvPr/>
              </p:nvSpPr>
              <p:spPr bwMode="auto">
                <a:xfrm>
                  <a:off x="823" y="4115"/>
                  <a:ext cx="4" cy="4"/>
                </a:xfrm>
                <a:custGeom>
                  <a:avLst/>
                  <a:gdLst>
                    <a:gd name="T0" fmla="*/ 1 w 4"/>
                    <a:gd name="T1" fmla="*/ 0 h 4"/>
                    <a:gd name="T2" fmla="*/ 3 w 4"/>
                    <a:gd name="T3" fmla="*/ 0 h 4"/>
                    <a:gd name="T4" fmla="*/ 3 w 4"/>
                    <a:gd name="T5" fmla="*/ 1 h 4"/>
                    <a:gd name="T6" fmla="*/ 4 w 4"/>
                    <a:gd name="T7" fmla="*/ 1 h 4"/>
                    <a:gd name="T8" fmla="*/ 4 w 4"/>
                    <a:gd name="T9" fmla="*/ 2 h 4"/>
                    <a:gd name="T10" fmla="*/ 4 w 4"/>
                    <a:gd name="T11" fmla="*/ 2 h 4"/>
                    <a:gd name="T12" fmla="*/ 3 w 4"/>
                    <a:gd name="T13" fmla="*/ 4 h 4"/>
                    <a:gd name="T14" fmla="*/ 3 w 4"/>
                    <a:gd name="T15" fmla="*/ 4 h 4"/>
                    <a:gd name="T16" fmla="*/ 1 w 4"/>
                    <a:gd name="T17" fmla="*/ 4 h 4"/>
                    <a:gd name="T18" fmla="*/ 1 w 4"/>
                    <a:gd name="T19" fmla="*/ 4 h 4"/>
                    <a:gd name="T20" fmla="*/ 0 w 4"/>
                    <a:gd name="T21" fmla="*/ 4 h 4"/>
                    <a:gd name="T22" fmla="*/ 0 w 4"/>
                    <a:gd name="T23" fmla="*/ 2 h 4"/>
                    <a:gd name="T24" fmla="*/ 0 w 4"/>
                    <a:gd name="T25" fmla="*/ 2 h 4"/>
                    <a:gd name="T26" fmla="*/ 0 w 4"/>
                    <a:gd name="T27" fmla="*/ 1 h 4"/>
                    <a:gd name="T28" fmla="*/ 0 w 4"/>
                    <a:gd name="T29" fmla="*/ 1 h 4"/>
                    <a:gd name="T30" fmla="*/ 1 w 4"/>
                    <a:gd name="T31" fmla="*/ 0 h 4"/>
                    <a:gd name="T32" fmla="*/ 1 w 4"/>
                    <a:gd name="T33" fmla="*/ 0 h 4"/>
                    <a:gd name="T34" fmla="*/ 1 w 4"/>
                    <a:gd name="T35" fmla="*/ 1 h 4"/>
                    <a:gd name="T36" fmla="*/ 1 w 4"/>
                    <a:gd name="T37" fmla="*/ 1 h 4"/>
                    <a:gd name="T38" fmla="*/ 1 w 4"/>
                    <a:gd name="T39" fmla="*/ 1 h 4"/>
                    <a:gd name="T40" fmla="*/ 0 w 4"/>
                    <a:gd name="T41" fmla="*/ 1 h 4"/>
                    <a:gd name="T42" fmla="*/ 0 w 4"/>
                    <a:gd name="T43" fmla="*/ 2 h 4"/>
                    <a:gd name="T44" fmla="*/ 0 w 4"/>
                    <a:gd name="T45" fmla="*/ 2 h 4"/>
                    <a:gd name="T46" fmla="*/ 0 w 4"/>
                    <a:gd name="T47" fmla="*/ 2 h 4"/>
                    <a:gd name="T48" fmla="*/ 1 w 4"/>
                    <a:gd name="T49" fmla="*/ 2 h 4"/>
                    <a:gd name="T50" fmla="*/ 1 w 4"/>
                    <a:gd name="T51" fmla="*/ 4 h 4"/>
                    <a:gd name="T52" fmla="*/ 1 w 4"/>
                    <a:gd name="T53" fmla="*/ 4 h 4"/>
                    <a:gd name="T54" fmla="*/ 1 w 4"/>
                    <a:gd name="T55" fmla="*/ 4 h 4"/>
                    <a:gd name="T56" fmla="*/ 3 w 4"/>
                    <a:gd name="T57" fmla="*/ 4 h 4"/>
                    <a:gd name="T58" fmla="*/ 3 w 4"/>
                    <a:gd name="T59" fmla="*/ 4 h 4"/>
                    <a:gd name="T60" fmla="*/ 3 w 4"/>
                    <a:gd name="T61" fmla="*/ 2 h 4"/>
                    <a:gd name="T62" fmla="*/ 3 w 4"/>
                    <a:gd name="T63" fmla="*/ 2 h 4"/>
                    <a:gd name="T64" fmla="*/ 3 w 4"/>
                    <a:gd name="T65" fmla="*/ 2 h 4"/>
                    <a:gd name="T66" fmla="*/ 3 w 4"/>
                    <a:gd name="T67" fmla="*/ 2 h 4"/>
                    <a:gd name="T68" fmla="*/ 3 w 4"/>
                    <a:gd name="T69" fmla="*/ 1 h 4"/>
                    <a:gd name="T70" fmla="*/ 3 w 4"/>
                    <a:gd name="T71" fmla="*/ 1 h 4"/>
                    <a:gd name="T72" fmla="*/ 3 w 4"/>
                    <a:gd name="T73" fmla="*/ 1 h 4"/>
                    <a:gd name="T74" fmla="*/ 1 w 4"/>
                    <a:gd name="T75" fmla="*/ 1 h 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"/>
                    <a:gd name="T115" fmla="*/ 0 h 4"/>
                    <a:gd name="T116" fmla="*/ 4 w 4"/>
                    <a:gd name="T117" fmla="*/ 4 h 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" h="4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7" name="Freeform 4450"/>
                <p:cNvSpPr>
                  <a:spLocks/>
                </p:cNvSpPr>
                <p:nvPr/>
              </p:nvSpPr>
              <p:spPr bwMode="auto">
                <a:xfrm>
                  <a:off x="827" y="4114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1 h 5"/>
                    <a:gd name="T4" fmla="*/ 1 w 1"/>
                    <a:gd name="T5" fmla="*/ 1 h 5"/>
                    <a:gd name="T6" fmla="*/ 1 w 1"/>
                    <a:gd name="T7" fmla="*/ 1 h 5"/>
                    <a:gd name="T8" fmla="*/ 1 w 1"/>
                    <a:gd name="T9" fmla="*/ 1 h 5"/>
                    <a:gd name="T10" fmla="*/ 1 w 1"/>
                    <a:gd name="T11" fmla="*/ 1 h 5"/>
                    <a:gd name="T12" fmla="*/ 1 w 1"/>
                    <a:gd name="T13" fmla="*/ 1 h 5"/>
                    <a:gd name="T14" fmla="*/ 1 w 1"/>
                    <a:gd name="T15" fmla="*/ 1 h 5"/>
                    <a:gd name="T16" fmla="*/ 1 w 1"/>
                    <a:gd name="T17" fmla="*/ 1 h 5"/>
                    <a:gd name="T18" fmla="*/ 1 w 1"/>
                    <a:gd name="T19" fmla="*/ 1 h 5"/>
                    <a:gd name="T20" fmla="*/ 1 w 1"/>
                    <a:gd name="T21" fmla="*/ 1 h 5"/>
                    <a:gd name="T22" fmla="*/ 1 w 1"/>
                    <a:gd name="T23" fmla="*/ 1 h 5"/>
                    <a:gd name="T24" fmla="*/ 1 w 1"/>
                    <a:gd name="T25" fmla="*/ 2 h 5"/>
                    <a:gd name="T26" fmla="*/ 1 w 1"/>
                    <a:gd name="T27" fmla="*/ 2 h 5"/>
                    <a:gd name="T28" fmla="*/ 1 w 1"/>
                    <a:gd name="T29" fmla="*/ 5 h 5"/>
                    <a:gd name="T30" fmla="*/ 0 w 1"/>
                    <a:gd name="T31" fmla="*/ 5 h 5"/>
                    <a:gd name="T32" fmla="*/ 0 w 1"/>
                    <a:gd name="T33" fmla="*/ 2 h 5"/>
                    <a:gd name="T34" fmla="*/ 0 w 1"/>
                    <a:gd name="T35" fmla="*/ 2 h 5"/>
                    <a:gd name="T36" fmla="*/ 0 w 1"/>
                    <a:gd name="T37" fmla="*/ 1 h 5"/>
                    <a:gd name="T38" fmla="*/ 0 w 1"/>
                    <a:gd name="T39" fmla="*/ 1 h 5"/>
                    <a:gd name="T40" fmla="*/ 0 w 1"/>
                    <a:gd name="T41" fmla="*/ 1 h 5"/>
                    <a:gd name="T42" fmla="*/ 0 w 1"/>
                    <a:gd name="T43" fmla="*/ 1 h 5"/>
                    <a:gd name="T44" fmla="*/ 0 w 1"/>
                    <a:gd name="T45" fmla="*/ 1 h 5"/>
                    <a:gd name="T46" fmla="*/ 1 w 1"/>
                    <a:gd name="T47" fmla="*/ 1 h 5"/>
                    <a:gd name="T48" fmla="*/ 1 w 1"/>
                    <a:gd name="T49" fmla="*/ 0 h 5"/>
                    <a:gd name="T50" fmla="*/ 1 w 1"/>
                    <a:gd name="T51" fmla="*/ 0 h 5"/>
                    <a:gd name="T52" fmla="*/ 1 w 1"/>
                    <a:gd name="T53" fmla="*/ 0 h 5"/>
                    <a:gd name="T54" fmla="*/ 1 w 1"/>
                    <a:gd name="T55" fmla="*/ 0 h 5"/>
                    <a:gd name="T56" fmla="*/ 1 w 1"/>
                    <a:gd name="T57" fmla="*/ 0 h 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5"/>
                    <a:gd name="T89" fmla="*/ 1 w 1"/>
                    <a:gd name="T90" fmla="*/ 5 h 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5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8" name="Freeform 4451"/>
                <p:cNvSpPr>
                  <a:spLocks noEditPoints="1"/>
                </p:cNvSpPr>
                <p:nvPr/>
              </p:nvSpPr>
              <p:spPr bwMode="auto">
                <a:xfrm>
                  <a:off x="829" y="4114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5 h 5"/>
                    <a:gd name="T4" fmla="*/ 3 w 3"/>
                    <a:gd name="T5" fmla="*/ 5 h 5"/>
                    <a:gd name="T6" fmla="*/ 3 w 3"/>
                    <a:gd name="T7" fmla="*/ 5 h 5"/>
                    <a:gd name="T8" fmla="*/ 3 w 3"/>
                    <a:gd name="T9" fmla="*/ 5 h 5"/>
                    <a:gd name="T10" fmla="*/ 3 w 3"/>
                    <a:gd name="T11" fmla="*/ 5 h 5"/>
                    <a:gd name="T12" fmla="*/ 2 w 3"/>
                    <a:gd name="T13" fmla="*/ 5 h 5"/>
                    <a:gd name="T14" fmla="*/ 2 w 3"/>
                    <a:gd name="T15" fmla="*/ 5 h 5"/>
                    <a:gd name="T16" fmla="*/ 2 w 3"/>
                    <a:gd name="T17" fmla="*/ 5 h 5"/>
                    <a:gd name="T18" fmla="*/ 0 w 3"/>
                    <a:gd name="T19" fmla="*/ 5 h 5"/>
                    <a:gd name="T20" fmla="*/ 0 w 3"/>
                    <a:gd name="T21" fmla="*/ 3 h 5"/>
                    <a:gd name="T22" fmla="*/ 0 w 3"/>
                    <a:gd name="T23" fmla="*/ 3 h 5"/>
                    <a:gd name="T24" fmla="*/ 0 w 3"/>
                    <a:gd name="T25" fmla="*/ 2 h 5"/>
                    <a:gd name="T26" fmla="*/ 0 w 3"/>
                    <a:gd name="T27" fmla="*/ 2 h 5"/>
                    <a:gd name="T28" fmla="*/ 2 w 3"/>
                    <a:gd name="T29" fmla="*/ 1 h 5"/>
                    <a:gd name="T30" fmla="*/ 2 w 3"/>
                    <a:gd name="T31" fmla="*/ 1 h 5"/>
                    <a:gd name="T32" fmla="*/ 2 w 3"/>
                    <a:gd name="T33" fmla="*/ 1 h 5"/>
                    <a:gd name="T34" fmla="*/ 3 w 3"/>
                    <a:gd name="T35" fmla="*/ 1 h 5"/>
                    <a:gd name="T36" fmla="*/ 3 w 3"/>
                    <a:gd name="T37" fmla="*/ 2 h 5"/>
                    <a:gd name="T38" fmla="*/ 3 w 3"/>
                    <a:gd name="T39" fmla="*/ 2 h 5"/>
                    <a:gd name="T40" fmla="*/ 3 w 3"/>
                    <a:gd name="T41" fmla="*/ 0 h 5"/>
                    <a:gd name="T42" fmla="*/ 3 w 3"/>
                    <a:gd name="T43" fmla="*/ 0 h 5"/>
                    <a:gd name="T44" fmla="*/ 2 w 3"/>
                    <a:gd name="T45" fmla="*/ 2 h 5"/>
                    <a:gd name="T46" fmla="*/ 2 w 3"/>
                    <a:gd name="T47" fmla="*/ 2 h 5"/>
                    <a:gd name="T48" fmla="*/ 2 w 3"/>
                    <a:gd name="T49" fmla="*/ 2 h 5"/>
                    <a:gd name="T50" fmla="*/ 0 w 3"/>
                    <a:gd name="T51" fmla="*/ 2 h 5"/>
                    <a:gd name="T52" fmla="*/ 0 w 3"/>
                    <a:gd name="T53" fmla="*/ 2 h 5"/>
                    <a:gd name="T54" fmla="*/ 0 w 3"/>
                    <a:gd name="T55" fmla="*/ 2 h 5"/>
                    <a:gd name="T56" fmla="*/ 0 w 3"/>
                    <a:gd name="T57" fmla="*/ 3 h 5"/>
                    <a:gd name="T58" fmla="*/ 0 w 3"/>
                    <a:gd name="T59" fmla="*/ 3 h 5"/>
                    <a:gd name="T60" fmla="*/ 0 w 3"/>
                    <a:gd name="T61" fmla="*/ 3 h 5"/>
                    <a:gd name="T62" fmla="*/ 0 w 3"/>
                    <a:gd name="T63" fmla="*/ 3 h 5"/>
                    <a:gd name="T64" fmla="*/ 2 w 3"/>
                    <a:gd name="T65" fmla="*/ 5 h 5"/>
                    <a:gd name="T66" fmla="*/ 2 w 3"/>
                    <a:gd name="T67" fmla="*/ 5 h 5"/>
                    <a:gd name="T68" fmla="*/ 2 w 3"/>
                    <a:gd name="T69" fmla="*/ 5 h 5"/>
                    <a:gd name="T70" fmla="*/ 2 w 3"/>
                    <a:gd name="T71" fmla="*/ 5 h 5"/>
                    <a:gd name="T72" fmla="*/ 3 w 3"/>
                    <a:gd name="T73" fmla="*/ 5 h 5"/>
                    <a:gd name="T74" fmla="*/ 3 w 3"/>
                    <a:gd name="T75" fmla="*/ 3 h 5"/>
                    <a:gd name="T76" fmla="*/ 3 w 3"/>
                    <a:gd name="T77" fmla="*/ 3 h 5"/>
                    <a:gd name="T78" fmla="*/ 3 w 3"/>
                    <a:gd name="T79" fmla="*/ 3 h 5"/>
                    <a:gd name="T80" fmla="*/ 3 w 3"/>
                    <a:gd name="T81" fmla="*/ 3 h 5"/>
                    <a:gd name="T82" fmla="*/ 3 w 3"/>
                    <a:gd name="T83" fmla="*/ 2 h 5"/>
                    <a:gd name="T84" fmla="*/ 3 w 3"/>
                    <a:gd name="T85" fmla="*/ 2 h 5"/>
                    <a:gd name="T86" fmla="*/ 3 w 3"/>
                    <a:gd name="T87" fmla="*/ 2 h 5"/>
                    <a:gd name="T88" fmla="*/ 2 w 3"/>
                    <a:gd name="T89" fmla="*/ 2 h 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"/>
                    <a:gd name="T136" fmla="*/ 0 h 5"/>
                    <a:gd name="T137" fmla="*/ 3 w 3"/>
                    <a:gd name="T138" fmla="*/ 5 h 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" h="5">
                      <a:moveTo>
                        <a:pt x="3" y="0"/>
                      </a:move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89" name="Freeform 4452"/>
                <p:cNvSpPr>
                  <a:spLocks/>
                </p:cNvSpPr>
                <p:nvPr/>
              </p:nvSpPr>
              <p:spPr bwMode="auto">
                <a:xfrm>
                  <a:off x="833" y="4114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1 w 4"/>
                    <a:gd name="T3" fmla="*/ 0 h 5"/>
                    <a:gd name="T4" fmla="*/ 1 w 4"/>
                    <a:gd name="T5" fmla="*/ 2 h 5"/>
                    <a:gd name="T6" fmla="*/ 1 w 4"/>
                    <a:gd name="T7" fmla="*/ 2 h 5"/>
                    <a:gd name="T8" fmla="*/ 1 w 4"/>
                    <a:gd name="T9" fmla="*/ 1 h 5"/>
                    <a:gd name="T10" fmla="*/ 1 w 4"/>
                    <a:gd name="T11" fmla="*/ 1 h 5"/>
                    <a:gd name="T12" fmla="*/ 2 w 4"/>
                    <a:gd name="T13" fmla="*/ 1 h 5"/>
                    <a:gd name="T14" fmla="*/ 2 w 4"/>
                    <a:gd name="T15" fmla="*/ 1 h 5"/>
                    <a:gd name="T16" fmla="*/ 2 w 4"/>
                    <a:gd name="T17" fmla="*/ 1 h 5"/>
                    <a:gd name="T18" fmla="*/ 2 w 4"/>
                    <a:gd name="T19" fmla="*/ 2 h 5"/>
                    <a:gd name="T20" fmla="*/ 2 w 4"/>
                    <a:gd name="T21" fmla="*/ 2 h 5"/>
                    <a:gd name="T22" fmla="*/ 4 w 4"/>
                    <a:gd name="T23" fmla="*/ 2 h 5"/>
                    <a:gd name="T24" fmla="*/ 4 w 4"/>
                    <a:gd name="T25" fmla="*/ 3 h 5"/>
                    <a:gd name="T26" fmla="*/ 4 w 4"/>
                    <a:gd name="T27" fmla="*/ 5 h 5"/>
                    <a:gd name="T28" fmla="*/ 2 w 4"/>
                    <a:gd name="T29" fmla="*/ 5 h 5"/>
                    <a:gd name="T30" fmla="*/ 2 w 4"/>
                    <a:gd name="T31" fmla="*/ 3 h 5"/>
                    <a:gd name="T32" fmla="*/ 2 w 4"/>
                    <a:gd name="T33" fmla="*/ 2 h 5"/>
                    <a:gd name="T34" fmla="*/ 2 w 4"/>
                    <a:gd name="T35" fmla="*/ 2 h 5"/>
                    <a:gd name="T36" fmla="*/ 2 w 4"/>
                    <a:gd name="T37" fmla="*/ 2 h 5"/>
                    <a:gd name="T38" fmla="*/ 2 w 4"/>
                    <a:gd name="T39" fmla="*/ 2 h 5"/>
                    <a:gd name="T40" fmla="*/ 2 w 4"/>
                    <a:gd name="T41" fmla="*/ 2 h 5"/>
                    <a:gd name="T42" fmla="*/ 2 w 4"/>
                    <a:gd name="T43" fmla="*/ 2 h 5"/>
                    <a:gd name="T44" fmla="*/ 1 w 4"/>
                    <a:gd name="T45" fmla="*/ 2 h 5"/>
                    <a:gd name="T46" fmla="*/ 1 w 4"/>
                    <a:gd name="T47" fmla="*/ 2 h 5"/>
                    <a:gd name="T48" fmla="*/ 1 w 4"/>
                    <a:gd name="T49" fmla="*/ 2 h 5"/>
                    <a:gd name="T50" fmla="*/ 1 w 4"/>
                    <a:gd name="T51" fmla="*/ 2 h 5"/>
                    <a:gd name="T52" fmla="*/ 1 w 4"/>
                    <a:gd name="T53" fmla="*/ 3 h 5"/>
                    <a:gd name="T54" fmla="*/ 1 w 4"/>
                    <a:gd name="T55" fmla="*/ 3 h 5"/>
                    <a:gd name="T56" fmla="*/ 1 w 4"/>
                    <a:gd name="T57" fmla="*/ 5 h 5"/>
                    <a:gd name="T58" fmla="*/ 0 w 4"/>
                    <a:gd name="T59" fmla="*/ 5 h 5"/>
                    <a:gd name="T60" fmla="*/ 0 w 4"/>
                    <a:gd name="T61" fmla="*/ 0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5"/>
                    <a:gd name="T95" fmla="*/ 4 w 4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0" name="Freeform 4453"/>
                <p:cNvSpPr>
                  <a:spLocks noEditPoints="1"/>
                </p:cNvSpPr>
                <p:nvPr/>
              </p:nvSpPr>
              <p:spPr bwMode="auto">
                <a:xfrm>
                  <a:off x="837" y="411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3 w 3"/>
                    <a:gd name="T5" fmla="*/ 4 h 4"/>
                    <a:gd name="T6" fmla="*/ 3 w 3"/>
                    <a:gd name="T7" fmla="*/ 4 h 4"/>
                    <a:gd name="T8" fmla="*/ 2 w 3"/>
                    <a:gd name="T9" fmla="*/ 4 h 4"/>
                    <a:gd name="T10" fmla="*/ 2 w 3"/>
                    <a:gd name="T11" fmla="*/ 4 h 4"/>
                    <a:gd name="T12" fmla="*/ 2 w 3"/>
                    <a:gd name="T13" fmla="*/ 4 h 4"/>
                    <a:gd name="T14" fmla="*/ 2 w 3"/>
                    <a:gd name="T15" fmla="*/ 4 h 4"/>
                    <a:gd name="T16" fmla="*/ 1 w 3"/>
                    <a:gd name="T17" fmla="*/ 4 h 4"/>
                    <a:gd name="T18" fmla="*/ 1 w 3"/>
                    <a:gd name="T19" fmla="*/ 4 h 4"/>
                    <a:gd name="T20" fmla="*/ 0 w 3"/>
                    <a:gd name="T21" fmla="*/ 2 h 4"/>
                    <a:gd name="T22" fmla="*/ 0 w 3"/>
                    <a:gd name="T23" fmla="*/ 2 h 4"/>
                    <a:gd name="T24" fmla="*/ 0 w 3"/>
                    <a:gd name="T25" fmla="*/ 1 h 4"/>
                    <a:gd name="T26" fmla="*/ 1 w 3"/>
                    <a:gd name="T27" fmla="*/ 1 h 4"/>
                    <a:gd name="T28" fmla="*/ 1 w 3"/>
                    <a:gd name="T29" fmla="*/ 0 h 4"/>
                    <a:gd name="T30" fmla="*/ 2 w 3"/>
                    <a:gd name="T31" fmla="*/ 0 h 4"/>
                    <a:gd name="T32" fmla="*/ 2 w 3"/>
                    <a:gd name="T33" fmla="*/ 0 h 4"/>
                    <a:gd name="T34" fmla="*/ 2 w 3"/>
                    <a:gd name="T35" fmla="*/ 0 h 4"/>
                    <a:gd name="T36" fmla="*/ 2 w 3"/>
                    <a:gd name="T37" fmla="*/ 1 h 4"/>
                    <a:gd name="T38" fmla="*/ 3 w 3"/>
                    <a:gd name="T39" fmla="*/ 1 h 4"/>
                    <a:gd name="T40" fmla="*/ 3 w 3"/>
                    <a:gd name="T41" fmla="*/ 0 h 4"/>
                    <a:gd name="T42" fmla="*/ 3 w 3"/>
                    <a:gd name="T43" fmla="*/ 0 h 4"/>
                    <a:gd name="T44" fmla="*/ 2 w 3"/>
                    <a:gd name="T45" fmla="*/ 1 h 4"/>
                    <a:gd name="T46" fmla="*/ 1 w 3"/>
                    <a:gd name="T47" fmla="*/ 1 h 4"/>
                    <a:gd name="T48" fmla="*/ 1 w 3"/>
                    <a:gd name="T49" fmla="*/ 1 h 4"/>
                    <a:gd name="T50" fmla="*/ 1 w 3"/>
                    <a:gd name="T51" fmla="*/ 1 h 4"/>
                    <a:gd name="T52" fmla="*/ 1 w 3"/>
                    <a:gd name="T53" fmla="*/ 1 h 4"/>
                    <a:gd name="T54" fmla="*/ 1 w 3"/>
                    <a:gd name="T55" fmla="*/ 1 h 4"/>
                    <a:gd name="T56" fmla="*/ 1 w 3"/>
                    <a:gd name="T57" fmla="*/ 2 h 4"/>
                    <a:gd name="T58" fmla="*/ 1 w 3"/>
                    <a:gd name="T59" fmla="*/ 2 h 4"/>
                    <a:gd name="T60" fmla="*/ 1 w 3"/>
                    <a:gd name="T61" fmla="*/ 2 h 4"/>
                    <a:gd name="T62" fmla="*/ 1 w 3"/>
                    <a:gd name="T63" fmla="*/ 2 h 4"/>
                    <a:gd name="T64" fmla="*/ 1 w 3"/>
                    <a:gd name="T65" fmla="*/ 4 h 4"/>
                    <a:gd name="T66" fmla="*/ 1 w 3"/>
                    <a:gd name="T67" fmla="*/ 4 h 4"/>
                    <a:gd name="T68" fmla="*/ 2 w 3"/>
                    <a:gd name="T69" fmla="*/ 4 h 4"/>
                    <a:gd name="T70" fmla="*/ 2 w 3"/>
                    <a:gd name="T71" fmla="*/ 4 h 4"/>
                    <a:gd name="T72" fmla="*/ 2 w 3"/>
                    <a:gd name="T73" fmla="*/ 4 h 4"/>
                    <a:gd name="T74" fmla="*/ 2 w 3"/>
                    <a:gd name="T75" fmla="*/ 2 h 4"/>
                    <a:gd name="T76" fmla="*/ 3 w 3"/>
                    <a:gd name="T77" fmla="*/ 2 h 4"/>
                    <a:gd name="T78" fmla="*/ 3 w 3"/>
                    <a:gd name="T79" fmla="*/ 2 h 4"/>
                    <a:gd name="T80" fmla="*/ 3 w 3"/>
                    <a:gd name="T81" fmla="*/ 2 h 4"/>
                    <a:gd name="T82" fmla="*/ 3 w 3"/>
                    <a:gd name="T83" fmla="*/ 1 h 4"/>
                    <a:gd name="T84" fmla="*/ 2 w 3"/>
                    <a:gd name="T85" fmla="*/ 1 h 4"/>
                    <a:gd name="T86" fmla="*/ 2 w 3"/>
                    <a:gd name="T87" fmla="*/ 1 h 4"/>
                    <a:gd name="T88" fmla="*/ 2 w 3"/>
                    <a:gd name="T89" fmla="*/ 1 h 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"/>
                    <a:gd name="T136" fmla="*/ 0 h 4"/>
                    <a:gd name="T137" fmla="*/ 3 w 3"/>
                    <a:gd name="T138" fmla="*/ 4 h 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" h="4">
                      <a:moveTo>
                        <a:pt x="3" y="0"/>
                      </a:move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  <a:moveTo>
                        <a:pt x="2" y="1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1" name="Rectangle 4454"/>
                <p:cNvSpPr>
                  <a:spLocks noChangeArrowheads="1"/>
                </p:cNvSpPr>
                <p:nvPr/>
              </p:nvSpPr>
              <p:spPr bwMode="auto">
                <a:xfrm>
                  <a:off x="841" y="4114"/>
                  <a:ext cx="1" cy="5"/>
                </a:xfrm>
                <a:prstGeom prst="rect">
                  <a:avLst/>
                </a:prstGeom>
                <a:solidFill>
                  <a:srgbClr val="1F1A1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2" name="Freeform 4455"/>
                <p:cNvSpPr>
                  <a:spLocks/>
                </p:cNvSpPr>
                <p:nvPr/>
              </p:nvSpPr>
              <p:spPr bwMode="auto">
                <a:xfrm>
                  <a:off x="815" y="4115"/>
                  <a:ext cx="3" cy="4"/>
                </a:xfrm>
                <a:custGeom>
                  <a:avLst/>
                  <a:gdLst>
                    <a:gd name="T0" fmla="*/ 0 w 3"/>
                    <a:gd name="T1" fmla="*/ 0 h 4"/>
                    <a:gd name="T2" fmla="*/ 1 w 3"/>
                    <a:gd name="T3" fmla="*/ 0 h 4"/>
                    <a:gd name="T4" fmla="*/ 1 w 3"/>
                    <a:gd name="T5" fmla="*/ 1 h 4"/>
                    <a:gd name="T6" fmla="*/ 3 w 3"/>
                    <a:gd name="T7" fmla="*/ 1 h 4"/>
                    <a:gd name="T8" fmla="*/ 3 w 3"/>
                    <a:gd name="T9" fmla="*/ 0 h 4"/>
                    <a:gd name="T10" fmla="*/ 3 w 3"/>
                    <a:gd name="T11" fmla="*/ 0 h 4"/>
                    <a:gd name="T12" fmla="*/ 3 w 3"/>
                    <a:gd name="T13" fmla="*/ 4 h 4"/>
                    <a:gd name="T14" fmla="*/ 3 w 3"/>
                    <a:gd name="T15" fmla="*/ 4 h 4"/>
                    <a:gd name="T16" fmla="*/ 3 w 3"/>
                    <a:gd name="T17" fmla="*/ 1 h 4"/>
                    <a:gd name="T18" fmla="*/ 1 w 3"/>
                    <a:gd name="T19" fmla="*/ 1 h 4"/>
                    <a:gd name="T20" fmla="*/ 1 w 3"/>
                    <a:gd name="T21" fmla="*/ 4 h 4"/>
                    <a:gd name="T22" fmla="*/ 0 w 3"/>
                    <a:gd name="T23" fmla="*/ 4 h 4"/>
                    <a:gd name="T24" fmla="*/ 0 w 3"/>
                    <a:gd name="T25" fmla="*/ 0 h 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4"/>
                    <a:gd name="T41" fmla="*/ 3 w 3"/>
                    <a:gd name="T42" fmla="*/ 4 h 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4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3" y="4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3" name="Freeform 4456"/>
                <p:cNvSpPr>
                  <a:spLocks/>
                </p:cNvSpPr>
                <p:nvPr/>
              </p:nvSpPr>
              <p:spPr bwMode="auto">
                <a:xfrm>
                  <a:off x="820" y="4115"/>
                  <a:ext cx="2" cy="4"/>
                </a:xfrm>
                <a:custGeom>
                  <a:avLst/>
                  <a:gdLst>
                    <a:gd name="T0" fmla="*/ 1 w 2"/>
                    <a:gd name="T1" fmla="*/ 0 h 4"/>
                    <a:gd name="T2" fmla="*/ 2 w 2"/>
                    <a:gd name="T3" fmla="*/ 0 h 4"/>
                    <a:gd name="T4" fmla="*/ 2 w 2"/>
                    <a:gd name="T5" fmla="*/ 1 h 4"/>
                    <a:gd name="T6" fmla="*/ 2 w 2"/>
                    <a:gd name="T7" fmla="*/ 1 h 4"/>
                    <a:gd name="T8" fmla="*/ 2 w 2"/>
                    <a:gd name="T9" fmla="*/ 2 h 4"/>
                    <a:gd name="T10" fmla="*/ 2 w 2"/>
                    <a:gd name="T11" fmla="*/ 2 h 4"/>
                    <a:gd name="T12" fmla="*/ 2 w 2"/>
                    <a:gd name="T13" fmla="*/ 4 h 4"/>
                    <a:gd name="T14" fmla="*/ 2 w 2"/>
                    <a:gd name="T15" fmla="*/ 4 h 4"/>
                    <a:gd name="T16" fmla="*/ 1 w 2"/>
                    <a:gd name="T17" fmla="*/ 4 h 4"/>
                    <a:gd name="T18" fmla="*/ 0 w 2"/>
                    <a:gd name="T19" fmla="*/ 4 h 4"/>
                    <a:gd name="T20" fmla="*/ 0 w 2"/>
                    <a:gd name="T21" fmla="*/ 4 h 4"/>
                    <a:gd name="T22" fmla="*/ 0 w 2"/>
                    <a:gd name="T23" fmla="*/ 2 h 4"/>
                    <a:gd name="T24" fmla="*/ 0 w 2"/>
                    <a:gd name="T25" fmla="*/ 2 h 4"/>
                    <a:gd name="T26" fmla="*/ 0 w 2"/>
                    <a:gd name="T27" fmla="*/ 1 h 4"/>
                    <a:gd name="T28" fmla="*/ 0 w 2"/>
                    <a:gd name="T29" fmla="*/ 1 h 4"/>
                    <a:gd name="T30" fmla="*/ 0 w 2"/>
                    <a:gd name="T31" fmla="*/ 0 h 4"/>
                    <a:gd name="T32" fmla="*/ 1 w 2"/>
                    <a:gd name="T33" fmla="*/ 0 h 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4"/>
                    <a:gd name="T53" fmla="*/ 2 w 2"/>
                    <a:gd name="T54" fmla="*/ 4 h 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4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4" name="Freeform 4457"/>
                <p:cNvSpPr>
                  <a:spLocks/>
                </p:cNvSpPr>
                <p:nvPr/>
              </p:nvSpPr>
              <p:spPr bwMode="auto">
                <a:xfrm>
                  <a:off x="820" y="4116"/>
                  <a:ext cx="2" cy="3"/>
                </a:xfrm>
                <a:custGeom>
                  <a:avLst/>
                  <a:gdLst>
                    <a:gd name="T0" fmla="*/ 1 w 2"/>
                    <a:gd name="T1" fmla="*/ 0 h 3"/>
                    <a:gd name="T2" fmla="*/ 1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0 w 2"/>
                    <a:gd name="T9" fmla="*/ 1 h 3"/>
                    <a:gd name="T10" fmla="*/ 0 w 2"/>
                    <a:gd name="T11" fmla="*/ 1 h 3"/>
                    <a:gd name="T12" fmla="*/ 0 w 2"/>
                    <a:gd name="T13" fmla="*/ 1 h 3"/>
                    <a:gd name="T14" fmla="*/ 0 w 2"/>
                    <a:gd name="T15" fmla="*/ 1 h 3"/>
                    <a:gd name="T16" fmla="*/ 0 w 2"/>
                    <a:gd name="T17" fmla="*/ 3 h 3"/>
                    <a:gd name="T18" fmla="*/ 1 w 2"/>
                    <a:gd name="T19" fmla="*/ 3 h 3"/>
                    <a:gd name="T20" fmla="*/ 1 w 2"/>
                    <a:gd name="T21" fmla="*/ 3 h 3"/>
                    <a:gd name="T22" fmla="*/ 1 w 2"/>
                    <a:gd name="T23" fmla="*/ 3 h 3"/>
                    <a:gd name="T24" fmla="*/ 1 w 2"/>
                    <a:gd name="T25" fmla="*/ 3 h 3"/>
                    <a:gd name="T26" fmla="*/ 2 w 2"/>
                    <a:gd name="T27" fmla="*/ 1 h 3"/>
                    <a:gd name="T28" fmla="*/ 2 w 2"/>
                    <a:gd name="T29" fmla="*/ 1 h 3"/>
                    <a:gd name="T30" fmla="*/ 2 w 2"/>
                    <a:gd name="T31" fmla="*/ 1 h 3"/>
                    <a:gd name="T32" fmla="*/ 2 w 2"/>
                    <a:gd name="T33" fmla="*/ 1 h 3"/>
                    <a:gd name="T34" fmla="*/ 2 w 2"/>
                    <a:gd name="T35" fmla="*/ 0 h 3"/>
                    <a:gd name="T36" fmla="*/ 2 w 2"/>
                    <a:gd name="T37" fmla="*/ 0 h 3"/>
                    <a:gd name="T38" fmla="*/ 1 w 2"/>
                    <a:gd name="T39" fmla="*/ 0 h 3"/>
                    <a:gd name="T40" fmla="*/ 1 w 2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3"/>
                    <a:gd name="T65" fmla="*/ 2 w 2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5" name="Freeform 4458"/>
                <p:cNvSpPr>
                  <a:spLocks/>
                </p:cNvSpPr>
                <p:nvPr/>
              </p:nvSpPr>
              <p:spPr bwMode="auto">
                <a:xfrm>
                  <a:off x="823" y="4115"/>
                  <a:ext cx="4" cy="4"/>
                </a:xfrm>
                <a:custGeom>
                  <a:avLst/>
                  <a:gdLst>
                    <a:gd name="T0" fmla="*/ 1 w 4"/>
                    <a:gd name="T1" fmla="*/ 0 h 4"/>
                    <a:gd name="T2" fmla="*/ 3 w 4"/>
                    <a:gd name="T3" fmla="*/ 0 h 4"/>
                    <a:gd name="T4" fmla="*/ 3 w 4"/>
                    <a:gd name="T5" fmla="*/ 1 h 4"/>
                    <a:gd name="T6" fmla="*/ 4 w 4"/>
                    <a:gd name="T7" fmla="*/ 1 h 4"/>
                    <a:gd name="T8" fmla="*/ 4 w 4"/>
                    <a:gd name="T9" fmla="*/ 2 h 4"/>
                    <a:gd name="T10" fmla="*/ 4 w 4"/>
                    <a:gd name="T11" fmla="*/ 2 h 4"/>
                    <a:gd name="T12" fmla="*/ 3 w 4"/>
                    <a:gd name="T13" fmla="*/ 4 h 4"/>
                    <a:gd name="T14" fmla="*/ 3 w 4"/>
                    <a:gd name="T15" fmla="*/ 4 h 4"/>
                    <a:gd name="T16" fmla="*/ 1 w 4"/>
                    <a:gd name="T17" fmla="*/ 4 h 4"/>
                    <a:gd name="T18" fmla="*/ 1 w 4"/>
                    <a:gd name="T19" fmla="*/ 4 h 4"/>
                    <a:gd name="T20" fmla="*/ 0 w 4"/>
                    <a:gd name="T21" fmla="*/ 4 h 4"/>
                    <a:gd name="T22" fmla="*/ 0 w 4"/>
                    <a:gd name="T23" fmla="*/ 2 h 4"/>
                    <a:gd name="T24" fmla="*/ 0 w 4"/>
                    <a:gd name="T25" fmla="*/ 2 h 4"/>
                    <a:gd name="T26" fmla="*/ 0 w 4"/>
                    <a:gd name="T27" fmla="*/ 1 h 4"/>
                    <a:gd name="T28" fmla="*/ 0 w 4"/>
                    <a:gd name="T29" fmla="*/ 1 h 4"/>
                    <a:gd name="T30" fmla="*/ 1 w 4"/>
                    <a:gd name="T31" fmla="*/ 0 h 4"/>
                    <a:gd name="T32" fmla="*/ 1 w 4"/>
                    <a:gd name="T33" fmla="*/ 0 h 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4"/>
                    <a:gd name="T52" fmla="*/ 0 h 4"/>
                    <a:gd name="T53" fmla="*/ 4 w 4"/>
                    <a:gd name="T54" fmla="*/ 4 h 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4" h="4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6" name="Freeform 4459"/>
                <p:cNvSpPr>
                  <a:spLocks/>
                </p:cNvSpPr>
                <p:nvPr/>
              </p:nvSpPr>
              <p:spPr bwMode="auto">
                <a:xfrm>
                  <a:off x="823" y="4116"/>
                  <a:ext cx="3" cy="3"/>
                </a:xfrm>
                <a:custGeom>
                  <a:avLst/>
                  <a:gdLst>
                    <a:gd name="T0" fmla="*/ 1 w 3"/>
                    <a:gd name="T1" fmla="*/ 0 h 3"/>
                    <a:gd name="T2" fmla="*/ 1 w 3"/>
                    <a:gd name="T3" fmla="*/ 0 h 3"/>
                    <a:gd name="T4" fmla="*/ 1 w 3"/>
                    <a:gd name="T5" fmla="*/ 0 h 3"/>
                    <a:gd name="T6" fmla="*/ 0 w 3"/>
                    <a:gd name="T7" fmla="*/ 0 h 3"/>
                    <a:gd name="T8" fmla="*/ 0 w 3"/>
                    <a:gd name="T9" fmla="*/ 1 h 3"/>
                    <a:gd name="T10" fmla="*/ 0 w 3"/>
                    <a:gd name="T11" fmla="*/ 1 h 3"/>
                    <a:gd name="T12" fmla="*/ 0 w 3"/>
                    <a:gd name="T13" fmla="*/ 1 h 3"/>
                    <a:gd name="T14" fmla="*/ 1 w 3"/>
                    <a:gd name="T15" fmla="*/ 1 h 3"/>
                    <a:gd name="T16" fmla="*/ 1 w 3"/>
                    <a:gd name="T17" fmla="*/ 3 h 3"/>
                    <a:gd name="T18" fmla="*/ 1 w 3"/>
                    <a:gd name="T19" fmla="*/ 3 h 3"/>
                    <a:gd name="T20" fmla="*/ 1 w 3"/>
                    <a:gd name="T21" fmla="*/ 3 h 3"/>
                    <a:gd name="T22" fmla="*/ 3 w 3"/>
                    <a:gd name="T23" fmla="*/ 3 h 3"/>
                    <a:gd name="T24" fmla="*/ 3 w 3"/>
                    <a:gd name="T25" fmla="*/ 3 h 3"/>
                    <a:gd name="T26" fmla="*/ 3 w 3"/>
                    <a:gd name="T27" fmla="*/ 1 h 3"/>
                    <a:gd name="T28" fmla="*/ 3 w 3"/>
                    <a:gd name="T29" fmla="*/ 1 h 3"/>
                    <a:gd name="T30" fmla="*/ 3 w 3"/>
                    <a:gd name="T31" fmla="*/ 1 h 3"/>
                    <a:gd name="T32" fmla="*/ 3 w 3"/>
                    <a:gd name="T33" fmla="*/ 1 h 3"/>
                    <a:gd name="T34" fmla="*/ 3 w 3"/>
                    <a:gd name="T35" fmla="*/ 0 h 3"/>
                    <a:gd name="T36" fmla="*/ 3 w 3"/>
                    <a:gd name="T37" fmla="*/ 0 h 3"/>
                    <a:gd name="T38" fmla="*/ 3 w 3"/>
                    <a:gd name="T39" fmla="*/ 0 h 3"/>
                    <a:gd name="T40" fmla="*/ 1 w 3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3"/>
                    <a:gd name="T65" fmla="*/ 3 w 3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7" name="Freeform 4460"/>
                <p:cNvSpPr>
                  <a:spLocks/>
                </p:cNvSpPr>
                <p:nvPr/>
              </p:nvSpPr>
              <p:spPr bwMode="auto">
                <a:xfrm>
                  <a:off x="827" y="4114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1 h 5"/>
                    <a:gd name="T4" fmla="*/ 1 w 1"/>
                    <a:gd name="T5" fmla="*/ 1 h 5"/>
                    <a:gd name="T6" fmla="*/ 1 w 1"/>
                    <a:gd name="T7" fmla="*/ 1 h 5"/>
                    <a:gd name="T8" fmla="*/ 1 w 1"/>
                    <a:gd name="T9" fmla="*/ 1 h 5"/>
                    <a:gd name="T10" fmla="*/ 1 w 1"/>
                    <a:gd name="T11" fmla="*/ 1 h 5"/>
                    <a:gd name="T12" fmla="*/ 1 w 1"/>
                    <a:gd name="T13" fmla="*/ 1 h 5"/>
                    <a:gd name="T14" fmla="*/ 1 w 1"/>
                    <a:gd name="T15" fmla="*/ 1 h 5"/>
                    <a:gd name="T16" fmla="*/ 1 w 1"/>
                    <a:gd name="T17" fmla="*/ 1 h 5"/>
                    <a:gd name="T18" fmla="*/ 1 w 1"/>
                    <a:gd name="T19" fmla="*/ 1 h 5"/>
                    <a:gd name="T20" fmla="*/ 1 w 1"/>
                    <a:gd name="T21" fmla="*/ 1 h 5"/>
                    <a:gd name="T22" fmla="*/ 1 w 1"/>
                    <a:gd name="T23" fmla="*/ 1 h 5"/>
                    <a:gd name="T24" fmla="*/ 1 w 1"/>
                    <a:gd name="T25" fmla="*/ 2 h 5"/>
                    <a:gd name="T26" fmla="*/ 1 w 1"/>
                    <a:gd name="T27" fmla="*/ 2 h 5"/>
                    <a:gd name="T28" fmla="*/ 1 w 1"/>
                    <a:gd name="T29" fmla="*/ 5 h 5"/>
                    <a:gd name="T30" fmla="*/ 0 w 1"/>
                    <a:gd name="T31" fmla="*/ 5 h 5"/>
                    <a:gd name="T32" fmla="*/ 0 w 1"/>
                    <a:gd name="T33" fmla="*/ 2 h 5"/>
                    <a:gd name="T34" fmla="*/ 0 w 1"/>
                    <a:gd name="T35" fmla="*/ 2 h 5"/>
                    <a:gd name="T36" fmla="*/ 0 w 1"/>
                    <a:gd name="T37" fmla="*/ 1 h 5"/>
                    <a:gd name="T38" fmla="*/ 0 w 1"/>
                    <a:gd name="T39" fmla="*/ 1 h 5"/>
                    <a:gd name="T40" fmla="*/ 0 w 1"/>
                    <a:gd name="T41" fmla="*/ 1 h 5"/>
                    <a:gd name="T42" fmla="*/ 0 w 1"/>
                    <a:gd name="T43" fmla="*/ 1 h 5"/>
                    <a:gd name="T44" fmla="*/ 0 w 1"/>
                    <a:gd name="T45" fmla="*/ 1 h 5"/>
                    <a:gd name="T46" fmla="*/ 1 w 1"/>
                    <a:gd name="T47" fmla="*/ 1 h 5"/>
                    <a:gd name="T48" fmla="*/ 1 w 1"/>
                    <a:gd name="T49" fmla="*/ 0 h 5"/>
                    <a:gd name="T50" fmla="*/ 1 w 1"/>
                    <a:gd name="T51" fmla="*/ 0 h 5"/>
                    <a:gd name="T52" fmla="*/ 1 w 1"/>
                    <a:gd name="T53" fmla="*/ 0 h 5"/>
                    <a:gd name="T54" fmla="*/ 1 w 1"/>
                    <a:gd name="T55" fmla="*/ 0 h 5"/>
                    <a:gd name="T56" fmla="*/ 1 w 1"/>
                    <a:gd name="T57" fmla="*/ 0 h 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5"/>
                    <a:gd name="T89" fmla="*/ 1 w 1"/>
                    <a:gd name="T90" fmla="*/ 5 h 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5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8" name="Freeform 4461"/>
                <p:cNvSpPr>
                  <a:spLocks/>
                </p:cNvSpPr>
                <p:nvPr/>
              </p:nvSpPr>
              <p:spPr bwMode="auto">
                <a:xfrm>
                  <a:off x="829" y="4114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5 h 5"/>
                    <a:gd name="T4" fmla="*/ 3 w 3"/>
                    <a:gd name="T5" fmla="*/ 5 h 5"/>
                    <a:gd name="T6" fmla="*/ 3 w 3"/>
                    <a:gd name="T7" fmla="*/ 5 h 5"/>
                    <a:gd name="T8" fmla="*/ 3 w 3"/>
                    <a:gd name="T9" fmla="*/ 5 h 5"/>
                    <a:gd name="T10" fmla="*/ 3 w 3"/>
                    <a:gd name="T11" fmla="*/ 5 h 5"/>
                    <a:gd name="T12" fmla="*/ 2 w 3"/>
                    <a:gd name="T13" fmla="*/ 5 h 5"/>
                    <a:gd name="T14" fmla="*/ 2 w 3"/>
                    <a:gd name="T15" fmla="*/ 5 h 5"/>
                    <a:gd name="T16" fmla="*/ 2 w 3"/>
                    <a:gd name="T17" fmla="*/ 5 h 5"/>
                    <a:gd name="T18" fmla="*/ 0 w 3"/>
                    <a:gd name="T19" fmla="*/ 5 h 5"/>
                    <a:gd name="T20" fmla="*/ 0 w 3"/>
                    <a:gd name="T21" fmla="*/ 3 h 5"/>
                    <a:gd name="T22" fmla="*/ 0 w 3"/>
                    <a:gd name="T23" fmla="*/ 3 h 5"/>
                    <a:gd name="T24" fmla="*/ 0 w 3"/>
                    <a:gd name="T25" fmla="*/ 2 h 5"/>
                    <a:gd name="T26" fmla="*/ 0 w 3"/>
                    <a:gd name="T27" fmla="*/ 2 h 5"/>
                    <a:gd name="T28" fmla="*/ 2 w 3"/>
                    <a:gd name="T29" fmla="*/ 1 h 5"/>
                    <a:gd name="T30" fmla="*/ 2 w 3"/>
                    <a:gd name="T31" fmla="*/ 1 h 5"/>
                    <a:gd name="T32" fmla="*/ 2 w 3"/>
                    <a:gd name="T33" fmla="*/ 1 h 5"/>
                    <a:gd name="T34" fmla="*/ 3 w 3"/>
                    <a:gd name="T35" fmla="*/ 1 h 5"/>
                    <a:gd name="T36" fmla="*/ 3 w 3"/>
                    <a:gd name="T37" fmla="*/ 2 h 5"/>
                    <a:gd name="T38" fmla="*/ 3 w 3"/>
                    <a:gd name="T39" fmla="*/ 2 h 5"/>
                    <a:gd name="T40" fmla="*/ 3 w 3"/>
                    <a:gd name="T41" fmla="*/ 0 h 5"/>
                    <a:gd name="T42" fmla="*/ 3 w 3"/>
                    <a:gd name="T43" fmla="*/ 0 h 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5"/>
                    <a:gd name="T68" fmla="*/ 3 w 3"/>
                    <a:gd name="T69" fmla="*/ 5 h 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5">
                      <a:moveTo>
                        <a:pt x="3" y="0"/>
                      </a:move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599" name="Freeform 4462"/>
                <p:cNvSpPr>
                  <a:spLocks/>
                </p:cNvSpPr>
                <p:nvPr/>
              </p:nvSpPr>
              <p:spPr bwMode="auto">
                <a:xfrm>
                  <a:off x="829" y="4116"/>
                  <a:ext cx="3" cy="3"/>
                </a:xfrm>
                <a:custGeom>
                  <a:avLst/>
                  <a:gdLst>
                    <a:gd name="T0" fmla="*/ 2 w 3"/>
                    <a:gd name="T1" fmla="*/ 0 h 3"/>
                    <a:gd name="T2" fmla="*/ 2 w 3"/>
                    <a:gd name="T3" fmla="*/ 0 h 3"/>
                    <a:gd name="T4" fmla="*/ 2 w 3"/>
                    <a:gd name="T5" fmla="*/ 0 h 3"/>
                    <a:gd name="T6" fmla="*/ 0 w 3"/>
                    <a:gd name="T7" fmla="*/ 0 h 3"/>
                    <a:gd name="T8" fmla="*/ 0 w 3"/>
                    <a:gd name="T9" fmla="*/ 0 h 3"/>
                    <a:gd name="T10" fmla="*/ 0 w 3"/>
                    <a:gd name="T11" fmla="*/ 0 h 3"/>
                    <a:gd name="T12" fmla="*/ 0 w 3"/>
                    <a:gd name="T13" fmla="*/ 1 h 3"/>
                    <a:gd name="T14" fmla="*/ 0 w 3"/>
                    <a:gd name="T15" fmla="*/ 1 h 3"/>
                    <a:gd name="T16" fmla="*/ 0 w 3"/>
                    <a:gd name="T17" fmla="*/ 1 h 3"/>
                    <a:gd name="T18" fmla="*/ 0 w 3"/>
                    <a:gd name="T19" fmla="*/ 1 h 3"/>
                    <a:gd name="T20" fmla="*/ 2 w 3"/>
                    <a:gd name="T21" fmla="*/ 3 h 3"/>
                    <a:gd name="T22" fmla="*/ 2 w 3"/>
                    <a:gd name="T23" fmla="*/ 3 h 3"/>
                    <a:gd name="T24" fmla="*/ 2 w 3"/>
                    <a:gd name="T25" fmla="*/ 3 h 3"/>
                    <a:gd name="T26" fmla="*/ 2 w 3"/>
                    <a:gd name="T27" fmla="*/ 3 h 3"/>
                    <a:gd name="T28" fmla="*/ 3 w 3"/>
                    <a:gd name="T29" fmla="*/ 3 h 3"/>
                    <a:gd name="T30" fmla="*/ 3 w 3"/>
                    <a:gd name="T31" fmla="*/ 1 h 3"/>
                    <a:gd name="T32" fmla="*/ 3 w 3"/>
                    <a:gd name="T33" fmla="*/ 1 h 3"/>
                    <a:gd name="T34" fmla="*/ 3 w 3"/>
                    <a:gd name="T35" fmla="*/ 1 h 3"/>
                    <a:gd name="T36" fmla="*/ 3 w 3"/>
                    <a:gd name="T37" fmla="*/ 1 h 3"/>
                    <a:gd name="T38" fmla="*/ 3 w 3"/>
                    <a:gd name="T39" fmla="*/ 0 h 3"/>
                    <a:gd name="T40" fmla="*/ 3 w 3"/>
                    <a:gd name="T41" fmla="*/ 0 h 3"/>
                    <a:gd name="T42" fmla="*/ 3 w 3"/>
                    <a:gd name="T43" fmla="*/ 0 h 3"/>
                    <a:gd name="T44" fmla="*/ 2 w 3"/>
                    <a:gd name="T45" fmla="*/ 0 h 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"/>
                    <a:gd name="T70" fmla="*/ 0 h 3"/>
                    <a:gd name="T71" fmla="*/ 3 w 3"/>
                    <a:gd name="T72" fmla="*/ 3 h 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" h="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0" name="Freeform 4463"/>
                <p:cNvSpPr>
                  <a:spLocks/>
                </p:cNvSpPr>
                <p:nvPr/>
              </p:nvSpPr>
              <p:spPr bwMode="auto">
                <a:xfrm>
                  <a:off x="833" y="4114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1 w 4"/>
                    <a:gd name="T3" fmla="*/ 0 h 5"/>
                    <a:gd name="T4" fmla="*/ 1 w 4"/>
                    <a:gd name="T5" fmla="*/ 2 h 5"/>
                    <a:gd name="T6" fmla="*/ 1 w 4"/>
                    <a:gd name="T7" fmla="*/ 2 h 5"/>
                    <a:gd name="T8" fmla="*/ 1 w 4"/>
                    <a:gd name="T9" fmla="*/ 1 h 5"/>
                    <a:gd name="T10" fmla="*/ 1 w 4"/>
                    <a:gd name="T11" fmla="*/ 1 h 5"/>
                    <a:gd name="T12" fmla="*/ 2 w 4"/>
                    <a:gd name="T13" fmla="*/ 1 h 5"/>
                    <a:gd name="T14" fmla="*/ 2 w 4"/>
                    <a:gd name="T15" fmla="*/ 1 h 5"/>
                    <a:gd name="T16" fmla="*/ 2 w 4"/>
                    <a:gd name="T17" fmla="*/ 1 h 5"/>
                    <a:gd name="T18" fmla="*/ 2 w 4"/>
                    <a:gd name="T19" fmla="*/ 2 h 5"/>
                    <a:gd name="T20" fmla="*/ 2 w 4"/>
                    <a:gd name="T21" fmla="*/ 2 h 5"/>
                    <a:gd name="T22" fmla="*/ 4 w 4"/>
                    <a:gd name="T23" fmla="*/ 2 h 5"/>
                    <a:gd name="T24" fmla="*/ 4 w 4"/>
                    <a:gd name="T25" fmla="*/ 3 h 5"/>
                    <a:gd name="T26" fmla="*/ 4 w 4"/>
                    <a:gd name="T27" fmla="*/ 5 h 5"/>
                    <a:gd name="T28" fmla="*/ 2 w 4"/>
                    <a:gd name="T29" fmla="*/ 5 h 5"/>
                    <a:gd name="T30" fmla="*/ 2 w 4"/>
                    <a:gd name="T31" fmla="*/ 3 h 5"/>
                    <a:gd name="T32" fmla="*/ 2 w 4"/>
                    <a:gd name="T33" fmla="*/ 2 h 5"/>
                    <a:gd name="T34" fmla="*/ 2 w 4"/>
                    <a:gd name="T35" fmla="*/ 2 h 5"/>
                    <a:gd name="T36" fmla="*/ 2 w 4"/>
                    <a:gd name="T37" fmla="*/ 2 h 5"/>
                    <a:gd name="T38" fmla="*/ 2 w 4"/>
                    <a:gd name="T39" fmla="*/ 2 h 5"/>
                    <a:gd name="T40" fmla="*/ 2 w 4"/>
                    <a:gd name="T41" fmla="*/ 2 h 5"/>
                    <a:gd name="T42" fmla="*/ 2 w 4"/>
                    <a:gd name="T43" fmla="*/ 2 h 5"/>
                    <a:gd name="T44" fmla="*/ 1 w 4"/>
                    <a:gd name="T45" fmla="*/ 2 h 5"/>
                    <a:gd name="T46" fmla="*/ 1 w 4"/>
                    <a:gd name="T47" fmla="*/ 2 h 5"/>
                    <a:gd name="T48" fmla="*/ 1 w 4"/>
                    <a:gd name="T49" fmla="*/ 2 h 5"/>
                    <a:gd name="T50" fmla="*/ 1 w 4"/>
                    <a:gd name="T51" fmla="*/ 2 h 5"/>
                    <a:gd name="T52" fmla="*/ 1 w 4"/>
                    <a:gd name="T53" fmla="*/ 3 h 5"/>
                    <a:gd name="T54" fmla="*/ 1 w 4"/>
                    <a:gd name="T55" fmla="*/ 3 h 5"/>
                    <a:gd name="T56" fmla="*/ 1 w 4"/>
                    <a:gd name="T57" fmla="*/ 5 h 5"/>
                    <a:gd name="T58" fmla="*/ 0 w 4"/>
                    <a:gd name="T59" fmla="*/ 5 h 5"/>
                    <a:gd name="T60" fmla="*/ 0 w 4"/>
                    <a:gd name="T61" fmla="*/ 0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5"/>
                    <a:gd name="T95" fmla="*/ 4 w 4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5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1" name="Freeform 4464"/>
                <p:cNvSpPr>
                  <a:spLocks/>
                </p:cNvSpPr>
                <p:nvPr/>
              </p:nvSpPr>
              <p:spPr bwMode="auto">
                <a:xfrm>
                  <a:off x="837" y="411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3 w 3"/>
                    <a:gd name="T5" fmla="*/ 4 h 4"/>
                    <a:gd name="T6" fmla="*/ 3 w 3"/>
                    <a:gd name="T7" fmla="*/ 4 h 4"/>
                    <a:gd name="T8" fmla="*/ 2 w 3"/>
                    <a:gd name="T9" fmla="*/ 4 h 4"/>
                    <a:gd name="T10" fmla="*/ 2 w 3"/>
                    <a:gd name="T11" fmla="*/ 4 h 4"/>
                    <a:gd name="T12" fmla="*/ 2 w 3"/>
                    <a:gd name="T13" fmla="*/ 4 h 4"/>
                    <a:gd name="T14" fmla="*/ 2 w 3"/>
                    <a:gd name="T15" fmla="*/ 4 h 4"/>
                    <a:gd name="T16" fmla="*/ 1 w 3"/>
                    <a:gd name="T17" fmla="*/ 4 h 4"/>
                    <a:gd name="T18" fmla="*/ 1 w 3"/>
                    <a:gd name="T19" fmla="*/ 4 h 4"/>
                    <a:gd name="T20" fmla="*/ 0 w 3"/>
                    <a:gd name="T21" fmla="*/ 2 h 4"/>
                    <a:gd name="T22" fmla="*/ 0 w 3"/>
                    <a:gd name="T23" fmla="*/ 2 h 4"/>
                    <a:gd name="T24" fmla="*/ 0 w 3"/>
                    <a:gd name="T25" fmla="*/ 1 h 4"/>
                    <a:gd name="T26" fmla="*/ 1 w 3"/>
                    <a:gd name="T27" fmla="*/ 1 h 4"/>
                    <a:gd name="T28" fmla="*/ 1 w 3"/>
                    <a:gd name="T29" fmla="*/ 0 h 4"/>
                    <a:gd name="T30" fmla="*/ 2 w 3"/>
                    <a:gd name="T31" fmla="*/ 0 h 4"/>
                    <a:gd name="T32" fmla="*/ 2 w 3"/>
                    <a:gd name="T33" fmla="*/ 0 h 4"/>
                    <a:gd name="T34" fmla="*/ 2 w 3"/>
                    <a:gd name="T35" fmla="*/ 0 h 4"/>
                    <a:gd name="T36" fmla="*/ 2 w 3"/>
                    <a:gd name="T37" fmla="*/ 1 h 4"/>
                    <a:gd name="T38" fmla="*/ 3 w 3"/>
                    <a:gd name="T39" fmla="*/ 1 h 4"/>
                    <a:gd name="T40" fmla="*/ 3 w 3"/>
                    <a:gd name="T41" fmla="*/ 0 h 4"/>
                    <a:gd name="T42" fmla="*/ 3 w 3"/>
                    <a:gd name="T43" fmla="*/ 0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4"/>
                    <a:gd name="T68" fmla="*/ 3 w 3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4">
                      <a:moveTo>
                        <a:pt x="3" y="0"/>
                      </a:move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2" name="Freeform 4465"/>
                <p:cNvSpPr>
                  <a:spLocks/>
                </p:cNvSpPr>
                <p:nvPr/>
              </p:nvSpPr>
              <p:spPr bwMode="auto">
                <a:xfrm>
                  <a:off x="838" y="4116"/>
                  <a:ext cx="2" cy="3"/>
                </a:xfrm>
                <a:custGeom>
                  <a:avLst/>
                  <a:gdLst>
                    <a:gd name="T0" fmla="*/ 1 w 2"/>
                    <a:gd name="T1" fmla="*/ 0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0 w 2"/>
                    <a:gd name="T9" fmla="*/ 0 h 3"/>
                    <a:gd name="T10" fmla="*/ 0 w 2"/>
                    <a:gd name="T11" fmla="*/ 0 h 3"/>
                    <a:gd name="T12" fmla="*/ 0 w 2"/>
                    <a:gd name="T13" fmla="*/ 1 h 3"/>
                    <a:gd name="T14" fmla="*/ 0 w 2"/>
                    <a:gd name="T15" fmla="*/ 1 h 3"/>
                    <a:gd name="T16" fmla="*/ 0 w 2"/>
                    <a:gd name="T17" fmla="*/ 1 h 3"/>
                    <a:gd name="T18" fmla="*/ 0 w 2"/>
                    <a:gd name="T19" fmla="*/ 1 h 3"/>
                    <a:gd name="T20" fmla="*/ 0 w 2"/>
                    <a:gd name="T21" fmla="*/ 3 h 3"/>
                    <a:gd name="T22" fmla="*/ 0 w 2"/>
                    <a:gd name="T23" fmla="*/ 3 h 3"/>
                    <a:gd name="T24" fmla="*/ 1 w 2"/>
                    <a:gd name="T25" fmla="*/ 3 h 3"/>
                    <a:gd name="T26" fmla="*/ 1 w 2"/>
                    <a:gd name="T27" fmla="*/ 3 h 3"/>
                    <a:gd name="T28" fmla="*/ 1 w 2"/>
                    <a:gd name="T29" fmla="*/ 3 h 3"/>
                    <a:gd name="T30" fmla="*/ 1 w 2"/>
                    <a:gd name="T31" fmla="*/ 1 h 3"/>
                    <a:gd name="T32" fmla="*/ 2 w 2"/>
                    <a:gd name="T33" fmla="*/ 1 h 3"/>
                    <a:gd name="T34" fmla="*/ 2 w 2"/>
                    <a:gd name="T35" fmla="*/ 1 h 3"/>
                    <a:gd name="T36" fmla="*/ 2 w 2"/>
                    <a:gd name="T37" fmla="*/ 1 h 3"/>
                    <a:gd name="T38" fmla="*/ 2 w 2"/>
                    <a:gd name="T39" fmla="*/ 0 h 3"/>
                    <a:gd name="T40" fmla="*/ 1 w 2"/>
                    <a:gd name="T41" fmla="*/ 0 h 3"/>
                    <a:gd name="T42" fmla="*/ 1 w 2"/>
                    <a:gd name="T43" fmla="*/ 0 h 3"/>
                    <a:gd name="T44" fmla="*/ 1 w 2"/>
                    <a:gd name="T45" fmla="*/ 0 h 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"/>
                    <a:gd name="T70" fmla="*/ 0 h 3"/>
                    <a:gd name="T71" fmla="*/ 2 w 2"/>
                    <a:gd name="T72" fmla="*/ 3 h 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" h="3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3" name="Rectangle 4466"/>
                <p:cNvSpPr>
                  <a:spLocks noChangeArrowheads="1"/>
                </p:cNvSpPr>
                <p:nvPr/>
              </p:nvSpPr>
              <p:spPr bwMode="auto">
                <a:xfrm>
                  <a:off x="841" y="4114"/>
                  <a:ext cx="1" cy="5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4" name="Freeform 4467"/>
                <p:cNvSpPr>
                  <a:spLocks/>
                </p:cNvSpPr>
                <p:nvPr/>
              </p:nvSpPr>
              <p:spPr bwMode="auto">
                <a:xfrm>
                  <a:off x="911" y="3822"/>
                  <a:ext cx="6" cy="7"/>
                </a:xfrm>
                <a:custGeom>
                  <a:avLst/>
                  <a:gdLst>
                    <a:gd name="T0" fmla="*/ 1 w 6"/>
                    <a:gd name="T1" fmla="*/ 6 h 7"/>
                    <a:gd name="T2" fmla="*/ 0 w 6"/>
                    <a:gd name="T3" fmla="*/ 4 h 7"/>
                    <a:gd name="T4" fmla="*/ 1 w 6"/>
                    <a:gd name="T5" fmla="*/ 1 h 7"/>
                    <a:gd name="T6" fmla="*/ 2 w 6"/>
                    <a:gd name="T7" fmla="*/ 0 h 7"/>
                    <a:gd name="T8" fmla="*/ 5 w 6"/>
                    <a:gd name="T9" fmla="*/ 1 h 7"/>
                    <a:gd name="T10" fmla="*/ 6 w 6"/>
                    <a:gd name="T11" fmla="*/ 4 h 7"/>
                    <a:gd name="T12" fmla="*/ 6 w 6"/>
                    <a:gd name="T13" fmla="*/ 6 h 7"/>
                    <a:gd name="T14" fmla="*/ 3 w 6"/>
                    <a:gd name="T15" fmla="*/ 7 h 7"/>
                    <a:gd name="T16" fmla="*/ 1 w 6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7"/>
                    <a:gd name="T29" fmla="*/ 6 w 6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7">
                      <a:moveTo>
                        <a:pt x="1" y="6"/>
                      </a:move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5" y="1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5" name="Freeform 4468"/>
                <p:cNvSpPr>
                  <a:spLocks/>
                </p:cNvSpPr>
                <p:nvPr/>
              </p:nvSpPr>
              <p:spPr bwMode="auto">
                <a:xfrm>
                  <a:off x="911" y="3822"/>
                  <a:ext cx="6" cy="7"/>
                </a:xfrm>
                <a:custGeom>
                  <a:avLst/>
                  <a:gdLst>
                    <a:gd name="T0" fmla="*/ 1 w 6"/>
                    <a:gd name="T1" fmla="*/ 6 h 7"/>
                    <a:gd name="T2" fmla="*/ 0 w 6"/>
                    <a:gd name="T3" fmla="*/ 4 h 7"/>
                    <a:gd name="T4" fmla="*/ 1 w 6"/>
                    <a:gd name="T5" fmla="*/ 1 h 7"/>
                    <a:gd name="T6" fmla="*/ 2 w 6"/>
                    <a:gd name="T7" fmla="*/ 0 h 7"/>
                    <a:gd name="T8" fmla="*/ 5 w 6"/>
                    <a:gd name="T9" fmla="*/ 1 h 7"/>
                    <a:gd name="T10" fmla="*/ 6 w 6"/>
                    <a:gd name="T11" fmla="*/ 4 h 7"/>
                    <a:gd name="T12" fmla="*/ 6 w 6"/>
                    <a:gd name="T13" fmla="*/ 6 h 7"/>
                    <a:gd name="T14" fmla="*/ 3 w 6"/>
                    <a:gd name="T15" fmla="*/ 7 h 7"/>
                    <a:gd name="T16" fmla="*/ 1 w 6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7"/>
                    <a:gd name="T29" fmla="*/ 6 w 6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7">
                      <a:moveTo>
                        <a:pt x="1" y="6"/>
                      </a:move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5" y="1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6" name="Freeform 4469"/>
                <p:cNvSpPr>
                  <a:spLocks/>
                </p:cNvSpPr>
                <p:nvPr/>
              </p:nvSpPr>
              <p:spPr bwMode="auto">
                <a:xfrm>
                  <a:off x="912" y="3820"/>
                  <a:ext cx="10" cy="7"/>
                </a:xfrm>
                <a:custGeom>
                  <a:avLst/>
                  <a:gdLst>
                    <a:gd name="T0" fmla="*/ 0 w 10"/>
                    <a:gd name="T1" fmla="*/ 7 h 7"/>
                    <a:gd name="T2" fmla="*/ 7 w 10"/>
                    <a:gd name="T3" fmla="*/ 0 h 7"/>
                    <a:gd name="T4" fmla="*/ 10 w 10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10"/>
                    <a:gd name="T10" fmla="*/ 0 h 7"/>
                    <a:gd name="T11" fmla="*/ 10 w 10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" h="7">
                      <a:moveTo>
                        <a:pt x="0" y="7"/>
                      </a:moveTo>
                      <a:lnTo>
                        <a:pt x="7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3175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7" name="Freeform 4470"/>
                <p:cNvSpPr>
                  <a:spLocks/>
                </p:cNvSpPr>
                <p:nvPr/>
              </p:nvSpPr>
              <p:spPr bwMode="auto">
                <a:xfrm>
                  <a:off x="1018" y="3923"/>
                  <a:ext cx="7" cy="7"/>
                </a:xfrm>
                <a:custGeom>
                  <a:avLst/>
                  <a:gdLst>
                    <a:gd name="T0" fmla="*/ 1 w 7"/>
                    <a:gd name="T1" fmla="*/ 6 h 7"/>
                    <a:gd name="T2" fmla="*/ 0 w 7"/>
                    <a:gd name="T3" fmla="*/ 3 h 7"/>
                    <a:gd name="T4" fmla="*/ 1 w 7"/>
                    <a:gd name="T5" fmla="*/ 1 h 7"/>
                    <a:gd name="T6" fmla="*/ 3 w 7"/>
                    <a:gd name="T7" fmla="*/ 0 h 7"/>
                    <a:gd name="T8" fmla="*/ 6 w 7"/>
                    <a:gd name="T9" fmla="*/ 1 h 7"/>
                    <a:gd name="T10" fmla="*/ 7 w 7"/>
                    <a:gd name="T11" fmla="*/ 3 h 7"/>
                    <a:gd name="T12" fmla="*/ 6 w 7"/>
                    <a:gd name="T13" fmla="*/ 6 h 7"/>
                    <a:gd name="T14" fmla="*/ 3 w 7"/>
                    <a:gd name="T15" fmla="*/ 7 h 7"/>
                    <a:gd name="T16" fmla="*/ 1 w 7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7"/>
                    <a:gd name="T29" fmla="*/ 7 w 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7">
                      <a:moveTo>
                        <a:pt x="1" y="6"/>
                      </a:move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3" y="0"/>
                      </a:lnTo>
                      <a:lnTo>
                        <a:pt x="6" y="1"/>
                      </a:lnTo>
                      <a:lnTo>
                        <a:pt x="7" y="3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8" name="Freeform 4471"/>
                <p:cNvSpPr>
                  <a:spLocks/>
                </p:cNvSpPr>
                <p:nvPr/>
              </p:nvSpPr>
              <p:spPr bwMode="auto">
                <a:xfrm>
                  <a:off x="1018" y="3923"/>
                  <a:ext cx="7" cy="7"/>
                </a:xfrm>
                <a:custGeom>
                  <a:avLst/>
                  <a:gdLst>
                    <a:gd name="T0" fmla="*/ 1 w 7"/>
                    <a:gd name="T1" fmla="*/ 6 h 7"/>
                    <a:gd name="T2" fmla="*/ 0 w 7"/>
                    <a:gd name="T3" fmla="*/ 3 h 7"/>
                    <a:gd name="T4" fmla="*/ 1 w 7"/>
                    <a:gd name="T5" fmla="*/ 1 h 7"/>
                    <a:gd name="T6" fmla="*/ 3 w 7"/>
                    <a:gd name="T7" fmla="*/ 0 h 7"/>
                    <a:gd name="T8" fmla="*/ 6 w 7"/>
                    <a:gd name="T9" fmla="*/ 1 h 7"/>
                    <a:gd name="T10" fmla="*/ 7 w 7"/>
                    <a:gd name="T11" fmla="*/ 3 h 7"/>
                    <a:gd name="T12" fmla="*/ 6 w 7"/>
                    <a:gd name="T13" fmla="*/ 6 h 7"/>
                    <a:gd name="T14" fmla="*/ 3 w 7"/>
                    <a:gd name="T15" fmla="*/ 7 h 7"/>
                    <a:gd name="T16" fmla="*/ 1 w 7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7"/>
                    <a:gd name="T29" fmla="*/ 7 w 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7">
                      <a:moveTo>
                        <a:pt x="1" y="6"/>
                      </a:move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3" y="0"/>
                      </a:lnTo>
                      <a:lnTo>
                        <a:pt x="6" y="1"/>
                      </a:lnTo>
                      <a:lnTo>
                        <a:pt x="7" y="3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09" name="Freeform 4472"/>
                <p:cNvSpPr>
                  <a:spLocks/>
                </p:cNvSpPr>
                <p:nvPr/>
              </p:nvSpPr>
              <p:spPr bwMode="auto">
                <a:xfrm>
                  <a:off x="1019" y="3921"/>
                  <a:ext cx="11" cy="8"/>
                </a:xfrm>
                <a:custGeom>
                  <a:avLst/>
                  <a:gdLst>
                    <a:gd name="T0" fmla="*/ 0 w 11"/>
                    <a:gd name="T1" fmla="*/ 8 h 8"/>
                    <a:gd name="T2" fmla="*/ 7 w 11"/>
                    <a:gd name="T3" fmla="*/ 0 h 8"/>
                    <a:gd name="T4" fmla="*/ 11 w 11"/>
                    <a:gd name="T5" fmla="*/ 0 h 8"/>
                    <a:gd name="T6" fmla="*/ 0 60000 65536"/>
                    <a:gd name="T7" fmla="*/ 0 60000 65536"/>
                    <a:gd name="T8" fmla="*/ 0 60000 65536"/>
                    <a:gd name="T9" fmla="*/ 0 w 11"/>
                    <a:gd name="T10" fmla="*/ 0 h 8"/>
                    <a:gd name="T11" fmla="*/ 11 w 11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1" h="8">
                      <a:moveTo>
                        <a:pt x="0" y="8"/>
                      </a:moveTo>
                      <a:lnTo>
                        <a:pt x="7" y="0"/>
                      </a:lnTo>
                      <a:lnTo>
                        <a:pt x="11" y="0"/>
                      </a:lnTo>
                    </a:path>
                  </a:pathLst>
                </a:custGeom>
                <a:noFill/>
                <a:ln w="3175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0" name="Freeform 4473"/>
                <p:cNvSpPr>
                  <a:spLocks/>
                </p:cNvSpPr>
                <p:nvPr/>
              </p:nvSpPr>
              <p:spPr bwMode="auto">
                <a:xfrm>
                  <a:off x="1168" y="3810"/>
                  <a:ext cx="7" cy="7"/>
                </a:xfrm>
                <a:custGeom>
                  <a:avLst/>
                  <a:gdLst>
                    <a:gd name="T0" fmla="*/ 1 w 7"/>
                    <a:gd name="T1" fmla="*/ 6 h 7"/>
                    <a:gd name="T2" fmla="*/ 0 w 7"/>
                    <a:gd name="T3" fmla="*/ 4 h 7"/>
                    <a:gd name="T4" fmla="*/ 1 w 7"/>
                    <a:gd name="T5" fmla="*/ 1 h 7"/>
                    <a:gd name="T6" fmla="*/ 4 w 7"/>
                    <a:gd name="T7" fmla="*/ 0 h 7"/>
                    <a:gd name="T8" fmla="*/ 6 w 7"/>
                    <a:gd name="T9" fmla="*/ 1 h 7"/>
                    <a:gd name="T10" fmla="*/ 7 w 7"/>
                    <a:gd name="T11" fmla="*/ 4 h 7"/>
                    <a:gd name="T12" fmla="*/ 6 w 7"/>
                    <a:gd name="T13" fmla="*/ 6 h 7"/>
                    <a:gd name="T14" fmla="*/ 4 w 7"/>
                    <a:gd name="T15" fmla="*/ 7 h 7"/>
                    <a:gd name="T16" fmla="*/ 1 w 7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7"/>
                    <a:gd name="T29" fmla="*/ 7 w 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7">
                      <a:moveTo>
                        <a:pt x="1" y="6"/>
                      </a:move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7" y="4"/>
                      </a:lnTo>
                      <a:lnTo>
                        <a:pt x="6" y="6"/>
                      </a:lnTo>
                      <a:lnTo>
                        <a:pt x="4" y="7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1" name="Freeform 4474"/>
                <p:cNvSpPr>
                  <a:spLocks/>
                </p:cNvSpPr>
                <p:nvPr/>
              </p:nvSpPr>
              <p:spPr bwMode="auto">
                <a:xfrm>
                  <a:off x="1168" y="3810"/>
                  <a:ext cx="7" cy="7"/>
                </a:xfrm>
                <a:custGeom>
                  <a:avLst/>
                  <a:gdLst>
                    <a:gd name="T0" fmla="*/ 1 w 7"/>
                    <a:gd name="T1" fmla="*/ 6 h 7"/>
                    <a:gd name="T2" fmla="*/ 0 w 7"/>
                    <a:gd name="T3" fmla="*/ 4 h 7"/>
                    <a:gd name="T4" fmla="*/ 1 w 7"/>
                    <a:gd name="T5" fmla="*/ 1 h 7"/>
                    <a:gd name="T6" fmla="*/ 4 w 7"/>
                    <a:gd name="T7" fmla="*/ 0 h 7"/>
                    <a:gd name="T8" fmla="*/ 6 w 7"/>
                    <a:gd name="T9" fmla="*/ 1 h 7"/>
                    <a:gd name="T10" fmla="*/ 7 w 7"/>
                    <a:gd name="T11" fmla="*/ 4 h 7"/>
                    <a:gd name="T12" fmla="*/ 6 w 7"/>
                    <a:gd name="T13" fmla="*/ 6 h 7"/>
                    <a:gd name="T14" fmla="*/ 4 w 7"/>
                    <a:gd name="T15" fmla="*/ 7 h 7"/>
                    <a:gd name="T16" fmla="*/ 1 w 7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7"/>
                    <a:gd name="T29" fmla="*/ 7 w 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7">
                      <a:moveTo>
                        <a:pt x="1" y="6"/>
                      </a:moveTo>
                      <a:lnTo>
                        <a:pt x="0" y="4"/>
                      </a:lnTo>
                      <a:lnTo>
                        <a:pt x="1" y="1"/>
                      </a:ln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7" y="4"/>
                      </a:lnTo>
                      <a:lnTo>
                        <a:pt x="6" y="6"/>
                      </a:lnTo>
                      <a:lnTo>
                        <a:pt x="4" y="7"/>
                      </a:lnTo>
                      <a:lnTo>
                        <a:pt x="1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2" name="Freeform 4475"/>
                <p:cNvSpPr>
                  <a:spLocks/>
                </p:cNvSpPr>
                <p:nvPr/>
              </p:nvSpPr>
              <p:spPr bwMode="auto">
                <a:xfrm>
                  <a:off x="1169" y="3808"/>
                  <a:ext cx="11" cy="7"/>
                </a:xfrm>
                <a:custGeom>
                  <a:avLst/>
                  <a:gdLst>
                    <a:gd name="T0" fmla="*/ 0 w 11"/>
                    <a:gd name="T1" fmla="*/ 7 h 7"/>
                    <a:gd name="T2" fmla="*/ 8 w 11"/>
                    <a:gd name="T3" fmla="*/ 0 h 7"/>
                    <a:gd name="T4" fmla="*/ 11 w 11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11"/>
                    <a:gd name="T10" fmla="*/ 0 h 7"/>
                    <a:gd name="T11" fmla="*/ 11 w 11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1" h="7">
                      <a:moveTo>
                        <a:pt x="0" y="7"/>
                      </a:moveTo>
                      <a:lnTo>
                        <a:pt x="8" y="0"/>
                      </a:lnTo>
                      <a:lnTo>
                        <a:pt x="11" y="0"/>
                      </a:lnTo>
                    </a:path>
                  </a:pathLst>
                </a:custGeom>
                <a:noFill/>
                <a:ln w="3175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3" name="Freeform 4476"/>
                <p:cNvSpPr>
                  <a:spLocks/>
                </p:cNvSpPr>
                <p:nvPr/>
              </p:nvSpPr>
              <p:spPr bwMode="auto">
                <a:xfrm>
                  <a:off x="1007" y="3963"/>
                  <a:ext cx="6" cy="7"/>
                </a:xfrm>
                <a:custGeom>
                  <a:avLst/>
                  <a:gdLst>
                    <a:gd name="T0" fmla="*/ 1 w 6"/>
                    <a:gd name="T1" fmla="*/ 6 h 7"/>
                    <a:gd name="T2" fmla="*/ 0 w 6"/>
                    <a:gd name="T3" fmla="*/ 3 h 7"/>
                    <a:gd name="T4" fmla="*/ 1 w 6"/>
                    <a:gd name="T5" fmla="*/ 1 h 7"/>
                    <a:gd name="T6" fmla="*/ 2 w 6"/>
                    <a:gd name="T7" fmla="*/ 0 h 7"/>
                    <a:gd name="T8" fmla="*/ 4 w 6"/>
                    <a:gd name="T9" fmla="*/ 1 h 7"/>
                    <a:gd name="T10" fmla="*/ 6 w 6"/>
                    <a:gd name="T11" fmla="*/ 3 h 7"/>
                    <a:gd name="T12" fmla="*/ 6 w 6"/>
                    <a:gd name="T13" fmla="*/ 6 h 7"/>
                    <a:gd name="T14" fmla="*/ 3 w 6"/>
                    <a:gd name="T15" fmla="*/ 7 h 7"/>
                    <a:gd name="T16" fmla="*/ 1 w 6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7"/>
                    <a:gd name="T29" fmla="*/ 6 w 6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7">
                      <a:moveTo>
                        <a:pt x="1" y="6"/>
                      </a:move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4" name="Freeform 4477"/>
                <p:cNvSpPr>
                  <a:spLocks/>
                </p:cNvSpPr>
                <p:nvPr/>
              </p:nvSpPr>
              <p:spPr bwMode="auto">
                <a:xfrm>
                  <a:off x="1007" y="3963"/>
                  <a:ext cx="6" cy="7"/>
                </a:xfrm>
                <a:custGeom>
                  <a:avLst/>
                  <a:gdLst>
                    <a:gd name="T0" fmla="*/ 1 w 6"/>
                    <a:gd name="T1" fmla="*/ 6 h 7"/>
                    <a:gd name="T2" fmla="*/ 0 w 6"/>
                    <a:gd name="T3" fmla="*/ 3 h 7"/>
                    <a:gd name="T4" fmla="*/ 1 w 6"/>
                    <a:gd name="T5" fmla="*/ 1 h 7"/>
                    <a:gd name="T6" fmla="*/ 2 w 6"/>
                    <a:gd name="T7" fmla="*/ 0 h 7"/>
                    <a:gd name="T8" fmla="*/ 4 w 6"/>
                    <a:gd name="T9" fmla="*/ 1 h 7"/>
                    <a:gd name="T10" fmla="*/ 6 w 6"/>
                    <a:gd name="T11" fmla="*/ 3 h 7"/>
                    <a:gd name="T12" fmla="*/ 6 w 6"/>
                    <a:gd name="T13" fmla="*/ 6 h 7"/>
                    <a:gd name="T14" fmla="*/ 3 w 6"/>
                    <a:gd name="T15" fmla="*/ 7 h 7"/>
                    <a:gd name="T16" fmla="*/ 1 w 6"/>
                    <a:gd name="T17" fmla="*/ 6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7"/>
                    <a:gd name="T29" fmla="*/ 6 w 6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7">
                      <a:moveTo>
                        <a:pt x="1" y="6"/>
                      </a:move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6" y="6"/>
                      </a:lnTo>
                      <a:lnTo>
                        <a:pt x="3" y="7"/>
                      </a:lnTo>
                      <a:lnTo>
                        <a:pt x="1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5" name="Freeform 4478"/>
                <p:cNvSpPr>
                  <a:spLocks/>
                </p:cNvSpPr>
                <p:nvPr/>
              </p:nvSpPr>
              <p:spPr bwMode="auto">
                <a:xfrm>
                  <a:off x="1008" y="3960"/>
                  <a:ext cx="10" cy="7"/>
                </a:xfrm>
                <a:custGeom>
                  <a:avLst/>
                  <a:gdLst>
                    <a:gd name="T0" fmla="*/ 0 w 10"/>
                    <a:gd name="T1" fmla="*/ 7 h 7"/>
                    <a:gd name="T2" fmla="*/ 7 w 10"/>
                    <a:gd name="T3" fmla="*/ 0 h 7"/>
                    <a:gd name="T4" fmla="*/ 10 w 10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10"/>
                    <a:gd name="T10" fmla="*/ 0 h 7"/>
                    <a:gd name="T11" fmla="*/ 10 w 10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" h="7">
                      <a:moveTo>
                        <a:pt x="0" y="7"/>
                      </a:moveTo>
                      <a:lnTo>
                        <a:pt x="7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3175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6" name="Freeform 4479"/>
                <p:cNvSpPr>
                  <a:spLocks/>
                </p:cNvSpPr>
                <p:nvPr/>
              </p:nvSpPr>
              <p:spPr bwMode="auto">
                <a:xfrm>
                  <a:off x="1189" y="3539"/>
                  <a:ext cx="62" cy="322"/>
                </a:xfrm>
                <a:custGeom>
                  <a:avLst/>
                  <a:gdLst>
                    <a:gd name="T0" fmla="*/ 0 w 62"/>
                    <a:gd name="T1" fmla="*/ 0 h 322"/>
                    <a:gd name="T2" fmla="*/ 0 w 62"/>
                    <a:gd name="T3" fmla="*/ 47 h 322"/>
                    <a:gd name="T4" fmla="*/ 60 w 62"/>
                    <a:gd name="T5" fmla="*/ 47 h 322"/>
                    <a:gd name="T6" fmla="*/ 60 w 62"/>
                    <a:gd name="T7" fmla="*/ 145 h 322"/>
                    <a:gd name="T8" fmla="*/ 42 w 62"/>
                    <a:gd name="T9" fmla="*/ 145 h 322"/>
                    <a:gd name="T10" fmla="*/ 42 w 62"/>
                    <a:gd name="T11" fmla="*/ 322 h 322"/>
                    <a:gd name="T12" fmla="*/ 62 w 62"/>
                    <a:gd name="T13" fmla="*/ 322 h 32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2"/>
                    <a:gd name="T22" fmla="*/ 0 h 322"/>
                    <a:gd name="T23" fmla="*/ 62 w 62"/>
                    <a:gd name="T24" fmla="*/ 322 h 32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2" h="322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60" y="47"/>
                      </a:lnTo>
                      <a:lnTo>
                        <a:pt x="60" y="145"/>
                      </a:lnTo>
                      <a:lnTo>
                        <a:pt x="42" y="145"/>
                      </a:lnTo>
                      <a:lnTo>
                        <a:pt x="42" y="322"/>
                      </a:lnTo>
                      <a:lnTo>
                        <a:pt x="62" y="32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7" name="Freeform 4480"/>
                <p:cNvSpPr>
                  <a:spLocks/>
                </p:cNvSpPr>
                <p:nvPr/>
              </p:nvSpPr>
              <p:spPr bwMode="auto">
                <a:xfrm>
                  <a:off x="1073" y="3458"/>
                  <a:ext cx="116" cy="86"/>
                </a:xfrm>
                <a:custGeom>
                  <a:avLst/>
                  <a:gdLst>
                    <a:gd name="T0" fmla="*/ 116 w 116"/>
                    <a:gd name="T1" fmla="*/ 86 h 86"/>
                    <a:gd name="T2" fmla="*/ 116 w 116"/>
                    <a:gd name="T3" fmla="*/ 0 h 86"/>
                    <a:gd name="T4" fmla="*/ 0 w 116"/>
                    <a:gd name="T5" fmla="*/ 0 h 86"/>
                    <a:gd name="T6" fmla="*/ 0 60000 65536"/>
                    <a:gd name="T7" fmla="*/ 0 60000 65536"/>
                    <a:gd name="T8" fmla="*/ 0 60000 65536"/>
                    <a:gd name="T9" fmla="*/ 0 w 116"/>
                    <a:gd name="T10" fmla="*/ 0 h 86"/>
                    <a:gd name="T11" fmla="*/ 116 w 116"/>
                    <a:gd name="T12" fmla="*/ 86 h 8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16" h="86">
                      <a:moveTo>
                        <a:pt x="116" y="86"/>
                      </a:moveTo>
                      <a:lnTo>
                        <a:pt x="11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8" name="Freeform 4481"/>
                <p:cNvSpPr>
                  <a:spLocks/>
                </p:cNvSpPr>
                <p:nvPr/>
              </p:nvSpPr>
              <p:spPr bwMode="auto">
                <a:xfrm>
                  <a:off x="1073" y="3165"/>
                  <a:ext cx="506" cy="293"/>
                </a:xfrm>
                <a:custGeom>
                  <a:avLst/>
                  <a:gdLst>
                    <a:gd name="T0" fmla="*/ 0 w 506"/>
                    <a:gd name="T1" fmla="*/ 293 h 293"/>
                    <a:gd name="T2" fmla="*/ 0 w 506"/>
                    <a:gd name="T3" fmla="*/ 0 h 293"/>
                    <a:gd name="T4" fmla="*/ 506 w 506"/>
                    <a:gd name="T5" fmla="*/ 0 h 293"/>
                    <a:gd name="T6" fmla="*/ 0 60000 65536"/>
                    <a:gd name="T7" fmla="*/ 0 60000 65536"/>
                    <a:gd name="T8" fmla="*/ 0 60000 65536"/>
                    <a:gd name="T9" fmla="*/ 0 w 506"/>
                    <a:gd name="T10" fmla="*/ 0 h 293"/>
                    <a:gd name="T11" fmla="*/ 506 w 506"/>
                    <a:gd name="T12" fmla="*/ 293 h 29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506" h="293">
                      <a:moveTo>
                        <a:pt x="0" y="293"/>
                      </a:moveTo>
                      <a:lnTo>
                        <a:pt x="0" y="0"/>
                      </a:lnTo>
                      <a:lnTo>
                        <a:pt x="506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19" name="Freeform 4482"/>
                <p:cNvSpPr>
                  <a:spLocks/>
                </p:cNvSpPr>
                <p:nvPr/>
              </p:nvSpPr>
              <p:spPr bwMode="auto">
                <a:xfrm>
                  <a:off x="648" y="3104"/>
                  <a:ext cx="368" cy="377"/>
                </a:xfrm>
                <a:custGeom>
                  <a:avLst/>
                  <a:gdLst>
                    <a:gd name="T0" fmla="*/ 3 w 368"/>
                    <a:gd name="T1" fmla="*/ 377 h 377"/>
                    <a:gd name="T2" fmla="*/ 368 w 368"/>
                    <a:gd name="T3" fmla="*/ 376 h 377"/>
                    <a:gd name="T4" fmla="*/ 368 w 368"/>
                    <a:gd name="T5" fmla="*/ 0 h 377"/>
                    <a:gd name="T6" fmla="*/ 292 w 368"/>
                    <a:gd name="T7" fmla="*/ 0 h 377"/>
                    <a:gd name="T8" fmla="*/ 292 w 368"/>
                    <a:gd name="T9" fmla="*/ 61 h 377"/>
                    <a:gd name="T10" fmla="*/ 243 w 368"/>
                    <a:gd name="T11" fmla="*/ 61 h 377"/>
                    <a:gd name="T12" fmla="*/ 243 w 368"/>
                    <a:gd name="T13" fmla="*/ 17 h 377"/>
                    <a:gd name="T14" fmla="*/ 201 w 368"/>
                    <a:gd name="T15" fmla="*/ 17 h 377"/>
                    <a:gd name="T16" fmla="*/ 201 w 368"/>
                    <a:gd name="T17" fmla="*/ 63 h 377"/>
                    <a:gd name="T18" fmla="*/ 0 w 368"/>
                    <a:gd name="T19" fmla="*/ 61 h 37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8"/>
                    <a:gd name="T31" fmla="*/ 0 h 377"/>
                    <a:gd name="T32" fmla="*/ 368 w 368"/>
                    <a:gd name="T33" fmla="*/ 377 h 37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8" h="377">
                      <a:moveTo>
                        <a:pt x="3" y="377"/>
                      </a:moveTo>
                      <a:lnTo>
                        <a:pt x="368" y="376"/>
                      </a:lnTo>
                      <a:lnTo>
                        <a:pt x="368" y="0"/>
                      </a:lnTo>
                      <a:lnTo>
                        <a:pt x="292" y="0"/>
                      </a:lnTo>
                      <a:lnTo>
                        <a:pt x="292" y="61"/>
                      </a:lnTo>
                      <a:lnTo>
                        <a:pt x="243" y="61"/>
                      </a:lnTo>
                      <a:lnTo>
                        <a:pt x="243" y="17"/>
                      </a:lnTo>
                      <a:lnTo>
                        <a:pt x="201" y="17"/>
                      </a:lnTo>
                      <a:lnTo>
                        <a:pt x="201" y="63"/>
                      </a:lnTo>
                      <a:lnTo>
                        <a:pt x="0" y="6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0" name="Freeform 4483"/>
                <p:cNvSpPr>
                  <a:spLocks/>
                </p:cNvSpPr>
                <p:nvPr/>
              </p:nvSpPr>
              <p:spPr bwMode="auto">
                <a:xfrm>
                  <a:off x="892" y="3971"/>
                  <a:ext cx="8" cy="6"/>
                </a:xfrm>
                <a:custGeom>
                  <a:avLst/>
                  <a:gdLst>
                    <a:gd name="T0" fmla="*/ 4 w 8"/>
                    <a:gd name="T1" fmla="*/ 0 h 6"/>
                    <a:gd name="T2" fmla="*/ 7 w 8"/>
                    <a:gd name="T3" fmla="*/ 0 h 6"/>
                    <a:gd name="T4" fmla="*/ 8 w 8"/>
                    <a:gd name="T5" fmla="*/ 2 h 6"/>
                    <a:gd name="T6" fmla="*/ 7 w 8"/>
                    <a:gd name="T7" fmla="*/ 5 h 6"/>
                    <a:gd name="T8" fmla="*/ 4 w 8"/>
                    <a:gd name="T9" fmla="*/ 6 h 6"/>
                    <a:gd name="T10" fmla="*/ 2 w 8"/>
                    <a:gd name="T11" fmla="*/ 5 h 6"/>
                    <a:gd name="T12" fmla="*/ 0 w 8"/>
                    <a:gd name="T13" fmla="*/ 2 h 6"/>
                    <a:gd name="T14" fmla="*/ 2 w 8"/>
                    <a:gd name="T15" fmla="*/ 0 h 6"/>
                    <a:gd name="T16" fmla="*/ 4 w 8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"/>
                    <a:gd name="T28" fmla="*/ 0 h 6"/>
                    <a:gd name="T29" fmla="*/ 8 w 8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" h="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2"/>
                      </a:lnTo>
                      <a:lnTo>
                        <a:pt x="7" y="5"/>
                      </a:lnTo>
                      <a:lnTo>
                        <a:pt x="4" y="6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2916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1" name="Freeform 4484"/>
                <p:cNvSpPr>
                  <a:spLocks/>
                </p:cNvSpPr>
                <p:nvPr/>
              </p:nvSpPr>
              <p:spPr bwMode="auto">
                <a:xfrm>
                  <a:off x="892" y="3971"/>
                  <a:ext cx="8" cy="6"/>
                </a:xfrm>
                <a:custGeom>
                  <a:avLst/>
                  <a:gdLst>
                    <a:gd name="T0" fmla="*/ 4 w 8"/>
                    <a:gd name="T1" fmla="*/ 0 h 6"/>
                    <a:gd name="T2" fmla="*/ 7 w 8"/>
                    <a:gd name="T3" fmla="*/ 0 h 6"/>
                    <a:gd name="T4" fmla="*/ 8 w 8"/>
                    <a:gd name="T5" fmla="*/ 2 h 6"/>
                    <a:gd name="T6" fmla="*/ 7 w 8"/>
                    <a:gd name="T7" fmla="*/ 5 h 6"/>
                    <a:gd name="T8" fmla="*/ 4 w 8"/>
                    <a:gd name="T9" fmla="*/ 6 h 6"/>
                    <a:gd name="T10" fmla="*/ 2 w 8"/>
                    <a:gd name="T11" fmla="*/ 5 h 6"/>
                    <a:gd name="T12" fmla="*/ 0 w 8"/>
                    <a:gd name="T13" fmla="*/ 2 h 6"/>
                    <a:gd name="T14" fmla="*/ 2 w 8"/>
                    <a:gd name="T15" fmla="*/ 0 h 6"/>
                    <a:gd name="T16" fmla="*/ 4 w 8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"/>
                    <a:gd name="T28" fmla="*/ 0 h 6"/>
                    <a:gd name="T29" fmla="*/ 8 w 8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" h="6">
                      <a:moveTo>
                        <a:pt x="4" y="0"/>
                      </a:moveTo>
                      <a:lnTo>
                        <a:pt x="7" y="0"/>
                      </a:lnTo>
                      <a:lnTo>
                        <a:pt x="8" y="2"/>
                      </a:lnTo>
                      <a:lnTo>
                        <a:pt x="7" y="5"/>
                      </a:lnTo>
                      <a:lnTo>
                        <a:pt x="4" y="6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2" name="Freeform 4485"/>
                <p:cNvSpPr>
                  <a:spLocks/>
                </p:cNvSpPr>
                <p:nvPr/>
              </p:nvSpPr>
              <p:spPr bwMode="auto">
                <a:xfrm>
                  <a:off x="953" y="3971"/>
                  <a:ext cx="7" cy="6"/>
                </a:xfrm>
                <a:custGeom>
                  <a:avLst/>
                  <a:gdLst>
                    <a:gd name="T0" fmla="*/ 4 w 7"/>
                    <a:gd name="T1" fmla="*/ 0 h 6"/>
                    <a:gd name="T2" fmla="*/ 6 w 7"/>
                    <a:gd name="T3" fmla="*/ 1 h 6"/>
                    <a:gd name="T4" fmla="*/ 7 w 7"/>
                    <a:gd name="T5" fmla="*/ 2 h 6"/>
                    <a:gd name="T6" fmla="*/ 6 w 7"/>
                    <a:gd name="T7" fmla="*/ 5 h 6"/>
                    <a:gd name="T8" fmla="*/ 4 w 7"/>
                    <a:gd name="T9" fmla="*/ 6 h 6"/>
                    <a:gd name="T10" fmla="*/ 1 w 7"/>
                    <a:gd name="T11" fmla="*/ 5 h 6"/>
                    <a:gd name="T12" fmla="*/ 0 w 7"/>
                    <a:gd name="T13" fmla="*/ 2 h 6"/>
                    <a:gd name="T14" fmla="*/ 1 w 7"/>
                    <a:gd name="T15" fmla="*/ 1 h 6"/>
                    <a:gd name="T16" fmla="*/ 4 w 7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6"/>
                    <a:gd name="T29" fmla="*/ 7 w 7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6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7" y="2"/>
                      </a:lnTo>
                      <a:lnTo>
                        <a:pt x="6" y="5"/>
                      </a:ln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2916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3" name="Freeform 4486"/>
                <p:cNvSpPr>
                  <a:spLocks/>
                </p:cNvSpPr>
                <p:nvPr/>
              </p:nvSpPr>
              <p:spPr bwMode="auto">
                <a:xfrm>
                  <a:off x="953" y="3971"/>
                  <a:ext cx="7" cy="6"/>
                </a:xfrm>
                <a:custGeom>
                  <a:avLst/>
                  <a:gdLst>
                    <a:gd name="T0" fmla="*/ 4 w 7"/>
                    <a:gd name="T1" fmla="*/ 0 h 6"/>
                    <a:gd name="T2" fmla="*/ 6 w 7"/>
                    <a:gd name="T3" fmla="*/ 1 h 6"/>
                    <a:gd name="T4" fmla="*/ 7 w 7"/>
                    <a:gd name="T5" fmla="*/ 2 h 6"/>
                    <a:gd name="T6" fmla="*/ 6 w 7"/>
                    <a:gd name="T7" fmla="*/ 5 h 6"/>
                    <a:gd name="T8" fmla="*/ 4 w 7"/>
                    <a:gd name="T9" fmla="*/ 6 h 6"/>
                    <a:gd name="T10" fmla="*/ 1 w 7"/>
                    <a:gd name="T11" fmla="*/ 5 h 6"/>
                    <a:gd name="T12" fmla="*/ 0 w 7"/>
                    <a:gd name="T13" fmla="*/ 2 h 6"/>
                    <a:gd name="T14" fmla="*/ 1 w 7"/>
                    <a:gd name="T15" fmla="*/ 1 h 6"/>
                    <a:gd name="T16" fmla="*/ 4 w 7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6"/>
                    <a:gd name="T29" fmla="*/ 7 w 7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6">
                      <a:moveTo>
                        <a:pt x="4" y="0"/>
                      </a:moveTo>
                      <a:lnTo>
                        <a:pt x="6" y="1"/>
                      </a:lnTo>
                      <a:lnTo>
                        <a:pt x="7" y="2"/>
                      </a:lnTo>
                      <a:lnTo>
                        <a:pt x="6" y="5"/>
                      </a:lnTo>
                      <a:lnTo>
                        <a:pt x="4" y="6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4" name="Freeform 4487"/>
                <p:cNvSpPr>
                  <a:spLocks/>
                </p:cNvSpPr>
                <p:nvPr/>
              </p:nvSpPr>
              <p:spPr bwMode="auto">
                <a:xfrm>
                  <a:off x="1024" y="3971"/>
                  <a:ext cx="7" cy="6"/>
                </a:xfrm>
                <a:custGeom>
                  <a:avLst/>
                  <a:gdLst>
                    <a:gd name="T0" fmla="*/ 3 w 7"/>
                    <a:gd name="T1" fmla="*/ 0 h 6"/>
                    <a:gd name="T2" fmla="*/ 6 w 7"/>
                    <a:gd name="T3" fmla="*/ 0 h 6"/>
                    <a:gd name="T4" fmla="*/ 7 w 7"/>
                    <a:gd name="T5" fmla="*/ 2 h 6"/>
                    <a:gd name="T6" fmla="*/ 6 w 7"/>
                    <a:gd name="T7" fmla="*/ 5 h 6"/>
                    <a:gd name="T8" fmla="*/ 3 w 7"/>
                    <a:gd name="T9" fmla="*/ 6 h 6"/>
                    <a:gd name="T10" fmla="*/ 1 w 7"/>
                    <a:gd name="T11" fmla="*/ 5 h 6"/>
                    <a:gd name="T12" fmla="*/ 0 w 7"/>
                    <a:gd name="T13" fmla="*/ 2 h 6"/>
                    <a:gd name="T14" fmla="*/ 1 w 7"/>
                    <a:gd name="T15" fmla="*/ 0 h 6"/>
                    <a:gd name="T16" fmla="*/ 3 w 7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6"/>
                    <a:gd name="T29" fmla="*/ 7 w 7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6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7" y="2"/>
                      </a:lnTo>
                      <a:lnTo>
                        <a:pt x="6" y="5"/>
                      </a:lnTo>
                      <a:lnTo>
                        <a:pt x="3" y="6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9166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5" name="Freeform 4488"/>
                <p:cNvSpPr>
                  <a:spLocks/>
                </p:cNvSpPr>
                <p:nvPr/>
              </p:nvSpPr>
              <p:spPr bwMode="auto">
                <a:xfrm>
                  <a:off x="1024" y="3971"/>
                  <a:ext cx="7" cy="6"/>
                </a:xfrm>
                <a:custGeom>
                  <a:avLst/>
                  <a:gdLst>
                    <a:gd name="T0" fmla="*/ 3 w 7"/>
                    <a:gd name="T1" fmla="*/ 0 h 6"/>
                    <a:gd name="T2" fmla="*/ 6 w 7"/>
                    <a:gd name="T3" fmla="*/ 0 h 6"/>
                    <a:gd name="T4" fmla="*/ 7 w 7"/>
                    <a:gd name="T5" fmla="*/ 2 h 6"/>
                    <a:gd name="T6" fmla="*/ 6 w 7"/>
                    <a:gd name="T7" fmla="*/ 5 h 6"/>
                    <a:gd name="T8" fmla="*/ 3 w 7"/>
                    <a:gd name="T9" fmla="*/ 6 h 6"/>
                    <a:gd name="T10" fmla="*/ 1 w 7"/>
                    <a:gd name="T11" fmla="*/ 5 h 6"/>
                    <a:gd name="T12" fmla="*/ 0 w 7"/>
                    <a:gd name="T13" fmla="*/ 2 h 6"/>
                    <a:gd name="T14" fmla="*/ 1 w 7"/>
                    <a:gd name="T15" fmla="*/ 0 h 6"/>
                    <a:gd name="T16" fmla="*/ 3 w 7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6"/>
                    <a:gd name="T29" fmla="*/ 7 w 7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6">
                      <a:moveTo>
                        <a:pt x="3" y="0"/>
                      </a:moveTo>
                      <a:lnTo>
                        <a:pt x="6" y="0"/>
                      </a:lnTo>
                      <a:lnTo>
                        <a:pt x="7" y="2"/>
                      </a:lnTo>
                      <a:lnTo>
                        <a:pt x="6" y="5"/>
                      </a:lnTo>
                      <a:lnTo>
                        <a:pt x="3" y="6"/>
                      </a:ln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6" name="Freeform 4489"/>
                <p:cNvSpPr>
                  <a:spLocks noEditPoints="1"/>
                </p:cNvSpPr>
                <p:nvPr/>
              </p:nvSpPr>
              <p:spPr bwMode="auto">
                <a:xfrm>
                  <a:off x="890" y="3964"/>
                  <a:ext cx="4" cy="5"/>
                </a:xfrm>
                <a:custGeom>
                  <a:avLst/>
                  <a:gdLst>
                    <a:gd name="T0" fmla="*/ 4 w 4"/>
                    <a:gd name="T1" fmla="*/ 2 h 5"/>
                    <a:gd name="T2" fmla="*/ 4 w 4"/>
                    <a:gd name="T3" fmla="*/ 2 h 5"/>
                    <a:gd name="T4" fmla="*/ 4 w 4"/>
                    <a:gd name="T5" fmla="*/ 3 h 5"/>
                    <a:gd name="T6" fmla="*/ 2 w 4"/>
                    <a:gd name="T7" fmla="*/ 5 h 5"/>
                    <a:gd name="T8" fmla="*/ 1 w 4"/>
                    <a:gd name="T9" fmla="*/ 5 h 5"/>
                    <a:gd name="T10" fmla="*/ 1 w 4"/>
                    <a:gd name="T11" fmla="*/ 3 h 5"/>
                    <a:gd name="T12" fmla="*/ 0 w 4"/>
                    <a:gd name="T13" fmla="*/ 2 h 5"/>
                    <a:gd name="T14" fmla="*/ 1 w 4"/>
                    <a:gd name="T15" fmla="*/ 2 h 5"/>
                    <a:gd name="T16" fmla="*/ 1 w 4"/>
                    <a:gd name="T17" fmla="*/ 1 h 5"/>
                    <a:gd name="T18" fmla="*/ 1 w 4"/>
                    <a:gd name="T19" fmla="*/ 1 h 5"/>
                    <a:gd name="T20" fmla="*/ 1 w 4"/>
                    <a:gd name="T21" fmla="*/ 1 h 5"/>
                    <a:gd name="T22" fmla="*/ 1 w 4"/>
                    <a:gd name="T23" fmla="*/ 0 h 5"/>
                    <a:gd name="T24" fmla="*/ 1 w 4"/>
                    <a:gd name="T25" fmla="*/ 0 h 5"/>
                    <a:gd name="T26" fmla="*/ 2 w 4"/>
                    <a:gd name="T27" fmla="*/ 0 h 5"/>
                    <a:gd name="T28" fmla="*/ 2 w 4"/>
                    <a:gd name="T29" fmla="*/ 0 h 5"/>
                    <a:gd name="T30" fmla="*/ 4 w 4"/>
                    <a:gd name="T31" fmla="*/ 1 h 5"/>
                    <a:gd name="T32" fmla="*/ 4 w 4"/>
                    <a:gd name="T33" fmla="*/ 1 h 5"/>
                    <a:gd name="T34" fmla="*/ 2 w 4"/>
                    <a:gd name="T35" fmla="*/ 1 h 5"/>
                    <a:gd name="T36" fmla="*/ 2 w 4"/>
                    <a:gd name="T37" fmla="*/ 0 h 5"/>
                    <a:gd name="T38" fmla="*/ 1 w 4"/>
                    <a:gd name="T39" fmla="*/ 1 h 5"/>
                    <a:gd name="T40" fmla="*/ 1 w 4"/>
                    <a:gd name="T41" fmla="*/ 1 h 5"/>
                    <a:gd name="T42" fmla="*/ 1 w 4"/>
                    <a:gd name="T43" fmla="*/ 1 h 5"/>
                    <a:gd name="T44" fmla="*/ 2 w 4"/>
                    <a:gd name="T45" fmla="*/ 2 h 5"/>
                    <a:gd name="T46" fmla="*/ 2 w 4"/>
                    <a:gd name="T47" fmla="*/ 1 h 5"/>
                    <a:gd name="T48" fmla="*/ 2 w 4"/>
                    <a:gd name="T49" fmla="*/ 1 h 5"/>
                    <a:gd name="T50" fmla="*/ 2 w 4"/>
                    <a:gd name="T51" fmla="*/ 1 h 5"/>
                    <a:gd name="T52" fmla="*/ 2 w 4"/>
                    <a:gd name="T53" fmla="*/ 1 h 5"/>
                    <a:gd name="T54" fmla="*/ 2 w 4"/>
                    <a:gd name="T55" fmla="*/ 0 h 5"/>
                    <a:gd name="T56" fmla="*/ 1 w 4"/>
                    <a:gd name="T57" fmla="*/ 2 h 5"/>
                    <a:gd name="T58" fmla="*/ 1 w 4"/>
                    <a:gd name="T59" fmla="*/ 2 h 5"/>
                    <a:gd name="T60" fmla="*/ 1 w 4"/>
                    <a:gd name="T61" fmla="*/ 3 h 5"/>
                    <a:gd name="T62" fmla="*/ 1 w 4"/>
                    <a:gd name="T63" fmla="*/ 3 h 5"/>
                    <a:gd name="T64" fmla="*/ 1 w 4"/>
                    <a:gd name="T65" fmla="*/ 3 h 5"/>
                    <a:gd name="T66" fmla="*/ 2 w 4"/>
                    <a:gd name="T67" fmla="*/ 3 h 5"/>
                    <a:gd name="T68" fmla="*/ 2 w 4"/>
                    <a:gd name="T69" fmla="*/ 3 h 5"/>
                    <a:gd name="T70" fmla="*/ 2 w 4"/>
                    <a:gd name="T71" fmla="*/ 2 h 5"/>
                    <a:gd name="T72" fmla="*/ 2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close/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  <a:moveTo>
                        <a:pt x="2" y="2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4" y="3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7" name="Freeform 4490"/>
                <p:cNvSpPr>
                  <a:spLocks/>
                </p:cNvSpPr>
                <p:nvPr/>
              </p:nvSpPr>
              <p:spPr bwMode="auto">
                <a:xfrm>
                  <a:off x="894" y="3964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1 w 3"/>
                    <a:gd name="T7" fmla="*/ 0 h 5"/>
                    <a:gd name="T8" fmla="*/ 1 w 3"/>
                    <a:gd name="T9" fmla="*/ 0 h 5"/>
                    <a:gd name="T10" fmla="*/ 1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3 w 3"/>
                    <a:gd name="T17" fmla="*/ 1 h 5"/>
                    <a:gd name="T18" fmla="*/ 3 w 3"/>
                    <a:gd name="T19" fmla="*/ 1 h 5"/>
                    <a:gd name="T20" fmla="*/ 3 w 3"/>
                    <a:gd name="T21" fmla="*/ 1 h 5"/>
                    <a:gd name="T22" fmla="*/ 2 w 3"/>
                    <a:gd name="T23" fmla="*/ 2 h 5"/>
                    <a:gd name="T24" fmla="*/ 2 w 3"/>
                    <a:gd name="T25" fmla="*/ 2 h 5"/>
                    <a:gd name="T26" fmla="*/ 2 w 3"/>
                    <a:gd name="T27" fmla="*/ 2 h 5"/>
                    <a:gd name="T28" fmla="*/ 1 w 3"/>
                    <a:gd name="T29" fmla="*/ 3 h 5"/>
                    <a:gd name="T30" fmla="*/ 3 w 3"/>
                    <a:gd name="T31" fmla="*/ 3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2 h 5"/>
                    <a:gd name="T38" fmla="*/ 2 w 3"/>
                    <a:gd name="T39" fmla="*/ 2 h 5"/>
                    <a:gd name="T40" fmla="*/ 2 w 3"/>
                    <a:gd name="T41" fmla="*/ 1 h 5"/>
                    <a:gd name="T42" fmla="*/ 2 w 3"/>
                    <a:gd name="T43" fmla="*/ 1 h 5"/>
                    <a:gd name="T44" fmla="*/ 2 w 3"/>
                    <a:gd name="T45" fmla="*/ 1 h 5"/>
                    <a:gd name="T46" fmla="*/ 2 w 3"/>
                    <a:gd name="T47" fmla="*/ 1 h 5"/>
                    <a:gd name="T48" fmla="*/ 2 w 3"/>
                    <a:gd name="T49" fmla="*/ 1 h 5"/>
                    <a:gd name="T50" fmla="*/ 2 w 3"/>
                    <a:gd name="T51" fmla="*/ 0 h 5"/>
                    <a:gd name="T52" fmla="*/ 1 w 3"/>
                    <a:gd name="T53" fmla="*/ 0 h 5"/>
                    <a:gd name="T54" fmla="*/ 1 w 3"/>
                    <a:gd name="T55" fmla="*/ 0 h 5"/>
                    <a:gd name="T56" fmla="*/ 1 w 3"/>
                    <a:gd name="T57" fmla="*/ 1 h 5"/>
                    <a:gd name="T58" fmla="*/ 1 w 3"/>
                    <a:gd name="T59" fmla="*/ 1 h 5"/>
                    <a:gd name="T60" fmla="*/ 1 w 3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8" name="Freeform 4491"/>
                <p:cNvSpPr>
                  <a:spLocks/>
                </p:cNvSpPr>
                <p:nvPr/>
              </p:nvSpPr>
              <p:spPr bwMode="auto">
                <a:xfrm>
                  <a:off x="897" y="3964"/>
                  <a:ext cx="3" cy="5"/>
                </a:xfrm>
                <a:custGeom>
                  <a:avLst/>
                  <a:gdLst>
                    <a:gd name="T0" fmla="*/ 0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0 w 3"/>
                    <a:gd name="T7" fmla="*/ 0 h 5"/>
                    <a:gd name="T8" fmla="*/ 2 w 3"/>
                    <a:gd name="T9" fmla="*/ 0 h 5"/>
                    <a:gd name="T10" fmla="*/ 2 w 3"/>
                    <a:gd name="T11" fmla="*/ 0 h 5"/>
                    <a:gd name="T12" fmla="*/ 3 w 3"/>
                    <a:gd name="T13" fmla="*/ 0 h 5"/>
                    <a:gd name="T14" fmla="*/ 3 w 3"/>
                    <a:gd name="T15" fmla="*/ 0 h 5"/>
                    <a:gd name="T16" fmla="*/ 3 w 3"/>
                    <a:gd name="T17" fmla="*/ 1 h 5"/>
                    <a:gd name="T18" fmla="*/ 3 w 3"/>
                    <a:gd name="T19" fmla="*/ 1 h 5"/>
                    <a:gd name="T20" fmla="*/ 3 w 3"/>
                    <a:gd name="T21" fmla="*/ 1 h 5"/>
                    <a:gd name="T22" fmla="*/ 3 w 3"/>
                    <a:gd name="T23" fmla="*/ 2 h 5"/>
                    <a:gd name="T24" fmla="*/ 3 w 3"/>
                    <a:gd name="T25" fmla="*/ 2 h 5"/>
                    <a:gd name="T26" fmla="*/ 3 w 3"/>
                    <a:gd name="T27" fmla="*/ 2 h 5"/>
                    <a:gd name="T28" fmla="*/ 2 w 3"/>
                    <a:gd name="T29" fmla="*/ 3 h 5"/>
                    <a:gd name="T30" fmla="*/ 3 w 3"/>
                    <a:gd name="T31" fmla="*/ 3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2 h 5"/>
                    <a:gd name="T38" fmla="*/ 3 w 3"/>
                    <a:gd name="T39" fmla="*/ 2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1 h 5"/>
                    <a:gd name="T46" fmla="*/ 3 w 3"/>
                    <a:gd name="T47" fmla="*/ 1 h 5"/>
                    <a:gd name="T48" fmla="*/ 3 w 3"/>
                    <a:gd name="T49" fmla="*/ 1 h 5"/>
                    <a:gd name="T50" fmla="*/ 3 w 3"/>
                    <a:gd name="T51" fmla="*/ 0 h 5"/>
                    <a:gd name="T52" fmla="*/ 2 w 3"/>
                    <a:gd name="T53" fmla="*/ 0 h 5"/>
                    <a:gd name="T54" fmla="*/ 2 w 3"/>
                    <a:gd name="T55" fmla="*/ 0 h 5"/>
                    <a:gd name="T56" fmla="*/ 2 w 3"/>
                    <a:gd name="T57" fmla="*/ 1 h 5"/>
                    <a:gd name="T58" fmla="*/ 0 w 3"/>
                    <a:gd name="T59" fmla="*/ 1 h 5"/>
                    <a:gd name="T60" fmla="*/ 0 w 3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29" name="Freeform 4492"/>
                <p:cNvSpPr>
                  <a:spLocks/>
                </p:cNvSpPr>
                <p:nvPr/>
              </p:nvSpPr>
              <p:spPr bwMode="auto">
                <a:xfrm>
                  <a:off x="903" y="3964"/>
                  <a:ext cx="2" cy="6"/>
                </a:xfrm>
                <a:custGeom>
                  <a:avLst/>
                  <a:gdLst>
                    <a:gd name="T0" fmla="*/ 0 w 2"/>
                    <a:gd name="T1" fmla="*/ 0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1 h 6"/>
                    <a:gd name="T8" fmla="*/ 0 w 2"/>
                    <a:gd name="T9" fmla="*/ 2 h 6"/>
                    <a:gd name="T10" fmla="*/ 0 w 2"/>
                    <a:gd name="T11" fmla="*/ 2 h 6"/>
                    <a:gd name="T12" fmla="*/ 0 w 2"/>
                    <a:gd name="T13" fmla="*/ 3 h 6"/>
                    <a:gd name="T14" fmla="*/ 0 w 2"/>
                    <a:gd name="T15" fmla="*/ 5 h 6"/>
                    <a:gd name="T16" fmla="*/ 0 w 2"/>
                    <a:gd name="T17" fmla="*/ 5 h 6"/>
                    <a:gd name="T18" fmla="*/ 0 w 2"/>
                    <a:gd name="T19" fmla="*/ 6 h 6"/>
                    <a:gd name="T20" fmla="*/ 0 w 2"/>
                    <a:gd name="T21" fmla="*/ 6 h 6"/>
                    <a:gd name="T22" fmla="*/ 0 w 2"/>
                    <a:gd name="T23" fmla="*/ 5 h 6"/>
                    <a:gd name="T24" fmla="*/ 0 w 2"/>
                    <a:gd name="T25" fmla="*/ 5 h 6"/>
                    <a:gd name="T26" fmla="*/ 0 w 2"/>
                    <a:gd name="T27" fmla="*/ 3 h 6"/>
                    <a:gd name="T28" fmla="*/ 0 w 2"/>
                    <a:gd name="T29" fmla="*/ 2 h 6"/>
                    <a:gd name="T30" fmla="*/ 0 w 2"/>
                    <a:gd name="T31" fmla="*/ 2 h 6"/>
                    <a:gd name="T32" fmla="*/ 0 w 2"/>
                    <a:gd name="T33" fmla="*/ 1 h 6"/>
                    <a:gd name="T34" fmla="*/ 0 w 2"/>
                    <a:gd name="T35" fmla="*/ 0 h 6"/>
                    <a:gd name="T36" fmla="*/ 0 w 2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6"/>
                    <a:gd name="T59" fmla="*/ 2 w 2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6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0" name="Freeform 4493"/>
                <p:cNvSpPr>
                  <a:spLocks/>
                </p:cNvSpPr>
                <p:nvPr/>
              </p:nvSpPr>
              <p:spPr bwMode="auto">
                <a:xfrm>
                  <a:off x="905" y="3964"/>
                  <a:ext cx="2" cy="5"/>
                </a:xfrm>
                <a:custGeom>
                  <a:avLst/>
                  <a:gdLst>
                    <a:gd name="T0" fmla="*/ 0 w 2"/>
                    <a:gd name="T1" fmla="*/ 0 h 5"/>
                    <a:gd name="T2" fmla="*/ 2 w 2"/>
                    <a:gd name="T3" fmla="*/ 0 h 5"/>
                    <a:gd name="T4" fmla="*/ 1 w 2"/>
                    <a:gd name="T5" fmla="*/ 5 h 5"/>
                    <a:gd name="T6" fmla="*/ 0 w 2"/>
                    <a:gd name="T7" fmla="*/ 3 h 5"/>
                    <a:gd name="T8" fmla="*/ 2 w 2"/>
                    <a:gd name="T9" fmla="*/ 0 h 5"/>
                    <a:gd name="T10" fmla="*/ 0 w 2"/>
                    <a:gd name="T11" fmla="*/ 0 h 5"/>
                    <a:gd name="T12" fmla="*/ 0 w 2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5"/>
                    <a:gd name="T23" fmla="*/ 2 w 2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5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1" name="Freeform 4495"/>
                <p:cNvSpPr>
                  <a:spLocks noEditPoints="1"/>
                </p:cNvSpPr>
                <p:nvPr/>
              </p:nvSpPr>
              <p:spPr bwMode="auto">
                <a:xfrm>
                  <a:off x="909" y="3964"/>
                  <a:ext cx="4" cy="5"/>
                </a:xfrm>
                <a:custGeom>
                  <a:avLst/>
                  <a:gdLst>
                    <a:gd name="T0" fmla="*/ 4 w 4"/>
                    <a:gd name="T1" fmla="*/ 2 h 5"/>
                    <a:gd name="T2" fmla="*/ 4 w 4"/>
                    <a:gd name="T3" fmla="*/ 2 h 5"/>
                    <a:gd name="T4" fmla="*/ 4 w 4"/>
                    <a:gd name="T5" fmla="*/ 3 h 5"/>
                    <a:gd name="T6" fmla="*/ 3 w 4"/>
                    <a:gd name="T7" fmla="*/ 5 h 5"/>
                    <a:gd name="T8" fmla="*/ 2 w 4"/>
                    <a:gd name="T9" fmla="*/ 5 h 5"/>
                    <a:gd name="T10" fmla="*/ 2 w 4"/>
                    <a:gd name="T11" fmla="*/ 3 h 5"/>
                    <a:gd name="T12" fmla="*/ 0 w 4"/>
                    <a:gd name="T13" fmla="*/ 2 h 5"/>
                    <a:gd name="T14" fmla="*/ 2 w 4"/>
                    <a:gd name="T15" fmla="*/ 2 h 5"/>
                    <a:gd name="T16" fmla="*/ 2 w 4"/>
                    <a:gd name="T17" fmla="*/ 1 h 5"/>
                    <a:gd name="T18" fmla="*/ 2 w 4"/>
                    <a:gd name="T19" fmla="*/ 1 h 5"/>
                    <a:gd name="T20" fmla="*/ 2 w 4"/>
                    <a:gd name="T21" fmla="*/ 1 h 5"/>
                    <a:gd name="T22" fmla="*/ 2 w 4"/>
                    <a:gd name="T23" fmla="*/ 0 h 5"/>
                    <a:gd name="T24" fmla="*/ 2 w 4"/>
                    <a:gd name="T25" fmla="*/ 0 h 5"/>
                    <a:gd name="T26" fmla="*/ 3 w 4"/>
                    <a:gd name="T27" fmla="*/ 0 h 5"/>
                    <a:gd name="T28" fmla="*/ 3 w 4"/>
                    <a:gd name="T29" fmla="*/ 0 h 5"/>
                    <a:gd name="T30" fmla="*/ 4 w 4"/>
                    <a:gd name="T31" fmla="*/ 1 h 5"/>
                    <a:gd name="T32" fmla="*/ 4 w 4"/>
                    <a:gd name="T33" fmla="*/ 1 h 5"/>
                    <a:gd name="T34" fmla="*/ 3 w 4"/>
                    <a:gd name="T35" fmla="*/ 1 h 5"/>
                    <a:gd name="T36" fmla="*/ 3 w 4"/>
                    <a:gd name="T37" fmla="*/ 0 h 5"/>
                    <a:gd name="T38" fmla="*/ 2 w 4"/>
                    <a:gd name="T39" fmla="*/ 1 h 5"/>
                    <a:gd name="T40" fmla="*/ 2 w 4"/>
                    <a:gd name="T41" fmla="*/ 1 h 5"/>
                    <a:gd name="T42" fmla="*/ 2 w 4"/>
                    <a:gd name="T43" fmla="*/ 1 h 5"/>
                    <a:gd name="T44" fmla="*/ 3 w 4"/>
                    <a:gd name="T45" fmla="*/ 2 h 5"/>
                    <a:gd name="T46" fmla="*/ 3 w 4"/>
                    <a:gd name="T47" fmla="*/ 1 h 5"/>
                    <a:gd name="T48" fmla="*/ 3 w 4"/>
                    <a:gd name="T49" fmla="*/ 1 h 5"/>
                    <a:gd name="T50" fmla="*/ 3 w 4"/>
                    <a:gd name="T51" fmla="*/ 1 h 5"/>
                    <a:gd name="T52" fmla="*/ 3 w 4"/>
                    <a:gd name="T53" fmla="*/ 1 h 5"/>
                    <a:gd name="T54" fmla="*/ 3 w 4"/>
                    <a:gd name="T55" fmla="*/ 0 h 5"/>
                    <a:gd name="T56" fmla="*/ 2 w 4"/>
                    <a:gd name="T57" fmla="*/ 2 h 5"/>
                    <a:gd name="T58" fmla="*/ 2 w 4"/>
                    <a:gd name="T59" fmla="*/ 2 h 5"/>
                    <a:gd name="T60" fmla="*/ 2 w 4"/>
                    <a:gd name="T61" fmla="*/ 3 h 5"/>
                    <a:gd name="T62" fmla="*/ 2 w 4"/>
                    <a:gd name="T63" fmla="*/ 3 h 5"/>
                    <a:gd name="T64" fmla="*/ 2 w 4"/>
                    <a:gd name="T65" fmla="*/ 3 h 5"/>
                    <a:gd name="T66" fmla="*/ 3 w 4"/>
                    <a:gd name="T67" fmla="*/ 3 h 5"/>
                    <a:gd name="T68" fmla="*/ 3 w 4"/>
                    <a:gd name="T69" fmla="*/ 3 h 5"/>
                    <a:gd name="T70" fmla="*/ 3 w 4"/>
                    <a:gd name="T71" fmla="*/ 2 h 5"/>
                    <a:gd name="T72" fmla="*/ 3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3" y="2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close/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close/>
                      <a:moveTo>
                        <a:pt x="3" y="2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2" name="Freeform 4496"/>
                <p:cNvSpPr>
                  <a:spLocks/>
                </p:cNvSpPr>
                <p:nvPr/>
              </p:nvSpPr>
              <p:spPr bwMode="auto">
                <a:xfrm>
                  <a:off x="913" y="3964"/>
                  <a:ext cx="1" cy="6"/>
                </a:xfrm>
                <a:custGeom>
                  <a:avLst/>
                  <a:gdLst>
                    <a:gd name="T0" fmla="*/ 1 w 1"/>
                    <a:gd name="T1" fmla="*/ 6 h 6"/>
                    <a:gd name="T2" fmla="*/ 0 w 1"/>
                    <a:gd name="T3" fmla="*/ 6 h 6"/>
                    <a:gd name="T4" fmla="*/ 1 w 1"/>
                    <a:gd name="T5" fmla="*/ 5 h 6"/>
                    <a:gd name="T6" fmla="*/ 1 w 1"/>
                    <a:gd name="T7" fmla="*/ 3 h 6"/>
                    <a:gd name="T8" fmla="*/ 1 w 1"/>
                    <a:gd name="T9" fmla="*/ 3 h 6"/>
                    <a:gd name="T10" fmla="*/ 1 w 1"/>
                    <a:gd name="T11" fmla="*/ 2 h 6"/>
                    <a:gd name="T12" fmla="*/ 1 w 1"/>
                    <a:gd name="T13" fmla="*/ 2 h 6"/>
                    <a:gd name="T14" fmla="*/ 1 w 1"/>
                    <a:gd name="T15" fmla="*/ 1 h 6"/>
                    <a:gd name="T16" fmla="*/ 1 w 1"/>
                    <a:gd name="T17" fmla="*/ 0 h 6"/>
                    <a:gd name="T18" fmla="*/ 0 w 1"/>
                    <a:gd name="T19" fmla="*/ 0 h 6"/>
                    <a:gd name="T20" fmla="*/ 1 w 1"/>
                    <a:gd name="T21" fmla="*/ 0 h 6"/>
                    <a:gd name="T22" fmla="*/ 1 w 1"/>
                    <a:gd name="T23" fmla="*/ 0 h 6"/>
                    <a:gd name="T24" fmla="*/ 1 w 1"/>
                    <a:gd name="T25" fmla="*/ 1 h 6"/>
                    <a:gd name="T26" fmla="*/ 1 w 1"/>
                    <a:gd name="T27" fmla="*/ 1 h 6"/>
                    <a:gd name="T28" fmla="*/ 1 w 1"/>
                    <a:gd name="T29" fmla="*/ 2 h 6"/>
                    <a:gd name="T30" fmla="*/ 1 w 1"/>
                    <a:gd name="T31" fmla="*/ 3 h 6"/>
                    <a:gd name="T32" fmla="*/ 1 w 1"/>
                    <a:gd name="T33" fmla="*/ 3 h 6"/>
                    <a:gd name="T34" fmla="*/ 1 w 1"/>
                    <a:gd name="T35" fmla="*/ 5 h 6"/>
                    <a:gd name="T36" fmla="*/ 1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1" y="6"/>
                      </a:move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3" name="Freeform 4497"/>
                <p:cNvSpPr>
                  <a:spLocks noEditPoints="1"/>
                </p:cNvSpPr>
                <p:nvPr/>
              </p:nvSpPr>
              <p:spPr bwMode="auto">
                <a:xfrm>
                  <a:off x="916" y="3965"/>
                  <a:ext cx="1" cy="4"/>
                </a:xfrm>
                <a:custGeom>
                  <a:avLst/>
                  <a:gdLst>
                    <a:gd name="T0" fmla="*/ 1 w 1"/>
                    <a:gd name="T1" fmla="*/ 0 h 4"/>
                    <a:gd name="T2" fmla="*/ 1 w 1"/>
                    <a:gd name="T3" fmla="*/ 0 h 4"/>
                    <a:gd name="T4" fmla="*/ 1 w 1"/>
                    <a:gd name="T5" fmla="*/ 0 h 4"/>
                    <a:gd name="T6" fmla="*/ 1 w 1"/>
                    <a:gd name="T7" fmla="*/ 0 h 4"/>
                    <a:gd name="T8" fmla="*/ 1 w 1"/>
                    <a:gd name="T9" fmla="*/ 0 h 4"/>
                    <a:gd name="T10" fmla="*/ 1 w 1"/>
                    <a:gd name="T11" fmla="*/ 0 h 4"/>
                    <a:gd name="T12" fmla="*/ 1 w 1"/>
                    <a:gd name="T13" fmla="*/ 0 h 4"/>
                    <a:gd name="T14" fmla="*/ 1 w 1"/>
                    <a:gd name="T15" fmla="*/ 0 h 4"/>
                    <a:gd name="T16" fmla="*/ 1 w 1"/>
                    <a:gd name="T17" fmla="*/ 1 h 4"/>
                    <a:gd name="T18" fmla="*/ 1 w 1"/>
                    <a:gd name="T19" fmla="*/ 0 h 4"/>
                    <a:gd name="T20" fmla="*/ 0 w 1"/>
                    <a:gd name="T21" fmla="*/ 0 h 4"/>
                    <a:gd name="T22" fmla="*/ 0 w 1"/>
                    <a:gd name="T23" fmla="*/ 0 h 4"/>
                    <a:gd name="T24" fmla="*/ 0 w 1"/>
                    <a:gd name="T25" fmla="*/ 0 h 4"/>
                    <a:gd name="T26" fmla="*/ 0 w 1"/>
                    <a:gd name="T27" fmla="*/ 0 h 4"/>
                    <a:gd name="T28" fmla="*/ 0 w 1"/>
                    <a:gd name="T29" fmla="*/ 0 h 4"/>
                    <a:gd name="T30" fmla="*/ 1 w 1"/>
                    <a:gd name="T31" fmla="*/ 0 h 4"/>
                    <a:gd name="T32" fmla="*/ 1 w 1"/>
                    <a:gd name="T33" fmla="*/ 0 h 4"/>
                    <a:gd name="T34" fmla="*/ 1 w 1"/>
                    <a:gd name="T35" fmla="*/ 2 h 4"/>
                    <a:gd name="T36" fmla="*/ 1 w 1"/>
                    <a:gd name="T37" fmla="*/ 2 h 4"/>
                    <a:gd name="T38" fmla="*/ 1 w 1"/>
                    <a:gd name="T39" fmla="*/ 2 h 4"/>
                    <a:gd name="T40" fmla="*/ 1 w 1"/>
                    <a:gd name="T41" fmla="*/ 2 h 4"/>
                    <a:gd name="T42" fmla="*/ 1 w 1"/>
                    <a:gd name="T43" fmla="*/ 2 h 4"/>
                    <a:gd name="T44" fmla="*/ 1 w 1"/>
                    <a:gd name="T45" fmla="*/ 2 h 4"/>
                    <a:gd name="T46" fmla="*/ 1 w 1"/>
                    <a:gd name="T47" fmla="*/ 4 h 4"/>
                    <a:gd name="T48" fmla="*/ 1 w 1"/>
                    <a:gd name="T49" fmla="*/ 4 h 4"/>
                    <a:gd name="T50" fmla="*/ 1 w 1"/>
                    <a:gd name="T51" fmla="*/ 4 h 4"/>
                    <a:gd name="T52" fmla="*/ 1 w 1"/>
                    <a:gd name="T53" fmla="*/ 4 h 4"/>
                    <a:gd name="T54" fmla="*/ 0 w 1"/>
                    <a:gd name="T55" fmla="*/ 4 h 4"/>
                    <a:gd name="T56" fmla="*/ 0 w 1"/>
                    <a:gd name="T57" fmla="*/ 2 h 4"/>
                    <a:gd name="T58" fmla="*/ 0 w 1"/>
                    <a:gd name="T59" fmla="*/ 2 h 4"/>
                    <a:gd name="T60" fmla="*/ 0 w 1"/>
                    <a:gd name="T61" fmla="*/ 2 h 4"/>
                    <a:gd name="T62" fmla="*/ 0 w 1"/>
                    <a:gd name="T63" fmla="*/ 2 h 4"/>
                    <a:gd name="T64" fmla="*/ 1 w 1"/>
                    <a:gd name="T65" fmla="*/ 2 h 4"/>
                    <a:gd name="T66" fmla="*/ 1 w 1"/>
                    <a:gd name="T67" fmla="*/ 2 h 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"/>
                    <a:gd name="T103" fmla="*/ 0 h 4"/>
                    <a:gd name="T104" fmla="*/ 1 w 1"/>
                    <a:gd name="T105" fmla="*/ 4 h 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" h="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4" name="Freeform 4498"/>
                <p:cNvSpPr>
                  <a:spLocks/>
                </p:cNvSpPr>
                <p:nvPr/>
              </p:nvSpPr>
              <p:spPr bwMode="auto">
                <a:xfrm>
                  <a:off x="919" y="3964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0 h 5"/>
                    <a:gd name="T4" fmla="*/ 1 w 1"/>
                    <a:gd name="T5" fmla="*/ 5 h 5"/>
                    <a:gd name="T6" fmla="*/ 1 w 1"/>
                    <a:gd name="T7" fmla="*/ 5 h 5"/>
                    <a:gd name="T8" fmla="*/ 1 w 1"/>
                    <a:gd name="T9" fmla="*/ 0 h 5"/>
                    <a:gd name="T10" fmla="*/ 0 w 1"/>
                    <a:gd name="T11" fmla="*/ 0 h 5"/>
                    <a:gd name="T12" fmla="*/ 1 w 1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5"/>
                    <a:gd name="T23" fmla="*/ 1 w 1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5" name="Freeform 4499"/>
                <p:cNvSpPr>
                  <a:spLocks noEditPoints="1"/>
                </p:cNvSpPr>
                <p:nvPr/>
              </p:nvSpPr>
              <p:spPr bwMode="auto">
                <a:xfrm>
                  <a:off x="923" y="3964"/>
                  <a:ext cx="2" cy="5"/>
                </a:xfrm>
                <a:custGeom>
                  <a:avLst/>
                  <a:gdLst>
                    <a:gd name="T0" fmla="*/ 1 w 2"/>
                    <a:gd name="T1" fmla="*/ 0 h 5"/>
                    <a:gd name="T2" fmla="*/ 2 w 2"/>
                    <a:gd name="T3" fmla="*/ 0 h 5"/>
                    <a:gd name="T4" fmla="*/ 1 w 2"/>
                    <a:gd name="T5" fmla="*/ 2 h 5"/>
                    <a:gd name="T6" fmla="*/ 1 w 2"/>
                    <a:gd name="T7" fmla="*/ 2 h 5"/>
                    <a:gd name="T8" fmla="*/ 1 w 2"/>
                    <a:gd name="T9" fmla="*/ 2 h 5"/>
                    <a:gd name="T10" fmla="*/ 1 w 2"/>
                    <a:gd name="T11" fmla="*/ 2 h 5"/>
                    <a:gd name="T12" fmla="*/ 2 w 2"/>
                    <a:gd name="T13" fmla="*/ 2 h 5"/>
                    <a:gd name="T14" fmla="*/ 2 w 2"/>
                    <a:gd name="T15" fmla="*/ 2 h 5"/>
                    <a:gd name="T16" fmla="*/ 2 w 2"/>
                    <a:gd name="T17" fmla="*/ 3 h 5"/>
                    <a:gd name="T18" fmla="*/ 2 w 2"/>
                    <a:gd name="T19" fmla="*/ 3 h 5"/>
                    <a:gd name="T20" fmla="*/ 2 w 2"/>
                    <a:gd name="T21" fmla="*/ 3 h 5"/>
                    <a:gd name="T22" fmla="*/ 2 w 2"/>
                    <a:gd name="T23" fmla="*/ 3 h 5"/>
                    <a:gd name="T24" fmla="*/ 1 w 2"/>
                    <a:gd name="T25" fmla="*/ 3 h 5"/>
                    <a:gd name="T26" fmla="*/ 1 w 2"/>
                    <a:gd name="T27" fmla="*/ 5 h 5"/>
                    <a:gd name="T28" fmla="*/ 1 w 2"/>
                    <a:gd name="T29" fmla="*/ 5 h 5"/>
                    <a:gd name="T30" fmla="*/ 1 w 2"/>
                    <a:gd name="T31" fmla="*/ 5 h 5"/>
                    <a:gd name="T32" fmla="*/ 0 w 2"/>
                    <a:gd name="T33" fmla="*/ 3 h 5"/>
                    <a:gd name="T34" fmla="*/ 0 w 2"/>
                    <a:gd name="T35" fmla="*/ 3 h 5"/>
                    <a:gd name="T36" fmla="*/ 0 w 2"/>
                    <a:gd name="T37" fmla="*/ 3 h 5"/>
                    <a:gd name="T38" fmla="*/ 0 w 2"/>
                    <a:gd name="T39" fmla="*/ 3 h 5"/>
                    <a:gd name="T40" fmla="*/ 0 w 2"/>
                    <a:gd name="T41" fmla="*/ 3 h 5"/>
                    <a:gd name="T42" fmla="*/ 0 w 2"/>
                    <a:gd name="T43" fmla="*/ 2 h 5"/>
                    <a:gd name="T44" fmla="*/ 0 w 2"/>
                    <a:gd name="T45" fmla="*/ 2 h 5"/>
                    <a:gd name="T46" fmla="*/ 0 w 2"/>
                    <a:gd name="T47" fmla="*/ 2 h 5"/>
                    <a:gd name="T48" fmla="*/ 0 w 2"/>
                    <a:gd name="T49" fmla="*/ 2 h 5"/>
                    <a:gd name="T50" fmla="*/ 1 w 2"/>
                    <a:gd name="T51" fmla="*/ 0 h 5"/>
                    <a:gd name="T52" fmla="*/ 1 w 2"/>
                    <a:gd name="T53" fmla="*/ 2 h 5"/>
                    <a:gd name="T54" fmla="*/ 1 w 2"/>
                    <a:gd name="T55" fmla="*/ 2 h 5"/>
                    <a:gd name="T56" fmla="*/ 0 w 2"/>
                    <a:gd name="T57" fmla="*/ 2 h 5"/>
                    <a:gd name="T58" fmla="*/ 0 w 2"/>
                    <a:gd name="T59" fmla="*/ 2 h 5"/>
                    <a:gd name="T60" fmla="*/ 0 w 2"/>
                    <a:gd name="T61" fmla="*/ 3 h 5"/>
                    <a:gd name="T62" fmla="*/ 0 w 2"/>
                    <a:gd name="T63" fmla="*/ 3 h 5"/>
                    <a:gd name="T64" fmla="*/ 0 w 2"/>
                    <a:gd name="T65" fmla="*/ 3 h 5"/>
                    <a:gd name="T66" fmla="*/ 1 w 2"/>
                    <a:gd name="T67" fmla="*/ 3 h 5"/>
                    <a:gd name="T68" fmla="*/ 1 w 2"/>
                    <a:gd name="T69" fmla="*/ 3 h 5"/>
                    <a:gd name="T70" fmla="*/ 1 w 2"/>
                    <a:gd name="T71" fmla="*/ 3 h 5"/>
                    <a:gd name="T72" fmla="*/ 1 w 2"/>
                    <a:gd name="T73" fmla="*/ 3 h 5"/>
                    <a:gd name="T74" fmla="*/ 2 w 2"/>
                    <a:gd name="T75" fmla="*/ 3 h 5"/>
                    <a:gd name="T76" fmla="*/ 2 w 2"/>
                    <a:gd name="T77" fmla="*/ 3 h 5"/>
                    <a:gd name="T78" fmla="*/ 2 w 2"/>
                    <a:gd name="T79" fmla="*/ 2 h 5"/>
                    <a:gd name="T80" fmla="*/ 1 w 2"/>
                    <a:gd name="T81" fmla="*/ 2 h 5"/>
                    <a:gd name="T82" fmla="*/ 1 w 2"/>
                    <a:gd name="T83" fmla="*/ 2 h 5"/>
                    <a:gd name="T84" fmla="*/ 1 w 2"/>
                    <a:gd name="T85" fmla="*/ 2 h 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"/>
                    <a:gd name="T130" fmla="*/ 0 h 5"/>
                    <a:gd name="T131" fmla="*/ 2 w 2"/>
                    <a:gd name="T132" fmla="*/ 5 h 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" h="5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6" name="Freeform 4500"/>
                <p:cNvSpPr>
                  <a:spLocks noEditPoints="1"/>
                </p:cNvSpPr>
                <p:nvPr/>
              </p:nvSpPr>
              <p:spPr bwMode="auto">
                <a:xfrm>
                  <a:off x="925" y="3964"/>
                  <a:ext cx="4" cy="5"/>
                </a:xfrm>
                <a:custGeom>
                  <a:avLst/>
                  <a:gdLst>
                    <a:gd name="T0" fmla="*/ 0 w 4"/>
                    <a:gd name="T1" fmla="*/ 2 h 5"/>
                    <a:gd name="T2" fmla="*/ 0 w 4"/>
                    <a:gd name="T3" fmla="*/ 1 h 5"/>
                    <a:gd name="T4" fmla="*/ 1 w 4"/>
                    <a:gd name="T5" fmla="*/ 1 h 5"/>
                    <a:gd name="T6" fmla="*/ 1 w 4"/>
                    <a:gd name="T7" fmla="*/ 0 h 5"/>
                    <a:gd name="T8" fmla="*/ 1 w 4"/>
                    <a:gd name="T9" fmla="*/ 0 h 5"/>
                    <a:gd name="T10" fmla="*/ 1 w 4"/>
                    <a:gd name="T11" fmla="*/ 0 h 5"/>
                    <a:gd name="T12" fmla="*/ 3 w 4"/>
                    <a:gd name="T13" fmla="*/ 0 h 5"/>
                    <a:gd name="T14" fmla="*/ 3 w 4"/>
                    <a:gd name="T15" fmla="*/ 0 h 5"/>
                    <a:gd name="T16" fmla="*/ 3 w 4"/>
                    <a:gd name="T17" fmla="*/ 0 h 5"/>
                    <a:gd name="T18" fmla="*/ 3 w 4"/>
                    <a:gd name="T19" fmla="*/ 0 h 5"/>
                    <a:gd name="T20" fmla="*/ 4 w 4"/>
                    <a:gd name="T21" fmla="*/ 1 h 5"/>
                    <a:gd name="T22" fmla="*/ 4 w 4"/>
                    <a:gd name="T23" fmla="*/ 1 h 5"/>
                    <a:gd name="T24" fmla="*/ 4 w 4"/>
                    <a:gd name="T25" fmla="*/ 2 h 5"/>
                    <a:gd name="T26" fmla="*/ 4 w 4"/>
                    <a:gd name="T27" fmla="*/ 2 h 5"/>
                    <a:gd name="T28" fmla="*/ 4 w 4"/>
                    <a:gd name="T29" fmla="*/ 3 h 5"/>
                    <a:gd name="T30" fmla="*/ 3 w 4"/>
                    <a:gd name="T31" fmla="*/ 3 h 5"/>
                    <a:gd name="T32" fmla="*/ 3 w 4"/>
                    <a:gd name="T33" fmla="*/ 3 h 5"/>
                    <a:gd name="T34" fmla="*/ 3 w 4"/>
                    <a:gd name="T35" fmla="*/ 5 h 5"/>
                    <a:gd name="T36" fmla="*/ 3 w 4"/>
                    <a:gd name="T37" fmla="*/ 5 h 5"/>
                    <a:gd name="T38" fmla="*/ 1 w 4"/>
                    <a:gd name="T39" fmla="*/ 5 h 5"/>
                    <a:gd name="T40" fmla="*/ 1 w 4"/>
                    <a:gd name="T41" fmla="*/ 3 h 5"/>
                    <a:gd name="T42" fmla="*/ 1 w 4"/>
                    <a:gd name="T43" fmla="*/ 3 h 5"/>
                    <a:gd name="T44" fmla="*/ 1 w 4"/>
                    <a:gd name="T45" fmla="*/ 3 h 5"/>
                    <a:gd name="T46" fmla="*/ 0 w 4"/>
                    <a:gd name="T47" fmla="*/ 2 h 5"/>
                    <a:gd name="T48" fmla="*/ 0 w 4"/>
                    <a:gd name="T49" fmla="*/ 2 h 5"/>
                    <a:gd name="T50" fmla="*/ 1 w 4"/>
                    <a:gd name="T51" fmla="*/ 2 h 5"/>
                    <a:gd name="T52" fmla="*/ 1 w 4"/>
                    <a:gd name="T53" fmla="*/ 2 h 5"/>
                    <a:gd name="T54" fmla="*/ 1 w 4"/>
                    <a:gd name="T55" fmla="*/ 3 h 5"/>
                    <a:gd name="T56" fmla="*/ 1 w 4"/>
                    <a:gd name="T57" fmla="*/ 3 h 5"/>
                    <a:gd name="T58" fmla="*/ 1 w 4"/>
                    <a:gd name="T59" fmla="*/ 3 h 5"/>
                    <a:gd name="T60" fmla="*/ 1 w 4"/>
                    <a:gd name="T61" fmla="*/ 3 h 5"/>
                    <a:gd name="T62" fmla="*/ 3 w 4"/>
                    <a:gd name="T63" fmla="*/ 3 h 5"/>
                    <a:gd name="T64" fmla="*/ 3 w 4"/>
                    <a:gd name="T65" fmla="*/ 3 h 5"/>
                    <a:gd name="T66" fmla="*/ 3 w 4"/>
                    <a:gd name="T67" fmla="*/ 3 h 5"/>
                    <a:gd name="T68" fmla="*/ 3 w 4"/>
                    <a:gd name="T69" fmla="*/ 3 h 5"/>
                    <a:gd name="T70" fmla="*/ 3 w 4"/>
                    <a:gd name="T71" fmla="*/ 3 h 5"/>
                    <a:gd name="T72" fmla="*/ 3 w 4"/>
                    <a:gd name="T73" fmla="*/ 2 h 5"/>
                    <a:gd name="T74" fmla="*/ 4 w 4"/>
                    <a:gd name="T75" fmla="*/ 2 h 5"/>
                    <a:gd name="T76" fmla="*/ 3 w 4"/>
                    <a:gd name="T77" fmla="*/ 1 h 5"/>
                    <a:gd name="T78" fmla="*/ 3 w 4"/>
                    <a:gd name="T79" fmla="*/ 1 h 5"/>
                    <a:gd name="T80" fmla="*/ 3 w 4"/>
                    <a:gd name="T81" fmla="*/ 1 h 5"/>
                    <a:gd name="T82" fmla="*/ 3 w 4"/>
                    <a:gd name="T83" fmla="*/ 0 h 5"/>
                    <a:gd name="T84" fmla="*/ 3 w 4"/>
                    <a:gd name="T85" fmla="*/ 0 h 5"/>
                    <a:gd name="T86" fmla="*/ 3 w 4"/>
                    <a:gd name="T87" fmla="*/ 0 h 5"/>
                    <a:gd name="T88" fmla="*/ 1 w 4"/>
                    <a:gd name="T89" fmla="*/ 0 h 5"/>
                    <a:gd name="T90" fmla="*/ 1 w 4"/>
                    <a:gd name="T91" fmla="*/ 0 h 5"/>
                    <a:gd name="T92" fmla="*/ 1 w 4"/>
                    <a:gd name="T93" fmla="*/ 1 h 5"/>
                    <a:gd name="T94" fmla="*/ 1 w 4"/>
                    <a:gd name="T95" fmla="*/ 1 h 5"/>
                    <a:gd name="T96" fmla="*/ 1 w 4"/>
                    <a:gd name="T97" fmla="*/ 1 h 5"/>
                    <a:gd name="T98" fmla="*/ 1 w 4"/>
                    <a:gd name="T99" fmla="*/ 2 h 5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4"/>
                    <a:gd name="T151" fmla="*/ 0 h 5"/>
                    <a:gd name="T152" fmla="*/ 4 w 4"/>
                    <a:gd name="T153" fmla="*/ 5 h 5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4" h="5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2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7" name="Freeform 4502"/>
                <p:cNvSpPr>
                  <a:spLocks noEditPoints="1"/>
                </p:cNvSpPr>
                <p:nvPr/>
              </p:nvSpPr>
              <p:spPr bwMode="auto">
                <a:xfrm>
                  <a:off x="931" y="3964"/>
                  <a:ext cx="4" cy="5"/>
                </a:xfrm>
                <a:custGeom>
                  <a:avLst/>
                  <a:gdLst>
                    <a:gd name="T0" fmla="*/ 3 w 4"/>
                    <a:gd name="T1" fmla="*/ 0 h 5"/>
                    <a:gd name="T2" fmla="*/ 3 w 4"/>
                    <a:gd name="T3" fmla="*/ 0 h 5"/>
                    <a:gd name="T4" fmla="*/ 3 w 4"/>
                    <a:gd name="T5" fmla="*/ 2 h 5"/>
                    <a:gd name="T6" fmla="*/ 4 w 4"/>
                    <a:gd name="T7" fmla="*/ 2 h 5"/>
                    <a:gd name="T8" fmla="*/ 4 w 4"/>
                    <a:gd name="T9" fmla="*/ 3 h 5"/>
                    <a:gd name="T10" fmla="*/ 3 w 4"/>
                    <a:gd name="T11" fmla="*/ 3 h 5"/>
                    <a:gd name="T12" fmla="*/ 3 w 4"/>
                    <a:gd name="T13" fmla="*/ 5 h 5"/>
                    <a:gd name="T14" fmla="*/ 3 w 4"/>
                    <a:gd name="T15" fmla="*/ 5 h 5"/>
                    <a:gd name="T16" fmla="*/ 3 w 4"/>
                    <a:gd name="T17" fmla="*/ 3 h 5"/>
                    <a:gd name="T18" fmla="*/ 0 w 4"/>
                    <a:gd name="T19" fmla="*/ 3 h 5"/>
                    <a:gd name="T20" fmla="*/ 3 w 4"/>
                    <a:gd name="T21" fmla="*/ 0 h 5"/>
                    <a:gd name="T22" fmla="*/ 3 w 4"/>
                    <a:gd name="T23" fmla="*/ 2 h 5"/>
                    <a:gd name="T24" fmla="*/ 3 w 4"/>
                    <a:gd name="T25" fmla="*/ 1 h 5"/>
                    <a:gd name="T26" fmla="*/ 2 w 4"/>
                    <a:gd name="T27" fmla="*/ 2 h 5"/>
                    <a:gd name="T28" fmla="*/ 3 w 4"/>
                    <a:gd name="T29" fmla="*/ 2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"/>
                    <a:gd name="T46" fmla="*/ 0 h 5"/>
                    <a:gd name="T47" fmla="*/ 4 w 4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" h="5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  <a:moveTo>
                        <a:pt x="3" y="2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8" name="Freeform 4503"/>
                <p:cNvSpPr>
                  <a:spLocks/>
                </p:cNvSpPr>
                <p:nvPr/>
              </p:nvSpPr>
              <p:spPr bwMode="auto">
                <a:xfrm>
                  <a:off x="935" y="3964"/>
                  <a:ext cx="4" cy="5"/>
                </a:xfrm>
                <a:custGeom>
                  <a:avLst/>
                  <a:gdLst>
                    <a:gd name="T0" fmla="*/ 2 w 4"/>
                    <a:gd name="T1" fmla="*/ 0 h 5"/>
                    <a:gd name="T2" fmla="*/ 2 w 4"/>
                    <a:gd name="T3" fmla="*/ 0 h 5"/>
                    <a:gd name="T4" fmla="*/ 1 w 4"/>
                    <a:gd name="T5" fmla="*/ 0 h 5"/>
                    <a:gd name="T6" fmla="*/ 1 w 4"/>
                    <a:gd name="T7" fmla="*/ 1 h 5"/>
                    <a:gd name="T8" fmla="*/ 1 w 4"/>
                    <a:gd name="T9" fmla="*/ 1 h 5"/>
                    <a:gd name="T10" fmla="*/ 1 w 4"/>
                    <a:gd name="T11" fmla="*/ 1 h 5"/>
                    <a:gd name="T12" fmla="*/ 2 w 4"/>
                    <a:gd name="T13" fmla="*/ 1 h 5"/>
                    <a:gd name="T14" fmla="*/ 2 w 4"/>
                    <a:gd name="T15" fmla="*/ 2 h 5"/>
                    <a:gd name="T16" fmla="*/ 2 w 4"/>
                    <a:gd name="T17" fmla="*/ 2 h 5"/>
                    <a:gd name="T18" fmla="*/ 4 w 4"/>
                    <a:gd name="T19" fmla="*/ 2 h 5"/>
                    <a:gd name="T20" fmla="*/ 2 w 4"/>
                    <a:gd name="T21" fmla="*/ 3 h 5"/>
                    <a:gd name="T22" fmla="*/ 2 w 4"/>
                    <a:gd name="T23" fmla="*/ 3 h 5"/>
                    <a:gd name="T24" fmla="*/ 2 w 4"/>
                    <a:gd name="T25" fmla="*/ 3 h 5"/>
                    <a:gd name="T26" fmla="*/ 2 w 4"/>
                    <a:gd name="T27" fmla="*/ 3 h 5"/>
                    <a:gd name="T28" fmla="*/ 2 w 4"/>
                    <a:gd name="T29" fmla="*/ 5 h 5"/>
                    <a:gd name="T30" fmla="*/ 1 w 4"/>
                    <a:gd name="T31" fmla="*/ 5 h 5"/>
                    <a:gd name="T32" fmla="*/ 1 w 4"/>
                    <a:gd name="T33" fmla="*/ 5 h 5"/>
                    <a:gd name="T34" fmla="*/ 1 w 4"/>
                    <a:gd name="T35" fmla="*/ 3 h 5"/>
                    <a:gd name="T36" fmla="*/ 0 w 4"/>
                    <a:gd name="T37" fmla="*/ 3 h 5"/>
                    <a:gd name="T38" fmla="*/ 0 w 4"/>
                    <a:gd name="T39" fmla="*/ 3 h 5"/>
                    <a:gd name="T40" fmla="*/ 1 w 4"/>
                    <a:gd name="T41" fmla="*/ 3 h 5"/>
                    <a:gd name="T42" fmla="*/ 1 w 4"/>
                    <a:gd name="T43" fmla="*/ 3 h 5"/>
                    <a:gd name="T44" fmla="*/ 1 w 4"/>
                    <a:gd name="T45" fmla="*/ 3 h 5"/>
                    <a:gd name="T46" fmla="*/ 1 w 4"/>
                    <a:gd name="T47" fmla="*/ 3 h 5"/>
                    <a:gd name="T48" fmla="*/ 1 w 4"/>
                    <a:gd name="T49" fmla="*/ 3 h 5"/>
                    <a:gd name="T50" fmla="*/ 1 w 4"/>
                    <a:gd name="T51" fmla="*/ 3 h 5"/>
                    <a:gd name="T52" fmla="*/ 1 w 4"/>
                    <a:gd name="T53" fmla="*/ 3 h 5"/>
                    <a:gd name="T54" fmla="*/ 2 w 4"/>
                    <a:gd name="T55" fmla="*/ 3 h 5"/>
                    <a:gd name="T56" fmla="*/ 2 w 4"/>
                    <a:gd name="T57" fmla="*/ 3 h 5"/>
                    <a:gd name="T58" fmla="*/ 2 w 4"/>
                    <a:gd name="T59" fmla="*/ 3 h 5"/>
                    <a:gd name="T60" fmla="*/ 2 w 4"/>
                    <a:gd name="T61" fmla="*/ 2 h 5"/>
                    <a:gd name="T62" fmla="*/ 2 w 4"/>
                    <a:gd name="T63" fmla="*/ 2 h 5"/>
                    <a:gd name="T64" fmla="*/ 2 w 4"/>
                    <a:gd name="T65" fmla="*/ 2 h 5"/>
                    <a:gd name="T66" fmla="*/ 2 w 4"/>
                    <a:gd name="T67" fmla="*/ 2 h 5"/>
                    <a:gd name="T68" fmla="*/ 1 w 4"/>
                    <a:gd name="T69" fmla="*/ 2 h 5"/>
                    <a:gd name="T70" fmla="*/ 1 w 4"/>
                    <a:gd name="T71" fmla="*/ 2 h 5"/>
                    <a:gd name="T72" fmla="*/ 1 w 4"/>
                    <a:gd name="T73" fmla="*/ 2 h 5"/>
                    <a:gd name="T74" fmla="*/ 1 w 4"/>
                    <a:gd name="T75" fmla="*/ 0 h 5"/>
                    <a:gd name="T76" fmla="*/ 2 w 4"/>
                    <a:gd name="T77" fmla="*/ 0 h 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"/>
                    <a:gd name="T118" fmla="*/ 0 h 5"/>
                    <a:gd name="T119" fmla="*/ 4 w 4"/>
                    <a:gd name="T120" fmla="*/ 5 h 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" h="5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39" name="Freeform 4504"/>
                <p:cNvSpPr>
                  <a:spLocks/>
                </p:cNvSpPr>
                <p:nvPr/>
              </p:nvSpPr>
              <p:spPr bwMode="auto">
                <a:xfrm>
                  <a:off x="890" y="3964"/>
                  <a:ext cx="4" cy="5"/>
                </a:xfrm>
                <a:custGeom>
                  <a:avLst/>
                  <a:gdLst>
                    <a:gd name="T0" fmla="*/ 2 w 4"/>
                    <a:gd name="T1" fmla="*/ 2 h 5"/>
                    <a:gd name="T2" fmla="*/ 4 w 4"/>
                    <a:gd name="T3" fmla="*/ 2 h 5"/>
                    <a:gd name="T4" fmla="*/ 4 w 4"/>
                    <a:gd name="T5" fmla="*/ 2 h 5"/>
                    <a:gd name="T6" fmla="*/ 4 w 4"/>
                    <a:gd name="T7" fmla="*/ 2 h 5"/>
                    <a:gd name="T8" fmla="*/ 4 w 4"/>
                    <a:gd name="T9" fmla="*/ 3 h 5"/>
                    <a:gd name="T10" fmla="*/ 4 w 4"/>
                    <a:gd name="T11" fmla="*/ 3 h 5"/>
                    <a:gd name="T12" fmla="*/ 4 w 4"/>
                    <a:gd name="T13" fmla="*/ 3 h 5"/>
                    <a:gd name="T14" fmla="*/ 2 w 4"/>
                    <a:gd name="T15" fmla="*/ 5 h 5"/>
                    <a:gd name="T16" fmla="*/ 2 w 4"/>
                    <a:gd name="T17" fmla="*/ 5 h 5"/>
                    <a:gd name="T18" fmla="*/ 1 w 4"/>
                    <a:gd name="T19" fmla="*/ 5 h 5"/>
                    <a:gd name="T20" fmla="*/ 1 w 4"/>
                    <a:gd name="T21" fmla="*/ 3 h 5"/>
                    <a:gd name="T22" fmla="*/ 1 w 4"/>
                    <a:gd name="T23" fmla="*/ 3 h 5"/>
                    <a:gd name="T24" fmla="*/ 0 w 4"/>
                    <a:gd name="T25" fmla="*/ 3 h 5"/>
                    <a:gd name="T26" fmla="*/ 0 w 4"/>
                    <a:gd name="T27" fmla="*/ 2 h 5"/>
                    <a:gd name="T28" fmla="*/ 1 w 4"/>
                    <a:gd name="T29" fmla="*/ 2 h 5"/>
                    <a:gd name="T30" fmla="*/ 1 w 4"/>
                    <a:gd name="T31" fmla="*/ 2 h 5"/>
                    <a:gd name="T32" fmla="*/ 1 w 4"/>
                    <a:gd name="T33" fmla="*/ 2 h 5"/>
                    <a:gd name="T34" fmla="*/ 1 w 4"/>
                    <a:gd name="T35" fmla="*/ 1 h 5"/>
                    <a:gd name="T36" fmla="*/ 1 w 4"/>
                    <a:gd name="T37" fmla="*/ 1 h 5"/>
                    <a:gd name="T38" fmla="*/ 1 w 4"/>
                    <a:gd name="T39" fmla="*/ 1 h 5"/>
                    <a:gd name="T40" fmla="*/ 1 w 4"/>
                    <a:gd name="T41" fmla="*/ 1 h 5"/>
                    <a:gd name="T42" fmla="*/ 1 w 4"/>
                    <a:gd name="T43" fmla="*/ 1 h 5"/>
                    <a:gd name="T44" fmla="*/ 1 w 4"/>
                    <a:gd name="T45" fmla="*/ 0 h 5"/>
                    <a:gd name="T46" fmla="*/ 1 w 4"/>
                    <a:gd name="T47" fmla="*/ 0 h 5"/>
                    <a:gd name="T48" fmla="*/ 1 w 4"/>
                    <a:gd name="T49" fmla="*/ 0 h 5"/>
                    <a:gd name="T50" fmla="*/ 1 w 4"/>
                    <a:gd name="T51" fmla="*/ 0 h 5"/>
                    <a:gd name="T52" fmla="*/ 2 w 4"/>
                    <a:gd name="T53" fmla="*/ 0 h 5"/>
                    <a:gd name="T54" fmla="*/ 2 w 4"/>
                    <a:gd name="T55" fmla="*/ 0 h 5"/>
                    <a:gd name="T56" fmla="*/ 2 w 4"/>
                    <a:gd name="T57" fmla="*/ 0 h 5"/>
                    <a:gd name="T58" fmla="*/ 2 w 4"/>
                    <a:gd name="T59" fmla="*/ 0 h 5"/>
                    <a:gd name="T60" fmla="*/ 4 w 4"/>
                    <a:gd name="T61" fmla="*/ 0 h 5"/>
                    <a:gd name="T62" fmla="*/ 4 w 4"/>
                    <a:gd name="T63" fmla="*/ 1 h 5"/>
                    <a:gd name="T64" fmla="*/ 4 w 4"/>
                    <a:gd name="T65" fmla="*/ 1 h 5"/>
                    <a:gd name="T66" fmla="*/ 4 w 4"/>
                    <a:gd name="T67" fmla="*/ 1 h 5"/>
                    <a:gd name="T68" fmla="*/ 4 w 4"/>
                    <a:gd name="T69" fmla="*/ 1 h 5"/>
                    <a:gd name="T70" fmla="*/ 2 w 4"/>
                    <a:gd name="T71" fmla="*/ 1 h 5"/>
                    <a:gd name="T72" fmla="*/ 2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2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0" name="Freeform 4505"/>
                <p:cNvSpPr>
                  <a:spLocks/>
                </p:cNvSpPr>
                <p:nvPr/>
              </p:nvSpPr>
              <p:spPr bwMode="auto">
                <a:xfrm>
                  <a:off x="891" y="396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1 h 2"/>
                    <a:gd name="T6" fmla="*/ 0 w 1"/>
                    <a:gd name="T7" fmla="*/ 1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0 w 1"/>
                    <a:gd name="T15" fmla="*/ 1 h 2"/>
                    <a:gd name="T16" fmla="*/ 1 w 1"/>
                    <a:gd name="T17" fmla="*/ 2 h 2"/>
                    <a:gd name="T18" fmla="*/ 1 w 1"/>
                    <a:gd name="T19" fmla="*/ 1 h 2"/>
                    <a:gd name="T20" fmla="*/ 1 w 1"/>
                    <a:gd name="T21" fmla="*/ 1 h 2"/>
                    <a:gd name="T22" fmla="*/ 1 w 1"/>
                    <a:gd name="T23" fmla="*/ 1 h 2"/>
                    <a:gd name="T24" fmla="*/ 1 w 1"/>
                    <a:gd name="T25" fmla="*/ 1 h 2"/>
                    <a:gd name="T26" fmla="*/ 1 w 1"/>
                    <a:gd name="T27" fmla="*/ 1 h 2"/>
                    <a:gd name="T28" fmla="*/ 1 w 1"/>
                    <a:gd name="T29" fmla="*/ 1 h 2"/>
                    <a:gd name="T30" fmla="*/ 1 w 1"/>
                    <a:gd name="T31" fmla="*/ 1 h 2"/>
                    <a:gd name="T32" fmla="*/ 1 w 1"/>
                    <a:gd name="T33" fmla="*/ 1 h 2"/>
                    <a:gd name="T34" fmla="*/ 1 w 1"/>
                    <a:gd name="T35" fmla="*/ 0 h 2"/>
                    <a:gd name="T36" fmla="*/ 1 w 1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2"/>
                    <a:gd name="T59" fmla="*/ 1 w 1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2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1" name="Freeform 4506"/>
                <p:cNvSpPr>
                  <a:spLocks/>
                </p:cNvSpPr>
                <p:nvPr/>
              </p:nvSpPr>
              <p:spPr bwMode="auto">
                <a:xfrm>
                  <a:off x="891" y="3966"/>
                  <a:ext cx="3" cy="1"/>
                </a:xfrm>
                <a:custGeom>
                  <a:avLst/>
                  <a:gdLst>
                    <a:gd name="T0" fmla="*/ 1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0 w 3"/>
                    <a:gd name="T7" fmla="*/ 0 h 1"/>
                    <a:gd name="T8" fmla="*/ 0 w 3"/>
                    <a:gd name="T9" fmla="*/ 1 h 1"/>
                    <a:gd name="T10" fmla="*/ 0 w 3"/>
                    <a:gd name="T11" fmla="*/ 1 h 1"/>
                    <a:gd name="T12" fmla="*/ 0 w 3"/>
                    <a:gd name="T13" fmla="*/ 1 h 1"/>
                    <a:gd name="T14" fmla="*/ 0 w 3"/>
                    <a:gd name="T15" fmla="*/ 1 h 1"/>
                    <a:gd name="T16" fmla="*/ 0 w 3"/>
                    <a:gd name="T17" fmla="*/ 1 h 1"/>
                    <a:gd name="T18" fmla="*/ 0 w 3"/>
                    <a:gd name="T19" fmla="*/ 1 h 1"/>
                    <a:gd name="T20" fmla="*/ 1 w 3"/>
                    <a:gd name="T21" fmla="*/ 1 h 1"/>
                    <a:gd name="T22" fmla="*/ 1 w 3"/>
                    <a:gd name="T23" fmla="*/ 1 h 1"/>
                    <a:gd name="T24" fmla="*/ 1 w 3"/>
                    <a:gd name="T25" fmla="*/ 1 h 1"/>
                    <a:gd name="T26" fmla="*/ 1 w 3"/>
                    <a:gd name="T27" fmla="*/ 1 h 1"/>
                    <a:gd name="T28" fmla="*/ 3 w 3"/>
                    <a:gd name="T29" fmla="*/ 1 h 1"/>
                    <a:gd name="T30" fmla="*/ 1 w 3"/>
                    <a:gd name="T31" fmla="*/ 0 h 1"/>
                    <a:gd name="T32" fmla="*/ 1 w 3"/>
                    <a:gd name="T33" fmla="*/ 0 h 1"/>
                    <a:gd name="T34" fmla="*/ 1 w 3"/>
                    <a:gd name="T35" fmla="*/ 0 h 1"/>
                    <a:gd name="T36" fmla="*/ 1 w 3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1"/>
                    <a:gd name="T59" fmla="*/ 3 w 3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2" name="Freeform 4507"/>
                <p:cNvSpPr>
                  <a:spLocks/>
                </p:cNvSpPr>
                <p:nvPr/>
              </p:nvSpPr>
              <p:spPr bwMode="auto">
                <a:xfrm>
                  <a:off x="894" y="3964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1 w 3"/>
                    <a:gd name="T7" fmla="*/ 0 h 5"/>
                    <a:gd name="T8" fmla="*/ 1 w 3"/>
                    <a:gd name="T9" fmla="*/ 0 h 5"/>
                    <a:gd name="T10" fmla="*/ 1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3 w 3"/>
                    <a:gd name="T17" fmla="*/ 1 h 5"/>
                    <a:gd name="T18" fmla="*/ 3 w 3"/>
                    <a:gd name="T19" fmla="*/ 1 h 5"/>
                    <a:gd name="T20" fmla="*/ 3 w 3"/>
                    <a:gd name="T21" fmla="*/ 1 h 5"/>
                    <a:gd name="T22" fmla="*/ 2 w 3"/>
                    <a:gd name="T23" fmla="*/ 2 h 5"/>
                    <a:gd name="T24" fmla="*/ 2 w 3"/>
                    <a:gd name="T25" fmla="*/ 2 h 5"/>
                    <a:gd name="T26" fmla="*/ 2 w 3"/>
                    <a:gd name="T27" fmla="*/ 2 h 5"/>
                    <a:gd name="T28" fmla="*/ 1 w 3"/>
                    <a:gd name="T29" fmla="*/ 3 h 5"/>
                    <a:gd name="T30" fmla="*/ 3 w 3"/>
                    <a:gd name="T31" fmla="*/ 3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2 h 5"/>
                    <a:gd name="T38" fmla="*/ 2 w 3"/>
                    <a:gd name="T39" fmla="*/ 2 h 5"/>
                    <a:gd name="T40" fmla="*/ 2 w 3"/>
                    <a:gd name="T41" fmla="*/ 1 h 5"/>
                    <a:gd name="T42" fmla="*/ 2 w 3"/>
                    <a:gd name="T43" fmla="*/ 1 h 5"/>
                    <a:gd name="T44" fmla="*/ 2 w 3"/>
                    <a:gd name="T45" fmla="*/ 1 h 5"/>
                    <a:gd name="T46" fmla="*/ 2 w 3"/>
                    <a:gd name="T47" fmla="*/ 1 h 5"/>
                    <a:gd name="T48" fmla="*/ 2 w 3"/>
                    <a:gd name="T49" fmla="*/ 1 h 5"/>
                    <a:gd name="T50" fmla="*/ 2 w 3"/>
                    <a:gd name="T51" fmla="*/ 0 h 5"/>
                    <a:gd name="T52" fmla="*/ 1 w 3"/>
                    <a:gd name="T53" fmla="*/ 0 h 5"/>
                    <a:gd name="T54" fmla="*/ 1 w 3"/>
                    <a:gd name="T55" fmla="*/ 0 h 5"/>
                    <a:gd name="T56" fmla="*/ 1 w 3"/>
                    <a:gd name="T57" fmla="*/ 1 h 5"/>
                    <a:gd name="T58" fmla="*/ 1 w 3"/>
                    <a:gd name="T59" fmla="*/ 1 h 5"/>
                    <a:gd name="T60" fmla="*/ 1 w 3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3" name="Freeform 4508"/>
                <p:cNvSpPr>
                  <a:spLocks/>
                </p:cNvSpPr>
                <p:nvPr/>
              </p:nvSpPr>
              <p:spPr bwMode="auto">
                <a:xfrm>
                  <a:off x="897" y="3964"/>
                  <a:ext cx="3" cy="5"/>
                </a:xfrm>
                <a:custGeom>
                  <a:avLst/>
                  <a:gdLst>
                    <a:gd name="T0" fmla="*/ 0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0 w 3"/>
                    <a:gd name="T7" fmla="*/ 0 h 5"/>
                    <a:gd name="T8" fmla="*/ 2 w 3"/>
                    <a:gd name="T9" fmla="*/ 0 h 5"/>
                    <a:gd name="T10" fmla="*/ 2 w 3"/>
                    <a:gd name="T11" fmla="*/ 0 h 5"/>
                    <a:gd name="T12" fmla="*/ 3 w 3"/>
                    <a:gd name="T13" fmla="*/ 0 h 5"/>
                    <a:gd name="T14" fmla="*/ 3 w 3"/>
                    <a:gd name="T15" fmla="*/ 0 h 5"/>
                    <a:gd name="T16" fmla="*/ 3 w 3"/>
                    <a:gd name="T17" fmla="*/ 1 h 5"/>
                    <a:gd name="T18" fmla="*/ 3 w 3"/>
                    <a:gd name="T19" fmla="*/ 1 h 5"/>
                    <a:gd name="T20" fmla="*/ 3 w 3"/>
                    <a:gd name="T21" fmla="*/ 1 h 5"/>
                    <a:gd name="T22" fmla="*/ 3 w 3"/>
                    <a:gd name="T23" fmla="*/ 2 h 5"/>
                    <a:gd name="T24" fmla="*/ 3 w 3"/>
                    <a:gd name="T25" fmla="*/ 2 h 5"/>
                    <a:gd name="T26" fmla="*/ 3 w 3"/>
                    <a:gd name="T27" fmla="*/ 2 h 5"/>
                    <a:gd name="T28" fmla="*/ 2 w 3"/>
                    <a:gd name="T29" fmla="*/ 3 h 5"/>
                    <a:gd name="T30" fmla="*/ 3 w 3"/>
                    <a:gd name="T31" fmla="*/ 3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2 h 5"/>
                    <a:gd name="T38" fmla="*/ 3 w 3"/>
                    <a:gd name="T39" fmla="*/ 2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1 h 5"/>
                    <a:gd name="T46" fmla="*/ 3 w 3"/>
                    <a:gd name="T47" fmla="*/ 1 h 5"/>
                    <a:gd name="T48" fmla="*/ 3 w 3"/>
                    <a:gd name="T49" fmla="*/ 1 h 5"/>
                    <a:gd name="T50" fmla="*/ 3 w 3"/>
                    <a:gd name="T51" fmla="*/ 0 h 5"/>
                    <a:gd name="T52" fmla="*/ 2 w 3"/>
                    <a:gd name="T53" fmla="*/ 0 h 5"/>
                    <a:gd name="T54" fmla="*/ 2 w 3"/>
                    <a:gd name="T55" fmla="*/ 0 h 5"/>
                    <a:gd name="T56" fmla="*/ 2 w 3"/>
                    <a:gd name="T57" fmla="*/ 1 h 5"/>
                    <a:gd name="T58" fmla="*/ 0 w 3"/>
                    <a:gd name="T59" fmla="*/ 1 h 5"/>
                    <a:gd name="T60" fmla="*/ 0 w 3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4" name="Freeform 4509"/>
                <p:cNvSpPr>
                  <a:spLocks/>
                </p:cNvSpPr>
                <p:nvPr/>
              </p:nvSpPr>
              <p:spPr bwMode="auto">
                <a:xfrm>
                  <a:off x="903" y="3964"/>
                  <a:ext cx="2" cy="6"/>
                </a:xfrm>
                <a:custGeom>
                  <a:avLst/>
                  <a:gdLst>
                    <a:gd name="T0" fmla="*/ 0 w 2"/>
                    <a:gd name="T1" fmla="*/ 0 h 6"/>
                    <a:gd name="T2" fmla="*/ 2 w 2"/>
                    <a:gd name="T3" fmla="*/ 0 h 6"/>
                    <a:gd name="T4" fmla="*/ 0 w 2"/>
                    <a:gd name="T5" fmla="*/ 0 h 6"/>
                    <a:gd name="T6" fmla="*/ 0 w 2"/>
                    <a:gd name="T7" fmla="*/ 1 h 6"/>
                    <a:gd name="T8" fmla="*/ 0 w 2"/>
                    <a:gd name="T9" fmla="*/ 2 h 6"/>
                    <a:gd name="T10" fmla="*/ 0 w 2"/>
                    <a:gd name="T11" fmla="*/ 2 h 6"/>
                    <a:gd name="T12" fmla="*/ 0 w 2"/>
                    <a:gd name="T13" fmla="*/ 3 h 6"/>
                    <a:gd name="T14" fmla="*/ 0 w 2"/>
                    <a:gd name="T15" fmla="*/ 5 h 6"/>
                    <a:gd name="T16" fmla="*/ 0 w 2"/>
                    <a:gd name="T17" fmla="*/ 5 h 6"/>
                    <a:gd name="T18" fmla="*/ 0 w 2"/>
                    <a:gd name="T19" fmla="*/ 6 h 6"/>
                    <a:gd name="T20" fmla="*/ 0 w 2"/>
                    <a:gd name="T21" fmla="*/ 6 h 6"/>
                    <a:gd name="T22" fmla="*/ 0 w 2"/>
                    <a:gd name="T23" fmla="*/ 5 h 6"/>
                    <a:gd name="T24" fmla="*/ 0 w 2"/>
                    <a:gd name="T25" fmla="*/ 5 h 6"/>
                    <a:gd name="T26" fmla="*/ 0 w 2"/>
                    <a:gd name="T27" fmla="*/ 3 h 6"/>
                    <a:gd name="T28" fmla="*/ 0 w 2"/>
                    <a:gd name="T29" fmla="*/ 2 h 6"/>
                    <a:gd name="T30" fmla="*/ 0 w 2"/>
                    <a:gd name="T31" fmla="*/ 2 h 6"/>
                    <a:gd name="T32" fmla="*/ 0 w 2"/>
                    <a:gd name="T33" fmla="*/ 1 h 6"/>
                    <a:gd name="T34" fmla="*/ 0 w 2"/>
                    <a:gd name="T35" fmla="*/ 0 h 6"/>
                    <a:gd name="T36" fmla="*/ 0 w 2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6"/>
                    <a:gd name="T59" fmla="*/ 2 w 2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6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5" name="Freeform 4510"/>
                <p:cNvSpPr>
                  <a:spLocks/>
                </p:cNvSpPr>
                <p:nvPr/>
              </p:nvSpPr>
              <p:spPr bwMode="auto">
                <a:xfrm>
                  <a:off x="905" y="3964"/>
                  <a:ext cx="2" cy="5"/>
                </a:xfrm>
                <a:custGeom>
                  <a:avLst/>
                  <a:gdLst>
                    <a:gd name="T0" fmla="*/ 0 w 2"/>
                    <a:gd name="T1" fmla="*/ 0 h 5"/>
                    <a:gd name="T2" fmla="*/ 2 w 2"/>
                    <a:gd name="T3" fmla="*/ 0 h 5"/>
                    <a:gd name="T4" fmla="*/ 1 w 2"/>
                    <a:gd name="T5" fmla="*/ 5 h 5"/>
                    <a:gd name="T6" fmla="*/ 0 w 2"/>
                    <a:gd name="T7" fmla="*/ 3 h 5"/>
                    <a:gd name="T8" fmla="*/ 2 w 2"/>
                    <a:gd name="T9" fmla="*/ 0 h 5"/>
                    <a:gd name="T10" fmla="*/ 0 w 2"/>
                    <a:gd name="T11" fmla="*/ 0 h 5"/>
                    <a:gd name="T12" fmla="*/ 0 w 2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5"/>
                    <a:gd name="T23" fmla="*/ 2 w 2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5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6" name="Rectangle 4511"/>
                <p:cNvSpPr>
                  <a:spLocks noChangeArrowheads="1"/>
                </p:cNvSpPr>
                <p:nvPr/>
              </p:nvSpPr>
              <p:spPr bwMode="auto">
                <a:xfrm>
                  <a:off x="908" y="3966"/>
                  <a:ext cx="1" cy="1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7" name="Freeform 4512"/>
                <p:cNvSpPr>
                  <a:spLocks/>
                </p:cNvSpPr>
                <p:nvPr/>
              </p:nvSpPr>
              <p:spPr bwMode="auto">
                <a:xfrm>
                  <a:off x="909" y="3964"/>
                  <a:ext cx="4" cy="5"/>
                </a:xfrm>
                <a:custGeom>
                  <a:avLst/>
                  <a:gdLst>
                    <a:gd name="T0" fmla="*/ 3 w 4"/>
                    <a:gd name="T1" fmla="*/ 2 h 5"/>
                    <a:gd name="T2" fmla="*/ 4 w 4"/>
                    <a:gd name="T3" fmla="*/ 2 h 5"/>
                    <a:gd name="T4" fmla="*/ 4 w 4"/>
                    <a:gd name="T5" fmla="*/ 2 h 5"/>
                    <a:gd name="T6" fmla="*/ 4 w 4"/>
                    <a:gd name="T7" fmla="*/ 2 h 5"/>
                    <a:gd name="T8" fmla="*/ 4 w 4"/>
                    <a:gd name="T9" fmla="*/ 3 h 5"/>
                    <a:gd name="T10" fmla="*/ 4 w 4"/>
                    <a:gd name="T11" fmla="*/ 3 h 5"/>
                    <a:gd name="T12" fmla="*/ 4 w 4"/>
                    <a:gd name="T13" fmla="*/ 3 h 5"/>
                    <a:gd name="T14" fmla="*/ 3 w 4"/>
                    <a:gd name="T15" fmla="*/ 5 h 5"/>
                    <a:gd name="T16" fmla="*/ 3 w 4"/>
                    <a:gd name="T17" fmla="*/ 5 h 5"/>
                    <a:gd name="T18" fmla="*/ 2 w 4"/>
                    <a:gd name="T19" fmla="*/ 5 h 5"/>
                    <a:gd name="T20" fmla="*/ 2 w 4"/>
                    <a:gd name="T21" fmla="*/ 3 h 5"/>
                    <a:gd name="T22" fmla="*/ 2 w 4"/>
                    <a:gd name="T23" fmla="*/ 3 h 5"/>
                    <a:gd name="T24" fmla="*/ 0 w 4"/>
                    <a:gd name="T25" fmla="*/ 3 h 5"/>
                    <a:gd name="T26" fmla="*/ 0 w 4"/>
                    <a:gd name="T27" fmla="*/ 2 h 5"/>
                    <a:gd name="T28" fmla="*/ 2 w 4"/>
                    <a:gd name="T29" fmla="*/ 2 h 5"/>
                    <a:gd name="T30" fmla="*/ 2 w 4"/>
                    <a:gd name="T31" fmla="*/ 2 h 5"/>
                    <a:gd name="T32" fmla="*/ 2 w 4"/>
                    <a:gd name="T33" fmla="*/ 2 h 5"/>
                    <a:gd name="T34" fmla="*/ 2 w 4"/>
                    <a:gd name="T35" fmla="*/ 1 h 5"/>
                    <a:gd name="T36" fmla="*/ 2 w 4"/>
                    <a:gd name="T37" fmla="*/ 1 h 5"/>
                    <a:gd name="T38" fmla="*/ 2 w 4"/>
                    <a:gd name="T39" fmla="*/ 1 h 5"/>
                    <a:gd name="T40" fmla="*/ 2 w 4"/>
                    <a:gd name="T41" fmla="*/ 1 h 5"/>
                    <a:gd name="T42" fmla="*/ 2 w 4"/>
                    <a:gd name="T43" fmla="*/ 1 h 5"/>
                    <a:gd name="T44" fmla="*/ 2 w 4"/>
                    <a:gd name="T45" fmla="*/ 0 h 5"/>
                    <a:gd name="T46" fmla="*/ 2 w 4"/>
                    <a:gd name="T47" fmla="*/ 0 h 5"/>
                    <a:gd name="T48" fmla="*/ 2 w 4"/>
                    <a:gd name="T49" fmla="*/ 0 h 5"/>
                    <a:gd name="T50" fmla="*/ 2 w 4"/>
                    <a:gd name="T51" fmla="*/ 0 h 5"/>
                    <a:gd name="T52" fmla="*/ 3 w 4"/>
                    <a:gd name="T53" fmla="*/ 0 h 5"/>
                    <a:gd name="T54" fmla="*/ 3 w 4"/>
                    <a:gd name="T55" fmla="*/ 0 h 5"/>
                    <a:gd name="T56" fmla="*/ 3 w 4"/>
                    <a:gd name="T57" fmla="*/ 0 h 5"/>
                    <a:gd name="T58" fmla="*/ 3 w 4"/>
                    <a:gd name="T59" fmla="*/ 0 h 5"/>
                    <a:gd name="T60" fmla="*/ 4 w 4"/>
                    <a:gd name="T61" fmla="*/ 0 h 5"/>
                    <a:gd name="T62" fmla="*/ 4 w 4"/>
                    <a:gd name="T63" fmla="*/ 1 h 5"/>
                    <a:gd name="T64" fmla="*/ 4 w 4"/>
                    <a:gd name="T65" fmla="*/ 1 h 5"/>
                    <a:gd name="T66" fmla="*/ 4 w 4"/>
                    <a:gd name="T67" fmla="*/ 1 h 5"/>
                    <a:gd name="T68" fmla="*/ 4 w 4"/>
                    <a:gd name="T69" fmla="*/ 1 h 5"/>
                    <a:gd name="T70" fmla="*/ 3 w 4"/>
                    <a:gd name="T71" fmla="*/ 1 h 5"/>
                    <a:gd name="T72" fmla="*/ 3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3" y="2"/>
                      </a:move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8" name="Freeform 4513"/>
                <p:cNvSpPr>
                  <a:spLocks/>
                </p:cNvSpPr>
                <p:nvPr/>
              </p:nvSpPr>
              <p:spPr bwMode="auto">
                <a:xfrm>
                  <a:off x="911" y="396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1 h 2"/>
                    <a:gd name="T6" fmla="*/ 0 w 1"/>
                    <a:gd name="T7" fmla="*/ 1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0 w 1"/>
                    <a:gd name="T15" fmla="*/ 1 h 2"/>
                    <a:gd name="T16" fmla="*/ 1 w 1"/>
                    <a:gd name="T17" fmla="*/ 2 h 2"/>
                    <a:gd name="T18" fmla="*/ 1 w 1"/>
                    <a:gd name="T19" fmla="*/ 1 h 2"/>
                    <a:gd name="T20" fmla="*/ 1 w 1"/>
                    <a:gd name="T21" fmla="*/ 1 h 2"/>
                    <a:gd name="T22" fmla="*/ 1 w 1"/>
                    <a:gd name="T23" fmla="*/ 1 h 2"/>
                    <a:gd name="T24" fmla="*/ 1 w 1"/>
                    <a:gd name="T25" fmla="*/ 1 h 2"/>
                    <a:gd name="T26" fmla="*/ 1 w 1"/>
                    <a:gd name="T27" fmla="*/ 1 h 2"/>
                    <a:gd name="T28" fmla="*/ 1 w 1"/>
                    <a:gd name="T29" fmla="*/ 1 h 2"/>
                    <a:gd name="T30" fmla="*/ 1 w 1"/>
                    <a:gd name="T31" fmla="*/ 1 h 2"/>
                    <a:gd name="T32" fmla="*/ 1 w 1"/>
                    <a:gd name="T33" fmla="*/ 1 h 2"/>
                    <a:gd name="T34" fmla="*/ 1 w 1"/>
                    <a:gd name="T35" fmla="*/ 0 h 2"/>
                    <a:gd name="T36" fmla="*/ 1 w 1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2"/>
                    <a:gd name="T59" fmla="*/ 1 w 1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2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49" name="Freeform 4514"/>
                <p:cNvSpPr>
                  <a:spLocks/>
                </p:cNvSpPr>
                <p:nvPr/>
              </p:nvSpPr>
              <p:spPr bwMode="auto">
                <a:xfrm>
                  <a:off x="911" y="3966"/>
                  <a:ext cx="2" cy="1"/>
                </a:xfrm>
                <a:custGeom>
                  <a:avLst/>
                  <a:gdLst>
                    <a:gd name="T0" fmla="*/ 1 w 2"/>
                    <a:gd name="T1" fmla="*/ 0 h 1"/>
                    <a:gd name="T2" fmla="*/ 0 w 2"/>
                    <a:gd name="T3" fmla="*/ 0 h 1"/>
                    <a:gd name="T4" fmla="*/ 0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0 w 2"/>
                    <a:gd name="T13" fmla="*/ 1 h 1"/>
                    <a:gd name="T14" fmla="*/ 0 w 2"/>
                    <a:gd name="T15" fmla="*/ 1 h 1"/>
                    <a:gd name="T16" fmla="*/ 0 w 2"/>
                    <a:gd name="T17" fmla="*/ 1 h 1"/>
                    <a:gd name="T18" fmla="*/ 0 w 2"/>
                    <a:gd name="T19" fmla="*/ 1 h 1"/>
                    <a:gd name="T20" fmla="*/ 1 w 2"/>
                    <a:gd name="T21" fmla="*/ 1 h 1"/>
                    <a:gd name="T22" fmla="*/ 1 w 2"/>
                    <a:gd name="T23" fmla="*/ 1 h 1"/>
                    <a:gd name="T24" fmla="*/ 1 w 2"/>
                    <a:gd name="T25" fmla="*/ 1 h 1"/>
                    <a:gd name="T26" fmla="*/ 1 w 2"/>
                    <a:gd name="T27" fmla="*/ 1 h 1"/>
                    <a:gd name="T28" fmla="*/ 2 w 2"/>
                    <a:gd name="T29" fmla="*/ 1 h 1"/>
                    <a:gd name="T30" fmla="*/ 1 w 2"/>
                    <a:gd name="T31" fmla="*/ 0 h 1"/>
                    <a:gd name="T32" fmla="*/ 1 w 2"/>
                    <a:gd name="T33" fmla="*/ 0 h 1"/>
                    <a:gd name="T34" fmla="*/ 1 w 2"/>
                    <a:gd name="T35" fmla="*/ 0 h 1"/>
                    <a:gd name="T36" fmla="*/ 1 w 2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1"/>
                    <a:gd name="T59" fmla="*/ 2 w 2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0" name="Freeform 4515"/>
                <p:cNvSpPr>
                  <a:spLocks/>
                </p:cNvSpPr>
                <p:nvPr/>
              </p:nvSpPr>
              <p:spPr bwMode="auto">
                <a:xfrm>
                  <a:off x="913" y="3964"/>
                  <a:ext cx="1" cy="6"/>
                </a:xfrm>
                <a:custGeom>
                  <a:avLst/>
                  <a:gdLst>
                    <a:gd name="T0" fmla="*/ 1 w 1"/>
                    <a:gd name="T1" fmla="*/ 6 h 6"/>
                    <a:gd name="T2" fmla="*/ 0 w 1"/>
                    <a:gd name="T3" fmla="*/ 6 h 6"/>
                    <a:gd name="T4" fmla="*/ 1 w 1"/>
                    <a:gd name="T5" fmla="*/ 5 h 6"/>
                    <a:gd name="T6" fmla="*/ 1 w 1"/>
                    <a:gd name="T7" fmla="*/ 3 h 6"/>
                    <a:gd name="T8" fmla="*/ 1 w 1"/>
                    <a:gd name="T9" fmla="*/ 3 h 6"/>
                    <a:gd name="T10" fmla="*/ 1 w 1"/>
                    <a:gd name="T11" fmla="*/ 2 h 6"/>
                    <a:gd name="T12" fmla="*/ 1 w 1"/>
                    <a:gd name="T13" fmla="*/ 2 h 6"/>
                    <a:gd name="T14" fmla="*/ 1 w 1"/>
                    <a:gd name="T15" fmla="*/ 1 h 6"/>
                    <a:gd name="T16" fmla="*/ 1 w 1"/>
                    <a:gd name="T17" fmla="*/ 0 h 6"/>
                    <a:gd name="T18" fmla="*/ 0 w 1"/>
                    <a:gd name="T19" fmla="*/ 0 h 6"/>
                    <a:gd name="T20" fmla="*/ 1 w 1"/>
                    <a:gd name="T21" fmla="*/ 0 h 6"/>
                    <a:gd name="T22" fmla="*/ 1 w 1"/>
                    <a:gd name="T23" fmla="*/ 0 h 6"/>
                    <a:gd name="T24" fmla="*/ 1 w 1"/>
                    <a:gd name="T25" fmla="*/ 1 h 6"/>
                    <a:gd name="T26" fmla="*/ 1 w 1"/>
                    <a:gd name="T27" fmla="*/ 1 h 6"/>
                    <a:gd name="T28" fmla="*/ 1 w 1"/>
                    <a:gd name="T29" fmla="*/ 2 h 6"/>
                    <a:gd name="T30" fmla="*/ 1 w 1"/>
                    <a:gd name="T31" fmla="*/ 3 h 6"/>
                    <a:gd name="T32" fmla="*/ 1 w 1"/>
                    <a:gd name="T33" fmla="*/ 3 h 6"/>
                    <a:gd name="T34" fmla="*/ 1 w 1"/>
                    <a:gd name="T35" fmla="*/ 5 h 6"/>
                    <a:gd name="T36" fmla="*/ 1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1" y="6"/>
                      </a:move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1" name="Freeform 4516"/>
                <p:cNvSpPr>
                  <a:spLocks/>
                </p:cNvSpPr>
                <p:nvPr/>
              </p:nvSpPr>
              <p:spPr bwMode="auto">
                <a:xfrm>
                  <a:off x="916" y="3965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1 h 1"/>
                    <a:gd name="T18" fmla="*/ 1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1 w 1"/>
                    <a:gd name="T31" fmla="*/ 0 h 1"/>
                    <a:gd name="T32" fmla="*/ 1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2" name="Freeform 4517"/>
                <p:cNvSpPr>
                  <a:spLocks/>
                </p:cNvSpPr>
                <p:nvPr/>
              </p:nvSpPr>
              <p:spPr bwMode="auto">
                <a:xfrm>
                  <a:off x="916" y="3967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0 h 2"/>
                    <a:gd name="T4" fmla="*/ 1 w 1"/>
                    <a:gd name="T5" fmla="*/ 0 h 2"/>
                    <a:gd name="T6" fmla="*/ 1 w 1"/>
                    <a:gd name="T7" fmla="*/ 0 h 2"/>
                    <a:gd name="T8" fmla="*/ 1 w 1"/>
                    <a:gd name="T9" fmla="*/ 0 h 2"/>
                    <a:gd name="T10" fmla="*/ 1 w 1"/>
                    <a:gd name="T11" fmla="*/ 0 h 2"/>
                    <a:gd name="T12" fmla="*/ 1 w 1"/>
                    <a:gd name="T13" fmla="*/ 2 h 2"/>
                    <a:gd name="T14" fmla="*/ 1 w 1"/>
                    <a:gd name="T15" fmla="*/ 2 h 2"/>
                    <a:gd name="T16" fmla="*/ 1 w 1"/>
                    <a:gd name="T17" fmla="*/ 2 h 2"/>
                    <a:gd name="T18" fmla="*/ 1 w 1"/>
                    <a:gd name="T19" fmla="*/ 2 h 2"/>
                    <a:gd name="T20" fmla="*/ 0 w 1"/>
                    <a:gd name="T21" fmla="*/ 2 h 2"/>
                    <a:gd name="T22" fmla="*/ 0 w 1"/>
                    <a:gd name="T23" fmla="*/ 0 h 2"/>
                    <a:gd name="T24" fmla="*/ 0 w 1"/>
                    <a:gd name="T25" fmla="*/ 0 h 2"/>
                    <a:gd name="T26" fmla="*/ 0 w 1"/>
                    <a:gd name="T27" fmla="*/ 0 h 2"/>
                    <a:gd name="T28" fmla="*/ 0 w 1"/>
                    <a:gd name="T29" fmla="*/ 0 h 2"/>
                    <a:gd name="T30" fmla="*/ 1 w 1"/>
                    <a:gd name="T31" fmla="*/ 0 h 2"/>
                    <a:gd name="T32" fmla="*/ 1 w 1"/>
                    <a:gd name="T33" fmla="*/ 0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2"/>
                    <a:gd name="T53" fmla="*/ 1 w 1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3" name="Freeform 4518"/>
                <p:cNvSpPr>
                  <a:spLocks/>
                </p:cNvSpPr>
                <p:nvPr/>
              </p:nvSpPr>
              <p:spPr bwMode="auto">
                <a:xfrm>
                  <a:off x="919" y="3964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0 h 5"/>
                    <a:gd name="T4" fmla="*/ 1 w 1"/>
                    <a:gd name="T5" fmla="*/ 5 h 5"/>
                    <a:gd name="T6" fmla="*/ 1 w 1"/>
                    <a:gd name="T7" fmla="*/ 5 h 5"/>
                    <a:gd name="T8" fmla="*/ 1 w 1"/>
                    <a:gd name="T9" fmla="*/ 0 h 5"/>
                    <a:gd name="T10" fmla="*/ 0 w 1"/>
                    <a:gd name="T11" fmla="*/ 0 h 5"/>
                    <a:gd name="T12" fmla="*/ 1 w 1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5"/>
                    <a:gd name="T23" fmla="*/ 1 w 1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4" name="Freeform 4519"/>
                <p:cNvSpPr>
                  <a:spLocks/>
                </p:cNvSpPr>
                <p:nvPr/>
              </p:nvSpPr>
              <p:spPr bwMode="auto">
                <a:xfrm>
                  <a:off x="923" y="3964"/>
                  <a:ext cx="2" cy="5"/>
                </a:xfrm>
                <a:custGeom>
                  <a:avLst/>
                  <a:gdLst>
                    <a:gd name="T0" fmla="*/ 1 w 2"/>
                    <a:gd name="T1" fmla="*/ 0 h 5"/>
                    <a:gd name="T2" fmla="*/ 2 w 2"/>
                    <a:gd name="T3" fmla="*/ 0 h 5"/>
                    <a:gd name="T4" fmla="*/ 1 w 2"/>
                    <a:gd name="T5" fmla="*/ 2 h 5"/>
                    <a:gd name="T6" fmla="*/ 1 w 2"/>
                    <a:gd name="T7" fmla="*/ 2 h 5"/>
                    <a:gd name="T8" fmla="*/ 1 w 2"/>
                    <a:gd name="T9" fmla="*/ 2 h 5"/>
                    <a:gd name="T10" fmla="*/ 1 w 2"/>
                    <a:gd name="T11" fmla="*/ 2 h 5"/>
                    <a:gd name="T12" fmla="*/ 2 w 2"/>
                    <a:gd name="T13" fmla="*/ 2 h 5"/>
                    <a:gd name="T14" fmla="*/ 2 w 2"/>
                    <a:gd name="T15" fmla="*/ 2 h 5"/>
                    <a:gd name="T16" fmla="*/ 2 w 2"/>
                    <a:gd name="T17" fmla="*/ 3 h 5"/>
                    <a:gd name="T18" fmla="*/ 2 w 2"/>
                    <a:gd name="T19" fmla="*/ 3 h 5"/>
                    <a:gd name="T20" fmla="*/ 2 w 2"/>
                    <a:gd name="T21" fmla="*/ 3 h 5"/>
                    <a:gd name="T22" fmla="*/ 2 w 2"/>
                    <a:gd name="T23" fmla="*/ 3 h 5"/>
                    <a:gd name="T24" fmla="*/ 1 w 2"/>
                    <a:gd name="T25" fmla="*/ 3 h 5"/>
                    <a:gd name="T26" fmla="*/ 1 w 2"/>
                    <a:gd name="T27" fmla="*/ 5 h 5"/>
                    <a:gd name="T28" fmla="*/ 1 w 2"/>
                    <a:gd name="T29" fmla="*/ 5 h 5"/>
                    <a:gd name="T30" fmla="*/ 1 w 2"/>
                    <a:gd name="T31" fmla="*/ 5 h 5"/>
                    <a:gd name="T32" fmla="*/ 0 w 2"/>
                    <a:gd name="T33" fmla="*/ 3 h 5"/>
                    <a:gd name="T34" fmla="*/ 0 w 2"/>
                    <a:gd name="T35" fmla="*/ 3 h 5"/>
                    <a:gd name="T36" fmla="*/ 0 w 2"/>
                    <a:gd name="T37" fmla="*/ 3 h 5"/>
                    <a:gd name="T38" fmla="*/ 0 w 2"/>
                    <a:gd name="T39" fmla="*/ 3 h 5"/>
                    <a:gd name="T40" fmla="*/ 0 w 2"/>
                    <a:gd name="T41" fmla="*/ 3 h 5"/>
                    <a:gd name="T42" fmla="*/ 0 w 2"/>
                    <a:gd name="T43" fmla="*/ 2 h 5"/>
                    <a:gd name="T44" fmla="*/ 0 w 2"/>
                    <a:gd name="T45" fmla="*/ 2 h 5"/>
                    <a:gd name="T46" fmla="*/ 0 w 2"/>
                    <a:gd name="T47" fmla="*/ 2 h 5"/>
                    <a:gd name="T48" fmla="*/ 0 w 2"/>
                    <a:gd name="T49" fmla="*/ 2 h 5"/>
                    <a:gd name="T50" fmla="*/ 1 w 2"/>
                    <a:gd name="T51" fmla="*/ 0 h 5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2"/>
                    <a:gd name="T79" fmla="*/ 0 h 5"/>
                    <a:gd name="T80" fmla="*/ 2 w 2"/>
                    <a:gd name="T81" fmla="*/ 5 h 5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2" h="5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5" name="Freeform 4520"/>
                <p:cNvSpPr>
                  <a:spLocks/>
                </p:cNvSpPr>
                <p:nvPr/>
              </p:nvSpPr>
              <p:spPr bwMode="auto">
                <a:xfrm>
                  <a:off x="923" y="3966"/>
                  <a:ext cx="2" cy="1"/>
                </a:xfrm>
                <a:custGeom>
                  <a:avLst/>
                  <a:gdLst>
                    <a:gd name="T0" fmla="*/ 1 w 2"/>
                    <a:gd name="T1" fmla="*/ 0 h 1"/>
                    <a:gd name="T2" fmla="*/ 1 w 2"/>
                    <a:gd name="T3" fmla="*/ 0 h 1"/>
                    <a:gd name="T4" fmla="*/ 0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0 w 2"/>
                    <a:gd name="T13" fmla="*/ 1 h 1"/>
                    <a:gd name="T14" fmla="*/ 1 w 2"/>
                    <a:gd name="T15" fmla="*/ 1 h 1"/>
                    <a:gd name="T16" fmla="*/ 1 w 2"/>
                    <a:gd name="T17" fmla="*/ 1 h 1"/>
                    <a:gd name="T18" fmla="*/ 1 w 2"/>
                    <a:gd name="T19" fmla="*/ 1 h 1"/>
                    <a:gd name="T20" fmla="*/ 1 w 2"/>
                    <a:gd name="T21" fmla="*/ 1 h 1"/>
                    <a:gd name="T22" fmla="*/ 2 w 2"/>
                    <a:gd name="T23" fmla="*/ 1 h 1"/>
                    <a:gd name="T24" fmla="*/ 2 w 2"/>
                    <a:gd name="T25" fmla="*/ 1 h 1"/>
                    <a:gd name="T26" fmla="*/ 2 w 2"/>
                    <a:gd name="T27" fmla="*/ 0 h 1"/>
                    <a:gd name="T28" fmla="*/ 1 w 2"/>
                    <a:gd name="T29" fmla="*/ 0 h 1"/>
                    <a:gd name="T30" fmla="*/ 1 w 2"/>
                    <a:gd name="T31" fmla="*/ 0 h 1"/>
                    <a:gd name="T32" fmla="*/ 1 w 2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1"/>
                    <a:gd name="T53" fmla="*/ 2 w 2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6" name="Freeform 4521"/>
                <p:cNvSpPr>
                  <a:spLocks/>
                </p:cNvSpPr>
                <p:nvPr/>
              </p:nvSpPr>
              <p:spPr bwMode="auto">
                <a:xfrm>
                  <a:off x="925" y="3964"/>
                  <a:ext cx="4" cy="5"/>
                </a:xfrm>
                <a:custGeom>
                  <a:avLst/>
                  <a:gdLst>
                    <a:gd name="T0" fmla="*/ 0 w 4"/>
                    <a:gd name="T1" fmla="*/ 2 h 5"/>
                    <a:gd name="T2" fmla="*/ 0 w 4"/>
                    <a:gd name="T3" fmla="*/ 1 h 5"/>
                    <a:gd name="T4" fmla="*/ 1 w 4"/>
                    <a:gd name="T5" fmla="*/ 1 h 5"/>
                    <a:gd name="T6" fmla="*/ 1 w 4"/>
                    <a:gd name="T7" fmla="*/ 0 h 5"/>
                    <a:gd name="T8" fmla="*/ 1 w 4"/>
                    <a:gd name="T9" fmla="*/ 0 h 5"/>
                    <a:gd name="T10" fmla="*/ 1 w 4"/>
                    <a:gd name="T11" fmla="*/ 0 h 5"/>
                    <a:gd name="T12" fmla="*/ 3 w 4"/>
                    <a:gd name="T13" fmla="*/ 0 h 5"/>
                    <a:gd name="T14" fmla="*/ 3 w 4"/>
                    <a:gd name="T15" fmla="*/ 0 h 5"/>
                    <a:gd name="T16" fmla="*/ 3 w 4"/>
                    <a:gd name="T17" fmla="*/ 0 h 5"/>
                    <a:gd name="T18" fmla="*/ 3 w 4"/>
                    <a:gd name="T19" fmla="*/ 0 h 5"/>
                    <a:gd name="T20" fmla="*/ 4 w 4"/>
                    <a:gd name="T21" fmla="*/ 1 h 5"/>
                    <a:gd name="T22" fmla="*/ 4 w 4"/>
                    <a:gd name="T23" fmla="*/ 1 h 5"/>
                    <a:gd name="T24" fmla="*/ 4 w 4"/>
                    <a:gd name="T25" fmla="*/ 2 h 5"/>
                    <a:gd name="T26" fmla="*/ 4 w 4"/>
                    <a:gd name="T27" fmla="*/ 2 h 5"/>
                    <a:gd name="T28" fmla="*/ 4 w 4"/>
                    <a:gd name="T29" fmla="*/ 3 h 5"/>
                    <a:gd name="T30" fmla="*/ 3 w 4"/>
                    <a:gd name="T31" fmla="*/ 3 h 5"/>
                    <a:gd name="T32" fmla="*/ 3 w 4"/>
                    <a:gd name="T33" fmla="*/ 3 h 5"/>
                    <a:gd name="T34" fmla="*/ 3 w 4"/>
                    <a:gd name="T35" fmla="*/ 5 h 5"/>
                    <a:gd name="T36" fmla="*/ 3 w 4"/>
                    <a:gd name="T37" fmla="*/ 5 h 5"/>
                    <a:gd name="T38" fmla="*/ 1 w 4"/>
                    <a:gd name="T39" fmla="*/ 5 h 5"/>
                    <a:gd name="T40" fmla="*/ 1 w 4"/>
                    <a:gd name="T41" fmla="*/ 3 h 5"/>
                    <a:gd name="T42" fmla="*/ 1 w 4"/>
                    <a:gd name="T43" fmla="*/ 3 h 5"/>
                    <a:gd name="T44" fmla="*/ 1 w 4"/>
                    <a:gd name="T45" fmla="*/ 3 h 5"/>
                    <a:gd name="T46" fmla="*/ 0 w 4"/>
                    <a:gd name="T47" fmla="*/ 2 h 5"/>
                    <a:gd name="T48" fmla="*/ 0 w 4"/>
                    <a:gd name="T49" fmla="*/ 2 h 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"/>
                    <a:gd name="T76" fmla="*/ 0 h 5"/>
                    <a:gd name="T77" fmla="*/ 4 w 4"/>
                    <a:gd name="T78" fmla="*/ 5 h 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" h="5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7" name="Freeform 4522"/>
                <p:cNvSpPr>
                  <a:spLocks/>
                </p:cNvSpPr>
                <p:nvPr/>
              </p:nvSpPr>
              <p:spPr bwMode="auto">
                <a:xfrm>
                  <a:off x="926" y="3964"/>
                  <a:ext cx="3" cy="3"/>
                </a:xfrm>
                <a:custGeom>
                  <a:avLst/>
                  <a:gdLst>
                    <a:gd name="T0" fmla="*/ 0 w 3"/>
                    <a:gd name="T1" fmla="*/ 2 h 3"/>
                    <a:gd name="T2" fmla="*/ 0 w 3"/>
                    <a:gd name="T3" fmla="*/ 2 h 3"/>
                    <a:gd name="T4" fmla="*/ 0 w 3"/>
                    <a:gd name="T5" fmla="*/ 3 h 3"/>
                    <a:gd name="T6" fmla="*/ 0 w 3"/>
                    <a:gd name="T7" fmla="*/ 3 h 3"/>
                    <a:gd name="T8" fmla="*/ 0 w 3"/>
                    <a:gd name="T9" fmla="*/ 3 h 3"/>
                    <a:gd name="T10" fmla="*/ 0 w 3"/>
                    <a:gd name="T11" fmla="*/ 3 h 3"/>
                    <a:gd name="T12" fmla="*/ 2 w 3"/>
                    <a:gd name="T13" fmla="*/ 3 h 3"/>
                    <a:gd name="T14" fmla="*/ 2 w 3"/>
                    <a:gd name="T15" fmla="*/ 3 h 3"/>
                    <a:gd name="T16" fmla="*/ 2 w 3"/>
                    <a:gd name="T17" fmla="*/ 3 h 3"/>
                    <a:gd name="T18" fmla="*/ 2 w 3"/>
                    <a:gd name="T19" fmla="*/ 3 h 3"/>
                    <a:gd name="T20" fmla="*/ 2 w 3"/>
                    <a:gd name="T21" fmla="*/ 3 h 3"/>
                    <a:gd name="T22" fmla="*/ 2 w 3"/>
                    <a:gd name="T23" fmla="*/ 2 h 3"/>
                    <a:gd name="T24" fmla="*/ 3 w 3"/>
                    <a:gd name="T25" fmla="*/ 2 h 3"/>
                    <a:gd name="T26" fmla="*/ 2 w 3"/>
                    <a:gd name="T27" fmla="*/ 1 h 3"/>
                    <a:gd name="T28" fmla="*/ 2 w 3"/>
                    <a:gd name="T29" fmla="*/ 1 h 3"/>
                    <a:gd name="T30" fmla="*/ 2 w 3"/>
                    <a:gd name="T31" fmla="*/ 1 h 3"/>
                    <a:gd name="T32" fmla="*/ 2 w 3"/>
                    <a:gd name="T33" fmla="*/ 0 h 3"/>
                    <a:gd name="T34" fmla="*/ 2 w 3"/>
                    <a:gd name="T35" fmla="*/ 0 h 3"/>
                    <a:gd name="T36" fmla="*/ 2 w 3"/>
                    <a:gd name="T37" fmla="*/ 0 h 3"/>
                    <a:gd name="T38" fmla="*/ 0 w 3"/>
                    <a:gd name="T39" fmla="*/ 0 h 3"/>
                    <a:gd name="T40" fmla="*/ 0 w 3"/>
                    <a:gd name="T41" fmla="*/ 0 h 3"/>
                    <a:gd name="T42" fmla="*/ 0 w 3"/>
                    <a:gd name="T43" fmla="*/ 1 h 3"/>
                    <a:gd name="T44" fmla="*/ 0 w 3"/>
                    <a:gd name="T45" fmla="*/ 1 h 3"/>
                    <a:gd name="T46" fmla="*/ 0 w 3"/>
                    <a:gd name="T47" fmla="*/ 1 h 3"/>
                    <a:gd name="T48" fmla="*/ 0 w 3"/>
                    <a:gd name="T49" fmla="*/ 2 h 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3"/>
                    <a:gd name="T76" fmla="*/ 0 h 3"/>
                    <a:gd name="T77" fmla="*/ 3 w 3"/>
                    <a:gd name="T78" fmla="*/ 3 h 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3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8" name="Freeform 4523"/>
                <p:cNvSpPr>
                  <a:spLocks/>
                </p:cNvSpPr>
                <p:nvPr/>
              </p:nvSpPr>
              <p:spPr bwMode="auto">
                <a:xfrm>
                  <a:off x="929" y="3964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1 w 2"/>
                    <a:gd name="T3" fmla="*/ 5 h 5"/>
                    <a:gd name="T4" fmla="*/ 0 w 2"/>
                    <a:gd name="T5" fmla="*/ 5 h 5"/>
                    <a:gd name="T6" fmla="*/ 2 w 2"/>
                    <a:gd name="T7" fmla="*/ 0 h 5"/>
                    <a:gd name="T8" fmla="*/ 2 w 2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5"/>
                    <a:gd name="T17" fmla="*/ 2 w 2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5">
                      <a:moveTo>
                        <a:pt x="2" y="0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59" name="Freeform 4524"/>
                <p:cNvSpPr>
                  <a:spLocks/>
                </p:cNvSpPr>
                <p:nvPr/>
              </p:nvSpPr>
              <p:spPr bwMode="auto">
                <a:xfrm>
                  <a:off x="931" y="3964"/>
                  <a:ext cx="4" cy="5"/>
                </a:xfrm>
                <a:custGeom>
                  <a:avLst/>
                  <a:gdLst>
                    <a:gd name="T0" fmla="*/ 3 w 4"/>
                    <a:gd name="T1" fmla="*/ 0 h 5"/>
                    <a:gd name="T2" fmla="*/ 3 w 4"/>
                    <a:gd name="T3" fmla="*/ 0 h 5"/>
                    <a:gd name="T4" fmla="*/ 3 w 4"/>
                    <a:gd name="T5" fmla="*/ 2 h 5"/>
                    <a:gd name="T6" fmla="*/ 4 w 4"/>
                    <a:gd name="T7" fmla="*/ 2 h 5"/>
                    <a:gd name="T8" fmla="*/ 4 w 4"/>
                    <a:gd name="T9" fmla="*/ 3 h 5"/>
                    <a:gd name="T10" fmla="*/ 3 w 4"/>
                    <a:gd name="T11" fmla="*/ 3 h 5"/>
                    <a:gd name="T12" fmla="*/ 3 w 4"/>
                    <a:gd name="T13" fmla="*/ 5 h 5"/>
                    <a:gd name="T14" fmla="*/ 3 w 4"/>
                    <a:gd name="T15" fmla="*/ 5 h 5"/>
                    <a:gd name="T16" fmla="*/ 3 w 4"/>
                    <a:gd name="T17" fmla="*/ 3 h 5"/>
                    <a:gd name="T18" fmla="*/ 0 w 4"/>
                    <a:gd name="T19" fmla="*/ 3 h 5"/>
                    <a:gd name="T20" fmla="*/ 3 w 4"/>
                    <a:gd name="T21" fmla="*/ 0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5"/>
                    <a:gd name="T35" fmla="*/ 4 w 4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5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0" name="Freeform 4525"/>
                <p:cNvSpPr>
                  <a:spLocks/>
                </p:cNvSpPr>
                <p:nvPr/>
              </p:nvSpPr>
              <p:spPr bwMode="auto">
                <a:xfrm>
                  <a:off x="933" y="3965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"/>
                    <a:gd name="T13" fmla="*/ 0 h 1"/>
                    <a:gd name="T14" fmla="*/ 1 w 1"/>
                    <a:gd name="T15" fmla="*/ 1 h 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1" name="Freeform 4526"/>
                <p:cNvSpPr>
                  <a:spLocks/>
                </p:cNvSpPr>
                <p:nvPr/>
              </p:nvSpPr>
              <p:spPr bwMode="auto">
                <a:xfrm>
                  <a:off x="935" y="3964"/>
                  <a:ext cx="4" cy="5"/>
                </a:xfrm>
                <a:custGeom>
                  <a:avLst/>
                  <a:gdLst>
                    <a:gd name="T0" fmla="*/ 2 w 4"/>
                    <a:gd name="T1" fmla="*/ 0 h 5"/>
                    <a:gd name="T2" fmla="*/ 2 w 4"/>
                    <a:gd name="T3" fmla="*/ 0 h 5"/>
                    <a:gd name="T4" fmla="*/ 1 w 4"/>
                    <a:gd name="T5" fmla="*/ 0 h 5"/>
                    <a:gd name="T6" fmla="*/ 1 w 4"/>
                    <a:gd name="T7" fmla="*/ 1 h 5"/>
                    <a:gd name="T8" fmla="*/ 1 w 4"/>
                    <a:gd name="T9" fmla="*/ 1 h 5"/>
                    <a:gd name="T10" fmla="*/ 1 w 4"/>
                    <a:gd name="T11" fmla="*/ 1 h 5"/>
                    <a:gd name="T12" fmla="*/ 2 w 4"/>
                    <a:gd name="T13" fmla="*/ 1 h 5"/>
                    <a:gd name="T14" fmla="*/ 2 w 4"/>
                    <a:gd name="T15" fmla="*/ 2 h 5"/>
                    <a:gd name="T16" fmla="*/ 2 w 4"/>
                    <a:gd name="T17" fmla="*/ 2 h 5"/>
                    <a:gd name="T18" fmla="*/ 4 w 4"/>
                    <a:gd name="T19" fmla="*/ 2 h 5"/>
                    <a:gd name="T20" fmla="*/ 2 w 4"/>
                    <a:gd name="T21" fmla="*/ 3 h 5"/>
                    <a:gd name="T22" fmla="*/ 2 w 4"/>
                    <a:gd name="T23" fmla="*/ 3 h 5"/>
                    <a:gd name="T24" fmla="*/ 2 w 4"/>
                    <a:gd name="T25" fmla="*/ 3 h 5"/>
                    <a:gd name="T26" fmla="*/ 2 w 4"/>
                    <a:gd name="T27" fmla="*/ 3 h 5"/>
                    <a:gd name="T28" fmla="*/ 2 w 4"/>
                    <a:gd name="T29" fmla="*/ 5 h 5"/>
                    <a:gd name="T30" fmla="*/ 1 w 4"/>
                    <a:gd name="T31" fmla="*/ 5 h 5"/>
                    <a:gd name="T32" fmla="*/ 1 w 4"/>
                    <a:gd name="T33" fmla="*/ 5 h 5"/>
                    <a:gd name="T34" fmla="*/ 1 w 4"/>
                    <a:gd name="T35" fmla="*/ 3 h 5"/>
                    <a:gd name="T36" fmla="*/ 0 w 4"/>
                    <a:gd name="T37" fmla="*/ 3 h 5"/>
                    <a:gd name="T38" fmla="*/ 0 w 4"/>
                    <a:gd name="T39" fmla="*/ 3 h 5"/>
                    <a:gd name="T40" fmla="*/ 1 w 4"/>
                    <a:gd name="T41" fmla="*/ 3 h 5"/>
                    <a:gd name="T42" fmla="*/ 1 w 4"/>
                    <a:gd name="T43" fmla="*/ 3 h 5"/>
                    <a:gd name="T44" fmla="*/ 1 w 4"/>
                    <a:gd name="T45" fmla="*/ 3 h 5"/>
                    <a:gd name="T46" fmla="*/ 1 w 4"/>
                    <a:gd name="T47" fmla="*/ 3 h 5"/>
                    <a:gd name="T48" fmla="*/ 1 w 4"/>
                    <a:gd name="T49" fmla="*/ 3 h 5"/>
                    <a:gd name="T50" fmla="*/ 1 w 4"/>
                    <a:gd name="T51" fmla="*/ 3 h 5"/>
                    <a:gd name="T52" fmla="*/ 1 w 4"/>
                    <a:gd name="T53" fmla="*/ 3 h 5"/>
                    <a:gd name="T54" fmla="*/ 2 w 4"/>
                    <a:gd name="T55" fmla="*/ 3 h 5"/>
                    <a:gd name="T56" fmla="*/ 2 w 4"/>
                    <a:gd name="T57" fmla="*/ 3 h 5"/>
                    <a:gd name="T58" fmla="*/ 2 w 4"/>
                    <a:gd name="T59" fmla="*/ 3 h 5"/>
                    <a:gd name="T60" fmla="*/ 2 w 4"/>
                    <a:gd name="T61" fmla="*/ 2 h 5"/>
                    <a:gd name="T62" fmla="*/ 2 w 4"/>
                    <a:gd name="T63" fmla="*/ 2 h 5"/>
                    <a:gd name="T64" fmla="*/ 2 w 4"/>
                    <a:gd name="T65" fmla="*/ 2 h 5"/>
                    <a:gd name="T66" fmla="*/ 2 w 4"/>
                    <a:gd name="T67" fmla="*/ 2 h 5"/>
                    <a:gd name="T68" fmla="*/ 1 w 4"/>
                    <a:gd name="T69" fmla="*/ 2 h 5"/>
                    <a:gd name="T70" fmla="*/ 1 w 4"/>
                    <a:gd name="T71" fmla="*/ 2 h 5"/>
                    <a:gd name="T72" fmla="*/ 1 w 4"/>
                    <a:gd name="T73" fmla="*/ 2 h 5"/>
                    <a:gd name="T74" fmla="*/ 1 w 4"/>
                    <a:gd name="T75" fmla="*/ 0 h 5"/>
                    <a:gd name="T76" fmla="*/ 2 w 4"/>
                    <a:gd name="T77" fmla="*/ 0 h 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"/>
                    <a:gd name="T118" fmla="*/ 0 h 5"/>
                    <a:gd name="T119" fmla="*/ 4 w 4"/>
                    <a:gd name="T120" fmla="*/ 5 h 5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" h="5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2" name="Freeform 4527"/>
                <p:cNvSpPr>
                  <a:spLocks noEditPoints="1"/>
                </p:cNvSpPr>
                <p:nvPr/>
              </p:nvSpPr>
              <p:spPr bwMode="auto">
                <a:xfrm>
                  <a:off x="951" y="3964"/>
                  <a:ext cx="2" cy="5"/>
                </a:xfrm>
                <a:custGeom>
                  <a:avLst/>
                  <a:gdLst>
                    <a:gd name="T0" fmla="*/ 2 w 2"/>
                    <a:gd name="T1" fmla="*/ 2 h 5"/>
                    <a:gd name="T2" fmla="*/ 2 w 2"/>
                    <a:gd name="T3" fmla="*/ 3 h 5"/>
                    <a:gd name="T4" fmla="*/ 2 w 2"/>
                    <a:gd name="T5" fmla="*/ 3 h 5"/>
                    <a:gd name="T6" fmla="*/ 2 w 2"/>
                    <a:gd name="T7" fmla="*/ 5 h 5"/>
                    <a:gd name="T8" fmla="*/ 0 w 2"/>
                    <a:gd name="T9" fmla="*/ 5 h 5"/>
                    <a:gd name="T10" fmla="*/ 0 w 2"/>
                    <a:gd name="T11" fmla="*/ 3 h 5"/>
                    <a:gd name="T12" fmla="*/ 0 w 2"/>
                    <a:gd name="T13" fmla="*/ 3 h 5"/>
                    <a:gd name="T14" fmla="*/ 0 w 2"/>
                    <a:gd name="T15" fmla="*/ 2 h 5"/>
                    <a:gd name="T16" fmla="*/ 0 w 2"/>
                    <a:gd name="T17" fmla="*/ 2 h 5"/>
                    <a:gd name="T18" fmla="*/ 0 w 2"/>
                    <a:gd name="T19" fmla="*/ 2 h 5"/>
                    <a:gd name="T20" fmla="*/ 0 w 2"/>
                    <a:gd name="T21" fmla="*/ 1 h 5"/>
                    <a:gd name="T22" fmla="*/ 0 w 2"/>
                    <a:gd name="T23" fmla="*/ 1 h 5"/>
                    <a:gd name="T24" fmla="*/ 1 w 2"/>
                    <a:gd name="T25" fmla="*/ 1 h 5"/>
                    <a:gd name="T26" fmla="*/ 1 w 2"/>
                    <a:gd name="T27" fmla="*/ 1 h 5"/>
                    <a:gd name="T28" fmla="*/ 2 w 2"/>
                    <a:gd name="T29" fmla="*/ 1 h 5"/>
                    <a:gd name="T30" fmla="*/ 2 w 2"/>
                    <a:gd name="T31" fmla="*/ 1 h 5"/>
                    <a:gd name="T32" fmla="*/ 2 w 2"/>
                    <a:gd name="T33" fmla="*/ 2 h 5"/>
                    <a:gd name="T34" fmla="*/ 2 w 2"/>
                    <a:gd name="T35" fmla="*/ 2 h 5"/>
                    <a:gd name="T36" fmla="*/ 1 w 2"/>
                    <a:gd name="T37" fmla="*/ 1 h 5"/>
                    <a:gd name="T38" fmla="*/ 0 w 2"/>
                    <a:gd name="T39" fmla="*/ 1 h 5"/>
                    <a:gd name="T40" fmla="*/ 0 w 2"/>
                    <a:gd name="T41" fmla="*/ 1 h 5"/>
                    <a:gd name="T42" fmla="*/ 1 w 2"/>
                    <a:gd name="T43" fmla="*/ 2 h 5"/>
                    <a:gd name="T44" fmla="*/ 1 w 2"/>
                    <a:gd name="T45" fmla="*/ 2 h 5"/>
                    <a:gd name="T46" fmla="*/ 1 w 2"/>
                    <a:gd name="T47" fmla="*/ 2 h 5"/>
                    <a:gd name="T48" fmla="*/ 2 w 2"/>
                    <a:gd name="T49" fmla="*/ 2 h 5"/>
                    <a:gd name="T50" fmla="*/ 2 w 2"/>
                    <a:gd name="T51" fmla="*/ 1 h 5"/>
                    <a:gd name="T52" fmla="*/ 2 w 2"/>
                    <a:gd name="T53" fmla="*/ 1 h 5"/>
                    <a:gd name="T54" fmla="*/ 1 w 2"/>
                    <a:gd name="T55" fmla="*/ 1 h 5"/>
                    <a:gd name="T56" fmla="*/ 1 w 2"/>
                    <a:gd name="T57" fmla="*/ 2 h 5"/>
                    <a:gd name="T58" fmla="*/ 0 w 2"/>
                    <a:gd name="T59" fmla="*/ 3 h 5"/>
                    <a:gd name="T60" fmla="*/ 0 w 2"/>
                    <a:gd name="T61" fmla="*/ 3 h 5"/>
                    <a:gd name="T62" fmla="*/ 0 w 2"/>
                    <a:gd name="T63" fmla="*/ 5 h 5"/>
                    <a:gd name="T64" fmla="*/ 1 w 2"/>
                    <a:gd name="T65" fmla="*/ 5 h 5"/>
                    <a:gd name="T66" fmla="*/ 1 w 2"/>
                    <a:gd name="T67" fmla="*/ 5 h 5"/>
                    <a:gd name="T68" fmla="*/ 2 w 2"/>
                    <a:gd name="T69" fmla="*/ 3 h 5"/>
                    <a:gd name="T70" fmla="*/ 2 w 2"/>
                    <a:gd name="T71" fmla="*/ 3 h 5"/>
                    <a:gd name="T72" fmla="*/ 1 w 2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"/>
                    <a:gd name="T112" fmla="*/ 0 h 5"/>
                    <a:gd name="T113" fmla="*/ 2 w 2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" h="5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3" name="Freeform 4528"/>
                <p:cNvSpPr>
                  <a:spLocks/>
                </p:cNvSpPr>
                <p:nvPr/>
              </p:nvSpPr>
              <p:spPr bwMode="auto">
                <a:xfrm>
                  <a:off x="954" y="3964"/>
                  <a:ext cx="3" cy="5"/>
                </a:xfrm>
                <a:custGeom>
                  <a:avLst/>
                  <a:gdLst>
                    <a:gd name="T0" fmla="*/ 0 w 3"/>
                    <a:gd name="T1" fmla="*/ 2 h 5"/>
                    <a:gd name="T2" fmla="*/ 0 w 3"/>
                    <a:gd name="T3" fmla="*/ 2 h 5"/>
                    <a:gd name="T4" fmla="*/ 0 w 3"/>
                    <a:gd name="T5" fmla="*/ 1 h 5"/>
                    <a:gd name="T6" fmla="*/ 0 w 3"/>
                    <a:gd name="T7" fmla="*/ 1 h 5"/>
                    <a:gd name="T8" fmla="*/ 0 w 3"/>
                    <a:gd name="T9" fmla="*/ 1 h 5"/>
                    <a:gd name="T10" fmla="*/ 2 w 3"/>
                    <a:gd name="T11" fmla="*/ 0 h 5"/>
                    <a:gd name="T12" fmla="*/ 2 w 3"/>
                    <a:gd name="T13" fmla="*/ 1 h 5"/>
                    <a:gd name="T14" fmla="*/ 3 w 3"/>
                    <a:gd name="T15" fmla="*/ 1 h 5"/>
                    <a:gd name="T16" fmla="*/ 3 w 3"/>
                    <a:gd name="T17" fmla="*/ 1 h 5"/>
                    <a:gd name="T18" fmla="*/ 3 w 3"/>
                    <a:gd name="T19" fmla="*/ 2 h 5"/>
                    <a:gd name="T20" fmla="*/ 3 w 3"/>
                    <a:gd name="T21" fmla="*/ 2 h 5"/>
                    <a:gd name="T22" fmla="*/ 3 w 3"/>
                    <a:gd name="T23" fmla="*/ 2 h 5"/>
                    <a:gd name="T24" fmla="*/ 3 w 3"/>
                    <a:gd name="T25" fmla="*/ 2 h 5"/>
                    <a:gd name="T26" fmla="*/ 2 w 3"/>
                    <a:gd name="T27" fmla="*/ 3 h 5"/>
                    <a:gd name="T28" fmla="*/ 0 w 3"/>
                    <a:gd name="T29" fmla="*/ 5 h 5"/>
                    <a:gd name="T30" fmla="*/ 3 w 3"/>
                    <a:gd name="T31" fmla="*/ 5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3 h 5"/>
                    <a:gd name="T38" fmla="*/ 2 w 3"/>
                    <a:gd name="T39" fmla="*/ 2 h 5"/>
                    <a:gd name="T40" fmla="*/ 2 w 3"/>
                    <a:gd name="T41" fmla="*/ 2 h 5"/>
                    <a:gd name="T42" fmla="*/ 3 w 3"/>
                    <a:gd name="T43" fmla="*/ 2 h 5"/>
                    <a:gd name="T44" fmla="*/ 3 w 3"/>
                    <a:gd name="T45" fmla="*/ 2 h 5"/>
                    <a:gd name="T46" fmla="*/ 3 w 3"/>
                    <a:gd name="T47" fmla="*/ 1 h 5"/>
                    <a:gd name="T48" fmla="*/ 2 w 3"/>
                    <a:gd name="T49" fmla="*/ 1 h 5"/>
                    <a:gd name="T50" fmla="*/ 2 w 3"/>
                    <a:gd name="T51" fmla="*/ 1 h 5"/>
                    <a:gd name="T52" fmla="*/ 2 w 3"/>
                    <a:gd name="T53" fmla="*/ 1 h 5"/>
                    <a:gd name="T54" fmla="*/ 0 w 3"/>
                    <a:gd name="T55" fmla="*/ 1 h 5"/>
                    <a:gd name="T56" fmla="*/ 0 w 3"/>
                    <a:gd name="T57" fmla="*/ 1 h 5"/>
                    <a:gd name="T58" fmla="*/ 0 w 3"/>
                    <a:gd name="T59" fmla="*/ 1 h 5"/>
                    <a:gd name="T60" fmla="*/ 0 w 3"/>
                    <a:gd name="T61" fmla="*/ 2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4" name="Freeform 4529"/>
                <p:cNvSpPr>
                  <a:spLocks/>
                </p:cNvSpPr>
                <p:nvPr/>
              </p:nvSpPr>
              <p:spPr bwMode="auto">
                <a:xfrm>
                  <a:off x="957" y="3964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1 w 3"/>
                    <a:gd name="T5" fmla="*/ 1 h 5"/>
                    <a:gd name="T6" fmla="*/ 1 w 3"/>
                    <a:gd name="T7" fmla="*/ 1 h 5"/>
                    <a:gd name="T8" fmla="*/ 1 w 3"/>
                    <a:gd name="T9" fmla="*/ 1 h 5"/>
                    <a:gd name="T10" fmla="*/ 2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2 w 3"/>
                    <a:gd name="T17" fmla="*/ 1 h 5"/>
                    <a:gd name="T18" fmla="*/ 2 w 3"/>
                    <a:gd name="T19" fmla="*/ 1 h 5"/>
                    <a:gd name="T20" fmla="*/ 3 w 3"/>
                    <a:gd name="T21" fmla="*/ 1 h 5"/>
                    <a:gd name="T22" fmla="*/ 3 w 3"/>
                    <a:gd name="T23" fmla="*/ 1 h 5"/>
                    <a:gd name="T24" fmla="*/ 2 w 3"/>
                    <a:gd name="T25" fmla="*/ 2 h 5"/>
                    <a:gd name="T26" fmla="*/ 2 w 3"/>
                    <a:gd name="T27" fmla="*/ 2 h 5"/>
                    <a:gd name="T28" fmla="*/ 2 w 3"/>
                    <a:gd name="T29" fmla="*/ 2 h 5"/>
                    <a:gd name="T30" fmla="*/ 3 w 3"/>
                    <a:gd name="T31" fmla="*/ 2 h 5"/>
                    <a:gd name="T32" fmla="*/ 3 w 3"/>
                    <a:gd name="T33" fmla="*/ 3 h 5"/>
                    <a:gd name="T34" fmla="*/ 3 w 3"/>
                    <a:gd name="T35" fmla="*/ 3 h 5"/>
                    <a:gd name="T36" fmla="*/ 3 w 3"/>
                    <a:gd name="T37" fmla="*/ 3 h 5"/>
                    <a:gd name="T38" fmla="*/ 3 w 3"/>
                    <a:gd name="T39" fmla="*/ 5 h 5"/>
                    <a:gd name="T40" fmla="*/ 2 w 3"/>
                    <a:gd name="T41" fmla="*/ 5 h 5"/>
                    <a:gd name="T42" fmla="*/ 2 w 3"/>
                    <a:gd name="T43" fmla="*/ 5 h 5"/>
                    <a:gd name="T44" fmla="*/ 2 w 3"/>
                    <a:gd name="T45" fmla="*/ 5 h 5"/>
                    <a:gd name="T46" fmla="*/ 2 w 3"/>
                    <a:gd name="T47" fmla="*/ 5 h 5"/>
                    <a:gd name="T48" fmla="*/ 1 w 3"/>
                    <a:gd name="T49" fmla="*/ 5 h 5"/>
                    <a:gd name="T50" fmla="*/ 1 w 3"/>
                    <a:gd name="T51" fmla="*/ 5 h 5"/>
                    <a:gd name="T52" fmla="*/ 0 w 3"/>
                    <a:gd name="T53" fmla="*/ 5 h 5"/>
                    <a:gd name="T54" fmla="*/ 0 w 3"/>
                    <a:gd name="T55" fmla="*/ 3 h 5"/>
                    <a:gd name="T56" fmla="*/ 1 w 3"/>
                    <a:gd name="T57" fmla="*/ 3 h 5"/>
                    <a:gd name="T58" fmla="*/ 1 w 3"/>
                    <a:gd name="T59" fmla="*/ 3 h 5"/>
                    <a:gd name="T60" fmla="*/ 1 w 3"/>
                    <a:gd name="T61" fmla="*/ 5 h 5"/>
                    <a:gd name="T62" fmla="*/ 1 w 3"/>
                    <a:gd name="T63" fmla="*/ 5 h 5"/>
                    <a:gd name="T64" fmla="*/ 2 w 3"/>
                    <a:gd name="T65" fmla="*/ 5 h 5"/>
                    <a:gd name="T66" fmla="*/ 2 w 3"/>
                    <a:gd name="T67" fmla="*/ 5 h 5"/>
                    <a:gd name="T68" fmla="*/ 2 w 3"/>
                    <a:gd name="T69" fmla="*/ 5 h 5"/>
                    <a:gd name="T70" fmla="*/ 2 w 3"/>
                    <a:gd name="T71" fmla="*/ 3 h 5"/>
                    <a:gd name="T72" fmla="*/ 2 w 3"/>
                    <a:gd name="T73" fmla="*/ 3 h 5"/>
                    <a:gd name="T74" fmla="*/ 2 w 3"/>
                    <a:gd name="T75" fmla="*/ 3 h 5"/>
                    <a:gd name="T76" fmla="*/ 2 w 3"/>
                    <a:gd name="T77" fmla="*/ 3 h 5"/>
                    <a:gd name="T78" fmla="*/ 2 w 3"/>
                    <a:gd name="T79" fmla="*/ 2 h 5"/>
                    <a:gd name="T80" fmla="*/ 2 w 3"/>
                    <a:gd name="T81" fmla="*/ 2 h 5"/>
                    <a:gd name="T82" fmla="*/ 2 w 3"/>
                    <a:gd name="T83" fmla="*/ 2 h 5"/>
                    <a:gd name="T84" fmla="*/ 1 w 3"/>
                    <a:gd name="T85" fmla="*/ 2 h 5"/>
                    <a:gd name="T86" fmla="*/ 1 w 3"/>
                    <a:gd name="T87" fmla="*/ 2 h 5"/>
                    <a:gd name="T88" fmla="*/ 2 w 3"/>
                    <a:gd name="T89" fmla="*/ 2 h 5"/>
                    <a:gd name="T90" fmla="*/ 2 w 3"/>
                    <a:gd name="T91" fmla="*/ 2 h 5"/>
                    <a:gd name="T92" fmla="*/ 2 w 3"/>
                    <a:gd name="T93" fmla="*/ 2 h 5"/>
                    <a:gd name="T94" fmla="*/ 2 w 3"/>
                    <a:gd name="T95" fmla="*/ 2 h 5"/>
                    <a:gd name="T96" fmla="*/ 2 w 3"/>
                    <a:gd name="T97" fmla="*/ 2 h 5"/>
                    <a:gd name="T98" fmla="*/ 2 w 3"/>
                    <a:gd name="T99" fmla="*/ 1 h 5"/>
                    <a:gd name="T100" fmla="*/ 2 w 3"/>
                    <a:gd name="T101" fmla="*/ 1 h 5"/>
                    <a:gd name="T102" fmla="*/ 2 w 3"/>
                    <a:gd name="T103" fmla="*/ 1 h 5"/>
                    <a:gd name="T104" fmla="*/ 2 w 3"/>
                    <a:gd name="T105" fmla="*/ 1 h 5"/>
                    <a:gd name="T106" fmla="*/ 2 w 3"/>
                    <a:gd name="T107" fmla="*/ 1 h 5"/>
                    <a:gd name="T108" fmla="*/ 1 w 3"/>
                    <a:gd name="T109" fmla="*/ 1 h 5"/>
                    <a:gd name="T110" fmla="*/ 1 w 3"/>
                    <a:gd name="T111" fmla="*/ 1 h 5"/>
                    <a:gd name="T112" fmla="*/ 1 w 3"/>
                    <a:gd name="T113" fmla="*/ 1 h 5"/>
                    <a:gd name="T114" fmla="*/ 1 w 3"/>
                    <a:gd name="T115" fmla="*/ 1 h 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"/>
                    <a:gd name="T175" fmla="*/ 0 h 5"/>
                    <a:gd name="T176" fmla="*/ 3 w 3"/>
                    <a:gd name="T177" fmla="*/ 5 h 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5" name="Freeform 4530"/>
                <p:cNvSpPr>
                  <a:spLocks/>
                </p:cNvSpPr>
                <p:nvPr/>
              </p:nvSpPr>
              <p:spPr bwMode="auto">
                <a:xfrm>
                  <a:off x="963" y="3964"/>
                  <a:ext cx="1" cy="6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0 h 6"/>
                    <a:gd name="T4" fmla="*/ 1 w 1"/>
                    <a:gd name="T5" fmla="*/ 1 h 6"/>
                    <a:gd name="T6" fmla="*/ 0 w 1"/>
                    <a:gd name="T7" fmla="*/ 2 h 6"/>
                    <a:gd name="T8" fmla="*/ 0 w 1"/>
                    <a:gd name="T9" fmla="*/ 2 h 6"/>
                    <a:gd name="T10" fmla="*/ 0 w 1"/>
                    <a:gd name="T11" fmla="*/ 3 h 6"/>
                    <a:gd name="T12" fmla="*/ 0 w 1"/>
                    <a:gd name="T13" fmla="*/ 3 h 6"/>
                    <a:gd name="T14" fmla="*/ 0 w 1"/>
                    <a:gd name="T15" fmla="*/ 5 h 6"/>
                    <a:gd name="T16" fmla="*/ 1 w 1"/>
                    <a:gd name="T17" fmla="*/ 6 h 6"/>
                    <a:gd name="T18" fmla="*/ 1 w 1"/>
                    <a:gd name="T19" fmla="*/ 6 h 6"/>
                    <a:gd name="T20" fmla="*/ 0 w 1"/>
                    <a:gd name="T21" fmla="*/ 6 h 6"/>
                    <a:gd name="T22" fmla="*/ 0 w 1"/>
                    <a:gd name="T23" fmla="*/ 6 h 6"/>
                    <a:gd name="T24" fmla="*/ 0 w 1"/>
                    <a:gd name="T25" fmla="*/ 5 h 6"/>
                    <a:gd name="T26" fmla="*/ 0 w 1"/>
                    <a:gd name="T27" fmla="*/ 3 h 6"/>
                    <a:gd name="T28" fmla="*/ 0 w 1"/>
                    <a:gd name="T29" fmla="*/ 3 h 6"/>
                    <a:gd name="T30" fmla="*/ 0 w 1"/>
                    <a:gd name="T31" fmla="*/ 2 h 6"/>
                    <a:gd name="T32" fmla="*/ 0 w 1"/>
                    <a:gd name="T33" fmla="*/ 2 h 6"/>
                    <a:gd name="T34" fmla="*/ 0 w 1"/>
                    <a:gd name="T35" fmla="*/ 1 h 6"/>
                    <a:gd name="T36" fmla="*/ 0 w 1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6" name="Freeform 4531"/>
                <p:cNvSpPr>
                  <a:spLocks/>
                </p:cNvSpPr>
                <p:nvPr/>
              </p:nvSpPr>
              <p:spPr bwMode="auto">
                <a:xfrm>
                  <a:off x="965" y="3965"/>
                  <a:ext cx="3" cy="4"/>
                </a:xfrm>
                <a:custGeom>
                  <a:avLst/>
                  <a:gdLst>
                    <a:gd name="T0" fmla="*/ 0 w 3"/>
                    <a:gd name="T1" fmla="*/ 0 h 4"/>
                    <a:gd name="T2" fmla="*/ 3 w 3"/>
                    <a:gd name="T3" fmla="*/ 0 h 4"/>
                    <a:gd name="T4" fmla="*/ 0 w 3"/>
                    <a:gd name="T5" fmla="*/ 4 h 4"/>
                    <a:gd name="T6" fmla="*/ 0 w 3"/>
                    <a:gd name="T7" fmla="*/ 4 h 4"/>
                    <a:gd name="T8" fmla="*/ 2 w 3"/>
                    <a:gd name="T9" fmla="*/ 0 h 4"/>
                    <a:gd name="T10" fmla="*/ 0 w 3"/>
                    <a:gd name="T11" fmla="*/ 0 h 4"/>
                    <a:gd name="T12" fmla="*/ 0 w 3"/>
                    <a:gd name="T13" fmla="*/ 0 h 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4"/>
                    <a:gd name="T23" fmla="*/ 3 w 3"/>
                    <a:gd name="T24" fmla="*/ 4 h 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4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7" name="Freeform 4533"/>
                <p:cNvSpPr>
                  <a:spLocks noEditPoints="1"/>
                </p:cNvSpPr>
                <p:nvPr/>
              </p:nvSpPr>
              <p:spPr bwMode="auto">
                <a:xfrm>
                  <a:off x="970" y="3964"/>
                  <a:ext cx="3" cy="5"/>
                </a:xfrm>
                <a:custGeom>
                  <a:avLst/>
                  <a:gdLst>
                    <a:gd name="T0" fmla="*/ 3 w 3"/>
                    <a:gd name="T1" fmla="*/ 2 h 5"/>
                    <a:gd name="T2" fmla="*/ 3 w 3"/>
                    <a:gd name="T3" fmla="*/ 3 h 5"/>
                    <a:gd name="T4" fmla="*/ 3 w 3"/>
                    <a:gd name="T5" fmla="*/ 3 h 5"/>
                    <a:gd name="T6" fmla="*/ 3 w 3"/>
                    <a:gd name="T7" fmla="*/ 5 h 5"/>
                    <a:gd name="T8" fmla="*/ 0 w 3"/>
                    <a:gd name="T9" fmla="*/ 5 h 5"/>
                    <a:gd name="T10" fmla="*/ 0 w 3"/>
                    <a:gd name="T11" fmla="*/ 3 h 5"/>
                    <a:gd name="T12" fmla="*/ 0 w 3"/>
                    <a:gd name="T13" fmla="*/ 3 h 5"/>
                    <a:gd name="T14" fmla="*/ 0 w 3"/>
                    <a:gd name="T15" fmla="*/ 2 h 5"/>
                    <a:gd name="T16" fmla="*/ 0 w 3"/>
                    <a:gd name="T17" fmla="*/ 2 h 5"/>
                    <a:gd name="T18" fmla="*/ 0 w 3"/>
                    <a:gd name="T19" fmla="*/ 2 h 5"/>
                    <a:gd name="T20" fmla="*/ 0 w 3"/>
                    <a:gd name="T21" fmla="*/ 1 h 5"/>
                    <a:gd name="T22" fmla="*/ 0 w 3"/>
                    <a:gd name="T23" fmla="*/ 1 h 5"/>
                    <a:gd name="T24" fmla="*/ 1 w 3"/>
                    <a:gd name="T25" fmla="*/ 1 h 5"/>
                    <a:gd name="T26" fmla="*/ 1 w 3"/>
                    <a:gd name="T27" fmla="*/ 1 h 5"/>
                    <a:gd name="T28" fmla="*/ 3 w 3"/>
                    <a:gd name="T29" fmla="*/ 1 h 5"/>
                    <a:gd name="T30" fmla="*/ 3 w 3"/>
                    <a:gd name="T31" fmla="*/ 1 h 5"/>
                    <a:gd name="T32" fmla="*/ 3 w 3"/>
                    <a:gd name="T33" fmla="*/ 2 h 5"/>
                    <a:gd name="T34" fmla="*/ 3 w 3"/>
                    <a:gd name="T35" fmla="*/ 2 h 5"/>
                    <a:gd name="T36" fmla="*/ 1 w 3"/>
                    <a:gd name="T37" fmla="*/ 1 h 5"/>
                    <a:gd name="T38" fmla="*/ 1 w 3"/>
                    <a:gd name="T39" fmla="*/ 1 h 5"/>
                    <a:gd name="T40" fmla="*/ 0 w 3"/>
                    <a:gd name="T41" fmla="*/ 1 h 5"/>
                    <a:gd name="T42" fmla="*/ 1 w 3"/>
                    <a:gd name="T43" fmla="*/ 2 h 5"/>
                    <a:gd name="T44" fmla="*/ 1 w 3"/>
                    <a:gd name="T45" fmla="*/ 2 h 5"/>
                    <a:gd name="T46" fmla="*/ 1 w 3"/>
                    <a:gd name="T47" fmla="*/ 2 h 5"/>
                    <a:gd name="T48" fmla="*/ 3 w 3"/>
                    <a:gd name="T49" fmla="*/ 2 h 5"/>
                    <a:gd name="T50" fmla="*/ 3 w 3"/>
                    <a:gd name="T51" fmla="*/ 1 h 5"/>
                    <a:gd name="T52" fmla="*/ 3 w 3"/>
                    <a:gd name="T53" fmla="*/ 1 h 5"/>
                    <a:gd name="T54" fmla="*/ 1 w 3"/>
                    <a:gd name="T55" fmla="*/ 1 h 5"/>
                    <a:gd name="T56" fmla="*/ 1 w 3"/>
                    <a:gd name="T57" fmla="*/ 2 h 5"/>
                    <a:gd name="T58" fmla="*/ 0 w 3"/>
                    <a:gd name="T59" fmla="*/ 3 h 5"/>
                    <a:gd name="T60" fmla="*/ 0 w 3"/>
                    <a:gd name="T61" fmla="*/ 3 h 5"/>
                    <a:gd name="T62" fmla="*/ 0 w 3"/>
                    <a:gd name="T63" fmla="*/ 5 h 5"/>
                    <a:gd name="T64" fmla="*/ 1 w 3"/>
                    <a:gd name="T65" fmla="*/ 5 h 5"/>
                    <a:gd name="T66" fmla="*/ 1 w 3"/>
                    <a:gd name="T67" fmla="*/ 5 h 5"/>
                    <a:gd name="T68" fmla="*/ 3 w 3"/>
                    <a:gd name="T69" fmla="*/ 3 h 5"/>
                    <a:gd name="T70" fmla="*/ 3 w 3"/>
                    <a:gd name="T71" fmla="*/ 3 h 5"/>
                    <a:gd name="T72" fmla="*/ 1 w 3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"/>
                    <a:gd name="T112" fmla="*/ 0 h 5"/>
                    <a:gd name="T113" fmla="*/ 3 w 3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1" y="1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8" name="Freeform 4534"/>
                <p:cNvSpPr>
                  <a:spLocks/>
                </p:cNvSpPr>
                <p:nvPr/>
              </p:nvSpPr>
              <p:spPr bwMode="auto">
                <a:xfrm>
                  <a:off x="974" y="3964"/>
                  <a:ext cx="1" cy="6"/>
                </a:xfrm>
                <a:custGeom>
                  <a:avLst/>
                  <a:gdLst>
                    <a:gd name="T0" fmla="*/ 0 w 1"/>
                    <a:gd name="T1" fmla="*/ 6 h 6"/>
                    <a:gd name="T2" fmla="*/ 0 w 1"/>
                    <a:gd name="T3" fmla="*/ 6 h 6"/>
                    <a:gd name="T4" fmla="*/ 0 w 1"/>
                    <a:gd name="T5" fmla="*/ 6 h 6"/>
                    <a:gd name="T6" fmla="*/ 0 w 1"/>
                    <a:gd name="T7" fmla="*/ 5 h 6"/>
                    <a:gd name="T8" fmla="*/ 0 w 1"/>
                    <a:gd name="T9" fmla="*/ 3 h 6"/>
                    <a:gd name="T10" fmla="*/ 0 w 1"/>
                    <a:gd name="T11" fmla="*/ 3 h 6"/>
                    <a:gd name="T12" fmla="*/ 0 w 1"/>
                    <a:gd name="T13" fmla="*/ 2 h 6"/>
                    <a:gd name="T14" fmla="*/ 0 w 1"/>
                    <a:gd name="T15" fmla="*/ 1 h 6"/>
                    <a:gd name="T16" fmla="*/ 0 w 1"/>
                    <a:gd name="T17" fmla="*/ 1 h 6"/>
                    <a:gd name="T18" fmla="*/ 0 w 1"/>
                    <a:gd name="T19" fmla="*/ 0 h 6"/>
                    <a:gd name="T20" fmla="*/ 0 w 1"/>
                    <a:gd name="T21" fmla="*/ 0 h 6"/>
                    <a:gd name="T22" fmla="*/ 0 w 1"/>
                    <a:gd name="T23" fmla="*/ 1 h 6"/>
                    <a:gd name="T24" fmla="*/ 0 w 1"/>
                    <a:gd name="T25" fmla="*/ 1 h 6"/>
                    <a:gd name="T26" fmla="*/ 1 w 1"/>
                    <a:gd name="T27" fmla="*/ 2 h 6"/>
                    <a:gd name="T28" fmla="*/ 1 w 1"/>
                    <a:gd name="T29" fmla="*/ 3 h 6"/>
                    <a:gd name="T30" fmla="*/ 1 w 1"/>
                    <a:gd name="T31" fmla="*/ 3 h 6"/>
                    <a:gd name="T32" fmla="*/ 0 w 1"/>
                    <a:gd name="T33" fmla="*/ 5 h 6"/>
                    <a:gd name="T34" fmla="*/ 0 w 1"/>
                    <a:gd name="T35" fmla="*/ 5 h 6"/>
                    <a:gd name="T36" fmla="*/ 0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69" name="Freeform 4535"/>
                <p:cNvSpPr>
                  <a:spLocks noEditPoints="1"/>
                </p:cNvSpPr>
                <p:nvPr/>
              </p:nvSpPr>
              <p:spPr bwMode="auto">
                <a:xfrm>
                  <a:off x="976" y="3965"/>
                  <a:ext cx="1" cy="4"/>
                </a:xfrm>
                <a:custGeom>
                  <a:avLst/>
                  <a:gdLst>
                    <a:gd name="T0" fmla="*/ 0 w 1"/>
                    <a:gd name="T1" fmla="*/ 0 h 4"/>
                    <a:gd name="T2" fmla="*/ 0 w 1"/>
                    <a:gd name="T3" fmla="*/ 0 h 4"/>
                    <a:gd name="T4" fmla="*/ 0 w 1"/>
                    <a:gd name="T5" fmla="*/ 0 h 4"/>
                    <a:gd name="T6" fmla="*/ 0 w 1"/>
                    <a:gd name="T7" fmla="*/ 1 h 4"/>
                    <a:gd name="T8" fmla="*/ 0 w 1"/>
                    <a:gd name="T9" fmla="*/ 1 h 4"/>
                    <a:gd name="T10" fmla="*/ 0 w 1"/>
                    <a:gd name="T11" fmla="*/ 1 h 4"/>
                    <a:gd name="T12" fmla="*/ 0 w 1"/>
                    <a:gd name="T13" fmla="*/ 1 h 4"/>
                    <a:gd name="T14" fmla="*/ 0 w 1"/>
                    <a:gd name="T15" fmla="*/ 1 h 4"/>
                    <a:gd name="T16" fmla="*/ 0 w 1"/>
                    <a:gd name="T17" fmla="*/ 1 h 4"/>
                    <a:gd name="T18" fmla="*/ 0 w 1"/>
                    <a:gd name="T19" fmla="*/ 1 h 4"/>
                    <a:gd name="T20" fmla="*/ 0 w 1"/>
                    <a:gd name="T21" fmla="*/ 1 h 4"/>
                    <a:gd name="T22" fmla="*/ 0 w 1"/>
                    <a:gd name="T23" fmla="*/ 1 h 4"/>
                    <a:gd name="T24" fmla="*/ 0 w 1"/>
                    <a:gd name="T25" fmla="*/ 1 h 4"/>
                    <a:gd name="T26" fmla="*/ 0 w 1"/>
                    <a:gd name="T27" fmla="*/ 1 h 4"/>
                    <a:gd name="T28" fmla="*/ 0 w 1"/>
                    <a:gd name="T29" fmla="*/ 0 h 4"/>
                    <a:gd name="T30" fmla="*/ 0 w 1"/>
                    <a:gd name="T31" fmla="*/ 0 h 4"/>
                    <a:gd name="T32" fmla="*/ 0 w 1"/>
                    <a:gd name="T33" fmla="*/ 0 h 4"/>
                    <a:gd name="T34" fmla="*/ 0 w 1"/>
                    <a:gd name="T35" fmla="*/ 4 h 4"/>
                    <a:gd name="T36" fmla="*/ 0 w 1"/>
                    <a:gd name="T37" fmla="*/ 4 h 4"/>
                    <a:gd name="T38" fmla="*/ 0 w 1"/>
                    <a:gd name="T39" fmla="*/ 4 h 4"/>
                    <a:gd name="T40" fmla="*/ 0 w 1"/>
                    <a:gd name="T41" fmla="*/ 4 h 4"/>
                    <a:gd name="T42" fmla="*/ 0 w 1"/>
                    <a:gd name="T43" fmla="*/ 4 h 4"/>
                    <a:gd name="T44" fmla="*/ 0 w 1"/>
                    <a:gd name="T45" fmla="*/ 4 h 4"/>
                    <a:gd name="T46" fmla="*/ 0 w 1"/>
                    <a:gd name="T47" fmla="*/ 4 h 4"/>
                    <a:gd name="T48" fmla="*/ 0 w 1"/>
                    <a:gd name="T49" fmla="*/ 4 h 4"/>
                    <a:gd name="T50" fmla="*/ 0 w 1"/>
                    <a:gd name="T51" fmla="*/ 4 h 4"/>
                    <a:gd name="T52" fmla="*/ 0 w 1"/>
                    <a:gd name="T53" fmla="*/ 4 h 4"/>
                    <a:gd name="T54" fmla="*/ 0 w 1"/>
                    <a:gd name="T55" fmla="*/ 4 h 4"/>
                    <a:gd name="T56" fmla="*/ 0 w 1"/>
                    <a:gd name="T57" fmla="*/ 4 h 4"/>
                    <a:gd name="T58" fmla="*/ 0 w 1"/>
                    <a:gd name="T59" fmla="*/ 4 h 4"/>
                    <a:gd name="T60" fmla="*/ 0 w 1"/>
                    <a:gd name="T61" fmla="*/ 4 h 4"/>
                    <a:gd name="T62" fmla="*/ 0 w 1"/>
                    <a:gd name="T63" fmla="*/ 4 h 4"/>
                    <a:gd name="T64" fmla="*/ 0 w 1"/>
                    <a:gd name="T65" fmla="*/ 4 h 4"/>
                    <a:gd name="T66" fmla="*/ 0 w 1"/>
                    <a:gd name="T67" fmla="*/ 4 h 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"/>
                    <a:gd name="T103" fmla="*/ 0 h 4"/>
                    <a:gd name="T104" fmla="*/ 1 w 1"/>
                    <a:gd name="T105" fmla="*/ 4 h 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  <a:moveTo>
                        <a:pt x="0" y="4"/>
                      </a:move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0" name="Freeform 4536"/>
                <p:cNvSpPr>
                  <a:spLocks/>
                </p:cNvSpPr>
                <p:nvPr/>
              </p:nvSpPr>
              <p:spPr bwMode="auto">
                <a:xfrm>
                  <a:off x="979" y="3964"/>
                  <a:ext cx="3" cy="5"/>
                </a:xfrm>
                <a:custGeom>
                  <a:avLst/>
                  <a:gdLst>
                    <a:gd name="T0" fmla="*/ 1 w 3"/>
                    <a:gd name="T1" fmla="*/ 2 h 5"/>
                    <a:gd name="T2" fmla="*/ 0 w 3"/>
                    <a:gd name="T3" fmla="*/ 2 h 5"/>
                    <a:gd name="T4" fmla="*/ 0 w 3"/>
                    <a:gd name="T5" fmla="*/ 1 h 5"/>
                    <a:gd name="T6" fmla="*/ 1 w 3"/>
                    <a:gd name="T7" fmla="*/ 1 h 5"/>
                    <a:gd name="T8" fmla="*/ 1 w 3"/>
                    <a:gd name="T9" fmla="*/ 1 h 5"/>
                    <a:gd name="T10" fmla="*/ 1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2 w 3"/>
                    <a:gd name="T17" fmla="*/ 1 h 5"/>
                    <a:gd name="T18" fmla="*/ 3 w 3"/>
                    <a:gd name="T19" fmla="*/ 2 h 5"/>
                    <a:gd name="T20" fmla="*/ 3 w 3"/>
                    <a:gd name="T21" fmla="*/ 2 h 5"/>
                    <a:gd name="T22" fmla="*/ 2 w 3"/>
                    <a:gd name="T23" fmla="*/ 2 h 5"/>
                    <a:gd name="T24" fmla="*/ 2 w 3"/>
                    <a:gd name="T25" fmla="*/ 2 h 5"/>
                    <a:gd name="T26" fmla="*/ 2 w 3"/>
                    <a:gd name="T27" fmla="*/ 3 h 5"/>
                    <a:gd name="T28" fmla="*/ 1 w 3"/>
                    <a:gd name="T29" fmla="*/ 5 h 5"/>
                    <a:gd name="T30" fmla="*/ 3 w 3"/>
                    <a:gd name="T31" fmla="*/ 5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3 h 5"/>
                    <a:gd name="T38" fmla="*/ 2 w 3"/>
                    <a:gd name="T39" fmla="*/ 2 h 5"/>
                    <a:gd name="T40" fmla="*/ 2 w 3"/>
                    <a:gd name="T41" fmla="*/ 2 h 5"/>
                    <a:gd name="T42" fmla="*/ 2 w 3"/>
                    <a:gd name="T43" fmla="*/ 2 h 5"/>
                    <a:gd name="T44" fmla="*/ 2 w 3"/>
                    <a:gd name="T45" fmla="*/ 2 h 5"/>
                    <a:gd name="T46" fmla="*/ 2 w 3"/>
                    <a:gd name="T47" fmla="*/ 1 h 5"/>
                    <a:gd name="T48" fmla="*/ 2 w 3"/>
                    <a:gd name="T49" fmla="*/ 1 h 5"/>
                    <a:gd name="T50" fmla="*/ 2 w 3"/>
                    <a:gd name="T51" fmla="*/ 1 h 5"/>
                    <a:gd name="T52" fmla="*/ 1 w 3"/>
                    <a:gd name="T53" fmla="*/ 1 h 5"/>
                    <a:gd name="T54" fmla="*/ 1 w 3"/>
                    <a:gd name="T55" fmla="*/ 1 h 5"/>
                    <a:gd name="T56" fmla="*/ 1 w 3"/>
                    <a:gd name="T57" fmla="*/ 1 h 5"/>
                    <a:gd name="T58" fmla="*/ 1 w 3"/>
                    <a:gd name="T59" fmla="*/ 1 h 5"/>
                    <a:gd name="T60" fmla="*/ 1 w 3"/>
                    <a:gd name="T61" fmla="*/ 2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1" y="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1" name="Freeform 4537"/>
                <p:cNvSpPr>
                  <a:spLocks/>
                </p:cNvSpPr>
                <p:nvPr/>
              </p:nvSpPr>
              <p:spPr bwMode="auto">
                <a:xfrm>
                  <a:off x="982" y="3965"/>
                  <a:ext cx="2" cy="4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0 h 4"/>
                    <a:gd name="T4" fmla="*/ 2 w 2"/>
                    <a:gd name="T5" fmla="*/ 4 h 4"/>
                    <a:gd name="T6" fmla="*/ 2 w 2"/>
                    <a:gd name="T7" fmla="*/ 4 h 4"/>
                    <a:gd name="T8" fmla="*/ 2 w 2"/>
                    <a:gd name="T9" fmla="*/ 0 h 4"/>
                    <a:gd name="T10" fmla="*/ 0 w 2"/>
                    <a:gd name="T11" fmla="*/ 0 h 4"/>
                    <a:gd name="T12" fmla="*/ 2 w 2"/>
                    <a:gd name="T13" fmla="*/ 0 h 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4"/>
                    <a:gd name="T23" fmla="*/ 2 w 2"/>
                    <a:gd name="T24" fmla="*/ 4 h 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2" name="Freeform 4538"/>
                <p:cNvSpPr>
                  <a:spLocks/>
                </p:cNvSpPr>
                <p:nvPr/>
              </p:nvSpPr>
              <p:spPr bwMode="auto">
                <a:xfrm>
                  <a:off x="986" y="3964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5 h 5"/>
                    <a:gd name="T4" fmla="*/ 0 w 2"/>
                    <a:gd name="T5" fmla="*/ 5 h 5"/>
                    <a:gd name="T6" fmla="*/ 1 w 2"/>
                    <a:gd name="T7" fmla="*/ 0 h 5"/>
                    <a:gd name="T8" fmla="*/ 2 w 2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5"/>
                    <a:gd name="T17" fmla="*/ 2 w 2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5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3" name="Freeform 4539"/>
                <p:cNvSpPr>
                  <a:spLocks/>
                </p:cNvSpPr>
                <p:nvPr/>
              </p:nvSpPr>
              <p:spPr bwMode="auto">
                <a:xfrm>
                  <a:off x="988" y="396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0 h 4"/>
                    <a:gd name="T4" fmla="*/ 2 w 3"/>
                    <a:gd name="T5" fmla="*/ 0 h 4"/>
                    <a:gd name="T6" fmla="*/ 2 w 3"/>
                    <a:gd name="T7" fmla="*/ 1 h 4"/>
                    <a:gd name="T8" fmla="*/ 2 w 3"/>
                    <a:gd name="T9" fmla="*/ 1 h 4"/>
                    <a:gd name="T10" fmla="*/ 2 w 3"/>
                    <a:gd name="T11" fmla="*/ 1 h 4"/>
                    <a:gd name="T12" fmla="*/ 3 w 3"/>
                    <a:gd name="T13" fmla="*/ 1 h 4"/>
                    <a:gd name="T14" fmla="*/ 3 w 3"/>
                    <a:gd name="T15" fmla="*/ 1 h 4"/>
                    <a:gd name="T16" fmla="*/ 3 w 3"/>
                    <a:gd name="T17" fmla="*/ 1 h 4"/>
                    <a:gd name="T18" fmla="*/ 3 w 3"/>
                    <a:gd name="T19" fmla="*/ 2 h 4"/>
                    <a:gd name="T20" fmla="*/ 3 w 3"/>
                    <a:gd name="T21" fmla="*/ 2 h 4"/>
                    <a:gd name="T22" fmla="*/ 3 w 3"/>
                    <a:gd name="T23" fmla="*/ 4 h 4"/>
                    <a:gd name="T24" fmla="*/ 3 w 3"/>
                    <a:gd name="T25" fmla="*/ 4 h 4"/>
                    <a:gd name="T26" fmla="*/ 3 w 3"/>
                    <a:gd name="T27" fmla="*/ 4 h 4"/>
                    <a:gd name="T28" fmla="*/ 2 w 3"/>
                    <a:gd name="T29" fmla="*/ 4 h 4"/>
                    <a:gd name="T30" fmla="*/ 2 w 3"/>
                    <a:gd name="T31" fmla="*/ 4 h 4"/>
                    <a:gd name="T32" fmla="*/ 2 w 3"/>
                    <a:gd name="T33" fmla="*/ 4 h 4"/>
                    <a:gd name="T34" fmla="*/ 0 w 3"/>
                    <a:gd name="T35" fmla="*/ 4 h 4"/>
                    <a:gd name="T36" fmla="*/ 0 w 3"/>
                    <a:gd name="T37" fmla="*/ 4 h 4"/>
                    <a:gd name="T38" fmla="*/ 0 w 3"/>
                    <a:gd name="T39" fmla="*/ 2 h 4"/>
                    <a:gd name="T40" fmla="*/ 0 w 3"/>
                    <a:gd name="T41" fmla="*/ 2 h 4"/>
                    <a:gd name="T42" fmla="*/ 0 w 3"/>
                    <a:gd name="T43" fmla="*/ 2 h 4"/>
                    <a:gd name="T44" fmla="*/ 0 w 3"/>
                    <a:gd name="T45" fmla="*/ 4 h 4"/>
                    <a:gd name="T46" fmla="*/ 2 w 3"/>
                    <a:gd name="T47" fmla="*/ 4 h 4"/>
                    <a:gd name="T48" fmla="*/ 2 w 3"/>
                    <a:gd name="T49" fmla="*/ 4 h 4"/>
                    <a:gd name="T50" fmla="*/ 2 w 3"/>
                    <a:gd name="T51" fmla="*/ 4 h 4"/>
                    <a:gd name="T52" fmla="*/ 2 w 3"/>
                    <a:gd name="T53" fmla="*/ 4 h 4"/>
                    <a:gd name="T54" fmla="*/ 2 w 3"/>
                    <a:gd name="T55" fmla="*/ 4 h 4"/>
                    <a:gd name="T56" fmla="*/ 3 w 3"/>
                    <a:gd name="T57" fmla="*/ 4 h 4"/>
                    <a:gd name="T58" fmla="*/ 3 w 3"/>
                    <a:gd name="T59" fmla="*/ 2 h 4"/>
                    <a:gd name="T60" fmla="*/ 3 w 3"/>
                    <a:gd name="T61" fmla="*/ 2 h 4"/>
                    <a:gd name="T62" fmla="*/ 3 w 3"/>
                    <a:gd name="T63" fmla="*/ 2 h 4"/>
                    <a:gd name="T64" fmla="*/ 3 w 3"/>
                    <a:gd name="T65" fmla="*/ 1 h 4"/>
                    <a:gd name="T66" fmla="*/ 2 w 3"/>
                    <a:gd name="T67" fmla="*/ 1 h 4"/>
                    <a:gd name="T68" fmla="*/ 2 w 3"/>
                    <a:gd name="T69" fmla="*/ 1 h 4"/>
                    <a:gd name="T70" fmla="*/ 2 w 3"/>
                    <a:gd name="T71" fmla="*/ 1 h 4"/>
                    <a:gd name="T72" fmla="*/ 0 w 3"/>
                    <a:gd name="T73" fmla="*/ 1 h 4"/>
                    <a:gd name="T74" fmla="*/ 2 w 3"/>
                    <a:gd name="T75" fmla="*/ 0 h 4"/>
                    <a:gd name="T76" fmla="*/ 3 w 3"/>
                    <a:gd name="T77" fmla="*/ 0 h 4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3"/>
                    <a:gd name="T118" fmla="*/ 0 h 4"/>
                    <a:gd name="T119" fmla="*/ 3 w 3"/>
                    <a:gd name="T120" fmla="*/ 4 h 4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3" h="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4" name="Freeform 4541"/>
                <p:cNvSpPr>
                  <a:spLocks noEditPoints="1"/>
                </p:cNvSpPr>
                <p:nvPr/>
              </p:nvSpPr>
              <p:spPr bwMode="auto">
                <a:xfrm>
                  <a:off x="993" y="3964"/>
                  <a:ext cx="4" cy="5"/>
                </a:xfrm>
                <a:custGeom>
                  <a:avLst/>
                  <a:gdLst>
                    <a:gd name="T0" fmla="*/ 3 w 4"/>
                    <a:gd name="T1" fmla="*/ 2 h 5"/>
                    <a:gd name="T2" fmla="*/ 3 w 4"/>
                    <a:gd name="T3" fmla="*/ 3 h 5"/>
                    <a:gd name="T4" fmla="*/ 3 w 4"/>
                    <a:gd name="T5" fmla="*/ 3 h 5"/>
                    <a:gd name="T6" fmla="*/ 3 w 4"/>
                    <a:gd name="T7" fmla="*/ 5 h 5"/>
                    <a:gd name="T8" fmla="*/ 1 w 4"/>
                    <a:gd name="T9" fmla="*/ 5 h 5"/>
                    <a:gd name="T10" fmla="*/ 0 w 4"/>
                    <a:gd name="T11" fmla="*/ 3 h 5"/>
                    <a:gd name="T12" fmla="*/ 0 w 4"/>
                    <a:gd name="T13" fmla="*/ 3 h 5"/>
                    <a:gd name="T14" fmla="*/ 0 w 4"/>
                    <a:gd name="T15" fmla="*/ 2 h 5"/>
                    <a:gd name="T16" fmla="*/ 1 w 4"/>
                    <a:gd name="T17" fmla="*/ 2 h 5"/>
                    <a:gd name="T18" fmla="*/ 0 w 4"/>
                    <a:gd name="T19" fmla="*/ 2 h 5"/>
                    <a:gd name="T20" fmla="*/ 0 w 4"/>
                    <a:gd name="T21" fmla="*/ 1 h 5"/>
                    <a:gd name="T22" fmla="*/ 1 w 4"/>
                    <a:gd name="T23" fmla="*/ 1 h 5"/>
                    <a:gd name="T24" fmla="*/ 1 w 4"/>
                    <a:gd name="T25" fmla="*/ 1 h 5"/>
                    <a:gd name="T26" fmla="*/ 3 w 4"/>
                    <a:gd name="T27" fmla="*/ 1 h 5"/>
                    <a:gd name="T28" fmla="*/ 3 w 4"/>
                    <a:gd name="T29" fmla="*/ 1 h 5"/>
                    <a:gd name="T30" fmla="*/ 3 w 4"/>
                    <a:gd name="T31" fmla="*/ 1 h 5"/>
                    <a:gd name="T32" fmla="*/ 3 w 4"/>
                    <a:gd name="T33" fmla="*/ 2 h 5"/>
                    <a:gd name="T34" fmla="*/ 3 w 4"/>
                    <a:gd name="T35" fmla="*/ 2 h 5"/>
                    <a:gd name="T36" fmla="*/ 1 w 4"/>
                    <a:gd name="T37" fmla="*/ 1 h 5"/>
                    <a:gd name="T38" fmla="*/ 1 w 4"/>
                    <a:gd name="T39" fmla="*/ 1 h 5"/>
                    <a:gd name="T40" fmla="*/ 1 w 4"/>
                    <a:gd name="T41" fmla="*/ 1 h 5"/>
                    <a:gd name="T42" fmla="*/ 1 w 4"/>
                    <a:gd name="T43" fmla="*/ 2 h 5"/>
                    <a:gd name="T44" fmla="*/ 1 w 4"/>
                    <a:gd name="T45" fmla="*/ 2 h 5"/>
                    <a:gd name="T46" fmla="*/ 3 w 4"/>
                    <a:gd name="T47" fmla="*/ 2 h 5"/>
                    <a:gd name="T48" fmla="*/ 3 w 4"/>
                    <a:gd name="T49" fmla="*/ 2 h 5"/>
                    <a:gd name="T50" fmla="*/ 3 w 4"/>
                    <a:gd name="T51" fmla="*/ 1 h 5"/>
                    <a:gd name="T52" fmla="*/ 3 w 4"/>
                    <a:gd name="T53" fmla="*/ 1 h 5"/>
                    <a:gd name="T54" fmla="*/ 1 w 4"/>
                    <a:gd name="T55" fmla="*/ 1 h 5"/>
                    <a:gd name="T56" fmla="*/ 1 w 4"/>
                    <a:gd name="T57" fmla="*/ 2 h 5"/>
                    <a:gd name="T58" fmla="*/ 1 w 4"/>
                    <a:gd name="T59" fmla="*/ 3 h 5"/>
                    <a:gd name="T60" fmla="*/ 0 w 4"/>
                    <a:gd name="T61" fmla="*/ 3 h 5"/>
                    <a:gd name="T62" fmla="*/ 1 w 4"/>
                    <a:gd name="T63" fmla="*/ 5 h 5"/>
                    <a:gd name="T64" fmla="*/ 1 w 4"/>
                    <a:gd name="T65" fmla="*/ 5 h 5"/>
                    <a:gd name="T66" fmla="*/ 3 w 4"/>
                    <a:gd name="T67" fmla="*/ 5 h 5"/>
                    <a:gd name="T68" fmla="*/ 3 w 4"/>
                    <a:gd name="T69" fmla="*/ 3 h 5"/>
                    <a:gd name="T70" fmla="*/ 3 w 4"/>
                    <a:gd name="T71" fmla="*/ 3 h 5"/>
                    <a:gd name="T72" fmla="*/ 3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1" y="1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5" name="Freeform 4542"/>
                <p:cNvSpPr>
                  <a:spLocks/>
                </p:cNvSpPr>
                <p:nvPr/>
              </p:nvSpPr>
              <p:spPr bwMode="auto">
                <a:xfrm>
                  <a:off x="951" y="3964"/>
                  <a:ext cx="2" cy="5"/>
                </a:xfrm>
                <a:custGeom>
                  <a:avLst/>
                  <a:gdLst>
                    <a:gd name="T0" fmla="*/ 2 w 2"/>
                    <a:gd name="T1" fmla="*/ 2 h 5"/>
                    <a:gd name="T2" fmla="*/ 2 w 2"/>
                    <a:gd name="T3" fmla="*/ 2 h 5"/>
                    <a:gd name="T4" fmla="*/ 2 w 2"/>
                    <a:gd name="T5" fmla="*/ 3 h 5"/>
                    <a:gd name="T6" fmla="*/ 2 w 2"/>
                    <a:gd name="T7" fmla="*/ 3 h 5"/>
                    <a:gd name="T8" fmla="*/ 2 w 2"/>
                    <a:gd name="T9" fmla="*/ 3 h 5"/>
                    <a:gd name="T10" fmla="*/ 2 w 2"/>
                    <a:gd name="T11" fmla="*/ 3 h 5"/>
                    <a:gd name="T12" fmla="*/ 2 w 2"/>
                    <a:gd name="T13" fmla="*/ 5 h 5"/>
                    <a:gd name="T14" fmla="*/ 2 w 2"/>
                    <a:gd name="T15" fmla="*/ 5 h 5"/>
                    <a:gd name="T16" fmla="*/ 1 w 2"/>
                    <a:gd name="T17" fmla="*/ 5 h 5"/>
                    <a:gd name="T18" fmla="*/ 0 w 2"/>
                    <a:gd name="T19" fmla="*/ 5 h 5"/>
                    <a:gd name="T20" fmla="*/ 0 w 2"/>
                    <a:gd name="T21" fmla="*/ 5 h 5"/>
                    <a:gd name="T22" fmla="*/ 0 w 2"/>
                    <a:gd name="T23" fmla="*/ 3 h 5"/>
                    <a:gd name="T24" fmla="*/ 0 w 2"/>
                    <a:gd name="T25" fmla="*/ 3 h 5"/>
                    <a:gd name="T26" fmla="*/ 0 w 2"/>
                    <a:gd name="T27" fmla="*/ 3 h 5"/>
                    <a:gd name="T28" fmla="*/ 0 w 2"/>
                    <a:gd name="T29" fmla="*/ 3 h 5"/>
                    <a:gd name="T30" fmla="*/ 0 w 2"/>
                    <a:gd name="T31" fmla="*/ 2 h 5"/>
                    <a:gd name="T32" fmla="*/ 0 w 2"/>
                    <a:gd name="T33" fmla="*/ 2 h 5"/>
                    <a:gd name="T34" fmla="*/ 0 w 2"/>
                    <a:gd name="T35" fmla="*/ 2 h 5"/>
                    <a:gd name="T36" fmla="*/ 0 w 2"/>
                    <a:gd name="T37" fmla="*/ 2 h 5"/>
                    <a:gd name="T38" fmla="*/ 0 w 2"/>
                    <a:gd name="T39" fmla="*/ 2 h 5"/>
                    <a:gd name="T40" fmla="*/ 0 w 2"/>
                    <a:gd name="T41" fmla="*/ 1 h 5"/>
                    <a:gd name="T42" fmla="*/ 0 w 2"/>
                    <a:gd name="T43" fmla="*/ 1 h 5"/>
                    <a:gd name="T44" fmla="*/ 0 w 2"/>
                    <a:gd name="T45" fmla="*/ 1 h 5"/>
                    <a:gd name="T46" fmla="*/ 0 w 2"/>
                    <a:gd name="T47" fmla="*/ 1 h 5"/>
                    <a:gd name="T48" fmla="*/ 0 w 2"/>
                    <a:gd name="T49" fmla="*/ 1 h 5"/>
                    <a:gd name="T50" fmla="*/ 1 w 2"/>
                    <a:gd name="T51" fmla="*/ 1 h 5"/>
                    <a:gd name="T52" fmla="*/ 1 w 2"/>
                    <a:gd name="T53" fmla="*/ 0 h 5"/>
                    <a:gd name="T54" fmla="*/ 1 w 2"/>
                    <a:gd name="T55" fmla="*/ 1 h 5"/>
                    <a:gd name="T56" fmla="*/ 2 w 2"/>
                    <a:gd name="T57" fmla="*/ 1 h 5"/>
                    <a:gd name="T58" fmla="*/ 2 w 2"/>
                    <a:gd name="T59" fmla="*/ 1 h 5"/>
                    <a:gd name="T60" fmla="*/ 2 w 2"/>
                    <a:gd name="T61" fmla="*/ 1 h 5"/>
                    <a:gd name="T62" fmla="*/ 2 w 2"/>
                    <a:gd name="T63" fmla="*/ 1 h 5"/>
                    <a:gd name="T64" fmla="*/ 2 w 2"/>
                    <a:gd name="T65" fmla="*/ 1 h 5"/>
                    <a:gd name="T66" fmla="*/ 2 w 2"/>
                    <a:gd name="T67" fmla="*/ 2 h 5"/>
                    <a:gd name="T68" fmla="*/ 2 w 2"/>
                    <a:gd name="T69" fmla="*/ 2 h 5"/>
                    <a:gd name="T70" fmla="*/ 2 w 2"/>
                    <a:gd name="T71" fmla="*/ 2 h 5"/>
                    <a:gd name="T72" fmla="*/ 2 w 2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"/>
                    <a:gd name="T112" fmla="*/ 0 h 5"/>
                    <a:gd name="T113" fmla="*/ 2 w 2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" h="5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6" name="Freeform 4543"/>
                <p:cNvSpPr>
                  <a:spLocks/>
                </p:cNvSpPr>
                <p:nvPr/>
              </p:nvSpPr>
              <p:spPr bwMode="auto">
                <a:xfrm>
                  <a:off x="951" y="3965"/>
                  <a:ext cx="2" cy="1"/>
                </a:xfrm>
                <a:custGeom>
                  <a:avLst/>
                  <a:gdLst>
                    <a:gd name="T0" fmla="*/ 1 w 2"/>
                    <a:gd name="T1" fmla="*/ 0 h 1"/>
                    <a:gd name="T2" fmla="*/ 1 w 2"/>
                    <a:gd name="T3" fmla="*/ 0 h 1"/>
                    <a:gd name="T4" fmla="*/ 0 w 2"/>
                    <a:gd name="T5" fmla="*/ 0 h 1"/>
                    <a:gd name="T6" fmla="*/ 0 w 2"/>
                    <a:gd name="T7" fmla="*/ 0 h 1"/>
                    <a:gd name="T8" fmla="*/ 0 w 2"/>
                    <a:gd name="T9" fmla="*/ 0 h 1"/>
                    <a:gd name="T10" fmla="*/ 0 w 2"/>
                    <a:gd name="T11" fmla="*/ 1 h 1"/>
                    <a:gd name="T12" fmla="*/ 1 w 2"/>
                    <a:gd name="T13" fmla="*/ 1 h 1"/>
                    <a:gd name="T14" fmla="*/ 1 w 2"/>
                    <a:gd name="T15" fmla="*/ 1 h 1"/>
                    <a:gd name="T16" fmla="*/ 1 w 2"/>
                    <a:gd name="T17" fmla="*/ 1 h 1"/>
                    <a:gd name="T18" fmla="*/ 1 w 2"/>
                    <a:gd name="T19" fmla="*/ 1 h 1"/>
                    <a:gd name="T20" fmla="*/ 1 w 2"/>
                    <a:gd name="T21" fmla="*/ 1 h 1"/>
                    <a:gd name="T22" fmla="*/ 1 w 2"/>
                    <a:gd name="T23" fmla="*/ 1 h 1"/>
                    <a:gd name="T24" fmla="*/ 2 w 2"/>
                    <a:gd name="T25" fmla="*/ 1 h 1"/>
                    <a:gd name="T26" fmla="*/ 2 w 2"/>
                    <a:gd name="T27" fmla="*/ 1 h 1"/>
                    <a:gd name="T28" fmla="*/ 2 w 2"/>
                    <a:gd name="T29" fmla="*/ 0 h 1"/>
                    <a:gd name="T30" fmla="*/ 2 w 2"/>
                    <a:gd name="T31" fmla="*/ 0 h 1"/>
                    <a:gd name="T32" fmla="*/ 2 w 2"/>
                    <a:gd name="T33" fmla="*/ 0 h 1"/>
                    <a:gd name="T34" fmla="*/ 1 w 2"/>
                    <a:gd name="T35" fmla="*/ 0 h 1"/>
                    <a:gd name="T36" fmla="*/ 1 w 2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1"/>
                    <a:gd name="T59" fmla="*/ 2 w 2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7" name="Freeform 4544"/>
                <p:cNvSpPr>
                  <a:spLocks/>
                </p:cNvSpPr>
                <p:nvPr/>
              </p:nvSpPr>
              <p:spPr bwMode="auto">
                <a:xfrm>
                  <a:off x="951" y="3966"/>
                  <a:ext cx="2" cy="3"/>
                </a:xfrm>
                <a:custGeom>
                  <a:avLst/>
                  <a:gdLst>
                    <a:gd name="T0" fmla="*/ 1 w 2"/>
                    <a:gd name="T1" fmla="*/ 0 h 3"/>
                    <a:gd name="T2" fmla="*/ 1 w 2"/>
                    <a:gd name="T3" fmla="*/ 0 h 3"/>
                    <a:gd name="T4" fmla="*/ 0 w 2"/>
                    <a:gd name="T5" fmla="*/ 1 h 3"/>
                    <a:gd name="T6" fmla="*/ 0 w 2"/>
                    <a:gd name="T7" fmla="*/ 1 h 3"/>
                    <a:gd name="T8" fmla="*/ 0 w 2"/>
                    <a:gd name="T9" fmla="*/ 1 h 3"/>
                    <a:gd name="T10" fmla="*/ 0 w 2"/>
                    <a:gd name="T11" fmla="*/ 1 h 3"/>
                    <a:gd name="T12" fmla="*/ 0 w 2"/>
                    <a:gd name="T13" fmla="*/ 1 h 3"/>
                    <a:gd name="T14" fmla="*/ 0 w 2"/>
                    <a:gd name="T15" fmla="*/ 3 h 3"/>
                    <a:gd name="T16" fmla="*/ 1 w 2"/>
                    <a:gd name="T17" fmla="*/ 3 h 3"/>
                    <a:gd name="T18" fmla="*/ 1 w 2"/>
                    <a:gd name="T19" fmla="*/ 3 h 3"/>
                    <a:gd name="T20" fmla="*/ 1 w 2"/>
                    <a:gd name="T21" fmla="*/ 3 h 3"/>
                    <a:gd name="T22" fmla="*/ 1 w 2"/>
                    <a:gd name="T23" fmla="*/ 3 h 3"/>
                    <a:gd name="T24" fmla="*/ 2 w 2"/>
                    <a:gd name="T25" fmla="*/ 3 h 3"/>
                    <a:gd name="T26" fmla="*/ 2 w 2"/>
                    <a:gd name="T27" fmla="*/ 1 h 3"/>
                    <a:gd name="T28" fmla="*/ 2 w 2"/>
                    <a:gd name="T29" fmla="*/ 1 h 3"/>
                    <a:gd name="T30" fmla="*/ 2 w 2"/>
                    <a:gd name="T31" fmla="*/ 1 h 3"/>
                    <a:gd name="T32" fmla="*/ 2 w 2"/>
                    <a:gd name="T33" fmla="*/ 1 h 3"/>
                    <a:gd name="T34" fmla="*/ 1 w 2"/>
                    <a:gd name="T35" fmla="*/ 0 h 3"/>
                    <a:gd name="T36" fmla="*/ 1 w 2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3"/>
                    <a:gd name="T59" fmla="*/ 2 w 2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8" name="Freeform 4545"/>
                <p:cNvSpPr>
                  <a:spLocks/>
                </p:cNvSpPr>
                <p:nvPr/>
              </p:nvSpPr>
              <p:spPr bwMode="auto">
                <a:xfrm>
                  <a:off x="954" y="3964"/>
                  <a:ext cx="3" cy="5"/>
                </a:xfrm>
                <a:custGeom>
                  <a:avLst/>
                  <a:gdLst>
                    <a:gd name="T0" fmla="*/ 0 w 3"/>
                    <a:gd name="T1" fmla="*/ 2 h 5"/>
                    <a:gd name="T2" fmla="*/ 0 w 3"/>
                    <a:gd name="T3" fmla="*/ 2 h 5"/>
                    <a:gd name="T4" fmla="*/ 0 w 3"/>
                    <a:gd name="T5" fmla="*/ 1 h 5"/>
                    <a:gd name="T6" fmla="*/ 0 w 3"/>
                    <a:gd name="T7" fmla="*/ 1 h 5"/>
                    <a:gd name="T8" fmla="*/ 0 w 3"/>
                    <a:gd name="T9" fmla="*/ 1 h 5"/>
                    <a:gd name="T10" fmla="*/ 2 w 3"/>
                    <a:gd name="T11" fmla="*/ 0 h 5"/>
                    <a:gd name="T12" fmla="*/ 2 w 3"/>
                    <a:gd name="T13" fmla="*/ 1 h 5"/>
                    <a:gd name="T14" fmla="*/ 3 w 3"/>
                    <a:gd name="T15" fmla="*/ 1 h 5"/>
                    <a:gd name="T16" fmla="*/ 3 w 3"/>
                    <a:gd name="T17" fmla="*/ 1 h 5"/>
                    <a:gd name="T18" fmla="*/ 3 w 3"/>
                    <a:gd name="T19" fmla="*/ 2 h 5"/>
                    <a:gd name="T20" fmla="*/ 3 w 3"/>
                    <a:gd name="T21" fmla="*/ 2 h 5"/>
                    <a:gd name="T22" fmla="*/ 3 w 3"/>
                    <a:gd name="T23" fmla="*/ 2 h 5"/>
                    <a:gd name="T24" fmla="*/ 3 w 3"/>
                    <a:gd name="T25" fmla="*/ 2 h 5"/>
                    <a:gd name="T26" fmla="*/ 2 w 3"/>
                    <a:gd name="T27" fmla="*/ 3 h 5"/>
                    <a:gd name="T28" fmla="*/ 0 w 3"/>
                    <a:gd name="T29" fmla="*/ 5 h 5"/>
                    <a:gd name="T30" fmla="*/ 3 w 3"/>
                    <a:gd name="T31" fmla="*/ 5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3 h 5"/>
                    <a:gd name="T38" fmla="*/ 2 w 3"/>
                    <a:gd name="T39" fmla="*/ 2 h 5"/>
                    <a:gd name="T40" fmla="*/ 2 w 3"/>
                    <a:gd name="T41" fmla="*/ 2 h 5"/>
                    <a:gd name="T42" fmla="*/ 3 w 3"/>
                    <a:gd name="T43" fmla="*/ 2 h 5"/>
                    <a:gd name="T44" fmla="*/ 3 w 3"/>
                    <a:gd name="T45" fmla="*/ 2 h 5"/>
                    <a:gd name="T46" fmla="*/ 3 w 3"/>
                    <a:gd name="T47" fmla="*/ 1 h 5"/>
                    <a:gd name="T48" fmla="*/ 2 w 3"/>
                    <a:gd name="T49" fmla="*/ 1 h 5"/>
                    <a:gd name="T50" fmla="*/ 2 w 3"/>
                    <a:gd name="T51" fmla="*/ 1 h 5"/>
                    <a:gd name="T52" fmla="*/ 2 w 3"/>
                    <a:gd name="T53" fmla="*/ 1 h 5"/>
                    <a:gd name="T54" fmla="*/ 0 w 3"/>
                    <a:gd name="T55" fmla="*/ 1 h 5"/>
                    <a:gd name="T56" fmla="*/ 0 w 3"/>
                    <a:gd name="T57" fmla="*/ 1 h 5"/>
                    <a:gd name="T58" fmla="*/ 0 w 3"/>
                    <a:gd name="T59" fmla="*/ 1 h 5"/>
                    <a:gd name="T60" fmla="*/ 0 w 3"/>
                    <a:gd name="T61" fmla="*/ 2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79" name="Freeform 4546"/>
                <p:cNvSpPr>
                  <a:spLocks/>
                </p:cNvSpPr>
                <p:nvPr/>
              </p:nvSpPr>
              <p:spPr bwMode="auto">
                <a:xfrm>
                  <a:off x="957" y="3964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1 w 3"/>
                    <a:gd name="T5" fmla="*/ 1 h 5"/>
                    <a:gd name="T6" fmla="*/ 1 w 3"/>
                    <a:gd name="T7" fmla="*/ 1 h 5"/>
                    <a:gd name="T8" fmla="*/ 1 w 3"/>
                    <a:gd name="T9" fmla="*/ 1 h 5"/>
                    <a:gd name="T10" fmla="*/ 2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2 w 3"/>
                    <a:gd name="T17" fmla="*/ 1 h 5"/>
                    <a:gd name="T18" fmla="*/ 2 w 3"/>
                    <a:gd name="T19" fmla="*/ 1 h 5"/>
                    <a:gd name="T20" fmla="*/ 3 w 3"/>
                    <a:gd name="T21" fmla="*/ 1 h 5"/>
                    <a:gd name="T22" fmla="*/ 3 w 3"/>
                    <a:gd name="T23" fmla="*/ 1 h 5"/>
                    <a:gd name="T24" fmla="*/ 2 w 3"/>
                    <a:gd name="T25" fmla="*/ 2 h 5"/>
                    <a:gd name="T26" fmla="*/ 2 w 3"/>
                    <a:gd name="T27" fmla="*/ 2 h 5"/>
                    <a:gd name="T28" fmla="*/ 2 w 3"/>
                    <a:gd name="T29" fmla="*/ 2 h 5"/>
                    <a:gd name="T30" fmla="*/ 3 w 3"/>
                    <a:gd name="T31" fmla="*/ 2 h 5"/>
                    <a:gd name="T32" fmla="*/ 3 w 3"/>
                    <a:gd name="T33" fmla="*/ 3 h 5"/>
                    <a:gd name="T34" fmla="*/ 3 w 3"/>
                    <a:gd name="T35" fmla="*/ 3 h 5"/>
                    <a:gd name="T36" fmla="*/ 3 w 3"/>
                    <a:gd name="T37" fmla="*/ 3 h 5"/>
                    <a:gd name="T38" fmla="*/ 3 w 3"/>
                    <a:gd name="T39" fmla="*/ 5 h 5"/>
                    <a:gd name="T40" fmla="*/ 2 w 3"/>
                    <a:gd name="T41" fmla="*/ 5 h 5"/>
                    <a:gd name="T42" fmla="*/ 2 w 3"/>
                    <a:gd name="T43" fmla="*/ 5 h 5"/>
                    <a:gd name="T44" fmla="*/ 2 w 3"/>
                    <a:gd name="T45" fmla="*/ 5 h 5"/>
                    <a:gd name="T46" fmla="*/ 2 w 3"/>
                    <a:gd name="T47" fmla="*/ 5 h 5"/>
                    <a:gd name="T48" fmla="*/ 1 w 3"/>
                    <a:gd name="T49" fmla="*/ 5 h 5"/>
                    <a:gd name="T50" fmla="*/ 1 w 3"/>
                    <a:gd name="T51" fmla="*/ 5 h 5"/>
                    <a:gd name="T52" fmla="*/ 0 w 3"/>
                    <a:gd name="T53" fmla="*/ 5 h 5"/>
                    <a:gd name="T54" fmla="*/ 0 w 3"/>
                    <a:gd name="T55" fmla="*/ 3 h 5"/>
                    <a:gd name="T56" fmla="*/ 1 w 3"/>
                    <a:gd name="T57" fmla="*/ 3 h 5"/>
                    <a:gd name="T58" fmla="*/ 1 w 3"/>
                    <a:gd name="T59" fmla="*/ 3 h 5"/>
                    <a:gd name="T60" fmla="*/ 1 w 3"/>
                    <a:gd name="T61" fmla="*/ 5 h 5"/>
                    <a:gd name="T62" fmla="*/ 1 w 3"/>
                    <a:gd name="T63" fmla="*/ 5 h 5"/>
                    <a:gd name="T64" fmla="*/ 2 w 3"/>
                    <a:gd name="T65" fmla="*/ 5 h 5"/>
                    <a:gd name="T66" fmla="*/ 2 w 3"/>
                    <a:gd name="T67" fmla="*/ 5 h 5"/>
                    <a:gd name="T68" fmla="*/ 2 w 3"/>
                    <a:gd name="T69" fmla="*/ 5 h 5"/>
                    <a:gd name="T70" fmla="*/ 2 w 3"/>
                    <a:gd name="T71" fmla="*/ 3 h 5"/>
                    <a:gd name="T72" fmla="*/ 2 w 3"/>
                    <a:gd name="T73" fmla="*/ 3 h 5"/>
                    <a:gd name="T74" fmla="*/ 2 w 3"/>
                    <a:gd name="T75" fmla="*/ 3 h 5"/>
                    <a:gd name="T76" fmla="*/ 2 w 3"/>
                    <a:gd name="T77" fmla="*/ 3 h 5"/>
                    <a:gd name="T78" fmla="*/ 2 w 3"/>
                    <a:gd name="T79" fmla="*/ 2 h 5"/>
                    <a:gd name="T80" fmla="*/ 2 w 3"/>
                    <a:gd name="T81" fmla="*/ 2 h 5"/>
                    <a:gd name="T82" fmla="*/ 2 w 3"/>
                    <a:gd name="T83" fmla="*/ 2 h 5"/>
                    <a:gd name="T84" fmla="*/ 1 w 3"/>
                    <a:gd name="T85" fmla="*/ 2 h 5"/>
                    <a:gd name="T86" fmla="*/ 1 w 3"/>
                    <a:gd name="T87" fmla="*/ 2 h 5"/>
                    <a:gd name="T88" fmla="*/ 2 w 3"/>
                    <a:gd name="T89" fmla="*/ 2 h 5"/>
                    <a:gd name="T90" fmla="*/ 2 w 3"/>
                    <a:gd name="T91" fmla="*/ 2 h 5"/>
                    <a:gd name="T92" fmla="*/ 2 w 3"/>
                    <a:gd name="T93" fmla="*/ 2 h 5"/>
                    <a:gd name="T94" fmla="*/ 2 w 3"/>
                    <a:gd name="T95" fmla="*/ 2 h 5"/>
                    <a:gd name="T96" fmla="*/ 2 w 3"/>
                    <a:gd name="T97" fmla="*/ 2 h 5"/>
                    <a:gd name="T98" fmla="*/ 2 w 3"/>
                    <a:gd name="T99" fmla="*/ 1 h 5"/>
                    <a:gd name="T100" fmla="*/ 2 w 3"/>
                    <a:gd name="T101" fmla="*/ 1 h 5"/>
                    <a:gd name="T102" fmla="*/ 2 w 3"/>
                    <a:gd name="T103" fmla="*/ 1 h 5"/>
                    <a:gd name="T104" fmla="*/ 2 w 3"/>
                    <a:gd name="T105" fmla="*/ 1 h 5"/>
                    <a:gd name="T106" fmla="*/ 2 w 3"/>
                    <a:gd name="T107" fmla="*/ 1 h 5"/>
                    <a:gd name="T108" fmla="*/ 1 w 3"/>
                    <a:gd name="T109" fmla="*/ 1 h 5"/>
                    <a:gd name="T110" fmla="*/ 1 w 3"/>
                    <a:gd name="T111" fmla="*/ 1 h 5"/>
                    <a:gd name="T112" fmla="*/ 1 w 3"/>
                    <a:gd name="T113" fmla="*/ 1 h 5"/>
                    <a:gd name="T114" fmla="*/ 1 w 3"/>
                    <a:gd name="T115" fmla="*/ 1 h 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"/>
                    <a:gd name="T175" fmla="*/ 0 h 5"/>
                    <a:gd name="T176" fmla="*/ 3 w 3"/>
                    <a:gd name="T177" fmla="*/ 5 h 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0" name="Freeform 4547"/>
                <p:cNvSpPr>
                  <a:spLocks/>
                </p:cNvSpPr>
                <p:nvPr/>
              </p:nvSpPr>
              <p:spPr bwMode="auto">
                <a:xfrm>
                  <a:off x="963" y="3964"/>
                  <a:ext cx="1" cy="6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0 h 6"/>
                    <a:gd name="T4" fmla="*/ 1 w 1"/>
                    <a:gd name="T5" fmla="*/ 1 h 6"/>
                    <a:gd name="T6" fmla="*/ 0 w 1"/>
                    <a:gd name="T7" fmla="*/ 2 h 6"/>
                    <a:gd name="T8" fmla="*/ 0 w 1"/>
                    <a:gd name="T9" fmla="*/ 2 h 6"/>
                    <a:gd name="T10" fmla="*/ 0 w 1"/>
                    <a:gd name="T11" fmla="*/ 3 h 6"/>
                    <a:gd name="T12" fmla="*/ 0 w 1"/>
                    <a:gd name="T13" fmla="*/ 3 h 6"/>
                    <a:gd name="T14" fmla="*/ 0 w 1"/>
                    <a:gd name="T15" fmla="*/ 5 h 6"/>
                    <a:gd name="T16" fmla="*/ 1 w 1"/>
                    <a:gd name="T17" fmla="*/ 6 h 6"/>
                    <a:gd name="T18" fmla="*/ 1 w 1"/>
                    <a:gd name="T19" fmla="*/ 6 h 6"/>
                    <a:gd name="T20" fmla="*/ 0 w 1"/>
                    <a:gd name="T21" fmla="*/ 6 h 6"/>
                    <a:gd name="T22" fmla="*/ 0 w 1"/>
                    <a:gd name="T23" fmla="*/ 6 h 6"/>
                    <a:gd name="T24" fmla="*/ 0 w 1"/>
                    <a:gd name="T25" fmla="*/ 5 h 6"/>
                    <a:gd name="T26" fmla="*/ 0 w 1"/>
                    <a:gd name="T27" fmla="*/ 3 h 6"/>
                    <a:gd name="T28" fmla="*/ 0 w 1"/>
                    <a:gd name="T29" fmla="*/ 3 h 6"/>
                    <a:gd name="T30" fmla="*/ 0 w 1"/>
                    <a:gd name="T31" fmla="*/ 2 h 6"/>
                    <a:gd name="T32" fmla="*/ 0 w 1"/>
                    <a:gd name="T33" fmla="*/ 2 h 6"/>
                    <a:gd name="T34" fmla="*/ 0 w 1"/>
                    <a:gd name="T35" fmla="*/ 1 h 6"/>
                    <a:gd name="T36" fmla="*/ 0 w 1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1" name="Freeform 4548"/>
                <p:cNvSpPr>
                  <a:spLocks/>
                </p:cNvSpPr>
                <p:nvPr/>
              </p:nvSpPr>
              <p:spPr bwMode="auto">
                <a:xfrm>
                  <a:off x="965" y="3965"/>
                  <a:ext cx="3" cy="4"/>
                </a:xfrm>
                <a:custGeom>
                  <a:avLst/>
                  <a:gdLst>
                    <a:gd name="T0" fmla="*/ 0 w 3"/>
                    <a:gd name="T1" fmla="*/ 0 h 4"/>
                    <a:gd name="T2" fmla="*/ 3 w 3"/>
                    <a:gd name="T3" fmla="*/ 0 h 4"/>
                    <a:gd name="T4" fmla="*/ 0 w 3"/>
                    <a:gd name="T5" fmla="*/ 4 h 4"/>
                    <a:gd name="T6" fmla="*/ 0 w 3"/>
                    <a:gd name="T7" fmla="*/ 4 h 4"/>
                    <a:gd name="T8" fmla="*/ 2 w 3"/>
                    <a:gd name="T9" fmla="*/ 0 h 4"/>
                    <a:gd name="T10" fmla="*/ 0 w 3"/>
                    <a:gd name="T11" fmla="*/ 0 h 4"/>
                    <a:gd name="T12" fmla="*/ 0 w 3"/>
                    <a:gd name="T13" fmla="*/ 0 h 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4"/>
                    <a:gd name="T23" fmla="*/ 3 w 3"/>
                    <a:gd name="T24" fmla="*/ 4 h 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4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2" name="Rectangle 4549"/>
                <p:cNvSpPr>
                  <a:spLocks noChangeArrowheads="1"/>
                </p:cNvSpPr>
                <p:nvPr/>
              </p:nvSpPr>
              <p:spPr bwMode="auto">
                <a:xfrm>
                  <a:off x="968" y="3967"/>
                  <a:ext cx="1" cy="1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3" name="Freeform 4550"/>
                <p:cNvSpPr>
                  <a:spLocks/>
                </p:cNvSpPr>
                <p:nvPr/>
              </p:nvSpPr>
              <p:spPr bwMode="auto">
                <a:xfrm>
                  <a:off x="970" y="3964"/>
                  <a:ext cx="3" cy="5"/>
                </a:xfrm>
                <a:custGeom>
                  <a:avLst/>
                  <a:gdLst>
                    <a:gd name="T0" fmla="*/ 3 w 3"/>
                    <a:gd name="T1" fmla="*/ 2 h 5"/>
                    <a:gd name="T2" fmla="*/ 3 w 3"/>
                    <a:gd name="T3" fmla="*/ 2 h 5"/>
                    <a:gd name="T4" fmla="*/ 3 w 3"/>
                    <a:gd name="T5" fmla="*/ 3 h 5"/>
                    <a:gd name="T6" fmla="*/ 3 w 3"/>
                    <a:gd name="T7" fmla="*/ 3 h 5"/>
                    <a:gd name="T8" fmla="*/ 3 w 3"/>
                    <a:gd name="T9" fmla="*/ 3 h 5"/>
                    <a:gd name="T10" fmla="*/ 3 w 3"/>
                    <a:gd name="T11" fmla="*/ 3 h 5"/>
                    <a:gd name="T12" fmla="*/ 3 w 3"/>
                    <a:gd name="T13" fmla="*/ 5 h 5"/>
                    <a:gd name="T14" fmla="*/ 3 w 3"/>
                    <a:gd name="T15" fmla="*/ 5 h 5"/>
                    <a:gd name="T16" fmla="*/ 1 w 3"/>
                    <a:gd name="T17" fmla="*/ 5 h 5"/>
                    <a:gd name="T18" fmla="*/ 0 w 3"/>
                    <a:gd name="T19" fmla="*/ 5 h 5"/>
                    <a:gd name="T20" fmla="*/ 0 w 3"/>
                    <a:gd name="T21" fmla="*/ 5 h 5"/>
                    <a:gd name="T22" fmla="*/ 0 w 3"/>
                    <a:gd name="T23" fmla="*/ 3 h 5"/>
                    <a:gd name="T24" fmla="*/ 0 w 3"/>
                    <a:gd name="T25" fmla="*/ 3 h 5"/>
                    <a:gd name="T26" fmla="*/ 0 w 3"/>
                    <a:gd name="T27" fmla="*/ 3 h 5"/>
                    <a:gd name="T28" fmla="*/ 0 w 3"/>
                    <a:gd name="T29" fmla="*/ 3 h 5"/>
                    <a:gd name="T30" fmla="*/ 0 w 3"/>
                    <a:gd name="T31" fmla="*/ 2 h 5"/>
                    <a:gd name="T32" fmla="*/ 0 w 3"/>
                    <a:gd name="T33" fmla="*/ 2 h 5"/>
                    <a:gd name="T34" fmla="*/ 0 w 3"/>
                    <a:gd name="T35" fmla="*/ 2 h 5"/>
                    <a:gd name="T36" fmla="*/ 0 w 3"/>
                    <a:gd name="T37" fmla="*/ 2 h 5"/>
                    <a:gd name="T38" fmla="*/ 0 w 3"/>
                    <a:gd name="T39" fmla="*/ 2 h 5"/>
                    <a:gd name="T40" fmla="*/ 0 w 3"/>
                    <a:gd name="T41" fmla="*/ 1 h 5"/>
                    <a:gd name="T42" fmla="*/ 0 w 3"/>
                    <a:gd name="T43" fmla="*/ 1 h 5"/>
                    <a:gd name="T44" fmla="*/ 0 w 3"/>
                    <a:gd name="T45" fmla="*/ 1 h 5"/>
                    <a:gd name="T46" fmla="*/ 0 w 3"/>
                    <a:gd name="T47" fmla="*/ 1 h 5"/>
                    <a:gd name="T48" fmla="*/ 0 w 3"/>
                    <a:gd name="T49" fmla="*/ 1 h 5"/>
                    <a:gd name="T50" fmla="*/ 1 w 3"/>
                    <a:gd name="T51" fmla="*/ 1 h 5"/>
                    <a:gd name="T52" fmla="*/ 1 w 3"/>
                    <a:gd name="T53" fmla="*/ 0 h 5"/>
                    <a:gd name="T54" fmla="*/ 1 w 3"/>
                    <a:gd name="T55" fmla="*/ 1 h 5"/>
                    <a:gd name="T56" fmla="*/ 3 w 3"/>
                    <a:gd name="T57" fmla="*/ 1 h 5"/>
                    <a:gd name="T58" fmla="*/ 3 w 3"/>
                    <a:gd name="T59" fmla="*/ 1 h 5"/>
                    <a:gd name="T60" fmla="*/ 3 w 3"/>
                    <a:gd name="T61" fmla="*/ 1 h 5"/>
                    <a:gd name="T62" fmla="*/ 3 w 3"/>
                    <a:gd name="T63" fmla="*/ 1 h 5"/>
                    <a:gd name="T64" fmla="*/ 3 w 3"/>
                    <a:gd name="T65" fmla="*/ 1 h 5"/>
                    <a:gd name="T66" fmla="*/ 3 w 3"/>
                    <a:gd name="T67" fmla="*/ 2 h 5"/>
                    <a:gd name="T68" fmla="*/ 3 w 3"/>
                    <a:gd name="T69" fmla="*/ 2 h 5"/>
                    <a:gd name="T70" fmla="*/ 3 w 3"/>
                    <a:gd name="T71" fmla="*/ 2 h 5"/>
                    <a:gd name="T72" fmla="*/ 3 w 3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"/>
                    <a:gd name="T112" fmla="*/ 0 h 5"/>
                    <a:gd name="T113" fmla="*/ 3 w 3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4" name="Freeform 4551"/>
                <p:cNvSpPr>
                  <a:spLocks/>
                </p:cNvSpPr>
                <p:nvPr/>
              </p:nvSpPr>
              <p:spPr bwMode="auto">
                <a:xfrm>
                  <a:off x="970" y="3965"/>
                  <a:ext cx="3" cy="1"/>
                </a:xfrm>
                <a:custGeom>
                  <a:avLst/>
                  <a:gdLst>
                    <a:gd name="T0" fmla="*/ 1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0 w 3"/>
                    <a:gd name="T7" fmla="*/ 0 h 1"/>
                    <a:gd name="T8" fmla="*/ 0 w 3"/>
                    <a:gd name="T9" fmla="*/ 0 h 1"/>
                    <a:gd name="T10" fmla="*/ 0 w 3"/>
                    <a:gd name="T11" fmla="*/ 1 h 1"/>
                    <a:gd name="T12" fmla="*/ 1 w 3"/>
                    <a:gd name="T13" fmla="*/ 1 h 1"/>
                    <a:gd name="T14" fmla="*/ 1 w 3"/>
                    <a:gd name="T15" fmla="*/ 1 h 1"/>
                    <a:gd name="T16" fmla="*/ 1 w 3"/>
                    <a:gd name="T17" fmla="*/ 1 h 1"/>
                    <a:gd name="T18" fmla="*/ 1 w 3"/>
                    <a:gd name="T19" fmla="*/ 1 h 1"/>
                    <a:gd name="T20" fmla="*/ 1 w 3"/>
                    <a:gd name="T21" fmla="*/ 1 h 1"/>
                    <a:gd name="T22" fmla="*/ 1 w 3"/>
                    <a:gd name="T23" fmla="*/ 1 h 1"/>
                    <a:gd name="T24" fmla="*/ 3 w 3"/>
                    <a:gd name="T25" fmla="*/ 1 h 1"/>
                    <a:gd name="T26" fmla="*/ 3 w 3"/>
                    <a:gd name="T27" fmla="*/ 1 h 1"/>
                    <a:gd name="T28" fmla="*/ 3 w 3"/>
                    <a:gd name="T29" fmla="*/ 0 h 1"/>
                    <a:gd name="T30" fmla="*/ 3 w 3"/>
                    <a:gd name="T31" fmla="*/ 0 h 1"/>
                    <a:gd name="T32" fmla="*/ 3 w 3"/>
                    <a:gd name="T33" fmla="*/ 0 h 1"/>
                    <a:gd name="T34" fmla="*/ 1 w 3"/>
                    <a:gd name="T35" fmla="*/ 0 h 1"/>
                    <a:gd name="T36" fmla="*/ 1 w 3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1"/>
                    <a:gd name="T59" fmla="*/ 3 w 3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5" name="Freeform 4552"/>
                <p:cNvSpPr>
                  <a:spLocks/>
                </p:cNvSpPr>
                <p:nvPr/>
              </p:nvSpPr>
              <p:spPr bwMode="auto">
                <a:xfrm>
                  <a:off x="970" y="3966"/>
                  <a:ext cx="3" cy="3"/>
                </a:xfrm>
                <a:custGeom>
                  <a:avLst/>
                  <a:gdLst>
                    <a:gd name="T0" fmla="*/ 1 w 3"/>
                    <a:gd name="T1" fmla="*/ 0 h 3"/>
                    <a:gd name="T2" fmla="*/ 1 w 3"/>
                    <a:gd name="T3" fmla="*/ 0 h 3"/>
                    <a:gd name="T4" fmla="*/ 0 w 3"/>
                    <a:gd name="T5" fmla="*/ 1 h 3"/>
                    <a:gd name="T6" fmla="*/ 0 w 3"/>
                    <a:gd name="T7" fmla="*/ 1 h 3"/>
                    <a:gd name="T8" fmla="*/ 0 w 3"/>
                    <a:gd name="T9" fmla="*/ 1 h 3"/>
                    <a:gd name="T10" fmla="*/ 0 w 3"/>
                    <a:gd name="T11" fmla="*/ 1 h 3"/>
                    <a:gd name="T12" fmla="*/ 0 w 3"/>
                    <a:gd name="T13" fmla="*/ 1 h 3"/>
                    <a:gd name="T14" fmla="*/ 0 w 3"/>
                    <a:gd name="T15" fmla="*/ 3 h 3"/>
                    <a:gd name="T16" fmla="*/ 1 w 3"/>
                    <a:gd name="T17" fmla="*/ 3 h 3"/>
                    <a:gd name="T18" fmla="*/ 1 w 3"/>
                    <a:gd name="T19" fmla="*/ 3 h 3"/>
                    <a:gd name="T20" fmla="*/ 1 w 3"/>
                    <a:gd name="T21" fmla="*/ 3 h 3"/>
                    <a:gd name="T22" fmla="*/ 1 w 3"/>
                    <a:gd name="T23" fmla="*/ 3 h 3"/>
                    <a:gd name="T24" fmla="*/ 3 w 3"/>
                    <a:gd name="T25" fmla="*/ 3 h 3"/>
                    <a:gd name="T26" fmla="*/ 3 w 3"/>
                    <a:gd name="T27" fmla="*/ 1 h 3"/>
                    <a:gd name="T28" fmla="*/ 3 w 3"/>
                    <a:gd name="T29" fmla="*/ 1 h 3"/>
                    <a:gd name="T30" fmla="*/ 3 w 3"/>
                    <a:gd name="T31" fmla="*/ 1 h 3"/>
                    <a:gd name="T32" fmla="*/ 3 w 3"/>
                    <a:gd name="T33" fmla="*/ 1 h 3"/>
                    <a:gd name="T34" fmla="*/ 1 w 3"/>
                    <a:gd name="T35" fmla="*/ 0 h 3"/>
                    <a:gd name="T36" fmla="*/ 1 w 3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3"/>
                    <a:gd name="T59" fmla="*/ 3 w 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6" name="Freeform 4553"/>
                <p:cNvSpPr>
                  <a:spLocks/>
                </p:cNvSpPr>
                <p:nvPr/>
              </p:nvSpPr>
              <p:spPr bwMode="auto">
                <a:xfrm>
                  <a:off x="974" y="3964"/>
                  <a:ext cx="1" cy="6"/>
                </a:xfrm>
                <a:custGeom>
                  <a:avLst/>
                  <a:gdLst>
                    <a:gd name="T0" fmla="*/ 0 w 1"/>
                    <a:gd name="T1" fmla="*/ 6 h 6"/>
                    <a:gd name="T2" fmla="*/ 0 w 1"/>
                    <a:gd name="T3" fmla="*/ 6 h 6"/>
                    <a:gd name="T4" fmla="*/ 0 w 1"/>
                    <a:gd name="T5" fmla="*/ 6 h 6"/>
                    <a:gd name="T6" fmla="*/ 0 w 1"/>
                    <a:gd name="T7" fmla="*/ 5 h 6"/>
                    <a:gd name="T8" fmla="*/ 0 w 1"/>
                    <a:gd name="T9" fmla="*/ 3 h 6"/>
                    <a:gd name="T10" fmla="*/ 0 w 1"/>
                    <a:gd name="T11" fmla="*/ 3 h 6"/>
                    <a:gd name="T12" fmla="*/ 0 w 1"/>
                    <a:gd name="T13" fmla="*/ 2 h 6"/>
                    <a:gd name="T14" fmla="*/ 0 w 1"/>
                    <a:gd name="T15" fmla="*/ 1 h 6"/>
                    <a:gd name="T16" fmla="*/ 0 w 1"/>
                    <a:gd name="T17" fmla="*/ 1 h 6"/>
                    <a:gd name="T18" fmla="*/ 0 w 1"/>
                    <a:gd name="T19" fmla="*/ 0 h 6"/>
                    <a:gd name="T20" fmla="*/ 0 w 1"/>
                    <a:gd name="T21" fmla="*/ 0 h 6"/>
                    <a:gd name="T22" fmla="*/ 0 w 1"/>
                    <a:gd name="T23" fmla="*/ 1 h 6"/>
                    <a:gd name="T24" fmla="*/ 0 w 1"/>
                    <a:gd name="T25" fmla="*/ 1 h 6"/>
                    <a:gd name="T26" fmla="*/ 1 w 1"/>
                    <a:gd name="T27" fmla="*/ 2 h 6"/>
                    <a:gd name="T28" fmla="*/ 1 w 1"/>
                    <a:gd name="T29" fmla="*/ 3 h 6"/>
                    <a:gd name="T30" fmla="*/ 1 w 1"/>
                    <a:gd name="T31" fmla="*/ 3 h 6"/>
                    <a:gd name="T32" fmla="*/ 0 w 1"/>
                    <a:gd name="T33" fmla="*/ 5 h 6"/>
                    <a:gd name="T34" fmla="*/ 0 w 1"/>
                    <a:gd name="T35" fmla="*/ 5 h 6"/>
                    <a:gd name="T36" fmla="*/ 0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7" name="Freeform 4554"/>
                <p:cNvSpPr>
                  <a:spLocks/>
                </p:cNvSpPr>
                <p:nvPr/>
              </p:nvSpPr>
              <p:spPr bwMode="auto">
                <a:xfrm>
                  <a:off x="976" y="3965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1 h 1"/>
                    <a:gd name="T14" fmla="*/ 0 w 1"/>
                    <a:gd name="T15" fmla="*/ 1 h 1"/>
                    <a:gd name="T16" fmla="*/ 0 w 1"/>
                    <a:gd name="T17" fmla="*/ 1 h 1"/>
                    <a:gd name="T18" fmla="*/ 0 w 1"/>
                    <a:gd name="T19" fmla="*/ 1 h 1"/>
                    <a:gd name="T20" fmla="*/ 0 w 1"/>
                    <a:gd name="T21" fmla="*/ 1 h 1"/>
                    <a:gd name="T22" fmla="*/ 0 w 1"/>
                    <a:gd name="T23" fmla="*/ 1 h 1"/>
                    <a:gd name="T24" fmla="*/ 0 w 1"/>
                    <a:gd name="T25" fmla="*/ 1 h 1"/>
                    <a:gd name="T26" fmla="*/ 0 w 1"/>
                    <a:gd name="T27" fmla="*/ 1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8" name="Freeform 4555"/>
                <p:cNvSpPr>
                  <a:spLocks/>
                </p:cNvSpPr>
                <p:nvPr/>
              </p:nvSpPr>
              <p:spPr bwMode="auto">
                <a:xfrm>
                  <a:off x="976" y="3969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89" name="Freeform 4556"/>
                <p:cNvSpPr>
                  <a:spLocks/>
                </p:cNvSpPr>
                <p:nvPr/>
              </p:nvSpPr>
              <p:spPr bwMode="auto">
                <a:xfrm>
                  <a:off x="979" y="3964"/>
                  <a:ext cx="3" cy="5"/>
                </a:xfrm>
                <a:custGeom>
                  <a:avLst/>
                  <a:gdLst>
                    <a:gd name="T0" fmla="*/ 1 w 3"/>
                    <a:gd name="T1" fmla="*/ 2 h 5"/>
                    <a:gd name="T2" fmla="*/ 0 w 3"/>
                    <a:gd name="T3" fmla="*/ 2 h 5"/>
                    <a:gd name="T4" fmla="*/ 0 w 3"/>
                    <a:gd name="T5" fmla="*/ 1 h 5"/>
                    <a:gd name="T6" fmla="*/ 1 w 3"/>
                    <a:gd name="T7" fmla="*/ 1 h 5"/>
                    <a:gd name="T8" fmla="*/ 1 w 3"/>
                    <a:gd name="T9" fmla="*/ 1 h 5"/>
                    <a:gd name="T10" fmla="*/ 1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2 w 3"/>
                    <a:gd name="T17" fmla="*/ 1 h 5"/>
                    <a:gd name="T18" fmla="*/ 3 w 3"/>
                    <a:gd name="T19" fmla="*/ 2 h 5"/>
                    <a:gd name="T20" fmla="*/ 3 w 3"/>
                    <a:gd name="T21" fmla="*/ 2 h 5"/>
                    <a:gd name="T22" fmla="*/ 2 w 3"/>
                    <a:gd name="T23" fmla="*/ 2 h 5"/>
                    <a:gd name="T24" fmla="*/ 2 w 3"/>
                    <a:gd name="T25" fmla="*/ 2 h 5"/>
                    <a:gd name="T26" fmla="*/ 2 w 3"/>
                    <a:gd name="T27" fmla="*/ 3 h 5"/>
                    <a:gd name="T28" fmla="*/ 1 w 3"/>
                    <a:gd name="T29" fmla="*/ 5 h 5"/>
                    <a:gd name="T30" fmla="*/ 3 w 3"/>
                    <a:gd name="T31" fmla="*/ 5 h 5"/>
                    <a:gd name="T32" fmla="*/ 3 w 3"/>
                    <a:gd name="T33" fmla="*/ 5 h 5"/>
                    <a:gd name="T34" fmla="*/ 0 w 3"/>
                    <a:gd name="T35" fmla="*/ 5 h 5"/>
                    <a:gd name="T36" fmla="*/ 2 w 3"/>
                    <a:gd name="T37" fmla="*/ 3 h 5"/>
                    <a:gd name="T38" fmla="*/ 2 w 3"/>
                    <a:gd name="T39" fmla="*/ 2 h 5"/>
                    <a:gd name="T40" fmla="*/ 2 w 3"/>
                    <a:gd name="T41" fmla="*/ 2 h 5"/>
                    <a:gd name="T42" fmla="*/ 2 w 3"/>
                    <a:gd name="T43" fmla="*/ 2 h 5"/>
                    <a:gd name="T44" fmla="*/ 2 w 3"/>
                    <a:gd name="T45" fmla="*/ 2 h 5"/>
                    <a:gd name="T46" fmla="*/ 2 w 3"/>
                    <a:gd name="T47" fmla="*/ 1 h 5"/>
                    <a:gd name="T48" fmla="*/ 2 w 3"/>
                    <a:gd name="T49" fmla="*/ 1 h 5"/>
                    <a:gd name="T50" fmla="*/ 2 w 3"/>
                    <a:gd name="T51" fmla="*/ 1 h 5"/>
                    <a:gd name="T52" fmla="*/ 1 w 3"/>
                    <a:gd name="T53" fmla="*/ 1 h 5"/>
                    <a:gd name="T54" fmla="*/ 1 w 3"/>
                    <a:gd name="T55" fmla="*/ 1 h 5"/>
                    <a:gd name="T56" fmla="*/ 1 w 3"/>
                    <a:gd name="T57" fmla="*/ 1 h 5"/>
                    <a:gd name="T58" fmla="*/ 1 w 3"/>
                    <a:gd name="T59" fmla="*/ 1 h 5"/>
                    <a:gd name="T60" fmla="*/ 1 w 3"/>
                    <a:gd name="T61" fmla="*/ 2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5"/>
                    <a:gd name="T95" fmla="*/ 3 w 3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5">
                      <a:moveTo>
                        <a:pt x="1" y="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0" name="Freeform 4557"/>
                <p:cNvSpPr>
                  <a:spLocks/>
                </p:cNvSpPr>
                <p:nvPr/>
              </p:nvSpPr>
              <p:spPr bwMode="auto">
                <a:xfrm>
                  <a:off x="982" y="3965"/>
                  <a:ext cx="2" cy="4"/>
                </a:xfrm>
                <a:custGeom>
                  <a:avLst/>
                  <a:gdLst>
                    <a:gd name="T0" fmla="*/ 2 w 2"/>
                    <a:gd name="T1" fmla="*/ 0 h 4"/>
                    <a:gd name="T2" fmla="*/ 2 w 2"/>
                    <a:gd name="T3" fmla="*/ 0 h 4"/>
                    <a:gd name="T4" fmla="*/ 2 w 2"/>
                    <a:gd name="T5" fmla="*/ 4 h 4"/>
                    <a:gd name="T6" fmla="*/ 2 w 2"/>
                    <a:gd name="T7" fmla="*/ 4 h 4"/>
                    <a:gd name="T8" fmla="*/ 2 w 2"/>
                    <a:gd name="T9" fmla="*/ 0 h 4"/>
                    <a:gd name="T10" fmla="*/ 0 w 2"/>
                    <a:gd name="T11" fmla="*/ 0 h 4"/>
                    <a:gd name="T12" fmla="*/ 2 w 2"/>
                    <a:gd name="T13" fmla="*/ 0 h 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4"/>
                    <a:gd name="T23" fmla="*/ 2 w 2"/>
                    <a:gd name="T24" fmla="*/ 4 h 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1" name="Freeform 4558"/>
                <p:cNvSpPr>
                  <a:spLocks/>
                </p:cNvSpPr>
                <p:nvPr/>
              </p:nvSpPr>
              <p:spPr bwMode="auto">
                <a:xfrm>
                  <a:off x="986" y="3964"/>
                  <a:ext cx="2" cy="5"/>
                </a:xfrm>
                <a:custGeom>
                  <a:avLst/>
                  <a:gdLst>
                    <a:gd name="T0" fmla="*/ 2 w 2"/>
                    <a:gd name="T1" fmla="*/ 0 h 5"/>
                    <a:gd name="T2" fmla="*/ 0 w 2"/>
                    <a:gd name="T3" fmla="*/ 5 h 5"/>
                    <a:gd name="T4" fmla="*/ 0 w 2"/>
                    <a:gd name="T5" fmla="*/ 5 h 5"/>
                    <a:gd name="T6" fmla="*/ 1 w 2"/>
                    <a:gd name="T7" fmla="*/ 0 h 5"/>
                    <a:gd name="T8" fmla="*/ 2 w 2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5"/>
                    <a:gd name="T17" fmla="*/ 2 w 2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5">
                      <a:moveTo>
                        <a:pt x="2" y="0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2" name="Freeform 4559"/>
                <p:cNvSpPr>
                  <a:spLocks/>
                </p:cNvSpPr>
                <p:nvPr/>
              </p:nvSpPr>
              <p:spPr bwMode="auto">
                <a:xfrm>
                  <a:off x="988" y="3965"/>
                  <a:ext cx="3" cy="4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0 h 4"/>
                    <a:gd name="T4" fmla="*/ 2 w 3"/>
                    <a:gd name="T5" fmla="*/ 0 h 4"/>
                    <a:gd name="T6" fmla="*/ 2 w 3"/>
                    <a:gd name="T7" fmla="*/ 1 h 4"/>
                    <a:gd name="T8" fmla="*/ 2 w 3"/>
                    <a:gd name="T9" fmla="*/ 1 h 4"/>
                    <a:gd name="T10" fmla="*/ 2 w 3"/>
                    <a:gd name="T11" fmla="*/ 1 h 4"/>
                    <a:gd name="T12" fmla="*/ 3 w 3"/>
                    <a:gd name="T13" fmla="*/ 1 h 4"/>
                    <a:gd name="T14" fmla="*/ 3 w 3"/>
                    <a:gd name="T15" fmla="*/ 1 h 4"/>
                    <a:gd name="T16" fmla="*/ 3 w 3"/>
                    <a:gd name="T17" fmla="*/ 1 h 4"/>
                    <a:gd name="T18" fmla="*/ 3 w 3"/>
                    <a:gd name="T19" fmla="*/ 2 h 4"/>
                    <a:gd name="T20" fmla="*/ 3 w 3"/>
                    <a:gd name="T21" fmla="*/ 2 h 4"/>
                    <a:gd name="T22" fmla="*/ 3 w 3"/>
                    <a:gd name="T23" fmla="*/ 4 h 4"/>
                    <a:gd name="T24" fmla="*/ 3 w 3"/>
                    <a:gd name="T25" fmla="*/ 4 h 4"/>
                    <a:gd name="T26" fmla="*/ 3 w 3"/>
                    <a:gd name="T27" fmla="*/ 4 h 4"/>
                    <a:gd name="T28" fmla="*/ 2 w 3"/>
                    <a:gd name="T29" fmla="*/ 4 h 4"/>
                    <a:gd name="T30" fmla="*/ 2 w 3"/>
                    <a:gd name="T31" fmla="*/ 4 h 4"/>
                    <a:gd name="T32" fmla="*/ 2 w 3"/>
                    <a:gd name="T33" fmla="*/ 4 h 4"/>
                    <a:gd name="T34" fmla="*/ 0 w 3"/>
                    <a:gd name="T35" fmla="*/ 4 h 4"/>
                    <a:gd name="T36" fmla="*/ 0 w 3"/>
                    <a:gd name="T37" fmla="*/ 4 h 4"/>
                    <a:gd name="T38" fmla="*/ 0 w 3"/>
                    <a:gd name="T39" fmla="*/ 2 h 4"/>
                    <a:gd name="T40" fmla="*/ 0 w 3"/>
                    <a:gd name="T41" fmla="*/ 2 h 4"/>
                    <a:gd name="T42" fmla="*/ 0 w 3"/>
                    <a:gd name="T43" fmla="*/ 2 h 4"/>
                    <a:gd name="T44" fmla="*/ 0 w 3"/>
                    <a:gd name="T45" fmla="*/ 4 h 4"/>
                    <a:gd name="T46" fmla="*/ 2 w 3"/>
                    <a:gd name="T47" fmla="*/ 4 h 4"/>
                    <a:gd name="T48" fmla="*/ 2 w 3"/>
                    <a:gd name="T49" fmla="*/ 4 h 4"/>
                    <a:gd name="T50" fmla="*/ 2 w 3"/>
                    <a:gd name="T51" fmla="*/ 4 h 4"/>
                    <a:gd name="T52" fmla="*/ 2 w 3"/>
                    <a:gd name="T53" fmla="*/ 4 h 4"/>
                    <a:gd name="T54" fmla="*/ 2 w 3"/>
                    <a:gd name="T55" fmla="*/ 4 h 4"/>
                    <a:gd name="T56" fmla="*/ 3 w 3"/>
                    <a:gd name="T57" fmla="*/ 4 h 4"/>
                    <a:gd name="T58" fmla="*/ 3 w 3"/>
                    <a:gd name="T59" fmla="*/ 2 h 4"/>
                    <a:gd name="T60" fmla="*/ 3 w 3"/>
                    <a:gd name="T61" fmla="*/ 2 h 4"/>
                    <a:gd name="T62" fmla="*/ 3 w 3"/>
                    <a:gd name="T63" fmla="*/ 2 h 4"/>
                    <a:gd name="T64" fmla="*/ 3 w 3"/>
                    <a:gd name="T65" fmla="*/ 1 h 4"/>
                    <a:gd name="T66" fmla="*/ 2 w 3"/>
                    <a:gd name="T67" fmla="*/ 1 h 4"/>
                    <a:gd name="T68" fmla="*/ 2 w 3"/>
                    <a:gd name="T69" fmla="*/ 1 h 4"/>
                    <a:gd name="T70" fmla="*/ 2 w 3"/>
                    <a:gd name="T71" fmla="*/ 1 h 4"/>
                    <a:gd name="T72" fmla="*/ 0 w 3"/>
                    <a:gd name="T73" fmla="*/ 1 h 4"/>
                    <a:gd name="T74" fmla="*/ 2 w 3"/>
                    <a:gd name="T75" fmla="*/ 0 h 4"/>
                    <a:gd name="T76" fmla="*/ 3 w 3"/>
                    <a:gd name="T77" fmla="*/ 0 h 4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3"/>
                    <a:gd name="T118" fmla="*/ 0 h 4"/>
                    <a:gd name="T119" fmla="*/ 3 w 3"/>
                    <a:gd name="T120" fmla="*/ 4 h 4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3" h="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3" name="Freeform 4560"/>
                <p:cNvSpPr>
                  <a:spLocks/>
                </p:cNvSpPr>
                <p:nvPr/>
              </p:nvSpPr>
              <p:spPr bwMode="auto">
                <a:xfrm>
                  <a:off x="992" y="3967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0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"/>
                    <a:gd name="T16" fmla="*/ 0 h 2"/>
                    <a:gd name="T17" fmla="*/ 1 w 1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4" name="Freeform 4561"/>
                <p:cNvSpPr>
                  <a:spLocks/>
                </p:cNvSpPr>
                <p:nvPr/>
              </p:nvSpPr>
              <p:spPr bwMode="auto">
                <a:xfrm>
                  <a:off x="993" y="3964"/>
                  <a:ext cx="4" cy="5"/>
                </a:xfrm>
                <a:custGeom>
                  <a:avLst/>
                  <a:gdLst>
                    <a:gd name="T0" fmla="*/ 3 w 4"/>
                    <a:gd name="T1" fmla="*/ 2 h 5"/>
                    <a:gd name="T2" fmla="*/ 3 w 4"/>
                    <a:gd name="T3" fmla="*/ 2 h 5"/>
                    <a:gd name="T4" fmla="*/ 3 w 4"/>
                    <a:gd name="T5" fmla="*/ 3 h 5"/>
                    <a:gd name="T6" fmla="*/ 3 w 4"/>
                    <a:gd name="T7" fmla="*/ 3 h 5"/>
                    <a:gd name="T8" fmla="*/ 4 w 4"/>
                    <a:gd name="T9" fmla="*/ 3 h 5"/>
                    <a:gd name="T10" fmla="*/ 3 w 4"/>
                    <a:gd name="T11" fmla="*/ 3 h 5"/>
                    <a:gd name="T12" fmla="*/ 3 w 4"/>
                    <a:gd name="T13" fmla="*/ 5 h 5"/>
                    <a:gd name="T14" fmla="*/ 3 w 4"/>
                    <a:gd name="T15" fmla="*/ 5 h 5"/>
                    <a:gd name="T16" fmla="*/ 1 w 4"/>
                    <a:gd name="T17" fmla="*/ 5 h 5"/>
                    <a:gd name="T18" fmla="*/ 1 w 4"/>
                    <a:gd name="T19" fmla="*/ 5 h 5"/>
                    <a:gd name="T20" fmla="*/ 0 w 4"/>
                    <a:gd name="T21" fmla="*/ 5 h 5"/>
                    <a:gd name="T22" fmla="*/ 0 w 4"/>
                    <a:gd name="T23" fmla="*/ 3 h 5"/>
                    <a:gd name="T24" fmla="*/ 0 w 4"/>
                    <a:gd name="T25" fmla="*/ 3 h 5"/>
                    <a:gd name="T26" fmla="*/ 0 w 4"/>
                    <a:gd name="T27" fmla="*/ 3 h 5"/>
                    <a:gd name="T28" fmla="*/ 0 w 4"/>
                    <a:gd name="T29" fmla="*/ 3 h 5"/>
                    <a:gd name="T30" fmla="*/ 0 w 4"/>
                    <a:gd name="T31" fmla="*/ 2 h 5"/>
                    <a:gd name="T32" fmla="*/ 1 w 4"/>
                    <a:gd name="T33" fmla="*/ 2 h 5"/>
                    <a:gd name="T34" fmla="*/ 1 w 4"/>
                    <a:gd name="T35" fmla="*/ 2 h 5"/>
                    <a:gd name="T36" fmla="*/ 0 w 4"/>
                    <a:gd name="T37" fmla="*/ 2 h 5"/>
                    <a:gd name="T38" fmla="*/ 0 w 4"/>
                    <a:gd name="T39" fmla="*/ 2 h 5"/>
                    <a:gd name="T40" fmla="*/ 0 w 4"/>
                    <a:gd name="T41" fmla="*/ 1 h 5"/>
                    <a:gd name="T42" fmla="*/ 0 w 4"/>
                    <a:gd name="T43" fmla="*/ 1 h 5"/>
                    <a:gd name="T44" fmla="*/ 0 w 4"/>
                    <a:gd name="T45" fmla="*/ 1 h 5"/>
                    <a:gd name="T46" fmla="*/ 1 w 4"/>
                    <a:gd name="T47" fmla="*/ 1 h 5"/>
                    <a:gd name="T48" fmla="*/ 1 w 4"/>
                    <a:gd name="T49" fmla="*/ 1 h 5"/>
                    <a:gd name="T50" fmla="*/ 1 w 4"/>
                    <a:gd name="T51" fmla="*/ 1 h 5"/>
                    <a:gd name="T52" fmla="*/ 1 w 4"/>
                    <a:gd name="T53" fmla="*/ 0 h 5"/>
                    <a:gd name="T54" fmla="*/ 3 w 4"/>
                    <a:gd name="T55" fmla="*/ 1 h 5"/>
                    <a:gd name="T56" fmla="*/ 3 w 4"/>
                    <a:gd name="T57" fmla="*/ 1 h 5"/>
                    <a:gd name="T58" fmla="*/ 3 w 4"/>
                    <a:gd name="T59" fmla="*/ 1 h 5"/>
                    <a:gd name="T60" fmla="*/ 3 w 4"/>
                    <a:gd name="T61" fmla="*/ 1 h 5"/>
                    <a:gd name="T62" fmla="*/ 3 w 4"/>
                    <a:gd name="T63" fmla="*/ 1 h 5"/>
                    <a:gd name="T64" fmla="*/ 3 w 4"/>
                    <a:gd name="T65" fmla="*/ 1 h 5"/>
                    <a:gd name="T66" fmla="*/ 3 w 4"/>
                    <a:gd name="T67" fmla="*/ 2 h 5"/>
                    <a:gd name="T68" fmla="*/ 3 w 4"/>
                    <a:gd name="T69" fmla="*/ 2 h 5"/>
                    <a:gd name="T70" fmla="*/ 3 w 4"/>
                    <a:gd name="T71" fmla="*/ 2 h 5"/>
                    <a:gd name="T72" fmla="*/ 3 w 4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5"/>
                    <a:gd name="T113" fmla="*/ 4 w 4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5" name="Freeform 4562"/>
                <p:cNvSpPr>
                  <a:spLocks/>
                </p:cNvSpPr>
                <p:nvPr/>
              </p:nvSpPr>
              <p:spPr bwMode="auto">
                <a:xfrm>
                  <a:off x="994" y="3965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0 h 1"/>
                    <a:gd name="T6" fmla="*/ 0 w 2"/>
                    <a:gd name="T7" fmla="*/ 0 h 1"/>
                    <a:gd name="T8" fmla="*/ 0 w 2"/>
                    <a:gd name="T9" fmla="*/ 0 h 1"/>
                    <a:gd name="T10" fmla="*/ 0 w 2"/>
                    <a:gd name="T11" fmla="*/ 1 h 1"/>
                    <a:gd name="T12" fmla="*/ 0 w 2"/>
                    <a:gd name="T13" fmla="*/ 1 h 1"/>
                    <a:gd name="T14" fmla="*/ 0 w 2"/>
                    <a:gd name="T15" fmla="*/ 1 h 1"/>
                    <a:gd name="T16" fmla="*/ 0 w 2"/>
                    <a:gd name="T17" fmla="*/ 1 h 1"/>
                    <a:gd name="T18" fmla="*/ 0 w 2"/>
                    <a:gd name="T19" fmla="*/ 1 h 1"/>
                    <a:gd name="T20" fmla="*/ 2 w 2"/>
                    <a:gd name="T21" fmla="*/ 1 h 1"/>
                    <a:gd name="T22" fmla="*/ 2 w 2"/>
                    <a:gd name="T23" fmla="*/ 1 h 1"/>
                    <a:gd name="T24" fmla="*/ 2 w 2"/>
                    <a:gd name="T25" fmla="*/ 1 h 1"/>
                    <a:gd name="T26" fmla="*/ 2 w 2"/>
                    <a:gd name="T27" fmla="*/ 1 h 1"/>
                    <a:gd name="T28" fmla="*/ 2 w 2"/>
                    <a:gd name="T29" fmla="*/ 0 h 1"/>
                    <a:gd name="T30" fmla="*/ 2 w 2"/>
                    <a:gd name="T31" fmla="*/ 0 h 1"/>
                    <a:gd name="T32" fmla="*/ 2 w 2"/>
                    <a:gd name="T33" fmla="*/ 0 h 1"/>
                    <a:gd name="T34" fmla="*/ 2 w 2"/>
                    <a:gd name="T35" fmla="*/ 0 h 1"/>
                    <a:gd name="T36" fmla="*/ 0 w 2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1"/>
                    <a:gd name="T59" fmla="*/ 2 w 2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6" name="Freeform 4563"/>
                <p:cNvSpPr>
                  <a:spLocks/>
                </p:cNvSpPr>
                <p:nvPr/>
              </p:nvSpPr>
              <p:spPr bwMode="auto">
                <a:xfrm>
                  <a:off x="993" y="3966"/>
                  <a:ext cx="3" cy="3"/>
                </a:xfrm>
                <a:custGeom>
                  <a:avLst/>
                  <a:gdLst>
                    <a:gd name="T0" fmla="*/ 1 w 3"/>
                    <a:gd name="T1" fmla="*/ 0 h 3"/>
                    <a:gd name="T2" fmla="*/ 1 w 3"/>
                    <a:gd name="T3" fmla="*/ 0 h 3"/>
                    <a:gd name="T4" fmla="*/ 1 w 3"/>
                    <a:gd name="T5" fmla="*/ 1 h 3"/>
                    <a:gd name="T6" fmla="*/ 1 w 3"/>
                    <a:gd name="T7" fmla="*/ 1 h 3"/>
                    <a:gd name="T8" fmla="*/ 0 w 3"/>
                    <a:gd name="T9" fmla="*/ 1 h 3"/>
                    <a:gd name="T10" fmla="*/ 0 w 3"/>
                    <a:gd name="T11" fmla="*/ 1 h 3"/>
                    <a:gd name="T12" fmla="*/ 1 w 3"/>
                    <a:gd name="T13" fmla="*/ 1 h 3"/>
                    <a:gd name="T14" fmla="*/ 1 w 3"/>
                    <a:gd name="T15" fmla="*/ 3 h 3"/>
                    <a:gd name="T16" fmla="*/ 1 w 3"/>
                    <a:gd name="T17" fmla="*/ 3 h 3"/>
                    <a:gd name="T18" fmla="*/ 1 w 3"/>
                    <a:gd name="T19" fmla="*/ 3 h 3"/>
                    <a:gd name="T20" fmla="*/ 1 w 3"/>
                    <a:gd name="T21" fmla="*/ 3 h 3"/>
                    <a:gd name="T22" fmla="*/ 3 w 3"/>
                    <a:gd name="T23" fmla="*/ 3 h 3"/>
                    <a:gd name="T24" fmla="*/ 3 w 3"/>
                    <a:gd name="T25" fmla="*/ 3 h 3"/>
                    <a:gd name="T26" fmla="*/ 3 w 3"/>
                    <a:gd name="T27" fmla="*/ 1 h 3"/>
                    <a:gd name="T28" fmla="*/ 3 w 3"/>
                    <a:gd name="T29" fmla="*/ 1 h 3"/>
                    <a:gd name="T30" fmla="*/ 3 w 3"/>
                    <a:gd name="T31" fmla="*/ 1 h 3"/>
                    <a:gd name="T32" fmla="*/ 3 w 3"/>
                    <a:gd name="T33" fmla="*/ 1 h 3"/>
                    <a:gd name="T34" fmla="*/ 3 w 3"/>
                    <a:gd name="T35" fmla="*/ 0 h 3"/>
                    <a:gd name="T36" fmla="*/ 1 w 3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3"/>
                    <a:gd name="T59" fmla="*/ 3 w 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7" name="Freeform 4564"/>
                <p:cNvSpPr>
                  <a:spLocks noEditPoints="1"/>
                </p:cNvSpPr>
                <p:nvPr/>
              </p:nvSpPr>
              <p:spPr bwMode="auto">
                <a:xfrm>
                  <a:off x="1031" y="3965"/>
                  <a:ext cx="2" cy="5"/>
                </a:xfrm>
                <a:custGeom>
                  <a:avLst/>
                  <a:gdLst>
                    <a:gd name="T0" fmla="*/ 2 w 2"/>
                    <a:gd name="T1" fmla="*/ 2 h 5"/>
                    <a:gd name="T2" fmla="*/ 2 w 2"/>
                    <a:gd name="T3" fmla="*/ 2 h 5"/>
                    <a:gd name="T4" fmla="*/ 2 w 2"/>
                    <a:gd name="T5" fmla="*/ 4 h 5"/>
                    <a:gd name="T6" fmla="*/ 1 w 2"/>
                    <a:gd name="T7" fmla="*/ 5 h 5"/>
                    <a:gd name="T8" fmla="*/ 0 w 2"/>
                    <a:gd name="T9" fmla="*/ 5 h 5"/>
                    <a:gd name="T10" fmla="*/ 0 w 2"/>
                    <a:gd name="T11" fmla="*/ 4 h 5"/>
                    <a:gd name="T12" fmla="*/ 0 w 2"/>
                    <a:gd name="T13" fmla="*/ 2 h 5"/>
                    <a:gd name="T14" fmla="*/ 0 w 2"/>
                    <a:gd name="T15" fmla="*/ 2 h 5"/>
                    <a:gd name="T16" fmla="*/ 0 w 2"/>
                    <a:gd name="T17" fmla="*/ 2 h 5"/>
                    <a:gd name="T18" fmla="*/ 0 w 2"/>
                    <a:gd name="T19" fmla="*/ 1 h 5"/>
                    <a:gd name="T20" fmla="*/ 0 w 2"/>
                    <a:gd name="T21" fmla="*/ 1 h 5"/>
                    <a:gd name="T22" fmla="*/ 0 w 2"/>
                    <a:gd name="T23" fmla="*/ 0 h 5"/>
                    <a:gd name="T24" fmla="*/ 1 w 2"/>
                    <a:gd name="T25" fmla="*/ 0 h 5"/>
                    <a:gd name="T26" fmla="*/ 1 w 2"/>
                    <a:gd name="T27" fmla="*/ 0 h 5"/>
                    <a:gd name="T28" fmla="*/ 2 w 2"/>
                    <a:gd name="T29" fmla="*/ 0 h 5"/>
                    <a:gd name="T30" fmla="*/ 2 w 2"/>
                    <a:gd name="T31" fmla="*/ 1 h 5"/>
                    <a:gd name="T32" fmla="*/ 2 w 2"/>
                    <a:gd name="T33" fmla="*/ 1 h 5"/>
                    <a:gd name="T34" fmla="*/ 2 w 2"/>
                    <a:gd name="T35" fmla="*/ 2 h 5"/>
                    <a:gd name="T36" fmla="*/ 1 w 2"/>
                    <a:gd name="T37" fmla="*/ 0 h 5"/>
                    <a:gd name="T38" fmla="*/ 0 w 2"/>
                    <a:gd name="T39" fmla="*/ 1 h 5"/>
                    <a:gd name="T40" fmla="*/ 0 w 2"/>
                    <a:gd name="T41" fmla="*/ 1 h 5"/>
                    <a:gd name="T42" fmla="*/ 0 w 2"/>
                    <a:gd name="T43" fmla="*/ 1 h 5"/>
                    <a:gd name="T44" fmla="*/ 1 w 2"/>
                    <a:gd name="T45" fmla="*/ 2 h 5"/>
                    <a:gd name="T46" fmla="*/ 1 w 2"/>
                    <a:gd name="T47" fmla="*/ 2 h 5"/>
                    <a:gd name="T48" fmla="*/ 2 w 2"/>
                    <a:gd name="T49" fmla="*/ 1 h 5"/>
                    <a:gd name="T50" fmla="*/ 2 w 2"/>
                    <a:gd name="T51" fmla="*/ 1 h 5"/>
                    <a:gd name="T52" fmla="*/ 1 w 2"/>
                    <a:gd name="T53" fmla="*/ 1 h 5"/>
                    <a:gd name="T54" fmla="*/ 1 w 2"/>
                    <a:gd name="T55" fmla="*/ 0 h 5"/>
                    <a:gd name="T56" fmla="*/ 1 w 2"/>
                    <a:gd name="T57" fmla="*/ 2 h 5"/>
                    <a:gd name="T58" fmla="*/ 0 w 2"/>
                    <a:gd name="T59" fmla="*/ 2 h 5"/>
                    <a:gd name="T60" fmla="*/ 0 w 2"/>
                    <a:gd name="T61" fmla="*/ 4 h 5"/>
                    <a:gd name="T62" fmla="*/ 0 w 2"/>
                    <a:gd name="T63" fmla="*/ 4 h 5"/>
                    <a:gd name="T64" fmla="*/ 1 w 2"/>
                    <a:gd name="T65" fmla="*/ 4 h 5"/>
                    <a:gd name="T66" fmla="*/ 1 w 2"/>
                    <a:gd name="T67" fmla="*/ 4 h 5"/>
                    <a:gd name="T68" fmla="*/ 2 w 2"/>
                    <a:gd name="T69" fmla="*/ 4 h 5"/>
                    <a:gd name="T70" fmla="*/ 2 w 2"/>
                    <a:gd name="T71" fmla="*/ 2 h 5"/>
                    <a:gd name="T72" fmla="*/ 1 w 2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"/>
                    <a:gd name="T112" fmla="*/ 0 h 5"/>
                    <a:gd name="T113" fmla="*/ 2 w 2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" h="5">
                      <a:moveTo>
                        <a:pt x="1" y="2"/>
                      </a:move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close/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8" name="Freeform 4565"/>
                <p:cNvSpPr>
                  <a:spLocks/>
                </p:cNvSpPr>
                <p:nvPr/>
              </p:nvSpPr>
              <p:spPr bwMode="auto">
                <a:xfrm>
                  <a:off x="1033" y="3965"/>
                  <a:ext cx="4" cy="5"/>
                </a:xfrm>
                <a:custGeom>
                  <a:avLst/>
                  <a:gdLst>
                    <a:gd name="T0" fmla="*/ 2 w 4"/>
                    <a:gd name="T1" fmla="*/ 1 h 5"/>
                    <a:gd name="T2" fmla="*/ 2 w 4"/>
                    <a:gd name="T3" fmla="*/ 1 h 5"/>
                    <a:gd name="T4" fmla="*/ 2 w 4"/>
                    <a:gd name="T5" fmla="*/ 1 h 5"/>
                    <a:gd name="T6" fmla="*/ 2 w 4"/>
                    <a:gd name="T7" fmla="*/ 0 h 5"/>
                    <a:gd name="T8" fmla="*/ 2 w 4"/>
                    <a:gd name="T9" fmla="*/ 0 h 5"/>
                    <a:gd name="T10" fmla="*/ 3 w 4"/>
                    <a:gd name="T11" fmla="*/ 0 h 5"/>
                    <a:gd name="T12" fmla="*/ 3 w 4"/>
                    <a:gd name="T13" fmla="*/ 0 h 5"/>
                    <a:gd name="T14" fmla="*/ 4 w 4"/>
                    <a:gd name="T15" fmla="*/ 0 h 5"/>
                    <a:gd name="T16" fmla="*/ 4 w 4"/>
                    <a:gd name="T17" fmla="*/ 1 h 5"/>
                    <a:gd name="T18" fmla="*/ 4 w 4"/>
                    <a:gd name="T19" fmla="*/ 1 h 5"/>
                    <a:gd name="T20" fmla="*/ 4 w 4"/>
                    <a:gd name="T21" fmla="*/ 1 h 5"/>
                    <a:gd name="T22" fmla="*/ 4 w 4"/>
                    <a:gd name="T23" fmla="*/ 2 h 5"/>
                    <a:gd name="T24" fmla="*/ 4 w 4"/>
                    <a:gd name="T25" fmla="*/ 2 h 5"/>
                    <a:gd name="T26" fmla="*/ 3 w 4"/>
                    <a:gd name="T27" fmla="*/ 2 h 5"/>
                    <a:gd name="T28" fmla="*/ 2 w 4"/>
                    <a:gd name="T29" fmla="*/ 4 h 5"/>
                    <a:gd name="T30" fmla="*/ 4 w 4"/>
                    <a:gd name="T31" fmla="*/ 4 h 5"/>
                    <a:gd name="T32" fmla="*/ 4 w 4"/>
                    <a:gd name="T33" fmla="*/ 5 h 5"/>
                    <a:gd name="T34" fmla="*/ 0 w 4"/>
                    <a:gd name="T35" fmla="*/ 5 h 5"/>
                    <a:gd name="T36" fmla="*/ 3 w 4"/>
                    <a:gd name="T37" fmla="*/ 2 h 5"/>
                    <a:gd name="T38" fmla="*/ 3 w 4"/>
                    <a:gd name="T39" fmla="*/ 2 h 5"/>
                    <a:gd name="T40" fmla="*/ 3 w 4"/>
                    <a:gd name="T41" fmla="*/ 2 h 5"/>
                    <a:gd name="T42" fmla="*/ 4 w 4"/>
                    <a:gd name="T43" fmla="*/ 1 h 5"/>
                    <a:gd name="T44" fmla="*/ 4 w 4"/>
                    <a:gd name="T45" fmla="*/ 1 h 5"/>
                    <a:gd name="T46" fmla="*/ 3 w 4"/>
                    <a:gd name="T47" fmla="*/ 1 h 5"/>
                    <a:gd name="T48" fmla="*/ 3 w 4"/>
                    <a:gd name="T49" fmla="*/ 1 h 5"/>
                    <a:gd name="T50" fmla="*/ 3 w 4"/>
                    <a:gd name="T51" fmla="*/ 1 h 5"/>
                    <a:gd name="T52" fmla="*/ 3 w 4"/>
                    <a:gd name="T53" fmla="*/ 0 h 5"/>
                    <a:gd name="T54" fmla="*/ 2 w 4"/>
                    <a:gd name="T55" fmla="*/ 1 h 5"/>
                    <a:gd name="T56" fmla="*/ 2 w 4"/>
                    <a:gd name="T57" fmla="*/ 1 h 5"/>
                    <a:gd name="T58" fmla="*/ 2 w 4"/>
                    <a:gd name="T59" fmla="*/ 1 h 5"/>
                    <a:gd name="T60" fmla="*/ 2 w 4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5"/>
                    <a:gd name="T95" fmla="*/ 4 w 4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5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699" name="Freeform 4566"/>
                <p:cNvSpPr>
                  <a:spLocks noEditPoints="1"/>
                </p:cNvSpPr>
                <p:nvPr/>
              </p:nvSpPr>
              <p:spPr bwMode="auto">
                <a:xfrm>
                  <a:off x="1037" y="3965"/>
                  <a:ext cx="4" cy="5"/>
                </a:xfrm>
                <a:custGeom>
                  <a:avLst/>
                  <a:gdLst>
                    <a:gd name="T0" fmla="*/ 2 w 4"/>
                    <a:gd name="T1" fmla="*/ 0 h 5"/>
                    <a:gd name="T2" fmla="*/ 2 w 4"/>
                    <a:gd name="T3" fmla="*/ 0 h 5"/>
                    <a:gd name="T4" fmla="*/ 2 w 4"/>
                    <a:gd name="T5" fmla="*/ 4 h 5"/>
                    <a:gd name="T6" fmla="*/ 4 w 4"/>
                    <a:gd name="T7" fmla="*/ 4 h 5"/>
                    <a:gd name="T8" fmla="*/ 4 w 4"/>
                    <a:gd name="T9" fmla="*/ 4 h 5"/>
                    <a:gd name="T10" fmla="*/ 2 w 4"/>
                    <a:gd name="T11" fmla="*/ 4 h 5"/>
                    <a:gd name="T12" fmla="*/ 2 w 4"/>
                    <a:gd name="T13" fmla="*/ 5 h 5"/>
                    <a:gd name="T14" fmla="*/ 2 w 4"/>
                    <a:gd name="T15" fmla="*/ 5 h 5"/>
                    <a:gd name="T16" fmla="*/ 2 w 4"/>
                    <a:gd name="T17" fmla="*/ 4 h 5"/>
                    <a:gd name="T18" fmla="*/ 0 w 4"/>
                    <a:gd name="T19" fmla="*/ 4 h 5"/>
                    <a:gd name="T20" fmla="*/ 2 w 4"/>
                    <a:gd name="T21" fmla="*/ 0 h 5"/>
                    <a:gd name="T22" fmla="*/ 2 w 4"/>
                    <a:gd name="T23" fmla="*/ 4 h 5"/>
                    <a:gd name="T24" fmla="*/ 2 w 4"/>
                    <a:gd name="T25" fmla="*/ 1 h 5"/>
                    <a:gd name="T26" fmla="*/ 1 w 4"/>
                    <a:gd name="T27" fmla="*/ 4 h 5"/>
                    <a:gd name="T28" fmla="*/ 2 w 4"/>
                    <a:gd name="T29" fmla="*/ 4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"/>
                    <a:gd name="T46" fmla="*/ 0 h 5"/>
                    <a:gd name="T47" fmla="*/ 4 w 4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" h="5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0"/>
                      </a:lnTo>
                      <a:close/>
                      <a:moveTo>
                        <a:pt x="2" y="4"/>
                      </a:move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0" name="Freeform 4567"/>
                <p:cNvSpPr>
                  <a:spLocks/>
                </p:cNvSpPr>
                <p:nvPr/>
              </p:nvSpPr>
              <p:spPr bwMode="auto">
                <a:xfrm>
                  <a:off x="1043" y="3965"/>
                  <a:ext cx="1" cy="6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0 h 6"/>
                    <a:gd name="T4" fmla="*/ 1 w 1"/>
                    <a:gd name="T5" fmla="*/ 1 h 6"/>
                    <a:gd name="T6" fmla="*/ 0 w 1"/>
                    <a:gd name="T7" fmla="*/ 1 h 6"/>
                    <a:gd name="T8" fmla="*/ 0 w 1"/>
                    <a:gd name="T9" fmla="*/ 2 h 6"/>
                    <a:gd name="T10" fmla="*/ 0 w 1"/>
                    <a:gd name="T11" fmla="*/ 2 h 6"/>
                    <a:gd name="T12" fmla="*/ 0 w 1"/>
                    <a:gd name="T13" fmla="*/ 4 h 6"/>
                    <a:gd name="T14" fmla="*/ 0 w 1"/>
                    <a:gd name="T15" fmla="*/ 5 h 6"/>
                    <a:gd name="T16" fmla="*/ 1 w 1"/>
                    <a:gd name="T17" fmla="*/ 5 h 6"/>
                    <a:gd name="T18" fmla="*/ 1 w 1"/>
                    <a:gd name="T19" fmla="*/ 6 h 6"/>
                    <a:gd name="T20" fmla="*/ 0 w 1"/>
                    <a:gd name="T21" fmla="*/ 6 h 6"/>
                    <a:gd name="T22" fmla="*/ 0 w 1"/>
                    <a:gd name="T23" fmla="*/ 5 h 6"/>
                    <a:gd name="T24" fmla="*/ 0 w 1"/>
                    <a:gd name="T25" fmla="*/ 5 h 6"/>
                    <a:gd name="T26" fmla="*/ 0 w 1"/>
                    <a:gd name="T27" fmla="*/ 4 h 6"/>
                    <a:gd name="T28" fmla="*/ 0 w 1"/>
                    <a:gd name="T29" fmla="*/ 4 h 6"/>
                    <a:gd name="T30" fmla="*/ 0 w 1"/>
                    <a:gd name="T31" fmla="*/ 2 h 6"/>
                    <a:gd name="T32" fmla="*/ 0 w 1"/>
                    <a:gd name="T33" fmla="*/ 1 h 6"/>
                    <a:gd name="T34" fmla="*/ 0 w 1"/>
                    <a:gd name="T35" fmla="*/ 1 h 6"/>
                    <a:gd name="T36" fmla="*/ 0 w 1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1" name="Freeform 4568"/>
                <p:cNvSpPr>
                  <a:spLocks/>
                </p:cNvSpPr>
                <p:nvPr/>
              </p:nvSpPr>
              <p:spPr bwMode="auto">
                <a:xfrm>
                  <a:off x="1044" y="3965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4 w 4"/>
                    <a:gd name="T3" fmla="*/ 0 h 5"/>
                    <a:gd name="T4" fmla="*/ 1 w 4"/>
                    <a:gd name="T5" fmla="*/ 5 h 5"/>
                    <a:gd name="T6" fmla="*/ 1 w 4"/>
                    <a:gd name="T7" fmla="*/ 5 h 5"/>
                    <a:gd name="T8" fmla="*/ 3 w 4"/>
                    <a:gd name="T9" fmla="*/ 1 h 5"/>
                    <a:gd name="T10" fmla="*/ 0 w 4"/>
                    <a:gd name="T11" fmla="*/ 1 h 5"/>
                    <a:gd name="T12" fmla="*/ 0 w 4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"/>
                    <a:gd name="T22" fmla="*/ 0 h 5"/>
                    <a:gd name="T23" fmla="*/ 4 w 4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" y="5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2" name="Freeform 4570"/>
                <p:cNvSpPr>
                  <a:spLocks noEditPoints="1"/>
                </p:cNvSpPr>
                <p:nvPr/>
              </p:nvSpPr>
              <p:spPr bwMode="auto">
                <a:xfrm>
                  <a:off x="1050" y="3965"/>
                  <a:ext cx="3" cy="5"/>
                </a:xfrm>
                <a:custGeom>
                  <a:avLst/>
                  <a:gdLst>
                    <a:gd name="T0" fmla="*/ 3 w 3"/>
                    <a:gd name="T1" fmla="*/ 2 h 5"/>
                    <a:gd name="T2" fmla="*/ 3 w 3"/>
                    <a:gd name="T3" fmla="*/ 2 h 5"/>
                    <a:gd name="T4" fmla="*/ 3 w 3"/>
                    <a:gd name="T5" fmla="*/ 4 h 5"/>
                    <a:gd name="T6" fmla="*/ 3 w 3"/>
                    <a:gd name="T7" fmla="*/ 5 h 5"/>
                    <a:gd name="T8" fmla="*/ 0 w 3"/>
                    <a:gd name="T9" fmla="*/ 5 h 5"/>
                    <a:gd name="T10" fmla="*/ 0 w 3"/>
                    <a:gd name="T11" fmla="*/ 4 h 5"/>
                    <a:gd name="T12" fmla="*/ 0 w 3"/>
                    <a:gd name="T13" fmla="*/ 2 h 5"/>
                    <a:gd name="T14" fmla="*/ 0 w 3"/>
                    <a:gd name="T15" fmla="*/ 2 h 5"/>
                    <a:gd name="T16" fmla="*/ 0 w 3"/>
                    <a:gd name="T17" fmla="*/ 2 h 5"/>
                    <a:gd name="T18" fmla="*/ 0 w 3"/>
                    <a:gd name="T19" fmla="*/ 1 h 5"/>
                    <a:gd name="T20" fmla="*/ 0 w 3"/>
                    <a:gd name="T21" fmla="*/ 1 h 5"/>
                    <a:gd name="T22" fmla="*/ 0 w 3"/>
                    <a:gd name="T23" fmla="*/ 0 h 5"/>
                    <a:gd name="T24" fmla="*/ 2 w 3"/>
                    <a:gd name="T25" fmla="*/ 0 h 5"/>
                    <a:gd name="T26" fmla="*/ 2 w 3"/>
                    <a:gd name="T27" fmla="*/ 0 h 5"/>
                    <a:gd name="T28" fmla="*/ 3 w 3"/>
                    <a:gd name="T29" fmla="*/ 0 h 5"/>
                    <a:gd name="T30" fmla="*/ 3 w 3"/>
                    <a:gd name="T31" fmla="*/ 1 h 5"/>
                    <a:gd name="T32" fmla="*/ 3 w 3"/>
                    <a:gd name="T33" fmla="*/ 1 h 5"/>
                    <a:gd name="T34" fmla="*/ 3 w 3"/>
                    <a:gd name="T35" fmla="*/ 2 h 5"/>
                    <a:gd name="T36" fmla="*/ 2 w 3"/>
                    <a:gd name="T37" fmla="*/ 0 h 5"/>
                    <a:gd name="T38" fmla="*/ 0 w 3"/>
                    <a:gd name="T39" fmla="*/ 1 h 5"/>
                    <a:gd name="T40" fmla="*/ 0 w 3"/>
                    <a:gd name="T41" fmla="*/ 1 h 5"/>
                    <a:gd name="T42" fmla="*/ 0 w 3"/>
                    <a:gd name="T43" fmla="*/ 1 h 5"/>
                    <a:gd name="T44" fmla="*/ 2 w 3"/>
                    <a:gd name="T45" fmla="*/ 2 h 5"/>
                    <a:gd name="T46" fmla="*/ 2 w 3"/>
                    <a:gd name="T47" fmla="*/ 2 h 5"/>
                    <a:gd name="T48" fmla="*/ 3 w 3"/>
                    <a:gd name="T49" fmla="*/ 1 h 5"/>
                    <a:gd name="T50" fmla="*/ 3 w 3"/>
                    <a:gd name="T51" fmla="*/ 1 h 5"/>
                    <a:gd name="T52" fmla="*/ 2 w 3"/>
                    <a:gd name="T53" fmla="*/ 1 h 5"/>
                    <a:gd name="T54" fmla="*/ 2 w 3"/>
                    <a:gd name="T55" fmla="*/ 0 h 5"/>
                    <a:gd name="T56" fmla="*/ 2 w 3"/>
                    <a:gd name="T57" fmla="*/ 2 h 5"/>
                    <a:gd name="T58" fmla="*/ 0 w 3"/>
                    <a:gd name="T59" fmla="*/ 2 h 5"/>
                    <a:gd name="T60" fmla="*/ 0 w 3"/>
                    <a:gd name="T61" fmla="*/ 4 h 5"/>
                    <a:gd name="T62" fmla="*/ 0 w 3"/>
                    <a:gd name="T63" fmla="*/ 4 h 5"/>
                    <a:gd name="T64" fmla="*/ 2 w 3"/>
                    <a:gd name="T65" fmla="*/ 4 h 5"/>
                    <a:gd name="T66" fmla="*/ 2 w 3"/>
                    <a:gd name="T67" fmla="*/ 4 h 5"/>
                    <a:gd name="T68" fmla="*/ 3 w 3"/>
                    <a:gd name="T69" fmla="*/ 4 h 5"/>
                    <a:gd name="T70" fmla="*/ 3 w 3"/>
                    <a:gd name="T71" fmla="*/ 2 h 5"/>
                    <a:gd name="T72" fmla="*/ 2 w 3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"/>
                    <a:gd name="T112" fmla="*/ 0 h 5"/>
                    <a:gd name="T113" fmla="*/ 3 w 3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close/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3" name="Freeform 4571"/>
                <p:cNvSpPr>
                  <a:spLocks/>
                </p:cNvSpPr>
                <p:nvPr/>
              </p:nvSpPr>
              <p:spPr bwMode="auto">
                <a:xfrm>
                  <a:off x="1054" y="3965"/>
                  <a:ext cx="1" cy="6"/>
                </a:xfrm>
                <a:custGeom>
                  <a:avLst/>
                  <a:gdLst>
                    <a:gd name="T0" fmla="*/ 0 w 1"/>
                    <a:gd name="T1" fmla="*/ 6 h 6"/>
                    <a:gd name="T2" fmla="*/ 0 w 1"/>
                    <a:gd name="T3" fmla="*/ 6 h 6"/>
                    <a:gd name="T4" fmla="*/ 0 w 1"/>
                    <a:gd name="T5" fmla="*/ 5 h 6"/>
                    <a:gd name="T6" fmla="*/ 0 w 1"/>
                    <a:gd name="T7" fmla="*/ 5 h 6"/>
                    <a:gd name="T8" fmla="*/ 0 w 1"/>
                    <a:gd name="T9" fmla="*/ 4 h 6"/>
                    <a:gd name="T10" fmla="*/ 0 w 1"/>
                    <a:gd name="T11" fmla="*/ 2 h 6"/>
                    <a:gd name="T12" fmla="*/ 0 w 1"/>
                    <a:gd name="T13" fmla="*/ 2 h 6"/>
                    <a:gd name="T14" fmla="*/ 0 w 1"/>
                    <a:gd name="T15" fmla="*/ 1 h 6"/>
                    <a:gd name="T16" fmla="*/ 0 w 1"/>
                    <a:gd name="T17" fmla="*/ 1 h 6"/>
                    <a:gd name="T18" fmla="*/ 0 w 1"/>
                    <a:gd name="T19" fmla="*/ 0 h 6"/>
                    <a:gd name="T20" fmla="*/ 0 w 1"/>
                    <a:gd name="T21" fmla="*/ 0 h 6"/>
                    <a:gd name="T22" fmla="*/ 0 w 1"/>
                    <a:gd name="T23" fmla="*/ 1 h 6"/>
                    <a:gd name="T24" fmla="*/ 0 w 1"/>
                    <a:gd name="T25" fmla="*/ 1 h 6"/>
                    <a:gd name="T26" fmla="*/ 1 w 1"/>
                    <a:gd name="T27" fmla="*/ 2 h 6"/>
                    <a:gd name="T28" fmla="*/ 1 w 1"/>
                    <a:gd name="T29" fmla="*/ 2 h 6"/>
                    <a:gd name="T30" fmla="*/ 1 w 1"/>
                    <a:gd name="T31" fmla="*/ 4 h 6"/>
                    <a:gd name="T32" fmla="*/ 0 w 1"/>
                    <a:gd name="T33" fmla="*/ 5 h 6"/>
                    <a:gd name="T34" fmla="*/ 0 w 1"/>
                    <a:gd name="T35" fmla="*/ 5 h 6"/>
                    <a:gd name="T36" fmla="*/ 0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4" name="Freeform 4572"/>
                <p:cNvSpPr>
                  <a:spLocks noEditPoints="1"/>
                </p:cNvSpPr>
                <p:nvPr/>
              </p:nvSpPr>
              <p:spPr bwMode="auto">
                <a:xfrm>
                  <a:off x="1056" y="3966"/>
                  <a:ext cx="1" cy="4"/>
                </a:xfrm>
                <a:custGeom>
                  <a:avLst/>
                  <a:gdLst>
                    <a:gd name="T0" fmla="*/ 0 w 1"/>
                    <a:gd name="T1" fmla="*/ 0 h 4"/>
                    <a:gd name="T2" fmla="*/ 0 w 1"/>
                    <a:gd name="T3" fmla="*/ 0 h 4"/>
                    <a:gd name="T4" fmla="*/ 0 w 1"/>
                    <a:gd name="T5" fmla="*/ 0 h 4"/>
                    <a:gd name="T6" fmla="*/ 0 w 1"/>
                    <a:gd name="T7" fmla="*/ 0 h 4"/>
                    <a:gd name="T8" fmla="*/ 0 w 1"/>
                    <a:gd name="T9" fmla="*/ 0 h 4"/>
                    <a:gd name="T10" fmla="*/ 0 w 1"/>
                    <a:gd name="T11" fmla="*/ 0 h 4"/>
                    <a:gd name="T12" fmla="*/ 0 w 1"/>
                    <a:gd name="T13" fmla="*/ 1 h 4"/>
                    <a:gd name="T14" fmla="*/ 0 w 1"/>
                    <a:gd name="T15" fmla="*/ 1 h 4"/>
                    <a:gd name="T16" fmla="*/ 0 w 1"/>
                    <a:gd name="T17" fmla="*/ 1 h 4"/>
                    <a:gd name="T18" fmla="*/ 0 w 1"/>
                    <a:gd name="T19" fmla="*/ 1 h 4"/>
                    <a:gd name="T20" fmla="*/ 0 w 1"/>
                    <a:gd name="T21" fmla="*/ 1 h 4"/>
                    <a:gd name="T22" fmla="*/ 0 w 1"/>
                    <a:gd name="T23" fmla="*/ 0 h 4"/>
                    <a:gd name="T24" fmla="*/ 0 w 1"/>
                    <a:gd name="T25" fmla="*/ 0 h 4"/>
                    <a:gd name="T26" fmla="*/ 0 w 1"/>
                    <a:gd name="T27" fmla="*/ 0 h 4"/>
                    <a:gd name="T28" fmla="*/ 0 w 1"/>
                    <a:gd name="T29" fmla="*/ 0 h 4"/>
                    <a:gd name="T30" fmla="*/ 0 w 1"/>
                    <a:gd name="T31" fmla="*/ 0 h 4"/>
                    <a:gd name="T32" fmla="*/ 0 w 1"/>
                    <a:gd name="T33" fmla="*/ 0 h 4"/>
                    <a:gd name="T34" fmla="*/ 0 w 1"/>
                    <a:gd name="T35" fmla="*/ 3 h 4"/>
                    <a:gd name="T36" fmla="*/ 0 w 1"/>
                    <a:gd name="T37" fmla="*/ 3 h 4"/>
                    <a:gd name="T38" fmla="*/ 0 w 1"/>
                    <a:gd name="T39" fmla="*/ 3 h 4"/>
                    <a:gd name="T40" fmla="*/ 0 w 1"/>
                    <a:gd name="T41" fmla="*/ 3 h 4"/>
                    <a:gd name="T42" fmla="*/ 0 w 1"/>
                    <a:gd name="T43" fmla="*/ 3 h 4"/>
                    <a:gd name="T44" fmla="*/ 0 w 1"/>
                    <a:gd name="T45" fmla="*/ 4 h 4"/>
                    <a:gd name="T46" fmla="*/ 0 w 1"/>
                    <a:gd name="T47" fmla="*/ 4 h 4"/>
                    <a:gd name="T48" fmla="*/ 0 w 1"/>
                    <a:gd name="T49" fmla="*/ 4 h 4"/>
                    <a:gd name="T50" fmla="*/ 0 w 1"/>
                    <a:gd name="T51" fmla="*/ 4 h 4"/>
                    <a:gd name="T52" fmla="*/ 0 w 1"/>
                    <a:gd name="T53" fmla="*/ 4 h 4"/>
                    <a:gd name="T54" fmla="*/ 0 w 1"/>
                    <a:gd name="T55" fmla="*/ 4 h 4"/>
                    <a:gd name="T56" fmla="*/ 0 w 1"/>
                    <a:gd name="T57" fmla="*/ 4 h 4"/>
                    <a:gd name="T58" fmla="*/ 0 w 1"/>
                    <a:gd name="T59" fmla="*/ 3 h 4"/>
                    <a:gd name="T60" fmla="*/ 0 w 1"/>
                    <a:gd name="T61" fmla="*/ 3 h 4"/>
                    <a:gd name="T62" fmla="*/ 0 w 1"/>
                    <a:gd name="T63" fmla="*/ 3 h 4"/>
                    <a:gd name="T64" fmla="*/ 0 w 1"/>
                    <a:gd name="T65" fmla="*/ 3 h 4"/>
                    <a:gd name="T66" fmla="*/ 0 w 1"/>
                    <a:gd name="T67" fmla="*/ 3 h 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"/>
                    <a:gd name="T103" fmla="*/ 0 h 4"/>
                    <a:gd name="T104" fmla="*/ 1 w 1"/>
                    <a:gd name="T105" fmla="*/ 4 h 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5" name="Freeform 4573"/>
                <p:cNvSpPr>
                  <a:spLocks/>
                </p:cNvSpPr>
                <p:nvPr/>
              </p:nvSpPr>
              <p:spPr bwMode="auto">
                <a:xfrm>
                  <a:off x="1059" y="3965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1 w 3"/>
                    <a:gd name="T7" fmla="*/ 0 h 5"/>
                    <a:gd name="T8" fmla="*/ 1 w 3"/>
                    <a:gd name="T9" fmla="*/ 0 h 5"/>
                    <a:gd name="T10" fmla="*/ 1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2 w 3"/>
                    <a:gd name="T17" fmla="*/ 0 h 5"/>
                    <a:gd name="T18" fmla="*/ 2 w 3"/>
                    <a:gd name="T19" fmla="*/ 1 h 5"/>
                    <a:gd name="T20" fmla="*/ 2 w 3"/>
                    <a:gd name="T21" fmla="*/ 1 h 5"/>
                    <a:gd name="T22" fmla="*/ 2 w 3"/>
                    <a:gd name="T23" fmla="*/ 1 h 5"/>
                    <a:gd name="T24" fmla="*/ 2 w 3"/>
                    <a:gd name="T25" fmla="*/ 1 h 5"/>
                    <a:gd name="T26" fmla="*/ 2 w 3"/>
                    <a:gd name="T27" fmla="*/ 2 h 5"/>
                    <a:gd name="T28" fmla="*/ 2 w 3"/>
                    <a:gd name="T29" fmla="*/ 2 h 5"/>
                    <a:gd name="T30" fmla="*/ 2 w 3"/>
                    <a:gd name="T31" fmla="*/ 2 h 5"/>
                    <a:gd name="T32" fmla="*/ 3 w 3"/>
                    <a:gd name="T33" fmla="*/ 2 h 5"/>
                    <a:gd name="T34" fmla="*/ 3 w 3"/>
                    <a:gd name="T35" fmla="*/ 4 h 5"/>
                    <a:gd name="T36" fmla="*/ 3 w 3"/>
                    <a:gd name="T37" fmla="*/ 4 h 5"/>
                    <a:gd name="T38" fmla="*/ 2 w 3"/>
                    <a:gd name="T39" fmla="*/ 4 h 5"/>
                    <a:gd name="T40" fmla="*/ 2 w 3"/>
                    <a:gd name="T41" fmla="*/ 4 h 5"/>
                    <a:gd name="T42" fmla="*/ 2 w 3"/>
                    <a:gd name="T43" fmla="*/ 5 h 5"/>
                    <a:gd name="T44" fmla="*/ 2 w 3"/>
                    <a:gd name="T45" fmla="*/ 5 h 5"/>
                    <a:gd name="T46" fmla="*/ 1 w 3"/>
                    <a:gd name="T47" fmla="*/ 5 h 5"/>
                    <a:gd name="T48" fmla="*/ 1 w 3"/>
                    <a:gd name="T49" fmla="*/ 5 h 5"/>
                    <a:gd name="T50" fmla="*/ 1 w 3"/>
                    <a:gd name="T51" fmla="*/ 5 h 5"/>
                    <a:gd name="T52" fmla="*/ 0 w 3"/>
                    <a:gd name="T53" fmla="*/ 4 h 5"/>
                    <a:gd name="T54" fmla="*/ 0 w 3"/>
                    <a:gd name="T55" fmla="*/ 4 h 5"/>
                    <a:gd name="T56" fmla="*/ 1 w 3"/>
                    <a:gd name="T57" fmla="*/ 4 h 5"/>
                    <a:gd name="T58" fmla="*/ 1 w 3"/>
                    <a:gd name="T59" fmla="*/ 4 h 5"/>
                    <a:gd name="T60" fmla="*/ 1 w 3"/>
                    <a:gd name="T61" fmla="*/ 4 h 5"/>
                    <a:gd name="T62" fmla="*/ 1 w 3"/>
                    <a:gd name="T63" fmla="*/ 4 h 5"/>
                    <a:gd name="T64" fmla="*/ 1 w 3"/>
                    <a:gd name="T65" fmla="*/ 4 h 5"/>
                    <a:gd name="T66" fmla="*/ 2 w 3"/>
                    <a:gd name="T67" fmla="*/ 4 h 5"/>
                    <a:gd name="T68" fmla="*/ 2 w 3"/>
                    <a:gd name="T69" fmla="*/ 4 h 5"/>
                    <a:gd name="T70" fmla="*/ 2 w 3"/>
                    <a:gd name="T71" fmla="*/ 4 h 5"/>
                    <a:gd name="T72" fmla="*/ 2 w 3"/>
                    <a:gd name="T73" fmla="*/ 4 h 5"/>
                    <a:gd name="T74" fmla="*/ 2 w 3"/>
                    <a:gd name="T75" fmla="*/ 2 h 5"/>
                    <a:gd name="T76" fmla="*/ 2 w 3"/>
                    <a:gd name="T77" fmla="*/ 2 h 5"/>
                    <a:gd name="T78" fmla="*/ 2 w 3"/>
                    <a:gd name="T79" fmla="*/ 2 h 5"/>
                    <a:gd name="T80" fmla="*/ 2 w 3"/>
                    <a:gd name="T81" fmla="*/ 2 h 5"/>
                    <a:gd name="T82" fmla="*/ 2 w 3"/>
                    <a:gd name="T83" fmla="*/ 2 h 5"/>
                    <a:gd name="T84" fmla="*/ 1 w 3"/>
                    <a:gd name="T85" fmla="*/ 2 h 5"/>
                    <a:gd name="T86" fmla="*/ 1 w 3"/>
                    <a:gd name="T87" fmla="*/ 2 h 5"/>
                    <a:gd name="T88" fmla="*/ 1 w 3"/>
                    <a:gd name="T89" fmla="*/ 2 h 5"/>
                    <a:gd name="T90" fmla="*/ 2 w 3"/>
                    <a:gd name="T91" fmla="*/ 2 h 5"/>
                    <a:gd name="T92" fmla="*/ 2 w 3"/>
                    <a:gd name="T93" fmla="*/ 1 h 5"/>
                    <a:gd name="T94" fmla="*/ 2 w 3"/>
                    <a:gd name="T95" fmla="*/ 1 h 5"/>
                    <a:gd name="T96" fmla="*/ 2 w 3"/>
                    <a:gd name="T97" fmla="*/ 1 h 5"/>
                    <a:gd name="T98" fmla="*/ 2 w 3"/>
                    <a:gd name="T99" fmla="*/ 1 h 5"/>
                    <a:gd name="T100" fmla="*/ 2 w 3"/>
                    <a:gd name="T101" fmla="*/ 1 h 5"/>
                    <a:gd name="T102" fmla="*/ 2 w 3"/>
                    <a:gd name="T103" fmla="*/ 1 h 5"/>
                    <a:gd name="T104" fmla="*/ 2 w 3"/>
                    <a:gd name="T105" fmla="*/ 1 h 5"/>
                    <a:gd name="T106" fmla="*/ 1 w 3"/>
                    <a:gd name="T107" fmla="*/ 0 h 5"/>
                    <a:gd name="T108" fmla="*/ 1 w 3"/>
                    <a:gd name="T109" fmla="*/ 1 h 5"/>
                    <a:gd name="T110" fmla="*/ 1 w 3"/>
                    <a:gd name="T111" fmla="*/ 1 h 5"/>
                    <a:gd name="T112" fmla="*/ 1 w 3"/>
                    <a:gd name="T113" fmla="*/ 1 h 5"/>
                    <a:gd name="T114" fmla="*/ 1 w 3"/>
                    <a:gd name="T115" fmla="*/ 1 h 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"/>
                    <a:gd name="T175" fmla="*/ 0 h 5"/>
                    <a:gd name="T176" fmla="*/ 3 w 3"/>
                    <a:gd name="T177" fmla="*/ 5 h 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6" name="Freeform 4574"/>
                <p:cNvSpPr>
                  <a:spLocks noEditPoints="1"/>
                </p:cNvSpPr>
                <p:nvPr/>
              </p:nvSpPr>
              <p:spPr bwMode="auto">
                <a:xfrm>
                  <a:off x="1062" y="3965"/>
                  <a:ext cx="3" cy="5"/>
                </a:xfrm>
                <a:custGeom>
                  <a:avLst/>
                  <a:gdLst>
                    <a:gd name="T0" fmla="*/ 2 w 3"/>
                    <a:gd name="T1" fmla="*/ 5 h 5"/>
                    <a:gd name="T2" fmla="*/ 0 w 3"/>
                    <a:gd name="T3" fmla="*/ 5 h 5"/>
                    <a:gd name="T4" fmla="*/ 2 w 3"/>
                    <a:gd name="T5" fmla="*/ 2 h 5"/>
                    <a:gd name="T6" fmla="*/ 2 w 3"/>
                    <a:gd name="T7" fmla="*/ 2 h 5"/>
                    <a:gd name="T8" fmla="*/ 2 w 3"/>
                    <a:gd name="T9" fmla="*/ 2 h 5"/>
                    <a:gd name="T10" fmla="*/ 2 w 3"/>
                    <a:gd name="T11" fmla="*/ 2 h 5"/>
                    <a:gd name="T12" fmla="*/ 0 w 3"/>
                    <a:gd name="T13" fmla="*/ 2 h 5"/>
                    <a:gd name="T14" fmla="*/ 0 w 3"/>
                    <a:gd name="T15" fmla="*/ 2 h 5"/>
                    <a:gd name="T16" fmla="*/ 0 w 3"/>
                    <a:gd name="T17" fmla="*/ 1 h 5"/>
                    <a:gd name="T18" fmla="*/ 0 w 3"/>
                    <a:gd name="T19" fmla="*/ 1 h 5"/>
                    <a:gd name="T20" fmla="*/ 0 w 3"/>
                    <a:gd name="T21" fmla="*/ 1 h 5"/>
                    <a:gd name="T22" fmla="*/ 0 w 3"/>
                    <a:gd name="T23" fmla="*/ 0 h 5"/>
                    <a:gd name="T24" fmla="*/ 2 w 3"/>
                    <a:gd name="T25" fmla="*/ 0 h 5"/>
                    <a:gd name="T26" fmla="*/ 2 w 3"/>
                    <a:gd name="T27" fmla="*/ 0 h 5"/>
                    <a:gd name="T28" fmla="*/ 2 w 3"/>
                    <a:gd name="T29" fmla="*/ 0 h 5"/>
                    <a:gd name="T30" fmla="*/ 2 w 3"/>
                    <a:gd name="T31" fmla="*/ 0 h 5"/>
                    <a:gd name="T32" fmla="*/ 3 w 3"/>
                    <a:gd name="T33" fmla="*/ 0 h 5"/>
                    <a:gd name="T34" fmla="*/ 3 w 3"/>
                    <a:gd name="T35" fmla="*/ 0 h 5"/>
                    <a:gd name="T36" fmla="*/ 3 w 3"/>
                    <a:gd name="T37" fmla="*/ 1 h 5"/>
                    <a:gd name="T38" fmla="*/ 3 w 3"/>
                    <a:gd name="T39" fmla="*/ 1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2 h 5"/>
                    <a:gd name="T46" fmla="*/ 3 w 3"/>
                    <a:gd name="T47" fmla="*/ 2 h 5"/>
                    <a:gd name="T48" fmla="*/ 3 w 3"/>
                    <a:gd name="T49" fmla="*/ 2 h 5"/>
                    <a:gd name="T50" fmla="*/ 2 w 3"/>
                    <a:gd name="T51" fmla="*/ 5 h 5"/>
                    <a:gd name="T52" fmla="*/ 2 w 3"/>
                    <a:gd name="T53" fmla="*/ 2 h 5"/>
                    <a:gd name="T54" fmla="*/ 2 w 3"/>
                    <a:gd name="T55" fmla="*/ 2 h 5"/>
                    <a:gd name="T56" fmla="*/ 3 w 3"/>
                    <a:gd name="T57" fmla="*/ 2 h 5"/>
                    <a:gd name="T58" fmla="*/ 3 w 3"/>
                    <a:gd name="T59" fmla="*/ 1 h 5"/>
                    <a:gd name="T60" fmla="*/ 3 w 3"/>
                    <a:gd name="T61" fmla="*/ 1 h 5"/>
                    <a:gd name="T62" fmla="*/ 3 w 3"/>
                    <a:gd name="T63" fmla="*/ 1 h 5"/>
                    <a:gd name="T64" fmla="*/ 3 w 3"/>
                    <a:gd name="T65" fmla="*/ 1 h 5"/>
                    <a:gd name="T66" fmla="*/ 2 w 3"/>
                    <a:gd name="T67" fmla="*/ 1 h 5"/>
                    <a:gd name="T68" fmla="*/ 2 w 3"/>
                    <a:gd name="T69" fmla="*/ 0 h 5"/>
                    <a:gd name="T70" fmla="*/ 2 w 3"/>
                    <a:gd name="T71" fmla="*/ 1 h 5"/>
                    <a:gd name="T72" fmla="*/ 2 w 3"/>
                    <a:gd name="T73" fmla="*/ 1 h 5"/>
                    <a:gd name="T74" fmla="*/ 0 w 3"/>
                    <a:gd name="T75" fmla="*/ 1 h 5"/>
                    <a:gd name="T76" fmla="*/ 0 w 3"/>
                    <a:gd name="T77" fmla="*/ 1 h 5"/>
                    <a:gd name="T78" fmla="*/ 0 w 3"/>
                    <a:gd name="T79" fmla="*/ 1 h 5"/>
                    <a:gd name="T80" fmla="*/ 2 w 3"/>
                    <a:gd name="T81" fmla="*/ 2 h 5"/>
                    <a:gd name="T82" fmla="*/ 2 w 3"/>
                    <a:gd name="T83" fmla="*/ 2 h 5"/>
                    <a:gd name="T84" fmla="*/ 2 w 3"/>
                    <a:gd name="T85" fmla="*/ 2 h 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"/>
                    <a:gd name="T130" fmla="*/ 0 h 5"/>
                    <a:gd name="T131" fmla="*/ 3 w 3"/>
                    <a:gd name="T132" fmla="*/ 5 h 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" h="5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5"/>
                      </a:lnTo>
                      <a:close/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7" name="Freeform 4575"/>
                <p:cNvSpPr>
                  <a:spLocks/>
                </p:cNvSpPr>
                <p:nvPr/>
              </p:nvSpPr>
              <p:spPr bwMode="auto">
                <a:xfrm>
                  <a:off x="1066" y="3965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5 h 5"/>
                    <a:gd name="T4" fmla="*/ 0 w 3"/>
                    <a:gd name="T5" fmla="*/ 5 h 5"/>
                    <a:gd name="T6" fmla="*/ 1 w 3"/>
                    <a:gd name="T7" fmla="*/ 0 h 5"/>
                    <a:gd name="T8" fmla="*/ 3 w 3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5"/>
                    <a:gd name="T17" fmla="*/ 3 w 3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5">
                      <a:moveTo>
                        <a:pt x="3" y="0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8" name="Freeform 4576"/>
                <p:cNvSpPr>
                  <a:spLocks/>
                </p:cNvSpPr>
                <p:nvPr/>
              </p:nvSpPr>
              <p:spPr bwMode="auto">
                <a:xfrm>
                  <a:off x="1069" y="3965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0 h 5"/>
                    <a:gd name="T4" fmla="*/ 1 w 1"/>
                    <a:gd name="T5" fmla="*/ 5 h 5"/>
                    <a:gd name="T6" fmla="*/ 1 w 1"/>
                    <a:gd name="T7" fmla="*/ 5 h 5"/>
                    <a:gd name="T8" fmla="*/ 1 w 1"/>
                    <a:gd name="T9" fmla="*/ 1 h 5"/>
                    <a:gd name="T10" fmla="*/ 0 w 1"/>
                    <a:gd name="T11" fmla="*/ 1 h 5"/>
                    <a:gd name="T12" fmla="*/ 1 w 1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5"/>
                    <a:gd name="T23" fmla="*/ 1 w 1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09" name="Freeform 4577"/>
                <p:cNvSpPr>
                  <a:spLocks noEditPoints="1"/>
                </p:cNvSpPr>
                <p:nvPr/>
              </p:nvSpPr>
              <p:spPr bwMode="auto">
                <a:xfrm>
                  <a:off x="1072" y="3965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0 w 3"/>
                    <a:gd name="T3" fmla="*/ 5 h 5"/>
                    <a:gd name="T4" fmla="*/ 1 w 3"/>
                    <a:gd name="T5" fmla="*/ 2 h 5"/>
                    <a:gd name="T6" fmla="*/ 1 w 3"/>
                    <a:gd name="T7" fmla="*/ 2 h 5"/>
                    <a:gd name="T8" fmla="*/ 1 w 3"/>
                    <a:gd name="T9" fmla="*/ 2 h 5"/>
                    <a:gd name="T10" fmla="*/ 0 w 3"/>
                    <a:gd name="T11" fmla="*/ 2 h 5"/>
                    <a:gd name="T12" fmla="*/ 0 w 3"/>
                    <a:gd name="T13" fmla="*/ 2 h 5"/>
                    <a:gd name="T14" fmla="*/ 0 w 3"/>
                    <a:gd name="T15" fmla="*/ 2 h 5"/>
                    <a:gd name="T16" fmla="*/ 0 w 3"/>
                    <a:gd name="T17" fmla="*/ 1 h 5"/>
                    <a:gd name="T18" fmla="*/ 0 w 3"/>
                    <a:gd name="T19" fmla="*/ 1 h 5"/>
                    <a:gd name="T20" fmla="*/ 0 w 3"/>
                    <a:gd name="T21" fmla="*/ 1 h 5"/>
                    <a:gd name="T22" fmla="*/ 0 w 3"/>
                    <a:gd name="T23" fmla="*/ 0 h 5"/>
                    <a:gd name="T24" fmla="*/ 0 w 3"/>
                    <a:gd name="T25" fmla="*/ 0 h 5"/>
                    <a:gd name="T26" fmla="*/ 1 w 3"/>
                    <a:gd name="T27" fmla="*/ 0 h 5"/>
                    <a:gd name="T28" fmla="*/ 1 w 3"/>
                    <a:gd name="T29" fmla="*/ 0 h 5"/>
                    <a:gd name="T30" fmla="*/ 1 w 3"/>
                    <a:gd name="T31" fmla="*/ 0 h 5"/>
                    <a:gd name="T32" fmla="*/ 1 w 3"/>
                    <a:gd name="T33" fmla="*/ 0 h 5"/>
                    <a:gd name="T34" fmla="*/ 3 w 3"/>
                    <a:gd name="T35" fmla="*/ 0 h 5"/>
                    <a:gd name="T36" fmla="*/ 3 w 3"/>
                    <a:gd name="T37" fmla="*/ 1 h 5"/>
                    <a:gd name="T38" fmla="*/ 3 w 3"/>
                    <a:gd name="T39" fmla="*/ 1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2 h 5"/>
                    <a:gd name="T46" fmla="*/ 3 w 3"/>
                    <a:gd name="T47" fmla="*/ 2 h 5"/>
                    <a:gd name="T48" fmla="*/ 3 w 3"/>
                    <a:gd name="T49" fmla="*/ 2 h 5"/>
                    <a:gd name="T50" fmla="*/ 0 w 3"/>
                    <a:gd name="T51" fmla="*/ 5 h 5"/>
                    <a:gd name="T52" fmla="*/ 1 w 3"/>
                    <a:gd name="T53" fmla="*/ 2 h 5"/>
                    <a:gd name="T54" fmla="*/ 1 w 3"/>
                    <a:gd name="T55" fmla="*/ 2 h 5"/>
                    <a:gd name="T56" fmla="*/ 1 w 3"/>
                    <a:gd name="T57" fmla="*/ 2 h 5"/>
                    <a:gd name="T58" fmla="*/ 3 w 3"/>
                    <a:gd name="T59" fmla="*/ 1 h 5"/>
                    <a:gd name="T60" fmla="*/ 3 w 3"/>
                    <a:gd name="T61" fmla="*/ 1 h 5"/>
                    <a:gd name="T62" fmla="*/ 3 w 3"/>
                    <a:gd name="T63" fmla="*/ 1 h 5"/>
                    <a:gd name="T64" fmla="*/ 1 w 3"/>
                    <a:gd name="T65" fmla="*/ 1 h 5"/>
                    <a:gd name="T66" fmla="*/ 1 w 3"/>
                    <a:gd name="T67" fmla="*/ 1 h 5"/>
                    <a:gd name="T68" fmla="*/ 1 w 3"/>
                    <a:gd name="T69" fmla="*/ 0 h 5"/>
                    <a:gd name="T70" fmla="*/ 1 w 3"/>
                    <a:gd name="T71" fmla="*/ 1 h 5"/>
                    <a:gd name="T72" fmla="*/ 0 w 3"/>
                    <a:gd name="T73" fmla="*/ 1 h 5"/>
                    <a:gd name="T74" fmla="*/ 0 w 3"/>
                    <a:gd name="T75" fmla="*/ 1 h 5"/>
                    <a:gd name="T76" fmla="*/ 0 w 3"/>
                    <a:gd name="T77" fmla="*/ 1 h 5"/>
                    <a:gd name="T78" fmla="*/ 0 w 3"/>
                    <a:gd name="T79" fmla="*/ 1 h 5"/>
                    <a:gd name="T80" fmla="*/ 0 w 3"/>
                    <a:gd name="T81" fmla="*/ 2 h 5"/>
                    <a:gd name="T82" fmla="*/ 1 w 3"/>
                    <a:gd name="T83" fmla="*/ 2 h 5"/>
                    <a:gd name="T84" fmla="*/ 1 w 3"/>
                    <a:gd name="T85" fmla="*/ 2 h 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"/>
                    <a:gd name="T130" fmla="*/ 0 h 5"/>
                    <a:gd name="T131" fmla="*/ 3 w 3"/>
                    <a:gd name="T132" fmla="*/ 5 h 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0" y="5"/>
                      </a:lnTo>
                      <a:close/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0" name="Freeform 4578"/>
                <p:cNvSpPr>
                  <a:spLocks/>
                </p:cNvSpPr>
                <p:nvPr/>
              </p:nvSpPr>
              <p:spPr bwMode="auto">
                <a:xfrm>
                  <a:off x="1031" y="3965"/>
                  <a:ext cx="2" cy="5"/>
                </a:xfrm>
                <a:custGeom>
                  <a:avLst/>
                  <a:gdLst>
                    <a:gd name="T0" fmla="*/ 1 w 2"/>
                    <a:gd name="T1" fmla="*/ 2 h 5"/>
                    <a:gd name="T2" fmla="*/ 2 w 2"/>
                    <a:gd name="T3" fmla="*/ 2 h 5"/>
                    <a:gd name="T4" fmla="*/ 2 w 2"/>
                    <a:gd name="T5" fmla="*/ 2 h 5"/>
                    <a:gd name="T6" fmla="*/ 2 w 2"/>
                    <a:gd name="T7" fmla="*/ 2 h 5"/>
                    <a:gd name="T8" fmla="*/ 2 w 2"/>
                    <a:gd name="T9" fmla="*/ 4 h 5"/>
                    <a:gd name="T10" fmla="*/ 2 w 2"/>
                    <a:gd name="T11" fmla="*/ 4 h 5"/>
                    <a:gd name="T12" fmla="*/ 2 w 2"/>
                    <a:gd name="T13" fmla="*/ 4 h 5"/>
                    <a:gd name="T14" fmla="*/ 1 w 2"/>
                    <a:gd name="T15" fmla="*/ 5 h 5"/>
                    <a:gd name="T16" fmla="*/ 1 w 2"/>
                    <a:gd name="T17" fmla="*/ 5 h 5"/>
                    <a:gd name="T18" fmla="*/ 0 w 2"/>
                    <a:gd name="T19" fmla="*/ 5 h 5"/>
                    <a:gd name="T20" fmla="*/ 0 w 2"/>
                    <a:gd name="T21" fmla="*/ 4 h 5"/>
                    <a:gd name="T22" fmla="*/ 0 w 2"/>
                    <a:gd name="T23" fmla="*/ 4 h 5"/>
                    <a:gd name="T24" fmla="*/ 0 w 2"/>
                    <a:gd name="T25" fmla="*/ 4 h 5"/>
                    <a:gd name="T26" fmla="*/ 0 w 2"/>
                    <a:gd name="T27" fmla="*/ 2 h 5"/>
                    <a:gd name="T28" fmla="*/ 0 w 2"/>
                    <a:gd name="T29" fmla="*/ 2 h 5"/>
                    <a:gd name="T30" fmla="*/ 0 w 2"/>
                    <a:gd name="T31" fmla="*/ 2 h 5"/>
                    <a:gd name="T32" fmla="*/ 0 w 2"/>
                    <a:gd name="T33" fmla="*/ 2 h 5"/>
                    <a:gd name="T34" fmla="*/ 0 w 2"/>
                    <a:gd name="T35" fmla="*/ 2 h 5"/>
                    <a:gd name="T36" fmla="*/ 0 w 2"/>
                    <a:gd name="T37" fmla="*/ 1 h 5"/>
                    <a:gd name="T38" fmla="*/ 0 w 2"/>
                    <a:gd name="T39" fmla="*/ 1 h 5"/>
                    <a:gd name="T40" fmla="*/ 0 w 2"/>
                    <a:gd name="T41" fmla="*/ 1 h 5"/>
                    <a:gd name="T42" fmla="*/ 0 w 2"/>
                    <a:gd name="T43" fmla="*/ 1 h 5"/>
                    <a:gd name="T44" fmla="*/ 0 w 2"/>
                    <a:gd name="T45" fmla="*/ 1 h 5"/>
                    <a:gd name="T46" fmla="*/ 0 w 2"/>
                    <a:gd name="T47" fmla="*/ 0 h 5"/>
                    <a:gd name="T48" fmla="*/ 0 w 2"/>
                    <a:gd name="T49" fmla="*/ 0 h 5"/>
                    <a:gd name="T50" fmla="*/ 1 w 2"/>
                    <a:gd name="T51" fmla="*/ 0 h 5"/>
                    <a:gd name="T52" fmla="*/ 1 w 2"/>
                    <a:gd name="T53" fmla="*/ 0 h 5"/>
                    <a:gd name="T54" fmla="*/ 1 w 2"/>
                    <a:gd name="T55" fmla="*/ 0 h 5"/>
                    <a:gd name="T56" fmla="*/ 1 w 2"/>
                    <a:gd name="T57" fmla="*/ 0 h 5"/>
                    <a:gd name="T58" fmla="*/ 2 w 2"/>
                    <a:gd name="T59" fmla="*/ 0 h 5"/>
                    <a:gd name="T60" fmla="*/ 2 w 2"/>
                    <a:gd name="T61" fmla="*/ 1 h 5"/>
                    <a:gd name="T62" fmla="*/ 2 w 2"/>
                    <a:gd name="T63" fmla="*/ 1 h 5"/>
                    <a:gd name="T64" fmla="*/ 2 w 2"/>
                    <a:gd name="T65" fmla="*/ 1 h 5"/>
                    <a:gd name="T66" fmla="*/ 2 w 2"/>
                    <a:gd name="T67" fmla="*/ 1 h 5"/>
                    <a:gd name="T68" fmla="*/ 2 w 2"/>
                    <a:gd name="T69" fmla="*/ 1 h 5"/>
                    <a:gd name="T70" fmla="*/ 2 w 2"/>
                    <a:gd name="T71" fmla="*/ 2 h 5"/>
                    <a:gd name="T72" fmla="*/ 1 w 2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"/>
                    <a:gd name="T112" fmla="*/ 0 h 5"/>
                    <a:gd name="T113" fmla="*/ 2 w 2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" h="5">
                      <a:moveTo>
                        <a:pt x="1" y="2"/>
                      </a:move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1" name="Freeform 4579"/>
                <p:cNvSpPr>
                  <a:spLocks/>
                </p:cNvSpPr>
                <p:nvPr/>
              </p:nvSpPr>
              <p:spPr bwMode="auto">
                <a:xfrm>
                  <a:off x="1031" y="3965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1 w 2"/>
                    <a:gd name="T3" fmla="*/ 1 h 2"/>
                    <a:gd name="T4" fmla="*/ 0 w 2"/>
                    <a:gd name="T5" fmla="*/ 1 h 2"/>
                    <a:gd name="T6" fmla="*/ 0 w 2"/>
                    <a:gd name="T7" fmla="*/ 1 h 2"/>
                    <a:gd name="T8" fmla="*/ 0 w 2"/>
                    <a:gd name="T9" fmla="*/ 1 h 2"/>
                    <a:gd name="T10" fmla="*/ 0 w 2"/>
                    <a:gd name="T11" fmla="*/ 1 h 2"/>
                    <a:gd name="T12" fmla="*/ 0 w 2"/>
                    <a:gd name="T13" fmla="*/ 1 h 2"/>
                    <a:gd name="T14" fmla="*/ 1 w 2"/>
                    <a:gd name="T15" fmla="*/ 2 h 2"/>
                    <a:gd name="T16" fmla="*/ 1 w 2"/>
                    <a:gd name="T17" fmla="*/ 2 h 2"/>
                    <a:gd name="T18" fmla="*/ 1 w 2"/>
                    <a:gd name="T19" fmla="*/ 2 h 2"/>
                    <a:gd name="T20" fmla="*/ 1 w 2"/>
                    <a:gd name="T21" fmla="*/ 2 h 2"/>
                    <a:gd name="T22" fmla="*/ 1 w 2"/>
                    <a:gd name="T23" fmla="*/ 1 h 2"/>
                    <a:gd name="T24" fmla="*/ 2 w 2"/>
                    <a:gd name="T25" fmla="*/ 1 h 2"/>
                    <a:gd name="T26" fmla="*/ 2 w 2"/>
                    <a:gd name="T27" fmla="*/ 1 h 2"/>
                    <a:gd name="T28" fmla="*/ 2 w 2"/>
                    <a:gd name="T29" fmla="*/ 1 h 2"/>
                    <a:gd name="T30" fmla="*/ 2 w 2"/>
                    <a:gd name="T31" fmla="*/ 1 h 2"/>
                    <a:gd name="T32" fmla="*/ 1 w 2"/>
                    <a:gd name="T33" fmla="*/ 1 h 2"/>
                    <a:gd name="T34" fmla="*/ 1 w 2"/>
                    <a:gd name="T35" fmla="*/ 1 h 2"/>
                    <a:gd name="T36" fmla="*/ 1 w 2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2"/>
                    <a:gd name="T59" fmla="*/ 2 w 2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2" name="Freeform 4580"/>
                <p:cNvSpPr>
                  <a:spLocks/>
                </p:cNvSpPr>
                <p:nvPr/>
              </p:nvSpPr>
              <p:spPr bwMode="auto">
                <a:xfrm>
                  <a:off x="1031" y="3967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1 w 2"/>
                    <a:gd name="T3" fmla="*/ 0 h 2"/>
                    <a:gd name="T4" fmla="*/ 0 w 2"/>
                    <a:gd name="T5" fmla="*/ 0 h 2"/>
                    <a:gd name="T6" fmla="*/ 0 w 2"/>
                    <a:gd name="T7" fmla="*/ 0 h 2"/>
                    <a:gd name="T8" fmla="*/ 0 w 2"/>
                    <a:gd name="T9" fmla="*/ 2 h 2"/>
                    <a:gd name="T10" fmla="*/ 0 w 2"/>
                    <a:gd name="T11" fmla="*/ 2 h 2"/>
                    <a:gd name="T12" fmla="*/ 0 w 2"/>
                    <a:gd name="T13" fmla="*/ 2 h 2"/>
                    <a:gd name="T14" fmla="*/ 0 w 2"/>
                    <a:gd name="T15" fmla="*/ 2 h 2"/>
                    <a:gd name="T16" fmla="*/ 1 w 2"/>
                    <a:gd name="T17" fmla="*/ 2 h 2"/>
                    <a:gd name="T18" fmla="*/ 1 w 2"/>
                    <a:gd name="T19" fmla="*/ 2 h 2"/>
                    <a:gd name="T20" fmla="*/ 1 w 2"/>
                    <a:gd name="T21" fmla="*/ 2 h 2"/>
                    <a:gd name="T22" fmla="*/ 1 w 2"/>
                    <a:gd name="T23" fmla="*/ 2 h 2"/>
                    <a:gd name="T24" fmla="*/ 2 w 2"/>
                    <a:gd name="T25" fmla="*/ 2 h 2"/>
                    <a:gd name="T26" fmla="*/ 2 w 2"/>
                    <a:gd name="T27" fmla="*/ 2 h 2"/>
                    <a:gd name="T28" fmla="*/ 2 w 2"/>
                    <a:gd name="T29" fmla="*/ 2 h 2"/>
                    <a:gd name="T30" fmla="*/ 2 w 2"/>
                    <a:gd name="T31" fmla="*/ 0 h 2"/>
                    <a:gd name="T32" fmla="*/ 2 w 2"/>
                    <a:gd name="T33" fmla="*/ 0 h 2"/>
                    <a:gd name="T34" fmla="*/ 1 w 2"/>
                    <a:gd name="T35" fmla="*/ 0 h 2"/>
                    <a:gd name="T36" fmla="*/ 1 w 2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2"/>
                    <a:gd name="T59" fmla="*/ 2 w 2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3" name="Freeform 4581"/>
                <p:cNvSpPr>
                  <a:spLocks/>
                </p:cNvSpPr>
                <p:nvPr/>
              </p:nvSpPr>
              <p:spPr bwMode="auto">
                <a:xfrm>
                  <a:off x="1033" y="3965"/>
                  <a:ext cx="4" cy="5"/>
                </a:xfrm>
                <a:custGeom>
                  <a:avLst/>
                  <a:gdLst>
                    <a:gd name="T0" fmla="*/ 2 w 4"/>
                    <a:gd name="T1" fmla="*/ 1 h 5"/>
                    <a:gd name="T2" fmla="*/ 2 w 4"/>
                    <a:gd name="T3" fmla="*/ 1 h 5"/>
                    <a:gd name="T4" fmla="*/ 2 w 4"/>
                    <a:gd name="T5" fmla="*/ 1 h 5"/>
                    <a:gd name="T6" fmla="*/ 2 w 4"/>
                    <a:gd name="T7" fmla="*/ 0 h 5"/>
                    <a:gd name="T8" fmla="*/ 2 w 4"/>
                    <a:gd name="T9" fmla="*/ 0 h 5"/>
                    <a:gd name="T10" fmla="*/ 3 w 4"/>
                    <a:gd name="T11" fmla="*/ 0 h 5"/>
                    <a:gd name="T12" fmla="*/ 3 w 4"/>
                    <a:gd name="T13" fmla="*/ 0 h 5"/>
                    <a:gd name="T14" fmla="*/ 4 w 4"/>
                    <a:gd name="T15" fmla="*/ 0 h 5"/>
                    <a:gd name="T16" fmla="*/ 4 w 4"/>
                    <a:gd name="T17" fmla="*/ 1 h 5"/>
                    <a:gd name="T18" fmla="*/ 4 w 4"/>
                    <a:gd name="T19" fmla="*/ 1 h 5"/>
                    <a:gd name="T20" fmla="*/ 4 w 4"/>
                    <a:gd name="T21" fmla="*/ 1 h 5"/>
                    <a:gd name="T22" fmla="*/ 4 w 4"/>
                    <a:gd name="T23" fmla="*/ 2 h 5"/>
                    <a:gd name="T24" fmla="*/ 4 w 4"/>
                    <a:gd name="T25" fmla="*/ 2 h 5"/>
                    <a:gd name="T26" fmla="*/ 3 w 4"/>
                    <a:gd name="T27" fmla="*/ 2 h 5"/>
                    <a:gd name="T28" fmla="*/ 2 w 4"/>
                    <a:gd name="T29" fmla="*/ 4 h 5"/>
                    <a:gd name="T30" fmla="*/ 4 w 4"/>
                    <a:gd name="T31" fmla="*/ 4 h 5"/>
                    <a:gd name="T32" fmla="*/ 4 w 4"/>
                    <a:gd name="T33" fmla="*/ 5 h 5"/>
                    <a:gd name="T34" fmla="*/ 0 w 4"/>
                    <a:gd name="T35" fmla="*/ 5 h 5"/>
                    <a:gd name="T36" fmla="*/ 3 w 4"/>
                    <a:gd name="T37" fmla="*/ 2 h 5"/>
                    <a:gd name="T38" fmla="*/ 3 w 4"/>
                    <a:gd name="T39" fmla="*/ 2 h 5"/>
                    <a:gd name="T40" fmla="*/ 3 w 4"/>
                    <a:gd name="T41" fmla="*/ 2 h 5"/>
                    <a:gd name="T42" fmla="*/ 4 w 4"/>
                    <a:gd name="T43" fmla="*/ 1 h 5"/>
                    <a:gd name="T44" fmla="*/ 4 w 4"/>
                    <a:gd name="T45" fmla="*/ 1 h 5"/>
                    <a:gd name="T46" fmla="*/ 3 w 4"/>
                    <a:gd name="T47" fmla="*/ 1 h 5"/>
                    <a:gd name="T48" fmla="*/ 3 w 4"/>
                    <a:gd name="T49" fmla="*/ 1 h 5"/>
                    <a:gd name="T50" fmla="*/ 3 w 4"/>
                    <a:gd name="T51" fmla="*/ 1 h 5"/>
                    <a:gd name="T52" fmla="*/ 3 w 4"/>
                    <a:gd name="T53" fmla="*/ 0 h 5"/>
                    <a:gd name="T54" fmla="*/ 2 w 4"/>
                    <a:gd name="T55" fmla="*/ 1 h 5"/>
                    <a:gd name="T56" fmla="*/ 2 w 4"/>
                    <a:gd name="T57" fmla="*/ 1 h 5"/>
                    <a:gd name="T58" fmla="*/ 2 w 4"/>
                    <a:gd name="T59" fmla="*/ 1 h 5"/>
                    <a:gd name="T60" fmla="*/ 2 w 4"/>
                    <a:gd name="T61" fmla="*/ 1 h 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4"/>
                    <a:gd name="T94" fmla="*/ 0 h 5"/>
                    <a:gd name="T95" fmla="*/ 4 w 4"/>
                    <a:gd name="T96" fmla="*/ 5 h 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4" h="5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4" name="Freeform 4582"/>
                <p:cNvSpPr>
                  <a:spLocks/>
                </p:cNvSpPr>
                <p:nvPr/>
              </p:nvSpPr>
              <p:spPr bwMode="auto">
                <a:xfrm>
                  <a:off x="1037" y="3965"/>
                  <a:ext cx="4" cy="5"/>
                </a:xfrm>
                <a:custGeom>
                  <a:avLst/>
                  <a:gdLst>
                    <a:gd name="T0" fmla="*/ 2 w 4"/>
                    <a:gd name="T1" fmla="*/ 0 h 5"/>
                    <a:gd name="T2" fmla="*/ 2 w 4"/>
                    <a:gd name="T3" fmla="*/ 0 h 5"/>
                    <a:gd name="T4" fmla="*/ 2 w 4"/>
                    <a:gd name="T5" fmla="*/ 4 h 5"/>
                    <a:gd name="T6" fmla="*/ 4 w 4"/>
                    <a:gd name="T7" fmla="*/ 4 h 5"/>
                    <a:gd name="T8" fmla="*/ 4 w 4"/>
                    <a:gd name="T9" fmla="*/ 4 h 5"/>
                    <a:gd name="T10" fmla="*/ 2 w 4"/>
                    <a:gd name="T11" fmla="*/ 4 h 5"/>
                    <a:gd name="T12" fmla="*/ 2 w 4"/>
                    <a:gd name="T13" fmla="*/ 5 h 5"/>
                    <a:gd name="T14" fmla="*/ 2 w 4"/>
                    <a:gd name="T15" fmla="*/ 5 h 5"/>
                    <a:gd name="T16" fmla="*/ 2 w 4"/>
                    <a:gd name="T17" fmla="*/ 4 h 5"/>
                    <a:gd name="T18" fmla="*/ 0 w 4"/>
                    <a:gd name="T19" fmla="*/ 4 h 5"/>
                    <a:gd name="T20" fmla="*/ 2 w 4"/>
                    <a:gd name="T21" fmla="*/ 0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5"/>
                    <a:gd name="T35" fmla="*/ 4 w 4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5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5" name="Freeform 4583"/>
                <p:cNvSpPr>
                  <a:spLocks/>
                </p:cNvSpPr>
                <p:nvPr/>
              </p:nvSpPr>
              <p:spPr bwMode="auto">
                <a:xfrm>
                  <a:off x="1038" y="3966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3 h 3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"/>
                    <a:gd name="T13" fmla="*/ 0 h 3"/>
                    <a:gd name="T14" fmla="*/ 1 w 1"/>
                    <a:gd name="T15" fmla="*/ 3 h 3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" h="3">
                      <a:moveTo>
                        <a:pt x="1" y="3"/>
                      </a:move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6" name="Freeform 4584"/>
                <p:cNvSpPr>
                  <a:spLocks/>
                </p:cNvSpPr>
                <p:nvPr/>
              </p:nvSpPr>
              <p:spPr bwMode="auto">
                <a:xfrm>
                  <a:off x="1043" y="3965"/>
                  <a:ext cx="1" cy="6"/>
                </a:xfrm>
                <a:custGeom>
                  <a:avLst/>
                  <a:gdLst>
                    <a:gd name="T0" fmla="*/ 0 w 1"/>
                    <a:gd name="T1" fmla="*/ 0 h 6"/>
                    <a:gd name="T2" fmla="*/ 1 w 1"/>
                    <a:gd name="T3" fmla="*/ 0 h 6"/>
                    <a:gd name="T4" fmla="*/ 1 w 1"/>
                    <a:gd name="T5" fmla="*/ 1 h 6"/>
                    <a:gd name="T6" fmla="*/ 0 w 1"/>
                    <a:gd name="T7" fmla="*/ 1 h 6"/>
                    <a:gd name="T8" fmla="*/ 0 w 1"/>
                    <a:gd name="T9" fmla="*/ 2 h 6"/>
                    <a:gd name="T10" fmla="*/ 0 w 1"/>
                    <a:gd name="T11" fmla="*/ 2 h 6"/>
                    <a:gd name="T12" fmla="*/ 0 w 1"/>
                    <a:gd name="T13" fmla="*/ 4 h 6"/>
                    <a:gd name="T14" fmla="*/ 0 w 1"/>
                    <a:gd name="T15" fmla="*/ 5 h 6"/>
                    <a:gd name="T16" fmla="*/ 1 w 1"/>
                    <a:gd name="T17" fmla="*/ 5 h 6"/>
                    <a:gd name="T18" fmla="*/ 1 w 1"/>
                    <a:gd name="T19" fmla="*/ 6 h 6"/>
                    <a:gd name="T20" fmla="*/ 0 w 1"/>
                    <a:gd name="T21" fmla="*/ 6 h 6"/>
                    <a:gd name="T22" fmla="*/ 0 w 1"/>
                    <a:gd name="T23" fmla="*/ 5 h 6"/>
                    <a:gd name="T24" fmla="*/ 0 w 1"/>
                    <a:gd name="T25" fmla="*/ 5 h 6"/>
                    <a:gd name="T26" fmla="*/ 0 w 1"/>
                    <a:gd name="T27" fmla="*/ 4 h 6"/>
                    <a:gd name="T28" fmla="*/ 0 w 1"/>
                    <a:gd name="T29" fmla="*/ 4 h 6"/>
                    <a:gd name="T30" fmla="*/ 0 w 1"/>
                    <a:gd name="T31" fmla="*/ 2 h 6"/>
                    <a:gd name="T32" fmla="*/ 0 w 1"/>
                    <a:gd name="T33" fmla="*/ 1 h 6"/>
                    <a:gd name="T34" fmla="*/ 0 w 1"/>
                    <a:gd name="T35" fmla="*/ 1 h 6"/>
                    <a:gd name="T36" fmla="*/ 0 w 1"/>
                    <a:gd name="T37" fmla="*/ 0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7" name="Freeform 4585"/>
                <p:cNvSpPr>
                  <a:spLocks/>
                </p:cNvSpPr>
                <p:nvPr/>
              </p:nvSpPr>
              <p:spPr bwMode="auto">
                <a:xfrm>
                  <a:off x="1044" y="3965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4 w 4"/>
                    <a:gd name="T3" fmla="*/ 0 h 5"/>
                    <a:gd name="T4" fmla="*/ 1 w 4"/>
                    <a:gd name="T5" fmla="*/ 5 h 5"/>
                    <a:gd name="T6" fmla="*/ 1 w 4"/>
                    <a:gd name="T7" fmla="*/ 5 h 5"/>
                    <a:gd name="T8" fmla="*/ 3 w 4"/>
                    <a:gd name="T9" fmla="*/ 1 h 5"/>
                    <a:gd name="T10" fmla="*/ 0 w 4"/>
                    <a:gd name="T11" fmla="*/ 1 h 5"/>
                    <a:gd name="T12" fmla="*/ 0 w 4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"/>
                    <a:gd name="T22" fmla="*/ 0 h 5"/>
                    <a:gd name="T23" fmla="*/ 4 w 4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" y="5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8" name="Rectangle 4586"/>
                <p:cNvSpPr>
                  <a:spLocks noChangeArrowheads="1"/>
                </p:cNvSpPr>
                <p:nvPr/>
              </p:nvSpPr>
              <p:spPr bwMode="auto">
                <a:xfrm>
                  <a:off x="1048" y="3967"/>
                  <a:ext cx="1" cy="2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19" name="Freeform 4587"/>
                <p:cNvSpPr>
                  <a:spLocks/>
                </p:cNvSpPr>
                <p:nvPr/>
              </p:nvSpPr>
              <p:spPr bwMode="auto">
                <a:xfrm>
                  <a:off x="1050" y="3965"/>
                  <a:ext cx="3" cy="5"/>
                </a:xfrm>
                <a:custGeom>
                  <a:avLst/>
                  <a:gdLst>
                    <a:gd name="T0" fmla="*/ 3 w 3"/>
                    <a:gd name="T1" fmla="*/ 2 h 5"/>
                    <a:gd name="T2" fmla="*/ 3 w 3"/>
                    <a:gd name="T3" fmla="*/ 2 h 5"/>
                    <a:gd name="T4" fmla="*/ 3 w 3"/>
                    <a:gd name="T5" fmla="*/ 2 h 5"/>
                    <a:gd name="T6" fmla="*/ 3 w 3"/>
                    <a:gd name="T7" fmla="*/ 2 h 5"/>
                    <a:gd name="T8" fmla="*/ 3 w 3"/>
                    <a:gd name="T9" fmla="*/ 4 h 5"/>
                    <a:gd name="T10" fmla="*/ 3 w 3"/>
                    <a:gd name="T11" fmla="*/ 4 h 5"/>
                    <a:gd name="T12" fmla="*/ 3 w 3"/>
                    <a:gd name="T13" fmla="*/ 4 h 5"/>
                    <a:gd name="T14" fmla="*/ 3 w 3"/>
                    <a:gd name="T15" fmla="*/ 5 h 5"/>
                    <a:gd name="T16" fmla="*/ 2 w 3"/>
                    <a:gd name="T17" fmla="*/ 5 h 5"/>
                    <a:gd name="T18" fmla="*/ 0 w 3"/>
                    <a:gd name="T19" fmla="*/ 5 h 5"/>
                    <a:gd name="T20" fmla="*/ 0 w 3"/>
                    <a:gd name="T21" fmla="*/ 4 h 5"/>
                    <a:gd name="T22" fmla="*/ 0 w 3"/>
                    <a:gd name="T23" fmla="*/ 4 h 5"/>
                    <a:gd name="T24" fmla="*/ 0 w 3"/>
                    <a:gd name="T25" fmla="*/ 4 h 5"/>
                    <a:gd name="T26" fmla="*/ 0 w 3"/>
                    <a:gd name="T27" fmla="*/ 2 h 5"/>
                    <a:gd name="T28" fmla="*/ 0 w 3"/>
                    <a:gd name="T29" fmla="*/ 2 h 5"/>
                    <a:gd name="T30" fmla="*/ 0 w 3"/>
                    <a:gd name="T31" fmla="*/ 2 h 5"/>
                    <a:gd name="T32" fmla="*/ 0 w 3"/>
                    <a:gd name="T33" fmla="*/ 2 h 5"/>
                    <a:gd name="T34" fmla="*/ 0 w 3"/>
                    <a:gd name="T35" fmla="*/ 2 h 5"/>
                    <a:gd name="T36" fmla="*/ 0 w 3"/>
                    <a:gd name="T37" fmla="*/ 1 h 5"/>
                    <a:gd name="T38" fmla="*/ 0 w 3"/>
                    <a:gd name="T39" fmla="*/ 1 h 5"/>
                    <a:gd name="T40" fmla="*/ 0 w 3"/>
                    <a:gd name="T41" fmla="*/ 1 h 5"/>
                    <a:gd name="T42" fmla="*/ 0 w 3"/>
                    <a:gd name="T43" fmla="*/ 1 h 5"/>
                    <a:gd name="T44" fmla="*/ 0 w 3"/>
                    <a:gd name="T45" fmla="*/ 1 h 5"/>
                    <a:gd name="T46" fmla="*/ 0 w 3"/>
                    <a:gd name="T47" fmla="*/ 0 h 5"/>
                    <a:gd name="T48" fmla="*/ 0 w 3"/>
                    <a:gd name="T49" fmla="*/ 0 h 5"/>
                    <a:gd name="T50" fmla="*/ 2 w 3"/>
                    <a:gd name="T51" fmla="*/ 0 h 5"/>
                    <a:gd name="T52" fmla="*/ 2 w 3"/>
                    <a:gd name="T53" fmla="*/ 0 h 5"/>
                    <a:gd name="T54" fmla="*/ 2 w 3"/>
                    <a:gd name="T55" fmla="*/ 0 h 5"/>
                    <a:gd name="T56" fmla="*/ 3 w 3"/>
                    <a:gd name="T57" fmla="*/ 0 h 5"/>
                    <a:gd name="T58" fmla="*/ 3 w 3"/>
                    <a:gd name="T59" fmla="*/ 0 h 5"/>
                    <a:gd name="T60" fmla="*/ 3 w 3"/>
                    <a:gd name="T61" fmla="*/ 1 h 5"/>
                    <a:gd name="T62" fmla="*/ 3 w 3"/>
                    <a:gd name="T63" fmla="*/ 1 h 5"/>
                    <a:gd name="T64" fmla="*/ 3 w 3"/>
                    <a:gd name="T65" fmla="*/ 1 h 5"/>
                    <a:gd name="T66" fmla="*/ 3 w 3"/>
                    <a:gd name="T67" fmla="*/ 1 h 5"/>
                    <a:gd name="T68" fmla="*/ 3 w 3"/>
                    <a:gd name="T69" fmla="*/ 1 h 5"/>
                    <a:gd name="T70" fmla="*/ 3 w 3"/>
                    <a:gd name="T71" fmla="*/ 2 h 5"/>
                    <a:gd name="T72" fmla="*/ 3 w 3"/>
                    <a:gd name="T73" fmla="*/ 2 h 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"/>
                    <a:gd name="T112" fmla="*/ 0 h 5"/>
                    <a:gd name="T113" fmla="*/ 3 w 3"/>
                    <a:gd name="T114" fmla="*/ 5 h 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" h="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0" name="Freeform 4588"/>
                <p:cNvSpPr>
                  <a:spLocks/>
                </p:cNvSpPr>
                <p:nvPr/>
              </p:nvSpPr>
              <p:spPr bwMode="auto">
                <a:xfrm>
                  <a:off x="1050" y="3965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2 w 3"/>
                    <a:gd name="T3" fmla="*/ 1 h 2"/>
                    <a:gd name="T4" fmla="*/ 0 w 3"/>
                    <a:gd name="T5" fmla="*/ 1 h 2"/>
                    <a:gd name="T6" fmla="*/ 0 w 3"/>
                    <a:gd name="T7" fmla="*/ 1 h 2"/>
                    <a:gd name="T8" fmla="*/ 0 w 3"/>
                    <a:gd name="T9" fmla="*/ 1 h 2"/>
                    <a:gd name="T10" fmla="*/ 0 w 3"/>
                    <a:gd name="T11" fmla="*/ 1 h 2"/>
                    <a:gd name="T12" fmla="*/ 0 w 3"/>
                    <a:gd name="T13" fmla="*/ 1 h 2"/>
                    <a:gd name="T14" fmla="*/ 2 w 3"/>
                    <a:gd name="T15" fmla="*/ 2 h 2"/>
                    <a:gd name="T16" fmla="*/ 2 w 3"/>
                    <a:gd name="T17" fmla="*/ 2 h 2"/>
                    <a:gd name="T18" fmla="*/ 2 w 3"/>
                    <a:gd name="T19" fmla="*/ 2 h 2"/>
                    <a:gd name="T20" fmla="*/ 2 w 3"/>
                    <a:gd name="T21" fmla="*/ 2 h 2"/>
                    <a:gd name="T22" fmla="*/ 2 w 3"/>
                    <a:gd name="T23" fmla="*/ 1 h 2"/>
                    <a:gd name="T24" fmla="*/ 3 w 3"/>
                    <a:gd name="T25" fmla="*/ 1 h 2"/>
                    <a:gd name="T26" fmla="*/ 3 w 3"/>
                    <a:gd name="T27" fmla="*/ 1 h 2"/>
                    <a:gd name="T28" fmla="*/ 3 w 3"/>
                    <a:gd name="T29" fmla="*/ 1 h 2"/>
                    <a:gd name="T30" fmla="*/ 3 w 3"/>
                    <a:gd name="T31" fmla="*/ 1 h 2"/>
                    <a:gd name="T32" fmla="*/ 2 w 3"/>
                    <a:gd name="T33" fmla="*/ 1 h 2"/>
                    <a:gd name="T34" fmla="*/ 2 w 3"/>
                    <a:gd name="T35" fmla="*/ 1 h 2"/>
                    <a:gd name="T36" fmla="*/ 2 w 3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2"/>
                    <a:gd name="T59" fmla="*/ 3 w 3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1" name="Freeform 4589"/>
                <p:cNvSpPr>
                  <a:spLocks/>
                </p:cNvSpPr>
                <p:nvPr/>
              </p:nvSpPr>
              <p:spPr bwMode="auto">
                <a:xfrm>
                  <a:off x="1050" y="3967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2 w 3"/>
                    <a:gd name="T3" fmla="*/ 0 h 2"/>
                    <a:gd name="T4" fmla="*/ 0 w 3"/>
                    <a:gd name="T5" fmla="*/ 0 h 2"/>
                    <a:gd name="T6" fmla="*/ 0 w 3"/>
                    <a:gd name="T7" fmla="*/ 0 h 2"/>
                    <a:gd name="T8" fmla="*/ 0 w 3"/>
                    <a:gd name="T9" fmla="*/ 2 h 2"/>
                    <a:gd name="T10" fmla="*/ 0 w 3"/>
                    <a:gd name="T11" fmla="*/ 2 h 2"/>
                    <a:gd name="T12" fmla="*/ 0 w 3"/>
                    <a:gd name="T13" fmla="*/ 2 h 2"/>
                    <a:gd name="T14" fmla="*/ 0 w 3"/>
                    <a:gd name="T15" fmla="*/ 2 h 2"/>
                    <a:gd name="T16" fmla="*/ 2 w 3"/>
                    <a:gd name="T17" fmla="*/ 2 h 2"/>
                    <a:gd name="T18" fmla="*/ 2 w 3"/>
                    <a:gd name="T19" fmla="*/ 2 h 2"/>
                    <a:gd name="T20" fmla="*/ 2 w 3"/>
                    <a:gd name="T21" fmla="*/ 2 h 2"/>
                    <a:gd name="T22" fmla="*/ 2 w 3"/>
                    <a:gd name="T23" fmla="*/ 2 h 2"/>
                    <a:gd name="T24" fmla="*/ 3 w 3"/>
                    <a:gd name="T25" fmla="*/ 2 h 2"/>
                    <a:gd name="T26" fmla="*/ 3 w 3"/>
                    <a:gd name="T27" fmla="*/ 2 h 2"/>
                    <a:gd name="T28" fmla="*/ 3 w 3"/>
                    <a:gd name="T29" fmla="*/ 2 h 2"/>
                    <a:gd name="T30" fmla="*/ 3 w 3"/>
                    <a:gd name="T31" fmla="*/ 0 h 2"/>
                    <a:gd name="T32" fmla="*/ 3 w 3"/>
                    <a:gd name="T33" fmla="*/ 0 h 2"/>
                    <a:gd name="T34" fmla="*/ 2 w 3"/>
                    <a:gd name="T35" fmla="*/ 0 h 2"/>
                    <a:gd name="T36" fmla="*/ 2 w 3"/>
                    <a:gd name="T37" fmla="*/ 0 h 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2"/>
                    <a:gd name="T59" fmla="*/ 3 w 3"/>
                    <a:gd name="T60" fmla="*/ 2 h 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2" name="Freeform 4590"/>
                <p:cNvSpPr>
                  <a:spLocks/>
                </p:cNvSpPr>
                <p:nvPr/>
              </p:nvSpPr>
              <p:spPr bwMode="auto">
                <a:xfrm>
                  <a:off x="1054" y="3965"/>
                  <a:ext cx="1" cy="6"/>
                </a:xfrm>
                <a:custGeom>
                  <a:avLst/>
                  <a:gdLst>
                    <a:gd name="T0" fmla="*/ 0 w 1"/>
                    <a:gd name="T1" fmla="*/ 6 h 6"/>
                    <a:gd name="T2" fmla="*/ 0 w 1"/>
                    <a:gd name="T3" fmla="*/ 6 h 6"/>
                    <a:gd name="T4" fmla="*/ 0 w 1"/>
                    <a:gd name="T5" fmla="*/ 5 h 6"/>
                    <a:gd name="T6" fmla="*/ 0 w 1"/>
                    <a:gd name="T7" fmla="*/ 5 h 6"/>
                    <a:gd name="T8" fmla="*/ 0 w 1"/>
                    <a:gd name="T9" fmla="*/ 4 h 6"/>
                    <a:gd name="T10" fmla="*/ 0 w 1"/>
                    <a:gd name="T11" fmla="*/ 2 h 6"/>
                    <a:gd name="T12" fmla="*/ 0 w 1"/>
                    <a:gd name="T13" fmla="*/ 2 h 6"/>
                    <a:gd name="T14" fmla="*/ 0 w 1"/>
                    <a:gd name="T15" fmla="*/ 1 h 6"/>
                    <a:gd name="T16" fmla="*/ 0 w 1"/>
                    <a:gd name="T17" fmla="*/ 1 h 6"/>
                    <a:gd name="T18" fmla="*/ 0 w 1"/>
                    <a:gd name="T19" fmla="*/ 0 h 6"/>
                    <a:gd name="T20" fmla="*/ 0 w 1"/>
                    <a:gd name="T21" fmla="*/ 0 h 6"/>
                    <a:gd name="T22" fmla="*/ 0 w 1"/>
                    <a:gd name="T23" fmla="*/ 1 h 6"/>
                    <a:gd name="T24" fmla="*/ 0 w 1"/>
                    <a:gd name="T25" fmla="*/ 1 h 6"/>
                    <a:gd name="T26" fmla="*/ 1 w 1"/>
                    <a:gd name="T27" fmla="*/ 2 h 6"/>
                    <a:gd name="T28" fmla="*/ 1 w 1"/>
                    <a:gd name="T29" fmla="*/ 2 h 6"/>
                    <a:gd name="T30" fmla="*/ 1 w 1"/>
                    <a:gd name="T31" fmla="*/ 4 h 6"/>
                    <a:gd name="T32" fmla="*/ 0 w 1"/>
                    <a:gd name="T33" fmla="*/ 5 h 6"/>
                    <a:gd name="T34" fmla="*/ 0 w 1"/>
                    <a:gd name="T35" fmla="*/ 5 h 6"/>
                    <a:gd name="T36" fmla="*/ 0 w 1"/>
                    <a:gd name="T37" fmla="*/ 6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"/>
                    <a:gd name="T58" fmla="*/ 0 h 6"/>
                    <a:gd name="T59" fmla="*/ 1 w 1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" h="6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6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3" name="Freeform 4591"/>
                <p:cNvSpPr>
                  <a:spLocks/>
                </p:cNvSpPr>
                <p:nvPr/>
              </p:nvSpPr>
              <p:spPr bwMode="auto">
                <a:xfrm>
                  <a:off x="1056" y="3966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1 h 1"/>
                    <a:gd name="T14" fmla="*/ 0 w 1"/>
                    <a:gd name="T15" fmla="*/ 1 h 1"/>
                    <a:gd name="T16" fmla="*/ 0 w 1"/>
                    <a:gd name="T17" fmla="*/ 1 h 1"/>
                    <a:gd name="T18" fmla="*/ 0 w 1"/>
                    <a:gd name="T19" fmla="*/ 1 h 1"/>
                    <a:gd name="T20" fmla="*/ 0 w 1"/>
                    <a:gd name="T21" fmla="*/ 1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4" name="Freeform 4592"/>
                <p:cNvSpPr>
                  <a:spLocks/>
                </p:cNvSpPr>
                <p:nvPr/>
              </p:nvSpPr>
              <p:spPr bwMode="auto">
                <a:xfrm>
                  <a:off x="1056" y="3969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1 h 1"/>
                    <a:gd name="T12" fmla="*/ 0 w 1"/>
                    <a:gd name="T13" fmla="*/ 1 h 1"/>
                    <a:gd name="T14" fmla="*/ 0 w 1"/>
                    <a:gd name="T15" fmla="*/ 1 h 1"/>
                    <a:gd name="T16" fmla="*/ 0 w 1"/>
                    <a:gd name="T17" fmla="*/ 1 h 1"/>
                    <a:gd name="T18" fmla="*/ 0 w 1"/>
                    <a:gd name="T19" fmla="*/ 1 h 1"/>
                    <a:gd name="T20" fmla="*/ 0 w 1"/>
                    <a:gd name="T21" fmla="*/ 1 h 1"/>
                    <a:gd name="T22" fmla="*/ 0 w 1"/>
                    <a:gd name="T23" fmla="*/ 1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  <a:gd name="T30" fmla="*/ 0 w 1"/>
                    <a:gd name="T31" fmla="*/ 0 h 1"/>
                    <a:gd name="T32" fmla="*/ 0 w 1"/>
                    <a:gd name="T33" fmla="*/ 0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5" name="Freeform 4593"/>
                <p:cNvSpPr>
                  <a:spLocks/>
                </p:cNvSpPr>
                <p:nvPr/>
              </p:nvSpPr>
              <p:spPr bwMode="auto">
                <a:xfrm>
                  <a:off x="1059" y="3965"/>
                  <a:ext cx="3" cy="5"/>
                </a:xfrm>
                <a:custGeom>
                  <a:avLst/>
                  <a:gdLst>
                    <a:gd name="T0" fmla="*/ 1 w 3"/>
                    <a:gd name="T1" fmla="*/ 1 h 5"/>
                    <a:gd name="T2" fmla="*/ 0 w 3"/>
                    <a:gd name="T3" fmla="*/ 1 h 5"/>
                    <a:gd name="T4" fmla="*/ 0 w 3"/>
                    <a:gd name="T5" fmla="*/ 1 h 5"/>
                    <a:gd name="T6" fmla="*/ 1 w 3"/>
                    <a:gd name="T7" fmla="*/ 0 h 5"/>
                    <a:gd name="T8" fmla="*/ 1 w 3"/>
                    <a:gd name="T9" fmla="*/ 0 h 5"/>
                    <a:gd name="T10" fmla="*/ 1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2 w 3"/>
                    <a:gd name="T17" fmla="*/ 0 h 5"/>
                    <a:gd name="T18" fmla="*/ 2 w 3"/>
                    <a:gd name="T19" fmla="*/ 1 h 5"/>
                    <a:gd name="T20" fmla="*/ 2 w 3"/>
                    <a:gd name="T21" fmla="*/ 1 h 5"/>
                    <a:gd name="T22" fmla="*/ 2 w 3"/>
                    <a:gd name="T23" fmla="*/ 1 h 5"/>
                    <a:gd name="T24" fmla="*/ 2 w 3"/>
                    <a:gd name="T25" fmla="*/ 1 h 5"/>
                    <a:gd name="T26" fmla="*/ 2 w 3"/>
                    <a:gd name="T27" fmla="*/ 2 h 5"/>
                    <a:gd name="T28" fmla="*/ 2 w 3"/>
                    <a:gd name="T29" fmla="*/ 2 h 5"/>
                    <a:gd name="T30" fmla="*/ 2 w 3"/>
                    <a:gd name="T31" fmla="*/ 2 h 5"/>
                    <a:gd name="T32" fmla="*/ 3 w 3"/>
                    <a:gd name="T33" fmla="*/ 2 h 5"/>
                    <a:gd name="T34" fmla="*/ 3 w 3"/>
                    <a:gd name="T35" fmla="*/ 4 h 5"/>
                    <a:gd name="T36" fmla="*/ 3 w 3"/>
                    <a:gd name="T37" fmla="*/ 4 h 5"/>
                    <a:gd name="T38" fmla="*/ 2 w 3"/>
                    <a:gd name="T39" fmla="*/ 4 h 5"/>
                    <a:gd name="T40" fmla="*/ 2 w 3"/>
                    <a:gd name="T41" fmla="*/ 4 h 5"/>
                    <a:gd name="T42" fmla="*/ 2 w 3"/>
                    <a:gd name="T43" fmla="*/ 5 h 5"/>
                    <a:gd name="T44" fmla="*/ 2 w 3"/>
                    <a:gd name="T45" fmla="*/ 5 h 5"/>
                    <a:gd name="T46" fmla="*/ 1 w 3"/>
                    <a:gd name="T47" fmla="*/ 5 h 5"/>
                    <a:gd name="T48" fmla="*/ 1 w 3"/>
                    <a:gd name="T49" fmla="*/ 5 h 5"/>
                    <a:gd name="T50" fmla="*/ 1 w 3"/>
                    <a:gd name="T51" fmla="*/ 5 h 5"/>
                    <a:gd name="T52" fmla="*/ 0 w 3"/>
                    <a:gd name="T53" fmla="*/ 4 h 5"/>
                    <a:gd name="T54" fmla="*/ 0 w 3"/>
                    <a:gd name="T55" fmla="*/ 4 h 5"/>
                    <a:gd name="T56" fmla="*/ 1 w 3"/>
                    <a:gd name="T57" fmla="*/ 4 h 5"/>
                    <a:gd name="T58" fmla="*/ 1 w 3"/>
                    <a:gd name="T59" fmla="*/ 4 h 5"/>
                    <a:gd name="T60" fmla="*/ 1 w 3"/>
                    <a:gd name="T61" fmla="*/ 4 h 5"/>
                    <a:gd name="T62" fmla="*/ 1 w 3"/>
                    <a:gd name="T63" fmla="*/ 4 h 5"/>
                    <a:gd name="T64" fmla="*/ 1 w 3"/>
                    <a:gd name="T65" fmla="*/ 4 h 5"/>
                    <a:gd name="T66" fmla="*/ 2 w 3"/>
                    <a:gd name="T67" fmla="*/ 4 h 5"/>
                    <a:gd name="T68" fmla="*/ 2 w 3"/>
                    <a:gd name="T69" fmla="*/ 4 h 5"/>
                    <a:gd name="T70" fmla="*/ 2 w 3"/>
                    <a:gd name="T71" fmla="*/ 4 h 5"/>
                    <a:gd name="T72" fmla="*/ 2 w 3"/>
                    <a:gd name="T73" fmla="*/ 4 h 5"/>
                    <a:gd name="T74" fmla="*/ 2 w 3"/>
                    <a:gd name="T75" fmla="*/ 2 h 5"/>
                    <a:gd name="T76" fmla="*/ 2 w 3"/>
                    <a:gd name="T77" fmla="*/ 2 h 5"/>
                    <a:gd name="T78" fmla="*/ 2 w 3"/>
                    <a:gd name="T79" fmla="*/ 2 h 5"/>
                    <a:gd name="T80" fmla="*/ 2 w 3"/>
                    <a:gd name="T81" fmla="*/ 2 h 5"/>
                    <a:gd name="T82" fmla="*/ 2 w 3"/>
                    <a:gd name="T83" fmla="*/ 2 h 5"/>
                    <a:gd name="T84" fmla="*/ 1 w 3"/>
                    <a:gd name="T85" fmla="*/ 2 h 5"/>
                    <a:gd name="T86" fmla="*/ 1 w 3"/>
                    <a:gd name="T87" fmla="*/ 2 h 5"/>
                    <a:gd name="T88" fmla="*/ 1 w 3"/>
                    <a:gd name="T89" fmla="*/ 2 h 5"/>
                    <a:gd name="T90" fmla="*/ 2 w 3"/>
                    <a:gd name="T91" fmla="*/ 2 h 5"/>
                    <a:gd name="T92" fmla="*/ 2 w 3"/>
                    <a:gd name="T93" fmla="*/ 1 h 5"/>
                    <a:gd name="T94" fmla="*/ 2 w 3"/>
                    <a:gd name="T95" fmla="*/ 1 h 5"/>
                    <a:gd name="T96" fmla="*/ 2 w 3"/>
                    <a:gd name="T97" fmla="*/ 1 h 5"/>
                    <a:gd name="T98" fmla="*/ 2 w 3"/>
                    <a:gd name="T99" fmla="*/ 1 h 5"/>
                    <a:gd name="T100" fmla="*/ 2 w 3"/>
                    <a:gd name="T101" fmla="*/ 1 h 5"/>
                    <a:gd name="T102" fmla="*/ 2 w 3"/>
                    <a:gd name="T103" fmla="*/ 1 h 5"/>
                    <a:gd name="T104" fmla="*/ 2 w 3"/>
                    <a:gd name="T105" fmla="*/ 1 h 5"/>
                    <a:gd name="T106" fmla="*/ 1 w 3"/>
                    <a:gd name="T107" fmla="*/ 0 h 5"/>
                    <a:gd name="T108" fmla="*/ 1 w 3"/>
                    <a:gd name="T109" fmla="*/ 1 h 5"/>
                    <a:gd name="T110" fmla="*/ 1 w 3"/>
                    <a:gd name="T111" fmla="*/ 1 h 5"/>
                    <a:gd name="T112" fmla="*/ 1 w 3"/>
                    <a:gd name="T113" fmla="*/ 1 h 5"/>
                    <a:gd name="T114" fmla="*/ 1 w 3"/>
                    <a:gd name="T115" fmla="*/ 1 h 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"/>
                    <a:gd name="T175" fmla="*/ 0 h 5"/>
                    <a:gd name="T176" fmla="*/ 3 w 3"/>
                    <a:gd name="T177" fmla="*/ 5 h 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" h="5">
                      <a:moveTo>
                        <a:pt x="1" y="1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6" name="Freeform 4594"/>
                <p:cNvSpPr>
                  <a:spLocks/>
                </p:cNvSpPr>
                <p:nvPr/>
              </p:nvSpPr>
              <p:spPr bwMode="auto">
                <a:xfrm>
                  <a:off x="1062" y="3965"/>
                  <a:ext cx="3" cy="5"/>
                </a:xfrm>
                <a:custGeom>
                  <a:avLst/>
                  <a:gdLst>
                    <a:gd name="T0" fmla="*/ 2 w 3"/>
                    <a:gd name="T1" fmla="*/ 5 h 5"/>
                    <a:gd name="T2" fmla="*/ 0 w 3"/>
                    <a:gd name="T3" fmla="*/ 5 h 5"/>
                    <a:gd name="T4" fmla="*/ 2 w 3"/>
                    <a:gd name="T5" fmla="*/ 2 h 5"/>
                    <a:gd name="T6" fmla="*/ 2 w 3"/>
                    <a:gd name="T7" fmla="*/ 2 h 5"/>
                    <a:gd name="T8" fmla="*/ 2 w 3"/>
                    <a:gd name="T9" fmla="*/ 2 h 5"/>
                    <a:gd name="T10" fmla="*/ 2 w 3"/>
                    <a:gd name="T11" fmla="*/ 2 h 5"/>
                    <a:gd name="T12" fmla="*/ 0 w 3"/>
                    <a:gd name="T13" fmla="*/ 2 h 5"/>
                    <a:gd name="T14" fmla="*/ 0 w 3"/>
                    <a:gd name="T15" fmla="*/ 2 h 5"/>
                    <a:gd name="T16" fmla="*/ 0 w 3"/>
                    <a:gd name="T17" fmla="*/ 1 h 5"/>
                    <a:gd name="T18" fmla="*/ 0 w 3"/>
                    <a:gd name="T19" fmla="*/ 1 h 5"/>
                    <a:gd name="T20" fmla="*/ 0 w 3"/>
                    <a:gd name="T21" fmla="*/ 1 h 5"/>
                    <a:gd name="T22" fmla="*/ 0 w 3"/>
                    <a:gd name="T23" fmla="*/ 0 h 5"/>
                    <a:gd name="T24" fmla="*/ 2 w 3"/>
                    <a:gd name="T25" fmla="*/ 0 h 5"/>
                    <a:gd name="T26" fmla="*/ 2 w 3"/>
                    <a:gd name="T27" fmla="*/ 0 h 5"/>
                    <a:gd name="T28" fmla="*/ 2 w 3"/>
                    <a:gd name="T29" fmla="*/ 0 h 5"/>
                    <a:gd name="T30" fmla="*/ 2 w 3"/>
                    <a:gd name="T31" fmla="*/ 0 h 5"/>
                    <a:gd name="T32" fmla="*/ 3 w 3"/>
                    <a:gd name="T33" fmla="*/ 0 h 5"/>
                    <a:gd name="T34" fmla="*/ 3 w 3"/>
                    <a:gd name="T35" fmla="*/ 0 h 5"/>
                    <a:gd name="T36" fmla="*/ 3 w 3"/>
                    <a:gd name="T37" fmla="*/ 1 h 5"/>
                    <a:gd name="T38" fmla="*/ 3 w 3"/>
                    <a:gd name="T39" fmla="*/ 1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2 h 5"/>
                    <a:gd name="T46" fmla="*/ 3 w 3"/>
                    <a:gd name="T47" fmla="*/ 2 h 5"/>
                    <a:gd name="T48" fmla="*/ 3 w 3"/>
                    <a:gd name="T49" fmla="*/ 2 h 5"/>
                    <a:gd name="T50" fmla="*/ 2 w 3"/>
                    <a:gd name="T51" fmla="*/ 5 h 5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"/>
                    <a:gd name="T79" fmla="*/ 0 h 5"/>
                    <a:gd name="T80" fmla="*/ 3 w 3"/>
                    <a:gd name="T81" fmla="*/ 5 h 5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" h="5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5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7" name="Freeform 4595"/>
                <p:cNvSpPr>
                  <a:spLocks/>
                </p:cNvSpPr>
                <p:nvPr/>
              </p:nvSpPr>
              <p:spPr bwMode="auto">
                <a:xfrm>
                  <a:off x="1062" y="3965"/>
                  <a:ext cx="3" cy="2"/>
                </a:xfrm>
                <a:custGeom>
                  <a:avLst/>
                  <a:gdLst>
                    <a:gd name="T0" fmla="*/ 2 w 3"/>
                    <a:gd name="T1" fmla="*/ 2 h 2"/>
                    <a:gd name="T2" fmla="*/ 2 w 3"/>
                    <a:gd name="T3" fmla="*/ 2 h 2"/>
                    <a:gd name="T4" fmla="*/ 3 w 3"/>
                    <a:gd name="T5" fmla="*/ 2 h 2"/>
                    <a:gd name="T6" fmla="*/ 3 w 3"/>
                    <a:gd name="T7" fmla="*/ 1 h 2"/>
                    <a:gd name="T8" fmla="*/ 3 w 3"/>
                    <a:gd name="T9" fmla="*/ 1 h 2"/>
                    <a:gd name="T10" fmla="*/ 3 w 3"/>
                    <a:gd name="T11" fmla="*/ 1 h 2"/>
                    <a:gd name="T12" fmla="*/ 3 w 3"/>
                    <a:gd name="T13" fmla="*/ 1 h 2"/>
                    <a:gd name="T14" fmla="*/ 2 w 3"/>
                    <a:gd name="T15" fmla="*/ 1 h 2"/>
                    <a:gd name="T16" fmla="*/ 2 w 3"/>
                    <a:gd name="T17" fmla="*/ 0 h 2"/>
                    <a:gd name="T18" fmla="*/ 2 w 3"/>
                    <a:gd name="T19" fmla="*/ 1 h 2"/>
                    <a:gd name="T20" fmla="*/ 2 w 3"/>
                    <a:gd name="T21" fmla="*/ 1 h 2"/>
                    <a:gd name="T22" fmla="*/ 0 w 3"/>
                    <a:gd name="T23" fmla="*/ 1 h 2"/>
                    <a:gd name="T24" fmla="*/ 0 w 3"/>
                    <a:gd name="T25" fmla="*/ 1 h 2"/>
                    <a:gd name="T26" fmla="*/ 0 w 3"/>
                    <a:gd name="T27" fmla="*/ 1 h 2"/>
                    <a:gd name="T28" fmla="*/ 2 w 3"/>
                    <a:gd name="T29" fmla="*/ 2 h 2"/>
                    <a:gd name="T30" fmla="*/ 2 w 3"/>
                    <a:gd name="T31" fmla="*/ 2 h 2"/>
                    <a:gd name="T32" fmla="*/ 2 w 3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"/>
                    <a:gd name="T52" fmla="*/ 0 h 2"/>
                    <a:gd name="T53" fmla="*/ 3 w 3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" h="2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2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8" name="Freeform 4596"/>
                <p:cNvSpPr>
                  <a:spLocks/>
                </p:cNvSpPr>
                <p:nvPr/>
              </p:nvSpPr>
              <p:spPr bwMode="auto">
                <a:xfrm>
                  <a:off x="1066" y="3965"/>
                  <a:ext cx="3" cy="5"/>
                </a:xfrm>
                <a:custGeom>
                  <a:avLst/>
                  <a:gdLst>
                    <a:gd name="T0" fmla="*/ 3 w 3"/>
                    <a:gd name="T1" fmla="*/ 0 h 5"/>
                    <a:gd name="T2" fmla="*/ 0 w 3"/>
                    <a:gd name="T3" fmla="*/ 5 h 5"/>
                    <a:gd name="T4" fmla="*/ 0 w 3"/>
                    <a:gd name="T5" fmla="*/ 5 h 5"/>
                    <a:gd name="T6" fmla="*/ 1 w 3"/>
                    <a:gd name="T7" fmla="*/ 0 h 5"/>
                    <a:gd name="T8" fmla="*/ 3 w 3"/>
                    <a:gd name="T9" fmla="*/ 0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5"/>
                    <a:gd name="T17" fmla="*/ 3 w 3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5">
                      <a:moveTo>
                        <a:pt x="3" y="0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29" name="Freeform 4597"/>
                <p:cNvSpPr>
                  <a:spLocks/>
                </p:cNvSpPr>
                <p:nvPr/>
              </p:nvSpPr>
              <p:spPr bwMode="auto">
                <a:xfrm>
                  <a:off x="1069" y="3965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0 h 5"/>
                    <a:gd name="T4" fmla="*/ 1 w 1"/>
                    <a:gd name="T5" fmla="*/ 5 h 5"/>
                    <a:gd name="T6" fmla="*/ 1 w 1"/>
                    <a:gd name="T7" fmla="*/ 5 h 5"/>
                    <a:gd name="T8" fmla="*/ 1 w 1"/>
                    <a:gd name="T9" fmla="*/ 1 h 5"/>
                    <a:gd name="T10" fmla="*/ 0 w 1"/>
                    <a:gd name="T11" fmla="*/ 1 h 5"/>
                    <a:gd name="T12" fmla="*/ 1 w 1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5"/>
                    <a:gd name="T23" fmla="*/ 1 w 1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0" name="Freeform 4598"/>
                <p:cNvSpPr>
                  <a:spLocks/>
                </p:cNvSpPr>
                <p:nvPr/>
              </p:nvSpPr>
              <p:spPr bwMode="auto">
                <a:xfrm>
                  <a:off x="1072" y="3965"/>
                  <a:ext cx="3" cy="5"/>
                </a:xfrm>
                <a:custGeom>
                  <a:avLst/>
                  <a:gdLst>
                    <a:gd name="T0" fmla="*/ 0 w 3"/>
                    <a:gd name="T1" fmla="*/ 5 h 5"/>
                    <a:gd name="T2" fmla="*/ 0 w 3"/>
                    <a:gd name="T3" fmla="*/ 5 h 5"/>
                    <a:gd name="T4" fmla="*/ 1 w 3"/>
                    <a:gd name="T5" fmla="*/ 2 h 5"/>
                    <a:gd name="T6" fmla="*/ 1 w 3"/>
                    <a:gd name="T7" fmla="*/ 2 h 5"/>
                    <a:gd name="T8" fmla="*/ 1 w 3"/>
                    <a:gd name="T9" fmla="*/ 2 h 5"/>
                    <a:gd name="T10" fmla="*/ 0 w 3"/>
                    <a:gd name="T11" fmla="*/ 2 h 5"/>
                    <a:gd name="T12" fmla="*/ 0 w 3"/>
                    <a:gd name="T13" fmla="*/ 2 h 5"/>
                    <a:gd name="T14" fmla="*/ 0 w 3"/>
                    <a:gd name="T15" fmla="*/ 2 h 5"/>
                    <a:gd name="T16" fmla="*/ 0 w 3"/>
                    <a:gd name="T17" fmla="*/ 1 h 5"/>
                    <a:gd name="T18" fmla="*/ 0 w 3"/>
                    <a:gd name="T19" fmla="*/ 1 h 5"/>
                    <a:gd name="T20" fmla="*/ 0 w 3"/>
                    <a:gd name="T21" fmla="*/ 1 h 5"/>
                    <a:gd name="T22" fmla="*/ 0 w 3"/>
                    <a:gd name="T23" fmla="*/ 0 h 5"/>
                    <a:gd name="T24" fmla="*/ 0 w 3"/>
                    <a:gd name="T25" fmla="*/ 0 h 5"/>
                    <a:gd name="T26" fmla="*/ 1 w 3"/>
                    <a:gd name="T27" fmla="*/ 0 h 5"/>
                    <a:gd name="T28" fmla="*/ 1 w 3"/>
                    <a:gd name="T29" fmla="*/ 0 h 5"/>
                    <a:gd name="T30" fmla="*/ 1 w 3"/>
                    <a:gd name="T31" fmla="*/ 0 h 5"/>
                    <a:gd name="T32" fmla="*/ 1 w 3"/>
                    <a:gd name="T33" fmla="*/ 0 h 5"/>
                    <a:gd name="T34" fmla="*/ 3 w 3"/>
                    <a:gd name="T35" fmla="*/ 0 h 5"/>
                    <a:gd name="T36" fmla="*/ 3 w 3"/>
                    <a:gd name="T37" fmla="*/ 1 h 5"/>
                    <a:gd name="T38" fmla="*/ 3 w 3"/>
                    <a:gd name="T39" fmla="*/ 1 h 5"/>
                    <a:gd name="T40" fmla="*/ 3 w 3"/>
                    <a:gd name="T41" fmla="*/ 1 h 5"/>
                    <a:gd name="T42" fmla="*/ 3 w 3"/>
                    <a:gd name="T43" fmla="*/ 1 h 5"/>
                    <a:gd name="T44" fmla="*/ 3 w 3"/>
                    <a:gd name="T45" fmla="*/ 2 h 5"/>
                    <a:gd name="T46" fmla="*/ 3 w 3"/>
                    <a:gd name="T47" fmla="*/ 2 h 5"/>
                    <a:gd name="T48" fmla="*/ 3 w 3"/>
                    <a:gd name="T49" fmla="*/ 2 h 5"/>
                    <a:gd name="T50" fmla="*/ 0 w 3"/>
                    <a:gd name="T51" fmla="*/ 5 h 5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"/>
                    <a:gd name="T79" fmla="*/ 0 h 5"/>
                    <a:gd name="T80" fmla="*/ 3 w 3"/>
                    <a:gd name="T81" fmla="*/ 5 h 5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1" name="Freeform 4599"/>
                <p:cNvSpPr>
                  <a:spLocks/>
                </p:cNvSpPr>
                <p:nvPr/>
              </p:nvSpPr>
              <p:spPr bwMode="auto">
                <a:xfrm>
                  <a:off x="1072" y="3965"/>
                  <a:ext cx="3" cy="2"/>
                </a:xfrm>
                <a:custGeom>
                  <a:avLst/>
                  <a:gdLst>
                    <a:gd name="T0" fmla="*/ 1 w 3"/>
                    <a:gd name="T1" fmla="*/ 2 h 2"/>
                    <a:gd name="T2" fmla="*/ 1 w 3"/>
                    <a:gd name="T3" fmla="*/ 2 h 2"/>
                    <a:gd name="T4" fmla="*/ 1 w 3"/>
                    <a:gd name="T5" fmla="*/ 2 h 2"/>
                    <a:gd name="T6" fmla="*/ 3 w 3"/>
                    <a:gd name="T7" fmla="*/ 1 h 2"/>
                    <a:gd name="T8" fmla="*/ 3 w 3"/>
                    <a:gd name="T9" fmla="*/ 1 h 2"/>
                    <a:gd name="T10" fmla="*/ 3 w 3"/>
                    <a:gd name="T11" fmla="*/ 1 h 2"/>
                    <a:gd name="T12" fmla="*/ 1 w 3"/>
                    <a:gd name="T13" fmla="*/ 1 h 2"/>
                    <a:gd name="T14" fmla="*/ 1 w 3"/>
                    <a:gd name="T15" fmla="*/ 1 h 2"/>
                    <a:gd name="T16" fmla="*/ 1 w 3"/>
                    <a:gd name="T17" fmla="*/ 0 h 2"/>
                    <a:gd name="T18" fmla="*/ 1 w 3"/>
                    <a:gd name="T19" fmla="*/ 1 h 2"/>
                    <a:gd name="T20" fmla="*/ 0 w 3"/>
                    <a:gd name="T21" fmla="*/ 1 h 2"/>
                    <a:gd name="T22" fmla="*/ 0 w 3"/>
                    <a:gd name="T23" fmla="*/ 1 h 2"/>
                    <a:gd name="T24" fmla="*/ 0 w 3"/>
                    <a:gd name="T25" fmla="*/ 1 h 2"/>
                    <a:gd name="T26" fmla="*/ 0 w 3"/>
                    <a:gd name="T27" fmla="*/ 1 h 2"/>
                    <a:gd name="T28" fmla="*/ 0 w 3"/>
                    <a:gd name="T29" fmla="*/ 2 h 2"/>
                    <a:gd name="T30" fmla="*/ 1 w 3"/>
                    <a:gd name="T31" fmla="*/ 2 h 2"/>
                    <a:gd name="T32" fmla="*/ 1 w 3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"/>
                    <a:gd name="T52" fmla="*/ 0 h 2"/>
                    <a:gd name="T53" fmla="*/ 3 w 3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" h="2"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2" name="Line 4600"/>
                <p:cNvSpPr>
                  <a:spLocks noChangeShapeType="1"/>
                </p:cNvSpPr>
                <p:nvPr/>
              </p:nvSpPr>
              <p:spPr bwMode="auto">
                <a:xfrm flipV="1">
                  <a:off x="651" y="3162"/>
                  <a:ext cx="1" cy="319"/>
                </a:xfrm>
                <a:prstGeom prst="line">
                  <a:avLst/>
                </a:prstGeom>
                <a:noFill/>
                <a:ln w="1588">
                  <a:solidFill>
                    <a:srgbClr val="1F1A17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3" name="Freeform 4601"/>
                <p:cNvSpPr>
                  <a:spLocks/>
                </p:cNvSpPr>
                <p:nvPr/>
              </p:nvSpPr>
              <p:spPr bwMode="auto">
                <a:xfrm>
                  <a:off x="1461" y="3317"/>
                  <a:ext cx="165" cy="390"/>
                </a:xfrm>
                <a:custGeom>
                  <a:avLst/>
                  <a:gdLst>
                    <a:gd name="T0" fmla="*/ 115 w 165"/>
                    <a:gd name="T1" fmla="*/ 0 h 390"/>
                    <a:gd name="T2" fmla="*/ 165 w 165"/>
                    <a:gd name="T3" fmla="*/ 0 h 390"/>
                    <a:gd name="T4" fmla="*/ 165 w 165"/>
                    <a:gd name="T5" fmla="*/ 373 h 390"/>
                    <a:gd name="T6" fmla="*/ 34 w 165"/>
                    <a:gd name="T7" fmla="*/ 373 h 390"/>
                    <a:gd name="T8" fmla="*/ 33 w 165"/>
                    <a:gd name="T9" fmla="*/ 365 h 390"/>
                    <a:gd name="T10" fmla="*/ 14 w 165"/>
                    <a:gd name="T11" fmla="*/ 365 h 390"/>
                    <a:gd name="T12" fmla="*/ 14 w 165"/>
                    <a:gd name="T13" fmla="*/ 235 h 390"/>
                    <a:gd name="T14" fmla="*/ 0 w 165"/>
                    <a:gd name="T15" fmla="*/ 235 h 390"/>
                    <a:gd name="T16" fmla="*/ 0 w 165"/>
                    <a:gd name="T17" fmla="*/ 390 h 390"/>
                    <a:gd name="T18" fmla="*/ 13 w 165"/>
                    <a:gd name="T19" fmla="*/ 390 h 39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65"/>
                    <a:gd name="T31" fmla="*/ 0 h 390"/>
                    <a:gd name="T32" fmla="*/ 165 w 165"/>
                    <a:gd name="T33" fmla="*/ 390 h 39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65" h="390">
                      <a:moveTo>
                        <a:pt x="115" y="0"/>
                      </a:moveTo>
                      <a:lnTo>
                        <a:pt x="165" y="0"/>
                      </a:lnTo>
                      <a:lnTo>
                        <a:pt x="165" y="373"/>
                      </a:lnTo>
                      <a:lnTo>
                        <a:pt x="34" y="373"/>
                      </a:lnTo>
                      <a:lnTo>
                        <a:pt x="33" y="365"/>
                      </a:lnTo>
                      <a:lnTo>
                        <a:pt x="14" y="365"/>
                      </a:lnTo>
                      <a:lnTo>
                        <a:pt x="14" y="235"/>
                      </a:lnTo>
                      <a:lnTo>
                        <a:pt x="0" y="235"/>
                      </a:lnTo>
                      <a:lnTo>
                        <a:pt x="0" y="390"/>
                      </a:lnTo>
                      <a:lnTo>
                        <a:pt x="13" y="390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4" name="Freeform 4602"/>
                <p:cNvSpPr>
                  <a:spLocks/>
                </p:cNvSpPr>
                <p:nvPr/>
              </p:nvSpPr>
              <p:spPr bwMode="auto">
                <a:xfrm>
                  <a:off x="1247" y="3707"/>
                  <a:ext cx="227" cy="155"/>
                </a:xfrm>
                <a:custGeom>
                  <a:avLst/>
                  <a:gdLst>
                    <a:gd name="T0" fmla="*/ 227 w 227"/>
                    <a:gd name="T1" fmla="*/ 0 h 155"/>
                    <a:gd name="T2" fmla="*/ 227 w 227"/>
                    <a:gd name="T3" fmla="*/ 155 h 155"/>
                    <a:gd name="T4" fmla="*/ 0 w 227"/>
                    <a:gd name="T5" fmla="*/ 154 h 155"/>
                    <a:gd name="T6" fmla="*/ 0 60000 65536"/>
                    <a:gd name="T7" fmla="*/ 0 60000 65536"/>
                    <a:gd name="T8" fmla="*/ 0 60000 65536"/>
                    <a:gd name="T9" fmla="*/ 0 w 227"/>
                    <a:gd name="T10" fmla="*/ 0 h 155"/>
                    <a:gd name="T11" fmla="*/ 227 w 227"/>
                    <a:gd name="T12" fmla="*/ 155 h 15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27" h="155">
                      <a:moveTo>
                        <a:pt x="227" y="0"/>
                      </a:moveTo>
                      <a:lnTo>
                        <a:pt x="227" y="155"/>
                      </a:lnTo>
                      <a:lnTo>
                        <a:pt x="0" y="154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5" name="Rectangle 4603"/>
                <p:cNvSpPr>
                  <a:spLocks noChangeArrowheads="1"/>
                </p:cNvSpPr>
                <p:nvPr/>
              </p:nvSpPr>
              <p:spPr bwMode="auto">
                <a:xfrm>
                  <a:off x="1640" y="3317"/>
                  <a:ext cx="33" cy="232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6" name="Rectangle 4604"/>
                <p:cNvSpPr>
                  <a:spLocks noChangeArrowheads="1"/>
                </p:cNvSpPr>
                <p:nvPr/>
              </p:nvSpPr>
              <p:spPr bwMode="auto">
                <a:xfrm>
                  <a:off x="606" y="4058"/>
                  <a:ext cx="25" cy="1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7" name="Rectangle 4605"/>
                <p:cNvSpPr>
                  <a:spLocks noChangeArrowheads="1"/>
                </p:cNvSpPr>
                <p:nvPr/>
              </p:nvSpPr>
              <p:spPr bwMode="auto">
                <a:xfrm>
                  <a:off x="606" y="4058"/>
                  <a:ext cx="25" cy="18"/>
                </a:xfrm>
                <a:prstGeom prst="rect">
                  <a:avLst/>
                </a:prstGeom>
                <a:noFill/>
                <a:ln w="1588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8" name="Line 4606"/>
                <p:cNvSpPr>
                  <a:spLocks noChangeShapeType="1"/>
                </p:cNvSpPr>
                <p:nvPr/>
              </p:nvSpPr>
              <p:spPr bwMode="auto">
                <a:xfrm>
                  <a:off x="612" y="4058"/>
                  <a:ext cx="11" cy="1"/>
                </a:xfrm>
                <a:prstGeom prst="line">
                  <a:avLst/>
                </a:prstGeom>
                <a:noFill/>
                <a:ln w="1588">
                  <a:solidFill>
                    <a:srgbClr val="1F1A17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39" name="Line 4607"/>
                <p:cNvSpPr>
                  <a:spLocks noChangeShapeType="1"/>
                </p:cNvSpPr>
                <p:nvPr/>
              </p:nvSpPr>
              <p:spPr bwMode="auto">
                <a:xfrm>
                  <a:off x="612" y="4076"/>
                  <a:ext cx="11" cy="1"/>
                </a:xfrm>
                <a:prstGeom prst="line">
                  <a:avLst/>
                </a:prstGeom>
                <a:noFill/>
                <a:ln w="1588">
                  <a:solidFill>
                    <a:srgbClr val="1F1A17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0" name="Freeform 4608"/>
                <p:cNvSpPr>
                  <a:spLocks/>
                </p:cNvSpPr>
                <p:nvPr/>
              </p:nvSpPr>
              <p:spPr bwMode="auto">
                <a:xfrm>
                  <a:off x="1232" y="4028"/>
                  <a:ext cx="402" cy="195"/>
                </a:xfrm>
                <a:custGeom>
                  <a:avLst/>
                  <a:gdLst>
                    <a:gd name="T0" fmla="*/ 356 w 402"/>
                    <a:gd name="T1" fmla="*/ 195 h 195"/>
                    <a:gd name="T2" fmla="*/ 0 w 402"/>
                    <a:gd name="T3" fmla="*/ 195 h 195"/>
                    <a:gd name="T4" fmla="*/ 0 w 402"/>
                    <a:gd name="T5" fmla="*/ 0 h 195"/>
                    <a:gd name="T6" fmla="*/ 379 w 402"/>
                    <a:gd name="T7" fmla="*/ 0 h 195"/>
                    <a:gd name="T8" fmla="*/ 379 w 402"/>
                    <a:gd name="T9" fmla="*/ 59 h 195"/>
                    <a:gd name="T10" fmla="*/ 402 w 402"/>
                    <a:gd name="T11" fmla="*/ 59 h 19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2"/>
                    <a:gd name="T19" fmla="*/ 0 h 195"/>
                    <a:gd name="T20" fmla="*/ 402 w 402"/>
                    <a:gd name="T21" fmla="*/ 195 h 19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2" h="195">
                      <a:moveTo>
                        <a:pt x="356" y="195"/>
                      </a:moveTo>
                      <a:lnTo>
                        <a:pt x="0" y="195"/>
                      </a:lnTo>
                      <a:lnTo>
                        <a:pt x="0" y="0"/>
                      </a:lnTo>
                      <a:lnTo>
                        <a:pt x="379" y="0"/>
                      </a:lnTo>
                      <a:lnTo>
                        <a:pt x="379" y="59"/>
                      </a:lnTo>
                      <a:lnTo>
                        <a:pt x="402" y="59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1" name="Line 4609"/>
                <p:cNvSpPr>
                  <a:spLocks noChangeShapeType="1"/>
                </p:cNvSpPr>
                <p:nvPr/>
              </p:nvSpPr>
              <p:spPr bwMode="auto">
                <a:xfrm>
                  <a:off x="1575" y="3165"/>
                  <a:ext cx="1" cy="152"/>
                </a:xfrm>
                <a:prstGeom prst="line">
                  <a:avLst/>
                </a:prstGeom>
                <a:noFill/>
                <a:ln w="1588">
                  <a:solidFill>
                    <a:srgbClr val="1F1A17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2" name="Freeform 4610"/>
                <p:cNvSpPr>
                  <a:spLocks/>
                </p:cNvSpPr>
                <p:nvPr/>
              </p:nvSpPr>
              <p:spPr bwMode="auto">
                <a:xfrm>
                  <a:off x="682" y="3959"/>
                  <a:ext cx="323" cy="256"/>
                </a:xfrm>
                <a:custGeom>
                  <a:avLst/>
                  <a:gdLst>
                    <a:gd name="T0" fmla="*/ 0 w 323"/>
                    <a:gd name="T1" fmla="*/ 256 h 256"/>
                    <a:gd name="T2" fmla="*/ 0 w 323"/>
                    <a:gd name="T3" fmla="*/ 0 h 256"/>
                    <a:gd name="T4" fmla="*/ 323 w 323"/>
                    <a:gd name="T5" fmla="*/ 0 h 256"/>
                    <a:gd name="T6" fmla="*/ 323 w 323"/>
                    <a:gd name="T7" fmla="*/ 253 h 25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23"/>
                    <a:gd name="T13" fmla="*/ 0 h 256"/>
                    <a:gd name="T14" fmla="*/ 323 w 323"/>
                    <a:gd name="T15" fmla="*/ 256 h 25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23" h="256">
                      <a:moveTo>
                        <a:pt x="0" y="256"/>
                      </a:moveTo>
                      <a:lnTo>
                        <a:pt x="0" y="0"/>
                      </a:lnTo>
                      <a:lnTo>
                        <a:pt x="323" y="0"/>
                      </a:lnTo>
                      <a:lnTo>
                        <a:pt x="323" y="253"/>
                      </a:lnTo>
                    </a:path>
                  </a:pathLst>
                </a:custGeom>
                <a:noFill/>
                <a:ln w="1588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3" name="Rectangle 4611"/>
                <p:cNvSpPr>
                  <a:spLocks noChangeArrowheads="1"/>
                </p:cNvSpPr>
                <p:nvPr/>
              </p:nvSpPr>
              <p:spPr bwMode="auto">
                <a:xfrm>
                  <a:off x="705" y="3833"/>
                  <a:ext cx="55" cy="2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4" name="Rectangle 4612"/>
                <p:cNvSpPr>
                  <a:spLocks noChangeArrowheads="1"/>
                </p:cNvSpPr>
                <p:nvPr/>
              </p:nvSpPr>
              <p:spPr bwMode="auto">
                <a:xfrm>
                  <a:off x="705" y="3833"/>
                  <a:ext cx="55" cy="28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5" name="Rectangle 4613"/>
                <p:cNvSpPr>
                  <a:spLocks noChangeArrowheads="1"/>
                </p:cNvSpPr>
                <p:nvPr/>
              </p:nvSpPr>
              <p:spPr bwMode="auto">
                <a:xfrm>
                  <a:off x="880" y="3829"/>
                  <a:ext cx="29" cy="2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6" name="Rectangle 4614"/>
                <p:cNvSpPr>
                  <a:spLocks noChangeArrowheads="1"/>
                </p:cNvSpPr>
                <p:nvPr/>
              </p:nvSpPr>
              <p:spPr bwMode="auto">
                <a:xfrm>
                  <a:off x="880" y="3829"/>
                  <a:ext cx="29" cy="27"/>
                </a:xfrm>
                <a:prstGeom prst="rect">
                  <a:avLst/>
                </a:prstGeom>
                <a:noFill/>
                <a:ln w="1588">
                  <a:solidFill>
                    <a:srgbClr val="1F1A17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sp>
              <p:nvSpPr>
                <p:cNvPr id="747" name="Freeform 4617"/>
                <p:cNvSpPr>
                  <a:spLocks/>
                </p:cNvSpPr>
                <p:nvPr/>
              </p:nvSpPr>
              <p:spPr bwMode="auto">
                <a:xfrm>
                  <a:off x="583" y="3124"/>
                  <a:ext cx="873" cy="1015"/>
                </a:xfrm>
                <a:custGeom>
                  <a:avLst/>
                  <a:gdLst>
                    <a:gd name="T0" fmla="*/ 0 w 873"/>
                    <a:gd name="T1" fmla="*/ 1015 h 1015"/>
                    <a:gd name="T2" fmla="*/ 207 w 873"/>
                    <a:gd name="T3" fmla="*/ 753 h 1015"/>
                    <a:gd name="T4" fmla="*/ 449 w 873"/>
                    <a:gd name="T5" fmla="*/ 452 h 1015"/>
                    <a:gd name="T6" fmla="*/ 567 w 873"/>
                    <a:gd name="T7" fmla="*/ 327 h 1015"/>
                    <a:gd name="T8" fmla="*/ 873 w 873"/>
                    <a:gd name="T9" fmla="*/ 0 h 10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73"/>
                    <a:gd name="T16" fmla="*/ 0 h 1015"/>
                    <a:gd name="T17" fmla="*/ 873 w 873"/>
                    <a:gd name="T18" fmla="*/ 1015 h 10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73" h="1015">
                      <a:moveTo>
                        <a:pt x="0" y="1015"/>
                      </a:moveTo>
                      <a:lnTo>
                        <a:pt x="207" y="753"/>
                      </a:lnTo>
                      <a:lnTo>
                        <a:pt x="449" y="452"/>
                      </a:lnTo>
                      <a:lnTo>
                        <a:pt x="567" y="327"/>
                      </a:lnTo>
                      <a:lnTo>
                        <a:pt x="873" y="0"/>
                      </a:lnTo>
                    </a:path>
                  </a:pathLst>
                </a:custGeom>
                <a:noFill/>
                <a:ln w="3175">
                  <a:solidFill>
                    <a:srgbClr val="1F1A1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NZ"/>
                </a:p>
              </p:txBody>
            </p:sp>
            <p:grpSp>
              <p:nvGrpSpPr>
                <p:cNvPr id="748" name="Group 5053"/>
                <p:cNvGrpSpPr>
                  <a:grpSpLocks/>
                </p:cNvGrpSpPr>
                <p:nvPr/>
              </p:nvGrpSpPr>
              <p:grpSpPr bwMode="auto">
                <a:xfrm>
                  <a:off x="457" y="3043"/>
                  <a:ext cx="1344" cy="1197"/>
                  <a:chOff x="457" y="2944"/>
                  <a:chExt cx="1344" cy="1197"/>
                </a:xfrm>
              </p:grpSpPr>
              <p:grpSp>
                <p:nvGrpSpPr>
                  <p:cNvPr id="749" name="Group 1211"/>
                  <p:cNvGrpSpPr>
                    <a:grpSpLocks/>
                  </p:cNvGrpSpPr>
                  <p:nvPr/>
                </p:nvGrpSpPr>
                <p:grpSpPr bwMode="auto">
                  <a:xfrm>
                    <a:off x="595" y="3045"/>
                    <a:ext cx="1073" cy="970"/>
                    <a:chOff x="595" y="3045"/>
                    <a:chExt cx="1073" cy="970"/>
                  </a:xfrm>
                </p:grpSpPr>
                <p:sp>
                  <p:nvSpPr>
                    <p:cNvPr id="3967" name="Freeform 1011"/>
                    <p:cNvSpPr>
                      <a:spLocks/>
                    </p:cNvSpPr>
                    <p:nvPr/>
                  </p:nvSpPr>
                  <p:spPr bwMode="auto">
                    <a:xfrm>
                      <a:off x="998" y="3503"/>
                      <a:ext cx="7" cy="3"/>
                    </a:xfrm>
                    <a:custGeom>
                      <a:avLst/>
                      <a:gdLst>
                        <a:gd name="T0" fmla="*/ 4 w 7"/>
                        <a:gd name="T1" fmla="*/ 0 h 3"/>
                        <a:gd name="T2" fmla="*/ 4 w 7"/>
                        <a:gd name="T3" fmla="*/ 0 h 3"/>
                        <a:gd name="T4" fmla="*/ 4 w 7"/>
                        <a:gd name="T5" fmla="*/ 0 h 3"/>
                        <a:gd name="T6" fmla="*/ 6 w 7"/>
                        <a:gd name="T7" fmla="*/ 1 h 3"/>
                        <a:gd name="T8" fmla="*/ 7 w 7"/>
                        <a:gd name="T9" fmla="*/ 3 h 3"/>
                        <a:gd name="T10" fmla="*/ 7 w 7"/>
                        <a:gd name="T11" fmla="*/ 3 h 3"/>
                        <a:gd name="T12" fmla="*/ 0 w 7"/>
                        <a:gd name="T13" fmla="*/ 3 h 3"/>
                        <a:gd name="T14" fmla="*/ 1 w 7"/>
                        <a:gd name="T15" fmla="*/ 1 h 3"/>
                        <a:gd name="T16" fmla="*/ 4 w 7"/>
                        <a:gd name="T17" fmla="*/ 0 h 3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3"/>
                        <a:gd name="T29" fmla="*/ 7 w 7"/>
                        <a:gd name="T30" fmla="*/ 3 h 3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8" name="Freeform 1012"/>
                    <p:cNvSpPr>
                      <a:spLocks/>
                    </p:cNvSpPr>
                    <p:nvPr/>
                  </p:nvSpPr>
                  <p:spPr bwMode="auto">
                    <a:xfrm>
                      <a:off x="998" y="3506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0 w 7"/>
                        <a:gd name="T9" fmla="*/ 0 h 1"/>
                        <a:gd name="T10" fmla="*/ 0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w 7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1"/>
                        <a:gd name="T29" fmla="*/ 7 w 7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9" name="Freeform 1013"/>
                    <p:cNvSpPr>
                      <a:spLocks/>
                    </p:cNvSpPr>
                    <p:nvPr/>
                  </p:nvSpPr>
                  <p:spPr bwMode="auto">
                    <a:xfrm>
                      <a:off x="998" y="3506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7 w 7"/>
                        <a:gd name="T9" fmla="*/ 0 h 1"/>
                        <a:gd name="T10" fmla="*/ 0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1"/>
                        <a:gd name="T26" fmla="*/ 7 w 7"/>
                        <a:gd name="T27" fmla="*/ 1 h 1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0" name="Freeform 1014"/>
                    <p:cNvSpPr>
                      <a:spLocks/>
                    </p:cNvSpPr>
                    <p:nvPr/>
                  </p:nvSpPr>
                  <p:spPr bwMode="auto">
                    <a:xfrm>
                      <a:off x="998" y="3506"/>
                      <a:ext cx="7" cy="4"/>
                    </a:xfrm>
                    <a:custGeom>
                      <a:avLst/>
                      <a:gdLst>
                        <a:gd name="T0" fmla="*/ 0 w 7"/>
                        <a:gd name="T1" fmla="*/ 0 h 4"/>
                        <a:gd name="T2" fmla="*/ 7 w 7"/>
                        <a:gd name="T3" fmla="*/ 0 h 4"/>
                        <a:gd name="T4" fmla="*/ 7 w 7"/>
                        <a:gd name="T5" fmla="*/ 0 h 4"/>
                        <a:gd name="T6" fmla="*/ 6 w 7"/>
                        <a:gd name="T7" fmla="*/ 3 h 4"/>
                        <a:gd name="T8" fmla="*/ 4 w 7"/>
                        <a:gd name="T9" fmla="*/ 4 h 4"/>
                        <a:gd name="T10" fmla="*/ 1 w 7"/>
                        <a:gd name="T11" fmla="*/ 3 h 4"/>
                        <a:gd name="T12" fmla="*/ 0 w 7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4"/>
                        <a:gd name="T23" fmla="*/ 7 w 7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4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6" y="3"/>
                          </a:lnTo>
                          <a:lnTo>
                            <a:pt x="4" y="4"/>
                          </a:lnTo>
                          <a:lnTo>
                            <a:pt x="1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1" name="Freeform 1015"/>
                    <p:cNvSpPr>
                      <a:spLocks/>
                    </p:cNvSpPr>
                    <p:nvPr/>
                  </p:nvSpPr>
                  <p:spPr bwMode="auto">
                    <a:xfrm>
                      <a:off x="998" y="3503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2" name="Freeform 1016"/>
                    <p:cNvSpPr>
                      <a:spLocks/>
                    </p:cNvSpPr>
                    <p:nvPr/>
                  </p:nvSpPr>
                  <p:spPr bwMode="auto">
                    <a:xfrm>
                      <a:off x="671" y="3434"/>
                      <a:ext cx="8" cy="2"/>
                    </a:xfrm>
                    <a:custGeom>
                      <a:avLst/>
                      <a:gdLst>
                        <a:gd name="T0" fmla="*/ 4 w 8"/>
                        <a:gd name="T1" fmla="*/ 0 h 2"/>
                        <a:gd name="T2" fmla="*/ 4 w 8"/>
                        <a:gd name="T3" fmla="*/ 0 h 2"/>
                        <a:gd name="T4" fmla="*/ 4 w 8"/>
                        <a:gd name="T5" fmla="*/ 0 h 2"/>
                        <a:gd name="T6" fmla="*/ 7 w 8"/>
                        <a:gd name="T7" fmla="*/ 0 h 2"/>
                        <a:gd name="T8" fmla="*/ 8 w 8"/>
                        <a:gd name="T9" fmla="*/ 2 h 2"/>
                        <a:gd name="T10" fmla="*/ 8 w 8"/>
                        <a:gd name="T11" fmla="*/ 2 h 2"/>
                        <a:gd name="T12" fmla="*/ 0 w 8"/>
                        <a:gd name="T13" fmla="*/ 2 h 2"/>
                        <a:gd name="T14" fmla="*/ 2 w 8"/>
                        <a:gd name="T15" fmla="*/ 0 h 2"/>
                        <a:gd name="T16" fmla="*/ 4 w 8"/>
                        <a:gd name="T17" fmla="*/ 0 h 2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2"/>
                        <a:gd name="T29" fmla="*/ 8 w 8"/>
                        <a:gd name="T30" fmla="*/ 2 h 2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2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7" y="0"/>
                          </a:lnTo>
                          <a:lnTo>
                            <a:pt x="8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3" name="Freeform 1017"/>
                    <p:cNvSpPr>
                      <a:spLocks/>
                    </p:cNvSpPr>
                    <p:nvPr/>
                  </p:nvSpPr>
                  <p:spPr bwMode="auto">
                    <a:xfrm>
                      <a:off x="671" y="3436"/>
                      <a:ext cx="8" cy="1"/>
                    </a:xfrm>
                    <a:custGeom>
                      <a:avLst/>
                      <a:gdLst>
                        <a:gd name="T0" fmla="*/ 0 w 8"/>
                        <a:gd name="T1" fmla="*/ 0 h 1"/>
                        <a:gd name="T2" fmla="*/ 8 w 8"/>
                        <a:gd name="T3" fmla="*/ 0 h 1"/>
                        <a:gd name="T4" fmla="*/ 8 w 8"/>
                        <a:gd name="T5" fmla="*/ 0 h 1"/>
                        <a:gd name="T6" fmla="*/ 8 w 8"/>
                        <a:gd name="T7" fmla="*/ 0 h 1"/>
                        <a:gd name="T8" fmla="*/ 0 w 8"/>
                        <a:gd name="T9" fmla="*/ 0 h 1"/>
                        <a:gd name="T10" fmla="*/ 0 w 8"/>
                        <a:gd name="T11" fmla="*/ 0 h 1"/>
                        <a:gd name="T12" fmla="*/ 0 w 8"/>
                        <a:gd name="T13" fmla="*/ 0 h 1"/>
                        <a:gd name="T14" fmla="*/ 0 w 8"/>
                        <a:gd name="T15" fmla="*/ 0 h 1"/>
                        <a:gd name="T16" fmla="*/ 0 w 8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1"/>
                        <a:gd name="T29" fmla="*/ 8 w 8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1">
                          <a:moveTo>
                            <a:pt x="0" y="0"/>
                          </a:moveTo>
                          <a:lnTo>
                            <a:pt x="8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4" name="Freeform 1018"/>
                    <p:cNvSpPr>
                      <a:spLocks/>
                    </p:cNvSpPr>
                    <p:nvPr/>
                  </p:nvSpPr>
                  <p:spPr bwMode="auto">
                    <a:xfrm>
                      <a:off x="671" y="3436"/>
                      <a:ext cx="8" cy="1"/>
                    </a:xfrm>
                    <a:custGeom>
                      <a:avLst/>
                      <a:gdLst>
                        <a:gd name="T0" fmla="*/ 0 w 8"/>
                        <a:gd name="T1" fmla="*/ 0 h 1"/>
                        <a:gd name="T2" fmla="*/ 8 w 8"/>
                        <a:gd name="T3" fmla="*/ 0 h 1"/>
                        <a:gd name="T4" fmla="*/ 8 w 8"/>
                        <a:gd name="T5" fmla="*/ 0 h 1"/>
                        <a:gd name="T6" fmla="*/ 8 w 8"/>
                        <a:gd name="T7" fmla="*/ 0 h 1"/>
                        <a:gd name="T8" fmla="*/ 8 w 8"/>
                        <a:gd name="T9" fmla="*/ 0 h 1"/>
                        <a:gd name="T10" fmla="*/ 0 w 8"/>
                        <a:gd name="T11" fmla="*/ 0 h 1"/>
                        <a:gd name="T12" fmla="*/ 0 w 8"/>
                        <a:gd name="T13" fmla="*/ 0 h 1"/>
                        <a:gd name="T14" fmla="*/ 0 w 8"/>
                        <a:gd name="T15" fmla="*/ 0 h 1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8"/>
                        <a:gd name="T25" fmla="*/ 0 h 1"/>
                        <a:gd name="T26" fmla="*/ 8 w 8"/>
                        <a:gd name="T27" fmla="*/ 1 h 1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8" h="1">
                          <a:moveTo>
                            <a:pt x="0" y="0"/>
                          </a:moveTo>
                          <a:lnTo>
                            <a:pt x="8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5" name="Freeform 1019"/>
                    <p:cNvSpPr>
                      <a:spLocks/>
                    </p:cNvSpPr>
                    <p:nvPr/>
                  </p:nvSpPr>
                  <p:spPr bwMode="auto">
                    <a:xfrm>
                      <a:off x="671" y="3436"/>
                      <a:ext cx="8" cy="4"/>
                    </a:xfrm>
                    <a:custGeom>
                      <a:avLst/>
                      <a:gdLst>
                        <a:gd name="T0" fmla="*/ 0 w 8"/>
                        <a:gd name="T1" fmla="*/ 0 h 4"/>
                        <a:gd name="T2" fmla="*/ 8 w 8"/>
                        <a:gd name="T3" fmla="*/ 0 h 4"/>
                        <a:gd name="T4" fmla="*/ 8 w 8"/>
                        <a:gd name="T5" fmla="*/ 0 h 4"/>
                        <a:gd name="T6" fmla="*/ 7 w 8"/>
                        <a:gd name="T7" fmla="*/ 3 h 4"/>
                        <a:gd name="T8" fmla="*/ 4 w 8"/>
                        <a:gd name="T9" fmla="*/ 4 h 4"/>
                        <a:gd name="T10" fmla="*/ 2 w 8"/>
                        <a:gd name="T11" fmla="*/ 3 h 4"/>
                        <a:gd name="T12" fmla="*/ 0 w 8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8"/>
                        <a:gd name="T22" fmla="*/ 0 h 4"/>
                        <a:gd name="T23" fmla="*/ 8 w 8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8" h="4">
                          <a:moveTo>
                            <a:pt x="0" y="0"/>
                          </a:moveTo>
                          <a:lnTo>
                            <a:pt x="8" y="0"/>
                          </a:lnTo>
                          <a:lnTo>
                            <a:pt x="7" y="3"/>
                          </a:lnTo>
                          <a:lnTo>
                            <a:pt x="4" y="4"/>
                          </a:lnTo>
                          <a:lnTo>
                            <a:pt x="2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6" name="Freeform 1020"/>
                    <p:cNvSpPr>
                      <a:spLocks/>
                    </p:cNvSpPr>
                    <p:nvPr/>
                  </p:nvSpPr>
                  <p:spPr bwMode="auto">
                    <a:xfrm>
                      <a:off x="671" y="3434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7 w 8"/>
                        <a:gd name="T3" fmla="*/ 0 h 6"/>
                        <a:gd name="T4" fmla="*/ 8 w 8"/>
                        <a:gd name="T5" fmla="*/ 2 h 6"/>
                        <a:gd name="T6" fmla="*/ 7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2 h 6"/>
                        <a:gd name="T14" fmla="*/ 2 w 8"/>
                        <a:gd name="T15" fmla="*/ 0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7" y="0"/>
                          </a:lnTo>
                          <a:lnTo>
                            <a:pt x="8" y="2"/>
                          </a:lnTo>
                          <a:lnTo>
                            <a:pt x="7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7" name="Freeform 1021"/>
                    <p:cNvSpPr>
                      <a:spLocks/>
                    </p:cNvSpPr>
                    <p:nvPr/>
                  </p:nvSpPr>
                  <p:spPr bwMode="auto">
                    <a:xfrm>
                      <a:off x="849" y="3660"/>
                      <a:ext cx="6" cy="3"/>
                    </a:xfrm>
                    <a:custGeom>
                      <a:avLst/>
                      <a:gdLst>
                        <a:gd name="T0" fmla="*/ 6 w 6"/>
                        <a:gd name="T1" fmla="*/ 3 h 3"/>
                        <a:gd name="T2" fmla="*/ 6 w 6"/>
                        <a:gd name="T3" fmla="*/ 3 h 3"/>
                        <a:gd name="T4" fmla="*/ 0 w 6"/>
                        <a:gd name="T5" fmla="*/ 3 h 3"/>
                        <a:gd name="T6" fmla="*/ 1 w 6"/>
                        <a:gd name="T7" fmla="*/ 1 h 3"/>
                        <a:gd name="T8" fmla="*/ 3 w 6"/>
                        <a:gd name="T9" fmla="*/ 0 h 3"/>
                        <a:gd name="T10" fmla="*/ 6 w 6"/>
                        <a:gd name="T11" fmla="*/ 1 h 3"/>
                        <a:gd name="T12" fmla="*/ 6 w 6"/>
                        <a:gd name="T13" fmla="*/ 3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3"/>
                        <a:gd name="T23" fmla="*/ 6 w 6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3">
                          <a:moveTo>
                            <a:pt x="6" y="3"/>
                          </a:moveTo>
                          <a:lnTo>
                            <a:pt x="6" y="3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6" y="1"/>
                          </a:lnTo>
                          <a:lnTo>
                            <a:pt x="6" y="3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8" name="Freeform 1022"/>
                    <p:cNvSpPr>
                      <a:spLocks/>
                    </p:cNvSpPr>
                    <p:nvPr/>
                  </p:nvSpPr>
                  <p:spPr bwMode="auto">
                    <a:xfrm>
                      <a:off x="849" y="3663"/>
                      <a:ext cx="6" cy="1"/>
                    </a:xfrm>
                    <a:custGeom>
                      <a:avLst/>
                      <a:gdLst>
                        <a:gd name="T0" fmla="*/ 0 w 6"/>
                        <a:gd name="T1" fmla="*/ 0 h 1"/>
                        <a:gd name="T2" fmla="*/ 6 w 6"/>
                        <a:gd name="T3" fmla="*/ 0 h 1"/>
                        <a:gd name="T4" fmla="*/ 6 w 6"/>
                        <a:gd name="T5" fmla="*/ 0 h 1"/>
                        <a:gd name="T6" fmla="*/ 6 w 6"/>
                        <a:gd name="T7" fmla="*/ 1 h 1"/>
                        <a:gd name="T8" fmla="*/ 0 w 6"/>
                        <a:gd name="T9" fmla="*/ 1 h 1"/>
                        <a:gd name="T10" fmla="*/ 0 w 6"/>
                        <a:gd name="T11" fmla="*/ 0 h 1"/>
                        <a:gd name="T12" fmla="*/ 0 w 6"/>
                        <a:gd name="T13" fmla="*/ 0 h 1"/>
                        <a:gd name="T14" fmla="*/ 0 w 6"/>
                        <a:gd name="T15" fmla="*/ 0 h 1"/>
                        <a:gd name="T16" fmla="*/ 0 w 6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1"/>
                        <a:gd name="T29" fmla="*/ 6 w 6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1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6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79" name="Freeform 1023"/>
                    <p:cNvSpPr>
                      <a:spLocks/>
                    </p:cNvSpPr>
                    <p:nvPr/>
                  </p:nvSpPr>
                  <p:spPr bwMode="auto">
                    <a:xfrm>
                      <a:off x="849" y="3663"/>
                      <a:ext cx="6" cy="1"/>
                    </a:xfrm>
                    <a:custGeom>
                      <a:avLst/>
                      <a:gdLst>
                        <a:gd name="T0" fmla="*/ 0 w 6"/>
                        <a:gd name="T1" fmla="*/ 0 h 1"/>
                        <a:gd name="T2" fmla="*/ 6 w 6"/>
                        <a:gd name="T3" fmla="*/ 0 h 1"/>
                        <a:gd name="T4" fmla="*/ 6 w 6"/>
                        <a:gd name="T5" fmla="*/ 1 h 1"/>
                        <a:gd name="T6" fmla="*/ 6 w 6"/>
                        <a:gd name="T7" fmla="*/ 1 h 1"/>
                        <a:gd name="T8" fmla="*/ 6 w 6"/>
                        <a:gd name="T9" fmla="*/ 1 h 1"/>
                        <a:gd name="T10" fmla="*/ 0 w 6"/>
                        <a:gd name="T11" fmla="*/ 1 h 1"/>
                        <a:gd name="T12" fmla="*/ 0 w 6"/>
                        <a:gd name="T13" fmla="*/ 1 h 1"/>
                        <a:gd name="T14" fmla="*/ 0 w 6"/>
                        <a:gd name="T15" fmla="*/ 0 h 1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6"/>
                        <a:gd name="T25" fmla="*/ 0 h 1"/>
                        <a:gd name="T26" fmla="*/ 6 w 6"/>
                        <a:gd name="T27" fmla="*/ 1 h 1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6" h="1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6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0" name="Freeform 1024"/>
                    <p:cNvSpPr>
                      <a:spLocks/>
                    </p:cNvSpPr>
                    <p:nvPr/>
                  </p:nvSpPr>
                  <p:spPr bwMode="auto">
                    <a:xfrm>
                      <a:off x="849" y="3664"/>
                      <a:ext cx="6" cy="2"/>
                    </a:xfrm>
                    <a:custGeom>
                      <a:avLst/>
                      <a:gdLst>
                        <a:gd name="T0" fmla="*/ 0 w 6"/>
                        <a:gd name="T1" fmla="*/ 0 h 2"/>
                        <a:gd name="T2" fmla="*/ 6 w 6"/>
                        <a:gd name="T3" fmla="*/ 0 h 2"/>
                        <a:gd name="T4" fmla="*/ 6 w 6"/>
                        <a:gd name="T5" fmla="*/ 0 h 2"/>
                        <a:gd name="T6" fmla="*/ 6 w 6"/>
                        <a:gd name="T7" fmla="*/ 1 h 2"/>
                        <a:gd name="T8" fmla="*/ 3 w 6"/>
                        <a:gd name="T9" fmla="*/ 2 h 2"/>
                        <a:gd name="T10" fmla="*/ 1 w 6"/>
                        <a:gd name="T11" fmla="*/ 1 h 2"/>
                        <a:gd name="T12" fmla="*/ 0 w 6"/>
                        <a:gd name="T13" fmla="*/ 0 h 2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2"/>
                        <a:gd name="T23" fmla="*/ 6 w 6"/>
                        <a:gd name="T24" fmla="*/ 2 h 2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2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6" y="1"/>
                          </a:lnTo>
                          <a:lnTo>
                            <a:pt x="3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1" name="Freeform 1025"/>
                    <p:cNvSpPr>
                      <a:spLocks/>
                    </p:cNvSpPr>
                    <p:nvPr/>
                  </p:nvSpPr>
                  <p:spPr bwMode="auto">
                    <a:xfrm>
                      <a:off x="849" y="3660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6 w 6"/>
                        <a:gd name="T3" fmla="*/ 1 h 6"/>
                        <a:gd name="T4" fmla="*/ 6 w 6"/>
                        <a:gd name="T5" fmla="*/ 3 h 6"/>
                        <a:gd name="T6" fmla="*/ 6 w 6"/>
                        <a:gd name="T7" fmla="*/ 5 h 6"/>
                        <a:gd name="T8" fmla="*/ 3 w 6"/>
                        <a:gd name="T9" fmla="*/ 6 h 6"/>
                        <a:gd name="T10" fmla="*/ 1 w 6"/>
                        <a:gd name="T11" fmla="*/ 5 h 6"/>
                        <a:gd name="T12" fmla="*/ 0 w 6"/>
                        <a:gd name="T13" fmla="*/ 3 h 6"/>
                        <a:gd name="T14" fmla="*/ 1 w 6"/>
                        <a:gd name="T15" fmla="*/ 1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6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2" name="Freeform 1026"/>
                    <p:cNvSpPr>
                      <a:spLocks/>
                    </p:cNvSpPr>
                    <p:nvPr/>
                  </p:nvSpPr>
                  <p:spPr bwMode="auto">
                    <a:xfrm>
                      <a:off x="759" y="3802"/>
                      <a:ext cx="7" cy="3"/>
                    </a:xfrm>
                    <a:custGeom>
                      <a:avLst/>
                      <a:gdLst>
                        <a:gd name="T0" fmla="*/ 7 w 7"/>
                        <a:gd name="T1" fmla="*/ 3 h 3"/>
                        <a:gd name="T2" fmla="*/ 7 w 7"/>
                        <a:gd name="T3" fmla="*/ 3 h 3"/>
                        <a:gd name="T4" fmla="*/ 0 w 7"/>
                        <a:gd name="T5" fmla="*/ 3 h 3"/>
                        <a:gd name="T6" fmla="*/ 1 w 7"/>
                        <a:gd name="T7" fmla="*/ 1 h 3"/>
                        <a:gd name="T8" fmla="*/ 4 w 7"/>
                        <a:gd name="T9" fmla="*/ 0 h 3"/>
                        <a:gd name="T10" fmla="*/ 6 w 7"/>
                        <a:gd name="T11" fmla="*/ 1 h 3"/>
                        <a:gd name="T12" fmla="*/ 7 w 7"/>
                        <a:gd name="T13" fmla="*/ 3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3"/>
                        <a:gd name="T23" fmla="*/ 7 w 7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3">
                          <a:moveTo>
                            <a:pt x="7" y="3"/>
                          </a:moveTo>
                          <a:lnTo>
                            <a:pt x="7" y="3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3" name="Freeform 1027"/>
                    <p:cNvSpPr>
                      <a:spLocks/>
                    </p:cNvSpPr>
                    <p:nvPr/>
                  </p:nvSpPr>
                  <p:spPr bwMode="auto">
                    <a:xfrm>
                      <a:off x="759" y="3805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0 w 7"/>
                        <a:gd name="T9" fmla="*/ 0 h 1"/>
                        <a:gd name="T10" fmla="*/ 0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w 7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1"/>
                        <a:gd name="T29" fmla="*/ 7 w 7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4" name="Freeform 10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9" y="3805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0 w 7"/>
                        <a:gd name="T9" fmla="*/ 0 h 1"/>
                        <a:gd name="T10" fmla="*/ 7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w 7"/>
                        <a:gd name="T17" fmla="*/ 0 h 1"/>
                        <a:gd name="T18" fmla="*/ 0 w 7"/>
                        <a:gd name="T19" fmla="*/ 0 h 1"/>
                        <a:gd name="T20" fmla="*/ 7 w 7"/>
                        <a:gd name="T21" fmla="*/ 0 h 1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7"/>
                        <a:gd name="T34" fmla="*/ 0 h 1"/>
                        <a:gd name="T35" fmla="*/ 7 w 7"/>
                        <a:gd name="T36" fmla="*/ 1 h 1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  <a:moveTo>
                            <a:pt x="7" y="0"/>
                          </a:moveTo>
                          <a:lnTo>
                            <a:pt x="0" y="0"/>
                          </a:lnTo>
                          <a:lnTo>
                            <a:pt x="7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5" name="Freeform 1029"/>
                    <p:cNvSpPr>
                      <a:spLocks/>
                    </p:cNvSpPr>
                    <p:nvPr/>
                  </p:nvSpPr>
                  <p:spPr bwMode="auto">
                    <a:xfrm>
                      <a:off x="759" y="3805"/>
                      <a:ext cx="7" cy="4"/>
                    </a:xfrm>
                    <a:custGeom>
                      <a:avLst/>
                      <a:gdLst>
                        <a:gd name="T0" fmla="*/ 0 w 7"/>
                        <a:gd name="T1" fmla="*/ 0 h 4"/>
                        <a:gd name="T2" fmla="*/ 7 w 7"/>
                        <a:gd name="T3" fmla="*/ 0 h 4"/>
                        <a:gd name="T4" fmla="*/ 7 w 7"/>
                        <a:gd name="T5" fmla="*/ 0 h 4"/>
                        <a:gd name="T6" fmla="*/ 6 w 7"/>
                        <a:gd name="T7" fmla="*/ 3 h 4"/>
                        <a:gd name="T8" fmla="*/ 4 w 7"/>
                        <a:gd name="T9" fmla="*/ 4 h 4"/>
                        <a:gd name="T10" fmla="*/ 1 w 7"/>
                        <a:gd name="T11" fmla="*/ 3 h 4"/>
                        <a:gd name="T12" fmla="*/ 0 w 7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7"/>
                        <a:gd name="T22" fmla="*/ 0 h 4"/>
                        <a:gd name="T23" fmla="*/ 7 w 7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7" h="4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6" y="3"/>
                          </a:lnTo>
                          <a:lnTo>
                            <a:pt x="4" y="4"/>
                          </a:lnTo>
                          <a:lnTo>
                            <a:pt x="1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6" name="Freeform 1030"/>
                    <p:cNvSpPr>
                      <a:spLocks/>
                    </p:cNvSpPr>
                    <p:nvPr/>
                  </p:nvSpPr>
                  <p:spPr bwMode="auto">
                    <a:xfrm>
                      <a:off x="759" y="3802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7" name="Freeform 1031"/>
                    <p:cNvSpPr>
                      <a:spLocks/>
                    </p:cNvSpPr>
                    <p:nvPr/>
                  </p:nvSpPr>
                  <p:spPr bwMode="auto">
                    <a:xfrm>
                      <a:off x="595" y="4009"/>
                      <a:ext cx="7" cy="3"/>
                    </a:xfrm>
                    <a:custGeom>
                      <a:avLst/>
                      <a:gdLst>
                        <a:gd name="T0" fmla="*/ 4 w 7"/>
                        <a:gd name="T1" fmla="*/ 0 h 3"/>
                        <a:gd name="T2" fmla="*/ 4 w 7"/>
                        <a:gd name="T3" fmla="*/ 0 h 3"/>
                        <a:gd name="T4" fmla="*/ 4 w 7"/>
                        <a:gd name="T5" fmla="*/ 0 h 3"/>
                        <a:gd name="T6" fmla="*/ 6 w 7"/>
                        <a:gd name="T7" fmla="*/ 1 h 3"/>
                        <a:gd name="T8" fmla="*/ 7 w 7"/>
                        <a:gd name="T9" fmla="*/ 3 h 3"/>
                        <a:gd name="T10" fmla="*/ 7 w 7"/>
                        <a:gd name="T11" fmla="*/ 3 h 3"/>
                        <a:gd name="T12" fmla="*/ 0 w 7"/>
                        <a:gd name="T13" fmla="*/ 3 h 3"/>
                        <a:gd name="T14" fmla="*/ 1 w 7"/>
                        <a:gd name="T15" fmla="*/ 1 h 3"/>
                        <a:gd name="T16" fmla="*/ 4 w 7"/>
                        <a:gd name="T17" fmla="*/ 0 h 3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3"/>
                        <a:gd name="T29" fmla="*/ 7 w 7"/>
                        <a:gd name="T30" fmla="*/ 3 h 3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8" name="Freeform 1032"/>
                    <p:cNvSpPr>
                      <a:spLocks/>
                    </p:cNvSpPr>
                    <p:nvPr/>
                  </p:nvSpPr>
                  <p:spPr bwMode="auto">
                    <a:xfrm>
                      <a:off x="595" y="4012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0 w 7"/>
                        <a:gd name="T9" fmla="*/ 0 h 1"/>
                        <a:gd name="T10" fmla="*/ 0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w 7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1"/>
                        <a:gd name="T29" fmla="*/ 7 w 7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89" name="Freeform 103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595" y="4012"/>
                      <a:ext cx="7" cy="1"/>
                    </a:xfrm>
                    <a:custGeom>
                      <a:avLst/>
                      <a:gdLst>
                        <a:gd name="T0" fmla="*/ 0 w 7"/>
                        <a:gd name="T1" fmla="*/ 0 h 1"/>
                        <a:gd name="T2" fmla="*/ 7 w 7"/>
                        <a:gd name="T3" fmla="*/ 0 h 1"/>
                        <a:gd name="T4" fmla="*/ 7 w 7"/>
                        <a:gd name="T5" fmla="*/ 0 h 1"/>
                        <a:gd name="T6" fmla="*/ 7 w 7"/>
                        <a:gd name="T7" fmla="*/ 0 h 1"/>
                        <a:gd name="T8" fmla="*/ 0 w 7"/>
                        <a:gd name="T9" fmla="*/ 0 h 1"/>
                        <a:gd name="T10" fmla="*/ 7 w 7"/>
                        <a:gd name="T11" fmla="*/ 0 h 1"/>
                        <a:gd name="T12" fmla="*/ 0 w 7"/>
                        <a:gd name="T13" fmla="*/ 0 h 1"/>
                        <a:gd name="T14" fmla="*/ 0 w 7"/>
                        <a:gd name="T15" fmla="*/ 0 h 1"/>
                        <a:gd name="T16" fmla="*/ 0 w 7"/>
                        <a:gd name="T17" fmla="*/ 0 h 1"/>
                        <a:gd name="T18" fmla="*/ 0 w 7"/>
                        <a:gd name="T19" fmla="*/ 0 h 1"/>
                        <a:gd name="T20" fmla="*/ 7 w 7"/>
                        <a:gd name="T21" fmla="*/ 0 h 1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7"/>
                        <a:gd name="T34" fmla="*/ 0 h 1"/>
                        <a:gd name="T35" fmla="*/ 7 w 7"/>
                        <a:gd name="T36" fmla="*/ 1 h 1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7" h="1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0" y="0"/>
                          </a:lnTo>
                          <a:close/>
                          <a:moveTo>
                            <a:pt x="7" y="0"/>
                          </a:moveTo>
                          <a:lnTo>
                            <a:pt x="0" y="0"/>
                          </a:lnTo>
                          <a:lnTo>
                            <a:pt x="7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0" name="Freeform 1034"/>
                    <p:cNvSpPr>
                      <a:spLocks/>
                    </p:cNvSpPr>
                    <p:nvPr/>
                  </p:nvSpPr>
                  <p:spPr bwMode="auto">
                    <a:xfrm>
                      <a:off x="595" y="4012"/>
                      <a:ext cx="7" cy="3"/>
                    </a:xfrm>
                    <a:custGeom>
                      <a:avLst/>
                      <a:gdLst>
                        <a:gd name="T0" fmla="*/ 0 w 7"/>
                        <a:gd name="T1" fmla="*/ 0 h 3"/>
                        <a:gd name="T2" fmla="*/ 7 w 7"/>
                        <a:gd name="T3" fmla="*/ 0 h 3"/>
                        <a:gd name="T4" fmla="*/ 7 w 7"/>
                        <a:gd name="T5" fmla="*/ 0 h 3"/>
                        <a:gd name="T6" fmla="*/ 6 w 7"/>
                        <a:gd name="T7" fmla="*/ 3 h 3"/>
                        <a:gd name="T8" fmla="*/ 4 w 7"/>
                        <a:gd name="T9" fmla="*/ 3 h 3"/>
                        <a:gd name="T10" fmla="*/ 4 w 7"/>
                        <a:gd name="T11" fmla="*/ 3 h 3"/>
                        <a:gd name="T12" fmla="*/ 1 w 7"/>
                        <a:gd name="T13" fmla="*/ 3 h 3"/>
                        <a:gd name="T14" fmla="*/ 0 w 7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7"/>
                        <a:gd name="T25" fmla="*/ 0 h 3"/>
                        <a:gd name="T26" fmla="*/ 7 w 7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7" h="3">
                          <a:moveTo>
                            <a:pt x="0" y="0"/>
                          </a:moveTo>
                          <a:lnTo>
                            <a:pt x="7" y="0"/>
                          </a:lnTo>
                          <a:lnTo>
                            <a:pt x="6" y="3"/>
                          </a:lnTo>
                          <a:lnTo>
                            <a:pt x="4" y="3"/>
                          </a:lnTo>
                          <a:lnTo>
                            <a:pt x="1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1" name="Freeform 1035"/>
                    <p:cNvSpPr>
                      <a:spLocks/>
                    </p:cNvSpPr>
                    <p:nvPr/>
                  </p:nvSpPr>
                  <p:spPr bwMode="auto">
                    <a:xfrm>
                      <a:off x="595" y="4009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3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3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2" name="Freeform 1036"/>
                    <p:cNvSpPr>
                      <a:spLocks/>
                    </p:cNvSpPr>
                    <p:nvPr/>
                  </p:nvSpPr>
                  <p:spPr bwMode="auto">
                    <a:xfrm>
                      <a:off x="1120" y="3799"/>
                      <a:ext cx="6" cy="3"/>
                    </a:xfrm>
                    <a:custGeom>
                      <a:avLst/>
                      <a:gdLst>
                        <a:gd name="T0" fmla="*/ 2 w 6"/>
                        <a:gd name="T1" fmla="*/ 0 h 3"/>
                        <a:gd name="T2" fmla="*/ 3 w 6"/>
                        <a:gd name="T3" fmla="*/ 0 h 3"/>
                        <a:gd name="T4" fmla="*/ 4 w 6"/>
                        <a:gd name="T5" fmla="*/ 2 h 3"/>
                        <a:gd name="T6" fmla="*/ 6 w 6"/>
                        <a:gd name="T7" fmla="*/ 3 h 3"/>
                        <a:gd name="T8" fmla="*/ 6 w 6"/>
                        <a:gd name="T9" fmla="*/ 3 h 3"/>
                        <a:gd name="T10" fmla="*/ 0 w 6"/>
                        <a:gd name="T11" fmla="*/ 3 h 3"/>
                        <a:gd name="T12" fmla="*/ 0 w 6"/>
                        <a:gd name="T13" fmla="*/ 2 h 3"/>
                        <a:gd name="T14" fmla="*/ 2 w 6"/>
                        <a:gd name="T15" fmla="*/ 0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6"/>
                        <a:gd name="T25" fmla="*/ 0 h 3"/>
                        <a:gd name="T26" fmla="*/ 6 w 6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6" h="3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6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3" name="Freeform 1037"/>
                    <p:cNvSpPr>
                      <a:spLocks/>
                    </p:cNvSpPr>
                    <p:nvPr/>
                  </p:nvSpPr>
                  <p:spPr bwMode="auto">
                    <a:xfrm>
                      <a:off x="1120" y="3802"/>
                      <a:ext cx="6" cy="1"/>
                    </a:xfrm>
                    <a:custGeom>
                      <a:avLst/>
                      <a:gdLst>
                        <a:gd name="T0" fmla="*/ 0 w 6"/>
                        <a:gd name="T1" fmla="*/ 0 h 1"/>
                        <a:gd name="T2" fmla="*/ 6 w 6"/>
                        <a:gd name="T3" fmla="*/ 0 h 1"/>
                        <a:gd name="T4" fmla="*/ 6 w 6"/>
                        <a:gd name="T5" fmla="*/ 0 h 1"/>
                        <a:gd name="T6" fmla="*/ 6 w 6"/>
                        <a:gd name="T7" fmla="*/ 0 h 1"/>
                        <a:gd name="T8" fmla="*/ 0 w 6"/>
                        <a:gd name="T9" fmla="*/ 0 h 1"/>
                        <a:gd name="T10" fmla="*/ 0 w 6"/>
                        <a:gd name="T11" fmla="*/ 0 h 1"/>
                        <a:gd name="T12" fmla="*/ 0 w 6"/>
                        <a:gd name="T13" fmla="*/ 0 h 1"/>
                        <a:gd name="T14" fmla="*/ 0 w 6"/>
                        <a:gd name="T15" fmla="*/ 0 h 1"/>
                        <a:gd name="T16" fmla="*/ 0 w 6"/>
                        <a:gd name="T17" fmla="*/ 0 h 1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1"/>
                        <a:gd name="T29" fmla="*/ 6 w 6"/>
                        <a:gd name="T30" fmla="*/ 1 h 1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1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2B2A2B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4" name="Freeform 1038"/>
                    <p:cNvSpPr>
                      <a:spLocks/>
                    </p:cNvSpPr>
                    <p:nvPr/>
                  </p:nvSpPr>
                  <p:spPr bwMode="auto">
                    <a:xfrm>
                      <a:off x="1120" y="3802"/>
                      <a:ext cx="6" cy="1"/>
                    </a:xfrm>
                    <a:custGeom>
                      <a:avLst/>
                      <a:gdLst>
                        <a:gd name="T0" fmla="*/ 0 w 6"/>
                        <a:gd name="T1" fmla="*/ 0 h 1"/>
                        <a:gd name="T2" fmla="*/ 6 w 6"/>
                        <a:gd name="T3" fmla="*/ 0 h 1"/>
                        <a:gd name="T4" fmla="*/ 6 w 6"/>
                        <a:gd name="T5" fmla="*/ 0 h 1"/>
                        <a:gd name="T6" fmla="*/ 6 w 6"/>
                        <a:gd name="T7" fmla="*/ 0 h 1"/>
                        <a:gd name="T8" fmla="*/ 6 w 6"/>
                        <a:gd name="T9" fmla="*/ 1 h 1"/>
                        <a:gd name="T10" fmla="*/ 0 w 6"/>
                        <a:gd name="T11" fmla="*/ 1 h 1"/>
                        <a:gd name="T12" fmla="*/ 0 w 6"/>
                        <a:gd name="T13" fmla="*/ 0 h 1"/>
                        <a:gd name="T14" fmla="*/ 0 w 6"/>
                        <a:gd name="T15" fmla="*/ 0 h 1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6"/>
                        <a:gd name="T25" fmla="*/ 0 h 1"/>
                        <a:gd name="T26" fmla="*/ 6 w 6"/>
                        <a:gd name="T27" fmla="*/ 1 h 1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6" h="1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6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5" name="Freeform 1039"/>
                    <p:cNvSpPr>
                      <a:spLocks/>
                    </p:cNvSpPr>
                    <p:nvPr/>
                  </p:nvSpPr>
                  <p:spPr bwMode="auto">
                    <a:xfrm>
                      <a:off x="1120" y="3802"/>
                      <a:ext cx="6" cy="3"/>
                    </a:xfrm>
                    <a:custGeom>
                      <a:avLst/>
                      <a:gdLst>
                        <a:gd name="T0" fmla="*/ 0 w 6"/>
                        <a:gd name="T1" fmla="*/ 0 h 3"/>
                        <a:gd name="T2" fmla="*/ 6 w 6"/>
                        <a:gd name="T3" fmla="*/ 0 h 3"/>
                        <a:gd name="T4" fmla="*/ 6 w 6"/>
                        <a:gd name="T5" fmla="*/ 0 h 3"/>
                        <a:gd name="T6" fmla="*/ 4 w 6"/>
                        <a:gd name="T7" fmla="*/ 2 h 3"/>
                        <a:gd name="T8" fmla="*/ 2 w 6"/>
                        <a:gd name="T9" fmla="*/ 3 h 3"/>
                        <a:gd name="T10" fmla="*/ 0 w 6"/>
                        <a:gd name="T11" fmla="*/ 2 h 3"/>
                        <a:gd name="T12" fmla="*/ 0 w 6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6"/>
                        <a:gd name="T22" fmla="*/ 0 h 3"/>
                        <a:gd name="T23" fmla="*/ 6 w 6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6" h="3">
                          <a:moveTo>
                            <a:pt x="0" y="0"/>
                          </a:moveTo>
                          <a:lnTo>
                            <a:pt x="6" y="0"/>
                          </a:lnTo>
                          <a:lnTo>
                            <a:pt x="4" y="2"/>
                          </a:lnTo>
                          <a:lnTo>
                            <a:pt x="2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50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6" name="Freeform 1040"/>
                    <p:cNvSpPr>
                      <a:spLocks/>
                    </p:cNvSpPr>
                    <p:nvPr/>
                  </p:nvSpPr>
                  <p:spPr bwMode="auto">
                    <a:xfrm>
                      <a:off x="1120" y="3799"/>
                      <a:ext cx="6" cy="6"/>
                    </a:xfrm>
                    <a:custGeom>
                      <a:avLst/>
                      <a:gdLst>
                        <a:gd name="T0" fmla="*/ 2 w 6"/>
                        <a:gd name="T1" fmla="*/ 0 h 6"/>
                        <a:gd name="T2" fmla="*/ 4 w 6"/>
                        <a:gd name="T3" fmla="*/ 2 h 6"/>
                        <a:gd name="T4" fmla="*/ 6 w 6"/>
                        <a:gd name="T5" fmla="*/ 3 h 6"/>
                        <a:gd name="T6" fmla="*/ 4 w 6"/>
                        <a:gd name="T7" fmla="*/ 5 h 6"/>
                        <a:gd name="T8" fmla="*/ 2 w 6"/>
                        <a:gd name="T9" fmla="*/ 6 h 6"/>
                        <a:gd name="T10" fmla="*/ 0 w 6"/>
                        <a:gd name="T11" fmla="*/ 5 h 6"/>
                        <a:gd name="T12" fmla="*/ 0 w 6"/>
                        <a:gd name="T13" fmla="*/ 3 h 6"/>
                        <a:gd name="T14" fmla="*/ 0 w 6"/>
                        <a:gd name="T15" fmla="*/ 2 h 6"/>
                        <a:gd name="T16" fmla="*/ 2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2" y="0"/>
                          </a:moveTo>
                          <a:lnTo>
                            <a:pt x="4" y="2"/>
                          </a:lnTo>
                          <a:lnTo>
                            <a:pt x="6" y="3"/>
                          </a:lnTo>
                          <a:lnTo>
                            <a:pt x="4" y="5"/>
                          </a:lnTo>
                          <a:lnTo>
                            <a:pt x="2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7" name="Freeform 1041"/>
                    <p:cNvSpPr>
                      <a:spLocks/>
                    </p:cNvSpPr>
                    <p:nvPr/>
                  </p:nvSpPr>
                  <p:spPr bwMode="auto">
                    <a:xfrm>
                      <a:off x="1061" y="3360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2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1 w 8"/>
                        <a:gd name="T11" fmla="*/ 5 h 6"/>
                        <a:gd name="T12" fmla="*/ 0 w 8"/>
                        <a:gd name="T13" fmla="*/ 2 h 6"/>
                        <a:gd name="T14" fmla="*/ 1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8" name="Freeform 1042"/>
                    <p:cNvSpPr>
                      <a:spLocks/>
                    </p:cNvSpPr>
                    <p:nvPr/>
                  </p:nvSpPr>
                  <p:spPr bwMode="auto">
                    <a:xfrm>
                      <a:off x="1061" y="3360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2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1 w 8"/>
                        <a:gd name="T11" fmla="*/ 5 h 6"/>
                        <a:gd name="T12" fmla="*/ 0 w 8"/>
                        <a:gd name="T13" fmla="*/ 2 h 6"/>
                        <a:gd name="T14" fmla="*/ 1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99" name="Freeform 1043"/>
                    <p:cNvSpPr>
                      <a:spLocks/>
                    </p:cNvSpPr>
                    <p:nvPr/>
                  </p:nvSpPr>
                  <p:spPr bwMode="auto">
                    <a:xfrm>
                      <a:off x="1116" y="3360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0" name="Freeform 1044"/>
                    <p:cNvSpPr>
                      <a:spLocks/>
                    </p:cNvSpPr>
                    <p:nvPr/>
                  </p:nvSpPr>
                  <p:spPr bwMode="auto">
                    <a:xfrm>
                      <a:off x="1116" y="3360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1" name="Freeform 1045"/>
                    <p:cNvSpPr>
                      <a:spLocks/>
                    </p:cNvSpPr>
                    <p:nvPr/>
                  </p:nvSpPr>
                  <p:spPr bwMode="auto">
                    <a:xfrm>
                      <a:off x="1175" y="3419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2 h 6"/>
                        <a:gd name="T4" fmla="*/ 8 w 8"/>
                        <a:gd name="T5" fmla="*/ 4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4 h 6"/>
                        <a:gd name="T14" fmla="*/ 2 w 8"/>
                        <a:gd name="T15" fmla="*/ 2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2" name="Freeform 1046"/>
                    <p:cNvSpPr>
                      <a:spLocks/>
                    </p:cNvSpPr>
                    <p:nvPr/>
                  </p:nvSpPr>
                  <p:spPr bwMode="auto">
                    <a:xfrm>
                      <a:off x="1175" y="3419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2 h 6"/>
                        <a:gd name="T4" fmla="*/ 8 w 8"/>
                        <a:gd name="T5" fmla="*/ 4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4 h 6"/>
                        <a:gd name="T14" fmla="*/ 2 w 8"/>
                        <a:gd name="T15" fmla="*/ 2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3" name="Freeform 1047"/>
                    <p:cNvSpPr>
                      <a:spLocks/>
                    </p:cNvSpPr>
                    <p:nvPr/>
                  </p:nvSpPr>
                  <p:spPr bwMode="auto">
                    <a:xfrm>
                      <a:off x="1147" y="3451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7 w 8"/>
                        <a:gd name="T3" fmla="*/ 1 h 6"/>
                        <a:gd name="T4" fmla="*/ 8 w 8"/>
                        <a:gd name="T5" fmla="*/ 3 h 6"/>
                        <a:gd name="T6" fmla="*/ 7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7" y="1"/>
                          </a:lnTo>
                          <a:lnTo>
                            <a:pt x="8" y="3"/>
                          </a:lnTo>
                          <a:lnTo>
                            <a:pt x="7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4" name="Freeform 1048"/>
                    <p:cNvSpPr>
                      <a:spLocks/>
                    </p:cNvSpPr>
                    <p:nvPr/>
                  </p:nvSpPr>
                  <p:spPr bwMode="auto">
                    <a:xfrm>
                      <a:off x="1147" y="3451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7 w 8"/>
                        <a:gd name="T3" fmla="*/ 1 h 6"/>
                        <a:gd name="T4" fmla="*/ 8 w 8"/>
                        <a:gd name="T5" fmla="*/ 3 h 6"/>
                        <a:gd name="T6" fmla="*/ 7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7" y="1"/>
                          </a:lnTo>
                          <a:lnTo>
                            <a:pt x="8" y="3"/>
                          </a:lnTo>
                          <a:lnTo>
                            <a:pt x="7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5" name="Freeform 1049"/>
                    <p:cNvSpPr>
                      <a:spLocks/>
                    </p:cNvSpPr>
                    <p:nvPr/>
                  </p:nvSpPr>
                  <p:spPr bwMode="auto">
                    <a:xfrm>
                      <a:off x="1166" y="3482"/>
                      <a:ext cx="7" cy="8"/>
                    </a:xfrm>
                    <a:custGeom>
                      <a:avLst/>
                      <a:gdLst>
                        <a:gd name="T0" fmla="*/ 3 w 7"/>
                        <a:gd name="T1" fmla="*/ 0 h 8"/>
                        <a:gd name="T2" fmla="*/ 6 w 7"/>
                        <a:gd name="T3" fmla="*/ 1 h 8"/>
                        <a:gd name="T4" fmla="*/ 7 w 7"/>
                        <a:gd name="T5" fmla="*/ 4 h 8"/>
                        <a:gd name="T6" fmla="*/ 6 w 7"/>
                        <a:gd name="T7" fmla="*/ 6 h 8"/>
                        <a:gd name="T8" fmla="*/ 3 w 7"/>
                        <a:gd name="T9" fmla="*/ 8 h 8"/>
                        <a:gd name="T10" fmla="*/ 1 w 7"/>
                        <a:gd name="T11" fmla="*/ 6 h 8"/>
                        <a:gd name="T12" fmla="*/ 0 w 7"/>
                        <a:gd name="T13" fmla="*/ 4 h 8"/>
                        <a:gd name="T14" fmla="*/ 1 w 7"/>
                        <a:gd name="T15" fmla="*/ 1 h 8"/>
                        <a:gd name="T16" fmla="*/ 3 w 7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6" name="Freeform 1050"/>
                    <p:cNvSpPr>
                      <a:spLocks/>
                    </p:cNvSpPr>
                    <p:nvPr/>
                  </p:nvSpPr>
                  <p:spPr bwMode="auto">
                    <a:xfrm>
                      <a:off x="1166" y="3482"/>
                      <a:ext cx="7" cy="8"/>
                    </a:xfrm>
                    <a:custGeom>
                      <a:avLst/>
                      <a:gdLst>
                        <a:gd name="T0" fmla="*/ 3 w 7"/>
                        <a:gd name="T1" fmla="*/ 0 h 8"/>
                        <a:gd name="T2" fmla="*/ 6 w 7"/>
                        <a:gd name="T3" fmla="*/ 1 h 8"/>
                        <a:gd name="T4" fmla="*/ 7 w 7"/>
                        <a:gd name="T5" fmla="*/ 4 h 8"/>
                        <a:gd name="T6" fmla="*/ 6 w 7"/>
                        <a:gd name="T7" fmla="*/ 6 h 8"/>
                        <a:gd name="T8" fmla="*/ 3 w 7"/>
                        <a:gd name="T9" fmla="*/ 8 h 8"/>
                        <a:gd name="T10" fmla="*/ 1 w 7"/>
                        <a:gd name="T11" fmla="*/ 6 h 8"/>
                        <a:gd name="T12" fmla="*/ 0 w 7"/>
                        <a:gd name="T13" fmla="*/ 4 h 8"/>
                        <a:gd name="T14" fmla="*/ 1 w 7"/>
                        <a:gd name="T15" fmla="*/ 1 h 8"/>
                        <a:gd name="T16" fmla="*/ 3 w 7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7" name="Freeform 1051"/>
                    <p:cNvSpPr>
                      <a:spLocks/>
                    </p:cNvSpPr>
                    <p:nvPr/>
                  </p:nvSpPr>
                  <p:spPr bwMode="auto">
                    <a:xfrm>
                      <a:off x="1208" y="3491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8" name="Freeform 1052"/>
                    <p:cNvSpPr>
                      <a:spLocks/>
                    </p:cNvSpPr>
                    <p:nvPr/>
                  </p:nvSpPr>
                  <p:spPr bwMode="auto">
                    <a:xfrm>
                      <a:off x="1208" y="3491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09" name="Freeform 1053"/>
                    <p:cNvSpPr>
                      <a:spLocks/>
                    </p:cNvSpPr>
                    <p:nvPr/>
                  </p:nvSpPr>
                  <p:spPr bwMode="auto">
                    <a:xfrm>
                      <a:off x="1236" y="3534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0" name="Freeform 1054"/>
                    <p:cNvSpPr>
                      <a:spLocks/>
                    </p:cNvSpPr>
                    <p:nvPr/>
                  </p:nvSpPr>
                  <p:spPr bwMode="auto">
                    <a:xfrm>
                      <a:off x="1236" y="3534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1" name="Freeform 1055"/>
                    <p:cNvSpPr>
                      <a:spLocks/>
                    </p:cNvSpPr>
                    <p:nvPr/>
                  </p:nvSpPr>
                  <p:spPr bwMode="auto">
                    <a:xfrm>
                      <a:off x="1217" y="3577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2 h 6"/>
                        <a:gd name="T6" fmla="*/ 6 w 7"/>
                        <a:gd name="T7" fmla="*/ 4 h 6"/>
                        <a:gd name="T8" fmla="*/ 3 w 7"/>
                        <a:gd name="T9" fmla="*/ 6 h 6"/>
                        <a:gd name="T10" fmla="*/ 1 w 7"/>
                        <a:gd name="T11" fmla="*/ 4 h 6"/>
                        <a:gd name="T12" fmla="*/ 0 w 7"/>
                        <a:gd name="T13" fmla="*/ 2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2"/>
                          </a:lnTo>
                          <a:lnTo>
                            <a:pt x="6" y="4"/>
                          </a:lnTo>
                          <a:lnTo>
                            <a:pt x="3" y="6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2" name="Freeform 1056"/>
                    <p:cNvSpPr>
                      <a:spLocks/>
                    </p:cNvSpPr>
                    <p:nvPr/>
                  </p:nvSpPr>
                  <p:spPr bwMode="auto">
                    <a:xfrm>
                      <a:off x="1217" y="3577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2 h 6"/>
                        <a:gd name="T6" fmla="*/ 6 w 7"/>
                        <a:gd name="T7" fmla="*/ 4 h 6"/>
                        <a:gd name="T8" fmla="*/ 3 w 7"/>
                        <a:gd name="T9" fmla="*/ 6 h 6"/>
                        <a:gd name="T10" fmla="*/ 1 w 7"/>
                        <a:gd name="T11" fmla="*/ 4 h 6"/>
                        <a:gd name="T12" fmla="*/ 0 w 7"/>
                        <a:gd name="T13" fmla="*/ 2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2"/>
                          </a:lnTo>
                          <a:lnTo>
                            <a:pt x="6" y="4"/>
                          </a:lnTo>
                          <a:lnTo>
                            <a:pt x="3" y="6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3" name="Freeform 1057"/>
                    <p:cNvSpPr>
                      <a:spLocks/>
                    </p:cNvSpPr>
                    <p:nvPr/>
                  </p:nvSpPr>
                  <p:spPr bwMode="auto">
                    <a:xfrm>
                      <a:off x="1190" y="3636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4" name="Freeform 1058"/>
                    <p:cNvSpPr>
                      <a:spLocks/>
                    </p:cNvSpPr>
                    <p:nvPr/>
                  </p:nvSpPr>
                  <p:spPr bwMode="auto">
                    <a:xfrm>
                      <a:off x="1190" y="3636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5" name="Freeform 1059"/>
                    <p:cNvSpPr>
                      <a:spLocks/>
                    </p:cNvSpPr>
                    <p:nvPr/>
                  </p:nvSpPr>
                  <p:spPr bwMode="auto">
                    <a:xfrm>
                      <a:off x="1212" y="3678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6" name="Freeform 1060"/>
                    <p:cNvSpPr>
                      <a:spLocks/>
                    </p:cNvSpPr>
                    <p:nvPr/>
                  </p:nvSpPr>
                  <p:spPr bwMode="auto">
                    <a:xfrm>
                      <a:off x="1212" y="3678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7" name="Freeform 1061"/>
                    <p:cNvSpPr>
                      <a:spLocks/>
                    </p:cNvSpPr>
                    <p:nvPr/>
                  </p:nvSpPr>
                  <p:spPr bwMode="auto">
                    <a:xfrm>
                      <a:off x="1164" y="3361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7 w 8"/>
                        <a:gd name="T3" fmla="*/ 0 h 6"/>
                        <a:gd name="T4" fmla="*/ 8 w 8"/>
                        <a:gd name="T5" fmla="*/ 3 h 6"/>
                        <a:gd name="T6" fmla="*/ 7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3 h 6"/>
                        <a:gd name="T14" fmla="*/ 2 w 8"/>
                        <a:gd name="T15" fmla="*/ 0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7" y="0"/>
                          </a:lnTo>
                          <a:lnTo>
                            <a:pt x="8" y="3"/>
                          </a:lnTo>
                          <a:lnTo>
                            <a:pt x="7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8" name="Freeform 1062"/>
                    <p:cNvSpPr>
                      <a:spLocks/>
                    </p:cNvSpPr>
                    <p:nvPr/>
                  </p:nvSpPr>
                  <p:spPr bwMode="auto">
                    <a:xfrm>
                      <a:off x="1164" y="3361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7 w 8"/>
                        <a:gd name="T3" fmla="*/ 0 h 6"/>
                        <a:gd name="T4" fmla="*/ 8 w 8"/>
                        <a:gd name="T5" fmla="*/ 3 h 6"/>
                        <a:gd name="T6" fmla="*/ 7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3 h 6"/>
                        <a:gd name="T14" fmla="*/ 2 w 8"/>
                        <a:gd name="T15" fmla="*/ 0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7" y="0"/>
                          </a:lnTo>
                          <a:lnTo>
                            <a:pt x="8" y="3"/>
                          </a:lnTo>
                          <a:lnTo>
                            <a:pt x="7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19" name="Freeform 1063"/>
                    <p:cNvSpPr>
                      <a:spLocks/>
                    </p:cNvSpPr>
                    <p:nvPr/>
                  </p:nvSpPr>
                  <p:spPr bwMode="auto">
                    <a:xfrm>
                      <a:off x="869" y="3504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2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2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0" name="Freeform 1064"/>
                    <p:cNvSpPr>
                      <a:spLocks/>
                    </p:cNvSpPr>
                    <p:nvPr/>
                  </p:nvSpPr>
                  <p:spPr bwMode="auto">
                    <a:xfrm>
                      <a:off x="869" y="3504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2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2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1" name="Freeform 1065"/>
                    <p:cNvSpPr>
                      <a:spLocks/>
                    </p:cNvSpPr>
                    <p:nvPr/>
                  </p:nvSpPr>
                  <p:spPr bwMode="auto">
                    <a:xfrm>
                      <a:off x="977" y="3503"/>
                      <a:ext cx="8" cy="7"/>
                    </a:xfrm>
                    <a:custGeom>
                      <a:avLst/>
                      <a:gdLst>
                        <a:gd name="T0" fmla="*/ 4 w 8"/>
                        <a:gd name="T1" fmla="*/ 0 h 7"/>
                        <a:gd name="T2" fmla="*/ 7 w 8"/>
                        <a:gd name="T3" fmla="*/ 1 h 7"/>
                        <a:gd name="T4" fmla="*/ 8 w 8"/>
                        <a:gd name="T5" fmla="*/ 3 h 7"/>
                        <a:gd name="T6" fmla="*/ 7 w 8"/>
                        <a:gd name="T7" fmla="*/ 6 h 7"/>
                        <a:gd name="T8" fmla="*/ 4 w 8"/>
                        <a:gd name="T9" fmla="*/ 7 h 7"/>
                        <a:gd name="T10" fmla="*/ 2 w 8"/>
                        <a:gd name="T11" fmla="*/ 6 h 7"/>
                        <a:gd name="T12" fmla="*/ 0 w 8"/>
                        <a:gd name="T13" fmla="*/ 3 h 7"/>
                        <a:gd name="T14" fmla="*/ 2 w 8"/>
                        <a:gd name="T15" fmla="*/ 1 h 7"/>
                        <a:gd name="T16" fmla="*/ 4 w 8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4" y="0"/>
                          </a:moveTo>
                          <a:lnTo>
                            <a:pt x="7" y="1"/>
                          </a:lnTo>
                          <a:lnTo>
                            <a:pt x="8" y="3"/>
                          </a:lnTo>
                          <a:lnTo>
                            <a:pt x="7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2" name="Freeform 1066"/>
                    <p:cNvSpPr>
                      <a:spLocks/>
                    </p:cNvSpPr>
                    <p:nvPr/>
                  </p:nvSpPr>
                  <p:spPr bwMode="auto">
                    <a:xfrm>
                      <a:off x="977" y="3503"/>
                      <a:ext cx="8" cy="7"/>
                    </a:xfrm>
                    <a:custGeom>
                      <a:avLst/>
                      <a:gdLst>
                        <a:gd name="T0" fmla="*/ 4 w 8"/>
                        <a:gd name="T1" fmla="*/ 0 h 7"/>
                        <a:gd name="T2" fmla="*/ 7 w 8"/>
                        <a:gd name="T3" fmla="*/ 1 h 7"/>
                        <a:gd name="T4" fmla="*/ 8 w 8"/>
                        <a:gd name="T5" fmla="*/ 3 h 7"/>
                        <a:gd name="T6" fmla="*/ 7 w 8"/>
                        <a:gd name="T7" fmla="*/ 6 h 7"/>
                        <a:gd name="T8" fmla="*/ 4 w 8"/>
                        <a:gd name="T9" fmla="*/ 7 h 7"/>
                        <a:gd name="T10" fmla="*/ 2 w 8"/>
                        <a:gd name="T11" fmla="*/ 6 h 7"/>
                        <a:gd name="T12" fmla="*/ 0 w 8"/>
                        <a:gd name="T13" fmla="*/ 3 h 7"/>
                        <a:gd name="T14" fmla="*/ 2 w 8"/>
                        <a:gd name="T15" fmla="*/ 1 h 7"/>
                        <a:gd name="T16" fmla="*/ 4 w 8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4" y="0"/>
                          </a:moveTo>
                          <a:lnTo>
                            <a:pt x="7" y="1"/>
                          </a:lnTo>
                          <a:lnTo>
                            <a:pt x="8" y="3"/>
                          </a:lnTo>
                          <a:lnTo>
                            <a:pt x="7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3" name="Freeform 1067"/>
                    <p:cNvSpPr>
                      <a:spLocks/>
                    </p:cNvSpPr>
                    <p:nvPr/>
                  </p:nvSpPr>
                  <p:spPr bwMode="auto">
                    <a:xfrm>
                      <a:off x="1033" y="3503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3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4" name="Freeform 1068"/>
                    <p:cNvSpPr>
                      <a:spLocks/>
                    </p:cNvSpPr>
                    <p:nvPr/>
                  </p:nvSpPr>
                  <p:spPr bwMode="auto">
                    <a:xfrm>
                      <a:off x="1033" y="3503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3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5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1059" y="3613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6" name="Freeform 1070"/>
                    <p:cNvSpPr>
                      <a:spLocks/>
                    </p:cNvSpPr>
                    <p:nvPr/>
                  </p:nvSpPr>
                  <p:spPr bwMode="auto">
                    <a:xfrm>
                      <a:off x="1059" y="3613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7" name="Freeform 1071"/>
                    <p:cNvSpPr>
                      <a:spLocks/>
                    </p:cNvSpPr>
                    <p:nvPr/>
                  </p:nvSpPr>
                  <p:spPr bwMode="auto">
                    <a:xfrm>
                      <a:off x="1059" y="3538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0 h 7"/>
                        <a:gd name="T2" fmla="*/ 5 w 6"/>
                        <a:gd name="T3" fmla="*/ 1 h 7"/>
                        <a:gd name="T4" fmla="*/ 6 w 6"/>
                        <a:gd name="T5" fmla="*/ 4 h 7"/>
                        <a:gd name="T6" fmla="*/ 5 w 6"/>
                        <a:gd name="T7" fmla="*/ 6 h 7"/>
                        <a:gd name="T8" fmla="*/ 2 w 6"/>
                        <a:gd name="T9" fmla="*/ 7 h 7"/>
                        <a:gd name="T10" fmla="*/ 0 w 6"/>
                        <a:gd name="T11" fmla="*/ 6 h 7"/>
                        <a:gd name="T12" fmla="*/ 0 w 6"/>
                        <a:gd name="T13" fmla="*/ 4 h 7"/>
                        <a:gd name="T14" fmla="*/ 0 w 6"/>
                        <a:gd name="T15" fmla="*/ 1 h 7"/>
                        <a:gd name="T16" fmla="*/ 2 w 6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0"/>
                          </a:moveTo>
                          <a:lnTo>
                            <a:pt x="5" y="1"/>
                          </a:lnTo>
                          <a:lnTo>
                            <a:pt x="6" y="4"/>
                          </a:lnTo>
                          <a:lnTo>
                            <a:pt x="5" y="6"/>
                          </a:lnTo>
                          <a:lnTo>
                            <a:pt x="2" y="7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8" name="Freeform 1072"/>
                    <p:cNvSpPr>
                      <a:spLocks/>
                    </p:cNvSpPr>
                    <p:nvPr/>
                  </p:nvSpPr>
                  <p:spPr bwMode="auto">
                    <a:xfrm>
                      <a:off x="1059" y="3538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0 h 7"/>
                        <a:gd name="T2" fmla="*/ 5 w 6"/>
                        <a:gd name="T3" fmla="*/ 1 h 7"/>
                        <a:gd name="T4" fmla="*/ 6 w 6"/>
                        <a:gd name="T5" fmla="*/ 4 h 7"/>
                        <a:gd name="T6" fmla="*/ 5 w 6"/>
                        <a:gd name="T7" fmla="*/ 6 h 7"/>
                        <a:gd name="T8" fmla="*/ 2 w 6"/>
                        <a:gd name="T9" fmla="*/ 7 h 7"/>
                        <a:gd name="T10" fmla="*/ 0 w 6"/>
                        <a:gd name="T11" fmla="*/ 6 h 7"/>
                        <a:gd name="T12" fmla="*/ 0 w 6"/>
                        <a:gd name="T13" fmla="*/ 4 h 7"/>
                        <a:gd name="T14" fmla="*/ 0 w 6"/>
                        <a:gd name="T15" fmla="*/ 1 h 7"/>
                        <a:gd name="T16" fmla="*/ 2 w 6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0"/>
                          </a:moveTo>
                          <a:lnTo>
                            <a:pt x="5" y="1"/>
                          </a:lnTo>
                          <a:lnTo>
                            <a:pt x="6" y="4"/>
                          </a:lnTo>
                          <a:lnTo>
                            <a:pt x="5" y="6"/>
                          </a:lnTo>
                          <a:lnTo>
                            <a:pt x="2" y="7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29" name="Freeform 1073"/>
                    <p:cNvSpPr>
                      <a:spLocks/>
                    </p:cNvSpPr>
                    <p:nvPr/>
                  </p:nvSpPr>
                  <p:spPr bwMode="auto">
                    <a:xfrm>
                      <a:off x="1059" y="3678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0" name="Freeform 1074"/>
                    <p:cNvSpPr>
                      <a:spLocks/>
                    </p:cNvSpPr>
                    <p:nvPr/>
                  </p:nvSpPr>
                  <p:spPr bwMode="auto">
                    <a:xfrm>
                      <a:off x="1059" y="3678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1" name="Freeform 1075"/>
                    <p:cNvSpPr>
                      <a:spLocks/>
                    </p:cNvSpPr>
                    <p:nvPr/>
                  </p:nvSpPr>
                  <p:spPr bwMode="auto">
                    <a:xfrm>
                      <a:off x="1024" y="3735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3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2" name="Freeform 1076"/>
                    <p:cNvSpPr>
                      <a:spLocks/>
                    </p:cNvSpPr>
                    <p:nvPr/>
                  </p:nvSpPr>
                  <p:spPr bwMode="auto">
                    <a:xfrm>
                      <a:off x="1024" y="3735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3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3" name="Freeform 1077"/>
                    <p:cNvSpPr>
                      <a:spLocks/>
                    </p:cNvSpPr>
                    <p:nvPr/>
                  </p:nvSpPr>
                  <p:spPr bwMode="auto">
                    <a:xfrm>
                      <a:off x="992" y="3726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4" name="Freeform 1078"/>
                    <p:cNvSpPr>
                      <a:spLocks/>
                    </p:cNvSpPr>
                    <p:nvPr/>
                  </p:nvSpPr>
                  <p:spPr bwMode="auto">
                    <a:xfrm>
                      <a:off x="992" y="3726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5" name="Freeform 1079"/>
                    <p:cNvSpPr>
                      <a:spLocks/>
                    </p:cNvSpPr>
                    <p:nvPr/>
                  </p:nvSpPr>
                  <p:spPr bwMode="auto">
                    <a:xfrm>
                      <a:off x="1059" y="3722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3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6" name="Freeform 1080"/>
                    <p:cNvSpPr>
                      <a:spLocks/>
                    </p:cNvSpPr>
                    <p:nvPr/>
                  </p:nvSpPr>
                  <p:spPr bwMode="auto">
                    <a:xfrm>
                      <a:off x="1059" y="3722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3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7" name="Freeform 1081"/>
                    <p:cNvSpPr>
                      <a:spLocks/>
                    </p:cNvSpPr>
                    <p:nvPr/>
                  </p:nvSpPr>
                  <p:spPr bwMode="auto">
                    <a:xfrm>
                      <a:off x="886" y="3613"/>
                      <a:ext cx="4" cy="6"/>
                    </a:xfrm>
                    <a:custGeom>
                      <a:avLst/>
                      <a:gdLst>
                        <a:gd name="T0" fmla="*/ 4 w 4"/>
                        <a:gd name="T1" fmla="*/ 0 h 6"/>
                        <a:gd name="T2" fmla="*/ 4 w 4"/>
                        <a:gd name="T3" fmla="*/ 0 h 6"/>
                        <a:gd name="T4" fmla="*/ 4 w 4"/>
                        <a:gd name="T5" fmla="*/ 6 h 6"/>
                        <a:gd name="T6" fmla="*/ 2 w 4"/>
                        <a:gd name="T7" fmla="*/ 6 h 6"/>
                        <a:gd name="T8" fmla="*/ 0 w 4"/>
                        <a:gd name="T9" fmla="*/ 4 h 6"/>
                        <a:gd name="T10" fmla="*/ 2 w 4"/>
                        <a:gd name="T11" fmla="*/ 1 h 6"/>
                        <a:gd name="T12" fmla="*/ 4 w 4"/>
                        <a:gd name="T13" fmla="*/ 0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8" name="Freeform 1082"/>
                    <p:cNvSpPr>
                      <a:spLocks/>
                    </p:cNvSpPr>
                    <p:nvPr/>
                  </p:nvSpPr>
                  <p:spPr bwMode="auto">
                    <a:xfrm>
                      <a:off x="890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39" name="Freeform 1083"/>
                    <p:cNvSpPr>
                      <a:spLocks/>
                    </p:cNvSpPr>
                    <p:nvPr/>
                  </p:nvSpPr>
                  <p:spPr bwMode="auto">
                    <a:xfrm>
                      <a:off x="890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0" name="Freeform 1084"/>
                    <p:cNvSpPr>
                      <a:spLocks/>
                    </p:cNvSpPr>
                    <p:nvPr/>
                  </p:nvSpPr>
                  <p:spPr bwMode="auto">
                    <a:xfrm>
                      <a:off x="890" y="3613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2 w 4"/>
                        <a:gd name="T7" fmla="*/ 1 h 6"/>
                        <a:gd name="T8" fmla="*/ 4 w 4"/>
                        <a:gd name="T9" fmla="*/ 4 h 6"/>
                        <a:gd name="T10" fmla="*/ 2 w 4"/>
                        <a:gd name="T11" fmla="*/ 6 h 6"/>
                        <a:gd name="T12" fmla="*/ 0 w 4"/>
                        <a:gd name="T13" fmla="*/ 6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4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1" name="Freeform 1085"/>
                    <p:cNvSpPr>
                      <a:spLocks/>
                    </p:cNvSpPr>
                    <p:nvPr/>
                  </p:nvSpPr>
                  <p:spPr bwMode="auto">
                    <a:xfrm>
                      <a:off x="886" y="3613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4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4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2" name="Freeform 1086"/>
                    <p:cNvSpPr>
                      <a:spLocks/>
                    </p:cNvSpPr>
                    <p:nvPr/>
                  </p:nvSpPr>
                  <p:spPr bwMode="auto">
                    <a:xfrm>
                      <a:off x="916" y="3592"/>
                      <a:ext cx="3" cy="8"/>
                    </a:xfrm>
                    <a:custGeom>
                      <a:avLst/>
                      <a:gdLst>
                        <a:gd name="T0" fmla="*/ 3 w 3"/>
                        <a:gd name="T1" fmla="*/ 0 h 8"/>
                        <a:gd name="T2" fmla="*/ 3 w 3"/>
                        <a:gd name="T3" fmla="*/ 0 h 8"/>
                        <a:gd name="T4" fmla="*/ 3 w 3"/>
                        <a:gd name="T5" fmla="*/ 0 h 8"/>
                        <a:gd name="T6" fmla="*/ 3 w 3"/>
                        <a:gd name="T7" fmla="*/ 8 h 8"/>
                        <a:gd name="T8" fmla="*/ 3 w 3"/>
                        <a:gd name="T9" fmla="*/ 8 h 8"/>
                        <a:gd name="T10" fmla="*/ 1 w 3"/>
                        <a:gd name="T11" fmla="*/ 6 h 8"/>
                        <a:gd name="T12" fmla="*/ 0 w 3"/>
                        <a:gd name="T13" fmla="*/ 4 h 8"/>
                        <a:gd name="T14" fmla="*/ 1 w 3"/>
                        <a:gd name="T15" fmla="*/ 2 h 8"/>
                        <a:gd name="T16" fmla="*/ 3 w 3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8"/>
                        <a:gd name="T29" fmla="*/ 3 w 3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8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3" name="Freeform 1087"/>
                    <p:cNvSpPr>
                      <a:spLocks/>
                    </p:cNvSpPr>
                    <p:nvPr/>
                  </p:nvSpPr>
                  <p:spPr bwMode="auto">
                    <a:xfrm>
                      <a:off x="919" y="3592"/>
                      <a:ext cx="1" cy="8"/>
                    </a:xfrm>
                    <a:custGeom>
                      <a:avLst/>
                      <a:gdLst>
                        <a:gd name="T0" fmla="*/ 0 w 1"/>
                        <a:gd name="T1" fmla="*/ 8 h 8"/>
                        <a:gd name="T2" fmla="*/ 0 w 1"/>
                        <a:gd name="T3" fmla="*/ 0 h 8"/>
                        <a:gd name="T4" fmla="*/ 0 w 1"/>
                        <a:gd name="T5" fmla="*/ 0 h 8"/>
                        <a:gd name="T6" fmla="*/ 0 w 1"/>
                        <a:gd name="T7" fmla="*/ 0 h 8"/>
                        <a:gd name="T8" fmla="*/ 0 w 1"/>
                        <a:gd name="T9" fmla="*/ 8 h 8"/>
                        <a:gd name="T10" fmla="*/ 0 w 1"/>
                        <a:gd name="T11" fmla="*/ 8 h 8"/>
                        <a:gd name="T12" fmla="*/ 0 w 1"/>
                        <a:gd name="T13" fmla="*/ 8 h 8"/>
                        <a:gd name="T14" fmla="*/ 0 w 1"/>
                        <a:gd name="T15" fmla="*/ 8 h 8"/>
                        <a:gd name="T16" fmla="*/ 0 w 1"/>
                        <a:gd name="T17" fmla="*/ 8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8"/>
                        <a:gd name="T29" fmla="*/ 1 w 1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4" name="Freeform 1088"/>
                    <p:cNvSpPr>
                      <a:spLocks/>
                    </p:cNvSpPr>
                    <p:nvPr/>
                  </p:nvSpPr>
                  <p:spPr bwMode="auto">
                    <a:xfrm>
                      <a:off x="919" y="3592"/>
                      <a:ext cx="1" cy="8"/>
                    </a:xfrm>
                    <a:custGeom>
                      <a:avLst/>
                      <a:gdLst>
                        <a:gd name="T0" fmla="*/ 0 w 1"/>
                        <a:gd name="T1" fmla="*/ 8 h 8"/>
                        <a:gd name="T2" fmla="*/ 0 w 1"/>
                        <a:gd name="T3" fmla="*/ 0 h 8"/>
                        <a:gd name="T4" fmla="*/ 0 w 1"/>
                        <a:gd name="T5" fmla="*/ 0 h 8"/>
                        <a:gd name="T6" fmla="*/ 0 w 1"/>
                        <a:gd name="T7" fmla="*/ 0 h 8"/>
                        <a:gd name="T8" fmla="*/ 0 w 1"/>
                        <a:gd name="T9" fmla="*/ 0 h 8"/>
                        <a:gd name="T10" fmla="*/ 0 w 1"/>
                        <a:gd name="T11" fmla="*/ 8 h 8"/>
                        <a:gd name="T12" fmla="*/ 0 w 1"/>
                        <a:gd name="T13" fmla="*/ 8 h 8"/>
                        <a:gd name="T14" fmla="*/ 0 w 1"/>
                        <a:gd name="T15" fmla="*/ 8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8"/>
                        <a:gd name="T26" fmla="*/ 1 w 1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5" name="Freeform 1089"/>
                    <p:cNvSpPr>
                      <a:spLocks/>
                    </p:cNvSpPr>
                    <p:nvPr/>
                  </p:nvSpPr>
                  <p:spPr bwMode="auto">
                    <a:xfrm>
                      <a:off x="919" y="3592"/>
                      <a:ext cx="4" cy="8"/>
                    </a:xfrm>
                    <a:custGeom>
                      <a:avLst/>
                      <a:gdLst>
                        <a:gd name="T0" fmla="*/ 0 w 4"/>
                        <a:gd name="T1" fmla="*/ 8 h 8"/>
                        <a:gd name="T2" fmla="*/ 0 w 4"/>
                        <a:gd name="T3" fmla="*/ 0 h 8"/>
                        <a:gd name="T4" fmla="*/ 0 w 4"/>
                        <a:gd name="T5" fmla="*/ 0 h 8"/>
                        <a:gd name="T6" fmla="*/ 3 w 4"/>
                        <a:gd name="T7" fmla="*/ 2 h 8"/>
                        <a:gd name="T8" fmla="*/ 4 w 4"/>
                        <a:gd name="T9" fmla="*/ 4 h 8"/>
                        <a:gd name="T10" fmla="*/ 3 w 4"/>
                        <a:gd name="T11" fmla="*/ 6 h 8"/>
                        <a:gd name="T12" fmla="*/ 0 w 4"/>
                        <a:gd name="T13" fmla="*/ 8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8"/>
                        <a:gd name="T23" fmla="*/ 4 w 4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3" y="6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6" name="Freeform 1090"/>
                    <p:cNvSpPr>
                      <a:spLocks/>
                    </p:cNvSpPr>
                    <p:nvPr/>
                  </p:nvSpPr>
                  <p:spPr bwMode="auto">
                    <a:xfrm>
                      <a:off x="916" y="3592"/>
                      <a:ext cx="7" cy="8"/>
                    </a:xfrm>
                    <a:custGeom>
                      <a:avLst/>
                      <a:gdLst>
                        <a:gd name="T0" fmla="*/ 3 w 7"/>
                        <a:gd name="T1" fmla="*/ 0 h 8"/>
                        <a:gd name="T2" fmla="*/ 6 w 7"/>
                        <a:gd name="T3" fmla="*/ 2 h 8"/>
                        <a:gd name="T4" fmla="*/ 7 w 7"/>
                        <a:gd name="T5" fmla="*/ 4 h 8"/>
                        <a:gd name="T6" fmla="*/ 6 w 7"/>
                        <a:gd name="T7" fmla="*/ 6 h 8"/>
                        <a:gd name="T8" fmla="*/ 3 w 7"/>
                        <a:gd name="T9" fmla="*/ 8 h 8"/>
                        <a:gd name="T10" fmla="*/ 1 w 7"/>
                        <a:gd name="T11" fmla="*/ 6 h 8"/>
                        <a:gd name="T12" fmla="*/ 0 w 7"/>
                        <a:gd name="T13" fmla="*/ 4 h 8"/>
                        <a:gd name="T14" fmla="*/ 1 w 7"/>
                        <a:gd name="T15" fmla="*/ 2 h 8"/>
                        <a:gd name="T16" fmla="*/ 3 w 7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3" y="0"/>
                          </a:move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7" name="Freeform 1091"/>
                    <p:cNvSpPr>
                      <a:spLocks/>
                    </p:cNvSpPr>
                    <p:nvPr/>
                  </p:nvSpPr>
                  <p:spPr bwMode="auto">
                    <a:xfrm>
                      <a:off x="1083" y="3051"/>
                      <a:ext cx="4" cy="8"/>
                    </a:xfrm>
                    <a:custGeom>
                      <a:avLst/>
                      <a:gdLst>
                        <a:gd name="T0" fmla="*/ 4 w 4"/>
                        <a:gd name="T1" fmla="*/ 0 h 8"/>
                        <a:gd name="T2" fmla="*/ 4 w 4"/>
                        <a:gd name="T3" fmla="*/ 0 h 8"/>
                        <a:gd name="T4" fmla="*/ 4 w 4"/>
                        <a:gd name="T5" fmla="*/ 8 h 8"/>
                        <a:gd name="T6" fmla="*/ 1 w 4"/>
                        <a:gd name="T7" fmla="*/ 6 h 8"/>
                        <a:gd name="T8" fmla="*/ 0 w 4"/>
                        <a:gd name="T9" fmla="*/ 4 h 8"/>
                        <a:gd name="T10" fmla="*/ 1 w 4"/>
                        <a:gd name="T11" fmla="*/ 2 h 8"/>
                        <a:gd name="T12" fmla="*/ 4 w 4"/>
                        <a:gd name="T13" fmla="*/ 0 h 8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8"/>
                        <a:gd name="T23" fmla="*/ 4 w 4"/>
                        <a:gd name="T24" fmla="*/ 8 h 8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8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8" name="Freeform 1092"/>
                    <p:cNvSpPr>
                      <a:spLocks/>
                    </p:cNvSpPr>
                    <p:nvPr/>
                  </p:nvSpPr>
                  <p:spPr bwMode="auto">
                    <a:xfrm>
                      <a:off x="1087" y="3051"/>
                      <a:ext cx="1" cy="8"/>
                    </a:xfrm>
                    <a:custGeom>
                      <a:avLst/>
                      <a:gdLst>
                        <a:gd name="T0" fmla="*/ 0 w 1"/>
                        <a:gd name="T1" fmla="*/ 8 h 8"/>
                        <a:gd name="T2" fmla="*/ 0 w 1"/>
                        <a:gd name="T3" fmla="*/ 0 h 8"/>
                        <a:gd name="T4" fmla="*/ 0 w 1"/>
                        <a:gd name="T5" fmla="*/ 0 h 8"/>
                        <a:gd name="T6" fmla="*/ 0 w 1"/>
                        <a:gd name="T7" fmla="*/ 0 h 8"/>
                        <a:gd name="T8" fmla="*/ 0 w 1"/>
                        <a:gd name="T9" fmla="*/ 8 h 8"/>
                        <a:gd name="T10" fmla="*/ 0 w 1"/>
                        <a:gd name="T11" fmla="*/ 8 h 8"/>
                        <a:gd name="T12" fmla="*/ 0 w 1"/>
                        <a:gd name="T13" fmla="*/ 8 h 8"/>
                        <a:gd name="T14" fmla="*/ 0 w 1"/>
                        <a:gd name="T15" fmla="*/ 8 h 8"/>
                        <a:gd name="T16" fmla="*/ 0 w 1"/>
                        <a:gd name="T17" fmla="*/ 8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8"/>
                        <a:gd name="T29" fmla="*/ 1 w 1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49" name="Freeform 1093"/>
                    <p:cNvSpPr>
                      <a:spLocks/>
                    </p:cNvSpPr>
                    <p:nvPr/>
                  </p:nvSpPr>
                  <p:spPr bwMode="auto">
                    <a:xfrm>
                      <a:off x="1087" y="3051"/>
                      <a:ext cx="1" cy="8"/>
                    </a:xfrm>
                    <a:custGeom>
                      <a:avLst/>
                      <a:gdLst>
                        <a:gd name="T0" fmla="*/ 0 w 1"/>
                        <a:gd name="T1" fmla="*/ 8 h 8"/>
                        <a:gd name="T2" fmla="*/ 0 w 1"/>
                        <a:gd name="T3" fmla="*/ 0 h 8"/>
                        <a:gd name="T4" fmla="*/ 0 w 1"/>
                        <a:gd name="T5" fmla="*/ 0 h 8"/>
                        <a:gd name="T6" fmla="*/ 0 w 1"/>
                        <a:gd name="T7" fmla="*/ 0 h 8"/>
                        <a:gd name="T8" fmla="*/ 0 w 1"/>
                        <a:gd name="T9" fmla="*/ 0 h 8"/>
                        <a:gd name="T10" fmla="*/ 0 w 1"/>
                        <a:gd name="T11" fmla="*/ 8 h 8"/>
                        <a:gd name="T12" fmla="*/ 0 w 1"/>
                        <a:gd name="T13" fmla="*/ 8 h 8"/>
                        <a:gd name="T14" fmla="*/ 0 w 1"/>
                        <a:gd name="T15" fmla="*/ 8 h 8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8"/>
                        <a:gd name="T26" fmla="*/ 1 w 1"/>
                        <a:gd name="T27" fmla="*/ 8 h 8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0" name="Freeform 1094"/>
                    <p:cNvSpPr>
                      <a:spLocks/>
                    </p:cNvSpPr>
                    <p:nvPr/>
                  </p:nvSpPr>
                  <p:spPr bwMode="auto">
                    <a:xfrm>
                      <a:off x="1087" y="3051"/>
                      <a:ext cx="3" cy="8"/>
                    </a:xfrm>
                    <a:custGeom>
                      <a:avLst/>
                      <a:gdLst>
                        <a:gd name="T0" fmla="*/ 0 w 3"/>
                        <a:gd name="T1" fmla="*/ 8 h 8"/>
                        <a:gd name="T2" fmla="*/ 0 w 3"/>
                        <a:gd name="T3" fmla="*/ 0 h 8"/>
                        <a:gd name="T4" fmla="*/ 0 w 3"/>
                        <a:gd name="T5" fmla="*/ 0 h 8"/>
                        <a:gd name="T6" fmla="*/ 2 w 3"/>
                        <a:gd name="T7" fmla="*/ 2 h 8"/>
                        <a:gd name="T8" fmla="*/ 3 w 3"/>
                        <a:gd name="T9" fmla="*/ 4 h 8"/>
                        <a:gd name="T10" fmla="*/ 3 w 3"/>
                        <a:gd name="T11" fmla="*/ 4 h 8"/>
                        <a:gd name="T12" fmla="*/ 3 w 3"/>
                        <a:gd name="T13" fmla="*/ 4 h 8"/>
                        <a:gd name="T14" fmla="*/ 2 w 3"/>
                        <a:gd name="T15" fmla="*/ 6 h 8"/>
                        <a:gd name="T16" fmla="*/ 0 w 3"/>
                        <a:gd name="T17" fmla="*/ 8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8"/>
                        <a:gd name="T29" fmla="*/ 3 w 3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8">
                          <a:moveTo>
                            <a:pt x="0" y="8"/>
                          </a:moveTo>
                          <a:lnTo>
                            <a:pt x="0" y="0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6"/>
                          </a:lnTo>
                          <a:lnTo>
                            <a:pt x="0" y="8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1" name="Freeform 1095"/>
                    <p:cNvSpPr>
                      <a:spLocks/>
                    </p:cNvSpPr>
                    <p:nvPr/>
                  </p:nvSpPr>
                  <p:spPr bwMode="auto">
                    <a:xfrm>
                      <a:off x="1083" y="3051"/>
                      <a:ext cx="7" cy="8"/>
                    </a:xfrm>
                    <a:custGeom>
                      <a:avLst/>
                      <a:gdLst>
                        <a:gd name="T0" fmla="*/ 4 w 7"/>
                        <a:gd name="T1" fmla="*/ 0 h 8"/>
                        <a:gd name="T2" fmla="*/ 6 w 7"/>
                        <a:gd name="T3" fmla="*/ 2 h 8"/>
                        <a:gd name="T4" fmla="*/ 7 w 7"/>
                        <a:gd name="T5" fmla="*/ 4 h 8"/>
                        <a:gd name="T6" fmla="*/ 6 w 7"/>
                        <a:gd name="T7" fmla="*/ 6 h 8"/>
                        <a:gd name="T8" fmla="*/ 4 w 7"/>
                        <a:gd name="T9" fmla="*/ 8 h 8"/>
                        <a:gd name="T10" fmla="*/ 1 w 7"/>
                        <a:gd name="T11" fmla="*/ 6 h 8"/>
                        <a:gd name="T12" fmla="*/ 0 w 7"/>
                        <a:gd name="T13" fmla="*/ 4 h 8"/>
                        <a:gd name="T14" fmla="*/ 1 w 7"/>
                        <a:gd name="T15" fmla="*/ 2 h 8"/>
                        <a:gd name="T16" fmla="*/ 4 w 7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8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2" name="Freeform 1096"/>
                    <p:cNvSpPr>
                      <a:spLocks/>
                    </p:cNvSpPr>
                    <p:nvPr/>
                  </p:nvSpPr>
                  <p:spPr bwMode="auto">
                    <a:xfrm>
                      <a:off x="1021" y="3250"/>
                      <a:ext cx="3" cy="7"/>
                    </a:xfrm>
                    <a:custGeom>
                      <a:avLst/>
                      <a:gdLst>
                        <a:gd name="T0" fmla="*/ 3 w 3"/>
                        <a:gd name="T1" fmla="*/ 0 h 7"/>
                        <a:gd name="T2" fmla="*/ 3 w 3"/>
                        <a:gd name="T3" fmla="*/ 0 h 7"/>
                        <a:gd name="T4" fmla="*/ 3 w 3"/>
                        <a:gd name="T5" fmla="*/ 7 h 7"/>
                        <a:gd name="T6" fmla="*/ 0 w 3"/>
                        <a:gd name="T7" fmla="*/ 6 h 7"/>
                        <a:gd name="T8" fmla="*/ 0 w 3"/>
                        <a:gd name="T9" fmla="*/ 3 h 7"/>
                        <a:gd name="T10" fmla="*/ 0 w 3"/>
                        <a:gd name="T11" fmla="*/ 1 h 7"/>
                        <a:gd name="T12" fmla="*/ 3 w 3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7"/>
                        <a:gd name="T23" fmla="*/ 3 w 3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7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7"/>
                          </a:lnTo>
                          <a:lnTo>
                            <a:pt x="0" y="6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3" name="Freeform 1097"/>
                    <p:cNvSpPr>
                      <a:spLocks/>
                    </p:cNvSpPr>
                    <p:nvPr/>
                  </p:nvSpPr>
                  <p:spPr bwMode="auto">
                    <a:xfrm>
                      <a:off x="1024" y="3250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1 w 1"/>
                        <a:gd name="T7" fmla="*/ 0 h 7"/>
                        <a:gd name="T8" fmla="*/ 1 w 1"/>
                        <a:gd name="T9" fmla="*/ 7 h 7"/>
                        <a:gd name="T10" fmla="*/ 1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7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4" name="Freeform 1098"/>
                    <p:cNvSpPr>
                      <a:spLocks/>
                    </p:cNvSpPr>
                    <p:nvPr/>
                  </p:nvSpPr>
                  <p:spPr bwMode="auto">
                    <a:xfrm>
                      <a:off x="1024" y="3250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1 w 1"/>
                        <a:gd name="T5" fmla="*/ 0 h 7"/>
                        <a:gd name="T6" fmla="*/ 1 w 1"/>
                        <a:gd name="T7" fmla="*/ 0 h 7"/>
                        <a:gd name="T8" fmla="*/ 1 w 1"/>
                        <a:gd name="T9" fmla="*/ 0 h 7"/>
                        <a:gd name="T10" fmla="*/ 1 w 1"/>
                        <a:gd name="T11" fmla="*/ 7 h 7"/>
                        <a:gd name="T12" fmla="*/ 1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7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5" name="Freeform 1099"/>
                    <p:cNvSpPr>
                      <a:spLocks/>
                    </p:cNvSpPr>
                    <p:nvPr/>
                  </p:nvSpPr>
                  <p:spPr bwMode="auto">
                    <a:xfrm>
                      <a:off x="1025" y="3250"/>
                      <a:ext cx="2" cy="7"/>
                    </a:xfrm>
                    <a:custGeom>
                      <a:avLst/>
                      <a:gdLst>
                        <a:gd name="T0" fmla="*/ 0 w 2"/>
                        <a:gd name="T1" fmla="*/ 7 h 7"/>
                        <a:gd name="T2" fmla="*/ 0 w 2"/>
                        <a:gd name="T3" fmla="*/ 0 h 7"/>
                        <a:gd name="T4" fmla="*/ 0 w 2"/>
                        <a:gd name="T5" fmla="*/ 0 h 7"/>
                        <a:gd name="T6" fmla="*/ 2 w 2"/>
                        <a:gd name="T7" fmla="*/ 1 h 7"/>
                        <a:gd name="T8" fmla="*/ 2 w 2"/>
                        <a:gd name="T9" fmla="*/ 3 h 7"/>
                        <a:gd name="T10" fmla="*/ 2 w 2"/>
                        <a:gd name="T11" fmla="*/ 3 h 7"/>
                        <a:gd name="T12" fmla="*/ 1 w 2"/>
                        <a:gd name="T13" fmla="*/ 6 h 7"/>
                        <a:gd name="T14" fmla="*/ 0 w 2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7"/>
                        <a:gd name="T26" fmla="*/ 2 w 2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6" name="Freeform 1100"/>
                    <p:cNvSpPr>
                      <a:spLocks/>
                    </p:cNvSpPr>
                    <p:nvPr/>
                  </p:nvSpPr>
                  <p:spPr bwMode="auto">
                    <a:xfrm>
                      <a:off x="1021" y="3250"/>
                      <a:ext cx="6" cy="7"/>
                    </a:xfrm>
                    <a:custGeom>
                      <a:avLst/>
                      <a:gdLst>
                        <a:gd name="T0" fmla="*/ 3 w 6"/>
                        <a:gd name="T1" fmla="*/ 0 h 7"/>
                        <a:gd name="T2" fmla="*/ 6 w 6"/>
                        <a:gd name="T3" fmla="*/ 1 h 7"/>
                        <a:gd name="T4" fmla="*/ 6 w 6"/>
                        <a:gd name="T5" fmla="*/ 3 h 7"/>
                        <a:gd name="T6" fmla="*/ 6 w 6"/>
                        <a:gd name="T7" fmla="*/ 6 h 7"/>
                        <a:gd name="T8" fmla="*/ 3 w 6"/>
                        <a:gd name="T9" fmla="*/ 7 h 7"/>
                        <a:gd name="T10" fmla="*/ 0 w 6"/>
                        <a:gd name="T11" fmla="*/ 6 h 7"/>
                        <a:gd name="T12" fmla="*/ 0 w 6"/>
                        <a:gd name="T13" fmla="*/ 3 h 7"/>
                        <a:gd name="T14" fmla="*/ 0 w 6"/>
                        <a:gd name="T15" fmla="*/ 1 h 7"/>
                        <a:gd name="T16" fmla="*/ 3 w 6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0" y="6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7" name="Freeform 1101"/>
                    <p:cNvSpPr>
                      <a:spLocks/>
                    </p:cNvSpPr>
                    <p:nvPr/>
                  </p:nvSpPr>
                  <p:spPr bwMode="auto">
                    <a:xfrm>
                      <a:off x="1662" y="3344"/>
                      <a:ext cx="4" cy="6"/>
                    </a:xfrm>
                    <a:custGeom>
                      <a:avLst/>
                      <a:gdLst>
                        <a:gd name="T0" fmla="*/ 4 w 4"/>
                        <a:gd name="T1" fmla="*/ 0 h 6"/>
                        <a:gd name="T2" fmla="*/ 4 w 4"/>
                        <a:gd name="T3" fmla="*/ 0 h 6"/>
                        <a:gd name="T4" fmla="*/ 4 w 4"/>
                        <a:gd name="T5" fmla="*/ 0 h 6"/>
                        <a:gd name="T6" fmla="*/ 4 w 4"/>
                        <a:gd name="T7" fmla="*/ 6 h 6"/>
                        <a:gd name="T8" fmla="*/ 4 w 4"/>
                        <a:gd name="T9" fmla="*/ 6 h 6"/>
                        <a:gd name="T10" fmla="*/ 2 w 4"/>
                        <a:gd name="T11" fmla="*/ 6 h 6"/>
                        <a:gd name="T12" fmla="*/ 0 w 4"/>
                        <a:gd name="T13" fmla="*/ 4 h 6"/>
                        <a:gd name="T14" fmla="*/ 2 w 4"/>
                        <a:gd name="T15" fmla="*/ 1 h 6"/>
                        <a:gd name="T16" fmla="*/ 4 w 4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8" name="Freeform 1102"/>
                    <p:cNvSpPr>
                      <a:spLocks/>
                    </p:cNvSpPr>
                    <p:nvPr/>
                  </p:nvSpPr>
                  <p:spPr bwMode="auto">
                    <a:xfrm>
                      <a:off x="1666" y="334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59" name="Freeform 1103"/>
                    <p:cNvSpPr>
                      <a:spLocks/>
                    </p:cNvSpPr>
                    <p:nvPr/>
                  </p:nvSpPr>
                  <p:spPr bwMode="auto">
                    <a:xfrm>
                      <a:off x="1666" y="334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0" name="Freeform 1104"/>
                    <p:cNvSpPr>
                      <a:spLocks/>
                    </p:cNvSpPr>
                    <p:nvPr/>
                  </p:nvSpPr>
                  <p:spPr bwMode="auto">
                    <a:xfrm>
                      <a:off x="1666" y="3344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0 h 6"/>
                        <a:gd name="T4" fmla="*/ 0 w 2"/>
                        <a:gd name="T5" fmla="*/ 0 h 6"/>
                        <a:gd name="T6" fmla="*/ 2 w 2"/>
                        <a:gd name="T7" fmla="*/ 1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4 h 6"/>
                        <a:gd name="T14" fmla="*/ 2 w 2"/>
                        <a:gd name="T15" fmla="*/ 6 h 6"/>
                        <a:gd name="T16" fmla="*/ 0 w 2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6"/>
                        <a:gd name="T29" fmla="*/ 2 w 2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2" y="4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1" name="Freeform 1105"/>
                    <p:cNvSpPr>
                      <a:spLocks/>
                    </p:cNvSpPr>
                    <p:nvPr/>
                  </p:nvSpPr>
                  <p:spPr bwMode="auto">
                    <a:xfrm>
                      <a:off x="1662" y="3344"/>
                      <a:ext cx="6" cy="6"/>
                    </a:xfrm>
                    <a:custGeom>
                      <a:avLst/>
                      <a:gdLst>
                        <a:gd name="T0" fmla="*/ 4 w 6"/>
                        <a:gd name="T1" fmla="*/ 0 h 6"/>
                        <a:gd name="T2" fmla="*/ 6 w 6"/>
                        <a:gd name="T3" fmla="*/ 1 h 6"/>
                        <a:gd name="T4" fmla="*/ 6 w 6"/>
                        <a:gd name="T5" fmla="*/ 4 h 6"/>
                        <a:gd name="T6" fmla="*/ 6 w 6"/>
                        <a:gd name="T7" fmla="*/ 6 h 6"/>
                        <a:gd name="T8" fmla="*/ 4 w 6"/>
                        <a:gd name="T9" fmla="*/ 6 h 6"/>
                        <a:gd name="T10" fmla="*/ 2 w 6"/>
                        <a:gd name="T11" fmla="*/ 6 h 6"/>
                        <a:gd name="T12" fmla="*/ 0 w 6"/>
                        <a:gd name="T13" fmla="*/ 4 h 6"/>
                        <a:gd name="T14" fmla="*/ 2 w 6"/>
                        <a:gd name="T15" fmla="*/ 1 h 6"/>
                        <a:gd name="T16" fmla="*/ 4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6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2" name="Freeform 1106"/>
                    <p:cNvSpPr>
                      <a:spLocks/>
                    </p:cNvSpPr>
                    <p:nvPr/>
                  </p:nvSpPr>
                  <p:spPr bwMode="auto">
                    <a:xfrm>
                      <a:off x="1018" y="3158"/>
                      <a:ext cx="3" cy="6"/>
                    </a:xfrm>
                    <a:custGeom>
                      <a:avLst/>
                      <a:gdLst>
                        <a:gd name="T0" fmla="*/ 0 w 3"/>
                        <a:gd name="T1" fmla="*/ 2 h 6"/>
                        <a:gd name="T2" fmla="*/ 0 w 3"/>
                        <a:gd name="T3" fmla="*/ 2 h 6"/>
                        <a:gd name="T4" fmla="*/ 1 w 3"/>
                        <a:gd name="T5" fmla="*/ 0 h 6"/>
                        <a:gd name="T6" fmla="*/ 3 w 3"/>
                        <a:gd name="T7" fmla="*/ 0 h 6"/>
                        <a:gd name="T8" fmla="*/ 3 w 3"/>
                        <a:gd name="T9" fmla="*/ 0 h 6"/>
                        <a:gd name="T10" fmla="*/ 3 w 3"/>
                        <a:gd name="T11" fmla="*/ 6 h 6"/>
                        <a:gd name="T12" fmla="*/ 1 w 3"/>
                        <a:gd name="T13" fmla="*/ 5 h 6"/>
                        <a:gd name="T14" fmla="*/ 0 w 3"/>
                        <a:gd name="T15" fmla="*/ 2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6"/>
                        <a:gd name="T26" fmla="*/ 3 w 3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6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3" name="Freeform 1107"/>
                    <p:cNvSpPr>
                      <a:spLocks/>
                    </p:cNvSpPr>
                    <p:nvPr/>
                  </p:nvSpPr>
                  <p:spPr bwMode="auto">
                    <a:xfrm>
                      <a:off x="1021" y="3158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4" name="Freeform 1108"/>
                    <p:cNvSpPr>
                      <a:spLocks/>
                    </p:cNvSpPr>
                    <p:nvPr/>
                  </p:nvSpPr>
                  <p:spPr bwMode="auto">
                    <a:xfrm>
                      <a:off x="1021" y="3158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5" name="Freeform 1109"/>
                    <p:cNvSpPr>
                      <a:spLocks/>
                    </p:cNvSpPr>
                    <p:nvPr/>
                  </p:nvSpPr>
                  <p:spPr bwMode="auto">
                    <a:xfrm>
                      <a:off x="1021" y="3158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3 w 4"/>
                        <a:gd name="T7" fmla="*/ 0 h 6"/>
                        <a:gd name="T8" fmla="*/ 4 w 4"/>
                        <a:gd name="T9" fmla="*/ 2 h 6"/>
                        <a:gd name="T10" fmla="*/ 4 w 4"/>
                        <a:gd name="T11" fmla="*/ 2 h 6"/>
                        <a:gd name="T12" fmla="*/ 3 w 4"/>
                        <a:gd name="T13" fmla="*/ 5 h 6"/>
                        <a:gd name="T14" fmla="*/ 0 w 4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4"/>
                        <a:gd name="T25" fmla="*/ 0 h 6"/>
                        <a:gd name="T26" fmla="*/ 4 w 4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3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6" name="Freeform 1110"/>
                    <p:cNvSpPr>
                      <a:spLocks/>
                    </p:cNvSpPr>
                    <p:nvPr/>
                  </p:nvSpPr>
                  <p:spPr bwMode="auto">
                    <a:xfrm>
                      <a:off x="1018" y="3158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7" name="Freeform 1111"/>
                    <p:cNvSpPr>
                      <a:spLocks/>
                    </p:cNvSpPr>
                    <p:nvPr/>
                  </p:nvSpPr>
                  <p:spPr bwMode="auto">
                    <a:xfrm>
                      <a:off x="1236" y="3070"/>
                      <a:ext cx="4" cy="7"/>
                    </a:xfrm>
                    <a:custGeom>
                      <a:avLst/>
                      <a:gdLst>
                        <a:gd name="T0" fmla="*/ 4 w 4"/>
                        <a:gd name="T1" fmla="*/ 0 h 7"/>
                        <a:gd name="T2" fmla="*/ 4 w 4"/>
                        <a:gd name="T3" fmla="*/ 0 h 7"/>
                        <a:gd name="T4" fmla="*/ 4 w 4"/>
                        <a:gd name="T5" fmla="*/ 7 h 7"/>
                        <a:gd name="T6" fmla="*/ 1 w 4"/>
                        <a:gd name="T7" fmla="*/ 6 h 7"/>
                        <a:gd name="T8" fmla="*/ 0 w 4"/>
                        <a:gd name="T9" fmla="*/ 3 h 7"/>
                        <a:gd name="T10" fmla="*/ 1 w 4"/>
                        <a:gd name="T11" fmla="*/ 1 h 7"/>
                        <a:gd name="T12" fmla="*/ 4 w 4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7"/>
                        <a:gd name="T23" fmla="*/ 4 w 4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7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8" name="Freeform 1112"/>
                    <p:cNvSpPr>
                      <a:spLocks/>
                    </p:cNvSpPr>
                    <p:nvPr/>
                  </p:nvSpPr>
                  <p:spPr bwMode="auto">
                    <a:xfrm>
                      <a:off x="1240" y="3070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7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69" name="Freeform 1113"/>
                    <p:cNvSpPr>
                      <a:spLocks/>
                    </p:cNvSpPr>
                    <p:nvPr/>
                  </p:nvSpPr>
                  <p:spPr bwMode="auto">
                    <a:xfrm>
                      <a:off x="1240" y="3070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0" name="Freeform 1114"/>
                    <p:cNvSpPr>
                      <a:spLocks/>
                    </p:cNvSpPr>
                    <p:nvPr/>
                  </p:nvSpPr>
                  <p:spPr bwMode="auto">
                    <a:xfrm>
                      <a:off x="1240" y="3070"/>
                      <a:ext cx="3" cy="7"/>
                    </a:xfrm>
                    <a:custGeom>
                      <a:avLst/>
                      <a:gdLst>
                        <a:gd name="T0" fmla="*/ 0 w 3"/>
                        <a:gd name="T1" fmla="*/ 7 h 7"/>
                        <a:gd name="T2" fmla="*/ 0 w 3"/>
                        <a:gd name="T3" fmla="*/ 0 h 7"/>
                        <a:gd name="T4" fmla="*/ 0 w 3"/>
                        <a:gd name="T5" fmla="*/ 0 h 7"/>
                        <a:gd name="T6" fmla="*/ 2 w 3"/>
                        <a:gd name="T7" fmla="*/ 1 h 7"/>
                        <a:gd name="T8" fmla="*/ 3 w 3"/>
                        <a:gd name="T9" fmla="*/ 3 h 7"/>
                        <a:gd name="T10" fmla="*/ 3 w 3"/>
                        <a:gd name="T11" fmla="*/ 3 h 7"/>
                        <a:gd name="T12" fmla="*/ 3 w 3"/>
                        <a:gd name="T13" fmla="*/ 3 h 7"/>
                        <a:gd name="T14" fmla="*/ 2 w 3"/>
                        <a:gd name="T15" fmla="*/ 6 h 7"/>
                        <a:gd name="T16" fmla="*/ 0 w 3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7"/>
                        <a:gd name="T29" fmla="*/ 3 w 3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3"/>
                          </a:lnTo>
                          <a:lnTo>
                            <a:pt x="2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1" name="Freeform 1115"/>
                    <p:cNvSpPr>
                      <a:spLocks/>
                    </p:cNvSpPr>
                    <p:nvPr/>
                  </p:nvSpPr>
                  <p:spPr bwMode="auto">
                    <a:xfrm>
                      <a:off x="1236" y="3070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2" name="Freeform 1116"/>
                    <p:cNvSpPr>
                      <a:spLocks/>
                    </p:cNvSpPr>
                    <p:nvPr/>
                  </p:nvSpPr>
                  <p:spPr bwMode="auto">
                    <a:xfrm>
                      <a:off x="1407" y="3070"/>
                      <a:ext cx="3" cy="6"/>
                    </a:xfrm>
                    <a:custGeom>
                      <a:avLst/>
                      <a:gdLst>
                        <a:gd name="T0" fmla="*/ 3 w 3"/>
                        <a:gd name="T1" fmla="*/ 0 h 6"/>
                        <a:gd name="T2" fmla="*/ 3 w 3"/>
                        <a:gd name="T3" fmla="*/ 0 h 6"/>
                        <a:gd name="T4" fmla="*/ 3 w 3"/>
                        <a:gd name="T5" fmla="*/ 6 h 6"/>
                        <a:gd name="T6" fmla="*/ 0 w 3"/>
                        <a:gd name="T7" fmla="*/ 4 h 6"/>
                        <a:gd name="T8" fmla="*/ 0 w 3"/>
                        <a:gd name="T9" fmla="*/ 2 h 6"/>
                        <a:gd name="T10" fmla="*/ 0 w 3"/>
                        <a:gd name="T11" fmla="*/ 0 h 6"/>
                        <a:gd name="T12" fmla="*/ 3 w 3"/>
                        <a:gd name="T13" fmla="*/ 0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6"/>
                        <a:gd name="T23" fmla="*/ 3 w 3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6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3" name="Freeform 1117"/>
                    <p:cNvSpPr>
                      <a:spLocks/>
                    </p:cNvSpPr>
                    <p:nvPr/>
                  </p:nvSpPr>
                  <p:spPr bwMode="auto">
                    <a:xfrm>
                      <a:off x="1410" y="307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1 w 1"/>
                        <a:gd name="T7" fmla="*/ 0 h 6"/>
                        <a:gd name="T8" fmla="*/ 1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4" name="Freeform 1118"/>
                    <p:cNvSpPr>
                      <a:spLocks/>
                    </p:cNvSpPr>
                    <p:nvPr/>
                  </p:nvSpPr>
                  <p:spPr bwMode="auto">
                    <a:xfrm>
                      <a:off x="1410" y="307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0 h 6"/>
                        <a:gd name="T8" fmla="*/ 1 w 1"/>
                        <a:gd name="T9" fmla="*/ 0 h 6"/>
                        <a:gd name="T10" fmla="*/ 1 w 1"/>
                        <a:gd name="T11" fmla="*/ 6 h 6"/>
                        <a:gd name="T12" fmla="*/ 1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5" name="Freeform 1119"/>
                    <p:cNvSpPr>
                      <a:spLocks/>
                    </p:cNvSpPr>
                    <p:nvPr/>
                  </p:nvSpPr>
                  <p:spPr bwMode="auto">
                    <a:xfrm>
                      <a:off x="1411" y="3070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0 h 6"/>
                        <a:gd name="T4" fmla="*/ 0 w 2"/>
                        <a:gd name="T5" fmla="*/ 0 h 6"/>
                        <a:gd name="T6" fmla="*/ 1 w 2"/>
                        <a:gd name="T7" fmla="*/ 0 h 6"/>
                        <a:gd name="T8" fmla="*/ 2 w 2"/>
                        <a:gd name="T9" fmla="*/ 2 h 6"/>
                        <a:gd name="T10" fmla="*/ 2 w 2"/>
                        <a:gd name="T11" fmla="*/ 2 h 6"/>
                        <a:gd name="T12" fmla="*/ 2 w 2"/>
                        <a:gd name="T13" fmla="*/ 2 h 6"/>
                        <a:gd name="T14" fmla="*/ 1 w 2"/>
                        <a:gd name="T15" fmla="*/ 4 h 6"/>
                        <a:gd name="T16" fmla="*/ 0 w 2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6"/>
                        <a:gd name="T29" fmla="*/ 2 w 2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6" name="Freeform 1120"/>
                    <p:cNvSpPr>
                      <a:spLocks/>
                    </p:cNvSpPr>
                    <p:nvPr/>
                  </p:nvSpPr>
                  <p:spPr bwMode="auto">
                    <a:xfrm>
                      <a:off x="1407" y="3070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5 w 6"/>
                        <a:gd name="T3" fmla="*/ 0 h 6"/>
                        <a:gd name="T4" fmla="*/ 6 w 6"/>
                        <a:gd name="T5" fmla="*/ 2 h 6"/>
                        <a:gd name="T6" fmla="*/ 5 w 6"/>
                        <a:gd name="T7" fmla="*/ 4 h 6"/>
                        <a:gd name="T8" fmla="*/ 3 w 6"/>
                        <a:gd name="T9" fmla="*/ 6 h 6"/>
                        <a:gd name="T10" fmla="*/ 0 w 6"/>
                        <a:gd name="T11" fmla="*/ 4 h 6"/>
                        <a:gd name="T12" fmla="*/ 0 w 6"/>
                        <a:gd name="T13" fmla="*/ 2 h 6"/>
                        <a:gd name="T14" fmla="*/ 0 w 6"/>
                        <a:gd name="T15" fmla="*/ 0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5" y="0"/>
                          </a:lnTo>
                          <a:lnTo>
                            <a:pt x="6" y="2"/>
                          </a:lnTo>
                          <a:lnTo>
                            <a:pt x="5" y="4"/>
                          </a:lnTo>
                          <a:lnTo>
                            <a:pt x="3" y="6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7" name="Freeform 1121"/>
                    <p:cNvSpPr>
                      <a:spLocks/>
                    </p:cNvSpPr>
                    <p:nvPr/>
                  </p:nvSpPr>
                  <p:spPr bwMode="auto">
                    <a:xfrm>
                      <a:off x="1659" y="3439"/>
                      <a:ext cx="3" cy="6"/>
                    </a:xfrm>
                    <a:custGeom>
                      <a:avLst/>
                      <a:gdLst>
                        <a:gd name="T0" fmla="*/ 3 w 3"/>
                        <a:gd name="T1" fmla="*/ 0 h 6"/>
                        <a:gd name="T2" fmla="*/ 3 w 3"/>
                        <a:gd name="T3" fmla="*/ 0 h 6"/>
                        <a:gd name="T4" fmla="*/ 3 w 3"/>
                        <a:gd name="T5" fmla="*/ 6 h 6"/>
                        <a:gd name="T6" fmla="*/ 1 w 3"/>
                        <a:gd name="T7" fmla="*/ 5 h 6"/>
                        <a:gd name="T8" fmla="*/ 0 w 3"/>
                        <a:gd name="T9" fmla="*/ 2 h 6"/>
                        <a:gd name="T10" fmla="*/ 1 w 3"/>
                        <a:gd name="T11" fmla="*/ 0 h 6"/>
                        <a:gd name="T12" fmla="*/ 3 w 3"/>
                        <a:gd name="T13" fmla="*/ 0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6"/>
                        <a:gd name="T23" fmla="*/ 3 w 3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6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8" name="Freeform 1122"/>
                    <p:cNvSpPr>
                      <a:spLocks/>
                    </p:cNvSpPr>
                    <p:nvPr/>
                  </p:nvSpPr>
                  <p:spPr bwMode="auto">
                    <a:xfrm>
                      <a:off x="1662" y="343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79" name="Freeform 1123"/>
                    <p:cNvSpPr>
                      <a:spLocks/>
                    </p:cNvSpPr>
                    <p:nvPr/>
                  </p:nvSpPr>
                  <p:spPr bwMode="auto">
                    <a:xfrm>
                      <a:off x="1662" y="343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0" name="Freeform 1124"/>
                    <p:cNvSpPr>
                      <a:spLocks/>
                    </p:cNvSpPr>
                    <p:nvPr/>
                  </p:nvSpPr>
                  <p:spPr bwMode="auto">
                    <a:xfrm>
                      <a:off x="1662" y="3439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3 w 4"/>
                        <a:gd name="T7" fmla="*/ 0 h 6"/>
                        <a:gd name="T8" fmla="*/ 4 w 4"/>
                        <a:gd name="T9" fmla="*/ 2 h 6"/>
                        <a:gd name="T10" fmla="*/ 3 w 4"/>
                        <a:gd name="T11" fmla="*/ 5 h 6"/>
                        <a:gd name="T12" fmla="*/ 0 w 4"/>
                        <a:gd name="T13" fmla="*/ 6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3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1" name="Freeform 1125"/>
                    <p:cNvSpPr>
                      <a:spLocks/>
                    </p:cNvSpPr>
                    <p:nvPr/>
                  </p:nvSpPr>
                  <p:spPr bwMode="auto">
                    <a:xfrm>
                      <a:off x="1659" y="3439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2" name="Freeform 1126"/>
                    <p:cNvSpPr>
                      <a:spLocks/>
                    </p:cNvSpPr>
                    <p:nvPr/>
                  </p:nvSpPr>
                  <p:spPr bwMode="auto">
                    <a:xfrm>
                      <a:off x="1659" y="3227"/>
                      <a:ext cx="3" cy="7"/>
                    </a:xfrm>
                    <a:custGeom>
                      <a:avLst/>
                      <a:gdLst>
                        <a:gd name="T0" fmla="*/ 3 w 3"/>
                        <a:gd name="T1" fmla="*/ 0 h 7"/>
                        <a:gd name="T2" fmla="*/ 3 w 3"/>
                        <a:gd name="T3" fmla="*/ 0 h 7"/>
                        <a:gd name="T4" fmla="*/ 3 w 3"/>
                        <a:gd name="T5" fmla="*/ 7 h 7"/>
                        <a:gd name="T6" fmla="*/ 1 w 3"/>
                        <a:gd name="T7" fmla="*/ 6 h 7"/>
                        <a:gd name="T8" fmla="*/ 0 w 3"/>
                        <a:gd name="T9" fmla="*/ 3 h 7"/>
                        <a:gd name="T10" fmla="*/ 1 w 3"/>
                        <a:gd name="T11" fmla="*/ 1 h 7"/>
                        <a:gd name="T12" fmla="*/ 3 w 3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7"/>
                        <a:gd name="T23" fmla="*/ 3 w 3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7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3" name="Freeform 1127"/>
                    <p:cNvSpPr>
                      <a:spLocks/>
                    </p:cNvSpPr>
                    <p:nvPr/>
                  </p:nvSpPr>
                  <p:spPr bwMode="auto">
                    <a:xfrm>
                      <a:off x="1662" y="3227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7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4" name="Freeform 1128"/>
                    <p:cNvSpPr>
                      <a:spLocks/>
                    </p:cNvSpPr>
                    <p:nvPr/>
                  </p:nvSpPr>
                  <p:spPr bwMode="auto">
                    <a:xfrm>
                      <a:off x="1662" y="3227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5" name="Freeform 1129"/>
                    <p:cNvSpPr>
                      <a:spLocks/>
                    </p:cNvSpPr>
                    <p:nvPr/>
                  </p:nvSpPr>
                  <p:spPr bwMode="auto">
                    <a:xfrm>
                      <a:off x="1662" y="3227"/>
                      <a:ext cx="4" cy="7"/>
                    </a:xfrm>
                    <a:custGeom>
                      <a:avLst/>
                      <a:gdLst>
                        <a:gd name="T0" fmla="*/ 0 w 4"/>
                        <a:gd name="T1" fmla="*/ 7 h 7"/>
                        <a:gd name="T2" fmla="*/ 0 w 4"/>
                        <a:gd name="T3" fmla="*/ 0 h 7"/>
                        <a:gd name="T4" fmla="*/ 0 w 4"/>
                        <a:gd name="T5" fmla="*/ 0 h 7"/>
                        <a:gd name="T6" fmla="*/ 3 w 4"/>
                        <a:gd name="T7" fmla="*/ 1 h 7"/>
                        <a:gd name="T8" fmla="*/ 4 w 4"/>
                        <a:gd name="T9" fmla="*/ 3 h 7"/>
                        <a:gd name="T10" fmla="*/ 4 w 4"/>
                        <a:gd name="T11" fmla="*/ 3 h 7"/>
                        <a:gd name="T12" fmla="*/ 4 w 4"/>
                        <a:gd name="T13" fmla="*/ 3 h 7"/>
                        <a:gd name="T14" fmla="*/ 3 w 4"/>
                        <a:gd name="T15" fmla="*/ 6 h 7"/>
                        <a:gd name="T16" fmla="*/ 0 w 4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7"/>
                        <a:gd name="T29" fmla="*/ 4 w 4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6" name="Freeform 1130"/>
                    <p:cNvSpPr>
                      <a:spLocks/>
                    </p:cNvSpPr>
                    <p:nvPr/>
                  </p:nvSpPr>
                  <p:spPr bwMode="auto">
                    <a:xfrm>
                      <a:off x="1659" y="3227"/>
                      <a:ext cx="7" cy="7"/>
                    </a:xfrm>
                    <a:custGeom>
                      <a:avLst/>
                      <a:gdLst>
                        <a:gd name="T0" fmla="*/ 3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3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3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7" name="Freeform 1131"/>
                    <p:cNvSpPr>
                      <a:spLocks/>
                    </p:cNvSpPr>
                    <p:nvPr/>
                  </p:nvSpPr>
                  <p:spPr bwMode="auto">
                    <a:xfrm>
                      <a:off x="1642" y="3060"/>
                      <a:ext cx="3" cy="6"/>
                    </a:xfrm>
                    <a:custGeom>
                      <a:avLst/>
                      <a:gdLst>
                        <a:gd name="T0" fmla="*/ 3 w 3"/>
                        <a:gd name="T1" fmla="*/ 0 h 6"/>
                        <a:gd name="T2" fmla="*/ 3 w 3"/>
                        <a:gd name="T3" fmla="*/ 0 h 6"/>
                        <a:gd name="T4" fmla="*/ 3 w 3"/>
                        <a:gd name="T5" fmla="*/ 0 h 6"/>
                        <a:gd name="T6" fmla="*/ 3 w 3"/>
                        <a:gd name="T7" fmla="*/ 6 h 6"/>
                        <a:gd name="T8" fmla="*/ 3 w 3"/>
                        <a:gd name="T9" fmla="*/ 6 h 6"/>
                        <a:gd name="T10" fmla="*/ 1 w 3"/>
                        <a:gd name="T11" fmla="*/ 5 h 6"/>
                        <a:gd name="T12" fmla="*/ 0 w 3"/>
                        <a:gd name="T13" fmla="*/ 2 h 6"/>
                        <a:gd name="T14" fmla="*/ 1 w 3"/>
                        <a:gd name="T15" fmla="*/ 0 h 6"/>
                        <a:gd name="T16" fmla="*/ 3 w 3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6"/>
                        <a:gd name="T29" fmla="*/ 3 w 3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6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8" name="Freeform 1132"/>
                    <p:cNvSpPr>
                      <a:spLocks/>
                    </p:cNvSpPr>
                    <p:nvPr/>
                  </p:nvSpPr>
                  <p:spPr bwMode="auto">
                    <a:xfrm>
                      <a:off x="1645" y="306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89" name="Freeform 1133"/>
                    <p:cNvSpPr>
                      <a:spLocks/>
                    </p:cNvSpPr>
                    <p:nvPr/>
                  </p:nvSpPr>
                  <p:spPr bwMode="auto">
                    <a:xfrm>
                      <a:off x="1645" y="306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0" name="Freeform 1134"/>
                    <p:cNvSpPr>
                      <a:spLocks/>
                    </p:cNvSpPr>
                    <p:nvPr/>
                  </p:nvSpPr>
                  <p:spPr bwMode="auto">
                    <a:xfrm>
                      <a:off x="1645" y="3060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3 w 4"/>
                        <a:gd name="T7" fmla="*/ 0 h 6"/>
                        <a:gd name="T8" fmla="*/ 4 w 4"/>
                        <a:gd name="T9" fmla="*/ 2 h 6"/>
                        <a:gd name="T10" fmla="*/ 4 w 4"/>
                        <a:gd name="T11" fmla="*/ 2 h 6"/>
                        <a:gd name="T12" fmla="*/ 4 w 4"/>
                        <a:gd name="T13" fmla="*/ 2 h 6"/>
                        <a:gd name="T14" fmla="*/ 3 w 4"/>
                        <a:gd name="T15" fmla="*/ 5 h 6"/>
                        <a:gd name="T16" fmla="*/ 0 w 4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3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1" name="Freeform 1135"/>
                    <p:cNvSpPr>
                      <a:spLocks/>
                    </p:cNvSpPr>
                    <p:nvPr/>
                  </p:nvSpPr>
                  <p:spPr bwMode="auto">
                    <a:xfrm>
                      <a:off x="1642" y="3060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0 h 6"/>
                        <a:gd name="T4" fmla="*/ 7 w 7"/>
                        <a:gd name="T5" fmla="*/ 2 h 6"/>
                        <a:gd name="T6" fmla="*/ 6 w 7"/>
                        <a:gd name="T7" fmla="*/ 5 h 6"/>
                        <a:gd name="T8" fmla="*/ 3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2 h 6"/>
                        <a:gd name="T14" fmla="*/ 1 w 7"/>
                        <a:gd name="T15" fmla="*/ 0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7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2" name="Freeform 1136"/>
                    <p:cNvSpPr>
                      <a:spLocks/>
                    </p:cNvSpPr>
                    <p:nvPr/>
                  </p:nvSpPr>
                  <p:spPr bwMode="auto">
                    <a:xfrm>
                      <a:off x="1022" y="3588"/>
                      <a:ext cx="4" cy="6"/>
                    </a:xfrm>
                    <a:custGeom>
                      <a:avLst/>
                      <a:gdLst>
                        <a:gd name="T0" fmla="*/ 4 w 4"/>
                        <a:gd name="T1" fmla="*/ 0 h 6"/>
                        <a:gd name="T2" fmla="*/ 4 w 4"/>
                        <a:gd name="T3" fmla="*/ 0 h 6"/>
                        <a:gd name="T4" fmla="*/ 4 w 4"/>
                        <a:gd name="T5" fmla="*/ 6 h 6"/>
                        <a:gd name="T6" fmla="*/ 2 w 4"/>
                        <a:gd name="T7" fmla="*/ 6 h 6"/>
                        <a:gd name="T8" fmla="*/ 0 w 4"/>
                        <a:gd name="T9" fmla="*/ 3 h 6"/>
                        <a:gd name="T10" fmla="*/ 2 w 4"/>
                        <a:gd name="T11" fmla="*/ 1 h 6"/>
                        <a:gd name="T12" fmla="*/ 4 w 4"/>
                        <a:gd name="T13" fmla="*/ 0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3" name="Freeform 1137"/>
                    <p:cNvSpPr>
                      <a:spLocks/>
                    </p:cNvSpPr>
                    <p:nvPr/>
                  </p:nvSpPr>
                  <p:spPr bwMode="auto">
                    <a:xfrm>
                      <a:off x="1026" y="3588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4" name="Freeform 1138"/>
                    <p:cNvSpPr>
                      <a:spLocks/>
                    </p:cNvSpPr>
                    <p:nvPr/>
                  </p:nvSpPr>
                  <p:spPr bwMode="auto">
                    <a:xfrm>
                      <a:off x="1026" y="3588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5" name="Freeform 1139"/>
                    <p:cNvSpPr>
                      <a:spLocks/>
                    </p:cNvSpPr>
                    <p:nvPr/>
                  </p:nvSpPr>
                  <p:spPr bwMode="auto">
                    <a:xfrm>
                      <a:off x="1026" y="3588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2 w 4"/>
                        <a:gd name="T7" fmla="*/ 1 h 6"/>
                        <a:gd name="T8" fmla="*/ 4 w 4"/>
                        <a:gd name="T9" fmla="*/ 3 h 6"/>
                        <a:gd name="T10" fmla="*/ 4 w 4"/>
                        <a:gd name="T11" fmla="*/ 3 h 6"/>
                        <a:gd name="T12" fmla="*/ 4 w 4"/>
                        <a:gd name="T13" fmla="*/ 3 h 6"/>
                        <a:gd name="T14" fmla="*/ 2 w 4"/>
                        <a:gd name="T15" fmla="*/ 6 h 6"/>
                        <a:gd name="T16" fmla="*/ 0 w 4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3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6" name="Freeform 1140"/>
                    <p:cNvSpPr>
                      <a:spLocks/>
                    </p:cNvSpPr>
                    <p:nvPr/>
                  </p:nvSpPr>
                  <p:spPr bwMode="auto">
                    <a:xfrm>
                      <a:off x="1022" y="3588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3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2 w 8"/>
                        <a:gd name="T11" fmla="*/ 6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2" y="6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7" name="Freeform 1141"/>
                    <p:cNvSpPr>
                      <a:spLocks/>
                    </p:cNvSpPr>
                    <p:nvPr/>
                  </p:nvSpPr>
                  <p:spPr bwMode="auto">
                    <a:xfrm>
                      <a:off x="1022" y="3595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3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8" name="Freeform 1142"/>
                    <p:cNvSpPr>
                      <a:spLocks/>
                    </p:cNvSpPr>
                    <p:nvPr/>
                  </p:nvSpPr>
                  <p:spPr bwMode="auto">
                    <a:xfrm>
                      <a:off x="1022" y="3595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3 h 6"/>
                        <a:gd name="T6" fmla="*/ 6 w 8"/>
                        <a:gd name="T7" fmla="*/ 5 h 6"/>
                        <a:gd name="T8" fmla="*/ 4 w 8"/>
                        <a:gd name="T9" fmla="*/ 6 h 6"/>
                        <a:gd name="T10" fmla="*/ 2 w 8"/>
                        <a:gd name="T11" fmla="*/ 5 h 6"/>
                        <a:gd name="T12" fmla="*/ 0 w 8"/>
                        <a:gd name="T13" fmla="*/ 3 h 6"/>
                        <a:gd name="T14" fmla="*/ 2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099" name="Freeform 1143"/>
                    <p:cNvSpPr>
                      <a:spLocks/>
                    </p:cNvSpPr>
                    <p:nvPr/>
                  </p:nvSpPr>
                  <p:spPr bwMode="auto">
                    <a:xfrm>
                      <a:off x="1660" y="3235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2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2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0" name="Freeform 1144"/>
                    <p:cNvSpPr>
                      <a:spLocks/>
                    </p:cNvSpPr>
                    <p:nvPr/>
                  </p:nvSpPr>
                  <p:spPr bwMode="auto">
                    <a:xfrm>
                      <a:off x="1660" y="3235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2 h 6"/>
                        <a:gd name="T4" fmla="*/ 7 w 7"/>
                        <a:gd name="T5" fmla="*/ 3 h 6"/>
                        <a:gd name="T6" fmla="*/ 6 w 7"/>
                        <a:gd name="T7" fmla="*/ 5 h 6"/>
                        <a:gd name="T8" fmla="*/ 4 w 7"/>
                        <a:gd name="T9" fmla="*/ 6 h 6"/>
                        <a:gd name="T10" fmla="*/ 1 w 7"/>
                        <a:gd name="T11" fmla="*/ 5 h 6"/>
                        <a:gd name="T12" fmla="*/ 0 w 7"/>
                        <a:gd name="T13" fmla="*/ 3 h 6"/>
                        <a:gd name="T14" fmla="*/ 1 w 7"/>
                        <a:gd name="T15" fmla="*/ 2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7" y="3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1" name="Freeform 1145"/>
                    <p:cNvSpPr>
                      <a:spLocks/>
                    </p:cNvSpPr>
                    <p:nvPr/>
                  </p:nvSpPr>
                  <p:spPr bwMode="auto">
                    <a:xfrm>
                      <a:off x="1637" y="3056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6 w 6"/>
                        <a:gd name="T3" fmla="*/ 0 h 6"/>
                        <a:gd name="T4" fmla="*/ 6 w 6"/>
                        <a:gd name="T5" fmla="*/ 3 h 6"/>
                        <a:gd name="T6" fmla="*/ 6 w 6"/>
                        <a:gd name="T7" fmla="*/ 5 h 6"/>
                        <a:gd name="T8" fmla="*/ 3 w 6"/>
                        <a:gd name="T9" fmla="*/ 6 h 6"/>
                        <a:gd name="T10" fmla="*/ 1 w 6"/>
                        <a:gd name="T11" fmla="*/ 5 h 6"/>
                        <a:gd name="T12" fmla="*/ 0 w 6"/>
                        <a:gd name="T13" fmla="*/ 3 h 6"/>
                        <a:gd name="T14" fmla="*/ 1 w 6"/>
                        <a:gd name="T15" fmla="*/ 0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6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2" name="Freeform 1146"/>
                    <p:cNvSpPr>
                      <a:spLocks/>
                    </p:cNvSpPr>
                    <p:nvPr/>
                  </p:nvSpPr>
                  <p:spPr bwMode="auto">
                    <a:xfrm>
                      <a:off x="1637" y="3056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6 w 6"/>
                        <a:gd name="T3" fmla="*/ 0 h 6"/>
                        <a:gd name="T4" fmla="*/ 6 w 6"/>
                        <a:gd name="T5" fmla="*/ 3 h 6"/>
                        <a:gd name="T6" fmla="*/ 6 w 6"/>
                        <a:gd name="T7" fmla="*/ 5 h 6"/>
                        <a:gd name="T8" fmla="*/ 3 w 6"/>
                        <a:gd name="T9" fmla="*/ 6 h 6"/>
                        <a:gd name="T10" fmla="*/ 1 w 6"/>
                        <a:gd name="T11" fmla="*/ 5 h 6"/>
                        <a:gd name="T12" fmla="*/ 0 w 6"/>
                        <a:gd name="T13" fmla="*/ 3 h 6"/>
                        <a:gd name="T14" fmla="*/ 1 w 6"/>
                        <a:gd name="T15" fmla="*/ 0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6" y="3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3" name="Freeform 1147"/>
                    <p:cNvSpPr>
                      <a:spLocks/>
                    </p:cNvSpPr>
                    <p:nvPr/>
                  </p:nvSpPr>
                  <p:spPr bwMode="auto">
                    <a:xfrm>
                      <a:off x="1088" y="3045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2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2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009240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4" name="Freeform 1148"/>
                    <p:cNvSpPr>
                      <a:spLocks/>
                    </p:cNvSpPr>
                    <p:nvPr/>
                  </p:nvSpPr>
                  <p:spPr bwMode="auto">
                    <a:xfrm>
                      <a:off x="1088" y="3045"/>
                      <a:ext cx="7" cy="6"/>
                    </a:xfrm>
                    <a:custGeom>
                      <a:avLst/>
                      <a:gdLst>
                        <a:gd name="T0" fmla="*/ 4 w 7"/>
                        <a:gd name="T1" fmla="*/ 0 h 6"/>
                        <a:gd name="T2" fmla="*/ 6 w 7"/>
                        <a:gd name="T3" fmla="*/ 2 h 6"/>
                        <a:gd name="T4" fmla="*/ 7 w 7"/>
                        <a:gd name="T5" fmla="*/ 4 h 6"/>
                        <a:gd name="T6" fmla="*/ 6 w 7"/>
                        <a:gd name="T7" fmla="*/ 6 h 6"/>
                        <a:gd name="T8" fmla="*/ 4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4 h 6"/>
                        <a:gd name="T14" fmla="*/ 1 w 7"/>
                        <a:gd name="T15" fmla="*/ 2 h 6"/>
                        <a:gd name="T16" fmla="*/ 4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5" name="Freeform 1149"/>
                    <p:cNvSpPr>
                      <a:spLocks/>
                    </p:cNvSpPr>
                    <p:nvPr/>
                  </p:nvSpPr>
                  <p:spPr bwMode="auto">
                    <a:xfrm>
                      <a:off x="872" y="3709"/>
                      <a:ext cx="3" cy="7"/>
                    </a:xfrm>
                    <a:custGeom>
                      <a:avLst/>
                      <a:gdLst>
                        <a:gd name="T0" fmla="*/ 3 w 3"/>
                        <a:gd name="T1" fmla="*/ 0 h 7"/>
                        <a:gd name="T2" fmla="*/ 3 w 3"/>
                        <a:gd name="T3" fmla="*/ 0 h 7"/>
                        <a:gd name="T4" fmla="*/ 3 w 3"/>
                        <a:gd name="T5" fmla="*/ 7 h 7"/>
                        <a:gd name="T6" fmla="*/ 1 w 3"/>
                        <a:gd name="T7" fmla="*/ 6 h 7"/>
                        <a:gd name="T8" fmla="*/ 0 w 3"/>
                        <a:gd name="T9" fmla="*/ 3 h 7"/>
                        <a:gd name="T10" fmla="*/ 1 w 3"/>
                        <a:gd name="T11" fmla="*/ 1 h 7"/>
                        <a:gd name="T12" fmla="*/ 3 w 3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7"/>
                        <a:gd name="T23" fmla="*/ 3 w 3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7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6" name="Freeform 1150"/>
                    <p:cNvSpPr>
                      <a:spLocks/>
                    </p:cNvSpPr>
                    <p:nvPr/>
                  </p:nvSpPr>
                  <p:spPr bwMode="auto">
                    <a:xfrm>
                      <a:off x="875" y="3709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7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7" name="Freeform 1151"/>
                    <p:cNvSpPr>
                      <a:spLocks/>
                    </p:cNvSpPr>
                    <p:nvPr/>
                  </p:nvSpPr>
                  <p:spPr bwMode="auto">
                    <a:xfrm>
                      <a:off x="875" y="3709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8" name="Freeform 1152"/>
                    <p:cNvSpPr>
                      <a:spLocks/>
                    </p:cNvSpPr>
                    <p:nvPr/>
                  </p:nvSpPr>
                  <p:spPr bwMode="auto">
                    <a:xfrm>
                      <a:off x="875" y="3709"/>
                      <a:ext cx="4" cy="7"/>
                    </a:xfrm>
                    <a:custGeom>
                      <a:avLst/>
                      <a:gdLst>
                        <a:gd name="T0" fmla="*/ 0 w 4"/>
                        <a:gd name="T1" fmla="*/ 7 h 7"/>
                        <a:gd name="T2" fmla="*/ 0 w 4"/>
                        <a:gd name="T3" fmla="*/ 0 h 7"/>
                        <a:gd name="T4" fmla="*/ 0 w 4"/>
                        <a:gd name="T5" fmla="*/ 0 h 7"/>
                        <a:gd name="T6" fmla="*/ 3 w 4"/>
                        <a:gd name="T7" fmla="*/ 1 h 7"/>
                        <a:gd name="T8" fmla="*/ 4 w 4"/>
                        <a:gd name="T9" fmla="*/ 3 h 7"/>
                        <a:gd name="T10" fmla="*/ 4 w 4"/>
                        <a:gd name="T11" fmla="*/ 3 h 7"/>
                        <a:gd name="T12" fmla="*/ 4 w 4"/>
                        <a:gd name="T13" fmla="*/ 3 h 7"/>
                        <a:gd name="T14" fmla="*/ 3 w 4"/>
                        <a:gd name="T15" fmla="*/ 6 h 7"/>
                        <a:gd name="T16" fmla="*/ 0 w 4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7"/>
                        <a:gd name="T29" fmla="*/ 4 w 4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09" name="Freeform 1153"/>
                    <p:cNvSpPr>
                      <a:spLocks/>
                    </p:cNvSpPr>
                    <p:nvPr/>
                  </p:nvSpPr>
                  <p:spPr bwMode="auto">
                    <a:xfrm>
                      <a:off x="872" y="3709"/>
                      <a:ext cx="7" cy="7"/>
                    </a:xfrm>
                    <a:custGeom>
                      <a:avLst/>
                      <a:gdLst>
                        <a:gd name="T0" fmla="*/ 3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3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3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0" name="Freeform 1154"/>
                    <p:cNvSpPr>
                      <a:spLocks/>
                    </p:cNvSpPr>
                    <p:nvPr/>
                  </p:nvSpPr>
                  <p:spPr bwMode="auto">
                    <a:xfrm>
                      <a:off x="903" y="3680"/>
                      <a:ext cx="4" cy="6"/>
                    </a:xfrm>
                    <a:custGeom>
                      <a:avLst/>
                      <a:gdLst>
                        <a:gd name="T0" fmla="*/ 4 w 4"/>
                        <a:gd name="T1" fmla="*/ 0 h 6"/>
                        <a:gd name="T2" fmla="*/ 4 w 4"/>
                        <a:gd name="T3" fmla="*/ 0 h 6"/>
                        <a:gd name="T4" fmla="*/ 4 w 4"/>
                        <a:gd name="T5" fmla="*/ 0 h 6"/>
                        <a:gd name="T6" fmla="*/ 4 w 4"/>
                        <a:gd name="T7" fmla="*/ 6 h 6"/>
                        <a:gd name="T8" fmla="*/ 4 w 4"/>
                        <a:gd name="T9" fmla="*/ 6 h 6"/>
                        <a:gd name="T10" fmla="*/ 2 w 4"/>
                        <a:gd name="T11" fmla="*/ 4 h 6"/>
                        <a:gd name="T12" fmla="*/ 0 w 4"/>
                        <a:gd name="T13" fmla="*/ 2 h 6"/>
                        <a:gd name="T14" fmla="*/ 2 w 4"/>
                        <a:gd name="T15" fmla="*/ 0 h 6"/>
                        <a:gd name="T16" fmla="*/ 4 w 4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6"/>
                          </a:lnTo>
                          <a:lnTo>
                            <a:pt x="2" y="4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1" name="Freeform 1155"/>
                    <p:cNvSpPr>
                      <a:spLocks/>
                    </p:cNvSpPr>
                    <p:nvPr/>
                  </p:nvSpPr>
                  <p:spPr bwMode="auto">
                    <a:xfrm>
                      <a:off x="907" y="368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2" name="Freeform 1156"/>
                    <p:cNvSpPr>
                      <a:spLocks/>
                    </p:cNvSpPr>
                    <p:nvPr/>
                  </p:nvSpPr>
                  <p:spPr bwMode="auto">
                    <a:xfrm>
                      <a:off x="907" y="368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3" name="Freeform 1157"/>
                    <p:cNvSpPr>
                      <a:spLocks/>
                    </p:cNvSpPr>
                    <p:nvPr/>
                  </p:nvSpPr>
                  <p:spPr bwMode="auto">
                    <a:xfrm>
                      <a:off x="907" y="3680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2 w 4"/>
                        <a:gd name="T7" fmla="*/ 0 h 6"/>
                        <a:gd name="T8" fmla="*/ 4 w 4"/>
                        <a:gd name="T9" fmla="*/ 2 h 6"/>
                        <a:gd name="T10" fmla="*/ 4 w 4"/>
                        <a:gd name="T11" fmla="*/ 2 h 6"/>
                        <a:gd name="T12" fmla="*/ 4 w 4"/>
                        <a:gd name="T13" fmla="*/ 2 h 6"/>
                        <a:gd name="T14" fmla="*/ 2 w 4"/>
                        <a:gd name="T15" fmla="*/ 4 h 6"/>
                        <a:gd name="T16" fmla="*/ 0 w 4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4" y="2"/>
                          </a:lnTo>
                          <a:lnTo>
                            <a:pt x="2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4" name="Freeform 1158"/>
                    <p:cNvSpPr>
                      <a:spLocks/>
                    </p:cNvSpPr>
                    <p:nvPr/>
                  </p:nvSpPr>
                  <p:spPr bwMode="auto">
                    <a:xfrm>
                      <a:off x="903" y="3680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0 h 6"/>
                        <a:gd name="T4" fmla="*/ 8 w 8"/>
                        <a:gd name="T5" fmla="*/ 2 h 6"/>
                        <a:gd name="T6" fmla="*/ 6 w 8"/>
                        <a:gd name="T7" fmla="*/ 4 h 6"/>
                        <a:gd name="T8" fmla="*/ 4 w 8"/>
                        <a:gd name="T9" fmla="*/ 6 h 6"/>
                        <a:gd name="T10" fmla="*/ 2 w 8"/>
                        <a:gd name="T11" fmla="*/ 4 h 6"/>
                        <a:gd name="T12" fmla="*/ 0 w 8"/>
                        <a:gd name="T13" fmla="*/ 2 h 6"/>
                        <a:gd name="T14" fmla="*/ 2 w 8"/>
                        <a:gd name="T15" fmla="*/ 0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0"/>
                          </a:lnTo>
                          <a:lnTo>
                            <a:pt x="8" y="2"/>
                          </a:lnTo>
                          <a:lnTo>
                            <a:pt x="6" y="4"/>
                          </a:lnTo>
                          <a:lnTo>
                            <a:pt x="4" y="6"/>
                          </a:lnTo>
                          <a:lnTo>
                            <a:pt x="2" y="4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5" name="Freeform 1159"/>
                    <p:cNvSpPr>
                      <a:spLocks/>
                    </p:cNvSpPr>
                    <p:nvPr/>
                  </p:nvSpPr>
                  <p:spPr bwMode="auto">
                    <a:xfrm>
                      <a:off x="789" y="3722"/>
                      <a:ext cx="4" cy="6"/>
                    </a:xfrm>
                    <a:custGeom>
                      <a:avLst/>
                      <a:gdLst>
                        <a:gd name="T0" fmla="*/ 4 w 4"/>
                        <a:gd name="T1" fmla="*/ 0 h 6"/>
                        <a:gd name="T2" fmla="*/ 4 w 4"/>
                        <a:gd name="T3" fmla="*/ 0 h 6"/>
                        <a:gd name="T4" fmla="*/ 4 w 4"/>
                        <a:gd name="T5" fmla="*/ 0 h 6"/>
                        <a:gd name="T6" fmla="*/ 4 w 4"/>
                        <a:gd name="T7" fmla="*/ 6 h 6"/>
                        <a:gd name="T8" fmla="*/ 4 w 4"/>
                        <a:gd name="T9" fmla="*/ 6 h 6"/>
                        <a:gd name="T10" fmla="*/ 1 w 4"/>
                        <a:gd name="T11" fmla="*/ 6 h 6"/>
                        <a:gd name="T12" fmla="*/ 0 w 4"/>
                        <a:gd name="T13" fmla="*/ 4 h 6"/>
                        <a:gd name="T14" fmla="*/ 1 w 4"/>
                        <a:gd name="T15" fmla="*/ 1 h 6"/>
                        <a:gd name="T16" fmla="*/ 4 w 4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6"/>
                        <a:gd name="T29" fmla="*/ 4 w 4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6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6" name="Freeform 1160"/>
                    <p:cNvSpPr>
                      <a:spLocks/>
                    </p:cNvSpPr>
                    <p:nvPr/>
                  </p:nvSpPr>
                  <p:spPr bwMode="auto">
                    <a:xfrm>
                      <a:off x="793" y="372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7" name="Freeform 1161"/>
                    <p:cNvSpPr>
                      <a:spLocks/>
                    </p:cNvSpPr>
                    <p:nvPr/>
                  </p:nvSpPr>
                  <p:spPr bwMode="auto">
                    <a:xfrm>
                      <a:off x="793" y="372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8" name="Freeform 1162"/>
                    <p:cNvSpPr>
                      <a:spLocks/>
                    </p:cNvSpPr>
                    <p:nvPr/>
                  </p:nvSpPr>
                  <p:spPr bwMode="auto">
                    <a:xfrm>
                      <a:off x="793" y="3722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2 w 4"/>
                        <a:gd name="T7" fmla="*/ 1 h 6"/>
                        <a:gd name="T8" fmla="*/ 4 w 4"/>
                        <a:gd name="T9" fmla="*/ 4 h 6"/>
                        <a:gd name="T10" fmla="*/ 2 w 4"/>
                        <a:gd name="T11" fmla="*/ 6 h 6"/>
                        <a:gd name="T12" fmla="*/ 0 w 4"/>
                        <a:gd name="T13" fmla="*/ 6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4" y="4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19" name="Freeform 1163"/>
                    <p:cNvSpPr>
                      <a:spLocks/>
                    </p:cNvSpPr>
                    <p:nvPr/>
                  </p:nvSpPr>
                  <p:spPr bwMode="auto">
                    <a:xfrm>
                      <a:off x="789" y="3722"/>
                      <a:ext cx="8" cy="6"/>
                    </a:xfrm>
                    <a:custGeom>
                      <a:avLst/>
                      <a:gdLst>
                        <a:gd name="T0" fmla="*/ 4 w 8"/>
                        <a:gd name="T1" fmla="*/ 0 h 6"/>
                        <a:gd name="T2" fmla="*/ 6 w 8"/>
                        <a:gd name="T3" fmla="*/ 1 h 6"/>
                        <a:gd name="T4" fmla="*/ 8 w 8"/>
                        <a:gd name="T5" fmla="*/ 4 h 6"/>
                        <a:gd name="T6" fmla="*/ 6 w 8"/>
                        <a:gd name="T7" fmla="*/ 6 h 6"/>
                        <a:gd name="T8" fmla="*/ 4 w 8"/>
                        <a:gd name="T9" fmla="*/ 6 h 6"/>
                        <a:gd name="T10" fmla="*/ 1 w 8"/>
                        <a:gd name="T11" fmla="*/ 6 h 6"/>
                        <a:gd name="T12" fmla="*/ 0 w 8"/>
                        <a:gd name="T13" fmla="*/ 4 h 6"/>
                        <a:gd name="T14" fmla="*/ 1 w 8"/>
                        <a:gd name="T15" fmla="*/ 1 h 6"/>
                        <a:gd name="T16" fmla="*/ 4 w 8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6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0" name="Freeform 1164"/>
                    <p:cNvSpPr>
                      <a:spLocks/>
                    </p:cNvSpPr>
                    <p:nvPr/>
                  </p:nvSpPr>
                  <p:spPr bwMode="auto">
                    <a:xfrm>
                      <a:off x="903" y="3723"/>
                      <a:ext cx="3" cy="7"/>
                    </a:xfrm>
                    <a:custGeom>
                      <a:avLst/>
                      <a:gdLst>
                        <a:gd name="T0" fmla="*/ 3 w 3"/>
                        <a:gd name="T1" fmla="*/ 0 h 7"/>
                        <a:gd name="T2" fmla="*/ 3 w 3"/>
                        <a:gd name="T3" fmla="*/ 0 h 7"/>
                        <a:gd name="T4" fmla="*/ 3 w 3"/>
                        <a:gd name="T5" fmla="*/ 7 h 7"/>
                        <a:gd name="T6" fmla="*/ 0 w 3"/>
                        <a:gd name="T7" fmla="*/ 6 h 7"/>
                        <a:gd name="T8" fmla="*/ 0 w 3"/>
                        <a:gd name="T9" fmla="*/ 4 h 7"/>
                        <a:gd name="T10" fmla="*/ 0 w 3"/>
                        <a:gd name="T11" fmla="*/ 1 h 7"/>
                        <a:gd name="T12" fmla="*/ 3 w 3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7"/>
                        <a:gd name="T23" fmla="*/ 3 w 3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7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7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1" name="Freeform 1165"/>
                    <p:cNvSpPr>
                      <a:spLocks/>
                    </p:cNvSpPr>
                    <p:nvPr/>
                  </p:nvSpPr>
                  <p:spPr bwMode="auto">
                    <a:xfrm>
                      <a:off x="906" y="3723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7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2" name="Freeform 1166"/>
                    <p:cNvSpPr>
                      <a:spLocks/>
                    </p:cNvSpPr>
                    <p:nvPr/>
                  </p:nvSpPr>
                  <p:spPr bwMode="auto">
                    <a:xfrm>
                      <a:off x="906" y="3723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3" name="Freeform 1167"/>
                    <p:cNvSpPr>
                      <a:spLocks/>
                    </p:cNvSpPr>
                    <p:nvPr/>
                  </p:nvSpPr>
                  <p:spPr bwMode="auto">
                    <a:xfrm>
                      <a:off x="906" y="3723"/>
                      <a:ext cx="3" cy="7"/>
                    </a:xfrm>
                    <a:custGeom>
                      <a:avLst/>
                      <a:gdLst>
                        <a:gd name="T0" fmla="*/ 0 w 3"/>
                        <a:gd name="T1" fmla="*/ 7 h 7"/>
                        <a:gd name="T2" fmla="*/ 0 w 3"/>
                        <a:gd name="T3" fmla="*/ 0 h 7"/>
                        <a:gd name="T4" fmla="*/ 0 w 3"/>
                        <a:gd name="T5" fmla="*/ 0 h 7"/>
                        <a:gd name="T6" fmla="*/ 2 w 3"/>
                        <a:gd name="T7" fmla="*/ 1 h 7"/>
                        <a:gd name="T8" fmla="*/ 3 w 3"/>
                        <a:gd name="T9" fmla="*/ 4 h 7"/>
                        <a:gd name="T10" fmla="*/ 3 w 3"/>
                        <a:gd name="T11" fmla="*/ 4 h 7"/>
                        <a:gd name="T12" fmla="*/ 3 w 3"/>
                        <a:gd name="T13" fmla="*/ 4 h 7"/>
                        <a:gd name="T14" fmla="*/ 2 w 3"/>
                        <a:gd name="T15" fmla="*/ 6 h 7"/>
                        <a:gd name="T16" fmla="*/ 0 w 3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7"/>
                        <a:gd name="T29" fmla="*/ 3 w 3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4"/>
                          </a:lnTo>
                          <a:lnTo>
                            <a:pt x="2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4" name="Freeform 1168"/>
                    <p:cNvSpPr>
                      <a:spLocks/>
                    </p:cNvSpPr>
                    <p:nvPr/>
                  </p:nvSpPr>
                  <p:spPr bwMode="auto">
                    <a:xfrm>
                      <a:off x="903" y="3723"/>
                      <a:ext cx="6" cy="7"/>
                    </a:xfrm>
                    <a:custGeom>
                      <a:avLst/>
                      <a:gdLst>
                        <a:gd name="T0" fmla="*/ 3 w 6"/>
                        <a:gd name="T1" fmla="*/ 0 h 7"/>
                        <a:gd name="T2" fmla="*/ 5 w 6"/>
                        <a:gd name="T3" fmla="*/ 1 h 7"/>
                        <a:gd name="T4" fmla="*/ 6 w 6"/>
                        <a:gd name="T5" fmla="*/ 4 h 7"/>
                        <a:gd name="T6" fmla="*/ 5 w 6"/>
                        <a:gd name="T7" fmla="*/ 6 h 7"/>
                        <a:gd name="T8" fmla="*/ 3 w 6"/>
                        <a:gd name="T9" fmla="*/ 7 h 7"/>
                        <a:gd name="T10" fmla="*/ 0 w 6"/>
                        <a:gd name="T11" fmla="*/ 6 h 7"/>
                        <a:gd name="T12" fmla="*/ 0 w 6"/>
                        <a:gd name="T13" fmla="*/ 4 h 7"/>
                        <a:gd name="T14" fmla="*/ 0 w 6"/>
                        <a:gd name="T15" fmla="*/ 1 h 7"/>
                        <a:gd name="T16" fmla="*/ 3 w 6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3" y="0"/>
                          </a:moveTo>
                          <a:lnTo>
                            <a:pt x="5" y="1"/>
                          </a:lnTo>
                          <a:lnTo>
                            <a:pt x="6" y="4"/>
                          </a:lnTo>
                          <a:lnTo>
                            <a:pt x="5" y="6"/>
                          </a:lnTo>
                          <a:lnTo>
                            <a:pt x="3" y="7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5" name="Freeform 1169"/>
                    <p:cNvSpPr>
                      <a:spLocks/>
                    </p:cNvSpPr>
                    <p:nvPr/>
                  </p:nvSpPr>
                  <p:spPr bwMode="auto">
                    <a:xfrm>
                      <a:off x="967" y="3709"/>
                      <a:ext cx="3" cy="7"/>
                    </a:xfrm>
                    <a:custGeom>
                      <a:avLst/>
                      <a:gdLst>
                        <a:gd name="T0" fmla="*/ 3 w 3"/>
                        <a:gd name="T1" fmla="*/ 0 h 7"/>
                        <a:gd name="T2" fmla="*/ 3 w 3"/>
                        <a:gd name="T3" fmla="*/ 0 h 7"/>
                        <a:gd name="T4" fmla="*/ 3 w 3"/>
                        <a:gd name="T5" fmla="*/ 7 h 7"/>
                        <a:gd name="T6" fmla="*/ 1 w 3"/>
                        <a:gd name="T7" fmla="*/ 6 h 7"/>
                        <a:gd name="T8" fmla="*/ 0 w 3"/>
                        <a:gd name="T9" fmla="*/ 3 h 7"/>
                        <a:gd name="T10" fmla="*/ 1 w 3"/>
                        <a:gd name="T11" fmla="*/ 1 h 7"/>
                        <a:gd name="T12" fmla="*/ 3 w 3"/>
                        <a:gd name="T13" fmla="*/ 0 h 7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7"/>
                        <a:gd name="T23" fmla="*/ 3 w 3"/>
                        <a:gd name="T24" fmla="*/ 7 h 7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7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6" name="Freeform 1170"/>
                    <p:cNvSpPr>
                      <a:spLocks/>
                    </p:cNvSpPr>
                    <p:nvPr/>
                  </p:nvSpPr>
                  <p:spPr bwMode="auto">
                    <a:xfrm>
                      <a:off x="970" y="3709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7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w 1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7"/>
                        <a:gd name="T29" fmla="*/ 1 w 1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7" name="Freeform 1171"/>
                    <p:cNvSpPr>
                      <a:spLocks/>
                    </p:cNvSpPr>
                    <p:nvPr/>
                  </p:nvSpPr>
                  <p:spPr bwMode="auto">
                    <a:xfrm>
                      <a:off x="970" y="3709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8" name="Freeform 1172"/>
                    <p:cNvSpPr>
                      <a:spLocks/>
                    </p:cNvSpPr>
                    <p:nvPr/>
                  </p:nvSpPr>
                  <p:spPr bwMode="auto">
                    <a:xfrm>
                      <a:off x="970" y="3709"/>
                      <a:ext cx="4" cy="7"/>
                    </a:xfrm>
                    <a:custGeom>
                      <a:avLst/>
                      <a:gdLst>
                        <a:gd name="T0" fmla="*/ 0 w 4"/>
                        <a:gd name="T1" fmla="*/ 7 h 7"/>
                        <a:gd name="T2" fmla="*/ 0 w 4"/>
                        <a:gd name="T3" fmla="*/ 0 h 7"/>
                        <a:gd name="T4" fmla="*/ 0 w 4"/>
                        <a:gd name="T5" fmla="*/ 0 h 7"/>
                        <a:gd name="T6" fmla="*/ 3 w 4"/>
                        <a:gd name="T7" fmla="*/ 1 h 7"/>
                        <a:gd name="T8" fmla="*/ 4 w 4"/>
                        <a:gd name="T9" fmla="*/ 3 h 7"/>
                        <a:gd name="T10" fmla="*/ 4 w 4"/>
                        <a:gd name="T11" fmla="*/ 3 h 7"/>
                        <a:gd name="T12" fmla="*/ 4 w 4"/>
                        <a:gd name="T13" fmla="*/ 3 h 7"/>
                        <a:gd name="T14" fmla="*/ 3 w 4"/>
                        <a:gd name="T15" fmla="*/ 6 h 7"/>
                        <a:gd name="T16" fmla="*/ 0 w 4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4"/>
                        <a:gd name="T28" fmla="*/ 0 h 7"/>
                        <a:gd name="T29" fmla="*/ 4 w 4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4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29" name="Freeform 1173"/>
                    <p:cNvSpPr>
                      <a:spLocks/>
                    </p:cNvSpPr>
                    <p:nvPr/>
                  </p:nvSpPr>
                  <p:spPr bwMode="auto">
                    <a:xfrm>
                      <a:off x="967" y="3709"/>
                      <a:ext cx="7" cy="7"/>
                    </a:xfrm>
                    <a:custGeom>
                      <a:avLst/>
                      <a:gdLst>
                        <a:gd name="T0" fmla="*/ 3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3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3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0" name="Freeform 1174"/>
                    <p:cNvSpPr>
                      <a:spLocks/>
                    </p:cNvSpPr>
                    <p:nvPr/>
                  </p:nvSpPr>
                  <p:spPr bwMode="auto">
                    <a:xfrm>
                      <a:off x="941" y="3612"/>
                      <a:ext cx="4" cy="7"/>
                    </a:xfrm>
                    <a:custGeom>
                      <a:avLst/>
                      <a:gdLst>
                        <a:gd name="T0" fmla="*/ 0 w 4"/>
                        <a:gd name="T1" fmla="*/ 3 h 7"/>
                        <a:gd name="T2" fmla="*/ 0 w 4"/>
                        <a:gd name="T3" fmla="*/ 3 h 7"/>
                        <a:gd name="T4" fmla="*/ 0 w 4"/>
                        <a:gd name="T5" fmla="*/ 1 h 7"/>
                        <a:gd name="T6" fmla="*/ 2 w 4"/>
                        <a:gd name="T7" fmla="*/ 0 h 7"/>
                        <a:gd name="T8" fmla="*/ 4 w 4"/>
                        <a:gd name="T9" fmla="*/ 0 h 7"/>
                        <a:gd name="T10" fmla="*/ 4 w 4"/>
                        <a:gd name="T11" fmla="*/ 0 h 7"/>
                        <a:gd name="T12" fmla="*/ 4 w 4"/>
                        <a:gd name="T13" fmla="*/ 7 h 7"/>
                        <a:gd name="T14" fmla="*/ 4 w 4"/>
                        <a:gd name="T15" fmla="*/ 7 h 7"/>
                        <a:gd name="T16" fmla="*/ 1 w 4"/>
                        <a:gd name="T17" fmla="*/ 6 h 7"/>
                        <a:gd name="T18" fmla="*/ 0 w 4"/>
                        <a:gd name="T19" fmla="*/ 3 h 7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w 4"/>
                        <a:gd name="T31" fmla="*/ 0 h 7"/>
                        <a:gd name="T32" fmla="*/ 4 w 4"/>
                        <a:gd name="T33" fmla="*/ 7 h 7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T30" t="T31" r="T32" b="T33"/>
                      <a:pathLst>
                        <a:path w="4" h="7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1" name="Freeform 1175"/>
                    <p:cNvSpPr>
                      <a:spLocks/>
                    </p:cNvSpPr>
                    <p:nvPr/>
                  </p:nvSpPr>
                  <p:spPr bwMode="auto">
                    <a:xfrm>
                      <a:off x="943" y="3612"/>
                      <a:ext cx="2" cy="7"/>
                    </a:xfrm>
                    <a:custGeom>
                      <a:avLst/>
                      <a:gdLst>
                        <a:gd name="T0" fmla="*/ 0 w 2"/>
                        <a:gd name="T1" fmla="*/ 7 h 7"/>
                        <a:gd name="T2" fmla="*/ 0 w 2"/>
                        <a:gd name="T3" fmla="*/ 0 h 7"/>
                        <a:gd name="T4" fmla="*/ 2 w 2"/>
                        <a:gd name="T5" fmla="*/ 0 h 7"/>
                        <a:gd name="T6" fmla="*/ 2 w 2"/>
                        <a:gd name="T7" fmla="*/ 0 h 7"/>
                        <a:gd name="T8" fmla="*/ 2 w 2"/>
                        <a:gd name="T9" fmla="*/ 7 h 7"/>
                        <a:gd name="T10" fmla="*/ 2 w 2"/>
                        <a:gd name="T11" fmla="*/ 7 h 7"/>
                        <a:gd name="T12" fmla="*/ 2 w 2"/>
                        <a:gd name="T13" fmla="*/ 7 h 7"/>
                        <a:gd name="T14" fmla="*/ 0 w 2"/>
                        <a:gd name="T15" fmla="*/ 7 h 7"/>
                        <a:gd name="T16" fmla="*/ 0 w 2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7"/>
                        <a:gd name="T29" fmla="*/ 2 w 2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7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2" name="Freeform 1176"/>
                    <p:cNvSpPr>
                      <a:spLocks/>
                    </p:cNvSpPr>
                    <p:nvPr/>
                  </p:nvSpPr>
                  <p:spPr bwMode="auto">
                    <a:xfrm>
                      <a:off x="945" y="3612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7 h 7"/>
                        <a:gd name="T2" fmla="*/ 0 w 1"/>
                        <a:gd name="T3" fmla="*/ 0 h 7"/>
                        <a:gd name="T4" fmla="*/ 0 w 1"/>
                        <a:gd name="T5" fmla="*/ 0 h 7"/>
                        <a:gd name="T6" fmla="*/ 0 w 1"/>
                        <a:gd name="T7" fmla="*/ 0 h 7"/>
                        <a:gd name="T8" fmla="*/ 0 w 1"/>
                        <a:gd name="T9" fmla="*/ 0 h 7"/>
                        <a:gd name="T10" fmla="*/ 0 w 1"/>
                        <a:gd name="T11" fmla="*/ 7 h 7"/>
                        <a:gd name="T12" fmla="*/ 0 w 1"/>
                        <a:gd name="T13" fmla="*/ 7 h 7"/>
                        <a:gd name="T14" fmla="*/ 0 w 1"/>
                        <a:gd name="T15" fmla="*/ 7 h 7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7"/>
                        <a:gd name="T26" fmla="*/ 1 w 1"/>
                        <a:gd name="T27" fmla="*/ 7 h 7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3" name="Freeform 1177"/>
                    <p:cNvSpPr>
                      <a:spLocks/>
                    </p:cNvSpPr>
                    <p:nvPr/>
                  </p:nvSpPr>
                  <p:spPr bwMode="auto">
                    <a:xfrm>
                      <a:off x="945" y="3612"/>
                      <a:ext cx="2" cy="7"/>
                    </a:xfrm>
                    <a:custGeom>
                      <a:avLst/>
                      <a:gdLst>
                        <a:gd name="T0" fmla="*/ 0 w 2"/>
                        <a:gd name="T1" fmla="*/ 7 h 7"/>
                        <a:gd name="T2" fmla="*/ 0 w 2"/>
                        <a:gd name="T3" fmla="*/ 0 h 7"/>
                        <a:gd name="T4" fmla="*/ 0 w 2"/>
                        <a:gd name="T5" fmla="*/ 0 h 7"/>
                        <a:gd name="T6" fmla="*/ 2 w 2"/>
                        <a:gd name="T7" fmla="*/ 1 h 7"/>
                        <a:gd name="T8" fmla="*/ 2 w 2"/>
                        <a:gd name="T9" fmla="*/ 3 h 7"/>
                        <a:gd name="T10" fmla="*/ 2 w 2"/>
                        <a:gd name="T11" fmla="*/ 3 h 7"/>
                        <a:gd name="T12" fmla="*/ 2 w 2"/>
                        <a:gd name="T13" fmla="*/ 3 h 7"/>
                        <a:gd name="T14" fmla="*/ 2 w 2"/>
                        <a:gd name="T15" fmla="*/ 6 h 7"/>
                        <a:gd name="T16" fmla="*/ 0 w 2"/>
                        <a:gd name="T17" fmla="*/ 7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7"/>
                        <a:gd name="T29" fmla="*/ 2 w 2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7">
                          <a:moveTo>
                            <a:pt x="0" y="7"/>
                          </a:move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6"/>
                          </a:lnTo>
                          <a:lnTo>
                            <a:pt x="0" y="7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4" name="Freeform 1178"/>
                    <p:cNvSpPr>
                      <a:spLocks/>
                    </p:cNvSpPr>
                    <p:nvPr/>
                  </p:nvSpPr>
                  <p:spPr bwMode="auto">
                    <a:xfrm>
                      <a:off x="941" y="3612"/>
                      <a:ext cx="6" cy="7"/>
                    </a:xfrm>
                    <a:custGeom>
                      <a:avLst/>
                      <a:gdLst>
                        <a:gd name="T0" fmla="*/ 4 w 6"/>
                        <a:gd name="T1" fmla="*/ 0 h 7"/>
                        <a:gd name="T2" fmla="*/ 6 w 6"/>
                        <a:gd name="T3" fmla="*/ 1 h 7"/>
                        <a:gd name="T4" fmla="*/ 6 w 6"/>
                        <a:gd name="T5" fmla="*/ 3 h 7"/>
                        <a:gd name="T6" fmla="*/ 6 w 6"/>
                        <a:gd name="T7" fmla="*/ 6 h 7"/>
                        <a:gd name="T8" fmla="*/ 4 w 6"/>
                        <a:gd name="T9" fmla="*/ 7 h 7"/>
                        <a:gd name="T10" fmla="*/ 0 w 6"/>
                        <a:gd name="T11" fmla="*/ 6 h 7"/>
                        <a:gd name="T12" fmla="*/ 0 w 6"/>
                        <a:gd name="T13" fmla="*/ 3 h 7"/>
                        <a:gd name="T14" fmla="*/ 0 w 6"/>
                        <a:gd name="T15" fmla="*/ 1 h 7"/>
                        <a:gd name="T16" fmla="*/ 4 w 6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0" y="6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5" name="Freeform 1179"/>
                    <p:cNvSpPr>
                      <a:spLocks/>
                    </p:cNvSpPr>
                    <p:nvPr/>
                  </p:nvSpPr>
                  <p:spPr bwMode="auto">
                    <a:xfrm>
                      <a:off x="945" y="3538"/>
                      <a:ext cx="7" cy="7"/>
                    </a:xfrm>
                    <a:custGeom>
                      <a:avLst/>
                      <a:gdLst>
                        <a:gd name="T0" fmla="*/ 3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4 h 7"/>
                        <a:gd name="T6" fmla="*/ 6 w 7"/>
                        <a:gd name="T7" fmla="*/ 6 h 7"/>
                        <a:gd name="T8" fmla="*/ 3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4 h 7"/>
                        <a:gd name="T14" fmla="*/ 1 w 7"/>
                        <a:gd name="T15" fmla="*/ 1 h 7"/>
                        <a:gd name="T16" fmla="*/ 3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6" name="Freeform 1180"/>
                    <p:cNvSpPr>
                      <a:spLocks/>
                    </p:cNvSpPr>
                    <p:nvPr/>
                  </p:nvSpPr>
                  <p:spPr bwMode="auto">
                    <a:xfrm>
                      <a:off x="945" y="3538"/>
                      <a:ext cx="7" cy="7"/>
                    </a:xfrm>
                    <a:custGeom>
                      <a:avLst/>
                      <a:gdLst>
                        <a:gd name="T0" fmla="*/ 3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4 h 7"/>
                        <a:gd name="T6" fmla="*/ 6 w 7"/>
                        <a:gd name="T7" fmla="*/ 6 h 7"/>
                        <a:gd name="T8" fmla="*/ 3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4 h 7"/>
                        <a:gd name="T14" fmla="*/ 1 w 7"/>
                        <a:gd name="T15" fmla="*/ 1 h 7"/>
                        <a:gd name="T16" fmla="*/ 3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7" name="Freeform 1181"/>
                    <p:cNvSpPr>
                      <a:spLocks/>
                    </p:cNvSpPr>
                    <p:nvPr/>
                  </p:nvSpPr>
                  <p:spPr bwMode="auto">
                    <a:xfrm>
                      <a:off x="991" y="3613"/>
                      <a:ext cx="3" cy="6"/>
                    </a:xfrm>
                    <a:custGeom>
                      <a:avLst/>
                      <a:gdLst>
                        <a:gd name="T0" fmla="*/ 2 w 3"/>
                        <a:gd name="T1" fmla="*/ 0 h 6"/>
                        <a:gd name="T2" fmla="*/ 3 w 3"/>
                        <a:gd name="T3" fmla="*/ 0 h 6"/>
                        <a:gd name="T4" fmla="*/ 3 w 3"/>
                        <a:gd name="T5" fmla="*/ 6 h 6"/>
                        <a:gd name="T6" fmla="*/ 1 w 3"/>
                        <a:gd name="T7" fmla="*/ 5 h 6"/>
                        <a:gd name="T8" fmla="*/ 0 w 3"/>
                        <a:gd name="T9" fmla="*/ 2 h 6"/>
                        <a:gd name="T10" fmla="*/ 1 w 3"/>
                        <a:gd name="T11" fmla="*/ 1 h 6"/>
                        <a:gd name="T12" fmla="*/ 2 w 3"/>
                        <a:gd name="T13" fmla="*/ 0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6"/>
                        <a:gd name="T23" fmla="*/ 3 w 3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6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8" name="Freeform 1182"/>
                    <p:cNvSpPr>
                      <a:spLocks/>
                    </p:cNvSpPr>
                    <p:nvPr/>
                  </p:nvSpPr>
                  <p:spPr bwMode="auto">
                    <a:xfrm>
                      <a:off x="994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39" name="Freeform 1183"/>
                    <p:cNvSpPr>
                      <a:spLocks/>
                    </p:cNvSpPr>
                    <p:nvPr/>
                  </p:nvSpPr>
                  <p:spPr bwMode="auto">
                    <a:xfrm>
                      <a:off x="994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0" name="Freeform 1184"/>
                    <p:cNvSpPr>
                      <a:spLocks/>
                    </p:cNvSpPr>
                    <p:nvPr/>
                  </p:nvSpPr>
                  <p:spPr bwMode="auto">
                    <a:xfrm>
                      <a:off x="994" y="3613"/>
                      <a:ext cx="3" cy="6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0 w 3"/>
                        <a:gd name="T3" fmla="*/ 0 h 6"/>
                        <a:gd name="T4" fmla="*/ 0 w 3"/>
                        <a:gd name="T5" fmla="*/ 0 h 6"/>
                        <a:gd name="T6" fmla="*/ 3 w 3"/>
                        <a:gd name="T7" fmla="*/ 1 h 6"/>
                        <a:gd name="T8" fmla="*/ 3 w 3"/>
                        <a:gd name="T9" fmla="*/ 2 h 6"/>
                        <a:gd name="T10" fmla="*/ 3 w 3"/>
                        <a:gd name="T11" fmla="*/ 2 h 6"/>
                        <a:gd name="T12" fmla="*/ 3 w 3"/>
                        <a:gd name="T13" fmla="*/ 4 h 6"/>
                        <a:gd name="T14" fmla="*/ 3 w 3"/>
                        <a:gd name="T15" fmla="*/ 5 h 6"/>
                        <a:gd name="T16" fmla="*/ 0 w 3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6"/>
                        <a:gd name="T29" fmla="*/ 3 w 3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1" name="Freeform 1185"/>
                    <p:cNvSpPr>
                      <a:spLocks/>
                    </p:cNvSpPr>
                    <p:nvPr/>
                  </p:nvSpPr>
                  <p:spPr bwMode="auto">
                    <a:xfrm>
                      <a:off x="991" y="3613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6 w 6"/>
                        <a:gd name="T3" fmla="*/ 1 h 6"/>
                        <a:gd name="T4" fmla="*/ 6 w 6"/>
                        <a:gd name="T5" fmla="*/ 2 h 6"/>
                        <a:gd name="T6" fmla="*/ 6 w 6"/>
                        <a:gd name="T7" fmla="*/ 5 h 6"/>
                        <a:gd name="T8" fmla="*/ 3 w 6"/>
                        <a:gd name="T9" fmla="*/ 6 h 6"/>
                        <a:gd name="T10" fmla="*/ 1 w 6"/>
                        <a:gd name="T11" fmla="*/ 5 h 6"/>
                        <a:gd name="T12" fmla="*/ 0 w 6"/>
                        <a:gd name="T13" fmla="*/ 2 h 6"/>
                        <a:gd name="T14" fmla="*/ 1 w 6"/>
                        <a:gd name="T15" fmla="*/ 1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6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2" name="Freeform 1186"/>
                    <p:cNvSpPr>
                      <a:spLocks/>
                    </p:cNvSpPr>
                    <p:nvPr/>
                  </p:nvSpPr>
                  <p:spPr bwMode="auto">
                    <a:xfrm>
                      <a:off x="753" y="3611"/>
                      <a:ext cx="3" cy="6"/>
                    </a:xfrm>
                    <a:custGeom>
                      <a:avLst/>
                      <a:gdLst>
                        <a:gd name="T0" fmla="*/ 0 w 3"/>
                        <a:gd name="T1" fmla="*/ 3 h 6"/>
                        <a:gd name="T2" fmla="*/ 0 w 3"/>
                        <a:gd name="T3" fmla="*/ 3 h 6"/>
                        <a:gd name="T4" fmla="*/ 1 w 3"/>
                        <a:gd name="T5" fmla="*/ 1 h 6"/>
                        <a:gd name="T6" fmla="*/ 3 w 3"/>
                        <a:gd name="T7" fmla="*/ 0 h 6"/>
                        <a:gd name="T8" fmla="*/ 3 w 3"/>
                        <a:gd name="T9" fmla="*/ 0 h 6"/>
                        <a:gd name="T10" fmla="*/ 3 w 3"/>
                        <a:gd name="T11" fmla="*/ 0 h 6"/>
                        <a:gd name="T12" fmla="*/ 3 w 3"/>
                        <a:gd name="T13" fmla="*/ 6 h 6"/>
                        <a:gd name="T14" fmla="*/ 3 w 3"/>
                        <a:gd name="T15" fmla="*/ 6 h 6"/>
                        <a:gd name="T16" fmla="*/ 1 w 3"/>
                        <a:gd name="T17" fmla="*/ 6 h 6"/>
                        <a:gd name="T18" fmla="*/ 0 w 3"/>
                        <a:gd name="T19" fmla="*/ 3 h 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w 3"/>
                        <a:gd name="T31" fmla="*/ 0 h 6"/>
                        <a:gd name="T32" fmla="*/ 3 w 3"/>
                        <a:gd name="T33" fmla="*/ 6 h 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T30" t="T31" r="T32" b="T33"/>
                      <a:pathLst>
                        <a:path w="3" h="6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3" name="Freeform 1187"/>
                    <p:cNvSpPr>
                      <a:spLocks/>
                    </p:cNvSpPr>
                    <p:nvPr/>
                  </p:nvSpPr>
                  <p:spPr bwMode="auto">
                    <a:xfrm>
                      <a:off x="756" y="361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4" name="Freeform 1188"/>
                    <p:cNvSpPr>
                      <a:spLocks/>
                    </p:cNvSpPr>
                    <p:nvPr/>
                  </p:nvSpPr>
                  <p:spPr bwMode="auto">
                    <a:xfrm>
                      <a:off x="756" y="361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5" name="Freeform 1189"/>
                    <p:cNvSpPr>
                      <a:spLocks/>
                    </p:cNvSpPr>
                    <p:nvPr/>
                  </p:nvSpPr>
                  <p:spPr bwMode="auto">
                    <a:xfrm>
                      <a:off x="756" y="3611"/>
                      <a:ext cx="4" cy="6"/>
                    </a:xfrm>
                    <a:custGeom>
                      <a:avLst/>
                      <a:gdLst>
                        <a:gd name="T0" fmla="*/ 0 w 4"/>
                        <a:gd name="T1" fmla="*/ 6 h 6"/>
                        <a:gd name="T2" fmla="*/ 0 w 4"/>
                        <a:gd name="T3" fmla="*/ 0 h 6"/>
                        <a:gd name="T4" fmla="*/ 0 w 4"/>
                        <a:gd name="T5" fmla="*/ 0 h 6"/>
                        <a:gd name="T6" fmla="*/ 3 w 4"/>
                        <a:gd name="T7" fmla="*/ 1 h 6"/>
                        <a:gd name="T8" fmla="*/ 4 w 4"/>
                        <a:gd name="T9" fmla="*/ 3 h 6"/>
                        <a:gd name="T10" fmla="*/ 3 w 4"/>
                        <a:gd name="T11" fmla="*/ 6 h 6"/>
                        <a:gd name="T12" fmla="*/ 0 w 4"/>
                        <a:gd name="T13" fmla="*/ 6 h 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6"/>
                        <a:gd name="T23" fmla="*/ 4 w 4"/>
                        <a:gd name="T24" fmla="*/ 6 h 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6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6" name="Freeform 1190"/>
                    <p:cNvSpPr>
                      <a:spLocks/>
                    </p:cNvSpPr>
                    <p:nvPr/>
                  </p:nvSpPr>
                  <p:spPr bwMode="auto">
                    <a:xfrm>
                      <a:off x="753" y="3611"/>
                      <a:ext cx="7" cy="6"/>
                    </a:xfrm>
                    <a:custGeom>
                      <a:avLst/>
                      <a:gdLst>
                        <a:gd name="T0" fmla="*/ 3 w 7"/>
                        <a:gd name="T1" fmla="*/ 0 h 6"/>
                        <a:gd name="T2" fmla="*/ 6 w 7"/>
                        <a:gd name="T3" fmla="*/ 1 h 6"/>
                        <a:gd name="T4" fmla="*/ 7 w 7"/>
                        <a:gd name="T5" fmla="*/ 3 h 6"/>
                        <a:gd name="T6" fmla="*/ 6 w 7"/>
                        <a:gd name="T7" fmla="*/ 6 h 6"/>
                        <a:gd name="T8" fmla="*/ 3 w 7"/>
                        <a:gd name="T9" fmla="*/ 6 h 6"/>
                        <a:gd name="T10" fmla="*/ 1 w 7"/>
                        <a:gd name="T11" fmla="*/ 6 h 6"/>
                        <a:gd name="T12" fmla="*/ 0 w 7"/>
                        <a:gd name="T13" fmla="*/ 3 h 6"/>
                        <a:gd name="T14" fmla="*/ 1 w 7"/>
                        <a:gd name="T15" fmla="*/ 1 h 6"/>
                        <a:gd name="T16" fmla="*/ 3 w 7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6"/>
                        <a:gd name="T29" fmla="*/ 7 w 7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6">
                          <a:moveTo>
                            <a:pt x="3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6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7" name="Freeform 1191"/>
                    <p:cNvSpPr>
                      <a:spLocks/>
                    </p:cNvSpPr>
                    <p:nvPr/>
                  </p:nvSpPr>
                  <p:spPr bwMode="auto">
                    <a:xfrm>
                      <a:off x="793" y="3612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8" name="Freeform 1192"/>
                    <p:cNvSpPr>
                      <a:spLocks/>
                    </p:cNvSpPr>
                    <p:nvPr/>
                  </p:nvSpPr>
                  <p:spPr bwMode="auto">
                    <a:xfrm>
                      <a:off x="793" y="3612"/>
                      <a:ext cx="7" cy="7"/>
                    </a:xfrm>
                    <a:custGeom>
                      <a:avLst/>
                      <a:gdLst>
                        <a:gd name="T0" fmla="*/ 4 w 7"/>
                        <a:gd name="T1" fmla="*/ 0 h 7"/>
                        <a:gd name="T2" fmla="*/ 6 w 7"/>
                        <a:gd name="T3" fmla="*/ 1 h 7"/>
                        <a:gd name="T4" fmla="*/ 7 w 7"/>
                        <a:gd name="T5" fmla="*/ 3 h 7"/>
                        <a:gd name="T6" fmla="*/ 6 w 7"/>
                        <a:gd name="T7" fmla="*/ 6 h 7"/>
                        <a:gd name="T8" fmla="*/ 4 w 7"/>
                        <a:gd name="T9" fmla="*/ 7 h 7"/>
                        <a:gd name="T10" fmla="*/ 1 w 7"/>
                        <a:gd name="T11" fmla="*/ 6 h 7"/>
                        <a:gd name="T12" fmla="*/ 0 w 7"/>
                        <a:gd name="T13" fmla="*/ 3 h 7"/>
                        <a:gd name="T14" fmla="*/ 1 w 7"/>
                        <a:gd name="T15" fmla="*/ 1 h 7"/>
                        <a:gd name="T16" fmla="*/ 4 w 7"/>
                        <a:gd name="T17" fmla="*/ 0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4" y="0"/>
                          </a:move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49" name="Freeform 1193"/>
                    <p:cNvSpPr>
                      <a:spLocks/>
                    </p:cNvSpPr>
                    <p:nvPr/>
                  </p:nvSpPr>
                  <p:spPr bwMode="auto">
                    <a:xfrm>
                      <a:off x="854" y="3613"/>
                      <a:ext cx="3" cy="6"/>
                    </a:xfrm>
                    <a:custGeom>
                      <a:avLst/>
                      <a:gdLst>
                        <a:gd name="T0" fmla="*/ 0 w 3"/>
                        <a:gd name="T1" fmla="*/ 2 h 6"/>
                        <a:gd name="T2" fmla="*/ 0 w 3"/>
                        <a:gd name="T3" fmla="*/ 2 h 6"/>
                        <a:gd name="T4" fmla="*/ 1 w 3"/>
                        <a:gd name="T5" fmla="*/ 0 h 6"/>
                        <a:gd name="T6" fmla="*/ 3 w 3"/>
                        <a:gd name="T7" fmla="*/ 0 h 6"/>
                        <a:gd name="T8" fmla="*/ 3 w 3"/>
                        <a:gd name="T9" fmla="*/ 0 h 6"/>
                        <a:gd name="T10" fmla="*/ 3 w 3"/>
                        <a:gd name="T11" fmla="*/ 0 h 6"/>
                        <a:gd name="T12" fmla="*/ 3 w 3"/>
                        <a:gd name="T13" fmla="*/ 6 h 6"/>
                        <a:gd name="T14" fmla="*/ 3 w 3"/>
                        <a:gd name="T15" fmla="*/ 6 h 6"/>
                        <a:gd name="T16" fmla="*/ 1 w 3"/>
                        <a:gd name="T17" fmla="*/ 5 h 6"/>
                        <a:gd name="T18" fmla="*/ 0 w 3"/>
                        <a:gd name="T19" fmla="*/ 2 h 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w 3"/>
                        <a:gd name="T31" fmla="*/ 0 h 6"/>
                        <a:gd name="T32" fmla="*/ 3 w 3"/>
                        <a:gd name="T33" fmla="*/ 6 h 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T30" t="T31" r="T32" b="T33"/>
                      <a:pathLst>
                        <a:path w="3" h="6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0" name="Freeform 1194"/>
                    <p:cNvSpPr>
                      <a:spLocks/>
                    </p:cNvSpPr>
                    <p:nvPr/>
                  </p:nvSpPr>
                  <p:spPr bwMode="auto">
                    <a:xfrm>
                      <a:off x="857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6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w 1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"/>
                        <a:gd name="T28" fmla="*/ 0 h 6"/>
                        <a:gd name="T29" fmla="*/ 1 w 1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1" name="Freeform 1195"/>
                    <p:cNvSpPr>
                      <a:spLocks/>
                    </p:cNvSpPr>
                    <p:nvPr/>
                  </p:nvSpPr>
                  <p:spPr bwMode="auto">
                    <a:xfrm>
                      <a:off x="857" y="361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0 h 6"/>
                        <a:gd name="T8" fmla="*/ 0 w 1"/>
                        <a:gd name="T9" fmla="*/ 0 h 6"/>
                        <a:gd name="T10" fmla="*/ 0 w 1"/>
                        <a:gd name="T11" fmla="*/ 6 h 6"/>
                        <a:gd name="T12" fmla="*/ 0 w 1"/>
                        <a:gd name="T13" fmla="*/ 6 h 6"/>
                        <a:gd name="T14" fmla="*/ 0 w 1"/>
                        <a:gd name="T15" fmla="*/ 6 h 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1"/>
                        <a:gd name="T25" fmla="*/ 0 h 6"/>
                        <a:gd name="T26" fmla="*/ 1 w 1"/>
                        <a:gd name="T27" fmla="*/ 6 h 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2" name="Freeform 1196"/>
                    <p:cNvSpPr>
                      <a:spLocks/>
                    </p:cNvSpPr>
                    <p:nvPr/>
                  </p:nvSpPr>
                  <p:spPr bwMode="auto">
                    <a:xfrm>
                      <a:off x="857" y="3613"/>
                      <a:ext cx="3" cy="6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0 w 3"/>
                        <a:gd name="T3" fmla="*/ 0 h 6"/>
                        <a:gd name="T4" fmla="*/ 0 w 3"/>
                        <a:gd name="T5" fmla="*/ 0 h 6"/>
                        <a:gd name="T6" fmla="*/ 3 w 3"/>
                        <a:gd name="T7" fmla="*/ 0 h 6"/>
                        <a:gd name="T8" fmla="*/ 3 w 3"/>
                        <a:gd name="T9" fmla="*/ 2 h 6"/>
                        <a:gd name="T10" fmla="*/ 3 w 3"/>
                        <a:gd name="T11" fmla="*/ 2 h 6"/>
                        <a:gd name="T12" fmla="*/ 3 w 3"/>
                        <a:gd name="T13" fmla="*/ 2 h 6"/>
                        <a:gd name="T14" fmla="*/ 3 w 3"/>
                        <a:gd name="T15" fmla="*/ 5 h 6"/>
                        <a:gd name="T16" fmla="*/ 0 w 3"/>
                        <a:gd name="T17" fmla="*/ 6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3"/>
                        <a:gd name="T28" fmla="*/ 0 h 6"/>
                        <a:gd name="T29" fmla="*/ 3 w 3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3" h="6">
                          <a:moveTo>
                            <a:pt x="0" y="6"/>
                          </a:moveTo>
                          <a:lnTo>
                            <a:pt x="0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DA251D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3" name="Freeform 1197"/>
                    <p:cNvSpPr>
                      <a:spLocks/>
                    </p:cNvSpPr>
                    <p:nvPr/>
                  </p:nvSpPr>
                  <p:spPr bwMode="auto">
                    <a:xfrm>
                      <a:off x="854" y="3613"/>
                      <a:ext cx="6" cy="6"/>
                    </a:xfrm>
                    <a:custGeom>
                      <a:avLst/>
                      <a:gdLst>
                        <a:gd name="T0" fmla="*/ 3 w 6"/>
                        <a:gd name="T1" fmla="*/ 0 h 6"/>
                        <a:gd name="T2" fmla="*/ 6 w 6"/>
                        <a:gd name="T3" fmla="*/ 0 h 6"/>
                        <a:gd name="T4" fmla="*/ 6 w 6"/>
                        <a:gd name="T5" fmla="*/ 2 h 6"/>
                        <a:gd name="T6" fmla="*/ 6 w 6"/>
                        <a:gd name="T7" fmla="*/ 5 h 6"/>
                        <a:gd name="T8" fmla="*/ 3 w 6"/>
                        <a:gd name="T9" fmla="*/ 6 h 6"/>
                        <a:gd name="T10" fmla="*/ 1 w 6"/>
                        <a:gd name="T11" fmla="*/ 5 h 6"/>
                        <a:gd name="T12" fmla="*/ 0 w 6"/>
                        <a:gd name="T13" fmla="*/ 2 h 6"/>
                        <a:gd name="T14" fmla="*/ 1 w 6"/>
                        <a:gd name="T15" fmla="*/ 0 h 6"/>
                        <a:gd name="T16" fmla="*/ 3 w 6"/>
                        <a:gd name="T17" fmla="*/ 0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3" y="0"/>
                          </a:moveTo>
                          <a:lnTo>
                            <a:pt x="6" y="0"/>
                          </a:lnTo>
                          <a:lnTo>
                            <a:pt x="6" y="2"/>
                          </a:lnTo>
                          <a:lnTo>
                            <a:pt x="6" y="5"/>
                          </a:lnTo>
                          <a:lnTo>
                            <a:pt x="3" y="6"/>
                          </a:lnTo>
                          <a:lnTo>
                            <a:pt x="1" y="5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4" name="Freeform 1198"/>
                    <p:cNvSpPr>
                      <a:spLocks/>
                    </p:cNvSpPr>
                    <p:nvPr/>
                  </p:nvSpPr>
                  <p:spPr bwMode="auto">
                    <a:xfrm>
                      <a:off x="1030" y="382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0 w 3"/>
                        <a:gd name="T3" fmla="*/ 0 h 5"/>
                        <a:gd name="T4" fmla="*/ 0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0 h 5"/>
                        <a:gd name="T10" fmla="*/ 3 w 3"/>
                        <a:gd name="T11" fmla="*/ 0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0 w 3"/>
                        <a:gd name="T21" fmla="*/ 5 h 5"/>
                        <a:gd name="T22" fmla="*/ 0 w 3"/>
                        <a:gd name="T23" fmla="*/ 5 h 5"/>
                        <a:gd name="T24" fmla="*/ 0 w 3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5"/>
                        <a:gd name="T41" fmla="*/ 3 w 3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5" name="Freeform 119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3" y="382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2 w 4"/>
                        <a:gd name="T3" fmla="*/ 0 h 5"/>
                        <a:gd name="T4" fmla="*/ 3 w 4"/>
                        <a:gd name="T5" fmla="*/ 0 h 5"/>
                        <a:gd name="T6" fmla="*/ 3 w 4"/>
                        <a:gd name="T7" fmla="*/ 0 h 5"/>
                        <a:gd name="T8" fmla="*/ 3 w 4"/>
                        <a:gd name="T9" fmla="*/ 0 h 5"/>
                        <a:gd name="T10" fmla="*/ 3 w 4"/>
                        <a:gd name="T11" fmla="*/ 2 h 5"/>
                        <a:gd name="T12" fmla="*/ 3 w 4"/>
                        <a:gd name="T13" fmla="*/ 2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3 w 4"/>
                        <a:gd name="T21" fmla="*/ 3 h 5"/>
                        <a:gd name="T22" fmla="*/ 3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3 w 4"/>
                        <a:gd name="T37" fmla="*/ 4 h 5"/>
                        <a:gd name="T38" fmla="*/ 3 w 4"/>
                        <a:gd name="T39" fmla="*/ 4 h 5"/>
                        <a:gd name="T40" fmla="*/ 3 w 4"/>
                        <a:gd name="T41" fmla="*/ 5 h 5"/>
                        <a:gd name="T42" fmla="*/ 2 w 4"/>
                        <a:gd name="T43" fmla="*/ 5 h 5"/>
                        <a:gd name="T44" fmla="*/ 0 w 4"/>
                        <a:gd name="T45" fmla="*/ 5 h 5"/>
                        <a:gd name="T46" fmla="*/ 0 w 4"/>
                        <a:gd name="T47" fmla="*/ 0 h 5"/>
                        <a:gd name="T48" fmla="*/ 2 w 4"/>
                        <a:gd name="T49" fmla="*/ 0 h 5"/>
                        <a:gd name="T50" fmla="*/ 2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3 h 5"/>
                        <a:gd name="T56" fmla="*/ 3 w 4"/>
                        <a:gd name="T57" fmla="*/ 3 h 5"/>
                        <a:gd name="T58" fmla="*/ 3 w 4"/>
                        <a:gd name="T59" fmla="*/ 2 h 5"/>
                        <a:gd name="T60" fmla="*/ 3 w 4"/>
                        <a:gd name="T61" fmla="*/ 2 h 5"/>
                        <a:gd name="T62" fmla="*/ 3 w 4"/>
                        <a:gd name="T63" fmla="*/ 2 h 5"/>
                        <a:gd name="T64" fmla="*/ 3 w 4"/>
                        <a:gd name="T65" fmla="*/ 2 h 5"/>
                        <a:gd name="T66" fmla="*/ 3 w 4"/>
                        <a:gd name="T67" fmla="*/ 2 h 5"/>
                        <a:gd name="T68" fmla="*/ 3 w 4"/>
                        <a:gd name="T69" fmla="*/ 2 h 5"/>
                        <a:gd name="T70" fmla="*/ 3 w 4"/>
                        <a:gd name="T71" fmla="*/ 2 h 5"/>
                        <a:gd name="T72" fmla="*/ 2 w 4"/>
                        <a:gd name="T73" fmla="*/ 0 h 5"/>
                        <a:gd name="T74" fmla="*/ 2 w 4"/>
                        <a:gd name="T75" fmla="*/ 0 h 5"/>
                        <a:gd name="T76" fmla="*/ 2 w 4"/>
                        <a:gd name="T77" fmla="*/ 3 h 5"/>
                        <a:gd name="T78" fmla="*/ 2 w 4"/>
                        <a:gd name="T79" fmla="*/ 4 h 5"/>
                        <a:gd name="T80" fmla="*/ 2 w 4"/>
                        <a:gd name="T81" fmla="*/ 4 h 5"/>
                        <a:gd name="T82" fmla="*/ 3 w 4"/>
                        <a:gd name="T83" fmla="*/ 4 h 5"/>
                        <a:gd name="T84" fmla="*/ 3 w 4"/>
                        <a:gd name="T85" fmla="*/ 4 h 5"/>
                        <a:gd name="T86" fmla="*/ 3 w 4"/>
                        <a:gd name="T87" fmla="*/ 4 h 5"/>
                        <a:gd name="T88" fmla="*/ 3 w 4"/>
                        <a:gd name="T89" fmla="*/ 4 h 5"/>
                        <a:gd name="T90" fmla="*/ 3 w 4"/>
                        <a:gd name="T91" fmla="*/ 4 h 5"/>
                        <a:gd name="T92" fmla="*/ 3 w 4"/>
                        <a:gd name="T93" fmla="*/ 4 h 5"/>
                        <a:gd name="T94" fmla="*/ 3 w 4"/>
                        <a:gd name="T95" fmla="*/ 3 h 5"/>
                        <a:gd name="T96" fmla="*/ 3 w 4"/>
                        <a:gd name="T97" fmla="*/ 3 h 5"/>
                        <a:gd name="T98" fmla="*/ 3 w 4"/>
                        <a:gd name="T99" fmla="*/ 3 h 5"/>
                        <a:gd name="T100" fmla="*/ 3 w 4"/>
                        <a:gd name="T101" fmla="*/ 3 h 5"/>
                        <a:gd name="T102" fmla="*/ 2 w 4"/>
                        <a:gd name="T103" fmla="*/ 3 h 5"/>
                        <a:gd name="T104" fmla="*/ 2 w 4"/>
                        <a:gd name="T105" fmla="*/ 3 h 5"/>
                        <a:gd name="T106" fmla="*/ 2 w 4"/>
                        <a:gd name="T107" fmla="*/ 3 h 5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4"/>
                        <a:gd name="T163" fmla="*/ 0 h 5"/>
                        <a:gd name="T164" fmla="*/ 4 w 4"/>
                        <a:gd name="T165" fmla="*/ 5 h 5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4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  <a:moveTo>
                            <a:pt x="2" y="0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6" name="Freeform 12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7" y="3822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2 w 2"/>
                        <a:gd name="T57" fmla="*/ 3 h 5"/>
                        <a:gd name="T58" fmla="*/ 2 w 2"/>
                        <a:gd name="T59" fmla="*/ 2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0 h 5"/>
                        <a:gd name="T68" fmla="*/ 1 w 2"/>
                        <a:gd name="T69" fmla="*/ 0 h 5"/>
                        <a:gd name="T70" fmla="*/ 1 w 2"/>
                        <a:gd name="T71" fmla="*/ 0 h 5"/>
                        <a:gd name="T72" fmla="*/ 1 w 2"/>
                        <a:gd name="T73" fmla="*/ 2 h 5"/>
                        <a:gd name="T74" fmla="*/ 0 w 2"/>
                        <a:gd name="T75" fmla="*/ 2 h 5"/>
                        <a:gd name="T76" fmla="*/ 0 w 2"/>
                        <a:gd name="T77" fmla="*/ 2 h 5"/>
                        <a:gd name="T78" fmla="*/ 0 w 2"/>
                        <a:gd name="T79" fmla="*/ 2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7" name="Freeform 1201"/>
                    <p:cNvSpPr>
                      <a:spLocks/>
                    </p:cNvSpPr>
                    <p:nvPr/>
                  </p:nvSpPr>
                  <p:spPr bwMode="auto">
                    <a:xfrm>
                      <a:off x="1030" y="382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0 w 3"/>
                        <a:gd name="T3" fmla="*/ 0 h 5"/>
                        <a:gd name="T4" fmla="*/ 0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0 h 5"/>
                        <a:gd name="T10" fmla="*/ 3 w 3"/>
                        <a:gd name="T11" fmla="*/ 0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0 w 3"/>
                        <a:gd name="T21" fmla="*/ 5 h 5"/>
                        <a:gd name="T22" fmla="*/ 0 w 3"/>
                        <a:gd name="T23" fmla="*/ 5 h 5"/>
                        <a:gd name="T24" fmla="*/ 0 w 3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5"/>
                        <a:gd name="T41" fmla="*/ 3 w 3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8" name="Freeform 1202"/>
                    <p:cNvSpPr>
                      <a:spLocks/>
                    </p:cNvSpPr>
                    <p:nvPr/>
                  </p:nvSpPr>
                  <p:spPr bwMode="auto">
                    <a:xfrm>
                      <a:off x="1033" y="382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2 w 4"/>
                        <a:gd name="T3" fmla="*/ 0 h 5"/>
                        <a:gd name="T4" fmla="*/ 3 w 4"/>
                        <a:gd name="T5" fmla="*/ 0 h 5"/>
                        <a:gd name="T6" fmla="*/ 3 w 4"/>
                        <a:gd name="T7" fmla="*/ 0 h 5"/>
                        <a:gd name="T8" fmla="*/ 3 w 4"/>
                        <a:gd name="T9" fmla="*/ 0 h 5"/>
                        <a:gd name="T10" fmla="*/ 3 w 4"/>
                        <a:gd name="T11" fmla="*/ 2 h 5"/>
                        <a:gd name="T12" fmla="*/ 3 w 4"/>
                        <a:gd name="T13" fmla="*/ 2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3 w 4"/>
                        <a:gd name="T21" fmla="*/ 3 h 5"/>
                        <a:gd name="T22" fmla="*/ 3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3 w 4"/>
                        <a:gd name="T37" fmla="*/ 4 h 5"/>
                        <a:gd name="T38" fmla="*/ 3 w 4"/>
                        <a:gd name="T39" fmla="*/ 4 h 5"/>
                        <a:gd name="T40" fmla="*/ 3 w 4"/>
                        <a:gd name="T41" fmla="*/ 5 h 5"/>
                        <a:gd name="T42" fmla="*/ 2 w 4"/>
                        <a:gd name="T43" fmla="*/ 5 h 5"/>
                        <a:gd name="T44" fmla="*/ 0 w 4"/>
                        <a:gd name="T45" fmla="*/ 5 h 5"/>
                        <a:gd name="T46" fmla="*/ 0 w 4"/>
                        <a:gd name="T47" fmla="*/ 0 h 5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4"/>
                        <a:gd name="T73" fmla="*/ 0 h 5"/>
                        <a:gd name="T74" fmla="*/ 4 w 4"/>
                        <a:gd name="T75" fmla="*/ 5 h 5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4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59" name="Freeform 1203"/>
                    <p:cNvSpPr>
                      <a:spLocks/>
                    </p:cNvSpPr>
                    <p:nvPr/>
                  </p:nvSpPr>
                  <p:spPr bwMode="auto">
                    <a:xfrm>
                      <a:off x="1035" y="382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1 w 1"/>
                        <a:gd name="T9" fmla="*/ 3 h 3"/>
                        <a:gd name="T10" fmla="*/ 1 w 1"/>
                        <a:gd name="T11" fmla="*/ 2 h 3"/>
                        <a:gd name="T12" fmla="*/ 1 w 1"/>
                        <a:gd name="T13" fmla="*/ 2 h 3"/>
                        <a:gd name="T14" fmla="*/ 1 w 1"/>
                        <a:gd name="T15" fmla="*/ 2 h 3"/>
                        <a:gd name="T16" fmla="*/ 1 w 1"/>
                        <a:gd name="T17" fmla="*/ 2 h 3"/>
                        <a:gd name="T18" fmla="*/ 1 w 1"/>
                        <a:gd name="T19" fmla="*/ 2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3"/>
                        <a:gd name="T44" fmla="*/ 1 w 1"/>
                        <a:gd name="T45" fmla="*/ 3 h 3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0" name="Freeform 1204"/>
                    <p:cNvSpPr>
                      <a:spLocks/>
                    </p:cNvSpPr>
                    <p:nvPr/>
                  </p:nvSpPr>
                  <p:spPr bwMode="auto">
                    <a:xfrm>
                      <a:off x="1035" y="382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1 w 1"/>
                        <a:gd name="T23" fmla="*/ 0 h 1"/>
                        <a:gd name="T24" fmla="*/ 1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1"/>
                        <a:gd name="T50" fmla="*/ 1 w 1"/>
                        <a:gd name="T51" fmla="*/ 1 h 1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1" name="Freeform 1205"/>
                    <p:cNvSpPr>
                      <a:spLocks/>
                    </p:cNvSpPr>
                    <p:nvPr/>
                  </p:nvSpPr>
                  <p:spPr bwMode="auto">
                    <a:xfrm>
                      <a:off x="1037" y="3822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2" name="Freeform 1206"/>
                    <p:cNvSpPr>
                      <a:spLocks/>
                    </p:cNvSpPr>
                    <p:nvPr/>
                  </p:nvSpPr>
                  <p:spPr bwMode="auto">
                    <a:xfrm>
                      <a:off x="1037" y="3822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3 h 3"/>
                        <a:gd name="T2" fmla="*/ 1 w 2"/>
                        <a:gd name="T3" fmla="*/ 3 h 3"/>
                        <a:gd name="T4" fmla="*/ 2 w 2"/>
                        <a:gd name="T5" fmla="*/ 3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2 h 3"/>
                        <a:gd name="T12" fmla="*/ 2 w 2"/>
                        <a:gd name="T13" fmla="*/ 2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1 w 2"/>
                        <a:gd name="T19" fmla="*/ 0 h 3"/>
                        <a:gd name="T20" fmla="*/ 1 w 2"/>
                        <a:gd name="T21" fmla="*/ 2 h 3"/>
                        <a:gd name="T22" fmla="*/ 0 w 2"/>
                        <a:gd name="T23" fmla="*/ 2 h 3"/>
                        <a:gd name="T24" fmla="*/ 0 w 2"/>
                        <a:gd name="T25" fmla="*/ 2 h 3"/>
                        <a:gd name="T26" fmla="*/ 0 w 2"/>
                        <a:gd name="T27" fmla="*/ 2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1 w 2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3"/>
                        <a:gd name="T53" fmla="*/ 2 w 2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3"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3" name="Freeform 1207"/>
                    <p:cNvSpPr>
                      <a:spLocks/>
                    </p:cNvSpPr>
                    <p:nvPr/>
                  </p:nvSpPr>
                  <p:spPr bwMode="auto">
                    <a:xfrm>
                      <a:off x="1183" y="370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1 h 3"/>
                        <a:gd name="T6" fmla="*/ 2 w 2"/>
                        <a:gd name="T7" fmla="*/ 1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2"/>
                        <a:gd name="T40" fmla="*/ 0 h 3"/>
                        <a:gd name="T41" fmla="*/ 2 w 2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4" name="Freeform 12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6" y="3709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0 h 3"/>
                        <a:gd name="T6" fmla="*/ 3 w 3"/>
                        <a:gd name="T7" fmla="*/ 0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2 h 3"/>
                        <a:gd name="T38" fmla="*/ 3 w 3"/>
                        <a:gd name="T39" fmla="*/ 3 h 3"/>
                        <a:gd name="T40" fmla="*/ 3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2 w 3"/>
                        <a:gd name="T49" fmla="*/ 0 h 3"/>
                        <a:gd name="T50" fmla="*/ 2 w 3"/>
                        <a:gd name="T51" fmla="*/ 1 h 3"/>
                        <a:gd name="T52" fmla="*/ 2 w 3"/>
                        <a:gd name="T53" fmla="*/ 1 h 3"/>
                        <a:gd name="T54" fmla="*/ 2 w 3"/>
                        <a:gd name="T55" fmla="*/ 1 h 3"/>
                        <a:gd name="T56" fmla="*/ 2 w 3"/>
                        <a:gd name="T57" fmla="*/ 1 h 3"/>
                        <a:gd name="T58" fmla="*/ 3 w 3"/>
                        <a:gd name="T59" fmla="*/ 1 h 3"/>
                        <a:gd name="T60" fmla="*/ 3 w 3"/>
                        <a:gd name="T61" fmla="*/ 1 h 3"/>
                        <a:gd name="T62" fmla="*/ 3 w 3"/>
                        <a:gd name="T63" fmla="*/ 1 h 3"/>
                        <a:gd name="T64" fmla="*/ 3 w 3"/>
                        <a:gd name="T65" fmla="*/ 0 h 3"/>
                        <a:gd name="T66" fmla="*/ 3 w 3"/>
                        <a:gd name="T67" fmla="*/ 0 h 3"/>
                        <a:gd name="T68" fmla="*/ 3 w 3"/>
                        <a:gd name="T69" fmla="*/ 0 h 3"/>
                        <a:gd name="T70" fmla="*/ 2 w 3"/>
                        <a:gd name="T71" fmla="*/ 0 h 3"/>
                        <a:gd name="T72" fmla="*/ 2 w 3"/>
                        <a:gd name="T73" fmla="*/ 0 h 3"/>
                        <a:gd name="T74" fmla="*/ 2 w 3"/>
                        <a:gd name="T75" fmla="*/ 0 h 3"/>
                        <a:gd name="T76" fmla="*/ 2 w 3"/>
                        <a:gd name="T77" fmla="*/ 1 h 3"/>
                        <a:gd name="T78" fmla="*/ 2 w 3"/>
                        <a:gd name="T79" fmla="*/ 3 h 3"/>
                        <a:gd name="T80" fmla="*/ 2 w 3"/>
                        <a:gd name="T81" fmla="*/ 3 h 3"/>
                        <a:gd name="T82" fmla="*/ 2 w 3"/>
                        <a:gd name="T83" fmla="*/ 3 h 3"/>
                        <a:gd name="T84" fmla="*/ 3 w 3"/>
                        <a:gd name="T85" fmla="*/ 3 h 3"/>
                        <a:gd name="T86" fmla="*/ 3 w 3"/>
                        <a:gd name="T87" fmla="*/ 2 h 3"/>
                        <a:gd name="T88" fmla="*/ 3 w 3"/>
                        <a:gd name="T89" fmla="*/ 2 h 3"/>
                        <a:gd name="T90" fmla="*/ 3 w 3"/>
                        <a:gd name="T91" fmla="*/ 2 h 3"/>
                        <a:gd name="T92" fmla="*/ 3 w 3"/>
                        <a:gd name="T93" fmla="*/ 2 h 3"/>
                        <a:gd name="T94" fmla="*/ 3 w 3"/>
                        <a:gd name="T95" fmla="*/ 2 h 3"/>
                        <a:gd name="T96" fmla="*/ 3 w 3"/>
                        <a:gd name="T97" fmla="*/ 2 h 3"/>
                        <a:gd name="T98" fmla="*/ 3 w 3"/>
                        <a:gd name="T99" fmla="*/ 1 h 3"/>
                        <a:gd name="T100" fmla="*/ 3 w 3"/>
                        <a:gd name="T101" fmla="*/ 1 h 3"/>
                        <a:gd name="T102" fmla="*/ 2 w 3"/>
                        <a:gd name="T103" fmla="*/ 1 h 3"/>
                        <a:gd name="T104" fmla="*/ 2 w 3"/>
                        <a:gd name="T105" fmla="*/ 1 h 3"/>
                        <a:gd name="T106" fmla="*/ 2 w 3"/>
                        <a:gd name="T107" fmla="*/ 1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3"/>
                        <a:gd name="T164" fmla="*/ 3 w 3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5" name="Freeform 1209"/>
                    <p:cNvSpPr>
                      <a:spLocks/>
                    </p:cNvSpPr>
                    <p:nvPr/>
                  </p:nvSpPr>
                  <p:spPr bwMode="auto">
                    <a:xfrm>
                      <a:off x="1190" y="370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0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3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4166" name="Freeform 12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4" y="370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0 h 5"/>
                        <a:gd name="T14" fmla="*/ 1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0 w 2"/>
                        <a:gd name="T91" fmla="*/ 2 h 5"/>
                        <a:gd name="T92" fmla="*/ 0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0" name="Group 1412"/>
                  <p:cNvGrpSpPr>
                    <a:grpSpLocks/>
                  </p:cNvGrpSpPr>
                  <p:nvPr/>
                </p:nvGrpSpPr>
                <p:grpSpPr bwMode="auto">
                  <a:xfrm>
                    <a:off x="625" y="3606"/>
                    <a:ext cx="575" cy="251"/>
                    <a:chOff x="625" y="3606"/>
                    <a:chExt cx="575" cy="251"/>
                  </a:xfrm>
                </p:grpSpPr>
                <p:sp>
                  <p:nvSpPr>
                    <p:cNvPr id="3767" name="Freeform 12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7" y="3707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0 h 5"/>
                        <a:gd name="T2" fmla="*/ 1 w 3"/>
                        <a:gd name="T3" fmla="*/ 2 h 5"/>
                        <a:gd name="T4" fmla="*/ 0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5 h 5"/>
                        <a:gd name="T22" fmla="*/ 3 w 3"/>
                        <a:gd name="T23" fmla="*/ 5 h 5"/>
                        <a:gd name="T24" fmla="*/ 1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0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5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1 w 3"/>
                        <a:gd name="T51" fmla="*/ 0 h 5"/>
                        <a:gd name="T52" fmla="*/ 1 w 3"/>
                        <a:gd name="T53" fmla="*/ 3 h 5"/>
                        <a:gd name="T54" fmla="*/ 0 w 3"/>
                        <a:gd name="T55" fmla="*/ 3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0 w 3"/>
                        <a:gd name="T65" fmla="*/ 5 h 5"/>
                        <a:gd name="T66" fmla="*/ 0 w 3"/>
                        <a:gd name="T67" fmla="*/ 5 h 5"/>
                        <a:gd name="T68" fmla="*/ 1 w 3"/>
                        <a:gd name="T69" fmla="*/ 5 h 5"/>
                        <a:gd name="T70" fmla="*/ 1 w 3"/>
                        <a:gd name="T71" fmla="*/ 5 h 5"/>
                        <a:gd name="T72" fmla="*/ 1 w 3"/>
                        <a:gd name="T73" fmla="*/ 5 h 5"/>
                        <a:gd name="T74" fmla="*/ 1 w 3"/>
                        <a:gd name="T75" fmla="*/ 4 h 5"/>
                        <a:gd name="T76" fmla="*/ 3 w 3"/>
                        <a:gd name="T77" fmla="*/ 4 h 5"/>
                        <a:gd name="T78" fmla="*/ 1 w 3"/>
                        <a:gd name="T79" fmla="*/ 4 h 5"/>
                        <a:gd name="T80" fmla="*/ 1 w 3"/>
                        <a:gd name="T81" fmla="*/ 4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8" name="Freeform 1213"/>
                    <p:cNvSpPr>
                      <a:spLocks/>
                    </p:cNvSpPr>
                    <p:nvPr/>
                  </p:nvSpPr>
                  <p:spPr bwMode="auto">
                    <a:xfrm>
                      <a:off x="1183" y="370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1 h 3"/>
                        <a:gd name="T6" fmla="*/ 2 w 2"/>
                        <a:gd name="T7" fmla="*/ 1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2"/>
                        <a:gd name="T40" fmla="*/ 0 h 3"/>
                        <a:gd name="T41" fmla="*/ 2 w 2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9" name="Freeform 1214"/>
                    <p:cNvSpPr>
                      <a:spLocks/>
                    </p:cNvSpPr>
                    <p:nvPr/>
                  </p:nvSpPr>
                  <p:spPr bwMode="auto">
                    <a:xfrm>
                      <a:off x="1186" y="3709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0 h 3"/>
                        <a:gd name="T6" fmla="*/ 3 w 3"/>
                        <a:gd name="T7" fmla="*/ 0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2 h 3"/>
                        <a:gd name="T38" fmla="*/ 3 w 3"/>
                        <a:gd name="T39" fmla="*/ 3 h 3"/>
                        <a:gd name="T40" fmla="*/ 3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3"/>
                        <a:gd name="T74" fmla="*/ 3 w 3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0" name="Freeform 1215"/>
                    <p:cNvSpPr>
                      <a:spLocks/>
                    </p:cNvSpPr>
                    <p:nvPr/>
                  </p:nvSpPr>
                  <p:spPr bwMode="auto">
                    <a:xfrm>
                      <a:off x="1188" y="370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1"/>
                        <a:gd name="T44" fmla="*/ 1 w 1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1" name="Freeform 1216"/>
                    <p:cNvSpPr>
                      <a:spLocks/>
                    </p:cNvSpPr>
                    <p:nvPr/>
                  </p:nvSpPr>
                  <p:spPr bwMode="auto">
                    <a:xfrm>
                      <a:off x="1188" y="3710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1 h 2"/>
                        <a:gd name="T12" fmla="*/ 1 w 1"/>
                        <a:gd name="T13" fmla="*/ 1 h 2"/>
                        <a:gd name="T14" fmla="*/ 1 w 1"/>
                        <a:gd name="T15" fmla="*/ 1 h 2"/>
                        <a:gd name="T16" fmla="*/ 1 w 1"/>
                        <a:gd name="T17" fmla="*/ 1 h 2"/>
                        <a:gd name="T18" fmla="*/ 1 w 1"/>
                        <a:gd name="T19" fmla="*/ 1 h 2"/>
                        <a:gd name="T20" fmla="*/ 1 w 1"/>
                        <a:gd name="T21" fmla="*/ 1 h 2"/>
                        <a:gd name="T22" fmla="*/ 1 w 1"/>
                        <a:gd name="T23" fmla="*/ 0 h 2"/>
                        <a:gd name="T24" fmla="*/ 1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2"/>
                        <a:gd name="T50" fmla="*/ 1 w 1"/>
                        <a:gd name="T51" fmla="*/ 2 h 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2" name="Freeform 1217"/>
                    <p:cNvSpPr>
                      <a:spLocks/>
                    </p:cNvSpPr>
                    <p:nvPr/>
                  </p:nvSpPr>
                  <p:spPr bwMode="auto">
                    <a:xfrm>
                      <a:off x="1190" y="370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0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3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3" name="Freeform 1218"/>
                    <p:cNvSpPr>
                      <a:spLocks/>
                    </p:cNvSpPr>
                    <p:nvPr/>
                  </p:nvSpPr>
                  <p:spPr bwMode="auto">
                    <a:xfrm>
                      <a:off x="1194" y="370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0 h 5"/>
                        <a:gd name="T14" fmla="*/ 1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4" name="Freeform 1219"/>
                    <p:cNvSpPr>
                      <a:spLocks/>
                    </p:cNvSpPr>
                    <p:nvPr/>
                  </p:nvSpPr>
                  <p:spPr bwMode="auto">
                    <a:xfrm>
                      <a:off x="1194" y="370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5" name="Freeform 1220"/>
                    <p:cNvSpPr>
                      <a:spLocks/>
                    </p:cNvSpPr>
                    <p:nvPr/>
                  </p:nvSpPr>
                  <p:spPr bwMode="auto">
                    <a:xfrm>
                      <a:off x="1197" y="3707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0 h 5"/>
                        <a:gd name="T2" fmla="*/ 1 w 3"/>
                        <a:gd name="T3" fmla="*/ 2 h 5"/>
                        <a:gd name="T4" fmla="*/ 0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5 h 5"/>
                        <a:gd name="T22" fmla="*/ 3 w 3"/>
                        <a:gd name="T23" fmla="*/ 5 h 5"/>
                        <a:gd name="T24" fmla="*/ 1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0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5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1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6" name="Freeform 1221"/>
                    <p:cNvSpPr>
                      <a:spLocks/>
                    </p:cNvSpPr>
                    <p:nvPr/>
                  </p:nvSpPr>
                  <p:spPr bwMode="auto">
                    <a:xfrm>
                      <a:off x="1197" y="3710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0 w 3"/>
                        <a:gd name="T3" fmla="*/ 0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2 h 2"/>
                        <a:gd name="T14" fmla="*/ 0 w 3"/>
                        <a:gd name="T15" fmla="*/ 2 h 2"/>
                        <a:gd name="T16" fmla="*/ 1 w 3"/>
                        <a:gd name="T17" fmla="*/ 2 h 2"/>
                        <a:gd name="T18" fmla="*/ 1 w 3"/>
                        <a:gd name="T19" fmla="*/ 2 h 2"/>
                        <a:gd name="T20" fmla="*/ 1 w 3"/>
                        <a:gd name="T21" fmla="*/ 2 h 2"/>
                        <a:gd name="T22" fmla="*/ 1 w 3"/>
                        <a:gd name="T23" fmla="*/ 1 h 2"/>
                        <a:gd name="T24" fmla="*/ 3 w 3"/>
                        <a:gd name="T25" fmla="*/ 1 h 2"/>
                        <a:gd name="T26" fmla="*/ 1 w 3"/>
                        <a:gd name="T27" fmla="*/ 1 h 2"/>
                        <a:gd name="T28" fmla="*/ 1 w 3"/>
                        <a:gd name="T29" fmla="*/ 1 h 2"/>
                        <a:gd name="T30" fmla="*/ 1 w 3"/>
                        <a:gd name="T31" fmla="*/ 0 h 2"/>
                        <a:gd name="T32" fmla="*/ 1 w 3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7" name="Freeform 1222"/>
                    <p:cNvSpPr>
                      <a:spLocks/>
                    </p:cNvSpPr>
                    <p:nvPr/>
                  </p:nvSpPr>
                  <p:spPr bwMode="auto">
                    <a:xfrm>
                      <a:off x="1014" y="3854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1 w 4"/>
                        <a:gd name="T3" fmla="*/ 0 h 3"/>
                        <a:gd name="T4" fmla="*/ 1 w 4"/>
                        <a:gd name="T5" fmla="*/ 1 h 3"/>
                        <a:gd name="T6" fmla="*/ 4 w 4"/>
                        <a:gd name="T7" fmla="*/ 1 h 3"/>
                        <a:gd name="T8" fmla="*/ 4 w 4"/>
                        <a:gd name="T9" fmla="*/ 0 h 3"/>
                        <a:gd name="T10" fmla="*/ 4 w 4"/>
                        <a:gd name="T11" fmla="*/ 0 h 3"/>
                        <a:gd name="T12" fmla="*/ 4 w 4"/>
                        <a:gd name="T13" fmla="*/ 3 h 3"/>
                        <a:gd name="T14" fmla="*/ 4 w 4"/>
                        <a:gd name="T15" fmla="*/ 3 h 3"/>
                        <a:gd name="T16" fmla="*/ 4 w 4"/>
                        <a:gd name="T17" fmla="*/ 2 h 3"/>
                        <a:gd name="T18" fmla="*/ 1 w 4"/>
                        <a:gd name="T19" fmla="*/ 2 h 3"/>
                        <a:gd name="T20" fmla="*/ 1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3"/>
                        <a:gd name="T41" fmla="*/ 4 w 4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4" y="1"/>
                          </a:lnTo>
                          <a:lnTo>
                            <a:pt x="4" y="0"/>
                          </a:lnTo>
                          <a:lnTo>
                            <a:pt x="4" y="3"/>
                          </a:lnTo>
                          <a:lnTo>
                            <a:pt x="4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8" name="Freeform 12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19" y="385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1 w 2"/>
                        <a:gd name="T21" fmla="*/ 1 h 3"/>
                        <a:gd name="T22" fmla="*/ 1 w 2"/>
                        <a:gd name="T23" fmla="*/ 2 h 3"/>
                        <a:gd name="T24" fmla="*/ 1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3 h 3"/>
                        <a:gd name="T38" fmla="*/ 2 w 2"/>
                        <a:gd name="T39" fmla="*/ 3 h 3"/>
                        <a:gd name="T40" fmla="*/ 1 w 2"/>
                        <a:gd name="T41" fmla="*/ 3 h 3"/>
                        <a:gd name="T42" fmla="*/ 1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0 w 2"/>
                        <a:gd name="T51" fmla="*/ 1 h 3"/>
                        <a:gd name="T52" fmla="*/ 0 w 2"/>
                        <a:gd name="T53" fmla="*/ 1 h 3"/>
                        <a:gd name="T54" fmla="*/ 1 w 2"/>
                        <a:gd name="T55" fmla="*/ 1 h 3"/>
                        <a:gd name="T56" fmla="*/ 1 w 2"/>
                        <a:gd name="T57" fmla="*/ 1 h 3"/>
                        <a:gd name="T58" fmla="*/ 1 w 2"/>
                        <a:gd name="T59" fmla="*/ 1 h 3"/>
                        <a:gd name="T60" fmla="*/ 1 w 2"/>
                        <a:gd name="T61" fmla="*/ 1 h 3"/>
                        <a:gd name="T62" fmla="*/ 1 w 2"/>
                        <a:gd name="T63" fmla="*/ 1 h 3"/>
                        <a:gd name="T64" fmla="*/ 1 w 2"/>
                        <a:gd name="T65" fmla="*/ 1 h 3"/>
                        <a:gd name="T66" fmla="*/ 1 w 2"/>
                        <a:gd name="T67" fmla="*/ 1 h 3"/>
                        <a:gd name="T68" fmla="*/ 1 w 2"/>
                        <a:gd name="T69" fmla="*/ 0 h 3"/>
                        <a:gd name="T70" fmla="*/ 1 w 2"/>
                        <a:gd name="T71" fmla="*/ 0 h 3"/>
                        <a:gd name="T72" fmla="*/ 1 w 2"/>
                        <a:gd name="T73" fmla="*/ 0 h 3"/>
                        <a:gd name="T74" fmla="*/ 0 w 2"/>
                        <a:gd name="T75" fmla="*/ 0 h 3"/>
                        <a:gd name="T76" fmla="*/ 0 w 2"/>
                        <a:gd name="T77" fmla="*/ 2 h 3"/>
                        <a:gd name="T78" fmla="*/ 0 w 2"/>
                        <a:gd name="T79" fmla="*/ 3 h 3"/>
                        <a:gd name="T80" fmla="*/ 1 w 2"/>
                        <a:gd name="T81" fmla="*/ 3 h 3"/>
                        <a:gd name="T82" fmla="*/ 1 w 2"/>
                        <a:gd name="T83" fmla="*/ 3 h 3"/>
                        <a:gd name="T84" fmla="*/ 1 w 2"/>
                        <a:gd name="T85" fmla="*/ 3 h 3"/>
                        <a:gd name="T86" fmla="*/ 1 w 2"/>
                        <a:gd name="T87" fmla="*/ 3 h 3"/>
                        <a:gd name="T88" fmla="*/ 1 w 2"/>
                        <a:gd name="T89" fmla="*/ 3 h 3"/>
                        <a:gd name="T90" fmla="*/ 2 w 2"/>
                        <a:gd name="T91" fmla="*/ 3 h 3"/>
                        <a:gd name="T92" fmla="*/ 2 w 2"/>
                        <a:gd name="T93" fmla="*/ 2 h 3"/>
                        <a:gd name="T94" fmla="*/ 2 w 2"/>
                        <a:gd name="T95" fmla="*/ 2 h 3"/>
                        <a:gd name="T96" fmla="*/ 1 w 2"/>
                        <a:gd name="T97" fmla="*/ 2 h 3"/>
                        <a:gd name="T98" fmla="*/ 1 w 2"/>
                        <a:gd name="T99" fmla="*/ 2 h 3"/>
                        <a:gd name="T100" fmla="*/ 1 w 2"/>
                        <a:gd name="T101" fmla="*/ 2 h 3"/>
                        <a:gd name="T102" fmla="*/ 1 w 2"/>
                        <a:gd name="T103" fmla="*/ 2 h 3"/>
                        <a:gd name="T104" fmla="*/ 0 w 2"/>
                        <a:gd name="T105" fmla="*/ 2 h 3"/>
                        <a:gd name="T106" fmla="*/ 0 w 2"/>
                        <a:gd name="T107" fmla="*/ 2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2"/>
                        <a:gd name="T163" fmla="*/ 0 h 3"/>
                        <a:gd name="T164" fmla="*/ 2 w 2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79" name="Freeform 1224"/>
                    <p:cNvSpPr>
                      <a:spLocks/>
                    </p:cNvSpPr>
                    <p:nvPr/>
                  </p:nvSpPr>
                  <p:spPr bwMode="auto">
                    <a:xfrm>
                      <a:off x="1021" y="3854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4 w 4"/>
                        <a:gd name="T17" fmla="*/ 1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3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3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0" name="Freeform 12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5" y="3854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2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0 w 3"/>
                        <a:gd name="T51" fmla="*/ 2 h 3"/>
                        <a:gd name="T52" fmla="*/ 1 w 3"/>
                        <a:gd name="T53" fmla="*/ 2 h 3"/>
                        <a:gd name="T54" fmla="*/ 1 w 3"/>
                        <a:gd name="T55" fmla="*/ 3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2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1 h 3"/>
                        <a:gd name="T78" fmla="*/ 2 w 3"/>
                        <a:gd name="T79" fmla="*/ 1 h 3"/>
                        <a:gd name="T80" fmla="*/ 2 w 3"/>
                        <a:gd name="T81" fmla="*/ 1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1 w 3"/>
                        <a:gd name="T87" fmla="*/ 0 h 3"/>
                        <a:gd name="T88" fmla="*/ 1 w 3"/>
                        <a:gd name="T89" fmla="*/ 0 h 3"/>
                        <a:gd name="T90" fmla="*/ 1 w 3"/>
                        <a:gd name="T91" fmla="*/ 0 h 3"/>
                        <a:gd name="T92" fmla="*/ 1 w 3"/>
                        <a:gd name="T93" fmla="*/ 1 h 3"/>
                        <a:gd name="T94" fmla="*/ 1 w 3"/>
                        <a:gd name="T95" fmla="*/ 1 h 3"/>
                        <a:gd name="T96" fmla="*/ 1 w 3"/>
                        <a:gd name="T97" fmla="*/ 1 h 3"/>
                        <a:gd name="T98" fmla="*/ 0 w 3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1" name="Freeform 12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8" y="3854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2 h 3"/>
                        <a:gd name="T2" fmla="*/ 3 w 3"/>
                        <a:gd name="T3" fmla="*/ 2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2 w 3"/>
                        <a:gd name="T9" fmla="*/ 3 h 3"/>
                        <a:gd name="T10" fmla="*/ 0 w 3"/>
                        <a:gd name="T11" fmla="*/ 3 h 3"/>
                        <a:gd name="T12" fmla="*/ 0 w 3"/>
                        <a:gd name="T13" fmla="*/ 2 h 3"/>
                        <a:gd name="T14" fmla="*/ 0 w 3"/>
                        <a:gd name="T15" fmla="*/ 2 h 3"/>
                        <a:gd name="T16" fmla="*/ 0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1 h 3"/>
                        <a:gd name="T22" fmla="*/ 0 w 3"/>
                        <a:gd name="T23" fmla="*/ 0 h 3"/>
                        <a:gd name="T24" fmla="*/ 2 w 3"/>
                        <a:gd name="T25" fmla="*/ 0 h 3"/>
                        <a:gd name="T26" fmla="*/ 2 w 3"/>
                        <a:gd name="T27" fmla="*/ 0 h 3"/>
                        <a:gd name="T28" fmla="*/ 3 w 3"/>
                        <a:gd name="T29" fmla="*/ 0 h 3"/>
                        <a:gd name="T30" fmla="*/ 3 w 3"/>
                        <a:gd name="T31" fmla="*/ 1 h 3"/>
                        <a:gd name="T32" fmla="*/ 3 w 3"/>
                        <a:gd name="T33" fmla="*/ 1 h 3"/>
                        <a:gd name="T34" fmla="*/ 3 w 3"/>
                        <a:gd name="T35" fmla="*/ 1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0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1 h 3"/>
                        <a:gd name="T50" fmla="*/ 3 w 3"/>
                        <a:gd name="T51" fmla="*/ 1 h 3"/>
                        <a:gd name="T52" fmla="*/ 3 w 3"/>
                        <a:gd name="T53" fmla="*/ 0 h 3"/>
                        <a:gd name="T54" fmla="*/ 2 w 3"/>
                        <a:gd name="T55" fmla="*/ 0 h 3"/>
                        <a:gd name="T56" fmla="*/ 2 w 3"/>
                        <a:gd name="T57" fmla="*/ 2 h 3"/>
                        <a:gd name="T58" fmla="*/ 0 w 3"/>
                        <a:gd name="T59" fmla="*/ 2 h 3"/>
                        <a:gd name="T60" fmla="*/ 0 w 3"/>
                        <a:gd name="T61" fmla="*/ 3 h 3"/>
                        <a:gd name="T62" fmla="*/ 2 w 3"/>
                        <a:gd name="T63" fmla="*/ 3 h 3"/>
                        <a:gd name="T64" fmla="*/ 2 w 3"/>
                        <a:gd name="T65" fmla="*/ 3 h 3"/>
                        <a:gd name="T66" fmla="*/ 3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2 w 3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2" name="Freeform 1227"/>
                    <p:cNvSpPr>
                      <a:spLocks/>
                    </p:cNvSpPr>
                    <p:nvPr/>
                  </p:nvSpPr>
                  <p:spPr bwMode="auto">
                    <a:xfrm>
                      <a:off x="1014" y="3854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1 w 4"/>
                        <a:gd name="T3" fmla="*/ 0 h 3"/>
                        <a:gd name="T4" fmla="*/ 1 w 4"/>
                        <a:gd name="T5" fmla="*/ 1 h 3"/>
                        <a:gd name="T6" fmla="*/ 4 w 4"/>
                        <a:gd name="T7" fmla="*/ 1 h 3"/>
                        <a:gd name="T8" fmla="*/ 4 w 4"/>
                        <a:gd name="T9" fmla="*/ 0 h 3"/>
                        <a:gd name="T10" fmla="*/ 4 w 4"/>
                        <a:gd name="T11" fmla="*/ 0 h 3"/>
                        <a:gd name="T12" fmla="*/ 4 w 4"/>
                        <a:gd name="T13" fmla="*/ 3 h 3"/>
                        <a:gd name="T14" fmla="*/ 4 w 4"/>
                        <a:gd name="T15" fmla="*/ 3 h 3"/>
                        <a:gd name="T16" fmla="*/ 4 w 4"/>
                        <a:gd name="T17" fmla="*/ 2 h 3"/>
                        <a:gd name="T18" fmla="*/ 1 w 4"/>
                        <a:gd name="T19" fmla="*/ 2 h 3"/>
                        <a:gd name="T20" fmla="*/ 1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3"/>
                        <a:gd name="T41" fmla="*/ 4 w 4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4" y="1"/>
                          </a:lnTo>
                          <a:lnTo>
                            <a:pt x="4" y="0"/>
                          </a:lnTo>
                          <a:lnTo>
                            <a:pt x="4" y="3"/>
                          </a:lnTo>
                          <a:lnTo>
                            <a:pt x="4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3" name="Freeform 1228"/>
                    <p:cNvSpPr>
                      <a:spLocks/>
                    </p:cNvSpPr>
                    <p:nvPr/>
                  </p:nvSpPr>
                  <p:spPr bwMode="auto">
                    <a:xfrm>
                      <a:off x="1019" y="385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1 w 2"/>
                        <a:gd name="T21" fmla="*/ 1 h 3"/>
                        <a:gd name="T22" fmla="*/ 1 w 2"/>
                        <a:gd name="T23" fmla="*/ 2 h 3"/>
                        <a:gd name="T24" fmla="*/ 1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3 h 3"/>
                        <a:gd name="T38" fmla="*/ 2 w 2"/>
                        <a:gd name="T39" fmla="*/ 3 h 3"/>
                        <a:gd name="T40" fmla="*/ 1 w 2"/>
                        <a:gd name="T41" fmla="*/ 3 h 3"/>
                        <a:gd name="T42" fmla="*/ 1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2"/>
                        <a:gd name="T73" fmla="*/ 0 h 3"/>
                        <a:gd name="T74" fmla="*/ 2 w 2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4" name="Freeform 1229"/>
                    <p:cNvSpPr>
                      <a:spLocks/>
                    </p:cNvSpPr>
                    <p:nvPr/>
                  </p:nvSpPr>
                  <p:spPr bwMode="auto">
                    <a:xfrm>
                      <a:off x="1019" y="385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0 h 1"/>
                        <a:gd name="T22" fmla="*/ 1 w 1"/>
                        <a:gd name="T23" fmla="*/ 0 h 1"/>
                        <a:gd name="T24" fmla="*/ 1 w 1"/>
                        <a:gd name="T25" fmla="*/ 0 h 1"/>
                        <a:gd name="T26" fmla="*/ 0 w 1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1"/>
                        <a:gd name="T44" fmla="*/ 1 w 1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5" name="Freeform 1230"/>
                    <p:cNvSpPr>
                      <a:spLocks/>
                    </p:cNvSpPr>
                    <p:nvPr/>
                  </p:nvSpPr>
                  <p:spPr bwMode="auto">
                    <a:xfrm>
                      <a:off x="1019" y="3856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1 w 2"/>
                        <a:gd name="T5" fmla="*/ 1 h 1"/>
                        <a:gd name="T6" fmla="*/ 1 w 2"/>
                        <a:gd name="T7" fmla="*/ 1 h 1"/>
                        <a:gd name="T8" fmla="*/ 1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1 w 2"/>
                        <a:gd name="T21" fmla="*/ 0 h 1"/>
                        <a:gd name="T22" fmla="*/ 1 w 2"/>
                        <a:gd name="T23" fmla="*/ 0 h 1"/>
                        <a:gd name="T24" fmla="*/ 1 w 2"/>
                        <a:gd name="T25" fmla="*/ 0 h 1"/>
                        <a:gd name="T26" fmla="*/ 1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2"/>
                        <a:gd name="T49" fmla="*/ 0 h 1"/>
                        <a:gd name="T50" fmla="*/ 2 w 2"/>
                        <a:gd name="T51" fmla="*/ 1 h 1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6" name="Freeform 1231"/>
                    <p:cNvSpPr>
                      <a:spLocks/>
                    </p:cNvSpPr>
                    <p:nvPr/>
                  </p:nvSpPr>
                  <p:spPr bwMode="auto">
                    <a:xfrm>
                      <a:off x="1021" y="3854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4 w 4"/>
                        <a:gd name="T17" fmla="*/ 1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3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3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7" name="Freeform 1232"/>
                    <p:cNvSpPr>
                      <a:spLocks/>
                    </p:cNvSpPr>
                    <p:nvPr/>
                  </p:nvSpPr>
                  <p:spPr bwMode="auto">
                    <a:xfrm>
                      <a:off x="1025" y="3854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2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8" name="Freeform 1233"/>
                    <p:cNvSpPr>
                      <a:spLocks/>
                    </p:cNvSpPr>
                    <p:nvPr/>
                  </p:nvSpPr>
                  <p:spPr bwMode="auto">
                    <a:xfrm>
                      <a:off x="1025" y="385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1 w 2"/>
                        <a:gd name="T3" fmla="*/ 2 h 3"/>
                        <a:gd name="T4" fmla="*/ 1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1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89" name="Freeform 1234"/>
                    <p:cNvSpPr>
                      <a:spLocks/>
                    </p:cNvSpPr>
                    <p:nvPr/>
                  </p:nvSpPr>
                  <p:spPr bwMode="auto">
                    <a:xfrm>
                      <a:off x="1028" y="3854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2 h 3"/>
                        <a:gd name="T2" fmla="*/ 3 w 3"/>
                        <a:gd name="T3" fmla="*/ 2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3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2 h 3"/>
                        <a:gd name="T26" fmla="*/ 0 w 3"/>
                        <a:gd name="T27" fmla="*/ 2 h 3"/>
                        <a:gd name="T28" fmla="*/ 0 w 3"/>
                        <a:gd name="T29" fmla="*/ 2 h 3"/>
                        <a:gd name="T30" fmla="*/ 0 w 3"/>
                        <a:gd name="T31" fmla="*/ 2 h 3"/>
                        <a:gd name="T32" fmla="*/ 2 w 3"/>
                        <a:gd name="T33" fmla="*/ 2 h 3"/>
                        <a:gd name="T34" fmla="*/ 0 w 3"/>
                        <a:gd name="T35" fmla="*/ 1 h 3"/>
                        <a:gd name="T36" fmla="*/ 0 w 3"/>
                        <a:gd name="T37" fmla="*/ 1 h 3"/>
                        <a:gd name="T38" fmla="*/ 0 w 3"/>
                        <a:gd name="T39" fmla="*/ 1 h 3"/>
                        <a:gd name="T40" fmla="*/ 0 w 3"/>
                        <a:gd name="T41" fmla="*/ 1 h 3"/>
                        <a:gd name="T42" fmla="*/ 0 w 3"/>
                        <a:gd name="T43" fmla="*/ 1 h 3"/>
                        <a:gd name="T44" fmla="*/ 0 w 3"/>
                        <a:gd name="T45" fmla="*/ 0 h 3"/>
                        <a:gd name="T46" fmla="*/ 0 w 3"/>
                        <a:gd name="T47" fmla="*/ 0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2 w 3"/>
                        <a:gd name="T55" fmla="*/ 0 h 3"/>
                        <a:gd name="T56" fmla="*/ 3 w 3"/>
                        <a:gd name="T57" fmla="*/ 0 h 3"/>
                        <a:gd name="T58" fmla="*/ 3 w 3"/>
                        <a:gd name="T59" fmla="*/ 0 h 3"/>
                        <a:gd name="T60" fmla="*/ 3 w 3"/>
                        <a:gd name="T61" fmla="*/ 0 h 3"/>
                        <a:gd name="T62" fmla="*/ 3 w 3"/>
                        <a:gd name="T63" fmla="*/ 1 h 3"/>
                        <a:gd name="T64" fmla="*/ 3 w 3"/>
                        <a:gd name="T65" fmla="*/ 1 h 3"/>
                        <a:gd name="T66" fmla="*/ 3 w 3"/>
                        <a:gd name="T67" fmla="*/ 1 h 3"/>
                        <a:gd name="T68" fmla="*/ 3 w 3"/>
                        <a:gd name="T69" fmla="*/ 1 h 3"/>
                        <a:gd name="T70" fmla="*/ 3 w 3"/>
                        <a:gd name="T71" fmla="*/ 1 h 3"/>
                        <a:gd name="T72" fmla="*/ 3 w 3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0" name="Freeform 1235"/>
                    <p:cNvSpPr>
                      <a:spLocks/>
                    </p:cNvSpPr>
                    <p:nvPr/>
                  </p:nvSpPr>
                  <p:spPr bwMode="auto">
                    <a:xfrm>
                      <a:off x="1028" y="3854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2 w 3"/>
                        <a:gd name="T7" fmla="*/ 1 h 1"/>
                        <a:gd name="T8" fmla="*/ 0 w 3"/>
                        <a:gd name="T9" fmla="*/ 1 h 1"/>
                        <a:gd name="T10" fmla="*/ 2 w 3"/>
                        <a:gd name="T11" fmla="*/ 1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3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1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1" name="Freeform 1236"/>
                    <p:cNvSpPr>
                      <a:spLocks/>
                    </p:cNvSpPr>
                    <p:nvPr/>
                  </p:nvSpPr>
                  <p:spPr bwMode="auto">
                    <a:xfrm>
                      <a:off x="1028" y="3856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2" name="Freeform 1237"/>
                    <p:cNvSpPr>
                      <a:spLocks/>
                    </p:cNvSpPr>
                    <p:nvPr/>
                  </p:nvSpPr>
                  <p:spPr bwMode="auto">
                    <a:xfrm>
                      <a:off x="909" y="3801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2 w 4"/>
                        <a:gd name="T3" fmla="*/ 0 h 3"/>
                        <a:gd name="T4" fmla="*/ 2 w 4"/>
                        <a:gd name="T5" fmla="*/ 1 h 3"/>
                        <a:gd name="T6" fmla="*/ 4 w 4"/>
                        <a:gd name="T7" fmla="*/ 1 h 3"/>
                        <a:gd name="T8" fmla="*/ 4 w 4"/>
                        <a:gd name="T9" fmla="*/ 0 h 3"/>
                        <a:gd name="T10" fmla="*/ 4 w 4"/>
                        <a:gd name="T11" fmla="*/ 0 h 3"/>
                        <a:gd name="T12" fmla="*/ 4 w 4"/>
                        <a:gd name="T13" fmla="*/ 3 h 3"/>
                        <a:gd name="T14" fmla="*/ 4 w 4"/>
                        <a:gd name="T15" fmla="*/ 3 h 3"/>
                        <a:gd name="T16" fmla="*/ 4 w 4"/>
                        <a:gd name="T17" fmla="*/ 1 h 3"/>
                        <a:gd name="T18" fmla="*/ 2 w 4"/>
                        <a:gd name="T19" fmla="*/ 1 h 3"/>
                        <a:gd name="T20" fmla="*/ 2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3"/>
                        <a:gd name="T41" fmla="*/ 4 w 4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0"/>
                          </a:lnTo>
                          <a:lnTo>
                            <a:pt x="4" y="3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3" name="Freeform 123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4" y="380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0 h 3"/>
                        <a:gd name="T6" fmla="*/ 2 w 3"/>
                        <a:gd name="T7" fmla="*/ 0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0 h 3"/>
                        <a:gd name="T14" fmla="*/ 3 w 3"/>
                        <a:gd name="T15" fmla="*/ 1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2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0 w 3"/>
                        <a:gd name="T49" fmla="*/ 0 h 3"/>
                        <a:gd name="T50" fmla="*/ 0 w 3"/>
                        <a:gd name="T51" fmla="*/ 1 h 3"/>
                        <a:gd name="T52" fmla="*/ 0 w 3"/>
                        <a:gd name="T53" fmla="*/ 1 h 3"/>
                        <a:gd name="T54" fmla="*/ 2 w 3"/>
                        <a:gd name="T55" fmla="*/ 1 h 3"/>
                        <a:gd name="T56" fmla="*/ 2 w 3"/>
                        <a:gd name="T57" fmla="*/ 1 h 3"/>
                        <a:gd name="T58" fmla="*/ 2 w 3"/>
                        <a:gd name="T59" fmla="*/ 1 h 3"/>
                        <a:gd name="T60" fmla="*/ 2 w 3"/>
                        <a:gd name="T61" fmla="*/ 1 h 3"/>
                        <a:gd name="T62" fmla="*/ 2 w 3"/>
                        <a:gd name="T63" fmla="*/ 1 h 3"/>
                        <a:gd name="T64" fmla="*/ 2 w 3"/>
                        <a:gd name="T65" fmla="*/ 1 h 3"/>
                        <a:gd name="T66" fmla="*/ 2 w 3"/>
                        <a:gd name="T67" fmla="*/ 0 h 3"/>
                        <a:gd name="T68" fmla="*/ 2 w 3"/>
                        <a:gd name="T69" fmla="*/ 0 h 3"/>
                        <a:gd name="T70" fmla="*/ 2 w 3"/>
                        <a:gd name="T71" fmla="*/ 0 h 3"/>
                        <a:gd name="T72" fmla="*/ 2 w 3"/>
                        <a:gd name="T73" fmla="*/ 0 h 3"/>
                        <a:gd name="T74" fmla="*/ 0 w 3"/>
                        <a:gd name="T75" fmla="*/ 0 h 3"/>
                        <a:gd name="T76" fmla="*/ 0 w 3"/>
                        <a:gd name="T77" fmla="*/ 1 h 3"/>
                        <a:gd name="T78" fmla="*/ 0 w 3"/>
                        <a:gd name="T79" fmla="*/ 3 h 3"/>
                        <a:gd name="T80" fmla="*/ 2 w 3"/>
                        <a:gd name="T81" fmla="*/ 3 h 3"/>
                        <a:gd name="T82" fmla="*/ 2 w 3"/>
                        <a:gd name="T83" fmla="*/ 3 h 3"/>
                        <a:gd name="T84" fmla="*/ 2 w 3"/>
                        <a:gd name="T85" fmla="*/ 3 h 3"/>
                        <a:gd name="T86" fmla="*/ 2 w 3"/>
                        <a:gd name="T87" fmla="*/ 3 h 3"/>
                        <a:gd name="T88" fmla="*/ 3 w 3"/>
                        <a:gd name="T89" fmla="*/ 2 h 3"/>
                        <a:gd name="T90" fmla="*/ 3 w 3"/>
                        <a:gd name="T91" fmla="*/ 2 h 3"/>
                        <a:gd name="T92" fmla="*/ 3 w 3"/>
                        <a:gd name="T93" fmla="*/ 2 h 3"/>
                        <a:gd name="T94" fmla="*/ 3 w 3"/>
                        <a:gd name="T95" fmla="*/ 2 h 3"/>
                        <a:gd name="T96" fmla="*/ 3 w 3"/>
                        <a:gd name="T97" fmla="*/ 2 h 3"/>
                        <a:gd name="T98" fmla="*/ 2 w 3"/>
                        <a:gd name="T99" fmla="*/ 2 h 3"/>
                        <a:gd name="T100" fmla="*/ 2 w 3"/>
                        <a:gd name="T101" fmla="*/ 2 h 3"/>
                        <a:gd name="T102" fmla="*/ 2 w 3"/>
                        <a:gd name="T103" fmla="*/ 1 h 3"/>
                        <a:gd name="T104" fmla="*/ 0 w 3"/>
                        <a:gd name="T105" fmla="*/ 1 h 3"/>
                        <a:gd name="T106" fmla="*/ 0 w 3"/>
                        <a:gd name="T107" fmla="*/ 1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3"/>
                        <a:gd name="T164" fmla="*/ 3 w 3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4" name="Freeform 1239"/>
                    <p:cNvSpPr>
                      <a:spLocks/>
                    </p:cNvSpPr>
                    <p:nvPr/>
                  </p:nvSpPr>
                  <p:spPr bwMode="auto">
                    <a:xfrm>
                      <a:off x="918" y="380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5" name="Freeform 1240"/>
                    <p:cNvSpPr>
                      <a:spLocks/>
                    </p:cNvSpPr>
                    <p:nvPr/>
                  </p:nvSpPr>
                  <p:spPr bwMode="auto">
                    <a:xfrm>
                      <a:off x="920" y="3801"/>
                      <a:ext cx="4" cy="3"/>
                    </a:xfrm>
                    <a:custGeom>
                      <a:avLst/>
                      <a:gdLst>
                        <a:gd name="T0" fmla="*/ 4 w 4"/>
                        <a:gd name="T1" fmla="*/ 0 h 3"/>
                        <a:gd name="T2" fmla="*/ 4 w 4"/>
                        <a:gd name="T3" fmla="*/ 0 h 3"/>
                        <a:gd name="T4" fmla="*/ 2 w 4"/>
                        <a:gd name="T5" fmla="*/ 0 h 3"/>
                        <a:gd name="T6" fmla="*/ 2 w 4"/>
                        <a:gd name="T7" fmla="*/ 1 h 3"/>
                        <a:gd name="T8" fmla="*/ 2 w 4"/>
                        <a:gd name="T9" fmla="*/ 1 h 3"/>
                        <a:gd name="T10" fmla="*/ 3 w 4"/>
                        <a:gd name="T11" fmla="*/ 1 h 3"/>
                        <a:gd name="T12" fmla="*/ 3 w 4"/>
                        <a:gd name="T13" fmla="*/ 1 h 3"/>
                        <a:gd name="T14" fmla="*/ 3 w 4"/>
                        <a:gd name="T15" fmla="*/ 1 h 3"/>
                        <a:gd name="T16" fmla="*/ 4 w 4"/>
                        <a:gd name="T17" fmla="*/ 2 h 3"/>
                        <a:gd name="T18" fmla="*/ 4 w 4"/>
                        <a:gd name="T19" fmla="*/ 2 h 3"/>
                        <a:gd name="T20" fmla="*/ 4 w 4"/>
                        <a:gd name="T21" fmla="*/ 2 h 3"/>
                        <a:gd name="T22" fmla="*/ 4 w 4"/>
                        <a:gd name="T23" fmla="*/ 3 h 3"/>
                        <a:gd name="T24" fmla="*/ 3 w 4"/>
                        <a:gd name="T25" fmla="*/ 3 h 3"/>
                        <a:gd name="T26" fmla="*/ 3 w 4"/>
                        <a:gd name="T27" fmla="*/ 3 h 3"/>
                        <a:gd name="T28" fmla="*/ 3 w 4"/>
                        <a:gd name="T29" fmla="*/ 3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0 w 4"/>
                        <a:gd name="T37" fmla="*/ 3 h 3"/>
                        <a:gd name="T38" fmla="*/ 0 w 4"/>
                        <a:gd name="T39" fmla="*/ 2 h 3"/>
                        <a:gd name="T40" fmla="*/ 2 w 4"/>
                        <a:gd name="T41" fmla="*/ 2 h 3"/>
                        <a:gd name="T42" fmla="*/ 2 w 4"/>
                        <a:gd name="T43" fmla="*/ 2 h 3"/>
                        <a:gd name="T44" fmla="*/ 2 w 4"/>
                        <a:gd name="T45" fmla="*/ 3 h 3"/>
                        <a:gd name="T46" fmla="*/ 2 w 4"/>
                        <a:gd name="T47" fmla="*/ 3 h 3"/>
                        <a:gd name="T48" fmla="*/ 2 w 4"/>
                        <a:gd name="T49" fmla="*/ 3 h 3"/>
                        <a:gd name="T50" fmla="*/ 2 w 4"/>
                        <a:gd name="T51" fmla="*/ 3 h 3"/>
                        <a:gd name="T52" fmla="*/ 2 w 4"/>
                        <a:gd name="T53" fmla="*/ 3 h 3"/>
                        <a:gd name="T54" fmla="*/ 3 w 4"/>
                        <a:gd name="T55" fmla="*/ 3 h 3"/>
                        <a:gd name="T56" fmla="*/ 3 w 4"/>
                        <a:gd name="T57" fmla="*/ 3 h 3"/>
                        <a:gd name="T58" fmla="*/ 3 w 4"/>
                        <a:gd name="T59" fmla="*/ 2 h 3"/>
                        <a:gd name="T60" fmla="*/ 3 w 4"/>
                        <a:gd name="T61" fmla="*/ 2 h 3"/>
                        <a:gd name="T62" fmla="*/ 3 w 4"/>
                        <a:gd name="T63" fmla="*/ 2 h 3"/>
                        <a:gd name="T64" fmla="*/ 3 w 4"/>
                        <a:gd name="T65" fmla="*/ 1 h 3"/>
                        <a:gd name="T66" fmla="*/ 3 w 4"/>
                        <a:gd name="T67" fmla="*/ 1 h 3"/>
                        <a:gd name="T68" fmla="*/ 2 w 4"/>
                        <a:gd name="T69" fmla="*/ 1 h 3"/>
                        <a:gd name="T70" fmla="*/ 2 w 4"/>
                        <a:gd name="T71" fmla="*/ 1 h 3"/>
                        <a:gd name="T72" fmla="*/ 2 w 4"/>
                        <a:gd name="T73" fmla="*/ 1 h 3"/>
                        <a:gd name="T74" fmla="*/ 2 w 4"/>
                        <a:gd name="T75" fmla="*/ 0 h 3"/>
                        <a:gd name="T76" fmla="*/ 4 w 4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3"/>
                        <a:gd name="T119" fmla="*/ 4 w 4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6" name="Freeform 1241"/>
                    <p:cNvSpPr>
                      <a:spLocks/>
                    </p:cNvSpPr>
                    <p:nvPr/>
                  </p:nvSpPr>
                  <p:spPr bwMode="auto">
                    <a:xfrm>
                      <a:off x="909" y="3801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2 w 4"/>
                        <a:gd name="T3" fmla="*/ 0 h 3"/>
                        <a:gd name="T4" fmla="*/ 2 w 4"/>
                        <a:gd name="T5" fmla="*/ 1 h 3"/>
                        <a:gd name="T6" fmla="*/ 4 w 4"/>
                        <a:gd name="T7" fmla="*/ 1 h 3"/>
                        <a:gd name="T8" fmla="*/ 4 w 4"/>
                        <a:gd name="T9" fmla="*/ 0 h 3"/>
                        <a:gd name="T10" fmla="*/ 4 w 4"/>
                        <a:gd name="T11" fmla="*/ 0 h 3"/>
                        <a:gd name="T12" fmla="*/ 4 w 4"/>
                        <a:gd name="T13" fmla="*/ 3 h 3"/>
                        <a:gd name="T14" fmla="*/ 4 w 4"/>
                        <a:gd name="T15" fmla="*/ 3 h 3"/>
                        <a:gd name="T16" fmla="*/ 4 w 4"/>
                        <a:gd name="T17" fmla="*/ 1 h 3"/>
                        <a:gd name="T18" fmla="*/ 2 w 4"/>
                        <a:gd name="T19" fmla="*/ 1 h 3"/>
                        <a:gd name="T20" fmla="*/ 2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3"/>
                        <a:gd name="T41" fmla="*/ 4 w 4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0"/>
                          </a:lnTo>
                          <a:lnTo>
                            <a:pt x="4" y="3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7" name="Freeform 1242"/>
                    <p:cNvSpPr>
                      <a:spLocks/>
                    </p:cNvSpPr>
                    <p:nvPr/>
                  </p:nvSpPr>
                  <p:spPr bwMode="auto">
                    <a:xfrm>
                      <a:off x="914" y="380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0 h 3"/>
                        <a:gd name="T6" fmla="*/ 2 w 3"/>
                        <a:gd name="T7" fmla="*/ 0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0 h 3"/>
                        <a:gd name="T14" fmla="*/ 3 w 3"/>
                        <a:gd name="T15" fmla="*/ 1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2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3"/>
                        <a:gd name="T74" fmla="*/ 3 w 3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8" name="Freeform 1243"/>
                    <p:cNvSpPr>
                      <a:spLocks/>
                    </p:cNvSpPr>
                    <p:nvPr/>
                  </p:nvSpPr>
                  <p:spPr bwMode="auto">
                    <a:xfrm>
                      <a:off x="914" y="3801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0 h 1"/>
                        <a:gd name="T20" fmla="*/ 2 w 2"/>
                        <a:gd name="T21" fmla="*/ 0 h 1"/>
                        <a:gd name="T22" fmla="*/ 2 w 2"/>
                        <a:gd name="T23" fmla="*/ 0 h 1"/>
                        <a:gd name="T24" fmla="*/ 2 w 2"/>
                        <a:gd name="T25" fmla="*/ 0 h 1"/>
                        <a:gd name="T26" fmla="*/ 0 w 2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2"/>
                        <a:gd name="T43" fmla="*/ 0 h 1"/>
                        <a:gd name="T44" fmla="*/ 2 w 2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99" name="Freeform 1244"/>
                    <p:cNvSpPr>
                      <a:spLocks/>
                    </p:cNvSpPr>
                    <p:nvPr/>
                  </p:nvSpPr>
                  <p:spPr bwMode="auto">
                    <a:xfrm>
                      <a:off x="914" y="3802"/>
                      <a:ext cx="3" cy="2"/>
                    </a:xfrm>
                    <a:custGeom>
                      <a:avLst/>
                      <a:gdLst>
                        <a:gd name="T0" fmla="*/ 0 w 3"/>
                        <a:gd name="T1" fmla="*/ 0 h 2"/>
                        <a:gd name="T2" fmla="*/ 0 w 3"/>
                        <a:gd name="T3" fmla="*/ 2 h 2"/>
                        <a:gd name="T4" fmla="*/ 2 w 3"/>
                        <a:gd name="T5" fmla="*/ 2 h 2"/>
                        <a:gd name="T6" fmla="*/ 2 w 3"/>
                        <a:gd name="T7" fmla="*/ 2 h 2"/>
                        <a:gd name="T8" fmla="*/ 2 w 3"/>
                        <a:gd name="T9" fmla="*/ 2 h 2"/>
                        <a:gd name="T10" fmla="*/ 2 w 3"/>
                        <a:gd name="T11" fmla="*/ 2 h 2"/>
                        <a:gd name="T12" fmla="*/ 3 w 3"/>
                        <a:gd name="T13" fmla="*/ 1 h 2"/>
                        <a:gd name="T14" fmla="*/ 3 w 3"/>
                        <a:gd name="T15" fmla="*/ 1 h 2"/>
                        <a:gd name="T16" fmla="*/ 3 w 3"/>
                        <a:gd name="T17" fmla="*/ 1 h 2"/>
                        <a:gd name="T18" fmla="*/ 3 w 3"/>
                        <a:gd name="T19" fmla="*/ 1 h 2"/>
                        <a:gd name="T20" fmla="*/ 3 w 3"/>
                        <a:gd name="T21" fmla="*/ 1 h 2"/>
                        <a:gd name="T22" fmla="*/ 2 w 3"/>
                        <a:gd name="T23" fmla="*/ 1 h 2"/>
                        <a:gd name="T24" fmla="*/ 2 w 3"/>
                        <a:gd name="T25" fmla="*/ 1 h 2"/>
                        <a:gd name="T26" fmla="*/ 2 w 3"/>
                        <a:gd name="T27" fmla="*/ 0 h 2"/>
                        <a:gd name="T28" fmla="*/ 0 w 3"/>
                        <a:gd name="T29" fmla="*/ 0 h 2"/>
                        <a:gd name="T30" fmla="*/ 0 w 3"/>
                        <a:gd name="T31" fmla="*/ 0 h 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3"/>
                        <a:gd name="T49" fmla="*/ 0 h 2"/>
                        <a:gd name="T50" fmla="*/ 3 w 3"/>
                        <a:gd name="T51" fmla="*/ 2 h 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3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0" name="Freeform 1245"/>
                    <p:cNvSpPr>
                      <a:spLocks/>
                    </p:cNvSpPr>
                    <p:nvPr/>
                  </p:nvSpPr>
                  <p:spPr bwMode="auto">
                    <a:xfrm>
                      <a:off x="918" y="380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1" name="Freeform 1246"/>
                    <p:cNvSpPr>
                      <a:spLocks/>
                    </p:cNvSpPr>
                    <p:nvPr/>
                  </p:nvSpPr>
                  <p:spPr bwMode="auto">
                    <a:xfrm>
                      <a:off x="920" y="3801"/>
                      <a:ext cx="4" cy="3"/>
                    </a:xfrm>
                    <a:custGeom>
                      <a:avLst/>
                      <a:gdLst>
                        <a:gd name="T0" fmla="*/ 4 w 4"/>
                        <a:gd name="T1" fmla="*/ 0 h 3"/>
                        <a:gd name="T2" fmla="*/ 4 w 4"/>
                        <a:gd name="T3" fmla="*/ 0 h 3"/>
                        <a:gd name="T4" fmla="*/ 2 w 4"/>
                        <a:gd name="T5" fmla="*/ 0 h 3"/>
                        <a:gd name="T6" fmla="*/ 2 w 4"/>
                        <a:gd name="T7" fmla="*/ 1 h 3"/>
                        <a:gd name="T8" fmla="*/ 2 w 4"/>
                        <a:gd name="T9" fmla="*/ 1 h 3"/>
                        <a:gd name="T10" fmla="*/ 3 w 4"/>
                        <a:gd name="T11" fmla="*/ 1 h 3"/>
                        <a:gd name="T12" fmla="*/ 3 w 4"/>
                        <a:gd name="T13" fmla="*/ 1 h 3"/>
                        <a:gd name="T14" fmla="*/ 3 w 4"/>
                        <a:gd name="T15" fmla="*/ 1 h 3"/>
                        <a:gd name="T16" fmla="*/ 4 w 4"/>
                        <a:gd name="T17" fmla="*/ 2 h 3"/>
                        <a:gd name="T18" fmla="*/ 4 w 4"/>
                        <a:gd name="T19" fmla="*/ 2 h 3"/>
                        <a:gd name="T20" fmla="*/ 4 w 4"/>
                        <a:gd name="T21" fmla="*/ 2 h 3"/>
                        <a:gd name="T22" fmla="*/ 4 w 4"/>
                        <a:gd name="T23" fmla="*/ 3 h 3"/>
                        <a:gd name="T24" fmla="*/ 3 w 4"/>
                        <a:gd name="T25" fmla="*/ 3 h 3"/>
                        <a:gd name="T26" fmla="*/ 3 w 4"/>
                        <a:gd name="T27" fmla="*/ 3 h 3"/>
                        <a:gd name="T28" fmla="*/ 3 w 4"/>
                        <a:gd name="T29" fmla="*/ 3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0 w 4"/>
                        <a:gd name="T37" fmla="*/ 3 h 3"/>
                        <a:gd name="T38" fmla="*/ 0 w 4"/>
                        <a:gd name="T39" fmla="*/ 2 h 3"/>
                        <a:gd name="T40" fmla="*/ 2 w 4"/>
                        <a:gd name="T41" fmla="*/ 2 h 3"/>
                        <a:gd name="T42" fmla="*/ 2 w 4"/>
                        <a:gd name="T43" fmla="*/ 2 h 3"/>
                        <a:gd name="T44" fmla="*/ 2 w 4"/>
                        <a:gd name="T45" fmla="*/ 3 h 3"/>
                        <a:gd name="T46" fmla="*/ 2 w 4"/>
                        <a:gd name="T47" fmla="*/ 3 h 3"/>
                        <a:gd name="T48" fmla="*/ 2 w 4"/>
                        <a:gd name="T49" fmla="*/ 3 h 3"/>
                        <a:gd name="T50" fmla="*/ 2 w 4"/>
                        <a:gd name="T51" fmla="*/ 3 h 3"/>
                        <a:gd name="T52" fmla="*/ 2 w 4"/>
                        <a:gd name="T53" fmla="*/ 3 h 3"/>
                        <a:gd name="T54" fmla="*/ 3 w 4"/>
                        <a:gd name="T55" fmla="*/ 3 h 3"/>
                        <a:gd name="T56" fmla="*/ 3 w 4"/>
                        <a:gd name="T57" fmla="*/ 3 h 3"/>
                        <a:gd name="T58" fmla="*/ 3 w 4"/>
                        <a:gd name="T59" fmla="*/ 2 h 3"/>
                        <a:gd name="T60" fmla="*/ 3 w 4"/>
                        <a:gd name="T61" fmla="*/ 2 h 3"/>
                        <a:gd name="T62" fmla="*/ 3 w 4"/>
                        <a:gd name="T63" fmla="*/ 2 h 3"/>
                        <a:gd name="T64" fmla="*/ 3 w 4"/>
                        <a:gd name="T65" fmla="*/ 1 h 3"/>
                        <a:gd name="T66" fmla="*/ 3 w 4"/>
                        <a:gd name="T67" fmla="*/ 1 h 3"/>
                        <a:gd name="T68" fmla="*/ 2 w 4"/>
                        <a:gd name="T69" fmla="*/ 1 h 3"/>
                        <a:gd name="T70" fmla="*/ 2 w 4"/>
                        <a:gd name="T71" fmla="*/ 1 h 3"/>
                        <a:gd name="T72" fmla="*/ 2 w 4"/>
                        <a:gd name="T73" fmla="*/ 1 h 3"/>
                        <a:gd name="T74" fmla="*/ 2 w 4"/>
                        <a:gd name="T75" fmla="*/ 0 h 3"/>
                        <a:gd name="T76" fmla="*/ 4 w 4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3"/>
                        <a:gd name="T119" fmla="*/ 4 w 4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2" name="Freeform 1247"/>
                    <p:cNvSpPr>
                      <a:spLocks/>
                    </p:cNvSpPr>
                    <p:nvPr/>
                  </p:nvSpPr>
                  <p:spPr bwMode="auto">
                    <a:xfrm>
                      <a:off x="863" y="3765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2 h 4"/>
                        <a:gd name="T6" fmla="*/ 4 w 4"/>
                        <a:gd name="T7" fmla="*/ 2 h 4"/>
                        <a:gd name="T8" fmla="*/ 4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4 w 4"/>
                        <a:gd name="T15" fmla="*/ 4 h 4"/>
                        <a:gd name="T16" fmla="*/ 4 w 4"/>
                        <a:gd name="T17" fmla="*/ 3 h 4"/>
                        <a:gd name="T18" fmla="*/ 2 w 4"/>
                        <a:gd name="T19" fmla="*/ 3 h 4"/>
                        <a:gd name="T20" fmla="*/ 2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3" name="Freeform 12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68" y="376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1 w 3"/>
                        <a:gd name="T55" fmla="*/ 2 h 4"/>
                        <a:gd name="T56" fmla="*/ 1 w 3"/>
                        <a:gd name="T57" fmla="*/ 2 h 4"/>
                        <a:gd name="T58" fmla="*/ 1 w 3"/>
                        <a:gd name="T59" fmla="*/ 2 h 4"/>
                        <a:gd name="T60" fmla="*/ 1 w 3"/>
                        <a:gd name="T61" fmla="*/ 2 h 4"/>
                        <a:gd name="T62" fmla="*/ 1 w 3"/>
                        <a:gd name="T63" fmla="*/ 2 h 4"/>
                        <a:gd name="T64" fmla="*/ 1 w 3"/>
                        <a:gd name="T65" fmla="*/ 2 h 4"/>
                        <a:gd name="T66" fmla="*/ 1 w 3"/>
                        <a:gd name="T67" fmla="*/ 0 h 4"/>
                        <a:gd name="T68" fmla="*/ 1 w 3"/>
                        <a:gd name="T69" fmla="*/ 0 h 4"/>
                        <a:gd name="T70" fmla="*/ 1 w 3"/>
                        <a:gd name="T71" fmla="*/ 0 h 4"/>
                        <a:gd name="T72" fmla="*/ 1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3 h 4"/>
                        <a:gd name="T78" fmla="*/ 0 w 3"/>
                        <a:gd name="T79" fmla="*/ 4 h 4"/>
                        <a:gd name="T80" fmla="*/ 1 w 3"/>
                        <a:gd name="T81" fmla="*/ 4 h 4"/>
                        <a:gd name="T82" fmla="*/ 1 w 3"/>
                        <a:gd name="T83" fmla="*/ 4 h 4"/>
                        <a:gd name="T84" fmla="*/ 1 w 3"/>
                        <a:gd name="T85" fmla="*/ 4 h 4"/>
                        <a:gd name="T86" fmla="*/ 1 w 3"/>
                        <a:gd name="T87" fmla="*/ 4 h 4"/>
                        <a:gd name="T88" fmla="*/ 3 w 3"/>
                        <a:gd name="T89" fmla="*/ 4 h 4"/>
                        <a:gd name="T90" fmla="*/ 3 w 3"/>
                        <a:gd name="T91" fmla="*/ 3 h 4"/>
                        <a:gd name="T92" fmla="*/ 3 w 3"/>
                        <a:gd name="T93" fmla="*/ 3 h 4"/>
                        <a:gd name="T94" fmla="*/ 3 w 3"/>
                        <a:gd name="T95" fmla="*/ 3 h 4"/>
                        <a:gd name="T96" fmla="*/ 1 w 3"/>
                        <a:gd name="T97" fmla="*/ 3 h 4"/>
                        <a:gd name="T98" fmla="*/ 1 w 3"/>
                        <a:gd name="T99" fmla="*/ 3 h 4"/>
                        <a:gd name="T100" fmla="*/ 1 w 3"/>
                        <a:gd name="T101" fmla="*/ 3 h 4"/>
                        <a:gd name="T102" fmla="*/ 1 w 3"/>
                        <a:gd name="T103" fmla="*/ 3 h 4"/>
                        <a:gd name="T104" fmla="*/ 0 w 3"/>
                        <a:gd name="T105" fmla="*/ 3 h 4"/>
                        <a:gd name="T106" fmla="*/ 0 w 3"/>
                        <a:gd name="T107" fmla="*/ 3 h 4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4"/>
                        <a:gd name="T164" fmla="*/ 3 w 3"/>
                        <a:gd name="T165" fmla="*/ 4 h 4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4" name="Freeform 1249"/>
                    <p:cNvSpPr>
                      <a:spLocks/>
                    </p:cNvSpPr>
                    <p:nvPr/>
                  </p:nvSpPr>
                  <p:spPr bwMode="auto">
                    <a:xfrm>
                      <a:off x="872" y="376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5" name="Freeform 1250"/>
                    <p:cNvSpPr>
                      <a:spLocks/>
                    </p:cNvSpPr>
                    <p:nvPr/>
                  </p:nvSpPr>
                  <p:spPr bwMode="auto">
                    <a:xfrm>
                      <a:off x="874" y="3765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2 h 4"/>
                        <a:gd name="T20" fmla="*/ 4 w 4"/>
                        <a:gd name="T21" fmla="*/ 2 h 4"/>
                        <a:gd name="T22" fmla="*/ 3 w 4"/>
                        <a:gd name="T23" fmla="*/ 2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2 h 4"/>
                        <a:gd name="T40" fmla="*/ 3 w 4"/>
                        <a:gd name="T41" fmla="*/ 2 h 4"/>
                        <a:gd name="T42" fmla="*/ 3 w 4"/>
                        <a:gd name="T43" fmla="*/ 2 h 4"/>
                        <a:gd name="T44" fmla="*/ 3 w 4"/>
                        <a:gd name="T45" fmla="*/ 2 h 4"/>
                        <a:gd name="T46" fmla="*/ 3 w 4"/>
                        <a:gd name="T47" fmla="*/ 2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1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2 h 4"/>
                        <a:gd name="T60" fmla="*/ 1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6" name="Freeform 1251"/>
                    <p:cNvSpPr>
                      <a:spLocks/>
                    </p:cNvSpPr>
                    <p:nvPr/>
                  </p:nvSpPr>
                  <p:spPr bwMode="auto">
                    <a:xfrm>
                      <a:off x="863" y="3765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2 h 4"/>
                        <a:gd name="T6" fmla="*/ 4 w 4"/>
                        <a:gd name="T7" fmla="*/ 2 h 4"/>
                        <a:gd name="T8" fmla="*/ 4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4 w 4"/>
                        <a:gd name="T15" fmla="*/ 4 h 4"/>
                        <a:gd name="T16" fmla="*/ 4 w 4"/>
                        <a:gd name="T17" fmla="*/ 3 h 4"/>
                        <a:gd name="T18" fmla="*/ 2 w 4"/>
                        <a:gd name="T19" fmla="*/ 3 h 4"/>
                        <a:gd name="T20" fmla="*/ 2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7" name="Freeform 1252"/>
                    <p:cNvSpPr>
                      <a:spLocks/>
                    </p:cNvSpPr>
                    <p:nvPr/>
                  </p:nvSpPr>
                  <p:spPr bwMode="auto">
                    <a:xfrm>
                      <a:off x="868" y="376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4"/>
                        <a:gd name="T74" fmla="*/ 3 w 3"/>
                        <a:gd name="T75" fmla="*/ 4 h 4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8" name="Freeform 1253"/>
                    <p:cNvSpPr>
                      <a:spLocks/>
                    </p:cNvSpPr>
                    <p:nvPr/>
                  </p:nvSpPr>
                  <p:spPr bwMode="auto">
                    <a:xfrm>
                      <a:off x="868" y="376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0 h 2"/>
                        <a:gd name="T20" fmla="*/ 1 w 1"/>
                        <a:gd name="T21" fmla="*/ 0 h 2"/>
                        <a:gd name="T22" fmla="*/ 1 w 1"/>
                        <a:gd name="T23" fmla="*/ 0 h 2"/>
                        <a:gd name="T24" fmla="*/ 1 w 1"/>
                        <a:gd name="T25" fmla="*/ 0 h 2"/>
                        <a:gd name="T26" fmla="*/ 0 w 1"/>
                        <a:gd name="T27" fmla="*/ 0 h 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2"/>
                        <a:gd name="T44" fmla="*/ 1 w 1"/>
                        <a:gd name="T45" fmla="*/ 2 h 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09" name="Freeform 1254"/>
                    <p:cNvSpPr>
                      <a:spLocks/>
                    </p:cNvSpPr>
                    <p:nvPr/>
                  </p:nvSpPr>
                  <p:spPr bwMode="auto">
                    <a:xfrm>
                      <a:off x="868" y="3768"/>
                      <a:ext cx="3" cy="1"/>
                    </a:xfrm>
                    <a:custGeom>
                      <a:avLst/>
                      <a:gdLst>
                        <a:gd name="T0" fmla="*/ 0 w 3"/>
                        <a:gd name="T1" fmla="*/ 0 h 1"/>
                        <a:gd name="T2" fmla="*/ 0 w 3"/>
                        <a:gd name="T3" fmla="*/ 1 h 1"/>
                        <a:gd name="T4" fmla="*/ 1 w 3"/>
                        <a:gd name="T5" fmla="*/ 1 h 1"/>
                        <a:gd name="T6" fmla="*/ 1 w 3"/>
                        <a:gd name="T7" fmla="*/ 1 h 1"/>
                        <a:gd name="T8" fmla="*/ 1 w 3"/>
                        <a:gd name="T9" fmla="*/ 1 h 1"/>
                        <a:gd name="T10" fmla="*/ 1 w 3"/>
                        <a:gd name="T11" fmla="*/ 1 h 1"/>
                        <a:gd name="T12" fmla="*/ 3 w 3"/>
                        <a:gd name="T13" fmla="*/ 1 h 1"/>
                        <a:gd name="T14" fmla="*/ 3 w 3"/>
                        <a:gd name="T15" fmla="*/ 0 h 1"/>
                        <a:gd name="T16" fmla="*/ 3 w 3"/>
                        <a:gd name="T17" fmla="*/ 0 h 1"/>
                        <a:gd name="T18" fmla="*/ 3 w 3"/>
                        <a:gd name="T19" fmla="*/ 0 h 1"/>
                        <a:gd name="T20" fmla="*/ 1 w 3"/>
                        <a:gd name="T21" fmla="*/ 0 h 1"/>
                        <a:gd name="T22" fmla="*/ 1 w 3"/>
                        <a:gd name="T23" fmla="*/ 0 h 1"/>
                        <a:gd name="T24" fmla="*/ 1 w 3"/>
                        <a:gd name="T25" fmla="*/ 0 h 1"/>
                        <a:gd name="T26" fmla="*/ 1 w 3"/>
                        <a:gd name="T27" fmla="*/ 0 h 1"/>
                        <a:gd name="T28" fmla="*/ 0 w 3"/>
                        <a:gd name="T29" fmla="*/ 0 h 1"/>
                        <a:gd name="T30" fmla="*/ 0 w 3"/>
                        <a:gd name="T31" fmla="*/ 0 h 1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3"/>
                        <a:gd name="T49" fmla="*/ 0 h 1"/>
                        <a:gd name="T50" fmla="*/ 3 w 3"/>
                        <a:gd name="T51" fmla="*/ 1 h 1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3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0" name="Freeform 1255"/>
                    <p:cNvSpPr>
                      <a:spLocks/>
                    </p:cNvSpPr>
                    <p:nvPr/>
                  </p:nvSpPr>
                  <p:spPr bwMode="auto">
                    <a:xfrm>
                      <a:off x="872" y="376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1" name="Freeform 1256"/>
                    <p:cNvSpPr>
                      <a:spLocks/>
                    </p:cNvSpPr>
                    <p:nvPr/>
                  </p:nvSpPr>
                  <p:spPr bwMode="auto">
                    <a:xfrm>
                      <a:off x="874" y="3765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2 h 4"/>
                        <a:gd name="T20" fmla="*/ 4 w 4"/>
                        <a:gd name="T21" fmla="*/ 2 h 4"/>
                        <a:gd name="T22" fmla="*/ 3 w 4"/>
                        <a:gd name="T23" fmla="*/ 2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2 h 4"/>
                        <a:gd name="T40" fmla="*/ 3 w 4"/>
                        <a:gd name="T41" fmla="*/ 2 h 4"/>
                        <a:gd name="T42" fmla="*/ 3 w 4"/>
                        <a:gd name="T43" fmla="*/ 2 h 4"/>
                        <a:gd name="T44" fmla="*/ 3 w 4"/>
                        <a:gd name="T45" fmla="*/ 2 h 4"/>
                        <a:gd name="T46" fmla="*/ 3 w 4"/>
                        <a:gd name="T47" fmla="*/ 2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1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2 h 4"/>
                        <a:gd name="T60" fmla="*/ 1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2" name="Freeform 1257"/>
                    <p:cNvSpPr>
                      <a:spLocks/>
                    </p:cNvSpPr>
                    <p:nvPr/>
                  </p:nvSpPr>
                  <p:spPr bwMode="auto">
                    <a:xfrm>
                      <a:off x="950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3" name="Freeform 12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54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2 w 3"/>
                        <a:gd name="T5" fmla="*/ 0 h 4"/>
                        <a:gd name="T6" fmla="*/ 2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1 h 4"/>
                        <a:gd name="T26" fmla="*/ 2 w 3"/>
                        <a:gd name="T27" fmla="*/ 1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2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1 h 4"/>
                        <a:gd name="T56" fmla="*/ 2 w 3"/>
                        <a:gd name="T57" fmla="*/ 1 h 4"/>
                        <a:gd name="T58" fmla="*/ 2 w 3"/>
                        <a:gd name="T59" fmla="*/ 1 h 4"/>
                        <a:gd name="T60" fmla="*/ 2 w 3"/>
                        <a:gd name="T61" fmla="*/ 1 h 4"/>
                        <a:gd name="T62" fmla="*/ 2 w 3"/>
                        <a:gd name="T63" fmla="*/ 1 h 4"/>
                        <a:gd name="T64" fmla="*/ 2 w 3"/>
                        <a:gd name="T65" fmla="*/ 0 h 4"/>
                        <a:gd name="T66" fmla="*/ 2 w 3"/>
                        <a:gd name="T67" fmla="*/ 0 h 4"/>
                        <a:gd name="T68" fmla="*/ 2 w 3"/>
                        <a:gd name="T69" fmla="*/ 0 h 4"/>
                        <a:gd name="T70" fmla="*/ 2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1 h 4"/>
                        <a:gd name="T78" fmla="*/ 0 w 3"/>
                        <a:gd name="T79" fmla="*/ 4 h 4"/>
                        <a:gd name="T80" fmla="*/ 0 w 3"/>
                        <a:gd name="T81" fmla="*/ 4 h 4"/>
                        <a:gd name="T82" fmla="*/ 2 w 3"/>
                        <a:gd name="T83" fmla="*/ 4 h 4"/>
                        <a:gd name="T84" fmla="*/ 2 w 3"/>
                        <a:gd name="T85" fmla="*/ 4 h 4"/>
                        <a:gd name="T86" fmla="*/ 2 w 3"/>
                        <a:gd name="T87" fmla="*/ 4 h 4"/>
                        <a:gd name="T88" fmla="*/ 2 w 3"/>
                        <a:gd name="T89" fmla="*/ 2 h 4"/>
                        <a:gd name="T90" fmla="*/ 2 w 3"/>
                        <a:gd name="T91" fmla="*/ 2 h 4"/>
                        <a:gd name="T92" fmla="*/ 2 w 3"/>
                        <a:gd name="T93" fmla="*/ 2 h 4"/>
                        <a:gd name="T94" fmla="*/ 2 w 3"/>
                        <a:gd name="T95" fmla="*/ 2 h 4"/>
                        <a:gd name="T96" fmla="*/ 2 w 3"/>
                        <a:gd name="T97" fmla="*/ 2 h 4"/>
                        <a:gd name="T98" fmla="*/ 2 w 3"/>
                        <a:gd name="T99" fmla="*/ 2 h 4"/>
                        <a:gd name="T100" fmla="*/ 2 w 3"/>
                        <a:gd name="T101" fmla="*/ 1 h 4"/>
                        <a:gd name="T102" fmla="*/ 0 w 3"/>
                        <a:gd name="T103" fmla="*/ 1 h 4"/>
                        <a:gd name="T104" fmla="*/ 0 w 3"/>
                        <a:gd name="T105" fmla="*/ 1 h 4"/>
                        <a:gd name="T106" fmla="*/ 0 w 3"/>
                        <a:gd name="T107" fmla="*/ 1 h 4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4"/>
                        <a:gd name="T164" fmla="*/ 3 w 3"/>
                        <a:gd name="T165" fmla="*/ 4 h 4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1"/>
                          </a:move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4" name="Freeform 1259"/>
                    <p:cNvSpPr>
                      <a:spLocks/>
                    </p:cNvSpPr>
                    <p:nvPr/>
                  </p:nvSpPr>
                  <p:spPr bwMode="auto">
                    <a:xfrm>
                      <a:off x="958" y="375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5" name="Freeform 12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60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6" name="Freeform 1261"/>
                    <p:cNvSpPr>
                      <a:spLocks/>
                    </p:cNvSpPr>
                    <p:nvPr/>
                  </p:nvSpPr>
                  <p:spPr bwMode="auto">
                    <a:xfrm>
                      <a:off x="950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7" name="Freeform 1262"/>
                    <p:cNvSpPr>
                      <a:spLocks/>
                    </p:cNvSpPr>
                    <p:nvPr/>
                  </p:nvSpPr>
                  <p:spPr bwMode="auto">
                    <a:xfrm>
                      <a:off x="954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2 w 3"/>
                        <a:gd name="T5" fmla="*/ 0 h 4"/>
                        <a:gd name="T6" fmla="*/ 2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1 h 4"/>
                        <a:gd name="T26" fmla="*/ 2 w 3"/>
                        <a:gd name="T27" fmla="*/ 1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2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4"/>
                        <a:gd name="T74" fmla="*/ 3 w 3"/>
                        <a:gd name="T75" fmla="*/ 4 h 4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8" name="Freeform 1263"/>
                    <p:cNvSpPr>
                      <a:spLocks/>
                    </p:cNvSpPr>
                    <p:nvPr/>
                  </p:nvSpPr>
                  <p:spPr bwMode="auto">
                    <a:xfrm>
                      <a:off x="954" y="375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0 w 2"/>
                        <a:gd name="T5" fmla="*/ 1 h 1"/>
                        <a:gd name="T6" fmla="*/ 0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2 w 2"/>
                        <a:gd name="T21" fmla="*/ 0 h 1"/>
                        <a:gd name="T22" fmla="*/ 2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2"/>
                        <a:gd name="T43" fmla="*/ 0 h 1"/>
                        <a:gd name="T44" fmla="*/ 2 w 2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19" name="Freeform 1264"/>
                    <p:cNvSpPr>
                      <a:spLocks/>
                    </p:cNvSpPr>
                    <p:nvPr/>
                  </p:nvSpPr>
                  <p:spPr bwMode="auto">
                    <a:xfrm>
                      <a:off x="954" y="375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3 h 3"/>
                        <a:gd name="T4" fmla="*/ 0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3 h 3"/>
                        <a:gd name="T10" fmla="*/ 2 w 2"/>
                        <a:gd name="T11" fmla="*/ 3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0 h 3"/>
                        <a:gd name="T26" fmla="*/ 0 w 2"/>
                        <a:gd name="T27" fmla="*/ 0 h 3"/>
                        <a:gd name="T28" fmla="*/ 0 w 2"/>
                        <a:gd name="T29" fmla="*/ 0 h 3"/>
                        <a:gd name="T30" fmla="*/ 0 w 2"/>
                        <a:gd name="T31" fmla="*/ 0 h 3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2"/>
                        <a:gd name="T49" fmla="*/ 0 h 3"/>
                        <a:gd name="T50" fmla="*/ 2 w 2"/>
                        <a:gd name="T51" fmla="*/ 3 h 3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0" name="Freeform 1265"/>
                    <p:cNvSpPr>
                      <a:spLocks/>
                    </p:cNvSpPr>
                    <p:nvPr/>
                  </p:nvSpPr>
                  <p:spPr bwMode="auto">
                    <a:xfrm>
                      <a:off x="958" y="375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1" name="Freeform 1266"/>
                    <p:cNvSpPr>
                      <a:spLocks/>
                    </p:cNvSpPr>
                    <p:nvPr/>
                  </p:nvSpPr>
                  <p:spPr bwMode="auto">
                    <a:xfrm>
                      <a:off x="960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2" name="Freeform 1267"/>
                    <p:cNvSpPr>
                      <a:spLocks/>
                    </p:cNvSpPr>
                    <p:nvPr/>
                  </p:nvSpPr>
                  <p:spPr bwMode="auto">
                    <a:xfrm>
                      <a:off x="960" y="375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3" name="Freeform 1268"/>
                    <p:cNvSpPr>
                      <a:spLocks/>
                    </p:cNvSpPr>
                    <p:nvPr/>
                  </p:nvSpPr>
                  <p:spPr bwMode="auto">
                    <a:xfrm>
                      <a:off x="920" y="37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2 h 4"/>
                        <a:gd name="T6" fmla="*/ 3 w 4"/>
                        <a:gd name="T7" fmla="*/ 2 h 4"/>
                        <a:gd name="T8" fmla="*/ 3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2 h 4"/>
                        <a:gd name="T18" fmla="*/ 2 w 4"/>
                        <a:gd name="T19" fmla="*/ 2 h 4"/>
                        <a:gd name="T20" fmla="*/ 2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4" name="Freeform 12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25" y="37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2 h 4"/>
                        <a:gd name="T26" fmla="*/ 1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1 w 3"/>
                        <a:gd name="T57" fmla="*/ 2 h 4"/>
                        <a:gd name="T58" fmla="*/ 1 w 3"/>
                        <a:gd name="T59" fmla="*/ 2 h 4"/>
                        <a:gd name="T60" fmla="*/ 1 w 3"/>
                        <a:gd name="T61" fmla="*/ 2 h 4"/>
                        <a:gd name="T62" fmla="*/ 1 w 3"/>
                        <a:gd name="T63" fmla="*/ 2 h 4"/>
                        <a:gd name="T64" fmla="*/ 1 w 3"/>
                        <a:gd name="T65" fmla="*/ 0 h 4"/>
                        <a:gd name="T66" fmla="*/ 1 w 3"/>
                        <a:gd name="T67" fmla="*/ 0 h 4"/>
                        <a:gd name="T68" fmla="*/ 1 w 3"/>
                        <a:gd name="T69" fmla="*/ 0 h 4"/>
                        <a:gd name="T70" fmla="*/ 1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2 h 4"/>
                        <a:gd name="T78" fmla="*/ 0 w 3"/>
                        <a:gd name="T79" fmla="*/ 4 h 4"/>
                        <a:gd name="T80" fmla="*/ 0 w 3"/>
                        <a:gd name="T81" fmla="*/ 4 h 4"/>
                        <a:gd name="T82" fmla="*/ 1 w 3"/>
                        <a:gd name="T83" fmla="*/ 4 h 4"/>
                        <a:gd name="T84" fmla="*/ 1 w 3"/>
                        <a:gd name="T85" fmla="*/ 4 h 4"/>
                        <a:gd name="T86" fmla="*/ 1 w 3"/>
                        <a:gd name="T87" fmla="*/ 4 h 4"/>
                        <a:gd name="T88" fmla="*/ 1 w 3"/>
                        <a:gd name="T89" fmla="*/ 3 h 4"/>
                        <a:gd name="T90" fmla="*/ 1 w 3"/>
                        <a:gd name="T91" fmla="*/ 3 h 4"/>
                        <a:gd name="T92" fmla="*/ 1 w 3"/>
                        <a:gd name="T93" fmla="*/ 3 h 4"/>
                        <a:gd name="T94" fmla="*/ 1 w 3"/>
                        <a:gd name="T95" fmla="*/ 3 h 4"/>
                        <a:gd name="T96" fmla="*/ 1 w 3"/>
                        <a:gd name="T97" fmla="*/ 3 h 4"/>
                        <a:gd name="T98" fmla="*/ 1 w 3"/>
                        <a:gd name="T99" fmla="*/ 3 h 4"/>
                        <a:gd name="T100" fmla="*/ 1 w 3"/>
                        <a:gd name="T101" fmla="*/ 2 h 4"/>
                        <a:gd name="T102" fmla="*/ 1 w 3"/>
                        <a:gd name="T103" fmla="*/ 2 h 4"/>
                        <a:gd name="T104" fmla="*/ 0 w 3"/>
                        <a:gd name="T105" fmla="*/ 2 h 4"/>
                        <a:gd name="T106" fmla="*/ 0 w 3"/>
                        <a:gd name="T107" fmla="*/ 2 h 4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4"/>
                        <a:gd name="T164" fmla="*/ 3 w 3"/>
                        <a:gd name="T165" fmla="*/ 4 h 4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5" name="Freeform 1270"/>
                    <p:cNvSpPr>
                      <a:spLocks/>
                    </p:cNvSpPr>
                    <p:nvPr/>
                  </p:nvSpPr>
                  <p:spPr bwMode="auto">
                    <a:xfrm>
                      <a:off x="928" y="37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6" name="Freeform 1271"/>
                    <p:cNvSpPr>
                      <a:spLocks/>
                    </p:cNvSpPr>
                    <p:nvPr/>
                  </p:nvSpPr>
                  <p:spPr bwMode="auto">
                    <a:xfrm>
                      <a:off x="933" y="371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7" name="Freeform 1272"/>
                    <p:cNvSpPr>
                      <a:spLocks/>
                    </p:cNvSpPr>
                    <p:nvPr/>
                  </p:nvSpPr>
                  <p:spPr bwMode="auto">
                    <a:xfrm>
                      <a:off x="920" y="37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2 h 4"/>
                        <a:gd name="T6" fmla="*/ 3 w 4"/>
                        <a:gd name="T7" fmla="*/ 2 h 4"/>
                        <a:gd name="T8" fmla="*/ 3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2 h 4"/>
                        <a:gd name="T18" fmla="*/ 2 w 4"/>
                        <a:gd name="T19" fmla="*/ 2 h 4"/>
                        <a:gd name="T20" fmla="*/ 2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8" name="Freeform 1273"/>
                    <p:cNvSpPr>
                      <a:spLocks/>
                    </p:cNvSpPr>
                    <p:nvPr/>
                  </p:nvSpPr>
                  <p:spPr bwMode="auto">
                    <a:xfrm>
                      <a:off x="925" y="37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2 h 4"/>
                        <a:gd name="T26" fmla="*/ 1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4"/>
                        <a:gd name="T74" fmla="*/ 3 w 3"/>
                        <a:gd name="T75" fmla="*/ 4 h 4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29" name="Freeform 1274"/>
                    <p:cNvSpPr>
                      <a:spLocks/>
                    </p:cNvSpPr>
                    <p:nvPr/>
                  </p:nvSpPr>
                  <p:spPr bwMode="auto">
                    <a:xfrm>
                      <a:off x="925" y="371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0 h 2"/>
                        <a:gd name="T18" fmla="*/ 1 w 1"/>
                        <a:gd name="T19" fmla="*/ 0 h 2"/>
                        <a:gd name="T20" fmla="*/ 1 w 1"/>
                        <a:gd name="T21" fmla="*/ 0 h 2"/>
                        <a:gd name="T22" fmla="*/ 1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2"/>
                        <a:gd name="T44" fmla="*/ 1 w 1"/>
                        <a:gd name="T45" fmla="*/ 2 h 2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0" name="Freeform 1275"/>
                    <p:cNvSpPr>
                      <a:spLocks/>
                    </p:cNvSpPr>
                    <p:nvPr/>
                  </p:nvSpPr>
                  <p:spPr bwMode="auto">
                    <a:xfrm>
                      <a:off x="925" y="371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1 h 2"/>
                        <a:gd name="T14" fmla="*/ 1 w 1"/>
                        <a:gd name="T15" fmla="*/ 1 h 2"/>
                        <a:gd name="T16" fmla="*/ 1 w 1"/>
                        <a:gd name="T17" fmla="*/ 1 h 2"/>
                        <a:gd name="T18" fmla="*/ 1 w 1"/>
                        <a:gd name="T19" fmla="*/ 1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0 h 2"/>
                        <a:gd name="T26" fmla="*/ 1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2"/>
                        <a:gd name="T50" fmla="*/ 1 w 1"/>
                        <a:gd name="T51" fmla="*/ 2 h 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1" name="Freeform 1276"/>
                    <p:cNvSpPr>
                      <a:spLocks/>
                    </p:cNvSpPr>
                    <p:nvPr/>
                  </p:nvSpPr>
                  <p:spPr bwMode="auto">
                    <a:xfrm>
                      <a:off x="928" y="37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2" name="Freeform 1277"/>
                    <p:cNvSpPr>
                      <a:spLocks/>
                    </p:cNvSpPr>
                    <p:nvPr/>
                  </p:nvSpPr>
                  <p:spPr bwMode="auto">
                    <a:xfrm>
                      <a:off x="933" y="371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3" name="Freeform 1278"/>
                    <p:cNvSpPr>
                      <a:spLocks/>
                    </p:cNvSpPr>
                    <p:nvPr/>
                  </p:nvSpPr>
                  <p:spPr bwMode="auto">
                    <a:xfrm>
                      <a:off x="804" y="372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1 h 3"/>
                        <a:gd name="T6" fmla="*/ 2 w 3"/>
                        <a:gd name="T7" fmla="*/ 1 h 3"/>
                        <a:gd name="T8" fmla="*/ 2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2 h 3"/>
                        <a:gd name="T18" fmla="*/ 0 w 3"/>
                        <a:gd name="T19" fmla="*/ 2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3"/>
                        <a:gd name="T41" fmla="*/ 3 w 3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4" name="Freeform 12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07" y="372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2 w 4"/>
                        <a:gd name="T3" fmla="*/ 0 h 3"/>
                        <a:gd name="T4" fmla="*/ 3 w 4"/>
                        <a:gd name="T5" fmla="*/ 0 h 3"/>
                        <a:gd name="T6" fmla="*/ 3 w 4"/>
                        <a:gd name="T7" fmla="*/ 0 h 3"/>
                        <a:gd name="T8" fmla="*/ 3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1 h 3"/>
                        <a:gd name="T16" fmla="*/ 3 w 4"/>
                        <a:gd name="T17" fmla="*/ 1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2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3 w 4"/>
                        <a:gd name="T39" fmla="*/ 3 h 3"/>
                        <a:gd name="T40" fmla="*/ 3 w 4"/>
                        <a:gd name="T41" fmla="*/ 3 h 3"/>
                        <a:gd name="T42" fmla="*/ 2 w 4"/>
                        <a:gd name="T43" fmla="*/ 3 h 3"/>
                        <a:gd name="T44" fmla="*/ 0 w 4"/>
                        <a:gd name="T45" fmla="*/ 3 h 3"/>
                        <a:gd name="T46" fmla="*/ 0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1 h 3"/>
                        <a:gd name="T52" fmla="*/ 2 w 4"/>
                        <a:gd name="T53" fmla="*/ 1 h 3"/>
                        <a:gd name="T54" fmla="*/ 2 w 4"/>
                        <a:gd name="T55" fmla="*/ 1 h 3"/>
                        <a:gd name="T56" fmla="*/ 3 w 4"/>
                        <a:gd name="T57" fmla="*/ 1 h 3"/>
                        <a:gd name="T58" fmla="*/ 3 w 4"/>
                        <a:gd name="T59" fmla="*/ 1 h 3"/>
                        <a:gd name="T60" fmla="*/ 3 w 4"/>
                        <a:gd name="T61" fmla="*/ 1 h 3"/>
                        <a:gd name="T62" fmla="*/ 3 w 4"/>
                        <a:gd name="T63" fmla="*/ 1 h 3"/>
                        <a:gd name="T64" fmla="*/ 3 w 4"/>
                        <a:gd name="T65" fmla="*/ 1 h 3"/>
                        <a:gd name="T66" fmla="*/ 3 w 4"/>
                        <a:gd name="T67" fmla="*/ 0 h 3"/>
                        <a:gd name="T68" fmla="*/ 3 w 4"/>
                        <a:gd name="T69" fmla="*/ 0 h 3"/>
                        <a:gd name="T70" fmla="*/ 3 w 4"/>
                        <a:gd name="T71" fmla="*/ 0 h 3"/>
                        <a:gd name="T72" fmla="*/ 2 w 4"/>
                        <a:gd name="T73" fmla="*/ 0 h 3"/>
                        <a:gd name="T74" fmla="*/ 2 w 4"/>
                        <a:gd name="T75" fmla="*/ 0 h 3"/>
                        <a:gd name="T76" fmla="*/ 2 w 4"/>
                        <a:gd name="T77" fmla="*/ 2 h 3"/>
                        <a:gd name="T78" fmla="*/ 2 w 4"/>
                        <a:gd name="T79" fmla="*/ 3 h 3"/>
                        <a:gd name="T80" fmla="*/ 2 w 4"/>
                        <a:gd name="T81" fmla="*/ 3 h 3"/>
                        <a:gd name="T82" fmla="*/ 3 w 4"/>
                        <a:gd name="T83" fmla="*/ 3 h 3"/>
                        <a:gd name="T84" fmla="*/ 3 w 4"/>
                        <a:gd name="T85" fmla="*/ 3 h 3"/>
                        <a:gd name="T86" fmla="*/ 3 w 4"/>
                        <a:gd name="T87" fmla="*/ 3 h 3"/>
                        <a:gd name="T88" fmla="*/ 3 w 4"/>
                        <a:gd name="T89" fmla="*/ 3 h 3"/>
                        <a:gd name="T90" fmla="*/ 3 w 4"/>
                        <a:gd name="T91" fmla="*/ 2 h 3"/>
                        <a:gd name="T92" fmla="*/ 3 w 4"/>
                        <a:gd name="T93" fmla="*/ 2 h 3"/>
                        <a:gd name="T94" fmla="*/ 3 w 4"/>
                        <a:gd name="T95" fmla="*/ 2 h 3"/>
                        <a:gd name="T96" fmla="*/ 3 w 4"/>
                        <a:gd name="T97" fmla="*/ 2 h 3"/>
                        <a:gd name="T98" fmla="*/ 3 w 4"/>
                        <a:gd name="T99" fmla="*/ 2 h 3"/>
                        <a:gd name="T100" fmla="*/ 3 w 4"/>
                        <a:gd name="T101" fmla="*/ 2 h 3"/>
                        <a:gd name="T102" fmla="*/ 2 w 4"/>
                        <a:gd name="T103" fmla="*/ 2 h 3"/>
                        <a:gd name="T104" fmla="*/ 2 w 4"/>
                        <a:gd name="T105" fmla="*/ 2 h 3"/>
                        <a:gd name="T106" fmla="*/ 2 w 4"/>
                        <a:gd name="T107" fmla="*/ 2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4"/>
                        <a:gd name="T163" fmla="*/ 0 h 3"/>
                        <a:gd name="T164" fmla="*/ 4 w 4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4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5" name="Freeform 1280"/>
                    <p:cNvSpPr>
                      <a:spLocks/>
                    </p:cNvSpPr>
                    <p:nvPr/>
                  </p:nvSpPr>
                  <p:spPr bwMode="auto">
                    <a:xfrm>
                      <a:off x="811" y="372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0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6" name="Freeform 128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15" y="372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1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2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1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0 h 3"/>
                        <a:gd name="T82" fmla="*/ 2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1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7" name="Freeform 1282"/>
                    <p:cNvSpPr>
                      <a:spLocks/>
                    </p:cNvSpPr>
                    <p:nvPr/>
                  </p:nvSpPr>
                  <p:spPr bwMode="auto">
                    <a:xfrm>
                      <a:off x="804" y="372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1 h 3"/>
                        <a:gd name="T6" fmla="*/ 2 w 3"/>
                        <a:gd name="T7" fmla="*/ 1 h 3"/>
                        <a:gd name="T8" fmla="*/ 2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2 h 3"/>
                        <a:gd name="T18" fmla="*/ 0 w 3"/>
                        <a:gd name="T19" fmla="*/ 2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3"/>
                        <a:gd name="T41" fmla="*/ 3 w 3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8" name="Freeform 1283"/>
                    <p:cNvSpPr>
                      <a:spLocks/>
                    </p:cNvSpPr>
                    <p:nvPr/>
                  </p:nvSpPr>
                  <p:spPr bwMode="auto">
                    <a:xfrm>
                      <a:off x="807" y="372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2 w 4"/>
                        <a:gd name="T3" fmla="*/ 0 h 3"/>
                        <a:gd name="T4" fmla="*/ 3 w 4"/>
                        <a:gd name="T5" fmla="*/ 0 h 3"/>
                        <a:gd name="T6" fmla="*/ 3 w 4"/>
                        <a:gd name="T7" fmla="*/ 0 h 3"/>
                        <a:gd name="T8" fmla="*/ 3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1 h 3"/>
                        <a:gd name="T16" fmla="*/ 3 w 4"/>
                        <a:gd name="T17" fmla="*/ 1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2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3 w 4"/>
                        <a:gd name="T39" fmla="*/ 3 h 3"/>
                        <a:gd name="T40" fmla="*/ 3 w 4"/>
                        <a:gd name="T41" fmla="*/ 3 h 3"/>
                        <a:gd name="T42" fmla="*/ 2 w 4"/>
                        <a:gd name="T43" fmla="*/ 3 h 3"/>
                        <a:gd name="T44" fmla="*/ 0 w 4"/>
                        <a:gd name="T45" fmla="*/ 3 h 3"/>
                        <a:gd name="T46" fmla="*/ 0 w 4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4"/>
                        <a:gd name="T73" fmla="*/ 0 h 3"/>
                        <a:gd name="T74" fmla="*/ 4 w 4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4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39" name="Freeform 1284"/>
                    <p:cNvSpPr>
                      <a:spLocks/>
                    </p:cNvSpPr>
                    <p:nvPr/>
                  </p:nvSpPr>
                  <p:spPr bwMode="auto">
                    <a:xfrm>
                      <a:off x="809" y="37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1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1"/>
                        <a:gd name="T44" fmla="*/ 1 w 1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0" name="Freeform 1285"/>
                    <p:cNvSpPr>
                      <a:spLocks/>
                    </p:cNvSpPr>
                    <p:nvPr/>
                  </p:nvSpPr>
                  <p:spPr bwMode="auto">
                    <a:xfrm>
                      <a:off x="809" y="372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1 w 1"/>
                        <a:gd name="T23" fmla="*/ 0 h 1"/>
                        <a:gd name="T24" fmla="*/ 1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1"/>
                        <a:gd name="T50" fmla="*/ 1 w 1"/>
                        <a:gd name="T51" fmla="*/ 1 h 1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1" name="Freeform 1286"/>
                    <p:cNvSpPr>
                      <a:spLocks/>
                    </p:cNvSpPr>
                    <p:nvPr/>
                  </p:nvSpPr>
                  <p:spPr bwMode="auto">
                    <a:xfrm>
                      <a:off x="811" y="372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0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2" name="Freeform 1287"/>
                    <p:cNvSpPr>
                      <a:spLocks/>
                    </p:cNvSpPr>
                    <p:nvPr/>
                  </p:nvSpPr>
                  <p:spPr bwMode="auto">
                    <a:xfrm>
                      <a:off x="815" y="372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3" name="Freeform 1288"/>
                    <p:cNvSpPr>
                      <a:spLocks/>
                    </p:cNvSpPr>
                    <p:nvPr/>
                  </p:nvSpPr>
                  <p:spPr bwMode="auto">
                    <a:xfrm>
                      <a:off x="815" y="372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4" name="Freeform 12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10" y="3785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2 w 3"/>
                        <a:gd name="T5" fmla="*/ 0 h 3"/>
                        <a:gd name="T6" fmla="*/ 2 w 3"/>
                        <a:gd name="T7" fmla="*/ 0 h 3"/>
                        <a:gd name="T8" fmla="*/ 2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2 w 3"/>
                        <a:gd name="T21" fmla="*/ 1 h 3"/>
                        <a:gd name="T22" fmla="*/ 2 w 3"/>
                        <a:gd name="T23" fmla="*/ 2 h 3"/>
                        <a:gd name="T24" fmla="*/ 2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3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0 w 3"/>
                        <a:gd name="T49" fmla="*/ 0 h 3"/>
                        <a:gd name="T50" fmla="*/ 0 w 3"/>
                        <a:gd name="T51" fmla="*/ 1 h 3"/>
                        <a:gd name="T52" fmla="*/ 0 w 3"/>
                        <a:gd name="T53" fmla="*/ 1 h 3"/>
                        <a:gd name="T54" fmla="*/ 2 w 3"/>
                        <a:gd name="T55" fmla="*/ 1 h 3"/>
                        <a:gd name="T56" fmla="*/ 2 w 3"/>
                        <a:gd name="T57" fmla="*/ 1 h 3"/>
                        <a:gd name="T58" fmla="*/ 2 w 3"/>
                        <a:gd name="T59" fmla="*/ 1 h 3"/>
                        <a:gd name="T60" fmla="*/ 2 w 3"/>
                        <a:gd name="T61" fmla="*/ 1 h 3"/>
                        <a:gd name="T62" fmla="*/ 2 w 3"/>
                        <a:gd name="T63" fmla="*/ 1 h 3"/>
                        <a:gd name="T64" fmla="*/ 2 w 3"/>
                        <a:gd name="T65" fmla="*/ 1 h 3"/>
                        <a:gd name="T66" fmla="*/ 2 w 3"/>
                        <a:gd name="T67" fmla="*/ 1 h 3"/>
                        <a:gd name="T68" fmla="*/ 2 w 3"/>
                        <a:gd name="T69" fmla="*/ 1 h 3"/>
                        <a:gd name="T70" fmla="*/ 2 w 3"/>
                        <a:gd name="T71" fmla="*/ 0 h 3"/>
                        <a:gd name="T72" fmla="*/ 2 w 3"/>
                        <a:gd name="T73" fmla="*/ 0 h 3"/>
                        <a:gd name="T74" fmla="*/ 0 w 3"/>
                        <a:gd name="T75" fmla="*/ 0 h 3"/>
                        <a:gd name="T76" fmla="*/ 0 w 3"/>
                        <a:gd name="T77" fmla="*/ 2 h 3"/>
                        <a:gd name="T78" fmla="*/ 0 w 3"/>
                        <a:gd name="T79" fmla="*/ 3 h 3"/>
                        <a:gd name="T80" fmla="*/ 2 w 3"/>
                        <a:gd name="T81" fmla="*/ 3 h 3"/>
                        <a:gd name="T82" fmla="*/ 2 w 3"/>
                        <a:gd name="T83" fmla="*/ 3 h 3"/>
                        <a:gd name="T84" fmla="*/ 2 w 3"/>
                        <a:gd name="T85" fmla="*/ 3 h 3"/>
                        <a:gd name="T86" fmla="*/ 2 w 3"/>
                        <a:gd name="T87" fmla="*/ 3 h 3"/>
                        <a:gd name="T88" fmla="*/ 2 w 3"/>
                        <a:gd name="T89" fmla="*/ 3 h 3"/>
                        <a:gd name="T90" fmla="*/ 3 w 3"/>
                        <a:gd name="T91" fmla="*/ 3 h 3"/>
                        <a:gd name="T92" fmla="*/ 3 w 3"/>
                        <a:gd name="T93" fmla="*/ 3 h 3"/>
                        <a:gd name="T94" fmla="*/ 3 w 3"/>
                        <a:gd name="T95" fmla="*/ 2 h 3"/>
                        <a:gd name="T96" fmla="*/ 2 w 3"/>
                        <a:gd name="T97" fmla="*/ 2 h 3"/>
                        <a:gd name="T98" fmla="*/ 2 w 3"/>
                        <a:gd name="T99" fmla="*/ 2 h 3"/>
                        <a:gd name="T100" fmla="*/ 2 w 3"/>
                        <a:gd name="T101" fmla="*/ 2 h 3"/>
                        <a:gd name="T102" fmla="*/ 2 w 3"/>
                        <a:gd name="T103" fmla="*/ 2 h 3"/>
                        <a:gd name="T104" fmla="*/ 0 w 3"/>
                        <a:gd name="T105" fmla="*/ 2 h 3"/>
                        <a:gd name="T106" fmla="*/ 0 w 3"/>
                        <a:gd name="T107" fmla="*/ 2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3"/>
                        <a:gd name="T164" fmla="*/ 3 w 3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5" name="Freeform 1290"/>
                    <p:cNvSpPr>
                      <a:spLocks/>
                    </p:cNvSpPr>
                    <p:nvPr/>
                  </p:nvSpPr>
                  <p:spPr bwMode="auto">
                    <a:xfrm>
                      <a:off x="713" y="3785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1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2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2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1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1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6" name="Freeform 129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16" y="378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0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2 w 4"/>
                        <a:gd name="T53" fmla="*/ 2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3 h 5"/>
                        <a:gd name="T62" fmla="*/ 2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2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0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7" name="Freeform 1292"/>
                    <p:cNvSpPr>
                      <a:spLocks/>
                    </p:cNvSpPr>
                    <p:nvPr/>
                  </p:nvSpPr>
                  <p:spPr bwMode="auto">
                    <a:xfrm>
                      <a:off x="720" y="378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1 w 2"/>
                        <a:gd name="T47" fmla="*/ 3 h 5"/>
                        <a:gd name="T48" fmla="*/ 1 w 2"/>
                        <a:gd name="T49" fmla="*/ 3 h 5"/>
                        <a:gd name="T50" fmla="*/ 1 w 2"/>
                        <a:gd name="T51" fmla="*/ 3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2 w 2"/>
                        <a:gd name="T57" fmla="*/ 3 h 5"/>
                        <a:gd name="T58" fmla="*/ 2 w 2"/>
                        <a:gd name="T59" fmla="*/ 3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8" name="Freeform 1293"/>
                    <p:cNvSpPr>
                      <a:spLocks/>
                    </p:cNvSpPr>
                    <p:nvPr/>
                  </p:nvSpPr>
                  <p:spPr bwMode="auto">
                    <a:xfrm>
                      <a:off x="710" y="3785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2 w 3"/>
                        <a:gd name="T5" fmla="*/ 0 h 3"/>
                        <a:gd name="T6" fmla="*/ 2 w 3"/>
                        <a:gd name="T7" fmla="*/ 0 h 3"/>
                        <a:gd name="T8" fmla="*/ 2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2 w 3"/>
                        <a:gd name="T21" fmla="*/ 1 h 3"/>
                        <a:gd name="T22" fmla="*/ 2 w 3"/>
                        <a:gd name="T23" fmla="*/ 2 h 3"/>
                        <a:gd name="T24" fmla="*/ 2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3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3"/>
                        <a:gd name="T74" fmla="*/ 3 w 3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49" name="Freeform 1294"/>
                    <p:cNvSpPr>
                      <a:spLocks/>
                    </p:cNvSpPr>
                    <p:nvPr/>
                  </p:nvSpPr>
                  <p:spPr bwMode="auto">
                    <a:xfrm>
                      <a:off x="710" y="3785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0 h 1"/>
                        <a:gd name="T24" fmla="*/ 2 w 2"/>
                        <a:gd name="T25" fmla="*/ 0 h 1"/>
                        <a:gd name="T26" fmla="*/ 0 w 2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2"/>
                        <a:gd name="T43" fmla="*/ 0 h 1"/>
                        <a:gd name="T44" fmla="*/ 2 w 2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0" name="Freeform 1295"/>
                    <p:cNvSpPr>
                      <a:spLocks/>
                    </p:cNvSpPr>
                    <p:nvPr/>
                  </p:nvSpPr>
                  <p:spPr bwMode="auto">
                    <a:xfrm>
                      <a:off x="710" y="3787"/>
                      <a:ext cx="3" cy="1"/>
                    </a:xfrm>
                    <a:custGeom>
                      <a:avLst/>
                      <a:gdLst>
                        <a:gd name="T0" fmla="*/ 0 w 3"/>
                        <a:gd name="T1" fmla="*/ 0 h 1"/>
                        <a:gd name="T2" fmla="*/ 0 w 3"/>
                        <a:gd name="T3" fmla="*/ 1 h 1"/>
                        <a:gd name="T4" fmla="*/ 2 w 3"/>
                        <a:gd name="T5" fmla="*/ 1 h 1"/>
                        <a:gd name="T6" fmla="*/ 2 w 3"/>
                        <a:gd name="T7" fmla="*/ 1 h 1"/>
                        <a:gd name="T8" fmla="*/ 2 w 3"/>
                        <a:gd name="T9" fmla="*/ 1 h 1"/>
                        <a:gd name="T10" fmla="*/ 2 w 3"/>
                        <a:gd name="T11" fmla="*/ 1 h 1"/>
                        <a:gd name="T12" fmla="*/ 2 w 3"/>
                        <a:gd name="T13" fmla="*/ 1 h 1"/>
                        <a:gd name="T14" fmla="*/ 3 w 3"/>
                        <a:gd name="T15" fmla="*/ 1 h 1"/>
                        <a:gd name="T16" fmla="*/ 3 w 3"/>
                        <a:gd name="T17" fmla="*/ 1 h 1"/>
                        <a:gd name="T18" fmla="*/ 3 w 3"/>
                        <a:gd name="T19" fmla="*/ 0 h 1"/>
                        <a:gd name="T20" fmla="*/ 2 w 3"/>
                        <a:gd name="T21" fmla="*/ 0 h 1"/>
                        <a:gd name="T22" fmla="*/ 2 w 3"/>
                        <a:gd name="T23" fmla="*/ 0 h 1"/>
                        <a:gd name="T24" fmla="*/ 2 w 3"/>
                        <a:gd name="T25" fmla="*/ 0 h 1"/>
                        <a:gd name="T26" fmla="*/ 2 w 3"/>
                        <a:gd name="T27" fmla="*/ 0 h 1"/>
                        <a:gd name="T28" fmla="*/ 0 w 3"/>
                        <a:gd name="T29" fmla="*/ 0 h 1"/>
                        <a:gd name="T30" fmla="*/ 0 w 3"/>
                        <a:gd name="T31" fmla="*/ 0 h 1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3"/>
                        <a:gd name="T49" fmla="*/ 0 h 1"/>
                        <a:gd name="T50" fmla="*/ 3 w 3"/>
                        <a:gd name="T51" fmla="*/ 1 h 1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3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1" name="Freeform 1296"/>
                    <p:cNvSpPr>
                      <a:spLocks/>
                    </p:cNvSpPr>
                    <p:nvPr/>
                  </p:nvSpPr>
                  <p:spPr bwMode="auto">
                    <a:xfrm>
                      <a:off x="713" y="3785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1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2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2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1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1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2" name="Freeform 1297"/>
                    <p:cNvSpPr>
                      <a:spLocks/>
                    </p:cNvSpPr>
                    <p:nvPr/>
                  </p:nvSpPr>
                  <p:spPr bwMode="auto">
                    <a:xfrm>
                      <a:off x="716" y="378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0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3" name="Freeform 1298"/>
                    <p:cNvSpPr>
                      <a:spLocks/>
                    </p:cNvSpPr>
                    <p:nvPr/>
                  </p:nvSpPr>
                  <p:spPr bwMode="auto">
                    <a:xfrm>
                      <a:off x="716" y="3785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2 w 3"/>
                        <a:gd name="T3" fmla="*/ 2 h 3"/>
                        <a:gd name="T4" fmla="*/ 2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0 h 3"/>
                        <a:gd name="T34" fmla="*/ 3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4" name="Freeform 1299"/>
                    <p:cNvSpPr>
                      <a:spLocks/>
                    </p:cNvSpPr>
                    <p:nvPr/>
                  </p:nvSpPr>
                  <p:spPr bwMode="auto">
                    <a:xfrm>
                      <a:off x="720" y="378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1 w 2"/>
                        <a:gd name="T47" fmla="*/ 3 h 5"/>
                        <a:gd name="T48" fmla="*/ 1 w 2"/>
                        <a:gd name="T49" fmla="*/ 3 h 5"/>
                        <a:gd name="T50" fmla="*/ 1 w 2"/>
                        <a:gd name="T51" fmla="*/ 3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2 w 2"/>
                        <a:gd name="T57" fmla="*/ 3 h 5"/>
                        <a:gd name="T58" fmla="*/ 2 w 2"/>
                        <a:gd name="T59" fmla="*/ 3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5" name="Freeform 13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87" y="373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1 w 4"/>
                        <a:gd name="T5" fmla="*/ 2 h 4"/>
                        <a:gd name="T6" fmla="*/ 1 w 4"/>
                        <a:gd name="T7" fmla="*/ 2 h 4"/>
                        <a:gd name="T8" fmla="*/ 3 w 4"/>
                        <a:gd name="T9" fmla="*/ 2 h 4"/>
                        <a:gd name="T10" fmla="*/ 3 w 4"/>
                        <a:gd name="T11" fmla="*/ 2 h 4"/>
                        <a:gd name="T12" fmla="*/ 3 w 4"/>
                        <a:gd name="T13" fmla="*/ 2 h 4"/>
                        <a:gd name="T14" fmla="*/ 3 w 4"/>
                        <a:gd name="T15" fmla="*/ 2 h 4"/>
                        <a:gd name="T16" fmla="*/ 4 w 4"/>
                        <a:gd name="T17" fmla="*/ 3 h 4"/>
                        <a:gd name="T18" fmla="*/ 4 w 4"/>
                        <a:gd name="T19" fmla="*/ 3 h 4"/>
                        <a:gd name="T20" fmla="*/ 3 w 4"/>
                        <a:gd name="T21" fmla="*/ 3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1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0 w 4"/>
                        <a:gd name="T37" fmla="*/ 3 h 4"/>
                        <a:gd name="T38" fmla="*/ 0 w 4"/>
                        <a:gd name="T39" fmla="*/ 3 h 4"/>
                        <a:gd name="T40" fmla="*/ 0 w 4"/>
                        <a:gd name="T41" fmla="*/ 3 h 4"/>
                        <a:gd name="T42" fmla="*/ 0 w 4"/>
                        <a:gd name="T43" fmla="*/ 3 h 4"/>
                        <a:gd name="T44" fmla="*/ 0 w 4"/>
                        <a:gd name="T45" fmla="*/ 2 h 4"/>
                        <a:gd name="T46" fmla="*/ 1 w 4"/>
                        <a:gd name="T47" fmla="*/ 2 h 4"/>
                        <a:gd name="T48" fmla="*/ 1 w 4"/>
                        <a:gd name="T49" fmla="*/ 2 h 4"/>
                        <a:gd name="T50" fmla="*/ 3 w 4"/>
                        <a:gd name="T51" fmla="*/ 0 h 4"/>
                        <a:gd name="T52" fmla="*/ 1 w 4"/>
                        <a:gd name="T53" fmla="*/ 2 h 4"/>
                        <a:gd name="T54" fmla="*/ 1 w 4"/>
                        <a:gd name="T55" fmla="*/ 2 h 4"/>
                        <a:gd name="T56" fmla="*/ 1 w 4"/>
                        <a:gd name="T57" fmla="*/ 2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3 h 4"/>
                        <a:gd name="T64" fmla="*/ 1 w 4"/>
                        <a:gd name="T65" fmla="*/ 3 h 4"/>
                        <a:gd name="T66" fmla="*/ 1 w 4"/>
                        <a:gd name="T67" fmla="*/ 4 h 4"/>
                        <a:gd name="T68" fmla="*/ 1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1 w 4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6" name="Freeform 130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91" y="373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1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7" name="Freeform 130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95" y="373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0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8" name="Freeform 1303"/>
                    <p:cNvSpPr>
                      <a:spLocks/>
                    </p:cNvSpPr>
                    <p:nvPr/>
                  </p:nvSpPr>
                  <p:spPr bwMode="auto">
                    <a:xfrm>
                      <a:off x="687" y="373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1 w 4"/>
                        <a:gd name="T5" fmla="*/ 2 h 4"/>
                        <a:gd name="T6" fmla="*/ 1 w 4"/>
                        <a:gd name="T7" fmla="*/ 2 h 4"/>
                        <a:gd name="T8" fmla="*/ 3 w 4"/>
                        <a:gd name="T9" fmla="*/ 2 h 4"/>
                        <a:gd name="T10" fmla="*/ 3 w 4"/>
                        <a:gd name="T11" fmla="*/ 2 h 4"/>
                        <a:gd name="T12" fmla="*/ 3 w 4"/>
                        <a:gd name="T13" fmla="*/ 2 h 4"/>
                        <a:gd name="T14" fmla="*/ 3 w 4"/>
                        <a:gd name="T15" fmla="*/ 2 h 4"/>
                        <a:gd name="T16" fmla="*/ 4 w 4"/>
                        <a:gd name="T17" fmla="*/ 3 h 4"/>
                        <a:gd name="T18" fmla="*/ 4 w 4"/>
                        <a:gd name="T19" fmla="*/ 3 h 4"/>
                        <a:gd name="T20" fmla="*/ 3 w 4"/>
                        <a:gd name="T21" fmla="*/ 3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1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0 w 4"/>
                        <a:gd name="T37" fmla="*/ 3 h 4"/>
                        <a:gd name="T38" fmla="*/ 0 w 4"/>
                        <a:gd name="T39" fmla="*/ 3 h 4"/>
                        <a:gd name="T40" fmla="*/ 0 w 4"/>
                        <a:gd name="T41" fmla="*/ 3 h 4"/>
                        <a:gd name="T42" fmla="*/ 0 w 4"/>
                        <a:gd name="T43" fmla="*/ 3 h 4"/>
                        <a:gd name="T44" fmla="*/ 0 w 4"/>
                        <a:gd name="T45" fmla="*/ 2 h 4"/>
                        <a:gd name="T46" fmla="*/ 1 w 4"/>
                        <a:gd name="T47" fmla="*/ 2 h 4"/>
                        <a:gd name="T48" fmla="*/ 1 w 4"/>
                        <a:gd name="T49" fmla="*/ 2 h 4"/>
                        <a:gd name="T50" fmla="*/ 3 w 4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59" name="Freeform 1304"/>
                    <p:cNvSpPr>
                      <a:spLocks/>
                    </p:cNvSpPr>
                    <p:nvPr/>
                  </p:nvSpPr>
                  <p:spPr bwMode="auto">
                    <a:xfrm>
                      <a:off x="688" y="3734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2 w 2"/>
                        <a:gd name="T19" fmla="*/ 2 h 2"/>
                        <a:gd name="T20" fmla="*/ 2 w 2"/>
                        <a:gd name="T21" fmla="*/ 1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0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0" name="Freeform 1305"/>
                    <p:cNvSpPr>
                      <a:spLocks/>
                    </p:cNvSpPr>
                    <p:nvPr/>
                  </p:nvSpPr>
                  <p:spPr bwMode="auto">
                    <a:xfrm>
                      <a:off x="691" y="373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1" name="Freeform 1306"/>
                    <p:cNvSpPr>
                      <a:spLocks/>
                    </p:cNvSpPr>
                    <p:nvPr/>
                  </p:nvSpPr>
                  <p:spPr bwMode="auto">
                    <a:xfrm>
                      <a:off x="691" y="373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2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2" name="Freeform 1307"/>
                    <p:cNvSpPr>
                      <a:spLocks/>
                    </p:cNvSpPr>
                    <p:nvPr/>
                  </p:nvSpPr>
                  <p:spPr bwMode="auto">
                    <a:xfrm>
                      <a:off x="695" y="373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3" name="Freeform 1308"/>
                    <p:cNvSpPr>
                      <a:spLocks/>
                    </p:cNvSpPr>
                    <p:nvPr/>
                  </p:nvSpPr>
                  <p:spPr bwMode="auto">
                    <a:xfrm>
                      <a:off x="695" y="373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4" name="Freeform 1309"/>
                    <p:cNvSpPr>
                      <a:spLocks/>
                    </p:cNvSpPr>
                    <p:nvPr/>
                  </p:nvSpPr>
                  <p:spPr bwMode="auto">
                    <a:xfrm>
                      <a:off x="625" y="3659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1 h 4"/>
                        <a:gd name="T6" fmla="*/ 3 w 4"/>
                        <a:gd name="T7" fmla="*/ 1 h 4"/>
                        <a:gd name="T8" fmla="*/ 3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2 h 4"/>
                        <a:gd name="T18" fmla="*/ 0 w 4"/>
                        <a:gd name="T19" fmla="*/ 2 h 4"/>
                        <a:gd name="T20" fmla="*/ 0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5" name="Freeform 13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30" y="365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1 h 4"/>
                        <a:gd name="T16" fmla="*/ 1 w 3"/>
                        <a:gd name="T17" fmla="*/ 1 h 4"/>
                        <a:gd name="T18" fmla="*/ 1 w 3"/>
                        <a:gd name="T19" fmla="*/ 1 h 4"/>
                        <a:gd name="T20" fmla="*/ 1 w 3"/>
                        <a:gd name="T21" fmla="*/ 1 h 4"/>
                        <a:gd name="T22" fmla="*/ 1 w 3"/>
                        <a:gd name="T23" fmla="*/ 1 h 4"/>
                        <a:gd name="T24" fmla="*/ 1 w 3"/>
                        <a:gd name="T25" fmla="*/ 2 h 4"/>
                        <a:gd name="T26" fmla="*/ 1 w 3"/>
                        <a:gd name="T27" fmla="*/ 2 h 4"/>
                        <a:gd name="T28" fmla="*/ 1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1 h 4"/>
                        <a:gd name="T56" fmla="*/ 1 w 3"/>
                        <a:gd name="T57" fmla="*/ 1 h 4"/>
                        <a:gd name="T58" fmla="*/ 1 w 3"/>
                        <a:gd name="T59" fmla="*/ 1 h 4"/>
                        <a:gd name="T60" fmla="*/ 1 w 3"/>
                        <a:gd name="T61" fmla="*/ 1 h 4"/>
                        <a:gd name="T62" fmla="*/ 1 w 3"/>
                        <a:gd name="T63" fmla="*/ 1 h 4"/>
                        <a:gd name="T64" fmla="*/ 1 w 3"/>
                        <a:gd name="T65" fmla="*/ 1 h 4"/>
                        <a:gd name="T66" fmla="*/ 1 w 3"/>
                        <a:gd name="T67" fmla="*/ 0 h 4"/>
                        <a:gd name="T68" fmla="*/ 1 w 3"/>
                        <a:gd name="T69" fmla="*/ 0 h 4"/>
                        <a:gd name="T70" fmla="*/ 1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2 h 4"/>
                        <a:gd name="T78" fmla="*/ 0 w 3"/>
                        <a:gd name="T79" fmla="*/ 4 h 4"/>
                        <a:gd name="T80" fmla="*/ 0 w 3"/>
                        <a:gd name="T81" fmla="*/ 4 h 4"/>
                        <a:gd name="T82" fmla="*/ 1 w 3"/>
                        <a:gd name="T83" fmla="*/ 4 h 4"/>
                        <a:gd name="T84" fmla="*/ 1 w 3"/>
                        <a:gd name="T85" fmla="*/ 4 h 4"/>
                        <a:gd name="T86" fmla="*/ 1 w 3"/>
                        <a:gd name="T87" fmla="*/ 4 h 4"/>
                        <a:gd name="T88" fmla="*/ 1 w 3"/>
                        <a:gd name="T89" fmla="*/ 4 h 4"/>
                        <a:gd name="T90" fmla="*/ 1 w 3"/>
                        <a:gd name="T91" fmla="*/ 2 h 4"/>
                        <a:gd name="T92" fmla="*/ 1 w 3"/>
                        <a:gd name="T93" fmla="*/ 2 h 4"/>
                        <a:gd name="T94" fmla="*/ 1 w 3"/>
                        <a:gd name="T95" fmla="*/ 2 h 4"/>
                        <a:gd name="T96" fmla="*/ 1 w 3"/>
                        <a:gd name="T97" fmla="*/ 2 h 4"/>
                        <a:gd name="T98" fmla="*/ 1 w 3"/>
                        <a:gd name="T99" fmla="*/ 2 h 4"/>
                        <a:gd name="T100" fmla="*/ 1 w 3"/>
                        <a:gd name="T101" fmla="*/ 2 h 4"/>
                        <a:gd name="T102" fmla="*/ 0 w 3"/>
                        <a:gd name="T103" fmla="*/ 2 h 4"/>
                        <a:gd name="T104" fmla="*/ 0 w 3"/>
                        <a:gd name="T105" fmla="*/ 2 h 4"/>
                        <a:gd name="T106" fmla="*/ 0 w 3"/>
                        <a:gd name="T107" fmla="*/ 2 h 4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3"/>
                        <a:gd name="T163" fmla="*/ 0 h 4"/>
                        <a:gd name="T164" fmla="*/ 3 w 3"/>
                        <a:gd name="T165" fmla="*/ 4 h 4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6" name="Freeform 1311"/>
                    <p:cNvSpPr>
                      <a:spLocks/>
                    </p:cNvSpPr>
                    <p:nvPr/>
                  </p:nvSpPr>
                  <p:spPr bwMode="auto">
                    <a:xfrm>
                      <a:off x="633" y="3659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2 h 4"/>
                        <a:gd name="T26" fmla="*/ 2 w 3"/>
                        <a:gd name="T27" fmla="*/ 2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2 h 4"/>
                        <a:gd name="T38" fmla="*/ 2 w 3"/>
                        <a:gd name="T39" fmla="*/ 2 h 4"/>
                        <a:gd name="T40" fmla="*/ 2 w 3"/>
                        <a:gd name="T41" fmla="*/ 1 h 4"/>
                        <a:gd name="T42" fmla="*/ 2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0 h 4"/>
                        <a:gd name="T50" fmla="*/ 2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1 h 4"/>
                        <a:gd name="T60" fmla="*/ 1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7" name="Freeform 13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36" y="365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3 w 3"/>
                        <a:gd name="T75" fmla="*/ 2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8" name="Freeform 1313"/>
                    <p:cNvSpPr>
                      <a:spLocks/>
                    </p:cNvSpPr>
                    <p:nvPr/>
                  </p:nvSpPr>
                  <p:spPr bwMode="auto">
                    <a:xfrm>
                      <a:off x="640" y="365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69" name="Freeform 1314"/>
                    <p:cNvSpPr>
                      <a:spLocks/>
                    </p:cNvSpPr>
                    <p:nvPr/>
                  </p:nvSpPr>
                  <p:spPr bwMode="auto">
                    <a:xfrm>
                      <a:off x="625" y="3659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1 h 4"/>
                        <a:gd name="T6" fmla="*/ 3 w 4"/>
                        <a:gd name="T7" fmla="*/ 1 h 4"/>
                        <a:gd name="T8" fmla="*/ 3 w 4"/>
                        <a:gd name="T9" fmla="*/ 0 h 4"/>
                        <a:gd name="T10" fmla="*/ 4 w 4"/>
                        <a:gd name="T11" fmla="*/ 0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2 h 4"/>
                        <a:gd name="T18" fmla="*/ 0 w 4"/>
                        <a:gd name="T19" fmla="*/ 2 h 4"/>
                        <a:gd name="T20" fmla="*/ 0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4"/>
                        <a:gd name="T40" fmla="*/ 0 h 4"/>
                        <a:gd name="T41" fmla="*/ 4 w 4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4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0" name="Freeform 1315"/>
                    <p:cNvSpPr>
                      <a:spLocks/>
                    </p:cNvSpPr>
                    <p:nvPr/>
                  </p:nvSpPr>
                  <p:spPr bwMode="auto">
                    <a:xfrm>
                      <a:off x="630" y="365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1 h 4"/>
                        <a:gd name="T16" fmla="*/ 1 w 3"/>
                        <a:gd name="T17" fmla="*/ 1 h 4"/>
                        <a:gd name="T18" fmla="*/ 1 w 3"/>
                        <a:gd name="T19" fmla="*/ 1 h 4"/>
                        <a:gd name="T20" fmla="*/ 1 w 3"/>
                        <a:gd name="T21" fmla="*/ 1 h 4"/>
                        <a:gd name="T22" fmla="*/ 1 w 3"/>
                        <a:gd name="T23" fmla="*/ 1 h 4"/>
                        <a:gd name="T24" fmla="*/ 1 w 3"/>
                        <a:gd name="T25" fmla="*/ 2 h 4"/>
                        <a:gd name="T26" fmla="*/ 1 w 3"/>
                        <a:gd name="T27" fmla="*/ 2 h 4"/>
                        <a:gd name="T28" fmla="*/ 1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0 h 4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3"/>
                        <a:gd name="T73" fmla="*/ 0 h 4"/>
                        <a:gd name="T74" fmla="*/ 3 w 3"/>
                        <a:gd name="T75" fmla="*/ 4 h 4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1" name="Freeform 1316"/>
                    <p:cNvSpPr>
                      <a:spLocks/>
                    </p:cNvSpPr>
                    <p:nvPr/>
                  </p:nvSpPr>
                  <p:spPr bwMode="auto">
                    <a:xfrm>
                      <a:off x="630" y="365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1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1"/>
                        <a:gd name="T44" fmla="*/ 1 w 1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2" name="Freeform 1317"/>
                    <p:cNvSpPr>
                      <a:spLocks/>
                    </p:cNvSpPr>
                    <p:nvPr/>
                  </p:nvSpPr>
                  <p:spPr bwMode="auto">
                    <a:xfrm>
                      <a:off x="630" y="3661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1 w 1"/>
                        <a:gd name="T19" fmla="*/ 0 h 2"/>
                        <a:gd name="T20" fmla="*/ 1 w 1"/>
                        <a:gd name="T21" fmla="*/ 0 h 2"/>
                        <a:gd name="T22" fmla="*/ 1 w 1"/>
                        <a:gd name="T23" fmla="*/ 0 h 2"/>
                        <a:gd name="T24" fmla="*/ 1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2"/>
                        <a:gd name="T50" fmla="*/ 1 w 1"/>
                        <a:gd name="T51" fmla="*/ 2 h 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3" name="Freeform 1318"/>
                    <p:cNvSpPr>
                      <a:spLocks/>
                    </p:cNvSpPr>
                    <p:nvPr/>
                  </p:nvSpPr>
                  <p:spPr bwMode="auto">
                    <a:xfrm>
                      <a:off x="633" y="3659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2 h 4"/>
                        <a:gd name="T26" fmla="*/ 2 w 3"/>
                        <a:gd name="T27" fmla="*/ 2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2 h 4"/>
                        <a:gd name="T38" fmla="*/ 2 w 3"/>
                        <a:gd name="T39" fmla="*/ 2 h 4"/>
                        <a:gd name="T40" fmla="*/ 2 w 3"/>
                        <a:gd name="T41" fmla="*/ 1 h 4"/>
                        <a:gd name="T42" fmla="*/ 2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0 h 4"/>
                        <a:gd name="T50" fmla="*/ 2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1 h 4"/>
                        <a:gd name="T60" fmla="*/ 1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4" name="Freeform 1319"/>
                    <p:cNvSpPr>
                      <a:spLocks/>
                    </p:cNvSpPr>
                    <p:nvPr/>
                  </p:nvSpPr>
                  <p:spPr bwMode="auto">
                    <a:xfrm>
                      <a:off x="636" y="365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5" name="Freeform 1320"/>
                    <p:cNvSpPr>
                      <a:spLocks/>
                    </p:cNvSpPr>
                    <p:nvPr/>
                  </p:nvSpPr>
                  <p:spPr bwMode="auto">
                    <a:xfrm>
                      <a:off x="636" y="365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6" name="Freeform 1321"/>
                    <p:cNvSpPr>
                      <a:spLocks/>
                    </p:cNvSpPr>
                    <p:nvPr/>
                  </p:nvSpPr>
                  <p:spPr bwMode="auto">
                    <a:xfrm>
                      <a:off x="640" y="365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7" name="Freeform 1322"/>
                    <p:cNvSpPr>
                      <a:spLocks/>
                    </p:cNvSpPr>
                    <p:nvPr/>
                  </p:nvSpPr>
                  <p:spPr bwMode="auto">
                    <a:xfrm>
                      <a:off x="811" y="360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3 w 3"/>
                        <a:gd name="T7" fmla="*/ 1 h 4"/>
                        <a:gd name="T8" fmla="*/ 3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8" name="Freeform 13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15" y="360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0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2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2 w 2"/>
                        <a:gd name="T35" fmla="*/ 2 h 4"/>
                        <a:gd name="T36" fmla="*/ 2 w 2"/>
                        <a:gd name="T37" fmla="*/ 2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1 h 4"/>
                        <a:gd name="T52" fmla="*/ 1 w 2"/>
                        <a:gd name="T53" fmla="*/ 1 h 4"/>
                        <a:gd name="T54" fmla="*/ 1 w 2"/>
                        <a:gd name="T55" fmla="*/ 1 h 4"/>
                        <a:gd name="T56" fmla="*/ 1 w 2"/>
                        <a:gd name="T57" fmla="*/ 1 h 4"/>
                        <a:gd name="T58" fmla="*/ 2 w 2"/>
                        <a:gd name="T59" fmla="*/ 1 h 4"/>
                        <a:gd name="T60" fmla="*/ 2 w 2"/>
                        <a:gd name="T61" fmla="*/ 1 h 4"/>
                        <a:gd name="T62" fmla="*/ 2 w 2"/>
                        <a:gd name="T63" fmla="*/ 1 h 4"/>
                        <a:gd name="T64" fmla="*/ 2 w 2"/>
                        <a:gd name="T65" fmla="*/ 0 h 4"/>
                        <a:gd name="T66" fmla="*/ 2 w 2"/>
                        <a:gd name="T67" fmla="*/ 0 h 4"/>
                        <a:gd name="T68" fmla="*/ 2 w 2"/>
                        <a:gd name="T69" fmla="*/ 0 h 4"/>
                        <a:gd name="T70" fmla="*/ 1 w 2"/>
                        <a:gd name="T71" fmla="*/ 0 h 4"/>
                        <a:gd name="T72" fmla="*/ 1 w 2"/>
                        <a:gd name="T73" fmla="*/ 0 h 4"/>
                        <a:gd name="T74" fmla="*/ 1 w 2"/>
                        <a:gd name="T75" fmla="*/ 0 h 4"/>
                        <a:gd name="T76" fmla="*/ 1 w 2"/>
                        <a:gd name="T77" fmla="*/ 1 h 4"/>
                        <a:gd name="T78" fmla="*/ 1 w 2"/>
                        <a:gd name="T79" fmla="*/ 4 h 4"/>
                        <a:gd name="T80" fmla="*/ 1 w 2"/>
                        <a:gd name="T81" fmla="*/ 4 h 4"/>
                        <a:gd name="T82" fmla="*/ 1 w 2"/>
                        <a:gd name="T83" fmla="*/ 4 h 4"/>
                        <a:gd name="T84" fmla="*/ 2 w 2"/>
                        <a:gd name="T85" fmla="*/ 4 h 4"/>
                        <a:gd name="T86" fmla="*/ 2 w 2"/>
                        <a:gd name="T87" fmla="*/ 4 h 4"/>
                        <a:gd name="T88" fmla="*/ 2 w 2"/>
                        <a:gd name="T89" fmla="*/ 2 h 4"/>
                        <a:gd name="T90" fmla="*/ 2 w 2"/>
                        <a:gd name="T91" fmla="*/ 2 h 4"/>
                        <a:gd name="T92" fmla="*/ 2 w 2"/>
                        <a:gd name="T93" fmla="*/ 2 h 4"/>
                        <a:gd name="T94" fmla="*/ 2 w 2"/>
                        <a:gd name="T95" fmla="*/ 2 h 4"/>
                        <a:gd name="T96" fmla="*/ 2 w 2"/>
                        <a:gd name="T97" fmla="*/ 2 h 4"/>
                        <a:gd name="T98" fmla="*/ 2 w 2"/>
                        <a:gd name="T99" fmla="*/ 1 h 4"/>
                        <a:gd name="T100" fmla="*/ 1 w 2"/>
                        <a:gd name="T101" fmla="*/ 1 h 4"/>
                        <a:gd name="T102" fmla="*/ 1 w 2"/>
                        <a:gd name="T103" fmla="*/ 1 h 4"/>
                        <a:gd name="T104" fmla="*/ 1 w 2"/>
                        <a:gd name="T105" fmla="*/ 1 h 4"/>
                        <a:gd name="T106" fmla="*/ 1 w 2"/>
                        <a:gd name="T107" fmla="*/ 1 h 4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2"/>
                        <a:gd name="T163" fmla="*/ 0 h 4"/>
                        <a:gd name="T164" fmla="*/ 2 w 2"/>
                        <a:gd name="T165" fmla="*/ 4 h 4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2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79" name="Freeform 13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18" y="360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3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5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5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3 w 3"/>
                        <a:gd name="T51" fmla="*/ 0 h 5"/>
                        <a:gd name="T52" fmla="*/ 2 w 3"/>
                        <a:gd name="T53" fmla="*/ 2 h 5"/>
                        <a:gd name="T54" fmla="*/ 2 w 3"/>
                        <a:gd name="T55" fmla="*/ 2 h 5"/>
                        <a:gd name="T56" fmla="*/ 2 w 3"/>
                        <a:gd name="T57" fmla="*/ 3 h 5"/>
                        <a:gd name="T58" fmla="*/ 0 w 3"/>
                        <a:gd name="T59" fmla="*/ 3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5 h 5"/>
                        <a:gd name="T70" fmla="*/ 2 w 3"/>
                        <a:gd name="T71" fmla="*/ 5 h 5"/>
                        <a:gd name="T72" fmla="*/ 3 w 3"/>
                        <a:gd name="T73" fmla="*/ 5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3 h 5"/>
                        <a:gd name="T80" fmla="*/ 3 w 3"/>
                        <a:gd name="T81" fmla="*/ 3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0" name="Freeform 13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22" y="360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0 w 2"/>
                        <a:gd name="T25" fmla="*/ 1 h 5"/>
                        <a:gd name="T26" fmla="*/ 1 w 2"/>
                        <a:gd name="T27" fmla="*/ 1 h 5"/>
                        <a:gd name="T28" fmla="*/ 1 w 2"/>
                        <a:gd name="T29" fmla="*/ 0 h 5"/>
                        <a:gd name="T30" fmla="*/ 1 w 2"/>
                        <a:gd name="T31" fmla="*/ 1 h 5"/>
                        <a:gd name="T32" fmla="*/ 1 w 2"/>
                        <a:gd name="T33" fmla="*/ 1 h 5"/>
                        <a:gd name="T34" fmla="*/ 2 w 2"/>
                        <a:gd name="T35" fmla="*/ 1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3 h 5"/>
                        <a:gd name="T50" fmla="*/ 0 w 2"/>
                        <a:gd name="T51" fmla="*/ 5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2 h 5"/>
                        <a:gd name="T58" fmla="*/ 2 w 2"/>
                        <a:gd name="T59" fmla="*/ 2 h 5"/>
                        <a:gd name="T60" fmla="*/ 2 w 2"/>
                        <a:gd name="T61" fmla="*/ 2 h 5"/>
                        <a:gd name="T62" fmla="*/ 2 w 2"/>
                        <a:gd name="T63" fmla="*/ 1 h 5"/>
                        <a:gd name="T64" fmla="*/ 1 w 2"/>
                        <a:gd name="T65" fmla="*/ 1 h 5"/>
                        <a:gd name="T66" fmla="*/ 1 w 2"/>
                        <a:gd name="T67" fmla="*/ 1 h 5"/>
                        <a:gd name="T68" fmla="*/ 1 w 2"/>
                        <a:gd name="T69" fmla="*/ 1 h 5"/>
                        <a:gd name="T70" fmla="*/ 1 w 2"/>
                        <a:gd name="T71" fmla="*/ 1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2 h 5"/>
                        <a:gd name="T78" fmla="*/ 0 w 2"/>
                        <a:gd name="T79" fmla="*/ 2 h 5"/>
                        <a:gd name="T80" fmla="*/ 0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0" y="5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1" name="Freeform 1326"/>
                    <p:cNvSpPr>
                      <a:spLocks/>
                    </p:cNvSpPr>
                    <p:nvPr/>
                  </p:nvSpPr>
                  <p:spPr bwMode="auto">
                    <a:xfrm>
                      <a:off x="811" y="360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3 w 3"/>
                        <a:gd name="T7" fmla="*/ 1 h 4"/>
                        <a:gd name="T8" fmla="*/ 3 w 3"/>
                        <a:gd name="T9" fmla="*/ 0 h 4"/>
                        <a:gd name="T10" fmla="*/ 3 w 3"/>
                        <a:gd name="T11" fmla="*/ 0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2" name="Freeform 1327"/>
                    <p:cNvSpPr>
                      <a:spLocks/>
                    </p:cNvSpPr>
                    <p:nvPr/>
                  </p:nvSpPr>
                  <p:spPr bwMode="auto">
                    <a:xfrm>
                      <a:off x="815" y="360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0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2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2 w 2"/>
                        <a:gd name="T35" fmla="*/ 2 h 4"/>
                        <a:gd name="T36" fmla="*/ 2 w 2"/>
                        <a:gd name="T37" fmla="*/ 2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0 h 4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2"/>
                        <a:gd name="T73" fmla="*/ 0 h 4"/>
                        <a:gd name="T74" fmla="*/ 2 w 2"/>
                        <a:gd name="T75" fmla="*/ 4 h 4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2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3" name="Freeform 1328"/>
                    <p:cNvSpPr>
                      <a:spLocks/>
                    </p:cNvSpPr>
                    <p:nvPr/>
                  </p:nvSpPr>
                  <p:spPr bwMode="auto">
                    <a:xfrm>
                      <a:off x="816" y="360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1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"/>
                        <a:gd name="T43" fmla="*/ 0 h 1"/>
                        <a:gd name="T44" fmla="*/ 1 w 1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4" name="Freeform 1329"/>
                    <p:cNvSpPr>
                      <a:spLocks/>
                    </p:cNvSpPr>
                    <p:nvPr/>
                  </p:nvSpPr>
                  <p:spPr bwMode="auto">
                    <a:xfrm>
                      <a:off x="816" y="3608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3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1 w 1"/>
                        <a:gd name="T9" fmla="*/ 3 h 3"/>
                        <a:gd name="T10" fmla="*/ 1 w 1"/>
                        <a:gd name="T11" fmla="*/ 3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1 w 1"/>
                        <a:gd name="T17" fmla="*/ 1 h 3"/>
                        <a:gd name="T18" fmla="*/ 1 w 1"/>
                        <a:gd name="T19" fmla="*/ 1 h 3"/>
                        <a:gd name="T20" fmla="*/ 1 w 1"/>
                        <a:gd name="T21" fmla="*/ 1 h 3"/>
                        <a:gd name="T22" fmla="*/ 1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"/>
                        <a:gd name="T49" fmla="*/ 0 h 3"/>
                        <a:gd name="T50" fmla="*/ 1 w 1"/>
                        <a:gd name="T51" fmla="*/ 3 h 3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5" name="Freeform 1330"/>
                    <p:cNvSpPr>
                      <a:spLocks/>
                    </p:cNvSpPr>
                    <p:nvPr/>
                  </p:nvSpPr>
                  <p:spPr bwMode="auto">
                    <a:xfrm>
                      <a:off x="818" y="360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3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5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5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3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6" name="Freeform 1331"/>
                    <p:cNvSpPr>
                      <a:spLocks/>
                    </p:cNvSpPr>
                    <p:nvPr/>
                  </p:nvSpPr>
                  <p:spPr bwMode="auto">
                    <a:xfrm>
                      <a:off x="818" y="3608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1 h 3"/>
                        <a:gd name="T6" fmla="*/ 0 w 3"/>
                        <a:gd name="T7" fmla="*/ 1 h 3"/>
                        <a:gd name="T8" fmla="*/ 0 w 3"/>
                        <a:gd name="T9" fmla="*/ 1 h 3"/>
                        <a:gd name="T10" fmla="*/ 0 w 3"/>
                        <a:gd name="T11" fmla="*/ 1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2 w 3"/>
                        <a:gd name="T31" fmla="*/ 0 h 3"/>
                        <a:gd name="T32" fmla="*/ 2 w 3"/>
                        <a:gd name="T33" fmla="*/ 0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3"/>
                        <a:gd name="T53" fmla="*/ 3 w 3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7" name="Freeform 1332"/>
                    <p:cNvSpPr>
                      <a:spLocks/>
                    </p:cNvSpPr>
                    <p:nvPr/>
                  </p:nvSpPr>
                  <p:spPr bwMode="auto">
                    <a:xfrm>
                      <a:off x="822" y="360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0 w 2"/>
                        <a:gd name="T25" fmla="*/ 1 h 5"/>
                        <a:gd name="T26" fmla="*/ 1 w 2"/>
                        <a:gd name="T27" fmla="*/ 1 h 5"/>
                        <a:gd name="T28" fmla="*/ 1 w 2"/>
                        <a:gd name="T29" fmla="*/ 0 h 5"/>
                        <a:gd name="T30" fmla="*/ 1 w 2"/>
                        <a:gd name="T31" fmla="*/ 1 h 5"/>
                        <a:gd name="T32" fmla="*/ 1 w 2"/>
                        <a:gd name="T33" fmla="*/ 1 h 5"/>
                        <a:gd name="T34" fmla="*/ 2 w 2"/>
                        <a:gd name="T35" fmla="*/ 1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3 h 5"/>
                        <a:gd name="T50" fmla="*/ 0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8" name="Freeform 1333"/>
                    <p:cNvSpPr>
                      <a:spLocks/>
                    </p:cNvSpPr>
                    <p:nvPr/>
                  </p:nvSpPr>
                  <p:spPr bwMode="auto">
                    <a:xfrm>
                      <a:off x="822" y="3607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1 h 1"/>
                        <a:gd name="T2" fmla="*/ 1 w 2"/>
                        <a:gd name="T3" fmla="*/ 1 h 1"/>
                        <a:gd name="T4" fmla="*/ 1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0 h 1"/>
                        <a:gd name="T12" fmla="*/ 1 w 2"/>
                        <a:gd name="T13" fmla="*/ 0 h 1"/>
                        <a:gd name="T14" fmla="*/ 1 w 2"/>
                        <a:gd name="T15" fmla="*/ 0 h 1"/>
                        <a:gd name="T16" fmla="*/ 1 w 2"/>
                        <a:gd name="T17" fmla="*/ 0 h 1"/>
                        <a:gd name="T18" fmla="*/ 1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1 h 1"/>
                        <a:gd name="T30" fmla="*/ 1 w 2"/>
                        <a:gd name="T31" fmla="*/ 1 h 1"/>
                        <a:gd name="T32" fmla="*/ 1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89" name="Freeform 1334"/>
                    <p:cNvSpPr>
                      <a:spLocks/>
                    </p:cNvSpPr>
                    <p:nvPr/>
                  </p:nvSpPr>
                  <p:spPr bwMode="auto">
                    <a:xfrm>
                      <a:off x="733" y="361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2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0" name="Freeform 1335"/>
                    <p:cNvSpPr>
                      <a:spLocks/>
                    </p:cNvSpPr>
                    <p:nvPr/>
                  </p:nvSpPr>
                  <p:spPr bwMode="auto">
                    <a:xfrm>
                      <a:off x="737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1" name="Freeform 1336"/>
                    <p:cNvSpPr>
                      <a:spLocks/>
                    </p:cNvSpPr>
                    <p:nvPr/>
                  </p:nvSpPr>
                  <p:spPr bwMode="auto">
                    <a:xfrm>
                      <a:off x="741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2" name="Freeform 1337"/>
                    <p:cNvSpPr>
                      <a:spLocks/>
                    </p:cNvSpPr>
                    <p:nvPr/>
                  </p:nvSpPr>
                  <p:spPr bwMode="auto">
                    <a:xfrm>
                      <a:off x="746" y="361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1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1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3" name="Freeform 133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8" y="361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1 w 2"/>
                        <a:gd name="T23" fmla="*/ 4 h 5"/>
                        <a:gd name="T24" fmla="*/ 1 w 2"/>
                        <a:gd name="T25" fmla="*/ 1 h 5"/>
                        <a:gd name="T26" fmla="*/ 0 w 2"/>
                        <a:gd name="T27" fmla="*/ 4 h 5"/>
                        <a:gd name="T28" fmla="*/ 1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1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4" name="Rectangle 133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52" y="362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5" name="Freeform 1340"/>
                    <p:cNvSpPr>
                      <a:spLocks/>
                    </p:cNvSpPr>
                    <p:nvPr/>
                  </p:nvSpPr>
                  <p:spPr bwMode="auto">
                    <a:xfrm>
                      <a:off x="753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2 w 3"/>
                        <a:gd name="T11" fmla="*/ 2 h 5"/>
                        <a:gd name="T12" fmla="*/ 2 w 3"/>
                        <a:gd name="T13" fmla="*/ 2 h 5"/>
                        <a:gd name="T14" fmla="*/ 2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2 w 3"/>
                        <a:gd name="T23" fmla="*/ 4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2 w 3"/>
                        <a:gd name="T55" fmla="*/ 5 h 5"/>
                        <a:gd name="T56" fmla="*/ 2 w 3"/>
                        <a:gd name="T57" fmla="*/ 4 h 5"/>
                        <a:gd name="T58" fmla="*/ 2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6" name="Freeform 1341"/>
                    <p:cNvSpPr>
                      <a:spLocks/>
                    </p:cNvSpPr>
                    <p:nvPr/>
                  </p:nvSpPr>
                  <p:spPr bwMode="auto">
                    <a:xfrm>
                      <a:off x="756" y="361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7" name="Freeform 13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9" y="362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1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1 w 1"/>
                        <a:gd name="T37" fmla="*/ 3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8" name="Freeform 1343"/>
                    <p:cNvSpPr>
                      <a:spLocks/>
                    </p:cNvSpPr>
                    <p:nvPr/>
                  </p:nvSpPr>
                  <p:spPr bwMode="auto">
                    <a:xfrm>
                      <a:off x="763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1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899" name="Freeform 1344"/>
                    <p:cNvSpPr>
                      <a:spLocks/>
                    </p:cNvSpPr>
                    <p:nvPr/>
                  </p:nvSpPr>
                  <p:spPr bwMode="auto">
                    <a:xfrm>
                      <a:off x="765" y="3619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2 h 5"/>
                        <a:gd name="T2" fmla="*/ 1 w 4"/>
                        <a:gd name="T3" fmla="*/ 2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4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2 w 4"/>
                        <a:gd name="T25" fmla="*/ 2 h 5"/>
                        <a:gd name="T26" fmla="*/ 2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4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2 h 5"/>
                        <a:gd name="T44" fmla="*/ 2 w 4"/>
                        <a:gd name="T45" fmla="*/ 1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1 h 5"/>
                        <a:gd name="T56" fmla="*/ 1 w 4"/>
                        <a:gd name="T57" fmla="*/ 1 h 5"/>
                        <a:gd name="T58" fmla="*/ 1 w 4"/>
                        <a:gd name="T59" fmla="*/ 1 h 5"/>
                        <a:gd name="T60" fmla="*/ 1 w 4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0" name="Freeform 13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69" y="361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2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1" name="Freeform 1346"/>
                    <p:cNvSpPr>
                      <a:spLocks/>
                    </p:cNvSpPr>
                    <p:nvPr/>
                  </p:nvSpPr>
                  <p:spPr bwMode="auto">
                    <a:xfrm>
                      <a:off x="772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2" name="Freeform 1347"/>
                    <p:cNvSpPr>
                      <a:spLocks/>
                    </p:cNvSpPr>
                    <p:nvPr/>
                  </p:nvSpPr>
                  <p:spPr bwMode="auto">
                    <a:xfrm>
                      <a:off x="775" y="361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1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2 w 3"/>
                        <a:gd name="T25" fmla="*/ 2 h 5"/>
                        <a:gd name="T26" fmla="*/ 2 w 3"/>
                        <a:gd name="T27" fmla="*/ 2 h 5"/>
                        <a:gd name="T28" fmla="*/ 2 w 3"/>
                        <a:gd name="T29" fmla="*/ 2 h 5"/>
                        <a:gd name="T30" fmla="*/ 2 w 3"/>
                        <a:gd name="T31" fmla="*/ 2 h 5"/>
                        <a:gd name="T32" fmla="*/ 3 w 3"/>
                        <a:gd name="T33" fmla="*/ 4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2 w 3"/>
                        <a:gd name="T39" fmla="*/ 4 h 5"/>
                        <a:gd name="T40" fmla="*/ 2 w 3"/>
                        <a:gd name="T41" fmla="*/ 5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4 h 5"/>
                        <a:gd name="T76" fmla="*/ 2 w 3"/>
                        <a:gd name="T77" fmla="*/ 4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2 w 3"/>
                        <a:gd name="T91" fmla="*/ 2 h 5"/>
                        <a:gd name="T92" fmla="*/ 2 w 3"/>
                        <a:gd name="T93" fmla="*/ 2 h 5"/>
                        <a:gd name="T94" fmla="*/ 2 w 3"/>
                        <a:gd name="T95" fmla="*/ 2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1 h 5"/>
                        <a:gd name="T106" fmla="*/ 1 w 3"/>
                        <a:gd name="T107" fmla="*/ 1 h 5"/>
                        <a:gd name="T108" fmla="*/ 1 w 3"/>
                        <a:gd name="T109" fmla="*/ 1 h 5"/>
                        <a:gd name="T110" fmla="*/ 1 w 3"/>
                        <a:gd name="T111" fmla="*/ 1 h 5"/>
                        <a:gd name="T112" fmla="*/ 1 w 3"/>
                        <a:gd name="T113" fmla="*/ 1 h 5"/>
                        <a:gd name="T114" fmla="*/ 1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3" name="Freeform 13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8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3 w 3"/>
                        <a:gd name="T7" fmla="*/ 5 h 5"/>
                        <a:gd name="T8" fmla="*/ 2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0 w 3"/>
                        <a:gd name="T15" fmla="*/ 2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1 h 5"/>
                        <a:gd name="T22" fmla="*/ 0 w 3"/>
                        <a:gd name="T23" fmla="*/ 1 h 5"/>
                        <a:gd name="T24" fmla="*/ 2 w 3"/>
                        <a:gd name="T25" fmla="*/ 0 h 5"/>
                        <a:gd name="T26" fmla="*/ 2 w 3"/>
                        <a:gd name="T27" fmla="*/ 0 h 5"/>
                        <a:gd name="T28" fmla="*/ 3 w 3"/>
                        <a:gd name="T29" fmla="*/ 1 h 5"/>
                        <a:gd name="T30" fmla="*/ 3 w 3"/>
                        <a:gd name="T31" fmla="*/ 1 h 5"/>
                        <a:gd name="T32" fmla="*/ 3 w 3"/>
                        <a:gd name="T33" fmla="*/ 2 h 5"/>
                        <a:gd name="T34" fmla="*/ 3 w 3"/>
                        <a:gd name="T35" fmla="*/ 2 h 5"/>
                        <a:gd name="T36" fmla="*/ 2 w 3"/>
                        <a:gd name="T37" fmla="*/ 1 h 5"/>
                        <a:gd name="T38" fmla="*/ 2 w 3"/>
                        <a:gd name="T39" fmla="*/ 1 h 5"/>
                        <a:gd name="T40" fmla="*/ 0 w 3"/>
                        <a:gd name="T41" fmla="*/ 1 h 5"/>
                        <a:gd name="T42" fmla="*/ 2 w 3"/>
                        <a:gd name="T43" fmla="*/ 2 h 5"/>
                        <a:gd name="T44" fmla="*/ 2 w 3"/>
                        <a:gd name="T45" fmla="*/ 2 h 5"/>
                        <a:gd name="T46" fmla="*/ 3 w 3"/>
                        <a:gd name="T47" fmla="*/ 2 h 5"/>
                        <a:gd name="T48" fmla="*/ 3 w 3"/>
                        <a:gd name="T49" fmla="*/ 2 h 5"/>
                        <a:gd name="T50" fmla="*/ 3 w 3"/>
                        <a:gd name="T51" fmla="*/ 1 h 5"/>
                        <a:gd name="T52" fmla="*/ 3 w 3"/>
                        <a:gd name="T53" fmla="*/ 1 h 5"/>
                        <a:gd name="T54" fmla="*/ 2 w 3"/>
                        <a:gd name="T55" fmla="*/ 1 h 5"/>
                        <a:gd name="T56" fmla="*/ 2 w 3"/>
                        <a:gd name="T57" fmla="*/ 2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3 w 3"/>
                        <a:gd name="T67" fmla="*/ 5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4" name="Freeform 1349"/>
                    <p:cNvSpPr>
                      <a:spLocks/>
                    </p:cNvSpPr>
                    <p:nvPr/>
                  </p:nvSpPr>
                  <p:spPr bwMode="auto">
                    <a:xfrm>
                      <a:off x="733" y="361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2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5" name="Freeform 1350"/>
                    <p:cNvSpPr>
                      <a:spLocks/>
                    </p:cNvSpPr>
                    <p:nvPr/>
                  </p:nvSpPr>
                  <p:spPr bwMode="auto">
                    <a:xfrm>
                      <a:off x="737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6" name="Freeform 1351"/>
                    <p:cNvSpPr>
                      <a:spLocks/>
                    </p:cNvSpPr>
                    <p:nvPr/>
                  </p:nvSpPr>
                  <p:spPr bwMode="auto">
                    <a:xfrm>
                      <a:off x="741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7" name="Freeform 1352"/>
                    <p:cNvSpPr>
                      <a:spLocks/>
                    </p:cNvSpPr>
                    <p:nvPr/>
                  </p:nvSpPr>
                  <p:spPr bwMode="auto">
                    <a:xfrm>
                      <a:off x="746" y="361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1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1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8" name="Freeform 1353"/>
                    <p:cNvSpPr>
                      <a:spLocks/>
                    </p:cNvSpPr>
                    <p:nvPr/>
                  </p:nvSpPr>
                  <p:spPr bwMode="auto">
                    <a:xfrm>
                      <a:off x="748" y="361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09" name="Freeform 1354"/>
                    <p:cNvSpPr>
                      <a:spLocks/>
                    </p:cNvSpPr>
                    <p:nvPr/>
                  </p:nvSpPr>
                  <p:spPr bwMode="auto">
                    <a:xfrm>
                      <a:off x="748" y="3620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0" name="Rectangle 13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52" y="362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1" name="Freeform 1356"/>
                    <p:cNvSpPr>
                      <a:spLocks/>
                    </p:cNvSpPr>
                    <p:nvPr/>
                  </p:nvSpPr>
                  <p:spPr bwMode="auto">
                    <a:xfrm>
                      <a:off x="753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2 w 3"/>
                        <a:gd name="T11" fmla="*/ 2 h 5"/>
                        <a:gd name="T12" fmla="*/ 2 w 3"/>
                        <a:gd name="T13" fmla="*/ 2 h 5"/>
                        <a:gd name="T14" fmla="*/ 2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2 w 3"/>
                        <a:gd name="T23" fmla="*/ 4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2 w 3"/>
                        <a:gd name="T55" fmla="*/ 5 h 5"/>
                        <a:gd name="T56" fmla="*/ 2 w 3"/>
                        <a:gd name="T57" fmla="*/ 4 h 5"/>
                        <a:gd name="T58" fmla="*/ 2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2" name="Freeform 1357"/>
                    <p:cNvSpPr>
                      <a:spLocks/>
                    </p:cNvSpPr>
                    <p:nvPr/>
                  </p:nvSpPr>
                  <p:spPr bwMode="auto">
                    <a:xfrm>
                      <a:off x="756" y="361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3" name="Freeform 1358"/>
                    <p:cNvSpPr>
                      <a:spLocks/>
                    </p:cNvSpPr>
                    <p:nvPr/>
                  </p:nvSpPr>
                  <p:spPr bwMode="auto">
                    <a:xfrm>
                      <a:off x="759" y="362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4" name="Freeform 1359"/>
                    <p:cNvSpPr>
                      <a:spLocks/>
                    </p:cNvSpPr>
                    <p:nvPr/>
                  </p:nvSpPr>
                  <p:spPr bwMode="auto">
                    <a:xfrm>
                      <a:off x="759" y="36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5" name="Freeform 1360"/>
                    <p:cNvSpPr>
                      <a:spLocks/>
                    </p:cNvSpPr>
                    <p:nvPr/>
                  </p:nvSpPr>
                  <p:spPr bwMode="auto">
                    <a:xfrm>
                      <a:off x="763" y="361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1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6" name="Freeform 1361"/>
                    <p:cNvSpPr>
                      <a:spLocks/>
                    </p:cNvSpPr>
                    <p:nvPr/>
                  </p:nvSpPr>
                  <p:spPr bwMode="auto">
                    <a:xfrm>
                      <a:off x="765" y="3619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2 h 5"/>
                        <a:gd name="T2" fmla="*/ 1 w 4"/>
                        <a:gd name="T3" fmla="*/ 2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4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2 w 4"/>
                        <a:gd name="T25" fmla="*/ 2 h 5"/>
                        <a:gd name="T26" fmla="*/ 2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4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2 h 5"/>
                        <a:gd name="T44" fmla="*/ 2 w 4"/>
                        <a:gd name="T45" fmla="*/ 1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1 h 5"/>
                        <a:gd name="T56" fmla="*/ 1 w 4"/>
                        <a:gd name="T57" fmla="*/ 1 h 5"/>
                        <a:gd name="T58" fmla="*/ 1 w 4"/>
                        <a:gd name="T59" fmla="*/ 1 h 5"/>
                        <a:gd name="T60" fmla="*/ 1 w 4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7" name="Freeform 1362"/>
                    <p:cNvSpPr>
                      <a:spLocks/>
                    </p:cNvSpPr>
                    <p:nvPr/>
                  </p:nvSpPr>
                  <p:spPr bwMode="auto">
                    <a:xfrm>
                      <a:off x="769" y="361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8" name="Freeform 1363"/>
                    <p:cNvSpPr>
                      <a:spLocks/>
                    </p:cNvSpPr>
                    <p:nvPr/>
                  </p:nvSpPr>
                  <p:spPr bwMode="auto">
                    <a:xfrm>
                      <a:off x="770" y="362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19" name="Freeform 1364"/>
                    <p:cNvSpPr>
                      <a:spLocks/>
                    </p:cNvSpPr>
                    <p:nvPr/>
                  </p:nvSpPr>
                  <p:spPr bwMode="auto">
                    <a:xfrm>
                      <a:off x="772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0" name="Freeform 1365"/>
                    <p:cNvSpPr>
                      <a:spLocks/>
                    </p:cNvSpPr>
                    <p:nvPr/>
                  </p:nvSpPr>
                  <p:spPr bwMode="auto">
                    <a:xfrm>
                      <a:off x="775" y="361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1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2 w 3"/>
                        <a:gd name="T25" fmla="*/ 2 h 5"/>
                        <a:gd name="T26" fmla="*/ 2 w 3"/>
                        <a:gd name="T27" fmla="*/ 2 h 5"/>
                        <a:gd name="T28" fmla="*/ 2 w 3"/>
                        <a:gd name="T29" fmla="*/ 2 h 5"/>
                        <a:gd name="T30" fmla="*/ 2 w 3"/>
                        <a:gd name="T31" fmla="*/ 2 h 5"/>
                        <a:gd name="T32" fmla="*/ 3 w 3"/>
                        <a:gd name="T33" fmla="*/ 4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2 w 3"/>
                        <a:gd name="T39" fmla="*/ 4 h 5"/>
                        <a:gd name="T40" fmla="*/ 2 w 3"/>
                        <a:gd name="T41" fmla="*/ 5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4 h 5"/>
                        <a:gd name="T76" fmla="*/ 2 w 3"/>
                        <a:gd name="T77" fmla="*/ 4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2 w 3"/>
                        <a:gd name="T91" fmla="*/ 2 h 5"/>
                        <a:gd name="T92" fmla="*/ 2 w 3"/>
                        <a:gd name="T93" fmla="*/ 2 h 5"/>
                        <a:gd name="T94" fmla="*/ 2 w 3"/>
                        <a:gd name="T95" fmla="*/ 2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1 h 5"/>
                        <a:gd name="T106" fmla="*/ 1 w 3"/>
                        <a:gd name="T107" fmla="*/ 1 h 5"/>
                        <a:gd name="T108" fmla="*/ 1 w 3"/>
                        <a:gd name="T109" fmla="*/ 1 h 5"/>
                        <a:gd name="T110" fmla="*/ 1 w 3"/>
                        <a:gd name="T111" fmla="*/ 1 h 5"/>
                        <a:gd name="T112" fmla="*/ 1 w 3"/>
                        <a:gd name="T113" fmla="*/ 1 h 5"/>
                        <a:gd name="T114" fmla="*/ 1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1" name="Freeform 1366"/>
                    <p:cNvSpPr>
                      <a:spLocks/>
                    </p:cNvSpPr>
                    <p:nvPr/>
                  </p:nvSpPr>
                  <p:spPr bwMode="auto">
                    <a:xfrm>
                      <a:off x="778" y="361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2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2 w 3"/>
                        <a:gd name="T17" fmla="*/ 5 h 5"/>
                        <a:gd name="T18" fmla="*/ 2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2 h 5"/>
                        <a:gd name="T30" fmla="*/ 0 w 3"/>
                        <a:gd name="T31" fmla="*/ 2 h 5"/>
                        <a:gd name="T32" fmla="*/ 2 w 3"/>
                        <a:gd name="T33" fmla="*/ 2 h 5"/>
                        <a:gd name="T34" fmla="*/ 0 w 3"/>
                        <a:gd name="T35" fmla="*/ 2 h 5"/>
                        <a:gd name="T36" fmla="*/ 0 w 3"/>
                        <a:gd name="T37" fmla="*/ 2 h 5"/>
                        <a:gd name="T38" fmla="*/ 0 w 3"/>
                        <a:gd name="T39" fmla="*/ 2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0 w 3"/>
                        <a:gd name="T47" fmla="*/ 1 h 5"/>
                        <a:gd name="T48" fmla="*/ 2 w 3"/>
                        <a:gd name="T49" fmla="*/ 1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3 w 3"/>
                        <a:gd name="T57" fmla="*/ 1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2 h 5"/>
                        <a:gd name="T68" fmla="*/ 3 w 3"/>
                        <a:gd name="T69" fmla="*/ 2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2" name="Freeform 1367"/>
                    <p:cNvSpPr>
                      <a:spLocks/>
                    </p:cNvSpPr>
                    <p:nvPr/>
                  </p:nvSpPr>
                  <p:spPr bwMode="auto">
                    <a:xfrm>
                      <a:off x="778" y="3620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2 w 3"/>
                        <a:gd name="T7" fmla="*/ 0 h 1"/>
                        <a:gd name="T8" fmla="*/ 0 w 3"/>
                        <a:gd name="T9" fmla="*/ 0 h 1"/>
                        <a:gd name="T10" fmla="*/ 2 w 3"/>
                        <a:gd name="T11" fmla="*/ 1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3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0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3" name="Freeform 1368"/>
                    <p:cNvSpPr>
                      <a:spLocks/>
                    </p:cNvSpPr>
                    <p:nvPr/>
                  </p:nvSpPr>
                  <p:spPr bwMode="auto">
                    <a:xfrm>
                      <a:off x="778" y="3621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0 h 3"/>
                        <a:gd name="T6" fmla="*/ 0 w 3"/>
                        <a:gd name="T7" fmla="*/ 2 h 3"/>
                        <a:gd name="T8" fmla="*/ 0 w 3"/>
                        <a:gd name="T9" fmla="*/ 2 h 3"/>
                        <a:gd name="T10" fmla="*/ 0 w 3"/>
                        <a:gd name="T11" fmla="*/ 2 h 3"/>
                        <a:gd name="T12" fmla="*/ 0 w 3"/>
                        <a:gd name="T13" fmla="*/ 2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2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0 h 3"/>
                        <a:gd name="T34" fmla="*/ 3 w 3"/>
                        <a:gd name="T35" fmla="*/ 0 h 3"/>
                        <a:gd name="T36" fmla="*/ 2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4" name="Freeform 1369"/>
                    <p:cNvSpPr>
                      <a:spLocks/>
                    </p:cNvSpPr>
                    <p:nvPr/>
                  </p:nvSpPr>
                  <p:spPr bwMode="auto">
                    <a:xfrm>
                      <a:off x="803" y="361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5" name="Freeform 1370"/>
                    <p:cNvSpPr>
                      <a:spLocks/>
                    </p:cNvSpPr>
                    <p:nvPr/>
                  </p:nvSpPr>
                  <p:spPr bwMode="auto">
                    <a:xfrm>
                      <a:off x="805" y="361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1 h 3"/>
                        <a:gd name="T20" fmla="*/ 2 w 4"/>
                        <a:gd name="T21" fmla="*/ 1 h 3"/>
                        <a:gd name="T22" fmla="*/ 2 w 4"/>
                        <a:gd name="T23" fmla="*/ 1 h 3"/>
                        <a:gd name="T24" fmla="*/ 2 w 4"/>
                        <a:gd name="T25" fmla="*/ 2 h 3"/>
                        <a:gd name="T26" fmla="*/ 2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2 w 4"/>
                        <a:gd name="T39" fmla="*/ 1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2 w 4"/>
                        <a:gd name="T45" fmla="*/ 1 h 3"/>
                        <a:gd name="T46" fmla="*/ 2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0 h 3"/>
                        <a:gd name="T60" fmla="*/ 0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6" name="Freeform 1371"/>
                    <p:cNvSpPr>
                      <a:spLocks/>
                    </p:cNvSpPr>
                    <p:nvPr/>
                  </p:nvSpPr>
                  <p:spPr bwMode="auto">
                    <a:xfrm>
                      <a:off x="809" y="361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2 w 2"/>
                        <a:gd name="T43" fmla="*/ 3 h 3"/>
                        <a:gd name="T44" fmla="*/ 1 w 2"/>
                        <a:gd name="T45" fmla="*/ 3 h 3"/>
                        <a:gd name="T46" fmla="*/ 1 w 2"/>
                        <a:gd name="T47" fmla="*/ 3 h 3"/>
                        <a:gd name="T48" fmla="*/ 1 w 2"/>
                        <a:gd name="T49" fmla="*/ 3 h 3"/>
                        <a:gd name="T50" fmla="*/ 0 w 2"/>
                        <a:gd name="T51" fmla="*/ 3 h 3"/>
                        <a:gd name="T52" fmla="*/ 0 w 2"/>
                        <a:gd name="T53" fmla="*/ 3 h 3"/>
                        <a:gd name="T54" fmla="*/ 0 w 2"/>
                        <a:gd name="T55" fmla="*/ 2 h 3"/>
                        <a:gd name="T56" fmla="*/ 0 w 2"/>
                        <a:gd name="T57" fmla="*/ 2 h 3"/>
                        <a:gd name="T58" fmla="*/ 0 w 2"/>
                        <a:gd name="T59" fmla="*/ 3 h 3"/>
                        <a:gd name="T60" fmla="*/ 0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2 h 3"/>
                        <a:gd name="T78" fmla="*/ 2 w 2"/>
                        <a:gd name="T79" fmla="*/ 2 h 3"/>
                        <a:gd name="T80" fmla="*/ 1 w 2"/>
                        <a:gd name="T81" fmla="*/ 2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1 h 3"/>
                        <a:gd name="T88" fmla="*/ 1 w 2"/>
                        <a:gd name="T89" fmla="*/ 1 h 3"/>
                        <a:gd name="T90" fmla="*/ 1 w 2"/>
                        <a:gd name="T91" fmla="*/ 1 h 3"/>
                        <a:gd name="T92" fmla="*/ 1 w 2"/>
                        <a:gd name="T93" fmla="*/ 1 h 3"/>
                        <a:gd name="T94" fmla="*/ 2 w 2"/>
                        <a:gd name="T95" fmla="*/ 1 h 3"/>
                        <a:gd name="T96" fmla="*/ 2 w 2"/>
                        <a:gd name="T97" fmla="*/ 1 h 3"/>
                        <a:gd name="T98" fmla="*/ 2 w 2"/>
                        <a:gd name="T99" fmla="*/ 1 h 3"/>
                        <a:gd name="T100" fmla="*/ 2 w 2"/>
                        <a:gd name="T101" fmla="*/ 0 h 3"/>
                        <a:gd name="T102" fmla="*/ 2 w 2"/>
                        <a:gd name="T103" fmla="*/ 0 h 3"/>
                        <a:gd name="T104" fmla="*/ 1 w 2"/>
                        <a:gd name="T105" fmla="*/ 0 h 3"/>
                        <a:gd name="T106" fmla="*/ 1 w 2"/>
                        <a:gd name="T107" fmla="*/ 0 h 3"/>
                        <a:gd name="T108" fmla="*/ 1 w 2"/>
                        <a:gd name="T109" fmla="*/ 0 h 3"/>
                        <a:gd name="T110" fmla="*/ 1 w 2"/>
                        <a:gd name="T111" fmla="*/ 0 h 3"/>
                        <a:gd name="T112" fmla="*/ 0 w 2"/>
                        <a:gd name="T113" fmla="*/ 0 h 3"/>
                        <a:gd name="T114" fmla="*/ 0 w 2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3"/>
                        <a:gd name="T176" fmla="*/ 2 w 2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7" name="Freeform 1372"/>
                    <p:cNvSpPr>
                      <a:spLocks/>
                    </p:cNvSpPr>
                    <p:nvPr/>
                  </p:nvSpPr>
                  <p:spPr bwMode="auto">
                    <a:xfrm>
                      <a:off x="803" y="361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8" name="Freeform 1373"/>
                    <p:cNvSpPr>
                      <a:spLocks/>
                    </p:cNvSpPr>
                    <p:nvPr/>
                  </p:nvSpPr>
                  <p:spPr bwMode="auto">
                    <a:xfrm>
                      <a:off x="805" y="361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1 h 3"/>
                        <a:gd name="T20" fmla="*/ 2 w 4"/>
                        <a:gd name="T21" fmla="*/ 1 h 3"/>
                        <a:gd name="T22" fmla="*/ 2 w 4"/>
                        <a:gd name="T23" fmla="*/ 1 h 3"/>
                        <a:gd name="T24" fmla="*/ 2 w 4"/>
                        <a:gd name="T25" fmla="*/ 2 h 3"/>
                        <a:gd name="T26" fmla="*/ 2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2 w 4"/>
                        <a:gd name="T39" fmla="*/ 1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2 w 4"/>
                        <a:gd name="T45" fmla="*/ 1 h 3"/>
                        <a:gd name="T46" fmla="*/ 2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0 h 3"/>
                        <a:gd name="T60" fmla="*/ 0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29" name="Freeform 1374"/>
                    <p:cNvSpPr>
                      <a:spLocks/>
                    </p:cNvSpPr>
                    <p:nvPr/>
                  </p:nvSpPr>
                  <p:spPr bwMode="auto">
                    <a:xfrm>
                      <a:off x="809" y="361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2 w 2"/>
                        <a:gd name="T43" fmla="*/ 3 h 3"/>
                        <a:gd name="T44" fmla="*/ 1 w 2"/>
                        <a:gd name="T45" fmla="*/ 3 h 3"/>
                        <a:gd name="T46" fmla="*/ 1 w 2"/>
                        <a:gd name="T47" fmla="*/ 3 h 3"/>
                        <a:gd name="T48" fmla="*/ 1 w 2"/>
                        <a:gd name="T49" fmla="*/ 3 h 3"/>
                        <a:gd name="T50" fmla="*/ 0 w 2"/>
                        <a:gd name="T51" fmla="*/ 3 h 3"/>
                        <a:gd name="T52" fmla="*/ 0 w 2"/>
                        <a:gd name="T53" fmla="*/ 3 h 3"/>
                        <a:gd name="T54" fmla="*/ 0 w 2"/>
                        <a:gd name="T55" fmla="*/ 2 h 3"/>
                        <a:gd name="T56" fmla="*/ 0 w 2"/>
                        <a:gd name="T57" fmla="*/ 2 h 3"/>
                        <a:gd name="T58" fmla="*/ 0 w 2"/>
                        <a:gd name="T59" fmla="*/ 3 h 3"/>
                        <a:gd name="T60" fmla="*/ 0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2 h 3"/>
                        <a:gd name="T78" fmla="*/ 2 w 2"/>
                        <a:gd name="T79" fmla="*/ 2 h 3"/>
                        <a:gd name="T80" fmla="*/ 1 w 2"/>
                        <a:gd name="T81" fmla="*/ 2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1 h 3"/>
                        <a:gd name="T88" fmla="*/ 1 w 2"/>
                        <a:gd name="T89" fmla="*/ 1 h 3"/>
                        <a:gd name="T90" fmla="*/ 1 w 2"/>
                        <a:gd name="T91" fmla="*/ 1 h 3"/>
                        <a:gd name="T92" fmla="*/ 1 w 2"/>
                        <a:gd name="T93" fmla="*/ 1 h 3"/>
                        <a:gd name="T94" fmla="*/ 2 w 2"/>
                        <a:gd name="T95" fmla="*/ 1 h 3"/>
                        <a:gd name="T96" fmla="*/ 2 w 2"/>
                        <a:gd name="T97" fmla="*/ 1 h 3"/>
                        <a:gd name="T98" fmla="*/ 2 w 2"/>
                        <a:gd name="T99" fmla="*/ 1 h 3"/>
                        <a:gd name="T100" fmla="*/ 2 w 2"/>
                        <a:gd name="T101" fmla="*/ 0 h 3"/>
                        <a:gd name="T102" fmla="*/ 2 w 2"/>
                        <a:gd name="T103" fmla="*/ 0 h 3"/>
                        <a:gd name="T104" fmla="*/ 1 w 2"/>
                        <a:gd name="T105" fmla="*/ 0 h 3"/>
                        <a:gd name="T106" fmla="*/ 1 w 2"/>
                        <a:gd name="T107" fmla="*/ 0 h 3"/>
                        <a:gd name="T108" fmla="*/ 1 w 2"/>
                        <a:gd name="T109" fmla="*/ 0 h 3"/>
                        <a:gd name="T110" fmla="*/ 1 w 2"/>
                        <a:gd name="T111" fmla="*/ 0 h 3"/>
                        <a:gd name="T112" fmla="*/ 0 w 2"/>
                        <a:gd name="T113" fmla="*/ 0 h 3"/>
                        <a:gd name="T114" fmla="*/ 0 w 2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3"/>
                        <a:gd name="T176" fmla="*/ 2 w 2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0" name="Freeform 1375"/>
                    <p:cNvSpPr>
                      <a:spLocks/>
                    </p:cNvSpPr>
                    <p:nvPr/>
                  </p:nvSpPr>
                  <p:spPr bwMode="auto">
                    <a:xfrm>
                      <a:off x="862" y="361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3 h 5"/>
                        <a:gd name="T8" fmla="*/ 3 w 4"/>
                        <a:gd name="T9" fmla="*/ 0 h 5"/>
                        <a:gd name="T10" fmla="*/ 0 w 4"/>
                        <a:gd name="T11" fmla="*/ 0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1" name="Freeform 1376"/>
                    <p:cNvSpPr>
                      <a:spLocks/>
                    </p:cNvSpPr>
                    <p:nvPr/>
                  </p:nvSpPr>
                  <p:spPr bwMode="auto">
                    <a:xfrm>
                      <a:off x="866" y="361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1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2" name="Freeform 13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69" y="361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3 w 3"/>
                        <a:gd name="T21" fmla="*/ 0 h 5"/>
                        <a:gd name="T22" fmla="*/ 2 w 3"/>
                        <a:gd name="T23" fmla="*/ 2 h 5"/>
                        <a:gd name="T24" fmla="*/ 2 w 3"/>
                        <a:gd name="T25" fmla="*/ 1 h 5"/>
                        <a:gd name="T26" fmla="*/ 0 w 3"/>
                        <a:gd name="T27" fmla="*/ 2 h 5"/>
                        <a:gd name="T28" fmla="*/ 2 w 3"/>
                        <a:gd name="T29" fmla="*/ 2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3" name="Freeform 1378"/>
                    <p:cNvSpPr>
                      <a:spLocks/>
                    </p:cNvSpPr>
                    <p:nvPr/>
                  </p:nvSpPr>
                  <p:spPr bwMode="auto">
                    <a:xfrm>
                      <a:off x="862" y="361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3 h 5"/>
                        <a:gd name="T8" fmla="*/ 3 w 4"/>
                        <a:gd name="T9" fmla="*/ 0 h 5"/>
                        <a:gd name="T10" fmla="*/ 0 w 4"/>
                        <a:gd name="T11" fmla="*/ 0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4" name="Freeform 1379"/>
                    <p:cNvSpPr>
                      <a:spLocks/>
                    </p:cNvSpPr>
                    <p:nvPr/>
                  </p:nvSpPr>
                  <p:spPr bwMode="auto">
                    <a:xfrm>
                      <a:off x="866" y="361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1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5" name="Freeform 1380"/>
                    <p:cNvSpPr>
                      <a:spLocks/>
                    </p:cNvSpPr>
                    <p:nvPr/>
                  </p:nvSpPr>
                  <p:spPr bwMode="auto">
                    <a:xfrm>
                      <a:off x="869" y="361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3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6" name="Freeform 1381"/>
                    <p:cNvSpPr>
                      <a:spLocks/>
                    </p:cNvSpPr>
                    <p:nvPr/>
                  </p:nvSpPr>
                  <p:spPr bwMode="auto">
                    <a:xfrm>
                      <a:off x="869" y="3613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1"/>
                        <a:gd name="T14" fmla="*/ 2 w 2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7" name="Freeform 1382"/>
                    <p:cNvSpPr>
                      <a:spLocks/>
                    </p:cNvSpPr>
                    <p:nvPr/>
                  </p:nvSpPr>
                  <p:spPr bwMode="auto">
                    <a:xfrm>
                      <a:off x="874" y="362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8" name="Freeform 1383"/>
                    <p:cNvSpPr>
                      <a:spLocks/>
                    </p:cNvSpPr>
                    <p:nvPr/>
                  </p:nvSpPr>
                  <p:spPr bwMode="auto">
                    <a:xfrm>
                      <a:off x="878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1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0 h 5"/>
                        <a:gd name="T54" fmla="*/ 0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39" name="Freeform 1384"/>
                    <p:cNvSpPr>
                      <a:spLocks/>
                    </p:cNvSpPr>
                    <p:nvPr/>
                  </p:nvSpPr>
                  <p:spPr bwMode="auto">
                    <a:xfrm>
                      <a:off x="880" y="3621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2 h 5"/>
                        <a:gd name="T4" fmla="*/ 2 w 4"/>
                        <a:gd name="T5" fmla="*/ 2 h 5"/>
                        <a:gd name="T6" fmla="*/ 2 w 4"/>
                        <a:gd name="T7" fmla="*/ 3 h 5"/>
                        <a:gd name="T8" fmla="*/ 2 w 4"/>
                        <a:gd name="T9" fmla="*/ 2 h 5"/>
                        <a:gd name="T10" fmla="*/ 3 w 4"/>
                        <a:gd name="T11" fmla="*/ 2 h 5"/>
                        <a:gd name="T12" fmla="*/ 3 w 4"/>
                        <a:gd name="T13" fmla="*/ 3 h 5"/>
                        <a:gd name="T14" fmla="*/ 3 w 4"/>
                        <a:gd name="T15" fmla="*/ 3 h 5"/>
                        <a:gd name="T16" fmla="*/ 4 w 4"/>
                        <a:gd name="T17" fmla="*/ 3 h 5"/>
                        <a:gd name="T18" fmla="*/ 4 w 4"/>
                        <a:gd name="T19" fmla="*/ 4 h 5"/>
                        <a:gd name="T20" fmla="*/ 4 w 4"/>
                        <a:gd name="T21" fmla="*/ 4 h 5"/>
                        <a:gd name="T22" fmla="*/ 4 w 4"/>
                        <a:gd name="T23" fmla="*/ 4 h 5"/>
                        <a:gd name="T24" fmla="*/ 3 w 4"/>
                        <a:gd name="T25" fmla="*/ 4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2 w 4"/>
                        <a:gd name="T41" fmla="*/ 4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2 w 4"/>
                        <a:gd name="T47" fmla="*/ 4 h 5"/>
                        <a:gd name="T48" fmla="*/ 2 w 4"/>
                        <a:gd name="T49" fmla="*/ 4 h 5"/>
                        <a:gd name="T50" fmla="*/ 2 w 4"/>
                        <a:gd name="T51" fmla="*/ 4 h 5"/>
                        <a:gd name="T52" fmla="*/ 2 w 4"/>
                        <a:gd name="T53" fmla="*/ 4 h 5"/>
                        <a:gd name="T54" fmla="*/ 3 w 4"/>
                        <a:gd name="T55" fmla="*/ 4 h 5"/>
                        <a:gd name="T56" fmla="*/ 3 w 4"/>
                        <a:gd name="T57" fmla="*/ 4 h 5"/>
                        <a:gd name="T58" fmla="*/ 3 w 4"/>
                        <a:gd name="T59" fmla="*/ 4 h 5"/>
                        <a:gd name="T60" fmla="*/ 3 w 4"/>
                        <a:gd name="T61" fmla="*/ 4 h 5"/>
                        <a:gd name="T62" fmla="*/ 3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3 h 5"/>
                        <a:gd name="T72" fmla="*/ 2 w 4"/>
                        <a:gd name="T73" fmla="*/ 3 h 5"/>
                        <a:gd name="T74" fmla="*/ 2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0" name="Freeform 1385"/>
                    <p:cNvSpPr>
                      <a:spLocks/>
                    </p:cNvSpPr>
                    <p:nvPr/>
                  </p:nvSpPr>
                  <p:spPr bwMode="auto">
                    <a:xfrm>
                      <a:off x="886" y="362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2 h 6"/>
                        <a:gd name="T6" fmla="*/ 0 w 2"/>
                        <a:gd name="T7" fmla="*/ 2 h 6"/>
                        <a:gd name="T8" fmla="*/ 0 w 2"/>
                        <a:gd name="T9" fmla="*/ 3 h 6"/>
                        <a:gd name="T10" fmla="*/ 0 w 2"/>
                        <a:gd name="T11" fmla="*/ 3 h 6"/>
                        <a:gd name="T12" fmla="*/ 0 w 2"/>
                        <a:gd name="T13" fmla="*/ 4 h 6"/>
                        <a:gd name="T14" fmla="*/ 0 w 2"/>
                        <a:gd name="T15" fmla="*/ 5 h 6"/>
                        <a:gd name="T16" fmla="*/ 2 w 2"/>
                        <a:gd name="T17" fmla="*/ 5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5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2 h 6"/>
                        <a:gd name="T34" fmla="*/ 0 w 2"/>
                        <a:gd name="T35" fmla="*/ 2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1" name="Freeform 1386"/>
                    <p:cNvSpPr>
                      <a:spLocks/>
                    </p:cNvSpPr>
                    <p:nvPr/>
                  </p:nvSpPr>
                  <p:spPr bwMode="auto">
                    <a:xfrm>
                      <a:off x="889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2" name="Rectangle 138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1" y="3624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3" name="Freeform 13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94" y="36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3 h 5"/>
                        <a:gd name="T36" fmla="*/ 1 w 2"/>
                        <a:gd name="T37" fmla="*/ 0 h 5"/>
                        <a:gd name="T38" fmla="*/ 1 w 2"/>
                        <a:gd name="T39" fmla="*/ 2 h 5"/>
                        <a:gd name="T40" fmla="*/ 0 w 2"/>
                        <a:gd name="T41" fmla="*/ 2 h 5"/>
                        <a:gd name="T42" fmla="*/ 1 w 2"/>
                        <a:gd name="T43" fmla="*/ 2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2 w 2"/>
                        <a:gd name="T49" fmla="*/ 2 h 5"/>
                        <a:gd name="T50" fmla="*/ 2 w 2"/>
                        <a:gd name="T51" fmla="*/ 2 h 5"/>
                        <a:gd name="T52" fmla="*/ 2 w 2"/>
                        <a:gd name="T53" fmla="*/ 2 h 5"/>
                        <a:gd name="T54" fmla="*/ 1 w 2"/>
                        <a:gd name="T55" fmla="*/ 0 h 5"/>
                        <a:gd name="T56" fmla="*/ 1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4" name="Freeform 1389"/>
                    <p:cNvSpPr>
                      <a:spLocks/>
                    </p:cNvSpPr>
                    <p:nvPr/>
                  </p:nvSpPr>
                  <p:spPr bwMode="auto">
                    <a:xfrm>
                      <a:off x="897" y="362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2 h 6"/>
                        <a:gd name="T16" fmla="*/ 0 w 2"/>
                        <a:gd name="T17" fmla="*/ 2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2 h 6"/>
                        <a:gd name="T24" fmla="*/ 0 w 2"/>
                        <a:gd name="T25" fmla="*/ 2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0 w 2"/>
                        <a:gd name="T33" fmla="*/ 5 h 6"/>
                        <a:gd name="T34" fmla="*/ 0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5" name="Freeform 13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00" y="362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1 h 3"/>
                        <a:gd name="T14" fmla="*/ 0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0 w 1"/>
                        <a:gd name="T39" fmla="*/ 2 h 3"/>
                        <a:gd name="T40" fmla="*/ 0 w 1"/>
                        <a:gd name="T41" fmla="*/ 2 h 3"/>
                        <a:gd name="T42" fmla="*/ 0 w 1"/>
                        <a:gd name="T43" fmla="*/ 2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6" name="Freeform 1391"/>
                    <p:cNvSpPr>
                      <a:spLocks/>
                    </p:cNvSpPr>
                    <p:nvPr/>
                  </p:nvSpPr>
                  <p:spPr bwMode="auto">
                    <a:xfrm>
                      <a:off x="901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3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0 h 5"/>
                        <a:gd name="T54" fmla="*/ 1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7" name="Freeform 1392"/>
                    <p:cNvSpPr>
                      <a:spLocks/>
                    </p:cNvSpPr>
                    <p:nvPr/>
                  </p:nvSpPr>
                  <p:spPr bwMode="auto">
                    <a:xfrm>
                      <a:off x="905" y="362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8" name="Freeform 1393"/>
                    <p:cNvSpPr>
                      <a:spLocks/>
                    </p:cNvSpPr>
                    <p:nvPr/>
                  </p:nvSpPr>
                  <p:spPr bwMode="auto">
                    <a:xfrm>
                      <a:off x="907" y="36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49" name="Freeform 13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1" y="36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3 h 5"/>
                        <a:gd name="T36" fmla="*/ 1 w 2"/>
                        <a:gd name="T37" fmla="*/ 0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1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0 h 5"/>
                        <a:gd name="T56" fmla="*/ 0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  <a:moveTo>
                            <a:pt x="1" y="0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0" name="Freeform 1395"/>
                    <p:cNvSpPr>
                      <a:spLocks/>
                    </p:cNvSpPr>
                    <p:nvPr/>
                  </p:nvSpPr>
                  <p:spPr bwMode="auto">
                    <a:xfrm>
                      <a:off x="913" y="362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1" name="Freeform 139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6" y="36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3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0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0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1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3 h 5"/>
                        <a:gd name="T80" fmla="*/ 2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2" name="Freeform 1397"/>
                    <p:cNvSpPr>
                      <a:spLocks/>
                    </p:cNvSpPr>
                    <p:nvPr/>
                  </p:nvSpPr>
                  <p:spPr bwMode="auto">
                    <a:xfrm>
                      <a:off x="874" y="362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3" name="Freeform 1398"/>
                    <p:cNvSpPr>
                      <a:spLocks/>
                    </p:cNvSpPr>
                    <p:nvPr/>
                  </p:nvSpPr>
                  <p:spPr bwMode="auto">
                    <a:xfrm>
                      <a:off x="878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1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0 h 5"/>
                        <a:gd name="T54" fmla="*/ 0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4" name="Freeform 1399"/>
                    <p:cNvSpPr>
                      <a:spLocks/>
                    </p:cNvSpPr>
                    <p:nvPr/>
                  </p:nvSpPr>
                  <p:spPr bwMode="auto">
                    <a:xfrm>
                      <a:off x="880" y="3621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2 h 5"/>
                        <a:gd name="T4" fmla="*/ 2 w 4"/>
                        <a:gd name="T5" fmla="*/ 2 h 5"/>
                        <a:gd name="T6" fmla="*/ 2 w 4"/>
                        <a:gd name="T7" fmla="*/ 3 h 5"/>
                        <a:gd name="T8" fmla="*/ 2 w 4"/>
                        <a:gd name="T9" fmla="*/ 2 h 5"/>
                        <a:gd name="T10" fmla="*/ 3 w 4"/>
                        <a:gd name="T11" fmla="*/ 2 h 5"/>
                        <a:gd name="T12" fmla="*/ 3 w 4"/>
                        <a:gd name="T13" fmla="*/ 3 h 5"/>
                        <a:gd name="T14" fmla="*/ 3 w 4"/>
                        <a:gd name="T15" fmla="*/ 3 h 5"/>
                        <a:gd name="T16" fmla="*/ 4 w 4"/>
                        <a:gd name="T17" fmla="*/ 3 h 5"/>
                        <a:gd name="T18" fmla="*/ 4 w 4"/>
                        <a:gd name="T19" fmla="*/ 4 h 5"/>
                        <a:gd name="T20" fmla="*/ 4 w 4"/>
                        <a:gd name="T21" fmla="*/ 4 h 5"/>
                        <a:gd name="T22" fmla="*/ 4 w 4"/>
                        <a:gd name="T23" fmla="*/ 4 h 5"/>
                        <a:gd name="T24" fmla="*/ 3 w 4"/>
                        <a:gd name="T25" fmla="*/ 4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2 w 4"/>
                        <a:gd name="T41" fmla="*/ 4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2 w 4"/>
                        <a:gd name="T47" fmla="*/ 4 h 5"/>
                        <a:gd name="T48" fmla="*/ 2 w 4"/>
                        <a:gd name="T49" fmla="*/ 4 h 5"/>
                        <a:gd name="T50" fmla="*/ 2 w 4"/>
                        <a:gd name="T51" fmla="*/ 4 h 5"/>
                        <a:gd name="T52" fmla="*/ 2 w 4"/>
                        <a:gd name="T53" fmla="*/ 4 h 5"/>
                        <a:gd name="T54" fmla="*/ 3 w 4"/>
                        <a:gd name="T55" fmla="*/ 4 h 5"/>
                        <a:gd name="T56" fmla="*/ 3 w 4"/>
                        <a:gd name="T57" fmla="*/ 4 h 5"/>
                        <a:gd name="T58" fmla="*/ 3 w 4"/>
                        <a:gd name="T59" fmla="*/ 4 h 5"/>
                        <a:gd name="T60" fmla="*/ 3 w 4"/>
                        <a:gd name="T61" fmla="*/ 4 h 5"/>
                        <a:gd name="T62" fmla="*/ 3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3 h 5"/>
                        <a:gd name="T72" fmla="*/ 2 w 4"/>
                        <a:gd name="T73" fmla="*/ 3 h 5"/>
                        <a:gd name="T74" fmla="*/ 2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5" name="Freeform 1400"/>
                    <p:cNvSpPr>
                      <a:spLocks/>
                    </p:cNvSpPr>
                    <p:nvPr/>
                  </p:nvSpPr>
                  <p:spPr bwMode="auto">
                    <a:xfrm>
                      <a:off x="886" y="362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2 h 6"/>
                        <a:gd name="T6" fmla="*/ 0 w 2"/>
                        <a:gd name="T7" fmla="*/ 2 h 6"/>
                        <a:gd name="T8" fmla="*/ 0 w 2"/>
                        <a:gd name="T9" fmla="*/ 3 h 6"/>
                        <a:gd name="T10" fmla="*/ 0 w 2"/>
                        <a:gd name="T11" fmla="*/ 3 h 6"/>
                        <a:gd name="T12" fmla="*/ 0 w 2"/>
                        <a:gd name="T13" fmla="*/ 4 h 6"/>
                        <a:gd name="T14" fmla="*/ 0 w 2"/>
                        <a:gd name="T15" fmla="*/ 5 h 6"/>
                        <a:gd name="T16" fmla="*/ 2 w 2"/>
                        <a:gd name="T17" fmla="*/ 5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5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2 h 6"/>
                        <a:gd name="T34" fmla="*/ 0 w 2"/>
                        <a:gd name="T35" fmla="*/ 2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6" name="Freeform 1401"/>
                    <p:cNvSpPr>
                      <a:spLocks/>
                    </p:cNvSpPr>
                    <p:nvPr/>
                  </p:nvSpPr>
                  <p:spPr bwMode="auto">
                    <a:xfrm>
                      <a:off x="889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7" name="Rectangle 14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91" y="3624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8" name="Freeform 1403"/>
                    <p:cNvSpPr>
                      <a:spLocks/>
                    </p:cNvSpPr>
                    <p:nvPr/>
                  </p:nvSpPr>
                  <p:spPr bwMode="auto">
                    <a:xfrm>
                      <a:off x="894" y="36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0 w 2"/>
                        <a:gd name="T47" fmla="*/ 0 h 5"/>
                        <a:gd name="T48" fmla="*/ 0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59" name="Freeform 1404"/>
                    <p:cNvSpPr>
                      <a:spLocks/>
                    </p:cNvSpPr>
                    <p:nvPr/>
                  </p:nvSpPr>
                  <p:spPr bwMode="auto">
                    <a:xfrm>
                      <a:off x="894" y="3621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2 h 3"/>
                        <a:gd name="T4" fmla="*/ 1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1 w 2"/>
                        <a:gd name="T13" fmla="*/ 2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1 w 2"/>
                        <a:gd name="T35" fmla="*/ 2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0" name="Freeform 1405"/>
                    <p:cNvSpPr>
                      <a:spLocks/>
                    </p:cNvSpPr>
                    <p:nvPr/>
                  </p:nvSpPr>
                  <p:spPr bwMode="auto">
                    <a:xfrm>
                      <a:off x="894" y="3624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1" name="Freeform 1406"/>
                    <p:cNvSpPr>
                      <a:spLocks/>
                    </p:cNvSpPr>
                    <p:nvPr/>
                  </p:nvSpPr>
                  <p:spPr bwMode="auto">
                    <a:xfrm>
                      <a:off x="897" y="362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2 h 6"/>
                        <a:gd name="T16" fmla="*/ 0 w 2"/>
                        <a:gd name="T17" fmla="*/ 2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2 h 6"/>
                        <a:gd name="T24" fmla="*/ 0 w 2"/>
                        <a:gd name="T25" fmla="*/ 2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0 w 2"/>
                        <a:gd name="T33" fmla="*/ 5 h 6"/>
                        <a:gd name="T34" fmla="*/ 0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2" name="Freeform 1407"/>
                    <p:cNvSpPr>
                      <a:spLocks/>
                    </p:cNvSpPr>
                    <p:nvPr/>
                  </p:nvSpPr>
                  <p:spPr bwMode="auto">
                    <a:xfrm>
                      <a:off x="900" y="36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3" name="Freeform 1408"/>
                    <p:cNvSpPr>
                      <a:spLocks/>
                    </p:cNvSpPr>
                    <p:nvPr/>
                  </p:nvSpPr>
                  <p:spPr bwMode="auto">
                    <a:xfrm>
                      <a:off x="900" y="362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4" name="Freeform 1409"/>
                    <p:cNvSpPr>
                      <a:spLocks/>
                    </p:cNvSpPr>
                    <p:nvPr/>
                  </p:nvSpPr>
                  <p:spPr bwMode="auto">
                    <a:xfrm>
                      <a:off x="901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3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0 h 5"/>
                        <a:gd name="T54" fmla="*/ 1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5" name="Freeform 1410"/>
                    <p:cNvSpPr>
                      <a:spLocks/>
                    </p:cNvSpPr>
                    <p:nvPr/>
                  </p:nvSpPr>
                  <p:spPr bwMode="auto">
                    <a:xfrm>
                      <a:off x="905" y="362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966" name="Freeform 1411"/>
                    <p:cNvSpPr>
                      <a:spLocks/>
                    </p:cNvSpPr>
                    <p:nvPr/>
                  </p:nvSpPr>
                  <p:spPr bwMode="auto">
                    <a:xfrm>
                      <a:off x="907" y="36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1" name="Group 1613"/>
                  <p:cNvGrpSpPr>
                    <a:grpSpLocks/>
                  </p:cNvGrpSpPr>
                  <p:nvPr/>
                </p:nvGrpSpPr>
                <p:grpSpPr bwMode="auto">
                  <a:xfrm>
                    <a:off x="828" y="3497"/>
                    <a:ext cx="270" cy="129"/>
                    <a:chOff x="828" y="3497"/>
                    <a:chExt cx="270" cy="129"/>
                  </a:xfrm>
                </p:grpSpPr>
                <p:sp>
                  <p:nvSpPr>
                    <p:cNvPr id="3567" name="Freeform 1413"/>
                    <p:cNvSpPr>
                      <a:spLocks/>
                    </p:cNvSpPr>
                    <p:nvPr/>
                  </p:nvSpPr>
                  <p:spPr bwMode="auto">
                    <a:xfrm>
                      <a:off x="911" y="36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0 w 2"/>
                        <a:gd name="T47" fmla="*/ 0 h 5"/>
                        <a:gd name="T48" fmla="*/ 0 w 2"/>
                        <a:gd name="T49" fmla="*/ 0 h 5"/>
                        <a:gd name="T50" fmla="*/ 0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8" name="Freeform 1414"/>
                    <p:cNvSpPr>
                      <a:spLocks/>
                    </p:cNvSpPr>
                    <p:nvPr/>
                  </p:nvSpPr>
                  <p:spPr bwMode="auto">
                    <a:xfrm>
                      <a:off x="911" y="3621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2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2 h 3"/>
                        <a:gd name="T34" fmla="*/ 1 w 1"/>
                        <a:gd name="T35" fmla="*/ 2 h 3"/>
                        <a:gd name="T36" fmla="*/ 1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1" y="0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9" name="Freeform 1415"/>
                    <p:cNvSpPr>
                      <a:spLocks/>
                    </p:cNvSpPr>
                    <p:nvPr/>
                  </p:nvSpPr>
                  <p:spPr bwMode="auto">
                    <a:xfrm>
                      <a:off x="911" y="3624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1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0" name="Freeform 1416"/>
                    <p:cNvSpPr>
                      <a:spLocks/>
                    </p:cNvSpPr>
                    <p:nvPr/>
                  </p:nvSpPr>
                  <p:spPr bwMode="auto">
                    <a:xfrm>
                      <a:off x="913" y="362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1" name="Freeform 1417"/>
                    <p:cNvSpPr>
                      <a:spLocks/>
                    </p:cNvSpPr>
                    <p:nvPr/>
                  </p:nvSpPr>
                  <p:spPr bwMode="auto">
                    <a:xfrm>
                      <a:off x="916" y="36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3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2" name="Freeform 1418"/>
                    <p:cNvSpPr>
                      <a:spLocks/>
                    </p:cNvSpPr>
                    <p:nvPr/>
                  </p:nvSpPr>
                  <p:spPr bwMode="auto">
                    <a:xfrm>
                      <a:off x="916" y="3624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1 w 2"/>
                        <a:gd name="T31" fmla="*/ 0 h 1"/>
                        <a:gd name="T32" fmla="*/ 1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3" name="Freeform 1419"/>
                    <p:cNvSpPr>
                      <a:spLocks/>
                    </p:cNvSpPr>
                    <p:nvPr/>
                  </p:nvSpPr>
                  <p:spPr bwMode="auto">
                    <a:xfrm>
                      <a:off x="924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4" name="Freeform 1420"/>
                    <p:cNvSpPr>
                      <a:spLocks/>
                    </p:cNvSpPr>
                    <p:nvPr/>
                  </p:nvSpPr>
                  <p:spPr bwMode="auto">
                    <a:xfrm>
                      <a:off x="928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1 w 2"/>
                        <a:gd name="T39" fmla="*/ 2 h 3"/>
                        <a:gd name="T40" fmla="*/ 1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1 w 2"/>
                        <a:gd name="T47" fmla="*/ 1 h 3"/>
                        <a:gd name="T48" fmla="*/ 1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0 w 2"/>
                        <a:gd name="T55" fmla="*/ 0 h 3"/>
                        <a:gd name="T56" fmla="*/ 0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5" name="Freeform 142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30" y="3618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1 w 4"/>
                        <a:gd name="T5" fmla="*/ 1 h 3"/>
                        <a:gd name="T6" fmla="*/ 1 w 4"/>
                        <a:gd name="T7" fmla="*/ 1 h 3"/>
                        <a:gd name="T8" fmla="*/ 3 w 4"/>
                        <a:gd name="T9" fmla="*/ 1 h 3"/>
                        <a:gd name="T10" fmla="*/ 3 w 4"/>
                        <a:gd name="T11" fmla="*/ 1 h 3"/>
                        <a:gd name="T12" fmla="*/ 3 w 4"/>
                        <a:gd name="T13" fmla="*/ 2 h 3"/>
                        <a:gd name="T14" fmla="*/ 4 w 4"/>
                        <a:gd name="T15" fmla="*/ 2 h 3"/>
                        <a:gd name="T16" fmla="*/ 4 w 4"/>
                        <a:gd name="T17" fmla="*/ 2 h 3"/>
                        <a:gd name="T18" fmla="*/ 4 w 4"/>
                        <a:gd name="T19" fmla="*/ 3 h 3"/>
                        <a:gd name="T20" fmla="*/ 4 w 4"/>
                        <a:gd name="T21" fmla="*/ 3 h 3"/>
                        <a:gd name="T22" fmla="*/ 3 w 4"/>
                        <a:gd name="T23" fmla="*/ 3 h 3"/>
                        <a:gd name="T24" fmla="*/ 3 w 4"/>
                        <a:gd name="T25" fmla="*/ 3 h 3"/>
                        <a:gd name="T26" fmla="*/ 3 w 4"/>
                        <a:gd name="T27" fmla="*/ 3 h 3"/>
                        <a:gd name="T28" fmla="*/ 3 w 4"/>
                        <a:gd name="T29" fmla="*/ 3 h 3"/>
                        <a:gd name="T30" fmla="*/ 1 w 4"/>
                        <a:gd name="T31" fmla="*/ 3 h 3"/>
                        <a:gd name="T32" fmla="*/ 1 w 4"/>
                        <a:gd name="T33" fmla="*/ 3 h 3"/>
                        <a:gd name="T34" fmla="*/ 1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0 w 4"/>
                        <a:gd name="T41" fmla="*/ 2 h 3"/>
                        <a:gd name="T42" fmla="*/ 0 w 4"/>
                        <a:gd name="T43" fmla="*/ 2 h 3"/>
                        <a:gd name="T44" fmla="*/ 1 w 4"/>
                        <a:gd name="T45" fmla="*/ 2 h 3"/>
                        <a:gd name="T46" fmla="*/ 1 w 4"/>
                        <a:gd name="T47" fmla="*/ 2 h 3"/>
                        <a:gd name="T48" fmla="*/ 1 w 4"/>
                        <a:gd name="T49" fmla="*/ 1 h 3"/>
                        <a:gd name="T50" fmla="*/ 3 w 4"/>
                        <a:gd name="T51" fmla="*/ 0 h 3"/>
                        <a:gd name="T52" fmla="*/ 3 w 4"/>
                        <a:gd name="T53" fmla="*/ 2 h 3"/>
                        <a:gd name="T54" fmla="*/ 1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2 h 3"/>
                        <a:gd name="T60" fmla="*/ 1 w 4"/>
                        <a:gd name="T61" fmla="*/ 2 h 3"/>
                        <a:gd name="T62" fmla="*/ 1 w 4"/>
                        <a:gd name="T63" fmla="*/ 3 h 3"/>
                        <a:gd name="T64" fmla="*/ 1 w 4"/>
                        <a:gd name="T65" fmla="*/ 3 h 3"/>
                        <a:gd name="T66" fmla="*/ 1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3 h 3"/>
                        <a:gd name="T74" fmla="*/ 3 w 4"/>
                        <a:gd name="T75" fmla="*/ 3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3 w 4"/>
                        <a:gd name="T85" fmla="*/ 2 h 3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3"/>
                        <a:gd name="T131" fmla="*/ 4 w 4"/>
                        <a:gd name="T132" fmla="*/ 3 h 3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6" name="Freeform 1422"/>
                    <p:cNvSpPr>
                      <a:spLocks/>
                    </p:cNvSpPr>
                    <p:nvPr/>
                  </p:nvSpPr>
                  <p:spPr bwMode="auto">
                    <a:xfrm>
                      <a:off x="924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7" name="Freeform 1423"/>
                    <p:cNvSpPr>
                      <a:spLocks/>
                    </p:cNvSpPr>
                    <p:nvPr/>
                  </p:nvSpPr>
                  <p:spPr bwMode="auto">
                    <a:xfrm>
                      <a:off x="928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1 w 2"/>
                        <a:gd name="T39" fmla="*/ 2 h 3"/>
                        <a:gd name="T40" fmla="*/ 1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1 w 2"/>
                        <a:gd name="T47" fmla="*/ 1 h 3"/>
                        <a:gd name="T48" fmla="*/ 1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0 w 2"/>
                        <a:gd name="T55" fmla="*/ 0 h 3"/>
                        <a:gd name="T56" fmla="*/ 0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8" name="Freeform 1424"/>
                    <p:cNvSpPr>
                      <a:spLocks/>
                    </p:cNvSpPr>
                    <p:nvPr/>
                  </p:nvSpPr>
                  <p:spPr bwMode="auto">
                    <a:xfrm>
                      <a:off x="930" y="3618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1 w 4"/>
                        <a:gd name="T5" fmla="*/ 1 h 3"/>
                        <a:gd name="T6" fmla="*/ 1 w 4"/>
                        <a:gd name="T7" fmla="*/ 1 h 3"/>
                        <a:gd name="T8" fmla="*/ 3 w 4"/>
                        <a:gd name="T9" fmla="*/ 1 h 3"/>
                        <a:gd name="T10" fmla="*/ 3 w 4"/>
                        <a:gd name="T11" fmla="*/ 1 h 3"/>
                        <a:gd name="T12" fmla="*/ 3 w 4"/>
                        <a:gd name="T13" fmla="*/ 2 h 3"/>
                        <a:gd name="T14" fmla="*/ 4 w 4"/>
                        <a:gd name="T15" fmla="*/ 2 h 3"/>
                        <a:gd name="T16" fmla="*/ 4 w 4"/>
                        <a:gd name="T17" fmla="*/ 2 h 3"/>
                        <a:gd name="T18" fmla="*/ 4 w 4"/>
                        <a:gd name="T19" fmla="*/ 3 h 3"/>
                        <a:gd name="T20" fmla="*/ 4 w 4"/>
                        <a:gd name="T21" fmla="*/ 3 h 3"/>
                        <a:gd name="T22" fmla="*/ 3 w 4"/>
                        <a:gd name="T23" fmla="*/ 3 h 3"/>
                        <a:gd name="T24" fmla="*/ 3 w 4"/>
                        <a:gd name="T25" fmla="*/ 3 h 3"/>
                        <a:gd name="T26" fmla="*/ 3 w 4"/>
                        <a:gd name="T27" fmla="*/ 3 h 3"/>
                        <a:gd name="T28" fmla="*/ 3 w 4"/>
                        <a:gd name="T29" fmla="*/ 3 h 3"/>
                        <a:gd name="T30" fmla="*/ 1 w 4"/>
                        <a:gd name="T31" fmla="*/ 3 h 3"/>
                        <a:gd name="T32" fmla="*/ 1 w 4"/>
                        <a:gd name="T33" fmla="*/ 3 h 3"/>
                        <a:gd name="T34" fmla="*/ 1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0 w 4"/>
                        <a:gd name="T41" fmla="*/ 2 h 3"/>
                        <a:gd name="T42" fmla="*/ 0 w 4"/>
                        <a:gd name="T43" fmla="*/ 2 h 3"/>
                        <a:gd name="T44" fmla="*/ 1 w 4"/>
                        <a:gd name="T45" fmla="*/ 2 h 3"/>
                        <a:gd name="T46" fmla="*/ 1 w 4"/>
                        <a:gd name="T47" fmla="*/ 2 h 3"/>
                        <a:gd name="T48" fmla="*/ 1 w 4"/>
                        <a:gd name="T49" fmla="*/ 1 h 3"/>
                        <a:gd name="T50" fmla="*/ 3 w 4"/>
                        <a:gd name="T51" fmla="*/ 0 h 3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3"/>
                        <a:gd name="T80" fmla="*/ 4 w 4"/>
                        <a:gd name="T81" fmla="*/ 3 h 3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79" name="Freeform 1425"/>
                    <p:cNvSpPr>
                      <a:spLocks/>
                    </p:cNvSpPr>
                    <p:nvPr/>
                  </p:nvSpPr>
                  <p:spPr bwMode="auto">
                    <a:xfrm>
                      <a:off x="931" y="3620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0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0" name="Freeform 1426"/>
                    <p:cNvSpPr>
                      <a:spLocks/>
                    </p:cNvSpPr>
                    <p:nvPr/>
                  </p:nvSpPr>
                  <p:spPr bwMode="auto">
                    <a:xfrm>
                      <a:off x="950" y="3618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3 h 3"/>
                        <a:gd name="T6" fmla="*/ 0 w 3"/>
                        <a:gd name="T7" fmla="*/ 3 h 3"/>
                        <a:gd name="T8" fmla="*/ 2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1" name="Freeform 1427"/>
                    <p:cNvSpPr>
                      <a:spLocks/>
                    </p:cNvSpPr>
                    <p:nvPr/>
                  </p:nvSpPr>
                  <p:spPr bwMode="auto">
                    <a:xfrm>
                      <a:off x="953" y="361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3 h 4"/>
                        <a:gd name="T38" fmla="*/ 3 w 3"/>
                        <a:gd name="T39" fmla="*/ 2 h 4"/>
                        <a:gd name="T40" fmla="*/ 3 w 3"/>
                        <a:gd name="T41" fmla="*/ 2 h 4"/>
                        <a:gd name="T42" fmla="*/ 3 w 3"/>
                        <a:gd name="T43" fmla="*/ 2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1 h 4"/>
                        <a:gd name="T50" fmla="*/ 1 w 3"/>
                        <a:gd name="T51" fmla="*/ 1 h 4"/>
                        <a:gd name="T52" fmla="*/ 1 w 3"/>
                        <a:gd name="T53" fmla="*/ 1 h 4"/>
                        <a:gd name="T54" fmla="*/ 1 w 3"/>
                        <a:gd name="T55" fmla="*/ 1 h 4"/>
                        <a:gd name="T56" fmla="*/ 1 w 3"/>
                        <a:gd name="T57" fmla="*/ 1 h 4"/>
                        <a:gd name="T58" fmla="*/ 0 w 3"/>
                        <a:gd name="T59" fmla="*/ 1 h 4"/>
                        <a:gd name="T60" fmla="*/ 0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2" name="Freeform 1428"/>
                    <p:cNvSpPr>
                      <a:spLocks/>
                    </p:cNvSpPr>
                    <p:nvPr/>
                  </p:nvSpPr>
                  <p:spPr bwMode="auto">
                    <a:xfrm>
                      <a:off x="957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3" name="Freeform 1429"/>
                    <p:cNvSpPr>
                      <a:spLocks/>
                    </p:cNvSpPr>
                    <p:nvPr/>
                  </p:nvSpPr>
                  <p:spPr bwMode="auto">
                    <a:xfrm>
                      <a:off x="950" y="3618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3 h 3"/>
                        <a:gd name="T6" fmla="*/ 0 w 3"/>
                        <a:gd name="T7" fmla="*/ 3 h 3"/>
                        <a:gd name="T8" fmla="*/ 2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4" name="Freeform 1430"/>
                    <p:cNvSpPr>
                      <a:spLocks/>
                    </p:cNvSpPr>
                    <p:nvPr/>
                  </p:nvSpPr>
                  <p:spPr bwMode="auto">
                    <a:xfrm>
                      <a:off x="953" y="361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3 h 4"/>
                        <a:gd name="T38" fmla="*/ 3 w 3"/>
                        <a:gd name="T39" fmla="*/ 2 h 4"/>
                        <a:gd name="T40" fmla="*/ 3 w 3"/>
                        <a:gd name="T41" fmla="*/ 2 h 4"/>
                        <a:gd name="T42" fmla="*/ 3 w 3"/>
                        <a:gd name="T43" fmla="*/ 2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1 h 4"/>
                        <a:gd name="T50" fmla="*/ 1 w 3"/>
                        <a:gd name="T51" fmla="*/ 1 h 4"/>
                        <a:gd name="T52" fmla="*/ 1 w 3"/>
                        <a:gd name="T53" fmla="*/ 1 h 4"/>
                        <a:gd name="T54" fmla="*/ 1 w 3"/>
                        <a:gd name="T55" fmla="*/ 1 h 4"/>
                        <a:gd name="T56" fmla="*/ 1 w 3"/>
                        <a:gd name="T57" fmla="*/ 1 h 4"/>
                        <a:gd name="T58" fmla="*/ 0 w 3"/>
                        <a:gd name="T59" fmla="*/ 1 h 4"/>
                        <a:gd name="T60" fmla="*/ 0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5" name="Freeform 1431"/>
                    <p:cNvSpPr>
                      <a:spLocks/>
                    </p:cNvSpPr>
                    <p:nvPr/>
                  </p:nvSpPr>
                  <p:spPr bwMode="auto">
                    <a:xfrm>
                      <a:off x="957" y="361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6" name="Freeform 1432"/>
                    <p:cNvSpPr>
                      <a:spLocks/>
                    </p:cNvSpPr>
                    <p:nvPr/>
                  </p:nvSpPr>
                  <p:spPr bwMode="auto">
                    <a:xfrm>
                      <a:off x="974" y="362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7" name="Freeform 1433"/>
                    <p:cNvSpPr>
                      <a:spLocks/>
                    </p:cNvSpPr>
                    <p:nvPr/>
                  </p:nvSpPr>
                  <p:spPr bwMode="auto">
                    <a:xfrm>
                      <a:off x="976" y="362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0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8" name="Freeform 143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0" y="362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3 h 4"/>
                        <a:gd name="T2" fmla="*/ 4 w 4"/>
                        <a:gd name="T3" fmla="*/ 3 h 4"/>
                        <a:gd name="T4" fmla="*/ 4 w 4"/>
                        <a:gd name="T5" fmla="*/ 4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1 w 4"/>
                        <a:gd name="T15" fmla="*/ 3 h 4"/>
                        <a:gd name="T16" fmla="*/ 1 w 4"/>
                        <a:gd name="T17" fmla="*/ 1 h 4"/>
                        <a:gd name="T18" fmla="*/ 0 w 4"/>
                        <a:gd name="T19" fmla="*/ 1 h 4"/>
                        <a:gd name="T20" fmla="*/ 0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0 h 4"/>
                        <a:gd name="T30" fmla="*/ 2 w 4"/>
                        <a:gd name="T31" fmla="*/ 0 h 4"/>
                        <a:gd name="T32" fmla="*/ 2 w 4"/>
                        <a:gd name="T33" fmla="*/ 1 h 4"/>
                        <a:gd name="T34" fmla="*/ 2 w 4"/>
                        <a:gd name="T35" fmla="*/ 1 h 4"/>
                        <a:gd name="T36" fmla="*/ 1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1 h 4"/>
                        <a:gd name="T42" fmla="*/ 1 w 4"/>
                        <a:gd name="T43" fmla="*/ 1 h 4"/>
                        <a:gd name="T44" fmla="*/ 1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89" name="Freeform 1435"/>
                    <p:cNvSpPr>
                      <a:spLocks/>
                    </p:cNvSpPr>
                    <p:nvPr/>
                  </p:nvSpPr>
                  <p:spPr bwMode="auto">
                    <a:xfrm>
                      <a:off x="974" y="362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0" name="Freeform 1436"/>
                    <p:cNvSpPr>
                      <a:spLocks/>
                    </p:cNvSpPr>
                    <p:nvPr/>
                  </p:nvSpPr>
                  <p:spPr bwMode="auto">
                    <a:xfrm>
                      <a:off x="976" y="362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0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1" name="Freeform 1437"/>
                    <p:cNvSpPr>
                      <a:spLocks/>
                    </p:cNvSpPr>
                    <p:nvPr/>
                  </p:nvSpPr>
                  <p:spPr bwMode="auto">
                    <a:xfrm>
                      <a:off x="980" y="362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2 w 4"/>
                        <a:gd name="T3" fmla="*/ 3 h 4"/>
                        <a:gd name="T4" fmla="*/ 2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4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1 w 4"/>
                        <a:gd name="T17" fmla="*/ 4 h 4"/>
                        <a:gd name="T18" fmla="*/ 1 w 4"/>
                        <a:gd name="T19" fmla="*/ 4 h 4"/>
                        <a:gd name="T20" fmla="*/ 0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0 w 4"/>
                        <a:gd name="T29" fmla="*/ 3 h 4"/>
                        <a:gd name="T30" fmla="*/ 1 w 4"/>
                        <a:gd name="T31" fmla="*/ 3 h 4"/>
                        <a:gd name="T32" fmla="*/ 1 w 4"/>
                        <a:gd name="T33" fmla="*/ 1 h 4"/>
                        <a:gd name="T34" fmla="*/ 1 w 4"/>
                        <a:gd name="T35" fmla="*/ 1 h 4"/>
                        <a:gd name="T36" fmla="*/ 0 w 4"/>
                        <a:gd name="T37" fmla="*/ 1 h 4"/>
                        <a:gd name="T38" fmla="*/ 0 w 4"/>
                        <a:gd name="T39" fmla="*/ 1 h 4"/>
                        <a:gd name="T40" fmla="*/ 0 w 4"/>
                        <a:gd name="T41" fmla="*/ 1 h 4"/>
                        <a:gd name="T42" fmla="*/ 0 w 4"/>
                        <a:gd name="T43" fmla="*/ 0 h 4"/>
                        <a:gd name="T44" fmla="*/ 0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1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0 h 4"/>
                        <a:gd name="T60" fmla="*/ 2 w 4"/>
                        <a:gd name="T61" fmla="*/ 0 h 4"/>
                        <a:gd name="T62" fmla="*/ 2 w 4"/>
                        <a:gd name="T63" fmla="*/ 0 h 4"/>
                        <a:gd name="T64" fmla="*/ 2 w 4"/>
                        <a:gd name="T65" fmla="*/ 1 h 4"/>
                        <a:gd name="T66" fmla="*/ 2 w 4"/>
                        <a:gd name="T67" fmla="*/ 1 h 4"/>
                        <a:gd name="T68" fmla="*/ 2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2" name="Freeform 1438"/>
                    <p:cNvSpPr>
                      <a:spLocks/>
                    </p:cNvSpPr>
                    <p:nvPr/>
                  </p:nvSpPr>
                  <p:spPr bwMode="auto">
                    <a:xfrm>
                      <a:off x="981" y="362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3" name="Freeform 1439"/>
                    <p:cNvSpPr>
                      <a:spLocks/>
                    </p:cNvSpPr>
                    <p:nvPr/>
                  </p:nvSpPr>
                  <p:spPr bwMode="auto">
                    <a:xfrm>
                      <a:off x="981" y="36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4" name="Freeform 1440"/>
                    <p:cNvSpPr>
                      <a:spLocks/>
                    </p:cNvSpPr>
                    <p:nvPr/>
                  </p:nvSpPr>
                  <p:spPr bwMode="auto">
                    <a:xfrm>
                      <a:off x="996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5" name="Freeform 1441"/>
                    <p:cNvSpPr>
                      <a:spLocks/>
                    </p:cNvSpPr>
                    <p:nvPr/>
                  </p:nvSpPr>
                  <p:spPr bwMode="auto">
                    <a:xfrm>
                      <a:off x="998" y="3621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3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4 h 5"/>
                        <a:gd name="T38" fmla="*/ 3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2 h 5"/>
                        <a:gd name="T46" fmla="*/ 3 w 4"/>
                        <a:gd name="T47" fmla="*/ 2 h 5"/>
                        <a:gd name="T48" fmla="*/ 3 w 4"/>
                        <a:gd name="T49" fmla="*/ 2 h 5"/>
                        <a:gd name="T50" fmla="*/ 3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2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6" name="Freeform 14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2" y="36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2 h 5"/>
                        <a:gd name="T24" fmla="*/ 1 w 2"/>
                        <a:gd name="T25" fmla="*/ 2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2 h 5"/>
                        <a:gd name="T34" fmla="*/ 2 w 2"/>
                        <a:gd name="T35" fmla="*/ 2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3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1 w 2"/>
                        <a:gd name="T53" fmla="*/ 3 h 5"/>
                        <a:gd name="T54" fmla="*/ 2 w 2"/>
                        <a:gd name="T55" fmla="*/ 3 h 5"/>
                        <a:gd name="T56" fmla="*/ 2 w 2"/>
                        <a:gd name="T57" fmla="*/ 3 h 5"/>
                        <a:gd name="T58" fmla="*/ 2 w 2"/>
                        <a:gd name="T59" fmla="*/ 3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1 w 2"/>
                        <a:gd name="T73" fmla="*/ 2 h 5"/>
                        <a:gd name="T74" fmla="*/ 1 w 2"/>
                        <a:gd name="T75" fmla="*/ 2 h 5"/>
                        <a:gd name="T76" fmla="*/ 0 w 2"/>
                        <a:gd name="T77" fmla="*/ 2 h 5"/>
                        <a:gd name="T78" fmla="*/ 1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7" name="Freeform 1443"/>
                    <p:cNvSpPr>
                      <a:spLocks/>
                    </p:cNvSpPr>
                    <p:nvPr/>
                  </p:nvSpPr>
                  <p:spPr bwMode="auto">
                    <a:xfrm>
                      <a:off x="996" y="362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8" name="Freeform 1444"/>
                    <p:cNvSpPr>
                      <a:spLocks/>
                    </p:cNvSpPr>
                    <p:nvPr/>
                  </p:nvSpPr>
                  <p:spPr bwMode="auto">
                    <a:xfrm>
                      <a:off x="998" y="3621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3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4 h 5"/>
                        <a:gd name="T38" fmla="*/ 3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2 h 5"/>
                        <a:gd name="T46" fmla="*/ 3 w 4"/>
                        <a:gd name="T47" fmla="*/ 2 h 5"/>
                        <a:gd name="T48" fmla="*/ 3 w 4"/>
                        <a:gd name="T49" fmla="*/ 2 h 5"/>
                        <a:gd name="T50" fmla="*/ 3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2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99" name="Freeform 1445"/>
                    <p:cNvSpPr>
                      <a:spLocks/>
                    </p:cNvSpPr>
                    <p:nvPr/>
                  </p:nvSpPr>
                  <p:spPr bwMode="auto">
                    <a:xfrm>
                      <a:off x="1002" y="36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2 h 5"/>
                        <a:gd name="T24" fmla="*/ 1 w 2"/>
                        <a:gd name="T25" fmla="*/ 2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2 h 5"/>
                        <a:gd name="T34" fmla="*/ 2 w 2"/>
                        <a:gd name="T35" fmla="*/ 2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3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0" name="Freeform 1446"/>
                    <p:cNvSpPr>
                      <a:spLocks/>
                    </p:cNvSpPr>
                    <p:nvPr/>
                  </p:nvSpPr>
                  <p:spPr bwMode="auto">
                    <a:xfrm>
                      <a:off x="1002" y="3623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1 h 1"/>
                        <a:gd name="T2" fmla="*/ 2 w 2"/>
                        <a:gd name="T3" fmla="*/ 1 h 1"/>
                        <a:gd name="T4" fmla="*/ 2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1 w 2"/>
                        <a:gd name="T17" fmla="*/ 0 h 1"/>
                        <a:gd name="T18" fmla="*/ 1 w 2"/>
                        <a:gd name="T19" fmla="*/ 0 h 1"/>
                        <a:gd name="T20" fmla="*/ 1 w 2"/>
                        <a:gd name="T21" fmla="*/ 0 h 1"/>
                        <a:gd name="T22" fmla="*/ 1 w 2"/>
                        <a:gd name="T23" fmla="*/ 0 h 1"/>
                        <a:gd name="T24" fmla="*/ 0 w 2"/>
                        <a:gd name="T25" fmla="*/ 0 h 1"/>
                        <a:gd name="T26" fmla="*/ 1 w 2"/>
                        <a:gd name="T27" fmla="*/ 1 h 1"/>
                        <a:gd name="T28" fmla="*/ 1 w 2"/>
                        <a:gd name="T29" fmla="*/ 1 h 1"/>
                        <a:gd name="T30" fmla="*/ 1 w 2"/>
                        <a:gd name="T31" fmla="*/ 1 h 1"/>
                        <a:gd name="T32" fmla="*/ 1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1" name="Freeform 1447"/>
                    <p:cNvSpPr>
                      <a:spLocks/>
                    </p:cNvSpPr>
                    <p:nvPr/>
                  </p:nvSpPr>
                  <p:spPr bwMode="auto">
                    <a:xfrm>
                      <a:off x="1033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2" name="Freeform 1448"/>
                    <p:cNvSpPr>
                      <a:spLocks/>
                    </p:cNvSpPr>
                    <p:nvPr/>
                  </p:nvSpPr>
                  <p:spPr bwMode="auto">
                    <a:xfrm>
                      <a:off x="1037" y="358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3" name="Freeform 1449"/>
                    <p:cNvSpPr>
                      <a:spLocks/>
                    </p:cNvSpPr>
                    <p:nvPr/>
                  </p:nvSpPr>
                  <p:spPr bwMode="auto">
                    <a:xfrm>
                      <a:off x="1039" y="358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1 h 4"/>
                        <a:gd name="T26" fmla="*/ 3 w 4"/>
                        <a:gd name="T27" fmla="*/ 1 h 4"/>
                        <a:gd name="T28" fmla="*/ 3 w 4"/>
                        <a:gd name="T29" fmla="*/ 1 h 4"/>
                        <a:gd name="T30" fmla="*/ 3 w 4"/>
                        <a:gd name="T31" fmla="*/ 1 h 4"/>
                        <a:gd name="T32" fmla="*/ 4 w 4"/>
                        <a:gd name="T33" fmla="*/ 2 h 4"/>
                        <a:gd name="T34" fmla="*/ 4 w 4"/>
                        <a:gd name="T35" fmla="*/ 2 h 4"/>
                        <a:gd name="T36" fmla="*/ 4 w 4"/>
                        <a:gd name="T37" fmla="*/ 2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2 h 4"/>
                        <a:gd name="T56" fmla="*/ 2 w 4"/>
                        <a:gd name="T57" fmla="*/ 2 h 4"/>
                        <a:gd name="T58" fmla="*/ 2 w 4"/>
                        <a:gd name="T59" fmla="*/ 2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2 h 4"/>
                        <a:gd name="T72" fmla="*/ 3 w 4"/>
                        <a:gd name="T73" fmla="*/ 2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1 h 4"/>
                        <a:gd name="T82" fmla="*/ 3 w 4"/>
                        <a:gd name="T83" fmla="*/ 1 h 4"/>
                        <a:gd name="T84" fmla="*/ 2 w 4"/>
                        <a:gd name="T85" fmla="*/ 1 h 4"/>
                        <a:gd name="T86" fmla="*/ 2 w 4"/>
                        <a:gd name="T87" fmla="*/ 1 h 4"/>
                        <a:gd name="T88" fmla="*/ 2 w 4"/>
                        <a:gd name="T89" fmla="*/ 1 h 4"/>
                        <a:gd name="T90" fmla="*/ 3 w 4"/>
                        <a:gd name="T91" fmla="*/ 1 h 4"/>
                        <a:gd name="T92" fmla="*/ 3 w 4"/>
                        <a:gd name="T93" fmla="*/ 1 h 4"/>
                        <a:gd name="T94" fmla="*/ 3 w 4"/>
                        <a:gd name="T95" fmla="*/ 1 h 4"/>
                        <a:gd name="T96" fmla="*/ 3 w 4"/>
                        <a:gd name="T97" fmla="*/ 1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4" name="Freeform 1450"/>
                    <p:cNvSpPr>
                      <a:spLocks/>
                    </p:cNvSpPr>
                    <p:nvPr/>
                  </p:nvSpPr>
                  <p:spPr bwMode="auto">
                    <a:xfrm>
                      <a:off x="1045" y="3583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0 w 2"/>
                        <a:gd name="T7" fmla="*/ 2 h 6"/>
                        <a:gd name="T8" fmla="*/ 0 w 2"/>
                        <a:gd name="T9" fmla="*/ 2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3 h 6"/>
                        <a:gd name="T28" fmla="*/ 0 w 2"/>
                        <a:gd name="T29" fmla="*/ 3 h 6"/>
                        <a:gd name="T30" fmla="*/ 0 w 2"/>
                        <a:gd name="T31" fmla="*/ 2 h 6"/>
                        <a:gd name="T32" fmla="*/ 0 w 2"/>
                        <a:gd name="T33" fmla="*/ 2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5" name="Freeform 145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7" y="358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2 w 3"/>
                        <a:gd name="T11" fmla="*/ 2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2 h 4"/>
                        <a:gd name="T18" fmla="*/ 0 w 3"/>
                        <a:gd name="T19" fmla="*/ 2 h 4"/>
                        <a:gd name="T20" fmla="*/ 2 w 3"/>
                        <a:gd name="T21" fmla="*/ 0 h 4"/>
                        <a:gd name="T22" fmla="*/ 2 w 3"/>
                        <a:gd name="T23" fmla="*/ 2 h 4"/>
                        <a:gd name="T24" fmla="*/ 2 w 3"/>
                        <a:gd name="T25" fmla="*/ 0 h 4"/>
                        <a:gd name="T26" fmla="*/ 1 w 3"/>
                        <a:gd name="T27" fmla="*/ 2 h 4"/>
                        <a:gd name="T28" fmla="*/ 2 w 3"/>
                        <a:gd name="T29" fmla="*/ 2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6" name="Rectangle 14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586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7" name="Freeform 1453"/>
                    <p:cNvSpPr>
                      <a:spLocks/>
                    </p:cNvSpPr>
                    <p:nvPr/>
                  </p:nvSpPr>
                  <p:spPr bwMode="auto">
                    <a:xfrm>
                      <a:off x="1053" y="3584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2 h 4"/>
                        <a:gd name="T40" fmla="*/ 0 w 2"/>
                        <a:gd name="T41" fmla="*/ 2 h 4"/>
                        <a:gd name="T42" fmla="*/ 0 w 2"/>
                        <a:gd name="T43" fmla="*/ 2 h 4"/>
                        <a:gd name="T44" fmla="*/ 0 w 2"/>
                        <a:gd name="T45" fmla="*/ 4 h 4"/>
                        <a:gd name="T46" fmla="*/ 0 w 2"/>
                        <a:gd name="T47" fmla="*/ 4 h 4"/>
                        <a:gd name="T48" fmla="*/ 0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1 w 2"/>
                        <a:gd name="T57" fmla="*/ 4 h 4"/>
                        <a:gd name="T58" fmla="*/ 2 w 2"/>
                        <a:gd name="T59" fmla="*/ 2 h 4"/>
                        <a:gd name="T60" fmla="*/ 2 w 2"/>
                        <a:gd name="T61" fmla="*/ 2 h 4"/>
                        <a:gd name="T62" fmla="*/ 2 w 2"/>
                        <a:gd name="T63" fmla="*/ 2 h 4"/>
                        <a:gd name="T64" fmla="*/ 1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0 w 2"/>
                        <a:gd name="T71" fmla="*/ 1 h 4"/>
                        <a:gd name="T72" fmla="*/ 0 w 2"/>
                        <a:gd name="T73" fmla="*/ 1 h 4"/>
                        <a:gd name="T74" fmla="*/ 0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8" name="Freeform 1454"/>
                    <p:cNvSpPr>
                      <a:spLocks/>
                    </p:cNvSpPr>
                    <p:nvPr/>
                  </p:nvSpPr>
                  <p:spPr bwMode="auto">
                    <a:xfrm>
                      <a:off x="1056" y="358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09" name="Freeform 14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9" y="358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1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w 1"/>
                        <a:gd name="T39" fmla="*/ 4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0" name="Freeform 1456"/>
                    <p:cNvSpPr>
                      <a:spLocks/>
                    </p:cNvSpPr>
                    <p:nvPr/>
                  </p:nvSpPr>
                  <p:spPr bwMode="auto">
                    <a:xfrm>
                      <a:off x="1061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2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3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1" name="Freeform 145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5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2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2 w 2"/>
                        <a:gd name="T75" fmla="*/ 1 h 4"/>
                        <a:gd name="T76" fmla="*/ 2 w 2"/>
                        <a:gd name="T77" fmla="*/ 1 h 4"/>
                        <a:gd name="T78" fmla="*/ 2 w 2"/>
                        <a:gd name="T79" fmla="*/ 0 h 4"/>
                        <a:gd name="T80" fmla="*/ 2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1 h 4"/>
                        <a:gd name="T98" fmla="*/ 0 w 2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2" name="Freeform 14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2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2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2 w 2"/>
                        <a:gd name="T75" fmla="*/ 1 h 4"/>
                        <a:gd name="T76" fmla="*/ 2 w 2"/>
                        <a:gd name="T77" fmla="*/ 1 h 4"/>
                        <a:gd name="T78" fmla="*/ 2 w 2"/>
                        <a:gd name="T79" fmla="*/ 0 h 4"/>
                        <a:gd name="T80" fmla="*/ 1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1 h 4"/>
                        <a:gd name="T98" fmla="*/ 0 w 2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3" name="Freeform 145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1" y="358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1 w 4"/>
                        <a:gd name="T51" fmla="*/ 1 h 4"/>
                        <a:gd name="T52" fmla="*/ 1 w 4"/>
                        <a:gd name="T53" fmla="*/ 2 h 4"/>
                        <a:gd name="T54" fmla="*/ 1 w 4"/>
                        <a:gd name="T55" fmla="*/ 2 h 4"/>
                        <a:gd name="T56" fmla="*/ 1 w 4"/>
                        <a:gd name="T57" fmla="*/ 2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2 h 4"/>
                        <a:gd name="T70" fmla="*/ 2 w 4"/>
                        <a:gd name="T71" fmla="*/ 2 h 4"/>
                        <a:gd name="T72" fmla="*/ 2 w 4"/>
                        <a:gd name="T73" fmla="*/ 2 h 4"/>
                        <a:gd name="T74" fmla="*/ 2 w 4"/>
                        <a:gd name="T75" fmla="*/ 1 h 4"/>
                        <a:gd name="T76" fmla="*/ 2 w 4"/>
                        <a:gd name="T77" fmla="*/ 1 h 4"/>
                        <a:gd name="T78" fmla="*/ 2 w 4"/>
                        <a:gd name="T79" fmla="*/ 0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2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1 h 4"/>
                        <a:gd name="T98" fmla="*/ 1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4" name="Freeform 1460"/>
                    <p:cNvSpPr>
                      <a:spLocks/>
                    </p:cNvSpPr>
                    <p:nvPr/>
                  </p:nvSpPr>
                  <p:spPr bwMode="auto">
                    <a:xfrm>
                      <a:off x="1075" y="358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5" name="Freeform 1461"/>
                    <p:cNvSpPr>
                      <a:spLocks/>
                    </p:cNvSpPr>
                    <p:nvPr/>
                  </p:nvSpPr>
                  <p:spPr bwMode="auto">
                    <a:xfrm>
                      <a:off x="1077" y="3584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1 h 4"/>
                        <a:gd name="T26" fmla="*/ 2 w 4"/>
                        <a:gd name="T27" fmla="*/ 2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2 w 4"/>
                        <a:gd name="T37" fmla="*/ 2 h 4"/>
                        <a:gd name="T38" fmla="*/ 2 w 4"/>
                        <a:gd name="T39" fmla="*/ 1 h 4"/>
                        <a:gd name="T40" fmla="*/ 2 w 4"/>
                        <a:gd name="T41" fmla="*/ 1 h 4"/>
                        <a:gd name="T42" fmla="*/ 2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0 h 4"/>
                        <a:gd name="T48" fmla="*/ 2 w 4"/>
                        <a:gd name="T49" fmla="*/ 0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0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6" name="Freeform 14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1" y="358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3 w 3"/>
                        <a:gd name="T3" fmla="*/ 2 h 4"/>
                        <a:gd name="T4" fmla="*/ 2 w 3"/>
                        <a:gd name="T5" fmla="*/ 2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1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1 h 4"/>
                        <a:gd name="T34" fmla="*/ 2 w 3"/>
                        <a:gd name="T35" fmla="*/ 1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1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1 h 4"/>
                        <a:gd name="T58" fmla="*/ 1 w 3"/>
                        <a:gd name="T59" fmla="*/ 2 h 4"/>
                        <a:gd name="T60" fmla="*/ 0 w 3"/>
                        <a:gd name="T61" fmla="*/ 2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2 h 4"/>
                        <a:gd name="T70" fmla="*/ 2 w 3"/>
                        <a:gd name="T71" fmla="*/ 2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7" name="Freeform 14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4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0 w 3"/>
                        <a:gd name="T57" fmla="*/ 2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0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8" name="Freeform 14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8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2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2 w 2"/>
                        <a:gd name="T75" fmla="*/ 1 h 4"/>
                        <a:gd name="T76" fmla="*/ 2 w 2"/>
                        <a:gd name="T77" fmla="*/ 1 h 4"/>
                        <a:gd name="T78" fmla="*/ 2 w 2"/>
                        <a:gd name="T79" fmla="*/ 0 h 4"/>
                        <a:gd name="T80" fmla="*/ 2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1 h 4"/>
                        <a:gd name="T98" fmla="*/ 0 w 2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19" name="Freeform 1465"/>
                    <p:cNvSpPr>
                      <a:spLocks/>
                    </p:cNvSpPr>
                    <p:nvPr/>
                  </p:nvSpPr>
                  <p:spPr bwMode="auto">
                    <a:xfrm>
                      <a:off x="1033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0" name="Freeform 1466"/>
                    <p:cNvSpPr>
                      <a:spLocks/>
                    </p:cNvSpPr>
                    <p:nvPr/>
                  </p:nvSpPr>
                  <p:spPr bwMode="auto">
                    <a:xfrm>
                      <a:off x="1037" y="358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1" name="Freeform 1467"/>
                    <p:cNvSpPr>
                      <a:spLocks/>
                    </p:cNvSpPr>
                    <p:nvPr/>
                  </p:nvSpPr>
                  <p:spPr bwMode="auto">
                    <a:xfrm>
                      <a:off x="1039" y="358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1 h 4"/>
                        <a:gd name="T26" fmla="*/ 3 w 4"/>
                        <a:gd name="T27" fmla="*/ 1 h 4"/>
                        <a:gd name="T28" fmla="*/ 3 w 4"/>
                        <a:gd name="T29" fmla="*/ 1 h 4"/>
                        <a:gd name="T30" fmla="*/ 3 w 4"/>
                        <a:gd name="T31" fmla="*/ 1 h 4"/>
                        <a:gd name="T32" fmla="*/ 4 w 4"/>
                        <a:gd name="T33" fmla="*/ 2 h 4"/>
                        <a:gd name="T34" fmla="*/ 4 w 4"/>
                        <a:gd name="T35" fmla="*/ 2 h 4"/>
                        <a:gd name="T36" fmla="*/ 4 w 4"/>
                        <a:gd name="T37" fmla="*/ 2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2 h 4"/>
                        <a:gd name="T56" fmla="*/ 2 w 4"/>
                        <a:gd name="T57" fmla="*/ 2 h 4"/>
                        <a:gd name="T58" fmla="*/ 2 w 4"/>
                        <a:gd name="T59" fmla="*/ 2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2 h 4"/>
                        <a:gd name="T72" fmla="*/ 3 w 4"/>
                        <a:gd name="T73" fmla="*/ 2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1 h 4"/>
                        <a:gd name="T82" fmla="*/ 3 w 4"/>
                        <a:gd name="T83" fmla="*/ 1 h 4"/>
                        <a:gd name="T84" fmla="*/ 2 w 4"/>
                        <a:gd name="T85" fmla="*/ 1 h 4"/>
                        <a:gd name="T86" fmla="*/ 2 w 4"/>
                        <a:gd name="T87" fmla="*/ 1 h 4"/>
                        <a:gd name="T88" fmla="*/ 2 w 4"/>
                        <a:gd name="T89" fmla="*/ 1 h 4"/>
                        <a:gd name="T90" fmla="*/ 3 w 4"/>
                        <a:gd name="T91" fmla="*/ 1 h 4"/>
                        <a:gd name="T92" fmla="*/ 3 w 4"/>
                        <a:gd name="T93" fmla="*/ 1 h 4"/>
                        <a:gd name="T94" fmla="*/ 3 w 4"/>
                        <a:gd name="T95" fmla="*/ 1 h 4"/>
                        <a:gd name="T96" fmla="*/ 3 w 4"/>
                        <a:gd name="T97" fmla="*/ 1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2" name="Freeform 1468"/>
                    <p:cNvSpPr>
                      <a:spLocks/>
                    </p:cNvSpPr>
                    <p:nvPr/>
                  </p:nvSpPr>
                  <p:spPr bwMode="auto">
                    <a:xfrm>
                      <a:off x="1045" y="3583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0 w 2"/>
                        <a:gd name="T7" fmla="*/ 2 h 6"/>
                        <a:gd name="T8" fmla="*/ 0 w 2"/>
                        <a:gd name="T9" fmla="*/ 2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3 h 6"/>
                        <a:gd name="T28" fmla="*/ 0 w 2"/>
                        <a:gd name="T29" fmla="*/ 3 h 6"/>
                        <a:gd name="T30" fmla="*/ 0 w 2"/>
                        <a:gd name="T31" fmla="*/ 2 h 6"/>
                        <a:gd name="T32" fmla="*/ 0 w 2"/>
                        <a:gd name="T33" fmla="*/ 2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3" name="Freeform 1469"/>
                    <p:cNvSpPr>
                      <a:spLocks/>
                    </p:cNvSpPr>
                    <p:nvPr/>
                  </p:nvSpPr>
                  <p:spPr bwMode="auto">
                    <a:xfrm>
                      <a:off x="1047" y="358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2 w 3"/>
                        <a:gd name="T11" fmla="*/ 2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2 h 4"/>
                        <a:gd name="T18" fmla="*/ 0 w 3"/>
                        <a:gd name="T19" fmla="*/ 2 h 4"/>
                        <a:gd name="T20" fmla="*/ 2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4" name="Freeform 1470"/>
                    <p:cNvSpPr>
                      <a:spLocks/>
                    </p:cNvSpPr>
                    <p:nvPr/>
                  </p:nvSpPr>
                  <p:spPr bwMode="auto">
                    <a:xfrm>
                      <a:off x="1048" y="3584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5" name="Rectangle 14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586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6" name="Freeform 1472"/>
                    <p:cNvSpPr>
                      <a:spLocks/>
                    </p:cNvSpPr>
                    <p:nvPr/>
                  </p:nvSpPr>
                  <p:spPr bwMode="auto">
                    <a:xfrm>
                      <a:off x="1053" y="3584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2 h 4"/>
                        <a:gd name="T40" fmla="*/ 0 w 2"/>
                        <a:gd name="T41" fmla="*/ 2 h 4"/>
                        <a:gd name="T42" fmla="*/ 0 w 2"/>
                        <a:gd name="T43" fmla="*/ 2 h 4"/>
                        <a:gd name="T44" fmla="*/ 0 w 2"/>
                        <a:gd name="T45" fmla="*/ 4 h 4"/>
                        <a:gd name="T46" fmla="*/ 0 w 2"/>
                        <a:gd name="T47" fmla="*/ 4 h 4"/>
                        <a:gd name="T48" fmla="*/ 0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1 w 2"/>
                        <a:gd name="T57" fmla="*/ 4 h 4"/>
                        <a:gd name="T58" fmla="*/ 2 w 2"/>
                        <a:gd name="T59" fmla="*/ 2 h 4"/>
                        <a:gd name="T60" fmla="*/ 2 w 2"/>
                        <a:gd name="T61" fmla="*/ 2 h 4"/>
                        <a:gd name="T62" fmla="*/ 2 w 2"/>
                        <a:gd name="T63" fmla="*/ 2 h 4"/>
                        <a:gd name="T64" fmla="*/ 1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0 w 2"/>
                        <a:gd name="T71" fmla="*/ 1 h 4"/>
                        <a:gd name="T72" fmla="*/ 0 w 2"/>
                        <a:gd name="T73" fmla="*/ 1 h 4"/>
                        <a:gd name="T74" fmla="*/ 0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7" name="Freeform 1473"/>
                    <p:cNvSpPr>
                      <a:spLocks/>
                    </p:cNvSpPr>
                    <p:nvPr/>
                  </p:nvSpPr>
                  <p:spPr bwMode="auto">
                    <a:xfrm>
                      <a:off x="1056" y="358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8" name="Freeform 1474"/>
                    <p:cNvSpPr>
                      <a:spLocks/>
                    </p:cNvSpPr>
                    <p:nvPr/>
                  </p:nvSpPr>
                  <p:spPr bwMode="auto">
                    <a:xfrm>
                      <a:off x="1059" y="358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29" name="Freeform 1475"/>
                    <p:cNvSpPr>
                      <a:spLocks/>
                    </p:cNvSpPr>
                    <p:nvPr/>
                  </p:nvSpPr>
                  <p:spPr bwMode="auto">
                    <a:xfrm>
                      <a:off x="1059" y="358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0" name="Freeform 1476"/>
                    <p:cNvSpPr>
                      <a:spLocks/>
                    </p:cNvSpPr>
                    <p:nvPr/>
                  </p:nvSpPr>
                  <p:spPr bwMode="auto">
                    <a:xfrm>
                      <a:off x="1061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1 w 3"/>
                        <a:gd name="T37" fmla="*/ 2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3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1" name="Freeform 1477"/>
                    <p:cNvSpPr>
                      <a:spLocks/>
                    </p:cNvSpPr>
                    <p:nvPr/>
                  </p:nvSpPr>
                  <p:spPr bwMode="auto">
                    <a:xfrm>
                      <a:off x="1065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2" name="Freeform 1478"/>
                    <p:cNvSpPr>
                      <a:spLocks/>
                    </p:cNvSpPr>
                    <p:nvPr/>
                  </p:nvSpPr>
                  <p:spPr bwMode="auto">
                    <a:xfrm>
                      <a:off x="1065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2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3" name="Freeform 1479"/>
                    <p:cNvSpPr>
                      <a:spLocks/>
                    </p:cNvSpPr>
                    <p:nvPr/>
                  </p:nvSpPr>
                  <p:spPr bwMode="auto">
                    <a:xfrm>
                      <a:off x="1069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4" name="Freeform 1480"/>
                    <p:cNvSpPr>
                      <a:spLocks/>
                    </p:cNvSpPr>
                    <p:nvPr/>
                  </p:nvSpPr>
                  <p:spPr bwMode="auto">
                    <a:xfrm>
                      <a:off x="1069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2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5" name="Freeform 1481"/>
                    <p:cNvSpPr>
                      <a:spLocks/>
                    </p:cNvSpPr>
                    <p:nvPr/>
                  </p:nvSpPr>
                  <p:spPr bwMode="auto">
                    <a:xfrm>
                      <a:off x="1071" y="358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6" name="Freeform 1482"/>
                    <p:cNvSpPr>
                      <a:spLocks/>
                    </p:cNvSpPr>
                    <p:nvPr/>
                  </p:nvSpPr>
                  <p:spPr bwMode="auto">
                    <a:xfrm>
                      <a:off x="1072" y="358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2 h 4"/>
                        <a:gd name="T4" fmla="*/ 0 w 1"/>
                        <a:gd name="T5" fmla="*/ 2 h 4"/>
                        <a:gd name="T6" fmla="*/ 0 w 1"/>
                        <a:gd name="T7" fmla="*/ 2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2 h 4"/>
                        <a:gd name="T20" fmla="*/ 1 w 1"/>
                        <a:gd name="T21" fmla="*/ 2 h 4"/>
                        <a:gd name="T22" fmla="*/ 1 w 1"/>
                        <a:gd name="T23" fmla="*/ 2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7" name="Freeform 1483"/>
                    <p:cNvSpPr>
                      <a:spLocks/>
                    </p:cNvSpPr>
                    <p:nvPr/>
                  </p:nvSpPr>
                  <p:spPr bwMode="auto">
                    <a:xfrm>
                      <a:off x="1075" y="358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8" name="Freeform 1484"/>
                    <p:cNvSpPr>
                      <a:spLocks/>
                    </p:cNvSpPr>
                    <p:nvPr/>
                  </p:nvSpPr>
                  <p:spPr bwMode="auto">
                    <a:xfrm>
                      <a:off x="1077" y="3584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1 h 4"/>
                        <a:gd name="T26" fmla="*/ 2 w 4"/>
                        <a:gd name="T27" fmla="*/ 2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2 w 4"/>
                        <a:gd name="T37" fmla="*/ 2 h 4"/>
                        <a:gd name="T38" fmla="*/ 2 w 4"/>
                        <a:gd name="T39" fmla="*/ 1 h 4"/>
                        <a:gd name="T40" fmla="*/ 2 w 4"/>
                        <a:gd name="T41" fmla="*/ 1 h 4"/>
                        <a:gd name="T42" fmla="*/ 2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0 h 4"/>
                        <a:gd name="T48" fmla="*/ 2 w 4"/>
                        <a:gd name="T49" fmla="*/ 0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0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39" name="Freeform 1485"/>
                    <p:cNvSpPr>
                      <a:spLocks/>
                    </p:cNvSpPr>
                    <p:nvPr/>
                  </p:nvSpPr>
                  <p:spPr bwMode="auto">
                    <a:xfrm>
                      <a:off x="1081" y="358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2 w 3"/>
                        <a:gd name="T3" fmla="*/ 1 h 4"/>
                        <a:gd name="T4" fmla="*/ 2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2 w 3"/>
                        <a:gd name="T11" fmla="*/ 2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2 h 4"/>
                        <a:gd name="T24" fmla="*/ 0 w 3"/>
                        <a:gd name="T25" fmla="*/ 2 h 4"/>
                        <a:gd name="T26" fmla="*/ 0 w 3"/>
                        <a:gd name="T27" fmla="*/ 2 h 4"/>
                        <a:gd name="T28" fmla="*/ 0 w 3"/>
                        <a:gd name="T29" fmla="*/ 2 h 4"/>
                        <a:gd name="T30" fmla="*/ 0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2 w 3"/>
                        <a:gd name="T63" fmla="*/ 0 h 4"/>
                        <a:gd name="T64" fmla="*/ 2 w 3"/>
                        <a:gd name="T65" fmla="*/ 0 h 4"/>
                        <a:gd name="T66" fmla="*/ 2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0" name="Freeform 1486"/>
                    <p:cNvSpPr>
                      <a:spLocks/>
                    </p:cNvSpPr>
                    <p:nvPr/>
                  </p:nvSpPr>
                  <p:spPr bwMode="auto">
                    <a:xfrm>
                      <a:off x="1082" y="358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1" name="Freeform 1487"/>
                    <p:cNvSpPr>
                      <a:spLocks/>
                    </p:cNvSpPr>
                    <p:nvPr/>
                  </p:nvSpPr>
                  <p:spPr bwMode="auto">
                    <a:xfrm>
                      <a:off x="1081" y="3585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1 h 3"/>
                        <a:gd name="T6" fmla="*/ 1 w 2"/>
                        <a:gd name="T7" fmla="*/ 1 h 3"/>
                        <a:gd name="T8" fmla="*/ 0 w 2"/>
                        <a:gd name="T9" fmla="*/ 1 h 3"/>
                        <a:gd name="T10" fmla="*/ 0 w 2"/>
                        <a:gd name="T11" fmla="*/ 1 h 3"/>
                        <a:gd name="T12" fmla="*/ 1 w 2"/>
                        <a:gd name="T13" fmla="*/ 1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2" name="Freeform 1488"/>
                    <p:cNvSpPr>
                      <a:spLocks/>
                    </p:cNvSpPr>
                    <p:nvPr/>
                  </p:nvSpPr>
                  <p:spPr bwMode="auto">
                    <a:xfrm>
                      <a:off x="1084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3" name="Freeform 1489"/>
                    <p:cNvSpPr>
                      <a:spLocks/>
                    </p:cNvSpPr>
                    <p:nvPr/>
                  </p:nvSpPr>
                  <p:spPr bwMode="auto">
                    <a:xfrm>
                      <a:off x="1084" y="358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2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2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4" name="Freeform 1490"/>
                    <p:cNvSpPr>
                      <a:spLocks/>
                    </p:cNvSpPr>
                    <p:nvPr/>
                  </p:nvSpPr>
                  <p:spPr bwMode="auto">
                    <a:xfrm>
                      <a:off x="1088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5" name="Freeform 1491"/>
                    <p:cNvSpPr>
                      <a:spLocks/>
                    </p:cNvSpPr>
                    <p:nvPr/>
                  </p:nvSpPr>
                  <p:spPr bwMode="auto">
                    <a:xfrm>
                      <a:off x="1088" y="358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2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6" name="Freeform 1492"/>
                    <p:cNvSpPr>
                      <a:spLocks/>
                    </p:cNvSpPr>
                    <p:nvPr/>
                  </p:nvSpPr>
                  <p:spPr bwMode="auto">
                    <a:xfrm>
                      <a:off x="1033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7" name="Freeform 1493"/>
                    <p:cNvSpPr>
                      <a:spLocks/>
                    </p:cNvSpPr>
                    <p:nvPr/>
                  </p:nvSpPr>
                  <p:spPr bwMode="auto">
                    <a:xfrm>
                      <a:off x="1037" y="359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8" name="Freeform 1494"/>
                    <p:cNvSpPr>
                      <a:spLocks/>
                    </p:cNvSpPr>
                    <p:nvPr/>
                  </p:nvSpPr>
                  <p:spPr bwMode="auto">
                    <a:xfrm>
                      <a:off x="1039" y="3590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2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2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2 w 4"/>
                        <a:gd name="T85" fmla="*/ 2 h 5"/>
                        <a:gd name="T86" fmla="*/ 2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49" name="Freeform 1495"/>
                    <p:cNvSpPr>
                      <a:spLocks/>
                    </p:cNvSpPr>
                    <p:nvPr/>
                  </p:nvSpPr>
                  <p:spPr bwMode="auto">
                    <a:xfrm>
                      <a:off x="1045" y="3590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2 w 2"/>
                        <a:gd name="T7" fmla="*/ 1 h 6"/>
                        <a:gd name="T8" fmla="*/ 0 w 2"/>
                        <a:gd name="T9" fmla="*/ 2 h 6"/>
                        <a:gd name="T10" fmla="*/ 0 w 2"/>
                        <a:gd name="T11" fmla="*/ 4 h 6"/>
                        <a:gd name="T12" fmla="*/ 0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2 h 6"/>
                        <a:gd name="T32" fmla="*/ 0 w 2"/>
                        <a:gd name="T33" fmla="*/ 1 h 6"/>
                        <a:gd name="T34" fmla="*/ 0 w 2"/>
                        <a:gd name="T35" fmla="*/ 1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0" name="Freeform 1496"/>
                    <p:cNvSpPr>
                      <a:spLocks/>
                    </p:cNvSpPr>
                    <p:nvPr/>
                  </p:nvSpPr>
                  <p:spPr bwMode="auto">
                    <a:xfrm>
                      <a:off x="1048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1" name="Rectangle 149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592"/>
                      <a:ext cx="3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2" name="Freeform 149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3" y="3590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4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1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2 h 5"/>
                        <a:gd name="T44" fmla="*/ 1 w 2"/>
                        <a:gd name="T45" fmla="*/ 2 h 5"/>
                        <a:gd name="T46" fmla="*/ 1 w 2"/>
                        <a:gd name="T47" fmla="*/ 2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2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3" name="Freeform 1499"/>
                    <p:cNvSpPr>
                      <a:spLocks/>
                    </p:cNvSpPr>
                    <p:nvPr/>
                  </p:nvSpPr>
                  <p:spPr bwMode="auto">
                    <a:xfrm>
                      <a:off x="1056" y="3590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2 h 6"/>
                        <a:gd name="T12" fmla="*/ 0 w 2"/>
                        <a:gd name="T13" fmla="*/ 2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2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0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4" name="Freeform 15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9" y="359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0 h 4"/>
                        <a:gd name="T10" fmla="*/ 0 w 1"/>
                        <a:gd name="T11" fmla="*/ 1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5" name="Freeform 1501"/>
                    <p:cNvSpPr>
                      <a:spLocks/>
                    </p:cNvSpPr>
                    <p:nvPr/>
                  </p:nvSpPr>
                  <p:spPr bwMode="auto">
                    <a:xfrm>
                      <a:off x="1061" y="3590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1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5 h 5"/>
                        <a:gd name="T64" fmla="*/ 1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1 w 4"/>
                        <a:gd name="T85" fmla="*/ 2 h 5"/>
                        <a:gd name="T86" fmla="*/ 1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1 w 4"/>
                        <a:gd name="T107" fmla="*/ 1 h 5"/>
                        <a:gd name="T108" fmla="*/ 1 w 4"/>
                        <a:gd name="T109" fmla="*/ 1 h 5"/>
                        <a:gd name="T110" fmla="*/ 1 w 4"/>
                        <a:gd name="T111" fmla="*/ 1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6" name="Freeform 1502"/>
                    <p:cNvSpPr>
                      <a:spLocks/>
                    </p:cNvSpPr>
                    <p:nvPr/>
                  </p:nvSpPr>
                  <p:spPr bwMode="auto">
                    <a:xfrm>
                      <a:off x="1065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7" name="Freeform 15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2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8" name="Freeform 150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2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1 w 3"/>
                        <a:gd name="T67" fmla="*/ 5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2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59" name="Freeform 15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5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2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0" name="Freeform 1506"/>
                    <p:cNvSpPr>
                      <a:spLocks/>
                    </p:cNvSpPr>
                    <p:nvPr/>
                  </p:nvSpPr>
                  <p:spPr bwMode="auto">
                    <a:xfrm>
                      <a:off x="1078" y="3590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1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1" name="Freeform 1507"/>
                    <p:cNvSpPr>
                      <a:spLocks/>
                    </p:cNvSpPr>
                    <p:nvPr/>
                  </p:nvSpPr>
                  <p:spPr bwMode="auto">
                    <a:xfrm>
                      <a:off x="1081" y="3590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1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2 h 5"/>
                        <a:gd name="T22" fmla="*/ 3 w 3"/>
                        <a:gd name="T23" fmla="*/ 2 h 5"/>
                        <a:gd name="T24" fmla="*/ 2 w 3"/>
                        <a:gd name="T25" fmla="*/ 2 h 5"/>
                        <a:gd name="T26" fmla="*/ 2 w 3"/>
                        <a:gd name="T27" fmla="*/ 4 h 5"/>
                        <a:gd name="T28" fmla="*/ 1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2 w 3"/>
                        <a:gd name="T39" fmla="*/ 2 h 5"/>
                        <a:gd name="T40" fmla="*/ 2 w 3"/>
                        <a:gd name="T41" fmla="*/ 2 h 5"/>
                        <a:gd name="T42" fmla="*/ 2 w 3"/>
                        <a:gd name="T43" fmla="*/ 2 h 5"/>
                        <a:gd name="T44" fmla="*/ 2 w 3"/>
                        <a:gd name="T45" fmla="*/ 1 h 5"/>
                        <a:gd name="T46" fmla="*/ 2 w 3"/>
                        <a:gd name="T47" fmla="*/ 1 h 5"/>
                        <a:gd name="T48" fmla="*/ 2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1 h 5"/>
                        <a:gd name="T58" fmla="*/ 1 w 3"/>
                        <a:gd name="T59" fmla="*/ 1 h 5"/>
                        <a:gd name="T60" fmla="*/ 1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2" name="Freeform 1508"/>
                    <p:cNvSpPr>
                      <a:spLocks/>
                    </p:cNvSpPr>
                    <p:nvPr/>
                  </p:nvSpPr>
                  <p:spPr bwMode="auto">
                    <a:xfrm>
                      <a:off x="1084" y="3590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4 h 5"/>
                        <a:gd name="T28" fmla="*/ 2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2 h 5"/>
                        <a:gd name="T38" fmla="*/ 3 w 4"/>
                        <a:gd name="T39" fmla="*/ 2 h 5"/>
                        <a:gd name="T40" fmla="*/ 3 w 4"/>
                        <a:gd name="T41" fmla="*/ 2 h 5"/>
                        <a:gd name="T42" fmla="*/ 3 w 4"/>
                        <a:gd name="T43" fmla="*/ 2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2 w 4"/>
                        <a:gd name="T53" fmla="*/ 1 h 5"/>
                        <a:gd name="T54" fmla="*/ 2 w 4"/>
                        <a:gd name="T55" fmla="*/ 1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3" name="Freeform 15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8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2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4" name="Freeform 15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2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0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2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5" name="Freeform 15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4" y="359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2 w 4"/>
                        <a:gd name="T67" fmla="*/ 5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4 w 4"/>
                        <a:gd name="T73" fmla="*/ 4 h 5"/>
                        <a:gd name="T74" fmla="*/ 4 w 4"/>
                        <a:gd name="T75" fmla="*/ 2 h 5"/>
                        <a:gd name="T76" fmla="*/ 4 w 4"/>
                        <a:gd name="T77" fmla="*/ 2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2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2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4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6" name="Freeform 1512"/>
                    <p:cNvSpPr>
                      <a:spLocks/>
                    </p:cNvSpPr>
                    <p:nvPr/>
                  </p:nvSpPr>
                  <p:spPr bwMode="auto">
                    <a:xfrm>
                      <a:off x="1033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7" name="Freeform 1513"/>
                    <p:cNvSpPr>
                      <a:spLocks/>
                    </p:cNvSpPr>
                    <p:nvPr/>
                  </p:nvSpPr>
                  <p:spPr bwMode="auto">
                    <a:xfrm>
                      <a:off x="1037" y="359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8" name="Freeform 1514"/>
                    <p:cNvSpPr>
                      <a:spLocks/>
                    </p:cNvSpPr>
                    <p:nvPr/>
                  </p:nvSpPr>
                  <p:spPr bwMode="auto">
                    <a:xfrm>
                      <a:off x="1039" y="3590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2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2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2 w 4"/>
                        <a:gd name="T85" fmla="*/ 2 h 5"/>
                        <a:gd name="T86" fmla="*/ 2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69" name="Freeform 1515"/>
                    <p:cNvSpPr>
                      <a:spLocks/>
                    </p:cNvSpPr>
                    <p:nvPr/>
                  </p:nvSpPr>
                  <p:spPr bwMode="auto">
                    <a:xfrm>
                      <a:off x="1045" y="3590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2 w 2"/>
                        <a:gd name="T7" fmla="*/ 1 h 6"/>
                        <a:gd name="T8" fmla="*/ 0 w 2"/>
                        <a:gd name="T9" fmla="*/ 2 h 6"/>
                        <a:gd name="T10" fmla="*/ 0 w 2"/>
                        <a:gd name="T11" fmla="*/ 4 h 6"/>
                        <a:gd name="T12" fmla="*/ 0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2 h 6"/>
                        <a:gd name="T32" fmla="*/ 0 w 2"/>
                        <a:gd name="T33" fmla="*/ 1 h 6"/>
                        <a:gd name="T34" fmla="*/ 0 w 2"/>
                        <a:gd name="T35" fmla="*/ 1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0" name="Freeform 1516"/>
                    <p:cNvSpPr>
                      <a:spLocks/>
                    </p:cNvSpPr>
                    <p:nvPr/>
                  </p:nvSpPr>
                  <p:spPr bwMode="auto">
                    <a:xfrm>
                      <a:off x="1048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1" name="Rectangle 15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592"/>
                      <a:ext cx="3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2" name="Freeform 1518"/>
                    <p:cNvSpPr>
                      <a:spLocks/>
                    </p:cNvSpPr>
                    <p:nvPr/>
                  </p:nvSpPr>
                  <p:spPr bwMode="auto">
                    <a:xfrm>
                      <a:off x="1053" y="3590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2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3" name="Freeform 1519"/>
                    <p:cNvSpPr>
                      <a:spLocks/>
                    </p:cNvSpPr>
                    <p:nvPr/>
                  </p:nvSpPr>
                  <p:spPr bwMode="auto">
                    <a:xfrm>
                      <a:off x="1053" y="3591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0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4" name="Freeform 1520"/>
                    <p:cNvSpPr>
                      <a:spLocks/>
                    </p:cNvSpPr>
                    <p:nvPr/>
                  </p:nvSpPr>
                  <p:spPr bwMode="auto">
                    <a:xfrm>
                      <a:off x="1053" y="3592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5" name="Freeform 1521"/>
                    <p:cNvSpPr>
                      <a:spLocks/>
                    </p:cNvSpPr>
                    <p:nvPr/>
                  </p:nvSpPr>
                  <p:spPr bwMode="auto">
                    <a:xfrm>
                      <a:off x="1056" y="3590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2 h 6"/>
                        <a:gd name="T12" fmla="*/ 0 w 2"/>
                        <a:gd name="T13" fmla="*/ 2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2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0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6" name="Freeform 1522"/>
                    <p:cNvSpPr>
                      <a:spLocks/>
                    </p:cNvSpPr>
                    <p:nvPr/>
                  </p:nvSpPr>
                  <p:spPr bwMode="auto">
                    <a:xfrm>
                      <a:off x="1059" y="359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7" name="Freeform 1523"/>
                    <p:cNvSpPr>
                      <a:spLocks/>
                    </p:cNvSpPr>
                    <p:nvPr/>
                  </p:nvSpPr>
                  <p:spPr bwMode="auto">
                    <a:xfrm>
                      <a:off x="1059" y="359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8" name="Freeform 1524"/>
                    <p:cNvSpPr>
                      <a:spLocks/>
                    </p:cNvSpPr>
                    <p:nvPr/>
                  </p:nvSpPr>
                  <p:spPr bwMode="auto">
                    <a:xfrm>
                      <a:off x="1061" y="3590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1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5 h 5"/>
                        <a:gd name="T64" fmla="*/ 1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1 w 4"/>
                        <a:gd name="T85" fmla="*/ 2 h 5"/>
                        <a:gd name="T86" fmla="*/ 1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1 w 4"/>
                        <a:gd name="T107" fmla="*/ 1 h 5"/>
                        <a:gd name="T108" fmla="*/ 1 w 4"/>
                        <a:gd name="T109" fmla="*/ 1 h 5"/>
                        <a:gd name="T110" fmla="*/ 1 w 4"/>
                        <a:gd name="T111" fmla="*/ 1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79" name="Freeform 1525"/>
                    <p:cNvSpPr>
                      <a:spLocks/>
                    </p:cNvSpPr>
                    <p:nvPr/>
                  </p:nvSpPr>
                  <p:spPr bwMode="auto">
                    <a:xfrm>
                      <a:off x="1065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0" name="Freeform 1526"/>
                    <p:cNvSpPr>
                      <a:spLocks/>
                    </p:cNvSpPr>
                    <p:nvPr/>
                  </p:nvSpPr>
                  <p:spPr bwMode="auto">
                    <a:xfrm>
                      <a:off x="1069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1" name="Freeform 1527"/>
                    <p:cNvSpPr>
                      <a:spLocks/>
                    </p:cNvSpPr>
                    <p:nvPr/>
                  </p:nvSpPr>
                  <p:spPr bwMode="auto">
                    <a:xfrm>
                      <a:off x="1069" y="359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2" name="Freeform 1528"/>
                    <p:cNvSpPr>
                      <a:spLocks/>
                    </p:cNvSpPr>
                    <p:nvPr/>
                  </p:nvSpPr>
                  <p:spPr bwMode="auto">
                    <a:xfrm>
                      <a:off x="1072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3" name="Freeform 1529"/>
                    <p:cNvSpPr>
                      <a:spLocks/>
                    </p:cNvSpPr>
                    <p:nvPr/>
                  </p:nvSpPr>
                  <p:spPr bwMode="auto">
                    <a:xfrm>
                      <a:off x="1072" y="359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0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4" name="Freeform 1530"/>
                    <p:cNvSpPr>
                      <a:spLocks/>
                    </p:cNvSpPr>
                    <p:nvPr/>
                  </p:nvSpPr>
                  <p:spPr bwMode="auto">
                    <a:xfrm>
                      <a:off x="1075" y="359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5" name="Freeform 1531"/>
                    <p:cNvSpPr>
                      <a:spLocks/>
                    </p:cNvSpPr>
                    <p:nvPr/>
                  </p:nvSpPr>
                  <p:spPr bwMode="auto">
                    <a:xfrm>
                      <a:off x="1076" y="359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6" name="Freeform 1532"/>
                    <p:cNvSpPr>
                      <a:spLocks/>
                    </p:cNvSpPr>
                    <p:nvPr/>
                  </p:nvSpPr>
                  <p:spPr bwMode="auto">
                    <a:xfrm>
                      <a:off x="1078" y="3590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1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7" name="Freeform 1533"/>
                    <p:cNvSpPr>
                      <a:spLocks/>
                    </p:cNvSpPr>
                    <p:nvPr/>
                  </p:nvSpPr>
                  <p:spPr bwMode="auto">
                    <a:xfrm>
                      <a:off x="1081" y="3590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1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2 h 5"/>
                        <a:gd name="T22" fmla="*/ 3 w 3"/>
                        <a:gd name="T23" fmla="*/ 2 h 5"/>
                        <a:gd name="T24" fmla="*/ 2 w 3"/>
                        <a:gd name="T25" fmla="*/ 2 h 5"/>
                        <a:gd name="T26" fmla="*/ 2 w 3"/>
                        <a:gd name="T27" fmla="*/ 4 h 5"/>
                        <a:gd name="T28" fmla="*/ 1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2 w 3"/>
                        <a:gd name="T39" fmla="*/ 2 h 5"/>
                        <a:gd name="T40" fmla="*/ 2 w 3"/>
                        <a:gd name="T41" fmla="*/ 2 h 5"/>
                        <a:gd name="T42" fmla="*/ 2 w 3"/>
                        <a:gd name="T43" fmla="*/ 2 h 5"/>
                        <a:gd name="T44" fmla="*/ 2 w 3"/>
                        <a:gd name="T45" fmla="*/ 1 h 5"/>
                        <a:gd name="T46" fmla="*/ 2 w 3"/>
                        <a:gd name="T47" fmla="*/ 1 h 5"/>
                        <a:gd name="T48" fmla="*/ 2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1 h 5"/>
                        <a:gd name="T58" fmla="*/ 1 w 3"/>
                        <a:gd name="T59" fmla="*/ 1 h 5"/>
                        <a:gd name="T60" fmla="*/ 1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8" name="Freeform 1534"/>
                    <p:cNvSpPr>
                      <a:spLocks/>
                    </p:cNvSpPr>
                    <p:nvPr/>
                  </p:nvSpPr>
                  <p:spPr bwMode="auto">
                    <a:xfrm>
                      <a:off x="1084" y="3590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4 h 5"/>
                        <a:gd name="T28" fmla="*/ 2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2 h 5"/>
                        <a:gd name="T38" fmla="*/ 3 w 4"/>
                        <a:gd name="T39" fmla="*/ 2 h 5"/>
                        <a:gd name="T40" fmla="*/ 3 w 4"/>
                        <a:gd name="T41" fmla="*/ 2 h 5"/>
                        <a:gd name="T42" fmla="*/ 3 w 4"/>
                        <a:gd name="T43" fmla="*/ 2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2 w 4"/>
                        <a:gd name="T53" fmla="*/ 1 h 5"/>
                        <a:gd name="T54" fmla="*/ 2 w 4"/>
                        <a:gd name="T55" fmla="*/ 1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89" name="Freeform 1535"/>
                    <p:cNvSpPr>
                      <a:spLocks/>
                    </p:cNvSpPr>
                    <p:nvPr/>
                  </p:nvSpPr>
                  <p:spPr bwMode="auto">
                    <a:xfrm>
                      <a:off x="1088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0" name="Freeform 1536"/>
                    <p:cNvSpPr>
                      <a:spLocks/>
                    </p:cNvSpPr>
                    <p:nvPr/>
                  </p:nvSpPr>
                  <p:spPr bwMode="auto">
                    <a:xfrm>
                      <a:off x="1088" y="359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1" name="Freeform 1537"/>
                    <p:cNvSpPr>
                      <a:spLocks/>
                    </p:cNvSpPr>
                    <p:nvPr/>
                  </p:nvSpPr>
                  <p:spPr bwMode="auto">
                    <a:xfrm>
                      <a:off x="1092" y="359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2" name="Freeform 1538"/>
                    <p:cNvSpPr>
                      <a:spLocks/>
                    </p:cNvSpPr>
                    <p:nvPr/>
                  </p:nvSpPr>
                  <p:spPr bwMode="auto">
                    <a:xfrm>
                      <a:off x="1092" y="359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3" name="Freeform 1539"/>
                    <p:cNvSpPr>
                      <a:spLocks/>
                    </p:cNvSpPr>
                    <p:nvPr/>
                  </p:nvSpPr>
                  <p:spPr bwMode="auto">
                    <a:xfrm>
                      <a:off x="1094" y="359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4" name="Freeform 1540"/>
                    <p:cNvSpPr>
                      <a:spLocks/>
                    </p:cNvSpPr>
                    <p:nvPr/>
                  </p:nvSpPr>
                  <p:spPr bwMode="auto">
                    <a:xfrm>
                      <a:off x="1095" y="359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3 h 4"/>
                        <a:gd name="T20" fmla="*/ 1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1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5" name="Freeform 1541"/>
                    <p:cNvSpPr>
                      <a:spLocks/>
                    </p:cNvSpPr>
                    <p:nvPr/>
                  </p:nvSpPr>
                  <p:spPr bwMode="auto">
                    <a:xfrm>
                      <a:off x="854" y="349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6" name="Freeform 15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56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4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3 h 5"/>
                        <a:gd name="T54" fmla="*/ 1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2 w 4"/>
                        <a:gd name="T63" fmla="*/ 3 h 5"/>
                        <a:gd name="T64" fmla="*/ 2 w 4"/>
                        <a:gd name="T65" fmla="*/ 3 h 5"/>
                        <a:gd name="T66" fmla="*/ 2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3 h 5"/>
                        <a:gd name="T72" fmla="*/ 2 w 4"/>
                        <a:gd name="T73" fmla="*/ 2 h 5"/>
                        <a:gd name="T74" fmla="*/ 2 w 4"/>
                        <a:gd name="T75" fmla="*/ 2 h 5"/>
                        <a:gd name="T76" fmla="*/ 2 w 4"/>
                        <a:gd name="T77" fmla="*/ 2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2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7" name="Freeform 1543"/>
                    <p:cNvSpPr>
                      <a:spLocks/>
                    </p:cNvSpPr>
                    <p:nvPr/>
                  </p:nvSpPr>
                  <p:spPr bwMode="auto">
                    <a:xfrm>
                      <a:off x="860" y="349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1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8" name="Freeform 1544"/>
                    <p:cNvSpPr>
                      <a:spLocks/>
                    </p:cNvSpPr>
                    <p:nvPr/>
                  </p:nvSpPr>
                  <p:spPr bwMode="auto">
                    <a:xfrm>
                      <a:off x="866" y="349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699" name="Freeform 1545"/>
                    <p:cNvSpPr>
                      <a:spLocks/>
                    </p:cNvSpPr>
                    <p:nvPr/>
                  </p:nvSpPr>
                  <p:spPr bwMode="auto">
                    <a:xfrm>
                      <a:off x="867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2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0" name="Rectangle 15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71" y="3499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1" name="Freeform 15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73" y="349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3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3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2 h 5"/>
                        <a:gd name="T44" fmla="*/ 1 w 2"/>
                        <a:gd name="T45" fmla="*/ 2 h 5"/>
                        <a:gd name="T46" fmla="*/ 1 w 2"/>
                        <a:gd name="T47" fmla="*/ 2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w 2"/>
                        <a:gd name="T63" fmla="*/ 3 h 5"/>
                        <a:gd name="T64" fmla="*/ 0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2" name="Freeform 1548"/>
                    <p:cNvSpPr>
                      <a:spLocks/>
                    </p:cNvSpPr>
                    <p:nvPr/>
                  </p:nvSpPr>
                  <p:spPr bwMode="auto">
                    <a:xfrm>
                      <a:off x="875" y="3497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2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3 h 6"/>
                        <a:gd name="T10" fmla="*/ 2 w 2"/>
                        <a:gd name="T11" fmla="*/ 2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2 w 2"/>
                        <a:gd name="T17" fmla="*/ 1 h 6"/>
                        <a:gd name="T18" fmla="*/ 2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2 h 6"/>
                        <a:gd name="T30" fmla="*/ 2 w 2"/>
                        <a:gd name="T31" fmla="*/ 3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3" name="Freeform 154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78" y="349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1 h 4"/>
                        <a:gd name="T18" fmla="*/ 1 w 1"/>
                        <a:gd name="T19" fmla="*/ 1 h 4"/>
                        <a:gd name="T20" fmla="*/ 1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2 h 4"/>
                        <a:gd name="T36" fmla="*/ 1 w 1"/>
                        <a:gd name="T37" fmla="*/ 2 h 4"/>
                        <a:gd name="T38" fmla="*/ 1 w 1"/>
                        <a:gd name="T39" fmla="*/ 2 h 4"/>
                        <a:gd name="T40" fmla="*/ 1 w 1"/>
                        <a:gd name="T41" fmla="*/ 2 h 4"/>
                        <a:gd name="T42" fmla="*/ 1 w 1"/>
                        <a:gd name="T43" fmla="*/ 2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1 w 1"/>
                        <a:gd name="T53" fmla="*/ 4 h 4"/>
                        <a:gd name="T54" fmla="*/ 1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1 w 1"/>
                        <a:gd name="T63" fmla="*/ 2 h 4"/>
                        <a:gd name="T64" fmla="*/ 1 w 1"/>
                        <a:gd name="T65" fmla="*/ 2 h 4"/>
                        <a:gd name="T66" fmla="*/ 1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4" name="Freeform 1550"/>
                    <p:cNvSpPr>
                      <a:spLocks/>
                    </p:cNvSpPr>
                    <p:nvPr/>
                  </p:nvSpPr>
                  <p:spPr bwMode="auto">
                    <a:xfrm>
                      <a:off x="882" y="3497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5" name="Freeform 1551"/>
                    <p:cNvSpPr>
                      <a:spLocks/>
                    </p:cNvSpPr>
                    <p:nvPr/>
                  </p:nvSpPr>
                  <p:spPr bwMode="auto">
                    <a:xfrm>
                      <a:off x="885" y="349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6" name="Freeform 1552"/>
                    <p:cNvSpPr>
                      <a:spLocks/>
                    </p:cNvSpPr>
                    <p:nvPr/>
                  </p:nvSpPr>
                  <p:spPr bwMode="auto">
                    <a:xfrm>
                      <a:off x="888" y="349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7" name="Freeform 1553"/>
                    <p:cNvSpPr>
                      <a:spLocks/>
                    </p:cNvSpPr>
                    <p:nvPr/>
                  </p:nvSpPr>
                  <p:spPr bwMode="auto">
                    <a:xfrm>
                      <a:off x="891" y="349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0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1 w 3"/>
                        <a:gd name="T37" fmla="*/ 2 h 5"/>
                        <a:gd name="T38" fmla="*/ 1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1 w 3"/>
                        <a:gd name="T49" fmla="*/ 1 h 5"/>
                        <a:gd name="T50" fmla="*/ 1 w 3"/>
                        <a:gd name="T51" fmla="*/ 1 h 5"/>
                        <a:gd name="T52" fmla="*/ 1 w 3"/>
                        <a:gd name="T53" fmla="*/ 1 h 5"/>
                        <a:gd name="T54" fmla="*/ 1 w 3"/>
                        <a:gd name="T55" fmla="*/ 1 h 5"/>
                        <a:gd name="T56" fmla="*/ 0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8" name="Freeform 1554"/>
                    <p:cNvSpPr>
                      <a:spLocks/>
                    </p:cNvSpPr>
                    <p:nvPr/>
                  </p:nvSpPr>
                  <p:spPr bwMode="auto">
                    <a:xfrm>
                      <a:off x="894" y="349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2 w 3"/>
                        <a:gd name="T9" fmla="*/ 1 h 5"/>
                        <a:gd name="T10" fmla="*/ 2 w 3"/>
                        <a:gd name="T11" fmla="*/ 1 h 5"/>
                        <a:gd name="T12" fmla="*/ 2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3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3 h 5"/>
                        <a:gd name="T38" fmla="*/ 0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3 h 5"/>
                        <a:gd name="T48" fmla="*/ 1 w 3"/>
                        <a:gd name="T49" fmla="*/ 3 h 5"/>
                        <a:gd name="T50" fmla="*/ 1 w 3"/>
                        <a:gd name="T51" fmla="*/ 3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2 w 3"/>
                        <a:gd name="T57" fmla="*/ 3 h 5"/>
                        <a:gd name="T58" fmla="*/ 2 w 3"/>
                        <a:gd name="T59" fmla="*/ 3 h 5"/>
                        <a:gd name="T60" fmla="*/ 2 w 3"/>
                        <a:gd name="T61" fmla="*/ 3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09" name="Freeform 15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97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3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3 h 5"/>
                        <a:gd name="T62" fmla="*/ 2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2 w 4"/>
                        <a:gd name="T87" fmla="*/ 1 h 5"/>
                        <a:gd name="T88" fmla="*/ 2 w 4"/>
                        <a:gd name="T89" fmla="*/ 1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0" name="Freeform 1556"/>
                    <p:cNvSpPr>
                      <a:spLocks/>
                    </p:cNvSpPr>
                    <p:nvPr/>
                  </p:nvSpPr>
                  <p:spPr bwMode="auto">
                    <a:xfrm>
                      <a:off x="854" y="349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1" name="Freeform 1557"/>
                    <p:cNvSpPr>
                      <a:spLocks/>
                    </p:cNvSpPr>
                    <p:nvPr/>
                  </p:nvSpPr>
                  <p:spPr bwMode="auto">
                    <a:xfrm>
                      <a:off x="856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4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2" name="Freeform 1558"/>
                    <p:cNvSpPr>
                      <a:spLocks/>
                    </p:cNvSpPr>
                    <p:nvPr/>
                  </p:nvSpPr>
                  <p:spPr bwMode="auto">
                    <a:xfrm>
                      <a:off x="857" y="349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1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w 1"/>
                        <a:gd name="T39" fmla="*/ 0 h 2"/>
                        <a:gd name="T40" fmla="*/ 0 w 1"/>
                        <a:gd name="T41" fmla="*/ 0 h 2"/>
                        <a:gd name="T42" fmla="*/ 0 w 1"/>
                        <a:gd name="T43" fmla="*/ 0 h 2"/>
                        <a:gd name="T44" fmla="*/ 0 w 1"/>
                        <a:gd name="T45" fmla="*/ 0 h 2"/>
                        <a:gd name="T46" fmla="*/ 0 w 1"/>
                        <a:gd name="T47" fmla="*/ 0 h 2"/>
                        <a:gd name="T48" fmla="*/ 0 w 1"/>
                        <a:gd name="T49" fmla="*/ 1 h 2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2"/>
                        <a:gd name="T77" fmla="*/ 1 w 1"/>
                        <a:gd name="T78" fmla="*/ 2 h 2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2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3" name="Freeform 1559"/>
                    <p:cNvSpPr>
                      <a:spLocks/>
                    </p:cNvSpPr>
                    <p:nvPr/>
                  </p:nvSpPr>
                  <p:spPr bwMode="auto">
                    <a:xfrm>
                      <a:off x="860" y="349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1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4" name="Freeform 1560"/>
                    <p:cNvSpPr>
                      <a:spLocks/>
                    </p:cNvSpPr>
                    <p:nvPr/>
                  </p:nvSpPr>
                  <p:spPr bwMode="auto">
                    <a:xfrm>
                      <a:off x="866" y="349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5" name="Freeform 1561"/>
                    <p:cNvSpPr>
                      <a:spLocks/>
                    </p:cNvSpPr>
                    <p:nvPr/>
                  </p:nvSpPr>
                  <p:spPr bwMode="auto">
                    <a:xfrm>
                      <a:off x="867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2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6" name="Rectangle 15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71" y="3499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7" name="Freeform 1563"/>
                    <p:cNvSpPr>
                      <a:spLocks/>
                    </p:cNvSpPr>
                    <p:nvPr/>
                  </p:nvSpPr>
                  <p:spPr bwMode="auto">
                    <a:xfrm>
                      <a:off x="873" y="3497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3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3 h 5"/>
                        <a:gd name="T22" fmla="*/ 0 w 2"/>
                        <a:gd name="T23" fmla="*/ 3 h 5"/>
                        <a:gd name="T24" fmla="*/ 0 w 2"/>
                        <a:gd name="T25" fmla="*/ 3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0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0 w 2"/>
                        <a:gd name="T49" fmla="*/ 0 h 5"/>
                        <a:gd name="T50" fmla="*/ 0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0 h 5"/>
                        <a:gd name="T58" fmla="*/ 1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2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8" name="Freeform 1564"/>
                    <p:cNvSpPr>
                      <a:spLocks/>
                    </p:cNvSpPr>
                    <p:nvPr/>
                  </p:nvSpPr>
                  <p:spPr bwMode="auto">
                    <a:xfrm>
                      <a:off x="873" y="349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19" name="Freeform 1565"/>
                    <p:cNvSpPr>
                      <a:spLocks/>
                    </p:cNvSpPr>
                    <p:nvPr/>
                  </p:nvSpPr>
                  <p:spPr bwMode="auto">
                    <a:xfrm>
                      <a:off x="873" y="3499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1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0" name="Freeform 1566"/>
                    <p:cNvSpPr>
                      <a:spLocks/>
                    </p:cNvSpPr>
                    <p:nvPr/>
                  </p:nvSpPr>
                  <p:spPr bwMode="auto">
                    <a:xfrm>
                      <a:off x="875" y="3497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2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3 h 6"/>
                        <a:gd name="T10" fmla="*/ 2 w 2"/>
                        <a:gd name="T11" fmla="*/ 2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2 w 2"/>
                        <a:gd name="T17" fmla="*/ 1 h 6"/>
                        <a:gd name="T18" fmla="*/ 2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2 h 6"/>
                        <a:gd name="T30" fmla="*/ 2 w 2"/>
                        <a:gd name="T31" fmla="*/ 3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1" name="Freeform 1567"/>
                    <p:cNvSpPr>
                      <a:spLocks/>
                    </p:cNvSpPr>
                    <p:nvPr/>
                  </p:nvSpPr>
                  <p:spPr bwMode="auto">
                    <a:xfrm>
                      <a:off x="878" y="349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2" name="Freeform 1568"/>
                    <p:cNvSpPr>
                      <a:spLocks/>
                    </p:cNvSpPr>
                    <p:nvPr/>
                  </p:nvSpPr>
                  <p:spPr bwMode="auto">
                    <a:xfrm>
                      <a:off x="878" y="350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3" name="Freeform 1569"/>
                    <p:cNvSpPr>
                      <a:spLocks/>
                    </p:cNvSpPr>
                    <p:nvPr/>
                  </p:nvSpPr>
                  <p:spPr bwMode="auto">
                    <a:xfrm>
                      <a:off x="882" y="3497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4" name="Freeform 1570"/>
                    <p:cNvSpPr>
                      <a:spLocks/>
                    </p:cNvSpPr>
                    <p:nvPr/>
                  </p:nvSpPr>
                  <p:spPr bwMode="auto">
                    <a:xfrm>
                      <a:off x="885" y="349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5" name="Freeform 1571"/>
                    <p:cNvSpPr>
                      <a:spLocks/>
                    </p:cNvSpPr>
                    <p:nvPr/>
                  </p:nvSpPr>
                  <p:spPr bwMode="auto">
                    <a:xfrm>
                      <a:off x="888" y="349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6" name="Freeform 1572"/>
                    <p:cNvSpPr>
                      <a:spLocks/>
                    </p:cNvSpPr>
                    <p:nvPr/>
                  </p:nvSpPr>
                  <p:spPr bwMode="auto">
                    <a:xfrm>
                      <a:off x="891" y="349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0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1 w 3"/>
                        <a:gd name="T37" fmla="*/ 2 h 5"/>
                        <a:gd name="T38" fmla="*/ 1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1 w 3"/>
                        <a:gd name="T49" fmla="*/ 1 h 5"/>
                        <a:gd name="T50" fmla="*/ 1 w 3"/>
                        <a:gd name="T51" fmla="*/ 1 h 5"/>
                        <a:gd name="T52" fmla="*/ 1 w 3"/>
                        <a:gd name="T53" fmla="*/ 1 h 5"/>
                        <a:gd name="T54" fmla="*/ 1 w 3"/>
                        <a:gd name="T55" fmla="*/ 1 h 5"/>
                        <a:gd name="T56" fmla="*/ 0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7" name="Freeform 1573"/>
                    <p:cNvSpPr>
                      <a:spLocks/>
                    </p:cNvSpPr>
                    <p:nvPr/>
                  </p:nvSpPr>
                  <p:spPr bwMode="auto">
                    <a:xfrm>
                      <a:off x="894" y="349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2 w 3"/>
                        <a:gd name="T9" fmla="*/ 1 h 5"/>
                        <a:gd name="T10" fmla="*/ 2 w 3"/>
                        <a:gd name="T11" fmla="*/ 1 h 5"/>
                        <a:gd name="T12" fmla="*/ 2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3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3 h 5"/>
                        <a:gd name="T38" fmla="*/ 0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3 h 5"/>
                        <a:gd name="T48" fmla="*/ 1 w 3"/>
                        <a:gd name="T49" fmla="*/ 3 h 5"/>
                        <a:gd name="T50" fmla="*/ 1 w 3"/>
                        <a:gd name="T51" fmla="*/ 3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2 w 3"/>
                        <a:gd name="T57" fmla="*/ 3 h 5"/>
                        <a:gd name="T58" fmla="*/ 2 w 3"/>
                        <a:gd name="T59" fmla="*/ 3 h 5"/>
                        <a:gd name="T60" fmla="*/ 2 w 3"/>
                        <a:gd name="T61" fmla="*/ 3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8" name="Freeform 1574"/>
                    <p:cNvSpPr>
                      <a:spLocks/>
                    </p:cNvSpPr>
                    <p:nvPr/>
                  </p:nvSpPr>
                  <p:spPr bwMode="auto">
                    <a:xfrm>
                      <a:off x="897" y="349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29" name="Freeform 1575"/>
                    <p:cNvSpPr>
                      <a:spLocks/>
                    </p:cNvSpPr>
                    <p:nvPr/>
                  </p:nvSpPr>
                  <p:spPr bwMode="auto">
                    <a:xfrm>
                      <a:off x="899" y="349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1 h 2"/>
                        <a:gd name="T2" fmla="*/ 0 w 1"/>
                        <a:gd name="T3" fmla="*/ 2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w 1"/>
                        <a:gd name="T39" fmla="*/ 0 h 2"/>
                        <a:gd name="T40" fmla="*/ 0 w 1"/>
                        <a:gd name="T41" fmla="*/ 0 h 2"/>
                        <a:gd name="T42" fmla="*/ 0 w 1"/>
                        <a:gd name="T43" fmla="*/ 0 h 2"/>
                        <a:gd name="T44" fmla="*/ 0 w 1"/>
                        <a:gd name="T45" fmla="*/ 0 h 2"/>
                        <a:gd name="T46" fmla="*/ 0 w 1"/>
                        <a:gd name="T47" fmla="*/ 0 h 2"/>
                        <a:gd name="T48" fmla="*/ 0 w 1"/>
                        <a:gd name="T49" fmla="*/ 1 h 2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2"/>
                        <a:gd name="T77" fmla="*/ 1 w 1"/>
                        <a:gd name="T78" fmla="*/ 2 h 2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2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0" name="Freeform 1576"/>
                    <p:cNvSpPr>
                      <a:spLocks/>
                    </p:cNvSpPr>
                    <p:nvPr/>
                  </p:nvSpPr>
                  <p:spPr bwMode="auto">
                    <a:xfrm>
                      <a:off x="833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1" name="Freeform 15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37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0 h 4"/>
                        <a:gd name="T14" fmla="*/ 1 w 2"/>
                        <a:gd name="T15" fmla="*/ 1 h 4"/>
                        <a:gd name="T16" fmla="*/ 1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0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2" name="Freeform 1578"/>
                    <p:cNvSpPr>
                      <a:spLocks/>
                    </p:cNvSpPr>
                    <p:nvPr/>
                  </p:nvSpPr>
                  <p:spPr bwMode="auto">
                    <a:xfrm>
                      <a:off x="840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3" name="Freeform 1579"/>
                    <p:cNvSpPr>
                      <a:spLocks/>
                    </p:cNvSpPr>
                    <p:nvPr/>
                  </p:nvSpPr>
                  <p:spPr bwMode="auto">
                    <a:xfrm>
                      <a:off x="845" y="353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1 w 1"/>
                        <a:gd name="T15" fmla="*/ 4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4" name="Freeform 1580"/>
                    <p:cNvSpPr>
                      <a:spLocks/>
                    </p:cNvSpPr>
                    <p:nvPr/>
                  </p:nvSpPr>
                  <p:spPr bwMode="auto">
                    <a:xfrm>
                      <a:off x="848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5" name="Rectangle 15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50" y="3534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6" name="Freeform 15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52" y="35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3 w 3"/>
                        <a:gd name="T7" fmla="*/ 4 h 4"/>
                        <a:gd name="T8" fmla="*/ 2 w 3"/>
                        <a:gd name="T9" fmla="*/ 4 h 4"/>
                        <a:gd name="T10" fmla="*/ 0 w 3"/>
                        <a:gd name="T11" fmla="*/ 3 h 4"/>
                        <a:gd name="T12" fmla="*/ 0 w 3"/>
                        <a:gd name="T13" fmla="*/ 3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0 w 3"/>
                        <a:gd name="T19" fmla="*/ 2 h 4"/>
                        <a:gd name="T20" fmla="*/ 0 w 3"/>
                        <a:gd name="T21" fmla="*/ 1 h 4"/>
                        <a:gd name="T22" fmla="*/ 0 w 3"/>
                        <a:gd name="T23" fmla="*/ 1 h 4"/>
                        <a:gd name="T24" fmla="*/ 2 w 3"/>
                        <a:gd name="T25" fmla="*/ 1 h 4"/>
                        <a:gd name="T26" fmla="*/ 2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2 w 3"/>
                        <a:gd name="T37" fmla="*/ 1 h 4"/>
                        <a:gd name="T38" fmla="*/ 2 w 3"/>
                        <a:gd name="T39" fmla="*/ 1 h 4"/>
                        <a:gd name="T40" fmla="*/ 0 w 3"/>
                        <a:gd name="T41" fmla="*/ 1 h 4"/>
                        <a:gd name="T42" fmla="*/ 2 w 3"/>
                        <a:gd name="T43" fmla="*/ 2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3 w 3"/>
                        <a:gd name="T49" fmla="*/ 2 h 4"/>
                        <a:gd name="T50" fmla="*/ 3 w 3"/>
                        <a:gd name="T51" fmla="*/ 1 h 4"/>
                        <a:gd name="T52" fmla="*/ 3 w 3"/>
                        <a:gd name="T53" fmla="*/ 1 h 4"/>
                        <a:gd name="T54" fmla="*/ 2 w 3"/>
                        <a:gd name="T55" fmla="*/ 1 h 4"/>
                        <a:gd name="T56" fmla="*/ 2 w 3"/>
                        <a:gd name="T57" fmla="*/ 2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7" name="Freeform 1583"/>
                    <p:cNvSpPr>
                      <a:spLocks/>
                    </p:cNvSpPr>
                    <p:nvPr/>
                  </p:nvSpPr>
                  <p:spPr bwMode="auto">
                    <a:xfrm>
                      <a:off x="856" y="353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8" name="Freeform 15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58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1 h 3"/>
                        <a:gd name="T8" fmla="*/ 0 w 1"/>
                        <a:gd name="T9" fmla="*/ 1 h 3"/>
                        <a:gd name="T10" fmla="*/ 0 w 1"/>
                        <a:gd name="T11" fmla="*/ 1 h 3"/>
                        <a:gd name="T12" fmla="*/ 0 w 1"/>
                        <a:gd name="T13" fmla="*/ 1 h 3"/>
                        <a:gd name="T14" fmla="*/ 0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1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3 h 3"/>
                        <a:gd name="T36" fmla="*/ 0 w 1"/>
                        <a:gd name="T37" fmla="*/ 3 h 3"/>
                        <a:gd name="T38" fmla="*/ 0 w 1"/>
                        <a:gd name="T39" fmla="*/ 3 h 3"/>
                        <a:gd name="T40" fmla="*/ 0 w 1"/>
                        <a:gd name="T41" fmla="*/ 3 h 3"/>
                        <a:gd name="T42" fmla="*/ 0 w 1"/>
                        <a:gd name="T43" fmla="*/ 3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0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39" name="Freeform 1585"/>
                    <p:cNvSpPr>
                      <a:spLocks/>
                    </p:cNvSpPr>
                    <p:nvPr/>
                  </p:nvSpPr>
                  <p:spPr bwMode="auto">
                    <a:xfrm>
                      <a:off x="861" y="3532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0" name="Freeform 1586"/>
                    <p:cNvSpPr>
                      <a:spLocks/>
                    </p:cNvSpPr>
                    <p:nvPr/>
                  </p:nvSpPr>
                  <p:spPr bwMode="auto">
                    <a:xfrm>
                      <a:off x="865" y="353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1" name="Freeform 15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67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2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1 h 4"/>
                        <a:gd name="T24" fmla="*/ 0 w 2"/>
                        <a:gd name="T25" fmla="*/ 1 h 4"/>
                        <a:gd name="T26" fmla="*/ 0 w 2"/>
                        <a:gd name="T27" fmla="*/ 1 h 4"/>
                        <a:gd name="T28" fmla="*/ 1 w 2"/>
                        <a:gd name="T29" fmla="*/ 0 h 4"/>
                        <a:gd name="T30" fmla="*/ 1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1 h 4"/>
                        <a:gd name="T36" fmla="*/ 2 w 2"/>
                        <a:gd name="T37" fmla="*/ 1 h 4"/>
                        <a:gd name="T38" fmla="*/ 2 w 2"/>
                        <a:gd name="T39" fmla="*/ 1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1 w 2"/>
                        <a:gd name="T53" fmla="*/ 2 h 4"/>
                        <a:gd name="T54" fmla="*/ 1 w 2"/>
                        <a:gd name="T55" fmla="*/ 2 h 4"/>
                        <a:gd name="T56" fmla="*/ 1 w 2"/>
                        <a:gd name="T57" fmla="*/ 2 h 4"/>
                        <a:gd name="T58" fmla="*/ 1 w 2"/>
                        <a:gd name="T59" fmla="*/ 2 h 4"/>
                        <a:gd name="T60" fmla="*/ 1 w 2"/>
                        <a:gd name="T61" fmla="*/ 2 h 4"/>
                        <a:gd name="T62" fmla="*/ 1 w 2"/>
                        <a:gd name="T63" fmla="*/ 1 h 4"/>
                        <a:gd name="T64" fmla="*/ 1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0 w 2"/>
                        <a:gd name="T71" fmla="*/ 1 h 4"/>
                        <a:gd name="T72" fmla="*/ 0 w 2"/>
                        <a:gd name="T73" fmla="*/ 1 h 4"/>
                        <a:gd name="T74" fmla="*/ 0 w 2"/>
                        <a:gd name="T75" fmla="*/ 1 h 4"/>
                        <a:gd name="T76" fmla="*/ 0 w 2"/>
                        <a:gd name="T77" fmla="*/ 2 h 4"/>
                        <a:gd name="T78" fmla="*/ 0 w 2"/>
                        <a:gd name="T79" fmla="*/ 2 h 4"/>
                        <a:gd name="T80" fmla="*/ 0 w 2"/>
                        <a:gd name="T81" fmla="*/ 2 h 4"/>
                        <a:gd name="T82" fmla="*/ 0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2" name="Freeform 1588"/>
                    <p:cNvSpPr>
                      <a:spLocks/>
                    </p:cNvSpPr>
                    <p:nvPr/>
                  </p:nvSpPr>
                  <p:spPr bwMode="auto">
                    <a:xfrm>
                      <a:off x="869" y="35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2 w 3"/>
                        <a:gd name="T3" fmla="*/ 4 h 4"/>
                        <a:gd name="T4" fmla="*/ 0 w 3"/>
                        <a:gd name="T5" fmla="*/ 4 h 4"/>
                        <a:gd name="T6" fmla="*/ 3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3" name="Freeform 15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73" y="3531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1 w 2"/>
                        <a:gd name="T3" fmla="*/ 1 h 4"/>
                        <a:gd name="T4" fmla="*/ 0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1 w 2"/>
                        <a:gd name="T13" fmla="*/ 2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4 h 4"/>
                        <a:gd name="T22" fmla="*/ 1 w 2"/>
                        <a:gd name="T23" fmla="*/ 4 h 4"/>
                        <a:gd name="T24" fmla="*/ 1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0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1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0 w 2"/>
                        <a:gd name="T65" fmla="*/ 4 h 4"/>
                        <a:gd name="T66" fmla="*/ 0 w 2"/>
                        <a:gd name="T67" fmla="*/ 4 h 4"/>
                        <a:gd name="T68" fmla="*/ 1 w 2"/>
                        <a:gd name="T69" fmla="*/ 4 h 4"/>
                        <a:gd name="T70" fmla="*/ 1 w 2"/>
                        <a:gd name="T71" fmla="*/ 4 h 4"/>
                        <a:gd name="T72" fmla="*/ 1 w 2"/>
                        <a:gd name="T73" fmla="*/ 4 h 4"/>
                        <a:gd name="T74" fmla="*/ 1 w 2"/>
                        <a:gd name="T75" fmla="*/ 3 h 4"/>
                        <a:gd name="T76" fmla="*/ 1 w 2"/>
                        <a:gd name="T77" fmla="*/ 3 h 4"/>
                        <a:gd name="T78" fmla="*/ 1 w 2"/>
                        <a:gd name="T79" fmla="*/ 3 h 4"/>
                        <a:gd name="T80" fmla="*/ 1 w 2"/>
                        <a:gd name="T81" fmla="*/ 3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4" name="Freeform 1590"/>
                    <p:cNvSpPr>
                      <a:spLocks/>
                    </p:cNvSpPr>
                    <p:nvPr/>
                  </p:nvSpPr>
                  <p:spPr bwMode="auto">
                    <a:xfrm>
                      <a:off x="877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5" name="Freeform 1591"/>
                    <p:cNvSpPr>
                      <a:spLocks/>
                    </p:cNvSpPr>
                    <p:nvPr/>
                  </p:nvSpPr>
                  <p:spPr bwMode="auto">
                    <a:xfrm>
                      <a:off x="833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6" name="Freeform 1592"/>
                    <p:cNvSpPr>
                      <a:spLocks/>
                    </p:cNvSpPr>
                    <p:nvPr/>
                  </p:nvSpPr>
                  <p:spPr bwMode="auto">
                    <a:xfrm>
                      <a:off x="837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0 h 4"/>
                        <a:gd name="T14" fmla="*/ 1 w 2"/>
                        <a:gd name="T15" fmla="*/ 1 h 4"/>
                        <a:gd name="T16" fmla="*/ 1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7" name="Freeform 1593"/>
                    <p:cNvSpPr>
                      <a:spLocks/>
                    </p:cNvSpPr>
                    <p:nvPr/>
                  </p:nvSpPr>
                  <p:spPr bwMode="auto">
                    <a:xfrm>
                      <a:off x="837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8" name="Freeform 1594"/>
                    <p:cNvSpPr>
                      <a:spLocks/>
                    </p:cNvSpPr>
                    <p:nvPr/>
                  </p:nvSpPr>
                  <p:spPr bwMode="auto">
                    <a:xfrm>
                      <a:off x="840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49" name="Freeform 1595"/>
                    <p:cNvSpPr>
                      <a:spLocks/>
                    </p:cNvSpPr>
                    <p:nvPr/>
                  </p:nvSpPr>
                  <p:spPr bwMode="auto">
                    <a:xfrm>
                      <a:off x="845" y="353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1 w 1"/>
                        <a:gd name="T15" fmla="*/ 4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0" name="Freeform 1596"/>
                    <p:cNvSpPr>
                      <a:spLocks/>
                    </p:cNvSpPr>
                    <p:nvPr/>
                  </p:nvSpPr>
                  <p:spPr bwMode="auto">
                    <a:xfrm>
                      <a:off x="848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1" name="Rectangle 159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50" y="3534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2" name="Freeform 1598"/>
                    <p:cNvSpPr>
                      <a:spLocks/>
                    </p:cNvSpPr>
                    <p:nvPr/>
                  </p:nvSpPr>
                  <p:spPr bwMode="auto">
                    <a:xfrm>
                      <a:off x="852" y="35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3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0 w 3"/>
                        <a:gd name="T31" fmla="*/ 2 h 4"/>
                        <a:gd name="T32" fmla="*/ 2 w 3"/>
                        <a:gd name="T33" fmla="*/ 2 h 4"/>
                        <a:gd name="T34" fmla="*/ 0 w 3"/>
                        <a:gd name="T35" fmla="*/ 2 h 4"/>
                        <a:gd name="T36" fmla="*/ 0 w 3"/>
                        <a:gd name="T37" fmla="*/ 2 h 4"/>
                        <a:gd name="T38" fmla="*/ 0 w 3"/>
                        <a:gd name="T39" fmla="*/ 2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1 h 4"/>
                        <a:gd name="T52" fmla="*/ 2 w 3"/>
                        <a:gd name="T53" fmla="*/ 0 h 4"/>
                        <a:gd name="T54" fmla="*/ 2 w 3"/>
                        <a:gd name="T55" fmla="*/ 1 h 4"/>
                        <a:gd name="T56" fmla="*/ 3 w 3"/>
                        <a:gd name="T57" fmla="*/ 1 h 4"/>
                        <a:gd name="T58" fmla="*/ 3 w 3"/>
                        <a:gd name="T59" fmla="*/ 1 h 4"/>
                        <a:gd name="T60" fmla="*/ 3 w 3"/>
                        <a:gd name="T61" fmla="*/ 1 h 4"/>
                        <a:gd name="T62" fmla="*/ 3 w 3"/>
                        <a:gd name="T63" fmla="*/ 1 h 4"/>
                        <a:gd name="T64" fmla="*/ 3 w 3"/>
                        <a:gd name="T65" fmla="*/ 1 h 4"/>
                        <a:gd name="T66" fmla="*/ 3 w 3"/>
                        <a:gd name="T67" fmla="*/ 2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3" name="Freeform 1599"/>
                    <p:cNvSpPr>
                      <a:spLocks/>
                    </p:cNvSpPr>
                    <p:nvPr/>
                  </p:nvSpPr>
                  <p:spPr bwMode="auto">
                    <a:xfrm>
                      <a:off x="852" y="3532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4" name="Freeform 1600"/>
                    <p:cNvSpPr>
                      <a:spLocks/>
                    </p:cNvSpPr>
                    <p:nvPr/>
                  </p:nvSpPr>
                  <p:spPr bwMode="auto">
                    <a:xfrm>
                      <a:off x="852" y="3533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3 w 3"/>
                        <a:gd name="T25" fmla="*/ 2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1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5" name="Freeform 1601"/>
                    <p:cNvSpPr>
                      <a:spLocks/>
                    </p:cNvSpPr>
                    <p:nvPr/>
                  </p:nvSpPr>
                  <p:spPr bwMode="auto">
                    <a:xfrm>
                      <a:off x="856" y="353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6" name="Freeform 1602"/>
                    <p:cNvSpPr>
                      <a:spLocks/>
                    </p:cNvSpPr>
                    <p:nvPr/>
                  </p:nvSpPr>
                  <p:spPr bwMode="auto">
                    <a:xfrm>
                      <a:off x="858" y="353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7" name="Freeform 1603"/>
                    <p:cNvSpPr>
                      <a:spLocks/>
                    </p:cNvSpPr>
                    <p:nvPr/>
                  </p:nvSpPr>
                  <p:spPr bwMode="auto">
                    <a:xfrm>
                      <a:off x="858" y="353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8" name="Freeform 1604"/>
                    <p:cNvSpPr>
                      <a:spLocks/>
                    </p:cNvSpPr>
                    <p:nvPr/>
                  </p:nvSpPr>
                  <p:spPr bwMode="auto">
                    <a:xfrm>
                      <a:off x="861" y="3532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59" name="Freeform 1605"/>
                    <p:cNvSpPr>
                      <a:spLocks/>
                    </p:cNvSpPr>
                    <p:nvPr/>
                  </p:nvSpPr>
                  <p:spPr bwMode="auto">
                    <a:xfrm>
                      <a:off x="865" y="353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0" name="Freeform 1606"/>
                    <p:cNvSpPr>
                      <a:spLocks/>
                    </p:cNvSpPr>
                    <p:nvPr/>
                  </p:nvSpPr>
                  <p:spPr bwMode="auto">
                    <a:xfrm>
                      <a:off x="867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2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1 h 4"/>
                        <a:gd name="T24" fmla="*/ 0 w 2"/>
                        <a:gd name="T25" fmla="*/ 1 h 4"/>
                        <a:gd name="T26" fmla="*/ 0 w 2"/>
                        <a:gd name="T27" fmla="*/ 1 h 4"/>
                        <a:gd name="T28" fmla="*/ 1 w 2"/>
                        <a:gd name="T29" fmla="*/ 0 h 4"/>
                        <a:gd name="T30" fmla="*/ 1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1 h 4"/>
                        <a:gd name="T36" fmla="*/ 2 w 2"/>
                        <a:gd name="T37" fmla="*/ 1 h 4"/>
                        <a:gd name="T38" fmla="*/ 2 w 2"/>
                        <a:gd name="T39" fmla="*/ 1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1" name="Freeform 1607"/>
                    <p:cNvSpPr>
                      <a:spLocks/>
                    </p:cNvSpPr>
                    <p:nvPr/>
                  </p:nvSpPr>
                  <p:spPr bwMode="auto">
                    <a:xfrm>
                      <a:off x="867" y="353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1 w 1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2" name="Freeform 1608"/>
                    <p:cNvSpPr>
                      <a:spLocks/>
                    </p:cNvSpPr>
                    <p:nvPr/>
                  </p:nvSpPr>
                  <p:spPr bwMode="auto">
                    <a:xfrm>
                      <a:off x="869" y="35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2 w 3"/>
                        <a:gd name="T3" fmla="*/ 4 h 4"/>
                        <a:gd name="T4" fmla="*/ 0 w 3"/>
                        <a:gd name="T5" fmla="*/ 4 h 4"/>
                        <a:gd name="T6" fmla="*/ 3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3" name="Freeform 1609"/>
                    <p:cNvSpPr>
                      <a:spLocks/>
                    </p:cNvSpPr>
                    <p:nvPr/>
                  </p:nvSpPr>
                  <p:spPr bwMode="auto">
                    <a:xfrm>
                      <a:off x="873" y="3531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1 w 2"/>
                        <a:gd name="T3" fmla="*/ 1 h 4"/>
                        <a:gd name="T4" fmla="*/ 0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1 w 2"/>
                        <a:gd name="T13" fmla="*/ 2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4 h 4"/>
                        <a:gd name="T22" fmla="*/ 1 w 2"/>
                        <a:gd name="T23" fmla="*/ 4 h 4"/>
                        <a:gd name="T24" fmla="*/ 1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0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4" name="Freeform 1610"/>
                    <p:cNvSpPr>
                      <a:spLocks/>
                    </p:cNvSpPr>
                    <p:nvPr/>
                  </p:nvSpPr>
                  <p:spPr bwMode="auto">
                    <a:xfrm>
                      <a:off x="873" y="353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5" name="Freeform 1611"/>
                    <p:cNvSpPr>
                      <a:spLocks/>
                    </p:cNvSpPr>
                    <p:nvPr/>
                  </p:nvSpPr>
                  <p:spPr bwMode="auto">
                    <a:xfrm>
                      <a:off x="877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766" name="Freeform 1612"/>
                    <p:cNvSpPr>
                      <a:spLocks/>
                    </p:cNvSpPr>
                    <p:nvPr/>
                  </p:nvSpPr>
                  <p:spPr bwMode="auto">
                    <a:xfrm>
                      <a:off x="828" y="3594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1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2" name="Group 1814"/>
                  <p:cNvGrpSpPr>
                    <a:grpSpLocks/>
                  </p:cNvGrpSpPr>
                  <p:nvPr/>
                </p:nvGrpSpPr>
                <p:grpSpPr bwMode="auto">
                  <a:xfrm>
                    <a:off x="681" y="3430"/>
                    <a:ext cx="369" cy="171"/>
                    <a:chOff x="681" y="3430"/>
                    <a:chExt cx="369" cy="171"/>
                  </a:xfrm>
                </p:grpSpPr>
                <p:sp>
                  <p:nvSpPr>
                    <p:cNvPr id="3367" name="Freeform 1614"/>
                    <p:cNvSpPr>
                      <a:spLocks/>
                    </p:cNvSpPr>
                    <p:nvPr/>
                  </p:nvSpPr>
                  <p:spPr bwMode="auto">
                    <a:xfrm>
                      <a:off x="832" y="3594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8" name="Freeform 16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34" y="3594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2 h 3"/>
                        <a:gd name="T2" fmla="*/ 3 w 4"/>
                        <a:gd name="T3" fmla="*/ 2 h 3"/>
                        <a:gd name="T4" fmla="*/ 3 w 4"/>
                        <a:gd name="T5" fmla="*/ 3 h 3"/>
                        <a:gd name="T6" fmla="*/ 3 w 4"/>
                        <a:gd name="T7" fmla="*/ 3 h 3"/>
                        <a:gd name="T8" fmla="*/ 1 w 4"/>
                        <a:gd name="T9" fmla="*/ 3 h 3"/>
                        <a:gd name="T10" fmla="*/ 0 w 4"/>
                        <a:gd name="T11" fmla="*/ 3 h 3"/>
                        <a:gd name="T12" fmla="*/ 0 w 4"/>
                        <a:gd name="T13" fmla="*/ 2 h 3"/>
                        <a:gd name="T14" fmla="*/ 0 w 4"/>
                        <a:gd name="T15" fmla="*/ 2 h 3"/>
                        <a:gd name="T16" fmla="*/ 1 w 4"/>
                        <a:gd name="T17" fmla="*/ 1 h 3"/>
                        <a:gd name="T18" fmla="*/ 0 w 4"/>
                        <a:gd name="T19" fmla="*/ 1 h 3"/>
                        <a:gd name="T20" fmla="*/ 0 w 4"/>
                        <a:gd name="T21" fmla="*/ 0 h 3"/>
                        <a:gd name="T22" fmla="*/ 1 w 4"/>
                        <a:gd name="T23" fmla="*/ 0 h 3"/>
                        <a:gd name="T24" fmla="*/ 1 w 4"/>
                        <a:gd name="T25" fmla="*/ 0 h 3"/>
                        <a:gd name="T26" fmla="*/ 3 w 4"/>
                        <a:gd name="T27" fmla="*/ 0 h 3"/>
                        <a:gd name="T28" fmla="*/ 3 w 4"/>
                        <a:gd name="T29" fmla="*/ 0 h 3"/>
                        <a:gd name="T30" fmla="*/ 3 w 4"/>
                        <a:gd name="T31" fmla="*/ 0 h 3"/>
                        <a:gd name="T32" fmla="*/ 3 w 4"/>
                        <a:gd name="T33" fmla="*/ 1 h 3"/>
                        <a:gd name="T34" fmla="*/ 3 w 4"/>
                        <a:gd name="T35" fmla="*/ 1 h 3"/>
                        <a:gd name="T36" fmla="*/ 1 w 4"/>
                        <a:gd name="T37" fmla="*/ 0 h 3"/>
                        <a:gd name="T38" fmla="*/ 1 w 4"/>
                        <a:gd name="T39" fmla="*/ 0 h 3"/>
                        <a:gd name="T40" fmla="*/ 1 w 4"/>
                        <a:gd name="T41" fmla="*/ 1 h 3"/>
                        <a:gd name="T42" fmla="*/ 1 w 4"/>
                        <a:gd name="T43" fmla="*/ 1 h 3"/>
                        <a:gd name="T44" fmla="*/ 1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1 h 3"/>
                        <a:gd name="T50" fmla="*/ 3 w 4"/>
                        <a:gd name="T51" fmla="*/ 1 h 3"/>
                        <a:gd name="T52" fmla="*/ 3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2 h 3"/>
                        <a:gd name="T58" fmla="*/ 0 w 4"/>
                        <a:gd name="T59" fmla="*/ 2 h 3"/>
                        <a:gd name="T60" fmla="*/ 0 w 4"/>
                        <a:gd name="T61" fmla="*/ 3 h 3"/>
                        <a:gd name="T62" fmla="*/ 1 w 4"/>
                        <a:gd name="T63" fmla="*/ 3 h 3"/>
                        <a:gd name="T64" fmla="*/ 1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3 w 4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9" name="Freeform 1616"/>
                    <p:cNvSpPr>
                      <a:spLocks/>
                    </p:cNvSpPr>
                    <p:nvPr/>
                  </p:nvSpPr>
                  <p:spPr bwMode="auto">
                    <a:xfrm>
                      <a:off x="828" y="3594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1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0" name="Freeform 1617"/>
                    <p:cNvSpPr>
                      <a:spLocks/>
                    </p:cNvSpPr>
                    <p:nvPr/>
                  </p:nvSpPr>
                  <p:spPr bwMode="auto">
                    <a:xfrm>
                      <a:off x="832" y="3594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1" name="Freeform 1618"/>
                    <p:cNvSpPr>
                      <a:spLocks/>
                    </p:cNvSpPr>
                    <p:nvPr/>
                  </p:nvSpPr>
                  <p:spPr bwMode="auto">
                    <a:xfrm>
                      <a:off x="834" y="3594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3 w 4"/>
                        <a:gd name="T3" fmla="*/ 2 h 3"/>
                        <a:gd name="T4" fmla="*/ 3 w 4"/>
                        <a:gd name="T5" fmla="*/ 2 h 3"/>
                        <a:gd name="T6" fmla="*/ 3 w 4"/>
                        <a:gd name="T7" fmla="*/ 2 h 3"/>
                        <a:gd name="T8" fmla="*/ 4 w 4"/>
                        <a:gd name="T9" fmla="*/ 2 h 3"/>
                        <a:gd name="T10" fmla="*/ 3 w 4"/>
                        <a:gd name="T11" fmla="*/ 3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1 w 4"/>
                        <a:gd name="T17" fmla="*/ 3 h 3"/>
                        <a:gd name="T18" fmla="*/ 1 w 4"/>
                        <a:gd name="T19" fmla="*/ 3 h 3"/>
                        <a:gd name="T20" fmla="*/ 0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2 h 3"/>
                        <a:gd name="T26" fmla="*/ 0 w 4"/>
                        <a:gd name="T27" fmla="*/ 2 h 3"/>
                        <a:gd name="T28" fmla="*/ 0 w 4"/>
                        <a:gd name="T29" fmla="*/ 2 h 3"/>
                        <a:gd name="T30" fmla="*/ 0 w 4"/>
                        <a:gd name="T31" fmla="*/ 2 h 3"/>
                        <a:gd name="T32" fmla="*/ 1 w 4"/>
                        <a:gd name="T33" fmla="*/ 1 h 3"/>
                        <a:gd name="T34" fmla="*/ 1 w 4"/>
                        <a:gd name="T35" fmla="*/ 1 h 3"/>
                        <a:gd name="T36" fmla="*/ 0 w 4"/>
                        <a:gd name="T37" fmla="*/ 1 h 3"/>
                        <a:gd name="T38" fmla="*/ 0 w 4"/>
                        <a:gd name="T39" fmla="*/ 1 h 3"/>
                        <a:gd name="T40" fmla="*/ 0 w 4"/>
                        <a:gd name="T41" fmla="*/ 1 h 3"/>
                        <a:gd name="T42" fmla="*/ 0 w 4"/>
                        <a:gd name="T43" fmla="*/ 0 h 3"/>
                        <a:gd name="T44" fmla="*/ 0 w 4"/>
                        <a:gd name="T45" fmla="*/ 0 h 3"/>
                        <a:gd name="T46" fmla="*/ 1 w 4"/>
                        <a:gd name="T47" fmla="*/ 0 h 3"/>
                        <a:gd name="T48" fmla="*/ 1 w 4"/>
                        <a:gd name="T49" fmla="*/ 0 h 3"/>
                        <a:gd name="T50" fmla="*/ 1 w 4"/>
                        <a:gd name="T51" fmla="*/ 0 h 3"/>
                        <a:gd name="T52" fmla="*/ 1 w 4"/>
                        <a:gd name="T53" fmla="*/ 0 h 3"/>
                        <a:gd name="T54" fmla="*/ 3 w 4"/>
                        <a:gd name="T55" fmla="*/ 0 h 3"/>
                        <a:gd name="T56" fmla="*/ 3 w 4"/>
                        <a:gd name="T57" fmla="*/ 0 h 3"/>
                        <a:gd name="T58" fmla="*/ 3 w 4"/>
                        <a:gd name="T59" fmla="*/ 0 h 3"/>
                        <a:gd name="T60" fmla="*/ 3 w 4"/>
                        <a:gd name="T61" fmla="*/ 0 h 3"/>
                        <a:gd name="T62" fmla="*/ 3 w 4"/>
                        <a:gd name="T63" fmla="*/ 0 h 3"/>
                        <a:gd name="T64" fmla="*/ 3 w 4"/>
                        <a:gd name="T65" fmla="*/ 1 h 3"/>
                        <a:gd name="T66" fmla="*/ 3 w 4"/>
                        <a:gd name="T67" fmla="*/ 1 h 3"/>
                        <a:gd name="T68" fmla="*/ 3 w 4"/>
                        <a:gd name="T69" fmla="*/ 1 h 3"/>
                        <a:gd name="T70" fmla="*/ 3 w 4"/>
                        <a:gd name="T71" fmla="*/ 1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2" name="Freeform 1619"/>
                    <p:cNvSpPr>
                      <a:spLocks/>
                    </p:cNvSpPr>
                    <p:nvPr/>
                  </p:nvSpPr>
                  <p:spPr bwMode="auto">
                    <a:xfrm>
                      <a:off x="835" y="3594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3" name="Freeform 1620"/>
                    <p:cNvSpPr>
                      <a:spLocks/>
                    </p:cNvSpPr>
                    <p:nvPr/>
                  </p:nvSpPr>
                  <p:spPr bwMode="auto">
                    <a:xfrm>
                      <a:off x="834" y="3596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1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1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1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4" name="Freeform 1621"/>
                    <p:cNvSpPr>
                      <a:spLocks/>
                    </p:cNvSpPr>
                    <p:nvPr/>
                  </p:nvSpPr>
                  <p:spPr bwMode="auto">
                    <a:xfrm>
                      <a:off x="878" y="359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2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5" name="Freeform 1622"/>
                    <p:cNvSpPr>
                      <a:spLocks/>
                    </p:cNvSpPr>
                    <p:nvPr/>
                  </p:nvSpPr>
                  <p:spPr bwMode="auto">
                    <a:xfrm>
                      <a:off x="883" y="359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6" name="Freeform 16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85" y="3594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4 h 4"/>
                        <a:gd name="T2" fmla="*/ 0 w 3"/>
                        <a:gd name="T3" fmla="*/ 4 h 4"/>
                        <a:gd name="T4" fmla="*/ 1 w 3"/>
                        <a:gd name="T5" fmla="*/ 2 h 4"/>
                        <a:gd name="T6" fmla="*/ 1 w 3"/>
                        <a:gd name="T7" fmla="*/ 2 h 4"/>
                        <a:gd name="T8" fmla="*/ 1 w 3"/>
                        <a:gd name="T9" fmla="*/ 2 h 4"/>
                        <a:gd name="T10" fmla="*/ 0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2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0 w 3"/>
                        <a:gd name="T23" fmla="*/ 1 h 4"/>
                        <a:gd name="T24" fmla="*/ 0 w 3"/>
                        <a:gd name="T25" fmla="*/ 0 h 4"/>
                        <a:gd name="T26" fmla="*/ 1 w 3"/>
                        <a:gd name="T27" fmla="*/ 0 h 4"/>
                        <a:gd name="T28" fmla="*/ 1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2 h 4"/>
                        <a:gd name="T46" fmla="*/ 3 w 3"/>
                        <a:gd name="T47" fmla="*/ 2 h 4"/>
                        <a:gd name="T48" fmla="*/ 3 w 3"/>
                        <a:gd name="T49" fmla="*/ 2 h 4"/>
                        <a:gd name="T50" fmla="*/ 1 w 3"/>
                        <a:gd name="T51" fmla="*/ 4 h 4"/>
                        <a:gd name="T52" fmla="*/ 1 w 3"/>
                        <a:gd name="T53" fmla="*/ 2 h 4"/>
                        <a:gd name="T54" fmla="*/ 1 w 3"/>
                        <a:gd name="T55" fmla="*/ 2 h 4"/>
                        <a:gd name="T56" fmla="*/ 1 w 3"/>
                        <a:gd name="T57" fmla="*/ 2 h 4"/>
                        <a:gd name="T58" fmla="*/ 3 w 3"/>
                        <a:gd name="T59" fmla="*/ 2 h 4"/>
                        <a:gd name="T60" fmla="*/ 3 w 3"/>
                        <a:gd name="T61" fmla="*/ 1 h 4"/>
                        <a:gd name="T62" fmla="*/ 3 w 3"/>
                        <a:gd name="T63" fmla="*/ 1 h 4"/>
                        <a:gd name="T64" fmla="*/ 1 w 3"/>
                        <a:gd name="T65" fmla="*/ 1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1 h 4"/>
                        <a:gd name="T74" fmla="*/ 0 w 3"/>
                        <a:gd name="T75" fmla="*/ 1 h 4"/>
                        <a:gd name="T76" fmla="*/ 0 w 3"/>
                        <a:gd name="T77" fmla="*/ 1 h 4"/>
                        <a:gd name="T78" fmla="*/ 0 w 3"/>
                        <a:gd name="T79" fmla="*/ 2 h 4"/>
                        <a:gd name="T80" fmla="*/ 0 w 3"/>
                        <a:gd name="T81" fmla="*/ 2 h 4"/>
                        <a:gd name="T82" fmla="*/ 1 w 3"/>
                        <a:gd name="T83" fmla="*/ 2 h 4"/>
                        <a:gd name="T84" fmla="*/ 1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4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7" name="Freeform 1624"/>
                    <p:cNvSpPr>
                      <a:spLocks/>
                    </p:cNvSpPr>
                    <p:nvPr/>
                  </p:nvSpPr>
                  <p:spPr bwMode="auto">
                    <a:xfrm>
                      <a:off x="878" y="359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2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8" name="Freeform 1625"/>
                    <p:cNvSpPr>
                      <a:spLocks/>
                    </p:cNvSpPr>
                    <p:nvPr/>
                  </p:nvSpPr>
                  <p:spPr bwMode="auto">
                    <a:xfrm>
                      <a:off x="883" y="359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79" name="Freeform 1626"/>
                    <p:cNvSpPr>
                      <a:spLocks/>
                    </p:cNvSpPr>
                    <p:nvPr/>
                  </p:nvSpPr>
                  <p:spPr bwMode="auto">
                    <a:xfrm>
                      <a:off x="885" y="3594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4 h 4"/>
                        <a:gd name="T2" fmla="*/ 0 w 3"/>
                        <a:gd name="T3" fmla="*/ 4 h 4"/>
                        <a:gd name="T4" fmla="*/ 1 w 3"/>
                        <a:gd name="T5" fmla="*/ 2 h 4"/>
                        <a:gd name="T6" fmla="*/ 1 w 3"/>
                        <a:gd name="T7" fmla="*/ 2 h 4"/>
                        <a:gd name="T8" fmla="*/ 1 w 3"/>
                        <a:gd name="T9" fmla="*/ 2 h 4"/>
                        <a:gd name="T10" fmla="*/ 0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2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0 w 3"/>
                        <a:gd name="T23" fmla="*/ 1 h 4"/>
                        <a:gd name="T24" fmla="*/ 0 w 3"/>
                        <a:gd name="T25" fmla="*/ 0 h 4"/>
                        <a:gd name="T26" fmla="*/ 1 w 3"/>
                        <a:gd name="T27" fmla="*/ 0 h 4"/>
                        <a:gd name="T28" fmla="*/ 1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2 h 4"/>
                        <a:gd name="T46" fmla="*/ 3 w 3"/>
                        <a:gd name="T47" fmla="*/ 2 h 4"/>
                        <a:gd name="T48" fmla="*/ 3 w 3"/>
                        <a:gd name="T49" fmla="*/ 2 h 4"/>
                        <a:gd name="T50" fmla="*/ 1 w 3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0" name="Freeform 1627"/>
                    <p:cNvSpPr>
                      <a:spLocks/>
                    </p:cNvSpPr>
                    <p:nvPr/>
                  </p:nvSpPr>
                  <p:spPr bwMode="auto">
                    <a:xfrm>
                      <a:off x="885" y="3595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1 h 1"/>
                        <a:gd name="T2" fmla="*/ 1 w 3"/>
                        <a:gd name="T3" fmla="*/ 1 h 1"/>
                        <a:gd name="T4" fmla="*/ 1 w 3"/>
                        <a:gd name="T5" fmla="*/ 1 h 1"/>
                        <a:gd name="T6" fmla="*/ 3 w 3"/>
                        <a:gd name="T7" fmla="*/ 1 h 1"/>
                        <a:gd name="T8" fmla="*/ 3 w 3"/>
                        <a:gd name="T9" fmla="*/ 0 h 1"/>
                        <a:gd name="T10" fmla="*/ 3 w 3"/>
                        <a:gd name="T11" fmla="*/ 0 h 1"/>
                        <a:gd name="T12" fmla="*/ 1 w 3"/>
                        <a:gd name="T13" fmla="*/ 0 h 1"/>
                        <a:gd name="T14" fmla="*/ 1 w 3"/>
                        <a:gd name="T15" fmla="*/ 0 h 1"/>
                        <a:gd name="T16" fmla="*/ 1 w 3"/>
                        <a:gd name="T17" fmla="*/ 0 h 1"/>
                        <a:gd name="T18" fmla="*/ 1 w 3"/>
                        <a:gd name="T19" fmla="*/ 0 h 1"/>
                        <a:gd name="T20" fmla="*/ 0 w 3"/>
                        <a:gd name="T21" fmla="*/ 0 h 1"/>
                        <a:gd name="T22" fmla="*/ 0 w 3"/>
                        <a:gd name="T23" fmla="*/ 0 h 1"/>
                        <a:gd name="T24" fmla="*/ 0 w 3"/>
                        <a:gd name="T25" fmla="*/ 0 h 1"/>
                        <a:gd name="T26" fmla="*/ 0 w 3"/>
                        <a:gd name="T27" fmla="*/ 1 h 1"/>
                        <a:gd name="T28" fmla="*/ 0 w 3"/>
                        <a:gd name="T29" fmla="*/ 1 h 1"/>
                        <a:gd name="T30" fmla="*/ 1 w 3"/>
                        <a:gd name="T31" fmla="*/ 1 h 1"/>
                        <a:gd name="T32" fmla="*/ 1 w 3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1" name="Freeform 1628"/>
                    <p:cNvSpPr>
                      <a:spLocks/>
                    </p:cNvSpPr>
                    <p:nvPr/>
                  </p:nvSpPr>
                  <p:spPr bwMode="auto">
                    <a:xfrm>
                      <a:off x="925" y="359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2" name="Freeform 1629"/>
                    <p:cNvSpPr>
                      <a:spLocks/>
                    </p:cNvSpPr>
                    <p:nvPr/>
                  </p:nvSpPr>
                  <p:spPr bwMode="auto">
                    <a:xfrm>
                      <a:off x="929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0 w 2"/>
                        <a:gd name="T59" fmla="*/ 1 h 4"/>
                        <a:gd name="T60" fmla="*/ 0 w 2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3" name="Freeform 16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33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4" name="Freeform 1631"/>
                    <p:cNvSpPr>
                      <a:spLocks/>
                    </p:cNvSpPr>
                    <p:nvPr/>
                  </p:nvSpPr>
                  <p:spPr bwMode="auto">
                    <a:xfrm>
                      <a:off x="925" y="359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5" name="Freeform 1632"/>
                    <p:cNvSpPr>
                      <a:spLocks/>
                    </p:cNvSpPr>
                    <p:nvPr/>
                  </p:nvSpPr>
                  <p:spPr bwMode="auto">
                    <a:xfrm>
                      <a:off x="929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0 w 2"/>
                        <a:gd name="T59" fmla="*/ 1 h 4"/>
                        <a:gd name="T60" fmla="*/ 0 w 2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6" name="Freeform 1633"/>
                    <p:cNvSpPr>
                      <a:spLocks/>
                    </p:cNvSpPr>
                    <p:nvPr/>
                  </p:nvSpPr>
                  <p:spPr bwMode="auto">
                    <a:xfrm>
                      <a:off x="933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7" name="Freeform 1634"/>
                    <p:cNvSpPr>
                      <a:spLocks/>
                    </p:cNvSpPr>
                    <p:nvPr/>
                  </p:nvSpPr>
                  <p:spPr bwMode="auto">
                    <a:xfrm>
                      <a:off x="933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8" name="Freeform 1635"/>
                    <p:cNvSpPr>
                      <a:spLocks/>
                    </p:cNvSpPr>
                    <p:nvPr/>
                  </p:nvSpPr>
                  <p:spPr bwMode="auto">
                    <a:xfrm>
                      <a:off x="982" y="359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89" name="Freeform 1636"/>
                    <p:cNvSpPr>
                      <a:spLocks/>
                    </p:cNvSpPr>
                    <p:nvPr/>
                  </p:nvSpPr>
                  <p:spPr bwMode="auto">
                    <a:xfrm>
                      <a:off x="986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0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1 h 4"/>
                        <a:gd name="T60" fmla="*/ 0 w 2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0" name="Freeform 1637"/>
                    <p:cNvSpPr>
                      <a:spLocks/>
                    </p:cNvSpPr>
                    <p:nvPr/>
                  </p:nvSpPr>
                  <p:spPr bwMode="auto">
                    <a:xfrm>
                      <a:off x="990" y="359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1" name="Freeform 1638"/>
                    <p:cNvSpPr>
                      <a:spLocks/>
                    </p:cNvSpPr>
                    <p:nvPr/>
                  </p:nvSpPr>
                  <p:spPr bwMode="auto">
                    <a:xfrm>
                      <a:off x="982" y="359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2" name="Freeform 1639"/>
                    <p:cNvSpPr>
                      <a:spLocks/>
                    </p:cNvSpPr>
                    <p:nvPr/>
                  </p:nvSpPr>
                  <p:spPr bwMode="auto">
                    <a:xfrm>
                      <a:off x="986" y="359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0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1 h 4"/>
                        <a:gd name="T60" fmla="*/ 0 w 2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3" name="Freeform 1640"/>
                    <p:cNvSpPr>
                      <a:spLocks/>
                    </p:cNvSpPr>
                    <p:nvPr/>
                  </p:nvSpPr>
                  <p:spPr bwMode="auto">
                    <a:xfrm>
                      <a:off x="990" y="359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4" name="Freeform 1641"/>
                    <p:cNvSpPr>
                      <a:spLocks/>
                    </p:cNvSpPr>
                    <p:nvPr/>
                  </p:nvSpPr>
                  <p:spPr bwMode="auto">
                    <a:xfrm>
                      <a:off x="681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3 h 4"/>
                        <a:gd name="T18" fmla="*/ 1 w 3"/>
                        <a:gd name="T19" fmla="*/ 3 h 4"/>
                        <a:gd name="T20" fmla="*/ 1 w 3"/>
                        <a:gd name="T21" fmla="*/ 3 h 4"/>
                        <a:gd name="T22" fmla="*/ 1 w 3"/>
                        <a:gd name="T23" fmla="*/ 3 h 4"/>
                        <a:gd name="T24" fmla="*/ 1 w 3"/>
                        <a:gd name="T25" fmla="*/ 3 h 4"/>
                        <a:gd name="T26" fmla="*/ 1 w 3"/>
                        <a:gd name="T27" fmla="*/ 1 h 4"/>
                        <a:gd name="T28" fmla="*/ 0 w 3"/>
                        <a:gd name="T29" fmla="*/ 1 h 4"/>
                        <a:gd name="T30" fmla="*/ 0 w 3"/>
                        <a:gd name="T31" fmla="*/ 1 h 4"/>
                        <a:gd name="T32" fmla="*/ 0 w 3"/>
                        <a:gd name="T33" fmla="*/ 1 h 4"/>
                        <a:gd name="T34" fmla="*/ 0 w 3"/>
                        <a:gd name="T35" fmla="*/ 0 h 4"/>
                        <a:gd name="T36" fmla="*/ 0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3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1 w 3"/>
                        <a:gd name="T61" fmla="*/ 0 h 4"/>
                        <a:gd name="T62" fmla="*/ 1 w 3"/>
                        <a:gd name="T63" fmla="*/ 0 h 4"/>
                        <a:gd name="T64" fmla="*/ 1 w 3"/>
                        <a:gd name="T65" fmla="*/ 0 h 4"/>
                        <a:gd name="T66" fmla="*/ 1 w 3"/>
                        <a:gd name="T67" fmla="*/ 0 h 4"/>
                        <a:gd name="T68" fmla="*/ 0 w 3"/>
                        <a:gd name="T69" fmla="*/ 0 h 4"/>
                        <a:gd name="T70" fmla="*/ 0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1 h 4"/>
                        <a:gd name="T78" fmla="*/ 0 w 3"/>
                        <a:gd name="T79" fmla="*/ 1 h 4"/>
                        <a:gd name="T80" fmla="*/ 0 w 3"/>
                        <a:gd name="T81" fmla="*/ 1 h 4"/>
                        <a:gd name="T82" fmla="*/ 1 w 3"/>
                        <a:gd name="T83" fmla="*/ 1 h 4"/>
                        <a:gd name="T84" fmla="*/ 1 w 3"/>
                        <a:gd name="T85" fmla="*/ 1 h 4"/>
                        <a:gd name="T86" fmla="*/ 1 w 3"/>
                        <a:gd name="T87" fmla="*/ 1 h 4"/>
                        <a:gd name="T88" fmla="*/ 3 w 3"/>
                        <a:gd name="T89" fmla="*/ 3 h 4"/>
                        <a:gd name="T90" fmla="*/ 3 w 3"/>
                        <a:gd name="T91" fmla="*/ 3 h 4"/>
                        <a:gd name="T92" fmla="*/ 3 w 3"/>
                        <a:gd name="T93" fmla="*/ 3 h 4"/>
                        <a:gd name="T94" fmla="*/ 3 w 3"/>
                        <a:gd name="T95" fmla="*/ 4 h 4"/>
                        <a:gd name="T96" fmla="*/ 1 w 3"/>
                        <a:gd name="T97" fmla="*/ 4 h 4"/>
                        <a:gd name="T98" fmla="*/ 1 w 3"/>
                        <a:gd name="T99" fmla="*/ 4 h 4"/>
                        <a:gd name="T100" fmla="*/ 1 w 3"/>
                        <a:gd name="T101" fmla="*/ 4 h 4"/>
                        <a:gd name="T102" fmla="*/ 0 w 3"/>
                        <a:gd name="T103" fmla="*/ 4 h 4"/>
                        <a:gd name="T104" fmla="*/ 0 w 3"/>
                        <a:gd name="T105" fmla="*/ 4 h 4"/>
                        <a:gd name="T106" fmla="*/ 0 w 3"/>
                        <a:gd name="T107" fmla="*/ 4 h 4"/>
                        <a:gd name="T108" fmla="*/ 0 w 3"/>
                        <a:gd name="T109" fmla="*/ 3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4"/>
                        <a:gd name="T167" fmla="*/ 3 w 3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5" name="Freeform 1642"/>
                    <p:cNvSpPr>
                      <a:spLocks/>
                    </p:cNvSpPr>
                    <p:nvPr/>
                  </p:nvSpPr>
                  <p:spPr bwMode="auto">
                    <a:xfrm>
                      <a:off x="685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6" name="Freeform 1643"/>
                    <p:cNvSpPr>
                      <a:spLocks/>
                    </p:cNvSpPr>
                    <p:nvPr/>
                  </p:nvSpPr>
                  <p:spPr bwMode="auto">
                    <a:xfrm>
                      <a:off x="690" y="343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7" name="Freeform 1644"/>
                    <p:cNvSpPr>
                      <a:spLocks/>
                    </p:cNvSpPr>
                    <p:nvPr/>
                  </p:nvSpPr>
                  <p:spPr bwMode="auto">
                    <a:xfrm>
                      <a:off x="692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8" name="Freeform 1645"/>
                    <p:cNvSpPr>
                      <a:spLocks/>
                    </p:cNvSpPr>
                    <p:nvPr/>
                  </p:nvSpPr>
                  <p:spPr bwMode="auto">
                    <a:xfrm>
                      <a:off x="695" y="3430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1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2 w 2"/>
                        <a:gd name="T91" fmla="*/ 1 h 4"/>
                        <a:gd name="T92" fmla="*/ 2 w 2"/>
                        <a:gd name="T93" fmla="*/ 1 h 4"/>
                        <a:gd name="T94" fmla="*/ 2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1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99" name="Rectangle 16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8" y="343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0" name="Freeform 1647"/>
                    <p:cNvSpPr>
                      <a:spLocks/>
                    </p:cNvSpPr>
                    <p:nvPr/>
                  </p:nvSpPr>
                  <p:spPr bwMode="auto">
                    <a:xfrm>
                      <a:off x="701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1" name="Freeform 16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03" y="343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2 w 4"/>
                        <a:gd name="T11" fmla="*/ 3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3 h 4"/>
                        <a:gd name="T18" fmla="*/ 0 w 4"/>
                        <a:gd name="T19" fmla="*/ 3 h 4"/>
                        <a:gd name="T20" fmla="*/ 2 w 4"/>
                        <a:gd name="T21" fmla="*/ 0 h 4"/>
                        <a:gd name="T22" fmla="*/ 2 w 4"/>
                        <a:gd name="T23" fmla="*/ 3 h 4"/>
                        <a:gd name="T24" fmla="*/ 2 w 4"/>
                        <a:gd name="T25" fmla="*/ 1 h 4"/>
                        <a:gd name="T26" fmla="*/ 1 w 4"/>
                        <a:gd name="T27" fmla="*/ 3 h 4"/>
                        <a:gd name="T28" fmla="*/ 2 w 4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4"/>
                        <a:gd name="T47" fmla="*/ 4 w 4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2" name="Freeform 1649"/>
                    <p:cNvSpPr>
                      <a:spLocks/>
                    </p:cNvSpPr>
                    <p:nvPr/>
                  </p:nvSpPr>
                  <p:spPr bwMode="auto">
                    <a:xfrm>
                      <a:off x="707" y="343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0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3" name="Freeform 165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09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1 h 4"/>
                        <a:gd name="T4" fmla="*/ 1 w 1"/>
                        <a:gd name="T5" fmla="*/ 1 h 4"/>
                        <a:gd name="T6" fmla="*/ 1 w 1"/>
                        <a:gd name="T7" fmla="*/ 1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1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1 w 1"/>
                        <a:gd name="T37" fmla="*/ 4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4" name="Freeform 1651"/>
                    <p:cNvSpPr>
                      <a:spLocks/>
                    </p:cNvSpPr>
                    <p:nvPr/>
                  </p:nvSpPr>
                  <p:spPr bwMode="auto">
                    <a:xfrm>
                      <a:off x="713" y="343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4 h 4"/>
                        <a:gd name="T4" fmla="*/ 0 w 2"/>
                        <a:gd name="T5" fmla="*/ 3 h 4"/>
                        <a:gd name="T6" fmla="*/ 0 w 2"/>
                        <a:gd name="T7" fmla="*/ 1 h 4"/>
                        <a:gd name="T8" fmla="*/ 2 w 2"/>
                        <a:gd name="T9" fmla="*/ 0 h 4"/>
                        <a:gd name="T10" fmla="*/ 2 w 2"/>
                        <a:gd name="T11" fmla="*/ 0 h 4"/>
                        <a:gd name="T12" fmla="*/ 0 w 2"/>
                        <a:gd name="T13" fmla="*/ 1 h 4"/>
                        <a:gd name="T14" fmla="*/ 2 w 2"/>
                        <a:gd name="T15" fmla="*/ 3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3"/>
                          </a:move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5" name="Freeform 165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18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2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1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6" name="Freeform 1653"/>
                    <p:cNvSpPr>
                      <a:spLocks/>
                    </p:cNvSpPr>
                    <p:nvPr/>
                  </p:nvSpPr>
                  <p:spPr bwMode="auto">
                    <a:xfrm>
                      <a:off x="721" y="343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1 w 1"/>
                        <a:gd name="T3" fmla="*/ 1 h 2"/>
                        <a:gd name="T4" fmla="*/ 0 w 1"/>
                        <a:gd name="T5" fmla="*/ 2 h 2"/>
                        <a:gd name="T6" fmla="*/ 0 w 1"/>
                        <a:gd name="T7" fmla="*/ 1 h 2"/>
                        <a:gd name="T8" fmla="*/ 0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7" name="Freeform 1654"/>
                    <p:cNvSpPr>
                      <a:spLocks/>
                    </p:cNvSpPr>
                    <p:nvPr/>
                  </p:nvSpPr>
                  <p:spPr bwMode="auto">
                    <a:xfrm>
                      <a:off x="724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8" name="Freeform 16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26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09" name="Freeform 1656"/>
                    <p:cNvSpPr>
                      <a:spLocks/>
                    </p:cNvSpPr>
                    <p:nvPr/>
                  </p:nvSpPr>
                  <p:spPr bwMode="auto">
                    <a:xfrm>
                      <a:off x="730" y="3430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0" name="Freeform 165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32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1" name="Freeform 1658"/>
                    <p:cNvSpPr>
                      <a:spLocks/>
                    </p:cNvSpPr>
                    <p:nvPr/>
                  </p:nvSpPr>
                  <p:spPr bwMode="auto">
                    <a:xfrm>
                      <a:off x="736" y="343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1 w 1"/>
                        <a:gd name="T3" fmla="*/ 1 h 2"/>
                        <a:gd name="T4" fmla="*/ 0 w 1"/>
                        <a:gd name="T5" fmla="*/ 2 h 2"/>
                        <a:gd name="T6" fmla="*/ 0 w 1"/>
                        <a:gd name="T7" fmla="*/ 1 h 2"/>
                        <a:gd name="T8" fmla="*/ 0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2" name="Freeform 165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37" y="343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2 w 4"/>
                        <a:gd name="T11" fmla="*/ 3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3 h 4"/>
                        <a:gd name="T18" fmla="*/ 0 w 4"/>
                        <a:gd name="T19" fmla="*/ 3 h 4"/>
                        <a:gd name="T20" fmla="*/ 2 w 4"/>
                        <a:gd name="T21" fmla="*/ 0 h 4"/>
                        <a:gd name="T22" fmla="*/ 2 w 4"/>
                        <a:gd name="T23" fmla="*/ 3 h 4"/>
                        <a:gd name="T24" fmla="*/ 2 w 4"/>
                        <a:gd name="T25" fmla="*/ 1 h 4"/>
                        <a:gd name="T26" fmla="*/ 1 w 4"/>
                        <a:gd name="T27" fmla="*/ 3 h 4"/>
                        <a:gd name="T28" fmla="*/ 2 w 4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4"/>
                        <a:gd name="T47" fmla="*/ 4 w 4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3" name="Freeform 1660"/>
                    <p:cNvSpPr>
                      <a:spLocks/>
                    </p:cNvSpPr>
                    <p:nvPr/>
                  </p:nvSpPr>
                  <p:spPr bwMode="auto">
                    <a:xfrm>
                      <a:off x="741" y="343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2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1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2 w 2"/>
                        <a:gd name="T57" fmla="*/ 4 h 4"/>
                        <a:gd name="T58" fmla="*/ 2 w 2"/>
                        <a:gd name="T59" fmla="*/ 3 h 4"/>
                        <a:gd name="T60" fmla="*/ 2 w 2"/>
                        <a:gd name="T61" fmla="*/ 3 h 4"/>
                        <a:gd name="T62" fmla="*/ 2 w 2"/>
                        <a:gd name="T63" fmla="*/ 3 h 4"/>
                        <a:gd name="T64" fmla="*/ 2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1 w 2"/>
                        <a:gd name="T71" fmla="*/ 1 h 4"/>
                        <a:gd name="T72" fmla="*/ 0 w 2"/>
                        <a:gd name="T73" fmla="*/ 1 h 4"/>
                        <a:gd name="T74" fmla="*/ 1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4" name="Freeform 1661"/>
                    <p:cNvSpPr>
                      <a:spLocks/>
                    </p:cNvSpPr>
                    <p:nvPr/>
                  </p:nvSpPr>
                  <p:spPr bwMode="auto">
                    <a:xfrm>
                      <a:off x="744" y="3430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5" name="Freeform 1662"/>
                    <p:cNvSpPr>
                      <a:spLocks/>
                    </p:cNvSpPr>
                    <p:nvPr/>
                  </p:nvSpPr>
                  <p:spPr bwMode="auto">
                    <a:xfrm>
                      <a:off x="681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3 h 4"/>
                        <a:gd name="T18" fmla="*/ 1 w 3"/>
                        <a:gd name="T19" fmla="*/ 3 h 4"/>
                        <a:gd name="T20" fmla="*/ 1 w 3"/>
                        <a:gd name="T21" fmla="*/ 3 h 4"/>
                        <a:gd name="T22" fmla="*/ 1 w 3"/>
                        <a:gd name="T23" fmla="*/ 3 h 4"/>
                        <a:gd name="T24" fmla="*/ 1 w 3"/>
                        <a:gd name="T25" fmla="*/ 3 h 4"/>
                        <a:gd name="T26" fmla="*/ 1 w 3"/>
                        <a:gd name="T27" fmla="*/ 1 h 4"/>
                        <a:gd name="T28" fmla="*/ 0 w 3"/>
                        <a:gd name="T29" fmla="*/ 1 h 4"/>
                        <a:gd name="T30" fmla="*/ 0 w 3"/>
                        <a:gd name="T31" fmla="*/ 1 h 4"/>
                        <a:gd name="T32" fmla="*/ 0 w 3"/>
                        <a:gd name="T33" fmla="*/ 1 h 4"/>
                        <a:gd name="T34" fmla="*/ 0 w 3"/>
                        <a:gd name="T35" fmla="*/ 0 h 4"/>
                        <a:gd name="T36" fmla="*/ 0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3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1 w 3"/>
                        <a:gd name="T61" fmla="*/ 0 h 4"/>
                        <a:gd name="T62" fmla="*/ 1 w 3"/>
                        <a:gd name="T63" fmla="*/ 0 h 4"/>
                        <a:gd name="T64" fmla="*/ 1 w 3"/>
                        <a:gd name="T65" fmla="*/ 0 h 4"/>
                        <a:gd name="T66" fmla="*/ 1 w 3"/>
                        <a:gd name="T67" fmla="*/ 0 h 4"/>
                        <a:gd name="T68" fmla="*/ 0 w 3"/>
                        <a:gd name="T69" fmla="*/ 0 h 4"/>
                        <a:gd name="T70" fmla="*/ 0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1 h 4"/>
                        <a:gd name="T78" fmla="*/ 0 w 3"/>
                        <a:gd name="T79" fmla="*/ 1 h 4"/>
                        <a:gd name="T80" fmla="*/ 0 w 3"/>
                        <a:gd name="T81" fmla="*/ 1 h 4"/>
                        <a:gd name="T82" fmla="*/ 1 w 3"/>
                        <a:gd name="T83" fmla="*/ 1 h 4"/>
                        <a:gd name="T84" fmla="*/ 1 w 3"/>
                        <a:gd name="T85" fmla="*/ 1 h 4"/>
                        <a:gd name="T86" fmla="*/ 1 w 3"/>
                        <a:gd name="T87" fmla="*/ 1 h 4"/>
                        <a:gd name="T88" fmla="*/ 3 w 3"/>
                        <a:gd name="T89" fmla="*/ 3 h 4"/>
                        <a:gd name="T90" fmla="*/ 3 w 3"/>
                        <a:gd name="T91" fmla="*/ 3 h 4"/>
                        <a:gd name="T92" fmla="*/ 3 w 3"/>
                        <a:gd name="T93" fmla="*/ 3 h 4"/>
                        <a:gd name="T94" fmla="*/ 3 w 3"/>
                        <a:gd name="T95" fmla="*/ 4 h 4"/>
                        <a:gd name="T96" fmla="*/ 1 w 3"/>
                        <a:gd name="T97" fmla="*/ 4 h 4"/>
                        <a:gd name="T98" fmla="*/ 1 w 3"/>
                        <a:gd name="T99" fmla="*/ 4 h 4"/>
                        <a:gd name="T100" fmla="*/ 1 w 3"/>
                        <a:gd name="T101" fmla="*/ 4 h 4"/>
                        <a:gd name="T102" fmla="*/ 0 w 3"/>
                        <a:gd name="T103" fmla="*/ 4 h 4"/>
                        <a:gd name="T104" fmla="*/ 0 w 3"/>
                        <a:gd name="T105" fmla="*/ 4 h 4"/>
                        <a:gd name="T106" fmla="*/ 0 w 3"/>
                        <a:gd name="T107" fmla="*/ 4 h 4"/>
                        <a:gd name="T108" fmla="*/ 0 w 3"/>
                        <a:gd name="T109" fmla="*/ 3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4"/>
                        <a:gd name="T167" fmla="*/ 3 w 3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6" name="Freeform 1663"/>
                    <p:cNvSpPr>
                      <a:spLocks/>
                    </p:cNvSpPr>
                    <p:nvPr/>
                  </p:nvSpPr>
                  <p:spPr bwMode="auto">
                    <a:xfrm>
                      <a:off x="685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7" name="Freeform 1664"/>
                    <p:cNvSpPr>
                      <a:spLocks/>
                    </p:cNvSpPr>
                    <p:nvPr/>
                  </p:nvSpPr>
                  <p:spPr bwMode="auto">
                    <a:xfrm>
                      <a:off x="690" y="343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8" name="Freeform 1665"/>
                    <p:cNvSpPr>
                      <a:spLocks/>
                    </p:cNvSpPr>
                    <p:nvPr/>
                  </p:nvSpPr>
                  <p:spPr bwMode="auto">
                    <a:xfrm>
                      <a:off x="692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19" name="Freeform 1666"/>
                    <p:cNvSpPr>
                      <a:spLocks/>
                    </p:cNvSpPr>
                    <p:nvPr/>
                  </p:nvSpPr>
                  <p:spPr bwMode="auto">
                    <a:xfrm>
                      <a:off x="695" y="3430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1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2 w 2"/>
                        <a:gd name="T91" fmla="*/ 1 h 4"/>
                        <a:gd name="T92" fmla="*/ 2 w 2"/>
                        <a:gd name="T93" fmla="*/ 1 h 4"/>
                        <a:gd name="T94" fmla="*/ 2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1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0" name="Rectangle 16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8" y="343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1" name="Freeform 1668"/>
                    <p:cNvSpPr>
                      <a:spLocks/>
                    </p:cNvSpPr>
                    <p:nvPr/>
                  </p:nvSpPr>
                  <p:spPr bwMode="auto">
                    <a:xfrm>
                      <a:off x="701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2" name="Freeform 1669"/>
                    <p:cNvSpPr>
                      <a:spLocks/>
                    </p:cNvSpPr>
                    <p:nvPr/>
                  </p:nvSpPr>
                  <p:spPr bwMode="auto">
                    <a:xfrm>
                      <a:off x="703" y="343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2 w 4"/>
                        <a:gd name="T11" fmla="*/ 3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3 h 4"/>
                        <a:gd name="T18" fmla="*/ 0 w 4"/>
                        <a:gd name="T19" fmla="*/ 3 h 4"/>
                        <a:gd name="T20" fmla="*/ 2 w 4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4"/>
                        <a:gd name="T35" fmla="*/ 4 w 4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3" name="Freeform 1670"/>
                    <p:cNvSpPr>
                      <a:spLocks/>
                    </p:cNvSpPr>
                    <p:nvPr/>
                  </p:nvSpPr>
                  <p:spPr bwMode="auto">
                    <a:xfrm>
                      <a:off x="704" y="343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4" name="Freeform 1671"/>
                    <p:cNvSpPr>
                      <a:spLocks/>
                    </p:cNvSpPr>
                    <p:nvPr/>
                  </p:nvSpPr>
                  <p:spPr bwMode="auto">
                    <a:xfrm>
                      <a:off x="707" y="343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0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5" name="Freeform 1672"/>
                    <p:cNvSpPr>
                      <a:spLocks/>
                    </p:cNvSpPr>
                    <p:nvPr/>
                  </p:nvSpPr>
                  <p:spPr bwMode="auto">
                    <a:xfrm>
                      <a:off x="709" y="343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6" name="Freeform 1673"/>
                    <p:cNvSpPr>
                      <a:spLocks/>
                    </p:cNvSpPr>
                    <p:nvPr/>
                  </p:nvSpPr>
                  <p:spPr bwMode="auto">
                    <a:xfrm>
                      <a:off x="709" y="343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7" name="Freeform 1674"/>
                    <p:cNvSpPr>
                      <a:spLocks/>
                    </p:cNvSpPr>
                    <p:nvPr/>
                  </p:nvSpPr>
                  <p:spPr bwMode="auto">
                    <a:xfrm>
                      <a:off x="713" y="343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4 h 4"/>
                        <a:gd name="T4" fmla="*/ 0 w 2"/>
                        <a:gd name="T5" fmla="*/ 3 h 4"/>
                        <a:gd name="T6" fmla="*/ 0 w 2"/>
                        <a:gd name="T7" fmla="*/ 1 h 4"/>
                        <a:gd name="T8" fmla="*/ 2 w 2"/>
                        <a:gd name="T9" fmla="*/ 0 h 4"/>
                        <a:gd name="T10" fmla="*/ 2 w 2"/>
                        <a:gd name="T11" fmla="*/ 0 h 4"/>
                        <a:gd name="T12" fmla="*/ 0 w 2"/>
                        <a:gd name="T13" fmla="*/ 1 h 4"/>
                        <a:gd name="T14" fmla="*/ 2 w 2"/>
                        <a:gd name="T15" fmla="*/ 3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2"/>
                        <a:gd name="T25" fmla="*/ 0 h 4"/>
                        <a:gd name="T26" fmla="*/ 2 w 2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2" h="4">
                          <a:moveTo>
                            <a:pt x="2" y="3"/>
                          </a:move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8" name="Freeform 1675"/>
                    <p:cNvSpPr>
                      <a:spLocks/>
                    </p:cNvSpPr>
                    <p:nvPr/>
                  </p:nvSpPr>
                  <p:spPr bwMode="auto">
                    <a:xfrm>
                      <a:off x="718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2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29" name="Freeform 1676"/>
                    <p:cNvSpPr>
                      <a:spLocks/>
                    </p:cNvSpPr>
                    <p:nvPr/>
                  </p:nvSpPr>
                  <p:spPr bwMode="auto">
                    <a:xfrm>
                      <a:off x="718" y="343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0" name="Freeform 1677"/>
                    <p:cNvSpPr>
                      <a:spLocks/>
                    </p:cNvSpPr>
                    <p:nvPr/>
                  </p:nvSpPr>
                  <p:spPr bwMode="auto">
                    <a:xfrm>
                      <a:off x="721" y="343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1 w 1"/>
                        <a:gd name="T3" fmla="*/ 1 h 2"/>
                        <a:gd name="T4" fmla="*/ 0 w 1"/>
                        <a:gd name="T5" fmla="*/ 2 h 2"/>
                        <a:gd name="T6" fmla="*/ 0 w 1"/>
                        <a:gd name="T7" fmla="*/ 1 h 2"/>
                        <a:gd name="T8" fmla="*/ 0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1" name="Freeform 1678"/>
                    <p:cNvSpPr>
                      <a:spLocks/>
                    </p:cNvSpPr>
                    <p:nvPr/>
                  </p:nvSpPr>
                  <p:spPr bwMode="auto">
                    <a:xfrm>
                      <a:off x="724" y="343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2" name="Freeform 1679"/>
                    <p:cNvSpPr>
                      <a:spLocks/>
                    </p:cNvSpPr>
                    <p:nvPr/>
                  </p:nvSpPr>
                  <p:spPr bwMode="auto">
                    <a:xfrm>
                      <a:off x="726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3" name="Freeform 1680"/>
                    <p:cNvSpPr>
                      <a:spLocks/>
                    </p:cNvSpPr>
                    <p:nvPr/>
                  </p:nvSpPr>
                  <p:spPr bwMode="auto">
                    <a:xfrm>
                      <a:off x="726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4" name="Freeform 1681"/>
                    <p:cNvSpPr>
                      <a:spLocks/>
                    </p:cNvSpPr>
                    <p:nvPr/>
                  </p:nvSpPr>
                  <p:spPr bwMode="auto">
                    <a:xfrm>
                      <a:off x="730" y="3430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5" name="Freeform 1682"/>
                    <p:cNvSpPr>
                      <a:spLocks/>
                    </p:cNvSpPr>
                    <p:nvPr/>
                  </p:nvSpPr>
                  <p:spPr bwMode="auto">
                    <a:xfrm>
                      <a:off x="732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6" name="Freeform 1683"/>
                    <p:cNvSpPr>
                      <a:spLocks/>
                    </p:cNvSpPr>
                    <p:nvPr/>
                  </p:nvSpPr>
                  <p:spPr bwMode="auto">
                    <a:xfrm>
                      <a:off x="732" y="343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7" name="Freeform 1684"/>
                    <p:cNvSpPr>
                      <a:spLocks/>
                    </p:cNvSpPr>
                    <p:nvPr/>
                  </p:nvSpPr>
                  <p:spPr bwMode="auto">
                    <a:xfrm>
                      <a:off x="736" y="343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1 w 1"/>
                        <a:gd name="T3" fmla="*/ 1 h 2"/>
                        <a:gd name="T4" fmla="*/ 0 w 1"/>
                        <a:gd name="T5" fmla="*/ 2 h 2"/>
                        <a:gd name="T6" fmla="*/ 0 w 1"/>
                        <a:gd name="T7" fmla="*/ 1 h 2"/>
                        <a:gd name="T8" fmla="*/ 0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8" name="Freeform 1685"/>
                    <p:cNvSpPr>
                      <a:spLocks/>
                    </p:cNvSpPr>
                    <p:nvPr/>
                  </p:nvSpPr>
                  <p:spPr bwMode="auto">
                    <a:xfrm>
                      <a:off x="737" y="343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2 w 4"/>
                        <a:gd name="T11" fmla="*/ 3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3 h 4"/>
                        <a:gd name="T18" fmla="*/ 0 w 4"/>
                        <a:gd name="T19" fmla="*/ 3 h 4"/>
                        <a:gd name="T20" fmla="*/ 2 w 4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4"/>
                        <a:gd name="T35" fmla="*/ 4 w 4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39" name="Freeform 1686"/>
                    <p:cNvSpPr>
                      <a:spLocks/>
                    </p:cNvSpPr>
                    <p:nvPr/>
                  </p:nvSpPr>
                  <p:spPr bwMode="auto">
                    <a:xfrm>
                      <a:off x="738" y="343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0" name="Freeform 1687"/>
                    <p:cNvSpPr>
                      <a:spLocks/>
                    </p:cNvSpPr>
                    <p:nvPr/>
                  </p:nvSpPr>
                  <p:spPr bwMode="auto">
                    <a:xfrm>
                      <a:off x="741" y="343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2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1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2 w 2"/>
                        <a:gd name="T57" fmla="*/ 4 h 4"/>
                        <a:gd name="T58" fmla="*/ 2 w 2"/>
                        <a:gd name="T59" fmla="*/ 3 h 4"/>
                        <a:gd name="T60" fmla="*/ 2 w 2"/>
                        <a:gd name="T61" fmla="*/ 3 h 4"/>
                        <a:gd name="T62" fmla="*/ 2 w 2"/>
                        <a:gd name="T63" fmla="*/ 3 h 4"/>
                        <a:gd name="T64" fmla="*/ 2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1 w 2"/>
                        <a:gd name="T71" fmla="*/ 1 h 4"/>
                        <a:gd name="T72" fmla="*/ 0 w 2"/>
                        <a:gd name="T73" fmla="*/ 1 h 4"/>
                        <a:gd name="T74" fmla="*/ 1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1" name="Freeform 1688"/>
                    <p:cNvSpPr>
                      <a:spLocks/>
                    </p:cNvSpPr>
                    <p:nvPr/>
                  </p:nvSpPr>
                  <p:spPr bwMode="auto">
                    <a:xfrm>
                      <a:off x="744" y="3430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2" name="Freeform 1689"/>
                    <p:cNvSpPr>
                      <a:spLocks/>
                    </p:cNvSpPr>
                    <p:nvPr/>
                  </p:nvSpPr>
                  <p:spPr bwMode="auto">
                    <a:xfrm>
                      <a:off x="916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3" name="Freeform 16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8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3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2 w 4"/>
                        <a:gd name="T67" fmla="*/ 3 h 3"/>
                        <a:gd name="T68" fmla="*/ 2 w 4"/>
                        <a:gd name="T69" fmla="*/ 3 h 3"/>
                        <a:gd name="T70" fmla="*/ 2 w 4"/>
                        <a:gd name="T71" fmla="*/ 3 h 3"/>
                        <a:gd name="T72" fmla="*/ 4 w 4"/>
                        <a:gd name="T73" fmla="*/ 2 h 3"/>
                        <a:gd name="T74" fmla="*/ 4 w 4"/>
                        <a:gd name="T75" fmla="*/ 2 h 3"/>
                        <a:gd name="T76" fmla="*/ 4 w 4"/>
                        <a:gd name="T77" fmla="*/ 1 h 3"/>
                        <a:gd name="T78" fmla="*/ 2 w 4"/>
                        <a:gd name="T79" fmla="*/ 1 h 3"/>
                        <a:gd name="T80" fmla="*/ 2 w 4"/>
                        <a:gd name="T81" fmla="*/ 1 h 3"/>
                        <a:gd name="T82" fmla="*/ 2 w 4"/>
                        <a:gd name="T83" fmla="*/ 0 h 3"/>
                        <a:gd name="T84" fmla="*/ 2 w 4"/>
                        <a:gd name="T85" fmla="*/ 0 h 3"/>
                        <a:gd name="T86" fmla="*/ 2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1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4" name="Freeform 1691"/>
                    <p:cNvSpPr>
                      <a:spLocks/>
                    </p:cNvSpPr>
                    <p:nvPr/>
                  </p:nvSpPr>
                  <p:spPr bwMode="auto">
                    <a:xfrm>
                      <a:off x="922" y="3496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1 h 3"/>
                        <a:gd name="T22" fmla="*/ 3 w 3"/>
                        <a:gd name="T23" fmla="*/ 1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2 h 3"/>
                        <a:gd name="T30" fmla="*/ 2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1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2 h 3"/>
                        <a:gd name="T82" fmla="*/ 2 w 3"/>
                        <a:gd name="T83" fmla="*/ 2 h 3"/>
                        <a:gd name="T84" fmla="*/ 1 w 3"/>
                        <a:gd name="T85" fmla="*/ 2 h 3"/>
                        <a:gd name="T86" fmla="*/ 1 w 3"/>
                        <a:gd name="T87" fmla="*/ 1 h 3"/>
                        <a:gd name="T88" fmla="*/ 2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1 h 3"/>
                        <a:gd name="T100" fmla="*/ 2 w 3"/>
                        <a:gd name="T101" fmla="*/ 1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1 h 3"/>
                        <a:gd name="T114" fmla="*/ 1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5" name="Freeform 1692"/>
                    <p:cNvSpPr>
                      <a:spLocks/>
                    </p:cNvSpPr>
                    <p:nvPr/>
                  </p:nvSpPr>
                  <p:spPr bwMode="auto">
                    <a:xfrm>
                      <a:off x="928" y="349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6" name="Freeform 1693"/>
                    <p:cNvSpPr>
                      <a:spLocks/>
                    </p:cNvSpPr>
                    <p:nvPr/>
                  </p:nvSpPr>
                  <p:spPr bwMode="auto">
                    <a:xfrm>
                      <a:off x="929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7" name="Rectangle 16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3" y="349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8" name="Freeform 169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35" y="349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2 h 3"/>
                        <a:gd name="T2" fmla="*/ 2 w 2"/>
                        <a:gd name="T3" fmla="*/ 2 h 3"/>
                        <a:gd name="T4" fmla="*/ 2 w 2"/>
                        <a:gd name="T5" fmla="*/ 3 h 3"/>
                        <a:gd name="T6" fmla="*/ 1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0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1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2 w 2"/>
                        <a:gd name="T29" fmla="*/ 0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1 w 2"/>
                        <a:gd name="T45" fmla="*/ 1 h 3"/>
                        <a:gd name="T46" fmla="*/ 1 w 2"/>
                        <a:gd name="T47" fmla="*/ 1 h 3"/>
                        <a:gd name="T48" fmla="*/ 2 w 2"/>
                        <a:gd name="T49" fmla="*/ 1 h 3"/>
                        <a:gd name="T50" fmla="*/ 2 w 2"/>
                        <a:gd name="T51" fmla="*/ 1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2 h 3"/>
                        <a:gd name="T58" fmla="*/ 0 w 2"/>
                        <a:gd name="T59" fmla="*/ 2 h 3"/>
                        <a:gd name="T60" fmla="*/ 0 w 2"/>
                        <a:gd name="T61" fmla="*/ 3 h 3"/>
                        <a:gd name="T62" fmla="*/ 0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1 w 2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49" name="Freeform 1696"/>
                    <p:cNvSpPr>
                      <a:spLocks/>
                    </p:cNvSpPr>
                    <p:nvPr/>
                  </p:nvSpPr>
                  <p:spPr bwMode="auto">
                    <a:xfrm>
                      <a:off x="939" y="349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0 w 1"/>
                        <a:gd name="T9" fmla="*/ 3 h 4"/>
                        <a:gd name="T10" fmla="*/ 0 w 1"/>
                        <a:gd name="T11" fmla="*/ 2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3 h 4"/>
                        <a:gd name="T32" fmla="*/ 0 w 1"/>
                        <a:gd name="T33" fmla="*/ 3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0" name="Freeform 169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1" y="349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0 w 1"/>
                        <a:gd name="T41" fmla="*/ 2 h 2"/>
                        <a:gd name="T42" fmla="*/ 0 w 1"/>
                        <a:gd name="T43" fmla="*/ 2 h 2"/>
                        <a:gd name="T44" fmla="*/ 0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1" name="Freeform 169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3" y="3496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3 h 3"/>
                        <a:gd name="T10" fmla="*/ 3 w 4"/>
                        <a:gd name="T11" fmla="*/ 3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0 w 4"/>
                        <a:gd name="T19" fmla="*/ 3 h 3"/>
                        <a:gd name="T20" fmla="*/ 3 w 4"/>
                        <a:gd name="T21" fmla="*/ 0 h 3"/>
                        <a:gd name="T22" fmla="*/ 3 w 4"/>
                        <a:gd name="T23" fmla="*/ 2 h 3"/>
                        <a:gd name="T24" fmla="*/ 3 w 4"/>
                        <a:gd name="T25" fmla="*/ 1 h 3"/>
                        <a:gd name="T26" fmla="*/ 2 w 4"/>
                        <a:gd name="T27" fmla="*/ 2 h 3"/>
                        <a:gd name="T28" fmla="*/ 3 w 4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3"/>
                        <a:gd name="T47" fmla="*/ 4 w 4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2" name="Freeform 169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7" y="349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1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3 w 3"/>
                        <a:gd name="T11" fmla="*/ 1 h 3"/>
                        <a:gd name="T12" fmla="*/ 3 w 3"/>
                        <a:gd name="T13" fmla="*/ 2 h 3"/>
                        <a:gd name="T14" fmla="*/ 3 w 3"/>
                        <a:gd name="T15" fmla="*/ 2 h 3"/>
                        <a:gd name="T16" fmla="*/ 3 w 3"/>
                        <a:gd name="T17" fmla="*/ 2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1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2 h 3"/>
                        <a:gd name="T42" fmla="*/ 0 w 3"/>
                        <a:gd name="T43" fmla="*/ 2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3 w 3"/>
                        <a:gd name="T51" fmla="*/ 0 h 3"/>
                        <a:gd name="T52" fmla="*/ 1 w 3"/>
                        <a:gd name="T53" fmla="*/ 2 h 3"/>
                        <a:gd name="T54" fmla="*/ 1 w 3"/>
                        <a:gd name="T55" fmla="*/ 2 h 3"/>
                        <a:gd name="T56" fmla="*/ 1 w 3"/>
                        <a:gd name="T57" fmla="*/ 2 h 3"/>
                        <a:gd name="T58" fmla="*/ 0 w 3"/>
                        <a:gd name="T59" fmla="*/ 2 h 3"/>
                        <a:gd name="T60" fmla="*/ 0 w 3"/>
                        <a:gd name="T61" fmla="*/ 2 h 3"/>
                        <a:gd name="T62" fmla="*/ 0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1 w 3"/>
                        <a:gd name="T69" fmla="*/ 3 h 3"/>
                        <a:gd name="T70" fmla="*/ 1 w 3"/>
                        <a:gd name="T71" fmla="*/ 3 h 3"/>
                        <a:gd name="T72" fmla="*/ 3 w 3"/>
                        <a:gd name="T73" fmla="*/ 3 h 3"/>
                        <a:gd name="T74" fmla="*/ 3 w 3"/>
                        <a:gd name="T75" fmla="*/ 3 h 3"/>
                        <a:gd name="T76" fmla="*/ 3 w 3"/>
                        <a:gd name="T77" fmla="*/ 2 h 3"/>
                        <a:gd name="T78" fmla="*/ 3 w 3"/>
                        <a:gd name="T79" fmla="*/ 2 h 3"/>
                        <a:gd name="T80" fmla="*/ 3 w 3"/>
                        <a:gd name="T81" fmla="*/ 2 h 3"/>
                        <a:gd name="T82" fmla="*/ 1 w 3"/>
                        <a:gd name="T83" fmla="*/ 2 h 3"/>
                        <a:gd name="T84" fmla="*/ 1 w 3"/>
                        <a:gd name="T85" fmla="*/ 2 h 3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3"/>
                        <a:gd name="T131" fmla="*/ 3 w 3"/>
                        <a:gd name="T132" fmla="*/ 3 h 3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3" name="Freeform 1700"/>
                    <p:cNvSpPr>
                      <a:spLocks/>
                    </p:cNvSpPr>
                    <p:nvPr/>
                  </p:nvSpPr>
                  <p:spPr bwMode="auto">
                    <a:xfrm>
                      <a:off x="951" y="349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4" name="Freeform 1701"/>
                    <p:cNvSpPr>
                      <a:spLocks/>
                    </p:cNvSpPr>
                    <p:nvPr/>
                  </p:nvSpPr>
                  <p:spPr bwMode="auto">
                    <a:xfrm>
                      <a:off x="953" y="349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1 w 3"/>
                        <a:gd name="T11" fmla="*/ 1 h 3"/>
                        <a:gd name="T12" fmla="*/ 3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3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1 w 3"/>
                        <a:gd name="T55" fmla="*/ 3 h 3"/>
                        <a:gd name="T56" fmla="*/ 3 w 3"/>
                        <a:gd name="T57" fmla="*/ 3 h 3"/>
                        <a:gd name="T58" fmla="*/ 3 w 3"/>
                        <a:gd name="T59" fmla="*/ 3 h 3"/>
                        <a:gd name="T60" fmla="*/ 3 w 3"/>
                        <a:gd name="T61" fmla="*/ 2 h 3"/>
                        <a:gd name="T62" fmla="*/ 3 w 3"/>
                        <a:gd name="T63" fmla="*/ 2 h 3"/>
                        <a:gd name="T64" fmla="*/ 3 w 3"/>
                        <a:gd name="T65" fmla="*/ 2 h 3"/>
                        <a:gd name="T66" fmla="*/ 1 w 3"/>
                        <a:gd name="T67" fmla="*/ 2 h 3"/>
                        <a:gd name="T68" fmla="*/ 1 w 3"/>
                        <a:gd name="T69" fmla="*/ 1 h 3"/>
                        <a:gd name="T70" fmla="*/ 1 w 3"/>
                        <a:gd name="T71" fmla="*/ 2 h 3"/>
                        <a:gd name="T72" fmla="*/ 0 w 3"/>
                        <a:gd name="T73" fmla="*/ 2 h 3"/>
                        <a:gd name="T74" fmla="*/ 1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5" name="Freeform 1702"/>
                    <p:cNvSpPr>
                      <a:spLocks/>
                    </p:cNvSpPr>
                    <p:nvPr/>
                  </p:nvSpPr>
                  <p:spPr bwMode="auto">
                    <a:xfrm>
                      <a:off x="957" y="349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0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1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1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0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3 h 3"/>
                        <a:gd name="T48" fmla="*/ 0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1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1 w 2"/>
                        <a:gd name="T65" fmla="*/ 2 h 3"/>
                        <a:gd name="T66" fmla="*/ 1 w 2"/>
                        <a:gd name="T67" fmla="*/ 2 h 3"/>
                        <a:gd name="T68" fmla="*/ 1 w 2"/>
                        <a:gd name="T69" fmla="*/ 1 h 3"/>
                        <a:gd name="T70" fmla="*/ 0 w 2"/>
                        <a:gd name="T71" fmla="*/ 2 h 3"/>
                        <a:gd name="T72" fmla="*/ 0 w 2"/>
                        <a:gd name="T73" fmla="*/ 2 h 3"/>
                        <a:gd name="T74" fmla="*/ 0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6" name="Freeform 1703"/>
                    <p:cNvSpPr>
                      <a:spLocks/>
                    </p:cNvSpPr>
                    <p:nvPr/>
                  </p:nvSpPr>
                  <p:spPr bwMode="auto">
                    <a:xfrm>
                      <a:off x="916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7" name="Freeform 1704"/>
                    <p:cNvSpPr>
                      <a:spLocks/>
                    </p:cNvSpPr>
                    <p:nvPr/>
                  </p:nvSpPr>
                  <p:spPr bwMode="auto">
                    <a:xfrm>
                      <a:off x="918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8" name="Freeform 1705"/>
                    <p:cNvSpPr>
                      <a:spLocks/>
                    </p:cNvSpPr>
                    <p:nvPr/>
                  </p:nvSpPr>
                  <p:spPr bwMode="auto">
                    <a:xfrm>
                      <a:off x="919" y="349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0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3 h 3"/>
                        <a:gd name="T20" fmla="*/ 1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1 w 3"/>
                        <a:gd name="T29" fmla="*/ 1 h 3"/>
                        <a:gd name="T30" fmla="*/ 1 w 3"/>
                        <a:gd name="T31" fmla="*/ 1 h 3"/>
                        <a:gd name="T32" fmla="*/ 1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59" name="Freeform 1706"/>
                    <p:cNvSpPr>
                      <a:spLocks/>
                    </p:cNvSpPr>
                    <p:nvPr/>
                  </p:nvSpPr>
                  <p:spPr bwMode="auto">
                    <a:xfrm>
                      <a:off x="922" y="3496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1 h 3"/>
                        <a:gd name="T22" fmla="*/ 3 w 3"/>
                        <a:gd name="T23" fmla="*/ 1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2 h 3"/>
                        <a:gd name="T30" fmla="*/ 2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3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1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2 h 3"/>
                        <a:gd name="T82" fmla="*/ 2 w 3"/>
                        <a:gd name="T83" fmla="*/ 2 h 3"/>
                        <a:gd name="T84" fmla="*/ 1 w 3"/>
                        <a:gd name="T85" fmla="*/ 2 h 3"/>
                        <a:gd name="T86" fmla="*/ 1 w 3"/>
                        <a:gd name="T87" fmla="*/ 1 h 3"/>
                        <a:gd name="T88" fmla="*/ 2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1 h 3"/>
                        <a:gd name="T100" fmla="*/ 2 w 3"/>
                        <a:gd name="T101" fmla="*/ 1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1 h 3"/>
                        <a:gd name="T114" fmla="*/ 1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0" name="Freeform 1707"/>
                    <p:cNvSpPr>
                      <a:spLocks/>
                    </p:cNvSpPr>
                    <p:nvPr/>
                  </p:nvSpPr>
                  <p:spPr bwMode="auto">
                    <a:xfrm>
                      <a:off x="928" y="349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1" name="Freeform 1708"/>
                    <p:cNvSpPr>
                      <a:spLocks/>
                    </p:cNvSpPr>
                    <p:nvPr/>
                  </p:nvSpPr>
                  <p:spPr bwMode="auto">
                    <a:xfrm>
                      <a:off x="929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2" name="Rectangle 170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3" y="349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3" name="Freeform 1710"/>
                    <p:cNvSpPr>
                      <a:spLocks/>
                    </p:cNvSpPr>
                    <p:nvPr/>
                  </p:nvSpPr>
                  <p:spPr bwMode="auto">
                    <a:xfrm>
                      <a:off x="935" y="3496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2 h 3"/>
                        <a:gd name="T2" fmla="*/ 2 w 2"/>
                        <a:gd name="T3" fmla="*/ 2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0 w 2"/>
                        <a:gd name="T19" fmla="*/ 3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2 h 3"/>
                        <a:gd name="T26" fmla="*/ 0 w 2"/>
                        <a:gd name="T27" fmla="*/ 2 h 3"/>
                        <a:gd name="T28" fmla="*/ 0 w 2"/>
                        <a:gd name="T29" fmla="*/ 2 h 3"/>
                        <a:gd name="T30" fmla="*/ 0 w 2"/>
                        <a:gd name="T31" fmla="*/ 2 h 3"/>
                        <a:gd name="T32" fmla="*/ 0 w 2"/>
                        <a:gd name="T33" fmla="*/ 2 h 3"/>
                        <a:gd name="T34" fmla="*/ 0 w 2"/>
                        <a:gd name="T35" fmla="*/ 1 h 3"/>
                        <a:gd name="T36" fmla="*/ 0 w 2"/>
                        <a:gd name="T37" fmla="*/ 1 h 3"/>
                        <a:gd name="T38" fmla="*/ 0 w 2"/>
                        <a:gd name="T39" fmla="*/ 1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0 w 2"/>
                        <a:gd name="T45" fmla="*/ 0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2 w 2"/>
                        <a:gd name="T59" fmla="*/ 0 h 3"/>
                        <a:gd name="T60" fmla="*/ 2 w 2"/>
                        <a:gd name="T61" fmla="*/ 0 h 3"/>
                        <a:gd name="T62" fmla="*/ 2 w 2"/>
                        <a:gd name="T63" fmla="*/ 1 h 3"/>
                        <a:gd name="T64" fmla="*/ 2 w 2"/>
                        <a:gd name="T65" fmla="*/ 1 h 3"/>
                        <a:gd name="T66" fmla="*/ 2 w 2"/>
                        <a:gd name="T67" fmla="*/ 1 h 3"/>
                        <a:gd name="T68" fmla="*/ 2 w 2"/>
                        <a:gd name="T69" fmla="*/ 1 h 3"/>
                        <a:gd name="T70" fmla="*/ 2 w 2"/>
                        <a:gd name="T71" fmla="*/ 1 h 3"/>
                        <a:gd name="T72" fmla="*/ 1 w 2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4" name="Freeform 1711"/>
                    <p:cNvSpPr>
                      <a:spLocks/>
                    </p:cNvSpPr>
                    <p:nvPr/>
                  </p:nvSpPr>
                  <p:spPr bwMode="auto">
                    <a:xfrm>
                      <a:off x="935" y="349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1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1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5" name="Freeform 1712"/>
                    <p:cNvSpPr>
                      <a:spLocks/>
                    </p:cNvSpPr>
                    <p:nvPr/>
                  </p:nvSpPr>
                  <p:spPr bwMode="auto">
                    <a:xfrm>
                      <a:off x="935" y="3498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6" name="Freeform 1713"/>
                    <p:cNvSpPr>
                      <a:spLocks/>
                    </p:cNvSpPr>
                    <p:nvPr/>
                  </p:nvSpPr>
                  <p:spPr bwMode="auto">
                    <a:xfrm>
                      <a:off x="939" y="349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0 w 1"/>
                        <a:gd name="T9" fmla="*/ 3 h 4"/>
                        <a:gd name="T10" fmla="*/ 0 w 1"/>
                        <a:gd name="T11" fmla="*/ 2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3 h 4"/>
                        <a:gd name="T32" fmla="*/ 0 w 1"/>
                        <a:gd name="T33" fmla="*/ 3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7" name="Freeform 1714"/>
                    <p:cNvSpPr>
                      <a:spLocks/>
                    </p:cNvSpPr>
                    <p:nvPr/>
                  </p:nvSpPr>
                  <p:spPr bwMode="auto">
                    <a:xfrm>
                      <a:off x="941" y="349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8" name="Freeform 1715"/>
                    <p:cNvSpPr>
                      <a:spLocks/>
                    </p:cNvSpPr>
                    <p:nvPr/>
                  </p:nvSpPr>
                  <p:spPr bwMode="auto">
                    <a:xfrm>
                      <a:off x="941" y="349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69" name="Freeform 1716"/>
                    <p:cNvSpPr>
                      <a:spLocks/>
                    </p:cNvSpPr>
                    <p:nvPr/>
                  </p:nvSpPr>
                  <p:spPr bwMode="auto">
                    <a:xfrm>
                      <a:off x="943" y="3496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3 h 3"/>
                        <a:gd name="T10" fmla="*/ 3 w 4"/>
                        <a:gd name="T11" fmla="*/ 3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0 w 4"/>
                        <a:gd name="T19" fmla="*/ 3 h 3"/>
                        <a:gd name="T20" fmla="*/ 3 w 4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3"/>
                        <a:gd name="T35" fmla="*/ 4 w 4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0" name="Freeform 1717"/>
                    <p:cNvSpPr>
                      <a:spLocks/>
                    </p:cNvSpPr>
                    <p:nvPr/>
                  </p:nvSpPr>
                  <p:spPr bwMode="auto">
                    <a:xfrm>
                      <a:off x="945" y="349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1" name="Freeform 1718"/>
                    <p:cNvSpPr>
                      <a:spLocks/>
                    </p:cNvSpPr>
                    <p:nvPr/>
                  </p:nvSpPr>
                  <p:spPr bwMode="auto">
                    <a:xfrm>
                      <a:off x="947" y="349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1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3 w 3"/>
                        <a:gd name="T11" fmla="*/ 1 h 3"/>
                        <a:gd name="T12" fmla="*/ 3 w 3"/>
                        <a:gd name="T13" fmla="*/ 2 h 3"/>
                        <a:gd name="T14" fmla="*/ 3 w 3"/>
                        <a:gd name="T15" fmla="*/ 2 h 3"/>
                        <a:gd name="T16" fmla="*/ 3 w 3"/>
                        <a:gd name="T17" fmla="*/ 2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1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2 h 3"/>
                        <a:gd name="T42" fmla="*/ 0 w 3"/>
                        <a:gd name="T43" fmla="*/ 2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3 w 3"/>
                        <a:gd name="T51" fmla="*/ 0 h 3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3"/>
                        <a:gd name="T80" fmla="*/ 3 w 3"/>
                        <a:gd name="T81" fmla="*/ 3 h 3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2" name="Freeform 1719"/>
                    <p:cNvSpPr>
                      <a:spLocks/>
                    </p:cNvSpPr>
                    <p:nvPr/>
                  </p:nvSpPr>
                  <p:spPr bwMode="auto">
                    <a:xfrm>
                      <a:off x="947" y="3498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1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1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3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0 h 1"/>
                        <a:gd name="T26" fmla="*/ 3 w 3"/>
                        <a:gd name="T27" fmla="*/ 0 h 1"/>
                        <a:gd name="T28" fmla="*/ 3 w 3"/>
                        <a:gd name="T29" fmla="*/ 0 h 1"/>
                        <a:gd name="T30" fmla="*/ 1 w 3"/>
                        <a:gd name="T31" fmla="*/ 0 h 1"/>
                        <a:gd name="T32" fmla="*/ 1 w 3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3" name="Freeform 1720"/>
                    <p:cNvSpPr>
                      <a:spLocks/>
                    </p:cNvSpPr>
                    <p:nvPr/>
                  </p:nvSpPr>
                  <p:spPr bwMode="auto">
                    <a:xfrm>
                      <a:off x="951" y="349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4" name="Freeform 1721"/>
                    <p:cNvSpPr>
                      <a:spLocks/>
                    </p:cNvSpPr>
                    <p:nvPr/>
                  </p:nvSpPr>
                  <p:spPr bwMode="auto">
                    <a:xfrm>
                      <a:off x="953" y="349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1 w 3"/>
                        <a:gd name="T11" fmla="*/ 1 h 3"/>
                        <a:gd name="T12" fmla="*/ 3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3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1 w 3"/>
                        <a:gd name="T55" fmla="*/ 3 h 3"/>
                        <a:gd name="T56" fmla="*/ 3 w 3"/>
                        <a:gd name="T57" fmla="*/ 3 h 3"/>
                        <a:gd name="T58" fmla="*/ 3 w 3"/>
                        <a:gd name="T59" fmla="*/ 3 h 3"/>
                        <a:gd name="T60" fmla="*/ 3 w 3"/>
                        <a:gd name="T61" fmla="*/ 2 h 3"/>
                        <a:gd name="T62" fmla="*/ 3 w 3"/>
                        <a:gd name="T63" fmla="*/ 2 h 3"/>
                        <a:gd name="T64" fmla="*/ 3 w 3"/>
                        <a:gd name="T65" fmla="*/ 2 h 3"/>
                        <a:gd name="T66" fmla="*/ 1 w 3"/>
                        <a:gd name="T67" fmla="*/ 2 h 3"/>
                        <a:gd name="T68" fmla="*/ 1 w 3"/>
                        <a:gd name="T69" fmla="*/ 1 h 3"/>
                        <a:gd name="T70" fmla="*/ 1 w 3"/>
                        <a:gd name="T71" fmla="*/ 2 h 3"/>
                        <a:gd name="T72" fmla="*/ 0 w 3"/>
                        <a:gd name="T73" fmla="*/ 2 h 3"/>
                        <a:gd name="T74" fmla="*/ 1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5" name="Freeform 1722"/>
                    <p:cNvSpPr>
                      <a:spLocks/>
                    </p:cNvSpPr>
                    <p:nvPr/>
                  </p:nvSpPr>
                  <p:spPr bwMode="auto">
                    <a:xfrm>
                      <a:off x="957" y="349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0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1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1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0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3 h 3"/>
                        <a:gd name="T48" fmla="*/ 0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1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1 w 2"/>
                        <a:gd name="T65" fmla="*/ 2 h 3"/>
                        <a:gd name="T66" fmla="*/ 1 w 2"/>
                        <a:gd name="T67" fmla="*/ 2 h 3"/>
                        <a:gd name="T68" fmla="*/ 1 w 2"/>
                        <a:gd name="T69" fmla="*/ 1 h 3"/>
                        <a:gd name="T70" fmla="*/ 0 w 2"/>
                        <a:gd name="T71" fmla="*/ 2 h 3"/>
                        <a:gd name="T72" fmla="*/ 0 w 2"/>
                        <a:gd name="T73" fmla="*/ 2 h 3"/>
                        <a:gd name="T74" fmla="*/ 0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6" name="Freeform 1723"/>
                    <p:cNvSpPr>
                      <a:spLocks/>
                    </p:cNvSpPr>
                    <p:nvPr/>
                  </p:nvSpPr>
                  <p:spPr bwMode="auto">
                    <a:xfrm>
                      <a:off x="982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2 w 4"/>
                        <a:gd name="T5" fmla="*/ 3 h 3"/>
                        <a:gd name="T6" fmla="*/ 0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7" name="Freeform 17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6" y="349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0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2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1 w 2"/>
                        <a:gd name="T91" fmla="*/ 2 h 5"/>
                        <a:gd name="T92" fmla="*/ 1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8" name="Freeform 17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90" y="349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1 w 2"/>
                        <a:gd name="T23" fmla="*/ 4 h 5"/>
                        <a:gd name="T24" fmla="*/ 1 w 2"/>
                        <a:gd name="T25" fmla="*/ 2 h 5"/>
                        <a:gd name="T26" fmla="*/ 0 w 2"/>
                        <a:gd name="T27" fmla="*/ 4 h 5"/>
                        <a:gd name="T28" fmla="*/ 1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79" name="Freeform 1726"/>
                    <p:cNvSpPr>
                      <a:spLocks/>
                    </p:cNvSpPr>
                    <p:nvPr/>
                  </p:nvSpPr>
                  <p:spPr bwMode="auto">
                    <a:xfrm>
                      <a:off x="994" y="349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2 h 6"/>
                        <a:gd name="T6" fmla="*/ 2 w 2"/>
                        <a:gd name="T7" fmla="*/ 2 h 6"/>
                        <a:gd name="T8" fmla="*/ 2 w 2"/>
                        <a:gd name="T9" fmla="*/ 3 h 6"/>
                        <a:gd name="T10" fmla="*/ 2 w 2"/>
                        <a:gd name="T11" fmla="*/ 4 h 6"/>
                        <a:gd name="T12" fmla="*/ 2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6 h 6"/>
                        <a:gd name="T18" fmla="*/ 2 w 2"/>
                        <a:gd name="T19" fmla="*/ 6 h 6"/>
                        <a:gd name="T20" fmla="*/ 2 w 2"/>
                        <a:gd name="T21" fmla="*/ 6 h 6"/>
                        <a:gd name="T22" fmla="*/ 2 w 2"/>
                        <a:gd name="T23" fmla="*/ 6 h 6"/>
                        <a:gd name="T24" fmla="*/ 2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2 w 2"/>
                        <a:gd name="T33" fmla="*/ 3 h 6"/>
                        <a:gd name="T34" fmla="*/ 2 w 2"/>
                        <a:gd name="T35" fmla="*/ 2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0" name="Freeform 1727"/>
                    <p:cNvSpPr>
                      <a:spLocks/>
                    </p:cNvSpPr>
                    <p:nvPr/>
                  </p:nvSpPr>
                  <p:spPr bwMode="auto">
                    <a:xfrm>
                      <a:off x="997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1" name="Rectangle 172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1" y="349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2" name="Freeform 172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2" y="3494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1 w 3"/>
                        <a:gd name="T15" fmla="*/ 3 h 5"/>
                        <a:gd name="T16" fmla="*/ 1 w 3"/>
                        <a:gd name="T17" fmla="*/ 3 h 5"/>
                        <a:gd name="T18" fmla="*/ 0 w 3"/>
                        <a:gd name="T19" fmla="*/ 3 h 5"/>
                        <a:gd name="T20" fmla="*/ 0 w 3"/>
                        <a:gd name="T21" fmla="*/ 2 h 5"/>
                        <a:gd name="T22" fmla="*/ 1 w 3"/>
                        <a:gd name="T23" fmla="*/ 2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2 h 5"/>
                        <a:gd name="T30" fmla="*/ 2 w 3"/>
                        <a:gd name="T31" fmla="*/ 2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1 w 3"/>
                        <a:gd name="T37" fmla="*/ 2 h 5"/>
                        <a:gd name="T38" fmla="*/ 1 w 3"/>
                        <a:gd name="T39" fmla="*/ 2 h 5"/>
                        <a:gd name="T40" fmla="*/ 1 w 3"/>
                        <a:gd name="T41" fmla="*/ 2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3 h 5"/>
                        <a:gd name="T50" fmla="*/ 2 w 3"/>
                        <a:gd name="T51" fmla="*/ 2 h 5"/>
                        <a:gd name="T52" fmla="*/ 2 w 3"/>
                        <a:gd name="T53" fmla="*/ 2 h 5"/>
                        <a:gd name="T54" fmla="*/ 1 w 3"/>
                        <a:gd name="T55" fmla="*/ 2 h 5"/>
                        <a:gd name="T56" fmla="*/ 1 w 3"/>
                        <a:gd name="T57" fmla="*/ 3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3" name="Freeform 1730"/>
                    <p:cNvSpPr>
                      <a:spLocks/>
                    </p:cNvSpPr>
                    <p:nvPr/>
                  </p:nvSpPr>
                  <p:spPr bwMode="auto">
                    <a:xfrm>
                      <a:off x="1005" y="349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3 h 6"/>
                        <a:gd name="T14" fmla="*/ 2 w 2"/>
                        <a:gd name="T15" fmla="*/ 2 h 6"/>
                        <a:gd name="T16" fmla="*/ 0 w 2"/>
                        <a:gd name="T17" fmla="*/ 2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2 h 6"/>
                        <a:gd name="T24" fmla="*/ 2 w 2"/>
                        <a:gd name="T25" fmla="*/ 2 h 6"/>
                        <a:gd name="T26" fmla="*/ 2 w 2"/>
                        <a:gd name="T27" fmla="*/ 3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4" name="Freeform 173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8" y="3496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1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1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1 w 1"/>
                        <a:gd name="T37" fmla="*/ 3 h 3"/>
                        <a:gd name="T38" fmla="*/ 1 w 1"/>
                        <a:gd name="T39" fmla="*/ 3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5" name="Freeform 1732"/>
                    <p:cNvSpPr>
                      <a:spLocks/>
                    </p:cNvSpPr>
                    <p:nvPr/>
                  </p:nvSpPr>
                  <p:spPr bwMode="auto">
                    <a:xfrm>
                      <a:off x="1011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6" name="Freeform 1733"/>
                    <p:cNvSpPr>
                      <a:spLocks/>
                    </p:cNvSpPr>
                    <p:nvPr/>
                  </p:nvSpPr>
                  <p:spPr bwMode="auto">
                    <a:xfrm>
                      <a:off x="1014" y="3494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2 w 4"/>
                        <a:gd name="T11" fmla="*/ 0 h 5"/>
                        <a:gd name="T12" fmla="*/ 2 w 4"/>
                        <a:gd name="T13" fmla="*/ 2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2 w 4"/>
                        <a:gd name="T25" fmla="*/ 3 h 5"/>
                        <a:gd name="T26" fmla="*/ 2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4 h 5"/>
                        <a:gd name="T38" fmla="*/ 2 w 4"/>
                        <a:gd name="T39" fmla="*/ 3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2 w 4"/>
                        <a:gd name="T45" fmla="*/ 2 h 5"/>
                        <a:gd name="T46" fmla="*/ 2 w 4"/>
                        <a:gd name="T47" fmla="*/ 2 h 5"/>
                        <a:gd name="T48" fmla="*/ 2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2 h 5"/>
                        <a:gd name="T54" fmla="*/ 1 w 4"/>
                        <a:gd name="T55" fmla="*/ 2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7" name="Freeform 173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18" y="349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0 h 5"/>
                        <a:gd name="T14" fmla="*/ 2 w 3"/>
                        <a:gd name="T15" fmla="*/ 2 h 5"/>
                        <a:gd name="T16" fmla="*/ 2 w 3"/>
                        <a:gd name="T17" fmla="*/ 2 h 5"/>
                        <a:gd name="T18" fmla="*/ 2 w 3"/>
                        <a:gd name="T19" fmla="*/ 2 h 5"/>
                        <a:gd name="T20" fmla="*/ 2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3 h 5"/>
                        <a:gd name="T76" fmla="*/ 2 w 3"/>
                        <a:gd name="T77" fmla="*/ 3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1 w 3"/>
                        <a:gd name="T95" fmla="*/ 2 h 5"/>
                        <a:gd name="T96" fmla="*/ 1 w 3"/>
                        <a:gd name="T97" fmla="*/ 3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8" name="Freeform 17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1" y="349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0 h 5"/>
                        <a:gd name="T14" fmla="*/ 1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3 w 3"/>
                        <a:gd name="T67" fmla="*/ 5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2 h 5"/>
                        <a:gd name="T80" fmla="*/ 3 w 3"/>
                        <a:gd name="T81" fmla="*/ 2 h 5"/>
                        <a:gd name="T82" fmla="*/ 3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0 w 3"/>
                        <a:gd name="T95" fmla="*/ 2 h 5"/>
                        <a:gd name="T96" fmla="*/ 0 w 3"/>
                        <a:gd name="T97" fmla="*/ 3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89" name="Freeform 1736"/>
                    <p:cNvSpPr>
                      <a:spLocks/>
                    </p:cNvSpPr>
                    <p:nvPr/>
                  </p:nvSpPr>
                  <p:spPr bwMode="auto">
                    <a:xfrm>
                      <a:off x="1025" y="349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0" name="Freeform 1737"/>
                    <p:cNvSpPr>
                      <a:spLocks/>
                    </p:cNvSpPr>
                    <p:nvPr/>
                  </p:nvSpPr>
                  <p:spPr bwMode="auto">
                    <a:xfrm>
                      <a:off x="1027" y="349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1" name="Freeform 1738"/>
                    <p:cNvSpPr>
                      <a:spLocks/>
                    </p:cNvSpPr>
                    <p:nvPr/>
                  </p:nvSpPr>
                  <p:spPr bwMode="auto">
                    <a:xfrm>
                      <a:off x="1031" y="349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2" name="Freeform 17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3" y="349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2 w 4"/>
                        <a:gd name="T5" fmla="*/ 2 h 5"/>
                        <a:gd name="T6" fmla="*/ 2 w 4"/>
                        <a:gd name="T7" fmla="*/ 2 h 5"/>
                        <a:gd name="T8" fmla="*/ 2 w 4"/>
                        <a:gd name="T9" fmla="*/ 2 h 5"/>
                        <a:gd name="T10" fmla="*/ 2 w 4"/>
                        <a:gd name="T11" fmla="*/ 2 h 5"/>
                        <a:gd name="T12" fmla="*/ 3 w 4"/>
                        <a:gd name="T13" fmla="*/ 0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5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2 w 4"/>
                        <a:gd name="T51" fmla="*/ 3 h 5"/>
                        <a:gd name="T52" fmla="*/ 2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5 h 5"/>
                        <a:gd name="T60" fmla="*/ 2 w 4"/>
                        <a:gd name="T61" fmla="*/ 5 h 5"/>
                        <a:gd name="T62" fmla="*/ 3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4 w 4"/>
                        <a:gd name="T73" fmla="*/ 4 h 5"/>
                        <a:gd name="T74" fmla="*/ 4 w 4"/>
                        <a:gd name="T75" fmla="*/ 3 h 5"/>
                        <a:gd name="T76" fmla="*/ 4 w 4"/>
                        <a:gd name="T77" fmla="*/ 3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3 w 4"/>
                        <a:gd name="T85" fmla="*/ 2 h 5"/>
                        <a:gd name="T86" fmla="*/ 3 w 4"/>
                        <a:gd name="T87" fmla="*/ 2 h 5"/>
                        <a:gd name="T88" fmla="*/ 2 w 4"/>
                        <a:gd name="T89" fmla="*/ 2 h 5"/>
                        <a:gd name="T90" fmla="*/ 2 w 4"/>
                        <a:gd name="T91" fmla="*/ 2 h 5"/>
                        <a:gd name="T92" fmla="*/ 2 w 4"/>
                        <a:gd name="T93" fmla="*/ 2 h 5"/>
                        <a:gd name="T94" fmla="*/ 2 w 4"/>
                        <a:gd name="T95" fmla="*/ 2 h 5"/>
                        <a:gd name="T96" fmla="*/ 2 w 4"/>
                        <a:gd name="T97" fmla="*/ 3 h 5"/>
                        <a:gd name="T98" fmla="*/ 2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4" y="4"/>
                          </a:lnTo>
                          <a:lnTo>
                            <a:pt x="4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3" name="Freeform 1740"/>
                    <p:cNvSpPr>
                      <a:spLocks/>
                    </p:cNvSpPr>
                    <p:nvPr/>
                  </p:nvSpPr>
                  <p:spPr bwMode="auto">
                    <a:xfrm>
                      <a:off x="982" y="3496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2 w 4"/>
                        <a:gd name="T5" fmla="*/ 3 h 3"/>
                        <a:gd name="T6" fmla="*/ 0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4" name="Freeform 1741"/>
                    <p:cNvSpPr>
                      <a:spLocks/>
                    </p:cNvSpPr>
                    <p:nvPr/>
                  </p:nvSpPr>
                  <p:spPr bwMode="auto">
                    <a:xfrm>
                      <a:off x="986" y="349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0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5" name="Freeform 1742"/>
                    <p:cNvSpPr>
                      <a:spLocks/>
                    </p:cNvSpPr>
                    <p:nvPr/>
                  </p:nvSpPr>
                  <p:spPr bwMode="auto">
                    <a:xfrm>
                      <a:off x="986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6" name="Freeform 1743"/>
                    <p:cNvSpPr>
                      <a:spLocks/>
                    </p:cNvSpPr>
                    <p:nvPr/>
                  </p:nvSpPr>
                  <p:spPr bwMode="auto">
                    <a:xfrm>
                      <a:off x="990" y="349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7" name="Freeform 1744"/>
                    <p:cNvSpPr>
                      <a:spLocks/>
                    </p:cNvSpPr>
                    <p:nvPr/>
                  </p:nvSpPr>
                  <p:spPr bwMode="auto">
                    <a:xfrm>
                      <a:off x="990" y="3496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8" name="Freeform 1745"/>
                    <p:cNvSpPr>
                      <a:spLocks/>
                    </p:cNvSpPr>
                    <p:nvPr/>
                  </p:nvSpPr>
                  <p:spPr bwMode="auto">
                    <a:xfrm>
                      <a:off x="994" y="349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2 h 6"/>
                        <a:gd name="T6" fmla="*/ 2 w 2"/>
                        <a:gd name="T7" fmla="*/ 2 h 6"/>
                        <a:gd name="T8" fmla="*/ 2 w 2"/>
                        <a:gd name="T9" fmla="*/ 3 h 6"/>
                        <a:gd name="T10" fmla="*/ 2 w 2"/>
                        <a:gd name="T11" fmla="*/ 4 h 6"/>
                        <a:gd name="T12" fmla="*/ 2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6 h 6"/>
                        <a:gd name="T18" fmla="*/ 2 w 2"/>
                        <a:gd name="T19" fmla="*/ 6 h 6"/>
                        <a:gd name="T20" fmla="*/ 2 w 2"/>
                        <a:gd name="T21" fmla="*/ 6 h 6"/>
                        <a:gd name="T22" fmla="*/ 2 w 2"/>
                        <a:gd name="T23" fmla="*/ 6 h 6"/>
                        <a:gd name="T24" fmla="*/ 2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2 w 2"/>
                        <a:gd name="T33" fmla="*/ 3 h 6"/>
                        <a:gd name="T34" fmla="*/ 2 w 2"/>
                        <a:gd name="T35" fmla="*/ 2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499" name="Freeform 1746"/>
                    <p:cNvSpPr>
                      <a:spLocks/>
                    </p:cNvSpPr>
                    <p:nvPr/>
                  </p:nvSpPr>
                  <p:spPr bwMode="auto">
                    <a:xfrm>
                      <a:off x="997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0" name="Rectangle 174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1" y="349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1" name="Freeform 1748"/>
                    <p:cNvSpPr>
                      <a:spLocks/>
                    </p:cNvSpPr>
                    <p:nvPr/>
                  </p:nvSpPr>
                  <p:spPr bwMode="auto">
                    <a:xfrm>
                      <a:off x="1002" y="3494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2 w 3"/>
                        <a:gd name="T3" fmla="*/ 3 h 5"/>
                        <a:gd name="T4" fmla="*/ 2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1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4 h 5"/>
                        <a:gd name="T30" fmla="*/ 1 w 3"/>
                        <a:gd name="T31" fmla="*/ 3 h 5"/>
                        <a:gd name="T32" fmla="*/ 1 w 3"/>
                        <a:gd name="T33" fmla="*/ 3 h 5"/>
                        <a:gd name="T34" fmla="*/ 1 w 3"/>
                        <a:gd name="T35" fmla="*/ 3 h 5"/>
                        <a:gd name="T36" fmla="*/ 1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2 h 5"/>
                        <a:gd name="T42" fmla="*/ 0 w 3"/>
                        <a:gd name="T43" fmla="*/ 2 h 5"/>
                        <a:gd name="T44" fmla="*/ 1 w 3"/>
                        <a:gd name="T45" fmla="*/ 2 h 5"/>
                        <a:gd name="T46" fmla="*/ 1 w 3"/>
                        <a:gd name="T47" fmla="*/ 2 h 5"/>
                        <a:gd name="T48" fmla="*/ 1 w 3"/>
                        <a:gd name="T49" fmla="*/ 2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2 h 5"/>
                        <a:gd name="T58" fmla="*/ 2 w 3"/>
                        <a:gd name="T59" fmla="*/ 2 h 5"/>
                        <a:gd name="T60" fmla="*/ 2 w 3"/>
                        <a:gd name="T61" fmla="*/ 2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2" name="Freeform 1749"/>
                    <p:cNvSpPr>
                      <a:spLocks/>
                    </p:cNvSpPr>
                    <p:nvPr/>
                  </p:nvSpPr>
                  <p:spPr bwMode="auto">
                    <a:xfrm>
                      <a:off x="1003" y="349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3" name="Freeform 1750"/>
                    <p:cNvSpPr>
                      <a:spLocks/>
                    </p:cNvSpPr>
                    <p:nvPr/>
                  </p:nvSpPr>
                  <p:spPr bwMode="auto">
                    <a:xfrm>
                      <a:off x="1003" y="349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4" name="Freeform 1751"/>
                    <p:cNvSpPr>
                      <a:spLocks/>
                    </p:cNvSpPr>
                    <p:nvPr/>
                  </p:nvSpPr>
                  <p:spPr bwMode="auto">
                    <a:xfrm>
                      <a:off x="1005" y="349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3 h 6"/>
                        <a:gd name="T14" fmla="*/ 2 w 2"/>
                        <a:gd name="T15" fmla="*/ 2 h 6"/>
                        <a:gd name="T16" fmla="*/ 0 w 2"/>
                        <a:gd name="T17" fmla="*/ 2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2 h 6"/>
                        <a:gd name="T24" fmla="*/ 2 w 2"/>
                        <a:gd name="T25" fmla="*/ 2 h 6"/>
                        <a:gd name="T26" fmla="*/ 2 w 2"/>
                        <a:gd name="T27" fmla="*/ 3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5" name="Freeform 1752"/>
                    <p:cNvSpPr>
                      <a:spLocks/>
                    </p:cNvSpPr>
                    <p:nvPr/>
                  </p:nvSpPr>
                  <p:spPr bwMode="auto">
                    <a:xfrm>
                      <a:off x="1008" y="349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6" name="Freeform 1753"/>
                    <p:cNvSpPr>
                      <a:spLocks/>
                    </p:cNvSpPr>
                    <p:nvPr/>
                  </p:nvSpPr>
                  <p:spPr bwMode="auto">
                    <a:xfrm>
                      <a:off x="1008" y="349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7" name="Freeform 1754"/>
                    <p:cNvSpPr>
                      <a:spLocks/>
                    </p:cNvSpPr>
                    <p:nvPr/>
                  </p:nvSpPr>
                  <p:spPr bwMode="auto">
                    <a:xfrm>
                      <a:off x="1011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8" name="Freeform 1755"/>
                    <p:cNvSpPr>
                      <a:spLocks/>
                    </p:cNvSpPr>
                    <p:nvPr/>
                  </p:nvSpPr>
                  <p:spPr bwMode="auto">
                    <a:xfrm>
                      <a:off x="1014" y="3494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2 w 4"/>
                        <a:gd name="T11" fmla="*/ 0 h 5"/>
                        <a:gd name="T12" fmla="*/ 2 w 4"/>
                        <a:gd name="T13" fmla="*/ 2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2 w 4"/>
                        <a:gd name="T25" fmla="*/ 3 h 5"/>
                        <a:gd name="T26" fmla="*/ 2 w 4"/>
                        <a:gd name="T27" fmla="*/ 4 h 5"/>
                        <a:gd name="T28" fmla="*/ 1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4 h 5"/>
                        <a:gd name="T38" fmla="*/ 2 w 4"/>
                        <a:gd name="T39" fmla="*/ 3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2 w 4"/>
                        <a:gd name="T45" fmla="*/ 2 h 5"/>
                        <a:gd name="T46" fmla="*/ 2 w 4"/>
                        <a:gd name="T47" fmla="*/ 2 h 5"/>
                        <a:gd name="T48" fmla="*/ 2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2 h 5"/>
                        <a:gd name="T54" fmla="*/ 1 w 4"/>
                        <a:gd name="T55" fmla="*/ 2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09" name="Freeform 1756"/>
                    <p:cNvSpPr>
                      <a:spLocks/>
                    </p:cNvSpPr>
                    <p:nvPr/>
                  </p:nvSpPr>
                  <p:spPr bwMode="auto">
                    <a:xfrm>
                      <a:off x="1018" y="349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0 h 5"/>
                        <a:gd name="T14" fmla="*/ 2 w 3"/>
                        <a:gd name="T15" fmla="*/ 2 h 5"/>
                        <a:gd name="T16" fmla="*/ 2 w 3"/>
                        <a:gd name="T17" fmla="*/ 2 h 5"/>
                        <a:gd name="T18" fmla="*/ 2 w 3"/>
                        <a:gd name="T19" fmla="*/ 2 h 5"/>
                        <a:gd name="T20" fmla="*/ 2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0" name="Freeform 1757"/>
                    <p:cNvSpPr>
                      <a:spLocks/>
                    </p:cNvSpPr>
                    <p:nvPr/>
                  </p:nvSpPr>
                  <p:spPr bwMode="auto">
                    <a:xfrm>
                      <a:off x="1018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1 w 2"/>
                        <a:gd name="T3" fmla="*/ 2 h 3"/>
                        <a:gd name="T4" fmla="*/ 1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1 w 2"/>
                        <a:gd name="T45" fmla="*/ 0 h 3"/>
                        <a:gd name="T46" fmla="*/ 1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1" name="Freeform 1758"/>
                    <p:cNvSpPr>
                      <a:spLocks/>
                    </p:cNvSpPr>
                    <p:nvPr/>
                  </p:nvSpPr>
                  <p:spPr bwMode="auto">
                    <a:xfrm>
                      <a:off x="1021" y="349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0 h 5"/>
                        <a:gd name="T14" fmla="*/ 1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2" name="Freeform 1759"/>
                    <p:cNvSpPr>
                      <a:spLocks/>
                    </p:cNvSpPr>
                    <p:nvPr/>
                  </p:nvSpPr>
                  <p:spPr bwMode="auto">
                    <a:xfrm>
                      <a:off x="1021" y="349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1 w 3"/>
                        <a:gd name="T7" fmla="*/ 2 h 3"/>
                        <a:gd name="T8" fmla="*/ 1 w 3"/>
                        <a:gd name="T9" fmla="*/ 3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1 w 3"/>
                        <a:gd name="T41" fmla="*/ 0 h 3"/>
                        <a:gd name="T42" fmla="*/ 1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3" name="Freeform 1760"/>
                    <p:cNvSpPr>
                      <a:spLocks/>
                    </p:cNvSpPr>
                    <p:nvPr/>
                  </p:nvSpPr>
                  <p:spPr bwMode="auto">
                    <a:xfrm>
                      <a:off x="1025" y="349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4" name="Freeform 1761"/>
                    <p:cNvSpPr>
                      <a:spLocks/>
                    </p:cNvSpPr>
                    <p:nvPr/>
                  </p:nvSpPr>
                  <p:spPr bwMode="auto">
                    <a:xfrm>
                      <a:off x="1027" y="349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5" name="Freeform 1762"/>
                    <p:cNvSpPr>
                      <a:spLocks/>
                    </p:cNvSpPr>
                    <p:nvPr/>
                  </p:nvSpPr>
                  <p:spPr bwMode="auto">
                    <a:xfrm>
                      <a:off x="1031" y="349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4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1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6" name="Freeform 1763"/>
                    <p:cNvSpPr>
                      <a:spLocks/>
                    </p:cNvSpPr>
                    <p:nvPr/>
                  </p:nvSpPr>
                  <p:spPr bwMode="auto">
                    <a:xfrm>
                      <a:off x="1033" y="349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2 w 4"/>
                        <a:gd name="T5" fmla="*/ 2 h 5"/>
                        <a:gd name="T6" fmla="*/ 2 w 4"/>
                        <a:gd name="T7" fmla="*/ 2 h 5"/>
                        <a:gd name="T8" fmla="*/ 2 w 4"/>
                        <a:gd name="T9" fmla="*/ 2 h 5"/>
                        <a:gd name="T10" fmla="*/ 2 w 4"/>
                        <a:gd name="T11" fmla="*/ 2 h 5"/>
                        <a:gd name="T12" fmla="*/ 3 w 4"/>
                        <a:gd name="T13" fmla="*/ 0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5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7" name="Freeform 1764"/>
                    <p:cNvSpPr>
                      <a:spLocks/>
                    </p:cNvSpPr>
                    <p:nvPr/>
                  </p:nvSpPr>
                  <p:spPr bwMode="auto">
                    <a:xfrm>
                      <a:off x="1035" y="349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8" name="Freeform 1765"/>
                    <p:cNvSpPr>
                      <a:spLocks/>
                    </p:cNvSpPr>
                    <p:nvPr/>
                  </p:nvSpPr>
                  <p:spPr bwMode="auto">
                    <a:xfrm>
                      <a:off x="973" y="351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4 h 5"/>
                        <a:gd name="T8" fmla="*/ 1 w 2"/>
                        <a:gd name="T9" fmla="*/ 4 h 5"/>
                        <a:gd name="T10" fmla="*/ 1 w 2"/>
                        <a:gd name="T11" fmla="*/ 4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1 w 2"/>
                        <a:gd name="T23" fmla="*/ 2 h 5"/>
                        <a:gd name="T24" fmla="*/ 1 w 2"/>
                        <a:gd name="T25" fmla="*/ 2 h 5"/>
                        <a:gd name="T26" fmla="*/ 1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1 h 5"/>
                        <a:gd name="T32" fmla="*/ 0 w 2"/>
                        <a:gd name="T33" fmla="*/ 1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0 h 5"/>
                        <a:gd name="T40" fmla="*/ 0 w 2"/>
                        <a:gd name="T41" fmla="*/ 0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2 w 2"/>
                        <a:gd name="T53" fmla="*/ 0 h 5"/>
                        <a:gd name="T54" fmla="*/ 2 w 2"/>
                        <a:gd name="T55" fmla="*/ 1 h 5"/>
                        <a:gd name="T56" fmla="*/ 2 w 2"/>
                        <a:gd name="T57" fmla="*/ 1 h 5"/>
                        <a:gd name="T58" fmla="*/ 1 w 2"/>
                        <a:gd name="T59" fmla="*/ 1 h 5"/>
                        <a:gd name="T60" fmla="*/ 1 w 2"/>
                        <a:gd name="T61" fmla="*/ 0 h 5"/>
                        <a:gd name="T62" fmla="*/ 1 w 2"/>
                        <a:gd name="T63" fmla="*/ 0 h 5"/>
                        <a:gd name="T64" fmla="*/ 1 w 2"/>
                        <a:gd name="T65" fmla="*/ 0 h 5"/>
                        <a:gd name="T66" fmla="*/ 1 w 2"/>
                        <a:gd name="T67" fmla="*/ 0 h 5"/>
                        <a:gd name="T68" fmla="*/ 1 w 2"/>
                        <a:gd name="T69" fmla="*/ 1 h 5"/>
                        <a:gd name="T70" fmla="*/ 0 w 2"/>
                        <a:gd name="T71" fmla="*/ 1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1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2 h 5"/>
                        <a:gd name="T86" fmla="*/ 2 w 2"/>
                        <a:gd name="T87" fmla="*/ 2 h 5"/>
                        <a:gd name="T88" fmla="*/ 2 w 2"/>
                        <a:gd name="T89" fmla="*/ 2 h 5"/>
                        <a:gd name="T90" fmla="*/ 2 w 2"/>
                        <a:gd name="T91" fmla="*/ 2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2 w 2"/>
                        <a:gd name="T97" fmla="*/ 4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1 w 2"/>
                        <a:gd name="T103" fmla="*/ 5 h 5"/>
                        <a:gd name="T104" fmla="*/ 0 w 2"/>
                        <a:gd name="T105" fmla="*/ 4 h 5"/>
                        <a:gd name="T106" fmla="*/ 0 w 2"/>
                        <a:gd name="T107" fmla="*/ 4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19" name="Freeform 1766"/>
                    <p:cNvSpPr>
                      <a:spLocks/>
                    </p:cNvSpPr>
                    <p:nvPr/>
                  </p:nvSpPr>
                  <p:spPr bwMode="auto">
                    <a:xfrm>
                      <a:off x="975" y="3515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2 w 4"/>
                        <a:gd name="T11" fmla="*/ 1 h 5"/>
                        <a:gd name="T12" fmla="*/ 2 w 4"/>
                        <a:gd name="T13" fmla="*/ 1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4 h 5"/>
                        <a:gd name="T22" fmla="*/ 4 w 4"/>
                        <a:gd name="T23" fmla="*/ 4 h 5"/>
                        <a:gd name="T24" fmla="*/ 2 w 4"/>
                        <a:gd name="T25" fmla="*/ 4 h 5"/>
                        <a:gd name="T26" fmla="*/ 2 w 4"/>
                        <a:gd name="T27" fmla="*/ 5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4 h 5"/>
                        <a:gd name="T36" fmla="*/ 1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4 h 5"/>
                        <a:gd name="T52" fmla="*/ 2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2 h 5"/>
                        <a:gd name="T62" fmla="*/ 2 w 4"/>
                        <a:gd name="T63" fmla="*/ 2 h 5"/>
                        <a:gd name="T64" fmla="*/ 2 w 4"/>
                        <a:gd name="T65" fmla="*/ 2 h 5"/>
                        <a:gd name="T66" fmla="*/ 2 w 4"/>
                        <a:gd name="T67" fmla="*/ 2 h 5"/>
                        <a:gd name="T68" fmla="*/ 2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0" name="Freeform 1767"/>
                    <p:cNvSpPr>
                      <a:spLocks/>
                    </p:cNvSpPr>
                    <p:nvPr/>
                  </p:nvSpPr>
                  <p:spPr bwMode="auto">
                    <a:xfrm>
                      <a:off x="981" y="351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1" name="Freeform 1768"/>
                    <p:cNvSpPr>
                      <a:spLocks/>
                    </p:cNvSpPr>
                    <p:nvPr/>
                  </p:nvSpPr>
                  <p:spPr bwMode="auto">
                    <a:xfrm>
                      <a:off x="984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2" name="Freeform 17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6" y="351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2 h 5"/>
                        <a:gd name="T74" fmla="*/ 2 w 4"/>
                        <a:gd name="T75" fmla="*/ 2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3" name="Freeform 1770"/>
                    <p:cNvSpPr>
                      <a:spLocks/>
                    </p:cNvSpPr>
                    <p:nvPr/>
                  </p:nvSpPr>
                  <p:spPr bwMode="auto">
                    <a:xfrm>
                      <a:off x="990" y="351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4" name="Freeform 17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91" y="3515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4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2 h 5"/>
                        <a:gd name="T14" fmla="*/ 1 w 3"/>
                        <a:gd name="T15" fmla="*/ 1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1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2 w 3"/>
                        <a:gd name="T33" fmla="*/ 0 h 5"/>
                        <a:gd name="T34" fmla="*/ 2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2 h 5"/>
                        <a:gd name="T46" fmla="*/ 2 w 3"/>
                        <a:gd name="T47" fmla="*/ 2 h 5"/>
                        <a:gd name="T48" fmla="*/ 2 w 3"/>
                        <a:gd name="T49" fmla="*/ 2 h 5"/>
                        <a:gd name="T50" fmla="*/ 1 w 3"/>
                        <a:gd name="T51" fmla="*/ 5 h 5"/>
                        <a:gd name="T52" fmla="*/ 2 w 3"/>
                        <a:gd name="T53" fmla="*/ 2 h 5"/>
                        <a:gd name="T54" fmla="*/ 2 w 3"/>
                        <a:gd name="T55" fmla="*/ 2 h 5"/>
                        <a:gd name="T56" fmla="*/ 2 w 3"/>
                        <a:gd name="T57" fmla="*/ 2 h 5"/>
                        <a:gd name="T58" fmla="*/ 2 w 3"/>
                        <a:gd name="T59" fmla="*/ 1 h 5"/>
                        <a:gd name="T60" fmla="*/ 2 w 3"/>
                        <a:gd name="T61" fmla="*/ 1 h 5"/>
                        <a:gd name="T62" fmla="*/ 2 w 3"/>
                        <a:gd name="T63" fmla="*/ 1 h 5"/>
                        <a:gd name="T64" fmla="*/ 2 w 3"/>
                        <a:gd name="T65" fmla="*/ 1 h 5"/>
                        <a:gd name="T66" fmla="*/ 2 w 3"/>
                        <a:gd name="T67" fmla="*/ 0 h 5"/>
                        <a:gd name="T68" fmla="*/ 2 w 3"/>
                        <a:gd name="T69" fmla="*/ 0 h 5"/>
                        <a:gd name="T70" fmla="*/ 1 w 3"/>
                        <a:gd name="T71" fmla="*/ 0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2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5" name="Rectangle 17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94" y="3517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6" name="Freeform 1773"/>
                    <p:cNvSpPr>
                      <a:spLocks/>
                    </p:cNvSpPr>
                    <p:nvPr/>
                  </p:nvSpPr>
                  <p:spPr bwMode="auto">
                    <a:xfrm>
                      <a:off x="997" y="3515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7" name="Freeform 1774"/>
                    <p:cNvSpPr>
                      <a:spLocks/>
                    </p:cNvSpPr>
                    <p:nvPr/>
                  </p:nvSpPr>
                  <p:spPr bwMode="auto">
                    <a:xfrm>
                      <a:off x="1001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8" name="Rectangle 17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4" y="3519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29" name="Freeform 177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5" y="351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5 h 5"/>
                        <a:gd name="T2" fmla="*/ 0 w 3"/>
                        <a:gd name="T3" fmla="*/ 4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2 h 5"/>
                        <a:gd name="T14" fmla="*/ 0 w 3"/>
                        <a:gd name="T15" fmla="*/ 1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0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2 h 5"/>
                        <a:gd name="T46" fmla="*/ 3 w 3"/>
                        <a:gd name="T47" fmla="*/ 2 h 5"/>
                        <a:gd name="T48" fmla="*/ 3 w 3"/>
                        <a:gd name="T49" fmla="*/ 2 h 5"/>
                        <a:gd name="T50" fmla="*/ 2 w 3"/>
                        <a:gd name="T51" fmla="*/ 5 h 5"/>
                        <a:gd name="T52" fmla="*/ 2 w 3"/>
                        <a:gd name="T53" fmla="*/ 2 h 5"/>
                        <a:gd name="T54" fmla="*/ 2 w 3"/>
                        <a:gd name="T55" fmla="*/ 2 h 5"/>
                        <a:gd name="T56" fmla="*/ 2 w 3"/>
                        <a:gd name="T57" fmla="*/ 2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2 w 3"/>
                        <a:gd name="T65" fmla="*/ 1 h 5"/>
                        <a:gd name="T66" fmla="*/ 2 w 3"/>
                        <a:gd name="T67" fmla="*/ 0 h 5"/>
                        <a:gd name="T68" fmla="*/ 2 w 3"/>
                        <a:gd name="T69" fmla="*/ 0 h 5"/>
                        <a:gd name="T70" fmla="*/ 2 w 3"/>
                        <a:gd name="T71" fmla="*/ 0 h 5"/>
                        <a:gd name="T72" fmla="*/ 0 w 3"/>
                        <a:gd name="T73" fmla="*/ 1 h 5"/>
                        <a:gd name="T74" fmla="*/ 0 w 3"/>
                        <a:gd name="T75" fmla="*/ 1 h 5"/>
                        <a:gd name="T76" fmla="*/ 0 w 3"/>
                        <a:gd name="T77" fmla="*/ 1 h 5"/>
                        <a:gd name="T78" fmla="*/ 0 w 3"/>
                        <a:gd name="T79" fmla="*/ 1 h 5"/>
                        <a:gd name="T80" fmla="*/ 0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2" y="5"/>
                          </a:move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5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0" name="Freeform 1777"/>
                    <p:cNvSpPr>
                      <a:spLocks/>
                    </p:cNvSpPr>
                    <p:nvPr/>
                  </p:nvSpPr>
                  <p:spPr bwMode="auto">
                    <a:xfrm>
                      <a:off x="1009" y="351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4 h 6"/>
                        <a:gd name="T8" fmla="*/ 0 w 1"/>
                        <a:gd name="T9" fmla="*/ 4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0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0 w 1"/>
                        <a:gd name="T33" fmla="*/ 4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1" name="Freeform 17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11" y="351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3 h 4"/>
                        <a:gd name="T42" fmla="*/ 0 w 1"/>
                        <a:gd name="T43" fmla="*/ 3 h 4"/>
                        <a:gd name="T44" fmla="*/ 0 w 1"/>
                        <a:gd name="T45" fmla="*/ 3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3 h 4"/>
                        <a:gd name="T58" fmla="*/ 0 w 1"/>
                        <a:gd name="T59" fmla="*/ 3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2" name="Freeform 1779"/>
                    <p:cNvSpPr>
                      <a:spLocks/>
                    </p:cNvSpPr>
                    <p:nvPr/>
                  </p:nvSpPr>
                  <p:spPr bwMode="auto">
                    <a:xfrm>
                      <a:off x="1015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3" name="Freeform 1780"/>
                    <p:cNvSpPr>
                      <a:spLocks/>
                    </p:cNvSpPr>
                    <p:nvPr/>
                  </p:nvSpPr>
                  <p:spPr bwMode="auto">
                    <a:xfrm>
                      <a:off x="1018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4" name="Freeform 178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1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4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5" name="Freeform 17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4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6" name="Freeform 178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7" y="351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7" name="Freeform 1784"/>
                    <p:cNvSpPr>
                      <a:spLocks/>
                    </p:cNvSpPr>
                    <p:nvPr/>
                  </p:nvSpPr>
                  <p:spPr bwMode="auto">
                    <a:xfrm>
                      <a:off x="1031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8" name="Freeform 1785"/>
                    <p:cNvSpPr>
                      <a:spLocks/>
                    </p:cNvSpPr>
                    <p:nvPr/>
                  </p:nvSpPr>
                  <p:spPr bwMode="auto">
                    <a:xfrm>
                      <a:off x="1033" y="351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2 w 4"/>
                        <a:gd name="T29" fmla="*/ 4 h 5"/>
                        <a:gd name="T30" fmla="*/ 4 w 4"/>
                        <a:gd name="T31" fmla="*/ 4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2 h 5"/>
                        <a:gd name="T38" fmla="*/ 3 w 4"/>
                        <a:gd name="T39" fmla="*/ 2 h 5"/>
                        <a:gd name="T40" fmla="*/ 3 w 4"/>
                        <a:gd name="T41" fmla="*/ 2 h 5"/>
                        <a:gd name="T42" fmla="*/ 3 w 4"/>
                        <a:gd name="T43" fmla="*/ 1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0 h 5"/>
                        <a:gd name="T52" fmla="*/ 2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39" name="Freeform 178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7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2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0 h 5"/>
                        <a:gd name="T38" fmla="*/ 1 w 2"/>
                        <a:gd name="T39" fmla="*/ 1 h 5"/>
                        <a:gd name="T40" fmla="*/ 1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2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0" name="Freeform 17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1" y="351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4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1" name="Freeform 17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4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1 w 3"/>
                        <a:gd name="T33" fmla="*/ 4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2" name="Freeform 17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7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2 h 5"/>
                        <a:gd name="T74" fmla="*/ 2 w 3"/>
                        <a:gd name="T75" fmla="*/ 2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3" name="Freeform 1790"/>
                    <p:cNvSpPr>
                      <a:spLocks/>
                    </p:cNvSpPr>
                    <p:nvPr/>
                  </p:nvSpPr>
                  <p:spPr bwMode="auto">
                    <a:xfrm>
                      <a:off x="973" y="351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4 h 5"/>
                        <a:gd name="T8" fmla="*/ 1 w 2"/>
                        <a:gd name="T9" fmla="*/ 4 h 5"/>
                        <a:gd name="T10" fmla="*/ 1 w 2"/>
                        <a:gd name="T11" fmla="*/ 4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1 w 2"/>
                        <a:gd name="T23" fmla="*/ 2 h 5"/>
                        <a:gd name="T24" fmla="*/ 1 w 2"/>
                        <a:gd name="T25" fmla="*/ 2 h 5"/>
                        <a:gd name="T26" fmla="*/ 1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1 h 5"/>
                        <a:gd name="T32" fmla="*/ 0 w 2"/>
                        <a:gd name="T33" fmla="*/ 1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0 h 5"/>
                        <a:gd name="T40" fmla="*/ 0 w 2"/>
                        <a:gd name="T41" fmla="*/ 0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2 w 2"/>
                        <a:gd name="T53" fmla="*/ 0 h 5"/>
                        <a:gd name="T54" fmla="*/ 2 w 2"/>
                        <a:gd name="T55" fmla="*/ 1 h 5"/>
                        <a:gd name="T56" fmla="*/ 2 w 2"/>
                        <a:gd name="T57" fmla="*/ 1 h 5"/>
                        <a:gd name="T58" fmla="*/ 1 w 2"/>
                        <a:gd name="T59" fmla="*/ 1 h 5"/>
                        <a:gd name="T60" fmla="*/ 1 w 2"/>
                        <a:gd name="T61" fmla="*/ 0 h 5"/>
                        <a:gd name="T62" fmla="*/ 1 w 2"/>
                        <a:gd name="T63" fmla="*/ 0 h 5"/>
                        <a:gd name="T64" fmla="*/ 1 w 2"/>
                        <a:gd name="T65" fmla="*/ 0 h 5"/>
                        <a:gd name="T66" fmla="*/ 1 w 2"/>
                        <a:gd name="T67" fmla="*/ 0 h 5"/>
                        <a:gd name="T68" fmla="*/ 1 w 2"/>
                        <a:gd name="T69" fmla="*/ 1 h 5"/>
                        <a:gd name="T70" fmla="*/ 0 w 2"/>
                        <a:gd name="T71" fmla="*/ 1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1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2 h 5"/>
                        <a:gd name="T86" fmla="*/ 2 w 2"/>
                        <a:gd name="T87" fmla="*/ 2 h 5"/>
                        <a:gd name="T88" fmla="*/ 2 w 2"/>
                        <a:gd name="T89" fmla="*/ 2 h 5"/>
                        <a:gd name="T90" fmla="*/ 2 w 2"/>
                        <a:gd name="T91" fmla="*/ 2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2 w 2"/>
                        <a:gd name="T97" fmla="*/ 4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1 w 2"/>
                        <a:gd name="T103" fmla="*/ 5 h 5"/>
                        <a:gd name="T104" fmla="*/ 0 w 2"/>
                        <a:gd name="T105" fmla="*/ 4 h 5"/>
                        <a:gd name="T106" fmla="*/ 0 w 2"/>
                        <a:gd name="T107" fmla="*/ 4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4" name="Freeform 1791"/>
                    <p:cNvSpPr>
                      <a:spLocks/>
                    </p:cNvSpPr>
                    <p:nvPr/>
                  </p:nvSpPr>
                  <p:spPr bwMode="auto">
                    <a:xfrm>
                      <a:off x="975" y="3515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2 w 4"/>
                        <a:gd name="T11" fmla="*/ 1 h 5"/>
                        <a:gd name="T12" fmla="*/ 2 w 4"/>
                        <a:gd name="T13" fmla="*/ 1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4 h 5"/>
                        <a:gd name="T22" fmla="*/ 4 w 4"/>
                        <a:gd name="T23" fmla="*/ 4 h 5"/>
                        <a:gd name="T24" fmla="*/ 2 w 4"/>
                        <a:gd name="T25" fmla="*/ 4 h 5"/>
                        <a:gd name="T26" fmla="*/ 2 w 4"/>
                        <a:gd name="T27" fmla="*/ 5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4 h 5"/>
                        <a:gd name="T36" fmla="*/ 1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4 h 5"/>
                        <a:gd name="T52" fmla="*/ 2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2 h 5"/>
                        <a:gd name="T62" fmla="*/ 2 w 4"/>
                        <a:gd name="T63" fmla="*/ 2 h 5"/>
                        <a:gd name="T64" fmla="*/ 2 w 4"/>
                        <a:gd name="T65" fmla="*/ 2 h 5"/>
                        <a:gd name="T66" fmla="*/ 2 w 4"/>
                        <a:gd name="T67" fmla="*/ 2 h 5"/>
                        <a:gd name="T68" fmla="*/ 2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5" name="Freeform 1792"/>
                    <p:cNvSpPr>
                      <a:spLocks/>
                    </p:cNvSpPr>
                    <p:nvPr/>
                  </p:nvSpPr>
                  <p:spPr bwMode="auto">
                    <a:xfrm>
                      <a:off x="981" y="351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6" name="Freeform 1793"/>
                    <p:cNvSpPr>
                      <a:spLocks/>
                    </p:cNvSpPr>
                    <p:nvPr/>
                  </p:nvSpPr>
                  <p:spPr bwMode="auto">
                    <a:xfrm>
                      <a:off x="984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7" name="Freeform 1794"/>
                    <p:cNvSpPr>
                      <a:spLocks/>
                    </p:cNvSpPr>
                    <p:nvPr/>
                  </p:nvSpPr>
                  <p:spPr bwMode="auto">
                    <a:xfrm>
                      <a:off x="986" y="351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8" name="Freeform 1795"/>
                    <p:cNvSpPr>
                      <a:spLocks/>
                    </p:cNvSpPr>
                    <p:nvPr/>
                  </p:nvSpPr>
                  <p:spPr bwMode="auto">
                    <a:xfrm>
                      <a:off x="987" y="351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49" name="Freeform 1796"/>
                    <p:cNvSpPr>
                      <a:spLocks/>
                    </p:cNvSpPr>
                    <p:nvPr/>
                  </p:nvSpPr>
                  <p:spPr bwMode="auto">
                    <a:xfrm>
                      <a:off x="990" y="351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0" name="Freeform 1797"/>
                    <p:cNvSpPr>
                      <a:spLocks/>
                    </p:cNvSpPr>
                    <p:nvPr/>
                  </p:nvSpPr>
                  <p:spPr bwMode="auto">
                    <a:xfrm>
                      <a:off x="991" y="3515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4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1 w 3"/>
                        <a:gd name="T13" fmla="*/ 2 h 5"/>
                        <a:gd name="T14" fmla="*/ 1 w 3"/>
                        <a:gd name="T15" fmla="*/ 1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1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2 w 3"/>
                        <a:gd name="T33" fmla="*/ 0 h 5"/>
                        <a:gd name="T34" fmla="*/ 2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2 h 5"/>
                        <a:gd name="T46" fmla="*/ 2 w 3"/>
                        <a:gd name="T47" fmla="*/ 2 h 5"/>
                        <a:gd name="T48" fmla="*/ 2 w 3"/>
                        <a:gd name="T49" fmla="*/ 2 h 5"/>
                        <a:gd name="T50" fmla="*/ 1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1" name="Freeform 1798"/>
                    <p:cNvSpPr>
                      <a:spLocks/>
                    </p:cNvSpPr>
                    <p:nvPr/>
                  </p:nvSpPr>
                  <p:spPr bwMode="auto">
                    <a:xfrm>
                      <a:off x="992" y="351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1 h 2"/>
                        <a:gd name="T8" fmla="*/ 1 w 1"/>
                        <a:gd name="T9" fmla="*/ 1 h 2"/>
                        <a:gd name="T10" fmla="*/ 1 w 1"/>
                        <a:gd name="T11" fmla="*/ 1 h 2"/>
                        <a:gd name="T12" fmla="*/ 1 w 1"/>
                        <a:gd name="T13" fmla="*/ 1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1 h 2"/>
                        <a:gd name="T22" fmla="*/ 0 w 1"/>
                        <a:gd name="T23" fmla="*/ 1 h 2"/>
                        <a:gd name="T24" fmla="*/ 0 w 1"/>
                        <a:gd name="T25" fmla="*/ 1 h 2"/>
                        <a:gd name="T26" fmla="*/ 0 w 1"/>
                        <a:gd name="T27" fmla="*/ 1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2" name="Rectangle 17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94" y="3517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3" name="Freeform 1800"/>
                    <p:cNvSpPr>
                      <a:spLocks/>
                    </p:cNvSpPr>
                    <p:nvPr/>
                  </p:nvSpPr>
                  <p:spPr bwMode="auto">
                    <a:xfrm>
                      <a:off x="997" y="3515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4" name="Freeform 1801"/>
                    <p:cNvSpPr>
                      <a:spLocks/>
                    </p:cNvSpPr>
                    <p:nvPr/>
                  </p:nvSpPr>
                  <p:spPr bwMode="auto">
                    <a:xfrm>
                      <a:off x="1001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5" name="Rectangle 18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4" y="3519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6" name="Freeform 1803"/>
                    <p:cNvSpPr>
                      <a:spLocks/>
                    </p:cNvSpPr>
                    <p:nvPr/>
                  </p:nvSpPr>
                  <p:spPr bwMode="auto">
                    <a:xfrm>
                      <a:off x="1005" y="351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5 h 5"/>
                        <a:gd name="T2" fmla="*/ 0 w 3"/>
                        <a:gd name="T3" fmla="*/ 4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2 h 5"/>
                        <a:gd name="T14" fmla="*/ 0 w 3"/>
                        <a:gd name="T15" fmla="*/ 1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0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2 h 5"/>
                        <a:gd name="T46" fmla="*/ 3 w 3"/>
                        <a:gd name="T47" fmla="*/ 2 h 5"/>
                        <a:gd name="T48" fmla="*/ 3 w 3"/>
                        <a:gd name="T49" fmla="*/ 2 h 5"/>
                        <a:gd name="T50" fmla="*/ 2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2" y="5"/>
                          </a:move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7" name="Freeform 1804"/>
                    <p:cNvSpPr>
                      <a:spLocks/>
                    </p:cNvSpPr>
                    <p:nvPr/>
                  </p:nvSpPr>
                  <p:spPr bwMode="auto">
                    <a:xfrm>
                      <a:off x="1005" y="3515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2 h 2"/>
                        <a:gd name="T2" fmla="*/ 2 w 3"/>
                        <a:gd name="T3" fmla="*/ 2 h 2"/>
                        <a:gd name="T4" fmla="*/ 2 w 3"/>
                        <a:gd name="T5" fmla="*/ 2 h 2"/>
                        <a:gd name="T6" fmla="*/ 3 w 3"/>
                        <a:gd name="T7" fmla="*/ 1 h 2"/>
                        <a:gd name="T8" fmla="*/ 3 w 3"/>
                        <a:gd name="T9" fmla="*/ 1 h 2"/>
                        <a:gd name="T10" fmla="*/ 3 w 3"/>
                        <a:gd name="T11" fmla="*/ 1 h 2"/>
                        <a:gd name="T12" fmla="*/ 2 w 3"/>
                        <a:gd name="T13" fmla="*/ 1 h 2"/>
                        <a:gd name="T14" fmla="*/ 2 w 3"/>
                        <a:gd name="T15" fmla="*/ 0 h 2"/>
                        <a:gd name="T16" fmla="*/ 2 w 3"/>
                        <a:gd name="T17" fmla="*/ 0 h 2"/>
                        <a:gd name="T18" fmla="*/ 2 w 3"/>
                        <a:gd name="T19" fmla="*/ 0 h 2"/>
                        <a:gd name="T20" fmla="*/ 0 w 3"/>
                        <a:gd name="T21" fmla="*/ 1 h 2"/>
                        <a:gd name="T22" fmla="*/ 0 w 3"/>
                        <a:gd name="T23" fmla="*/ 1 h 2"/>
                        <a:gd name="T24" fmla="*/ 0 w 3"/>
                        <a:gd name="T25" fmla="*/ 1 h 2"/>
                        <a:gd name="T26" fmla="*/ 0 w 3"/>
                        <a:gd name="T27" fmla="*/ 1 h 2"/>
                        <a:gd name="T28" fmla="*/ 0 w 3"/>
                        <a:gd name="T29" fmla="*/ 2 h 2"/>
                        <a:gd name="T30" fmla="*/ 2 w 3"/>
                        <a:gd name="T31" fmla="*/ 2 h 2"/>
                        <a:gd name="T32" fmla="*/ 2 w 3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8" name="Freeform 1805"/>
                    <p:cNvSpPr>
                      <a:spLocks/>
                    </p:cNvSpPr>
                    <p:nvPr/>
                  </p:nvSpPr>
                  <p:spPr bwMode="auto">
                    <a:xfrm>
                      <a:off x="1009" y="351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4 h 6"/>
                        <a:gd name="T8" fmla="*/ 0 w 1"/>
                        <a:gd name="T9" fmla="*/ 4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0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0 w 1"/>
                        <a:gd name="T33" fmla="*/ 4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59" name="Freeform 1806"/>
                    <p:cNvSpPr>
                      <a:spLocks/>
                    </p:cNvSpPr>
                    <p:nvPr/>
                  </p:nvSpPr>
                  <p:spPr bwMode="auto">
                    <a:xfrm>
                      <a:off x="1011" y="351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0" name="Freeform 1807"/>
                    <p:cNvSpPr>
                      <a:spLocks/>
                    </p:cNvSpPr>
                    <p:nvPr/>
                  </p:nvSpPr>
                  <p:spPr bwMode="auto">
                    <a:xfrm>
                      <a:off x="1011" y="351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1" name="Freeform 1808"/>
                    <p:cNvSpPr>
                      <a:spLocks/>
                    </p:cNvSpPr>
                    <p:nvPr/>
                  </p:nvSpPr>
                  <p:spPr bwMode="auto">
                    <a:xfrm>
                      <a:off x="1015" y="35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2" name="Freeform 1809"/>
                    <p:cNvSpPr>
                      <a:spLocks/>
                    </p:cNvSpPr>
                    <p:nvPr/>
                  </p:nvSpPr>
                  <p:spPr bwMode="auto">
                    <a:xfrm>
                      <a:off x="1018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3" name="Freeform 1810"/>
                    <p:cNvSpPr>
                      <a:spLocks/>
                    </p:cNvSpPr>
                    <p:nvPr/>
                  </p:nvSpPr>
                  <p:spPr bwMode="auto">
                    <a:xfrm>
                      <a:off x="1021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4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4" name="Freeform 1811"/>
                    <p:cNvSpPr>
                      <a:spLocks/>
                    </p:cNvSpPr>
                    <p:nvPr/>
                  </p:nvSpPr>
                  <p:spPr bwMode="auto">
                    <a:xfrm>
                      <a:off x="1021" y="351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5" name="Freeform 1812"/>
                    <p:cNvSpPr>
                      <a:spLocks/>
                    </p:cNvSpPr>
                    <p:nvPr/>
                  </p:nvSpPr>
                  <p:spPr bwMode="auto">
                    <a:xfrm>
                      <a:off x="1024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566" name="Freeform 1813"/>
                    <p:cNvSpPr>
                      <a:spLocks/>
                    </p:cNvSpPr>
                    <p:nvPr/>
                  </p:nvSpPr>
                  <p:spPr bwMode="auto">
                    <a:xfrm>
                      <a:off x="1025" y="351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1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3" name="Group 2015"/>
                  <p:cNvGrpSpPr>
                    <a:grpSpLocks/>
                  </p:cNvGrpSpPr>
                  <p:nvPr/>
                </p:nvGrpSpPr>
                <p:grpSpPr bwMode="auto">
                  <a:xfrm>
                    <a:off x="1002" y="3054"/>
                    <a:ext cx="125" cy="466"/>
                    <a:chOff x="1002" y="3054"/>
                    <a:chExt cx="125" cy="466"/>
                  </a:xfrm>
                </p:grpSpPr>
                <p:sp>
                  <p:nvSpPr>
                    <p:cNvPr id="3167" name="Freeform 1815"/>
                    <p:cNvSpPr>
                      <a:spLocks/>
                    </p:cNvSpPr>
                    <p:nvPr/>
                  </p:nvSpPr>
                  <p:spPr bwMode="auto">
                    <a:xfrm>
                      <a:off x="1027" y="351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8" name="Freeform 1816"/>
                    <p:cNvSpPr>
                      <a:spLocks/>
                    </p:cNvSpPr>
                    <p:nvPr/>
                  </p:nvSpPr>
                  <p:spPr bwMode="auto">
                    <a:xfrm>
                      <a:off x="1028" y="351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9" name="Freeform 1817"/>
                    <p:cNvSpPr>
                      <a:spLocks/>
                    </p:cNvSpPr>
                    <p:nvPr/>
                  </p:nvSpPr>
                  <p:spPr bwMode="auto">
                    <a:xfrm>
                      <a:off x="1031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0" name="Freeform 1818"/>
                    <p:cNvSpPr>
                      <a:spLocks/>
                    </p:cNvSpPr>
                    <p:nvPr/>
                  </p:nvSpPr>
                  <p:spPr bwMode="auto">
                    <a:xfrm>
                      <a:off x="1033" y="351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2 w 4"/>
                        <a:gd name="T29" fmla="*/ 4 h 5"/>
                        <a:gd name="T30" fmla="*/ 4 w 4"/>
                        <a:gd name="T31" fmla="*/ 4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2 h 5"/>
                        <a:gd name="T38" fmla="*/ 3 w 4"/>
                        <a:gd name="T39" fmla="*/ 2 h 5"/>
                        <a:gd name="T40" fmla="*/ 3 w 4"/>
                        <a:gd name="T41" fmla="*/ 2 h 5"/>
                        <a:gd name="T42" fmla="*/ 3 w 4"/>
                        <a:gd name="T43" fmla="*/ 1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0 h 5"/>
                        <a:gd name="T52" fmla="*/ 2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1" name="Freeform 1819"/>
                    <p:cNvSpPr>
                      <a:spLocks/>
                    </p:cNvSpPr>
                    <p:nvPr/>
                  </p:nvSpPr>
                  <p:spPr bwMode="auto">
                    <a:xfrm>
                      <a:off x="1037" y="351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0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0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2" name="Freeform 1820"/>
                    <p:cNvSpPr>
                      <a:spLocks/>
                    </p:cNvSpPr>
                    <p:nvPr/>
                  </p:nvSpPr>
                  <p:spPr bwMode="auto">
                    <a:xfrm>
                      <a:off x="1038" y="351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1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3" name="Freeform 1821"/>
                    <p:cNvSpPr>
                      <a:spLocks/>
                    </p:cNvSpPr>
                    <p:nvPr/>
                  </p:nvSpPr>
                  <p:spPr bwMode="auto">
                    <a:xfrm>
                      <a:off x="1037" y="351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2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2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4" name="Freeform 1822"/>
                    <p:cNvSpPr>
                      <a:spLocks/>
                    </p:cNvSpPr>
                    <p:nvPr/>
                  </p:nvSpPr>
                  <p:spPr bwMode="auto">
                    <a:xfrm>
                      <a:off x="1041" y="351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4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5" name="Freeform 1823"/>
                    <p:cNvSpPr>
                      <a:spLocks/>
                    </p:cNvSpPr>
                    <p:nvPr/>
                  </p:nvSpPr>
                  <p:spPr bwMode="auto">
                    <a:xfrm>
                      <a:off x="1041" y="351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6" name="Freeform 1824"/>
                    <p:cNvSpPr>
                      <a:spLocks/>
                    </p:cNvSpPr>
                    <p:nvPr/>
                  </p:nvSpPr>
                  <p:spPr bwMode="auto">
                    <a:xfrm>
                      <a:off x="1044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1 w 3"/>
                        <a:gd name="T33" fmla="*/ 4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7" name="Freeform 1825"/>
                    <p:cNvSpPr>
                      <a:spLocks/>
                    </p:cNvSpPr>
                    <p:nvPr/>
                  </p:nvSpPr>
                  <p:spPr bwMode="auto">
                    <a:xfrm>
                      <a:off x="1044" y="351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1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8" name="Freeform 1826"/>
                    <p:cNvSpPr>
                      <a:spLocks/>
                    </p:cNvSpPr>
                    <p:nvPr/>
                  </p:nvSpPr>
                  <p:spPr bwMode="auto">
                    <a:xfrm>
                      <a:off x="1047" y="35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79" name="Freeform 1827"/>
                    <p:cNvSpPr>
                      <a:spLocks/>
                    </p:cNvSpPr>
                    <p:nvPr/>
                  </p:nvSpPr>
                  <p:spPr bwMode="auto">
                    <a:xfrm>
                      <a:off x="1048" y="351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0" name="Freeform 18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2" y="338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4 h 5"/>
                        <a:gd name="T4" fmla="*/ 2 w 2"/>
                        <a:gd name="T5" fmla="*/ 4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3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1 h 5"/>
                        <a:gd name="T30" fmla="*/ 2 w 2"/>
                        <a:gd name="T31" fmla="*/ 1 h 5"/>
                        <a:gd name="T32" fmla="*/ 2 w 2"/>
                        <a:gd name="T33" fmla="*/ 3 h 5"/>
                        <a:gd name="T34" fmla="*/ 2 w 2"/>
                        <a:gd name="T35" fmla="*/ 3 h 5"/>
                        <a:gd name="T36" fmla="*/ 1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3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1 w 2"/>
                        <a:gd name="T49" fmla="*/ 3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1" name="Freeform 182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4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3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4 w 4"/>
                        <a:gd name="T73" fmla="*/ 4 h 5"/>
                        <a:gd name="T74" fmla="*/ 4 w 4"/>
                        <a:gd name="T75" fmla="*/ 3 h 5"/>
                        <a:gd name="T76" fmla="*/ 4 w 4"/>
                        <a:gd name="T77" fmla="*/ 3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3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3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4" y="4"/>
                          </a:lnTo>
                          <a:lnTo>
                            <a:pt x="4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2" name="Freeform 1830"/>
                    <p:cNvSpPr>
                      <a:spLocks/>
                    </p:cNvSpPr>
                    <p:nvPr/>
                  </p:nvSpPr>
                  <p:spPr bwMode="auto">
                    <a:xfrm>
                      <a:off x="1009" y="338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3" name="Freeform 1831"/>
                    <p:cNvSpPr>
                      <a:spLocks/>
                    </p:cNvSpPr>
                    <p:nvPr/>
                  </p:nvSpPr>
                  <p:spPr bwMode="auto">
                    <a:xfrm>
                      <a:off x="1014" y="338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4" name="Freeform 1832"/>
                    <p:cNvSpPr>
                      <a:spLocks/>
                    </p:cNvSpPr>
                    <p:nvPr/>
                  </p:nvSpPr>
                  <p:spPr bwMode="auto">
                    <a:xfrm>
                      <a:off x="1015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5" name="Rectangle 18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19" y="3387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6" name="Freeform 183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1" y="338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1 w 3"/>
                        <a:gd name="T7" fmla="*/ 5 h 5"/>
                        <a:gd name="T8" fmla="*/ 0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0 w 3"/>
                        <a:gd name="T15" fmla="*/ 3 h 5"/>
                        <a:gd name="T16" fmla="*/ 0 w 3"/>
                        <a:gd name="T17" fmla="*/ 3 h 5"/>
                        <a:gd name="T18" fmla="*/ 0 w 3"/>
                        <a:gd name="T19" fmla="*/ 3 h 5"/>
                        <a:gd name="T20" fmla="*/ 0 w 3"/>
                        <a:gd name="T21" fmla="*/ 1 h 5"/>
                        <a:gd name="T22" fmla="*/ 0 w 3"/>
                        <a:gd name="T23" fmla="*/ 1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3 w 3"/>
                        <a:gd name="T29" fmla="*/ 1 h 5"/>
                        <a:gd name="T30" fmla="*/ 3 w 3"/>
                        <a:gd name="T31" fmla="*/ 1 h 5"/>
                        <a:gd name="T32" fmla="*/ 3 w 3"/>
                        <a:gd name="T33" fmla="*/ 3 h 5"/>
                        <a:gd name="T34" fmla="*/ 3 w 3"/>
                        <a:gd name="T35" fmla="*/ 3 h 5"/>
                        <a:gd name="T36" fmla="*/ 1 w 3"/>
                        <a:gd name="T37" fmla="*/ 1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3 h 5"/>
                        <a:gd name="T48" fmla="*/ 1 w 3"/>
                        <a:gd name="T49" fmla="*/ 3 h 5"/>
                        <a:gd name="T50" fmla="*/ 3 w 3"/>
                        <a:gd name="T51" fmla="*/ 1 h 5"/>
                        <a:gd name="T52" fmla="*/ 1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1 w 3"/>
                        <a:gd name="T65" fmla="*/ 5 h 5"/>
                        <a:gd name="T66" fmla="*/ 1 w 3"/>
                        <a:gd name="T67" fmla="*/ 5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1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1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7" name="Freeform 1835"/>
                    <p:cNvSpPr>
                      <a:spLocks/>
                    </p:cNvSpPr>
                    <p:nvPr/>
                  </p:nvSpPr>
                  <p:spPr bwMode="auto">
                    <a:xfrm>
                      <a:off x="1025" y="338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8" name="Freeform 183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7" y="338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2 h 4"/>
                        <a:gd name="T14" fmla="*/ 0 w 1"/>
                        <a:gd name="T15" fmla="*/ 2 h 4"/>
                        <a:gd name="T16" fmla="*/ 0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2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89" name="Freeform 1837"/>
                    <p:cNvSpPr>
                      <a:spLocks/>
                    </p:cNvSpPr>
                    <p:nvPr/>
                  </p:nvSpPr>
                  <p:spPr bwMode="auto">
                    <a:xfrm>
                      <a:off x="1030" y="338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1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4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5 h 5"/>
                        <a:gd name="T42" fmla="*/ 2 w 2"/>
                        <a:gd name="T43" fmla="*/ 5 h 5"/>
                        <a:gd name="T44" fmla="*/ 2 w 2"/>
                        <a:gd name="T45" fmla="*/ 5 h 5"/>
                        <a:gd name="T46" fmla="*/ 1 w 2"/>
                        <a:gd name="T47" fmla="*/ 5 h 5"/>
                        <a:gd name="T48" fmla="*/ 1 w 2"/>
                        <a:gd name="T49" fmla="*/ 5 h 5"/>
                        <a:gd name="T50" fmla="*/ 0 w 2"/>
                        <a:gd name="T51" fmla="*/ 5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3 h 5"/>
                        <a:gd name="T80" fmla="*/ 2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1 w 2"/>
                        <a:gd name="T89" fmla="*/ 3 h 5"/>
                        <a:gd name="T90" fmla="*/ 2 w 2"/>
                        <a:gd name="T91" fmla="*/ 3 h 5"/>
                        <a:gd name="T92" fmla="*/ 2 w 2"/>
                        <a:gd name="T93" fmla="*/ 3 h 5"/>
                        <a:gd name="T94" fmla="*/ 2 w 2"/>
                        <a:gd name="T95" fmla="*/ 3 h 5"/>
                        <a:gd name="T96" fmla="*/ 2 w 2"/>
                        <a:gd name="T97" fmla="*/ 1 h 5"/>
                        <a:gd name="T98" fmla="*/ 2 w 2"/>
                        <a:gd name="T99" fmla="*/ 1 h 5"/>
                        <a:gd name="T100" fmla="*/ 2 w 2"/>
                        <a:gd name="T101" fmla="*/ 1 h 5"/>
                        <a:gd name="T102" fmla="*/ 2 w 2"/>
                        <a:gd name="T103" fmla="*/ 1 h 5"/>
                        <a:gd name="T104" fmla="*/ 2 w 2"/>
                        <a:gd name="T105" fmla="*/ 1 h 5"/>
                        <a:gd name="T106" fmla="*/ 1 w 2"/>
                        <a:gd name="T107" fmla="*/ 1 h 5"/>
                        <a:gd name="T108" fmla="*/ 1 w 2"/>
                        <a:gd name="T109" fmla="*/ 1 h 5"/>
                        <a:gd name="T110" fmla="*/ 1 w 2"/>
                        <a:gd name="T111" fmla="*/ 1 h 5"/>
                        <a:gd name="T112" fmla="*/ 1 w 2"/>
                        <a:gd name="T113" fmla="*/ 1 h 5"/>
                        <a:gd name="T114" fmla="*/ 1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0" name="Freeform 1838"/>
                    <p:cNvSpPr>
                      <a:spLocks/>
                    </p:cNvSpPr>
                    <p:nvPr/>
                  </p:nvSpPr>
                  <p:spPr bwMode="auto">
                    <a:xfrm>
                      <a:off x="1033" y="338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1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2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4 h 5"/>
                        <a:gd name="T38" fmla="*/ 3 w 3"/>
                        <a:gd name="T39" fmla="*/ 3 h 5"/>
                        <a:gd name="T40" fmla="*/ 3 w 3"/>
                        <a:gd name="T41" fmla="*/ 3 h 5"/>
                        <a:gd name="T42" fmla="*/ 3 w 3"/>
                        <a:gd name="T43" fmla="*/ 3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2 w 3"/>
                        <a:gd name="T55" fmla="*/ 1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1" name="Freeform 18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7" y="338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1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0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2" name="Freeform 1840"/>
                    <p:cNvSpPr>
                      <a:spLocks/>
                    </p:cNvSpPr>
                    <p:nvPr/>
                  </p:nvSpPr>
                  <p:spPr bwMode="auto">
                    <a:xfrm>
                      <a:off x="1039" y="338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3" name="Freeform 18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3" y="338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0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0 w 2"/>
                        <a:gd name="T65" fmla="*/ 4 h 5"/>
                        <a:gd name="T66" fmla="*/ 1 w 2"/>
                        <a:gd name="T67" fmla="*/ 5 h 5"/>
                        <a:gd name="T68" fmla="*/ 1 w 2"/>
                        <a:gd name="T69" fmla="*/ 5 h 5"/>
                        <a:gd name="T70" fmla="*/ 1 w 2"/>
                        <a:gd name="T71" fmla="*/ 5 h 5"/>
                        <a:gd name="T72" fmla="*/ 1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4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4" name="Freeform 1842"/>
                    <p:cNvSpPr>
                      <a:spLocks/>
                    </p:cNvSpPr>
                    <p:nvPr/>
                  </p:nvSpPr>
                  <p:spPr bwMode="auto">
                    <a:xfrm>
                      <a:off x="1045" y="3384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3 h 5"/>
                        <a:gd name="T2" fmla="*/ 0 w 4"/>
                        <a:gd name="T3" fmla="*/ 3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4 h 5"/>
                        <a:gd name="T28" fmla="*/ 2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4 h 5"/>
                        <a:gd name="T38" fmla="*/ 3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2 w 4"/>
                        <a:gd name="T55" fmla="*/ 1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3"/>
                          </a:move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5" name="Freeform 184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9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1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1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3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6" name="Freeform 1844"/>
                    <p:cNvSpPr>
                      <a:spLocks/>
                    </p:cNvSpPr>
                    <p:nvPr/>
                  </p:nvSpPr>
                  <p:spPr bwMode="auto">
                    <a:xfrm>
                      <a:off x="1002" y="338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3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1 h 5"/>
                        <a:gd name="T48" fmla="*/ 0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1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7" name="Freeform 1845"/>
                    <p:cNvSpPr>
                      <a:spLocks/>
                    </p:cNvSpPr>
                    <p:nvPr/>
                  </p:nvSpPr>
                  <p:spPr bwMode="auto">
                    <a:xfrm>
                      <a:off x="1002" y="338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1 w 2"/>
                        <a:gd name="T25" fmla="*/ 2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1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8" name="Freeform 1846"/>
                    <p:cNvSpPr>
                      <a:spLocks/>
                    </p:cNvSpPr>
                    <p:nvPr/>
                  </p:nvSpPr>
                  <p:spPr bwMode="auto">
                    <a:xfrm>
                      <a:off x="1002" y="338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1 h 2"/>
                        <a:gd name="T16" fmla="*/ 0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1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99" name="Freeform 1847"/>
                    <p:cNvSpPr>
                      <a:spLocks/>
                    </p:cNvSpPr>
                    <p:nvPr/>
                  </p:nvSpPr>
                  <p:spPr bwMode="auto">
                    <a:xfrm>
                      <a:off x="1004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0" name="Freeform 1848"/>
                    <p:cNvSpPr>
                      <a:spLocks/>
                    </p:cNvSpPr>
                    <p:nvPr/>
                  </p:nvSpPr>
                  <p:spPr bwMode="auto">
                    <a:xfrm>
                      <a:off x="1005" y="338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3 h 4"/>
                        <a:gd name="T20" fmla="*/ 2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1" name="Freeform 1849"/>
                    <p:cNvSpPr>
                      <a:spLocks/>
                    </p:cNvSpPr>
                    <p:nvPr/>
                  </p:nvSpPr>
                  <p:spPr bwMode="auto">
                    <a:xfrm>
                      <a:off x="1009" y="338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2" name="Freeform 1850"/>
                    <p:cNvSpPr>
                      <a:spLocks/>
                    </p:cNvSpPr>
                    <p:nvPr/>
                  </p:nvSpPr>
                  <p:spPr bwMode="auto">
                    <a:xfrm>
                      <a:off x="1014" y="338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3" name="Freeform 1851"/>
                    <p:cNvSpPr>
                      <a:spLocks/>
                    </p:cNvSpPr>
                    <p:nvPr/>
                  </p:nvSpPr>
                  <p:spPr bwMode="auto">
                    <a:xfrm>
                      <a:off x="1015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4" name="Rectangle 18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19" y="3387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5" name="Freeform 1853"/>
                    <p:cNvSpPr>
                      <a:spLocks/>
                    </p:cNvSpPr>
                    <p:nvPr/>
                  </p:nvSpPr>
                  <p:spPr bwMode="auto">
                    <a:xfrm>
                      <a:off x="1021" y="3384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3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1 w 3"/>
                        <a:gd name="T15" fmla="*/ 5 h 5"/>
                        <a:gd name="T16" fmla="*/ 1 w 3"/>
                        <a:gd name="T17" fmla="*/ 5 h 5"/>
                        <a:gd name="T18" fmla="*/ 0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3 h 5"/>
                        <a:gd name="T30" fmla="*/ 0 w 3"/>
                        <a:gd name="T31" fmla="*/ 3 h 5"/>
                        <a:gd name="T32" fmla="*/ 0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0 w 3"/>
                        <a:gd name="T47" fmla="*/ 1 h 5"/>
                        <a:gd name="T48" fmla="*/ 0 w 3"/>
                        <a:gd name="T49" fmla="*/ 1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1 w 3"/>
                        <a:gd name="T55" fmla="*/ 0 h 5"/>
                        <a:gd name="T56" fmla="*/ 1 w 3"/>
                        <a:gd name="T57" fmla="*/ 1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1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1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6" name="Freeform 1854"/>
                    <p:cNvSpPr>
                      <a:spLocks/>
                    </p:cNvSpPr>
                    <p:nvPr/>
                  </p:nvSpPr>
                  <p:spPr bwMode="auto">
                    <a:xfrm>
                      <a:off x="1021" y="3385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0 h 2"/>
                        <a:gd name="T8" fmla="*/ 0 w 3"/>
                        <a:gd name="T9" fmla="*/ 0 h 2"/>
                        <a:gd name="T10" fmla="*/ 0 w 3"/>
                        <a:gd name="T11" fmla="*/ 2 h 2"/>
                        <a:gd name="T12" fmla="*/ 0 w 3"/>
                        <a:gd name="T13" fmla="*/ 2 h 2"/>
                        <a:gd name="T14" fmla="*/ 1 w 3"/>
                        <a:gd name="T15" fmla="*/ 2 h 2"/>
                        <a:gd name="T16" fmla="*/ 1 w 3"/>
                        <a:gd name="T17" fmla="*/ 2 h 2"/>
                        <a:gd name="T18" fmla="*/ 1 w 3"/>
                        <a:gd name="T19" fmla="*/ 2 h 2"/>
                        <a:gd name="T20" fmla="*/ 1 w 3"/>
                        <a:gd name="T21" fmla="*/ 2 h 2"/>
                        <a:gd name="T22" fmla="*/ 1 w 3"/>
                        <a:gd name="T23" fmla="*/ 2 h 2"/>
                        <a:gd name="T24" fmla="*/ 1 w 3"/>
                        <a:gd name="T25" fmla="*/ 2 h 2"/>
                        <a:gd name="T26" fmla="*/ 3 w 3"/>
                        <a:gd name="T27" fmla="*/ 0 h 2"/>
                        <a:gd name="T28" fmla="*/ 3 w 3"/>
                        <a:gd name="T29" fmla="*/ 0 h 2"/>
                        <a:gd name="T30" fmla="*/ 3 w 3"/>
                        <a:gd name="T31" fmla="*/ 0 h 2"/>
                        <a:gd name="T32" fmla="*/ 1 w 3"/>
                        <a:gd name="T33" fmla="*/ 0 h 2"/>
                        <a:gd name="T34" fmla="*/ 1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7" name="Freeform 1855"/>
                    <p:cNvSpPr>
                      <a:spLocks/>
                    </p:cNvSpPr>
                    <p:nvPr/>
                  </p:nvSpPr>
                  <p:spPr bwMode="auto">
                    <a:xfrm>
                      <a:off x="1021" y="3387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1 h 2"/>
                        <a:gd name="T16" fmla="*/ 0 w 3"/>
                        <a:gd name="T17" fmla="*/ 2 h 2"/>
                        <a:gd name="T18" fmla="*/ 1 w 3"/>
                        <a:gd name="T19" fmla="*/ 2 h 2"/>
                        <a:gd name="T20" fmla="*/ 1 w 3"/>
                        <a:gd name="T21" fmla="*/ 2 h 2"/>
                        <a:gd name="T22" fmla="*/ 1 w 3"/>
                        <a:gd name="T23" fmla="*/ 2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0 h 2"/>
                        <a:gd name="T34" fmla="*/ 1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8" name="Freeform 1856"/>
                    <p:cNvSpPr>
                      <a:spLocks/>
                    </p:cNvSpPr>
                    <p:nvPr/>
                  </p:nvSpPr>
                  <p:spPr bwMode="auto">
                    <a:xfrm>
                      <a:off x="1025" y="338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09" name="Freeform 1857"/>
                    <p:cNvSpPr>
                      <a:spLocks/>
                    </p:cNvSpPr>
                    <p:nvPr/>
                  </p:nvSpPr>
                  <p:spPr bwMode="auto">
                    <a:xfrm>
                      <a:off x="1027" y="338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2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0" name="Freeform 1858"/>
                    <p:cNvSpPr>
                      <a:spLocks/>
                    </p:cNvSpPr>
                    <p:nvPr/>
                  </p:nvSpPr>
                  <p:spPr bwMode="auto">
                    <a:xfrm>
                      <a:off x="1027" y="338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1" name="Freeform 1859"/>
                    <p:cNvSpPr>
                      <a:spLocks/>
                    </p:cNvSpPr>
                    <p:nvPr/>
                  </p:nvSpPr>
                  <p:spPr bwMode="auto">
                    <a:xfrm>
                      <a:off x="1030" y="338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1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4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5 h 5"/>
                        <a:gd name="T42" fmla="*/ 2 w 2"/>
                        <a:gd name="T43" fmla="*/ 5 h 5"/>
                        <a:gd name="T44" fmla="*/ 2 w 2"/>
                        <a:gd name="T45" fmla="*/ 5 h 5"/>
                        <a:gd name="T46" fmla="*/ 1 w 2"/>
                        <a:gd name="T47" fmla="*/ 5 h 5"/>
                        <a:gd name="T48" fmla="*/ 1 w 2"/>
                        <a:gd name="T49" fmla="*/ 5 h 5"/>
                        <a:gd name="T50" fmla="*/ 0 w 2"/>
                        <a:gd name="T51" fmla="*/ 5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3 h 5"/>
                        <a:gd name="T80" fmla="*/ 2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1 w 2"/>
                        <a:gd name="T89" fmla="*/ 3 h 5"/>
                        <a:gd name="T90" fmla="*/ 2 w 2"/>
                        <a:gd name="T91" fmla="*/ 3 h 5"/>
                        <a:gd name="T92" fmla="*/ 2 w 2"/>
                        <a:gd name="T93" fmla="*/ 3 h 5"/>
                        <a:gd name="T94" fmla="*/ 2 w 2"/>
                        <a:gd name="T95" fmla="*/ 3 h 5"/>
                        <a:gd name="T96" fmla="*/ 2 w 2"/>
                        <a:gd name="T97" fmla="*/ 1 h 5"/>
                        <a:gd name="T98" fmla="*/ 2 w 2"/>
                        <a:gd name="T99" fmla="*/ 1 h 5"/>
                        <a:gd name="T100" fmla="*/ 2 w 2"/>
                        <a:gd name="T101" fmla="*/ 1 h 5"/>
                        <a:gd name="T102" fmla="*/ 2 w 2"/>
                        <a:gd name="T103" fmla="*/ 1 h 5"/>
                        <a:gd name="T104" fmla="*/ 2 w 2"/>
                        <a:gd name="T105" fmla="*/ 1 h 5"/>
                        <a:gd name="T106" fmla="*/ 1 w 2"/>
                        <a:gd name="T107" fmla="*/ 1 h 5"/>
                        <a:gd name="T108" fmla="*/ 1 w 2"/>
                        <a:gd name="T109" fmla="*/ 1 h 5"/>
                        <a:gd name="T110" fmla="*/ 1 w 2"/>
                        <a:gd name="T111" fmla="*/ 1 h 5"/>
                        <a:gd name="T112" fmla="*/ 1 w 2"/>
                        <a:gd name="T113" fmla="*/ 1 h 5"/>
                        <a:gd name="T114" fmla="*/ 1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2" name="Freeform 1860"/>
                    <p:cNvSpPr>
                      <a:spLocks/>
                    </p:cNvSpPr>
                    <p:nvPr/>
                  </p:nvSpPr>
                  <p:spPr bwMode="auto">
                    <a:xfrm>
                      <a:off x="1033" y="338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1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2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4 h 5"/>
                        <a:gd name="T38" fmla="*/ 3 w 3"/>
                        <a:gd name="T39" fmla="*/ 3 h 5"/>
                        <a:gd name="T40" fmla="*/ 3 w 3"/>
                        <a:gd name="T41" fmla="*/ 3 h 5"/>
                        <a:gd name="T42" fmla="*/ 3 w 3"/>
                        <a:gd name="T43" fmla="*/ 3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2 w 3"/>
                        <a:gd name="T55" fmla="*/ 1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3" name="Freeform 1861"/>
                    <p:cNvSpPr>
                      <a:spLocks/>
                    </p:cNvSpPr>
                    <p:nvPr/>
                  </p:nvSpPr>
                  <p:spPr bwMode="auto">
                    <a:xfrm>
                      <a:off x="1037" y="338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1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4" name="Freeform 1862"/>
                    <p:cNvSpPr>
                      <a:spLocks/>
                    </p:cNvSpPr>
                    <p:nvPr/>
                  </p:nvSpPr>
                  <p:spPr bwMode="auto">
                    <a:xfrm>
                      <a:off x="1037" y="338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5" name="Freeform 1863"/>
                    <p:cNvSpPr>
                      <a:spLocks/>
                    </p:cNvSpPr>
                    <p:nvPr/>
                  </p:nvSpPr>
                  <p:spPr bwMode="auto">
                    <a:xfrm>
                      <a:off x="1039" y="338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6" name="Freeform 1864"/>
                    <p:cNvSpPr>
                      <a:spLocks/>
                    </p:cNvSpPr>
                    <p:nvPr/>
                  </p:nvSpPr>
                  <p:spPr bwMode="auto">
                    <a:xfrm>
                      <a:off x="1043" y="338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7" name="Freeform 1865"/>
                    <p:cNvSpPr>
                      <a:spLocks/>
                    </p:cNvSpPr>
                    <p:nvPr/>
                  </p:nvSpPr>
                  <p:spPr bwMode="auto">
                    <a:xfrm>
                      <a:off x="1043" y="338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1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1 w 2"/>
                        <a:gd name="T29" fmla="*/ 0 h 2"/>
                        <a:gd name="T30" fmla="*/ 1 w 2"/>
                        <a:gd name="T31" fmla="*/ 0 h 2"/>
                        <a:gd name="T32" fmla="*/ 1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8" name="Freeform 1866"/>
                    <p:cNvSpPr>
                      <a:spLocks/>
                    </p:cNvSpPr>
                    <p:nvPr/>
                  </p:nvSpPr>
                  <p:spPr bwMode="auto">
                    <a:xfrm>
                      <a:off x="1045" y="3384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3 h 5"/>
                        <a:gd name="T2" fmla="*/ 0 w 4"/>
                        <a:gd name="T3" fmla="*/ 3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4 h 5"/>
                        <a:gd name="T28" fmla="*/ 2 w 4"/>
                        <a:gd name="T29" fmla="*/ 5 h 5"/>
                        <a:gd name="T30" fmla="*/ 4 w 4"/>
                        <a:gd name="T31" fmla="*/ 5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3 w 4"/>
                        <a:gd name="T37" fmla="*/ 4 h 5"/>
                        <a:gd name="T38" fmla="*/ 3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1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2 w 4"/>
                        <a:gd name="T55" fmla="*/ 1 h 5"/>
                        <a:gd name="T56" fmla="*/ 2 w 4"/>
                        <a:gd name="T57" fmla="*/ 1 h 5"/>
                        <a:gd name="T58" fmla="*/ 2 w 4"/>
                        <a:gd name="T59" fmla="*/ 1 h 5"/>
                        <a:gd name="T60" fmla="*/ 2 w 4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2" y="3"/>
                          </a:move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19" name="Freeform 1867"/>
                    <p:cNvSpPr>
                      <a:spLocks/>
                    </p:cNvSpPr>
                    <p:nvPr/>
                  </p:nvSpPr>
                  <p:spPr bwMode="auto">
                    <a:xfrm>
                      <a:off x="1049" y="338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0" name="Freeform 1868"/>
                    <p:cNvSpPr>
                      <a:spLocks/>
                    </p:cNvSpPr>
                    <p:nvPr/>
                  </p:nvSpPr>
                  <p:spPr bwMode="auto">
                    <a:xfrm>
                      <a:off x="1049" y="338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1 w 3"/>
                        <a:gd name="T3" fmla="*/ 3 h 4"/>
                        <a:gd name="T4" fmla="*/ 1 w 3"/>
                        <a:gd name="T5" fmla="*/ 3 h 4"/>
                        <a:gd name="T6" fmla="*/ 1 w 3"/>
                        <a:gd name="T7" fmla="*/ 3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1" name="Freeform 18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8" y="336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1 w 3"/>
                        <a:gd name="T15" fmla="*/ 2 h 4"/>
                        <a:gd name="T16" fmla="*/ 1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2 h 4"/>
                        <a:gd name="T34" fmla="*/ 2 w 3"/>
                        <a:gd name="T35" fmla="*/ 2 h 4"/>
                        <a:gd name="T36" fmla="*/ 2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2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2 w 3"/>
                        <a:gd name="T49" fmla="*/ 2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1 w 3"/>
                        <a:gd name="T57" fmla="*/ 2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2" name="Freeform 18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1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0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0 w 4"/>
                        <a:gd name="T97" fmla="*/ 2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3" name="Freeform 1871"/>
                    <p:cNvSpPr>
                      <a:spLocks/>
                    </p:cNvSpPr>
                    <p:nvPr/>
                  </p:nvSpPr>
                  <p:spPr bwMode="auto">
                    <a:xfrm>
                      <a:off x="1065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2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0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4" name="Freeform 1872"/>
                    <p:cNvSpPr>
                      <a:spLocks/>
                    </p:cNvSpPr>
                    <p:nvPr/>
                  </p:nvSpPr>
                  <p:spPr bwMode="auto">
                    <a:xfrm>
                      <a:off x="1071" y="336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5 h 6"/>
                        <a:gd name="T14" fmla="*/ 0 w 1"/>
                        <a:gd name="T15" fmla="*/ 5 h 6"/>
                        <a:gd name="T16" fmla="*/ 0 w 1"/>
                        <a:gd name="T17" fmla="*/ 6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5" name="Freeform 1873"/>
                    <p:cNvSpPr>
                      <a:spLocks/>
                    </p:cNvSpPr>
                    <p:nvPr/>
                  </p:nvSpPr>
                  <p:spPr bwMode="auto">
                    <a:xfrm>
                      <a:off x="1072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6" name="Rectangle 18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371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7" name="Freeform 18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7" y="336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4 w 4"/>
                        <a:gd name="T3" fmla="*/ 3 h 4"/>
                        <a:gd name="T4" fmla="*/ 4 w 4"/>
                        <a:gd name="T5" fmla="*/ 3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1 w 4"/>
                        <a:gd name="T15" fmla="*/ 2 h 4"/>
                        <a:gd name="T16" fmla="*/ 1 w 4"/>
                        <a:gd name="T17" fmla="*/ 2 h 4"/>
                        <a:gd name="T18" fmla="*/ 1 w 4"/>
                        <a:gd name="T19" fmla="*/ 2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0 h 4"/>
                        <a:gd name="T30" fmla="*/ 4 w 4"/>
                        <a:gd name="T31" fmla="*/ 0 h 4"/>
                        <a:gd name="T32" fmla="*/ 4 w 4"/>
                        <a:gd name="T33" fmla="*/ 2 h 4"/>
                        <a:gd name="T34" fmla="*/ 2 w 4"/>
                        <a:gd name="T35" fmla="*/ 2 h 4"/>
                        <a:gd name="T36" fmla="*/ 2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0 h 4"/>
                        <a:gd name="T42" fmla="*/ 1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2 w 4"/>
                        <a:gd name="T49" fmla="*/ 2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1 w 4"/>
                        <a:gd name="T57" fmla="*/ 2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3 h 4"/>
                        <a:gd name="T70" fmla="*/ 2 w 4"/>
                        <a:gd name="T71" fmla="*/ 3 h 4"/>
                        <a:gd name="T72" fmla="*/ 2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8" name="Freeform 1876"/>
                    <p:cNvSpPr>
                      <a:spLocks/>
                    </p:cNvSpPr>
                    <p:nvPr/>
                  </p:nvSpPr>
                  <p:spPr bwMode="auto">
                    <a:xfrm>
                      <a:off x="1081" y="336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3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29" name="Freeform 18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3" y="336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2 h 4"/>
                        <a:gd name="T4" fmla="*/ 1 w 1"/>
                        <a:gd name="T5" fmla="*/ 2 h 4"/>
                        <a:gd name="T6" fmla="*/ 1 w 1"/>
                        <a:gd name="T7" fmla="*/ 2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2 h 4"/>
                        <a:gd name="T14" fmla="*/ 1 w 1"/>
                        <a:gd name="T15" fmla="*/ 2 h 4"/>
                        <a:gd name="T16" fmla="*/ 1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2 h 4"/>
                        <a:gd name="T26" fmla="*/ 0 w 1"/>
                        <a:gd name="T27" fmla="*/ 2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1 w 1"/>
                        <a:gd name="T33" fmla="*/ 0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1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0" name="Freeform 1878"/>
                    <p:cNvSpPr>
                      <a:spLocks/>
                    </p:cNvSpPr>
                    <p:nvPr/>
                  </p:nvSpPr>
                  <p:spPr bwMode="auto">
                    <a:xfrm>
                      <a:off x="1087" y="336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1" name="Freeform 1879"/>
                    <p:cNvSpPr>
                      <a:spLocks/>
                    </p:cNvSpPr>
                    <p:nvPr/>
                  </p:nvSpPr>
                  <p:spPr bwMode="auto">
                    <a:xfrm>
                      <a:off x="1090" y="3368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0 h 4"/>
                        <a:gd name="T6" fmla="*/ 0 w 3"/>
                        <a:gd name="T7" fmla="*/ 2 h 4"/>
                        <a:gd name="T8" fmla="*/ 2 w 3"/>
                        <a:gd name="T9" fmla="*/ 2 h 4"/>
                        <a:gd name="T10" fmla="*/ 2 w 3"/>
                        <a:gd name="T11" fmla="*/ 2 h 4"/>
                        <a:gd name="T12" fmla="*/ 2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4 h 4"/>
                        <a:gd name="T46" fmla="*/ 0 w 3"/>
                        <a:gd name="T47" fmla="*/ 4 h 4"/>
                        <a:gd name="T48" fmla="*/ 0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2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0 w 3"/>
                        <a:gd name="T71" fmla="*/ 2 h 4"/>
                        <a:gd name="T72" fmla="*/ 0 w 3"/>
                        <a:gd name="T73" fmla="*/ 2 h 4"/>
                        <a:gd name="T74" fmla="*/ 0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2" name="Freeform 188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1 w 3"/>
                        <a:gd name="T51" fmla="*/ 2 h 4"/>
                        <a:gd name="T52" fmla="*/ 1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0 h 4"/>
                        <a:gd name="T96" fmla="*/ 1 w 3"/>
                        <a:gd name="T97" fmla="*/ 2 h 4"/>
                        <a:gd name="T98" fmla="*/ 1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3" name="Freeform 188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6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0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2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0 h 4"/>
                        <a:gd name="T96" fmla="*/ 0 w 4"/>
                        <a:gd name="T97" fmla="*/ 2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4" name="Freeform 1882"/>
                    <p:cNvSpPr>
                      <a:spLocks/>
                    </p:cNvSpPr>
                    <p:nvPr/>
                  </p:nvSpPr>
                  <p:spPr bwMode="auto">
                    <a:xfrm>
                      <a:off x="1100" y="3368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5" name="Freeform 1883"/>
                    <p:cNvSpPr>
                      <a:spLocks/>
                    </p:cNvSpPr>
                    <p:nvPr/>
                  </p:nvSpPr>
                  <p:spPr bwMode="auto">
                    <a:xfrm>
                      <a:off x="1103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2 w 2"/>
                        <a:gd name="T49" fmla="*/ 0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6" name="Freeform 1884"/>
                    <p:cNvSpPr>
                      <a:spLocks/>
                    </p:cNvSpPr>
                    <p:nvPr/>
                  </p:nvSpPr>
                  <p:spPr bwMode="auto">
                    <a:xfrm>
                      <a:off x="1106" y="336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7" name="Freeform 18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0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2 h 4"/>
                        <a:gd name="T80" fmla="*/ 1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8" name="Freeform 188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2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4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39" name="Freeform 1887"/>
                    <p:cNvSpPr>
                      <a:spLocks/>
                    </p:cNvSpPr>
                    <p:nvPr/>
                  </p:nvSpPr>
                  <p:spPr bwMode="auto">
                    <a:xfrm>
                      <a:off x="1058" y="336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2 w 3"/>
                        <a:gd name="T3" fmla="*/ 2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1 w 3"/>
                        <a:gd name="T29" fmla="*/ 3 h 4"/>
                        <a:gd name="T30" fmla="*/ 1 w 3"/>
                        <a:gd name="T31" fmla="*/ 2 h 4"/>
                        <a:gd name="T32" fmla="*/ 1 w 3"/>
                        <a:gd name="T33" fmla="*/ 2 h 4"/>
                        <a:gd name="T34" fmla="*/ 1 w 3"/>
                        <a:gd name="T35" fmla="*/ 2 h 4"/>
                        <a:gd name="T36" fmla="*/ 1 w 3"/>
                        <a:gd name="T37" fmla="*/ 2 h 4"/>
                        <a:gd name="T38" fmla="*/ 1 w 3"/>
                        <a:gd name="T39" fmla="*/ 2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2 h 4"/>
                        <a:gd name="T68" fmla="*/ 3 w 3"/>
                        <a:gd name="T69" fmla="*/ 2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0" name="Freeform 1888"/>
                    <p:cNvSpPr>
                      <a:spLocks/>
                    </p:cNvSpPr>
                    <p:nvPr/>
                  </p:nvSpPr>
                  <p:spPr bwMode="auto">
                    <a:xfrm>
                      <a:off x="1059" y="3368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1" name="Freeform 1889"/>
                    <p:cNvSpPr>
                      <a:spLocks/>
                    </p:cNvSpPr>
                    <p:nvPr/>
                  </p:nvSpPr>
                  <p:spPr bwMode="auto">
                    <a:xfrm>
                      <a:off x="1059" y="337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2" name="Freeform 1890"/>
                    <p:cNvSpPr>
                      <a:spLocks/>
                    </p:cNvSpPr>
                    <p:nvPr/>
                  </p:nvSpPr>
                  <p:spPr bwMode="auto">
                    <a:xfrm>
                      <a:off x="1061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3" name="Freeform 1891"/>
                    <p:cNvSpPr>
                      <a:spLocks/>
                    </p:cNvSpPr>
                    <p:nvPr/>
                  </p:nvSpPr>
                  <p:spPr bwMode="auto">
                    <a:xfrm>
                      <a:off x="1061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1 w 3"/>
                        <a:gd name="T5" fmla="*/ 3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4" name="Freeform 1892"/>
                    <p:cNvSpPr>
                      <a:spLocks/>
                    </p:cNvSpPr>
                    <p:nvPr/>
                  </p:nvSpPr>
                  <p:spPr bwMode="auto">
                    <a:xfrm>
                      <a:off x="1065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2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0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5" name="Freeform 1893"/>
                    <p:cNvSpPr>
                      <a:spLocks/>
                    </p:cNvSpPr>
                    <p:nvPr/>
                  </p:nvSpPr>
                  <p:spPr bwMode="auto">
                    <a:xfrm>
                      <a:off x="1071" y="336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5 h 6"/>
                        <a:gd name="T14" fmla="*/ 0 w 1"/>
                        <a:gd name="T15" fmla="*/ 5 h 6"/>
                        <a:gd name="T16" fmla="*/ 0 w 1"/>
                        <a:gd name="T17" fmla="*/ 6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6" name="Freeform 1894"/>
                    <p:cNvSpPr>
                      <a:spLocks/>
                    </p:cNvSpPr>
                    <p:nvPr/>
                  </p:nvSpPr>
                  <p:spPr bwMode="auto">
                    <a:xfrm>
                      <a:off x="1072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7" name="Rectangle 189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371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8" name="Freeform 1896"/>
                    <p:cNvSpPr>
                      <a:spLocks/>
                    </p:cNvSpPr>
                    <p:nvPr/>
                  </p:nvSpPr>
                  <p:spPr bwMode="auto">
                    <a:xfrm>
                      <a:off x="1077" y="336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2 w 4"/>
                        <a:gd name="T3" fmla="*/ 2 h 4"/>
                        <a:gd name="T4" fmla="*/ 4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3 h 4"/>
                        <a:gd name="T12" fmla="*/ 4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1 w 4"/>
                        <a:gd name="T29" fmla="*/ 3 h 4"/>
                        <a:gd name="T30" fmla="*/ 1 w 4"/>
                        <a:gd name="T31" fmla="*/ 2 h 4"/>
                        <a:gd name="T32" fmla="*/ 1 w 4"/>
                        <a:gd name="T33" fmla="*/ 2 h 4"/>
                        <a:gd name="T34" fmla="*/ 1 w 4"/>
                        <a:gd name="T35" fmla="*/ 2 h 4"/>
                        <a:gd name="T36" fmla="*/ 1 w 4"/>
                        <a:gd name="T37" fmla="*/ 2 h 4"/>
                        <a:gd name="T38" fmla="*/ 1 w 4"/>
                        <a:gd name="T39" fmla="*/ 2 h 4"/>
                        <a:gd name="T40" fmla="*/ 1 w 4"/>
                        <a:gd name="T41" fmla="*/ 0 h 4"/>
                        <a:gd name="T42" fmla="*/ 1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0 h 4"/>
                        <a:gd name="T60" fmla="*/ 4 w 4"/>
                        <a:gd name="T61" fmla="*/ 0 h 4"/>
                        <a:gd name="T62" fmla="*/ 4 w 4"/>
                        <a:gd name="T63" fmla="*/ 0 h 4"/>
                        <a:gd name="T64" fmla="*/ 4 w 4"/>
                        <a:gd name="T65" fmla="*/ 0 h 4"/>
                        <a:gd name="T66" fmla="*/ 4 w 4"/>
                        <a:gd name="T67" fmla="*/ 2 h 4"/>
                        <a:gd name="T68" fmla="*/ 4 w 4"/>
                        <a:gd name="T69" fmla="*/ 2 h 4"/>
                        <a:gd name="T70" fmla="*/ 2 w 4"/>
                        <a:gd name="T71" fmla="*/ 2 h 4"/>
                        <a:gd name="T72" fmla="*/ 2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49" name="Freeform 1897"/>
                    <p:cNvSpPr>
                      <a:spLocks/>
                    </p:cNvSpPr>
                    <p:nvPr/>
                  </p:nvSpPr>
                  <p:spPr bwMode="auto">
                    <a:xfrm>
                      <a:off x="1078" y="3368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0" name="Freeform 1898"/>
                    <p:cNvSpPr>
                      <a:spLocks/>
                    </p:cNvSpPr>
                    <p:nvPr/>
                  </p:nvSpPr>
                  <p:spPr bwMode="auto">
                    <a:xfrm>
                      <a:off x="1078" y="337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1" name="Freeform 1899"/>
                    <p:cNvSpPr>
                      <a:spLocks/>
                    </p:cNvSpPr>
                    <p:nvPr/>
                  </p:nvSpPr>
                  <p:spPr bwMode="auto">
                    <a:xfrm>
                      <a:off x="1081" y="336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3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2" name="Freeform 1900"/>
                    <p:cNvSpPr>
                      <a:spLocks/>
                    </p:cNvSpPr>
                    <p:nvPr/>
                  </p:nvSpPr>
                  <p:spPr bwMode="auto">
                    <a:xfrm>
                      <a:off x="1083" y="3368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2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3" name="Freeform 1901"/>
                    <p:cNvSpPr>
                      <a:spLocks/>
                    </p:cNvSpPr>
                    <p:nvPr/>
                  </p:nvSpPr>
                  <p:spPr bwMode="auto">
                    <a:xfrm>
                      <a:off x="1083" y="33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4" name="Freeform 1902"/>
                    <p:cNvSpPr>
                      <a:spLocks/>
                    </p:cNvSpPr>
                    <p:nvPr/>
                  </p:nvSpPr>
                  <p:spPr bwMode="auto">
                    <a:xfrm>
                      <a:off x="1087" y="336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5" name="Freeform 1903"/>
                    <p:cNvSpPr>
                      <a:spLocks/>
                    </p:cNvSpPr>
                    <p:nvPr/>
                  </p:nvSpPr>
                  <p:spPr bwMode="auto">
                    <a:xfrm>
                      <a:off x="1090" y="3368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0 h 4"/>
                        <a:gd name="T6" fmla="*/ 0 w 3"/>
                        <a:gd name="T7" fmla="*/ 2 h 4"/>
                        <a:gd name="T8" fmla="*/ 2 w 3"/>
                        <a:gd name="T9" fmla="*/ 2 h 4"/>
                        <a:gd name="T10" fmla="*/ 2 w 3"/>
                        <a:gd name="T11" fmla="*/ 2 h 4"/>
                        <a:gd name="T12" fmla="*/ 2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4 h 4"/>
                        <a:gd name="T46" fmla="*/ 0 w 3"/>
                        <a:gd name="T47" fmla="*/ 4 h 4"/>
                        <a:gd name="T48" fmla="*/ 0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2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0 w 3"/>
                        <a:gd name="T71" fmla="*/ 2 h 4"/>
                        <a:gd name="T72" fmla="*/ 0 w 3"/>
                        <a:gd name="T73" fmla="*/ 2 h 4"/>
                        <a:gd name="T74" fmla="*/ 0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6" name="Freeform 1904"/>
                    <p:cNvSpPr>
                      <a:spLocks/>
                    </p:cNvSpPr>
                    <p:nvPr/>
                  </p:nvSpPr>
                  <p:spPr bwMode="auto">
                    <a:xfrm>
                      <a:off x="1093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7" name="Freeform 1905"/>
                    <p:cNvSpPr>
                      <a:spLocks/>
                    </p:cNvSpPr>
                    <p:nvPr/>
                  </p:nvSpPr>
                  <p:spPr bwMode="auto">
                    <a:xfrm>
                      <a:off x="1094" y="336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2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8" name="Freeform 1906"/>
                    <p:cNvSpPr>
                      <a:spLocks/>
                    </p:cNvSpPr>
                    <p:nvPr/>
                  </p:nvSpPr>
                  <p:spPr bwMode="auto">
                    <a:xfrm>
                      <a:off x="1096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59" name="Freeform 1907"/>
                    <p:cNvSpPr>
                      <a:spLocks/>
                    </p:cNvSpPr>
                    <p:nvPr/>
                  </p:nvSpPr>
                  <p:spPr bwMode="auto">
                    <a:xfrm>
                      <a:off x="1096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2 w 3"/>
                        <a:gd name="T5" fmla="*/ 3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0 h 4"/>
                        <a:gd name="T44" fmla="*/ 2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0" name="Freeform 1908"/>
                    <p:cNvSpPr>
                      <a:spLocks/>
                    </p:cNvSpPr>
                    <p:nvPr/>
                  </p:nvSpPr>
                  <p:spPr bwMode="auto">
                    <a:xfrm>
                      <a:off x="1100" y="3368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1" name="Freeform 1909"/>
                    <p:cNvSpPr>
                      <a:spLocks/>
                    </p:cNvSpPr>
                    <p:nvPr/>
                  </p:nvSpPr>
                  <p:spPr bwMode="auto">
                    <a:xfrm>
                      <a:off x="1103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2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2 w 2"/>
                        <a:gd name="T49" fmla="*/ 0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2" name="Freeform 1910"/>
                    <p:cNvSpPr>
                      <a:spLocks/>
                    </p:cNvSpPr>
                    <p:nvPr/>
                  </p:nvSpPr>
                  <p:spPr bwMode="auto">
                    <a:xfrm>
                      <a:off x="1106" y="336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3" name="Freeform 1911"/>
                    <p:cNvSpPr>
                      <a:spLocks/>
                    </p:cNvSpPr>
                    <p:nvPr/>
                  </p:nvSpPr>
                  <p:spPr bwMode="auto">
                    <a:xfrm>
                      <a:off x="1110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4" name="Freeform 1912"/>
                    <p:cNvSpPr>
                      <a:spLocks/>
                    </p:cNvSpPr>
                    <p:nvPr/>
                  </p:nvSpPr>
                  <p:spPr bwMode="auto">
                    <a:xfrm>
                      <a:off x="1110" y="336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5" name="Freeform 1913"/>
                    <p:cNvSpPr>
                      <a:spLocks/>
                    </p:cNvSpPr>
                    <p:nvPr/>
                  </p:nvSpPr>
                  <p:spPr bwMode="auto">
                    <a:xfrm>
                      <a:off x="1112" y="336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6" name="Freeform 1914"/>
                    <p:cNvSpPr>
                      <a:spLocks/>
                    </p:cNvSpPr>
                    <p:nvPr/>
                  </p:nvSpPr>
                  <p:spPr bwMode="auto">
                    <a:xfrm>
                      <a:off x="1113" y="33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4 h 4"/>
                        <a:gd name="T20" fmla="*/ 2 w 3"/>
                        <a:gd name="T21" fmla="*/ 3 h 4"/>
                        <a:gd name="T22" fmla="*/ 2 w 3"/>
                        <a:gd name="T23" fmla="*/ 3 h 4"/>
                        <a:gd name="T24" fmla="*/ 3 w 3"/>
                        <a:gd name="T25" fmla="*/ 2 h 4"/>
                        <a:gd name="T26" fmla="*/ 2 w 3"/>
                        <a:gd name="T27" fmla="*/ 2 h 4"/>
                        <a:gd name="T28" fmla="*/ 2 w 3"/>
                        <a:gd name="T29" fmla="*/ 2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7" name="Freeform 19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7" y="31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4 h 5"/>
                        <a:gd name="T6" fmla="*/ 3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0 w 3"/>
                        <a:gd name="T15" fmla="*/ 3 h 5"/>
                        <a:gd name="T16" fmla="*/ 0 w 3"/>
                        <a:gd name="T17" fmla="*/ 3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3 w 3"/>
                        <a:gd name="T29" fmla="*/ 0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3 w 3"/>
                        <a:gd name="T35" fmla="*/ 3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1 h 5"/>
                        <a:gd name="T50" fmla="*/ 3 w 3"/>
                        <a:gd name="T51" fmla="*/ 1 h 5"/>
                        <a:gd name="T52" fmla="*/ 3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3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8" name="Freeform 1916"/>
                    <p:cNvSpPr>
                      <a:spLocks/>
                    </p:cNvSpPr>
                    <p:nvPr/>
                  </p:nvSpPr>
                  <p:spPr bwMode="auto">
                    <a:xfrm>
                      <a:off x="1031" y="315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69" name="Freeform 191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5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1 w 2"/>
                        <a:gd name="T23" fmla="*/ 4 h 5"/>
                        <a:gd name="T24" fmla="*/ 1 w 2"/>
                        <a:gd name="T25" fmla="*/ 1 h 5"/>
                        <a:gd name="T26" fmla="*/ 0 w 2"/>
                        <a:gd name="T27" fmla="*/ 4 h 5"/>
                        <a:gd name="T28" fmla="*/ 1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1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0" name="Freeform 1918"/>
                    <p:cNvSpPr>
                      <a:spLocks/>
                    </p:cNvSpPr>
                    <p:nvPr/>
                  </p:nvSpPr>
                  <p:spPr bwMode="auto">
                    <a:xfrm>
                      <a:off x="1039" y="315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2 w 2"/>
                        <a:gd name="T7" fmla="*/ 1 h 6"/>
                        <a:gd name="T8" fmla="*/ 2 w 2"/>
                        <a:gd name="T9" fmla="*/ 3 h 6"/>
                        <a:gd name="T10" fmla="*/ 2 w 2"/>
                        <a:gd name="T11" fmla="*/ 4 h 6"/>
                        <a:gd name="T12" fmla="*/ 2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5 h 6"/>
                        <a:gd name="T18" fmla="*/ 2 w 2"/>
                        <a:gd name="T19" fmla="*/ 6 h 6"/>
                        <a:gd name="T20" fmla="*/ 2 w 2"/>
                        <a:gd name="T21" fmla="*/ 6 h 6"/>
                        <a:gd name="T22" fmla="*/ 0 w 2"/>
                        <a:gd name="T23" fmla="*/ 5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1 h 6"/>
                        <a:gd name="T34" fmla="*/ 0 w 2"/>
                        <a:gd name="T35" fmla="*/ 1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1" name="Freeform 1919"/>
                    <p:cNvSpPr>
                      <a:spLocks/>
                    </p:cNvSpPr>
                    <p:nvPr/>
                  </p:nvSpPr>
                  <p:spPr bwMode="auto">
                    <a:xfrm>
                      <a:off x="1042" y="315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2" name="Rectangle 19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4" y="3157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3" name="Freeform 192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7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2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3 h 5"/>
                        <a:gd name="T36" fmla="*/ 1 w 2"/>
                        <a:gd name="T37" fmla="*/ 1 h 5"/>
                        <a:gd name="T38" fmla="*/ 1 w 2"/>
                        <a:gd name="T39" fmla="*/ 1 h 5"/>
                        <a:gd name="T40" fmla="*/ 1 w 2"/>
                        <a:gd name="T41" fmla="*/ 1 h 5"/>
                        <a:gd name="T42" fmla="*/ 1 w 2"/>
                        <a:gd name="T43" fmla="*/ 3 h 5"/>
                        <a:gd name="T44" fmla="*/ 1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4" name="Freeform 1922"/>
                    <p:cNvSpPr>
                      <a:spLocks/>
                    </p:cNvSpPr>
                    <p:nvPr/>
                  </p:nvSpPr>
                  <p:spPr bwMode="auto">
                    <a:xfrm>
                      <a:off x="1050" y="3154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5" name="Freeform 19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3" y="315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1 w 1"/>
                        <a:gd name="T9" fmla="*/ 0 h 4"/>
                        <a:gd name="T10" fmla="*/ 0 w 1"/>
                        <a:gd name="T11" fmla="*/ 2 h 4"/>
                        <a:gd name="T12" fmla="*/ 0 w 1"/>
                        <a:gd name="T13" fmla="*/ 2 h 4"/>
                        <a:gd name="T14" fmla="*/ 0 w 1"/>
                        <a:gd name="T15" fmla="*/ 2 h 4"/>
                        <a:gd name="T16" fmla="*/ 0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3 h 4"/>
                        <a:gd name="T42" fmla="*/ 1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6" name="Freeform 1924"/>
                    <p:cNvSpPr>
                      <a:spLocks/>
                    </p:cNvSpPr>
                    <p:nvPr/>
                  </p:nvSpPr>
                  <p:spPr bwMode="auto">
                    <a:xfrm>
                      <a:off x="1055" y="3154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1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1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1 w 4"/>
                        <a:gd name="T85" fmla="*/ 3 h 5"/>
                        <a:gd name="T86" fmla="*/ 1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1 w 4"/>
                        <a:gd name="T109" fmla="*/ 1 h 5"/>
                        <a:gd name="T110" fmla="*/ 1 w 4"/>
                        <a:gd name="T111" fmla="*/ 1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7" name="Freeform 19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9" y="3154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2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4 h 5"/>
                        <a:gd name="T18" fmla="*/ 0 w 3"/>
                        <a:gd name="T19" fmla="*/ 4 h 5"/>
                        <a:gd name="T20" fmla="*/ 2 w 3"/>
                        <a:gd name="T21" fmla="*/ 0 h 5"/>
                        <a:gd name="T22" fmla="*/ 2 w 3"/>
                        <a:gd name="T23" fmla="*/ 4 h 5"/>
                        <a:gd name="T24" fmla="*/ 2 w 3"/>
                        <a:gd name="T25" fmla="*/ 1 h 5"/>
                        <a:gd name="T26" fmla="*/ 1 w 3"/>
                        <a:gd name="T27" fmla="*/ 4 h 5"/>
                        <a:gd name="T28" fmla="*/ 2 w 3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1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8" name="Freeform 1926"/>
                    <p:cNvSpPr>
                      <a:spLocks/>
                    </p:cNvSpPr>
                    <p:nvPr/>
                  </p:nvSpPr>
                  <p:spPr bwMode="auto">
                    <a:xfrm>
                      <a:off x="1062" y="31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2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79" name="Freeform 1927"/>
                    <p:cNvSpPr>
                      <a:spLocks/>
                    </p:cNvSpPr>
                    <p:nvPr/>
                  </p:nvSpPr>
                  <p:spPr bwMode="auto">
                    <a:xfrm>
                      <a:off x="1065" y="3154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3 h 5"/>
                        <a:gd name="T8" fmla="*/ 1 w 4"/>
                        <a:gd name="T9" fmla="*/ 3 h 5"/>
                        <a:gd name="T10" fmla="*/ 1 w 4"/>
                        <a:gd name="T11" fmla="*/ 3 h 5"/>
                        <a:gd name="T12" fmla="*/ 2 w 4"/>
                        <a:gd name="T13" fmla="*/ 3 h 5"/>
                        <a:gd name="T14" fmla="*/ 2 w 4"/>
                        <a:gd name="T15" fmla="*/ 3 h 5"/>
                        <a:gd name="T16" fmla="*/ 2 w 4"/>
                        <a:gd name="T17" fmla="*/ 3 h 5"/>
                        <a:gd name="T18" fmla="*/ 4 w 4"/>
                        <a:gd name="T19" fmla="*/ 4 h 5"/>
                        <a:gd name="T20" fmla="*/ 2 w 4"/>
                        <a:gd name="T21" fmla="*/ 4 h 5"/>
                        <a:gd name="T22" fmla="*/ 2 w 4"/>
                        <a:gd name="T23" fmla="*/ 4 h 5"/>
                        <a:gd name="T24" fmla="*/ 2 w 4"/>
                        <a:gd name="T25" fmla="*/ 4 h 5"/>
                        <a:gd name="T26" fmla="*/ 2 w 4"/>
                        <a:gd name="T27" fmla="*/ 5 h 5"/>
                        <a:gd name="T28" fmla="*/ 2 w 4"/>
                        <a:gd name="T29" fmla="*/ 5 h 5"/>
                        <a:gd name="T30" fmla="*/ 1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4 h 5"/>
                        <a:gd name="T52" fmla="*/ 1 w 4"/>
                        <a:gd name="T53" fmla="*/ 5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3 h 5"/>
                        <a:gd name="T64" fmla="*/ 2 w 4"/>
                        <a:gd name="T65" fmla="*/ 3 h 5"/>
                        <a:gd name="T66" fmla="*/ 2 w 4"/>
                        <a:gd name="T67" fmla="*/ 3 h 5"/>
                        <a:gd name="T68" fmla="*/ 1 w 4"/>
                        <a:gd name="T69" fmla="*/ 3 h 5"/>
                        <a:gd name="T70" fmla="*/ 1 w 4"/>
                        <a:gd name="T71" fmla="*/ 3 h 5"/>
                        <a:gd name="T72" fmla="*/ 1 w 4"/>
                        <a:gd name="T73" fmla="*/ 3 h 5"/>
                        <a:gd name="T74" fmla="*/ 1 w 4"/>
                        <a:gd name="T75" fmla="*/ 0 h 5"/>
                        <a:gd name="T76" fmla="*/ 2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0" name="Freeform 19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3 h 5"/>
                        <a:gd name="T36" fmla="*/ 1 w 2"/>
                        <a:gd name="T37" fmla="*/ 1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3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1" name="Freeform 1929"/>
                    <p:cNvSpPr>
                      <a:spLocks/>
                    </p:cNvSpPr>
                    <p:nvPr/>
                  </p:nvSpPr>
                  <p:spPr bwMode="auto">
                    <a:xfrm>
                      <a:off x="1027" y="31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4 h 5"/>
                        <a:gd name="T14" fmla="*/ 3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3 h 5"/>
                        <a:gd name="T30" fmla="*/ 0 w 3"/>
                        <a:gd name="T31" fmla="*/ 3 h 5"/>
                        <a:gd name="T32" fmla="*/ 1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0 w 3"/>
                        <a:gd name="T47" fmla="*/ 0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1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0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2" name="Freeform 1930"/>
                    <p:cNvSpPr>
                      <a:spLocks/>
                    </p:cNvSpPr>
                    <p:nvPr/>
                  </p:nvSpPr>
                  <p:spPr bwMode="auto">
                    <a:xfrm>
                      <a:off x="1028" y="3155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0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0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0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0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3" name="Freeform 1931"/>
                    <p:cNvSpPr>
                      <a:spLocks/>
                    </p:cNvSpPr>
                    <p:nvPr/>
                  </p:nvSpPr>
                  <p:spPr bwMode="auto">
                    <a:xfrm>
                      <a:off x="1027" y="3157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1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1 w 3"/>
                        <a:gd name="T15" fmla="*/ 1 h 2"/>
                        <a:gd name="T16" fmla="*/ 1 w 3"/>
                        <a:gd name="T17" fmla="*/ 1 h 2"/>
                        <a:gd name="T18" fmla="*/ 1 w 3"/>
                        <a:gd name="T19" fmla="*/ 1 h 2"/>
                        <a:gd name="T20" fmla="*/ 1 w 3"/>
                        <a:gd name="T21" fmla="*/ 2 h 2"/>
                        <a:gd name="T22" fmla="*/ 3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0 h 2"/>
                        <a:gd name="T32" fmla="*/ 3 w 3"/>
                        <a:gd name="T33" fmla="*/ 0 h 2"/>
                        <a:gd name="T34" fmla="*/ 3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4" name="Freeform 1932"/>
                    <p:cNvSpPr>
                      <a:spLocks/>
                    </p:cNvSpPr>
                    <p:nvPr/>
                  </p:nvSpPr>
                  <p:spPr bwMode="auto">
                    <a:xfrm>
                      <a:off x="1031" y="315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5" name="Freeform 1933"/>
                    <p:cNvSpPr>
                      <a:spLocks/>
                    </p:cNvSpPr>
                    <p:nvPr/>
                  </p:nvSpPr>
                  <p:spPr bwMode="auto">
                    <a:xfrm>
                      <a:off x="1035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6" name="Freeform 1934"/>
                    <p:cNvSpPr>
                      <a:spLocks/>
                    </p:cNvSpPr>
                    <p:nvPr/>
                  </p:nvSpPr>
                  <p:spPr bwMode="auto">
                    <a:xfrm>
                      <a:off x="1035" y="315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7" name="Freeform 1935"/>
                    <p:cNvSpPr>
                      <a:spLocks/>
                    </p:cNvSpPr>
                    <p:nvPr/>
                  </p:nvSpPr>
                  <p:spPr bwMode="auto">
                    <a:xfrm>
                      <a:off x="1039" y="3154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2 w 2"/>
                        <a:gd name="T3" fmla="*/ 0 h 6"/>
                        <a:gd name="T4" fmla="*/ 2 w 2"/>
                        <a:gd name="T5" fmla="*/ 1 h 6"/>
                        <a:gd name="T6" fmla="*/ 2 w 2"/>
                        <a:gd name="T7" fmla="*/ 1 h 6"/>
                        <a:gd name="T8" fmla="*/ 2 w 2"/>
                        <a:gd name="T9" fmla="*/ 3 h 6"/>
                        <a:gd name="T10" fmla="*/ 2 w 2"/>
                        <a:gd name="T11" fmla="*/ 4 h 6"/>
                        <a:gd name="T12" fmla="*/ 2 w 2"/>
                        <a:gd name="T13" fmla="*/ 4 h 6"/>
                        <a:gd name="T14" fmla="*/ 2 w 2"/>
                        <a:gd name="T15" fmla="*/ 5 h 6"/>
                        <a:gd name="T16" fmla="*/ 2 w 2"/>
                        <a:gd name="T17" fmla="*/ 5 h 6"/>
                        <a:gd name="T18" fmla="*/ 2 w 2"/>
                        <a:gd name="T19" fmla="*/ 6 h 6"/>
                        <a:gd name="T20" fmla="*/ 2 w 2"/>
                        <a:gd name="T21" fmla="*/ 6 h 6"/>
                        <a:gd name="T22" fmla="*/ 0 w 2"/>
                        <a:gd name="T23" fmla="*/ 5 h 6"/>
                        <a:gd name="T24" fmla="*/ 0 w 2"/>
                        <a:gd name="T25" fmla="*/ 5 h 6"/>
                        <a:gd name="T26" fmla="*/ 0 w 2"/>
                        <a:gd name="T27" fmla="*/ 4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1 h 6"/>
                        <a:gd name="T34" fmla="*/ 0 w 2"/>
                        <a:gd name="T35" fmla="*/ 1 h 6"/>
                        <a:gd name="T36" fmla="*/ 2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8" name="Freeform 1936"/>
                    <p:cNvSpPr>
                      <a:spLocks/>
                    </p:cNvSpPr>
                    <p:nvPr/>
                  </p:nvSpPr>
                  <p:spPr bwMode="auto">
                    <a:xfrm>
                      <a:off x="1042" y="315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89" name="Rectangle 193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4" y="3157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0" name="Freeform 1938"/>
                    <p:cNvSpPr>
                      <a:spLocks/>
                    </p:cNvSpPr>
                    <p:nvPr/>
                  </p:nvSpPr>
                  <p:spPr bwMode="auto">
                    <a:xfrm>
                      <a:off x="1047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1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1" name="Freeform 1939"/>
                    <p:cNvSpPr>
                      <a:spLocks/>
                    </p:cNvSpPr>
                    <p:nvPr/>
                  </p:nvSpPr>
                  <p:spPr bwMode="auto">
                    <a:xfrm>
                      <a:off x="1048" y="315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0 h 2"/>
                        <a:gd name="T26" fmla="*/ 1 w 1"/>
                        <a:gd name="T27" fmla="*/ 0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2" name="Freeform 1940"/>
                    <p:cNvSpPr>
                      <a:spLocks/>
                    </p:cNvSpPr>
                    <p:nvPr/>
                  </p:nvSpPr>
                  <p:spPr bwMode="auto">
                    <a:xfrm>
                      <a:off x="1047" y="315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1 w 2"/>
                        <a:gd name="T15" fmla="*/ 1 h 2"/>
                        <a:gd name="T16" fmla="*/ 1 w 2"/>
                        <a:gd name="T17" fmla="*/ 1 h 2"/>
                        <a:gd name="T18" fmla="*/ 1 w 2"/>
                        <a:gd name="T19" fmla="*/ 1 h 2"/>
                        <a:gd name="T20" fmla="*/ 1 w 2"/>
                        <a:gd name="T21" fmla="*/ 2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3" name="Freeform 1941"/>
                    <p:cNvSpPr>
                      <a:spLocks/>
                    </p:cNvSpPr>
                    <p:nvPr/>
                  </p:nvSpPr>
                  <p:spPr bwMode="auto">
                    <a:xfrm>
                      <a:off x="1050" y="3154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5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3 h 6"/>
                        <a:gd name="T12" fmla="*/ 0 w 2"/>
                        <a:gd name="T13" fmla="*/ 3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4" name="Freeform 1942"/>
                    <p:cNvSpPr>
                      <a:spLocks/>
                    </p:cNvSpPr>
                    <p:nvPr/>
                  </p:nvSpPr>
                  <p:spPr bwMode="auto">
                    <a:xfrm>
                      <a:off x="1053" y="315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1 w 1"/>
                        <a:gd name="T9" fmla="*/ 0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5" name="Freeform 1943"/>
                    <p:cNvSpPr>
                      <a:spLocks/>
                    </p:cNvSpPr>
                    <p:nvPr/>
                  </p:nvSpPr>
                  <p:spPr bwMode="auto">
                    <a:xfrm>
                      <a:off x="1053" y="315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1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6" name="Freeform 1944"/>
                    <p:cNvSpPr>
                      <a:spLocks/>
                    </p:cNvSpPr>
                    <p:nvPr/>
                  </p:nvSpPr>
                  <p:spPr bwMode="auto">
                    <a:xfrm>
                      <a:off x="1055" y="3154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1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1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1 w 4"/>
                        <a:gd name="T85" fmla="*/ 3 h 5"/>
                        <a:gd name="T86" fmla="*/ 1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1 w 4"/>
                        <a:gd name="T109" fmla="*/ 1 h 5"/>
                        <a:gd name="T110" fmla="*/ 1 w 4"/>
                        <a:gd name="T111" fmla="*/ 1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7" name="Freeform 1945"/>
                    <p:cNvSpPr>
                      <a:spLocks/>
                    </p:cNvSpPr>
                    <p:nvPr/>
                  </p:nvSpPr>
                  <p:spPr bwMode="auto">
                    <a:xfrm>
                      <a:off x="1059" y="3154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2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4 h 5"/>
                        <a:gd name="T18" fmla="*/ 0 w 3"/>
                        <a:gd name="T19" fmla="*/ 4 h 5"/>
                        <a:gd name="T20" fmla="*/ 2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8" name="Freeform 1946"/>
                    <p:cNvSpPr>
                      <a:spLocks/>
                    </p:cNvSpPr>
                    <p:nvPr/>
                  </p:nvSpPr>
                  <p:spPr bwMode="auto">
                    <a:xfrm>
                      <a:off x="1060" y="315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299" name="Freeform 1947"/>
                    <p:cNvSpPr>
                      <a:spLocks/>
                    </p:cNvSpPr>
                    <p:nvPr/>
                  </p:nvSpPr>
                  <p:spPr bwMode="auto">
                    <a:xfrm>
                      <a:off x="1062" y="31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2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0" name="Freeform 1948"/>
                    <p:cNvSpPr>
                      <a:spLocks/>
                    </p:cNvSpPr>
                    <p:nvPr/>
                  </p:nvSpPr>
                  <p:spPr bwMode="auto">
                    <a:xfrm>
                      <a:off x="1065" y="3154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3 h 5"/>
                        <a:gd name="T8" fmla="*/ 1 w 4"/>
                        <a:gd name="T9" fmla="*/ 3 h 5"/>
                        <a:gd name="T10" fmla="*/ 1 w 4"/>
                        <a:gd name="T11" fmla="*/ 3 h 5"/>
                        <a:gd name="T12" fmla="*/ 2 w 4"/>
                        <a:gd name="T13" fmla="*/ 3 h 5"/>
                        <a:gd name="T14" fmla="*/ 2 w 4"/>
                        <a:gd name="T15" fmla="*/ 3 h 5"/>
                        <a:gd name="T16" fmla="*/ 2 w 4"/>
                        <a:gd name="T17" fmla="*/ 3 h 5"/>
                        <a:gd name="T18" fmla="*/ 4 w 4"/>
                        <a:gd name="T19" fmla="*/ 4 h 5"/>
                        <a:gd name="T20" fmla="*/ 2 w 4"/>
                        <a:gd name="T21" fmla="*/ 4 h 5"/>
                        <a:gd name="T22" fmla="*/ 2 w 4"/>
                        <a:gd name="T23" fmla="*/ 4 h 5"/>
                        <a:gd name="T24" fmla="*/ 2 w 4"/>
                        <a:gd name="T25" fmla="*/ 4 h 5"/>
                        <a:gd name="T26" fmla="*/ 2 w 4"/>
                        <a:gd name="T27" fmla="*/ 5 h 5"/>
                        <a:gd name="T28" fmla="*/ 2 w 4"/>
                        <a:gd name="T29" fmla="*/ 5 h 5"/>
                        <a:gd name="T30" fmla="*/ 1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4 h 5"/>
                        <a:gd name="T52" fmla="*/ 1 w 4"/>
                        <a:gd name="T53" fmla="*/ 5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3 h 5"/>
                        <a:gd name="T64" fmla="*/ 2 w 4"/>
                        <a:gd name="T65" fmla="*/ 3 h 5"/>
                        <a:gd name="T66" fmla="*/ 2 w 4"/>
                        <a:gd name="T67" fmla="*/ 3 h 5"/>
                        <a:gd name="T68" fmla="*/ 1 w 4"/>
                        <a:gd name="T69" fmla="*/ 3 h 5"/>
                        <a:gd name="T70" fmla="*/ 1 w 4"/>
                        <a:gd name="T71" fmla="*/ 3 h 5"/>
                        <a:gd name="T72" fmla="*/ 1 w 4"/>
                        <a:gd name="T73" fmla="*/ 3 h 5"/>
                        <a:gd name="T74" fmla="*/ 1 w 4"/>
                        <a:gd name="T75" fmla="*/ 0 h 5"/>
                        <a:gd name="T76" fmla="*/ 2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1" name="Freeform 1949"/>
                    <p:cNvSpPr>
                      <a:spLocks/>
                    </p:cNvSpPr>
                    <p:nvPr/>
                  </p:nvSpPr>
                  <p:spPr bwMode="auto">
                    <a:xfrm>
                      <a:off x="1069" y="31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1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2" name="Freeform 1950"/>
                    <p:cNvSpPr>
                      <a:spLocks/>
                    </p:cNvSpPr>
                    <p:nvPr/>
                  </p:nvSpPr>
                  <p:spPr bwMode="auto">
                    <a:xfrm>
                      <a:off x="1069" y="315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1 w 2"/>
                        <a:gd name="T7" fmla="*/ 0 h 2"/>
                        <a:gd name="T8" fmla="*/ 0 w 2"/>
                        <a:gd name="T9" fmla="*/ 0 h 2"/>
                        <a:gd name="T10" fmla="*/ 1 w 2"/>
                        <a:gd name="T11" fmla="*/ 0 h 2"/>
                        <a:gd name="T12" fmla="*/ 1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0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3" name="Freeform 1951"/>
                    <p:cNvSpPr>
                      <a:spLocks/>
                    </p:cNvSpPr>
                    <p:nvPr/>
                  </p:nvSpPr>
                  <p:spPr bwMode="auto">
                    <a:xfrm>
                      <a:off x="1069" y="315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1 w 2"/>
                        <a:gd name="T15" fmla="*/ 1 h 2"/>
                        <a:gd name="T16" fmla="*/ 1 w 2"/>
                        <a:gd name="T17" fmla="*/ 1 h 2"/>
                        <a:gd name="T18" fmla="*/ 1 w 2"/>
                        <a:gd name="T19" fmla="*/ 1 h 2"/>
                        <a:gd name="T20" fmla="*/ 1 w 2"/>
                        <a:gd name="T21" fmla="*/ 2 h 2"/>
                        <a:gd name="T22" fmla="*/ 1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4" name="Freeform 195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7" y="31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3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0 w 3"/>
                        <a:gd name="T15" fmla="*/ 3 h 5"/>
                        <a:gd name="T16" fmla="*/ 0 w 3"/>
                        <a:gd name="T17" fmla="*/ 3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0 w 3"/>
                        <a:gd name="T23" fmla="*/ 2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3 h 5"/>
                        <a:gd name="T36" fmla="*/ 1 w 3"/>
                        <a:gd name="T37" fmla="*/ 2 h 5"/>
                        <a:gd name="T38" fmla="*/ 1 w 3"/>
                        <a:gd name="T39" fmla="*/ 2 h 5"/>
                        <a:gd name="T40" fmla="*/ 0 w 3"/>
                        <a:gd name="T41" fmla="*/ 2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3 w 3"/>
                        <a:gd name="T51" fmla="*/ 2 h 5"/>
                        <a:gd name="T52" fmla="*/ 3 w 3"/>
                        <a:gd name="T53" fmla="*/ 2 h 5"/>
                        <a:gd name="T54" fmla="*/ 1 w 3"/>
                        <a:gd name="T55" fmla="*/ 2 h 5"/>
                        <a:gd name="T56" fmla="*/ 1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5 h 5"/>
                        <a:gd name="T66" fmla="*/ 3 w 3"/>
                        <a:gd name="T67" fmla="*/ 5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5" name="Freeform 1953"/>
                    <p:cNvSpPr>
                      <a:spLocks/>
                    </p:cNvSpPr>
                    <p:nvPr/>
                  </p:nvSpPr>
                  <p:spPr bwMode="auto">
                    <a:xfrm>
                      <a:off x="1031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6" name="Freeform 195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3" y="316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4 h 5"/>
                        <a:gd name="T24" fmla="*/ 3 w 4"/>
                        <a:gd name="T25" fmla="*/ 2 h 5"/>
                        <a:gd name="T26" fmla="*/ 2 w 4"/>
                        <a:gd name="T27" fmla="*/ 4 h 5"/>
                        <a:gd name="T28" fmla="*/ 3 w 4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4"/>
                          </a:move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7" name="Freeform 1955"/>
                    <p:cNvSpPr>
                      <a:spLocks/>
                    </p:cNvSpPr>
                    <p:nvPr/>
                  </p:nvSpPr>
                  <p:spPr bwMode="auto">
                    <a:xfrm>
                      <a:off x="1039" y="3161"/>
                      <a:ext cx="2" cy="7"/>
                    </a:xfrm>
                    <a:custGeom>
                      <a:avLst/>
                      <a:gdLst>
                        <a:gd name="T0" fmla="*/ 2 w 2"/>
                        <a:gd name="T1" fmla="*/ 0 h 7"/>
                        <a:gd name="T2" fmla="*/ 2 w 2"/>
                        <a:gd name="T3" fmla="*/ 0 h 7"/>
                        <a:gd name="T4" fmla="*/ 2 w 2"/>
                        <a:gd name="T5" fmla="*/ 2 h 7"/>
                        <a:gd name="T6" fmla="*/ 2 w 2"/>
                        <a:gd name="T7" fmla="*/ 2 h 7"/>
                        <a:gd name="T8" fmla="*/ 2 w 2"/>
                        <a:gd name="T9" fmla="*/ 3 h 7"/>
                        <a:gd name="T10" fmla="*/ 2 w 2"/>
                        <a:gd name="T11" fmla="*/ 4 h 7"/>
                        <a:gd name="T12" fmla="*/ 2 w 2"/>
                        <a:gd name="T13" fmla="*/ 4 h 7"/>
                        <a:gd name="T14" fmla="*/ 2 w 2"/>
                        <a:gd name="T15" fmla="*/ 5 h 7"/>
                        <a:gd name="T16" fmla="*/ 2 w 2"/>
                        <a:gd name="T17" fmla="*/ 5 h 7"/>
                        <a:gd name="T18" fmla="*/ 2 w 2"/>
                        <a:gd name="T19" fmla="*/ 7 h 7"/>
                        <a:gd name="T20" fmla="*/ 2 w 2"/>
                        <a:gd name="T21" fmla="*/ 7 h 7"/>
                        <a:gd name="T22" fmla="*/ 0 w 2"/>
                        <a:gd name="T23" fmla="*/ 5 h 7"/>
                        <a:gd name="T24" fmla="*/ 0 w 2"/>
                        <a:gd name="T25" fmla="*/ 5 h 7"/>
                        <a:gd name="T26" fmla="*/ 0 w 2"/>
                        <a:gd name="T27" fmla="*/ 4 h 7"/>
                        <a:gd name="T28" fmla="*/ 0 w 2"/>
                        <a:gd name="T29" fmla="*/ 4 h 7"/>
                        <a:gd name="T30" fmla="*/ 0 w 2"/>
                        <a:gd name="T31" fmla="*/ 3 h 7"/>
                        <a:gd name="T32" fmla="*/ 0 w 2"/>
                        <a:gd name="T33" fmla="*/ 2 h 7"/>
                        <a:gd name="T34" fmla="*/ 0 w 2"/>
                        <a:gd name="T35" fmla="*/ 2 h 7"/>
                        <a:gd name="T36" fmla="*/ 2 w 2"/>
                        <a:gd name="T37" fmla="*/ 0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7"/>
                        <a:gd name="T59" fmla="*/ 2 w 2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7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7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8" name="Freeform 1956"/>
                    <p:cNvSpPr>
                      <a:spLocks/>
                    </p:cNvSpPr>
                    <p:nvPr/>
                  </p:nvSpPr>
                  <p:spPr bwMode="auto">
                    <a:xfrm>
                      <a:off x="1042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09" name="Freeform 195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4" y="31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1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3 w 4"/>
                        <a:gd name="T85" fmla="*/ 2 h 5"/>
                        <a:gd name="T86" fmla="*/ 1 w 4"/>
                        <a:gd name="T87" fmla="*/ 2 h 5"/>
                        <a:gd name="T88" fmla="*/ 1 w 4"/>
                        <a:gd name="T89" fmla="*/ 2 h 5"/>
                        <a:gd name="T90" fmla="*/ 1 w 4"/>
                        <a:gd name="T91" fmla="*/ 2 h 5"/>
                        <a:gd name="T92" fmla="*/ 1 w 4"/>
                        <a:gd name="T93" fmla="*/ 2 h 5"/>
                        <a:gd name="T94" fmla="*/ 1 w 4"/>
                        <a:gd name="T95" fmla="*/ 2 h 5"/>
                        <a:gd name="T96" fmla="*/ 1 w 4"/>
                        <a:gd name="T97" fmla="*/ 3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0" name="Rectangle 1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8" y="3164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1" name="Freeform 1959"/>
                    <p:cNvSpPr>
                      <a:spLocks/>
                    </p:cNvSpPr>
                    <p:nvPr/>
                  </p:nvSpPr>
                  <p:spPr bwMode="auto">
                    <a:xfrm>
                      <a:off x="1050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2" name="Freeform 1960"/>
                    <p:cNvSpPr>
                      <a:spLocks/>
                    </p:cNvSpPr>
                    <p:nvPr/>
                  </p:nvSpPr>
                  <p:spPr bwMode="auto">
                    <a:xfrm>
                      <a:off x="1054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3" name="Freeform 1961"/>
                    <p:cNvSpPr>
                      <a:spLocks/>
                    </p:cNvSpPr>
                    <p:nvPr/>
                  </p:nvSpPr>
                  <p:spPr bwMode="auto">
                    <a:xfrm>
                      <a:off x="1056" y="3161"/>
                      <a:ext cx="2" cy="7"/>
                    </a:xfrm>
                    <a:custGeom>
                      <a:avLst/>
                      <a:gdLst>
                        <a:gd name="T0" fmla="*/ 2 w 2"/>
                        <a:gd name="T1" fmla="*/ 7 h 7"/>
                        <a:gd name="T2" fmla="*/ 0 w 2"/>
                        <a:gd name="T3" fmla="*/ 7 h 7"/>
                        <a:gd name="T4" fmla="*/ 2 w 2"/>
                        <a:gd name="T5" fmla="*/ 5 h 7"/>
                        <a:gd name="T6" fmla="*/ 2 w 2"/>
                        <a:gd name="T7" fmla="*/ 5 h 7"/>
                        <a:gd name="T8" fmla="*/ 2 w 2"/>
                        <a:gd name="T9" fmla="*/ 4 h 7"/>
                        <a:gd name="T10" fmla="*/ 2 w 2"/>
                        <a:gd name="T11" fmla="*/ 3 h 7"/>
                        <a:gd name="T12" fmla="*/ 2 w 2"/>
                        <a:gd name="T13" fmla="*/ 3 h 7"/>
                        <a:gd name="T14" fmla="*/ 2 w 2"/>
                        <a:gd name="T15" fmla="*/ 2 h 7"/>
                        <a:gd name="T16" fmla="*/ 2 w 2"/>
                        <a:gd name="T17" fmla="*/ 2 h 7"/>
                        <a:gd name="T18" fmla="*/ 2 w 2"/>
                        <a:gd name="T19" fmla="*/ 0 h 7"/>
                        <a:gd name="T20" fmla="*/ 2 w 2"/>
                        <a:gd name="T21" fmla="*/ 0 h 7"/>
                        <a:gd name="T22" fmla="*/ 2 w 2"/>
                        <a:gd name="T23" fmla="*/ 2 h 7"/>
                        <a:gd name="T24" fmla="*/ 2 w 2"/>
                        <a:gd name="T25" fmla="*/ 2 h 7"/>
                        <a:gd name="T26" fmla="*/ 2 w 2"/>
                        <a:gd name="T27" fmla="*/ 3 h 7"/>
                        <a:gd name="T28" fmla="*/ 2 w 2"/>
                        <a:gd name="T29" fmla="*/ 3 h 7"/>
                        <a:gd name="T30" fmla="*/ 2 w 2"/>
                        <a:gd name="T31" fmla="*/ 4 h 7"/>
                        <a:gd name="T32" fmla="*/ 2 w 2"/>
                        <a:gd name="T33" fmla="*/ 5 h 7"/>
                        <a:gd name="T34" fmla="*/ 2 w 2"/>
                        <a:gd name="T35" fmla="*/ 5 h 7"/>
                        <a:gd name="T36" fmla="*/ 2 w 2"/>
                        <a:gd name="T37" fmla="*/ 7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7"/>
                        <a:gd name="T59" fmla="*/ 2 w 2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7">
                          <a:moveTo>
                            <a:pt x="2" y="7"/>
                          </a:moveTo>
                          <a:lnTo>
                            <a:pt x="0" y="7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7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4" name="Freeform 19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9" y="3163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1 w 1"/>
                        <a:gd name="T17" fmla="*/ 1 h 3"/>
                        <a:gd name="T18" fmla="*/ 1 w 1"/>
                        <a:gd name="T19" fmla="*/ 1 h 3"/>
                        <a:gd name="T20" fmla="*/ 1 w 1"/>
                        <a:gd name="T21" fmla="*/ 1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0 h 3"/>
                        <a:gd name="T28" fmla="*/ 1 w 1"/>
                        <a:gd name="T29" fmla="*/ 0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2 h 3"/>
                        <a:gd name="T36" fmla="*/ 1 w 1"/>
                        <a:gd name="T37" fmla="*/ 2 h 3"/>
                        <a:gd name="T38" fmla="*/ 1 w 1"/>
                        <a:gd name="T39" fmla="*/ 2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1 w 1"/>
                        <a:gd name="T51" fmla="*/ 3 h 3"/>
                        <a:gd name="T52" fmla="*/ 1 w 1"/>
                        <a:gd name="T53" fmla="*/ 3 h 3"/>
                        <a:gd name="T54" fmla="*/ 1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1 w 1"/>
                        <a:gd name="T63" fmla="*/ 2 h 3"/>
                        <a:gd name="T64" fmla="*/ 1 w 1"/>
                        <a:gd name="T65" fmla="*/ 2 h 3"/>
                        <a:gd name="T66" fmla="*/ 1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5" name="Freeform 19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2" y="31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2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3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3 w 3"/>
                        <a:gd name="T51" fmla="*/ 0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2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5 h 5"/>
                        <a:gd name="T68" fmla="*/ 2 w 3"/>
                        <a:gd name="T69" fmla="*/ 5 h 5"/>
                        <a:gd name="T70" fmla="*/ 2 w 3"/>
                        <a:gd name="T71" fmla="*/ 5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4 h 5"/>
                        <a:gd name="T78" fmla="*/ 3 w 3"/>
                        <a:gd name="T79" fmla="*/ 4 h 5"/>
                        <a:gd name="T80" fmla="*/ 3 w 3"/>
                        <a:gd name="T81" fmla="*/ 3 h 5"/>
                        <a:gd name="T82" fmla="*/ 2 w 3"/>
                        <a:gd name="T83" fmla="*/ 3 h 5"/>
                        <a:gd name="T84" fmla="*/ 2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6" name="Freeform 1964"/>
                    <p:cNvSpPr>
                      <a:spLocks/>
                    </p:cNvSpPr>
                    <p:nvPr/>
                  </p:nvSpPr>
                  <p:spPr bwMode="auto">
                    <a:xfrm>
                      <a:off x="1066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1 w 3"/>
                        <a:gd name="T27" fmla="*/ 4 h 5"/>
                        <a:gd name="T28" fmla="*/ 0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1 w 3"/>
                        <a:gd name="T37" fmla="*/ 3 h 5"/>
                        <a:gd name="T38" fmla="*/ 1 w 3"/>
                        <a:gd name="T39" fmla="*/ 3 h 5"/>
                        <a:gd name="T40" fmla="*/ 3 w 3"/>
                        <a:gd name="T41" fmla="*/ 3 h 5"/>
                        <a:gd name="T42" fmla="*/ 3 w 3"/>
                        <a:gd name="T43" fmla="*/ 3 h 5"/>
                        <a:gd name="T44" fmla="*/ 3 w 3"/>
                        <a:gd name="T45" fmla="*/ 2 h 5"/>
                        <a:gd name="T46" fmla="*/ 3 w 3"/>
                        <a:gd name="T47" fmla="*/ 2 h 5"/>
                        <a:gd name="T48" fmla="*/ 1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2 h 5"/>
                        <a:gd name="T56" fmla="*/ 0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7" name="Freeform 19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1 w 3"/>
                        <a:gd name="T51" fmla="*/ 3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2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1 w 3"/>
                        <a:gd name="T95" fmla="*/ 2 h 5"/>
                        <a:gd name="T96" fmla="*/ 1 w 3"/>
                        <a:gd name="T97" fmla="*/ 3 h 5"/>
                        <a:gd name="T98" fmla="*/ 1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8" name="Freeform 19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2" y="31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1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3 w 4"/>
                        <a:gd name="T85" fmla="*/ 2 h 5"/>
                        <a:gd name="T86" fmla="*/ 1 w 4"/>
                        <a:gd name="T87" fmla="*/ 2 h 5"/>
                        <a:gd name="T88" fmla="*/ 1 w 4"/>
                        <a:gd name="T89" fmla="*/ 2 h 5"/>
                        <a:gd name="T90" fmla="*/ 1 w 4"/>
                        <a:gd name="T91" fmla="*/ 2 h 5"/>
                        <a:gd name="T92" fmla="*/ 1 w 4"/>
                        <a:gd name="T93" fmla="*/ 2 h 5"/>
                        <a:gd name="T94" fmla="*/ 1 w 4"/>
                        <a:gd name="T95" fmla="*/ 2 h 5"/>
                        <a:gd name="T96" fmla="*/ 1 w 4"/>
                        <a:gd name="T97" fmla="*/ 3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19" name="Freeform 1967"/>
                    <p:cNvSpPr>
                      <a:spLocks/>
                    </p:cNvSpPr>
                    <p:nvPr/>
                  </p:nvSpPr>
                  <p:spPr bwMode="auto">
                    <a:xfrm>
                      <a:off x="1076" y="316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0" name="Freeform 196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8" y="3161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5 h 5"/>
                        <a:gd name="T4" fmla="*/ 3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1 w 3"/>
                        <a:gd name="T23" fmla="*/ 2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3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2 h 5"/>
                        <a:gd name="T36" fmla="*/ 3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1 w 3"/>
                        <a:gd name="T53" fmla="*/ 3 h 5"/>
                        <a:gd name="T54" fmla="*/ 3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3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3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2 h 5"/>
                        <a:gd name="T76" fmla="*/ 1 w 3"/>
                        <a:gd name="T77" fmla="*/ 2 h 5"/>
                        <a:gd name="T78" fmla="*/ 1 w 3"/>
                        <a:gd name="T79" fmla="*/ 3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1" name="Freeform 19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2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2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1 w 2"/>
                        <a:gd name="T91" fmla="*/ 2 h 5"/>
                        <a:gd name="T92" fmla="*/ 1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2" name="Freeform 19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6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1 w 2"/>
                        <a:gd name="T91" fmla="*/ 2 h 5"/>
                        <a:gd name="T92" fmla="*/ 0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3" name="Freeform 19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9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0 w 3"/>
                        <a:gd name="T9" fmla="*/ 2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1 w 3"/>
                        <a:gd name="T67" fmla="*/ 5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2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0 w 3"/>
                        <a:gd name="T91" fmla="*/ 2 h 5"/>
                        <a:gd name="T92" fmla="*/ 0 w 3"/>
                        <a:gd name="T93" fmla="*/ 2 h 5"/>
                        <a:gd name="T94" fmla="*/ 0 w 3"/>
                        <a:gd name="T95" fmla="*/ 2 h 5"/>
                        <a:gd name="T96" fmla="*/ 0 w 3"/>
                        <a:gd name="T97" fmla="*/ 3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4" name="Freeform 1972"/>
                    <p:cNvSpPr>
                      <a:spLocks/>
                    </p:cNvSpPr>
                    <p:nvPr/>
                  </p:nvSpPr>
                  <p:spPr bwMode="auto">
                    <a:xfrm>
                      <a:off x="1027" y="31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3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3 h 5"/>
                        <a:gd name="T30" fmla="*/ 0 w 3"/>
                        <a:gd name="T31" fmla="*/ 3 h 5"/>
                        <a:gd name="T32" fmla="*/ 1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2 h 5"/>
                        <a:gd name="T40" fmla="*/ 0 w 3"/>
                        <a:gd name="T41" fmla="*/ 2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1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2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3 w 3"/>
                        <a:gd name="T67" fmla="*/ 2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5" name="Freeform 1973"/>
                    <p:cNvSpPr>
                      <a:spLocks/>
                    </p:cNvSpPr>
                    <p:nvPr/>
                  </p:nvSpPr>
                  <p:spPr bwMode="auto">
                    <a:xfrm>
                      <a:off x="1027" y="3163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1 w 3"/>
                        <a:gd name="T5" fmla="*/ 0 h 1"/>
                        <a:gd name="T6" fmla="*/ 1 w 3"/>
                        <a:gd name="T7" fmla="*/ 0 h 1"/>
                        <a:gd name="T8" fmla="*/ 0 w 3"/>
                        <a:gd name="T9" fmla="*/ 0 h 1"/>
                        <a:gd name="T10" fmla="*/ 1 w 3"/>
                        <a:gd name="T11" fmla="*/ 0 h 1"/>
                        <a:gd name="T12" fmla="*/ 1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3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0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1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6" name="Freeform 1974"/>
                    <p:cNvSpPr>
                      <a:spLocks/>
                    </p:cNvSpPr>
                    <p:nvPr/>
                  </p:nvSpPr>
                  <p:spPr bwMode="auto">
                    <a:xfrm>
                      <a:off x="1027" y="3164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1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1 w 3"/>
                        <a:gd name="T15" fmla="*/ 1 h 2"/>
                        <a:gd name="T16" fmla="*/ 1 w 3"/>
                        <a:gd name="T17" fmla="*/ 2 h 2"/>
                        <a:gd name="T18" fmla="*/ 1 w 3"/>
                        <a:gd name="T19" fmla="*/ 2 h 2"/>
                        <a:gd name="T20" fmla="*/ 1 w 3"/>
                        <a:gd name="T21" fmla="*/ 2 h 2"/>
                        <a:gd name="T22" fmla="*/ 3 w 3"/>
                        <a:gd name="T23" fmla="*/ 2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0 h 2"/>
                        <a:gd name="T34" fmla="*/ 3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7" name="Freeform 1975"/>
                    <p:cNvSpPr>
                      <a:spLocks/>
                    </p:cNvSpPr>
                    <p:nvPr/>
                  </p:nvSpPr>
                  <p:spPr bwMode="auto">
                    <a:xfrm>
                      <a:off x="1031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8" name="Freeform 1976"/>
                    <p:cNvSpPr>
                      <a:spLocks/>
                    </p:cNvSpPr>
                    <p:nvPr/>
                  </p:nvSpPr>
                  <p:spPr bwMode="auto">
                    <a:xfrm>
                      <a:off x="1033" y="316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29" name="Freeform 1977"/>
                    <p:cNvSpPr>
                      <a:spLocks/>
                    </p:cNvSpPr>
                    <p:nvPr/>
                  </p:nvSpPr>
                  <p:spPr bwMode="auto">
                    <a:xfrm>
                      <a:off x="1035" y="316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0" name="Freeform 1978"/>
                    <p:cNvSpPr>
                      <a:spLocks/>
                    </p:cNvSpPr>
                    <p:nvPr/>
                  </p:nvSpPr>
                  <p:spPr bwMode="auto">
                    <a:xfrm>
                      <a:off x="1039" y="3161"/>
                      <a:ext cx="2" cy="7"/>
                    </a:xfrm>
                    <a:custGeom>
                      <a:avLst/>
                      <a:gdLst>
                        <a:gd name="T0" fmla="*/ 2 w 2"/>
                        <a:gd name="T1" fmla="*/ 0 h 7"/>
                        <a:gd name="T2" fmla="*/ 2 w 2"/>
                        <a:gd name="T3" fmla="*/ 0 h 7"/>
                        <a:gd name="T4" fmla="*/ 2 w 2"/>
                        <a:gd name="T5" fmla="*/ 2 h 7"/>
                        <a:gd name="T6" fmla="*/ 2 w 2"/>
                        <a:gd name="T7" fmla="*/ 2 h 7"/>
                        <a:gd name="T8" fmla="*/ 2 w 2"/>
                        <a:gd name="T9" fmla="*/ 3 h 7"/>
                        <a:gd name="T10" fmla="*/ 2 w 2"/>
                        <a:gd name="T11" fmla="*/ 4 h 7"/>
                        <a:gd name="T12" fmla="*/ 2 w 2"/>
                        <a:gd name="T13" fmla="*/ 4 h 7"/>
                        <a:gd name="T14" fmla="*/ 2 w 2"/>
                        <a:gd name="T15" fmla="*/ 5 h 7"/>
                        <a:gd name="T16" fmla="*/ 2 w 2"/>
                        <a:gd name="T17" fmla="*/ 5 h 7"/>
                        <a:gd name="T18" fmla="*/ 2 w 2"/>
                        <a:gd name="T19" fmla="*/ 7 h 7"/>
                        <a:gd name="T20" fmla="*/ 2 w 2"/>
                        <a:gd name="T21" fmla="*/ 7 h 7"/>
                        <a:gd name="T22" fmla="*/ 0 w 2"/>
                        <a:gd name="T23" fmla="*/ 5 h 7"/>
                        <a:gd name="T24" fmla="*/ 0 w 2"/>
                        <a:gd name="T25" fmla="*/ 5 h 7"/>
                        <a:gd name="T26" fmla="*/ 0 w 2"/>
                        <a:gd name="T27" fmla="*/ 4 h 7"/>
                        <a:gd name="T28" fmla="*/ 0 w 2"/>
                        <a:gd name="T29" fmla="*/ 4 h 7"/>
                        <a:gd name="T30" fmla="*/ 0 w 2"/>
                        <a:gd name="T31" fmla="*/ 3 h 7"/>
                        <a:gd name="T32" fmla="*/ 0 w 2"/>
                        <a:gd name="T33" fmla="*/ 2 h 7"/>
                        <a:gd name="T34" fmla="*/ 0 w 2"/>
                        <a:gd name="T35" fmla="*/ 2 h 7"/>
                        <a:gd name="T36" fmla="*/ 2 w 2"/>
                        <a:gd name="T37" fmla="*/ 0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7"/>
                        <a:gd name="T59" fmla="*/ 2 w 2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7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7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1" name="Freeform 1979"/>
                    <p:cNvSpPr>
                      <a:spLocks/>
                    </p:cNvSpPr>
                    <p:nvPr/>
                  </p:nvSpPr>
                  <p:spPr bwMode="auto">
                    <a:xfrm>
                      <a:off x="1042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2" name="Freeform 1980"/>
                    <p:cNvSpPr>
                      <a:spLocks/>
                    </p:cNvSpPr>
                    <p:nvPr/>
                  </p:nvSpPr>
                  <p:spPr bwMode="auto">
                    <a:xfrm>
                      <a:off x="1044" y="31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3" name="Freeform 1981"/>
                    <p:cNvSpPr>
                      <a:spLocks/>
                    </p:cNvSpPr>
                    <p:nvPr/>
                  </p:nvSpPr>
                  <p:spPr bwMode="auto">
                    <a:xfrm>
                      <a:off x="1045" y="316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4" name="Rectangle 19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8" y="3164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5" name="Freeform 1983"/>
                    <p:cNvSpPr>
                      <a:spLocks/>
                    </p:cNvSpPr>
                    <p:nvPr/>
                  </p:nvSpPr>
                  <p:spPr bwMode="auto">
                    <a:xfrm>
                      <a:off x="1050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6" name="Freeform 1984"/>
                    <p:cNvSpPr>
                      <a:spLocks/>
                    </p:cNvSpPr>
                    <p:nvPr/>
                  </p:nvSpPr>
                  <p:spPr bwMode="auto">
                    <a:xfrm>
                      <a:off x="1054" y="316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7" name="Freeform 1985"/>
                    <p:cNvSpPr>
                      <a:spLocks/>
                    </p:cNvSpPr>
                    <p:nvPr/>
                  </p:nvSpPr>
                  <p:spPr bwMode="auto">
                    <a:xfrm>
                      <a:off x="1056" y="3161"/>
                      <a:ext cx="2" cy="7"/>
                    </a:xfrm>
                    <a:custGeom>
                      <a:avLst/>
                      <a:gdLst>
                        <a:gd name="T0" fmla="*/ 2 w 2"/>
                        <a:gd name="T1" fmla="*/ 7 h 7"/>
                        <a:gd name="T2" fmla="*/ 0 w 2"/>
                        <a:gd name="T3" fmla="*/ 7 h 7"/>
                        <a:gd name="T4" fmla="*/ 2 w 2"/>
                        <a:gd name="T5" fmla="*/ 5 h 7"/>
                        <a:gd name="T6" fmla="*/ 2 w 2"/>
                        <a:gd name="T7" fmla="*/ 5 h 7"/>
                        <a:gd name="T8" fmla="*/ 2 w 2"/>
                        <a:gd name="T9" fmla="*/ 4 h 7"/>
                        <a:gd name="T10" fmla="*/ 2 w 2"/>
                        <a:gd name="T11" fmla="*/ 3 h 7"/>
                        <a:gd name="T12" fmla="*/ 2 w 2"/>
                        <a:gd name="T13" fmla="*/ 3 h 7"/>
                        <a:gd name="T14" fmla="*/ 2 w 2"/>
                        <a:gd name="T15" fmla="*/ 2 h 7"/>
                        <a:gd name="T16" fmla="*/ 2 w 2"/>
                        <a:gd name="T17" fmla="*/ 2 h 7"/>
                        <a:gd name="T18" fmla="*/ 2 w 2"/>
                        <a:gd name="T19" fmla="*/ 0 h 7"/>
                        <a:gd name="T20" fmla="*/ 2 w 2"/>
                        <a:gd name="T21" fmla="*/ 0 h 7"/>
                        <a:gd name="T22" fmla="*/ 2 w 2"/>
                        <a:gd name="T23" fmla="*/ 2 h 7"/>
                        <a:gd name="T24" fmla="*/ 2 w 2"/>
                        <a:gd name="T25" fmla="*/ 2 h 7"/>
                        <a:gd name="T26" fmla="*/ 2 w 2"/>
                        <a:gd name="T27" fmla="*/ 3 h 7"/>
                        <a:gd name="T28" fmla="*/ 2 w 2"/>
                        <a:gd name="T29" fmla="*/ 3 h 7"/>
                        <a:gd name="T30" fmla="*/ 2 w 2"/>
                        <a:gd name="T31" fmla="*/ 4 h 7"/>
                        <a:gd name="T32" fmla="*/ 2 w 2"/>
                        <a:gd name="T33" fmla="*/ 5 h 7"/>
                        <a:gd name="T34" fmla="*/ 2 w 2"/>
                        <a:gd name="T35" fmla="*/ 5 h 7"/>
                        <a:gd name="T36" fmla="*/ 2 w 2"/>
                        <a:gd name="T37" fmla="*/ 7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7"/>
                        <a:gd name="T59" fmla="*/ 2 w 2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7">
                          <a:moveTo>
                            <a:pt x="2" y="7"/>
                          </a:moveTo>
                          <a:lnTo>
                            <a:pt x="0" y="7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7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8" name="Freeform 1986"/>
                    <p:cNvSpPr>
                      <a:spLocks/>
                    </p:cNvSpPr>
                    <p:nvPr/>
                  </p:nvSpPr>
                  <p:spPr bwMode="auto">
                    <a:xfrm>
                      <a:off x="1059" y="316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39" name="Freeform 1987"/>
                    <p:cNvSpPr>
                      <a:spLocks/>
                    </p:cNvSpPr>
                    <p:nvPr/>
                  </p:nvSpPr>
                  <p:spPr bwMode="auto">
                    <a:xfrm>
                      <a:off x="1059" y="316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0" name="Freeform 1988"/>
                    <p:cNvSpPr>
                      <a:spLocks/>
                    </p:cNvSpPr>
                    <p:nvPr/>
                  </p:nvSpPr>
                  <p:spPr bwMode="auto">
                    <a:xfrm>
                      <a:off x="1062" y="31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2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3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3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1" name="Freeform 1989"/>
                    <p:cNvSpPr>
                      <a:spLocks/>
                    </p:cNvSpPr>
                    <p:nvPr/>
                  </p:nvSpPr>
                  <p:spPr bwMode="auto">
                    <a:xfrm>
                      <a:off x="1062" y="3164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2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2 w 3"/>
                        <a:gd name="T13" fmla="*/ 1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3 w 3"/>
                        <a:gd name="T21" fmla="*/ 1 h 2"/>
                        <a:gd name="T22" fmla="*/ 3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0 h 2"/>
                        <a:gd name="T30" fmla="*/ 2 w 3"/>
                        <a:gd name="T31" fmla="*/ 0 h 2"/>
                        <a:gd name="T32" fmla="*/ 2 w 3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2" name="Freeform 1990"/>
                    <p:cNvSpPr>
                      <a:spLocks/>
                    </p:cNvSpPr>
                    <p:nvPr/>
                  </p:nvSpPr>
                  <p:spPr bwMode="auto">
                    <a:xfrm>
                      <a:off x="1066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1 w 3"/>
                        <a:gd name="T27" fmla="*/ 4 h 5"/>
                        <a:gd name="T28" fmla="*/ 0 w 3"/>
                        <a:gd name="T29" fmla="*/ 5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1 w 3"/>
                        <a:gd name="T37" fmla="*/ 3 h 5"/>
                        <a:gd name="T38" fmla="*/ 1 w 3"/>
                        <a:gd name="T39" fmla="*/ 3 h 5"/>
                        <a:gd name="T40" fmla="*/ 3 w 3"/>
                        <a:gd name="T41" fmla="*/ 3 h 5"/>
                        <a:gd name="T42" fmla="*/ 3 w 3"/>
                        <a:gd name="T43" fmla="*/ 3 h 5"/>
                        <a:gd name="T44" fmla="*/ 3 w 3"/>
                        <a:gd name="T45" fmla="*/ 2 h 5"/>
                        <a:gd name="T46" fmla="*/ 3 w 3"/>
                        <a:gd name="T47" fmla="*/ 2 h 5"/>
                        <a:gd name="T48" fmla="*/ 1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2 h 5"/>
                        <a:gd name="T56" fmla="*/ 0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3" name="Freeform 1991"/>
                    <p:cNvSpPr>
                      <a:spLocks/>
                    </p:cNvSpPr>
                    <p:nvPr/>
                  </p:nvSpPr>
                  <p:spPr bwMode="auto">
                    <a:xfrm>
                      <a:off x="1069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4" name="Freeform 1992"/>
                    <p:cNvSpPr>
                      <a:spLocks/>
                    </p:cNvSpPr>
                    <p:nvPr/>
                  </p:nvSpPr>
                  <p:spPr bwMode="auto">
                    <a:xfrm>
                      <a:off x="1070" y="316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5" name="Freeform 1993"/>
                    <p:cNvSpPr>
                      <a:spLocks/>
                    </p:cNvSpPr>
                    <p:nvPr/>
                  </p:nvSpPr>
                  <p:spPr bwMode="auto">
                    <a:xfrm>
                      <a:off x="1072" y="31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2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6" name="Freeform 1994"/>
                    <p:cNvSpPr>
                      <a:spLocks/>
                    </p:cNvSpPr>
                    <p:nvPr/>
                  </p:nvSpPr>
                  <p:spPr bwMode="auto">
                    <a:xfrm>
                      <a:off x="1073" y="316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7" name="Freeform 1995"/>
                    <p:cNvSpPr>
                      <a:spLocks/>
                    </p:cNvSpPr>
                    <p:nvPr/>
                  </p:nvSpPr>
                  <p:spPr bwMode="auto">
                    <a:xfrm>
                      <a:off x="1076" y="316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8" name="Freeform 1996"/>
                    <p:cNvSpPr>
                      <a:spLocks/>
                    </p:cNvSpPr>
                    <p:nvPr/>
                  </p:nvSpPr>
                  <p:spPr bwMode="auto">
                    <a:xfrm>
                      <a:off x="1078" y="3161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5 h 5"/>
                        <a:gd name="T4" fmla="*/ 3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1 w 3"/>
                        <a:gd name="T23" fmla="*/ 2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3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2 h 5"/>
                        <a:gd name="T36" fmla="*/ 3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49" name="Freeform 1997"/>
                    <p:cNvSpPr>
                      <a:spLocks/>
                    </p:cNvSpPr>
                    <p:nvPr/>
                  </p:nvSpPr>
                  <p:spPr bwMode="auto">
                    <a:xfrm>
                      <a:off x="1079" y="3163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1 h 1"/>
                        <a:gd name="T2" fmla="*/ 2 w 2"/>
                        <a:gd name="T3" fmla="*/ 1 h 1"/>
                        <a:gd name="T4" fmla="*/ 2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0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1 h 1"/>
                        <a:gd name="T28" fmla="*/ 0 w 2"/>
                        <a:gd name="T29" fmla="*/ 1 h 1"/>
                        <a:gd name="T30" fmla="*/ 0 w 2"/>
                        <a:gd name="T31" fmla="*/ 1 h 1"/>
                        <a:gd name="T32" fmla="*/ 0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0" name="Freeform 1998"/>
                    <p:cNvSpPr>
                      <a:spLocks/>
                    </p:cNvSpPr>
                    <p:nvPr/>
                  </p:nvSpPr>
                  <p:spPr bwMode="auto">
                    <a:xfrm>
                      <a:off x="1082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1" name="Freeform 1999"/>
                    <p:cNvSpPr>
                      <a:spLocks/>
                    </p:cNvSpPr>
                    <p:nvPr/>
                  </p:nvSpPr>
                  <p:spPr bwMode="auto">
                    <a:xfrm>
                      <a:off x="1082" y="316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2" name="Freeform 2000"/>
                    <p:cNvSpPr>
                      <a:spLocks/>
                    </p:cNvSpPr>
                    <p:nvPr/>
                  </p:nvSpPr>
                  <p:spPr bwMode="auto">
                    <a:xfrm>
                      <a:off x="1086" y="31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2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3" name="Freeform 2001"/>
                    <p:cNvSpPr>
                      <a:spLocks/>
                    </p:cNvSpPr>
                    <p:nvPr/>
                  </p:nvSpPr>
                  <p:spPr bwMode="auto">
                    <a:xfrm>
                      <a:off x="1086" y="316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4" name="Freeform 2002"/>
                    <p:cNvSpPr>
                      <a:spLocks/>
                    </p:cNvSpPr>
                    <p:nvPr/>
                  </p:nvSpPr>
                  <p:spPr bwMode="auto">
                    <a:xfrm>
                      <a:off x="1089" y="31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2 h 5"/>
                        <a:gd name="T6" fmla="*/ 0 w 3"/>
                        <a:gd name="T7" fmla="*/ 2 h 5"/>
                        <a:gd name="T8" fmla="*/ 0 w 3"/>
                        <a:gd name="T9" fmla="*/ 2 h 5"/>
                        <a:gd name="T10" fmla="*/ 0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1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0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5" name="Freeform 2003"/>
                    <p:cNvSpPr>
                      <a:spLocks/>
                    </p:cNvSpPr>
                    <p:nvPr/>
                  </p:nvSpPr>
                  <p:spPr bwMode="auto">
                    <a:xfrm>
                      <a:off x="1089" y="3163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2 h 3"/>
                        <a:gd name="T8" fmla="*/ 0 w 3"/>
                        <a:gd name="T9" fmla="*/ 3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6" name="Freeform 200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4" y="30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3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3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0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2 h 5"/>
                        <a:gd name="T46" fmla="*/ 1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7" name="Freeform 2005"/>
                    <p:cNvSpPr>
                      <a:spLocks/>
                    </p:cNvSpPr>
                    <p:nvPr/>
                  </p:nvSpPr>
                  <p:spPr bwMode="auto">
                    <a:xfrm>
                      <a:off x="1098" y="305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8" name="Freeform 2006"/>
                    <p:cNvSpPr>
                      <a:spLocks/>
                    </p:cNvSpPr>
                    <p:nvPr/>
                  </p:nvSpPr>
                  <p:spPr bwMode="auto">
                    <a:xfrm>
                      <a:off x="1100" y="3054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3 w 4"/>
                        <a:gd name="T11" fmla="*/ 1 h 5"/>
                        <a:gd name="T12" fmla="*/ 3 w 4"/>
                        <a:gd name="T13" fmla="*/ 1 h 5"/>
                        <a:gd name="T14" fmla="*/ 3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3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0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1 w 4"/>
                        <a:gd name="T45" fmla="*/ 3 h 5"/>
                        <a:gd name="T46" fmla="*/ 1 w 4"/>
                        <a:gd name="T47" fmla="*/ 3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3 w 4"/>
                        <a:gd name="T53" fmla="*/ 3 h 5"/>
                        <a:gd name="T54" fmla="*/ 3 w 4"/>
                        <a:gd name="T55" fmla="*/ 3 h 5"/>
                        <a:gd name="T56" fmla="*/ 3 w 4"/>
                        <a:gd name="T57" fmla="*/ 3 h 5"/>
                        <a:gd name="T58" fmla="*/ 3 w 4"/>
                        <a:gd name="T59" fmla="*/ 3 h 5"/>
                        <a:gd name="T60" fmla="*/ 3 w 4"/>
                        <a:gd name="T61" fmla="*/ 2 h 5"/>
                        <a:gd name="T62" fmla="*/ 3 w 4"/>
                        <a:gd name="T63" fmla="*/ 2 h 5"/>
                        <a:gd name="T64" fmla="*/ 3 w 4"/>
                        <a:gd name="T65" fmla="*/ 2 h 5"/>
                        <a:gd name="T66" fmla="*/ 3 w 4"/>
                        <a:gd name="T67" fmla="*/ 2 h 5"/>
                        <a:gd name="T68" fmla="*/ 3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59" name="Freeform 2007"/>
                    <p:cNvSpPr>
                      <a:spLocks/>
                    </p:cNvSpPr>
                    <p:nvPr/>
                  </p:nvSpPr>
                  <p:spPr bwMode="auto">
                    <a:xfrm>
                      <a:off x="1106" y="3054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0" name="Freeform 2008"/>
                    <p:cNvSpPr>
                      <a:spLocks/>
                    </p:cNvSpPr>
                    <p:nvPr/>
                  </p:nvSpPr>
                  <p:spPr bwMode="auto">
                    <a:xfrm>
                      <a:off x="1109" y="305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1" name="Rectangle 200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11" y="3056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2" name="Freeform 20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3" y="30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3 h 5"/>
                        <a:gd name="T6" fmla="*/ 3 w 3"/>
                        <a:gd name="T7" fmla="*/ 5 h 5"/>
                        <a:gd name="T8" fmla="*/ 2 w 3"/>
                        <a:gd name="T9" fmla="*/ 5 h 5"/>
                        <a:gd name="T10" fmla="*/ 0 w 3"/>
                        <a:gd name="T11" fmla="*/ 3 h 5"/>
                        <a:gd name="T12" fmla="*/ 0 w 3"/>
                        <a:gd name="T13" fmla="*/ 2 h 5"/>
                        <a:gd name="T14" fmla="*/ 0 w 3"/>
                        <a:gd name="T15" fmla="*/ 2 h 5"/>
                        <a:gd name="T16" fmla="*/ 0 w 3"/>
                        <a:gd name="T17" fmla="*/ 2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2 w 3"/>
                        <a:gd name="T25" fmla="*/ 0 h 5"/>
                        <a:gd name="T26" fmla="*/ 2 w 3"/>
                        <a:gd name="T27" fmla="*/ 0 h 5"/>
                        <a:gd name="T28" fmla="*/ 3 w 3"/>
                        <a:gd name="T29" fmla="*/ 0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3 w 3"/>
                        <a:gd name="T35" fmla="*/ 2 h 5"/>
                        <a:gd name="T36" fmla="*/ 2 w 3"/>
                        <a:gd name="T37" fmla="*/ 0 h 5"/>
                        <a:gd name="T38" fmla="*/ 2 w 3"/>
                        <a:gd name="T39" fmla="*/ 1 h 5"/>
                        <a:gd name="T40" fmla="*/ 0 w 3"/>
                        <a:gd name="T41" fmla="*/ 1 h 5"/>
                        <a:gd name="T42" fmla="*/ 2 w 3"/>
                        <a:gd name="T43" fmla="*/ 1 h 5"/>
                        <a:gd name="T44" fmla="*/ 2 w 3"/>
                        <a:gd name="T45" fmla="*/ 2 h 5"/>
                        <a:gd name="T46" fmla="*/ 2 w 3"/>
                        <a:gd name="T47" fmla="*/ 1 h 5"/>
                        <a:gd name="T48" fmla="*/ 3 w 3"/>
                        <a:gd name="T49" fmla="*/ 1 h 5"/>
                        <a:gd name="T50" fmla="*/ 3 w 3"/>
                        <a:gd name="T51" fmla="*/ 1 h 5"/>
                        <a:gd name="T52" fmla="*/ 3 w 3"/>
                        <a:gd name="T53" fmla="*/ 1 h 5"/>
                        <a:gd name="T54" fmla="*/ 2 w 3"/>
                        <a:gd name="T55" fmla="*/ 0 h 5"/>
                        <a:gd name="T56" fmla="*/ 2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2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3" name="Freeform 2011"/>
                    <p:cNvSpPr>
                      <a:spLocks/>
                    </p:cNvSpPr>
                    <p:nvPr/>
                  </p:nvSpPr>
                  <p:spPr bwMode="auto">
                    <a:xfrm>
                      <a:off x="1117" y="305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4" name="Freeform 20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0" y="305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2 h 4"/>
                        <a:gd name="T36" fmla="*/ 0 w 1"/>
                        <a:gd name="T37" fmla="*/ 2 h 4"/>
                        <a:gd name="T38" fmla="*/ 0 w 1"/>
                        <a:gd name="T39" fmla="*/ 2 h 4"/>
                        <a:gd name="T40" fmla="*/ 0 w 1"/>
                        <a:gd name="T41" fmla="*/ 2 h 4"/>
                        <a:gd name="T42" fmla="*/ 0 w 1"/>
                        <a:gd name="T43" fmla="*/ 2 h 4"/>
                        <a:gd name="T44" fmla="*/ 0 w 1"/>
                        <a:gd name="T45" fmla="*/ 2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2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0 w 1"/>
                        <a:gd name="T63" fmla="*/ 2 h 4"/>
                        <a:gd name="T64" fmla="*/ 0 w 1"/>
                        <a:gd name="T65" fmla="*/ 2 h 4"/>
                        <a:gd name="T66" fmla="*/ 0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5" name="Freeform 2013"/>
                    <p:cNvSpPr>
                      <a:spLocks/>
                    </p:cNvSpPr>
                    <p:nvPr/>
                  </p:nvSpPr>
                  <p:spPr bwMode="auto">
                    <a:xfrm>
                      <a:off x="1123" y="305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366" name="Freeform 2014"/>
                    <p:cNvSpPr>
                      <a:spLocks/>
                    </p:cNvSpPr>
                    <p:nvPr/>
                  </p:nvSpPr>
                  <p:spPr bwMode="auto">
                    <a:xfrm>
                      <a:off x="1126" y="3057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4" name="Group 2216"/>
                  <p:cNvGrpSpPr>
                    <a:grpSpLocks/>
                  </p:cNvGrpSpPr>
                  <p:nvPr/>
                </p:nvGrpSpPr>
                <p:grpSpPr bwMode="auto">
                  <a:xfrm>
                    <a:off x="1093" y="3054"/>
                    <a:ext cx="385" cy="31"/>
                    <a:chOff x="1093" y="3054"/>
                    <a:chExt cx="385" cy="31"/>
                  </a:xfrm>
                </p:grpSpPr>
                <p:sp>
                  <p:nvSpPr>
                    <p:cNvPr id="2967" name="Freeform 20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7" y="305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2 h 5"/>
                        <a:gd name="T74" fmla="*/ 3 w 3"/>
                        <a:gd name="T75" fmla="*/ 2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8" name="Freeform 2017"/>
                    <p:cNvSpPr>
                      <a:spLocks/>
                    </p:cNvSpPr>
                    <p:nvPr/>
                  </p:nvSpPr>
                  <p:spPr bwMode="auto">
                    <a:xfrm>
                      <a:off x="1130" y="30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9" name="Freeform 2018"/>
                    <p:cNvSpPr>
                      <a:spLocks/>
                    </p:cNvSpPr>
                    <p:nvPr/>
                  </p:nvSpPr>
                  <p:spPr bwMode="auto">
                    <a:xfrm>
                      <a:off x="1134" y="30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4 h 4"/>
                        <a:gd name="T28" fmla="*/ 3 w 3"/>
                        <a:gd name="T29" fmla="*/ 4 h 4"/>
                        <a:gd name="T30" fmla="*/ 3 w 3"/>
                        <a:gd name="T31" fmla="*/ 1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1 w 3"/>
                        <a:gd name="T37" fmla="*/ 1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0 w 3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4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0" name="Freeform 2019"/>
                    <p:cNvSpPr>
                      <a:spLocks/>
                    </p:cNvSpPr>
                    <p:nvPr/>
                  </p:nvSpPr>
                  <p:spPr bwMode="auto">
                    <a:xfrm>
                      <a:off x="1138" y="305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1" name="Freeform 20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9" y="3055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4 h 4"/>
                        <a:gd name="T4" fmla="*/ 2 w 4"/>
                        <a:gd name="T5" fmla="*/ 4 h 4"/>
                        <a:gd name="T6" fmla="*/ 2 w 4"/>
                        <a:gd name="T7" fmla="*/ 2 h 4"/>
                        <a:gd name="T8" fmla="*/ 2 w 4"/>
                        <a:gd name="T9" fmla="*/ 2 h 4"/>
                        <a:gd name="T10" fmla="*/ 2 w 4"/>
                        <a:gd name="T11" fmla="*/ 4 h 4"/>
                        <a:gd name="T12" fmla="*/ 2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1 h 4"/>
                        <a:gd name="T24" fmla="*/ 0 w 4"/>
                        <a:gd name="T25" fmla="*/ 1 h 4"/>
                        <a:gd name="T26" fmla="*/ 0 w 4"/>
                        <a:gd name="T27" fmla="*/ 0 h 4"/>
                        <a:gd name="T28" fmla="*/ 1 w 4"/>
                        <a:gd name="T29" fmla="*/ 0 h 4"/>
                        <a:gd name="T30" fmla="*/ 1 w 4"/>
                        <a:gd name="T31" fmla="*/ 0 h 4"/>
                        <a:gd name="T32" fmla="*/ 2 w 4"/>
                        <a:gd name="T33" fmla="*/ 0 h 4"/>
                        <a:gd name="T34" fmla="*/ 2 w 4"/>
                        <a:gd name="T35" fmla="*/ 0 h 4"/>
                        <a:gd name="T36" fmla="*/ 2 w 4"/>
                        <a:gd name="T37" fmla="*/ 0 h 4"/>
                        <a:gd name="T38" fmla="*/ 2 w 4"/>
                        <a:gd name="T39" fmla="*/ 1 h 4"/>
                        <a:gd name="T40" fmla="*/ 2 w 4"/>
                        <a:gd name="T41" fmla="*/ 0 h 4"/>
                        <a:gd name="T42" fmla="*/ 4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1 h 4"/>
                        <a:gd name="T52" fmla="*/ 0 w 4"/>
                        <a:gd name="T53" fmla="*/ 1 h 4"/>
                        <a:gd name="T54" fmla="*/ 0 w 4"/>
                        <a:gd name="T55" fmla="*/ 1 h 4"/>
                        <a:gd name="T56" fmla="*/ 0 w 4"/>
                        <a:gd name="T57" fmla="*/ 1 h 4"/>
                        <a:gd name="T58" fmla="*/ 0 w 4"/>
                        <a:gd name="T59" fmla="*/ 2 h 4"/>
                        <a:gd name="T60" fmla="*/ 0 w 4"/>
                        <a:gd name="T61" fmla="*/ 2 h 4"/>
                        <a:gd name="T62" fmla="*/ 1 w 4"/>
                        <a:gd name="T63" fmla="*/ 2 h 4"/>
                        <a:gd name="T64" fmla="*/ 1 w 4"/>
                        <a:gd name="T65" fmla="*/ 2 h 4"/>
                        <a:gd name="T66" fmla="*/ 1 w 4"/>
                        <a:gd name="T67" fmla="*/ 2 h 4"/>
                        <a:gd name="T68" fmla="*/ 1 w 4"/>
                        <a:gd name="T69" fmla="*/ 2 h 4"/>
                        <a:gd name="T70" fmla="*/ 2 w 4"/>
                        <a:gd name="T71" fmla="*/ 2 h 4"/>
                        <a:gd name="T72" fmla="*/ 2 w 4"/>
                        <a:gd name="T73" fmla="*/ 2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1 h 4"/>
                        <a:gd name="T82" fmla="*/ 2 w 4"/>
                        <a:gd name="T83" fmla="*/ 1 h 4"/>
                        <a:gd name="T84" fmla="*/ 2 w 4"/>
                        <a:gd name="T85" fmla="*/ 1 h 4"/>
                        <a:gd name="T86" fmla="*/ 2 w 4"/>
                        <a:gd name="T87" fmla="*/ 0 h 4"/>
                        <a:gd name="T88" fmla="*/ 1 w 4"/>
                        <a:gd name="T89" fmla="*/ 0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4"/>
                        <a:gd name="T136" fmla="*/ 0 h 4"/>
                        <a:gd name="T137" fmla="*/ 4 w 4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2" name="Freeform 2021"/>
                    <p:cNvSpPr>
                      <a:spLocks/>
                    </p:cNvSpPr>
                    <p:nvPr/>
                  </p:nvSpPr>
                  <p:spPr bwMode="auto">
                    <a:xfrm>
                      <a:off x="1144" y="305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3" name="Freeform 2022"/>
                    <p:cNvSpPr>
                      <a:spLocks/>
                    </p:cNvSpPr>
                    <p:nvPr/>
                  </p:nvSpPr>
                  <p:spPr bwMode="auto">
                    <a:xfrm>
                      <a:off x="1094" y="305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3 h 5"/>
                        <a:gd name="T22" fmla="*/ 0 w 2"/>
                        <a:gd name="T23" fmla="*/ 3 h 5"/>
                        <a:gd name="T24" fmla="*/ 0 w 2"/>
                        <a:gd name="T25" fmla="*/ 3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4" name="Freeform 2023"/>
                    <p:cNvSpPr>
                      <a:spLocks/>
                    </p:cNvSpPr>
                    <p:nvPr/>
                  </p:nvSpPr>
                  <p:spPr bwMode="auto">
                    <a:xfrm>
                      <a:off x="1094" y="3054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1 w 2"/>
                        <a:gd name="T13" fmla="*/ 1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1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1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5" name="Freeform 2024"/>
                    <p:cNvSpPr>
                      <a:spLocks/>
                    </p:cNvSpPr>
                    <p:nvPr/>
                  </p:nvSpPr>
                  <p:spPr bwMode="auto">
                    <a:xfrm>
                      <a:off x="1094" y="305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6" name="Freeform 2025"/>
                    <p:cNvSpPr>
                      <a:spLocks/>
                    </p:cNvSpPr>
                    <p:nvPr/>
                  </p:nvSpPr>
                  <p:spPr bwMode="auto">
                    <a:xfrm>
                      <a:off x="1098" y="305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7" name="Freeform 2026"/>
                    <p:cNvSpPr>
                      <a:spLocks/>
                    </p:cNvSpPr>
                    <p:nvPr/>
                  </p:nvSpPr>
                  <p:spPr bwMode="auto">
                    <a:xfrm>
                      <a:off x="1100" y="3054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3 w 4"/>
                        <a:gd name="T11" fmla="*/ 1 h 5"/>
                        <a:gd name="T12" fmla="*/ 3 w 4"/>
                        <a:gd name="T13" fmla="*/ 1 h 5"/>
                        <a:gd name="T14" fmla="*/ 3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3 w 4"/>
                        <a:gd name="T25" fmla="*/ 3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3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0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1 w 4"/>
                        <a:gd name="T45" fmla="*/ 3 h 5"/>
                        <a:gd name="T46" fmla="*/ 1 w 4"/>
                        <a:gd name="T47" fmla="*/ 3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3 w 4"/>
                        <a:gd name="T53" fmla="*/ 3 h 5"/>
                        <a:gd name="T54" fmla="*/ 3 w 4"/>
                        <a:gd name="T55" fmla="*/ 3 h 5"/>
                        <a:gd name="T56" fmla="*/ 3 w 4"/>
                        <a:gd name="T57" fmla="*/ 3 h 5"/>
                        <a:gd name="T58" fmla="*/ 3 w 4"/>
                        <a:gd name="T59" fmla="*/ 3 h 5"/>
                        <a:gd name="T60" fmla="*/ 3 w 4"/>
                        <a:gd name="T61" fmla="*/ 2 h 5"/>
                        <a:gd name="T62" fmla="*/ 3 w 4"/>
                        <a:gd name="T63" fmla="*/ 2 h 5"/>
                        <a:gd name="T64" fmla="*/ 3 w 4"/>
                        <a:gd name="T65" fmla="*/ 2 h 5"/>
                        <a:gd name="T66" fmla="*/ 3 w 4"/>
                        <a:gd name="T67" fmla="*/ 2 h 5"/>
                        <a:gd name="T68" fmla="*/ 3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8" name="Freeform 2027"/>
                    <p:cNvSpPr>
                      <a:spLocks/>
                    </p:cNvSpPr>
                    <p:nvPr/>
                  </p:nvSpPr>
                  <p:spPr bwMode="auto">
                    <a:xfrm>
                      <a:off x="1106" y="3054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79" name="Freeform 2028"/>
                    <p:cNvSpPr>
                      <a:spLocks/>
                    </p:cNvSpPr>
                    <p:nvPr/>
                  </p:nvSpPr>
                  <p:spPr bwMode="auto">
                    <a:xfrm>
                      <a:off x="1109" y="305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0" name="Rectangle 20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11" y="3056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1" name="Freeform 2030"/>
                    <p:cNvSpPr>
                      <a:spLocks/>
                    </p:cNvSpPr>
                    <p:nvPr/>
                  </p:nvSpPr>
                  <p:spPr bwMode="auto">
                    <a:xfrm>
                      <a:off x="1113" y="30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5 h 5"/>
                        <a:gd name="T16" fmla="*/ 2 w 3"/>
                        <a:gd name="T17" fmla="*/ 5 h 5"/>
                        <a:gd name="T18" fmla="*/ 2 w 3"/>
                        <a:gd name="T19" fmla="*/ 5 h 5"/>
                        <a:gd name="T20" fmla="*/ 0 w 3"/>
                        <a:gd name="T21" fmla="*/ 3 h 5"/>
                        <a:gd name="T22" fmla="*/ 0 w 3"/>
                        <a:gd name="T23" fmla="*/ 3 h 5"/>
                        <a:gd name="T24" fmla="*/ 0 w 3"/>
                        <a:gd name="T25" fmla="*/ 3 h 5"/>
                        <a:gd name="T26" fmla="*/ 0 w 3"/>
                        <a:gd name="T27" fmla="*/ 2 h 5"/>
                        <a:gd name="T28" fmla="*/ 0 w 3"/>
                        <a:gd name="T29" fmla="*/ 2 h 5"/>
                        <a:gd name="T30" fmla="*/ 0 w 3"/>
                        <a:gd name="T31" fmla="*/ 2 h 5"/>
                        <a:gd name="T32" fmla="*/ 2 w 3"/>
                        <a:gd name="T33" fmla="*/ 2 h 5"/>
                        <a:gd name="T34" fmla="*/ 0 w 3"/>
                        <a:gd name="T35" fmla="*/ 2 h 5"/>
                        <a:gd name="T36" fmla="*/ 0 w 3"/>
                        <a:gd name="T37" fmla="*/ 1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0 w 3"/>
                        <a:gd name="T47" fmla="*/ 0 h 5"/>
                        <a:gd name="T48" fmla="*/ 2 w 3"/>
                        <a:gd name="T49" fmla="*/ 0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0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3 w 3"/>
                        <a:gd name="T69" fmla="*/ 1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2" name="Freeform 2031"/>
                    <p:cNvSpPr>
                      <a:spLocks/>
                    </p:cNvSpPr>
                    <p:nvPr/>
                  </p:nvSpPr>
                  <p:spPr bwMode="auto">
                    <a:xfrm>
                      <a:off x="1113" y="3054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2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2 w 3"/>
                        <a:gd name="T13" fmla="*/ 1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1 h 2"/>
                        <a:gd name="T22" fmla="*/ 3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1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3" name="Freeform 2032"/>
                    <p:cNvSpPr>
                      <a:spLocks/>
                    </p:cNvSpPr>
                    <p:nvPr/>
                  </p:nvSpPr>
                  <p:spPr bwMode="auto">
                    <a:xfrm>
                      <a:off x="1113" y="3056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0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2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4" name="Freeform 2033"/>
                    <p:cNvSpPr>
                      <a:spLocks/>
                    </p:cNvSpPr>
                    <p:nvPr/>
                  </p:nvSpPr>
                  <p:spPr bwMode="auto">
                    <a:xfrm>
                      <a:off x="1117" y="305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5" name="Freeform 2034"/>
                    <p:cNvSpPr>
                      <a:spLocks/>
                    </p:cNvSpPr>
                    <p:nvPr/>
                  </p:nvSpPr>
                  <p:spPr bwMode="auto">
                    <a:xfrm>
                      <a:off x="1120" y="305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6" name="Freeform 2035"/>
                    <p:cNvSpPr>
                      <a:spLocks/>
                    </p:cNvSpPr>
                    <p:nvPr/>
                  </p:nvSpPr>
                  <p:spPr bwMode="auto">
                    <a:xfrm>
                      <a:off x="1120" y="305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7" name="Freeform 2036"/>
                    <p:cNvSpPr>
                      <a:spLocks/>
                    </p:cNvSpPr>
                    <p:nvPr/>
                  </p:nvSpPr>
                  <p:spPr bwMode="auto">
                    <a:xfrm>
                      <a:off x="1123" y="305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8" name="Freeform 2037"/>
                    <p:cNvSpPr>
                      <a:spLocks/>
                    </p:cNvSpPr>
                    <p:nvPr/>
                  </p:nvSpPr>
                  <p:spPr bwMode="auto">
                    <a:xfrm>
                      <a:off x="1126" y="3057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89" name="Freeform 2038"/>
                    <p:cNvSpPr>
                      <a:spLocks/>
                    </p:cNvSpPr>
                    <p:nvPr/>
                  </p:nvSpPr>
                  <p:spPr bwMode="auto">
                    <a:xfrm>
                      <a:off x="1127" y="305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0" name="Freeform 2039"/>
                    <p:cNvSpPr>
                      <a:spLocks/>
                    </p:cNvSpPr>
                    <p:nvPr/>
                  </p:nvSpPr>
                  <p:spPr bwMode="auto">
                    <a:xfrm>
                      <a:off x="1128" y="305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2 h 3"/>
                        <a:gd name="T24" fmla="*/ 2 w 2"/>
                        <a:gd name="T25" fmla="*/ 2 h 3"/>
                        <a:gd name="T26" fmla="*/ 1 w 2"/>
                        <a:gd name="T27" fmla="*/ 1 h 3"/>
                        <a:gd name="T28" fmla="*/ 1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1" name="Freeform 2040"/>
                    <p:cNvSpPr>
                      <a:spLocks/>
                    </p:cNvSpPr>
                    <p:nvPr/>
                  </p:nvSpPr>
                  <p:spPr bwMode="auto">
                    <a:xfrm>
                      <a:off x="1130" y="305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2" name="Freeform 2041"/>
                    <p:cNvSpPr>
                      <a:spLocks/>
                    </p:cNvSpPr>
                    <p:nvPr/>
                  </p:nvSpPr>
                  <p:spPr bwMode="auto">
                    <a:xfrm>
                      <a:off x="1134" y="30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4 h 4"/>
                        <a:gd name="T28" fmla="*/ 3 w 3"/>
                        <a:gd name="T29" fmla="*/ 4 h 4"/>
                        <a:gd name="T30" fmla="*/ 3 w 3"/>
                        <a:gd name="T31" fmla="*/ 1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1 w 3"/>
                        <a:gd name="T37" fmla="*/ 1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0 w 3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4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3" name="Freeform 2042"/>
                    <p:cNvSpPr>
                      <a:spLocks/>
                    </p:cNvSpPr>
                    <p:nvPr/>
                  </p:nvSpPr>
                  <p:spPr bwMode="auto">
                    <a:xfrm>
                      <a:off x="1138" y="305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4" name="Freeform 2043"/>
                    <p:cNvSpPr>
                      <a:spLocks/>
                    </p:cNvSpPr>
                    <p:nvPr/>
                  </p:nvSpPr>
                  <p:spPr bwMode="auto">
                    <a:xfrm>
                      <a:off x="1139" y="3055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4 h 4"/>
                        <a:gd name="T4" fmla="*/ 2 w 4"/>
                        <a:gd name="T5" fmla="*/ 4 h 4"/>
                        <a:gd name="T6" fmla="*/ 2 w 4"/>
                        <a:gd name="T7" fmla="*/ 2 h 4"/>
                        <a:gd name="T8" fmla="*/ 2 w 4"/>
                        <a:gd name="T9" fmla="*/ 2 h 4"/>
                        <a:gd name="T10" fmla="*/ 2 w 4"/>
                        <a:gd name="T11" fmla="*/ 4 h 4"/>
                        <a:gd name="T12" fmla="*/ 2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1 h 4"/>
                        <a:gd name="T24" fmla="*/ 0 w 4"/>
                        <a:gd name="T25" fmla="*/ 1 h 4"/>
                        <a:gd name="T26" fmla="*/ 0 w 4"/>
                        <a:gd name="T27" fmla="*/ 0 h 4"/>
                        <a:gd name="T28" fmla="*/ 1 w 4"/>
                        <a:gd name="T29" fmla="*/ 0 h 4"/>
                        <a:gd name="T30" fmla="*/ 1 w 4"/>
                        <a:gd name="T31" fmla="*/ 0 h 4"/>
                        <a:gd name="T32" fmla="*/ 2 w 4"/>
                        <a:gd name="T33" fmla="*/ 0 h 4"/>
                        <a:gd name="T34" fmla="*/ 2 w 4"/>
                        <a:gd name="T35" fmla="*/ 0 h 4"/>
                        <a:gd name="T36" fmla="*/ 2 w 4"/>
                        <a:gd name="T37" fmla="*/ 0 h 4"/>
                        <a:gd name="T38" fmla="*/ 2 w 4"/>
                        <a:gd name="T39" fmla="*/ 1 h 4"/>
                        <a:gd name="T40" fmla="*/ 2 w 4"/>
                        <a:gd name="T41" fmla="*/ 0 h 4"/>
                        <a:gd name="T42" fmla="*/ 4 w 4"/>
                        <a:gd name="T43" fmla="*/ 0 h 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4"/>
                        <a:gd name="T67" fmla="*/ 0 h 4"/>
                        <a:gd name="T68" fmla="*/ 4 w 4"/>
                        <a:gd name="T69" fmla="*/ 4 h 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5" name="Freeform 2044"/>
                    <p:cNvSpPr>
                      <a:spLocks/>
                    </p:cNvSpPr>
                    <p:nvPr/>
                  </p:nvSpPr>
                  <p:spPr bwMode="auto">
                    <a:xfrm>
                      <a:off x="1139" y="305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1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1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2 h 2"/>
                        <a:gd name="T30" fmla="*/ 2 w 2"/>
                        <a:gd name="T31" fmla="*/ 2 h 2"/>
                        <a:gd name="T32" fmla="*/ 2 w 2"/>
                        <a:gd name="T33" fmla="*/ 2 h 2"/>
                        <a:gd name="T34" fmla="*/ 2 w 2"/>
                        <a:gd name="T35" fmla="*/ 2 h 2"/>
                        <a:gd name="T36" fmla="*/ 2 w 2"/>
                        <a:gd name="T37" fmla="*/ 1 h 2"/>
                        <a:gd name="T38" fmla="*/ 2 w 2"/>
                        <a:gd name="T39" fmla="*/ 1 h 2"/>
                        <a:gd name="T40" fmla="*/ 2 w 2"/>
                        <a:gd name="T41" fmla="*/ 1 h 2"/>
                        <a:gd name="T42" fmla="*/ 2 w 2"/>
                        <a:gd name="T43" fmla="*/ 0 h 2"/>
                        <a:gd name="T44" fmla="*/ 1 w 2"/>
                        <a:gd name="T45" fmla="*/ 0 h 2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2"/>
                        <a:gd name="T70" fmla="*/ 0 h 2"/>
                        <a:gd name="T71" fmla="*/ 2 w 2"/>
                        <a:gd name="T72" fmla="*/ 2 h 2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6" name="Freeform 2045"/>
                    <p:cNvSpPr>
                      <a:spLocks/>
                    </p:cNvSpPr>
                    <p:nvPr/>
                  </p:nvSpPr>
                  <p:spPr bwMode="auto">
                    <a:xfrm>
                      <a:off x="1144" y="305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7" name="Freeform 204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06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2 h 4"/>
                        <a:gd name="T14" fmla="*/ 1 w 3"/>
                        <a:gd name="T15" fmla="*/ 2 h 4"/>
                        <a:gd name="T16" fmla="*/ 1 w 3"/>
                        <a:gd name="T17" fmla="*/ 1 h 4"/>
                        <a:gd name="T18" fmla="*/ 1 w 3"/>
                        <a:gd name="T19" fmla="*/ 1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1 h 4"/>
                        <a:gd name="T42" fmla="*/ 1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1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1 w 3"/>
                        <a:gd name="T57" fmla="*/ 2 h 4"/>
                        <a:gd name="T58" fmla="*/ 1 w 3"/>
                        <a:gd name="T59" fmla="*/ 2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8" name="Freeform 2047"/>
                    <p:cNvSpPr>
                      <a:spLocks/>
                    </p:cNvSpPr>
                    <p:nvPr/>
                  </p:nvSpPr>
                  <p:spPr bwMode="auto">
                    <a:xfrm>
                      <a:off x="1098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99" name="Freeform 2048"/>
                    <p:cNvSpPr>
                      <a:spLocks/>
                    </p:cNvSpPr>
                    <p:nvPr/>
                  </p:nvSpPr>
                  <p:spPr bwMode="auto">
                    <a:xfrm>
                      <a:off x="1100" y="306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2 h 4"/>
                        <a:gd name="T18" fmla="*/ 3 w 3"/>
                        <a:gd name="T19" fmla="*/ 2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4 h 4"/>
                        <a:gd name="T60" fmla="*/ 3 w 3"/>
                        <a:gd name="T61" fmla="*/ 2 h 4"/>
                        <a:gd name="T62" fmla="*/ 3 w 3"/>
                        <a:gd name="T63" fmla="*/ 2 h 4"/>
                        <a:gd name="T64" fmla="*/ 3 w 3"/>
                        <a:gd name="T65" fmla="*/ 2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2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0" name="Freeform 2049"/>
                    <p:cNvSpPr>
                      <a:spLocks/>
                    </p:cNvSpPr>
                    <p:nvPr/>
                  </p:nvSpPr>
                  <p:spPr bwMode="auto">
                    <a:xfrm>
                      <a:off x="1104" y="306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1 h 5"/>
                        <a:gd name="T10" fmla="*/ 1 w 1"/>
                        <a:gd name="T11" fmla="*/ 2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2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1" name="Freeform 2050"/>
                    <p:cNvSpPr>
                      <a:spLocks/>
                    </p:cNvSpPr>
                    <p:nvPr/>
                  </p:nvSpPr>
                  <p:spPr bwMode="auto">
                    <a:xfrm>
                      <a:off x="1106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2" name="Freeform 205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9" y="30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1 w 3"/>
                        <a:gd name="T51" fmla="*/ 2 h 4"/>
                        <a:gd name="T52" fmla="*/ 1 w 3"/>
                        <a:gd name="T53" fmla="*/ 2 h 4"/>
                        <a:gd name="T54" fmla="*/ 1 w 3"/>
                        <a:gd name="T55" fmla="*/ 2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2 w 3"/>
                        <a:gd name="T75" fmla="*/ 2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1 h 4"/>
                        <a:gd name="T96" fmla="*/ 1 w 3"/>
                        <a:gd name="T97" fmla="*/ 1 h 4"/>
                        <a:gd name="T98" fmla="*/ 1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3" name="Rectangle 20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12" y="306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4" name="Freeform 2053"/>
                    <p:cNvSpPr>
                      <a:spLocks/>
                    </p:cNvSpPr>
                    <p:nvPr/>
                  </p:nvSpPr>
                  <p:spPr bwMode="auto">
                    <a:xfrm>
                      <a:off x="1115" y="3061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5" name="Freeform 2054"/>
                    <p:cNvSpPr>
                      <a:spLocks/>
                    </p:cNvSpPr>
                    <p:nvPr/>
                  </p:nvSpPr>
                  <p:spPr bwMode="auto">
                    <a:xfrm>
                      <a:off x="1118" y="306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6" name="Freeform 2055"/>
                    <p:cNvSpPr>
                      <a:spLocks/>
                    </p:cNvSpPr>
                    <p:nvPr/>
                  </p:nvSpPr>
                  <p:spPr bwMode="auto">
                    <a:xfrm>
                      <a:off x="1121" y="306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1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2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1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7" name="Freeform 20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3" y="3062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1 w 1"/>
                        <a:gd name="T17" fmla="*/ 0 h 3"/>
                        <a:gd name="T18" fmla="*/ 1 w 1"/>
                        <a:gd name="T19" fmla="*/ 0 h 3"/>
                        <a:gd name="T20" fmla="*/ 1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1 w 1"/>
                        <a:gd name="T29" fmla="*/ 0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3 h 3"/>
                        <a:gd name="T36" fmla="*/ 1 w 1"/>
                        <a:gd name="T37" fmla="*/ 3 h 3"/>
                        <a:gd name="T38" fmla="*/ 1 w 1"/>
                        <a:gd name="T39" fmla="*/ 3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1 w 1"/>
                        <a:gd name="T51" fmla="*/ 3 h 3"/>
                        <a:gd name="T52" fmla="*/ 1 w 1"/>
                        <a:gd name="T53" fmla="*/ 3 h 3"/>
                        <a:gd name="T54" fmla="*/ 1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1 w 1"/>
                        <a:gd name="T63" fmla="*/ 3 h 3"/>
                        <a:gd name="T64" fmla="*/ 1 w 1"/>
                        <a:gd name="T65" fmla="*/ 3 h 3"/>
                        <a:gd name="T66" fmla="*/ 1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8" name="Freeform 2057"/>
                    <p:cNvSpPr>
                      <a:spLocks/>
                    </p:cNvSpPr>
                    <p:nvPr/>
                  </p:nvSpPr>
                  <p:spPr bwMode="auto">
                    <a:xfrm>
                      <a:off x="1127" y="3061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09" name="Freeform 20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0" y="306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3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2 h 4"/>
                        <a:gd name="T54" fmla="*/ 2 w 3"/>
                        <a:gd name="T55" fmla="*/ 2 h 4"/>
                        <a:gd name="T56" fmla="*/ 0 w 3"/>
                        <a:gd name="T57" fmla="*/ 2 h 4"/>
                        <a:gd name="T58" fmla="*/ 0 w 3"/>
                        <a:gd name="T59" fmla="*/ 2 h 4"/>
                        <a:gd name="T60" fmla="*/ 0 w 3"/>
                        <a:gd name="T61" fmla="*/ 2 h 4"/>
                        <a:gd name="T62" fmla="*/ 0 w 3"/>
                        <a:gd name="T63" fmla="*/ 4 h 4"/>
                        <a:gd name="T64" fmla="*/ 0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3 w 3"/>
                        <a:gd name="T73" fmla="*/ 4 h 4"/>
                        <a:gd name="T74" fmla="*/ 3 w 3"/>
                        <a:gd name="T75" fmla="*/ 4 h 4"/>
                        <a:gd name="T76" fmla="*/ 3 w 3"/>
                        <a:gd name="T77" fmla="*/ 2 h 4"/>
                        <a:gd name="T78" fmla="*/ 3 w 3"/>
                        <a:gd name="T79" fmla="*/ 2 h 4"/>
                        <a:gd name="T80" fmla="*/ 3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0" name="Freeform 205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3" y="306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4 w 4"/>
                        <a:gd name="T27" fmla="*/ 2 h 4"/>
                        <a:gd name="T28" fmla="*/ 4 w 4"/>
                        <a:gd name="T29" fmla="*/ 4 h 4"/>
                        <a:gd name="T30" fmla="*/ 4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4 h 4"/>
                        <a:gd name="T46" fmla="*/ 1 w 4"/>
                        <a:gd name="T47" fmla="*/ 2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2 h 4"/>
                        <a:gd name="T54" fmla="*/ 1 w 4"/>
                        <a:gd name="T55" fmla="*/ 2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2 h 4"/>
                        <a:gd name="T72" fmla="*/ 4 w 4"/>
                        <a:gd name="T73" fmla="*/ 2 h 4"/>
                        <a:gd name="T74" fmla="*/ 4 w 4"/>
                        <a:gd name="T75" fmla="*/ 2 h 4"/>
                        <a:gd name="T76" fmla="*/ 4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2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1 h 4"/>
                        <a:gd name="T96" fmla="*/ 1 w 4"/>
                        <a:gd name="T97" fmla="*/ 1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1" name="Freeform 20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7" y="30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1 w 3"/>
                        <a:gd name="T51" fmla="*/ 2 h 4"/>
                        <a:gd name="T52" fmla="*/ 1 w 3"/>
                        <a:gd name="T53" fmla="*/ 2 h 4"/>
                        <a:gd name="T54" fmla="*/ 1 w 3"/>
                        <a:gd name="T55" fmla="*/ 2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2 w 3"/>
                        <a:gd name="T75" fmla="*/ 2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1 h 4"/>
                        <a:gd name="T96" fmla="*/ 1 w 3"/>
                        <a:gd name="T97" fmla="*/ 1 h 4"/>
                        <a:gd name="T98" fmla="*/ 1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2" name="Freeform 2061"/>
                    <p:cNvSpPr>
                      <a:spLocks/>
                    </p:cNvSpPr>
                    <p:nvPr/>
                  </p:nvSpPr>
                  <p:spPr bwMode="auto">
                    <a:xfrm>
                      <a:off x="1140" y="30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3" name="Freeform 2062"/>
                    <p:cNvSpPr>
                      <a:spLocks/>
                    </p:cNvSpPr>
                    <p:nvPr/>
                  </p:nvSpPr>
                  <p:spPr bwMode="auto">
                    <a:xfrm>
                      <a:off x="1143" y="306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1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3 h 3"/>
                        <a:gd name="T28" fmla="*/ 2 w 3"/>
                        <a:gd name="T29" fmla="*/ 3 h 3"/>
                        <a:gd name="T30" fmla="*/ 2 w 3"/>
                        <a:gd name="T31" fmla="*/ 1 h 3"/>
                        <a:gd name="T32" fmla="*/ 2 w 3"/>
                        <a:gd name="T33" fmla="*/ 1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1 h 3"/>
                        <a:gd name="T52" fmla="*/ 1 w 3"/>
                        <a:gd name="T53" fmla="*/ 1 h 3"/>
                        <a:gd name="T54" fmla="*/ 1 w 3"/>
                        <a:gd name="T55" fmla="*/ 1 h 3"/>
                        <a:gd name="T56" fmla="*/ 1 w 3"/>
                        <a:gd name="T57" fmla="*/ 3 h 3"/>
                        <a:gd name="T58" fmla="*/ 0 w 3"/>
                        <a:gd name="T59" fmla="*/ 3 h 3"/>
                        <a:gd name="T60" fmla="*/ 0 w 3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4" name="Freeform 2063"/>
                    <p:cNvSpPr>
                      <a:spLocks/>
                    </p:cNvSpPr>
                    <p:nvPr/>
                  </p:nvSpPr>
                  <p:spPr bwMode="auto">
                    <a:xfrm>
                      <a:off x="1147" y="306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5" name="Freeform 20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49" y="3062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2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3 h 3"/>
                        <a:gd name="T22" fmla="*/ 0 w 3"/>
                        <a:gd name="T23" fmla="*/ 1 h 3"/>
                        <a:gd name="T24" fmla="*/ 0 w 3"/>
                        <a:gd name="T25" fmla="*/ 1 h 3"/>
                        <a:gd name="T26" fmla="*/ 0 w 3"/>
                        <a:gd name="T27" fmla="*/ 0 h 3"/>
                        <a:gd name="T28" fmla="*/ 1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3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0 w 3"/>
                        <a:gd name="T51" fmla="*/ 0 h 3"/>
                        <a:gd name="T52" fmla="*/ 0 w 3"/>
                        <a:gd name="T53" fmla="*/ 1 h 3"/>
                        <a:gd name="T54" fmla="*/ 0 w 3"/>
                        <a:gd name="T55" fmla="*/ 1 h 3"/>
                        <a:gd name="T56" fmla="*/ 0 w 3"/>
                        <a:gd name="T57" fmla="*/ 1 h 3"/>
                        <a:gd name="T58" fmla="*/ 0 w 3"/>
                        <a:gd name="T59" fmla="*/ 1 h 3"/>
                        <a:gd name="T60" fmla="*/ 0 w 3"/>
                        <a:gd name="T61" fmla="*/ 3 h 3"/>
                        <a:gd name="T62" fmla="*/ 0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1 w 3"/>
                        <a:gd name="T69" fmla="*/ 3 h 3"/>
                        <a:gd name="T70" fmla="*/ 1 w 3"/>
                        <a:gd name="T71" fmla="*/ 3 h 3"/>
                        <a:gd name="T72" fmla="*/ 2 w 3"/>
                        <a:gd name="T73" fmla="*/ 3 h 3"/>
                        <a:gd name="T74" fmla="*/ 2 w 3"/>
                        <a:gd name="T75" fmla="*/ 3 h 3"/>
                        <a:gd name="T76" fmla="*/ 2 w 3"/>
                        <a:gd name="T77" fmla="*/ 3 h 3"/>
                        <a:gd name="T78" fmla="*/ 2 w 3"/>
                        <a:gd name="T79" fmla="*/ 1 h 3"/>
                        <a:gd name="T80" fmla="*/ 2 w 3"/>
                        <a:gd name="T81" fmla="*/ 1 h 3"/>
                        <a:gd name="T82" fmla="*/ 2 w 3"/>
                        <a:gd name="T83" fmla="*/ 1 h 3"/>
                        <a:gd name="T84" fmla="*/ 2 w 3"/>
                        <a:gd name="T85" fmla="*/ 0 h 3"/>
                        <a:gd name="T86" fmla="*/ 2 w 3"/>
                        <a:gd name="T87" fmla="*/ 0 h 3"/>
                        <a:gd name="T88" fmla="*/ 1 w 3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3"/>
                        <a:gd name="T137" fmla="*/ 3 w 3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6" name="Freeform 2065"/>
                    <p:cNvSpPr>
                      <a:spLocks/>
                    </p:cNvSpPr>
                    <p:nvPr/>
                  </p:nvSpPr>
                  <p:spPr bwMode="auto">
                    <a:xfrm>
                      <a:off x="1152" y="3065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7" name="Freeform 2066"/>
                    <p:cNvSpPr>
                      <a:spLocks/>
                    </p:cNvSpPr>
                    <p:nvPr/>
                  </p:nvSpPr>
                  <p:spPr bwMode="auto">
                    <a:xfrm>
                      <a:off x="1093" y="306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2 w 3"/>
                        <a:gd name="T3" fmla="*/ 2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4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2 h 4"/>
                        <a:gd name="T26" fmla="*/ 0 w 3"/>
                        <a:gd name="T27" fmla="*/ 2 h 4"/>
                        <a:gd name="T28" fmla="*/ 1 w 3"/>
                        <a:gd name="T29" fmla="*/ 2 h 4"/>
                        <a:gd name="T30" fmla="*/ 1 w 3"/>
                        <a:gd name="T31" fmla="*/ 2 h 4"/>
                        <a:gd name="T32" fmla="*/ 1 w 3"/>
                        <a:gd name="T33" fmla="*/ 1 h 4"/>
                        <a:gd name="T34" fmla="*/ 1 w 3"/>
                        <a:gd name="T35" fmla="*/ 1 h 4"/>
                        <a:gd name="T36" fmla="*/ 1 w 3"/>
                        <a:gd name="T37" fmla="*/ 1 h 4"/>
                        <a:gd name="T38" fmla="*/ 1 w 3"/>
                        <a:gd name="T39" fmla="*/ 1 h 4"/>
                        <a:gd name="T40" fmla="*/ 1 w 3"/>
                        <a:gd name="T41" fmla="*/ 1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8" name="Freeform 2067"/>
                    <p:cNvSpPr>
                      <a:spLocks/>
                    </p:cNvSpPr>
                    <p:nvPr/>
                  </p:nvSpPr>
                  <p:spPr bwMode="auto">
                    <a:xfrm>
                      <a:off x="1094" y="306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19" name="Freeform 2068"/>
                    <p:cNvSpPr>
                      <a:spLocks/>
                    </p:cNvSpPr>
                    <p:nvPr/>
                  </p:nvSpPr>
                  <p:spPr bwMode="auto">
                    <a:xfrm>
                      <a:off x="1094" y="306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0" name="Freeform 2069"/>
                    <p:cNvSpPr>
                      <a:spLocks/>
                    </p:cNvSpPr>
                    <p:nvPr/>
                  </p:nvSpPr>
                  <p:spPr bwMode="auto">
                    <a:xfrm>
                      <a:off x="1098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1" name="Freeform 2070"/>
                    <p:cNvSpPr>
                      <a:spLocks/>
                    </p:cNvSpPr>
                    <p:nvPr/>
                  </p:nvSpPr>
                  <p:spPr bwMode="auto">
                    <a:xfrm>
                      <a:off x="1100" y="306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2 h 4"/>
                        <a:gd name="T18" fmla="*/ 3 w 3"/>
                        <a:gd name="T19" fmla="*/ 2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4 h 4"/>
                        <a:gd name="T60" fmla="*/ 3 w 3"/>
                        <a:gd name="T61" fmla="*/ 2 h 4"/>
                        <a:gd name="T62" fmla="*/ 3 w 3"/>
                        <a:gd name="T63" fmla="*/ 2 h 4"/>
                        <a:gd name="T64" fmla="*/ 3 w 3"/>
                        <a:gd name="T65" fmla="*/ 2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2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2" name="Freeform 2071"/>
                    <p:cNvSpPr>
                      <a:spLocks/>
                    </p:cNvSpPr>
                    <p:nvPr/>
                  </p:nvSpPr>
                  <p:spPr bwMode="auto">
                    <a:xfrm>
                      <a:off x="1104" y="306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1 h 5"/>
                        <a:gd name="T10" fmla="*/ 1 w 1"/>
                        <a:gd name="T11" fmla="*/ 2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2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3" name="Freeform 2072"/>
                    <p:cNvSpPr>
                      <a:spLocks/>
                    </p:cNvSpPr>
                    <p:nvPr/>
                  </p:nvSpPr>
                  <p:spPr bwMode="auto">
                    <a:xfrm>
                      <a:off x="1106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4" name="Freeform 2073"/>
                    <p:cNvSpPr>
                      <a:spLocks/>
                    </p:cNvSpPr>
                    <p:nvPr/>
                  </p:nvSpPr>
                  <p:spPr bwMode="auto">
                    <a:xfrm>
                      <a:off x="1109" y="30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5" name="Freeform 2074"/>
                    <p:cNvSpPr>
                      <a:spLocks/>
                    </p:cNvSpPr>
                    <p:nvPr/>
                  </p:nvSpPr>
                  <p:spPr bwMode="auto">
                    <a:xfrm>
                      <a:off x="1110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2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2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6" name="Rectangle 20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12" y="306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7" name="Freeform 2076"/>
                    <p:cNvSpPr>
                      <a:spLocks/>
                    </p:cNvSpPr>
                    <p:nvPr/>
                  </p:nvSpPr>
                  <p:spPr bwMode="auto">
                    <a:xfrm>
                      <a:off x="1115" y="3061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8" name="Freeform 2077"/>
                    <p:cNvSpPr>
                      <a:spLocks/>
                    </p:cNvSpPr>
                    <p:nvPr/>
                  </p:nvSpPr>
                  <p:spPr bwMode="auto">
                    <a:xfrm>
                      <a:off x="1118" y="306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29" name="Freeform 2078"/>
                    <p:cNvSpPr>
                      <a:spLocks/>
                    </p:cNvSpPr>
                    <p:nvPr/>
                  </p:nvSpPr>
                  <p:spPr bwMode="auto">
                    <a:xfrm>
                      <a:off x="1121" y="306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1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2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1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0" name="Freeform 2079"/>
                    <p:cNvSpPr>
                      <a:spLocks/>
                    </p:cNvSpPr>
                    <p:nvPr/>
                  </p:nvSpPr>
                  <p:spPr bwMode="auto">
                    <a:xfrm>
                      <a:off x="1123" y="306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1" name="Freeform 2080"/>
                    <p:cNvSpPr>
                      <a:spLocks/>
                    </p:cNvSpPr>
                    <p:nvPr/>
                  </p:nvSpPr>
                  <p:spPr bwMode="auto">
                    <a:xfrm>
                      <a:off x="1123" y="306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2" name="Freeform 2081"/>
                    <p:cNvSpPr>
                      <a:spLocks/>
                    </p:cNvSpPr>
                    <p:nvPr/>
                  </p:nvSpPr>
                  <p:spPr bwMode="auto">
                    <a:xfrm>
                      <a:off x="1127" y="3061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3" name="Freeform 2082"/>
                    <p:cNvSpPr>
                      <a:spLocks/>
                    </p:cNvSpPr>
                    <p:nvPr/>
                  </p:nvSpPr>
                  <p:spPr bwMode="auto">
                    <a:xfrm>
                      <a:off x="1130" y="306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3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2 w 3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4" name="Freeform 2083"/>
                    <p:cNvSpPr>
                      <a:spLocks/>
                    </p:cNvSpPr>
                    <p:nvPr/>
                  </p:nvSpPr>
                  <p:spPr bwMode="auto">
                    <a:xfrm>
                      <a:off x="1130" y="3063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0 h 2"/>
                        <a:gd name="T8" fmla="*/ 0 w 3"/>
                        <a:gd name="T9" fmla="*/ 0 h 2"/>
                        <a:gd name="T10" fmla="*/ 0 w 3"/>
                        <a:gd name="T11" fmla="*/ 2 h 2"/>
                        <a:gd name="T12" fmla="*/ 0 w 3"/>
                        <a:gd name="T13" fmla="*/ 2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3 w 3"/>
                        <a:gd name="T21" fmla="*/ 2 h 2"/>
                        <a:gd name="T22" fmla="*/ 3 w 3"/>
                        <a:gd name="T23" fmla="*/ 2 h 2"/>
                        <a:gd name="T24" fmla="*/ 3 w 3"/>
                        <a:gd name="T25" fmla="*/ 0 h 2"/>
                        <a:gd name="T26" fmla="*/ 3 w 3"/>
                        <a:gd name="T27" fmla="*/ 0 h 2"/>
                        <a:gd name="T28" fmla="*/ 3 w 3"/>
                        <a:gd name="T29" fmla="*/ 0 h 2"/>
                        <a:gd name="T30" fmla="*/ 2 w 3"/>
                        <a:gd name="T31" fmla="*/ 0 h 2"/>
                        <a:gd name="T32" fmla="*/ 2 w 3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5" name="Freeform 2084"/>
                    <p:cNvSpPr>
                      <a:spLocks/>
                    </p:cNvSpPr>
                    <p:nvPr/>
                  </p:nvSpPr>
                  <p:spPr bwMode="auto">
                    <a:xfrm>
                      <a:off x="1133" y="306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4 w 4"/>
                        <a:gd name="T27" fmla="*/ 2 h 4"/>
                        <a:gd name="T28" fmla="*/ 4 w 4"/>
                        <a:gd name="T29" fmla="*/ 4 h 4"/>
                        <a:gd name="T30" fmla="*/ 4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4 h 4"/>
                        <a:gd name="T46" fmla="*/ 1 w 4"/>
                        <a:gd name="T47" fmla="*/ 2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6" name="Freeform 2085"/>
                    <p:cNvSpPr>
                      <a:spLocks/>
                    </p:cNvSpPr>
                    <p:nvPr/>
                  </p:nvSpPr>
                  <p:spPr bwMode="auto">
                    <a:xfrm>
                      <a:off x="1134" y="30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1 h 4"/>
                        <a:gd name="T28" fmla="*/ 1 w 3"/>
                        <a:gd name="T29" fmla="*/ 1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7" name="Freeform 2086"/>
                    <p:cNvSpPr>
                      <a:spLocks/>
                    </p:cNvSpPr>
                    <p:nvPr/>
                  </p:nvSpPr>
                  <p:spPr bwMode="auto">
                    <a:xfrm>
                      <a:off x="1137" y="30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8" name="Freeform 2087"/>
                    <p:cNvSpPr>
                      <a:spLocks/>
                    </p:cNvSpPr>
                    <p:nvPr/>
                  </p:nvSpPr>
                  <p:spPr bwMode="auto">
                    <a:xfrm>
                      <a:off x="1138" y="306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2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2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39" name="Freeform 2088"/>
                    <p:cNvSpPr>
                      <a:spLocks/>
                    </p:cNvSpPr>
                    <p:nvPr/>
                  </p:nvSpPr>
                  <p:spPr bwMode="auto">
                    <a:xfrm>
                      <a:off x="1140" y="30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0" name="Freeform 2089"/>
                    <p:cNvSpPr>
                      <a:spLocks/>
                    </p:cNvSpPr>
                    <p:nvPr/>
                  </p:nvSpPr>
                  <p:spPr bwMode="auto">
                    <a:xfrm>
                      <a:off x="1143" y="306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1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3 h 3"/>
                        <a:gd name="T28" fmla="*/ 2 w 3"/>
                        <a:gd name="T29" fmla="*/ 3 h 3"/>
                        <a:gd name="T30" fmla="*/ 2 w 3"/>
                        <a:gd name="T31" fmla="*/ 1 h 3"/>
                        <a:gd name="T32" fmla="*/ 2 w 3"/>
                        <a:gd name="T33" fmla="*/ 1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1 h 3"/>
                        <a:gd name="T52" fmla="*/ 1 w 3"/>
                        <a:gd name="T53" fmla="*/ 1 h 3"/>
                        <a:gd name="T54" fmla="*/ 1 w 3"/>
                        <a:gd name="T55" fmla="*/ 1 h 3"/>
                        <a:gd name="T56" fmla="*/ 1 w 3"/>
                        <a:gd name="T57" fmla="*/ 3 h 3"/>
                        <a:gd name="T58" fmla="*/ 0 w 3"/>
                        <a:gd name="T59" fmla="*/ 3 h 3"/>
                        <a:gd name="T60" fmla="*/ 0 w 3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1" name="Freeform 2090"/>
                    <p:cNvSpPr>
                      <a:spLocks/>
                    </p:cNvSpPr>
                    <p:nvPr/>
                  </p:nvSpPr>
                  <p:spPr bwMode="auto">
                    <a:xfrm>
                      <a:off x="1147" y="306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2" name="Freeform 2091"/>
                    <p:cNvSpPr>
                      <a:spLocks/>
                    </p:cNvSpPr>
                    <p:nvPr/>
                  </p:nvSpPr>
                  <p:spPr bwMode="auto">
                    <a:xfrm>
                      <a:off x="1149" y="3062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2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3 h 3"/>
                        <a:gd name="T22" fmla="*/ 0 w 3"/>
                        <a:gd name="T23" fmla="*/ 1 h 3"/>
                        <a:gd name="T24" fmla="*/ 0 w 3"/>
                        <a:gd name="T25" fmla="*/ 1 h 3"/>
                        <a:gd name="T26" fmla="*/ 0 w 3"/>
                        <a:gd name="T27" fmla="*/ 0 h 3"/>
                        <a:gd name="T28" fmla="*/ 1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3 w 3"/>
                        <a:gd name="T43" fmla="*/ 0 h 3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3"/>
                        <a:gd name="T67" fmla="*/ 0 h 3"/>
                        <a:gd name="T68" fmla="*/ 3 w 3"/>
                        <a:gd name="T69" fmla="*/ 3 h 3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3" name="Freeform 2092"/>
                    <p:cNvSpPr>
                      <a:spLocks/>
                    </p:cNvSpPr>
                    <p:nvPr/>
                  </p:nvSpPr>
                  <p:spPr bwMode="auto">
                    <a:xfrm>
                      <a:off x="1149" y="3062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1 h 3"/>
                        <a:gd name="T10" fmla="*/ 0 w 2"/>
                        <a:gd name="T11" fmla="*/ 1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3 h 3"/>
                        <a:gd name="T18" fmla="*/ 0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1 w 2"/>
                        <a:gd name="T25" fmla="*/ 3 h 3"/>
                        <a:gd name="T26" fmla="*/ 1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2 w 2"/>
                        <a:gd name="T35" fmla="*/ 1 h 3"/>
                        <a:gd name="T36" fmla="*/ 2 w 2"/>
                        <a:gd name="T37" fmla="*/ 1 h 3"/>
                        <a:gd name="T38" fmla="*/ 2 w 2"/>
                        <a:gd name="T39" fmla="*/ 1 h 3"/>
                        <a:gd name="T40" fmla="*/ 2 w 2"/>
                        <a:gd name="T41" fmla="*/ 0 h 3"/>
                        <a:gd name="T42" fmla="*/ 2 w 2"/>
                        <a:gd name="T43" fmla="*/ 0 h 3"/>
                        <a:gd name="T44" fmla="*/ 1 w 2"/>
                        <a:gd name="T45" fmla="*/ 0 h 3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2"/>
                        <a:gd name="T70" fmla="*/ 0 h 3"/>
                        <a:gd name="T71" fmla="*/ 2 w 2"/>
                        <a:gd name="T72" fmla="*/ 3 h 3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4" name="Freeform 2093"/>
                    <p:cNvSpPr>
                      <a:spLocks/>
                    </p:cNvSpPr>
                    <p:nvPr/>
                  </p:nvSpPr>
                  <p:spPr bwMode="auto">
                    <a:xfrm>
                      <a:off x="1152" y="3065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5" name="Freeform 20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7" y="30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4 w 4"/>
                        <a:gd name="T3" fmla="*/ 2 h 5"/>
                        <a:gd name="T4" fmla="*/ 2 w 4"/>
                        <a:gd name="T5" fmla="*/ 3 h 5"/>
                        <a:gd name="T6" fmla="*/ 2 w 4"/>
                        <a:gd name="T7" fmla="*/ 5 h 5"/>
                        <a:gd name="T8" fmla="*/ 1 w 4"/>
                        <a:gd name="T9" fmla="*/ 5 h 5"/>
                        <a:gd name="T10" fmla="*/ 0 w 4"/>
                        <a:gd name="T11" fmla="*/ 3 h 5"/>
                        <a:gd name="T12" fmla="*/ 0 w 4"/>
                        <a:gd name="T13" fmla="*/ 2 h 5"/>
                        <a:gd name="T14" fmla="*/ 0 w 4"/>
                        <a:gd name="T15" fmla="*/ 2 h 5"/>
                        <a:gd name="T16" fmla="*/ 1 w 4"/>
                        <a:gd name="T17" fmla="*/ 2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1 w 4"/>
                        <a:gd name="T23" fmla="*/ 0 h 5"/>
                        <a:gd name="T24" fmla="*/ 1 w 4"/>
                        <a:gd name="T25" fmla="*/ 0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2 w 4"/>
                        <a:gd name="T31" fmla="*/ 1 h 5"/>
                        <a:gd name="T32" fmla="*/ 2 w 4"/>
                        <a:gd name="T33" fmla="*/ 1 h 5"/>
                        <a:gd name="T34" fmla="*/ 2 w 4"/>
                        <a:gd name="T35" fmla="*/ 2 h 5"/>
                        <a:gd name="T36" fmla="*/ 1 w 4"/>
                        <a:gd name="T37" fmla="*/ 0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2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0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1 w 4"/>
                        <a:gd name="T65" fmla="*/ 3 h 5"/>
                        <a:gd name="T66" fmla="*/ 2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6" name="Freeform 2095"/>
                    <p:cNvSpPr>
                      <a:spLocks/>
                    </p:cNvSpPr>
                    <p:nvPr/>
                  </p:nvSpPr>
                  <p:spPr bwMode="auto">
                    <a:xfrm>
                      <a:off x="1251" y="307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7" name="Freeform 209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4" y="3071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2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2 w 3"/>
                        <a:gd name="T51" fmla="*/ 0 h 5"/>
                        <a:gd name="T52" fmla="*/ 2 w 3"/>
                        <a:gd name="T53" fmla="*/ 2 h 5"/>
                        <a:gd name="T54" fmla="*/ 2 w 3"/>
                        <a:gd name="T55" fmla="*/ 2 h 5"/>
                        <a:gd name="T56" fmla="*/ 0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0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8" name="Freeform 2097"/>
                    <p:cNvSpPr>
                      <a:spLocks/>
                    </p:cNvSpPr>
                    <p:nvPr/>
                  </p:nvSpPr>
                  <p:spPr bwMode="auto">
                    <a:xfrm>
                      <a:off x="1259" y="30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49" name="Freeform 2098"/>
                    <p:cNvSpPr>
                      <a:spLocks/>
                    </p:cNvSpPr>
                    <p:nvPr/>
                  </p:nvSpPr>
                  <p:spPr bwMode="auto">
                    <a:xfrm>
                      <a:off x="1262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0" name="Rectangle 20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64" y="3073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1" name="Freeform 21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6" y="307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2 h 5"/>
                        <a:gd name="T2" fmla="*/ 4 w 4"/>
                        <a:gd name="T3" fmla="*/ 2 h 5"/>
                        <a:gd name="T4" fmla="*/ 3 w 4"/>
                        <a:gd name="T5" fmla="*/ 3 h 5"/>
                        <a:gd name="T6" fmla="*/ 3 w 4"/>
                        <a:gd name="T7" fmla="*/ 5 h 5"/>
                        <a:gd name="T8" fmla="*/ 2 w 4"/>
                        <a:gd name="T9" fmla="*/ 5 h 5"/>
                        <a:gd name="T10" fmla="*/ 0 w 4"/>
                        <a:gd name="T11" fmla="*/ 3 h 5"/>
                        <a:gd name="T12" fmla="*/ 0 w 4"/>
                        <a:gd name="T13" fmla="*/ 2 h 5"/>
                        <a:gd name="T14" fmla="*/ 0 w 4"/>
                        <a:gd name="T15" fmla="*/ 2 h 5"/>
                        <a:gd name="T16" fmla="*/ 2 w 4"/>
                        <a:gd name="T17" fmla="*/ 2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2 w 4"/>
                        <a:gd name="T23" fmla="*/ 0 h 5"/>
                        <a:gd name="T24" fmla="*/ 2 w 4"/>
                        <a:gd name="T25" fmla="*/ 0 h 5"/>
                        <a:gd name="T26" fmla="*/ 3 w 4"/>
                        <a:gd name="T27" fmla="*/ 0 h 5"/>
                        <a:gd name="T28" fmla="*/ 3 w 4"/>
                        <a:gd name="T29" fmla="*/ 0 h 5"/>
                        <a:gd name="T30" fmla="*/ 3 w 4"/>
                        <a:gd name="T31" fmla="*/ 1 h 5"/>
                        <a:gd name="T32" fmla="*/ 3 w 4"/>
                        <a:gd name="T33" fmla="*/ 1 h 5"/>
                        <a:gd name="T34" fmla="*/ 3 w 4"/>
                        <a:gd name="T35" fmla="*/ 2 h 5"/>
                        <a:gd name="T36" fmla="*/ 2 w 4"/>
                        <a:gd name="T37" fmla="*/ 0 h 5"/>
                        <a:gd name="T38" fmla="*/ 2 w 4"/>
                        <a:gd name="T39" fmla="*/ 1 h 5"/>
                        <a:gd name="T40" fmla="*/ 2 w 4"/>
                        <a:gd name="T41" fmla="*/ 1 h 5"/>
                        <a:gd name="T42" fmla="*/ 2 w 4"/>
                        <a:gd name="T43" fmla="*/ 1 h 5"/>
                        <a:gd name="T44" fmla="*/ 2 w 4"/>
                        <a:gd name="T45" fmla="*/ 2 h 5"/>
                        <a:gd name="T46" fmla="*/ 3 w 4"/>
                        <a:gd name="T47" fmla="*/ 1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2 w 4"/>
                        <a:gd name="T55" fmla="*/ 0 h 5"/>
                        <a:gd name="T56" fmla="*/ 2 w 4"/>
                        <a:gd name="T57" fmla="*/ 2 h 5"/>
                        <a:gd name="T58" fmla="*/ 2 w 4"/>
                        <a:gd name="T59" fmla="*/ 2 h 5"/>
                        <a:gd name="T60" fmla="*/ 2 w 4"/>
                        <a:gd name="T61" fmla="*/ 3 h 5"/>
                        <a:gd name="T62" fmla="*/ 2 w 4"/>
                        <a:gd name="T63" fmla="*/ 3 h 5"/>
                        <a:gd name="T64" fmla="*/ 2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2 h 5"/>
                        <a:gd name="T72" fmla="*/ 3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2" name="Freeform 2101"/>
                    <p:cNvSpPr>
                      <a:spLocks/>
                    </p:cNvSpPr>
                    <p:nvPr/>
                  </p:nvSpPr>
                  <p:spPr bwMode="auto">
                    <a:xfrm>
                      <a:off x="1270" y="30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1 w 1"/>
                        <a:gd name="T9" fmla="*/ 3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3" name="Freeform 210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3" y="30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1 w 1"/>
                        <a:gd name="T13" fmla="*/ 0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2 h 4"/>
                        <a:gd name="T36" fmla="*/ 0 w 1"/>
                        <a:gd name="T37" fmla="*/ 2 h 4"/>
                        <a:gd name="T38" fmla="*/ 1 w 1"/>
                        <a:gd name="T39" fmla="*/ 2 h 4"/>
                        <a:gd name="T40" fmla="*/ 1 w 1"/>
                        <a:gd name="T41" fmla="*/ 2 h 4"/>
                        <a:gd name="T42" fmla="*/ 1 w 1"/>
                        <a:gd name="T43" fmla="*/ 2 h 4"/>
                        <a:gd name="T44" fmla="*/ 1 w 1"/>
                        <a:gd name="T45" fmla="*/ 2 h 4"/>
                        <a:gd name="T46" fmla="*/ 1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2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0 w 1"/>
                        <a:gd name="T63" fmla="*/ 2 h 4"/>
                        <a:gd name="T64" fmla="*/ 0 w 1"/>
                        <a:gd name="T65" fmla="*/ 2 h 4"/>
                        <a:gd name="T66" fmla="*/ 0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4" name="Freeform 21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5" y="30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4 w 4"/>
                        <a:gd name="T11" fmla="*/ 3 h 5"/>
                        <a:gd name="T12" fmla="*/ 4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3 h 5"/>
                        <a:gd name="T18" fmla="*/ 0 w 4"/>
                        <a:gd name="T19" fmla="*/ 3 h 5"/>
                        <a:gd name="T20" fmla="*/ 2 w 4"/>
                        <a:gd name="T21" fmla="*/ 0 h 5"/>
                        <a:gd name="T22" fmla="*/ 2 w 4"/>
                        <a:gd name="T23" fmla="*/ 2 h 5"/>
                        <a:gd name="T24" fmla="*/ 2 w 4"/>
                        <a:gd name="T25" fmla="*/ 1 h 5"/>
                        <a:gd name="T26" fmla="*/ 1 w 4"/>
                        <a:gd name="T27" fmla="*/ 2 h 5"/>
                        <a:gd name="T28" fmla="*/ 2 w 4"/>
                        <a:gd name="T29" fmla="*/ 2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2" y="0"/>
                          </a:move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5" name="Freeform 2104"/>
                    <p:cNvSpPr>
                      <a:spLocks/>
                    </p:cNvSpPr>
                    <p:nvPr/>
                  </p:nvSpPr>
                  <p:spPr bwMode="auto">
                    <a:xfrm>
                      <a:off x="1280" y="307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6" name="Freeform 21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81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3 h 5"/>
                        <a:gd name="T56" fmla="*/ 0 w 2"/>
                        <a:gd name="T57" fmla="*/ 3 h 5"/>
                        <a:gd name="T58" fmla="*/ 0 w 2"/>
                        <a:gd name="T59" fmla="*/ 3 h 5"/>
                        <a:gd name="T60" fmla="*/ 1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0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7" name="Freeform 2106"/>
                    <p:cNvSpPr>
                      <a:spLocks/>
                    </p:cNvSpPr>
                    <p:nvPr/>
                  </p:nvSpPr>
                  <p:spPr bwMode="auto">
                    <a:xfrm>
                      <a:off x="1283" y="307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8" name="Freeform 2107"/>
                    <p:cNvSpPr>
                      <a:spLocks/>
                    </p:cNvSpPr>
                    <p:nvPr/>
                  </p:nvSpPr>
                  <p:spPr bwMode="auto">
                    <a:xfrm>
                      <a:off x="1287" y="30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59" name="Freeform 2108"/>
                    <p:cNvSpPr>
                      <a:spLocks/>
                    </p:cNvSpPr>
                    <p:nvPr/>
                  </p:nvSpPr>
                  <p:spPr bwMode="auto">
                    <a:xfrm>
                      <a:off x="1291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0" name="Freeform 2109"/>
                    <p:cNvSpPr>
                      <a:spLocks/>
                    </p:cNvSpPr>
                    <p:nvPr/>
                  </p:nvSpPr>
                  <p:spPr bwMode="auto">
                    <a:xfrm>
                      <a:off x="1247" y="30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2 w 4"/>
                        <a:gd name="T3" fmla="*/ 2 h 5"/>
                        <a:gd name="T4" fmla="*/ 2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2 w 4"/>
                        <a:gd name="T11" fmla="*/ 3 h 5"/>
                        <a:gd name="T12" fmla="*/ 2 w 4"/>
                        <a:gd name="T13" fmla="*/ 3 h 5"/>
                        <a:gd name="T14" fmla="*/ 2 w 4"/>
                        <a:gd name="T15" fmla="*/ 5 h 5"/>
                        <a:gd name="T16" fmla="*/ 1 w 4"/>
                        <a:gd name="T17" fmla="*/ 5 h 5"/>
                        <a:gd name="T18" fmla="*/ 1 w 4"/>
                        <a:gd name="T19" fmla="*/ 5 h 5"/>
                        <a:gd name="T20" fmla="*/ 0 w 4"/>
                        <a:gd name="T21" fmla="*/ 3 h 5"/>
                        <a:gd name="T22" fmla="*/ 0 w 4"/>
                        <a:gd name="T23" fmla="*/ 3 h 5"/>
                        <a:gd name="T24" fmla="*/ 0 w 4"/>
                        <a:gd name="T25" fmla="*/ 3 h 5"/>
                        <a:gd name="T26" fmla="*/ 0 w 4"/>
                        <a:gd name="T27" fmla="*/ 2 h 5"/>
                        <a:gd name="T28" fmla="*/ 0 w 4"/>
                        <a:gd name="T29" fmla="*/ 2 h 5"/>
                        <a:gd name="T30" fmla="*/ 0 w 4"/>
                        <a:gd name="T31" fmla="*/ 2 h 5"/>
                        <a:gd name="T32" fmla="*/ 1 w 4"/>
                        <a:gd name="T33" fmla="*/ 2 h 5"/>
                        <a:gd name="T34" fmla="*/ 1 w 4"/>
                        <a:gd name="T35" fmla="*/ 2 h 5"/>
                        <a:gd name="T36" fmla="*/ 0 w 4"/>
                        <a:gd name="T37" fmla="*/ 1 h 5"/>
                        <a:gd name="T38" fmla="*/ 0 w 4"/>
                        <a:gd name="T39" fmla="*/ 1 h 5"/>
                        <a:gd name="T40" fmla="*/ 0 w 4"/>
                        <a:gd name="T41" fmla="*/ 1 h 5"/>
                        <a:gd name="T42" fmla="*/ 0 w 4"/>
                        <a:gd name="T43" fmla="*/ 1 h 5"/>
                        <a:gd name="T44" fmla="*/ 0 w 4"/>
                        <a:gd name="T45" fmla="*/ 1 h 5"/>
                        <a:gd name="T46" fmla="*/ 1 w 4"/>
                        <a:gd name="T47" fmla="*/ 0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1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0 h 5"/>
                        <a:gd name="T58" fmla="*/ 2 w 4"/>
                        <a:gd name="T59" fmla="*/ 0 h 5"/>
                        <a:gd name="T60" fmla="*/ 2 w 4"/>
                        <a:gd name="T61" fmla="*/ 1 h 5"/>
                        <a:gd name="T62" fmla="*/ 2 w 4"/>
                        <a:gd name="T63" fmla="*/ 1 h 5"/>
                        <a:gd name="T64" fmla="*/ 2 w 4"/>
                        <a:gd name="T65" fmla="*/ 1 h 5"/>
                        <a:gd name="T66" fmla="*/ 2 w 4"/>
                        <a:gd name="T67" fmla="*/ 1 h 5"/>
                        <a:gd name="T68" fmla="*/ 2 w 4"/>
                        <a:gd name="T69" fmla="*/ 1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1" name="Freeform 2110"/>
                    <p:cNvSpPr>
                      <a:spLocks/>
                    </p:cNvSpPr>
                    <p:nvPr/>
                  </p:nvSpPr>
                  <p:spPr bwMode="auto">
                    <a:xfrm>
                      <a:off x="1248" y="3071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2" name="Freeform 2111"/>
                    <p:cNvSpPr>
                      <a:spLocks/>
                    </p:cNvSpPr>
                    <p:nvPr/>
                  </p:nvSpPr>
                  <p:spPr bwMode="auto">
                    <a:xfrm>
                      <a:off x="1247" y="3073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1 w 2"/>
                        <a:gd name="T7" fmla="*/ 0 h 1"/>
                        <a:gd name="T8" fmla="*/ 0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3" name="Freeform 2112"/>
                    <p:cNvSpPr>
                      <a:spLocks/>
                    </p:cNvSpPr>
                    <p:nvPr/>
                  </p:nvSpPr>
                  <p:spPr bwMode="auto">
                    <a:xfrm>
                      <a:off x="1251" y="307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4" name="Freeform 2113"/>
                    <p:cNvSpPr>
                      <a:spLocks/>
                    </p:cNvSpPr>
                    <p:nvPr/>
                  </p:nvSpPr>
                  <p:spPr bwMode="auto">
                    <a:xfrm>
                      <a:off x="1254" y="3071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2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2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5" name="Freeform 2114"/>
                    <p:cNvSpPr>
                      <a:spLocks/>
                    </p:cNvSpPr>
                    <p:nvPr/>
                  </p:nvSpPr>
                  <p:spPr bwMode="auto">
                    <a:xfrm>
                      <a:off x="1254" y="3073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0 h 1"/>
                        <a:gd name="T28" fmla="*/ 2 w 3"/>
                        <a:gd name="T29" fmla="*/ 0 h 1"/>
                        <a:gd name="T30" fmla="*/ 2 w 3"/>
                        <a:gd name="T31" fmla="*/ 0 h 1"/>
                        <a:gd name="T32" fmla="*/ 2 w 3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6" name="Freeform 2115"/>
                    <p:cNvSpPr>
                      <a:spLocks/>
                    </p:cNvSpPr>
                    <p:nvPr/>
                  </p:nvSpPr>
                  <p:spPr bwMode="auto">
                    <a:xfrm>
                      <a:off x="1259" y="30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7" name="Freeform 2116"/>
                    <p:cNvSpPr>
                      <a:spLocks/>
                    </p:cNvSpPr>
                    <p:nvPr/>
                  </p:nvSpPr>
                  <p:spPr bwMode="auto">
                    <a:xfrm>
                      <a:off x="1262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8" name="Rectangle 21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64" y="3073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69" name="Freeform 2118"/>
                    <p:cNvSpPr>
                      <a:spLocks/>
                    </p:cNvSpPr>
                    <p:nvPr/>
                  </p:nvSpPr>
                  <p:spPr bwMode="auto">
                    <a:xfrm>
                      <a:off x="1266" y="307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2 h 5"/>
                        <a:gd name="T2" fmla="*/ 3 w 4"/>
                        <a:gd name="T3" fmla="*/ 2 h 5"/>
                        <a:gd name="T4" fmla="*/ 3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3 w 4"/>
                        <a:gd name="T11" fmla="*/ 3 h 5"/>
                        <a:gd name="T12" fmla="*/ 3 w 4"/>
                        <a:gd name="T13" fmla="*/ 3 h 5"/>
                        <a:gd name="T14" fmla="*/ 3 w 4"/>
                        <a:gd name="T15" fmla="*/ 5 h 5"/>
                        <a:gd name="T16" fmla="*/ 2 w 4"/>
                        <a:gd name="T17" fmla="*/ 5 h 5"/>
                        <a:gd name="T18" fmla="*/ 2 w 4"/>
                        <a:gd name="T19" fmla="*/ 5 h 5"/>
                        <a:gd name="T20" fmla="*/ 0 w 4"/>
                        <a:gd name="T21" fmla="*/ 3 h 5"/>
                        <a:gd name="T22" fmla="*/ 0 w 4"/>
                        <a:gd name="T23" fmla="*/ 3 h 5"/>
                        <a:gd name="T24" fmla="*/ 0 w 4"/>
                        <a:gd name="T25" fmla="*/ 3 h 5"/>
                        <a:gd name="T26" fmla="*/ 0 w 4"/>
                        <a:gd name="T27" fmla="*/ 2 h 5"/>
                        <a:gd name="T28" fmla="*/ 0 w 4"/>
                        <a:gd name="T29" fmla="*/ 2 h 5"/>
                        <a:gd name="T30" fmla="*/ 0 w 4"/>
                        <a:gd name="T31" fmla="*/ 2 h 5"/>
                        <a:gd name="T32" fmla="*/ 2 w 4"/>
                        <a:gd name="T33" fmla="*/ 2 h 5"/>
                        <a:gd name="T34" fmla="*/ 2 w 4"/>
                        <a:gd name="T35" fmla="*/ 2 h 5"/>
                        <a:gd name="T36" fmla="*/ 0 w 4"/>
                        <a:gd name="T37" fmla="*/ 1 h 5"/>
                        <a:gd name="T38" fmla="*/ 0 w 4"/>
                        <a:gd name="T39" fmla="*/ 1 h 5"/>
                        <a:gd name="T40" fmla="*/ 0 w 4"/>
                        <a:gd name="T41" fmla="*/ 1 h 5"/>
                        <a:gd name="T42" fmla="*/ 0 w 4"/>
                        <a:gd name="T43" fmla="*/ 1 h 5"/>
                        <a:gd name="T44" fmla="*/ 0 w 4"/>
                        <a:gd name="T45" fmla="*/ 1 h 5"/>
                        <a:gd name="T46" fmla="*/ 2 w 4"/>
                        <a:gd name="T47" fmla="*/ 0 h 5"/>
                        <a:gd name="T48" fmla="*/ 2 w 4"/>
                        <a:gd name="T49" fmla="*/ 0 h 5"/>
                        <a:gd name="T50" fmla="*/ 2 w 4"/>
                        <a:gd name="T51" fmla="*/ 0 h 5"/>
                        <a:gd name="T52" fmla="*/ 2 w 4"/>
                        <a:gd name="T53" fmla="*/ 0 h 5"/>
                        <a:gd name="T54" fmla="*/ 3 w 4"/>
                        <a:gd name="T55" fmla="*/ 0 h 5"/>
                        <a:gd name="T56" fmla="*/ 3 w 4"/>
                        <a:gd name="T57" fmla="*/ 0 h 5"/>
                        <a:gd name="T58" fmla="*/ 3 w 4"/>
                        <a:gd name="T59" fmla="*/ 0 h 5"/>
                        <a:gd name="T60" fmla="*/ 3 w 4"/>
                        <a:gd name="T61" fmla="*/ 1 h 5"/>
                        <a:gd name="T62" fmla="*/ 3 w 4"/>
                        <a:gd name="T63" fmla="*/ 1 h 5"/>
                        <a:gd name="T64" fmla="*/ 3 w 4"/>
                        <a:gd name="T65" fmla="*/ 1 h 5"/>
                        <a:gd name="T66" fmla="*/ 3 w 4"/>
                        <a:gd name="T67" fmla="*/ 1 h 5"/>
                        <a:gd name="T68" fmla="*/ 3 w 4"/>
                        <a:gd name="T69" fmla="*/ 1 h 5"/>
                        <a:gd name="T70" fmla="*/ 3 w 4"/>
                        <a:gd name="T71" fmla="*/ 2 h 5"/>
                        <a:gd name="T72" fmla="*/ 3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0" name="Freeform 2119"/>
                    <p:cNvSpPr>
                      <a:spLocks/>
                    </p:cNvSpPr>
                    <p:nvPr/>
                  </p:nvSpPr>
                  <p:spPr bwMode="auto">
                    <a:xfrm>
                      <a:off x="1268" y="3071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1" name="Freeform 2120"/>
                    <p:cNvSpPr>
                      <a:spLocks/>
                    </p:cNvSpPr>
                    <p:nvPr/>
                  </p:nvSpPr>
                  <p:spPr bwMode="auto">
                    <a:xfrm>
                      <a:off x="1266" y="3073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2 w 3"/>
                        <a:gd name="T7" fmla="*/ 0 h 1"/>
                        <a:gd name="T8" fmla="*/ 0 w 3"/>
                        <a:gd name="T9" fmla="*/ 1 h 1"/>
                        <a:gd name="T10" fmla="*/ 2 w 3"/>
                        <a:gd name="T11" fmla="*/ 1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2" name="Freeform 2121"/>
                    <p:cNvSpPr>
                      <a:spLocks/>
                    </p:cNvSpPr>
                    <p:nvPr/>
                  </p:nvSpPr>
                  <p:spPr bwMode="auto">
                    <a:xfrm>
                      <a:off x="1270" y="30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1 w 1"/>
                        <a:gd name="T9" fmla="*/ 3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3" name="Freeform 2122"/>
                    <p:cNvSpPr>
                      <a:spLocks/>
                    </p:cNvSpPr>
                    <p:nvPr/>
                  </p:nvSpPr>
                  <p:spPr bwMode="auto">
                    <a:xfrm>
                      <a:off x="1273" y="307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4" name="Freeform 2123"/>
                    <p:cNvSpPr>
                      <a:spLocks/>
                    </p:cNvSpPr>
                    <p:nvPr/>
                  </p:nvSpPr>
                  <p:spPr bwMode="auto">
                    <a:xfrm>
                      <a:off x="1273" y="307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5" name="Freeform 2124"/>
                    <p:cNvSpPr>
                      <a:spLocks/>
                    </p:cNvSpPr>
                    <p:nvPr/>
                  </p:nvSpPr>
                  <p:spPr bwMode="auto">
                    <a:xfrm>
                      <a:off x="1275" y="30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4 w 4"/>
                        <a:gd name="T11" fmla="*/ 3 h 5"/>
                        <a:gd name="T12" fmla="*/ 4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3 h 5"/>
                        <a:gd name="T18" fmla="*/ 0 w 4"/>
                        <a:gd name="T19" fmla="*/ 3 h 5"/>
                        <a:gd name="T20" fmla="*/ 2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2" y="0"/>
                          </a:move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6" name="Freeform 2125"/>
                    <p:cNvSpPr>
                      <a:spLocks/>
                    </p:cNvSpPr>
                    <p:nvPr/>
                  </p:nvSpPr>
                  <p:spPr bwMode="auto">
                    <a:xfrm>
                      <a:off x="1276" y="30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7" name="Freeform 2126"/>
                    <p:cNvSpPr>
                      <a:spLocks/>
                    </p:cNvSpPr>
                    <p:nvPr/>
                  </p:nvSpPr>
                  <p:spPr bwMode="auto">
                    <a:xfrm>
                      <a:off x="1280" y="307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8" name="Freeform 2127"/>
                    <p:cNvSpPr>
                      <a:spLocks/>
                    </p:cNvSpPr>
                    <p:nvPr/>
                  </p:nvSpPr>
                  <p:spPr bwMode="auto">
                    <a:xfrm>
                      <a:off x="1281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79" name="Freeform 2128"/>
                    <p:cNvSpPr>
                      <a:spLocks/>
                    </p:cNvSpPr>
                    <p:nvPr/>
                  </p:nvSpPr>
                  <p:spPr bwMode="auto">
                    <a:xfrm>
                      <a:off x="1281" y="307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1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0" name="Freeform 2129"/>
                    <p:cNvSpPr>
                      <a:spLocks/>
                    </p:cNvSpPr>
                    <p:nvPr/>
                  </p:nvSpPr>
                  <p:spPr bwMode="auto">
                    <a:xfrm>
                      <a:off x="1283" y="307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1" name="Freeform 2130"/>
                    <p:cNvSpPr>
                      <a:spLocks/>
                    </p:cNvSpPr>
                    <p:nvPr/>
                  </p:nvSpPr>
                  <p:spPr bwMode="auto">
                    <a:xfrm>
                      <a:off x="1287" y="30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2" name="Freeform 2131"/>
                    <p:cNvSpPr>
                      <a:spLocks/>
                    </p:cNvSpPr>
                    <p:nvPr/>
                  </p:nvSpPr>
                  <p:spPr bwMode="auto">
                    <a:xfrm>
                      <a:off x="1291" y="30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3" name="Freeform 213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17" y="30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2 h 4"/>
                        <a:gd name="T4" fmla="*/ 2 w 2"/>
                        <a:gd name="T5" fmla="*/ 2 h 4"/>
                        <a:gd name="T6" fmla="*/ 2 w 2"/>
                        <a:gd name="T7" fmla="*/ 4 h 4"/>
                        <a:gd name="T8" fmla="*/ 1 w 2"/>
                        <a:gd name="T9" fmla="*/ 4 h 4"/>
                        <a:gd name="T10" fmla="*/ 0 w 2"/>
                        <a:gd name="T11" fmla="*/ 2 h 4"/>
                        <a:gd name="T12" fmla="*/ 0 w 2"/>
                        <a:gd name="T13" fmla="*/ 2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2 w 2"/>
                        <a:gd name="T49" fmla="*/ 1 h 4"/>
                        <a:gd name="T50" fmla="*/ 2 w 2"/>
                        <a:gd name="T51" fmla="*/ 0 h 4"/>
                        <a:gd name="T52" fmla="*/ 2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1 h 4"/>
                        <a:gd name="T58" fmla="*/ 0 w 2"/>
                        <a:gd name="T59" fmla="*/ 2 h 4"/>
                        <a:gd name="T60" fmla="*/ 0 w 2"/>
                        <a:gd name="T61" fmla="*/ 2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1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4" name="Freeform 2133"/>
                    <p:cNvSpPr>
                      <a:spLocks/>
                    </p:cNvSpPr>
                    <p:nvPr/>
                  </p:nvSpPr>
                  <p:spPr bwMode="auto">
                    <a:xfrm>
                      <a:off x="1421" y="30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5" name="Freeform 2134"/>
                    <p:cNvSpPr>
                      <a:spLocks/>
                    </p:cNvSpPr>
                    <p:nvPr/>
                  </p:nvSpPr>
                  <p:spPr bwMode="auto">
                    <a:xfrm>
                      <a:off x="1424" y="30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6" name="Freeform 2135"/>
                    <p:cNvSpPr>
                      <a:spLocks/>
                    </p:cNvSpPr>
                    <p:nvPr/>
                  </p:nvSpPr>
                  <p:spPr bwMode="auto">
                    <a:xfrm>
                      <a:off x="1429" y="30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1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7" name="Freeform 2136"/>
                    <p:cNvSpPr>
                      <a:spLocks/>
                    </p:cNvSpPr>
                    <p:nvPr/>
                  </p:nvSpPr>
                  <p:spPr bwMode="auto">
                    <a:xfrm>
                      <a:off x="1432" y="30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8" name="Rectangle 213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434" y="3074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89" name="Freeform 213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36" y="30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3 w 3"/>
                        <a:gd name="T3" fmla="*/ 2 h 4"/>
                        <a:gd name="T4" fmla="*/ 3 w 3"/>
                        <a:gd name="T5" fmla="*/ 2 h 4"/>
                        <a:gd name="T6" fmla="*/ 3 w 3"/>
                        <a:gd name="T7" fmla="*/ 4 h 4"/>
                        <a:gd name="T8" fmla="*/ 2 w 3"/>
                        <a:gd name="T9" fmla="*/ 4 h 4"/>
                        <a:gd name="T10" fmla="*/ 0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0 h 4"/>
                        <a:gd name="T42" fmla="*/ 2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3 w 3"/>
                        <a:gd name="T49" fmla="*/ 1 h 4"/>
                        <a:gd name="T50" fmla="*/ 3 w 3"/>
                        <a:gd name="T51" fmla="*/ 0 h 4"/>
                        <a:gd name="T52" fmla="*/ 3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1 h 4"/>
                        <a:gd name="T58" fmla="*/ 0 w 3"/>
                        <a:gd name="T59" fmla="*/ 2 h 4"/>
                        <a:gd name="T60" fmla="*/ 0 w 3"/>
                        <a:gd name="T61" fmla="*/ 2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0" name="Freeform 2139"/>
                    <p:cNvSpPr>
                      <a:spLocks/>
                    </p:cNvSpPr>
                    <p:nvPr/>
                  </p:nvSpPr>
                  <p:spPr bwMode="auto">
                    <a:xfrm>
                      <a:off x="1440" y="30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1" name="Freeform 214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43" y="30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1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w 1"/>
                        <a:gd name="T39" fmla="*/ 4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2" name="Freeform 21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45" y="3072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4 h 4"/>
                        <a:gd name="T2" fmla="*/ 1 w 4"/>
                        <a:gd name="T3" fmla="*/ 4 h 4"/>
                        <a:gd name="T4" fmla="*/ 2 w 4"/>
                        <a:gd name="T5" fmla="*/ 2 h 4"/>
                        <a:gd name="T6" fmla="*/ 2 w 4"/>
                        <a:gd name="T7" fmla="*/ 2 h 4"/>
                        <a:gd name="T8" fmla="*/ 1 w 4"/>
                        <a:gd name="T9" fmla="*/ 2 h 4"/>
                        <a:gd name="T10" fmla="*/ 1 w 4"/>
                        <a:gd name="T11" fmla="*/ 2 h 4"/>
                        <a:gd name="T12" fmla="*/ 1 w 4"/>
                        <a:gd name="T13" fmla="*/ 1 h 4"/>
                        <a:gd name="T14" fmla="*/ 0 w 4"/>
                        <a:gd name="T15" fmla="*/ 1 h 4"/>
                        <a:gd name="T16" fmla="*/ 0 w 4"/>
                        <a:gd name="T17" fmla="*/ 1 h 4"/>
                        <a:gd name="T18" fmla="*/ 0 w 4"/>
                        <a:gd name="T19" fmla="*/ 0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1 w 4"/>
                        <a:gd name="T27" fmla="*/ 0 h 4"/>
                        <a:gd name="T28" fmla="*/ 2 w 4"/>
                        <a:gd name="T29" fmla="*/ 0 h 4"/>
                        <a:gd name="T30" fmla="*/ 2 w 4"/>
                        <a:gd name="T31" fmla="*/ 0 h 4"/>
                        <a:gd name="T32" fmla="*/ 2 w 4"/>
                        <a:gd name="T33" fmla="*/ 0 h 4"/>
                        <a:gd name="T34" fmla="*/ 2 w 4"/>
                        <a:gd name="T35" fmla="*/ 0 h 4"/>
                        <a:gd name="T36" fmla="*/ 2 w 4"/>
                        <a:gd name="T37" fmla="*/ 0 h 4"/>
                        <a:gd name="T38" fmla="*/ 4 w 4"/>
                        <a:gd name="T39" fmla="*/ 0 h 4"/>
                        <a:gd name="T40" fmla="*/ 4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2 h 4"/>
                        <a:gd name="T50" fmla="*/ 1 w 4"/>
                        <a:gd name="T51" fmla="*/ 4 h 4"/>
                        <a:gd name="T52" fmla="*/ 1 w 4"/>
                        <a:gd name="T53" fmla="*/ 1 h 4"/>
                        <a:gd name="T54" fmla="*/ 2 w 4"/>
                        <a:gd name="T55" fmla="*/ 1 h 4"/>
                        <a:gd name="T56" fmla="*/ 2 w 4"/>
                        <a:gd name="T57" fmla="*/ 1 h 4"/>
                        <a:gd name="T58" fmla="*/ 2 w 4"/>
                        <a:gd name="T59" fmla="*/ 1 h 4"/>
                        <a:gd name="T60" fmla="*/ 2 w 4"/>
                        <a:gd name="T61" fmla="*/ 1 h 4"/>
                        <a:gd name="T62" fmla="*/ 2 w 4"/>
                        <a:gd name="T63" fmla="*/ 0 h 4"/>
                        <a:gd name="T64" fmla="*/ 2 w 4"/>
                        <a:gd name="T65" fmla="*/ 0 h 4"/>
                        <a:gd name="T66" fmla="*/ 2 w 4"/>
                        <a:gd name="T67" fmla="*/ 0 h 4"/>
                        <a:gd name="T68" fmla="*/ 1 w 4"/>
                        <a:gd name="T69" fmla="*/ 0 h 4"/>
                        <a:gd name="T70" fmla="*/ 1 w 4"/>
                        <a:gd name="T71" fmla="*/ 0 h 4"/>
                        <a:gd name="T72" fmla="*/ 1 w 4"/>
                        <a:gd name="T73" fmla="*/ 0 h 4"/>
                        <a:gd name="T74" fmla="*/ 1 w 4"/>
                        <a:gd name="T75" fmla="*/ 0 h 4"/>
                        <a:gd name="T76" fmla="*/ 1 w 4"/>
                        <a:gd name="T77" fmla="*/ 1 h 4"/>
                        <a:gd name="T78" fmla="*/ 1 w 4"/>
                        <a:gd name="T79" fmla="*/ 1 h 4"/>
                        <a:gd name="T80" fmla="*/ 1 w 4"/>
                        <a:gd name="T81" fmla="*/ 1 h 4"/>
                        <a:gd name="T82" fmla="*/ 1 w 4"/>
                        <a:gd name="T83" fmla="*/ 1 h 4"/>
                        <a:gd name="T84" fmla="*/ 1 w 4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close/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3" name="Freeform 2142"/>
                    <p:cNvSpPr>
                      <a:spLocks/>
                    </p:cNvSpPr>
                    <p:nvPr/>
                  </p:nvSpPr>
                  <p:spPr bwMode="auto">
                    <a:xfrm>
                      <a:off x="1449" y="307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4" name="Freeform 214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50" y="3072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2 h 4"/>
                        <a:gd name="T18" fmla="*/ 0 w 3"/>
                        <a:gd name="T19" fmla="*/ 2 h 4"/>
                        <a:gd name="T20" fmla="*/ 2 w 3"/>
                        <a:gd name="T21" fmla="*/ 0 h 4"/>
                        <a:gd name="T22" fmla="*/ 2 w 3"/>
                        <a:gd name="T23" fmla="*/ 2 h 4"/>
                        <a:gd name="T24" fmla="*/ 2 w 3"/>
                        <a:gd name="T25" fmla="*/ 0 h 4"/>
                        <a:gd name="T26" fmla="*/ 1 w 3"/>
                        <a:gd name="T27" fmla="*/ 2 h 4"/>
                        <a:gd name="T28" fmla="*/ 2 w 3"/>
                        <a:gd name="T29" fmla="*/ 2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5" name="Freeform 2144"/>
                    <p:cNvSpPr>
                      <a:spLocks/>
                    </p:cNvSpPr>
                    <p:nvPr/>
                  </p:nvSpPr>
                  <p:spPr bwMode="auto">
                    <a:xfrm>
                      <a:off x="1453" y="30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6" name="Freeform 21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56" y="3072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1 h 4"/>
                        <a:gd name="T2" fmla="*/ 4 w 4"/>
                        <a:gd name="T3" fmla="*/ 2 h 4"/>
                        <a:gd name="T4" fmla="*/ 4 w 4"/>
                        <a:gd name="T5" fmla="*/ 2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1 w 4"/>
                        <a:gd name="T11" fmla="*/ 2 h 4"/>
                        <a:gd name="T12" fmla="*/ 0 w 4"/>
                        <a:gd name="T13" fmla="*/ 2 h 4"/>
                        <a:gd name="T14" fmla="*/ 1 w 4"/>
                        <a:gd name="T15" fmla="*/ 1 h 4"/>
                        <a:gd name="T16" fmla="*/ 1 w 4"/>
                        <a:gd name="T17" fmla="*/ 1 h 4"/>
                        <a:gd name="T18" fmla="*/ 1 w 4"/>
                        <a:gd name="T19" fmla="*/ 1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0 h 4"/>
                        <a:gd name="T30" fmla="*/ 4 w 4"/>
                        <a:gd name="T31" fmla="*/ 0 h 4"/>
                        <a:gd name="T32" fmla="*/ 4 w 4"/>
                        <a:gd name="T33" fmla="*/ 1 h 4"/>
                        <a:gd name="T34" fmla="*/ 2 w 4"/>
                        <a:gd name="T35" fmla="*/ 1 h 4"/>
                        <a:gd name="T36" fmla="*/ 2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0 h 4"/>
                        <a:gd name="T42" fmla="*/ 1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1 w 4"/>
                        <a:gd name="T57" fmla="*/ 1 h 4"/>
                        <a:gd name="T58" fmla="*/ 1 w 4"/>
                        <a:gd name="T59" fmla="*/ 2 h 4"/>
                        <a:gd name="T60" fmla="*/ 1 w 4"/>
                        <a:gd name="T61" fmla="*/ 2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2 h 4"/>
                        <a:gd name="T70" fmla="*/ 2 w 4"/>
                        <a:gd name="T71" fmla="*/ 2 h 4"/>
                        <a:gd name="T72" fmla="*/ 2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7" name="Freeform 2146"/>
                    <p:cNvSpPr>
                      <a:spLocks/>
                    </p:cNvSpPr>
                    <p:nvPr/>
                  </p:nvSpPr>
                  <p:spPr bwMode="auto">
                    <a:xfrm>
                      <a:off x="1460" y="30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8" name="Freeform 2147"/>
                    <p:cNvSpPr>
                      <a:spLocks/>
                    </p:cNvSpPr>
                    <p:nvPr/>
                  </p:nvSpPr>
                  <p:spPr bwMode="auto">
                    <a:xfrm>
                      <a:off x="1417" y="30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1 h 4"/>
                        <a:gd name="T4" fmla="*/ 2 w 2"/>
                        <a:gd name="T5" fmla="*/ 2 h 4"/>
                        <a:gd name="T6" fmla="*/ 2 w 2"/>
                        <a:gd name="T7" fmla="*/ 2 h 4"/>
                        <a:gd name="T8" fmla="*/ 2 w 2"/>
                        <a:gd name="T9" fmla="*/ 2 h 4"/>
                        <a:gd name="T10" fmla="*/ 2 w 2"/>
                        <a:gd name="T11" fmla="*/ 2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2 h 4"/>
                        <a:gd name="T24" fmla="*/ 0 w 2"/>
                        <a:gd name="T25" fmla="*/ 2 h 4"/>
                        <a:gd name="T26" fmla="*/ 0 w 2"/>
                        <a:gd name="T27" fmla="*/ 2 h 4"/>
                        <a:gd name="T28" fmla="*/ 0 w 2"/>
                        <a:gd name="T29" fmla="*/ 2 h 4"/>
                        <a:gd name="T30" fmla="*/ 0 w 2"/>
                        <a:gd name="T31" fmla="*/ 1 h 4"/>
                        <a:gd name="T32" fmla="*/ 1 w 2"/>
                        <a:gd name="T33" fmla="*/ 1 h 4"/>
                        <a:gd name="T34" fmla="*/ 0 w 2"/>
                        <a:gd name="T35" fmla="*/ 1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2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1 h 4"/>
                        <a:gd name="T72" fmla="*/ 2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099" name="Freeform 2148"/>
                    <p:cNvSpPr>
                      <a:spLocks/>
                    </p:cNvSpPr>
                    <p:nvPr/>
                  </p:nvSpPr>
                  <p:spPr bwMode="auto">
                    <a:xfrm>
                      <a:off x="1417" y="307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0" name="Freeform 2149"/>
                    <p:cNvSpPr>
                      <a:spLocks/>
                    </p:cNvSpPr>
                    <p:nvPr/>
                  </p:nvSpPr>
                  <p:spPr bwMode="auto">
                    <a:xfrm>
                      <a:off x="1417" y="3073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1 h 3"/>
                        <a:gd name="T6" fmla="*/ 0 w 2"/>
                        <a:gd name="T7" fmla="*/ 1 h 3"/>
                        <a:gd name="T8" fmla="*/ 0 w 2"/>
                        <a:gd name="T9" fmla="*/ 1 h 3"/>
                        <a:gd name="T10" fmla="*/ 0 w 2"/>
                        <a:gd name="T11" fmla="*/ 1 h 3"/>
                        <a:gd name="T12" fmla="*/ 0 w 2"/>
                        <a:gd name="T13" fmla="*/ 1 h 3"/>
                        <a:gd name="T14" fmla="*/ 0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1" name="Freeform 2150"/>
                    <p:cNvSpPr>
                      <a:spLocks/>
                    </p:cNvSpPr>
                    <p:nvPr/>
                  </p:nvSpPr>
                  <p:spPr bwMode="auto">
                    <a:xfrm>
                      <a:off x="1421" y="30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2" name="Freeform 2151"/>
                    <p:cNvSpPr>
                      <a:spLocks/>
                    </p:cNvSpPr>
                    <p:nvPr/>
                  </p:nvSpPr>
                  <p:spPr bwMode="auto">
                    <a:xfrm>
                      <a:off x="1424" y="30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3" name="Freeform 2152"/>
                    <p:cNvSpPr>
                      <a:spLocks/>
                    </p:cNvSpPr>
                    <p:nvPr/>
                  </p:nvSpPr>
                  <p:spPr bwMode="auto">
                    <a:xfrm>
                      <a:off x="1429" y="30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1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4" name="Freeform 2153"/>
                    <p:cNvSpPr>
                      <a:spLocks/>
                    </p:cNvSpPr>
                    <p:nvPr/>
                  </p:nvSpPr>
                  <p:spPr bwMode="auto">
                    <a:xfrm>
                      <a:off x="1432" y="30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5" name="Rectangle 215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434" y="3074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6" name="Freeform 2155"/>
                    <p:cNvSpPr>
                      <a:spLocks/>
                    </p:cNvSpPr>
                    <p:nvPr/>
                  </p:nvSpPr>
                  <p:spPr bwMode="auto">
                    <a:xfrm>
                      <a:off x="1436" y="30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3 w 3"/>
                        <a:gd name="T3" fmla="*/ 1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2 h 4"/>
                        <a:gd name="T24" fmla="*/ 0 w 3"/>
                        <a:gd name="T25" fmla="*/ 2 h 4"/>
                        <a:gd name="T26" fmla="*/ 0 w 3"/>
                        <a:gd name="T27" fmla="*/ 2 h 4"/>
                        <a:gd name="T28" fmla="*/ 0 w 3"/>
                        <a:gd name="T29" fmla="*/ 2 h 4"/>
                        <a:gd name="T30" fmla="*/ 0 w 3"/>
                        <a:gd name="T31" fmla="*/ 1 h 4"/>
                        <a:gd name="T32" fmla="*/ 2 w 3"/>
                        <a:gd name="T33" fmla="*/ 1 h 4"/>
                        <a:gd name="T34" fmla="*/ 0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0 h 4"/>
                        <a:gd name="T48" fmla="*/ 2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3 w 3"/>
                        <a:gd name="T57" fmla="*/ 0 h 4"/>
                        <a:gd name="T58" fmla="*/ 3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3 w 3"/>
                        <a:gd name="T71" fmla="*/ 1 h 4"/>
                        <a:gd name="T72" fmla="*/ 3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7" name="Freeform 2156"/>
                    <p:cNvSpPr>
                      <a:spLocks/>
                    </p:cNvSpPr>
                    <p:nvPr/>
                  </p:nvSpPr>
                  <p:spPr bwMode="auto">
                    <a:xfrm>
                      <a:off x="1436" y="3072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8" name="Freeform 2157"/>
                    <p:cNvSpPr>
                      <a:spLocks/>
                    </p:cNvSpPr>
                    <p:nvPr/>
                  </p:nvSpPr>
                  <p:spPr bwMode="auto">
                    <a:xfrm>
                      <a:off x="1436" y="3073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1 h 3"/>
                        <a:gd name="T6" fmla="*/ 0 w 3"/>
                        <a:gd name="T7" fmla="*/ 1 h 3"/>
                        <a:gd name="T8" fmla="*/ 0 w 3"/>
                        <a:gd name="T9" fmla="*/ 1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2 w 3"/>
                        <a:gd name="T21" fmla="*/ 3 h 3"/>
                        <a:gd name="T22" fmla="*/ 2 w 3"/>
                        <a:gd name="T23" fmla="*/ 3 h 3"/>
                        <a:gd name="T24" fmla="*/ 3 w 3"/>
                        <a:gd name="T25" fmla="*/ 3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1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09" name="Freeform 2158"/>
                    <p:cNvSpPr>
                      <a:spLocks/>
                    </p:cNvSpPr>
                    <p:nvPr/>
                  </p:nvSpPr>
                  <p:spPr bwMode="auto">
                    <a:xfrm>
                      <a:off x="1440" y="30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0" name="Freeform 2159"/>
                    <p:cNvSpPr>
                      <a:spLocks/>
                    </p:cNvSpPr>
                    <p:nvPr/>
                  </p:nvSpPr>
                  <p:spPr bwMode="auto">
                    <a:xfrm>
                      <a:off x="1443" y="307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1" name="Freeform 2160"/>
                    <p:cNvSpPr>
                      <a:spLocks/>
                    </p:cNvSpPr>
                    <p:nvPr/>
                  </p:nvSpPr>
                  <p:spPr bwMode="auto">
                    <a:xfrm>
                      <a:off x="1443" y="307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2" name="Freeform 2161"/>
                    <p:cNvSpPr>
                      <a:spLocks/>
                    </p:cNvSpPr>
                    <p:nvPr/>
                  </p:nvSpPr>
                  <p:spPr bwMode="auto">
                    <a:xfrm>
                      <a:off x="1445" y="3072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4 h 4"/>
                        <a:gd name="T2" fmla="*/ 1 w 4"/>
                        <a:gd name="T3" fmla="*/ 4 h 4"/>
                        <a:gd name="T4" fmla="*/ 2 w 4"/>
                        <a:gd name="T5" fmla="*/ 2 h 4"/>
                        <a:gd name="T6" fmla="*/ 2 w 4"/>
                        <a:gd name="T7" fmla="*/ 2 h 4"/>
                        <a:gd name="T8" fmla="*/ 1 w 4"/>
                        <a:gd name="T9" fmla="*/ 2 h 4"/>
                        <a:gd name="T10" fmla="*/ 1 w 4"/>
                        <a:gd name="T11" fmla="*/ 2 h 4"/>
                        <a:gd name="T12" fmla="*/ 1 w 4"/>
                        <a:gd name="T13" fmla="*/ 1 h 4"/>
                        <a:gd name="T14" fmla="*/ 0 w 4"/>
                        <a:gd name="T15" fmla="*/ 1 h 4"/>
                        <a:gd name="T16" fmla="*/ 0 w 4"/>
                        <a:gd name="T17" fmla="*/ 1 h 4"/>
                        <a:gd name="T18" fmla="*/ 0 w 4"/>
                        <a:gd name="T19" fmla="*/ 0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1 w 4"/>
                        <a:gd name="T27" fmla="*/ 0 h 4"/>
                        <a:gd name="T28" fmla="*/ 2 w 4"/>
                        <a:gd name="T29" fmla="*/ 0 h 4"/>
                        <a:gd name="T30" fmla="*/ 2 w 4"/>
                        <a:gd name="T31" fmla="*/ 0 h 4"/>
                        <a:gd name="T32" fmla="*/ 2 w 4"/>
                        <a:gd name="T33" fmla="*/ 0 h 4"/>
                        <a:gd name="T34" fmla="*/ 2 w 4"/>
                        <a:gd name="T35" fmla="*/ 0 h 4"/>
                        <a:gd name="T36" fmla="*/ 2 w 4"/>
                        <a:gd name="T37" fmla="*/ 0 h 4"/>
                        <a:gd name="T38" fmla="*/ 4 w 4"/>
                        <a:gd name="T39" fmla="*/ 0 h 4"/>
                        <a:gd name="T40" fmla="*/ 4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2 h 4"/>
                        <a:gd name="T50" fmla="*/ 1 w 4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3" name="Freeform 2162"/>
                    <p:cNvSpPr>
                      <a:spLocks/>
                    </p:cNvSpPr>
                    <p:nvPr/>
                  </p:nvSpPr>
                  <p:spPr bwMode="auto">
                    <a:xfrm>
                      <a:off x="1446" y="307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1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0 w 1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4" name="Freeform 2163"/>
                    <p:cNvSpPr>
                      <a:spLocks/>
                    </p:cNvSpPr>
                    <p:nvPr/>
                  </p:nvSpPr>
                  <p:spPr bwMode="auto">
                    <a:xfrm>
                      <a:off x="1449" y="307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5" name="Freeform 2164"/>
                    <p:cNvSpPr>
                      <a:spLocks/>
                    </p:cNvSpPr>
                    <p:nvPr/>
                  </p:nvSpPr>
                  <p:spPr bwMode="auto">
                    <a:xfrm>
                      <a:off x="1450" y="3072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2 h 4"/>
                        <a:gd name="T18" fmla="*/ 0 w 3"/>
                        <a:gd name="T19" fmla="*/ 2 h 4"/>
                        <a:gd name="T20" fmla="*/ 2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6" name="Freeform 2165"/>
                    <p:cNvSpPr>
                      <a:spLocks/>
                    </p:cNvSpPr>
                    <p:nvPr/>
                  </p:nvSpPr>
                  <p:spPr bwMode="auto">
                    <a:xfrm>
                      <a:off x="1451" y="3072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7" name="Freeform 2166"/>
                    <p:cNvSpPr>
                      <a:spLocks/>
                    </p:cNvSpPr>
                    <p:nvPr/>
                  </p:nvSpPr>
                  <p:spPr bwMode="auto">
                    <a:xfrm>
                      <a:off x="1453" y="30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8" name="Freeform 2167"/>
                    <p:cNvSpPr>
                      <a:spLocks/>
                    </p:cNvSpPr>
                    <p:nvPr/>
                  </p:nvSpPr>
                  <p:spPr bwMode="auto">
                    <a:xfrm>
                      <a:off x="1456" y="3072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4 w 4"/>
                        <a:gd name="T3" fmla="*/ 1 h 4"/>
                        <a:gd name="T4" fmla="*/ 4 w 4"/>
                        <a:gd name="T5" fmla="*/ 2 h 4"/>
                        <a:gd name="T6" fmla="*/ 4 w 4"/>
                        <a:gd name="T7" fmla="*/ 2 h 4"/>
                        <a:gd name="T8" fmla="*/ 4 w 4"/>
                        <a:gd name="T9" fmla="*/ 2 h 4"/>
                        <a:gd name="T10" fmla="*/ 4 w 4"/>
                        <a:gd name="T11" fmla="*/ 2 h 4"/>
                        <a:gd name="T12" fmla="*/ 4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1 w 4"/>
                        <a:gd name="T23" fmla="*/ 2 h 4"/>
                        <a:gd name="T24" fmla="*/ 0 w 4"/>
                        <a:gd name="T25" fmla="*/ 2 h 4"/>
                        <a:gd name="T26" fmla="*/ 0 w 4"/>
                        <a:gd name="T27" fmla="*/ 2 h 4"/>
                        <a:gd name="T28" fmla="*/ 1 w 4"/>
                        <a:gd name="T29" fmla="*/ 2 h 4"/>
                        <a:gd name="T30" fmla="*/ 1 w 4"/>
                        <a:gd name="T31" fmla="*/ 1 h 4"/>
                        <a:gd name="T32" fmla="*/ 1 w 4"/>
                        <a:gd name="T33" fmla="*/ 1 h 4"/>
                        <a:gd name="T34" fmla="*/ 1 w 4"/>
                        <a:gd name="T35" fmla="*/ 1 h 4"/>
                        <a:gd name="T36" fmla="*/ 1 w 4"/>
                        <a:gd name="T37" fmla="*/ 1 h 4"/>
                        <a:gd name="T38" fmla="*/ 1 w 4"/>
                        <a:gd name="T39" fmla="*/ 1 h 4"/>
                        <a:gd name="T40" fmla="*/ 1 w 4"/>
                        <a:gd name="T41" fmla="*/ 0 h 4"/>
                        <a:gd name="T42" fmla="*/ 1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0 h 4"/>
                        <a:gd name="T60" fmla="*/ 4 w 4"/>
                        <a:gd name="T61" fmla="*/ 0 h 4"/>
                        <a:gd name="T62" fmla="*/ 4 w 4"/>
                        <a:gd name="T63" fmla="*/ 0 h 4"/>
                        <a:gd name="T64" fmla="*/ 4 w 4"/>
                        <a:gd name="T65" fmla="*/ 0 h 4"/>
                        <a:gd name="T66" fmla="*/ 4 w 4"/>
                        <a:gd name="T67" fmla="*/ 1 h 4"/>
                        <a:gd name="T68" fmla="*/ 4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19" name="Freeform 2168"/>
                    <p:cNvSpPr>
                      <a:spLocks/>
                    </p:cNvSpPr>
                    <p:nvPr/>
                  </p:nvSpPr>
                  <p:spPr bwMode="auto">
                    <a:xfrm>
                      <a:off x="1457" y="30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0" name="Freeform 2169"/>
                    <p:cNvSpPr>
                      <a:spLocks/>
                    </p:cNvSpPr>
                    <p:nvPr/>
                  </p:nvSpPr>
                  <p:spPr bwMode="auto">
                    <a:xfrm>
                      <a:off x="1457" y="307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0 w 3"/>
                        <a:gd name="T9" fmla="*/ 1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0 w 3"/>
                        <a:gd name="T15" fmla="*/ 3 h 3"/>
                        <a:gd name="T16" fmla="*/ 0 w 3"/>
                        <a:gd name="T17" fmla="*/ 3 h 3"/>
                        <a:gd name="T18" fmla="*/ 0 w 3"/>
                        <a:gd name="T19" fmla="*/ 3 h 3"/>
                        <a:gd name="T20" fmla="*/ 1 w 3"/>
                        <a:gd name="T21" fmla="*/ 3 h 3"/>
                        <a:gd name="T22" fmla="*/ 1 w 3"/>
                        <a:gd name="T23" fmla="*/ 3 h 3"/>
                        <a:gd name="T24" fmla="*/ 1 w 3"/>
                        <a:gd name="T25" fmla="*/ 3 h 3"/>
                        <a:gd name="T26" fmla="*/ 1 w 3"/>
                        <a:gd name="T27" fmla="*/ 1 h 3"/>
                        <a:gd name="T28" fmla="*/ 3 w 3"/>
                        <a:gd name="T29" fmla="*/ 1 h 3"/>
                        <a:gd name="T30" fmla="*/ 1 w 3"/>
                        <a:gd name="T31" fmla="*/ 1 h 3"/>
                        <a:gd name="T32" fmla="*/ 1 w 3"/>
                        <a:gd name="T33" fmla="*/ 1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1" name="Freeform 2170"/>
                    <p:cNvSpPr>
                      <a:spLocks/>
                    </p:cNvSpPr>
                    <p:nvPr/>
                  </p:nvSpPr>
                  <p:spPr bwMode="auto">
                    <a:xfrm>
                      <a:off x="1460" y="30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2" name="Freeform 21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17" y="307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3 h 5"/>
                        <a:gd name="T36" fmla="*/ 1 w 2"/>
                        <a:gd name="T37" fmla="*/ 0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0 h 5"/>
                        <a:gd name="T56" fmla="*/ 1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3" name="Freeform 2172"/>
                    <p:cNvSpPr>
                      <a:spLocks/>
                    </p:cNvSpPr>
                    <p:nvPr/>
                  </p:nvSpPr>
                  <p:spPr bwMode="auto">
                    <a:xfrm>
                      <a:off x="1421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4" name="Freeform 2173"/>
                    <p:cNvSpPr>
                      <a:spLocks/>
                    </p:cNvSpPr>
                    <p:nvPr/>
                  </p:nvSpPr>
                  <p:spPr bwMode="auto">
                    <a:xfrm>
                      <a:off x="1424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5" name="Freeform 2174"/>
                    <p:cNvSpPr>
                      <a:spLocks/>
                    </p:cNvSpPr>
                    <p:nvPr/>
                  </p:nvSpPr>
                  <p:spPr bwMode="auto">
                    <a:xfrm>
                      <a:off x="1429" y="307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6" name="Freeform 2175"/>
                    <p:cNvSpPr>
                      <a:spLocks/>
                    </p:cNvSpPr>
                    <p:nvPr/>
                  </p:nvSpPr>
                  <p:spPr bwMode="auto">
                    <a:xfrm>
                      <a:off x="1432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7" name="Freeform 217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34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3 h 5"/>
                        <a:gd name="T74" fmla="*/ 2 w 4"/>
                        <a:gd name="T75" fmla="*/ 3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8" name="Rectangle 21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438" y="3082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29" name="Freeform 2178"/>
                    <p:cNvSpPr>
                      <a:spLocks/>
                    </p:cNvSpPr>
                    <p:nvPr/>
                  </p:nvSpPr>
                  <p:spPr bwMode="auto">
                    <a:xfrm>
                      <a:off x="1440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0" name="Freeform 2179"/>
                    <p:cNvSpPr>
                      <a:spLocks/>
                    </p:cNvSpPr>
                    <p:nvPr/>
                  </p:nvSpPr>
                  <p:spPr bwMode="auto">
                    <a:xfrm>
                      <a:off x="1444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1" name="Freeform 2180"/>
                    <p:cNvSpPr>
                      <a:spLocks/>
                    </p:cNvSpPr>
                    <p:nvPr/>
                  </p:nvSpPr>
                  <p:spPr bwMode="auto">
                    <a:xfrm>
                      <a:off x="1446" y="307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4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2" name="Freeform 218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49" y="308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1 w 1"/>
                        <a:gd name="T13" fmla="*/ 2 h 4"/>
                        <a:gd name="T14" fmla="*/ 1 w 1"/>
                        <a:gd name="T15" fmla="*/ 2 h 4"/>
                        <a:gd name="T16" fmla="*/ 1 w 1"/>
                        <a:gd name="T17" fmla="*/ 2 h 4"/>
                        <a:gd name="T18" fmla="*/ 1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3 h 4"/>
                        <a:gd name="T36" fmla="*/ 1 w 1"/>
                        <a:gd name="T37" fmla="*/ 3 h 4"/>
                        <a:gd name="T38" fmla="*/ 1 w 1"/>
                        <a:gd name="T39" fmla="*/ 3 h 4"/>
                        <a:gd name="T40" fmla="*/ 1 w 1"/>
                        <a:gd name="T41" fmla="*/ 3 h 4"/>
                        <a:gd name="T42" fmla="*/ 1 w 1"/>
                        <a:gd name="T43" fmla="*/ 3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1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3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1 w 1"/>
                        <a:gd name="T65" fmla="*/ 3 h 4"/>
                        <a:gd name="T66" fmla="*/ 1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3" name="Freeform 2182"/>
                    <p:cNvSpPr>
                      <a:spLocks/>
                    </p:cNvSpPr>
                    <p:nvPr/>
                  </p:nvSpPr>
                  <p:spPr bwMode="auto">
                    <a:xfrm>
                      <a:off x="1452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3 w 3"/>
                        <a:gd name="T27" fmla="*/ 3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4 h 5"/>
                        <a:gd name="T42" fmla="*/ 3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0 w 3"/>
                        <a:gd name="T51" fmla="*/ 4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3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1 w 3"/>
                        <a:gd name="T87" fmla="*/ 3 h 5"/>
                        <a:gd name="T88" fmla="*/ 1 w 3"/>
                        <a:gd name="T89" fmla="*/ 3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3 w 3"/>
                        <a:gd name="T95" fmla="*/ 1 h 5"/>
                        <a:gd name="T96" fmla="*/ 3 w 3"/>
                        <a:gd name="T97" fmla="*/ 1 h 5"/>
                        <a:gd name="T98" fmla="*/ 3 w 3"/>
                        <a:gd name="T99" fmla="*/ 1 h 5"/>
                        <a:gd name="T100" fmla="*/ 3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0 h 5"/>
                        <a:gd name="T106" fmla="*/ 1 w 3"/>
                        <a:gd name="T107" fmla="*/ 0 h 5"/>
                        <a:gd name="T108" fmla="*/ 1 w 3"/>
                        <a:gd name="T109" fmla="*/ 0 h 5"/>
                        <a:gd name="T110" fmla="*/ 1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4" name="Freeform 218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56" y="3079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0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0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1 w 2"/>
                        <a:gd name="T71" fmla="*/ 4 h 5"/>
                        <a:gd name="T72" fmla="*/ 1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5" name="Freeform 21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58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2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3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6" name="Freeform 2185"/>
                    <p:cNvSpPr>
                      <a:spLocks/>
                    </p:cNvSpPr>
                    <p:nvPr/>
                  </p:nvSpPr>
                  <p:spPr bwMode="auto">
                    <a:xfrm>
                      <a:off x="1462" y="307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7" name="Freeform 2186"/>
                    <p:cNvSpPr>
                      <a:spLocks/>
                    </p:cNvSpPr>
                    <p:nvPr/>
                  </p:nvSpPr>
                  <p:spPr bwMode="auto">
                    <a:xfrm>
                      <a:off x="1464" y="3079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1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4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4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2 w 4"/>
                        <a:gd name="T85" fmla="*/ 3 h 5"/>
                        <a:gd name="T86" fmla="*/ 2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1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0 h 5"/>
                        <a:gd name="T106" fmla="*/ 3 w 4"/>
                        <a:gd name="T107" fmla="*/ 0 h 5"/>
                        <a:gd name="T108" fmla="*/ 2 w 4"/>
                        <a:gd name="T109" fmla="*/ 0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8" name="Freeform 21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68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3 h 5"/>
                        <a:gd name="T74" fmla="*/ 2 w 4"/>
                        <a:gd name="T75" fmla="*/ 3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39" name="Freeform 21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72" y="307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3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0" name="Freeform 21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75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3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3 h 5"/>
                        <a:gd name="T74" fmla="*/ 3 w 3"/>
                        <a:gd name="T75" fmla="*/ 3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2 w 3"/>
                        <a:gd name="T89" fmla="*/ 0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1" name="Freeform 2190"/>
                    <p:cNvSpPr>
                      <a:spLocks/>
                    </p:cNvSpPr>
                    <p:nvPr/>
                  </p:nvSpPr>
                  <p:spPr bwMode="auto">
                    <a:xfrm>
                      <a:off x="1417" y="307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1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2" name="Freeform 2191"/>
                    <p:cNvSpPr>
                      <a:spLocks/>
                    </p:cNvSpPr>
                    <p:nvPr/>
                  </p:nvSpPr>
                  <p:spPr bwMode="auto">
                    <a:xfrm>
                      <a:off x="1417" y="3079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1 h 3"/>
                        <a:gd name="T6" fmla="*/ 0 w 2"/>
                        <a:gd name="T7" fmla="*/ 1 h 3"/>
                        <a:gd name="T8" fmla="*/ 0 w 2"/>
                        <a:gd name="T9" fmla="*/ 1 h 3"/>
                        <a:gd name="T10" fmla="*/ 0 w 2"/>
                        <a:gd name="T11" fmla="*/ 1 h 3"/>
                        <a:gd name="T12" fmla="*/ 1 w 2"/>
                        <a:gd name="T13" fmla="*/ 1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3" name="Freeform 2192"/>
                    <p:cNvSpPr>
                      <a:spLocks/>
                    </p:cNvSpPr>
                    <p:nvPr/>
                  </p:nvSpPr>
                  <p:spPr bwMode="auto">
                    <a:xfrm>
                      <a:off x="1417" y="308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4" name="Freeform 2193"/>
                    <p:cNvSpPr>
                      <a:spLocks/>
                    </p:cNvSpPr>
                    <p:nvPr/>
                  </p:nvSpPr>
                  <p:spPr bwMode="auto">
                    <a:xfrm>
                      <a:off x="1421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5" name="Freeform 2194"/>
                    <p:cNvSpPr>
                      <a:spLocks/>
                    </p:cNvSpPr>
                    <p:nvPr/>
                  </p:nvSpPr>
                  <p:spPr bwMode="auto">
                    <a:xfrm>
                      <a:off x="1424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6" name="Freeform 2195"/>
                    <p:cNvSpPr>
                      <a:spLocks/>
                    </p:cNvSpPr>
                    <p:nvPr/>
                  </p:nvSpPr>
                  <p:spPr bwMode="auto">
                    <a:xfrm>
                      <a:off x="1429" y="307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7" name="Freeform 2196"/>
                    <p:cNvSpPr>
                      <a:spLocks/>
                    </p:cNvSpPr>
                    <p:nvPr/>
                  </p:nvSpPr>
                  <p:spPr bwMode="auto">
                    <a:xfrm>
                      <a:off x="1432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8" name="Freeform 2197"/>
                    <p:cNvSpPr>
                      <a:spLocks/>
                    </p:cNvSpPr>
                    <p:nvPr/>
                  </p:nvSpPr>
                  <p:spPr bwMode="auto">
                    <a:xfrm>
                      <a:off x="1434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49" name="Freeform 2198"/>
                    <p:cNvSpPr>
                      <a:spLocks/>
                    </p:cNvSpPr>
                    <p:nvPr/>
                  </p:nvSpPr>
                  <p:spPr bwMode="auto">
                    <a:xfrm>
                      <a:off x="1435" y="3079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0" name="Rectangle 21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438" y="3082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1" name="Freeform 2200"/>
                    <p:cNvSpPr>
                      <a:spLocks/>
                    </p:cNvSpPr>
                    <p:nvPr/>
                  </p:nvSpPr>
                  <p:spPr bwMode="auto">
                    <a:xfrm>
                      <a:off x="1440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2" name="Freeform 2201"/>
                    <p:cNvSpPr>
                      <a:spLocks/>
                    </p:cNvSpPr>
                    <p:nvPr/>
                  </p:nvSpPr>
                  <p:spPr bwMode="auto">
                    <a:xfrm>
                      <a:off x="1444" y="3079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3" name="Freeform 2202"/>
                    <p:cNvSpPr>
                      <a:spLocks/>
                    </p:cNvSpPr>
                    <p:nvPr/>
                  </p:nvSpPr>
                  <p:spPr bwMode="auto">
                    <a:xfrm>
                      <a:off x="1446" y="307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4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4" name="Freeform 2203"/>
                    <p:cNvSpPr>
                      <a:spLocks/>
                    </p:cNvSpPr>
                    <p:nvPr/>
                  </p:nvSpPr>
                  <p:spPr bwMode="auto">
                    <a:xfrm>
                      <a:off x="1449" y="308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5" name="Freeform 2204"/>
                    <p:cNvSpPr>
                      <a:spLocks/>
                    </p:cNvSpPr>
                    <p:nvPr/>
                  </p:nvSpPr>
                  <p:spPr bwMode="auto">
                    <a:xfrm>
                      <a:off x="1449" y="308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6" name="Freeform 2205"/>
                    <p:cNvSpPr>
                      <a:spLocks/>
                    </p:cNvSpPr>
                    <p:nvPr/>
                  </p:nvSpPr>
                  <p:spPr bwMode="auto">
                    <a:xfrm>
                      <a:off x="1452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3 w 3"/>
                        <a:gd name="T27" fmla="*/ 3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4 h 5"/>
                        <a:gd name="T42" fmla="*/ 3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0 w 3"/>
                        <a:gd name="T51" fmla="*/ 4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3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1 w 3"/>
                        <a:gd name="T87" fmla="*/ 3 h 5"/>
                        <a:gd name="T88" fmla="*/ 1 w 3"/>
                        <a:gd name="T89" fmla="*/ 3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3 w 3"/>
                        <a:gd name="T95" fmla="*/ 1 h 5"/>
                        <a:gd name="T96" fmla="*/ 3 w 3"/>
                        <a:gd name="T97" fmla="*/ 1 h 5"/>
                        <a:gd name="T98" fmla="*/ 3 w 3"/>
                        <a:gd name="T99" fmla="*/ 1 h 5"/>
                        <a:gd name="T100" fmla="*/ 3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0 h 5"/>
                        <a:gd name="T106" fmla="*/ 1 w 3"/>
                        <a:gd name="T107" fmla="*/ 0 h 5"/>
                        <a:gd name="T108" fmla="*/ 1 w 3"/>
                        <a:gd name="T109" fmla="*/ 0 h 5"/>
                        <a:gd name="T110" fmla="*/ 1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7" name="Freeform 2206"/>
                    <p:cNvSpPr>
                      <a:spLocks/>
                    </p:cNvSpPr>
                    <p:nvPr/>
                  </p:nvSpPr>
                  <p:spPr bwMode="auto">
                    <a:xfrm>
                      <a:off x="1456" y="3079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8" name="Freeform 2207"/>
                    <p:cNvSpPr>
                      <a:spLocks/>
                    </p:cNvSpPr>
                    <p:nvPr/>
                  </p:nvSpPr>
                  <p:spPr bwMode="auto">
                    <a:xfrm>
                      <a:off x="1456" y="308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0 h 1"/>
                        <a:gd name="T28" fmla="*/ 1 w 2"/>
                        <a:gd name="T29" fmla="*/ 0 h 1"/>
                        <a:gd name="T30" fmla="*/ 1 w 2"/>
                        <a:gd name="T31" fmla="*/ 0 h 1"/>
                        <a:gd name="T32" fmla="*/ 1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59" name="Freeform 2208"/>
                    <p:cNvSpPr>
                      <a:spLocks/>
                    </p:cNvSpPr>
                    <p:nvPr/>
                  </p:nvSpPr>
                  <p:spPr bwMode="auto">
                    <a:xfrm>
                      <a:off x="1458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0" name="Freeform 2209"/>
                    <p:cNvSpPr>
                      <a:spLocks/>
                    </p:cNvSpPr>
                    <p:nvPr/>
                  </p:nvSpPr>
                  <p:spPr bwMode="auto">
                    <a:xfrm>
                      <a:off x="1460" y="3079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1" name="Freeform 2210"/>
                    <p:cNvSpPr>
                      <a:spLocks/>
                    </p:cNvSpPr>
                    <p:nvPr/>
                  </p:nvSpPr>
                  <p:spPr bwMode="auto">
                    <a:xfrm>
                      <a:off x="1462" y="307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2" name="Freeform 2211"/>
                    <p:cNvSpPr>
                      <a:spLocks/>
                    </p:cNvSpPr>
                    <p:nvPr/>
                  </p:nvSpPr>
                  <p:spPr bwMode="auto">
                    <a:xfrm>
                      <a:off x="1464" y="3079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1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4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4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2 w 4"/>
                        <a:gd name="T85" fmla="*/ 3 h 5"/>
                        <a:gd name="T86" fmla="*/ 2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1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0 h 5"/>
                        <a:gd name="T106" fmla="*/ 3 w 4"/>
                        <a:gd name="T107" fmla="*/ 0 h 5"/>
                        <a:gd name="T108" fmla="*/ 2 w 4"/>
                        <a:gd name="T109" fmla="*/ 0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3" name="Freeform 2212"/>
                    <p:cNvSpPr>
                      <a:spLocks/>
                    </p:cNvSpPr>
                    <p:nvPr/>
                  </p:nvSpPr>
                  <p:spPr bwMode="auto">
                    <a:xfrm>
                      <a:off x="1468" y="307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4" name="Freeform 2213"/>
                    <p:cNvSpPr>
                      <a:spLocks/>
                    </p:cNvSpPr>
                    <p:nvPr/>
                  </p:nvSpPr>
                  <p:spPr bwMode="auto">
                    <a:xfrm>
                      <a:off x="1468" y="307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1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5" name="Freeform 2214"/>
                    <p:cNvSpPr>
                      <a:spLocks/>
                    </p:cNvSpPr>
                    <p:nvPr/>
                  </p:nvSpPr>
                  <p:spPr bwMode="auto">
                    <a:xfrm>
                      <a:off x="1472" y="307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3166" name="Freeform 2215"/>
                    <p:cNvSpPr>
                      <a:spLocks/>
                    </p:cNvSpPr>
                    <p:nvPr/>
                  </p:nvSpPr>
                  <p:spPr bwMode="auto">
                    <a:xfrm>
                      <a:off x="1472" y="307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5" name="Group 2417"/>
                  <p:cNvGrpSpPr>
                    <a:grpSpLocks/>
                  </p:cNvGrpSpPr>
                  <p:nvPr/>
                </p:nvGrpSpPr>
                <p:grpSpPr bwMode="auto">
                  <a:xfrm>
                    <a:off x="1475" y="3079"/>
                    <a:ext cx="261" cy="279"/>
                    <a:chOff x="1475" y="3079"/>
                    <a:chExt cx="261" cy="279"/>
                  </a:xfrm>
                </p:grpSpPr>
                <p:sp>
                  <p:nvSpPr>
                    <p:cNvPr id="2767" name="Freeform 2217"/>
                    <p:cNvSpPr>
                      <a:spLocks/>
                    </p:cNvSpPr>
                    <p:nvPr/>
                  </p:nvSpPr>
                  <p:spPr bwMode="auto">
                    <a:xfrm>
                      <a:off x="1475" y="307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8" name="Freeform 2218"/>
                    <p:cNvSpPr>
                      <a:spLocks/>
                    </p:cNvSpPr>
                    <p:nvPr/>
                  </p:nvSpPr>
                  <p:spPr bwMode="auto">
                    <a:xfrm>
                      <a:off x="1475" y="307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2 w 3"/>
                        <a:gd name="T33" fmla="*/ 1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9" name="Freeform 221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2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3 h 5"/>
                        <a:gd name="T6" fmla="*/ 3 w 3"/>
                        <a:gd name="T7" fmla="*/ 5 h 5"/>
                        <a:gd name="T8" fmla="*/ 2 w 3"/>
                        <a:gd name="T9" fmla="*/ 5 h 5"/>
                        <a:gd name="T10" fmla="*/ 0 w 3"/>
                        <a:gd name="T11" fmla="*/ 3 h 5"/>
                        <a:gd name="T12" fmla="*/ 0 w 3"/>
                        <a:gd name="T13" fmla="*/ 2 h 5"/>
                        <a:gd name="T14" fmla="*/ 0 w 3"/>
                        <a:gd name="T15" fmla="*/ 2 h 5"/>
                        <a:gd name="T16" fmla="*/ 0 w 3"/>
                        <a:gd name="T17" fmla="*/ 2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2 w 3"/>
                        <a:gd name="T25" fmla="*/ 0 h 5"/>
                        <a:gd name="T26" fmla="*/ 3 w 3"/>
                        <a:gd name="T27" fmla="*/ 0 h 5"/>
                        <a:gd name="T28" fmla="*/ 3 w 3"/>
                        <a:gd name="T29" fmla="*/ 0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3 w 3"/>
                        <a:gd name="T35" fmla="*/ 2 h 5"/>
                        <a:gd name="T36" fmla="*/ 2 w 3"/>
                        <a:gd name="T37" fmla="*/ 0 h 5"/>
                        <a:gd name="T38" fmla="*/ 2 w 3"/>
                        <a:gd name="T39" fmla="*/ 1 h 5"/>
                        <a:gd name="T40" fmla="*/ 2 w 3"/>
                        <a:gd name="T41" fmla="*/ 1 h 5"/>
                        <a:gd name="T42" fmla="*/ 2 w 3"/>
                        <a:gd name="T43" fmla="*/ 1 h 5"/>
                        <a:gd name="T44" fmla="*/ 2 w 3"/>
                        <a:gd name="T45" fmla="*/ 2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3 w 3"/>
                        <a:gd name="T51" fmla="*/ 1 h 5"/>
                        <a:gd name="T52" fmla="*/ 3 w 3"/>
                        <a:gd name="T53" fmla="*/ 1 h 5"/>
                        <a:gd name="T54" fmla="*/ 2 w 3"/>
                        <a:gd name="T55" fmla="*/ 0 h 5"/>
                        <a:gd name="T56" fmla="*/ 2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0" name="Freeform 2220"/>
                    <p:cNvSpPr>
                      <a:spLocks/>
                    </p:cNvSpPr>
                    <p:nvPr/>
                  </p:nvSpPr>
                  <p:spPr bwMode="auto">
                    <a:xfrm>
                      <a:off x="1678" y="3227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1" name="Freeform 222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2" y="32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0 w 2"/>
                        <a:gd name="T51" fmla="*/ 5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2 h 5"/>
                        <a:gd name="T58" fmla="*/ 1 w 2"/>
                        <a:gd name="T59" fmla="*/ 1 h 5"/>
                        <a:gd name="T60" fmla="*/ 1 w 2"/>
                        <a:gd name="T61" fmla="*/ 1 h 5"/>
                        <a:gd name="T62" fmla="*/ 1 w 2"/>
                        <a:gd name="T63" fmla="*/ 1 h 5"/>
                        <a:gd name="T64" fmla="*/ 1 w 2"/>
                        <a:gd name="T65" fmla="*/ 1 h 5"/>
                        <a:gd name="T66" fmla="*/ 1 w 2"/>
                        <a:gd name="T67" fmla="*/ 0 h 5"/>
                        <a:gd name="T68" fmla="*/ 1 w 2"/>
                        <a:gd name="T69" fmla="*/ 0 h 5"/>
                        <a:gd name="T70" fmla="*/ 0 w 2"/>
                        <a:gd name="T71" fmla="*/ 0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0 w 2"/>
                        <a:gd name="T79" fmla="*/ 1 h 5"/>
                        <a:gd name="T80" fmla="*/ 0 w 2"/>
                        <a:gd name="T81" fmla="*/ 2 h 5"/>
                        <a:gd name="T82" fmla="*/ 0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5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2" name="Freeform 2222"/>
                    <p:cNvSpPr>
                      <a:spLocks/>
                    </p:cNvSpPr>
                    <p:nvPr/>
                  </p:nvSpPr>
                  <p:spPr bwMode="auto">
                    <a:xfrm>
                      <a:off x="1687" y="322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3" name="Freeform 2223"/>
                    <p:cNvSpPr>
                      <a:spLocks/>
                    </p:cNvSpPr>
                    <p:nvPr/>
                  </p:nvSpPr>
                  <p:spPr bwMode="auto">
                    <a:xfrm>
                      <a:off x="1689" y="32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4" name="Rectangle 222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1" y="3229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5" name="Freeform 22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4" y="32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3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3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2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0 h 5"/>
                        <a:gd name="T38" fmla="*/ 1 w 2"/>
                        <a:gd name="T39" fmla="*/ 1 h 5"/>
                        <a:gd name="T40" fmla="*/ 1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2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2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6" name="Freeform 2226"/>
                    <p:cNvSpPr>
                      <a:spLocks/>
                    </p:cNvSpPr>
                    <p:nvPr/>
                  </p:nvSpPr>
                  <p:spPr bwMode="auto">
                    <a:xfrm>
                      <a:off x="1698" y="322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7" name="Freeform 222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0" y="32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0 w 1"/>
                        <a:gd name="T13" fmla="*/ 0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2 h 4"/>
                        <a:gd name="T36" fmla="*/ 0 w 1"/>
                        <a:gd name="T37" fmla="*/ 2 h 4"/>
                        <a:gd name="T38" fmla="*/ 0 w 1"/>
                        <a:gd name="T39" fmla="*/ 2 h 4"/>
                        <a:gd name="T40" fmla="*/ 1 w 1"/>
                        <a:gd name="T41" fmla="*/ 2 h 4"/>
                        <a:gd name="T42" fmla="*/ 1 w 1"/>
                        <a:gd name="T43" fmla="*/ 2 h 4"/>
                        <a:gd name="T44" fmla="*/ 1 w 1"/>
                        <a:gd name="T45" fmla="*/ 2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2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0 w 1"/>
                        <a:gd name="T63" fmla="*/ 2 h 4"/>
                        <a:gd name="T64" fmla="*/ 0 w 1"/>
                        <a:gd name="T65" fmla="*/ 2 h 4"/>
                        <a:gd name="T66" fmla="*/ 0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8" name="Freeform 2228"/>
                    <p:cNvSpPr>
                      <a:spLocks/>
                    </p:cNvSpPr>
                    <p:nvPr/>
                  </p:nvSpPr>
                  <p:spPr bwMode="auto">
                    <a:xfrm>
                      <a:off x="1704" y="322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79" name="Freeform 2229"/>
                    <p:cNvSpPr>
                      <a:spLocks/>
                    </p:cNvSpPr>
                    <p:nvPr/>
                  </p:nvSpPr>
                  <p:spPr bwMode="auto">
                    <a:xfrm>
                      <a:off x="1706" y="323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0" name="Freeform 22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8" y="3227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2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2 w 3"/>
                        <a:gd name="T51" fmla="*/ 0 h 5"/>
                        <a:gd name="T52" fmla="*/ 2 w 3"/>
                        <a:gd name="T53" fmla="*/ 2 h 5"/>
                        <a:gd name="T54" fmla="*/ 2 w 3"/>
                        <a:gd name="T55" fmla="*/ 2 h 5"/>
                        <a:gd name="T56" fmla="*/ 0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0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1" name="Freeform 2231"/>
                    <p:cNvSpPr>
                      <a:spLocks/>
                    </p:cNvSpPr>
                    <p:nvPr/>
                  </p:nvSpPr>
                  <p:spPr bwMode="auto">
                    <a:xfrm>
                      <a:off x="1711" y="32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2" name="Freeform 2232"/>
                    <p:cNvSpPr>
                      <a:spLocks/>
                    </p:cNvSpPr>
                    <p:nvPr/>
                  </p:nvSpPr>
                  <p:spPr bwMode="auto">
                    <a:xfrm>
                      <a:off x="1715" y="322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3" name="Freeform 223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7" y="3227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2 w 4"/>
                        <a:gd name="T11" fmla="*/ 3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3 h 5"/>
                        <a:gd name="T18" fmla="*/ 0 w 4"/>
                        <a:gd name="T19" fmla="*/ 3 h 5"/>
                        <a:gd name="T20" fmla="*/ 2 w 4"/>
                        <a:gd name="T21" fmla="*/ 0 h 5"/>
                        <a:gd name="T22" fmla="*/ 2 w 4"/>
                        <a:gd name="T23" fmla="*/ 2 h 5"/>
                        <a:gd name="T24" fmla="*/ 2 w 4"/>
                        <a:gd name="T25" fmla="*/ 1 h 5"/>
                        <a:gd name="T26" fmla="*/ 1 w 4"/>
                        <a:gd name="T27" fmla="*/ 2 h 5"/>
                        <a:gd name="T28" fmla="*/ 2 w 4"/>
                        <a:gd name="T29" fmla="*/ 2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4" name="Freeform 223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21" y="32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3 w 3"/>
                        <a:gd name="T25" fmla="*/ 2 h 5"/>
                        <a:gd name="T26" fmla="*/ 2 w 3"/>
                        <a:gd name="T27" fmla="*/ 2 h 5"/>
                        <a:gd name="T28" fmla="*/ 2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1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1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2 h 5"/>
                        <a:gd name="T74" fmla="*/ 2 w 3"/>
                        <a:gd name="T75" fmla="*/ 2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5" name="Freeform 2235"/>
                    <p:cNvSpPr>
                      <a:spLocks/>
                    </p:cNvSpPr>
                    <p:nvPr/>
                  </p:nvSpPr>
                  <p:spPr bwMode="auto">
                    <a:xfrm>
                      <a:off x="1674" y="32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5 h 5"/>
                        <a:gd name="T16" fmla="*/ 2 w 3"/>
                        <a:gd name="T17" fmla="*/ 5 h 5"/>
                        <a:gd name="T18" fmla="*/ 2 w 3"/>
                        <a:gd name="T19" fmla="*/ 5 h 5"/>
                        <a:gd name="T20" fmla="*/ 0 w 3"/>
                        <a:gd name="T21" fmla="*/ 3 h 5"/>
                        <a:gd name="T22" fmla="*/ 0 w 3"/>
                        <a:gd name="T23" fmla="*/ 3 h 5"/>
                        <a:gd name="T24" fmla="*/ 0 w 3"/>
                        <a:gd name="T25" fmla="*/ 3 h 5"/>
                        <a:gd name="T26" fmla="*/ 0 w 3"/>
                        <a:gd name="T27" fmla="*/ 2 h 5"/>
                        <a:gd name="T28" fmla="*/ 0 w 3"/>
                        <a:gd name="T29" fmla="*/ 2 h 5"/>
                        <a:gd name="T30" fmla="*/ 0 w 3"/>
                        <a:gd name="T31" fmla="*/ 2 h 5"/>
                        <a:gd name="T32" fmla="*/ 2 w 3"/>
                        <a:gd name="T33" fmla="*/ 2 h 5"/>
                        <a:gd name="T34" fmla="*/ 0 w 3"/>
                        <a:gd name="T35" fmla="*/ 2 h 5"/>
                        <a:gd name="T36" fmla="*/ 0 w 3"/>
                        <a:gd name="T37" fmla="*/ 1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0 w 3"/>
                        <a:gd name="T47" fmla="*/ 0 h 5"/>
                        <a:gd name="T48" fmla="*/ 2 w 3"/>
                        <a:gd name="T49" fmla="*/ 0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3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0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3 w 3"/>
                        <a:gd name="T69" fmla="*/ 1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6" name="Freeform 2236"/>
                    <p:cNvSpPr>
                      <a:spLocks/>
                    </p:cNvSpPr>
                    <p:nvPr/>
                  </p:nvSpPr>
                  <p:spPr bwMode="auto">
                    <a:xfrm>
                      <a:off x="1676" y="322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7" name="Freeform 2237"/>
                    <p:cNvSpPr>
                      <a:spLocks/>
                    </p:cNvSpPr>
                    <p:nvPr/>
                  </p:nvSpPr>
                  <p:spPr bwMode="auto">
                    <a:xfrm>
                      <a:off x="1674" y="3229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8" name="Freeform 2238"/>
                    <p:cNvSpPr>
                      <a:spLocks/>
                    </p:cNvSpPr>
                    <p:nvPr/>
                  </p:nvSpPr>
                  <p:spPr bwMode="auto">
                    <a:xfrm>
                      <a:off x="1678" y="3227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89" name="Freeform 2239"/>
                    <p:cNvSpPr>
                      <a:spLocks/>
                    </p:cNvSpPr>
                    <p:nvPr/>
                  </p:nvSpPr>
                  <p:spPr bwMode="auto">
                    <a:xfrm>
                      <a:off x="1682" y="32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0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0" name="Freeform 2240"/>
                    <p:cNvSpPr>
                      <a:spLocks/>
                    </p:cNvSpPr>
                    <p:nvPr/>
                  </p:nvSpPr>
                  <p:spPr bwMode="auto">
                    <a:xfrm>
                      <a:off x="1682" y="3227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1 h 2"/>
                        <a:gd name="T8" fmla="*/ 1 w 1"/>
                        <a:gd name="T9" fmla="*/ 1 h 2"/>
                        <a:gd name="T10" fmla="*/ 1 w 1"/>
                        <a:gd name="T11" fmla="*/ 1 h 2"/>
                        <a:gd name="T12" fmla="*/ 1 w 1"/>
                        <a:gd name="T13" fmla="*/ 1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1 h 2"/>
                        <a:gd name="T22" fmla="*/ 0 w 1"/>
                        <a:gd name="T23" fmla="*/ 1 h 2"/>
                        <a:gd name="T24" fmla="*/ 0 w 1"/>
                        <a:gd name="T25" fmla="*/ 1 h 2"/>
                        <a:gd name="T26" fmla="*/ 0 w 1"/>
                        <a:gd name="T27" fmla="*/ 1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1" name="Freeform 2241"/>
                    <p:cNvSpPr>
                      <a:spLocks/>
                    </p:cNvSpPr>
                    <p:nvPr/>
                  </p:nvSpPr>
                  <p:spPr bwMode="auto">
                    <a:xfrm>
                      <a:off x="1687" y="322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2" name="Freeform 2242"/>
                    <p:cNvSpPr>
                      <a:spLocks/>
                    </p:cNvSpPr>
                    <p:nvPr/>
                  </p:nvSpPr>
                  <p:spPr bwMode="auto">
                    <a:xfrm>
                      <a:off x="1689" y="32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3" name="Rectangle 22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1" y="3229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4" name="Freeform 2244"/>
                    <p:cNvSpPr>
                      <a:spLocks/>
                    </p:cNvSpPr>
                    <p:nvPr/>
                  </p:nvSpPr>
                  <p:spPr bwMode="auto">
                    <a:xfrm>
                      <a:off x="1694" y="32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3 h 5"/>
                        <a:gd name="T22" fmla="*/ 0 w 2"/>
                        <a:gd name="T23" fmla="*/ 3 h 5"/>
                        <a:gd name="T24" fmla="*/ 0 w 2"/>
                        <a:gd name="T25" fmla="*/ 3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5" name="Freeform 2245"/>
                    <p:cNvSpPr>
                      <a:spLocks/>
                    </p:cNvSpPr>
                    <p:nvPr/>
                  </p:nvSpPr>
                  <p:spPr bwMode="auto">
                    <a:xfrm>
                      <a:off x="1695" y="322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6" name="Freeform 2246"/>
                    <p:cNvSpPr>
                      <a:spLocks/>
                    </p:cNvSpPr>
                    <p:nvPr/>
                  </p:nvSpPr>
                  <p:spPr bwMode="auto">
                    <a:xfrm>
                      <a:off x="1694" y="3229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7" name="Freeform 2247"/>
                    <p:cNvSpPr>
                      <a:spLocks/>
                    </p:cNvSpPr>
                    <p:nvPr/>
                  </p:nvSpPr>
                  <p:spPr bwMode="auto">
                    <a:xfrm>
                      <a:off x="1698" y="322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8" name="Freeform 2248"/>
                    <p:cNvSpPr>
                      <a:spLocks/>
                    </p:cNvSpPr>
                    <p:nvPr/>
                  </p:nvSpPr>
                  <p:spPr bwMode="auto">
                    <a:xfrm>
                      <a:off x="1700" y="322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99" name="Freeform 2249"/>
                    <p:cNvSpPr>
                      <a:spLocks/>
                    </p:cNvSpPr>
                    <p:nvPr/>
                  </p:nvSpPr>
                  <p:spPr bwMode="auto">
                    <a:xfrm>
                      <a:off x="1700" y="3230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0" name="Freeform 2250"/>
                    <p:cNvSpPr>
                      <a:spLocks/>
                    </p:cNvSpPr>
                    <p:nvPr/>
                  </p:nvSpPr>
                  <p:spPr bwMode="auto">
                    <a:xfrm>
                      <a:off x="1704" y="322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1" name="Freeform 2251"/>
                    <p:cNvSpPr>
                      <a:spLocks/>
                    </p:cNvSpPr>
                    <p:nvPr/>
                  </p:nvSpPr>
                  <p:spPr bwMode="auto">
                    <a:xfrm>
                      <a:off x="1706" y="323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2" name="Freeform 2252"/>
                    <p:cNvSpPr>
                      <a:spLocks/>
                    </p:cNvSpPr>
                    <p:nvPr/>
                  </p:nvSpPr>
                  <p:spPr bwMode="auto">
                    <a:xfrm>
                      <a:off x="1708" y="3227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2 h 5"/>
                        <a:gd name="T10" fmla="*/ 2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2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3" name="Freeform 2253"/>
                    <p:cNvSpPr>
                      <a:spLocks/>
                    </p:cNvSpPr>
                    <p:nvPr/>
                  </p:nvSpPr>
                  <p:spPr bwMode="auto">
                    <a:xfrm>
                      <a:off x="1708" y="3229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0 h 1"/>
                        <a:gd name="T28" fmla="*/ 2 w 3"/>
                        <a:gd name="T29" fmla="*/ 0 h 1"/>
                        <a:gd name="T30" fmla="*/ 2 w 3"/>
                        <a:gd name="T31" fmla="*/ 0 h 1"/>
                        <a:gd name="T32" fmla="*/ 2 w 3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4" name="Freeform 2254"/>
                    <p:cNvSpPr>
                      <a:spLocks/>
                    </p:cNvSpPr>
                    <p:nvPr/>
                  </p:nvSpPr>
                  <p:spPr bwMode="auto">
                    <a:xfrm>
                      <a:off x="1711" y="32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5" name="Freeform 2255"/>
                    <p:cNvSpPr>
                      <a:spLocks/>
                    </p:cNvSpPr>
                    <p:nvPr/>
                  </p:nvSpPr>
                  <p:spPr bwMode="auto">
                    <a:xfrm>
                      <a:off x="1715" y="322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6" name="Freeform 2256"/>
                    <p:cNvSpPr>
                      <a:spLocks/>
                    </p:cNvSpPr>
                    <p:nvPr/>
                  </p:nvSpPr>
                  <p:spPr bwMode="auto">
                    <a:xfrm>
                      <a:off x="1717" y="3227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3 h 5"/>
                        <a:gd name="T10" fmla="*/ 2 w 4"/>
                        <a:gd name="T11" fmla="*/ 3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3 h 5"/>
                        <a:gd name="T18" fmla="*/ 0 w 4"/>
                        <a:gd name="T19" fmla="*/ 3 h 5"/>
                        <a:gd name="T20" fmla="*/ 2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7" name="Freeform 2257"/>
                    <p:cNvSpPr>
                      <a:spLocks/>
                    </p:cNvSpPr>
                    <p:nvPr/>
                  </p:nvSpPr>
                  <p:spPr bwMode="auto">
                    <a:xfrm>
                      <a:off x="1718" y="322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8" name="Freeform 2258"/>
                    <p:cNvSpPr>
                      <a:spLocks/>
                    </p:cNvSpPr>
                    <p:nvPr/>
                  </p:nvSpPr>
                  <p:spPr bwMode="auto">
                    <a:xfrm>
                      <a:off x="1721" y="32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3 w 3"/>
                        <a:gd name="T25" fmla="*/ 2 h 5"/>
                        <a:gd name="T26" fmla="*/ 2 w 3"/>
                        <a:gd name="T27" fmla="*/ 2 h 5"/>
                        <a:gd name="T28" fmla="*/ 2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09" name="Freeform 2259"/>
                    <p:cNvSpPr>
                      <a:spLocks/>
                    </p:cNvSpPr>
                    <p:nvPr/>
                  </p:nvSpPr>
                  <p:spPr bwMode="auto">
                    <a:xfrm>
                      <a:off x="1721" y="322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1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1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0" name="Freeform 22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4 h 5"/>
                        <a:gd name="T6" fmla="*/ 3 w 3"/>
                        <a:gd name="T7" fmla="*/ 5 h 5"/>
                        <a:gd name="T8" fmla="*/ 2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3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0 w 3"/>
                        <a:gd name="T23" fmla="*/ 0 h 5"/>
                        <a:gd name="T24" fmla="*/ 2 w 3"/>
                        <a:gd name="T25" fmla="*/ 0 h 5"/>
                        <a:gd name="T26" fmla="*/ 2 w 3"/>
                        <a:gd name="T27" fmla="*/ 0 h 5"/>
                        <a:gd name="T28" fmla="*/ 3 w 3"/>
                        <a:gd name="T29" fmla="*/ 0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3 h 5"/>
                        <a:gd name="T36" fmla="*/ 2 w 3"/>
                        <a:gd name="T37" fmla="*/ 0 h 5"/>
                        <a:gd name="T38" fmla="*/ 2 w 3"/>
                        <a:gd name="T39" fmla="*/ 2 h 5"/>
                        <a:gd name="T40" fmla="*/ 0 w 3"/>
                        <a:gd name="T41" fmla="*/ 2 h 5"/>
                        <a:gd name="T42" fmla="*/ 2 w 3"/>
                        <a:gd name="T43" fmla="*/ 2 h 5"/>
                        <a:gd name="T44" fmla="*/ 2 w 3"/>
                        <a:gd name="T45" fmla="*/ 3 h 5"/>
                        <a:gd name="T46" fmla="*/ 3 w 3"/>
                        <a:gd name="T47" fmla="*/ 2 h 5"/>
                        <a:gd name="T48" fmla="*/ 3 w 3"/>
                        <a:gd name="T49" fmla="*/ 2 h 5"/>
                        <a:gd name="T50" fmla="*/ 3 w 3"/>
                        <a:gd name="T51" fmla="*/ 2 h 5"/>
                        <a:gd name="T52" fmla="*/ 3 w 3"/>
                        <a:gd name="T53" fmla="*/ 2 h 5"/>
                        <a:gd name="T54" fmla="*/ 2 w 3"/>
                        <a:gd name="T55" fmla="*/ 0 h 5"/>
                        <a:gd name="T56" fmla="*/ 2 w 3"/>
                        <a:gd name="T57" fmla="*/ 3 h 5"/>
                        <a:gd name="T58" fmla="*/ 0 w 3"/>
                        <a:gd name="T59" fmla="*/ 3 h 5"/>
                        <a:gd name="T60" fmla="*/ 0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3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1" name="Freeform 2261"/>
                    <p:cNvSpPr>
                      <a:spLocks/>
                    </p:cNvSpPr>
                    <p:nvPr/>
                  </p:nvSpPr>
                  <p:spPr bwMode="auto">
                    <a:xfrm>
                      <a:off x="1678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2" name="Freeform 22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2" y="323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0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1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1 w 2"/>
                        <a:gd name="T49" fmla="*/ 3 h 5"/>
                        <a:gd name="T50" fmla="*/ 0 w 2"/>
                        <a:gd name="T51" fmla="*/ 5 h 5"/>
                        <a:gd name="T52" fmla="*/ 1 w 2"/>
                        <a:gd name="T53" fmla="*/ 3 h 5"/>
                        <a:gd name="T54" fmla="*/ 1 w 2"/>
                        <a:gd name="T55" fmla="*/ 3 h 5"/>
                        <a:gd name="T56" fmla="*/ 1 w 2"/>
                        <a:gd name="T57" fmla="*/ 3 h 5"/>
                        <a:gd name="T58" fmla="*/ 1 w 2"/>
                        <a:gd name="T59" fmla="*/ 2 h 5"/>
                        <a:gd name="T60" fmla="*/ 1 w 2"/>
                        <a:gd name="T61" fmla="*/ 2 h 5"/>
                        <a:gd name="T62" fmla="*/ 1 w 2"/>
                        <a:gd name="T63" fmla="*/ 2 h 5"/>
                        <a:gd name="T64" fmla="*/ 1 w 2"/>
                        <a:gd name="T65" fmla="*/ 2 h 5"/>
                        <a:gd name="T66" fmla="*/ 1 w 2"/>
                        <a:gd name="T67" fmla="*/ 0 h 5"/>
                        <a:gd name="T68" fmla="*/ 1 w 2"/>
                        <a:gd name="T69" fmla="*/ 0 h 5"/>
                        <a:gd name="T70" fmla="*/ 0 w 2"/>
                        <a:gd name="T71" fmla="*/ 0 h 5"/>
                        <a:gd name="T72" fmla="*/ 0 w 2"/>
                        <a:gd name="T73" fmla="*/ 2 h 5"/>
                        <a:gd name="T74" fmla="*/ 0 w 2"/>
                        <a:gd name="T75" fmla="*/ 2 h 5"/>
                        <a:gd name="T76" fmla="*/ 0 w 2"/>
                        <a:gd name="T77" fmla="*/ 2 h 5"/>
                        <a:gd name="T78" fmla="*/ 0 w 2"/>
                        <a:gd name="T79" fmla="*/ 2 h 5"/>
                        <a:gd name="T80" fmla="*/ 0 w 2"/>
                        <a:gd name="T81" fmla="*/ 3 h 5"/>
                        <a:gd name="T82" fmla="*/ 0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3" name="Freeform 2263"/>
                    <p:cNvSpPr>
                      <a:spLocks/>
                    </p:cNvSpPr>
                    <p:nvPr/>
                  </p:nvSpPr>
                  <p:spPr bwMode="auto">
                    <a:xfrm>
                      <a:off x="1687" y="323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2 h 6"/>
                        <a:gd name="T6" fmla="*/ 1 w 1"/>
                        <a:gd name="T7" fmla="*/ 2 h 6"/>
                        <a:gd name="T8" fmla="*/ 1 w 1"/>
                        <a:gd name="T9" fmla="*/ 3 h 6"/>
                        <a:gd name="T10" fmla="*/ 1 w 1"/>
                        <a:gd name="T11" fmla="*/ 3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2 h 6"/>
                        <a:gd name="T34" fmla="*/ 0 w 1"/>
                        <a:gd name="T35" fmla="*/ 2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4" name="Freeform 2264"/>
                    <p:cNvSpPr>
                      <a:spLocks/>
                    </p:cNvSpPr>
                    <p:nvPr/>
                  </p:nvSpPr>
                  <p:spPr bwMode="auto">
                    <a:xfrm>
                      <a:off x="1689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5" name="Freeform 22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1" y="323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2 h 5"/>
                        <a:gd name="T4" fmla="*/ 0 w 4"/>
                        <a:gd name="T5" fmla="*/ 2 h 5"/>
                        <a:gd name="T6" fmla="*/ 2 w 4"/>
                        <a:gd name="T7" fmla="*/ 2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2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3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2 h 5"/>
                        <a:gd name="T92" fmla="*/ 2 w 4"/>
                        <a:gd name="T93" fmla="*/ 2 h 5"/>
                        <a:gd name="T94" fmla="*/ 2 w 4"/>
                        <a:gd name="T95" fmla="*/ 2 h 5"/>
                        <a:gd name="T96" fmla="*/ 2 w 4"/>
                        <a:gd name="T97" fmla="*/ 2 h 5"/>
                        <a:gd name="T98" fmla="*/ 2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6" name="Rectangle 2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5" y="323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7" name="Freeform 2267"/>
                    <p:cNvSpPr>
                      <a:spLocks/>
                    </p:cNvSpPr>
                    <p:nvPr/>
                  </p:nvSpPr>
                  <p:spPr bwMode="auto">
                    <a:xfrm>
                      <a:off x="1698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8" name="Freeform 2268"/>
                    <p:cNvSpPr>
                      <a:spLocks/>
                    </p:cNvSpPr>
                    <p:nvPr/>
                  </p:nvSpPr>
                  <p:spPr bwMode="auto">
                    <a:xfrm>
                      <a:off x="1701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19" name="Freeform 2269"/>
                    <p:cNvSpPr>
                      <a:spLocks/>
                    </p:cNvSpPr>
                    <p:nvPr/>
                  </p:nvSpPr>
                  <p:spPr bwMode="auto">
                    <a:xfrm>
                      <a:off x="1704" y="323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2 h 6"/>
                        <a:gd name="T16" fmla="*/ 1 w 1"/>
                        <a:gd name="T17" fmla="*/ 0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2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4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0" name="Freeform 22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6" y="3237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1 h 3"/>
                        <a:gd name="T16" fmla="*/ 1 w 1"/>
                        <a:gd name="T17" fmla="*/ 1 h 3"/>
                        <a:gd name="T18" fmla="*/ 1 w 1"/>
                        <a:gd name="T19" fmla="*/ 1 h 3"/>
                        <a:gd name="T20" fmla="*/ 1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1 w 1"/>
                        <a:gd name="T29" fmla="*/ 0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2 h 3"/>
                        <a:gd name="T36" fmla="*/ 1 w 1"/>
                        <a:gd name="T37" fmla="*/ 2 h 3"/>
                        <a:gd name="T38" fmla="*/ 1 w 1"/>
                        <a:gd name="T39" fmla="*/ 2 h 3"/>
                        <a:gd name="T40" fmla="*/ 1 w 1"/>
                        <a:gd name="T41" fmla="*/ 2 h 3"/>
                        <a:gd name="T42" fmla="*/ 1 w 1"/>
                        <a:gd name="T43" fmla="*/ 2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1 w 1"/>
                        <a:gd name="T51" fmla="*/ 3 h 3"/>
                        <a:gd name="T52" fmla="*/ 1 w 1"/>
                        <a:gd name="T53" fmla="*/ 3 h 3"/>
                        <a:gd name="T54" fmla="*/ 1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1 w 1"/>
                        <a:gd name="T63" fmla="*/ 2 h 3"/>
                        <a:gd name="T64" fmla="*/ 1 w 1"/>
                        <a:gd name="T65" fmla="*/ 2 h 3"/>
                        <a:gd name="T66" fmla="*/ 1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1" name="Freeform 2271"/>
                    <p:cNvSpPr>
                      <a:spLocks/>
                    </p:cNvSpPr>
                    <p:nvPr/>
                  </p:nvSpPr>
                  <p:spPr bwMode="auto">
                    <a:xfrm>
                      <a:off x="1710" y="323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2" name="Freeform 22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1" y="323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2 w 4"/>
                        <a:gd name="T11" fmla="*/ 4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2 w 4"/>
                        <a:gd name="T23" fmla="*/ 3 h 5"/>
                        <a:gd name="T24" fmla="*/ 2 w 4"/>
                        <a:gd name="T25" fmla="*/ 2 h 5"/>
                        <a:gd name="T26" fmla="*/ 1 w 4"/>
                        <a:gd name="T27" fmla="*/ 3 h 5"/>
                        <a:gd name="T28" fmla="*/ 2 w 4"/>
                        <a:gd name="T29" fmla="*/ 3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3" name="Freeform 22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5" y="3235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2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1 w 2"/>
                        <a:gd name="T53" fmla="*/ 3 h 5"/>
                        <a:gd name="T54" fmla="*/ 2 w 2"/>
                        <a:gd name="T55" fmla="*/ 3 h 5"/>
                        <a:gd name="T56" fmla="*/ 2 w 2"/>
                        <a:gd name="T57" fmla="*/ 3 h 5"/>
                        <a:gd name="T58" fmla="*/ 2 w 2"/>
                        <a:gd name="T59" fmla="*/ 2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0 h 5"/>
                        <a:gd name="T68" fmla="*/ 1 w 2"/>
                        <a:gd name="T69" fmla="*/ 0 h 5"/>
                        <a:gd name="T70" fmla="*/ 1 w 2"/>
                        <a:gd name="T71" fmla="*/ 0 h 5"/>
                        <a:gd name="T72" fmla="*/ 1 w 2"/>
                        <a:gd name="T73" fmla="*/ 2 h 5"/>
                        <a:gd name="T74" fmla="*/ 1 w 2"/>
                        <a:gd name="T75" fmla="*/ 2 h 5"/>
                        <a:gd name="T76" fmla="*/ 1 w 2"/>
                        <a:gd name="T77" fmla="*/ 2 h 5"/>
                        <a:gd name="T78" fmla="*/ 1 w 2"/>
                        <a:gd name="T79" fmla="*/ 2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4" name="Freeform 2274"/>
                    <p:cNvSpPr>
                      <a:spLocks/>
                    </p:cNvSpPr>
                    <p:nvPr/>
                  </p:nvSpPr>
                  <p:spPr bwMode="auto">
                    <a:xfrm>
                      <a:off x="1718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5" name="Freeform 22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21" y="323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1 w 2"/>
                        <a:gd name="T17" fmla="*/ 3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1 w 2"/>
                        <a:gd name="T23" fmla="*/ 0 h 5"/>
                        <a:gd name="T24" fmla="*/ 1 w 2"/>
                        <a:gd name="T25" fmla="*/ 0 h 5"/>
                        <a:gd name="T26" fmla="*/ 2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3 h 5"/>
                        <a:gd name="T36" fmla="*/ 1 w 2"/>
                        <a:gd name="T37" fmla="*/ 0 h 5"/>
                        <a:gd name="T38" fmla="*/ 1 w 2"/>
                        <a:gd name="T39" fmla="*/ 2 h 5"/>
                        <a:gd name="T40" fmla="*/ 1 w 2"/>
                        <a:gd name="T41" fmla="*/ 2 h 5"/>
                        <a:gd name="T42" fmla="*/ 1 w 2"/>
                        <a:gd name="T43" fmla="*/ 2 h 5"/>
                        <a:gd name="T44" fmla="*/ 1 w 2"/>
                        <a:gd name="T45" fmla="*/ 3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2 w 2"/>
                        <a:gd name="T51" fmla="*/ 2 h 5"/>
                        <a:gd name="T52" fmla="*/ 2 w 2"/>
                        <a:gd name="T53" fmla="*/ 2 h 5"/>
                        <a:gd name="T54" fmla="*/ 1 w 2"/>
                        <a:gd name="T55" fmla="*/ 0 h 5"/>
                        <a:gd name="T56" fmla="*/ 1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6" name="Freeform 2276"/>
                    <p:cNvSpPr>
                      <a:spLocks/>
                    </p:cNvSpPr>
                    <p:nvPr/>
                  </p:nvSpPr>
                  <p:spPr bwMode="auto">
                    <a:xfrm>
                      <a:off x="1724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0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4 h 5"/>
                        <a:gd name="T26" fmla="*/ 3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4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1 w 3"/>
                        <a:gd name="T49" fmla="*/ 4 h 5"/>
                        <a:gd name="T50" fmla="*/ 1 w 3"/>
                        <a:gd name="T51" fmla="*/ 4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3 h 5"/>
                        <a:gd name="T62" fmla="*/ 3 w 3"/>
                        <a:gd name="T63" fmla="*/ 3 h 5"/>
                        <a:gd name="T64" fmla="*/ 3 w 3"/>
                        <a:gd name="T65" fmla="*/ 3 h 5"/>
                        <a:gd name="T66" fmla="*/ 1 w 3"/>
                        <a:gd name="T67" fmla="*/ 3 h 5"/>
                        <a:gd name="T68" fmla="*/ 1 w 3"/>
                        <a:gd name="T69" fmla="*/ 3 h 5"/>
                        <a:gd name="T70" fmla="*/ 1 w 3"/>
                        <a:gd name="T71" fmla="*/ 3 h 5"/>
                        <a:gd name="T72" fmla="*/ 0 w 3"/>
                        <a:gd name="T73" fmla="*/ 3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7" name="Freeform 2277"/>
                    <p:cNvSpPr>
                      <a:spLocks/>
                    </p:cNvSpPr>
                    <p:nvPr/>
                  </p:nvSpPr>
                  <p:spPr bwMode="auto">
                    <a:xfrm>
                      <a:off x="1674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4 h 5"/>
                        <a:gd name="T14" fmla="*/ 3 w 3"/>
                        <a:gd name="T15" fmla="*/ 5 h 5"/>
                        <a:gd name="T16" fmla="*/ 2 w 3"/>
                        <a:gd name="T17" fmla="*/ 5 h 5"/>
                        <a:gd name="T18" fmla="*/ 2 w 3"/>
                        <a:gd name="T19" fmla="*/ 5 h 5"/>
                        <a:gd name="T20" fmla="*/ 0 w 3"/>
                        <a:gd name="T21" fmla="*/ 4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3 h 5"/>
                        <a:gd name="T28" fmla="*/ 0 w 3"/>
                        <a:gd name="T29" fmla="*/ 3 h 5"/>
                        <a:gd name="T30" fmla="*/ 0 w 3"/>
                        <a:gd name="T31" fmla="*/ 3 h 5"/>
                        <a:gd name="T32" fmla="*/ 2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2 h 5"/>
                        <a:gd name="T38" fmla="*/ 0 w 3"/>
                        <a:gd name="T39" fmla="*/ 2 h 5"/>
                        <a:gd name="T40" fmla="*/ 0 w 3"/>
                        <a:gd name="T41" fmla="*/ 2 h 5"/>
                        <a:gd name="T42" fmla="*/ 0 w 3"/>
                        <a:gd name="T43" fmla="*/ 2 h 5"/>
                        <a:gd name="T44" fmla="*/ 0 w 3"/>
                        <a:gd name="T45" fmla="*/ 2 h 5"/>
                        <a:gd name="T46" fmla="*/ 0 w 3"/>
                        <a:gd name="T47" fmla="*/ 0 h 5"/>
                        <a:gd name="T48" fmla="*/ 2 w 3"/>
                        <a:gd name="T49" fmla="*/ 0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0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3 w 3"/>
                        <a:gd name="T67" fmla="*/ 2 h 5"/>
                        <a:gd name="T68" fmla="*/ 3 w 3"/>
                        <a:gd name="T69" fmla="*/ 2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8" name="Freeform 2278"/>
                    <p:cNvSpPr>
                      <a:spLocks/>
                    </p:cNvSpPr>
                    <p:nvPr/>
                  </p:nvSpPr>
                  <p:spPr bwMode="auto">
                    <a:xfrm>
                      <a:off x="1674" y="3235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2 h 3"/>
                        <a:gd name="T6" fmla="*/ 2 w 3"/>
                        <a:gd name="T7" fmla="*/ 2 h 3"/>
                        <a:gd name="T8" fmla="*/ 0 w 3"/>
                        <a:gd name="T9" fmla="*/ 2 h 3"/>
                        <a:gd name="T10" fmla="*/ 2 w 3"/>
                        <a:gd name="T11" fmla="*/ 2 h 3"/>
                        <a:gd name="T12" fmla="*/ 2 w 3"/>
                        <a:gd name="T13" fmla="*/ 2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29" name="Freeform 2279"/>
                    <p:cNvSpPr>
                      <a:spLocks/>
                    </p:cNvSpPr>
                    <p:nvPr/>
                  </p:nvSpPr>
                  <p:spPr bwMode="auto">
                    <a:xfrm>
                      <a:off x="1674" y="3238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0" name="Freeform 2280"/>
                    <p:cNvSpPr>
                      <a:spLocks/>
                    </p:cNvSpPr>
                    <p:nvPr/>
                  </p:nvSpPr>
                  <p:spPr bwMode="auto">
                    <a:xfrm>
                      <a:off x="1678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1" name="Freeform 2281"/>
                    <p:cNvSpPr>
                      <a:spLocks/>
                    </p:cNvSpPr>
                    <p:nvPr/>
                  </p:nvSpPr>
                  <p:spPr bwMode="auto">
                    <a:xfrm>
                      <a:off x="1682" y="323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1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0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1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1 w 2"/>
                        <a:gd name="T49" fmla="*/ 3 h 5"/>
                        <a:gd name="T50" fmla="*/ 0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2" name="Freeform 2282"/>
                    <p:cNvSpPr>
                      <a:spLocks/>
                    </p:cNvSpPr>
                    <p:nvPr/>
                  </p:nvSpPr>
                  <p:spPr bwMode="auto">
                    <a:xfrm>
                      <a:off x="1682" y="323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3 h 3"/>
                        <a:gd name="T4" fmla="*/ 1 w 1"/>
                        <a:gd name="T5" fmla="*/ 3 h 3"/>
                        <a:gd name="T6" fmla="*/ 1 w 1"/>
                        <a:gd name="T7" fmla="*/ 2 h 3"/>
                        <a:gd name="T8" fmla="*/ 1 w 1"/>
                        <a:gd name="T9" fmla="*/ 2 h 3"/>
                        <a:gd name="T10" fmla="*/ 1 w 1"/>
                        <a:gd name="T11" fmla="*/ 2 h 3"/>
                        <a:gd name="T12" fmla="*/ 1 w 1"/>
                        <a:gd name="T13" fmla="*/ 2 h 3"/>
                        <a:gd name="T14" fmla="*/ 1 w 1"/>
                        <a:gd name="T15" fmla="*/ 0 h 3"/>
                        <a:gd name="T16" fmla="*/ 1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2 h 3"/>
                        <a:gd name="T22" fmla="*/ 0 w 1"/>
                        <a:gd name="T23" fmla="*/ 2 h 3"/>
                        <a:gd name="T24" fmla="*/ 0 w 1"/>
                        <a:gd name="T25" fmla="*/ 2 h 3"/>
                        <a:gd name="T26" fmla="*/ 0 w 1"/>
                        <a:gd name="T27" fmla="*/ 2 h 3"/>
                        <a:gd name="T28" fmla="*/ 0 w 1"/>
                        <a:gd name="T29" fmla="*/ 3 h 3"/>
                        <a:gd name="T30" fmla="*/ 0 w 1"/>
                        <a:gd name="T31" fmla="*/ 3 h 3"/>
                        <a:gd name="T32" fmla="*/ 1 w 1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3"/>
                        <a:gd name="T53" fmla="*/ 1 w 1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3" name="Freeform 2283"/>
                    <p:cNvSpPr>
                      <a:spLocks/>
                    </p:cNvSpPr>
                    <p:nvPr/>
                  </p:nvSpPr>
                  <p:spPr bwMode="auto">
                    <a:xfrm>
                      <a:off x="1687" y="323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2 h 6"/>
                        <a:gd name="T6" fmla="*/ 1 w 1"/>
                        <a:gd name="T7" fmla="*/ 2 h 6"/>
                        <a:gd name="T8" fmla="*/ 1 w 1"/>
                        <a:gd name="T9" fmla="*/ 3 h 6"/>
                        <a:gd name="T10" fmla="*/ 1 w 1"/>
                        <a:gd name="T11" fmla="*/ 3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2 h 6"/>
                        <a:gd name="T34" fmla="*/ 0 w 1"/>
                        <a:gd name="T35" fmla="*/ 2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4" name="Freeform 2284"/>
                    <p:cNvSpPr>
                      <a:spLocks/>
                    </p:cNvSpPr>
                    <p:nvPr/>
                  </p:nvSpPr>
                  <p:spPr bwMode="auto">
                    <a:xfrm>
                      <a:off x="1689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5" name="Freeform 2285"/>
                    <p:cNvSpPr>
                      <a:spLocks/>
                    </p:cNvSpPr>
                    <p:nvPr/>
                  </p:nvSpPr>
                  <p:spPr bwMode="auto">
                    <a:xfrm>
                      <a:off x="1691" y="323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2 h 5"/>
                        <a:gd name="T4" fmla="*/ 0 w 4"/>
                        <a:gd name="T5" fmla="*/ 2 h 5"/>
                        <a:gd name="T6" fmla="*/ 2 w 4"/>
                        <a:gd name="T7" fmla="*/ 2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2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6" name="Freeform 2286"/>
                    <p:cNvSpPr>
                      <a:spLocks/>
                    </p:cNvSpPr>
                    <p:nvPr/>
                  </p:nvSpPr>
                  <p:spPr bwMode="auto">
                    <a:xfrm>
                      <a:off x="1693" y="32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2 h 4"/>
                        <a:gd name="T28" fmla="*/ 1 w 1"/>
                        <a:gd name="T29" fmla="*/ 2 h 4"/>
                        <a:gd name="T30" fmla="*/ 1 w 1"/>
                        <a:gd name="T31" fmla="*/ 2 h 4"/>
                        <a:gd name="T32" fmla="*/ 1 w 1"/>
                        <a:gd name="T33" fmla="*/ 2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2 h 4"/>
                        <a:gd name="T42" fmla="*/ 0 w 1"/>
                        <a:gd name="T43" fmla="*/ 2 h 4"/>
                        <a:gd name="T44" fmla="*/ 0 w 1"/>
                        <a:gd name="T45" fmla="*/ 2 h 4"/>
                        <a:gd name="T46" fmla="*/ 0 w 1"/>
                        <a:gd name="T47" fmla="*/ 2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7" name="Rectangle 228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5" y="323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8" name="Freeform 2288"/>
                    <p:cNvSpPr>
                      <a:spLocks/>
                    </p:cNvSpPr>
                    <p:nvPr/>
                  </p:nvSpPr>
                  <p:spPr bwMode="auto">
                    <a:xfrm>
                      <a:off x="1698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39" name="Freeform 2289"/>
                    <p:cNvSpPr>
                      <a:spLocks/>
                    </p:cNvSpPr>
                    <p:nvPr/>
                  </p:nvSpPr>
                  <p:spPr bwMode="auto">
                    <a:xfrm>
                      <a:off x="1701" y="32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0" name="Freeform 2290"/>
                    <p:cNvSpPr>
                      <a:spLocks/>
                    </p:cNvSpPr>
                    <p:nvPr/>
                  </p:nvSpPr>
                  <p:spPr bwMode="auto">
                    <a:xfrm>
                      <a:off x="1704" y="323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2 h 6"/>
                        <a:gd name="T16" fmla="*/ 1 w 1"/>
                        <a:gd name="T17" fmla="*/ 0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2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4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1" name="Freeform 2291"/>
                    <p:cNvSpPr>
                      <a:spLocks/>
                    </p:cNvSpPr>
                    <p:nvPr/>
                  </p:nvSpPr>
                  <p:spPr bwMode="auto">
                    <a:xfrm>
                      <a:off x="1706" y="323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2" name="Freeform 2292"/>
                    <p:cNvSpPr>
                      <a:spLocks/>
                    </p:cNvSpPr>
                    <p:nvPr/>
                  </p:nvSpPr>
                  <p:spPr bwMode="auto">
                    <a:xfrm>
                      <a:off x="1706" y="323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3" name="Freeform 2293"/>
                    <p:cNvSpPr>
                      <a:spLocks/>
                    </p:cNvSpPr>
                    <p:nvPr/>
                  </p:nvSpPr>
                  <p:spPr bwMode="auto">
                    <a:xfrm>
                      <a:off x="1710" y="323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4" name="Freeform 2294"/>
                    <p:cNvSpPr>
                      <a:spLocks/>
                    </p:cNvSpPr>
                    <p:nvPr/>
                  </p:nvSpPr>
                  <p:spPr bwMode="auto">
                    <a:xfrm>
                      <a:off x="1711" y="323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2 w 4"/>
                        <a:gd name="T11" fmla="*/ 4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5" name="Freeform 2295"/>
                    <p:cNvSpPr>
                      <a:spLocks/>
                    </p:cNvSpPr>
                    <p:nvPr/>
                  </p:nvSpPr>
                  <p:spPr bwMode="auto">
                    <a:xfrm>
                      <a:off x="1712" y="323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6" name="Freeform 2296"/>
                    <p:cNvSpPr>
                      <a:spLocks/>
                    </p:cNvSpPr>
                    <p:nvPr/>
                  </p:nvSpPr>
                  <p:spPr bwMode="auto">
                    <a:xfrm>
                      <a:off x="1715" y="3235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5 h 5"/>
                        <a:gd name="T4" fmla="*/ 2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3 h 5"/>
                        <a:gd name="T46" fmla="*/ 2 w 2"/>
                        <a:gd name="T47" fmla="*/ 3 h 5"/>
                        <a:gd name="T48" fmla="*/ 2 w 2"/>
                        <a:gd name="T49" fmla="*/ 3 h 5"/>
                        <a:gd name="T50" fmla="*/ 1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7" name="Freeform 2297"/>
                    <p:cNvSpPr>
                      <a:spLocks/>
                    </p:cNvSpPr>
                    <p:nvPr/>
                  </p:nvSpPr>
                  <p:spPr bwMode="auto">
                    <a:xfrm>
                      <a:off x="1716" y="323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3 h 3"/>
                        <a:gd name="T2" fmla="*/ 1 w 1"/>
                        <a:gd name="T3" fmla="*/ 3 h 3"/>
                        <a:gd name="T4" fmla="*/ 1 w 1"/>
                        <a:gd name="T5" fmla="*/ 3 h 3"/>
                        <a:gd name="T6" fmla="*/ 1 w 1"/>
                        <a:gd name="T7" fmla="*/ 2 h 3"/>
                        <a:gd name="T8" fmla="*/ 1 w 1"/>
                        <a:gd name="T9" fmla="*/ 2 h 3"/>
                        <a:gd name="T10" fmla="*/ 1 w 1"/>
                        <a:gd name="T11" fmla="*/ 2 h 3"/>
                        <a:gd name="T12" fmla="*/ 1 w 1"/>
                        <a:gd name="T13" fmla="*/ 2 h 3"/>
                        <a:gd name="T14" fmla="*/ 1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2 h 3"/>
                        <a:gd name="T22" fmla="*/ 0 w 1"/>
                        <a:gd name="T23" fmla="*/ 2 h 3"/>
                        <a:gd name="T24" fmla="*/ 0 w 1"/>
                        <a:gd name="T25" fmla="*/ 2 h 3"/>
                        <a:gd name="T26" fmla="*/ 0 w 1"/>
                        <a:gd name="T27" fmla="*/ 2 h 3"/>
                        <a:gd name="T28" fmla="*/ 0 w 1"/>
                        <a:gd name="T29" fmla="*/ 3 h 3"/>
                        <a:gd name="T30" fmla="*/ 0 w 1"/>
                        <a:gd name="T31" fmla="*/ 3 h 3"/>
                        <a:gd name="T32" fmla="*/ 0 w 1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3"/>
                        <a:gd name="T53" fmla="*/ 1 w 1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3">
                          <a:moveTo>
                            <a:pt x="0" y="3"/>
                          </a:move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8" name="Freeform 2298"/>
                    <p:cNvSpPr>
                      <a:spLocks/>
                    </p:cNvSpPr>
                    <p:nvPr/>
                  </p:nvSpPr>
                  <p:spPr bwMode="auto">
                    <a:xfrm>
                      <a:off x="1718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49" name="Freeform 2299"/>
                    <p:cNvSpPr>
                      <a:spLocks/>
                    </p:cNvSpPr>
                    <p:nvPr/>
                  </p:nvSpPr>
                  <p:spPr bwMode="auto">
                    <a:xfrm>
                      <a:off x="1721" y="323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1 w 2"/>
                        <a:gd name="T33" fmla="*/ 3 h 5"/>
                        <a:gd name="T34" fmla="*/ 1 w 2"/>
                        <a:gd name="T35" fmla="*/ 3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0" name="Freeform 2300"/>
                    <p:cNvSpPr>
                      <a:spLocks/>
                    </p:cNvSpPr>
                    <p:nvPr/>
                  </p:nvSpPr>
                  <p:spPr bwMode="auto">
                    <a:xfrm>
                      <a:off x="1722" y="323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2 h 3"/>
                        <a:gd name="T14" fmla="*/ 0 w 1"/>
                        <a:gd name="T15" fmla="*/ 3 h 3"/>
                        <a:gd name="T16" fmla="*/ 0 w 1"/>
                        <a:gd name="T17" fmla="*/ 3 h 3"/>
                        <a:gd name="T18" fmla="*/ 0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2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1" name="Freeform 2301"/>
                    <p:cNvSpPr>
                      <a:spLocks/>
                    </p:cNvSpPr>
                    <p:nvPr/>
                  </p:nvSpPr>
                  <p:spPr bwMode="auto">
                    <a:xfrm>
                      <a:off x="1721" y="3238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2" name="Freeform 2302"/>
                    <p:cNvSpPr>
                      <a:spLocks/>
                    </p:cNvSpPr>
                    <p:nvPr/>
                  </p:nvSpPr>
                  <p:spPr bwMode="auto">
                    <a:xfrm>
                      <a:off x="1724" y="323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0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4 h 5"/>
                        <a:gd name="T26" fmla="*/ 3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4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1 w 3"/>
                        <a:gd name="T49" fmla="*/ 4 h 5"/>
                        <a:gd name="T50" fmla="*/ 1 w 3"/>
                        <a:gd name="T51" fmla="*/ 4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3 h 5"/>
                        <a:gd name="T62" fmla="*/ 3 w 3"/>
                        <a:gd name="T63" fmla="*/ 3 h 5"/>
                        <a:gd name="T64" fmla="*/ 3 w 3"/>
                        <a:gd name="T65" fmla="*/ 3 h 5"/>
                        <a:gd name="T66" fmla="*/ 1 w 3"/>
                        <a:gd name="T67" fmla="*/ 3 h 5"/>
                        <a:gd name="T68" fmla="*/ 1 w 3"/>
                        <a:gd name="T69" fmla="*/ 3 h 5"/>
                        <a:gd name="T70" fmla="*/ 1 w 3"/>
                        <a:gd name="T71" fmla="*/ 3 h 5"/>
                        <a:gd name="T72" fmla="*/ 0 w 3"/>
                        <a:gd name="T73" fmla="*/ 3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3" name="Freeform 23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220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4 w 4"/>
                        <a:gd name="T3" fmla="*/ 2 h 3"/>
                        <a:gd name="T4" fmla="*/ 4 w 4"/>
                        <a:gd name="T5" fmla="*/ 3 h 3"/>
                        <a:gd name="T6" fmla="*/ 3 w 4"/>
                        <a:gd name="T7" fmla="*/ 3 h 3"/>
                        <a:gd name="T8" fmla="*/ 2 w 4"/>
                        <a:gd name="T9" fmla="*/ 3 h 3"/>
                        <a:gd name="T10" fmla="*/ 0 w 4"/>
                        <a:gd name="T11" fmla="*/ 3 h 3"/>
                        <a:gd name="T12" fmla="*/ 0 w 4"/>
                        <a:gd name="T13" fmla="*/ 2 h 3"/>
                        <a:gd name="T14" fmla="*/ 2 w 4"/>
                        <a:gd name="T15" fmla="*/ 1 h 3"/>
                        <a:gd name="T16" fmla="*/ 2 w 4"/>
                        <a:gd name="T17" fmla="*/ 1 h 3"/>
                        <a:gd name="T18" fmla="*/ 2 w 4"/>
                        <a:gd name="T19" fmla="*/ 1 h 3"/>
                        <a:gd name="T20" fmla="*/ 2 w 4"/>
                        <a:gd name="T21" fmla="*/ 0 h 3"/>
                        <a:gd name="T22" fmla="*/ 2 w 4"/>
                        <a:gd name="T23" fmla="*/ 0 h 3"/>
                        <a:gd name="T24" fmla="*/ 2 w 4"/>
                        <a:gd name="T25" fmla="*/ 0 h 3"/>
                        <a:gd name="T26" fmla="*/ 3 w 4"/>
                        <a:gd name="T27" fmla="*/ 0 h 3"/>
                        <a:gd name="T28" fmla="*/ 3 w 4"/>
                        <a:gd name="T29" fmla="*/ 0 h 3"/>
                        <a:gd name="T30" fmla="*/ 4 w 4"/>
                        <a:gd name="T31" fmla="*/ 0 h 3"/>
                        <a:gd name="T32" fmla="*/ 4 w 4"/>
                        <a:gd name="T33" fmla="*/ 1 h 3"/>
                        <a:gd name="T34" fmla="*/ 3 w 4"/>
                        <a:gd name="T35" fmla="*/ 1 h 3"/>
                        <a:gd name="T36" fmla="*/ 3 w 4"/>
                        <a:gd name="T37" fmla="*/ 0 h 3"/>
                        <a:gd name="T38" fmla="*/ 2 w 4"/>
                        <a:gd name="T39" fmla="*/ 0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1 h 3"/>
                        <a:gd name="T50" fmla="*/ 3 w 4"/>
                        <a:gd name="T51" fmla="*/ 1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2 w 4"/>
                        <a:gd name="T57" fmla="*/ 1 h 3"/>
                        <a:gd name="T58" fmla="*/ 2 w 4"/>
                        <a:gd name="T59" fmla="*/ 2 h 3"/>
                        <a:gd name="T60" fmla="*/ 2 w 4"/>
                        <a:gd name="T61" fmla="*/ 2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2 h 3"/>
                        <a:gd name="T70" fmla="*/ 3 w 4"/>
                        <a:gd name="T71" fmla="*/ 2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close/>
                          <a:moveTo>
                            <a:pt x="3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4" name="Freeform 2304"/>
                    <p:cNvSpPr>
                      <a:spLocks/>
                    </p:cNvSpPr>
                    <p:nvPr/>
                  </p:nvSpPr>
                  <p:spPr bwMode="auto">
                    <a:xfrm>
                      <a:off x="1679" y="322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5" name="Freeform 23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2" y="3220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3 h 3"/>
                        <a:gd name="T2" fmla="*/ 0 w 2"/>
                        <a:gd name="T3" fmla="*/ 3 h 3"/>
                        <a:gd name="T4" fmla="*/ 1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2 h 3"/>
                        <a:gd name="T10" fmla="*/ 1 w 2"/>
                        <a:gd name="T11" fmla="*/ 2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0 w 2"/>
                        <a:gd name="T19" fmla="*/ 0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2 w 2"/>
                        <a:gd name="T39" fmla="*/ 0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2 h 3"/>
                        <a:gd name="T50" fmla="*/ 1 w 2"/>
                        <a:gd name="T51" fmla="*/ 3 h 3"/>
                        <a:gd name="T52" fmla="*/ 1 w 2"/>
                        <a:gd name="T53" fmla="*/ 1 h 3"/>
                        <a:gd name="T54" fmla="*/ 1 w 2"/>
                        <a:gd name="T55" fmla="*/ 1 h 3"/>
                        <a:gd name="T56" fmla="*/ 2 w 2"/>
                        <a:gd name="T57" fmla="*/ 1 h 3"/>
                        <a:gd name="T58" fmla="*/ 2 w 2"/>
                        <a:gd name="T59" fmla="*/ 1 h 3"/>
                        <a:gd name="T60" fmla="*/ 2 w 2"/>
                        <a:gd name="T61" fmla="*/ 1 h 3"/>
                        <a:gd name="T62" fmla="*/ 2 w 2"/>
                        <a:gd name="T63" fmla="*/ 0 h 3"/>
                        <a:gd name="T64" fmla="*/ 2 w 2"/>
                        <a:gd name="T65" fmla="*/ 0 h 3"/>
                        <a:gd name="T66" fmla="*/ 1 w 2"/>
                        <a:gd name="T67" fmla="*/ 0 h 3"/>
                        <a:gd name="T68" fmla="*/ 1 w 2"/>
                        <a:gd name="T69" fmla="*/ 0 h 3"/>
                        <a:gd name="T70" fmla="*/ 1 w 2"/>
                        <a:gd name="T71" fmla="*/ 0 h 3"/>
                        <a:gd name="T72" fmla="*/ 1 w 2"/>
                        <a:gd name="T73" fmla="*/ 0 h 3"/>
                        <a:gd name="T74" fmla="*/ 0 w 2"/>
                        <a:gd name="T75" fmla="*/ 0 h 3"/>
                        <a:gd name="T76" fmla="*/ 0 w 2"/>
                        <a:gd name="T77" fmla="*/ 1 h 3"/>
                        <a:gd name="T78" fmla="*/ 0 w 2"/>
                        <a:gd name="T79" fmla="*/ 1 h 3"/>
                        <a:gd name="T80" fmla="*/ 1 w 2"/>
                        <a:gd name="T81" fmla="*/ 1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3"/>
                        <a:gd name="T131" fmla="*/ 2 w 2"/>
                        <a:gd name="T132" fmla="*/ 3 h 3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3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6" name="Freeform 2306"/>
                    <p:cNvSpPr>
                      <a:spLocks/>
                    </p:cNvSpPr>
                    <p:nvPr/>
                  </p:nvSpPr>
                  <p:spPr bwMode="auto">
                    <a:xfrm>
                      <a:off x="1688" y="322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0 w 1"/>
                        <a:gd name="T17" fmla="*/ 4 h 4"/>
                        <a:gd name="T18" fmla="*/ 0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1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7" name="Freeform 23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9" y="322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2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2 h 3"/>
                        <a:gd name="T18" fmla="*/ 0 w 2"/>
                        <a:gd name="T19" fmla="*/ 2 h 3"/>
                        <a:gd name="T20" fmla="*/ 2 w 2"/>
                        <a:gd name="T21" fmla="*/ 0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1 w 2"/>
                        <a:gd name="T27" fmla="*/ 2 h 3"/>
                        <a:gd name="T28" fmla="*/ 2 w 2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3"/>
                        <a:gd name="T47" fmla="*/ 2 w 2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8" name="Rectangle 23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3" y="3222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59" name="Freeform 2309"/>
                    <p:cNvSpPr>
                      <a:spLocks/>
                    </p:cNvSpPr>
                    <p:nvPr/>
                  </p:nvSpPr>
                  <p:spPr bwMode="auto">
                    <a:xfrm>
                      <a:off x="1694" y="3220"/>
                      <a:ext cx="4" cy="3"/>
                    </a:xfrm>
                    <a:custGeom>
                      <a:avLst/>
                      <a:gdLst>
                        <a:gd name="T0" fmla="*/ 4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0 h 3"/>
                        <a:gd name="T6" fmla="*/ 1 w 4"/>
                        <a:gd name="T7" fmla="*/ 1 h 3"/>
                        <a:gd name="T8" fmla="*/ 1 w 4"/>
                        <a:gd name="T9" fmla="*/ 1 h 3"/>
                        <a:gd name="T10" fmla="*/ 2 w 4"/>
                        <a:gd name="T11" fmla="*/ 1 h 3"/>
                        <a:gd name="T12" fmla="*/ 2 w 4"/>
                        <a:gd name="T13" fmla="*/ 1 h 3"/>
                        <a:gd name="T14" fmla="*/ 2 w 4"/>
                        <a:gd name="T15" fmla="*/ 1 h 3"/>
                        <a:gd name="T16" fmla="*/ 4 w 4"/>
                        <a:gd name="T17" fmla="*/ 2 h 3"/>
                        <a:gd name="T18" fmla="*/ 4 w 4"/>
                        <a:gd name="T19" fmla="*/ 2 h 3"/>
                        <a:gd name="T20" fmla="*/ 4 w 4"/>
                        <a:gd name="T21" fmla="*/ 2 h 3"/>
                        <a:gd name="T22" fmla="*/ 4 w 4"/>
                        <a:gd name="T23" fmla="*/ 3 h 3"/>
                        <a:gd name="T24" fmla="*/ 2 w 4"/>
                        <a:gd name="T25" fmla="*/ 3 h 3"/>
                        <a:gd name="T26" fmla="*/ 2 w 4"/>
                        <a:gd name="T27" fmla="*/ 3 h 3"/>
                        <a:gd name="T28" fmla="*/ 2 w 4"/>
                        <a:gd name="T29" fmla="*/ 3 h 3"/>
                        <a:gd name="T30" fmla="*/ 1 w 4"/>
                        <a:gd name="T31" fmla="*/ 3 h 3"/>
                        <a:gd name="T32" fmla="*/ 1 w 4"/>
                        <a:gd name="T33" fmla="*/ 3 h 3"/>
                        <a:gd name="T34" fmla="*/ 1 w 4"/>
                        <a:gd name="T35" fmla="*/ 3 h 3"/>
                        <a:gd name="T36" fmla="*/ 1 w 4"/>
                        <a:gd name="T37" fmla="*/ 3 h 3"/>
                        <a:gd name="T38" fmla="*/ 0 w 4"/>
                        <a:gd name="T39" fmla="*/ 2 h 3"/>
                        <a:gd name="T40" fmla="*/ 1 w 4"/>
                        <a:gd name="T41" fmla="*/ 2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2 w 4"/>
                        <a:gd name="T53" fmla="*/ 3 h 3"/>
                        <a:gd name="T54" fmla="*/ 2 w 4"/>
                        <a:gd name="T55" fmla="*/ 3 h 3"/>
                        <a:gd name="T56" fmla="*/ 2 w 4"/>
                        <a:gd name="T57" fmla="*/ 3 h 3"/>
                        <a:gd name="T58" fmla="*/ 2 w 4"/>
                        <a:gd name="T59" fmla="*/ 2 h 3"/>
                        <a:gd name="T60" fmla="*/ 2 w 4"/>
                        <a:gd name="T61" fmla="*/ 2 h 3"/>
                        <a:gd name="T62" fmla="*/ 2 w 4"/>
                        <a:gd name="T63" fmla="*/ 2 h 3"/>
                        <a:gd name="T64" fmla="*/ 2 w 4"/>
                        <a:gd name="T65" fmla="*/ 1 h 3"/>
                        <a:gd name="T66" fmla="*/ 2 w 4"/>
                        <a:gd name="T67" fmla="*/ 1 h 3"/>
                        <a:gd name="T68" fmla="*/ 2 w 4"/>
                        <a:gd name="T69" fmla="*/ 1 h 3"/>
                        <a:gd name="T70" fmla="*/ 1 w 4"/>
                        <a:gd name="T71" fmla="*/ 1 h 3"/>
                        <a:gd name="T72" fmla="*/ 1 w 4"/>
                        <a:gd name="T73" fmla="*/ 1 h 3"/>
                        <a:gd name="T74" fmla="*/ 1 w 4"/>
                        <a:gd name="T75" fmla="*/ 0 h 3"/>
                        <a:gd name="T76" fmla="*/ 4 w 4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3"/>
                        <a:gd name="T119" fmla="*/ 4 w 4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0" name="Freeform 2310"/>
                    <p:cNvSpPr>
                      <a:spLocks/>
                    </p:cNvSpPr>
                    <p:nvPr/>
                  </p:nvSpPr>
                  <p:spPr bwMode="auto">
                    <a:xfrm>
                      <a:off x="1698" y="322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1 w 1"/>
                        <a:gd name="T7" fmla="*/ 3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0 h 4"/>
                        <a:gd name="T18" fmla="*/ 0 w 1"/>
                        <a:gd name="T19" fmla="*/ 0 h 4"/>
                        <a:gd name="T20" fmla="*/ 1 w 1"/>
                        <a:gd name="T21" fmla="*/ 0 h 4"/>
                        <a:gd name="T22" fmla="*/ 1 w 1"/>
                        <a:gd name="T23" fmla="*/ 0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2 h 4"/>
                        <a:gd name="T32" fmla="*/ 1 w 1"/>
                        <a:gd name="T33" fmla="*/ 3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1" name="Freeform 23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0" y="322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2 h 2"/>
                        <a:gd name="T36" fmla="*/ 1 w 1"/>
                        <a:gd name="T37" fmla="*/ 2 h 2"/>
                        <a:gd name="T38" fmla="*/ 1 w 1"/>
                        <a:gd name="T39" fmla="*/ 2 h 2"/>
                        <a:gd name="T40" fmla="*/ 1 w 1"/>
                        <a:gd name="T41" fmla="*/ 2 h 2"/>
                        <a:gd name="T42" fmla="*/ 1 w 1"/>
                        <a:gd name="T43" fmla="*/ 2 h 2"/>
                        <a:gd name="T44" fmla="*/ 1 w 1"/>
                        <a:gd name="T45" fmla="*/ 2 h 2"/>
                        <a:gd name="T46" fmla="*/ 1 w 1"/>
                        <a:gd name="T47" fmla="*/ 2 h 2"/>
                        <a:gd name="T48" fmla="*/ 1 w 1"/>
                        <a:gd name="T49" fmla="*/ 2 h 2"/>
                        <a:gd name="T50" fmla="*/ 1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1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2" name="Freeform 23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4" y="322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1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1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1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3" name="Freeform 2313"/>
                    <p:cNvSpPr>
                      <a:spLocks/>
                    </p:cNvSpPr>
                    <p:nvPr/>
                  </p:nvSpPr>
                  <p:spPr bwMode="auto">
                    <a:xfrm>
                      <a:off x="1707" y="32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4" name="Freeform 2314"/>
                    <p:cNvSpPr>
                      <a:spLocks/>
                    </p:cNvSpPr>
                    <p:nvPr/>
                  </p:nvSpPr>
                  <p:spPr bwMode="auto">
                    <a:xfrm>
                      <a:off x="1708" y="322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2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5" name="Freeform 2315"/>
                    <p:cNvSpPr>
                      <a:spLocks/>
                    </p:cNvSpPr>
                    <p:nvPr/>
                  </p:nvSpPr>
                  <p:spPr bwMode="auto">
                    <a:xfrm>
                      <a:off x="1712" y="322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1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0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6" name="Freeform 2316"/>
                    <p:cNvSpPr>
                      <a:spLocks/>
                    </p:cNvSpPr>
                    <p:nvPr/>
                  </p:nvSpPr>
                  <p:spPr bwMode="auto">
                    <a:xfrm>
                      <a:off x="1715" y="322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1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7" name="Freeform 2317"/>
                    <p:cNvSpPr>
                      <a:spLocks/>
                    </p:cNvSpPr>
                    <p:nvPr/>
                  </p:nvSpPr>
                  <p:spPr bwMode="auto">
                    <a:xfrm>
                      <a:off x="1718" y="322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8" name="Freeform 2318"/>
                    <p:cNvSpPr>
                      <a:spLocks/>
                    </p:cNvSpPr>
                    <p:nvPr/>
                  </p:nvSpPr>
                  <p:spPr bwMode="auto">
                    <a:xfrm>
                      <a:off x="1722" y="32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69" name="Freeform 2319"/>
                    <p:cNvSpPr>
                      <a:spLocks/>
                    </p:cNvSpPr>
                    <p:nvPr/>
                  </p:nvSpPr>
                  <p:spPr bwMode="auto">
                    <a:xfrm>
                      <a:off x="1723" y="3220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0" name="Freeform 2320"/>
                    <p:cNvSpPr>
                      <a:spLocks/>
                    </p:cNvSpPr>
                    <p:nvPr/>
                  </p:nvSpPr>
                  <p:spPr bwMode="auto">
                    <a:xfrm>
                      <a:off x="1674" y="3220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3 w 4"/>
                        <a:gd name="T3" fmla="*/ 1 h 3"/>
                        <a:gd name="T4" fmla="*/ 4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4 w 4"/>
                        <a:gd name="T11" fmla="*/ 3 h 3"/>
                        <a:gd name="T12" fmla="*/ 4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2 w 4"/>
                        <a:gd name="T19" fmla="*/ 3 h 3"/>
                        <a:gd name="T20" fmla="*/ 2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2 h 3"/>
                        <a:gd name="T26" fmla="*/ 0 w 4"/>
                        <a:gd name="T27" fmla="*/ 2 h 3"/>
                        <a:gd name="T28" fmla="*/ 2 w 4"/>
                        <a:gd name="T29" fmla="*/ 2 h 3"/>
                        <a:gd name="T30" fmla="*/ 2 w 4"/>
                        <a:gd name="T31" fmla="*/ 1 h 3"/>
                        <a:gd name="T32" fmla="*/ 2 w 4"/>
                        <a:gd name="T33" fmla="*/ 1 h 3"/>
                        <a:gd name="T34" fmla="*/ 2 w 4"/>
                        <a:gd name="T35" fmla="*/ 1 h 3"/>
                        <a:gd name="T36" fmla="*/ 2 w 4"/>
                        <a:gd name="T37" fmla="*/ 1 h 3"/>
                        <a:gd name="T38" fmla="*/ 2 w 4"/>
                        <a:gd name="T39" fmla="*/ 1 h 3"/>
                        <a:gd name="T40" fmla="*/ 2 w 4"/>
                        <a:gd name="T41" fmla="*/ 1 h 3"/>
                        <a:gd name="T42" fmla="*/ 2 w 4"/>
                        <a:gd name="T43" fmla="*/ 0 h 3"/>
                        <a:gd name="T44" fmla="*/ 2 w 4"/>
                        <a:gd name="T45" fmla="*/ 0 h 3"/>
                        <a:gd name="T46" fmla="*/ 2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3 w 4"/>
                        <a:gd name="T57" fmla="*/ 0 h 3"/>
                        <a:gd name="T58" fmla="*/ 3 w 4"/>
                        <a:gd name="T59" fmla="*/ 0 h 3"/>
                        <a:gd name="T60" fmla="*/ 3 w 4"/>
                        <a:gd name="T61" fmla="*/ 0 h 3"/>
                        <a:gd name="T62" fmla="*/ 4 w 4"/>
                        <a:gd name="T63" fmla="*/ 0 h 3"/>
                        <a:gd name="T64" fmla="*/ 4 w 4"/>
                        <a:gd name="T65" fmla="*/ 1 h 3"/>
                        <a:gd name="T66" fmla="*/ 4 w 4"/>
                        <a:gd name="T67" fmla="*/ 1 h 3"/>
                        <a:gd name="T68" fmla="*/ 3 w 4"/>
                        <a:gd name="T69" fmla="*/ 1 h 3"/>
                        <a:gd name="T70" fmla="*/ 3 w 4"/>
                        <a:gd name="T71" fmla="*/ 1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1" name="Freeform 2321"/>
                    <p:cNvSpPr>
                      <a:spLocks/>
                    </p:cNvSpPr>
                    <p:nvPr/>
                  </p:nvSpPr>
                  <p:spPr bwMode="auto">
                    <a:xfrm>
                      <a:off x="1676" y="3220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2" name="Freeform 2322"/>
                    <p:cNvSpPr>
                      <a:spLocks/>
                    </p:cNvSpPr>
                    <p:nvPr/>
                  </p:nvSpPr>
                  <p:spPr bwMode="auto">
                    <a:xfrm>
                      <a:off x="1676" y="322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3" name="Freeform 2323"/>
                    <p:cNvSpPr>
                      <a:spLocks/>
                    </p:cNvSpPr>
                    <p:nvPr/>
                  </p:nvSpPr>
                  <p:spPr bwMode="auto">
                    <a:xfrm>
                      <a:off x="1679" y="322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4" name="Freeform 2324"/>
                    <p:cNvSpPr>
                      <a:spLocks/>
                    </p:cNvSpPr>
                    <p:nvPr/>
                  </p:nvSpPr>
                  <p:spPr bwMode="auto">
                    <a:xfrm>
                      <a:off x="1682" y="3220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3 h 3"/>
                        <a:gd name="T2" fmla="*/ 0 w 2"/>
                        <a:gd name="T3" fmla="*/ 3 h 3"/>
                        <a:gd name="T4" fmla="*/ 1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2 h 3"/>
                        <a:gd name="T10" fmla="*/ 1 w 2"/>
                        <a:gd name="T11" fmla="*/ 2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0 w 2"/>
                        <a:gd name="T19" fmla="*/ 0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2 w 2"/>
                        <a:gd name="T39" fmla="*/ 0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2 h 3"/>
                        <a:gd name="T50" fmla="*/ 1 w 2"/>
                        <a:gd name="T51" fmla="*/ 3 h 3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3"/>
                        <a:gd name="T80" fmla="*/ 2 w 2"/>
                        <a:gd name="T81" fmla="*/ 3 h 3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3"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5" name="Freeform 2325"/>
                    <p:cNvSpPr>
                      <a:spLocks/>
                    </p:cNvSpPr>
                    <p:nvPr/>
                  </p:nvSpPr>
                  <p:spPr bwMode="auto">
                    <a:xfrm>
                      <a:off x="1682" y="3220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1 h 1"/>
                        <a:gd name="T2" fmla="*/ 1 w 2"/>
                        <a:gd name="T3" fmla="*/ 1 h 1"/>
                        <a:gd name="T4" fmla="*/ 2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1 w 2"/>
                        <a:gd name="T15" fmla="*/ 0 h 1"/>
                        <a:gd name="T16" fmla="*/ 1 w 2"/>
                        <a:gd name="T17" fmla="*/ 0 h 1"/>
                        <a:gd name="T18" fmla="*/ 1 w 2"/>
                        <a:gd name="T19" fmla="*/ 0 h 1"/>
                        <a:gd name="T20" fmla="*/ 1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1 w 2"/>
                        <a:gd name="T29" fmla="*/ 1 h 1"/>
                        <a:gd name="T30" fmla="*/ 1 w 2"/>
                        <a:gd name="T31" fmla="*/ 1 h 1"/>
                        <a:gd name="T32" fmla="*/ 1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6" name="Freeform 2326"/>
                    <p:cNvSpPr>
                      <a:spLocks/>
                    </p:cNvSpPr>
                    <p:nvPr/>
                  </p:nvSpPr>
                  <p:spPr bwMode="auto">
                    <a:xfrm>
                      <a:off x="1688" y="322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0 w 1"/>
                        <a:gd name="T17" fmla="*/ 4 h 4"/>
                        <a:gd name="T18" fmla="*/ 0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1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7" name="Freeform 2327"/>
                    <p:cNvSpPr>
                      <a:spLocks/>
                    </p:cNvSpPr>
                    <p:nvPr/>
                  </p:nvSpPr>
                  <p:spPr bwMode="auto">
                    <a:xfrm>
                      <a:off x="1689" y="322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2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2 h 3"/>
                        <a:gd name="T18" fmla="*/ 0 w 2"/>
                        <a:gd name="T19" fmla="*/ 2 h 3"/>
                        <a:gd name="T20" fmla="*/ 2 w 2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3"/>
                        <a:gd name="T35" fmla="*/ 2 w 2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8" name="Freeform 2328"/>
                    <p:cNvSpPr>
                      <a:spLocks/>
                    </p:cNvSpPr>
                    <p:nvPr/>
                  </p:nvSpPr>
                  <p:spPr bwMode="auto">
                    <a:xfrm>
                      <a:off x="1690" y="322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79" name="Rectangle 23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3" y="3222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0" name="Freeform 2330"/>
                    <p:cNvSpPr>
                      <a:spLocks/>
                    </p:cNvSpPr>
                    <p:nvPr/>
                  </p:nvSpPr>
                  <p:spPr bwMode="auto">
                    <a:xfrm>
                      <a:off x="1694" y="3220"/>
                      <a:ext cx="4" cy="3"/>
                    </a:xfrm>
                    <a:custGeom>
                      <a:avLst/>
                      <a:gdLst>
                        <a:gd name="T0" fmla="*/ 4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0 h 3"/>
                        <a:gd name="T6" fmla="*/ 1 w 4"/>
                        <a:gd name="T7" fmla="*/ 1 h 3"/>
                        <a:gd name="T8" fmla="*/ 1 w 4"/>
                        <a:gd name="T9" fmla="*/ 1 h 3"/>
                        <a:gd name="T10" fmla="*/ 2 w 4"/>
                        <a:gd name="T11" fmla="*/ 1 h 3"/>
                        <a:gd name="T12" fmla="*/ 2 w 4"/>
                        <a:gd name="T13" fmla="*/ 1 h 3"/>
                        <a:gd name="T14" fmla="*/ 2 w 4"/>
                        <a:gd name="T15" fmla="*/ 1 h 3"/>
                        <a:gd name="T16" fmla="*/ 4 w 4"/>
                        <a:gd name="T17" fmla="*/ 2 h 3"/>
                        <a:gd name="T18" fmla="*/ 4 w 4"/>
                        <a:gd name="T19" fmla="*/ 2 h 3"/>
                        <a:gd name="T20" fmla="*/ 4 w 4"/>
                        <a:gd name="T21" fmla="*/ 2 h 3"/>
                        <a:gd name="T22" fmla="*/ 4 w 4"/>
                        <a:gd name="T23" fmla="*/ 3 h 3"/>
                        <a:gd name="T24" fmla="*/ 2 w 4"/>
                        <a:gd name="T25" fmla="*/ 3 h 3"/>
                        <a:gd name="T26" fmla="*/ 2 w 4"/>
                        <a:gd name="T27" fmla="*/ 3 h 3"/>
                        <a:gd name="T28" fmla="*/ 2 w 4"/>
                        <a:gd name="T29" fmla="*/ 3 h 3"/>
                        <a:gd name="T30" fmla="*/ 1 w 4"/>
                        <a:gd name="T31" fmla="*/ 3 h 3"/>
                        <a:gd name="T32" fmla="*/ 1 w 4"/>
                        <a:gd name="T33" fmla="*/ 3 h 3"/>
                        <a:gd name="T34" fmla="*/ 1 w 4"/>
                        <a:gd name="T35" fmla="*/ 3 h 3"/>
                        <a:gd name="T36" fmla="*/ 1 w 4"/>
                        <a:gd name="T37" fmla="*/ 3 h 3"/>
                        <a:gd name="T38" fmla="*/ 0 w 4"/>
                        <a:gd name="T39" fmla="*/ 2 h 3"/>
                        <a:gd name="T40" fmla="*/ 1 w 4"/>
                        <a:gd name="T41" fmla="*/ 2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2 w 4"/>
                        <a:gd name="T53" fmla="*/ 3 h 3"/>
                        <a:gd name="T54" fmla="*/ 2 w 4"/>
                        <a:gd name="T55" fmla="*/ 3 h 3"/>
                        <a:gd name="T56" fmla="*/ 2 w 4"/>
                        <a:gd name="T57" fmla="*/ 3 h 3"/>
                        <a:gd name="T58" fmla="*/ 2 w 4"/>
                        <a:gd name="T59" fmla="*/ 2 h 3"/>
                        <a:gd name="T60" fmla="*/ 2 w 4"/>
                        <a:gd name="T61" fmla="*/ 2 h 3"/>
                        <a:gd name="T62" fmla="*/ 2 w 4"/>
                        <a:gd name="T63" fmla="*/ 2 h 3"/>
                        <a:gd name="T64" fmla="*/ 2 w 4"/>
                        <a:gd name="T65" fmla="*/ 1 h 3"/>
                        <a:gd name="T66" fmla="*/ 2 w 4"/>
                        <a:gd name="T67" fmla="*/ 1 h 3"/>
                        <a:gd name="T68" fmla="*/ 2 w 4"/>
                        <a:gd name="T69" fmla="*/ 1 h 3"/>
                        <a:gd name="T70" fmla="*/ 1 w 4"/>
                        <a:gd name="T71" fmla="*/ 1 h 3"/>
                        <a:gd name="T72" fmla="*/ 1 w 4"/>
                        <a:gd name="T73" fmla="*/ 1 h 3"/>
                        <a:gd name="T74" fmla="*/ 1 w 4"/>
                        <a:gd name="T75" fmla="*/ 0 h 3"/>
                        <a:gd name="T76" fmla="*/ 4 w 4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3"/>
                        <a:gd name="T119" fmla="*/ 4 w 4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3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1" name="Freeform 2331"/>
                    <p:cNvSpPr>
                      <a:spLocks/>
                    </p:cNvSpPr>
                    <p:nvPr/>
                  </p:nvSpPr>
                  <p:spPr bwMode="auto">
                    <a:xfrm>
                      <a:off x="1698" y="322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1 w 1"/>
                        <a:gd name="T7" fmla="*/ 3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0 h 4"/>
                        <a:gd name="T18" fmla="*/ 0 w 1"/>
                        <a:gd name="T19" fmla="*/ 0 h 4"/>
                        <a:gd name="T20" fmla="*/ 1 w 1"/>
                        <a:gd name="T21" fmla="*/ 0 h 4"/>
                        <a:gd name="T22" fmla="*/ 1 w 1"/>
                        <a:gd name="T23" fmla="*/ 0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2 h 4"/>
                        <a:gd name="T32" fmla="*/ 1 w 1"/>
                        <a:gd name="T33" fmla="*/ 3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2" name="Freeform 2332"/>
                    <p:cNvSpPr>
                      <a:spLocks/>
                    </p:cNvSpPr>
                    <p:nvPr/>
                  </p:nvSpPr>
                  <p:spPr bwMode="auto">
                    <a:xfrm>
                      <a:off x="1700" y="322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3" name="Freeform 2333"/>
                    <p:cNvSpPr>
                      <a:spLocks/>
                    </p:cNvSpPr>
                    <p:nvPr/>
                  </p:nvSpPr>
                  <p:spPr bwMode="auto">
                    <a:xfrm>
                      <a:off x="1700" y="322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4" name="Freeform 2334"/>
                    <p:cNvSpPr>
                      <a:spLocks/>
                    </p:cNvSpPr>
                    <p:nvPr/>
                  </p:nvSpPr>
                  <p:spPr bwMode="auto">
                    <a:xfrm>
                      <a:off x="1704" y="322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5" name="Freeform 2335"/>
                    <p:cNvSpPr>
                      <a:spLocks/>
                    </p:cNvSpPr>
                    <p:nvPr/>
                  </p:nvSpPr>
                  <p:spPr bwMode="auto">
                    <a:xfrm>
                      <a:off x="1704" y="322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6" name="Freeform 2336"/>
                    <p:cNvSpPr>
                      <a:spLocks/>
                    </p:cNvSpPr>
                    <p:nvPr/>
                  </p:nvSpPr>
                  <p:spPr bwMode="auto">
                    <a:xfrm>
                      <a:off x="1707" y="32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7" name="Freeform 2337"/>
                    <p:cNvSpPr>
                      <a:spLocks/>
                    </p:cNvSpPr>
                    <p:nvPr/>
                  </p:nvSpPr>
                  <p:spPr bwMode="auto">
                    <a:xfrm>
                      <a:off x="1708" y="322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2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8" name="Freeform 2338"/>
                    <p:cNvSpPr>
                      <a:spLocks/>
                    </p:cNvSpPr>
                    <p:nvPr/>
                  </p:nvSpPr>
                  <p:spPr bwMode="auto">
                    <a:xfrm>
                      <a:off x="1712" y="322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1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0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89" name="Freeform 2339"/>
                    <p:cNvSpPr>
                      <a:spLocks/>
                    </p:cNvSpPr>
                    <p:nvPr/>
                  </p:nvSpPr>
                  <p:spPr bwMode="auto">
                    <a:xfrm>
                      <a:off x="1715" y="322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1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0" name="Freeform 2340"/>
                    <p:cNvSpPr>
                      <a:spLocks/>
                    </p:cNvSpPr>
                    <p:nvPr/>
                  </p:nvSpPr>
                  <p:spPr bwMode="auto">
                    <a:xfrm>
                      <a:off x="1718" y="322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1" name="Freeform 2341"/>
                    <p:cNvSpPr>
                      <a:spLocks/>
                    </p:cNvSpPr>
                    <p:nvPr/>
                  </p:nvSpPr>
                  <p:spPr bwMode="auto">
                    <a:xfrm>
                      <a:off x="1722" y="322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2" name="Freeform 2342"/>
                    <p:cNvSpPr>
                      <a:spLocks/>
                    </p:cNvSpPr>
                    <p:nvPr/>
                  </p:nvSpPr>
                  <p:spPr bwMode="auto">
                    <a:xfrm>
                      <a:off x="1723" y="3220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3" name="Freeform 234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344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3 h 4"/>
                        <a:gd name="T2" fmla="*/ 4 w 4"/>
                        <a:gd name="T3" fmla="*/ 3 h 4"/>
                        <a:gd name="T4" fmla="*/ 4 w 4"/>
                        <a:gd name="T5" fmla="*/ 4 h 4"/>
                        <a:gd name="T6" fmla="*/ 3 w 4"/>
                        <a:gd name="T7" fmla="*/ 4 h 4"/>
                        <a:gd name="T8" fmla="*/ 2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2 w 4"/>
                        <a:gd name="T15" fmla="*/ 3 h 4"/>
                        <a:gd name="T16" fmla="*/ 2 w 4"/>
                        <a:gd name="T17" fmla="*/ 1 h 4"/>
                        <a:gd name="T18" fmla="*/ 2 w 4"/>
                        <a:gd name="T19" fmla="*/ 1 h 4"/>
                        <a:gd name="T20" fmla="*/ 2 w 4"/>
                        <a:gd name="T21" fmla="*/ 0 h 4"/>
                        <a:gd name="T22" fmla="*/ 2 w 4"/>
                        <a:gd name="T23" fmla="*/ 0 h 4"/>
                        <a:gd name="T24" fmla="*/ 2 w 4"/>
                        <a:gd name="T25" fmla="*/ 0 h 4"/>
                        <a:gd name="T26" fmla="*/ 3 w 4"/>
                        <a:gd name="T27" fmla="*/ 0 h 4"/>
                        <a:gd name="T28" fmla="*/ 3 w 4"/>
                        <a:gd name="T29" fmla="*/ 0 h 4"/>
                        <a:gd name="T30" fmla="*/ 4 w 4"/>
                        <a:gd name="T31" fmla="*/ 0 h 4"/>
                        <a:gd name="T32" fmla="*/ 4 w 4"/>
                        <a:gd name="T33" fmla="*/ 1 h 4"/>
                        <a:gd name="T34" fmla="*/ 3 w 4"/>
                        <a:gd name="T35" fmla="*/ 1 h 4"/>
                        <a:gd name="T36" fmla="*/ 3 w 4"/>
                        <a:gd name="T37" fmla="*/ 0 h 4"/>
                        <a:gd name="T38" fmla="*/ 2 w 4"/>
                        <a:gd name="T39" fmla="*/ 0 h 4"/>
                        <a:gd name="T40" fmla="*/ 2 w 4"/>
                        <a:gd name="T41" fmla="*/ 1 h 4"/>
                        <a:gd name="T42" fmla="*/ 2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1 h 4"/>
                        <a:gd name="T50" fmla="*/ 3 w 4"/>
                        <a:gd name="T51" fmla="*/ 1 h 4"/>
                        <a:gd name="T52" fmla="*/ 3 w 4"/>
                        <a:gd name="T53" fmla="*/ 0 h 4"/>
                        <a:gd name="T54" fmla="*/ 3 w 4"/>
                        <a:gd name="T55" fmla="*/ 0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1"/>
                          </a:move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close/>
                          <a:moveTo>
                            <a:pt x="3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4" name="Freeform 2344"/>
                    <p:cNvSpPr>
                      <a:spLocks/>
                    </p:cNvSpPr>
                    <p:nvPr/>
                  </p:nvSpPr>
                  <p:spPr bwMode="auto">
                    <a:xfrm>
                      <a:off x="1678" y="3344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1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5" name="Freeform 23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2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4 h 4"/>
                        <a:gd name="T56" fmla="*/ 1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4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1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6" name="Freeform 2346"/>
                    <p:cNvSpPr>
                      <a:spLocks/>
                    </p:cNvSpPr>
                    <p:nvPr/>
                  </p:nvSpPr>
                  <p:spPr bwMode="auto">
                    <a:xfrm>
                      <a:off x="1688" y="334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7" name="Freeform 2347"/>
                    <p:cNvSpPr>
                      <a:spLocks/>
                    </p:cNvSpPr>
                    <p:nvPr/>
                  </p:nvSpPr>
                  <p:spPr bwMode="auto">
                    <a:xfrm>
                      <a:off x="1689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8" name="Rectangle 234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3" y="3347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899" name="Freeform 234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4" y="334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3 h 4"/>
                        <a:gd name="T2" fmla="*/ 4 w 4"/>
                        <a:gd name="T3" fmla="*/ 3 h 4"/>
                        <a:gd name="T4" fmla="*/ 4 w 4"/>
                        <a:gd name="T5" fmla="*/ 4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1 w 4"/>
                        <a:gd name="T15" fmla="*/ 3 h 4"/>
                        <a:gd name="T16" fmla="*/ 1 w 4"/>
                        <a:gd name="T17" fmla="*/ 1 h 4"/>
                        <a:gd name="T18" fmla="*/ 1 w 4"/>
                        <a:gd name="T19" fmla="*/ 1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0 h 4"/>
                        <a:gd name="T30" fmla="*/ 4 w 4"/>
                        <a:gd name="T31" fmla="*/ 0 h 4"/>
                        <a:gd name="T32" fmla="*/ 4 w 4"/>
                        <a:gd name="T33" fmla="*/ 1 h 4"/>
                        <a:gd name="T34" fmla="*/ 2 w 4"/>
                        <a:gd name="T35" fmla="*/ 1 h 4"/>
                        <a:gd name="T36" fmla="*/ 2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1 h 4"/>
                        <a:gd name="T42" fmla="*/ 1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0" name="Freeform 2350"/>
                    <p:cNvSpPr>
                      <a:spLocks/>
                    </p:cNvSpPr>
                    <p:nvPr/>
                  </p:nvSpPr>
                  <p:spPr bwMode="auto">
                    <a:xfrm>
                      <a:off x="1698" y="334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1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1" name="Freeform 235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0" y="3345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1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3 h 3"/>
                        <a:gd name="T36" fmla="*/ 1 w 1"/>
                        <a:gd name="T37" fmla="*/ 3 h 3"/>
                        <a:gd name="T38" fmla="*/ 1 w 1"/>
                        <a:gd name="T39" fmla="*/ 3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1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1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2" name="Freeform 2352"/>
                    <p:cNvSpPr>
                      <a:spLocks/>
                    </p:cNvSpPr>
                    <p:nvPr/>
                  </p:nvSpPr>
                  <p:spPr bwMode="auto">
                    <a:xfrm>
                      <a:off x="1704" y="3344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3" name="Freeform 23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7" y="334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4 h 4"/>
                        <a:gd name="T10" fmla="*/ 3 w 3"/>
                        <a:gd name="T11" fmla="*/ 4 h 4"/>
                        <a:gd name="T12" fmla="*/ 3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3 w 3"/>
                        <a:gd name="T21" fmla="*/ 0 h 4"/>
                        <a:gd name="T22" fmla="*/ 1 w 3"/>
                        <a:gd name="T23" fmla="*/ 3 h 4"/>
                        <a:gd name="T24" fmla="*/ 1 w 3"/>
                        <a:gd name="T25" fmla="*/ 1 h 4"/>
                        <a:gd name="T26" fmla="*/ 0 w 3"/>
                        <a:gd name="T27" fmla="*/ 3 h 4"/>
                        <a:gd name="T28" fmla="*/ 1 w 3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4" name="Freeform 235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0" y="334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1 w 3"/>
                        <a:gd name="T51" fmla="*/ 3 h 4"/>
                        <a:gd name="T52" fmla="*/ 1 w 3"/>
                        <a:gd name="T53" fmla="*/ 3 h 4"/>
                        <a:gd name="T54" fmla="*/ 1 w 3"/>
                        <a:gd name="T55" fmla="*/ 4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1 h 4"/>
                        <a:gd name="T96" fmla="*/ 1 w 3"/>
                        <a:gd name="T97" fmla="*/ 1 h 4"/>
                        <a:gd name="T98" fmla="*/ 1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5" name="Freeform 2355"/>
                    <p:cNvSpPr>
                      <a:spLocks/>
                    </p:cNvSpPr>
                    <p:nvPr/>
                  </p:nvSpPr>
                  <p:spPr bwMode="auto">
                    <a:xfrm>
                      <a:off x="1713" y="334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6" name="Freeform 2356"/>
                    <p:cNvSpPr>
                      <a:spLocks/>
                    </p:cNvSpPr>
                    <p:nvPr/>
                  </p:nvSpPr>
                  <p:spPr bwMode="auto">
                    <a:xfrm>
                      <a:off x="1716" y="3344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2 w 3"/>
                        <a:gd name="T25" fmla="*/ 1 h 4"/>
                        <a:gd name="T26" fmla="*/ 2 w 3"/>
                        <a:gd name="T27" fmla="*/ 1 h 4"/>
                        <a:gd name="T28" fmla="*/ 2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3 h 4"/>
                        <a:gd name="T78" fmla="*/ 2 w 3"/>
                        <a:gd name="T79" fmla="*/ 3 h 4"/>
                        <a:gd name="T80" fmla="*/ 2 w 3"/>
                        <a:gd name="T81" fmla="*/ 3 h 4"/>
                        <a:gd name="T82" fmla="*/ 2 w 3"/>
                        <a:gd name="T83" fmla="*/ 3 h 4"/>
                        <a:gd name="T84" fmla="*/ 1 w 3"/>
                        <a:gd name="T85" fmla="*/ 3 h 4"/>
                        <a:gd name="T86" fmla="*/ 1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0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7" name="Freeform 2357"/>
                    <p:cNvSpPr>
                      <a:spLocks/>
                    </p:cNvSpPr>
                    <p:nvPr/>
                  </p:nvSpPr>
                  <p:spPr bwMode="auto">
                    <a:xfrm>
                      <a:off x="1721" y="334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8" name="Freeform 23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23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4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09" name="Freeform 2359"/>
                    <p:cNvSpPr>
                      <a:spLocks/>
                    </p:cNvSpPr>
                    <p:nvPr/>
                  </p:nvSpPr>
                  <p:spPr bwMode="auto">
                    <a:xfrm>
                      <a:off x="1674" y="3344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1 h 4"/>
                        <a:gd name="T2" fmla="*/ 3 w 4"/>
                        <a:gd name="T3" fmla="*/ 3 h 4"/>
                        <a:gd name="T4" fmla="*/ 4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4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4 h 4"/>
                        <a:gd name="T18" fmla="*/ 2 w 4"/>
                        <a:gd name="T19" fmla="*/ 4 h 4"/>
                        <a:gd name="T20" fmla="*/ 2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3 h 4"/>
                        <a:gd name="T32" fmla="*/ 2 w 4"/>
                        <a:gd name="T33" fmla="*/ 1 h 4"/>
                        <a:gd name="T34" fmla="*/ 2 w 4"/>
                        <a:gd name="T35" fmla="*/ 1 h 4"/>
                        <a:gd name="T36" fmla="*/ 2 w 4"/>
                        <a:gd name="T37" fmla="*/ 1 h 4"/>
                        <a:gd name="T38" fmla="*/ 2 w 4"/>
                        <a:gd name="T39" fmla="*/ 1 h 4"/>
                        <a:gd name="T40" fmla="*/ 2 w 4"/>
                        <a:gd name="T41" fmla="*/ 1 h 4"/>
                        <a:gd name="T42" fmla="*/ 2 w 4"/>
                        <a:gd name="T43" fmla="*/ 0 h 4"/>
                        <a:gd name="T44" fmla="*/ 2 w 4"/>
                        <a:gd name="T45" fmla="*/ 0 h 4"/>
                        <a:gd name="T46" fmla="*/ 2 w 4"/>
                        <a:gd name="T47" fmla="*/ 0 h 4"/>
                        <a:gd name="T48" fmla="*/ 2 w 4"/>
                        <a:gd name="T49" fmla="*/ 0 h 4"/>
                        <a:gd name="T50" fmla="*/ 2 w 4"/>
                        <a:gd name="T51" fmla="*/ 0 h 4"/>
                        <a:gd name="T52" fmla="*/ 3 w 4"/>
                        <a:gd name="T53" fmla="*/ 0 h 4"/>
                        <a:gd name="T54" fmla="*/ 3 w 4"/>
                        <a:gd name="T55" fmla="*/ 0 h 4"/>
                        <a:gd name="T56" fmla="*/ 3 w 4"/>
                        <a:gd name="T57" fmla="*/ 0 h 4"/>
                        <a:gd name="T58" fmla="*/ 3 w 4"/>
                        <a:gd name="T59" fmla="*/ 0 h 4"/>
                        <a:gd name="T60" fmla="*/ 4 w 4"/>
                        <a:gd name="T61" fmla="*/ 0 h 4"/>
                        <a:gd name="T62" fmla="*/ 4 w 4"/>
                        <a:gd name="T63" fmla="*/ 0 h 4"/>
                        <a:gd name="T64" fmla="*/ 4 w 4"/>
                        <a:gd name="T65" fmla="*/ 1 h 4"/>
                        <a:gd name="T66" fmla="*/ 4 w 4"/>
                        <a:gd name="T67" fmla="*/ 1 h 4"/>
                        <a:gd name="T68" fmla="*/ 4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1"/>
                          </a:move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0" name="Freeform 2360"/>
                    <p:cNvSpPr>
                      <a:spLocks/>
                    </p:cNvSpPr>
                    <p:nvPr/>
                  </p:nvSpPr>
                  <p:spPr bwMode="auto">
                    <a:xfrm>
                      <a:off x="1676" y="3344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1" name="Freeform 2361"/>
                    <p:cNvSpPr>
                      <a:spLocks/>
                    </p:cNvSpPr>
                    <p:nvPr/>
                  </p:nvSpPr>
                  <p:spPr bwMode="auto">
                    <a:xfrm>
                      <a:off x="1676" y="334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2" name="Freeform 2362"/>
                    <p:cNvSpPr>
                      <a:spLocks/>
                    </p:cNvSpPr>
                    <p:nvPr/>
                  </p:nvSpPr>
                  <p:spPr bwMode="auto">
                    <a:xfrm>
                      <a:off x="1678" y="3344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1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3" name="Freeform 2363"/>
                    <p:cNvSpPr>
                      <a:spLocks/>
                    </p:cNvSpPr>
                    <p:nvPr/>
                  </p:nvSpPr>
                  <p:spPr bwMode="auto">
                    <a:xfrm>
                      <a:off x="1682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4" name="Freeform 2364"/>
                    <p:cNvSpPr>
                      <a:spLocks/>
                    </p:cNvSpPr>
                    <p:nvPr/>
                  </p:nvSpPr>
                  <p:spPr bwMode="auto">
                    <a:xfrm>
                      <a:off x="1682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5" name="Freeform 2365"/>
                    <p:cNvSpPr>
                      <a:spLocks/>
                    </p:cNvSpPr>
                    <p:nvPr/>
                  </p:nvSpPr>
                  <p:spPr bwMode="auto">
                    <a:xfrm>
                      <a:off x="1688" y="334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6" name="Freeform 2366"/>
                    <p:cNvSpPr>
                      <a:spLocks/>
                    </p:cNvSpPr>
                    <p:nvPr/>
                  </p:nvSpPr>
                  <p:spPr bwMode="auto">
                    <a:xfrm>
                      <a:off x="1689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7" name="Rectangle 23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3" y="3347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8" name="Freeform 2368"/>
                    <p:cNvSpPr>
                      <a:spLocks/>
                    </p:cNvSpPr>
                    <p:nvPr/>
                  </p:nvSpPr>
                  <p:spPr bwMode="auto">
                    <a:xfrm>
                      <a:off x="1694" y="334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2 w 4"/>
                        <a:gd name="T3" fmla="*/ 3 h 4"/>
                        <a:gd name="T4" fmla="*/ 4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4 h 4"/>
                        <a:gd name="T12" fmla="*/ 4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1 w 4"/>
                        <a:gd name="T29" fmla="*/ 3 h 4"/>
                        <a:gd name="T30" fmla="*/ 1 w 4"/>
                        <a:gd name="T31" fmla="*/ 3 h 4"/>
                        <a:gd name="T32" fmla="*/ 1 w 4"/>
                        <a:gd name="T33" fmla="*/ 1 h 4"/>
                        <a:gd name="T34" fmla="*/ 1 w 4"/>
                        <a:gd name="T35" fmla="*/ 1 h 4"/>
                        <a:gd name="T36" fmla="*/ 1 w 4"/>
                        <a:gd name="T37" fmla="*/ 1 h 4"/>
                        <a:gd name="T38" fmla="*/ 1 w 4"/>
                        <a:gd name="T39" fmla="*/ 1 h 4"/>
                        <a:gd name="T40" fmla="*/ 1 w 4"/>
                        <a:gd name="T41" fmla="*/ 1 h 4"/>
                        <a:gd name="T42" fmla="*/ 1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0 h 4"/>
                        <a:gd name="T60" fmla="*/ 4 w 4"/>
                        <a:gd name="T61" fmla="*/ 0 h 4"/>
                        <a:gd name="T62" fmla="*/ 4 w 4"/>
                        <a:gd name="T63" fmla="*/ 0 h 4"/>
                        <a:gd name="T64" fmla="*/ 4 w 4"/>
                        <a:gd name="T65" fmla="*/ 1 h 4"/>
                        <a:gd name="T66" fmla="*/ 4 w 4"/>
                        <a:gd name="T67" fmla="*/ 1 h 4"/>
                        <a:gd name="T68" fmla="*/ 4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19" name="Freeform 2369"/>
                    <p:cNvSpPr>
                      <a:spLocks/>
                    </p:cNvSpPr>
                    <p:nvPr/>
                  </p:nvSpPr>
                  <p:spPr bwMode="auto">
                    <a:xfrm>
                      <a:off x="1695" y="3344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0" name="Freeform 2370"/>
                    <p:cNvSpPr>
                      <a:spLocks/>
                    </p:cNvSpPr>
                    <p:nvPr/>
                  </p:nvSpPr>
                  <p:spPr bwMode="auto">
                    <a:xfrm>
                      <a:off x="1695" y="334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1" name="Freeform 2371"/>
                    <p:cNvSpPr>
                      <a:spLocks/>
                    </p:cNvSpPr>
                    <p:nvPr/>
                  </p:nvSpPr>
                  <p:spPr bwMode="auto">
                    <a:xfrm>
                      <a:off x="1698" y="334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1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2" name="Freeform 2372"/>
                    <p:cNvSpPr>
                      <a:spLocks/>
                    </p:cNvSpPr>
                    <p:nvPr/>
                  </p:nvSpPr>
                  <p:spPr bwMode="auto">
                    <a:xfrm>
                      <a:off x="1700" y="334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3" name="Freeform 2373"/>
                    <p:cNvSpPr>
                      <a:spLocks/>
                    </p:cNvSpPr>
                    <p:nvPr/>
                  </p:nvSpPr>
                  <p:spPr bwMode="auto">
                    <a:xfrm>
                      <a:off x="1700" y="334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4" name="Freeform 2374"/>
                    <p:cNvSpPr>
                      <a:spLocks/>
                    </p:cNvSpPr>
                    <p:nvPr/>
                  </p:nvSpPr>
                  <p:spPr bwMode="auto">
                    <a:xfrm>
                      <a:off x="1704" y="3344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5" name="Freeform 2375"/>
                    <p:cNvSpPr>
                      <a:spLocks/>
                    </p:cNvSpPr>
                    <p:nvPr/>
                  </p:nvSpPr>
                  <p:spPr bwMode="auto">
                    <a:xfrm>
                      <a:off x="1707" y="334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4 h 4"/>
                        <a:gd name="T10" fmla="*/ 3 w 3"/>
                        <a:gd name="T11" fmla="*/ 4 h 4"/>
                        <a:gd name="T12" fmla="*/ 3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3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6" name="Freeform 2376"/>
                    <p:cNvSpPr>
                      <a:spLocks/>
                    </p:cNvSpPr>
                    <p:nvPr/>
                  </p:nvSpPr>
                  <p:spPr bwMode="auto">
                    <a:xfrm>
                      <a:off x="1707" y="334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7" name="Freeform 2377"/>
                    <p:cNvSpPr>
                      <a:spLocks/>
                    </p:cNvSpPr>
                    <p:nvPr/>
                  </p:nvSpPr>
                  <p:spPr bwMode="auto">
                    <a:xfrm>
                      <a:off x="1710" y="334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8" name="Freeform 2378"/>
                    <p:cNvSpPr>
                      <a:spLocks/>
                    </p:cNvSpPr>
                    <p:nvPr/>
                  </p:nvSpPr>
                  <p:spPr bwMode="auto">
                    <a:xfrm>
                      <a:off x="1711" y="334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29" name="Freeform 2379"/>
                    <p:cNvSpPr>
                      <a:spLocks/>
                    </p:cNvSpPr>
                    <p:nvPr/>
                  </p:nvSpPr>
                  <p:spPr bwMode="auto">
                    <a:xfrm>
                      <a:off x="1713" y="3344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0" name="Freeform 2380"/>
                    <p:cNvSpPr>
                      <a:spLocks/>
                    </p:cNvSpPr>
                    <p:nvPr/>
                  </p:nvSpPr>
                  <p:spPr bwMode="auto">
                    <a:xfrm>
                      <a:off x="1716" y="3344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2 w 3"/>
                        <a:gd name="T25" fmla="*/ 1 h 4"/>
                        <a:gd name="T26" fmla="*/ 2 w 3"/>
                        <a:gd name="T27" fmla="*/ 1 h 4"/>
                        <a:gd name="T28" fmla="*/ 2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3 h 4"/>
                        <a:gd name="T78" fmla="*/ 2 w 3"/>
                        <a:gd name="T79" fmla="*/ 3 h 4"/>
                        <a:gd name="T80" fmla="*/ 2 w 3"/>
                        <a:gd name="T81" fmla="*/ 3 h 4"/>
                        <a:gd name="T82" fmla="*/ 2 w 3"/>
                        <a:gd name="T83" fmla="*/ 3 h 4"/>
                        <a:gd name="T84" fmla="*/ 1 w 3"/>
                        <a:gd name="T85" fmla="*/ 3 h 4"/>
                        <a:gd name="T86" fmla="*/ 1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0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1" name="Freeform 2381"/>
                    <p:cNvSpPr>
                      <a:spLocks/>
                    </p:cNvSpPr>
                    <p:nvPr/>
                  </p:nvSpPr>
                  <p:spPr bwMode="auto">
                    <a:xfrm>
                      <a:off x="1721" y="334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2" name="Freeform 2382"/>
                    <p:cNvSpPr>
                      <a:spLocks/>
                    </p:cNvSpPr>
                    <p:nvPr/>
                  </p:nvSpPr>
                  <p:spPr bwMode="auto">
                    <a:xfrm>
                      <a:off x="1723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3" name="Freeform 2383"/>
                    <p:cNvSpPr>
                      <a:spLocks/>
                    </p:cNvSpPr>
                    <p:nvPr/>
                  </p:nvSpPr>
                  <p:spPr bwMode="auto">
                    <a:xfrm>
                      <a:off x="1723" y="334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4" name="Freeform 23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353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2 h 3"/>
                        <a:gd name="T2" fmla="*/ 4 w 4"/>
                        <a:gd name="T3" fmla="*/ 2 h 3"/>
                        <a:gd name="T4" fmla="*/ 4 w 4"/>
                        <a:gd name="T5" fmla="*/ 3 h 3"/>
                        <a:gd name="T6" fmla="*/ 3 w 4"/>
                        <a:gd name="T7" fmla="*/ 3 h 3"/>
                        <a:gd name="T8" fmla="*/ 2 w 4"/>
                        <a:gd name="T9" fmla="*/ 3 h 3"/>
                        <a:gd name="T10" fmla="*/ 0 w 4"/>
                        <a:gd name="T11" fmla="*/ 3 h 3"/>
                        <a:gd name="T12" fmla="*/ 0 w 4"/>
                        <a:gd name="T13" fmla="*/ 2 h 3"/>
                        <a:gd name="T14" fmla="*/ 2 w 4"/>
                        <a:gd name="T15" fmla="*/ 2 h 3"/>
                        <a:gd name="T16" fmla="*/ 2 w 4"/>
                        <a:gd name="T17" fmla="*/ 1 h 3"/>
                        <a:gd name="T18" fmla="*/ 2 w 4"/>
                        <a:gd name="T19" fmla="*/ 1 h 3"/>
                        <a:gd name="T20" fmla="*/ 2 w 4"/>
                        <a:gd name="T21" fmla="*/ 0 h 3"/>
                        <a:gd name="T22" fmla="*/ 2 w 4"/>
                        <a:gd name="T23" fmla="*/ 0 h 3"/>
                        <a:gd name="T24" fmla="*/ 2 w 4"/>
                        <a:gd name="T25" fmla="*/ 0 h 3"/>
                        <a:gd name="T26" fmla="*/ 3 w 4"/>
                        <a:gd name="T27" fmla="*/ 0 h 3"/>
                        <a:gd name="T28" fmla="*/ 3 w 4"/>
                        <a:gd name="T29" fmla="*/ 0 h 3"/>
                        <a:gd name="T30" fmla="*/ 4 w 4"/>
                        <a:gd name="T31" fmla="*/ 1 h 3"/>
                        <a:gd name="T32" fmla="*/ 4 w 4"/>
                        <a:gd name="T33" fmla="*/ 1 h 3"/>
                        <a:gd name="T34" fmla="*/ 3 w 4"/>
                        <a:gd name="T35" fmla="*/ 1 h 3"/>
                        <a:gd name="T36" fmla="*/ 3 w 4"/>
                        <a:gd name="T37" fmla="*/ 0 h 3"/>
                        <a:gd name="T38" fmla="*/ 2 w 4"/>
                        <a:gd name="T39" fmla="*/ 0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1 h 3"/>
                        <a:gd name="T50" fmla="*/ 3 w 4"/>
                        <a:gd name="T51" fmla="*/ 1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2 w 4"/>
                        <a:gd name="T57" fmla="*/ 2 h 3"/>
                        <a:gd name="T58" fmla="*/ 2 w 4"/>
                        <a:gd name="T59" fmla="*/ 2 h 3"/>
                        <a:gd name="T60" fmla="*/ 2 w 4"/>
                        <a:gd name="T61" fmla="*/ 3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3 w 4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close/>
                          <a:moveTo>
                            <a:pt x="3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5" name="Freeform 2385"/>
                    <p:cNvSpPr>
                      <a:spLocks/>
                    </p:cNvSpPr>
                    <p:nvPr/>
                  </p:nvSpPr>
                  <p:spPr bwMode="auto">
                    <a:xfrm>
                      <a:off x="1678" y="3353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6" name="Freeform 238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2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3 h 3"/>
                        <a:gd name="T56" fmla="*/ 0 w 2"/>
                        <a:gd name="T57" fmla="*/ 3 h 3"/>
                        <a:gd name="T58" fmla="*/ 1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2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3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1 h 3"/>
                        <a:gd name="T82" fmla="*/ 2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1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7" name="Freeform 2387"/>
                    <p:cNvSpPr>
                      <a:spLocks/>
                    </p:cNvSpPr>
                    <p:nvPr/>
                  </p:nvSpPr>
                  <p:spPr bwMode="auto">
                    <a:xfrm>
                      <a:off x="1688" y="335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2 h 5"/>
                        <a:gd name="T12" fmla="*/ 0 w 1"/>
                        <a:gd name="T13" fmla="*/ 3 h 5"/>
                        <a:gd name="T14" fmla="*/ 0 w 1"/>
                        <a:gd name="T15" fmla="*/ 3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2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8" name="Freeform 2388"/>
                    <p:cNvSpPr>
                      <a:spLocks/>
                    </p:cNvSpPr>
                    <p:nvPr/>
                  </p:nvSpPr>
                  <p:spPr bwMode="auto">
                    <a:xfrm>
                      <a:off x="1689" y="3353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39" name="Freeform 23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3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3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3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1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0" name="Rectangle 23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5" y="3355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1" name="Freeform 2391"/>
                    <p:cNvSpPr>
                      <a:spLocks/>
                    </p:cNvSpPr>
                    <p:nvPr/>
                  </p:nvSpPr>
                  <p:spPr bwMode="auto">
                    <a:xfrm>
                      <a:off x="1699" y="335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2" name="Freeform 2392"/>
                    <p:cNvSpPr>
                      <a:spLocks/>
                    </p:cNvSpPr>
                    <p:nvPr/>
                  </p:nvSpPr>
                  <p:spPr bwMode="auto">
                    <a:xfrm>
                      <a:off x="1701" y="3353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3" name="Freeform 2393"/>
                    <p:cNvSpPr>
                      <a:spLocks/>
                    </p:cNvSpPr>
                    <p:nvPr/>
                  </p:nvSpPr>
                  <p:spPr bwMode="auto">
                    <a:xfrm>
                      <a:off x="1705" y="335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3 h 5"/>
                        <a:gd name="T8" fmla="*/ 0 w 1"/>
                        <a:gd name="T9" fmla="*/ 3 h 5"/>
                        <a:gd name="T10" fmla="*/ 0 w 1"/>
                        <a:gd name="T11" fmla="*/ 2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3 h 5"/>
                        <a:gd name="T32" fmla="*/ 1 w 1"/>
                        <a:gd name="T33" fmla="*/ 3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4" name="Freeform 23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7" y="335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0 w 1"/>
                        <a:gd name="T41" fmla="*/ 2 h 2"/>
                        <a:gd name="T42" fmla="*/ 0 w 1"/>
                        <a:gd name="T43" fmla="*/ 2 h 2"/>
                        <a:gd name="T44" fmla="*/ 0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5" name="Freeform 239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0" y="3353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1 w 3"/>
                        <a:gd name="T51" fmla="*/ 2 h 3"/>
                        <a:gd name="T52" fmla="*/ 1 w 3"/>
                        <a:gd name="T53" fmla="*/ 2 h 3"/>
                        <a:gd name="T54" fmla="*/ 1 w 3"/>
                        <a:gd name="T55" fmla="*/ 3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2 w 3"/>
                        <a:gd name="T63" fmla="*/ 3 h 3"/>
                        <a:gd name="T64" fmla="*/ 2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1 h 3"/>
                        <a:gd name="T78" fmla="*/ 2 w 3"/>
                        <a:gd name="T79" fmla="*/ 1 h 3"/>
                        <a:gd name="T80" fmla="*/ 2 w 3"/>
                        <a:gd name="T81" fmla="*/ 1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2 w 3"/>
                        <a:gd name="T87" fmla="*/ 0 h 3"/>
                        <a:gd name="T88" fmla="*/ 1 w 3"/>
                        <a:gd name="T89" fmla="*/ 0 h 3"/>
                        <a:gd name="T90" fmla="*/ 1 w 3"/>
                        <a:gd name="T91" fmla="*/ 0 h 3"/>
                        <a:gd name="T92" fmla="*/ 1 w 3"/>
                        <a:gd name="T93" fmla="*/ 0 h 3"/>
                        <a:gd name="T94" fmla="*/ 1 w 3"/>
                        <a:gd name="T95" fmla="*/ 1 h 3"/>
                        <a:gd name="T96" fmla="*/ 1 w 3"/>
                        <a:gd name="T97" fmla="*/ 1 h 3"/>
                        <a:gd name="T98" fmla="*/ 1 w 3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6" name="Freeform 2396"/>
                    <p:cNvSpPr>
                      <a:spLocks/>
                    </p:cNvSpPr>
                    <p:nvPr/>
                  </p:nvSpPr>
                  <p:spPr bwMode="auto">
                    <a:xfrm>
                      <a:off x="1713" y="3356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7" name="Freeform 2397"/>
                    <p:cNvSpPr>
                      <a:spLocks/>
                    </p:cNvSpPr>
                    <p:nvPr/>
                  </p:nvSpPr>
                  <p:spPr bwMode="auto">
                    <a:xfrm>
                      <a:off x="1715" y="335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1 w 3"/>
                        <a:gd name="T3" fmla="*/ 1 h 3"/>
                        <a:gd name="T4" fmla="*/ 1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2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1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0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8" name="Freeform 239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8" y="3353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3 h 3"/>
                        <a:gd name="T10" fmla="*/ 3 w 4"/>
                        <a:gd name="T11" fmla="*/ 3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0 w 4"/>
                        <a:gd name="T19" fmla="*/ 3 h 3"/>
                        <a:gd name="T20" fmla="*/ 3 w 4"/>
                        <a:gd name="T21" fmla="*/ 0 h 3"/>
                        <a:gd name="T22" fmla="*/ 3 w 4"/>
                        <a:gd name="T23" fmla="*/ 2 h 3"/>
                        <a:gd name="T24" fmla="*/ 3 w 4"/>
                        <a:gd name="T25" fmla="*/ 1 h 3"/>
                        <a:gd name="T26" fmla="*/ 1 w 4"/>
                        <a:gd name="T27" fmla="*/ 2 h 3"/>
                        <a:gd name="T28" fmla="*/ 3 w 4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3"/>
                        <a:gd name="T47" fmla="*/ 4 w 4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49" name="Freeform 2399"/>
                    <p:cNvSpPr>
                      <a:spLocks/>
                    </p:cNvSpPr>
                    <p:nvPr/>
                  </p:nvSpPr>
                  <p:spPr bwMode="auto">
                    <a:xfrm>
                      <a:off x="1722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0" name="Freeform 24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24" y="3353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1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3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0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3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1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1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1" name="Freeform 2401"/>
                    <p:cNvSpPr>
                      <a:spLocks/>
                    </p:cNvSpPr>
                    <p:nvPr/>
                  </p:nvSpPr>
                  <p:spPr bwMode="auto">
                    <a:xfrm>
                      <a:off x="1728" y="335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2" name="Freeform 2402"/>
                    <p:cNvSpPr>
                      <a:spLocks/>
                    </p:cNvSpPr>
                    <p:nvPr/>
                  </p:nvSpPr>
                  <p:spPr bwMode="auto">
                    <a:xfrm>
                      <a:off x="1729" y="3353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4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3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1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3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3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3" name="Freeform 2403"/>
                    <p:cNvSpPr>
                      <a:spLocks/>
                    </p:cNvSpPr>
                    <p:nvPr/>
                  </p:nvSpPr>
                  <p:spPr bwMode="auto">
                    <a:xfrm>
                      <a:off x="1733" y="335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0 h 3"/>
                        <a:gd name="T22" fmla="*/ 2 w 3"/>
                        <a:gd name="T23" fmla="*/ 1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2 h 3"/>
                        <a:gd name="T30" fmla="*/ 2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2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1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2 h 3"/>
                        <a:gd name="T82" fmla="*/ 2 w 3"/>
                        <a:gd name="T83" fmla="*/ 2 h 3"/>
                        <a:gd name="T84" fmla="*/ 1 w 3"/>
                        <a:gd name="T85" fmla="*/ 2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1 h 3"/>
                        <a:gd name="T100" fmla="*/ 2 w 3"/>
                        <a:gd name="T101" fmla="*/ 0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0 h 3"/>
                        <a:gd name="T114" fmla="*/ 1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4" name="Freeform 2404"/>
                    <p:cNvSpPr>
                      <a:spLocks/>
                    </p:cNvSpPr>
                    <p:nvPr/>
                  </p:nvSpPr>
                  <p:spPr bwMode="auto">
                    <a:xfrm>
                      <a:off x="1674" y="3353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3 w 4"/>
                        <a:gd name="T3" fmla="*/ 2 h 3"/>
                        <a:gd name="T4" fmla="*/ 4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4 w 4"/>
                        <a:gd name="T11" fmla="*/ 3 h 3"/>
                        <a:gd name="T12" fmla="*/ 4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2 w 4"/>
                        <a:gd name="T19" fmla="*/ 3 h 3"/>
                        <a:gd name="T20" fmla="*/ 2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2 h 3"/>
                        <a:gd name="T26" fmla="*/ 0 w 4"/>
                        <a:gd name="T27" fmla="*/ 2 h 3"/>
                        <a:gd name="T28" fmla="*/ 2 w 4"/>
                        <a:gd name="T29" fmla="*/ 2 h 3"/>
                        <a:gd name="T30" fmla="*/ 2 w 4"/>
                        <a:gd name="T31" fmla="*/ 2 h 3"/>
                        <a:gd name="T32" fmla="*/ 2 w 4"/>
                        <a:gd name="T33" fmla="*/ 1 h 3"/>
                        <a:gd name="T34" fmla="*/ 2 w 4"/>
                        <a:gd name="T35" fmla="*/ 1 h 3"/>
                        <a:gd name="T36" fmla="*/ 2 w 4"/>
                        <a:gd name="T37" fmla="*/ 1 h 3"/>
                        <a:gd name="T38" fmla="*/ 2 w 4"/>
                        <a:gd name="T39" fmla="*/ 1 h 3"/>
                        <a:gd name="T40" fmla="*/ 2 w 4"/>
                        <a:gd name="T41" fmla="*/ 1 h 3"/>
                        <a:gd name="T42" fmla="*/ 2 w 4"/>
                        <a:gd name="T43" fmla="*/ 0 h 3"/>
                        <a:gd name="T44" fmla="*/ 2 w 4"/>
                        <a:gd name="T45" fmla="*/ 0 h 3"/>
                        <a:gd name="T46" fmla="*/ 2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3 w 4"/>
                        <a:gd name="T57" fmla="*/ 0 h 3"/>
                        <a:gd name="T58" fmla="*/ 3 w 4"/>
                        <a:gd name="T59" fmla="*/ 0 h 3"/>
                        <a:gd name="T60" fmla="*/ 3 w 4"/>
                        <a:gd name="T61" fmla="*/ 0 h 3"/>
                        <a:gd name="T62" fmla="*/ 4 w 4"/>
                        <a:gd name="T63" fmla="*/ 1 h 3"/>
                        <a:gd name="T64" fmla="*/ 4 w 4"/>
                        <a:gd name="T65" fmla="*/ 1 h 3"/>
                        <a:gd name="T66" fmla="*/ 4 w 4"/>
                        <a:gd name="T67" fmla="*/ 1 h 3"/>
                        <a:gd name="T68" fmla="*/ 3 w 4"/>
                        <a:gd name="T69" fmla="*/ 1 h 3"/>
                        <a:gd name="T70" fmla="*/ 3 w 4"/>
                        <a:gd name="T71" fmla="*/ 1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5" name="Freeform 2405"/>
                    <p:cNvSpPr>
                      <a:spLocks/>
                    </p:cNvSpPr>
                    <p:nvPr/>
                  </p:nvSpPr>
                  <p:spPr bwMode="auto">
                    <a:xfrm>
                      <a:off x="1676" y="335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6" name="Freeform 2406"/>
                    <p:cNvSpPr>
                      <a:spLocks/>
                    </p:cNvSpPr>
                    <p:nvPr/>
                  </p:nvSpPr>
                  <p:spPr bwMode="auto">
                    <a:xfrm>
                      <a:off x="1676" y="335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7" name="Freeform 2407"/>
                    <p:cNvSpPr>
                      <a:spLocks/>
                    </p:cNvSpPr>
                    <p:nvPr/>
                  </p:nvSpPr>
                  <p:spPr bwMode="auto">
                    <a:xfrm>
                      <a:off x="1678" y="3353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8" name="Freeform 2408"/>
                    <p:cNvSpPr>
                      <a:spLocks/>
                    </p:cNvSpPr>
                    <p:nvPr/>
                  </p:nvSpPr>
                  <p:spPr bwMode="auto">
                    <a:xfrm>
                      <a:off x="1682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59" name="Freeform 2409"/>
                    <p:cNvSpPr>
                      <a:spLocks/>
                    </p:cNvSpPr>
                    <p:nvPr/>
                  </p:nvSpPr>
                  <p:spPr bwMode="auto">
                    <a:xfrm>
                      <a:off x="1682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0" name="Freeform 2410"/>
                    <p:cNvSpPr>
                      <a:spLocks/>
                    </p:cNvSpPr>
                    <p:nvPr/>
                  </p:nvSpPr>
                  <p:spPr bwMode="auto">
                    <a:xfrm>
                      <a:off x="1688" y="335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2 h 5"/>
                        <a:gd name="T12" fmla="*/ 0 w 1"/>
                        <a:gd name="T13" fmla="*/ 3 h 5"/>
                        <a:gd name="T14" fmla="*/ 0 w 1"/>
                        <a:gd name="T15" fmla="*/ 3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2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1" name="Freeform 2411"/>
                    <p:cNvSpPr>
                      <a:spLocks/>
                    </p:cNvSpPr>
                    <p:nvPr/>
                  </p:nvSpPr>
                  <p:spPr bwMode="auto">
                    <a:xfrm>
                      <a:off x="1689" y="3353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2" name="Freeform 2412"/>
                    <p:cNvSpPr>
                      <a:spLocks/>
                    </p:cNvSpPr>
                    <p:nvPr/>
                  </p:nvSpPr>
                  <p:spPr bwMode="auto">
                    <a:xfrm>
                      <a:off x="1693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3" name="Freeform 2413"/>
                    <p:cNvSpPr>
                      <a:spLocks/>
                    </p:cNvSpPr>
                    <p:nvPr/>
                  </p:nvSpPr>
                  <p:spPr bwMode="auto">
                    <a:xfrm>
                      <a:off x="1693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4" name="Rectangle 24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5" y="3355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5" name="Freeform 2415"/>
                    <p:cNvSpPr>
                      <a:spLocks/>
                    </p:cNvSpPr>
                    <p:nvPr/>
                  </p:nvSpPr>
                  <p:spPr bwMode="auto">
                    <a:xfrm>
                      <a:off x="1699" y="335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966" name="Freeform 2416"/>
                    <p:cNvSpPr>
                      <a:spLocks/>
                    </p:cNvSpPr>
                    <p:nvPr/>
                  </p:nvSpPr>
                  <p:spPr bwMode="auto">
                    <a:xfrm>
                      <a:off x="1701" y="3353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6" name="Group 2618"/>
                  <p:cNvGrpSpPr>
                    <a:grpSpLocks/>
                  </p:cNvGrpSpPr>
                  <p:nvPr/>
                </p:nvGrpSpPr>
                <p:grpSpPr bwMode="auto">
                  <a:xfrm>
                    <a:off x="1111" y="3055"/>
                    <a:ext cx="625" cy="397"/>
                    <a:chOff x="1111" y="3055"/>
                    <a:chExt cx="625" cy="397"/>
                  </a:xfrm>
                </p:grpSpPr>
                <p:sp>
                  <p:nvSpPr>
                    <p:cNvPr id="2567" name="Freeform 2418"/>
                    <p:cNvSpPr>
                      <a:spLocks/>
                    </p:cNvSpPr>
                    <p:nvPr/>
                  </p:nvSpPr>
                  <p:spPr bwMode="auto">
                    <a:xfrm>
                      <a:off x="1705" y="335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3 h 5"/>
                        <a:gd name="T8" fmla="*/ 0 w 1"/>
                        <a:gd name="T9" fmla="*/ 3 h 5"/>
                        <a:gd name="T10" fmla="*/ 0 w 1"/>
                        <a:gd name="T11" fmla="*/ 2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3 h 5"/>
                        <a:gd name="T32" fmla="*/ 1 w 1"/>
                        <a:gd name="T33" fmla="*/ 3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8" name="Freeform 2419"/>
                    <p:cNvSpPr>
                      <a:spLocks/>
                    </p:cNvSpPr>
                    <p:nvPr/>
                  </p:nvSpPr>
                  <p:spPr bwMode="auto">
                    <a:xfrm>
                      <a:off x="1707" y="335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9" name="Freeform 2420"/>
                    <p:cNvSpPr>
                      <a:spLocks/>
                    </p:cNvSpPr>
                    <p:nvPr/>
                  </p:nvSpPr>
                  <p:spPr bwMode="auto">
                    <a:xfrm>
                      <a:off x="1707" y="335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0" name="Freeform 2421"/>
                    <p:cNvSpPr>
                      <a:spLocks/>
                    </p:cNvSpPr>
                    <p:nvPr/>
                  </p:nvSpPr>
                  <p:spPr bwMode="auto">
                    <a:xfrm>
                      <a:off x="1710" y="3353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1" name="Freeform 2422"/>
                    <p:cNvSpPr>
                      <a:spLocks/>
                    </p:cNvSpPr>
                    <p:nvPr/>
                  </p:nvSpPr>
                  <p:spPr bwMode="auto">
                    <a:xfrm>
                      <a:off x="1711" y="335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1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1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2" name="Freeform 2423"/>
                    <p:cNvSpPr>
                      <a:spLocks/>
                    </p:cNvSpPr>
                    <p:nvPr/>
                  </p:nvSpPr>
                  <p:spPr bwMode="auto">
                    <a:xfrm>
                      <a:off x="1713" y="3356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3" name="Freeform 2424"/>
                    <p:cNvSpPr>
                      <a:spLocks/>
                    </p:cNvSpPr>
                    <p:nvPr/>
                  </p:nvSpPr>
                  <p:spPr bwMode="auto">
                    <a:xfrm>
                      <a:off x="1715" y="335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1 w 3"/>
                        <a:gd name="T3" fmla="*/ 1 h 3"/>
                        <a:gd name="T4" fmla="*/ 1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2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1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0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4" name="Freeform 2425"/>
                    <p:cNvSpPr>
                      <a:spLocks/>
                    </p:cNvSpPr>
                    <p:nvPr/>
                  </p:nvSpPr>
                  <p:spPr bwMode="auto">
                    <a:xfrm>
                      <a:off x="1718" y="3353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3 h 3"/>
                        <a:gd name="T10" fmla="*/ 3 w 4"/>
                        <a:gd name="T11" fmla="*/ 3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0 w 4"/>
                        <a:gd name="T19" fmla="*/ 3 h 3"/>
                        <a:gd name="T20" fmla="*/ 3 w 4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3"/>
                        <a:gd name="T35" fmla="*/ 4 w 4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5" name="Freeform 2426"/>
                    <p:cNvSpPr>
                      <a:spLocks/>
                    </p:cNvSpPr>
                    <p:nvPr/>
                  </p:nvSpPr>
                  <p:spPr bwMode="auto">
                    <a:xfrm>
                      <a:off x="1719" y="3354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1"/>
                        <a:gd name="T14" fmla="*/ 2 w 2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6" name="Freeform 2427"/>
                    <p:cNvSpPr>
                      <a:spLocks/>
                    </p:cNvSpPr>
                    <p:nvPr/>
                  </p:nvSpPr>
                  <p:spPr bwMode="auto">
                    <a:xfrm>
                      <a:off x="1722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7" name="Freeform 2428"/>
                    <p:cNvSpPr>
                      <a:spLocks/>
                    </p:cNvSpPr>
                    <p:nvPr/>
                  </p:nvSpPr>
                  <p:spPr bwMode="auto">
                    <a:xfrm>
                      <a:off x="1724" y="3353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1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3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0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8" name="Freeform 2429"/>
                    <p:cNvSpPr>
                      <a:spLocks/>
                    </p:cNvSpPr>
                    <p:nvPr/>
                  </p:nvSpPr>
                  <p:spPr bwMode="auto">
                    <a:xfrm>
                      <a:off x="1725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79" name="Freeform 2430"/>
                    <p:cNvSpPr>
                      <a:spLocks/>
                    </p:cNvSpPr>
                    <p:nvPr/>
                  </p:nvSpPr>
                  <p:spPr bwMode="auto">
                    <a:xfrm>
                      <a:off x="1728" y="335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0" name="Freeform 2431"/>
                    <p:cNvSpPr>
                      <a:spLocks/>
                    </p:cNvSpPr>
                    <p:nvPr/>
                  </p:nvSpPr>
                  <p:spPr bwMode="auto">
                    <a:xfrm>
                      <a:off x="1729" y="3353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4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3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1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3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3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1" name="Freeform 2432"/>
                    <p:cNvSpPr>
                      <a:spLocks/>
                    </p:cNvSpPr>
                    <p:nvPr/>
                  </p:nvSpPr>
                  <p:spPr bwMode="auto">
                    <a:xfrm>
                      <a:off x="1733" y="335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0 h 3"/>
                        <a:gd name="T22" fmla="*/ 2 w 3"/>
                        <a:gd name="T23" fmla="*/ 1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2 h 3"/>
                        <a:gd name="T30" fmla="*/ 2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3 h 3"/>
                        <a:gd name="T38" fmla="*/ 2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1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2 h 3"/>
                        <a:gd name="T82" fmla="*/ 2 w 3"/>
                        <a:gd name="T83" fmla="*/ 2 h 3"/>
                        <a:gd name="T84" fmla="*/ 1 w 3"/>
                        <a:gd name="T85" fmla="*/ 2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1 h 3"/>
                        <a:gd name="T100" fmla="*/ 2 w 3"/>
                        <a:gd name="T101" fmla="*/ 0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0 h 3"/>
                        <a:gd name="T114" fmla="*/ 1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2" name="Freeform 243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4" y="3439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2 h 3"/>
                        <a:gd name="T2" fmla="*/ 4 w 4"/>
                        <a:gd name="T3" fmla="*/ 2 h 3"/>
                        <a:gd name="T4" fmla="*/ 4 w 4"/>
                        <a:gd name="T5" fmla="*/ 3 h 3"/>
                        <a:gd name="T6" fmla="*/ 3 w 4"/>
                        <a:gd name="T7" fmla="*/ 3 h 3"/>
                        <a:gd name="T8" fmla="*/ 2 w 4"/>
                        <a:gd name="T9" fmla="*/ 3 h 3"/>
                        <a:gd name="T10" fmla="*/ 0 w 4"/>
                        <a:gd name="T11" fmla="*/ 3 h 3"/>
                        <a:gd name="T12" fmla="*/ 0 w 4"/>
                        <a:gd name="T13" fmla="*/ 2 h 3"/>
                        <a:gd name="T14" fmla="*/ 2 w 4"/>
                        <a:gd name="T15" fmla="*/ 2 h 3"/>
                        <a:gd name="T16" fmla="*/ 2 w 4"/>
                        <a:gd name="T17" fmla="*/ 1 h 3"/>
                        <a:gd name="T18" fmla="*/ 2 w 4"/>
                        <a:gd name="T19" fmla="*/ 1 h 3"/>
                        <a:gd name="T20" fmla="*/ 2 w 4"/>
                        <a:gd name="T21" fmla="*/ 0 h 3"/>
                        <a:gd name="T22" fmla="*/ 2 w 4"/>
                        <a:gd name="T23" fmla="*/ 0 h 3"/>
                        <a:gd name="T24" fmla="*/ 2 w 4"/>
                        <a:gd name="T25" fmla="*/ 0 h 3"/>
                        <a:gd name="T26" fmla="*/ 3 w 4"/>
                        <a:gd name="T27" fmla="*/ 0 h 3"/>
                        <a:gd name="T28" fmla="*/ 3 w 4"/>
                        <a:gd name="T29" fmla="*/ 0 h 3"/>
                        <a:gd name="T30" fmla="*/ 4 w 4"/>
                        <a:gd name="T31" fmla="*/ 0 h 3"/>
                        <a:gd name="T32" fmla="*/ 4 w 4"/>
                        <a:gd name="T33" fmla="*/ 1 h 3"/>
                        <a:gd name="T34" fmla="*/ 3 w 4"/>
                        <a:gd name="T35" fmla="*/ 1 h 3"/>
                        <a:gd name="T36" fmla="*/ 3 w 4"/>
                        <a:gd name="T37" fmla="*/ 0 h 3"/>
                        <a:gd name="T38" fmla="*/ 2 w 4"/>
                        <a:gd name="T39" fmla="*/ 0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1 h 3"/>
                        <a:gd name="T50" fmla="*/ 3 w 4"/>
                        <a:gd name="T51" fmla="*/ 1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2 w 4"/>
                        <a:gd name="T57" fmla="*/ 2 h 3"/>
                        <a:gd name="T58" fmla="*/ 2 w 4"/>
                        <a:gd name="T59" fmla="*/ 2 h 3"/>
                        <a:gd name="T60" fmla="*/ 2 w 4"/>
                        <a:gd name="T61" fmla="*/ 3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3 w 4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close/>
                          <a:moveTo>
                            <a:pt x="3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3" name="Freeform 2434"/>
                    <p:cNvSpPr>
                      <a:spLocks/>
                    </p:cNvSpPr>
                    <p:nvPr/>
                  </p:nvSpPr>
                  <p:spPr bwMode="auto">
                    <a:xfrm>
                      <a:off x="1678" y="3439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4" name="Freeform 2435"/>
                    <p:cNvSpPr>
                      <a:spLocks/>
                    </p:cNvSpPr>
                    <p:nvPr/>
                  </p:nvSpPr>
                  <p:spPr bwMode="auto">
                    <a:xfrm>
                      <a:off x="1682" y="3439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5" name="Freeform 2436"/>
                    <p:cNvSpPr>
                      <a:spLocks/>
                    </p:cNvSpPr>
                    <p:nvPr/>
                  </p:nvSpPr>
                  <p:spPr bwMode="auto">
                    <a:xfrm>
                      <a:off x="1685" y="343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0 h 5"/>
                        <a:gd name="T6" fmla="*/ 2 w 2"/>
                        <a:gd name="T7" fmla="*/ 1 h 5"/>
                        <a:gd name="T8" fmla="*/ 2 w 2"/>
                        <a:gd name="T9" fmla="*/ 1 h 5"/>
                        <a:gd name="T10" fmla="*/ 2 w 2"/>
                        <a:gd name="T11" fmla="*/ 2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5 h 5"/>
                        <a:gd name="T18" fmla="*/ 2 w 2"/>
                        <a:gd name="T19" fmla="*/ 5 h 5"/>
                        <a:gd name="T20" fmla="*/ 2 w 2"/>
                        <a:gd name="T21" fmla="*/ 5 h 5"/>
                        <a:gd name="T22" fmla="*/ 0 w 2"/>
                        <a:gd name="T23" fmla="*/ 5 h 5"/>
                        <a:gd name="T24" fmla="*/ 0 w 2"/>
                        <a:gd name="T25" fmla="*/ 3 h 5"/>
                        <a:gd name="T26" fmla="*/ 0 w 2"/>
                        <a:gd name="T27" fmla="*/ 3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0 w 2"/>
                        <a:gd name="T33" fmla="*/ 1 h 5"/>
                        <a:gd name="T34" fmla="*/ 0 w 2"/>
                        <a:gd name="T35" fmla="*/ 0 h 5"/>
                        <a:gd name="T36" fmla="*/ 2 w 2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6" name="Freeform 2437"/>
                    <p:cNvSpPr>
                      <a:spLocks/>
                    </p:cNvSpPr>
                    <p:nvPr/>
                  </p:nvSpPr>
                  <p:spPr bwMode="auto">
                    <a:xfrm>
                      <a:off x="1688" y="343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7" name="Rectangle 243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0" y="3441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8" name="Freeform 24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3" y="3439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2 h 3"/>
                        <a:gd name="T2" fmla="*/ 2 w 2"/>
                        <a:gd name="T3" fmla="*/ 2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1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0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1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1 h 3"/>
                        <a:gd name="T50" fmla="*/ 2 w 2"/>
                        <a:gd name="T51" fmla="*/ 1 h 3"/>
                        <a:gd name="T52" fmla="*/ 2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2 h 3"/>
                        <a:gd name="T58" fmla="*/ 0 w 2"/>
                        <a:gd name="T59" fmla="*/ 2 h 3"/>
                        <a:gd name="T60" fmla="*/ 0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2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89" name="Freeform 2440"/>
                    <p:cNvSpPr>
                      <a:spLocks/>
                    </p:cNvSpPr>
                    <p:nvPr/>
                  </p:nvSpPr>
                  <p:spPr bwMode="auto">
                    <a:xfrm>
                      <a:off x="1696" y="343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2 w 2"/>
                        <a:gd name="T23" fmla="*/ 0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0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0" name="Freeform 24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9" y="3440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0 w 1"/>
                        <a:gd name="T41" fmla="*/ 2 h 2"/>
                        <a:gd name="T42" fmla="*/ 0 w 1"/>
                        <a:gd name="T43" fmla="*/ 2 h 2"/>
                        <a:gd name="T44" fmla="*/ 0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1" name="Freeform 24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1" y="3439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3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3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0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3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2" name="Freeform 2443"/>
                    <p:cNvSpPr>
                      <a:spLocks/>
                    </p:cNvSpPr>
                    <p:nvPr/>
                  </p:nvSpPr>
                  <p:spPr bwMode="auto">
                    <a:xfrm>
                      <a:off x="1705" y="344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3" name="Freeform 2444"/>
                    <p:cNvSpPr>
                      <a:spLocks/>
                    </p:cNvSpPr>
                    <p:nvPr/>
                  </p:nvSpPr>
                  <p:spPr bwMode="auto">
                    <a:xfrm>
                      <a:off x="1707" y="3439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0 w 3"/>
                        <a:gd name="T7" fmla="*/ 1 h 3"/>
                        <a:gd name="T8" fmla="*/ 1 w 3"/>
                        <a:gd name="T9" fmla="*/ 1 h 3"/>
                        <a:gd name="T10" fmla="*/ 1 w 3"/>
                        <a:gd name="T11" fmla="*/ 1 h 3"/>
                        <a:gd name="T12" fmla="*/ 1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1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0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3 h 3"/>
                        <a:gd name="T48" fmla="*/ 0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1 w 3"/>
                        <a:gd name="T55" fmla="*/ 3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3 w 3"/>
                        <a:gd name="T61" fmla="*/ 2 h 3"/>
                        <a:gd name="T62" fmla="*/ 1 w 3"/>
                        <a:gd name="T63" fmla="*/ 2 h 3"/>
                        <a:gd name="T64" fmla="*/ 1 w 3"/>
                        <a:gd name="T65" fmla="*/ 2 h 3"/>
                        <a:gd name="T66" fmla="*/ 1 w 3"/>
                        <a:gd name="T67" fmla="*/ 1 h 3"/>
                        <a:gd name="T68" fmla="*/ 1 w 3"/>
                        <a:gd name="T69" fmla="*/ 1 h 3"/>
                        <a:gd name="T70" fmla="*/ 0 w 3"/>
                        <a:gd name="T71" fmla="*/ 1 h 3"/>
                        <a:gd name="T72" fmla="*/ 0 w 3"/>
                        <a:gd name="T73" fmla="*/ 2 h 3"/>
                        <a:gd name="T74" fmla="*/ 0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4" name="Freeform 2445"/>
                    <p:cNvSpPr>
                      <a:spLocks/>
                    </p:cNvSpPr>
                    <p:nvPr/>
                  </p:nvSpPr>
                  <p:spPr bwMode="auto">
                    <a:xfrm>
                      <a:off x="1710" y="3439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2 w 3"/>
                        <a:gd name="T11" fmla="*/ 1 h 3"/>
                        <a:gd name="T12" fmla="*/ 2 w 3"/>
                        <a:gd name="T13" fmla="*/ 1 h 3"/>
                        <a:gd name="T14" fmla="*/ 2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2 w 3"/>
                        <a:gd name="T25" fmla="*/ 3 h 3"/>
                        <a:gd name="T26" fmla="*/ 2 w 3"/>
                        <a:gd name="T27" fmla="*/ 3 h 3"/>
                        <a:gd name="T28" fmla="*/ 2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1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1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2 w 3"/>
                        <a:gd name="T55" fmla="*/ 3 h 3"/>
                        <a:gd name="T56" fmla="*/ 2 w 3"/>
                        <a:gd name="T57" fmla="*/ 3 h 3"/>
                        <a:gd name="T58" fmla="*/ 2 w 3"/>
                        <a:gd name="T59" fmla="*/ 3 h 3"/>
                        <a:gd name="T60" fmla="*/ 2 w 3"/>
                        <a:gd name="T61" fmla="*/ 2 h 3"/>
                        <a:gd name="T62" fmla="*/ 2 w 3"/>
                        <a:gd name="T63" fmla="*/ 2 h 3"/>
                        <a:gd name="T64" fmla="*/ 2 w 3"/>
                        <a:gd name="T65" fmla="*/ 2 h 3"/>
                        <a:gd name="T66" fmla="*/ 2 w 3"/>
                        <a:gd name="T67" fmla="*/ 1 h 3"/>
                        <a:gd name="T68" fmla="*/ 1 w 3"/>
                        <a:gd name="T69" fmla="*/ 1 h 3"/>
                        <a:gd name="T70" fmla="*/ 1 w 3"/>
                        <a:gd name="T71" fmla="*/ 1 h 3"/>
                        <a:gd name="T72" fmla="*/ 1 w 3"/>
                        <a:gd name="T73" fmla="*/ 2 h 3"/>
                        <a:gd name="T74" fmla="*/ 1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5" name="Freeform 2446"/>
                    <p:cNvSpPr>
                      <a:spLocks/>
                    </p:cNvSpPr>
                    <p:nvPr/>
                  </p:nvSpPr>
                  <p:spPr bwMode="auto">
                    <a:xfrm>
                      <a:off x="1713" y="343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6" name="Freeform 24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16" y="3439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1 w 3"/>
                        <a:gd name="T51" fmla="*/ 2 h 3"/>
                        <a:gd name="T52" fmla="*/ 1 w 3"/>
                        <a:gd name="T53" fmla="*/ 2 h 3"/>
                        <a:gd name="T54" fmla="*/ 1 w 3"/>
                        <a:gd name="T55" fmla="*/ 3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2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1 h 3"/>
                        <a:gd name="T78" fmla="*/ 2 w 3"/>
                        <a:gd name="T79" fmla="*/ 1 h 3"/>
                        <a:gd name="T80" fmla="*/ 2 w 3"/>
                        <a:gd name="T81" fmla="*/ 0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1 w 3"/>
                        <a:gd name="T87" fmla="*/ 0 h 3"/>
                        <a:gd name="T88" fmla="*/ 1 w 3"/>
                        <a:gd name="T89" fmla="*/ 0 h 3"/>
                        <a:gd name="T90" fmla="*/ 1 w 3"/>
                        <a:gd name="T91" fmla="*/ 0 h 3"/>
                        <a:gd name="T92" fmla="*/ 1 w 3"/>
                        <a:gd name="T93" fmla="*/ 0 h 3"/>
                        <a:gd name="T94" fmla="*/ 1 w 3"/>
                        <a:gd name="T95" fmla="*/ 1 h 3"/>
                        <a:gd name="T96" fmla="*/ 1 w 3"/>
                        <a:gd name="T97" fmla="*/ 1 h 3"/>
                        <a:gd name="T98" fmla="*/ 1 w 3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7" name="Freeform 2448"/>
                    <p:cNvSpPr>
                      <a:spLocks/>
                    </p:cNvSpPr>
                    <p:nvPr/>
                  </p:nvSpPr>
                  <p:spPr bwMode="auto">
                    <a:xfrm>
                      <a:off x="1719" y="3442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8" name="Freeform 244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21" y="3439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0 w 3"/>
                        <a:gd name="T19" fmla="*/ 3 h 3"/>
                        <a:gd name="T20" fmla="*/ 2 w 3"/>
                        <a:gd name="T21" fmla="*/ 0 h 3"/>
                        <a:gd name="T22" fmla="*/ 2 w 3"/>
                        <a:gd name="T23" fmla="*/ 2 h 3"/>
                        <a:gd name="T24" fmla="*/ 2 w 3"/>
                        <a:gd name="T25" fmla="*/ 1 h 3"/>
                        <a:gd name="T26" fmla="*/ 1 w 3"/>
                        <a:gd name="T27" fmla="*/ 2 h 3"/>
                        <a:gd name="T28" fmla="*/ 2 w 3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3"/>
                        <a:gd name="T47" fmla="*/ 3 w 3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99" name="Freeform 2450"/>
                    <p:cNvSpPr>
                      <a:spLocks/>
                    </p:cNvSpPr>
                    <p:nvPr/>
                  </p:nvSpPr>
                  <p:spPr bwMode="auto">
                    <a:xfrm>
                      <a:off x="1724" y="3439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3 w 4"/>
                        <a:gd name="T21" fmla="*/ 0 h 3"/>
                        <a:gd name="T22" fmla="*/ 3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3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3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1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0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1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1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1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0" name="Freeform 2451"/>
                    <p:cNvSpPr>
                      <a:spLocks/>
                    </p:cNvSpPr>
                    <p:nvPr/>
                  </p:nvSpPr>
                  <p:spPr bwMode="auto">
                    <a:xfrm>
                      <a:off x="1674" y="3439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3 w 4"/>
                        <a:gd name="T3" fmla="*/ 2 h 3"/>
                        <a:gd name="T4" fmla="*/ 4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4 w 4"/>
                        <a:gd name="T11" fmla="*/ 3 h 3"/>
                        <a:gd name="T12" fmla="*/ 4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2 w 4"/>
                        <a:gd name="T19" fmla="*/ 3 h 3"/>
                        <a:gd name="T20" fmla="*/ 2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2 h 3"/>
                        <a:gd name="T26" fmla="*/ 0 w 4"/>
                        <a:gd name="T27" fmla="*/ 2 h 3"/>
                        <a:gd name="T28" fmla="*/ 2 w 4"/>
                        <a:gd name="T29" fmla="*/ 2 h 3"/>
                        <a:gd name="T30" fmla="*/ 2 w 4"/>
                        <a:gd name="T31" fmla="*/ 2 h 3"/>
                        <a:gd name="T32" fmla="*/ 2 w 4"/>
                        <a:gd name="T33" fmla="*/ 1 h 3"/>
                        <a:gd name="T34" fmla="*/ 2 w 4"/>
                        <a:gd name="T35" fmla="*/ 1 h 3"/>
                        <a:gd name="T36" fmla="*/ 2 w 4"/>
                        <a:gd name="T37" fmla="*/ 1 h 3"/>
                        <a:gd name="T38" fmla="*/ 2 w 4"/>
                        <a:gd name="T39" fmla="*/ 1 h 3"/>
                        <a:gd name="T40" fmla="*/ 2 w 4"/>
                        <a:gd name="T41" fmla="*/ 1 h 3"/>
                        <a:gd name="T42" fmla="*/ 2 w 4"/>
                        <a:gd name="T43" fmla="*/ 0 h 3"/>
                        <a:gd name="T44" fmla="*/ 2 w 4"/>
                        <a:gd name="T45" fmla="*/ 0 h 3"/>
                        <a:gd name="T46" fmla="*/ 2 w 4"/>
                        <a:gd name="T47" fmla="*/ 0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3 w 4"/>
                        <a:gd name="T57" fmla="*/ 0 h 3"/>
                        <a:gd name="T58" fmla="*/ 3 w 4"/>
                        <a:gd name="T59" fmla="*/ 0 h 3"/>
                        <a:gd name="T60" fmla="*/ 3 w 4"/>
                        <a:gd name="T61" fmla="*/ 0 h 3"/>
                        <a:gd name="T62" fmla="*/ 4 w 4"/>
                        <a:gd name="T63" fmla="*/ 0 h 3"/>
                        <a:gd name="T64" fmla="*/ 4 w 4"/>
                        <a:gd name="T65" fmla="*/ 1 h 3"/>
                        <a:gd name="T66" fmla="*/ 4 w 4"/>
                        <a:gd name="T67" fmla="*/ 1 h 3"/>
                        <a:gd name="T68" fmla="*/ 3 w 4"/>
                        <a:gd name="T69" fmla="*/ 1 h 3"/>
                        <a:gd name="T70" fmla="*/ 3 w 4"/>
                        <a:gd name="T71" fmla="*/ 1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1" name="Freeform 2452"/>
                    <p:cNvSpPr>
                      <a:spLocks/>
                    </p:cNvSpPr>
                    <p:nvPr/>
                  </p:nvSpPr>
                  <p:spPr bwMode="auto">
                    <a:xfrm>
                      <a:off x="1676" y="343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2" name="Freeform 2453"/>
                    <p:cNvSpPr>
                      <a:spLocks/>
                    </p:cNvSpPr>
                    <p:nvPr/>
                  </p:nvSpPr>
                  <p:spPr bwMode="auto">
                    <a:xfrm>
                      <a:off x="1676" y="344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3" name="Freeform 2454"/>
                    <p:cNvSpPr>
                      <a:spLocks/>
                    </p:cNvSpPr>
                    <p:nvPr/>
                  </p:nvSpPr>
                  <p:spPr bwMode="auto">
                    <a:xfrm>
                      <a:off x="1678" y="3439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1 h 3"/>
                        <a:gd name="T20" fmla="*/ 3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1 w 4"/>
                        <a:gd name="T37" fmla="*/ 2 h 3"/>
                        <a:gd name="T38" fmla="*/ 3 w 4"/>
                        <a:gd name="T39" fmla="*/ 2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4" name="Freeform 2455"/>
                    <p:cNvSpPr>
                      <a:spLocks/>
                    </p:cNvSpPr>
                    <p:nvPr/>
                  </p:nvSpPr>
                  <p:spPr bwMode="auto">
                    <a:xfrm>
                      <a:off x="1682" y="3439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5" name="Freeform 2456"/>
                    <p:cNvSpPr>
                      <a:spLocks/>
                    </p:cNvSpPr>
                    <p:nvPr/>
                  </p:nvSpPr>
                  <p:spPr bwMode="auto">
                    <a:xfrm>
                      <a:off x="1685" y="343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0 h 5"/>
                        <a:gd name="T6" fmla="*/ 2 w 2"/>
                        <a:gd name="T7" fmla="*/ 1 h 5"/>
                        <a:gd name="T8" fmla="*/ 2 w 2"/>
                        <a:gd name="T9" fmla="*/ 1 h 5"/>
                        <a:gd name="T10" fmla="*/ 2 w 2"/>
                        <a:gd name="T11" fmla="*/ 2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5 h 5"/>
                        <a:gd name="T18" fmla="*/ 2 w 2"/>
                        <a:gd name="T19" fmla="*/ 5 h 5"/>
                        <a:gd name="T20" fmla="*/ 2 w 2"/>
                        <a:gd name="T21" fmla="*/ 5 h 5"/>
                        <a:gd name="T22" fmla="*/ 0 w 2"/>
                        <a:gd name="T23" fmla="*/ 5 h 5"/>
                        <a:gd name="T24" fmla="*/ 0 w 2"/>
                        <a:gd name="T25" fmla="*/ 3 h 5"/>
                        <a:gd name="T26" fmla="*/ 0 w 2"/>
                        <a:gd name="T27" fmla="*/ 3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0 w 2"/>
                        <a:gd name="T33" fmla="*/ 1 h 5"/>
                        <a:gd name="T34" fmla="*/ 0 w 2"/>
                        <a:gd name="T35" fmla="*/ 0 h 5"/>
                        <a:gd name="T36" fmla="*/ 2 w 2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6" name="Freeform 2457"/>
                    <p:cNvSpPr>
                      <a:spLocks/>
                    </p:cNvSpPr>
                    <p:nvPr/>
                  </p:nvSpPr>
                  <p:spPr bwMode="auto">
                    <a:xfrm>
                      <a:off x="1688" y="343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7" name="Rectangle 24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0" y="3441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8" name="Freeform 2459"/>
                    <p:cNvSpPr>
                      <a:spLocks/>
                    </p:cNvSpPr>
                    <p:nvPr/>
                  </p:nvSpPr>
                  <p:spPr bwMode="auto">
                    <a:xfrm>
                      <a:off x="1693" y="3439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1 h 3"/>
                        <a:gd name="T2" fmla="*/ 2 w 2"/>
                        <a:gd name="T3" fmla="*/ 2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2 h 3"/>
                        <a:gd name="T26" fmla="*/ 0 w 2"/>
                        <a:gd name="T27" fmla="*/ 2 h 3"/>
                        <a:gd name="T28" fmla="*/ 0 w 2"/>
                        <a:gd name="T29" fmla="*/ 2 h 3"/>
                        <a:gd name="T30" fmla="*/ 0 w 2"/>
                        <a:gd name="T31" fmla="*/ 2 h 3"/>
                        <a:gd name="T32" fmla="*/ 1 w 2"/>
                        <a:gd name="T33" fmla="*/ 1 h 3"/>
                        <a:gd name="T34" fmla="*/ 0 w 2"/>
                        <a:gd name="T35" fmla="*/ 1 h 3"/>
                        <a:gd name="T36" fmla="*/ 0 w 2"/>
                        <a:gd name="T37" fmla="*/ 1 h 3"/>
                        <a:gd name="T38" fmla="*/ 0 w 2"/>
                        <a:gd name="T39" fmla="*/ 1 h 3"/>
                        <a:gd name="T40" fmla="*/ 0 w 2"/>
                        <a:gd name="T41" fmla="*/ 1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0 h 3"/>
                        <a:gd name="T48" fmla="*/ 1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2 w 2"/>
                        <a:gd name="T57" fmla="*/ 0 h 3"/>
                        <a:gd name="T58" fmla="*/ 2 w 2"/>
                        <a:gd name="T59" fmla="*/ 0 h 3"/>
                        <a:gd name="T60" fmla="*/ 2 w 2"/>
                        <a:gd name="T61" fmla="*/ 0 h 3"/>
                        <a:gd name="T62" fmla="*/ 2 w 2"/>
                        <a:gd name="T63" fmla="*/ 0 h 3"/>
                        <a:gd name="T64" fmla="*/ 2 w 2"/>
                        <a:gd name="T65" fmla="*/ 1 h 3"/>
                        <a:gd name="T66" fmla="*/ 2 w 2"/>
                        <a:gd name="T67" fmla="*/ 1 h 3"/>
                        <a:gd name="T68" fmla="*/ 2 w 2"/>
                        <a:gd name="T69" fmla="*/ 1 h 3"/>
                        <a:gd name="T70" fmla="*/ 2 w 2"/>
                        <a:gd name="T71" fmla="*/ 1 h 3"/>
                        <a:gd name="T72" fmla="*/ 2 w 2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09" name="Freeform 2460"/>
                    <p:cNvSpPr>
                      <a:spLocks/>
                    </p:cNvSpPr>
                    <p:nvPr/>
                  </p:nvSpPr>
                  <p:spPr bwMode="auto">
                    <a:xfrm>
                      <a:off x="1694" y="343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0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0" name="Freeform 2461"/>
                    <p:cNvSpPr>
                      <a:spLocks/>
                    </p:cNvSpPr>
                    <p:nvPr/>
                  </p:nvSpPr>
                  <p:spPr bwMode="auto">
                    <a:xfrm>
                      <a:off x="1693" y="3441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1" name="Freeform 2462"/>
                    <p:cNvSpPr>
                      <a:spLocks/>
                    </p:cNvSpPr>
                    <p:nvPr/>
                  </p:nvSpPr>
                  <p:spPr bwMode="auto">
                    <a:xfrm>
                      <a:off x="1696" y="343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2 w 2"/>
                        <a:gd name="T23" fmla="*/ 0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0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2" name="Freeform 2463"/>
                    <p:cNvSpPr>
                      <a:spLocks/>
                    </p:cNvSpPr>
                    <p:nvPr/>
                  </p:nvSpPr>
                  <p:spPr bwMode="auto">
                    <a:xfrm>
                      <a:off x="1699" y="344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3" name="Freeform 2464"/>
                    <p:cNvSpPr>
                      <a:spLocks/>
                    </p:cNvSpPr>
                    <p:nvPr/>
                  </p:nvSpPr>
                  <p:spPr bwMode="auto">
                    <a:xfrm>
                      <a:off x="1699" y="344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4" name="Freeform 2465"/>
                    <p:cNvSpPr>
                      <a:spLocks/>
                    </p:cNvSpPr>
                    <p:nvPr/>
                  </p:nvSpPr>
                  <p:spPr bwMode="auto">
                    <a:xfrm>
                      <a:off x="1701" y="3439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5" name="Freeform 2466"/>
                    <p:cNvSpPr>
                      <a:spLocks/>
                    </p:cNvSpPr>
                    <p:nvPr/>
                  </p:nvSpPr>
                  <p:spPr bwMode="auto">
                    <a:xfrm>
                      <a:off x="1702" y="343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6" name="Freeform 2467"/>
                    <p:cNvSpPr>
                      <a:spLocks/>
                    </p:cNvSpPr>
                    <p:nvPr/>
                  </p:nvSpPr>
                  <p:spPr bwMode="auto">
                    <a:xfrm>
                      <a:off x="1705" y="344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7" name="Freeform 2468"/>
                    <p:cNvSpPr>
                      <a:spLocks/>
                    </p:cNvSpPr>
                    <p:nvPr/>
                  </p:nvSpPr>
                  <p:spPr bwMode="auto">
                    <a:xfrm>
                      <a:off x="1707" y="3439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0 w 3"/>
                        <a:gd name="T7" fmla="*/ 1 h 3"/>
                        <a:gd name="T8" fmla="*/ 1 w 3"/>
                        <a:gd name="T9" fmla="*/ 1 h 3"/>
                        <a:gd name="T10" fmla="*/ 1 w 3"/>
                        <a:gd name="T11" fmla="*/ 1 h 3"/>
                        <a:gd name="T12" fmla="*/ 1 w 3"/>
                        <a:gd name="T13" fmla="*/ 1 h 3"/>
                        <a:gd name="T14" fmla="*/ 3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3 w 3"/>
                        <a:gd name="T25" fmla="*/ 3 h 3"/>
                        <a:gd name="T26" fmla="*/ 1 w 3"/>
                        <a:gd name="T27" fmla="*/ 3 h 3"/>
                        <a:gd name="T28" fmla="*/ 1 w 3"/>
                        <a:gd name="T29" fmla="*/ 3 h 3"/>
                        <a:gd name="T30" fmla="*/ 1 w 3"/>
                        <a:gd name="T31" fmla="*/ 3 h 3"/>
                        <a:gd name="T32" fmla="*/ 0 w 3"/>
                        <a:gd name="T33" fmla="*/ 3 h 3"/>
                        <a:gd name="T34" fmla="*/ 0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3 h 3"/>
                        <a:gd name="T48" fmla="*/ 0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1 w 3"/>
                        <a:gd name="T55" fmla="*/ 3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3 w 3"/>
                        <a:gd name="T61" fmla="*/ 2 h 3"/>
                        <a:gd name="T62" fmla="*/ 1 w 3"/>
                        <a:gd name="T63" fmla="*/ 2 h 3"/>
                        <a:gd name="T64" fmla="*/ 1 w 3"/>
                        <a:gd name="T65" fmla="*/ 2 h 3"/>
                        <a:gd name="T66" fmla="*/ 1 w 3"/>
                        <a:gd name="T67" fmla="*/ 1 h 3"/>
                        <a:gd name="T68" fmla="*/ 1 w 3"/>
                        <a:gd name="T69" fmla="*/ 1 h 3"/>
                        <a:gd name="T70" fmla="*/ 0 w 3"/>
                        <a:gd name="T71" fmla="*/ 1 h 3"/>
                        <a:gd name="T72" fmla="*/ 0 w 3"/>
                        <a:gd name="T73" fmla="*/ 2 h 3"/>
                        <a:gd name="T74" fmla="*/ 0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8" name="Freeform 2469"/>
                    <p:cNvSpPr>
                      <a:spLocks/>
                    </p:cNvSpPr>
                    <p:nvPr/>
                  </p:nvSpPr>
                  <p:spPr bwMode="auto">
                    <a:xfrm>
                      <a:off x="1710" y="3439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1 h 3"/>
                        <a:gd name="T8" fmla="*/ 1 w 3"/>
                        <a:gd name="T9" fmla="*/ 1 h 3"/>
                        <a:gd name="T10" fmla="*/ 2 w 3"/>
                        <a:gd name="T11" fmla="*/ 1 h 3"/>
                        <a:gd name="T12" fmla="*/ 2 w 3"/>
                        <a:gd name="T13" fmla="*/ 1 h 3"/>
                        <a:gd name="T14" fmla="*/ 2 w 3"/>
                        <a:gd name="T15" fmla="*/ 1 h 3"/>
                        <a:gd name="T16" fmla="*/ 3 w 3"/>
                        <a:gd name="T17" fmla="*/ 2 h 3"/>
                        <a:gd name="T18" fmla="*/ 3 w 3"/>
                        <a:gd name="T19" fmla="*/ 2 h 3"/>
                        <a:gd name="T20" fmla="*/ 3 w 3"/>
                        <a:gd name="T21" fmla="*/ 3 h 3"/>
                        <a:gd name="T22" fmla="*/ 3 w 3"/>
                        <a:gd name="T23" fmla="*/ 3 h 3"/>
                        <a:gd name="T24" fmla="*/ 2 w 3"/>
                        <a:gd name="T25" fmla="*/ 3 h 3"/>
                        <a:gd name="T26" fmla="*/ 2 w 3"/>
                        <a:gd name="T27" fmla="*/ 3 h 3"/>
                        <a:gd name="T28" fmla="*/ 2 w 3"/>
                        <a:gd name="T29" fmla="*/ 3 h 3"/>
                        <a:gd name="T30" fmla="*/ 1 w 3"/>
                        <a:gd name="T31" fmla="*/ 3 h 3"/>
                        <a:gd name="T32" fmla="*/ 1 w 3"/>
                        <a:gd name="T33" fmla="*/ 3 h 3"/>
                        <a:gd name="T34" fmla="*/ 1 w 3"/>
                        <a:gd name="T35" fmla="*/ 3 h 3"/>
                        <a:gd name="T36" fmla="*/ 0 w 3"/>
                        <a:gd name="T37" fmla="*/ 3 h 3"/>
                        <a:gd name="T38" fmla="*/ 0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1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1 w 3"/>
                        <a:gd name="T53" fmla="*/ 3 h 3"/>
                        <a:gd name="T54" fmla="*/ 2 w 3"/>
                        <a:gd name="T55" fmla="*/ 3 h 3"/>
                        <a:gd name="T56" fmla="*/ 2 w 3"/>
                        <a:gd name="T57" fmla="*/ 3 h 3"/>
                        <a:gd name="T58" fmla="*/ 2 w 3"/>
                        <a:gd name="T59" fmla="*/ 3 h 3"/>
                        <a:gd name="T60" fmla="*/ 2 w 3"/>
                        <a:gd name="T61" fmla="*/ 2 h 3"/>
                        <a:gd name="T62" fmla="*/ 2 w 3"/>
                        <a:gd name="T63" fmla="*/ 2 h 3"/>
                        <a:gd name="T64" fmla="*/ 2 w 3"/>
                        <a:gd name="T65" fmla="*/ 2 h 3"/>
                        <a:gd name="T66" fmla="*/ 2 w 3"/>
                        <a:gd name="T67" fmla="*/ 1 h 3"/>
                        <a:gd name="T68" fmla="*/ 1 w 3"/>
                        <a:gd name="T69" fmla="*/ 1 h 3"/>
                        <a:gd name="T70" fmla="*/ 1 w 3"/>
                        <a:gd name="T71" fmla="*/ 1 h 3"/>
                        <a:gd name="T72" fmla="*/ 1 w 3"/>
                        <a:gd name="T73" fmla="*/ 2 h 3"/>
                        <a:gd name="T74" fmla="*/ 1 w 3"/>
                        <a:gd name="T75" fmla="*/ 0 h 3"/>
                        <a:gd name="T76" fmla="*/ 3 w 3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3"/>
                        <a:gd name="T119" fmla="*/ 3 w 3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19" name="Freeform 2470"/>
                    <p:cNvSpPr>
                      <a:spLocks/>
                    </p:cNvSpPr>
                    <p:nvPr/>
                  </p:nvSpPr>
                  <p:spPr bwMode="auto">
                    <a:xfrm>
                      <a:off x="1713" y="343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0" name="Freeform 2471"/>
                    <p:cNvSpPr>
                      <a:spLocks/>
                    </p:cNvSpPr>
                    <p:nvPr/>
                  </p:nvSpPr>
                  <p:spPr bwMode="auto">
                    <a:xfrm>
                      <a:off x="1716" y="3439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1" name="Freeform 2472"/>
                    <p:cNvSpPr>
                      <a:spLocks/>
                    </p:cNvSpPr>
                    <p:nvPr/>
                  </p:nvSpPr>
                  <p:spPr bwMode="auto">
                    <a:xfrm>
                      <a:off x="1717" y="3439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2" name="Freeform 2473"/>
                    <p:cNvSpPr>
                      <a:spLocks/>
                    </p:cNvSpPr>
                    <p:nvPr/>
                  </p:nvSpPr>
                  <p:spPr bwMode="auto">
                    <a:xfrm>
                      <a:off x="1719" y="3442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3" name="Freeform 2474"/>
                    <p:cNvSpPr>
                      <a:spLocks/>
                    </p:cNvSpPr>
                    <p:nvPr/>
                  </p:nvSpPr>
                  <p:spPr bwMode="auto">
                    <a:xfrm>
                      <a:off x="1721" y="3439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2 w 3"/>
                        <a:gd name="T3" fmla="*/ 0 h 3"/>
                        <a:gd name="T4" fmla="*/ 2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0 w 3"/>
                        <a:gd name="T19" fmla="*/ 3 h 3"/>
                        <a:gd name="T20" fmla="*/ 2 w 3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3"/>
                        <a:gd name="T35" fmla="*/ 3 w 3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4" name="Freeform 2475"/>
                    <p:cNvSpPr>
                      <a:spLocks/>
                    </p:cNvSpPr>
                    <p:nvPr/>
                  </p:nvSpPr>
                  <p:spPr bwMode="auto">
                    <a:xfrm>
                      <a:off x="1722" y="3440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5" name="Freeform 2476"/>
                    <p:cNvSpPr>
                      <a:spLocks/>
                    </p:cNvSpPr>
                    <p:nvPr/>
                  </p:nvSpPr>
                  <p:spPr bwMode="auto">
                    <a:xfrm>
                      <a:off x="1724" y="3439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3 w 4"/>
                        <a:gd name="T21" fmla="*/ 0 h 3"/>
                        <a:gd name="T22" fmla="*/ 3 w 4"/>
                        <a:gd name="T23" fmla="*/ 1 h 3"/>
                        <a:gd name="T24" fmla="*/ 3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3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3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1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0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1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1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1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6" name="Freeform 24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6" y="3447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3 h 4"/>
                        <a:gd name="T4" fmla="*/ 2 w 2"/>
                        <a:gd name="T5" fmla="*/ 4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3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2 w 2"/>
                        <a:gd name="T49" fmla="*/ 1 h 4"/>
                        <a:gd name="T50" fmla="*/ 2 w 2"/>
                        <a:gd name="T51" fmla="*/ 1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1 w 2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7" name="Freeform 2478"/>
                    <p:cNvSpPr>
                      <a:spLocks/>
                    </p:cNvSpPr>
                    <p:nvPr/>
                  </p:nvSpPr>
                  <p:spPr bwMode="auto">
                    <a:xfrm>
                      <a:off x="1678" y="3447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4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8" name="Freeform 2479"/>
                    <p:cNvSpPr>
                      <a:spLocks/>
                    </p:cNvSpPr>
                    <p:nvPr/>
                  </p:nvSpPr>
                  <p:spPr bwMode="auto">
                    <a:xfrm>
                      <a:off x="1683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29" name="Freeform 2480"/>
                    <p:cNvSpPr>
                      <a:spLocks/>
                    </p:cNvSpPr>
                    <p:nvPr/>
                  </p:nvSpPr>
                  <p:spPr bwMode="auto">
                    <a:xfrm>
                      <a:off x="1687" y="344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3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0" name="Freeform 2481"/>
                    <p:cNvSpPr>
                      <a:spLocks/>
                    </p:cNvSpPr>
                    <p:nvPr/>
                  </p:nvSpPr>
                  <p:spPr bwMode="auto">
                    <a:xfrm>
                      <a:off x="1688" y="344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1" name="Freeform 24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1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4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4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0 w 3"/>
                        <a:gd name="T91" fmla="*/ 0 h 4"/>
                        <a:gd name="T92" fmla="*/ 0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2" name="Rectangle 248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4" y="3450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3" name="Freeform 2484"/>
                    <p:cNvSpPr>
                      <a:spLocks/>
                    </p:cNvSpPr>
                    <p:nvPr/>
                  </p:nvSpPr>
                  <p:spPr bwMode="auto">
                    <a:xfrm>
                      <a:off x="1698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4" name="Freeform 2485"/>
                    <p:cNvSpPr>
                      <a:spLocks/>
                    </p:cNvSpPr>
                    <p:nvPr/>
                  </p:nvSpPr>
                  <p:spPr bwMode="auto">
                    <a:xfrm>
                      <a:off x="1700" y="344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5" name="Freeform 2486"/>
                    <p:cNvSpPr>
                      <a:spLocks/>
                    </p:cNvSpPr>
                    <p:nvPr/>
                  </p:nvSpPr>
                  <p:spPr bwMode="auto">
                    <a:xfrm>
                      <a:off x="1704" y="344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6" name="Freeform 24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6" y="3448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3 h 3"/>
                        <a:gd name="T36" fmla="*/ 0 w 1"/>
                        <a:gd name="T37" fmla="*/ 3 h 3"/>
                        <a:gd name="T38" fmla="*/ 0 w 1"/>
                        <a:gd name="T39" fmla="*/ 3 h 3"/>
                        <a:gd name="T40" fmla="*/ 0 w 1"/>
                        <a:gd name="T41" fmla="*/ 3 h 3"/>
                        <a:gd name="T42" fmla="*/ 0 w 1"/>
                        <a:gd name="T43" fmla="*/ 3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0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7" name="Freeform 24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8" y="344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2 w 4"/>
                        <a:gd name="T51" fmla="*/ 3 h 4"/>
                        <a:gd name="T52" fmla="*/ 2 w 4"/>
                        <a:gd name="T53" fmla="*/ 3 h 4"/>
                        <a:gd name="T54" fmla="*/ 2 w 4"/>
                        <a:gd name="T55" fmla="*/ 4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1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1 h 4"/>
                        <a:gd name="T94" fmla="*/ 2 w 4"/>
                        <a:gd name="T95" fmla="*/ 1 h 4"/>
                        <a:gd name="T96" fmla="*/ 2 w 4"/>
                        <a:gd name="T97" fmla="*/ 1 h 4"/>
                        <a:gd name="T98" fmla="*/ 2 w 4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8" name="Freeform 2489"/>
                    <p:cNvSpPr>
                      <a:spLocks/>
                    </p:cNvSpPr>
                    <p:nvPr/>
                  </p:nvSpPr>
                  <p:spPr bwMode="auto">
                    <a:xfrm>
                      <a:off x="1712" y="345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39" name="Freeform 2490"/>
                    <p:cNvSpPr>
                      <a:spLocks/>
                    </p:cNvSpPr>
                    <p:nvPr/>
                  </p:nvSpPr>
                  <p:spPr bwMode="auto">
                    <a:xfrm>
                      <a:off x="1715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0" name="Freeform 2491"/>
                    <p:cNvSpPr>
                      <a:spLocks/>
                    </p:cNvSpPr>
                    <p:nvPr/>
                  </p:nvSpPr>
                  <p:spPr bwMode="auto">
                    <a:xfrm>
                      <a:off x="1717" y="344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1" name="Freeform 2492"/>
                    <p:cNvSpPr>
                      <a:spLocks/>
                    </p:cNvSpPr>
                    <p:nvPr/>
                  </p:nvSpPr>
                  <p:spPr bwMode="auto">
                    <a:xfrm>
                      <a:off x="1721" y="344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2" name="Freeform 2493"/>
                    <p:cNvSpPr>
                      <a:spLocks/>
                    </p:cNvSpPr>
                    <p:nvPr/>
                  </p:nvSpPr>
                  <p:spPr bwMode="auto">
                    <a:xfrm>
                      <a:off x="1724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3" name="Freeform 2494"/>
                    <p:cNvSpPr>
                      <a:spLocks/>
                    </p:cNvSpPr>
                    <p:nvPr/>
                  </p:nvSpPr>
                  <p:spPr bwMode="auto">
                    <a:xfrm>
                      <a:off x="1727" y="345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4" name="Freeform 2495"/>
                    <p:cNvSpPr>
                      <a:spLocks/>
                    </p:cNvSpPr>
                    <p:nvPr/>
                  </p:nvSpPr>
                  <p:spPr bwMode="auto">
                    <a:xfrm>
                      <a:off x="1728" y="3447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3 h 4"/>
                        <a:gd name="T26" fmla="*/ 2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2 w 4"/>
                        <a:gd name="T37" fmla="*/ 3 h 4"/>
                        <a:gd name="T38" fmla="*/ 2 w 4"/>
                        <a:gd name="T39" fmla="*/ 3 h 4"/>
                        <a:gd name="T40" fmla="*/ 2 w 4"/>
                        <a:gd name="T41" fmla="*/ 1 h 4"/>
                        <a:gd name="T42" fmla="*/ 2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0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5" name="Freeform 2496"/>
                    <p:cNvSpPr>
                      <a:spLocks/>
                    </p:cNvSpPr>
                    <p:nvPr/>
                  </p:nvSpPr>
                  <p:spPr bwMode="auto">
                    <a:xfrm>
                      <a:off x="1676" y="3447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1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4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3 h 4"/>
                        <a:gd name="T32" fmla="*/ 0 w 2"/>
                        <a:gd name="T33" fmla="*/ 1 h 4"/>
                        <a:gd name="T34" fmla="*/ 0 w 2"/>
                        <a:gd name="T35" fmla="*/ 1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1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1 h 4"/>
                        <a:gd name="T72" fmla="*/ 1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6" name="Freeform 2497"/>
                    <p:cNvSpPr>
                      <a:spLocks/>
                    </p:cNvSpPr>
                    <p:nvPr/>
                  </p:nvSpPr>
                  <p:spPr bwMode="auto">
                    <a:xfrm>
                      <a:off x="1676" y="3447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1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1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7" name="Freeform 2498"/>
                    <p:cNvSpPr>
                      <a:spLocks/>
                    </p:cNvSpPr>
                    <p:nvPr/>
                  </p:nvSpPr>
                  <p:spPr bwMode="auto">
                    <a:xfrm>
                      <a:off x="1676" y="3450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8" name="Freeform 2499"/>
                    <p:cNvSpPr>
                      <a:spLocks/>
                    </p:cNvSpPr>
                    <p:nvPr/>
                  </p:nvSpPr>
                  <p:spPr bwMode="auto">
                    <a:xfrm>
                      <a:off x="1678" y="3447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4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49" name="Freeform 2500"/>
                    <p:cNvSpPr>
                      <a:spLocks/>
                    </p:cNvSpPr>
                    <p:nvPr/>
                  </p:nvSpPr>
                  <p:spPr bwMode="auto">
                    <a:xfrm>
                      <a:off x="1683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0" name="Freeform 2501"/>
                    <p:cNvSpPr>
                      <a:spLocks/>
                    </p:cNvSpPr>
                    <p:nvPr/>
                  </p:nvSpPr>
                  <p:spPr bwMode="auto">
                    <a:xfrm>
                      <a:off x="1687" y="344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3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0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1" name="Freeform 2502"/>
                    <p:cNvSpPr>
                      <a:spLocks/>
                    </p:cNvSpPr>
                    <p:nvPr/>
                  </p:nvSpPr>
                  <p:spPr bwMode="auto">
                    <a:xfrm>
                      <a:off x="1688" y="344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2" name="Freeform 2503"/>
                    <p:cNvSpPr>
                      <a:spLocks/>
                    </p:cNvSpPr>
                    <p:nvPr/>
                  </p:nvSpPr>
                  <p:spPr bwMode="auto">
                    <a:xfrm>
                      <a:off x="1691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3" name="Freeform 2504"/>
                    <p:cNvSpPr>
                      <a:spLocks/>
                    </p:cNvSpPr>
                    <p:nvPr/>
                  </p:nvSpPr>
                  <p:spPr bwMode="auto">
                    <a:xfrm>
                      <a:off x="1691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4" name="Rectangle 25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94" y="3450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5" name="Freeform 2506"/>
                    <p:cNvSpPr>
                      <a:spLocks/>
                    </p:cNvSpPr>
                    <p:nvPr/>
                  </p:nvSpPr>
                  <p:spPr bwMode="auto">
                    <a:xfrm>
                      <a:off x="1698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6" name="Freeform 2507"/>
                    <p:cNvSpPr>
                      <a:spLocks/>
                    </p:cNvSpPr>
                    <p:nvPr/>
                  </p:nvSpPr>
                  <p:spPr bwMode="auto">
                    <a:xfrm>
                      <a:off x="1700" y="3447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7" name="Freeform 2508"/>
                    <p:cNvSpPr>
                      <a:spLocks/>
                    </p:cNvSpPr>
                    <p:nvPr/>
                  </p:nvSpPr>
                  <p:spPr bwMode="auto">
                    <a:xfrm>
                      <a:off x="1704" y="3447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8" name="Freeform 2509"/>
                    <p:cNvSpPr>
                      <a:spLocks/>
                    </p:cNvSpPr>
                    <p:nvPr/>
                  </p:nvSpPr>
                  <p:spPr bwMode="auto">
                    <a:xfrm>
                      <a:off x="1706" y="344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59" name="Freeform 2510"/>
                    <p:cNvSpPr>
                      <a:spLocks/>
                    </p:cNvSpPr>
                    <p:nvPr/>
                  </p:nvSpPr>
                  <p:spPr bwMode="auto">
                    <a:xfrm>
                      <a:off x="1706" y="345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0" name="Freeform 2511"/>
                    <p:cNvSpPr>
                      <a:spLocks/>
                    </p:cNvSpPr>
                    <p:nvPr/>
                  </p:nvSpPr>
                  <p:spPr bwMode="auto">
                    <a:xfrm>
                      <a:off x="1708" y="344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1" name="Freeform 2512"/>
                    <p:cNvSpPr>
                      <a:spLocks/>
                    </p:cNvSpPr>
                    <p:nvPr/>
                  </p:nvSpPr>
                  <p:spPr bwMode="auto">
                    <a:xfrm>
                      <a:off x="1710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2" name="Freeform 2513"/>
                    <p:cNvSpPr>
                      <a:spLocks/>
                    </p:cNvSpPr>
                    <p:nvPr/>
                  </p:nvSpPr>
                  <p:spPr bwMode="auto">
                    <a:xfrm>
                      <a:off x="1712" y="345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3" name="Freeform 2514"/>
                    <p:cNvSpPr>
                      <a:spLocks/>
                    </p:cNvSpPr>
                    <p:nvPr/>
                  </p:nvSpPr>
                  <p:spPr bwMode="auto">
                    <a:xfrm>
                      <a:off x="1715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4" name="Freeform 2515"/>
                    <p:cNvSpPr>
                      <a:spLocks/>
                    </p:cNvSpPr>
                    <p:nvPr/>
                  </p:nvSpPr>
                  <p:spPr bwMode="auto">
                    <a:xfrm>
                      <a:off x="1717" y="344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5" name="Freeform 2516"/>
                    <p:cNvSpPr>
                      <a:spLocks/>
                    </p:cNvSpPr>
                    <p:nvPr/>
                  </p:nvSpPr>
                  <p:spPr bwMode="auto">
                    <a:xfrm>
                      <a:off x="1721" y="344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6" name="Freeform 2517"/>
                    <p:cNvSpPr>
                      <a:spLocks/>
                    </p:cNvSpPr>
                    <p:nvPr/>
                  </p:nvSpPr>
                  <p:spPr bwMode="auto">
                    <a:xfrm>
                      <a:off x="1724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7" name="Freeform 2518"/>
                    <p:cNvSpPr>
                      <a:spLocks/>
                    </p:cNvSpPr>
                    <p:nvPr/>
                  </p:nvSpPr>
                  <p:spPr bwMode="auto">
                    <a:xfrm>
                      <a:off x="1727" y="345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8" name="Freeform 2519"/>
                    <p:cNvSpPr>
                      <a:spLocks/>
                    </p:cNvSpPr>
                    <p:nvPr/>
                  </p:nvSpPr>
                  <p:spPr bwMode="auto">
                    <a:xfrm>
                      <a:off x="1728" y="3447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3 h 4"/>
                        <a:gd name="T26" fmla="*/ 2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2 w 4"/>
                        <a:gd name="T37" fmla="*/ 3 h 4"/>
                        <a:gd name="T38" fmla="*/ 2 w 4"/>
                        <a:gd name="T39" fmla="*/ 3 h 4"/>
                        <a:gd name="T40" fmla="*/ 2 w 4"/>
                        <a:gd name="T41" fmla="*/ 1 h 4"/>
                        <a:gd name="T42" fmla="*/ 2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0 h 4"/>
                        <a:gd name="T50" fmla="*/ 2 w 4"/>
                        <a:gd name="T51" fmla="*/ 0 h 4"/>
                        <a:gd name="T52" fmla="*/ 2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69" name="Freeform 25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53" y="305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4 h 5"/>
                        <a:gd name="T4" fmla="*/ 2 w 2"/>
                        <a:gd name="T5" fmla="*/ 4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1 w 2"/>
                        <a:gd name="T25" fmla="*/ 1 h 5"/>
                        <a:gd name="T26" fmla="*/ 1 w 2"/>
                        <a:gd name="T27" fmla="*/ 1 h 5"/>
                        <a:gd name="T28" fmla="*/ 2 w 2"/>
                        <a:gd name="T29" fmla="*/ 1 h 5"/>
                        <a:gd name="T30" fmla="*/ 2 w 2"/>
                        <a:gd name="T31" fmla="*/ 1 h 5"/>
                        <a:gd name="T32" fmla="*/ 2 w 2"/>
                        <a:gd name="T33" fmla="*/ 2 h 5"/>
                        <a:gd name="T34" fmla="*/ 2 w 2"/>
                        <a:gd name="T35" fmla="*/ 2 h 5"/>
                        <a:gd name="T36" fmla="*/ 1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2 h 5"/>
                        <a:gd name="T44" fmla="*/ 1 w 2"/>
                        <a:gd name="T45" fmla="*/ 2 h 5"/>
                        <a:gd name="T46" fmla="*/ 1 w 2"/>
                        <a:gd name="T47" fmla="*/ 2 h 5"/>
                        <a:gd name="T48" fmla="*/ 2 w 2"/>
                        <a:gd name="T49" fmla="*/ 2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2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0" name="Freeform 2521"/>
                    <p:cNvSpPr>
                      <a:spLocks/>
                    </p:cNvSpPr>
                    <p:nvPr/>
                  </p:nvSpPr>
                  <p:spPr bwMode="auto">
                    <a:xfrm>
                      <a:off x="1656" y="305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1" name="Freeform 252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59" y="305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1 w 3"/>
                        <a:gd name="T15" fmla="*/ 2 h 5"/>
                        <a:gd name="T16" fmla="*/ 1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1 h 5"/>
                        <a:gd name="T22" fmla="*/ 1 w 3"/>
                        <a:gd name="T23" fmla="*/ 1 h 5"/>
                        <a:gd name="T24" fmla="*/ 1 w 3"/>
                        <a:gd name="T25" fmla="*/ 1 h 5"/>
                        <a:gd name="T26" fmla="*/ 2 w 3"/>
                        <a:gd name="T27" fmla="*/ 1 h 5"/>
                        <a:gd name="T28" fmla="*/ 2 w 3"/>
                        <a:gd name="T29" fmla="*/ 1 h 5"/>
                        <a:gd name="T30" fmla="*/ 2 w 3"/>
                        <a:gd name="T31" fmla="*/ 1 h 5"/>
                        <a:gd name="T32" fmla="*/ 2 w 3"/>
                        <a:gd name="T33" fmla="*/ 2 h 5"/>
                        <a:gd name="T34" fmla="*/ 2 w 3"/>
                        <a:gd name="T35" fmla="*/ 2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2 h 5"/>
                        <a:gd name="T44" fmla="*/ 1 w 3"/>
                        <a:gd name="T45" fmla="*/ 2 h 5"/>
                        <a:gd name="T46" fmla="*/ 2 w 3"/>
                        <a:gd name="T47" fmla="*/ 2 h 5"/>
                        <a:gd name="T48" fmla="*/ 2 w 3"/>
                        <a:gd name="T49" fmla="*/ 2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2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5 h 5"/>
                        <a:gd name="T64" fmla="*/ 1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2" name="Freeform 2523"/>
                    <p:cNvSpPr>
                      <a:spLocks/>
                    </p:cNvSpPr>
                    <p:nvPr/>
                  </p:nvSpPr>
                  <p:spPr bwMode="auto">
                    <a:xfrm>
                      <a:off x="1665" y="305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3" name="Freeform 2524"/>
                    <p:cNvSpPr>
                      <a:spLocks/>
                    </p:cNvSpPr>
                    <p:nvPr/>
                  </p:nvSpPr>
                  <p:spPr bwMode="auto">
                    <a:xfrm>
                      <a:off x="1666" y="305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4" name="Rectangle 25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70" y="3059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5" name="Freeform 25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2" y="3055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4 h 5"/>
                        <a:gd name="T4" fmla="*/ 2 w 2"/>
                        <a:gd name="T5" fmla="*/ 4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1 w 2"/>
                        <a:gd name="T25" fmla="*/ 1 h 5"/>
                        <a:gd name="T26" fmla="*/ 1 w 2"/>
                        <a:gd name="T27" fmla="*/ 1 h 5"/>
                        <a:gd name="T28" fmla="*/ 2 w 2"/>
                        <a:gd name="T29" fmla="*/ 1 h 5"/>
                        <a:gd name="T30" fmla="*/ 2 w 2"/>
                        <a:gd name="T31" fmla="*/ 1 h 5"/>
                        <a:gd name="T32" fmla="*/ 2 w 2"/>
                        <a:gd name="T33" fmla="*/ 2 h 5"/>
                        <a:gd name="T34" fmla="*/ 2 w 2"/>
                        <a:gd name="T35" fmla="*/ 2 h 5"/>
                        <a:gd name="T36" fmla="*/ 1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2 h 5"/>
                        <a:gd name="T44" fmla="*/ 1 w 2"/>
                        <a:gd name="T45" fmla="*/ 2 h 5"/>
                        <a:gd name="T46" fmla="*/ 1 w 2"/>
                        <a:gd name="T47" fmla="*/ 2 h 5"/>
                        <a:gd name="T48" fmla="*/ 2 w 2"/>
                        <a:gd name="T49" fmla="*/ 2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2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6" name="Freeform 2527"/>
                    <p:cNvSpPr>
                      <a:spLocks/>
                    </p:cNvSpPr>
                    <p:nvPr/>
                  </p:nvSpPr>
                  <p:spPr bwMode="auto">
                    <a:xfrm>
                      <a:off x="1676" y="305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1 w 1"/>
                        <a:gd name="T29" fmla="*/ 4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7" name="Freeform 25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8" y="305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1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w 1"/>
                        <a:gd name="T39" fmla="*/ 4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8" name="Freeform 2529"/>
                    <p:cNvSpPr>
                      <a:spLocks/>
                    </p:cNvSpPr>
                    <p:nvPr/>
                  </p:nvSpPr>
                  <p:spPr bwMode="auto">
                    <a:xfrm>
                      <a:off x="1682" y="305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79" name="Freeform 2530"/>
                    <p:cNvSpPr>
                      <a:spLocks/>
                    </p:cNvSpPr>
                    <p:nvPr/>
                  </p:nvSpPr>
                  <p:spPr bwMode="auto">
                    <a:xfrm>
                      <a:off x="1684" y="306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0" name="Freeform 2531"/>
                    <p:cNvSpPr>
                      <a:spLocks/>
                    </p:cNvSpPr>
                    <p:nvPr/>
                  </p:nvSpPr>
                  <p:spPr bwMode="auto">
                    <a:xfrm>
                      <a:off x="1685" y="305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3 w 4"/>
                        <a:gd name="T13" fmla="*/ 1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4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5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2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0 w 4"/>
                        <a:gd name="T53" fmla="*/ 5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5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4 h 5"/>
                        <a:gd name="T78" fmla="*/ 3 w 4"/>
                        <a:gd name="T79" fmla="*/ 4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2 w 4"/>
                        <a:gd name="T85" fmla="*/ 2 h 5"/>
                        <a:gd name="T86" fmla="*/ 2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2 h 5"/>
                        <a:gd name="T96" fmla="*/ 3 w 4"/>
                        <a:gd name="T97" fmla="*/ 2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2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1" name="Freeform 2532"/>
                    <p:cNvSpPr>
                      <a:spLocks/>
                    </p:cNvSpPr>
                    <p:nvPr/>
                  </p:nvSpPr>
                  <p:spPr bwMode="auto">
                    <a:xfrm>
                      <a:off x="1689" y="3055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2 w 2"/>
                        <a:gd name="T7" fmla="*/ 0 h 6"/>
                        <a:gd name="T8" fmla="*/ 2 w 2"/>
                        <a:gd name="T9" fmla="*/ 0 h 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6"/>
                        <a:gd name="T17" fmla="*/ 2 w 2"/>
                        <a:gd name="T18" fmla="*/ 6 h 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6">
                          <a:moveTo>
                            <a:pt x="2" y="0"/>
                          </a:moveTo>
                          <a:lnTo>
                            <a:pt x="0" y="6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2" name="Freeform 2533"/>
                    <p:cNvSpPr>
                      <a:spLocks/>
                    </p:cNvSpPr>
                    <p:nvPr/>
                  </p:nvSpPr>
                  <p:spPr bwMode="auto">
                    <a:xfrm>
                      <a:off x="1691" y="305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4 h 4"/>
                        <a:gd name="T28" fmla="*/ 3 w 4"/>
                        <a:gd name="T29" fmla="*/ 4 h 4"/>
                        <a:gd name="T30" fmla="*/ 3 w 4"/>
                        <a:gd name="T31" fmla="*/ 3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3 w 4"/>
                        <a:gd name="T37" fmla="*/ 1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0 w 4"/>
                        <a:gd name="T59" fmla="*/ 4 h 4"/>
                        <a:gd name="T60" fmla="*/ 0 w 4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3" name="Freeform 2534"/>
                    <p:cNvSpPr>
                      <a:spLocks/>
                    </p:cNvSpPr>
                    <p:nvPr/>
                  </p:nvSpPr>
                  <p:spPr bwMode="auto">
                    <a:xfrm>
                      <a:off x="1696" y="306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4" name="Freeform 25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98" y="305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4 h 4"/>
                        <a:gd name="T4" fmla="*/ 2 w 3"/>
                        <a:gd name="T5" fmla="*/ 4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3 h 4"/>
                        <a:gd name="T22" fmla="*/ 0 w 3"/>
                        <a:gd name="T23" fmla="*/ 3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1 w 3"/>
                        <a:gd name="T29" fmla="*/ 1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2 w 3"/>
                        <a:gd name="T35" fmla="*/ 1 h 4"/>
                        <a:gd name="T36" fmla="*/ 2 w 3"/>
                        <a:gd name="T37" fmla="*/ 1 h 4"/>
                        <a:gd name="T38" fmla="*/ 2 w 3"/>
                        <a:gd name="T39" fmla="*/ 1 h 4"/>
                        <a:gd name="T40" fmla="*/ 2 w 3"/>
                        <a:gd name="T41" fmla="*/ 0 h 4"/>
                        <a:gd name="T42" fmla="*/ 3 w 3"/>
                        <a:gd name="T43" fmla="*/ 0 h 4"/>
                        <a:gd name="T44" fmla="*/ 1 w 3"/>
                        <a:gd name="T45" fmla="*/ 1 h 4"/>
                        <a:gd name="T46" fmla="*/ 1 w 3"/>
                        <a:gd name="T47" fmla="*/ 1 h 4"/>
                        <a:gd name="T48" fmla="*/ 1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1 w 3"/>
                        <a:gd name="T69" fmla="*/ 4 h 4"/>
                        <a:gd name="T70" fmla="*/ 1 w 3"/>
                        <a:gd name="T71" fmla="*/ 4 h 4"/>
                        <a:gd name="T72" fmla="*/ 2 w 3"/>
                        <a:gd name="T73" fmla="*/ 4 h 4"/>
                        <a:gd name="T74" fmla="*/ 2 w 3"/>
                        <a:gd name="T75" fmla="*/ 4 h 4"/>
                        <a:gd name="T76" fmla="*/ 2 w 3"/>
                        <a:gd name="T77" fmla="*/ 3 h 4"/>
                        <a:gd name="T78" fmla="*/ 2 w 3"/>
                        <a:gd name="T79" fmla="*/ 3 h 4"/>
                        <a:gd name="T80" fmla="*/ 2 w 3"/>
                        <a:gd name="T81" fmla="*/ 3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1 w 3"/>
                        <a:gd name="T89" fmla="*/ 1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4"/>
                        <a:gd name="T137" fmla="*/ 3 w 3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5" name="Freeform 2536"/>
                    <p:cNvSpPr>
                      <a:spLocks/>
                    </p:cNvSpPr>
                    <p:nvPr/>
                  </p:nvSpPr>
                  <p:spPr bwMode="auto">
                    <a:xfrm>
                      <a:off x="1701" y="3060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6" name="Freeform 2537"/>
                    <p:cNvSpPr>
                      <a:spLocks/>
                    </p:cNvSpPr>
                    <p:nvPr/>
                  </p:nvSpPr>
                  <p:spPr bwMode="auto">
                    <a:xfrm>
                      <a:off x="1653" y="3055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4 h 5"/>
                        <a:gd name="T30" fmla="*/ 0 w 2"/>
                        <a:gd name="T31" fmla="*/ 2 h 5"/>
                        <a:gd name="T32" fmla="*/ 0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1 h 5"/>
                        <a:gd name="T48" fmla="*/ 0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0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7" name="Freeform 2538"/>
                    <p:cNvSpPr>
                      <a:spLocks/>
                    </p:cNvSpPr>
                    <p:nvPr/>
                  </p:nvSpPr>
                  <p:spPr bwMode="auto">
                    <a:xfrm>
                      <a:off x="1653" y="305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8" name="Freeform 2539"/>
                    <p:cNvSpPr>
                      <a:spLocks/>
                    </p:cNvSpPr>
                    <p:nvPr/>
                  </p:nvSpPr>
                  <p:spPr bwMode="auto">
                    <a:xfrm>
                      <a:off x="1653" y="3057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0 w 2"/>
                        <a:gd name="T15" fmla="*/ 3 h 3"/>
                        <a:gd name="T16" fmla="*/ 0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89" name="Freeform 2540"/>
                    <p:cNvSpPr>
                      <a:spLocks/>
                    </p:cNvSpPr>
                    <p:nvPr/>
                  </p:nvSpPr>
                  <p:spPr bwMode="auto">
                    <a:xfrm>
                      <a:off x="1656" y="305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0" name="Freeform 2541"/>
                    <p:cNvSpPr>
                      <a:spLocks/>
                    </p:cNvSpPr>
                    <p:nvPr/>
                  </p:nvSpPr>
                  <p:spPr bwMode="auto">
                    <a:xfrm>
                      <a:off x="1659" y="305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2 w 3"/>
                        <a:gd name="T3" fmla="*/ 2 h 5"/>
                        <a:gd name="T4" fmla="*/ 3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1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4 h 5"/>
                        <a:gd name="T30" fmla="*/ 1 w 3"/>
                        <a:gd name="T31" fmla="*/ 2 h 5"/>
                        <a:gd name="T32" fmla="*/ 1 w 3"/>
                        <a:gd name="T33" fmla="*/ 2 h 5"/>
                        <a:gd name="T34" fmla="*/ 1 w 3"/>
                        <a:gd name="T35" fmla="*/ 2 h 5"/>
                        <a:gd name="T36" fmla="*/ 1 w 3"/>
                        <a:gd name="T37" fmla="*/ 2 h 5"/>
                        <a:gd name="T38" fmla="*/ 0 w 3"/>
                        <a:gd name="T39" fmla="*/ 2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1 w 3"/>
                        <a:gd name="T45" fmla="*/ 1 h 5"/>
                        <a:gd name="T46" fmla="*/ 1 w 3"/>
                        <a:gd name="T47" fmla="*/ 1 h 5"/>
                        <a:gd name="T48" fmla="*/ 1 w 3"/>
                        <a:gd name="T49" fmla="*/ 1 h 5"/>
                        <a:gd name="T50" fmla="*/ 1 w 3"/>
                        <a:gd name="T51" fmla="*/ 1 h 5"/>
                        <a:gd name="T52" fmla="*/ 1 w 3"/>
                        <a:gd name="T53" fmla="*/ 0 h 5"/>
                        <a:gd name="T54" fmla="*/ 2 w 3"/>
                        <a:gd name="T55" fmla="*/ 1 h 5"/>
                        <a:gd name="T56" fmla="*/ 2 w 3"/>
                        <a:gd name="T57" fmla="*/ 1 h 5"/>
                        <a:gd name="T58" fmla="*/ 2 w 3"/>
                        <a:gd name="T59" fmla="*/ 1 h 5"/>
                        <a:gd name="T60" fmla="*/ 2 w 3"/>
                        <a:gd name="T61" fmla="*/ 1 h 5"/>
                        <a:gd name="T62" fmla="*/ 2 w 3"/>
                        <a:gd name="T63" fmla="*/ 1 h 5"/>
                        <a:gd name="T64" fmla="*/ 3 w 3"/>
                        <a:gd name="T65" fmla="*/ 1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2 w 3"/>
                        <a:gd name="T71" fmla="*/ 2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1" name="Freeform 2542"/>
                    <p:cNvSpPr>
                      <a:spLocks/>
                    </p:cNvSpPr>
                    <p:nvPr/>
                  </p:nvSpPr>
                  <p:spPr bwMode="auto">
                    <a:xfrm>
                      <a:off x="1660" y="305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2" name="Freeform 2543"/>
                    <p:cNvSpPr>
                      <a:spLocks/>
                    </p:cNvSpPr>
                    <p:nvPr/>
                  </p:nvSpPr>
                  <p:spPr bwMode="auto">
                    <a:xfrm>
                      <a:off x="1660" y="3057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2 h 3"/>
                        <a:gd name="T14" fmla="*/ 0 w 1"/>
                        <a:gd name="T15" fmla="*/ 3 h 3"/>
                        <a:gd name="T16" fmla="*/ 0 w 1"/>
                        <a:gd name="T17" fmla="*/ 3 h 3"/>
                        <a:gd name="T18" fmla="*/ 0 w 1"/>
                        <a:gd name="T19" fmla="*/ 3 h 3"/>
                        <a:gd name="T20" fmla="*/ 0 w 1"/>
                        <a:gd name="T21" fmla="*/ 3 h 3"/>
                        <a:gd name="T22" fmla="*/ 1 w 1"/>
                        <a:gd name="T23" fmla="*/ 3 h 3"/>
                        <a:gd name="T24" fmla="*/ 1 w 1"/>
                        <a:gd name="T25" fmla="*/ 3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2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3" name="Freeform 2544"/>
                    <p:cNvSpPr>
                      <a:spLocks/>
                    </p:cNvSpPr>
                    <p:nvPr/>
                  </p:nvSpPr>
                  <p:spPr bwMode="auto">
                    <a:xfrm>
                      <a:off x="1665" y="305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4" name="Freeform 2545"/>
                    <p:cNvSpPr>
                      <a:spLocks/>
                    </p:cNvSpPr>
                    <p:nvPr/>
                  </p:nvSpPr>
                  <p:spPr bwMode="auto">
                    <a:xfrm>
                      <a:off x="1666" y="305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5" name="Rectangle 25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70" y="3059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6" name="Freeform 2547"/>
                    <p:cNvSpPr>
                      <a:spLocks/>
                    </p:cNvSpPr>
                    <p:nvPr/>
                  </p:nvSpPr>
                  <p:spPr bwMode="auto">
                    <a:xfrm>
                      <a:off x="1672" y="3055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4 h 5"/>
                        <a:gd name="T30" fmla="*/ 0 w 2"/>
                        <a:gd name="T31" fmla="*/ 2 h 5"/>
                        <a:gd name="T32" fmla="*/ 0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1 h 5"/>
                        <a:gd name="T48" fmla="*/ 0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0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7" name="Freeform 2548"/>
                    <p:cNvSpPr>
                      <a:spLocks/>
                    </p:cNvSpPr>
                    <p:nvPr/>
                  </p:nvSpPr>
                  <p:spPr bwMode="auto">
                    <a:xfrm>
                      <a:off x="1672" y="305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8" name="Freeform 2549"/>
                    <p:cNvSpPr>
                      <a:spLocks/>
                    </p:cNvSpPr>
                    <p:nvPr/>
                  </p:nvSpPr>
                  <p:spPr bwMode="auto">
                    <a:xfrm>
                      <a:off x="1672" y="3057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0 w 2"/>
                        <a:gd name="T15" fmla="*/ 3 h 3"/>
                        <a:gd name="T16" fmla="*/ 0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699" name="Freeform 2550"/>
                    <p:cNvSpPr>
                      <a:spLocks/>
                    </p:cNvSpPr>
                    <p:nvPr/>
                  </p:nvSpPr>
                  <p:spPr bwMode="auto">
                    <a:xfrm>
                      <a:off x="1676" y="305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1 w 1"/>
                        <a:gd name="T29" fmla="*/ 4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0" name="Freeform 2551"/>
                    <p:cNvSpPr>
                      <a:spLocks/>
                    </p:cNvSpPr>
                    <p:nvPr/>
                  </p:nvSpPr>
                  <p:spPr bwMode="auto">
                    <a:xfrm>
                      <a:off x="1678" y="305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1" name="Freeform 2552"/>
                    <p:cNvSpPr>
                      <a:spLocks/>
                    </p:cNvSpPr>
                    <p:nvPr/>
                  </p:nvSpPr>
                  <p:spPr bwMode="auto">
                    <a:xfrm>
                      <a:off x="1678" y="306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2" name="Freeform 2553"/>
                    <p:cNvSpPr>
                      <a:spLocks/>
                    </p:cNvSpPr>
                    <p:nvPr/>
                  </p:nvSpPr>
                  <p:spPr bwMode="auto">
                    <a:xfrm>
                      <a:off x="1682" y="305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3" name="Freeform 2554"/>
                    <p:cNvSpPr>
                      <a:spLocks/>
                    </p:cNvSpPr>
                    <p:nvPr/>
                  </p:nvSpPr>
                  <p:spPr bwMode="auto">
                    <a:xfrm>
                      <a:off x="1684" y="306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4" name="Freeform 2555"/>
                    <p:cNvSpPr>
                      <a:spLocks/>
                    </p:cNvSpPr>
                    <p:nvPr/>
                  </p:nvSpPr>
                  <p:spPr bwMode="auto">
                    <a:xfrm>
                      <a:off x="1685" y="3055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3 w 4"/>
                        <a:gd name="T13" fmla="*/ 1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4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5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2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0 w 4"/>
                        <a:gd name="T53" fmla="*/ 5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5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4 h 5"/>
                        <a:gd name="T78" fmla="*/ 3 w 4"/>
                        <a:gd name="T79" fmla="*/ 4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2 w 4"/>
                        <a:gd name="T85" fmla="*/ 2 h 5"/>
                        <a:gd name="T86" fmla="*/ 2 w 4"/>
                        <a:gd name="T87" fmla="*/ 2 h 5"/>
                        <a:gd name="T88" fmla="*/ 3 w 4"/>
                        <a:gd name="T89" fmla="*/ 2 h 5"/>
                        <a:gd name="T90" fmla="*/ 3 w 4"/>
                        <a:gd name="T91" fmla="*/ 2 h 5"/>
                        <a:gd name="T92" fmla="*/ 3 w 4"/>
                        <a:gd name="T93" fmla="*/ 2 h 5"/>
                        <a:gd name="T94" fmla="*/ 3 w 4"/>
                        <a:gd name="T95" fmla="*/ 2 h 5"/>
                        <a:gd name="T96" fmla="*/ 3 w 4"/>
                        <a:gd name="T97" fmla="*/ 2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2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5" name="Freeform 2556"/>
                    <p:cNvSpPr>
                      <a:spLocks/>
                    </p:cNvSpPr>
                    <p:nvPr/>
                  </p:nvSpPr>
                  <p:spPr bwMode="auto">
                    <a:xfrm>
                      <a:off x="1689" y="3055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0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2 w 2"/>
                        <a:gd name="T7" fmla="*/ 0 h 6"/>
                        <a:gd name="T8" fmla="*/ 2 w 2"/>
                        <a:gd name="T9" fmla="*/ 0 h 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6"/>
                        <a:gd name="T17" fmla="*/ 2 w 2"/>
                        <a:gd name="T18" fmla="*/ 6 h 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6">
                          <a:moveTo>
                            <a:pt x="2" y="0"/>
                          </a:moveTo>
                          <a:lnTo>
                            <a:pt x="0" y="6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6" name="Freeform 2557"/>
                    <p:cNvSpPr>
                      <a:spLocks/>
                    </p:cNvSpPr>
                    <p:nvPr/>
                  </p:nvSpPr>
                  <p:spPr bwMode="auto">
                    <a:xfrm>
                      <a:off x="1691" y="305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2 w 4"/>
                        <a:gd name="T3" fmla="*/ 0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4 h 4"/>
                        <a:gd name="T28" fmla="*/ 3 w 4"/>
                        <a:gd name="T29" fmla="*/ 4 h 4"/>
                        <a:gd name="T30" fmla="*/ 3 w 4"/>
                        <a:gd name="T31" fmla="*/ 3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3 w 4"/>
                        <a:gd name="T37" fmla="*/ 1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0 w 4"/>
                        <a:gd name="T59" fmla="*/ 4 h 4"/>
                        <a:gd name="T60" fmla="*/ 0 w 4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7" name="Freeform 2558"/>
                    <p:cNvSpPr>
                      <a:spLocks/>
                    </p:cNvSpPr>
                    <p:nvPr/>
                  </p:nvSpPr>
                  <p:spPr bwMode="auto">
                    <a:xfrm>
                      <a:off x="1696" y="306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8" name="Freeform 2559"/>
                    <p:cNvSpPr>
                      <a:spLocks/>
                    </p:cNvSpPr>
                    <p:nvPr/>
                  </p:nvSpPr>
                  <p:spPr bwMode="auto">
                    <a:xfrm>
                      <a:off x="1698" y="305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4 h 4"/>
                        <a:gd name="T4" fmla="*/ 2 w 3"/>
                        <a:gd name="T5" fmla="*/ 4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3 h 4"/>
                        <a:gd name="T22" fmla="*/ 0 w 3"/>
                        <a:gd name="T23" fmla="*/ 3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1 w 3"/>
                        <a:gd name="T29" fmla="*/ 1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2 w 3"/>
                        <a:gd name="T35" fmla="*/ 1 h 4"/>
                        <a:gd name="T36" fmla="*/ 2 w 3"/>
                        <a:gd name="T37" fmla="*/ 1 h 4"/>
                        <a:gd name="T38" fmla="*/ 2 w 3"/>
                        <a:gd name="T39" fmla="*/ 1 h 4"/>
                        <a:gd name="T40" fmla="*/ 2 w 3"/>
                        <a:gd name="T41" fmla="*/ 0 h 4"/>
                        <a:gd name="T42" fmla="*/ 3 w 3"/>
                        <a:gd name="T43" fmla="*/ 0 h 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3"/>
                        <a:gd name="T67" fmla="*/ 0 h 4"/>
                        <a:gd name="T68" fmla="*/ 3 w 3"/>
                        <a:gd name="T69" fmla="*/ 4 h 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09" name="Freeform 2560"/>
                    <p:cNvSpPr>
                      <a:spLocks/>
                    </p:cNvSpPr>
                    <p:nvPr/>
                  </p:nvSpPr>
                  <p:spPr bwMode="auto">
                    <a:xfrm>
                      <a:off x="1698" y="3057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0 w 2"/>
                        <a:gd name="T17" fmla="*/ 2 h 3"/>
                        <a:gd name="T18" fmla="*/ 0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1 w 2"/>
                        <a:gd name="T25" fmla="*/ 3 h 3"/>
                        <a:gd name="T26" fmla="*/ 1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0 h 3"/>
                        <a:gd name="T40" fmla="*/ 2 w 2"/>
                        <a:gd name="T41" fmla="*/ 0 h 3"/>
                        <a:gd name="T42" fmla="*/ 2 w 2"/>
                        <a:gd name="T43" fmla="*/ 0 h 3"/>
                        <a:gd name="T44" fmla="*/ 1 w 2"/>
                        <a:gd name="T45" fmla="*/ 0 h 3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2"/>
                        <a:gd name="T70" fmla="*/ 0 h 3"/>
                        <a:gd name="T71" fmla="*/ 2 w 2"/>
                        <a:gd name="T72" fmla="*/ 3 h 3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0" name="Freeform 2561"/>
                    <p:cNvSpPr>
                      <a:spLocks/>
                    </p:cNvSpPr>
                    <p:nvPr/>
                  </p:nvSpPr>
                  <p:spPr bwMode="auto">
                    <a:xfrm>
                      <a:off x="1701" y="3060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1" name="Freeform 25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53" y="306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1 w 2"/>
                        <a:gd name="T7" fmla="*/ 5 h 5"/>
                        <a:gd name="T8" fmla="*/ 0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2 h 5"/>
                        <a:gd name="T20" fmla="*/ 0 w 2"/>
                        <a:gd name="T21" fmla="*/ 2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3 h 5"/>
                        <a:gd name="T36" fmla="*/ 1 w 2"/>
                        <a:gd name="T37" fmla="*/ 0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1 w 2"/>
                        <a:gd name="T45" fmla="*/ 3 h 5"/>
                        <a:gd name="T46" fmla="*/ 1 w 2"/>
                        <a:gd name="T47" fmla="*/ 2 h 5"/>
                        <a:gd name="T48" fmla="*/ 1 w 2"/>
                        <a:gd name="T49" fmla="*/ 2 h 5"/>
                        <a:gd name="T50" fmla="*/ 2 w 2"/>
                        <a:gd name="T51" fmla="*/ 2 h 5"/>
                        <a:gd name="T52" fmla="*/ 1 w 2"/>
                        <a:gd name="T53" fmla="*/ 2 h 5"/>
                        <a:gd name="T54" fmla="*/ 1 w 2"/>
                        <a:gd name="T55" fmla="*/ 0 h 5"/>
                        <a:gd name="T56" fmla="*/ 1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2" name="Freeform 2563"/>
                    <p:cNvSpPr>
                      <a:spLocks/>
                    </p:cNvSpPr>
                    <p:nvPr/>
                  </p:nvSpPr>
                  <p:spPr bwMode="auto">
                    <a:xfrm>
                      <a:off x="1656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3" name="Freeform 25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59" y="3063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3 h 5"/>
                        <a:gd name="T14" fmla="*/ 1 w 3"/>
                        <a:gd name="T15" fmla="*/ 3 h 5"/>
                        <a:gd name="T16" fmla="*/ 1 w 3"/>
                        <a:gd name="T17" fmla="*/ 3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2 h 5"/>
                        <a:gd name="T32" fmla="*/ 2 w 3"/>
                        <a:gd name="T33" fmla="*/ 2 h 5"/>
                        <a:gd name="T34" fmla="*/ 2 w 3"/>
                        <a:gd name="T35" fmla="*/ 3 h 5"/>
                        <a:gd name="T36" fmla="*/ 1 w 3"/>
                        <a:gd name="T37" fmla="*/ 0 h 5"/>
                        <a:gd name="T38" fmla="*/ 1 w 3"/>
                        <a:gd name="T39" fmla="*/ 2 h 5"/>
                        <a:gd name="T40" fmla="*/ 1 w 3"/>
                        <a:gd name="T41" fmla="*/ 2 h 5"/>
                        <a:gd name="T42" fmla="*/ 1 w 3"/>
                        <a:gd name="T43" fmla="*/ 2 h 5"/>
                        <a:gd name="T44" fmla="*/ 1 w 3"/>
                        <a:gd name="T45" fmla="*/ 3 h 5"/>
                        <a:gd name="T46" fmla="*/ 2 w 3"/>
                        <a:gd name="T47" fmla="*/ 2 h 5"/>
                        <a:gd name="T48" fmla="*/ 2 w 3"/>
                        <a:gd name="T49" fmla="*/ 2 h 5"/>
                        <a:gd name="T50" fmla="*/ 2 w 3"/>
                        <a:gd name="T51" fmla="*/ 2 h 5"/>
                        <a:gd name="T52" fmla="*/ 2 w 3"/>
                        <a:gd name="T53" fmla="*/ 2 h 5"/>
                        <a:gd name="T54" fmla="*/ 1 w 3"/>
                        <a:gd name="T55" fmla="*/ 0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4" name="Freeform 2565"/>
                    <p:cNvSpPr>
                      <a:spLocks/>
                    </p:cNvSpPr>
                    <p:nvPr/>
                  </p:nvSpPr>
                  <p:spPr bwMode="auto">
                    <a:xfrm>
                      <a:off x="1665" y="3063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0 h 7"/>
                        <a:gd name="T2" fmla="*/ 1 w 1"/>
                        <a:gd name="T3" fmla="*/ 0 h 7"/>
                        <a:gd name="T4" fmla="*/ 1 w 1"/>
                        <a:gd name="T5" fmla="*/ 2 h 7"/>
                        <a:gd name="T6" fmla="*/ 0 w 1"/>
                        <a:gd name="T7" fmla="*/ 2 h 7"/>
                        <a:gd name="T8" fmla="*/ 0 w 1"/>
                        <a:gd name="T9" fmla="*/ 3 h 7"/>
                        <a:gd name="T10" fmla="*/ 0 w 1"/>
                        <a:gd name="T11" fmla="*/ 3 h 7"/>
                        <a:gd name="T12" fmla="*/ 0 w 1"/>
                        <a:gd name="T13" fmla="*/ 4 h 7"/>
                        <a:gd name="T14" fmla="*/ 0 w 1"/>
                        <a:gd name="T15" fmla="*/ 5 h 7"/>
                        <a:gd name="T16" fmla="*/ 0 w 1"/>
                        <a:gd name="T17" fmla="*/ 5 h 7"/>
                        <a:gd name="T18" fmla="*/ 1 w 1"/>
                        <a:gd name="T19" fmla="*/ 7 h 7"/>
                        <a:gd name="T20" fmla="*/ 0 w 1"/>
                        <a:gd name="T21" fmla="*/ 7 h 7"/>
                        <a:gd name="T22" fmla="*/ 0 w 1"/>
                        <a:gd name="T23" fmla="*/ 5 h 7"/>
                        <a:gd name="T24" fmla="*/ 0 w 1"/>
                        <a:gd name="T25" fmla="*/ 5 h 7"/>
                        <a:gd name="T26" fmla="*/ 0 w 1"/>
                        <a:gd name="T27" fmla="*/ 4 h 7"/>
                        <a:gd name="T28" fmla="*/ 0 w 1"/>
                        <a:gd name="T29" fmla="*/ 3 h 7"/>
                        <a:gd name="T30" fmla="*/ 0 w 1"/>
                        <a:gd name="T31" fmla="*/ 3 h 7"/>
                        <a:gd name="T32" fmla="*/ 0 w 1"/>
                        <a:gd name="T33" fmla="*/ 2 h 7"/>
                        <a:gd name="T34" fmla="*/ 0 w 1"/>
                        <a:gd name="T35" fmla="*/ 2 h 7"/>
                        <a:gd name="T36" fmla="*/ 0 w 1"/>
                        <a:gd name="T37" fmla="*/ 0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7"/>
                        <a:gd name="T59" fmla="*/ 1 w 1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7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7"/>
                          </a:lnTo>
                          <a:lnTo>
                            <a:pt x="0" y="7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5" name="Freeform 2566"/>
                    <p:cNvSpPr>
                      <a:spLocks/>
                    </p:cNvSpPr>
                    <p:nvPr/>
                  </p:nvSpPr>
                  <p:spPr bwMode="auto">
                    <a:xfrm>
                      <a:off x="1667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6" name="Freeform 256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70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3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2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2 w 2"/>
                        <a:gd name="T83" fmla="*/ 2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2 h 5"/>
                        <a:gd name="T92" fmla="*/ 1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2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7" name="Rectangle 256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73" y="3066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8" name="Freeform 2569"/>
                    <p:cNvSpPr>
                      <a:spLocks/>
                    </p:cNvSpPr>
                    <p:nvPr/>
                  </p:nvSpPr>
                  <p:spPr bwMode="auto">
                    <a:xfrm>
                      <a:off x="1676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19" name="Freeform 2570"/>
                    <p:cNvSpPr>
                      <a:spLocks/>
                    </p:cNvSpPr>
                    <p:nvPr/>
                  </p:nvSpPr>
                  <p:spPr bwMode="auto">
                    <a:xfrm>
                      <a:off x="1679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0 w 2"/>
                        <a:gd name="T7" fmla="*/ 5 h 5"/>
                        <a:gd name="T8" fmla="*/ 0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0" name="Freeform 2571"/>
                    <p:cNvSpPr>
                      <a:spLocks/>
                    </p:cNvSpPr>
                    <p:nvPr/>
                  </p:nvSpPr>
                  <p:spPr bwMode="auto">
                    <a:xfrm>
                      <a:off x="1682" y="3063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7 h 7"/>
                        <a:gd name="T2" fmla="*/ 0 w 1"/>
                        <a:gd name="T3" fmla="*/ 7 h 7"/>
                        <a:gd name="T4" fmla="*/ 0 w 1"/>
                        <a:gd name="T5" fmla="*/ 5 h 7"/>
                        <a:gd name="T6" fmla="*/ 1 w 1"/>
                        <a:gd name="T7" fmla="*/ 5 h 7"/>
                        <a:gd name="T8" fmla="*/ 1 w 1"/>
                        <a:gd name="T9" fmla="*/ 4 h 7"/>
                        <a:gd name="T10" fmla="*/ 1 w 1"/>
                        <a:gd name="T11" fmla="*/ 3 h 7"/>
                        <a:gd name="T12" fmla="*/ 1 w 1"/>
                        <a:gd name="T13" fmla="*/ 3 h 7"/>
                        <a:gd name="T14" fmla="*/ 1 w 1"/>
                        <a:gd name="T15" fmla="*/ 2 h 7"/>
                        <a:gd name="T16" fmla="*/ 0 w 1"/>
                        <a:gd name="T17" fmla="*/ 0 h 7"/>
                        <a:gd name="T18" fmla="*/ 0 w 1"/>
                        <a:gd name="T19" fmla="*/ 0 h 7"/>
                        <a:gd name="T20" fmla="*/ 1 w 1"/>
                        <a:gd name="T21" fmla="*/ 0 h 7"/>
                        <a:gd name="T22" fmla="*/ 1 w 1"/>
                        <a:gd name="T23" fmla="*/ 0 h 7"/>
                        <a:gd name="T24" fmla="*/ 1 w 1"/>
                        <a:gd name="T25" fmla="*/ 2 h 7"/>
                        <a:gd name="T26" fmla="*/ 1 w 1"/>
                        <a:gd name="T27" fmla="*/ 3 h 7"/>
                        <a:gd name="T28" fmla="*/ 1 w 1"/>
                        <a:gd name="T29" fmla="*/ 3 h 7"/>
                        <a:gd name="T30" fmla="*/ 1 w 1"/>
                        <a:gd name="T31" fmla="*/ 4 h 7"/>
                        <a:gd name="T32" fmla="*/ 1 w 1"/>
                        <a:gd name="T33" fmla="*/ 4 h 7"/>
                        <a:gd name="T34" fmla="*/ 1 w 1"/>
                        <a:gd name="T35" fmla="*/ 5 h 7"/>
                        <a:gd name="T36" fmla="*/ 1 w 1"/>
                        <a:gd name="T37" fmla="*/ 7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7"/>
                        <a:gd name="T59" fmla="*/ 1 w 1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7">
                          <a:moveTo>
                            <a:pt x="1" y="7"/>
                          </a:moveTo>
                          <a:lnTo>
                            <a:pt x="0" y="7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7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1" name="Freeform 25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4" y="306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1 w 1"/>
                        <a:gd name="T37" fmla="*/ 2 h 3"/>
                        <a:gd name="T38" fmla="*/ 1 w 1"/>
                        <a:gd name="T39" fmla="*/ 2 h 3"/>
                        <a:gd name="T40" fmla="*/ 1 w 1"/>
                        <a:gd name="T41" fmla="*/ 2 h 3"/>
                        <a:gd name="T42" fmla="*/ 1 w 1"/>
                        <a:gd name="T43" fmla="*/ 2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2" name="Freeform 25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688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0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0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3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2 h 5"/>
                        <a:gd name="T78" fmla="*/ 2 w 2"/>
                        <a:gd name="T79" fmla="*/ 2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0 w 2"/>
                        <a:gd name="T91" fmla="*/ 2 h 5"/>
                        <a:gd name="T92" fmla="*/ 0 w 2"/>
                        <a:gd name="T93" fmla="*/ 2 h 5"/>
                        <a:gd name="T94" fmla="*/ 0 w 2"/>
                        <a:gd name="T95" fmla="*/ 2 h 5"/>
                        <a:gd name="T96" fmla="*/ 0 w 2"/>
                        <a:gd name="T97" fmla="*/ 2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3" name="Freeform 2574"/>
                    <p:cNvSpPr>
                      <a:spLocks/>
                    </p:cNvSpPr>
                    <p:nvPr/>
                  </p:nvSpPr>
                  <p:spPr bwMode="auto">
                    <a:xfrm>
                      <a:off x="1691" y="306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4" name="Freeform 2575"/>
                    <p:cNvSpPr>
                      <a:spLocks/>
                    </p:cNvSpPr>
                    <p:nvPr/>
                  </p:nvSpPr>
                  <p:spPr bwMode="auto">
                    <a:xfrm>
                      <a:off x="1693" y="3063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5" name="Freeform 2576"/>
                    <p:cNvSpPr>
                      <a:spLocks/>
                    </p:cNvSpPr>
                    <p:nvPr/>
                  </p:nvSpPr>
                  <p:spPr bwMode="auto">
                    <a:xfrm>
                      <a:off x="1696" y="306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6" name="Freeform 2577"/>
                    <p:cNvSpPr>
                      <a:spLocks/>
                    </p:cNvSpPr>
                    <p:nvPr/>
                  </p:nvSpPr>
                  <p:spPr bwMode="auto">
                    <a:xfrm>
                      <a:off x="1699" y="306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1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2 w 2"/>
                        <a:gd name="T37" fmla="*/ 1 h 3"/>
                        <a:gd name="T38" fmla="*/ 2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1 w 2"/>
                        <a:gd name="T45" fmla="*/ 0 h 3"/>
                        <a:gd name="T46" fmla="*/ 1 w 2"/>
                        <a:gd name="T47" fmla="*/ 0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1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0 w 2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7" name="Freeform 2578"/>
                    <p:cNvSpPr>
                      <a:spLocks/>
                    </p:cNvSpPr>
                    <p:nvPr/>
                  </p:nvSpPr>
                  <p:spPr bwMode="auto">
                    <a:xfrm>
                      <a:off x="1702" y="306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8" name="Freeform 25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704" y="306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2 h 3"/>
                        <a:gd name="T8" fmla="*/ 2 w 3"/>
                        <a:gd name="T9" fmla="*/ 2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2 h 3"/>
                        <a:gd name="T20" fmla="*/ 0 w 3"/>
                        <a:gd name="T21" fmla="*/ 2 h 3"/>
                        <a:gd name="T22" fmla="*/ 0 w 3"/>
                        <a:gd name="T23" fmla="*/ 1 h 3"/>
                        <a:gd name="T24" fmla="*/ 0 w 3"/>
                        <a:gd name="T25" fmla="*/ 1 h 3"/>
                        <a:gd name="T26" fmla="*/ 1 w 3"/>
                        <a:gd name="T27" fmla="*/ 0 h 3"/>
                        <a:gd name="T28" fmla="*/ 1 w 3"/>
                        <a:gd name="T29" fmla="*/ 0 h 3"/>
                        <a:gd name="T30" fmla="*/ 2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3 w 3"/>
                        <a:gd name="T37" fmla="*/ 0 h 3"/>
                        <a:gd name="T38" fmla="*/ 3 w 3"/>
                        <a:gd name="T39" fmla="*/ 1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2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1 h 3"/>
                        <a:gd name="T52" fmla="*/ 1 w 3"/>
                        <a:gd name="T53" fmla="*/ 1 h 3"/>
                        <a:gd name="T54" fmla="*/ 1 w 3"/>
                        <a:gd name="T55" fmla="*/ 1 h 3"/>
                        <a:gd name="T56" fmla="*/ 1 w 3"/>
                        <a:gd name="T57" fmla="*/ 1 h 3"/>
                        <a:gd name="T58" fmla="*/ 1 w 3"/>
                        <a:gd name="T59" fmla="*/ 2 h 3"/>
                        <a:gd name="T60" fmla="*/ 1 w 3"/>
                        <a:gd name="T61" fmla="*/ 2 h 3"/>
                        <a:gd name="T62" fmla="*/ 1 w 3"/>
                        <a:gd name="T63" fmla="*/ 2 h 3"/>
                        <a:gd name="T64" fmla="*/ 1 w 3"/>
                        <a:gd name="T65" fmla="*/ 2 h 3"/>
                        <a:gd name="T66" fmla="*/ 1 w 3"/>
                        <a:gd name="T67" fmla="*/ 2 h 3"/>
                        <a:gd name="T68" fmla="*/ 2 w 3"/>
                        <a:gd name="T69" fmla="*/ 2 h 3"/>
                        <a:gd name="T70" fmla="*/ 2 w 3"/>
                        <a:gd name="T71" fmla="*/ 2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3 w 3"/>
                        <a:gd name="T77" fmla="*/ 2 h 3"/>
                        <a:gd name="T78" fmla="*/ 3 w 3"/>
                        <a:gd name="T79" fmla="*/ 2 h 3"/>
                        <a:gd name="T80" fmla="*/ 3 w 3"/>
                        <a:gd name="T81" fmla="*/ 1 h 3"/>
                        <a:gd name="T82" fmla="*/ 3 w 3"/>
                        <a:gd name="T83" fmla="*/ 1 h 3"/>
                        <a:gd name="T84" fmla="*/ 2 w 3"/>
                        <a:gd name="T85" fmla="*/ 1 h 3"/>
                        <a:gd name="T86" fmla="*/ 2 w 3"/>
                        <a:gd name="T87" fmla="*/ 0 h 3"/>
                        <a:gd name="T88" fmla="*/ 2 w 3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3"/>
                        <a:gd name="T137" fmla="*/ 3 w 3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29" name="Freeform 2580"/>
                    <p:cNvSpPr>
                      <a:spLocks/>
                    </p:cNvSpPr>
                    <p:nvPr/>
                  </p:nvSpPr>
                  <p:spPr bwMode="auto">
                    <a:xfrm>
                      <a:off x="1708" y="306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2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0" name="Freeform 2581"/>
                    <p:cNvSpPr>
                      <a:spLocks/>
                    </p:cNvSpPr>
                    <p:nvPr/>
                  </p:nvSpPr>
                  <p:spPr bwMode="auto">
                    <a:xfrm>
                      <a:off x="1653" y="3063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1 w 2"/>
                        <a:gd name="T15" fmla="*/ 5 h 5"/>
                        <a:gd name="T16" fmla="*/ 1 w 2"/>
                        <a:gd name="T17" fmla="*/ 5 h 5"/>
                        <a:gd name="T18" fmla="*/ 0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0 w 2"/>
                        <a:gd name="T47" fmla="*/ 0 h 5"/>
                        <a:gd name="T48" fmla="*/ 0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2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2 w 2"/>
                        <a:gd name="T67" fmla="*/ 2 h 5"/>
                        <a:gd name="T68" fmla="*/ 2 w 2"/>
                        <a:gd name="T69" fmla="*/ 2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1" name="Freeform 2582"/>
                    <p:cNvSpPr>
                      <a:spLocks/>
                    </p:cNvSpPr>
                    <p:nvPr/>
                  </p:nvSpPr>
                  <p:spPr bwMode="auto">
                    <a:xfrm>
                      <a:off x="1653" y="3063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2 h 3"/>
                        <a:gd name="T22" fmla="*/ 1 w 2"/>
                        <a:gd name="T23" fmla="*/ 2 h 3"/>
                        <a:gd name="T24" fmla="*/ 1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1 w 2"/>
                        <a:gd name="T33" fmla="*/ 2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2" name="Freeform 2583"/>
                    <p:cNvSpPr>
                      <a:spLocks/>
                    </p:cNvSpPr>
                    <p:nvPr/>
                  </p:nvSpPr>
                  <p:spPr bwMode="auto">
                    <a:xfrm>
                      <a:off x="1653" y="306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3" name="Freeform 2584"/>
                    <p:cNvSpPr>
                      <a:spLocks/>
                    </p:cNvSpPr>
                    <p:nvPr/>
                  </p:nvSpPr>
                  <p:spPr bwMode="auto">
                    <a:xfrm>
                      <a:off x="1656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4" name="Freeform 2585"/>
                    <p:cNvSpPr>
                      <a:spLocks/>
                    </p:cNvSpPr>
                    <p:nvPr/>
                  </p:nvSpPr>
                  <p:spPr bwMode="auto">
                    <a:xfrm>
                      <a:off x="1659" y="3063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2 w 3"/>
                        <a:gd name="T3" fmla="*/ 3 h 5"/>
                        <a:gd name="T4" fmla="*/ 2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2 w 3"/>
                        <a:gd name="T13" fmla="*/ 4 h 5"/>
                        <a:gd name="T14" fmla="*/ 2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1 w 3"/>
                        <a:gd name="T21" fmla="*/ 4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3 h 5"/>
                        <a:gd name="T28" fmla="*/ 0 w 3"/>
                        <a:gd name="T29" fmla="*/ 3 h 5"/>
                        <a:gd name="T30" fmla="*/ 1 w 3"/>
                        <a:gd name="T31" fmla="*/ 3 h 5"/>
                        <a:gd name="T32" fmla="*/ 1 w 3"/>
                        <a:gd name="T33" fmla="*/ 3 h 5"/>
                        <a:gd name="T34" fmla="*/ 1 w 3"/>
                        <a:gd name="T35" fmla="*/ 3 h 5"/>
                        <a:gd name="T36" fmla="*/ 1 w 3"/>
                        <a:gd name="T37" fmla="*/ 2 h 5"/>
                        <a:gd name="T38" fmla="*/ 0 w 3"/>
                        <a:gd name="T39" fmla="*/ 2 h 5"/>
                        <a:gd name="T40" fmla="*/ 0 w 3"/>
                        <a:gd name="T41" fmla="*/ 2 h 5"/>
                        <a:gd name="T42" fmla="*/ 0 w 3"/>
                        <a:gd name="T43" fmla="*/ 2 h 5"/>
                        <a:gd name="T44" fmla="*/ 1 w 3"/>
                        <a:gd name="T45" fmla="*/ 2 h 5"/>
                        <a:gd name="T46" fmla="*/ 1 w 3"/>
                        <a:gd name="T47" fmla="*/ 0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0 h 5"/>
                        <a:gd name="T58" fmla="*/ 2 w 3"/>
                        <a:gd name="T59" fmla="*/ 0 h 5"/>
                        <a:gd name="T60" fmla="*/ 2 w 3"/>
                        <a:gd name="T61" fmla="*/ 2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5" name="Freeform 2586"/>
                    <p:cNvSpPr>
                      <a:spLocks/>
                    </p:cNvSpPr>
                    <p:nvPr/>
                  </p:nvSpPr>
                  <p:spPr bwMode="auto">
                    <a:xfrm>
                      <a:off x="1660" y="306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2 h 3"/>
                        <a:gd name="T14" fmla="*/ 0 w 1"/>
                        <a:gd name="T15" fmla="*/ 3 h 3"/>
                        <a:gd name="T16" fmla="*/ 0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2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6" name="Freeform 2587"/>
                    <p:cNvSpPr>
                      <a:spLocks/>
                    </p:cNvSpPr>
                    <p:nvPr/>
                  </p:nvSpPr>
                  <p:spPr bwMode="auto">
                    <a:xfrm>
                      <a:off x="1660" y="306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7" name="Freeform 2588"/>
                    <p:cNvSpPr>
                      <a:spLocks/>
                    </p:cNvSpPr>
                    <p:nvPr/>
                  </p:nvSpPr>
                  <p:spPr bwMode="auto">
                    <a:xfrm>
                      <a:off x="1665" y="3063"/>
                      <a:ext cx="1" cy="7"/>
                    </a:xfrm>
                    <a:custGeom>
                      <a:avLst/>
                      <a:gdLst>
                        <a:gd name="T0" fmla="*/ 0 w 1"/>
                        <a:gd name="T1" fmla="*/ 0 h 7"/>
                        <a:gd name="T2" fmla="*/ 1 w 1"/>
                        <a:gd name="T3" fmla="*/ 0 h 7"/>
                        <a:gd name="T4" fmla="*/ 1 w 1"/>
                        <a:gd name="T5" fmla="*/ 2 h 7"/>
                        <a:gd name="T6" fmla="*/ 0 w 1"/>
                        <a:gd name="T7" fmla="*/ 2 h 7"/>
                        <a:gd name="T8" fmla="*/ 0 w 1"/>
                        <a:gd name="T9" fmla="*/ 3 h 7"/>
                        <a:gd name="T10" fmla="*/ 0 w 1"/>
                        <a:gd name="T11" fmla="*/ 3 h 7"/>
                        <a:gd name="T12" fmla="*/ 0 w 1"/>
                        <a:gd name="T13" fmla="*/ 4 h 7"/>
                        <a:gd name="T14" fmla="*/ 0 w 1"/>
                        <a:gd name="T15" fmla="*/ 5 h 7"/>
                        <a:gd name="T16" fmla="*/ 0 w 1"/>
                        <a:gd name="T17" fmla="*/ 5 h 7"/>
                        <a:gd name="T18" fmla="*/ 1 w 1"/>
                        <a:gd name="T19" fmla="*/ 7 h 7"/>
                        <a:gd name="T20" fmla="*/ 0 w 1"/>
                        <a:gd name="T21" fmla="*/ 7 h 7"/>
                        <a:gd name="T22" fmla="*/ 0 w 1"/>
                        <a:gd name="T23" fmla="*/ 5 h 7"/>
                        <a:gd name="T24" fmla="*/ 0 w 1"/>
                        <a:gd name="T25" fmla="*/ 5 h 7"/>
                        <a:gd name="T26" fmla="*/ 0 w 1"/>
                        <a:gd name="T27" fmla="*/ 4 h 7"/>
                        <a:gd name="T28" fmla="*/ 0 w 1"/>
                        <a:gd name="T29" fmla="*/ 3 h 7"/>
                        <a:gd name="T30" fmla="*/ 0 w 1"/>
                        <a:gd name="T31" fmla="*/ 3 h 7"/>
                        <a:gd name="T32" fmla="*/ 0 w 1"/>
                        <a:gd name="T33" fmla="*/ 2 h 7"/>
                        <a:gd name="T34" fmla="*/ 0 w 1"/>
                        <a:gd name="T35" fmla="*/ 2 h 7"/>
                        <a:gd name="T36" fmla="*/ 0 w 1"/>
                        <a:gd name="T37" fmla="*/ 0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7"/>
                        <a:gd name="T59" fmla="*/ 1 w 1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7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7"/>
                          </a:lnTo>
                          <a:lnTo>
                            <a:pt x="0" y="7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8" name="Freeform 2589"/>
                    <p:cNvSpPr>
                      <a:spLocks/>
                    </p:cNvSpPr>
                    <p:nvPr/>
                  </p:nvSpPr>
                  <p:spPr bwMode="auto">
                    <a:xfrm>
                      <a:off x="1667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39" name="Freeform 2590"/>
                    <p:cNvSpPr>
                      <a:spLocks/>
                    </p:cNvSpPr>
                    <p:nvPr/>
                  </p:nvSpPr>
                  <p:spPr bwMode="auto">
                    <a:xfrm>
                      <a:off x="1670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0" name="Freeform 2591"/>
                    <p:cNvSpPr>
                      <a:spLocks/>
                    </p:cNvSpPr>
                    <p:nvPr/>
                  </p:nvSpPr>
                  <p:spPr bwMode="auto">
                    <a:xfrm>
                      <a:off x="1670" y="306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2 h 4"/>
                        <a:gd name="T42" fmla="*/ 1 w 2"/>
                        <a:gd name="T43" fmla="*/ 2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1" name="Rectangle 25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73" y="3066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2" name="Freeform 2593"/>
                    <p:cNvSpPr>
                      <a:spLocks/>
                    </p:cNvSpPr>
                    <p:nvPr/>
                  </p:nvSpPr>
                  <p:spPr bwMode="auto">
                    <a:xfrm>
                      <a:off x="1676" y="306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3" name="Freeform 2594"/>
                    <p:cNvSpPr>
                      <a:spLocks/>
                    </p:cNvSpPr>
                    <p:nvPr/>
                  </p:nvSpPr>
                  <p:spPr bwMode="auto">
                    <a:xfrm>
                      <a:off x="1679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0 w 2"/>
                        <a:gd name="T7" fmla="*/ 5 h 5"/>
                        <a:gd name="T8" fmla="*/ 0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4" name="Freeform 2595"/>
                    <p:cNvSpPr>
                      <a:spLocks/>
                    </p:cNvSpPr>
                    <p:nvPr/>
                  </p:nvSpPr>
                  <p:spPr bwMode="auto">
                    <a:xfrm>
                      <a:off x="1682" y="3063"/>
                      <a:ext cx="1" cy="7"/>
                    </a:xfrm>
                    <a:custGeom>
                      <a:avLst/>
                      <a:gdLst>
                        <a:gd name="T0" fmla="*/ 1 w 1"/>
                        <a:gd name="T1" fmla="*/ 7 h 7"/>
                        <a:gd name="T2" fmla="*/ 0 w 1"/>
                        <a:gd name="T3" fmla="*/ 7 h 7"/>
                        <a:gd name="T4" fmla="*/ 0 w 1"/>
                        <a:gd name="T5" fmla="*/ 5 h 7"/>
                        <a:gd name="T6" fmla="*/ 1 w 1"/>
                        <a:gd name="T7" fmla="*/ 5 h 7"/>
                        <a:gd name="T8" fmla="*/ 1 w 1"/>
                        <a:gd name="T9" fmla="*/ 4 h 7"/>
                        <a:gd name="T10" fmla="*/ 1 w 1"/>
                        <a:gd name="T11" fmla="*/ 3 h 7"/>
                        <a:gd name="T12" fmla="*/ 1 w 1"/>
                        <a:gd name="T13" fmla="*/ 3 h 7"/>
                        <a:gd name="T14" fmla="*/ 1 w 1"/>
                        <a:gd name="T15" fmla="*/ 2 h 7"/>
                        <a:gd name="T16" fmla="*/ 0 w 1"/>
                        <a:gd name="T17" fmla="*/ 0 h 7"/>
                        <a:gd name="T18" fmla="*/ 0 w 1"/>
                        <a:gd name="T19" fmla="*/ 0 h 7"/>
                        <a:gd name="T20" fmla="*/ 1 w 1"/>
                        <a:gd name="T21" fmla="*/ 0 h 7"/>
                        <a:gd name="T22" fmla="*/ 1 w 1"/>
                        <a:gd name="T23" fmla="*/ 0 h 7"/>
                        <a:gd name="T24" fmla="*/ 1 w 1"/>
                        <a:gd name="T25" fmla="*/ 2 h 7"/>
                        <a:gd name="T26" fmla="*/ 1 w 1"/>
                        <a:gd name="T27" fmla="*/ 3 h 7"/>
                        <a:gd name="T28" fmla="*/ 1 w 1"/>
                        <a:gd name="T29" fmla="*/ 3 h 7"/>
                        <a:gd name="T30" fmla="*/ 1 w 1"/>
                        <a:gd name="T31" fmla="*/ 4 h 7"/>
                        <a:gd name="T32" fmla="*/ 1 w 1"/>
                        <a:gd name="T33" fmla="*/ 4 h 7"/>
                        <a:gd name="T34" fmla="*/ 1 w 1"/>
                        <a:gd name="T35" fmla="*/ 5 h 7"/>
                        <a:gd name="T36" fmla="*/ 1 w 1"/>
                        <a:gd name="T37" fmla="*/ 7 h 7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7"/>
                        <a:gd name="T59" fmla="*/ 1 w 1"/>
                        <a:gd name="T60" fmla="*/ 7 h 7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7">
                          <a:moveTo>
                            <a:pt x="1" y="7"/>
                          </a:moveTo>
                          <a:lnTo>
                            <a:pt x="0" y="7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7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5" name="Freeform 2596"/>
                    <p:cNvSpPr>
                      <a:spLocks/>
                    </p:cNvSpPr>
                    <p:nvPr/>
                  </p:nvSpPr>
                  <p:spPr bwMode="auto">
                    <a:xfrm>
                      <a:off x="1684" y="306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6" name="Freeform 2597"/>
                    <p:cNvSpPr>
                      <a:spLocks/>
                    </p:cNvSpPr>
                    <p:nvPr/>
                  </p:nvSpPr>
                  <p:spPr bwMode="auto">
                    <a:xfrm>
                      <a:off x="1684" y="306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7" name="Freeform 2598"/>
                    <p:cNvSpPr>
                      <a:spLocks/>
                    </p:cNvSpPr>
                    <p:nvPr/>
                  </p:nvSpPr>
                  <p:spPr bwMode="auto">
                    <a:xfrm>
                      <a:off x="1688" y="30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2 h 5"/>
                        <a:gd name="T8" fmla="*/ 0 w 2"/>
                        <a:gd name="T9" fmla="*/ 0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0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8" name="Freeform 2599"/>
                    <p:cNvSpPr>
                      <a:spLocks/>
                    </p:cNvSpPr>
                    <p:nvPr/>
                  </p:nvSpPr>
                  <p:spPr bwMode="auto">
                    <a:xfrm>
                      <a:off x="1688" y="306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1 w 2"/>
                        <a:gd name="T31" fmla="*/ 2 h 4"/>
                        <a:gd name="T32" fmla="*/ 1 w 2"/>
                        <a:gd name="T33" fmla="*/ 2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2 h 4"/>
                        <a:gd name="T42" fmla="*/ 0 w 2"/>
                        <a:gd name="T43" fmla="*/ 2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49" name="Freeform 2600"/>
                    <p:cNvSpPr>
                      <a:spLocks/>
                    </p:cNvSpPr>
                    <p:nvPr/>
                  </p:nvSpPr>
                  <p:spPr bwMode="auto">
                    <a:xfrm>
                      <a:off x="1691" y="306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0" name="Freeform 2601"/>
                    <p:cNvSpPr>
                      <a:spLocks/>
                    </p:cNvSpPr>
                    <p:nvPr/>
                  </p:nvSpPr>
                  <p:spPr bwMode="auto">
                    <a:xfrm>
                      <a:off x="1693" y="3063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1" name="Freeform 2602"/>
                    <p:cNvSpPr>
                      <a:spLocks/>
                    </p:cNvSpPr>
                    <p:nvPr/>
                  </p:nvSpPr>
                  <p:spPr bwMode="auto">
                    <a:xfrm>
                      <a:off x="1696" y="306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2" name="Freeform 2603"/>
                    <p:cNvSpPr>
                      <a:spLocks/>
                    </p:cNvSpPr>
                    <p:nvPr/>
                  </p:nvSpPr>
                  <p:spPr bwMode="auto">
                    <a:xfrm>
                      <a:off x="1699" y="306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1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2 w 2"/>
                        <a:gd name="T37" fmla="*/ 1 h 3"/>
                        <a:gd name="T38" fmla="*/ 2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1 w 2"/>
                        <a:gd name="T45" fmla="*/ 0 h 3"/>
                        <a:gd name="T46" fmla="*/ 1 w 2"/>
                        <a:gd name="T47" fmla="*/ 0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1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0 w 2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3" name="Freeform 2604"/>
                    <p:cNvSpPr>
                      <a:spLocks/>
                    </p:cNvSpPr>
                    <p:nvPr/>
                  </p:nvSpPr>
                  <p:spPr bwMode="auto">
                    <a:xfrm>
                      <a:off x="1702" y="306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4" name="Freeform 2605"/>
                    <p:cNvSpPr>
                      <a:spLocks/>
                    </p:cNvSpPr>
                    <p:nvPr/>
                  </p:nvSpPr>
                  <p:spPr bwMode="auto">
                    <a:xfrm>
                      <a:off x="1704" y="306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2 h 3"/>
                        <a:gd name="T8" fmla="*/ 2 w 3"/>
                        <a:gd name="T9" fmla="*/ 2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2 h 3"/>
                        <a:gd name="T20" fmla="*/ 0 w 3"/>
                        <a:gd name="T21" fmla="*/ 2 h 3"/>
                        <a:gd name="T22" fmla="*/ 0 w 3"/>
                        <a:gd name="T23" fmla="*/ 1 h 3"/>
                        <a:gd name="T24" fmla="*/ 0 w 3"/>
                        <a:gd name="T25" fmla="*/ 1 h 3"/>
                        <a:gd name="T26" fmla="*/ 1 w 3"/>
                        <a:gd name="T27" fmla="*/ 0 h 3"/>
                        <a:gd name="T28" fmla="*/ 1 w 3"/>
                        <a:gd name="T29" fmla="*/ 0 h 3"/>
                        <a:gd name="T30" fmla="*/ 2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3 w 3"/>
                        <a:gd name="T37" fmla="*/ 0 h 3"/>
                        <a:gd name="T38" fmla="*/ 3 w 3"/>
                        <a:gd name="T39" fmla="*/ 1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3"/>
                        <a:gd name="T67" fmla="*/ 0 h 3"/>
                        <a:gd name="T68" fmla="*/ 3 w 3"/>
                        <a:gd name="T69" fmla="*/ 3 h 3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5" name="Freeform 2606"/>
                    <p:cNvSpPr>
                      <a:spLocks/>
                    </p:cNvSpPr>
                    <p:nvPr/>
                  </p:nvSpPr>
                  <p:spPr bwMode="auto">
                    <a:xfrm>
                      <a:off x="1705" y="306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0 w 2"/>
                        <a:gd name="T19" fmla="*/ 2 h 2"/>
                        <a:gd name="T20" fmla="*/ 0 w 2"/>
                        <a:gd name="T21" fmla="*/ 2 h 2"/>
                        <a:gd name="T22" fmla="*/ 0 w 2"/>
                        <a:gd name="T23" fmla="*/ 2 h 2"/>
                        <a:gd name="T24" fmla="*/ 1 w 2"/>
                        <a:gd name="T25" fmla="*/ 2 h 2"/>
                        <a:gd name="T26" fmla="*/ 1 w 2"/>
                        <a:gd name="T27" fmla="*/ 2 h 2"/>
                        <a:gd name="T28" fmla="*/ 1 w 2"/>
                        <a:gd name="T29" fmla="*/ 2 h 2"/>
                        <a:gd name="T30" fmla="*/ 1 w 2"/>
                        <a:gd name="T31" fmla="*/ 2 h 2"/>
                        <a:gd name="T32" fmla="*/ 2 w 2"/>
                        <a:gd name="T33" fmla="*/ 2 h 2"/>
                        <a:gd name="T34" fmla="*/ 2 w 2"/>
                        <a:gd name="T35" fmla="*/ 2 h 2"/>
                        <a:gd name="T36" fmla="*/ 2 w 2"/>
                        <a:gd name="T37" fmla="*/ 1 h 2"/>
                        <a:gd name="T38" fmla="*/ 2 w 2"/>
                        <a:gd name="T39" fmla="*/ 1 h 2"/>
                        <a:gd name="T40" fmla="*/ 1 w 2"/>
                        <a:gd name="T41" fmla="*/ 1 h 2"/>
                        <a:gd name="T42" fmla="*/ 1 w 2"/>
                        <a:gd name="T43" fmla="*/ 0 h 2"/>
                        <a:gd name="T44" fmla="*/ 1 w 2"/>
                        <a:gd name="T45" fmla="*/ 0 h 2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2"/>
                        <a:gd name="T70" fmla="*/ 0 h 2"/>
                        <a:gd name="T71" fmla="*/ 2 w 2"/>
                        <a:gd name="T72" fmla="*/ 2 h 2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2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6" name="Freeform 2607"/>
                    <p:cNvSpPr>
                      <a:spLocks/>
                    </p:cNvSpPr>
                    <p:nvPr/>
                  </p:nvSpPr>
                  <p:spPr bwMode="auto">
                    <a:xfrm>
                      <a:off x="1708" y="306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2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7" name="Freeform 26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1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3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3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0 h 5"/>
                        <a:gd name="T38" fmla="*/ 1 w 2"/>
                        <a:gd name="T39" fmla="*/ 1 h 5"/>
                        <a:gd name="T40" fmla="*/ 1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2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2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8" name="Freeform 26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5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3 h 5"/>
                        <a:gd name="T56" fmla="*/ 0 w 2"/>
                        <a:gd name="T57" fmla="*/ 3 h 5"/>
                        <a:gd name="T58" fmla="*/ 1 w 2"/>
                        <a:gd name="T59" fmla="*/ 3 h 5"/>
                        <a:gd name="T60" fmla="*/ 1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0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0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59" name="Freeform 2610"/>
                    <p:cNvSpPr>
                      <a:spLocks/>
                    </p:cNvSpPr>
                    <p:nvPr/>
                  </p:nvSpPr>
                  <p:spPr bwMode="auto">
                    <a:xfrm>
                      <a:off x="1118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2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3 h 5"/>
                        <a:gd name="T36" fmla="*/ 3 w 3"/>
                        <a:gd name="T37" fmla="*/ 3 h 5"/>
                        <a:gd name="T38" fmla="*/ 3 w 3"/>
                        <a:gd name="T39" fmla="*/ 3 h 5"/>
                        <a:gd name="T40" fmla="*/ 3 w 3"/>
                        <a:gd name="T41" fmla="*/ 3 h 5"/>
                        <a:gd name="T42" fmla="*/ 2 w 3"/>
                        <a:gd name="T43" fmla="*/ 3 h 5"/>
                        <a:gd name="T44" fmla="*/ 2 w 3"/>
                        <a:gd name="T45" fmla="*/ 5 h 5"/>
                        <a:gd name="T46" fmla="*/ 2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3 h 5"/>
                        <a:gd name="T52" fmla="*/ 0 w 3"/>
                        <a:gd name="T53" fmla="*/ 3 h 5"/>
                        <a:gd name="T54" fmla="*/ 0 w 3"/>
                        <a:gd name="T55" fmla="*/ 3 h 5"/>
                        <a:gd name="T56" fmla="*/ 0 w 3"/>
                        <a:gd name="T57" fmla="*/ 3 h 5"/>
                        <a:gd name="T58" fmla="*/ 0 w 3"/>
                        <a:gd name="T59" fmla="*/ 3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3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2 w 3"/>
                        <a:gd name="T87" fmla="*/ 1 h 5"/>
                        <a:gd name="T88" fmla="*/ 2 w 3"/>
                        <a:gd name="T89" fmla="*/ 1 h 5"/>
                        <a:gd name="T90" fmla="*/ 2 w 3"/>
                        <a:gd name="T91" fmla="*/ 1 h 5"/>
                        <a:gd name="T92" fmla="*/ 2 w 3"/>
                        <a:gd name="T93" fmla="*/ 1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0 h 5"/>
                        <a:gd name="T106" fmla="*/ 2 w 3"/>
                        <a:gd name="T107" fmla="*/ 0 h 5"/>
                        <a:gd name="T108" fmla="*/ 2 w 3"/>
                        <a:gd name="T109" fmla="*/ 0 h 5"/>
                        <a:gd name="T110" fmla="*/ 0 w 3"/>
                        <a:gd name="T111" fmla="*/ 0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0" name="Freeform 2611"/>
                    <p:cNvSpPr>
                      <a:spLocks/>
                    </p:cNvSpPr>
                    <p:nvPr/>
                  </p:nvSpPr>
                  <p:spPr bwMode="auto">
                    <a:xfrm>
                      <a:off x="1123" y="3353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1" name="Freeform 2612"/>
                    <p:cNvSpPr>
                      <a:spLocks/>
                    </p:cNvSpPr>
                    <p:nvPr/>
                  </p:nvSpPr>
                  <p:spPr bwMode="auto">
                    <a:xfrm>
                      <a:off x="1126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2" name="Rectangle 26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28" y="3355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3" name="Freeform 261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0" y="3353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3 h 5"/>
                        <a:gd name="T6" fmla="*/ 3 w 3"/>
                        <a:gd name="T7" fmla="*/ 5 h 5"/>
                        <a:gd name="T8" fmla="*/ 2 w 3"/>
                        <a:gd name="T9" fmla="*/ 5 h 5"/>
                        <a:gd name="T10" fmla="*/ 0 w 3"/>
                        <a:gd name="T11" fmla="*/ 3 h 5"/>
                        <a:gd name="T12" fmla="*/ 0 w 3"/>
                        <a:gd name="T13" fmla="*/ 2 h 5"/>
                        <a:gd name="T14" fmla="*/ 0 w 3"/>
                        <a:gd name="T15" fmla="*/ 2 h 5"/>
                        <a:gd name="T16" fmla="*/ 0 w 3"/>
                        <a:gd name="T17" fmla="*/ 2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0 h 5"/>
                        <a:gd name="T24" fmla="*/ 2 w 3"/>
                        <a:gd name="T25" fmla="*/ 0 h 5"/>
                        <a:gd name="T26" fmla="*/ 3 w 3"/>
                        <a:gd name="T27" fmla="*/ 0 h 5"/>
                        <a:gd name="T28" fmla="*/ 3 w 3"/>
                        <a:gd name="T29" fmla="*/ 0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3 w 3"/>
                        <a:gd name="T35" fmla="*/ 2 h 5"/>
                        <a:gd name="T36" fmla="*/ 2 w 3"/>
                        <a:gd name="T37" fmla="*/ 0 h 5"/>
                        <a:gd name="T38" fmla="*/ 2 w 3"/>
                        <a:gd name="T39" fmla="*/ 1 h 5"/>
                        <a:gd name="T40" fmla="*/ 2 w 3"/>
                        <a:gd name="T41" fmla="*/ 1 h 5"/>
                        <a:gd name="T42" fmla="*/ 2 w 3"/>
                        <a:gd name="T43" fmla="*/ 1 h 5"/>
                        <a:gd name="T44" fmla="*/ 2 w 3"/>
                        <a:gd name="T45" fmla="*/ 2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3 w 3"/>
                        <a:gd name="T51" fmla="*/ 1 h 5"/>
                        <a:gd name="T52" fmla="*/ 3 w 3"/>
                        <a:gd name="T53" fmla="*/ 1 h 5"/>
                        <a:gd name="T54" fmla="*/ 2 w 3"/>
                        <a:gd name="T55" fmla="*/ 0 h 5"/>
                        <a:gd name="T56" fmla="*/ 2 w 3"/>
                        <a:gd name="T57" fmla="*/ 2 h 5"/>
                        <a:gd name="T58" fmla="*/ 0 w 3"/>
                        <a:gd name="T59" fmla="*/ 2 h 5"/>
                        <a:gd name="T60" fmla="*/ 0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4" name="Freeform 2615"/>
                    <p:cNvSpPr>
                      <a:spLocks/>
                    </p:cNvSpPr>
                    <p:nvPr/>
                  </p:nvSpPr>
                  <p:spPr bwMode="auto">
                    <a:xfrm>
                      <a:off x="1134" y="335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5" name="Freeform 26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7" y="3354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w 1"/>
                        <a:gd name="T15" fmla="*/ 0 h 4"/>
                        <a:gd name="T16" fmla="*/ 0 w 1"/>
                        <a:gd name="T17" fmla="*/ 1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2 h 4"/>
                        <a:gd name="T36" fmla="*/ 0 w 1"/>
                        <a:gd name="T37" fmla="*/ 2 h 4"/>
                        <a:gd name="T38" fmla="*/ 0 w 1"/>
                        <a:gd name="T39" fmla="*/ 2 h 4"/>
                        <a:gd name="T40" fmla="*/ 0 w 1"/>
                        <a:gd name="T41" fmla="*/ 2 h 4"/>
                        <a:gd name="T42" fmla="*/ 1 w 1"/>
                        <a:gd name="T43" fmla="*/ 2 h 4"/>
                        <a:gd name="T44" fmla="*/ 0 w 1"/>
                        <a:gd name="T45" fmla="*/ 2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2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0 w 1"/>
                        <a:gd name="T63" fmla="*/ 2 h 4"/>
                        <a:gd name="T64" fmla="*/ 0 w 1"/>
                        <a:gd name="T65" fmla="*/ 2 h 4"/>
                        <a:gd name="T66" fmla="*/ 0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766" name="Freeform 2617"/>
                    <p:cNvSpPr>
                      <a:spLocks/>
                    </p:cNvSpPr>
                    <p:nvPr/>
                  </p:nvSpPr>
                  <p:spPr bwMode="auto">
                    <a:xfrm>
                      <a:off x="1139" y="3353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2 w 4"/>
                        <a:gd name="T11" fmla="*/ 1 h 5"/>
                        <a:gd name="T12" fmla="*/ 2 w 4"/>
                        <a:gd name="T13" fmla="*/ 1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2 w 4"/>
                        <a:gd name="T25" fmla="*/ 3 h 5"/>
                        <a:gd name="T26" fmla="*/ 2 w 4"/>
                        <a:gd name="T27" fmla="*/ 3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0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1 w 4"/>
                        <a:gd name="T45" fmla="*/ 3 h 5"/>
                        <a:gd name="T46" fmla="*/ 1 w 4"/>
                        <a:gd name="T47" fmla="*/ 3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2 h 5"/>
                        <a:gd name="T62" fmla="*/ 2 w 4"/>
                        <a:gd name="T63" fmla="*/ 2 h 5"/>
                        <a:gd name="T64" fmla="*/ 2 w 4"/>
                        <a:gd name="T65" fmla="*/ 2 h 5"/>
                        <a:gd name="T66" fmla="*/ 2 w 4"/>
                        <a:gd name="T67" fmla="*/ 2 h 5"/>
                        <a:gd name="T68" fmla="*/ 2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7" name="Group 2819"/>
                  <p:cNvGrpSpPr>
                    <a:grpSpLocks/>
                  </p:cNvGrpSpPr>
                  <p:nvPr/>
                </p:nvGrpSpPr>
                <p:grpSpPr bwMode="auto">
                  <a:xfrm>
                    <a:off x="1039" y="3252"/>
                    <a:ext cx="178" cy="141"/>
                    <a:chOff x="1039" y="3252"/>
                    <a:chExt cx="178" cy="141"/>
                  </a:xfrm>
                </p:grpSpPr>
                <p:sp>
                  <p:nvSpPr>
                    <p:cNvPr id="2367" name="Freeform 261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43" y="3353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3 h 5"/>
                        <a:gd name="T4" fmla="*/ 2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1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5 h 5"/>
                        <a:gd name="T52" fmla="*/ 1 w 2"/>
                        <a:gd name="T53" fmla="*/ 2 h 5"/>
                        <a:gd name="T54" fmla="*/ 2 w 2"/>
                        <a:gd name="T55" fmla="*/ 2 h 5"/>
                        <a:gd name="T56" fmla="*/ 2 w 2"/>
                        <a:gd name="T57" fmla="*/ 2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0 h 5"/>
                        <a:gd name="T68" fmla="*/ 1 w 2"/>
                        <a:gd name="T69" fmla="*/ 0 h 5"/>
                        <a:gd name="T70" fmla="*/ 1 w 2"/>
                        <a:gd name="T71" fmla="*/ 0 h 5"/>
                        <a:gd name="T72" fmla="*/ 1 w 2"/>
                        <a:gd name="T73" fmla="*/ 1 h 5"/>
                        <a:gd name="T74" fmla="*/ 1 w 2"/>
                        <a:gd name="T75" fmla="*/ 1 h 5"/>
                        <a:gd name="T76" fmla="*/ 1 w 2"/>
                        <a:gd name="T77" fmla="*/ 1 h 5"/>
                        <a:gd name="T78" fmla="*/ 1 w 2"/>
                        <a:gd name="T79" fmla="*/ 1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  <a:close/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8" name="Freeform 26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46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1 w 3"/>
                        <a:gd name="T63" fmla="*/ 3 h 5"/>
                        <a:gd name="T64" fmla="*/ 1 w 3"/>
                        <a:gd name="T65" fmla="*/ 3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0 h 5"/>
                        <a:gd name="T84" fmla="*/ 1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9" name="Freeform 2621"/>
                    <p:cNvSpPr>
                      <a:spLocks/>
                    </p:cNvSpPr>
                    <p:nvPr/>
                  </p:nvSpPr>
                  <p:spPr bwMode="auto">
                    <a:xfrm>
                      <a:off x="1150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0" name="Freeform 2622"/>
                    <p:cNvSpPr>
                      <a:spLocks/>
                    </p:cNvSpPr>
                    <p:nvPr/>
                  </p:nvSpPr>
                  <p:spPr bwMode="auto">
                    <a:xfrm>
                      <a:off x="1152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1" name="Freeform 2623"/>
                    <p:cNvSpPr>
                      <a:spLocks/>
                    </p:cNvSpPr>
                    <p:nvPr/>
                  </p:nvSpPr>
                  <p:spPr bwMode="auto">
                    <a:xfrm>
                      <a:off x="1156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2 h 5"/>
                        <a:gd name="T28" fmla="*/ 0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1 w 2"/>
                        <a:gd name="T39" fmla="*/ 2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2" name="Freeform 26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58" y="335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4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2 w 4"/>
                        <a:gd name="T45" fmla="*/ 3 h 5"/>
                        <a:gd name="T46" fmla="*/ 2 w 4"/>
                        <a:gd name="T47" fmla="*/ 2 h 5"/>
                        <a:gd name="T48" fmla="*/ 0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2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3 h 5"/>
                        <a:gd name="T62" fmla="*/ 3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4 w 4"/>
                        <a:gd name="T73" fmla="*/ 2 h 5"/>
                        <a:gd name="T74" fmla="*/ 4 w 4"/>
                        <a:gd name="T75" fmla="*/ 2 h 5"/>
                        <a:gd name="T76" fmla="*/ 4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0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3" name="Freeform 26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2" y="335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3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2 w 4"/>
                        <a:gd name="T65" fmla="*/ 3 h 5"/>
                        <a:gd name="T66" fmla="*/ 2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3 h 5"/>
                        <a:gd name="T72" fmla="*/ 2 w 4"/>
                        <a:gd name="T73" fmla="*/ 2 h 5"/>
                        <a:gd name="T74" fmla="*/ 2 w 4"/>
                        <a:gd name="T75" fmla="*/ 2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0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4" name="Freeform 2626"/>
                    <p:cNvSpPr>
                      <a:spLocks/>
                    </p:cNvSpPr>
                    <p:nvPr/>
                  </p:nvSpPr>
                  <p:spPr bwMode="auto">
                    <a:xfrm>
                      <a:off x="1111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3 h 5"/>
                        <a:gd name="T22" fmla="*/ 0 w 2"/>
                        <a:gd name="T23" fmla="*/ 3 h 5"/>
                        <a:gd name="T24" fmla="*/ 0 w 2"/>
                        <a:gd name="T25" fmla="*/ 3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0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0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5" name="Freeform 2627"/>
                    <p:cNvSpPr>
                      <a:spLocks/>
                    </p:cNvSpPr>
                    <p:nvPr/>
                  </p:nvSpPr>
                  <p:spPr bwMode="auto">
                    <a:xfrm>
                      <a:off x="1112" y="335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1 h 2"/>
                        <a:gd name="T16" fmla="*/ 0 w 1"/>
                        <a:gd name="T17" fmla="*/ 2 h 2"/>
                        <a:gd name="T18" fmla="*/ 0 w 1"/>
                        <a:gd name="T19" fmla="*/ 1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6" name="Freeform 2628"/>
                    <p:cNvSpPr>
                      <a:spLocks/>
                    </p:cNvSpPr>
                    <p:nvPr/>
                  </p:nvSpPr>
                  <p:spPr bwMode="auto">
                    <a:xfrm>
                      <a:off x="1111" y="3355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7" name="Freeform 2629"/>
                    <p:cNvSpPr>
                      <a:spLocks/>
                    </p:cNvSpPr>
                    <p:nvPr/>
                  </p:nvSpPr>
                  <p:spPr bwMode="auto">
                    <a:xfrm>
                      <a:off x="1115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8" name="Freeform 2630"/>
                    <p:cNvSpPr>
                      <a:spLocks/>
                    </p:cNvSpPr>
                    <p:nvPr/>
                  </p:nvSpPr>
                  <p:spPr bwMode="auto">
                    <a:xfrm>
                      <a:off x="1115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79" name="Freeform 2631"/>
                    <p:cNvSpPr>
                      <a:spLocks/>
                    </p:cNvSpPr>
                    <p:nvPr/>
                  </p:nvSpPr>
                  <p:spPr bwMode="auto">
                    <a:xfrm>
                      <a:off x="1118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2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3 h 5"/>
                        <a:gd name="T36" fmla="*/ 3 w 3"/>
                        <a:gd name="T37" fmla="*/ 3 h 5"/>
                        <a:gd name="T38" fmla="*/ 3 w 3"/>
                        <a:gd name="T39" fmla="*/ 3 h 5"/>
                        <a:gd name="T40" fmla="*/ 3 w 3"/>
                        <a:gd name="T41" fmla="*/ 3 h 5"/>
                        <a:gd name="T42" fmla="*/ 2 w 3"/>
                        <a:gd name="T43" fmla="*/ 3 h 5"/>
                        <a:gd name="T44" fmla="*/ 2 w 3"/>
                        <a:gd name="T45" fmla="*/ 5 h 5"/>
                        <a:gd name="T46" fmla="*/ 2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3 h 5"/>
                        <a:gd name="T52" fmla="*/ 0 w 3"/>
                        <a:gd name="T53" fmla="*/ 3 h 5"/>
                        <a:gd name="T54" fmla="*/ 0 w 3"/>
                        <a:gd name="T55" fmla="*/ 3 h 5"/>
                        <a:gd name="T56" fmla="*/ 0 w 3"/>
                        <a:gd name="T57" fmla="*/ 3 h 5"/>
                        <a:gd name="T58" fmla="*/ 0 w 3"/>
                        <a:gd name="T59" fmla="*/ 3 h 5"/>
                        <a:gd name="T60" fmla="*/ 0 w 3"/>
                        <a:gd name="T61" fmla="*/ 3 h 5"/>
                        <a:gd name="T62" fmla="*/ 0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3 h 5"/>
                        <a:gd name="T74" fmla="*/ 3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2 w 3"/>
                        <a:gd name="T87" fmla="*/ 1 h 5"/>
                        <a:gd name="T88" fmla="*/ 2 w 3"/>
                        <a:gd name="T89" fmla="*/ 1 h 5"/>
                        <a:gd name="T90" fmla="*/ 2 w 3"/>
                        <a:gd name="T91" fmla="*/ 1 h 5"/>
                        <a:gd name="T92" fmla="*/ 2 w 3"/>
                        <a:gd name="T93" fmla="*/ 1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0 h 5"/>
                        <a:gd name="T106" fmla="*/ 2 w 3"/>
                        <a:gd name="T107" fmla="*/ 0 h 5"/>
                        <a:gd name="T108" fmla="*/ 2 w 3"/>
                        <a:gd name="T109" fmla="*/ 0 h 5"/>
                        <a:gd name="T110" fmla="*/ 0 w 3"/>
                        <a:gd name="T111" fmla="*/ 0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0" name="Freeform 2632"/>
                    <p:cNvSpPr>
                      <a:spLocks/>
                    </p:cNvSpPr>
                    <p:nvPr/>
                  </p:nvSpPr>
                  <p:spPr bwMode="auto">
                    <a:xfrm>
                      <a:off x="1123" y="3353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0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3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3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1" name="Freeform 2633"/>
                    <p:cNvSpPr>
                      <a:spLocks/>
                    </p:cNvSpPr>
                    <p:nvPr/>
                  </p:nvSpPr>
                  <p:spPr bwMode="auto">
                    <a:xfrm>
                      <a:off x="1126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2" name="Rectangle 263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28" y="3355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3" name="Freeform 2635"/>
                    <p:cNvSpPr>
                      <a:spLocks/>
                    </p:cNvSpPr>
                    <p:nvPr/>
                  </p:nvSpPr>
                  <p:spPr bwMode="auto">
                    <a:xfrm>
                      <a:off x="1130" y="3353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5 h 5"/>
                        <a:gd name="T16" fmla="*/ 2 w 3"/>
                        <a:gd name="T17" fmla="*/ 5 h 5"/>
                        <a:gd name="T18" fmla="*/ 2 w 3"/>
                        <a:gd name="T19" fmla="*/ 5 h 5"/>
                        <a:gd name="T20" fmla="*/ 0 w 3"/>
                        <a:gd name="T21" fmla="*/ 3 h 5"/>
                        <a:gd name="T22" fmla="*/ 0 w 3"/>
                        <a:gd name="T23" fmla="*/ 3 h 5"/>
                        <a:gd name="T24" fmla="*/ 0 w 3"/>
                        <a:gd name="T25" fmla="*/ 3 h 5"/>
                        <a:gd name="T26" fmla="*/ 0 w 3"/>
                        <a:gd name="T27" fmla="*/ 2 h 5"/>
                        <a:gd name="T28" fmla="*/ 0 w 3"/>
                        <a:gd name="T29" fmla="*/ 2 h 5"/>
                        <a:gd name="T30" fmla="*/ 0 w 3"/>
                        <a:gd name="T31" fmla="*/ 2 h 5"/>
                        <a:gd name="T32" fmla="*/ 2 w 3"/>
                        <a:gd name="T33" fmla="*/ 2 h 5"/>
                        <a:gd name="T34" fmla="*/ 0 w 3"/>
                        <a:gd name="T35" fmla="*/ 2 h 5"/>
                        <a:gd name="T36" fmla="*/ 0 w 3"/>
                        <a:gd name="T37" fmla="*/ 1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0 h 5"/>
                        <a:gd name="T46" fmla="*/ 0 w 3"/>
                        <a:gd name="T47" fmla="*/ 0 h 5"/>
                        <a:gd name="T48" fmla="*/ 2 w 3"/>
                        <a:gd name="T49" fmla="*/ 0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3 w 3"/>
                        <a:gd name="T55" fmla="*/ 0 h 5"/>
                        <a:gd name="T56" fmla="*/ 3 w 3"/>
                        <a:gd name="T57" fmla="*/ 0 h 5"/>
                        <a:gd name="T58" fmla="*/ 3 w 3"/>
                        <a:gd name="T59" fmla="*/ 0 h 5"/>
                        <a:gd name="T60" fmla="*/ 3 w 3"/>
                        <a:gd name="T61" fmla="*/ 0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3 w 3"/>
                        <a:gd name="T69" fmla="*/ 1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4" name="Freeform 2636"/>
                    <p:cNvSpPr>
                      <a:spLocks/>
                    </p:cNvSpPr>
                    <p:nvPr/>
                  </p:nvSpPr>
                  <p:spPr bwMode="auto">
                    <a:xfrm>
                      <a:off x="1132" y="335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1 h 2"/>
                        <a:gd name="T16" fmla="*/ 0 w 1"/>
                        <a:gd name="T17" fmla="*/ 2 h 2"/>
                        <a:gd name="T18" fmla="*/ 0 w 1"/>
                        <a:gd name="T19" fmla="*/ 1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5" name="Freeform 2637"/>
                    <p:cNvSpPr>
                      <a:spLocks/>
                    </p:cNvSpPr>
                    <p:nvPr/>
                  </p:nvSpPr>
                  <p:spPr bwMode="auto">
                    <a:xfrm>
                      <a:off x="1130" y="3355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6" name="Freeform 2638"/>
                    <p:cNvSpPr>
                      <a:spLocks/>
                    </p:cNvSpPr>
                    <p:nvPr/>
                  </p:nvSpPr>
                  <p:spPr bwMode="auto">
                    <a:xfrm>
                      <a:off x="1134" y="3353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0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0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3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7" name="Freeform 2639"/>
                    <p:cNvSpPr>
                      <a:spLocks/>
                    </p:cNvSpPr>
                    <p:nvPr/>
                  </p:nvSpPr>
                  <p:spPr bwMode="auto">
                    <a:xfrm>
                      <a:off x="1137" y="335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1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1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8" name="Freeform 2640"/>
                    <p:cNvSpPr>
                      <a:spLocks/>
                    </p:cNvSpPr>
                    <p:nvPr/>
                  </p:nvSpPr>
                  <p:spPr bwMode="auto">
                    <a:xfrm>
                      <a:off x="1137" y="3356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1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89" name="Freeform 2641"/>
                    <p:cNvSpPr>
                      <a:spLocks/>
                    </p:cNvSpPr>
                    <p:nvPr/>
                  </p:nvSpPr>
                  <p:spPr bwMode="auto">
                    <a:xfrm>
                      <a:off x="1139" y="3353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0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2 w 4"/>
                        <a:gd name="T11" fmla="*/ 1 h 5"/>
                        <a:gd name="T12" fmla="*/ 2 w 4"/>
                        <a:gd name="T13" fmla="*/ 1 h 5"/>
                        <a:gd name="T14" fmla="*/ 2 w 4"/>
                        <a:gd name="T15" fmla="*/ 2 h 5"/>
                        <a:gd name="T16" fmla="*/ 4 w 4"/>
                        <a:gd name="T17" fmla="*/ 2 h 5"/>
                        <a:gd name="T18" fmla="*/ 4 w 4"/>
                        <a:gd name="T19" fmla="*/ 2 h 5"/>
                        <a:gd name="T20" fmla="*/ 4 w 4"/>
                        <a:gd name="T21" fmla="*/ 3 h 5"/>
                        <a:gd name="T22" fmla="*/ 4 w 4"/>
                        <a:gd name="T23" fmla="*/ 3 h 5"/>
                        <a:gd name="T24" fmla="*/ 2 w 4"/>
                        <a:gd name="T25" fmla="*/ 3 h 5"/>
                        <a:gd name="T26" fmla="*/ 2 w 4"/>
                        <a:gd name="T27" fmla="*/ 3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0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1 w 4"/>
                        <a:gd name="T45" fmla="*/ 3 h 5"/>
                        <a:gd name="T46" fmla="*/ 1 w 4"/>
                        <a:gd name="T47" fmla="*/ 3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2 h 5"/>
                        <a:gd name="T62" fmla="*/ 2 w 4"/>
                        <a:gd name="T63" fmla="*/ 2 h 5"/>
                        <a:gd name="T64" fmla="*/ 2 w 4"/>
                        <a:gd name="T65" fmla="*/ 2 h 5"/>
                        <a:gd name="T66" fmla="*/ 2 w 4"/>
                        <a:gd name="T67" fmla="*/ 2 h 5"/>
                        <a:gd name="T68" fmla="*/ 2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4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0" name="Freeform 2642"/>
                    <p:cNvSpPr>
                      <a:spLocks/>
                    </p:cNvSpPr>
                    <p:nvPr/>
                  </p:nvSpPr>
                  <p:spPr bwMode="auto">
                    <a:xfrm>
                      <a:off x="1143" y="3353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3 h 5"/>
                        <a:gd name="T4" fmla="*/ 2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1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1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1" name="Freeform 2643"/>
                    <p:cNvSpPr>
                      <a:spLocks/>
                    </p:cNvSpPr>
                    <p:nvPr/>
                  </p:nvSpPr>
                  <p:spPr bwMode="auto">
                    <a:xfrm>
                      <a:off x="1144" y="335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1 h 2"/>
                        <a:gd name="T8" fmla="*/ 1 w 1"/>
                        <a:gd name="T9" fmla="*/ 1 h 2"/>
                        <a:gd name="T10" fmla="*/ 1 w 1"/>
                        <a:gd name="T11" fmla="*/ 1 h 2"/>
                        <a:gd name="T12" fmla="*/ 1 w 1"/>
                        <a:gd name="T13" fmla="*/ 1 h 2"/>
                        <a:gd name="T14" fmla="*/ 1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1 h 2"/>
                        <a:gd name="T22" fmla="*/ 0 w 1"/>
                        <a:gd name="T23" fmla="*/ 1 h 2"/>
                        <a:gd name="T24" fmla="*/ 0 w 1"/>
                        <a:gd name="T25" fmla="*/ 1 h 2"/>
                        <a:gd name="T26" fmla="*/ 0 w 1"/>
                        <a:gd name="T27" fmla="*/ 1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0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2" name="Freeform 2644"/>
                    <p:cNvSpPr>
                      <a:spLocks/>
                    </p:cNvSpPr>
                    <p:nvPr/>
                  </p:nvSpPr>
                  <p:spPr bwMode="auto">
                    <a:xfrm>
                      <a:off x="1146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3" name="Freeform 2645"/>
                    <p:cNvSpPr>
                      <a:spLocks/>
                    </p:cNvSpPr>
                    <p:nvPr/>
                  </p:nvSpPr>
                  <p:spPr bwMode="auto">
                    <a:xfrm>
                      <a:off x="1146" y="3353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1 w 3"/>
                        <a:gd name="T7" fmla="*/ 3 h 3"/>
                        <a:gd name="T8" fmla="*/ 1 w 3"/>
                        <a:gd name="T9" fmla="*/ 3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1 w 3"/>
                        <a:gd name="T41" fmla="*/ 0 h 3"/>
                        <a:gd name="T42" fmla="*/ 1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4" name="Freeform 2646"/>
                    <p:cNvSpPr>
                      <a:spLocks/>
                    </p:cNvSpPr>
                    <p:nvPr/>
                  </p:nvSpPr>
                  <p:spPr bwMode="auto">
                    <a:xfrm>
                      <a:off x="1150" y="33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5" name="Freeform 2647"/>
                    <p:cNvSpPr>
                      <a:spLocks/>
                    </p:cNvSpPr>
                    <p:nvPr/>
                  </p:nvSpPr>
                  <p:spPr bwMode="auto">
                    <a:xfrm>
                      <a:off x="1152" y="335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6" name="Freeform 2648"/>
                    <p:cNvSpPr>
                      <a:spLocks/>
                    </p:cNvSpPr>
                    <p:nvPr/>
                  </p:nvSpPr>
                  <p:spPr bwMode="auto">
                    <a:xfrm>
                      <a:off x="1156" y="335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1 w 2"/>
                        <a:gd name="T27" fmla="*/ 2 h 5"/>
                        <a:gd name="T28" fmla="*/ 0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1 w 2"/>
                        <a:gd name="T39" fmla="*/ 2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7" name="Freeform 2649"/>
                    <p:cNvSpPr>
                      <a:spLocks/>
                    </p:cNvSpPr>
                    <p:nvPr/>
                  </p:nvSpPr>
                  <p:spPr bwMode="auto">
                    <a:xfrm>
                      <a:off x="1158" y="335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4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2 w 4"/>
                        <a:gd name="T45" fmla="*/ 3 h 5"/>
                        <a:gd name="T46" fmla="*/ 2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8" name="Freeform 2650"/>
                    <p:cNvSpPr>
                      <a:spLocks/>
                    </p:cNvSpPr>
                    <p:nvPr/>
                  </p:nvSpPr>
                  <p:spPr bwMode="auto">
                    <a:xfrm>
                      <a:off x="1160" y="3353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1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99" name="Freeform 2651"/>
                    <p:cNvSpPr>
                      <a:spLocks/>
                    </p:cNvSpPr>
                    <p:nvPr/>
                  </p:nvSpPr>
                  <p:spPr bwMode="auto">
                    <a:xfrm>
                      <a:off x="1162" y="335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3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0" name="Freeform 2652"/>
                    <p:cNvSpPr>
                      <a:spLocks/>
                    </p:cNvSpPr>
                    <p:nvPr/>
                  </p:nvSpPr>
                  <p:spPr bwMode="auto">
                    <a:xfrm>
                      <a:off x="1163" y="335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1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1" name="Freeform 26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9" y="3253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0 w 3"/>
                        <a:gd name="T19" fmla="*/ 2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2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3 w 3"/>
                        <a:gd name="T49" fmla="*/ 2 h 4"/>
                        <a:gd name="T50" fmla="*/ 3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2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2" name="Freeform 2654"/>
                    <p:cNvSpPr>
                      <a:spLocks/>
                    </p:cNvSpPr>
                    <p:nvPr/>
                  </p:nvSpPr>
                  <p:spPr bwMode="auto">
                    <a:xfrm>
                      <a:off x="1043" y="325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3" name="Freeform 2655"/>
                    <p:cNvSpPr>
                      <a:spLocks/>
                    </p:cNvSpPr>
                    <p:nvPr/>
                  </p:nvSpPr>
                  <p:spPr bwMode="auto">
                    <a:xfrm>
                      <a:off x="1045" y="3253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3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2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4" name="Freeform 2656"/>
                    <p:cNvSpPr>
                      <a:spLocks/>
                    </p:cNvSpPr>
                    <p:nvPr/>
                  </p:nvSpPr>
                  <p:spPr bwMode="auto">
                    <a:xfrm>
                      <a:off x="1052" y="325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5" name="Freeform 2657"/>
                    <p:cNvSpPr>
                      <a:spLocks/>
                    </p:cNvSpPr>
                    <p:nvPr/>
                  </p:nvSpPr>
                  <p:spPr bwMode="auto">
                    <a:xfrm>
                      <a:off x="1053" y="325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6" name="Rectangle 26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6" y="3256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7" name="Freeform 265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9" y="3253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2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2 h 4"/>
                        <a:gd name="T34" fmla="*/ 2 w 2"/>
                        <a:gd name="T35" fmla="*/ 2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2 h 4"/>
                        <a:gd name="T44" fmla="*/ 1 w 2"/>
                        <a:gd name="T45" fmla="*/ 2 h 4"/>
                        <a:gd name="T46" fmla="*/ 1 w 2"/>
                        <a:gd name="T47" fmla="*/ 2 h 4"/>
                        <a:gd name="T48" fmla="*/ 2 w 2"/>
                        <a:gd name="T49" fmla="*/ 2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2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8" name="Freeform 2660"/>
                    <p:cNvSpPr>
                      <a:spLocks/>
                    </p:cNvSpPr>
                    <p:nvPr/>
                  </p:nvSpPr>
                  <p:spPr bwMode="auto">
                    <a:xfrm>
                      <a:off x="1062" y="3252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4 h 6"/>
                        <a:gd name="T12" fmla="*/ 0 w 2"/>
                        <a:gd name="T13" fmla="*/ 3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1 h 6"/>
                        <a:gd name="T24" fmla="*/ 0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0 w 2"/>
                        <a:gd name="T33" fmla="*/ 5 h 6"/>
                        <a:gd name="T34" fmla="*/ 0 w 2"/>
                        <a:gd name="T35" fmla="*/ 6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09" name="Freeform 26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5" y="325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2 h 4"/>
                        <a:gd name="T6" fmla="*/ 0 w 1"/>
                        <a:gd name="T7" fmla="*/ 2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2 h 4"/>
                        <a:gd name="T14" fmla="*/ 0 w 1"/>
                        <a:gd name="T15" fmla="*/ 2 h 4"/>
                        <a:gd name="T16" fmla="*/ 0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2 h 4"/>
                        <a:gd name="T26" fmla="*/ 0 w 1"/>
                        <a:gd name="T27" fmla="*/ 2 h 4"/>
                        <a:gd name="T28" fmla="*/ 0 w 1"/>
                        <a:gd name="T29" fmla="*/ 2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w 1"/>
                        <a:gd name="T39" fmla="*/ 4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0" name="Freeform 2662"/>
                    <p:cNvSpPr>
                      <a:spLocks/>
                    </p:cNvSpPr>
                    <p:nvPr/>
                  </p:nvSpPr>
                  <p:spPr bwMode="auto">
                    <a:xfrm>
                      <a:off x="1067" y="325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0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1" name="Freeform 2663"/>
                    <p:cNvSpPr>
                      <a:spLocks/>
                    </p:cNvSpPr>
                    <p:nvPr/>
                  </p:nvSpPr>
                  <p:spPr bwMode="auto">
                    <a:xfrm>
                      <a:off x="1071" y="325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2 w 2"/>
                        <a:gd name="T93" fmla="*/ 2 h 4"/>
                        <a:gd name="T94" fmla="*/ 2 w 2"/>
                        <a:gd name="T95" fmla="*/ 2 h 4"/>
                        <a:gd name="T96" fmla="*/ 2 w 2"/>
                        <a:gd name="T97" fmla="*/ 2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2" name="Freeform 2664"/>
                    <p:cNvSpPr>
                      <a:spLocks/>
                    </p:cNvSpPr>
                    <p:nvPr/>
                  </p:nvSpPr>
                  <p:spPr bwMode="auto">
                    <a:xfrm>
                      <a:off x="1075" y="32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3" name="Freeform 26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7" y="325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1 w 2"/>
                        <a:gd name="T53" fmla="*/ 2 h 4"/>
                        <a:gd name="T54" fmla="*/ 1 w 2"/>
                        <a:gd name="T55" fmla="*/ 2 h 4"/>
                        <a:gd name="T56" fmla="*/ 2 w 2"/>
                        <a:gd name="T57" fmla="*/ 2 h 4"/>
                        <a:gd name="T58" fmla="*/ 2 w 2"/>
                        <a:gd name="T59" fmla="*/ 2 h 4"/>
                        <a:gd name="T60" fmla="*/ 2 w 2"/>
                        <a:gd name="T61" fmla="*/ 2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1 w 2"/>
                        <a:gd name="T67" fmla="*/ 0 h 4"/>
                        <a:gd name="T68" fmla="*/ 1 w 2"/>
                        <a:gd name="T69" fmla="*/ 0 h 4"/>
                        <a:gd name="T70" fmla="*/ 1 w 2"/>
                        <a:gd name="T71" fmla="*/ 0 h 4"/>
                        <a:gd name="T72" fmla="*/ 1 w 2"/>
                        <a:gd name="T73" fmla="*/ 0 h 4"/>
                        <a:gd name="T74" fmla="*/ 0 w 2"/>
                        <a:gd name="T75" fmla="*/ 0 h 4"/>
                        <a:gd name="T76" fmla="*/ 0 w 2"/>
                        <a:gd name="T77" fmla="*/ 2 h 4"/>
                        <a:gd name="T78" fmla="*/ 0 w 2"/>
                        <a:gd name="T79" fmla="*/ 2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4" name="Freeform 26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1" y="3253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2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2 h 4"/>
                        <a:gd name="T34" fmla="*/ 2 w 2"/>
                        <a:gd name="T35" fmla="*/ 2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2 h 4"/>
                        <a:gd name="T44" fmla="*/ 1 w 2"/>
                        <a:gd name="T45" fmla="*/ 2 h 4"/>
                        <a:gd name="T46" fmla="*/ 1 w 2"/>
                        <a:gd name="T47" fmla="*/ 2 h 4"/>
                        <a:gd name="T48" fmla="*/ 1 w 2"/>
                        <a:gd name="T49" fmla="*/ 2 h 4"/>
                        <a:gd name="T50" fmla="*/ 2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2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5" name="Freeform 2667"/>
                    <p:cNvSpPr>
                      <a:spLocks/>
                    </p:cNvSpPr>
                    <p:nvPr/>
                  </p:nvSpPr>
                  <p:spPr bwMode="auto">
                    <a:xfrm>
                      <a:off x="1039" y="3253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0 w 3"/>
                        <a:gd name="T31" fmla="*/ 2 h 4"/>
                        <a:gd name="T32" fmla="*/ 0 w 3"/>
                        <a:gd name="T33" fmla="*/ 2 h 4"/>
                        <a:gd name="T34" fmla="*/ 0 w 3"/>
                        <a:gd name="T35" fmla="*/ 2 h 4"/>
                        <a:gd name="T36" fmla="*/ 0 w 3"/>
                        <a:gd name="T37" fmla="*/ 2 h 4"/>
                        <a:gd name="T38" fmla="*/ 0 w 3"/>
                        <a:gd name="T39" fmla="*/ 2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3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2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6" name="Freeform 2668"/>
                    <p:cNvSpPr>
                      <a:spLocks/>
                    </p:cNvSpPr>
                    <p:nvPr/>
                  </p:nvSpPr>
                  <p:spPr bwMode="auto">
                    <a:xfrm>
                      <a:off x="1039" y="3253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0 h 2"/>
                        <a:gd name="T8" fmla="*/ 0 w 3"/>
                        <a:gd name="T9" fmla="*/ 0 h 2"/>
                        <a:gd name="T10" fmla="*/ 0 w 3"/>
                        <a:gd name="T11" fmla="*/ 2 h 2"/>
                        <a:gd name="T12" fmla="*/ 0 w 3"/>
                        <a:gd name="T13" fmla="*/ 2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3 w 3"/>
                        <a:gd name="T25" fmla="*/ 2 h 2"/>
                        <a:gd name="T26" fmla="*/ 3 w 3"/>
                        <a:gd name="T27" fmla="*/ 2 h 2"/>
                        <a:gd name="T28" fmla="*/ 3 w 3"/>
                        <a:gd name="T29" fmla="*/ 0 h 2"/>
                        <a:gd name="T30" fmla="*/ 3 w 3"/>
                        <a:gd name="T31" fmla="*/ 0 h 2"/>
                        <a:gd name="T32" fmla="*/ 2 w 3"/>
                        <a:gd name="T33" fmla="*/ 0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7" name="Freeform 2669"/>
                    <p:cNvSpPr>
                      <a:spLocks/>
                    </p:cNvSpPr>
                    <p:nvPr/>
                  </p:nvSpPr>
                  <p:spPr bwMode="auto">
                    <a:xfrm>
                      <a:off x="1039" y="3255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3 w 3"/>
                        <a:gd name="T25" fmla="*/ 2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1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8" name="Freeform 2670"/>
                    <p:cNvSpPr>
                      <a:spLocks/>
                    </p:cNvSpPr>
                    <p:nvPr/>
                  </p:nvSpPr>
                  <p:spPr bwMode="auto">
                    <a:xfrm>
                      <a:off x="1043" y="325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19" name="Freeform 2671"/>
                    <p:cNvSpPr>
                      <a:spLocks/>
                    </p:cNvSpPr>
                    <p:nvPr/>
                  </p:nvSpPr>
                  <p:spPr bwMode="auto">
                    <a:xfrm>
                      <a:off x="1045" y="3253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3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2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0" name="Freeform 2672"/>
                    <p:cNvSpPr>
                      <a:spLocks/>
                    </p:cNvSpPr>
                    <p:nvPr/>
                  </p:nvSpPr>
                  <p:spPr bwMode="auto">
                    <a:xfrm>
                      <a:off x="1052" y="325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1" name="Freeform 2673"/>
                    <p:cNvSpPr>
                      <a:spLocks/>
                    </p:cNvSpPr>
                    <p:nvPr/>
                  </p:nvSpPr>
                  <p:spPr bwMode="auto">
                    <a:xfrm>
                      <a:off x="1053" y="325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2" name="Rectangle 26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6" y="3256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3" name="Freeform 2675"/>
                    <p:cNvSpPr>
                      <a:spLocks/>
                    </p:cNvSpPr>
                    <p:nvPr/>
                  </p:nvSpPr>
                  <p:spPr bwMode="auto">
                    <a:xfrm>
                      <a:off x="1059" y="325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2 h 4"/>
                        <a:gd name="T32" fmla="*/ 0 w 2"/>
                        <a:gd name="T33" fmla="*/ 2 h 4"/>
                        <a:gd name="T34" fmla="*/ 0 w 2"/>
                        <a:gd name="T35" fmla="*/ 2 h 4"/>
                        <a:gd name="T36" fmla="*/ 0 w 2"/>
                        <a:gd name="T37" fmla="*/ 2 h 4"/>
                        <a:gd name="T38" fmla="*/ 0 w 2"/>
                        <a:gd name="T39" fmla="*/ 2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2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4" name="Freeform 2676"/>
                    <p:cNvSpPr>
                      <a:spLocks/>
                    </p:cNvSpPr>
                    <p:nvPr/>
                  </p:nvSpPr>
                  <p:spPr bwMode="auto">
                    <a:xfrm>
                      <a:off x="1059" y="325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1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5" name="Freeform 2677"/>
                    <p:cNvSpPr>
                      <a:spLocks/>
                    </p:cNvSpPr>
                    <p:nvPr/>
                  </p:nvSpPr>
                  <p:spPr bwMode="auto">
                    <a:xfrm>
                      <a:off x="1059" y="325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1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6" name="Freeform 2678"/>
                    <p:cNvSpPr>
                      <a:spLocks/>
                    </p:cNvSpPr>
                    <p:nvPr/>
                  </p:nvSpPr>
                  <p:spPr bwMode="auto">
                    <a:xfrm>
                      <a:off x="1062" y="3252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0 w 2"/>
                        <a:gd name="T7" fmla="*/ 5 h 6"/>
                        <a:gd name="T8" fmla="*/ 0 w 2"/>
                        <a:gd name="T9" fmla="*/ 4 h 6"/>
                        <a:gd name="T10" fmla="*/ 0 w 2"/>
                        <a:gd name="T11" fmla="*/ 4 h 6"/>
                        <a:gd name="T12" fmla="*/ 0 w 2"/>
                        <a:gd name="T13" fmla="*/ 3 h 6"/>
                        <a:gd name="T14" fmla="*/ 0 w 2"/>
                        <a:gd name="T15" fmla="*/ 1 h 6"/>
                        <a:gd name="T16" fmla="*/ 0 w 2"/>
                        <a:gd name="T17" fmla="*/ 1 h 6"/>
                        <a:gd name="T18" fmla="*/ 0 w 2"/>
                        <a:gd name="T19" fmla="*/ 0 h 6"/>
                        <a:gd name="T20" fmla="*/ 0 w 2"/>
                        <a:gd name="T21" fmla="*/ 0 h 6"/>
                        <a:gd name="T22" fmla="*/ 0 w 2"/>
                        <a:gd name="T23" fmla="*/ 1 h 6"/>
                        <a:gd name="T24" fmla="*/ 0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0 w 2"/>
                        <a:gd name="T33" fmla="*/ 5 h 6"/>
                        <a:gd name="T34" fmla="*/ 0 w 2"/>
                        <a:gd name="T35" fmla="*/ 6 h 6"/>
                        <a:gd name="T36" fmla="*/ 0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7" name="Freeform 2679"/>
                    <p:cNvSpPr>
                      <a:spLocks/>
                    </p:cNvSpPr>
                    <p:nvPr/>
                  </p:nvSpPr>
                  <p:spPr bwMode="auto">
                    <a:xfrm>
                      <a:off x="1065" y="325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2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8" name="Freeform 2680"/>
                    <p:cNvSpPr>
                      <a:spLocks/>
                    </p:cNvSpPr>
                    <p:nvPr/>
                  </p:nvSpPr>
                  <p:spPr bwMode="auto">
                    <a:xfrm>
                      <a:off x="1065" y="325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29" name="Freeform 2681"/>
                    <p:cNvSpPr>
                      <a:spLocks/>
                    </p:cNvSpPr>
                    <p:nvPr/>
                  </p:nvSpPr>
                  <p:spPr bwMode="auto">
                    <a:xfrm>
                      <a:off x="1067" y="325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0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0" name="Freeform 2682"/>
                    <p:cNvSpPr>
                      <a:spLocks/>
                    </p:cNvSpPr>
                    <p:nvPr/>
                  </p:nvSpPr>
                  <p:spPr bwMode="auto">
                    <a:xfrm>
                      <a:off x="1071" y="325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2 w 2"/>
                        <a:gd name="T93" fmla="*/ 2 h 4"/>
                        <a:gd name="T94" fmla="*/ 2 w 2"/>
                        <a:gd name="T95" fmla="*/ 2 h 4"/>
                        <a:gd name="T96" fmla="*/ 2 w 2"/>
                        <a:gd name="T97" fmla="*/ 2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1" name="Freeform 2683"/>
                    <p:cNvSpPr>
                      <a:spLocks/>
                    </p:cNvSpPr>
                    <p:nvPr/>
                  </p:nvSpPr>
                  <p:spPr bwMode="auto">
                    <a:xfrm>
                      <a:off x="1075" y="325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2" name="Freeform 2684"/>
                    <p:cNvSpPr>
                      <a:spLocks/>
                    </p:cNvSpPr>
                    <p:nvPr/>
                  </p:nvSpPr>
                  <p:spPr bwMode="auto">
                    <a:xfrm>
                      <a:off x="1077" y="325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3" name="Freeform 2685"/>
                    <p:cNvSpPr>
                      <a:spLocks/>
                    </p:cNvSpPr>
                    <p:nvPr/>
                  </p:nvSpPr>
                  <p:spPr bwMode="auto">
                    <a:xfrm>
                      <a:off x="1077" y="325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2 h 2"/>
                        <a:gd name="T2" fmla="*/ 1 w 2"/>
                        <a:gd name="T3" fmla="*/ 2 h 2"/>
                        <a:gd name="T4" fmla="*/ 2 w 2"/>
                        <a:gd name="T5" fmla="*/ 2 h 2"/>
                        <a:gd name="T6" fmla="*/ 2 w 2"/>
                        <a:gd name="T7" fmla="*/ 2 h 2"/>
                        <a:gd name="T8" fmla="*/ 2 w 2"/>
                        <a:gd name="T9" fmla="*/ 2 h 2"/>
                        <a:gd name="T10" fmla="*/ 2 w 2"/>
                        <a:gd name="T11" fmla="*/ 0 h 2"/>
                        <a:gd name="T12" fmla="*/ 2 w 2"/>
                        <a:gd name="T13" fmla="*/ 0 h 2"/>
                        <a:gd name="T14" fmla="*/ 1 w 2"/>
                        <a:gd name="T15" fmla="*/ 0 h 2"/>
                        <a:gd name="T16" fmla="*/ 1 w 2"/>
                        <a:gd name="T17" fmla="*/ 0 h 2"/>
                        <a:gd name="T18" fmla="*/ 1 w 2"/>
                        <a:gd name="T19" fmla="*/ 0 h 2"/>
                        <a:gd name="T20" fmla="*/ 1 w 2"/>
                        <a:gd name="T21" fmla="*/ 0 h 2"/>
                        <a:gd name="T22" fmla="*/ 0 w 2"/>
                        <a:gd name="T23" fmla="*/ 0 h 2"/>
                        <a:gd name="T24" fmla="*/ 0 w 2"/>
                        <a:gd name="T25" fmla="*/ 2 h 2"/>
                        <a:gd name="T26" fmla="*/ 0 w 2"/>
                        <a:gd name="T27" fmla="*/ 2 h 2"/>
                        <a:gd name="T28" fmla="*/ 1 w 2"/>
                        <a:gd name="T29" fmla="*/ 2 h 2"/>
                        <a:gd name="T30" fmla="*/ 1 w 2"/>
                        <a:gd name="T31" fmla="*/ 2 h 2"/>
                        <a:gd name="T32" fmla="*/ 1 w 2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4" name="Freeform 2686"/>
                    <p:cNvSpPr>
                      <a:spLocks/>
                    </p:cNvSpPr>
                    <p:nvPr/>
                  </p:nvSpPr>
                  <p:spPr bwMode="auto">
                    <a:xfrm>
                      <a:off x="1081" y="325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2 h 4"/>
                        <a:gd name="T32" fmla="*/ 0 w 2"/>
                        <a:gd name="T33" fmla="*/ 2 h 4"/>
                        <a:gd name="T34" fmla="*/ 0 w 2"/>
                        <a:gd name="T35" fmla="*/ 2 h 4"/>
                        <a:gd name="T36" fmla="*/ 0 w 2"/>
                        <a:gd name="T37" fmla="*/ 2 h 4"/>
                        <a:gd name="T38" fmla="*/ 0 w 2"/>
                        <a:gd name="T39" fmla="*/ 2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2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5" name="Freeform 2687"/>
                    <p:cNvSpPr>
                      <a:spLocks/>
                    </p:cNvSpPr>
                    <p:nvPr/>
                  </p:nvSpPr>
                  <p:spPr bwMode="auto">
                    <a:xfrm>
                      <a:off x="1081" y="325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1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1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6" name="Freeform 2688"/>
                    <p:cNvSpPr>
                      <a:spLocks/>
                    </p:cNvSpPr>
                    <p:nvPr/>
                  </p:nvSpPr>
                  <p:spPr bwMode="auto">
                    <a:xfrm>
                      <a:off x="1081" y="3255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1 w 2"/>
                        <a:gd name="T33" fmla="*/ 1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7" name="Freeform 26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9" y="3260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3 h 4"/>
                        <a:gd name="T12" fmla="*/ 0 w 3"/>
                        <a:gd name="T13" fmla="*/ 3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0 w 3"/>
                        <a:gd name="T19" fmla="*/ 2 h 4"/>
                        <a:gd name="T20" fmla="*/ 0 w 3"/>
                        <a:gd name="T21" fmla="*/ 1 h 4"/>
                        <a:gd name="T22" fmla="*/ 0 w 3"/>
                        <a:gd name="T23" fmla="*/ 1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2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2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2 w 3"/>
                        <a:gd name="T49" fmla="*/ 2 h 4"/>
                        <a:gd name="T50" fmla="*/ 3 w 3"/>
                        <a:gd name="T51" fmla="*/ 1 h 4"/>
                        <a:gd name="T52" fmla="*/ 2 w 3"/>
                        <a:gd name="T53" fmla="*/ 1 h 4"/>
                        <a:gd name="T54" fmla="*/ 2 w 3"/>
                        <a:gd name="T55" fmla="*/ 1 h 4"/>
                        <a:gd name="T56" fmla="*/ 2 w 3"/>
                        <a:gd name="T57" fmla="*/ 2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8" name="Freeform 2690"/>
                    <p:cNvSpPr>
                      <a:spLocks/>
                    </p:cNvSpPr>
                    <p:nvPr/>
                  </p:nvSpPr>
                  <p:spPr bwMode="auto">
                    <a:xfrm>
                      <a:off x="1043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39" name="Freeform 2691"/>
                    <p:cNvSpPr>
                      <a:spLocks/>
                    </p:cNvSpPr>
                    <p:nvPr/>
                  </p:nvSpPr>
                  <p:spPr bwMode="auto">
                    <a:xfrm>
                      <a:off x="1045" y="326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1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2 w 4"/>
                        <a:gd name="T107" fmla="*/ 1 h 4"/>
                        <a:gd name="T108" fmla="*/ 2 w 4"/>
                        <a:gd name="T109" fmla="*/ 1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0" name="Freeform 2692"/>
                    <p:cNvSpPr>
                      <a:spLocks/>
                    </p:cNvSpPr>
                    <p:nvPr/>
                  </p:nvSpPr>
                  <p:spPr bwMode="auto">
                    <a:xfrm>
                      <a:off x="1052" y="326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0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1" name="Freeform 2693"/>
                    <p:cNvSpPr>
                      <a:spLocks/>
                    </p:cNvSpPr>
                    <p:nvPr/>
                  </p:nvSpPr>
                  <p:spPr bwMode="auto">
                    <a:xfrm>
                      <a:off x="1054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2" name="Freeform 26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6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2 w 3"/>
                        <a:gd name="T57" fmla="*/ 3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3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3" name="Rectangle 269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60" y="326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4" name="Freeform 2696"/>
                    <p:cNvSpPr>
                      <a:spLocks/>
                    </p:cNvSpPr>
                    <p:nvPr/>
                  </p:nvSpPr>
                  <p:spPr bwMode="auto">
                    <a:xfrm>
                      <a:off x="1062" y="326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5" name="Freeform 2697"/>
                    <p:cNvSpPr>
                      <a:spLocks/>
                    </p:cNvSpPr>
                    <p:nvPr/>
                  </p:nvSpPr>
                  <p:spPr bwMode="auto">
                    <a:xfrm>
                      <a:off x="1066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6" name="Freeform 2698"/>
                    <p:cNvSpPr>
                      <a:spLocks/>
                    </p:cNvSpPr>
                    <p:nvPr/>
                  </p:nvSpPr>
                  <p:spPr bwMode="auto">
                    <a:xfrm>
                      <a:off x="1069" y="3260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1 w 1"/>
                        <a:gd name="T7" fmla="*/ 4 h 6"/>
                        <a:gd name="T8" fmla="*/ 1 w 1"/>
                        <a:gd name="T9" fmla="*/ 3 h 6"/>
                        <a:gd name="T10" fmla="*/ 1 w 1"/>
                        <a:gd name="T11" fmla="*/ 3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1 w 1"/>
                        <a:gd name="T35" fmla="*/ 4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7" name="Freeform 269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1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1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1 h 3"/>
                        <a:gd name="T14" fmla="*/ 1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1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1 w 1"/>
                        <a:gd name="T37" fmla="*/ 2 h 3"/>
                        <a:gd name="T38" fmla="*/ 1 w 1"/>
                        <a:gd name="T39" fmla="*/ 3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8" name="Freeform 2700"/>
                    <p:cNvSpPr>
                      <a:spLocks/>
                    </p:cNvSpPr>
                    <p:nvPr/>
                  </p:nvSpPr>
                  <p:spPr bwMode="auto">
                    <a:xfrm>
                      <a:off x="1075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49" name="Freeform 2701"/>
                    <p:cNvSpPr>
                      <a:spLocks/>
                    </p:cNvSpPr>
                    <p:nvPr/>
                  </p:nvSpPr>
                  <p:spPr bwMode="auto">
                    <a:xfrm>
                      <a:off x="1077" y="326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1 h 4"/>
                        <a:gd name="T16" fmla="*/ 2 w 4"/>
                        <a:gd name="T17" fmla="*/ 1 h 4"/>
                        <a:gd name="T18" fmla="*/ 2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2 h 4"/>
                        <a:gd name="T26" fmla="*/ 2 w 4"/>
                        <a:gd name="T27" fmla="*/ 2 h 4"/>
                        <a:gd name="T28" fmla="*/ 2 w 4"/>
                        <a:gd name="T29" fmla="*/ 2 h 4"/>
                        <a:gd name="T30" fmla="*/ 4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2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1 w 4"/>
                        <a:gd name="T53" fmla="*/ 3 h 4"/>
                        <a:gd name="T54" fmla="*/ 0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3 h 4"/>
                        <a:gd name="T76" fmla="*/ 2 w 4"/>
                        <a:gd name="T77" fmla="*/ 3 h 4"/>
                        <a:gd name="T78" fmla="*/ 2 w 4"/>
                        <a:gd name="T79" fmla="*/ 2 h 4"/>
                        <a:gd name="T80" fmla="*/ 2 w 4"/>
                        <a:gd name="T81" fmla="*/ 2 h 4"/>
                        <a:gd name="T82" fmla="*/ 2 w 4"/>
                        <a:gd name="T83" fmla="*/ 2 h 4"/>
                        <a:gd name="T84" fmla="*/ 1 w 4"/>
                        <a:gd name="T85" fmla="*/ 2 h 4"/>
                        <a:gd name="T86" fmla="*/ 1 w 4"/>
                        <a:gd name="T87" fmla="*/ 2 h 4"/>
                        <a:gd name="T88" fmla="*/ 2 w 4"/>
                        <a:gd name="T89" fmla="*/ 2 h 4"/>
                        <a:gd name="T90" fmla="*/ 2 w 4"/>
                        <a:gd name="T91" fmla="*/ 2 h 4"/>
                        <a:gd name="T92" fmla="*/ 2 w 4"/>
                        <a:gd name="T93" fmla="*/ 2 h 4"/>
                        <a:gd name="T94" fmla="*/ 2 w 4"/>
                        <a:gd name="T95" fmla="*/ 2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2 w 4"/>
                        <a:gd name="T101" fmla="*/ 1 h 4"/>
                        <a:gd name="T102" fmla="*/ 2 w 4"/>
                        <a:gd name="T103" fmla="*/ 1 h 4"/>
                        <a:gd name="T104" fmla="*/ 2 w 4"/>
                        <a:gd name="T105" fmla="*/ 1 h 4"/>
                        <a:gd name="T106" fmla="*/ 2 w 4"/>
                        <a:gd name="T107" fmla="*/ 1 h 4"/>
                        <a:gd name="T108" fmla="*/ 1 w 4"/>
                        <a:gd name="T109" fmla="*/ 1 h 4"/>
                        <a:gd name="T110" fmla="*/ 1 w 4"/>
                        <a:gd name="T111" fmla="*/ 1 h 4"/>
                        <a:gd name="T112" fmla="*/ 1 w 4"/>
                        <a:gd name="T113" fmla="*/ 1 h 4"/>
                        <a:gd name="T114" fmla="*/ 1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0" name="Freeform 270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1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1 w 3"/>
                        <a:gd name="T51" fmla="*/ 2 h 4"/>
                        <a:gd name="T52" fmla="*/ 1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1 w 3"/>
                        <a:gd name="T87" fmla="*/ 1 h 4"/>
                        <a:gd name="T88" fmla="*/ 1 w 3"/>
                        <a:gd name="T89" fmla="*/ 1 h 4"/>
                        <a:gd name="T90" fmla="*/ 1 w 3"/>
                        <a:gd name="T91" fmla="*/ 1 h 4"/>
                        <a:gd name="T92" fmla="*/ 1 w 3"/>
                        <a:gd name="T93" fmla="*/ 1 h 4"/>
                        <a:gd name="T94" fmla="*/ 1 w 3"/>
                        <a:gd name="T95" fmla="*/ 1 h 4"/>
                        <a:gd name="T96" fmla="*/ 1 w 3"/>
                        <a:gd name="T97" fmla="*/ 2 h 4"/>
                        <a:gd name="T98" fmla="*/ 1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1" name="Freeform 27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4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2 w 3"/>
                        <a:gd name="T57" fmla="*/ 3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3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2" name="Freeform 270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8" y="326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0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3" name="Freeform 2705"/>
                    <p:cNvSpPr>
                      <a:spLocks/>
                    </p:cNvSpPr>
                    <p:nvPr/>
                  </p:nvSpPr>
                  <p:spPr bwMode="auto">
                    <a:xfrm>
                      <a:off x="1092" y="326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4"/>
                        <a:gd name="T17" fmla="*/ 1 w 1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4">
                          <a:moveTo>
                            <a:pt x="1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4" name="Freeform 2706"/>
                    <p:cNvSpPr>
                      <a:spLocks/>
                    </p:cNvSpPr>
                    <p:nvPr/>
                  </p:nvSpPr>
                  <p:spPr bwMode="auto">
                    <a:xfrm>
                      <a:off x="1094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5" name="Freeform 2707"/>
                    <p:cNvSpPr>
                      <a:spLocks/>
                    </p:cNvSpPr>
                    <p:nvPr/>
                  </p:nvSpPr>
                  <p:spPr bwMode="auto">
                    <a:xfrm>
                      <a:off x="1096" y="326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2 w 4"/>
                        <a:gd name="T3" fmla="*/ 2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0 h 4"/>
                        <a:gd name="T12" fmla="*/ 3 w 4"/>
                        <a:gd name="T13" fmla="*/ 1 h 4"/>
                        <a:gd name="T14" fmla="*/ 4 w 4"/>
                        <a:gd name="T15" fmla="*/ 1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2 h 4"/>
                        <a:gd name="T22" fmla="*/ 4 w 4"/>
                        <a:gd name="T23" fmla="*/ 2 h 4"/>
                        <a:gd name="T24" fmla="*/ 3 w 4"/>
                        <a:gd name="T25" fmla="*/ 2 h 4"/>
                        <a:gd name="T26" fmla="*/ 3 w 4"/>
                        <a:gd name="T27" fmla="*/ 3 h 4"/>
                        <a:gd name="T28" fmla="*/ 2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2 h 4"/>
                        <a:gd name="T40" fmla="*/ 3 w 4"/>
                        <a:gd name="T41" fmla="*/ 2 h 4"/>
                        <a:gd name="T42" fmla="*/ 3 w 4"/>
                        <a:gd name="T43" fmla="*/ 2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1 h 4"/>
                        <a:gd name="T50" fmla="*/ 3 w 4"/>
                        <a:gd name="T51" fmla="*/ 1 h 4"/>
                        <a:gd name="T52" fmla="*/ 3 w 4"/>
                        <a:gd name="T53" fmla="*/ 1 h 4"/>
                        <a:gd name="T54" fmla="*/ 2 w 4"/>
                        <a:gd name="T55" fmla="*/ 1 h 4"/>
                        <a:gd name="T56" fmla="*/ 2 w 4"/>
                        <a:gd name="T57" fmla="*/ 1 h 4"/>
                        <a:gd name="T58" fmla="*/ 2 w 4"/>
                        <a:gd name="T59" fmla="*/ 1 h 4"/>
                        <a:gd name="T60" fmla="*/ 2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6" name="Freeform 27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0" y="3260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1 h 4"/>
                        <a:gd name="T80" fmla="*/ 3 w 4"/>
                        <a:gd name="T81" fmla="*/ 1 h 4"/>
                        <a:gd name="T82" fmla="*/ 3 w 4"/>
                        <a:gd name="T83" fmla="*/ 1 h 4"/>
                        <a:gd name="T84" fmla="*/ 3 w 4"/>
                        <a:gd name="T85" fmla="*/ 1 h 4"/>
                        <a:gd name="T86" fmla="*/ 1 w 4"/>
                        <a:gd name="T87" fmla="*/ 1 h 4"/>
                        <a:gd name="T88" fmla="*/ 1 w 4"/>
                        <a:gd name="T89" fmla="*/ 1 h 4"/>
                        <a:gd name="T90" fmla="*/ 1 w 4"/>
                        <a:gd name="T91" fmla="*/ 1 h 4"/>
                        <a:gd name="T92" fmla="*/ 1 w 4"/>
                        <a:gd name="T93" fmla="*/ 1 h 4"/>
                        <a:gd name="T94" fmla="*/ 1 w 4"/>
                        <a:gd name="T95" fmla="*/ 1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7" name="Freeform 27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4" y="326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1 w 2"/>
                        <a:gd name="T57" fmla="*/ 3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8" name="Freeform 27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7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0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0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59" name="Freeform 2711"/>
                    <p:cNvSpPr>
                      <a:spLocks/>
                    </p:cNvSpPr>
                    <p:nvPr/>
                  </p:nvSpPr>
                  <p:spPr bwMode="auto">
                    <a:xfrm>
                      <a:off x="1039" y="3260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2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3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2 h 4"/>
                        <a:gd name="T30" fmla="*/ 0 w 3"/>
                        <a:gd name="T31" fmla="*/ 2 h 4"/>
                        <a:gd name="T32" fmla="*/ 0 w 3"/>
                        <a:gd name="T33" fmla="*/ 2 h 4"/>
                        <a:gd name="T34" fmla="*/ 0 w 3"/>
                        <a:gd name="T35" fmla="*/ 2 h 4"/>
                        <a:gd name="T36" fmla="*/ 0 w 3"/>
                        <a:gd name="T37" fmla="*/ 2 h 4"/>
                        <a:gd name="T38" fmla="*/ 0 w 3"/>
                        <a:gd name="T39" fmla="*/ 2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1 h 4"/>
                        <a:gd name="T58" fmla="*/ 3 w 3"/>
                        <a:gd name="T59" fmla="*/ 1 h 4"/>
                        <a:gd name="T60" fmla="*/ 3 w 3"/>
                        <a:gd name="T61" fmla="*/ 1 h 4"/>
                        <a:gd name="T62" fmla="*/ 3 w 3"/>
                        <a:gd name="T63" fmla="*/ 1 h 4"/>
                        <a:gd name="T64" fmla="*/ 3 w 3"/>
                        <a:gd name="T65" fmla="*/ 1 h 4"/>
                        <a:gd name="T66" fmla="*/ 3 w 3"/>
                        <a:gd name="T67" fmla="*/ 2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0" name="Freeform 2712"/>
                    <p:cNvSpPr>
                      <a:spLocks/>
                    </p:cNvSpPr>
                    <p:nvPr/>
                  </p:nvSpPr>
                  <p:spPr bwMode="auto">
                    <a:xfrm>
                      <a:off x="1039" y="3261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2 w 3"/>
                        <a:gd name="T23" fmla="*/ 1 h 1"/>
                        <a:gd name="T24" fmla="*/ 2 w 3"/>
                        <a:gd name="T25" fmla="*/ 1 h 1"/>
                        <a:gd name="T26" fmla="*/ 3 w 3"/>
                        <a:gd name="T27" fmla="*/ 0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2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1" name="Freeform 2713"/>
                    <p:cNvSpPr>
                      <a:spLocks/>
                    </p:cNvSpPr>
                    <p:nvPr/>
                  </p:nvSpPr>
                  <p:spPr bwMode="auto">
                    <a:xfrm>
                      <a:off x="1039" y="3262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2 h 2"/>
                        <a:gd name="T16" fmla="*/ 0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3 w 3"/>
                        <a:gd name="T25" fmla="*/ 2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2 w 3"/>
                        <a:gd name="T33" fmla="*/ 0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2" name="Freeform 2714"/>
                    <p:cNvSpPr>
                      <a:spLocks/>
                    </p:cNvSpPr>
                    <p:nvPr/>
                  </p:nvSpPr>
                  <p:spPr bwMode="auto">
                    <a:xfrm>
                      <a:off x="1043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3" name="Freeform 2715"/>
                    <p:cNvSpPr>
                      <a:spLocks/>
                    </p:cNvSpPr>
                    <p:nvPr/>
                  </p:nvSpPr>
                  <p:spPr bwMode="auto">
                    <a:xfrm>
                      <a:off x="1045" y="326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1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2 w 4"/>
                        <a:gd name="T107" fmla="*/ 1 h 4"/>
                        <a:gd name="T108" fmla="*/ 2 w 4"/>
                        <a:gd name="T109" fmla="*/ 1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4" name="Freeform 2716"/>
                    <p:cNvSpPr>
                      <a:spLocks/>
                    </p:cNvSpPr>
                    <p:nvPr/>
                  </p:nvSpPr>
                  <p:spPr bwMode="auto">
                    <a:xfrm>
                      <a:off x="1052" y="3260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0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5" name="Freeform 2717"/>
                    <p:cNvSpPr>
                      <a:spLocks/>
                    </p:cNvSpPr>
                    <p:nvPr/>
                  </p:nvSpPr>
                  <p:spPr bwMode="auto">
                    <a:xfrm>
                      <a:off x="1054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6" name="Freeform 2718"/>
                    <p:cNvSpPr>
                      <a:spLocks/>
                    </p:cNvSpPr>
                    <p:nvPr/>
                  </p:nvSpPr>
                  <p:spPr bwMode="auto">
                    <a:xfrm>
                      <a:off x="1056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7" name="Freeform 2719"/>
                    <p:cNvSpPr>
                      <a:spLocks/>
                    </p:cNvSpPr>
                    <p:nvPr/>
                  </p:nvSpPr>
                  <p:spPr bwMode="auto">
                    <a:xfrm>
                      <a:off x="1056" y="326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2 w 3"/>
                        <a:gd name="T7" fmla="*/ 2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8" name="Rectangle 27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60" y="326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69" name="Freeform 2721"/>
                    <p:cNvSpPr>
                      <a:spLocks/>
                    </p:cNvSpPr>
                    <p:nvPr/>
                  </p:nvSpPr>
                  <p:spPr bwMode="auto">
                    <a:xfrm>
                      <a:off x="1062" y="326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0" name="Freeform 2722"/>
                    <p:cNvSpPr>
                      <a:spLocks/>
                    </p:cNvSpPr>
                    <p:nvPr/>
                  </p:nvSpPr>
                  <p:spPr bwMode="auto">
                    <a:xfrm>
                      <a:off x="1066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1" name="Freeform 2723"/>
                    <p:cNvSpPr>
                      <a:spLocks/>
                    </p:cNvSpPr>
                    <p:nvPr/>
                  </p:nvSpPr>
                  <p:spPr bwMode="auto">
                    <a:xfrm>
                      <a:off x="1069" y="3260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1 w 1"/>
                        <a:gd name="T7" fmla="*/ 4 h 6"/>
                        <a:gd name="T8" fmla="*/ 1 w 1"/>
                        <a:gd name="T9" fmla="*/ 3 h 6"/>
                        <a:gd name="T10" fmla="*/ 1 w 1"/>
                        <a:gd name="T11" fmla="*/ 3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1 w 1"/>
                        <a:gd name="T35" fmla="*/ 4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2" name="Freeform 2724"/>
                    <p:cNvSpPr>
                      <a:spLocks/>
                    </p:cNvSpPr>
                    <p:nvPr/>
                  </p:nvSpPr>
                  <p:spPr bwMode="auto">
                    <a:xfrm>
                      <a:off x="1071" y="326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3" name="Freeform 2725"/>
                    <p:cNvSpPr>
                      <a:spLocks/>
                    </p:cNvSpPr>
                    <p:nvPr/>
                  </p:nvSpPr>
                  <p:spPr bwMode="auto">
                    <a:xfrm>
                      <a:off x="1071" y="326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4" name="Freeform 2726"/>
                    <p:cNvSpPr>
                      <a:spLocks/>
                    </p:cNvSpPr>
                    <p:nvPr/>
                  </p:nvSpPr>
                  <p:spPr bwMode="auto">
                    <a:xfrm>
                      <a:off x="1075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5" name="Freeform 2727"/>
                    <p:cNvSpPr>
                      <a:spLocks/>
                    </p:cNvSpPr>
                    <p:nvPr/>
                  </p:nvSpPr>
                  <p:spPr bwMode="auto">
                    <a:xfrm>
                      <a:off x="1077" y="326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1 h 4"/>
                        <a:gd name="T16" fmla="*/ 2 w 4"/>
                        <a:gd name="T17" fmla="*/ 1 h 4"/>
                        <a:gd name="T18" fmla="*/ 2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2 w 4"/>
                        <a:gd name="T25" fmla="*/ 2 h 4"/>
                        <a:gd name="T26" fmla="*/ 2 w 4"/>
                        <a:gd name="T27" fmla="*/ 2 h 4"/>
                        <a:gd name="T28" fmla="*/ 2 w 4"/>
                        <a:gd name="T29" fmla="*/ 2 h 4"/>
                        <a:gd name="T30" fmla="*/ 4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2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1 w 4"/>
                        <a:gd name="T53" fmla="*/ 3 h 4"/>
                        <a:gd name="T54" fmla="*/ 0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3 h 4"/>
                        <a:gd name="T76" fmla="*/ 2 w 4"/>
                        <a:gd name="T77" fmla="*/ 3 h 4"/>
                        <a:gd name="T78" fmla="*/ 2 w 4"/>
                        <a:gd name="T79" fmla="*/ 2 h 4"/>
                        <a:gd name="T80" fmla="*/ 2 w 4"/>
                        <a:gd name="T81" fmla="*/ 2 h 4"/>
                        <a:gd name="T82" fmla="*/ 2 w 4"/>
                        <a:gd name="T83" fmla="*/ 2 h 4"/>
                        <a:gd name="T84" fmla="*/ 1 w 4"/>
                        <a:gd name="T85" fmla="*/ 2 h 4"/>
                        <a:gd name="T86" fmla="*/ 1 w 4"/>
                        <a:gd name="T87" fmla="*/ 2 h 4"/>
                        <a:gd name="T88" fmla="*/ 2 w 4"/>
                        <a:gd name="T89" fmla="*/ 2 h 4"/>
                        <a:gd name="T90" fmla="*/ 2 w 4"/>
                        <a:gd name="T91" fmla="*/ 2 h 4"/>
                        <a:gd name="T92" fmla="*/ 2 w 4"/>
                        <a:gd name="T93" fmla="*/ 2 h 4"/>
                        <a:gd name="T94" fmla="*/ 2 w 4"/>
                        <a:gd name="T95" fmla="*/ 2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2 w 4"/>
                        <a:gd name="T101" fmla="*/ 1 h 4"/>
                        <a:gd name="T102" fmla="*/ 2 w 4"/>
                        <a:gd name="T103" fmla="*/ 1 h 4"/>
                        <a:gd name="T104" fmla="*/ 2 w 4"/>
                        <a:gd name="T105" fmla="*/ 1 h 4"/>
                        <a:gd name="T106" fmla="*/ 2 w 4"/>
                        <a:gd name="T107" fmla="*/ 1 h 4"/>
                        <a:gd name="T108" fmla="*/ 1 w 4"/>
                        <a:gd name="T109" fmla="*/ 1 h 4"/>
                        <a:gd name="T110" fmla="*/ 1 w 4"/>
                        <a:gd name="T111" fmla="*/ 1 h 4"/>
                        <a:gd name="T112" fmla="*/ 1 w 4"/>
                        <a:gd name="T113" fmla="*/ 1 h 4"/>
                        <a:gd name="T114" fmla="*/ 1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6" name="Freeform 2728"/>
                    <p:cNvSpPr>
                      <a:spLocks/>
                    </p:cNvSpPr>
                    <p:nvPr/>
                  </p:nvSpPr>
                  <p:spPr bwMode="auto">
                    <a:xfrm>
                      <a:off x="1081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7" name="Freeform 2729"/>
                    <p:cNvSpPr>
                      <a:spLocks/>
                    </p:cNvSpPr>
                    <p:nvPr/>
                  </p:nvSpPr>
                  <p:spPr bwMode="auto">
                    <a:xfrm>
                      <a:off x="1082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1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2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1 h 3"/>
                        <a:gd name="T26" fmla="*/ 1 w 1"/>
                        <a:gd name="T27" fmla="*/ 1 h 3"/>
                        <a:gd name="T28" fmla="*/ 1 w 1"/>
                        <a:gd name="T29" fmla="*/ 0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0 h 3"/>
                        <a:gd name="T46" fmla="*/ 0 w 1"/>
                        <a:gd name="T47" fmla="*/ 1 h 3"/>
                        <a:gd name="T48" fmla="*/ 0 w 1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8" name="Freeform 2730"/>
                    <p:cNvSpPr>
                      <a:spLocks/>
                    </p:cNvSpPr>
                    <p:nvPr/>
                  </p:nvSpPr>
                  <p:spPr bwMode="auto">
                    <a:xfrm>
                      <a:off x="1084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79" name="Freeform 2731"/>
                    <p:cNvSpPr>
                      <a:spLocks/>
                    </p:cNvSpPr>
                    <p:nvPr/>
                  </p:nvSpPr>
                  <p:spPr bwMode="auto">
                    <a:xfrm>
                      <a:off x="1084" y="326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2 w 3"/>
                        <a:gd name="T7" fmla="*/ 2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0" name="Freeform 2732"/>
                    <p:cNvSpPr>
                      <a:spLocks/>
                    </p:cNvSpPr>
                    <p:nvPr/>
                  </p:nvSpPr>
                  <p:spPr bwMode="auto">
                    <a:xfrm>
                      <a:off x="1088" y="326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1" name="Freeform 2733"/>
                    <p:cNvSpPr>
                      <a:spLocks/>
                    </p:cNvSpPr>
                    <p:nvPr/>
                  </p:nvSpPr>
                  <p:spPr bwMode="auto">
                    <a:xfrm>
                      <a:off x="1088" y="326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2" name="Freeform 2734"/>
                    <p:cNvSpPr>
                      <a:spLocks/>
                    </p:cNvSpPr>
                    <p:nvPr/>
                  </p:nvSpPr>
                  <p:spPr bwMode="auto">
                    <a:xfrm>
                      <a:off x="1092" y="326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4"/>
                        <a:gd name="T17" fmla="*/ 1 w 1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4">
                          <a:moveTo>
                            <a:pt x="1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3" name="Freeform 2735"/>
                    <p:cNvSpPr>
                      <a:spLocks/>
                    </p:cNvSpPr>
                    <p:nvPr/>
                  </p:nvSpPr>
                  <p:spPr bwMode="auto">
                    <a:xfrm>
                      <a:off x="1094" y="326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4" name="Freeform 2736"/>
                    <p:cNvSpPr>
                      <a:spLocks/>
                    </p:cNvSpPr>
                    <p:nvPr/>
                  </p:nvSpPr>
                  <p:spPr bwMode="auto">
                    <a:xfrm>
                      <a:off x="1096" y="326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2 w 4"/>
                        <a:gd name="T3" fmla="*/ 2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0 h 4"/>
                        <a:gd name="T12" fmla="*/ 3 w 4"/>
                        <a:gd name="T13" fmla="*/ 1 h 4"/>
                        <a:gd name="T14" fmla="*/ 4 w 4"/>
                        <a:gd name="T15" fmla="*/ 1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2 h 4"/>
                        <a:gd name="T22" fmla="*/ 4 w 4"/>
                        <a:gd name="T23" fmla="*/ 2 h 4"/>
                        <a:gd name="T24" fmla="*/ 3 w 4"/>
                        <a:gd name="T25" fmla="*/ 2 h 4"/>
                        <a:gd name="T26" fmla="*/ 3 w 4"/>
                        <a:gd name="T27" fmla="*/ 3 h 4"/>
                        <a:gd name="T28" fmla="*/ 2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2 h 4"/>
                        <a:gd name="T40" fmla="*/ 3 w 4"/>
                        <a:gd name="T41" fmla="*/ 2 h 4"/>
                        <a:gd name="T42" fmla="*/ 3 w 4"/>
                        <a:gd name="T43" fmla="*/ 2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1 h 4"/>
                        <a:gd name="T50" fmla="*/ 3 w 4"/>
                        <a:gd name="T51" fmla="*/ 1 h 4"/>
                        <a:gd name="T52" fmla="*/ 3 w 4"/>
                        <a:gd name="T53" fmla="*/ 1 h 4"/>
                        <a:gd name="T54" fmla="*/ 2 w 4"/>
                        <a:gd name="T55" fmla="*/ 1 h 4"/>
                        <a:gd name="T56" fmla="*/ 2 w 4"/>
                        <a:gd name="T57" fmla="*/ 1 h 4"/>
                        <a:gd name="T58" fmla="*/ 2 w 4"/>
                        <a:gd name="T59" fmla="*/ 1 h 4"/>
                        <a:gd name="T60" fmla="*/ 2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5" name="Freeform 2737"/>
                    <p:cNvSpPr>
                      <a:spLocks/>
                    </p:cNvSpPr>
                    <p:nvPr/>
                  </p:nvSpPr>
                  <p:spPr bwMode="auto">
                    <a:xfrm>
                      <a:off x="1100" y="3260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6" name="Freeform 2738"/>
                    <p:cNvSpPr>
                      <a:spLocks/>
                    </p:cNvSpPr>
                    <p:nvPr/>
                  </p:nvSpPr>
                  <p:spPr bwMode="auto">
                    <a:xfrm>
                      <a:off x="1101" y="326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7" name="Freeform 2739"/>
                    <p:cNvSpPr>
                      <a:spLocks/>
                    </p:cNvSpPr>
                    <p:nvPr/>
                  </p:nvSpPr>
                  <p:spPr bwMode="auto">
                    <a:xfrm>
                      <a:off x="1104" y="326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8" name="Freeform 2740"/>
                    <p:cNvSpPr>
                      <a:spLocks/>
                    </p:cNvSpPr>
                    <p:nvPr/>
                  </p:nvSpPr>
                  <p:spPr bwMode="auto">
                    <a:xfrm>
                      <a:off x="1104" y="326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89" name="Freeform 2741"/>
                    <p:cNvSpPr>
                      <a:spLocks/>
                    </p:cNvSpPr>
                    <p:nvPr/>
                  </p:nvSpPr>
                  <p:spPr bwMode="auto">
                    <a:xfrm>
                      <a:off x="1107" y="326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0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0" name="Freeform 2742"/>
                    <p:cNvSpPr>
                      <a:spLocks/>
                    </p:cNvSpPr>
                    <p:nvPr/>
                  </p:nvSpPr>
                  <p:spPr bwMode="auto">
                    <a:xfrm>
                      <a:off x="1107" y="326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2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1" name="Freeform 2743"/>
                    <p:cNvSpPr>
                      <a:spLocks/>
                    </p:cNvSpPr>
                    <p:nvPr/>
                  </p:nvSpPr>
                  <p:spPr bwMode="auto">
                    <a:xfrm>
                      <a:off x="1109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3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1 w 2"/>
                        <a:gd name="T23" fmla="*/ 2 h 3"/>
                        <a:gd name="T24" fmla="*/ 1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1 h 3"/>
                        <a:gd name="T30" fmla="*/ 0 w 2"/>
                        <a:gd name="T31" fmla="*/ 1 h 3"/>
                        <a:gd name="T32" fmla="*/ 0 w 2"/>
                        <a:gd name="T33" fmla="*/ 1 h 3"/>
                        <a:gd name="T34" fmla="*/ 0 w 2"/>
                        <a:gd name="T35" fmla="*/ 1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1 w 2"/>
                        <a:gd name="T47" fmla="*/ 0 h 3"/>
                        <a:gd name="T48" fmla="*/ 1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2 w 2"/>
                        <a:gd name="T55" fmla="*/ 0 h 3"/>
                        <a:gd name="T56" fmla="*/ 1 w 2"/>
                        <a:gd name="T57" fmla="*/ 0 h 3"/>
                        <a:gd name="T58" fmla="*/ 1 w 2"/>
                        <a:gd name="T59" fmla="*/ 0 h 3"/>
                        <a:gd name="T60" fmla="*/ 1 w 2"/>
                        <a:gd name="T61" fmla="*/ 0 h 3"/>
                        <a:gd name="T62" fmla="*/ 1 w 2"/>
                        <a:gd name="T63" fmla="*/ 0 h 3"/>
                        <a:gd name="T64" fmla="*/ 1 w 2"/>
                        <a:gd name="T65" fmla="*/ 0 h 3"/>
                        <a:gd name="T66" fmla="*/ 1 w 2"/>
                        <a:gd name="T67" fmla="*/ 0 h 3"/>
                        <a:gd name="T68" fmla="*/ 0 w 2"/>
                        <a:gd name="T69" fmla="*/ 0 h 3"/>
                        <a:gd name="T70" fmla="*/ 0 w 2"/>
                        <a:gd name="T71" fmla="*/ 0 h 3"/>
                        <a:gd name="T72" fmla="*/ 0 w 2"/>
                        <a:gd name="T73" fmla="*/ 0 h 3"/>
                        <a:gd name="T74" fmla="*/ 0 w 2"/>
                        <a:gd name="T75" fmla="*/ 1 h 3"/>
                        <a:gd name="T76" fmla="*/ 0 w 2"/>
                        <a:gd name="T77" fmla="*/ 1 h 3"/>
                        <a:gd name="T78" fmla="*/ 0 w 2"/>
                        <a:gd name="T79" fmla="*/ 1 h 3"/>
                        <a:gd name="T80" fmla="*/ 0 w 2"/>
                        <a:gd name="T81" fmla="*/ 1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2 h 3"/>
                        <a:gd name="T88" fmla="*/ 2 w 2"/>
                        <a:gd name="T89" fmla="*/ 2 h 3"/>
                        <a:gd name="T90" fmla="*/ 2 w 2"/>
                        <a:gd name="T91" fmla="*/ 2 h 3"/>
                        <a:gd name="T92" fmla="*/ 2 w 2"/>
                        <a:gd name="T93" fmla="*/ 2 h 3"/>
                        <a:gd name="T94" fmla="*/ 2 w 2"/>
                        <a:gd name="T95" fmla="*/ 3 h 3"/>
                        <a:gd name="T96" fmla="*/ 1 w 2"/>
                        <a:gd name="T97" fmla="*/ 3 h 3"/>
                        <a:gd name="T98" fmla="*/ 1 w 2"/>
                        <a:gd name="T99" fmla="*/ 3 h 3"/>
                        <a:gd name="T100" fmla="*/ 1 w 2"/>
                        <a:gd name="T101" fmla="*/ 3 h 3"/>
                        <a:gd name="T102" fmla="*/ 0 w 2"/>
                        <a:gd name="T103" fmla="*/ 3 h 3"/>
                        <a:gd name="T104" fmla="*/ 0 w 2"/>
                        <a:gd name="T105" fmla="*/ 3 h 3"/>
                        <a:gd name="T106" fmla="*/ 0 w 2"/>
                        <a:gd name="T107" fmla="*/ 3 h 3"/>
                        <a:gd name="T108" fmla="*/ 0 w 2"/>
                        <a:gd name="T109" fmla="*/ 3 h 3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3"/>
                        <a:gd name="T167" fmla="*/ 2 w 2"/>
                        <a:gd name="T168" fmla="*/ 3 h 3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3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2" name="Freeform 27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1" y="3388"/>
                      <a:ext cx="4" cy="3"/>
                    </a:xfrm>
                    <a:custGeom>
                      <a:avLst/>
                      <a:gdLst>
                        <a:gd name="T0" fmla="*/ 2 w 4"/>
                        <a:gd name="T1" fmla="*/ 0 h 3"/>
                        <a:gd name="T2" fmla="*/ 2 w 4"/>
                        <a:gd name="T3" fmla="*/ 0 h 3"/>
                        <a:gd name="T4" fmla="*/ 2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2 w 4"/>
                        <a:gd name="T11" fmla="*/ 2 h 3"/>
                        <a:gd name="T12" fmla="*/ 2 w 4"/>
                        <a:gd name="T13" fmla="*/ 3 h 3"/>
                        <a:gd name="T14" fmla="*/ 2 w 4"/>
                        <a:gd name="T15" fmla="*/ 3 h 3"/>
                        <a:gd name="T16" fmla="*/ 2 w 4"/>
                        <a:gd name="T17" fmla="*/ 2 h 3"/>
                        <a:gd name="T18" fmla="*/ 0 w 4"/>
                        <a:gd name="T19" fmla="*/ 2 h 3"/>
                        <a:gd name="T20" fmla="*/ 2 w 4"/>
                        <a:gd name="T21" fmla="*/ 0 h 3"/>
                        <a:gd name="T22" fmla="*/ 2 w 4"/>
                        <a:gd name="T23" fmla="*/ 2 h 3"/>
                        <a:gd name="T24" fmla="*/ 2 w 4"/>
                        <a:gd name="T25" fmla="*/ 1 h 3"/>
                        <a:gd name="T26" fmla="*/ 1 w 4"/>
                        <a:gd name="T27" fmla="*/ 2 h 3"/>
                        <a:gd name="T28" fmla="*/ 2 w 4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3"/>
                        <a:gd name="T47" fmla="*/ 4 w 4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3" name="Freeform 2745"/>
                    <p:cNvSpPr>
                      <a:spLocks/>
                    </p:cNvSpPr>
                    <p:nvPr/>
                  </p:nvSpPr>
                  <p:spPr bwMode="auto">
                    <a:xfrm>
                      <a:off x="1117" y="3388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2 h 5"/>
                        <a:gd name="T12" fmla="*/ 0 w 1"/>
                        <a:gd name="T13" fmla="*/ 3 h 5"/>
                        <a:gd name="T14" fmla="*/ 0 w 1"/>
                        <a:gd name="T15" fmla="*/ 3 h 5"/>
                        <a:gd name="T16" fmla="*/ 0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4" name="Freeform 274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8" y="3388"/>
                      <a:ext cx="4" cy="3"/>
                    </a:xfrm>
                    <a:custGeom>
                      <a:avLst/>
                      <a:gdLst>
                        <a:gd name="T0" fmla="*/ 2 w 4"/>
                        <a:gd name="T1" fmla="*/ 3 h 3"/>
                        <a:gd name="T2" fmla="*/ 2 w 4"/>
                        <a:gd name="T3" fmla="*/ 3 h 3"/>
                        <a:gd name="T4" fmla="*/ 3 w 4"/>
                        <a:gd name="T5" fmla="*/ 2 h 3"/>
                        <a:gd name="T6" fmla="*/ 3 w 4"/>
                        <a:gd name="T7" fmla="*/ 2 h 3"/>
                        <a:gd name="T8" fmla="*/ 2 w 4"/>
                        <a:gd name="T9" fmla="*/ 2 h 3"/>
                        <a:gd name="T10" fmla="*/ 2 w 4"/>
                        <a:gd name="T11" fmla="*/ 2 h 3"/>
                        <a:gd name="T12" fmla="*/ 2 w 4"/>
                        <a:gd name="T13" fmla="*/ 1 h 3"/>
                        <a:gd name="T14" fmla="*/ 0 w 4"/>
                        <a:gd name="T15" fmla="*/ 1 h 3"/>
                        <a:gd name="T16" fmla="*/ 0 w 4"/>
                        <a:gd name="T17" fmla="*/ 1 h 3"/>
                        <a:gd name="T18" fmla="*/ 0 w 4"/>
                        <a:gd name="T19" fmla="*/ 0 h 3"/>
                        <a:gd name="T20" fmla="*/ 0 w 4"/>
                        <a:gd name="T21" fmla="*/ 0 h 3"/>
                        <a:gd name="T22" fmla="*/ 2 w 4"/>
                        <a:gd name="T23" fmla="*/ 0 h 3"/>
                        <a:gd name="T24" fmla="*/ 2 w 4"/>
                        <a:gd name="T25" fmla="*/ 0 h 3"/>
                        <a:gd name="T26" fmla="*/ 2 w 4"/>
                        <a:gd name="T27" fmla="*/ 0 h 3"/>
                        <a:gd name="T28" fmla="*/ 2 w 4"/>
                        <a:gd name="T29" fmla="*/ 0 h 3"/>
                        <a:gd name="T30" fmla="*/ 3 w 4"/>
                        <a:gd name="T31" fmla="*/ 0 h 3"/>
                        <a:gd name="T32" fmla="*/ 3 w 4"/>
                        <a:gd name="T33" fmla="*/ 0 h 3"/>
                        <a:gd name="T34" fmla="*/ 3 w 4"/>
                        <a:gd name="T35" fmla="*/ 0 h 3"/>
                        <a:gd name="T36" fmla="*/ 3 w 4"/>
                        <a:gd name="T37" fmla="*/ 0 h 3"/>
                        <a:gd name="T38" fmla="*/ 3 w 4"/>
                        <a:gd name="T39" fmla="*/ 0 h 3"/>
                        <a:gd name="T40" fmla="*/ 4 w 4"/>
                        <a:gd name="T41" fmla="*/ 1 h 3"/>
                        <a:gd name="T42" fmla="*/ 4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2 h 3"/>
                        <a:gd name="T50" fmla="*/ 2 w 4"/>
                        <a:gd name="T51" fmla="*/ 3 h 3"/>
                        <a:gd name="T52" fmla="*/ 2 w 4"/>
                        <a:gd name="T53" fmla="*/ 1 h 3"/>
                        <a:gd name="T54" fmla="*/ 3 w 4"/>
                        <a:gd name="T55" fmla="*/ 1 h 3"/>
                        <a:gd name="T56" fmla="*/ 3 w 4"/>
                        <a:gd name="T57" fmla="*/ 1 h 3"/>
                        <a:gd name="T58" fmla="*/ 3 w 4"/>
                        <a:gd name="T59" fmla="*/ 1 h 3"/>
                        <a:gd name="T60" fmla="*/ 3 w 4"/>
                        <a:gd name="T61" fmla="*/ 1 h 3"/>
                        <a:gd name="T62" fmla="*/ 3 w 4"/>
                        <a:gd name="T63" fmla="*/ 0 h 3"/>
                        <a:gd name="T64" fmla="*/ 3 w 4"/>
                        <a:gd name="T65" fmla="*/ 0 h 3"/>
                        <a:gd name="T66" fmla="*/ 3 w 4"/>
                        <a:gd name="T67" fmla="*/ 0 h 3"/>
                        <a:gd name="T68" fmla="*/ 2 w 4"/>
                        <a:gd name="T69" fmla="*/ 0 h 3"/>
                        <a:gd name="T70" fmla="*/ 2 w 4"/>
                        <a:gd name="T71" fmla="*/ 0 h 3"/>
                        <a:gd name="T72" fmla="*/ 2 w 4"/>
                        <a:gd name="T73" fmla="*/ 0 h 3"/>
                        <a:gd name="T74" fmla="*/ 2 w 4"/>
                        <a:gd name="T75" fmla="*/ 0 h 3"/>
                        <a:gd name="T76" fmla="*/ 2 w 4"/>
                        <a:gd name="T77" fmla="*/ 1 h 3"/>
                        <a:gd name="T78" fmla="*/ 2 w 4"/>
                        <a:gd name="T79" fmla="*/ 1 h 3"/>
                        <a:gd name="T80" fmla="*/ 2 w 4"/>
                        <a:gd name="T81" fmla="*/ 1 h 3"/>
                        <a:gd name="T82" fmla="*/ 2 w 4"/>
                        <a:gd name="T83" fmla="*/ 1 h 3"/>
                        <a:gd name="T84" fmla="*/ 2 w 4"/>
                        <a:gd name="T85" fmla="*/ 1 h 3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3"/>
                        <a:gd name="T131" fmla="*/ 4 w 4"/>
                        <a:gd name="T132" fmla="*/ 3 h 3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3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close/>
                          <a:moveTo>
                            <a:pt x="2" y="1"/>
                          </a:move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5" name="Freeform 2747"/>
                    <p:cNvSpPr>
                      <a:spLocks/>
                    </p:cNvSpPr>
                    <p:nvPr/>
                  </p:nvSpPr>
                  <p:spPr bwMode="auto">
                    <a:xfrm>
                      <a:off x="1122" y="339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1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6" name="Freeform 27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3" y="3388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2 h 3"/>
                        <a:gd name="T2" fmla="*/ 4 w 4"/>
                        <a:gd name="T3" fmla="*/ 2 h 3"/>
                        <a:gd name="T4" fmla="*/ 4 w 4"/>
                        <a:gd name="T5" fmla="*/ 3 h 3"/>
                        <a:gd name="T6" fmla="*/ 3 w 4"/>
                        <a:gd name="T7" fmla="*/ 3 h 3"/>
                        <a:gd name="T8" fmla="*/ 1 w 4"/>
                        <a:gd name="T9" fmla="*/ 3 h 3"/>
                        <a:gd name="T10" fmla="*/ 0 w 4"/>
                        <a:gd name="T11" fmla="*/ 3 h 3"/>
                        <a:gd name="T12" fmla="*/ 0 w 4"/>
                        <a:gd name="T13" fmla="*/ 2 h 3"/>
                        <a:gd name="T14" fmla="*/ 1 w 4"/>
                        <a:gd name="T15" fmla="*/ 2 h 3"/>
                        <a:gd name="T16" fmla="*/ 1 w 4"/>
                        <a:gd name="T17" fmla="*/ 1 h 3"/>
                        <a:gd name="T18" fmla="*/ 1 w 4"/>
                        <a:gd name="T19" fmla="*/ 1 h 3"/>
                        <a:gd name="T20" fmla="*/ 1 w 4"/>
                        <a:gd name="T21" fmla="*/ 0 h 3"/>
                        <a:gd name="T22" fmla="*/ 1 w 4"/>
                        <a:gd name="T23" fmla="*/ 0 h 3"/>
                        <a:gd name="T24" fmla="*/ 1 w 4"/>
                        <a:gd name="T25" fmla="*/ 0 h 3"/>
                        <a:gd name="T26" fmla="*/ 3 w 4"/>
                        <a:gd name="T27" fmla="*/ 0 h 3"/>
                        <a:gd name="T28" fmla="*/ 3 w 4"/>
                        <a:gd name="T29" fmla="*/ 0 h 3"/>
                        <a:gd name="T30" fmla="*/ 4 w 4"/>
                        <a:gd name="T31" fmla="*/ 0 h 3"/>
                        <a:gd name="T32" fmla="*/ 4 w 4"/>
                        <a:gd name="T33" fmla="*/ 1 h 3"/>
                        <a:gd name="T34" fmla="*/ 3 w 4"/>
                        <a:gd name="T35" fmla="*/ 1 h 3"/>
                        <a:gd name="T36" fmla="*/ 3 w 4"/>
                        <a:gd name="T37" fmla="*/ 0 h 3"/>
                        <a:gd name="T38" fmla="*/ 1 w 4"/>
                        <a:gd name="T39" fmla="*/ 0 h 3"/>
                        <a:gd name="T40" fmla="*/ 1 w 4"/>
                        <a:gd name="T41" fmla="*/ 1 h 3"/>
                        <a:gd name="T42" fmla="*/ 1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1 h 3"/>
                        <a:gd name="T50" fmla="*/ 3 w 4"/>
                        <a:gd name="T51" fmla="*/ 1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1 w 4"/>
                        <a:gd name="T57" fmla="*/ 2 h 3"/>
                        <a:gd name="T58" fmla="*/ 1 w 4"/>
                        <a:gd name="T59" fmla="*/ 2 h 3"/>
                        <a:gd name="T60" fmla="*/ 1 w 4"/>
                        <a:gd name="T61" fmla="*/ 2 h 3"/>
                        <a:gd name="T62" fmla="*/ 1 w 4"/>
                        <a:gd name="T63" fmla="*/ 3 h 3"/>
                        <a:gd name="T64" fmla="*/ 1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3 w 4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close/>
                          <a:moveTo>
                            <a:pt x="3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7" name="Rectangle 27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27" y="3390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8" name="Freeform 2750"/>
                    <p:cNvSpPr>
                      <a:spLocks/>
                    </p:cNvSpPr>
                    <p:nvPr/>
                  </p:nvSpPr>
                  <p:spPr bwMode="auto">
                    <a:xfrm>
                      <a:off x="1129" y="3388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499" name="Freeform 275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1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1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0" name="Rectangle 27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37" y="3391"/>
                      <a:ext cx="1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1" name="Freeform 27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38" y="3388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2 h 3"/>
                        <a:gd name="T2" fmla="*/ 2 w 2"/>
                        <a:gd name="T3" fmla="*/ 2 h 3"/>
                        <a:gd name="T4" fmla="*/ 2 w 2"/>
                        <a:gd name="T5" fmla="*/ 3 h 3"/>
                        <a:gd name="T6" fmla="*/ 2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0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1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1 w 2"/>
                        <a:gd name="T47" fmla="*/ 1 h 3"/>
                        <a:gd name="T48" fmla="*/ 2 w 2"/>
                        <a:gd name="T49" fmla="*/ 1 h 3"/>
                        <a:gd name="T50" fmla="*/ 2 w 2"/>
                        <a:gd name="T51" fmla="*/ 1 h 3"/>
                        <a:gd name="T52" fmla="*/ 2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2 h 3"/>
                        <a:gd name="T58" fmla="*/ 0 w 2"/>
                        <a:gd name="T59" fmla="*/ 2 h 3"/>
                        <a:gd name="T60" fmla="*/ 0 w 2"/>
                        <a:gd name="T61" fmla="*/ 2 h 3"/>
                        <a:gd name="T62" fmla="*/ 0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1 w 2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2" name="Freeform 2754"/>
                    <p:cNvSpPr>
                      <a:spLocks/>
                    </p:cNvSpPr>
                    <p:nvPr/>
                  </p:nvSpPr>
                  <p:spPr bwMode="auto">
                    <a:xfrm>
                      <a:off x="1141" y="3388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0 w 2"/>
                        <a:gd name="T23" fmla="*/ 0 h 5"/>
                        <a:gd name="T24" fmla="*/ 0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2 h 5"/>
                        <a:gd name="T32" fmla="*/ 0 w 2"/>
                        <a:gd name="T33" fmla="*/ 3 h 5"/>
                        <a:gd name="T34" fmla="*/ 0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3" name="Freeform 27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44" y="3389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0 w 1"/>
                        <a:gd name="T41" fmla="*/ 2 h 2"/>
                        <a:gd name="T42" fmla="*/ 0 w 1"/>
                        <a:gd name="T43" fmla="*/ 2 h 2"/>
                        <a:gd name="T44" fmla="*/ 0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4" name="Freeform 2756"/>
                    <p:cNvSpPr>
                      <a:spLocks/>
                    </p:cNvSpPr>
                    <p:nvPr/>
                  </p:nvSpPr>
                  <p:spPr bwMode="auto">
                    <a:xfrm>
                      <a:off x="1146" y="3388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3 w 4"/>
                        <a:gd name="T37" fmla="*/ 2 h 3"/>
                        <a:gd name="T38" fmla="*/ 3 w 4"/>
                        <a:gd name="T39" fmla="*/ 1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0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5" name="Freeform 2757"/>
                    <p:cNvSpPr>
                      <a:spLocks/>
                    </p:cNvSpPr>
                    <p:nvPr/>
                  </p:nvSpPr>
                  <p:spPr bwMode="auto">
                    <a:xfrm>
                      <a:off x="1150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1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2 w 2"/>
                        <a:gd name="T39" fmla="*/ 1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0 h 3"/>
                        <a:gd name="T48" fmla="*/ 2 w 2"/>
                        <a:gd name="T49" fmla="*/ 0 h 3"/>
                        <a:gd name="T50" fmla="*/ 2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6" name="Freeform 27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54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7" name="Freeform 275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56" y="3388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2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2 w 4"/>
                        <a:gd name="T67" fmla="*/ 3 h 3"/>
                        <a:gd name="T68" fmla="*/ 2 w 4"/>
                        <a:gd name="T69" fmla="*/ 3 h 3"/>
                        <a:gd name="T70" fmla="*/ 2 w 4"/>
                        <a:gd name="T71" fmla="*/ 2 h 3"/>
                        <a:gd name="T72" fmla="*/ 4 w 4"/>
                        <a:gd name="T73" fmla="*/ 2 h 3"/>
                        <a:gd name="T74" fmla="*/ 4 w 4"/>
                        <a:gd name="T75" fmla="*/ 2 h 3"/>
                        <a:gd name="T76" fmla="*/ 4 w 4"/>
                        <a:gd name="T77" fmla="*/ 1 h 3"/>
                        <a:gd name="T78" fmla="*/ 2 w 4"/>
                        <a:gd name="T79" fmla="*/ 1 h 3"/>
                        <a:gd name="T80" fmla="*/ 2 w 4"/>
                        <a:gd name="T81" fmla="*/ 0 h 3"/>
                        <a:gd name="T82" fmla="*/ 2 w 4"/>
                        <a:gd name="T83" fmla="*/ 0 h 3"/>
                        <a:gd name="T84" fmla="*/ 2 w 4"/>
                        <a:gd name="T85" fmla="*/ 0 h 3"/>
                        <a:gd name="T86" fmla="*/ 2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8" name="Freeform 27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0" y="3388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1 w 3"/>
                        <a:gd name="T51" fmla="*/ 2 h 3"/>
                        <a:gd name="T52" fmla="*/ 1 w 3"/>
                        <a:gd name="T53" fmla="*/ 2 h 3"/>
                        <a:gd name="T54" fmla="*/ 1 w 3"/>
                        <a:gd name="T55" fmla="*/ 2 h 3"/>
                        <a:gd name="T56" fmla="*/ 1 w 3"/>
                        <a:gd name="T57" fmla="*/ 3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2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2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1 h 3"/>
                        <a:gd name="T78" fmla="*/ 2 w 3"/>
                        <a:gd name="T79" fmla="*/ 1 h 3"/>
                        <a:gd name="T80" fmla="*/ 2 w 3"/>
                        <a:gd name="T81" fmla="*/ 0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1 w 3"/>
                        <a:gd name="T87" fmla="*/ 0 h 3"/>
                        <a:gd name="T88" fmla="*/ 1 w 3"/>
                        <a:gd name="T89" fmla="*/ 0 h 3"/>
                        <a:gd name="T90" fmla="*/ 1 w 3"/>
                        <a:gd name="T91" fmla="*/ 0 h 3"/>
                        <a:gd name="T92" fmla="*/ 1 w 3"/>
                        <a:gd name="T93" fmla="*/ 0 h 3"/>
                        <a:gd name="T94" fmla="*/ 1 w 3"/>
                        <a:gd name="T95" fmla="*/ 1 h 3"/>
                        <a:gd name="T96" fmla="*/ 1 w 3"/>
                        <a:gd name="T97" fmla="*/ 1 h 3"/>
                        <a:gd name="T98" fmla="*/ 1 w 3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09" name="Freeform 2761"/>
                    <p:cNvSpPr>
                      <a:spLocks/>
                    </p:cNvSpPr>
                    <p:nvPr/>
                  </p:nvSpPr>
                  <p:spPr bwMode="auto">
                    <a:xfrm>
                      <a:off x="1163" y="3388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0" name="Freeform 2762"/>
                    <p:cNvSpPr>
                      <a:spLocks/>
                    </p:cNvSpPr>
                    <p:nvPr/>
                  </p:nvSpPr>
                  <p:spPr bwMode="auto">
                    <a:xfrm>
                      <a:off x="1166" y="3388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2 w 3"/>
                        <a:gd name="T23" fmla="*/ 1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1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0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0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1" name="Freeform 27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9" y="3388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2 h 3"/>
                        <a:gd name="T2" fmla="*/ 3 w 3"/>
                        <a:gd name="T3" fmla="*/ 2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2 w 3"/>
                        <a:gd name="T9" fmla="*/ 3 h 3"/>
                        <a:gd name="T10" fmla="*/ 0 w 3"/>
                        <a:gd name="T11" fmla="*/ 3 h 3"/>
                        <a:gd name="T12" fmla="*/ 0 w 3"/>
                        <a:gd name="T13" fmla="*/ 2 h 3"/>
                        <a:gd name="T14" fmla="*/ 0 w 3"/>
                        <a:gd name="T15" fmla="*/ 2 h 3"/>
                        <a:gd name="T16" fmla="*/ 0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0 h 3"/>
                        <a:gd name="T22" fmla="*/ 2 w 3"/>
                        <a:gd name="T23" fmla="*/ 0 h 3"/>
                        <a:gd name="T24" fmla="*/ 2 w 3"/>
                        <a:gd name="T25" fmla="*/ 0 h 3"/>
                        <a:gd name="T26" fmla="*/ 3 w 3"/>
                        <a:gd name="T27" fmla="*/ 0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1 h 3"/>
                        <a:gd name="T34" fmla="*/ 3 w 3"/>
                        <a:gd name="T35" fmla="*/ 1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1 h 3"/>
                        <a:gd name="T50" fmla="*/ 3 w 3"/>
                        <a:gd name="T51" fmla="*/ 1 h 3"/>
                        <a:gd name="T52" fmla="*/ 3 w 3"/>
                        <a:gd name="T53" fmla="*/ 0 h 3"/>
                        <a:gd name="T54" fmla="*/ 2 w 3"/>
                        <a:gd name="T55" fmla="*/ 0 h 3"/>
                        <a:gd name="T56" fmla="*/ 2 w 3"/>
                        <a:gd name="T57" fmla="*/ 2 h 3"/>
                        <a:gd name="T58" fmla="*/ 0 w 3"/>
                        <a:gd name="T59" fmla="*/ 2 h 3"/>
                        <a:gd name="T60" fmla="*/ 0 w 3"/>
                        <a:gd name="T61" fmla="*/ 2 h 3"/>
                        <a:gd name="T62" fmla="*/ 2 w 3"/>
                        <a:gd name="T63" fmla="*/ 3 h 3"/>
                        <a:gd name="T64" fmla="*/ 2 w 3"/>
                        <a:gd name="T65" fmla="*/ 3 h 3"/>
                        <a:gd name="T66" fmla="*/ 3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3 w 3"/>
                        <a:gd name="T73" fmla="*/ 2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close/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2" name="Freeform 27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1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1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3" name="Freeform 27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7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w 2"/>
                        <a:gd name="T51" fmla="*/ 2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1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1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4" name="Freeform 27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9" y="3388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2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2 w 4"/>
                        <a:gd name="T63" fmla="*/ 3 h 3"/>
                        <a:gd name="T64" fmla="*/ 2 w 4"/>
                        <a:gd name="T65" fmla="*/ 3 h 3"/>
                        <a:gd name="T66" fmla="*/ 2 w 4"/>
                        <a:gd name="T67" fmla="*/ 3 h 3"/>
                        <a:gd name="T68" fmla="*/ 2 w 4"/>
                        <a:gd name="T69" fmla="*/ 3 h 3"/>
                        <a:gd name="T70" fmla="*/ 2 w 4"/>
                        <a:gd name="T71" fmla="*/ 2 h 3"/>
                        <a:gd name="T72" fmla="*/ 2 w 4"/>
                        <a:gd name="T73" fmla="*/ 2 h 3"/>
                        <a:gd name="T74" fmla="*/ 2 w 4"/>
                        <a:gd name="T75" fmla="*/ 2 h 3"/>
                        <a:gd name="T76" fmla="*/ 2 w 4"/>
                        <a:gd name="T77" fmla="*/ 1 h 3"/>
                        <a:gd name="T78" fmla="*/ 2 w 4"/>
                        <a:gd name="T79" fmla="*/ 1 h 3"/>
                        <a:gd name="T80" fmla="*/ 2 w 4"/>
                        <a:gd name="T81" fmla="*/ 0 h 3"/>
                        <a:gd name="T82" fmla="*/ 2 w 4"/>
                        <a:gd name="T83" fmla="*/ 0 h 3"/>
                        <a:gd name="T84" fmla="*/ 2 w 4"/>
                        <a:gd name="T85" fmla="*/ 0 h 3"/>
                        <a:gd name="T86" fmla="*/ 2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5" name="Freeform 2767"/>
                    <p:cNvSpPr>
                      <a:spLocks/>
                    </p:cNvSpPr>
                    <p:nvPr/>
                  </p:nvSpPr>
                  <p:spPr bwMode="auto">
                    <a:xfrm>
                      <a:off x="1109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3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1 w 2"/>
                        <a:gd name="T23" fmla="*/ 2 h 3"/>
                        <a:gd name="T24" fmla="*/ 1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1 h 3"/>
                        <a:gd name="T30" fmla="*/ 0 w 2"/>
                        <a:gd name="T31" fmla="*/ 1 h 3"/>
                        <a:gd name="T32" fmla="*/ 0 w 2"/>
                        <a:gd name="T33" fmla="*/ 1 h 3"/>
                        <a:gd name="T34" fmla="*/ 0 w 2"/>
                        <a:gd name="T35" fmla="*/ 1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1 w 2"/>
                        <a:gd name="T47" fmla="*/ 0 h 3"/>
                        <a:gd name="T48" fmla="*/ 1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2 w 2"/>
                        <a:gd name="T55" fmla="*/ 0 h 3"/>
                        <a:gd name="T56" fmla="*/ 1 w 2"/>
                        <a:gd name="T57" fmla="*/ 0 h 3"/>
                        <a:gd name="T58" fmla="*/ 1 w 2"/>
                        <a:gd name="T59" fmla="*/ 0 h 3"/>
                        <a:gd name="T60" fmla="*/ 1 w 2"/>
                        <a:gd name="T61" fmla="*/ 0 h 3"/>
                        <a:gd name="T62" fmla="*/ 1 w 2"/>
                        <a:gd name="T63" fmla="*/ 0 h 3"/>
                        <a:gd name="T64" fmla="*/ 1 w 2"/>
                        <a:gd name="T65" fmla="*/ 0 h 3"/>
                        <a:gd name="T66" fmla="*/ 1 w 2"/>
                        <a:gd name="T67" fmla="*/ 0 h 3"/>
                        <a:gd name="T68" fmla="*/ 0 w 2"/>
                        <a:gd name="T69" fmla="*/ 0 h 3"/>
                        <a:gd name="T70" fmla="*/ 0 w 2"/>
                        <a:gd name="T71" fmla="*/ 0 h 3"/>
                        <a:gd name="T72" fmla="*/ 0 w 2"/>
                        <a:gd name="T73" fmla="*/ 0 h 3"/>
                        <a:gd name="T74" fmla="*/ 0 w 2"/>
                        <a:gd name="T75" fmla="*/ 1 h 3"/>
                        <a:gd name="T76" fmla="*/ 0 w 2"/>
                        <a:gd name="T77" fmla="*/ 1 h 3"/>
                        <a:gd name="T78" fmla="*/ 0 w 2"/>
                        <a:gd name="T79" fmla="*/ 1 h 3"/>
                        <a:gd name="T80" fmla="*/ 0 w 2"/>
                        <a:gd name="T81" fmla="*/ 1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2 h 3"/>
                        <a:gd name="T88" fmla="*/ 2 w 2"/>
                        <a:gd name="T89" fmla="*/ 2 h 3"/>
                        <a:gd name="T90" fmla="*/ 2 w 2"/>
                        <a:gd name="T91" fmla="*/ 2 h 3"/>
                        <a:gd name="T92" fmla="*/ 2 w 2"/>
                        <a:gd name="T93" fmla="*/ 2 h 3"/>
                        <a:gd name="T94" fmla="*/ 2 w 2"/>
                        <a:gd name="T95" fmla="*/ 3 h 3"/>
                        <a:gd name="T96" fmla="*/ 1 w 2"/>
                        <a:gd name="T97" fmla="*/ 3 h 3"/>
                        <a:gd name="T98" fmla="*/ 1 w 2"/>
                        <a:gd name="T99" fmla="*/ 3 h 3"/>
                        <a:gd name="T100" fmla="*/ 1 w 2"/>
                        <a:gd name="T101" fmla="*/ 3 h 3"/>
                        <a:gd name="T102" fmla="*/ 0 w 2"/>
                        <a:gd name="T103" fmla="*/ 3 h 3"/>
                        <a:gd name="T104" fmla="*/ 0 w 2"/>
                        <a:gd name="T105" fmla="*/ 3 h 3"/>
                        <a:gd name="T106" fmla="*/ 0 w 2"/>
                        <a:gd name="T107" fmla="*/ 3 h 3"/>
                        <a:gd name="T108" fmla="*/ 0 w 2"/>
                        <a:gd name="T109" fmla="*/ 3 h 3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3"/>
                        <a:gd name="T167" fmla="*/ 2 w 2"/>
                        <a:gd name="T168" fmla="*/ 3 h 3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3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6" name="Freeform 2768"/>
                    <p:cNvSpPr>
                      <a:spLocks/>
                    </p:cNvSpPr>
                    <p:nvPr/>
                  </p:nvSpPr>
                  <p:spPr bwMode="auto">
                    <a:xfrm>
                      <a:off x="1111" y="3388"/>
                      <a:ext cx="4" cy="3"/>
                    </a:xfrm>
                    <a:custGeom>
                      <a:avLst/>
                      <a:gdLst>
                        <a:gd name="T0" fmla="*/ 2 w 4"/>
                        <a:gd name="T1" fmla="*/ 0 h 3"/>
                        <a:gd name="T2" fmla="*/ 2 w 4"/>
                        <a:gd name="T3" fmla="*/ 0 h 3"/>
                        <a:gd name="T4" fmla="*/ 2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2 w 4"/>
                        <a:gd name="T11" fmla="*/ 2 h 3"/>
                        <a:gd name="T12" fmla="*/ 2 w 4"/>
                        <a:gd name="T13" fmla="*/ 3 h 3"/>
                        <a:gd name="T14" fmla="*/ 2 w 4"/>
                        <a:gd name="T15" fmla="*/ 3 h 3"/>
                        <a:gd name="T16" fmla="*/ 2 w 4"/>
                        <a:gd name="T17" fmla="*/ 2 h 3"/>
                        <a:gd name="T18" fmla="*/ 0 w 4"/>
                        <a:gd name="T19" fmla="*/ 2 h 3"/>
                        <a:gd name="T20" fmla="*/ 2 w 4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3"/>
                        <a:gd name="T35" fmla="*/ 4 w 4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7" name="Freeform 2769"/>
                    <p:cNvSpPr>
                      <a:spLocks/>
                    </p:cNvSpPr>
                    <p:nvPr/>
                  </p:nvSpPr>
                  <p:spPr bwMode="auto">
                    <a:xfrm>
                      <a:off x="1112" y="338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8" name="Freeform 2770"/>
                    <p:cNvSpPr>
                      <a:spLocks/>
                    </p:cNvSpPr>
                    <p:nvPr/>
                  </p:nvSpPr>
                  <p:spPr bwMode="auto">
                    <a:xfrm>
                      <a:off x="1117" y="3388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2 h 5"/>
                        <a:gd name="T12" fmla="*/ 0 w 1"/>
                        <a:gd name="T13" fmla="*/ 3 h 5"/>
                        <a:gd name="T14" fmla="*/ 0 w 1"/>
                        <a:gd name="T15" fmla="*/ 3 h 5"/>
                        <a:gd name="T16" fmla="*/ 0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19" name="Freeform 2771"/>
                    <p:cNvSpPr>
                      <a:spLocks/>
                    </p:cNvSpPr>
                    <p:nvPr/>
                  </p:nvSpPr>
                  <p:spPr bwMode="auto">
                    <a:xfrm>
                      <a:off x="1118" y="3388"/>
                      <a:ext cx="4" cy="3"/>
                    </a:xfrm>
                    <a:custGeom>
                      <a:avLst/>
                      <a:gdLst>
                        <a:gd name="T0" fmla="*/ 2 w 4"/>
                        <a:gd name="T1" fmla="*/ 3 h 3"/>
                        <a:gd name="T2" fmla="*/ 2 w 4"/>
                        <a:gd name="T3" fmla="*/ 3 h 3"/>
                        <a:gd name="T4" fmla="*/ 3 w 4"/>
                        <a:gd name="T5" fmla="*/ 2 h 3"/>
                        <a:gd name="T6" fmla="*/ 3 w 4"/>
                        <a:gd name="T7" fmla="*/ 2 h 3"/>
                        <a:gd name="T8" fmla="*/ 2 w 4"/>
                        <a:gd name="T9" fmla="*/ 2 h 3"/>
                        <a:gd name="T10" fmla="*/ 2 w 4"/>
                        <a:gd name="T11" fmla="*/ 2 h 3"/>
                        <a:gd name="T12" fmla="*/ 2 w 4"/>
                        <a:gd name="T13" fmla="*/ 1 h 3"/>
                        <a:gd name="T14" fmla="*/ 0 w 4"/>
                        <a:gd name="T15" fmla="*/ 1 h 3"/>
                        <a:gd name="T16" fmla="*/ 0 w 4"/>
                        <a:gd name="T17" fmla="*/ 1 h 3"/>
                        <a:gd name="T18" fmla="*/ 0 w 4"/>
                        <a:gd name="T19" fmla="*/ 0 h 3"/>
                        <a:gd name="T20" fmla="*/ 0 w 4"/>
                        <a:gd name="T21" fmla="*/ 0 h 3"/>
                        <a:gd name="T22" fmla="*/ 2 w 4"/>
                        <a:gd name="T23" fmla="*/ 0 h 3"/>
                        <a:gd name="T24" fmla="*/ 2 w 4"/>
                        <a:gd name="T25" fmla="*/ 0 h 3"/>
                        <a:gd name="T26" fmla="*/ 2 w 4"/>
                        <a:gd name="T27" fmla="*/ 0 h 3"/>
                        <a:gd name="T28" fmla="*/ 2 w 4"/>
                        <a:gd name="T29" fmla="*/ 0 h 3"/>
                        <a:gd name="T30" fmla="*/ 3 w 4"/>
                        <a:gd name="T31" fmla="*/ 0 h 3"/>
                        <a:gd name="T32" fmla="*/ 3 w 4"/>
                        <a:gd name="T33" fmla="*/ 0 h 3"/>
                        <a:gd name="T34" fmla="*/ 3 w 4"/>
                        <a:gd name="T35" fmla="*/ 0 h 3"/>
                        <a:gd name="T36" fmla="*/ 3 w 4"/>
                        <a:gd name="T37" fmla="*/ 0 h 3"/>
                        <a:gd name="T38" fmla="*/ 3 w 4"/>
                        <a:gd name="T39" fmla="*/ 0 h 3"/>
                        <a:gd name="T40" fmla="*/ 4 w 4"/>
                        <a:gd name="T41" fmla="*/ 1 h 3"/>
                        <a:gd name="T42" fmla="*/ 4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1 h 3"/>
                        <a:gd name="T48" fmla="*/ 3 w 4"/>
                        <a:gd name="T49" fmla="*/ 2 h 3"/>
                        <a:gd name="T50" fmla="*/ 2 w 4"/>
                        <a:gd name="T51" fmla="*/ 3 h 3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3"/>
                        <a:gd name="T80" fmla="*/ 4 w 4"/>
                        <a:gd name="T81" fmla="*/ 3 h 3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3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0" name="Freeform 2772"/>
                    <p:cNvSpPr>
                      <a:spLocks/>
                    </p:cNvSpPr>
                    <p:nvPr/>
                  </p:nvSpPr>
                  <p:spPr bwMode="auto">
                    <a:xfrm>
                      <a:off x="1120" y="338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1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0 w 1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1" name="Freeform 2773"/>
                    <p:cNvSpPr>
                      <a:spLocks/>
                    </p:cNvSpPr>
                    <p:nvPr/>
                  </p:nvSpPr>
                  <p:spPr bwMode="auto">
                    <a:xfrm>
                      <a:off x="1122" y="339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0 w 1"/>
                        <a:gd name="T7" fmla="*/ 2 h 2"/>
                        <a:gd name="T8" fmla="*/ 1 w 1"/>
                        <a:gd name="T9" fmla="*/ 0 h 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2"/>
                        <a:gd name="T17" fmla="*/ 1 w 1"/>
                        <a:gd name="T18" fmla="*/ 2 h 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2" name="Freeform 2774"/>
                    <p:cNvSpPr>
                      <a:spLocks/>
                    </p:cNvSpPr>
                    <p:nvPr/>
                  </p:nvSpPr>
                  <p:spPr bwMode="auto">
                    <a:xfrm>
                      <a:off x="1123" y="3388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1 h 3"/>
                        <a:gd name="T2" fmla="*/ 3 w 4"/>
                        <a:gd name="T3" fmla="*/ 2 h 3"/>
                        <a:gd name="T4" fmla="*/ 4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4 w 4"/>
                        <a:gd name="T11" fmla="*/ 3 h 3"/>
                        <a:gd name="T12" fmla="*/ 4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3 h 3"/>
                        <a:gd name="T18" fmla="*/ 1 w 4"/>
                        <a:gd name="T19" fmla="*/ 3 h 3"/>
                        <a:gd name="T20" fmla="*/ 1 w 4"/>
                        <a:gd name="T21" fmla="*/ 3 h 3"/>
                        <a:gd name="T22" fmla="*/ 0 w 4"/>
                        <a:gd name="T23" fmla="*/ 3 h 3"/>
                        <a:gd name="T24" fmla="*/ 0 w 4"/>
                        <a:gd name="T25" fmla="*/ 2 h 3"/>
                        <a:gd name="T26" fmla="*/ 0 w 4"/>
                        <a:gd name="T27" fmla="*/ 2 h 3"/>
                        <a:gd name="T28" fmla="*/ 1 w 4"/>
                        <a:gd name="T29" fmla="*/ 2 h 3"/>
                        <a:gd name="T30" fmla="*/ 1 w 4"/>
                        <a:gd name="T31" fmla="*/ 2 h 3"/>
                        <a:gd name="T32" fmla="*/ 1 w 4"/>
                        <a:gd name="T33" fmla="*/ 1 h 3"/>
                        <a:gd name="T34" fmla="*/ 1 w 4"/>
                        <a:gd name="T35" fmla="*/ 1 h 3"/>
                        <a:gd name="T36" fmla="*/ 1 w 4"/>
                        <a:gd name="T37" fmla="*/ 1 h 3"/>
                        <a:gd name="T38" fmla="*/ 1 w 4"/>
                        <a:gd name="T39" fmla="*/ 1 h 3"/>
                        <a:gd name="T40" fmla="*/ 1 w 4"/>
                        <a:gd name="T41" fmla="*/ 1 h 3"/>
                        <a:gd name="T42" fmla="*/ 1 w 4"/>
                        <a:gd name="T43" fmla="*/ 0 h 3"/>
                        <a:gd name="T44" fmla="*/ 1 w 4"/>
                        <a:gd name="T45" fmla="*/ 0 h 3"/>
                        <a:gd name="T46" fmla="*/ 1 w 4"/>
                        <a:gd name="T47" fmla="*/ 0 h 3"/>
                        <a:gd name="T48" fmla="*/ 1 w 4"/>
                        <a:gd name="T49" fmla="*/ 0 h 3"/>
                        <a:gd name="T50" fmla="*/ 1 w 4"/>
                        <a:gd name="T51" fmla="*/ 0 h 3"/>
                        <a:gd name="T52" fmla="*/ 3 w 4"/>
                        <a:gd name="T53" fmla="*/ 0 h 3"/>
                        <a:gd name="T54" fmla="*/ 3 w 4"/>
                        <a:gd name="T55" fmla="*/ 0 h 3"/>
                        <a:gd name="T56" fmla="*/ 3 w 4"/>
                        <a:gd name="T57" fmla="*/ 0 h 3"/>
                        <a:gd name="T58" fmla="*/ 3 w 4"/>
                        <a:gd name="T59" fmla="*/ 0 h 3"/>
                        <a:gd name="T60" fmla="*/ 4 w 4"/>
                        <a:gd name="T61" fmla="*/ 0 h 3"/>
                        <a:gd name="T62" fmla="*/ 4 w 4"/>
                        <a:gd name="T63" fmla="*/ 0 h 3"/>
                        <a:gd name="T64" fmla="*/ 4 w 4"/>
                        <a:gd name="T65" fmla="*/ 1 h 3"/>
                        <a:gd name="T66" fmla="*/ 4 w 4"/>
                        <a:gd name="T67" fmla="*/ 1 h 3"/>
                        <a:gd name="T68" fmla="*/ 4 w 4"/>
                        <a:gd name="T69" fmla="*/ 1 h 3"/>
                        <a:gd name="T70" fmla="*/ 3 w 4"/>
                        <a:gd name="T71" fmla="*/ 1 h 3"/>
                        <a:gd name="T72" fmla="*/ 3 w 4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3"/>
                        <a:gd name="T113" fmla="*/ 4 w 4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3" name="Freeform 2775"/>
                    <p:cNvSpPr>
                      <a:spLocks/>
                    </p:cNvSpPr>
                    <p:nvPr/>
                  </p:nvSpPr>
                  <p:spPr bwMode="auto">
                    <a:xfrm>
                      <a:off x="1124" y="3388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2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4" name="Freeform 2776"/>
                    <p:cNvSpPr>
                      <a:spLocks/>
                    </p:cNvSpPr>
                    <p:nvPr/>
                  </p:nvSpPr>
                  <p:spPr bwMode="auto">
                    <a:xfrm>
                      <a:off x="1124" y="3390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2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5" name="Rectangle 27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27" y="3390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6" name="Freeform 2778"/>
                    <p:cNvSpPr>
                      <a:spLocks/>
                    </p:cNvSpPr>
                    <p:nvPr/>
                  </p:nvSpPr>
                  <p:spPr bwMode="auto">
                    <a:xfrm>
                      <a:off x="1129" y="3388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1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7" name="Freeform 2779"/>
                    <p:cNvSpPr>
                      <a:spLocks/>
                    </p:cNvSpPr>
                    <p:nvPr/>
                  </p:nvSpPr>
                  <p:spPr bwMode="auto">
                    <a:xfrm>
                      <a:off x="113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8" name="Freeform 2780"/>
                    <p:cNvSpPr>
                      <a:spLocks/>
                    </p:cNvSpPr>
                    <p:nvPr/>
                  </p:nvSpPr>
                  <p:spPr bwMode="auto">
                    <a:xfrm>
                      <a:off x="113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29" name="Rectangle 27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37" y="3391"/>
                      <a:ext cx="1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0" name="Freeform 2782"/>
                    <p:cNvSpPr>
                      <a:spLocks/>
                    </p:cNvSpPr>
                    <p:nvPr/>
                  </p:nvSpPr>
                  <p:spPr bwMode="auto">
                    <a:xfrm>
                      <a:off x="1138" y="3388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1 h 3"/>
                        <a:gd name="T2" fmla="*/ 2 w 2"/>
                        <a:gd name="T3" fmla="*/ 2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2 w 2"/>
                        <a:gd name="T15" fmla="*/ 3 h 3"/>
                        <a:gd name="T16" fmla="*/ 1 w 2"/>
                        <a:gd name="T17" fmla="*/ 3 h 3"/>
                        <a:gd name="T18" fmla="*/ 0 w 2"/>
                        <a:gd name="T19" fmla="*/ 3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2 h 3"/>
                        <a:gd name="T26" fmla="*/ 0 w 2"/>
                        <a:gd name="T27" fmla="*/ 2 h 3"/>
                        <a:gd name="T28" fmla="*/ 0 w 2"/>
                        <a:gd name="T29" fmla="*/ 2 h 3"/>
                        <a:gd name="T30" fmla="*/ 0 w 2"/>
                        <a:gd name="T31" fmla="*/ 2 h 3"/>
                        <a:gd name="T32" fmla="*/ 0 w 2"/>
                        <a:gd name="T33" fmla="*/ 1 h 3"/>
                        <a:gd name="T34" fmla="*/ 0 w 2"/>
                        <a:gd name="T35" fmla="*/ 1 h 3"/>
                        <a:gd name="T36" fmla="*/ 0 w 2"/>
                        <a:gd name="T37" fmla="*/ 1 h 3"/>
                        <a:gd name="T38" fmla="*/ 0 w 2"/>
                        <a:gd name="T39" fmla="*/ 1 h 3"/>
                        <a:gd name="T40" fmla="*/ 0 w 2"/>
                        <a:gd name="T41" fmla="*/ 1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2 w 2"/>
                        <a:gd name="T57" fmla="*/ 0 h 3"/>
                        <a:gd name="T58" fmla="*/ 2 w 2"/>
                        <a:gd name="T59" fmla="*/ 0 h 3"/>
                        <a:gd name="T60" fmla="*/ 2 w 2"/>
                        <a:gd name="T61" fmla="*/ 0 h 3"/>
                        <a:gd name="T62" fmla="*/ 2 w 2"/>
                        <a:gd name="T63" fmla="*/ 0 h 3"/>
                        <a:gd name="T64" fmla="*/ 2 w 2"/>
                        <a:gd name="T65" fmla="*/ 1 h 3"/>
                        <a:gd name="T66" fmla="*/ 2 w 2"/>
                        <a:gd name="T67" fmla="*/ 1 h 3"/>
                        <a:gd name="T68" fmla="*/ 2 w 2"/>
                        <a:gd name="T69" fmla="*/ 1 h 3"/>
                        <a:gd name="T70" fmla="*/ 2 w 2"/>
                        <a:gd name="T71" fmla="*/ 1 h 3"/>
                        <a:gd name="T72" fmla="*/ 2 w 2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1" name="Freeform 2783"/>
                    <p:cNvSpPr>
                      <a:spLocks/>
                    </p:cNvSpPr>
                    <p:nvPr/>
                  </p:nvSpPr>
                  <p:spPr bwMode="auto">
                    <a:xfrm>
                      <a:off x="1138" y="3388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2" name="Freeform 2784"/>
                    <p:cNvSpPr>
                      <a:spLocks/>
                    </p:cNvSpPr>
                    <p:nvPr/>
                  </p:nvSpPr>
                  <p:spPr bwMode="auto">
                    <a:xfrm>
                      <a:off x="1138" y="3390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3" name="Freeform 2785"/>
                    <p:cNvSpPr>
                      <a:spLocks/>
                    </p:cNvSpPr>
                    <p:nvPr/>
                  </p:nvSpPr>
                  <p:spPr bwMode="auto">
                    <a:xfrm>
                      <a:off x="1141" y="3388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0 w 2"/>
                        <a:gd name="T23" fmla="*/ 0 h 5"/>
                        <a:gd name="T24" fmla="*/ 0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2 h 5"/>
                        <a:gd name="T32" fmla="*/ 0 w 2"/>
                        <a:gd name="T33" fmla="*/ 3 h 5"/>
                        <a:gd name="T34" fmla="*/ 0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4" name="Freeform 2786"/>
                    <p:cNvSpPr>
                      <a:spLocks/>
                    </p:cNvSpPr>
                    <p:nvPr/>
                  </p:nvSpPr>
                  <p:spPr bwMode="auto">
                    <a:xfrm>
                      <a:off x="1144" y="338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5" name="Freeform 2787"/>
                    <p:cNvSpPr>
                      <a:spLocks/>
                    </p:cNvSpPr>
                    <p:nvPr/>
                  </p:nvSpPr>
                  <p:spPr bwMode="auto">
                    <a:xfrm>
                      <a:off x="1144" y="339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6" name="Freeform 2788"/>
                    <p:cNvSpPr>
                      <a:spLocks/>
                    </p:cNvSpPr>
                    <p:nvPr/>
                  </p:nvSpPr>
                  <p:spPr bwMode="auto">
                    <a:xfrm>
                      <a:off x="1146" y="3388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3 w 4"/>
                        <a:gd name="T23" fmla="*/ 1 h 3"/>
                        <a:gd name="T24" fmla="*/ 3 w 4"/>
                        <a:gd name="T25" fmla="*/ 2 h 3"/>
                        <a:gd name="T26" fmla="*/ 3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3 w 4"/>
                        <a:gd name="T37" fmla="*/ 2 h 3"/>
                        <a:gd name="T38" fmla="*/ 3 w 4"/>
                        <a:gd name="T39" fmla="*/ 1 h 3"/>
                        <a:gd name="T40" fmla="*/ 3 w 4"/>
                        <a:gd name="T41" fmla="*/ 1 h 3"/>
                        <a:gd name="T42" fmla="*/ 3 w 4"/>
                        <a:gd name="T43" fmla="*/ 1 h 3"/>
                        <a:gd name="T44" fmla="*/ 3 w 4"/>
                        <a:gd name="T45" fmla="*/ 1 h 3"/>
                        <a:gd name="T46" fmla="*/ 3 w 4"/>
                        <a:gd name="T47" fmla="*/ 0 h 3"/>
                        <a:gd name="T48" fmla="*/ 3 w 4"/>
                        <a:gd name="T49" fmla="*/ 0 h 3"/>
                        <a:gd name="T50" fmla="*/ 3 w 4"/>
                        <a:gd name="T51" fmla="*/ 0 h 3"/>
                        <a:gd name="T52" fmla="*/ 1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7" name="Freeform 2789"/>
                    <p:cNvSpPr>
                      <a:spLocks/>
                    </p:cNvSpPr>
                    <p:nvPr/>
                  </p:nvSpPr>
                  <p:spPr bwMode="auto">
                    <a:xfrm>
                      <a:off x="1150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1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2 w 2"/>
                        <a:gd name="T39" fmla="*/ 1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0 h 3"/>
                        <a:gd name="T48" fmla="*/ 2 w 2"/>
                        <a:gd name="T49" fmla="*/ 0 h 3"/>
                        <a:gd name="T50" fmla="*/ 2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8" name="Freeform 2790"/>
                    <p:cNvSpPr>
                      <a:spLocks/>
                    </p:cNvSpPr>
                    <p:nvPr/>
                  </p:nvSpPr>
                  <p:spPr bwMode="auto">
                    <a:xfrm>
                      <a:off x="1154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39" name="Freeform 2791"/>
                    <p:cNvSpPr>
                      <a:spLocks/>
                    </p:cNvSpPr>
                    <p:nvPr/>
                  </p:nvSpPr>
                  <p:spPr bwMode="auto">
                    <a:xfrm>
                      <a:off x="1154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0" name="Freeform 2792"/>
                    <p:cNvSpPr>
                      <a:spLocks/>
                    </p:cNvSpPr>
                    <p:nvPr/>
                  </p:nvSpPr>
                  <p:spPr bwMode="auto">
                    <a:xfrm>
                      <a:off x="1156" y="3388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1" name="Freeform 2793"/>
                    <p:cNvSpPr>
                      <a:spLocks/>
                    </p:cNvSpPr>
                    <p:nvPr/>
                  </p:nvSpPr>
                  <p:spPr bwMode="auto">
                    <a:xfrm>
                      <a:off x="1157" y="3388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0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3 h 3"/>
                        <a:gd name="T20" fmla="*/ 1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1 w 3"/>
                        <a:gd name="T29" fmla="*/ 1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2" name="Freeform 2794"/>
                    <p:cNvSpPr>
                      <a:spLocks/>
                    </p:cNvSpPr>
                    <p:nvPr/>
                  </p:nvSpPr>
                  <p:spPr bwMode="auto">
                    <a:xfrm>
                      <a:off x="1160" y="3388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3 h 3"/>
                        <a:gd name="T34" fmla="*/ 2 w 3"/>
                        <a:gd name="T35" fmla="*/ 3 h 3"/>
                        <a:gd name="T36" fmla="*/ 1 w 3"/>
                        <a:gd name="T37" fmla="*/ 3 h 3"/>
                        <a:gd name="T38" fmla="*/ 1 w 3"/>
                        <a:gd name="T39" fmla="*/ 3 h 3"/>
                        <a:gd name="T40" fmla="*/ 1 w 3"/>
                        <a:gd name="T41" fmla="*/ 3 h 3"/>
                        <a:gd name="T42" fmla="*/ 1 w 3"/>
                        <a:gd name="T43" fmla="*/ 3 h 3"/>
                        <a:gd name="T44" fmla="*/ 0 w 3"/>
                        <a:gd name="T45" fmla="*/ 3 h 3"/>
                        <a:gd name="T46" fmla="*/ 0 w 3"/>
                        <a:gd name="T47" fmla="*/ 2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3" name="Freeform 2795"/>
                    <p:cNvSpPr>
                      <a:spLocks/>
                    </p:cNvSpPr>
                    <p:nvPr/>
                  </p:nvSpPr>
                  <p:spPr bwMode="auto">
                    <a:xfrm>
                      <a:off x="1161" y="3388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4" name="Freeform 2796"/>
                    <p:cNvSpPr>
                      <a:spLocks/>
                    </p:cNvSpPr>
                    <p:nvPr/>
                  </p:nvSpPr>
                  <p:spPr bwMode="auto">
                    <a:xfrm>
                      <a:off x="1163" y="3388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5" name="Freeform 2797"/>
                    <p:cNvSpPr>
                      <a:spLocks/>
                    </p:cNvSpPr>
                    <p:nvPr/>
                  </p:nvSpPr>
                  <p:spPr bwMode="auto">
                    <a:xfrm>
                      <a:off x="1166" y="3388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2 w 3"/>
                        <a:gd name="T23" fmla="*/ 1 h 3"/>
                        <a:gd name="T24" fmla="*/ 2 w 3"/>
                        <a:gd name="T25" fmla="*/ 2 h 3"/>
                        <a:gd name="T26" fmla="*/ 2 w 3"/>
                        <a:gd name="T27" fmla="*/ 2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2 w 3"/>
                        <a:gd name="T37" fmla="*/ 2 h 3"/>
                        <a:gd name="T38" fmla="*/ 2 w 3"/>
                        <a:gd name="T39" fmla="*/ 1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2 w 3"/>
                        <a:gd name="T47" fmla="*/ 0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0 h 3"/>
                        <a:gd name="T58" fmla="*/ 1 w 3"/>
                        <a:gd name="T59" fmla="*/ 1 h 3"/>
                        <a:gd name="T60" fmla="*/ 1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6" name="Freeform 2798"/>
                    <p:cNvSpPr>
                      <a:spLocks/>
                    </p:cNvSpPr>
                    <p:nvPr/>
                  </p:nvSpPr>
                  <p:spPr bwMode="auto">
                    <a:xfrm>
                      <a:off x="1169" y="3388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1 h 3"/>
                        <a:gd name="T2" fmla="*/ 3 w 3"/>
                        <a:gd name="T3" fmla="*/ 2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3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2 h 3"/>
                        <a:gd name="T26" fmla="*/ 0 w 3"/>
                        <a:gd name="T27" fmla="*/ 2 h 3"/>
                        <a:gd name="T28" fmla="*/ 0 w 3"/>
                        <a:gd name="T29" fmla="*/ 2 h 3"/>
                        <a:gd name="T30" fmla="*/ 0 w 3"/>
                        <a:gd name="T31" fmla="*/ 2 h 3"/>
                        <a:gd name="T32" fmla="*/ 2 w 3"/>
                        <a:gd name="T33" fmla="*/ 1 h 3"/>
                        <a:gd name="T34" fmla="*/ 0 w 3"/>
                        <a:gd name="T35" fmla="*/ 1 h 3"/>
                        <a:gd name="T36" fmla="*/ 0 w 3"/>
                        <a:gd name="T37" fmla="*/ 1 h 3"/>
                        <a:gd name="T38" fmla="*/ 0 w 3"/>
                        <a:gd name="T39" fmla="*/ 1 h 3"/>
                        <a:gd name="T40" fmla="*/ 0 w 3"/>
                        <a:gd name="T41" fmla="*/ 1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2 w 3"/>
                        <a:gd name="T47" fmla="*/ 0 h 3"/>
                        <a:gd name="T48" fmla="*/ 2 w 3"/>
                        <a:gd name="T49" fmla="*/ 0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3 w 3"/>
                        <a:gd name="T55" fmla="*/ 0 h 3"/>
                        <a:gd name="T56" fmla="*/ 3 w 3"/>
                        <a:gd name="T57" fmla="*/ 0 h 3"/>
                        <a:gd name="T58" fmla="*/ 3 w 3"/>
                        <a:gd name="T59" fmla="*/ 0 h 3"/>
                        <a:gd name="T60" fmla="*/ 3 w 3"/>
                        <a:gd name="T61" fmla="*/ 0 h 3"/>
                        <a:gd name="T62" fmla="*/ 3 w 3"/>
                        <a:gd name="T63" fmla="*/ 0 h 3"/>
                        <a:gd name="T64" fmla="*/ 3 w 3"/>
                        <a:gd name="T65" fmla="*/ 1 h 3"/>
                        <a:gd name="T66" fmla="*/ 3 w 3"/>
                        <a:gd name="T67" fmla="*/ 1 h 3"/>
                        <a:gd name="T68" fmla="*/ 3 w 3"/>
                        <a:gd name="T69" fmla="*/ 1 h 3"/>
                        <a:gd name="T70" fmla="*/ 3 w 3"/>
                        <a:gd name="T71" fmla="*/ 1 h 3"/>
                        <a:gd name="T72" fmla="*/ 3 w 3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3" y="1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7" name="Freeform 2799"/>
                    <p:cNvSpPr>
                      <a:spLocks/>
                    </p:cNvSpPr>
                    <p:nvPr/>
                  </p:nvSpPr>
                  <p:spPr bwMode="auto">
                    <a:xfrm>
                      <a:off x="1171" y="338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8" name="Freeform 2800"/>
                    <p:cNvSpPr>
                      <a:spLocks/>
                    </p:cNvSpPr>
                    <p:nvPr/>
                  </p:nvSpPr>
                  <p:spPr bwMode="auto">
                    <a:xfrm>
                      <a:off x="1169" y="3390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2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0 h 1"/>
                        <a:gd name="T12" fmla="*/ 2 w 3"/>
                        <a:gd name="T13" fmla="*/ 1 h 1"/>
                        <a:gd name="T14" fmla="*/ 2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3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49" name="Freeform 2801"/>
                    <p:cNvSpPr>
                      <a:spLocks/>
                    </p:cNvSpPr>
                    <p:nvPr/>
                  </p:nvSpPr>
                  <p:spPr bwMode="auto">
                    <a:xfrm>
                      <a:off x="117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0" name="Freeform 2802"/>
                    <p:cNvSpPr>
                      <a:spLocks/>
                    </p:cNvSpPr>
                    <p:nvPr/>
                  </p:nvSpPr>
                  <p:spPr bwMode="auto">
                    <a:xfrm>
                      <a:off x="1173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1" name="Freeform 2803"/>
                    <p:cNvSpPr>
                      <a:spLocks/>
                    </p:cNvSpPr>
                    <p:nvPr/>
                  </p:nvSpPr>
                  <p:spPr bwMode="auto">
                    <a:xfrm>
                      <a:off x="1177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3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2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2" name="Freeform 2804"/>
                    <p:cNvSpPr>
                      <a:spLocks/>
                    </p:cNvSpPr>
                    <p:nvPr/>
                  </p:nvSpPr>
                  <p:spPr bwMode="auto">
                    <a:xfrm>
                      <a:off x="1177" y="3388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3" name="Freeform 2805"/>
                    <p:cNvSpPr>
                      <a:spLocks/>
                    </p:cNvSpPr>
                    <p:nvPr/>
                  </p:nvSpPr>
                  <p:spPr bwMode="auto">
                    <a:xfrm>
                      <a:off x="1179" y="3388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0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2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0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4" name="Freeform 2806"/>
                    <p:cNvSpPr>
                      <a:spLocks/>
                    </p:cNvSpPr>
                    <p:nvPr/>
                  </p:nvSpPr>
                  <p:spPr bwMode="auto">
                    <a:xfrm>
                      <a:off x="1180" y="3388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1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1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5" name="Freeform 28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8" y="3361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1 w 3"/>
                        <a:gd name="T15" fmla="*/ 3 h 5"/>
                        <a:gd name="T16" fmla="*/ 1 w 3"/>
                        <a:gd name="T17" fmla="*/ 3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1 w 3"/>
                        <a:gd name="T23" fmla="*/ 1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1 h 5"/>
                        <a:gd name="T30" fmla="*/ 2 w 3"/>
                        <a:gd name="T31" fmla="*/ 1 h 5"/>
                        <a:gd name="T32" fmla="*/ 2 w 3"/>
                        <a:gd name="T33" fmla="*/ 1 h 5"/>
                        <a:gd name="T34" fmla="*/ 2 w 3"/>
                        <a:gd name="T35" fmla="*/ 3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1 w 3"/>
                        <a:gd name="T55" fmla="*/ 1 h 5"/>
                        <a:gd name="T56" fmla="*/ 1 w 3"/>
                        <a:gd name="T57" fmla="*/ 3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6" name="Freeform 28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1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2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2 w 3"/>
                        <a:gd name="T59" fmla="*/ 4 h 5"/>
                        <a:gd name="T60" fmla="*/ 2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3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3 h 5"/>
                        <a:gd name="T76" fmla="*/ 3 w 3"/>
                        <a:gd name="T77" fmla="*/ 3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1 h 5"/>
                        <a:gd name="T88" fmla="*/ 2 w 3"/>
                        <a:gd name="T89" fmla="*/ 1 h 5"/>
                        <a:gd name="T90" fmla="*/ 2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3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7" name="Freeform 28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5" y="33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1 w 3"/>
                        <a:gd name="T15" fmla="*/ 5 h 5"/>
                        <a:gd name="T16" fmla="*/ 1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1 w 3"/>
                        <a:gd name="T23" fmla="*/ 4 h 5"/>
                        <a:gd name="T24" fmla="*/ 1 w 3"/>
                        <a:gd name="T25" fmla="*/ 1 h 5"/>
                        <a:gd name="T26" fmla="*/ 0 w 3"/>
                        <a:gd name="T27" fmla="*/ 4 h 5"/>
                        <a:gd name="T28" fmla="*/ 1 w 3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1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8" name="Freeform 2810"/>
                    <p:cNvSpPr>
                      <a:spLocks/>
                    </p:cNvSpPr>
                    <p:nvPr/>
                  </p:nvSpPr>
                  <p:spPr bwMode="auto">
                    <a:xfrm>
                      <a:off x="1190" y="336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3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59" name="Freeform 2811"/>
                    <p:cNvSpPr>
                      <a:spLocks/>
                    </p:cNvSpPr>
                    <p:nvPr/>
                  </p:nvSpPr>
                  <p:spPr bwMode="auto">
                    <a:xfrm>
                      <a:off x="1192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0" name="Rectangle 28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95" y="3364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1" name="Freeform 281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7" y="336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4 w 4"/>
                        <a:gd name="T3" fmla="*/ 4 h 5"/>
                        <a:gd name="T4" fmla="*/ 4 w 4"/>
                        <a:gd name="T5" fmla="*/ 4 h 5"/>
                        <a:gd name="T6" fmla="*/ 3 w 4"/>
                        <a:gd name="T7" fmla="*/ 5 h 5"/>
                        <a:gd name="T8" fmla="*/ 1 w 4"/>
                        <a:gd name="T9" fmla="*/ 5 h 5"/>
                        <a:gd name="T10" fmla="*/ 0 w 4"/>
                        <a:gd name="T11" fmla="*/ 4 h 5"/>
                        <a:gd name="T12" fmla="*/ 0 w 4"/>
                        <a:gd name="T13" fmla="*/ 4 h 5"/>
                        <a:gd name="T14" fmla="*/ 1 w 4"/>
                        <a:gd name="T15" fmla="*/ 3 h 5"/>
                        <a:gd name="T16" fmla="*/ 1 w 4"/>
                        <a:gd name="T17" fmla="*/ 3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1 w 4"/>
                        <a:gd name="T23" fmla="*/ 1 h 5"/>
                        <a:gd name="T24" fmla="*/ 1 w 4"/>
                        <a:gd name="T25" fmla="*/ 0 h 5"/>
                        <a:gd name="T26" fmla="*/ 3 w 4"/>
                        <a:gd name="T27" fmla="*/ 0 h 5"/>
                        <a:gd name="T28" fmla="*/ 3 w 4"/>
                        <a:gd name="T29" fmla="*/ 1 h 5"/>
                        <a:gd name="T30" fmla="*/ 3 w 4"/>
                        <a:gd name="T31" fmla="*/ 1 h 5"/>
                        <a:gd name="T32" fmla="*/ 3 w 4"/>
                        <a:gd name="T33" fmla="*/ 1 h 5"/>
                        <a:gd name="T34" fmla="*/ 3 w 4"/>
                        <a:gd name="T35" fmla="*/ 3 h 5"/>
                        <a:gd name="T36" fmla="*/ 1 w 4"/>
                        <a:gd name="T37" fmla="*/ 1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3 h 5"/>
                        <a:gd name="T44" fmla="*/ 1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1 w 4"/>
                        <a:gd name="T55" fmla="*/ 1 h 5"/>
                        <a:gd name="T56" fmla="*/ 1 w 4"/>
                        <a:gd name="T57" fmla="*/ 3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2" name="Freeform 2814"/>
                    <p:cNvSpPr>
                      <a:spLocks/>
                    </p:cNvSpPr>
                    <p:nvPr/>
                  </p:nvSpPr>
                  <p:spPr bwMode="auto">
                    <a:xfrm>
                      <a:off x="1201" y="336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3" name="Freeform 28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3" y="336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2 w 2"/>
                        <a:gd name="T11" fmla="*/ 2 h 4"/>
                        <a:gd name="T12" fmla="*/ 2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2 h 4"/>
                        <a:gd name="T20" fmla="*/ 0 w 2"/>
                        <a:gd name="T21" fmla="*/ 2 h 4"/>
                        <a:gd name="T22" fmla="*/ 0 w 2"/>
                        <a:gd name="T23" fmla="*/ 2 h 4"/>
                        <a:gd name="T24" fmla="*/ 0 w 2"/>
                        <a:gd name="T25" fmla="*/ 0 h 4"/>
                        <a:gd name="T26" fmla="*/ 0 w 2"/>
                        <a:gd name="T27" fmla="*/ 0 h 4"/>
                        <a:gd name="T28" fmla="*/ 0 w 2"/>
                        <a:gd name="T29" fmla="*/ 0 h 4"/>
                        <a:gd name="T30" fmla="*/ 0 w 2"/>
                        <a:gd name="T31" fmla="*/ 0 h 4"/>
                        <a:gd name="T32" fmla="*/ 0 w 2"/>
                        <a:gd name="T33" fmla="*/ 0 h 4"/>
                        <a:gd name="T34" fmla="*/ 0 w 2"/>
                        <a:gd name="T35" fmla="*/ 3 h 4"/>
                        <a:gd name="T36" fmla="*/ 0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3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2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0 w 2"/>
                        <a:gd name="T65" fmla="*/ 3 h 4"/>
                        <a:gd name="T66" fmla="*/ 0 w 2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4"/>
                        <a:gd name="T104" fmla="*/ 2 w 2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4" name="Freeform 2816"/>
                    <p:cNvSpPr>
                      <a:spLocks/>
                    </p:cNvSpPr>
                    <p:nvPr/>
                  </p:nvSpPr>
                  <p:spPr bwMode="auto">
                    <a:xfrm>
                      <a:off x="1207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1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0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5" name="Freeform 2817"/>
                    <p:cNvSpPr>
                      <a:spLocks/>
                    </p:cNvSpPr>
                    <p:nvPr/>
                  </p:nvSpPr>
                  <p:spPr bwMode="auto">
                    <a:xfrm>
                      <a:off x="1209" y="336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2 w 4"/>
                        <a:gd name="T85" fmla="*/ 3 h 5"/>
                        <a:gd name="T86" fmla="*/ 2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3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566" name="Freeform 28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3" y="33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5 h 5"/>
                        <a:gd name="T62" fmla="*/ 1 w 4"/>
                        <a:gd name="T63" fmla="*/ 5 h 5"/>
                        <a:gd name="T64" fmla="*/ 2 w 4"/>
                        <a:gd name="T65" fmla="*/ 5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4 h 5"/>
                        <a:gd name="T74" fmla="*/ 2 w 4"/>
                        <a:gd name="T75" fmla="*/ 3 h 5"/>
                        <a:gd name="T76" fmla="*/ 2 w 4"/>
                        <a:gd name="T77" fmla="*/ 3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1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3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8" name="Group 3020"/>
                  <p:cNvGrpSpPr>
                    <a:grpSpLocks/>
                  </p:cNvGrpSpPr>
                  <p:nvPr/>
                </p:nvGrpSpPr>
                <p:grpSpPr bwMode="auto">
                  <a:xfrm>
                    <a:off x="1161" y="3361"/>
                    <a:ext cx="78" cy="133"/>
                    <a:chOff x="1161" y="3361"/>
                    <a:chExt cx="78" cy="133"/>
                  </a:xfrm>
                </p:grpSpPr>
                <p:sp>
                  <p:nvSpPr>
                    <p:cNvPr id="2167" name="Freeform 28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7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8" name="Freeform 2821"/>
                    <p:cNvSpPr>
                      <a:spLocks/>
                    </p:cNvSpPr>
                    <p:nvPr/>
                  </p:nvSpPr>
                  <p:spPr bwMode="auto">
                    <a:xfrm>
                      <a:off x="1220" y="33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2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9" name="Freeform 2822"/>
                    <p:cNvSpPr>
                      <a:spLocks/>
                    </p:cNvSpPr>
                    <p:nvPr/>
                  </p:nvSpPr>
                  <p:spPr bwMode="auto">
                    <a:xfrm>
                      <a:off x="1223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0" name="Freeform 2823"/>
                    <p:cNvSpPr>
                      <a:spLocks/>
                    </p:cNvSpPr>
                    <p:nvPr/>
                  </p:nvSpPr>
                  <p:spPr bwMode="auto">
                    <a:xfrm>
                      <a:off x="1226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2 w 3"/>
                        <a:gd name="T27" fmla="*/ 3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5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2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3 h 5"/>
                        <a:gd name="T78" fmla="*/ 2 w 3"/>
                        <a:gd name="T79" fmla="*/ 3 h 5"/>
                        <a:gd name="T80" fmla="*/ 2 w 3"/>
                        <a:gd name="T81" fmla="*/ 3 h 5"/>
                        <a:gd name="T82" fmla="*/ 2 w 3"/>
                        <a:gd name="T83" fmla="*/ 3 h 5"/>
                        <a:gd name="T84" fmla="*/ 2 w 3"/>
                        <a:gd name="T85" fmla="*/ 3 h 5"/>
                        <a:gd name="T86" fmla="*/ 2 w 3"/>
                        <a:gd name="T87" fmla="*/ 3 h 5"/>
                        <a:gd name="T88" fmla="*/ 2 w 3"/>
                        <a:gd name="T89" fmla="*/ 3 h 5"/>
                        <a:gd name="T90" fmla="*/ 2 w 3"/>
                        <a:gd name="T91" fmla="*/ 3 h 5"/>
                        <a:gd name="T92" fmla="*/ 2 w 3"/>
                        <a:gd name="T93" fmla="*/ 3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1 h 5"/>
                        <a:gd name="T106" fmla="*/ 2 w 3"/>
                        <a:gd name="T107" fmla="*/ 1 h 5"/>
                        <a:gd name="T108" fmla="*/ 2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1" name="Freeform 28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9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1 w 3"/>
                        <a:gd name="T51" fmla="*/ 3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3 w 3"/>
                        <a:gd name="T75" fmla="*/ 3 h 5"/>
                        <a:gd name="T76" fmla="*/ 2 w 3"/>
                        <a:gd name="T77" fmla="*/ 3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3 h 5"/>
                        <a:gd name="T98" fmla="*/ 1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2" name="Freeform 28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2" y="33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2 w 4"/>
                        <a:gd name="T51" fmla="*/ 3 h 5"/>
                        <a:gd name="T52" fmla="*/ 2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5 h 5"/>
                        <a:gd name="T62" fmla="*/ 2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3 h 5"/>
                        <a:gd name="T76" fmla="*/ 3 w 4"/>
                        <a:gd name="T77" fmla="*/ 3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2 w 4"/>
                        <a:gd name="T87" fmla="*/ 1 h 5"/>
                        <a:gd name="T88" fmla="*/ 2 w 4"/>
                        <a:gd name="T89" fmla="*/ 1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3 h 5"/>
                        <a:gd name="T98" fmla="*/ 2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3" name="Freeform 2826"/>
                    <p:cNvSpPr>
                      <a:spLocks/>
                    </p:cNvSpPr>
                    <p:nvPr/>
                  </p:nvSpPr>
                  <p:spPr bwMode="auto">
                    <a:xfrm>
                      <a:off x="1178" y="3361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2 w 3"/>
                        <a:gd name="T3" fmla="*/ 3 h 5"/>
                        <a:gd name="T4" fmla="*/ 2 w 3"/>
                        <a:gd name="T5" fmla="*/ 3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1 w 3"/>
                        <a:gd name="T17" fmla="*/ 5 h 5"/>
                        <a:gd name="T18" fmla="*/ 1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0 w 3"/>
                        <a:gd name="T29" fmla="*/ 3 h 5"/>
                        <a:gd name="T30" fmla="*/ 1 w 3"/>
                        <a:gd name="T31" fmla="*/ 3 h 5"/>
                        <a:gd name="T32" fmla="*/ 1 w 3"/>
                        <a:gd name="T33" fmla="*/ 3 h 5"/>
                        <a:gd name="T34" fmla="*/ 1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0 w 3"/>
                        <a:gd name="T45" fmla="*/ 1 h 5"/>
                        <a:gd name="T46" fmla="*/ 1 w 3"/>
                        <a:gd name="T47" fmla="*/ 1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0 h 5"/>
                        <a:gd name="T58" fmla="*/ 2 w 3"/>
                        <a:gd name="T59" fmla="*/ 1 h 5"/>
                        <a:gd name="T60" fmla="*/ 2 w 3"/>
                        <a:gd name="T61" fmla="*/ 1 h 5"/>
                        <a:gd name="T62" fmla="*/ 2 w 3"/>
                        <a:gd name="T63" fmla="*/ 1 h 5"/>
                        <a:gd name="T64" fmla="*/ 2 w 3"/>
                        <a:gd name="T65" fmla="*/ 1 h 5"/>
                        <a:gd name="T66" fmla="*/ 2 w 3"/>
                        <a:gd name="T67" fmla="*/ 1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4" name="Freeform 2827"/>
                    <p:cNvSpPr>
                      <a:spLocks/>
                    </p:cNvSpPr>
                    <p:nvPr/>
                  </p:nvSpPr>
                  <p:spPr bwMode="auto">
                    <a:xfrm>
                      <a:off x="1179" y="3362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0 h 2"/>
                        <a:gd name="T26" fmla="*/ 1 w 1"/>
                        <a:gd name="T27" fmla="*/ 0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5" name="Freeform 2828"/>
                    <p:cNvSpPr>
                      <a:spLocks/>
                    </p:cNvSpPr>
                    <p:nvPr/>
                  </p:nvSpPr>
                  <p:spPr bwMode="auto">
                    <a:xfrm>
                      <a:off x="1179" y="336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1 h 2"/>
                        <a:gd name="T16" fmla="*/ 0 w 1"/>
                        <a:gd name="T17" fmla="*/ 1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6" name="Freeform 2829"/>
                    <p:cNvSpPr>
                      <a:spLocks/>
                    </p:cNvSpPr>
                    <p:nvPr/>
                  </p:nvSpPr>
                  <p:spPr bwMode="auto">
                    <a:xfrm>
                      <a:off x="1181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2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7" name="Freeform 2830"/>
                    <p:cNvSpPr>
                      <a:spLocks/>
                    </p:cNvSpPr>
                    <p:nvPr/>
                  </p:nvSpPr>
                  <p:spPr bwMode="auto">
                    <a:xfrm>
                      <a:off x="1181" y="336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2 w 3"/>
                        <a:gd name="T9" fmla="*/ 3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8" name="Freeform 2831"/>
                    <p:cNvSpPr>
                      <a:spLocks/>
                    </p:cNvSpPr>
                    <p:nvPr/>
                  </p:nvSpPr>
                  <p:spPr bwMode="auto">
                    <a:xfrm>
                      <a:off x="1185" y="33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1 w 3"/>
                        <a:gd name="T15" fmla="*/ 5 h 5"/>
                        <a:gd name="T16" fmla="*/ 1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79" name="Freeform 2832"/>
                    <p:cNvSpPr>
                      <a:spLocks/>
                    </p:cNvSpPr>
                    <p:nvPr/>
                  </p:nvSpPr>
                  <p:spPr bwMode="auto">
                    <a:xfrm>
                      <a:off x="1185" y="3362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0" name="Freeform 2833"/>
                    <p:cNvSpPr>
                      <a:spLocks/>
                    </p:cNvSpPr>
                    <p:nvPr/>
                  </p:nvSpPr>
                  <p:spPr bwMode="auto">
                    <a:xfrm>
                      <a:off x="1190" y="336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3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1" name="Freeform 2834"/>
                    <p:cNvSpPr>
                      <a:spLocks/>
                    </p:cNvSpPr>
                    <p:nvPr/>
                  </p:nvSpPr>
                  <p:spPr bwMode="auto">
                    <a:xfrm>
                      <a:off x="1192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2" name="Rectangle 283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95" y="3364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3" name="Freeform 2836"/>
                    <p:cNvSpPr>
                      <a:spLocks/>
                    </p:cNvSpPr>
                    <p:nvPr/>
                  </p:nvSpPr>
                  <p:spPr bwMode="auto">
                    <a:xfrm>
                      <a:off x="1197" y="336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3 w 4"/>
                        <a:gd name="T3" fmla="*/ 3 h 5"/>
                        <a:gd name="T4" fmla="*/ 3 w 4"/>
                        <a:gd name="T5" fmla="*/ 3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3 w 4"/>
                        <a:gd name="T13" fmla="*/ 5 h 5"/>
                        <a:gd name="T14" fmla="*/ 3 w 4"/>
                        <a:gd name="T15" fmla="*/ 5 h 5"/>
                        <a:gd name="T16" fmla="*/ 1 w 4"/>
                        <a:gd name="T17" fmla="*/ 5 h 5"/>
                        <a:gd name="T18" fmla="*/ 1 w 4"/>
                        <a:gd name="T19" fmla="*/ 5 h 5"/>
                        <a:gd name="T20" fmla="*/ 0 w 4"/>
                        <a:gd name="T21" fmla="*/ 5 h 5"/>
                        <a:gd name="T22" fmla="*/ 0 w 4"/>
                        <a:gd name="T23" fmla="*/ 4 h 5"/>
                        <a:gd name="T24" fmla="*/ 0 w 4"/>
                        <a:gd name="T25" fmla="*/ 4 h 5"/>
                        <a:gd name="T26" fmla="*/ 0 w 4"/>
                        <a:gd name="T27" fmla="*/ 4 h 5"/>
                        <a:gd name="T28" fmla="*/ 0 w 4"/>
                        <a:gd name="T29" fmla="*/ 3 h 5"/>
                        <a:gd name="T30" fmla="*/ 1 w 4"/>
                        <a:gd name="T31" fmla="*/ 3 h 5"/>
                        <a:gd name="T32" fmla="*/ 1 w 4"/>
                        <a:gd name="T33" fmla="*/ 3 h 5"/>
                        <a:gd name="T34" fmla="*/ 1 w 4"/>
                        <a:gd name="T35" fmla="*/ 3 h 5"/>
                        <a:gd name="T36" fmla="*/ 0 w 4"/>
                        <a:gd name="T37" fmla="*/ 3 h 5"/>
                        <a:gd name="T38" fmla="*/ 0 w 4"/>
                        <a:gd name="T39" fmla="*/ 1 h 5"/>
                        <a:gd name="T40" fmla="*/ 0 w 4"/>
                        <a:gd name="T41" fmla="*/ 1 h 5"/>
                        <a:gd name="T42" fmla="*/ 0 w 4"/>
                        <a:gd name="T43" fmla="*/ 1 h 5"/>
                        <a:gd name="T44" fmla="*/ 0 w 4"/>
                        <a:gd name="T45" fmla="*/ 1 h 5"/>
                        <a:gd name="T46" fmla="*/ 1 w 4"/>
                        <a:gd name="T47" fmla="*/ 1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1 w 4"/>
                        <a:gd name="T53" fmla="*/ 0 h 5"/>
                        <a:gd name="T54" fmla="*/ 3 w 4"/>
                        <a:gd name="T55" fmla="*/ 0 h 5"/>
                        <a:gd name="T56" fmla="*/ 3 w 4"/>
                        <a:gd name="T57" fmla="*/ 0 h 5"/>
                        <a:gd name="T58" fmla="*/ 3 w 4"/>
                        <a:gd name="T59" fmla="*/ 1 h 5"/>
                        <a:gd name="T60" fmla="*/ 3 w 4"/>
                        <a:gd name="T61" fmla="*/ 1 h 5"/>
                        <a:gd name="T62" fmla="*/ 3 w 4"/>
                        <a:gd name="T63" fmla="*/ 1 h 5"/>
                        <a:gd name="T64" fmla="*/ 3 w 4"/>
                        <a:gd name="T65" fmla="*/ 1 h 5"/>
                        <a:gd name="T66" fmla="*/ 3 w 4"/>
                        <a:gd name="T67" fmla="*/ 1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4" name="Freeform 2837"/>
                    <p:cNvSpPr>
                      <a:spLocks/>
                    </p:cNvSpPr>
                    <p:nvPr/>
                  </p:nvSpPr>
                  <p:spPr bwMode="auto">
                    <a:xfrm>
                      <a:off x="1198" y="3362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0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2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0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0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5" name="Freeform 2838"/>
                    <p:cNvSpPr>
                      <a:spLocks/>
                    </p:cNvSpPr>
                    <p:nvPr/>
                  </p:nvSpPr>
                  <p:spPr bwMode="auto">
                    <a:xfrm>
                      <a:off x="1198" y="3364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1 h 2"/>
                        <a:gd name="T16" fmla="*/ 0 w 2"/>
                        <a:gd name="T17" fmla="*/ 1 h 2"/>
                        <a:gd name="T18" fmla="*/ 0 w 2"/>
                        <a:gd name="T19" fmla="*/ 2 h 2"/>
                        <a:gd name="T20" fmla="*/ 0 w 2"/>
                        <a:gd name="T21" fmla="*/ 2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0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6" name="Freeform 2839"/>
                    <p:cNvSpPr>
                      <a:spLocks/>
                    </p:cNvSpPr>
                    <p:nvPr/>
                  </p:nvSpPr>
                  <p:spPr bwMode="auto">
                    <a:xfrm>
                      <a:off x="1201" y="336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7" name="Freeform 2840"/>
                    <p:cNvSpPr>
                      <a:spLocks/>
                    </p:cNvSpPr>
                    <p:nvPr/>
                  </p:nvSpPr>
                  <p:spPr bwMode="auto">
                    <a:xfrm>
                      <a:off x="1203" y="3362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0 h 2"/>
                        <a:gd name="T4" fmla="*/ 2 w 2"/>
                        <a:gd name="T5" fmla="*/ 0 h 2"/>
                        <a:gd name="T6" fmla="*/ 2 w 2"/>
                        <a:gd name="T7" fmla="*/ 0 h 2"/>
                        <a:gd name="T8" fmla="*/ 2 w 2"/>
                        <a:gd name="T9" fmla="*/ 0 h 2"/>
                        <a:gd name="T10" fmla="*/ 2 w 2"/>
                        <a:gd name="T11" fmla="*/ 2 h 2"/>
                        <a:gd name="T12" fmla="*/ 2 w 2"/>
                        <a:gd name="T13" fmla="*/ 2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0 w 2"/>
                        <a:gd name="T19" fmla="*/ 2 h 2"/>
                        <a:gd name="T20" fmla="*/ 0 w 2"/>
                        <a:gd name="T21" fmla="*/ 2 h 2"/>
                        <a:gd name="T22" fmla="*/ 0 w 2"/>
                        <a:gd name="T23" fmla="*/ 2 h 2"/>
                        <a:gd name="T24" fmla="*/ 0 w 2"/>
                        <a:gd name="T25" fmla="*/ 0 h 2"/>
                        <a:gd name="T26" fmla="*/ 0 w 2"/>
                        <a:gd name="T27" fmla="*/ 0 h 2"/>
                        <a:gd name="T28" fmla="*/ 0 w 2"/>
                        <a:gd name="T29" fmla="*/ 0 h 2"/>
                        <a:gd name="T30" fmla="*/ 0 w 2"/>
                        <a:gd name="T31" fmla="*/ 0 h 2"/>
                        <a:gd name="T32" fmla="*/ 0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8" name="Freeform 2841"/>
                    <p:cNvSpPr>
                      <a:spLocks/>
                    </p:cNvSpPr>
                    <p:nvPr/>
                  </p:nvSpPr>
                  <p:spPr bwMode="auto">
                    <a:xfrm>
                      <a:off x="1203" y="3365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89" name="Freeform 2842"/>
                    <p:cNvSpPr>
                      <a:spLocks/>
                    </p:cNvSpPr>
                    <p:nvPr/>
                  </p:nvSpPr>
                  <p:spPr bwMode="auto">
                    <a:xfrm>
                      <a:off x="1207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1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0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0" name="Freeform 2843"/>
                    <p:cNvSpPr>
                      <a:spLocks/>
                    </p:cNvSpPr>
                    <p:nvPr/>
                  </p:nvSpPr>
                  <p:spPr bwMode="auto">
                    <a:xfrm>
                      <a:off x="1209" y="336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1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4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3 w 4"/>
                        <a:gd name="T47" fmla="*/ 5 h 5"/>
                        <a:gd name="T48" fmla="*/ 2 w 4"/>
                        <a:gd name="T49" fmla="*/ 5 h 5"/>
                        <a:gd name="T50" fmla="*/ 2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2 w 4"/>
                        <a:gd name="T85" fmla="*/ 3 h 5"/>
                        <a:gd name="T86" fmla="*/ 2 w 4"/>
                        <a:gd name="T87" fmla="*/ 3 h 5"/>
                        <a:gd name="T88" fmla="*/ 3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3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1 h 5"/>
                        <a:gd name="T104" fmla="*/ 3 w 4"/>
                        <a:gd name="T105" fmla="*/ 1 h 5"/>
                        <a:gd name="T106" fmla="*/ 3 w 4"/>
                        <a:gd name="T107" fmla="*/ 1 h 5"/>
                        <a:gd name="T108" fmla="*/ 2 w 4"/>
                        <a:gd name="T109" fmla="*/ 1 h 5"/>
                        <a:gd name="T110" fmla="*/ 2 w 4"/>
                        <a:gd name="T111" fmla="*/ 1 h 5"/>
                        <a:gd name="T112" fmla="*/ 2 w 4"/>
                        <a:gd name="T113" fmla="*/ 1 h 5"/>
                        <a:gd name="T114" fmla="*/ 2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1" name="Freeform 2844"/>
                    <p:cNvSpPr>
                      <a:spLocks/>
                    </p:cNvSpPr>
                    <p:nvPr/>
                  </p:nvSpPr>
                  <p:spPr bwMode="auto">
                    <a:xfrm>
                      <a:off x="1213" y="33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2" name="Freeform 2845"/>
                    <p:cNvSpPr>
                      <a:spLocks/>
                    </p:cNvSpPr>
                    <p:nvPr/>
                  </p:nvSpPr>
                  <p:spPr bwMode="auto">
                    <a:xfrm>
                      <a:off x="1213" y="336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3" name="Freeform 2846"/>
                    <p:cNvSpPr>
                      <a:spLocks/>
                    </p:cNvSpPr>
                    <p:nvPr/>
                  </p:nvSpPr>
                  <p:spPr bwMode="auto">
                    <a:xfrm>
                      <a:off x="1217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4" name="Freeform 2847"/>
                    <p:cNvSpPr>
                      <a:spLocks/>
                    </p:cNvSpPr>
                    <p:nvPr/>
                  </p:nvSpPr>
                  <p:spPr bwMode="auto">
                    <a:xfrm>
                      <a:off x="1217" y="336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5" name="Freeform 2848"/>
                    <p:cNvSpPr>
                      <a:spLocks/>
                    </p:cNvSpPr>
                    <p:nvPr/>
                  </p:nvSpPr>
                  <p:spPr bwMode="auto">
                    <a:xfrm>
                      <a:off x="1220" y="336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2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6" name="Freeform 2849"/>
                    <p:cNvSpPr>
                      <a:spLocks/>
                    </p:cNvSpPr>
                    <p:nvPr/>
                  </p:nvSpPr>
                  <p:spPr bwMode="auto">
                    <a:xfrm>
                      <a:off x="1223" y="336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7" name="Freeform 2850"/>
                    <p:cNvSpPr>
                      <a:spLocks/>
                    </p:cNvSpPr>
                    <p:nvPr/>
                  </p:nvSpPr>
                  <p:spPr bwMode="auto">
                    <a:xfrm>
                      <a:off x="1226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2 w 3"/>
                        <a:gd name="T27" fmla="*/ 3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5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2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3 h 5"/>
                        <a:gd name="T78" fmla="*/ 2 w 3"/>
                        <a:gd name="T79" fmla="*/ 3 h 5"/>
                        <a:gd name="T80" fmla="*/ 2 w 3"/>
                        <a:gd name="T81" fmla="*/ 3 h 5"/>
                        <a:gd name="T82" fmla="*/ 2 w 3"/>
                        <a:gd name="T83" fmla="*/ 3 h 5"/>
                        <a:gd name="T84" fmla="*/ 2 w 3"/>
                        <a:gd name="T85" fmla="*/ 3 h 5"/>
                        <a:gd name="T86" fmla="*/ 2 w 3"/>
                        <a:gd name="T87" fmla="*/ 3 h 5"/>
                        <a:gd name="T88" fmla="*/ 2 w 3"/>
                        <a:gd name="T89" fmla="*/ 3 h 5"/>
                        <a:gd name="T90" fmla="*/ 2 w 3"/>
                        <a:gd name="T91" fmla="*/ 3 h 5"/>
                        <a:gd name="T92" fmla="*/ 2 w 3"/>
                        <a:gd name="T93" fmla="*/ 3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1 h 5"/>
                        <a:gd name="T106" fmla="*/ 2 w 3"/>
                        <a:gd name="T107" fmla="*/ 1 h 5"/>
                        <a:gd name="T108" fmla="*/ 2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8" name="Freeform 2851"/>
                    <p:cNvSpPr>
                      <a:spLocks/>
                    </p:cNvSpPr>
                    <p:nvPr/>
                  </p:nvSpPr>
                  <p:spPr bwMode="auto">
                    <a:xfrm>
                      <a:off x="1229" y="336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99" name="Freeform 2852"/>
                    <p:cNvSpPr>
                      <a:spLocks/>
                    </p:cNvSpPr>
                    <p:nvPr/>
                  </p:nvSpPr>
                  <p:spPr bwMode="auto">
                    <a:xfrm>
                      <a:off x="1230" y="336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3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3 h 4"/>
                        <a:gd name="T18" fmla="*/ 1 w 2"/>
                        <a:gd name="T19" fmla="*/ 3 h 4"/>
                        <a:gd name="T20" fmla="*/ 1 w 2"/>
                        <a:gd name="T21" fmla="*/ 3 h 4"/>
                        <a:gd name="T22" fmla="*/ 1 w 2"/>
                        <a:gd name="T23" fmla="*/ 3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0" name="Freeform 2853"/>
                    <p:cNvSpPr>
                      <a:spLocks/>
                    </p:cNvSpPr>
                    <p:nvPr/>
                  </p:nvSpPr>
                  <p:spPr bwMode="auto">
                    <a:xfrm>
                      <a:off x="1232" y="336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1" name="Freeform 2854"/>
                    <p:cNvSpPr>
                      <a:spLocks/>
                    </p:cNvSpPr>
                    <p:nvPr/>
                  </p:nvSpPr>
                  <p:spPr bwMode="auto">
                    <a:xfrm>
                      <a:off x="1234" y="336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3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3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2" name="Freeform 28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8" y="3413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3 w 3"/>
                        <a:gd name="T3" fmla="*/ 3 h 4"/>
                        <a:gd name="T4" fmla="*/ 3 w 3"/>
                        <a:gd name="T5" fmla="*/ 4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1 w 3"/>
                        <a:gd name="T15" fmla="*/ 1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1 h 4"/>
                        <a:gd name="T34" fmla="*/ 2 w 3"/>
                        <a:gd name="T35" fmla="*/ 1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1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1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3" name="Freeform 28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1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2 w 3"/>
                        <a:gd name="T57" fmla="*/ 4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2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4" name="Freeform 2857"/>
                    <p:cNvSpPr>
                      <a:spLocks/>
                    </p:cNvSpPr>
                    <p:nvPr/>
                  </p:nvSpPr>
                  <p:spPr bwMode="auto">
                    <a:xfrm>
                      <a:off x="1185" y="3413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4 h 4"/>
                        <a:gd name="T46" fmla="*/ 0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3 w 3"/>
                        <a:gd name="T65" fmla="*/ 1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1 h 4"/>
                        <a:gd name="T74" fmla="*/ 0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5" name="Freeform 2858"/>
                    <p:cNvSpPr>
                      <a:spLocks/>
                    </p:cNvSpPr>
                    <p:nvPr/>
                  </p:nvSpPr>
                  <p:spPr bwMode="auto">
                    <a:xfrm>
                      <a:off x="1190" y="3413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1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6" name="Freeform 2859"/>
                    <p:cNvSpPr>
                      <a:spLocks/>
                    </p:cNvSpPr>
                    <p:nvPr/>
                  </p:nvSpPr>
                  <p:spPr bwMode="auto">
                    <a:xfrm>
                      <a:off x="1192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7" name="Rectangle 28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96" y="3416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8" name="Freeform 28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7" y="3413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1 h 4"/>
                        <a:gd name="T2" fmla="*/ 4 w 4"/>
                        <a:gd name="T3" fmla="*/ 3 h 4"/>
                        <a:gd name="T4" fmla="*/ 4 w 4"/>
                        <a:gd name="T5" fmla="*/ 4 h 4"/>
                        <a:gd name="T6" fmla="*/ 3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1 w 4"/>
                        <a:gd name="T15" fmla="*/ 1 h 4"/>
                        <a:gd name="T16" fmla="*/ 1 w 4"/>
                        <a:gd name="T17" fmla="*/ 1 h 4"/>
                        <a:gd name="T18" fmla="*/ 0 w 4"/>
                        <a:gd name="T19" fmla="*/ 1 h 4"/>
                        <a:gd name="T20" fmla="*/ 0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3 w 4"/>
                        <a:gd name="T27" fmla="*/ 0 h 4"/>
                        <a:gd name="T28" fmla="*/ 3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1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0 h 4"/>
                        <a:gd name="T42" fmla="*/ 1 w 4"/>
                        <a:gd name="T43" fmla="*/ 1 h 4"/>
                        <a:gd name="T44" fmla="*/ 1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1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1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09" name="Freeform 2862"/>
                    <p:cNvSpPr>
                      <a:spLocks/>
                    </p:cNvSpPr>
                    <p:nvPr/>
                  </p:nvSpPr>
                  <p:spPr bwMode="auto">
                    <a:xfrm>
                      <a:off x="1201" y="341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0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0" name="Freeform 28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3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1 h 4"/>
                        <a:gd name="T4" fmla="*/ 2 w 2"/>
                        <a:gd name="T5" fmla="*/ 1 h 4"/>
                        <a:gd name="T6" fmla="*/ 2 w 2"/>
                        <a:gd name="T7" fmla="*/ 1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1 h 4"/>
                        <a:gd name="T24" fmla="*/ 0 w 2"/>
                        <a:gd name="T25" fmla="*/ 1 h 4"/>
                        <a:gd name="T26" fmla="*/ 0 w 2"/>
                        <a:gd name="T27" fmla="*/ 1 h 4"/>
                        <a:gd name="T28" fmla="*/ 0 w 2"/>
                        <a:gd name="T29" fmla="*/ 1 h 4"/>
                        <a:gd name="T30" fmla="*/ 0 w 2"/>
                        <a:gd name="T31" fmla="*/ 1 h 4"/>
                        <a:gd name="T32" fmla="*/ 0 w 2"/>
                        <a:gd name="T33" fmla="*/ 0 h 4"/>
                        <a:gd name="T34" fmla="*/ 0 w 2"/>
                        <a:gd name="T35" fmla="*/ 4 h 4"/>
                        <a:gd name="T36" fmla="*/ 2 w 2"/>
                        <a:gd name="T37" fmla="*/ 4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2 w 2"/>
                        <a:gd name="T47" fmla="*/ 4 h 4"/>
                        <a:gd name="T48" fmla="*/ 2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4 h 4"/>
                        <a:gd name="T62" fmla="*/ 0 w 2"/>
                        <a:gd name="T63" fmla="*/ 4 h 4"/>
                        <a:gd name="T64" fmla="*/ 0 w 2"/>
                        <a:gd name="T65" fmla="*/ 4 h 4"/>
                        <a:gd name="T66" fmla="*/ 0 w 2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4"/>
                        <a:gd name="T104" fmla="*/ 2 w 2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2" y="4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1" name="Freeform 2864"/>
                    <p:cNvSpPr>
                      <a:spLocks/>
                    </p:cNvSpPr>
                    <p:nvPr/>
                  </p:nvSpPr>
                  <p:spPr bwMode="auto">
                    <a:xfrm>
                      <a:off x="1207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1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1 w 2"/>
                        <a:gd name="T79" fmla="*/ 3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1 w 2"/>
                        <a:gd name="T95" fmla="*/ 1 h 4"/>
                        <a:gd name="T96" fmla="*/ 1 w 2"/>
                        <a:gd name="T97" fmla="*/ 1 h 4"/>
                        <a:gd name="T98" fmla="*/ 1 w 2"/>
                        <a:gd name="T99" fmla="*/ 0 h 4"/>
                        <a:gd name="T100" fmla="*/ 1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0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2" name="Freeform 2865"/>
                    <p:cNvSpPr>
                      <a:spLocks/>
                    </p:cNvSpPr>
                    <p:nvPr/>
                  </p:nvSpPr>
                  <p:spPr bwMode="auto">
                    <a:xfrm>
                      <a:off x="1211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3" name="Freeform 28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3" y="34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0 w 4"/>
                        <a:gd name="T51" fmla="*/ 1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1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1 h 4"/>
                        <a:gd name="T96" fmla="*/ 1 w 4"/>
                        <a:gd name="T97" fmla="*/ 1 h 4"/>
                        <a:gd name="T98" fmla="*/ 0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4" name="Freeform 286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7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1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5" name="Freeform 286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0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0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6" name="Freeform 2869"/>
                    <p:cNvSpPr>
                      <a:spLocks/>
                    </p:cNvSpPr>
                    <p:nvPr/>
                  </p:nvSpPr>
                  <p:spPr bwMode="auto">
                    <a:xfrm>
                      <a:off x="1223" y="34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7" name="Freeform 28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6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4 h 4"/>
                        <a:gd name="T2" fmla="*/ 0 w 3"/>
                        <a:gd name="T3" fmla="*/ 4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3 h 4"/>
                        <a:gd name="T10" fmla="*/ 0 w 3"/>
                        <a:gd name="T11" fmla="*/ 3 h 4"/>
                        <a:gd name="T12" fmla="*/ 0 w 3"/>
                        <a:gd name="T13" fmla="*/ 1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0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0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0 h 4"/>
                        <a:gd name="T38" fmla="*/ 3 w 3"/>
                        <a:gd name="T39" fmla="*/ 0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3 h 4"/>
                        <a:gd name="T50" fmla="*/ 0 w 3"/>
                        <a:gd name="T51" fmla="*/ 4 h 4"/>
                        <a:gd name="T52" fmla="*/ 2 w 3"/>
                        <a:gd name="T53" fmla="*/ 1 h 4"/>
                        <a:gd name="T54" fmla="*/ 2 w 3"/>
                        <a:gd name="T55" fmla="*/ 1 h 4"/>
                        <a:gd name="T56" fmla="*/ 2 w 3"/>
                        <a:gd name="T57" fmla="*/ 1 h 4"/>
                        <a:gd name="T58" fmla="*/ 3 w 3"/>
                        <a:gd name="T59" fmla="*/ 1 h 4"/>
                        <a:gd name="T60" fmla="*/ 3 w 3"/>
                        <a:gd name="T61" fmla="*/ 1 h 4"/>
                        <a:gd name="T62" fmla="*/ 3 w 3"/>
                        <a:gd name="T63" fmla="*/ 0 h 4"/>
                        <a:gd name="T64" fmla="*/ 2 w 3"/>
                        <a:gd name="T65" fmla="*/ 0 h 4"/>
                        <a:gd name="T66" fmla="*/ 2 w 3"/>
                        <a:gd name="T67" fmla="*/ 0 h 4"/>
                        <a:gd name="T68" fmla="*/ 2 w 3"/>
                        <a:gd name="T69" fmla="*/ 0 h 4"/>
                        <a:gd name="T70" fmla="*/ 2 w 3"/>
                        <a:gd name="T71" fmla="*/ 0 h 4"/>
                        <a:gd name="T72" fmla="*/ 0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1 h 4"/>
                        <a:gd name="T78" fmla="*/ 0 w 3"/>
                        <a:gd name="T79" fmla="*/ 1 h 4"/>
                        <a:gd name="T80" fmla="*/ 0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0" y="4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8" name="Freeform 28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9" y="3413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3 w 3"/>
                        <a:gd name="T3" fmla="*/ 3 h 4"/>
                        <a:gd name="T4" fmla="*/ 3 w 3"/>
                        <a:gd name="T5" fmla="*/ 4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0 w 3"/>
                        <a:gd name="T13" fmla="*/ 3 h 4"/>
                        <a:gd name="T14" fmla="*/ 1 w 3"/>
                        <a:gd name="T15" fmla="*/ 1 h 4"/>
                        <a:gd name="T16" fmla="*/ 1 w 3"/>
                        <a:gd name="T17" fmla="*/ 1 h 4"/>
                        <a:gd name="T18" fmla="*/ 1 w 3"/>
                        <a:gd name="T19" fmla="*/ 1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1 w 3"/>
                        <a:gd name="T57" fmla="*/ 1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19" name="Freeform 28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2" y="34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1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2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1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0" name="Freeform 28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6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1" name="Freeform 2874"/>
                    <p:cNvSpPr>
                      <a:spLocks/>
                    </p:cNvSpPr>
                    <p:nvPr/>
                  </p:nvSpPr>
                  <p:spPr bwMode="auto">
                    <a:xfrm>
                      <a:off x="1178" y="3413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2 w 3"/>
                        <a:gd name="T3" fmla="*/ 1 h 4"/>
                        <a:gd name="T4" fmla="*/ 2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1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2 w 3"/>
                        <a:gd name="T63" fmla="*/ 0 h 4"/>
                        <a:gd name="T64" fmla="*/ 2 w 3"/>
                        <a:gd name="T65" fmla="*/ 0 h 4"/>
                        <a:gd name="T66" fmla="*/ 2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2" name="Freeform 2875"/>
                    <p:cNvSpPr>
                      <a:spLocks/>
                    </p:cNvSpPr>
                    <p:nvPr/>
                  </p:nvSpPr>
                  <p:spPr bwMode="auto">
                    <a:xfrm>
                      <a:off x="1179" y="341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3" name="Freeform 2876"/>
                    <p:cNvSpPr>
                      <a:spLocks/>
                    </p:cNvSpPr>
                    <p:nvPr/>
                  </p:nvSpPr>
                  <p:spPr bwMode="auto">
                    <a:xfrm>
                      <a:off x="1179" y="3414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2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3 h 3"/>
                        <a:gd name="T14" fmla="*/ 0 w 1"/>
                        <a:gd name="T15" fmla="*/ 3 h 3"/>
                        <a:gd name="T16" fmla="*/ 0 w 1"/>
                        <a:gd name="T17" fmla="*/ 3 h 3"/>
                        <a:gd name="T18" fmla="*/ 0 w 1"/>
                        <a:gd name="T19" fmla="*/ 3 h 3"/>
                        <a:gd name="T20" fmla="*/ 0 w 1"/>
                        <a:gd name="T21" fmla="*/ 3 h 3"/>
                        <a:gd name="T22" fmla="*/ 1 w 1"/>
                        <a:gd name="T23" fmla="*/ 3 h 3"/>
                        <a:gd name="T24" fmla="*/ 1 w 1"/>
                        <a:gd name="T25" fmla="*/ 3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2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4" name="Freeform 2877"/>
                    <p:cNvSpPr>
                      <a:spLocks/>
                    </p:cNvSpPr>
                    <p:nvPr/>
                  </p:nvSpPr>
                  <p:spPr bwMode="auto">
                    <a:xfrm>
                      <a:off x="1181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5" name="Freeform 2878"/>
                    <p:cNvSpPr>
                      <a:spLocks/>
                    </p:cNvSpPr>
                    <p:nvPr/>
                  </p:nvSpPr>
                  <p:spPr bwMode="auto">
                    <a:xfrm>
                      <a:off x="1181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6" name="Freeform 2879"/>
                    <p:cNvSpPr>
                      <a:spLocks/>
                    </p:cNvSpPr>
                    <p:nvPr/>
                  </p:nvSpPr>
                  <p:spPr bwMode="auto">
                    <a:xfrm>
                      <a:off x="1185" y="3413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4 h 4"/>
                        <a:gd name="T46" fmla="*/ 0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3 w 3"/>
                        <a:gd name="T65" fmla="*/ 1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1 h 4"/>
                        <a:gd name="T74" fmla="*/ 0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7" name="Freeform 2880"/>
                    <p:cNvSpPr>
                      <a:spLocks/>
                    </p:cNvSpPr>
                    <p:nvPr/>
                  </p:nvSpPr>
                  <p:spPr bwMode="auto">
                    <a:xfrm>
                      <a:off x="1190" y="3413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1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8" name="Freeform 2881"/>
                    <p:cNvSpPr>
                      <a:spLocks/>
                    </p:cNvSpPr>
                    <p:nvPr/>
                  </p:nvSpPr>
                  <p:spPr bwMode="auto">
                    <a:xfrm>
                      <a:off x="1192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29" name="Rectangle 28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96" y="3416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0" name="Freeform 2883"/>
                    <p:cNvSpPr>
                      <a:spLocks/>
                    </p:cNvSpPr>
                    <p:nvPr/>
                  </p:nvSpPr>
                  <p:spPr bwMode="auto">
                    <a:xfrm>
                      <a:off x="1197" y="3413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1 h 4"/>
                        <a:gd name="T2" fmla="*/ 3 w 4"/>
                        <a:gd name="T3" fmla="*/ 1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4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1 w 4"/>
                        <a:gd name="T17" fmla="*/ 4 h 4"/>
                        <a:gd name="T18" fmla="*/ 1 w 4"/>
                        <a:gd name="T19" fmla="*/ 4 h 4"/>
                        <a:gd name="T20" fmla="*/ 0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0 w 4"/>
                        <a:gd name="T29" fmla="*/ 3 h 4"/>
                        <a:gd name="T30" fmla="*/ 1 w 4"/>
                        <a:gd name="T31" fmla="*/ 1 h 4"/>
                        <a:gd name="T32" fmla="*/ 1 w 4"/>
                        <a:gd name="T33" fmla="*/ 1 h 4"/>
                        <a:gd name="T34" fmla="*/ 1 w 4"/>
                        <a:gd name="T35" fmla="*/ 1 h 4"/>
                        <a:gd name="T36" fmla="*/ 0 w 4"/>
                        <a:gd name="T37" fmla="*/ 1 h 4"/>
                        <a:gd name="T38" fmla="*/ 0 w 4"/>
                        <a:gd name="T39" fmla="*/ 1 h 4"/>
                        <a:gd name="T40" fmla="*/ 0 w 4"/>
                        <a:gd name="T41" fmla="*/ 0 h 4"/>
                        <a:gd name="T42" fmla="*/ 0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1 w 4"/>
                        <a:gd name="T53" fmla="*/ 0 h 4"/>
                        <a:gd name="T54" fmla="*/ 3 w 4"/>
                        <a:gd name="T55" fmla="*/ 0 h 4"/>
                        <a:gd name="T56" fmla="*/ 3 w 4"/>
                        <a:gd name="T57" fmla="*/ 0 h 4"/>
                        <a:gd name="T58" fmla="*/ 3 w 4"/>
                        <a:gd name="T59" fmla="*/ 0 h 4"/>
                        <a:gd name="T60" fmla="*/ 3 w 4"/>
                        <a:gd name="T61" fmla="*/ 0 h 4"/>
                        <a:gd name="T62" fmla="*/ 3 w 4"/>
                        <a:gd name="T63" fmla="*/ 0 h 4"/>
                        <a:gd name="T64" fmla="*/ 3 w 4"/>
                        <a:gd name="T65" fmla="*/ 0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1" name="Freeform 2884"/>
                    <p:cNvSpPr>
                      <a:spLocks/>
                    </p:cNvSpPr>
                    <p:nvPr/>
                  </p:nvSpPr>
                  <p:spPr bwMode="auto">
                    <a:xfrm>
                      <a:off x="1198" y="3413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2" name="Freeform 2885"/>
                    <p:cNvSpPr>
                      <a:spLocks/>
                    </p:cNvSpPr>
                    <p:nvPr/>
                  </p:nvSpPr>
                  <p:spPr bwMode="auto">
                    <a:xfrm>
                      <a:off x="1198" y="341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3 h 3"/>
                        <a:gd name="T14" fmla="*/ 0 w 2"/>
                        <a:gd name="T15" fmla="*/ 3 h 3"/>
                        <a:gd name="T16" fmla="*/ 0 w 2"/>
                        <a:gd name="T17" fmla="*/ 3 h 3"/>
                        <a:gd name="T18" fmla="*/ 0 w 2"/>
                        <a:gd name="T19" fmla="*/ 3 h 3"/>
                        <a:gd name="T20" fmla="*/ 0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3" name="Freeform 2886"/>
                    <p:cNvSpPr>
                      <a:spLocks/>
                    </p:cNvSpPr>
                    <p:nvPr/>
                  </p:nvSpPr>
                  <p:spPr bwMode="auto">
                    <a:xfrm>
                      <a:off x="1201" y="3413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0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4" name="Freeform 2887"/>
                    <p:cNvSpPr>
                      <a:spLocks/>
                    </p:cNvSpPr>
                    <p:nvPr/>
                  </p:nvSpPr>
                  <p:spPr bwMode="auto">
                    <a:xfrm>
                      <a:off x="1203" y="3413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1 h 1"/>
                        <a:gd name="T4" fmla="*/ 2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1 h 1"/>
                        <a:gd name="T30" fmla="*/ 0 w 2"/>
                        <a:gd name="T31" fmla="*/ 1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5" name="Freeform 2888"/>
                    <p:cNvSpPr>
                      <a:spLocks/>
                    </p:cNvSpPr>
                    <p:nvPr/>
                  </p:nvSpPr>
                  <p:spPr bwMode="auto">
                    <a:xfrm>
                      <a:off x="1203" y="341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0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0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6" name="Freeform 2889"/>
                    <p:cNvSpPr>
                      <a:spLocks/>
                    </p:cNvSpPr>
                    <p:nvPr/>
                  </p:nvSpPr>
                  <p:spPr bwMode="auto">
                    <a:xfrm>
                      <a:off x="1207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1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1 w 2"/>
                        <a:gd name="T79" fmla="*/ 3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1 w 2"/>
                        <a:gd name="T95" fmla="*/ 1 h 4"/>
                        <a:gd name="T96" fmla="*/ 1 w 2"/>
                        <a:gd name="T97" fmla="*/ 1 h 4"/>
                        <a:gd name="T98" fmla="*/ 1 w 2"/>
                        <a:gd name="T99" fmla="*/ 0 h 4"/>
                        <a:gd name="T100" fmla="*/ 1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0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7" name="Freeform 2890"/>
                    <p:cNvSpPr>
                      <a:spLocks/>
                    </p:cNvSpPr>
                    <p:nvPr/>
                  </p:nvSpPr>
                  <p:spPr bwMode="auto">
                    <a:xfrm>
                      <a:off x="1211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8" name="Freeform 2891"/>
                    <p:cNvSpPr>
                      <a:spLocks/>
                    </p:cNvSpPr>
                    <p:nvPr/>
                  </p:nvSpPr>
                  <p:spPr bwMode="auto">
                    <a:xfrm>
                      <a:off x="1213" y="34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39" name="Freeform 2892"/>
                    <p:cNvSpPr>
                      <a:spLocks/>
                    </p:cNvSpPr>
                    <p:nvPr/>
                  </p:nvSpPr>
                  <p:spPr bwMode="auto">
                    <a:xfrm>
                      <a:off x="1213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1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0" name="Freeform 2893"/>
                    <p:cNvSpPr>
                      <a:spLocks/>
                    </p:cNvSpPr>
                    <p:nvPr/>
                  </p:nvSpPr>
                  <p:spPr bwMode="auto">
                    <a:xfrm>
                      <a:off x="1217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1" name="Freeform 2894"/>
                    <p:cNvSpPr>
                      <a:spLocks/>
                    </p:cNvSpPr>
                    <p:nvPr/>
                  </p:nvSpPr>
                  <p:spPr bwMode="auto">
                    <a:xfrm>
                      <a:off x="1217" y="341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2" name="Freeform 2895"/>
                    <p:cNvSpPr>
                      <a:spLocks/>
                    </p:cNvSpPr>
                    <p:nvPr/>
                  </p:nvSpPr>
                  <p:spPr bwMode="auto">
                    <a:xfrm>
                      <a:off x="1220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3" name="Freeform 2896"/>
                    <p:cNvSpPr>
                      <a:spLocks/>
                    </p:cNvSpPr>
                    <p:nvPr/>
                  </p:nvSpPr>
                  <p:spPr bwMode="auto">
                    <a:xfrm>
                      <a:off x="1220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4" name="Freeform 2897"/>
                    <p:cNvSpPr>
                      <a:spLocks/>
                    </p:cNvSpPr>
                    <p:nvPr/>
                  </p:nvSpPr>
                  <p:spPr bwMode="auto">
                    <a:xfrm>
                      <a:off x="1223" y="34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5" name="Freeform 2898"/>
                    <p:cNvSpPr>
                      <a:spLocks/>
                    </p:cNvSpPr>
                    <p:nvPr/>
                  </p:nvSpPr>
                  <p:spPr bwMode="auto">
                    <a:xfrm>
                      <a:off x="1226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4 h 4"/>
                        <a:gd name="T2" fmla="*/ 0 w 3"/>
                        <a:gd name="T3" fmla="*/ 4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3 h 4"/>
                        <a:gd name="T10" fmla="*/ 0 w 3"/>
                        <a:gd name="T11" fmla="*/ 3 h 4"/>
                        <a:gd name="T12" fmla="*/ 0 w 3"/>
                        <a:gd name="T13" fmla="*/ 1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0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0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0 h 4"/>
                        <a:gd name="T38" fmla="*/ 3 w 3"/>
                        <a:gd name="T39" fmla="*/ 0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3 h 4"/>
                        <a:gd name="T50" fmla="*/ 0 w 3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6" name="Freeform 2899"/>
                    <p:cNvSpPr>
                      <a:spLocks/>
                    </p:cNvSpPr>
                    <p:nvPr/>
                  </p:nvSpPr>
                  <p:spPr bwMode="auto">
                    <a:xfrm>
                      <a:off x="1226" y="3413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1 h 1"/>
                        <a:gd name="T2" fmla="*/ 2 w 3"/>
                        <a:gd name="T3" fmla="*/ 1 h 1"/>
                        <a:gd name="T4" fmla="*/ 2 w 3"/>
                        <a:gd name="T5" fmla="*/ 1 h 1"/>
                        <a:gd name="T6" fmla="*/ 3 w 3"/>
                        <a:gd name="T7" fmla="*/ 1 h 1"/>
                        <a:gd name="T8" fmla="*/ 3 w 3"/>
                        <a:gd name="T9" fmla="*/ 1 h 1"/>
                        <a:gd name="T10" fmla="*/ 3 w 3"/>
                        <a:gd name="T11" fmla="*/ 0 h 1"/>
                        <a:gd name="T12" fmla="*/ 2 w 3"/>
                        <a:gd name="T13" fmla="*/ 0 h 1"/>
                        <a:gd name="T14" fmla="*/ 2 w 3"/>
                        <a:gd name="T15" fmla="*/ 0 h 1"/>
                        <a:gd name="T16" fmla="*/ 2 w 3"/>
                        <a:gd name="T17" fmla="*/ 0 h 1"/>
                        <a:gd name="T18" fmla="*/ 2 w 3"/>
                        <a:gd name="T19" fmla="*/ 0 h 1"/>
                        <a:gd name="T20" fmla="*/ 0 w 3"/>
                        <a:gd name="T21" fmla="*/ 0 h 1"/>
                        <a:gd name="T22" fmla="*/ 0 w 3"/>
                        <a:gd name="T23" fmla="*/ 0 h 1"/>
                        <a:gd name="T24" fmla="*/ 0 w 3"/>
                        <a:gd name="T25" fmla="*/ 1 h 1"/>
                        <a:gd name="T26" fmla="*/ 0 w 3"/>
                        <a:gd name="T27" fmla="*/ 1 h 1"/>
                        <a:gd name="T28" fmla="*/ 0 w 3"/>
                        <a:gd name="T29" fmla="*/ 1 h 1"/>
                        <a:gd name="T30" fmla="*/ 2 w 3"/>
                        <a:gd name="T31" fmla="*/ 1 h 1"/>
                        <a:gd name="T32" fmla="*/ 2 w 3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7" name="Freeform 2900"/>
                    <p:cNvSpPr>
                      <a:spLocks/>
                    </p:cNvSpPr>
                    <p:nvPr/>
                  </p:nvSpPr>
                  <p:spPr bwMode="auto">
                    <a:xfrm>
                      <a:off x="1229" y="3413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3 w 3"/>
                        <a:gd name="T3" fmla="*/ 1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4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4 h 4"/>
                        <a:gd name="T22" fmla="*/ 1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1 w 3"/>
                        <a:gd name="T29" fmla="*/ 3 h 4"/>
                        <a:gd name="T30" fmla="*/ 1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1 h 4"/>
                        <a:gd name="T36" fmla="*/ 1 w 3"/>
                        <a:gd name="T37" fmla="*/ 1 h 4"/>
                        <a:gd name="T38" fmla="*/ 1 w 3"/>
                        <a:gd name="T39" fmla="*/ 1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8" name="Freeform 2901"/>
                    <p:cNvSpPr>
                      <a:spLocks/>
                    </p:cNvSpPr>
                    <p:nvPr/>
                  </p:nvSpPr>
                  <p:spPr bwMode="auto">
                    <a:xfrm>
                      <a:off x="1230" y="341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49" name="Freeform 2902"/>
                    <p:cNvSpPr>
                      <a:spLocks/>
                    </p:cNvSpPr>
                    <p:nvPr/>
                  </p:nvSpPr>
                  <p:spPr bwMode="auto">
                    <a:xfrm>
                      <a:off x="1230" y="3414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3 h 3"/>
                        <a:gd name="T14" fmla="*/ 0 w 2"/>
                        <a:gd name="T15" fmla="*/ 3 h 3"/>
                        <a:gd name="T16" fmla="*/ 0 w 2"/>
                        <a:gd name="T17" fmla="*/ 3 h 3"/>
                        <a:gd name="T18" fmla="*/ 0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1 w 2"/>
                        <a:gd name="T25" fmla="*/ 3 h 3"/>
                        <a:gd name="T26" fmla="*/ 1 w 2"/>
                        <a:gd name="T27" fmla="*/ 2 h 3"/>
                        <a:gd name="T28" fmla="*/ 2 w 2"/>
                        <a:gd name="T29" fmla="*/ 2 h 3"/>
                        <a:gd name="T30" fmla="*/ 1 w 2"/>
                        <a:gd name="T31" fmla="*/ 2 h 3"/>
                        <a:gd name="T32" fmla="*/ 1 w 2"/>
                        <a:gd name="T33" fmla="*/ 2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0" name="Freeform 2903"/>
                    <p:cNvSpPr>
                      <a:spLocks/>
                    </p:cNvSpPr>
                    <p:nvPr/>
                  </p:nvSpPr>
                  <p:spPr bwMode="auto">
                    <a:xfrm>
                      <a:off x="1232" y="341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1" name="Freeform 2904"/>
                    <p:cNvSpPr>
                      <a:spLocks/>
                    </p:cNvSpPr>
                    <p:nvPr/>
                  </p:nvSpPr>
                  <p:spPr bwMode="auto">
                    <a:xfrm>
                      <a:off x="1234" y="341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2" name="Freeform 2905"/>
                    <p:cNvSpPr>
                      <a:spLocks/>
                    </p:cNvSpPr>
                    <p:nvPr/>
                  </p:nvSpPr>
                  <p:spPr bwMode="auto">
                    <a:xfrm>
                      <a:off x="1236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3" name="Freeform 2906"/>
                    <p:cNvSpPr>
                      <a:spLocks/>
                    </p:cNvSpPr>
                    <p:nvPr/>
                  </p:nvSpPr>
                  <p:spPr bwMode="auto">
                    <a:xfrm>
                      <a:off x="1236" y="341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4" name="Freeform 29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1" y="3446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3 w 3"/>
                        <a:gd name="T3" fmla="*/ 4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0 w 3"/>
                        <a:gd name="T11" fmla="*/ 4 h 5"/>
                        <a:gd name="T12" fmla="*/ 0 w 3"/>
                        <a:gd name="T13" fmla="*/ 4 h 5"/>
                        <a:gd name="T14" fmla="*/ 1 w 3"/>
                        <a:gd name="T15" fmla="*/ 2 h 5"/>
                        <a:gd name="T16" fmla="*/ 1 w 3"/>
                        <a:gd name="T17" fmla="*/ 2 h 5"/>
                        <a:gd name="T18" fmla="*/ 1 w 3"/>
                        <a:gd name="T19" fmla="*/ 1 h 5"/>
                        <a:gd name="T20" fmla="*/ 1 w 3"/>
                        <a:gd name="T21" fmla="*/ 1 h 5"/>
                        <a:gd name="T22" fmla="*/ 1 w 3"/>
                        <a:gd name="T23" fmla="*/ 1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1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2 w 3"/>
                        <a:gd name="T35" fmla="*/ 2 h 5"/>
                        <a:gd name="T36" fmla="*/ 2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2 h 5"/>
                        <a:gd name="T44" fmla="*/ 2 w 3"/>
                        <a:gd name="T45" fmla="*/ 2 h 5"/>
                        <a:gd name="T46" fmla="*/ 2 w 3"/>
                        <a:gd name="T47" fmla="*/ 2 h 5"/>
                        <a:gd name="T48" fmla="*/ 2 w 3"/>
                        <a:gd name="T49" fmla="*/ 2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2 w 3"/>
                        <a:gd name="T55" fmla="*/ 1 h 5"/>
                        <a:gd name="T56" fmla="*/ 1 w 3"/>
                        <a:gd name="T57" fmla="*/ 2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5" name="Freeform 29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4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0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5 h 5"/>
                        <a:gd name="T60" fmla="*/ 2 w 4"/>
                        <a:gd name="T61" fmla="*/ 5 h 5"/>
                        <a:gd name="T62" fmla="*/ 2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2 w 4"/>
                        <a:gd name="T87" fmla="*/ 1 h 5"/>
                        <a:gd name="T88" fmla="*/ 2 w 4"/>
                        <a:gd name="T89" fmla="*/ 1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0 w 4"/>
                        <a:gd name="T97" fmla="*/ 2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6" name="Freeform 29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8" y="344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3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3 w 3"/>
                        <a:gd name="T51" fmla="*/ 0 h 5"/>
                        <a:gd name="T52" fmla="*/ 1 w 3"/>
                        <a:gd name="T53" fmla="*/ 2 h 5"/>
                        <a:gd name="T54" fmla="*/ 1 w 3"/>
                        <a:gd name="T55" fmla="*/ 2 h 5"/>
                        <a:gd name="T56" fmla="*/ 1 w 3"/>
                        <a:gd name="T57" fmla="*/ 2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5 h 5"/>
                        <a:gd name="T68" fmla="*/ 1 w 3"/>
                        <a:gd name="T69" fmla="*/ 5 h 5"/>
                        <a:gd name="T70" fmla="*/ 1 w 3"/>
                        <a:gd name="T71" fmla="*/ 5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4 h 5"/>
                        <a:gd name="T78" fmla="*/ 3 w 3"/>
                        <a:gd name="T79" fmla="*/ 4 h 5"/>
                        <a:gd name="T80" fmla="*/ 3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7" name="Freeform 2910"/>
                    <p:cNvSpPr>
                      <a:spLocks/>
                    </p:cNvSpPr>
                    <p:nvPr/>
                  </p:nvSpPr>
                  <p:spPr bwMode="auto">
                    <a:xfrm>
                      <a:off x="1174" y="3446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8" name="Freeform 2911"/>
                    <p:cNvSpPr>
                      <a:spLocks/>
                    </p:cNvSpPr>
                    <p:nvPr/>
                  </p:nvSpPr>
                  <p:spPr bwMode="auto">
                    <a:xfrm>
                      <a:off x="1175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59" name="Rectangle 29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9" y="3448"/>
                      <a:ext cx="1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0" name="Freeform 291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0" y="3446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2 h 5"/>
                        <a:gd name="T2" fmla="*/ 4 w 4"/>
                        <a:gd name="T3" fmla="*/ 4 h 5"/>
                        <a:gd name="T4" fmla="*/ 4 w 4"/>
                        <a:gd name="T5" fmla="*/ 4 h 5"/>
                        <a:gd name="T6" fmla="*/ 3 w 4"/>
                        <a:gd name="T7" fmla="*/ 5 h 5"/>
                        <a:gd name="T8" fmla="*/ 1 w 4"/>
                        <a:gd name="T9" fmla="*/ 5 h 5"/>
                        <a:gd name="T10" fmla="*/ 0 w 4"/>
                        <a:gd name="T11" fmla="*/ 4 h 5"/>
                        <a:gd name="T12" fmla="*/ 0 w 4"/>
                        <a:gd name="T13" fmla="*/ 4 h 5"/>
                        <a:gd name="T14" fmla="*/ 1 w 4"/>
                        <a:gd name="T15" fmla="*/ 2 h 5"/>
                        <a:gd name="T16" fmla="*/ 1 w 4"/>
                        <a:gd name="T17" fmla="*/ 2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1 w 4"/>
                        <a:gd name="T25" fmla="*/ 0 h 5"/>
                        <a:gd name="T26" fmla="*/ 3 w 4"/>
                        <a:gd name="T27" fmla="*/ 0 h 5"/>
                        <a:gd name="T28" fmla="*/ 3 w 4"/>
                        <a:gd name="T29" fmla="*/ 1 h 5"/>
                        <a:gd name="T30" fmla="*/ 4 w 4"/>
                        <a:gd name="T31" fmla="*/ 1 h 5"/>
                        <a:gd name="T32" fmla="*/ 4 w 4"/>
                        <a:gd name="T33" fmla="*/ 1 h 5"/>
                        <a:gd name="T34" fmla="*/ 3 w 4"/>
                        <a:gd name="T35" fmla="*/ 2 h 5"/>
                        <a:gd name="T36" fmla="*/ 3 w 4"/>
                        <a:gd name="T37" fmla="*/ 1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2 h 5"/>
                        <a:gd name="T44" fmla="*/ 3 w 4"/>
                        <a:gd name="T45" fmla="*/ 2 h 5"/>
                        <a:gd name="T46" fmla="*/ 3 w 4"/>
                        <a:gd name="T47" fmla="*/ 2 h 5"/>
                        <a:gd name="T48" fmla="*/ 3 w 4"/>
                        <a:gd name="T49" fmla="*/ 2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3 w 4"/>
                        <a:gd name="T55" fmla="*/ 1 h 5"/>
                        <a:gd name="T56" fmla="*/ 1 w 4"/>
                        <a:gd name="T57" fmla="*/ 2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close/>
                          <a:moveTo>
                            <a:pt x="3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close/>
                          <a:moveTo>
                            <a:pt x="3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1" name="Freeform 2914"/>
                    <p:cNvSpPr>
                      <a:spLocks/>
                    </p:cNvSpPr>
                    <p:nvPr/>
                  </p:nvSpPr>
                  <p:spPr bwMode="auto">
                    <a:xfrm>
                      <a:off x="1184" y="3446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2" name="Freeform 29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6" y="3447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0 h 4"/>
                        <a:gd name="T8" fmla="*/ 2 w 2"/>
                        <a:gd name="T9" fmla="*/ 1 h 4"/>
                        <a:gd name="T10" fmla="*/ 2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1 h 4"/>
                        <a:gd name="T24" fmla="*/ 0 w 2"/>
                        <a:gd name="T25" fmla="*/ 1 h 4"/>
                        <a:gd name="T26" fmla="*/ 0 w 2"/>
                        <a:gd name="T27" fmla="*/ 0 h 4"/>
                        <a:gd name="T28" fmla="*/ 0 w 2"/>
                        <a:gd name="T29" fmla="*/ 0 h 4"/>
                        <a:gd name="T30" fmla="*/ 0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2 w 2"/>
                        <a:gd name="T47" fmla="*/ 4 h 4"/>
                        <a:gd name="T48" fmla="*/ 2 w 2"/>
                        <a:gd name="T49" fmla="*/ 4 h 4"/>
                        <a:gd name="T50" fmla="*/ 2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4 h 4"/>
                        <a:gd name="T62" fmla="*/ 0 w 2"/>
                        <a:gd name="T63" fmla="*/ 3 h 4"/>
                        <a:gd name="T64" fmla="*/ 0 w 2"/>
                        <a:gd name="T65" fmla="*/ 3 h 4"/>
                        <a:gd name="T66" fmla="*/ 2 w 2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4"/>
                        <a:gd name="T104" fmla="*/ 2 w 2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3" name="Freeform 2916"/>
                    <p:cNvSpPr>
                      <a:spLocks/>
                    </p:cNvSpPr>
                    <p:nvPr/>
                  </p:nvSpPr>
                  <p:spPr bwMode="auto">
                    <a:xfrm>
                      <a:off x="1190" y="344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4" name="Freeform 2917"/>
                    <p:cNvSpPr>
                      <a:spLocks/>
                    </p:cNvSpPr>
                    <p:nvPr/>
                  </p:nvSpPr>
                  <p:spPr bwMode="auto">
                    <a:xfrm>
                      <a:off x="1194" y="3446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5" name="Freeform 29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6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1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2 w 4"/>
                        <a:gd name="T67" fmla="*/ 5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4 h 5"/>
                        <a:gd name="T74" fmla="*/ 2 w 4"/>
                        <a:gd name="T75" fmla="*/ 2 h 5"/>
                        <a:gd name="T76" fmla="*/ 2 w 4"/>
                        <a:gd name="T77" fmla="*/ 2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2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2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6" name="Freeform 291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0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2 h 5"/>
                        <a:gd name="T24" fmla="*/ 3 w 3"/>
                        <a:gd name="T25" fmla="*/ 2 h 5"/>
                        <a:gd name="T26" fmla="*/ 2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0 w 3"/>
                        <a:gd name="T97" fmla="*/ 2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7" name="Freeform 29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3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1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2 w 3"/>
                        <a:gd name="T59" fmla="*/ 5 h 5"/>
                        <a:gd name="T60" fmla="*/ 2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3 w 3"/>
                        <a:gd name="T67" fmla="*/ 5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1 h 5"/>
                        <a:gd name="T88" fmla="*/ 2 w 3"/>
                        <a:gd name="T89" fmla="*/ 1 h 5"/>
                        <a:gd name="T90" fmla="*/ 2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2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8" name="Freeform 2921"/>
                    <p:cNvSpPr>
                      <a:spLocks/>
                    </p:cNvSpPr>
                    <p:nvPr/>
                  </p:nvSpPr>
                  <p:spPr bwMode="auto">
                    <a:xfrm>
                      <a:off x="1207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69" name="Freeform 2922"/>
                    <p:cNvSpPr>
                      <a:spLocks/>
                    </p:cNvSpPr>
                    <p:nvPr/>
                  </p:nvSpPr>
                  <p:spPr bwMode="auto">
                    <a:xfrm>
                      <a:off x="1209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2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0" name="Freeform 29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3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1 w 2"/>
                        <a:gd name="T23" fmla="*/ 4 h 5"/>
                        <a:gd name="T24" fmla="*/ 1 w 2"/>
                        <a:gd name="T25" fmla="*/ 1 h 5"/>
                        <a:gd name="T26" fmla="*/ 0 w 2"/>
                        <a:gd name="T27" fmla="*/ 4 h 5"/>
                        <a:gd name="T28" fmla="*/ 1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1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1" name="Freeform 29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5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5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4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5 h 5"/>
                        <a:gd name="T60" fmla="*/ 2 w 4"/>
                        <a:gd name="T61" fmla="*/ 5 h 5"/>
                        <a:gd name="T62" fmla="*/ 3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3 w 4"/>
                        <a:gd name="T87" fmla="*/ 1 h 5"/>
                        <a:gd name="T88" fmla="*/ 2 w 4"/>
                        <a:gd name="T89" fmla="*/ 1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2 h 5"/>
                        <a:gd name="T98" fmla="*/ 2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2" name="Freeform 29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9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1 w 4"/>
                        <a:gd name="T63" fmla="*/ 5 h 5"/>
                        <a:gd name="T64" fmla="*/ 3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1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2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3" name="Freeform 29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3" y="344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2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1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2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4" name="Freeform 2927"/>
                    <p:cNvSpPr>
                      <a:spLocks/>
                    </p:cNvSpPr>
                    <p:nvPr/>
                  </p:nvSpPr>
                  <p:spPr bwMode="auto">
                    <a:xfrm>
                      <a:off x="1161" y="3446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2 w 3"/>
                        <a:gd name="T3" fmla="*/ 2 h 5"/>
                        <a:gd name="T4" fmla="*/ 3 w 3"/>
                        <a:gd name="T5" fmla="*/ 2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5 h 5"/>
                        <a:gd name="T18" fmla="*/ 1 w 3"/>
                        <a:gd name="T19" fmla="*/ 5 h 5"/>
                        <a:gd name="T20" fmla="*/ 1 w 3"/>
                        <a:gd name="T21" fmla="*/ 5 h 5"/>
                        <a:gd name="T22" fmla="*/ 0 w 3"/>
                        <a:gd name="T23" fmla="*/ 4 h 5"/>
                        <a:gd name="T24" fmla="*/ 0 w 3"/>
                        <a:gd name="T25" fmla="*/ 4 h 5"/>
                        <a:gd name="T26" fmla="*/ 0 w 3"/>
                        <a:gd name="T27" fmla="*/ 4 h 5"/>
                        <a:gd name="T28" fmla="*/ 1 w 3"/>
                        <a:gd name="T29" fmla="*/ 2 h 5"/>
                        <a:gd name="T30" fmla="*/ 1 w 3"/>
                        <a:gd name="T31" fmla="*/ 2 h 5"/>
                        <a:gd name="T32" fmla="*/ 1 w 3"/>
                        <a:gd name="T33" fmla="*/ 2 h 5"/>
                        <a:gd name="T34" fmla="*/ 1 w 3"/>
                        <a:gd name="T35" fmla="*/ 2 h 5"/>
                        <a:gd name="T36" fmla="*/ 1 w 3"/>
                        <a:gd name="T37" fmla="*/ 2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1 h 5"/>
                        <a:gd name="T44" fmla="*/ 1 w 3"/>
                        <a:gd name="T45" fmla="*/ 1 h 5"/>
                        <a:gd name="T46" fmla="*/ 1 w 3"/>
                        <a:gd name="T47" fmla="*/ 1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0 h 5"/>
                        <a:gd name="T58" fmla="*/ 2 w 3"/>
                        <a:gd name="T59" fmla="*/ 1 h 5"/>
                        <a:gd name="T60" fmla="*/ 2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2 w 3"/>
                        <a:gd name="T69" fmla="*/ 2 h 5"/>
                        <a:gd name="T70" fmla="*/ 2 w 3"/>
                        <a:gd name="T71" fmla="*/ 2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5" name="Freeform 2928"/>
                    <p:cNvSpPr>
                      <a:spLocks/>
                    </p:cNvSpPr>
                    <p:nvPr/>
                  </p:nvSpPr>
                  <p:spPr bwMode="auto">
                    <a:xfrm>
                      <a:off x="1162" y="3447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6" name="Freeform 2929"/>
                    <p:cNvSpPr>
                      <a:spLocks/>
                    </p:cNvSpPr>
                    <p:nvPr/>
                  </p:nvSpPr>
                  <p:spPr bwMode="auto">
                    <a:xfrm>
                      <a:off x="1162" y="3448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2 h 3"/>
                        <a:gd name="T8" fmla="*/ 0 w 1"/>
                        <a:gd name="T9" fmla="*/ 2 h 3"/>
                        <a:gd name="T10" fmla="*/ 0 w 1"/>
                        <a:gd name="T11" fmla="*/ 2 h 3"/>
                        <a:gd name="T12" fmla="*/ 0 w 1"/>
                        <a:gd name="T13" fmla="*/ 2 h 3"/>
                        <a:gd name="T14" fmla="*/ 0 w 1"/>
                        <a:gd name="T15" fmla="*/ 2 h 3"/>
                        <a:gd name="T16" fmla="*/ 0 w 1"/>
                        <a:gd name="T17" fmla="*/ 3 h 3"/>
                        <a:gd name="T18" fmla="*/ 0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3 h 3"/>
                        <a:gd name="T24" fmla="*/ 1 w 1"/>
                        <a:gd name="T25" fmla="*/ 2 h 3"/>
                        <a:gd name="T26" fmla="*/ 1 w 1"/>
                        <a:gd name="T27" fmla="*/ 2 h 3"/>
                        <a:gd name="T28" fmla="*/ 1 w 1"/>
                        <a:gd name="T29" fmla="*/ 2 h 3"/>
                        <a:gd name="T30" fmla="*/ 1 w 1"/>
                        <a:gd name="T31" fmla="*/ 2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1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7" name="Freeform 2930"/>
                    <p:cNvSpPr>
                      <a:spLocks/>
                    </p:cNvSpPr>
                    <p:nvPr/>
                  </p:nvSpPr>
                  <p:spPr bwMode="auto">
                    <a:xfrm>
                      <a:off x="1164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8" name="Freeform 2931"/>
                    <p:cNvSpPr>
                      <a:spLocks/>
                    </p:cNvSpPr>
                    <p:nvPr/>
                  </p:nvSpPr>
                  <p:spPr bwMode="auto">
                    <a:xfrm>
                      <a:off x="1164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0 h 4"/>
                        <a:gd name="T44" fmla="*/ 2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79" name="Freeform 2932"/>
                    <p:cNvSpPr>
                      <a:spLocks/>
                    </p:cNvSpPr>
                    <p:nvPr/>
                  </p:nvSpPr>
                  <p:spPr bwMode="auto">
                    <a:xfrm>
                      <a:off x="1168" y="344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3 w 3"/>
                        <a:gd name="T11" fmla="*/ 2 h 5"/>
                        <a:gd name="T12" fmla="*/ 3 w 3"/>
                        <a:gd name="T13" fmla="*/ 2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3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2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3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0" name="Freeform 2933"/>
                    <p:cNvSpPr>
                      <a:spLocks/>
                    </p:cNvSpPr>
                    <p:nvPr/>
                  </p:nvSpPr>
                  <p:spPr bwMode="auto">
                    <a:xfrm>
                      <a:off x="1168" y="3448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1 w 3"/>
                        <a:gd name="T3" fmla="*/ 0 h 3"/>
                        <a:gd name="T4" fmla="*/ 1 w 3"/>
                        <a:gd name="T5" fmla="*/ 0 h 3"/>
                        <a:gd name="T6" fmla="*/ 0 w 3"/>
                        <a:gd name="T7" fmla="*/ 2 h 3"/>
                        <a:gd name="T8" fmla="*/ 0 w 3"/>
                        <a:gd name="T9" fmla="*/ 2 h 3"/>
                        <a:gd name="T10" fmla="*/ 0 w 3"/>
                        <a:gd name="T11" fmla="*/ 2 h 3"/>
                        <a:gd name="T12" fmla="*/ 1 w 3"/>
                        <a:gd name="T13" fmla="*/ 2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3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2 h 3"/>
                        <a:gd name="T28" fmla="*/ 3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3"/>
                        <a:gd name="T53" fmla="*/ 3 w 3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1" name="Freeform 2934"/>
                    <p:cNvSpPr>
                      <a:spLocks/>
                    </p:cNvSpPr>
                    <p:nvPr/>
                  </p:nvSpPr>
                  <p:spPr bwMode="auto">
                    <a:xfrm>
                      <a:off x="1174" y="3446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2" name="Freeform 2935"/>
                    <p:cNvSpPr>
                      <a:spLocks/>
                    </p:cNvSpPr>
                    <p:nvPr/>
                  </p:nvSpPr>
                  <p:spPr bwMode="auto">
                    <a:xfrm>
                      <a:off x="1175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3" name="Rectangle 293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9" y="3448"/>
                      <a:ext cx="1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4" name="Freeform 2937"/>
                    <p:cNvSpPr>
                      <a:spLocks/>
                    </p:cNvSpPr>
                    <p:nvPr/>
                  </p:nvSpPr>
                  <p:spPr bwMode="auto">
                    <a:xfrm>
                      <a:off x="1180" y="3446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2 h 5"/>
                        <a:gd name="T2" fmla="*/ 3 w 4"/>
                        <a:gd name="T3" fmla="*/ 2 h 5"/>
                        <a:gd name="T4" fmla="*/ 4 w 4"/>
                        <a:gd name="T5" fmla="*/ 2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5 h 5"/>
                        <a:gd name="T18" fmla="*/ 1 w 4"/>
                        <a:gd name="T19" fmla="*/ 5 h 5"/>
                        <a:gd name="T20" fmla="*/ 1 w 4"/>
                        <a:gd name="T21" fmla="*/ 5 h 5"/>
                        <a:gd name="T22" fmla="*/ 0 w 4"/>
                        <a:gd name="T23" fmla="*/ 4 h 5"/>
                        <a:gd name="T24" fmla="*/ 0 w 4"/>
                        <a:gd name="T25" fmla="*/ 4 h 5"/>
                        <a:gd name="T26" fmla="*/ 0 w 4"/>
                        <a:gd name="T27" fmla="*/ 4 h 5"/>
                        <a:gd name="T28" fmla="*/ 1 w 4"/>
                        <a:gd name="T29" fmla="*/ 2 h 5"/>
                        <a:gd name="T30" fmla="*/ 1 w 4"/>
                        <a:gd name="T31" fmla="*/ 2 h 5"/>
                        <a:gd name="T32" fmla="*/ 1 w 4"/>
                        <a:gd name="T33" fmla="*/ 2 h 5"/>
                        <a:gd name="T34" fmla="*/ 1 w 4"/>
                        <a:gd name="T35" fmla="*/ 2 h 5"/>
                        <a:gd name="T36" fmla="*/ 1 w 4"/>
                        <a:gd name="T37" fmla="*/ 2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1 h 5"/>
                        <a:gd name="T46" fmla="*/ 1 w 4"/>
                        <a:gd name="T47" fmla="*/ 1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3 w 4"/>
                        <a:gd name="T53" fmla="*/ 0 h 5"/>
                        <a:gd name="T54" fmla="*/ 3 w 4"/>
                        <a:gd name="T55" fmla="*/ 0 h 5"/>
                        <a:gd name="T56" fmla="*/ 3 w 4"/>
                        <a:gd name="T57" fmla="*/ 0 h 5"/>
                        <a:gd name="T58" fmla="*/ 3 w 4"/>
                        <a:gd name="T59" fmla="*/ 1 h 5"/>
                        <a:gd name="T60" fmla="*/ 3 w 4"/>
                        <a:gd name="T61" fmla="*/ 1 h 5"/>
                        <a:gd name="T62" fmla="*/ 4 w 4"/>
                        <a:gd name="T63" fmla="*/ 1 h 5"/>
                        <a:gd name="T64" fmla="*/ 4 w 4"/>
                        <a:gd name="T65" fmla="*/ 1 h 5"/>
                        <a:gd name="T66" fmla="*/ 4 w 4"/>
                        <a:gd name="T67" fmla="*/ 1 h 5"/>
                        <a:gd name="T68" fmla="*/ 3 w 4"/>
                        <a:gd name="T69" fmla="*/ 2 h 5"/>
                        <a:gd name="T70" fmla="*/ 3 w 4"/>
                        <a:gd name="T71" fmla="*/ 2 h 5"/>
                        <a:gd name="T72" fmla="*/ 3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5" name="Freeform 2938"/>
                    <p:cNvSpPr>
                      <a:spLocks/>
                    </p:cNvSpPr>
                    <p:nvPr/>
                  </p:nvSpPr>
                  <p:spPr bwMode="auto">
                    <a:xfrm>
                      <a:off x="1181" y="3447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2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6" name="Freeform 2939"/>
                    <p:cNvSpPr>
                      <a:spLocks/>
                    </p:cNvSpPr>
                    <p:nvPr/>
                  </p:nvSpPr>
                  <p:spPr bwMode="auto">
                    <a:xfrm>
                      <a:off x="1181" y="3448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2 h 3"/>
                        <a:gd name="T14" fmla="*/ 0 w 2"/>
                        <a:gd name="T15" fmla="*/ 2 h 3"/>
                        <a:gd name="T16" fmla="*/ 0 w 2"/>
                        <a:gd name="T17" fmla="*/ 3 h 3"/>
                        <a:gd name="T18" fmla="*/ 0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7" name="Freeform 2940"/>
                    <p:cNvSpPr>
                      <a:spLocks/>
                    </p:cNvSpPr>
                    <p:nvPr/>
                  </p:nvSpPr>
                  <p:spPr bwMode="auto">
                    <a:xfrm>
                      <a:off x="1184" y="3446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8" name="Freeform 2941"/>
                    <p:cNvSpPr>
                      <a:spLocks/>
                    </p:cNvSpPr>
                    <p:nvPr/>
                  </p:nvSpPr>
                  <p:spPr bwMode="auto">
                    <a:xfrm>
                      <a:off x="1186" y="3447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89" name="Freeform 2942"/>
                    <p:cNvSpPr>
                      <a:spLocks/>
                    </p:cNvSpPr>
                    <p:nvPr/>
                  </p:nvSpPr>
                  <p:spPr bwMode="auto">
                    <a:xfrm>
                      <a:off x="1186" y="3450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0" name="Freeform 2943"/>
                    <p:cNvSpPr>
                      <a:spLocks/>
                    </p:cNvSpPr>
                    <p:nvPr/>
                  </p:nvSpPr>
                  <p:spPr bwMode="auto">
                    <a:xfrm>
                      <a:off x="1190" y="344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1" name="Freeform 2944"/>
                    <p:cNvSpPr>
                      <a:spLocks/>
                    </p:cNvSpPr>
                    <p:nvPr/>
                  </p:nvSpPr>
                  <p:spPr bwMode="auto">
                    <a:xfrm>
                      <a:off x="1194" y="3446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2" name="Freeform 2945"/>
                    <p:cNvSpPr>
                      <a:spLocks/>
                    </p:cNvSpPr>
                    <p:nvPr/>
                  </p:nvSpPr>
                  <p:spPr bwMode="auto">
                    <a:xfrm>
                      <a:off x="1196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1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3" name="Freeform 2946"/>
                    <p:cNvSpPr>
                      <a:spLocks/>
                    </p:cNvSpPr>
                    <p:nvPr/>
                  </p:nvSpPr>
                  <p:spPr bwMode="auto">
                    <a:xfrm>
                      <a:off x="1197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4" name="Freeform 2947"/>
                    <p:cNvSpPr>
                      <a:spLocks/>
                    </p:cNvSpPr>
                    <p:nvPr/>
                  </p:nvSpPr>
                  <p:spPr bwMode="auto">
                    <a:xfrm>
                      <a:off x="1200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2 h 5"/>
                        <a:gd name="T24" fmla="*/ 3 w 3"/>
                        <a:gd name="T25" fmla="*/ 2 h 5"/>
                        <a:gd name="T26" fmla="*/ 2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5" name="Freeform 2948"/>
                    <p:cNvSpPr>
                      <a:spLocks/>
                    </p:cNvSpPr>
                    <p:nvPr/>
                  </p:nvSpPr>
                  <p:spPr bwMode="auto">
                    <a:xfrm>
                      <a:off x="1200" y="344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6" name="Freeform 2949"/>
                    <p:cNvSpPr>
                      <a:spLocks/>
                    </p:cNvSpPr>
                    <p:nvPr/>
                  </p:nvSpPr>
                  <p:spPr bwMode="auto">
                    <a:xfrm>
                      <a:off x="1203" y="344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2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1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5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7" name="Freeform 2950"/>
                    <p:cNvSpPr>
                      <a:spLocks/>
                    </p:cNvSpPr>
                    <p:nvPr/>
                  </p:nvSpPr>
                  <p:spPr bwMode="auto">
                    <a:xfrm>
                      <a:off x="1203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8" name="Freeform 2951"/>
                    <p:cNvSpPr>
                      <a:spLocks/>
                    </p:cNvSpPr>
                    <p:nvPr/>
                  </p:nvSpPr>
                  <p:spPr bwMode="auto">
                    <a:xfrm>
                      <a:off x="1207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299" name="Freeform 2952"/>
                    <p:cNvSpPr>
                      <a:spLocks/>
                    </p:cNvSpPr>
                    <p:nvPr/>
                  </p:nvSpPr>
                  <p:spPr bwMode="auto">
                    <a:xfrm>
                      <a:off x="1209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2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0" name="Freeform 2953"/>
                    <p:cNvSpPr>
                      <a:spLocks/>
                    </p:cNvSpPr>
                    <p:nvPr/>
                  </p:nvSpPr>
                  <p:spPr bwMode="auto">
                    <a:xfrm>
                      <a:off x="1213" y="344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1" name="Freeform 2954"/>
                    <p:cNvSpPr>
                      <a:spLocks/>
                    </p:cNvSpPr>
                    <p:nvPr/>
                  </p:nvSpPr>
                  <p:spPr bwMode="auto">
                    <a:xfrm>
                      <a:off x="1213" y="3447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2" name="Freeform 2955"/>
                    <p:cNvSpPr>
                      <a:spLocks/>
                    </p:cNvSpPr>
                    <p:nvPr/>
                  </p:nvSpPr>
                  <p:spPr bwMode="auto">
                    <a:xfrm>
                      <a:off x="1215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2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1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5 h 5"/>
                        <a:gd name="T44" fmla="*/ 2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3" name="Freeform 2956"/>
                    <p:cNvSpPr>
                      <a:spLocks/>
                    </p:cNvSpPr>
                    <p:nvPr/>
                  </p:nvSpPr>
                  <p:spPr bwMode="auto">
                    <a:xfrm>
                      <a:off x="1217" y="344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4" name="Freeform 2957"/>
                    <p:cNvSpPr>
                      <a:spLocks/>
                    </p:cNvSpPr>
                    <p:nvPr/>
                  </p:nvSpPr>
                  <p:spPr bwMode="auto">
                    <a:xfrm>
                      <a:off x="1219" y="344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1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2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5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5" name="Freeform 2958"/>
                    <p:cNvSpPr>
                      <a:spLocks/>
                    </p:cNvSpPr>
                    <p:nvPr/>
                  </p:nvSpPr>
                  <p:spPr bwMode="auto">
                    <a:xfrm>
                      <a:off x="1219" y="344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1 w 3"/>
                        <a:gd name="T3" fmla="*/ 3 h 4"/>
                        <a:gd name="T4" fmla="*/ 1 w 3"/>
                        <a:gd name="T5" fmla="*/ 3 h 4"/>
                        <a:gd name="T6" fmla="*/ 1 w 3"/>
                        <a:gd name="T7" fmla="*/ 3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6" name="Freeform 2959"/>
                    <p:cNvSpPr>
                      <a:spLocks/>
                    </p:cNvSpPr>
                    <p:nvPr/>
                  </p:nvSpPr>
                  <p:spPr bwMode="auto">
                    <a:xfrm>
                      <a:off x="1223" y="344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7" name="Freeform 2960"/>
                    <p:cNvSpPr>
                      <a:spLocks/>
                    </p:cNvSpPr>
                    <p:nvPr/>
                  </p:nvSpPr>
                  <p:spPr bwMode="auto">
                    <a:xfrm>
                      <a:off x="1223" y="344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8" name="Freeform 29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1" y="3477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3 h 4"/>
                        <a:gd name="T12" fmla="*/ 0 w 3"/>
                        <a:gd name="T13" fmla="*/ 3 h 4"/>
                        <a:gd name="T14" fmla="*/ 1 w 3"/>
                        <a:gd name="T15" fmla="*/ 2 h 4"/>
                        <a:gd name="T16" fmla="*/ 1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2 h 4"/>
                        <a:gd name="T34" fmla="*/ 2 w 3"/>
                        <a:gd name="T35" fmla="*/ 2 h 4"/>
                        <a:gd name="T36" fmla="*/ 2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2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2 w 3"/>
                        <a:gd name="T49" fmla="*/ 2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1 w 3"/>
                        <a:gd name="T57" fmla="*/ 2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09" name="Freeform 296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4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0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2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0 h 4"/>
                        <a:gd name="T96" fmla="*/ 2 w 4"/>
                        <a:gd name="T97" fmla="*/ 2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0" name="Freeform 2963"/>
                    <p:cNvSpPr>
                      <a:spLocks/>
                    </p:cNvSpPr>
                    <p:nvPr/>
                  </p:nvSpPr>
                  <p:spPr bwMode="auto">
                    <a:xfrm>
                      <a:off x="1168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1" name="Freeform 2964"/>
                    <p:cNvSpPr>
                      <a:spLocks/>
                    </p:cNvSpPr>
                    <p:nvPr/>
                  </p:nvSpPr>
                  <p:spPr bwMode="auto">
                    <a:xfrm>
                      <a:off x="1174" y="3476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6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2" name="Freeform 2965"/>
                    <p:cNvSpPr>
                      <a:spLocks/>
                    </p:cNvSpPr>
                    <p:nvPr/>
                  </p:nvSpPr>
                  <p:spPr bwMode="auto">
                    <a:xfrm>
                      <a:off x="1175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3" name="Rectangle 2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9" y="3480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4" name="Freeform 296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0" y="3477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4 w 4"/>
                        <a:gd name="T3" fmla="*/ 3 h 4"/>
                        <a:gd name="T4" fmla="*/ 4 w 4"/>
                        <a:gd name="T5" fmla="*/ 3 h 4"/>
                        <a:gd name="T6" fmla="*/ 3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3 h 4"/>
                        <a:gd name="T12" fmla="*/ 0 w 4"/>
                        <a:gd name="T13" fmla="*/ 3 h 4"/>
                        <a:gd name="T14" fmla="*/ 1 w 4"/>
                        <a:gd name="T15" fmla="*/ 2 h 4"/>
                        <a:gd name="T16" fmla="*/ 1 w 4"/>
                        <a:gd name="T17" fmla="*/ 2 h 4"/>
                        <a:gd name="T18" fmla="*/ 1 w 4"/>
                        <a:gd name="T19" fmla="*/ 2 h 4"/>
                        <a:gd name="T20" fmla="*/ 1 w 4"/>
                        <a:gd name="T21" fmla="*/ 0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3 w 4"/>
                        <a:gd name="T27" fmla="*/ 0 h 4"/>
                        <a:gd name="T28" fmla="*/ 3 w 4"/>
                        <a:gd name="T29" fmla="*/ 0 h 4"/>
                        <a:gd name="T30" fmla="*/ 4 w 4"/>
                        <a:gd name="T31" fmla="*/ 0 h 4"/>
                        <a:gd name="T32" fmla="*/ 4 w 4"/>
                        <a:gd name="T33" fmla="*/ 2 h 4"/>
                        <a:gd name="T34" fmla="*/ 3 w 4"/>
                        <a:gd name="T35" fmla="*/ 2 h 4"/>
                        <a:gd name="T36" fmla="*/ 3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0 h 4"/>
                        <a:gd name="T42" fmla="*/ 1 w 4"/>
                        <a:gd name="T43" fmla="*/ 2 h 4"/>
                        <a:gd name="T44" fmla="*/ 3 w 4"/>
                        <a:gd name="T45" fmla="*/ 2 h 4"/>
                        <a:gd name="T46" fmla="*/ 3 w 4"/>
                        <a:gd name="T47" fmla="*/ 2 h 4"/>
                        <a:gd name="T48" fmla="*/ 3 w 4"/>
                        <a:gd name="T49" fmla="*/ 2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3 w 4"/>
                        <a:gd name="T55" fmla="*/ 0 h 4"/>
                        <a:gd name="T56" fmla="*/ 1 w 4"/>
                        <a:gd name="T57" fmla="*/ 2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close/>
                          <a:moveTo>
                            <a:pt x="3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5" name="Freeform 2968"/>
                    <p:cNvSpPr>
                      <a:spLocks/>
                    </p:cNvSpPr>
                    <p:nvPr/>
                  </p:nvSpPr>
                  <p:spPr bwMode="auto">
                    <a:xfrm>
                      <a:off x="1184" y="3476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6" name="Freeform 29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6" y="3477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2 h 4"/>
                        <a:gd name="T6" fmla="*/ 2 w 2"/>
                        <a:gd name="T7" fmla="*/ 2 h 4"/>
                        <a:gd name="T8" fmla="*/ 2 w 2"/>
                        <a:gd name="T9" fmla="*/ 2 h 4"/>
                        <a:gd name="T10" fmla="*/ 2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2 h 4"/>
                        <a:gd name="T16" fmla="*/ 2 w 2"/>
                        <a:gd name="T17" fmla="*/ 2 h 4"/>
                        <a:gd name="T18" fmla="*/ 0 w 2"/>
                        <a:gd name="T19" fmla="*/ 2 h 4"/>
                        <a:gd name="T20" fmla="*/ 0 w 2"/>
                        <a:gd name="T21" fmla="*/ 2 h 4"/>
                        <a:gd name="T22" fmla="*/ 0 w 2"/>
                        <a:gd name="T23" fmla="*/ 2 h 4"/>
                        <a:gd name="T24" fmla="*/ 0 w 2"/>
                        <a:gd name="T25" fmla="*/ 2 h 4"/>
                        <a:gd name="T26" fmla="*/ 0 w 2"/>
                        <a:gd name="T27" fmla="*/ 2 h 4"/>
                        <a:gd name="T28" fmla="*/ 0 w 2"/>
                        <a:gd name="T29" fmla="*/ 2 h 4"/>
                        <a:gd name="T30" fmla="*/ 0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4 h 4"/>
                        <a:gd name="T36" fmla="*/ 2 w 2"/>
                        <a:gd name="T37" fmla="*/ 4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2 w 2"/>
                        <a:gd name="T47" fmla="*/ 4 h 4"/>
                        <a:gd name="T48" fmla="*/ 2 w 2"/>
                        <a:gd name="T49" fmla="*/ 4 h 4"/>
                        <a:gd name="T50" fmla="*/ 2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4 h 4"/>
                        <a:gd name="T62" fmla="*/ 0 w 2"/>
                        <a:gd name="T63" fmla="*/ 4 h 4"/>
                        <a:gd name="T64" fmla="*/ 0 w 2"/>
                        <a:gd name="T65" fmla="*/ 4 h 4"/>
                        <a:gd name="T66" fmla="*/ 2 w 2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4"/>
                        <a:gd name="T104" fmla="*/ 2 w 2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7" name="Freeform 29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0" y="3477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2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2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2 h 4"/>
                        <a:gd name="T34" fmla="*/ 2 w 2"/>
                        <a:gd name="T35" fmla="*/ 2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1 w 2"/>
                        <a:gd name="T43" fmla="*/ 2 h 4"/>
                        <a:gd name="T44" fmla="*/ 1 w 2"/>
                        <a:gd name="T45" fmla="*/ 2 h 4"/>
                        <a:gd name="T46" fmla="*/ 1 w 2"/>
                        <a:gd name="T47" fmla="*/ 2 h 4"/>
                        <a:gd name="T48" fmla="*/ 2 w 2"/>
                        <a:gd name="T49" fmla="*/ 2 h 4"/>
                        <a:gd name="T50" fmla="*/ 2 w 2"/>
                        <a:gd name="T51" fmla="*/ 0 h 4"/>
                        <a:gd name="T52" fmla="*/ 2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2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8" name="Freeform 2971"/>
                    <p:cNvSpPr>
                      <a:spLocks/>
                    </p:cNvSpPr>
                    <p:nvPr/>
                  </p:nvSpPr>
                  <p:spPr bwMode="auto">
                    <a:xfrm>
                      <a:off x="1194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1 w 2"/>
                        <a:gd name="T27" fmla="*/ 3 h 4"/>
                        <a:gd name="T28" fmla="*/ 0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2 h 4"/>
                        <a:gd name="T40" fmla="*/ 1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0 w 2"/>
                        <a:gd name="T55" fmla="*/ 0 h 4"/>
                        <a:gd name="T56" fmla="*/ 0 w 2"/>
                        <a:gd name="T57" fmla="*/ 0 h 4"/>
                        <a:gd name="T58" fmla="*/ 0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19" name="Freeform 29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96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3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0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2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0" name="Freeform 29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0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0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0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1" name="Freeform 297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3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0 h 4"/>
                        <a:gd name="T80" fmla="*/ 3 w 3"/>
                        <a:gd name="T81" fmla="*/ 0 h 4"/>
                        <a:gd name="T82" fmla="*/ 3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2" name="Freeform 2975"/>
                    <p:cNvSpPr>
                      <a:spLocks/>
                    </p:cNvSpPr>
                    <p:nvPr/>
                  </p:nvSpPr>
                  <p:spPr bwMode="auto">
                    <a:xfrm>
                      <a:off x="1207" y="347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3" name="Freeform 2976"/>
                    <p:cNvSpPr>
                      <a:spLocks/>
                    </p:cNvSpPr>
                    <p:nvPr/>
                  </p:nvSpPr>
                  <p:spPr bwMode="auto">
                    <a:xfrm>
                      <a:off x="1209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2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3 w 3"/>
                        <a:gd name="T39" fmla="*/ 2 h 4"/>
                        <a:gd name="T40" fmla="*/ 3 w 3"/>
                        <a:gd name="T41" fmla="*/ 2 h 4"/>
                        <a:gd name="T42" fmla="*/ 3 w 3"/>
                        <a:gd name="T43" fmla="*/ 2 h 4"/>
                        <a:gd name="T44" fmla="*/ 3 w 3"/>
                        <a:gd name="T45" fmla="*/ 2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0 w 3"/>
                        <a:gd name="T59" fmla="*/ 0 h 4"/>
                        <a:gd name="T60" fmla="*/ 0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4" name="Freeform 29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0 h 4"/>
                        <a:gd name="T80" fmla="*/ 1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5" name="Freeform 29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5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2 w 4"/>
                        <a:gd name="T51" fmla="*/ 2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4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0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0 h 4"/>
                        <a:gd name="T96" fmla="*/ 2 w 4"/>
                        <a:gd name="T97" fmla="*/ 2 h 4"/>
                        <a:gd name="T98" fmla="*/ 2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6" name="Freeform 29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9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0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7" name="Freeform 298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1 w 2"/>
                        <a:gd name="T57" fmla="*/ 3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0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1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8" name="Freeform 2981"/>
                    <p:cNvSpPr>
                      <a:spLocks/>
                    </p:cNvSpPr>
                    <p:nvPr/>
                  </p:nvSpPr>
                  <p:spPr bwMode="auto">
                    <a:xfrm>
                      <a:off x="1161" y="3477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2 w 3"/>
                        <a:gd name="T3" fmla="*/ 2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4 h 4"/>
                        <a:gd name="T22" fmla="*/ 0 w 3"/>
                        <a:gd name="T23" fmla="*/ 3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1 w 3"/>
                        <a:gd name="T29" fmla="*/ 3 h 4"/>
                        <a:gd name="T30" fmla="*/ 1 w 3"/>
                        <a:gd name="T31" fmla="*/ 2 h 4"/>
                        <a:gd name="T32" fmla="*/ 1 w 3"/>
                        <a:gd name="T33" fmla="*/ 2 h 4"/>
                        <a:gd name="T34" fmla="*/ 1 w 3"/>
                        <a:gd name="T35" fmla="*/ 2 h 4"/>
                        <a:gd name="T36" fmla="*/ 1 w 3"/>
                        <a:gd name="T37" fmla="*/ 2 h 4"/>
                        <a:gd name="T38" fmla="*/ 1 w 3"/>
                        <a:gd name="T39" fmla="*/ 2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2 h 4"/>
                        <a:gd name="T68" fmla="*/ 3 w 3"/>
                        <a:gd name="T69" fmla="*/ 2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29" name="Freeform 2982"/>
                    <p:cNvSpPr>
                      <a:spLocks/>
                    </p:cNvSpPr>
                    <p:nvPr/>
                  </p:nvSpPr>
                  <p:spPr bwMode="auto">
                    <a:xfrm>
                      <a:off x="1162" y="3477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0" name="Freeform 2983"/>
                    <p:cNvSpPr>
                      <a:spLocks/>
                    </p:cNvSpPr>
                    <p:nvPr/>
                  </p:nvSpPr>
                  <p:spPr bwMode="auto">
                    <a:xfrm>
                      <a:off x="1162" y="3479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1" name="Freeform 2984"/>
                    <p:cNvSpPr>
                      <a:spLocks/>
                    </p:cNvSpPr>
                    <p:nvPr/>
                  </p:nvSpPr>
                  <p:spPr bwMode="auto">
                    <a:xfrm>
                      <a:off x="1164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2" name="Freeform 2985"/>
                    <p:cNvSpPr>
                      <a:spLocks/>
                    </p:cNvSpPr>
                    <p:nvPr/>
                  </p:nvSpPr>
                  <p:spPr bwMode="auto">
                    <a:xfrm>
                      <a:off x="1164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2 w 3"/>
                        <a:gd name="T3" fmla="*/ 3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0 h 4"/>
                        <a:gd name="T44" fmla="*/ 2 w 3"/>
                        <a:gd name="T45" fmla="*/ 0 h 4"/>
                        <a:gd name="T46" fmla="*/ 2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3" name="Freeform 2986"/>
                    <p:cNvSpPr>
                      <a:spLocks/>
                    </p:cNvSpPr>
                    <p:nvPr/>
                  </p:nvSpPr>
                  <p:spPr bwMode="auto">
                    <a:xfrm>
                      <a:off x="1168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4" name="Freeform 2987"/>
                    <p:cNvSpPr>
                      <a:spLocks/>
                    </p:cNvSpPr>
                    <p:nvPr/>
                  </p:nvSpPr>
                  <p:spPr bwMode="auto">
                    <a:xfrm>
                      <a:off x="1174" y="3476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3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6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3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5" name="Freeform 2988"/>
                    <p:cNvSpPr>
                      <a:spLocks/>
                    </p:cNvSpPr>
                    <p:nvPr/>
                  </p:nvSpPr>
                  <p:spPr bwMode="auto">
                    <a:xfrm>
                      <a:off x="1175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6" name="Rectangle 29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79" y="3480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7" name="Freeform 2990"/>
                    <p:cNvSpPr>
                      <a:spLocks/>
                    </p:cNvSpPr>
                    <p:nvPr/>
                  </p:nvSpPr>
                  <p:spPr bwMode="auto">
                    <a:xfrm>
                      <a:off x="1180" y="3477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3 w 4"/>
                        <a:gd name="T3" fmla="*/ 2 h 4"/>
                        <a:gd name="T4" fmla="*/ 4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3 h 4"/>
                        <a:gd name="T12" fmla="*/ 4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0 w 4"/>
                        <a:gd name="T23" fmla="*/ 3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1 w 4"/>
                        <a:gd name="T29" fmla="*/ 3 h 4"/>
                        <a:gd name="T30" fmla="*/ 1 w 4"/>
                        <a:gd name="T31" fmla="*/ 2 h 4"/>
                        <a:gd name="T32" fmla="*/ 1 w 4"/>
                        <a:gd name="T33" fmla="*/ 2 h 4"/>
                        <a:gd name="T34" fmla="*/ 1 w 4"/>
                        <a:gd name="T35" fmla="*/ 2 h 4"/>
                        <a:gd name="T36" fmla="*/ 1 w 4"/>
                        <a:gd name="T37" fmla="*/ 2 h 4"/>
                        <a:gd name="T38" fmla="*/ 1 w 4"/>
                        <a:gd name="T39" fmla="*/ 2 h 4"/>
                        <a:gd name="T40" fmla="*/ 1 w 4"/>
                        <a:gd name="T41" fmla="*/ 0 h 4"/>
                        <a:gd name="T42" fmla="*/ 1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3 w 4"/>
                        <a:gd name="T53" fmla="*/ 0 h 4"/>
                        <a:gd name="T54" fmla="*/ 3 w 4"/>
                        <a:gd name="T55" fmla="*/ 0 h 4"/>
                        <a:gd name="T56" fmla="*/ 3 w 4"/>
                        <a:gd name="T57" fmla="*/ 0 h 4"/>
                        <a:gd name="T58" fmla="*/ 3 w 4"/>
                        <a:gd name="T59" fmla="*/ 0 h 4"/>
                        <a:gd name="T60" fmla="*/ 4 w 4"/>
                        <a:gd name="T61" fmla="*/ 0 h 4"/>
                        <a:gd name="T62" fmla="*/ 4 w 4"/>
                        <a:gd name="T63" fmla="*/ 0 h 4"/>
                        <a:gd name="T64" fmla="*/ 4 w 4"/>
                        <a:gd name="T65" fmla="*/ 0 h 4"/>
                        <a:gd name="T66" fmla="*/ 4 w 4"/>
                        <a:gd name="T67" fmla="*/ 2 h 4"/>
                        <a:gd name="T68" fmla="*/ 4 w 4"/>
                        <a:gd name="T69" fmla="*/ 2 h 4"/>
                        <a:gd name="T70" fmla="*/ 3 w 4"/>
                        <a:gd name="T71" fmla="*/ 2 h 4"/>
                        <a:gd name="T72" fmla="*/ 3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8" name="Freeform 2991"/>
                    <p:cNvSpPr>
                      <a:spLocks/>
                    </p:cNvSpPr>
                    <p:nvPr/>
                  </p:nvSpPr>
                  <p:spPr bwMode="auto">
                    <a:xfrm>
                      <a:off x="1181" y="3477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2 w 2"/>
                        <a:gd name="T17" fmla="*/ 2 h 2"/>
                        <a:gd name="T18" fmla="*/ 2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2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39" name="Freeform 2992"/>
                    <p:cNvSpPr>
                      <a:spLocks/>
                    </p:cNvSpPr>
                    <p:nvPr/>
                  </p:nvSpPr>
                  <p:spPr bwMode="auto">
                    <a:xfrm>
                      <a:off x="1181" y="3479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0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1 h 2"/>
                        <a:gd name="T34" fmla="*/ 2 w 2"/>
                        <a:gd name="T35" fmla="*/ 0 h 2"/>
                        <a:gd name="T36" fmla="*/ 2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0" name="Freeform 2993"/>
                    <p:cNvSpPr>
                      <a:spLocks/>
                    </p:cNvSpPr>
                    <p:nvPr/>
                  </p:nvSpPr>
                  <p:spPr bwMode="auto">
                    <a:xfrm>
                      <a:off x="1184" y="3476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1" name="Freeform 2994"/>
                    <p:cNvSpPr>
                      <a:spLocks/>
                    </p:cNvSpPr>
                    <p:nvPr/>
                  </p:nvSpPr>
                  <p:spPr bwMode="auto">
                    <a:xfrm>
                      <a:off x="1186" y="3477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0 h 2"/>
                        <a:gd name="T2" fmla="*/ 2 w 2"/>
                        <a:gd name="T3" fmla="*/ 0 h 2"/>
                        <a:gd name="T4" fmla="*/ 2 w 2"/>
                        <a:gd name="T5" fmla="*/ 2 h 2"/>
                        <a:gd name="T6" fmla="*/ 2 w 2"/>
                        <a:gd name="T7" fmla="*/ 2 h 2"/>
                        <a:gd name="T8" fmla="*/ 2 w 2"/>
                        <a:gd name="T9" fmla="*/ 2 h 2"/>
                        <a:gd name="T10" fmla="*/ 2 w 2"/>
                        <a:gd name="T11" fmla="*/ 2 h 2"/>
                        <a:gd name="T12" fmla="*/ 2 w 2"/>
                        <a:gd name="T13" fmla="*/ 2 h 2"/>
                        <a:gd name="T14" fmla="*/ 2 w 2"/>
                        <a:gd name="T15" fmla="*/ 2 h 2"/>
                        <a:gd name="T16" fmla="*/ 2 w 2"/>
                        <a:gd name="T17" fmla="*/ 2 h 2"/>
                        <a:gd name="T18" fmla="*/ 0 w 2"/>
                        <a:gd name="T19" fmla="*/ 2 h 2"/>
                        <a:gd name="T20" fmla="*/ 0 w 2"/>
                        <a:gd name="T21" fmla="*/ 2 h 2"/>
                        <a:gd name="T22" fmla="*/ 0 w 2"/>
                        <a:gd name="T23" fmla="*/ 2 h 2"/>
                        <a:gd name="T24" fmla="*/ 0 w 2"/>
                        <a:gd name="T25" fmla="*/ 2 h 2"/>
                        <a:gd name="T26" fmla="*/ 0 w 2"/>
                        <a:gd name="T27" fmla="*/ 2 h 2"/>
                        <a:gd name="T28" fmla="*/ 0 w 2"/>
                        <a:gd name="T29" fmla="*/ 2 h 2"/>
                        <a:gd name="T30" fmla="*/ 0 w 2"/>
                        <a:gd name="T31" fmla="*/ 0 h 2"/>
                        <a:gd name="T32" fmla="*/ 2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2" name="Freeform 2995"/>
                    <p:cNvSpPr>
                      <a:spLocks/>
                    </p:cNvSpPr>
                    <p:nvPr/>
                  </p:nvSpPr>
                  <p:spPr bwMode="auto">
                    <a:xfrm>
                      <a:off x="1186" y="3481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0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3" name="Freeform 2996"/>
                    <p:cNvSpPr>
                      <a:spLocks/>
                    </p:cNvSpPr>
                    <p:nvPr/>
                  </p:nvSpPr>
                  <p:spPr bwMode="auto">
                    <a:xfrm>
                      <a:off x="1190" y="3477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3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2 h 4"/>
                        <a:gd name="T32" fmla="*/ 0 w 2"/>
                        <a:gd name="T33" fmla="*/ 2 h 4"/>
                        <a:gd name="T34" fmla="*/ 0 w 2"/>
                        <a:gd name="T35" fmla="*/ 2 h 4"/>
                        <a:gd name="T36" fmla="*/ 0 w 2"/>
                        <a:gd name="T37" fmla="*/ 2 h 4"/>
                        <a:gd name="T38" fmla="*/ 0 w 2"/>
                        <a:gd name="T39" fmla="*/ 2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2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2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4" name="Freeform 2997"/>
                    <p:cNvSpPr>
                      <a:spLocks/>
                    </p:cNvSpPr>
                    <p:nvPr/>
                  </p:nvSpPr>
                  <p:spPr bwMode="auto">
                    <a:xfrm>
                      <a:off x="1190" y="3477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1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5" name="Freeform 2998"/>
                    <p:cNvSpPr>
                      <a:spLocks/>
                    </p:cNvSpPr>
                    <p:nvPr/>
                  </p:nvSpPr>
                  <p:spPr bwMode="auto">
                    <a:xfrm>
                      <a:off x="1190" y="3479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1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6" name="Freeform 2999"/>
                    <p:cNvSpPr>
                      <a:spLocks/>
                    </p:cNvSpPr>
                    <p:nvPr/>
                  </p:nvSpPr>
                  <p:spPr bwMode="auto">
                    <a:xfrm>
                      <a:off x="1194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1 w 2"/>
                        <a:gd name="T27" fmla="*/ 3 h 4"/>
                        <a:gd name="T28" fmla="*/ 0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2 h 4"/>
                        <a:gd name="T40" fmla="*/ 1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0 w 2"/>
                        <a:gd name="T55" fmla="*/ 0 h 4"/>
                        <a:gd name="T56" fmla="*/ 0 w 2"/>
                        <a:gd name="T57" fmla="*/ 0 h 4"/>
                        <a:gd name="T58" fmla="*/ 0 w 2"/>
                        <a:gd name="T59" fmla="*/ 0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7" name="Freeform 3000"/>
                    <p:cNvSpPr>
                      <a:spLocks/>
                    </p:cNvSpPr>
                    <p:nvPr/>
                  </p:nvSpPr>
                  <p:spPr bwMode="auto">
                    <a:xfrm>
                      <a:off x="1196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8" name="Freeform 3001"/>
                    <p:cNvSpPr>
                      <a:spLocks/>
                    </p:cNvSpPr>
                    <p:nvPr/>
                  </p:nvSpPr>
                  <p:spPr bwMode="auto">
                    <a:xfrm>
                      <a:off x="1197" y="3477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49" name="Freeform 3002"/>
                    <p:cNvSpPr>
                      <a:spLocks/>
                    </p:cNvSpPr>
                    <p:nvPr/>
                  </p:nvSpPr>
                  <p:spPr bwMode="auto">
                    <a:xfrm>
                      <a:off x="1200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0" name="Freeform 3003"/>
                    <p:cNvSpPr>
                      <a:spLocks/>
                    </p:cNvSpPr>
                    <p:nvPr/>
                  </p:nvSpPr>
                  <p:spPr bwMode="auto">
                    <a:xfrm>
                      <a:off x="1200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1" name="Freeform 3004"/>
                    <p:cNvSpPr>
                      <a:spLocks/>
                    </p:cNvSpPr>
                    <p:nvPr/>
                  </p:nvSpPr>
                  <p:spPr bwMode="auto">
                    <a:xfrm>
                      <a:off x="1203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2" name="Freeform 3005"/>
                    <p:cNvSpPr>
                      <a:spLocks/>
                    </p:cNvSpPr>
                    <p:nvPr/>
                  </p:nvSpPr>
                  <p:spPr bwMode="auto">
                    <a:xfrm>
                      <a:off x="1203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3" name="Freeform 3006"/>
                    <p:cNvSpPr>
                      <a:spLocks/>
                    </p:cNvSpPr>
                    <p:nvPr/>
                  </p:nvSpPr>
                  <p:spPr bwMode="auto">
                    <a:xfrm>
                      <a:off x="1207" y="347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4" name="Freeform 3007"/>
                    <p:cNvSpPr>
                      <a:spLocks/>
                    </p:cNvSpPr>
                    <p:nvPr/>
                  </p:nvSpPr>
                  <p:spPr bwMode="auto">
                    <a:xfrm>
                      <a:off x="1209" y="3477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2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3 w 3"/>
                        <a:gd name="T39" fmla="*/ 2 h 4"/>
                        <a:gd name="T40" fmla="*/ 3 w 3"/>
                        <a:gd name="T41" fmla="*/ 2 h 4"/>
                        <a:gd name="T42" fmla="*/ 3 w 3"/>
                        <a:gd name="T43" fmla="*/ 2 h 4"/>
                        <a:gd name="T44" fmla="*/ 3 w 3"/>
                        <a:gd name="T45" fmla="*/ 2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0 w 3"/>
                        <a:gd name="T59" fmla="*/ 0 h 4"/>
                        <a:gd name="T60" fmla="*/ 0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5" name="Freeform 3008"/>
                    <p:cNvSpPr>
                      <a:spLocks/>
                    </p:cNvSpPr>
                    <p:nvPr/>
                  </p:nvSpPr>
                  <p:spPr bwMode="auto">
                    <a:xfrm>
                      <a:off x="121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6" name="Freeform 3009"/>
                    <p:cNvSpPr>
                      <a:spLocks/>
                    </p:cNvSpPr>
                    <p:nvPr/>
                  </p:nvSpPr>
                  <p:spPr bwMode="auto">
                    <a:xfrm>
                      <a:off x="121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7" name="Freeform 3010"/>
                    <p:cNvSpPr>
                      <a:spLocks/>
                    </p:cNvSpPr>
                    <p:nvPr/>
                  </p:nvSpPr>
                  <p:spPr bwMode="auto">
                    <a:xfrm>
                      <a:off x="1215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8" name="Freeform 3011"/>
                    <p:cNvSpPr>
                      <a:spLocks/>
                    </p:cNvSpPr>
                    <p:nvPr/>
                  </p:nvSpPr>
                  <p:spPr bwMode="auto">
                    <a:xfrm>
                      <a:off x="1217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3 h 4"/>
                        <a:gd name="T20" fmla="*/ 1 w 2"/>
                        <a:gd name="T21" fmla="*/ 3 h 4"/>
                        <a:gd name="T22" fmla="*/ 1 w 2"/>
                        <a:gd name="T23" fmla="*/ 3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59" name="Freeform 3012"/>
                    <p:cNvSpPr>
                      <a:spLocks/>
                    </p:cNvSpPr>
                    <p:nvPr/>
                  </p:nvSpPr>
                  <p:spPr bwMode="auto">
                    <a:xfrm>
                      <a:off x="1219" y="3477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0" name="Freeform 3013"/>
                    <p:cNvSpPr>
                      <a:spLocks/>
                    </p:cNvSpPr>
                    <p:nvPr/>
                  </p:nvSpPr>
                  <p:spPr bwMode="auto">
                    <a:xfrm>
                      <a:off x="1220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1" name="Freeform 3014"/>
                    <p:cNvSpPr>
                      <a:spLocks/>
                    </p:cNvSpPr>
                    <p:nvPr/>
                  </p:nvSpPr>
                  <p:spPr bwMode="auto">
                    <a:xfrm>
                      <a:off x="122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2" name="Freeform 3015"/>
                    <p:cNvSpPr>
                      <a:spLocks/>
                    </p:cNvSpPr>
                    <p:nvPr/>
                  </p:nvSpPr>
                  <p:spPr bwMode="auto">
                    <a:xfrm>
                      <a:off x="1223" y="3477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3" name="Freeform 30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3" y="349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1 h 3"/>
                        <a:gd name="T2" fmla="*/ 2 w 2"/>
                        <a:gd name="T3" fmla="*/ 2 h 3"/>
                        <a:gd name="T4" fmla="*/ 2 w 2"/>
                        <a:gd name="T5" fmla="*/ 3 h 3"/>
                        <a:gd name="T6" fmla="*/ 1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2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0 w 2"/>
                        <a:gd name="T19" fmla="*/ 1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1 w 2"/>
                        <a:gd name="T25" fmla="*/ 0 h 3"/>
                        <a:gd name="T26" fmla="*/ 1 w 2"/>
                        <a:gd name="T27" fmla="*/ 0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1 h 3"/>
                        <a:gd name="T34" fmla="*/ 2 w 2"/>
                        <a:gd name="T35" fmla="*/ 1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1 w 2"/>
                        <a:gd name="T45" fmla="*/ 1 h 3"/>
                        <a:gd name="T46" fmla="*/ 1 w 2"/>
                        <a:gd name="T47" fmla="*/ 1 h 3"/>
                        <a:gd name="T48" fmla="*/ 2 w 2"/>
                        <a:gd name="T49" fmla="*/ 1 h 3"/>
                        <a:gd name="T50" fmla="*/ 2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1 h 3"/>
                        <a:gd name="T58" fmla="*/ 0 w 2"/>
                        <a:gd name="T59" fmla="*/ 2 h 3"/>
                        <a:gd name="T60" fmla="*/ 0 w 2"/>
                        <a:gd name="T61" fmla="*/ 2 h 3"/>
                        <a:gd name="T62" fmla="*/ 0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2 h 3"/>
                        <a:gd name="T70" fmla="*/ 2 w 2"/>
                        <a:gd name="T71" fmla="*/ 2 h 3"/>
                        <a:gd name="T72" fmla="*/ 1 w 2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4" name="Freeform 301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5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2 h 3"/>
                        <a:gd name="T46" fmla="*/ 1 w 4"/>
                        <a:gd name="T47" fmla="*/ 2 h 3"/>
                        <a:gd name="T48" fmla="*/ 0 w 4"/>
                        <a:gd name="T49" fmla="*/ 1 h 3"/>
                        <a:gd name="T50" fmla="*/ 1 w 4"/>
                        <a:gd name="T51" fmla="*/ 1 h 3"/>
                        <a:gd name="T52" fmla="*/ 1 w 4"/>
                        <a:gd name="T53" fmla="*/ 2 h 3"/>
                        <a:gd name="T54" fmla="*/ 1 w 4"/>
                        <a:gd name="T55" fmla="*/ 2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3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4 w 4"/>
                        <a:gd name="T73" fmla="*/ 2 h 3"/>
                        <a:gd name="T74" fmla="*/ 4 w 4"/>
                        <a:gd name="T75" fmla="*/ 1 h 3"/>
                        <a:gd name="T76" fmla="*/ 4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0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3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5" name="Freeform 30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9" y="3490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1 h 3"/>
                        <a:gd name="T2" fmla="*/ 3 w 3"/>
                        <a:gd name="T3" fmla="*/ 2 h 3"/>
                        <a:gd name="T4" fmla="*/ 3 w 3"/>
                        <a:gd name="T5" fmla="*/ 3 h 3"/>
                        <a:gd name="T6" fmla="*/ 2 w 3"/>
                        <a:gd name="T7" fmla="*/ 3 h 3"/>
                        <a:gd name="T8" fmla="*/ 1 w 3"/>
                        <a:gd name="T9" fmla="*/ 3 h 3"/>
                        <a:gd name="T10" fmla="*/ 0 w 3"/>
                        <a:gd name="T11" fmla="*/ 3 h 3"/>
                        <a:gd name="T12" fmla="*/ 0 w 3"/>
                        <a:gd name="T13" fmla="*/ 2 h 3"/>
                        <a:gd name="T14" fmla="*/ 1 w 3"/>
                        <a:gd name="T15" fmla="*/ 1 h 3"/>
                        <a:gd name="T16" fmla="*/ 1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0 h 3"/>
                        <a:gd name="T22" fmla="*/ 1 w 3"/>
                        <a:gd name="T23" fmla="*/ 0 h 3"/>
                        <a:gd name="T24" fmla="*/ 1 w 3"/>
                        <a:gd name="T25" fmla="*/ 0 h 3"/>
                        <a:gd name="T26" fmla="*/ 2 w 3"/>
                        <a:gd name="T27" fmla="*/ 0 h 3"/>
                        <a:gd name="T28" fmla="*/ 2 w 3"/>
                        <a:gd name="T29" fmla="*/ 0 h 3"/>
                        <a:gd name="T30" fmla="*/ 2 w 3"/>
                        <a:gd name="T31" fmla="*/ 0 h 3"/>
                        <a:gd name="T32" fmla="*/ 2 w 3"/>
                        <a:gd name="T33" fmla="*/ 1 h 3"/>
                        <a:gd name="T34" fmla="*/ 2 w 3"/>
                        <a:gd name="T35" fmla="*/ 1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1 w 3"/>
                        <a:gd name="T41" fmla="*/ 1 h 3"/>
                        <a:gd name="T42" fmla="*/ 1 w 3"/>
                        <a:gd name="T43" fmla="*/ 1 h 3"/>
                        <a:gd name="T44" fmla="*/ 1 w 3"/>
                        <a:gd name="T45" fmla="*/ 1 h 3"/>
                        <a:gd name="T46" fmla="*/ 2 w 3"/>
                        <a:gd name="T47" fmla="*/ 1 h 3"/>
                        <a:gd name="T48" fmla="*/ 2 w 3"/>
                        <a:gd name="T49" fmla="*/ 1 h 3"/>
                        <a:gd name="T50" fmla="*/ 2 w 3"/>
                        <a:gd name="T51" fmla="*/ 0 h 3"/>
                        <a:gd name="T52" fmla="*/ 2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1 h 3"/>
                        <a:gd name="T58" fmla="*/ 1 w 3"/>
                        <a:gd name="T59" fmla="*/ 2 h 3"/>
                        <a:gd name="T60" fmla="*/ 1 w 3"/>
                        <a:gd name="T61" fmla="*/ 2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2 h 3"/>
                        <a:gd name="T70" fmla="*/ 2 w 3"/>
                        <a:gd name="T71" fmla="*/ 2 h 3"/>
                        <a:gd name="T72" fmla="*/ 2 w 3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366" name="Freeform 3019"/>
                    <p:cNvSpPr>
                      <a:spLocks/>
                    </p:cNvSpPr>
                    <p:nvPr/>
                  </p:nvSpPr>
                  <p:spPr bwMode="auto">
                    <a:xfrm>
                      <a:off x="1235" y="349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1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59" name="Group 3221"/>
                  <p:cNvGrpSpPr>
                    <a:grpSpLocks/>
                  </p:cNvGrpSpPr>
                  <p:nvPr/>
                </p:nvGrpSpPr>
                <p:grpSpPr bwMode="auto">
                  <a:xfrm>
                    <a:off x="1200" y="3490"/>
                    <a:ext cx="87" cy="187"/>
                    <a:chOff x="1200" y="3490"/>
                    <a:chExt cx="87" cy="187"/>
                  </a:xfrm>
                </p:grpSpPr>
                <p:sp>
                  <p:nvSpPr>
                    <p:cNvPr id="1967" name="Freeform 3021"/>
                    <p:cNvSpPr>
                      <a:spLocks/>
                    </p:cNvSpPr>
                    <p:nvPr/>
                  </p:nvSpPr>
                  <p:spPr bwMode="auto">
                    <a:xfrm>
                      <a:off x="1236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8" name="Rectangle 30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492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9" name="Freeform 30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2" y="3490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1 h 3"/>
                        <a:gd name="T2" fmla="*/ 3 w 3"/>
                        <a:gd name="T3" fmla="*/ 2 h 3"/>
                        <a:gd name="T4" fmla="*/ 3 w 3"/>
                        <a:gd name="T5" fmla="*/ 3 h 3"/>
                        <a:gd name="T6" fmla="*/ 1 w 3"/>
                        <a:gd name="T7" fmla="*/ 3 h 3"/>
                        <a:gd name="T8" fmla="*/ 0 w 3"/>
                        <a:gd name="T9" fmla="*/ 3 h 3"/>
                        <a:gd name="T10" fmla="*/ 0 w 3"/>
                        <a:gd name="T11" fmla="*/ 3 h 3"/>
                        <a:gd name="T12" fmla="*/ 0 w 3"/>
                        <a:gd name="T13" fmla="*/ 2 h 3"/>
                        <a:gd name="T14" fmla="*/ 0 w 3"/>
                        <a:gd name="T15" fmla="*/ 1 h 3"/>
                        <a:gd name="T16" fmla="*/ 0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0 h 3"/>
                        <a:gd name="T22" fmla="*/ 0 w 3"/>
                        <a:gd name="T23" fmla="*/ 0 h 3"/>
                        <a:gd name="T24" fmla="*/ 1 w 3"/>
                        <a:gd name="T25" fmla="*/ 0 h 3"/>
                        <a:gd name="T26" fmla="*/ 1 w 3"/>
                        <a:gd name="T27" fmla="*/ 0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1 h 3"/>
                        <a:gd name="T34" fmla="*/ 3 w 3"/>
                        <a:gd name="T35" fmla="*/ 1 h 3"/>
                        <a:gd name="T36" fmla="*/ 1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1 h 3"/>
                        <a:gd name="T42" fmla="*/ 0 w 3"/>
                        <a:gd name="T43" fmla="*/ 1 h 3"/>
                        <a:gd name="T44" fmla="*/ 1 w 3"/>
                        <a:gd name="T45" fmla="*/ 1 h 3"/>
                        <a:gd name="T46" fmla="*/ 1 w 3"/>
                        <a:gd name="T47" fmla="*/ 1 h 3"/>
                        <a:gd name="T48" fmla="*/ 3 w 3"/>
                        <a:gd name="T49" fmla="*/ 1 h 3"/>
                        <a:gd name="T50" fmla="*/ 3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1 h 3"/>
                        <a:gd name="T58" fmla="*/ 0 w 3"/>
                        <a:gd name="T59" fmla="*/ 2 h 3"/>
                        <a:gd name="T60" fmla="*/ 0 w 3"/>
                        <a:gd name="T61" fmla="*/ 2 h 3"/>
                        <a:gd name="T62" fmla="*/ 0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3 w 3"/>
                        <a:gd name="T69" fmla="*/ 2 h 3"/>
                        <a:gd name="T70" fmla="*/ 3 w 3"/>
                        <a:gd name="T71" fmla="*/ 2 h 3"/>
                        <a:gd name="T72" fmla="*/ 1 w 3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1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0" name="Freeform 3024"/>
                    <p:cNvSpPr>
                      <a:spLocks/>
                    </p:cNvSpPr>
                    <p:nvPr/>
                  </p:nvSpPr>
                  <p:spPr bwMode="auto">
                    <a:xfrm>
                      <a:off x="1246" y="349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1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3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1" name="Freeform 30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8" y="3491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0 h 2"/>
                        <a:gd name="T10" fmla="*/ 0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0 w 1"/>
                        <a:gd name="T41" fmla="*/ 2 h 2"/>
                        <a:gd name="T42" fmla="*/ 0 w 1"/>
                        <a:gd name="T43" fmla="*/ 2 h 2"/>
                        <a:gd name="T44" fmla="*/ 0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2" name="Freeform 3026"/>
                    <p:cNvSpPr>
                      <a:spLocks/>
                    </p:cNvSpPr>
                    <p:nvPr/>
                  </p:nvSpPr>
                  <p:spPr bwMode="auto">
                    <a:xfrm>
                      <a:off x="1251" y="3490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0 h 3"/>
                        <a:gd name="T22" fmla="*/ 2 w 3"/>
                        <a:gd name="T23" fmla="*/ 0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1 h 3"/>
                        <a:gd name="T30" fmla="*/ 2 w 3"/>
                        <a:gd name="T31" fmla="*/ 1 h 3"/>
                        <a:gd name="T32" fmla="*/ 2 w 3"/>
                        <a:gd name="T33" fmla="*/ 2 h 3"/>
                        <a:gd name="T34" fmla="*/ 3 w 3"/>
                        <a:gd name="T35" fmla="*/ 2 h 3"/>
                        <a:gd name="T36" fmla="*/ 2 w 3"/>
                        <a:gd name="T37" fmla="*/ 2 h 3"/>
                        <a:gd name="T38" fmla="*/ 2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0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2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1 h 3"/>
                        <a:gd name="T82" fmla="*/ 1 w 3"/>
                        <a:gd name="T83" fmla="*/ 1 h 3"/>
                        <a:gd name="T84" fmla="*/ 1 w 3"/>
                        <a:gd name="T85" fmla="*/ 1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0 h 3"/>
                        <a:gd name="T100" fmla="*/ 2 w 3"/>
                        <a:gd name="T101" fmla="*/ 0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0 h 3"/>
                        <a:gd name="T114" fmla="*/ 1 w 3"/>
                        <a:gd name="T115" fmla="*/ 0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3" name="Freeform 302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4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2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0 w 3"/>
                        <a:gd name="T51" fmla="*/ 1 h 3"/>
                        <a:gd name="T52" fmla="*/ 0 w 3"/>
                        <a:gd name="T53" fmla="*/ 2 h 3"/>
                        <a:gd name="T54" fmla="*/ 0 w 3"/>
                        <a:gd name="T55" fmla="*/ 2 h 3"/>
                        <a:gd name="T56" fmla="*/ 0 w 3"/>
                        <a:gd name="T57" fmla="*/ 3 h 3"/>
                        <a:gd name="T58" fmla="*/ 2 w 3"/>
                        <a:gd name="T59" fmla="*/ 3 h 3"/>
                        <a:gd name="T60" fmla="*/ 2 w 3"/>
                        <a:gd name="T61" fmla="*/ 3 h 3"/>
                        <a:gd name="T62" fmla="*/ 2 w 3"/>
                        <a:gd name="T63" fmla="*/ 3 h 3"/>
                        <a:gd name="T64" fmla="*/ 2 w 3"/>
                        <a:gd name="T65" fmla="*/ 3 h 3"/>
                        <a:gd name="T66" fmla="*/ 3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3 w 3"/>
                        <a:gd name="T73" fmla="*/ 2 h 3"/>
                        <a:gd name="T74" fmla="*/ 3 w 3"/>
                        <a:gd name="T75" fmla="*/ 1 h 3"/>
                        <a:gd name="T76" fmla="*/ 3 w 3"/>
                        <a:gd name="T77" fmla="*/ 1 h 3"/>
                        <a:gd name="T78" fmla="*/ 3 w 3"/>
                        <a:gd name="T79" fmla="*/ 1 h 3"/>
                        <a:gd name="T80" fmla="*/ 3 w 3"/>
                        <a:gd name="T81" fmla="*/ 0 h 3"/>
                        <a:gd name="T82" fmla="*/ 3 w 3"/>
                        <a:gd name="T83" fmla="*/ 0 h 3"/>
                        <a:gd name="T84" fmla="*/ 2 w 3"/>
                        <a:gd name="T85" fmla="*/ 0 h 3"/>
                        <a:gd name="T86" fmla="*/ 2 w 3"/>
                        <a:gd name="T87" fmla="*/ 0 h 3"/>
                        <a:gd name="T88" fmla="*/ 2 w 3"/>
                        <a:gd name="T89" fmla="*/ 0 h 3"/>
                        <a:gd name="T90" fmla="*/ 2 w 3"/>
                        <a:gd name="T91" fmla="*/ 0 h 3"/>
                        <a:gd name="T92" fmla="*/ 0 w 3"/>
                        <a:gd name="T93" fmla="*/ 0 h 3"/>
                        <a:gd name="T94" fmla="*/ 0 w 3"/>
                        <a:gd name="T95" fmla="*/ 1 h 3"/>
                        <a:gd name="T96" fmla="*/ 0 w 3"/>
                        <a:gd name="T97" fmla="*/ 1 h 3"/>
                        <a:gd name="T98" fmla="*/ 0 w 3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4" name="Freeform 30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8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1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2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1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2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1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5" name="Freeform 302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0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2 w 4"/>
                        <a:gd name="T5" fmla="*/ 0 h 3"/>
                        <a:gd name="T6" fmla="*/ 2 w 4"/>
                        <a:gd name="T7" fmla="*/ 0 h 3"/>
                        <a:gd name="T8" fmla="*/ 2 w 4"/>
                        <a:gd name="T9" fmla="*/ 0 h 3"/>
                        <a:gd name="T10" fmla="*/ 2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2 w 4"/>
                        <a:gd name="T39" fmla="*/ 3 h 3"/>
                        <a:gd name="T40" fmla="*/ 2 w 4"/>
                        <a:gd name="T41" fmla="*/ 3 h 3"/>
                        <a:gd name="T42" fmla="*/ 2 w 4"/>
                        <a:gd name="T43" fmla="*/ 3 h 3"/>
                        <a:gd name="T44" fmla="*/ 2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2 w 4"/>
                        <a:gd name="T51" fmla="*/ 1 h 3"/>
                        <a:gd name="T52" fmla="*/ 2 w 4"/>
                        <a:gd name="T53" fmla="*/ 2 h 3"/>
                        <a:gd name="T54" fmla="*/ 2 w 4"/>
                        <a:gd name="T55" fmla="*/ 2 h 3"/>
                        <a:gd name="T56" fmla="*/ 2 w 4"/>
                        <a:gd name="T57" fmla="*/ 3 h 3"/>
                        <a:gd name="T58" fmla="*/ 2 w 4"/>
                        <a:gd name="T59" fmla="*/ 3 h 3"/>
                        <a:gd name="T60" fmla="*/ 2 w 4"/>
                        <a:gd name="T61" fmla="*/ 3 h 3"/>
                        <a:gd name="T62" fmla="*/ 3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4 w 4"/>
                        <a:gd name="T73" fmla="*/ 2 h 3"/>
                        <a:gd name="T74" fmla="*/ 4 w 4"/>
                        <a:gd name="T75" fmla="*/ 1 h 3"/>
                        <a:gd name="T76" fmla="*/ 4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0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3 w 4"/>
                        <a:gd name="T87" fmla="*/ 0 h 3"/>
                        <a:gd name="T88" fmla="*/ 2 w 4"/>
                        <a:gd name="T89" fmla="*/ 0 h 3"/>
                        <a:gd name="T90" fmla="*/ 2 w 4"/>
                        <a:gd name="T91" fmla="*/ 0 h 3"/>
                        <a:gd name="T92" fmla="*/ 2 w 4"/>
                        <a:gd name="T93" fmla="*/ 0 h 3"/>
                        <a:gd name="T94" fmla="*/ 2 w 4"/>
                        <a:gd name="T95" fmla="*/ 1 h 3"/>
                        <a:gd name="T96" fmla="*/ 2 w 4"/>
                        <a:gd name="T97" fmla="*/ 1 h 3"/>
                        <a:gd name="T98" fmla="*/ 2 w 4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6" name="Freeform 30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4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1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0 h 3"/>
                        <a:gd name="T20" fmla="*/ 2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0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1 w 4"/>
                        <a:gd name="T51" fmla="*/ 1 h 3"/>
                        <a:gd name="T52" fmla="*/ 1 w 4"/>
                        <a:gd name="T53" fmla="*/ 2 h 3"/>
                        <a:gd name="T54" fmla="*/ 1 w 4"/>
                        <a:gd name="T55" fmla="*/ 2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2 w 4"/>
                        <a:gd name="T65" fmla="*/ 3 h 3"/>
                        <a:gd name="T66" fmla="*/ 2 w 4"/>
                        <a:gd name="T67" fmla="*/ 3 h 3"/>
                        <a:gd name="T68" fmla="*/ 2 w 4"/>
                        <a:gd name="T69" fmla="*/ 3 h 3"/>
                        <a:gd name="T70" fmla="*/ 2 w 4"/>
                        <a:gd name="T71" fmla="*/ 2 h 3"/>
                        <a:gd name="T72" fmla="*/ 2 w 4"/>
                        <a:gd name="T73" fmla="*/ 2 h 3"/>
                        <a:gd name="T74" fmla="*/ 2 w 4"/>
                        <a:gd name="T75" fmla="*/ 1 h 3"/>
                        <a:gd name="T76" fmla="*/ 2 w 4"/>
                        <a:gd name="T77" fmla="*/ 1 h 3"/>
                        <a:gd name="T78" fmla="*/ 2 w 4"/>
                        <a:gd name="T79" fmla="*/ 1 h 3"/>
                        <a:gd name="T80" fmla="*/ 2 w 4"/>
                        <a:gd name="T81" fmla="*/ 0 h 3"/>
                        <a:gd name="T82" fmla="*/ 2 w 4"/>
                        <a:gd name="T83" fmla="*/ 0 h 3"/>
                        <a:gd name="T84" fmla="*/ 2 w 4"/>
                        <a:gd name="T85" fmla="*/ 0 h 3"/>
                        <a:gd name="T86" fmla="*/ 1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7" name="Freeform 3031"/>
                    <p:cNvSpPr>
                      <a:spLocks/>
                    </p:cNvSpPr>
                    <p:nvPr/>
                  </p:nvSpPr>
                  <p:spPr bwMode="auto">
                    <a:xfrm>
                      <a:off x="1268" y="349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8" name="Freeform 3032"/>
                    <p:cNvSpPr>
                      <a:spLocks/>
                    </p:cNvSpPr>
                    <p:nvPr/>
                  </p:nvSpPr>
                  <p:spPr bwMode="auto">
                    <a:xfrm>
                      <a:off x="1271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79" name="Freeform 3033"/>
                    <p:cNvSpPr>
                      <a:spLocks/>
                    </p:cNvSpPr>
                    <p:nvPr/>
                  </p:nvSpPr>
                  <p:spPr bwMode="auto">
                    <a:xfrm>
                      <a:off x="1275" y="349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0" name="Freeform 303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7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2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0 w 3"/>
                        <a:gd name="T51" fmla="*/ 1 h 3"/>
                        <a:gd name="T52" fmla="*/ 0 w 3"/>
                        <a:gd name="T53" fmla="*/ 2 h 3"/>
                        <a:gd name="T54" fmla="*/ 0 w 3"/>
                        <a:gd name="T55" fmla="*/ 2 h 3"/>
                        <a:gd name="T56" fmla="*/ 0 w 3"/>
                        <a:gd name="T57" fmla="*/ 3 h 3"/>
                        <a:gd name="T58" fmla="*/ 0 w 3"/>
                        <a:gd name="T59" fmla="*/ 3 h 3"/>
                        <a:gd name="T60" fmla="*/ 2 w 3"/>
                        <a:gd name="T61" fmla="*/ 3 h 3"/>
                        <a:gd name="T62" fmla="*/ 2 w 3"/>
                        <a:gd name="T63" fmla="*/ 3 h 3"/>
                        <a:gd name="T64" fmla="*/ 2 w 3"/>
                        <a:gd name="T65" fmla="*/ 3 h 3"/>
                        <a:gd name="T66" fmla="*/ 2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3 w 3"/>
                        <a:gd name="T73" fmla="*/ 2 h 3"/>
                        <a:gd name="T74" fmla="*/ 3 w 3"/>
                        <a:gd name="T75" fmla="*/ 1 h 3"/>
                        <a:gd name="T76" fmla="*/ 3 w 3"/>
                        <a:gd name="T77" fmla="*/ 1 h 3"/>
                        <a:gd name="T78" fmla="*/ 3 w 3"/>
                        <a:gd name="T79" fmla="*/ 1 h 3"/>
                        <a:gd name="T80" fmla="*/ 3 w 3"/>
                        <a:gd name="T81" fmla="*/ 0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2 w 3"/>
                        <a:gd name="T87" fmla="*/ 0 h 3"/>
                        <a:gd name="T88" fmla="*/ 2 w 3"/>
                        <a:gd name="T89" fmla="*/ 0 h 3"/>
                        <a:gd name="T90" fmla="*/ 0 w 3"/>
                        <a:gd name="T91" fmla="*/ 0 h 3"/>
                        <a:gd name="T92" fmla="*/ 0 w 3"/>
                        <a:gd name="T93" fmla="*/ 0 h 3"/>
                        <a:gd name="T94" fmla="*/ 0 w 3"/>
                        <a:gd name="T95" fmla="*/ 1 h 3"/>
                        <a:gd name="T96" fmla="*/ 0 w 3"/>
                        <a:gd name="T97" fmla="*/ 1 h 3"/>
                        <a:gd name="T98" fmla="*/ 0 w 3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3"/>
                        <a:gd name="T152" fmla="*/ 3 w 3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1" name="Freeform 30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81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w 2"/>
                        <a:gd name="T51" fmla="*/ 1 h 3"/>
                        <a:gd name="T52" fmla="*/ 0 w 2"/>
                        <a:gd name="T53" fmla="*/ 2 h 3"/>
                        <a:gd name="T54" fmla="*/ 0 w 2"/>
                        <a:gd name="T55" fmla="*/ 2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0 w 2"/>
                        <a:gd name="T61" fmla="*/ 3 h 3"/>
                        <a:gd name="T62" fmla="*/ 1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1 w 2"/>
                        <a:gd name="T69" fmla="*/ 3 h 3"/>
                        <a:gd name="T70" fmla="*/ 1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1 h 3"/>
                        <a:gd name="T76" fmla="*/ 2 w 2"/>
                        <a:gd name="T77" fmla="*/ 1 h 3"/>
                        <a:gd name="T78" fmla="*/ 2 w 2"/>
                        <a:gd name="T79" fmla="*/ 1 h 3"/>
                        <a:gd name="T80" fmla="*/ 1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1 w 2"/>
                        <a:gd name="T87" fmla="*/ 0 h 3"/>
                        <a:gd name="T88" fmla="*/ 0 w 2"/>
                        <a:gd name="T89" fmla="*/ 0 h 3"/>
                        <a:gd name="T90" fmla="*/ 0 w 2"/>
                        <a:gd name="T91" fmla="*/ 0 h 3"/>
                        <a:gd name="T92" fmla="*/ 0 w 2"/>
                        <a:gd name="T93" fmla="*/ 0 h 3"/>
                        <a:gd name="T94" fmla="*/ 0 w 2"/>
                        <a:gd name="T95" fmla="*/ 1 h 3"/>
                        <a:gd name="T96" fmla="*/ 0 w 2"/>
                        <a:gd name="T97" fmla="*/ 1 h 3"/>
                        <a:gd name="T98" fmla="*/ 0 w 2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3"/>
                        <a:gd name="T152" fmla="*/ 2 w 2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2" name="Freeform 303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83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2 w 4"/>
                        <a:gd name="T7" fmla="*/ 0 h 3"/>
                        <a:gd name="T8" fmla="*/ 2 w 4"/>
                        <a:gd name="T9" fmla="*/ 0 h 3"/>
                        <a:gd name="T10" fmla="*/ 2 w 4"/>
                        <a:gd name="T11" fmla="*/ 0 h 3"/>
                        <a:gd name="T12" fmla="*/ 2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2 w 4"/>
                        <a:gd name="T37" fmla="*/ 3 h 3"/>
                        <a:gd name="T38" fmla="*/ 2 w 4"/>
                        <a:gd name="T39" fmla="*/ 3 h 3"/>
                        <a:gd name="T40" fmla="*/ 2 w 4"/>
                        <a:gd name="T41" fmla="*/ 3 h 3"/>
                        <a:gd name="T42" fmla="*/ 2 w 4"/>
                        <a:gd name="T43" fmla="*/ 3 h 3"/>
                        <a:gd name="T44" fmla="*/ 0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2 w 4"/>
                        <a:gd name="T51" fmla="*/ 1 h 3"/>
                        <a:gd name="T52" fmla="*/ 2 w 4"/>
                        <a:gd name="T53" fmla="*/ 2 h 3"/>
                        <a:gd name="T54" fmla="*/ 2 w 4"/>
                        <a:gd name="T55" fmla="*/ 2 h 3"/>
                        <a:gd name="T56" fmla="*/ 2 w 4"/>
                        <a:gd name="T57" fmla="*/ 3 h 3"/>
                        <a:gd name="T58" fmla="*/ 2 w 4"/>
                        <a:gd name="T59" fmla="*/ 3 h 3"/>
                        <a:gd name="T60" fmla="*/ 2 w 4"/>
                        <a:gd name="T61" fmla="*/ 3 h 3"/>
                        <a:gd name="T62" fmla="*/ 3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2 h 3"/>
                        <a:gd name="T72" fmla="*/ 3 w 4"/>
                        <a:gd name="T73" fmla="*/ 2 h 3"/>
                        <a:gd name="T74" fmla="*/ 3 w 4"/>
                        <a:gd name="T75" fmla="*/ 1 h 3"/>
                        <a:gd name="T76" fmla="*/ 3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0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3 w 4"/>
                        <a:gd name="T87" fmla="*/ 0 h 3"/>
                        <a:gd name="T88" fmla="*/ 2 w 4"/>
                        <a:gd name="T89" fmla="*/ 0 h 3"/>
                        <a:gd name="T90" fmla="*/ 2 w 4"/>
                        <a:gd name="T91" fmla="*/ 0 h 3"/>
                        <a:gd name="T92" fmla="*/ 2 w 4"/>
                        <a:gd name="T93" fmla="*/ 0 h 3"/>
                        <a:gd name="T94" fmla="*/ 2 w 4"/>
                        <a:gd name="T95" fmla="*/ 1 h 3"/>
                        <a:gd name="T96" fmla="*/ 2 w 4"/>
                        <a:gd name="T97" fmla="*/ 1 h 3"/>
                        <a:gd name="T98" fmla="*/ 2 w 4"/>
                        <a:gd name="T99" fmla="*/ 1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3" name="Freeform 3037"/>
                    <p:cNvSpPr>
                      <a:spLocks/>
                    </p:cNvSpPr>
                    <p:nvPr/>
                  </p:nvSpPr>
                  <p:spPr bwMode="auto">
                    <a:xfrm>
                      <a:off x="1223" y="3490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1 h 3"/>
                        <a:gd name="T2" fmla="*/ 2 w 2"/>
                        <a:gd name="T3" fmla="*/ 1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2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0 w 2"/>
                        <a:gd name="T19" fmla="*/ 3 h 3"/>
                        <a:gd name="T20" fmla="*/ 0 w 2"/>
                        <a:gd name="T21" fmla="*/ 3 h 3"/>
                        <a:gd name="T22" fmla="*/ 0 w 2"/>
                        <a:gd name="T23" fmla="*/ 3 h 3"/>
                        <a:gd name="T24" fmla="*/ 0 w 2"/>
                        <a:gd name="T25" fmla="*/ 2 h 3"/>
                        <a:gd name="T26" fmla="*/ 0 w 2"/>
                        <a:gd name="T27" fmla="*/ 2 h 3"/>
                        <a:gd name="T28" fmla="*/ 0 w 2"/>
                        <a:gd name="T29" fmla="*/ 2 h 3"/>
                        <a:gd name="T30" fmla="*/ 0 w 2"/>
                        <a:gd name="T31" fmla="*/ 1 h 3"/>
                        <a:gd name="T32" fmla="*/ 0 w 2"/>
                        <a:gd name="T33" fmla="*/ 1 h 3"/>
                        <a:gd name="T34" fmla="*/ 0 w 2"/>
                        <a:gd name="T35" fmla="*/ 1 h 3"/>
                        <a:gd name="T36" fmla="*/ 0 w 2"/>
                        <a:gd name="T37" fmla="*/ 1 h 3"/>
                        <a:gd name="T38" fmla="*/ 0 w 2"/>
                        <a:gd name="T39" fmla="*/ 1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2 w 2"/>
                        <a:gd name="T59" fmla="*/ 0 h 3"/>
                        <a:gd name="T60" fmla="*/ 2 w 2"/>
                        <a:gd name="T61" fmla="*/ 0 h 3"/>
                        <a:gd name="T62" fmla="*/ 2 w 2"/>
                        <a:gd name="T63" fmla="*/ 0 h 3"/>
                        <a:gd name="T64" fmla="*/ 2 w 2"/>
                        <a:gd name="T65" fmla="*/ 1 h 3"/>
                        <a:gd name="T66" fmla="*/ 2 w 2"/>
                        <a:gd name="T67" fmla="*/ 1 h 3"/>
                        <a:gd name="T68" fmla="*/ 2 w 2"/>
                        <a:gd name="T69" fmla="*/ 1 h 3"/>
                        <a:gd name="T70" fmla="*/ 2 w 2"/>
                        <a:gd name="T71" fmla="*/ 1 h 3"/>
                        <a:gd name="T72" fmla="*/ 1 w 2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3"/>
                        <a:gd name="T113" fmla="*/ 2 w 2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3"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4" name="Freeform 3038"/>
                    <p:cNvSpPr>
                      <a:spLocks/>
                    </p:cNvSpPr>
                    <p:nvPr/>
                  </p:nvSpPr>
                  <p:spPr bwMode="auto">
                    <a:xfrm>
                      <a:off x="1223" y="3490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5" name="Freeform 3039"/>
                    <p:cNvSpPr>
                      <a:spLocks/>
                    </p:cNvSpPr>
                    <p:nvPr/>
                  </p:nvSpPr>
                  <p:spPr bwMode="auto">
                    <a:xfrm>
                      <a:off x="1223" y="3491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0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1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6" name="Freeform 3040"/>
                    <p:cNvSpPr>
                      <a:spLocks/>
                    </p:cNvSpPr>
                    <p:nvPr/>
                  </p:nvSpPr>
                  <p:spPr bwMode="auto">
                    <a:xfrm>
                      <a:off x="1225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2 h 3"/>
                        <a:gd name="T46" fmla="*/ 1 w 4"/>
                        <a:gd name="T47" fmla="*/ 2 h 3"/>
                        <a:gd name="T48" fmla="*/ 0 w 4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7" name="Freeform 3041"/>
                    <p:cNvSpPr>
                      <a:spLocks/>
                    </p:cNvSpPr>
                    <p:nvPr/>
                  </p:nvSpPr>
                  <p:spPr bwMode="auto">
                    <a:xfrm>
                      <a:off x="1226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0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2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2 w 3"/>
                        <a:gd name="T29" fmla="*/ 1 h 3"/>
                        <a:gd name="T30" fmla="*/ 2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8" name="Freeform 3042"/>
                    <p:cNvSpPr>
                      <a:spLocks/>
                    </p:cNvSpPr>
                    <p:nvPr/>
                  </p:nvSpPr>
                  <p:spPr bwMode="auto">
                    <a:xfrm>
                      <a:off x="1229" y="3490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1 h 3"/>
                        <a:gd name="T2" fmla="*/ 2 w 3"/>
                        <a:gd name="T3" fmla="*/ 1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3 h 3"/>
                        <a:gd name="T20" fmla="*/ 1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2 h 3"/>
                        <a:gd name="T26" fmla="*/ 0 w 3"/>
                        <a:gd name="T27" fmla="*/ 2 h 3"/>
                        <a:gd name="T28" fmla="*/ 0 w 3"/>
                        <a:gd name="T29" fmla="*/ 2 h 3"/>
                        <a:gd name="T30" fmla="*/ 1 w 3"/>
                        <a:gd name="T31" fmla="*/ 1 h 3"/>
                        <a:gd name="T32" fmla="*/ 1 w 3"/>
                        <a:gd name="T33" fmla="*/ 1 h 3"/>
                        <a:gd name="T34" fmla="*/ 1 w 3"/>
                        <a:gd name="T35" fmla="*/ 1 h 3"/>
                        <a:gd name="T36" fmla="*/ 1 w 3"/>
                        <a:gd name="T37" fmla="*/ 1 h 3"/>
                        <a:gd name="T38" fmla="*/ 0 w 3"/>
                        <a:gd name="T39" fmla="*/ 1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2 w 3"/>
                        <a:gd name="T55" fmla="*/ 0 h 3"/>
                        <a:gd name="T56" fmla="*/ 2 w 3"/>
                        <a:gd name="T57" fmla="*/ 0 h 3"/>
                        <a:gd name="T58" fmla="*/ 2 w 3"/>
                        <a:gd name="T59" fmla="*/ 0 h 3"/>
                        <a:gd name="T60" fmla="*/ 2 w 3"/>
                        <a:gd name="T61" fmla="*/ 0 h 3"/>
                        <a:gd name="T62" fmla="*/ 2 w 3"/>
                        <a:gd name="T63" fmla="*/ 0 h 3"/>
                        <a:gd name="T64" fmla="*/ 3 w 3"/>
                        <a:gd name="T65" fmla="*/ 1 h 3"/>
                        <a:gd name="T66" fmla="*/ 2 w 3"/>
                        <a:gd name="T67" fmla="*/ 1 h 3"/>
                        <a:gd name="T68" fmla="*/ 2 w 3"/>
                        <a:gd name="T69" fmla="*/ 1 h 3"/>
                        <a:gd name="T70" fmla="*/ 2 w 3"/>
                        <a:gd name="T71" fmla="*/ 1 h 3"/>
                        <a:gd name="T72" fmla="*/ 2 w 3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89" name="Freeform 3043"/>
                    <p:cNvSpPr>
                      <a:spLocks/>
                    </p:cNvSpPr>
                    <p:nvPr/>
                  </p:nvSpPr>
                  <p:spPr bwMode="auto">
                    <a:xfrm>
                      <a:off x="1230" y="3490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0" name="Freeform 3044"/>
                    <p:cNvSpPr>
                      <a:spLocks/>
                    </p:cNvSpPr>
                    <p:nvPr/>
                  </p:nvSpPr>
                  <p:spPr bwMode="auto">
                    <a:xfrm>
                      <a:off x="1230" y="3491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1" name="Freeform 3045"/>
                    <p:cNvSpPr>
                      <a:spLocks/>
                    </p:cNvSpPr>
                    <p:nvPr/>
                  </p:nvSpPr>
                  <p:spPr bwMode="auto">
                    <a:xfrm>
                      <a:off x="1235" y="349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2 h 4"/>
                        <a:gd name="T12" fmla="*/ 0 w 1"/>
                        <a:gd name="T13" fmla="*/ 3 h 4"/>
                        <a:gd name="T14" fmla="*/ 0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0 w 1"/>
                        <a:gd name="T21" fmla="*/ 4 h 4"/>
                        <a:gd name="T22" fmla="*/ 0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1 h 4"/>
                        <a:gd name="T32" fmla="*/ 0 w 1"/>
                        <a:gd name="T33" fmla="*/ 1 h 4"/>
                        <a:gd name="T34" fmla="*/ 0 w 1"/>
                        <a:gd name="T35" fmla="*/ 0 h 4"/>
                        <a:gd name="T36" fmla="*/ 0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2" name="Freeform 3046"/>
                    <p:cNvSpPr>
                      <a:spLocks/>
                    </p:cNvSpPr>
                    <p:nvPr/>
                  </p:nvSpPr>
                  <p:spPr bwMode="auto">
                    <a:xfrm>
                      <a:off x="1236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1 w 4"/>
                        <a:gd name="T7" fmla="*/ 3 h 3"/>
                        <a:gd name="T8" fmla="*/ 3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3" name="Rectangle 304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492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4" name="Freeform 3048"/>
                    <p:cNvSpPr>
                      <a:spLocks/>
                    </p:cNvSpPr>
                    <p:nvPr/>
                  </p:nvSpPr>
                  <p:spPr bwMode="auto">
                    <a:xfrm>
                      <a:off x="1242" y="3490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1 h 3"/>
                        <a:gd name="T2" fmla="*/ 3 w 3"/>
                        <a:gd name="T3" fmla="*/ 1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3 h 3"/>
                        <a:gd name="T12" fmla="*/ 3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2 h 3"/>
                        <a:gd name="T26" fmla="*/ 0 w 3"/>
                        <a:gd name="T27" fmla="*/ 2 h 3"/>
                        <a:gd name="T28" fmla="*/ 0 w 3"/>
                        <a:gd name="T29" fmla="*/ 2 h 3"/>
                        <a:gd name="T30" fmla="*/ 0 w 3"/>
                        <a:gd name="T31" fmla="*/ 1 h 3"/>
                        <a:gd name="T32" fmla="*/ 0 w 3"/>
                        <a:gd name="T33" fmla="*/ 1 h 3"/>
                        <a:gd name="T34" fmla="*/ 0 w 3"/>
                        <a:gd name="T35" fmla="*/ 1 h 3"/>
                        <a:gd name="T36" fmla="*/ 0 w 3"/>
                        <a:gd name="T37" fmla="*/ 1 h 3"/>
                        <a:gd name="T38" fmla="*/ 0 w 3"/>
                        <a:gd name="T39" fmla="*/ 1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0 h 3"/>
                        <a:gd name="T48" fmla="*/ 0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1 w 3"/>
                        <a:gd name="T57" fmla="*/ 0 h 3"/>
                        <a:gd name="T58" fmla="*/ 3 w 3"/>
                        <a:gd name="T59" fmla="*/ 0 h 3"/>
                        <a:gd name="T60" fmla="*/ 3 w 3"/>
                        <a:gd name="T61" fmla="*/ 0 h 3"/>
                        <a:gd name="T62" fmla="*/ 3 w 3"/>
                        <a:gd name="T63" fmla="*/ 0 h 3"/>
                        <a:gd name="T64" fmla="*/ 3 w 3"/>
                        <a:gd name="T65" fmla="*/ 1 h 3"/>
                        <a:gd name="T66" fmla="*/ 3 w 3"/>
                        <a:gd name="T67" fmla="*/ 1 h 3"/>
                        <a:gd name="T68" fmla="*/ 3 w 3"/>
                        <a:gd name="T69" fmla="*/ 1 h 3"/>
                        <a:gd name="T70" fmla="*/ 3 w 3"/>
                        <a:gd name="T71" fmla="*/ 1 h 3"/>
                        <a:gd name="T72" fmla="*/ 1 w 3"/>
                        <a:gd name="T73" fmla="*/ 1 h 3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3"/>
                        <a:gd name="T113" fmla="*/ 3 w 3"/>
                        <a:gd name="T114" fmla="*/ 3 h 3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3">
                          <a:moveTo>
                            <a:pt x="1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5" name="Freeform 3049"/>
                    <p:cNvSpPr>
                      <a:spLocks/>
                    </p:cNvSpPr>
                    <p:nvPr/>
                  </p:nvSpPr>
                  <p:spPr bwMode="auto">
                    <a:xfrm>
                      <a:off x="1242" y="3490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1 w 3"/>
                        <a:gd name="T21" fmla="*/ 1 h 1"/>
                        <a:gd name="T22" fmla="*/ 1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1 w 3"/>
                        <a:gd name="T33" fmla="*/ 0 h 1"/>
                        <a:gd name="T34" fmla="*/ 1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6" name="Freeform 3050"/>
                    <p:cNvSpPr>
                      <a:spLocks/>
                    </p:cNvSpPr>
                    <p:nvPr/>
                  </p:nvSpPr>
                  <p:spPr bwMode="auto">
                    <a:xfrm>
                      <a:off x="1242" y="3491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2 h 2"/>
                        <a:gd name="T14" fmla="*/ 0 w 3"/>
                        <a:gd name="T15" fmla="*/ 2 h 2"/>
                        <a:gd name="T16" fmla="*/ 0 w 3"/>
                        <a:gd name="T17" fmla="*/ 2 h 2"/>
                        <a:gd name="T18" fmla="*/ 1 w 3"/>
                        <a:gd name="T19" fmla="*/ 2 h 2"/>
                        <a:gd name="T20" fmla="*/ 1 w 3"/>
                        <a:gd name="T21" fmla="*/ 2 h 2"/>
                        <a:gd name="T22" fmla="*/ 1 w 3"/>
                        <a:gd name="T23" fmla="*/ 2 h 2"/>
                        <a:gd name="T24" fmla="*/ 3 w 3"/>
                        <a:gd name="T25" fmla="*/ 2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3 w 3"/>
                        <a:gd name="T33" fmla="*/ 1 h 2"/>
                        <a:gd name="T34" fmla="*/ 1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7" name="Freeform 3051"/>
                    <p:cNvSpPr>
                      <a:spLocks/>
                    </p:cNvSpPr>
                    <p:nvPr/>
                  </p:nvSpPr>
                  <p:spPr bwMode="auto">
                    <a:xfrm>
                      <a:off x="1246" y="349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1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3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8" name="Freeform 3052"/>
                    <p:cNvSpPr>
                      <a:spLocks/>
                    </p:cNvSpPr>
                    <p:nvPr/>
                  </p:nvSpPr>
                  <p:spPr bwMode="auto">
                    <a:xfrm>
                      <a:off x="1248" y="349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99" name="Freeform 3053"/>
                    <p:cNvSpPr>
                      <a:spLocks/>
                    </p:cNvSpPr>
                    <p:nvPr/>
                  </p:nvSpPr>
                  <p:spPr bwMode="auto">
                    <a:xfrm>
                      <a:off x="1248" y="349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0" name="Freeform 3054"/>
                    <p:cNvSpPr>
                      <a:spLocks/>
                    </p:cNvSpPr>
                    <p:nvPr/>
                  </p:nvSpPr>
                  <p:spPr bwMode="auto">
                    <a:xfrm>
                      <a:off x="1251" y="3490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2 w 3"/>
                        <a:gd name="T17" fmla="*/ 0 h 3"/>
                        <a:gd name="T18" fmla="*/ 2 w 3"/>
                        <a:gd name="T19" fmla="*/ 0 h 3"/>
                        <a:gd name="T20" fmla="*/ 2 w 3"/>
                        <a:gd name="T21" fmla="*/ 0 h 3"/>
                        <a:gd name="T22" fmla="*/ 2 w 3"/>
                        <a:gd name="T23" fmla="*/ 0 h 3"/>
                        <a:gd name="T24" fmla="*/ 2 w 3"/>
                        <a:gd name="T25" fmla="*/ 1 h 3"/>
                        <a:gd name="T26" fmla="*/ 2 w 3"/>
                        <a:gd name="T27" fmla="*/ 1 h 3"/>
                        <a:gd name="T28" fmla="*/ 2 w 3"/>
                        <a:gd name="T29" fmla="*/ 1 h 3"/>
                        <a:gd name="T30" fmla="*/ 2 w 3"/>
                        <a:gd name="T31" fmla="*/ 1 h 3"/>
                        <a:gd name="T32" fmla="*/ 2 w 3"/>
                        <a:gd name="T33" fmla="*/ 2 h 3"/>
                        <a:gd name="T34" fmla="*/ 3 w 3"/>
                        <a:gd name="T35" fmla="*/ 2 h 3"/>
                        <a:gd name="T36" fmla="*/ 2 w 3"/>
                        <a:gd name="T37" fmla="*/ 2 h 3"/>
                        <a:gd name="T38" fmla="*/ 2 w 3"/>
                        <a:gd name="T39" fmla="*/ 3 h 3"/>
                        <a:gd name="T40" fmla="*/ 2 w 3"/>
                        <a:gd name="T41" fmla="*/ 3 h 3"/>
                        <a:gd name="T42" fmla="*/ 2 w 3"/>
                        <a:gd name="T43" fmla="*/ 3 h 3"/>
                        <a:gd name="T44" fmla="*/ 2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1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0 w 3"/>
                        <a:gd name="T57" fmla="*/ 2 h 3"/>
                        <a:gd name="T58" fmla="*/ 1 w 3"/>
                        <a:gd name="T59" fmla="*/ 3 h 3"/>
                        <a:gd name="T60" fmla="*/ 1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2 w 3"/>
                        <a:gd name="T67" fmla="*/ 3 h 3"/>
                        <a:gd name="T68" fmla="*/ 2 w 3"/>
                        <a:gd name="T69" fmla="*/ 3 h 3"/>
                        <a:gd name="T70" fmla="*/ 2 w 3"/>
                        <a:gd name="T71" fmla="*/ 2 h 3"/>
                        <a:gd name="T72" fmla="*/ 2 w 3"/>
                        <a:gd name="T73" fmla="*/ 2 h 3"/>
                        <a:gd name="T74" fmla="*/ 2 w 3"/>
                        <a:gd name="T75" fmla="*/ 2 h 3"/>
                        <a:gd name="T76" fmla="*/ 2 w 3"/>
                        <a:gd name="T77" fmla="*/ 2 h 3"/>
                        <a:gd name="T78" fmla="*/ 2 w 3"/>
                        <a:gd name="T79" fmla="*/ 2 h 3"/>
                        <a:gd name="T80" fmla="*/ 2 w 3"/>
                        <a:gd name="T81" fmla="*/ 1 h 3"/>
                        <a:gd name="T82" fmla="*/ 1 w 3"/>
                        <a:gd name="T83" fmla="*/ 1 h 3"/>
                        <a:gd name="T84" fmla="*/ 1 w 3"/>
                        <a:gd name="T85" fmla="*/ 1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2 w 3"/>
                        <a:gd name="T91" fmla="*/ 1 h 3"/>
                        <a:gd name="T92" fmla="*/ 2 w 3"/>
                        <a:gd name="T93" fmla="*/ 1 h 3"/>
                        <a:gd name="T94" fmla="*/ 2 w 3"/>
                        <a:gd name="T95" fmla="*/ 1 h 3"/>
                        <a:gd name="T96" fmla="*/ 2 w 3"/>
                        <a:gd name="T97" fmla="*/ 1 h 3"/>
                        <a:gd name="T98" fmla="*/ 2 w 3"/>
                        <a:gd name="T99" fmla="*/ 0 h 3"/>
                        <a:gd name="T100" fmla="*/ 2 w 3"/>
                        <a:gd name="T101" fmla="*/ 0 h 3"/>
                        <a:gd name="T102" fmla="*/ 2 w 3"/>
                        <a:gd name="T103" fmla="*/ 0 h 3"/>
                        <a:gd name="T104" fmla="*/ 2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1 w 3"/>
                        <a:gd name="T113" fmla="*/ 0 h 3"/>
                        <a:gd name="T114" fmla="*/ 1 w 3"/>
                        <a:gd name="T115" fmla="*/ 0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1" name="Freeform 3055"/>
                    <p:cNvSpPr>
                      <a:spLocks/>
                    </p:cNvSpPr>
                    <p:nvPr/>
                  </p:nvSpPr>
                  <p:spPr bwMode="auto">
                    <a:xfrm>
                      <a:off x="1254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2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2" name="Freeform 3056"/>
                    <p:cNvSpPr>
                      <a:spLocks/>
                    </p:cNvSpPr>
                    <p:nvPr/>
                  </p:nvSpPr>
                  <p:spPr bwMode="auto">
                    <a:xfrm>
                      <a:off x="1254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0 h 3"/>
                        <a:gd name="T32" fmla="*/ 3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3" name="Freeform 3057"/>
                    <p:cNvSpPr>
                      <a:spLocks/>
                    </p:cNvSpPr>
                    <p:nvPr/>
                  </p:nvSpPr>
                  <p:spPr bwMode="auto">
                    <a:xfrm>
                      <a:off x="1258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1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4" name="Freeform 3058"/>
                    <p:cNvSpPr>
                      <a:spLocks/>
                    </p:cNvSpPr>
                    <p:nvPr/>
                  </p:nvSpPr>
                  <p:spPr bwMode="auto">
                    <a:xfrm>
                      <a:off x="1258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5" name="Freeform 3059"/>
                    <p:cNvSpPr>
                      <a:spLocks/>
                    </p:cNvSpPr>
                    <p:nvPr/>
                  </p:nvSpPr>
                  <p:spPr bwMode="auto">
                    <a:xfrm>
                      <a:off x="1260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2 w 4"/>
                        <a:gd name="T5" fmla="*/ 0 h 3"/>
                        <a:gd name="T6" fmla="*/ 2 w 4"/>
                        <a:gd name="T7" fmla="*/ 0 h 3"/>
                        <a:gd name="T8" fmla="*/ 2 w 4"/>
                        <a:gd name="T9" fmla="*/ 0 h 3"/>
                        <a:gd name="T10" fmla="*/ 2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2 w 4"/>
                        <a:gd name="T39" fmla="*/ 3 h 3"/>
                        <a:gd name="T40" fmla="*/ 2 w 4"/>
                        <a:gd name="T41" fmla="*/ 3 h 3"/>
                        <a:gd name="T42" fmla="*/ 2 w 4"/>
                        <a:gd name="T43" fmla="*/ 3 h 3"/>
                        <a:gd name="T44" fmla="*/ 2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6" name="Freeform 3060"/>
                    <p:cNvSpPr>
                      <a:spLocks/>
                    </p:cNvSpPr>
                    <p:nvPr/>
                  </p:nvSpPr>
                  <p:spPr bwMode="auto">
                    <a:xfrm>
                      <a:off x="1262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1 w 2"/>
                        <a:gd name="T29" fmla="*/ 1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7" name="Freeform 3061"/>
                    <p:cNvSpPr>
                      <a:spLocks/>
                    </p:cNvSpPr>
                    <p:nvPr/>
                  </p:nvSpPr>
                  <p:spPr bwMode="auto">
                    <a:xfrm>
                      <a:off x="1264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1 w 4"/>
                        <a:gd name="T13" fmla="*/ 0 h 3"/>
                        <a:gd name="T14" fmla="*/ 2 w 4"/>
                        <a:gd name="T15" fmla="*/ 0 h 3"/>
                        <a:gd name="T16" fmla="*/ 2 w 4"/>
                        <a:gd name="T17" fmla="*/ 0 h 3"/>
                        <a:gd name="T18" fmla="*/ 2 w 4"/>
                        <a:gd name="T19" fmla="*/ 0 h 3"/>
                        <a:gd name="T20" fmla="*/ 2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2 w 4"/>
                        <a:gd name="T31" fmla="*/ 3 h 3"/>
                        <a:gd name="T32" fmla="*/ 2 w 4"/>
                        <a:gd name="T33" fmla="*/ 3 h 3"/>
                        <a:gd name="T34" fmla="*/ 2 w 4"/>
                        <a:gd name="T35" fmla="*/ 3 h 3"/>
                        <a:gd name="T36" fmla="*/ 1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0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8" name="Freeform 3062"/>
                    <p:cNvSpPr>
                      <a:spLocks/>
                    </p:cNvSpPr>
                    <p:nvPr/>
                  </p:nvSpPr>
                  <p:spPr bwMode="auto">
                    <a:xfrm>
                      <a:off x="1265" y="349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1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1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09" name="Freeform 3063"/>
                    <p:cNvSpPr>
                      <a:spLocks/>
                    </p:cNvSpPr>
                    <p:nvPr/>
                  </p:nvSpPr>
                  <p:spPr bwMode="auto">
                    <a:xfrm>
                      <a:off x="1268" y="349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0" name="Freeform 3064"/>
                    <p:cNvSpPr>
                      <a:spLocks/>
                    </p:cNvSpPr>
                    <p:nvPr/>
                  </p:nvSpPr>
                  <p:spPr bwMode="auto">
                    <a:xfrm>
                      <a:off x="1271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1" name="Freeform 3065"/>
                    <p:cNvSpPr>
                      <a:spLocks/>
                    </p:cNvSpPr>
                    <p:nvPr/>
                  </p:nvSpPr>
                  <p:spPr bwMode="auto">
                    <a:xfrm>
                      <a:off x="1275" y="349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2" name="Freeform 3066"/>
                    <p:cNvSpPr>
                      <a:spLocks/>
                    </p:cNvSpPr>
                    <p:nvPr/>
                  </p:nvSpPr>
                  <p:spPr bwMode="auto">
                    <a:xfrm>
                      <a:off x="1277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2 w 3"/>
                        <a:gd name="T11" fmla="*/ 0 h 3"/>
                        <a:gd name="T12" fmla="*/ 2 w 3"/>
                        <a:gd name="T13" fmla="*/ 0 h 3"/>
                        <a:gd name="T14" fmla="*/ 2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2 w 3"/>
                        <a:gd name="T35" fmla="*/ 3 h 3"/>
                        <a:gd name="T36" fmla="*/ 2 w 3"/>
                        <a:gd name="T37" fmla="*/ 3 h 3"/>
                        <a:gd name="T38" fmla="*/ 2 w 3"/>
                        <a:gd name="T39" fmla="*/ 3 h 3"/>
                        <a:gd name="T40" fmla="*/ 0 w 3"/>
                        <a:gd name="T41" fmla="*/ 3 h 3"/>
                        <a:gd name="T42" fmla="*/ 0 w 3"/>
                        <a:gd name="T43" fmla="*/ 3 h 3"/>
                        <a:gd name="T44" fmla="*/ 0 w 3"/>
                        <a:gd name="T45" fmla="*/ 2 h 3"/>
                        <a:gd name="T46" fmla="*/ 0 w 3"/>
                        <a:gd name="T47" fmla="*/ 2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3" name="Freeform 3067"/>
                    <p:cNvSpPr>
                      <a:spLocks/>
                    </p:cNvSpPr>
                    <p:nvPr/>
                  </p:nvSpPr>
                  <p:spPr bwMode="auto">
                    <a:xfrm>
                      <a:off x="1277" y="349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4" name="Freeform 3068"/>
                    <p:cNvSpPr>
                      <a:spLocks/>
                    </p:cNvSpPr>
                    <p:nvPr/>
                  </p:nvSpPr>
                  <p:spPr bwMode="auto">
                    <a:xfrm>
                      <a:off x="1281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3 h 3"/>
                        <a:gd name="T32" fmla="*/ 1 w 2"/>
                        <a:gd name="T33" fmla="*/ 3 h 3"/>
                        <a:gd name="T34" fmla="*/ 1 w 2"/>
                        <a:gd name="T35" fmla="*/ 3 h 3"/>
                        <a:gd name="T36" fmla="*/ 1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2 h 3"/>
                        <a:gd name="T46" fmla="*/ 0 w 2"/>
                        <a:gd name="T47" fmla="*/ 2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5" name="Freeform 3069"/>
                    <p:cNvSpPr>
                      <a:spLocks/>
                    </p:cNvSpPr>
                    <p:nvPr/>
                  </p:nvSpPr>
                  <p:spPr bwMode="auto">
                    <a:xfrm>
                      <a:off x="1281" y="349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6" name="Freeform 3070"/>
                    <p:cNvSpPr>
                      <a:spLocks/>
                    </p:cNvSpPr>
                    <p:nvPr/>
                  </p:nvSpPr>
                  <p:spPr bwMode="auto">
                    <a:xfrm>
                      <a:off x="1283" y="349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0 h 3"/>
                        <a:gd name="T6" fmla="*/ 2 w 4"/>
                        <a:gd name="T7" fmla="*/ 0 h 3"/>
                        <a:gd name="T8" fmla="*/ 2 w 4"/>
                        <a:gd name="T9" fmla="*/ 0 h 3"/>
                        <a:gd name="T10" fmla="*/ 2 w 4"/>
                        <a:gd name="T11" fmla="*/ 0 h 3"/>
                        <a:gd name="T12" fmla="*/ 2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4 w 4"/>
                        <a:gd name="T27" fmla="*/ 2 h 3"/>
                        <a:gd name="T28" fmla="*/ 4 w 4"/>
                        <a:gd name="T29" fmla="*/ 2 h 3"/>
                        <a:gd name="T30" fmla="*/ 3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2 w 4"/>
                        <a:gd name="T37" fmla="*/ 3 h 3"/>
                        <a:gd name="T38" fmla="*/ 2 w 4"/>
                        <a:gd name="T39" fmla="*/ 3 h 3"/>
                        <a:gd name="T40" fmla="*/ 2 w 4"/>
                        <a:gd name="T41" fmla="*/ 3 h 3"/>
                        <a:gd name="T42" fmla="*/ 2 w 4"/>
                        <a:gd name="T43" fmla="*/ 3 h 3"/>
                        <a:gd name="T44" fmla="*/ 0 w 4"/>
                        <a:gd name="T45" fmla="*/ 2 h 3"/>
                        <a:gd name="T46" fmla="*/ 0 w 4"/>
                        <a:gd name="T47" fmla="*/ 2 h 3"/>
                        <a:gd name="T48" fmla="*/ 0 w 4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7" name="Freeform 3071"/>
                    <p:cNvSpPr>
                      <a:spLocks/>
                    </p:cNvSpPr>
                    <p:nvPr/>
                  </p:nvSpPr>
                  <p:spPr bwMode="auto">
                    <a:xfrm>
                      <a:off x="1285" y="349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1 h 3"/>
                        <a:gd name="T2" fmla="*/ 0 w 1"/>
                        <a:gd name="T3" fmla="*/ 2 h 3"/>
                        <a:gd name="T4" fmla="*/ 0 w 1"/>
                        <a:gd name="T5" fmla="*/ 2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1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2 h 3"/>
                        <a:gd name="T22" fmla="*/ 1 w 1"/>
                        <a:gd name="T23" fmla="*/ 2 h 3"/>
                        <a:gd name="T24" fmla="*/ 1 w 1"/>
                        <a:gd name="T25" fmla="*/ 1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1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0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8" name="Freeform 30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2" y="352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3 h 4"/>
                        <a:gd name="T2" fmla="*/ 3 w 3"/>
                        <a:gd name="T3" fmla="*/ 3 h 4"/>
                        <a:gd name="T4" fmla="*/ 3 w 3"/>
                        <a:gd name="T5" fmla="*/ 4 h 4"/>
                        <a:gd name="T6" fmla="*/ 2 w 3"/>
                        <a:gd name="T7" fmla="*/ 4 h 4"/>
                        <a:gd name="T8" fmla="*/ 1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1 w 3"/>
                        <a:gd name="T15" fmla="*/ 3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1 h 4"/>
                        <a:gd name="T32" fmla="*/ 3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1 h 4"/>
                        <a:gd name="T42" fmla="*/ 1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1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19" name="Freeform 307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5" y="352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4 w 4"/>
                        <a:gd name="T25" fmla="*/ 3 h 4"/>
                        <a:gd name="T26" fmla="*/ 3 w 4"/>
                        <a:gd name="T27" fmla="*/ 3 h 4"/>
                        <a:gd name="T28" fmla="*/ 3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w 4"/>
                        <a:gd name="T51" fmla="*/ 3 h 4"/>
                        <a:gd name="T52" fmla="*/ 0 w 4"/>
                        <a:gd name="T53" fmla="*/ 3 h 4"/>
                        <a:gd name="T54" fmla="*/ 1 w 4"/>
                        <a:gd name="T55" fmla="*/ 4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1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1 h 4"/>
                        <a:gd name="T94" fmla="*/ 1 w 4"/>
                        <a:gd name="T95" fmla="*/ 1 h 4"/>
                        <a:gd name="T96" fmla="*/ 0 w 4"/>
                        <a:gd name="T97" fmla="*/ 1 h 4"/>
                        <a:gd name="T98" fmla="*/ 0 w 4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0" name="Freeform 307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9" y="3528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1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3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1 w 2"/>
                        <a:gd name="T53" fmla="*/ 3 h 4"/>
                        <a:gd name="T54" fmla="*/ 1 w 2"/>
                        <a:gd name="T55" fmla="*/ 3 h 4"/>
                        <a:gd name="T56" fmla="*/ 2 w 2"/>
                        <a:gd name="T57" fmla="*/ 1 h 4"/>
                        <a:gd name="T58" fmla="*/ 2 w 2"/>
                        <a:gd name="T59" fmla="*/ 1 h 4"/>
                        <a:gd name="T60" fmla="*/ 2 w 2"/>
                        <a:gd name="T61" fmla="*/ 1 h 4"/>
                        <a:gd name="T62" fmla="*/ 2 w 2"/>
                        <a:gd name="T63" fmla="*/ 1 h 4"/>
                        <a:gd name="T64" fmla="*/ 2 w 2"/>
                        <a:gd name="T65" fmla="*/ 0 h 4"/>
                        <a:gd name="T66" fmla="*/ 1 w 2"/>
                        <a:gd name="T67" fmla="*/ 0 h 4"/>
                        <a:gd name="T68" fmla="*/ 1 w 2"/>
                        <a:gd name="T69" fmla="*/ 0 h 4"/>
                        <a:gd name="T70" fmla="*/ 1 w 2"/>
                        <a:gd name="T71" fmla="*/ 0 h 4"/>
                        <a:gd name="T72" fmla="*/ 0 w 2"/>
                        <a:gd name="T73" fmla="*/ 0 h 4"/>
                        <a:gd name="T74" fmla="*/ 0 w 2"/>
                        <a:gd name="T75" fmla="*/ 1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0 w 2"/>
                        <a:gd name="T81" fmla="*/ 1 h 4"/>
                        <a:gd name="T82" fmla="*/ 1 w 2"/>
                        <a:gd name="T83" fmla="*/ 3 h 4"/>
                        <a:gd name="T84" fmla="*/ 1 w 2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1" name="Freeform 3075"/>
                    <p:cNvSpPr>
                      <a:spLocks/>
                    </p:cNvSpPr>
                    <p:nvPr/>
                  </p:nvSpPr>
                  <p:spPr bwMode="auto">
                    <a:xfrm>
                      <a:off x="1234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4 h 5"/>
                        <a:gd name="T26" fmla="*/ 1 w 1"/>
                        <a:gd name="T27" fmla="*/ 4 h 5"/>
                        <a:gd name="T28" fmla="*/ 0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2" name="Freeform 3076"/>
                    <p:cNvSpPr>
                      <a:spLocks/>
                    </p:cNvSpPr>
                    <p:nvPr/>
                  </p:nvSpPr>
                  <p:spPr bwMode="auto">
                    <a:xfrm>
                      <a:off x="1236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3" name="Rectangle 30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531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4" name="Freeform 30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1" y="352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3 h 4"/>
                        <a:gd name="T2" fmla="*/ 4 w 4"/>
                        <a:gd name="T3" fmla="*/ 3 h 4"/>
                        <a:gd name="T4" fmla="*/ 4 w 4"/>
                        <a:gd name="T5" fmla="*/ 4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0 w 4"/>
                        <a:gd name="T11" fmla="*/ 4 h 4"/>
                        <a:gd name="T12" fmla="*/ 0 w 4"/>
                        <a:gd name="T13" fmla="*/ 3 h 4"/>
                        <a:gd name="T14" fmla="*/ 1 w 4"/>
                        <a:gd name="T15" fmla="*/ 3 h 4"/>
                        <a:gd name="T16" fmla="*/ 1 w 4"/>
                        <a:gd name="T17" fmla="*/ 1 h 4"/>
                        <a:gd name="T18" fmla="*/ 1 w 4"/>
                        <a:gd name="T19" fmla="*/ 1 h 4"/>
                        <a:gd name="T20" fmla="*/ 1 w 4"/>
                        <a:gd name="T21" fmla="*/ 1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0 h 4"/>
                        <a:gd name="T30" fmla="*/ 4 w 4"/>
                        <a:gd name="T31" fmla="*/ 1 h 4"/>
                        <a:gd name="T32" fmla="*/ 4 w 4"/>
                        <a:gd name="T33" fmla="*/ 1 h 4"/>
                        <a:gd name="T34" fmla="*/ 2 w 4"/>
                        <a:gd name="T35" fmla="*/ 1 h 4"/>
                        <a:gd name="T36" fmla="*/ 2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1 h 4"/>
                        <a:gd name="T42" fmla="*/ 1 w 4"/>
                        <a:gd name="T43" fmla="*/ 1 h 4"/>
                        <a:gd name="T44" fmla="*/ 2 w 4"/>
                        <a:gd name="T45" fmla="*/ 1 h 4"/>
                        <a:gd name="T46" fmla="*/ 2 w 4"/>
                        <a:gd name="T47" fmla="*/ 1 h 4"/>
                        <a:gd name="T48" fmla="*/ 2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5" name="Freeform 3079"/>
                    <p:cNvSpPr>
                      <a:spLocks/>
                    </p:cNvSpPr>
                    <p:nvPr/>
                  </p:nvSpPr>
                  <p:spPr bwMode="auto">
                    <a:xfrm>
                      <a:off x="1245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6" name="Freeform 308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7" y="3529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1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1 w 1"/>
                        <a:gd name="T33" fmla="*/ 0 h 3"/>
                        <a:gd name="T34" fmla="*/ 1 w 1"/>
                        <a:gd name="T35" fmla="*/ 3 h 3"/>
                        <a:gd name="T36" fmla="*/ 1 w 1"/>
                        <a:gd name="T37" fmla="*/ 3 h 3"/>
                        <a:gd name="T38" fmla="*/ 1 w 1"/>
                        <a:gd name="T39" fmla="*/ 3 h 3"/>
                        <a:gd name="T40" fmla="*/ 1 w 1"/>
                        <a:gd name="T41" fmla="*/ 3 h 3"/>
                        <a:gd name="T42" fmla="*/ 1 w 1"/>
                        <a:gd name="T43" fmla="*/ 3 h 3"/>
                        <a:gd name="T44" fmla="*/ 1 w 1"/>
                        <a:gd name="T45" fmla="*/ 3 h 3"/>
                        <a:gd name="T46" fmla="*/ 1 w 1"/>
                        <a:gd name="T47" fmla="*/ 3 h 3"/>
                        <a:gd name="T48" fmla="*/ 1 w 1"/>
                        <a:gd name="T49" fmla="*/ 3 h 3"/>
                        <a:gd name="T50" fmla="*/ 1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1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7" name="Freeform 3081"/>
                    <p:cNvSpPr>
                      <a:spLocks/>
                    </p:cNvSpPr>
                    <p:nvPr/>
                  </p:nvSpPr>
                  <p:spPr bwMode="auto">
                    <a:xfrm>
                      <a:off x="1251" y="35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8" name="Freeform 3082"/>
                    <p:cNvSpPr>
                      <a:spLocks/>
                    </p:cNvSpPr>
                    <p:nvPr/>
                  </p:nvSpPr>
                  <p:spPr bwMode="auto">
                    <a:xfrm>
                      <a:off x="1254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29" name="Freeform 308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7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1 w 3"/>
                        <a:gd name="T51" fmla="*/ 3 h 4"/>
                        <a:gd name="T52" fmla="*/ 1 w 3"/>
                        <a:gd name="T53" fmla="*/ 3 h 4"/>
                        <a:gd name="T54" fmla="*/ 1 w 3"/>
                        <a:gd name="T55" fmla="*/ 4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1 h 4"/>
                        <a:gd name="T94" fmla="*/ 1 w 3"/>
                        <a:gd name="T95" fmla="*/ 1 h 4"/>
                        <a:gd name="T96" fmla="*/ 1 w 3"/>
                        <a:gd name="T97" fmla="*/ 1 h 4"/>
                        <a:gd name="T98" fmla="*/ 1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0" name="Freeform 30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0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4 h 4"/>
                        <a:gd name="T56" fmla="*/ 2 w 3"/>
                        <a:gd name="T57" fmla="*/ 4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4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3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2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1" name="Freeform 30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4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4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2" name="Freeform 3086"/>
                    <p:cNvSpPr>
                      <a:spLocks/>
                    </p:cNvSpPr>
                    <p:nvPr/>
                  </p:nvSpPr>
                  <p:spPr bwMode="auto">
                    <a:xfrm>
                      <a:off x="1268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3" name="Freeform 30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0" y="3528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3 w 3"/>
                        <a:gd name="T11" fmla="*/ 1 h 4"/>
                        <a:gd name="T12" fmla="*/ 3 w 3"/>
                        <a:gd name="T13" fmla="*/ 3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1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1 w 3"/>
                        <a:gd name="T51" fmla="*/ 0 h 4"/>
                        <a:gd name="T52" fmla="*/ 1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1 w 3"/>
                        <a:gd name="T69" fmla="*/ 4 h 4"/>
                        <a:gd name="T70" fmla="*/ 1 w 3"/>
                        <a:gd name="T71" fmla="*/ 4 h 4"/>
                        <a:gd name="T72" fmla="*/ 3 w 3"/>
                        <a:gd name="T73" fmla="*/ 4 h 4"/>
                        <a:gd name="T74" fmla="*/ 3 w 3"/>
                        <a:gd name="T75" fmla="*/ 4 h 4"/>
                        <a:gd name="T76" fmla="*/ 3 w 3"/>
                        <a:gd name="T77" fmla="*/ 3 h 4"/>
                        <a:gd name="T78" fmla="*/ 3 w 3"/>
                        <a:gd name="T79" fmla="*/ 3 h 4"/>
                        <a:gd name="T80" fmla="*/ 3 w 3"/>
                        <a:gd name="T81" fmla="*/ 3 h 4"/>
                        <a:gd name="T82" fmla="*/ 1 w 3"/>
                        <a:gd name="T83" fmla="*/ 3 h 4"/>
                        <a:gd name="T84" fmla="*/ 1 w 3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1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4" name="Freeform 30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4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0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1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3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1 w 2"/>
                        <a:gd name="T53" fmla="*/ 3 h 4"/>
                        <a:gd name="T54" fmla="*/ 1 w 2"/>
                        <a:gd name="T55" fmla="*/ 3 h 4"/>
                        <a:gd name="T56" fmla="*/ 1 w 2"/>
                        <a:gd name="T57" fmla="*/ 1 h 4"/>
                        <a:gd name="T58" fmla="*/ 1 w 2"/>
                        <a:gd name="T59" fmla="*/ 1 h 4"/>
                        <a:gd name="T60" fmla="*/ 1 w 2"/>
                        <a:gd name="T61" fmla="*/ 1 h 4"/>
                        <a:gd name="T62" fmla="*/ 1 w 2"/>
                        <a:gd name="T63" fmla="*/ 1 h 4"/>
                        <a:gd name="T64" fmla="*/ 1 w 2"/>
                        <a:gd name="T65" fmla="*/ 0 h 4"/>
                        <a:gd name="T66" fmla="*/ 1 w 2"/>
                        <a:gd name="T67" fmla="*/ 0 h 4"/>
                        <a:gd name="T68" fmla="*/ 1 w 2"/>
                        <a:gd name="T69" fmla="*/ 0 h 4"/>
                        <a:gd name="T70" fmla="*/ 0 w 2"/>
                        <a:gd name="T71" fmla="*/ 0 h 4"/>
                        <a:gd name="T72" fmla="*/ 0 w 2"/>
                        <a:gd name="T73" fmla="*/ 0 h 4"/>
                        <a:gd name="T74" fmla="*/ 0 w 2"/>
                        <a:gd name="T75" fmla="*/ 1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0 w 2"/>
                        <a:gd name="T81" fmla="*/ 1 h 4"/>
                        <a:gd name="T82" fmla="*/ 0 w 2"/>
                        <a:gd name="T83" fmla="*/ 3 h 4"/>
                        <a:gd name="T84" fmla="*/ 1 w 2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5" name="Freeform 30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6" y="352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1 w 4"/>
                        <a:gd name="T51" fmla="*/ 3 h 4"/>
                        <a:gd name="T52" fmla="*/ 1 w 4"/>
                        <a:gd name="T53" fmla="*/ 3 h 4"/>
                        <a:gd name="T54" fmla="*/ 1 w 4"/>
                        <a:gd name="T55" fmla="*/ 4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1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1 h 4"/>
                        <a:gd name="T94" fmla="*/ 1 w 4"/>
                        <a:gd name="T95" fmla="*/ 1 h 4"/>
                        <a:gd name="T96" fmla="*/ 1 w 4"/>
                        <a:gd name="T97" fmla="*/ 1 h 4"/>
                        <a:gd name="T98" fmla="*/ 1 w 4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6" name="Freeform 30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80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1 w 3"/>
                        <a:gd name="T55" fmla="*/ 4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1 h 4"/>
                        <a:gd name="T94" fmla="*/ 1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7" name="Freeform 3091"/>
                    <p:cNvSpPr>
                      <a:spLocks/>
                    </p:cNvSpPr>
                    <p:nvPr/>
                  </p:nvSpPr>
                  <p:spPr bwMode="auto">
                    <a:xfrm>
                      <a:off x="1222" y="352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2 w 3"/>
                        <a:gd name="T3" fmla="*/ 3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1 w 3"/>
                        <a:gd name="T19" fmla="*/ 4 h 4"/>
                        <a:gd name="T20" fmla="*/ 1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1 w 3"/>
                        <a:gd name="T31" fmla="*/ 3 h 4"/>
                        <a:gd name="T32" fmla="*/ 1 w 3"/>
                        <a:gd name="T33" fmla="*/ 1 h 4"/>
                        <a:gd name="T34" fmla="*/ 1 w 3"/>
                        <a:gd name="T35" fmla="*/ 1 h 4"/>
                        <a:gd name="T36" fmla="*/ 1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3 w 3"/>
                        <a:gd name="T63" fmla="*/ 1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8" name="Freeform 3092"/>
                    <p:cNvSpPr>
                      <a:spLocks/>
                    </p:cNvSpPr>
                    <p:nvPr/>
                  </p:nvSpPr>
                  <p:spPr bwMode="auto">
                    <a:xfrm>
                      <a:off x="1223" y="352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39" name="Freeform 3093"/>
                    <p:cNvSpPr>
                      <a:spLocks/>
                    </p:cNvSpPr>
                    <p:nvPr/>
                  </p:nvSpPr>
                  <p:spPr bwMode="auto">
                    <a:xfrm>
                      <a:off x="1223" y="353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0" name="Freeform 3094"/>
                    <p:cNvSpPr>
                      <a:spLocks/>
                    </p:cNvSpPr>
                    <p:nvPr/>
                  </p:nvSpPr>
                  <p:spPr bwMode="auto">
                    <a:xfrm>
                      <a:off x="1225" y="352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4 w 4"/>
                        <a:gd name="T25" fmla="*/ 3 h 4"/>
                        <a:gd name="T26" fmla="*/ 3 w 4"/>
                        <a:gd name="T27" fmla="*/ 3 h 4"/>
                        <a:gd name="T28" fmla="*/ 3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1" name="Freeform 3095"/>
                    <p:cNvSpPr>
                      <a:spLocks/>
                    </p:cNvSpPr>
                    <p:nvPr/>
                  </p:nvSpPr>
                  <p:spPr bwMode="auto">
                    <a:xfrm>
                      <a:off x="1225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1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2" name="Freeform 3096"/>
                    <p:cNvSpPr>
                      <a:spLocks/>
                    </p:cNvSpPr>
                    <p:nvPr/>
                  </p:nvSpPr>
                  <p:spPr bwMode="auto">
                    <a:xfrm>
                      <a:off x="1229" y="3528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1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3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3" name="Freeform 3097"/>
                    <p:cNvSpPr>
                      <a:spLocks/>
                    </p:cNvSpPr>
                    <p:nvPr/>
                  </p:nvSpPr>
                  <p:spPr bwMode="auto">
                    <a:xfrm>
                      <a:off x="1229" y="3528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3 h 3"/>
                        <a:gd name="T2" fmla="*/ 1 w 2"/>
                        <a:gd name="T3" fmla="*/ 3 h 3"/>
                        <a:gd name="T4" fmla="*/ 2 w 2"/>
                        <a:gd name="T5" fmla="*/ 1 h 3"/>
                        <a:gd name="T6" fmla="*/ 2 w 2"/>
                        <a:gd name="T7" fmla="*/ 1 h 3"/>
                        <a:gd name="T8" fmla="*/ 2 w 2"/>
                        <a:gd name="T9" fmla="*/ 1 h 3"/>
                        <a:gd name="T10" fmla="*/ 2 w 2"/>
                        <a:gd name="T11" fmla="*/ 1 h 3"/>
                        <a:gd name="T12" fmla="*/ 2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1 w 2"/>
                        <a:gd name="T19" fmla="*/ 0 h 3"/>
                        <a:gd name="T20" fmla="*/ 0 w 2"/>
                        <a:gd name="T21" fmla="*/ 0 h 3"/>
                        <a:gd name="T22" fmla="*/ 0 w 2"/>
                        <a:gd name="T23" fmla="*/ 1 h 3"/>
                        <a:gd name="T24" fmla="*/ 0 w 2"/>
                        <a:gd name="T25" fmla="*/ 1 h 3"/>
                        <a:gd name="T26" fmla="*/ 0 w 2"/>
                        <a:gd name="T27" fmla="*/ 1 h 3"/>
                        <a:gd name="T28" fmla="*/ 0 w 2"/>
                        <a:gd name="T29" fmla="*/ 1 h 3"/>
                        <a:gd name="T30" fmla="*/ 1 w 2"/>
                        <a:gd name="T31" fmla="*/ 3 h 3"/>
                        <a:gd name="T32" fmla="*/ 1 w 2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3"/>
                        <a:gd name="T53" fmla="*/ 2 w 2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3"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4" name="Freeform 3098"/>
                    <p:cNvSpPr>
                      <a:spLocks/>
                    </p:cNvSpPr>
                    <p:nvPr/>
                  </p:nvSpPr>
                  <p:spPr bwMode="auto">
                    <a:xfrm>
                      <a:off x="1234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4 h 5"/>
                        <a:gd name="T26" fmla="*/ 1 w 1"/>
                        <a:gd name="T27" fmla="*/ 4 h 5"/>
                        <a:gd name="T28" fmla="*/ 0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5" name="Freeform 3099"/>
                    <p:cNvSpPr>
                      <a:spLocks/>
                    </p:cNvSpPr>
                    <p:nvPr/>
                  </p:nvSpPr>
                  <p:spPr bwMode="auto">
                    <a:xfrm>
                      <a:off x="1236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6" name="Rectangle 31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531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7" name="Freeform 3101"/>
                    <p:cNvSpPr>
                      <a:spLocks/>
                    </p:cNvSpPr>
                    <p:nvPr/>
                  </p:nvSpPr>
                  <p:spPr bwMode="auto">
                    <a:xfrm>
                      <a:off x="1241" y="352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2 w 4"/>
                        <a:gd name="T3" fmla="*/ 3 h 4"/>
                        <a:gd name="T4" fmla="*/ 4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4 h 4"/>
                        <a:gd name="T12" fmla="*/ 2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0 w 4"/>
                        <a:gd name="T23" fmla="*/ 4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0 w 4"/>
                        <a:gd name="T29" fmla="*/ 3 h 4"/>
                        <a:gd name="T30" fmla="*/ 1 w 4"/>
                        <a:gd name="T31" fmla="*/ 3 h 4"/>
                        <a:gd name="T32" fmla="*/ 1 w 4"/>
                        <a:gd name="T33" fmla="*/ 1 h 4"/>
                        <a:gd name="T34" fmla="*/ 1 w 4"/>
                        <a:gd name="T35" fmla="*/ 1 h 4"/>
                        <a:gd name="T36" fmla="*/ 1 w 4"/>
                        <a:gd name="T37" fmla="*/ 1 h 4"/>
                        <a:gd name="T38" fmla="*/ 1 w 4"/>
                        <a:gd name="T39" fmla="*/ 1 h 4"/>
                        <a:gd name="T40" fmla="*/ 0 w 4"/>
                        <a:gd name="T41" fmla="*/ 1 h 4"/>
                        <a:gd name="T42" fmla="*/ 1 w 4"/>
                        <a:gd name="T43" fmla="*/ 1 h 4"/>
                        <a:gd name="T44" fmla="*/ 1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0 h 4"/>
                        <a:gd name="T60" fmla="*/ 2 w 4"/>
                        <a:gd name="T61" fmla="*/ 0 h 4"/>
                        <a:gd name="T62" fmla="*/ 4 w 4"/>
                        <a:gd name="T63" fmla="*/ 1 h 4"/>
                        <a:gd name="T64" fmla="*/ 4 w 4"/>
                        <a:gd name="T65" fmla="*/ 1 h 4"/>
                        <a:gd name="T66" fmla="*/ 4 w 4"/>
                        <a:gd name="T67" fmla="*/ 1 h 4"/>
                        <a:gd name="T68" fmla="*/ 2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8" name="Freeform 3102"/>
                    <p:cNvSpPr>
                      <a:spLocks/>
                    </p:cNvSpPr>
                    <p:nvPr/>
                  </p:nvSpPr>
                  <p:spPr bwMode="auto">
                    <a:xfrm>
                      <a:off x="1242" y="352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49" name="Freeform 3103"/>
                    <p:cNvSpPr>
                      <a:spLocks/>
                    </p:cNvSpPr>
                    <p:nvPr/>
                  </p:nvSpPr>
                  <p:spPr bwMode="auto">
                    <a:xfrm>
                      <a:off x="1242" y="353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0" name="Freeform 3104"/>
                    <p:cNvSpPr>
                      <a:spLocks/>
                    </p:cNvSpPr>
                    <p:nvPr/>
                  </p:nvSpPr>
                  <p:spPr bwMode="auto">
                    <a:xfrm>
                      <a:off x="1245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1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1" name="Freeform 3105"/>
                    <p:cNvSpPr>
                      <a:spLocks/>
                    </p:cNvSpPr>
                    <p:nvPr/>
                  </p:nvSpPr>
                  <p:spPr bwMode="auto">
                    <a:xfrm>
                      <a:off x="1247" y="3529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2" name="Freeform 3106"/>
                    <p:cNvSpPr>
                      <a:spLocks/>
                    </p:cNvSpPr>
                    <p:nvPr/>
                  </p:nvSpPr>
                  <p:spPr bwMode="auto">
                    <a:xfrm>
                      <a:off x="1247" y="353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3" name="Freeform 3107"/>
                    <p:cNvSpPr>
                      <a:spLocks/>
                    </p:cNvSpPr>
                    <p:nvPr/>
                  </p:nvSpPr>
                  <p:spPr bwMode="auto">
                    <a:xfrm>
                      <a:off x="1251" y="35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4" name="Freeform 3108"/>
                    <p:cNvSpPr>
                      <a:spLocks/>
                    </p:cNvSpPr>
                    <p:nvPr/>
                  </p:nvSpPr>
                  <p:spPr bwMode="auto">
                    <a:xfrm>
                      <a:off x="1254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5" name="Freeform 3109"/>
                    <p:cNvSpPr>
                      <a:spLocks/>
                    </p:cNvSpPr>
                    <p:nvPr/>
                  </p:nvSpPr>
                  <p:spPr bwMode="auto">
                    <a:xfrm>
                      <a:off x="1257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6" name="Freeform 3110"/>
                    <p:cNvSpPr>
                      <a:spLocks/>
                    </p:cNvSpPr>
                    <p:nvPr/>
                  </p:nvSpPr>
                  <p:spPr bwMode="auto">
                    <a:xfrm>
                      <a:off x="1258" y="35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7" name="Freeform 3111"/>
                    <p:cNvSpPr>
                      <a:spLocks/>
                    </p:cNvSpPr>
                    <p:nvPr/>
                  </p:nvSpPr>
                  <p:spPr bwMode="auto">
                    <a:xfrm>
                      <a:off x="1260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8" name="Freeform 3112"/>
                    <p:cNvSpPr>
                      <a:spLocks/>
                    </p:cNvSpPr>
                    <p:nvPr/>
                  </p:nvSpPr>
                  <p:spPr bwMode="auto">
                    <a:xfrm>
                      <a:off x="1260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59" name="Freeform 3113"/>
                    <p:cNvSpPr>
                      <a:spLocks/>
                    </p:cNvSpPr>
                    <p:nvPr/>
                  </p:nvSpPr>
                  <p:spPr bwMode="auto">
                    <a:xfrm>
                      <a:off x="1264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0" name="Freeform 3114"/>
                    <p:cNvSpPr>
                      <a:spLocks/>
                    </p:cNvSpPr>
                    <p:nvPr/>
                  </p:nvSpPr>
                  <p:spPr bwMode="auto">
                    <a:xfrm>
                      <a:off x="1264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1" name="Freeform 3115"/>
                    <p:cNvSpPr>
                      <a:spLocks/>
                    </p:cNvSpPr>
                    <p:nvPr/>
                  </p:nvSpPr>
                  <p:spPr bwMode="auto">
                    <a:xfrm>
                      <a:off x="1268" y="352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2" name="Freeform 3116"/>
                    <p:cNvSpPr>
                      <a:spLocks/>
                    </p:cNvSpPr>
                    <p:nvPr/>
                  </p:nvSpPr>
                  <p:spPr bwMode="auto">
                    <a:xfrm>
                      <a:off x="1270" y="3528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3 w 3"/>
                        <a:gd name="T11" fmla="*/ 1 h 4"/>
                        <a:gd name="T12" fmla="*/ 3 w 3"/>
                        <a:gd name="T13" fmla="*/ 3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1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0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1 w 3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1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3" name="Freeform 3117"/>
                    <p:cNvSpPr>
                      <a:spLocks/>
                    </p:cNvSpPr>
                    <p:nvPr/>
                  </p:nvSpPr>
                  <p:spPr bwMode="auto">
                    <a:xfrm>
                      <a:off x="1270" y="3531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1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1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3 w 3"/>
                        <a:gd name="T21" fmla="*/ 1 h 1"/>
                        <a:gd name="T22" fmla="*/ 3 w 3"/>
                        <a:gd name="T23" fmla="*/ 1 h 1"/>
                        <a:gd name="T24" fmla="*/ 3 w 3"/>
                        <a:gd name="T25" fmla="*/ 0 h 1"/>
                        <a:gd name="T26" fmla="*/ 3 w 3"/>
                        <a:gd name="T27" fmla="*/ 0 h 1"/>
                        <a:gd name="T28" fmla="*/ 3 w 3"/>
                        <a:gd name="T29" fmla="*/ 0 h 1"/>
                        <a:gd name="T30" fmla="*/ 1 w 3"/>
                        <a:gd name="T31" fmla="*/ 0 h 1"/>
                        <a:gd name="T32" fmla="*/ 1 w 3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4" name="Freeform 3118"/>
                    <p:cNvSpPr>
                      <a:spLocks/>
                    </p:cNvSpPr>
                    <p:nvPr/>
                  </p:nvSpPr>
                  <p:spPr bwMode="auto">
                    <a:xfrm>
                      <a:off x="1274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0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1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3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5" name="Freeform 3119"/>
                    <p:cNvSpPr>
                      <a:spLocks/>
                    </p:cNvSpPr>
                    <p:nvPr/>
                  </p:nvSpPr>
                  <p:spPr bwMode="auto">
                    <a:xfrm>
                      <a:off x="1274" y="3528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3 h 3"/>
                        <a:gd name="T4" fmla="*/ 1 w 1"/>
                        <a:gd name="T5" fmla="*/ 1 h 3"/>
                        <a:gd name="T6" fmla="*/ 1 w 1"/>
                        <a:gd name="T7" fmla="*/ 1 h 3"/>
                        <a:gd name="T8" fmla="*/ 1 w 1"/>
                        <a:gd name="T9" fmla="*/ 1 h 3"/>
                        <a:gd name="T10" fmla="*/ 1 w 1"/>
                        <a:gd name="T11" fmla="*/ 1 h 3"/>
                        <a:gd name="T12" fmla="*/ 1 w 1"/>
                        <a:gd name="T13" fmla="*/ 0 h 3"/>
                        <a:gd name="T14" fmla="*/ 1 w 1"/>
                        <a:gd name="T15" fmla="*/ 0 h 3"/>
                        <a:gd name="T16" fmla="*/ 1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1 h 3"/>
                        <a:gd name="T28" fmla="*/ 0 w 1"/>
                        <a:gd name="T29" fmla="*/ 1 h 3"/>
                        <a:gd name="T30" fmla="*/ 0 w 1"/>
                        <a:gd name="T31" fmla="*/ 3 h 3"/>
                        <a:gd name="T32" fmla="*/ 1 w 1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3"/>
                        <a:gd name="T53" fmla="*/ 1 w 1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6" name="Freeform 3120"/>
                    <p:cNvSpPr>
                      <a:spLocks/>
                    </p:cNvSpPr>
                    <p:nvPr/>
                  </p:nvSpPr>
                  <p:spPr bwMode="auto">
                    <a:xfrm>
                      <a:off x="1276" y="352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7" name="Freeform 3121"/>
                    <p:cNvSpPr>
                      <a:spLocks/>
                    </p:cNvSpPr>
                    <p:nvPr/>
                  </p:nvSpPr>
                  <p:spPr bwMode="auto">
                    <a:xfrm>
                      <a:off x="1277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8" name="Freeform 3122"/>
                    <p:cNvSpPr>
                      <a:spLocks/>
                    </p:cNvSpPr>
                    <p:nvPr/>
                  </p:nvSpPr>
                  <p:spPr bwMode="auto">
                    <a:xfrm>
                      <a:off x="1280" y="352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69" name="Freeform 3123"/>
                    <p:cNvSpPr>
                      <a:spLocks/>
                    </p:cNvSpPr>
                    <p:nvPr/>
                  </p:nvSpPr>
                  <p:spPr bwMode="auto">
                    <a:xfrm>
                      <a:off x="1280" y="35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1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0" name="Freeform 31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2" y="3572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3 w 3"/>
                        <a:gd name="T3" fmla="*/ 2 h 5"/>
                        <a:gd name="T4" fmla="*/ 3 w 3"/>
                        <a:gd name="T5" fmla="*/ 3 h 5"/>
                        <a:gd name="T6" fmla="*/ 2 w 3"/>
                        <a:gd name="T7" fmla="*/ 3 h 5"/>
                        <a:gd name="T8" fmla="*/ 1 w 3"/>
                        <a:gd name="T9" fmla="*/ 3 h 5"/>
                        <a:gd name="T10" fmla="*/ 0 w 3"/>
                        <a:gd name="T11" fmla="*/ 3 h 5"/>
                        <a:gd name="T12" fmla="*/ 0 w 3"/>
                        <a:gd name="T13" fmla="*/ 2 h 5"/>
                        <a:gd name="T14" fmla="*/ 1 w 3"/>
                        <a:gd name="T15" fmla="*/ 2 h 5"/>
                        <a:gd name="T16" fmla="*/ 1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1 h 5"/>
                        <a:gd name="T32" fmla="*/ 2 w 3"/>
                        <a:gd name="T33" fmla="*/ 1 h 5"/>
                        <a:gd name="T34" fmla="*/ 2 w 3"/>
                        <a:gd name="T35" fmla="*/ 1 h 5"/>
                        <a:gd name="T36" fmla="*/ 1 w 3"/>
                        <a:gd name="T37" fmla="*/ 0 h 5"/>
                        <a:gd name="T38" fmla="*/ 1 w 3"/>
                        <a:gd name="T39" fmla="*/ 0 h 5"/>
                        <a:gd name="T40" fmla="*/ 1 w 3"/>
                        <a:gd name="T41" fmla="*/ 1 h 5"/>
                        <a:gd name="T42" fmla="*/ 1 w 3"/>
                        <a:gd name="T43" fmla="*/ 1 h 5"/>
                        <a:gd name="T44" fmla="*/ 1 w 3"/>
                        <a:gd name="T45" fmla="*/ 1 h 5"/>
                        <a:gd name="T46" fmla="*/ 2 w 3"/>
                        <a:gd name="T47" fmla="*/ 1 h 5"/>
                        <a:gd name="T48" fmla="*/ 2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0 h 5"/>
                        <a:gd name="T54" fmla="*/ 1 w 3"/>
                        <a:gd name="T55" fmla="*/ 0 h 5"/>
                        <a:gd name="T56" fmla="*/ 1 w 3"/>
                        <a:gd name="T57" fmla="*/ 2 h 5"/>
                        <a:gd name="T58" fmla="*/ 1 w 3"/>
                        <a:gd name="T59" fmla="*/ 2 h 5"/>
                        <a:gd name="T60" fmla="*/ 1 w 3"/>
                        <a:gd name="T61" fmla="*/ 3 h 5"/>
                        <a:gd name="T62" fmla="*/ 1 w 3"/>
                        <a:gd name="T63" fmla="*/ 3 h 5"/>
                        <a:gd name="T64" fmla="*/ 1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2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1" name="Freeform 3125"/>
                    <p:cNvSpPr>
                      <a:spLocks/>
                    </p:cNvSpPr>
                    <p:nvPr/>
                  </p:nvSpPr>
                  <p:spPr bwMode="auto">
                    <a:xfrm>
                      <a:off x="1226" y="357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2" name="Freeform 31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9" y="357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3 h 5"/>
                        <a:gd name="T36" fmla="*/ 1 w 2"/>
                        <a:gd name="T37" fmla="*/ 5 h 5"/>
                        <a:gd name="T38" fmla="*/ 1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3 h 5"/>
                        <a:gd name="T56" fmla="*/ 0 w 2"/>
                        <a:gd name="T57" fmla="*/ 3 h 5"/>
                        <a:gd name="T58" fmla="*/ 1 w 2"/>
                        <a:gd name="T59" fmla="*/ 3 h 5"/>
                        <a:gd name="T60" fmla="*/ 1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0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0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3" name="Freeform 3127"/>
                    <p:cNvSpPr>
                      <a:spLocks/>
                    </p:cNvSpPr>
                    <p:nvPr/>
                  </p:nvSpPr>
                  <p:spPr bwMode="auto">
                    <a:xfrm>
                      <a:off x="1234" y="35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2 h 5"/>
                        <a:gd name="T10" fmla="*/ 1 w 1"/>
                        <a:gd name="T11" fmla="*/ 2 h 5"/>
                        <a:gd name="T12" fmla="*/ 1 w 1"/>
                        <a:gd name="T13" fmla="*/ 3 h 5"/>
                        <a:gd name="T14" fmla="*/ 1 w 1"/>
                        <a:gd name="T15" fmla="*/ 3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2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4" name="Freeform 3128"/>
                    <p:cNvSpPr>
                      <a:spLocks/>
                    </p:cNvSpPr>
                    <p:nvPr/>
                  </p:nvSpPr>
                  <p:spPr bwMode="auto">
                    <a:xfrm>
                      <a:off x="1236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3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5" name="Rectangle 31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574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6" name="Freeform 31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1" y="3572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4 w 4"/>
                        <a:gd name="T3" fmla="*/ 2 h 5"/>
                        <a:gd name="T4" fmla="*/ 4 w 4"/>
                        <a:gd name="T5" fmla="*/ 3 h 5"/>
                        <a:gd name="T6" fmla="*/ 2 w 4"/>
                        <a:gd name="T7" fmla="*/ 3 h 5"/>
                        <a:gd name="T8" fmla="*/ 1 w 4"/>
                        <a:gd name="T9" fmla="*/ 3 h 5"/>
                        <a:gd name="T10" fmla="*/ 0 w 4"/>
                        <a:gd name="T11" fmla="*/ 3 h 5"/>
                        <a:gd name="T12" fmla="*/ 0 w 4"/>
                        <a:gd name="T13" fmla="*/ 2 h 5"/>
                        <a:gd name="T14" fmla="*/ 1 w 4"/>
                        <a:gd name="T15" fmla="*/ 2 h 5"/>
                        <a:gd name="T16" fmla="*/ 1 w 4"/>
                        <a:gd name="T17" fmla="*/ 1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1 w 4"/>
                        <a:gd name="T23" fmla="*/ 0 h 5"/>
                        <a:gd name="T24" fmla="*/ 1 w 4"/>
                        <a:gd name="T25" fmla="*/ 0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2 w 4"/>
                        <a:gd name="T31" fmla="*/ 1 h 5"/>
                        <a:gd name="T32" fmla="*/ 2 w 4"/>
                        <a:gd name="T33" fmla="*/ 1 h 5"/>
                        <a:gd name="T34" fmla="*/ 2 w 4"/>
                        <a:gd name="T35" fmla="*/ 1 h 5"/>
                        <a:gd name="T36" fmla="*/ 1 w 4"/>
                        <a:gd name="T37" fmla="*/ 0 h 5"/>
                        <a:gd name="T38" fmla="*/ 1 w 4"/>
                        <a:gd name="T39" fmla="*/ 0 h 5"/>
                        <a:gd name="T40" fmla="*/ 1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1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0 h 5"/>
                        <a:gd name="T54" fmla="*/ 1 w 4"/>
                        <a:gd name="T55" fmla="*/ 0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1 w 4"/>
                        <a:gd name="T65" fmla="*/ 3 h 5"/>
                        <a:gd name="T66" fmla="*/ 2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7" name="Freeform 3131"/>
                    <p:cNvSpPr>
                      <a:spLocks/>
                    </p:cNvSpPr>
                    <p:nvPr/>
                  </p:nvSpPr>
                  <p:spPr bwMode="auto">
                    <a:xfrm>
                      <a:off x="1245" y="35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3 h 5"/>
                        <a:gd name="T8" fmla="*/ 1 w 1"/>
                        <a:gd name="T9" fmla="*/ 3 h 5"/>
                        <a:gd name="T10" fmla="*/ 1 w 1"/>
                        <a:gd name="T11" fmla="*/ 2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3 h 5"/>
                        <a:gd name="T32" fmla="*/ 1 w 1"/>
                        <a:gd name="T33" fmla="*/ 3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8" name="Freeform 313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7" y="357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1 w 1"/>
                        <a:gd name="T13" fmla="*/ 0 h 4"/>
                        <a:gd name="T14" fmla="*/ 1 w 1"/>
                        <a:gd name="T15" fmla="*/ 0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2 h 4"/>
                        <a:gd name="T36" fmla="*/ 1 w 1"/>
                        <a:gd name="T37" fmla="*/ 2 h 4"/>
                        <a:gd name="T38" fmla="*/ 1 w 1"/>
                        <a:gd name="T39" fmla="*/ 2 h 4"/>
                        <a:gd name="T40" fmla="*/ 1 w 1"/>
                        <a:gd name="T41" fmla="*/ 2 h 4"/>
                        <a:gd name="T42" fmla="*/ 1 w 1"/>
                        <a:gd name="T43" fmla="*/ 2 h 4"/>
                        <a:gd name="T44" fmla="*/ 1 w 1"/>
                        <a:gd name="T45" fmla="*/ 2 h 4"/>
                        <a:gd name="T46" fmla="*/ 1 w 1"/>
                        <a:gd name="T47" fmla="*/ 2 h 4"/>
                        <a:gd name="T48" fmla="*/ 1 w 1"/>
                        <a:gd name="T49" fmla="*/ 2 h 4"/>
                        <a:gd name="T50" fmla="*/ 0 w 1"/>
                        <a:gd name="T51" fmla="*/ 4 h 4"/>
                        <a:gd name="T52" fmla="*/ 0 w 1"/>
                        <a:gd name="T53" fmla="*/ 2 h 4"/>
                        <a:gd name="T54" fmla="*/ 0 w 1"/>
                        <a:gd name="T55" fmla="*/ 2 h 4"/>
                        <a:gd name="T56" fmla="*/ 0 w 1"/>
                        <a:gd name="T57" fmla="*/ 2 h 4"/>
                        <a:gd name="T58" fmla="*/ 0 w 1"/>
                        <a:gd name="T59" fmla="*/ 2 h 4"/>
                        <a:gd name="T60" fmla="*/ 0 w 1"/>
                        <a:gd name="T61" fmla="*/ 2 h 4"/>
                        <a:gd name="T62" fmla="*/ 0 w 1"/>
                        <a:gd name="T63" fmla="*/ 2 h 4"/>
                        <a:gd name="T64" fmla="*/ 0 w 1"/>
                        <a:gd name="T65" fmla="*/ 2 h 4"/>
                        <a:gd name="T66" fmla="*/ 0 w 1"/>
                        <a:gd name="T67" fmla="*/ 2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79" name="Freeform 313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1" y="3572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3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0 w 2"/>
                        <a:gd name="T19" fmla="*/ 3 h 3"/>
                        <a:gd name="T20" fmla="*/ 2 w 2"/>
                        <a:gd name="T21" fmla="*/ 0 h 3"/>
                        <a:gd name="T22" fmla="*/ 1 w 2"/>
                        <a:gd name="T23" fmla="*/ 2 h 3"/>
                        <a:gd name="T24" fmla="*/ 1 w 2"/>
                        <a:gd name="T25" fmla="*/ 1 h 3"/>
                        <a:gd name="T26" fmla="*/ 0 w 2"/>
                        <a:gd name="T27" fmla="*/ 2 h 3"/>
                        <a:gd name="T28" fmla="*/ 1 w 2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3"/>
                        <a:gd name="T47" fmla="*/ 2 w 2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0" name="Freeform 3134"/>
                    <p:cNvSpPr>
                      <a:spLocks/>
                    </p:cNvSpPr>
                    <p:nvPr/>
                  </p:nvSpPr>
                  <p:spPr bwMode="auto">
                    <a:xfrm>
                      <a:off x="1254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3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1" name="Freeform 31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7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1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1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2 w 3"/>
                        <a:gd name="T73" fmla="*/ 2 h 5"/>
                        <a:gd name="T74" fmla="*/ 2 w 3"/>
                        <a:gd name="T75" fmla="*/ 2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0 h 5"/>
                        <a:gd name="T84" fmla="*/ 2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2" name="Freeform 313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0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2 w 3"/>
                        <a:gd name="T39" fmla="*/ 3 h 5"/>
                        <a:gd name="T40" fmla="*/ 2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3 h 5"/>
                        <a:gd name="T56" fmla="*/ 2 w 3"/>
                        <a:gd name="T57" fmla="*/ 3 h 5"/>
                        <a:gd name="T58" fmla="*/ 2 w 3"/>
                        <a:gd name="T59" fmla="*/ 3 h 5"/>
                        <a:gd name="T60" fmla="*/ 2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0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2 w 3"/>
                        <a:gd name="T89" fmla="*/ 0 h 5"/>
                        <a:gd name="T90" fmla="*/ 2 w 3"/>
                        <a:gd name="T91" fmla="*/ 0 h 5"/>
                        <a:gd name="T92" fmla="*/ 2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3" name="Freeform 3137"/>
                    <p:cNvSpPr>
                      <a:spLocks/>
                    </p:cNvSpPr>
                    <p:nvPr/>
                  </p:nvSpPr>
                  <p:spPr bwMode="auto">
                    <a:xfrm>
                      <a:off x="1264" y="357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4" name="Freeform 3138"/>
                    <p:cNvSpPr>
                      <a:spLocks/>
                    </p:cNvSpPr>
                    <p:nvPr/>
                  </p:nvSpPr>
                  <p:spPr bwMode="auto">
                    <a:xfrm>
                      <a:off x="1266" y="35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0 h 5"/>
                        <a:gd name="T6" fmla="*/ 2 w 3"/>
                        <a:gd name="T7" fmla="*/ 1 h 5"/>
                        <a:gd name="T8" fmla="*/ 2 w 3"/>
                        <a:gd name="T9" fmla="*/ 1 h 5"/>
                        <a:gd name="T10" fmla="*/ 2 w 3"/>
                        <a:gd name="T11" fmla="*/ 1 h 5"/>
                        <a:gd name="T12" fmla="*/ 3 w 3"/>
                        <a:gd name="T13" fmla="*/ 1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2 w 3"/>
                        <a:gd name="T29" fmla="*/ 3 h 5"/>
                        <a:gd name="T30" fmla="*/ 2 w 3"/>
                        <a:gd name="T31" fmla="*/ 5 h 5"/>
                        <a:gd name="T32" fmla="*/ 2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3 h 5"/>
                        <a:gd name="T50" fmla="*/ 2 w 3"/>
                        <a:gd name="T51" fmla="*/ 3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3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2 w 3"/>
                        <a:gd name="T71" fmla="*/ 2 h 5"/>
                        <a:gd name="T72" fmla="*/ 0 w 3"/>
                        <a:gd name="T73" fmla="*/ 2 h 5"/>
                        <a:gd name="T74" fmla="*/ 2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5" name="Freeform 3139"/>
                    <p:cNvSpPr>
                      <a:spLocks/>
                    </p:cNvSpPr>
                    <p:nvPr/>
                  </p:nvSpPr>
                  <p:spPr bwMode="auto">
                    <a:xfrm>
                      <a:off x="1270" y="357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2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1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6" name="Freeform 314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3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0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7" name="Freeform 31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76" y="35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3 h 5"/>
                        <a:gd name="T36" fmla="*/ 1 w 4"/>
                        <a:gd name="T37" fmla="*/ 5 h 5"/>
                        <a:gd name="T38" fmla="*/ 1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8" name="Freeform 3142"/>
                    <p:cNvSpPr>
                      <a:spLocks/>
                    </p:cNvSpPr>
                    <p:nvPr/>
                  </p:nvSpPr>
                  <p:spPr bwMode="auto">
                    <a:xfrm>
                      <a:off x="1222" y="3572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2 h 5"/>
                        <a:gd name="T2" fmla="*/ 2 w 3"/>
                        <a:gd name="T3" fmla="*/ 2 h 5"/>
                        <a:gd name="T4" fmla="*/ 2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2 h 5"/>
                        <a:gd name="T10" fmla="*/ 3 w 3"/>
                        <a:gd name="T11" fmla="*/ 3 h 5"/>
                        <a:gd name="T12" fmla="*/ 2 w 3"/>
                        <a:gd name="T13" fmla="*/ 3 h 5"/>
                        <a:gd name="T14" fmla="*/ 2 w 3"/>
                        <a:gd name="T15" fmla="*/ 3 h 5"/>
                        <a:gd name="T16" fmla="*/ 1 w 3"/>
                        <a:gd name="T17" fmla="*/ 5 h 5"/>
                        <a:gd name="T18" fmla="*/ 1 w 3"/>
                        <a:gd name="T19" fmla="*/ 3 h 5"/>
                        <a:gd name="T20" fmla="*/ 1 w 3"/>
                        <a:gd name="T21" fmla="*/ 3 h 5"/>
                        <a:gd name="T22" fmla="*/ 0 w 3"/>
                        <a:gd name="T23" fmla="*/ 3 h 5"/>
                        <a:gd name="T24" fmla="*/ 0 w 3"/>
                        <a:gd name="T25" fmla="*/ 2 h 5"/>
                        <a:gd name="T26" fmla="*/ 0 w 3"/>
                        <a:gd name="T27" fmla="*/ 2 h 5"/>
                        <a:gd name="T28" fmla="*/ 0 w 3"/>
                        <a:gd name="T29" fmla="*/ 2 h 5"/>
                        <a:gd name="T30" fmla="*/ 1 w 3"/>
                        <a:gd name="T31" fmla="*/ 2 h 5"/>
                        <a:gd name="T32" fmla="*/ 1 w 3"/>
                        <a:gd name="T33" fmla="*/ 2 h 5"/>
                        <a:gd name="T34" fmla="*/ 1 w 3"/>
                        <a:gd name="T35" fmla="*/ 1 h 5"/>
                        <a:gd name="T36" fmla="*/ 1 w 3"/>
                        <a:gd name="T37" fmla="*/ 1 h 5"/>
                        <a:gd name="T38" fmla="*/ 0 w 3"/>
                        <a:gd name="T39" fmla="*/ 1 h 5"/>
                        <a:gd name="T40" fmla="*/ 0 w 3"/>
                        <a:gd name="T41" fmla="*/ 1 h 5"/>
                        <a:gd name="T42" fmla="*/ 0 w 3"/>
                        <a:gd name="T43" fmla="*/ 1 h 5"/>
                        <a:gd name="T44" fmla="*/ 1 w 3"/>
                        <a:gd name="T45" fmla="*/ 0 h 5"/>
                        <a:gd name="T46" fmla="*/ 1 w 3"/>
                        <a:gd name="T47" fmla="*/ 0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1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0 h 5"/>
                        <a:gd name="T58" fmla="*/ 2 w 3"/>
                        <a:gd name="T59" fmla="*/ 0 h 5"/>
                        <a:gd name="T60" fmla="*/ 2 w 3"/>
                        <a:gd name="T61" fmla="*/ 0 h 5"/>
                        <a:gd name="T62" fmla="*/ 2 w 3"/>
                        <a:gd name="T63" fmla="*/ 1 h 5"/>
                        <a:gd name="T64" fmla="*/ 2 w 3"/>
                        <a:gd name="T65" fmla="*/ 1 h 5"/>
                        <a:gd name="T66" fmla="*/ 2 w 3"/>
                        <a:gd name="T67" fmla="*/ 1 h 5"/>
                        <a:gd name="T68" fmla="*/ 2 w 3"/>
                        <a:gd name="T69" fmla="*/ 1 h 5"/>
                        <a:gd name="T70" fmla="*/ 2 w 3"/>
                        <a:gd name="T71" fmla="*/ 1 h 5"/>
                        <a:gd name="T72" fmla="*/ 2 w 3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89" name="Freeform 3143"/>
                    <p:cNvSpPr>
                      <a:spLocks/>
                    </p:cNvSpPr>
                    <p:nvPr/>
                  </p:nvSpPr>
                  <p:spPr bwMode="auto">
                    <a:xfrm>
                      <a:off x="1223" y="357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0" name="Freeform 3144"/>
                    <p:cNvSpPr>
                      <a:spLocks/>
                    </p:cNvSpPr>
                    <p:nvPr/>
                  </p:nvSpPr>
                  <p:spPr bwMode="auto">
                    <a:xfrm>
                      <a:off x="1223" y="357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1" name="Freeform 3145"/>
                    <p:cNvSpPr>
                      <a:spLocks/>
                    </p:cNvSpPr>
                    <p:nvPr/>
                  </p:nvSpPr>
                  <p:spPr bwMode="auto">
                    <a:xfrm>
                      <a:off x="1226" y="357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2" name="Freeform 3146"/>
                    <p:cNvSpPr>
                      <a:spLocks/>
                    </p:cNvSpPr>
                    <p:nvPr/>
                  </p:nvSpPr>
                  <p:spPr bwMode="auto">
                    <a:xfrm>
                      <a:off x="1229" y="357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3 h 5"/>
                        <a:gd name="T36" fmla="*/ 1 w 2"/>
                        <a:gd name="T37" fmla="*/ 5 h 5"/>
                        <a:gd name="T38" fmla="*/ 1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3" name="Freeform 3147"/>
                    <p:cNvSpPr>
                      <a:spLocks/>
                    </p:cNvSpPr>
                    <p:nvPr/>
                  </p:nvSpPr>
                  <p:spPr bwMode="auto">
                    <a:xfrm>
                      <a:off x="1229" y="357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4" name="Freeform 3148"/>
                    <p:cNvSpPr>
                      <a:spLocks/>
                    </p:cNvSpPr>
                    <p:nvPr/>
                  </p:nvSpPr>
                  <p:spPr bwMode="auto">
                    <a:xfrm>
                      <a:off x="1234" y="35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2 h 5"/>
                        <a:gd name="T10" fmla="*/ 1 w 1"/>
                        <a:gd name="T11" fmla="*/ 2 h 5"/>
                        <a:gd name="T12" fmla="*/ 1 w 1"/>
                        <a:gd name="T13" fmla="*/ 3 h 5"/>
                        <a:gd name="T14" fmla="*/ 1 w 1"/>
                        <a:gd name="T15" fmla="*/ 3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3 h 5"/>
                        <a:gd name="T26" fmla="*/ 0 w 1"/>
                        <a:gd name="T27" fmla="*/ 3 h 5"/>
                        <a:gd name="T28" fmla="*/ 0 w 1"/>
                        <a:gd name="T29" fmla="*/ 2 h 5"/>
                        <a:gd name="T30" fmla="*/ 0 w 1"/>
                        <a:gd name="T31" fmla="*/ 2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5" name="Freeform 3149"/>
                    <p:cNvSpPr>
                      <a:spLocks/>
                    </p:cNvSpPr>
                    <p:nvPr/>
                  </p:nvSpPr>
                  <p:spPr bwMode="auto">
                    <a:xfrm>
                      <a:off x="1236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3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6" name="Rectangle 315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40" y="3574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7" name="Freeform 3151"/>
                    <p:cNvSpPr>
                      <a:spLocks/>
                    </p:cNvSpPr>
                    <p:nvPr/>
                  </p:nvSpPr>
                  <p:spPr bwMode="auto">
                    <a:xfrm>
                      <a:off x="1241" y="3572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2 w 4"/>
                        <a:gd name="T3" fmla="*/ 2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2 h 5"/>
                        <a:gd name="T10" fmla="*/ 4 w 4"/>
                        <a:gd name="T11" fmla="*/ 3 h 5"/>
                        <a:gd name="T12" fmla="*/ 2 w 4"/>
                        <a:gd name="T13" fmla="*/ 3 h 5"/>
                        <a:gd name="T14" fmla="*/ 2 w 4"/>
                        <a:gd name="T15" fmla="*/ 3 h 5"/>
                        <a:gd name="T16" fmla="*/ 1 w 4"/>
                        <a:gd name="T17" fmla="*/ 5 h 5"/>
                        <a:gd name="T18" fmla="*/ 1 w 4"/>
                        <a:gd name="T19" fmla="*/ 3 h 5"/>
                        <a:gd name="T20" fmla="*/ 1 w 4"/>
                        <a:gd name="T21" fmla="*/ 3 h 5"/>
                        <a:gd name="T22" fmla="*/ 0 w 4"/>
                        <a:gd name="T23" fmla="*/ 3 h 5"/>
                        <a:gd name="T24" fmla="*/ 0 w 4"/>
                        <a:gd name="T25" fmla="*/ 2 h 5"/>
                        <a:gd name="T26" fmla="*/ 0 w 4"/>
                        <a:gd name="T27" fmla="*/ 2 h 5"/>
                        <a:gd name="T28" fmla="*/ 0 w 4"/>
                        <a:gd name="T29" fmla="*/ 2 h 5"/>
                        <a:gd name="T30" fmla="*/ 1 w 4"/>
                        <a:gd name="T31" fmla="*/ 2 h 5"/>
                        <a:gd name="T32" fmla="*/ 1 w 4"/>
                        <a:gd name="T33" fmla="*/ 2 h 5"/>
                        <a:gd name="T34" fmla="*/ 1 w 4"/>
                        <a:gd name="T35" fmla="*/ 1 h 5"/>
                        <a:gd name="T36" fmla="*/ 1 w 4"/>
                        <a:gd name="T37" fmla="*/ 1 h 5"/>
                        <a:gd name="T38" fmla="*/ 0 w 4"/>
                        <a:gd name="T39" fmla="*/ 1 h 5"/>
                        <a:gd name="T40" fmla="*/ 0 w 4"/>
                        <a:gd name="T41" fmla="*/ 1 h 5"/>
                        <a:gd name="T42" fmla="*/ 0 w 4"/>
                        <a:gd name="T43" fmla="*/ 1 h 5"/>
                        <a:gd name="T44" fmla="*/ 1 w 4"/>
                        <a:gd name="T45" fmla="*/ 0 h 5"/>
                        <a:gd name="T46" fmla="*/ 1 w 4"/>
                        <a:gd name="T47" fmla="*/ 0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1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0 h 5"/>
                        <a:gd name="T58" fmla="*/ 2 w 4"/>
                        <a:gd name="T59" fmla="*/ 0 h 5"/>
                        <a:gd name="T60" fmla="*/ 2 w 4"/>
                        <a:gd name="T61" fmla="*/ 0 h 5"/>
                        <a:gd name="T62" fmla="*/ 2 w 4"/>
                        <a:gd name="T63" fmla="*/ 1 h 5"/>
                        <a:gd name="T64" fmla="*/ 2 w 4"/>
                        <a:gd name="T65" fmla="*/ 1 h 5"/>
                        <a:gd name="T66" fmla="*/ 2 w 4"/>
                        <a:gd name="T67" fmla="*/ 1 h 5"/>
                        <a:gd name="T68" fmla="*/ 2 w 4"/>
                        <a:gd name="T69" fmla="*/ 1 h 5"/>
                        <a:gd name="T70" fmla="*/ 2 w 4"/>
                        <a:gd name="T71" fmla="*/ 1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8" name="Freeform 3152"/>
                    <p:cNvSpPr>
                      <a:spLocks/>
                    </p:cNvSpPr>
                    <p:nvPr/>
                  </p:nvSpPr>
                  <p:spPr bwMode="auto">
                    <a:xfrm>
                      <a:off x="1242" y="357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099" name="Freeform 3153"/>
                    <p:cNvSpPr>
                      <a:spLocks/>
                    </p:cNvSpPr>
                    <p:nvPr/>
                  </p:nvSpPr>
                  <p:spPr bwMode="auto">
                    <a:xfrm>
                      <a:off x="1242" y="357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0" name="Freeform 3154"/>
                    <p:cNvSpPr>
                      <a:spLocks/>
                    </p:cNvSpPr>
                    <p:nvPr/>
                  </p:nvSpPr>
                  <p:spPr bwMode="auto">
                    <a:xfrm>
                      <a:off x="1245" y="35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3 h 5"/>
                        <a:gd name="T8" fmla="*/ 1 w 1"/>
                        <a:gd name="T9" fmla="*/ 3 h 5"/>
                        <a:gd name="T10" fmla="*/ 1 w 1"/>
                        <a:gd name="T11" fmla="*/ 2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2 h 5"/>
                        <a:gd name="T30" fmla="*/ 1 w 1"/>
                        <a:gd name="T31" fmla="*/ 3 h 5"/>
                        <a:gd name="T32" fmla="*/ 1 w 1"/>
                        <a:gd name="T33" fmla="*/ 3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1" name="Freeform 3155"/>
                    <p:cNvSpPr>
                      <a:spLocks/>
                    </p:cNvSpPr>
                    <p:nvPr/>
                  </p:nvSpPr>
                  <p:spPr bwMode="auto">
                    <a:xfrm>
                      <a:off x="1247" y="357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2" name="Freeform 3156"/>
                    <p:cNvSpPr>
                      <a:spLocks/>
                    </p:cNvSpPr>
                    <p:nvPr/>
                  </p:nvSpPr>
                  <p:spPr bwMode="auto">
                    <a:xfrm>
                      <a:off x="1247" y="3575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0 w 1"/>
                        <a:gd name="T17" fmla="*/ 2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3" name="Freeform 3157"/>
                    <p:cNvSpPr>
                      <a:spLocks/>
                    </p:cNvSpPr>
                    <p:nvPr/>
                  </p:nvSpPr>
                  <p:spPr bwMode="auto">
                    <a:xfrm>
                      <a:off x="1251" y="3572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2 h 3"/>
                        <a:gd name="T6" fmla="*/ 2 w 2"/>
                        <a:gd name="T7" fmla="*/ 2 h 3"/>
                        <a:gd name="T8" fmla="*/ 2 w 2"/>
                        <a:gd name="T9" fmla="*/ 3 h 3"/>
                        <a:gd name="T10" fmla="*/ 2 w 2"/>
                        <a:gd name="T11" fmla="*/ 3 h 3"/>
                        <a:gd name="T12" fmla="*/ 2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0 w 2"/>
                        <a:gd name="T19" fmla="*/ 3 h 3"/>
                        <a:gd name="T20" fmla="*/ 2 w 2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3"/>
                        <a:gd name="T35" fmla="*/ 2 w 2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4" name="Freeform 3158"/>
                    <p:cNvSpPr>
                      <a:spLocks/>
                    </p:cNvSpPr>
                    <p:nvPr/>
                  </p:nvSpPr>
                  <p:spPr bwMode="auto">
                    <a:xfrm>
                      <a:off x="1251" y="357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5" name="Freeform 3159"/>
                    <p:cNvSpPr>
                      <a:spLocks/>
                    </p:cNvSpPr>
                    <p:nvPr/>
                  </p:nvSpPr>
                  <p:spPr bwMode="auto">
                    <a:xfrm>
                      <a:off x="1254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3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6" name="Freeform 3160"/>
                    <p:cNvSpPr>
                      <a:spLocks/>
                    </p:cNvSpPr>
                    <p:nvPr/>
                  </p:nvSpPr>
                  <p:spPr bwMode="auto">
                    <a:xfrm>
                      <a:off x="1257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3 h 5"/>
                        <a:gd name="T30" fmla="*/ 2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1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7" name="Freeform 3161"/>
                    <p:cNvSpPr>
                      <a:spLocks/>
                    </p:cNvSpPr>
                    <p:nvPr/>
                  </p:nvSpPr>
                  <p:spPr bwMode="auto">
                    <a:xfrm>
                      <a:off x="1258" y="357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0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0 h 3"/>
                        <a:gd name="T42" fmla="*/ 0 w 1"/>
                        <a:gd name="T43" fmla="*/ 1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8" name="Freeform 3162"/>
                    <p:cNvSpPr>
                      <a:spLocks/>
                    </p:cNvSpPr>
                    <p:nvPr/>
                  </p:nvSpPr>
                  <p:spPr bwMode="auto">
                    <a:xfrm>
                      <a:off x="1260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2 w 3"/>
                        <a:gd name="T39" fmla="*/ 3 h 5"/>
                        <a:gd name="T40" fmla="*/ 2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09" name="Freeform 3163"/>
                    <p:cNvSpPr>
                      <a:spLocks/>
                    </p:cNvSpPr>
                    <p:nvPr/>
                  </p:nvSpPr>
                  <p:spPr bwMode="auto">
                    <a:xfrm>
                      <a:off x="1260" y="357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0" name="Freeform 3164"/>
                    <p:cNvSpPr>
                      <a:spLocks/>
                    </p:cNvSpPr>
                    <p:nvPr/>
                  </p:nvSpPr>
                  <p:spPr bwMode="auto">
                    <a:xfrm>
                      <a:off x="1264" y="357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1" name="Freeform 3165"/>
                    <p:cNvSpPr>
                      <a:spLocks/>
                    </p:cNvSpPr>
                    <p:nvPr/>
                  </p:nvSpPr>
                  <p:spPr bwMode="auto">
                    <a:xfrm>
                      <a:off x="1266" y="35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2 w 3"/>
                        <a:gd name="T5" fmla="*/ 0 h 5"/>
                        <a:gd name="T6" fmla="*/ 2 w 3"/>
                        <a:gd name="T7" fmla="*/ 1 h 5"/>
                        <a:gd name="T8" fmla="*/ 2 w 3"/>
                        <a:gd name="T9" fmla="*/ 1 h 5"/>
                        <a:gd name="T10" fmla="*/ 2 w 3"/>
                        <a:gd name="T11" fmla="*/ 1 h 5"/>
                        <a:gd name="T12" fmla="*/ 3 w 3"/>
                        <a:gd name="T13" fmla="*/ 1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2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2 w 3"/>
                        <a:gd name="T29" fmla="*/ 3 h 5"/>
                        <a:gd name="T30" fmla="*/ 2 w 3"/>
                        <a:gd name="T31" fmla="*/ 5 h 5"/>
                        <a:gd name="T32" fmla="*/ 2 w 3"/>
                        <a:gd name="T33" fmla="*/ 3 h 5"/>
                        <a:gd name="T34" fmla="*/ 0 w 3"/>
                        <a:gd name="T35" fmla="*/ 3 h 5"/>
                        <a:gd name="T36" fmla="*/ 0 w 3"/>
                        <a:gd name="T37" fmla="*/ 3 h 5"/>
                        <a:gd name="T38" fmla="*/ 0 w 3"/>
                        <a:gd name="T39" fmla="*/ 3 h 5"/>
                        <a:gd name="T40" fmla="*/ 0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3 h 5"/>
                        <a:gd name="T50" fmla="*/ 2 w 3"/>
                        <a:gd name="T51" fmla="*/ 3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3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2 w 3"/>
                        <a:gd name="T67" fmla="*/ 2 h 5"/>
                        <a:gd name="T68" fmla="*/ 2 w 3"/>
                        <a:gd name="T69" fmla="*/ 2 h 5"/>
                        <a:gd name="T70" fmla="*/ 2 w 3"/>
                        <a:gd name="T71" fmla="*/ 2 h 5"/>
                        <a:gd name="T72" fmla="*/ 0 w 3"/>
                        <a:gd name="T73" fmla="*/ 2 h 5"/>
                        <a:gd name="T74" fmla="*/ 2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2" name="Freeform 3166"/>
                    <p:cNvSpPr>
                      <a:spLocks/>
                    </p:cNvSpPr>
                    <p:nvPr/>
                  </p:nvSpPr>
                  <p:spPr bwMode="auto">
                    <a:xfrm>
                      <a:off x="1270" y="357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2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1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3" name="Freeform 3167"/>
                    <p:cNvSpPr>
                      <a:spLocks/>
                    </p:cNvSpPr>
                    <p:nvPr/>
                  </p:nvSpPr>
                  <p:spPr bwMode="auto">
                    <a:xfrm>
                      <a:off x="1273" y="35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4" name="Freeform 3168"/>
                    <p:cNvSpPr>
                      <a:spLocks/>
                    </p:cNvSpPr>
                    <p:nvPr/>
                  </p:nvSpPr>
                  <p:spPr bwMode="auto">
                    <a:xfrm>
                      <a:off x="1274" y="357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1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5" name="Freeform 3169"/>
                    <p:cNvSpPr>
                      <a:spLocks/>
                    </p:cNvSpPr>
                    <p:nvPr/>
                  </p:nvSpPr>
                  <p:spPr bwMode="auto">
                    <a:xfrm>
                      <a:off x="1276" y="35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3 h 5"/>
                        <a:gd name="T36" fmla="*/ 1 w 4"/>
                        <a:gd name="T37" fmla="*/ 5 h 5"/>
                        <a:gd name="T38" fmla="*/ 1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6" name="Freeform 3170"/>
                    <p:cNvSpPr>
                      <a:spLocks/>
                    </p:cNvSpPr>
                    <p:nvPr/>
                  </p:nvSpPr>
                  <p:spPr bwMode="auto">
                    <a:xfrm>
                      <a:off x="1277" y="357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7" name="Freeform 31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0" y="363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3 h 4"/>
                        <a:gd name="T4" fmla="*/ 2 w 2"/>
                        <a:gd name="T5" fmla="*/ 4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3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1 w 2"/>
                        <a:gd name="T49" fmla="*/ 1 h 4"/>
                        <a:gd name="T50" fmla="*/ 2 w 2"/>
                        <a:gd name="T51" fmla="*/ 1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1 w 2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8" name="Freeform 3172"/>
                    <p:cNvSpPr>
                      <a:spLocks/>
                    </p:cNvSpPr>
                    <p:nvPr/>
                  </p:nvSpPr>
                  <p:spPr bwMode="auto">
                    <a:xfrm>
                      <a:off x="1203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19" name="Freeform 3173"/>
                    <p:cNvSpPr>
                      <a:spLocks/>
                    </p:cNvSpPr>
                    <p:nvPr/>
                  </p:nvSpPr>
                  <p:spPr bwMode="auto">
                    <a:xfrm>
                      <a:off x="1207" y="36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0" name="Freeform 3174"/>
                    <p:cNvSpPr>
                      <a:spLocks/>
                    </p:cNvSpPr>
                    <p:nvPr/>
                  </p:nvSpPr>
                  <p:spPr bwMode="auto">
                    <a:xfrm>
                      <a:off x="1212" y="363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1" name="Freeform 3175"/>
                    <p:cNvSpPr>
                      <a:spLocks/>
                    </p:cNvSpPr>
                    <p:nvPr/>
                  </p:nvSpPr>
                  <p:spPr bwMode="auto">
                    <a:xfrm>
                      <a:off x="1213" y="36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2" name="Rectangle 317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17" y="3634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3" name="Freeform 31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19" y="36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3 h 4"/>
                        <a:gd name="T2" fmla="*/ 3 w 3"/>
                        <a:gd name="T3" fmla="*/ 3 h 4"/>
                        <a:gd name="T4" fmla="*/ 3 w 3"/>
                        <a:gd name="T5" fmla="*/ 4 h 4"/>
                        <a:gd name="T6" fmla="*/ 1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0 w 3"/>
                        <a:gd name="T15" fmla="*/ 3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1 w 3"/>
                        <a:gd name="T25" fmla="*/ 0 h 4"/>
                        <a:gd name="T26" fmla="*/ 1 w 3"/>
                        <a:gd name="T27" fmla="*/ 0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1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1 w 3"/>
                        <a:gd name="T45" fmla="*/ 1 h 4"/>
                        <a:gd name="T46" fmla="*/ 1 w 3"/>
                        <a:gd name="T47" fmla="*/ 1 h 4"/>
                        <a:gd name="T48" fmla="*/ 1 w 3"/>
                        <a:gd name="T49" fmla="*/ 1 h 4"/>
                        <a:gd name="T50" fmla="*/ 3 w 3"/>
                        <a:gd name="T51" fmla="*/ 1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1 w 3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1" y="1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4" name="Freeform 3178"/>
                    <p:cNvSpPr>
                      <a:spLocks/>
                    </p:cNvSpPr>
                    <p:nvPr/>
                  </p:nvSpPr>
                  <p:spPr bwMode="auto">
                    <a:xfrm>
                      <a:off x="1223" y="363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0 w 1"/>
                        <a:gd name="T25" fmla="*/ 1 h 5"/>
                        <a:gd name="T26" fmla="*/ 0 w 1"/>
                        <a:gd name="T27" fmla="*/ 1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5" name="Freeform 31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5" y="36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3 h 3"/>
                        <a:gd name="T36" fmla="*/ 0 w 1"/>
                        <a:gd name="T37" fmla="*/ 3 h 3"/>
                        <a:gd name="T38" fmla="*/ 0 w 1"/>
                        <a:gd name="T39" fmla="*/ 3 h 3"/>
                        <a:gd name="T40" fmla="*/ 0 w 1"/>
                        <a:gd name="T41" fmla="*/ 3 h 3"/>
                        <a:gd name="T42" fmla="*/ 0 w 1"/>
                        <a:gd name="T43" fmla="*/ 3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0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6" name="Freeform 3180"/>
                    <p:cNvSpPr>
                      <a:spLocks/>
                    </p:cNvSpPr>
                    <p:nvPr/>
                  </p:nvSpPr>
                  <p:spPr bwMode="auto">
                    <a:xfrm>
                      <a:off x="1229" y="36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7" name="Freeform 3181"/>
                    <p:cNvSpPr>
                      <a:spLocks/>
                    </p:cNvSpPr>
                    <p:nvPr/>
                  </p:nvSpPr>
                  <p:spPr bwMode="auto">
                    <a:xfrm>
                      <a:off x="1231" y="36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3 w 3"/>
                        <a:gd name="T65" fmla="*/ 3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3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8" name="Freeform 31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5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1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29" name="Freeform 318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7" y="36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2 w 4"/>
                        <a:gd name="T51" fmla="*/ 3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4 w 4"/>
                        <a:gd name="T75" fmla="*/ 3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1 h 4"/>
                        <a:gd name="T96" fmla="*/ 2 w 4"/>
                        <a:gd name="T97" fmla="*/ 1 h 4"/>
                        <a:gd name="T98" fmla="*/ 2 w 4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0" name="Freeform 3184"/>
                    <p:cNvSpPr>
                      <a:spLocks/>
                    </p:cNvSpPr>
                    <p:nvPr/>
                  </p:nvSpPr>
                  <p:spPr bwMode="auto">
                    <a:xfrm>
                      <a:off x="1241" y="363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1" name="Freeform 3185"/>
                    <p:cNvSpPr>
                      <a:spLocks/>
                    </p:cNvSpPr>
                    <p:nvPr/>
                  </p:nvSpPr>
                  <p:spPr bwMode="auto">
                    <a:xfrm>
                      <a:off x="1243" y="36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2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0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1 h 4"/>
                        <a:gd name="T60" fmla="*/ 2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2" name="Freeform 3186"/>
                    <p:cNvSpPr>
                      <a:spLocks/>
                    </p:cNvSpPr>
                    <p:nvPr/>
                  </p:nvSpPr>
                  <p:spPr bwMode="auto">
                    <a:xfrm>
                      <a:off x="1247" y="36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1 w 4"/>
                        <a:gd name="T5" fmla="*/ 0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1 h 4"/>
                        <a:gd name="T12" fmla="*/ 2 w 4"/>
                        <a:gd name="T13" fmla="*/ 1 h 4"/>
                        <a:gd name="T14" fmla="*/ 2 w 4"/>
                        <a:gd name="T15" fmla="*/ 1 h 4"/>
                        <a:gd name="T16" fmla="*/ 2 w 4"/>
                        <a:gd name="T17" fmla="*/ 3 h 4"/>
                        <a:gd name="T18" fmla="*/ 4 w 4"/>
                        <a:gd name="T19" fmla="*/ 3 h 4"/>
                        <a:gd name="T20" fmla="*/ 4 w 4"/>
                        <a:gd name="T21" fmla="*/ 3 h 4"/>
                        <a:gd name="T22" fmla="*/ 2 w 4"/>
                        <a:gd name="T23" fmla="*/ 4 h 4"/>
                        <a:gd name="T24" fmla="*/ 2 w 4"/>
                        <a:gd name="T25" fmla="*/ 4 h 4"/>
                        <a:gd name="T26" fmla="*/ 2 w 4"/>
                        <a:gd name="T27" fmla="*/ 4 h 4"/>
                        <a:gd name="T28" fmla="*/ 2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0 w 4"/>
                        <a:gd name="T37" fmla="*/ 4 h 4"/>
                        <a:gd name="T38" fmla="*/ 0 w 4"/>
                        <a:gd name="T39" fmla="*/ 3 h 4"/>
                        <a:gd name="T40" fmla="*/ 1 w 4"/>
                        <a:gd name="T41" fmla="*/ 3 h 4"/>
                        <a:gd name="T42" fmla="*/ 1 w 4"/>
                        <a:gd name="T43" fmla="*/ 4 h 4"/>
                        <a:gd name="T44" fmla="*/ 1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1 w 4"/>
                        <a:gd name="T53" fmla="*/ 4 h 4"/>
                        <a:gd name="T54" fmla="*/ 2 w 4"/>
                        <a:gd name="T55" fmla="*/ 4 h 4"/>
                        <a:gd name="T56" fmla="*/ 2 w 4"/>
                        <a:gd name="T57" fmla="*/ 4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3 h 4"/>
                        <a:gd name="T64" fmla="*/ 2 w 4"/>
                        <a:gd name="T65" fmla="*/ 3 h 4"/>
                        <a:gd name="T66" fmla="*/ 2 w 4"/>
                        <a:gd name="T67" fmla="*/ 1 h 4"/>
                        <a:gd name="T68" fmla="*/ 1 w 4"/>
                        <a:gd name="T69" fmla="*/ 1 h 4"/>
                        <a:gd name="T70" fmla="*/ 1 w 4"/>
                        <a:gd name="T71" fmla="*/ 1 h 4"/>
                        <a:gd name="T72" fmla="*/ 1 w 4"/>
                        <a:gd name="T73" fmla="*/ 3 h 4"/>
                        <a:gd name="T74" fmla="*/ 1 w 4"/>
                        <a:gd name="T75" fmla="*/ 0 h 4"/>
                        <a:gd name="T76" fmla="*/ 2 w 4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4"/>
                        <a:gd name="T119" fmla="*/ 4 w 4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3" name="Freeform 31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1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1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1 w 2"/>
                        <a:gd name="T93" fmla="*/ 0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4" name="Freeform 31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54" y="36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0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5" name="Freeform 3189"/>
                    <p:cNvSpPr>
                      <a:spLocks/>
                    </p:cNvSpPr>
                    <p:nvPr/>
                  </p:nvSpPr>
                  <p:spPr bwMode="auto">
                    <a:xfrm>
                      <a:off x="1200" y="3631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1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4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3 h 4"/>
                        <a:gd name="T32" fmla="*/ 0 w 2"/>
                        <a:gd name="T33" fmla="*/ 1 h 4"/>
                        <a:gd name="T34" fmla="*/ 0 w 2"/>
                        <a:gd name="T35" fmla="*/ 1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1 h 4"/>
                        <a:gd name="T72" fmla="*/ 1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6" name="Freeform 3190"/>
                    <p:cNvSpPr>
                      <a:spLocks/>
                    </p:cNvSpPr>
                    <p:nvPr/>
                  </p:nvSpPr>
                  <p:spPr bwMode="auto">
                    <a:xfrm>
                      <a:off x="1200" y="3631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1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7" name="Freeform 3191"/>
                    <p:cNvSpPr>
                      <a:spLocks/>
                    </p:cNvSpPr>
                    <p:nvPr/>
                  </p:nvSpPr>
                  <p:spPr bwMode="auto">
                    <a:xfrm>
                      <a:off x="1200" y="3634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8" name="Freeform 3192"/>
                    <p:cNvSpPr>
                      <a:spLocks/>
                    </p:cNvSpPr>
                    <p:nvPr/>
                  </p:nvSpPr>
                  <p:spPr bwMode="auto">
                    <a:xfrm>
                      <a:off x="1203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39" name="Freeform 3193"/>
                    <p:cNvSpPr>
                      <a:spLocks/>
                    </p:cNvSpPr>
                    <p:nvPr/>
                  </p:nvSpPr>
                  <p:spPr bwMode="auto">
                    <a:xfrm>
                      <a:off x="1207" y="36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0" name="Freeform 3194"/>
                    <p:cNvSpPr>
                      <a:spLocks/>
                    </p:cNvSpPr>
                    <p:nvPr/>
                  </p:nvSpPr>
                  <p:spPr bwMode="auto">
                    <a:xfrm>
                      <a:off x="1212" y="363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0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4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1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1" name="Freeform 3195"/>
                    <p:cNvSpPr>
                      <a:spLocks/>
                    </p:cNvSpPr>
                    <p:nvPr/>
                  </p:nvSpPr>
                  <p:spPr bwMode="auto">
                    <a:xfrm>
                      <a:off x="1213" y="36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0 w 4"/>
                        <a:gd name="T7" fmla="*/ 4 h 4"/>
                        <a:gd name="T8" fmla="*/ 2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2" name="Rectangle 319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17" y="3634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3" name="Freeform 3197"/>
                    <p:cNvSpPr>
                      <a:spLocks/>
                    </p:cNvSpPr>
                    <p:nvPr/>
                  </p:nvSpPr>
                  <p:spPr bwMode="auto">
                    <a:xfrm>
                      <a:off x="1219" y="3631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4 h 4"/>
                        <a:gd name="T12" fmla="*/ 3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0 w 3"/>
                        <a:gd name="T31" fmla="*/ 3 h 4"/>
                        <a:gd name="T32" fmla="*/ 0 w 3"/>
                        <a:gd name="T33" fmla="*/ 1 h 4"/>
                        <a:gd name="T34" fmla="*/ 0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3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3 w 3"/>
                        <a:gd name="T71" fmla="*/ 1 h 4"/>
                        <a:gd name="T72" fmla="*/ 1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1" y="1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4" name="Freeform 3198"/>
                    <p:cNvSpPr>
                      <a:spLocks/>
                    </p:cNvSpPr>
                    <p:nvPr/>
                  </p:nvSpPr>
                  <p:spPr bwMode="auto">
                    <a:xfrm>
                      <a:off x="1219" y="3631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1 w 3"/>
                        <a:gd name="T21" fmla="*/ 1 h 1"/>
                        <a:gd name="T22" fmla="*/ 1 w 3"/>
                        <a:gd name="T23" fmla="*/ 1 h 1"/>
                        <a:gd name="T24" fmla="*/ 1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1 w 3"/>
                        <a:gd name="T33" fmla="*/ 0 h 1"/>
                        <a:gd name="T34" fmla="*/ 1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5" name="Freeform 3199"/>
                    <p:cNvSpPr>
                      <a:spLocks/>
                    </p:cNvSpPr>
                    <p:nvPr/>
                  </p:nvSpPr>
                  <p:spPr bwMode="auto">
                    <a:xfrm>
                      <a:off x="1219" y="3634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0 h 1"/>
                        <a:gd name="T12" fmla="*/ 0 w 3"/>
                        <a:gd name="T13" fmla="*/ 1 h 1"/>
                        <a:gd name="T14" fmla="*/ 0 w 3"/>
                        <a:gd name="T15" fmla="*/ 1 h 1"/>
                        <a:gd name="T16" fmla="*/ 0 w 3"/>
                        <a:gd name="T17" fmla="*/ 1 h 1"/>
                        <a:gd name="T18" fmla="*/ 1 w 3"/>
                        <a:gd name="T19" fmla="*/ 1 h 1"/>
                        <a:gd name="T20" fmla="*/ 1 w 3"/>
                        <a:gd name="T21" fmla="*/ 1 h 1"/>
                        <a:gd name="T22" fmla="*/ 1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1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6" name="Freeform 3200"/>
                    <p:cNvSpPr>
                      <a:spLocks/>
                    </p:cNvSpPr>
                    <p:nvPr/>
                  </p:nvSpPr>
                  <p:spPr bwMode="auto">
                    <a:xfrm>
                      <a:off x="1223" y="363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0 w 1"/>
                        <a:gd name="T25" fmla="*/ 1 h 5"/>
                        <a:gd name="T26" fmla="*/ 0 w 1"/>
                        <a:gd name="T27" fmla="*/ 1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7" name="Freeform 3201"/>
                    <p:cNvSpPr>
                      <a:spLocks/>
                    </p:cNvSpPr>
                    <p:nvPr/>
                  </p:nvSpPr>
                  <p:spPr bwMode="auto">
                    <a:xfrm>
                      <a:off x="1225" y="363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8" name="Freeform 3202"/>
                    <p:cNvSpPr>
                      <a:spLocks/>
                    </p:cNvSpPr>
                    <p:nvPr/>
                  </p:nvSpPr>
                  <p:spPr bwMode="auto">
                    <a:xfrm>
                      <a:off x="1225" y="363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49" name="Freeform 3203"/>
                    <p:cNvSpPr>
                      <a:spLocks/>
                    </p:cNvSpPr>
                    <p:nvPr/>
                  </p:nvSpPr>
                  <p:spPr bwMode="auto">
                    <a:xfrm>
                      <a:off x="1229" y="36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0" name="Freeform 3204"/>
                    <p:cNvSpPr>
                      <a:spLocks/>
                    </p:cNvSpPr>
                    <p:nvPr/>
                  </p:nvSpPr>
                  <p:spPr bwMode="auto">
                    <a:xfrm>
                      <a:off x="1231" y="363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3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1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3 h 4"/>
                        <a:gd name="T64" fmla="*/ 3 w 3"/>
                        <a:gd name="T65" fmla="*/ 3 h 4"/>
                        <a:gd name="T66" fmla="*/ 1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0 w 3"/>
                        <a:gd name="T73" fmla="*/ 3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1" name="Freeform 3205"/>
                    <p:cNvSpPr>
                      <a:spLocks/>
                    </p:cNvSpPr>
                    <p:nvPr/>
                  </p:nvSpPr>
                  <p:spPr bwMode="auto">
                    <a:xfrm>
                      <a:off x="1235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2" name="Freeform 3206"/>
                    <p:cNvSpPr>
                      <a:spLocks/>
                    </p:cNvSpPr>
                    <p:nvPr/>
                  </p:nvSpPr>
                  <p:spPr bwMode="auto">
                    <a:xfrm>
                      <a:off x="1235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3" name="Freeform 3207"/>
                    <p:cNvSpPr>
                      <a:spLocks/>
                    </p:cNvSpPr>
                    <p:nvPr/>
                  </p:nvSpPr>
                  <p:spPr bwMode="auto">
                    <a:xfrm>
                      <a:off x="1237" y="36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4 w 4"/>
                        <a:gd name="T29" fmla="*/ 4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4" name="Freeform 3208"/>
                    <p:cNvSpPr>
                      <a:spLocks/>
                    </p:cNvSpPr>
                    <p:nvPr/>
                  </p:nvSpPr>
                  <p:spPr bwMode="auto">
                    <a:xfrm>
                      <a:off x="1239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1 w 2"/>
                        <a:gd name="T21" fmla="*/ 3 h 4"/>
                        <a:gd name="T22" fmla="*/ 1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5" name="Freeform 3209"/>
                    <p:cNvSpPr>
                      <a:spLocks/>
                    </p:cNvSpPr>
                    <p:nvPr/>
                  </p:nvSpPr>
                  <p:spPr bwMode="auto">
                    <a:xfrm>
                      <a:off x="1241" y="363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1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6" name="Freeform 3210"/>
                    <p:cNvSpPr>
                      <a:spLocks/>
                    </p:cNvSpPr>
                    <p:nvPr/>
                  </p:nvSpPr>
                  <p:spPr bwMode="auto">
                    <a:xfrm>
                      <a:off x="1243" y="36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0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2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1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0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1 h 4"/>
                        <a:gd name="T60" fmla="*/ 2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7" name="Freeform 3211"/>
                    <p:cNvSpPr>
                      <a:spLocks/>
                    </p:cNvSpPr>
                    <p:nvPr/>
                  </p:nvSpPr>
                  <p:spPr bwMode="auto">
                    <a:xfrm>
                      <a:off x="1247" y="36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1 w 4"/>
                        <a:gd name="T5" fmla="*/ 0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1 h 4"/>
                        <a:gd name="T12" fmla="*/ 2 w 4"/>
                        <a:gd name="T13" fmla="*/ 1 h 4"/>
                        <a:gd name="T14" fmla="*/ 2 w 4"/>
                        <a:gd name="T15" fmla="*/ 1 h 4"/>
                        <a:gd name="T16" fmla="*/ 2 w 4"/>
                        <a:gd name="T17" fmla="*/ 3 h 4"/>
                        <a:gd name="T18" fmla="*/ 4 w 4"/>
                        <a:gd name="T19" fmla="*/ 3 h 4"/>
                        <a:gd name="T20" fmla="*/ 4 w 4"/>
                        <a:gd name="T21" fmla="*/ 3 h 4"/>
                        <a:gd name="T22" fmla="*/ 2 w 4"/>
                        <a:gd name="T23" fmla="*/ 4 h 4"/>
                        <a:gd name="T24" fmla="*/ 2 w 4"/>
                        <a:gd name="T25" fmla="*/ 4 h 4"/>
                        <a:gd name="T26" fmla="*/ 2 w 4"/>
                        <a:gd name="T27" fmla="*/ 4 h 4"/>
                        <a:gd name="T28" fmla="*/ 2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0 w 4"/>
                        <a:gd name="T37" fmla="*/ 4 h 4"/>
                        <a:gd name="T38" fmla="*/ 0 w 4"/>
                        <a:gd name="T39" fmla="*/ 3 h 4"/>
                        <a:gd name="T40" fmla="*/ 1 w 4"/>
                        <a:gd name="T41" fmla="*/ 3 h 4"/>
                        <a:gd name="T42" fmla="*/ 1 w 4"/>
                        <a:gd name="T43" fmla="*/ 4 h 4"/>
                        <a:gd name="T44" fmla="*/ 1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1 w 4"/>
                        <a:gd name="T53" fmla="*/ 4 h 4"/>
                        <a:gd name="T54" fmla="*/ 2 w 4"/>
                        <a:gd name="T55" fmla="*/ 4 h 4"/>
                        <a:gd name="T56" fmla="*/ 2 w 4"/>
                        <a:gd name="T57" fmla="*/ 4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3 h 4"/>
                        <a:gd name="T64" fmla="*/ 2 w 4"/>
                        <a:gd name="T65" fmla="*/ 3 h 4"/>
                        <a:gd name="T66" fmla="*/ 2 w 4"/>
                        <a:gd name="T67" fmla="*/ 1 h 4"/>
                        <a:gd name="T68" fmla="*/ 1 w 4"/>
                        <a:gd name="T69" fmla="*/ 1 h 4"/>
                        <a:gd name="T70" fmla="*/ 1 w 4"/>
                        <a:gd name="T71" fmla="*/ 1 h 4"/>
                        <a:gd name="T72" fmla="*/ 1 w 4"/>
                        <a:gd name="T73" fmla="*/ 3 h 4"/>
                        <a:gd name="T74" fmla="*/ 1 w 4"/>
                        <a:gd name="T75" fmla="*/ 0 h 4"/>
                        <a:gd name="T76" fmla="*/ 2 w 4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4"/>
                        <a:gd name="T119" fmla="*/ 4 w 4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8" name="Freeform 3212"/>
                    <p:cNvSpPr>
                      <a:spLocks/>
                    </p:cNvSpPr>
                    <p:nvPr/>
                  </p:nvSpPr>
                  <p:spPr bwMode="auto">
                    <a:xfrm>
                      <a:off x="1251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59" name="Freeform 3213"/>
                    <p:cNvSpPr>
                      <a:spLocks/>
                    </p:cNvSpPr>
                    <p:nvPr/>
                  </p:nvSpPr>
                  <p:spPr bwMode="auto">
                    <a:xfrm>
                      <a:off x="1251" y="36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0" name="Freeform 3214"/>
                    <p:cNvSpPr>
                      <a:spLocks/>
                    </p:cNvSpPr>
                    <p:nvPr/>
                  </p:nvSpPr>
                  <p:spPr bwMode="auto">
                    <a:xfrm>
                      <a:off x="1254" y="36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3 h 4"/>
                        <a:gd name="T26" fmla="*/ 3 w 3"/>
                        <a:gd name="T27" fmla="*/ 3 h 4"/>
                        <a:gd name="T28" fmla="*/ 3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4 h 4"/>
                        <a:gd name="T46" fmla="*/ 0 w 3"/>
                        <a:gd name="T47" fmla="*/ 3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1" name="Freeform 3215"/>
                    <p:cNvSpPr>
                      <a:spLocks/>
                    </p:cNvSpPr>
                    <p:nvPr/>
                  </p:nvSpPr>
                  <p:spPr bwMode="auto">
                    <a:xfrm>
                      <a:off x="1254" y="36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2" name="Freeform 32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03" y="36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3 w 3"/>
                        <a:gd name="T3" fmla="*/ 3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0 w 3"/>
                        <a:gd name="T13" fmla="*/ 3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0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0 w 3"/>
                        <a:gd name="T57" fmla="*/ 1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4 h 4"/>
                        <a:gd name="T64" fmla="*/ 0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3" name="Freeform 3217"/>
                    <p:cNvSpPr>
                      <a:spLocks/>
                    </p:cNvSpPr>
                    <p:nvPr/>
                  </p:nvSpPr>
                  <p:spPr bwMode="auto">
                    <a:xfrm>
                      <a:off x="1207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4" name="Freeform 3218"/>
                    <p:cNvSpPr>
                      <a:spLocks/>
                    </p:cNvSpPr>
                    <p:nvPr/>
                  </p:nvSpPr>
                  <p:spPr bwMode="auto">
                    <a:xfrm>
                      <a:off x="1209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3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5" name="Freeform 3219"/>
                    <p:cNvSpPr>
                      <a:spLocks/>
                    </p:cNvSpPr>
                    <p:nvPr/>
                  </p:nvSpPr>
                  <p:spPr bwMode="auto">
                    <a:xfrm>
                      <a:off x="1215" y="367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0 w 2"/>
                        <a:gd name="T5" fmla="*/ 1 h 6"/>
                        <a:gd name="T6" fmla="*/ 0 w 2"/>
                        <a:gd name="T7" fmla="*/ 2 h 6"/>
                        <a:gd name="T8" fmla="*/ 0 w 2"/>
                        <a:gd name="T9" fmla="*/ 2 h 6"/>
                        <a:gd name="T10" fmla="*/ 0 w 2"/>
                        <a:gd name="T11" fmla="*/ 4 h 6"/>
                        <a:gd name="T12" fmla="*/ 0 w 2"/>
                        <a:gd name="T13" fmla="*/ 5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0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5 h 6"/>
                        <a:gd name="T28" fmla="*/ 0 w 2"/>
                        <a:gd name="T29" fmla="*/ 4 h 6"/>
                        <a:gd name="T30" fmla="*/ 0 w 2"/>
                        <a:gd name="T31" fmla="*/ 2 h 6"/>
                        <a:gd name="T32" fmla="*/ 0 w 2"/>
                        <a:gd name="T33" fmla="*/ 2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2166" name="Freeform 3220"/>
                    <p:cNvSpPr>
                      <a:spLocks/>
                    </p:cNvSpPr>
                    <p:nvPr/>
                  </p:nvSpPr>
                  <p:spPr bwMode="auto">
                    <a:xfrm>
                      <a:off x="1217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0" name="Group 3422"/>
                  <p:cNvGrpSpPr>
                    <a:grpSpLocks/>
                  </p:cNvGrpSpPr>
                  <p:nvPr/>
                </p:nvGrpSpPr>
                <p:grpSpPr bwMode="auto">
                  <a:xfrm>
                    <a:off x="1045" y="3499"/>
                    <a:ext cx="206" cy="178"/>
                    <a:chOff x="1045" y="3499"/>
                    <a:chExt cx="206" cy="178"/>
                  </a:xfrm>
                </p:grpSpPr>
                <p:sp>
                  <p:nvSpPr>
                    <p:cNvPr id="1767" name="Rectangle 32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20" y="3675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8" name="Freeform 32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3" y="36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1 h 4"/>
                        <a:gd name="T34" fmla="*/ 1 w 2"/>
                        <a:gd name="T35" fmla="*/ 1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1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1 w 2"/>
                        <a:gd name="T49" fmla="*/ 1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0 w 2"/>
                        <a:gd name="T57" fmla="*/ 1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4 h 4"/>
                        <a:gd name="T64" fmla="*/ 0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1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9" name="Freeform 3224"/>
                    <p:cNvSpPr>
                      <a:spLocks/>
                    </p:cNvSpPr>
                    <p:nvPr/>
                  </p:nvSpPr>
                  <p:spPr bwMode="auto">
                    <a:xfrm>
                      <a:off x="1225" y="36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2 h 6"/>
                        <a:gd name="T14" fmla="*/ 1 w 1"/>
                        <a:gd name="T15" fmla="*/ 2 h 6"/>
                        <a:gd name="T16" fmla="*/ 1 w 1"/>
                        <a:gd name="T17" fmla="*/ 1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0" name="Freeform 32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28" y="3672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1 h 4"/>
                        <a:gd name="T4" fmla="*/ 1 w 1"/>
                        <a:gd name="T5" fmla="*/ 1 h 4"/>
                        <a:gd name="T6" fmla="*/ 1 w 1"/>
                        <a:gd name="T7" fmla="*/ 1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1 h 4"/>
                        <a:gd name="T18" fmla="*/ 1 w 1"/>
                        <a:gd name="T19" fmla="*/ 1 h 4"/>
                        <a:gd name="T20" fmla="*/ 1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0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1 w 1"/>
                        <a:gd name="T53" fmla="*/ 4 h 4"/>
                        <a:gd name="T54" fmla="*/ 1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1 w 1"/>
                        <a:gd name="T63" fmla="*/ 4 h 4"/>
                        <a:gd name="T64" fmla="*/ 1 w 1"/>
                        <a:gd name="T65" fmla="*/ 4 h 4"/>
                        <a:gd name="T66" fmla="*/ 1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1" name="Freeform 3226"/>
                    <p:cNvSpPr>
                      <a:spLocks/>
                    </p:cNvSpPr>
                    <p:nvPr/>
                  </p:nvSpPr>
                  <p:spPr bwMode="auto">
                    <a:xfrm>
                      <a:off x="1231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0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3 w 3"/>
                        <a:gd name="T43" fmla="*/ 4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0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3 h 4"/>
                        <a:gd name="T78" fmla="*/ 3 w 3"/>
                        <a:gd name="T79" fmla="*/ 3 h 4"/>
                        <a:gd name="T80" fmla="*/ 3 w 3"/>
                        <a:gd name="T81" fmla="*/ 1 h 4"/>
                        <a:gd name="T82" fmla="*/ 1 w 3"/>
                        <a:gd name="T83" fmla="*/ 1 h 4"/>
                        <a:gd name="T84" fmla="*/ 1 w 3"/>
                        <a:gd name="T85" fmla="*/ 1 h 4"/>
                        <a:gd name="T86" fmla="*/ 1 w 3"/>
                        <a:gd name="T87" fmla="*/ 1 h 4"/>
                        <a:gd name="T88" fmla="*/ 1 w 3"/>
                        <a:gd name="T89" fmla="*/ 1 h 4"/>
                        <a:gd name="T90" fmla="*/ 1 w 3"/>
                        <a:gd name="T91" fmla="*/ 1 h 4"/>
                        <a:gd name="T92" fmla="*/ 3 w 3"/>
                        <a:gd name="T93" fmla="*/ 1 h 4"/>
                        <a:gd name="T94" fmla="*/ 3 w 3"/>
                        <a:gd name="T95" fmla="*/ 1 h 4"/>
                        <a:gd name="T96" fmla="*/ 3 w 3"/>
                        <a:gd name="T97" fmla="*/ 1 h 4"/>
                        <a:gd name="T98" fmla="*/ 3 w 3"/>
                        <a:gd name="T99" fmla="*/ 0 h 4"/>
                        <a:gd name="T100" fmla="*/ 3 w 3"/>
                        <a:gd name="T101" fmla="*/ 0 h 4"/>
                        <a:gd name="T102" fmla="*/ 3 w 3"/>
                        <a:gd name="T103" fmla="*/ 0 h 4"/>
                        <a:gd name="T104" fmla="*/ 1 w 3"/>
                        <a:gd name="T105" fmla="*/ 0 h 4"/>
                        <a:gd name="T106" fmla="*/ 1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0 w 3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2" name="Freeform 322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35" y="36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1 w 2"/>
                        <a:gd name="T23" fmla="*/ 3 h 4"/>
                        <a:gd name="T24" fmla="*/ 1 w 2"/>
                        <a:gd name="T25" fmla="*/ 1 h 4"/>
                        <a:gd name="T26" fmla="*/ 0 w 2"/>
                        <a:gd name="T27" fmla="*/ 3 h 4"/>
                        <a:gd name="T28" fmla="*/ 1 w 2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4"/>
                        <a:gd name="T47" fmla="*/ 2 w 2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3" name="Freeform 3228"/>
                    <p:cNvSpPr>
                      <a:spLocks/>
                    </p:cNvSpPr>
                    <p:nvPr/>
                  </p:nvSpPr>
                  <p:spPr bwMode="auto">
                    <a:xfrm>
                      <a:off x="1237" y="36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4" name="Freeform 3229"/>
                    <p:cNvSpPr>
                      <a:spLocks/>
                    </p:cNvSpPr>
                    <p:nvPr/>
                  </p:nvSpPr>
                  <p:spPr bwMode="auto">
                    <a:xfrm>
                      <a:off x="1241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5" name="Freeform 32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3" y="367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3 w 4"/>
                        <a:gd name="T23" fmla="*/ 3 h 4"/>
                        <a:gd name="T24" fmla="*/ 3 w 4"/>
                        <a:gd name="T25" fmla="*/ 1 h 4"/>
                        <a:gd name="T26" fmla="*/ 2 w 4"/>
                        <a:gd name="T27" fmla="*/ 3 h 4"/>
                        <a:gd name="T28" fmla="*/ 3 w 4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4"/>
                        <a:gd name="T47" fmla="*/ 4 w 4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6" name="Freeform 323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47" y="36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1 w 4"/>
                        <a:gd name="T51" fmla="*/ 1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1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1 h 4"/>
                        <a:gd name="T98" fmla="*/ 1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7" name="Freeform 3232"/>
                    <p:cNvSpPr>
                      <a:spLocks/>
                    </p:cNvSpPr>
                    <p:nvPr/>
                  </p:nvSpPr>
                  <p:spPr bwMode="auto">
                    <a:xfrm>
                      <a:off x="1203" y="3672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3 w 3"/>
                        <a:gd name="T3" fmla="*/ 1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4 h 4"/>
                        <a:gd name="T24" fmla="*/ 0 w 3"/>
                        <a:gd name="T25" fmla="*/ 3 h 4"/>
                        <a:gd name="T26" fmla="*/ 0 w 3"/>
                        <a:gd name="T27" fmla="*/ 3 h 4"/>
                        <a:gd name="T28" fmla="*/ 0 w 3"/>
                        <a:gd name="T29" fmla="*/ 3 h 4"/>
                        <a:gd name="T30" fmla="*/ 0 w 3"/>
                        <a:gd name="T31" fmla="*/ 1 h 4"/>
                        <a:gd name="T32" fmla="*/ 0 w 3"/>
                        <a:gd name="T33" fmla="*/ 1 h 4"/>
                        <a:gd name="T34" fmla="*/ 0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0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1"/>
                          </a:move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8" name="Freeform 3233"/>
                    <p:cNvSpPr>
                      <a:spLocks/>
                    </p:cNvSpPr>
                    <p:nvPr/>
                  </p:nvSpPr>
                  <p:spPr bwMode="auto">
                    <a:xfrm>
                      <a:off x="1203" y="3672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2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79" name="Freeform 3234"/>
                    <p:cNvSpPr>
                      <a:spLocks/>
                    </p:cNvSpPr>
                    <p:nvPr/>
                  </p:nvSpPr>
                  <p:spPr bwMode="auto">
                    <a:xfrm>
                      <a:off x="1203" y="3673"/>
                      <a:ext cx="3" cy="3"/>
                    </a:xfrm>
                    <a:custGeom>
                      <a:avLst/>
                      <a:gdLst>
                        <a:gd name="T0" fmla="*/ 2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2 h 3"/>
                        <a:gd name="T6" fmla="*/ 0 w 3"/>
                        <a:gd name="T7" fmla="*/ 2 h 3"/>
                        <a:gd name="T8" fmla="*/ 0 w 3"/>
                        <a:gd name="T9" fmla="*/ 2 h 3"/>
                        <a:gd name="T10" fmla="*/ 0 w 3"/>
                        <a:gd name="T11" fmla="*/ 2 h 3"/>
                        <a:gd name="T12" fmla="*/ 0 w 3"/>
                        <a:gd name="T13" fmla="*/ 3 h 3"/>
                        <a:gd name="T14" fmla="*/ 0 w 3"/>
                        <a:gd name="T15" fmla="*/ 3 h 3"/>
                        <a:gd name="T16" fmla="*/ 0 w 3"/>
                        <a:gd name="T17" fmla="*/ 3 h 3"/>
                        <a:gd name="T18" fmla="*/ 0 w 3"/>
                        <a:gd name="T19" fmla="*/ 3 h 3"/>
                        <a:gd name="T20" fmla="*/ 2 w 3"/>
                        <a:gd name="T21" fmla="*/ 3 h 3"/>
                        <a:gd name="T22" fmla="*/ 2 w 3"/>
                        <a:gd name="T23" fmla="*/ 3 h 3"/>
                        <a:gd name="T24" fmla="*/ 2 w 3"/>
                        <a:gd name="T25" fmla="*/ 3 h 3"/>
                        <a:gd name="T26" fmla="*/ 3 w 3"/>
                        <a:gd name="T27" fmla="*/ 2 h 3"/>
                        <a:gd name="T28" fmla="*/ 3 w 3"/>
                        <a:gd name="T29" fmla="*/ 2 h 3"/>
                        <a:gd name="T30" fmla="*/ 3 w 3"/>
                        <a:gd name="T31" fmla="*/ 2 h 3"/>
                        <a:gd name="T32" fmla="*/ 2 w 3"/>
                        <a:gd name="T33" fmla="*/ 2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0" name="Freeform 3235"/>
                    <p:cNvSpPr>
                      <a:spLocks/>
                    </p:cNvSpPr>
                    <p:nvPr/>
                  </p:nvSpPr>
                  <p:spPr bwMode="auto">
                    <a:xfrm>
                      <a:off x="1207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1" name="Freeform 3236"/>
                    <p:cNvSpPr>
                      <a:spLocks/>
                    </p:cNvSpPr>
                    <p:nvPr/>
                  </p:nvSpPr>
                  <p:spPr bwMode="auto">
                    <a:xfrm>
                      <a:off x="1209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3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2" name="Freeform 3237"/>
                    <p:cNvSpPr>
                      <a:spLocks/>
                    </p:cNvSpPr>
                    <p:nvPr/>
                  </p:nvSpPr>
                  <p:spPr bwMode="auto">
                    <a:xfrm>
                      <a:off x="1215" y="3671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0 w 2"/>
                        <a:gd name="T5" fmla="*/ 1 h 6"/>
                        <a:gd name="T6" fmla="*/ 0 w 2"/>
                        <a:gd name="T7" fmla="*/ 2 h 6"/>
                        <a:gd name="T8" fmla="*/ 0 w 2"/>
                        <a:gd name="T9" fmla="*/ 2 h 6"/>
                        <a:gd name="T10" fmla="*/ 0 w 2"/>
                        <a:gd name="T11" fmla="*/ 4 h 6"/>
                        <a:gd name="T12" fmla="*/ 0 w 2"/>
                        <a:gd name="T13" fmla="*/ 5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0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5 h 6"/>
                        <a:gd name="T28" fmla="*/ 0 w 2"/>
                        <a:gd name="T29" fmla="*/ 4 h 6"/>
                        <a:gd name="T30" fmla="*/ 0 w 2"/>
                        <a:gd name="T31" fmla="*/ 2 h 6"/>
                        <a:gd name="T32" fmla="*/ 0 w 2"/>
                        <a:gd name="T33" fmla="*/ 2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3" name="Freeform 3238"/>
                    <p:cNvSpPr>
                      <a:spLocks/>
                    </p:cNvSpPr>
                    <p:nvPr/>
                  </p:nvSpPr>
                  <p:spPr bwMode="auto">
                    <a:xfrm>
                      <a:off x="1217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4" name="Rectangle 323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20" y="3675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5" name="Freeform 3240"/>
                    <p:cNvSpPr>
                      <a:spLocks/>
                    </p:cNvSpPr>
                    <p:nvPr/>
                  </p:nvSpPr>
                  <p:spPr bwMode="auto">
                    <a:xfrm>
                      <a:off x="1223" y="3672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1 h 4"/>
                        <a:gd name="T2" fmla="*/ 2 w 2"/>
                        <a:gd name="T3" fmla="*/ 1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1 h 4"/>
                        <a:gd name="T32" fmla="*/ 0 w 2"/>
                        <a:gd name="T33" fmla="*/ 1 h 4"/>
                        <a:gd name="T34" fmla="*/ 0 w 2"/>
                        <a:gd name="T35" fmla="*/ 1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0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1 w 2"/>
                        <a:gd name="T71" fmla="*/ 1 h 4"/>
                        <a:gd name="T72" fmla="*/ 1 w 2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6" name="Freeform 3241"/>
                    <p:cNvSpPr>
                      <a:spLocks/>
                    </p:cNvSpPr>
                    <p:nvPr/>
                  </p:nvSpPr>
                  <p:spPr bwMode="auto">
                    <a:xfrm>
                      <a:off x="1223" y="36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7" name="Freeform 3242"/>
                    <p:cNvSpPr>
                      <a:spLocks/>
                    </p:cNvSpPr>
                    <p:nvPr/>
                  </p:nvSpPr>
                  <p:spPr bwMode="auto">
                    <a:xfrm>
                      <a:off x="1223" y="3673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3 h 3"/>
                        <a:gd name="T14" fmla="*/ 0 w 2"/>
                        <a:gd name="T15" fmla="*/ 3 h 3"/>
                        <a:gd name="T16" fmla="*/ 0 w 2"/>
                        <a:gd name="T17" fmla="*/ 3 h 3"/>
                        <a:gd name="T18" fmla="*/ 0 w 2"/>
                        <a:gd name="T19" fmla="*/ 3 h 3"/>
                        <a:gd name="T20" fmla="*/ 1 w 2"/>
                        <a:gd name="T21" fmla="*/ 3 h 3"/>
                        <a:gd name="T22" fmla="*/ 1 w 2"/>
                        <a:gd name="T23" fmla="*/ 3 h 3"/>
                        <a:gd name="T24" fmla="*/ 1 w 2"/>
                        <a:gd name="T25" fmla="*/ 3 h 3"/>
                        <a:gd name="T26" fmla="*/ 2 w 2"/>
                        <a:gd name="T27" fmla="*/ 2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1 w 2"/>
                        <a:gd name="T33" fmla="*/ 2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3"/>
                        <a:gd name="T59" fmla="*/ 2 w 2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8" name="Freeform 3243"/>
                    <p:cNvSpPr>
                      <a:spLocks/>
                    </p:cNvSpPr>
                    <p:nvPr/>
                  </p:nvSpPr>
                  <p:spPr bwMode="auto">
                    <a:xfrm>
                      <a:off x="1225" y="36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2 h 6"/>
                        <a:gd name="T14" fmla="*/ 1 w 1"/>
                        <a:gd name="T15" fmla="*/ 2 h 6"/>
                        <a:gd name="T16" fmla="*/ 1 w 1"/>
                        <a:gd name="T17" fmla="*/ 1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89" name="Freeform 3244"/>
                    <p:cNvSpPr>
                      <a:spLocks/>
                    </p:cNvSpPr>
                    <p:nvPr/>
                  </p:nvSpPr>
                  <p:spPr bwMode="auto">
                    <a:xfrm>
                      <a:off x="1228" y="36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0" name="Freeform 3245"/>
                    <p:cNvSpPr>
                      <a:spLocks/>
                    </p:cNvSpPr>
                    <p:nvPr/>
                  </p:nvSpPr>
                  <p:spPr bwMode="auto">
                    <a:xfrm>
                      <a:off x="1228" y="367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1 w 1"/>
                        <a:gd name="T19" fmla="*/ 0 h 1"/>
                        <a:gd name="T20" fmla="*/ 1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1" name="Freeform 3246"/>
                    <p:cNvSpPr>
                      <a:spLocks/>
                    </p:cNvSpPr>
                    <p:nvPr/>
                  </p:nvSpPr>
                  <p:spPr bwMode="auto">
                    <a:xfrm>
                      <a:off x="1231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0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3 w 3"/>
                        <a:gd name="T43" fmla="*/ 4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0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3 h 4"/>
                        <a:gd name="T78" fmla="*/ 3 w 3"/>
                        <a:gd name="T79" fmla="*/ 3 h 4"/>
                        <a:gd name="T80" fmla="*/ 3 w 3"/>
                        <a:gd name="T81" fmla="*/ 1 h 4"/>
                        <a:gd name="T82" fmla="*/ 1 w 3"/>
                        <a:gd name="T83" fmla="*/ 1 h 4"/>
                        <a:gd name="T84" fmla="*/ 1 w 3"/>
                        <a:gd name="T85" fmla="*/ 1 h 4"/>
                        <a:gd name="T86" fmla="*/ 1 w 3"/>
                        <a:gd name="T87" fmla="*/ 1 h 4"/>
                        <a:gd name="T88" fmla="*/ 1 w 3"/>
                        <a:gd name="T89" fmla="*/ 1 h 4"/>
                        <a:gd name="T90" fmla="*/ 1 w 3"/>
                        <a:gd name="T91" fmla="*/ 1 h 4"/>
                        <a:gd name="T92" fmla="*/ 3 w 3"/>
                        <a:gd name="T93" fmla="*/ 1 h 4"/>
                        <a:gd name="T94" fmla="*/ 3 w 3"/>
                        <a:gd name="T95" fmla="*/ 1 h 4"/>
                        <a:gd name="T96" fmla="*/ 3 w 3"/>
                        <a:gd name="T97" fmla="*/ 1 h 4"/>
                        <a:gd name="T98" fmla="*/ 3 w 3"/>
                        <a:gd name="T99" fmla="*/ 0 h 4"/>
                        <a:gd name="T100" fmla="*/ 3 w 3"/>
                        <a:gd name="T101" fmla="*/ 0 h 4"/>
                        <a:gd name="T102" fmla="*/ 3 w 3"/>
                        <a:gd name="T103" fmla="*/ 0 h 4"/>
                        <a:gd name="T104" fmla="*/ 1 w 3"/>
                        <a:gd name="T105" fmla="*/ 0 h 4"/>
                        <a:gd name="T106" fmla="*/ 1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0 w 3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2" name="Freeform 3247"/>
                    <p:cNvSpPr>
                      <a:spLocks/>
                    </p:cNvSpPr>
                    <p:nvPr/>
                  </p:nvSpPr>
                  <p:spPr bwMode="auto">
                    <a:xfrm>
                      <a:off x="1235" y="36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4"/>
                        <a:gd name="T35" fmla="*/ 2 w 2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3" name="Freeform 3248"/>
                    <p:cNvSpPr>
                      <a:spLocks/>
                    </p:cNvSpPr>
                    <p:nvPr/>
                  </p:nvSpPr>
                  <p:spPr bwMode="auto">
                    <a:xfrm>
                      <a:off x="1235" y="367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4" name="Freeform 3249"/>
                    <p:cNvSpPr>
                      <a:spLocks/>
                    </p:cNvSpPr>
                    <p:nvPr/>
                  </p:nvSpPr>
                  <p:spPr bwMode="auto">
                    <a:xfrm>
                      <a:off x="1237" y="3672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2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5" name="Freeform 3250"/>
                    <p:cNvSpPr>
                      <a:spLocks/>
                    </p:cNvSpPr>
                    <p:nvPr/>
                  </p:nvSpPr>
                  <p:spPr bwMode="auto">
                    <a:xfrm>
                      <a:off x="1241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6" name="Freeform 3251"/>
                    <p:cNvSpPr>
                      <a:spLocks/>
                    </p:cNvSpPr>
                    <p:nvPr/>
                  </p:nvSpPr>
                  <p:spPr bwMode="auto">
                    <a:xfrm>
                      <a:off x="1243" y="367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4"/>
                        <a:gd name="T35" fmla="*/ 4 w 4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7" name="Freeform 3252"/>
                    <p:cNvSpPr>
                      <a:spLocks/>
                    </p:cNvSpPr>
                    <p:nvPr/>
                  </p:nvSpPr>
                  <p:spPr bwMode="auto">
                    <a:xfrm>
                      <a:off x="1245" y="367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8" name="Freeform 3253"/>
                    <p:cNvSpPr>
                      <a:spLocks/>
                    </p:cNvSpPr>
                    <p:nvPr/>
                  </p:nvSpPr>
                  <p:spPr bwMode="auto">
                    <a:xfrm>
                      <a:off x="1247" y="36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99" name="Freeform 3254"/>
                    <p:cNvSpPr>
                      <a:spLocks/>
                    </p:cNvSpPr>
                    <p:nvPr/>
                  </p:nvSpPr>
                  <p:spPr bwMode="auto">
                    <a:xfrm>
                      <a:off x="1248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0" name="Freeform 3255"/>
                    <p:cNvSpPr>
                      <a:spLocks/>
                    </p:cNvSpPr>
                    <p:nvPr/>
                  </p:nvSpPr>
                  <p:spPr bwMode="auto">
                    <a:xfrm>
                      <a:off x="1045" y="34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1" name="Freeform 32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8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3 h 5"/>
                        <a:gd name="T74" fmla="*/ 2 w 4"/>
                        <a:gd name="T75" fmla="*/ 3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2" name="Freeform 3257"/>
                    <p:cNvSpPr>
                      <a:spLocks/>
                    </p:cNvSpPr>
                    <p:nvPr/>
                  </p:nvSpPr>
                  <p:spPr bwMode="auto">
                    <a:xfrm>
                      <a:off x="1052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1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3 h 5"/>
                        <a:gd name="T62" fmla="*/ 2 w 2"/>
                        <a:gd name="T63" fmla="*/ 3 h 5"/>
                        <a:gd name="T64" fmla="*/ 2 w 2"/>
                        <a:gd name="T65" fmla="*/ 3 h 5"/>
                        <a:gd name="T66" fmla="*/ 2 w 2"/>
                        <a:gd name="T67" fmla="*/ 3 h 5"/>
                        <a:gd name="T68" fmla="*/ 1 w 2"/>
                        <a:gd name="T69" fmla="*/ 3 h 5"/>
                        <a:gd name="T70" fmla="*/ 1 w 2"/>
                        <a:gd name="T71" fmla="*/ 3 h 5"/>
                        <a:gd name="T72" fmla="*/ 0 w 2"/>
                        <a:gd name="T73" fmla="*/ 3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3" name="Freeform 3258"/>
                    <p:cNvSpPr>
                      <a:spLocks/>
                    </p:cNvSpPr>
                    <p:nvPr/>
                  </p:nvSpPr>
                  <p:spPr bwMode="auto">
                    <a:xfrm>
                      <a:off x="1058" y="349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4" name="Freeform 3259"/>
                    <p:cNvSpPr>
                      <a:spLocks/>
                    </p:cNvSpPr>
                    <p:nvPr/>
                  </p:nvSpPr>
                  <p:spPr bwMode="auto">
                    <a:xfrm>
                      <a:off x="1059" y="34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5" name="Rectangle 3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62" y="3502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6" name="Freeform 32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4" y="349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4 h 5"/>
                        <a:gd name="T6" fmla="*/ 2 w 3"/>
                        <a:gd name="T7" fmla="*/ 5 h 5"/>
                        <a:gd name="T8" fmla="*/ 1 w 3"/>
                        <a:gd name="T9" fmla="*/ 5 h 5"/>
                        <a:gd name="T10" fmla="*/ 1 w 3"/>
                        <a:gd name="T11" fmla="*/ 4 h 5"/>
                        <a:gd name="T12" fmla="*/ 1 w 3"/>
                        <a:gd name="T13" fmla="*/ 3 h 5"/>
                        <a:gd name="T14" fmla="*/ 1 w 3"/>
                        <a:gd name="T15" fmla="*/ 3 h 5"/>
                        <a:gd name="T16" fmla="*/ 1 w 3"/>
                        <a:gd name="T17" fmla="*/ 3 h 5"/>
                        <a:gd name="T18" fmla="*/ 1 w 3"/>
                        <a:gd name="T19" fmla="*/ 1 h 5"/>
                        <a:gd name="T20" fmla="*/ 1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3 w 3"/>
                        <a:gd name="T31" fmla="*/ 1 h 5"/>
                        <a:gd name="T32" fmla="*/ 3 w 3"/>
                        <a:gd name="T33" fmla="*/ 1 h 5"/>
                        <a:gd name="T34" fmla="*/ 2 w 3"/>
                        <a:gd name="T35" fmla="*/ 3 h 5"/>
                        <a:gd name="T36" fmla="*/ 2 w 3"/>
                        <a:gd name="T37" fmla="*/ 0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1 h 5"/>
                        <a:gd name="T44" fmla="*/ 2 w 3"/>
                        <a:gd name="T45" fmla="*/ 3 h 5"/>
                        <a:gd name="T46" fmla="*/ 2 w 3"/>
                        <a:gd name="T47" fmla="*/ 1 h 5"/>
                        <a:gd name="T48" fmla="*/ 2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1 h 5"/>
                        <a:gd name="T54" fmla="*/ 2 w 3"/>
                        <a:gd name="T55" fmla="*/ 0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  <a:close/>
                          <a:moveTo>
                            <a:pt x="2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7" name="Freeform 3262"/>
                    <p:cNvSpPr>
                      <a:spLocks/>
                    </p:cNvSpPr>
                    <p:nvPr/>
                  </p:nvSpPr>
                  <p:spPr bwMode="auto">
                    <a:xfrm>
                      <a:off x="1067" y="349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2 w 2"/>
                        <a:gd name="T5" fmla="*/ 5 h 6"/>
                        <a:gd name="T6" fmla="*/ 2 w 2"/>
                        <a:gd name="T7" fmla="*/ 4 h 6"/>
                        <a:gd name="T8" fmla="*/ 2 w 2"/>
                        <a:gd name="T9" fmla="*/ 4 h 6"/>
                        <a:gd name="T10" fmla="*/ 2 w 2"/>
                        <a:gd name="T11" fmla="*/ 3 h 6"/>
                        <a:gd name="T12" fmla="*/ 2 w 2"/>
                        <a:gd name="T13" fmla="*/ 3 h 6"/>
                        <a:gd name="T14" fmla="*/ 2 w 2"/>
                        <a:gd name="T15" fmla="*/ 1 h 6"/>
                        <a:gd name="T16" fmla="*/ 2 w 2"/>
                        <a:gd name="T17" fmla="*/ 0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0 h 6"/>
                        <a:gd name="T24" fmla="*/ 2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2 w 2"/>
                        <a:gd name="T33" fmla="*/ 4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8" name="Freeform 32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0" y="350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1 w 1"/>
                        <a:gd name="T13" fmla="*/ 0 h 4"/>
                        <a:gd name="T14" fmla="*/ 1 w 1"/>
                        <a:gd name="T15" fmla="*/ 2 h 4"/>
                        <a:gd name="T16" fmla="*/ 1 w 1"/>
                        <a:gd name="T17" fmla="*/ 2 h 4"/>
                        <a:gd name="T18" fmla="*/ 1 w 1"/>
                        <a:gd name="T19" fmla="*/ 2 h 4"/>
                        <a:gd name="T20" fmla="*/ 0 w 1"/>
                        <a:gd name="T21" fmla="*/ 0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3 h 4"/>
                        <a:gd name="T36" fmla="*/ 1 w 1"/>
                        <a:gd name="T37" fmla="*/ 3 h 4"/>
                        <a:gd name="T38" fmla="*/ 1 w 1"/>
                        <a:gd name="T39" fmla="*/ 3 h 4"/>
                        <a:gd name="T40" fmla="*/ 1 w 1"/>
                        <a:gd name="T41" fmla="*/ 3 h 4"/>
                        <a:gd name="T42" fmla="*/ 1 w 1"/>
                        <a:gd name="T43" fmla="*/ 3 h 4"/>
                        <a:gd name="T44" fmla="*/ 1 w 1"/>
                        <a:gd name="T45" fmla="*/ 3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1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3 h 4"/>
                        <a:gd name="T58" fmla="*/ 0 w 1"/>
                        <a:gd name="T59" fmla="*/ 3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1 w 1"/>
                        <a:gd name="T65" fmla="*/ 3 h 4"/>
                        <a:gd name="T66" fmla="*/ 1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09" name="Freeform 32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3" y="349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3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3 w 3"/>
                        <a:gd name="T23" fmla="*/ 3 h 5"/>
                        <a:gd name="T24" fmla="*/ 3 w 3"/>
                        <a:gd name="T25" fmla="*/ 1 h 5"/>
                        <a:gd name="T26" fmla="*/ 0 w 3"/>
                        <a:gd name="T27" fmla="*/ 3 h 5"/>
                        <a:gd name="T28" fmla="*/ 3 w 3"/>
                        <a:gd name="T29" fmla="*/ 3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1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0" name="Freeform 3265"/>
                    <p:cNvSpPr>
                      <a:spLocks/>
                    </p:cNvSpPr>
                    <p:nvPr/>
                  </p:nvSpPr>
                  <p:spPr bwMode="auto">
                    <a:xfrm>
                      <a:off x="1077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0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1 w 2"/>
                        <a:gd name="T13" fmla="*/ 1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1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3 h 5"/>
                        <a:gd name="T62" fmla="*/ 2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1 w 2"/>
                        <a:gd name="T69" fmla="*/ 3 h 5"/>
                        <a:gd name="T70" fmla="*/ 0 w 2"/>
                        <a:gd name="T71" fmla="*/ 3 h 5"/>
                        <a:gd name="T72" fmla="*/ 0 w 2"/>
                        <a:gd name="T73" fmla="*/ 3 h 5"/>
                        <a:gd name="T74" fmla="*/ 0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1" name="Freeform 32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9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4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4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2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3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4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2" name="Freeform 326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3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3" name="Freeform 3268"/>
                    <p:cNvSpPr>
                      <a:spLocks/>
                    </p:cNvSpPr>
                    <p:nvPr/>
                  </p:nvSpPr>
                  <p:spPr bwMode="auto">
                    <a:xfrm>
                      <a:off x="1087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4" name="Freeform 32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9" y="349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4 h 5"/>
                        <a:gd name="T4" fmla="*/ 3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3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1 w 3"/>
                        <a:gd name="T53" fmla="*/ 3 h 5"/>
                        <a:gd name="T54" fmla="*/ 3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0 h 5"/>
                        <a:gd name="T68" fmla="*/ 1 w 3"/>
                        <a:gd name="T69" fmla="*/ 0 h 5"/>
                        <a:gd name="T70" fmla="*/ 1 w 3"/>
                        <a:gd name="T71" fmla="*/ 0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5" name="Freeform 32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4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4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3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1 h 5"/>
                        <a:gd name="T92" fmla="*/ 1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6" name="Freeform 32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6" y="34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3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3 h 5"/>
                        <a:gd name="T74" fmla="*/ 3 w 3"/>
                        <a:gd name="T75" fmla="*/ 3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2 w 3"/>
                        <a:gd name="T89" fmla="*/ 0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7" name="Freeform 3272"/>
                    <p:cNvSpPr>
                      <a:spLocks/>
                    </p:cNvSpPr>
                    <p:nvPr/>
                  </p:nvSpPr>
                  <p:spPr bwMode="auto">
                    <a:xfrm>
                      <a:off x="1045" y="34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8" name="Freeform 3273"/>
                    <p:cNvSpPr>
                      <a:spLocks/>
                    </p:cNvSpPr>
                    <p:nvPr/>
                  </p:nvSpPr>
                  <p:spPr bwMode="auto">
                    <a:xfrm>
                      <a:off x="1048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19" name="Freeform 3274"/>
                    <p:cNvSpPr>
                      <a:spLocks/>
                    </p:cNvSpPr>
                    <p:nvPr/>
                  </p:nvSpPr>
                  <p:spPr bwMode="auto">
                    <a:xfrm>
                      <a:off x="1049" y="3499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0" name="Freeform 3275"/>
                    <p:cNvSpPr>
                      <a:spLocks/>
                    </p:cNvSpPr>
                    <p:nvPr/>
                  </p:nvSpPr>
                  <p:spPr bwMode="auto">
                    <a:xfrm>
                      <a:off x="1052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1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1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1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3 h 5"/>
                        <a:gd name="T62" fmla="*/ 2 w 2"/>
                        <a:gd name="T63" fmla="*/ 3 h 5"/>
                        <a:gd name="T64" fmla="*/ 2 w 2"/>
                        <a:gd name="T65" fmla="*/ 3 h 5"/>
                        <a:gd name="T66" fmla="*/ 2 w 2"/>
                        <a:gd name="T67" fmla="*/ 3 h 5"/>
                        <a:gd name="T68" fmla="*/ 1 w 2"/>
                        <a:gd name="T69" fmla="*/ 3 h 5"/>
                        <a:gd name="T70" fmla="*/ 1 w 2"/>
                        <a:gd name="T71" fmla="*/ 3 h 5"/>
                        <a:gd name="T72" fmla="*/ 0 w 2"/>
                        <a:gd name="T73" fmla="*/ 3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1" name="Freeform 3276"/>
                    <p:cNvSpPr>
                      <a:spLocks/>
                    </p:cNvSpPr>
                    <p:nvPr/>
                  </p:nvSpPr>
                  <p:spPr bwMode="auto">
                    <a:xfrm>
                      <a:off x="1058" y="349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0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2" name="Freeform 3277"/>
                    <p:cNvSpPr>
                      <a:spLocks/>
                    </p:cNvSpPr>
                    <p:nvPr/>
                  </p:nvSpPr>
                  <p:spPr bwMode="auto">
                    <a:xfrm>
                      <a:off x="1059" y="34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3" name="Rectangle 32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62" y="3502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4" name="Freeform 3279"/>
                    <p:cNvSpPr>
                      <a:spLocks/>
                    </p:cNvSpPr>
                    <p:nvPr/>
                  </p:nvSpPr>
                  <p:spPr bwMode="auto">
                    <a:xfrm>
                      <a:off x="1064" y="3499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3 h 5"/>
                        <a:gd name="T2" fmla="*/ 3 w 3"/>
                        <a:gd name="T3" fmla="*/ 3 h 5"/>
                        <a:gd name="T4" fmla="*/ 3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4 h 5"/>
                        <a:gd name="T14" fmla="*/ 2 w 3"/>
                        <a:gd name="T15" fmla="*/ 5 h 5"/>
                        <a:gd name="T16" fmla="*/ 2 w 3"/>
                        <a:gd name="T17" fmla="*/ 5 h 5"/>
                        <a:gd name="T18" fmla="*/ 1 w 3"/>
                        <a:gd name="T19" fmla="*/ 5 h 5"/>
                        <a:gd name="T20" fmla="*/ 1 w 3"/>
                        <a:gd name="T21" fmla="*/ 4 h 5"/>
                        <a:gd name="T22" fmla="*/ 1 w 3"/>
                        <a:gd name="T23" fmla="*/ 4 h 5"/>
                        <a:gd name="T24" fmla="*/ 0 w 3"/>
                        <a:gd name="T25" fmla="*/ 4 h 5"/>
                        <a:gd name="T26" fmla="*/ 1 w 3"/>
                        <a:gd name="T27" fmla="*/ 3 h 5"/>
                        <a:gd name="T28" fmla="*/ 1 w 3"/>
                        <a:gd name="T29" fmla="*/ 3 h 5"/>
                        <a:gd name="T30" fmla="*/ 1 w 3"/>
                        <a:gd name="T31" fmla="*/ 3 h 5"/>
                        <a:gd name="T32" fmla="*/ 1 w 3"/>
                        <a:gd name="T33" fmla="*/ 3 h 5"/>
                        <a:gd name="T34" fmla="*/ 1 w 3"/>
                        <a:gd name="T35" fmla="*/ 3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1 h 5"/>
                        <a:gd name="T42" fmla="*/ 1 w 3"/>
                        <a:gd name="T43" fmla="*/ 1 h 5"/>
                        <a:gd name="T44" fmla="*/ 1 w 3"/>
                        <a:gd name="T45" fmla="*/ 1 h 5"/>
                        <a:gd name="T46" fmla="*/ 1 w 3"/>
                        <a:gd name="T47" fmla="*/ 0 h 5"/>
                        <a:gd name="T48" fmla="*/ 1 w 3"/>
                        <a:gd name="T49" fmla="*/ 0 h 5"/>
                        <a:gd name="T50" fmla="*/ 1 w 3"/>
                        <a:gd name="T51" fmla="*/ 0 h 5"/>
                        <a:gd name="T52" fmla="*/ 2 w 3"/>
                        <a:gd name="T53" fmla="*/ 0 h 5"/>
                        <a:gd name="T54" fmla="*/ 2 w 3"/>
                        <a:gd name="T55" fmla="*/ 0 h 5"/>
                        <a:gd name="T56" fmla="*/ 2 w 3"/>
                        <a:gd name="T57" fmla="*/ 0 h 5"/>
                        <a:gd name="T58" fmla="*/ 2 w 3"/>
                        <a:gd name="T59" fmla="*/ 0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3 w 3"/>
                        <a:gd name="T67" fmla="*/ 1 h 5"/>
                        <a:gd name="T68" fmla="*/ 3 w 3"/>
                        <a:gd name="T69" fmla="*/ 1 h 5"/>
                        <a:gd name="T70" fmla="*/ 2 w 3"/>
                        <a:gd name="T71" fmla="*/ 3 h 5"/>
                        <a:gd name="T72" fmla="*/ 2 w 3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5"/>
                        <a:gd name="T113" fmla="*/ 3 w 3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5">
                          <a:moveTo>
                            <a:pt x="2" y="3"/>
                          </a:move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5" name="Freeform 3280"/>
                    <p:cNvSpPr>
                      <a:spLocks/>
                    </p:cNvSpPr>
                    <p:nvPr/>
                  </p:nvSpPr>
                  <p:spPr bwMode="auto">
                    <a:xfrm>
                      <a:off x="1065" y="3499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1 h 3"/>
                        <a:gd name="T6" fmla="*/ 0 w 1"/>
                        <a:gd name="T7" fmla="*/ 1 h 3"/>
                        <a:gd name="T8" fmla="*/ 0 w 1"/>
                        <a:gd name="T9" fmla="*/ 1 h 3"/>
                        <a:gd name="T10" fmla="*/ 0 w 1"/>
                        <a:gd name="T11" fmla="*/ 1 h 3"/>
                        <a:gd name="T12" fmla="*/ 0 w 1"/>
                        <a:gd name="T13" fmla="*/ 1 h 3"/>
                        <a:gd name="T14" fmla="*/ 0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1 h 3"/>
                        <a:gd name="T22" fmla="*/ 1 w 1"/>
                        <a:gd name="T23" fmla="*/ 1 h 3"/>
                        <a:gd name="T24" fmla="*/ 1 w 1"/>
                        <a:gd name="T25" fmla="*/ 1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1 h 3"/>
                        <a:gd name="T34" fmla="*/ 1 w 1"/>
                        <a:gd name="T35" fmla="*/ 0 h 3"/>
                        <a:gd name="T36" fmla="*/ 1 w 1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3"/>
                        <a:gd name="T59" fmla="*/ 1 w 1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6" name="Freeform 3281"/>
                    <p:cNvSpPr>
                      <a:spLocks/>
                    </p:cNvSpPr>
                    <p:nvPr/>
                  </p:nvSpPr>
                  <p:spPr bwMode="auto">
                    <a:xfrm>
                      <a:off x="1065" y="350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1 w 2"/>
                        <a:gd name="T25" fmla="*/ 1 h 1"/>
                        <a:gd name="T26" fmla="*/ 1 w 2"/>
                        <a:gd name="T27" fmla="*/ 1 h 1"/>
                        <a:gd name="T28" fmla="*/ 2 w 2"/>
                        <a:gd name="T29" fmla="*/ 1 h 1"/>
                        <a:gd name="T30" fmla="*/ 1 w 2"/>
                        <a:gd name="T31" fmla="*/ 0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7" name="Freeform 3282"/>
                    <p:cNvSpPr>
                      <a:spLocks/>
                    </p:cNvSpPr>
                    <p:nvPr/>
                  </p:nvSpPr>
                  <p:spPr bwMode="auto">
                    <a:xfrm>
                      <a:off x="1067" y="349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2 w 2"/>
                        <a:gd name="T5" fmla="*/ 5 h 6"/>
                        <a:gd name="T6" fmla="*/ 2 w 2"/>
                        <a:gd name="T7" fmla="*/ 4 h 6"/>
                        <a:gd name="T8" fmla="*/ 2 w 2"/>
                        <a:gd name="T9" fmla="*/ 4 h 6"/>
                        <a:gd name="T10" fmla="*/ 2 w 2"/>
                        <a:gd name="T11" fmla="*/ 3 h 6"/>
                        <a:gd name="T12" fmla="*/ 2 w 2"/>
                        <a:gd name="T13" fmla="*/ 3 h 6"/>
                        <a:gd name="T14" fmla="*/ 2 w 2"/>
                        <a:gd name="T15" fmla="*/ 1 h 6"/>
                        <a:gd name="T16" fmla="*/ 2 w 2"/>
                        <a:gd name="T17" fmla="*/ 0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0 h 6"/>
                        <a:gd name="T24" fmla="*/ 2 w 2"/>
                        <a:gd name="T25" fmla="*/ 1 h 6"/>
                        <a:gd name="T26" fmla="*/ 2 w 2"/>
                        <a:gd name="T27" fmla="*/ 3 h 6"/>
                        <a:gd name="T28" fmla="*/ 2 w 2"/>
                        <a:gd name="T29" fmla="*/ 3 h 6"/>
                        <a:gd name="T30" fmla="*/ 2 w 2"/>
                        <a:gd name="T31" fmla="*/ 4 h 6"/>
                        <a:gd name="T32" fmla="*/ 2 w 2"/>
                        <a:gd name="T33" fmla="*/ 4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8" name="Freeform 3283"/>
                    <p:cNvSpPr>
                      <a:spLocks/>
                    </p:cNvSpPr>
                    <p:nvPr/>
                  </p:nvSpPr>
                  <p:spPr bwMode="auto">
                    <a:xfrm>
                      <a:off x="1070" y="350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0 h 2"/>
                        <a:gd name="T4" fmla="*/ 1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29" name="Freeform 3284"/>
                    <p:cNvSpPr>
                      <a:spLocks/>
                    </p:cNvSpPr>
                    <p:nvPr/>
                  </p:nvSpPr>
                  <p:spPr bwMode="auto">
                    <a:xfrm>
                      <a:off x="1070" y="350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0" name="Freeform 3285"/>
                    <p:cNvSpPr>
                      <a:spLocks/>
                    </p:cNvSpPr>
                    <p:nvPr/>
                  </p:nvSpPr>
                  <p:spPr bwMode="auto">
                    <a:xfrm>
                      <a:off x="1073" y="3499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3 h 5"/>
                        <a:gd name="T6" fmla="*/ 3 w 3"/>
                        <a:gd name="T7" fmla="*/ 3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3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1" name="Freeform 3286"/>
                    <p:cNvSpPr>
                      <a:spLocks/>
                    </p:cNvSpPr>
                    <p:nvPr/>
                  </p:nvSpPr>
                  <p:spPr bwMode="auto">
                    <a:xfrm>
                      <a:off x="1073" y="3500"/>
                      <a:ext cx="3" cy="2"/>
                    </a:xfrm>
                    <a:custGeom>
                      <a:avLst/>
                      <a:gdLst>
                        <a:gd name="T0" fmla="*/ 3 w 3"/>
                        <a:gd name="T1" fmla="*/ 2 h 2"/>
                        <a:gd name="T2" fmla="*/ 3 w 3"/>
                        <a:gd name="T3" fmla="*/ 0 h 2"/>
                        <a:gd name="T4" fmla="*/ 0 w 3"/>
                        <a:gd name="T5" fmla="*/ 2 h 2"/>
                        <a:gd name="T6" fmla="*/ 3 w 3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3"/>
                        <a:gd name="T13" fmla="*/ 0 h 2"/>
                        <a:gd name="T14" fmla="*/ 3 w 3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3" h="2">
                          <a:moveTo>
                            <a:pt x="3" y="2"/>
                          </a:moveTo>
                          <a:lnTo>
                            <a:pt x="3" y="0"/>
                          </a:lnTo>
                          <a:lnTo>
                            <a:pt x="0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2" name="Freeform 3287"/>
                    <p:cNvSpPr>
                      <a:spLocks/>
                    </p:cNvSpPr>
                    <p:nvPr/>
                  </p:nvSpPr>
                  <p:spPr bwMode="auto">
                    <a:xfrm>
                      <a:off x="1077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0 h 5"/>
                        <a:gd name="T6" fmla="*/ 0 w 2"/>
                        <a:gd name="T7" fmla="*/ 1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1 w 2"/>
                        <a:gd name="T13" fmla="*/ 1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1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3 h 5"/>
                        <a:gd name="T62" fmla="*/ 2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1 w 2"/>
                        <a:gd name="T69" fmla="*/ 3 h 5"/>
                        <a:gd name="T70" fmla="*/ 0 w 2"/>
                        <a:gd name="T71" fmla="*/ 3 h 5"/>
                        <a:gd name="T72" fmla="*/ 0 w 2"/>
                        <a:gd name="T73" fmla="*/ 3 h 5"/>
                        <a:gd name="T74" fmla="*/ 0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3" name="Freeform 3288"/>
                    <p:cNvSpPr>
                      <a:spLocks/>
                    </p:cNvSpPr>
                    <p:nvPr/>
                  </p:nvSpPr>
                  <p:spPr bwMode="auto">
                    <a:xfrm>
                      <a:off x="1079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2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4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4 h 5"/>
                        <a:gd name="T42" fmla="*/ 2 w 4"/>
                        <a:gd name="T43" fmla="*/ 4 h 5"/>
                        <a:gd name="T44" fmla="*/ 2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4" name="Freeform 3289"/>
                    <p:cNvSpPr>
                      <a:spLocks/>
                    </p:cNvSpPr>
                    <p:nvPr/>
                  </p:nvSpPr>
                  <p:spPr bwMode="auto">
                    <a:xfrm>
                      <a:off x="1081" y="349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1 w 2"/>
                        <a:gd name="T21" fmla="*/ 4 h 4"/>
                        <a:gd name="T22" fmla="*/ 1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5" name="Freeform 3290"/>
                    <p:cNvSpPr>
                      <a:spLocks/>
                    </p:cNvSpPr>
                    <p:nvPr/>
                  </p:nvSpPr>
                  <p:spPr bwMode="auto">
                    <a:xfrm>
                      <a:off x="1083" y="34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6" name="Freeform 3291"/>
                    <p:cNvSpPr>
                      <a:spLocks/>
                    </p:cNvSpPr>
                    <p:nvPr/>
                  </p:nvSpPr>
                  <p:spPr bwMode="auto">
                    <a:xfrm>
                      <a:off x="1084" y="349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7" name="Freeform 3292"/>
                    <p:cNvSpPr>
                      <a:spLocks/>
                    </p:cNvSpPr>
                    <p:nvPr/>
                  </p:nvSpPr>
                  <p:spPr bwMode="auto">
                    <a:xfrm>
                      <a:off x="1087" y="3499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8" name="Freeform 3293"/>
                    <p:cNvSpPr>
                      <a:spLocks/>
                    </p:cNvSpPr>
                    <p:nvPr/>
                  </p:nvSpPr>
                  <p:spPr bwMode="auto">
                    <a:xfrm>
                      <a:off x="1089" y="349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4 h 5"/>
                        <a:gd name="T4" fmla="*/ 3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3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0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1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39" name="Freeform 3294"/>
                    <p:cNvSpPr>
                      <a:spLocks/>
                    </p:cNvSpPr>
                    <p:nvPr/>
                  </p:nvSpPr>
                  <p:spPr bwMode="auto">
                    <a:xfrm>
                      <a:off x="1090" y="3499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3 h 3"/>
                        <a:gd name="T2" fmla="*/ 2 w 2"/>
                        <a:gd name="T3" fmla="*/ 3 h 3"/>
                        <a:gd name="T4" fmla="*/ 2 w 2"/>
                        <a:gd name="T5" fmla="*/ 3 h 3"/>
                        <a:gd name="T6" fmla="*/ 2 w 2"/>
                        <a:gd name="T7" fmla="*/ 1 h 3"/>
                        <a:gd name="T8" fmla="*/ 2 w 2"/>
                        <a:gd name="T9" fmla="*/ 1 h 3"/>
                        <a:gd name="T10" fmla="*/ 2 w 2"/>
                        <a:gd name="T11" fmla="*/ 1 h 3"/>
                        <a:gd name="T12" fmla="*/ 2 w 2"/>
                        <a:gd name="T13" fmla="*/ 1 h 3"/>
                        <a:gd name="T14" fmla="*/ 2 w 2"/>
                        <a:gd name="T15" fmla="*/ 0 h 3"/>
                        <a:gd name="T16" fmla="*/ 0 w 2"/>
                        <a:gd name="T17" fmla="*/ 0 h 3"/>
                        <a:gd name="T18" fmla="*/ 0 w 2"/>
                        <a:gd name="T19" fmla="*/ 0 h 3"/>
                        <a:gd name="T20" fmla="*/ 0 w 2"/>
                        <a:gd name="T21" fmla="*/ 1 h 3"/>
                        <a:gd name="T22" fmla="*/ 0 w 2"/>
                        <a:gd name="T23" fmla="*/ 1 h 3"/>
                        <a:gd name="T24" fmla="*/ 0 w 2"/>
                        <a:gd name="T25" fmla="*/ 1 h 3"/>
                        <a:gd name="T26" fmla="*/ 0 w 2"/>
                        <a:gd name="T27" fmla="*/ 1 h 3"/>
                        <a:gd name="T28" fmla="*/ 0 w 2"/>
                        <a:gd name="T29" fmla="*/ 3 h 3"/>
                        <a:gd name="T30" fmla="*/ 0 w 2"/>
                        <a:gd name="T31" fmla="*/ 3 h 3"/>
                        <a:gd name="T32" fmla="*/ 0 w 2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3"/>
                        <a:gd name="T53" fmla="*/ 2 w 2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3">
                          <a:moveTo>
                            <a:pt x="0" y="3"/>
                          </a:move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0" name="Freeform 3295"/>
                    <p:cNvSpPr>
                      <a:spLocks/>
                    </p:cNvSpPr>
                    <p:nvPr/>
                  </p:nvSpPr>
                  <p:spPr bwMode="auto">
                    <a:xfrm>
                      <a:off x="1093" y="34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4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1" name="Freeform 3296"/>
                    <p:cNvSpPr>
                      <a:spLocks/>
                    </p:cNvSpPr>
                    <p:nvPr/>
                  </p:nvSpPr>
                  <p:spPr bwMode="auto">
                    <a:xfrm>
                      <a:off x="1093" y="349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2" name="Freeform 3297"/>
                    <p:cNvSpPr>
                      <a:spLocks/>
                    </p:cNvSpPr>
                    <p:nvPr/>
                  </p:nvSpPr>
                  <p:spPr bwMode="auto">
                    <a:xfrm>
                      <a:off x="1096" y="34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4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3" name="Freeform 3298"/>
                    <p:cNvSpPr>
                      <a:spLocks/>
                    </p:cNvSpPr>
                    <p:nvPr/>
                  </p:nvSpPr>
                  <p:spPr bwMode="auto">
                    <a:xfrm>
                      <a:off x="1096" y="3499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2 w 3"/>
                        <a:gd name="T33" fmla="*/ 1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4" name="Freeform 3299"/>
                    <p:cNvSpPr>
                      <a:spLocks/>
                    </p:cNvSpPr>
                    <p:nvPr/>
                  </p:nvSpPr>
                  <p:spPr bwMode="auto">
                    <a:xfrm>
                      <a:off x="1059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5" name="Freeform 330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1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2 h 4"/>
                        <a:gd name="T46" fmla="*/ 1 w 4"/>
                        <a:gd name="T47" fmla="*/ 2 h 4"/>
                        <a:gd name="T48" fmla="*/ 0 w 4"/>
                        <a:gd name="T49" fmla="*/ 1 h 4"/>
                        <a:gd name="T50" fmla="*/ 1 w 4"/>
                        <a:gd name="T51" fmla="*/ 1 h 4"/>
                        <a:gd name="T52" fmla="*/ 1 w 4"/>
                        <a:gd name="T53" fmla="*/ 2 h 4"/>
                        <a:gd name="T54" fmla="*/ 1 w 4"/>
                        <a:gd name="T55" fmla="*/ 2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2 h 4"/>
                        <a:gd name="T72" fmla="*/ 4 w 4"/>
                        <a:gd name="T73" fmla="*/ 2 h 4"/>
                        <a:gd name="T74" fmla="*/ 4 w 4"/>
                        <a:gd name="T75" fmla="*/ 1 h 4"/>
                        <a:gd name="T76" fmla="*/ 4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1 h 4"/>
                        <a:gd name="T98" fmla="*/ 1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6" name="Freeform 330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5" y="3533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2 w 4"/>
                        <a:gd name="T9" fmla="*/ 1 h 4"/>
                        <a:gd name="T10" fmla="*/ 2 w 4"/>
                        <a:gd name="T11" fmla="*/ 1 h 4"/>
                        <a:gd name="T12" fmla="*/ 2 w 4"/>
                        <a:gd name="T13" fmla="*/ 1 h 4"/>
                        <a:gd name="T14" fmla="*/ 4 w 4"/>
                        <a:gd name="T15" fmla="*/ 2 h 4"/>
                        <a:gd name="T16" fmla="*/ 4 w 4"/>
                        <a:gd name="T17" fmla="*/ 2 h 4"/>
                        <a:gd name="T18" fmla="*/ 4 w 4"/>
                        <a:gd name="T19" fmla="*/ 2 h 4"/>
                        <a:gd name="T20" fmla="*/ 4 w 4"/>
                        <a:gd name="T21" fmla="*/ 4 h 4"/>
                        <a:gd name="T22" fmla="*/ 2 w 4"/>
                        <a:gd name="T23" fmla="*/ 4 h 4"/>
                        <a:gd name="T24" fmla="*/ 2 w 4"/>
                        <a:gd name="T25" fmla="*/ 4 h 4"/>
                        <a:gd name="T26" fmla="*/ 2 w 4"/>
                        <a:gd name="T27" fmla="*/ 4 h 4"/>
                        <a:gd name="T28" fmla="*/ 2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1 w 4"/>
                        <a:gd name="T37" fmla="*/ 4 h 4"/>
                        <a:gd name="T38" fmla="*/ 0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1 w 4"/>
                        <a:gd name="T45" fmla="*/ 2 h 4"/>
                        <a:gd name="T46" fmla="*/ 1 w 4"/>
                        <a:gd name="T47" fmla="*/ 1 h 4"/>
                        <a:gd name="T48" fmla="*/ 1 w 4"/>
                        <a:gd name="T49" fmla="*/ 1 h 4"/>
                        <a:gd name="T50" fmla="*/ 2 w 4"/>
                        <a:gd name="T51" fmla="*/ 0 h 4"/>
                        <a:gd name="T52" fmla="*/ 2 w 4"/>
                        <a:gd name="T53" fmla="*/ 1 h 4"/>
                        <a:gd name="T54" fmla="*/ 1 w 4"/>
                        <a:gd name="T55" fmla="*/ 1 h 4"/>
                        <a:gd name="T56" fmla="*/ 1 w 4"/>
                        <a:gd name="T57" fmla="*/ 2 h 4"/>
                        <a:gd name="T58" fmla="*/ 1 w 4"/>
                        <a:gd name="T59" fmla="*/ 2 h 4"/>
                        <a:gd name="T60" fmla="*/ 1 w 4"/>
                        <a:gd name="T61" fmla="*/ 2 h 4"/>
                        <a:gd name="T62" fmla="*/ 1 w 4"/>
                        <a:gd name="T63" fmla="*/ 2 h 4"/>
                        <a:gd name="T64" fmla="*/ 1 w 4"/>
                        <a:gd name="T65" fmla="*/ 4 h 4"/>
                        <a:gd name="T66" fmla="*/ 1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4 h 4"/>
                        <a:gd name="T72" fmla="*/ 2 w 4"/>
                        <a:gd name="T73" fmla="*/ 4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2 h 4"/>
                        <a:gd name="T82" fmla="*/ 2 w 4"/>
                        <a:gd name="T83" fmla="*/ 1 h 4"/>
                        <a:gd name="T84" fmla="*/ 2 w 4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7" name="Freeform 3302"/>
                    <p:cNvSpPr>
                      <a:spLocks/>
                    </p:cNvSpPr>
                    <p:nvPr/>
                  </p:nvSpPr>
                  <p:spPr bwMode="auto">
                    <a:xfrm>
                      <a:off x="1071" y="353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8" name="Freeform 3303"/>
                    <p:cNvSpPr>
                      <a:spLocks/>
                    </p:cNvSpPr>
                    <p:nvPr/>
                  </p:nvSpPr>
                  <p:spPr bwMode="auto">
                    <a:xfrm>
                      <a:off x="1072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49" name="Rectangle 330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535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0" name="Freeform 33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8" y="3533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3 w 3"/>
                        <a:gd name="T3" fmla="*/ 2 h 4"/>
                        <a:gd name="T4" fmla="*/ 3 w 3"/>
                        <a:gd name="T5" fmla="*/ 2 h 4"/>
                        <a:gd name="T6" fmla="*/ 1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1 w 3"/>
                        <a:gd name="T25" fmla="*/ 0 h 4"/>
                        <a:gd name="T26" fmla="*/ 1 w 3"/>
                        <a:gd name="T27" fmla="*/ 0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1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1 h 4"/>
                        <a:gd name="T44" fmla="*/ 1 w 3"/>
                        <a:gd name="T45" fmla="*/ 1 h 4"/>
                        <a:gd name="T46" fmla="*/ 1 w 3"/>
                        <a:gd name="T47" fmla="*/ 1 h 4"/>
                        <a:gd name="T48" fmla="*/ 3 w 3"/>
                        <a:gd name="T49" fmla="*/ 1 h 4"/>
                        <a:gd name="T50" fmla="*/ 3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1 h 4"/>
                        <a:gd name="T58" fmla="*/ 0 w 3"/>
                        <a:gd name="T59" fmla="*/ 2 h 4"/>
                        <a:gd name="T60" fmla="*/ 0 w 3"/>
                        <a:gd name="T61" fmla="*/ 2 h 4"/>
                        <a:gd name="T62" fmla="*/ 0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3 w 3"/>
                        <a:gd name="T69" fmla="*/ 2 h 4"/>
                        <a:gd name="T70" fmla="*/ 3 w 3"/>
                        <a:gd name="T71" fmla="*/ 2 h 4"/>
                        <a:gd name="T72" fmla="*/ 1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1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1" name="Freeform 3306"/>
                    <p:cNvSpPr>
                      <a:spLocks/>
                    </p:cNvSpPr>
                    <p:nvPr/>
                  </p:nvSpPr>
                  <p:spPr bwMode="auto">
                    <a:xfrm>
                      <a:off x="1082" y="353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2" name="Freeform 33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4" y="353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1 h 4"/>
                        <a:gd name="T6" fmla="*/ 0 w 1"/>
                        <a:gd name="T7" fmla="*/ 1 h 4"/>
                        <a:gd name="T8" fmla="*/ 0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4 h 4"/>
                        <a:gd name="T36" fmla="*/ 0 w 1"/>
                        <a:gd name="T37" fmla="*/ 4 h 4"/>
                        <a:gd name="T38" fmla="*/ 0 w 1"/>
                        <a:gd name="T39" fmla="*/ 4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0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4"/>
                          </a:move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3" name="Freeform 33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7" y="353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1 w 2"/>
                        <a:gd name="T3" fmla="*/ 4 h 4"/>
                        <a:gd name="T4" fmla="*/ 2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1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1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2 h 4"/>
                        <a:gd name="T50" fmla="*/ 1 w 2"/>
                        <a:gd name="T51" fmla="*/ 4 h 4"/>
                        <a:gd name="T52" fmla="*/ 1 w 2"/>
                        <a:gd name="T53" fmla="*/ 1 h 4"/>
                        <a:gd name="T54" fmla="*/ 2 w 2"/>
                        <a:gd name="T55" fmla="*/ 1 h 4"/>
                        <a:gd name="T56" fmla="*/ 2 w 2"/>
                        <a:gd name="T57" fmla="*/ 1 h 4"/>
                        <a:gd name="T58" fmla="*/ 2 w 2"/>
                        <a:gd name="T59" fmla="*/ 1 h 4"/>
                        <a:gd name="T60" fmla="*/ 2 w 2"/>
                        <a:gd name="T61" fmla="*/ 1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0 h 4"/>
                        <a:gd name="T68" fmla="*/ 1 w 2"/>
                        <a:gd name="T69" fmla="*/ 0 h 4"/>
                        <a:gd name="T70" fmla="*/ 1 w 2"/>
                        <a:gd name="T71" fmla="*/ 0 h 4"/>
                        <a:gd name="T72" fmla="*/ 1 w 2"/>
                        <a:gd name="T73" fmla="*/ 0 h 4"/>
                        <a:gd name="T74" fmla="*/ 1 w 2"/>
                        <a:gd name="T75" fmla="*/ 0 h 4"/>
                        <a:gd name="T76" fmla="*/ 1 w 2"/>
                        <a:gd name="T77" fmla="*/ 1 h 4"/>
                        <a:gd name="T78" fmla="*/ 1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close/>
                          <a:moveTo>
                            <a:pt x="1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4" name="Freeform 3309"/>
                    <p:cNvSpPr>
                      <a:spLocks/>
                    </p:cNvSpPr>
                    <p:nvPr/>
                  </p:nvSpPr>
                  <p:spPr bwMode="auto">
                    <a:xfrm>
                      <a:off x="1090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5" name="Freeform 33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4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2 w 2"/>
                        <a:gd name="T75" fmla="*/ 1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1 h 4"/>
                        <a:gd name="T98" fmla="*/ 0 w 2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6" name="Freeform 33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6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2 w 4"/>
                        <a:gd name="T51" fmla="*/ 1 h 4"/>
                        <a:gd name="T52" fmla="*/ 2 w 4"/>
                        <a:gd name="T53" fmla="*/ 2 h 4"/>
                        <a:gd name="T54" fmla="*/ 2 w 4"/>
                        <a:gd name="T55" fmla="*/ 2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2 h 4"/>
                        <a:gd name="T72" fmla="*/ 4 w 4"/>
                        <a:gd name="T73" fmla="*/ 2 h 4"/>
                        <a:gd name="T74" fmla="*/ 4 w 4"/>
                        <a:gd name="T75" fmla="*/ 1 h 4"/>
                        <a:gd name="T76" fmla="*/ 4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0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2" y="1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7" name="Freeform 33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0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1 w 4"/>
                        <a:gd name="T51" fmla="*/ 1 h 4"/>
                        <a:gd name="T52" fmla="*/ 1 w 4"/>
                        <a:gd name="T53" fmla="*/ 2 h 4"/>
                        <a:gd name="T54" fmla="*/ 1 w 4"/>
                        <a:gd name="T55" fmla="*/ 2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2 h 4"/>
                        <a:gd name="T72" fmla="*/ 3 w 4"/>
                        <a:gd name="T73" fmla="*/ 2 h 4"/>
                        <a:gd name="T74" fmla="*/ 3 w 4"/>
                        <a:gd name="T75" fmla="*/ 1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1 h 4"/>
                        <a:gd name="T98" fmla="*/ 1 w 4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8" name="Freeform 3313"/>
                    <p:cNvSpPr>
                      <a:spLocks/>
                    </p:cNvSpPr>
                    <p:nvPr/>
                  </p:nvSpPr>
                  <p:spPr bwMode="auto">
                    <a:xfrm>
                      <a:off x="1104" y="353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59" name="Freeform 3314"/>
                    <p:cNvSpPr>
                      <a:spLocks/>
                    </p:cNvSpPr>
                    <p:nvPr/>
                  </p:nvSpPr>
                  <p:spPr bwMode="auto">
                    <a:xfrm>
                      <a:off x="1107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0" name="Freeform 33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0" y="353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0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2 h 4"/>
                        <a:gd name="T50" fmla="*/ 1 w 2"/>
                        <a:gd name="T51" fmla="*/ 4 h 4"/>
                        <a:gd name="T52" fmla="*/ 1 w 2"/>
                        <a:gd name="T53" fmla="*/ 1 h 4"/>
                        <a:gd name="T54" fmla="*/ 1 w 2"/>
                        <a:gd name="T55" fmla="*/ 1 h 4"/>
                        <a:gd name="T56" fmla="*/ 2 w 2"/>
                        <a:gd name="T57" fmla="*/ 1 h 4"/>
                        <a:gd name="T58" fmla="*/ 2 w 2"/>
                        <a:gd name="T59" fmla="*/ 1 h 4"/>
                        <a:gd name="T60" fmla="*/ 2 w 2"/>
                        <a:gd name="T61" fmla="*/ 1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1 w 2"/>
                        <a:gd name="T67" fmla="*/ 0 h 4"/>
                        <a:gd name="T68" fmla="*/ 1 w 2"/>
                        <a:gd name="T69" fmla="*/ 0 h 4"/>
                        <a:gd name="T70" fmla="*/ 1 w 2"/>
                        <a:gd name="T71" fmla="*/ 0 h 4"/>
                        <a:gd name="T72" fmla="*/ 1 w 2"/>
                        <a:gd name="T73" fmla="*/ 0 h 4"/>
                        <a:gd name="T74" fmla="*/ 0 w 2"/>
                        <a:gd name="T75" fmla="*/ 0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1" name="Freeform 33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3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2 w 3"/>
                        <a:gd name="T59" fmla="*/ 4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2 w 3"/>
                        <a:gd name="T89" fmla="*/ 0 h 4"/>
                        <a:gd name="T90" fmla="*/ 2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2" name="Freeform 331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7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0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2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1 w 3"/>
                        <a:gd name="T69" fmla="*/ 4 h 4"/>
                        <a:gd name="T70" fmla="*/ 3 w 3"/>
                        <a:gd name="T71" fmla="*/ 2 h 4"/>
                        <a:gd name="T72" fmla="*/ 3 w 3"/>
                        <a:gd name="T73" fmla="*/ 2 h 4"/>
                        <a:gd name="T74" fmla="*/ 3 w 3"/>
                        <a:gd name="T75" fmla="*/ 1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1 w 3"/>
                        <a:gd name="T81" fmla="*/ 0 h 4"/>
                        <a:gd name="T82" fmla="*/ 1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0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1 h 4"/>
                        <a:gd name="T98" fmla="*/ 0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3" name="Freeform 33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0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1 w 3"/>
                        <a:gd name="T51" fmla="*/ 1 h 4"/>
                        <a:gd name="T52" fmla="*/ 1 w 3"/>
                        <a:gd name="T53" fmla="*/ 2 h 4"/>
                        <a:gd name="T54" fmla="*/ 1 w 3"/>
                        <a:gd name="T55" fmla="*/ 2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2 w 3"/>
                        <a:gd name="T75" fmla="*/ 1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2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0 h 4"/>
                        <a:gd name="T96" fmla="*/ 1 w 3"/>
                        <a:gd name="T97" fmla="*/ 1 h 4"/>
                        <a:gd name="T98" fmla="*/ 1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4" name="Freeform 3319"/>
                    <p:cNvSpPr>
                      <a:spLocks/>
                    </p:cNvSpPr>
                    <p:nvPr/>
                  </p:nvSpPr>
                  <p:spPr bwMode="auto">
                    <a:xfrm>
                      <a:off x="1059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5" name="Freeform 3320"/>
                    <p:cNvSpPr>
                      <a:spLocks/>
                    </p:cNvSpPr>
                    <p:nvPr/>
                  </p:nvSpPr>
                  <p:spPr bwMode="auto">
                    <a:xfrm>
                      <a:off x="1061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1 w 4"/>
                        <a:gd name="T3" fmla="*/ 1 h 4"/>
                        <a:gd name="T4" fmla="*/ 1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2 h 4"/>
                        <a:gd name="T46" fmla="*/ 1 w 4"/>
                        <a:gd name="T47" fmla="*/ 2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6" name="Freeform 3321"/>
                    <p:cNvSpPr>
                      <a:spLocks/>
                    </p:cNvSpPr>
                    <p:nvPr/>
                  </p:nvSpPr>
                  <p:spPr bwMode="auto">
                    <a:xfrm>
                      <a:off x="1062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4 h 4"/>
                        <a:gd name="T20" fmla="*/ 2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2 w 3"/>
                        <a:gd name="T29" fmla="*/ 1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7" name="Freeform 3322"/>
                    <p:cNvSpPr>
                      <a:spLocks/>
                    </p:cNvSpPr>
                    <p:nvPr/>
                  </p:nvSpPr>
                  <p:spPr bwMode="auto">
                    <a:xfrm>
                      <a:off x="1065" y="3533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2 w 4"/>
                        <a:gd name="T3" fmla="*/ 0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2 w 4"/>
                        <a:gd name="T9" fmla="*/ 1 h 4"/>
                        <a:gd name="T10" fmla="*/ 2 w 4"/>
                        <a:gd name="T11" fmla="*/ 1 h 4"/>
                        <a:gd name="T12" fmla="*/ 2 w 4"/>
                        <a:gd name="T13" fmla="*/ 1 h 4"/>
                        <a:gd name="T14" fmla="*/ 4 w 4"/>
                        <a:gd name="T15" fmla="*/ 2 h 4"/>
                        <a:gd name="T16" fmla="*/ 4 w 4"/>
                        <a:gd name="T17" fmla="*/ 2 h 4"/>
                        <a:gd name="T18" fmla="*/ 4 w 4"/>
                        <a:gd name="T19" fmla="*/ 2 h 4"/>
                        <a:gd name="T20" fmla="*/ 4 w 4"/>
                        <a:gd name="T21" fmla="*/ 4 h 4"/>
                        <a:gd name="T22" fmla="*/ 2 w 4"/>
                        <a:gd name="T23" fmla="*/ 4 h 4"/>
                        <a:gd name="T24" fmla="*/ 2 w 4"/>
                        <a:gd name="T25" fmla="*/ 4 h 4"/>
                        <a:gd name="T26" fmla="*/ 2 w 4"/>
                        <a:gd name="T27" fmla="*/ 4 h 4"/>
                        <a:gd name="T28" fmla="*/ 2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1 w 4"/>
                        <a:gd name="T37" fmla="*/ 4 h 4"/>
                        <a:gd name="T38" fmla="*/ 0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1 w 4"/>
                        <a:gd name="T45" fmla="*/ 2 h 4"/>
                        <a:gd name="T46" fmla="*/ 1 w 4"/>
                        <a:gd name="T47" fmla="*/ 1 h 4"/>
                        <a:gd name="T48" fmla="*/ 1 w 4"/>
                        <a:gd name="T49" fmla="*/ 1 h 4"/>
                        <a:gd name="T50" fmla="*/ 2 w 4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8" name="Freeform 3323"/>
                    <p:cNvSpPr>
                      <a:spLocks/>
                    </p:cNvSpPr>
                    <p:nvPr/>
                  </p:nvSpPr>
                  <p:spPr bwMode="auto">
                    <a:xfrm>
                      <a:off x="1066" y="3534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1 h 3"/>
                        <a:gd name="T6" fmla="*/ 0 w 1"/>
                        <a:gd name="T7" fmla="*/ 1 h 3"/>
                        <a:gd name="T8" fmla="*/ 0 w 1"/>
                        <a:gd name="T9" fmla="*/ 1 h 3"/>
                        <a:gd name="T10" fmla="*/ 0 w 1"/>
                        <a:gd name="T11" fmla="*/ 1 h 3"/>
                        <a:gd name="T12" fmla="*/ 0 w 1"/>
                        <a:gd name="T13" fmla="*/ 3 h 3"/>
                        <a:gd name="T14" fmla="*/ 0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1 h 3"/>
                        <a:gd name="T24" fmla="*/ 1 w 1"/>
                        <a:gd name="T25" fmla="*/ 1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0 h 3"/>
                        <a:gd name="T32" fmla="*/ 1 w 1"/>
                        <a:gd name="T33" fmla="*/ 0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3"/>
                        <a:gd name="T53" fmla="*/ 1 w 1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3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69" name="Freeform 3324"/>
                    <p:cNvSpPr>
                      <a:spLocks/>
                    </p:cNvSpPr>
                    <p:nvPr/>
                  </p:nvSpPr>
                  <p:spPr bwMode="auto">
                    <a:xfrm>
                      <a:off x="1071" y="353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2 h 6"/>
                        <a:gd name="T8" fmla="*/ 0 w 1"/>
                        <a:gd name="T9" fmla="*/ 2 h 6"/>
                        <a:gd name="T10" fmla="*/ 0 w 1"/>
                        <a:gd name="T11" fmla="*/ 3 h 6"/>
                        <a:gd name="T12" fmla="*/ 0 w 1"/>
                        <a:gd name="T13" fmla="*/ 3 h 6"/>
                        <a:gd name="T14" fmla="*/ 0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6 h 6"/>
                        <a:gd name="T24" fmla="*/ 0 w 1"/>
                        <a:gd name="T25" fmla="*/ 5 h 6"/>
                        <a:gd name="T26" fmla="*/ 0 w 1"/>
                        <a:gd name="T27" fmla="*/ 5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2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0" name="Freeform 3325"/>
                    <p:cNvSpPr>
                      <a:spLocks/>
                    </p:cNvSpPr>
                    <p:nvPr/>
                  </p:nvSpPr>
                  <p:spPr bwMode="auto">
                    <a:xfrm>
                      <a:off x="1072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1" name="Rectangle 33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535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2" name="Freeform 3327"/>
                    <p:cNvSpPr>
                      <a:spLocks/>
                    </p:cNvSpPr>
                    <p:nvPr/>
                  </p:nvSpPr>
                  <p:spPr bwMode="auto">
                    <a:xfrm>
                      <a:off x="1078" y="3533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3 w 3"/>
                        <a:gd name="T3" fmla="*/ 1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4 h 4"/>
                        <a:gd name="T22" fmla="*/ 0 w 3"/>
                        <a:gd name="T23" fmla="*/ 2 h 4"/>
                        <a:gd name="T24" fmla="*/ 0 w 3"/>
                        <a:gd name="T25" fmla="*/ 2 h 4"/>
                        <a:gd name="T26" fmla="*/ 0 w 3"/>
                        <a:gd name="T27" fmla="*/ 2 h 4"/>
                        <a:gd name="T28" fmla="*/ 0 w 3"/>
                        <a:gd name="T29" fmla="*/ 2 h 4"/>
                        <a:gd name="T30" fmla="*/ 0 w 3"/>
                        <a:gd name="T31" fmla="*/ 1 h 4"/>
                        <a:gd name="T32" fmla="*/ 0 w 3"/>
                        <a:gd name="T33" fmla="*/ 1 h 4"/>
                        <a:gd name="T34" fmla="*/ 0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3 w 3"/>
                        <a:gd name="T59" fmla="*/ 0 h 4"/>
                        <a:gd name="T60" fmla="*/ 3 w 3"/>
                        <a:gd name="T61" fmla="*/ 0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3 w 3"/>
                        <a:gd name="T71" fmla="*/ 1 h 4"/>
                        <a:gd name="T72" fmla="*/ 1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1" y="1"/>
                          </a:move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3" name="Freeform 3328"/>
                    <p:cNvSpPr>
                      <a:spLocks/>
                    </p:cNvSpPr>
                    <p:nvPr/>
                  </p:nvSpPr>
                  <p:spPr bwMode="auto">
                    <a:xfrm>
                      <a:off x="1078" y="3533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0 h 1"/>
                        <a:gd name="T2" fmla="*/ 1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0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1 w 3"/>
                        <a:gd name="T15" fmla="*/ 1 h 1"/>
                        <a:gd name="T16" fmla="*/ 1 w 3"/>
                        <a:gd name="T17" fmla="*/ 1 h 1"/>
                        <a:gd name="T18" fmla="*/ 1 w 3"/>
                        <a:gd name="T19" fmla="*/ 1 h 1"/>
                        <a:gd name="T20" fmla="*/ 1 w 3"/>
                        <a:gd name="T21" fmla="*/ 1 h 1"/>
                        <a:gd name="T22" fmla="*/ 1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0 h 1"/>
                        <a:gd name="T30" fmla="*/ 3 w 3"/>
                        <a:gd name="T31" fmla="*/ 0 h 1"/>
                        <a:gd name="T32" fmla="*/ 1 w 3"/>
                        <a:gd name="T33" fmla="*/ 0 h 1"/>
                        <a:gd name="T34" fmla="*/ 1 w 3"/>
                        <a:gd name="T35" fmla="*/ 0 h 1"/>
                        <a:gd name="T36" fmla="*/ 1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4" name="Freeform 3329"/>
                    <p:cNvSpPr>
                      <a:spLocks/>
                    </p:cNvSpPr>
                    <p:nvPr/>
                  </p:nvSpPr>
                  <p:spPr bwMode="auto">
                    <a:xfrm>
                      <a:off x="1078" y="3534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1 w 3"/>
                        <a:gd name="T3" fmla="*/ 0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0 w 3"/>
                        <a:gd name="T9" fmla="*/ 1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0 w 3"/>
                        <a:gd name="T15" fmla="*/ 3 h 3"/>
                        <a:gd name="T16" fmla="*/ 0 w 3"/>
                        <a:gd name="T17" fmla="*/ 3 h 3"/>
                        <a:gd name="T18" fmla="*/ 1 w 3"/>
                        <a:gd name="T19" fmla="*/ 3 h 3"/>
                        <a:gd name="T20" fmla="*/ 1 w 3"/>
                        <a:gd name="T21" fmla="*/ 3 h 3"/>
                        <a:gd name="T22" fmla="*/ 1 w 3"/>
                        <a:gd name="T23" fmla="*/ 3 h 3"/>
                        <a:gd name="T24" fmla="*/ 3 w 3"/>
                        <a:gd name="T25" fmla="*/ 3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1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3"/>
                        <a:gd name="T59" fmla="*/ 3 w 3"/>
                        <a:gd name="T60" fmla="*/ 3 h 3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5" name="Freeform 3330"/>
                    <p:cNvSpPr>
                      <a:spLocks/>
                    </p:cNvSpPr>
                    <p:nvPr/>
                  </p:nvSpPr>
                  <p:spPr bwMode="auto">
                    <a:xfrm>
                      <a:off x="1082" y="353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0 w 1"/>
                        <a:gd name="T7" fmla="*/ 5 h 6"/>
                        <a:gd name="T8" fmla="*/ 0 w 1"/>
                        <a:gd name="T9" fmla="*/ 3 h 6"/>
                        <a:gd name="T10" fmla="*/ 0 w 1"/>
                        <a:gd name="T11" fmla="*/ 3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3 h 6"/>
                        <a:gd name="T30" fmla="*/ 0 w 1"/>
                        <a:gd name="T31" fmla="*/ 3 h 6"/>
                        <a:gd name="T32" fmla="*/ 0 w 1"/>
                        <a:gd name="T33" fmla="*/ 5 h 6"/>
                        <a:gd name="T34" fmla="*/ 0 w 1"/>
                        <a:gd name="T35" fmla="*/ 6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6" name="Freeform 3331"/>
                    <p:cNvSpPr>
                      <a:spLocks/>
                    </p:cNvSpPr>
                    <p:nvPr/>
                  </p:nvSpPr>
                  <p:spPr bwMode="auto">
                    <a:xfrm>
                      <a:off x="1084" y="353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7" name="Freeform 3332"/>
                    <p:cNvSpPr>
                      <a:spLocks/>
                    </p:cNvSpPr>
                    <p:nvPr/>
                  </p:nvSpPr>
                  <p:spPr bwMode="auto">
                    <a:xfrm>
                      <a:off x="1084" y="353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8" name="Freeform 3333"/>
                    <p:cNvSpPr>
                      <a:spLocks/>
                    </p:cNvSpPr>
                    <p:nvPr/>
                  </p:nvSpPr>
                  <p:spPr bwMode="auto">
                    <a:xfrm>
                      <a:off x="1087" y="353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1 w 2"/>
                        <a:gd name="T3" fmla="*/ 4 h 4"/>
                        <a:gd name="T4" fmla="*/ 2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1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1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2 h 4"/>
                        <a:gd name="T50" fmla="*/ 1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79" name="Freeform 3334"/>
                    <p:cNvSpPr>
                      <a:spLocks/>
                    </p:cNvSpPr>
                    <p:nvPr/>
                  </p:nvSpPr>
                  <p:spPr bwMode="auto">
                    <a:xfrm>
                      <a:off x="1088" y="353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1 h 1"/>
                        <a:gd name="T2" fmla="*/ 1 w 1"/>
                        <a:gd name="T3" fmla="*/ 1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1 h 1"/>
                        <a:gd name="T32" fmla="*/ 0 w 1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0" name="Freeform 3335"/>
                    <p:cNvSpPr>
                      <a:spLocks/>
                    </p:cNvSpPr>
                    <p:nvPr/>
                  </p:nvSpPr>
                  <p:spPr bwMode="auto">
                    <a:xfrm>
                      <a:off x="1090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1" name="Freeform 3336"/>
                    <p:cNvSpPr>
                      <a:spLocks/>
                    </p:cNvSpPr>
                    <p:nvPr/>
                  </p:nvSpPr>
                  <p:spPr bwMode="auto">
                    <a:xfrm>
                      <a:off x="1094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1 h 4"/>
                        <a:gd name="T24" fmla="*/ 2 w 2"/>
                        <a:gd name="T25" fmla="*/ 1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2" name="Freeform 3337"/>
                    <p:cNvSpPr>
                      <a:spLocks/>
                    </p:cNvSpPr>
                    <p:nvPr/>
                  </p:nvSpPr>
                  <p:spPr bwMode="auto">
                    <a:xfrm>
                      <a:off x="1094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3" name="Freeform 3338"/>
                    <p:cNvSpPr>
                      <a:spLocks/>
                    </p:cNvSpPr>
                    <p:nvPr/>
                  </p:nvSpPr>
                  <p:spPr bwMode="auto">
                    <a:xfrm>
                      <a:off x="1096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4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4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4" name="Freeform 3339"/>
                    <p:cNvSpPr>
                      <a:spLocks/>
                    </p:cNvSpPr>
                    <p:nvPr/>
                  </p:nvSpPr>
                  <p:spPr bwMode="auto">
                    <a:xfrm>
                      <a:off x="1098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1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5" name="Freeform 3340"/>
                    <p:cNvSpPr>
                      <a:spLocks/>
                    </p:cNvSpPr>
                    <p:nvPr/>
                  </p:nvSpPr>
                  <p:spPr bwMode="auto">
                    <a:xfrm>
                      <a:off x="1100" y="3533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1 h 4"/>
                        <a:gd name="T24" fmla="*/ 4 w 4"/>
                        <a:gd name="T25" fmla="*/ 1 h 4"/>
                        <a:gd name="T26" fmla="*/ 4 w 4"/>
                        <a:gd name="T27" fmla="*/ 2 h 4"/>
                        <a:gd name="T28" fmla="*/ 4 w 4"/>
                        <a:gd name="T29" fmla="*/ 2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2 h 4"/>
                        <a:gd name="T46" fmla="*/ 0 w 4"/>
                        <a:gd name="T47" fmla="*/ 2 h 4"/>
                        <a:gd name="T48" fmla="*/ 0 w 4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6" name="Freeform 3341"/>
                    <p:cNvSpPr>
                      <a:spLocks/>
                    </p:cNvSpPr>
                    <p:nvPr/>
                  </p:nvSpPr>
                  <p:spPr bwMode="auto">
                    <a:xfrm>
                      <a:off x="1101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7" name="Freeform 3342"/>
                    <p:cNvSpPr>
                      <a:spLocks/>
                    </p:cNvSpPr>
                    <p:nvPr/>
                  </p:nvSpPr>
                  <p:spPr bwMode="auto">
                    <a:xfrm>
                      <a:off x="1104" y="353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8" name="Freeform 3343"/>
                    <p:cNvSpPr>
                      <a:spLocks/>
                    </p:cNvSpPr>
                    <p:nvPr/>
                  </p:nvSpPr>
                  <p:spPr bwMode="auto">
                    <a:xfrm>
                      <a:off x="1107" y="3533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89" name="Freeform 3344"/>
                    <p:cNvSpPr>
                      <a:spLocks/>
                    </p:cNvSpPr>
                    <p:nvPr/>
                  </p:nvSpPr>
                  <p:spPr bwMode="auto">
                    <a:xfrm>
                      <a:off x="1110" y="3533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0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1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1 h 4"/>
                        <a:gd name="T42" fmla="*/ 2 w 2"/>
                        <a:gd name="T43" fmla="*/ 1 h 4"/>
                        <a:gd name="T44" fmla="*/ 2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2 h 4"/>
                        <a:gd name="T50" fmla="*/ 1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4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0" name="Freeform 3345"/>
                    <p:cNvSpPr>
                      <a:spLocks/>
                    </p:cNvSpPr>
                    <p:nvPr/>
                  </p:nvSpPr>
                  <p:spPr bwMode="auto">
                    <a:xfrm>
                      <a:off x="1110" y="3533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1 h 1"/>
                        <a:gd name="T2" fmla="*/ 1 w 2"/>
                        <a:gd name="T3" fmla="*/ 1 h 1"/>
                        <a:gd name="T4" fmla="*/ 2 w 2"/>
                        <a:gd name="T5" fmla="*/ 1 h 1"/>
                        <a:gd name="T6" fmla="*/ 2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0 h 1"/>
                        <a:gd name="T12" fmla="*/ 2 w 2"/>
                        <a:gd name="T13" fmla="*/ 0 h 1"/>
                        <a:gd name="T14" fmla="*/ 1 w 2"/>
                        <a:gd name="T15" fmla="*/ 0 h 1"/>
                        <a:gd name="T16" fmla="*/ 1 w 2"/>
                        <a:gd name="T17" fmla="*/ 0 h 1"/>
                        <a:gd name="T18" fmla="*/ 1 w 2"/>
                        <a:gd name="T19" fmla="*/ 0 h 1"/>
                        <a:gd name="T20" fmla="*/ 1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1 w 2"/>
                        <a:gd name="T29" fmla="*/ 1 h 1"/>
                        <a:gd name="T30" fmla="*/ 1 w 2"/>
                        <a:gd name="T31" fmla="*/ 1 h 1"/>
                        <a:gd name="T32" fmla="*/ 1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1" name="Freeform 3346"/>
                    <p:cNvSpPr>
                      <a:spLocks/>
                    </p:cNvSpPr>
                    <p:nvPr/>
                  </p:nvSpPr>
                  <p:spPr bwMode="auto">
                    <a:xfrm>
                      <a:off x="1113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2" name="Freeform 3347"/>
                    <p:cNvSpPr>
                      <a:spLocks/>
                    </p:cNvSpPr>
                    <p:nvPr/>
                  </p:nvSpPr>
                  <p:spPr bwMode="auto">
                    <a:xfrm>
                      <a:off x="1113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3" name="Freeform 3348"/>
                    <p:cNvSpPr>
                      <a:spLocks/>
                    </p:cNvSpPr>
                    <p:nvPr/>
                  </p:nvSpPr>
                  <p:spPr bwMode="auto">
                    <a:xfrm>
                      <a:off x="1117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0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1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4" name="Freeform 3349"/>
                    <p:cNvSpPr>
                      <a:spLocks/>
                    </p:cNvSpPr>
                    <p:nvPr/>
                  </p:nvSpPr>
                  <p:spPr bwMode="auto">
                    <a:xfrm>
                      <a:off x="1117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2 h 4"/>
                        <a:gd name="T4" fmla="*/ 0 w 3"/>
                        <a:gd name="T5" fmla="*/ 2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3 w 3"/>
                        <a:gd name="T21" fmla="*/ 2 h 4"/>
                        <a:gd name="T22" fmla="*/ 3 w 3"/>
                        <a:gd name="T23" fmla="*/ 2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5" name="Freeform 3350"/>
                    <p:cNvSpPr>
                      <a:spLocks/>
                    </p:cNvSpPr>
                    <p:nvPr/>
                  </p:nvSpPr>
                  <p:spPr bwMode="auto">
                    <a:xfrm>
                      <a:off x="1120" y="3533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6" name="Freeform 3351"/>
                    <p:cNvSpPr>
                      <a:spLocks/>
                    </p:cNvSpPr>
                    <p:nvPr/>
                  </p:nvSpPr>
                  <p:spPr bwMode="auto">
                    <a:xfrm>
                      <a:off x="1121" y="3533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2 h 4"/>
                        <a:gd name="T4" fmla="*/ 0 w 1"/>
                        <a:gd name="T5" fmla="*/ 2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2 h 4"/>
                        <a:gd name="T22" fmla="*/ 1 w 1"/>
                        <a:gd name="T23" fmla="*/ 2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7" name="Freeform 3352"/>
                    <p:cNvSpPr>
                      <a:spLocks/>
                    </p:cNvSpPr>
                    <p:nvPr/>
                  </p:nvSpPr>
                  <p:spPr bwMode="auto">
                    <a:xfrm>
                      <a:off x="1067" y="361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0 w 4"/>
                        <a:gd name="T7" fmla="*/ 3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8" name="Freeform 33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1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899" name="Freeform 3354"/>
                    <p:cNvSpPr>
                      <a:spLocks/>
                    </p:cNvSpPr>
                    <p:nvPr/>
                  </p:nvSpPr>
                  <p:spPr bwMode="auto">
                    <a:xfrm>
                      <a:off x="1075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0" name="Freeform 3355"/>
                    <p:cNvSpPr>
                      <a:spLocks/>
                    </p:cNvSpPr>
                    <p:nvPr/>
                  </p:nvSpPr>
                  <p:spPr bwMode="auto">
                    <a:xfrm>
                      <a:off x="1079" y="361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1 h 4"/>
                        <a:gd name="T8" fmla="*/ 2 w 2"/>
                        <a:gd name="T9" fmla="*/ 2 h 4"/>
                        <a:gd name="T10" fmla="*/ 2 w 2"/>
                        <a:gd name="T11" fmla="*/ 2 h 4"/>
                        <a:gd name="T12" fmla="*/ 2 w 2"/>
                        <a:gd name="T13" fmla="*/ 3 h 4"/>
                        <a:gd name="T14" fmla="*/ 2 w 2"/>
                        <a:gd name="T15" fmla="*/ 3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4 h 4"/>
                        <a:gd name="T24" fmla="*/ 0 w 2"/>
                        <a:gd name="T25" fmla="*/ 4 h 4"/>
                        <a:gd name="T26" fmla="*/ 0 w 2"/>
                        <a:gd name="T27" fmla="*/ 3 h 4"/>
                        <a:gd name="T28" fmla="*/ 0 w 2"/>
                        <a:gd name="T29" fmla="*/ 2 h 4"/>
                        <a:gd name="T30" fmla="*/ 0 w 2"/>
                        <a:gd name="T31" fmla="*/ 2 h 4"/>
                        <a:gd name="T32" fmla="*/ 0 w 2"/>
                        <a:gd name="T33" fmla="*/ 1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4"/>
                        <a:gd name="T59" fmla="*/ 2 w 2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1" name="Freeform 3356"/>
                    <p:cNvSpPr>
                      <a:spLocks/>
                    </p:cNvSpPr>
                    <p:nvPr/>
                  </p:nvSpPr>
                  <p:spPr bwMode="auto">
                    <a:xfrm>
                      <a:off x="1082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2" name="Rectangle 33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84" y="3613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3" name="Freeform 33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7" y="361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3 h 4"/>
                        <a:gd name="T6" fmla="*/ 2 w 3"/>
                        <a:gd name="T7" fmla="*/ 3 h 4"/>
                        <a:gd name="T8" fmla="*/ 1 w 3"/>
                        <a:gd name="T9" fmla="*/ 3 h 4"/>
                        <a:gd name="T10" fmla="*/ 0 w 3"/>
                        <a:gd name="T11" fmla="*/ 3 h 4"/>
                        <a:gd name="T12" fmla="*/ 0 w 3"/>
                        <a:gd name="T13" fmla="*/ 2 h 4"/>
                        <a:gd name="T14" fmla="*/ 1 w 3"/>
                        <a:gd name="T15" fmla="*/ 2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1 h 4"/>
                        <a:gd name="T32" fmla="*/ 2 w 3"/>
                        <a:gd name="T33" fmla="*/ 1 h 4"/>
                        <a:gd name="T34" fmla="*/ 2 w 3"/>
                        <a:gd name="T35" fmla="*/ 1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1 h 4"/>
                        <a:gd name="T42" fmla="*/ 1 w 3"/>
                        <a:gd name="T43" fmla="*/ 1 h 4"/>
                        <a:gd name="T44" fmla="*/ 1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1 h 4"/>
                        <a:gd name="T50" fmla="*/ 2 w 3"/>
                        <a:gd name="T51" fmla="*/ 1 h 4"/>
                        <a:gd name="T52" fmla="*/ 2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2 h 4"/>
                        <a:gd name="T58" fmla="*/ 1 w 3"/>
                        <a:gd name="T59" fmla="*/ 2 h 4"/>
                        <a:gd name="T60" fmla="*/ 1 w 3"/>
                        <a:gd name="T61" fmla="*/ 3 h 4"/>
                        <a:gd name="T62" fmla="*/ 1 w 3"/>
                        <a:gd name="T63" fmla="*/ 3 h 4"/>
                        <a:gd name="T64" fmla="*/ 1 w 3"/>
                        <a:gd name="T65" fmla="*/ 3 h 4"/>
                        <a:gd name="T66" fmla="*/ 2 w 3"/>
                        <a:gd name="T67" fmla="*/ 3 h 4"/>
                        <a:gd name="T68" fmla="*/ 2 w 3"/>
                        <a:gd name="T69" fmla="*/ 3 h 4"/>
                        <a:gd name="T70" fmla="*/ 2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4" name="Freeform 3359"/>
                    <p:cNvSpPr>
                      <a:spLocks/>
                    </p:cNvSpPr>
                    <p:nvPr/>
                  </p:nvSpPr>
                  <p:spPr bwMode="auto">
                    <a:xfrm>
                      <a:off x="1090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2 h 4"/>
                        <a:gd name="T12" fmla="*/ 2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0 h 4"/>
                        <a:gd name="T18" fmla="*/ 0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2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2 w 2"/>
                        <a:gd name="T35" fmla="*/ 4 h 4"/>
                        <a:gd name="T36" fmla="*/ 0 w 2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4"/>
                        <a:gd name="T59" fmla="*/ 2 w 2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5" name="Freeform 336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61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0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1 w 1"/>
                        <a:gd name="T39" fmla="*/ 2 h 3"/>
                        <a:gd name="T40" fmla="*/ 1 w 1"/>
                        <a:gd name="T41" fmla="*/ 2 h 3"/>
                        <a:gd name="T42" fmla="*/ 1 w 1"/>
                        <a:gd name="T43" fmla="*/ 2 h 3"/>
                        <a:gd name="T44" fmla="*/ 1 w 1"/>
                        <a:gd name="T45" fmla="*/ 2 h 3"/>
                        <a:gd name="T46" fmla="*/ 1 w 1"/>
                        <a:gd name="T47" fmla="*/ 2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2 h 3"/>
                        <a:gd name="T56" fmla="*/ 0 w 1"/>
                        <a:gd name="T57" fmla="*/ 2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6" name="Freeform 3361"/>
                    <p:cNvSpPr>
                      <a:spLocks/>
                    </p:cNvSpPr>
                    <p:nvPr/>
                  </p:nvSpPr>
                  <p:spPr bwMode="auto">
                    <a:xfrm>
                      <a:off x="1096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3 h 4"/>
                        <a:gd name="T38" fmla="*/ 3 w 3"/>
                        <a:gd name="T39" fmla="*/ 3 h 4"/>
                        <a:gd name="T40" fmla="*/ 3 w 3"/>
                        <a:gd name="T41" fmla="*/ 3 h 4"/>
                        <a:gd name="T42" fmla="*/ 2 w 3"/>
                        <a:gd name="T43" fmla="*/ 3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0 w 3"/>
                        <a:gd name="T49" fmla="*/ 4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2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2 h 4"/>
                        <a:gd name="T74" fmla="*/ 3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1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2 w 3"/>
                        <a:gd name="T109" fmla="*/ 0 h 4"/>
                        <a:gd name="T110" fmla="*/ 0 w 3"/>
                        <a:gd name="T111" fmla="*/ 0 h 4"/>
                        <a:gd name="T112" fmla="*/ 0 w 3"/>
                        <a:gd name="T113" fmla="*/ 1 h 4"/>
                        <a:gd name="T114" fmla="*/ 0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7" name="Freeform 3362"/>
                    <p:cNvSpPr>
                      <a:spLocks/>
                    </p:cNvSpPr>
                    <p:nvPr/>
                  </p:nvSpPr>
                  <p:spPr bwMode="auto">
                    <a:xfrm>
                      <a:off x="1099" y="3611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2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4 w 4"/>
                        <a:gd name="T17" fmla="*/ 1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4 w 4"/>
                        <a:gd name="T23" fmla="*/ 2 h 3"/>
                        <a:gd name="T24" fmla="*/ 2 w 4"/>
                        <a:gd name="T25" fmla="*/ 2 h 3"/>
                        <a:gd name="T26" fmla="*/ 2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2 w 4"/>
                        <a:gd name="T37" fmla="*/ 2 h 3"/>
                        <a:gd name="T38" fmla="*/ 2 w 4"/>
                        <a:gd name="T39" fmla="*/ 2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2 w 4"/>
                        <a:gd name="T45" fmla="*/ 1 h 3"/>
                        <a:gd name="T46" fmla="*/ 2 w 4"/>
                        <a:gd name="T47" fmla="*/ 1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2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8" name="Freeform 33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3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3 w 3"/>
                        <a:gd name="T25" fmla="*/ 2 h 4"/>
                        <a:gd name="T26" fmla="*/ 2 w 3"/>
                        <a:gd name="T27" fmla="*/ 2 h 4"/>
                        <a:gd name="T28" fmla="*/ 2 w 3"/>
                        <a:gd name="T29" fmla="*/ 3 h 4"/>
                        <a:gd name="T30" fmla="*/ 2 w 3"/>
                        <a:gd name="T31" fmla="*/ 3 h 4"/>
                        <a:gd name="T32" fmla="*/ 2 w 3"/>
                        <a:gd name="T33" fmla="*/ 3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2 h 4"/>
                        <a:gd name="T74" fmla="*/ 2 w 3"/>
                        <a:gd name="T75" fmla="*/ 2 h 4"/>
                        <a:gd name="T76" fmla="*/ 2 w 3"/>
                        <a:gd name="T77" fmla="*/ 1 h 4"/>
                        <a:gd name="T78" fmla="*/ 2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1 h 4"/>
                        <a:gd name="T94" fmla="*/ 1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09" name="Freeform 33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6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3 h 4"/>
                        <a:gd name="T64" fmla="*/ 1 w 3"/>
                        <a:gd name="T65" fmla="*/ 3 h 4"/>
                        <a:gd name="T66" fmla="*/ 3 w 3"/>
                        <a:gd name="T67" fmla="*/ 3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2 h 4"/>
                        <a:gd name="T74" fmla="*/ 3 w 3"/>
                        <a:gd name="T75" fmla="*/ 2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3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0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0" name="Freeform 33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0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1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1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1 w 2"/>
                        <a:gd name="T67" fmla="*/ 3 h 4"/>
                        <a:gd name="T68" fmla="*/ 1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0 w 2"/>
                        <a:gd name="T91" fmla="*/ 0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1" name="Freeform 3366"/>
                    <p:cNvSpPr>
                      <a:spLocks/>
                    </p:cNvSpPr>
                    <p:nvPr/>
                  </p:nvSpPr>
                  <p:spPr bwMode="auto">
                    <a:xfrm>
                      <a:off x="1112" y="361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1 w 3"/>
                        <a:gd name="T3" fmla="*/ 4 h 4"/>
                        <a:gd name="T4" fmla="*/ 0 w 3"/>
                        <a:gd name="T5" fmla="*/ 4 h 4"/>
                        <a:gd name="T6" fmla="*/ 3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2" name="Freeform 3367"/>
                    <p:cNvSpPr>
                      <a:spLocks/>
                    </p:cNvSpPr>
                    <p:nvPr/>
                  </p:nvSpPr>
                  <p:spPr bwMode="auto">
                    <a:xfrm>
                      <a:off x="1116" y="361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3" name="Freeform 336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8" y="361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4 h 4"/>
                        <a:gd name="T2" fmla="*/ 2 w 4"/>
                        <a:gd name="T3" fmla="*/ 3 h 4"/>
                        <a:gd name="T4" fmla="*/ 3 w 4"/>
                        <a:gd name="T5" fmla="*/ 2 h 4"/>
                        <a:gd name="T6" fmla="*/ 3 w 4"/>
                        <a:gd name="T7" fmla="*/ 2 h 4"/>
                        <a:gd name="T8" fmla="*/ 2 w 4"/>
                        <a:gd name="T9" fmla="*/ 2 h 4"/>
                        <a:gd name="T10" fmla="*/ 2 w 4"/>
                        <a:gd name="T11" fmla="*/ 2 h 4"/>
                        <a:gd name="T12" fmla="*/ 2 w 4"/>
                        <a:gd name="T13" fmla="*/ 2 h 4"/>
                        <a:gd name="T14" fmla="*/ 2 w 4"/>
                        <a:gd name="T15" fmla="*/ 1 h 4"/>
                        <a:gd name="T16" fmla="*/ 0 w 4"/>
                        <a:gd name="T17" fmla="*/ 1 h 4"/>
                        <a:gd name="T18" fmla="*/ 0 w 4"/>
                        <a:gd name="T19" fmla="*/ 1 h 4"/>
                        <a:gd name="T20" fmla="*/ 2 w 4"/>
                        <a:gd name="T21" fmla="*/ 0 h 4"/>
                        <a:gd name="T22" fmla="*/ 2 w 4"/>
                        <a:gd name="T23" fmla="*/ 0 h 4"/>
                        <a:gd name="T24" fmla="*/ 2 w 4"/>
                        <a:gd name="T25" fmla="*/ 0 h 4"/>
                        <a:gd name="T26" fmla="*/ 2 w 4"/>
                        <a:gd name="T27" fmla="*/ 0 h 4"/>
                        <a:gd name="T28" fmla="*/ 3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0 h 4"/>
                        <a:gd name="T34" fmla="*/ 3 w 4"/>
                        <a:gd name="T35" fmla="*/ 0 h 4"/>
                        <a:gd name="T36" fmla="*/ 4 w 4"/>
                        <a:gd name="T37" fmla="*/ 0 h 4"/>
                        <a:gd name="T38" fmla="*/ 4 w 4"/>
                        <a:gd name="T39" fmla="*/ 1 h 4"/>
                        <a:gd name="T40" fmla="*/ 4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3 w 4"/>
                        <a:gd name="T47" fmla="*/ 2 h 4"/>
                        <a:gd name="T48" fmla="*/ 3 w 4"/>
                        <a:gd name="T49" fmla="*/ 2 h 4"/>
                        <a:gd name="T50" fmla="*/ 2 w 4"/>
                        <a:gd name="T51" fmla="*/ 4 h 4"/>
                        <a:gd name="T52" fmla="*/ 3 w 4"/>
                        <a:gd name="T53" fmla="*/ 2 h 4"/>
                        <a:gd name="T54" fmla="*/ 3 w 4"/>
                        <a:gd name="T55" fmla="*/ 2 h 4"/>
                        <a:gd name="T56" fmla="*/ 3 w 4"/>
                        <a:gd name="T57" fmla="*/ 2 h 4"/>
                        <a:gd name="T58" fmla="*/ 3 w 4"/>
                        <a:gd name="T59" fmla="*/ 1 h 4"/>
                        <a:gd name="T60" fmla="*/ 3 w 4"/>
                        <a:gd name="T61" fmla="*/ 1 h 4"/>
                        <a:gd name="T62" fmla="*/ 3 w 4"/>
                        <a:gd name="T63" fmla="*/ 1 h 4"/>
                        <a:gd name="T64" fmla="*/ 3 w 4"/>
                        <a:gd name="T65" fmla="*/ 0 h 4"/>
                        <a:gd name="T66" fmla="*/ 3 w 4"/>
                        <a:gd name="T67" fmla="*/ 0 h 4"/>
                        <a:gd name="T68" fmla="*/ 3 w 4"/>
                        <a:gd name="T69" fmla="*/ 0 h 4"/>
                        <a:gd name="T70" fmla="*/ 2 w 4"/>
                        <a:gd name="T71" fmla="*/ 0 h 4"/>
                        <a:gd name="T72" fmla="*/ 2 w 4"/>
                        <a:gd name="T73" fmla="*/ 0 h 4"/>
                        <a:gd name="T74" fmla="*/ 2 w 4"/>
                        <a:gd name="T75" fmla="*/ 1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2 h 4"/>
                        <a:gd name="T82" fmla="*/ 2 w 4"/>
                        <a:gd name="T83" fmla="*/ 2 h 4"/>
                        <a:gd name="T84" fmla="*/ 3 w 4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2" y="4"/>
                          </a:move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close/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4" name="Freeform 33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2" y="361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4 w 4"/>
                        <a:gd name="T27" fmla="*/ 2 h 4"/>
                        <a:gd name="T28" fmla="*/ 2 w 4"/>
                        <a:gd name="T29" fmla="*/ 3 h 4"/>
                        <a:gd name="T30" fmla="*/ 2 w 4"/>
                        <a:gd name="T31" fmla="*/ 3 h 4"/>
                        <a:gd name="T32" fmla="*/ 2 w 4"/>
                        <a:gd name="T33" fmla="*/ 3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3 h 4"/>
                        <a:gd name="T42" fmla="*/ 0 w 4"/>
                        <a:gd name="T43" fmla="*/ 3 h 4"/>
                        <a:gd name="T44" fmla="*/ 0 w 4"/>
                        <a:gd name="T45" fmla="*/ 3 h 4"/>
                        <a:gd name="T46" fmla="*/ 0 w 4"/>
                        <a:gd name="T47" fmla="*/ 2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1 w 4"/>
                        <a:gd name="T53" fmla="*/ 2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3 h 4"/>
                        <a:gd name="T64" fmla="*/ 2 w 4"/>
                        <a:gd name="T65" fmla="*/ 3 h 4"/>
                        <a:gd name="T66" fmla="*/ 2 w 4"/>
                        <a:gd name="T67" fmla="*/ 3 h 4"/>
                        <a:gd name="T68" fmla="*/ 2 w 4"/>
                        <a:gd name="T69" fmla="*/ 3 h 4"/>
                        <a:gd name="T70" fmla="*/ 2 w 4"/>
                        <a:gd name="T71" fmla="*/ 3 h 4"/>
                        <a:gd name="T72" fmla="*/ 2 w 4"/>
                        <a:gd name="T73" fmla="*/ 2 h 4"/>
                        <a:gd name="T74" fmla="*/ 2 w 4"/>
                        <a:gd name="T75" fmla="*/ 2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1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1 h 4"/>
                        <a:gd name="T94" fmla="*/ 1 w 4"/>
                        <a:gd name="T95" fmla="*/ 1 h 4"/>
                        <a:gd name="T96" fmla="*/ 1 w 4"/>
                        <a:gd name="T97" fmla="*/ 1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5" name="Freeform 33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6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1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1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6" name="Freeform 33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9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2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3 h 4"/>
                        <a:gd name="T64" fmla="*/ 1 w 3"/>
                        <a:gd name="T65" fmla="*/ 3 h 4"/>
                        <a:gd name="T66" fmla="*/ 1 w 3"/>
                        <a:gd name="T67" fmla="*/ 3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2 h 4"/>
                        <a:gd name="T74" fmla="*/ 3 w 3"/>
                        <a:gd name="T75" fmla="*/ 2 h 4"/>
                        <a:gd name="T76" fmla="*/ 3 w 3"/>
                        <a:gd name="T77" fmla="*/ 1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1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0 w 3"/>
                        <a:gd name="T91" fmla="*/ 0 h 4"/>
                        <a:gd name="T92" fmla="*/ 0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1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7" name="Freeform 3372"/>
                    <p:cNvSpPr>
                      <a:spLocks/>
                    </p:cNvSpPr>
                    <p:nvPr/>
                  </p:nvSpPr>
                  <p:spPr bwMode="auto">
                    <a:xfrm>
                      <a:off x="1067" y="361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0 w 4"/>
                        <a:gd name="T7" fmla="*/ 3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8" name="Freeform 3373"/>
                    <p:cNvSpPr>
                      <a:spLocks/>
                    </p:cNvSpPr>
                    <p:nvPr/>
                  </p:nvSpPr>
                  <p:spPr bwMode="auto">
                    <a:xfrm>
                      <a:off x="1071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19" name="Freeform 3374"/>
                    <p:cNvSpPr>
                      <a:spLocks/>
                    </p:cNvSpPr>
                    <p:nvPr/>
                  </p:nvSpPr>
                  <p:spPr bwMode="auto">
                    <a:xfrm>
                      <a:off x="1071" y="361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0" name="Freeform 3375"/>
                    <p:cNvSpPr>
                      <a:spLocks/>
                    </p:cNvSpPr>
                    <p:nvPr/>
                  </p:nvSpPr>
                  <p:spPr bwMode="auto">
                    <a:xfrm>
                      <a:off x="1075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1" name="Freeform 3376"/>
                    <p:cNvSpPr>
                      <a:spLocks/>
                    </p:cNvSpPr>
                    <p:nvPr/>
                  </p:nvSpPr>
                  <p:spPr bwMode="auto">
                    <a:xfrm>
                      <a:off x="1079" y="361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1 h 4"/>
                        <a:gd name="T8" fmla="*/ 2 w 2"/>
                        <a:gd name="T9" fmla="*/ 2 h 4"/>
                        <a:gd name="T10" fmla="*/ 2 w 2"/>
                        <a:gd name="T11" fmla="*/ 2 h 4"/>
                        <a:gd name="T12" fmla="*/ 2 w 2"/>
                        <a:gd name="T13" fmla="*/ 3 h 4"/>
                        <a:gd name="T14" fmla="*/ 2 w 2"/>
                        <a:gd name="T15" fmla="*/ 3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4 h 4"/>
                        <a:gd name="T24" fmla="*/ 0 w 2"/>
                        <a:gd name="T25" fmla="*/ 4 h 4"/>
                        <a:gd name="T26" fmla="*/ 0 w 2"/>
                        <a:gd name="T27" fmla="*/ 3 h 4"/>
                        <a:gd name="T28" fmla="*/ 0 w 2"/>
                        <a:gd name="T29" fmla="*/ 2 h 4"/>
                        <a:gd name="T30" fmla="*/ 0 w 2"/>
                        <a:gd name="T31" fmla="*/ 2 h 4"/>
                        <a:gd name="T32" fmla="*/ 0 w 2"/>
                        <a:gd name="T33" fmla="*/ 1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4"/>
                        <a:gd name="T59" fmla="*/ 2 w 2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2" name="Freeform 3377"/>
                    <p:cNvSpPr>
                      <a:spLocks/>
                    </p:cNvSpPr>
                    <p:nvPr/>
                  </p:nvSpPr>
                  <p:spPr bwMode="auto">
                    <a:xfrm>
                      <a:off x="1082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3" name="Rectangle 33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84" y="3613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4" name="Freeform 3379"/>
                    <p:cNvSpPr>
                      <a:spLocks/>
                    </p:cNvSpPr>
                    <p:nvPr/>
                  </p:nvSpPr>
                  <p:spPr bwMode="auto">
                    <a:xfrm>
                      <a:off x="1087" y="361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2 w 3"/>
                        <a:gd name="T3" fmla="*/ 2 h 4"/>
                        <a:gd name="T4" fmla="*/ 2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2 h 4"/>
                        <a:gd name="T10" fmla="*/ 3 w 3"/>
                        <a:gd name="T11" fmla="*/ 3 h 4"/>
                        <a:gd name="T12" fmla="*/ 2 w 3"/>
                        <a:gd name="T13" fmla="*/ 3 h 4"/>
                        <a:gd name="T14" fmla="*/ 2 w 3"/>
                        <a:gd name="T15" fmla="*/ 3 h 4"/>
                        <a:gd name="T16" fmla="*/ 1 w 3"/>
                        <a:gd name="T17" fmla="*/ 4 h 4"/>
                        <a:gd name="T18" fmla="*/ 1 w 3"/>
                        <a:gd name="T19" fmla="*/ 3 h 4"/>
                        <a:gd name="T20" fmla="*/ 0 w 3"/>
                        <a:gd name="T21" fmla="*/ 3 h 4"/>
                        <a:gd name="T22" fmla="*/ 0 w 3"/>
                        <a:gd name="T23" fmla="*/ 3 h 4"/>
                        <a:gd name="T24" fmla="*/ 0 w 3"/>
                        <a:gd name="T25" fmla="*/ 3 h 4"/>
                        <a:gd name="T26" fmla="*/ 0 w 3"/>
                        <a:gd name="T27" fmla="*/ 2 h 4"/>
                        <a:gd name="T28" fmla="*/ 0 w 3"/>
                        <a:gd name="T29" fmla="*/ 2 h 4"/>
                        <a:gd name="T30" fmla="*/ 1 w 3"/>
                        <a:gd name="T31" fmla="*/ 2 h 4"/>
                        <a:gd name="T32" fmla="*/ 1 w 3"/>
                        <a:gd name="T33" fmla="*/ 2 h 4"/>
                        <a:gd name="T34" fmla="*/ 1 w 3"/>
                        <a:gd name="T35" fmla="*/ 1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1 w 3"/>
                        <a:gd name="T51" fmla="*/ 0 h 4"/>
                        <a:gd name="T52" fmla="*/ 1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2 w 3"/>
                        <a:gd name="T59" fmla="*/ 0 h 4"/>
                        <a:gd name="T60" fmla="*/ 2 w 3"/>
                        <a:gd name="T61" fmla="*/ 0 h 4"/>
                        <a:gd name="T62" fmla="*/ 2 w 3"/>
                        <a:gd name="T63" fmla="*/ 1 h 4"/>
                        <a:gd name="T64" fmla="*/ 2 w 3"/>
                        <a:gd name="T65" fmla="*/ 1 h 4"/>
                        <a:gd name="T66" fmla="*/ 2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5" name="Freeform 3380"/>
                    <p:cNvSpPr>
                      <a:spLocks/>
                    </p:cNvSpPr>
                    <p:nvPr/>
                  </p:nvSpPr>
                  <p:spPr bwMode="auto">
                    <a:xfrm>
                      <a:off x="1088" y="361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6" name="Freeform 3381"/>
                    <p:cNvSpPr>
                      <a:spLocks/>
                    </p:cNvSpPr>
                    <p:nvPr/>
                  </p:nvSpPr>
                  <p:spPr bwMode="auto">
                    <a:xfrm>
                      <a:off x="1087" y="3613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1 w 2"/>
                        <a:gd name="T7" fmla="*/ 0 h 1"/>
                        <a:gd name="T8" fmla="*/ 0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7" name="Freeform 3382"/>
                    <p:cNvSpPr>
                      <a:spLocks/>
                    </p:cNvSpPr>
                    <p:nvPr/>
                  </p:nvSpPr>
                  <p:spPr bwMode="auto">
                    <a:xfrm>
                      <a:off x="1090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0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2 h 4"/>
                        <a:gd name="T12" fmla="*/ 2 w 2"/>
                        <a:gd name="T13" fmla="*/ 1 h 4"/>
                        <a:gd name="T14" fmla="*/ 0 w 2"/>
                        <a:gd name="T15" fmla="*/ 1 h 4"/>
                        <a:gd name="T16" fmla="*/ 0 w 2"/>
                        <a:gd name="T17" fmla="*/ 0 h 4"/>
                        <a:gd name="T18" fmla="*/ 0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2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2 w 2"/>
                        <a:gd name="T35" fmla="*/ 4 h 4"/>
                        <a:gd name="T36" fmla="*/ 0 w 2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4"/>
                        <a:gd name="T59" fmla="*/ 2 w 2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8" name="Freeform 3383"/>
                    <p:cNvSpPr>
                      <a:spLocks/>
                    </p:cNvSpPr>
                    <p:nvPr/>
                  </p:nvSpPr>
                  <p:spPr bwMode="auto">
                    <a:xfrm>
                      <a:off x="1093" y="361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29" name="Freeform 3384"/>
                    <p:cNvSpPr>
                      <a:spLocks/>
                    </p:cNvSpPr>
                    <p:nvPr/>
                  </p:nvSpPr>
                  <p:spPr bwMode="auto">
                    <a:xfrm>
                      <a:off x="1093" y="361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0" name="Freeform 3385"/>
                    <p:cNvSpPr>
                      <a:spLocks/>
                    </p:cNvSpPr>
                    <p:nvPr/>
                  </p:nvSpPr>
                  <p:spPr bwMode="auto">
                    <a:xfrm>
                      <a:off x="1096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2 h 4"/>
                        <a:gd name="T36" fmla="*/ 3 w 3"/>
                        <a:gd name="T37" fmla="*/ 3 h 4"/>
                        <a:gd name="T38" fmla="*/ 3 w 3"/>
                        <a:gd name="T39" fmla="*/ 3 h 4"/>
                        <a:gd name="T40" fmla="*/ 3 w 3"/>
                        <a:gd name="T41" fmla="*/ 3 h 4"/>
                        <a:gd name="T42" fmla="*/ 2 w 3"/>
                        <a:gd name="T43" fmla="*/ 3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0 w 3"/>
                        <a:gd name="T49" fmla="*/ 4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0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2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2 h 4"/>
                        <a:gd name="T74" fmla="*/ 3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1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2 w 3"/>
                        <a:gd name="T109" fmla="*/ 0 h 4"/>
                        <a:gd name="T110" fmla="*/ 0 w 3"/>
                        <a:gd name="T111" fmla="*/ 0 h 4"/>
                        <a:gd name="T112" fmla="*/ 0 w 3"/>
                        <a:gd name="T113" fmla="*/ 1 h 4"/>
                        <a:gd name="T114" fmla="*/ 0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1" name="Freeform 3386"/>
                    <p:cNvSpPr>
                      <a:spLocks/>
                    </p:cNvSpPr>
                    <p:nvPr/>
                  </p:nvSpPr>
                  <p:spPr bwMode="auto">
                    <a:xfrm>
                      <a:off x="1099" y="3611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0 w 4"/>
                        <a:gd name="T3" fmla="*/ 1 h 3"/>
                        <a:gd name="T4" fmla="*/ 0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2 w 4"/>
                        <a:gd name="T11" fmla="*/ 0 h 3"/>
                        <a:gd name="T12" fmla="*/ 2 w 4"/>
                        <a:gd name="T13" fmla="*/ 0 h 3"/>
                        <a:gd name="T14" fmla="*/ 2 w 4"/>
                        <a:gd name="T15" fmla="*/ 0 h 3"/>
                        <a:gd name="T16" fmla="*/ 4 w 4"/>
                        <a:gd name="T17" fmla="*/ 1 h 3"/>
                        <a:gd name="T18" fmla="*/ 4 w 4"/>
                        <a:gd name="T19" fmla="*/ 1 h 3"/>
                        <a:gd name="T20" fmla="*/ 4 w 4"/>
                        <a:gd name="T21" fmla="*/ 1 h 3"/>
                        <a:gd name="T22" fmla="*/ 4 w 4"/>
                        <a:gd name="T23" fmla="*/ 2 h 3"/>
                        <a:gd name="T24" fmla="*/ 2 w 4"/>
                        <a:gd name="T25" fmla="*/ 2 h 3"/>
                        <a:gd name="T26" fmla="*/ 2 w 4"/>
                        <a:gd name="T27" fmla="*/ 2 h 3"/>
                        <a:gd name="T28" fmla="*/ 1 w 4"/>
                        <a:gd name="T29" fmla="*/ 3 h 3"/>
                        <a:gd name="T30" fmla="*/ 4 w 4"/>
                        <a:gd name="T31" fmla="*/ 3 h 3"/>
                        <a:gd name="T32" fmla="*/ 4 w 4"/>
                        <a:gd name="T33" fmla="*/ 3 h 3"/>
                        <a:gd name="T34" fmla="*/ 0 w 4"/>
                        <a:gd name="T35" fmla="*/ 3 h 3"/>
                        <a:gd name="T36" fmla="*/ 2 w 4"/>
                        <a:gd name="T37" fmla="*/ 2 h 3"/>
                        <a:gd name="T38" fmla="*/ 2 w 4"/>
                        <a:gd name="T39" fmla="*/ 2 h 3"/>
                        <a:gd name="T40" fmla="*/ 2 w 4"/>
                        <a:gd name="T41" fmla="*/ 1 h 3"/>
                        <a:gd name="T42" fmla="*/ 2 w 4"/>
                        <a:gd name="T43" fmla="*/ 1 h 3"/>
                        <a:gd name="T44" fmla="*/ 2 w 4"/>
                        <a:gd name="T45" fmla="*/ 1 h 3"/>
                        <a:gd name="T46" fmla="*/ 2 w 4"/>
                        <a:gd name="T47" fmla="*/ 1 h 3"/>
                        <a:gd name="T48" fmla="*/ 2 w 4"/>
                        <a:gd name="T49" fmla="*/ 0 h 3"/>
                        <a:gd name="T50" fmla="*/ 2 w 4"/>
                        <a:gd name="T51" fmla="*/ 0 h 3"/>
                        <a:gd name="T52" fmla="*/ 2 w 4"/>
                        <a:gd name="T53" fmla="*/ 0 h 3"/>
                        <a:gd name="T54" fmla="*/ 1 w 4"/>
                        <a:gd name="T55" fmla="*/ 0 h 3"/>
                        <a:gd name="T56" fmla="*/ 1 w 4"/>
                        <a:gd name="T57" fmla="*/ 0 h 3"/>
                        <a:gd name="T58" fmla="*/ 1 w 4"/>
                        <a:gd name="T59" fmla="*/ 1 h 3"/>
                        <a:gd name="T60" fmla="*/ 1 w 4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3"/>
                        <a:gd name="T95" fmla="*/ 4 w 4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3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2" name="Freeform 3387"/>
                    <p:cNvSpPr>
                      <a:spLocks/>
                    </p:cNvSpPr>
                    <p:nvPr/>
                  </p:nvSpPr>
                  <p:spPr bwMode="auto">
                    <a:xfrm>
                      <a:off x="1103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3 w 3"/>
                        <a:gd name="T25" fmla="*/ 2 h 4"/>
                        <a:gd name="T26" fmla="*/ 2 w 3"/>
                        <a:gd name="T27" fmla="*/ 2 h 4"/>
                        <a:gd name="T28" fmla="*/ 2 w 3"/>
                        <a:gd name="T29" fmla="*/ 3 h 4"/>
                        <a:gd name="T30" fmla="*/ 2 w 3"/>
                        <a:gd name="T31" fmla="*/ 3 h 4"/>
                        <a:gd name="T32" fmla="*/ 2 w 3"/>
                        <a:gd name="T33" fmla="*/ 3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3" name="Freeform 3388"/>
                    <p:cNvSpPr>
                      <a:spLocks/>
                    </p:cNvSpPr>
                    <p:nvPr/>
                  </p:nvSpPr>
                  <p:spPr bwMode="auto">
                    <a:xfrm>
                      <a:off x="1103" y="361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1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4" name="Freeform 3389"/>
                    <p:cNvSpPr>
                      <a:spLocks/>
                    </p:cNvSpPr>
                    <p:nvPr/>
                  </p:nvSpPr>
                  <p:spPr bwMode="auto">
                    <a:xfrm>
                      <a:off x="1106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5" name="Freeform 3390"/>
                    <p:cNvSpPr>
                      <a:spLocks/>
                    </p:cNvSpPr>
                    <p:nvPr/>
                  </p:nvSpPr>
                  <p:spPr bwMode="auto">
                    <a:xfrm>
                      <a:off x="1106" y="361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1 w 3"/>
                        <a:gd name="T9" fmla="*/ 3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1 w 3"/>
                        <a:gd name="T41" fmla="*/ 0 h 3"/>
                        <a:gd name="T42" fmla="*/ 0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6" name="Freeform 3391"/>
                    <p:cNvSpPr>
                      <a:spLocks/>
                    </p:cNvSpPr>
                    <p:nvPr/>
                  </p:nvSpPr>
                  <p:spPr bwMode="auto">
                    <a:xfrm>
                      <a:off x="1110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1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7" name="Freeform 3392"/>
                    <p:cNvSpPr>
                      <a:spLocks/>
                    </p:cNvSpPr>
                    <p:nvPr/>
                  </p:nvSpPr>
                  <p:spPr bwMode="auto">
                    <a:xfrm>
                      <a:off x="1110" y="361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8" name="Freeform 3393"/>
                    <p:cNvSpPr>
                      <a:spLocks/>
                    </p:cNvSpPr>
                    <p:nvPr/>
                  </p:nvSpPr>
                  <p:spPr bwMode="auto">
                    <a:xfrm>
                      <a:off x="1112" y="3611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1 w 3"/>
                        <a:gd name="T3" fmla="*/ 4 h 4"/>
                        <a:gd name="T4" fmla="*/ 0 w 3"/>
                        <a:gd name="T5" fmla="*/ 4 h 4"/>
                        <a:gd name="T6" fmla="*/ 3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39" name="Freeform 3394"/>
                    <p:cNvSpPr>
                      <a:spLocks/>
                    </p:cNvSpPr>
                    <p:nvPr/>
                  </p:nvSpPr>
                  <p:spPr bwMode="auto">
                    <a:xfrm>
                      <a:off x="1116" y="361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0" name="Freeform 3395"/>
                    <p:cNvSpPr>
                      <a:spLocks/>
                    </p:cNvSpPr>
                    <p:nvPr/>
                  </p:nvSpPr>
                  <p:spPr bwMode="auto">
                    <a:xfrm>
                      <a:off x="1118" y="361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4 h 4"/>
                        <a:gd name="T2" fmla="*/ 2 w 4"/>
                        <a:gd name="T3" fmla="*/ 3 h 4"/>
                        <a:gd name="T4" fmla="*/ 3 w 4"/>
                        <a:gd name="T5" fmla="*/ 2 h 4"/>
                        <a:gd name="T6" fmla="*/ 3 w 4"/>
                        <a:gd name="T7" fmla="*/ 2 h 4"/>
                        <a:gd name="T8" fmla="*/ 2 w 4"/>
                        <a:gd name="T9" fmla="*/ 2 h 4"/>
                        <a:gd name="T10" fmla="*/ 2 w 4"/>
                        <a:gd name="T11" fmla="*/ 2 h 4"/>
                        <a:gd name="T12" fmla="*/ 2 w 4"/>
                        <a:gd name="T13" fmla="*/ 2 h 4"/>
                        <a:gd name="T14" fmla="*/ 2 w 4"/>
                        <a:gd name="T15" fmla="*/ 1 h 4"/>
                        <a:gd name="T16" fmla="*/ 0 w 4"/>
                        <a:gd name="T17" fmla="*/ 1 h 4"/>
                        <a:gd name="T18" fmla="*/ 0 w 4"/>
                        <a:gd name="T19" fmla="*/ 1 h 4"/>
                        <a:gd name="T20" fmla="*/ 2 w 4"/>
                        <a:gd name="T21" fmla="*/ 0 h 4"/>
                        <a:gd name="T22" fmla="*/ 2 w 4"/>
                        <a:gd name="T23" fmla="*/ 0 h 4"/>
                        <a:gd name="T24" fmla="*/ 2 w 4"/>
                        <a:gd name="T25" fmla="*/ 0 h 4"/>
                        <a:gd name="T26" fmla="*/ 2 w 4"/>
                        <a:gd name="T27" fmla="*/ 0 h 4"/>
                        <a:gd name="T28" fmla="*/ 3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0 h 4"/>
                        <a:gd name="T34" fmla="*/ 3 w 4"/>
                        <a:gd name="T35" fmla="*/ 0 h 4"/>
                        <a:gd name="T36" fmla="*/ 4 w 4"/>
                        <a:gd name="T37" fmla="*/ 0 h 4"/>
                        <a:gd name="T38" fmla="*/ 4 w 4"/>
                        <a:gd name="T39" fmla="*/ 1 h 4"/>
                        <a:gd name="T40" fmla="*/ 4 w 4"/>
                        <a:gd name="T41" fmla="*/ 1 h 4"/>
                        <a:gd name="T42" fmla="*/ 4 w 4"/>
                        <a:gd name="T43" fmla="*/ 1 h 4"/>
                        <a:gd name="T44" fmla="*/ 4 w 4"/>
                        <a:gd name="T45" fmla="*/ 1 h 4"/>
                        <a:gd name="T46" fmla="*/ 3 w 4"/>
                        <a:gd name="T47" fmla="*/ 2 h 4"/>
                        <a:gd name="T48" fmla="*/ 3 w 4"/>
                        <a:gd name="T49" fmla="*/ 2 h 4"/>
                        <a:gd name="T50" fmla="*/ 2 w 4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2" y="4"/>
                          </a:move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1" name="Freeform 3396"/>
                    <p:cNvSpPr>
                      <a:spLocks/>
                    </p:cNvSpPr>
                    <p:nvPr/>
                  </p:nvSpPr>
                  <p:spPr bwMode="auto">
                    <a:xfrm>
                      <a:off x="1120" y="361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1 h 2"/>
                        <a:gd name="T8" fmla="*/ 1 w 1"/>
                        <a:gd name="T9" fmla="*/ 1 h 2"/>
                        <a:gd name="T10" fmla="*/ 1 w 1"/>
                        <a:gd name="T11" fmla="*/ 1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1 h 2"/>
                        <a:gd name="T24" fmla="*/ 0 w 1"/>
                        <a:gd name="T25" fmla="*/ 1 h 2"/>
                        <a:gd name="T26" fmla="*/ 0 w 1"/>
                        <a:gd name="T27" fmla="*/ 1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2" name="Freeform 3397"/>
                    <p:cNvSpPr>
                      <a:spLocks/>
                    </p:cNvSpPr>
                    <p:nvPr/>
                  </p:nvSpPr>
                  <p:spPr bwMode="auto">
                    <a:xfrm>
                      <a:off x="1122" y="361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4 w 4"/>
                        <a:gd name="T27" fmla="*/ 2 h 4"/>
                        <a:gd name="T28" fmla="*/ 2 w 4"/>
                        <a:gd name="T29" fmla="*/ 3 h 4"/>
                        <a:gd name="T30" fmla="*/ 2 w 4"/>
                        <a:gd name="T31" fmla="*/ 3 h 4"/>
                        <a:gd name="T32" fmla="*/ 2 w 4"/>
                        <a:gd name="T33" fmla="*/ 3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3 h 4"/>
                        <a:gd name="T42" fmla="*/ 0 w 4"/>
                        <a:gd name="T43" fmla="*/ 3 h 4"/>
                        <a:gd name="T44" fmla="*/ 0 w 4"/>
                        <a:gd name="T45" fmla="*/ 3 h 4"/>
                        <a:gd name="T46" fmla="*/ 0 w 4"/>
                        <a:gd name="T47" fmla="*/ 2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3" name="Freeform 3398"/>
                    <p:cNvSpPr>
                      <a:spLocks/>
                    </p:cNvSpPr>
                    <p:nvPr/>
                  </p:nvSpPr>
                  <p:spPr bwMode="auto">
                    <a:xfrm>
                      <a:off x="1122" y="361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1 w 2"/>
                        <a:gd name="T3" fmla="*/ 2 h 3"/>
                        <a:gd name="T4" fmla="*/ 1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1 h 3"/>
                        <a:gd name="T44" fmla="*/ 1 w 2"/>
                        <a:gd name="T45" fmla="*/ 1 h 3"/>
                        <a:gd name="T46" fmla="*/ 1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4" name="Freeform 3399"/>
                    <p:cNvSpPr>
                      <a:spLocks/>
                    </p:cNvSpPr>
                    <p:nvPr/>
                  </p:nvSpPr>
                  <p:spPr bwMode="auto">
                    <a:xfrm>
                      <a:off x="1126" y="361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5" name="Freeform 3400"/>
                    <p:cNvSpPr>
                      <a:spLocks/>
                    </p:cNvSpPr>
                    <p:nvPr/>
                  </p:nvSpPr>
                  <p:spPr bwMode="auto">
                    <a:xfrm>
                      <a:off x="1126" y="361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6" name="Freeform 3401"/>
                    <p:cNvSpPr>
                      <a:spLocks/>
                    </p:cNvSpPr>
                    <p:nvPr/>
                  </p:nvSpPr>
                  <p:spPr bwMode="auto">
                    <a:xfrm>
                      <a:off x="1129" y="361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7" name="Freeform 3402"/>
                    <p:cNvSpPr>
                      <a:spLocks/>
                    </p:cNvSpPr>
                    <p:nvPr/>
                  </p:nvSpPr>
                  <p:spPr bwMode="auto">
                    <a:xfrm>
                      <a:off x="1129" y="361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1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8" name="Freeform 3403"/>
                    <p:cNvSpPr>
                      <a:spLocks/>
                    </p:cNvSpPr>
                    <p:nvPr/>
                  </p:nvSpPr>
                  <p:spPr bwMode="auto">
                    <a:xfrm>
                      <a:off x="1059" y="36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49" name="Freeform 340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1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0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5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1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2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0" name="Freeform 34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5" y="367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2 h 5"/>
                        <a:gd name="T16" fmla="*/ 0 w 2"/>
                        <a:gd name="T17" fmla="*/ 2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2 h 5"/>
                        <a:gd name="T36" fmla="*/ 1 w 2"/>
                        <a:gd name="T37" fmla="*/ 1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2 h 5"/>
                        <a:gd name="T44" fmla="*/ 1 w 2"/>
                        <a:gd name="T45" fmla="*/ 2 h 5"/>
                        <a:gd name="T46" fmla="*/ 1 w 2"/>
                        <a:gd name="T47" fmla="*/ 2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2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2 h 5"/>
                        <a:gd name="T72" fmla="*/ 1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1" name="Freeform 3406"/>
                    <p:cNvSpPr>
                      <a:spLocks/>
                    </p:cNvSpPr>
                    <p:nvPr/>
                  </p:nvSpPr>
                  <p:spPr bwMode="auto">
                    <a:xfrm>
                      <a:off x="1071" y="36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2" name="Freeform 3407"/>
                    <p:cNvSpPr>
                      <a:spLocks/>
                    </p:cNvSpPr>
                    <p:nvPr/>
                  </p:nvSpPr>
                  <p:spPr bwMode="auto">
                    <a:xfrm>
                      <a:off x="1072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3" name="Rectangle 34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673"/>
                      <a:ext cx="1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4" name="Freeform 34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7" y="36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4 w 4"/>
                        <a:gd name="T3" fmla="*/ 2 h 5"/>
                        <a:gd name="T4" fmla="*/ 4 w 4"/>
                        <a:gd name="T5" fmla="*/ 4 h 5"/>
                        <a:gd name="T6" fmla="*/ 2 w 4"/>
                        <a:gd name="T7" fmla="*/ 5 h 5"/>
                        <a:gd name="T8" fmla="*/ 1 w 4"/>
                        <a:gd name="T9" fmla="*/ 5 h 5"/>
                        <a:gd name="T10" fmla="*/ 0 w 4"/>
                        <a:gd name="T11" fmla="*/ 4 h 5"/>
                        <a:gd name="T12" fmla="*/ 0 w 4"/>
                        <a:gd name="T13" fmla="*/ 4 h 5"/>
                        <a:gd name="T14" fmla="*/ 1 w 4"/>
                        <a:gd name="T15" fmla="*/ 2 h 5"/>
                        <a:gd name="T16" fmla="*/ 1 w 4"/>
                        <a:gd name="T17" fmla="*/ 2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0 h 5"/>
                        <a:gd name="T24" fmla="*/ 1 w 4"/>
                        <a:gd name="T25" fmla="*/ 0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4 w 4"/>
                        <a:gd name="T31" fmla="*/ 1 h 5"/>
                        <a:gd name="T32" fmla="*/ 4 w 4"/>
                        <a:gd name="T33" fmla="*/ 1 h 5"/>
                        <a:gd name="T34" fmla="*/ 2 w 4"/>
                        <a:gd name="T35" fmla="*/ 2 h 5"/>
                        <a:gd name="T36" fmla="*/ 2 w 4"/>
                        <a:gd name="T37" fmla="*/ 1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2 h 5"/>
                        <a:gd name="T44" fmla="*/ 2 w 4"/>
                        <a:gd name="T45" fmla="*/ 2 h 5"/>
                        <a:gd name="T46" fmla="*/ 2 w 4"/>
                        <a:gd name="T47" fmla="*/ 2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2 w 4"/>
                        <a:gd name="T55" fmla="*/ 1 h 5"/>
                        <a:gd name="T56" fmla="*/ 1 w 4"/>
                        <a:gd name="T57" fmla="*/ 2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2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5" name="Freeform 3410"/>
                    <p:cNvSpPr>
                      <a:spLocks/>
                    </p:cNvSpPr>
                    <p:nvPr/>
                  </p:nvSpPr>
                  <p:spPr bwMode="auto">
                    <a:xfrm>
                      <a:off x="1081" y="36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6" name="Freeform 34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3" y="3672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3 h 4"/>
                        <a:gd name="T36" fmla="*/ 1 w 1"/>
                        <a:gd name="T37" fmla="*/ 3 h 4"/>
                        <a:gd name="T38" fmla="*/ 1 w 1"/>
                        <a:gd name="T39" fmla="*/ 3 h 4"/>
                        <a:gd name="T40" fmla="*/ 1 w 1"/>
                        <a:gd name="T41" fmla="*/ 3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1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7" name="Freeform 3412"/>
                    <p:cNvSpPr>
                      <a:spLocks/>
                    </p:cNvSpPr>
                    <p:nvPr/>
                  </p:nvSpPr>
                  <p:spPr bwMode="auto">
                    <a:xfrm>
                      <a:off x="1087" y="367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8" name="Freeform 341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9" y="367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4 h 5"/>
                        <a:gd name="T24" fmla="*/ 3 w 4"/>
                        <a:gd name="T25" fmla="*/ 1 h 5"/>
                        <a:gd name="T26" fmla="*/ 1 w 4"/>
                        <a:gd name="T27" fmla="*/ 4 h 5"/>
                        <a:gd name="T28" fmla="*/ 3 w 4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4"/>
                          </a:moveTo>
                          <a:lnTo>
                            <a:pt x="3" y="1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59" name="Freeform 341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5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2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0" name="Freeform 34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6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4 w 4"/>
                        <a:gd name="T25" fmla="*/ 2 h 5"/>
                        <a:gd name="T26" fmla="*/ 3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5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2 w 4"/>
                        <a:gd name="T87" fmla="*/ 1 h 5"/>
                        <a:gd name="T88" fmla="*/ 2 w 4"/>
                        <a:gd name="T89" fmla="*/ 1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0 w 4"/>
                        <a:gd name="T97" fmla="*/ 2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1" name="Freeform 34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0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5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2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2" name="Freeform 3417"/>
                    <p:cNvSpPr>
                      <a:spLocks/>
                    </p:cNvSpPr>
                    <p:nvPr/>
                  </p:nvSpPr>
                  <p:spPr bwMode="auto">
                    <a:xfrm>
                      <a:off x="1104" y="367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3" name="Freeform 3418"/>
                    <p:cNvSpPr>
                      <a:spLocks/>
                    </p:cNvSpPr>
                    <p:nvPr/>
                  </p:nvSpPr>
                  <p:spPr bwMode="auto">
                    <a:xfrm>
                      <a:off x="1106" y="367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1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4 h 5"/>
                        <a:gd name="T26" fmla="*/ 3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1 w 3"/>
                        <a:gd name="T49" fmla="*/ 4 h 5"/>
                        <a:gd name="T50" fmla="*/ 1 w 3"/>
                        <a:gd name="T51" fmla="*/ 4 h 5"/>
                        <a:gd name="T52" fmla="*/ 1 w 3"/>
                        <a:gd name="T53" fmla="*/ 5 h 5"/>
                        <a:gd name="T54" fmla="*/ 1 w 3"/>
                        <a:gd name="T55" fmla="*/ 4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1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0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4" name="Freeform 341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0" y="367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0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1 w 2"/>
                        <a:gd name="T71" fmla="*/ 4 h 5"/>
                        <a:gd name="T72" fmla="*/ 1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2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5" name="Freeform 342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2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3 w 4"/>
                        <a:gd name="T63" fmla="*/ 5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1 h 5"/>
                        <a:gd name="T86" fmla="*/ 3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2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966" name="Freeform 342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6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0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5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4 h 5"/>
                        <a:gd name="T74" fmla="*/ 2 w 4"/>
                        <a:gd name="T75" fmla="*/ 2 h 5"/>
                        <a:gd name="T76" fmla="*/ 2 w 4"/>
                        <a:gd name="T77" fmla="*/ 2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1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2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1" name="Group 3623"/>
                  <p:cNvGrpSpPr>
                    <a:grpSpLocks/>
                  </p:cNvGrpSpPr>
                  <p:nvPr/>
                </p:nvGrpSpPr>
                <p:grpSpPr bwMode="auto">
                  <a:xfrm>
                    <a:off x="665" y="3597"/>
                    <a:ext cx="455" cy="142"/>
                    <a:chOff x="665" y="3597"/>
                    <a:chExt cx="455" cy="142"/>
                  </a:xfrm>
                </p:grpSpPr>
                <p:sp>
                  <p:nvSpPr>
                    <p:cNvPr id="1567" name="Freeform 3423"/>
                    <p:cNvSpPr>
                      <a:spLocks/>
                    </p:cNvSpPr>
                    <p:nvPr/>
                  </p:nvSpPr>
                  <p:spPr bwMode="auto">
                    <a:xfrm>
                      <a:off x="1059" y="367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8" name="Freeform 3424"/>
                    <p:cNvSpPr>
                      <a:spLocks/>
                    </p:cNvSpPr>
                    <p:nvPr/>
                  </p:nvSpPr>
                  <p:spPr bwMode="auto">
                    <a:xfrm>
                      <a:off x="1061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9" name="Freeform 3425"/>
                    <p:cNvSpPr>
                      <a:spLocks/>
                    </p:cNvSpPr>
                    <p:nvPr/>
                  </p:nvSpPr>
                  <p:spPr bwMode="auto">
                    <a:xfrm>
                      <a:off x="1061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1 w 3"/>
                        <a:gd name="T5" fmla="*/ 3 h 4"/>
                        <a:gd name="T6" fmla="*/ 1 w 3"/>
                        <a:gd name="T7" fmla="*/ 3 h 4"/>
                        <a:gd name="T8" fmla="*/ 1 w 3"/>
                        <a:gd name="T9" fmla="*/ 3 h 4"/>
                        <a:gd name="T10" fmla="*/ 1 w 3"/>
                        <a:gd name="T11" fmla="*/ 3 h 4"/>
                        <a:gd name="T12" fmla="*/ 1 w 3"/>
                        <a:gd name="T13" fmla="*/ 4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0" name="Freeform 3426"/>
                    <p:cNvSpPr>
                      <a:spLocks/>
                    </p:cNvSpPr>
                    <p:nvPr/>
                  </p:nvSpPr>
                  <p:spPr bwMode="auto">
                    <a:xfrm>
                      <a:off x="1065" y="367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2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1" name="Freeform 3427"/>
                    <p:cNvSpPr>
                      <a:spLocks/>
                    </p:cNvSpPr>
                    <p:nvPr/>
                  </p:nvSpPr>
                  <p:spPr bwMode="auto">
                    <a:xfrm>
                      <a:off x="1065" y="367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0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0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2" name="Freeform 3428"/>
                    <p:cNvSpPr>
                      <a:spLocks/>
                    </p:cNvSpPr>
                    <p:nvPr/>
                  </p:nvSpPr>
                  <p:spPr bwMode="auto">
                    <a:xfrm>
                      <a:off x="1065" y="367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2 h 2"/>
                        <a:gd name="T8" fmla="*/ 0 w 2"/>
                        <a:gd name="T9" fmla="*/ 2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2 h 2"/>
                        <a:gd name="T28" fmla="*/ 2 w 2"/>
                        <a:gd name="T29" fmla="*/ 2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3" name="Freeform 3429"/>
                    <p:cNvSpPr>
                      <a:spLocks/>
                    </p:cNvSpPr>
                    <p:nvPr/>
                  </p:nvSpPr>
                  <p:spPr bwMode="auto">
                    <a:xfrm>
                      <a:off x="1071" y="367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0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4" name="Freeform 3430"/>
                    <p:cNvSpPr>
                      <a:spLocks/>
                    </p:cNvSpPr>
                    <p:nvPr/>
                  </p:nvSpPr>
                  <p:spPr bwMode="auto">
                    <a:xfrm>
                      <a:off x="1072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5" name="Rectangle 34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6" y="3673"/>
                      <a:ext cx="1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6" name="Freeform 3432"/>
                    <p:cNvSpPr>
                      <a:spLocks/>
                    </p:cNvSpPr>
                    <p:nvPr/>
                  </p:nvSpPr>
                  <p:spPr bwMode="auto">
                    <a:xfrm>
                      <a:off x="1077" y="3671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2 w 4"/>
                        <a:gd name="T3" fmla="*/ 2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2 w 4"/>
                        <a:gd name="T13" fmla="*/ 4 h 5"/>
                        <a:gd name="T14" fmla="*/ 2 w 4"/>
                        <a:gd name="T15" fmla="*/ 5 h 5"/>
                        <a:gd name="T16" fmla="*/ 2 w 4"/>
                        <a:gd name="T17" fmla="*/ 5 h 5"/>
                        <a:gd name="T18" fmla="*/ 1 w 4"/>
                        <a:gd name="T19" fmla="*/ 5 h 5"/>
                        <a:gd name="T20" fmla="*/ 1 w 4"/>
                        <a:gd name="T21" fmla="*/ 4 h 5"/>
                        <a:gd name="T22" fmla="*/ 0 w 4"/>
                        <a:gd name="T23" fmla="*/ 4 h 5"/>
                        <a:gd name="T24" fmla="*/ 0 w 4"/>
                        <a:gd name="T25" fmla="*/ 4 h 5"/>
                        <a:gd name="T26" fmla="*/ 0 w 4"/>
                        <a:gd name="T27" fmla="*/ 4 h 5"/>
                        <a:gd name="T28" fmla="*/ 0 w 4"/>
                        <a:gd name="T29" fmla="*/ 2 h 5"/>
                        <a:gd name="T30" fmla="*/ 1 w 4"/>
                        <a:gd name="T31" fmla="*/ 2 h 5"/>
                        <a:gd name="T32" fmla="*/ 1 w 4"/>
                        <a:gd name="T33" fmla="*/ 2 h 5"/>
                        <a:gd name="T34" fmla="*/ 1 w 4"/>
                        <a:gd name="T35" fmla="*/ 2 h 5"/>
                        <a:gd name="T36" fmla="*/ 1 w 4"/>
                        <a:gd name="T37" fmla="*/ 2 h 5"/>
                        <a:gd name="T38" fmla="*/ 1 w 4"/>
                        <a:gd name="T39" fmla="*/ 1 h 5"/>
                        <a:gd name="T40" fmla="*/ 0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1 h 5"/>
                        <a:gd name="T46" fmla="*/ 1 w 4"/>
                        <a:gd name="T47" fmla="*/ 0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2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0 h 5"/>
                        <a:gd name="T58" fmla="*/ 2 w 4"/>
                        <a:gd name="T59" fmla="*/ 0 h 5"/>
                        <a:gd name="T60" fmla="*/ 2 w 4"/>
                        <a:gd name="T61" fmla="*/ 1 h 5"/>
                        <a:gd name="T62" fmla="*/ 4 w 4"/>
                        <a:gd name="T63" fmla="*/ 1 h 5"/>
                        <a:gd name="T64" fmla="*/ 4 w 4"/>
                        <a:gd name="T65" fmla="*/ 1 h 5"/>
                        <a:gd name="T66" fmla="*/ 4 w 4"/>
                        <a:gd name="T67" fmla="*/ 1 h 5"/>
                        <a:gd name="T68" fmla="*/ 2 w 4"/>
                        <a:gd name="T69" fmla="*/ 2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7" name="Freeform 3433"/>
                    <p:cNvSpPr>
                      <a:spLocks/>
                    </p:cNvSpPr>
                    <p:nvPr/>
                  </p:nvSpPr>
                  <p:spPr bwMode="auto">
                    <a:xfrm>
                      <a:off x="1078" y="36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8" name="Freeform 3434"/>
                    <p:cNvSpPr>
                      <a:spLocks/>
                    </p:cNvSpPr>
                    <p:nvPr/>
                  </p:nvSpPr>
                  <p:spPr bwMode="auto">
                    <a:xfrm>
                      <a:off x="1078" y="367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2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2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79" name="Freeform 3435"/>
                    <p:cNvSpPr>
                      <a:spLocks/>
                    </p:cNvSpPr>
                    <p:nvPr/>
                  </p:nvSpPr>
                  <p:spPr bwMode="auto">
                    <a:xfrm>
                      <a:off x="1081" y="367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2 h 6"/>
                        <a:gd name="T12" fmla="*/ 1 w 1"/>
                        <a:gd name="T13" fmla="*/ 2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0" name="Freeform 3436"/>
                    <p:cNvSpPr>
                      <a:spLocks/>
                    </p:cNvSpPr>
                    <p:nvPr/>
                  </p:nvSpPr>
                  <p:spPr bwMode="auto">
                    <a:xfrm>
                      <a:off x="1083" y="367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1" name="Freeform 3437"/>
                    <p:cNvSpPr>
                      <a:spLocks/>
                    </p:cNvSpPr>
                    <p:nvPr/>
                  </p:nvSpPr>
                  <p:spPr bwMode="auto">
                    <a:xfrm>
                      <a:off x="1083" y="367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2" name="Freeform 3438"/>
                    <p:cNvSpPr>
                      <a:spLocks/>
                    </p:cNvSpPr>
                    <p:nvPr/>
                  </p:nvSpPr>
                  <p:spPr bwMode="auto">
                    <a:xfrm>
                      <a:off x="1087" y="367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3" name="Freeform 3439"/>
                    <p:cNvSpPr>
                      <a:spLocks/>
                    </p:cNvSpPr>
                    <p:nvPr/>
                  </p:nvSpPr>
                  <p:spPr bwMode="auto">
                    <a:xfrm>
                      <a:off x="1089" y="3671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4" name="Freeform 3440"/>
                    <p:cNvSpPr>
                      <a:spLocks/>
                    </p:cNvSpPr>
                    <p:nvPr/>
                  </p:nvSpPr>
                  <p:spPr bwMode="auto">
                    <a:xfrm>
                      <a:off x="1090" y="3672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3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2 w 2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3"/>
                        <a:gd name="T14" fmla="*/ 2 w 2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3">
                          <a:moveTo>
                            <a:pt x="2" y="3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5" name="Freeform 3441"/>
                    <p:cNvSpPr>
                      <a:spLocks/>
                    </p:cNvSpPr>
                    <p:nvPr/>
                  </p:nvSpPr>
                  <p:spPr bwMode="auto">
                    <a:xfrm>
                      <a:off x="1093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6" name="Freeform 3442"/>
                    <p:cNvSpPr>
                      <a:spLocks/>
                    </p:cNvSpPr>
                    <p:nvPr/>
                  </p:nvSpPr>
                  <p:spPr bwMode="auto">
                    <a:xfrm>
                      <a:off x="1094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3 h 4"/>
                        <a:gd name="T10" fmla="*/ 0 w 1"/>
                        <a:gd name="T11" fmla="*/ 3 h 4"/>
                        <a:gd name="T12" fmla="*/ 0 w 1"/>
                        <a:gd name="T13" fmla="*/ 4 h 4"/>
                        <a:gd name="T14" fmla="*/ 1 w 1"/>
                        <a:gd name="T15" fmla="*/ 3 h 4"/>
                        <a:gd name="T16" fmla="*/ 1 w 1"/>
                        <a:gd name="T17" fmla="*/ 3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7" name="Freeform 3443"/>
                    <p:cNvSpPr>
                      <a:spLocks/>
                    </p:cNvSpPr>
                    <p:nvPr/>
                  </p:nvSpPr>
                  <p:spPr bwMode="auto">
                    <a:xfrm>
                      <a:off x="1096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3 w 4"/>
                        <a:gd name="T21" fmla="*/ 1 h 5"/>
                        <a:gd name="T22" fmla="*/ 3 w 4"/>
                        <a:gd name="T23" fmla="*/ 1 h 5"/>
                        <a:gd name="T24" fmla="*/ 4 w 4"/>
                        <a:gd name="T25" fmla="*/ 2 h 5"/>
                        <a:gd name="T26" fmla="*/ 3 w 4"/>
                        <a:gd name="T27" fmla="*/ 4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8" name="Freeform 3444"/>
                    <p:cNvSpPr>
                      <a:spLocks/>
                    </p:cNvSpPr>
                    <p:nvPr/>
                  </p:nvSpPr>
                  <p:spPr bwMode="auto">
                    <a:xfrm>
                      <a:off x="1096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3 h 4"/>
                        <a:gd name="T10" fmla="*/ 2 w 3"/>
                        <a:gd name="T11" fmla="*/ 3 h 4"/>
                        <a:gd name="T12" fmla="*/ 2 w 3"/>
                        <a:gd name="T13" fmla="*/ 4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0 h 4"/>
                        <a:gd name="T44" fmla="*/ 2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89" name="Freeform 3445"/>
                    <p:cNvSpPr>
                      <a:spLocks/>
                    </p:cNvSpPr>
                    <p:nvPr/>
                  </p:nvSpPr>
                  <p:spPr bwMode="auto">
                    <a:xfrm>
                      <a:off x="1100" y="367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1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0" name="Freeform 3446"/>
                    <p:cNvSpPr>
                      <a:spLocks/>
                    </p:cNvSpPr>
                    <p:nvPr/>
                  </p:nvSpPr>
                  <p:spPr bwMode="auto">
                    <a:xfrm>
                      <a:off x="1100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1 w 3"/>
                        <a:gd name="T9" fmla="*/ 3 h 4"/>
                        <a:gd name="T10" fmla="*/ 1 w 3"/>
                        <a:gd name="T11" fmla="*/ 3 h 4"/>
                        <a:gd name="T12" fmla="*/ 1 w 3"/>
                        <a:gd name="T13" fmla="*/ 4 h 4"/>
                        <a:gd name="T14" fmla="*/ 1 w 3"/>
                        <a:gd name="T15" fmla="*/ 3 h 4"/>
                        <a:gd name="T16" fmla="*/ 1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3 w 3"/>
                        <a:gd name="T27" fmla="*/ 1 h 4"/>
                        <a:gd name="T28" fmla="*/ 3 w 3"/>
                        <a:gd name="T29" fmla="*/ 0 h 4"/>
                        <a:gd name="T30" fmla="*/ 3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1" name="Freeform 3447"/>
                    <p:cNvSpPr>
                      <a:spLocks/>
                    </p:cNvSpPr>
                    <p:nvPr/>
                  </p:nvSpPr>
                  <p:spPr bwMode="auto">
                    <a:xfrm>
                      <a:off x="1104" y="367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2" name="Freeform 3448"/>
                    <p:cNvSpPr>
                      <a:spLocks/>
                    </p:cNvSpPr>
                    <p:nvPr/>
                  </p:nvSpPr>
                  <p:spPr bwMode="auto">
                    <a:xfrm>
                      <a:off x="1106" y="3671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2 h 5"/>
                        <a:gd name="T8" fmla="*/ 1 w 3"/>
                        <a:gd name="T9" fmla="*/ 2 h 5"/>
                        <a:gd name="T10" fmla="*/ 1 w 3"/>
                        <a:gd name="T11" fmla="*/ 1 h 5"/>
                        <a:gd name="T12" fmla="*/ 3 w 3"/>
                        <a:gd name="T13" fmla="*/ 2 h 5"/>
                        <a:gd name="T14" fmla="*/ 3 w 3"/>
                        <a:gd name="T15" fmla="*/ 2 h 5"/>
                        <a:gd name="T16" fmla="*/ 3 w 3"/>
                        <a:gd name="T17" fmla="*/ 2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4 h 5"/>
                        <a:gd name="T26" fmla="*/ 3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1 w 3"/>
                        <a:gd name="T49" fmla="*/ 4 h 5"/>
                        <a:gd name="T50" fmla="*/ 1 w 3"/>
                        <a:gd name="T51" fmla="*/ 4 h 5"/>
                        <a:gd name="T52" fmla="*/ 1 w 3"/>
                        <a:gd name="T53" fmla="*/ 5 h 5"/>
                        <a:gd name="T54" fmla="*/ 1 w 3"/>
                        <a:gd name="T55" fmla="*/ 4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1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0 w 3"/>
                        <a:gd name="T73" fmla="*/ 2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3" name="Freeform 3449"/>
                    <p:cNvSpPr>
                      <a:spLocks/>
                    </p:cNvSpPr>
                    <p:nvPr/>
                  </p:nvSpPr>
                  <p:spPr bwMode="auto">
                    <a:xfrm>
                      <a:off x="1110" y="367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4" name="Freeform 3450"/>
                    <p:cNvSpPr>
                      <a:spLocks/>
                    </p:cNvSpPr>
                    <p:nvPr/>
                  </p:nvSpPr>
                  <p:spPr bwMode="auto">
                    <a:xfrm>
                      <a:off x="1110" y="367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2 h 2"/>
                        <a:gd name="T10" fmla="*/ 0 w 2"/>
                        <a:gd name="T11" fmla="*/ 2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0 h 2"/>
                        <a:gd name="T28" fmla="*/ 1 w 2"/>
                        <a:gd name="T29" fmla="*/ 0 h 2"/>
                        <a:gd name="T30" fmla="*/ 1 w 2"/>
                        <a:gd name="T31" fmla="*/ 0 h 2"/>
                        <a:gd name="T32" fmla="*/ 1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5" name="Freeform 3451"/>
                    <p:cNvSpPr>
                      <a:spLocks/>
                    </p:cNvSpPr>
                    <p:nvPr/>
                  </p:nvSpPr>
                  <p:spPr bwMode="auto">
                    <a:xfrm>
                      <a:off x="1112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3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6" name="Freeform 3452"/>
                    <p:cNvSpPr>
                      <a:spLocks/>
                    </p:cNvSpPr>
                    <p:nvPr/>
                  </p:nvSpPr>
                  <p:spPr bwMode="auto">
                    <a:xfrm>
                      <a:off x="1113" y="36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3 h 4"/>
                        <a:gd name="T10" fmla="*/ 0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7" name="Freeform 3453"/>
                    <p:cNvSpPr>
                      <a:spLocks/>
                    </p:cNvSpPr>
                    <p:nvPr/>
                  </p:nvSpPr>
                  <p:spPr bwMode="auto">
                    <a:xfrm>
                      <a:off x="1116" y="367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8" name="Freeform 3454"/>
                    <p:cNvSpPr>
                      <a:spLocks/>
                    </p:cNvSpPr>
                    <p:nvPr/>
                  </p:nvSpPr>
                  <p:spPr bwMode="auto">
                    <a:xfrm>
                      <a:off x="1116" y="36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1 w 2"/>
                        <a:gd name="T13" fmla="*/ 4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99" name="Freeform 3455"/>
                    <p:cNvSpPr>
                      <a:spLocks/>
                    </p:cNvSpPr>
                    <p:nvPr/>
                  </p:nvSpPr>
                  <p:spPr bwMode="auto">
                    <a:xfrm>
                      <a:off x="1061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5 h 5"/>
                        <a:gd name="T6" fmla="*/ 0 w 3"/>
                        <a:gd name="T7" fmla="*/ 3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0" name="Freeform 34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5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3 h 5"/>
                        <a:gd name="T36" fmla="*/ 1 w 2"/>
                        <a:gd name="T37" fmla="*/ 5 h 5"/>
                        <a:gd name="T38" fmla="*/ 1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3 h 5"/>
                        <a:gd name="T56" fmla="*/ 0 w 2"/>
                        <a:gd name="T57" fmla="*/ 3 h 5"/>
                        <a:gd name="T58" fmla="*/ 1 w 2"/>
                        <a:gd name="T59" fmla="*/ 3 h 5"/>
                        <a:gd name="T60" fmla="*/ 1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1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0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0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1" name="Freeform 345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3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0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0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0 w 2"/>
                        <a:gd name="T51" fmla="*/ 5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2 w 2"/>
                        <a:gd name="T61" fmla="*/ 1 h 5"/>
                        <a:gd name="T62" fmla="*/ 1 w 2"/>
                        <a:gd name="T63" fmla="*/ 1 h 5"/>
                        <a:gd name="T64" fmla="*/ 1 w 2"/>
                        <a:gd name="T65" fmla="*/ 0 h 5"/>
                        <a:gd name="T66" fmla="*/ 1 w 2"/>
                        <a:gd name="T67" fmla="*/ 0 h 5"/>
                        <a:gd name="T68" fmla="*/ 1 w 2"/>
                        <a:gd name="T69" fmla="*/ 0 h 5"/>
                        <a:gd name="T70" fmla="*/ 0 w 2"/>
                        <a:gd name="T71" fmla="*/ 0 h 5"/>
                        <a:gd name="T72" fmla="*/ 0 w 2"/>
                        <a:gd name="T73" fmla="*/ 0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0 w 2"/>
                        <a:gd name="T79" fmla="*/ 1 h 5"/>
                        <a:gd name="T80" fmla="*/ 0 w 2"/>
                        <a:gd name="T81" fmla="*/ 1 h 5"/>
                        <a:gd name="T82" fmla="*/ 0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5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2" name="Freeform 3458"/>
                    <p:cNvSpPr>
                      <a:spLocks/>
                    </p:cNvSpPr>
                    <p:nvPr/>
                  </p:nvSpPr>
                  <p:spPr bwMode="auto">
                    <a:xfrm>
                      <a:off x="1073" y="371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0 h 5"/>
                        <a:gd name="T6" fmla="*/ 2 w 2"/>
                        <a:gd name="T7" fmla="*/ 1 h 5"/>
                        <a:gd name="T8" fmla="*/ 2 w 2"/>
                        <a:gd name="T9" fmla="*/ 2 h 5"/>
                        <a:gd name="T10" fmla="*/ 2 w 2"/>
                        <a:gd name="T11" fmla="*/ 2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5 h 5"/>
                        <a:gd name="T18" fmla="*/ 2 w 2"/>
                        <a:gd name="T19" fmla="*/ 5 h 5"/>
                        <a:gd name="T20" fmla="*/ 2 w 2"/>
                        <a:gd name="T21" fmla="*/ 5 h 5"/>
                        <a:gd name="T22" fmla="*/ 0 w 2"/>
                        <a:gd name="T23" fmla="*/ 5 h 5"/>
                        <a:gd name="T24" fmla="*/ 0 w 2"/>
                        <a:gd name="T25" fmla="*/ 3 h 5"/>
                        <a:gd name="T26" fmla="*/ 0 w 2"/>
                        <a:gd name="T27" fmla="*/ 3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0 w 2"/>
                        <a:gd name="T33" fmla="*/ 1 h 5"/>
                        <a:gd name="T34" fmla="*/ 0 w 2"/>
                        <a:gd name="T35" fmla="*/ 0 h 5"/>
                        <a:gd name="T36" fmla="*/ 2 w 2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3" name="Freeform 3459"/>
                    <p:cNvSpPr>
                      <a:spLocks/>
                    </p:cNvSpPr>
                    <p:nvPr/>
                  </p:nvSpPr>
                  <p:spPr bwMode="auto">
                    <a:xfrm>
                      <a:off x="1076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4" name="Rectangle 34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8" y="3718"/>
                      <a:ext cx="3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5" name="Freeform 34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1" y="371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1 w 2"/>
                        <a:gd name="T9" fmla="*/ 3 h 5"/>
                        <a:gd name="T10" fmla="*/ 0 w 2"/>
                        <a:gd name="T11" fmla="*/ 3 h 5"/>
                        <a:gd name="T12" fmla="*/ 0 w 2"/>
                        <a:gd name="T13" fmla="*/ 2 h 5"/>
                        <a:gd name="T14" fmla="*/ 0 w 2"/>
                        <a:gd name="T15" fmla="*/ 2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2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1 h 5"/>
                        <a:gd name="T36" fmla="*/ 1 w 2"/>
                        <a:gd name="T37" fmla="*/ 0 h 5"/>
                        <a:gd name="T38" fmla="*/ 1 w 2"/>
                        <a:gd name="T39" fmla="*/ 0 h 5"/>
                        <a:gd name="T40" fmla="*/ 1 w 2"/>
                        <a:gd name="T41" fmla="*/ 1 h 5"/>
                        <a:gd name="T42" fmla="*/ 1 w 2"/>
                        <a:gd name="T43" fmla="*/ 1 h 5"/>
                        <a:gd name="T44" fmla="*/ 1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2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1 w 2"/>
                        <a:gd name="T63" fmla="*/ 3 h 5"/>
                        <a:gd name="T64" fmla="*/ 1 w 2"/>
                        <a:gd name="T65" fmla="*/ 3 h 5"/>
                        <a:gd name="T66" fmla="*/ 2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2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6" name="Freeform 3462"/>
                    <p:cNvSpPr>
                      <a:spLocks/>
                    </p:cNvSpPr>
                    <p:nvPr/>
                  </p:nvSpPr>
                  <p:spPr bwMode="auto">
                    <a:xfrm>
                      <a:off x="1084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2 w 2"/>
                        <a:gd name="T23" fmla="*/ 0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7" name="Freeform 34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7" y="3717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1 w 1"/>
                        <a:gd name="T7" fmla="*/ 0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0 w 1"/>
                        <a:gd name="T13" fmla="*/ 0 h 2"/>
                        <a:gd name="T14" fmla="*/ 0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w 1"/>
                        <a:gd name="T35" fmla="*/ 2 h 2"/>
                        <a:gd name="T36" fmla="*/ 0 w 1"/>
                        <a:gd name="T37" fmla="*/ 2 h 2"/>
                        <a:gd name="T38" fmla="*/ 0 w 1"/>
                        <a:gd name="T39" fmla="*/ 2 h 2"/>
                        <a:gd name="T40" fmla="*/ 1 w 1"/>
                        <a:gd name="T41" fmla="*/ 2 h 2"/>
                        <a:gd name="T42" fmla="*/ 1 w 1"/>
                        <a:gd name="T43" fmla="*/ 2 h 2"/>
                        <a:gd name="T44" fmla="*/ 1 w 1"/>
                        <a:gd name="T45" fmla="*/ 2 h 2"/>
                        <a:gd name="T46" fmla="*/ 0 w 1"/>
                        <a:gd name="T47" fmla="*/ 2 h 2"/>
                        <a:gd name="T48" fmla="*/ 0 w 1"/>
                        <a:gd name="T49" fmla="*/ 2 h 2"/>
                        <a:gd name="T50" fmla="*/ 0 w 1"/>
                        <a:gd name="T51" fmla="*/ 2 h 2"/>
                        <a:gd name="T52" fmla="*/ 0 w 1"/>
                        <a:gd name="T53" fmla="*/ 2 h 2"/>
                        <a:gd name="T54" fmla="*/ 0 w 1"/>
                        <a:gd name="T55" fmla="*/ 2 h 2"/>
                        <a:gd name="T56" fmla="*/ 0 w 1"/>
                        <a:gd name="T57" fmla="*/ 2 h 2"/>
                        <a:gd name="T58" fmla="*/ 0 w 1"/>
                        <a:gd name="T59" fmla="*/ 2 h 2"/>
                        <a:gd name="T60" fmla="*/ 0 w 1"/>
                        <a:gd name="T61" fmla="*/ 2 h 2"/>
                        <a:gd name="T62" fmla="*/ 0 w 1"/>
                        <a:gd name="T63" fmla="*/ 2 h 2"/>
                        <a:gd name="T64" fmla="*/ 0 w 1"/>
                        <a:gd name="T65" fmla="*/ 2 h 2"/>
                        <a:gd name="T66" fmla="*/ 0 w 1"/>
                        <a:gd name="T67" fmla="*/ 2 h 2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2"/>
                        <a:gd name="T104" fmla="*/ 1 w 1"/>
                        <a:gd name="T105" fmla="*/ 2 h 2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8" name="Freeform 3464"/>
                    <p:cNvSpPr>
                      <a:spLocks/>
                    </p:cNvSpPr>
                    <p:nvPr/>
                  </p:nvSpPr>
                  <p:spPr bwMode="auto">
                    <a:xfrm>
                      <a:off x="1089" y="3716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1 w 4"/>
                        <a:gd name="T3" fmla="*/ 1 h 5"/>
                        <a:gd name="T4" fmla="*/ 1 w 4"/>
                        <a:gd name="T5" fmla="*/ 0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1 h 5"/>
                        <a:gd name="T26" fmla="*/ 3 w 4"/>
                        <a:gd name="T27" fmla="*/ 1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2 h 5"/>
                        <a:gd name="T36" fmla="*/ 4 w 4"/>
                        <a:gd name="T37" fmla="*/ 3 h 5"/>
                        <a:gd name="T38" fmla="*/ 4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5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0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1 w 4"/>
                        <a:gd name="T85" fmla="*/ 2 h 5"/>
                        <a:gd name="T86" fmla="*/ 1 w 4"/>
                        <a:gd name="T87" fmla="*/ 1 h 5"/>
                        <a:gd name="T88" fmla="*/ 3 w 4"/>
                        <a:gd name="T89" fmla="*/ 1 h 5"/>
                        <a:gd name="T90" fmla="*/ 3 w 4"/>
                        <a:gd name="T91" fmla="*/ 1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0 h 5"/>
                        <a:gd name="T104" fmla="*/ 3 w 4"/>
                        <a:gd name="T105" fmla="*/ 0 h 5"/>
                        <a:gd name="T106" fmla="*/ 3 w 4"/>
                        <a:gd name="T107" fmla="*/ 0 h 5"/>
                        <a:gd name="T108" fmla="*/ 1 w 4"/>
                        <a:gd name="T109" fmla="*/ 0 h 5"/>
                        <a:gd name="T110" fmla="*/ 1 w 4"/>
                        <a:gd name="T111" fmla="*/ 0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09" name="Freeform 34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3" y="3716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3 h 5"/>
                        <a:gd name="T4" fmla="*/ 2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0 h 5"/>
                        <a:gd name="T22" fmla="*/ 1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0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5 h 5"/>
                        <a:gd name="T52" fmla="*/ 1 w 2"/>
                        <a:gd name="T53" fmla="*/ 2 h 5"/>
                        <a:gd name="T54" fmla="*/ 2 w 2"/>
                        <a:gd name="T55" fmla="*/ 2 h 5"/>
                        <a:gd name="T56" fmla="*/ 2 w 2"/>
                        <a:gd name="T57" fmla="*/ 1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0 h 5"/>
                        <a:gd name="T66" fmla="*/ 2 w 2"/>
                        <a:gd name="T67" fmla="*/ 0 h 5"/>
                        <a:gd name="T68" fmla="*/ 1 w 2"/>
                        <a:gd name="T69" fmla="*/ 0 h 5"/>
                        <a:gd name="T70" fmla="*/ 1 w 2"/>
                        <a:gd name="T71" fmla="*/ 0 h 5"/>
                        <a:gd name="T72" fmla="*/ 1 w 2"/>
                        <a:gd name="T73" fmla="*/ 0 h 5"/>
                        <a:gd name="T74" fmla="*/ 1 w 2"/>
                        <a:gd name="T75" fmla="*/ 1 h 5"/>
                        <a:gd name="T76" fmla="*/ 1 w 2"/>
                        <a:gd name="T77" fmla="*/ 1 h 5"/>
                        <a:gd name="T78" fmla="*/ 1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  <a:close/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0" name="Freeform 346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6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3 h 5"/>
                        <a:gd name="T36" fmla="*/ 2 w 3"/>
                        <a:gd name="T37" fmla="*/ 5 h 5"/>
                        <a:gd name="T38" fmla="*/ 2 w 3"/>
                        <a:gd name="T39" fmla="*/ 3 h 5"/>
                        <a:gd name="T40" fmla="*/ 2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3 h 5"/>
                        <a:gd name="T56" fmla="*/ 2 w 3"/>
                        <a:gd name="T57" fmla="*/ 3 h 5"/>
                        <a:gd name="T58" fmla="*/ 2 w 3"/>
                        <a:gd name="T59" fmla="*/ 3 h 5"/>
                        <a:gd name="T60" fmla="*/ 2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3 w 3"/>
                        <a:gd name="T67" fmla="*/ 3 h 5"/>
                        <a:gd name="T68" fmla="*/ 3 w 3"/>
                        <a:gd name="T69" fmla="*/ 3 h 5"/>
                        <a:gd name="T70" fmla="*/ 3 w 3"/>
                        <a:gd name="T71" fmla="*/ 3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0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2 w 3"/>
                        <a:gd name="T89" fmla="*/ 0 h 5"/>
                        <a:gd name="T90" fmla="*/ 2 w 3"/>
                        <a:gd name="T91" fmla="*/ 0 h 5"/>
                        <a:gd name="T92" fmla="*/ 2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1" name="Freeform 3467"/>
                    <p:cNvSpPr>
                      <a:spLocks/>
                    </p:cNvSpPr>
                    <p:nvPr/>
                  </p:nvSpPr>
                  <p:spPr bwMode="auto">
                    <a:xfrm>
                      <a:off x="1100" y="371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2" name="Freeform 3468"/>
                    <p:cNvSpPr>
                      <a:spLocks/>
                    </p:cNvSpPr>
                    <p:nvPr/>
                  </p:nvSpPr>
                  <p:spPr bwMode="auto">
                    <a:xfrm>
                      <a:off x="1103" y="371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1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2 w 2"/>
                        <a:gd name="T39" fmla="*/ 2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3" name="Freeform 3469"/>
                    <p:cNvSpPr>
                      <a:spLocks/>
                    </p:cNvSpPr>
                    <p:nvPr/>
                  </p:nvSpPr>
                  <p:spPr bwMode="auto">
                    <a:xfrm>
                      <a:off x="1106" y="371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2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1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4" name="Freeform 34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09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3 h 5"/>
                        <a:gd name="T56" fmla="*/ 1 w 3"/>
                        <a:gd name="T57" fmla="*/ 3 h 5"/>
                        <a:gd name="T58" fmla="*/ 1 w 3"/>
                        <a:gd name="T59" fmla="*/ 3 h 5"/>
                        <a:gd name="T60" fmla="*/ 1 w 3"/>
                        <a:gd name="T61" fmla="*/ 3 h 5"/>
                        <a:gd name="T62" fmla="*/ 2 w 3"/>
                        <a:gd name="T63" fmla="*/ 3 h 5"/>
                        <a:gd name="T64" fmla="*/ 2 w 3"/>
                        <a:gd name="T65" fmla="*/ 3 h 5"/>
                        <a:gd name="T66" fmla="*/ 2 w 3"/>
                        <a:gd name="T67" fmla="*/ 3 h 5"/>
                        <a:gd name="T68" fmla="*/ 2 w 3"/>
                        <a:gd name="T69" fmla="*/ 3 h 5"/>
                        <a:gd name="T70" fmla="*/ 2 w 3"/>
                        <a:gd name="T71" fmla="*/ 3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0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5" name="Freeform 34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12" y="371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3 h 5"/>
                        <a:gd name="T36" fmla="*/ 1 w 4"/>
                        <a:gd name="T37" fmla="*/ 5 h 5"/>
                        <a:gd name="T38" fmla="*/ 1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6" name="Freeform 3472"/>
                    <p:cNvSpPr>
                      <a:spLocks/>
                    </p:cNvSpPr>
                    <p:nvPr/>
                  </p:nvSpPr>
                  <p:spPr bwMode="auto">
                    <a:xfrm>
                      <a:off x="1061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5 h 5"/>
                        <a:gd name="T6" fmla="*/ 0 w 3"/>
                        <a:gd name="T7" fmla="*/ 3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5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7" name="Freeform 3473"/>
                    <p:cNvSpPr>
                      <a:spLocks/>
                    </p:cNvSpPr>
                    <p:nvPr/>
                  </p:nvSpPr>
                  <p:spPr bwMode="auto">
                    <a:xfrm>
                      <a:off x="1065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2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1 w 2"/>
                        <a:gd name="T35" fmla="*/ 3 h 5"/>
                        <a:gd name="T36" fmla="*/ 1 w 2"/>
                        <a:gd name="T37" fmla="*/ 5 h 5"/>
                        <a:gd name="T38" fmla="*/ 1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3 h 5"/>
                        <a:gd name="T44" fmla="*/ 0 w 2"/>
                        <a:gd name="T45" fmla="*/ 3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8" name="Freeform 3474"/>
                    <p:cNvSpPr>
                      <a:spLocks/>
                    </p:cNvSpPr>
                    <p:nvPr/>
                  </p:nvSpPr>
                  <p:spPr bwMode="auto">
                    <a:xfrm>
                      <a:off x="1065" y="371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19" name="Freeform 3475"/>
                    <p:cNvSpPr>
                      <a:spLocks/>
                    </p:cNvSpPr>
                    <p:nvPr/>
                  </p:nvSpPr>
                  <p:spPr bwMode="auto">
                    <a:xfrm>
                      <a:off x="1069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3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0 h 5"/>
                        <a:gd name="T22" fmla="*/ 0 w 2"/>
                        <a:gd name="T23" fmla="*/ 0 h 5"/>
                        <a:gd name="T24" fmla="*/ 0 w 2"/>
                        <a:gd name="T25" fmla="*/ 0 h 5"/>
                        <a:gd name="T26" fmla="*/ 0 w 2"/>
                        <a:gd name="T27" fmla="*/ 0 h 5"/>
                        <a:gd name="T28" fmla="*/ 1 w 2"/>
                        <a:gd name="T29" fmla="*/ 0 h 5"/>
                        <a:gd name="T30" fmla="*/ 1 w 2"/>
                        <a:gd name="T31" fmla="*/ 0 h 5"/>
                        <a:gd name="T32" fmla="*/ 1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0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2 h 5"/>
                        <a:gd name="T48" fmla="*/ 1 w 2"/>
                        <a:gd name="T49" fmla="*/ 2 h 5"/>
                        <a:gd name="T50" fmla="*/ 0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0" name="Freeform 3476"/>
                    <p:cNvSpPr>
                      <a:spLocks/>
                    </p:cNvSpPr>
                    <p:nvPr/>
                  </p:nvSpPr>
                  <p:spPr bwMode="auto">
                    <a:xfrm>
                      <a:off x="1069" y="3716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2 h 2"/>
                        <a:gd name="T2" fmla="*/ 1 w 2"/>
                        <a:gd name="T3" fmla="*/ 2 h 2"/>
                        <a:gd name="T4" fmla="*/ 1 w 2"/>
                        <a:gd name="T5" fmla="*/ 1 h 2"/>
                        <a:gd name="T6" fmla="*/ 1 w 2"/>
                        <a:gd name="T7" fmla="*/ 1 h 2"/>
                        <a:gd name="T8" fmla="*/ 2 w 2"/>
                        <a:gd name="T9" fmla="*/ 1 h 2"/>
                        <a:gd name="T10" fmla="*/ 1 w 2"/>
                        <a:gd name="T11" fmla="*/ 1 h 2"/>
                        <a:gd name="T12" fmla="*/ 1 w 2"/>
                        <a:gd name="T13" fmla="*/ 0 h 2"/>
                        <a:gd name="T14" fmla="*/ 1 w 2"/>
                        <a:gd name="T15" fmla="*/ 0 h 2"/>
                        <a:gd name="T16" fmla="*/ 1 w 2"/>
                        <a:gd name="T17" fmla="*/ 0 h 2"/>
                        <a:gd name="T18" fmla="*/ 0 w 2"/>
                        <a:gd name="T19" fmla="*/ 0 h 2"/>
                        <a:gd name="T20" fmla="*/ 0 w 2"/>
                        <a:gd name="T21" fmla="*/ 0 h 2"/>
                        <a:gd name="T22" fmla="*/ 0 w 2"/>
                        <a:gd name="T23" fmla="*/ 1 h 2"/>
                        <a:gd name="T24" fmla="*/ 0 w 2"/>
                        <a:gd name="T25" fmla="*/ 1 h 2"/>
                        <a:gd name="T26" fmla="*/ 0 w 2"/>
                        <a:gd name="T27" fmla="*/ 1 h 2"/>
                        <a:gd name="T28" fmla="*/ 0 w 2"/>
                        <a:gd name="T29" fmla="*/ 1 h 2"/>
                        <a:gd name="T30" fmla="*/ 0 w 2"/>
                        <a:gd name="T31" fmla="*/ 2 h 2"/>
                        <a:gd name="T32" fmla="*/ 1 w 2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1" name="Freeform 3477"/>
                    <p:cNvSpPr>
                      <a:spLocks/>
                    </p:cNvSpPr>
                    <p:nvPr/>
                  </p:nvSpPr>
                  <p:spPr bwMode="auto">
                    <a:xfrm>
                      <a:off x="1073" y="371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0 h 5"/>
                        <a:gd name="T6" fmla="*/ 2 w 2"/>
                        <a:gd name="T7" fmla="*/ 1 h 5"/>
                        <a:gd name="T8" fmla="*/ 2 w 2"/>
                        <a:gd name="T9" fmla="*/ 2 h 5"/>
                        <a:gd name="T10" fmla="*/ 2 w 2"/>
                        <a:gd name="T11" fmla="*/ 2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5 h 5"/>
                        <a:gd name="T18" fmla="*/ 2 w 2"/>
                        <a:gd name="T19" fmla="*/ 5 h 5"/>
                        <a:gd name="T20" fmla="*/ 2 w 2"/>
                        <a:gd name="T21" fmla="*/ 5 h 5"/>
                        <a:gd name="T22" fmla="*/ 0 w 2"/>
                        <a:gd name="T23" fmla="*/ 5 h 5"/>
                        <a:gd name="T24" fmla="*/ 0 w 2"/>
                        <a:gd name="T25" fmla="*/ 3 h 5"/>
                        <a:gd name="T26" fmla="*/ 0 w 2"/>
                        <a:gd name="T27" fmla="*/ 3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0 w 2"/>
                        <a:gd name="T33" fmla="*/ 1 h 5"/>
                        <a:gd name="T34" fmla="*/ 0 w 2"/>
                        <a:gd name="T35" fmla="*/ 0 h 5"/>
                        <a:gd name="T36" fmla="*/ 2 w 2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2" name="Freeform 3478"/>
                    <p:cNvSpPr>
                      <a:spLocks/>
                    </p:cNvSpPr>
                    <p:nvPr/>
                  </p:nvSpPr>
                  <p:spPr bwMode="auto">
                    <a:xfrm>
                      <a:off x="1076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1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3" name="Rectangle 34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78" y="3718"/>
                      <a:ext cx="3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4" name="Freeform 3480"/>
                    <p:cNvSpPr>
                      <a:spLocks/>
                    </p:cNvSpPr>
                    <p:nvPr/>
                  </p:nvSpPr>
                  <p:spPr bwMode="auto">
                    <a:xfrm>
                      <a:off x="1081" y="3716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2 h 5"/>
                        <a:gd name="T2" fmla="*/ 2 w 2"/>
                        <a:gd name="T3" fmla="*/ 2 h 5"/>
                        <a:gd name="T4" fmla="*/ 2 w 2"/>
                        <a:gd name="T5" fmla="*/ 2 h 5"/>
                        <a:gd name="T6" fmla="*/ 2 w 2"/>
                        <a:gd name="T7" fmla="*/ 2 h 5"/>
                        <a:gd name="T8" fmla="*/ 2 w 2"/>
                        <a:gd name="T9" fmla="*/ 2 h 5"/>
                        <a:gd name="T10" fmla="*/ 2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1 w 2"/>
                        <a:gd name="T17" fmla="*/ 5 h 5"/>
                        <a:gd name="T18" fmla="*/ 1 w 2"/>
                        <a:gd name="T19" fmla="*/ 3 h 5"/>
                        <a:gd name="T20" fmla="*/ 0 w 2"/>
                        <a:gd name="T21" fmla="*/ 3 h 5"/>
                        <a:gd name="T22" fmla="*/ 0 w 2"/>
                        <a:gd name="T23" fmla="*/ 3 h 5"/>
                        <a:gd name="T24" fmla="*/ 0 w 2"/>
                        <a:gd name="T25" fmla="*/ 2 h 5"/>
                        <a:gd name="T26" fmla="*/ 0 w 2"/>
                        <a:gd name="T27" fmla="*/ 2 h 5"/>
                        <a:gd name="T28" fmla="*/ 0 w 2"/>
                        <a:gd name="T29" fmla="*/ 2 h 5"/>
                        <a:gd name="T30" fmla="*/ 0 w 2"/>
                        <a:gd name="T31" fmla="*/ 2 h 5"/>
                        <a:gd name="T32" fmla="*/ 1 w 2"/>
                        <a:gd name="T33" fmla="*/ 2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0 h 5"/>
                        <a:gd name="T46" fmla="*/ 0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0 h 5"/>
                        <a:gd name="T56" fmla="*/ 2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0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1 h 5"/>
                        <a:gd name="T72" fmla="*/ 2 w 2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5" name="Freeform 3481"/>
                    <p:cNvSpPr>
                      <a:spLocks/>
                    </p:cNvSpPr>
                    <p:nvPr/>
                  </p:nvSpPr>
                  <p:spPr bwMode="auto">
                    <a:xfrm>
                      <a:off x="1082" y="371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1 h 1"/>
                        <a:gd name="T28" fmla="*/ 1 w 1"/>
                        <a:gd name="T29" fmla="*/ 1 h 1"/>
                        <a:gd name="T30" fmla="*/ 1 w 1"/>
                        <a:gd name="T31" fmla="*/ 1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0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6" name="Freeform 3482"/>
                    <p:cNvSpPr>
                      <a:spLocks/>
                    </p:cNvSpPr>
                    <p:nvPr/>
                  </p:nvSpPr>
                  <p:spPr bwMode="auto">
                    <a:xfrm>
                      <a:off x="1081" y="3718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7" name="Freeform 3483"/>
                    <p:cNvSpPr>
                      <a:spLocks/>
                    </p:cNvSpPr>
                    <p:nvPr/>
                  </p:nvSpPr>
                  <p:spPr bwMode="auto">
                    <a:xfrm>
                      <a:off x="1084" y="371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5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0 w 2"/>
                        <a:gd name="T7" fmla="*/ 3 h 5"/>
                        <a:gd name="T8" fmla="*/ 0 w 2"/>
                        <a:gd name="T9" fmla="*/ 3 h 5"/>
                        <a:gd name="T10" fmla="*/ 0 w 2"/>
                        <a:gd name="T11" fmla="*/ 2 h 5"/>
                        <a:gd name="T12" fmla="*/ 0 w 2"/>
                        <a:gd name="T13" fmla="*/ 1 h 5"/>
                        <a:gd name="T14" fmla="*/ 0 w 2"/>
                        <a:gd name="T15" fmla="*/ 1 h 5"/>
                        <a:gd name="T16" fmla="*/ 0 w 2"/>
                        <a:gd name="T17" fmla="*/ 0 h 5"/>
                        <a:gd name="T18" fmla="*/ 0 w 2"/>
                        <a:gd name="T19" fmla="*/ 0 h 5"/>
                        <a:gd name="T20" fmla="*/ 0 w 2"/>
                        <a:gd name="T21" fmla="*/ 0 h 5"/>
                        <a:gd name="T22" fmla="*/ 2 w 2"/>
                        <a:gd name="T23" fmla="*/ 0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2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5 h 5"/>
                        <a:gd name="T36" fmla="*/ 0 w 2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5"/>
                        <a:gd name="T59" fmla="*/ 2 w 2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8" name="Freeform 3484"/>
                    <p:cNvSpPr>
                      <a:spLocks/>
                    </p:cNvSpPr>
                    <p:nvPr/>
                  </p:nvSpPr>
                  <p:spPr bwMode="auto">
                    <a:xfrm>
                      <a:off x="1087" y="371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29" name="Freeform 3485"/>
                    <p:cNvSpPr>
                      <a:spLocks/>
                    </p:cNvSpPr>
                    <p:nvPr/>
                  </p:nvSpPr>
                  <p:spPr bwMode="auto">
                    <a:xfrm>
                      <a:off x="1087" y="3719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0" name="Freeform 3486"/>
                    <p:cNvSpPr>
                      <a:spLocks/>
                    </p:cNvSpPr>
                    <p:nvPr/>
                  </p:nvSpPr>
                  <p:spPr bwMode="auto">
                    <a:xfrm>
                      <a:off x="1089" y="3716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1 w 4"/>
                        <a:gd name="T3" fmla="*/ 1 h 5"/>
                        <a:gd name="T4" fmla="*/ 1 w 4"/>
                        <a:gd name="T5" fmla="*/ 0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3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4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1 h 5"/>
                        <a:gd name="T26" fmla="*/ 3 w 4"/>
                        <a:gd name="T27" fmla="*/ 1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2 h 5"/>
                        <a:gd name="T34" fmla="*/ 4 w 4"/>
                        <a:gd name="T35" fmla="*/ 2 h 5"/>
                        <a:gd name="T36" fmla="*/ 4 w 4"/>
                        <a:gd name="T37" fmla="*/ 3 h 5"/>
                        <a:gd name="T38" fmla="*/ 4 w 4"/>
                        <a:gd name="T39" fmla="*/ 3 h 5"/>
                        <a:gd name="T40" fmla="*/ 3 w 4"/>
                        <a:gd name="T41" fmla="*/ 3 h 5"/>
                        <a:gd name="T42" fmla="*/ 3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5 h 5"/>
                        <a:gd name="T48" fmla="*/ 1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0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2 h 5"/>
                        <a:gd name="T78" fmla="*/ 3 w 4"/>
                        <a:gd name="T79" fmla="*/ 2 h 5"/>
                        <a:gd name="T80" fmla="*/ 3 w 4"/>
                        <a:gd name="T81" fmla="*/ 2 h 5"/>
                        <a:gd name="T82" fmla="*/ 3 w 4"/>
                        <a:gd name="T83" fmla="*/ 2 h 5"/>
                        <a:gd name="T84" fmla="*/ 1 w 4"/>
                        <a:gd name="T85" fmla="*/ 2 h 5"/>
                        <a:gd name="T86" fmla="*/ 1 w 4"/>
                        <a:gd name="T87" fmla="*/ 1 h 5"/>
                        <a:gd name="T88" fmla="*/ 3 w 4"/>
                        <a:gd name="T89" fmla="*/ 1 h 5"/>
                        <a:gd name="T90" fmla="*/ 3 w 4"/>
                        <a:gd name="T91" fmla="*/ 1 h 5"/>
                        <a:gd name="T92" fmla="*/ 3 w 4"/>
                        <a:gd name="T93" fmla="*/ 1 h 5"/>
                        <a:gd name="T94" fmla="*/ 3 w 4"/>
                        <a:gd name="T95" fmla="*/ 1 h 5"/>
                        <a:gd name="T96" fmla="*/ 3 w 4"/>
                        <a:gd name="T97" fmla="*/ 1 h 5"/>
                        <a:gd name="T98" fmla="*/ 3 w 4"/>
                        <a:gd name="T99" fmla="*/ 1 h 5"/>
                        <a:gd name="T100" fmla="*/ 3 w 4"/>
                        <a:gd name="T101" fmla="*/ 1 h 5"/>
                        <a:gd name="T102" fmla="*/ 3 w 4"/>
                        <a:gd name="T103" fmla="*/ 0 h 5"/>
                        <a:gd name="T104" fmla="*/ 3 w 4"/>
                        <a:gd name="T105" fmla="*/ 0 h 5"/>
                        <a:gd name="T106" fmla="*/ 3 w 4"/>
                        <a:gd name="T107" fmla="*/ 0 h 5"/>
                        <a:gd name="T108" fmla="*/ 1 w 4"/>
                        <a:gd name="T109" fmla="*/ 0 h 5"/>
                        <a:gd name="T110" fmla="*/ 1 w 4"/>
                        <a:gd name="T111" fmla="*/ 0 h 5"/>
                        <a:gd name="T112" fmla="*/ 1 w 4"/>
                        <a:gd name="T113" fmla="*/ 1 h 5"/>
                        <a:gd name="T114" fmla="*/ 1 w 4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1" name="Freeform 3487"/>
                    <p:cNvSpPr>
                      <a:spLocks/>
                    </p:cNvSpPr>
                    <p:nvPr/>
                  </p:nvSpPr>
                  <p:spPr bwMode="auto">
                    <a:xfrm>
                      <a:off x="1093" y="3716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5 h 5"/>
                        <a:gd name="T2" fmla="*/ 1 w 2"/>
                        <a:gd name="T3" fmla="*/ 3 h 5"/>
                        <a:gd name="T4" fmla="*/ 2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1 w 2"/>
                        <a:gd name="T13" fmla="*/ 2 h 5"/>
                        <a:gd name="T14" fmla="*/ 0 w 2"/>
                        <a:gd name="T15" fmla="*/ 1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0 h 5"/>
                        <a:gd name="T22" fmla="*/ 1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1 w 2"/>
                        <a:gd name="T29" fmla="*/ 0 h 5"/>
                        <a:gd name="T30" fmla="*/ 2 w 2"/>
                        <a:gd name="T31" fmla="*/ 0 h 5"/>
                        <a:gd name="T32" fmla="*/ 2 w 2"/>
                        <a:gd name="T33" fmla="*/ 0 h 5"/>
                        <a:gd name="T34" fmla="*/ 2 w 2"/>
                        <a:gd name="T35" fmla="*/ 0 h 5"/>
                        <a:gd name="T36" fmla="*/ 2 w 2"/>
                        <a:gd name="T37" fmla="*/ 0 h 5"/>
                        <a:gd name="T38" fmla="*/ 2 w 2"/>
                        <a:gd name="T39" fmla="*/ 1 h 5"/>
                        <a:gd name="T40" fmla="*/ 2 w 2"/>
                        <a:gd name="T41" fmla="*/ 1 h 5"/>
                        <a:gd name="T42" fmla="*/ 2 w 2"/>
                        <a:gd name="T43" fmla="*/ 1 h 5"/>
                        <a:gd name="T44" fmla="*/ 2 w 2"/>
                        <a:gd name="T45" fmla="*/ 1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5"/>
                          </a:move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2" name="Freeform 3488"/>
                    <p:cNvSpPr>
                      <a:spLocks/>
                    </p:cNvSpPr>
                    <p:nvPr/>
                  </p:nvSpPr>
                  <p:spPr bwMode="auto">
                    <a:xfrm>
                      <a:off x="1094" y="3716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1 h 2"/>
                        <a:gd name="T6" fmla="*/ 1 w 1"/>
                        <a:gd name="T7" fmla="*/ 1 h 2"/>
                        <a:gd name="T8" fmla="*/ 1 w 1"/>
                        <a:gd name="T9" fmla="*/ 1 h 2"/>
                        <a:gd name="T10" fmla="*/ 1 w 1"/>
                        <a:gd name="T11" fmla="*/ 1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1 h 2"/>
                        <a:gd name="T24" fmla="*/ 0 w 1"/>
                        <a:gd name="T25" fmla="*/ 1 h 2"/>
                        <a:gd name="T26" fmla="*/ 0 w 1"/>
                        <a:gd name="T27" fmla="*/ 1 h 2"/>
                        <a:gd name="T28" fmla="*/ 0 w 1"/>
                        <a:gd name="T29" fmla="*/ 1 h 2"/>
                        <a:gd name="T30" fmla="*/ 0 w 1"/>
                        <a:gd name="T31" fmla="*/ 2 h 2"/>
                        <a:gd name="T32" fmla="*/ 0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3" name="Freeform 3489"/>
                    <p:cNvSpPr>
                      <a:spLocks/>
                    </p:cNvSpPr>
                    <p:nvPr/>
                  </p:nvSpPr>
                  <p:spPr bwMode="auto">
                    <a:xfrm>
                      <a:off x="1096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3 w 3"/>
                        <a:gd name="T33" fmla="*/ 3 h 5"/>
                        <a:gd name="T34" fmla="*/ 3 w 3"/>
                        <a:gd name="T35" fmla="*/ 3 h 5"/>
                        <a:gd name="T36" fmla="*/ 2 w 3"/>
                        <a:gd name="T37" fmla="*/ 5 h 5"/>
                        <a:gd name="T38" fmla="*/ 2 w 3"/>
                        <a:gd name="T39" fmla="*/ 3 h 5"/>
                        <a:gd name="T40" fmla="*/ 2 w 3"/>
                        <a:gd name="T41" fmla="*/ 3 h 5"/>
                        <a:gd name="T42" fmla="*/ 0 w 3"/>
                        <a:gd name="T43" fmla="*/ 3 h 5"/>
                        <a:gd name="T44" fmla="*/ 0 w 3"/>
                        <a:gd name="T45" fmla="*/ 3 h 5"/>
                        <a:gd name="T46" fmla="*/ 0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4" name="Freeform 3490"/>
                    <p:cNvSpPr>
                      <a:spLocks/>
                    </p:cNvSpPr>
                    <p:nvPr/>
                  </p:nvSpPr>
                  <p:spPr bwMode="auto">
                    <a:xfrm>
                      <a:off x="1096" y="371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1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5" name="Freeform 3491"/>
                    <p:cNvSpPr>
                      <a:spLocks/>
                    </p:cNvSpPr>
                    <p:nvPr/>
                  </p:nvSpPr>
                  <p:spPr bwMode="auto">
                    <a:xfrm>
                      <a:off x="1100" y="3716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1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6" name="Freeform 3492"/>
                    <p:cNvSpPr>
                      <a:spLocks/>
                    </p:cNvSpPr>
                    <p:nvPr/>
                  </p:nvSpPr>
                  <p:spPr bwMode="auto">
                    <a:xfrm>
                      <a:off x="1103" y="371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1 h 3"/>
                        <a:gd name="T24" fmla="*/ 2 w 2"/>
                        <a:gd name="T25" fmla="*/ 2 h 3"/>
                        <a:gd name="T26" fmla="*/ 2 w 2"/>
                        <a:gd name="T27" fmla="*/ 2 h 3"/>
                        <a:gd name="T28" fmla="*/ 1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2 w 2"/>
                        <a:gd name="T39" fmla="*/ 2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1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7" name="Freeform 3493"/>
                    <p:cNvSpPr>
                      <a:spLocks/>
                    </p:cNvSpPr>
                    <p:nvPr/>
                  </p:nvSpPr>
                  <p:spPr bwMode="auto">
                    <a:xfrm>
                      <a:off x="1106" y="3716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1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3 w 3"/>
                        <a:gd name="T15" fmla="*/ 0 h 3"/>
                        <a:gd name="T16" fmla="*/ 3 w 3"/>
                        <a:gd name="T17" fmla="*/ 1 h 3"/>
                        <a:gd name="T18" fmla="*/ 3 w 3"/>
                        <a:gd name="T19" fmla="*/ 1 h 3"/>
                        <a:gd name="T20" fmla="*/ 3 w 3"/>
                        <a:gd name="T21" fmla="*/ 1 h 3"/>
                        <a:gd name="T22" fmla="*/ 3 w 3"/>
                        <a:gd name="T23" fmla="*/ 1 h 3"/>
                        <a:gd name="T24" fmla="*/ 3 w 3"/>
                        <a:gd name="T25" fmla="*/ 2 h 3"/>
                        <a:gd name="T26" fmla="*/ 1 w 3"/>
                        <a:gd name="T27" fmla="*/ 2 h 3"/>
                        <a:gd name="T28" fmla="*/ 0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3 h 3"/>
                        <a:gd name="T34" fmla="*/ 0 w 3"/>
                        <a:gd name="T35" fmla="*/ 3 h 3"/>
                        <a:gd name="T36" fmla="*/ 1 w 3"/>
                        <a:gd name="T37" fmla="*/ 2 h 3"/>
                        <a:gd name="T38" fmla="*/ 1 w 3"/>
                        <a:gd name="T39" fmla="*/ 2 h 3"/>
                        <a:gd name="T40" fmla="*/ 3 w 3"/>
                        <a:gd name="T41" fmla="*/ 1 h 3"/>
                        <a:gd name="T42" fmla="*/ 3 w 3"/>
                        <a:gd name="T43" fmla="*/ 1 h 3"/>
                        <a:gd name="T44" fmla="*/ 3 w 3"/>
                        <a:gd name="T45" fmla="*/ 1 h 3"/>
                        <a:gd name="T46" fmla="*/ 3 w 3"/>
                        <a:gd name="T47" fmla="*/ 1 h 3"/>
                        <a:gd name="T48" fmla="*/ 3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1 w 3"/>
                        <a:gd name="T55" fmla="*/ 0 h 3"/>
                        <a:gd name="T56" fmla="*/ 0 w 3"/>
                        <a:gd name="T57" fmla="*/ 0 h 3"/>
                        <a:gd name="T58" fmla="*/ 0 w 3"/>
                        <a:gd name="T59" fmla="*/ 1 h 3"/>
                        <a:gd name="T60" fmla="*/ 0 w 3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3"/>
                        <a:gd name="T95" fmla="*/ 3 w 3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8" name="Freeform 3494"/>
                    <p:cNvSpPr>
                      <a:spLocks/>
                    </p:cNvSpPr>
                    <p:nvPr/>
                  </p:nvSpPr>
                  <p:spPr bwMode="auto">
                    <a:xfrm>
                      <a:off x="1109" y="37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1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3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3 w 3"/>
                        <a:gd name="T29" fmla="*/ 3 h 5"/>
                        <a:gd name="T30" fmla="*/ 3 w 3"/>
                        <a:gd name="T31" fmla="*/ 3 h 5"/>
                        <a:gd name="T32" fmla="*/ 2 w 3"/>
                        <a:gd name="T33" fmla="*/ 3 h 5"/>
                        <a:gd name="T34" fmla="*/ 2 w 3"/>
                        <a:gd name="T35" fmla="*/ 3 h 5"/>
                        <a:gd name="T36" fmla="*/ 2 w 3"/>
                        <a:gd name="T37" fmla="*/ 5 h 5"/>
                        <a:gd name="T38" fmla="*/ 1 w 3"/>
                        <a:gd name="T39" fmla="*/ 3 h 5"/>
                        <a:gd name="T40" fmla="*/ 1 w 3"/>
                        <a:gd name="T41" fmla="*/ 3 h 5"/>
                        <a:gd name="T42" fmla="*/ 1 w 3"/>
                        <a:gd name="T43" fmla="*/ 3 h 5"/>
                        <a:gd name="T44" fmla="*/ 1 w 3"/>
                        <a:gd name="T45" fmla="*/ 3 h 5"/>
                        <a:gd name="T46" fmla="*/ 1 w 3"/>
                        <a:gd name="T47" fmla="*/ 2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39" name="Freeform 3495"/>
                    <p:cNvSpPr>
                      <a:spLocks/>
                    </p:cNvSpPr>
                    <p:nvPr/>
                  </p:nvSpPr>
                  <p:spPr bwMode="auto">
                    <a:xfrm>
                      <a:off x="1110" y="371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1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0" name="Freeform 3496"/>
                    <p:cNvSpPr>
                      <a:spLocks/>
                    </p:cNvSpPr>
                    <p:nvPr/>
                  </p:nvSpPr>
                  <p:spPr bwMode="auto">
                    <a:xfrm>
                      <a:off x="1112" y="3716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3 h 5"/>
                        <a:gd name="T36" fmla="*/ 1 w 4"/>
                        <a:gd name="T37" fmla="*/ 5 h 5"/>
                        <a:gd name="T38" fmla="*/ 1 w 4"/>
                        <a:gd name="T39" fmla="*/ 3 h 5"/>
                        <a:gd name="T40" fmla="*/ 1 w 4"/>
                        <a:gd name="T41" fmla="*/ 3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1" name="Freeform 3497"/>
                    <p:cNvSpPr>
                      <a:spLocks/>
                    </p:cNvSpPr>
                    <p:nvPr/>
                  </p:nvSpPr>
                  <p:spPr bwMode="auto">
                    <a:xfrm>
                      <a:off x="1113" y="371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0 w 2"/>
                        <a:gd name="T13" fmla="*/ 3 h 3"/>
                        <a:gd name="T14" fmla="*/ 2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0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2" name="Freeform 349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56" y="373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2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1 w 2"/>
                        <a:gd name="T53" fmla="*/ 2 h 5"/>
                        <a:gd name="T54" fmla="*/ 1 w 2"/>
                        <a:gd name="T55" fmla="*/ 2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1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4 h 5"/>
                        <a:gd name="T78" fmla="*/ 2 w 2"/>
                        <a:gd name="T79" fmla="*/ 2 h 5"/>
                        <a:gd name="T80" fmla="*/ 2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3" name="Freeform 3499"/>
                    <p:cNvSpPr>
                      <a:spLocks/>
                    </p:cNvSpPr>
                    <p:nvPr/>
                  </p:nvSpPr>
                  <p:spPr bwMode="auto">
                    <a:xfrm>
                      <a:off x="959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1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4 h 5"/>
                        <a:gd name="T42" fmla="*/ 1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1 w 3"/>
                        <a:gd name="T79" fmla="*/ 2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1 h 5"/>
                        <a:gd name="T100" fmla="*/ 1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1 h 5"/>
                        <a:gd name="T106" fmla="*/ 1 w 3"/>
                        <a:gd name="T107" fmla="*/ 0 h 5"/>
                        <a:gd name="T108" fmla="*/ 1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4" name="Rectangle 35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62" y="3736"/>
                      <a:ext cx="2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5" name="Freeform 3501"/>
                    <p:cNvSpPr>
                      <a:spLocks/>
                    </p:cNvSpPr>
                    <p:nvPr/>
                  </p:nvSpPr>
                  <p:spPr bwMode="auto">
                    <a:xfrm>
                      <a:off x="964" y="373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6" name="Freeform 3502"/>
                    <p:cNvSpPr>
                      <a:spLocks/>
                    </p:cNvSpPr>
                    <p:nvPr/>
                  </p:nvSpPr>
                  <p:spPr bwMode="auto">
                    <a:xfrm>
                      <a:off x="968" y="373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1 h 5"/>
                        <a:gd name="T6" fmla="*/ 1 w 2"/>
                        <a:gd name="T7" fmla="*/ 2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7" name="Freeform 35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71" y="37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0 h 4"/>
                        <a:gd name="T24" fmla="*/ 0 w 1"/>
                        <a:gd name="T25" fmla="*/ 0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3 h 4"/>
                        <a:gd name="T42" fmla="*/ 0 w 1"/>
                        <a:gd name="T43" fmla="*/ 3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3 h 4"/>
                        <a:gd name="T60" fmla="*/ 0 w 1"/>
                        <a:gd name="T61" fmla="*/ 3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8" name="Freeform 3504"/>
                    <p:cNvSpPr>
                      <a:spLocks/>
                    </p:cNvSpPr>
                    <p:nvPr/>
                  </p:nvSpPr>
                  <p:spPr bwMode="auto">
                    <a:xfrm>
                      <a:off x="974" y="373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3 h 3"/>
                        <a:gd name="T2" fmla="*/ 3 w 3"/>
                        <a:gd name="T3" fmla="*/ 3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1 w 3"/>
                        <a:gd name="T13" fmla="*/ 1 h 3"/>
                        <a:gd name="T14" fmla="*/ 3 w 3"/>
                        <a:gd name="T15" fmla="*/ 3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3"/>
                        <a:gd name="T26" fmla="*/ 3 w 3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3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49" name="Freeform 35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0" y="373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0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0" name="Rectangle 350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84" y="373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1" name="Freeform 3507"/>
                    <p:cNvSpPr>
                      <a:spLocks/>
                    </p:cNvSpPr>
                    <p:nvPr/>
                  </p:nvSpPr>
                  <p:spPr bwMode="auto">
                    <a:xfrm>
                      <a:off x="985" y="373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2" name="Freeform 35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8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0 h 5"/>
                        <a:gd name="T88" fmla="*/ 2 w 3"/>
                        <a:gd name="T89" fmla="*/ 1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3" name="Freeform 3509"/>
                    <p:cNvSpPr>
                      <a:spLocks/>
                    </p:cNvSpPr>
                    <p:nvPr/>
                  </p:nvSpPr>
                  <p:spPr bwMode="auto">
                    <a:xfrm>
                      <a:off x="992" y="373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4" name="Freeform 351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94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0 h 5"/>
                        <a:gd name="T88" fmla="*/ 2 w 3"/>
                        <a:gd name="T89" fmla="*/ 1 h 5"/>
                        <a:gd name="T90" fmla="*/ 0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5" name="Rectangle 351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98" y="373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6" name="Freeform 3512"/>
                    <p:cNvSpPr>
                      <a:spLocks/>
                    </p:cNvSpPr>
                    <p:nvPr/>
                  </p:nvSpPr>
                  <p:spPr bwMode="auto">
                    <a:xfrm>
                      <a:off x="999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0 h 5"/>
                        <a:gd name="T54" fmla="*/ 2 w 3"/>
                        <a:gd name="T55" fmla="*/ 1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7" name="Freeform 3513"/>
                    <p:cNvSpPr>
                      <a:spLocks/>
                    </p:cNvSpPr>
                    <p:nvPr/>
                  </p:nvSpPr>
                  <p:spPr bwMode="auto">
                    <a:xfrm>
                      <a:off x="1003" y="373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8" name="Freeform 3514"/>
                    <p:cNvSpPr>
                      <a:spLocks/>
                    </p:cNvSpPr>
                    <p:nvPr/>
                  </p:nvSpPr>
                  <p:spPr bwMode="auto">
                    <a:xfrm>
                      <a:off x="956" y="3734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2 w 2"/>
                        <a:gd name="T3" fmla="*/ 0 h 5"/>
                        <a:gd name="T4" fmla="*/ 1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2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4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59" name="Freeform 3515"/>
                    <p:cNvSpPr>
                      <a:spLocks/>
                    </p:cNvSpPr>
                    <p:nvPr/>
                  </p:nvSpPr>
                  <p:spPr bwMode="auto">
                    <a:xfrm>
                      <a:off x="956" y="3736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2 h 2"/>
                        <a:gd name="T10" fmla="*/ 0 w 2"/>
                        <a:gd name="T11" fmla="*/ 2 h 2"/>
                        <a:gd name="T12" fmla="*/ 1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1 w 2"/>
                        <a:gd name="T31" fmla="*/ 0 h 2"/>
                        <a:gd name="T32" fmla="*/ 1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0" name="Freeform 3516"/>
                    <p:cNvSpPr>
                      <a:spLocks/>
                    </p:cNvSpPr>
                    <p:nvPr/>
                  </p:nvSpPr>
                  <p:spPr bwMode="auto">
                    <a:xfrm>
                      <a:off x="959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1 h 5"/>
                        <a:gd name="T26" fmla="*/ 1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2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4 h 5"/>
                        <a:gd name="T42" fmla="*/ 1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1 w 3"/>
                        <a:gd name="T65" fmla="*/ 4 h 5"/>
                        <a:gd name="T66" fmla="*/ 1 w 3"/>
                        <a:gd name="T67" fmla="*/ 4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1 w 3"/>
                        <a:gd name="T79" fmla="*/ 2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1 h 5"/>
                        <a:gd name="T100" fmla="*/ 1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1 h 5"/>
                        <a:gd name="T106" fmla="*/ 1 w 3"/>
                        <a:gd name="T107" fmla="*/ 0 h 5"/>
                        <a:gd name="T108" fmla="*/ 1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1" name="Rectangle 35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62" y="3736"/>
                      <a:ext cx="2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2" name="Freeform 3518"/>
                    <p:cNvSpPr>
                      <a:spLocks/>
                    </p:cNvSpPr>
                    <p:nvPr/>
                  </p:nvSpPr>
                  <p:spPr bwMode="auto">
                    <a:xfrm>
                      <a:off x="964" y="3734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3" name="Freeform 3519"/>
                    <p:cNvSpPr>
                      <a:spLocks/>
                    </p:cNvSpPr>
                    <p:nvPr/>
                  </p:nvSpPr>
                  <p:spPr bwMode="auto">
                    <a:xfrm>
                      <a:off x="968" y="3734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1 h 5"/>
                        <a:gd name="T6" fmla="*/ 1 w 2"/>
                        <a:gd name="T7" fmla="*/ 2 h 5"/>
                        <a:gd name="T8" fmla="*/ 1 w 2"/>
                        <a:gd name="T9" fmla="*/ 1 h 5"/>
                        <a:gd name="T10" fmla="*/ 1 w 2"/>
                        <a:gd name="T11" fmla="*/ 1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4 h 5"/>
                        <a:gd name="T52" fmla="*/ 1 w 2"/>
                        <a:gd name="T53" fmla="*/ 4 h 5"/>
                        <a:gd name="T54" fmla="*/ 1 w 2"/>
                        <a:gd name="T55" fmla="*/ 4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4" name="Freeform 3520"/>
                    <p:cNvSpPr>
                      <a:spLocks/>
                    </p:cNvSpPr>
                    <p:nvPr/>
                  </p:nvSpPr>
                  <p:spPr bwMode="auto">
                    <a:xfrm>
                      <a:off x="971" y="373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5" name="Freeform 3521"/>
                    <p:cNvSpPr>
                      <a:spLocks/>
                    </p:cNvSpPr>
                    <p:nvPr/>
                  </p:nvSpPr>
                  <p:spPr bwMode="auto">
                    <a:xfrm>
                      <a:off x="971" y="373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6" name="Freeform 3522"/>
                    <p:cNvSpPr>
                      <a:spLocks/>
                    </p:cNvSpPr>
                    <p:nvPr/>
                  </p:nvSpPr>
                  <p:spPr bwMode="auto">
                    <a:xfrm>
                      <a:off x="974" y="373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3 h 3"/>
                        <a:gd name="T2" fmla="*/ 3 w 3"/>
                        <a:gd name="T3" fmla="*/ 3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1 w 3"/>
                        <a:gd name="T13" fmla="*/ 1 h 3"/>
                        <a:gd name="T14" fmla="*/ 3 w 3"/>
                        <a:gd name="T15" fmla="*/ 3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3"/>
                        <a:gd name="T26" fmla="*/ 3 w 3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3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7" name="Freeform 3523"/>
                    <p:cNvSpPr>
                      <a:spLocks/>
                    </p:cNvSpPr>
                    <p:nvPr/>
                  </p:nvSpPr>
                  <p:spPr bwMode="auto">
                    <a:xfrm>
                      <a:off x="980" y="3734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8" name="Freeform 3524"/>
                    <p:cNvSpPr>
                      <a:spLocks/>
                    </p:cNvSpPr>
                    <p:nvPr/>
                  </p:nvSpPr>
                  <p:spPr bwMode="auto">
                    <a:xfrm>
                      <a:off x="980" y="373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1 h 4"/>
                        <a:gd name="T36" fmla="*/ 1 w 2"/>
                        <a:gd name="T37" fmla="*/ 0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69" name="Rectangle 35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84" y="373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0" name="Freeform 3526"/>
                    <p:cNvSpPr>
                      <a:spLocks/>
                    </p:cNvSpPr>
                    <p:nvPr/>
                  </p:nvSpPr>
                  <p:spPr bwMode="auto">
                    <a:xfrm>
                      <a:off x="985" y="373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1" name="Freeform 3527"/>
                    <p:cNvSpPr>
                      <a:spLocks/>
                    </p:cNvSpPr>
                    <p:nvPr/>
                  </p:nvSpPr>
                  <p:spPr bwMode="auto">
                    <a:xfrm>
                      <a:off x="988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2" name="Freeform 3528"/>
                    <p:cNvSpPr>
                      <a:spLocks/>
                    </p:cNvSpPr>
                    <p:nvPr/>
                  </p:nvSpPr>
                  <p:spPr bwMode="auto">
                    <a:xfrm>
                      <a:off x="988" y="373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2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2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3" name="Freeform 3529"/>
                    <p:cNvSpPr>
                      <a:spLocks/>
                    </p:cNvSpPr>
                    <p:nvPr/>
                  </p:nvSpPr>
                  <p:spPr bwMode="auto">
                    <a:xfrm>
                      <a:off x="992" y="3734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4" name="Freeform 3530"/>
                    <p:cNvSpPr>
                      <a:spLocks/>
                    </p:cNvSpPr>
                    <p:nvPr/>
                  </p:nvSpPr>
                  <p:spPr bwMode="auto">
                    <a:xfrm>
                      <a:off x="994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5" name="Freeform 3531"/>
                    <p:cNvSpPr>
                      <a:spLocks/>
                    </p:cNvSpPr>
                    <p:nvPr/>
                  </p:nvSpPr>
                  <p:spPr bwMode="auto">
                    <a:xfrm>
                      <a:off x="994" y="373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2 w 3"/>
                        <a:gd name="T33" fmla="*/ 1 h 4"/>
                        <a:gd name="T34" fmla="*/ 2 w 3"/>
                        <a:gd name="T35" fmla="*/ 1 h 4"/>
                        <a:gd name="T36" fmla="*/ 2 w 3"/>
                        <a:gd name="T37" fmla="*/ 0 h 4"/>
                        <a:gd name="T38" fmla="*/ 2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6" name="Rectangle 353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98" y="373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7" name="Freeform 3533"/>
                    <p:cNvSpPr>
                      <a:spLocks/>
                    </p:cNvSpPr>
                    <p:nvPr/>
                  </p:nvSpPr>
                  <p:spPr bwMode="auto">
                    <a:xfrm>
                      <a:off x="999" y="373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2 w 3"/>
                        <a:gd name="T9" fmla="*/ 0 h 5"/>
                        <a:gd name="T10" fmla="*/ 2 w 3"/>
                        <a:gd name="T11" fmla="*/ 0 h 5"/>
                        <a:gd name="T12" fmla="*/ 3 w 3"/>
                        <a:gd name="T13" fmla="*/ 0 h 5"/>
                        <a:gd name="T14" fmla="*/ 3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3 w 3"/>
                        <a:gd name="T27" fmla="*/ 2 h 5"/>
                        <a:gd name="T28" fmla="*/ 2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0 w 3"/>
                        <a:gd name="T35" fmla="*/ 5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1 h 5"/>
                        <a:gd name="T44" fmla="*/ 3 w 3"/>
                        <a:gd name="T45" fmla="*/ 1 h 5"/>
                        <a:gd name="T46" fmla="*/ 3 w 3"/>
                        <a:gd name="T47" fmla="*/ 1 h 5"/>
                        <a:gd name="T48" fmla="*/ 3 w 3"/>
                        <a:gd name="T49" fmla="*/ 1 h 5"/>
                        <a:gd name="T50" fmla="*/ 2 w 3"/>
                        <a:gd name="T51" fmla="*/ 1 h 5"/>
                        <a:gd name="T52" fmla="*/ 2 w 3"/>
                        <a:gd name="T53" fmla="*/ 0 h 5"/>
                        <a:gd name="T54" fmla="*/ 2 w 3"/>
                        <a:gd name="T55" fmla="*/ 1 h 5"/>
                        <a:gd name="T56" fmla="*/ 2 w 3"/>
                        <a:gd name="T57" fmla="*/ 1 h 5"/>
                        <a:gd name="T58" fmla="*/ 0 w 3"/>
                        <a:gd name="T59" fmla="*/ 1 h 5"/>
                        <a:gd name="T60" fmla="*/ 0 w 3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5"/>
                        <a:gd name="T95" fmla="*/ 3 w 3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8" name="Freeform 3534"/>
                    <p:cNvSpPr>
                      <a:spLocks/>
                    </p:cNvSpPr>
                    <p:nvPr/>
                  </p:nvSpPr>
                  <p:spPr bwMode="auto">
                    <a:xfrm>
                      <a:off x="1003" y="373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79" name="Freeform 3535"/>
                    <p:cNvSpPr>
                      <a:spLocks/>
                    </p:cNvSpPr>
                    <p:nvPr/>
                  </p:nvSpPr>
                  <p:spPr bwMode="auto">
                    <a:xfrm>
                      <a:off x="1033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0" name="Freeform 3536"/>
                    <p:cNvSpPr>
                      <a:spLocks/>
                    </p:cNvSpPr>
                    <p:nvPr/>
                  </p:nvSpPr>
                  <p:spPr bwMode="auto">
                    <a:xfrm>
                      <a:off x="1037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1" name="Freeform 3537"/>
                    <p:cNvSpPr>
                      <a:spLocks/>
                    </p:cNvSpPr>
                    <p:nvPr/>
                  </p:nvSpPr>
                  <p:spPr bwMode="auto">
                    <a:xfrm>
                      <a:off x="1039" y="359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3 w 4"/>
                        <a:gd name="T33" fmla="*/ 3 h 4"/>
                        <a:gd name="T34" fmla="*/ 4 w 4"/>
                        <a:gd name="T35" fmla="*/ 3 h 4"/>
                        <a:gd name="T36" fmla="*/ 3 w 4"/>
                        <a:gd name="T37" fmla="*/ 3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0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2 h 4"/>
                        <a:gd name="T82" fmla="*/ 2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2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2" name="Freeform 3538"/>
                    <p:cNvSpPr>
                      <a:spLocks/>
                    </p:cNvSpPr>
                    <p:nvPr/>
                  </p:nvSpPr>
                  <p:spPr bwMode="auto">
                    <a:xfrm>
                      <a:off x="1045" y="3597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0 w 2"/>
                        <a:gd name="T5" fmla="*/ 1 h 6"/>
                        <a:gd name="T6" fmla="*/ 0 w 2"/>
                        <a:gd name="T7" fmla="*/ 3 h 6"/>
                        <a:gd name="T8" fmla="*/ 0 w 2"/>
                        <a:gd name="T9" fmla="*/ 3 h 6"/>
                        <a:gd name="T10" fmla="*/ 0 w 2"/>
                        <a:gd name="T11" fmla="*/ 4 h 6"/>
                        <a:gd name="T12" fmla="*/ 0 w 2"/>
                        <a:gd name="T13" fmla="*/ 5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5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3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3" name="Freeform 35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7" y="3598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1 w 2"/>
                        <a:gd name="T3" fmla="*/ 4 h 4"/>
                        <a:gd name="T4" fmla="*/ 2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1 w 2"/>
                        <a:gd name="T53" fmla="*/ 2 h 4"/>
                        <a:gd name="T54" fmla="*/ 2 w 2"/>
                        <a:gd name="T55" fmla="*/ 2 h 4"/>
                        <a:gd name="T56" fmla="*/ 2 w 2"/>
                        <a:gd name="T57" fmla="*/ 2 h 4"/>
                        <a:gd name="T58" fmla="*/ 2 w 2"/>
                        <a:gd name="T59" fmla="*/ 2 h 4"/>
                        <a:gd name="T60" fmla="*/ 2 w 2"/>
                        <a:gd name="T61" fmla="*/ 2 h 4"/>
                        <a:gd name="T62" fmla="*/ 2 w 2"/>
                        <a:gd name="T63" fmla="*/ 0 h 4"/>
                        <a:gd name="T64" fmla="*/ 2 w 2"/>
                        <a:gd name="T65" fmla="*/ 0 h 4"/>
                        <a:gd name="T66" fmla="*/ 2 w 2"/>
                        <a:gd name="T67" fmla="*/ 0 h 4"/>
                        <a:gd name="T68" fmla="*/ 1 w 2"/>
                        <a:gd name="T69" fmla="*/ 0 h 4"/>
                        <a:gd name="T70" fmla="*/ 1 w 2"/>
                        <a:gd name="T71" fmla="*/ 0 h 4"/>
                        <a:gd name="T72" fmla="*/ 1 w 2"/>
                        <a:gd name="T73" fmla="*/ 0 h 4"/>
                        <a:gd name="T74" fmla="*/ 1 w 2"/>
                        <a:gd name="T75" fmla="*/ 0 h 4"/>
                        <a:gd name="T76" fmla="*/ 1 w 2"/>
                        <a:gd name="T77" fmla="*/ 2 h 4"/>
                        <a:gd name="T78" fmla="*/ 1 w 2"/>
                        <a:gd name="T79" fmla="*/ 2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close/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4" name="Rectangle 35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601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5" name="Freeform 3541"/>
                    <p:cNvSpPr>
                      <a:spLocks/>
                    </p:cNvSpPr>
                    <p:nvPr/>
                  </p:nvSpPr>
                  <p:spPr bwMode="auto">
                    <a:xfrm>
                      <a:off x="1053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6" name="Freeform 35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5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7" name="Freeform 3543"/>
                    <p:cNvSpPr>
                      <a:spLocks/>
                    </p:cNvSpPr>
                    <p:nvPr/>
                  </p:nvSpPr>
                  <p:spPr bwMode="auto">
                    <a:xfrm>
                      <a:off x="1059" y="359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3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8" name="Freeform 35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1" y="3598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2 h 4"/>
                        <a:gd name="T4" fmla="*/ 1 w 1"/>
                        <a:gd name="T5" fmla="*/ 2 h 4"/>
                        <a:gd name="T6" fmla="*/ 1 w 1"/>
                        <a:gd name="T7" fmla="*/ 2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2 h 4"/>
                        <a:gd name="T14" fmla="*/ 1 w 1"/>
                        <a:gd name="T15" fmla="*/ 2 h 4"/>
                        <a:gd name="T16" fmla="*/ 1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2 h 4"/>
                        <a:gd name="T26" fmla="*/ 0 w 1"/>
                        <a:gd name="T27" fmla="*/ 2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1 w 1"/>
                        <a:gd name="T33" fmla="*/ 0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1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89" name="Freeform 3545"/>
                    <p:cNvSpPr>
                      <a:spLocks/>
                    </p:cNvSpPr>
                    <p:nvPr/>
                  </p:nvSpPr>
                  <p:spPr bwMode="auto">
                    <a:xfrm>
                      <a:off x="1065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1 w 2"/>
                        <a:gd name="T93" fmla="*/ 2 h 4"/>
                        <a:gd name="T94" fmla="*/ 1 w 2"/>
                        <a:gd name="T95" fmla="*/ 2 h 4"/>
                        <a:gd name="T96" fmla="*/ 2 w 2"/>
                        <a:gd name="T97" fmla="*/ 2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0" name="Freeform 354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0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1 w 2"/>
                        <a:gd name="T53" fmla="*/ 2 h 4"/>
                        <a:gd name="T54" fmla="*/ 1 w 2"/>
                        <a:gd name="T55" fmla="*/ 2 h 4"/>
                        <a:gd name="T56" fmla="*/ 1 w 2"/>
                        <a:gd name="T57" fmla="*/ 2 h 4"/>
                        <a:gd name="T58" fmla="*/ 1 w 2"/>
                        <a:gd name="T59" fmla="*/ 2 h 4"/>
                        <a:gd name="T60" fmla="*/ 1 w 2"/>
                        <a:gd name="T61" fmla="*/ 2 h 4"/>
                        <a:gd name="T62" fmla="*/ 1 w 2"/>
                        <a:gd name="T63" fmla="*/ 0 h 4"/>
                        <a:gd name="T64" fmla="*/ 1 w 2"/>
                        <a:gd name="T65" fmla="*/ 0 h 4"/>
                        <a:gd name="T66" fmla="*/ 1 w 2"/>
                        <a:gd name="T67" fmla="*/ 0 h 4"/>
                        <a:gd name="T68" fmla="*/ 1 w 2"/>
                        <a:gd name="T69" fmla="*/ 0 h 4"/>
                        <a:gd name="T70" fmla="*/ 0 w 2"/>
                        <a:gd name="T71" fmla="*/ 0 h 4"/>
                        <a:gd name="T72" fmla="*/ 0 w 2"/>
                        <a:gd name="T73" fmla="*/ 0 h 4"/>
                        <a:gd name="T74" fmla="*/ 0 w 2"/>
                        <a:gd name="T75" fmla="*/ 0 h 4"/>
                        <a:gd name="T76" fmla="*/ 0 w 2"/>
                        <a:gd name="T77" fmla="*/ 2 h 4"/>
                        <a:gd name="T78" fmla="*/ 0 w 2"/>
                        <a:gd name="T79" fmla="*/ 2 h 4"/>
                        <a:gd name="T80" fmla="*/ 0 w 2"/>
                        <a:gd name="T81" fmla="*/ 2 h 4"/>
                        <a:gd name="T82" fmla="*/ 0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1" name="Freeform 35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1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2" name="Freeform 35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5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2 w 3"/>
                        <a:gd name="T23" fmla="*/ 2 h 4"/>
                        <a:gd name="T24" fmla="*/ 3 w 3"/>
                        <a:gd name="T25" fmla="*/ 2 h 4"/>
                        <a:gd name="T26" fmla="*/ 2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3" name="Freeform 354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8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4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1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2 h 4"/>
                        <a:gd name="T80" fmla="*/ 3 w 3"/>
                        <a:gd name="T81" fmla="*/ 0 h 4"/>
                        <a:gd name="T82" fmla="*/ 1 w 3"/>
                        <a:gd name="T83" fmla="*/ 0 h 4"/>
                        <a:gd name="T84" fmla="*/ 1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0 w 3"/>
                        <a:gd name="T93" fmla="*/ 0 h 4"/>
                        <a:gd name="T94" fmla="*/ 0 w 3"/>
                        <a:gd name="T95" fmla="*/ 0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4" name="Freeform 3550"/>
                    <p:cNvSpPr>
                      <a:spLocks/>
                    </p:cNvSpPr>
                    <p:nvPr/>
                  </p:nvSpPr>
                  <p:spPr bwMode="auto">
                    <a:xfrm>
                      <a:off x="1082" y="359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5" name="Freeform 3551"/>
                    <p:cNvSpPr>
                      <a:spLocks/>
                    </p:cNvSpPr>
                    <p:nvPr/>
                  </p:nvSpPr>
                  <p:spPr bwMode="auto">
                    <a:xfrm>
                      <a:off x="1084" y="3598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2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6" name="Freeform 3552"/>
                    <p:cNvSpPr>
                      <a:spLocks/>
                    </p:cNvSpPr>
                    <p:nvPr/>
                  </p:nvSpPr>
                  <p:spPr bwMode="auto">
                    <a:xfrm>
                      <a:off x="1088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7" name="Freeform 355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0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2 w 4"/>
                        <a:gd name="T51" fmla="*/ 2 h 4"/>
                        <a:gd name="T52" fmla="*/ 2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4 h 4"/>
                        <a:gd name="T58" fmla="*/ 2 w 4"/>
                        <a:gd name="T59" fmla="*/ 4 h 4"/>
                        <a:gd name="T60" fmla="*/ 2 w 4"/>
                        <a:gd name="T61" fmla="*/ 4 h 4"/>
                        <a:gd name="T62" fmla="*/ 3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0 h 4"/>
                        <a:gd name="T82" fmla="*/ 3 w 4"/>
                        <a:gd name="T83" fmla="*/ 0 h 4"/>
                        <a:gd name="T84" fmla="*/ 3 w 4"/>
                        <a:gd name="T85" fmla="*/ 0 h 4"/>
                        <a:gd name="T86" fmla="*/ 3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0 h 4"/>
                        <a:gd name="T92" fmla="*/ 2 w 4"/>
                        <a:gd name="T93" fmla="*/ 0 h 4"/>
                        <a:gd name="T94" fmla="*/ 2 w 4"/>
                        <a:gd name="T95" fmla="*/ 0 h 4"/>
                        <a:gd name="T96" fmla="*/ 2 w 4"/>
                        <a:gd name="T97" fmla="*/ 2 h 4"/>
                        <a:gd name="T98" fmla="*/ 2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8" name="Freeform 355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4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0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3 h 4"/>
                        <a:gd name="T72" fmla="*/ 2 w 4"/>
                        <a:gd name="T73" fmla="*/ 3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0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0 h 4"/>
                        <a:gd name="T94" fmla="*/ 1 w 4"/>
                        <a:gd name="T95" fmla="*/ 0 h 4"/>
                        <a:gd name="T96" fmla="*/ 0 w 4"/>
                        <a:gd name="T97" fmla="*/ 2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699" name="Freeform 35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98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2 h 4"/>
                        <a:gd name="T80" fmla="*/ 2 w 2"/>
                        <a:gd name="T81" fmla="*/ 0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0 h 4"/>
                        <a:gd name="T94" fmla="*/ 0 w 2"/>
                        <a:gd name="T95" fmla="*/ 0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0" name="Freeform 3556"/>
                    <p:cNvSpPr>
                      <a:spLocks/>
                    </p:cNvSpPr>
                    <p:nvPr/>
                  </p:nvSpPr>
                  <p:spPr bwMode="auto">
                    <a:xfrm>
                      <a:off x="1033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1" name="Freeform 3557"/>
                    <p:cNvSpPr>
                      <a:spLocks/>
                    </p:cNvSpPr>
                    <p:nvPr/>
                  </p:nvSpPr>
                  <p:spPr bwMode="auto">
                    <a:xfrm>
                      <a:off x="1037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2" name="Freeform 3558"/>
                    <p:cNvSpPr>
                      <a:spLocks/>
                    </p:cNvSpPr>
                    <p:nvPr/>
                  </p:nvSpPr>
                  <p:spPr bwMode="auto">
                    <a:xfrm>
                      <a:off x="1039" y="3598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0 h 4"/>
                        <a:gd name="T2" fmla="*/ 0 w 4"/>
                        <a:gd name="T3" fmla="*/ 0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3 w 4"/>
                        <a:gd name="T21" fmla="*/ 0 h 4"/>
                        <a:gd name="T22" fmla="*/ 3 w 4"/>
                        <a:gd name="T23" fmla="*/ 0 h 4"/>
                        <a:gd name="T24" fmla="*/ 3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3 w 4"/>
                        <a:gd name="T33" fmla="*/ 3 h 4"/>
                        <a:gd name="T34" fmla="*/ 4 w 4"/>
                        <a:gd name="T35" fmla="*/ 3 h 4"/>
                        <a:gd name="T36" fmla="*/ 3 w 4"/>
                        <a:gd name="T37" fmla="*/ 3 h 4"/>
                        <a:gd name="T38" fmla="*/ 3 w 4"/>
                        <a:gd name="T39" fmla="*/ 4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0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2 h 4"/>
                        <a:gd name="T82" fmla="*/ 2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2 h 4"/>
                        <a:gd name="T98" fmla="*/ 3 w 4"/>
                        <a:gd name="T99" fmla="*/ 0 h 4"/>
                        <a:gd name="T100" fmla="*/ 3 w 4"/>
                        <a:gd name="T101" fmla="*/ 0 h 4"/>
                        <a:gd name="T102" fmla="*/ 3 w 4"/>
                        <a:gd name="T103" fmla="*/ 0 h 4"/>
                        <a:gd name="T104" fmla="*/ 3 w 4"/>
                        <a:gd name="T105" fmla="*/ 0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0 h 4"/>
                        <a:gd name="T112" fmla="*/ 2 w 4"/>
                        <a:gd name="T113" fmla="*/ 0 h 4"/>
                        <a:gd name="T114" fmla="*/ 2 w 4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3" name="Freeform 3559"/>
                    <p:cNvSpPr>
                      <a:spLocks/>
                    </p:cNvSpPr>
                    <p:nvPr/>
                  </p:nvSpPr>
                  <p:spPr bwMode="auto">
                    <a:xfrm>
                      <a:off x="1045" y="3597"/>
                      <a:ext cx="2" cy="6"/>
                    </a:xfrm>
                    <a:custGeom>
                      <a:avLst/>
                      <a:gdLst>
                        <a:gd name="T0" fmla="*/ 0 w 2"/>
                        <a:gd name="T1" fmla="*/ 0 h 6"/>
                        <a:gd name="T2" fmla="*/ 2 w 2"/>
                        <a:gd name="T3" fmla="*/ 0 h 6"/>
                        <a:gd name="T4" fmla="*/ 0 w 2"/>
                        <a:gd name="T5" fmla="*/ 1 h 6"/>
                        <a:gd name="T6" fmla="*/ 0 w 2"/>
                        <a:gd name="T7" fmla="*/ 3 h 6"/>
                        <a:gd name="T8" fmla="*/ 0 w 2"/>
                        <a:gd name="T9" fmla="*/ 3 h 6"/>
                        <a:gd name="T10" fmla="*/ 0 w 2"/>
                        <a:gd name="T11" fmla="*/ 4 h 6"/>
                        <a:gd name="T12" fmla="*/ 0 w 2"/>
                        <a:gd name="T13" fmla="*/ 5 h 6"/>
                        <a:gd name="T14" fmla="*/ 0 w 2"/>
                        <a:gd name="T15" fmla="*/ 5 h 6"/>
                        <a:gd name="T16" fmla="*/ 0 w 2"/>
                        <a:gd name="T17" fmla="*/ 6 h 6"/>
                        <a:gd name="T18" fmla="*/ 2 w 2"/>
                        <a:gd name="T19" fmla="*/ 6 h 6"/>
                        <a:gd name="T20" fmla="*/ 0 w 2"/>
                        <a:gd name="T21" fmla="*/ 6 h 6"/>
                        <a:gd name="T22" fmla="*/ 0 w 2"/>
                        <a:gd name="T23" fmla="*/ 6 h 6"/>
                        <a:gd name="T24" fmla="*/ 0 w 2"/>
                        <a:gd name="T25" fmla="*/ 5 h 6"/>
                        <a:gd name="T26" fmla="*/ 0 w 2"/>
                        <a:gd name="T27" fmla="*/ 5 h 6"/>
                        <a:gd name="T28" fmla="*/ 0 w 2"/>
                        <a:gd name="T29" fmla="*/ 4 h 6"/>
                        <a:gd name="T30" fmla="*/ 0 w 2"/>
                        <a:gd name="T31" fmla="*/ 3 h 6"/>
                        <a:gd name="T32" fmla="*/ 0 w 2"/>
                        <a:gd name="T33" fmla="*/ 3 h 6"/>
                        <a:gd name="T34" fmla="*/ 0 w 2"/>
                        <a:gd name="T35" fmla="*/ 1 h 6"/>
                        <a:gd name="T36" fmla="*/ 0 w 2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2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4" name="Freeform 3560"/>
                    <p:cNvSpPr>
                      <a:spLocks/>
                    </p:cNvSpPr>
                    <p:nvPr/>
                  </p:nvSpPr>
                  <p:spPr bwMode="auto">
                    <a:xfrm>
                      <a:off x="1047" y="3598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4 h 4"/>
                        <a:gd name="T2" fmla="*/ 1 w 2"/>
                        <a:gd name="T3" fmla="*/ 4 h 4"/>
                        <a:gd name="T4" fmla="*/ 2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1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3 h 4"/>
                        <a:gd name="T50" fmla="*/ 1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5" name="Freeform 3561"/>
                    <p:cNvSpPr>
                      <a:spLocks/>
                    </p:cNvSpPr>
                    <p:nvPr/>
                  </p:nvSpPr>
                  <p:spPr bwMode="auto">
                    <a:xfrm>
                      <a:off x="1048" y="359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2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0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6" name="Rectangle 35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50" y="3601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7" name="Freeform 3563"/>
                    <p:cNvSpPr>
                      <a:spLocks/>
                    </p:cNvSpPr>
                    <p:nvPr/>
                  </p:nvSpPr>
                  <p:spPr bwMode="auto">
                    <a:xfrm>
                      <a:off x="1053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8" name="Freeform 3564"/>
                    <p:cNvSpPr>
                      <a:spLocks/>
                    </p:cNvSpPr>
                    <p:nvPr/>
                  </p:nvSpPr>
                  <p:spPr bwMode="auto">
                    <a:xfrm>
                      <a:off x="1055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09" name="Freeform 3565"/>
                    <p:cNvSpPr>
                      <a:spLocks/>
                    </p:cNvSpPr>
                    <p:nvPr/>
                  </p:nvSpPr>
                  <p:spPr bwMode="auto">
                    <a:xfrm>
                      <a:off x="1056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4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2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0" name="Freeform 3566"/>
                    <p:cNvSpPr>
                      <a:spLocks/>
                    </p:cNvSpPr>
                    <p:nvPr/>
                  </p:nvSpPr>
                  <p:spPr bwMode="auto">
                    <a:xfrm>
                      <a:off x="1059" y="359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6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4 h 6"/>
                        <a:gd name="T12" fmla="*/ 1 w 1"/>
                        <a:gd name="T13" fmla="*/ 3 h 6"/>
                        <a:gd name="T14" fmla="*/ 1 w 1"/>
                        <a:gd name="T15" fmla="*/ 3 h 6"/>
                        <a:gd name="T16" fmla="*/ 1 w 1"/>
                        <a:gd name="T17" fmla="*/ 1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4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6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1" name="Freeform 3567"/>
                    <p:cNvSpPr>
                      <a:spLocks/>
                    </p:cNvSpPr>
                    <p:nvPr/>
                  </p:nvSpPr>
                  <p:spPr bwMode="auto">
                    <a:xfrm>
                      <a:off x="1061" y="3598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2 h 2"/>
                        <a:gd name="T12" fmla="*/ 1 w 1"/>
                        <a:gd name="T13" fmla="*/ 2 h 2"/>
                        <a:gd name="T14" fmla="*/ 1 w 1"/>
                        <a:gd name="T15" fmla="*/ 2 h 2"/>
                        <a:gd name="T16" fmla="*/ 1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2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2" name="Freeform 3568"/>
                    <p:cNvSpPr>
                      <a:spLocks/>
                    </p:cNvSpPr>
                    <p:nvPr/>
                  </p:nvSpPr>
                  <p:spPr bwMode="auto">
                    <a:xfrm>
                      <a:off x="1061" y="360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3" name="Freeform 3569"/>
                    <p:cNvSpPr>
                      <a:spLocks/>
                    </p:cNvSpPr>
                    <p:nvPr/>
                  </p:nvSpPr>
                  <p:spPr bwMode="auto">
                    <a:xfrm>
                      <a:off x="1065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1 w 2"/>
                        <a:gd name="T93" fmla="*/ 2 h 4"/>
                        <a:gd name="T94" fmla="*/ 1 w 2"/>
                        <a:gd name="T95" fmla="*/ 2 h 4"/>
                        <a:gd name="T96" fmla="*/ 2 w 2"/>
                        <a:gd name="T97" fmla="*/ 2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4" name="Freeform 3570"/>
                    <p:cNvSpPr>
                      <a:spLocks/>
                    </p:cNvSpPr>
                    <p:nvPr/>
                  </p:nvSpPr>
                  <p:spPr bwMode="auto">
                    <a:xfrm>
                      <a:off x="1069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4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3 h 4"/>
                        <a:gd name="T10" fmla="*/ 0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0 h 4"/>
                        <a:gd name="T20" fmla="*/ 0 w 2"/>
                        <a:gd name="T21" fmla="*/ 0 h 4"/>
                        <a:gd name="T22" fmla="*/ 0 w 2"/>
                        <a:gd name="T23" fmla="*/ 0 h 4"/>
                        <a:gd name="T24" fmla="*/ 0 w 2"/>
                        <a:gd name="T25" fmla="*/ 0 h 4"/>
                        <a:gd name="T26" fmla="*/ 0 w 2"/>
                        <a:gd name="T27" fmla="*/ 0 h 4"/>
                        <a:gd name="T28" fmla="*/ 1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2 w 2"/>
                        <a:gd name="T37" fmla="*/ 0 h 4"/>
                        <a:gd name="T38" fmla="*/ 2 w 2"/>
                        <a:gd name="T39" fmla="*/ 0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3 h 4"/>
                        <a:gd name="T50" fmla="*/ 0 w 2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5" name="Freeform 3571"/>
                    <p:cNvSpPr>
                      <a:spLocks/>
                    </p:cNvSpPr>
                    <p:nvPr/>
                  </p:nvSpPr>
                  <p:spPr bwMode="auto">
                    <a:xfrm>
                      <a:off x="1069" y="3598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2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1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2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1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6" name="Freeform 3572"/>
                    <p:cNvSpPr>
                      <a:spLocks/>
                    </p:cNvSpPr>
                    <p:nvPr/>
                  </p:nvSpPr>
                  <p:spPr bwMode="auto">
                    <a:xfrm>
                      <a:off x="1071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7" name="Freeform 3573"/>
                    <p:cNvSpPr>
                      <a:spLocks/>
                    </p:cNvSpPr>
                    <p:nvPr/>
                  </p:nvSpPr>
                  <p:spPr bwMode="auto">
                    <a:xfrm>
                      <a:off x="1072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2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8" name="Freeform 3574"/>
                    <p:cNvSpPr>
                      <a:spLocks/>
                    </p:cNvSpPr>
                    <p:nvPr/>
                  </p:nvSpPr>
                  <p:spPr bwMode="auto">
                    <a:xfrm>
                      <a:off x="1075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2 w 3"/>
                        <a:gd name="T21" fmla="*/ 0 h 4"/>
                        <a:gd name="T22" fmla="*/ 2 w 3"/>
                        <a:gd name="T23" fmla="*/ 2 h 4"/>
                        <a:gd name="T24" fmla="*/ 3 w 3"/>
                        <a:gd name="T25" fmla="*/ 2 h 4"/>
                        <a:gd name="T26" fmla="*/ 2 w 3"/>
                        <a:gd name="T27" fmla="*/ 3 h 4"/>
                        <a:gd name="T28" fmla="*/ 2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19" name="Freeform 3575"/>
                    <p:cNvSpPr>
                      <a:spLocks/>
                    </p:cNvSpPr>
                    <p:nvPr/>
                  </p:nvSpPr>
                  <p:spPr bwMode="auto">
                    <a:xfrm>
                      <a:off x="1075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0" name="Freeform 3576"/>
                    <p:cNvSpPr>
                      <a:spLocks/>
                    </p:cNvSpPr>
                    <p:nvPr/>
                  </p:nvSpPr>
                  <p:spPr bwMode="auto">
                    <a:xfrm>
                      <a:off x="1078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1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1" name="Freeform 3577"/>
                    <p:cNvSpPr>
                      <a:spLocks/>
                    </p:cNvSpPr>
                    <p:nvPr/>
                  </p:nvSpPr>
                  <p:spPr bwMode="auto">
                    <a:xfrm>
                      <a:off x="1078" y="359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2" name="Freeform 3578"/>
                    <p:cNvSpPr>
                      <a:spLocks/>
                    </p:cNvSpPr>
                    <p:nvPr/>
                  </p:nvSpPr>
                  <p:spPr bwMode="auto">
                    <a:xfrm>
                      <a:off x="1082" y="3598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0 h 5"/>
                        <a:gd name="T8" fmla="*/ 1 w 1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5"/>
                        <a:gd name="T17" fmla="*/ 1 w 1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5">
                          <a:moveTo>
                            <a:pt x="1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3" name="Freeform 3579"/>
                    <p:cNvSpPr>
                      <a:spLocks/>
                    </p:cNvSpPr>
                    <p:nvPr/>
                  </p:nvSpPr>
                  <p:spPr bwMode="auto">
                    <a:xfrm>
                      <a:off x="1084" y="3598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2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4" name="Freeform 3580"/>
                    <p:cNvSpPr>
                      <a:spLocks/>
                    </p:cNvSpPr>
                    <p:nvPr/>
                  </p:nvSpPr>
                  <p:spPr bwMode="auto">
                    <a:xfrm>
                      <a:off x="1088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5" name="Freeform 3581"/>
                    <p:cNvSpPr>
                      <a:spLocks/>
                    </p:cNvSpPr>
                    <p:nvPr/>
                  </p:nvSpPr>
                  <p:spPr bwMode="auto">
                    <a:xfrm>
                      <a:off x="1090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0 h 4"/>
                        <a:gd name="T20" fmla="*/ 4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3 w 4"/>
                        <a:gd name="T31" fmla="*/ 4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3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6" name="Freeform 3582"/>
                    <p:cNvSpPr>
                      <a:spLocks/>
                    </p:cNvSpPr>
                    <p:nvPr/>
                  </p:nvSpPr>
                  <p:spPr bwMode="auto">
                    <a:xfrm>
                      <a:off x="1092" y="359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2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7" name="Freeform 3583"/>
                    <p:cNvSpPr>
                      <a:spLocks/>
                    </p:cNvSpPr>
                    <p:nvPr/>
                  </p:nvSpPr>
                  <p:spPr bwMode="auto">
                    <a:xfrm>
                      <a:off x="1094" y="3598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0 w 4"/>
                        <a:gd name="T5" fmla="*/ 0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0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2 w 4"/>
                        <a:gd name="T29" fmla="*/ 3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8" name="Freeform 3584"/>
                    <p:cNvSpPr>
                      <a:spLocks/>
                    </p:cNvSpPr>
                    <p:nvPr/>
                  </p:nvSpPr>
                  <p:spPr bwMode="auto">
                    <a:xfrm>
                      <a:off x="1094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29" name="Freeform 3585"/>
                    <p:cNvSpPr>
                      <a:spLocks/>
                    </p:cNvSpPr>
                    <p:nvPr/>
                  </p:nvSpPr>
                  <p:spPr bwMode="auto">
                    <a:xfrm>
                      <a:off x="1098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0" name="Freeform 3586"/>
                    <p:cNvSpPr>
                      <a:spLocks/>
                    </p:cNvSpPr>
                    <p:nvPr/>
                  </p:nvSpPr>
                  <p:spPr bwMode="auto">
                    <a:xfrm>
                      <a:off x="1098" y="359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1" name="Freeform 3587"/>
                    <p:cNvSpPr>
                      <a:spLocks/>
                    </p:cNvSpPr>
                    <p:nvPr/>
                  </p:nvSpPr>
                  <p:spPr bwMode="auto">
                    <a:xfrm>
                      <a:off x="1032" y="364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2" name="Freeform 3588"/>
                    <p:cNvSpPr>
                      <a:spLocks/>
                    </p:cNvSpPr>
                    <p:nvPr/>
                  </p:nvSpPr>
                  <p:spPr bwMode="auto">
                    <a:xfrm>
                      <a:off x="1036" y="364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3" name="Freeform 35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8" y="3644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3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3 w 4"/>
                        <a:gd name="T11" fmla="*/ 4 h 5"/>
                        <a:gd name="T12" fmla="*/ 3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3 h 5"/>
                        <a:gd name="T24" fmla="*/ 3 w 4"/>
                        <a:gd name="T25" fmla="*/ 2 h 5"/>
                        <a:gd name="T26" fmla="*/ 1 w 4"/>
                        <a:gd name="T27" fmla="*/ 3 h 5"/>
                        <a:gd name="T28" fmla="*/ 3 w 4"/>
                        <a:gd name="T29" fmla="*/ 3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4" name="Freeform 3590"/>
                    <p:cNvSpPr>
                      <a:spLocks/>
                    </p:cNvSpPr>
                    <p:nvPr/>
                  </p:nvSpPr>
                  <p:spPr bwMode="auto">
                    <a:xfrm>
                      <a:off x="1032" y="3644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5" name="Freeform 3591"/>
                    <p:cNvSpPr>
                      <a:spLocks/>
                    </p:cNvSpPr>
                    <p:nvPr/>
                  </p:nvSpPr>
                  <p:spPr bwMode="auto">
                    <a:xfrm>
                      <a:off x="1036" y="3644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0 h 5"/>
                        <a:gd name="T10" fmla="*/ 0 w 1"/>
                        <a:gd name="T11" fmla="*/ 0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6" name="Freeform 3592"/>
                    <p:cNvSpPr>
                      <a:spLocks/>
                    </p:cNvSpPr>
                    <p:nvPr/>
                  </p:nvSpPr>
                  <p:spPr bwMode="auto">
                    <a:xfrm>
                      <a:off x="1038" y="3644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3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3 w 4"/>
                        <a:gd name="T11" fmla="*/ 4 h 5"/>
                        <a:gd name="T12" fmla="*/ 3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7" name="Freeform 3593"/>
                    <p:cNvSpPr>
                      <a:spLocks/>
                    </p:cNvSpPr>
                    <p:nvPr/>
                  </p:nvSpPr>
                  <p:spPr bwMode="auto">
                    <a:xfrm>
                      <a:off x="1039" y="3646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1"/>
                        <a:gd name="T14" fmla="*/ 2 w 2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8" name="Freeform 3594"/>
                    <p:cNvSpPr>
                      <a:spLocks/>
                    </p:cNvSpPr>
                    <p:nvPr/>
                  </p:nvSpPr>
                  <p:spPr bwMode="auto">
                    <a:xfrm>
                      <a:off x="665" y="3700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39" name="Freeform 3595"/>
                    <p:cNvSpPr>
                      <a:spLocks/>
                    </p:cNvSpPr>
                    <p:nvPr/>
                  </p:nvSpPr>
                  <p:spPr bwMode="auto">
                    <a:xfrm>
                      <a:off x="669" y="3700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1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2 w 2"/>
                        <a:gd name="T91" fmla="*/ 1 h 4"/>
                        <a:gd name="T92" fmla="*/ 2 w 2"/>
                        <a:gd name="T93" fmla="*/ 1 h 4"/>
                        <a:gd name="T94" fmla="*/ 2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2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1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0" name="Freeform 3596"/>
                    <p:cNvSpPr>
                      <a:spLocks/>
                    </p:cNvSpPr>
                    <p:nvPr/>
                  </p:nvSpPr>
                  <p:spPr bwMode="auto">
                    <a:xfrm>
                      <a:off x="673" y="370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2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1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2 w 2"/>
                        <a:gd name="T57" fmla="*/ 4 h 4"/>
                        <a:gd name="T58" fmla="*/ 2 w 2"/>
                        <a:gd name="T59" fmla="*/ 3 h 4"/>
                        <a:gd name="T60" fmla="*/ 2 w 2"/>
                        <a:gd name="T61" fmla="*/ 3 h 4"/>
                        <a:gd name="T62" fmla="*/ 2 w 2"/>
                        <a:gd name="T63" fmla="*/ 3 h 4"/>
                        <a:gd name="T64" fmla="*/ 2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1 w 2"/>
                        <a:gd name="T71" fmla="*/ 1 h 4"/>
                        <a:gd name="T72" fmla="*/ 0 w 2"/>
                        <a:gd name="T73" fmla="*/ 1 h 4"/>
                        <a:gd name="T74" fmla="*/ 1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1" name="Freeform 3597"/>
                    <p:cNvSpPr>
                      <a:spLocks/>
                    </p:cNvSpPr>
                    <p:nvPr/>
                  </p:nvSpPr>
                  <p:spPr bwMode="auto">
                    <a:xfrm>
                      <a:off x="678" y="369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1 w 1"/>
                        <a:gd name="T9" fmla="*/ 2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6 h 6"/>
                        <a:gd name="T24" fmla="*/ 1 w 1"/>
                        <a:gd name="T25" fmla="*/ 5 h 6"/>
                        <a:gd name="T26" fmla="*/ 1 w 1"/>
                        <a:gd name="T27" fmla="*/ 4 h 6"/>
                        <a:gd name="T28" fmla="*/ 0 w 1"/>
                        <a:gd name="T29" fmla="*/ 4 h 6"/>
                        <a:gd name="T30" fmla="*/ 1 w 1"/>
                        <a:gd name="T31" fmla="*/ 2 h 6"/>
                        <a:gd name="T32" fmla="*/ 1 w 1"/>
                        <a:gd name="T33" fmla="*/ 2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2" name="Freeform 359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80" y="370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2 w 2"/>
                        <a:gd name="T23" fmla="*/ 3 h 4"/>
                        <a:gd name="T24" fmla="*/ 2 w 2"/>
                        <a:gd name="T25" fmla="*/ 0 h 4"/>
                        <a:gd name="T26" fmla="*/ 0 w 2"/>
                        <a:gd name="T27" fmla="*/ 3 h 4"/>
                        <a:gd name="T28" fmla="*/ 2 w 2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4"/>
                        <a:gd name="T47" fmla="*/ 2 w 2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3" name="Rectangle 359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84" y="370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4" name="Freeform 3600"/>
                    <p:cNvSpPr>
                      <a:spLocks/>
                    </p:cNvSpPr>
                    <p:nvPr/>
                  </p:nvSpPr>
                  <p:spPr bwMode="auto">
                    <a:xfrm>
                      <a:off x="685" y="3700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2 w 3"/>
                        <a:gd name="T11" fmla="*/ 1 h 4"/>
                        <a:gd name="T12" fmla="*/ 2 w 3"/>
                        <a:gd name="T13" fmla="*/ 1 h 4"/>
                        <a:gd name="T14" fmla="*/ 2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2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1 w 3"/>
                        <a:gd name="T41" fmla="*/ 3 h 4"/>
                        <a:gd name="T42" fmla="*/ 1 w 3"/>
                        <a:gd name="T43" fmla="*/ 3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2 w 3"/>
                        <a:gd name="T59" fmla="*/ 3 h 4"/>
                        <a:gd name="T60" fmla="*/ 2 w 3"/>
                        <a:gd name="T61" fmla="*/ 3 h 4"/>
                        <a:gd name="T62" fmla="*/ 2 w 3"/>
                        <a:gd name="T63" fmla="*/ 3 h 4"/>
                        <a:gd name="T64" fmla="*/ 2 w 3"/>
                        <a:gd name="T65" fmla="*/ 1 h 4"/>
                        <a:gd name="T66" fmla="*/ 2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1 w 3"/>
                        <a:gd name="T73" fmla="*/ 1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5" name="Freeform 3601"/>
                    <p:cNvSpPr>
                      <a:spLocks/>
                    </p:cNvSpPr>
                    <p:nvPr/>
                  </p:nvSpPr>
                  <p:spPr bwMode="auto">
                    <a:xfrm>
                      <a:off x="688" y="369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2 w 2"/>
                        <a:gd name="T17" fmla="*/ 1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6" name="Freeform 360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91" y="3700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1 h 4"/>
                        <a:gd name="T6" fmla="*/ 1 w 1"/>
                        <a:gd name="T7" fmla="*/ 1 h 4"/>
                        <a:gd name="T8" fmla="*/ 1 w 1"/>
                        <a:gd name="T9" fmla="*/ 1 h 4"/>
                        <a:gd name="T10" fmla="*/ 1 w 1"/>
                        <a:gd name="T11" fmla="*/ 1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1 h 4"/>
                        <a:gd name="T18" fmla="*/ 0 w 1"/>
                        <a:gd name="T19" fmla="*/ 1 h 4"/>
                        <a:gd name="T20" fmla="*/ 0 w 1"/>
                        <a:gd name="T21" fmla="*/ 1 h 4"/>
                        <a:gd name="T22" fmla="*/ 0 w 1"/>
                        <a:gd name="T23" fmla="*/ 1 h 4"/>
                        <a:gd name="T24" fmla="*/ 0 w 1"/>
                        <a:gd name="T25" fmla="*/ 1 h 4"/>
                        <a:gd name="T26" fmla="*/ 0 w 1"/>
                        <a:gd name="T27" fmla="*/ 1 h 4"/>
                        <a:gd name="T28" fmla="*/ 0 w 1"/>
                        <a:gd name="T29" fmla="*/ 1 h 4"/>
                        <a:gd name="T30" fmla="*/ 0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4 h 4"/>
                        <a:gd name="T36" fmla="*/ 1 w 1"/>
                        <a:gd name="T37" fmla="*/ 4 h 4"/>
                        <a:gd name="T38" fmla="*/ 1 w 1"/>
                        <a:gd name="T39" fmla="*/ 4 h 4"/>
                        <a:gd name="T40" fmla="*/ 1 w 1"/>
                        <a:gd name="T41" fmla="*/ 4 h 4"/>
                        <a:gd name="T42" fmla="*/ 1 w 1"/>
                        <a:gd name="T43" fmla="*/ 4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4 h 4"/>
                        <a:gd name="T64" fmla="*/ 0 w 1"/>
                        <a:gd name="T65" fmla="*/ 4 h 4"/>
                        <a:gd name="T66" fmla="*/ 1 w 1"/>
                        <a:gd name="T67" fmla="*/ 4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7" name="Freeform 3603"/>
                    <p:cNvSpPr>
                      <a:spLocks/>
                    </p:cNvSpPr>
                    <p:nvPr/>
                  </p:nvSpPr>
                  <p:spPr bwMode="auto">
                    <a:xfrm>
                      <a:off x="695" y="370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1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1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1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0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8" name="Freeform 3604"/>
                    <p:cNvSpPr>
                      <a:spLocks/>
                    </p:cNvSpPr>
                    <p:nvPr/>
                  </p:nvSpPr>
                  <p:spPr bwMode="auto">
                    <a:xfrm>
                      <a:off x="698" y="37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49" name="Freeform 360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01" y="370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1 w 3"/>
                        <a:gd name="T51" fmla="*/ 1 h 4"/>
                        <a:gd name="T52" fmla="*/ 1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1 h 4"/>
                        <a:gd name="T76" fmla="*/ 2 w 3"/>
                        <a:gd name="T77" fmla="*/ 1 h 4"/>
                        <a:gd name="T78" fmla="*/ 2 w 3"/>
                        <a:gd name="T79" fmla="*/ 0 h 4"/>
                        <a:gd name="T80" fmla="*/ 2 w 3"/>
                        <a:gd name="T81" fmla="*/ 0 h 4"/>
                        <a:gd name="T82" fmla="*/ 2 w 3"/>
                        <a:gd name="T83" fmla="*/ 0 h 4"/>
                        <a:gd name="T84" fmla="*/ 2 w 3"/>
                        <a:gd name="T85" fmla="*/ 0 h 4"/>
                        <a:gd name="T86" fmla="*/ 1 w 3"/>
                        <a:gd name="T87" fmla="*/ 0 h 4"/>
                        <a:gd name="T88" fmla="*/ 1 w 3"/>
                        <a:gd name="T89" fmla="*/ 0 h 4"/>
                        <a:gd name="T90" fmla="*/ 1 w 3"/>
                        <a:gd name="T91" fmla="*/ 0 h 4"/>
                        <a:gd name="T92" fmla="*/ 1 w 3"/>
                        <a:gd name="T93" fmla="*/ 0 h 4"/>
                        <a:gd name="T94" fmla="*/ 1 w 3"/>
                        <a:gd name="T95" fmla="*/ 0 h 4"/>
                        <a:gd name="T96" fmla="*/ 1 w 3"/>
                        <a:gd name="T97" fmla="*/ 1 h 4"/>
                        <a:gd name="T98" fmla="*/ 1 w 3"/>
                        <a:gd name="T99" fmla="*/ 1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close/>
                          <a:moveTo>
                            <a:pt x="1" y="1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0" name="Freeform 3606"/>
                    <p:cNvSpPr>
                      <a:spLocks/>
                    </p:cNvSpPr>
                    <p:nvPr/>
                  </p:nvSpPr>
                  <p:spPr bwMode="auto">
                    <a:xfrm>
                      <a:off x="704" y="3700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1" name="Freeform 3607"/>
                    <p:cNvSpPr>
                      <a:spLocks/>
                    </p:cNvSpPr>
                    <p:nvPr/>
                  </p:nvSpPr>
                  <p:spPr bwMode="auto">
                    <a:xfrm>
                      <a:off x="708" y="37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2" name="Freeform 360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10" y="3700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4 h 4"/>
                        <a:gd name="T2" fmla="*/ 2 w 3"/>
                        <a:gd name="T3" fmla="*/ 4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3 h 4"/>
                        <a:gd name="T10" fmla="*/ 2 w 3"/>
                        <a:gd name="T11" fmla="*/ 3 h 4"/>
                        <a:gd name="T12" fmla="*/ 0 w 3"/>
                        <a:gd name="T13" fmla="*/ 1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0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0 h 4"/>
                        <a:gd name="T38" fmla="*/ 3 w 3"/>
                        <a:gd name="T39" fmla="*/ 0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3 h 4"/>
                        <a:gd name="T50" fmla="*/ 2 w 3"/>
                        <a:gd name="T51" fmla="*/ 4 h 4"/>
                        <a:gd name="T52" fmla="*/ 2 w 3"/>
                        <a:gd name="T53" fmla="*/ 1 h 4"/>
                        <a:gd name="T54" fmla="*/ 2 w 3"/>
                        <a:gd name="T55" fmla="*/ 1 h 4"/>
                        <a:gd name="T56" fmla="*/ 3 w 3"/>
                        <a:gd name="T57" fmla="*/ 1 h 4"/>
                        <a:gd name="T58" fmla="*/ 3 w 3"/>
                        <a:gd name="T59" fmla="*/ 1 h 4"/>
                        <a:gd name="T60" fmla="*/ 3 w 3"/>
                        <a:gd name="T61" fmla="*/ 1 h 4"/>
                        <a:gd name="T62" fmla="*/ 3 w 3"/>
                        <a:gd name="T63" fmla="*/ 0 h 4"/>
                        <a:gd name="T64" fmla="*/ 3 w 3"/>
                        <a:gd name="T65" fmla="*/ 0 h 4"/>
                        <a:gd name="T66" fmla="*/ 2 w 3"/>
                        <a:gd name="T67" fmla="*/ 0 h 4"/>
                        <a:gd name="T68" fmla="*/ 2 w 3"/>
                        <a:gd name="T69" fmla="*/ 0 h 4"/>
                        <a:gd name="T70" fmla="*/ 2 w 3"/>
                        <a:gd name="T71" fmla="*/ 0 h 4"/>
                        <a:gd name="T72" fmla="*/ 2 w 3"/>
                        <a:gd name="T73" fmla="*/ 0 h 4"/>
                        <a:gd name="T74" fmla="*/ 0 w 3"/>
                        <a:gd name="T75" fmla="*/ 0 h 4"/>
                        <a:gd name="T76" fmla="*/ 0 w 3"/>
                        <a:gd name="T77" fmla="*/ 1 h 4"/>
                        <a:gd name="T78" fmla="*/ 0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2" y="4"/>
                          </a:move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close/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3" name="Freeform 3609"/>
                    <p:cNvSpPr>
                      <a:spLocks/>
                    </p:cNvSpPr>
                    <p:nvPr/>
                  </p:nvSpPr>
                  <p:spPr bwMode="auto">
                    <a:xfrm>
                      <a:off x="665" y="3700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4" name="Freeform 3610"/>
                    <p:cNvSpPr>
                      <a:spLocks/>
                    </p:cNvSpPr>
                    <p:nvPr/>
                  </p:nvSpPr>
                  <p:spPr bwMode="auto">
                    <a:xfrm>
                      <a:off x="669" y="3700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1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2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2 w 2"/>
                        <a:gd name="T91" fmla="*/ 1 h 4"/>
                        <a:gd name="T92" fmla="*/ 2 w 2"/>
                        <a:gd name="T93" fmla="*/ 1 h 4"/>
                        <a:gd name="T94" fmla="*/ 2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2 w 2"/>
                        <a:gd name="T101" fmla="*/ 0 h 4"/>
                        <a:gd name="T102" fmla="*/ 2 w 2"/>
                        <a:gd name="T103" fmla="*/ 0 h 4"/>
                        <a:gd name="T104" fmla="*/ 2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1 w 2"/>
                        <a:gd name="T111" fmla="*/ 0 h 4"/>
                        <a:gd name="T112" fmla="*/ 1 w 2"/>
                        <a:gd name="T113" fmla="*/ 0 h 4"/>
                        <a:gd name="T114" fmla="*/ 1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5" name="Freeform 3611"/>
                    <p:cNvSpPr>
                      <a:spLocks/>
                    </p:cNvSpPr>
                    <p:nvPr/>
                  </p:nvSpPr>
                  <p:spPr bwMode="auto">
                    <a:xfrm>
                      <a:off x="673" y="370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4 h 4"/>
                        <a:gd name="T24" fmla="*/ 2 w 2"/>
                        <a:gd name="T25" fmla="*/ 4 h 4"/>
                        <a:gd name="T26" fmla="*/ 2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1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4 h 4"/>
                        <a:gd name="T46" fmla="*/ 1 w 2"/>
                        <a:gd name="T47" fmla="*/ 4 h 4"/>
                        <a:gd name="T48" fmla="*/ 1 w 2"/>
                        <a:gd name="T49" fmla="*/ 4 h 4"/>
                        <a:gd name="T50" fmla="*/ 1 w 2"/>
                        <a:gd name="T51" fmla="*/ 4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2 w 2"/>
                        <a:gd name="T57" fmla="*/ 4 h 4"/>
                        <a:gd name="T58" fmla="*/ 2 w 2"/>
                        <a:gd name="T59" fmla="*/ 3 h 4"/>
                        <a:gd name="T60" fmla="*/ 2 w 2"/>
                        <a:gd name="T61" fmla="*/ 3 h 4"/>
                        <a:gd name="T62" fmla="*/ 2 w 2"/>
                        <a:gd name="T63" fmla="*/ 3 h 4"/>
                        <a:gd name="T64" fmla="*/ 2 w 2"/>
                        <a:gd name="T65" fmla="*/ 1 h 4"/>
                        <a:gd name="T66" fmla="*/ 1 w 2"/>
                        <a:gd name="T67" fmla="*/ 1 h 4"/>
                        <a:gd name="T68" fmla="*/ 1 w 2"/>
                        <a:gd name="T69" fmla="*/ 1 h 4"/>
                        <a:gd name="T70" fmla="*/ 1 w 2"/>
                        <a:gd name="T71" fmla="*/ 1 h 4"/>
                        <a:gd name="T72" fmla="*/ 0 w 2"/>
                        <a:gd name="T73" fmla="*/ 1 h 4"/>
                        <a:gd name="T74" fmla="*/ 1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6" name="Freeform 3612"/>
                    <p:cNvSpPr>
                      <a:spLocks/>
                    </p:cNvSpPr>
                    <p:nvPr/>
                  </p:nvSpPr>
                  <p:spPr bwMode="auto">
                    <a:xfrm>
                      <a:off x="678" y="369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2 h 6"/>
                        <a:gd name="T8" fmla="*/ 1 w 1"/>
                        <a:gd name="T9" fmla="*/ 2 h 6"/>
                        <a:gd name="T10" fmla="*/ 1 w 1"/>
                        <a:gd name="T11" fmla="*/ 4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6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1 w 1"/>
                        <a:gd name="T23" fmla="*/ 6 h 6"/>
                        <a:gd name="T24" fmla="*/ 1 w 1"/>
                        <a:gd name="T25" fmla="*/ 5 h 6"/>
                        <a:gd name="T26" fmla="*/ 1 w 1"/>
                        <a:gd name="T27" fmla="*/ 4 h 6"/>
                        <a:gd name="T28" fmla="*/ 0 w 1"/>
                        <a:gd name="T29" fmla="*/ 4 h 6"/>
                        <a:gd name="T30" fmla="*/ 1 w 1"/>
                        <a:gd name="T31" fmla="*/ 2 h 6"/>
                        <a:gd name="T32" fmla="*/ 1 w 1"/>
                        <a:gd name="T33" fmla="*/ 2 h 6"/>
                        <a:gd name="T34" fmla="*/ 1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7" name="Freeform 3613"/>
                    <p:cNvSpPr>
                      <a:spLocks/>
                    </p:cNvSpPr>
                    <p:nvPr/>
                  </p:nvSpPr>
                  <p:spPr bwMode="auto">
                    <a:xfrm>
                      <a:off x="680" y="3700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4"/>
                        <a:gd name="T35" fmla="*/ 2 w 2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8" name="Freeform 3614"/>
                    <p:cNvSpPr>
                      <a:spLocks/>
                    </p:cNvSpPr>
                    <p:nvPr/>
                  </p:nvSpPr>
                  <p:spPr bwMode="auto">
                    <a:xfrm>
                      <a:off x="680" y="370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3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2 w 2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3"/>
                        <a:gd name="T14" fmla="*/ 2 w 2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3">
                          <a:moveTo>
                            <a:pt x="2" y="3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59" name="Rectangle 36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84" y="370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0" name="Freeform 3616"/>
                    <p:cNvSpPr>
                      <a:spLocks/>
                    </p:cNvSpPr>
                    <p:nvPr/>
                  </p:nvSpPr>
                  <p:spPr bwMode="auto">
                    <a:xfrm>
                      <a:off x="685" y="3700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2 w 3"/>
                        <a:gd name="T11" fmla="*/ 1 h 4"/>
                        <a:gd name="T12" fmla="*/ 2 w 3"/>
                        <a:gd name="T13" fmla="*/ 1 h 4"/>
                        <a:gd name="T14" fmla="*/ 2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4 h 4"/>
                        <a:gd name="T24" fmla="*/ 2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3 h 4"/>
                        <a:gd name="T40" fmla="*/ 1 w 3"/>
                        <a:gd name="T41" fmla="*/ 3 h 4"/>
                        <a:gd name="T42" fmla="*/ 1 w 3"/>
                        <a:gd name="T43" fmla="*/ 3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2 w 3"/>
                        <a:gd name="T59" fmla="*/ 3 h 4"/>
                        <a:gd name="T60" fmla="*/ 2 w 3"/>
                        <a:gd name="T61" fmla="*/ 3 h 4"/>
                        <a:gd name="T62" fmla="*/ 2 w 3"/>
                        <a:gd name="T63" fmla="*/ 3 h 4"/>
                        <a:gd name="T64" fmla="*/ 2 w 3"/>
                        <a:gd name="T65" fmla="*/ 1 h 4"/>
                        <a:gd name="T66" fmla="*/ 2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1 w 3"/>
                        <a:gd name="T73" fmla="*/ 1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1" name="Freeform 3617"/>
                    <p:cNvSpPr>
                      <a:spLocks/>
                    </p:cNvSpPr>
                    <p:nvPr/>
                  </p:nvSpPr>
                  <p:spPr bwMode="auto">
                    <a:xfrm>
                      <a:off x="688" y="3699"/>
                      <a:ext cx="2" cy="6"/>
                    </a:xfrm>
                    <a:custGeom>
                      <a:avLst/>
                      <a:gdLst>
                        <a:gd name="T0" fmla="*/ 2 w 2"/>
                        <a:gd name="T1" fmla="*/ 6 h 6"/>
                        <a:gd name="T2" fmla="*/ 0 w 2"/>
                        <a:gd name="T3" fmla="*/ 6 h 6"/>
                        <a:gd name="T4" fmla="*/ 0 w 2"/>
                        <a:gd name="T5" fmla="*/ 6 h 6"/>
                        <a:gd name="T6" fmla="*/ 2 w 2"/>
                        <a:gd name="T7" fmla="*/ 5 h 6"/>
                        <a:gd name="T8" fmla="*/ 2 w 2"/>
                        <a:gd name="T9" fmla="*/ 4 h 6"/>
                        <a:gd name="T10" fmla="*/ 2 w 2"/>
                        <a:gd name="T11" fmla="*/ 4 h 6"/>
                        <a:gd name="T12" fmla="*/ 2 w 2"/>
                        <a:gd name="T13" fmla="*/ 2 h 6"/>
                        <a:gd name="T14" fmla="*/ 2 w 2"/>
                        <a:gd name="T15" fmla="*/ 1 h 6"/>
                        <a:gd name="T16" fmla="*/ 2 w 2"/>
                        <a:gd name="T17" fmla="*/ 1 h 6"/>
                        <a:gd name="T18" fmla="*/ 0 w 2"/>
                        <a:gd name="T19" fmla="*/ 0 h 6"/>
                        <a:gd name="T20" fmla="*/ 2 w 2"/>
                        <a:gd name="T21" fmla="*/ 0 h 6"/>
                        <a:gd name="T22" fmla="*/ 2 w 2"/>
                        <a:gd name="T23" fmla="*/ 1 h 6"/>
                        <a:gd name="T24" fmla="*/ 2 w 2"/>
                        <a:gd name="T25" fmla="*/ 1 h 6"/>
                        <a:gd name="T26" fmla="*/ 2 w 2"/>
                        <a:gd name="T27" fmla="*/ 2 h 6"/>
                        <a:gd name="T28" fmla="*/ 2 w 2"/>
                        <a:gd name="T29" fmla="*/ 4 h 6"/>
                        <a:gd name="T30" fmla="*/ 2 w 2"/>
                        <a:gd name="T31" fmla="*/ 4 h 6"/>
                        <a:gd name="T32" fmla="*/ 2 w 2"/>
                        <a:gd name="T33" fmla="*/ 5 h 6"/>
                        <a:gd name="T34" fmla="*/ 2 w 2"/>
                        <a:gd name="T35" fmla="*/ 5 h 6"/>
                        <a:gd name="T36" fmla="*/ 2 w 2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6"/>
                        <a:gd name="T59" fmla="*/ 2 w 2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6">
                          <a:moveTo>
                            <a:pt x="2" y="6"/>
                          </a:moveTo>
                          <a:lnTo>
                            <a:pt x="0" y="6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2" name="Freeform 3618"/>
                    <p:cNvSpPr>
                      <a:spLocks/>
                    </p:cNvSpPr>
                    <p:nvPr/>
                  </p:nvSpPr>
                  <p:spPr bwMode="auto">
                    <a:xfrm>
                      <a:off x="691" y="3700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1 w 1"/>
                        <a:gd name="T7" fmla="*/ 1 h 1"/>
                        <a:gd name="T8" fmla="*/ 1 w 1"/>
                        <a:gd name="T9" fmla="*/ 1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3" name="Freeform 3619"/>
                    <p:cNvSpPr>
                      <a:spLocks/>
                    </p:cNvSpPr>
                    <p:nvPr/>
                  </p:nvSpPr>
                  <p:spPr bwMode="auto">
                    <a:xfrm>
                      <a:off x="691" y="3704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1 w 1"/>
                        <a:gd name="T15" fmla="*/ 0 h 1"/>
                        <a:gd name="T16" fmla="*/ 1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4" name="Freeform 3620"/>
                    <p:cNvSpPr>
                      <a:spLocks/>
                    </p:cNvSpPr>
                    <p:nvPr/>
                  </p:nvSpPr>
                  <p:spPr bwMode="auto">
                    <a:xfrm>
                      <a:off x="695" y="370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0 h 4"/>
                        <a:gd name="T6" fmla="*/ 0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0 h 4"/>
                        <a:gd name="T22" fmla="*/ 2 w 2"/>
                        <a:gd name="T23" fmla="*/ 0 h 4"/>
                        <a:gd name="T24" fmla="*/ 2 w 2"/>
                        <a:gd name="T25" fmla="*/ 1 h 4"/>
                        <a:gd name="T26" fmla="*/ 1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4 h 4"/>
                        <a:gd name="T40" fmla="*/ 2 w 2"/>
                        <a:gd name="T41" fmla="*/ 4 h 4"/>
                        <a:gd name="T42" fmla="*/ 2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4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1 w 2"/>
                        <a:gd name="T95" fmla="*/ 1 h 4"/>
                        <a:gd name="T96" fmla="*/ 2 w 2"/>
                        <a:gd name="T97" fmla="*/ 1 h 4"/>
                        <a:gd name="T98" fmla="*/ 2 w 2"/>
                        <a:gd name="T99" fmla="*/ 0 h 4"/>
                        <a:gd name="T100" fmla="*/ 1 w 2"/>
                        <a:gd name="T101" fmla="*/ 0 h 4"/>
                        <a:gd name="T102" fmla="*/ 1 w 2"/>
                        <a:gd name="T103" fmla="*/ 0 h 4"/>
                        <a:gd name="T104" fmla="*/ 1 w 2"/>
                        <a:gd name="T105" fmla="*/ 0 h 4"/>
                        <a:gd name="T106" fmla="*/ 1 w 2"/>
                        <a:gd name="T107" fmla="*/ 0 h 4"/>
                        <a:gd name="T108" fmla="*/ 1 w 2"/>
                        <a:gd name="T109" fmla="*/ 0 h 4"/>
                        <a:gd name="T110" fmla="*/ 0 w 2"/>
                        <a:gd name="T111" fmla="*/ 0 h 4"/>
                        <a:gd name="T112" fmla="*/ 0 w 2"/>
                        <a:gd name="T113" fmla="*/ 0 h 4"/>
                        <a:gd name="T114" fmla="*/ 0 w 2"/>
                        <a:gd name="T115" fmla="*/ 0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5" name="Freeform 3621"/>
                    <p:cNvSpPr>
                      <a:spLocks/>
                    </p:cNvSpPr>
                    <p:nvPr/>
                  </p:nvSpPr>
                  <p:spPr bwMode="auto">
                    <a:xfrm>
                      <a:off x="698" y="37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766" name="Freeform 3622"/>
                    <p:cNvSpPr>
                      <a:spLocks/>
                    </p:cNvSpPr>
                    <p:nvPr/>
                  </p:nvSpPr>
                  <p:spPr bwMode="auto">
                    <a:xfrm>
                      <a:off x="701" y="370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2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2" name="Group 3824"/>
                  <p:cNvGrpSpPr>
                    <a:grpSpLocks/>
                  </p:cNvGrpSpPr>
                  <p:nvPr/>
                </p:nvGrpSpPr>
                <p:grpSpPr bwMode="auto">
                  <a:xfrm>
                    <a:off x="702" y="3661"/>
                    <a:ext cx="439" cy="136"/>
                    <a:chOff x="702" y="3661"/>
                    <a:chExt cx="439" cy="136"/>
                  </a:xfrm>
                </p:grpSpPr>
                <p:sp>
                  <p:nvSpPr>
                    <p:cNvPr id="1367" name="Freeform 3624"/>
                    <p:cNvSpPr>
                      <a:spLocks/>
                    </p:cNvSpPr>
                    <p:nvPr/>
                  </p:nvSpPr>
                  <p:spPr bwMode="auto">
                    <a:xfrm>
                      <a:off x="702" y="37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1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1 h 4"/>
                        <a:gd name="T48" fmla="*/ 0 w 1"/>
                        <a:gd name="T49" fmla="*/ 1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8" name="Freeform 3625"/>
                    <p:cNvSpPr>
                      <a:spLocks/>
                    </p:cNvSpPr>
                    <p:nvPr/>
                  </p:nvSpPr>
                  <p:spPr bwMode="auto">
                    <a:xfrm>
                      <a:off x="704" y="3700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9" name="Freeform 3626"/>
                    <p:cNvSpPr>
                      <a:spLocks/>
                    </p:cNvSpPr>
                    <p:nvPr/>
                  </p:nvSpPr>
                  <p:spPr bwMode="auto">
                    <a:xfrm>
                      <a:off x="708" y="37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0" name="Freeform 3627"/>
                    <p:cNvSpPr>
                      <a:spLocks/>
                    </p:cNvSpPr>
                    <p:nvPr/>
                  </p:nvSpPr>
                  <p:spPr bwMode="auto">
                    <a:xfrm>
                      <a:off x="710" y="3700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4 h 4"/>
                        <a:gd name="T2" fmla="*/ 2 w 3"/>
                        <a:gd name="T3" fmla="*/ 4 h 4"/>
                        <a:gd name="T4" fmla="*/ 2 w 3"/>
                        <a:gd name="T5" fmla="*/ 3 h 4"/>
                        <a:gd name="T6" fmla="*/ 2 w 3"/>
                        <a:gd name="T7" fmla="*/ 3 h 4"/>
                        <a:gd name="T8" fmla="*/ 2 w 3"/>
                        <a:gd name="T9" fmla="*/ 3 h 4"/>
                        <a:gd name="T10" fmla="*/ 2 w 3"/>
                        <a:gd name="T11" fmla="*/ 3 h 4"/>
                        <a:gd name="T12" fmla="*/ 0 w 3"/>
                        <a:gd name="T13" fmla="*/ 1 h 4"/>
                        <a:gd name="T14" fmla="*/ 0 w 3"/>
                        <a:gd name="T15" fmla="*/ 1 h 4"/>
                        <a:gd name="T16" fmla="*/ 0 w 3"/>
                        <a:gd name="T17" fmla="*/ 1 h 4"/>
                        <a:gd name="T18" fmla="*/ 0 w 3"/>
                        <a:gd name="T19" fmla="*/ 0 h 4"/>
                        <a:gd name="T20" fmla="*/ 0 w 3"/>
                        <a:gd name="T21" fmla="*/ 0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0 h 4"/>
                        <a:gd name="T38" fmla="*/ 3 w 3"/>
                        <a:gd name="T39" fmla="*/ 0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1 h 4"/>
                        <a:gd name="T48" fmla="*/ 3 w 3"/>
                        <a:gd name="T49" fmla="*/ 3 h 4"/>
                        <a:gd name="T50" fmla="*/ 2 w 3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2" y="4"/>
                          </a:move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1" name="Freeform 3628"/>
                    <p:cNvSpPr>
                      <a:spLocks/>
                    </p:cNvSpPr>
                    <p:nvPr/>
                  </p:nvSpPr>
                  <p:spPr bwMode="auto">
                    <a:xfrm>
                      <a:off x="710" y="3700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1 h 1"/>
                        <a:gd name="T2" fmla="*/ 2 w 3"/>
                        <a:gd name="T3" fmla="*/ 1 h 1"/>
                        <a:gd name="T4" fmla="*/ 3 w 3"/>
                        <a:gd name="T5" fmla="*/ 1 h 1"/>
                        <a:gd name="T6" fmla="*/ 3 w 3"/>
                        <a:gd name="T7" fmla="*/ 1 h 1"/>
                        <a:gd name="T8" fmla="*/ 3 w 3"/>
                        <a:gd name="T9" fmla="*/ 1 h 1"/>
                        <a:gd name="T10" fmla="*/ 3 w 3"/>
                        <a:gd name="T11" fmla="*/ 0 h 1"/>
                        <a:gd name="T12" fmla="*/ 3 w 3"/>
                        <a:gd name="T13" fmla="*/ 0 h 1"/>
                        <a:gd name="T14" fmla="*/ 2 w 3"/>
                        <a:gd name="T15" fmla="*/ 0 h 1"/>
                        <a:gd name="T16" fmla="*/ 2 w 3"/>
                        <a:gd name="T17" fmla="*/ 0 h 1"/>
                        <a:gd name="T18" fmla="*/ 2 w 3"/>
                        <a:gd name="T19" fmla="*/ 0 h 1"/>
                        <a:gd name="T20" fmla="*/ 2 w 3"/>
                        <a:gd name="T21" fmla="*/ 0 h 1"/>
                        <a:gd name="T22" fmla="*/ 0 w 3"/>
                        <a:gd name="T23" fmla="*/ 0 h 1"/>
                        <a:gd name="T24" fmla="*/ 0 w 3"/>
                        <a:gd name="T25" fmla="*/ 1 h 1"/>
                        <a:gd name="T26" fmla="*/ 0 w 3"/>
                        <a:gd name="T27" fmla="*/ 1 h 1"/>
                        <a:gd name="T28" fmla="*/ 2 w 3"/>
                        <a:gd name="T29" fmla="*/ 1 h 1"/>
                        <a:gd name="T30" fmla="*/ 2 w 3"/>
                        <a:gd name="T31" fmla="*/ 1 h 1"/>
                        <a:gd name="T32" fmla="*/ 2 w 3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2" name="Freeform 3629"/>
                    <p:cNvSpPr>
                      <a:spLocks/>
                    </p:cNvSpPr>
                    <p:nvPr/>
                  </p:nvSpPr>
                  <p:spPr bwMode="auto">
                    <a:xfrm>
                      <a:off x="857" y="36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1 w 3"/>
                        <a:gd name="T25" fmla="*/ 3 h 4"/>
                        <a:gd name="T26" fmla="*/ 1 w 3"/>
                        <a:gd name="T27" fmla="*/ 2 h 4"/>
                        <a:gd name="T28" fmla="*/ 1 w 3"/>
                        <a:gd name="T29" fmla="*/ 2 h 4"/>
                        <a:gd name="T30" fmla="*/ 0 w 3"/>
                        <a:gd name="T31" fmla="*/ 2 h 4"/>
                        <a:gd name="T32" fmla="*/ 0 w 3"/>
                        <a:gd name="T33" fmla="*/ 2 h 4"/>
                        <a:gd name="T34" fmla="*/ 0 w 3"/>
                        <a:gd name="T35" fmla="*/ 0 h 4"/>
                        <a:gd name="T36" fmla="*/ 0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3 w 3"/>
                        <a:gd name="T51" fmla="*/ 0 h 4"/>
                        <a:gd name="T52" fmla="*/ 3 w 3"/>
                        <a:gd name="T53" fmla="*/ 0 h 4"/>
                        <a:gd name="T54" fmla="*/ 3 w 3"/>
                        <a:gd name="T55" fmla="*/ 0 h 4"/>
                        <a:gd name="T56" fmla="*/ 3 w 3"/>
                        <a:gd name="T57" fmla="*/ 0 h 4"/>
                        <a:gd name="T58" fmla="*/ 1 w 3"/>
                        <a:gd name="T59" fmla="*/ 0 h 4"/>
                        <a:gd name="T60" fmla="*/ 1 w 3"/>
                        <a:gd name="T61" fmla="*/ 0 h 4"/>
                        <a:gd name="T62" fmla="*/ 1 w 3"/>
                        <a:gd name="T63" fmla="*/ 0 h 4"/>
                        <a:gd name="T64" fmla="*/ 1 w 3"/>
                        <a:gd name="T65" fmla="*/ 0 h 4"/>
                        <a:gd name="T66" fmla="*/ 1 w 3"/>
                        <a:gd name="T67" fmla="*/ 0 h 4"/>
                        <a:gd name="T68" fmla="*/ 1 w 3"/>
                        <a:gd name="T69" fmla="*/ 0 h 4"/>
                        <a:gd name="T70" fmla="*/ 1 w 3"/>
                        <a:gd name="T71" fmla="*/ 0 h 4"/>
                        <a:gd name="T72" fmla="*/ 1 w 3"/>
                        <a:gd name="T73" fmla="*/ 0 h 4"/>
                        <a:gd name="T74" fmla="*/ 1 w 3"/>
                        <a:gd name="T75" fmla="*/ 0 h 4"/>
                        <a:gd name="T76" fmla="*/ 1 w 3"/>
                        <a:gd name="T77" fmla="*/ 2 h 4"/>
                        <a:gd name="T78" fmla="*/ 1 w 3"/>
                        <a:gd name="T79" fmla="*/ 2 h 4"/>
                        <a:gd name="T80" fmla="*/ 1 w 3"/>
                        <a:gd name="T81" fmla="*/ 2 h 4"/>
                        <a:gd name="T82" fmla="*/ 1 w 3"/>
                        <a:gd name="T83" fmla="*/ 2 h 4"/>
                        <a:gd name="T84" fmla="*/ 1 w 3"/>
                        <a:gd name="T85" fmla="*/ 2 h 4"/>
                        <a:gd name="T86" fmla="*/ 3 w 3"/>
                        <a:gd name="T87" fmla="*/ 2 h 4"/>
                        <a:gd name="T88" fmla="*/ 3 w 3"/>
                        <a:gd name="T89" fmla="*/ 3 h 4"/>
                        <a:gd name="T90" fmla="*/ 3 w 3"/>
                        <a:gd name="T91" fmla="*/ 3 h 4"/>
                        <a:gd name="T92" fmla="*/ 3 w 3"/>
                        <a:gd name="T93" fmla="*/ 3 h 4"/>
                        <a:gd name="T94" fmla="*/ 3 w 3"/>
                        <a:gd name="T95" fmla="*/ 4 h 4"/>
                        <a:gd name="T96" fmla="*/ 3 w 3"/>
                        <a:gd name="T97" fmla="*/ 4 h 4"/>
                        <a:gd name="T98" fmla="*/ 1 w 3"/>
                        <a:gd name="T99" fmla="*/ 4 h 4"/>
                        <a:gd name="T100" fmla="*/ 1 w 3"/>
                        <a:gd name="T101" fmla="*/ 4 h 4"/>
                        <a:gd name="T102" fmla="*/ 1 w 3"/>
                        <a:gd name="T103" fmla="*/ 4 h 4"/>
                        <a:gd name="T104" fmla="*/ 0 w 3"/>
                        <a:gd name="T105" fmla="*/ 4 h 4"/>
                        <a:gd name="T106" fmla="*/ 0 w 3"/>
                        <a:gd name="T107" fmla="*/ 4 h 4"/>
                        <a:gd name="T108" fmla="*/ 0 w 3"/>
                        <a:gd name="T109" fmla="*/ 3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4"/>
                        <a:gd name="T167" fmla="*/ 3 w 3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3" name="Freeform 36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61" y="3661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4 h 4"/>
                        <a:gd name="T22" fmla="*/ 2 w 2"/>
                        <a:gd name="T23" fmla="*/ 4 h 4"/>
                        <a:gd name="T24" fmla="*/ 1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0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1 w 2"/>
                        <a:gd name="T53" fmla="*/ 2 h 4"/>
                        <a:gd name="T54" fmla="*/ 1 w 2"/>
                        <a:gd name="T55" fmla="*/ 2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0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4 h 4"/>
                        <a:gd name="T70" fmla="*/ 1 w 2"/>
                        <a:gd name="T71" fmla="*/ 4 h 4"/>
                        <a:gd name="T72" fmla="*/ 1 w 2"/>
                        <a:gd name="T73" fmla="*/ 4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3 h 4"/>
                        <a:gd name="T80" fmla="*/ 1 w 2"/>
                        <a:gd name="T81" fmla="*/ 3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4" name="Freeform 3631"/>
                    <p:cNvSpPr>
                      <a:spLocks/>
                    </p:cNvSpPr>
                    <p:nvPr/>
                  </p:nvSpPr>
                  <p:spPr bwMode="auto">
                    <a:xfrm>
                      <a:off x="857" y="366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3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1 w 3"/>
                        <a:gd name="T25" fmla="*/ 3 h 4"/>
                        <a:gd name="T26" fmla="*/ 1 w 3"/>
                        <a:gd name="T27" fmla="*/ 2 h 4"/>
                        <a:gd name="T28" fmla="*/ 1 w 3"/>
                        <a:gd name="T29" fmla="*/ 2 h 4"/>
                        <a:gd name="T30" fmla="*/ 0 w 3"/>
                        <a:gd name="T31" fmla="*/ 2 h 4"/>
                        <a:gd name="T32" fmla="*/ 0 w 3"/>
                        <a:gd name="T33" fmla="*/ 2 h 4"/>
                        <a:gd name="T34" fmla="*/ 0 w 3"/>
                        <a:gd name="T35" fmla="*/ 0 h 4"/>
                        <a:gd name="T36" fmla="*/ 0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1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0 h 4"/>
                        <a:gd name="T48" fmla="*/ 1 w 3"/>
                        <a:gd name="T49" fmla="*/ 0 h 4"/>
                        <a:gd name="T50" fmla="*/ 3 w 3"/>
                        <a:gd name="T51" fmla="*/ 0 h 4"/>
                        <a:gd name="T52" fmla="*/ 3 w 3"/>
                        <a:gd name="T53" fmla="*/ 0 h 4"/>
                        <a:gd name="T54" fmla="*/ 3 w 3"/>
                        <a:gd name="T55" fmla="*/ 0 h 4"/>
                        <a:gd name="T56" fmla="*/ 3 w 3"/>
                        <a:gd name="T57" fmla="*/ 0 h 4"/>
                        <a:gd name="T58" fmla="*/ 1 w 3"/>
                        <a:gd name="T59" fmla="*/ 0 h 4"/>
                        <a:gd name="T60" fmla="*/ 1 w 3"/>
                        <a:gd name="T61" fmla="*/ 0 h 4"/>
                        <a:gd name="T62" fmla="*/ 1 w 3"/>
                        <a:gd name="T63" fmla="*/ 0 h 4"/>
                        <a:gd name="T64" fmla="*/ 1 w 3"/>
                        <a:gd name="T65" fmla="*/ 0 h 4"/>
                        <a:gd name="T66" fmla="*/ 1 w 3"/>
                        <a:gd name="T67" fmla="*/ 0 h 4"/>
                        <a:gd name="T68" fmla="*/ 1 w 3"/>
                        <a:gd name="T69" fmla="*/ 0 h 4"/>
                        <a:gd name="T70" fmla="*/ 1 w 3"/>
                        <a:gd name="T71" fmla="*/ 0 h 4"/>
                        <a:gd name="T72" fmla="*/ 1 w 3"/>
                        <a:gd name="T73" fmla="*/ 0 h 4"/>
                        <a:gd name="T74" fmla="*/ 1 w 3"/>
                        <a:gd name="T75" fmla="*/ 0 h 4"/>
                        <a:gd name="T76" fmla="*/ 1 w 3"/>
                        <a:gd name="T77" fmla="*/ 2 h 4"/>
                        <a:gd name="T78" fmla="*/ 1 w 3"/>
                        <a:gd name="T79" fmla="*/ 2 h 4"/>
                        <a:gd name="T80" fmla="*/ 1 w 3"/>
                        <a:gd name="T81" fmla="*/ 2 h 4"/>
                        <a:gd name="T82" fmla="*/ 1 w 3"/>
                        <a:gd name="T83" fmla="*/ 2 h 4"/>
                        <a:gd name="T84" fmla="*/ 1 w 3"/>
                        <a:gd name="T85" fmla="*/ 2 h 4"/>
                        <a:gd name="T86" fmla="*/ 3 w 3"/>
                        <a:gd name="T87" fmla="*/ 2 h 4"/>
                        <a:gd name="T88" fmla="*/ 3 w 3"/>
                        <a:gd name="T89" fmla="*/ 3 h 4"/>
                        <a:gd name="T90" fmla="*/ 3 w 3"/>
                        <a:gd name="T91" fmla="*/ 3 h 4"/>
                        <a:gd name="T92" fmla="*/ 3 w 3"/>
                        <a:gd name="T93" fmla="*/ 3 h 4"/>
                        <a:gd name="T94" fmla="*/ 3 w 3"/>
                        <a:gd name="T95" fmla="*/ 4 h 4"/>
                        <a:gd name="T96" fmla="*/ 3 w 3"/>
                        <a:gd name="T97" fmla="*/ 4 h 4"/>
                        <a:gd name="T98" fmla="*/ 1 w 3"/>
                        <a:gd name="T99" fmla="*/ 4 h 4"/>
                        <a:gd name="T100" fmla="*/ 1 w 3"/>
                        <a:gd name="T101" fmla="*/ 4 h 4"/>
                        <a:gd name="T102" fmla="*/ 1 w 3"/>
                        <a:gd name="T103" fmla="*/ 4 h 4"/>
                        <a:gd name="T104" fmla="*/ 0 w 3"/>
                        <a:gd name="T105" fmla="*/ 4 h 4"/>
                        <a:gd name="T106" fmla="*/ 0 w 3"/>
                        <a:gd name="T107" fmla="*/ 4 h 4"/>
                        <a:gd name="T108" fmla="*/ 0 w 3"/>
                        <a:gd name="T109" fmla="*/ 3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4"/>
                        <a:gd name="T167" fmla="*/ 3 w 3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5" name="Freeform 3632"/>
                    <p:cNvSpPr>
                      <a:spLocks/>
                    </p:cNvSpPr>
                    <p:nvPr/>
                  </p:nvSpPr>
                  <p:spPr bwMode="auto">
                    <a:xfrm>
                      <a:off x="861" y="3661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2 h 4"/>
                        <a:gd name="T6" fmla="*/ 1 w 2"/>
                        <a:gd name="T7" fmla="*/ 2 h 4"/>
                        <a:gd name="T8" fmla="*/ 1 w 2"/>
                        <a:gd name="T9" fmla="*/ 2 h 4"/>
                        <a:gd name="T10" fmla="*/ 1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3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4 h 4"/>
                        <a:gd name="T22" fmla="*/ 2 w 2"/>
                        <a:gd name="T23" fmla="*/ 4 h 4"/>
                        <a:gd name="T24" fmla="*/ 1 w 2"/>
                        <a:gd name="T25" fmla="*/ 4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0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4 h 4"/>
                        <a:gd name="T36" fmla="*/ 0 w 2"/>
                        <a:gd name="T37" fmla="*/ 4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6" name="Freeform 3633"/>
                    <p:cNvSpPr>
                      <a:spLocks/>
                    </p:cNvSpPr>
                    <p:nvPr/>
                  </p:nvSpPr>
                  <p:spPr bwMode="auto">
                    <a:xfrm>
                      <a:off x="861" y="366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1 w 2"/>
                        <a:gd name="T29" fmla="*/ 1 h 2"/>
                        <a:gd name="T30" fmla="*/ 1 w 2"/>
                        <a:gd name="T31" fmla="*/ 0 h 2"/>
                        <a:gd name="T32" fmla="*/ 1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7" name="Freeform 3634"/>
                    <p:cNvSpPr>
                      <a:spLocks/>
                    </p:cNvSpPr>
                    <p:nvPr/>
                  </p:nvSpPr>
                  <p:spPr bwMode="auto">
                    <a:xfrm>
                      <a:off x="713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8" name="Freeform 3635"/>
                    <p:cNvSpPr>
                      <a:spLocks/>
                    </p:cNvSpPr>
                    <p:nvPr/>
                  </p:nvSpPr>
                  <p:spPr bwMode="auto">
                    <a:xfrm>
                      <a:off x="716" y="368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3 h 4"/>
                        <a:gd name="T40" fmla="*/ 3 w 3"/>
                        <a:gd name="T41" fmla="*/ 3 h 4"/>
                        <a:gd name="T42" fmla="*/ 3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0 w 3"/>
                        <a:gd name="T49" fmla="*/ 4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2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2 h 4"/>
                        <a:gd name="T88" fmla="*/ 2 w 3"/>
                        <a:gd name="T89" fmla="*/ 2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3 w 3"/>
                        <a:gd name="T97" fmla="*/ 1 h 4"/>
                        <a:gd name="T98" fmla="*/ 3 w 3"/>
                        <a:gd name="T99" fmla="*/ 1 h 4"/>
                        <a:gd name="T100" fmla="*/ 3 w 3"/>
                        <a:gd name="T101" fmla="*/ 1 h 4"/>
                        <a:gd name="T102" fmla="*/ 2 w 3"/>
                        <a:gd name="T103" fmla="*/ 1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2 w 3"/>
                        <a:gd name="T109" fmla="*/ 0 h 4"/>
                        <a:gd name="T110" fmla="*/ 2 w 3"/>
                        <a:gd name="T111" fmla="*/ 1 h 4"/>
                        <a:gd name="T112" fmla="*/ 0 w 3"/>
                        <a:gd name="T113" fmla="*/ 1 h 4"/>
                        <a:gd name="T114" fmla="*/ 0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79" name="Freeform 363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20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1 w 2"/>
                        <a:gd name="T67" fmla="*/ 3 h 4"/>
                        <a:gd name="T68" fmla="*/ 1 w 2"/>
                        <a:gd name="T69" fmla="*/ 3 h 4"/>
                        <a:gd name="T70" fmla="*/ 1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0 w 2"/>
                        <a:gd name="T89" fmla="*/ 0 h 4"/>
                        <a:gd name="T90" fmla="*/ 0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0" name="Freeform 3637"/>
                    <p:cNvSpPr>
                      <a:spLocks/>
                    </p:cNvSpPr>
                    <p:nvPr/>
                  </p:nvSpPr>
                  <p:spPr bwMode="auto">
                    <a:xfrm>
                      <a:off x="713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1" name="Freeform 3638"/>
                    <p:cNvSpPr>
                      <a:spLocks/>
                    </p:cNvSpPr>
                    <p:nvPr/>
                  </p:nvSpPr>
                  <p:spPr bwMode="auto">
                    <a:xfrm>
                      <a:off x="716" y="3680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3 h 4"/>
                        <a:gd name="T40" fmla="*/ 3 w 3"/>
                        <a:gd name="T41" fmla="*/ 3 h 4"/>
                        <a:gd name="T42" fmla="*/ 3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0 w 3"/>
                        <a:gd name="T49" fmla="*/ 4 h 4"/>
                        <a:gd name="T50" fmla="*/ 0 w 3"/>
                        <a:gd name="T51" fmla="*/ 3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0 w 3"/>
                        <a:gd name="T61" fmla="*/ 3 h 4"/>
                        <a:gd name="T62" fmla="*/ 2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2 h 4"/>
                        <a:gd name="T88" fmla="*/ 2 w 3"/>
                        <a:gd name="T89" fmla="*/ 2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3 w 3"/>
                        <a:gd name="T97" fmla="*/ 1 h 4"/>
                        <a:gd name="T98" fmla="*/ 3 w 3"/>
                        <a:gd name="T99" fmla="*/ 1 h 4"/>
                        <a:gd name="T100" fmla="*/ 3 w 3"/>
                        <a:gd name="T101" fmla="*/ 1 h 4"/>
                        <a:gd name="T102" fmla="*/ 2 w 3"/>
                        <a:gd name="T103" fmla="*/ 1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2 w 3"/>
                        <a:gd name="T109" fmla="*/ 0 h 4"/>
                        <a:gd name="T110" fmla="*/ 2 w 3"/>
                        <a:gd name="T111" fmla="*/ 1 h 4"/>
                        <a:gd name="T112" fmla="*/ 0 w 3"/>
                        <a:gd name="T113" fmla="*/ 1 h 4"/>
                        <a:gd name="T114" fmla="*/ 0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2" name="Freeform 3639"/>
                    <p:cNvSpPr>
                      <a:spLocks/>
                    </p:cNvSpPr>
                    <p:nvPr/>
                  </p:nvSpPr>
                  <p:spPr bwMode="auto">
                    <a:xfrm>
                      <a:off x="720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1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1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3" name="Freeform 3640"/>
                    <p:cNvSpPr>
                      <a:spLocks/>
                    </p:cNvSpPr>
                    <p:nvPr/>
                  </p:nvSpPr>
                  <p:spPr bwMode="auto">
                    <a:xfrm>
                      <a:off x="720" y="368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3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1 w 2"/>
                        <a:gd name="T31" fmla="*/ 1 h 3"/>
                        <a:gd name="T32" fmla="*/ 1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1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4" name="Freeform 3641"/>
                    <p:cNvSpPr>
                      <a:spLocks/>
                    </p:cNvSpPr>
                    <p:nvPr/>
                  </p:nvSpPr>
                  <p:spPr bwMode="auto">
                    <a:xfrm>
                      <a:off x="798" y="368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5" name="Freeform 3642"/>
                    <p:cNvSpPr>
                      <a:spLocks/>
                    </p:cNvSpPr>
                    <p:nvPr/>
                  </p:nvSpPr>
                  <p:spPr bwMode="auto">
                    <a:xfrm>
                      <a:off x="800" y="3681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4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3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1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3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3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6" name="Freeform 3643"/>
                    <p:cNvSpPr>
                      <a:spLocks/>
                    </p:cNvSpPr>
                    <p:nvPr/>
                  </p:nvSpPr>
                  <p:spPr bwMode="auto">
                    <a:xfrm>
                      <a:off x="805" y="368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7" name="Freeform 3644"/>
                    <p:cNvSpPr>
                      <a:spLocks/>
                    </p:cNvSpPr>
                    <p:nvPr/>
                  </p:nvSpPr>
                  <p:spPr bwMode="auto">
                    <a:xfrm>
                      <a:off x="798" y="368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8" name="Freeform 3645"/>
                    <p:cNvSpPr>
                      <a:spLocks/>
                    </p:cNvSpPr>
                    <p:nvPr/>
                  </p:nvSpPr>
                  <p:spPr bwMode="auto">
                    <a:xfrm>
                      <a:off x="800" y="3681"/>
                      <a:ext cx="4" cy="3"/>
                    </a:xfrm>
                    <a:custGeom>
                      <a:avLst/>
                      <a:gdLst>
                        <a:gd name="T0" fmla="*/ 1 w 4"/>
                        <a:gd name="T1" fmla="*/ 1 h 3"/>
                        <a:gd name="T2" fmla="*/ 1 w 4"/>
                        <a:gd name="T3" fmla="*/ 1 h 3"/>
                        <a:gd name="T4" fmla="*/ 1 w 4"/>
                        <a:gd name="T5" fmla="*/ 0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3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3 w 4"/>
                        <a:gd name="T19" fmla="*/ 0 h 3"/>
                        <a:gd name="T20" fmla="*/ 4 w 4"/>
                        <a:gd name="T21" fmla="*/ 0 h 3"/>
                        <a:gd name="T22" fmla="*/ 4 w 4"/>
                        <a:gd name="T23" fmla="*/ 1 h 3"/>
                        <a:gd name="T24" fmla="*/ 4 w 4"/>
                        <a:gd name="T25" fmla="*/ 1 h 3"/>
                        <a:gd name="T26" fmla="*/ 3 w 4"/>
                        <a:gd name="T27" fmla="*/ 1 h 3"/>
                        <a:gd name="T28" fmla="*/ 3 w 4"/>
                        <a:gd name="T29" fmla="*/ 2 h 3"/>
                        <a:gd name="T30" fmla="*/ 4 w 4"/>
                        <a:gd name="T31" fmla="*/ 2 h 3"/>
                        <a:gd name="T32" fmla="*/ 4 w 4"/>
                        <a:gd name="T33" fmla="*/ 2 h 3"/>
                        <a:gd name="T34" fmla="*/ 4 w 4"/>
                        <a:gd name="T35" fmla="*/ 2 h 3"/>
                        <a:gd name="T36" fmla="*/ 4 w 4"/>
                        <a:gd name="T37" fmla="*/ 3 h 3"/>
                        <a:gd name="T38" fmla="*/ 4 w 4"/>
                        <a:gd name="T39" fmla="*/ 3 h 3"/>
                        <a:gd name="T40" fmla="*/ 3 w 4"/>
                        <a:gd name="T41" fmla="*/ 3 h 3"/>
                        <a:gd name="T42" fmla="*/ 3 w 4"/>
                        <a:gd name="T43" fmla="*/ 3 h 3"/>
                        <a:gd name="T44" fmla="*/ 3 w 4"/>
                        <a:gd name="T45" fmla="*/ 3 h 3"/>
                        <a:gd name="T46" fmla="*/ 3 w 4"/>
                        <a:gd name="T47" fmla="*/ 3 h 3"/>
                        <a:gd name="T48" fmla="*/ 1 w 4"/>
                        <a:gd name="T49" fmla="*/ 3 h 3"/>
                        <a:gd name="T50" fmla="*/ 1 w 4"/>
                        <a:gd name="T51" fmla="*/ 3 h 3"/>
                        <a:gd name="T52" fmla="*/ 1 w 4"/>
                        <a:gd name="T53" fmla="*/ 3 h 3"/>
                        <a:gd name="T54" fmla="*/ 0 w 4"/>
                        <a:gd name="T55" fmla="*/ 2 h 3"/>
                        <a:gd name="T56" fmla="*/ 1 w 4"/>
                        <a:gd name="T57" fmla="*/ 2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1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3 w 4"/>
                        <a:gd name="T73" fmla="*/ 2 h 3"/>
                        <a:gd name="T74" fmla="*/ 3 w 4"/>
                        <a:gd name="T75" fmla="*/ 2 h 3"/>
                        <a:gd name="T76" fmla="*/ 3 w 4"/>
                        <a:gd name="T77" fmla="*/ 2 h 3"/>
                        <a:gd name="T78" fmla="*/ 3 w 4"/>
                        <a:gd name="T79" fmla="*/ 2 h 3"/>
                        <a:gd name="T80" fmla="*/ 3 w 4"/>
                        <a:gd name="T81" fmla="*/ 2 h 3"/>
                        <a:gd name="T82" fmla="*/ 3 w 4"/>
                        <a:gd name="T83" fmla="*/ 2 h 3"/>
                        <a:gd name="T84" fmla="*/ 1 w 4"/>
                        <a:gd name="T85" fmla="*/ 2 h 3"/>
                        <a:gd name="T86" fmla="*/ 1 w 4"/>
                        <a:gd name="T87" fmla="*/ 1 h 3"/>
                        <a:gd name="T88" fmla="*/ 3 w 4"/>
                        <a:gd name="T89" fmla="*/ 1 h 3"/>
                        <a:gd name="T90" fmla="*/ 3 w 4"/>
                        <a:gd name="T91" fmla="*/ 1 h 3"/>
                        <a:gd name="T92" fmla="*/ 3 w 4"/>
                        <a:gd name="T93" fmla="*/ 1 h 3"/>
                        <a:gd name="T94" fmla="*/ 3 w 4"/>
                        <a:gd name="T95" fmla="*/ 1 h 3"/>
                        <a:gd name="T96" fmla="*/ 3 w 4"/>
                        <a:gd name="T97" fmla="*/ 1 h 3"/>
                        <a:gd name="T98" fmla="*/ 3 w 4"/>
                        <a:gd name="T99" fmla="*/ 1 h 3"/>
                        <a:gd name="T100" fmla="*/ 3 w 4"/>
                        <a:gd name="T101" fmla="*/ 0 h 3"/>
                        <a:gd name="T102" fmla="*/ 3 w 4"/>
                        <a:gd name="T103" fmla="*/ 0 h 3"/>
                        <a:gd name="T104" fmla="*/ 3 w 4"/>
                        <a:gd name="T105" fmla="*/ 0 h 3"/>
                        <a:gd name="T106" fmla="*/ 3 w 4"/>
                        <a:gd name="T107" fmla="*/ 0 h 3"/>
                        <a:gd name="T108" fmla="*/ 1 w 4"/>
                        <a:gd name="T109" fmla="*/ 0 h 3"/>
                        <a:gd name="T110" fmla="*/ 1 w 4"/>
                        <a:gd name="T111" fmla="*/ 0 h 3"/>
                        <a:gd name="T112" fmla="*/ 1 w 4"/>
                        <a:gd name="T113" fmla="*/ 0 h 3"/>
                        <a:gd name="T114" fmla="*/ 1 w 4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3"/>
                        <a:gd name="T176" fmla="*/ 4 w 4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3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89" name="Freeform 3646"/>
                    <p:cNvSpPr>
                      <a:spLocks/>
                    </p:cNvSpPr>
                    <p:nvPr/>
                  </p:nvSpPr>
                  <p:spPr bwMode="auto">
                    <a:xfrm>
                      <a:off x="805" y="368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0" name="Freeform 3647"/>
                    <p:cNvSpPr>
                      <a:spLocks/>
                    </p:cNvSpPr>
                    <p:nvPr/>
                  </p:nvSpPr>
                  <p:spPr bwMode="auto">
                    <a:xfrm>
                      <a:off x="832" y="368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3 h 3"/>
                        <a:gd name="T6" fmla="*/ 0 w 3"/>
                        <a:gd name="T7" fmla="*/ 3 h 3"/>
                        <a:gd name="T8" fmla="*/ 2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1" name="Freeform 3648"/>
                    <p:cNvSpPr>
                      <a:spLocks/>
                    </p:cNvSpPr>
                    <p:nvPr/>
                  </p:nvSpPr>
                  <p:spPr bwMode="auto">
                    <a:xfrm>
                      <a:off x="835" y="3680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3 w 3"/>
                        <a:gd name="T43" fmla="*/ 4 h 4"/>
                        <a:gd name="T44" fmla="*/ 3 w 3"/>
                        <a:gd name="T45" fmla="*/ 4 h 4"/>
                        <a:gd name="T46" fmla="*/ 2 w 3"/>
                        <a:gd name="T47" fmla="*/ 4 h 4"/>
                        <a:gd name="T48" fmla="*/ 2 w 3"/>
                        <a:gd name="T49" fmla="*/ 4 h 4"/>
                        <a:gd name="T50" fmla="*/ 0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3 h 4"/>
                        <a:gd name="T78" fmla="*/ 3 w 3"/>
                        <a:gd name="T79" fmla="*/ 2 h 4"/>
                        <a:gd name="T80" fmla="*/ 3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2 h 4"/>
                        <a:gd name="T88" fmla="*/ 2 w 3"/>
                        <a:gd name="T89" fmla="*/ 2 h 4"/>
                        <a:gd name="T90" fmla="*/ 2 w 3"/>
                        <a:gd name="T91" fmla="*/ 2 h 4"/>
                        <a:gd name="T92" fmla="*/ 3 w 3"/>
                        <a:gd name="T93" fmla="*/ 2 h 4"/>
                        <a:gd name="T94" fmla="*/ 3 w 3"/>
                        <a:gd name="T95" fmla="*/ 2 h 4"/>
                        <a:gd name="T96" fmla="*/ 3 w 3"/>
                        <a:gd name="T97" fmla="*/ 2 h 4"/>
                        <a:gd name="T98" fmla="*/ 3 w 3"/>
                        <a:gd name="T99" fmla="*/ 1 h 4"/>
                        <a:gd name="T100" fmla="*/ 3 w 3"/>
                        <a:gd name="T101" fmla="*/ 1 h 4"/>
                        <a:gd name="T102" fmla="*/ 3 w 3"/>
                        <a:gd name="T103" fmla="*/ 1 h 4"/>
                        <a:gd name="T104" fmla="*/ 2 w 3"/>
                        <a:gd name="T105" fmla="*/ 1 h 4"/>
                        <a:gd name="T106" fmla="*/ 2 w 3"/>
                        <a:gd name="T107" fmla="*/ 1 h 4"/>
                        <a:gd name="T108" fmla="*/ 2 w 3"/>
                        <a:gd name="T109" fmla="*/ 1 h 4"/>
                        <a:gd name="T110" fmla="*/ 2 w 3"/>
                        <a:gd name="T111" fmla="*/ 1 h 4"/>
                        <a:gd name="T112" fmla="*/ 2 w 3"/>
                        <a:gd name="T113" fmla="*/ 1 h 4"/>
                        <a:gd name="T114" fmla="*/ 2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2" name="Freeform 3649"/>
                    <p:cNvSpPr>
                      <a:spLocks/>
                    </p:cNvSpPr>
                    <p:nvPr/>
                  </p:nvSpPr>
                  <p:spPr bwMode="auto">
                    <a:xfrm>
                      <a:off x="839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1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1 h 4"/>
                        <a:gd name="T48" fmla="*/ 2 w 2"/>
                        <a:gd name="T49" fmla="*/ 1 h 4"/>
                        <a:gd name="T50" fmla="*/ 1 w 2"/>
                        <a:gd name="T51" fmla="*/ 1 h 4"/>
                        <a:gd name="T52" fmla="*/ 1 w 2"/>
                        <a:gd name="T53" fmla="*/ 1 h 4"/>
                        <a:gd name="T54" fmla="*/ 1 w 2"/>
                        <a:gd name="T55" fmla="*/ 1 h 4"/>
                        <a:gd name="T56" fmla="*/ 0 w 2"/>
                        <a:gd name="T57" fmla="*/ 1 h 4"/>
                        <a:gd name="T58" fmla="*/ 0 w 2"/>
                        <a:gd name="T59" fmla="*/ 1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3" name="Freeform 3650"/>
                    <p:cNvSpPr>
                      <a:spLocks/>
                    </p:cNvSpPr>
                    <p:nvPr/>
                  </p:nvSpPr>
                  <p:spPr bwMode="auto">
                    <a:xfrm>
                      <a:off x="832" y="368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1 w 3"/>
                        <a:gd name="T5" fmla="*/ 3 h 3"/>
                        <a:gd name="T6" fmla="*/ 0 w 3"/>
                        <a:gd name="T7" fmla="*/ 3 h 3"/>
                        <a:gd name="T8" fmla="*/ 2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4" name="Freeform 3651"/>
                    <p:cNvSpPr>
                      <a:spLocks/>
                    </p:cNvSpPr>
                    <p:nvPr/>
                  </p:nvSpPr>
                  <p:spPr bwMode="auto">
                    <a:xfrm>
                      <a:off x="835" y="3680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2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1 h 4"/>
                        <a:gd name="T14" fmla="*/ 3 w 3"/>
                        <a:gd name="T15" fmla="*/ 1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3 w 3"/>
                        <a:gd name="T29" fmla="*/ 2 h 4"/>
                        <a:gd name="T30" fmla="*/ 3 w 3"/>
                        <a:gd name="T31" fmla="*/ 2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3 w 3"/>
                        <a:gd name="T43" fmla="*/ 4 h 4"/>
                        <a:gd name="T44" fmla="*/ 3 w 3"/>
                        <a:gd name="T45" fmla="*/ 4 h 4"/>
                        <a:gd name="T46" fmla="*/ 2 w 3"/>
                        <a:gd name="T47" fmla="*/ 4 h 4"/>
                        <a:gd name="T48" fmla="*/ 2 w 3"/>
                        <a:gd name="T49" fmla="*/ 4 h 4"/>
                        <a:gd name="T50" fmla="*/ 0 w 3"/>
                        <a:gd name="T51" fmla="*/ 4 h 4"/>
                        <a:gd name="T52" fmla="*/ 0 w 3"/>
                        <a:gd name="T53" fmla="*/ 4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4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3 h 4"/>
                        <a:gd name="T76" fmla="*/ 3 w 3"/>
                        <a:gd name="T77" fmla="*/ 3 h 4"/>
                        <a:gd name="T78" fmla="*/ 3 w 3"/>
                        <a:gd name="T79" fmla="*/ 2 h 4"/>
                        <a:gd name="T80" fmla="*/ 3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2 w 3"/>
                        <a:gd name="T87" fmla="*/ 2 h 4"/>
                        <a:gd name="T88" fmla="*/ 2 w 3"/>
                        <a:gd name="T89" fmla="*/ 2 h 4"/>
                        <a:gd name="T90" fmla="*/ 2 w 3"/>
                        <a:gd name="T91" fmla="*/ 2 h 4"/>
                        <a:gd name="T92" fmla="*/ 3 w 3"/>
                        <a:gd name="T93" fmla="*/ 2 h 4"/>
                        <a:gd name="T94" fmla="*/ 3 w 3"/>
                        <a:gd name="T95" fmla="*/ 2 h 4"/>
                        <a:gd name="T96" fmla="*/ 3 w 3"/>
                        <a:gd name="T97" fmla="*/ 2 h 4"/>
                        <a:gd name="T98" fmla="*/ 3 w 3"/>
                        <a:gd name="T99" fmla="*/ 1 h 4"/>
                        <a:gd name="T100" fmla="*/ 3 w 3"/>
                        <a:gd name="T101" fmla="*/ 1 h 4"/>
                        <a:gd name="T102" fmla="*/ 3 w 3"/>
                        <a:gd name="T103" fmla="*/ 1 h 4"/>
                        <a:gd name="T104" fmla="*/ 2 w 3"/>
                        <a:gd name="T105" fmla="*/ 1 h 4"/>
                        <a:gd name="T106" fmla="*/ 2 w 3"/>
                        <a:gd name="T107" fmla="*/ 1 h 4"/>
                        <a:gd name="T108" fmla="*/ 2 w 3"/>
                        <a:gd name="T109" fmla="*/ 1 h 4"/>
                        <a:gd name="T110" fmla="*/ 2 w 3"/>
                        <a:gd name="T111" fmla="*/ 1 h 4"/>
                        <a:gd name="T112" fmla="*/ 2 w 3"/>
                        <a:gd name="T113" fmla="*/ 1 h 4"/>
                        <a:gd name="T114" fmla="*/ 2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5" name="Freeform 3652"/>
                    <p:cNvSpPr>
                      <a:spLocks/>
                    </p:cNvSpPr>
                    <p:nvPr/>
                  </p:nvSpPr>
                  <p:spPr bwMode="auto">
                    <a:xfrm>
                      <a:off x="839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2 w 2"/>
                        <a:gd name="T13" fmla="*/ 1 h 4"/>
                        <a:gd name="T14" fmla="*/ 2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1 w 2"/>
                        <a:gd name="T27" fmla="*/ 3 h 4"/>
                        <a:gd name="T28" fmla="*/ 1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2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1 h 4"/>
                        <a:gd name="T48" fmla="*/ 2 w 2"/>
                        <a:gd name="T49" fmla="*/ 1 h 4"/>
                        <a:gd name="T50" fmla="*/ 1 w 2"/>
                        <a:gd name="T51" fmla="*/ 1 h 4"/>
                        <a:gd name="T52" fmla="*/ 1 w 2"/>
                        <a:gd name="T53" fmla="*/ 1 h 4"/>
                        <a:gd name="T54" fmla="*/ 1 w 2"/>
                        <a:gd name="T55" fmla="*/ 1 h 4"/>
                        <a:gd name="T56" fmla="*/ 0 w 2"/>
                        <a:gd name="T57" fmla="*/ 1 h 4"/>
                        <a:gd name="T58" fmla="*/ 0 w 2"/>
                        <a:gd name="T59" fmla="*/ 1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6" name="Freeform 3653"/>
                    <p:cNvSpPr>
                      <a:spLocks/>
                    </p:cNvSpPr>
                    <p:nvPr/>
                  </p:nvSpPr>
                  <p:spPr bwMode="auto">
                    <a:xfrm>
                      <a:off x="914" y="368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7" name="Freeform 3654"/>
                    <p:cNvSpPr>
                      <a:spLocks/>
                    </p:cNvSpPr>
                    <p:nvPr/>
                  </p:nvSpPr>
                  <p:spPr bwMode="auto">
                    <a:xfrm>
                      <a:off x="918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1 w 2"/>
                        <a:gd name="T79" fmla="*/ 2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1 w 2"/>
                        <a:gd name="T93" fmla="*/ 2 h 4"/>
                        <a:gd name="T94" fmla="*/ 1 w 2"/>
                        <a:gd name="T95" fmla="*/ 2 h 4"/>
                        <a:gd name="T96" fmla="*/ 1 w 2"/>
                        <a:gd name="T97" fmla="*/ 1 h 4"/>
                        <a:gd name="T98" fmla="*/ 1 w 2"/>
                        <a:gd name="T99" fmla="*/ 1 h 4"/>
                        <a:gd name="T100" fmla="*/ 1 w 2"/>
                        <a:gd name="T101" fmla="*/ 1 h 4"/>
                        <a:gd name="T102" fmla="*/ 1 w 2"/>
                        <a:gd name="T103" fmla="*/ 1 h 4"/>
                        <a:gd name="T104" fmla="*/ 1 w 2"/>
                        <a:gd name="T105" fmla="*/ 1 h 4"/>
                        <a:gd name="T106" fmla="*/ 1 w 2"/>
                        <a:gd name="T107" fmla="*/ 1 h 4"/>
                        <a:gd name="T108" fmla="*/ 1 w 2"/>
                        <a:gd name="T109" fmla="*/ 1 h 4"/>
                        <a:gd name="T110" fmla="*/ 0 w 2"/>
                        <a:gd name="T111" fmla="*/ 1 h 4"/>
                        <a:gd name="T112" fmla="*/ 0 w 2"/>
                        <a:gd name="T113" fmla="*/ 1 h 4"/>
                        <a:gd name="T114" fmla="*/ 0 w 2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8" name="Freeform 3655"/>
                    <p:cNvSpPr>
                      <a:spLocks/>
                    </p:cNvSpPr>
                    <p:nvPr/>
                  </p:nvSpPr>
                  <p:spPr bwMode="auto">
                    <a:xfrm>
                      <a:off x="920" y="368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2 w 4"/>
                        <a:gd name="T3" fmla="*/ 1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1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4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3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3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2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3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3 w 4"/>
                        <a:gd name="T107" fmla="*/ 1 h 4"/>
                        <a:gd name="T108" fmla="*/ 2 w 4"/>
                        <a:gd name="T109" fmla="*/ 1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99" name="Freeform 3656"/>
                    <p:cNvSpPr>
                      <a:spLocks/>
                    </p:cNvSpPr>
                    <p:nvPr/>
                  </p:nvSpPr>
                  <p:spPr bwMode="auto">
                    <a:xfrm>
                      <a:off x="914" y="3681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0" name="Freeform 3657"/>
                    <p:cNvSpPr>
                      <a:spLocks/>
                    </p:cNvSpPr>
                    <p:nvPr/>
                  </p:nvSpPr>
                  <p:spPr bwMode="auto">
                    <a:xfrm>
                      <a:off x="918" y="368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1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1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1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3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4 h 4"/>
                        <a:gd name="T42" fmla="*/ 1 w 2"/>
                        <a:gd name="T43" fmla="*/ 4 h 4"/>
                        <a:gd name="T44" fmla="*/ 1 w 2"/>
                        <a:gd name="T45" fmla="*/ 4 h 4"/>
                        <a:gd name="T46" fmla="*/ 1 w 2"/>
                        <a:gd name="T47" fmla="*/ 4 h 4"/>
                        <a:gd name="T48" fmla="*/ 0 w 2"/>
                        <a:gd name="T49" fmla="*/ 4 h 4"/>
                        <a:gd name="T50" fmla="*/ 0 w 2"/>
                        <a:gd name="T51" fmla="*/ 4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1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1 w 2"/>
                        <a:gd name="T79" fmla="*/ 2 h 4"/>
                        <a:gd name="T80" fmla="*/ 1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1 w 2"/>
                        <a:gd name="T87" fmla="*/ 2 h 4"/>
                        <a:gd name="T88" fmla="*/ 1 w 2"/>
                        <a:gd name="T89" fmla="*/ 2 h 4"/>
                        <a:gd name="T90" fmla="*/ 1 w 2"/>
                        <a:gd name="T91" fmla="*/ 2 h 4"/>
                        <a:gd name="T92" fmla="*/ 1 w 2"/>
                        <a:gd name="T93" fmla="*/ 2 h 4"/>
                        <a:gd name="T94" fmla="*/ 1 w 2"/>
                        <a:gd name="T95" fmla="*/ 2 h 4"/>
                        <a:gd name="T96" fmla="*/ 1 w 2"/>
                        <a:gd name="T97" fmla="*/ 1 h 4"/>
                        <a:gd name="T98" fmla="*/ 1 w 2"/>
                        <a:gd name="T99" fmla="*/ 1 h 4"/>
                        <a:gd name="T100" fmla="*/ 1 w 2"/>
                        <a:gd name="T101" fmla="*/ 1 h 4"/>
                        <a:gd name="T102" fmla="*/ 1 w 2"/>
                        <a:gd name="T103" fmla="*/ 1 h 4"/>
                        <a:gd name="T104" fmla="*/ 1 w 2"/>
                        <a:gd name="T105" fmla="*/ 1 h 4"/>
                        <a:gd name="T106" fmla="*/ 1 w 2"/>
                        <a:gd name="T107" fmla="*/ 1 h 4"/>
                        <a:gd name="T108" fmla="*/ 1 w 2"/>
                        <a:gd name="T109" fmla="*/ 1 h 4"/>
                        <a:gd name="T110" fmla="*/ 0 w 2"/>
                        <a:gd name="T111" fmla="*/ 1 h 4"/>
                        <a:gd name="T112" fmla="*/ 0 w 2"/>
                        <a:gd name="T113" fmla="*/ 1 h 4"/>
                        <a:gd name="T114" fmla="*/ 0 w 2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4"/>
                        <a:gd name="T176" fmla="*/ 2 w 2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1" name="Freeform 3658"/>
                    <p:cNvSpPr>
                      <a:spLocks/>
                    </p:cNvSpPr>
                    <p:nvPr/>
                  </p:nvSpPr>
                  <p:spPr bwMode="auto">
                    <a:xfrm>
                      <a:off x="920" y="3680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2 w 4"/>
                        <a:gd name="T3" fmla="*/ 1 h 4"/>
                        <a:gd name="T4" fmla="*/ 2 w 4"/>
                        <a:gd name="T5" fmla="*/ 1 h 4"/>
                        <a:gd name="T6" fmla="*/ 2 w 4"/>
                        <a:gd name="T7" fmla="*/ 1 h 4"/>
                        <a:gd name="T8" fmla="*/ 2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1 h 4"/>
                        <a:gd name="T16" fmla="*/ 3 w 4"/>
                        <a:gd name="T17" fmla="*/ 1 h 4"/>
                        <a:gd name="T18" fmla="*/ 3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4 w 4"/>
                        <a:gd name="T25" fmla="*/ 2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4 w 4"/>
                        <a:gd name="T31" fmla="*/ 2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4 w 4"/>
                        <a:gd name="T39" fmla="*/ 3 h 4"/>
                        <a:gd name="T40" fmla="*/ 3 w 4"/>
                        <a:gd name="T41" fmla="*/ 4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3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2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4 h 4"/>
                        <a:gd name="T62" fmla="*/ 2 w 4"/>
                        <a:gd name="T63" fmla="*/ 4 h 4"/>
                        <a:gd name="T64" fmla="*/ 3 w 4"/>
                        <a:gd name="T65" fmla="*/ 4 h 4"/>
                        <a:gd name="T66" fmla="*/ 3 w 4"/>
                        <a:gd name="T67" fmla="*/ 4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3 h 4"/>
                        <a:gd name="T76" fmla="*/ 3 w 4"/>
                        <a:gd name="T77" fmla="*/ 3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3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2 h 4"/>
                        <a:gd name="T94" fmla="*/ 3 w 4"/>
                        <a:gd name="T95" fmla="*/ 2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3 w 4"/>
                        <a:gd name="T107" fmla="*/ 1 h 4"/>
                        <a:gd name="T108" fmla="*/ 2 w 4"/>
                        <a:gd name="T109" fmla="*/ 1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2" name="Freeform 3659"/>
                    <p:cNvSpPr>
                      <a:spLocks/>
                    </p:cNvSpPr>
                    <p:nvPr/>
                  </p:nvSpPr>
                  <p:spPr bwMode="auto">
                    <a:xfrm>
                      <a:off x="937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4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3" name="Freeform 3660"/>
                    <p:cNvSpPr>
                      <a:spLocks/>
                    </p:cNvSpPr>
                    <p:nvPr/>
                  </p:nvSpPr>
                  <p:spPr bwMode="auto">
                    <a:xfrm>
                      <a:off x="941" y="367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0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3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2 w 2"/>
                        <a:gd name="T43" fmla="*/ 4 h 5"/>
                        <a:gd name="T44" fmla="*/ 1 w 2"/>
                        <a:gd name="T45" fmla="*/ 4 h 5"/>
                        <a:gd name="T46" fmla="*/ 1 w 2"/>
                        <a:gd name="T47" fmla="*/ 5 h 5"/>
                        <a:gd name="T48" fmla="*/ 0 w 2"/>
                        <a:gd name="T49" fmla="*/ 4 h 5"/>
                        <a:gd name="T50" fmla="*/ 0 w 2"/>
                        <a:gd name="T51" fmla="*/ 4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1 w 2"/>
                        <a:gd name="T93" fmla="*/ 1 h 5"/>
                        <a:gd name="T94" fmla="*/ 2 w 2"/>
                        <a:gd name="T95" fmla="*/ 1 h 5"/>
                        <a:gd name="T96" fmla="*/ 2 w 2"/>
                        <a:gd name="T97" fmla="*/ 1 h 5"/>
                        <a:gd name="T98" fmla="*/ 2 w 2"/>
                        <a:gd name="T99" fmla="*/ 1 h 5"/>
                        <a:gd name="T100" fmla="*/ 2 w 2"/>
                        <a:gd name="T101" fmla="*/ 1 h 5"/>
                        <a:gd name="T102" fmla="*/ 1 w 2"/>
                        <a:gd name="T103" fmla="*/ 0 h 5"/>
                        <a:gd name="T104" fmla="*/ 1 w 2"/>
                        <a:gd name="T105" fmla="*/ 0 h 5"/>
                        <a:gd name="T106" fmla="*/ 1 w 2"/>
                        <a:gd name="T107" fmla="*/ 0 h 5"/>
                        <a:gd name="T108" fmla="*/ 1 w 2"/>
                        <a:gd name="T109" fmla="*/ 0 h 5"/>
                        <a:gd name="T110" fmla="*/ 1 w 2"/>
                        <a:gd name="T111" fmla="*/ 0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4" name="Freeform 36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5" y="36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4 h 4"/>
                        <a:gd name="T10" fmla="*/ 2 w 2"/>
                        <a:gd name="T11" fmla="*/ 4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2 w 2"/>
                        <a:gd name="T21" fmla="*/ 0 h 4"/>
                        <a:gd name="T22" fmla="*/ 1 w 2"/>
                        <a:gd name="T23" fmla="*/ 3 h 4"/>
                        <a:gd name="T24" fmla="*/ 1 w 2"/>
                        <a:gd name="T25" fmla="*/ 1 h 4"/>
                        <a:gd name="T26" fmla="*/ 0 w 2"/>
                        <a:gd name="T27" fmla="*/ 3 h 4"/>
                        <a:gd name="T28" fmla="*/ 1 w 2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4"/>
                        <a:gd name="T47" fmla="*/ 2 w 2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5" name="Freeform 3662"/>
                    <p:cNvSpPr>
                      <a:spLocks/>
                    </p:cNvSpPr>
                    <p:nvPr/>
                  </p:nvSpPr>
                  <p:spPr bwMode="auto">
                    <a:xfrm>
                      <a:off x="950" y="36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4 h 5"/>
                        <a:gd name="T26" fmla="*/ 1 w 1"/>
                        <a:gd name="T27" fmla="*/ 4 h 5"/>
                        <a:gd name="T28" fmla="*/ 0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6" name="Freeform 3663"/>
                    <p:cNvSpPr>
                      <a:spLocks/>
                    </p:cNvSpPr>
                    <p:nvPr/>
                  </p:nvSpPr>
                  <p:spPr bwMode="auto">
                    <a:xfrm>
                      <a:off x="952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4 h 5"/>
                        <a:gd name="T8" fmla="*/ 2 w 4"/>
                        <a:gd name="T9" fmla="*/ 0 h 5"/>
                        <a:gd name="T10" fmla="*/ 0 w 4"/>
                        <a:gd name="T11" fmla="*/ 0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7" name="Rectangle 36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56" y="3675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8" name="Freeform 36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58" y="367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4 h 5"/>
                        <a:gd name="T6" fmla="*/ 1 w 2"/>
                        <a:gd name="T7" fmla="*/ 4 h 5"/>
                        <a:gd name="T8" fmla="*/ 0 w 2"/>
                        <a:gd name="T9" fmla="*/ 4 h 5"/>
                        <a:gd name="T10" fmla="*/ 0 w 2"/>
                        <a:gd name="T11" fmla="*/ 4 h 5"/>
                        <a:gd name="T12" fmla="*/ 0 w 2"/>
                        <a:gd name="T13" fmla="*/ 3 h 5"/>
                        <a:gd name="T14" fmla="*/ 0 w 2"/>
                        <a:gd name="T15" fmla="*/ 3 h 5"/>
                        <a:gd name="T16" fmla="*/ 0 w 2"/>
                        <a:gd name="T17" fmla="*/ 1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0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0 h 5"/>
                        <a:gd name="T30" fmla="*/ 2 w 2"/>
                        <a:gd name="T31" fmla="*/ 1 h 5"/>
                        <a:gd name="T32" fmla="*/ 2 w 2"/>
                        <a:gd name="T33" fmla="*/ 1 h 5"/>
                        <a:gd name="T34" fmla="*/ 2 w 2"/>
                        <a:gd name="T35" fmla="*/ 1 h 5"/>
                        <a:gd name="T36" fmla="*/ 1 w 2"/>
                        <a:gd name="T37" fmla="*/ 0 h 5"/>
                        <a:gd name="T38" fmla="*/ 0 w 2"/>
                        <a:gd name="T39" fmla="*/ 0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1 w 2"/>
                        <a:gd name="T45" fmla="*/ 1 h 5"/>
                        <a:gd name="T46" fmla="*/ 1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3 h 5"/>
                        <a:gd name="T58" fmla="*/ 0 w 2"/>
                        <a:gd name="T59" fmla="*/ 3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3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09" name="Freeform 3666"/>
                    <p:cNvSpPr>
                      <a:spLocks/>
                    </p:cNvSpPr>
                    <p:nvPr/>
                  </p:nvSpPr>
                  <p:spPr bwMode="auto">
                    <a:xfrm>
                      <a:off x="962" y="3672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0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0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0" name="Freeform 366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64" y="367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3 h 3"/>
                        <a:gd name="T36" fmla="*/ 0 w 1"/>
                        <a:gd name="T37" fmla="*/ 3 h 3"/>
                        <a:gd name="T38" fmla="*/ 0 w 1"/>
                        <a:gd name="T39" fmla="*/ 3 h 3"/>
                        <a:gd name="T40" fmla="*/ 0 w 1"/>
                        <a:gd name="T41" fmla="*/ 3 h 3"/>
                        <a:gd name="T42" fmla="*/ 0 w 1"/>
                        <a:gd name="T43" fmla="*/ 3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3 h 3"/>
                        <a:gd name="T64" fmla="*/ 0 w 1"/>
                        <a:gd name="T65" fmla="*/ 3 h 3"/>
                        <a:gd name="T66" fmla="*/ 0 w 1"/>
                        <a:gd name="T67" fmla="*/ 3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1" name="Freeform 3668"/>
                    <p:cNvSpPr>
                      <a:spLocks/>
                    </p:cNvSpPr>
                    <p:nvPr/>
                  </p:nvSpPr>
                  <p:spPr bwMode="auto">
                    <a:xfrm>
                      <a:off x="967" y="3672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1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2 w 3"/>
                        <a:gd name="T25" fmla="*/ 3 h 4"/>
                        <a:gd name="T26" fmla="*/ 2 w 3"/>
                        <a:gd name="T27" fmla="*/ 3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2 w 3"/>
                        <a:gd name="T39" fmla="*/ 3 h 4"/>
                        <a:gd name="T40" fmla="*/ 2 w 3"/>
                        <a:gd name="T41" fmla="*/ 1 h 4"/>
                        <a:gd name="T42" fmla="*/ 2 w 3"/>
                        <a:gd name="T43" fmla="*/ 1 h 4"/>
                        <a:gd name="T44" fmla="*/ 3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1 h 4"/>
                        <a:gd name="T60" fmla="*/ 1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2" name="Freeform 36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70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3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3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4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3" name="Freeform 367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74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4 h 5"/>
                        <a:gd name="T36" fmla="*/ 1 w 3"/>
                        <a:gd name="T37" fmla="*/ 5 h 5"/>
                        <a:gd name="T38" fmla="*/ 1 w 3"/>
                        <a:gd name="T39" fmla="*/ 4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1 w 3"/>
                        <a:gd name="T51" fmla="*/ 3 h 5"/>
                        <a:gd name="T52" fmla="*/ 1 w 3"/>
                        <a:gd name="T53" fmla="*/ 3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3 h 5"/>
                        <a:gd name="T74" fmla="*/ 2 w 3"/>
                        <a:gd name="T75" fmla="*/ 3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0 h 5"/>
                        <a:gd name="T84" fmla="*/ 2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4" name="Freeform 36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77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2 w 4"/>
                        <a:gd name="T37" fmla="*/ 5 h 5"/>
                        <a:gd name="T38" fmla="*/ 2 w 4"/>
                        <a:gd name="T39" fmla="*/ 4 h 5"/>
                        <a:gd name="T40" fmla="*/ 2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2 w 4"/>
                        <a:gd name="T53" fmla="*/ 3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2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0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5" name="Freeform 367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1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1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6" name="Freeform 3673"/>
                    <p:cNvSpPr>
                      <a:spLocks/>
                    </p:cNvSpPr>
                    <p:nvPr/>
                  </p:nvSpPr>
                  <p:spPr bwMode="auto">
                    <a:xfrm>
                      <a:off x="985" y="367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7" name="Freeform 3674"/>
                    <p:cNvSpPr>
                      <a:spLocks/>
                    </p:cNvSpPr>
                    <p:nvPr/>
                  </p:nvSpPr>
                  <p:spPr bwMode="auto">
                    <a:xfrm>
                      <a:off x="987" y="3672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8" name="Freeform 3675"/>
                    <p:cNvSpPr>
                      <a:spLocks/>
                    </p:cNvSpPr>
                    <p:nvPr/>
                  </p:nvSpPr>
                  <p:spPr bwMode="auto">
                    <a:xfrm>
                      <a:off x="992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19" name="Freeform 367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94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2 w 4"/>
                        <a:gd name="T37" fmla="*/ 5 h 5"/>
                        <a:gd name="T38" fmla="*/ 2 w 4"/>
                        <a:gd name="T39" fmla="*/ 4 h 5"/>
                        <a:gd name="T40" fmla="*/ 2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3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2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0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0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0" name="Freeform 36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98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1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3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3 w 4"/>
                        <a:gd name="T75" fmla="*/ 3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0 h 5"/>
                        <a:gd name="T84" fmla="*/ 3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0 w 4"/>
                        <a:gd name="T95" fmla="*/ 1 h 5"/>
                        <a:gd name="T96" fmla="*/ 0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1" name="Freeform 36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02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3 w 3"/>
                        <a:gd name="T25" fmla="*/ 3 h 5"/>
                        <a:gd name="T26" fmla="*/ 2 w 3"/>
                        <a:gd name="T27" fmla="*/ 3 h 5"/>
                        <a:gd name="T28" fmla="*/ 2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4 h 5"/>
                        <a:gd name="T36" fmla="*/ 1 w 3"/>
                        <a:gd name="T37" fmla="*/ 5 h 5"/>
                        <a:gd name="T38" fmla="*/ 1 w 3"/>
                        <a:gd name="T39" fmla="*/ 4 h 5"/>
                        <a:gd name="T40" fmla="*/ 1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3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3 h 5"/>
                        <a:gd name="T74" fmla="*/ 2 w 3"/>
                        <a:gd name="T75" fmla="*/ 3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0 h 5"/>
                        <a:gd name="T84" fmla="*/ 1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0 h 5"/>
                        <a:gd name="T92" fmla="*/ 1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2" name="Freeform 3679"/>
                    <p:cNvSpPr>
                      <a:spLocks/>
                    </p:cNvSpPr>
                    <p:nvPr/>
                  </p:nvSpPr>
                  <p:spPr bwMode="auto">
                    <a:xfrm>
                      <a:off x="937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4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3" name="Freeform 3680"/>
                    <p:cNvSpPr>
                      <a:spLocks/>
                    </p:cNvSpPr>
                    <p:nvPr/>
                  </p:nvSpPr>
                  <p:spPr bwMode="auto">
                    <a:xfrm>
                      <a:off x="941" y="367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0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0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2 w 2"/>
                        <a:gd name="T27" fmla="*/ 1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3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2 w 2"/>
                        <a:gd name="T43" fmla="*/ 4 h 5"/>
                        <a:gd name="T44" fmla="*/ 1 w 2"/>
                        <a:gd name="T45" fmla="*/ 4 h 5"/>
                        <a:gd name="T46" fmla="*/ 1 w 2"/>
                        <a:gd name="T47" fmla="*/ 5 h 5"/>
                        <a:gd name="T48" fmla="*/ 0 w 2"/>
                        <a:gd name="T49" fmla="*/ 4 h 5"/>
                        <a:gd name="T50" fmla="*/ 0 w 2"/>
                        <a:gd name="T51" fmla="*/ 4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3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1 w 2"/>
                        <a:gd name="T93" fmla="*/ 1 h 5"/>
                        <a:gd name="T94" fmla="*/ 2 w 2"/>
                        <a:gd name="T95" fmla="*/ 1 h 5"/>
                        <a:gd name="T96" fmla="*/ 2 w 2"/>
                        <a:gd name="T97" fmla="*/ 1 h 5"/>
                        <a:gd name="T98" fmla="*/ 2 w 2"/>
                        <a:gd name="T99" fmla="*/ 1 h 5"/>
                        <a:gd name="T100" fmla="*/ 2 w 2"/>
                        <a:gd name="T101" fmla="*/ 1 h 5"/>
                        <a:gd name="T102" fmla="*/ 1 w 2"/>
                        <a:gd name="T103" fmla="*/ 0 h 5"/>
                        <a:gd name="T104" fmla="*/ 1 w 2"/>
                        <a:gd name="T105" fmla="*/ 0 h 5"/>
                        <a:gd name="T106" fmla="*/ 1 w 2"/>
                        <a:gd name="T107" fmla="*/ 0 h 5"/>
                        <a:gd name="T108" fmla="*/ 1 w 2"/>
                        <a:gd name="T109" fmla="*/ 0 h 5"/>
                        <a:gd name="T110" fmla="*/ 1 w 2"/>
                        <a:gd name="T111" fmla="*/ 0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4" name="Freeform 3681"/>
                    <p:cNvSpPr>
                      <a:spLocks/>
                    </p:cNvSpPr>
                    <p:nvPr/>
                  </p:nvSpPr>
                  <p:spPr bwMode="auto">
                    <a:xfrm>
                      <a:off x="945" y="36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4 h 4"/>
                        <a:gd name="T10" fmla="*/ 2 w 2"/>
                        <a:gd name="T11" fmla="*/ 4 h 4"/>
                        <a:gd name="T12" fmla="*/ 2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2 w 2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4"/>
                        <a:gd name="T35" fmla="*/ 2 w 2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5" name="Freeform 3682"/>
                    <p:cNvSpPr>
                      <a:spLocks/>
                    </p:cNvSpPr>
                    <p:nvPr/>
                  </p:nvSpPr>
                  <p:spPr bwMode="auto">
                    <a:xfrm>
                      <a:off x="945" y="3673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6" name="Freeform 3683"/>
                    <p:cNvSpPr>
                      <a:spLocks/>
                    </p:cNvSpPr>
                    <p:nvPr/>
                  </p:nvSpPr>
                  <p:spPr bwMode="auto">
                    <a:xfrm>
                      <a:off x="950" y="3672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1 w 1"/>
                        <a:gd name="T7" fmla="*/ 1 h 5"/>
                        <a:gd name="T8" fmla="*/ 1 w 1"/>
                        <a:gd name="T9" fmla="*/ 3 h 5"/>
                        <a:gd name="T10" fmla="*/ 1 w 1"/>
                        <a:gd name="T11" fmla="*/ 3 h 5"/>
                        <a:gd name="T12" fmla="*/ 1 w 1"/>
                        <a:gd name="T13" fmla="*/ 4 h 5"/>
                        <a:gd name="T14" fmla="*/ 1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1 w 1"/>
                        <a:gd name="T21" fmla="*/ 5 h 5"/>
                        <a:gd name="T22" fmla="*/ 1 w 1"/>
                        <a:gd name="T23" fmla="*/ 5 h 5"/>
                        <a:gd name="T24" fmla="*/ 1 w 1"/>
                        <a:gd name="T25" fmla="*/ 4 h 5"/>
                        <a:gd name="T26" fmla="*/ 1 w 1"/>
                        <a:gd name="T27" fmla="*/ 4 h 5"/>
                        <a:gd name="T28" fmla="*/ 0 w 1"/>
                        <a:gd name="T29" fmla="*/ 3 h 5"/>
                        <a:gd name="T30" fmla="*/ 1 w 1"/>
                        <a:gd name="T31" fmla="*/ 3 h 5"/>
                        <a:gd name="T32" fmla="*/ 1 w 1"/>
                        <a:gd name="T33" fmla="*/ 1 h 5"/>
                        <a:gd name="T34" fmla="*/ 1 w 1"/>
                        <a:gd name="T35" fmla="*/ 0 h 5"/>
                        <a:gd name="T36" fmla="*/ 1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7" name="Freeform 3684"/>
                    <p:cNvSpPr>
                      <a:spLocks/>
                    </p:cNvSpPr>
                    <p:nvPr/>
                  </p:nvSpPr>
                  <p:spPr bwMode="auto">
                    <a:xfrm>
                      <a:off x="952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4 h 5"/>
                        <a:gd name="T8" fmla="*/ 2 w 4"/>
                        <a:gd name="T9" fmla="*/ 0 h 5"/>
                        <a:gd name="T10" fmla="*/ 0 w 4"/>
                        <a:gd name="T11" fmla="*/ 0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8" name="Rectangle 368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56" y="3675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29" name="Freeform 3686"/>
                    <p:cNvSpPr>
                      <a:spLocks/>
                    </p:cNvSpPr>
                    <p:nvPr/>
                  </p:nvSpPr>
                  <p:spPr bwMode="auto">
                    <a:xfrm>
                      <a:off x="958" y="3672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3 h 5"/>
                        <a:gd name="T10" fmla="*/ 2 w 2"/>
                        <a:gd name="T11" fmla="*/ 4 h 5"/>
                        <a:gd name="T12" fmla="*/ 2 w 2"/>
                        <a:gd name="T13" fmla="*/ 4 h 5"/>
                        <a:gd name="T14" fmla="*/ 1 w 2"/>
                        <a:gd name="T15" fmla="*/ 4 h 5"/>
                        <a:gd name="T16" fmla="*/ 1 w 2"/>
                        <a:gd name="T17" fmla="*/ 5 h 5"/>
                        <a:gd name="T18" fmla="*/ 0 w 2"/>
                        <a:gd name="T19" fmla="*/ 4 h 5"/>
                        <a:gd name="T20" fmla="*/ 0 w 2"/>
                        <a:gd name="T21" fmla="*/ 4 h 5"/>
                        <a:gd name="T22" fmla="*/ 0 w 2"/>
                        <a:gd name="T23" fmla="*/ 4 h 5"/>
                        <a:gd name="T24" fmla="*/ 0 w 2"/>
                        <a:gd name="T25" fmla="*/ 3 h 5"/>
                        <a:gd name="T26" fmla="*/ 0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3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0 h 5"/>
                        <a:gd name="T46" fmla="*/ 0 w 2"/>
                        <a:gd name="T47" fmla="*/ 0 h 5"/>
                        <a:gd name="T48" fmla="*/ 0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0 h 5"/>
                        <a:gd name="T58" fmla="*/ 2 w 2"/>
                        <a:gd name="T59" fmla="*/ 0 h 5"/>
                        <a:gd name="T60" fmla="*/ 2 w 2"/>
                        <a:gd name="T61" fmla="*/ 0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1 h 5"/>
                        <a:gd name="T68" fmla="*/ 2 w 2"/>
                        <a:gd name="T69" fmla="*/ 1 h 5"/>
                        <a:gd name="T70" fmla="*/ 2 w 2"/>
                        <a:gd name="T71" fmla="*/ 1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0" name="Freeform 3687"/>
                    <p:cNvSpPr>
                      <a:spLocks/>
                    </p:cNvSpPr>
                    <p:nvPr/>
                  </p:nvSpPr>
                  <p:spPr bwMode="auto">
                    <a:xfrm>
                      <a:off x="958" y="367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1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1 h 1"/>
                        <a:gd name="T32" fmla="*/ 1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1" name="Freeform 3688"/>
                    <p:cNvSpPr>
                      <a:spLocks/>
                    </p:cNvSpPr>
                    <p:nvPr/>
                  </p:nvSpPr>
                  <p:spPr bwMode="auto">
                    <a:xfrm>
                      <a:off x="958" y="3675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2" name="Freeform 3689"/>
                    <p:cNvSpPr>
                      <a:spLocks/>
                    </p:cNvSpPr>
                    <p:nvPr/>
                  </p:nvSpPr>
                  <p:spPr bwMode="auto">
                    <a:xfrm>
                      <a:off x="962" y="3672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0 w 1"/>
                        <a:gd name="T7" fmla="*/ 4 h 5"/>
                        <a:gd name="T8" fmla="*/ 0 w 1"/>
                        <a:gd name="T9" fmla="*/ 4 h 5"/>
                        <a:gd name="T10" fmla="*/ 0 w 1"/>
                        <a:gd name="T11" fmla="*/ 3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0 w 1"/>
                        <a:gd name="T21" fmla="*/ 0 h 5"/>
                        <a:gd name="T22" fmla="*/ 0 w 1"/>
                        <a:gd name="T23" fmla="*/ 0 h 5"/>
                        <a:gd name="T24" fmla="*/ 0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0 w 1"/>
                        <a:gd name="T33" fmla="*/ 4 h 5"/>
                        <a:gd name="T34" fmla="*/ 0 w 1"/>
                        <a:gd name="T35" fmla="*/ 5 h 5"/>
                        <a:gd name="T36" fmla="*/ 0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5"/>
                          </a:move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3" name="Freeform 3690"/>
                    <p:cNvSpPr>
                      <a:spLocks/>
                    </p:cNvSpPr>
                    <p:nvPr/>
                  </p:nvSpPr>
                  <p:spPr bwMode="auto">
                    <a:xfrm>
                      <a:off x="964" y="367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4" name="Freeform 3691"/>
                    <p:cNvSpPr>
                      <a:spLocks/>
                    </p:cNvSpPr>
                    <p:nvPr/>
                  </p:nvSpPr>
                  <p:spPr bwMode="auto">
                    <a:xfrm>
                      <a:off x="964" y="367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5" name="Freeform 3692"/>
                    <p:cNvSpPr>
                      <a:spLocks/>
                    </p:cNvSpPr>
                    <p:nvPr/>
                  </p:nvSpPr>
                  <p:spPr bwMode="auto">
                    <a:xfrm>
                      <a:off x="967" y="3672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1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2 w 3"/>
                        <a:gd name="T25" fmla="*/ 3 h 4"/>
                        <a:gd name="T26" fmla="*/ 2 w 3"/>
                        <a:gd name="T27" fmla="*/ 3 h 4"/>
                        <a:gd name="T28" fmla="*/ 1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3 h 4"/>
                        <a:gd name="T38" fmla="*/ 2 w 3"/>
                        <a:gd name="T39" fmla="*/ 3 h 4"/>
                        <a:gd name="T40" fmla="*/ 2 w 3"/>
                        <a:gd name="T41" fmla="*/ 1 h 4"/>
                        <a:gd name="T42" fmla="*/ 2 w 3"/>
                        <a:gd name="T43" fmla="*/ 1 h 4"/>
                        <a:gd name="T44" fmla="*/ 3 w 3"/>
                        <a:gd name="T45" fmla="*/ 1 h 4"/>
                        <a:gd name="T46" fmla="*/ 2 w 3"/>
                        <a:gd name="T47" fmla="*/ 1 h 4"/>
                        <a:gd name="T48" fmla="*/ 2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1 w 3"/>
                        <a:gd name="T55" fmla="*/ 0 h 4"/>
                        <a:gd name="T56" fmla="*/ 1 w 3"/>
                        <a:gd name="T57" fmla="*/ 0 h 4"/>
                        <a:gd name="T58" fmla="*/ 1 w 3"/>
                        <a:gd name="T59" fmla="*/ 1 h 4"/>
                        <a:gd name="T60" fmla="*/ 1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6" name="Freeform 3693"/>
                    <p:cNvSpPr>
                      <a:spLocks/>
                    </p:cNvSpPr>
                    <p:nvPr/>
                  </p:nvSpPr>
                  <p:spPr bwMode="auto">
                    <a:xfrm>
                      <a:off x="970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3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7" name="Freeform 3694"/>
                    <p:cNvSpPr>
                      <a:spLocks/>
                    </p:cNvSpPr>
                    <p:nvPr/>
                  </p:nvSpPr>
                  <p:spPr bwMode="auto">
                    <a:xfrm>
                      <a:off x="971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2 w 3"/>
                        <a:gd name="T19" fmla="*/ 4 h 4"/>
                        <a:gd name="T20" fmla="*/ 2 w 3"/>
                        <a:gd name="T21" fmla="*/ 4 h 4"/>
                        <a:gd name="T22" fmla="*/ 2 w 3"/>
                        <a:gd name="T23" fmla="*/ 3 h 4"/>
                        <a:gd name="T24" fmla="*/ 3 w 3"/>
                        <a:gd name="T25" fmla="*/ 3 h 4"/>
                        <a:gd name="T26" fmla="*/ 2 w 3"/>
                        <a:gd name="T27" fmla="*/ 1 h 4"/>
                        <a:gd name="T28" fmla="*/ 2 w 3"/>
                        <a:gd name="T29" fmla="*/ 1 h 4"/>
                        <a:gd name="T30" fmla="*/ 2 w 3"/>
                        <a:gd name="T31" fmla="*/ 1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8" name="Freeform 3695"/>
                    <p:cNvSpPr>
                      <a:spLocks/>
                    </p:cNvSpPr>
                    <p:nvPr/>
                  </p:nvSpPr>
                  <p:spPr bwMode="auto">
                    <a:xfrm>
                      <a:off x="974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3 h 5"/>
                        <a:gd name="T26" fmla="*/ 3 w 3"/>
                        <a:gd name="T27" fmla="*/ 3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4 h 5"/>
                        <a:gd name="T36" fmla="*/ 1 w 3"/>
                        <a:gd name="T37" fmla="*/ 5 h 5"/>
                        <a:gd name="T38" fmla="*/ 1 w 3"/>
                        <a:gd name="T39" fmla="*/ 4 h 5"/>
                        <a:gd name="T40" fmla="*/ 1 w 3"/>
                        <a:gd name="T41" fmla="*/ 4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39" name="Freeform 3696"/>
                    <p:cNvSpPr>
                      <a:spLocks/>
                    </p:cNvSpPr>
                    <p:nvPr/>
                  </p:nvSpPr>
                  <p:spPr bwMode="auto">
                    <a:xfrm>
                      <a:off x="975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3 h 4"/>
                        <a:gd name="T2" fmla="*/ 0 w 1"/>
                        <a:gd name="T3" fmla="*/ 3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3 h 4"/>
                        <a:gd name="T24" fmla="*/ 1 w 1"/>
                        <a:gd name="T25" fmla="*/ 3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0" name="Freeform 3697"/>
                    <p:cNvSpPr>
                      <a:spLocks/>
                    </p:cNvSpPr>
                    <p:nvPr/>
                  </p:nvSpPr>
                  <p:spPr bwMode="auto">
                    <a:xfrm>
                      <a:off x="977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2 w 4"/>
                        <a:gd name="T37" fmla="*/ 5 h 5"/>
                        <a:gd name="T38" fmla="*/ 2 w 4"/>
                        <a:gd name="T39" fmla="*/ 4 h 5"/>
                        <a:gd name="T40" fmla="*/ 2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1" name="Freeform 3698"/>
                    <p:cNvSpPr>
                      <a:spLocks/>
                    </p:cNvSpPr>
                    <p:nvPr/>
                  </p:nvSpPr>
                  <p:spPr bwMode="auto">
                    <a:xfrm>
                      <a:off x="977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2 w 3"/>
                        <a:gd name="T3" fmla="*/ 3 h 4"/>
                        <a:gd name="T4" fmla="*/ 2 w 3"/>
                        <a:gd name="T5" fmla="*/ 4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1 h 4"/>
                        <a:gd name="T44" fmla="*/ 2 w 3"/>
                        <a:gd name="T45" fmla="*/ 1 h 4"/>
                        <a:gd name="T46" fmla="*/ 2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2" name="Freeform 3699"/>
                    <p:cNvSpPr>
                      <a:spLocks/>
                    </p:cNvSpPr>
                    <p:nvPr/>
                  </p:nvSpPr>
                  <p:spPr bwMode="auto">
                    <a:xfrm>
                      <a:off x="981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1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3" name="Freeform 3700"/>
                    <p:cNvSpPr>
                      <a:spLocks/>
                    </p:cNvSpPr>
                    <p:nvPr/>
                  </p:nvSpPr>
                  <p:spPr bwMode="auto">
                    <a:xfrm>
                      <a:off x="981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1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4" name="Freeform 3701"/>
                    <p:cNvSpPr>
                      <a:spLocks/>
                    </p:cNvSpPr>
                    <p:nvPr/>
                  </p:nvSpPr>
                  <p:spPr bwMode="auto">
                    <a:xfrm>
                      <a:off x="985" y="367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5" name="Freeform 3702"/>
                    <p:cNvSpPr>
                      <a:spLocks/>
                    </p:cNvSpPr>
                    <p:nvPr/>
                  </p:nvSpPr>
                  <p:spPr bwMode="auto">
                    <a:xfrm>
                      <a:off x="987" y="3672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1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0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6" name="Freeform 3703"/>
                    <p:cNvSpPr>
                      <a:spLocks/>
                    </p:cNvSpPr>
                    <p:nvPr/>
                  </p:nvSpPr>
                  <p:spPr bwMode="auto">
                    <a:xfrm>
                      <a:off x="992" y="36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7" name="Freeform 3704"/>
                    <p:cNvSpPr>
                      <a:spLocks/>
                    </p:cNvSpPr>
                    <p:nvPr/>
                  </p:nvSpPr>
                  <p:spPr bwMode="auto">
                    <a:xfrm>
                      <a:off x="994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2 w 4"/>
                        <a:gd name="T37" fmla="*/ 5 h 5"/>
                        <a:gd name="T38" fmla="*/ 2 w 4"/>
                        <a:gd name="T39" fmla="*/ 4 h 5"/>
                        <a:gd name="T40" fmla="*/ 2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8" name="Freeform 3705"/>
                    <p:cNvSpPr>
                      <a:spLocks/>
                    </p:cNvSpPr>
                    <p:nvPr/>
                  </p:nvSpPr>
                  <p:spPr bwMode="auto">
                    <a:xfrm>
                      <a:off x="994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2 w 3"/>
                        <a:gd name="T5" fmla="*/ 4 h 4"/>
                        <a:gd name="T6" fmla="*/ 2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0 h 4"/>
                        <a:gd name="T42" fmla="*/ 2 w 3"/>
                        <a:gd name="T43" fmla="*/ 1 h 4"/>
                        <a:gd name="T44" fmla="*/ 2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49" name="Freeform 3706"/>
                    <p:cNvSpPr>
                      <a:spLocks/>
                    </p:cNvSpPr>
                    <p:nvPr/>
                  </p:nvSpPr>
                  <p:spPr bwMode="auto">
                    <a:xfrm>
                      <a:off x="998" y="3672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3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3 h 5"/>
                        <a:gd name="T26" fmla="*/ 4 w 4"/>
                        <a:gd name="T27" fmla="*/ 3 h 5"/>
                        <a:gd name="T28" fmla="*/ 3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4 h 5"/>
                        <a:gd name="T34" fmla="*/ 3 w 4"/>
                        <a:gd name="T35" fmla="*/ 4 h 5"/>
                        <a:gd name="T36" fmla="*/ 1 w 4"/>
                        <a:gd name="T37" fmla="*/ 5 h 5"/>
                        <a:gd name="T38" fmla="*/ 1 w 4"/>
                        <a:gd name="T39" fmla="*/ 4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0" name="Freeform 3707"/>
                    <p:cNvSpPr>
                      <a:spLocks/>
                    </p:cNvSpPr>
                    <p:nvPr/>
                  </p:nvSpPr>
                  <p:spPr bwMode="auto">
                    <a:xfrm>
                      <a:off x="998" y="36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3 h 4"/>
                        <a:gd name="T2" fmla="*/ 0 w 3"/>
                        <a:gd name="T3" fmla="*/ 3 h 4"/>
                        <a:gd name="T4" fmla="*/ 0 w 3"/>
                        <a:gd name="T5" fmla="*/ 4 h 4"/>
                        <a:gd name="T6" fmla="*/ 1 w 3"/>
                        <a:gd name="T7" fmla="*/ 4 h 4"/>
                        <a:gd name="T8" fmla="*/ 1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1 w 3"/>
                        <a:gd name="T37" fmla="*/ 0 h 4"/>
                        <a:gd name="T38" fmla="*/ 1 w 3"/>
                        <a:gd name="T39" fmla="*/ 0 h 4"/>
                        <a:gd name="T40" fmla="*/ 1 w 3"/>
                        <a:gd name="T41" fmla="*/ 0 h 4"/>
                        <a:gd name="T42" fmla="*/ 1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1" name="Freeform 3708"/>
                    <p:cNvSpPr>
                      <a:spLocks/>
                    </p:cNvSpPr>
                    <p:nvPr/>
                  </p:nvSpPr>
                  <p:spPr bwMode="auto">
                    <a:xfrm>
                      <a:off x="1002" y="3672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0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3 w 3"/>
                        <a:gd name="T25" fmla="*/ 3 h 5"/>
                        <a:gd name="T26" fmla="*/ 2 w 3"/>
                        <a:gd name="T27" fmla="*/ 3 h 5"/>
                        <a:gd name="T28" fmla="*/ 2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4 h 5"/>
                        <a:gd name="T34" fmla="*/ 2 w 3"/>
                        <a:gd name="T35" fmla="*/ 4 h 5"/>
                        <a:gd name="T36" fmla="*/ 1 w 3"/>
                        <a:gd name="T37" fmla="*/ 5 h 5"/>
                        <a:gd name="T38" fmla="*/ 1 w 3"/>
                        <a:gd name="T39" fmla="*/ 4 h 5"/>
                        <a:gd name="T40" fmla="*/ 1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2" name="Freeform 3709"/>
                    <p:cNvSpPr>
                      <a:spLocks/>
                    </p:cNvSpPr>
                    <p:nvPr/>
                  </p:nvSpPr>
                  <p:spPr bwMode="auto">
                    <a:xfrm>
                      <a:off x="1002" y="36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3" name="Freeform 3710"/>
                    <p:cNvSpPr>
                      <a:spLocks/>
                    </p:cNvSpPr>
                    <p:nvPr/>
                  </p:nvSpPr>
                  <p:spPr bwMode="auto">
                    <a:xfrm>
                      <a:off x="715" y="370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4" name="Freeform 3711"/>
                    <p:cNvSpPr>
                      <a:spLocks/>
                    </p:cNvSpPr>
                    <p:nvPr/>
                  </p:nvSpPr>
                  <p:spPr bwMode="auto">
                    <a:xfrm>
                      <a:off x="718" y="3706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1 w 3"/>
                        <a:gd name="T3" fmla="*/ 1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1 h 4"/>
                        <a:gd name="T28" fmla="*/ 2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3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3 h 4"/>
                        <a:gd name="T78" fmla="*/ 2 w 3"/>
                        <a:gd name="T79" fmla="*/ 3 h 4"/>
                        <a:gd name="T80" fmla="*/ 2 w 3"/>
                        <a:gd name="T81" fmla="*/ 3 h 4"/>
                        <a:gd name="T82" fmla="*/ 2 w 3"/>
                        <a:gd name="T83" fmla="*/ 3 h 4"/>
                        <a:gd name="T84" fmla="*/ 1 w 3"/>
                        <a:gd name="T85" fmla="*/ 3 h 4"/>
                        <a:gd name="T86" fmla="*/ 1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0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5" name="Freeform 37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21" y="3706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3 w 4"/>
                        <a:gd name="T9" fmla="*/ 1 h 4"/>
                        <a:gd name="T10" fmla="*/ 3 w 4"/>
                        <a:gd name="T11" fmla="*/ 1 h 4"/>
                        <a:gd name="T12" fmla="*/ 3 w 4"/>
                        <a:gd name="T13" fmla="*/ 3 h 4"/>
                        <a:gd name="T14" fmla="*/ 4 w 4"/>
                        <a:gd name="T15" fmla="*/ 3 h 4"/>
                        <a:gd name="T16" fmla="*/ 4 w 4"/>
                        <a:gd name="T17" fmla="*/ 3 h 4"/>
                        <a:gd name="T18" fmla="*/ 4 w 4"/>
                        <a:gd name="T19" fmla="*/ 4 h 4"/>
                        <a:gd name="T20" fmla="*/ 4 w 4"/>
                        <a:gd name="T21" fmla="*/ 4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1 w 4"/>
                        <a:gd name="T37" fmla="*/ 4 h 4"/>
                        <a:gd name="T38" fmla="*/ 0 w 4"/>
                        <a:gd name="T39" fmla="*/ 4 h 4"/>
                        <a:gd name="T40" fmla="*/ 0 w 4"/>
                        <a:gd name="T41" fmla="*/ 3 h 4"/>
                        <a:gd name="T42" fmla="*/ 0 w 4"/>
                        <a:gd name="T43" fmla="*/ 3 h 4"/>
                        <a:gd name="T44" fmla="*/ 1 w 4"/>
                        <a:gd name="T45" fmla="*/ 3 h 4"/>
                        <a:gd name="T46" fmla="*/ 1 w 4"/>
                        <a:gd name="T47" fmla="*/ 3 h 4"/>
                        <a:gd name="T48" fmla="*/ 1 w 4"/>
                        <a:gd name="T49" fmla="*/ 1 h 4"/>
                        <a:gd name="T50" fmla="*/ 3 w 4"/>
                        <a:gd name="T51" fmla="*/ 0 h 4"/>
                        <a:gd name="T52" fmla="*/ 3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1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4 h 4"/>
                        <a:gd name="T74" fmla="*/ 3 w 4"/>
                        <a:gd name="T75" fmla="*/ 4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3 h 4"/>
                        <a:gd name="T82" fmla="*/ 3 w 4"/>
                        <a:gd name="T83" fmla="*/ 3 h 4"/>
                        <a:gd name="T84" fmla="*/ 3 w 4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6" name="Freeform 3713"/>
                    <p:cNvSpPr>
                      <a:spLocks/>
                    </p:cNvSpPr>
                    <p:nvPr/>
                  </p:nvSpPr>
                  <p:spPr bwMode="auto">
                    <a:xfrm>
                      <a:off x="715" y="370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7" name="Freeform 3714"/>
                    <p:cNvSpPr>
                      <a:spLocks/>
                    </p:cNvSpPr>
                    <p:nvPr/>
                  </p:nvSpPr>
                  <p:spPr bwMode="auto">
                    <a:xfrm>
                      <a:off x="718" y="3706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1 w 3"/>
                        <a:gd name="T3" fmla="*/ 1 h 4"/>
                        <a:gd name="T4" fmla="*/ 1 w 3"/>
                        <a:gd name="T5" fmla="*/ 0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0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2 w 3"/>
                        <a:gd name="T27" fmla="*/ 1 h 4"/>
                        <a:gd name="T28" fmla="*/ 2 w 3"/>
                        <a:gd name="T29" fmla="*/ 3 h 4"/>
                        <a:gd name="T30" fmla="*/ 3 w 3"/>
                        <a:gd name="T31" fmla="*/ 3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4 h 4"/>
                        <a:gd name="T38" fmla="*/ 3 w 3"/>
                        <a:gd name="T39" fmla="*/ 4 h 4"/>
                        <a:gd name="T40" fmla="*/ 3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2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4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3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3 h 4"/>
                        <a:gd name="T78" fmla="*/ 2 w 3"/>
                        <a:gd name="T79" fmla="*/ 3 h 4"/>
                        <a:gd name="T80" fmla="*/ 2 w 3"/>
                        <a:gd name="T81" fmla="*/ 3 h 4"/>
                        <a:gd name="T82" fmla="*/ 2 w 3"/>
                        <a:gd name="T83" fmla="*/ 3 h 4"/>
                        <a:gd name="T84" fmla="*/ 1 w 3"/>
                        <a:gd name="T85" fmla="*/ 3 h 4"/>
                        <a:gd name="T86" fmla="*/ 1 w 3"/>
                        <a:gd name="T87" fmla="*/ 1 h 4"/>
                        <a:gd name="T88" fmla="*/ 2 w 3"/>
                        <a:gd name="T89" fmla="*/ 1 h 4"/>
                        <a:gd name="T90" fmla="*/ 2 w 3"/>
                        <a:gd name="T91" fmla="*/ 1 h 4"/>
                        <a:gd name="T92" fmla="*/ 2 w 3"/>
                        <a:gd name="T93" fmla="*/ 1 h 4"/>
                        <a:gd name="T94" fmla="*/ 2 w 3"/>
                        <a:gd name="T95" fmla="*/ 1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0 h 4"/>
                        <a:gd name="T102" fmla="*/ 2 w 3"/>
                        <a:gd name="T103" fmla="*/ 0 h 4"/>
                        <a:gd name="T104" fmla="*/ 2 w 3"/>
                        <a:gd name="T105" fmla="*/ 0 h 4"/>
                        <a:gd name="T106" fmla="*/ 2 w 3"/>
                        <a:gd name="T107" fmla="*/ 0 h 4"/>
                        <a:gd name="T108" fmla="*/ 1 w 3"/>
                        <a:gd name="T109" fmla="*/ 0 h 4"/>
                        <a:gd name="T110" fmla="*/ 1 w 3"/>
                        <a:gd name="T111" fmla="*/ 0 h 4"/>
                        <a:gd name="T112" fmla="*/ 1 w 3"/>
                        <a:gd name="T113" fmla="*/ 0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8" name="Freeform 3715"/>
                    <p:cNvSpPr>
                      <a:spLocks/>
                    </p:cNvSpPr>
                    <p:nvPr/>
                  </p:nvSpPr>
                  <p:spPr bwMode="auto">
                    <a:xfrm>
                      <a:off x="721" y="3706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3 w 4"/>
                        <a:gd name="T9" fmla="*/ 1 h 4"/>
                        <a:gd name="T10" fmla="*/ 3 w 4"/>
                        <a:gd name="T11" fmla="*/ 1 h 4"/>
                        <a:gd name="T12" fmla="*/ 3 w 4"/>
                        <a:gd name="T13" fmla="*/ 3 h 4"/>
                        <a:gd name="T14" fmla="*/ 4 w 4"/>
                        <a:gd name="T15" fmla="*/ 3 h 4"/>
                        <a:gd name="T16" fmla="*/ 4 w 4"/>
                        <a:gd name="T17" fmla="*/ 3 h 4"/>
                        <a:gd name="T18" fmla="*/ 4 w 4"/>
                        <a:gd name="T19" fmla="*/ 4 h 4"/>
                        <a:gd name="T20" fmla="*/ 4 w 4"/>
                        <a:gd name="T21" fmla="*/ 4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1 w 4"/>
                        <a:gd name="T31" fmla="*/ 4 h 4"/>
                        <a:gd name="T32" fmla="*/ 1 w 4"/>
                        <a:gd name="T33" fmla="*/ 4 h 4"/>
                        <a:gd name="T34" fmla="*/ 1 w 4"/>
                        <a:gd name="T35" fmla="*/ 4 h 4"/>
                        <a:gd name="T36" fmla="*/ 1 w 4"/>
                        <a:gd name="T37" fmla="*/ 4 h 4"/>
                        <a:gd name="T38" fmla="*/ 0 w 4"/>
                        <a:gd name="T39" fmla="*/ 4 h 4"/>
                        <a:gd name="T40" fmla="*/ 0 w 4"/>
                        <a:gd name="T41" fmla="*/ 3 h 4"/>
                        <a:gd name="T42" fmla="*/ 0 w 4"/>
                        <a:gd name="T43" fmla="*/ 3 h 4"/>
                        <a:gd name="T44" fmla="*/ 1 w 4"/>
                        <a:gd name="T45" fmla="*/ 3 h 4"/>
                        <a:gd name="T46" fmla="*/ 1 w 4"/>
                        <a:gd name="T47" fmla="*/ 3 h 4"/>
                        <a:gd name="T48" fmla="*/ 1 w 4"/>
                        <a:gd name="T49" fmla="*/ 1 h 4"/>
                        <a:gd name="T50" fmla="*/ 3 w 4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59" name="Freeform 3716"/>
                    <p:cNvSpPr>
                      <a:spLocks/>
                    </p:cNvSpPr>
                    <p:nvPr/>
                  </p:nvSpPr>
                  <p:spPr bwMode="auto">
                    <a:xfrm>
                      <a:off x="722" y="3709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0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0" name="Freeform 3717"/>
                    <p:cNvSpPr>
                      <a:spLocks/>
                    </p:cNvSpPr>
                    <p:nvPr/>
                  </p:nvSpPr>
                  <p:spPr bwMode="auto">
                    <a:xfrm>
                      <a:off x="703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1" name="Freeform 37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05" y="3715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3 w 4"/>
                        <a:gd name="T11" fmla="*/ 2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2 h 3"/>
                        <a:gd name="T18" fmla="*/ 0 w 4"/>
                        <a:gd name="T19" fmla="*/ 2 h 3"/>
                        <a:gd name="T20" fmla="*/ 3 w 4"/>
                        <a:gd name="T21" fmla="*/ 0 h 3"/>
                        <a:gd name="T22" fmla="*/ 3 w 4"/>
                        <a:gd name="T23" fmla="*/ 2 h 3"/>
                        <a:gd name="T24" fmla="*/ 3 w 4"/>
                        <a:gd name="T25" fmla="*/ 1 h 3"/>
                        <a:gd name="T26" fmla="*/ 2 w 4"/>
                        <a:gd name="T27" fmla="*/ 2 h 3"/>
                        <a:gd name="T28" fmla="*/ 3 w 4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3"/>
                        <a:gd name="T47" fmla="*/ 4 w 4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2" name="Freeform 3719"/>
                    <p:cNvSpPr>
                      <a:spLocks/>
                    </p:cNvSpPr>
                    <p:nvPr/>
                  </p:nvSpPr>
                  <p:spPr bwMode="auto">
                    <a:xfrm>
                      <a:off x="710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3" name="Freeform 3720"/>
                    <p:cNvSpPr>
                      <a:spLocks/>
                    </p:cNvSpPr>
                    <p:nvPr/>
                  </p:nvSpPr>
                  <p:spPr bwMode="auto">
                    <a:xfrm>
                      <a:off x="703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4" name="Freeform 3721"/>
                    <p:cNvSpPr>
                      <a:spLocks/>
                    </p:cNvSpPr>
                    <p:nvPr/>
                  </p:nvSpPr>
                  <p:spPr bwMode="auto">
                    <a:xfrm>
                      <a:off x="705" y="3715"/>
                      <a:ext cx="4" cy="3"/>
                    </a:xfrm>
                    <a:custGeom>
                      <a:avLst/>
                      <a:gdLst>
                        <a:gd name="T0" fmla="*/ 3 w 4"/>
                        <a:gd name="T1" fmla="*/ 0 h 3"/>
                        <a:gd name="T2" fmla="*/ 3 w 4"/>
                        <a:gd name="T3" fmla="*/ 0 h 3"/>
                        <a:gd name="T4" fmla="*/ 3 w 4"/>
                        <a:gd name="T5" fmla="*/ 2 h 3"/>
                        <a:gd name="T6" fmla="*/ 4 w 4"/>
                        <a:gd name="T7" fmla="*/ 2 h 3"/>
                        <a:gd name="T8" fmla="*/ 4 w 4"/>
                        <a:gd name="T9" fmla="*/ 2 h 3"/>
                        <a:gd name="T10" fmla="*/ 3 w 4"/>
                        <a:gd name="T11" fmla="*/ 2 h 3"/>
                        <a:gd name="T12" fmla="*/ 3 w 4"/>
                        <a:gd name="T13" fmla="*/ 3 h 3"/>
                        <a:gd name="T14" fmla="*/ 3 w 4"/>
                        <a:gd name="T15" fmla="*/ 3 h 3"/>
                        <a:gd name="T16" fmla="*/ 3 w 4"/>
                        <a:gd name="T17" fmla="*/ 2 h 3"/>
                        <a:gd name="T18" fmla="*/ 0 w 4"/>
                        <a:gd name="T19" fmla="*/ 2 h 3"/>
                        <a:gd name="T20" fmla="*/ 3 w 4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3"/>
                        <a:gd name="T35" fmla="*/ 4 w 4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5" name="Freeform 3722"/>
                    <p:cNvSpPr>
                      <a:spLocks/>
                    </p:cNvSpPr>
                    <p:nvPr/>
                  </p:nvSpPr>
                  <p:spPr bwMode="auto">
                    <a:xfrm>
                      <a:off x="707" y="371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6" name="Freeform 3723"/>
                    <p:cNvSpPr>
                      <a:spLocks/>
                    </p:cNvSpPr>
                    <p:nvPr/>
                  </p:nvSpPr>
                  <p:spPr bwMode="auto">
                    <a:xfrm>
                      <a:off x="710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3 h 3"/>
                        <a:gd name="T6" fmla="*/ 0 w 2"/>
                        <a:gd name="T7" fmla="*/ 3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7" name="Freeform 3724"/>
                    <p:cNvSpPr>
                      <a:spLocks/>
                    </p:cNvSpPr>
                    <p:nvPr/>
                  </p:nvSpPr>
                  <p:spPr bwMode="auto">
                    <a:xfrm>
                      <a:off x="741" y="371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8" name="Freeform 372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4" y="371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3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3 w 4"/>
                        <a:gd name="T11" fmla="*/ 4 h 5"/>
                        <a:gd name="T12" fmla="*/ 3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3 h 5"/>
                        <a:gd name="T24" fmla="*/ 3 w 4"/>
                        <a:gd name="T25" fmla="*/ 2 h 5"/>
                        <a:gd name="T26" fmla="*/ 2 w 4"/>
                        <a:gd name="T27" fmla="*/ 3 h 5"/>
                        <a:gd name="T28" fmla="*/ 3 w 4"/>
                        <a:gd name="T29" fmla="*/ 3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69" name="Freeform 3726"/>
                    <p:cNvSpPr>
                      <a:spLocks/>
                    </p:cNvSpPr>
                    <p:nvPr/>
                  </p:nvSpPr>
                  <p:spPr bwMode="auto">
                    <a:xfrm>
                      <a:off x="748" y="371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0" name="Freeform 3727"/>
                    <p:cNvSpPr>
                      <a:spLocks/>
                    </p:cNvSpPr>
                    <p:nvPr/>
                  </p:nvSpPr>
                  <p:spPr bwMode="auto">
                    <a:xfrm>
                      <a:off x="741" y="3713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1" name="Freeform 3728"/>
                    <p:cNvSpPr>
                      <a:spLocks/>
                    </p:cNvSpPr>
                    <p:nvPr/>
                  </p:nvSpPr>
                  <p:spPr bwMode="auto">
                    <a:xfrm>
                      <a:off x="744" y="371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3 w 4"/>
                        <a:gd name="T5" fmla="*/ 3 h 5"/>
                        <a:gd name="T6" fmla="*/ 4 w 4"/>
                        <a:gd name="T7" fmla="*/ 3 h 5"/>
                        <a:gd name="T8" fmla="*/ 4 w 4"/>
                        <a:gd name="T9" fmla="*/ 4 h 5"/>
                        <a:gd name="T10" fmla="*/ 3 w 4"/>
                        <a:gd name="T11" fmla="*/ 4 h 5"/>
                        <a:gd name="T12" fmla="*/ 3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2" name="Freeform 3729"/>
                    <p:cNvSpPr>
                      <a:spLocks/>
                    </p:cNvSpPr>
                    <p:nvPr/>
                  </p:nvSpPr>
                  <p:spPr bwMode="auto">
                    <a:xfrm>
                      <a:off x="746" y="371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3" name="Freeform 3730"/>
                    <p:cNvSpPr>
                      <a:spLocks/>
                    </p:cNvSpPr>
                    <p:nvPr/>
                  </p:nvSpPr>
                  <p:spPr bwMode="auto">
                    <a:xfrm>
                      <a:off x="748" y="371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2 h 5"/>
                        <a:gd name="T4" fmla="*/ 0 w 2"/>
                        <a:gd name="T5" fmla="*/ 2 h 5"/>
                        <a:gd name="T6" fmla="*/ 0 w 2"/>
                        <a:gd name="T7" fmla="*/ 0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2 h 5"/>
                        <a:gd name="T18" fmla="*/ 2 w 2"/>
                        <a:gd name="T19" fmla="*/ 2 h 5"/>
                        <a:gd name="T20" fmla="*/ 2 w 2"/>
                        <a:gd name="T21" fmla="*/ 2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3 h 5"/>
                        <a:gd name="T28" fmla="*/ 1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2 h 5"/>
                        <a:gd name="T44" fmla="*/ 2 w 2"/>
                        <a:gd name="T45" fmla="*/ 2 h 5"/>
                        <a:gd name="T46" fmla="*/ 2 w 2"/>
                        <a:gd name="T47" fmla="*/ 2 h 5"/>
                        <a:gd name="T48" fmla="*/ 2 w 2"/>
                        <a:gd name="T49" fmla="*/ 2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1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2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4" name="Freeform 3731"/>
                    <p:cNvSpPr>
                      <a:spLocks/>
                    </p:cNvSpPr>
                    <p:nvPr/>
                  </p:nvSpPr>
                  <p:spPr bwMode="auto">
                    <a:xfrm>
                      <a:off x="797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5" name="Freeform 373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00" y="371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2 h 3"/>
                        <a:gd name="T12" fmla="*/ 3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2 h 3"/>
                        <a:gd name="T18" fmla="*/ 0 w 3"/>
                        <a:gd name="T19" fmla="*/ 2 h 3"/>
                        <a:gd name="T20" fmla="*/ 3 w 3"/>
                        <a:gd name="T21" fmla="*/ 0 h 3"/>
                        <a:gd name="T22" fmla="*/ 1 w 3"/>
                        <a:gd name="T23" fmla="*/ 2 h 3"/>
                        <a:gd name="T24" fmla="*/ 1 w 3"/>
                        <a:gd name="T25" fmla="*/ 0 h 3"/>
                        <a:gd name="T26" fmla="*/ 0 w 3"/>
                        <a:gd name="T27" fmla="*/ 2 h 3"/>
                        <a:gd name="T28" fmla="*/ 1 w 3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3"/>
                        <a:gd name="T47" fmla="*/ 3 w 3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6" name="Freeform 3733"/>
                    <p:cNvSpPr>
                      <a:spLocks/>
                    </p:cNvSpPr>
                    <p:nvPr/>
                  </p:nvSpPr>
                  <p:spPr bwMode="auto">
                    <a:xfrm>
                      <a:off x="804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0 h 3"/>
                        <a:gd name="T24" fmla="*/ 2 w 2"/>
                        <a:gd name="T25" fmla="*/ 1 h 3"/>
                        <a:gd name="T26" fmla="*/ 1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1 w 2"/>
                        <a:gd name="T43" fmla="*/ 3 h 3"/>
                        <a:gd name="T44" fmla="*/ 1 w 2"/>
                        <a:gd name="T45" fmla="*/ 3 h 3"/>
                        <a:gd name="T46" fmla="*/ 1 w 2"/>
                        <a:gd name="T47" fmla="*/ 3 h 3"/>
                        <a:gd name="T48" fmla="*/ 0 w 2"/>
                        <a:gd name="T49" fmla="*/ 3 h 3"/>
                        <a:gd name="T50" fmla="*/ 0 w 2"/>
                        <a:gd name="T51" fmla="*/ 3 h 3"/>
                        <a:gd name="T52" fmla="*/ 0 w 2"/>
                        <a:gd name="T53" fmla="*/ 3 h 3"/>
                        <a:gd name="T54" fmla="*/ 0 w 2"/>
                        <a:gd name="T55" fmla="*/ 2 h 3"/>
                        <a:gd name="T56" fmla="*/ 0 w 2"/>
                        <a:gd name="T57" fmla="*/ 2 h 3"/>
                        <a:gd name="T58" fmla="*/ 0 w 2"/>
                        <a:gd name="T59" fmla="*/ 2 h 3"/>
                        <a:gd name="T60" fmla="*/ 0 w 2"/>
                        <a:gd name="T61" fmla="*/ 3 h 3"/>
                        <a:gd name="T62" fmla="*/ 0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1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2 h 3"/>
                        <a:gd name="T78" fmla="*/ 1 w 2"/>
                        <a:gd name="T79" fmla="*/ 2 h 3"/>
                        <a:gd name="T80" fmla="*/ 1 w 2"/>
                        <a:gd name="T81" fmla="*/ 1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1 h 3"/>
                        <a:gd name="T88" fmla="*/ 1 w 2"/>
                        <a:gd name="T89" fmla="*/ 1 h 3"/>
                        <a:gd name="T90" fmla="*/ 1 w 2"/>
                        <a:gd name="T91" fmla="*/ 1 h 3"/>
                        <a:gd name="T92" fmla="*/ 1 w 2"/>
                        <a:gd name="T93" fmla="*/ 1 h 3"/>
                        <a:gd name="T94" fmla="*/ 1 w 2"/>
                        <a:gd name="T95" fmla="*/ 1 h 3"/>
                        <a:gd name="T96" fmla="*/ 1 w 2"/>
                        <a:gd name="T97" fmla="*/ 1 h 3"/>
                        <a:gd name="T98" fmla="*/ 1 w 2"/>
                        <a:gd name="T99" fmla="*/ 0 h 3"/>
                        <a:gd name="T100" fmla="*/ 1 w 2"/>
                        <a:gd name="T101" fmla="*/ 0 h 3"/>
                        <a:gd name="T102" fmla="*/ 1 w 2"/>
                        <a:gd name="T103" fmla="*/ 0 h 3"/>
                        <a:gd name="T104" fmla="*/ 1 w 2"/>
                        <a:gd name="T105" fmla="*/ 0 h 3"/>
                        <a:gd name="T106" fmla="*/ 1 w 2"/>
                        <a:gd name="T107" fmla="*/ 0 h 3"/>
                        <a:gd name="T108" fmla="*/ 1 w 2"/>
                        <a:gd name="T109" fmla="*/ 0 h 3"/>
                        <a:gd name="T110" fmla="*/ 0 w 2"/>
                        <a:gd name="T111" fmla="*/ 0 h 3"/>
                        <a:gd name="T112" fmla="*/ 0 w 2"/>
                        <a:gd name="T113" fmla="*/ 0 h 3"/>
                        <a:gd name="T114" fmla="*/ 0 w 2"/>
                        <a:gd name="T115" fmla="*/ 0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3"/>
                        <a:gd name="T176" fmla="*/ 2 w 2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7" name="Freeform 3734"/>
                    <p:cNvSpPr>
                      <a:spLocks/>
                    </p:cNvSpPr>
                    <p:nvPr/>
                  </p:nvSpPr>
                  <p:spPr bwMode="auto">
                    <a:xfrm>
                      <a:off x="797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8" name="Freeform 3735"/>
                    <p:cNvSpPr>
                      <a:spLocks/>
                    </p:cNvSpPr>
                    <p:nvPr/>
                  </p:nvSpPr>
                  <p:spPr bwMode="auto">
                    <a:xfrm>
                      <a:off x="800" y="371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2 h 3"/>
                        <a:gd name="T12" fmla="*/ 3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2 h 3"/>
                        <a:gd name="T18" fmla="*/ 0 w 3"/>
                        <a:gd name="T19" fmla="*/ 2 h 3"/>
                        <a:gd name="T20" fmla="*/ 3 w 3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3"/>
                        <a:gd name="T35" fmla="*/ 3 w 3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79" name="Freeform 3736"/>
                    <p:cNvSpPr>
                      <a:spLocks/>
                    </p:cNvSpPr>
                    <p:nvPr/>
                  </p:nvSpPr>
                  <p:spPr bwMode="auto">
                    <a:xfrm>
                      <a:off x="800" y="371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0" name="Freeform 3737"/>
                    <p:cNvSpPr>
                      <a:spLocks/>
                    </p:cNvSpPr>
                    <p:nvPr/>
                  </p:nvSpPr>
                  <p:spPr bwMode="auto">
                    <a:xfrm>
                      <a:off x="804" y="371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2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0 h 3"/>
                        <a:gd name="T24" fmla="*/ 2 w 2"/>
                        <a:gd name="T25" fmla="*/ 1 h 3"/>
                        <a:gd name="T26" fmla="*/ 1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1 w 2"/>
                        <a:gd name="T43" fmla="*/ 3 h 3"/>
                        <a:gd name="T44" fmla="*/ 1 w 2"/>
                        <a:gd name="T45" fmla="*/ 3 h 3"/>
                        <a:gd name="T46" fmla="*/ 1 w 2"/>
                        <a:gd name="T47" fmla="*/ 3 h 3"/>
                        <a:gd name="T48" fmla="*/ 0 w 2"/>
                        <a:gd name="T49" fmla="*/ 3 h 3"/>
                        <a:gd name="T50" fmla="*/ 0 w 2"/>
                        <a:gd name="T51" fmla="*/ 3 h 3"/>
                        <a:gd name="T52" fmla="*/ 0 w 2"/>
                        <a:gd name="T53" fmla="*/ 3 h 3"/>
                        <a:gd name="T54" fmla="*/ 0 w 2"/>
                        <a:gd name="T55" fmla="*/ 2 h 3"/>
                        <a:gd name="T56" fmla="*/ 0 w 2"/>
                        <a:gd name="T57" fmla="*/ 2 h 3"/>
                        <a:gd name="T58" fmla="*/ 0 w 2"/>
                        <a:gd name="T59" fmla="*/ 2 h 3"/>
                        <a:gd name="T60" fmla="*/ 0 w 2"/>
                        <a:gd name="T61" fmla="*/ 3 h 3"/>
                        <a:gd name="T62" fmla="*/ 0 w 2"/>
                        <a:gd name="T63" fmla="*/ 3 h 3"/>
                        <a:gd name="T64" fmla="*/ 1 w 2"/>
                        <a:gd name="T65" fmla="*/ 3 h 3"/>
                        <a:gd name="T66" fmla="*/ 1 w 2"/>
                        <a:gd name="T67" fmla="*/ 3 h 3"/>
                        <a:gd name="T68" fmla="*/ 1 w 2"/>
                        <a:gd name="T69" fmla="*/ 3 h 3"/>
                        <a:gd name="T70" fmla="*/ 2 w 2"/>
                        <a:gd name="T71" fmla="*/ 2 h 3"/>
                        <a:gd name="T72" fmla="*/ 2 w 2"/>
                        <a:gd name="T73" fmla="*/ 2 h 3"/>
                        <a:gd name="T74" fmla="*/ 2 w 2"/>
                        <a:gd name="T75" fmla="*/ 2 h 3"/>
                        <a:gd name="T76" fmla="*/ 2 w 2"/>
                        <a:gd name="T77" fmla="*/ 2 h 3"/>
                        <a:gd name="T78" fmla="*/ 1 w 2"/>
                        <a:gd name="T79" fmla="*/ 2 h 3"/>
                        <a:gd name="T80" fmla="*/ 1 w 2"/>
                        <a:gd name="T81" fmla="*/ 1 h 3"/>
                        <a:gd name="T82" fmla="*/ 1 w 2"/>
                        <a:gd name="T83" fmla="*/ 1 h 3"/>
                        <a:gd name="T84" fmla="*/ 1 w 2"/>
                        <a:gd name="T85" fmla="*/ 1 h 3"/>
                        <a:gd name="T86" fmla="*/ 1 w 2"/>
                        <a:gd name="T87" fmla="*/ 1 h 3"/>
                        <a:gd name="T88" fmla="*/ 1 w 2"/>
                        <a:gd name="T89" fmla="*/ 1 h 3"/>
                        <a:gd name="T90" fmla="*/ 1 w 2"/>
                        <a:gd name="T91" fmla="*/ 1 h 3"/>
                        <a:gd name="T92" fmla="*/ 1 w 2"/>
                        <a:gd name="T93" fmla="*/ 1 h 3"/>
                        <a:gd name="T94" fmla="*/ 1 w 2"/>
                        <a:gd name="T95" fmla="*/ 1 h 3"/>
                        <a:gd name="T96" fmla="*/ 1 w 2"/>
                        <a:gd name="T97" fmla="*/ 1 h 3"/>
                        <a:gd name="T98" fmla="*/ 1 w 2"/>
                        <a:gd name="T99" fmla="*/ 0 h 3"/>
                        <a:gd name="T100" fmla="*/ 1 w 2"/>
                        <a:gd name="T101" fmla="*/ 0 h 3"/>
                        <a:gd name="T102" fmla="*/ 1 w 2"/>
                        <a:gd name="T103" fmla="*/ 0 h 3"/>
                        <a:gd name="T104" fmla="*/ 1 w 2"/>
                        <a:gd name="T105" fmla="*/ 0 h 3"/>
                        <a:gd name="T106" fmla="*/ 1 w 2"/>
                        <a:gd name="T107" fmla="*/ 0 h 3"/>
                        <a:gd name="T108" fmla="*/ 1 w 2"/>
                        <a:gd name="T109" fmla="*/ 0 h 3"/>
                        <a:gd name="T110" fmla="*/ 0 w 2"/>
                        <a:gd name="T111" fmla="*/ 0 h 3"/>
                        <a:gd name="T112" fmla="*/ 0 w 2"/>
                        <a:gd name="T113" fmla="*/ 0 h 3"/>
                        <a:gd name="T114" fmla="*/ 0 w 2"/>
                        <a:gd name="T115" fmla="*/ 0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3"/>
                        <a:gd name="T176" fmla="*/ 2 w 2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1" name="Freeform 3738"/>
                    <p:cNvSpPr>
                      <a:spLocks/>
                    </p:cNvSpPr>
                    <p:nvPr/>
                  </p:nvSpPr>
                  <p:spPr bwMode="auto">
                    <a:xfrm>
                      <a:off x="878" y="372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2" name="Freeform 37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80" y="372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4 h 5"/>
                        <a:gd name="T24" fmla="*/ 3 w 4"/>
                        <a:gd name="T25" fmla="*/ 1 h 5"/>
                        <a:gd name="T26" fmla="*/ 2 w 4"/>
                        <a:gd name="T27" fmla="*/ 4 h 5"/>
                        <a:gd name="T28" fmla="*/ 3 w 4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4"/>
                          </a:moveTo>
                          <a:lnTo>
                            <a:pt x="3" y="1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3" name="Freeform 374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84" y="3723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2 w 4"/>
                        <a:gd name="T11" fmla="*/ 4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2 w 4"/>
                        <a:gd name="T23" fmla="*/ 4 h 5"/>
                        <a:gd name="T24" fmla="*/ 2 w 4"/>
                        <a:gd name="T25" fmla="*/ 1 h 5"/>
                        <a:gd name="T26" fmla="*/ 1 w 4"/>
                        <a:gd name="T27" fmla="*/ 4 h 5"/>
                        <a:gd name="T28" fmla="*/ 2 w 4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1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4" name="Freeform 3741"/>
                    <p:cNvSpPr>
                      <a:spLocks/>
                    </p:cNvSpPr>
                    <p:nvPr/>
                  </p:nvSpPr>
                  <p:spPr bwMode="auto">
                    <a:xfrm>
                      <a:off x="878" y="372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5" name="Freeform 3742"/>
                    <p:cNvSpPr>
                      <a:spLocks/>
                    </p:cNvSpPr>
                    <p:nvPr/>
                  </p:nvSpPr>
                  <p:spPr bwMode="auto">
                    <a:xfrm>
                      <a:off x="880" y="372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6" name="Freeform 3743"/>
                    <p:cNvSpPr>
                      <a:spLocks/>
                    </p:cNvSpPr>
                    <p:nvPr/>
                  </p:nvSpPr>
                  <p:spPr bwMode="auto">
                    <a:xfrm>
                      <a:off x="882" y="3724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7" name="Freeform 3744"/>
                    <p:cNvSpPr>
                      <a:spLocks/>
                    </p:cNvSpPr>
                    <p:nvPr/>
                  </p:nvSpPr>
                  <p:spPr bwMode="auto">
                    <a:xfrm>
                      <a:off x="884" y="3723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2 w 4"/>
                        <a:gd name="T3" fmla="*/ 0 h 5"/>
                        <a:gd name="T4" fmla="*/ 2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2 w 4"/>
                        <a:gd name="T11" fmla="*/ 4 h 5"/>
                        <a:gd name="T12" fmla="*/ 2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8" name="Freeform 3745"/>
                    <p:cNvSpPr>
                      <a:spLocks/>
                    </p:cNvSpPr>
                    <p:nvPr/>
                  </p:nvSpPr>
                  <p:spPr bwMode="auto">
                    <a:xfrm>
                      <a:off x="885" y="3724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89" name="Freeform 3746"/>
                    <p:cNvSpPr>
                      <a:spLocks/>
                    </p:cNvSpPr>
                    <p:nvPr/>
                  </p:nvSpPr>
                  <p:spPr bwMode="auto">
                    <a:xfrm>
                      <a:off x="903" y="371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2 h 5"/>
                        <a:gd name="T10" fmla="*/ 0 w 4"/>
                        <a:gd name="T11" fmla="*/ 2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0" name="Freeform 37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07" y="37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2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2 w 2"/>
                        <a:gd name="T23" fmla="*/ 4 h 5"/>
                        <a:gd name="T24" fmla="*/ 2 w 2"/>
                        <a:gd name="T25" fmla="*/ 2 h 5"/>
                        <a:gd name="T26" fmla="*/ 1 w 2"/>
                        <a:gd name="T27" fmla="*/ 4 h 5"/>
                        <a:gd name="T28" fmla="*/ 2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1" name="Freeform 3748"/>
                    <p:cNvSpPr>
                      <a:spLocks/>
                    </p:cNvSpPr>
                    <p:nvPr/>
                  </p:nvSpPr>
                  <p:spPr bwMode="auto">
                    <a:xfrm>
                      <a:off x="911" y="37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2 h 5"/>
                        <a:gd name="T4" fmla="*/ 1 w 2"/>
                        <a:gd name="T5" fmla="*/ 2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1 w 2"/>
                        <a:gd name="T49" fmla="*/ 5 h 5"/>
                        <a:gd name="T50" fmla="*/ 1 w 2"/>
                        <a:gd name="T51" fmla="*/ 5 h 5"/>
                        <a:gd name="T52" fmla="*/ 1 w 2"/>
                        <a:gd name="T53" fmla="*/ 5 h 5"/>
                        <a:gd name="T54" fmla="*/ 1 w 2"/>
                        <a:gd name="T55" fmla="*/ 5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3 h 5"/>
                        <a:gd name="T64" fmla="*/ 2 w 2"/>
                        <a:gd name="T65" fmla="*/ 3 h 5"/>
                        <a:gd name="T66" fmla="*/ 1 w 2"/>
                        <a:gd name="T67" fmla="*/ 3 h 5"/>
                        <a:gd name="T68" fmla="*/ 1 w 2"/>
                        <a:gd name="T69" fmla="*/ 3 h 5"/>
                        <a:gd name="T70" fmla="*/ 1 w 2"/>
                        <a:gd name="T71" fmla="*/ 3 h 5"/>
                        <a:gd name="T72" fmla="*/ 0 w 2"/>
                        <a:gd name="T73" fmla="*/ 3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2" name="Freeform 3749"/>
                    <p:cNvSpPr>
                      <a:spLocks/>
                    </p:cNvSpPr>
                    <p:nvPr/>
                  </p:nvSpPr>
                  <p:spPr bwMode="auto">
                    <a:xfrm>
                      <a:off x="903" y="3713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2 h 5"/>
                        <a:gd name="T10" fmla="*/ 0 w 4"/>
                        <a:gd name="T11" fmla="*/ 2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3" name="Freeform 3750"/>
                    <p:cNvSpPr>
                      <a:spLocks/>
                    </p:cNvSpPr>
                    <p:nvPr/>
                  </p:nvSpPr>
                  <p:spPr bwMode="auto">
                    <a:xfrm>
                      <a:off x="907" y="37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2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4" name="Freeform 3751"/>
                    <p:cNvSpPr>
                      <a:spLocks/>
                    </p:cNvSpPr>
                    <p:nvPr/>
                  </p:nvSpPr>
                  <p:spPr bwMode="auto">
                    <a:xfrm>
                      <a:off x="908" y="371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5" name="Freeform 3752"/>
                    <p:cNvSpPr>
                      <a:spLocks/>
                    </p:cNvSpPr>
                    <p:nvPr/>
                  </p:nvSpPr>
                  <p:spPr bwMode="auto">
                    <a:xfrm>
                      <a:off x="911" y="3713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2 h 5"/>
                        <a:gd name="T4" fmla="*/ 1 w 2"/>
                        <a:gd name="T5" fmla="*/ 2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2 w 2"/>
                        <a:gd name="T13" fmla="*/ 3 h 5"/>
                        <a:gd name="T14" fmla="*/ 2 w 2"/>
                        <a:gd name="T15" fmla="*/ 3 h 5"/>
                        <a:gd name="T16" fmla="*/ 2 w 2"/>
                        <a:gd name="T17" fmla="*/ 3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1 w 2"/>
                        <a:gd name="T49" fmla="*/ 5 h 5"/>
                        <a:gd name="T50" fmla="*/ 1 w 2"/>
                        <a:gd name="T51" fmla="*/ 5 h 5"/>
                        <a:gd name="T52" fmla="*/ 1 w 2"/>
                        <a:gd name="T53" fmla="*/ 5 h 5"/>
                        <a:gd name="T54" fmla="*/ 1 w 2"/>
                        <a:gd name="T55" fmla="*/ 5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3 h 5"/>
                        <a:gd name="T64" fmla="*/ 2 w 2"/>
                        <a:gd name="T65" fmla="*/ 3 h 5"/>
                        <a:gd name="T66" fmla="*/ 1 w 2"/>
                        <a:gd name="T67" fmla="*/ 3 h 5"/>
                        <a:gd name="T68" fmla="*/ 1 w 2"/>
                        <a:gd name="T69" fmla="*/ 3 h 5"/>
                        <a:gd name="T70" fmla="*/ 1 w 2"/>
                        <a:gd name="T71" fmla="*/ 3 h 5"/>
                        <a:gd name="T72" fmla="*/ 0 w 2"/>
                        <a:gd name="T73" fmla="*/ 3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6" name="Freeform 3753"/>
                    <p:cNvSpPr>
                      <a:spLocks/>
                    </p:cNvSpPr>
                    <p:nvPr/>
                  </p:nvSpPr>
                  <p:spPr bwMode="auto">
                    <a:xfrm>
                      <a:off x="760" y="370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7" name="Freeform 3754"/>
                    <p:cNvSpPr>
                      <a:spLocks/>
                    </p:cNvSpPr>
                    <p:nvPr/>
                  </p:nvSpPr>
                  <p:spPr bwMode="auto">
                    <a:xfrm>
                      <a:off x="764" y="370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1 w 2"/>
                        <a:gd name="T27" fmla="*/ 3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1 w 2"/>
                        <a:gd name="T43" fmla="*/ 5 h 5"/>
                        <a:gd name="T44" fmla="*/ 1 w 2"/>
                        <a:gd name="T45" fmla="*/ 5 h 5"/>
                        <a:gd name="T46" fmla="*/ 1 w 2"/>
                        <a:gd name="T47" fmla="*/ 5 h 5"/>
                        <a:gd name="T48" fmla="*/ 0 w 2"/>
                        <a:gd name="T49" fmla="*/ 5 h 5"/>
                        <a:gd name="T50" fmla="*/ 0 w 2"/>
                        <a:gd name="T51" fmla="*/ 5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3 h 5"/>
                        <a:gd name="T78" fmla="*/ 1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1 w 2"/>
                        <a:gd name="T89" fmla="*/ 3 h 5"/>
                        <a:gd name="T90" fmla="*/ 1 w 2"/>
                        <a:gd name="T91" fmla="*/ 3 h 5"/>
                        <a:gd name="T92" fmla="*/ 1 w 2"/>
                        <a:gd name="T93" fmla="*/ 1 h 5"/>
                        <a:gd name="T94" fmla="*/ 1 w 2"/>
                        <a:gd name="T95" fmla="*/ 1 h 5"/>
                        <a:gd name="T96" fmla="*/ 1 w 2"/>
                        <a:gd name="T97" fmla="*/ 1 h 5"/>
                        <a:gd name="T98" fmla="*/ 1 w 2"/>
                        <a:gd name="T99" fmla="*/ 1 h 5"/>
                        <a:gd name="T100" fmla="*/ 1 w 2"/>
                        <a:gd name="T101" fmla="*/ 1 h 5"/>
                        <a:gd name="T102" fmla="*/ 1 w 2"/>
                        <a:gd name="T103" fmla="*/ 1 h 5"/>
                        <a:gd name="T104" fmla="*/ 1 w 2"/>
                        <a:gd name="T105" fmla="*/ 1 h 5"/>
                        <a:gd name="T106" fmla="*/ 1 w 2"/>
                        <a:gd name="T107" fmla="*/ 1 h 5"/>
                        <a:gd name="T108" fmla="*/ 1 w 2"/>
                        <a:gd name="T109" fmla="*/ 1 h 5"/>
                        <a:gd name="T110" fmla="*/ 0 w 2"/>
                        <a:gd name="T111" fmla="*/ 1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8" name="Freeform 3755"/>
                    <p:cNvSpPr>
                      <a:spLocks/>
                    </p:cNvSpPr>
                    <p:nvPr/>
                  </p:nvSpPr>
                  <p:spPr bwMode="auto">
                    <a:xfrm>
                      <a:off x="767" y="370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499" name="Freeform 3756"/>
                    <p:cNvSpPr>
                      <a:spLocks/>
                    </p:cNvSpPr>
                    <p:nvPr/>
                  </p:nvSpPr>
                  <p:spPr bwMode="auto">
                    <a:xfrm>
                      <a:off x="760" y="370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0" name="Freeform 3757"/>
                    <p:cNvSpPr>
                      <a:spLocks/>
                    </p:cNvSpPr>
                    <p:nvPr/>
                  </p:nvSpPr>
                  <p:spPr bwMode="auto">
                    <a:xfrm>
                      <a:off x="764" y="3706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1 w 2"/>
                        <a:gd name="T27" fmla="*/ 3 h 5"/>
                        <a:gd name="T28" fmla="*/ 2 w 2"/>
                        <a:gd name="T29" fmla="*/ 3 h 5"/>
                        <a:gd name="T30" fmla="*/ 2 w 2"/>
                        <a:gd name="T31" fmla="*/ 3 h 5"/>
                        <a:gd name="T32" fmla="*/ 2 w 2"/>
                        <a:gd name="T33" fmla="*/ 3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1 w 2"/>
                        <a:gd name="T43" fmla="*/ 5 h 5"/>
                        <a:gd name="T44" fmla="*/ 1 w 2"/>
                        <a:gd name="T45" fmla="*/ 5 h 5"/>
                        <a:gd name="T46" fmla="*/ 1 w 2"/>
                        <a:gd name="T47" fmla="*/ 5 h 5"/>
                        <a:gd name="T48" fmla="*/ 0 w 2"/>
                        <a:gd name="T49" fmla="*/ 5 h 5"/>
                        <a:gd name="T50" fmla="*/ 0 w 2"/>
                        <a:gd name="T51" fmla="*/ 5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4 h 5"/>
                        <a:gd name="T76" fmla="*/ 2 w 2"/>
                        <a:gd name="T77" fmla="*/ 3 h 5"/>
                        <a:gd name="T78" fmla="*/ 1 w 2"/>
                        <a:gd name="T79" fmla="*/ 3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1 w 2"/>
                        <a:gd name="T89" fmla="*/ 3 h 5"/>
                        <a:gd name="T90" fmla="*/ 1 w 2"/>
                        <a:gd name="T91" fmla="*/ 3 h 5"/>
                        <a:gd name="T92" fmla="*/ 1 w 2"/>
                        <a:gd name="T93" fmla="*/ 1 h 5"/>
                        <a:gd name="T94" fmla="*/ 1 w 2"/>
                        <a:gd name="T95" fmla="*/ 1 h 5"/>
                        <a:gd name="T96" fmla="*/ 1 w 2"/>
                        <a:gd name="T97" fmla="*/ 1 h 5"/>
                        <a:gd name="T98" fmla="*/ 1 w 2"/>
                        <a:gd name="T99" fmla="*/ 1 h 5"/>
                        <a:gd name="T100" fmla="*/ 1 w 2"/>
                        <a:gd name="T101" fmla="*/ 1 h 5"/>
                        <a:gd name="T102" fmla="*/ 1 w 2"/>
                        <a:gd name="T103" fmla="*/ 1 h 5"/>
                        <a:gd name="T104" fmla="*/ 1 w 2"/>
                        <a:gd name="T105" fmla="*/ 1 h 5"/>
                        <a:gd name="T106" fmla="*/ 1 w 2"/>
                        <a:gd name="T107" fmla="*/ 1 h 5"/>
                        <a:gd name="T108" fmla="*/ 1 w 2"/>
                        <a:gd name="T109" fmla="*/ 1 h 5"/>
                        <a:gd name="T110" fmla="*/ 0 w 2"/>
                        <a:gd name="T111" fmla="*/ 1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1" name="Freeform 3758"/>
                    <p:cNvSpPr>
                      <a:spLocks/>
                    </p:cNvSpPr>
                    <p:nvPr/>
                  </p:nvSpPr>
                  <p:spPr bwMode="auto">
                    <a:xfrm>
                      <a:off x="767" y="370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2" name="Freeform 3759"/>
                    <p:cNvSpPr>
                      <a:spLocks/>
                    </p:cNvSpPr>
                    <p:nvPr/>
                  </p:nvSpPr>
                  <p:spPr bwMode="auto">
                    <a:xfrm>
                      <a:off x="806" y="370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3" name="Freeform 3760"/>
                    <p:cNvSpPr>
                      <a:spLocks/>
                    </p:cNvSpPr>
                    <p:nvPr/>
                  </p:nvSpPr>
                  <p:spPr bwMode="auto">
                    <a:xfrm>
                      <a:off x="810" y="3706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1 h 4"/>
                        <a:gd name="T22" fmla="*/ 2 w 4"/>
                        <a:gd name="T23" fmla="*/ 1 h 4"/>
                        <a:gd name="T24" fmla="*/ 2 w 4"/>
                        <a:gd name="T25" fmla="*/ 1 h 4"/>
                        <a:gd name="T26" fmla="*/ 2 w 4"/>
                        <a:gd name="T27" fmla="*/ 1 h 4"/>
                        <a:gd name="T28" fmla="*/ 2 w 4"/>
                        <a:gd name="T29" fmla="*/ 3 h 4"/>
                        <a:gd name="T30" fmla="*/ 2 w 4"/>
                        <a:gd name="T31" fmla="*/ 3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0 w 4"/>
                        <a:gd name="T57" fmla="*/ 3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4 h 4"/>
                        <a:gd name="T72" fmla="*/ 2 w 4"/>
                        <a:gd name="T73" fmla="*/ 3 h 4"/>
                        <a:gd name="T74" fmla="*/ 2 w 4"/>
                        <a:gd name="T75" fmla="*/ 3 h 4"/>
                        <a:gd name="T76" fmla="*/ 2 w 4"/>
                        <a:gd name="T77" fmla="*/ 3 h 4"/>
                        <a:gd name="T78" fmla="*/ 2 w 4"/>
                        <a:gd name="T79" fmla="*/ 3 h 4"/>
                        <a:gd name="T80" fmla="*/ 2 w 4"/>
                        <a:gd name="T81" fmla="*/ 3 h 4"/>
                        <a:gd name="T82" fmla="*/ 1 w 4"/>
                        <a:gd name="T83" fmla="*/ 3 h 4"/>
                        <a:gd name="T84" fmla="*/ 1 w 4"/>
                        <a:gd name="T85" fmla="*/ 3 h 4"/>
                        <a:gd name="T86" fmla="*/ 1 w 4"/>
                        <a:gd name="T87" fmla="*/ 1 h 4"/>
                        <a:gd name="T88" fmla="*/ 1 w 4"/>
                        <a:gd name="T89" fmla="*/ 1 h 4"/>
                        <a:gd name="T90" fmla="*/ 2 w 4"/>
                        <a:gd name="T91" fmla="*/ 1 h 4"/>
                        <a:gd name="T92" fmla="*/ 2 w 4"/>
                        <a:gd name="T93" fmla="*/ 1 h 4"/>
                        <a:gd name="T94" fmla="*/ 2 w 4"/>
                        <a:gd name="T95" fmla="*/ 1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2 w 4"/>
                        <a:gd name="T101" fmla="*/ 1 h 4"/>
                        <a:gd name="T102" fmla="*/ 2 w 4"/>
                        <a:gd name="T103" fmla="*/ 0 h 4"/>
                        <a:gd name="T104" fmla="*/ 2 w 4"/>
                        <a:gd name="T105" fmla="*/ 0 h 4"/>
                        <a:gd name="T106" fmla="*/ 1 w 4"/>
                        <a:gd name="T107" fmla="*/ 0 h 4"/>
                        <a:gd name="T108" fmla="*/ 1 w 4"/>
                        <a:gd name="T109" fmla="*/ 0 h 4"/>
                        <a:gd name="T110" fmla="*/ 1 w 4"/>
                        <a:gd name="T111" fmla="*/ 0 h 4"/>
                        <a:gd name="T112" fmla="*/ 1 w 4"/>
                        <a:gd name="T113" fmla="*/ 0 h 4"/>
                        <a:gd name="T114" fmla="*/ 1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4" name="Freeform 376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14" y="370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3 h 4"/>
                        <a:gd name="T4" fmla="*/ 2 w 2"/>
                        <a:gd name="T5" fmla="*/ 4 h 4"/>
                        <a:gd name="T6" fmla="*/ 2 w 2"/>
                        <a:gd name="T7" fmla="*/ 4 h 4"/>
                        <a:gd name="T8" fmla="*/ 1 w 2"/>
                        <a:gd name="T9" fmla="*/ 4 h 4"/>
                        <a:gd name="T10" fmla="*/ 0 w 2"/>
                        <a:gd name="T11" fmla="*/ 4 h 4"/>
                        <a:gd name="T12" fmla="*/ 0 w 2"/>
                        <a:gd name="T13" fmla="*/ 3 h 4"/>
                        <a:gd name="T14" fmla="*/ 0 w 2"/>
                        <a:gd name="T15" fmla="*/ 3 h 4"/>
                        <a:gd name="T16" fmla="*/ 0 w 2"/>
                        <a:gd name="T17" fmla="*/ 1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2 w 2"/>
                        <a:gd name="T47" fmla="*/ 1 h 4"/>
                        <a:gd name="T48" fmla="*/ 2 w 2"/>
                        <a:gd name="T49" fmla="*/ 1 h 4"/>
                        <a:gd name="T50" fmla="*/ 2 w 2"/>
                        <a:gd name="T51" fmla="*/ 1 h 4"/>
                        <a:gd name="T52" fmla="*/ 2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3 h 4"/>
                        <a:gd name="T58" fmla="*/ 0 w 2"/>
                        <a:gd name="T59" fmla="*/ 3 h 4"/>
                        <a:gd name="T60" fmla="*/ 0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5" name="Freeform 3762"/>
                    <p:cNvSpPr>
                      <a:spLocks/>
                    </p:cNvSpPr>
                    <p:nvPr/>
                  </p:nvSpPr>
                  <p:spPr bwMode="auto">
                    <a:xfrm>
                      <a:off x="806" y="3706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0 h 4"/>
                        <a:gd name="T10" fmla="*/ 0 w 4"/>
                        <a:gd name="T11" fmla="*/ 0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6" name="Freeform 3763"/>
                    <p:cNvSpPr>
                      <a:spLocks/>
                    </p:cNvSpPr>
                    <p:nvPr/>
                  </p:nvSpPr>
                  <p:spPr bwMode="auto">
                    <a:xfrm>
                      <a:off x="810" y="3706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0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1 h 4"/>
                        <a:gd name="T22" fmla="*/ 2 w 4"/>
                        <a:gd name="T23" fmla="*/ 1 h 4"/>
                        <a:gd name="T24" fmla="*/ 2 w 4"/>
                        <a:gd name="T25" fmla="*/ 1 h 4"/>
                        <a:gd name="T26" fmla="*/ 2 w 4"/>
                        <a:gd name="T27" fmla="*/ 1 h 4"/>
                        <a:gd name="T28" fmla="*/ 2 w 4"/>
                        <a:gd name="T29" fmla="*/ 3 h 4"/>
                        <a:gd name="T30" fmla="*/ 2 w 4"/>
                        <a:gd name="T31" fmla="*/ 3 h 4"/>
                        <a:gd name="T32" fmla="*/ 4 w 4"/>
                        <a:gd name="T33" fmla="*/ 3 h 4"/>
                        <a:gd name="T34" fmla="*/ 4 w 4"/>
                        <a:gd name="T35" fmla="*/ 3 h 4"/>
                        <a:gd name="T36" fmla="*/ 4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2 w 4"/>
                        <a:gd name="T43" fmla="*/ 4 h 4"/>
                        <a:gd name="T44" fmla="*/ 2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0 w 4"/>
                        <a:gd name="T53" fmla="*/ 4 h 4"/>
                        <a:gd name="T54" fmla="*/ 0 w 4"/>
                        <a:gd name="T55" fmla="*/ 3 h 4"/>
                        <a:gd name="T56" fmla="*/ 0 w 4"/>
                        <a:gd name="T57" fmla="*/ 3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4 h 4"/>
                        <a:gd name="T72" fmla="*/ 2 w 4"/>
                        <a:gd name="T73" fmla="*/ 3 h 4"/>
                        <a:gd name="T74" fmla="*/ 2 w 4"/>
                        <a:gd name="T75" fmla="*/ 3 h 4"/>
                        <a:gd name="T76" fmla="*/ 2 w 4"/>
                        <a:gd name="T77" fmla="*/ 3 h 4"/>
                        <a:gd name="T78" fmla="*/ 2 w 4"/>
                        <a:gd name="T79" fmla="*/ 3 h 4"/>
                        <a:gd name="T80" fmla="*/ 2 w 4"/>
                        <a:gd name="T81" fmla="*/ 3 h 4"/>
                        <a:gd name="T82" fmla="*/ 1 w 4"/>
                        <a:gd name="T83" fmla="*/ 3 h 4"/>
                        <a:gd name="T84" fmla="*/ 1 w 4"/>
                        <a:gd name="T85" fmla="*/ 3 h 4"/>
                        <a:gd name="T86" fmla="*/ 1 w 4"/>
                        <a:gd name="T87" fmla="*/ 1 h 4"/>
                        <a:gd name="T88" fmla="*/ 1 w 4"/>
                        <a:gd name="T89" fmla="*/ 1 h 4"/>
                        <a:gd name="T90" fmla="*/ 2 w 4"/>
                        <a:gd name="T91" fmla="*/ 1 h 4"/>
                        <a:gd name="T92" fmla="*/ 2 w 4"/>
                        <a:gd name="T93" fmla="*/ 1 h 4"/>
                        <a:gd name="T94" fmla="*/ 2 w 4"/>
                        <a:gd name="T95" fmla="*/ 1 h 4"/>
                        <a:gd name="T96" fmla="*/ 2 w 4"/>
                        <a:gd name="T97" fmla="*/ 1 h 4"/>
                        <a:gd name="T98" fmla="*/ 2 w 4"/>
                        <a:gd name="T99" fmla="*/ 1 h 4"/>
                        <a:gd name="T100" fmla="*/ 2 w 4"/>
                        <a:gd name="T101" fmla="*/ 1 h 4"/>
                        <a:gd name="T102" fmla="*/ 2 w 4"/>
                        <a:gd name="T103" fmla="*/ 0 h 4"/>
                        <a:gd name="T104" fmla="*/ 2 w 4"/>
                        <a:gd name="T105" fmla="*/ 0 h 4"/>
                        <a:gd name="T106" fmla="*/ 1 w 4"/>
                        <a:gd name="T107" fmla="*/ 0 h 4"/>
                        <a:gd name="T108" fmla="*/ 1 w 4"/>
                        <a:gd name="T109" fmla="*/ 0 h 4"/>
                        <a:gd name="T110" fmla="*/ 1 w 4"/>
                        <a:gd name="T111" fmla="*/ 0 h 4"/>
                        <a:gd name="T112" fmla="*/ 1 w 4"/>
                        <a:gd name="T113" fmla="*/ 0 h 4"/>
                        <a:gd name="T114" fmla="*/ 1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7" name="Freeform 3764"/>
                    <p:cNvSpPr>
                      <a:spLocks/>
                    </p:cNvSpPr>
                    <p:nvPr/>
                  </p:nvSpPr>
                  <p:spPr bwMode="auto">
                    <a:xfrm>
                      <a:off x="814" y="370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3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4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4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3 h 4"/>
                        <a:gd name="T30" fmla="*/ 0 w 2"/>
                        <a:gd name="T31" fmla="*/ 3 h 4"/>
                        <a:gd name="T32" fmla="*/ 1 w 2"/>
                        <a:gd name="T33" fmla="*/ 3 h 4"/>
                        <a:gd name="T34" fmla="*/ 0 w 2"/>
                        <a:gd name="T35" fmla="*/ 1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0 h 4"/>
                        <a:gd name="T46" fmla="*/ 0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2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0 h 4"/>
                        <a:gd name="T62" fmla="*/ 2 w 2"/>
                        <a:gd name="T63" fmla="*/ 1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1 h 4"/>
                        <a:gd name="T72" fmla="*/ 2 w 2"/>
                        <a:gd name="T73" fmla="*/ 3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8" name="Freeform 3765"/>
                    <p:cNvSpPr>
                      <a:spLocks/>
                    </p:cNvSpPr>
                    <p:nvPr/>
                  </p:nvSpPr>
                  <p:spPr bwMode="auto">
                    <a:xfrm>
                      <a:off x="814" y="370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1 w 2"/>
                        <a:gd name="T7" fmla="*/ 1 h 1"/>
                        <a:gd name="T8" fmla="*/ 0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1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09" name="Freeform 3766"/>
                    <p:cNvSpPr>
                      <a:spLocks/>
                    </p:cNvSpPr>
                    <p:nvPr/>
                  </p:nvSpPr>
                  <p:spPr bwMode="auto">
                    <a:xfrm>
                      <a:off x="814" y="3709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0" name="Freeform 3767"/>
                    <p:cNvSpPr>
                      <a:spLocks/>
                    </p:cNvSpPr>
                    <p:nvPr/>
                  </p:nvSpPr>
                  <p:spPr bwMode="auto">
                    <a:xfrm>
                      <a:off x="882" y="371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1" name="Freeform 3768"/>
                    <p:cNvSpPr>
                      <a:spLocks/>
                    </p:cNvSpPr>
                    <p:nvPr/>
                  </p:nvSpPr>
                  <p:spPr bwMode="auto">
                    <a:xfrm>
                      <a:off x="885" y="371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1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2 h 3"/>
                        <a:gd name="T38" fmla="*/ 3 w 3"/>
                        <a:gd name="T39" fmla="*/ 3 h 3"/>
                        <a:gd name="T40" fmla="*/ 3 w 3"/>
                        <a:gd name="T41" fmla="*/ 3 h 3"/>
                        <a:gd name="T42" fmla="*/ 3 w 3"/>
                        <a:gd name="T43" fmla="*/ 3 h 3"/>
                        <a:gd name="T44" fmla="*/ 1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0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0 w 3"/>
                        <a:gd name="T57" fmla="*/ 2 h 3"/>
                        <a:gd name="T58" fmla="*/ 0 w 3"/>
                        <a:gd name="T59" fmla="*/ 3 h 3"/>
                        <a:gd name="T60" fmla="*/ 0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3 w 3"/>
                        <a:gd name="T73" fmla="*/ 2 h 3"/>
                        <a:gd name="T74" fmla="*/ 3 w 3"/>
                        <a:gd name="T75" fmla="*/ 2 h 3"/>
                        <a:gd name="T76" fmla="*/ 3 w 3"/>
                        <a:gd name="T77" fmla="*/ 2 h 3"/>
                        <a:gd name="T78" fmla="*/ 3 w 3"/>
                        <a:gd name="T79" fmla="*/ 2 h 3"/>
                        <a:gd name="T80" fmla="*/ 1 w 3"/>
                        <a:gd name="T81" fmla="*/ 2 h 3"/>
                        <a:gd name="T82" fmla="*/ 1 w 3"/>
                        <a:gd name="T83" fmla="*/ 1 h 3"/>
                        <a:gd name="T84" fmla="*/ 1 w 3"/>
                        <a:gd name="T85" fmla="*/ 1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1 w 3"/>
                        <a:gd name="T91" fmla="*/ 1 h 3"/>
                        <a:gd name="T92" fmla="*/ 1 w 3"/>
                        <a:gd name="T93" fmla="*/ 1 h 3"/>
                        <a:gd name="T94" fmla="*/ 3 w 3"/>
                        <a:gd name="T95" fmla="*/ 1 h 3"/>
                        <a:gd name="T96" fmla="*/ 3 w 3"/>
                        <a:gd name="T97" fmla="*/ 1 h 3"/>
                        <a:gd name="T98" fmla="*/ 3 w 3"/>
                        <a:gd name="T99" fmla="*/ 1 h 3"/>
                        <a:gd name="T100" fmla="*/ 3 w 3"/>
                        <a:gd name="T101" fmla="*/ 0 h 3"/>
                        <a:gd name="T102" fmla="*/ 1 w 3"/>
                        <a:gd name="T103" fmla="*/ 0 h 3"/>
                        <a:gd name="T104" fmla="*/ 1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0 w 3"/>
                        <a:gd name="T113" fmla="*/ 0 h 3"/>
                        <a:gd name="T114" fmla="*/ 0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2" name="Freeform 376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89" y="371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3 h 3"/>
                        <a:gd name="T2" fmla="*/ 0 w 2"/>
                        <a:gd name="T3" fmla="*/ 3 h 3"/>
                        <a:gd name="T4" fmla="*/ 1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0 w 2"/>
                        <a:gd name="T19" fmla="*/ 0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0 w 2"/>
                        <a:gd name="T25" fmla="*/ 0 h 3"/>
                        <a:gd name="T26" fmla="*/ 0 w 2"/>
                        <a:gd name="T27" fmla="*/ 0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2 w 2"/>
                        <a:gd name="T39" fmla="*/ 0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1 w 2"/>
                        <a:gd name="T49" fmla="*/ 2 h 3"/>
                        <a:gd name="T50" fmla="*/ 0 w 2"/>
                        <a:gd name="T51" fmla="*/ 3 h 3"/>
                        <a:gd name="T52" fmla="*/ 1 w 2"/>
                        <a:gd name="T53" fmla="*/ 1 h 3"/>
                        <a:gd name="T54" fmla="*/ 1 w 2"/>
                        <a:gd name="T55" fmla="*/ 1 h 3"/>
                        <a:gd name="T56" fmla="*/ 1 w 2"/>
                        <a:gd name="T57" fmla="*/ 1 h 3"/>
                        <a:gd name="T58" fmla="*/ 1 w 2"/>
                        <a:gd name="T59" fmla="*/ 1 h 3"/>
                        <a:gd name="T60" fmla="*/ 2 w 2"/>
                        <a:gd name="T61" fmla="*/ 1 h 3"/>
                        <a:gd name="T62" fmla="*/ 1 w 2"/>
                        <a:gd name="T63" fmla="*/ 0 h 3"/>
                        <a:gd name="T64" fmla="*/ 1 w 2"/>
                        <a:gd name="T65" fmla="*/ 0 h 3"/>
                        <a:gd name="T66" fmla="*/ 1 w 2"/>
                        <a:gd name="T67" fmla="*/ 0 h 3"/>
                        <a:gd name="T68" fmla="*/ 1 w 2"/>
                        <a:gd name="T69" fmla="*/ 0 h 3"/>
                        <a:gd name="T70" fmla="*/ 0 w 2"/>
                        <a:gd name="T71" fmla="*/ 0 h 3"/>
                        <a:gd name="T72" fmla="*/ 0 w 2"/>
                        <a:gd name="T73" fmla="*/ 0 h 3"/>
                        <a:gd name="T74" fmla="*/ 0 w 2"/>
                        <a:gd name="T75" fmla="*/ 0 h 3"/>
                        <a:gd name="T76" fmla="*/ 0 w 2"/>
                        <a:gd name="T77" fmla="*/ 1 h 3"/>
                        <a:gd name="T78" fmla="*/ 0 w 2"/>
                        <a:gd name="T79" fmla="*/ 1 h 3"/>
                        <a:gd name="T80" fmla="*/ 0 w 2"/>
                        <a:gd name="T81" fmla="*/ 1 h 3"/>
                        <a:gd name="T82" fmla="*/ 0 w 2"/>
                        <a:gd name="T83" fmla="*/ 1 h 3"/>
                        <a:gd name="T84" fmla="*/ 1 w 2"/>
                        <a:gd name="T85" fmla="*/ 1 h 3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3"/>
                        <a:gd name="T131" fmla="*/ 2 w 2"/>
                        <a:gd name="T132" fmla="*/ 3 h 3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3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3" name="Freeform 3770"/>
                    <p:cNvSpPr>
                      <a:spLocks/>
                    </p:cNvSpPr>
                    <p:nvPr/>
                  </p:nvSpPr>
                  <p:spPr bwMode="auto">
                    <a:xfrm>
                      <a:off x="882" y="371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4" name="Freeform 3771"/>
                    <p:cNvSpPr>
                      <a:spLocks/>
                    </p:cNvSpPr>
                    <p:nvPr/>
                  </p:nvSpPr>
                  <p:spPr bwMode="auto">
                    <a:xfrm>
                      <a:off x="885" y="3710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1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1 w 3"/>
                        <a:gd name="T9" fmla="*/ 0 h 3"/>
                        <a:gd name="T10" fmla="*/ 1 w 3"/>
                        <a:gd name="T11" fmla="*/ 0 h 3"/>
                        <a:gd name="T12" fmla="*/ 1 w 3"/>
                        <a:gd name="T13" fmla="*/ 0 h 3"/>
                        <a:gd name="T14" fmla="*/ 1 w 3"/>
                        <a:gd name="T15" fmla="*/ 0 h 3"/>
                        <a:gd name="T16" fmla="*/ 3 w 3"/>
                        <a:gd name="T17" fmla="*/ 0 h 3"/>
                        <a:gd name="T18" fmla="*/ 3 w 3"/>
                        <a:gd name="T19" fmla="*/ 0 h 3"/>
                        <a:gd name="T20" fmla="*/ 3 w 3"/>
                        <a:gd name="T21" fmla="*/ 0 h 3"/>
                        <a:gd name="T22" fmla="*/ 3 w 3"/>
                        <a:gd name="T23" fmla="*/ 1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2 h 3"/>
                        <a:gd name="T32" fmla="*/ 3 w 3"/>
                        <a:gd name="T33" fmla="*/ 2 h 3"/>
                        <a:gd name="T34" fmla="*/ 3 w 3"/>
                        <a:gd name="T35" fmla="*/ 2 h 3"/>
                        <a:gd name="T36" fmla="*/ 3 w 3"/>
                        <a:gd name="T37" fmla="*/ 2 h 3"/>
                        <a:gd name="T38" fmla="*/ 3 w 3"/>
                        <a:gd name="T39" fmla="*/ 3 h 3"/>
                        <a:gd name="T40" fmla="*/ 3 w 3"/>
                        <a:gd name="T41" fmla="*/ 3 h 3"/>
                        <a:gd name="T42" fmla="*/ 3 w 3"/>
                        <a:gd name="T43" fmla="*/ 3 h 3"/>
                        <a:gd name="T44" fmla="*/ 1 w 3"/>
                        <a:gd name="T45" fmla="*/ 3 h 3"/>
                        <a:gd name="T46" fmla="*/ 1 w 3"/>
                        <a:gd name="T47" fmla="*/ 3 h 3"/>
                        <a:gd name="T48" fmla="*/ 1 w 3"/>
                        <a:gd name="T49" fmla="*/ 3 h 3"/>
                        <a:gd name="T50" fmla="*/ 0 w 3"/>
                        <a:gd name="T51" fmla="*/ 3 h 3"/>
                        <a:gd name="T52" fmla="*/ 0 w 3"/>
                        <a:gd name="T53" fmla="*/ 3 h 3"/>
                        <a:gd name="T54" fmla="*/ 0 w 3"/>
                        <a:gd name="T55" fmla="*/ 2 h 3"/>
                        <a:gd name="T56" fmla="*/ 0 w 3"/>
                        <a:gd name="T57" fmla="*/ 2 h 3"/>
                        <a:gd name="T58" fmla="*/ 0 w 3"/>
                        <a:gd name="T59" fmla="*/ 3 h 3"/>
                        <a:gd name="T60" fmla="*/ 0 w 3"/>
                        <a:gd name="T61" fmla="*/ 3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3 w 3"/>
                        <a:gd name="T69" fmla="*/ 3 h 3"/>
                        <a:gd name="T70" fmla="*/ 3 w 3"/>
                        <a:gd name="T71" fmla="*/ 2 h 3"/>
                        <a:gd name="T72" fmla="*/ 3 w 3"/>
                        <a:gd name="T73" fmla="*/ 2 h 3"/>
                        <a:gd name="T74" fmla="*/ 3 w 3"/>
                        <a:gd name="T75" fmla="*/ 2 h 3"/>
                        <a:gd name="T76" fmla="*/ 3 w 3"/>
                        <a:gd name="T77" fmla="*/ 2 h 3"/>
                        <a:gd name="T78" fmla="*/ 3 w 3"/>
                        <a:gd name="T79" fmla="*/ 2 h 3"/>
                        <a:gd name="T80" fmla="*/ 1 w 3"/>
                        <a:gd name="T81" fmla="*/ 2 h 3"/>
                        <a:gd name="T82" fmla="*/ 1 w 3"/>
                        <a:gd name="T83" fmla="*/ 1 h 3"/>
                        <a:gd name="T84" fmla="*/ 1 w 3"/>
                        <a:gd name="T85" fmla="*/ 1 h 3"/>
                        <a:gd name="T86" fmla="*/ 1 w 3"/>
                        <a:gd name="T87" fmla="*/ 1 h 3"/>
                        <a:gd name="T88" fmla="*/ 1 w 3"/>
                        <a:gd name="T89" fmla="*/ 1 h 3"/>
                        <a:gd name="T90" fmla="*/ 1 w 3"/>
                        <a:gd name="T91" fmla="*/ 1 h 3"/>
                        <a:gd name="T92" fmla="*/ 1 w 3"/>
                        <a:gd name="T93" fmla="*/ 1 h 3"/>
                        <a:gd name="T94" fmla="*/ 3 w 3"/>
                        <a:gd name="T95" fmla="*/ 1 h 3"/>
                        <a:gd name="T96" fmla="*/ 3 w 3"/>
                        <a:gd name="T97" fmla="*/ 1 h 3"/>
                        <a:gd name="T98" fmla="*/ 3 w 3"/>
                        <a:gd name="T99" fmla="*/ 1 h 3"/>
                        <a:gd name="T100" fmla="*/ 3 w 3"/>
                        <a:gd name="T101" fmla="*/ 0 h 3"/>
                        <a:gd name="T102" fmla="*/ 1 w 3"/>
                        <a:gd name="T103" fmla="*/ 0 h 3"/>
                        <a:gd name="T104" fmla="*/ 1 w 3"/>
                        <a:gd name="T105" fmla="*/ 0 h 3"/>
                        <a:gd name="T106" fmla="*/ 1 w 3"/>
                        <a:gd name="T107" fmla="*/ 0 h 3"/>
                        <a:gd name="T108" fmla="*/ 1 w 3"/>
                        <a:gd name="T109" fmla="*/ 0 h 3"/>
                        <a:gd name="T110" fmla="*/ 1 w 3"/>
                        <a:gd name="T111" fmla="*/ 0 h 3"/>
                        <a:gd name="T112" fmla="*/ 0 w 3"/>
                        <a:gd name="T113" fmla="*/ 0 h 3"/>
                        <a:gd name="T114" fmla="*/ 0 w 3"/>
                        <a:gd name="T115" fmla="*/ 1 h 3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3"/>
                        <a:gd name="T176" fmla="*/ 3 w 3"/>
                        <a:gd name="T177" fmla="*/ 3 h 3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5" name="Freeform 3772"/>
                    <p:cNvSpPr>
                      <a:spLocks/>
                    </p:cNvSpPr>
                    <p:nvPr/>
                  </p:nvSpPr>
                  <p:spPr bwMode="auto">
                    <a:xfrm>
                      <a:off x="889" y="3710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3 h 3"/>
                        <a:gd name="T2" fmla="*/ 0 w 2"/>
                        <a:gd name="T3" fmla="*/ 3 h 3"/>
                        <a:gd name="T4" fmla="*/ 1 w 2"/>
                        <a:gd name="T5" fmla="*/ 2 h 3"/>
                        <a:gd name="T6" fmla="*/ 1 w 2"/>
                        <a:gd name="T7" fmla="*/ 2 h 3"/>
                        <a:gd name="T8" fmla="*/ 1 w 2"/>
                        <a:gd name="T9" fmla="*/ 2 h 3"/>
                        <a:gd name="T10" fmla="*/ 0 w 2"/>
                        <a:gd name="T11" fmla="*/ 2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0 w 2"/>
                        <a:gd name="T19" fmla="*/ 0 h 3"/>
                        <a:gd name="T20" fmla="*/ 0 w 2"/>
                        <a:gd name="T21" fmla="*/ 0 h 3"/>
                        <a:gd name="T22" fmla="*/ 0 w 2"/>
                        <a:gd name="T23" fmla="*/ 0 h 3"/>
                        <a:gd name="T24" fmla="*/ 0 w 2"/>
                        <a:gd name="T25" fmla="*/ 0 h 3"/>
                        <a:gd name="T26" fmla="*/ 0 w 2"/>
                        <a:gd name="T27" fmla="*/ 0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2 w 2"/>
                        <a:gd name="T39" fmla="*/ 0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1 w 2"/>
                        <a:gd name="T49" fmla="*/ 2 h 3"/>
                        <a:gd name="T50" fmla="*/ 0 w 2"/>
                        <a:gd name="T51" fmla="*/ 3 h 3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3"/>
                        <a:gd name="T80" fmla="*/ 2 w 2"/>
                        <a:gd name="T81" fmla="*/ 3 h 3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3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6" name="Freeform 3773"/>
                    <p:cNvSpPr>
                      <a:spLocks/>
                    </p:cNvSpPr>
                    <p:nvPr/>
                  </p:nvSpPr>
                  <p:spPr bwMode="auto">
                    <a:xfrm>
                      <a:off x="889" y="3710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1 h 1"/>
                        <a:gd name="T2" fmla="*/ 1 w 2"/>
                        <a:gd name="T3" fmla="*/ 1 h 1"/>
                        <a:gd name="T4" fmla="*/ 1 w 2"/>
                        <a:gd name="T5" fmla="*/ 1 h 1"/>
                        <a:gd name="T6" fmla="*/ 1 w 2"/>
                        <a:gd name="T7" fmla="*/ 1 h 1"/>
                        <a:gd name="T8" fmla="*/ 2 w 2"/>
                        <a:gd name="T9" fmla="*/ 1 h 1"/>
                        <a:gd name="T10" fmla="*/ 1 w 2"/>
                        <a:gd name="T11" fmla="*/ 0 h 1"/>
                        <a:gd name="T12" fmla="*/ 1 w 2"/>
                        <a:gd name="T13" fmla="*/ 0 h 1"/>
                        <a:gd name="T14" fmla="*/ 1 w 2"/>
                        <a:gd name="T15" fmla="*/ 0 h 1"/>
                        <a:gd name="T16" fmla="*/ 1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0 h 1"/>
                        <a:gd name="T22" fmla="*/ 0 w 2"/>
                        <a:gd name="T23" fmla="*/ 0 h 1"/>
                        <a:gd name="T24" fmla="*/ 0 w 2"/>
                        <a:gd name="T25" fmla="*/ 1 h 1"/>
                        <a:gd name="T26" fmla="*/ 0 w 2"/>
                        <a:gd name="T27" fmla="*/ 1 h 1"/>
                        <a:gd name="T28" fmla="*/ 0 w 2"/>
                        <a:gd name="T29" fmla="*/ 1 h 1"/>
                        <a:gd name="T30" fmla="*/ 0 w 2"/>
                        <a:gd name="T31" fmla="*/ 1 h 1"/>
                        <a:gd name="T32" fmla="*/ 1 w 2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7" name="Freeform 3774"/>
                    <p:cNvSpPr>
                      <a:spLocks/>
                    </p:cNvSpPr>
                    <p:nvPr/>
                  </p:nvSpPr>
                  <p:spPr bwMode="auto">
                    <a:xfrm>
                      <a:off x="976" y="371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8" name="Freeform 37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79" y="3710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2 w 3"/>
                        <a:gd name="T11" fmla="*/ 3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2 w 3"/>
                        <a:gd name="T21" fmla="*/ 0 h 5"/>
                        <a:gd name="T22" fmla="*/ 2 w 3"/>
                        <a:gd name="T23" fmla="*/ 2 h 5"/>
                        <a:gd name="T24" fmla="*/ 2 w 3"/>
                        <a:gd name="T25" fmla="*/ 1 h 5"/>
                        <a:gd name="T26" fmla="*/ 1 w 3"/>
                        <a:gd name="T27" fmla="*/ 2 h 5"/>
                        <a:gd name="T28" fmla="*/ 2 w 3"/>
                        <a:gd name="T29" fmla="*/ 2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19" name="Freeform 377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82" y="371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2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3 h 5"/>
                        <a:gd name="T60" fmla="*/ 2 w 4"/>
                        <a:gd name="T61" fmla="*/ 3 h 5"/>
                        <a:gd name="T62" fmla="*/ 2 w 4"/>
                        <a:gd name="T63" fmla="*/ 3 h 5"/>
                        <a:gd name="T64" fmla="*/ 3 w 4"/>
                        <a:gd name="T65" fmla="*/ 3 h 5"/>
                        <a:gd name="T66" fmla="*/ 3 w 4"/>
                        <a:gd name="T67" fmla="*/ 3 h 5"/>
                        <a:gd name="T68" fmla="*/ 3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2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0" name="Freeform 3777"/>
                    <p:cNvSpPr>
                      <a:spLocks/>
                    </p:cNvSpPr>
                    <p:nvPr/>
                  </p:nvSpPr>
                  <p:spPr bwMode="auto">
                    <a:xfrm>
                      <a:off x="976" y="371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1" name="Freeform 3778"/>
                    <p:cNvSpPr>
                      <a:spLocks/>
                    </p:cNvSpPr>
                    <p:nvPr/>
                  </p:nvSpPr>
                  <p:spPr bwMode="auto">
                    <a:xfrm>
                      <a:off x="979" y="3710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2 h 5"/>
                        <a:gd name="T6" fmla="*/ 3 w 3"/>
                        <a:gd name="T7" fmla="*/ 2 h 5"/>
                        <a:gd name="T8" fmla="*/ 3 w 3"/>
                        <a:gd name="T9" fmla="*/ 3 h 5"/>
                        <a:gd name="T10" fmla="*/ 2 w 3"/>
                        <a:gd name="T11" fmla="*/ 3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3 h 5"/>
                        <a:gd name="T18" fmla="*/ 0 w 3"/>
                        <a:gd name="T19" fmla="*/ 3 h 5"/>
                        <a:gd name="T20" fmla="*/ 2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2" name="Freeform 3779"/>
                    <p:cNvSpPr>
                      <a:spLocks/>
                    </p:cNvSpPr>
                    <p:nvPr/>
                  </p:nvSpPr>
                  <p:spPr bwMode="auto">
                    <a:xfrm>
                      <a:off x="980" y="371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3" name="Freeform 3780"/>
                    <p:cNvSpPr>
                      <a:spLocks/>
                    </p:cNvSpPr>
                    <p:nvPr/>
                  </p:nvSpPr>
                  <p:spPr bwMode="auto">
                    <a:xfrm>
                      <a:off x="982" y="371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0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0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2 h 5"/>
                        <a:gd name="T28" fmla="*/ 4 w 4"/>
                        <a:gd name="T29" fmla="*/ 3 h 5"/>
                        <a:gd name="T30" fmla="*/ 3 w 4"/>
                        <a:gd name="T31" fmla="*/ 3 h 5"/>
                        <a:gd name="T32" fmla="*/ 3 w 4"/>
                        <a:gd name="T33" fmla="*/ 3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3 h 5"/>
                        <a:gd name="T42" fmla="*/ 2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2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4" name="Freeform 3781"/>
                    <p:cNvSpPr>
                      <a:spLocks/>
                    </p:cNvSpPr>
                    <p:nvPr/>
                  </p:nvSpPr>
                  <p:spPr bwMode="auto">
                    <a:xfrm>
                      <a:off x="984" y="3710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1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1 h 3"/>
                        <a:gd name="T42" fmla="*/ 0 w 1"/>
                        <a:gd name="T43" fmla="*/ 1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5" name="Freeform 3782"/>
                    <p:cNvSpPr>
                      <a:spLocks/>
                    </p:cNvSpPr>
                    <p:nvPr/>
                  </p:nvSpPr>
                  <p:spPr bwMode="auto">
                    <a:xfrm>
                      <a:off x="1031" y="37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6" name="Freeform 3783"/>
                    <p:cNvSpPr>
                      <a:spLocks/>
                    </p:cNvSpPr>
                    <p:nvPr/>
                  </p:nvSpPr>
                  <p:spPr bwMode="auto">
                    <a:xfrm>
                      <a:off x="1035" y="37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7" name="Freeform 3784"/>
                    <p:cNvSpPr>
                      <a:spLocks/>
                    </p:cNvSpPr>
                    <p:nvPr/>
                  </p:nvSpPr>
                  <p:spPr bwMode="auto">
                    <a:xfrm>
                      <a:off x="1037" y="37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8" name="Freeform 3785"/>
                    <p:cNvSpPr>
                      <a:spLocks/>
                    </p:cNvSpPr>
                    <p:nvPr/>
                  </p:nvSpPr>
                  <p:spPr bwMode="auto">
                    <a:xfrm>
                      <a:off x="1043" y="377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1 w 1"/>
                        <a:gd name="T17" fmla="*/ 4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29" name="Freeform 3786"/>
                    <p:cNvSpPr>
                      <a:spLocks/>
                    </p:cNvSpPr>
                    <p:nvPr/>
                  </p:nvSpPr>
                  <p:spPr bwMode="auto">
                    <a:xfrm>
                      <a:off x="1044" y="37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0" name="Rectangle 378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8" y="3774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1" name="Freeform 378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0" y="37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3 h 4"/>
                        <a:gd name="T6" fmla="*/ 2 w 3"/>
                        <a:gd name="T7" fmla="*/ 4 h 4"/>
                        <a:gd name="T8" fmla="*/ 0 w 3"/>
                        <a:gd name="T9" fmla="*/ 4 h 4"/>
                        <a:gd name="T10" fmla="*/ 0 w 3"/>
                        <a:gd name="T11" fmla="*/ 3 h 4"/>
                        <a:gd name="T12" fmla="*/ 0 w 3"/>
                        <a:gd name="T13" fmla="*/ 2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3 w 3"/>
                        <a:gd name="T29" fmla="*/ 0 h 4"/>
                        <a:gd name="T30" fmla="*/ 3 w 3"/>
                        <a:gd name="T31" fmla="*/ 1 h 4"/>
                        <a:gd name="T32" fmla="*/ 3 w 3"/>
                        <a:gd name="T33" fmla="*/ 1 h 4"/>
                        <a:gd name="T34" fmla="*/ 3 w 3"/>
                        <a:gd name="T35" fmla="*/ 2 h 4"/>
                        <a:gd name="T36" fmla="*/ 2 w 3"/>
                        <a:gd name="T37" fmla="*/ 0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2 w 3"/>
                        <a:gd name="T45" fmla="*/ 2 h 4"/>
                        <a:gd name="T46" fmla="*/ 2 w 3"/>
                        <a:gd name="T47" fmla="*/ 2 h 4"/>
                        <a:gd name="T48" fmla="*/ 3 w 3"/>
                        <a:gd name="T49" fmla="*/ 1 h 4"/>
                        <a:gd name="T50" fmla="*/ 3 w 3"/>
                        <a:gd name="T51" fmla="*/ 1 h 4"/>
                        <a:gd name="T52" fmla="*/ 2 w 3"/>
                        <a:gd name="T53" fmla="*/ 1 h 4"/>
                        <a:gd name="T54" fmla="*/ 2 w 3"/>
                        <a:gd name="T55" fmla="*/ 0 h 4"/>
                        <a:gd name="T56" fmla="*/ 2 w 3"/>
                        <a:gd name="T57" fmla="*/ 2 h 4"/>
                        <a:gd name="T58" fmla="*/ 0 w 3"/>
                        <a:gd name="T59" fmla="*/ 2 h 4"/>
                        <a:gd name="T60" fmla="*/ 0 w 3"/>
                        <a:gd name="T61" fmla="*/ 3 h 4"/>
                        <a:gd name="T62" fmla="*/ 0 w 3"/>
                        <a:gd name="T63" fmla="*/ 3 h 4"/>
                        <a:gd name="T64" fmla="*/ 2 w 3"/>
                        <a:gd name="T65" fmla="*/ 3 h 4"/>
                        <a:gd name="T66" fmla="*/ 2 w 3"/>
                        <a:gd name="T67" fmla="*/ 3 h 4"/>
                        <a:gd name="T68" fmla="*/ 3 w 3"/>
                        <a:gd name="T69" fmla="*/ 3 h 4"/>
                        <a:gd name="T70" fmla="*/ 3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2" name="Freeform 3789"/>
                    <p:cNvSpPr>
                      <a:spLocks/>
                    </p:cNvSpPr>
                    <p:nvPr/>
                  </p:nvSpPr>
                  <p:spPr bwMode="auto">
                    <a:xfrm>
                      <a:off x="1054" y="377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0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3" name="Freeform 37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6" y="3773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1 h 3"/>
                        <a:gd name="T14" fmla="*/ 0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0 w 1"/>
                        <a:gd name="T39" fmla="*/ 2 h 3"/>
                        <a:gd name="T40" fmla="*/ 0 w 1"/>
                        <a:gd name="T41" fmla="*/ 2 h 3"/>
                        <a:gd name="T42" fmla="*/ 0 w 1"/>
                        <a:gd name="T43" fmla="*/ 2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4" name="Freeform 3791"/>
                    <p:cNvSpPr>
                      <a:spLocks/>
                    </p:cNvSpPr>
                    <p:nvPr/>
                  </p:nvSpPr>
                  <p:spPr bwMode="auto">
                    <a:xfrm>
                      <a:off x="1059" y="37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5" name="Freeform 3792"/>
                    <p:cNvSpPr>
                      <a:spLocks/>
                    </p:cNvSpPr>
                    <p:nvPr/>
                  </p:nvSpPr>
                  <p:spPr bwMode="auto">
                    <a:xfrm>
                      <a:off x="1062" y="37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1 h 4"/>
                        <a:gd name="T4" fmla="*/ 2 w 3"/>
                        <a:gd name="T5" fmla="*/ 1 h 4"/>
                        <a:gd name="T6" fmla="*/ 2 w 3"/>
                        <a:gd name="T7" fmla="*/ 2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3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3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2 w 3"/>
                        <a:gd name="T47" fmla="*/ 3 h 4"/>
                        <a:gd name="T48" fmla="*/ 2 w 3"/>
                        <a:gd name="T49" fmla="*/ 3 h 4"/>
                        <a:gd name="T50" fmla="*/ 2 w 3"/>
                        <a:gd name="T51" fmla="*/ 3 h 4"/>
                        <a:gd name="T52" fmla="*/ 2 w 3"/>
                        <a:gd name="T53" fmla="*/ 3 h 4"/>
                        <a:gd name="T54" fmla="*/ 2 w 3"/>
                        <a:gd name="T55" fmla="*/ 3 h 4"/>
                        <a:gd name="T56" fmla="*/ 3 w 3"/>
                        <a:gd name="T57" fmla="*/ 3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2 h 4"/>
                        <a:gd name="T64" fmla="*/ 3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2 w 3"/>
                        <a:gd name="T71" fmla="*/ 2 h 4"/>
                        <a:gd name="T72" fmla="*/ 0 w 3"/>
                        <a:gd name="T73" fmla="*/ 2 h 4"/>
                        <a:gd name="T74" fmla="*/ 2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6" name="Freeform 3793"/>
                    <p:cNvSpPr>
                      <a:spLocks/>
                    </p:cNvSpPr>
                    <p:nvPr/>
                  </p:nvSpPr>
                  <p:spPr bwMode="auto">
                    <a:xfrm>
                      <a:off x="1066" y="37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0 w 3"/>
                        <a:gd name="T3" fmla="*/ 4 h 4"/>
                        <a:gd name="T4" fmla="*/ 0 w 3"/>
                        <a:gd name="T5" fmla="*/ 4 h 4"/>
                        <a:gd name="T6" fmla="*/ 1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7" name="Freeform 379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9" y="37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2 w 2"/>
                        <a:gd name="T23" fmla="*/ 3 h 4"/>
                        <a:gd name="T24" fmla="*/ 2 w 2"/>
                        <a:gd name="T25" fmla="*/ 1 h 4"/>
                        <a:gd name="T26" fmla="*/ 0 w 2"/>
                        <a:gd name="T27" fmla="*/ 3 h 4"/>
                        <a:gd name="T28" fmla="*/ 2 w 2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4"/>
                        <a:gd name="T47" fmla="*/ 2 w 2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8" name="Freeform 3795"/>
                    <p:cNvSpPr>
                      <a:spLocks/>
                    </p:cNvSpPr>
                    <p:nvPr/>
                  </p:nvSpPr>
                  <p:spPr bwMode="auto">
                    <a:xfrm>
                      <a:off x="1072" y="37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39" name="Freeform 3796"/>
                    <p:cNvSpPr>
                      <a:spLocks/>
                    </p:cNvSpPr>
                    <p:nvPr/>
                  </p:nvSpPr>
                  <p:spPr bwMode="auto">
                    <a:xfrm>
                      <a:off x="1031" y="377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0" name="Freeform 3797"/>
                    <p:cNvSpPr>
                      <a:spLocks/>
                    </p:cNvSpPr>
                    <p:nvPr/>
                  </p:nvSpPr>
                  <p:spPr bwMode="auto">
                    <a:xfrm>
                      <a:off x="1035" y="3772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1" name="Freeform 3798"/>
                    <p:cNvSpPr>
                      <a:spLocks/>
                    </p:cNvSpPr>
                    <p:nvPr/>
                  </p:nvSpPr>
                  <p:spPr bwMode="auto">
                    <a:xfrm>
                      <a:off x="1037" y="37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2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2" name="Freeform 3799"/>
                    <p:cNvSpPr>
                      <a:spLocks/>
                    </p:cNvSpPr>
                    <p:nvPr/>
                  </p:nvSpPr>
                  <p:spPr bwMode="auto">
                    <a:xfrm>
                      <a:off x="1043" y="377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1 w 1"/>
                        <a:gd name="T17" fmla="*/ 4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3" name="Freeform 3800"/>
                    <p:cNvSpPr>
                      <a:spLocks/>
                    </p:cNvSpPr>
                    <p:nvPr/>
                  </p:nvSpPr>
                  <p:spPr bwMode="auto">
                    <a:xfrm>
                      <a:off x="1044" y="3772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0 h 4"/>
                        <a:gd name="T2" fmla="*/ 4 w 4"/>
                        <a:gd name="T3" fmla="*/ 0 h 4"/>
                        <a:gd name="T4" fmla="*/ 1 w 4"/>
                        <a:gd name="T5" fmla="*/ 4 h 4"/>
                        <a:gd name="T6" fmla="*/ 1 w 4"/>
                        <a:gd name="T7" fmla="*/ 4 h 4"/>
                        <a:gd name="T8" fmla="*/ 3 w 4"/>
                        <a:gd name="T9" fmla="*/ 1 h 4"/>
                        <a:gd name="T10" fmla="*/ 0 w 4"/>
                        <a:gd name="T11" fmla="*/ 1 h 4"/>
                        <a:gd name="T12" fmla="*/ 0 w 4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4"/>
                        <a:gd name="T23" fmla="*/ 4 w 4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4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4" name="Rectangle 380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8" y="3774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5" name="Freeform 3802"/>
                    <p:cNvSpPr>
                      <a:spLocks/>
                    </p:cNvSpPr>
                    <p:nvPr/>
                  </p:nvSpPr>
                  <p:spPr bwMode="auto">
                    <a:xfrm>
                      <a:off x="1050" y="3772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2 h 4"/>
                        <a:gd name="T6" fmla="*/ 3 w 3"/>
                        <a:gd name="T7" fmla="*/ 2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3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3 h 4"/>
                        <a:gd name="T22" fmla="*/ 0 w 3"/>
                        <a:gd name="T23" fmla="*/ 3 h 4"/>
                        <a:gd name="T24" fmla="*/ 0 w 3"/>
                        <a:gd name="T25" fmla="*/ 3 h 4"/>
                        <a:gd name="T26" fmla="*/ 0 w 3"/>
                        <a:gd name="T27" fmla="*/ 2 h 4"/>
                        <a:gd name="T28" fmla="*/ 0 w 3"/>
                        <a:gd name="T29" fmla="*/ 2 h 4"/>
                        <a:gd name="T30" fmla="*/ 0 w 3"/>
                        <a:gd name="T31" fmla="*/ 2 h 4"/>
                        <a:gd name="T32" fmla="*/ 0 w 3"/>
                        <a:gd name="T33" fmla="*/ 2 h 4"/>
                        <a:gd name="T34" fmla="*/ 0 w 3"/>
                        <a:gd name="T35" fmla="*/ 2 h 4"/>
                        <a:gd name="T36" fmla="*/ 0 w 3"/>
                        <a:gd name="T37" fmla="*/ 1 h 4"/>
                        <a:gd name="T38" fmla="*/ 0 w 3"/>
                        <a:gd name="T39" fmla="*/ 1 h 4"/>
                        <a:gd name="T40" fmla="*/ 0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0 h 4"/>
                        <a:gd name="T48" fmla="*/ 0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3 w 3"/>
                        <a:gd name="T59" fmla="*/ 0 h 4"/>
                        <a:gd name="T60" fmla="*/ 3 w 3"/>
                        <a:gd name="T61" fmla="*/ 1 h 4"/>
                        <a:gd name="T62" fmla="*/ 3 w 3"/>
                        <a:gd name="T63" fmla="*/ 1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3 w 3"/>
                        <a:gd name="T71" fmla="*/ 2 h 4"/>
                        <a:gd name="T72" fmla="*/ 2 w 3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2" y="2"/>
                          </a:move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6" name="Freeform 3803"/>
                    <p:cNvSpPr>
                      <a:spLocks/>
                    </p:cNvSpPr>
                    <p:nvPr/>
                  </p:nvSpPr>
                  <p:spPr bwMode="auto">
                    <a:xfrm>
                      <a:off x="1050" y="3772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1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2 w 3"/>
                        <a:gd name="T33" fmla="*/ 1 h 2"/>
                        <a:gd name="T34" fmla="*/ 2 w 3"/>
                        <a:gd name="T35" fmla="*/ 1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7" name="Freeform 3804"/>
                    <p:cNvSpPr>
                      <a:spLocks/>
                    </p:cNvSpPr>
                    <p:nvPr/>
                  </p:nvSpPr>
                  <p:spPr bwMode="auto">
                    <a:xfrm>
                      <a:off x="1050" y="3774"/>
                      <a:ext cx="3" cy="1"/>
                    </a:xfrm>
                    <a:custGeom>
                      <a:avLst/>
                      <a:gdLst>
                        <a:gd name="T0" fmla="*/ 2 w 3"/>
                        <a:gd name="T1" fmla="*/ 0 h 1"/>
                        <a:gd name="T2" fmla="*/ 2 w 3"/>
                        <a:gd name="T3" fmla="*/ 0 h 1"/>
                        <a:gd name="T4" fmla="*/ 0 w 3"/>
                        <a:gd name="T5" fmla="*/ 0 h 1"/>
                        <a:gd name="T6" fmla="*/ 0 w 3"/>
                        <a:gd name="T7" fmla="*/ 0 h 1"/>
                        <a:gd name="T8" fmla="*/ 0 w 3"/>
                        <a:gd name="T9" fmla="*/ 1 h 1"/>
                        <a:gd name="T10" fmla="*/ 0 w 3"/>
                        <a:gd name="T11" fmla="*/ 1 h 1"/>
                        <a:gd name="T12" fmla="*/ 0 w 3"/>
                        <a:gd name="T13" fmla="*/ 1 h 1"/>
                        <a:gd name="T14" fmla="*/ 0 w 3"/>
                        <a:gd name="T15" fmla="*/ 1 h 1"/>
                        <a:gd name="T16" fmla="*/ 2 w 3"/>
                        <a:gd name="T17" fmla="*/ 1 h 1"/>
                        <a:gd name="T18" fmla="*/ 2 w 3"/>
                        <a:gd name="T19" fmla="*/ 1 h 1"/>
                        <a:gd name="T20" fmla="*/ 2 w 3"/>
                        <a:gd name="T21" fmla="*/ 1 h 1"/>
                        <a:gd name="T22" fmla="*/ 2 w 3"/>
                        <a:gd name="T23" fmla="*/ 1 h 1"/>
                        <a:gd name="T24" fmla="*/ 3 w 3"/>
                        <a:gd name="T25" fmla="*/ 1 h 1"/>
                        <a:gd name="T26" fmla="*/ 3 w 3"/>
                        <a:gd name="T27" fmla="*/ 1 h 1"/>
                        <a:gd name="T28" fmla="*/ 3 w 3"/>
                        <a:gd name="T29" fmla="*/ 1 h 1"/>
                        <a:gd name="T30" fmla="*/ 3 w 3"/>
                        <a:gd name="T31" fmla="*/ 0 h 1"/>
                        <a:gd name="T32" fmla="*/ 3 w 3"/>
                        <a:gd name="T33" fmla="*/ 0 h 1"/>
                        <a:gd name="T34" fmla="*/ 2 w 3"/>
                        <a:gd name="T35" fmla="*/ 0 h 1"/>
                        <a:gd name="T36" fmla="*/ 2 w 3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1"/>
                        <a:gd name="T59" fmla="*/ 3 w 3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8" name="Freeform 3805"/>
                    <p:cNvSpPr>
                      <a:spLocks/>
                    </p:cNvSpPr>
                    <p:nvPr/>
                  </p:nvSpPr>
                  <p:spPr bwMode="auto">
                    <a:xfrm>
                      <a:off x="1054" y="3772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0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49" name="Freeform 3806"/>
                    <p:cNvSpPr>
                      <a:spLocks/>
                    </p:cNvSpPr>
                    <p:nvPr/>
                  </p:nvSpPr>
                  <p:spPr bwMode="auto">
                    <a:xfrm>
                      <a:off x="1056" y="377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0" name="Freeform 3807"/>
                    <p:cNvSpPr>
                      <a:spLocks/>
                    </p:cNvSpPr>
                    <p:nvPr/>
                  </p:nvSpPr>
                  <p:spPr bwMode="auto">
                    <a:xfrm>
                      <a:off x="1056" y="377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1" name="Freeform 3808"/>
                    <p:cNvSpPr>
                      <a:spLocks/>
                    </p:cNvSpPr>
                    <p:nvPr/>
                  </p:nvSpPr>
                  <p:spPr bwMode="auto">
                    <a:xfrm>
                      <a:off x="1059" y="37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2" name="Freeform 3809"/>
                    <p:cNvSpPr>
                      <a:spLocks/>
                    </p:cNvSpPr>
                    <p:nvPr/>
                  </p:nvSpPr>
                  <p:spPr bwMode="auto">
                    <a:xfrm>
                      <a:off x="1062" y="37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1 h 4"/>
                        <a:gd name="T4" fmla="*/ 2 w 3"/>
                        <a:gd name="T5" fmla="*/ 1 h 4"/>
                        <a:gd name="T6" fmla="*/ 2 w 3"/>
                        <a:gd name="T7" fmla="*/ 2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3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3 h 4"/>
                        <a:gd name="T26" fmla="*/ 3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0 w 3"/>
                        <a:gd name="T35" fmla="*/ 4 h 4"/>
                        <a:gd name="T36" fmla="*/ 0 w 3"/>
                        <a:gd name="T37" fmla="*/ 3 h 4"/>
                        <a:gd name="T38" fmla="*/ 0 w 3"/>
                        <a:gd name="T39" fmla="*/ 3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2 w 3"/>
                        <a:gd name="T47" fmla="*/ 3 h 4"/>
                        <a:gd name="T48" fmla="*/ 2 w 3"/>
                        <a:gd name="T49" fmla="*/ 3 h 4"/>
                        <a:gd name="T50" fmla="*/ 2 w 3"/>
                        <a:gd name="T51" fmla="*/ 3 h 4"/>
                        <a:gd name="T52" fmla="*/ 2 w 3"/>
                        <a:gd name="T53" fmla="*/ 3 h 4"/>
                        <a:gd name="T54" fmla="*/ 2 w 3"/>
                        <a:gd name="T55" fmla="*/ 3 h 4"/>
                        <a:gd name="T56" fmla="*/ 3 w 3"/>
                        <a:gd name="T57" fmla="*/ 3 h 4"/>
                        <a:gd name="T58" fmla="*/ 3 w 3"/>
                        <a:gd name="T59" fmla="*/ 3 h 4"/>
                        <a:gd name="T60" fmla="*/ 3 w 3"/>
                        <a:gd name="T61" fmla="*/ 3 h 4"/>
                        <a:gd name="T62" fmla="*/ 3 w 3"/>
                        <a:gd name="T63" fmla="*/ 2 h 4"/>
                        <a:gd name="T64" fmla="*/ 3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2 w 3"/>
                        <a:gd name="T71" fmla="*/ 2 h 4"/>
                        <a:gd name="T72" fmla="*/ 0 w 3"/>
                        <a:gd name="T73" fmla="*/ 2 h 4"/>
                        <a:gd name="T74" fmla="*/ 2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3" name="Freeform 3810"/>
                    <p:cNvSpPr>
                      <a:spLocks/>
                    </p:cNvSpPr>
                    <p:nvPr/>
                  </p:nvSpPr>
                  <p:spPr bwMode="auto">
                    <a:xfrm>
                      <a:off x="1066" y="377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0 w 3"/>
                        <a:gd name="T3" fmla="*/ 4 h 4"/>
                        <a:gd name="T4" fmla="*/ 0 w 3"/>
                        <a:gd name="T5" fmla="*/ 4 h 4"/>
                        <a:gd name="T6" fmla="*/ 1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4" name="Freeform 3811"/>
                    <p:cNvSpPr>
                      <a:spLocks/>
                    </p:cNvSpPr>
                    <p:nvPr/>
                  </p:nvSpPr>
                  <p:spPr bwMode="auto">
                    <a:xfrm>
                      <a:off x="1069" y="3772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3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3 h 4"/>
                        <a:gd name="T18" fmla="*/ 0 w 2"/>
                        <a:gd name="T19" fmla="*/ 3 h 4"/>
                        <a:gd name="T20" fmla="*/ 2 w 2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4"/>
                        <a:gd name="T35" fmla="*/ 2 w 2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5" name="Freeform 3812"/>
                    <p:cNvSpPr>
                      <a:spLocks/>
                    </p:cNvSpPr>
                    <p:nvPr/>
                  </p:nvSpPr>
                  <p:spPr bwMode="auto">
                    <a:xfrm>
                      <a:off x="1069" y="3773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2 h 2"/>
                        <a:gd name="T2" fmla="*/ 2 w 2"/>
                        <a:gd name="T3" fmla="*/ 0 h 2"/>
                        <a:gd name="T4" fmla="*/ 0 w 2"/>
                        <a:gd name="T5" fmla="*/ 2 h 2"/>
                        <a:gd name="T6" fmla="*/ 2 w 2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2"/>
                        <a:gd name="T14" fmla="*/ 2 w 2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2">
                          <a:moveTo>
                            <a:pt x="2" y="2"/>
                          </a:move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6" name="Freeform 3813"/>
                    <p:cNvSpPr>
                      <a:spLocks/>
                    </p:cNvSpPr>
                    <p:nvPr/>
                  </p:nvSpPr>
                  <p:spPr bwMode="auto">
                    <a:xfrm>
                      <a:off x="1072" y="377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7" name="Freeform 3814"/>
                    <p:cNvSpPr>
                      <a:spLocks/>
                    </p:cNvSpPr>
                    <p:nvPr/>
                  </p:nvSpPr>
                  <p:spPr bwMode="auto">
                    <a:xfrm>
                      <a:off x="1112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4 h 5"/>
                        <a:gd name="T2" fmla="*/ 0 w 3"/>
                        <a:gd name="T3" fmla="*/ 4 h 5"/>
                        <a:gd name="T4" fmla="*/ 1 w 3"/>
                        <a:gd name="T5" fmla="*/ 4 h 5"/>
                        <a:gd name="T6" fmla="*/ 1 w 3"/>
                        <a:gd name="T7" fmla="*/ 4 h 5"/>
                        <a:gd name="T8" fmla="*/ 1 w 3"/>
                        <a:gd name="T9" fmla="*/ 4 h 5"/>
                        <a:gd name="T10" fmla="*/ 1 w 3"/>
                        <a:gd name="T11" fmla="*/ 4 h 5"/>
                        <a:gd name="T12" fmla="*/ 3 w 3"/>
                        <a:gd name="T13" fmla="*/ 4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2 h 5"/>
                        <a:gd name="T24" fmla="*/ 1 w 3"/>
                        <a:gd name="T25" fmla="*/ 2 h 5"/>
                        <a:gd name="T26" fmla="*/ 1 w 3"/>
                        <a:gd name="T27" fmla="*/ 2 h 5"/>
                        <a:gd name="T28" fmla="*/ 1 w 3"/>
                        <a:gd name="T29" fmla="*/ 2 h 5"/>
                        <a:gd name="T30" fmla="*/ 0 w 3"/>
                        <a:gd name="T31" fmla="*/ 1 h 5"/>
                        <a:gd name="T32" fmla="*/ 0 w 3"/>
                        <a:gd name="T33" fmla="*/ 1 h 5"/>
                        <a:gd name="T34" fmla="*/ 0 w 3"/>
                        <a:gd name="T35" fmla="*/ 1 h 5"/>
                        <a:gd name="T36" fmla="*/ 0 w 3"/>
                        <a:gd name="T37" fmla="*/ 1 h 5"/>
                        <a:gd name="T38" fmla="*/ 0 w 3"/>
                        <a:gd name="T39" fmla="*/ 1 h 5"/>
                        <a:gd name="T40" fmla="*/ 1 w 3"/>
                        <a:gd name="T41" fmla="*/ 0 h 5"/>
                        <a:gd name="T42" fmla="*/ 1 w 3"/>
                        <a:gd name="T43" fmla="*/ 0 h 5"/>
                        <a:gd name="T44" fmla="*/ 1 w 3"/>
                        <a:gd name="T45" fmla="*/ 0 h 5"/>
                        <a:gd name="T46" fmla="*/ 1 w 3"/>
                        <a:gd name="T47" fmla="*/ 0 h 5"/>
                        <a:gd name="T48" fmla="*/ 1 w 3"/>
                        <a:gd name="T49" fmla="*/ 0 h 5"/>
                        <a:gd name="T50" fmla="*/ 3 w 3"/>
                        <a:gd name="T51" fmla="*/ 0 h 5"/>
                        <a:gd name="T52" fmla="*/ 3 w 3"/>
                        <a:gd name="T53" fmla="*/ 0 h 5"/>
                        <a:gd name="T54" fmla="*/ 3 w 3"/>
                        <a:gd name="T55" fmla="*/ 1 h 5"/>
                        <a:gd name="T56" fmla="*/ 3 w 3"/>
                        <a:gd name="T57" fmla="*/ 1 h 5"/>
                        <a:gd name="T58" fmla="*/ 3 w 3"/>
                        <a:gd name="T59" fmla="*/ 1 h 5"/>
                        <a:gd name="T60" fmla="*/ 1 w 3"/>
                        <a:gd name="T61" fmla="*/ 1 h 5"/>
                        <a:gd name="T62" fmla="*/ 1 w 3"/>
                        <a:gd name="T63" fmla="*/ 0 h 5"/>
                        <a:gd name="T64" fmla="*/ 1 w 3"/>
                        <a:gd name="T65" fmla="*/ 0 h 5"/>
                        <a:gd name="T66" fmla="*/ 1 w 3"/>
                        <a:gd name="T67" fmla="*/ 1 h 5"/>
                        <a:gd name="T68" fmla="*/ 1 w 3"/>
                        <a:gd name="T69" fmla="*/ 1 h 5"/>
                        <a:gd name="T70" fmla="*/ 1 w 3"/>
                        <a:gd name="T71" fmla="*/ 1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2 h 5"/>
                        <a:gd name="T86" fmla="*/ 3 w 3"/>
                        <a:gd name="T87" fmla="*/ 2 h 5"/>
                        <a:gd name="T88" fmla="*/ 3 w 3"/>
                        <a:gd name="T89" fmla="*/ 2 h 5"/>
                        <a:gd name="T90" fmla="*/ 3 w 3"/>
                        <a:gd name="T91" fmla="*/ 4 h 5"/>
                        <a:gd name="T92" fmla="*/ 3 w 3"/>
                        <a:gd name="T93" fmla="*/ 4 h 5"/>
                        <a:gd name="T94" fmla="*/ 3 w 3"/>
                        <a:gd name="T95" fmla="*/ 4 h 5"/>
                        <a:gd name="T96" fmla="*/ 3 w 3"/>
                        <a:gd name="T97" fmla="*/ 4 h 5"/>
                        <a:gd name="T98" fmla="*/ 3 w 3"/>
                        <a:gd name="T99" fmla="*/ 5 h 5"/>
                        <a:gd name="T100" fmla="*/ 1 w 3"/>
                        <a:gd name="T101" fmla="*/ 5 h 5"/>
                        <a:gd name="T102" fmla="*/ 1 w 3"/>
                        <a:gd name="T103" fmla="*/ 5 h 5"/>
                        <a:gd name="T104" fmla="*/ 1 w 3"/>
                        <a:gd name="T105" fmla="*/ 5 h 5"/>
                        <a:gd name="T106" fmla="*/ 0 w 3"/>
                        <a:gd name="T107" fmla="*/ 4 h 5"/>
                        <a:gd name="T108" fmla="*/ 0 w 3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5"/>
                        <a:gd name="T167" fmla="*/ 3 w 3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8" name="Freeform 3815"/>
                    <p:cNvSpPr>
                      <a:spLocks/>
                    </p:cNvSpPr>
                    <p:nvPr/>
                  </p:nvSpPr>
                  <p:spPr bwMode="auto">
                    <a:xfrm>
                      <a:off x="1116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1 w 2"/>
                        <a:gd name="T27" fmla="*/ 2 h 5"/>
                        <a:gd name="T28" fmla="*/ 2 w 2"/>
                        <a:gd name="T29" fmla="*/ 2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1 w 2"/>
                        <a:gd name="T43" fmla="*/ 5 h 5"/>
                        <a:gd name="T44" fmla="*/ 1 w 2"/>
                        <a:gd name="T45" fmla="*/ 5 h 5"/>
                        <a:gd name="T46" fmla="*/ 1 w 2"/>
                        <a:gd name="T47" fmla="*/ 5 h 5"/>
                        <a:gd name="T48" fmla="*/ 0 w 2"/>
                        <a:gd name="T49" fmla="*/ 5 h 5"/>
                        <a:gd name="T50" fmla="*/ 0 w 2"/>
                        <a:gd name="T51" fmla="*/ 4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1 w 2"/>
                        <a:gd name="T79" fmla="*/ 2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1 w 2"/>
                        <a:gd name="T91" fmla="*/ 2 h 5"/>
                        <a:gd name="T92" fmla="*/ 1 w 2"/>
                        <a:gd name="T93" fmla="*/ 1 h 5"/>
                        <a:gd name="T94" fmla="*/ 1 w 2"/>
                        <a:gd name="T95" fmla="*/ 1 h 5"/>
                        <a:gd name="T96" fmla="*/ 1 w 2"/>
                        <a:gd name="T97" fmla="*/ 1 h 5"/>
                        <a:gd name="T98" fmla="*/ 1 w 2"/>
                        <a:gd name="T99" fmla="*/ 1 h 5"/>
                        <a:gd name="T100" fmla="*/ 1 w 2"/>
                        <a:gd name="T101" fmla="*/ 1 h 5"/>
                        <a:gd name="T102" fmla="*/ 1 w 2"/>
                        <a:gd name="T103" fmla="*/ 1 h 5"/>
                        <a:gd name="T104" fmla="*/ 1 w 2"/>
                        <a:gd name="T105" fmla="*/ 0 h 5"/>
                        <a:gd name="T106" fmla="*/ 1 w 2"/>
                        <a:gd name="T107" fmla="*/ 0 h 5"/>
                        <a:gd name="T108" fmla="*/ 1 w 2"/>
                        <a:gd name="T109" fmla="*/ 0 h 5"/>
                        <a:gd name="T110" fmla="*/ 0 w 2"/>
                        <a:gd name="T111" fmla="*/ 1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59" name="Freeform 3816"/>
                    <p:cNvSpPr>
                      <a:spLocks/>
                    </p:cNvSpPr>
                    <p:nvPr/>
                  </p:nvSpPr>
                  <p:spPr bwMode="auto">
                    <a:xfrm>
                      <a:off x="1121" y="379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0" name="Freeform 3817"/>
                    <p:cNvSpPr>
                      <a:spLocks/>
                    </p:cNvSpPr>
                    <p:nvPr/>
                  </p:nvSpPr>
                  <p:spPr bwMode="auto">
                    <a:xfrm>
                      <a:off x="1123" y="379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1" name="Freeform 38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26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1 w 3"/>
                        <a:gd name="T51" fmla="*/ 2 h 5"/>
                        <a:gd name="T52" fmla="*/ 1 w 3"/>
                        <a:gd name="T53" fmla="*/ 2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2 h 5"/>
                        <a:gd name="T74" fmla="*/ 2 w 3"/>
                        <a:gd name="T75" fmla="*/ 2 h 5"/>
                        <a:gd name="T76" fmla="*/ 2 w 3"/>
                        <a:gd name="T77" fmla="*/ 1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0 h 5"/>
                        <a:gd name="T86" fmla="*/ 1 w 3"/>
                        <a:gd name="T87" fmla="*/ 0 h 5"/>
                        <a:gd name="T88" fmla="*/ 1 w 3"/>
                        <a:gd name="T89" fmla="*/ 0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2" name="Freeform 3819"/>
                    <p:cNvSpPr>
                      <a:spLocks/>
                    </p:cNvSpPr>
                    <p:nvPr/>
                  </p:nvSpPr>
                  <p:spPr bwMode="auto">
                    <a:xfrm>
                      <a:off x="1129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3" name="Freeform 3820"/>
                    <p:cNvSpPr>
                      <a:spLocks/>
                    </p:cNvSpPr>
                    <p:nvPr/>
                  </p:nvSpPr>
                  <p:spPr bwMode="auto">
                    <a:xfrm>
                      <a:off x="1132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4" name="Rectangle 382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34" y="3793"/>
                      <a:ext cx="1" cy="2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5" name="Freeform 3822"/>
                    <p:cNvSpPr>
                      <a:spLocks/>
                    </p:cNvSpPr>
                    <p:nvPr/>
                  </p:nvSpPr>
                  <p:spPr bwMode="auto">
                    <a:xfrm>
                      <a:off x="1137" y="379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566" name="Freeform 3823"/>
                    <p:cNvSpPr>
                      <a:spLocks/>
                    </p:cNvSpPr>
                    <p:nvPr/>
                  </p:nvSpPr>
                  <p:spPr bwMode="auto">
                    <a:xfrm>
                      <a:off x="1140" y="379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3" name="Group 4025"/>
                  <p:cNvGrpSpPr>
                    <a:grpSpLocks/>
                  </p:cNvGrpSpPr>
                  <p:nvPr/>
                </p:nvGrpSpPr>
                <p:grpSpPr bwMode="auto">
                  <a:xfrm>
                    <a:off x="656" y="3531"/>
                    <a:ext cx="528" cy="266"/>
                    <a:chOff x="656" y="3531"/>
                    <a:chExt cx="528" cy="266"/>
                  </a:xfrm>
                </p:grpSpPr>
                <p:sp>
                  <p:nvSpPr>
                    <p:cNvPr id="1167" name="Freeform 3825"/>
                    <p:cNvSpPr>
                      <a:spLocks/>
                    </p:cNvSpPr>
                    <p:nvPr/>
                  </p:nvSpPr>
                  <p:spPr bwMode="auto">
                    <a:xfrm>
                      <a:off x="1143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8" name="Freeform 3826"/>
                    <p:cNvSpPr>
                      <a:spLocks/>
                    </p:cNvSpPr>
                    <p:nvPr/>
                  </p:nvSpPr>
                  <p:spPr bwMode="auto">
                    <a:xfrm>
                      <a:off x="1145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9" name="Freeform 3827"/>
                    <p:cNvSpPr>
                      <a:spLocks/>
                    </p:cNvSpPr>
                    <p:nvPr/>
                  </p:nvSpPr>
                  <p:spPr bwMode="auto">
                    <a:xfrm>
                      <a:off x="1149" y="379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2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0" name="Freeform 38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50" y="3792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0 h 4"/>
                        <a:gd name="T8" fmla="*/ 1 w 1"/>
                        <a:gd name="T9" fmla="*/ 0 h 4"/>
                        <a:gd name="T10" fmla="*/ 1 w 1"/>
                        <a:gd name="T11" fmla="*/ 0 h 4"/>
                        <a:gd name="T12" fmla="*/ 1 w 1"/>
                        <a:gd name="T13" fmla="*/ 1 h 4"/>
                        <a:gd name="T14" fmla="*/ 1 w 1"/>
                        <a:gd name="T15" fmla="*/ 1 h 4"/>
                        <a:gd name="T16" fmla="*/ 1 w 1"/>
                        <a:gd name="T17" fmla="*/ 1 h 4"/>
                        <a:gd name="T18" fmla="*/ 1 w 1"/>
                        <a:gd name="T19" fmla="*/ 1 h 4"/>
                        <a:gd name="T20" fmla="*/ 1 w 1"/>
                        <a:gd name="T21" fmla="*/ 1 h 4"/>
                        <a:gd name="T22" fmla="*/ 1 w 1"/>
                        <a:gd name="T23" fmla="*/ 0 h 4"/>
                        <a:gd name="T24" fmla="*/ 0 w 1"/>
                        <a:gd name="T25" fmla="*/ 0 h 4"/>
                        <a:gd name="T26" fmla="*/ 1 w 1"/>
                        <a:gd name="T27" fmla="*/ 0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3 h 4"/>
                        <a:gd name="T36" fmla="*/ 1 w 1"/>
                        <a:gd name="T37" fmla="*/ 3 h 4"/>
                        <a:gd name="T38" fmla="*/ 1 w 1"/>
                        <a:gd name="T39" fmla="*/ 3 h 4"/>
                        <a:gd name="T40" fmla="*/ 1 w 1"/>
                        <a:gd name="T41" fmla="*/ 3 h 4"/>
                        <a:gd name="T42" fmla="*/ 1 w 1"/>
                        <a:gd name="T43" fmla="*/ 3 h 4"/>
                        <a:gd name="T44" fmla="*/ 1 w 1"/>
                        <a:gd name="T45" fmla="*/ 4 h 4"/>
                        <a:gd name="T46" fmla="*/ 1 w 1"/>
                        <a:gd name="T47" fmla="*/ 4 h 4"/>
                        <a:gd name="T48" fmla="*/ 1 w 1"/>
                        <a:gd name="T49" fmla="*/ 4 h 4"/>
                        <a:gd name="T50" fmla="*/ 1 w 1"/>
                        <a:gd name="T51" fmla="*/ 4 h 4"/>
                        <a:gd name="T52" fmla="*/ 1 w 1"/>
                        <a:gd name="T53" fmla="*/ 4 h 4"/>
                        <a:gd name="T54" fmla="*/ 1 w 1"/>
                        <a:gd name="T55" fmla="*/ 4 h 4"/>
                        <a:gd name="T56" fmla="*/ 1 w 1"/>
                        <a:gd name="T57" fmla="*/ 4 h 4"/>
                        <a:gd name="T58" fmla="*/ 0 w 1"/>
                        <a:gd name="T59" fmla="*/ 3 h 4"/>
                        <a:gd name="T60" fmla="*/ 1 w 1"/>
                        <a:gd name="T61" fmla="*/ 3 h 4"/>
                        <a:gd name="T62" fmla="*/ 1 w 1"/>
                        <a:gd name="T63" fmla="*/ 3 h 4"/>
                        <a:gd name="T64" fmla="*/ 1 w 1"/>
                        <a:gd name="T65" fmla="*/ 3 h 4"/>
                        <a:gd name="T66" fmla="*/ 1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1" name="Freeform 3829"/>
                    <p:cNvSpPr>
                      <a:spLocks/>
                    </p:cNvSpPr>
                    <p:nvPr/>
                  </p:nvSpPr>
                  <p:spPr bwMode="auto">
                    <a:xfrm>
                      <a:off x="1154" y="3792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3 h 3"/>
                        <a:gd name="T2" fmla="*/ 3 w 3"/>
                        <a:gd name="T3" fmla="*/ 3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0 w 3"/>
                        <a:gd name="T13" fmla="*/ 1 h 3"/>
                        <a:gd name="T14" fmla="*/ 3 w 3"/>
                        <a:gd name="T15" fmla="*/ 3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3"/>
                        <a:gd name="T26" fmla="*/ 3 w 3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3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0" y="1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2" name="Freeform 38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58" y="379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2 w 4"/>
                        <a:gd name="T51" fmla="*/ 2 h 5"/>
                        <a:gd name="T52" fmla="*/ 2 w 4"/>
                        <a:gd name="T53" fmla="*/ 2 h 5"/>
                        <a:gd name="T54" fmla="*/ 2 w 4"/>
                        <a:gd name="T55" fmla="*/ 4 h 5"/>
                        <a:gd name="T56" fmla="*/ 2 w 4"/>
                        <a:gd name="T57" fmla="*/ 4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3 w 4"/>
                        <a:gd name="T63" fmla="*/ 4 h 5"/>
                        <a:gd name="T64" fmla="*/ 3 w 4"/>
                        <a:gd name="T65" fmla="*/ 4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2 h 5"/>
                        <a:gd name="T74" fmla="*/ 3 w 4"/>
                        <a:gd name="T75" fmla="*/ 2 h 5"/>
                        <a:gd name="T76" fmla="*/ 3 w 4"/>
                        <a:gd name="T77" fmla="*/ 1 h 5"/>
                        <a:gd name="T78" fmla="*/ 3 w 4"/>
                        <a:gd name="T79" fmla="*/ 1 h 5"/>
                        <a:gd name="T80" fmla="*/ 3 w 4"/>
                        <a:gd name="T81" fmla="*/ 1 h 5"/>
                        <a:gd name="T82" fmla="*/ 3 w 4"/>
                        <a:gd name="T83" fmla="*/ 1 h 5"/>
                        <a:gd name="T84" fmla="*/ 3 w 4"/>
                        <a:gd name="T85" fmla="*/ 0 h 5"/>
                        <a:gd name="T86" fmla="*/ 3 w 4"/>
                        <a:gd name="T87" fmla="*/ 0 h 5"/>
                        <a:gd name="T88" fmla="*/ 2 w 4"/>
                        <a:gd name="T89" fmla="*/ 0 h 5"/>
                        <a:gd name="T90" fmla="*/ 2 w 4"/>
                        <a:gd name="T91" fmla="*/ 1 h 5"/>
                        <a:gd name="T92" fmla="*/ 2 w 4"/>
                        <a:gd name="T93" fmla="*/ 1 h 5"/>
                        <a:gd name="T94" fmla="*/ 2 w 4"/>
                        <a:gd name="T95" fmla="*/ 1 h 5"/>
                        <a:gd name="T96" fmla="*/ 2 w 4"/>
                        <a:gd name="T97" fmla="*/ 1 h 5"/>
                        <a:gd name="T98" fmla="*/ 2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3" name="Freeform 3831"/>
                    <p:cNvSpPr>
                      <a:spLocks/>
                    </p:cNvSpPr>
                    <p:nvPr/>
                  </p:nvSpPr>
                  <p:spPr bwMode="auto">
                    <a:xfrm>
                      <a:off x="1162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4" name="Freeform 3832"/>
                    <p:cNvSpPr>
                      <a:spLocks/>
                    </p:cNvSpPr>
                    <p:nvPr/>
                  </p:nvSpPr>
                  <p:spPr bwMode="auto">
                    <a:xfrm>
                      <a:off x="1164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5" name="Freeform 383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67" y="379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2 h 5"/>
                        <a:gd name="T74" fmla="*/ 2 w 4"/>
                        <a:gd name="T75" fmla="*/ 2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0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6" name="Freeform 3834"/>
                    <p:cNvSpPr>
                      <a:spLocks/>
                    </p:cNvSpPr>
                    <p:nvPr/>
                  </p:nvSpPr>
                  <p:spPr bwMode="auto">
                    <a:xfrm>
                      <a:off x="1171" y="379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7" name="Freeform 383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73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w 2"/>
                        <a:gd name="T51" fmla="*/ 2 h 5"/>
                        <a:gd name="T52" fmla="*/ 0 w 2"/>
                        <a:gd name="T53" fmla="*/ 2 h 5"/>
                        <a:gd name="T54" fmla="*/ 0 w 2"/>
                        <a:gd name="T55" fmla="*/ 4 h 5"/>
                        <a:gd name="T56" fmla="*/ 1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1 w 2"/>
                        <a:gd name="T65" fmla="*/ 4 h 5"/>
                        <a:gd name="T66" fmla="*/ 2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2 h 5"/>
                        <a:gd name="T74" fmla="*/ 2 w 2"/>
                        <a:gd name="T75" fmla="*/ 2 h 5"/>
                        <a:gd name="T76" fmla="*/ 2 w 2"/>
                        <a:gd name="T77" fmla="*/ 1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2 w 2"/>
                        <a:gd name="T83" fmla="*/ 1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1 w 2"/>
                        <a:gd name="T89" fmla="*/ 0 h 5"/>
                        <a:gd name="T90" fmla="*/ 1 w 2"/>
                        <a:gd name="T91" fmla="*/ 1 h 5"/>
                        <a:gd name="T92" fmla="*/ 1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1 h 5"/>
                        <a:gd name="T98" fmla="*/ 0 w 2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8" name="Freeform 3836"/>
                    <p:cNvSpPr>
                      <a:spLocks/>
                    </p:cNvSpPr>
                    <p:nvPr/>
                  </p:nvSpPr>
                  <p:spPr bwMode="auto">
                    <a:xfrm>
                      <a:off x="1177" y="379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79" name="Freeform 3837"/>
                    <p:cNvSpPr>
                      <a:spLocks/>
                    </p:cNvSpPr>
                    <p:nvPr/>
                  </p:nvSpPr>
                  <p:spPr bwMode="auto">
                    <a:xfrm>
                      <a:off x="1178" y="3791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2 w 3"/>
                        <a:gd name="T25" fmla="*/ 1 h 5"/>
                        <a:gd name="T26" fmla="*/ 2 w 3"/>
                        <a:gd name="T27" fmla="*/ 2 h 5"/>
                        <a:gd name="T28" fmla="*/ 2 w 3"/>
                        <a:gd name="T29" fmla="*/ 2 h 5"/>
                        <a:gd name="T30" fmla="*/ 2 w 3"/>
                        <a:gd name="T31" fmla="*/ 2 h 5"/>
                        <a:gd name="T32" fmla="*/ 2 w 3"/>
                        <a:gd name="T33" fmla="*/ 2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2 w 3"/>
                        <a:gd name="T39" fmla="*/ 4 h 5"/>
                        <a:gd name="T40" fmla="*/ 2 w 3"/>
                        <a:gd name="T41" fmla="*/ 4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4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2 w 3"/>
                        <a:gd name="T91" fmla="*/ 2 h 5"/>
                        <a:gd name="T92" fmla="*/ 2 w 3"/>
                        <a:gd name="T93" fmla="*/ 1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0 h 5"/>
                        <a:gd name="T106" fmla="*/ 1 w 3"/>
                        <a:gd name="T107" fmla="*/ 0 h 5"/>
                        <a:gd name="T108" fmla="*/ 1 w 3"/>
                        <a:gd name="T109" fmla="*/ 0 h 5"/>
                        <a:gd name="T110" fmla="*/ 1 w 3"/>
                        <a:gd name="T111" fmla="*/ 1 h 5"/>
                        <a:gd name="T112" fmla="*/ 1 w 3"/>
                        <a:gd name="T113" fmla="*/ 1 h 5"/>
                        <a:gd name="T114" fmla="*/ 1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0" name="Freeform 383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1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w 3"/>
                        <a:gd name="T51" fmla="*/ 2 h 5"/>
                        <a:gd name="T52" fmla="*/ 0 w 3"/>
                        <a:gd name="T53" fmla="*/ 2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2 w 3"/>
                        <a:gd name="T59" fmla="*/ 4 h 5"/>
                        <a:gd name="T60" fmla="*/ 2 w 3"/>
                        <a:gd name="T61" fmla="*/ 4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3 w 3"/>
                        <a:gd name="T67" fmla="*/ 4 h 5"/>
                        <a:gd name="T68" fmla="*/ 3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1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1 h 5"/>
                        <a:gd name="T84" fmla="*/ 2 w 3"/>
                        <a:gd name="T85" fmla="*/ 0 h 5"/>
                        <a:gd name="T86" fmla="*/ 2 w 3"/>
                        <a:gd name="T87" fmla="*/ 0 h 5"/>
                        <a:gd name="T88" fmla="*/ 2 w 3"/>
                        <a:gd name="T89" fmla="*/ 0 h 5"/>
                        <a:gd name="T90" fmla="*/ 2 w 3"/>
                        <a:gd name="T91" fmla="*/ 1 h 5"/>
                        <a:gd name="T92" fmla="*/ 0 w 3"/>
                        <a:gd name="T93" fmla="*/ 1 h 5"/>
                        <a:gd name="T94" fmla="*/ 0 w 3"/>
                        <a:gd name="T95" fmla="*/ 1 h 5"/>
                        <a:gd name="T96" fmla="*/ 0 w 3"/>
                        <a:gd name="T97" fmla="*/ 1 h 5"/>
                        <a:gd name="T98" fmla="*/ 0 w 3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1" name="Freeform 3839"/>
                    <p:cNvSpPr>
                      <a:spLocks/>
                    </p:cNvSpPr>
                    <p:nvPr/>
                  </p:nvSpPr>
                  <p:spPr bwMode="auto">
                    <a:xfrm>
                      <a:off x="1112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4 h 5"/>
                        <a:gd name="T2" fmla="*/ 0 w 3"/>
                        <a:gd name="T3" fmla="*/ 4 h 5"/>
                        <a:gd name="T4" fmla="*/ 1 w 3"/>
                        <a:gd name="T5" fmla="*/ 4 h 5"/>
                        <a:gd name="T6" fmla="*/ 1 w 3"/>
                        <a:gd name="T7" fmla="*/ 4 h 5"/>
                        <a:gd name="T8" fmla="*/ 1 w 3"/>
                        <a:gd name="T9" fmla="*/ 4 h 5"/>
                        <a:gd name="T10" fmla="*/ 1 w 3"/>
                        <a:gd name="T11" fmla="*/ 4 h 5"/>
                        <a:gd name="T12" fmla="*/ 3 w 3"/>
                        <a:gd name="T13" fmla="*/ 4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2 h 5"/>
                        <a:gd name="T24" fmla="*/ 1 w 3"/>
                        <a:gd name="T25" fmla="*/ 2 h 5"/>
                        <a:gd name="T26" fmla="*/ 1 w 3"/>
                        <a:gd name="T27" fmla="*/ 2 h 5"/>
                        <a:gd name="T28" fmla="*/ 1 w 3"/>
                        <a:gd name="T29" fmla="*/ 2 h 5"/>
                        <a:gd name="T30" fmla="*/ 0 w 3"/>
                        <a:gd name="T31" fmla="*/ 1 h 5"/>
                        <a:gd name="T32" fmla="*/ 0 w 3"/>
                        <a:gd name="T33" fmla="*/ 1 h 5"/>
                        <a:gd name="T34" fmla="*/ 0 w 3"/>
                        <a:gd name="T35" fmla="*/ 1 h 5"/>
                        <a:gd name="T36" fmla="*/ 0 w 3"/>
                        <a:gd name="T37" fmla="*/ 1 h 5"/>
                        <a:gd name="T38" fmla="*/ 0 w 3"/>
                        <a:gd name="T39" fmla="*/ 1 h 5"/>
                        <a:gd name="T40" fmla="*/ 1 w 3"/>
                        <a:gd name="T41" fmla="*/ 0 h 5"/>
                        <a:gd name="T42" fmla="*/ 1 w 3"/>
                        <a:gd name="T43" fmla="*/ 0 h 5"/>
                        <a:gd name="T44" fmla="*/ 1 w 3"/>
                        <a:gd name="T45" fmla="*/ 0 h 5"/>
                        <a:gd name="T46" fmla="*/ 1 w 3"/>
                        <a:gd name="T47" fmla="*/ 0 h 5"/>
                        <a:gd name="T48" fmla="*/ 1 w 3"/>
                        <a:gd name="T49" fmla="*/ 0 h 5"/>
                        <a:gd name="T50" fmla="*/ 3 w 3"/>
                        <a:gd name="T51" fmla="*/ 0 h 5"/>
                        <a:gd name="T52" fmla="*/ 3 w 3"/>
                        <a:gd name="T53" fmla="*/ 0 h 5"/>
                        <a:gd name="T54" fmla="*/ 3 w 3"/>
                        <a:gd name="T55" fmla="*/ 1 h 5"/>
                        <a:gd name="T56" fmla="*/ 3 w 3"/>
                        <a:gd name="T57" fmla="*/ 1 h 5"/>
                        <a:gd name="T58" fmla="*/ 3 w 3"/>
                        <a:gd name="T59" fmla="*/ 1 h 5"/>
                        <a:gd name="T60" fmla="*/ 1 w 3"/>
                        <a:gd name="T61" fmla="*/ 1 h 5"/>
                        <a:gd name="T62" fmla="*/ 1 w 3"/>
                        <a:gd name="T63" fmla="*/ 0 h 5"/>
                        <a:gd name="T64" fmla="*/ 1 w 3"/>
                        <a:gd name="T65" fmla="*/ 0 h 5"/>
                        <a:gd name="T66" fmla="*/ 1 w 3"/>
                        <a:gd name="T67" fmla="*/ 1 h 5"/>
                        <a:gd name="T68" fmla="*/ 1 w 3"/>
                        <a:gd name="T69" fmla="*/ 1 h 5"/>
                        <a:gd name="T70" fmla="*/ 1 w 3"/>
                        <a:gd name="T71" fmla="*/ 1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1 h 5"/>
                        <a:gd name="T84" fmla="*/ 1 w 3"/>
                        <a:gd name="T85" fmla="*/ 2 h 5"/>
                        <a:gd name="T86" fmla="*/ 3 w 3"/>
                        <a:gd name="T87" fmla="*/ 2 h 5"/>
                        <a:gd name="T88" fmla="*/ 3 w 3"/>
                        <a:gd name="T89" fmla="*/ 2 h 5"/>
                        <a:gd name="T90" fmla="*/ 3 w 3"/>
                        <a:gd name="T91" fmla="*/ 4 h 5"/>
                        <a:gd name="T92" fmla="*/ 3 w 3"/>
                        <a:gd name="T93" fmla="*/ 4 h 5"/>
                        <a:gd name="T94" fmla="*/ 3 w 3"/>
                        <a:gd name="T95" fmla="*/ 4 h 5"/>
                        <a:gd name="T96" fmla="*/ 3 w 3"/>
                        <a:gd name="T97" fmla="*/ 4 h 5"/>
                        <a:gd name="T98" fmla="*/ 3 w 3"/>
                        <a:gd name="T99" fmla="*/ 5 h 5"/>
                        <a:gd name="T100" fmla="*/ 1 w 3"/>
                        <a:gd name="T101" fmla="*/ 5 h 5"/>
                        <a:gd name="T102" fmla="*/ 1 w 3"/>
                        <a:gd name="T103" fmla="*/ 5 h 5"/>
                        <a:gd name="T104" fmla="*/ 1 w 3"/>
                        <a:gd name="T105" fmla="*/ 5 h 5"/>
                        <a:gd name="T106" fmla="*/ 0 w 3"/>
                        <a:gd name="T107" fmla="*/ 4 h 5"/>
                        <a:gd name="T108" fmla="*/ 0 w 3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5"/>
                        <a:gd name="T167" fmla="*/ 3 w 3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2" name="Freeform 3840"/>
                    <p:cNvSpPr>
                      <a:spLocks/>
                    </p:cNvSpPr>
                    <p:nvPr/>
                  </p:nvSpPr>
                  <p:spPr bwMode="auto">
                    <a:xfrm>
                      <a:off x="1116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0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1 h 5"/>
                        <a:gd name="T26" fmla="*/ 1 w 2"/>
                        <a:gd name="T27" fmla="*/ 2 h 5"/>
                        <a:gd name="T28" fmla="*/ 2 w 2"/>
                        <a:gd name="T29" fmla="*/ 2 h 5"/>
                        <a:gd name="T30" fmla="*/ 2 w 2"/>
                        <a:gd name="T31" fmla="*/ 2 h 5"/>
                        <a:gd name="T32" fmla="*/ 2 w 2"/>
                        <a:gd name="T33" fmla="*/ 2 h 5"/>
                        <a:gd name="T34" fmla="*/ 2 w 2"/>
                        <a:gd name="T35" fmla="*/ 4 h 5"/>
                        <a:gd name="T36" fmla="*/ 2 w 2"/>
                        <a:gd name="T37" fmla="*/ 4 h 5"/>
                        <a:gd name="T38" fmla="*/ 2 w 2"/>
                        <a:gd name="T39" fmla="*/ 4 h 5"/>
                        <a:gd name="T40" fmla="*/ 2 w 2"/>
                        <a:gd name="T41" fmla="*/ 4 h 5"/>
                        <a:gd name="T42" fmla="*/ 1 w 2"/>
                        <a:gd name="T43" fmla="*/ 5 h 5"/>
                        <a:gd name="T44" fmla="*/ 1 w 2"/>
                        <a:gd name="T45" fmla="*/ 5 h 5"/>
                        <a:gd name="T46" fmla="*/ 1 w 2"/>
                        <a:gd name="T47" fmla="*/ 5 h 5"/>
                        <a:gd name="T48" fmla="*/ 0 w 2"/>
                        <a:gd name="T49" fmla="*/ 5 h 5"/>
                        <a:gd name="T50" fmla="*/ 0 w 2"/>
                        <a:gd name="T51" fmla="*/ 4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4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2 h 5"/>
                        <a:gd name="T76" fmla="*/ 2 w 2"/>
                        <a:gd name="T77" fmla="*/ 2 h 5"/>
                        <a:gd name="T78" fmla="*/ 1 w 2"/>
                        <a:gd name="T79" fmla="*/ 2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1 w 2"/>
                        <a:gd name="T87" fmla="*/ 2 h 5"/>
                        <a:gd name="T88" fmla="*/ 1 w 2"/>
                        <a:gd name="T89" fmla="*/ 2 h 5"/>
                        <a:gd name="T90" fmla="*/ 1 w 2"/>
                        <a:gd name="T91" fmla="*/ 2 h 5"/>
                        <a:gd name="T92" fmla="*/ 1 w 2"/>
                        <a:gd name="T93" fmla="*/ 1 h 5"/>
                        <a:gd name="T94" fmla="*/ 1 w 2"/>
                        <a:gd name="T95" fmla="*/ 1 h 5"/>
                        <a:gd name="T96" fmla="*/ 1 w 2"/>
                        <a:gd name="T97" fmla="*/ 1 h 5"/>
                        <a:gd name="T98" fmla="*/ 1 w 2"/>
                        <a:gd name="T99" fmla="*/ 1 h 5"/>
                        <a:gd name="T100" fmla="*/ 1 w 2"/>
                        <a:gd name="T101" fmla="*/ 1 h 5"/>
                        <a:gd name="T102" fmla="*/ 1 w 2"/>
                        <a:gd name="T103" fmla="*/ 1 h 5"/>
                        <a:gd name="T104" fmla="*/ 1 w 2"/>
                        <a:gd name="T105" fmla="*/ 0 h 5"/>
                        <a:gd name="T106" fmla="*/ 1 w 2"/>
                        <a:gd name="T107" fmla="*/ 0 h 5"/>
                        <a:gd name="T108" fmla="*/ 1 w 2"/>
                        <a:gd name="T109" fmla="*/ 0 h 5"/>
                        <a:gd name="T110" fmla="*/ 0 w 2"/>
                        <a:gd name="T111" fmla="*/ 1 h 5"/>
                        <a:gd name="T112" fmla="*/ 0 w 2"/>
                        <a:gd name="T113" fmla="*/ 1 h 5"/>
                        <a:gd name="T114" fmla="*/ 0 w 2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2"/>
                        <a:gd name="T175" fmla="*/ 0 h 5"/>
                        <a:gd name="T176" fmla="*/ 2 w 2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3" name="Freeform 3841"/>
                    <p:cNvSpPr>
                      <a:spLocks/>
                    </p:cNvSpPr>
                    <p:nvPr/>
                  </p:nvSpPr>
                  <p:spPr bwMode="auto">
                    <a:xfrm>
                      <a:off x="1121" y="379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2 h 6"/>
                        <a:gd name="T12" fmla="*/ 1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2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4" name="Freeform 3842"/>
                    <p:cNvSpPr>
                      <a:spLocks/>
                    </p:cNvSpPr>
                    <p:nvPr/>
                  </p:nvSpPr>
                  <p:spPr bwMode="auto">
                    <a:xfrm>
                      <a:off x="1123" y="379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5" name="Freeform 3843"/>
                    <p:cNvSpPr>
                      <a:spLocks/>
                    </p:cNvSpPr>
                    <p:nvPr/>
                  </p:nvSpPr>
                  <p:spPr bwMode="auto">
                    <a:xfrm>
                      <a:off x="1126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6" name="Freeform 3844"/>
                    <p:cNvSpPr>
                      <a:spLocks/>
                    </p:cNvSpPr>
                    <p:nvPr/>
                  </p:nvSpPr>
                  <p:spPr bwMode="auto">
                    <a:xfrm>
                      <a:off x="1127" y="379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7" name="Freeform 3845"/>
                    <p:cNvSpPr>
                      <a:spLocks/>
                    </p:cNvSpPr>
                    <p:nvPr/>
                  </p:nvSpPr>
                  <p:spPr bwMode="auto">
                    <a:xfrm>
                      <a:off x="1129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8" name="Freeform 3846"/>
                    <p:cNvSpPr>
                      <a:spLocks/>
                    </p:cNvSpPr>
                    <p:nvPr/>
                  </p:nvSpPr>
                  <p:spPr bwMode="auto">
                    <a:xfrm>
                      <a:off x="1132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89" name="Rectangle 384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34" y="3793"/>
                      <a:ext cx="1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0" name="Freeform 3848"/>
                    <p:cNvSpPr>
                      <a:spLocks/>
                    </p:cNvSpPr>
                    <p:nvPr/>
                  </p:nvSpPr>
                  <p:spPr bwMode="auto">
                    <a:xfrm>
                      <a:off x="1137" y="3791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1" name="Freeform 3849"/>
                    <p:cNvSpPr>
                      <a:spLocks/>
                    </p:cNvSpPr>
                    <p:nvPr/>
                  </p:nvSpPr>
                  <p:spPr bwMode="auto">
                    <a:xfrm>
                      <a:off x="1140" y="379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2" name="Freeform 3850"/>
                    <p:cNvSpPr>
                      <a:spLocks/>
                    </p:cNvSpPr>
                    <p:nvPr/>
                  </p:nvSpPr>
                  <p:spPr bwMode="auto">
                    <a:xfrm>
                      <a:off x="1143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3" name="Freeform 3851"/>
                    <p:cNvSpPr>
                      <a:spLocks/>
                    </p:cNvSpPr>
                    <p:nvPr/>
                  </p:nvSpPr>
                  <p:spPr bwMode="auto">
                    <a:xfrm>
                      <a:off x="1145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4" name="Freeform 3852"/>
                    <p:cNvSpPr>
                      <a:spLocks/>
                    </p:cNvSpPr>
                    <p:nvPr/>
                  </p:nvSpPr>
                  <p:spPr bwMode="auto">
                    <a:xfrm>
                      <a:off x="1149" y="379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2 h 6"/>
                        <a:gd name="T30" fmla="*/ 0 w 1"/>
                        <a:gd name="T31" fmla="*/ 4 h 6"/>
                        <a:gd name="T32" fmla="*/ 0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5" name="Freeform 3853"/>
                    <p:cNvSpPr>
                      <a:spLocks/>
                    </p:cNvSpPr>
                    <p:nvPr/>
                  </p:nvSpPr>
                  <p:spPr bwMode="auto">
                    <a:xfrm>
                      <a:off x="1150" y="379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0 h 1"/>
                        <a:gd name="T24" fmla="*/ 0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6" name="Freeform 3854"/>
                    <p:cNvSpPr>
                      <a:spLocks/>
                    </p:cNvSpPr>
                    <p:nvPr/>
                  </p:nvSpPr>
                  <p:spPr bwMode="auto">
                    <a:xfrm>
                      <a:off x="1150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1 h 1"/>
                        <a:gd name="T12" fmla="*/ 1 w 1"/>
                        <a:gd name="T13" fmla="*/ 1 h 1"/>
                        <a:gd name="T14" fmla="*/ 1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0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7" name="Freeform 3855"/>
                    <p:cNvSpPr>
                      <a:spLocks/>
                    </p:cNvSpPr>
                    <p:nvPr/>
                  </p:nvSpPr>
                  <p:spPr bwMode="auto">
                    <a:xfrm>
                      <a:off x="1154" y="3792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3 h 3"/>
                        <a:gd name="T2" fmla="*/ 3 w 3"/>
                        <a:gd name="T3" fmla="*/ 3 h 3"/>
                        <a:gd name="T4" fmla="*/ 0 w 3"/>
                        <a:gd name="T5" fmla="*/ 1 h 3"/>
                        <a:gd name="T6" fmla="*/ 0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0 w 3"/>
                        <a:gd name="T13" fmla="*/ 1 h 3"/>
                        <a:gd name="T14" fmla="*/ 3 w 3"/>
                        <a:gd name="T15" fmla="*/ 3 h 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3"/>
                        <a:gd name="T26" fmla="*/ 3 w 3"/>
                        <a:gd name="T27" fmla="*/ 3 h 3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3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0" y="1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8" name="Freeform 3856"/>
                    <p:cNvSpPr>
                      <a:spLocks/>
                    </p:cNvSpPr>
                    <p:nvPr/>
                  </p:nvSpPr>
                  <p:spPr bwMode="auto">
                    <a:xfrm>
                      <a:off x="1158" y="379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2 w 4"/>
                        <a:gd name="T7" fmla="*/ 1 h 5"/>
                        <a:gd name="T8" fmla="*/ 2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0 h 5"/>
                        <a:gd name="T18" fmla="*/ 3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3 w 4"/>
                        <a:gd name="T31" fmla="*/ 4 h 5"/>
                        <a:gd name="T32" fmla="*/ 3 w 4"/>
                        <a:gd name="T33" fmla="*/ 5 h 5"/>
                        <a:gd name="T34" fmla="*/ 3 w 4"/>
                        <a:gd name="T35" fmla="*/ 5 h 5"/>
                        <a:gd name="T36" fmla="*/ 2 w 4"/>
                        <a:gd name="T37" fmla="*/ 5 h 5"/>
                        <a:gd name="T38" fmla="*/ 2 w 4"/>
                        <a:gd name="T39" fmla="*/ 5 h 5"/>
                        <a:gd name="T40" fmla="*/ 2 w 4"/>
                        <a:gd name="T41" fmla="*/ 5 h 5"/>
                        <a:gd name="T42" fmla="*/ 2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99" name="Freeform 3857"/>
                    <p:cNvSpPr>
                      <a:spLocks/>
                    </p:cNvSpPr>
                    <p:nvPr/>
                  </p:nvSpPr>
                  <p:spPr bwMode="auto">
                    <a:xfrm>
                      <a:off x="1160" y="379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2 h 4"/>
                        <a:gd name="T4" fmla="*/ 0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2 h 4"/>
                        <a:gd name="T24" fmla="*/ 1 w 1"/>
                        <a:gd name="T25" fmla="*/ 2 h 4"/>
                        <a:gd name="T26" fmla="*/ 1 w 1"/>
                        <a:gd name="T27" fmla="*/ 1 h 4"/>
                        <a:gd name="T28" fmla="*/ 1 w 1"/>
                        <a:gd name="T29" fmla="*/ 1 h 4"/>
                        <a:gd name="T30" fmla="*/ 1 w 1"/>
                        <a:gd name="T31" fmla="*/ 1 h 4"/>
                        <a:gd name="T32" fmla="*/ 1 w 1"/>
                        <a:gd name="T33" fmla="*/ 1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1 h 4"/>
                        <a:gd name="T42" fmla="*/ 0 w 1"/>
                        <a:gd name="T43" fmla="*/ 1 h 4"/>
                        <a:gd name="T44" fmla="*/ 0 w 1"/>
                        <a:gd name="T45" fmla="*/ 1 h 4"/>
                        <a:gd name="T46" fmla="*/ 0 w 1"/>
                        <a:gd name="T47" fmla="*/ 1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0" name="Freeform 3858"/>
                    <p:cNvSpPr>
                      <a:spLocks/>
                    </p:cNvSpPr>
                    <p:nvPr/>
                  </p:nvSpPr>
                  <p:spPr bwMode="auto">
                    <a:xfrm>
                      <a:off x="1162" y="3795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1" name="Freeform 3859"/>
                    <p:cNvSpPr>
                      <a:spLocks/>
                    </p:cNvSpPr>
                    <p:nvPr/>
                  </p:nvSpPr>
                  <p:spPr bwMode="auto">
                    <a:xfrm>
                      <a:off x="1164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2" name="Freeform 3860"/>
                    <p:cNvSpPr>
                      <a:spLocks/>
                    </p:cNvSpPr>
                    <p:nvPr/>
                  </p:nvSpPr>
                  <p:spPr bwMode="auto">
                    <a:xfrm>
                      <a:off x="1167" y="379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4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3" name="Freeform 3861"/>
                    <p:cNvSpPr>
                      <a:spLocks/>
                    </p:cNvSpPr>
                    <p:nvPr/>
                  </p:nvSpPr>
                  <p:spPr bwMode="auto">
                    <a:xfrm>
                      <a:off x="1167" y="379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1 w 2"/>
                        <a:gd name="T3" fmla="*/ 2 h 4"/>
                        <a:gd name="T4" fmla="*/ 1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1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4" name="Freeform 3862"/>
                    <p:cNvSpPr>
                      <a:spLocks/>
                    </p:cNvSpPr>
                    <p:nvPr/>
                  </p:nvSpPr>
                  <p:spPr bwMode="auto">
                    <a:xfrm>
                      <a:off x="1171" y="379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1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5" name="Freeform 3863"/>
                    <p:cNvSpPr>
                      <a:spLocks/>
                    </p:cNvSpPr>
                    <p:nvPr/>
                  </p:nvSpPr>
                  <p:spPr bwMode="auto">
                    <a:xfrm>
                      <a:off x="1173" y="3791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2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1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2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6" name="Freeform 3864"/>
                    <p:cNvSpPr>
                      <a:spLocks/>
                    </p:cNvSpPr>
                    <p:nvPr/>
                  </p:nvSpPr>
                  <p:spPr bwMode="auto">
                    <a:xfrm>
                      <a:off x="1173" y="379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7" name="Freeform 3865"/>
                    <p:cNvSpPr>
                      <a:spLocks/>
                    </p:cNvSpPr>
                    <p:nvPr/>
                  </p:nvSpPr>
                  <p:spPr bwMode="auto">
                    <a:xfrm>
                      <a:off x="1177" y="379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8" name="Freeform 3866"/>
                    <p:cNvSpPr>
                      <a:spLocks/>
                    </p:cNvSpPr>
                    <p:nvPr/>
                  </p:nvSpPr>
                  <p:spPr bwMode="auto">
                    <a:xfrm>
                      <a:off x="1178" y="3791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1 h 5"/>
                        <a:gd name="T24" fmla="*/ 2 w 3"/>
                        <a:gd name="T25" fmla="*/ 1 h 5"/>
                        <a:gd name="T26" fmla="*/ 2 w 3"/>
                        <a:gd name="T27" fmla="*/ 2 h 5"/>
                        <a:gd name="T28" fmla="*/ 2 w 3"/>
                        <a:gd name="T29" fmla="*/ 2 h 5"/>
                        <a:gd name="T30" fmla="*/ 2 w 3"/>
                        <a:gd name="T31" fmla="*/ 2 h 5"/>
                        <a:gd name="T32" fmla="*/ 2 w 3"/>
                        <a:gd name="T33" fmla="*/ 2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2 w 3"/>
                        <a:gd name="T39" fmla="*/ 4 h 5"/>
                        <a:gd name="T40" fmla="*/ 2 w 3"/>
                        <a:gd name="T41" fmla="*/ 4 h 5"/>
                        <a:gd name="T42" fmla="*/ 2 w 3"/>
                        <a:gd name="T43" fmla="*/ 5 h 5"/>
                        <a:gd name="T44" fmla="*/ 2 w 3"/>
                        <a:gd name="T45" fmla="*/ 5 h 5"/>
                        <a:gd name="T46" fmla="*/ 1 w 3"/>
                        <a:gd name="T47" fmla="*/ 5 h 5"/>
                        <a:gd name="T48" fmla="*/ 1 w 3"/>
                        <a:gd name="T49" fmla="*/ 5 h 5"/>
                        <a:gd name="T50" fmla="*/ 1 w 3"/>
                        <a:gd name="T51" fmla="*/ 4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4 h 5"/>
                        <a:gd name="T62" fmla="*/ 1 w 3"/>
                        <a:gd name="T63" fmla="*/ 4 h 5"/>
                        <a:gd name="T64" fmla="*/ 1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2 h 5"/>
                        <a:gd name="T76" fmla="*/ 2 w 3"/>
                        <a:gd name="T77" fmla="*/ 2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2 w 3"/>
                        <a:gd name="T91" fmla="*/ 2 h 5"/>
                        <a:gd name="T92" fmla="*/ 2 w 3"/>
                        <a:gd name="T93" fmla="*/ 1 h 5"/>
                        <a:gd name="T94" fmla="*/ 2 w 3"/>
                        <a:gd name="T95" fmla="*/ 1 h 5"/>
                        <a:gd name="T96" fmla="*/ 2 w 3"/>
                        <a:gd name="T97" fmla="*/ 1 h 5"/>
                        <a:gd name="T98" fmla="*/ 2 w 3"/>
                        <a:gd name="T99" fmla="*/ 1 h 5"/>
                        <a:gd name="T100" fmla="*/ 2 w 3"/>
                        <a:gd name="T101" fmla="*/ 1 h 5"/>
                        <a:gd name="T102" fmla="*/ 2 w 3"/>
                        <a:gd name="T103" fmla="*/ 1 h 5"/>
                        <a:gd name="T104" fmla="*/ 2 w 3"/>
                        <a:gd name="T105" fmla="*/ 0 h 5"/>
                        <a:gd name="T106" fmla="*/ 1 w 3"/>
                        <a:gd name="T107" fmla="*/ 0 h 5"/>
                        <a:gd name="T108" fmla="*/ 1 w 3"/>
                        <a:gd name="T109" fmla="*/ 0 h 5"/>
                        <a:gd name="T110" fmla="*/ 1 w 3"/>
                        <a:gd name="T111" fmla="*/ 1 h 5"/>
                        <a:gd name="T112" fmla="*/ 1 w 3"/>
                        <a:gd name="T113" fmla="*/ 1 h 5"/>
                        <a:gd name="T114" fmla="*/ 1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09" name="Freeform 3867"/>
                    <p:cNvSpPr>
                      <a:spLocks/>
                    </p:cNvSpPr>
                    <p:nvPr/>
                  </p:nvSpPr>
                  <p:spPr bwMode="auto">
                    <a:xfrm>
                      <a:off x="1181" y="3791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2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0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3 w 3"/>
                        <a:gd name="T31" fmla="*/ 4 h 5"/>
                        <a:gd name="T32" fmla="*/ 3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2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0" name="Freeform 3868"/>
                    <p:cNvSpPr>
                      <a:spLocks/>
                    </p:cNvSpPr>
                    <p:nvPr/>
                  </p:nvSpPr>
                  <p:spPr bwMode="auto">
                    <a:xfrm>
                      <a:off x="1181" y="379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3 w 3"/>
                        <a:gd name="T17" fmla="*/ 4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1 h 4"/>
                        <a:gd name="T28" fmla="*/ 3 w 3"/>
                        <a:gd name="T29" fmla="*/ 1 h 4"/>
                        <a:gd name="T30" fmla="*/ 3 w 3"/>
                        <a:gd name="T31" fmla="*/ 1 h 4"/>
                        <a:gd name="T32" fmla="*/ 3 w 3"/>
                        <a:gd name="T33" fmla="*/ 1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0 h 4"/>
                        <a:gd name="T40" fmla="*/ 2 w 3"/>
                        <a:gd name="T41" fmla="*/ 1 h 4"/>
                        <a:gd name="T42" fmla="*/ 0 w 3"/>
                        <a:gd name="T43" fmla="*/ 1 h 4"/>
                        <a:gd name="T44" fmla="*/ 0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1" name="Freeform 3869"/>
                    <p:cNvSpPr>
                      <a:spLocks/>
                    </p:cNvSpPr>
                    <p:nvPr/>
                  </p:nvSpPr>
                  <p:spPr bwMode="auto">
                    <a:xfrm>
                      <a:off x="888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2" name="Freeform 3870"/>
                    <p:cNvSpPr>
                      <a:spLocks/>
                    </p:cNvSpPr>
                    <p:nvPr/>
                  </p:nvSpPr>
                  <p:spPr bwMode="auto">
                    <a:xfrm>
                      <a:off x="891" y="35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3" name="Freeform 38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94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1 w 3"/>
                        <a:gd name="T3" fmla="*/ 2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1 w 3"/>
                        <a:gd name="T45" fmla="*/ 3 h 4"/>
                        <a:gd name="T46" fmla="*/ 1 w 3"/>
                        <a:gd name="T47" fmla="*/ 3 h 4"/>
                        <a:gd name="T48" fmla="*/ 0 w 3"/>
                        <a:gd name="T49" fmla="*/ 2 h 4"/>
                        <a:gd name="T50" fmla="*/ 1 w 3"/>
                        <a:gd name="T51" fmla="*/ 2 h 4"/>
                        <a:gd name="T52" fmla="*/ 1 w 3"/>
                        <a:gd name="T53" fmla="*/ 3 h 4"/>
                        <a:gd name="T54" fmla="*/ 1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2 w 3"/>
                        <a:gd name="T79" fmla="*/ 1 h 4"/>
                        <a:gd name="T80" fmla="*/ 2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1 w 3"/>
                        <a:gd name="T89" fmla="*/ 1 h 4"/>
                        <a:gd name="T90" fmla="*/ 1 w 3"/>
                        <a:gd name="T91" fmla="*/ 1 h 4"/>
                        <a:gd name="T92" fmla="*/ 1 w 3"/>
                        <a:gd name="T93" fmla="*/ 1 h 4"/>
                        <a:gd name="T94" fmla="*/ 1 w 3"/>
                        <a:gd name="T95" fmla="*/ 1 h 4"/>
                        <a:gd name="T96" fmla="*/ 1 w 3"/>
                        <a:gd name="T97" fmla="*/ 2 h 4"/>
                        <a:gd name="T98" fmla="*/ 1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4" name="Freeform 3872"/>
                    <p:cNvSpPr>
                      <a:spLocks/>
                    </p:cNvSpPr>
                    <p:nvPr/>
                  </p:nvSpPr>
                  <p:spPr bwMode="auto">
                    <a:xfrm>
                      <a:off x="900" y="353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4 h 6"/>
                        <a:gd name="T16" fmla="*/ 1 w 1"/>
                        <a:gd name="T17" fmla="*/ 4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5" name="Freeform 3873"/>
                    <p:cNvSpPr>
                      <a:spLocks/>
                    </p:cNvSpPr>
                    <p:nvPr/>
                  </p:nvSpPr>
                  <p:spPr bwMode="auto">
                    <a:xfrm>
                      <a:off x="902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1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6" name="Rectangle 38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05" y="3533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7" name="Freeform 38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07" y="353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3 h 4"/>
                        <a:gd name="T4" fmla="*/ 2 w 2"/>
                        <a:gd name="T5" fmla="*/ 3 h 4"/>
                        <a:gd name="T6" fmla="*/ 2 w 2"/>
                        <a:gd name="T7" fmla="*/ 4 h 4"/>
                        <a:gd name="T8" fmla="*/ 1 w 2"/>
                        <a:gd name="T9" fmla="*/ 4 h 4"/>
                        <a:gd name="T10" fmla="*/ 0 w 2"/>
                        <a:gd name="T11" fmla="*/ 3 h 4"/>
                        <a:gd name="T12" fmla="*/ 0 w 2"/>
                        <a:gd name="T13" fmla="*/ 3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1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2 h 4"/>
                        <a:gd name="T36" fmla="*/ 1 w 2"/>
                        <a:gd name="T37" fmla="*/ 1 h 4"/>
                        <a:gd name="T38" fmla="*/ 1 w 2"/>
                        <a:gd name="T39" fmla="*/ 1 h 4"/>
                        <a:gd name="T40" fmla="*/ 0 w 2"/>
                        <a:gd name="T41" fmla="*/ 1 h 4"/>
                        <a:gd name="T42" fmla="*/ 1 w 2"/>
                        <a:gd name="T43" fmla="*/ 2 h 4"/>
                        <a:gd name="T44" fmla="*/ 1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2 h 4"/>
                        <a:gd name="T50" fmla="*/ 2 w 2"/>
                        <a:gd name="T51" fmla="*/ 1 h 4"/>
                        <a:gd name="T52" fmla="*/ 2 w 2"/>
                        <a:gd name="T53" fmla="*/ 1 h 4"/>
                        <a:gd name="T54" fmla="*/ 1 w 2"/>
                        <a:gd name="T55" fmla="*/ 1 h 4"/>
                        <a:gd name="T56" fmla="*/ 1 w 2"/>
                        <a:gd name="T57" fmla="*/ 2 h 4"/>
                        <a:gd name="T58" fmla="*/ 0 w 2"/>
                        <a:gd name="T59" fmla="*/ 3 h 4"/>
                        <a:gd name="T60" fmla="*/ 0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8" name="Freeform 3876"/>
                    <p:cNvSpPr>
                      <a:spLocks/>
                    </p:cNvSpPr>
                    <p:nvPr/>
                  </p:nvSpPr>
                  <p:spPr bwMode="auto">
                    <a:xfrm>
                      <a:off x="911" y="353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19" name="Freeform 38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3" y="3532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1 h 3"/>
                        <a:gd name="T10" fmla="*/ 0 w 1"/>
                        <a:gd name="T11" fmla="*/ 1 h 3"/>
                        <a:gd name="T12" fmla="*/ 0 w 1"/>
                        <a:gd name="T13" fmla="*/ 1 h 3"/>
                        <a:gd name="T14" fmla="*/ 0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1 h 3"/>
                        <a:gd name="T24" fmla="*/ 0 w 1"/>
                        <a:gd name="T25" fmla="*/ 1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0 w 1"/>
                        <a:gd name="T39" fmla="*/ 2 h 3"/>
                        <a:gd name="T40" fmla="*/ 0 w 1"/>
                        <a:gd name="T41" fmla="*/ 3 h 3"/>
                        <a:gd name="T42" fmla="*/ 0 w 1"/>
                        <a:gd name="T43" fmla="*/ 3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3 h 3"/>
                        <a:gd name="T60" fmla="*/ 0 w 1"/>
                        <a:gd name="T61" fmla="*/ 3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0" name="Freeform 38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6" y="353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2 w 3"/>
                        <a:gd name="T11" fmla="*/ 3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3 h 4"/>
                        <a:gd name="T18" fmla="*/ 0 w 3"/>
                        <a:gd name="T19" fmla="*/ 3 h 4"/>
                        <a:gd name="T20" fmla="*/ 2 w 3"/>
                        <a:gd name="T21" fmla="*/ 0 h 4"/>
                        <a:gd name="T22" fmla="*/ 2 w 3"/>
                        <a:gd name="T23" fmla="*/ 3 h 4"/>
                        <a:gd name="T24" fmla="*/ 2 w 3"/>
                        <a:gd name="T25" fmla="*/ 1 h 4"/>
                        <a:gd name="T26" fmla="*/ 1 w 3"/>
                        <a:gd name="T27" fmla="*/ 3 h 4"/>
                        <a:gd name="T28" fmla="*/ 2 w 3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1" name="Freeform 38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19" y="3531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3 w 4"/>
                        <a:gd name="T23" fmla="*/ 3 h 4"/>
                        <a:gd name="T24" fmla="*/ 3 w 4"/>
                        <a:gd name="T25" fmla="*/ 1 h 4"/>
                        <a:gd name="T26" fmla="*/ 1 w 4"/>
                        <a:gd name="T27" fmla="*/ 3 h 4"/>
                        <a:gd name="T28" fmla="*/ 3 w 4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4"/>
                        <a:gd name="T47" fmla="*/ 4 w 4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2" name="Freeform 388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23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2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3" name="Freeform 388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26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0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0 w 3"/>
                        <a:gd name="T57" fmla="*/ 3 h 4"/>
                        <a:gd name="T58" fmla="*/ 0 w 3"/>
                        <a:gd name="T59" fmla="*/ 3 h 4"/>
                        <a:gd name="T60" fmla="*/ 2 w 3"/>
                        <a:gd name="T61" fmla="*/ 4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2 w 3"/>
                        <a:gd name="T89" fmla="*/ 1 h 4"/>
                        <a:gd name="T90" fmla="*/ 0 w 3"/>
                        <a:gd name="T91" fmla="*/ 1 h 4"/>
                        <a:gd name="T92" fmla="*/ 0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4" name="Freeform 38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29" y="35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4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1 w 4"/>
                        <a:gd name="T51" fmla="*/ 2 h 4"/>
                        <a:gd name="T52" fmla="*/ 1 w 4"/>
                        <a:gd name="T53" fmla="*/ 3 h 4"/>
                        <a:gd name="T54" fmla="*/ 1 w 4"/>
                        <a:gd name="T55" fmla="*/ 3 h 4"/>
                        <a:gd name="T56" fmla="*/ 1 w 4"/>
                        <a:gd name="T57" fmla="*/ 3 h 4"/>
                        <a:gd name="T58" fmla="*/ 1 w 4"/>
                        <a:gd name="T59" fmla="*/ 3 h 4"/>
                        <a:gd name="T60" fmla="*/ 1 w 4"/>
                        <a:gd name="T61" fmla="*/ 4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3 h 4"/>
                        <a:gd name="T70" fmla="*/ 2 w 4"/>
                        <a:gd name="T71" fmla="*/ 3 h 4"/>
                        <a:gd name="T72" fmla="*/ 4 w 4"/>
                        <a:gd name="T73" fmla="*/ 3 h 4"/>
                        <a:gd name="T74" fmla="*/ 4 w 4"/>
                        <a:gd name="T75" fmla="*/ 2 h 4"/>
                        <a:gd name="T76" fmla="*/ 4 w 4"/>
                        <a:gd name="T77" fmla="*/ 2 h 4"/>
                        <a:gd name="T78" fmla="*/ 2 w 4"/>
                        <a:gd name="T79" fmla="*/ 1 h 4"/>
                        <a:gd name="T80" fmla="*/ 2 w 4"/>
                        <a:gd name="T81" fmla="*/ 1 h 4"/>
                        <a:gd name="T82" fmla="*/ 2 w 4"/>
                        <a:gd name="T83" fmla="*/ 1 h 4"/>
                        <a:gd name="T84" fmla="*/ 2 w 4"/>
                        <a:gd name="T85" fmla="*/ 1 h 4"/>
                        <a:gd name="T86" fmla="*/ 2 w 4"/>
                        <a:gd name="T87" fmla="*/ 1 h 4"/>
                        <a:gd name="T88" fmla="*/ 1 w 4"/>
                        <a:gd name="T89" fmla="*/ 1 h 4"/>
                        <a:gd name="T90" fmla="*/ 1 w 4"/>
                        <a:gd name="T91" fmla="*/ 1 h 4"/>
                        <a:gd name="T92" fmla="*/ 1 w 4"/>
                        <a:gd name="T93" fmla="*/ 1 h 4"/>
                        <a:gd name="T94" fmla="*/ 1 w 4"/>
                        <a:gd name="T95" fmla="*/ 1 h 4"/>
                        <a:gd name="T96" fmla="*/ 1 w 4"/>
                        <a:gd name="T97" fmla="*/ 2 h 4"/>
                        <a:gd name="T98" fmla="*/ 1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4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5" name="Freeform 3883"/>
                    <p:cNvSpPr>
                      <a:spLocks/>
                    </p:cNvSpPr>
                    <p:nvPr/>
                  </p:nvSpPr>
                  <p:spPr bwMode="auto">
                    <a:xfrm>
                      <a:off x="933" y="353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1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6" name="Freeform 38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35" y="35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4 w 4"/>
                        <a:gd name="T3" fmla="*/ 3 h 4"/>
                        <a:gd name="T4" fmla="*/ 4 w 4"/>
                        <a:gd name="T5" fmla="*/ 3 h 4"/>
                        <a:gd name="T6" fmla="*/ 2 w 4"/>
                        <a:gd name="T7" fmla="*/ 4 h 4"/>
                        <a:gd name="T8" fmla="*/ 1 w 4"/>
                        <a:gd name="T9" fmla="*/ 4 h 4"/>
                        <a:gd name="T10" fmla="*/ 1 w 4"/>
                        <a:gd name="T11" fmla="*/ 3 h 4"/>
                        <a:gd name="T12" fmla="*/ 0 w 4"/>
                        <a:gd name="T13" fmla="*/ 3 h 4"/>
                        <a:gd name="T14" fmla="*/ 1 w 4"/>
                        <a:gd name="T15" fmla="*/ 2 h 4"/>
                        <a:gd name="T16" fmla="*/ 1 w 4"/>
                        <a:gd name="T17" fmla="*/ 2 h 4"/>
                        <a:gd name="T18" fmla="*/ 1 w 4"/>
                        <a:gd name="T19" fmla="*/ 1 h 4"/>
                        <a:gd name="T20" fmla="*/ 1 w 4"/>
                        <a:gd name="T21" fmla="*/ 1 h 4"/>
                        <a:gd name="T22" fmla="*/ 1 w 4"/>
                        <a:gd name="T23" fmla="*/ 1 h 4"/>
                        <a:gd name="T24" fmla="*/ 1 w 4"/>
                        <a:gd name="T25" fmla="*/ 0 h 4"/>
                        <a:gd name="T26" fmla="*/ 2 w 4"/>
                        <a:gd name="T27" fmla="*/ 0 h 4"/>
                        <a:gd name="T28" fmla="*/ 2 w 4"/>
                        <a:gd name="T29" fmla="*/ 1 h 4"/>
                        <a:gd name="T30" fmla="*/ 4 w 4"/>
                        <a:gd name="T31" fmla="*/ 1 h 4"/>
                        <a:gd name="T32" fmla="*/ 4 w 4"/>
                        <a:gd name="T33" fmla="*/ 1 h 4"/>
                        <a:gd name="T34" fmla="*/ 2 w 4"/>
                        <a:gd name="T35" fmla="*/ 2 h 4"/>
                        <a:gd name="T36" fmla="*/ 2 w 4"/>
                        <a:gd name="T37" fmla="*/ 1 h 4"/>
                        <a:gd name="T38" fmla="*/ 1 w 4"/>
                        <a:gd name="T39" fmla="*/ 1 h 4"/>
                        <a:gd name="T40" fmla="*/ 1 w 4"/>
                        <a:gd name="T41" fmla="*/ 1 h 4"/>
                        <a:gd name="T42" fmla="*/ 1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2 w 4"/>
                        <a:gd name="T49" fmla="*/ 2 h 4"/>
                        <a:gd name="T50" fmla="*/ 2 w 4"/>
                        <a:gd name="T51" fmla="*/ 1 h 4"/>
                        <a:gd name="T52" fmla="*/ 2 w 4"/>
                        <a:gd name="T53" fmla="*/ 1 h 4"/>
                        <a:gd name="T54" fmla="*/ 2 w 4"/>
                        <a:gd name="T55" fmla="*/ 1 h 4"/>
                        <a:gd name="T56" fmla="*/ 1 w 4"/>
                        <a:gd name="T57" fmla="*/ 2 h 4"/>
                        <a:gd name="T58" fmla="*/ 1 w 4"/>
                        <a:gd name="T59" fmla="*/ 3 h 4"/>
                        <a:gd name="T60" fmla="*/ 1 w 4"/>
                        <a:gd name="T61" fmla="*/ 3 h 4"/>
                        <a:gd name="T62" fmla="*/ 1 w 4"/>
                        <a:gd name="T63" fmla="*/ 3 h 4"/>
                        <a:gd name="T64" fmla="*/ 1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3 h 4"/>
                        <a:gd name="T70" fmla="*/ 2 w 4"/>
                        <a:gd name="T71" fmla="*/ 3 h 4"/>
                        <a:gd name="T72" fmla="*/ 2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close/>
                          <a:moveTo>
                            <a:pt x="2" y="1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7" name="Freeform 3885"/>
                    <p:cNvSpPr>
                      <a:spLocks/>
                    </p:cNvSpPr>
                    <p:nvPr/>
                  </p:nvSpPr>
                  <p:spPr bwMode="auto">
                    <a:xfrm>
                      <a:off x="939" y="3531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2 h 4"/>
                        <a:gd name="T26" fmla="*/ 2 w 3"/>
                        <a:gd name="T27" fmla="*/ 2 h 4"/>
                        <a:gd name="T28" fmla="*/ 2 w 3"/>
                        <a:gd name="T29" fmla="*/ 2 h 4"/>
                        <a:gd name="T30" fmla="*/ 2 w 3"/>
                        <a:gd name="T31" fmla="*/ 2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2 w 3"/>
                        <a:gd name="T39" fmla="*/ 3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1 w 3"/>
                        <a:gd name="T85" fmla="*/ 2 h 4"/>
                        <a:gd name="T86" fmla="*/ 1 w 3"/>
                        <a:gd name="T87" fmla="*/ 2 h 4"/>
                        <a:gd name="T88" fmla="*/ 1 w 3"/>
                        <a:gd name="T89" fmla="*/ 2 h 4"/>
                        <a:gd name="T90" fmla="*/ 2 w 3"/>
                        <a:gd name="T91" fmla="*/ 2 h 4"/>
                        <a:gd name="T92" fmla="*/ 2 w 3"/>
                        <a:gd name="T93" fmla="*/ 2 h 4"/>
                        <a:gd name="T94" fmla="*/ 2 w 3"/>
                        <a:gd name="T95" fmla="*/ 2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1 h 4"/>
                        <a:gd name="T102" fmla="*/ 2 w 3"/>
                        <a:gd name="T103" fmla="*/ 1 h 4"/>
                        <a:gd name="T104" fmla="*/ 2 w 3"/>
                        <a:gd name="T105" fmla="*/ 1 h 4"/>
                        <a:gd name="T106" fmla="*/ 1 w 3"/>
                        <a:gd name="T107" fmla="*/ 1 h 4"/>
                        <a:gd name="T108" fmla="*/ 1 w 3"/>
                        <a:gd name="T109" fmla="*/ 1 h 4"/>
                        <a:gd name="T110" fmla="*/ 1 w 3"/>
                        <a:gd name="T111" fmla="*/ 1 h 4"/>
                        <a:gd name="T112" fmla="*/ 1 w 3"/>
                        <a:gd name="T113" fmla="*/ 1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8" name="Freeform 388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2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w 3"/>
                        <a:gd name="T51" fmla="*/ 2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4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3 w 3"/>
                        <a:gd name="T67" fmla="*/ 4 h 4"/>
                        <a:gd name="T68" fmla="*/ 3 w 3"/>
                        <a:gd name="T69" fmla="*/ 3 h 4"/>
                        <a:gd name="T70" fmla="*/ 3 w 3"/>
                        <a:gd name="T71" fmla="*/ 3 h 4"/>
                        <a:gd name="T72" fmla="*/ 3 w 3"/>
                        <a:gd name="T73" fmla="*/ 3 h 4"/>
                        <a:gd name="T74" fmla="*/ 3 w 3"/>
                        <a:gd name="T75" fmla="*/ 2 h 4"/>
                        <a:gd name="T76" fmla="*/ 3 w 3"/>
                        <a:gd name="T77" fmla="*/ 2 h 4"/>
                        <a:gd name="T78" fmla="*/ 3 w 3"/>
                        <a:gd name="T79" fmla="*/ 1 h 4"/>
                        <a:gd name="T80" fmla="*/ 3 w 3"/>
                        <a:gd name="T81" fmla="*/ 1 h 4"/>
                        <a:gd name="T82" fmla="*/ 3 w 3"/>
                        <a:gd name="T83" fmla="*/ 1 h 4"/>
                        <a:gd name="T84" fmla="*/ 1 w 3"/>
                        <a:gd name="T85" fmla="*/ 1 h 4"/>
                        <a:gd name="T86" fmla="*/ 1 w 3"/>
                        <a:gd name="T87" fmla="*/ 1 h 4"/>
                        <a:gd name="T88" fmla="*/ 1 w 3"/>
                        <a:gd name="T89" fmla="*/ 1 h 4"/>
                        <a:gd name="T90" fmla="*/ 1 w 3"/>
                        <a:gd name="T91" fmla="*/ 1 h 4"/>
                        <a:gd name="T92" fmla="*/ 1 w 3"/>
                        <a:gd name="T93" fmla="*/ 1 h 4"/>
                        <a:gd name="T94" fmla="*/ 0 w 3"/>
                        <a:gd name="T95" fmla="*/ 1 h 4"/>
                        <a:gd name="T96" fmla="*/ 0 w 3"/>
                        <a:gd name="T97" fmla="*/ 2 h 4"/>
                        <a:gd name="T98" fmla="*/ 0 w 3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4"/>
                        <a:gd name="T152" fmla="*/ 3 w 3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29" name="Freeform 38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6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3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2 h 4"/>
                        <a:gd name="T76" fmla="*/ 2 w 2"/>
                        <a:gd name="T77" fmla="*/ 2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1 h 4"/>
                        <a:gd name="T88" fmla="*/ 1 w 2"/>
                        <a:gd name="T89" fmla="*/ 1 h 4"/>
                        <a:gd name="T90" fmla="*/ 1 w 2"/>
                        <a:gd name="T91" fmla="*/ 1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2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0" name="Freeform 3888"/>
                    <p:cNvSpPr>
                      <a:spLocks/>
                    </p:cNvSpPr>
                    <p:nvPr/>
                  </p:nvSpPr>
                  <p:spPr bwMode="auto">
                    <a:xfrm>
                      <a:off x="888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1 h 4"/>
                        <a:gd name="T10" fmla="*/ 0 w 2"/>
                        <a:gd name="T11" fmla="*/ 1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1" name="Freeform 3889"/>
                    <p:cNvSpPr>
                      <a:spLocks/>
                    </p:cNvSpPr>
                    <p:nvPr/>
                  </p:nvSpPr>
                  <p:spPr bwMode="auto">
                    <a:xfrm>
                      <a:off x="891" y="3531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1 h 4"/>
                        <a:gd name="T10" fmla="*/ 0 w 1"/>
                        <a:gd name="T11" fmla="*/ 1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2" name="Freeform 3890"/>
                    <p:cNvSpPr>
                      <a:spLocks/>
                    </p:cNvSpPr>
                    <p:nvPr/>
                  </p:nvSpPr>
                  <p:spPr bwMode="auto">
                    <a:xfrm>
                      <a:off x="894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1 w 3"/>
                        <a:gd name="T3" fmla="*/ 2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1 w 3"/>
                        <a:gd name="T43" fmla="*/ 4 h 4"/>
                        <a:gd name="T44" fmla="*/ 1 w 3"/>
                        <a:gd name="T45" fmla="*/ 3 h 4"/>
                        <a:gd name="T46" fmla="*/ 1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3" name="Freeform 3891"/>
                    <p:cNvSpPr>
                      <a:spLocks/>
                    </p:cNvSpPr>
                    <p:nvPr/>
                  </p:nvSpPr>
                  <p:spPr bwMode="auto">
                    <a:xfrm>
                      <a:off x="895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4" name="Freeform 3892"/>
                    <p:cNvSpPr>
                      <a:spLocks/>
                    </p:cNvSpPr>
                    <p:nvPr/>
                  </p:nvSpPr>
                  <p:spPr bwMode="auto">
                    <a:xfrm>
                      <a:off x="900" y="3531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1 w 1"/>
                        <a:gd name="T9" fmla="*/ 2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4 h 6"/>
                        <a:gd name="T16" fmla="*/ 1 w 1"/>
                        <a:gd name="T17" fmla="*/ 4 h 6"/>
                        <a:gd name="T18" fmla="*/ 1 w 1"/>
                        <a:gd name="T19" fmla="*/ 6 h 6"/>
                        <a:gd name="T20" fmla="*/ 1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5" name="Freeform 3893"/>
                    <p:cNvSpPr>
                      <a:spLocks/>
                    </p:cNvSpPr>
                    <p:nvPr/>
                  </p:nvSpPr>
                  <p:spPr bwMode="auto">
                    <a:xfrm>
                      <a:off x="902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1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6" name="Rectangle 38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05" y="3533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7" name="Freeform 3895"/>
                    <p:cNvSpPr>
                      <a:spLocks/>
                    </p:cNvSpPr>
                    <p:nvPr/>
                  </p:nvSpPr>
                  <p:spPr bwMode="auto">
                    <a:xfrm>
                      <a:off x="907" y="353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2 h 4"/>
                        <a:gd name="T6" fmla="*/ 2 w 2"/>
                        <a:gd name="T7" fmla="*/ 3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0 w 2"/>
                        <a:gd name="T21" fmla="*/ 4 h 4"/>
                        <a:gd name="T22" fmla="*/ 0 w 2"/>
                        <a:gd name="T23" fmla="*/ 3 h 4"/>
                        <a:gd name="T24" fmla="*/ 0 w 2"/>
                        <a:gd name="T25" fmla="*/ 3 h 4"/>
                        <a:gd name="T26" fmla="*/ 0 w 2"/>
                        <a:gd name="T27" fmla="*/ 3 h 4"/>
                        <a:gd name="T28" fmla="*/ 0 w 2"/>
                        <a:gd name="T29" fmla="*/ 2 h 4"/>
                        <a:gd name="T30" fmla="*/ 0 w 2"/>
                        <a:gd name="T31" fmla="*/ 2 h 4"/>
                        <a:gd name="T32" fmla="*/ 1 w 2"/>
                        <a:gd name="T33" fmla="*/ 2 h 4"/>
                        <a:gd name="T34" fmla="*/ 0 w 2"/>
                        <a:gd name="T35" fmla="*/ 2 h 4"/>
                        <a:gd name="T36" fmla="*/ 0 w 2"/>
                        <a:gd name="T37" fmla="*/ 2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1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2 w 2"/>
                        <a:gd name="T57" fmla="*/ 0 h 4"/>
                        <a:gd name="T58" fmla="*/ 2 w 2"/>
                        <a:gd name="T59" fmla="*/ 1 h 4"/>
                        <a:gd name="T60" fmla="*/ 2 w 2"/>
                        <a:gd name="T61" fmla="*/ 1 h 4"/>
                        <a:gd name="T62" fmla="*/ 2 w 2"/>
                        <a:gd name="T63" fmla="*/ 1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2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8" name="Freeform 3896"/>
                    <p:cNvSpPr>
                      <a:spLocks/>
                    </p:cNvSpPr>
                    <p:nvPr/>
                  </p:nvSpPr>
                  <p:spPr bwMode="auto">
                    <a:xfrm>
                      <a:off x="907" y="3532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1 w 2"/>
                        <a:gd name="T7" fmla="*/ 0 h 1"/>
                        <a:gd name="T8" fmla="*/ 0 w 2"/>
                        <a:gd name="T9" fmla="*/ 0 h 1"/>
                        <a:gd name="T10" fmla="*/ 1 w 2"/>
                        <a:gd name="T11" fmla="*/ 0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39" name="Freeform 3897"/>
                    <p:cNvSpPr>
                      <a:spLocks/>
                    </p:cNvSpPr>
                    <p:nvPr/>
                  </p:nvSpPr>
                  <p:spPr bwMode="auto">
                    <a:xfrm>
                      <a:off x="907" y="3533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1 w 2"/>
                        <a:gd name="T15" fmla="*/ 1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0" name="Freeform 3898"/>
                    <p:cNvSpPr>
                      <a:spLocks/>
                    </p:cNvSpPr>
                    <p:nvPr/>
                  </p:nvSpPr>
                  <p:spPr bwMode="auto">
                    <a:xfrm>
                      <a:off x="911" y="3531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2 h 6"/>
                        <a:gd name="T28" fmla="*/ 1 w 1"/>
                        <a:gd name="T29" fmla="*/ 2 h 6"/>
                        <a:gd name="T30" fmla="*/ 1 w 1"/>
                        <a:gd name="T31" fmla="*/ 3 h 6"/>
                        <a:gd name="T32" fmla="*/ 1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1" name="Freeform 3899"/>
                    <p:cNvSpPr>
                      <a:spLocks/>
                    </p:cNvSpPr>
                    <p:nvPr/>
                  </p:nvSpPr>
                  <p:spPr bwMode="auto">
                    <a:xfrm>
                      <a:off x="913" y="353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2" name="Freeform 3900"/>
                    <p:cNvSpPr>
                      <a:spLocks/>
                    </p:cNvSpPr>
                    <p:nvPr/>
                  </p:nvSpPr>
                  <p:spPr bwMode="auto">
                    <a:xfrm>
                      <a:off x="913" y="3534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3" name="Freeform 3901"/>
                    <p:cNvSpPr>
                      <a:spLocks/>
                    </p:cNvSpPr>
                    <p:nvPr/>
                  </p:nvSpPr>
                  <p:spPr bwMode="auto">
                    <a:xfrm>
                      <a:off x="916" y="3531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2 w 3"/>
                        <a:gd name="T11" fmla="*/ 3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3 h 4"/>
                        <a:gd name="T18" fmla="*/ 0 w 3"/>
                        <a:gd name="T19" fmla="*/ 3 h 4"/>
                        <a:gd name="T20" fmla="*/ 2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4" name="Freeform 3902"/>
                    <p:cNvSpPr>
                      <a:spLocks/>
                    </p:cNvSpPr>
                    <p:nvPr/>
                  </p:nvSpPr>
                  <p:spPr bwMode="auto">
                    <a:xfrm>
                      <a:off x="917" y="3532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5" name="Freeform 3903"/>
                    <p:cNvSpPr>
                      <a:spLocks/>
                    </p:cNvSpPr>
                    <p:nvPr/>
                  </p:nvSpPr>
                  <p:spPr bwMode="auto">
                    <a:xfrm>
                      <a:off x="919" y="3531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4"/>
                        <a:gd name="T35" fmla="*/ 4 w 4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6" name="Freeform 3904"/>
                    <p:cNvSpPr>
                      <a:spLocks/>
                    </p:cNvSpPr>
                    <p:nvPr/>
                  </p:nvSpPr>
                  <p:spPr bwMode="auto">
                    <a:xfrm>
                      <a:off x="920" y="3532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2 h 2"/>
                        <a:gd name="T2" fmla="*/ 2 w 2"/>
                        <a:gd name="T3" fmla="*/ 0 h 2"/>
                        <a:gd name="T4" fmla="*/ 0 w 2"/>
                        <a:gd name="T5" fmla="*/ 2 h 2"/>
                        <a:gd name="T6" fmla="*/ 2 w 2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2"/>
                        <a:gd name="T14" fmla="*/ 2 w 2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2">
                          <a:moveTo>
                            <a:pt x="2" y="2"/>
                          </a:move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7" name="Freeform 3905"/>
                    <p:cNvSpPr>
                      <a:spLocks/>
                    </p:cNvSpPr>
                    <p:nvPr/>
                  </p:nvSpPr>
                  <p:spPr bwMode="auto">
                    <a:xfrm>
                      <a:off x="923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8" name="Freeform 3906"/>
                    <p:cNvSpPr>
                      <a:spLocks/>
                    </p:cNvSpPr>
                    <p:nvPr/>
                  </p:nvSpPr>
                  <p:spPr bwMode="auto">
                    <a:xfrm>
                      <a:off x="923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1 w 2"/>
                        <a:gd name="T9" fmla="*/ 2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49" name="Freeform 3907"/>
                    <p:cNvSpPr>
                      <a:spLocks/>
                    </p:cNvSpPr>
                    <p:nvPr/>
                  </p:nvSpPr>
                  <p:spPr bwMode="auto">
                    <a:xfrm>
                      <a:off x="926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0 w 3"/>
                        <a:gd name="T9" fmla="*/ 1 h 4"/>
                        <a:gd name="T10" fmla="*/ 2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2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0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0" name="Freeform 3908"/>
                    <p:cNvSpPr>
                      <a:spLocks/>
                    </p:cNvSpPr>
                    <p:nvPr/>
                  </p:nvSpPr>
                  <p:spPr bwMode="auto">
                    <a:xfrm>
                      <a:off x="926" y="353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2 h 3"/>
                        <a:gd name="T8" fmla="*/ 0 w 3"/>
                        <a:gd name="T9" fmla="*/ 2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1" name="Freeform 3909"/>
                    <p:cNvSpPr>
                      <a:spLocks/>
                    </p:cNvSpPr>
                    <p:nvPr/>
                  </p:nvSpPr>
                  <p:spPr bwMode="auto">
                    <a:xfrm>
                      <a:off x="929" y="3531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2 h 4"/>
                        <a:gd name="T4" fmla="*/ 1 w 4"/>
                        <a:gd name="T5" fmla="*/ 1 h 4"/>
                        <a:gd name="T6" fmla="*/ 1 w 4"/>
                        <a:gd name="T7" fmla="*/ 1 h 4"/>
                        <a:gd name="T8" fmla="*/ 1 w 4"/>
                        <a:gd name="T9" fmla="*/ 1 h 4"/>
                        <a:gd name="T10" fmla="*/ 1 w 4"/>
                        <a:gd name="T11" fmla="*/ 0 h 4"/>
                        <a:gd name="T12" fmla="*/ 2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2 h 4"/>
                        <a:gd name="T24" fmla="*/ 4 w 4"/>
                        <a:gd name="T25" fmla="*/ 2 h 4"/>
                        <a:gd name="T26" fmla="*/ 4 w 4"/>
                        <a:gd name="T27" fmla="*/ 3 h 4"/>
                        <a:gd name="T28" fmla="*/ 4 w 4"/>
                        <a:gd name="T29" fmla="*/ 3 h 4"/>
                        <a:gd name="T30" fmla="*/ 4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1 w 4"/>
                        <a:gd name="T43" fmla="*/ 4 h 4"/>
                        <a:gd name="T44" fmla="*/ 1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2" name="Freeform 3910"/>
                    <p:cNvSpPr>
                      <a:spLocks/>
                    </p:cNvSpPr>
                    <p:nvPr/>
                  </p:nvSpPr>
                  <p:spPr bwMode="auto">
                    <a:xfrm>
                      <a:off x="930" y="353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0 w 3"/>
                        <a:gd name="T7" fmla="*/ 2 h 3"/>
                        <a:gd name="T8" fmla="*/ 0 w 3"/>
                        <a:gd name="T9" fmla="*/ 2 h 3"/>
                        <a:gd name="T10" fmla="*/ 0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1 w 3"/>
                        <a:gd name="T19" fmla="*/ 2 h 3"/>
                        <a:gd name="T20" fmla="*/ 1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1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3" name="Freeform 3911"/>
                    <p:cNvSpPr>
                      <a:spLocks/>
                    </p:cNvSpPr>
                    <p:nvPr/>
                  </p:nvSpPr>
                  <p:spPr bwMode="auto">
                    <a:xfrm>
                      <a:off x="933" y="3531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1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4" name="Freeform 3912"/>
                    <p:cNvSpPr>
                      <a:spLocks/>
                    </p:cNvSpPr>
                    <p:nvPr/>
                  </p:nvSpPr>
                  <p:spPr bwMode="auto">
                    <a:xfrm>
                      <a:off x="935" y="3531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2 w 4"/>
                        <a:gd name="T3" fmla="*/ 2 h 4"/>
                        <a:gd name="T4" fmla="*/ 4 w 4"/>
                        <a:gd name="T5" fmla="*/ 2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4 w 4"/>
                        <a:gd name="T11" fmla="*/ 3 h 4"/>
                        <a:gd name="T12" fmla="*/ 4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1 w 4"/>
                        <a:gd name="T19" fmla="*/ 4 h 4"/>
                        <a:gd name="T20" fmla="*/ 1 w 4"/>
                        <a:gd name="T21" fmla="*/ 4 h 4"/>
                        <a:gd name="T22" fmla="*/ 1 w 4"/>
                        <a:gd name="T23" fmla="*/ 3 h 4"/>
                        <a:gd name="T24" fmla="*/ 0 w 4"/>
                        <a:gd name="T25" fmla="*/ 3 h 4"/>
                        <a:gd name="T26" fmla="*/ 0 w 4"/>
                        <a:gd name="T27" fmla="*/ 3 h 4"/>
                        <a:gd name="T28" fmla="*/ 1 w 4"/>
                        <a:gd name="T29" fmla="*/ 2 h 4"/>
                        <a:gd name="T30" fmla="*/ 1 w 4"/>
                        <a:gd name="T31" fmla="*/ 2 h 4"/>
                        <a:gd name="T32" fmla="*/ 1 w 4"/>
                        <a:gd name="T33" fmla="*/ 2 h 4"/>
                        <a:gd name="T34" fmla="*/ 1 w 4"/>
                        <a:gd name="T35" fmla="*/ 2 h 4"/>
                        <a:gd name="T36" fmla="*/ 1 w 4"/>
                        <a:gd name="T37" fmla="*/ 2 h 4"/>
                        <a:gd name="T38" fmla="*/ 1 w 4"/>
                        <a:gd name="T39" fmla="*/ 1 h 4"/>
                        <a:gd name="T40" fmla="*/ 1 w 4"/>
                        <a:gd name="T41" fmla="*/ 1 h 4"/>
                        <a:gd name="T42" fmla="*/ 1 w 4"/>
                        <a:gd name="T43" fmla="*/ 1 h 4"/>
                        <a:gd name="T44" fmla="*/ 1 w 4"/>
                        <a:gd name="T45" fmla="*/ 1 h 4"/>
                        <a:gd name="T46" fmla="*/ 1 w 4"/>
                        <a:gd name="T47" fmla="*/ 1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2 w 4"/>
                        <a:gd name="T53" fmla="*/ 0 h 4"/>
                        <a:gd name="T54" fmla="*/ 2 w 4"/>
                        <a:gd name="T55" fmla="*/ 0 h 4"/>
                        <a:gd name="T56" fmla="*/ 2 w 4"/>
                        <a:gd name="T57" fmla="*/ 0 h 4"/>
                        <a:gd name="T58" fmla="*/ 2 w 4"/>
                        <a:gd name="T59" fmla="*/ 1 h 4"/>
                        <a:gd name="T60" fmla="*/ 4 w 4"/>
                        <a:gd name="T61" fmla="*/ 1 h 4"/>
                        <a:gd name="T62" fmla="*/ 4 w 4"/>
                        <a:gd name="T63" fmla="*/ 1 h 4"/>
                        <a:gd name="T64" fmla="*/ 4 w 4"/>
                        <a:gd name="T65" fmla="*/ 1 h 4"/>
                        <a:gd name="T66" fmla="*/ 4 w 4"/>
                        <a:gd name="T67" fmla="*/ 1 h 4"/>
                        <a:gd name="T68" fmla="*/ 4 w 4"/>
                        <a:gd name="T69" fmla="*/ 2 h 4"/>
                        <a:gd name="T70" fmla="*/ 2 w 4"/>
                        <a:gd name="T71" fmla="*/ 2 h 4"/>
                        <a:gd name="T72" fmla="*/ 2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5" name="Freeform 3913"/>
                    <p:cNvSpPr>
                      <a:spLocks/>
                    </p:cNvSpPr>
                    <p:nvPr/>
                  </p:nvSpPr>
                  <p:spPr bwMode="auto">
                    <a:xfrm>
                      <a:off x="936" y="353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6" name="Freeform 3914"/>
                    <p:cNvSpPr>
                      <a:spLocks/>
                    </p:cNvSpPr>
                    <p:nvPr/>
                  </p:nvSpPr>
                  <p:spPr bwMode="auto">
                    <a:xfrm>
                      <a:off x="936" y="3533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0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1 h 2"/>
                        <a:gd name="T16" fmla="*/ 0 w 3"/>
                        <a:gd name="T17" fmla="*/ 2 h 2"/>
                        <a:gd name="T18" fmla="*/ 0 w 3"/>
                        <a:gd name="T19" fmla="*/ 2 h 2"/>
                        <a:gd name="T20" fmla="*/ 1 w 3"/>
                        <a:gd name="T21" fmla="*/ 2 h 2"/>
                        <a:gd name="T22" fmla="*/ 1 w 3"/>
                        <a:gd name="T23" fmla="*/ 2 h 2"/>
                        <a:gd name="T24" fmla="*/ 1 w 3"/>
                        <a:gd name="T25" fmla="*/ 1 h 2"/>
                        <a:gd name="T26" fmla="*/ 1 w 3"/>
                        <a:gd name="T27" fmla="*/ 1 h 2"/>
                        <a:gd name="T28" fmla="*/ 3 w 3"/>
                        <a:gd name="T29" fmla="*/ 1 h 2"/>
                        <a:gd name="T30" fmla="*/ 1 w 3"/>
                        <a:gd name="T31" fmla="*/ 1 h 2"/>
                        <a:gd name="T32" fmla="*/ 1 w 3"/>
                        <a:gd name="T33" fmla="*/ 0 h 2"/>
                        <a:gd name="T34" fmla="*/ 1 w 3"/>
                        <a:gd name="T35" fmla="*/ 0 h 2"/>
                        <a:gd name="T36" fmla="*/ 1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7" name="Freeform 3915"/>
                    <p:cNvSpPr>
                      <a:spLocks/>
                    </p:cNvSpPr>
                    <p:nvPr/>
                  </p:nvSpPr>
                  <p:spPr bwMode="auto">
                    <a:xfrm>
                      <a:off x="939" y="3531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1 h 4"/>
                        <a:gd name="T6" fmla="*/ 1 w 3"/>
                        <a:gd name="T7" fmla="*/ 1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2 w 3"/>
                        <a:gd name="T13" fmla="*/ 0 h 4"/>
                        <a:gd name="T14" fmla="*/ 2 w 3"/>
                        <a:gd name="T15" fmla="*/ 0 h 4"/>
                        <a:gd name="T16" fmla="*/ 2 w 3"/>
                        <a:gd name="T17" fmla="*/ 1 h 4"/>
                        <a:gd name="T18" fmla="*/ 2 w 3"/>
                        <a:gd name="T19" fmla="*/ 1 h 4"/>
                        <a:gd name="T20" fmla="*/ 2 w 3"/>
                        <a:gd name="T21" fmla="*/ 1 h 4"/>
                        <a:gd name="T22" fmla="*/ 2 w 3"/>
                        <a:gd name="T23" fmla="*/ 1 h 4"/>
                        <a:gd name="T24" fmla="*/ 2 w 3"/>
                        <a:gd name="T25" fmla="*/ 2 h 4"/>
                        <a:gd name="T26" fmla="*/ 2 w 3"/>
                        <a:gd name="T27" fmla="*/ 2 h 4"/>
                        <a:gd name="T28" fmla="*/ 2 w 3"/>
                        <a:gd name="T29" fmla="*/ 2 h 4"/>
                        <a:gd name="T30" fmla="*/ 2 w 3"/>
                        <a:gd name="T31" fmla="*/ 2 h 4"/>
                        <a:gd name="T32" fmla="*/ 3 w 3"/>
                        <a:gd name="T33" fmla="*/ 3 h 4"/>
                        <a:gd name="T34" fmla="*/ 3 w 3"/>
                        <a:gd name="T35" fmla="*/ 3 h 4"/>
                        <a:gd name="T36" fmla="*/ 3 w 3"/>
                        <a:gd name="T37" fmla="*/ 3 h 4"/>
                        <a:gd name="T38" fmla="*/ 2 w 3"/>
                        <a:gd name="T39" fmla="*/ 3 h 4"/>
                        <a:gd name="T40" fmla="*/ 2 w 3"/>
                        <a:gd name="T41" fmla="*/ 4 h 4"/>
                        <a:gd name="T42" fmla="*/ 2 w 3"/>
                        <a:gd name="T43" fmla="*/ 4 h 4"/>
                        <a:gd name="T44" fmla="*/ 2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0 w 3"/>
                        <a:gd name="T53" fmla="*/ 3 h 4"/>
                        <a:gd name="T54" fmla="*/ 0 w 3"/>
                        <a:gd name="T55" fmla="*/ 3 h 4"/>
                        <a:gd name="T56" fmla="*/ 1 w 3"/>
                        <a:gd name="T57" fmla="*/ 3 h 4"/>
                        <a:gd name="T58" fmla="*/ 1 w 3"/>
                        <a:gd name="T59" fmla="*/ 3 h 4"/>
                        <a:gd name="T60" fmla="*/ 1 w 3"/>
                        <a:gd name="T61" fmla="*/ 3 h 4"/>
                        <a:gd name="T62" fmla="*/ 1 w 3"/>
                        <a:gd name="T63" fmla="*/ 4 h 4"/>
                        <a:gd name="T64" fmla="*/ 1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3 h 4"/>
                        <a:gd name="T70" fmla="*/ 2 w 3"/>
                        <a:gd name="T71" fmla="*/ 3 h 4"/>
                        <a:gd name="T72" fmla="*/ 2 w 3"/>
                        <a:gd name="T73" fmla="*/ 3 h 4"/>
                        <a:gd name="T74" fmla="*/ 2 w 3"/>
                        <a:gd name="T75" fmla="*/ 3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1 w 3"/>
                        <a:gd name="T85" fmla="*/ 2 h 4"/>
                        <a:gd name="T86" fmla="*/ 1 w 3"/>
                        <a:gd name="T87" fmla="*/ 2 h 4"/>
                        <a:gd name="T88" fmla="*/ 1 w 3"/>
                        <a:gd name="T89" fmla="*/ 2 h 4"/>
                        <a:gd name="T90" fmla="*/ 2 w 3"/>
                        <a:gd name="T91" fmla="*/ 2 h 4"/>
                        <a:gd name="T92" fmla="*/ 2 w 3"/>
                        <a:gd name="T93" fmla="*/ 2 h 4"/>
                        <a:gd name="T94" fmla="*/ 2 w 3"/>
                        <a:gd name="T95" fmla="*/ 2 h 4"/>
                        <a:gd name="T96" fmla="*/ 2 w 3"/>
                        <a:gd name="T97" fmla="*/ 1 h 4"/>
                        <a:gd name="T98" fmla="*/ 2 w 3"/>
                        <a:gd name="T99" fmla="*/ 1 h 4"/>
                        <a:gd name="T100" fmla="*/ 2 w 3"/>
                        <a:gd name="T101" fmla="*/ 1 h 4"/>
                        <a:gd name="T102" fmla="*/ 2 w 3"/>
                        <a:gd name="T103" fmla="*/ 1 h 4"/>
                        <a:gd name="T104" fmla="*/ 2 w 3"/>
                        <a:gd name="T105" fmla="*/ 1 h 4"/>
                        <a:gd name="T106" fmla="*/ 1 w 3"/>
                        <a:gd name="T107" fmla="*/ 1 h 4"/>
                        <a:gd name="T108" fmla="*/ 1 w 3"/>
                        <a:gd name="T109" fmla="*/ 1 h 4"/>
                        <a:gd name="T110" fmla="*/ 1 w 3"/>
                        <a:gd name="T111" fmla="*/ 1 h 4"/>
                        <a:gd name="T112" fmla="*/ 1 w 3"/>
                        <a:gd name="T113" fmla="*/ 1 h 4"/>
                        <a:gd name="T114" fmla="*/ 1 w 3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4"/>
                        <a:gd name="T176" fmla="*/ 3 w 3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8" name="Freeform 3916"/>
                    <p:cNvSpPr>
                      <a:spLocks/>
                    </p:cNvSpPr>
                    <p:nvPr/>
                  </p:nvSpPr>
                  <p:spPr bwMode="auto">
                    <a:xfrm>
                      <a:off x="942" y="3531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2 h 4"/>
                        <a:gd name="T4" fmla="*/ 0 w 3"/>
                        <a:gd name="T5" fmla="*/ 1 h 4"/>
                        <a:gd name="T6" fmla="*/ 0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1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2 h 4"/>
                        <a:gd name="T24" fmla="*/ 3 w 3"/>
                        <a:gd name="T25" fmla="*/ 2 h 4"/>
                        <a:gd name="T26" fmla="*/ 3 w 3"/>
                        <a:gd name="T27" fmla="*/ 3 h 4"/>
                        <a:gd name="T28" fmla="*/ 3 w 3"/>
                        <a:gd name="T29" fmla="*/ 3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3 w 3"/>
                        <a:gd name="T35" fmla="*/ 4 h 4"/>
                        <a:gd name="T36" fmla="*/ 1 w 3"/>
                        <a:gd name="T37" fmla="*/ 4 h 4"/>
                        <a:gd name="T38" fmla="*/ 1 w 3"/>
                        <a:gd name="T39" fmla="*/ 4 h 4"/>
                        <a:gd name="T40" fmla="*/ 1 w 3"/>
                        <a:gd name="T41" fmla="*/ 4 h 4"/>
                        <a:gd name="T42" fmla="*/ 0 w 3"/>
                        <a:gd name="T43" fmla="*/ 4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59" name="Freeform 3917"/>
                    <p:cNvSpPr>
                      <a:spLocks/>
                    </p:cNvSpPr>
                    <p:nvPr/>
                  </p:nvSpPr>
                  <p:spPr bwMode="auto">
                    <a:xfrm>
                      <a:off x="942" y="3532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1 h 3"/>
                        <a:gd name="T2" fmla="*/ 0 w 3"/>
                        <a:gd name="T3" fmla="*/ 2 h 3"/>
                        <a:gd name="T4" fmla="*/ 0 w 3"/>
                        <a:gd name="T5" fmla="*/ 2 h 3"/>
                        <a:gd name="T6" fmla="*/ 1 w 3"/>
                        <a:gd name="T7" fmla="*/ 2 h 3"/>
                        <a:gd name="T8" fmla="*/ 1 w 3"/>
                        <a:gd name="T9" fmla="*/ 2 h 3"/>
                        <a:gd name="T10" fmla="*/ 1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2 h 3"/>
                        <a:gd name="T20" fmla="*/ 3 w 3"/>
                        <a:gd name="T21" fmla="*/ 2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3 w 3"/>
                        <a:gd name="T27" fmla="*/ 1 h 3"/>
                        <a:gd name="T28" fmla="*/ 3 w 3"/>
                        <a:gd name="T29" fmla="*/ 0 h 3"/>
                        <a:gd name="T30" fmla="*/ 3 w 3"/>
                        <a:gd name="T31" fmla="*/ 0 h 3"/>
                        <a:gd name="T32" fmla="*/ 3 w 3"/>
                        <a:gd name="T33" fmla="*/ 0 h 3"/>
                        <a:gd name="T34" fmla="*/ 1 w 3"/>
                        <a:gd name="T35" fmla="*/ 0 h 3"/>
                        <a:gd name="T36" fmla="*/ 1 w 3"/>
                        <a:gd name="T37" fmla="*/ 0 h 3"/>
                        <a:gd name="T38" fmla="*/ 1 w 3"/>
                        <a:gd name="T39" fmla="*/ 0 h 3"/>
                        <a:gd name="T40" fmla="*/ 1 w 3"/>
                        <a:gd name="T41" fmla="*/ 0 h 3"/>
                        <a:gd name="T42" fmla="*/ 1 w 3"/>
                        <a:gd name="T43" fmla="*/ 0 h 3"/>
                        <a:gd name="T44" fmla="*/ 0 w 3"/>
                        <a:gd name="T45" fmla="*/ 0 h 3"/>
                        <a:gd name="T46" fmla="*/ 0 w 3"/>
                        <a:gd name="T47" fmla="*/ 1 h 3"/>
                        <a:gd name="T48" fmla="*/ 0 w 3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0" name="Freeform 3918"/>
                    <p:cNvSpPr>
                      <a:spLocks/>
                    </p:cNvSpPr>
                    <p:nvPr/>
                  </p:nvSpPr>
                  <p:spPr bwMode="auto">
                    <a:xfrm>
                      <a:off x="946" y="3531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2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1" name="Freeform 3919"/>
                    <p:cNvSpPr>
                      <a:spLocks/>
                    </p:cNvSpPr>
                    <p:nvPr/>
                  </p:nvSpPr>
                  <p:spPr bwMode="auto">
                    <a:xfrm>
                      <a:off x="946" y="353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1 w 2"/>
                        <a:gd name="T9" fmla="*/ 2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3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2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0 h 3"/>
                        <a:gd name="T30" fmla="*/ 2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2" name="Freeform 3920"/>
                    <p:cNvSpPr>
                      <a:spLocks/>
                    </p:cNvSpPr>
                    <p:nvPr/>
                  </p:nvSpPr>
                  <p:spPr bwMode="auto">
                    <a:xfrm>
                      <a:off x="954" y="353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4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3" name="Freeform 3921"/>
                    <p:cNvSpPr>
                      <a:spLocks/>
                    </p:cNvSpPr>
                    <p:nvPr/>
                  </p:nvSpPr>
                  <p:spPr bwMode="auto">
                    <a:xfrm>
                      <a:off x="958" y="35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4" name="Freeform 3922"/>
                    <p:cNvSpPr>
                      <a:spLocks/>
                    </p:cNvSpPr>
                    <p:nvPr/>
                  </p:nvSpPr>
                  <p:spPr bwMode="auto">
                    <a:xfrm>
                      <a:off x="962" y="35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5" name="Freeform 3923"/>
                    <p:cNvSpPr>
                      <a:spLocks/>
                    </p:cNvSpPr>
                    <p:nvPr/>
                  </p:nvSpPr>
                  <p:spPr bwMode="auto">
                    <a:xfrm>
                      <a:off x="954" y="353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4 h 5"/>
                        <a:gd name="T8" fmla="*/ 3 w 3"/>
                        <a:gd name="T9" fmla="*/ 0 h 5"/>
                        <a:gd name="T10" fmla="*/ 0 w 3"/>
                        <a:gd name="T11" fmla="*/ 0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6" name="Freeform 3924"/>
                    <p:cNvSpPr>
                      <a:spLocks/>
                    </p:cNvSpPr>
                    <p:nvPr/>
                  </p:nvSpPr>
                  <p:spPr bwMode="auto">
                    <a:xfrm>
                      <a:off x="958" y="35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7" name="Freeform 3925"/>
                    <p:cNvSpPr>
                      <a:spLocks/>
                    </p:cNvSpPr>
                    <p:nvPr/>
                  </p:nvSpPr>
                  <p:spPr bwMode="auto">
                    <a:xfrm>
                      <a:off x="962" y="353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8" name="Freeform 3926"/>
                    <p:cNvSpPr>
                      <a:spLocks/>
                    </p:cNvSpPr>
                    <p:nvPr/>
                  </p:nvSpPr>
                  <p:spPr bwMode="auto">
                    <a:xfrm>
                      <a:off x="1008" y="353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69" name="Freeform 3927"/>
                    <p:cNvSpPr>
                      <a:spLocks/>
                    </p:cNvSpPr>
                    <p:nvPr/>
                  </p:nvSpPr>
                  <p:spPr bwMode="auto">
                    <a:xfrm>
                      <a:off x="1011" y="353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0" name="Freeform 3928"/>
                    <p:cNvSpPr>
                      <a:spLocks/>
                    </p:cNvSpPr>
                    <p:nvPr/>
                  </p:nvSpPr>
                  <p:spPr bwMode="auto">
                    <a:xfrm>
                      <a:off x="1014" y="3537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2 w 4"/>
                        <a:gd name="T25" fmla="*/ 2 h 5"/>
                        <a:gd name="T26" fmla="*/ 2 w 4"/>
                        <a:gd name="T27" fmla="*/ 3 h 5"/>
                        <a:gd name="T28" fmla="*/ 1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2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2 h 5"/>
                        <a:gd name="T44" fmla="*/ 2 w 4"/>
                        <a:gd name="T45" fmla="*/ 1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1 h 5"/>
                        <a:gd name="T56" fmla="*/ 1 w 4"/>
                        <a:gd name="T57" fmla="*/ 1 h 5"/>
                        <a:gd name="T58" fmla="*/ 1 w 4"/>
                        <a:gd name="T59" fmla="*/ 1 h 5"/>
                        <a:gd name="T60" fmla="*/ 1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1" name="Freeform 3929"/>
                    <p:cNvSpPr>
                      <a:spLocks/>
                    </p:cNvSpPr>
                    <p:nvPr/>
                  </p:nvSpPr>
                  <p:spPr bwMode="auto">
                    <a:xfrm>
                      <a:off x="1008" y="353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2" name="Freeform 3930"/>
                    <p:cNvSpPr>
                      <a:spLocks/>
                    </p:cNvSpPr>
                    <p:nvPr/>
                  </p:nvSpPr>
                  <p:spPr bwMode="auto">
                    <a:xfrm>
                      <a:off x="1011" y="353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3" name="Freeform 3931"/>
                    <p:cNvSpPr>
                      <a:spLocks/>
                    </p:cNvSpPr>
                    <p:nvPr/>
                  </p:nvSpPr>
                  <p:spPr bwMode="auto">
                    <a:xfrm>
                      <a:off x="1014" y="3537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1 h 5"/>
                        <a:gd name="T2" fmla="*/ 0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2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1 h 5"/>
                        <a:gd name="T16" fmla="*/ 4 w 4"/>
                        <a:gd name="T17" fmla="*/ 1 h 5"/>
                        <a:gd name="T18" fmla="*/ 4 w 4"/>
                        <a:gd name="T19" fmla="*/ 1 h 5"/>
                        <a:gd name="T20" fmla="*/ 4 w 4"/>
                        <a:gd name="T21" fmla="*/ 2 h 5"/>
                        <a:gd name="T22" fmla="*/ 4 w 4"/>
                        <a:gd name="T23" fmla="*/ 2 h 5"/>
                        <a:gd name="T24" fmla="*/ 2 w 4"/>
                        <a:gd name="T25" fmla="*/ 2 h 5"/>
                        <a:gd name="T26" fmla="*/ 2 w 4"/>
                        <a:gd name="T27" fmla="*/ 3 h 5"/>
                        <a:gd name="T28" fmla="*/ 1 w 4"/>
                        <a:gd name="T29" fmla="*/ 3 h 5"/>
                        <a:gd name="T30" fmla="*/ 4 w 4"/>
                        <a:gd name="T31" fmla="*/ 3 h 5"/>
                        <a:gd name="T32" fmla="*/ 4 w 4"/>
                        <a:gd name="T33" fmla="*/ 5 h 5"/>
                        <a:gd name="T34" fmla="*/ 0 w 4"/>
                        <a:gd name="T35" fmla="*/ 5 h 5"/>
                        <a:gd name="T36" fmla="*/ 2 w 4"/>
                        <a:gd name="T37" fmla="*/ 2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2 h 5"/>
                        <a:gd name="T44" fmla="*/ 2 w 4"/>
                        <a:gd name="T45" fmla="*/ 1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1 h 5"/>
                        <a:gd name="T56" fmla="*/ 1 w 4"/>
                        <a:gd name="T57" fmla="*/ 1 h 5"/>
                        <a:gd name="T58" fmla="*/ 1 w 4"/>
                        <a:gd name="T59" fmla="*/ 1 h 5"/>
                        <a:gd name="T60" fmla="*/ 1 w 4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5"/>
                        <a:gd name="T95" fmla="*/ 4 w 4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5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4" y="3"/>
                          </a:lnTo>
                          <a:lnTo>
                            <a:pt x="4" y="5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4" name="Freeform 3932"/>
                    <p:cNvSpPr>
                      <a:spLocks/>
                    </p:cNvSpPr>
                    <p:nvPr/>
                  </p:nvSpPr>
                  <p:spPr bwMode="auto">
                    <a:xfrm>
                      <a:off x="1026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5" name="Freeform 3933"/>
                    <p:cNvSpPr>
                      <a:spLocks/>
                    </p:cNvSpPr>
                    <p:nvPr/>
                  </p:nvSpPr>
                  <p:spPr bwMode="auto">
                    <a:xfrm>
                      <a:off x="1030" y="369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6" name="Freeform 3934"/>
                    <p:cNvSpPr>
                      <a:spLocks/>
                    </p:cNvSpPr>
                    <p:nvPr/>
                  </p:nvSpPr>
                  <p:spPr bwMode="auto">
                    <a:xfrm>
                      <a:off x="1032" y="369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5 h 5"/>
                        <a:gd name="T26" fmla="*/ 3 w 3"/>
                        <a:gd name="T27" fmla="*/ 5 h 5"/>
                        <a:gd name="T28" fmla="*/ 3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4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3 w 3"/>
                        <a:gd name="T55" fmla="*/ 5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3 h 5"/>
                        <a:gd name="T64" fmla="*/ 3 w 3"/>
                        <a:gd name="T65" fmla="*/ 3 h 5"/>
                        <a:gd name="T66" fmla="*/ 3 w 3"/>
                        <a:gd name="T67" fmla="*/ 3 h 5"/>
                        <a:gd name="T68" fmla="*/ 1 w 3"/>
                        <a:gd name="T69" fmla="*/ 3 h 5"/>
                        <a:gd name="T70" fmla="*/ 1 w 3"/>
                        <a:gd name="T71" fmla="*/ 3 h 5"/>
                        <a:gd name="T72" fmla="*/ 0 w 3"/>
                        <a:gd name="T73" fmla="*/ 3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7" name="Freeform 3935"/>
                    <p:cNvSpPr>
                      <a:spLocks/>
                    </p:cNvSpPr>
                    <p:nvPr/>
                  </p:nvSpPr>
                  <p:spPr bwMode="auto">
                    <a:xfrm>
                      <a:off x="1038" y="369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8" name="Freeform 3936"/>
                    <p:cNvSpPr>
                      <a:spLocks/>
                    </p:cNvSpPr>
                    <p:nvPr/>
                  </p:nvSpPr>
                  <p:spPr bwMode="auto">
                    <a:xfrm>
                      <a:off x="1039" y="369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79" name="Rectangle 393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3" y="369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0" name="Freeform 393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4" y="3695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3 h 5"/>
                        <a:gd name="T2" fmla="*/ 4 w 4"/>
                        <a:gd name="T3" fmla="*/ 4 h 5"/>
                        <a:gd name="T4" fmla="*/ 4 w 4"/>
                        <a:gd name="T5" fmla="*/ 4 h 5"/>
                        <a:gd name="T6" fmla="*/ 3 w 4"/>
                        <a:gd name="T7" fmla="*/ 5 h 5"/>
                        <a:gd name="T8" fmla="*/ 1 w 4"/>
                        <a:gd name="T9" fmla="*/ 5 h 5"/>
                        <a:gd name="T10" fmla="*/ 1 w 4"/>
                        <a:gd name="T11" fmla="*/ 4 h 5"/>
                        <a:gd name="T12" fmla="*/ 1 w 4"/>
                        <a:gd name="T13" fmla="*/ 4 h 5"/>
                        <a:gd name="T14" fmla="*/ 1 w 4"/>
                        <a:gd name="T15" fmla="*/ 3 h 5"/>
                        <a:gd name="T16" fmla="*/ 1 w 4"/>
                        <a:gd name="T17" fmla="*/ 3 h 5"/>
                        <a:gd name="T18" fmla="*/ 1 w 4"/>
                        <a:gd name="T19" fmla="*/ 1 h 5"/>
                        <a:gd name="T20" fmla="*/ 1 w 4"/>
                        <a:gd name="T21" fmla="*/ 1 h 5"/>
                        <a:gd name="T22" fmla="*/ 1 w 4"/>
                        <a:gd name="T23" fmla="*/ 1 h 5"/>
                        <a:gd name="T24" fmla="*/ 1 w 4"/>
                        <a:gd name="T25" fmla="*/ 0 h 5"/>
                        <a:gd name="T26" fmla="*/ 3 w 4"/>
                        <a:gd name="T27" fmla="*/ 0 h 5"/>
                        <a:gd name="T28" fmla="*/ 3 w 4"/>
                        <a:gd name="T29" fmla="*/ 1 h 5"/>
                        <a:gd name="T30" fmla="*/ 4 w 4"/>
                        <a:gd name="T31" fmla="*/ 1 h 5"/>
                        <a:gd name="T32" fmla="*/ 4 w 4"/>
                        <a:gd name="T33" fmla="*/ 1 h 5"/>
                        <a:gd name="T34" fmla="*/ 3 w 4"/>
                        <a:gd name="T35" fmla="*/ 3 h 5"/>
                        <a:gd name="T36" fmla="*/ 3 w 4"/>
                        <a:gd name="T37" fmla="*/ 1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1 h 5"/>
                        <a:gd name="T50" fmla="*/ 3 w 4"/>
                        <a:gd name="T51" fmla="*/ 1 h 5"/>
                        <a:gd name="T52" fmla="*/ 3 w 4"/>
                        <a:gd name="T53" fmla="*/ 1 h 5"/>
                        <a:gd name="T54" fmla="*/ 3 w 4"/>
                        <a:gd name="T55" fmla="*/ 1 h 5"/>
                        <a:gd name="T56" fmla="*/ 1 w 4"/>
                        <a:gd name="T57" fmla="*/ 3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5 h 5"/>
                        <a:gd name="T66" fmla="*/ 3 w 4"/>
                        <a:gd name="T67" fmla="*/ 5 h 5"/>
                        <a:gd name="T68" fmla="*/ 4 w 4"/>
                        <a:gd name="T69" fmla="*/ 4 h 5"/>
                        <a:gd name="T70" fmla="*/ 4 w 4"/>
                        <a:gd name="T71" fmla="*/ 4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close/>
                          <a:moveTo>
                            <a:pt x="3" y="1"/>
                          </a:move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close/>
                          <a:moveTo>
                            <a:pt x="3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4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1" name="Freeform 3939"/>
                    <p:cNvSpPr>
                      <a:spLocks/>
                    </p:cNvSpPr>
                    <p:nvPr/>
                  </p:nvSpPr>
                  <p:spPr bwMode="auto">
                    <a:xfrm>
                      <a:off x="1048" y="369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2" name="Freeform 394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50" y="369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0 h 4"/>
                        <a:gd name="T8" fmla="*/ 2 w 2"/>
                        <a:gd name="T9" fmla="*/ 2 h 4"/>
                        <a:gd name="T10" fmla="*/ 2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2 h 4"/>
                        <a:gd name="T16" fmla="*/ 2 w 2"/>
                        <a:gd name="T17" fmla="*/ 2 h 4"/>
                        <a:gd name="T18" fmla="*/ 2 w 2"/>
                        <a:gd name="T19" fmla="*/ 2 h 4"/>
                        <a:gd name="T20" fmla="*/ 0 w 2"/>
                        <a:gd name="T21" fmla="*/ 2 h 4"/>
                        <a:gd name="T22" fmla="*/ 0 w 2"/>
                        <a:gd name="T23" fmla="*/ 2 h 4"/>
                        <a:gd name="T24" fmla="*/ 0 w 2"/>
                        <a:gd name="T25" fmla="*/ 2 h 4"/>
                        <a:gd name="T26" fmla="*/ 0 w 2"/>
                        <a:gd name="T27" fmla="*/ 0 h 4"/>
                        <a:gd name="T28" fmla="*/ 0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3 h 4"/>
                        <a:gd name="T36" fmla="*/ 2 w 2"/>
                        <a:gd name="T37" fmla="*/ 3 h 4"/>
                        <a:gd name="T38" fmla="*/ 2 w 2"/>
                        <a:gd name="T39" fmla="*/ 3 h 4"/>
                        <a:gd name="T40" fmla="*/ 2 w 2"/>
                        <a:gd name="T41" fmla="*/ 3 h 4"/>
                        <a:gd name="T42" fmla="*/ 2 w 2"/>
                        <a:gd name="T43" fmla="*/ 4 h 4"/>
                        <a:gd name="T44" fmla="*/ 2 w 2"/>
                        <a:gd name="T45" fmla="*/ 4 h 4"/>
                        <a:gd name="T46" fmla="*/ 2 w 2"/>
                        <a:gd name="T47" fmla="*/ 4 h 4"/>
                        <a:gd name="T48" fmla="*/ 2 w 2"/>
                        <a:gd name="T49" fmla="*/ 4 h 4"/>
                        <a:gd name="T50" fmla="*/ 2 w 2"/>
                        <a:gd name="T51" fmla="*/ 4 h 4"/>
                        <a:gd name="T52" fmla="*/ 2 w 2"/>
                        <a:gd name="T53" fmla="*/ 4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2 w 2"/>
                        <a:gd name="T65" fmla="*/ 3 h 4"/>
                        <a:gd name="T66" fmla="*/ 2 w 2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4"/>
                        <a:gd name="T104" fmla="*/ 2 w 2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3" name="Freeform 3941"/>
                    <p:cNvSpPr>
                      <a:spLocks/>
                    </p:cNvSpPr>
                    <p:nvPr/>
                  </p:nvSpPr>
                  <p:spPr bwMode="auto">
                    <a:xfrm>
                      <a:off x="1054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4" name="Freeform 3942"/>
                    <p:cNvSpPr>
                      <a:spLocks/>
                    </p:cNvSpPr>
                    <p:nvPr/>
                  </p:nvSpPr>
                  <p:spPr bwMode="auto">
                    <a:xfrm>
                      <a:off x="1058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5" name="Freeform 394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0" y="369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4 w 4"/>
                        <a:gd name="T73" fmla="*/ 4 h 5"/>
                        <a:gd name="T74" fmla="*/ 4 w 4"/>
                        <a:gd name="T75" fmla="*/ 3 h 5"/>
                        <a:gd name="T76" fmla="*/ 4 w 4"/>
                        <a:gd name="T77" fmla="*/ 3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2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3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4" y="4"/>
                          </a:lnTo>
                          <a:lnTo>
                            <a:pt x="4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6" name="Freeform 39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64" y="369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1 w 3"/>
                        <a:gd name="T51" fmla="*/ 3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3 h 5"/>
                        <a:gd name="T76" fmla="*/ 2 w 3"/>
                        <a:gd name="T77" fmla="*/ 3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1 w 3"/>
                        <a:gd name="T97" fmla="*/ 3 h 5"/>
                        <a:gd name="T98" fmla="*/ 1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7" name="Freeform 3945"/>
                    <p:cNvSpPr>
                      <a:spLocks/>
                    </p:cNvSpPr>
                    <p:nvPr/>
                  </p:nvSpPr>
                  <p:spPr bwMode="auto">
                    <a:xfrm>
                      <a:off x="1067" y="369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8" name="Freeform 394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0" y="369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2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4 h 5"/>
                        <a:gd name="T18" fmla="*/ 0 w 3"/>
                        <a:gd name="T19" fmla="*/ 4 h 5"/>
                        <a:gd name="T20" fmla="*/ 2 w 3"/>
                        <a:gd name="T21" fmla="*/ 0 h 5"/>
                        <a:gd name="T22" fmla="*/ 2 w 3"/>
                        <a:gd name="T23" fmla="*/ 4 h 5"/>
                        <a:gd name="T24" fmla="*/ 2 w 3"/>
                        <a:gd name="T25" fmla="*/ 1 h 5"/>
                        <a:gd name="T26" fmla="*/ 1 w 3"/>
                        <a:gd name="T27" fmla="*/ 4 h 5"/>
                        <a:gd name="T28" fmla="*/ 2 w 3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1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89" name="Freeform 39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3" y="369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5 h 5"/>
                        <a:gd name="T2" fmla="*/ 0 w 3"/>
                        <a:gd name="T3" fmla="*/ 5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2 w 3"/>
                        <a:gd name="T11" fmla="*/ 3 h 5"/>
                        <a:gd name="T12" fmla="*/ 0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1 h 5"/>
                        <a:gd name="T24" fmla="*/ 2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1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2 w 3"/>
                        <a:gd name="T51" fmla="*/ 5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3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3 w 3"/>
                        <a:gd name="T65" fmla="*/ 1 h 5"/>
                        <a:gd name="T66" fmla="*/ 2 w 3"/>
                        <a:gd name="T67" fmla="*/ 1 h 5"/>
                        <a:gd name="T68" fmla="*/ 2 w 3"/>
                        <a:gd name="T69" fmla="*/ 1 h 5"/>
                        <a:gd name="T70" fmla="*/ 2 w 3"/>
                        <a:gd name="T71" fmla="*/ 1 h 5"/>
                        <a:gd name="T72" fmla="*/ 2 w 3"/>
                        <a:gd name="T73" fmla="*/ 1 h 5"/>
                        <a:gd name="T74" fmla="*/ 0 w 3"/>
                        <a:gd name="T75" fmla="*/ 1 h 5"/>
                        <a:gd name="T76" fmla="*/ 0 w 3"/>
                        <a:gd name="T77" fmla="*/ 1 h 5"/>
                        <a:gd name="T78" fmla="*/ 0 w 3"/>
                        <a:gd name="T79" fmla="*/ 3 h 5"/>
                        <a:gd name="T80" fmla="*/ 2 w 3"/>
                        <a:gd name="T81" fmla="*/ 3 h 5"/>
                        <a:gd name="T82" fmla="*/ 2 w 3"/>
                        <a:gd name="T83" fmla="*/ 3 h 5"/>
                        <a:gd name="T84" fmla="*/ 2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2" y="5"/>
                          </a:moveTo>
                          <a:lnTo>
                            <a:pt x="0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0" name="Freeform 39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77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4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1" name="Freeform 394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81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0 w 2"/>
                        <a:gd name="T59" fmla="*/ 4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4 h 5"/>
                        <a:gd name="T68" fmla="*/ 1 w 2"/>
                        <a:gd name="T69" fmla="*/ 4 h 5"/>
                        <a:gd name="T70" fmla="*/ 1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0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2" name="Freeform 3950"/>
                    <p:cNvSpPr>
                      <a:spLocks/>
                    </p:cNvSpPr>
                    <p:nvPr/>
                  </p:nvSpPr>
                  <p:spPr bwMode="auto">
                    <a:xfrm>
                      <a:off x="1026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3" name="Freeform 3951"/>
                    <p:cNvSpPr>
                      <a:spLocks/>
                    </p:cNvSpPr>
                    <p:nvPr/>
                  </p:nvSpPr>
                  <p:spPr bwMode="auto">
                    <a:xfrm>
                      <a:off x="1030" y="369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0 w 1"/>
                        <a:gd name="T7" fmla="*/ 5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4" name="Freeform 3952"/>
                    <p:cNvSpPr>
                      <a:spLocks/>
                    </p:cNvSpPr>
                    <p:nvPr/>
                  </p:nvSpPr>
                  <p:spPr bwMode="auto">
                    <a:xfrm>
                      <a:off x="1032" y="369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5 h 5"/>
                        <a:gd name="T26" fmla="*/ 3 w 3"/>
                        <a:gd name="T27" fmla="*/ 5 h 5"/>
                        <a:gd name="T28" fmla="*/ 3 w 3"/>
                        <a:gd name="T29" fmla="*/ 5 h 5"/>
                        <a:gd name="T30" fmla="*/ 1 w 3"/>
                        <a:gd name="T31" fmla="*/ 5 h 5"/>
                        <a:gd name="T32" fmla="*/ 1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1 w 3"/>
                        <a:gd name="T47" fmla="*/ 4 h 5"/>
                        <a:gd name="T48" fmla="*/ 1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3 w 3"/>
                        <a:gd name="T55" fmla="*/ 5 h 5"/>
                        <a:gd name="T56" fmla="*/ 3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3 h 5"/>
                        <a:gd name="T64" fmla="*/ 3 w 3"/>
                        <a:gd name="T65" fmla="*/ 3 h 5"/>
                        <a:gd name="T66" fmla="*/ 3 w 3"/>
                        <a:gd name="T67" fmla="*/ 3 h 5"/>
                        <a:gd name="T68" fmla="*/ 1 w 3"/>
                        <a:gd name="T69" fmla="*/ 3 h 5"/>
                        <a:gd name="T70" fmla="*/ 1 w 3"/>
                        <a:gd name="T71" fmla="*/ 3 h 5"/>
                        <a:gd name="T72" fmla="*/ 0 w 3"/>
                        <a:gd name="T73" fmla="*/ 3 h 5"/>
                        <a:gd name="T74" fmla="*/ 1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5" name="Freeform 3953"/>
                    <p:cNvSpPr>
                      <a:spLocks/>
                    </p:cNvSpPr>
                    <p:nvPr/>
                  </p:nvSpPr>
                  <p:spPr bwMode="auto">
                    <a:xfrm>
                      <a:off x="1038" y="3695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0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0 w 1"/>
                        <a:gd name="T17" fmla="*/ 5 h 6"/>
                        <a:gd name="T18" fmla="*/ 0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6" name="Freeform 3954"/>
                    <p:cNvSpPr>
                      <a:spLocks/>
                    </p:cNvSpPr>
                    <p:nvPr/>
                  </p:nvSpPr>
                  <p:spPr bwMode="auto">
                    <a:xfrm>
                      <a:off x="1039" y="369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2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1 h 5"/>
                        <a:gd name="T10" fmla="*/ 0 w 4"/>
                        <a:gd name="T11" fmla="*/ 1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7" name="Rectangle 39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43" y="369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8" name="Freeform 3956"/>
                    <p:cNvSpPr>
                      <a:spLocks/>
                    </p:cNvSpPr>
                    <p:nvPr/>
                  </p:nvSpPr>
                  <p:spPr bwMode="auto">
                    <a:xfrm>
                      <a:off x="1044" y="3695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4 w 4"/>
                        <a:gd name="T3" fmla="*/ 3 h 5"/>
                        <a:gd name="T4" fmla="*/ 4 w 4"/>
                        <a:gd name="T5" fmla="*/ 3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5 h 5"/>
                        <a:gd name="T18" fmla="*/ 1 w 4"/>
                        <a:gd name="T19" fmla="*/ 5 h 5"/>
                        <a:gd name="T20" fmla="*/ 1 w 4"/>
                        <a:gd name="T21" fmla="*/ 5 h 5"/>
                        <a:gd name="T22" fmla="*/ 1 w 4"/>
                        <a:gd name="T23" fmla="*/ 4 h 5"/>
                        <a:gd name="T24" fmla="*/ 0 w 4"/>
                        <a:gd name="T25" fmla="*/ 4 h 5"/>
                        <a:gd name="T26" fmla="*/ 1 w 4"/>
                        <a:gd name="T27" fmla="*/ 4 h 5"/>
                        <a:gd name="T28" fmla="*/ 1 w 4"/>
                        <a:gd name="T29" fmla="*/ 3 h 5"/>
                        <a:gd name="T30" fmla="*/ 1 w 4"/>
                        <a:gd name="T31" fmla="*/ 3 h 5"/>
                        <a:gd name="T32" fmla="*/ 1 w 4"/>
                        <a:gd name="T33" fmla="*/ 3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1 h 5"/>
                        <a:gd name="T46" fmla="*/ 1 w 4"/>
                        <a:gd name="T47" fmla="*/ 1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3 w 4"/>
                        <a:gd name="T53" fmla="*/ 0 h 5"/>
                        <a:gd name="T54" fmla="*/ 3 w 4"/>
                        <a:gd name="T55" fmla="*/ 0 h 5"/>
                        <a:gd name="T56" fmla="*/ 3 w 4"/>
                        <a:gd name="T57" fmla="*/ 0 h 5"/>
                        <a:gd name="T58" fmla="*/ 3 w 4"/>
                        <a:gd name="T59" fmla="*/ 1 h 5"/>
                        <a:gd name="T60" fmla="*/ 4 w 4"/>
                        <a:gd name="T61" fmla="*/ 1 h 5"/>
                        <a:gd name="T62" fmla="*/ 4 w 4"/>
                        <a:gd name="T63" fmla="*/ 1 h 5"/>
                        <a:gd name="T64" fmla="*/ 4 w 4"/>
                        <a:gd name="T65" fmla="*/ 1 h 5"/>
                        <a:gd name="T66" fmla="*/ 4 w 4"/>
                        <a:gd name="T67" fmla="*/ 1 h 5"/>
                        <a:gd name="T68" fmla="*/ 4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299" name="Freeform 3957"/>
                    <p:cNvSpPr>
                      <a:spLocks/>
                    </p:cNvSpPr>
                    <p:nvPr/>
                  </p:nvSpPr>
                  <p:spPr bwMode="auto">
                    <a:xfrm>
                      <a:off x="1045" y="3696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0 h 2"/>
                        <a:gd name="T2" fmla="*/ 0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0 h 2"/>
                        <a:gd name="T12" fmla="*/ 0 w 2"/>
                        <a:gd name="T13" fmla="*/ 2 h 2"/>
                        <a:gd name="T14" fmla="*/ 0 w 2"/>
                        <a:gd name="T15" fmla="*/ 2 h 2"/>
                        <a:gd name="T16" fmla="*/ 2 w 2"/>
                        <a:gd name="T17" fmla="*/ 2 h 2"/>
                        <a:gd name="T18" fmla="*/ 2 w 2"/>
                        <a:gd name="T19" fmla="*/ 2 h 2"/>
                        <a:gd name="T20" fmla="*/ 2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0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2 w 2"/>
                        <a:gd name="T35" fmla="*/ 0 h 2"/>
                        <a:gd name="T36" fmla="*/ 2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0" name="Freeform 3958"/>
                    <p:cNvSpPr>
                      <a:spLocks/>
                    </p:cNvSpPr>
                    <p:nvPr/>
                  </p:nvSpPr>
                  <p:spPr bwMode="auto">
                    <a:xfrm>
                      <a:off x="1045" y="3698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0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1 h 2"/>
                        <a:gd name="T16" fmla="*/ 0 w 3"/>
                        <a:gd name="T17" fmla="*/ 2 h 2"/>
                        <a:gd name="T18" fmla="*/ 0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2 w 3"/>
                        <a:gd name="T25" fmla="*/ 1 h 2"/>
                        <a:gd name="T26" fmla="*/ 3 w 3"/>
                        <a:gd name="T27" fmla="*/ 1 h 2"/>
                        <a:gd name="T28" fmla="*/ 3 w 3"/>
                        <a:gd name="T29" fmla="*/ 1 h 2"/>
                        <a:gd name="T30" fmla="*/ 3 w 3"/>
                        <a:gd name="T31" fmla="*/ 1 h 2"/>
                        <a:gd name="T32" fmla="*/ 2 w 3"/>
                        <a:gd name="T33" fmla="*/ 0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1" name="Freeform 3959"/>
                    <p:cNvSpPr>
                      <a:spLocks/>
                    </p:cNvSpPr>
                    <p:nvPr/>
                  </p:nvSpPr>
                  <p:spPr bwMode="auto">
                    <a:xfrm>
                      <a:off x="1048" y="3695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6 h 6"/>
                        <a:gd name="T2" fmla="*/ 0 w 1"/>
                        <a:gd name="T3" fmla="*/ 6 h 6"/>
                        <a:gd name="T4" fmla="*/ 1 w 1"/>
                        <a:gd name="T5" fmla="*/ 5 h 6"/>
                        <a:gd name="T6" fmla="*/ 1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1 w 1"/>
                        <a:gd name="T15" fmla="*/ 1 h 6"/>
                        <a:gd name="T16" fmla="*/ 1 w 1"/>
                        <a:gd name="T17" fmla="*/ 1 h 6"/>
                        <a:gd name="T18" fmla="*/ 1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1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6"/>
                          </a:moveTo>
                          <a:lnTo>
                            <a:pt x="0" y="6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2" name="Freeform 3960"/>
                    <p:cNvSpPr>
                      <a:spLocks/>
                    </p:cNvSpPr>
                    <p:nvPr/>
                  </p:nvSpPr>
                  <p:spPr bwMode="auto">
                    <a:xfrm>
                      <a:off x="1050" y="3696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0 h 2"/>
                        <a:gd name="T2" fmla="*/ 2 w 2"/>
                        <a:gd name="T3" fmla="*/ 0 h 2"/>
                        <a:gd name="T4" fmla="*/ 2 w 2"/>
                        <a:gd name="T5" fmla="*/ 0 h 2"/>
                        <a:gd name="T6" fmla="*/ 2 w 2"/>
                        <a:gd name="T7" fmla="*/ 0 h 2"/>
                        <a:gd name="T8" fmla="*/ 2 w 2"/>
                        <a:gd name="T9" fmla="*/ 2 h 2"/>
                        <a:gd name="T10" fmla="*/ 2 w 2"/>
                        <a:gd name="T11" fmla="*/ 2 h 2"/>
                        <a:gd name="T12" fmla="*/ 2 w 2"/>
                        <a:gd name="T13" fmla="*/ 2 h 2"/>
                        <a:gd name="T14" fmla="*/ 2 w 2"/>
                        <a:gd name="T15" fmla="*/ 2 h 2"/>
                        <a:gd name="T16" fmla="*/ 2 w 2"/>
                        <a:gd name="T17" fmla="*/ 2 h 2"/>
                        <a:gd name="T18" fmla="*/ 2 w 2"/>
                        <a:gd name="T19" fmla="*/ 2 h 2"/>
                        <a:gd name="T20" fmla="*/ 0 w 2"/>
                        <a:gd name="T21" fmla="*/ 2 h 2"/>
                        <a:gd name="T22" fmla="*/ 0 w 2"/>
                        <a:gd name="T23" fmla="*/ 2 h 2"/>
                        <a:gd name="T24" fmla="*/ 0 w 2"/>
                        <a:gd name="T25" fmla="*/ 2 h 2"/>
                        <a:gd name="T26" fmla="*/ 0 w 2"/>
                        <a:gd name="T27" fmla="*/ 0 h 2"/>
                        <a:gd name="T28" fmla="*/ 0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2"/>
                        <a:gd name="T53" fmla="*/ 2 w 2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3" name="Freeform 3961"/>
                    <p:cNvSpPr>
                      <a:spLocks/>
                    </p:cNvSpPr>
                    <p:nvPr/>
                  </p:nvSpPr>
                  <p:spPr bwMode="auto">
                    <a:xfrm>
                      <a:off x="1050" y="3699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0 w 2"/>
                        <a:gd name="T21" fmla="*/ 1 h 1"/>
                        <a:gd name="T22" fmla="*/ 0 w 2"/>
                        <a:gd name="T23" fmla="*/ 1 h 1"/>
                        <a:gd name="T24" fmla="*/ 0 w 2"/>
                        <a:gd name="T25" fmla="*/ 1 h 1"/>
                        <a:gd name="T26" fmla="*/ 0 w 2"/>
                        <a:gd name="T27" fmla="*/ 0 h 1"/>
                        <a:gd name="T28" fmla="*/ 0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4" name="Freeform 3962"/>
                    <p:cNvSpPr>
                      <a:spLocks/>
                    </p:cNvSpPr>
                    <p:nvPr/>
                  </p:nvSpPr>
                  <p:spPr bwMode="auto">
                    <a:xfrm>
                      <a:off x="1054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2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5" name="Freeform 3963"/>
                    <p:cNvSpPr>
                      <a:spLocks/>
                    </p:cNvSpPr>
                    <p:nvPr/>
                  </p:nvSpPr>
                  <p:spPr bwMode="auto">
                    <a:xfrm>
                      <a:off x="1058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3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1 w 2"/>
                        <a:gd name="T27" fmla="*/ 4 h 5"/>
                        <a:gd name="T28" fmla="*/ 0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3 h 5"/>
                        <a:gd name="T38" fmla="*/ 1 w 2"/>
                        <a:gd name="T39" fmla="*/ 3 h 5"/>
                        <a:gd name="T40" fmla="*/ 2 w 2"/>
                        <a:gd name="T41" fmla="*/ 3 h 5"/>
                        <a:gd name="T42" fmla="*/ 2 w 2"/>
                        <a:gd name="T43" fmla="*/ 3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0 w 2"/>
                        <a:gd name="T57" fmla="*/ 1 h 5"/>
                        <a:gd name="T58" fmla="*/ 0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6" name="Freeform 3964"/>
                    <p:cNvSpPr>
                      <a:spLocks/>
                    </p:cNvSpPr>
                    <p:nvPr/>
                  </p:nvSpPr>
                  <p:spPr bwMode="auto">
                    <a:xfrm>
                      <a:off x="1060" y="3695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1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4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4 w 4"/>
                        <a:gd name="T31" fmla="*/ 4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7" name="Freeform 3965"/>
                    <p:cNvSpPr>
                      <a:spLocks/>
                    </p:cNvSpPr>
                    <p:nvPr/>
                  </p:nvSpPr>
                  <p:spPr bwMode="auto">
                    <a:xfrm>
                      <a:off x="1061" y="369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2 h 4"/>
                        <a:gd name="T2" fmla="*/ 0 w 3"/>
                        <a:gd name="T3" fmla="*/ 3 h 4"/>
                        <a:gd name="T4" fmla="*/ 0 w 3"/>
                        <a:gd name="T5" fmla="*/ 3 h 4"/>
                        <a:gd name="T6" fmla="*/ 0 w 3"/>
                        <a:gd name="T7" fmla="*/ 3 h 4"/>
                        <a:gd name="T8" fmla="*/ 0 w 3"/>
                        <a:gd name="T9" fmla="*/ 3 h 4"/>
                        <a:gd name="T10" fmla="*/ 0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3 h 4"/>
                        <a:gd name="T18" fmla="*/ 1 w 3"/>
                        <a:gd name="T19" fmla="*/ 3 h 4"/>
                        <a:gd name="T20" fmla="*/ 1 w 3"/>
                        <a:gd name="T21" fmla="*/ 3 h 4"/>
                        <a:gd name="T22" fmla="*/ 3 w 3"/>
                        <a:gd name="T23" fmla="*/ 3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1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1 w 3"/>
                        <a:gd name="T35" fmla="*/ 0 h 4"/>
                        <a:gd name="T36" fmla="*/ 1 w 3"/>
                        <a:gd name="T37" fmla="*/ 0 h 4"/>
                        <a:gd name="T38" fmla="*/ 0 w 3"/>
                        <a:gd name="T39" fmla="*/ 0 h 4"/>
                        <a:gd name="T40" fmla="*/ 0 w 3"/>
                        <a:gd name="T41" fmla="*/ 0 h 4"/>
                        <a:gd name="T42" fmla="*/ 0 w 3"/>
                        <a:gd name="T43" fmla="*/ 0 h 4"/>
                        <a:gd name="T44" fmla="*/ 0 w 3"/>
                        <a:gd name="T45" fmla="*/ 0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4"/>
                        <a:gd name="T77" fmla="*/ 3 w 3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8" name="Freeform 3966"/>
                    <p:cNvSpPr>
                      <a:spLocks/>
                    </p:cNvSpPr>
                    <p:nvPr/>
                  </p:nvSpPr>
                  <p:spPr bwMode="auto">
                    <a:xfrm>
                      <a:off x="1064" y="369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1 w 3"/>
                        <a:gd name="T7" fmla="*/ 1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3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09" name="Freeform 3967"/>
                    <p:cNvSpPr>
                      <a:spLocks/>
                    </p:cNvSpPr>
                    <p:nvPr/>
                  </p:nvSpPr>
                  <p:spPr bwMode="auto">
                    <a:xfrm>
                      <a:off x="1065" y="3696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3 h 4"/>
                        <a:gd name="T10" fmla="*/ 0 w 1"/>
                        <a:gd name="T11" fmla="*/ 4 h 4"/>
                        <a:gd name="T12" fmla="*/ 0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3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0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0" name="Freeform 3968"/>
                    <p:cNvSpPr>
                      <a:spLocks/>
                    </p:cNvSpPr>
                    <p:nvPr/>
                  </p:nvSpPr>
                  <p:spPr bwMode="auto">
                    <a:xfrm>
                      <a:off x="1067" y="3695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0 w 3"/>
                        <a:gd name="T3" fmla="*/ 5 h 5"/>
                        <a:gd name="T4" fmla="*/ 0 w 3"/>
                        <a:gd name="T5" fmla="*/ 5 h 5"/>
                        <a:gd name="T6" fmla="*/ 3 w 3"/>
                        <a:gd name="T7" fmla="*/ 0 h 5"/>
                        <a:gd name="T8" fmla="*/ 3 w 3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5"/>
                        <a:gd name="T17" fmla="*/ 3 w 3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5">
                          <a:moveTo>
                            <a:pt x="3" y="0"/>
                          </a:moveTo>
                          <a:lnTo>
                            <a:pt x="0" y="5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1" name="Freeform 3969"/>
                    <p:cNvSpPr>
                      <a:spLocks/>
                    </p:cNvSpPr>
                    <p:nvPr/>
                  </p:nvSpPr>
                  <p:spPr bwMode="auto">
                    <a:xfrm>
                      <a:off x="1070" y="369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2 w 3"/>
                        <a:gd name="T3" fmla="*/ 0 h 5"/>
                        <a:gd name="T4" fmla="*/ 2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2 w 3"/>
                        <a:gd name="T11" fmla="*/ 4 h 5"/>
                        <a:gd name="T12" fmla="*/ 2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4 h 5"/>
                        <a:gd name="T18" fmla="*/ 0 w 3"/>
                        <a:gd name="T19" fmla="*/ 4 h 5"/>
                        <a:gd name="T20" fmla="*/ 2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2" name="Freeform 3970"/>
                    <p:cNvSpPr>
                      <a:spLocks/>
                    </p:cNvSpPr>
                    <p:nvPr/>
                  </p:nvSpPr>
                  <p:spPr bwMode="auto">
                    <a:xfrm>
                      <a:off x="1071" y="3696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3" name="Freeform 3971"/>
                    <p:cNvSpPr>
                      <a:spLocks/>
                    </p:cNvSpPr>
                    <p:nvPr/>
                  </p:nvSpPr>
                  <p:spPr bwMode="auto">
                    <a:xfrm>
                      <a:off x="1073" y="3695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5 h 5"/>
                        <a:gd name="T2" fmla="*/ 0 w 3"/>
                        <a:gd name="T3" fmla="*/ 5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2 w 3"/>
                        <a:gd name="T11" fmla="*/ 3 h 5"/>
                        <a:gd name="T12" fmla="*/ 0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1 h 5"/>
                        <a:gd name="T18" fmla="*/ 0 w 3"/>
                        <a:gd name="T19" fmla="*/ 1 h 5"/>
                        <a:gd name="T20" fmla="*/ 0 w 3"/>
                        <a:gd name="T21" fmla="*/ 1 h 5"/>
                        <a:gd name="T22" fmla="*/ 0 w 3"/>
                        <a:gd name="T23" fmla="*/ 1 h 5"/>
                        <a:gd name="T24" fmla="*/ 2 w 3"/>
                        <a:gd name="T25" fmla="*/ 0 h 5"/>
                        <a:gd name="T26" fmla="*/ 2 w 3"/>
                        <a:gd name="T27" fmla="*/ 0 h 5"/>
                        <a:gd name="T28" fmla="*/ 2 w 3"/>
                        <a:gd name="T29" fmla="*/ 0 h 5"/>
                        <a:gd name="T30" fmla="*/ 2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1 h 5"/>
                        <a:gd name="T36" fmla="*/ 3 w 3"/>
                        <a:gd name="T37" fmla="*/ 1 h 5"/>
                        <a:gd name="T38" fmla="*/ 3 w 3"/>
                        <a:gd name="T39" fmla="*/ 1 h 5"/>
                        <a:gd name="T40" fmla="*/ 3 w 3"/>
                        <a:gd name="T41" fmla="*/ 1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2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2" y="5"/>
                          </a:moveTo>
                          <a:lnTo>
                            <a:pt x="0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4" name="Freeform 3972"/>
                    <p:cNvSpPr>
                      <a:spLocks/>
                    </p:cNvSpPr>
                    <p:nvPr/>
                  </p:nvSpPr>
                  <p:spPr bwMode="auto">
                    <a:xfrm>
                      <a:off x="1073" y="3696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2 h 2"/>
                        <a:gd name="T2" fmla="*/ 2 w 3"/>
                        <a:gd name="T3" fmla="*/ 2 h 2"/>
                        <a:gd name="T4" fmla="*/ 3 w 3"/>
                        <a:gd name="T5" fmla="*/ 2 h 2"/>
                        <a:gd name="T6" fmla="*/ 3 w 3"/>
                        <a:gd name="T7" fmla="*/ 2 h 2"/>
                        <a:gd name="T8" fmla="*/ 3 w 3"/>
                        <a:gd name="T9" fmla="*/ 0 h 2"/>
                        <a:gd name="T10" fmla="*/ 3 w 3"/>
                        <a:gd name="T11" fmla="*/ 0 h 2"/>
                        <a:gd name="T12" fmla="*/ 3 w 3"/>
                        <a:gd name="T13" fmla="*/ 0 h 2"/>
                        <a:gd name="T14" fmla="*/ 2 w 3"/>
                        <a:gd name="T15" fmla="*/ 0 h 2"/>
                        <a:gd name="T16" fmla="*/ 2 w 3"/>
                        <a:gd name="T17" fmla="*/ 0 h 2"/>
                        <a:gd name="T18" fmla="*/ 2 w 3"/>
                        <a:gd name="T19" fmla="*/ 0 h 2"/>
                        <a:gd name="T20" fmla="*/ 2 w 3"/>
                        <a:gd name="T21" fmla="*/ 0 h 2"/>
                        <a:gd name="T22" fmla="*/ 0 w 3"/>
                        <a:gd name="T23" fmla="*/ 0 h 2"/>
                        <a:gd name="T24" fmla="*/ 0 w 3"/>
                        <a:gd name="T25" fmla="*/ 0 h 2"/>
                        <a:gd name="T26" fmla="*/ 0 w 3"/>
                        <a:gd name="T27" fmla="*/ 2 h 2"/>
                        <a:gd name="T28" fmla="*/ 2 w 3"/>
                        <a:gd name="T29" fmla="*/ 2 h 2"/>
                        <a:gd name="T30" fmla="*/ 2 w 3"/>
                        <a:gd name="T31" fmla="*/ 2 h 2"/>
                        <a:gd name="T32" fmla="*/ 2 w 3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5" name="Freeform 3973"/>
                    <p:cNvSpPr>
                      <a:spLocks/>
                    </p:cNvSpPr>
                    <p:nvPr/>
                  </p:nvSpPr>
                  <p:spPr bwMode="auto">
                    <a:xfrm>
                      <a:off x="1077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6" name="Freeform 3974"/>
                    <p:cNvSpPr>
                      <a:spLocks/>
                    </p:cNvSpPr>
                    <p:nvPr/>
                  </p:nvSpPr>
                  <p:spPr bwMode="auto">
                    <a:xfrm>
                      <a:off x="1077" y="3696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1 w 2"/>
                        <a:gd name="T9" fmla="*/ 3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7" name="Freeform 3975"/>
                    <p:cNvSpPr>
                      <a:spLocks/>
                    </p:cNvSpPr>
                    <p:nvPr/>
                  </p:nvSpPr>
                  <p:spPr bwMode="auto">
                    <a:xfrm>
                      <a:off x="1081" y="369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0 h 5"/>
                        <a:gd name="T10" fmla="*/ 0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1 w 2"/>
                        <a:gd name="T17" fmla="*/ 0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4 h 5"/>
                        <a:gd name="T32" fmla="*/ 1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0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8" name="Freeform 3976"/>
                    <p:cNvSpPr>
                      <a:spLocks/>
                    </p:cNvSpPr>
                    <p:nvPr/>
                  </p:nvSpPr>
                  <p:spPr bwMode="auto">
                    <a:xfrm>
                      <a:off x="1081" y="3696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0 w 2"/>
                        <a:gd name="T9" fmla="*/ 3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3 h 4"/>
                        <a:gd name="T18" fmla="*/ 1 w 2"/>
                        <a:gd name="T19" fmla="*/ 3 h 4"/>
                        <a:gd name="T20" fmla="*/ 1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1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19" name="Freeform 3977"/>
                    <p:cNvSpPr>
                      <a:spLocks/>
                    </p:cNvSpPr>
                    <p:nvPr/>
                  </p:nvSpPr>
                  <p:spPr bwMode="auto">
                    <a:xfrm>
                      <a:off x="1033" y="373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0" name="Freeform 3978"/>
                    <p:cNvSpPr>
                      <a:spLocks/>
                    </p:cNvSpPr>
                    <p:nvPr/>
                  </p:nvSpPr>
                  <p:spPr bwMode="auto">
                    <a:xfrm>
                      <a:off x="1037" y="37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1" name="Freeform 39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39" y="3735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2 w 4"/>
                        <a:gd name="T5" fmla="*/ 3 h 5"/>
                        <a:gd name="T6" fmla="*/ 2 w 4"/>
                        <a:gd name="T7" fmla="*/ 3 h 5"/>
                        <a:gd name="T8" fmla="*/ 3 w 4"/>
                        <a:gd name="T9" fmla="*/ 3 h 5"/>
                        <a:gd name="T10" fmla="*/ 3 w 4"/>
                        <a:gd name="T11" fmla="*/ 3 h 5"/>
                        <a:gd name="T12" fmla="*/ 3 w 4"/>
                        <a:gd name="T13" fmla="*/ 3 h 5"/>
                        <a:gd name="T14" fmla="*/ 4 w 4"/>
                        <a:gd name="T15" fmla="*/ 3 h 5"/>
                        <a:gd name="T16" fmla="*/ 4 w 4"/>
                        <a:gd name="T17" fmla="*/ 4 h 5"/>
                        <a:gd name="T18" fmla="*/ 4 w 4"/>
                        <a:gd name="T19" fmla="*/ 4 h 5"/>
                        <a:gd name="T20" fmla="*/ 3 w 4"/>
                        <a:gd name="T21" fmla="*/ 4 h 5"/>
                        <a:gd name="T22" fmla="*/ 3 w 4"/>
                        <a:gd name="T23" fmla="*/ 5 h 5"/>
                        <a:gd name="T24" fmla="*/ 3 w 4"/>
                        <a:gd name="T25" fmla="*/ 5 h 5"/>
                        <a:gd name="T26" fmla="*/ 3 w 4"/>
                        <a:gd name="T27" fmla="*/ 5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4 h 5"/>
                        <a:gd name="T38" fmla="*/ 0 w 4"/>
                        <a:gd name="T39" fmla="*/ 4 h 5"/>
                        <a:gd name="T40" fmla="*/ 0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3 h 5"/>
                        <a:gd name="T46" fmla="*/ 2 w 4"/>
                        <a:gd name="T47" fmla="*/ 3 h 5"/>
                        <a:gd name="T48" fmla="*/ 2 w 4"/>
                        <a:gd name="T49" fmla="*/ 3 h 5"/>
                        <a:gd name="T50" fmla="*/ 3 w 4"/>
                        <a:gd name="T51" fmla="*/ 0 h 5"/>
                        <a:gd name="T52" fmla="*/ 2 w 4"/>
                        <a:gd name="T53" fmla="*/ 3 h 5"/>
                        <a:gd name="T54" fmla="*/ 2 w 4"/>
                        <a:gd name="T55" fmla="*/ 3 h 5"/>
                        <a:gd name="T56" fmla="*/ 2 w 4"/>
                        <a:gd name="T57" fmla="*/ 3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5 h 5"/>
                        <a:gd name="T68" fmla="*/ 2 w 4"/>
                        <a:gd name="T69" fmla="*/ 5 h 5"/>
                        <a:gd name="T70" fmla="*/ 3 w 4"/>
                        <a:gd name="T71" fmla="*/ 5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4 h 5"/>
                        <a:gd name="T78" fmla="*/ 3 w 4"/>
                        <a:gd name="T79" fmla="*/ 4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2 w 4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5"/>
                        <a:gd name="T131" fmla="*/ 4 w 4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2" name="Freeform 3980"/>
                    <p:cNvSpPr>
                      <a:spLocks/>
                    </p:cNvSpPr>
                    <p:nvPr/>
                  </p:nvSpPr>
                  <p:spPr bwMode="auto">
                    <a:xfrm>
                      <a:off x="1033" y="373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3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3" name="Freeform 3981"/>
                    <p:cNvSpPr>
                      <a:spLocks/>
                    </p:cNvSpPr>
                    <p:nvPr/>
                  </p:nvSpPr>
                  <p:spPr bwMode="auto">
                    <a:xfrm>
                      <a:off x="1037" y="373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4" name="Freeform 3982"/>
                    <p:cNvSpPr>
                      <a:spLocks/>
                    </p:cNvSpPr>
                    <p:nvPr/>
                  </p:nvSpPr>
                  <p:spPr bwMode="auto">
                    <a:xfrm>
                      <a:off x="1039" y="3735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0 h 5"/>
                        <a:gd name="T4" fmla="*/ 2 w 4"/>
                        <a:gd name="T5" fmla="*/ 3 h 5"/>
                        <a:gd name="T6" fmla="*/ 2 w 4"/>
                        <a:gd name="T7" fmla="*/ 3 h 5"/>
                        <a:gd name="T8" fmla="*/ 3 w 4"/>
                        <a:gd name="T9" fmla="*/ 3 h 5"/>
                        <a:gd name="T10" fmla="*/ 3 w 4"/>
                        <a:gd name="T11" fmla="*/ 3 h 5"/>
                        <a:gd name="T12" fmla="*/ 3 w 4"/>
                        <a:gd name="T13" fmla="*/ 3 h 5"/>
                        <a:gd name="T14" fmla="*/ 4 w 4"/>
                        <a:gd name="T15" fmla="*/ 3 h 5"/>
                        <a:gd name="T16" fmla="*/ 4 w 4"/>
                        <a:gd name="T17" fmla="*/ 4 h 5"/>
                        <a:gd name="T18" fmla="*/ 4 w 4"/>
                        <a:gd name="T19" fmla="*/ 4 h 5"/>
                        <a:gd name="T20" fmla="*/ 3 w 4"/>
                        <a:gd name="T21" fmla="*/ 4 h 5"/>
                        <a:gd name="T22" fmla="*/ 3 w 4"/>
                        <a:gd name="T23" fmla="*/ 5 h 5"/>
                        <a:gd name="T24" fmla="*/ 3 w 4"/>
                        <a:gd name="T25" fmla="*/ 5 h 5"/>
                        <a:gd name="T26" fmla="*/ 3 w 4"/>
                        <a:gd name="T27" fmla="*/ 5 h 5"/>
                        <a:gd name="T28" fmla="*/ 2 w 4"/>
                        <a:gd name="T29" fmla="*/ 5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4 h 5"/>
                        <a:gd name="T38" fmla="*/ 0 w 4"/>
                        <a:gd name="T39" fmla="*/ 4 h 5"/>
                        <a:gd name="T40" fmla="*/ 0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3 h 5"/>
                        <a:gd name="T46" fmla="*/ 2 w 4"/>
                        <a:gd name="T47" fmla="*/ 3 h 5"/>
                        <a:gd name="T48" fmla="*/ 2 w 4"/>
                        <a:gd name="T49" fmla="*/ 3 h 5"/>
                        <a:gd name="T50" fmla="*/ 3 w 4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5"/>
                        <a:gd name="T80" fmla="*/ 4 w 4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5" name="Freeform 3983"/>
                    <p:cNvSpPr>
                      <a:spLocks/>
                    </p:cNvSpPr>
                    <p:nvPr/>
                  </p:nvSpPr>
                  <p:spPr bwMode="auto">
                    <a:xfrm>
                      <a:off x="1041" y="373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6" name="Freeform 3984"/>
                    <p:cNvSpPr>
                      <a:spLocks/>
                    </p:cNvSpPr>
                    <p:nvPr/>
                  </p:nvSpPr>
                  <p:spPr bwMode="auto">
                    <a:xfrm>
                      <a:off x="656" y="37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3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7" name="Freeform 39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59" y="375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3 h 3"/>
                        <a:gd name="T10" fmla="*/ 3 w 3"/>
                        <a:gd name="T11" fmla="*/ 3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3 h 3"/>
                        <a:gd name="T18" fmla="*/ 0 w 3"/>
                        <a:gd name="T19" fmla="*/ 3 h 3"/>
                        <a:gd name="T20" fmla="*/ 3 w 3"/>
                        <a:gd name="T21" fmla="*/ 0 h 3"/>
                        <a:gd name="T22" fmla="*/ 3 w 3"/>
                        <a:gd name="T23" fmla="*/ 2 h 3"/>
                        <a:gd name="T24" fmla="*/ 3 w 3"/>
                        <a:gd name="T25" fmla="*/ 1 h 3"/>
                        <a:gd name="T26" fmla="*/ 2 w 3"/>
                        <a:gd name="T27" fmla="*/ 2 h 3"/>
                        <a:gd name="T28" fmla="*/ 3 w 3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3"/>
                        <a:gd name="T47" fmla="*/ 3 w 3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8" name="Freeform 398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63" y="3755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2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2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3 h 4"/>
                        <a:gd name="T34" fmla="*/ 0 w 2"/>
                        <a:gd name="T35" fmla="*/ 3 h 4"/>
                        <a:gd name="T36" fmla="*/ 0 w 2"/>
                        <a:gd name="T37" fmla="*/ 3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2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1 w 2"/>
                        <a:gd name="T53" fmla="*/ 2 h 4"/>
                        <a:gd name="T54" fmla="*/ 1 w 2"/>
                        <a:gd name="T55" fmla="*/ 2 h 4"/>
                        <a:gd name="T56" fmla="*/ 0 w 2"/>
                        <a:gd name="T57" fmla="*/ 2 h 4"/>
                        <a:gd name="T58" fmla="*/ 0 w 2"/>
                        <a:gd name="T59" fmla="*/ 2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0 w 2"/>
                        <a:gd name="T65" fmla="*/ 3 h 4"/>
                        <a:gd name="T66" fmla="*/ 1 w 2"/>
                        <a:gd name="T67" fmla="*/ 3 h 4"/>
                        <a:gd name="T68" fmla="*/ 1 w 2"/>
                        <a:gd name="T69" fmla="*/ 3 h 4"/>
                        <a:gd name="T70" fmla="*/ 1 w 2"/>
                        <a:gd name="T71" fmla="*/ 3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3 h 4"/>
                        <a:gd name="T78" fmla="*/ 2 w 2"/>
                        <a:gd name="T79" fmla="*/ 2 h 4"/>
                        <a:gd name="T80" fmla="*/ 2 w 2"/>
                        <a:gd name="T81" fmla="*/ 2 h 4"/>
                        <a:gd name="T82" fmla="*/ 1 w 2"/>
                        <a:gd name="T83" fmla="*/ 2 h 4"/>
                        <a:gd name="T84" fmla="*/ 1 w 2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4"/>
                        <a:gd name="T131" fmla="*/ 2 w 2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4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29" name="Freeform 3987"/>
                    <p:cNvSpPr>
                      <a:spLocks/>
                    </p:cNvSpPr>
                    <p:nvPr/>
                  </p:nvSpPr>
                  <p:spPr bwMode="auto">
                    <a:xfrm>
                      <a:off x="668" y="375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1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3 h 4"/>
                        <a:gd name="T14" fmla="*/ 1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1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0" name="Freeform 3988"/>
                    <p:cNvSpPr>
                      <a:spLocks/>
                    </p:cNvSpPr>
                    <p:nvPr/>
                  </p:nvSpPr>
                  <p:spPr bwMode="auto">
                    <a:xfrm>
                      <a:off x="670" y="37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3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1" name="Rectangle 39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73" y="3757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2" name="Freeform 399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75" y="3755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4 w 4"/>
                        <a:gd name="T3" fmla="*/ 2 h 4"/>
                        <a:gd name="T4" fmla="*/ 4 w 4"/>
                        <a:gd name="T5" fmla="*/ 3 h 4"/>
                        <a:gd name="T6" fmla="*/ 3 w 4"/>
                        <a:gd name="T7" fmla="*/ 3 h 4"/>
                        <a:gd name="T8" fmla="*/ 1 w 4"/>
                        <a:gd name="T9" fmla="*/ 3 h 4"/>
                        <a:gd name="T10" fmla="*/ 0 w 4"/>
                        <a:gd name="T11" fmla="*/ 3 h 4"/>
                        <a:gd name="T12" fmla="*/ 0 w 4"/>
                        <a:gd name="T13" fmla="*/ 2 h 4"/>
                        <a:gd name="T14" fmla="*/ 1 w 4"/>
                        <a:gd name="T15" fmla="*/ 2 h 4"/>
                        <a:gd name="T16" fmla="*/ 1 w 4"/>
                        <a:gd name="T17" fmla="*/ 1 h 4"/>
                        <a:gd name="T18" fmla="*/ 0 w 4"/>
                        <a:gd name="T19" fmla="*/ 1 h 4"/>
                        <a:gd name="T20" fmla="*/ 0 w 4"/>
                        <a:gd name="T21" fmla="*/ 1 h 4"/>
                        <a:gd name="T22" fmla="*/ 1 w 4"/>
                        <a:gd name="T23" fmla="*/ 0 h 4"/>
                        <a:gd name="T24" fmla="*/ 1 w 4"/>
                        <a:gd name="T25" fmla="*/ 0 h 4"/>
                        <a:gd name="T26" fmla="*/ 3 w 4"/>
                        <a:gd name="T27" fmla="*/ 0 h 4"/>
                        <a:gd name="T28" fmla="*/ 3 w 4"/>
                        <a:gd name="T29" fmla="*/ 0 h 4"/>
                        <a:gd name="T30" fmla="*/ 3 w 4"/>
                        <a:gd name="T31" fmla="*/ 1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1 w 4"/>
                        <a:gd name="T37" fmla="*/ 0 h 4"/>
                        <a:gd name="T38" fmla="*/ 1 w 4"/>
                        <a:gd name="T39" fmla="*/ 0 h 4"/>
                        <a:gd name="T40" fmla="*/ 1 w 4"/>
                        <a:gd name="T41" fmla="*/ 1 h 4"/>
                        <a:gd name="T42" fmla="*/ 1 w 4"/>
                        <a:gd name="T43" fmla="*/ 1 h 4"/>
                        <a:gd name="T44" fmla="*/ 1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1 h 4"/>
                        <a:gd name="T50" fmla="*/ 3 w 4"/>
                        <a:gd name="T51" fmla="*/ 1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2 h 4"/>
                        <a:gd name="T58" fmla="*/ 1 w 4"/>
                        <a:gd name="T59" fmla="*/ 2 h 4"/>
                        <a:gd name="T60" fmla="*/ 1 w 4"/>
                        <a:gd name="T61" fmla="*/ 3 h 4"/>
                        <a:gd name="T62" fmla="*/ 1 w 4"/>
                        <a:gd name="T63" fmla="*/ 3 h 4"/>
                        <a:gd name="T64" fmla="*/ 1 w 4"/>
                        <a:gd name="T65" fmla="*/ 3 h 4"/>
                        <a:gd name="T66" fmla="*/ 3 w 4"/>
                        <a:gd name="T67" fmla="*/ 3 h 4"/>
                        <a:gd name="T68" fmla="*/ 3 w 4"/>
                        <a:gd name="T69" fmla="*/ 3 h 4"/>
                        <a:gd name="T70" fmla="*/ 3 w 4"/>
                        <a:gd name="T71" fmla="*/ 2 h 4"/>
                        <a:gd name="T72" fmla="*/ 3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3" name="Freeform 3991"/>
                    <p:cNvSpPr>
                      <a:spLocks/>
                    </p:cNvSpPr>
                    <p:nvPr/>
                  </p:nvSpPr>
                  <p:spPr bwMode="auto">
                    <a:xfrm>
                      <a:off x="679" y="375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1 w 1"/>
                        <a:gd name="T9" fmla="*/ 3 h 4"/>
                        <a:gd name="T10" fmla="*/ 1 w 1"/>
                        <a:gd name="T11" fmla="*/ 2 h 4"/>
                        <a:gd name="T12" fmla="*/ 1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1 w 1"/>
                        <a:gd name="T21" fmla="*/ 0 h 4"/>
                        <a:gd name="T22" fmla="*/ 1 w 1"/>
                        <a:gd name="T23" fmla="*/ 0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3 h 4"/>
                        <a:gd name="T32" fmla="*/ 1 w 1"/>
                        <a:gd name="T33" fmla="*/ 3 h 4"/>
                        <a:gd name="T34" fmla="*/ 1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4" name="Freeform 399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81" y="3756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1 w 1"/>
                        <a:gd name="T5" fmla="*/ 0 h 3"/>
                        <a:gd name="T6" fmla="*/ 1 w 1"/>
                        <a:gd name="T7" fmla="*/ 0 h 3"/>
                        <a:gd name="T8" fmla="*/ 1 w 1"/>
                        <a:gd name="T9" fmla="*/ 0 h 3"/>
                        <a:gd name="T10" fmla="*/ 1 w 1"/>
                        <a:gd name="T11" fmla="*/ 0 h 3"/>
                        <a:gd name="T12" fmla="*/ 1 w 1"/>
                        <a:gd name="T13" fmla="*/ 0 h 3"/>
                        <a:gd name="T14" fmla="*/ 0 w 1"/>
                        <a:gd name="T15" fmla="*/ 0 h 3"/>
                        <a:gd name="T16" fmla="*/ 0 w 1"/>
                        <a:gd name="T17" fmla="*/ 0 h 3"/>
                        <a:gd name="T18" fmla="*/ 0 w 1"/>
                        <a:gd name="T19" fmla="*/ 0 h 3"/>
                        <a:gd name="T20" fmla="*/ 0 w 1"/>
                        <a:gd name="T21" fmla="*/ 0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1 w 1"/>
                        <a:gd name="T39" fmla="*/ 2 h 3"/>
                        <a:gd name="T40" fmla="*/ 1 w 1"/>
                        <a:gd name="T41" fmla="*/ 2 h 3"/>
                        <a:gd name="T42" fmla="*/ 1 w 1"/>
                        <a:gd name="T43" fmla="*/ 2 h 3"/>
                        <a:gd name="T44" fmla="*/ 1 w 1"/>
                        <a:gd name="T45" fmla="*/ 2 h 3"/>
                        <a:gd name="T46" fmla="*/ 1 w 1"/>
                        <a:gd name="T47" fmla="*/ 2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2 h 3"/>
                        <a:gd name="T56" fmla="*/ 0 w 1"/>
                        <a:gd name="T57" fmla="*/ 2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5" name="Freeform 3993"/>
                    <p:cNvSpPr>
                      <a:spLocks/>
                    </p:cNvSpPr>
                    <p:nvPr/>
                  </p:nvSpPr>
                  <p:spPr bwMode="auto">
                    <a:xfrm>
                      <a:off x="685" y="375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6" name="Freeform 3994"/>
                    <p:cNvSpPr>
                      <a:spLocks/>
                    </p:cNvSpPr>
                    <p:nvPr/>
                  </p:nvSpPr>
                  <p:spPr bwMode="auto">
                    <a:xfrm>
                      <a:off x="687" y="375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7" name="Freeform 3995"/>
                    <p:cNvSpPr>
                      <a:spLocks/>
                    </p:cNvSpPr>
                    <p:nvPr/>
                  </p:nvSpPr>
                  <p:spPr bwMode="auto">
                    <a:xfrm>
                      <a:off x="690" y="375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1 w 2"/>
                        <a:gd name="T39" fmla="*/ 2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0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8" name="Freeform 3996"/>
                    <p:cNvSpPr>
                      <a:spLocks/>
                    </p:cNvSpPr>
                    <p:nvPr/>
                  </p:nvSpPr>
                  <p:spPr bwMode="auto">
                    <a:xfrm>
                      <a:off x="693" y="375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39" name="Freeform 3997"/>
                    <p:cNvSpPr>
                      <a:spLocks/>
                    </p:cNvSpPr>
                    <p:nvPr/>
                  </p:nvSpPr>
                  <p:spPr bwMode="auto">
                    <a:xfrm>
                      <a:off x="696" y="375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2 w 2"/>
                        <a:gd name="T15" fmla="*/ 2 h 4"/>
                        <a:gd name="T16" fmla="*/ 2 w 2"/>
                        <a:gd name="T17" fmla="*/ 2 h 4"/>
                        <a:gd name="T18" fmla="*/ 2 w 2"/>
                        <a:gd name="T19" fmla="*/ 2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3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3 h 4"/>
                        <a:gd name="T36" fmla="*/ 0 w 2"/>
                        <a:gd name="T37" fmla="*/ 3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1 w 2"/>
                        <a:gd name="T51" fmla="*/ 3 h 4"/>
                        <a:gd name="T52" fmla="*/ 1 w 2"/>
                        <a:gd name="T53" fmla="*/ 3 h 4"/>
                        <a:gd name="T54" fmla="*/ 1 w 2"/>
                        <a:gd name="T55" fmla="*/ 3 h 4"/>
                        <a:gd name="T56" fmla="*/ 1 w 2"/>
                        <a:gd name="T57" fmla="*/ 3 h 4"/>
                        <a:gd name="T58" fmla="*/ 2 w 2"/>
                        <a:gd name="T59" fmla="*/ 3 h 4"/>
                        <a:gd name="T60" fmla="*/ 2 w 2"/>
                        <a:gd name="T61" fmla="*/ 2 h 4"/>
                        <a:gd name="T62" fmla="*/ 2 w 2"/>
                        <a:gd name="T63" fmla="*/ 2 h 4"/>
                        <a:gd name="T64" fmla="*/ 1 w 2"/>
                        <a:gd name="T65" fmla="*/ 2 h 4"/>
                        <a:gd name="T66" fmla="*/ 1 w 2"/>
                        <a:gd name="T67" fmla="*/ 2 h 4"/>
                        <a:gd name="T68" fmla="*/ 1 w 2"/>
                        <a:gd name="T69" fmla="*/ 2 h 4"/>
                        <a:gd name="T70" fmla="*/ 1 w 2"/>
                        <a:gd name="T71" fmla="*/ 2 h 4"/>
                        <a:gd name="T72" fmla="*/ 0 w 2"/>
                        <a:gd name="T73" fmla="*/ 2 h 4"/>
                        <a:gd name="T74" fmla="*/ 0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0" name="Rectangle 399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9" y="3758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1" name="Freeform 399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01" y="375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0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2" name="Freeform 4000"/>
                    <p:cNvSpPr>
                      <a:spLocks/>
                    </p:cNvSpPr>
                    <p:nvPr/>
                  </p:nvSpPr>
                  <p:spPr bwMode="auto">
                    <a:xfrm>
                      <a:off x="656" y="37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3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3" name="Freeform 4001"/>
                    <p:cNvSpPr>
                      <a:spLocks/>
                    </p:cNvSpPr>
                    <p:nvPr/>
                  </p:nvSpPr>
                  <p:spPr bwMode="auto">
                    <a:xfrm>
                      <a:off x="659" y="3755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3 h 3"/>
                        <a:gd name="T10" fmla="*/ 3 w 3"/>
                        <a:gd name="T11" fmla="*/ 3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3 h 3"/>
                        <a:gd name="T18" fmla="*/ 0 w 3"/>
                        <a:gd name="T19" fmla="*/ 3 h 3"/>
                        <a:gd name="T20" fmla="*/ 3 w 3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3"/>
                        <a:gd name="T35" fmla="*/ 3 w 3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4" name="Freeform 4002"/>
                    <p:cNvSpPr>
                      <a:spLocks/>
                    </p:cNvSpPr>
                    <p:nvPr/>
                  </p:nvSpPr>
                  <p:spPr bwMode="auto">
                    <a:xfrm>
                      <a:off x="661" y="3756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5" name="Freeform 4003"/>
                    <p:cNvSpPr>
                      <a:spLocks/>
                    </p:cNvSpPr>
                    <p:nvPr/>
                  </p:nvSpPr>
                  <p:spPr bwMode="auto">
                    <a:xfrm>
                      <a:off x="663" y="3755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2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2 h 4"/>
                        <a:gd name="T12" fmla="*/ 2 w 2"/>
                        <a:gd name="T13" fmla="*/ 2 h 4"/>
                        <a:gd name="T14" fmla="*/ 2 w 2"/>
                        <a:gd name="T15" fmla="*/ 2 h 4"/>
                        <a:gd name="T16" fmla="*/ 2 w 2"/>
                        <a:gd name="T17" fmla="*/ 3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4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3 h 4"/>
                        <a:gd name="T34" fmla="*/ 0 w 2"/>
                        <a:gd name="T35" fmla="*/ 3 h 4"/>
                        <a:gd name="T36" fmla="*/ 0 w 2"/>
                        <a:gd name="T37" fmla="*/ 3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2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4"/>
                        <a:gd name="T80" fmla="*/ 2 w 2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4">
                          <a:moveTo>
                            <a:pt x="1" y="0"/>
                          </a:move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6" name="Freeform 4004"/>
                    <p:cNvSpPr>
                      <a:spLocks/>
                    </p:cNvSpPr>
                    <p:nvPr/>
                  </p:nvSpPr>
                  <p:spPr bwMode="auto">
                    <a:xfrm>
                      <a:off x="663" y="3757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0 h 1"/>
                        <a:gd name="T28" fmla="*/ 2 w 2"/>
                        <a:gd name="T29" fmla="*/ 0 h 1"/>
                        <a:gd name="T30" fmla="*/ 1 w 2"/>
                        <a:gd name="T31" fmla="*/ 0 h 1"/>
                        <a:gd name="T32" fmla="*/ 1 w 2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2"/>
                        <a:gd name="T52" fmla="*/ 0 h 1"/>
                        <a:gd name="T53" fmla="*/ 2 w 2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7" name="Freeform 4005"/>
                    <p:cNvSpPr>
                      <a:spLocks/>
                    </p:cNvSpPr>
                    <p:nvPr/>
                  </p:nvSpPr>
                  <p:spPr bwMode="auto">
                    <a:xfrm>
                      <a:off x="668" y="3755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0 h 4"/>
                        <a:gd name="T6" fmla="*/ 1 w 1"/>
                        <a:gd name="T7" fmla="*/ 1 h 4"/>
                        <a:gd name="T8" fmla="*/ 1 w 1"/>
                        <a:gd name="T9" fmla="*/ 2 h 4"/>
                        <a:gd name="T10" fmla="*/ 1 w 1"/>
                        <a:gd name="T11" fmla="*/ 2 h 4"/>
                        <a:gd name="T12" fmla="*/ 1 w 1"/>
                        <a:gd name="T13" fmla="*/ 3 h 4"/>
                        <a:gd name="T14" fmla="*/ 1 w 1"/>
                        <a:gd name="T15" fmla="*/ 3 h 4"/>
                        <a:gd name="T16" fmla="*/ 1 w 1"/>
                        <a:gd name="T17" fmla="*/ 4 h 4"/>
                        <a:gd name="T18" fmla="*/ 1 w 1"/>
                        <a:gd name="T19" fmla="*/ 4 h 4"/>
                        <a:gd name="T20" fmla="*/ 1 w 1"/>
                        <a:gd name="T21" fmla="*/ 4 h 4"/>
                        <a:gd name="T22" fmla="*/ 1 w 1"/>
                        <a:gd name="T23" fmla="*/ 4 h 4"/>
                        <a:gd name="T24" fmla="*/ 0 w 1"/>
                        <a:gd name="T25" fmla="*/ 3 h 4"/>
                        <a:gd name="T26" fmla="*/ 0 w 1"/>
                        <a:gd name="T27" fmla="*/ 3 h 4"/>
                        <a:gd name="T28" fmla="*/ 0 w 1"/>
                        <a:gd name="T29" fmla="*/ 2 h 4"/>
                        <a:gd name="T30" fmla="*/ 0 w 1"/>
                        <a:gd name="T31" fmla="*/ 2 h 4"/>
                        <a:gd name="T32" fmla="*/ 0 w 1"/>
                        <a:gd name="T33" fmla="*/ 1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8" name="Freeform 4006"/>
                    <p:cNvSpPr>
                      <a:spLocks/>
                    </p:cNvSpPr>
                    <p:nvPr/>
                  </p:nvSpPr>
                  <p:spPr bwMode="auto">
                    <a:xfrm>
                      <a:off x="670" y="3755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3 h 4"/>
                        <a:gd name="T8" fmla="*/ 3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49" name="Rectangle 400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73" y="3757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0" name="Freeform 4008"/>
                    <p:cNvSpPr>
                      <a:spLocks/>
                    </p:cNvSpPr>
                    <p:nvPr/>
                  </p:nvSpPr>
                  <p:spPr bwMode="auto">
                    <a:xfrm>
                      <a:off x="675" y="3755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3 w 4"/>
                        <a:gd name="T3" fmla="*/ 2 h 4"/>
                        <a:gd name="T4" fmla="*/ 3 w 4"/>
                        <a:gd name="T5" fmla="*/ 2 h 4"/>
                        <a:gd name="T6" fmla="*/ 4 w 4"/>
                        <a:gd name="T7" fmla="*/ 2 h 4"/>
                        <a:gd name="T8" fmla="*/ 4 w 4"/>
                        <a:gd name="T9" fmla="*/ 2 h 4"/>
                        <a:gd name="T10" fmla="*/ 4 w 4"/>
                        <a:gd name="T11" fmla="*/ 3 h 4"/>
                        <a:gd name="T12" fmla="*/ 3 w 4"/>
                        <a:gd name="T13" fmla="*/ 3 h 4"/>
                        <a:gd name="T14" fmla="*/ 3 w 4"/>
                        <a:gd name="T15" fmla="*/ 3 h 4"/>
                        <a:gd name="T16" fmla="*/ 1 w 4"/>
                        <a:gd name="T17" fmla="*/ 4 h 4"/>
                        <a:gd name="T18" fmla="*/ 1 w 4"/>
                        <a:gd name="T19" fmla="*/ 3 h 4"/>
                        <a:gd name="T20" fmla="*/ 0 w 4"/>
                        <a:gd name="T21" fmla="*/ 3 h 4"/>
                        <a:gd name="T22" fmla="*/ 0 w 4"/>
                        <a:gd name="T23" fmla="*/ 3 h 4"/>
                        <a:gd name="T24" fmla="*/ 0 w 4"/>
                        <a:gd name="T25" fmla="*/ 3 h 4"/>
                        <a:gd name="T26" fmla="*/ 0 w 4"/>
                        <a:gd name="T27" fmla="*/ 2 h 4"/>
                        <a:gd name="T28" fmla="*/ 0 w 4"/>
                        <a:gd name="T29" fmla="*/ 2 h 4"/>
                        <a:gd name="T30" fmla="*/ 1 w 4"/>
                        <a:gd name="T31" fmla="*/ 2 h 4"/>
                        <a:gd name="T32" fmla="*/ 1 w 4"/>
                        <a:gd name="T33" fmla="*/ 2 h 4"/>
                        <a:gd name="T34" fmla="*/ 1 w 4"/>
                        <a:gd name="T35" fmla="*/ 1 h 4"/>
                        <a:gd name="T36" fmla="*/ 0 w 4"/>
                        <a:gd name="T37" fmla="*/ 1 h 4"/>
                        <a:gd name="T38" fmla="*/ 0 w 4"/>
                        <a:gd name="T39" fmla="*/ 1 h 4"/>
                        <a:gd name="T40" fmla="*/ 0 w 4"/>
                        <a:gd name="T41" fmla="*/ 1 h 4"/>
                        <a:gd name="T42" fmla="*/ 0 w 4"/>
                        <a:gd name="T43" fmla="*/ 1 h 4"/>
                        <a:gd name="T44" fmla="*/ 0 w 4"/>
                        <a:gd name="T45" fmla="*/ 0 h 4"/>
                        <a:gd name="T46" fmla="*/ 1 w 4"/>
                        <a:gd name="T47" fmla="*/ 0 h 4"/>
                        <a:gd name="T48" fmla="*/ 1 w 4"/>
                        <a:gd name="T49" fmla="*/ 0 h 4"/>
                        <a:gd name="T50" fmla="*/ 1 w 4"/>
                        <a:gd name="T51" fmla="*/ 0 h 4"/>
                        <a:gd name="T52" fmla="*/ 1 w 4"/>
                        <a:gd name="T53" fmla="*/ 0 h 4"/>
                        <a:gd name="T54" fmla="*/ 3 w 4"/>
                        <a:gd name="T55" fmla="*/ 0 h 4"/>
                        <a:gd name="T56" fmla="*/ 3 w 4"/>
                        <a:gd name="T57" fmla="*/ 0 h 4"/>
                        <a:gd name="T58" fmla="*/ 3 w 4"/>
                        <a:gd name="T59" fmla="*/ 0 h 4"/>
                        <a:gd name="T60" fmla="*/ 3 w 4"/>
                        <a:gd name="T61" fmla="*/ 0 h 4"/>
                        <a:gd name="T62" fmla="*/ 3 w 4"/>
                        <a:gd name="T63" fmla="*/ 1 h 4"/>
                        <a:gd name="T64" fmla="*/ 3 w 4"/>
                        <a:gd name="T65" fmla="*/ 1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4"/>
                        <a:gd name="T113" fmla="*/ 4 w 4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1" name="Freeform 4009"/>
                    <p:cNvSpPr>
                      <a:spLocks/>
                    </p:cNvSpPr>
                    <p:nvPr/>
                  </p:nvSpPr>
                  <p:spPr bwMode="auto">
                    <a:xfrm>
                      <a:off x="676" y="3755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1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1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2" name="Freeform 4010"/>
                    <p:cNvSpPr>
                      <a:spLocks/>
                    </p:cNvSpPr>
                    <p:nvPr/>
                  </p:nvSpPr>
                  <p:spPr bwMode="auto">
                    <a:xfrm>
                      <a:off x="676" y="375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0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3" name="Freeform 4011"/>
                    <p:cNvSpPr>
                      <a:spLocks/>
                    </p:cNvSpPr>
                    <p:nvPr/>
                  </p:nvSpPr>
                  <p:spPr bwMode="auto">
                    <a:xfrm>
                      <a:off x="679" y="3755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4 h 4"/>
                        <a:gd name="T2" fmla="*/ 0 w 1"/>
                        <a:gd name="T3" fmla="*/ 4 h 4"/>
                        <a:gd name="T4" fmla="*/ 0 w 1"/>
                        <a:gd name="T5" fmla="*/ 4 h 4"/>
                        <a:gd name="T6" fmla="*/ 0 w 1"/>
                        <a:gd name="T7" fmla="*/ 3 h 4"/>
                        <a:gd name="T8" fmla="*/ 1 w 1"/>
                        <a:gd name="T9" fmla="*/ 3 h 4"/>
                        <a:gd name="T10" fmla="*/ 1 w 1"/>
                        <a:gd name="T11" fmla="*/ 2 h 4"/>
                        <a:gd name="T12" fmla="*/ 1 w 1"/>
                        <a:gd name="T13" fmla="*/ 1 h 4"/>
                        <a:gd name="T14" fmla="*/ 0 w 1"/>
                        <a:gd name="T15" fmla="*/ 1 h 4"/>
                        <a:gd name="T16" fmla="*/ 0 w 1"/>
                        <a:gd name="T17" fmla="*/ 0 h 4"/>
                        <a:gd name="T18" fmla="*/ 0 w 1"/>
                        <a:gd name="T19" fmla="*/ 0 h 4"/>
                        <a:gd name="T20" fmla="*/ 1 w 1"/>
                        <a:gd name="T21" fmla="*/ 0 h 4"/>
                        <a:gd name="T22" fmla="*/ 1 w 1"/>
                        <a:gd name="T23" fmla="*/ 0 h 4"/>
                        <a:gd name="T24" fmla="*/ 1 w 1"/>
                        <a:gd name="T25" fmla="*/ 1 h 4"/>
                        <a:gd name="T26" fmla="*/ 1 w 1"/>
                        <a:gd name="T27" fmla="*/ 1 h 4"/>
                        <a:gd name="T28" fmla="*/ 1 w 1"/>
                        <a:gd name="T29" fmla="*/ 2 h 4"/>
                        <a:gd name="T30" fmla="*/ 1 w 1"/>
                        <a:gd name="T31" fmla="*/ 3 h 4"/>
                        <a:gd name="T32" fmla="*/ 1 w 1"/>
                        <a:gd name="T33" fmla="*/ 3 h 4"/>
                        <a:gd name="T34" fmla="*/ 1 w 1"/>
                        <a:gd name="T35" fmla="*/ 4 h 4"/>
                        <a:gd name="T36" fmla="*/ 0 w 1"/>
                        <a:gd name="T37" fmla="*/ 4 h 4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4"/>
                        <a:gd name="T59" fmla="*/ 1 w 1"/>
                        <a:gd name="T60" fmla="*/ 4 h 4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4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4" name="Freeform 4012"/>
                    <p:cNvSpPr>
                      <a:spLocks/>
                    </p:cNvSpPr>
                    <p:nvPr/>
                  </p:nvSpPr>
                  <p:spPr bwMode="auto">
                    <a:xfrm>
                      <a:off x="681" y="3756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0 w 1"/>
                        <a:gd name="T15" fmla="*/ 0 h 1"/>
                        <a:gd name="T16" fmla="*/ 0 w 1"/>
                        <a:gd name="T17" fmla="*/ 0 h 1"/>
                        <a:gd name="T18" fmla="*/ 0 w 1"/>
                        <a:gd name="T19" fmla="*/ 0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5" name="Freeform 4013"/>
                    <p:cNvSpPr>
                      <a:spLocks/>
                    </p:cNvSpPr>
                    <p:nvPr/>
                  </p:nvSpPr>
                  <p:spPr bwMode="auto">
                    <a:xfrm>
                      <a:off x="681" y="3758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1 w 1"/>
                        <a:gd name="T5" fmla="*/ 0 h 1"/>
                        <a:gd name="T6" fmla="*/ 1 w 1"/>
                        <a:gd name="T7" fmla="*/ 0 h 1"/>
                        <a:gd name="T8" fmla="*/ 1 w 1"/>
                        <a:gd name="T9" fmla="*/ 0 h 1"/>
                        <a:gd name="T10" fmla="*/ 1 w 1"/>
                        <a:gd name="T11" fmla="*/ 0 h 1"/>
                        <a:gd name="T12" fmla="*/ 1 w 1"/>
                        <a:gd name="T13" fmla="*/ 0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0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6" name="Freeform 4014"/>
                    <p:cNvSpPr>
                      <a:spLocks/>
                    </p:cNvSpPr>
                    <p:nvPr/>
                  </p:nvSpPr>
                  <p:spPr bwMode="auto">
                    <a:xfrm>
                      <a:off x="685" y="375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1 w 1"/>
                        <a:gd name="T3" fmla="*/ 0 h 3"/>
                        <a:gd name="T4" fmla="*/ 1 w 1"/>
                        <a:gd name="T5" fmla="*/ 3 h 3"/>
                        <a:gd name="T6" fmla="*/ 1 w 1"/>
                        <a:gd name="T7" fmla="*/ 3 h 3"/>
                        <a:gd name="T8" fmla="*/ 1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3"/>
                        <a:gd name="T23" fmla="*/ 1 w 1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3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7" name="Freeform 4015"/>
                    <p:cNvSpPr>
                      <a:spLocks/>
                    </p:cNvSpPr>
                    <p:nvPr/>
                  </p:nvSpPr>
                  <p:spPr bwMode="auto">
                    <a:xfrm>
                      <a:off x="687" y="3758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8" name="Freeform 4016"/>
                    <p:cNvSpPr>
                      <a:spLocks/>
                    </p:cNvSpPr>
                    <p:nvPr/>
                  </p:nvSpPr>
                  <p:spPr bwMode="auto">
                    <a:xfrm>
                      <a:off x="690" y="375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1 h 3"/>
                        <a:gd name="T4" fmla="*/ 0 w 2"/>
                        <a:gd name="T5" fmla="*/ 1 h 3"/>
                        <a:gd name="T6" fmla="*/ 0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1 w 2"/>
                        <a:gd name="T27" fmla="*/ 2 h 3"/>
                        <a:gd name="T28" fmla="*/ 0 w 2"/>
                        <a:gd name="T29" fmla="*/ 3 h 3"/>
                        <a:gd name="T30" fmla="*/ 2 w 2"/>
                        <a:gd name="T31" fmla="*/ 3 h 3"/>
                        <a:gd name="T32" fmla="*/ 2 w 2"/>
                        <a:gd name="T33" fmla="*/ 3 h 3"/>
                        <a:gd name="T34" fmla="*/ 0 w 2"/>
                        <a:gd name="T35" fmla="*/ 3 h 3"/>
                        <a:gd name="T36" fmla="*/ 1 w 2"/>
                        <a:gd name="T37" fmla="*/ 2 h 3"/>
                        <a:gd name="T38" fmla="*/ 1 w 2"/>
                        <a:gd name="T39" fmla="*/ 2 h 3"/>
                        <a:gd name="T40" fmla="*/ 2 w 2"/>
                        <a:gd name="T41" fmla="*/ 1 h 3"/>
                        <a:gd name="T42" fmla="*/ 2 w 2"/>
                        <a:gd name="T43" fmla="*/ 1 h 3"/>
                        <a:gd name="T44" fmla="*/ 2 w 2"/>
                        <a:gd name="T45" fmla="*/ 1 h 3"/>
                        <a:gd name="T46" fmla="*/ 2 w 2"/>
                        <a:gd name="T47" fmla="*/ 1 h 3"/>
                        <a:gd name="T48" fmla="*/ 2 w 2"/>
                        <a:gd name="T49" fmla="*/ 0 h 3"/>
                        <a:gd name="T50" fmla="*/ 1 w 2"/>
                        <a:gd name="T51" fmla="*/ 0 h 3"/>
                        <a:gd name="T52" fmla="*/ 1 w 2"/>
                        <a:gd name="T53" fmla="*/ 0 h 3"/>
                        <a:gd name="T54" fmla="*/ 1 w 2"/>
                        <a:gd name="T55" fmla="*/ 0 h 3"/>
                        <a:gd name="T56" fmla="*/ 0 w 2"/>
                        <a:gd name="T57" fmla="*/ 0 h 3"/>
                        <a:gd name="T58" fmla="*/ 0 w 2"/>
                        <a:gd name="T59" fmla="*/ 1 h 3"/>
                        <a:gd name="T60" fmla="*/ 0 w 2"/>
                        <a:gd name="T61" fmla="*/ 1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59" name="Freeform 4017"/>
                    <p:cNvSpPr>
                      <a:spLocks/>
                    </p:cNvSpPr>
                    <p:nvPr/>
                  </p:nvSpPr>
                  <p:spPr bwMode="auto">
                    <a:xfrm>
                      <a:off x="693" y="375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0 w 2"/>
                        <a:gd name="T3" fmla="*/ 4 h 4"/>
                        <a:gd name="T4" fmla="*/ 0 w 2"/>
                        <a:gd name="T5" fmla="*/ 4 h 4"/>
                        <a:gd name="T6" fmla="*/ 2 w 2"/>
                        <a:gd name="T7" fmla="*/ 0 h 4"/>
                        <a:gd name="T8" fmla="*/ 2 w 2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4"/>
                        <a:gd name="T17" fmla="*/ 2 w 2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4">
                          <a:moveTo>
                            <a:pt x="2" y="0"/>
                          </a:move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0" name="Freeform 4018"/>
                    <p:cNvSpPr>
                      <a:spLocks/>
                    </p:cNvSpPr>
                    <p:nvPr/>
                  </p:nvSpPr>
                  <p:spPr bwMode="auto">
                    <a:xfrm>
                      <a:off x="696" y="3755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0 h 4"/>
                        <a:gd name="T2" fmla="*/ 2 w 2"/>
                        <a:gd name="T3" fmla="*/ 0 h 4"/>
                        <a:gd name="T4" fmla="*/ 1 w 2"/>
                        <a:gd name="T5" fmla="*/ 0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2 w 2"/>
                        <a:gd name="T15" fmla="*/ 2 h 4"/>
                        <a:gd name="T16" fmla="*/ 2 w 2"/>
                        <a:gd name="T17" fmla="*/ 2 h 4"/>
                        <a:gd name="T18" fmla="*/ 2 w 2"/>
                        <a:gd name="T19" fmla="*/ 2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1 w 2"/>
                        <a:gd name="T27" fmla="*/ 3 h 4"/>
                        <a:gd name="T28" fmla="*/ 1 w 2"/>
                        <a:gd name="T29" fmla="*/ 4 h 4"/>
                        <a:gd name="T30" fmla="*/ 1 w 2"/>
                        <a:gd name="T31" fmla="*/ 4 h 4"/>
                        <a:gd name="T32" fmla="*/ 0 w 2"/>
                        <a:gd name="T33" fmla="*/ 4 h 4"/>
                        <a:gd name="T34" fmla="*/ 0 w 2"/>
                        <a:gd name="T35" fmla="*/ 3 h 4"/>
                        <a:gd name="T36" fmla="*/ 0 w 2"/>
                        <a:gd name="T37" fmla="*/ 3 h 4"/>
                        <a:gd name="T38" fmla="*/ 0 w 2"/>
                        <a:gd name="T39" fmla="*/ 3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1 w 2"/>
                        <a:gd name="T51" fmla="*/ 3 h 4"/>
                        <a:gd name="T52" fmla="*/ 1 w 2"/>
                        <a:gd name="T53" fmla="*/ 3 h 4"/>
                        <a:gd name="T54" fmla="*/ 1 w 2"/>
                        <a:gd name="T55" fmla="*/ 3 h 4"/>
                        <a:gd name="T56" fmla="*/ 1 w 2"/>
                        <a:gd name="T57" fmla="*/ 3 h 4"/>
                        <a:gd name="T58" fmla="*/ 2 w 2"/>
                        <a:gd name="T59" fmla="*/ 3 h 4"/>
                        <a:gd name="T60" fmla="*/ 2 w 2"/>
                        <a:gd name="T61" fmla="*/ 2 h 4"/>
                        <a:gd name="T62" fmla="*/ 2 w 2"/>
                        <a:gd name="T63" fmla="*/ 2 h 4"/>
                        <a:gd name="T64" fmla="*/ 1 w 2"/>
                        <a:gd name="T65" fmla="*/ 2 h 4"/>
                        <a:gd name="T66" fmla="*/ 1 w 2"/>
                        <a:gd name="T67" fmla="*/ 2 h 4"/>
                        <a:gd name="T68" fmla="*/ 1 w 2"/>
                        <a:gd name="T69" fmla="*/ 2 h 4"/>
                        <a:gd name="T70" fmla="*/ 1 w 2"/>
                        <a:gd name="T71" fmla="*/ 2 h 4"/>
                        <a:gd name="T72" fmla="*/ 0 w 2"/>
                        <a:gd name="T73" fmla="*/ 2 h 4"/>
                        <a:gd name="T74" fmla="*/ 0 w 2"/>
                        <a:gd name="T75" fmla="*/ 0 h 4"/>
                        <a:gd name="T76" fmla="*/ 2 w 2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4"/>
                        <a:gd name="T119" fmla="*/ 2 w 2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1" name="Rectangle 40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9" y="3758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2" name="Freeform 4020"/>
                    <p:cNvSpPr>
                      <a:spLocks/>
                    </p:cNvSpPr>
                    <p:nvPr/>
                  </p:nvSpPr>
                  <p:spPr bwMode="auto">
                    <a:xfrm>
                      <a:off x="701" y="375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3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3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3" name="Freeform 4021"/>
                    <p:cNvSpPr>
                      <a:spLocks/>
                    </p:cNvSpPr>
                    <p:nvPr/>
                  </p:nvSpPr>
                  <p:spPr bwMode="auto">
                    <a:xfrm>
                      <a:off x="701" y="3755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4" name="Freeform 4022"/>
                    <p:cNvSpPr>
                      <a:spLocks/>
                    </p:cNvSpPr>
                    <p:nvPr/>
                  </p:nvSpPr>
                  <p:spPr bwMode="auto">
                    <a:xfrm>
                      <a:off x="729" y="376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5" name="Freeform 402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32" y="376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3 h 4"/>
                        <a:gd name="T18" fmla="*/ 0 w 3"/>
                        <a:gd name="T19" fmla="*/ 3 h 4"/>
                        <a:gd name="T20" fmla="*/ 3 w 3"/>
                        <a:gd name="T21" fmla="*/ 0 h 4"/>
                        <a:gd name="T22" fmla="*/ 3 w 3"/>
                        <a:gd name="T23" fmla="*/ 3 h 4"/>
                        <a:gd name="T24" fmla="*/ 3 w 3"/>
                        <a:gd name="T25" fmla="*/ 1 h 4"/>
                        <a:gd name="T26" fmla="*/ 0 w 3"/>
                        <a:gd name="T27" fmla="*/ 3 h 4"/>
                        <a:gd name="T28" fmla="*/ 3 w 3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1"/>
                          </a:lnTo>
                          <a:lnTo>
                            <a:pt x="0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366" name="Freeform 4024"/>
                    <p:cNvSpPr>
                      <a:spLocks/>
                    </p:cNvSpPr>
                    <p:nvPr/>
                  </p:nvSpPr>
                  <p:spPr bwMode="auto">
                    <a:xfrm>
                      <a:off x="736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4" name="Group 4226"/>
                  <p:cNvGrpSpPr>
                    <a:grpSpLocks/>
                  </p:cNvGrpSpPr>
                  <p:nvPr/>
                </p:nvGrpSpPr>
                <p:grpSpPr bwMode="auto">
                  <a:xfrm>
                    <a:off x="588" y="3550"/>
                    <a:ext cx="453" cy="455"/>
                    <a:chOff x="588" y="3550"/>
                    <a:chExt cx="453" cy="455"/>
                  </a:xfrm>
                </p:grpSpPr>
                <p:sp>
                  <p:nvSpPr>
                    <p:cNvPr id="967" name="Freeform 4026"/>
                    <p:cNvSpPr>
                      <a:spLocks/>
                    </p:cNvSpPr>
                    <p:nvPr/>
                  </p:nvSpPr>
                  <p:spPr bwMode="auto">
                    <a:xfrm>
                      <a:off x="729" y="376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8" name="Freeform 4027"/>
                    <p:cNvSpPr>
                      <a:spLocks/>
                    </p:cNvSpPr>
                    <p:nvPr/>
                  </p:nvSpPr>
                  <p:spPr bwMode="auto">
                    <a:xfrm>
                      <a:off x="732" y="376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3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3 w 3"/>
                        <a:gd name="T11" fmla="*/ 3 h 4"/>
                        <a:gd name="T12" fmla="*/ 3 w 3"/>
                        <a:gd name="T13" fmla="*/ 4 h 4"/>
                        <a:gd name="T14" fmla="*/ 3 w 3"/>
                        <a:gd name="T15" fmla="*/ 4 h 4"/>
                        <a:gd name="T16" fmla="*/ 3 w 3"/>
                        <a:gd name="T17" fmla="*/ 3 h 4"/>
                        <a:gd name="T18" fmla="*/ 0 w 3"/>
                        <a:gd name="T19" fmla="*/ 3 h 4"/>
                        <a:gd name="T20" fmla="*/ 3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9" name="Freeform 4028"/>
                    <p:cNvSpPr>
                      <a:spLocks/>
                    </p:cNvSpPr>
                    <p:nvPr/>
                  </p:nvSpPr>
                  <p:spPr bwMode="auto">
                    <a:xfrm>
                      <a:off x="732" y="3765"/>
                      <a:ext cx="3" cy="2"/>
                    </a:xfrm>
                    <a:custGeom>
                      <a:avLst/>
                      <a:gdLst>
                        <a:gd name="T0" fmla="*/ 3 w 3"/>
                        <a:gd name="T1" fmla="*/ 2 h 2"/>
                        <a:gd name="T2" fmla="*/ 3 w 3"/>
                        <a:gd name="T3" fmla="*/ 0 h 2"/>
                        <a:gd name="T4" fmla="*/ 0 w 3"/>
                        <a:gd name="T5" fmla="*/ 2 h 2"/>
                        <a:gd name="T6" fmla="*/ 3 w 3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3"/>
                        <a:gd name="T13" fmla="*/ 0 h 2"/>
                        <a:gd name="T14" fmla="*/ 3 w 3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3" h="2">
                          <a:moveTo>
                            <a:pt x="3" y="2"/>
                          </a:moveTo>
                          <a:lnTo>
                            <a:pt x="3" y="0"/>
                          </a:lnTo>
                          <a:lnTo>
                            <a:pt x="0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0" name="Freeform 4029"/>
                    <p:cNvSpPr>
                      <a:spLocks/>
                    </p:cNvSpPr>
                    <p:nvPr/>
                  </p:nvSpPr>
                  <p:spPr bwMode="auto">
                    <a:xfrm>
                      <a:off x="736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2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1" name="Freeform 4030"/>
                    <p:cNvSpPr>
                      <a:spLocks/>
                    </p:cNvSpPr>
                    <p:nvPr/>
                  </p:nvSpPr>
                  <p:spPr bwMode="auto">
                    <a:xfrm>
                      <a:off x="753" y="37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2" name="Freeform 403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5" y="376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3 w 4"/>
                        <a:gd name="T23" fmla="*/ 2 h 5"/>
                        <a:gd name="T24" fmla="*/ 3 w 4"/>
                        <a:gd name="T25" fmla="*/ 1 h 5"/>
                        <a:gd name="T26" fmla="*/ 1 w 4"/>
                        <a:gd name="T27" fmla="*/ 2 h 5"/>
                        <a:gd name="T28" fmla="*/ 3 w 4"/>
                        <a:gd name="T29" fmla="*/ 2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3" name="Freeform 403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9" y="3763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4 w 4"/>
                        <a:gd name="T3" fmla="*/ 2 h 5"/>
                        <a:gd name="T4" fmla="*/ 4 w 4"/>
                        <a:gd name="T5" fmla="*/ 4 h 5"/>
                        <a:gd name="T6" fmla="*/ 2 w 4"/>
                        <a:gd name="T7" fmla="*/ 5 h 5"/>
                        <a:gd name="T8" fmla="*/ 1 w 4"/>
                        <a:gd name="T9" fmla="*/ 5 h 5"/>
                        <a:gd name="T10" fmla="*/ 0 w 4"/>
                        <a:gd name="T11" fmla="*/ 4 h 5"/>
                        <a:gd name="T12" fmla="*/ 0 w 4"/>
                        <a:gd name="T13" fmla="*/ 2 h 5"/>
                        <a:gd name="T14" fmla="*/ 1 w 4"/>
                        <a:gd name="T15" fmla="*/ 2 h 5"/>
                        <a:gd name="T16" fmla="*/ 1 w 4"/>
                        <a:gd name="T17" fmla="*/ 2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1 w 4"/>
                        <a:gd name="T23" fmla="*/ 0 h 5"/>
                        <a:gd name="T24" fmla="*/ 1 w 4"/>
                        <a:gd name="T25" fmla="*/ 0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2 w 4"/>
                        <a:gd name="T31" fmla="*/ 1 h 5"/>
                        <a:gd name="T32" fmla="*/ 4 w 4"/>
                        <a:gd name="T33" fmla="*/ 1 h 5"/>
                        <a:gd name="T34" fmla="*/ 2 w 4"/>
                        <a:gd name="T35" fmla="*/ 2 h 5"/>
                        <a:gd name="T36" fmla="*/ 1 w 4"/>
                        <a:gd name="T37" fmla="*/ 0 h 5"/>
                        <a:gd name="T38" fmla="*/ 1 w 4"/>
                        <a:gd name="T39" fmla="*/ 1 h 5"/>
                        <a:gd name="T40" fmla="*/ 1 w 4"/>
                        <a:gd name="T41" fmla="*/ 1 h 5"/>
                        <a:gd name="T42" fmla="*/ 1 w 4"/>
                        <a:gd name="T43" fmla="*/ 1 h 5"/>
                        <a:gd name="T44" fmla="*/ 1 w 4"/>
                        <a:gd name="T45" fmla="*/ 2 h 5"/>
                        <a:gd name="T46" fmla="*/ 2 w 4"/>
                        <a:gd name="T47" fmla="*/ 1 h 5"/>
                        <a:gd name="T48" fmla="*/ 2 w 4"/>
                        <a:gd name="T49" fmla="*/ 1 h 5"/>
                        <a:gd name="T50" fmla="*/ 2 w 4"/>
                        <a:gd name="T51" fmla="*/ 1 h 5"/>
                        <a:gd name="T52" fmla="*/ 2 w 4"/>
                        <a:gd name="T53" fmla="*/ 1 h 5"/>
                        <a:gd name="T54" fmla="*/ 1 w 4"/>
                        <a:gd name="T55" fmla="*/ 0 h 5"/>
                        <a:gd name="T56" fmla="*/ 1 w 4"/>
                        <a:gd name="T57" fmla="*/ 2 h 5"/>
                        <a:gd name="T58" fmla="*/ 1 w 4"/>
                        <a:gd name="T59" fmla="*/ 2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  <a:moveTo>
                            <a:pt x="2" y="2"/>
                          </a:move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4" name="Freeform 4033"/>
                    <p:cNvSpPr>
                      <a:spLocks/>
                    </p:cNvSpPr>
                    <p:nvPr/>
                  </p:nvSpPr>
                  <p:spPr bwMode="auto">
                    <a:xfrm>
                      <a:off x="753" y="3763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0 h 5"/>
                        <a:gd name="T10" fmla="*/ 0 w 2"/>
                        <a:gd name="T11" fmla="*/ 0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5" name="Freeform 4034"/>
                    <p:cNvSpPr>
                      <a:spLocks/>
                    </p:cNvSpPr>
                    <p:nvPr/>
                  </p:nvSpPr>
                  <p:spPr bwMode="auto">
                    <a:xfrm>
                      <a:off x="755" y="3763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4 h 5"/>
                        <a:gd name="T18" fmla="*/ 0 w 4"/>
                        <a:gd name="T19" fmla="*/ 4 h 5"/>
                        <a:gd name="T20" fmla="*/ 3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3" y="0"/>
                          </a:moveTo>
                          <a:lnTo>
                            <a:pt x="4" y="0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6" name="Freeform 4035"/>
                    <p:cNvSpPr>
                      <a:spLocks/>
                    </p:cNvSpPr>
                    <p:nvPr/>
                  </p:nvSpPr>
                  <p:spPr bwMode="auto">
                    <a:xfrm>
                      <a:off x="756" y="3764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0 w 2"/>
                        <a:gd name="T5" fmla="*/ 1 h 1"/>
                        <a:gd name="T6" fmla="*/ 2 w 2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1"/>
                        <a:gd name="T14" fmla="*/ 2 w 2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7" name="Freeform 4036"/>
                    <p:cNvSpPr>
                      <a:spLocks/>
                    </p:cNvSpPr>
                    <p:nvPr/>
                  </p:nvSpPr>
                  <p:spPr bwMode="auto">
                    <a:xfrm>
                      <a:off x="759" y="3763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2 h 5"/>
                        <a:gd name="T2" fmla="*/ 2 w 4"/>
                        <a:gd name="T3" fmla="*/ 2 h 5"/>
                        <a:gd name="T4" fmla="*/ 4 w 4"/>
                        <a:gd name="T5" fmla="*/ 2 h 5"/>
                        <a:gd name="T6" fmla="*/ 4 w 4"/>
                        <a:gd name="T7" fmla="*/ 2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2 w 4"/>
                        <a:gd name="T13" fmla="*/ 4 h 5"/>
                        <a:gd name="T14" fmla="*/ 2 w 4"/>
                        <a:gd name="T15" fmla="*/ 5 h 5"/>
                        <a:gd name="T16" fmla="*/ 1 w 4"/>
                        <a:gd name="T17" fmla="*/ 5 h 5"/>
                        <a:gd name="T18" fmla="*/ 1 w 4"/>
                        <a:gd name="T19" fmla="*/ 5 h 5"/>
                        <a:gd name="T20" fmla="*/ 1 w 4"/>
                        <a:gd name="T21" fmla="*/ 4 h 5"/>
                        <a:gd name="T22" fmla="*/ 0 w 4"/>
                        <a:gd name="T23" fmla="*/ 4 h 5"/>
                        <a:gd name="T24" fmla="*/ 0 w 4"/>
                        <a:gd name="T25" fmla="*/ 4 h 5"/>
                        <a:gd name="T26" fmla="*/ 0 w 4"/>
                        <a:gd name="T27" fmla="*/ 2 h 5"/>
                        <a:gd name="T28" fmla="*/ 0 w 4"/>
                        <a:gd name="T29" fmla="*/ 2 h 5"/>
                        <a:gd name="T30" fmla="*/ 1 w 4"/>
                        <a:gd name="T31" fmla="*/ 2 h 5"/>
                        <a:gd name="T32" fmla="*/ 1 w 4"/>
                        <a:gd name="T33" fmla="*/ 2 h 5"/>
                        <a:gd name="T34" fmla="*/ 1 w 4"/>
                        <a:gd name="T35" fmla="*/ 2 h 5"/>
                        <a:gd name="T36" fmla="*/ 1 w 4"/>
                        <a:gd name="T37" fmla="*/ 1 h 5"/>
                        <a:gd name="T38" fmla="*/ 0 w 4"/>
                        <a:gd name="T39" fmla="*/ 1 h 5"/>
                        <a:gd name="T40" fmla="*/ 0 w 4"/>
                        <a:gd name="T41" fmla="*/ 1 h 5"/>
                        <a:gd name="T42" fmla="*/ 0 w 4"/>
                        <a:gd name="T43" fmla="*/ 1 h 5"/>
                        <a:gd name="T44" fmla="*/ 1 w 4"/>
                        <a:gd name="T45" fmla="*/ 1 h 5"/>
                        <a:gd name="T46" fmla="*/ 1 w 4"/>
                        <a:gd name="T47" fmla="*/ 0 h 5"/>
                        <a:gd name="T48" fmla="*/ 1 w 4"/>
                        <a:gd name="T49" fmla="*/ 0 h 5"/>
                        <a:gd name="T50" fmla="*/ 1 w 4"/>
                        <a:gd name="T51" fmla="*/ 0 h 5"/>
                        <a:gd name="T52" fmla="*/ 2 w 4"/>
                        <a:gd name="T53" fmla="*/ 0 h 5"/>
                        <a:gd name="T54" fmla="*/ 2 w 4"/>
                        <a:gd name="T55" fmla="*/ 0 h 5"/>
                        <a:gd name="T56" fmla="*/ 2 w 4"/>
                        <a:gd name="T57" fmla="*/ 0 h 5"/>
                        <a:gd name="T58" fmla="*/ 2 w 4"/>
                        <a:gd name="T59" fmla="*/ 0 h 5"/>
                        <a:gd name="T60" fmla="*/ 2 w 4"/>
                        <a:gd name="T61" fmla="*/ 1 h 5"/>
                        <a:gd name="T62" fmla="*/ 2 w 4"/>
                        <a:gd name="T63" fmla="*/ 1 h 5"/>
                        <a:gd name="T64" fmla="*/ 4 w 4"/>
                        <a:gd name="T65" fmla="*/ 1 h 5"/>
                        <a:gd name="T66" fmla="*/ 4 w 4"/>
                        <a:gd name="T67" fmla="*/ 1 h 5"/>
                        <a:gd name="T68" fmla="*/ 2 w 4"/>
                        <a:gd name="T69" fmla="*/ 1 h 5"/>
                        <a:gd name="T70" fmla="*/ 2 w 4"/>
                        <a:gd name="T71" fmla="*/ 2 h 5"/>
                        <a:gd name="T72" fmla="*/ 2 w 4"/>
                        <a:gd name="T73" fmla="*/ 2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8" name="Freeform 4037"/>
                    <p:cNvSpPr>
                      <a:spLocks/>
                    </p:cNvSpPr>
                    <p:nvPr/>
                  </p:nvSpPr>
                  <p:spPr bwMode="auto">
                    <a:xfrm>
                      <a:off x="760" y="3763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0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79" name="Freeform 4038"/>
                    <p:cNvSpPr>
                      <a:spLocks/>
                    </p:cNvSpPr>
                    <p:nvPr/>
                  </p:nvSpPr>
                  <p:spPr bwMode="auto">
                    <a:xfrm>
                      <a:off x="760" y="376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2 h 2"/>
                        <a:gd name="T26" fmla="*/ 1 w 1"/>
                        <a:gd name="T27" fmla="*/ 2 h 2"/>
                        <a:gd name="T28" fmla="*/ 1 w 1"/>
                        <a:gd name="T29" fmla="*/ 2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0" name="Freeform 4039"/>
                    <p:cNvSpPr>
                      <a:spLocks/>
                    </p:cNvSpPr>
                    <p:nvPr/>
                  </p:nvSpPr>
                  <p:spPr bwMode="auto">
                    <a:xfrm>
                      <a:off x="769" y="37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5 h 5"/>
                        <a:gd name="T8" fmla="*/ 1 w 2"/>
                        <a:gd name="T9" fmla="*/ 5 h 5"/>
                        <a:gd name="T10" fmla="*/ 1 w 2"/>
                        <a:gd name="T11" fmla="*/ 5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1 w 2"/>
                        <a:gd name="T17" fmla="*/ 4 h 5"/>
                        <a:gd name="T18" fmla="*/ 1 w 2"/>
                        <a:gd name="T19" fmla="*/ 4 h 5"/>
                        <a:gd name="T20" fmla="*/ 1 w 2"/>
                        <a:gd name="T21" fmla="*/ 4 h 5"/>
                        <a:gd name="T22" fmla="*/ 1 w 2"/>
                        <a:gd name="T23" fmla="*/ 4 h 5"/>
                        <a:gd name="T24" fmla="*/ 1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2 w 2"/>
                        <a:gd name="T53" fmla="*/ 2 h 5"/>
                        <a:gd name="T54" fmla="*/ 2 w 2"/>
                        <a:gd name="T55" fmla="*/ 2 h 5"/>
                        <a:gd name="T56" fmla="*/ 2 w 2"/>
                        <a:gd name="T57" fmla="*/ 2 h 5"/>
                        <a:gd name="T58" fmla="*/ 1 w 2"/>
                        <a:gd name="T59" fmla="*/ 2 h 5"/>
                        <a:gd name="T60" fmla="*/ 1 w 2"/>
                        <a:gd name="T61" fmla="*/ 2 h 5"/>
                        <a:gd name="T62" fmla="*/ 1 w 2"/>
                        <a:gd name="T63" fmla="*/ 2 h 5"/>
                        <a:gd name="T64" fmla="*/ 1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0 w 2"/>
                        <a:gd name="T71" fmla="*/ 2 h 5"/>
                        <a:gd name="T72" fmla="*/ 0 w 2"/>
                        <a:gd name="T73" fmla="*/ 2 h 5"/>
                        <a:gd name="T74" fmla="*/ 0 w 2"/>
                        <a:gd name="T75" fmla="*/ 2 h 5"/>
                        <a:gd name="T76" fmla="*/ 0 w 2"/>
                        <a:gd name="T77" fmla="*/ 2 h 5"/>
                        <a:gd name="T78" fmla="*/ 0 w 2"/>
                        <a:gd name="T79" fmla="*/ 2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2 w 2"/>
                        <a:gd name="T89" fmla="*/ 3 h 5"/>
                        <a:gd name="T90" fmla="*/ 2 w 2"/>
                        <a:gd name="T91" fmla="*/ 4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2 w 2"/>
                        <a:gd name="T97" fmla="*/ 5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1 w 2"/>
                        <a:gd name="T103" fmla="*/ 5 h 5"/>
                        <a:gd name="T104" fmla="*/ 0 w 2"/>
                        <a:gd name="T105" fmla="*/ 5 h 5"/>
                        <a:gd name="T106" fmla="*/ 0 w 2"/>
                        <a:gd name="T107" fmla="*/ 5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1" name="Freeform 4040"/>
                    <p:cNvSpPr>
                      <a:spLocks/>
                    </p:cNvSpPr>
                    <p:nvPr/>
                  </p:nvSpPr>
                  <p:spPr bwMode="auto">
                    <a:xfrm>
                      <a:off x="772" y="37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1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2" name="Freeform 4041"/>
                    <p:cNvSpPr>
                      <a:spLocks/>
                    </p:cNvSpPr>
                    <p:nvPr/>
                  </p:nvSpPr>
                  <p:spPr bwMode="auto">
                    <a:xfrm>
                      <a:off x="777" y="379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2 h 6"/>
                        <a:gd name="T6" fmla="*/ 1 w 1"/>
                        <a:gd name="T7" fmla="*/ 2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2 h 6"/>
                        <a:gd name="T34" fmla="*/ 0 w 1"/>
                        <a:gd name="T35" fmla="*/ 2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3" name="Freeform 404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8" y="3799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4 w 4"/>
                        <a:gd name="T3" fmla="*/ 4 h 5"/>
                        <a:gd name="T4" fmla="*/ 4 w 4"/>
                        <a:gd name="T5" fmla="*/ 4 h 5"/>
                        <a:gd name="T6" fmla="*/ 3 w 4"/>
                        <a:gd name="T7" fmla="*/ 5 h 5"/>
                        <a:gd name="T8" fmla="*/ 2 w 4"/>
                        <a:gd name="T9" fmla="*/ 5 h 5"/>
                        <a:gd name="T10" fmla="*/ 0 w 4"/>
                        <a:gd name="T11" fmla="*/ 4 h 5"/>
                        <a:gd name="T12" fmla="*/ 0 w 4"/>
                        <a:gd name="T13" fmla="*/ 4 h 5"/>
                        <a:gd name="T14" fmla="*/ 2 w 4"/>
                        <a:gd name="T15" fmla="*/ 3 h 5"/>
                        <a:gd name="T16" fmla="*/ 2 w 4"/>
                        <a:gd name="T17" fmla="*/ 3 h 5"/>
                        <a:gd name="T18" fmla="*/ 2 w 4"/>
                        <a:gd name="T19" fmla="*/ 2 h 5"/>
                        <a:gd name="T20" fmla="*/ 2 w 4"/>
                        <a:gd name="T21" fmla="*/ 2 h 5"/>
                        <a:gd name="T22" fmla="*/ 2 w 4"/>
                        <a:gd name="T23" fmla="*/ 2 h 5"/>
                        <a:gd name="T24" fmla="*/ 2 w 4"/>
                        <a:gd name="T25" fmla="*/ 0 h 5"/>
                        <a:gd name="T26" fmla="*/ 3 w 4"/>
                        <a:gd name="T27" fmla="*/ 0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2 h 5"/>
                        <a:gd name="T34" fmla="*/ 3 w 4"/>
                        <a:gd name="T35" fmla="*/ 3 h 5"/>
                        <a:gd name="T36" fmla="*/ 3 w 4"/>
                        <a:gd name="T37" fmla="*/ 2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2 h 5"/>
                        <a:gd name="T50" fmla="*/ 3 w 4"/>
                        <a:gd name="T51" fmla="*/ 2 h 5"/>
                        <a:gd name="T52" fmla="*/ 3 w 4"/>
                        <a:gd name="T53" fmla="*/ 2 h 5"/>
                        <a:gd name="T54" fmla="*/ 3 w 4"/>
                        <a:gd name="T55" fmla="*/ 2 h 5"/>
                        <a:gd name="T56" fmla="*/ 2 w 4"/>
                        <a:gd name="T57" fmla="*/ 3 h 5"/>
                        <a:gd name="T58" fmla="*/ 2 w 4"/>
                        <a:gd name="T59" fmla="*/ 4 h 5"/>
                        <a:gd name="T60" fmla="*/ 2 w 4"/>
                        <a:gd name="T61" fmla="*/ 4 h 5"/>
                        <a:gd name="T62" fmla="*/ 2 w 4"/>
                        <a:gd name="T63" fmla="*/ 4 h 5"/>
                        <a:gd name="T64" fmla="*/ 2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close/>
                          <a:moveTo>
                            <a:pt x="3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  <a:moveTo>
                            <a:pt x="3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4" name="Freeform 4043"/>
                    <p:cNvSpPr>
                      <a:spLocks/>
                    </p:cNvSpPr>
                    <p:nvPr/>
                  </p:nvSpPr>
                  <p:spPr bwMode="auto">
                    <a:xfrm>
                      <a:off x="782" y="380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5" name="Freeform 4044"/>
                    <p:cNvSpPr>
                      <a:spLocks/>
                    </p:cNvSpPr>
                    <p:nvPr/>
                  </p:nvSpPr>
                  <p:spPr bwMode="auto">
                    <a:xfrm>
                      <a:off x="784" y="37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6" name="Rectangle 404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87" y="3802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7" name="Freeform 404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89" y="379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0 w 3"/>
                        <a:gd name="T3" fmla="*/ 5 h 5"/>
                        <a:gd name="T4" fmla="*/ 1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0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0 w 3"/>
                        <a:gd name="T23" fmla="*/ 2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1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2 h 5"/>
                        <a:gd name="T36" fmla="*/ 3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1 w 3"/>
                        <a:gd name="T53" fmla="*/ 3 h 5"/>
                        <a:gd name="T54" fmla="*/ 1 w 3"/>
                        <a:gd name="T55" fmla="*/ 3 h 5"/>
                        <a:gd name="T56" fmla="*/ 3 w 3"/>
                        <a:gd name="T57" fmla="*/ 3 h 5"/>
                        <a:gd name="T58" fmla="*/ 3 w 3"/>
                        <a:gd name="T59" fmla="*/ 3 h 5"/>
                        <a:gd name="T60" fmla="*/ 3 w 3"/>
                        <a:gd name="T61" fmla="*/ 2 h 5"/>
                        <a:gd name="T62" fmla="*/ 3 w 3"/>
                        <a:gd name="T63" fmla="*/ 2 h 5"/>
                        <a:gd name="T64" fmla="*/ 3 w 3"/>
                        <a:gd name="T65" fmla="*/ 2 h 5"/>
                        <a:gd name="T66" fmla="*/ 1 w 3"/>
                        <a:gd name="T67" fmla="*/ 2 h 5"/>
                        <a:gd name="T68" fmla="*/ 1 w 3"/>
                        <a:gd name="T69" fmla="*/ 2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0 w 3"/>
                        <a:gd name="T75" fmla="*/ 2 h 5"/>
                        <a:gd name="T76" fmla="*/ 0 w 3"/>
                        <a:gd name="T77" fmla="*/ 2 h 5"/>
                        <a:gd name="T78" fmla="*/ 0 w 3"/>
                        <a:gd name="T79" fmla="*/ 3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8" name="Freeform 4047"/>
                    <p:cNvSpPr>
                      <a:spLocks/>
                    </p:cNvSpPr>
                    <p:nvPr/>
                  </p:nvSpPr>
                  <p:spPr bwMode="auto">
                    <a:xfrm>
                      <a:off x="793" y="380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89" name="Freeform 4048"/>
                    <p:cNvSpPr>
                      <a:spLocks/>
                    </p:cNvSpPr>
                    <p:nvPr/>
                  </p:nvSpPr>
                  <p:spPr bwMode="auto">
                    <a:xfrm>
                      <a:off x="794" y="37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2 h 5"/>
                        <a:gd name="T10" fmla="*/ 0 w 4"/>
                        <a:gd name="T11" fmla="*/ 2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0" name="Freeform 4049"/>
                    <p:cNvSpPr>
                      <a:spLocks/>
                    </p:cNvSpPr>
                    <p:nvPr/>
                  </p:nvSpPr>
                  <p:spPr bwMode="auto">
                    <a:xfrm>
                      <a:off x="798" y="379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0 w 1"/>
                        <a:gd name="T15" fmla="*/ 2 h 6"/>
                        <a:gd name="T16" fmla="*/ 0 w 1"/>
                        <a:gd name="T17" fmla="*/ 2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2 h 6"/>
                        <a:gd name="T24" fmla="*/ 1 w 1"/>
                        <a:gd name="T25" fmla="*/ 2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1" name="Freeform 4050"/>
                    <p:cNvSpPr>
                      <a:spLocks/>
                    </p:cNvSpPr>
                    <p:nvPr/>
                  </p:nvSpPr>
                  <p:spPr bwMode="auto">
                    <a:xfrm>
                      <a:off x="769" y="379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5 h 5"/>
                        <a:gd name="T8" fmla="*/ 1 w 2"/>
                        <a:gd name="T9" fmla="*/ 5 h 5"/>
                        <a:gd name="T10" fmla="*/ 1 w 2"/>
                        <a:gd name="T11" fmla="*/ 5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1 w 2"/>
                        <a:gd name="T17" fmla="*/ 4 h 5"/>
                        <a:gd name="T18" fmla="*/ 1 w 2"/>
                        <a:gd name="T19" fmla="*/ 4 h 5"/>
                        <a:gd name="T20" fmla="*/ 1 w 2"/>
                        <a:gd name="T21" fmla="*/ 4 h 5"/>
                        <a:gd name="T22" fmla="*/ 1 w 2"/>
                        <a:gd name="T23" fmla="*/ 4 h 5"/>
                        <a:gd name="T24" fmla="*/ 1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0 w 2"/>
                        <a:gd name="T33" fmla="*/ 2 h 5"/>
                        <a:gd name="T34" fmla="*/ 0 w 2"/>
                        <a:gd name="T35" fmla="*/ 2 h 5"/>
                        <a:gd name="T36" fmla="*/ 0 w 2"/>
                        <a:gd name="T37" fmla="*/ 2 h 5"/>
                        <a:gd name="T38" fmla="*/ 0 w 2"/>
                        <a:gd name="T39" fmla="*/ 2 h 5"/>
                        <a:gd name="T40" fmla="*/ 0 w 2"/>
                        <a:gd name="T41" fmla="*/ 2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2 w 2"/>
                        <a:gd name="T53" fmla="*/ 2 h 5"/>
                        <a:gd name="T54" fmla="*/ 2 w 2"/>
                        <a:gd name="T55" fmla="*/ 2 h 5"/>
                        <a:gd name="T56" fmla="*/ 2 w 2"/>
                        <a:gd name="T57" fmla="*/ 2 h 5"/>
                        <a:gd name="T58" fmla="*/ 1 w 2"/>
                        <a:gd name="T59" fmla="*/ 2 h 5"/>
                        <a:gd name="T60" fmla="*/ 1 w 2"/>
                        <a:gd name="T61" fmla="*/ 2 h 5"/>
                        <a:gd name="T62" fmla="*/ 1 w 2"/>
                        <a:gd name="T63" fmla="*/ 2 h 5"/>
                        <a:gd name="T64" fmla="*/ 1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0 w 2"/>
                        <a:gd name="T71" fmla="*/ 2 h 5"/>
                        <a:gd name="T72" fmla="*/ 0 w 2"/>
                        <a:gd name="T73" fmla="*/ 2 h 5"/>
                        <a:gd name="T74" fmla="*/ 0 w 2"/>
                        <a:gd name="T75" fmla="*/ 2 h 5"/>
                        <a:gd name="T76" fmla="*/ 0 w 2"/>
                        <a:gd name="T77" fmla="*/ 2 h 5"/>
                        <a:gd name="T78" fmla="*/ 0 w 2"/>
                        <a:gd name="T79" fmla="*/ 2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2 w 2"/>
                        <a:gd name="T89" fmla="*/ 3 h 5"/>
                        <a:gd name="T90" fmla="*/ 2 w 2"/>
                        <a:gd name="T91" fmla="*/ 4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2 w 2"/>
                        <a:gd name="T97" fmla="*/ 5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1 w 2"/>
                        <a:gd name="T103" fmla="*/ 5 h 5"/>
                        <a:gd name="T104" fmla="*/ 0 w 2"/>
                        <a:gd name="T105" fmla="*/ 5 h 5"/>
                        <a:gd name="T106" fmla="*/ 0 w 2"/>
                        <a:gd name="T107" fmla="*/ 5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2" name="Freeform 4051"/>
                    <p:cNvSpPr>
                      <a:spLocks/>
                    </p:cNvSpPr>
                    <p:nvPr/>
                  </p:nvSpPr>
                  <p:spPr bwMode="auto">
                    <a:xfrm>
                      <a:off x="772" y="37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1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3" name="Freeform 4052"/>
                    <p:cNvSpPr>
                      <a:spLocks/>
                    </p:cNvSpPr>
                    <p:nvPr/>
                  </p:nvSpPr>
                  <p:spPr bwMode="auto">
                    <a:xfrm>
                      <a:off x="777" y="3799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2 h 6"/>
                        <a:gd name="T6" fmla="*/ 1 w 1"/>
                        <a:gd name="T7" fmla="*/ 2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0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2 h 6"/>
                        <a:gd name="T34" fmla="*/ 0 w 1"/>
                        <a:gd name="T35" fmla="*/ 2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4" name="Freeform 4053"/>
                    <p:cNvSpPr>
                      <a:spLocks/>
                    </p:cNvSpPr>
                    <p:nvPr/>
                  </p:nvSpPr>
                  <p:spPr bwMode="auto">
                    <a:xfrm>
                      <a:off x="778" y="3799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3 w 4"/>
                        <a:gd name="T3" fmla="*/ 3 h 5"/>
                        <a:gd name="T4" fmla="*/ 4 w 4"/>
                        <a:gd name="T5" fmla="*/ 3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5 h 5"/>
                        <a:gd name="T18" fmla="*/ 2 w 4"/>
                        <a:gd name="T19" fmla="*/ 5 h 5"/>
                        <a:gd name="T20" fmla="*/ 2 w 4"/>
                        <a:gd name="T21" fmla="*/ 5 h 5"/>
                        <a:gd name="T22" fmla="*/ 0 w 4"/>
                        <a:gd name="T23" fmla="*/ 4 h 5"/>
                        <a:gd name="T24" fmla="*/ 0 w 4"/>
                        <a:gd name="T25" fmla="*/ 4 h 5"/>
                        <a:gd name="T26" fmla="*/ 0 w 4"/>
                        <a:gd name="T27" fmla="*/ 4 h 5"/>
                        <a:gd name="T28" fmla="*/ 2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3 h 5"/>
                        <a:gd name="T34" fmla="*/ 2 w 4"/>
                        <a:gd name="T35" fmla="*/ 3 h 5"/>
                        <a:gd name="T36" fmla="*/ 2 w 4"/>
                        <a:gd name="T37" fmla="*/ 3 h 5"/>
                        <a:gd name="T38" fmla="*/ 2 w 4"/>
                        <a:gd name="T39" fmla="*/ 2 h 5"/>
                        <a:gd name="T40" fmla="*/ 2 w 4"/>
                        <a:gd name="T41" fmla="*/ 2 h 5"/>
                        <a:gd name="T42" fmla="*/ 2 w 4"/>
                        <a:gd name="T43" fmla="*/ 2 h 5"/>
                        <a:gd name="T44" fmla="*/ 2 w 4"/>
                        <a:gd name="T45" fmla="*/ 2 h 5"/>
                        <a:gd name="T46" fmla="*/ 2 w 4"/>
                        <a:gd name="T47" fmla="*/ 2 h 5"/>
                        <a:gd name="T48" fmla="*/ 2 w 4"/>
                        <a:gd name="T49" fmla="*/ 0 h 5"/>
                        <a:gd name="T50" fmla="*/ 2 w 4"/>
                        <a:gd name="T51" fmla="*/ 0 h 5"/>
                        <a:gd name="T52" fmla="*/ 3 w 4"/>
                        <a:gd name="T53" fmla="*/ 0 h 5"/>
                        <a:gd name="T54" fmla="*/ 3 w 4"/>
                        <a:gd name="T55" fmla="*/ 0 h 5"/>
                        <a:gd name="T56" fmla="*/ 3 w 4"/>
                        <a:gd name="T57" fmla="*/ 0 h 5"/>
                        <a:gd name="T58" fmla="*/ 3 w 4"/>
                        <a:gd name="T59" fmla="*/ 2 h 5"/>
                        <a:gd name="T60" fmla="*/ 4 w 4"/>
                        <a:gd name="T61" fmla="*/ 2 h 5"/>
                        <a:gd name="T62" fmla="*/ 4 w 4"/>
                        <a:gd name="T63" fmla="*/ 2 h 5"/>
                        <a:gd name="T64" fmla="*/ 4 w 4"/>
                        <a:gd name="T65" fmla="*/ 2 h 5"/>
                        <a:gd name="T66" fmla="*/ 4 w 4"/>
                        <a:gd name="T67" fmla="*/ 2 h 5"/>
                        <a:gd name="T68" fmla="*/ 4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5" name="Freeform 4054"/>
                    <p:cNvSpPr>
                      <a:spLocks/>
                    </p:cNvSpPr>
                    <p:nvPr/>
                  </p:nvSpPr>
                  <p:spPr bwMode="auto">
                    <a:xfrm>
                      <a:off x="780" y="380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1 w 1"/>
                        <a:gd name="T35" fmla="*/ 0 h 1"/>
                        <a:gd name="T36" fmla="*/ 1 w 1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1"/>
                        <a:gd name="T59" fmla="*/ 1 w 1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6" name="Freeform 4055"/>
                    <p:cNvSpPr>
                      <a:spLocks/>
                    </p:cNvSpPr>
                    <p:nvPr/>
                  </p:nvSpPr>
                  <p:spPr bwMode="auto">
                    <a:xfrm>
                      <a:off x="780" y="3802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1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2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0 h 2"/>
                        <a:gd name="T34" fmla="*/ 1 w 1"/>
                        <a:gd name="T35" fmla="*/ 0 h 2"/>
                        <a:gd name="T36" fmla="*/ 1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7" name="Freeform 4056"/>
                    <p:cNvSpPr>
                      <a:spLocks/>
                    </p:cNvSpPr>
                    <p:nvPr/>
                  </p:nvSpPr>
                  <p:spPr bwMode="auto">
                    <a:xfrm>
                      <a:off x="782" y="380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1 w 1"/>
                        <a:gd name="T3" fmla="*/ 0 h 1"/>
                        <a:gd name="T4" fmla="*/ 1 w 1"/>
                        <a:gd name="T5" fmla="*/ 1 h 1"/>
                        <a:gd name="T6" fmla="*/ 0 w 1"/>
                        <a:gd name="T7" fmla="*/ 1 h 1"/>
                        <a:gd name="T8" fmla="*/ 1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8" name="Freeform 4057"/>
                    <p:cNvSpPr>
                      <a:spLocks/>
                    </p:cNvSpPr>
                    <p:nvPr/>
                  </p:nvSpPr>
                  <p:spPr bwMode="auto">
                    <a:xfrm>
                      <a:off x="784" y="379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2 w 3"/>
                        <a:gd name="T9" fmla="*/ 2 h 5"/>
                        <a:gd name="T10" fmla="*/ 0 w 3"/>
                        <a:gd name="T11" fmla="*/ 2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99" name="Rectangle 40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87" y="3802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0" name="Freeform 4059"/>
                    <p:cNvSpPr>
                      <a:spLocks/>
                    </p:cNvSpPr>
                    <p:nvPr/>
                  </p:nvSpPr>
                  <p:spPr bwMode="auto">
                    <a:xfrm>
                      <a:off x="789" y="379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0 w 3"/>
                        <a:gd name="T3" fmla="*/ 5 h 5"/>
                        <a:gd name="T4" fmla="*/ 1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0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2 h 5"/>
                        <a:gd name="T22" fmla="*/ 0 w 3"/>
                        <a:gd name="T23" fmla="*/ 2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1 w 3"/>
                        <a:gd name="T31" fmla="*/ 0 h 5"/>
                        <a:gd name="T32" fmla="*/ 3 w 3"/>
                        <a:gd name="T33" fmla="*/ 0 h 5"/>
                        <a:gd name="T34" fmla="*/ 3 w 3"/>
                        <a:gd name="T35" fmla="*/ 2 h 5"/>
                        <a:gd name="T36" fmla="*/ 3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3 h 5"/>
                        <a:gd name="T44" fmla="*/ 3 w 3"/>
                        <a:gd name="T45" fmla="*/ 3 h 5"/>
                        <a:gd name="T46" fmla="*/ 3 w 3"/>
                        <a:gd name="T47" fmla="*/ 3 h 5"/>
                        <a:gd name="T48" fmla="*/ 3 w 3"/>
                        <a:gd name="T49" fmla="*/ 3 h 5"/>
                        <a:gd name="T50" fmla="*/ 1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1" name="Freeform 4060"/>
                    <p:cNvSpPr>
                      <a:spLocks/>
                    </p:cNvSpPr>
                    <p:nvPr/>
                  </p:nvSpPr>
                  <p:spPr bwMode="auto">
                    <a:xfrm>
                      <a:off x="789" y="3801"/>
                      <a:ext cx="3" cy="1"/>
                    </a:xfrm>
                    <a:custGeom>
                      <a:avLst/>
                      <a:gdLst>
                        <a:gd name="T0" fmla="*/ 1 w 3"/>
                        <a:gd name="T1" fmla="*/ 1 h 1"/>
                        <a:gd name="T2" fmla="*/ 1 w 3"/>
                        <a:gd name="T3" fmla="*/ 1 h 1"/>
                        <a:gd name="T4" fmla="*/ 3 w 3"/>
                        <a:gd name="T5" fmla="*/ 1 h 1"/>
                        <a:gd name="T6" fmla="*/ 3 w 3"/>
                        <a:gd name="T7" fmla="*/ 1 h 1"/>
                        <a:gd name="T8" fmla="*/ 3 w 3"/>
                        <a:gd name="T9" fmla="*/ 0 h 1"/>
                        <a:gd name="T10" fmla="*/ 3 w 3"/>
                        <a:gd name="T11" fmla="*/ 0 h 1"/>
                        <a:gd name="T12" fmla="*/ 3 w 3"/>
                        <a:gd name="T13" fmla="*/ 0 h 1"/>
                        <a:gd name="T14" fmla="*/ 1 w 3"/>
                        <a:gd name="T15" fmla="*/ 0 h 1"/>
                        <a:gd name="T16" fmla="*/ 1 w 3"/>
                        <a:gd name="T17" fmla="*/ 0 h 1"/>
                        <a:gd name="T18" fmla="*/ 1 w 3"/>
                        <a:gd name="T19" fmla="*/ 0 h 1"/>
                        <a:gd name="T20" fmla="*/ 1 w 3"/>
                        <a:gd name="T21" fmla="*/ 0 h 1"/>
                        <a:gd name="T22" fmla="*/ 0 w 3"/>
                        <a:gd name="T23" fmla="*/ 0 h 1"/>
                        <a:gd name="T24" fmla="*/ 0 w 3"/>
                        <a:gd name="T25" fmla="*/ 0 h 1"/>
                        <a:gd name="T26" fmla="*/ 0 w 3"/>
                        <a:gd name="T27" fmla="*/ 1 h 1"/>
                        <a:gd name="T28" fmla="*/ 1 w 3"/>
                        <a:gd name="T29" fmla="*/ 1 h 1"/>
                        <a:gd name="T30" fmla="*/ 1 w 3"/>
                        <a:gd name="T31" fmla="*/ 1 h 1"/>
                        <a:gd name="T32" fmla="*/ 1 w 3"/>
                        <a:gd name="T33" fmla="*/ 1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1"/>
                        <a:gd name="T53" fmla="*/ 3 w 3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1"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2" name="Freeform 4061"/>
                    <p:cNvSpPr>
                      <a:spLocks/>
                    </p:cNvSpPr>
                    <p:nvPr/>
                  </p:nvSpPr>
                  <p:spPr bwMode="auto">
                    <a:xfrm>
                      <a:off x="793" y="3803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3" name="Freeform 4062"/>
                    <p:cNvSpPr>
                      <a:spLocks/>
                    </p:cNvSpPr>
                    <p:nvPr/>
                  </p:nvSpPr>
                  <p:spPr bwMode="auto">
                    <a:xfrm>
                      <a:off x="794" y="3799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4 w 4"/>
                        <a:gd name="T3" fmla="*/ 0 h 5"/>
                        <a:gd name="T4" fmla="*/ 1 w 4"/>
                        <a:gd name="T5" fmla="*/ 5 h 5"/>
                        <a:gd name="T6" fmla="*/ 0 w 4"/>
                        <a:gd name="T7" fmla="*/ 5 h 5"/>
                        <a:gd name="T8" fmla="*/ 3 w 4"/>
                        <a:gd name="T9" fmla="*/ 2 h 5"/>
                        <a:gd name="T10" fmla="*/ 0 w 4"/>
                        <a:gd name="T11" fmla="*/ 2 h 5"/>
                        <a:gd name="T12" fmla="*/ 0 w 4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5"/>
                        <a:gd name="T23" fmla="*/ 4 w 4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5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4" name="Freeform 4063"/>
                    <p:cNvSpPr>
                      <a:spLocks/>
                    </p:cNvSpPr>
                    <p:nvPr/>
                  </p:nvSpPr>
                  <p:spPr bwMode="auto">
                    <a:xfrm>
                      <a:off x="798" y="3799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1 w 1"/>
                        <a:gd name="T9" fmla="*/ 4 h 6"/>
                        <a:gd name="T10" fmla="*/ 1 w 1"/>
                        <a:gd name="T11" fmla="*/ 3 h 6"/>
                        <a:gd name="T12" fmla="*/ 1 w 1"/>
                        <a:gd name="T13" fmla="*/ 3 h 6"/>
                        <a:gd name="T14" fmla="*/ 0 w 1"/>
                        <a:gd name="T15" fmla="*/ 2 h 6"/>
                        <a:gd name="T16" fmla="*/ 0 w 1"/>
                        <a:gd name="T17" fmla="*/ 2 h 6"/>
                        <a:gd name="T18" fmla="*/ 0 w 1"/>
                        <a:gd name="T19" fmla="*/ 0 h 6"/>
                        <a:gd name="T20" fmla="*/ 1 w 1"/>
                        <a:gd name="T21" fmla="*/ 0 h 6"/>
                        <a:gd name="T22" fmla="*/ 1 w 1"/>
                        <a:gd name="T23" fmla="*/ 2 h 6"/>
                        <a:gd name="T24" fmla="*/ 1 w 1"/>
                        <a:gd name="T25" fmla="*/ 2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1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5" name="Freeform 4064"/>
                    <p:cNvSpPr>
                      <a:spLocks/>
                    </p:cNvSpPr>
                    <p:nvPr/>
                  </p:nvSpPr>
                  <p:spPr bwMode="auto">
                    <a:xfrm>
                      <a:off x="588" y="400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4 h 5"/>
                        <a:gd name="T8" fmla="*/ 1 w 2"/>
                        <a:gd name="T9" fmla="*/ 4 h 5"/>
                        <a:gd name="T10" fmla="*/ 1 w 2"/>
                        <a:gd name="T11" fmla="*/ 4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1 w 2"/>
                        <a:gd name="T17" fmla="*/ 4 h 5"/>
                        <a:gd name="T18" fmla="*/ 1 w 2"/>
                        <a:gd name="T19" fmla="*/ 4 h 5"/>
                        <a:gd name="T20" fmla="*/ 1 w 2"/>
                        <a:gd name="T21" fmla="*/ 3 h 5"/>
                        <a:gd name="T22" fmla="*/ 1 w 2"/>
                        <a:gd name="T23" fmla="*/ 3 h 5"/>
                        <a:gd name="T24" fmla="*/ 1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1 h 5"/>
                        <a:gd name="T30" fmla="*/ 0 w 2"/>
                        <a:gd name="T31" fmla="*/ 1 h 5"/>
                        <a:gd name="T32" fmla="*/ 0 w 2"/>
                        <a:gd name="T33" fmla="*/ 1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0 h 5"/>
                        <a:gd name="T40" fmla="*/ 0 w 2"/>
                        <a:gd name="T41" fmla="*/ 0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1 w 2"/>
                        <a:gd name="T61" fmla="*/ 0 h 5"/>
                        <a:gd name="T62" fmla="*/ 1 w 2"/>
                        <a:gd name="T63" fmla="*/ 0 h 5"/>
                        <a:gd name="T64" fmla="*/ 1 w 2"/>
                        <a:gd name="T65" fmla="*/ 0 h 5"/>
                        <a:gd name="T66" fmla="*/ 1 w 2"/>
                        <a:gd name="T67" fmla="*/ 0 h 5"/>
                        <a:gd name="T68" fmla="*/ 0 w 2"/>
                        <a:gd name="T69" fmla="*/ 0 h 5"/>
                        <a:gd name="T70" fmla="*/ 0 w 2"/>
                        <a:gd name="T71" fmla="*/ 1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0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2 w 2"/>
                        <a:gd name="T89" fmla="*/ 3 h 5"/>
                        <a:gd name="T90" fmla="*/ 2 w 2"/>
                        <a:gd name="T91" fmla="*/ 3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1 w 2"/>
                        <a:gd name="T97" fmla="*/ 4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0 w 2"/>
                        <a:gd name="T103" fmla="*/ 5 h 5"/>
                        <a:gd name="T104" fmla="*/ 0 w 2"/>
                        <a:gd name="T105" fmla="*/ 4 h 5"/>
                        <a:gd name="T106" fmla="*/ 0 w 2"/>
                        <a:gd name="T107" fmla="*/ 4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6" name="Freeform 4065"/>
                    <p:cNvSpPr>
                      <a:spLocks/>
                    </p:cNvSpPr>
                    <p:nvPr/>
                  </p:nvSpPr>
                  <p:spPr bwMode="auto">
                    <a:xfrm>
                      <a:off x="590" y="400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3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1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7" name="Freeform 4066"/>
                    <p:cNvSpPr>
                      <a:spLocks/>
                    </p:cNvSpPr>
                    <p:nvPr/>
                  </p:nvSpPr>
                  <p:spPr bwMode="auto">
                    <a:xfrm>
                      <a:off x="596" y="400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3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5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8" name="Freeform 4067"/>
                    <p:cNvSpPr>
                      <a:spLocks/>
                    </p:cNvSpPr>
                    <p:nvPr/>
                  </p:nvSpPr>
                  <p:spPr bwMode="auto">
                    <a:xfrm>
                      <a:off x="599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09" name="Freeform 406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01" y="400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2 w 4"/>
                        <a:gd name="T21" fmla="*/ 1 h 5"/>
                        <a:gd name="T22" fmla="*/ 2 w 4"/>
                        <a:gd name="T23" fmla="*/ 1 h 5"/>
                        <a:gd name="T24" fmla="*/ 4 w 4"/>
                        <a:gd name="T25" fmla="*/ 3 h 5"/>
                        <a:gd name="T26" fmla="*/ 2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w 4"/>
                        <a:gd name="T51" fmla="*/ 3 h 5"/>
                        <a:gd name="T52" fmla="*/ 0 w 4"/>
                        <a:gd name="T53" fmla="*/ 3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2 w 4"/>
                        <a:gd name="T65" fmla="*/ 4 h 5"/>
                        <a:gd name="T66" fmla="*/ 2 w 4"/>
                        <a:gd name="T67" fmla="*/ 4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3 h 5"/>
                        <a:gd name="T74" fmla="*/ 2 w 4"/>
                        <a:gd name="T75" fmla="*/ 3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0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0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0 w 4"/>
                        <a:gd name="T97" fmla="*/ 1 h 5"/>
                        <a:gd name="T98" fmla="*/ 0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0" name="Rectangle 40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5" y="4003"/>
                      <a:ext cx="1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1" name="Freeform 4070"/>
                    <p:cNvSpPr>
                      <a:spLocks/>
                    </p:cNvSpPr>
                    <p:nvPr/>
                  </p:nvSpPr>
                  <p:spPr bwMode="auto">
                    <a:xfrm>
                      <a:off x="607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2" name="Freeform 4071"/>
                    <p:cNvSpPr>
                      <a:spLocks/>
                    </p:cNvSpPr>
                    <p:nvPr/>
                  </p:nvSpPr>
                  <p:spPr bwMode="auto">
                    <a:xfrm>
                      <a:off x="611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3" name="Freeform 4072"/>
                    <p:cNvSpPr>
                      <a:spLocks/>
                    </p:cNvSpPr>
                    <p:nvPr/>
                  </p:nvSpPr>
                  <p:spPr bwMode="auto">
                    <a:xfrm>
                      <a:off x="613" y="400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4" name="Freeform 4073"/>
                    <p:cNvSpPr>
                      <a:spLocks/>
                    </p:cNvSpPr>
                    <p:nvPr/>
                  </p:nvSpPr>
                  <p:spPr bwMode="auto">
                    <a:xfrm>
                      <a:off x="588" y="400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4 h 5"/>
                        <a:gd name="T2" fmla="*/ 0 w 2"/>
                        <a:gd name="T3" fmla="*/ 4 h 5"/>
                        <a:gd name="T4" fmla="*/ 0 w 2"/>
                        <a:gd name="T5" fmla="*/ 4 h 5"/>
                        <a:gd name="T6" fmla="*/ 1 w 2"/>
                        <a:gd name="T7" fmla="*/ 4 h 5"/>
                        <a:gd name="T8" fmla="*/ 1 w 2"/>
                        <a:gd name="T9" fmla="*/ 4 h 5"/>
                        <a:gd name="T10" fmla="*/ 1 w 2"/>
                        <a:gd name="T11" fmla="*/ 4 h 5"/>
                        <a:gd name="T12" fmla="*/ 1 w 2"/>
                        <a:gd name="T13" fmla="*/ 4 h 5"/>
                        <a:gd name="T14" fmla="*/ 1 w 2"/>
                        <a:gd name="T15" fmla="*/ 4 h 5"/>
                        <a:gd name="T16" fmla="*/ 1 w 2"/>
                        <a:gd name="T17" fmla="*/ 4 h 5"/>
                        <a:gd name="T18" fmla="*/ 1 w 2"/>
                        <a:gd name="T19" fmla="*/ 4 h 5"/>
                        <a:gd name="T20" fmla="*/ 1 w 2"/>
                        <a:gd name="T21" fmla="*/ 3 h 5"/>
                        <a:gd name="T22" fmla="*/ 1 w 2"/>
                        <a:gd name="T23" fmla="*/ 3 h 5"/>
                        <a:gd name="T24" fmla="*/ 1 w 2"/>
                        <a:gd name="T25" fmla="*/ 3 h 5"/>
                        <a:gd name="T26" fmla="*/ 1 w 2"/>
                        <a:gd name="T27" fmla="*/ 3 h 5"/>
                        <a:gd name="T28" fmla="*/ 0 w 2"/>
                        <a:gd name="T29" fmla="*/ 1 h 5"/>
                        <a:gd name="T30" fmla="*/ 0 w 2"/>
                        <a:gd name="T31" fmla="*/ 1 h 5"/>
                        <a:gd name="T32" fmla="*/ 0 w 2"/>
                        <a:gd name="T33" fmla="*/ 1 h 5"/>
                        <a:gd name="T34" fmla="*/ 0 w 2"/>
                        <a:gd name="T35" fmla="*/ 1 h 5"/>
                        <a:gd name="T36" fmla="*/ 0 w 2"/>
                        <a:gd name="T37" fmla="*/ 1 h 5"/>
                        <a:gd name="T38" fmla="*/ 0 w 2"/>
                        <a:gd name="T39" fmla="*/ 0 h 5"/>
                        <a:gd name="T40" fmla="*/ 0 w 2"/>
                        <a:gd name="T41" fmla="*/ 0 h 5"/>
                        <a:gd name="T42" fmla="*/ 0 w 2"/>
                        <a:gd name="T43" fmla="*/ 0 h 5"/>
                        <a:gd name="T44" fmla="*/ 1 w 2"/>
                        <a:gd name="T45" fmla="*/ 0 h 5"/>
                        <a:gd name="T46" fmla="*/ 1 w 2"/>
                        <a:gd name="T47" fmla="*/ 0 h 5"/>
                        <a:gd name="T48" fmla="*/ 1 w 2"/>
                        <a:gd name="T49" fmla="*/ 0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2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1 w 2"/>
                        <a:gd name="T61" fmla="*/ 0 h 5"/>
                        <a:gd name="T62" fmla="*/ 1 w 2"/>
                        <a:gd name="T63" fmla="*/ 0 h 5"/>
                        <a:gd name="T64" fmla="*/ 1 w 2"/>
                        <a:gd name="T65" fmla="*/ 0 h 5"/>
                        <a:gd name="T66" fmla="*/ 1 w 2"/>
                        <a:gd name="T67" fmla="*/ 0 h 5"/>
                        <a:gd name="T68" fmla="*/ 0 w 2"/>
                        <a:gd name="T69" fmla="*/ 0 h 5"/>
                        <a:gd name="T70" fmla="*/ 0 w 2"/>
                        <a:gd name="T71" fmla="*/ 1 h 5"/>
                        <a:gd name="T72" fmla="*/ 0 w 2"/>
                        <a:gd name="T73" fmla="*/ 1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0 w 2"/>
                        <a:gd name="T79" fmla="*/ 1 h 5"/>
                        <a:gd name="T80" fmla="*/ 1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3 h 5"/>
                        <a:gd name="T86" fmla="*/ 1 w 2"/>
                        <a:gd name="T87" fmla="*/ 3 h 5"/>
                        <a:gd name="T88" fmla="*/ 2 w 2"/>
                        <a:gd name="T89" fmla="*/ 3 h 5"/>
                        <a:gd name="T90" fmla="*/ 2 w 2"/>
                        <a:gd name="T91" fmla="*/ 3 h 5"/>
                        <a:gd name="T92" fmla="*/ 2 w 2"/>
                        <a:gd name="T93" fmla="*/ 4 h 5"/>
                        <a:gd name="T94" fmla="*/ 2 w 2"/>
                        <a:gd name="T95" fmla="*/ 4 h 5"/>
                        <a:gd name="T96" fmla="*/ 1 w 2"/>
                        <a:gd name="T97" fmla="*/ 4 h 5"/>
                        <a:gd name="T98" fmla="*/ 1 w 2"/>
                        <a:gd name="T99" fmla="*/ 5 h 5"/>
                        <a:gd name="T100" fmla="*/ 1 w 2"/>
                        <a:gd name="T101" fmla="*/ 5 h 5"/>
                        <a:gd name="T102" fmla="*/ 0 w 2"/>
                        <a:gd name="T103" fmla="*/ 5 h 5"/>
                        <a:gd name="T104" fmla="*/ 0 w 2"/>
                        <a:gd name="T105" fmla="*/ 4 h 5"/>
                        <a:gd name="T106" fmla="*/ 0 w 2"/>
                        <a:gd name="T107" fmla="*/ 4 h 5"/>
                        <a:gd name="T108" fmla="*/ 0 w 2"/>
                        <a:gd name="T109" fmla="*/ 4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5"/>
                        <a:gd name="T167" fmla="*/ 2 w 2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5">
                          <a:moveTo>
                            <a:pt x="0" y="4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5" name="Freeform 4074"/>
                    <p:cNvSpPr>
                      <a:spLocks/>
                    </p:cNvSpPr>
                    <p:nvPr/>
                  </p:nvSpPr>
                  <p:spPr bwMode="auto">
                    <a:xfrm>
                      <a:off x="590" y="4000"/>
                      <a:ext cx="4" cy="4"/>
                    </a:xfrm>
                    <a:custGeom>
                      <a:avLst/>
                      <a:gdLst>
                        <a:gd name="T0" fmla="*/ 1 w 4"/>
                        <a:gd name="T1" fmla="*/ 1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1 w 4"/>
                        <a:gd name="T7" fmla="*/ 0 h 4"/>
                        <a:gd name="T8" fmla="*/ 1 w 4"/>
                        <a:gd name="T9" fmla="*/ 0 h 4"/>
                        <a:gd name="T10" fmla="*/ 3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4 w 4"/>
                        <a:gd name="T17" fmla="*/ 1 h 4"/>
                        <a:gd name="T18" fmla="*/ 4 w 4"/>
                        <a:gd name="T19" fmla="*/ 1 h 4"/>
                        <a:gd name="T20" fmla="*/ 4 w 4"/>
                        <a:gd name="T21" fmla="*/ 1 h 4"/>
                        <a:gd name="T22" fmla="*/ 4 w 4"/>
                        <a:gd name="T23" fmla="*/ 3 h 4"/>
                        <a:gd name="T24" fmla="*/ 3 w 4"/>
                        <a:gd name="T25" fmla="*/ 3 h 4"/>
                        <a:gd name="T26" fmla="*/ 3 w 4"/>
                        <a:gd name="T27" fmla="*/ 3 h 4"/>
                        <a:gd name="T28" fmla="*/ 1 w 4"/>
                        <a:gd name="T29" fmla="*/ 4 h 4"/>
                        <a:gd name="T30" fmla="*/ 4 w 4"/>
                        <a:gd name="T31" fmla="*/ 4 h 4"/>
                        <a:gd name="T32" fmla="*/ 4 w 4"/>
                        <a:gd name="T33" fmla="*/ 4 h 4"/>
                        <a:gd name="T34" fmla="*/ 0 w 4"/>
                        <a:gd name="T35" fmla="*/ 4 h 4"/>
                        <a:gd name="T36" fmla="*/ 3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1 h 4"/>
                        <a:gd name="T42" fmla="*/ 3 w 4"/>
                        <a:gd name="T43" fmla="*/ 1 h 4"/>
                        <a:gd name="T44" fmla="*/ 3 w 4"/>
                        <a:gd name="T45" fmla="*/ 1 h 4"/>
                        <a:gd name="T46" fmla="*/ 3 w 4"/>
                        <a:gd name="T47" fmla="*/ 1 h 4"/>
                        <a:gd name="T48" fmla="*/ 3 w 4"/>
                        <a:gd name="T49" fmla="*/ 0 h 4"/>
                        <a:gd name="T50" fmla="*/ 3 w 4"/>
                        <a:gd name="T51" fmla="*/ 0 h 4"/>
                        <a:gd name="T52" fmla="*/ 3 w 4"/>
                        <a:gd name="T53" fmla="*/ 0 h 4"/>
                        <a:gd name="T54" fmla="*/ 1 w 4"/>
                        <a:gd name="T55" fmla="*/ 0 h 4"/>
                        <a:gd name="T56" fmla="*/ 1 w 4"/>
                        <a:gd name="T57" fmla="*/ 1 h 4"/>
                        <a:gd name="T58" fmla="*/ 1 w 4"/>
                        <a:gd name="T59" fmla="*/ 1 h 4"/>
                        <a:gd name="T60" fmla="*/ 1 w 4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1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4"/>
                          </a:lnTo>
                          <a:lnTo>
                            <a:pt x="4" y="4"/>
                          </a:lnTo>
                          <a:lnTo>
                            <a:pt x="0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6" name="Freeform 4075"/>
                    <p:cNvSpPr>
                      <a:spLocks/>
                    </p:cNvSpPr>
                    <p:nvPr/>
                  </p:nvSpPr>
                  <p:spPr bwMode="auto">
                    <a:xfrm>
                      <a:off x="596" y="4000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0 h 5"/>
                        <a:gd name="T6" fmla="*/ 0 w 1"/>
                        <a:gd name="T7" fmla="*/ 1 h 5"/>
                        <a:gd name="T8" fmla="*/ 0 w 1"/>
                        <a:gd name="T9" fmla="*/ 3 h 5"/>
                        <a:gd name="T10" fmla="*/ 0 w 1"/>
                        <a:gd name="T11" fmla="*/ 3 h 5"/>
                        <a:gd name="T12" fmla="*/ 0 w 1"/>
                        <a:gd name="T13" fmla="*/ 4 h 5"/>
                        <a:gd name="T14" fmla="*/ 0 w 1"/>
                        <a:gd name="T15" fmla="*/ 4 h 5"/>
                        <a:gd name="T16" fmla="*/ 1 w 1"/>
                        <a:gd name="T17" fmla="*/ 5 h 5"/>
                        <a:gd name="T18" fmla="*/ 1 w 1"/>
                        <a:gd name="T19" fmla="*/ 5 h 5"/>
                        <a:gd name="T20" fmla="*/ 0 w 1"/>
                        <a:gd name="T21" fmla="*/ 5 h 5"/>
                        <a:gd name="T22" fmla="*/ 0 w 1"/>
                        <a:gd name="T23" fmla="*/ 5 h 5"/>
                        <a:gd name="T24" fmla="*/ 0 w 1"/>
                        <a:gd name="T25" fmla="*/ 5 h 5"/>
                        <a:gd name="T26" fmla="*/ 0 w 1"/>
                        <a:gd name="T27" fmla="*/ 4 h 5"/>
                        <a:gd name="T28" fmla="*/ 0 w 1"/>
                        <a:gd name="T29" fmla="*/ 3 h 5"/>
                        <a:gd name="T30" fmla="*/ 0 w 1"/>
                        <a:gd name="T31" fmla="*/ 3 h 5"/>
                        <a:gd name="T32" fmla="*/ 0 w 1"/>
                        <a:gd name="T33" fmla="*/ 1 h 5"/>
                        <a:gd name="T34" fmla="*/ 0 w 1"/>
                        <a:gd name="T35" fmla="*/ 0 h 5"/>
                        <a:gd name="T36" fmla="*/ 0 w 1"/>
                        <a:gd name="T37" fmla="*/ 0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7" name="Freeform 4076"/>
                    <p:cNvSpPr>
                      <a:spLocks/>
                    </p:cNvSpPr>
                    <p:nvPr/>
                  </p:nvSpPr>
                  <p:spPr bwMode="auto">
                    <a:xfrm>
                      <a:off x="599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8" name="Freeform 4077"/>
                    <p:cNvSpPr>
                      <a:spLocks/>
                    </p:cNvSpPr>
                    <p:nvPr/>
                  </p:nvSpPr>
                  <p:spPr bwMode="auto">
                    <a:xfrm>
                      <a:off x="601" y="400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0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0 h 5"/>
                        <a:gd name="T20" fmla="*/ 2 w 4"/>
                        <a:gd name="T21" fmla="*/ 1 h 5"/>
                        <a:gd name="T22" fmla="*/ 2 w 4"/>
                        <a:gd name="T23" fmla="*/ 1 h 5"/>
                        <a:gd name="T24" fmla="*/ 4 w 4"/>
                        <a:gd name="T25" fmla="*/ 3 h 5"/>
                        <a:gd name="T26" fmla="*/ 2 w 4"/>
                        <a:gd name="T27" fmla="*/ 3 h 5"/>
                        <a:gd name="T28" fmla="*/ 2 w 4"/>
                        <a:gd name="T29" fmla="*/ 4 h 5"/>
                        <a:gd name="T30" fmla="*/ 2 w 4"/>
                        <a:gd name="T31" fmla="*/ 4 h 5"/>
                        <a:gd name="T32" fmla="*/ 2 w 4"/>
                        <a:gd name="T33" fmla="*/ 4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4 h 5"/>
                        <a:gd name="T42" fmla="*/ 0 w 4"/>
                        <a:gd name="T43" fmla="*/ 4 h 5"/>
                        <a:gd name="T44" fmla="*/ 0 w 4"/>
                        <a:gd name="T45" fmla="*/ 4 h 5"/>
                        <a:gd name="T46" fmla="*/ 0 w 4"/>
                        <a:gd name="T47" fmla="*/ 3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19" name="Freeform 4078"/>
                    <p:cNvSpPr>
                      <a:spLocks/>
                    </p:cNvSpPr>
                    <p:nvPr/>
                  </p:nvSpPr>
                  <p:spPr bwMode="auto">
                    <a:xfrm>
                      <a:off x="601" y="4000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1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1 h 4"/>
                        <a:gd name="T28" fmla="*/ 2 w 2"/>
                        <a:gd name="T29" fmla="*/ 1 h 4"/>
                        <a:gd name="T30" fmla="*/ 2 w 2"/>
                        <a:gd name="T31" fmla="*/ 1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0" name="Rectangle 40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5" y="4003"/>
                      <a:ext cx="1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1" name="Freeform 4080"/>
                    <p:cNvSpPr>
                      <a:spLocks/>
                    </p:cNvSpPr>
                    <p:nvPr/>
                  </p:nvSpPr>
                  <p:spPr bwMode="auto">
                    <a:xfrm>
                      <a:off x="607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2" name="Freeform 4081"/>
                    <p:cNvSpPr>
                      <a:spLocks/>
                    </p:cNvSpPr>
                    <p:nvPr/>
                  </p:nvSpPr>
                  <p:spPr bwMode="auto">
                    <a:xfrm>
                      <a:off x="611" y="4000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0 w 1"/>
                        <a:gd name="T7" fmla="*/ 4 h 4"/>
                        <a:gd name="T8" fmla="*/ 0 w 1"/>
                        <a:gd name="T9" fmla="*/ 0 h 4"/>
                        <a:gd name="T10" fmla="*/ 0 w 1"/>
                        <a:gd name="T11" fmla="*/ 0 h 4"/>
                        <a:gd name="T12" fmla="*/ 0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3" name="Freeform 4082"/>
                    <p:cNvSpPr>
                      <a:spLocks/>
                    </p:cNvSpPr>
                    <p:nvPr/>
                  </p:nvSpPr>
                  <p:spPr bwMode="auto">
                    <a:xfrm>
                      <a:off x="613" y="400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5 h 5"/>
                        <a:gd name="T2" fmla="*/ 0 w 1"/>
                        <a:gd name="T3" fmla="*/ 5 h 5"/>
                        <a:gd name="T4" fmla="*/ 0 w 1"/>
                        <a:gd name="T5" fmla="*/ 5 h 5"/>
                        <a:gd name="T6" fmla="*/ 1 w 1"/>
                        <a:gd name="T7" fmla="*/ 4 h 5"/>
                        <a:gd name="T8" fmla="*/ 1 w 1"/>
                        <a:gd name="T9" fmla="*/ 4 h 5"/>
                        <a:gd name="T10" fmla="*/ 1 w 1"/>
                        <a:gd name="T11" fmla="*/ 3 h 5"/>
                        <a:gd name="T12" fmla="*/ 1 w 1"/>
                        <a:gd name="T13" fmla="*/ 1 h 5"/>
                        <a:gd name="T14" fmla="*/ 1 w 1"/>
                        <a:gd name="T15" fmla="*/ 1 h 5"/>
                        <a:gd name="T16" fmla="*/ 0 w 1"/>
                        <a:gd name="T17" fmla="*/ 0 h 5"/>
                        <a:gd name="T18" fmla="*/ 0 w 1"/>
                        <a:gd name="T19" fmla="*/ 0 h 5"/>
                        <a:gd name="T20" fmla="*/ 1 w 1"/>
                        <a:gd name="T21" fmla="*/ 0 h 5"/>
                        <a:gd name="T22" fmla="*/ 1 w 1"/>
                        <a:gd name="T23" fmla="*/ 0 h 5"/>
                        <a:gd name="T24" fmla="*/ 1 w 1"/>
                        <a:gd name="T25" fmla="*/ 1 h 5"/>
                        <a:gd name="T26" fmla="*/ 1 w 1"/>
                        <a:gd name="T27" fmla="*/ 1 h 5"/>
                        <a:gd name="T28" fmla="*/ 1 w 1"/>
                        <a:gd name="T29" fmla="*/ 3 h 5"/>
                        <a:gd name="T30" fmla="*/ 1 w 1"/>
                        <a:gd name="T31" fmla="*/ 4 h 5"/>
                        <a:gd name="T32" fmla="*/ 1 w 1"/>
                        <a:gd name="T33" fmla="*/ 4 h 5"/>
                        <a:gd name="T34" fmla="*/ 1 w 1"/>
                        <a:gd name="T35" fmla="*/ 5 h 5"/>
                        <a:gd name="T36" fmla="*/ 1 w 1"/>
                        <a:gd name="T37" fmla="*/ 5 h 5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5"/>
                        <a:gd name="T59" fmla="*/ 1 w 1"/>
                        <a:gd name="T60" fmla="*/ 5 h 5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5">
                          <a:moveTo>
                            <a:pt x="1" y="5"/>
                          </a:moveTo>
                          <a:lnTo>
                            <a:pt x="0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4" name="Freeform 4083"/>
                    <p:cNvSpPr>
                      <a:spLocks/>
                    </p:cNvSpPr>
                    <p:nvPr/>
                  </p:nvSpPr>
                  <p:spPr bwMode="auto">
                    <a:xfrm>
                      <a:off x="848" y="375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5" name="Freeform 40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50" y="3759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2 w 4"/>
                        <a:gd name="T23" fmla="*/ 4 h 5"/>
                        <a:gd name="T24" fmla="*/ 2 w 4"/>
                        <a:gd name="T25" fmla="*/ 2 h 5"/>
                        <a:gd name="T26" fmla="*/ 1 w 4"/>
                        <a:gd name="T27" fmla="*/ 4 h 5"/>
                        <a:gd name="T28" fmla="*/ 2 w 4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5"/>
                        <a:gd name="T47" fmla="*/ 4 w 4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5">
                          <a:moveTo>
                            <a:pt x="2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2" y="4"/>
                          </a:moveTo>
                          <a:lnTo>
                            <a:pt x="2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6" name="Freeform 40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54" y="375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5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1 w 3"/>
                        <a:gd name="T21" fmla="*/ 2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2 w 3"/>
                        <a:gd name="T31" fmla="*/ 0 h 5"/>
                        <a:gd name="T32" fmla="*/ 2 w 3"/>
                        <a:gd name="T33" fmla="*/ 0 h 5"/>
                        <a:gd name="T34" fmla="*/ 2 w 3"/>
                        <a:gd name="T35" fmla="*/ 0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2 h 5"/>
                        <a:gd name="T44" fmla="*/ 2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3 h 5"/>
                        <a:gd name="T50" fmla="*/ 1 w 3"/>
                        <a:gd name="T51" fmla="*/ 5 h 5"/>
                        <a:gd name="T52" fmla="*/ 1 w 3"/>
                        <a:gd name="T53" fmla="*/ 3 h 5"/>
                        <a:gd name="T54" fmla="*/ 2 w 3"/>
                        <a:gd name="T55" fmla="*/ 3 h 5"/>
                        <a:gd name="T56" fmla="*/ 2 w 3"/>
                        <a:gd name="T57" fmla="*/ 3 h 5"/>
                        <a:gd name="T58" fmla="*/ 2 w 3"/>
                        <a:gd name="T59" fmla="*/ 2 h 5"/>
                        <a:gd name="T60" fmla="*/ 2 w 3"/>
                        <a:gd name="T61" fmla="*/ 2 h 5"/>
                        <a:gd name="T62" fmla="*/ 2 w 3"/>
                        <a:gd name="T63" fmla="*/ 2 h 5"/>
                        <a:gd name="T64" fmla="*/ 2 w 3"/>
                        <a:gd name="T65" fmla="*/ 2 h 5"/>
                        <a:gd name="T66" fmla="*/ 2 w 3"/>
                        <a:gd name="T67" fmla="*/ 2 h 5"/>
                        <a:gd name="T68" fmla="*/ 1 w 3"/>
                        <a:gd name="T69" fmla="*/ 0 h 5"/>
                        <a:gd name="T70" fmla="*/ 1 w 3"/>
                        <a:gd name="T71" fmla="*/ 2 h 5"/>
                        <a:gd name="T72" fmla="*/ 1 w 3"/>
                        <a:gd name="T73" fmla="*/ 2 h 5"/>
                        <a:gd name="T74" fmla="*/ 1 w 3"/>
                        <a:gd name="T75" fmla="*/ 2 h 5"/>
                        <a:gd name="T76" fmla="*/ 1 w 3"/>
                        <a:gd name="T77" fmla="*/ 2 h 5"/>
                        <a:gd name="T78" fmla="*/ 1 w 3"/>
                        <a:gd name="T79" fmla="*/ 2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  <a:close/>
                          <a:moveTo>
                            <a:pt x="1" y="3"/>
                          </a:move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7" name="Freeform 4086"/>
                    <p:cNvSpPr>
                      <a:spLocks/>
                    </p:cNvSpPr>
                    <p:nvPr/>
                  </p:nvSpPr>
                  <p:spPr bwMode="auto">
                    <a:xfrm>
                      <a:off x="848" y="3759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8" name="Freeform 4087"/>
                    <p:cNvSpPr>
                      <a:spLocks/>
                    </p:cNvSpPr>
                    <p:nvPr/>
                  </p:nvSpPr>
                  <p:spPr bwMode="auto">
                    <a:xfrm>
                      <a:off x="850" y="3759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0 h 5"/>
                        <a:gd name="T2" fmla="*/ 4 w 4"/>
                        <a:gd name="T3" fmla="*/ 0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2 w 4"/>
                        <a:gd name="T15" fmla="*/ 5 h 5"/>
                        <a:gd name="T16" fmla="*/ 2 w 4"/>
                        <a:gd name="T17" fmla="*/ 4 h 5"/>
                        <a:gd name="T18" fmla="*/ 0 w 4"/>
                        <a:gd name="T19" fmla="*/ 4 h 5"/>
                        <a:gd name="T20" fmla="*/ 2 w 4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5"/>
                        <a:gd name="T35" fmla="*/ 4 w 4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5">
                          <a:moveTo>
                            <a:pt x="2" y="0"/>
                          </a:moveTo>
                          <a:lnTo>
                            <a:pt x="4" y="0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29" name="Freeform 4088"/>
                    <p:cNvSpPr>
                      <a:spLocks/>
                    </p:cNvSpPr>
                    <p:nvPr/>
                  </p:nvSpPr>
                  <p:spPr bwMode="auto">
                    <a:xfrm>
                      <a:off x="851" y="3761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0" name="Freeform 4089"/>
                    <p:cNvSpPr>
                      <a:spLocks/>
                    </p:cNvSpPr>
                    <p:nvPr/>
                  </p:nvSpPr>
                  <p:spPr bwMode="auto">
                    <a:xfrm>
                      <a:off x="854" y="375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5 h 5"/>
                        <a:gd name="T2" fmla="*/ 1 w 3"/>
                        <a:gd name="T3" fmla="*/ 5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0 w 3"/>
                        <a:gd name="T15" fmla="*/ 3 h 5"/>
                        <a:gd name="T16" fmla="*/ 0 w 3"/>
                        <a:gd name="T17" fmla="*/ 2 h 5"/>
                        <a:gd name="T18" fmla="*/ 0 w 3"/>
                        <a:gd name="T19" fmla="*/ 2 h 5"/>
                        <a:gd name="T20" fmla="*/ 1 w 3"/>
                        <a:gd name="T21" fmla="*/ 2 h 5"/>
                        <a:gd name="T22" fmla="*/ 1 w 3"/>
                        <a:gd name="T23" fmla="*/ 0 h 5"/>
                        <a:gd name="T24" fmla="*/ 1 w 3"/>
                        <a:gd name="T25" fmla="*/ 0 h 5"/>
                        <a:gd name="T26" fmla="*/ 1 w 3"/>
                        <a:gd name="T27" fmla="*/ 0 h 5"/>
                        <a:gd name="T28" fmla="*/ 1 w 3"/>
                        <a:gd name="T29" fmla="*/ 0 h 5"/>
                        <a:gd name="T30" fmla="*/ 2 w 3"/>
                        <a:gd name="T31" fmla="*/ 0 h 5"/>
                        <a:gd name="T32" fmla="*/ 2 w 3"/>
                        <a:gd name="T33" fmla="*/ 0 h 5"/>
                        <a:gd name="T34" fmla="*/ 2 w 3"/>
                        <a:gd name="T35" fmla="*/ 0 h 5"/>
                        <a:gd name="T36" fmla="*/ 2 w 3"/>
                        <a:gd name="T37" fmla="*/ 2 h 5"/>
                        <a:gd name="T38" fmla="*/ 3 w 3"/>
                        <a:gd name="T39" fmla="*/ 2 h 5"/>
                        <a:gd name="T40" fmla="*/ 3 w 3"/>
                        <a:gd name="T41" fmla="*/ 2 h 5"/>
                        <a:gd name="T42" fmla="*/ 3 w 3"/>
                        <a:gd name="T43" fmla="*/ 2 h 5"/>
                        <a:gd name="T44" fmla="*/ 2 w 3"/>
                        <a:gd name="T45" fmla="*/ 3 h 5"/>
                        <a:gd name="T46" fmla="*/ 2 w 3"/>
                        <a:gd name="T47" fmla="*/ 3 h 5"/>
                        <a:gd name="T48" fmla="*/ 2 w 3"/>
                        <a:gd name="T49" fmla="*/ 3 h 5"/>
                        <a:gd name="T50" fmla="*/ 1 w 3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5"/>
                          </a:moveTo>
                          <a:lnTo>
                            <a:pt x="1" y="5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3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1" name="Freeform 4090"/>
                    <p:cNvSpPr>
                      <a:spLocks/>
                    </p:cNvSpPr>
                    <p:nvPr/>
                  </p:nvSpPr>
                  <p:spPr bwMode="auto">
                    <a:xfrm>
                      <a:off x="855" y="3759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3 h 3"/>
                        <a:gd name="T2" fmla="*/ 1 w 1"/>
                        <a:gd name="T3" fmla="*/ 3 h 3"/>
                        <a:gd name="T4" fmla="*/ 1 w 1"/>
                        <a:gd name="T5" fmla="*/ 3 h 3"/>
                        <a:gd name="T6" fmla="*/ 1 w 1"/>
                        <a:gd name="T7" fmla="*/ 2 h 3"/>
                        <a:gd name="T8" fmla="*/ 1 w 1"/>
                        <a:gd name="T9" fmla="*/ 2 h 3"/>
                        <a:gd name="T10" fmla="*/ 1 w 1"/>
                        <a:gd name="T11" fmla="*/ 2 h 3"/>
                        <a:gd name="T12" fmla="*/ 1 w 1"/>
                        <a:gd name="T13" fmla="*/ 2 h 3"/>
                        <a:gd name="T14" fmla="*/ 1 w 1"/>
                        <a:gd name="T15" fmla="*/ 2 h 3"/>
                        <a:gd name="T16" fmla="*/ 0 w 1"/>
                        <a:gd name="T17" fmla="*/ 0 h 3"/>
                        <a:gd name="T18" fmla="*/ 0 w 1"/>
                        <a:gd name="T19" fmla="*/ 2 h 3"/>
                        <a:gd name="T20" fmla="*/ 0 w 1"/>
                        <a:gd name="T21" fmla="*/ 2 h 3"/>
                        <a:gd name="T22" fmla="*/ 0 w 1"/>
                        <a:gd name="T23" fmla="*/ 2 h 3"/>
                        <a:gd name="T24" fmla="*/ 0 w 1"/>
                        <a:gd name="T25" fmla="*/ 2 h 3"/>
                        <a:gd name="T26" fmla="*/ 0 w 1"/>
                        <a:gd name="T27" fmla="*/ 2 h 3"/>
                        <a:gd name="T28" fmla="*/ 0 w 1"/>
                        <a:gd name="T29" fmla="*/ 3 h 3"/>
                        <a:gd name="T30" fmla="*/ 0 w 1"/>
                        <a:gd name="T31" fmla="*/ 3 h 3"/>
                        <a:gd name="T32" fmla="*/ 0 w 1"/>
                        <a:gd name="T33" fmla="*/ 3 h 3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3"/>
                        <a:gd name="T53" fmla="*/ 1 w 1"/>
                        <a:gd name="T54" fmla="*/ 3 h 3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3">
                          <a:moveTo>
                            <a:pt x="0" y="3"/>
                          </a:move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2" name="Freeform 4091"/>
                    <p:cNvSpPr>
                      <a:spLocks/>
                    </p:cNvSpPr>
                    <p:nvPr/>
                  </p:nvSpPr>
                  <p:spPr bwMode="auto">
                    <a:xfrm>
                      <a:off x="896" y="376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3" name="Freeform 4092"/>
                    <p:cNvSpPr>
                      <a:spLocks/>
                    </p:cNvSpPr>
                    <p:nvPr/>
                  </p:nvSpPr>
                  <p:spPr bwMode="auto">
                    <a:xfrm>
                      <a:off x="900" y="3767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1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1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0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1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2 w 2"/>
                        <a:gd name="T65" fmla="*/ 2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0 w 2"/>
                        <a:gd name="T73" fmla="*/ 2 h 3"/>
                        <a:gd name="T74" fmla="*/ 0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4" name="Freeform 409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02" y="376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1 w 4"/>
                        <a:gd name="T51" fmla="*/ 2 h 3"/>
                        <a:gd name="T52" fmla="*/ 1 w 4"/>
                        <a:gd name="T53" fmla="*/ 2 h 3"/>
                        <a:gd name="T54" fmla="*/ 1 w 4"/>
                        <a:gd name="T55" fmla="*/ 3 h 3"/>
                        <a:gd name="T56" fmla="*/ 1 w 4"/>
                        <a:gd name="T57" fmla="*/ 3 h 3"/>
                        <a:gd name="T58" fmla="*/ 1 w 4"/>
                        <a:gd name="T59" fmla="*/ 3 h 3"/>
                        <a:gd name="T60" fmla="*/ 1 w 4"/>
                        <a:gd name="T61" fmla="*/ 3 h 3"/>
                        <a:gd name="T62" fmla="*/ 3 w 4"/>
                        <a:gd name="T63" fmla="*/ 3 h 3"/>
                        <a:gd name="T64" fmla="*/ 3 w 4"/>
                        <a:gd name="T65" fmla="*/ 3 h 3"/>
                        <a:gd name="T66" fmla="*/ 3 w 4"/>
                        <a:gd name="T67" fmla="*/ 3 h 3"/>
                        <a:gd name="T68" fmla="*/ 3 w 4"/>
                        <a:gd name="T69" fmla="*/ 3 h 3"/>
                        <a:gd name="T70" fmla="*/ 3 w 4"/>
                        <a:gd name="T71" fmla="*/ 3 h 3"/>
                        <a:gd name="T72" fmla="*/ 4 w 4"/>
                        <a:gd name="T73" fmla="*/ 2 h 3"/>
                        <a:gd name="T74" fmla="*/ 4 w 4"/>
                        <a:gd name="T75" fmla="*/ 2 h 3"/>
                        <a:gd name="T76" fmla="*/ 4 w 4"/>
                        <a:gd name="T77" fmla="*/ 1 h 3"/>
                        <a:gd name="T78" fmla="*/ 3 w 4"/>
                        <a:gd name="T79" fmla="*/ 1 h 3"/>
                        <a:gd name="T80" fmla="*/ 3 w 4"/>
                        <a:gd name="T81" fmla="*/ 0 h 3"/>
                        <a:gd name="T82" fmla="*/ 3 w 4"/>
                        <a:gd name="T83" fmla="*/ 0 h 3"/>
                        <a:gd name="T84" fmla="*/ 3 w 4"/>
                        <a:gd name="T85" fmla="*/ 0 h 3"/>
                        <a:gd name="T86" fmla="*/ 3 w 4"/>
                        <a:gd name="T87" fmla="*/ 0 h 3"/>
                        <a:gd name="T88" fmla="*/ 1 w 4"/>
                        <a:gd name="T89" fmla="*/ 0 h 3"/>
                        <a:gd name="T90" fmla="*/ 1 w 4"/>
                        <a:gd name="T91" fmla="*/ 0 h 3"/>
                        <a:gd name="T92" fmla="*/ 1 w 4"/>
                        <a:gd name="T93" fmla="*/ 0 h 3"/>
                        <a:gd name="T94" fmla="*/ 1 w 4"/>
                        <a:gd name="T95" fmla="*/ 1 h 3"/>
                        <a:gd name="T96" fmla="*/ 1 w 4"/>
                        <a:gd name="T97" fmla="*/ 1 h 3"/>
                        <a:gd name="T98" fmla="*/ 1 w 4"/>
                        <a:gd name="T99" fmla="*/ 2 h 3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3"/>
                        <a:gd name="T152" fmla="*/ 4 w 4"/>
                        <a:gd name="T153" fmla="*/ 3 h 3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4" y="2"/>
                          </a:ln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5" name="Freeform 4094"/>
                    <p:cNvSpPr>
                      <a:spLocks/>
                    </p:cNvSpPr>
                    <p:nvPr/>
                  </p:nvSpPr>
                  <p:spPr bwMode="auto">
                    <a:xfrm>
                      <a:off x="896" y="376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3 w 3"/>
                        <a:gd name="T3" fmla="*/ 0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3 w 3"/>
                        <a:gd name="T9" fmla="*/ 0 h 3"/>
                        <a:gd name="T10" fmla="*/ 0 w 3"/>
                        <a:gd name="T11" fmla="*/ 0 h 3"/>
                        <a:gd name="T12" fmla="*/ 0 w 3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3"/>
                        <a:gd name="T23" fmla="*/ 3 w 3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3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6" name="Freeform 4095"/>
                    <p:cNvSpPr>
                      <a:spLocks/>
                    </p:cNvSpPr>
                    <p:nvPr/>
                  </p:nvSpPr>
                  <p:spPr bwMode="auto">
                    <a:xfrm>
                      <a:off x="900" y="3767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1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1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0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3 h 3"/>
                        <a:gd name="T40" fmla="*/ 0 w 2"/>
                        <a:gd name="T41" fmla="*/ 3 h 3"/>
                        <a:gd name="T42" fmla="*/ 0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1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2 w 2"/>
                        <a:gd name="T65" fmla="*/ 2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0 w 2"/>
                        <a:gd name="T73" fmla="*/ 2 h 3"/>
                        <a:gd name="T74" fmla="*/ 0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7" name="Freeform 4096"/>
                    <p:cNvSpPr>
                      <a:spLocks/>
                    </p:cNvSpPr>
                    <p:nvPr/>
                  </p:nvSpPr>
                  <p:spPr bwMode="auto">
                    <a:xfrm>
                      <a:off x="902" y="3767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2 h 3"/>
                        <a:gd name="T2" fmla="*/ 1 w 4"/>
                        <a:gd name="T3" fmla="*/ 1 h 3"/>
                        <a:gd name="T4" fmla="*/ 1 w 4"/>
                        <a:gd name="T5" fmla="*/ 1 h 3"/>
                        <a:gd name="T6" fmla="*/ 1 w 4"/>
                        <a:gd name="T7" fmla="*/ 0 h 3"/>
                        <a:gd name="T8" fmla="*/ 1 w 4"/>
                        <a:gd name="T9" fmla="*/ 0 h 3"/>
                        <a:gd name="T10" fmla="*/ 1 w 4"/>
                        <a:gd name="T11" fmla="*/ 0 h 3"/>
                        <a:gd name="T12" fmla="*/ 3 w 4"/>
                        <a:gd name="T13" fmla="*/ 0 h 3"/>
                        <a:gd name="T14" fmla="*/ 3 w 4"/>
                        <a:gd name="T15" fmla="*/ 0 h 3"/>
                        <a:gd name="T16" fmla="*/ 3 w 4"/>
                        <a:gd name="T17" fmla="*/ 0 h 3"/>
                        <a:gd name="T18" fmla="*/ 4 w 4"/>
                        <a:gd name="T19" fmla="*/ 0 h 3"/>
                        <a:gd name="T20" fmla="*/ 4 w 4"/>
                        <a:gd name="T21" fmla="*/ 1 h 3"/>
                        <a:gd name="T22" fmla="*/ 4 w 4"/>
                        <a:gd name="T23" fmla="*/ 1 h 3"/>
                        <a:gd name="T24" fmla="*/ 4 w 4"/>
                        <a:gd name="T25" fmla="*/ 2 h 3"/>
                        <a:gd name="T26" fmla="*/ 4 w 4"/>
                        <a:gd name="T27" fmla="*/ 2 h 3"/>
                        <a:gd name="T28" fmla="*/ 4 w 4"/>
                        <a:gd name="T29" fmla="*/ 3 h 3"/>
                        <a:gd name="T30" fmla="*/ 4 w 4"/>
                        <a:gd name="T31" fmla="*/ 3 h 3"/>
                        <a:gd name="T32" fmla="*/ 3 w 4"/>
                        <a:gd name="T33" fmla="*/ 3 h 3"/>
                        <a:gd name="T34" fmla="*/ 3 w 4"/>
                        <a:gd name="T35" fmla="*/ 3 h 3"/>
                        <a:gd name="T36" fmla="*/ 3 w 4"/>
                        <a:gd name="T37" fmla="*/ 3 h 3"/>
                        <a:gd name="T38" fmla="*/ 1 w 4"/>
                        <a:gd name="T39" fmla="*/ 3 h 3"/>
                        <a:gd name="T40" fmla="*/ 1 w 4"/>
                        <a:gd name="T41" fmla="*/ 3 h 3"/>
                        <a:gd name="T42" fmla="*/ 1 w 4"/>
                        <a:gd name="T43" fmla="*/ 3 h 3"/>
                        <a:gd name="T44" fmla="*/ 1 w 4"/>
                        <a:gd name="T45" fmla="*/ 3 h 3"/>
                        <a:gd name="T46" fmla="*/ 1 w 4"/>
                        <a:gd name="T47" fmla="*/ 2 h 3"/>
                        <a:gd name="T48" fmla="*/ 0 w 4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3"/>
                        <a:gd name="T77" fmla="*/ 4 w 4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3">
                          <a:moveTo>
                            <a:pt x="0" y="2"/>
                          </a:move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8" name="Freeform 4097"/>
                    <p:cNvSpPr>
                      <a:spLocks/>
                    </p:cNvSpPr>
                    <p:nvPr/>
                  </p:nvSpPr>
                  <p:spPr bwMode="auto">
                    <a:xfrm>
                      <a:off x="903" y="376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0 w 3"/>
                        <a:gd name="T5" fmla="*/ 3 h 3"/>
                        <a:gd name="T6" fmla="*/ 0 w 3"/>
                        <a:gd name="T7" fmla="*/ 3 h 3"/>
                        <a:gd name="T8" fmla="*/ 0 w 3"/>
                        <a:gd name="T9" fmla="*/ 3 h 3"/>
                        <a:gd name="T10" fmla="*/ 0 w 3"/>
                        <a:gd name="T11" fmla="*/ 3 h 3"/>
                        <a:gd name="T12" fmla="*/ 2 w 3"/>
                        <a:gd name="T13" fmla="*/ 3 h 3"/>
                        <a:gd name="T14" fmla="*/ 2 w 3"/>
                        <a:gd name="T15" fmla="*/ 3 h 3"/>
                        <a:gd name="T16" fmla="*/ 2 w 3"/>
                        <a:gd name="T17" fmla="*/ 3 h 3"/>
                        <a:gd name="T18" fmla="*/ 2 w 3"/>
                        <a:gd name="T19" fmla="*/ 3 h 3"/>
                        <a:gd name="T20" fmla="*/ 2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2 w 3"/>
                        <a:gd name="T29" fmla="*/ 1 h 3"/>
                        <a:gd name="T30" fmla="*/ 2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0 w 3"/>
                        <a:gd name="T39" fmla="*/ 0 h 3"/>
                        <a:gd name="T40" fmla="*/ 0 w 3"/>
                        <a:gd name="T41" fmla="*/ 0 h 3"/>
                        <a:gd name="T42" fmla="*/ 0 w 3"/>
                        <a:gd name="T43" fmla="*/ 0 h 3"/>
                        <a:gd name="T44" fmla="*/ 0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39" name="Freeform 4098"/>
                    <p:cNvSpPr>
                      <a:spLocks/>
                    </p:cNvSpPr>
                    <p:nvPr/>
                  </p:nvSpPr>
                  <p:spPr bwMode="auto">
                    <a:xfrm>
                      <a:off x="924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0" name="Freeform 4099"/>
                    <p:cNvSpPr>
                      <a:spLocks/>
                    </p:cNvSpPr>
                    <p:nvPr/>
                  </p:nvSpPr>
                  <p:spPr bwMode="auto">
                    <a:xfrm>
                      <a:off x="926" y="3764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0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1 h 4"/>
                        <a:gd name="T12" fmla="*/ 3 w 4"/>
                        <a:gd name="T13" fmla="*/ 1 h 4"/>
                        <a:gd name="T14" fmla="*/ 3 w 4"/>
                        <a:gd name="T15" fmla="*/ 1 h 4"/>
                        <a:gd name="T16" fmla="*/ 4 w 4"/>
                        <a:gd name="T17" fmla="*/ 1 h 4"/>
                        <a:gd name="T18" fmla="*/ 4 w 4"/>
                        <a:gd name="T19" fmla="*/ 3 h 4"/>
                        <a:gd name="T20" fmla="*/ 4 w 4"/>
                        <a:gd name="T21" fmla="*/ 3 h 4"/>
                        <a:gd name="T22" fmla="*/ 4 w 4"/>
                        <a:gd name="T23" fmla="*/ 3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0 w 4"/>
                        <a:gd name="T37" fmla="*/ 4 h 4"/>
                        <a:gd name="T38" fmla="*/ 0 w 4"/>
                        <a:gd name="T39" fmla="*/ 3 h 4"/>
                        <a:gd name="T40" fmla="*/ 2 w 4"/>
                        <a:gd name="T41" fmla="*/ 3 h 4"/>
                        <a:gd name="T42" fmla="*/ 2 w 4"/>
                        <a:gd name="T43" fmla="*/ 3 h 4"/>
                        <a:gd name="T44" fmla="*/ 2 w 4"/>
                        <a:gd name="T45" fmla="*/ 3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2 w 4"/>
                        <a:gd name="T53" fmla="*/ 4 h 4"/>
                        <a:gd name="T54" fmla="*/ 3 w 4"/>
                        <a:gd name="T55" fmla="*/ 4 h 4"/>
                        <a:gd name="T56" fmla="*/ 3 w 4"/>
                        <a:gd name="T57" fmla="*/ 3 h 4"/>
                        <a:gd name="T58" fmla="*/ 3 w 4"/>
                        <a:gd name="T59" fmla="*/ 3 h 4"/>
                        <a:gd name="T60" fmla="*/ 3 w 4"/>
                        <a:gd name="T61" fmla="*/ 3 h 4"/>
                        <a:gd name="T62" fmla="*/ 3 w 4"/>
                        <a:gd name="T63" fmla="*/ 3 h 4"/>
                        <a:gd name="T64" fmla="*/ 3 w 4"/>
                        <a:gd name="T65" fmla="*/ 1 h 4"/>
                        <a:gd name="T66" fmla="*/ 3 w 4"/>
                        <a:gd name="T67" fmla="*/ 1 h 4"/>
                        <a:gd name="T68" fmla="*/ 2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2 w 4"/>
                        <a:gd name="T75" fmla="*/ 0 h 4"/>
                        <a:gd name="T76" fmla="*/ 4 w 4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4"/>
                        <a:gd name="T119" fmla="*/ 4 w 4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1" name="Freeform 4100"/>
                    <p:cNvSpPr>
                      <a:spLocks/>
                    </p:cNvSpPr>
                    <p:nvPr/>
                  </p:nvSpPr>
                  <p:spPr bwMode="auto">
                    <a:xfrm>
                      <a:off x="931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2" name="Freeform 4101"/>
                    <p:cNvSpPr>
                      <a:spLocks/>
                    </p:cNvSpPr>
                    <p:nvPr/>
                  </p:nvSpPr>
                  <p:spPr bwMode="auto">
                    <a:xfrm>
                      <a:off x="924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3" name="Freeform 4102"/>
                    <p:cNvSpPr>
                      <a:spLocks/>
                    </p:cNvSpPr>
                    <p:nvPr/>
                  </p:nvSpPr>
                  <p:spPr bwMode="auto">
                    <a:xfrm>
                      <a:off x="926" y="3764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0 h 4"/>
                        <a:gd name="T4" fmla="*/ 2 w 4"/>
                        <a:gd name="T5" fmla="*/ 0 h 4"/>
                        <a:gd name="T6" fmla="*/ 2 w 4"/>
                        <a:gd name="T7" fmla="*/ 1 h 4"/>
                        <a:gd name="T8" fmla="*/ 2 w 4"/>
                        <a:gd name="T9" fmla="*/ 1 h 4"/>
                        <a:gd name="T10" fmla="*/ 3 w 4"/>
                        <a:gd name="T11" fmla="*/ 1 h 4"/>
                        <a:gd name="T12" fmla="*/ 3 w 4"/>
                        <a:gd name="T13" fmla="*/ 1 h 4"/>
                        <a:gd name="T14" fmla="*/ 3 w 4"/>
                        <a:gd name="T15" fmla="*/ 1 h 4"/>
                        <a:gd name="T16" fmla="*/ 4 w 4"/>
                        <a:gd name="T17" fmla="*/ 1 h 4"/>
                        <a:gd name="T18" fmla="*/ 4 w 4"/>
                        <a:gd name="T19" fmla="*/ 3 h 4"/>
                        <a:gd name="T20" fmla="*/ 4 w 4"/>
                        <a:gd name="T21" fmla="*/ 3 h 4"/>
                        <a:gd name="T22" fmla="*/ 4 w 4"/>
                        <a:gd name="T23" fmla="*/ 3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0 w 4"/>
                        <a:gd name="T37" fmla="*/ 4 h 4"/>
                        <a:gd name="T38" fmla="*/ 0 w 4"/>
                        <a:gd name="T39" fmla="*/ 3 h 4"/>
                        <a:gd name="T40" fmla="*/ 2 w 4"/>
                        <a:gd name="T41" fmla="*/ 3 h 4"/>
                        <a:gd name="T42" fmla="*/ 2 w 4"/>
                        <a:gd name="T43" fmla="*/ 3 h 4"/>
                        <a:gd name="T44" fmla="*/ 2 w 4"/>
                        <a:gd name="T45" fmla="*/ 3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2 w 4"/>
                        <a:gd name="T53" fmla="*/ 4 h 4"/>
                        <a:gd name="T54" fmla="*/ 3 w 4"/>
                        <a:gd name="T55" fmla="*/ 4 h 4"/>
                        <a:gd name="T56" fmla="*/ 3 w 4"/>
                        <a:gd name="T57" fmla="*/ 3 h 4"/>
                        <a:gd name="T58" fmla="*/ 3 w 4"/>
                        <a:gd name="T59" fmla="*/ 3 h 4"/>
                        <a:gd name="T60" fmla="*/ 3 w 4"/>
                        <a:gd name="T61" fmla="*/ 3 h 4"/>
                        <a:gd name="T62" fmla="*/ 3 w 4"/>
                        <a:gd name="T63" fmla="*/ 3 h 4"/>
                        <a:gd name="T64" fmla="*/ 3 w 4"/>
                        <a:gd name="T65" fmla="*/ 1 h 4"/>
                        <a:gd name="T66" fmla="*/ 3 w 4"/>
                        <a:gd name="T67" fmla="*/ 1 h 4"/>
                        <a:gd name="T68" fmla="*/ 2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2 w 4"/>
                        <a:gd name="T75" fmla="*/ 0 h 4"/>
                        <a:gd name="T76" fmla="*/ 4 w 4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4"/>
                        <a:gd name="T119" fmla="*/ 4 w 4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4" name="Freeform 4103"/>
                    <p:cNvSpPr>
                      <a:spLocks/>
                    </p:cNvSpPr>
                    <p:nvPr/>
                  </p:nvSpPr>
                  <p:spPr bwMode="auto">
                    <a:xfrm>
                      <a:off x="931" y="376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2 w 2"/>
                        <a:gd name="T3" fmla="*/ 0 h 4"/>
                        <a:gd name="T4" fmla="*/ 2 w 2"/>
                        <a:gd name="T5" fmla="*/ 4 h 4"/>
                        <a:gd name="T6" fmla="*/ 0 w 2"/>
                        <a:gd name="T7" fmla="*/ 4 h 4"/>
                        <a:gd name="T8" fmla="*/ 0 w 2"/>
                        <a:gd name="T9" fmla="*/ 0 h 4"/>
                        <a:gd name="T10" fmla="*/ 0 w 2"/>
                        <a:gd name="T11" fmla="*/ 0 h 4"/>
                        <a:gd name="T12" fmla="*/ 0 w 2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4"/>
                        <a:gd name="T23" fmla="*/ 2 w 2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4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5" name="Freeform 4104"/>
                    <p:cNvSpPr>
                      <a:spLocks/>
                    </p:cNvSpPr>
                    <p:nvPr/>
                  </p:nvSpPr>
                  <p:spPr bwMode="auto">
                    <a:xfrm>
                      <a:off x="965" y="37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6" name="Freeform 4105"/>
                    <p:cNvSpPr>
                      <a:spLocks/>
                    </p:cNvSpPr>
                    <p:nvPr/>
                  </p:nvSpPr>
                  <p:spPr bwMode="auto">
                    <a:xfrm>
                      <a:off x="968" y="376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2 w 3"/>
                        <a:gd name="T13" fmla="*/ 1 h 4"/>
                        <a:gd name="T14" fmla="*/ 2 w 3"/>
                        <a:gd name="T15" fmla="*/ 1 h 4"/>
                        <a:gd name="T16" fmla="*/ 2 w 3"/>
                        <a:gd name="T17" fmla="*/ 2 h 4"/>
                        <a:gd name="T18" fmla="*/ 3 w 3"/>
                        <a:gd name="T19" fmla="*/ 2 h 4"/>
                        <a:gd name="T20" fmla="*/ 3 w 3"/>
                        <a:gd name="T21" fmla="*/ 2 h 4"/>
                        <a:gd name="T22" fmla="*/ 2 w 3"/>
                        <a:gd name="T23" fmla="*/ 4 h 4"/>
                        <a:gd name="T24" fmla="*/ 2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2 h 4"/>
                        <a:gd name="T40" fmla="*/ 1 w 3"/>
                        <a:gd name="T41" fmla="*/ 2 h 4"/>
                        <a:gd name="T42" fmla="*/ 1 w 3"/>
                        <a:gd name="T43" fmla="*/ 4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2 w 3"/>
                        <a:gd name="T59" fmla="*/ 2 h 4"/>
                        <a:gd name="T60" fmla="*/ 2 w 3"/>
                        <a:gd name="T61" fmla="*/ 2 h 4"/>
                        <a:gd name="T62" fmla="*/ 2 w 3"/>
                        <a:gd name="T63" fmla="*/ 2 h 4"/>
                        <a:gd name="T64" fmla="*/ 2 w 3"/>
                        <a:gd name="T65" fmla="*/ 1 h 4"/>
                        <a:gd name="T66" fmla="*/ 2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1 w 3"/>
                        <a:gd name="T73" fmla="*/ 1 h 4"/>
                        <a:gd name="T74" fmla="*/ 1 w 3"/>
                        <a:gd name="T75" fmla="*/ 0 h 4"/>
                        <a:gd name="T76" fmla="*/ 2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7" name="Freeform 4106"/>
                    <p:cNvSpPr>
                      <a:spLocks/>
                    </p:cNvSpPr>
                    <p:nvPr/>
                  </p:nvSpPr>
                  <p:spPr bwMode="auto">
                    <a:xfrm>
                      <a:off x="971" y="37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2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0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8" name="Freeform 4107"/>
                    <p:cNvSpPr>
                      <a:spLocks/>
                    </p:cNvSpPr>
                    <p:nvPr/>
                  </p:nvSpPr>
                  <p:spPr bwMode="auto">
                    <a:xfrm>
                      <a:off x="965" y="37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2 w 3"/>
                        <a:gd name="T9" fmla="*/ 0 h 4"/>
                        <a:gd name="T10" fmla="*/ 0 w 3"/>
                        <a:gd name="T11" fmla="*/ 0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49" name="Freeform 4108"/>
                    <p:cNvSpPr>
                      <a:spLocks/>
                    </p:cNvSpPr>
                    <p:nvPr/>
                  </p:nvSpPr>
                  <p:spPr bwMode="auto">
                    <a:xfrm>
                      <a:off x="968" y="3768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1 w 3"/>
                        <a:gd name="T5" fmla="*/ 0 h 4"/>
                        <a:gd name="T6" fmla="*/ 1 w 3"/>
                        <a:gd name="T7" fmla="*/ 1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2 w 3"/>
                        <a:gd name="T13" fmla="*/ 1 h 4"/>
                        <a:gd name="T14" fmla="*/ 2 w 3"/>
                        <a:gd name="T15" fmla="*/ 1 h 4"/>
                        <a:gd name="T16" fmla="*/ 2 w 3"/>
                        <a:gd name="T17" fmla="*/ 2 h 4"/>
                        <a:gd name="T18" fmla="*/ 3 w 3"/>
                        <a:gd name="T19" fmla="*/ 2 h 4"/>
                        <a:gd name="T20" fmla="*/ 3 w 3"/>
                        <a:gd name="T21" fmla="*/ 2 h 4"/>
                        <a:gd name="T22" fmla="*/ 2 w 3"/>
                        <a:gd name="T23" fmla="*/ 4 h 4"/>
                        <a:gd name="T24" fmla="*/ 2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1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2 h 4"/>
                        <a:gd name="T40" fmla="*/ 1 w 3"/>
                        <a:gd name="T41" fmla="*/ 2 h 4"/>
                        <a:gd name="T42" fmla="*/ 1 w 3"/>
                        <a:gd name="T43" fmla="*/ 4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2 w 3"/>
                        <a:gd name="T59" fmla="*/ 2 h 4"/>
                        <a:gd name="T60" fmla="*/ 2 w 3"/>
                        <a:gd name="T61" fmla="*/ 2 h 4"/>
                        <a:gd name="T62" fmla="*/ 2 w 3"/>
                        <a:gd name="T63" fmla="*/ 2 h 4"/>
                        <a:gd name="T64" fmla="*/ 2 w 3"/>
                        <a:gd name="T65" fmla="*/ 1 h 4"/>
                        <a:gd name="T66" fmla="*/ 2 w 3"/>
                        <a:gd name="T67" fmla="*/ 1 h 4"/>
                        <a:gd name="T68" fmla="*/ 1 w 3"/>
                        <a:gd name="T69" fmla="*/ 1 h 4"/>
                        <a:gd name="T70" fmla="*/ 1 w 3"/>
                        <a:gd name="T71" fmla="*/ 1 h 4"/>
                        <a:gd name="T72" fmla="*/ 1 w 3"/>
                        <a:gd name="T73" fmla="*/ 1 h 4"/>
                        <a:gd name="T74" fmla="*/ 1 w 3"/>
                        <a:gd name="T75" fmla="*/ 0 h 4"/>
                        <a:gd name="T76" fmla="*/ 2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0" name="Freeform 4109"/>
                    <p:cNvSpPr>
                      <a:spLocks/>
                    </p:cNvSpPr>
                    <p:nvPr/>
                  </p:nvSpPr>
                  <p:spPr bwMode="auto">
                    <a:xfrm>
                      <a:off x="971" y="3768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1 h 4"/>
                        <a:gd name="T2" fmla="*/ 0 w 3"/>
                        <a:gd name="T3" fmla="*/ 1 h 4"/>
                        <a:gd name="T4" fmla="*/ 0 w 3"/>
                        <a:gd name="T5" fmla="*/ 0 h 4"/>
                        <a:gd name="T6" fmla="*/ 0 w 3"/>
                        <a:gd name="T7" fmla="*/ 0 h 4"/>
                        <a:gd name="T8" fmla="*/ 2 w 3"/>
                        <a:gd name="T9" fmla="*/ 0 h 4"/>
                        <a:gd name="T10" fmla="*/ 2 w 3"/>
                        <a:gd name="T11" fmla="*/ 0 h 4"/>
                        <a:gd name="T12" fmla="*/ 3 w 3"/>
                        <a:gd name="T13" fmla="*/ 0 h 4"/>
                        <a:gd name="T14" fmla="*/ 3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1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2 h 4"/>
                        <a:gd name="T26" fmla="*/ 3 w 3"/>
                        <a:gd name="T27" fmla="*/ 2 h 4"/>
                        <a:gd name="T28" fmla="*/ 2 w 3"/>
                        <a:gd name="T29" fmla="*/ 4 h 4"/>
                        <a:gd name="T30" fmla="*/ 3 w 3"/>
                        <a:gd name="T31" fmla="*/ 4 h 4"/>
                        <a:gd name="T32" fmla="*/ 3 w 3"/>
                        <a:gd name="T33" fmla="*/ 4 h 4"/>
                        <a:gd name="T34" fmla="*/ 0 w 3"/>
                        <a:gd name="T35" fmla="*/ 4 h 4"/>
                        <a:gd name="T36" fmla="*/ 2 w 3"/>
                        <a:gd name="T37" fmla="*/ 2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1 h 4"/>
                        <a:gd name="T46" fmla="*/ 3 w 3"/>
                        <a:gd name="T47" fmla="*/ 0 h 4"/>
                        <a:gd name="T48" fmla="*/ 3 w 3"/>
                        <a:gd name="T49" fmla="*/ 0 h 4"/>
                        <a:gd name="T50" fmla="*/ 2 w 3"/>
                        <a:gd name="T51" fmla="*/ 0 h 4"/>
                        <a:gd name="T52" fmla="*/ 2 w 3"/>
                        <a:gd name="T53" fmla="*/ 0 h 4"/>
                        <a:gd name="T54" fmla="*/ 2 w 3"/>
                        <a:gd name="T55" fmla="*/ 0 h 4"/>
                        <a:gd name="T56" fmla="*/ 2 w 3"/>
                        <a:gd name="T57" fmla="*/ 0 h 4"/>
                        <a:gd name="T58" fmla="*/ 0 w 3"/>
                        <a:gd name="T59" fmla="*/ 0 h 4"/>
                        <a:gd name="T60" fmla="*/ 0 w 3"/>
                        <a:gd name="T61" fmla="*/ 1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1" name="Freeform 4110"/>
                    <p:cNvSpPr>
                      <a:spLocks/>
                    </p:cNvSpPr>
                    <p:nvPr/>
                  </p:nvSpPr>
                  <p:spPr bwMode="auto">
                    <a:xfrm>
                      <a:off x="716" y="382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2" name="Freeform 4111"/>
                    <p:cNvSpPr>
                      <a:spLocks/>
                    </p:cNvSpPr>
                    <p:nvPr/>
                  </p:nvSpPr>
                  <p:spPr bwMode="auto">
                    <a:xfrm>
                      <a:off x="719" y="382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1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2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2 w 3"/>
                        <a:gd name="T25" fmla="*/ 3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3 h 4"/>
                        <a:gd name="T36" fmla="*/ 1 w 3"/>
                        <a:gd name="T37" fmla="*/ 3 h 4"/>
                        <a:gd name="T38" fmla="*/ 0 w 3"/>
                        <a:gd name="T39" fmla="*/ 3 h 4"/>
                        <a:gd name="T40" fmla="*/ 1 w 3"/>
                        <a:gd name="T41" fmla="*/ 3 h 4"/>
                        <a:gd name="T42" fmla="*/ 1 w 3"/>
                        <a:gd name="T43" fmla="*/ 3 h 4"/>
                        <a:gd name="T44" fmla="*/ 1 w 3"/>
                        <a:gd name="T45" fmla="*/ 3 h 4"/>
                        <a:gd name="T46" fmla="*/ 1 w 3"/>
                        <a:gd name="T47" fmla="*/ 3 h 4"/>
                        <a:gd name="T48" fmla="*/ 1 w 3"/>
                        <a:gd name="T49" fmla="*/ 3 h 4"/>
                        <a:gd name="T50" fmla="*/ 1 w 3"/>
                        <a:gd name="T51" fmla="*/ 3 h 4"/>
                        <a:gd name="T52" fmla="*/ 2 w 3"/>
                        <a:gd name="T53" fmla="*/ 3 h 4"/>
                        <a:gd name="T54" fmla="*/ 2 w 3"/>
                        <a:gd name="T55" fmla="*/ 3 h 4"/>
                        <a:gd name="T56" fmla="*/ 2 w 3"/>
                        <a:gd name="T57" fmla="*/ 3 h 4"/>
                        <a:gd name="T58" fmla="*/ 2 w 3"/>
                        <a:gd name="T59" fmla="*/ 3 h 4"/>
                        <a:gd name="T60" fmla="*/ 2 w 3"/>
                        <a:gd name="T61" fmla="*/ 3 h 4"/>
                        <a:gd name="T62" fmla="*/ 2 w 3"/>
                        <a:gd name="T63" fmla="*/ 2 h 4"/>
                        <a:gd name="T64" fmla="*/ 2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1 w 3"/>
                        <a:gd name="T71" fmla="*/ 2 h 4"/>
                        <a:gd name="T72" fmla="*/ 1 w 3"/>
                        <a:gd name="T73" fmla="*/ 2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3" name="Freeform 4112"/>
                    <p:cNvSpPr>
                      <a:spLocks/>
                    </p:cNvSpPr>
                    <p:nvPr/>
                  </p:nvSpPr>
                  <p:spPr bwMode="auto">
                    <a:xfrm>
                      <a:off x="722" y="382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1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1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2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3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3 h 4"/>
                        <a:gd name="T52" fmla="*/ 0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3 h 4"/>
                        <a:gd name="T64" fmla="*/ 2 w 4"/>
                        <a:gd name="T65" fmla="*/ 3 h 4"/>
                        <a:gd name="T66" fmla="*/ 3 w 4"/>
                        <a:gd name="T67" fmla="*/ 3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1 h 4"/>
                        <a:gd name="T94" fmla="*/ 3 w 4"/>
                        <a:gd name="T95" fmla="*/ 1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4" name="Freeform 4113"/>
                    <p:cNvSpPr>
                      <a:spLocks/>
                    </p:cNvSpPr>
                    <p:nvPr/>
                  </p:nvSpPr>
                  <p:spPr bwMode="auto">
                    <a:xfrm>
                      <a:off x="729" y="382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0 w 1"/>
                        <a:gd name="T17" fmla="*/ 4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5" name="Freeform 4114"/>
                    <p:cNvSpPr>
                      <a:spLocks/>
                    </p:cNvSpPr>
                    <p:nvPr/>
                  </p:nvSpPr>
                  <p:spPr bwMode="auto">
                    <a:xfrm>
                      <a:off x="730" y="382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2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6" name="Rectangle 41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33" y="3826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7" name="Freeform 41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36" y="3824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3 h 4"/>
                        <a:gd name="T6" fmla="*/ 1 w 2"/>
                        <a:gd name="T7" fmla="*/ 4 h 4"/>
                        <a:gd name="T8" fmla="*/ 0 w 2"/>
                        <a:gd name="T9" fmla="*/ 4 h 4"/>
                        <a:gd name="T10" fmla="*/ 0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0 w 2"/>
                        <a:gd name="T17" fmla="*/ 2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0 w 2"/>
                        <a:gd name="T23" fmla="*/ 0 h 4"/>
                        <a:gd name="T24" fmla="*/ 1 w 2"/>
                        <a:gd name="T25" fmla="*/ 0 h 4"/>
                        <a:gd name="T26" fmla="*/ 1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2 h 4"/>
                        <a:gd name="T36" fmla="*/ 1 w 2"/>
                        <a:gd name="T37" fmla="*/ 0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1 w 2"/>
                        <a:gd name="T45" fmla="*/ 2 h 4"/>
                        <a:gd name="T46" fmla="*/ 1 w 2"/>
                        <a:gd name="T47" fmla="*/ 2 h 4"/>
                        <a:gd name="T48" fmla="*/ 2 w 2"/>
                        <a:gd name="T49" fmla="*/ 1 h 4"/>
                        <a:gd name="T50" fmla="*/ 2 w 2"/>
                        <a:gd name="T51" fmla="*/ 1 h 4"/>
                        <a:gd name="T52" fmla="*/ 1 w 2"/>
                        <a:gd name="T53" fmla="*/ 1 h 4"/>
                        <a:gd name="T54" fmla="*/ 1 w 2"/>
                        <a:gd name="T55" fmla="*/ 0 h 4"/>
                        <a:gd name="T56" fmla="*/ 1 w 2"/>
                        <a:gd name="T57" fmla="*/ 2 h 4"/>
                        <a:gd name="T58" fmla="*/ 0 w 2"/>
                        <a:gd name="T59" fmla="*/ 2 h 4"/>
                        <a:gd name="T60" fmla="*/ 0 w 2"/>
                        <a:gd name="T61" fmla="*/ 3 h 4"/>
                        <a:gd name="T62" fmla="*/ 0 w 2"/>
                        <a:gd name="T63" fmla="*/ 3 h 4"/>
                        <a:gd name="T64" fmla="*/ 1 w 2"/>
                        <a:gd name="T65" fmla="*/ 3 h 4"/>
                        <a:gd name="T66" fmla="*/ 1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2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8" name="Freeform 4117"/>
                    <p:cNvSpPr>
                      <a:spLocks/>
                    </p:cNvSpPr>
                    <p:nvPr/>
                  </p:nvSpPr>
                  <p:spPr bwMode="auto">
                    <a:xfrm>
                      <a:off x="739" y="382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2 h 6"/>
                        <a:gd name="T30" fmla="*/ 0 w 1"/>
                        <a:gd name="T31" fmla="*/ 3 h 6"/>
                        <a:gd name="T32" fmla="*/ 0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59" name="Freeform 411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2" y="3825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0 h 3"/>
                        <a:gd name="T2" fmla="*/ 0 w 1"/>
                        <a:gd name="T3" fmla="*/ 0 h 3"/>
                        <a:gd name="T4" fmla="*/ 0 w 1"/>
                        <a:gd name="T5" fmla="*/ 0 h 3"/>
                        <a:gd name="T6" fmla="*/ 0 w 1"/>
                        <a:gd name="T7" fmla="*/ 0 h 3"/>
                        <a:gd name="T8" fmla="*/ 0 w 1"/>
                        <a:gd name="T9" fmla="*/ 0 h 3"/>
                        <a:gd name="T10" fmla="*/ 0 w 1"/>
                        <a:gd name="T11" fmla="*/ 0 h 3"/>
                        <a:gd name="T12" fmla="*/ 0 w 1"/>
                        <a:gd name="T13" fmla="*/ 1 h 3"/>
                        <a:gd name="T14" fmla="*/ 0 w 1"/>
                        <a:gd name="T15" fmla="*/ 1 h 3"/>
                        <a:gd name="T16" fmla="*/ 0 w 1"/>
                        <a:gd name="T17" fmla="*/ 1 h 3"/>
                        <a:gd name="T18" fmla="*/ 0 w 1"/>
                        <a:gd name="T19" fmla="*/ 1 h 3"/>
                        <a:gd name="T20" fmla="*/ 0 w 1"/>
                        <a:gd name="T21" fmla="*/ 1 h 3"/>
                        <a:gd name="T22" fmla="*/ 0 w 1"/>
                        <a:gd name="T23" fmla="*/ 0 h 3"/>
                        <a:gd name="T24" fmla="*/ 0 w 1"/>
                        <a:gd name="T25" fmla="*/ 0 h 3"/>
                        <a:gd name="T26" fmla="*/ 0 w 1"/>
                        <a:gd name="T27" fmla="*/ 0 h 3"/>
                        <a:gd name="T28" fmla="*/ 0 w 1"/>
                        <a:gd name="T29" fmla="*/ 0 h 3"/>
                        <a:gd name="T30" fmla="*/ 0 w 1"/>
                        <a:gd name="T31" fmla="*/ 0 h 3"/>
                        <a:gd name="T32" fmla="*/ 0 w 1"/>
                        <a:gd name="T33" fmla="*/ 0 h 3"/>
                        <a:gd name="T34" fmla="*/ 0 w 1"/>
                        <a:gd name="T35" fmla="*/ 2 h 3"/>
                        <a:gd name="T36" fmla="*/ 0 w 1"/>
                        <a:gd name="T37" fmla="*/ 2 h 3"/>
                        <a:gd name="T38" fmla="*/ 0 w 1"/>
                        <a:gd name="T39" fmla="*/ 2 h 3"/>
                        <a:gd name="T40" fmla="*/ 0 w 1"/>
                        <a:gd name="T41" fmla="*/ 2 h 3"/>
                        <a:gd name="T42" fmla="*/ 0 w 1"/>
                        <a:gd name="T43" fmla="*/ 2 h 3"/>
                        <a:gd name="T44" fmla="*/ 0 w 1"/>
                        <a:gd name="T45" fmla="*/ 3 h 3"/>
                        <a:gd name="T46" fmla="*/ 0 w 1"/>
                        <a:gd name="T47" fmla="*/ 3 h 3"/>
                        <a:gd name="T48" fmla="*/ 0 w 1"/>
                        <a:gd name="T49" fmla="*/ 3 h 3"/>
                        <a:gd name="T50" fmla="*/ 0 w 1"/>
                        <a:gd name="T51" fmla="*/ 3 h 3"/>
                        <a:gd name="T52" fmla="*/ 0 w 1"/>
                        <a:gd name="T53" fmla="*/ 3 h 3"/>
                        <a:gd name="T54" fmla="*/ 0 w 1"/>
                        <a:gd name="T55" fmla="*/ 3 h 3"/>
                        <a:gd name="T56" fmla="*/ 0 w 1"/>
                        <a:gd name="T57" fmla="*/ 3 h 3"/>
                        <a:gd name="T58" fmla="*/ 0 w 1"/>
                        <a:gd name="T59" fmla="*/ 2 h 3"/>
                        <a:gd name="T60" fmla="*/ 0 w 1"/>
                        <a:gd name="T61" fmla="*/ 2 h 3"/>
                        <a:gd name="T62" fmla="*/ 0 w 1"/>
                        <a:gd name="T63" fmla="*/ 2 h 3"/>
                        <a:gd name="T64" fmla="*/ 0 w 1"/>
                        <a:gd name="T65" fmla="*/ 2 h 3"/>
                        <a:gd name="T66" fmla="*/ 0 w 1"/>
                        <a:gd name="T67" fmla="*/ 2 h 3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3"/>
                        <a:gd name="T104" fmla="*/ 1 w 1"/>
                        <a:gd name="T105" fmla="*/ 3 h 3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0" name="Freeform 411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4" y="382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1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4 w 4"/>
                        <a:gd name="T25" fmla="*/ 2 h 4"/>
                        <a:gd name="T26" fmla="*/ 3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3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3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w 4"/>
                        <a:gd name="T51" fmla="*/ 2 h 4"/>
                        <a:gd name="T52" fmla="*/ 0 w 4"/>
                        <a:gd name="T53" fmla="*/ 2 h 4"/>
                        <a:gd name="T54" fmla="*/ 2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3 h 4"/>
                        <a:gd name="T64" fmla="*/ 3 w 4"/>
                        <a:gd name="T65" fmla="*/ 3 h 4"/>
                        <a:gd name="T66" fmla="*/ 3 w 4"/>
                        <a:gd name="T67" fmla="*/ 3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2 h 4"/>
                        <a:gd name="T74" fmla="*/ 3 w 4"/>
                        <a:gd name="T75" fmla="*/ 2 h 4"/>
                        <a:gd name="T76" fmla="*/ 3 w 4"/>
                        <a:gd name="T77" fmla="*/ 1 h 4"/>
                        <a:gd name="T78" fmla="*/ 3 w 4"/>
                        <a:gd name="T79" fmla="*/ 1 h 4"/>
                        <a:gd name="T80" fmla="*/ 3 w 4"/>
                        <a:gd name="T81" fmla="*/ 1 h 4"/>
                        <a:gd name="T82" fmla="*/ 3 w 4"/>
                        <a:gd name="T83" fmla="*/ 1 h 4"/>
                        <a:gd name="T84" fmla="*/ 3 w 4"/>
                        <a:gd name="T85" fmla="*/ 0 h 4"/>
                        <a:gd name="T86" fmla="*/ 2 w 4"/>
                        <a:gd name="T87" fmla="*/ 0 h 4"/>
                        <a:gd name="T88" fmla="*/ 2 w 4"/>
                        <a:gd name="T89" fmla="*/ 0 h 4"/>
                        <a:gd name="T90" fmla="*/ 2 w 4"/>
                        <a:gd name="T91" fmla="*/ 1 h 4"/>
                        <a:gd name="T92" fmla="*/ 2 w 4"/>
                        <a:gd name="T93" fmla="*/ 1 h 4"/>
                        <a:gd name="T94" fmla="*/ 2 w 4"/>
                        <a:gd name="T95" fmla="*/ 1 h 4"/>
                        <a:gd name="T96" fmla="*/ 0 w 4"/>
                        <a:gd name="T97" fmla="*/ 1 h 4"/>
                        <a:gd name="T98" fmla="*/ 0 w 4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1" name="Freeform 4120"/>
                    <p:cNvSpPr>
                      <a:spLocks/>
                    </p:cNvSpPr>
                    <p:nvPr/>
                  </p:nvSpPr>
                  <p:spPr bwMode="auto">
                    <a:xfrm>
                      <a:off x="748" y="38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2" name="Freeform 412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9" y="3824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3 w 4"/>
                        <a:gd name="T23" fmla="*/ 3 h 4"/>
                        <a:gd name="T24" fmla="*/ 3 w 4"/>
                        <a:gd name="T25" fmla="*/ 1 h 4"/>
                        <a:gd name="T26" fmla="*/ 1 w 4"/>
                        <a:gd name="T27" fmla="*/ 3 h 4"/>
                        <a:gd name="T28" fmla="*/ 3 w 4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"/>
                        <a:gd name="T46" fmla="*/ 0 h 4"/>
                        <a:gd name="T47" fmla="*/ 4 w 4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3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3" name="Freeform 412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3" y="3824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3 h 4"/>
                        <a:gd name="T6" fmla="*/ 2 w 2"/>
                        <a:gd name="T7" fmla="*/ 4 h 4"/>
                        <a:gd name="T8" fmla="*/ 1 w 2"/>
                        <a:gd name="T9" fmla="*/ 4 h 4"/>
                        <a:gd name="T10" fmla="*/ 0 w 2"/>
                        <a:gd name="T11" fmla="*/ 3 h 4"/>
                        <a:gd name="T12" fmla="*/ 0 w 2"/>
                        <a:gd name="T13" fmla="*/ 2 h 4"/>
                        <a:gd name="T14" fmla="*/ 0 w 2"/>
                        <a:gd name="T15" fmla="*/ 2 h 4"/>
                        <a:gd name="T16" fmla="*/ 1 w 2"/>
                        <a:gd name="T17" fmla="*/ 2 h 4"/>
                        <a:gd name="T18" fmla="*/ 0 w 2"/>
                        <a:gd name="T19" fmla="*/ 1 h 4"/>
                        <a:gd name="T20" fmla="*/ 0 w 2"/>
                        <a:gd name="T21" fmla="*/ 1 h 4"/>
                        <a:gd name="T22" fmla="*/ 1 w 2"/>
                        <a:gd name="T23" fmla="*/ 0 h 4"/>
                        <a:gd name="T24" fmla="*/ 1 w 2"/>
                        <a:gd name="T25" fmla="*/ 0 h 4"/>
                        <a:gd name="T26" fmla="*/ 2 w 2"/>
                        <a:gd name="T27" fmla="*/ 0 h 4"/>
                        <a:gd name="T28" fmla="*/ 2 w 2"/>
                        <a:gd name="T29" fmla="*/ 0 h 4"/>
                        <a:gd name="T30" fmla="*/ 2 w 2"/>
                        <a:gd name="T31" fmla="*/ 1 h 4"/>
                        <a:gd name="T32" fmla="*/ 2 w 2"/>
                        <a:gd name="T33" fmla="*/ 1 h 4"/>
                        <a:gd name="T34" fmla="*/ 2 w 2"/>
                        <a:gd name="T35" fmla="*/ 2 h 4"/>
                        <a:gd name="T36" fmla="*/ 1 w 2"/>
                        <a:gd name="T37" fmla="*/ 0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2 h 4"/>
                        <a:gd name="T46" fmla="*/ 2 w 2"/>
                        <a:gd name="T47" fmla="*/ 2 h 4"/>
                        <a:gd name="T48" fmla="*/ 2 w 2"/>
                        <a:gd name="T49" fmla="*/ 1 h 4"/>
                        <a:gd name="T50" fmla="*/ 2 w 2"/>
                        <a:gd name="T51" fmla="*/ 1 h 4"/>
                        <a:gd name="T52" fmla="*/ 2 w 2"/>
                        <a:gd name="T53" fmla="*/ 1 h 4"/>
                        <a:gd name="T54" fmla="*/ 1 w 2"/>
                        <a:gd name="T55" fmla="*/ 0 h 4"/>
                        <a:gd name="T56" fmla="*/ 1 w 2"/>
                        <a:gd name="T57" fmla="*/ 2 h 4"/>
                        <a:gd name="T58" fmla="*/ 0 w 2"/>
                        <a:gd name="T59" fmla="*/ 2 h 4"/>
                        <a:gd name="T60" fmla="*/ 0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close/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4" name="Freeform 4123"/>
                    <p:cNvSpPr>
                      <a:spLocks/>
                    </p:cNvSpPr>
                    <p:nvPr/>
                  </p:nvSpPr>
                  <p:spPr bwMode="auto">
                    <a:xfrm>
                      <a:off x="756" y="382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0 w 3"/>
                        <a:gd name="T3" fmla="*/ 4 h 4"/>
                        <a:gd name="T4" fmla="*/ 0 w 3"/>
                        <a:gd name="T5" fmla="*/ 4 h 4"/>
                        <a:gd name="T6" fmla="*/ 2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5" name="Freeform 412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9" y="382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3 h 4"/>
                        <a:gd name="T56" fmla="*/ 1 w 2"/>
                        <a:gd name="T57" fmla="*/ 3 h 4"/>
                        <a:gd name="T58" fmla="*/ 1 w 2"/>
                        <a:gd name="T59" fmla="*/ 3 h 4"/>
                        <a:gd name="T60" fmla="*/ 1 w 2"/>
                        <a:gd name="T61" fmla="*/ 3 h 4"/>
                        <a:gd name="T62" fmla="*/ 1 w 2"/>
                        <a:gd name="T63" fmla="*/ 3 h 4"/>
                        <a:gd name="T64" fmla="*/ 1 w 2"/>
                        <a:gd name="T65" fmla="*/ 3 h 4"/>
                        <a:gd name="T66" fmla="*/ 2 w 2"/>
                        <a:gd name="T67" fmla="*/ 3 h 4"/>
                        <a:gd name="T68" fmla="*/ 2 w 2"/>
                        <a:gd name="T69" fmla="*/ 3 h 4"/>
                        <a:gd name="T70" fmla="*/ 2 w 2"/>
                        <a:gd name="T71" fmla="*/ 3 h 4"/>
                        <a:gd name="T72" fmla="*/ 2 w 2"/>
                        <a:gd name="T73" fmla="*/ 2 h 4"/>
                        <a:gd name="T74" fmla="*/ 2 w 2"/>
                        <a:gd name="T75" fmla="*/ 2 h 4"/>
                        <a:gd name="T76" fmla="*/ 2 w 2"/>
                        <a:gd name="T77" fmla="*/ 1 h 4"/>
                        <a:gd name="T78" fmla="*/ 2 w 2"/>
                        <a:gd name="T79" fmla="*/ 1 h 4"/>
                        <a:gd name="T80" fmla="*/ 2 w 2"/>
                        <a:gd name="T81" fmla="*/ 1 h 4"/>
                        <a:gd name="T82" fmla="*/ 2 w 2"/>
                        <a:gd name="T83" fmla="*/ 1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1 h 4"/>
                        <a:gd name="T92" fmla="*/ 1 w 2"/>
                        <a:gd name="T93" fmla="*/ 1 h 4"/>
                        <a:gd name="T94" fmla="*/ 0 w 2"/>
                        <a:gd name="T95" fmla="*/ 1 h 4"/>
                        <a:gd name="T96" fmla="*/ 0 w 2"/>
                        <a:gd name="T97" fmla="*/ 1 h 4"/>
                        <a:gd name="T98" fmla="*/ 0 w 2"/>
                        <a:gd name="T99" fmla="*/ 2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6" name="Freeform 4125"/>
                    <p:cNvSpPr>
                      <a:spLocks/>
                    </p:cNvSpPr>
                    <p:nvPr/>
                  </p:nvSpPr>
                  <p:spPr bwMode="auto">
                    <a:xfrm>
                      <a:off x="763" y="38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7" name="Freeform 412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64" y="382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2 w 3"/>
                        <a:gd name="T11" fmla="*/ 3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3 h 4"/>
                        <a:gd name="T18" fmla="*/ 0 w 3"/>
                        <a:gd name="T19" fmla="*/ 3 h 4"/>
                        <a:gd name="T20" fmla="*/ 2 w 3"/>
                        <a:gd name="T21" fmla="*/ 0 h 4"/>
                        <a:gd name="T22" fmla="*/ 2 w 3"/>
                        <a:gd name="T23" fmla="*/ 3 h 4"/>
                        <a:gd name="T24" fmla="*/ 2 w 3"/>
                        <a:gd name="T25" fmla="*/ 1 h 4"/>
                        <a:gd name="T26" fmla="*/ 1 w 3"/>
                        <a:gd name="T27" fmla="*/ 3 h 4"/>
                        <a:gd name="T28" fmla="*/ 2 w 3"/>
                        <a:gd name="T29" fmla="*/ 3 h 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4"/>
                        <a:gd name="T47" fmla="*/ 3 w 3"/>
                        <a:gd name="T48" fmla="*/ 4 h 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8" name="Freeform 412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67" y="382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4 h 4"/>
                        <a:gd name="T2" fmla="*/ 0 w 3"/>
                        <a:gd name="T3" fmla="*/ 4 h 4"/>
                        <a:gd name="T4" fmla="*/ 2 w 3"/>
                        <a:gd name="T5" fmla="*/ 2 h 4"/>
                        <a:gd name="T6" fmla="*/ 2 w 3"/>
                        <a:gd name="T7" fmla="*/ 2 h 4"/>
                        <a:gd name="T8" fmla="*/ 2 w 3"/>
                        <a:gd name="T9" fmla="*/ 2 h 4"/>
                        <a:gd name="T10" fmla="*/ 2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2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1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2 h 4"/>
                        <a:gd name="T46" fmla="*/ 3 w 3"/>
                        <a:gd name="T47" fmla="*/ 2 h 4"/>
                        <a:gd name="T48" fmla="*/ 3 w 3"/>
                        <a:gd name="T49" fmla="*/ 2 h 4"/>
                        <a:gd name="T50" fmla="*/ 2 w 3"/>
                        <a:gd name="T51" fmla="*/ 4 h 4"/>
                        <a:gd name="T52" fmla="*/ 2 w 3"/>
                        <a:gd name="T53" fmla="*/ 2 h 4"/>
                        <a:gd name="T54" fmla="*/ 2 w 3"/>
                        <a:gd name="T55" fmla="*/ 2 h 4"/>
                        <a:gd name="T56" fmla="*/ 3 w 3"/>
                        <a:gd name="T57" fmla="*/ 2 h 4"/>
                        <a:gd name="T58" fmla="*/ 3 w 3"/>
                        <a:gd name="T59" fmla="*/ 1 h 4"/>
                        <a:gd name="T60" fmla="*/ 3 w 3"/>
                        <a:gd name="T61" fmla="*/ 1 h 4"/>
                        <a:gd name="T62" fmla="*/ 3 w 3"/>
                        <a:gd name="T63" fmla="*/ 1 h 4"/>
                        <a:gd name="T64" fmla="*/ 3 w 3"/>
                        <a:gd name="T65" fmla="*/ 1 h 4"/>
                        <a:gd name="T66" fmla="*/ 2 w 3"/>
                        <a:gd name="T67" fmla="*/ 1 h 4"/>
                        <a:gd name="T68" fmla="*/ 2 w 3"/>
                        <a:gd name="T69" fmla="*/ 0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0 w 3"/>
                        <a:gd name="T75" fmla="*/ 1 h 4"/>
                        <a:gd name="T76" fmla="*/ 0 w 3"/>
                        <a:gd name="T77" fmla="*/ 1 h 4"/>
                        <a:gd name="T78" fmla="*/ 0 w 3"/>
                        <a:gd name="T79" fmla="*/ 1 h 4"/>
                        <a:gd name="T80" fmla="*/ 2 w 3"/>
                        <a:gd name="T81" fmla="*/ 2 h 4"/>
                        <a:gd name="T82" fmla="*/ 2 w 3"/>
                        <a:gd name="T83" fmla="*/ 2 h 4"/>
                        <a:gd name="T84" fmla="*/ 2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2" y="4"/>
                          </a:move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close/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69" name="Freeform 4128"/>
                    <p:cNvSpPr>
                      <a:spLocks/>
                    </p:cNvSpPr>
                    <p:nvPr/>
                  </p:nvSpPr>
                  <p:spPr bwMode="auto">
                    <a:xfrm>
                      <a:off x="716" y="382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0 w 3"/>
                        <a:gd name="T5" fmla="*/ 4 h 4"/>
                        <a:gd name="T6" fmla="*/ 0 w 3"/>
                        <a:gd name="T7" fmla="*/ 4 h 4"/>
                        <a:gd name="T8" fmla="*/ 3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4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0" name="Freeform 4129"/>
                    <p:cNvSpPr>
                      <a:spLocks/>
                    </p:cNvSpPr>
                    <p:nvPr/>
                  </p:nvSpPr>
                  <p:spPr bwMode="auto">
                    <a:xfrm>
                      <a:off x="719" y="382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1 h 4"/>
                        <a:gd name="T4" fmla="*/ 1 w 3"/>
                        <a:gd name="T5" fmla="*/ 1 h 4"/>
                        <a:gd name="T6" fmla="*/ 1 w 3"/>
                        <a:gd name="T7" fmla="*/ 1 h 4"/>
                        <a:gd name="T8" fmla="*/ 2 w 3"/>
                        <a:gd name="T9" fmla="*/ 1 h 4"/>
                        <a:gd name="T10" fmla="*/ 2 w 3"/>
                        <a:gd name="T11" fmla="*/ 1 h 4"/>
                        <a:gd name="T12" fmla="*/ 2 w 3"/>
                        <a:gd name="T13" fmla="*/ 2 h 4"/>
                        <a:gd name="T14" fmla="*/ 3 w 3"/>
                        <a:gd name="T15" fmla="*/ 2 h 4"/>
                        <a:gd name="T16" fmla="*/ 3 w 3"/>
                        <a:gd name="T17" fmla="*/ 2 h 4"/>
                        <a:gd name="T18" fmla="*/ 3 w 3"/>
                        <a:gd name="T19" fmla="*/ 3 h 4"/>
                        <a:gd name="T20" fmla="*/ 3 w 3"/>
                        <a:gd name="T21" fmla="*/ 3 h 4"/>
                        <a:gd name="T22" fmla="*/ 3 w 3"/>
                        <a:gd name="T23" fmla="*/ 3 h 4"/>
                        <a:gd name="T24" fmla="*/ 2 w 3"/>
                        <a:gd name="T25" fmla="*/ 3 h 4"/>
                        <a:gd name="T26" fmla="*/ 2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1 w 3"/>
                        <a:gd name="T33" fmla="*/ 4 h 4"/>
                        <a:gd name="T34" fmla="*/ 1 w 3"/>
                        <a:gd name="T35" fmla="*/ 3 h 4"/>
                        <a:gd name="T36" fmla="*/ 1 w 3"/>
                        <a:gd name="T37" fmla="*/ 3 h 4"/>
                        <a:gd name="T38" fmla="*/ 0 w 3"/>
                        <a:gd name="T39" fmla="*/ 3 h 4"/>
                        <a:gd name="T40" fmla="*/ 1 w 3"/>
                        <a:gd name="T41" fmla="*/ 3 h 4"/>
                        <a:gd name="T42" fmla="*/ 1 w 3"/>
                        <a:gd name="T43" fmla="*/ 3 h 4"/>
                        <a:gd name="T44" fmla="*/ 1 w 3"/>
                        <a:gd name="T45" fmla="*/ 3 h 4"/>
                        <a:gd name="T46" fmla="*/ 1 w 3"/>
                        <a:gd name="T47" fmla="*/ 3 h 4"/>
                        <a:gd name="T48" fmla="*/ 1 w 3"/>
                        <a:gd name="T49" fmla="*/ 3 h 4"/>
                        <a:gd name="T50" fmla="*/ 1 w 3"/>
                        <a:gd name="T51" fmla="*/ 3 h 4"/>
                        <a:gd name="T52" fmla="*/ 2 w 3"/>
                        <a:gd name="T53" fmla="*/ 3 h 4"/>
                        <a:gd name="T54" fmla="*/ 2 w 3"/>
                        <a:gd name="T55" fmla="*/ 3 h 4"/>
                        <a:gd name="T56" fmla="*/ 2 w 3"/>
                        <a:gd name="T57" fmla="*/ 3 h 4"/>
                        <a:gd name="T58" fmla="*/ 2 w 3"/>
                        <a:gd name="T59" fmla="*/ 3 h 4"/>
                        <a:gd name="T60" fmla="*/ 2 w 3"/>
                        <a:gd name="T61" fmla="*/ 3 h 4"/>
                        <a:gd name="T62" fmla="*/ 2 w 3"/>
                        <a:gd name="T63" fmla="*/ 2 h 4"/>
                        <a:gd name="T64" fmla="*/ 2 w 3"/>
                        <a:gd name="T65" fmla="*/ 2 h 4"/>
                        <a:gd name="T66" fmla="*/ 2 w 3"/>
                        <a:gd name="T67" fmla="*/ 2 h 4"/>
                        <a:gd name="T68" fmla="*/ 2 w 3"/>
                        <a:gd name="T69" fmla="*/ 2 h 4"/>
                        <a:gd name="T70" fmla="*/ 1 w 3"/>
                        <a:gd name="T71" fmla="*/ 2 h 4"/>
                        <a:gd name="T72" fmla="*/ 1 w 3"/>
                        <a:gd name="T73" fmla="*/ 2 h 4"/>
                        <a:gd name="T74" fmla="*/ 1 w 3"/>
                        <a:gd name="T75" fmla="*/ 0 h 4"/>
                        <a:gd name="T76" fmla="*/ 3 w 3"/>
                        <a:gd name="T77" fmla="*/ 0 h 4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4"/>
                        <a:gd name="T119" fmla="*/ 3 w 3"/>
                        <a:gd name="T120" fmla="*/ 4 h 4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1" name="Freeform 4130"/>
                    <p:cNvSpPr>
                      <a:spLocks/>
                    </p:cNvSpPr>
                    <p:nvPr/>
                  </p:nvSpPr>
                  <p:spPr bwMode="auto">
                    <a:xfrm>
                      <a:off x="722" y="3824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1 h 4"/>
                        <a:gd name="T2" fmla="*/ 0 w 4"/>
                        <a:gd name="T3" fmla="*/ 1 h 4"/>
                        <a:gd name="T4" fmla="*/ 2 w 4"/>
                        <a:gd name="T5" fmla="*/ 1 h 4"/>
                        <a:gd name="T6" fmla="*/ 2 w 4"/>
                        <a:gd name="T7" fmla="*/ 0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3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3 w 4"/>
                        <a:gd name="T25" fmla="*/ 1 h 4"/>
                        <a:gd name="T26" fmla="*/ 3 w 4"/>
                        <a:gd name="T27" fmla="*/ 2 h 4"/>
                        <a:gd name="T28" fmla="*/ 3 w 4"/>
                        <a:gd name="T29" fmla="*/ 2 h 4"/>
                        <a:gd name="T30" fmla="*/ 3 w 4"/>
                        <a:gd name="T31" fmla="*/ 2 h 4"/>
                        <a:gd name="T32" fmla="*/ 4 w 4"/>
                        <a:gd name="T33" fmla="*/ 2 h 4"/>
                        <a:gd name="T34" fmla="*/ 4 w 4"/>
                        <a:gd name="T35" fmla="*/ 3 h 4"/>
                        <a:gd name="T36" fmla="*/ 4 w 4"/>
                        <a:gd name="T37" fmla="*/ 3 h 4"/>
                        <a:gd name="T38" fmla="*/ 3 w 4"/>
                        <a:gd name="T39" fmla="*/ 3 h 4"/>
                        <a:gd name="T40" fmla="*/ 3 w 4"/>
                        <a:gd name="T41" fmla="*/ 3 h 4"/>
                        <a:gd name="T42" fmla="*/ 3 w 4"/>
                        <a:gd name="T43" fmla="*/ 4 h 4"/>
                        <a:gd name="T44" fmla="*/ 3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3 h 4"/>
                        <a:gd name="T52" fmla="*/ 0 w 4"/>
                        <a:gd name="T53" fmla="*/ 3 h 4"/>
                        <a:gd name="T54" fmla="*/ 0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3 h 4"/>
                        <a:gd name="T64" fmla="*/ 2 w 4"/>
                        <a:gd name="T65" fmla="*/ 3 h 4"/>
                        <a:gd name="T66" fmla="*/ 3 w 4"/>
                        <a:gd name="T67" fmla="*/ 3 h 4"/>
                        <a:gd name="T68" fmla="*/ 3 w 4"/>
                        <a:gd name="T69" fmla="*/ 3 h 4"/>
                        <a:gd name="T70" fmla="*/ 3 w 4"/>
                        <a:gd name="T71" fmla="*/ 3 h 4"/>
                        <a:gd name="T72" fmla="*/ 3 w 4"/>
                        <a:gd name="T73" fmla="*/ 3 h 4"/>
                        <a:gd name="T74" fmla="*/ 3 w 4"/>
                        <a:gd name="T75" fmla="*/ 2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2 h 4"/>
                        <a:gd name="T84" fmla="*/ 2 w 4"/>
                        <a:gd name="T85" fmla="*/ 2 h 4"/>
                        <a:gd name="T86" fmla="*/ 2 w 4"/>
                        <a:gd name="T87" fmla="*/ 2 h 4"/>
                        <a:gd name="T88" fmla="*/ 2 w 4"/>
                        <a:gd name="T89" fmla="*/ 2 h 4"/>
                        <a:gd name="T90" fmla="*/ 3 w 4"/>
                        <a:gd name="T91" fmla="*/ 2 h 4"/>
                        <a:gd name="T92" fmla="*/ 3 w 4"/>
                        <a:gd name="T93" fmla="*/ 1 h 4"/>
                        <a:gd name="T94" fmla="*/ 3 w 4"/>
                        <a:gd name="T95" fmla="*/ 1 h 4"/>
                        <a:gd name="T96" fmla="*/ 3 w 4"/>
                        <a:gd name="T97" fmla="*/ 1 h 4"/>
                        <a:gd name="T98" fmla="*/ 3 w 4"/>
                        <a:gd name="T99" fmla="*/ 1 h 4"/>
                        <a:gd name="T100" fmla="*/ 3 w 4"/>
                        <a:gd name="T101" fmla="*/ 1 h 4"/>
                        <a:gd name="T102" fmla="*/ 3 w 4"/>
                        <a:gd name="T103" fmla="*/ 1 h 4"/>
                        <a:gd name="T104" fmla="*/ 3 w 4"/>
                        <a:gd name="T105" fmla="*/ 1 h 4"/>
                        <a:gd name="T106" fmla="*/ 2 w 4"/>
                        <a:gd name="T107" fmla="*/ 0 h 4"/>
                        <a:gd name="T108" fmla="*/ 2 w 4"/>
                        <a:gd name="T109" fmla="*/ 0 h 4"/>
                        <a:gd name="T110" fmla="*/ 2 w 4"/>
                        <a:gd name="T111" fmla="*/ 1 h 4"/>
                        <a:gd name="T112" fmla="*/ 2 w 4"/>
                        <a:gd name="T113" fmla="*/ 1 h 4"/>
                        <a:gd name="T114" fmla="*/ 2 w 4"/>
                        <a:gd name="T115" fmla="*/ 1 h 4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4"/>
                        <a:gd name="T176" fmla="*/ 4 w 4"/>
                        <a:gd name="T177" fmla="*/ 4 h 4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4">
                          <a:moveTo>
                            <a:pt x="2" y="1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2" name="Freeform 4131"/>
                    <p:cNvSpPr>
                      <a:spLocks/>
                    </p:cNvSpPr>
                    <p:nvPr/>
                  </p:nvSpPr>
                  <p:spPr bwMode="auto">
                    <a:xfrm>
                      <a:off x="729" y="382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0 w 1"/>
                        <a:gd name="T7" fmla="*/ 1 h 6"/>
                        <a:gd name="T8" fmla="*/ 0 w 1"/>
                        <a:gd name="T9" fmla="*/ 2 h 6"/>
                        <a:gd name="T10" fmla="*/ 0 w 1"/>
                        <a:gd name="T11" fmla="*/ 2 h 6"/>
                        <a:gd name="T12" fmla="*/ 0 w 1"/>
                        <a:gd name="T13" fmla="*/ 3 h 6"/>
                        <a:gd name="T14" fmla="*/ 0 w 1"/>
                        <a:gd name="T15" fmla="*/ 4 h 6"/>
                        <a:gd name="T16" fmla="*/ 0 w 1"/>
                        <a:gd name="T17" fmla="*/ 4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4 h 6"/>
                        <a:gd name="T24" fmla="*/ 0 w 1"/>
                        <a:gd name="T25" fmla="*/ 4 h 6"/>
                        <a:gd name="T26" fmla="*/ 0 w 1"/>
                        <a:gd name="T27" fmla="*/ 3 h 6"/>
                        <a:gd name="T28" fmla="*/ 0 w 1"/>
                        <a:gd name="T29" fmla="*/ 3 h 6"/>
                        <a:gd name="T30" fmla="*/ 0 w 1"/>
                        <a:gd name="T31" fmla="*/ 2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0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3" name="Freeform 4132"/>
                    <p:cNvSpPr>
                      <a:spLocks/>
                    </p:cNvSpPr>
                    <p:nvPr/>
                  </p:nvSpPr>
                  <p:spPr bwMode="auto">
                    <a:xfrm>
                      <a:off x="730" y="3824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3 w 3"/>
                        <a:gd name="T3" fmla="*/ 0 h 4"/>
                        <a:gd name="T4" fmla="*/ 1 w 3"/>
                        <a:gd name="T5" fmla="*/ 4 h 4"/>
                        <a:gd name="T6" fmla="*/ 1 w 3"/>
                        <a:gd name="T7" fmla="*/ 4 h 4"/>
                        <a:gd name="T8" fmla="*/ 2 w 3"/>
                        <a:gd name="T9" fmla="*/ 1 h 4"/>
                        <a:gd name="T10" fmla="*/ 0 w 3"/>
                        <a:gd name="T11" fmla="*/ 1 h 4"/>
                        <a:gd name="T12" fmla="*/ 0 w 3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4"/>
                        <a:gd name="T23" fmla="*/ 3 w 3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4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4" name="Rectangle 41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33" y="3826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5" name="Freeform 4134"/>
                    <p:cNvSpPr>
                      <a:spLocks/>
                    </p:cNvSpPr>
                    <p:nvPr/>
                  </p:nvSpPr>
                  <p:spPr bwMode="auto">
                    <a:xfrm>
                      <a:off x="736" y="3824"/>
                      <a:ext cx="2" cy="4"/>
                    </a:xfrm>
                    <a:custGeom>
                      <a:avLst/>
                      <a:gdLst>
                        <a:gd name="T0" fmla="*/ 1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2 h 4"/>
                        <a:gd name="T6" fmla="*/ 2 w 2"/>
                        <a:gd name="T7" fmla="*/ 2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3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0 w 2"/>
                        <a:gd name="T19" fmla="*/ 4 h 4"/>
                        <a:gd name="T20" fmla="*/ 0 w 2"/>
                        <a:gd name="T21" fmla="*/ 3 h 4"/>
                        <a:gd name="T22" fmla="*/ 0 w 2"/>
                        <a:gd name="T23" fmla="*/ 3 h 4"/>
                        <a:gd name="T24" fmla="*/ 0 w 2"/>
                        <a:gd name="T25" fmla="*/ 3 h 4"/>
                        <a:gd name="T26" fmla="*/ 0 w 2"/>
                        <a:gd name="T27" fmla="*/ 2 h 4"/>
                        <a:gd name="T28" fmla="*/ 0 w 2"/>
                        <a:gd name="T29" fmla="*/ 2 h 4"/>
                        <a:gd name="T30" fmla="*/ 0 w 2"/>
                        <a:gd name="T31" fmla="*/ 2 h 4"/>
                        <a:gd name="T32" fmla="*/ 0 w 2"/>
                        <a:gd name="T33" fmla="*/ 2 h 4"/>
                        <a:gd name="T34" fmla="*/ 0 w 2"/>
                        <a:gd name="T35" fmla="*/ 2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0 w 2"/>
                        <a:gd name="T47" fmla="*/ 0 h 4"/>
                        <a:gd name="T48" fmla="*/ 0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1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1 h 4"/>
                        <a:gd name="T62" fmla="*/ 2 w 2"/>
                        <a:gd name="T63" fmla="*/ 1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2 h 4"/>
                        <a:gd name="T72" fmla="*/ 1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1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6" name="Freeform 4135"/>
                    <p:cNvSpPr>
                      <a:spLocks/>
                    </p:cNvSpPr>
                    <p:nvPr/>
                  </p:nvSpPr>
                  <p:spPr bwMode="auto">
                    <a:xfrm>
                      <a:off x="736" y="3824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1 h 2"/>
                        <a:gd name="T4" fmla="*/ 0 w 2"/>
                        <a:gd name="T5" fmla="*/ 1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1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1 w 2"/>
                        <a:gd name="T33" fmla="*/ 1 h 2"/>
                        <a:gd name="T34" fmla="*/ 1 w 2"/>
                        <a:gd name="T35" fmla="*/ 1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7" name="Freeform 4136"/>
                    <p:cNvSpPr>
                      <a:spLocks/>
                    </p:cNvSpPr>
                    <p:nvPr/>
                  </p:nvSpPr>
                  <p:spPr bwMode="auto">
                    <a:xfrm>
                      <a:off x="736" y="382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1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1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8" name="Freeform 4137"/>
                    <p:cNvSpPr>
                      <a:spLocks/>
                    </p:cNvSpPr>
                    <p:nvPr/>
                  </p:nvSpPr>
                  <p:spPr bwMode="auto">
                    <a:xfrm>
                      <a:off x="739" y="3824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4 h 6"/>
                        <a:gd name="T6" fmla="*/ 0 w 1"/>
                        <a:gd name="T7" fmla="*/ 4 h 6"/>
                        <a:gd name="T8" fmla="*/ 0 w 1"/>
                        <a:gd name="T9" fmla="*/ 3 h 6"/>
                        <a:gd name="T10" fmla="*/ 0 w 1"/>
                        <a:gd name="T11" fmla="*/ 2 h 6"/>
                        <a:gd name="T12" fmla="*/ 0 w 1"/>
                        <a:gd name="T13" fmla="*/ 2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0 w 1"/>
                        <a:gd name="T25" fmla="*/ 1 h 6"/>
                        <a:gd name="T26" fmla="*/ 0 w 1"/>
                        <a:gd name="T27" fmla="*/ 2 h 6"/>
                        <a:gd name="T28" fmla="*/ 0 w 1"/>
                        <a:gd name="T29" fmla="*/ 2 h 6"/>
                        <a:gd name="T30" fmla="*/ 0 w 1"/>
                        <a:gd name="T31" fmla="*/ 3 h 6"/>
                        <a:gd name="T32" fmla="*/ 0 w 1"/>
                        <a:gd name="T33" fmla="*/ 4 h 6"/>
                        <a:gd name="T34" fmla="*/ 0 w 1"/>
                        <a:gd name="T35" fmla="*/ 4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79" name="Freeform 4138"/>
                    <p:cNvSpPr>
                      <a:spLocks/>
                    </p:cNvSpPr>
                    <p:nvPr/>
                  </p:nvSpPr>
                  <p:spPr bwMode="auto">
                    <a:xfrm>
                      <a:off x="742" y="3825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0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0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0" name="Freeform 4139"/>
                    <p:cNvSpPr>
                      <a:spLocks/>
                    </p:cNvSpPr>
                    <p:nvPr/>
                  </p:nvSpPr>
                  <p:spPr bwMode="auto">
                    <a:xfrm>
                      <a:off x="742" y="38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0 h 1"/>
                        <a:gd name="T26" fmla="*/ 0 w 1"/>
                        <a:gd name="T27" fmla="*/ 0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1" name="Freeform 4140"/>
                    <p:cNvSpPr>
                      <a:spLocks/>
                    </p:cNvSpPr>
                    <p:nvPr/>
                  </p:nvSpPr>
                  <p:spPr bwMode="auto">
                    <a:xfrm>
                      <a:off x="744" y="3824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2 h 4"/>
                        <a:gd name="T2" fmla="*/ 0 w 4"/>
                        <a:gd name="T3" fmla="*/ 1 h 4"/>
                        <a:gd name="T4" fmla="*/ 0 w 4"/>
                        <a:gd name="T5" fmla="*/ 1 h 4"/>
                        <a:gd name="T6" fmla="*/ 0 w 4"/>
                        <a:gd name="T7" fmla="*/ 1 h 4"/>
                        <a:gd name="T8" fmla="*/ 2 w 4"/>
                        <a:gd name="T9" fmla="*/ 0 h 4"/>
                        <a:gd name="T10" fmla="*/ 2 w 4"/>
                        <a:gd name="T11" fmla="*/ 0 h 4"/>
                        <a:gd name="T12" fmla="*/ 2 w 4"/>
                        <a:gd name="T13" fmla="*/ 0 h 4"/>
                        <a:gd name="T14" fmla="*/ 3 w 4"/>
                        <a:gd name="T15" fmla="*/ 0 h 4"/>
                        <a:gd name="T16" fmla="*/ 3 w 4"/>
                        <a:gd name="T17" fmla="*/ 0 h 4"/>
                        <a:gd name="T18" fmla="*/ 3 w 4"/>
                        <a:gd name="T19" fmla="*/ 1 h 4"/>
                        <a:gd name="T20" fmla="*/ 3 w 4"/>
                        <a:gd name="T21" fmla="*/ 1 h 4"/>
                        <a:gd name="T22" fmla="*/ 3 w 4"/>
                        <a:gd name="T23" fmla="*/ 1 h 4"/>
                        <a:gd name="T24" fmla="*/ 4 w 4"/>
                        <a:gd name="T25" fmla="*/ 2 h 4"/>
                        <a:gd name="T26" fmla="*/ 3 w 4"/>
                        <a:gd name="T27" fmla="*/ 3 h 4"/>
                        <a:gd name="T28" fmla="*/ 3 w 4"/>
                        <a:gd name="T29" fmla="*/ 3 h 4"/>
                        <a:gd name="T30" fmla="*/ 3 w 4"/>
                        <a:gd name="T31" fmla="*/ 3 h 4"/>
                        <a:gd name="T32" fmla="*/ 3 w 4"/>
                        <a:gd name="T33" fmla="*/ 4 h 4"/>
                        <a:gd name="T34" fmla="*/ 3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2 w 4"/>
                        <a:gd name="T41" fmla="*/ 4 h 4"/>
                        <a:gd name="T42" fmla="*/ 0 w 4"/>
                        <a:gd name="T43" fmla="*/ 3 h 4"/>
                        <a:gd name="T44" fmla="*/ 0 w 4"/>
                        <a:gd name="T45" fmla="*/ 3 h 4"/>
                        <a:gd name="T46" fmla="*/ 0 w 4"/>
                        <a:gd name="T47" fmla="*/ 3 h 4"/>
                        <a:gd name="T48" fmla="*/ 0 w 4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2" name="Freeform 4141"/>
                    <p:cNvSpPr>
                      <a:spLocks/>
                    </p:cNvSpPr>
                    <p:nvPr/>
                  </p:nvSpPr>
                  <p:spPr bwMode="auto">
                    <a:xfrm>
                      <a:off x="744" y="3824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2 h 3"/>
                        <a:gd name="T2" fmla="*/ 0 w 3"/>
                        <a:gd name="T3" fmla="*/ 2 h 3"/>
                        <a:gd name="T4" fmla="*/ 2 w 3"/>
                        <a:gd name="T5" fmla="*/ 3 h 3"/>
                        <a:gd name="T6" fmla="*/ 2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3 h 3"/>
                        <a:gd name="T18" fmla="*/ 3 w 3"/>
                        <a:gd name="T19" fmla="*/ 3 h 3"/>
                        <a:gd name="T20" fmla="*/ 3 w 3"/>
                        <a:gd name="T21" fmla="*/ 3 h 3"/>
                        <a:gd name="T22" fmla="*/ 3 w 3"/>
                        <a:gd name="T23" fmla="*/ 2 h 3"/>
                        <a:gd name="T24" fmla="*/ 3 w 3"/>
                        <a:gd name="T25" fmla="*/ 2 h 3"/>
                        <a:gd name="T26" fmla="*/ 3 w 3"/>
                        <a:gd name="T27" fmla="*/ 1 h 3"/>
                        <a:gd name="T28" fmla="*/ 3 w 3"/>
                        <a:gd name="T29" fmla="*/ 1 h 3"/>
                        <a:gd name="T30" fmla="*/ 3 w 3"/>
                        <a:gd name="T31" fmla="*/ 1 h 3"/>
                        <a:gd name="T32" fmla="*/ 3 w 3"/>
                        <a:gd name="T33" fmla="*/ 1 h 3"/>
                        <a:gd name="T34" fmla="*/ 3 w 3"/>
                        <a:gd name="T35" fmla="*/ 0 h 3"/>
                        <a:gd name="T36" fmla="*/ 2 w 3"/>
                        <a:gd name="T37" fmla="*/ 0 h 3"/>
                        <a:gd name="T38" fmla="*/ 2 w 3"/>
                        <a:gd name="T39" fmla="*/ 0 h 3"/>
                        <a:gd name="T40" fmla="*/ 2 w 3"/>
                        <a:gd name="T41" fmla="*/ 1 h 3"/>
                        <a:gd name="T42" fmla="*/ 2 w 3"/>
                        <a:gd name="T43" fmla="*/ 1 h 3"/>
                        <a:gd name="T44" fmla="*/ 2 w 3"/>
                        <a:gd name="T45" fmla="*/ 1 h 3"/>
                        <a:gd name="T46" fmla="*/ 0 w 3"/>
                        <a:gd name="T47" fmla="*/ 1 h 3"/>
                        <a:gd name="T48" fmla="*/ 0 w 3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3"/>
                        <a:gd name="T77" fmla="*/ 3 w 3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3" name="Freeform 4142"/>
                    <p:cNvSpPr>
                      <a:spLocks/>
                    </p:cNvSpPr>
                    <p:nvPr/>
                  </p:nvSpPr>
                  <p:spPr bwMode="auto">
                    <a:xfrm>
                      <a:off x="748" y="38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4" name="Freeform 4143"/>
                    <p:cNvSpPr>
                      <a:spLocks/>
                    </p:cNvSpPr>
                    <p:nvPr/>
                  </p:nvSpPr>
                  <p:spPr bwMode="auto">
                    <a:xfrm>
                      <a:off x="749" y="3824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3 w 4"/>
                        <a:gd name="T5" fmla="*/ 3 h 4"/>
                        <a:gd name="T6" fmla="*/ 4 w 4"/>
                        <a:gd name="T7" fmla="*/ 3 h 4"/>
                        <a:gd name="T8" fmla="*/ 4 w 4"/>
                        <a:gd name="T9" fmla="*/ 3 h 4"/>
                        <a:gd name="T10" fmla="*/ 3 w 4"/>
                        <a:gd name="T11" fmla="*/ 3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3 w 4"/>
                        <a:gd name="T17" fmla="*/ 3 h 4"/>
                        <a:gd name="T18" fmla="*/ 0 w 4"/>
                        <a:gd name="T19" fmla="*/ 3 h 4"/>
                        <a:gd name="T20" fmla="*/ 3 w 4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4"/>
                        <a:gd name="T34" fmla="*/ 0 h 4"/>
                        <a:gd name="T35" fmla="*/ 4 w 4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0" y="3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5" name="Freeform 4144"/>
                    <p:cNvSpPr>
                      <a:spLocks/>
                    </p:cNvSpPr>
                    <p:nvPr/>
                  </p:nvSpPr>
                  <p:spPr bwMode="auto">
                    <a:xfrm>
                      <a:off x="750" y="3825"/>
                      <a:ext cx="2" cy="2"/>
                    </a:xfrm>
                    <a:custGeom>
                      <a:avLst/>
                      <a:gdLst>
                        <a:gd name="T0" fmla="*/ 2 w 2"/>
                        <a:gd name="T1" fmla="*/ 2 h 2"/>
                        <a:gd name="T2" fmla="*/ 2 w 2"/>
                        <a:gd name="T3" fmla="*/ 0 h 2"/>
                        <a:gd name="T4" fmla="*/ 0 w 2"/>
                        <a:gd name="T5" fmla="*/ 2 h 2"/>
                        <a:gd name="T6" fmla="*/ 2 w 2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2"/>
                        <a:gd name="T14" fmla="*/ 2 w 2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2">
                          <a:moveTo>
                            <a:pt x="2" y="2"/>
                          </a:moveTo>
                          <a:lnTo>
                            <a:pt x="2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6" name="Freeform 4145"/>
                    <p:cNvSpPr>
                      <a:spLocks/>
                    </p:cNvSpPr>
                    <p:nvPr/>
                  </p:nvSpPr>
                  <p:spPr bwMode="auto">
                    <a:xfrm>
                      <a:off x="753" y="3824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2 h 4"/>
                        <a:gd name="T2" fmla="*/ 2 w 2"/>
                        <a:gd name="T3" fmla="*/ 2 h 4"/>
                        <a:gd name="T4" fmla="*/ 2 w 2"/>
                        <a:gd name="T5" fmla="*/ 2 h 4"/>
                        <a:gd name="T6" fmla="*/ 2 w 2"/>
                        <a:gd name="T7" fmla="*/ 2 h 4"/>
                        <a:gd name="T8" fmla="*/ 2 w 2"/>
                        <a:gd name="T9" fmla="*/ 3 h 4"/>
                        <a:gd name="T10" fmla="*/ 2 w 2"/>
                        <a:gd name="T11" fmla="*/ 3 h 4"/>
                        <a:gd name="T12" fmla="*/ 2 w 2"/>
                        <a:gd name="T13" fmla="*/ 3 h 4"/>
                        <a:gd name="T14" fmla="*/ 2 w 2"/>
                        <a:gd name="T15" fmla="*/ 4 h 4"/>
                        <a:gd name="T16" fmla="*/ 1 w 2"/>
                        <a:gd name="T17" fmla="*/ 4 h 4"/>
                        <a:gd name="T18" fmla="*/ 1 w 2"/>
                        <a:gd name="T19" fmla="*/ 4 h 4"/>
                        <a:gd name="T20" fmla="*/ 0 w 2"/>
                        <a:gd name="T21" fmla="*/ 3 h 4"/>
                        <a:gd name="T22" fmla="*/ 0 w 2"/>
                        <a:gd name="T23" fmla="*/ 3 h 4"/>
                        <a:gd name="T24" fmla="*/ 0 w 2"/>
                        <a:gd name="T25" fmla="*/ 3 h 4"/>
                        <a:gd name="T26" fmla="*/ 0 w 2"/>
                        <a:gd name="T27" fmla="*/ 2 h 4"/>
                        <a:gd name="T28" fmla="*/ 0 w 2"/>
                        <a:gd name="T29" fmla="*/ 2 h 4"/>
                        <a:gd name="T30" fmla="*/ 0 w 2"/>
                        <a:gd name="T31" fmla="*/ 2 h 4"/>
                        <a:gd name="T32" fmla="*/ 1 w 2"/>
                        <a:gd name="T33" fmla="*/ 2 h 4"/>
                        <a:gd name="T34" fmla="*/ 1 w 2"/>
                        <a:gd name="T35" fmla="*/ 2 h 4"/>
                        <a:gd name="T36" fmla="*/ 0 w 2"/>
                        <a:gd name="T37" fmla="*/ 1 h 4"/>
                        <a:gd name="T38" fmla="*/ 0 w 2"/>
                        <a:gd name="T39" fmla="*/ 1 h 4"/>
                        <a:gd name="T40" fmla="*/ 0 w 2"/>
                        <a:gd name="T41" fmla="*/ 1 h 4"/>
                        <a:gd name="T42" fmla="*/ 0 w 2"/>
                        <a:gd name="T43" fmla="*/ 1 h 4"/>
                        <a:gd name="T44" fmla="*/ 0 w 2"/>
                        <a:gd name="T45" fmla="*/ 1 h 4"/>
                        <a:gd name="T46" fmla="*/ 1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2 w 2"/>
                        <a:gd name="T55" fmla="*/ 0 h 4"/>
                        <a:gd name="T56" fmla="*/ 2 w 2"/>
                        <a:gd name="T57" fmla="*/ 0 h 4"/>
                        <a:gd name="T58" fmla="*/ 2 w 2"/>
                        <a:gd name="T59" fmla="*/ 0 h 4"/>
                        <a:gd name="T60" fmla="*/ 2 w 2"/>
                        <a:gd name="T61" fmla="*/ 1 h 4"/>
                        <a:gd name="T62" fmla="*/ 2 w 2"/>
                        <a:gd name="T63" fmla="*/ 1 h 4"/>
                        <a:gd name="T64" fmla="*/ 2 w 2"/>
                        <a:gd name="T65" fmla="*/ 1 h 4"/>
                        <a:gd name="T66" fmla="*/ 2 w 2"/>
                        <a:gd name="T67" fmla="*/ 1 h 4"/>
                        <a:gd name="T68" fmla="*/ 2 w 2"/>
                        <a:gd name="T69" fmla="*/ 1 h 4"/>
                        <a:gd name="T70" fmla="*/ 2 w 2"/>
                        <a:gd name="T71" fmla="*/ 2 h 4"/>
                        <a:gd name="T72" fmla="*/ 2 w 2"/>
                        <a:gd name="T73" fmla="*/ 2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4"/>
                        <a:gd name="T113" fmla="*/ 2 w 2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4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7" name="Freeform 4146"/>
                    <p:cNvSpPr>
                      <a:spLocks/>
                    </p:cNvSpPr>
                    <p:nvPr/>
                  </p:nvSpPr>
                  <p:spPr bwMode="auto">
                    <a:xfrm>
                      <a:off x="754" y="3824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1 h 2"/>
                        <a:gd name="T4" fmla="*/ 0 w 1"/>
                        <a:gd name="T5" fmla="*/ 1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1 w 1"/>
                        <a:gd name="T21" fmla="*/ 2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1 h 2"/>
                        <a:gd name="T30" fmla="*/ 1 w 1"/>
                        <a:gd name="T31" fmla="*/ 1 h 2"/>
                        <a:gd name="T32" fmla="*/ 1 w 1"/>
                        <a:gd name="T33" fmla="*/ 1 h 2"/>
                        <a:gd name="T34" fmla="*/ 1 w 1"/>
                        <a:gd name="T35" fmla="*/ 1 h 2"/>
                        <a:gd name="T36" fmla="*/ 0 w 1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2"/>
                        <a:gd name="T59" fmla="*/ 1 w 1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8" name="Freeform 4147"/>
                    <p:cNvSpPr>
                      <a:spLocks/>
                    </p:cNvSpPr>
                    <p:nvPr/>
                  </p:nvSpPr>
                  <p:spPr bwMode="auto">
                    <a:xfrm>
                      <a:off x="753" y="3826"/>
                      <a:ext cx="2" cy="1"/>
                    </a:xfrm>
                    <a:custGeom>
                      <a:avLst/>
                      <a:gdLst>
                        <a:gd name="T0" fmla="*/ 1 w 2"/>
                        <a:gd name="T1" fmla="*/ 0 h 1"/>
                        <a:gd name="T2" fmla="*/ 1 w 2"/>
                        <a:gd name="T3" fmla="*/ 0 h 1"/>
                        <a:gd name="T4" fmla="*/ 1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1 h 1"/>
                        <a:gd name="T10" fmla="*/ 0 w 2"/>
                        <a:gd name="T11" fmla="*/ 1 h 1"/>
                        <a:gd name="T12" fmla="*/ 1 w 2"/>
                        <a:gd name="T13" fmla="*/ 1 h 1"/>
                        <a:gd name="T14" fmla="*/ 1 w 2"/>
                        <a:gd name="T15" fmla="*/ 1 h 1"/>
                        <a:gd name="T16" fmla="*/ 1 w 2"/>
                        <a:gd name="T17" fmla="*/ 1 h 1"/>
                        <a:gd name="T18" fmla="*/ 1 w 2"/>
                        <a:gd name="T19" fmla="*/ 1 h 1"/>
                        <a:gd name="T20" fmla="*/ 1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1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1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89" name="Freeform 4148"/>
                    <p:cNvSpPr>
                      <a:spLocks/>
                    </p:cNvSpPr>
                    <p:nvPr/>
                  </p:nvSpPr>
                  <p:spPr bwMode="auto">
                    <a:xfrm>
                      <a:off x="756" y="3824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0 w 3"/>
                        <a:gd name="T3" fmla="*/ 4 h 4"/>
                        <a:gd name="T4" fmla="*/ 0 w 3"/>
                        <a:gd name="T5" fmla="*/ 4 h 4"/>
                        <a:gd name="T6" fmla="*/ 2 w 3"/>
                        <a:gd name="T7" fmla="*/ 0 h 4"/>
                        <a:gd name="T8" fmla="*/ 3 w 3"/>
                        <a:gd name="T9" fmla="*/ 0 h 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"/>
                        <a:gd name="T16" fmla="*/ 0 h 4"/>
                        <a:gd name="T17" fmla="*/ 3 w 3"/>
                        <a:gd name="T18" fmla="*/ 4 h 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" h="4">
                          <a:moveTo>
                            <a:pt x="3" y="0"/>
                          </a:moveTo>
                          <a:lnTo>
                            <a:pt x="0" y="4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0" name="Freeform 4149"/>
                    <p:cNvSpPr>
                      <a:spLocks/>
                    </p:cNvSpPr>
                    <p:nvPr/>
                  </p:nvSpPr>
                  <p:spPr bwMode="auto">
                    <a:xfrm>
                      <a:off x="759" y="3824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1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3 h 4"/>
                        <a:gd name="T28" fmla="*/ 2 w 2"/>
                        <a:gd name="T29" fmla="*/ 3 h 4"/>
                        <a:gd name="T30" fmla="*/ 2 w 2"/>
                        <a:gd name="T31" fmla="*/ 3 h 4"/>
                        <a:gd name="T32" fmla="*/ 2 w 2"/>
                        <a:gd name="T33" fmla="*/ 4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3 h 4"/>
                        <a:gd name="T44" fmla="*/ 0 w 2"/>
                        <a:gd name="T45" fmla="*/ 3 h 4"/>
                        <a:gd name="T46" fmla="*/ 0 w 2"/>
                        <a:gd name="T47" fmla="*/ 3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1" name="Freeform 4150"/>
                    <p:cNvSpPr>
                      <a:spLocks/>
                    </p:cNvSpPr>
                    <p:nvPr/>
                  </p:nvSpPr>
                  <p:spPr bwMode="auto">
                    <a:xfrm>
                      <a:off x="759" y="3824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2 h 3"/>
                        <a:gd name="T2" fmla="*/ 0 w 2"/>
                        <a:gd name="T3" fmla="*/ 2 h 3"/>
                        <a:gd name="T4" fmla="*/ 0 w 2"/>
                        <a:gd name="T5" fmla="*/ 3 h 3"/>
                        <a:gd name="T6" fmla="*/ 1 w 2"/>
                        <a:gd name="T7" fmla="*/ 3 h 3"/>
                        <a:gd name="T8" fmla="*/ 1 w 2"/>
                        <a:gd name="T9" fmla="*/ 3 h 3"/>
                        <a:gd name="T10" fmla="*/ 1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2 w 2"/>
                        <a:gd name="T17" fmla="*/ 3 h 3"/>
                        <a:gd name="T18" fmla="*/ 2 w 2"/>
                        <a:gd name="T19" fmla="*/ 3 h 3"/>
                        <a:gd name="T20" fmla="*/ 2 w 2"/>
                        <a:gd name="T21" fmla="*/ 3 h 3"/>
                        <a:gd name="T22" fmla="*/ 2 w 2"/>
                        <a:gd name="T23" fmla="*/ 2 h 3"/>
                        <a:gd name="T24" fmla="*/ 2 w 2"/>
                        <a:gd name="T25" fmla="*/ 2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1 h 3"/>
                        <a:gd name="T42" fmla="*/ 1 w 2"/>
                        <a:gd name="T43" fmla="*/ 1 h 3"/>
                        <a:gd name="T44" fmla="*/ 0 w 2"/>
                        <a:gd name="T45" fmla="*/ 1 h 3"/>
                        <a:gd name="T46" fmla="*/ 0 w 2"/>
                        <a:gd name="T47" fmla="*/ 1 h 3"/>
                        <a:gd name="T48" fmla="*/ 0 w 2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2" name="Freeform 4151"/>
                    <p:cNvSpPr>
                      <a:spLocks/>
                    </p:cNvSpPr>
                    <p:nvPr/>
                  </p:nvSpPr>
                  <p:spPr bwMode="auto">
                    <a:xfrm>
                      <a:off x="763" y="3827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"/>
                        <a:gd name="T16" fmla="*/ 0 h 1"/>
                        <a:gd name="T17" fmla="*/ 1 w 1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" h="1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3" name="Freeform 4152"/>
                    <p:cNvSpPr>
                      <a:spLocks/>
                    </p:cNvSpPr>
                    <p:nvPr/>
                  </p:nvSpPr>
                  <p:spPr bwMode="auto">
                    <a:xfrm>
                      <a:off x="764" y="382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0 h 4"/>
                        <a:gd name="T2" fmla="*/ 2 w 3"/>
                        <a:gd name="T3" fmla="*/ 0 h 4"/>
                        <a:gd name="T4" fmla="*/ 2 w 3"/>
                        <a:gd name="T5" fmla="*/ 3 h 4"/>
                        <a:gd name="T6" fmla="*/ 3 w 3"/>
                        <a:gd name="T7" fmla="*/ 3 h 4"/>
                        <a:gd name="T8" fmla="*/ 3 w 3"/>
                        <a:gd name="T9" fmla="*/ 3 h 4"/>
                        <a:gd name="T10" fmla="*/ 2 w 3"/>
                        <a:gd name="T11" fmla="*/ 3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3 h 4"/>
                        <a:gd name="T18" fmla="*/ 0 w 3"/>
                        <a:gd name="T19" fmla="*/ 3 h 4"/>
                        <a:gd name="T20" fmla="*/ 2 w 3"/>
                        <a:gd name="T21" fmla="*/ 0 h 4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4"/>
                        <a:gd name="T35" fmla="*/ 3 w 3"/>
                        <a:gd name="T36" fmla="*/ 4 h 4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4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4" name="Freeform 4153"/>
                    <p:cNvSpPr>
                      <a:spLocks/>
                    </p:cNvSpPr>
                    <p:nvPr/>
                  </p:nvSpPr>
                  <p:spPr bwMode="auto">
                    <a:xfrm>
                      <a:off x="765" y="3825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5" name="Freeform 4154"/>
                    <p:cNvSpPr>
                      <a:spLocks/>
                    </p:cNvSpPr>
                    <p:nvPr/>
                  </p:nvSpPr>
                  <p:spPr bwMode="auto">
                    <a:xfrm>
                      <a:off x="767" y="3824"/>
                      <a:ext cx="3" cy="4"/>
                    </a:xfrm>
                    <a:custGeom>
                      <a:avLst/>
                      <a:gdLst>
                        <a:gd name="T0" fmla="*/ 2 w 3"/>
                        <a:gd name="T1" fmla="*/ 4 h 4"/>
                        <a:gd name="T2" fmla="*/ 0 w 3"/>
                        <a:gd name="T3" fmla="*/ 4 h 4"/>
                        <a:gd name="T4" fmla="*/ 2 w 3"/>
                        <a:gd name="T5" fmla="*/ 2 h 4"/>
                        <a:gd name="T6" fmla="*/ 2 w 3"/>
                        <a:gd name="T7" fmla="*/ 2 h 4"/>
                        <a:gd name="T8" fmla="*/ 2 w 3"/>
                        <a:gd name="T9" fmla="*/ 2 h 4"/>
                        <a:gd name="T10" fmla="*/ 2 w 3"/>
                        <a:gd name="T11" fmla="*/ 2 h 4"/>
                        <a:gd name="T12" fmla="*/ 0 w 3"/>
                        <a:gd name="T13" fmla="*/ 2 h 4"/>
                        <a:gd name="T14" fmla="*/ 0 w 3"/>
                        <a:gd name="T15" fmla="*/ 2 h 4"/>
                        <a:gd name="T16" fmla="*/ 0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0 w 3"/>
                        <a:gd name="T23" fmla="*/ 0 h 4"/>
                        <a:gd name="T24" fmla="*/ 2 w 3"/>
                        <a:gd name="T25" fmla="*/ 0 h 4"/>
                        <a:gd name="T26" fmla="*/ 2 w 3"/>
                        <a:gd name="T27" fmla="*/ 0 h 4"/>
                        <a:gd name="T28" fmla="*/ 2 w 3"/>
                        <a:gd name="T29" fmla="*/ 0 h 4"/>
                        <a:gd name="T30" fmla="*/ 2 w 3"/>
                        <a:gd name="T31" fmla="*/ 0 h 4"/>
                        <a:gd name="T32" fmla="*/ 3 w 3"/>
                        <a:gd name="T33" fmla="*/ 0 h 4"/>
                        <a:gd name="T34" fmla="*/ 3 w 3"/>
                        <a:gd name="T35" fmla="*/ 0 h 4"/>
                        <a:gd name="T36" fmla="*/ 3 w 3"/>
                        <a:gd name="T37" fmla="*/ 1 h 4"/>
                        <a:gd name="T38" fmla="*/ 3 w 3"/>
                        <a:gd name="T39" fmla="*/ 1 h 4"/>
                        <a:gd name="T40" fmla="*/ 3 w 3"/>
                        <a:gd name="T41" fmla="*/ 1 h 4"/>
                        <a:gd name="T42" fmla="*/ 3 w 3"/>
                        <a:gd name="T43" fmla="*/ 1 h 4"/>
                        <a:gd name="T44" fmla="*/ 3 w 3"/>
                        <a:gd name="T45" fmla="*/ 2 h 4"/>
                        <a:gd name="T46" fmla="*/ 3 w 3"/>
                        <a:gd name="T47" fmla="*/ 2 h 4"/>
                        <a:gd name="T48" fmla="*/ 3 w 3"/>
                        <a:gd name="T49" fmla="*/ 2 h 4"/>
                        <a:gd name="T50" fmla="*/ 2 w 3"/>
                        <a:gd name="T51" fmla="*/ 4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2" y="4"/>
                          </a:move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6" name="Freeform 4155"/>
                    <p:cNvSpPr>
                      <a:spLocks/>
                    </p:cNvSpPr>
                    <p:nvPr/>
                  </p:nvSpPr>
                  <p:spPr bwMode="auto">
                    <a:xfrm>
                      <a:off x="767" y="3824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2 h 2"/>
                        <a:gd name="T2" fmla="*/ 2 w 3"/>
                        <a:gd name="T3" fmla="*/ 2 h 2"/>
                        <a:gd name="T4" fmla="*/ 3 w 3"/>
                        <a:gd name="T5" fmla="*/ 2 h 2"/>
                        <a:gd name="T6" fmla="*/ 3 w 3"/>
                        <a:gd name="T7" fmla="*/ 1 h 2"/>
                        <a:gd name="T8" fmla="*/ 3 w 3"/>
                        <a:gd name="T9" fmla="*/ 1 h 2"/>
                        <a:gd name="T10" fmla="*/ 3 w 3"/>
                        <a:gd name="T11" fmla="*/ 1 h 2"/>
                        <a:gd name="T12" fmla="*/ 3 w 3"/>
                        <a:gd name="T13" fmla="*/ 1 h 2"/>
                        <a:gd name="T14" fmla="*/ 2 w 3"/>
                        <a:gd name="T15" fmla="*/ 1 h 2"/>
                        <a:gd name="T16" fmla="*/ 2 w 3"/>
                        <a:gd name="T17" fmla="*/ 0 h 2"/>
                        <a:gd name="T18" fmla="*/ 2 w 3"/>
                        <a:gd name="T19" fmla="*/ 1 h 2"/>
                        <a:gd name="T20" fmla="*/ 2 w 3"/>
                        <a:gd name="T21" fmla="*/ 1 h 2"/>
                        <a:gd name="T22" fmla="*/ 0 w 3"/>
                        <a:gd name="T23" fmla="*/ 1 h 2"/>
                        <a:gd name="T24" fmla="*/ 0 w 3"/>
                        <a:gd name="T25" fmla="*/ 1 h 2"/>
                        <a:gd name="T26" fmla="*/ 0 w 3"/>
                        <a:gd name="T27" fmla="*/ 1 h 2"/>
                        <a:gd name="T28" fmla="*/ 2 w 3"/>
                        <a:gd name="T29" fmla="*/ 2 h 2"/>
                        <a:gd name="T30" fmla="*/ 2 w 3"/>
                        <a:gd name="T31" fmla="*/ 2 h 2"/>
                        <a:gd name="T32" fmla="*/ 2 w 3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2"/>
                          </a:move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7" name="Freeform 4156"/>
                    <p:cNvSpPr>
                      <a:spLocks/>
                    </p:cNvSpPr>
                    <p:nvPr/>
                  </p:nvSpPr>
                  <p:spPr bwMode="auto">
                    <a:xfrm>
                      <a:off x="782" y="383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0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8" name="Freeform 4157"/>
                    <p:cNvSpPr>
                      <a:spLocks/>
                    </p:cNvSpPr>
                    <p:nvPr/>
                  </p:nvSpPr>
                  <p:spPr bwMode="auto">
                    <a:xfrm>
                      <a:off x="786" y="383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1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2 h 3"/>
                        <a:gd name="T40" fmla="*/ 0 w 2"/>
                        <a:gd name="T41" fmla="*/ 2 h 3"/>
                        <a:gd name="T42" fmla="*/ 0 w 2"/>
                        <a:gd name="T43" fmla="*/ 2 h 3"/>
                        <a:gd name="T44" fmla="*/ 0 w 2"/>
                        <a:gd name="T45" fmla="*/ 3 h 3"/>
                        <a:gd name="T46" fmla="*/ 1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2 w 2"/>
                        <a:gd name="T57" fmla="*/ 3 h 3"/>
                        <a:gd name="T58" fmla="*/ 2 w 2"/>
                        <a:gd name="T59" fmla="*/ 2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2 w 2"/>
                        <a:gd name="T65" fmla="*/ 1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0 w 2"/>
                        <a:gd name="T73" fmla="*/ 1 h 3"/>
                        <a:gd name="T74" fmla="*/ 1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099" name="Freeform 415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89" y="3830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2 h 3"/>
                        <a:gd name="T12" fmla="*/ 3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2 h 3"/>
                        <a:gd name="T18" fmla="*/ 0 w 3"/>
                        <a:gd name="T19" fmla="*/ 2 h 3"/>
                        <a:gd name="T20" fmla="*/ 3 w 3"/>
                        <a:gd name="T21" fmla="*/ 0 h 3"/>
                        <a:gd name="T22" fmla="*/ 1 w 3"/>
                        <a:gd name="T23" fmla="*/ 2 h 3"/>
                        <a:gd name="T24" fmla="*/ 1 w 3"/>
                        <a:gd name="T25" fmla="*/ 1 h 3"/>
                        <a:gd name="T26" fmla="*/ 0 w 3"/>
                        <a:gd name="T27" fmla="*/ 2 h 3"/>
                        <a:gd name="T28" fmla="*/ 1 w 3"/>
                        <a:gd name="T29" fmla="*/ 2 h 3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3"/>
                        <a:gd name="T47" fmla="*/ 3 w 3"/>
                        <a:gd name="T48" fmla="*/ 3 h 3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  <a:moveTo>
                            <a:pt x="1" y="2"/>
                          </a:moveTo>
                          <a:lnTo>
                            <a:pt x="1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0" name="Freeform 4159"/>
                    <p:cNvSpPr>
                      <a:spLocks/>
                    </p:cNvSpPr>
                    <p:nvPr/>
                  </p:nvSpPr>
                  <p:spPr bwMode="auto">
                    <a:xfrm>
                      <a:off x="782" y="3830"/>
                      <a:ext cx="4" cy="3"/>
                    </a:xfrm>
                    <a:custGeom>
                      <a:avLst/>
                      <a:gdLst>
                        <a:gd name="T0" fmla="*/ 0 w 4"/>
                        <a:gd name="T1" fmla="*/ 0 h 3"/>
                        <a:gd name="T2" fmla="*/ 4 w 4"/>
                        <a:gd name="T3" fmla="*/ 0 h 3"/>
                        <a:gd name="T4" fmla="*/ 1 w 4"/>
                        <a:gd name="T5" fmla="*/ 3 h 3"/>
                        <a:gd name="T6" fmla="*/ 0 w 4"/>
                        <a:gd name="T7" fmla="*/ 3 h 3"/>
                        <a:gd name="T8" fmla="*/ 2 w 4"/>
                        <a:gd name="T9" fmla="*/ 0 h 3"/>
                        <a:gd name="T10" fmla="*/ 0 w 4"/>
                        <a:gd name="T11" fmla="*/ 0 h 3"/>
                        <a:gd name="T12" fmla="*/ 0 w 4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4"/>
                        <a:gd name="T22" fmla="*/ 0 h 3"/>
                        <a:gd name="T23" fmla="*/ 4 w 4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4" h="3">
                          <a:moveTo>
                            <a:pt x="0" y="0"/>
                          </a:moveTo>
                          <a:lnTo>
                            <a:pt x="4" y="0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1" name="Freeform 4160"/>
                    <p:cNvSpPr>
                      <a:spLocks/>
                    </p:cNvSpPr>
                    <p:nvPr/>
                  </p:nvSpPr>
                  <p:spPr bwMode="auto">
                    <a:xfrm>
                      <a:off x="786" y="3830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1 h 3"/>
                        <a:gd name="T8" fmla="*/ 1 w 2"/>
                        <a:gd name="T9" fmla="*/ 1 h 3"/>
                        <a:gd name="T10" fmla="*/ 1 w 2"/>
                        <a:gd name="T11" fmla="*/ 1 h 3"/>
                        <a:gd name="T12" fmla="*/ 2 w 2"/>
                        <a:gd name="T13" fmla="*/ 1 h 3"/>
                        <a:gd name="T14" fmla="*/ 2 w 2"/>
                        <a:gd name="T15" fmla="*/ 1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2 h 3"/>
                        <a:gd name="T22" fmla="*/ 2 w 2"/>
                        <a:gd name="T23" fmla="*/ 3 h 3"/>
                        <a:gd name="T24" fmla="*/ 2 w 2"/>
                        <a:gd name="T25" fmla="*/ 3 h 3"/>
                        <a:gd name="T26" fmla="*/ 2 w 2"/>
                        <a:gd name="T27" fmla="*/ 3 h 3"/>
                        <a:gd name="T28" fmla="*/ 1 w 2"/>
                        <a:gd name="T29" fmla="*/ 3 h 3"/>
                        <a:gd name="T30" fmla="*/ 1 w 2"/>
                        <a:gd name="T31" fmla="*/ 3 h 3"/>
                        <a:gd name="T32" fmla="*/ 1 w 2"/>
                        <a:gd name="T33" fmla="*/ 3 h 3"/>
                        <a:gd name="T34" fmla="*/ 0 w 2"/>
                        <a:gd name="T35" fmla="*/ 3 h 3"/>
                        <a:gd name="T36" fmla="*/ 0 w 2"/>
                        <a:gd name="T37" fmla="*/ 3 h 3"/>
                        <a:gd name="T38" fmla="*/ 0 w 2"/>
                        <a:gd name="T39" fmla="*/ 2 h 3"/>
                        <a:gd name="T40" fmla="*/ 0 w 2"/>
                        <a:gd name="T41" fmla="*/ 2 h 3"/>
                        <a:gd name="T42" fmla="*/ 0 w 2"/>
                        <a:gd name="T43" fmla="*/ 2 h 3"/>
                        <a:gd name="T44" fmla="*/ 0 w 2"/>
                        <a:gd name="T45" fmla="*/ 3 h 3"/>
                        <a:gd name="T46" fmla="*/ 1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2 w 2"/>
                        <a:gd name="T57" fmla="*/ 3 h 3"/>
                        <a:gd name="T58" fmla="*/ 2 w 2"/>
                        <a:gd name="T59" fmla="*/ 2 h 3"/>
                        <a:gd name="T60" fmla="*/ 2 w 2"/>
                        <a:gd name="T61" fmla="*/ 2 h 3"/>
                        <a:gd name="T62" fmla="*/ 2 w 2"/>
                        <a:gd name="T63" fmla="*/ 2 h 3"/>
                        <a:gd name="T64" fmla="*/ 2 w 2"/>
                        <a:gd name="T65" fmla="*/ 1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0 w 2"/>
                        <a:gd name="T73" fmla="*/ 1 h 3"/>
                        <a:gd name="T74" fmla="*/ 1 w 2"/>
                        <a:gd name="T75" fmla="*/ 0 h 3"/>
                        <a:gd name="T76" fmla="*/ 2 w 2"/>
                        <a:gd name="T77" fmla="*/ 0 h 3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3"/>
                        <a:gd name="T119" fmla="*/ 2 w 2"/>
                        <a:gd name="T120" fmla="*/ 3 h 3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2" name="Freeform 4161"/>
                    <p:cNvSpPr>
                      <a:spLocks/>
                    </p:cNvSpPr>
                    <p:nvPr/>
                  </p:nvSpPr>
                  <p:spPr bwMode="auto">
                    <a:xfrm>
                      <a:off x="789" y="3830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0 h 3"/>
                        <a:gd name="T4" fmla="*/ 3 w 3"/>
                        <a:gd name="T5" fmla="*/ 2 h 3"/>
                        <a:gd name="T6" fmla="*/ 3 w 3"/>
                        <a:gd name="T7" fmla="*/ 2 h 3"/>
                        <a:gd name="T8" fmla="*/ 3 w 3"/>
                        <a:gd name="T9" fmla="*/ 2 h 3"/>
                        <a:gd name="T10" fmla="*/ 3 w 3"/>
                        <a:gd name="T11" fmla="*/ 2 h 3"/>
                        <a:gd name="T12" fmla="*/ 3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2 h 3"/>
                        <a:gd name="T18" fmla="*/ 0 w 3"/>
                        <a:gd name="T19" fmla="*/ 2 h 3"/>
                        <a:gd name="T20" fmla="*/ 3 w 3"/>
                        <a:gd name="T21" fmla="*/ 0 h 3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3"/>
                        <a:gd name="T35" fmla="*/ 3 w 3"/>
                        <a:gd name="T36" fmla="*/ 3 h 3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3" name="Freeform 4162"/>
                    <p:cNvSpPr>
                      <a:spLocks/>
                    </p:cNvSpPr>
                    <p:nvPr/>
                  </p:nvSpPr>
                  <p:spPr bwMode="auto">
                    <a:xfrm>
                      <a:off x="789" y="3831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1 h 1"/>
                        <a:gd name="T2" fmla="*/ 1 w 1"/>
                        <a:gd name="T3" fmla="*/ 0 h 1"/>
                        <a:gd name="T4" fmla="*/ 0 w 1"/>
                        <a:gd name="T5" fmla="*/ 1 h 1"/>
                        <a:gd name="T6" fmla="*/ 1 w 1"/>
                        <a:gd name="T7" fmla="*/ 1 h 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1"/>
                        <a:gd name="T14" fmla="*/ 1 w 1"/>
                        <a:gd name="T15" fmla="*/ 1 h 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1">
                          <a:moveTo>
                            <a:pt x="1" y="1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4" name="Freeform 4163"/>
                    <p:cNvSpPr>
                      <a:spLocks/>
                    </p:cNvSpPr>
                    <p:nvPr/>
                  </p:nvSpPr>
                  <p:spPr bwMode="auto">
                    <a:xfrm>
                      <a:off x="849" y="383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5" name="Freeform 4164"/>
                    <p:cNvSpPr>
                      <a:spLocks/>
                    </p:cNvSpPr>
                    <p:nvPr/>
                  </p:nvSpPr>
                  <p:spPr bwMode="auto">
                    <a:xfrm>
                      <a:off x="851" y="3832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2 h 5"/>
                        <a:gd name="T12" fmla="*/ 3 w 4"/>
                        <a:gd name="T13" fmla="*/ 2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4 w 4"/>
                        <a:gd name="T19" fmla="*/ 4 h 5"/>
                        <a:gd name="T20" fmla="*/ 3 w 4"/>
                        <a:gd name="T21" fmla="*/ 4 h 5"/>
                        <a:gd name="T22" fmla="*/ 3 w 4"/>
                        <a:gd name="T23" fmla="*/ 4 h 5"/>
                        <a:gd name="T24" fmla="*/ 3 w 4"/>
                        <a:gd name="T25" fmla="*/ 5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1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5 h 5"/>
                        <a:gd name="T52" fmla="*/ 1 w 4"/>
                        <a:gd name="T53" fmla="*/ 5 h 5"/>
                        <a:gd name="T54" fmla="*/ 3 w 4"/>
                        <a:gd name="T55" fmla="*/ 5 h 5"/>
                        <a:gd name="T56" fmla="*/ 3 w 4"/>
                        <a:gd name="T57" fmla="*/ 4 h 5"/>
                        <a:gd name="T58" fmla="*/ 3 w 4"/>
                        <a:gd name="T59" fmla="*/ 4 h 5"/>
                        <a:gd name="T60" fmla="*/ 3 w 4"/>
                        <a:gd name="T61" fmla="*/ 4 h 5"/>
                        <a:gd name="T62" fmla="*/ 3 w 4"/>
                        <a:gd name="T63" fmla="*/ 2 h 5"/>
                        <a:gd name="T64" fmla="*/ 3 w 4"/>
                        <a:gd name="T65" fmla="*/ 2 h 5"/>
                        <a:gd name="T66" fmla="*/ 3 w 4"/>
                        <a:gd name="T67" fmla="*/ 2 h 5"/>
                        <a:gd name="T68" fmla="*/ 1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3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6" name="Freeform 4165"/>
                    <p:cNvSpPr>
                      <a:spLocks/>
                    </p:cNvSpPr>
                    <p:nvPr/>
                  </p:nvSpPr>
                  <p:spPr bwMode="auto">
                    <a:xfrm>
                      <a:off x="855" y="383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1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5 h 5"/>
                        <a:gd name="T52" fmla="*/ 1 w 2"/>
                        <a:gd name="T53" fmla="*/ 5 h 5"/>
                        <a:gd name="T54" fmla="*/ 1 w 2"/>
                        <a:gd name="T55" fmla="*/ 5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7" name="Freeform 4166"/>
                    <p:cNvSpPr>
                      <a:spLocks/>
                    </p:cNvSpPr>
                    <p:nvPr/>
                  </p:nvSpPr>
                  <p:spPr bwMode="auto">
                    <a:xfrm>
                      <a:off x="849" y="3832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1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8" name="Freeform 4167"/>
                    <p:cNvSpPr>
                      <a:spLocks/>
                    </p:cNvSpPr>
                    <p:nvPr/>
                  </p:nvSpPr>
                  <p:spPr bwMode="auto">
                    <a:xfrm>
                      <a:off x="851" y="3832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0 h 5"/>
                        <a:gd name="T2" fmla="*/ 3 w 4"/>
                        <a:gd name="T3" fmla="*/ 1 h 5"/>
                        <a:gd name="T4" fmla="*/ 1 w 4"/>
                        <a:gd name="T5" fmla="*/ 1 h 5"/>
                        <a:gd name="T6" fmla="*/ 1 w 4"/>
                        <a:gd name="T7" fmla="*/ 2 h 5"/>
                        <a:gd name="T8" fmla="*/ 1 w 4"/>
                        <a:gd name="T9" fmla="*/ 2 h 5"/>
                        <a:gd name="T10" fmla="*/ 1 w 4"/>
                        <a:gd name="T11" fmla="*/ 2 h 5"/>
                        <a:gd name="T12" fmla="*/ 3 w 4"/>
                        <a:gd name="T13" fmla="*/ 2 h 5"/>
                        <a:gd name="T14" fmla="*/ 3 w 4"/>
                        <a:gd name="T15" fmla="*/ 2 h 5"/>
                        <a:gd name="T16" fmla="*/ 3 w 4"/>
                        <a:gd name="T17" fmla="*/ 2 h 5"/>
                        <a:gd name="T18" fmla="*/ 4 w 4"/>
                        <a:gd name="T19" fmla="*/ 4 h 5"/>
                        <a:gd name="T20" fmla="*/ 3 w 4"/>
                        <a:gd name="T21" fmla="*/ 4 h 5"/>
                        <a:gd name="T22" fmla="*/ 3 w 4"/>
                        <a:gd name="T23" fmla="*/ 4 h 5"/>
                        <a:gd name="T24" fmla="*/ 3 w 4"/>
                        <a:gd name="T25" fmla="*/ 5 h 5"/>
                        <a:gd name="T26" fmla="*/ 3 w 4"/>
                        <a:gd name="T27" fmla="*/ 5 h 5"/>
                        <a:gd name="T28" fmla="*/ 3 w 4"/>
                        <a:gd name="T29" fmla="*/ 5 h 5"/>
                        <a:gd name="T30" fmla="*/ 1 w 4"/>
                        <a:gd name="T31" fmla="*/ 5 h 5"/>
                        <a:gd name="T32" fmla="*/ 1 w 4"/>
                        <a:gd name="T33" fmla="*/ 5 h 5"/>
                        <a:gd name="T34" fmla="*/ 1 w 4"/>
                        <a:gd name="T35" fmla="*/ 5 h 5"/>
                        <a:gd name="T36" fmla="*/ 0 w 4"/>
                        <a:gd name="T37" fmla="*/ 4 h 5"/>
                        <a:gd name="T38" fmla="*/ 0 w 4"/>
                        <a:gd name="T39" fmla="*/ 4 h 5"/>
                        <a:gd name="T40" fmla="*/ 1 w 4"/>
                        <a:gd name="T41" fmla="*/ 4 h 5"/>
                        <a:gd name="T42" fmla="*/ 1 w 4"/>
                        <a:gd name="T43" fmla="*/ 4 h 5"/>
                        <a:gd name="T44" fmla="*/ 1 w 4"/>
                        <a:gd name="T45" fmla="*/ 4 h 5"/>
                        <a:gd name="T46" fmla="*/ 1 w 4"/>
                        <a:gd name="T47" fmla="*/ 4 h 5"/>
                        <a:gd name="T48" fmla="*/ 1 w 4"/>
                        <a:gd name="T49" fmla="*/ 4 h 5"/>
                        <a:gd name="T50" fmla="*/ 1 w 4"/>
                        <a:gd name="T51" fmla="*/ 5 h 5"/>
                        <a:gd name="T52" fmla="*/ 1 w 4"/>
                        <a:gd name="T53" fmla="*/ 5 h 5"/>
                        <a:gd name="T54" fmla="*/ 3 w 4"/>
                        <a:gd name="T55" fmla="*/ 5 h 5"/>
                        <a:gd name="T56" fmla="*/ 3 w 4"/>
                        <a:gd name="T57" fmla="*/ 4 h 5"/>
                        <a:gd name="T58" fmla="*/ 3 w 4"/>
                        <a:gd name="T59" fmla="*/ 4 h 5"/>
                        <a:gd name="T60" fmla="*/ 3 w 4"/>
                        <a:gd name="T61" fmla="*/ 4 h 5"/>
                        <a:gd name="T62" fmla="*/ 3 w 4"/>
                        <a:gd name="T63" fmla="*/ 2 h 5"/>
                        <a:gd name="T64" fmla="*/ 3 w 4"/>
                        <a:gd name="T65" fmla="*/ 2 h 5"/>
                        <a:gd name="T66" fmla="*/ 3 w 4"/>
                        <a:gd name="T67" fmla="*/ 2 h 5"/>
                        <a:gd name="T68" fmla="*/ 1 w 4"/>
                        <a:gd name="T69" fmla="*/ 2 h 5"/>
                        <a:gd name="T70" fmla="*/ 1 w 4"/>
                        <a:gd name="T71" fmla="*/ 2 h 5"/>
                        <a:gd name="T72" fmla="*/ 1 w 4"/>
                        <a:gd name="T73" fmla="*/ 2 h 5"/>
                        <a:gd name="T74" fmla="*/ 1 w 4"/>
                        <a:gd name="T75" fmla="*/ 0 h 5"/>
                        <a:gd name="T76" fmla="*/ 3 w 4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4"/>
                        <a:gd name="T118" fmla="*/ 0 h 5"/>
                        <a:gd name="T119" fmla="*/ 4 w 4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4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09" name="Freeform 4168"/>
                    <p:cNvSpPr>
                      <a:spLocks/>
                    </p:cNvSpPr>
                    <p:nvPr/>
                  </p:nvSpPr>
                  <p:spPr bwMode="auto">
                    <a:xfrm>
                      <a:off x="855" y="383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1 h 5"/>
                        <a:gd name="T4" fmla="*/ 1 w 2"/>
                        <a:gd name="T5" fmla="*/ 1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2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2 w 2"/>
                        <a:gd name="T23" fmla="*/ 4 h 5"/>
                        <a:gd name="T24" fmla="*/ 2 w 2"/>
                        <a:gd name="T25" fmla="*/ 5 h 5"/>
                        <a:gd name="T26" fmla="*/ 2 w 2"/>
                        <a:gd name="T27" fmla="*/ 5 h 5"/>
                        <a:gd name="T28" fmla="*/ 1 w 2"/>
                        <a:gd name="T29" fmla="*/ 5 h 5"/>
                        <a:gd name="T30" fmla="*/ 1 w 2"/>
                        <a:gd name="T31" fmla="*/ 5 h 5"/>
                        <a:gd name="T32" fmla="*/ 1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1 w 2"/>
                        <a:gd name="T47" fmla="*/ 4 h 5"/>
                        <a:gd name="T48" fmla="*/ 1 w 2"/>
                        <a:gd name="T49" fmla="*/ 4 h 5"/>
                        <a:gd name="T50" fmla="*/ 1 w 2"/>
                        <a:gd name="T51" fmla="*/ 5 h 5"/>
                        <a:gd name="T52" fmla="*/ 1 w 2"/>
                        <a:gd name="T53" fmla="*/ 5 h 5"/>
                        <a:gd name="T54" fmla="*/ 1 w 2"/>
                        <a:gd name="T55" fmla="*/ 5 h 5"/>
                        <a:gd name="T56" fmla="*/ 2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4 h 5"/>
                        <a:gd name="T62" fmla="*/ 2 w 2"/>
                        <a:gd name="T63" fmla="*/ 2 h 5"/>
                        <a:gd name="T64" fmla="*/ 2 w 2"/>
                        <a:gd name="T65" fmla="*/ 2 h 5"/>
                        <a:gd name="T66" fmla="*/ 1 w 2"/>
                        <a:gd name="T67" fmla="*/ 2 h 5"/>
                        <a:gd name="T68" fmla="*/ 1 w 2"/>
                        <a:gd name="T69" fmla="*/ 2 h 5"/>
                        <a:gd name="T70" fmla="*/ 1 w 2"/>
                        <a:gd name="T71" fmla="*/ 2 h 5"/>
                        <a:gd name="T72" fmla="*/ 0 w 2"/>
                        <a:gd name="T73" fmla="*/ 2 h 5"/>
                        <a:gd name="T74" fmla="*/ 1 w 2"/>
                        <a:gd name="T75" fmla="*/ 0 h 5"/>
                        <a:gd name="T76" fmla="*/ 2 w 2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2"/>
                        <a:gd name="T118" fmla="*/ 0 h 5"/>
                        <a:gd name="T119" fmla="*/ 2 w 2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0" name="Freeform 4169"/>
                    <p:cNvSpPr>
                      <a:spLocks/>
                    </p:cNvSpPr>
                    <p:nvPr/>
                  </p:nvSpPr>
                  <p:spPr bwMode="auto">
                    <a:xfrm>
                      <a:off x="916" y="38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1" name="Freeform 4170"/>
                    <p:cNvSpPr>
                      <a:spLocks/>
                    </p:cNvSpPr>
                    <p:nvPr/>
                  </p:nvSpPr>
                  <p:spPr bwMode="auto">
                    <a:xfrm>
                      <a:off x="919" y="38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0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5 h 5"/>
                        <a:gd name="T48" fmla="*/ 0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1 w 3"/>
                        <a:gd name="T55" fmla="*/ 5 h 5"/>
                        <a:gd name="T56" fmla="*/ 1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3 h 5"/>
                        <a:gd name="T64" fmla="*/ 1 w 3"/>
                        <a:gd name="T65" fmla="*/ 3 h 5"/>
                        <a:gd name="T66" fmla="*/ 1 w 3"/>
                        <a:gd name="T67" fmla="*/ 3 h 5"/>
                        <a:gd name="T68" fmla="*/ 1 w 3"/>
                        <a:gd name="T69" fmla="*/ 3 h 5"/>
                        <a:gd name="T70" fmla="*/ 0 w 3"/>
                        <a:gd name="T71" fmla="*/ 3 h 5"/>
                        <a:gd name="T72" fmla="*/ 0 w 3"/>
                        <a:gd name="T73" fmla="*/ 3 h 5"/>
                        <a:gd name="T74" fmla="*/ 0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2" name="Freeform 417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23" y="3827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1 w 2"/>
                        <a:gd name="T3" fmla="*/ 1 h 5"/>
                        <a:gd name="T4" fmla="*/ 0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1 w 2"/>
                        <a:gd name="T13" fmla="*/ 3 h 5"/>
                        <a:gd name="T14" fmla="*/ 2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1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0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1 w 2"/>
                        <a:gd name="T53" fmla="*/ 3 h 5"/>
                        <a:gd name="T54" fmla="*/ 0 w 2"/>
                        <a:gd name="T55" fmla="*/ 3 h 5"/>
                        <a:gd name="T56" fmla="*/ 0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0 w 2"/>
                        <a:gd name="T65" fmla="*/ 4 h 5"/>
                        <a:gd name="T66" fmla="*/ 0 w 2"/>
                        <a:gd name="T67" fmla="*/ 5 h 5"/>
                        <a:gd name="T68" fmla="*/ 1 w 2"/>
                        <a:gd name="T69" fmla="*/ 5 h 5"/>
                        <a:gd name="T70" fmla="*/ 1 w 2"/>
                        <a:gd name="T71" fmla="*/ 5 h 5"/>
                        <a:gd name="T72" fmla="*/ 1 w 2"/>
                        <a:gd name="T73" fmla="*/ 4 h 5"/>
                        <a:gd name="T74" fmla="*/ 1 w 2"/>
                        <a:gd name="T75" fmla="*/ 4 h 5"/>
                        <a:gd name="T76" fmla="*/ 1 w 2"/>
                        <a:gd name="T77" fmla="*/ 4 h 5"/>
                        <a:gd name="T78" fmla="*/ 1 w 2"/>
                        <a:gd name="T79" fmla="*/ 4 h 5"/>
                        <a:gd name="T80" fmla="*/ 1 w 2"/>
                        <a:gd name="T81" fmla="*/ 3 h 5"/>
                        <a:gd name="T82" fmla="*/ 1 w 2"/>
                        <a:gd name="T83" fmla="*/ 3 h 5"/>
                        <a:gd name="T84" fmla="*/ 1 w 2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3" name="Freeform 4172"/>
                    <p:cNvSpPr>
                      <a:spLocks/>
                    </p:cNvSpPr>
                    <p:nvPr/>
                  </p:nvSpPr>
                  <p:spPr bwMode="auto">
                    <a:xfrm>
                      <a:off x="928" y="382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4" name="Freeform 4173"/>
                    <p:cNvSpPr>
                      <a:spLocks/>
                    </p:cNvSpPr>
                    <p:nvPr/>
                  </p:nvSpPr>
                  <p:spPr bwMode="auto">
                    <a:xfrm>
                      <a:off x="930" y="38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1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5" name="Rectangle 41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3" y="3830"/>
                      <a:ext cx="2" cy="1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6" name="Freeform 417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35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4 h 5"/>
                        <a:gd name="T4" fmla="*/ 2 w 2"/>
                        <a:gd name="T5" fmla="*/ 4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4 h 5"/>
                        <a:gd name="T12" fmla="*/ 0 w 2"/>
                        <a:gd name="T13" fmla="*/ 4 h 5"/>
                        <a:gd name="T14" fmla="*/ 0 w 2"/>
                        <a:gd name="T15" fmla="*/ 3 h 5"/>
                        <a:gd name="T16" fmla="*/ 0 w 2"/>
                        <a:gd name="T17" fmla="*/ 3 h 5"/>
                        <a:gd name="T18" fmla="*/ 0 w 2"/>
                        <a:gd name="T19" fmla="*/ 1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1 w 2"/>
                        <a:gd name="T25" fmla="*/ 0 h 5"/>
                        <a:gd name="T26" fmla="*/ 1 w 2"/>
                        <a:gd name="T27" fmla="*/ 0 h 5"/>
                        <a:gd name="T28" fmla="*/ 2 w 2"/>
                        <a:gd name="T29" fmla="*/ 1 h 5"/>
                        <a:gd name="T30" fmla="*/ 2 w 2"/>
                        <a:gd name="T31" fmla="*/ 1 h 5"/>
                        <a:gd name="T32" fmla="*/ 2 w 2"/>
                        <a:gd name="T33" fmla="*/ 3 h 5"/>
                        <a:gd name="T34" fmla="*/ 2 w 2"/>
                        <a:gd name="T35" fmla="*/ 3 h 5"/>
                        <a:gd name="T36" fmla="*/ 1 w 2"/>
                        <a:gd name="T37" fmla="*/ 1 h 5"/>
                        <a:gd name="T38" fmla="*/ 1 w 2"/>
                        <a:gd name="T39" fmla="*/ 1 h 5"/>
                        <a:gd name="T40" fmla="*/ 0 w 2"/>
                        <a:gd name="T41" fmla="*/ 1 h 5"/>
                        <a:gd name="T42" fmla="*/ 1 w 2"/>
                        <a:gd name="T43" fmla="*/ 3 h 5"/>
                        <a:gd name="T44" fmla="*/ 1 w 2"/>
                        <a:gd name="T45" fmla="*/ 3 h 5"/>
                        <a:gd name="T46" fmla="*/ 1 w 2"/>
                        <a:gd name="T47" fmla="*/ 3 h 5"/>
                        <a:gd name="T48" fmla="*/ 2 w 2"/>
                        <a:gd name="T49" fmla="*/ 3 h 5"/>
                        <a:gd name="T50" fmla="*/ 2 w 2"/>
                        <a:gd name="T51" fmla="*/ 1 h 5"/>
                        <a:gd name="T52" fmla="*/ 2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3 h 5"/>
                        <a:gd name="T58" fmla="*/ 0 w 2"/>
                        <a:gd name="T59" fmla="*/ 4 h 5"/>
                        <a:gd name="T60" fmla="*/ 0 w 2"/>
                        <a:gd name="T61" fmla="*/ 4 h 5"/>
                        <a:gd name="T62" fmla="*/ 0 w 2"/>
                        <a:gd name="T63" fmla="*/ 4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1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7" name="Freeform 4176"/>
                    <p:cNvSpPr>
                      <a:spLocks/>
                    </p:cNvSpPr>
                    <p:nvPr/>
                  </p:nvSpPr>
                  <p:spPr bwMode="auto">
                    <a:xfrm>
                      <a:off x="939" y="382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8" name="Freeform 417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1" y="38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0 h 4"/>
                        <a:gd name="T2" fmla="*/ 0 w 1"/>
                        <a:gd name="T3" fmla="*/ 0 h 4"/>
                        <a:gd name="T4" fmla="*/ 0 w 1"/>
                        <a:gd name="T5" fmla="*/ 0 h 4"/>
                        <a:gd name="T6" fmla="*/ 0 w 1"/>
                        <a:gd name="T7" fmla="*/ 0 h 4"/>
                        <a:gd name="T8" fmla="*/ 0 w 1"/>
                        <a:gd name="T9" fmla="*/ 2 h 4"/>
                        <a:gd name="T10" fmla="*/ 0 w 1"/>
                        <a:gd name="T11" fmla="*/ 2 h 4"/>
                        <a:gd name="T12" fmla="*/ 0 w 1"/>
                        <a:gd name="T13" fmla="*/ 2 h 4"/>
                        <a:gd name="T14" fmla="*/ 0 w 1"/>
                        <a:gd name="T15" fmla="*/ 2 h 4"/>
                        <a:gd name="T16" fmla="*/ 0 w 1"/>
                        <a:gd name="T17" fmla="*/ 2 h 4"/>
                        <a:gd name="T18" fmla="*/ 0 w 1"/>
                        <a:gd name="T19" fmla="*/ 2 h 4"/>
                        <a:gd name="T20" fmla="*/ 0 w 1"/>
                        <a:gd name="T21" fmla="*/ 2 h 4"/>
                        <a:gd name="T22" fmla="*/ 0 w 1"/>
                        <a:gd name="T23" fmla="*/ 2 h 4"/>
                        <a:gd name="T24" fmla="*/ 0 w 1"/>
                        <a:gd name="T25" fmla="*/ 2 h 4"/>
                        <a:gd name="T26" fmla="*/ 0 w 1"/>
                        <a:gd name="T27" fmla="*/ 0 h 4"/>
                        <a:gd name="T28" fmla="*/ 0 w 1"/>
                        <a:gd name="T29" fmla="*/ 0 h 4"/>
                        <a:gd name="T30" fmla="*/ 0 w 1"/>
                        <a:gd name="T31" fmla="*/ 0 h 4"/>
                        <a:gd name="T32" fmla="*/ 0 w 1"/>
                        <a:gd name="T33" fmla="*/ 0 h 4"/>
                        <a:gd name="T34" fmla="*/ 0 w 1"/>
                        <a:gd name="T35" fmla="*/ 3 h 4"/>
                        <a:gd name="T36" fmla="*/ 0 w 1"/>
                        <a:gd name="T37" fmla="*/ 3 h 4"/>
                        <a:gd name="T38" fmla="*/ 0 w 1"/>
                        <a:gd name="T39" fmla="*/ 3 h 4"/>
                        <a:gd name="T40" fmla="*/ 0 w 1"/>
                        <a:gd name="T41" fmla="*/ 4 h 4"/>
                        <a:gd name="T42" fmla="*/ 0 w 1"/>
                        <a:gd name="T43" fmla="*/ 4 h 4"/>
                        <a:gd name="T44" fmla="*/ 0 w 1"/>
                        <a:gd name="T45" fmla="*/ 4 h 4"/>
                        <a:gd name="T46" fmla="*/ 0 w 1"/>
                        <a:gd name="T47" fmla="*/ 4 h 4"/>
                        <a:gd name="T48" fmla="*/ 0 w 1"/>
                        <a:gd name="T49" fmla="*/ 4 h 4"/>
                        <a:gd name="T50" fmla="*/ 0 w 1"/>
                        <a:gd name="T51" fmla="*/ 4 h 4"/>
                        <a:gd name="T52" fmla="*/ 0 w 1"/>
                        <a:gd name="T53" fmla="*/ 4 h 4"/>
                        <a:gd name="T54" fmla="*/ 0 w 1"/>
                        <a:gd name="T55" fmla="*/ 4 h 4"/>
                        <a:gd name="T56" fmla="*/ 0 w 1"/>
                        <a:gd name="T57" fmla="*/ 4 h 4"/>
                        <a:gd name="T58" fmla="*/ 0 w 1"/>
                        <a:gd name="T59" fmla="*/ 4 h 4"/>
                        <a:gd name="T60" fmla="*/ 0 w 1"/>
                        <a:gd name="T61" fmla="*/ 4 h 4"/>
                        <a:gd name="T62" fmla="*/ 0 w 1"/>
                        <a:gd name="T63" fmla="*/ 3 h 4"/>
                        <a:gd name="T64" fmla="*/ 0 w 1"/>
                        <a:gd name="T65" fmla="*/ 3 h 4"/>
                        <a:gd name="T66" fmla="*/ 0 w 1"/>
                        <a:gd name="T67" fmla="*/ 3 h 4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1"/>
                        <a:gd name="T103" fmla="*/ 0 h 4"/>
                        <a:gd name="T104" fmla="*/ 1 w 1"/>
                        <a:gd name="T105" fmla="*/ 4 h 4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1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19" name="Freeform 417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3" y="3827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5 h 5"/>
                        <a:gd name="T2" fmla="*/ 2 w 4"/>
                        <a:gd name="T3" fmla="*/ 5 h 5"/>
                        <a:gd name="T4" fmla="*/ 3 w 4"/>
                        <a:gd name="T5" fmla="*/ 3 h 5"/>
                        <a:gd name="T6" fmla="*/ 3 w 4"/>
                        <a:gd name="T7" fmla="*/ 3 h 5"/>
                        <a:gd name="T8" fmla="*/ 2 w 4"/>
                        <a:gd name="T9" fmla="*/ 3 h 5"/>
                        <a:gd name="T10" fmla="*/ 2 w 4"/>
                        <a:gd name="T11" fmla="*/ 3 h 5"/>
                        <a:gd name="T12" fmla="*/ 2 w 4"/>
                        <a:gd name="T13" fmla="*/ 3 h 5"/>
                        <a:gd name="T14" fmla="*/ 0 w 4"/>
                        <a:gd name="T15" fmla="*/ 3 h 5"/>
                        <a:gd name="T16" fmla="*/ 0 w 4"/>
                        <a:gd name="T17" fmla="*/ 1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2 w 4"/>
                        <a:gd name="T23" fmla="*/ 1 h 5"/>
                        <a:gd name="T24" fmla="*/ 2 w 4"/>
                        <a:gd name="T25" fmla="*/ 1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3 w 4"/>
                        <a:gd name="T31" fmla="*/ 0 h 5"/>
                        <a:gd name="T32" fmla="*/ 3 w 4"/>
                        <a:gd name="T33" fmla="*/ 1 h 5"/>
                        <a:gd name="T34" fmla="*/ 3 w 4"/>
                        <a:gd name="T35" fmla="*/ 1 h 5"/>
                        <a:gd name="T36" fmla="*/ 3 w 4"/>
                        <a:gd name="T37" fmla="*/ 1 h 5"/>
                        <a:gd name="T38" fmla="*/ 3 w 4"/>
                        <a:gd name="T39" fmla="*/ 1 h 5"/>
                        <a:gd name="T40" fmla="*/ 4 w 4"/>
                        <a:gd name="T41" fmla="*/ 1 h 5"/>
                        <a:gd name="T42" fmla="*/ 4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3 h 5"/>
                        <a:gd name="T50" fmla="*/ 2 w 4"/>
                        <a:gd name="T51" fmla="*/ 5 h 5"/>
                        <a:gd name="T52" fmla="*/ 2 w 4"/>
                        <a:gd name="T53" fmla="*/ 3 h 5"/>
                        <a:gd name="T54" fmla="*/ 3 w 4"/>
                        <a:gd name="T55" fmla="*/ 3 h 5"/>
                        <a:gd name="T56" fmla="*/ 3 w 4"/>
                        <a:gd name="T57" fmla="*/ 3 h 5"/>
                        <a:gd name="T58" fmla="*/ 3 w 4"/>
                        <a:gd name="T59" fmla="*/ 3 h 5"/>
                        <a:gd name="T60" fmla="*/ 3 w 4"/>
                        <a:gd name="T61" fmla="*/ 1 h 5"/>
                        <a:gd name="T62" fmla="*/ 3 w 4"/>
                        <a:gd name="T63" fmla="*/ 1 h 5"/>
                        <a:gd name="T64" fmla="*/ 3 w 4"/>
                        <a:gd name="T65" fmla="*/ 1 h 5"/>
                        <a:gd name="T66" fmla="*/ 3 w 4"/>
                        <a:gd name="T67" fmla="*/ 1 h 5"/>
                        <a:gd name="T68" fmla="*/ 2 w 4"/>
                        <a:gd name="T69" fmla="*/ 1 h 5"/>
                        <a:gd name="T70" fmla="*/ 2 w 4"/>
                        <a:gd name="T71" fmla="*/ 1 h 5"/>
                        <a:gd name="T72" fmla="*/ 2 w 4"/>
                        <a:gd name="T73" fmla="*/ 1 h 5"/>
                        <a:gd name="T74" fmla="*/ 2 w 4"/>
                        <a:gd name="T75" fmla="*/ 1 h 5"/>
                        <a:gd name="T76" fmla="*/ 2 w 4"/>
                        <a:gd name="T77" fmla="*/ 1 h 5"/>
                        <a:gd name="T78" fmla="*/ 2 w 4"/>
                        <a:gd name="T79" fmla="*/ 3 h 5"/>
                        <a:gd name="T80" fmla="*/ 2 w 4"/>
                        <a:gd name="T81" fmla="*/ 3 h 5"/>
                        <a:gd name="T82" fmla="*/ 2 w 4"/>
                        <a:gd name="T83" fmla="*/ 3 h 5"/>
                        <a:gd name="T84" fmla="*/ 2 w 4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5"/>
                        <a:gd name="T131" fmla="*/ 4 w 4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5">
                          <a:moveTo>
                            <a:pt x="2" y="5"/>
                          </a:moveTo>
                          <a:lnTo>
                            <a:pt x="2" y="5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  <a:close/>
                          <a:moveTo>
                            <a:pt x="2" y="3"/>
                          </a:move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0" name="Freeform 417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47" y="38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3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3 w 3"/>
                        <a:gd name="T23" fmla="*/ 4 h 5"/>
                        <a:gd name="T24" fmla="*/ 3 w 3"/>
                        <a:gd name="T25" fmla="*/ 1 h 5"/>
                        <a:gd name="T26" fmla="*/ 1 w 3"/>
                        <a:gd name="T27" fmla="*/ 4 h 5"/>
                        <a:gd name="T28" fmla="*/ 3 w 3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3"/>
                        <a:gd name="T46" fmla="*/ 0 h 5"/>
                        <a:gd name="T47" fmla="*/ 3 w 3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  <a:moveTo>
                            <a:pt x="3" y="4"/>
                          </a:moveTo>
                          <a:lnTo>
                            <a:pt x="3" y="1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1" name="Freeform 418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51" y="38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1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w 2"/>
                        <a:gd name="T51" fmla="*/ 3 h 5"/>
                        <a:gd name="T52" fmla="*/ 0 w 2"/>
                        <a:gd name="T53" fmla="*/ 4 h 5"/>
                        <a:gd name="T54" fmla="*/ 0 w 2"/>
                        <a:gd name="T55" fmla="*/ 4 h 5"/>
                        <a:gd name="T56" fmla="*/ 0 w 2"/>
                        <a:gd name="T57" fmla="*/ 4 h 5"/>
                        <a:gd name="T58" fmla="*/ 1 w 2"/>
                        <a:gd name="T59" fmla="*/ 5 h 5"/>
                        <a:gd name="T60" fmla="*/ 1 w 2"/>
                        <a:gd name="T61" fmla="*/ 5 h 5"/>
                        <a:gd name="T62" fmla="*/ 1 w 2"/>
                        <a:gd name="T63" fmla="*/ 5 h 5"/>
                        <a:gd name="T64" fmla="*/ 1 w 2"/>
                        <a:gd name="T65" fmla="*/ 5 h 5"/>
                        <a:gd name="T66" fmla="*/ 1 w 2"/>
                        <a:gd name="T67" fmla="*/ 5 h 5"/>
                        <a:gd name="T68" fmla="*/ 2 w 2"/>
                        <a:gd name="T69" fmla="*/ 4 h 5"/>
                        <a:gd name="T70" fmla="*/ 2 w 2"/>
                        <a:gd name="T71" fmla="*/ 4 h 5"/>
                        <a:gd name="T72" fmla="*/ 2 w 2"/>
                        <a:gd name="T73" fmla="*/ 4 h 5"/>
                        <a:gd name="T74" fmla="*/ 2 w 2"/>
                        <a:gd name="T75" fmla="*/ 3 h 5"/>
                        <a:gd name="T76" fmla="*/ 2 w 2"/>
                        <a:gd name="T77" fmla="*/ 3 h 5"/>
                        <a:gd name="T78" fmla="*/ 2 w 2"/>
                        <a:gd name="T79" fmla="*/ 1 h 5"/>
                        <a:gd name="T80" fmla="*/ 2 w 2"/>
                        <a:gd name="T81" fmla="*/ 1 h 5"/>
                        <a:gd name="T82" fmla="*/ 1 w 2"/>
                        <a:gd name="T83" fmla="*/ 1 h 5"/>
                        <a:gd name="T84" fmla="*/ 1 w 2"/>
                        <a:gd name="T85" fmla="*/ 1 h 5"/>
                        <a:gd name="T86" fmla="*/ 1 w 2"/>
                        <a:gd name="T87" fmla="*/ 1 h 5"/>
                        <a:gd name="T88" fmla="*/ 1 w 2"/>
                        <a:gd name="T89" fmla="*/ 1 h 5"/>
                        <a:gd name="T90" fmla="*/ 1 w 2"/>
                        <a:gd name="T91" fmla="*/ 1 h 5"/>
                        <a:gd name="T92" fmla="*/ 0 w 2"/>
                        <a:gd name="T93" fmla="*/ 1 h 5"/>
                        <a:gd name="T94" fmla="*/ 0 w 2"/>
                        <a:gd name="T95" fmla="*/ 1 h 5"/>
                        <a:gd name="T96" fmla="*/ 0 w 2"/>
                        <a:gd name="T97" fmla="*/ 3 h 5"/>
                        <a:gd name="T98" fmla="*/ 0 w 2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5"/>
                        <a:gd name="T152" fmla="*/ 2 w 2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2" name="Freeform 4181"/>
                    <p:cNvSpPr>
                      <a:spLocks/>
                    </p:cNvSpPr>
                    <p:nvPr/>
                  </p:nvSpPr>
                  <p:spPr bwMode="auto">
                    <a:xfrm>
                      <a:off x="954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3" name="Freeform 418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57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1 w 2"/>
                        <a:gd name="T23" fmla="*/ 4 h 5"/>
                        <a:gd name="T24" fmla="*/ 1 w 2"/>
                        <a:gd name="T25" fmla="*/ 1 h 5"/>
                        <a:gd name="T26" fmla="*/ 0 w 2"/>
                        <a:gd name="T27" fmla="*/ 4 h 5"/>
                        <a:gd name="T28" fmla="*/ 1 w 2"/>
                        <a:gd name="T29" fmla="*/ 4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  <a:moveTo>
                            <a:pt x="1" y="4"/>
                          </a:moveTo>
                          <a:lnTo>
                            <a:pt x="1" y="1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4" name="Freeform 418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60" y="3827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1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2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2 w 3"/>
                        <a:gd name="T51" fmla="*/ 0 h 5"/>
                        <a:gd name="T52" fmla="*/ 2 w 3"/>
                        <a:gd name="T53" fmla="*/ 3 h 5"/>
                        <a:gd name="T54" fmla="*/ 2 w 3"/>
                        <a:gd name="T55" fmla="*/ 3 h 5"/>
                        <a:gd name="T56" fmla="*/ 0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0 w 3"/>
                        <a:gd name="T65" fmla="*/ 4 h 5"/>
                        <a:gd name="T66" fmla="*/ 2 w 3"/>
                        <a:gd name="T67" fmla="*/ 5 h 5"/>
                        <a:gd name="T68" fmla="*/ 2 w 3"/>
                        <a:gd name="T69" fmla="*/ 5 h 5"/>
                        <a:gd name="T70" fmla="*/ 2 w 3"/>
                        <a:gd name="T71" fmla="*/ 5 h 5"/>
                        <a:gd name="T72" fmla="*/ 2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4 h 5"/>
                        <a:gd name="T78" fmla="*/ 3 w 3"/>
                        <a:gd name="T79" fmla="*/ 4 h 5"/>
                        <a:gd name="T80" fmla="*/ 2 w 3"/>
                        <a:gd name="T81" fmla="*/ 3 h 5"/>
                        <a:gd name="T82" fmla="*/ 2 w 3"/>
                        <a:gd name="T83" fmla="*/ 3 h 5"/>
                        <a:gd name="T84" fmla="*/ 2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5" name="Freeform 418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63" y="382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1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1 w 4"/>
                        <a:gd name="T51" fmla="*/ 3 h 5"/>
                        <a:gd name="T52" fmla="*/ 1 w 4"/>
                        <a:gd name="T53" fmla="*/ 4 h 5"/>
                        <a:gd name="T54" fmla="*/ 1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5 h 5"/>
                        <a:gd name="T60" fmla="*/ 1 w 4"/>
                        <a:gd name="T61" fmla="*/ 5 h 5"/>
                        <a:gd name="T62" fmla="*/ 2 w 4"/>
                        <a:gd name="T63" fmla="*/ 5 h 5"/>
                        <a:gd name="T64" fmla="*/ 2 w 4"/>
                        <a:gd name="T65" fmla="*/ 5 h 5"/>
                        <a:gd name="T66" fmla="*/ 2 w 4"/>
                        <a:gd name="T67" fmla="*/ 5 h 5"/>
                        <a:gd name="T68" fmla="*/ 2 w 4"/>
                        <a:gd name="T69" fmla="*/ 4 h 5"/>
                        <a:gd name="T70" fmla="*/ 2 w 4"/>
                        <a:gd name="T71" fmla="*/ 4 h 5"/>
                        <a:gd name="T72" fmla="*/ 2 w 4"/>
                        <a:gd name="T73" fmla="*/ 4 h 5"/>
                        <a:gd name="T74" fmla="*/ 2 w 4"/>
                        <a:gd name="T75" fmla="*/ 3 h 5"/>
                        <a:gd name="T76" fmla="*/ 2 w 4"/>
                        <a:gd name="T77" fmla="*/ 3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1 h 5"/>
                        <a:gd name="T86" fmla="*/ 2 w 4"/>
                        <a:gd name="T87" fmla="*/ 1 h 5"/>
                        <a:gd name="T88" fmla="*/ 1 w 4"/>
                        <a:gd name="T89" fmla="*/ 1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3 h 5"/>
                        <a:gd name="T98" fmla="*/ 1 w 4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6" name="Freeform 41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967" y="38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3 h 5"/>
                        <a:gd name="T24" fmla="*/ 3 w 3"/>
                        <a:gd name="T25" fmla="*/ 3 h 5"/>
                        <a:gd name="T26" fmla="*/ 2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w 3"/>
                        <a:gd name="T51" fmla="*/ 3 h 5"/>
                        <a:gd name="T52" fmla="*/ 0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5 h 5"/>
                        <a:gd name="T60" fmla="*/ 1 w 3"/>
                        <a:gd name="T61" fmla="*/ 5 h 5"/>
                        <a:gd name="T62" fmla="*/ 1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5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2 w 3"/>
                        <a:gd name="T75" fmla="*/ 3 h 5"/>
                        <a:gd name="T76" fmla="*/ 2 w 3"/>
                        <a:gd name="T77" fmla="*/ 3 h 5"/>
                        <a:gd name="T78" fmla="*/ 2 w 3"/>
                        <a:gd name="T79" fmla="*/ 1 h 5"/>
                        <a:gd name="T80" fmla="*/ 2 w 3"/>
                        <a:gd name="T81" fmla="*/ 1 h 5"/>
                        <a:gd name="T82" fmla="*/ 2 w 3"/>
                        <a:gd name="T83" fmla="*/ 1 h 5"/>
                        <a:gd name="T84" fmla="*/ 2 w 3"/>
                        <a:gd name="T85" fmla="*/ 1 h 5"/>
                        <a:gd name="T86" fmla="*/ 1 w 3"/>
                        <a:gd name="T87" fmla="*/ 1 h 5"/>
                        <a:gd name="T88" fmla="*/ 1 w 3"/>
                        <a:gd name="T89" fmla="*/ 1 h 5"/>
                        <a:gd name="T90" fmla="*/ 1 w 3"/>
                        <a:gd name="T91" fmla="*/ 1 h 5"/>
                        <a:gd name="T92" fmla="*/ 1 w 3"/>
                        <a:gd name="T93" fmla="*/ 1 h 5"/>
                        <a:gd name="T94" fmla="*/ 1 w 3"/>
                        <a:gd name="T95" fmla="*/ 1 h 5"/>
                        <a:gd name="T96" fmla="*/ 0 w 3"/>
                        <a:gd name="T97" fmla="*/ 3 h 5"/>
                        <a:gd name="T98" fmla="*/ 0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7" name="Freeform 4186"/>
                    <p:cNvSpPr>
                      <a:spLocks/>
                    </p:cNvSpPr>
                    <p:nvPr/>
                  </p:nvSpPr>
                  <p:spPr bwMode="auto">
                    <a:xfrm>
                      <a:off x="916" y="38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2 w 2"/>
                        <a:gd name="T3" fmla="*/ 0 h 5"/>
                        <a:gd name="T4" fmla="*/ 0 w 2"/>
                        <a:gd name="T5" fmla="*/ 5 h 5"/>
                        <a:gd name="T6" fmla="*/ 0 w 2"/>
                        <a:gd name="T7" fmla="*/ 5 h 5"/>
                        <a:gd name="T8" fmla="*/ 2 w 2"/>
                        <a:gd name="T9" fmla="*/ 1 h 5"/>
                        <a:gd name="T10" fmla="*/ 0 w 2"/>
                        <a:gd name="T11" fmla="*/ 1 h 5"/>
                        <a:gd name="T12" fmla="*/ 0 w 2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5"/>
                        <a:gd name="T23" fmla="*/ 2 w 2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5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5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8" name="Freeform 4187"/>
                    <p:cNvSpPr>
                      <a:spLocks/>
                    </p:cNvSpPr>
                    <p:nvPr/>
                  </p:nvSpPr>
                  <p:spPr bwMode="auto">
                    <a:xfrm>
                      <a:off x="919" y="38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1 h 5"/>
                        <a:gd name="T4" fmla="*/ 1 w 3"/>
                        <a:gd name="T5" fmla="*/ 1 h 5"/>
                        <a:gd name="T6" fmla="*/ 0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1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4 h 5"/>
                        <a:gd name="T24" fmla="*/ 3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5 h 5"/>
                        <a:gd name="T48" fmla="*/ 0 w 3"/>
                        <a:gd name="T49" fmla="*/ 5 h 5"/>
                        <a:gd name="T50" fmla="*/ 1 w 3"/>
                        <a:gd name="T51" fmla="*/ 5 h 5"/>
                        <a:gd name="T52" fmla="*/ 1 w 3"/>
                        <a:gd name="T53" fmla="*/ 5 h 5"/>
                        <a:gd name="T54" fmla="*/ 1 w 3"/>
                        <a:gd name="T55" fmla="*/ 5 h 5"/>
                        <a:gd name="T56" fmla="*/ 1 w 3"/>
                        <a:gd name="T57" fmla="*/ 4 h 5"/>
                        <a:gd name="T58" fmla="*/ 3 w 3"/>
                        <a:gd name="T59" fmla="*/ 4 h 5"/>
                        <a:gd name="T60" fmla="*/ 3 w 3"/>
                        <a:gd name="T61" fmla="*/ 4 h 5"/>
                        <a:gd name="T62" fmla="*/ 3 w 3"/>
                        <a:gd name="T63" fmla="*/ 3 h 5"/>
                        <a:gd name="T64" fmla="*/ 1 w 3"/>
                        <a:gd name="T65" fmla="*/ 3 h 5"/>
                        <a:gd name="T66" fmla="*/ 1 w 3"/>
                        <a:gd name="T67" fmla="*/ 3 h 5"/>
                        <a:gd name="T68" fmla="*/ 1 w 3"/>
                        <a:gd name="T69" fmla="*/ 3 h 5"/>
                        <a:gd name="T70" fmla="*/ 0 w 3"/>
                        <a:gd name="T71" fmla="*/ 3 h 5"/>
                        <a:gd name="T72" fmla="*/ 0 w 3"/>
                        <a:gd name="T73" fmla="*/ 3 h 5"/>
                        <a:gd name="T74" fmla="*/ 0 w 3"/>
                        <a:gd name="T75" fmla="*/ 0 h 5"/>
                        <a:gd name="T76" fmla="*/ 3 w 3"/>
                        <a:gd name="T77" fmla="*/ 0 h 5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w 3"/>
                        <a:gd name="T118" fmla="*/ 0 h 5"/>
                        <a:gd name="T119" fmla="*/ 3 w 3"/>
                        <a:gd name="T120" fmla="*/ 5 h 5"/>
                      </a:gdLst>
                      <a:ahLst/>
                      <a:cxnLst>
                        <a:cxn ang="T78">
                          <a:pos x="T0" y="T1"/>
                        </a:cxn>
                        <a:cxn ang="T79">
                          <a:pos x="T2" y="T3"/>
                        </a:cxn>
                        <a:cxn ang="T80">
                          <a:pos x="T4" y="T5"/>
                        </a:cxn>
                        <a:cxn ang="T81">
                          <a:pos x="T6" y="T7"/>
                        </a:cxn>
                        <a:cxn ang="T82">
                          <a:pos x="T8" y="T9"/>
                        </a:cxn>
                        <a:cxn ang="T83">
                          <a:pos x="T10" y="T11"/>
                        </a:cxn>
                        <a:cxn ang="T84">
                          <a:pos x="T12" y="T13"/>
                        </a:cxn>
                        <a:cxn ang="T85">
                          <a:pos x="T14" y="T15"/>
                        </a:cxn>
                        <a:cxn ang="T86">
                          <a:pos x="T16" y="T17"/>
                        </a:cxn>
                        <a:cxn ang="T87">
                          <a:pos x="T18" y="T19"/>
                        </a:cxn>
                        <a:cxn ang="T88">
                          <a:pos x="T20" y="T21"/>
                        </a:cxn>
                        <a:cxn ang="T89">
                          <a:pos x="T22" y="T23"/>
                        </a:cxn>
                        <a:cxn ang="T90">
                          <a:pos x="T24" y="T25"/>
                        </a:cxn>
                        <a:cxn ang="T91">
                          <a:pos x="T26" y="T27"/>
                        </a:cxn>
                        <a:cxn ang="T92">
                          <a:pos x="T28" y="T29"/>
                        </a:cxn>
                        <a:cxn ang="T93">
                          <a:pos x="T30" y="T31"/>
                        </a:cxn>
                        <a:cxn ang="T94">
                          <a:pos x="T32" y="T33"/>
                        </a:cxn>
                        <a:cxn ang="T95">
                          <a:pos x="T34" y="T35"/>
                        </a:cxn>
                        <a:cxn ang="T96">
                          <a:pos x="T36" y="T37"/>
                        </a:cxn>
                        <a:cxn ang="T97">
                          <a:pos x="T38" y="T39"/>
                        </a:cxn>
                        <a:cxn ang="T98">
                          <a:pos x="T40" y="T41"/>
                        </a:cxn>
                        <a:cxn ang="T99">
                          <a:pos x="T42" y="T43"/>
                        </a:cxn>
                        <a:cxn ang="T100">
                          <a:pos x="T44" y="T45"/>
                        </a:cxn>
                        <a:cxn ang="T101">
                          <a:pos x="T46" y="T47"/>
                        </a:cxn>
                        <a:cxn ang="T102">
                          <a:pos x="T48" y="T49"/>
                        </a:cxn>
                        <a:cxn ang="T103">
                          <a:pos x="T50" y="T51"/>
                        </a:cxn>
                        <a:cxn ang="T104">
                          <a:pos x="T52" y="T53"/>
                        </a:cxn>
                        <a:cxn ang="T105">
                          <a:pos x="T54" y="T55"/>
                        </a:cxn>
                        <a:cxn ang="T106">
                          <a:pos x="T56" y="T57"/>
                        </a:cxn>
                        <a:cxn ang="T107">
                          <a:pos x="T58" y="T59"/>
                        </a:cxn>
                        <a:cxn ang="T108">
                          <a:pos x="T60" y="T61"/>
                        </a:cxn>
                        <a:cxn ang="T109">
                          <a:pos x="T62" y="T63"/>
                        </a:cxn>
                        <a:cxn ang="T110">
                          <a:pos x="T64" y="T65"/>
                        </a:cxn>
                        <a:cxn ang="T111">
                          <a:pos x="T66" y="T67"/>
                        </a:cxn>
                        <a:cxn ang="T112">
                          <a:pos x="T68" y="T69"/>
                        </a:cxn>
                        <a:cxn ang="T113">
                          <a:pos x="T70" y="T71"/>
                        </a:cxn>
                        <a:cxn ang="T114">
                          <a:pos x="T72" y="T73"/>
                        </a:cxn>
                        <a:cxn ang="T115">
                          <a:pos x="T74" y="T75"/>
                        </a:cxn>
                        <a:cxn ang="T116">
                          <a:pos x="T76" y="T77"/>
                        </a:cxn>
                      </a:cxnLst>
                      <a:rect l="T117" t="T118" r="T119" b="T120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29" name="Freeform 4188"/>
                    <p:cNvSpPr>
                      <a:spLocks/>
                    </p:cNvSpPr>
                    <p:nvPr/>
                  </p:nvSpPr>
                  <p:spPr bwMode="auto">
                    <a:xfrm>
                      <a:off x="923" y="3827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1 w 2"/>
                        <a:gd name="T3" fmla="*/ 1 h 5"/>
                        <a:gd name="T4" fmla="*/ 0 w 2"/>
                        <a:gd name="T5" fmla="*/ 3 h 5"/>
                        <a:gd name="T6" fmla="*/ 1 w 2"/>
                        <a:gd name="T7" fmla="*/ 3 h 5"/>
                        <a:gd name="T8" fmla="*/ 1 w 2"/>
                        <a:gd name="T9" fmla="*/ 3 h 5"/>
                        <a:gd name="T10" fmla="*/ 1 w 2"/>
                        <a:gd name="T11" fmla="*/ 3 h 5"/>
                        <a:gd name="T12" fmla="*/ 1 w 2"/>
                        <a:gd name="T13" fmla="*/ 3 h 5"/>
                        <a:gd name="T14" fmla="*/ 2 w 2"/>
                        <a:gd name="T15" fmla="*/ 4 h 5"/>
                        <a:gd name="T16" fmla="*/ 2 w 2"/>
                        <a:gd name="T17" fmla="*/ 4 h 5"/>
                        <a:gd name="T18" fmla="*/ 2 w 2"/>
                        <a:gd name="T19" fmla="*/ 4 h 5"/>
                        <a:gd name="T20" fmla="*/ 2 w 2"/>
                        <a:gd name="T21" fmla="*/ 4 h 5"/>
                        <a:gd name="T22" fmla="*/ 1 w 2"/>
                        <a:gd name="T23" fmla="*/ 5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0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5 h 5"/>
                        <a:gd name="T36" fmla="*/ 0 w 2"/>
                        <a:gd name="T37" fmla="*/ 4 h 5"/>
                        <a:gd name="T38" fmla="*/ 0 w 2"/>
                        <a:gd name="T39" fmla="*/ 4 h 5"/>
                        <a:gd name="T40" fmla="*/ 0 w 2"/>
                        <a:gd name="T41" fmla="*/ 4 h 5"/>
                        <a:gd name="T42" fmla="*/ 0 w 2"/>
                        <a:gd name="T43" fmla="*/ 4 h 5"/>
                        <a:gd name="T44" fmla="*/ 0 w 2"/>
                        <a:gd name="T45" fmla="*/ 4 h 5"/>
                        <a:gd name="T46" fmla="*/ 0 w 2"/>
                        <a:gd name="T47" fmla="*/ 3 h 5"/>
                        <a:gd name="T48" fmla="*/ 0 w 2"/>
                        <a:gd name="T49" fmla="*/ 3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0" name="Freeform 4189"/>
                    <p:cNvSpPr>
                      <a:spLocks/>
                    </p:cNvSpPr>
                    <p:nvPr/>
                  </p:nvSpPr>
                  <p:spPr bwMode="auto">
                    <a:xfrm>
                      <a:off x="923" y="3830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1 h 2"/>
                        <a:gd name="T8" fmla="*/ 0 w 1"/>
                        <a:gd name="T9" fmla="*/ 1 h 2"/>
                        <a:gd name="T10" fmla="*/ 0 w 1"/>
                        <a:gd name="T11" fmla="*/ 1 h 2"/>
                        <a:gd name="T12" fmla="*/ 0 w 1"/>
                        <a:gd name="T13" fmla="*/ 1 h 2"/>
                        <a:gd name="T14" fmla="*/ 0 w 1"/>
                        <a:gd name="T15" fmla="*/ 2 h 2"/>
                        <a:gd name="T16" fmla="*/ 1 w 1"/>
                        <a:gd name="T17" fmla="*/ 2 h 2"/>
                        <a:gd name="T18" fmla="*/ 1 w 1"/>
                        <a:gd name="T19" fmla="*/ 2 h 2"/>
                        <a:gd name="T20" fmla="*/ 1 w 1"/>
                        <a:gd name="T21" fmla="*/ 1 h 2"/>
                        <a:gd name="T22" fmla="*/ 1 w 1"/>
                        <a:gd name="T23" fmla="*/ 1 h 2"/>
                        <a:gd name="T24" fmla="*/ 1 w 1"/>
                        <a:gd name="T25" fmla="*/ 1 h 2"/>
                        <a:gd name="T26" fmla="*/ 1 w 1"/>
                        <a:gd name="T27" fmla="*/ 1 h 2"/>
                        <a:gd name="T28" fmla="*/ 1 w 1"/>
                        <a:gd name="T29" fmla="*/ 0 h 2"/>
                        <a:gd name="T30" fmla="*/ 1 w 1"/>
                        <a:gd name="T31" fmla="*/ 0 h 2"/>
                        <a:gd name="T32" fmla="*/ 1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1" name="Freeform 4190"/>
                    <p:cNvSpPr>
                      <a:spLocks/>
                    </p:cNvSpPr>
                    <p:nvPr/>
                  </p:nvSpPr>
                  <p:spPr bwMode="auto">
                    <a:xfrm>
                      <a:off x="928" y="3827"/>
                      <a:ext cx="1" cy="6"/>
                    </a:xfrm>
                    <a:custGeom>
                      <a:avLst/>
                      <a:gdLst>
                        <a:gd name="T0" fmla="*/ 1 w 1"/>
                        <a:gd name="T1" fmla="*/ 0 h 6"/>
                        <a:gd name="T2" fmla="*/ 1 w 1"/>
                        <a:gd name="T3" fmla="*/ 0 h 6"/>
                        <a:gd name="T4" fmla="*/ 1 w 1"/>
                        <a:gd name="T5" fmla="*/ 1 h 6"/>
                        <a:gd name="T6" fmla="*/ 1 w 1"/>
                        <a:gd name="T7" fmla="*/ 1 h 6"/>
                        <a:gd name="T8" fmla="*/ 0 w 1"/>
                        <a:gd name="T9" fmla="*/ 3 h 6"/>
                        <a:gd name="T10" fmla="*/ 0 w 1"/>
                        <a:gd name="T11" fmla="*/ 4 h 6"/>
                        <a:gd name="T12" fmla="*/ 0 w 1"/>
                        <a:gd name="T13" fmla="*/ 4 h 6"/>
                        <a:gd name="T14" fmla="*/ 1 w 1"/>
                        <a:gd name="T15" fmla="*/ 5 h 6"/>
                        <a:gd name="T16" fmla="*/ 1 w 1"/>
                        <a:gd name="T17" fmla="*/ 5 h 6"/>
                        <a:gd name="T18" fmla="*/ 1 w 1"/>
                        <a:gd name="T19" fmla="*/ 6 h 6"/>
                        <a:gd name="T20" fmla="*/ 0 w 1"/>
                        <a:gd name="T21" fmla="*/ 6 h 6"/>
                        <a:gd name="T22" fmla="*/ 0 w 1"/>
                        <a:gd name="T23" fmla="*/ 5 h 6"/>
                        <a:gd name="T24" fmla="*/ 0 w 1"/>
                        <a:gd name="T25" fmla="*/ 5 h 6"/>
                        <a:gd name="T26" fmla="*/ 0 w 1"/>
                        <a:gd name="T27" fmla="*/ 4 h 6"/>
                        <a:gd name="T28" fmla="*/ 0 w 1"/>
                        <a:gd name="T29" fmla="*/ 4 h 6"/>
                        <a:gd name="T30" fmla="*/ 0 w 1"/>
                        <a:gd name="T31" fmla="*/ 3 h 6"/>
                        <a:gd name="T32" fmla="*/ 0 w 1"/>
                        <a:gd name="T33" fmla="*/ 1 h 6"/>
                        <a:gd name="T34" fmla="*/ 0 w 1"/>
                        <a:gd name="T35" fmla="*/ 1 h 6"/>
                        <a:gd name="T36" fmla="*/ 1 w 1"/>
                        <a:gd name="T37" fmla="*/ 0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5"/>
                          </a:lnTo>
                          <a:lnTo>
                            <a:pt x="1" y="6"/>
                          </a:ln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2" name="Freeform 4191"/>
                    <p:cNvSpPr>
                      <a:spLocks/>
                    </p:cNvSpPr>
                    <p:nvPr/>
                  </p:nvSpPr>
                  <p:spPr bwMode="auto">
                    <a:xfrm>
                      <a:off x="930" y="38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3 w 3"/>
                        <a:gd name="T3" fmla="*/ 0 h 5"/>
                        <a:gd name="T4" fmla="*/ 0 w 3"/>
                        <a:gd name="T5" fmla="*/ 5 h 5"/>
                        <a:gd name="T6" fmla="*/ 0 w 3"/>
                        <a:gd name="T7" fmla="*/ 5 h 5"/>
                        <a:gd name="T8" fmla="*/ 1 w 3"/>
                        <a:gd name="T9" fmla="*/ 1 h 5"/>
                        <a:gd name="T10" fmla="*/ 0 w 3"/>
                        <a:gd name="T11" fmla="*/ 1 h 5"/>
                        <a:gd name="T12" fmla="*/ 0 w 3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3"/>
                        <a:gd name="T22" fmla="*/ 0 h 5"/>
                        <a:gd name="T23" fmla="*/ 3 w 3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3" h="5">
                          <a:moveTo>
                            <a:pt x="0" y="0"/>
                          </a:moveTo>
                          <a:lnTo>
                            <a:pt x="3" y="0"/>
                          </a:lnTo>
                          <a:lnTo>
                            <a:pt x="0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3" name="Rectangle 41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3" y="3830"/>
                      <a:ext cx="2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4" name="Freeform 4193"/>
                    <p:cNvSpPr>
                      <a:spLocks/>
                    </p:cNvSpPr>
                    <p:nvPr/>
                  </p:nvSpPr>
                  <p:spPr bwMode="auto">
                    <a:xfrm>
                      <a:off x="935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3 h 5"/>
                        <a:gd name="T2" fmla="*/ 2 w 2"/>
                        <a:gd name="T3" fmla="*/ 3 h 5"/>
                        <a:gd name="T4" fmla="*/ 2 w 2"/>
                        <a:gd name="T5" fmla="*/ 3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4 h 5"/>
                        <a:gd name="T24" fmla="*/ 0 w 2"/>
                        <a:gd name="T25" fmla="*/ 4 h 5"/>
                        <a:gd name="T26" fmla="*/ 0 w 2"/>
                        <a:gd name="T27" fmla="*/ 4 h 5"/>
                        <a:gd name="T28" fmla="*/ 0 w 2"/>
                        <a:gd name="T29" fmla="*/ 3 h 5"/>
                        <a:gd name="T30" fmla="*/ 0 w 2"/>
                        <a:gd name="T31" fmla="*/ 3 h 5"/>
                        <a:gd name="T32" fmla="*/ 1 w 2"/>
                        <a:gd name="T33" fmla="*/ 3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1 h 5"/>
                        <a:gd name="T40" fmla="*/ 0 w 2"/>
                        <a:gd name="T41" fmla="*/ 1 h 5"/>
                        <a:gd name="T42" fmla="*/ 0 w 2"/>
                        <a:gd name="T43" fmla="*/ 1 h 5"/>
                        <a:gd name="T44" fmla="*/ 0 w 2"/>
                        <a:gd name="T45" fmla="*/ 1 h 5"/>
                        <a:gd name="T46" fmla="*/ 0 w 2"/>
                        <a:gd name="T47" fmla="*/ 1 h 5"/>
                        <a:gd name="T48" fmla="*/ 1 w 2"/>
                        <a:gd name="T49" fmla="*/ 1 h 5"/>
                        <a:gd name="T50" fmla="*/ 1 w 2"/>
                        <a:gd name="T51" fmla="*/ 0 h 5"/>
                        <a:gd name="T52" fmla="*/ 1 w 2"/>
                        <a:gd name="T53" fmla="*/ 0 h 5"/>
                        <a:gd name="T54" fmla="*/ 1 w 2"/>
                        <a:gd name="T55" fmla="*/ 0 h 5"/>
                        <a:gd name="T56" fmla="*/ 2 w 2"/>
                        <a:gd name="T57" fmla="*/ 1 h 5"/>
                        <a:gd name="T58" fmla="*/ 2 w 2"/>
                        <a:gd name="T59" fmla="*/ 1 h 5"/>
                        <a:gd name="T60" fmla="*/ 2 w 2"/>
                        <a:gd name="T61" fmla="*/ 1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2 w 2"/>
                        <a:gd name="T67" fmla="*/ 3 h 5"/>
                        <a:gd name="T68" fmla="*/ 2 w 2"/>
                        <a:gd name="T69" fmla="*/ 3 h 5"/>
                        <a:gd name="T70" fmla="*/ 2 w 2"/>
                        <a:gd name="T71" fmla="*/ 3 h 5"/>
                        <a:gd name="T72" fmla="*/ 2 w 2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2"/>
                        <a:gd name="T112" fmla="*/ 0 h 5"/>
                        <a:gd name="T113" fmla="*/ 2 w 2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2" h="5"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5" name="Freeform 4194"/>
                    <p:cNvSpPr>
                      <a:spLocks/>
                    </p:cNvSpPr>
                    <p:nvPr/>
                  </p:nvSpPr>
                  <p:spPr bwMode="auto">
                    <a:xfrm>
                      <a:off x="935" y="3828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1 w 2"/>
                        <a:gd name="T5" fmla="*/ 0 h 2"/>
                        <a:gd name="T6" fmla="*/ 0 w 2"/>
                        <a:gd name="T7" fmla="*/ 0 h 2"/>
                        <a:gd name="T8" fmla="*/ 0 w 2"/>
                        <a:gd name="T9" fmla="*/ 0 h 2"/>
                        <a:gd name="T10" fmla="*/ 0 w 2"/>
                        <a:gd name="T11" fmla="*/ 2 h 2"/>
                        <a:gd name="T12" fmla="*/ 1 w 2"/>
                        <a:gd name="T13" fmla="*/ 2 h 2"/>
                        <a:gd name="T14" fmla="*/ 1 w 2"/>
                        <a:gd name="T15" fmla="*/ 2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2 w 2"/>
                        <a:gd name="T23" fmla="*/ 2 h 2"/>
                        <a:gd name="T24" fmla="*/ 2 w 2"/>
                        <a:gd name="T25" fmla="*/ 2 h 2"/>
                        <a:gd name="T26" fmla="*/ 2 w 2"/>
                        <a:gd name="T27" fmla="*/ 0 h 2"/>
                        <a:gd name="T28" fmla="*/ 2 w 2"/>
                        <a:gd name="T29" fmla="*/ 0 h 2"/>
                        <a:gd name="T30" fmla="*/ 2 w 2"/>
                        <a:gd name="T31" fmla="*/ 0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6" name="Freeform 4195"/>
                    <p:cNvSpPr>
                      <a:spLocks/>
                    </p:cNvSpPr>
                    <p:nvPr/>
                  </p:nvSpPr>
                  <p:spPr bwMode="auto">
                    <a:xfrm>
                      <a:off x="935" y="3830"/>
                      <a:ext cx="2" cy="2"/>
                    </a:xfrm>
                    <a:custGeom>
                      <a:avLst/>
                      <a:gdLst>
                        <a:gd name="T0" fmla="*/ 1 w 2"/>
                        <a:gd name="T1" fmla="*/ 0 h 2"/>
                        <a:gd name="T2" fmla="*/ 1 w 2"/>
                        <a:gd name="T3" fmla="*/ 0 h 2"/>
                        <a:gd name="T4" fmla="*/ 0 w 2"/>
                        <a:gd name="T5" fmla="*/ 0 h 2"/>
                        <a:gd name="T6" fmla="*/ 0 w 2"/>
                        <a:gd name="T7" fmla="*/ 1 h 2"/>
                        <a:gd name="T8" fmla="*/ 0 w 2"/>
                        <a:gd name="T9" fmla="*/ 1 h 2"/>
                        <a:gd name="T10" fmla="*/ 0 w 2"/>
                        <a:gd name="T11" fmla="*/ 1 h 2"/>
                        <a:gd name="T12" fmla="*/ 0 w 2"/>
                        <a:gd name="T13" fmla="*/ 1 h 2"/>
                        <a:gd name="T14" fmla="*/ 0 w 2"/>
                        <a:gd name="T15" fmla="*/ 1 h 2"/>
                        <a:gd name="T16" fmla="*/ 1 w 2"/>
                        <a:gd name="T17" fmla="*/ 2 h 2"/>
                        <a:gd name="T18" fmla="*/ 1 w 2"/>
                        <a:gd name="T19" fmla="*/ 2 h 2"/>
                        <a:gd name="T20" fmla="*/ 1 w 2"/>
                        <a:gd name="T21" fmla="*/ 2 h 2"/>
                        <a:gd name="T22" fmla="*/ 1 w 2"/>
                        <a:gd name="T23" fmla="*/ 2 h 2"/>
                        <a:gd name="T24" fmla="*/ 2 w 2"/>
                        <a:gd name="T25" fmla="*/ 1 h 2"/>
                        <a:gd name="T26" fmla="*/ 2 w 2"/>
                        <a:gd name="T27" fmla="*/ 1 h 2"/>
                        <a:gd name="T28" fmla="*/ 2 w 2"/>
                        <a:gd name="T29" fmla="*/ 1 h 2"/>
                        <a:gd name="T30" fmla="*/ 2 w 2"/>
                        <a:gd name="T31" fmla="*/ 1 h 2"/>
                        <a:gd name="T32" fmla="*/ 2 w 2"/>
                        <a:gd name="T33" fmla="*/ 0 h 2"/>
                        <a:gd name="T34" fmla="*/ 1 w 2"/>
                        <a:gd name="T35" fmla="*/ 0 h 2"/>
                        <a:gd name="T36" fmla="*/ 1 w 2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2"/>
                        <a:gd name="T59" fmla="*/ 2 w 2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7" name="Freeform 4196"/>
                    <p:cNvSpPr>
                      <a:spLocks/>
                    </p:cNvSpPr>
                    <p:nvPr/>
                  </p:nvSpPr>
                  <p:spPr bwMode="auto">
                    <a:xfrm>
                      <a:off x="939" y="3827"/>
                      <a:ext cx="1" cy="6"/>
                    </a:xfrm>
                    <a:custGeom>
                      <a:avLst/>
                      <a:gdLst>
                        <a:gd name="T0" fmla="*/ 0 w 1"/>
                        <a:gd name="T1" fmla="*/ 6 h 6"/>
                        <a:gd name="T2" fmla="*/ 0 w 1"/>
                        <a:gd name="T3" fmla="*/ 6 h 6"/>
                        <a:gd name="T4" fmla="*/ 0 w 1"/>
                        <a:gd name="T5" fmla="*/ 5 h 6"/>
                        <a:gd name="T6" fmla="*/ 0 w 1"/>
                        <a:gd name="T7" fmla="*/ 5 h 6"/>
                        <a:gd name="T8" fmla="*/ 0 w 1"/>
                        <a:gd name="T9" fmla="*/ 4 h 6"/>
                        <a:gd name="T10" fmla="*/ 0 w 1"/>
                        <a:gd name="T11" fmla="*/ 4 h 6"/>
                        <a:gd name="T12" fmla="*/ 0 w 1"/>
                        <a:gd name="T13" fmla="*/ 3 h 6"/>
                        <a:gd name="T14" fmla="*/ 0 w 1"/>
                        <a:gd name="T15" fmla="*/ 1 h 6"/>
                        <a:gd name="T16" fmla="*/ 0 w 1"/>
                        <a:gd name="T17" fmla="*/ 1 h 6"/>
                        <a:gd name="T18" fmla="*/ 0 w 1"/>
                        <a:gd name="T19" fmla="*/ 0 h 6"/>
                        <a:gd name="T20" fmla="*/ 0 w 1"/>
                        <a:gd name="T21" fmla="*/ 0 h 6"/>
                        <a:gd name="T22" fmla="*/ 0 w 1"/>
                        <a:gd name="T23" fmla="*/ 1 h 6"/>
                        <a:gd name="T24" fmla="*/ 1 w 1"/>
                        <a:gd name="T25" fmla="*/ 1 h 6"/>
                        <a:gd name="T26" fmla="*/ 1 w 1"/>
                        <a:gd name="T27" fmla="*/ 3 h 6"/>
                        <a:gd name="T28" fmla="*/ 1 w 1"/>
                        <a:gd name="T29" fmla="*/ 3 h 6"/>
                        <a:gd name="T30" fmla="*/ 1 w 1"/>
                        <a:gd name="T31" fmla="*/ 4 h 6"/>
                        <a:gd name="T32" fmla="*/ 1 w 1"/>
                        <a:gd name="T33" fmla="*/ 5 h 6"/>
                        <a:gd name="T34" fmla="*/ 0 w 1"/>
                        <a:gd name="T35" fmla="*/ 5 h 6"/>
                        <a:gd name="T36" fmla="*/ 0 w 1"/>
                        <a:gd name="T37" fmla="*/ 6 h 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"/>
                        <a:gd name="T58" fmla="*/ 0 h 6"/>
                        <a:gd name="T59" fmla="*/ 1 w 1"/>
                        <a:gd name="T60" fmla="*/ 6 h 6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" h="6">
                          <a:moveTo>
                            <a:pt x="0" y="6"/>
                          </a:moveTo>
                          <a:lnTo>
                            <a:pt x="0" y="6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8" name="Freeform 4197"/>
                    <p:cNvSpPr>
                      <a:spLocks/>
                    </p:cNvSpPr>
                    <p:nvPr/>
                  </p:nvSpPr>
                  <p:spPr bwMode="auto">
                    <a:xfrm>
                      <a:off x="941" y="382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0 h 2"/>
                        <a:gd name="T2" fmla="*/ 0 w 1"/>
                        <a:gd name="T3" fmla="*/ 0 h 2"/>
                        <a:gd name="T4" fmla="*/ 0 w 1"/>
                        <a:gd name="T5" fmla="*/ 0 h 2"/>
                        <a:gd name="T6" fmla="*/ 0 w 1"/>
                        <a:gd name="T7" fmla="*/ 0 h 2"/>
                        <a:gd name="T8" fmla="*/ 0 w 1"/>
                        <a:gd name="T9" fmla="*/ 2 h 2"/>
                        <a:gd name="T10" fmla="*/ 0 w 1"/>
                        <a:gd name="T11" fmla="*/ 2 h 2"/>
                        <a:gd name="T12" fmla="*/ 0 w 1"/>
                        <a:gd name="T13" fmla="*/ 2 h 2"/>
                        <a:gd name="T14" fmla="*/ 0 w 1"/>
                        <a:gd name="T15" fmla="*/ 2 h 2"/>
                        <a:gd name="T16" fmla="*/ 0 w 1"/>
                        <a:gd name="T17" fmla="*/ 2 h 2"/>
                        <a:gd name="T18" fmla="*/ 0 w 1"/>
                        <a:gd name="T19" fmla="*/ 2 h 2"/>
                        <a:gd name="T20" fmla="*/ 0 w 1"/>
                        <a:gd name="T21" fmla="*/ 2 h 2"/>
                        <a:gd name="T22" fmla="*/ 0 w 1"/>
                        <a:gd name="T23" fmla="*/ 2 h 2"/>
                        <a:gd name="T24" fmla="*/ 0 w 1"/>
                        <a:gd name="T25" fmla="*/ 2 h 2"/>
                        <a:gd name="T26" fmla="*/ 0 w 1"/>
                        <a:gd name="T27" fmla="*/ 0 h 2"/>
                        <a:gd name="T28" fmla="*/ 0 w 1"/>
                        <a:gd name="T29" fmla="*/ 0 h 2"/>
                        <a:gd name="T30" fmla="*/ 0 w 1"/>
                        <a:gd name="T31" fmla="*/ 0 h 2"/>
                        <a:gd name="T32" fmla="*/ 0 w 1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39" name="Freeform 4198"/>
                    <p:cNvSpPr>
                      <a:spLocks/>
                    </p:cNvSpPr>
                    <p:nvPr/>
                  </p:nvSpPr>
                  <p:spPr bwMode="auto">
                    <a:xfrm>
                      <a:off x="941" y="383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0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0" name="Freeform 4199"/>
                    <p:cNvSpPr>
                      <a:spLocks/>
                    </p:cNvSpPr>
                    <p:nvPr/>
                  </p:nvSpPr>
                  <p:spPr bwMode="auto">
                    <a:xfrm>
                      <a:off x="943" y="3827"/>
                      <a:ext cx="4" cy="5"/>
                    </a:xfrm>
                    <a:custGeom>
                      <a:avLst/>
                      <a:gdLst>
                        <a:gd name="T0" fmla="*/ 2 w 4"/>
                        <a:gd name="T1" fmla="*/ 5 h 5"/>
                        <a:gd name="T2" fmla="*/ 2 w 4"/>
                        <a:gd name="T3" fmla="*/ 5 h 5"/>
                        <a:gd name="T4" fmla="*/ 3 w 4"/>
                        <a:gd name="T5" fmla="*/ 3 h 5"/>
                        <a:gd name="T6" fmla="*/ 3 w 4"/>
                        <a:gd name="T7" fmla="*/ 3 h 5"/>
                        <a:gd name="T8" fmla="*/ 2 w 4"/>
                        <a:gd name="T9" fmla="*/ 3 h 5"/>
                        <a:gd name="T10" fmla="*/ 2 w 4"/>
                        <a:gd name="T11" fmla="*/ 3 h 5"/>
                        <a:gd name="T12" fmla="*/ 2 w 4"/>
                        <a:gd name="T13" fmla="*/ 3 h 5"/>
                        <a:gd name="T14" fmla="*/ 0 w 4"/>
                        <a:gd name="T15" fmla="*/ 3 h 5"/>
                        <a:gd name="T16" fmla="*/ 0 w 4"/>
                        <a:gd name="T17" fmla="*/ 1 h 5"/>
                        <a:gd name="T18" fmla="*/ 0 w 4"/>
                        <a:gd name="T19" fmla="*/ 1 h 5"/>
                        <a:gd name="T20" fmla="*/ 0 w 4"/>
                        <a:gd name="T21" fmla="*/ 1 h 5"/>
                        <a:gd name="T22" fmla="*/ 2 w 4"/>
                        <a:gd name="T23" fmla="*/ 1 h 5"/>
                        <a:gd name="T24" fmla="*/ 2 w 4"/>
                        <a:gd name="T25" fmla="*/ 1 h 5"/>
                        <a:gd name="T26" fmla="*/ 2 w 4"/>
                        <a:gd name="T27" fmla="*/ 0 h 5"/>
                        <a:gd name="T28" fmla="*/ 2 w 4"/>
                        <a:gd name="T29" fmla="*/ 0 h 5"/>
                        <a:gd name="T30" fmla="*/ 3 w 4"/>
                        <a:gd name="T31" fmla="*/ 0 h 5"/>
                        <a:gd name="T32" fmla="*/ 3 w 4"/>
                        <a:gd name="T33" fmla="*/ 1 h 5"/>
                        <a:gd name="T34" fmla="*/ 3 w 4"/>
                        <a:gd name="T35" fmla="*/ 1 h 5"/>
                        <a:gd name="T36" fmla="*/ 3 w 4"/>
                        <a:gd name="T37" fmla="*/ 1 h 5"/>
                        <a:gd name="T38" fmla="*/ 3 w 4"/>
                        <a:gd name="T39" fmla="*/ 1 h 5"/>
                        <a:gd name="T40" fmla="*/ 4 w 4"/>
                        <a:gd name="T41" fmla="*/ 1 h 5"/>
                        <a:gd name="T42" fmla="*/ 4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3 h 5"/>
                        <a:gd name="T50" fmla="*/ 2 w 4"/>
                        <a:gd name="T51" fmla="*/ 5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5"/>
                        <a:gd name="T80" fmla="*/ 4 w 4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5">
                          <a:moveTo>
                            <a:pt x="2" y="5"/>
                          </a:moveTo>
                          <a:lnTo>
                            <a:pt x="2" y="5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lnTo>
                            <a:pt x="2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1" name="Freeform 4200"/>
                    <p:cNvSpPr>
                      <a:spLocks/>
                    </p:cNvSpPr>
                    <p:nvPr/>
                  </p:nvSpPr>
                  <p:spPr bwMode="auto">
                    <a:xfrm>
                      <a:off x="945" y="3828"/>
                      <a:ext cx="1" cy="2"/>
                    </a:xfrm>
                    <a:custGeom>
                      <a:avLst/>
                      <a:gdLst>
                        <a:gd name="T0" fmla="*/ 0 w 1"/>
                        <a:gd name="T1" fmla="*/ 2 h 2"/>
                        <a:gd name="T2" fmla="*/ 1 w 1"/>
                        <a:gd name="T3" fmla="*/ 2 h 2"/>
                        <a:gd name="T4" fmla="*/ 1 w 1"/>
                        <a:gd name="T5" fmla="*/ 2 h 2"/>
                        <a:gd name="T6" fmla="*/ 1 w 1"/>
                        <a:gd name="T7" fmla="*/ 2 h 2"/>
                        <a:gd name="T8" fmla="*/ 1 w 1"/>
                        <a:gd name="T9" fmla="*/ 0 h 2"/>
                        <a:gd name="T10" fmla="*/ 1 w 1"/>
                        <a:gd name="T11" fmla="*/ 0 h 2"/>
                        <a:gd name="T12" fmla="*/ 1 w 1"/>
                        <a:gd name="T13" fmla="*/ 0 h 2"/>
                        <a:gd name="T14" fmla="*/ 1 w 1"/>
                        <a:gd name="T15" fmla="*/ 0 h 2"/>
                        <a:gd name="T16" fmla="*/ 0 w 1"/>
                        <a:gd name="T17" fmla="*/ 0 h 2"/>
                        <a:gd name="T18" fmla="*/ 0 w 1"/>
                        <a:gd name="T19" fmla="*/ 0 h 2"/>
                        <a:gd name="T20" fmla="*/ 0 w 1"/>
                        <a:gd name="T21" fmla="*/ 0 h 2"/>
                        <a:gd name="T22" fmla="*/ 0 w 1"/>
                        <a:gd name="T23" fmla="*/ 0 h 2"/>
                        <a:gd name="T24" fmla="*/ 0 w 1"/>
                        <a:gd name="T25" fmla="*/ 0 h 2"/>
                        <a:gd name="T26" fmla="*/ 0 w 1"/>
                        <a:gd name="T27" fmla="*/ 2 h 2"/>
                        <a:gd name="T28" fmla="*/ 0 w 1"/>
                        <a:gd name="T29" fmla="*/ 2 h 2"/>
                        <a:gd name="T30" fmla="*/ 0 w 1"/>
                        <a:gd name="T31" fmla="*/ 2 h 2"/>
                        <a:gd name="T32" fmla="*/ 0 w 1"/>
                        <a:gd name="T33" fmla="*/ 2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2"/>
                        <a:gd name="T53" fmla="*/ 1 w 1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2">
                          <a:moveTo>
                            <a:pt x="0" y="2"/>
                          </a:move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2" name="Freeform 4201"/>
                    <p:cNvSpPr>
                      <a:spLocks/>
                    </p:cNvSpPr>
                    <p:nvPr/>
                  </p:nvSpPr>
                  <p:spPr bwMode="auto">
                    <a:xfrm>
                      <a:off x="947" y="3827"/>
                      <a:ext cx="3" cy="5"/>
                    </a:xfrm>
                    <a:custGeom>
                      <a:avLst/>
                      <a:gdLst>
                        <a:gd name="T0" fmla="*/ 3 w 3"/>
                        <a:gd name="T1" fmla="*/ 0 h 5"/>
                        <a:gd name="T2" fmla="*/ 3 w 3"/>
                        <a:gd name="T3" fmla="*/ 0 h 5"/>
                        <a:gd name="T4" fmla="*/ 3 w 3"/>
                        <a:gd name="T5" fmla="*/ 4 h 5"/>
                        <a:gd name="T6" fmla="*/ 3 w 3"/>
                        <a:gd name="T7" fmla="*/ 4 h 5"/>
                        <a:gd name="T8" fmla="*/ 3 w 3"/>
                        <a:gd name="T9" fmla="*/ 4 h 5"/>
                        <a:gd name="T10" fmla="*/ 3 w 3"/>
                        <a:gd name="T11" fmla="*/ 4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3 w 3"/>
                        <a:gd name="T17" fmla="*/ 4 h 5"/>
                        <a:gd name="T18" fmla="*/ 0 w 3"/>
                        <a:gd name="T19" fmla="*/ 4 h 5"/>
                        <a:gd name="T20" fmla="*/ 3 w 3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3"/>
                        <a:gd name="T34" fmla="*/ 0 h 5"/>
                        <a:gd name="T35" fmla="*/ 3 w 3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3" h="5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0" y="4"/>
                          </a:lnTo>
                          <a:lnTo>
                            <a:pt x="3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3" name="Freeform 4202"/>
                    <p:cNvSpPr>
                      <a:spLocks/>
                    </p:cNvSpPr>
                    <p:nvPr/>
                  </p:nvSpPr>
                  <p:spPr bwMode="auto">
                    <a:xfrm>
                      <a:off x="948" y="3828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3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2 w 2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3"/>
                        <a:gd name="T14" fmla="*/ 2 w 2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3">
                          <a:moveTo>
                            <a:pt x="2" y="3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4" name="Freeform 4203"/>
                    <p:cNvSpPr>
                      <a:spLocks/>
                    </p:cNvSpPr>
                    <p:nvPr/>
                  </p:nvSpPr>
                  <p:spPr bwMode="auto">
                    <a:xfrm>
                      <a:off x="951" y="3827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3 h 5"/>
                        <a:gd name="T2" fmla="*/ 0 w 2"/>
                        <a:gd name="T3" fmla="*/ 3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0 w 2"/>
                        <a:gd name="T9" fmla="*/ 1 h 5"/>
                        <a:gd name="T10" fmla="*/ 1 w 2"/>
                        <a:gd name="T11" fmla="*/ 0 h 5"/>
                        <a:gd name="T12" fmla="*/ 1 w 2"/>
                        <a:gd name="T13" fmla="*/ 0 h 5"/>
                        <a:gd name="T14" fmla="*/ 1 w 2"/>
                        <a:gd name="T15" fmla="*/ 0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1 h 5"/>
                        <a:gd name="T22" fmla="*/ 2 w 2"/>
                        <a:gd name="T23" fmla="*/ 3 h 5"/>
                        <a:gd name="T24" fmla="*/ 2 w 2"/>
                        <a:gd name="T25" fmla="*/ 3 h 5"/>
                        <a:gd name="T26" fmla="*/ 2 w 2"/>
                        <a:gd name="T27" fmla="*/ 4 h 5"/>
                        <a:gd name="T28" fmla="*/ 2 w 2"/>
                        <a:gd name="T29" fmla="*/ 4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1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0 w 2"/>
                        <a:gd name="T41" fmla="*/ 5 h 5"/>
                        <a:gd name="T42" fmla="*/ 0 w 2"/>
                        <a:gd name="T43" fmla="*/ 5 h 5"/>
                        <a:gd name="T44" fmla="*/ 0 w 2"/>
                        <a:gd name="T45" fmla="*/ 4 h 5"/>
                        <a:gd name="T46" fmla="*/ 0 w 2"/>
                        <a:gd name="T47" fmla="*/ 4 h 5"/>
                        <a:gd name="T48" fmla="*/ 0 w 2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5"/>
                        <a:gd name="T77" fmla="*/ 2 w 2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5" name="Freeform 4204"/>
                    <p:cNvSpPr>
                      <a:spLocks/>
                    </p:cNvSpPr>
                    <p:nvPr/>
                  </p:nvSpPr>
                  <p:spPr bwMode="auto">
                    <a:xfrm>
                      <a:off x="951" y="38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0 w 2"/>
                        <a:gd name="T5" fmla="*/ 3 h 4"/>
                        <a:gd name="T6" fmla="*/ 0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0 h 4"/>
                        <a:gd name="T44" fmla="*/ 0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6" name="Freeform 4205"/>
                    <p:cNvSpPr>
                      <a:spLocks/>
                    </p:cNvSpPr>
                    <p:nvPr/>
                  </p:nvSpPr>
                  <p:spPr bwMode="auto">
                    <a:xfrm>
                      <a:off x="954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0 w 2"/>
                        <a:gd name="T3" fmla="*/ 5 h 5"/>
                        <a:gd name="T4" fmla="*/ 0 w 2"/>
                        <a:gd name="T5" fmla="*/ 5 h 5"/>
                        <a:gd name="T6" fmla="*/ 2 w 2"/>
                        <a:gd name="T7" fmla="*/ 0 h 5"/>
                        <a:gd name="T8" fmla="*/ 2 w 2"/>
                        <a:gd name="T9" fmla="*/ 0 h 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"/>
                        <a:gd name="T16" fmla="*/ 0 h 5"/>
                        <a:gd name="T17" fmla="*/ 2 w 2"/>
                        <a:gd name="T18" fmla="*/ 5 h 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" h="5">
                          <a:moveTo>
                            <a:pt x="2" y="0"/>
                          </a:moveTo>
                          <a:lnTo>
                            <a:pt x="0" y="5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7" name="Freeform 4206"/>
                    <p:cNvSpPr>
                      <a:spLocks/>
                    </p:cNvSpPr>
                    <p:nvPr/>
                  </p:nvSpPr>
                  <p:spPr bwMode="auto">
                    <a:xfrm>
                      <a:off x="957" y="3827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4 h 5"/>
                        <a:gd name="T12" fmla="*/ 2 w 2"/>
                        <a:gd name="T13" fmla="*/ 5 h 5"/>
                        <a:gd name="T14" fmla="*/ 1 w 2"/>
                        <a:gd name="T15" fmla="*/ 5 h 5"/>
                        <a:gd name="T16" fmla="*/ 1 w 2"/>
                        <a:gd name="T17" fmla="*/ 4 h 5"/>
                        <a:gd name="T18" fmla="*/ 0 w 2"/>
                        <a:gd name="T19" fmla="*/ 4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8" name="Freeform 4207"/>
                    <p:cNvSpPr>
                      <a:spLocks/>
                    </p:cNvSpPr>
                    <p:nvPr/>
                  </p:nvSpPr>
                  <p:spPr bwMode="auto">
                    <a:xfrm>
                      <a:off x="957" y="3828"/>
                      <a:ext cx="1" cy="3"/>
                    </a:xfrm>
                    <a:custGeom>
                      <a:avLst/>
                      <a:gdLst>
                        <a:gd name="T0" fmla="*/ 1 w 1"/>
                        <a:gd name="T1" fmla="*/ 3 h 3"/>
                        <a:gd name="T2" fmla="*/ 1 w 1"/>
                        <a:gd name="T3" fmla="*/ 0 h 3"/>
                        <a:gd name="T4" fmla="*/ 0 w 1"/>
                        <a:gd name="T5" fmla="*/ 3 h 3"/>
                        <a:gd name="T6" fmla="*/ 1 w 1"/>
                        <a:gd name="T7" fmla="*/ 3 h 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3"/>
                        <a:gd name="T14" fmla="*/ 1 w 1"/>
                        <a:gd name="T15" fmla="*/ 3 h 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3">
                          <a:moveTo>
                            <a:pt x="1" y="3"/>
                          </a:moveTo>
                          <a:lnTo>
                            <a:pt x="1" y="0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49" name="Freeform 4208"/>
                    <p:cNvSpPr>
                      <a:spLocks/>
                    </p:cNvSpPr>
                    <p:nvPr/>
                  </p:nvSpPr>
                  <p:spPr bwMode="auto">
                    <a:xfrm>
                      <a:off x="960" y="3827"/>
                      <a:ext cx="3" cy="5"/>
                    </a:xfrm>
                    <a:custGeom>
                      <a:avLst/>
                      <a:gdLst>
                        <a:gd name="T0" fmla="*/ 2 w 3"/>
                        <a:gd name="T1" fmla="*/ 0 h 5"/>
                        <a:gd name="T2" fmla="*/ 3 w 3"/>
                        <a:gd name="T3" fmla="*/ 1 h 5"/>
                        <a:gd name="T4" fmla="*/ 2 w 3"/>
                        <a:gd name="T5" fmla="*/ 3 h 5"/>
                        <a:gd name="T6" fmla="*/ 2 w 3"/>
                        <a:gd name="T7" fmla="*/ 3 h 5"/>
                        <a:gd name="T8" fmla="*/ 2 w 3"/>
                        <a:gd name="T9" fmla="*/ 3 h 5"/>
                        <a:gd name="T10" fmla="*/ 2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4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2 w 3"/>
                        <a:gd name="T25" fmla="*/ 5 h 5"/>
                        <a:gd name="T26" fmla="*/ 2 w 3"/>
                        <a:gd name="T27" fmla="*/ 5 h 5"/>
                        <a:gd name="T28" fmla="*/ 2 w 3"/>
                        <a:gd name="T29" fmla="*/ 5 h 5"/>
                        <a:gd name="T30" fmla="*/ 2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4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2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2" y="0"/>
                          </a:moveTo>
                          <a:lnTo>
                            <a:pt x="3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0" name="Freeform 4209"/>
                    <p:cNvSpPr>
                      <a:spLocks/>
                    </p:cNvSpPr>
                    <p:nvPr/>
                  </p:nvSpPr>
                  <p:spPr bwMode="auto">
                    <a:xfrm>
                      <a:off x="960" y="3830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2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2 w 3"/>
                        <a:gd name="T15" fmla="*/ 2 h 2"/>
                        <a:gd name="T16" fmla="*/ 2 w 3"/>
                        <a:gd name="T17" fmla="*/ 2 h 2"/>
                        <a:gd name="T18" fmla="*/ 2 w 3"/>
                        <a:gd name="T19" fmla="*/ 2 h 2"/>
                        <a:gd name="T20" fmla="*/ 2 w 3"/>
                        <a:gd name="T21" fmla="*/ 1 h 2"/>
                        <a:gd name="T22" fmla="*/ 3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2 w 3"/>
                        <a:gd name="T29" fmla="*/ 0 h 2"/>
                        <a:gd name="T30" fmla="*/ 2 w 3"/>
                        <a:gd name="T31" fmla="*/ 0 h 2"/>
                        <a:gd name="T32" fmla="*/ 2 w 3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1" name="Freeform 4210"/>
                    <p:cNvSpPr>
                      <a:spLocks/>
                    </p:cNvSpPr>
                    <p:nvPr/>
                  </p:nvSpPr>
                  <p:spPr bwMode="auto">
                    <a:xfrm>
                      <a:off x="963" y="3827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3 h 5"/>
                        <a:gd name="T2" fmla="*/ 0 w 4"/>
                        <a:gd name="T3" fmla="*/ 3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1 h 5"/>
                        <a:gd name="T10" fmla="*/ 1 w 4"/>
                        <a:gd name="T11" fmla="*/ 0 h 5"/>
                        <a:gd name="T12" fmla="*/ 2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1 h 5"/>
                        <a:gd name="T18" fmla="*/ 2 w 4"/>
                        <a:gd name="T19" fmla="*/ 1 h 5"/>
                        <a:gd name="T20" fmla="*/ 4 w 4"/>
                        <a:gd name="T21" fmla="*/ 1 h 5"/>
                        <a:gd name="T22" fmla="*/ 4 w 4"/>
                        <a:gd name="T23" fmla="*/ 3 h 5"/>
                        <a:gd name="T24" fmla="*/ 4 w 4"/>
                        <a:gd name="T25" fmla="*/ 3 h 5"/>
                        <a:gd name="T26" fmla="*/ 4 w 4"/>
                        <a:gd name="T27" fmla="*/ 4 h 5"/>
                        <a:gd name="T28" fmla="*/ 4 w 4"/>
                        <a:gd name="T29" fmla="*/ 4 h 5"/>
                        <a:gd name="T30" fmla="*/ 2 w 4"/>
                        <a:gd name="T31" fmla="*/ 5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2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4 h 5"/>
                        <a:gd name="T46" fmla="*/ 0 w 4"/>
                        <a:gd name="T47" fmla="*/ 4 h 5"/>
                        <a:gd name="T48" fmla="*/ 0 w 4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2" name="Freeform 4211"/>
                    <p:cNvSpPr>
                      <a:spLocks/>
                    </p:cNvSpPr>
                    <p:nvPr/>
                  </p:nvSpPr>
                  <p:spPr bwMode="auto">
                    <a:xfrm>
                      <a:off x="964" y="3828"/>
                      <a:ext cx="1" cy="4"/>
                    </a:xfrm>
                    <a:custGeom>
                      <a:avLst/>
                      <a:gdLst>
                        <a:gd name="T0" fmla="*/ 0 w 1"/>
                        <a:gd name="T1" fmla="*/ 2 h 4"/>
                        <a:gd name="T2" fmla="*/ 0 w 1"/>
                        <a:gd name="T3" fmla="*/ 3 h 4"/>
                        <a:gd name="T4" fmla="*/ 0 w 1"/>
                        <a:gd name="T5" fmla="*/ 3 h 4"/>
                        <a:gd name="T6" fmla="*/ 0 w 1"/>
                        <a:gd name="T7" fmla="*/ 3 h 4"/>
                        <a:gd name="T8" fmla="*/ 0 w 1"/>
                        <a:gd name="T9" fmla="*/ 4 h 4"/>
                        <a:gd name="T10" fmla="*/ 0 w 1"/>
                        <a:gd name="T11" fmla="*/ 4 h 4"/>
                        <a:gd name="T12" fmla="*/ 1 w 1"/>
                        <a:gd name="T13" fmla="*/ 4 h 4"/>
                        <a:gd name="T14" fmla="*/ 1 w 1"/>
                        <a:gd name="T15" fmla="*/ 4 h 4"/>
                        <a:gd name="T16" fmla="*/ 1 w 1"/>
                        <a:gd name="T17" fmla="*/ 4 h 4"/>
                        <a:gd name="T18" fmla="*/ 1 w 1"/>
                        <a:gd name="T19" fmla="*/ 3 h 4"/>
                        <a:gd name="T20" fmla="*/ 1 w 1"/>
                        <a:gd name="T21" fmla="*/ 3 h 4"/>
                        <a:gd name="T22" fmla="*/ 1 w 1"/>
                        <a:gd name="T23" fmla="*/ 3 h 4"/>
                        <a:gd name="T24" fmla="*/ 1 w 1"/>
                        <a:gd name="T25" fmla="*/ 2 h 4"/>
                        <a:gd name="T26" fmla="*/ 1 w 1"/>
                        <a:gd name="T27" fmla="*/ 2 h 4"/>
                        <a:gd name="T28" fmla="*/ 1 w 1"/>
                        <a:gd name="T29" fmla="*/ 0 h 4"/>
                        <a:gd name="T30" fmla="*/ 1 w 1"/>
                        <a:gd name="T31" fmla="*/ 0 h 4"/>
                        <a:gd name="T32" fmla="*/ 1 w 1"/>
                        <a:gd name="T33" fmla="*/ 0 h 4"/>
                        <a:gd name="T34" fmla="*/ 1 w 1"/>
                        <a:gd name="T35" fmla="*/ 0 h 4"/>
                        <a:gd name="T36" fmla="*/ 1 w 1"/>
                        <a:gd name="T37" fmla="*/ 0 h 4"/>
                        <a:gd name="T38" fmla="*/ 0 w 1"/>
                        <a:gd name="T39" fmla="*/ 0 h 4"/>
                        <a:gd name="T40" fmla="*/ 0 w 1"/>
                        <a:gd name="T41" fmla="*/ 0 h 4"/>
                        <a:gd name="T42" fmla="*/ 0 w 1"/>
                        <a:gd name="T43" fmla="*/ 0 h 4"/>
                        <a:gd name="T44" fmla="*/ 0 w 1"/>
                        <a:gd name="T45" fmla="*/ 0 h 4"/>
                        <a:gd name="T46" fmla="*/ 0 w 1"/>
                        <a:gd name="T47" fmla="*/ 2 h 4"/>
                        <a:gd name="T48" fmla="*/ 0 w 1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4"/>
                        <a:gd name="T77" fmla="*/ 1 w 1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3" name="Freeform 4212"/>
                    <p:cNvSpPr>
                      <a:spLocks/>
                    </p:cNvSpPr>
                    <p:nvPr/>
                  </p:nvSpPr>
                  <p:spPr bwMode="auto">
                    <a:xfrm>
                      <a:off x="967" y="3827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3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1 w 3"/>
                        <a:gd name="T9" fmla="*/ 1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1 h 5"/>
                        <a:gd name="T18" fmla="*/ 2 w 3"/>
                        <a:gd name="T19" fmla="*/ 1 h 5"/>
                        <a:gd name="T20" fmla="*/ 2 w 3"/>
                        <a:gd name="T21" fmla="*/ 1 h 5"/>
                        <a:gd name="T22" fmla="*/ 2 w 3"/>
                        <a:gd name="T23" fmla="*/ 3 h 5"/>
                        <a:gd name="T24" fmla="*/ 3 w 3"/>
                        <a:gd name="T25" fmla="*/ 3 h 5"/>
                        <a:gd name="T26" fmla="*/ 2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5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1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0 w 3"/>
                        <a:gd name="T43" fmla="*/ 5 h 5"/>
                        <a:gd name="T44" fmla="*/ 0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3" y="3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4" name="Freeform 4213"/>
                    <p:cNvSpPr>
                      <a:spLocks/>
                    </p:cNvSpPr>
                    <p:nvPr/>
                  </p:nvSpPr>
                  <p:spPr bwMode="auto">
                    <a:xfrm>
                      <a:off x="967" y="3828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3 h 4"/>
                        <a:gd name="T4" fmla="*/ 1 w 2"/>
                        <a:gd name="T5" fmla="*/ 3 h 4"/>
                        <a:gd name="T6" fmla="*/ 1 w 2"/>
                        <a:gd name="T7" fmla="*/ 3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3 h 4"/>
                        <a:gd name="T20" fmla="*/ 2 w 2"/>
                        <a:gd name="T21" fmla="*/ 3 h 4"/>
                        <a:gd name="T22" fmla="*/ 2 w 2"/>
                        <a:gd name="T23" fmla="*/ 3 h 4"/>
                        <a:gd name="T24" fmla="*/ 2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0 h 4"/>
                        <a:gd name="T30" fmla="*/ 2 w 2"/>
                        <a:gd name="T31" fmla="*/ 0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0 h 4"/>
                        <a:gd name="T44" fmla="*/ 1 w 2"/>
                        <a:gd name="T45" fmla="*/ 0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5" name="Freeform 4214"/>
                    <p:cNvSpPr>
                      <a:spLocks/>
                    </p:cNvSpPr>
                    <p:nvPr/>
                  </p:nvSpPr>
                  <p:spPr bwMode="auto">
                    <a:xfrm>
                      <a:off x="1024" y="355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0 w 3"/>
                        <a:gd name="T3" fmla="*/ 0 h 5"/>
                        <a:gd name="T4" fmla="*/ 0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0 h 5"/>
                        <a:gd name="T10" fmla="*/ 3 w 3"/>
                        <a:gd name="T11" fmla="*/ 0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5 h 5"/>
                        <a:gd name="T22" fmla="*/ 0 w 3"/>
                        <a:gd name="T23" fmla="*/ 5 h 5"/>
                        <a:gd name="T24" fmla="*/ 0 w 3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5"/>
                        <a:gd name="T41" fmla="*/ 3 w 3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6" name="Freeform 421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27" y="355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1 w 4"/>
                        <a:gd name="T3" fmla="*/ 0 h 5"/>
                        <a:gd name="T4" fmla="*/ 3 w 4"/>
                        <a:gd name="T5" fmla="*/ 0 h 5"/>
                        <a:gd name="T6" fmla="*/ 3 w 4"/>
                        <a:gd name="T7" fmla="*/ 1 h 5"/>
                        <a:gd name="T8" fmla="*/ 3 w 4"/>
                        <a:gd name="T9" fmla="*/ 1 h 5"/>
                        <a:gd name="T10" fmla="*/ 3 w 4"/>
                        <a:gd name="T11" fmla="*/ 1 h 5"/>
                        <a:gd name="T12" fmla="*/ 3 w 4"/>
                        <a:gd name="T13" fmla="*/ 1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2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4 h 5"/>
                        <a:gd name="T34" fmla="*/ 4 w 4"/>
                        <a:gd name="T35" fmla="*/ 4 h 5"/>
                        <a:gd name="T36" fmla="*/ 3 w 4"/>
                        <a:gd name="T37" fmla="*/ 4 h 5"/>
                        <a:gd name="T38" fmla="*/ 3 w 4"/>
                        <a:gd name="T39" fmla="*/ 5 h 5"/>
                        <a:gd name="T40" fmla="*/ 3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5 h 5"/>
                        <a:gd name="T46" fmla="*/ 0 w 4"/>
                        <a:gd name="T47" fmla="*/ 0 h 5"/>
                        <a:gd name="T48" fmla="*/ 1 w 4"/>
                        <a:gd name="T49" fmla="*/ 1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2 h 5"/>
                        <a:gd name="T56" fmla="*/ 3 w 4"/>
                        <a:gd name="T57" fmla="*/ 2 h 5"/>
                        <a:gd name="T58" fmla="*/ 3 w 4"/>
                        <a:gd name="T59" fmla="*/ 2 h 5"/>
                        <a:gd name="T60" fmla="*/ 3 w 4"/>
                        <a:gd name="T61" fmla="*/ 2 h 5"/>
                        <a:gd name="T62" fmla="*/ 3 w 4"/>
                        <a:gd name="T63" fmla="*/ 1 h 5"/>
                        <a:gd name="T64" fmla="*/ 3 w 4"/>
                        <a:gd name="T65" fmla="*/ 1 h 5"/>
                        <a:gd name="T66" fmla="*/ 3 w 4"/>
                        <a:gd name="T67" fmla="*/ 1 h 5"/>
                        <a:gd name="T68" fmla="*/ 3 w 4"/>
                        <a:gd name="T69" fmla="*/ 1 h 5"/>
                        <a:gd name="T70" fmla="*/ 3 w 4"/>
                        <a:gd name="T71" fmla="*/ 1 h 5"/>
                        <a:gd name="T72" fmla="*/ 1 w 4"/>
                        <a:gd name="T73" fmla="*/ 1 h 5"/>
                        <a:gd name="T74" fmla="*/ 1 w 4"/>
                        <a:gd name="T75" fmla="*/ 1 h 5"/>
                        <a:gd name="T76" fmla="*/ 1 w 4"/>
                        <a:gd name="T77" fmla="*/ 2 h 5"/>
                        <a:gd name="T78" fmla="*/ 1 w 4"/>
                        <a:gd name="T79" fmla="*/ 5 h 5"/>
                        <a:gd name="T80" fmla="*/ 1 w 4"/>
                        <a:gd name="T81" fmla="*/ 5 h 5"/>
                        <a:gd name="T82" fmla="*/ 3 w 4"/>
                        <a:gd name="T83" fmla="*/ 5 h 5"/>
                        <a:gd name="T84" fmla="*/ 3 w 4"/>
                        <a:gd name="T85" fmla="*/ 4 h 5"/>
                        <a:gd name="T86" fmla="*/ 3 w 4"/>
                        <a:gd name="T87" fmla="*/ 4 h 5"/>
                        <a:gd name="T88" fmla="*/ 3 w 4"/>
                        <a:gd name="T89" fmla="*/ 4 h 5"/>
                        <a:gd name="T90" fmla="*/ 3 w 4"/>
                        <a:gd name="T91" fmla="*/ 4 h 5"/>
                        <a:gd name="T92" fmla="*/ 3 w 4"/>
                        <a:gd name="T93" fmla="*/ 4 h 5"/>
                        <a:gd name="T94" fmla="*/ 3 w 4"/>
                        <a:gd name="T95" fmla="*/ 4 h 5"/>
                        <a:gd name="T96" fmla="*/ 3 w 4"/>
                        <a:gd name="T97" fmla="*/ 2 h 5"/>
                        <a:gd name="T98" fmla="*/ 3 w 4"/>
                        <a:gd name="T99" fmla="*/ 2 h 5"/>
                        <a:gd name="T100" fmla="*/ 3 w 4"/>
                        <a:gd name="T101" fmla="*/ 2 h 5"/>
                        <a:gd name="T102" fmla="*/ 1 w 4"/>
                        <a:gd name="T103" fmla="*/ 2 h 5"/>
                        <a:gd name="T104" fmla="*/ 1 w 4"/>
                        <a:gd name="T105" fmla="*/ 2 h 5"/>
                        <a:gd name="T106" fmla="*/ 1 w 4"/>
                        <a:gd name="T107" fmla="*/ 2 h 5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4"/>
                        <a:gd name="T163" fmla="*/ 0 h 5"/>
                        <a:gd name="T164" fmla="*/ 4 w 4"/>
                        <a:gd name="T165" fmla="*/ 5 h 5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  <a:moveTo>
                            <a:pt x="1" y="2"/>
                          </a:move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7" name="Freeform 4216"/>
                    <p:cNvSpPr>
                      <a:spLocks/>
                    </p:cNvSpPr>
                    <p:nvPr/>
                  </p:nvSpPr>
                  <p:spPr bwMode="auto">
                    <a:xfrm>
                      <a:off x="1031" y="355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8" name="Freeform 4217"/>
                    <p:cNvSpPr>
                      <a:spLocks/>
                    </p:cNvSpPr>
                    <p:nvPr/>
                  </p:nvSpPr>
                  <p:spPr bwMode="auto">
                    <a:xfrm>
                      <a:off x="1035" y="355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59" name="Freeform 4218"/>
                    <p:cNvSpPr>
                      <a:spLocks/>
                    </p:cNvSpPr>
                    <p:nvPr/>
                  </p:nvSpPr>
                  <p:spPr bwMode="auto">
                    <a:xfrm>
                      <a:off x="1038" y="355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4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5 h 5"/>
                        <a:gd name="T64" fmla="*/ 1 w 3"/>
                        <a:gd name="T65" fmla="*/ 5 h 5"/>
                        <a:gd name="T66" fmla="*/ 1 w 3"/>
                        <a:gd name="T67" fmla="*/ 5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2 h 5"/>
                        <a:gd name="T78" fmla="*/ 1 w 3"/>
                        <a:gd name="T79" fmla="*/ 2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1 h 5"/>
                        <a:gd name="T100" fmla="*/ 1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1 h 5"/>
                        <a:gd name="T106" fmla="*/ 1 w 3"/>
                        <a:gd name="T107" fmla="*/ 1 h 5"/>
                        <a:gd name="T108" fmla="*/ 1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0" name="Freeform 4219"/>
                    <p:cNvSpPr>
                      <a:spLocks/>
                    </p:cNvSpPr>
                    <p:nvPr/>
                  </p:nvSpPr>
                  <p:spPr bwMode="auto">
                    <a:xfrm>
                      <a:off x="1024" y="355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0 w 3"/>
                        <a:gd name="T3" fmla="*/ 0 h 5"/>
                        <a:gd name="T4" fmla="*/ 0 w 3"/>
                        <a:gd name="T5" fmla="*/ 2 h 5"/>
                        <a:gd name="T6" fmla="*/ 2 w 3"/>
                        <a:gd name="T7" fmla="*/ 2 h 5"/>
                        <a:gd name="T8" fmla="*/ 2 w 3"/>
                        <a:gd name="T9" fmla="*/ 0 h 5"/>
                        <a:gd name="T10" fmla="*/ 3 w 3"/>
                        <a:gd name="T11" fmla="*/ 0 h 5"/>
                        <a:gd name="T12" fmla="*/ 3 w 3"/>
                        <a:gd name="T13" fmla="*/ 5 h 5"/>
                        <a:gd name="T14" fmla="*/ 2 w 3"/>
                        <a:gd name="T15" fmla="*/ 5 h 5"/>
                        <a:gd name="T16" fmla="*/ 2 w 3"/>
                        <a:gd name="T17" fmla="*/ 2 h 5"/>
                        <a:gd name="T18" fmla="*/ 0 w 3"/>
                        <a:gd name="T19" fmla="*/ 2 h 5"/>
                        <a:gd name="T20" fmla="*/ 0 w 3"/>
                        <a:gd name="T21" fmla="*/ 5 h 5"/>
                        <a:gd name="T22" fmla="*/ 0 w 3"/>
                        <a:gd name="T23" fmla="*/ 5 h 5"/>
                        <a:gd name="T24" fmla="*/ 0 w 3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5"/>
                        <a:gd name="T41" fmla="*/ 3 w 3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5"/>
                          </a:lnTo>
                          <a:lnTo>
                            <a:pt x="2" y="5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1" name="Freeform 4220"/>
                    <p:cNvSpPr>
                      <a:spLocks/>
                    </p:cNvSpPr>
                    <p:nvPr/>
                  </p:nvSpPr>
                  <p:spPr bwMode="auto">
                    <a:xfrm>
                      <a:off x="1027" y="3550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0 h 5"/>
                        <a:gd name="T2" fmla="*/ 1 w 4"/>
                        <a:gd name="T3" fmla="*/ 0 h 5"/>
                        <a:gd name="T4" fmla="*/ 3 w 4"/>
                        <a:gd name="T5" fmla="*/ 0 h 5"/>
                        <a:gd name="T6" fmla="*/ 3 w 4"/>
                        <a:gd name="T7" fmla="*/ 1 h 5"/>
                        <a:gd name="T8" fmla="*/ 3 w 4"/>
                        <a:gd name="T9" fmla="*/ 1 h 5"/>
                        <a:gd name="T10" fmla="*/ 3 w 4"/>
                        <a:gd name="T11" fmla="*/ 1 h 5"/>
                        <a:gd name="T12" fmla="*/ 3 w 4"/>
                        <a:gd name="T13" fmla="*/ 1 h 5"/>
                        <a:gd name="T14" fmla="*/ 3 w 4"/>
                        <a:gd name="T15" fmla="*/ 1 h 5"/>
                        <a:gd name="T16" fmla="*/ 3 w 4"/>
                        <a:gd name="T17" fmla="*/ 1 h 5"/>
                        <a:gd name="T18" fmla="*/ 3 w 4"/>
                        <a:gd name="T19" fmla="*/ 2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3 w 4"/>
                        <a:gd name="T31" fmla="*/ 2 h 5"/>
                        <a:gd name="T32" fmla="*/ 4 w 4"/>
                        <a:gd name="T33" fmla="*/ 4 h 5"/>
                        <a:gd name="T34" fmla="*/ 4 w 4"/>
                        <a:gd name="T35" fmla="*/ 4 h 5"/>
                        <a:gd name="T36" fmla="*/ 3 w 4"/>
                        <a:gd name="T37" fmla="*/ 4 h 5"/>
                        <a:gd name="T38" fmla="*/ 3 w 4"/>
                        <a:gd name="T39" fmla="*/ 5 h 5"/>
                        <a:gd name="T40" fmla="*/ 3 w 4"/>
                        <a:gd name="T41" fmla="*/ 5 h 5"/>
                        <a:gd name="T42" fmla="*/ 1 w 4"/>
                        <a:gd name="T43" fmla="*/ 5 h 5"/>
                        <a:gd name="T44" fmla="*/ 0 w 4"/>
                        <a:gd name="T45" fmla="*/ 5 h 5"/>
                        <a:gd name="T46" fmla="*/ 0 w 4"/>
                        <a:gd name="T47" fmla="*/ 0 h 5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4"/>
                        <a:gd name="T73" fmla="*/ 0 h 5"/>
                        <a:gd name="T74" fmla="*/ 4 w 4"/>
                        <a:gd name="T75" fmla="*/ 5 h 5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4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2" name="Freeform 4221"/>
                    <p:cNvSpPr>
                      <a:spLocks/>
                    </p:cNvSpPr>
                    <p:nvPr/>
                  </p:nvSpPr>
                  <p:spPr bwMode="auto">
                    <a:xfrm>
                      <a:off x="1028" y="3551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0 w 2"/>
                        <a:gd name="T5" fmla="*/ 1 h 1"/>
                        <a:gd name="T6" fmla="*/ 0 w 2"/>
                        <a:gd name="T7" fmla="*/ 1 h 1"/>
                        <a:gd name="T8" fmla="*/ 2 w 2"/>
                        <a:gd name="T9" fmla="*/ 1 h 1"/>
                        <a:gd name="T10" fmla="*/ 2 w 2"/>
                        <a:gd name="T11" fmla="*/ 1 h 1"/>
                        <a:gd name="T12" fmla="*/ 2 w 2"/>
                        <a:gd name="T13" fmla="*/ 1 h 1"/>
                        <a:gd name="T14" fmla="*/ 2 w 2"/>
                        <a:gd name="T15" fmla="*/ 0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2 w 2"/>
                        <a:gd name="T21" fmla="*/ 0 h 1"/>
                        <a:gd name="T22" fmla="*/ 2 w 2"/>
                        <a:gd name="T23" fmla="*/ 0 h 1"/>
                        <a:gd name="T24" fmla="*/ 0 w 2"/>
                        <a:gd name="T25" fmla="*/ 0 h 1"/>
                        <a:gd name="T26" fmla="*/ 0 w 2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2"/>
                        <a:gd name="T43" fmla="*/ 0 h 1"/>
                        <a:gd name="T44" fmla="*/ 2 w 2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3" name="Freeform 4222"/>
                    <p:cNvSpPr>
                      <a:spLocks/>
                    </p:cNvSpPr>
                    <p:nvPr/>
                  </p:nvSpPr>
                  <p:spPr bwMode="auto">
                    <a:xfrm>
                      <a:off x="1028" y="3552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3 h 3"/>
                        <a:gd name="T4" fmla="*/ 0 w 2"/>
                        <a:gd name="T5" fmla="*/ 3 h 3"/>
                        <a:gd name="T6" fmla="*/ 2 w 2"/>
                        <a:gd name="T7" fmla="*/ 3 h 3"/>
                        <a:gd name="T8" fmla="*/ 2 w 2"/>
                        <a:gd name="T9" fmla="*/ 2 h 3"/>
                        <a:gd name="T10" fmla="*/ 2 w 2"/>
                        <a:gd name="T11" fmla="*/ 2 h 3"/>
                        <a:gd name="T12" fmla="*/ 2 w 2"/>
                        <a:gd name="T13" fmla="*/ 2 h 3"/>
                        <a:gd name="T14" fmla="*/ 2 w 2"/>
                        <a:gd name="T15" fmla="*/ 2 h 3"/>
                        <a:gd name="T16" fmla="*/ 2 w 2"/>
                        <a:gd name="T17" fmla="*/ 2 h 3"/>
                        <a:gd name="T18" fmla="*/ 2 w 2"/>
                        <a:gd name="T19" fmla="*/ 2 h 3"/>
                        <a:gd name="T20" fmla="*/ 2 w 2"/>
                        <a:gd name="T21" fmla="*/ 0 h 3"/>
                        <a:gd name="T22" fmla="*/ 2 w 2"/>
                        <a:gd name="T23" fmla="*/ 0 h 3"/>
                        <a:gd name="T24" fmla="*/ 2 w 2"/>
                        <a:gd name="T25" fmla="*/ 0 h 3"/>
                        <a:gd name="T26" fmla="*/ 0 w 2"/>
                        <a:gd name="T27" fmla="*/ 0 h 3"/>
                        <a:gd name="T28" fmla="*/ 0 w 2"/>
                        <a:gd name="T29" fmla="*/ 0 h 3"/>
                        <a:gd name="T30" fmla="*/ 0 w 2"/>
                        <a:gd name="T31" fmla="*/ 0 h 3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2"/>
                        <a:gd name="T49" fmla="*/ 0 h 3"/>
                        <a:gd name="T50" fmla="*/ 2 w 2"/>
                        <a:gd name="T51" fmla="*/ 3 h 3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4" name="Freeform 4223"/>
                    <p:cNvSpPr>
                      <a:spLocks/>
                    </p:cNvSpPr>
                    <p:nvPr/>
                  </p:nvSpPr>
                  <p:spPr bwMode="auto">
                    <a:xfrm>
                      <a:off x="1031" y="3550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1 h 5"/>
                        <a:gd name="T2" fmla="*/ 0 w 2"/>
                        <a:gd name="T3" fmla="*/ 1 h 5"/>
                        <a:gd name="T4" fmla="*/ 0 w 2"/>
                        <a:gd name="T5" fmla="*/ 1 h 5"/>
                        <a:gd name="T6" fmla="*/ 0 w 2"/>
                        <a:gd name="T7" fmla="*/ 1 h 5"/>
                        <a:gd name="T8" fmla="*/ 1 w 2"/>
                        <a:gd name="T9" fmla="*/ 0 h 5"/>
                        <a:gd name="T10" fmla="*/ 1 w 2"/>
                        <a:gd name="T11" fmla="*/ 0 h 5"/>
                        <a:gd name="T12" fmla="*/ 2 w 2"/>
                        <a:gd name="T13" fmla="*/ 0 h 5"/>
                        <a:gd name="T14" fmla="*/ 2 w 2"/>
                        <a:gd name="T15" fmla="*/ 1 h 5"/>
                        <a:gd name="T16" fmla="*/ 2 w 2"/>
                        <a:gd name="T17" fmla="*/ 1 h 5"/>
                        <a:gd name="T18" fmla="*/ 2 w 2"/>
                        <a:gd name="T19" fmla="*/ 1 h 5"/>
                        <a:gd name="T20" fmla="*/ 2 w 2"/>
                        <a:gd name="T21" fmla="*/ 2 h 5"/>
                        <a:gd name="T22" fmla="*/ 2 w 2"/>
                        <a:gd name="T23" fmla="*/ 2 h 5"/>
                        <a:gd name="T24" fmla="*/ 2 w 2"/>
                        <a:gd name="T25" fmla="*/ 2 h 5"/>
                        <a:gd name="T26" fmla="*/ 2 w 2"/>
                        <a:gd name="T27" fmla="*/ 4 h 5"/>
                        <a:gd name="T28" fmla="*/ 1 w 2"/>
                        <a:gd name="T29" fmla="*/ 5 h 5"/>
                        <a:gd name="T30" fmla="*/ 2 w 2"/>
                        <a:gd name="T31" fmla="*/ 5 h 5"/>
                        <a:gd name="T32" fmla="*/ 2 w 2"/>
                        <a:gd name="T33" fmla="*/ 5 h 5"/>
                        <a:gd name="T34" fmla="*/ 0 w 2"/>
                        <a:gd name="T35" fmla="*/ 5 h 5"/>
                        <a:gd name="T36" fmla="*/ 1 w 2"/>
                        <a:gd name="T37" fmla="*/ 2 h 5"/>
                        <a:gd name="T38" fmla="*/ 2 w 2"/>
                        <a:gd name="T39" fmla="*/ 2 h 5"/>
                        <a:gd name="T40" fmla="*/ 2 w 2"/>
                        <a:gd name="T41" fmla="*/ 2 h 5"/>
                        <a:gd name="T42" fmla="*/ 2 w 2"/>
                        <a:gd name="T43" fmla="*/ 2 h 5"/>
                        <a:gd name="T44" fmla="*/ 2 w 2"/>
                        <a:gd name="T45" fmla="*/ 1 h 5"/>
                        <a:gd name="T46" fmla="*/ 2 w 2"/>
                        <a:gd name="T47" fmla="*/ 1 h 5"/>
                        <a:gd name="T48" fmla="*/ 2 w 2"/>
                        <a:gd name="T49" fmla="*/ 1 h 5"/>
                        <a:gd name="T50" fmla="*/ 2 w 2"/>
                        <a:gd name="T51" fmla="*/ 1 h 5"/>
                        <a:gd name="T52" fmla="*/ 1 w 2"/>
                        <a:gd name="T53" fmla="*/ 1 h 5"/>
                        <a:gd name="T54" fmla="*/ 1 w 2"/>
                        <a:gd name="T55" fmla="*/ 1 h 5"/>
                        <a:gd name="T56" fmla="*/ 1 w 2"/>
                        <a:gd name="T57" fmla="*/ 1 h 5"/>
                        <a:gd name="T58" fmla="*/ 1 w 2"/>
                        <a:gd name="T59" fmla="*/ 1 h 5"/>
                        <a:gd name="T60" fmla="*/ 0 w 2"/>
                        <a:gd name="T61" fmla="*/ 1 h 5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5"/>
                        <a:gd name="T95" fmla="*/ 2 w 2"/>
                        <a:gd name="T96" fmla="*/ 5 h 5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0" y="5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5" name="Freeform 4224"/>
                    <p:cNvSpPr>
                      <a:spLocks/>
                    </p:cNvSpPr>
                    <p:nvPr/>
                  </p:nvSpPr>
                  <p:spPr bwMode="auto">
                    <a:xfrm>
                      <a:off x="1035" y="3550"/>
                      <a:ext cx="1" cy="5"/>
                    </a:xfrm>
                    <a:custGeom>
                      <a:avLst/>
                      <a:gdLst>
                        <a:gd name="T0" fmla="*/ 1 w 1"/>
                        <a:gd name="T1" fmla="*/ 0 h 5"/>
                        <a:gd name="T2" fmla="*/ 1 w 1"/>
                        <a:gd name="T3" fmla="*/ 0 h 5"/>
                        <a:gd name="T4" fmla="*/ 1 w 1"/>
                        <a:gd name="T5" fmla="*/ 5 h 5"/>
                        <a:gd name="T6" fmla="*/ 1 w 1"/>
                        <a:gd name="T7" fmla="*/ 5 h 5"/>
                        <a:gd name="T8" fmla="*/ 1 w 1"/>
                        <a:gd name="T9" fmla="*/ 1 h 5"/>
                        <a:gd name="T10" fmla="*/ 0 w 1"/>
                        <a:gd name="T11" fmla="*/ 1 h 5"/>
                        <a:gd name="T12" fmla="*/ 1 w 1"/>
                        <a:gd name="T13" fmla="*/ 0 h 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5"/>
                        <a:gd name="T23" fmla="*/ 1 w 1"/>
                        <a:gd name="T24" fmla="*/ 5 h 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5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1166" name="Freeform 4225"/>
                    <p:cNvSpPr>
                      <a:spLocks/>
                    </p:cNvSpPr>
                    <p:nvPr/>
                  </p:nvSpPr>
                  <p:spPr bwMode="auto">
                    <a:xfrm>
                      <a:off x="1038" y="3550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1 h 5"/>
                        <a:gd name="T2" fmla="*/ 0 w 3"/>
                        <a:gd name="T3" fmla="*/ 1 h 5"/>
                        <a:gd name="T4" fmla="*/ 0 w 3"/>
                        <a:gd name="T5" fmla="*/ 1 h 5"/>
                        <a:gd name="T6" fmla="*/ 0 w 3"/>
                        <a:gd name="T7" fmla="*/ 1 h 5"/>
                        <a:gd name="T8" fmla="*/ 0 w 3"/>
                        <a:gd name="T9" fmla="*/ 0 h 5"/>
                        <a:gd name="T10" fmla="*/ 1 w 3"/>
                        <a:gd name="T11" fmla="*/ 0 h 5"/>
                        <a:gd name="T12" fmla="*/ 1 w 3"/>
                        <a:gd name="T13" fmla="*/ 0 h 5"/>
                        <a:gd name="T14" fmla="*/ 1 w 3"/>
                        <a:gd name="T15" fmla="*/ 0 h 5"/>
                        <a:gd name="T16" fmla="*/ 1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1 h 5"/>
                        <a:gd name="T22" fmla="*/ 3 w 3"/>
                        <a:gd name="T23" fmla="*/ 1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3 w 3"/>
                        <a:gd name="T29" fmla="*/ 2 h 5"/>
                        <a:gd name="T30" fmla="*/ 3 w 3"/>
                        <a:gd name="T31" fmla="*/ 2 h 5"/>
                        <a:gd name="T32" fmla="*/ 3 w 3"/>
                        <a:gd name="T33" fmla="*/ 4 h 5"/>
                        <a:gd name="T34" fmla="*/ 3 w 3"/>
                        <a:gd name="T35" fmla="*/ 4 h 5"/>
                        <a:gd name="T36" fmla="*/ 3 w 3"/>
                        <a:gd name="T37" fmla="*/ 4 h 5"/>
                        <a:gd name="T38" fmla="*/ 3 w 3"/>
                        <a:gd name="T39" fmla="*/ 4 h 5"/>
                        <a:gd name="T40" fmla="*/ 3 w 3"/>
                        <a:gd name="T41" fmla="*/ 5 h 5"/>
                        <a:gd name="T42" fmla="*/ 1 w 3"/>
                        <a:gd name="T43" fmla="*/ 5 h 5"/>
                        <a:gd name="T44" fmla="*/ 1 w 3"/>
                        <a:gd name="T45" fmla="*/ 5 h 5"/>
                        <a:gd name="T46" fmla="*/ 1 w 3"/>
                        <a:gd name="T47" fmla="*/ 5 h 5"/>
                        <a:gd name="T48" fmla="*/ 0 w 3"/>
                        <a:gd name="T49" fmla="*/ 5 h 5"/>
                        <a:gd name="T50" fmla="*/ 0 w 3"/>
                        <a:gd name="T51" fmla="*/ 5 h 5"/>
                        <a:gd name="T52" fmla="*/ 0 w 3"/>
                        <a:gd name="T53" fmla="*/ 4 h 5"/>
                        <a:gd name="T54" fmla="*/ 0 w 3"/>
                        <a:gd name="T55" fmla="*/ 4 h 5"/>
                        <a:gd name="T56" fmla="*/ 0 w 3"/>
                        <a:gd name="T57" fmla="*/ 4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5 h 5"/>
                        <a:gd name="T64" fmla="*/ 1 w 3"/>
                        <a:gd name="T65" fmla="*/ 5 h 5"/>
                        <a:gd name="T66" fmla="*/ 1 w 3"/>
                        <a:gd name="T67" fmla="*/ 5 h 5"/>
                        <a:gd name="T68" fmla="*/ 1 w 3"/>
                        <a:gd name="T69" fmla="*/ 4 h 5"/>
                        <a:gd name="T70" fmla="*/ 3 w 3"/>
                        <a:gd name="T71" fmla="*/ 4 h 5"/>
                        <a:gd name="T72" fmla="*/ 3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2 h 5"/>
                        <a:gd name="T78" fmla="*/ 1 w 3"/>
                        <a:gd name="T79" fmla="*/ 2 h 5"/>
                        <a:gd name="T80" fmla="*/ 1 w 3"/>
                        <a:gd name="T81" fmla="*/ 2 h 5"/>
                        <a:gd name="T82" fmla="*/ 1 w 3"/>
                        <a:gd name="T83" fmla="*/ 2 h 5"/>
                        <a:gd name="T84" fmla="*/ 1 w 3"/>
                        <a:gd name="T85" fmla="*/ 2 h 5"/>
                        <a:gd name="T86" fmla="*/ 1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1 w 3"/>
                        <a:gd name="T95" fmla="*/ 1 h 5"/>
                        <a:gd name="T96" fmla="*/ 1 w 3"/>
                        <a:gd name="T97" fmla="*/ 1 h 5"/>
                        <a:gd name="T98" fmla="*/ 1 w 3"/>
                        <a:gd name="T99" fmla="*/ 1 h 5"/>
                        <a:gd name="T100" fmla="*/ 1 w 3"/>
                        <a:gd name="T101" fmla="*/ 1 h 5"/>
                        <a:gd name="T102" fmla="*/ 1 w 3"/>
                        <a:gd name="T103" fmla="*/ 1 h 5"/>
                        <a:gd name="T104" fmla="*/ 1 w 3"/>
                        <a:gd name="T105" fmla="*/ 1 h 5"/>
                        <a:gd name="T106" fmla="*/ 1 w 3"/>
                        <a:gd name="T107" fmla="*/ 1 h 5"/>
                        <a:gd name="T108" fmla="*/ 1 w 3"/>
                        <a:gd name="T109" fmla="*/ 1 h 5"/>
                        <a:gd name="T110" fmla="*/ 0 w 3"/>
                        <a:gd name="T111" fmla="*/ 1 h 5"/>
                        <a:gd name="T112" fmla="*/ 0 w 3"/>
                        <a:gd name="T113" fmla="*/ 1 h 5"/>
                        <a:gd name="T114" fmla="*/ 0 w 3"/>
                        <a:gd name="T115" fmla="*/ 1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3"/>
                        <a:gd name="T175" fmla="*/ 0 h 5"/>
                        <a:gd name="T176" fmla="*/ 3 w 3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3" h="5"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grpSp>
                <p:nvGrpSpPr>
                  <p:cNvPr id="765" name="Group 4427"/>
                  <p:cNvGrpSpPr>
                    <a:grpSpLocks/>
                  </p:cNvGrpSpPr>
                  <p:nvPr/>
                </p:nvGrpSpPr>
                <p:grpSpPr bwMode="auto">
                  <a:xfrm>
                    <a:off x="560" y="3205"/>
                    <a:ext cx="857" cy="905"/>
                    <a:chOff x="560" y="3205"/>
                    <a:chExt cx="857" cy="905"/>
                  </a:xfrm>
                </p:grpSpPr>
                <p:sp>
                  <p:nvSpPr>
                    <p:cNvPr id="767" name="Freeform 4227"/>
                    <p:cNvSpPr>
                      <a:spLocks/>
                    </p:cNvSpPr>
                    <p:nvPr/>
                  </p:nvSpPr>
                  <p:spPr bwMode="auto">
                    <a:xfrm>
                      <a:off x="1039" y="346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1 h 3"/>
                        <a:gd name="T6" fmla="*/ 3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3"/>
                        <a:gd name="T41" fmla="*/ 3 w 3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68" name="Freeform 422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3" y="346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0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1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1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0 w 2"/>
                        <a:gd name="T51" fmla="*/ 1 h 3"/>
                        <a:gd name="T52" fmla="*/ 1 w 2"/>
                        <a:gd name="T53" fmla="*/ 1 h 3"/>
                        <a:gd name="T54" fmla="*/ 1 w 2"/>
                        <a:gd name="T55" fmla="*/ 1 h 3"/>
                        <a:gd name="T56" fmla="*/ 1 w 2"/>
                        <a:gd name="T57" fmla="*/ 1 h 3"/>
                        <a:gd name="T58" fmla="*/ 1 w 2"/>
                        <a:gd name="T59" fmla="*/ 1 h 3"/>
                        <a:gd name="T60" fmla="*/ 1 w 2"/>
                        <a:gd name="T61" fmla="*/ 1 h 3"/>
                        <a:gd name="T62" fmla="*/ 2 w 2"/>
                        <a:gd name="T63" fmla="*/ 1 h 3"/>
                        <a:gd name="T64" fmla="*/ 2 w 2"/>
                        <a:gd name="T65" fmla="*/ 0 h 3"/>
                        <a:gd name="T66" fmla="*/ 2 w 2"/>
                        <a:gd name="T67" fmla="*/ 0 h 3"/>
                        <a:gd name="T68" fmla="*/ 1 w 2"/>
                        <a:gd name="T69" fmla="*/ 0 h 3"/>
                        <a:gd name="T70" fmla="*/ 1 w 2"/>
                        <a:gd name="T71" fmla="*/ 0 h 3"/>
                        <a:gd name="T72" fmla="*/ 1 w 2"/>
                        <a:gd name="T73" fmla="*/ 0 h 3"/>
                        <a:gd name="T74" fmla="*/ 0 w 2"/>
                        <a:gd name="T75" fmla="*/ 0 h 3"/>
                        <a:gd name="T76" fmla="*/ 0 w 2"/>
                        <a:gd name="T77" fmla="*/ 1 h 3"/>
                        <a:gd name="T78" fmla="*/ 0 w 2"/>
                        <a:gd name="T79" fmla="*/ 3 h 3"/>
                        <a:gd name="T80" fmla="*/ 1 w 2"/>
                        <a:gd name="T81" fmla="*/ 3 h 3"/>
                        <a:gd name="T82" fmla="*/ 1 w 2"/>
                        <a:gd name="T83" fmla="*/ 3 h 3"/>
                        <a:gd name="T84" fmla="*/ 1 w 2"/>
                        <a:gd name="T85" fmla="*/ 3 h 3"/>
                        <a:gd name="T86" fmla="*/ 2 w 2"/>
                        <a:gd name="T87" fmla="*/ 3 h 3"/>
                        <a:gd name="T88" fmla="*/ 2 w 2"/>
                        <a:gd name="T89" fmla="*/ 2 h 3"/>
                        <a:gd name="T90" fmla="*/ 2 w 2"/>
                        <a:gd name="T91" fmla="*/ 2 h 3"/>
                        <a:gd name="T92" fmla="*/ 2 w 2"/>
                        <a:gd name="T93" fmla="*/ 2 h 3"/>
                        <a:gd name="T94" fmla="*/ 2 w 2"/>
                        <a:gd name="T95" fmla="*/ 2 h 3"/>
                        <a:gd name="T96" fmla="*/ 2 w 2"/>
                        <a:gd name="T97" fmla="*/ 2 h 3"/>
                        <a:gd name="T98" fmla="*/ 2 w 2"/>
                        <a:gd name="T99" fmla="*/ 2 h 3"/>
                        <a:gd name="T100" fmla="*/ 1 w 2"/>
                        <a:gd name="T101" fmla="*/ 1 h 3"/>
                        <a:gd name="T102" fmla="*/ 1 w 2"/>
                        <a:gd name="T103" fmla="*/ 1 h 3"/>
                        <a:gd name="T104" fmla="*/ 1 w 2"/>
                        <a:gd name="T105" fmla="*/ 1 h 3"/>
                        <a:gd name="T106" fmla="*/ 0 w 2"/>
                        <a:gd name="T107" fmla="*/ 1 h 3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w 2"/>
                        <a:gd name="T163" fmla="*/ 0 h 3"/>
                        <a:gd name="T164" fmla="*/ 2 w 2"/>
                        <a:gd name="T165" fmla="*/ 3 h 3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T162" t="T163" r="T164" b="T165"/>
                      <a:pathLst>
                        <a:path w="2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  <a:moveTo>
                            <a:pt x="0" y="1"/>
                          </a:move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69" name="Freeform 4229"/>
                    <p:cNvSpPr>
                      <a:spLocks/>
                    </p:cNvSpPr>
                    <p:nvPr/>
                  </p:nvSpPr>
                  <p:spPr bwMode="auto">
                    <a:xfrm>
                      <a:off x="1047" y="346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0" name="Freeform 423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049" y="3465"/>
                      <a:ext cx="4" cy="5"/>
                    </a:xfrm>
                    <a:custGeom>
                      <a:avLst/>
                      <a:gdLst>
                        <a:gd name="T0" fmla="*/ 4 w 4"/>
                        <a:gd name="T1" fmla="*/ 3 h 5"/>
                        <a:gd name="T2" fmla="*/ 4 w 4"/>
                        <a:gd name="T3" fmla="*/ 4 h 5"/>
                        <a:gd name="T4" fmla="*/ 4 w 4"/>
                        <a:gd name="T5" fmla="*/ 4 h 5"/>
                        <a:gd name="T6" fmla="*/ 3 w 4"/>
                        <a:gd name="T7" fmla="*/ 5 h 5"/>
                        <a:gd name="T8" fmla="*/ 1 w 4"/>
                        <a:gd name="T9" fmla="*/ 5 h 5"/>
                        <a:gd name="T10" fmla="*/ 1 w 4"/>
                        <a:gd name="T11" fmla="*/ 4 h 5"/>
                        <a:gd name="T12" fmla="*/ 1 w 4"/>
                        <a:gd name="T13" fmla="*/ 4 h 5"/>
                        <a:gd name="T14" fmla="*/ 1 w 4"/>
                        <a:gd name="T15" fmla="*/ 3 h 5"/>
                        <a:gd name="T16" fmla="*/ 1 w 4"/>
                        <a:gd name="T17" fmla="*/ 3 h 5"/>
                        <a:gd name="T18" fmla="*/ 1 w 4"/>
                        <a:gd name="T19" fmla="*/ 3 h 5"/>
                        <a:gd name="T20" fmla="*/ 1 w 4"/>
                        <a:gd name="T21" fmla="*/ 2 h 5"/>
                        <a:gd name="T22" fmla="*/ 1 w 4"/>
                        <a:gd name="T23" fmla="*/ 2 h 5"/>
                        <a:gd name="T24" fmla="*/ 1 w 4"/>
                        <a:gd name="T25" fmla="*/ 2 h 5"/>
                        <a:gd name="T26" fmla="*/ 3 w 4"/>
                        <a:gd name="T27" fmla="*/ 2 h 5"/>
                        <a:gd name="T28" fmla="*/ 3 w 4"/>
                        <a:gd name="T29" fmla="*/ 2 h 5"/>
                        <a:gd name="T30" fmla="*/ 4 w 4"/>
                        <a:gd name="T31" fmla="*/ 2 h 5"/>
                        <a:gd name="T32" fmla="*/ 4 w 4"/>
                        <a:gd name="T33" fmla="*/ 3 h 5"/>
                        <a:gd name="T34" fmla="*/ 3 w 4"/>
                        <a:gd name="T35" fmla="*/ 3 h 5"/>
                        <a:gd name="T36" fmla="*/ 3 w 4"/>
                        <a:gd name="T37" fmla="*/ 2 h 5"/>
                        <a:gd name="T38" fmla="*/ 1 w 4"/>
                        <a:gd name="T39" fmla="*/ 2 h 5"/>
                        <a:gd name="T40" fmla="*/ 1 w 4"/>
                        <a:gd name="T41" fmla="*/ 2 h 5"/>
                        <a:gd name="T42" fmla="*/ 1 w 4"/>
                        <a:gd name="T43" fmla="*/ 3 h 5"/>
                        <a:gd name="T44" fmla="*/ 3 w 4"/>
                        <a:gd name="T45" fmla="*/ 3 h 5"/>
                        <a:gd name="T46" fmla="*/ 3 w 4"/>
                        <a:gd name="T47" fmla="*/ 3 h 5"/>
                        <a:gd name="T48" fmla="*/ 3 w 4"/>
                        <a:gd name="T49" fmla="*/ 3 h 5"/>
                        <a:gd name="T50" fmla="*/ 3 w 4"/>
                        <a:gd name="T51" fmla="*/ 2 h 5"/>
                        <a:gd name="T52" fmla="*/ 3 w 4"/>
                        <a:gd name="T53" fmla="*/ 2 h 5"/>
                        <a:gd name="T54" fmla="*/ 3 w 4"/>
                        <a:gd name="T55" fmla="*/ 2 h 5"/>
                        <a:gd name="T56" fmla="*/ 1 w 4"/>
                        <a:gd name="T57" fmla="*/ 3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5 h 5"/>
                        <a:gd name="T64" fmla="*/ 1 w 4"/>
                        <a:gd name="T65" fmla="*/ 5 h 5"/>
                        <a:gd name="T66" fmla="*/ 3 w 4"/>
                        <a:gd name="T67" fmla="*/ 5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  <a:close/>
                          <a:moveTo>
                            <a:pt x="3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close/>
                          <a:moveTo>
                            <a:pt x="3" y="3"/>
                          </a:moveTo>
                          <a:lnTo>
                            <a:pt x="1" y="3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4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1" name="Freeform 4231"/>
                    <p:cNvSpPr>
                      <a:spLocks/>
                    </p:cNvSpPr>
                    <p:nvPr/>
                  </p:nvSpPr>
                  <p:spPr bwMode="auto">
                    <a:xfrm>
                      <a:off x="1039" y="3467"/>
                      <a:ext cx="3" cy="3"/>
                    </a:xfrm>
                    <a:custGeom>
                      <a:avLst/>
                      <a:gdLst>
                        <a:gd name="T0" fmla="*/ 0 w 3"/>
                        <a:gd name="T1" fmla="*/ 0 h 3"/>
                        <a:gd name="T2" fmla="*/ 0 w 3"/>
                        <a:gd name="T3" fmla="*/ 0 h 3"/>
                        <a:gd name="T4" fmla="*/ 0 w 3"/>
                        <a:gd name="T5" fmla="*/ 1 h 3"/>
                        <a:gd name="T6" fmla="*/ 3 w 3"/>
                        <a:gd name="T7" fmla="*/ 1 h 3"/>
                        <a:gd name="T8" fmla="*/ 3 w 3"/>
                        <a:gd name="T9" fmla="*/ 0 h 3"/>
                        <a:gd name="T10" fmla="*/ 3 w 3"/>
                        <a:gd name="T11" fmla="*/ 0 h 3"/>
                        <a:gd name="T12" fmla="*/ 3 w 3"/>
                        <a:gd name="T13" fmla="*/ 3 h 3"/>
                        <a:gd name="T14" fmla="*/ 3 w 3"/>
                        <a:gd name="T15" fmla="*/ 3 h 3"/>
                        <a:gd name="T16" fmla="*/ 3 w 3"/>
                        <a:gd name="T17" fmla="*/ 1 h 3"/>
                        <a:gd name="T18" fmla="*/ 0 w 3"/>
                        <a:gd name="T19" fmla="*/ 1 h 3"/>
                        <a:gd name="T20" fmla="*/ 0 w 3"/>
                        <a:gd name="T21" fmla="*/ 3 h 3"/>
                        <a:gd name="T22" fmla="*/ 0 w 3"/>
                        <a:gd name="T23" fmla="*/ 3 h 3"/>
                        <a:gd name="T24" fmla="*/ 0 w 3"/>
                        <a:gd name="T25" fmla="*/ 0 h 3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3"/>
                        <a:gd name="T41" fmla="*/ 3 w 3"/>
                        <a:gd name="T42" fmla="*/ 3 h 3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2" name="Freeform 4232"/>
                    <p:cNvSpPr>
                      <a:spLocks/>
                    </p:cNvSpPr>
                    <p:nvPr/>
                  </p:nvSpPr>
                  <p:spPr bwMode="auto">
                    <a:xfrm>
                      <a:off x="1043" y="346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0 h 3"/>
                        <a:gd name="T6" fmla="*/ 1 w 2"/>
                        <a:gd name="T7" fmla="*/ 0 h 3"/>
                        <a:gd name="T8" fmla="*/ 2 w 2"/>
                        <a:gd name="T9" fmla="*/ 0 h 3"/>
                        <a:gd name="T10" fmla="*/ 2 w 2"/>
                        <a:gd name="T11" fmla="*/ 0 h 3"/>
                        <a:gd name="T12" fmla="*/ 2 w 2"/>
                        <a:gd name="T13" fmla="*/ 0 h 3"/>
                        <a:gd name="T14" fmla="*/ 2 w 2"/>
                        <a:gd name="T15" fmla="*/ 0 h 3"/>
                        <a:gd name="T16" fmla="*/ 2 w 2"/>
                        <a:gd name="T17" fmla="*/ 1 h 3"/>
                        <a:gd name="T18" fmla="*/ 2 w 2"/>
                        <a:gd name="T19" fmla="*/ 1 h 3"/>
                        <a:gd name="T20" fmla="*/ 2 w 2"/>
                        <a:gd name="T21" fmla="*/ 1 h 3"/>
                        <a:gd name="T22" fmla="*/ 1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2 h 3"/>
                        <a:gd name="T30" fmla="*/ 2 w 2"/>
                        <a:gd name="T31" fmla="*/ 2 h 3"/>
                        <a:gd name="T32" fmla="*/ 2 w 2"/>
                        <a:gd name="T33" fmla="*/ 2 h 3"/>
                        <a:gd name="T34" fmla="*/ 2 w 2"/>
                        <a:gd name="T35" fmla="*/ 2 h 3"/>
                        <a:gd name="T36" fmla="*/ 2 w 2"/>
                        <a:gd name="T37" fmla="*/ 2 h 3"/>
                        <a:gd name="T38" fmla="*/ 2 w 2"/>
                        <a:gd name="T39" fmla="*/ 3 h 3"/>
                        <a:gd name="T40" fmla="*/ 2 w 2"/>
                        <a:gd name="T41" fmla="*/ 3 h 3"/>
                        <a:gd name="T42" fmla="*/ 1 w 2"/>
                        <a:gd name="T43" fmla="*/ 3 h 3"/>
                        <a:gd name="T44" fmla="*/ 0 w 2"/>
                        <a:gd name="T45" fmla="*/ 3 h 3"/>
                        <a:gd name="T46" fmla="*/ 0 w 2"/>
                        <a:gd name="T47" fmla="*/ 0 h 3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2"/>
                        <a:gd name="T73" fmla="*/ 0 h 3"/>
                        <a:gd name="T74" fmla="*/ 2 w 2"/>
                        <a:gd name="T75" fmla="*/ 3 h 3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2" h="3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3" name="Freeform 4233"/>
                    <p:cNvSpPr>
                      <a:spLocks/>
                    </p:cNvSpPr>
                    <p:nvPr/>
                  </p:nvSpPr>
                  <p:spPr bwMode="auto">
                    <a:xfrm>
                      <a:off x="1043" y="3467"/>
                      <a:ext cx="2" cy="1"/>
                    </a:xfrm>
                    <a:custGeom>
                      <a:avLst/>
                      <a:gdLst>
                        <a:gd name="T0" fmla="*/ 0 w 2"/>
                        <a:gd name="T1" fmla="*/ 0 h 1"/>
                        <a:gd name="T2" fmla="*/ 0 w 2"/>
                        <a:gd name="T3" fmla="*/ 1 h 1"/>
                        <a:gd name="T4" fmla="*/ 1 w 2"/>
                        <a:gd name="T5" fmla="*/ 1 h 1"/>
                        <a:gd name="T6" fmla="*/ 1 w 2"/>
                        <a:gd name="T7" fmla="*/ 1 h 1"/>
                        <a:gd name="T8" fmla="*/ 1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1 h 1"/>
                        <a:gd name="T14" fmla="*/ 2 w 2"/>
                        <a:gd name="T15" fmla="*/ 1 h 1"/>
                        <a:gd name="T16" fmla="*/ 2 w 2"/>
                        <a:gd name="T17" fmla="*/ 0 h 1"/>
                        <a:gd name="T18" fmla="*/ 2 w 2"/>
                        <a:gd name="T19" fmla="*/ 0 h 1"/>
                        <a:gd name="T20" fmla="*/ 1 w 2"/>
                        <a:gd name="T21" fmla="*/ 0 h 1"/>
                        <a:gd name="T22" fmla="*/ 1 w 2"/>
                        <a:gd name="T23" fmla="*/ 0 h 1"/>
                        <a:gd name="T24" fmla="*/ 1 w 2"/>
                        <a:gd name="T25" fmla="*/ 0 h 1"/>
                        <a:gd name="T26" fmla="*/ 0 w 2"/>
                        <a:gd name="T27" fmla="*/ 0 h 1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2"/>
                        <a:gd name="T43" fmla="*/ 0 h 1"/>
                        <a:gd name="T44" fmla="*/ 2 w 2"/>
                        <a:gd name="T45" fmla="*/ 1 h 1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2" h="1">
                          <a:moveTo>
                            <a:pt x="0" y="0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4" name="Freeform 4234"/>
                    <p:cNvSpPr>
                      <a:spLocks/>
                    </p:cNvSpPr>
                    <p:nvPr/>
                  </p:nvSpPr>
                  <p:spPr bwMode="auto">
                    <a:xfrm>
                      <a:off x="1043" y="3468"/>
                      <a:ext cx="2" cy="2"/>
                    </a:xfrm>
                    <a:custGeom>
                      <a:avLst/>
                      <a:gdLst>
                        <a:gd name="T0" fmla="*/ 0 w 2"/>
                        <a:gd name="T1" fmla="*/ 0 h 2"/>
                        <a:gd name="T2" fmla="*/ 0 w 2"/>
                        <a:gd name="T3" fmla="*/ 2 h 2"/>
                        <a:gd name="T4" fmla="*/ 1 w 2"/>
                        <a:gd name="T5" fmla="*/ 2 h 2"/>
                        <a:gd name="T6" fmla="*/ 1 w 2"/>
                        <a:gd name="T7" fmla="*/ 2 h 2"/>
                        <a:gd name="T8" fmla="*/ 1 w 2"/>
                        <a:gd name="T9" fmla="*/ 2 h 2"/>
                        <a:gd name="T10" fmla="*/ 2 w 2"/>
                        <a:gd name="T11" fmla="*/ 2 h 2"/>
                        <a:gd name="T12" fmla="*/ 2 w 2"/>
                        <a:gd name="T13" fmla="*/ 1 h 2"/>
                        <a:gd name="T14" fmla="*/ 2 w 2"/>
                        <a:gd name="T15" fmla="*/ 1 h 2"/>
                        <a:gd name="T16" fmla="*/ 2 w 2"/>
                        <a:gd name="T17" fmla="*/ 1 h 2"/>
                        <a:gd name="T18" fmla="*/ 2 w 2"/>
                        <a:gd name="T19" fmla="*/ 1 h 2"/>
                        <a:gd name="T20" fmla="*/ 2 w 2"/>
                        <a:gd name="T21" fmla="*/ 1 h 2"/>
                        <a:gd name="T22" fmla="*/ 2 w 2"/>
                        <a:gd name="T23" fmla="*/ 1 h 2"/>
                        <a:gd name="T24" fmla="*/ 1 w 2"/>
                        <a:gd name="T25" fmla="*/ 0 h 2"/>
                        <a:gd name="T26" fmla="*/ 1 w 2"/>
                        <a:gd name="T27" fmla="*/ 0 h 2"/>
                        <a:gd name="T28" fmla="*/ 1 w 2"/>
                        <a:gd name="T29" fmla="*/ 0 h 2"/>
                        <a:gd name="T30" fmla="*/ 0 w 2"/>
                        <a:gd name="T31" fmla="*/ 0 h 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2"/>
                        <a:gd name="T49" fmla="*/ 0 h 2"/>
                        <a:gd name="T50" fmla="*/ 2 w 2"/>
                        <a:gd name="T51" fmla="*/ 2 h 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2" h="2">
                          <a:moveTo>
                            <a:pt x="0" y="0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5" name="Freeform 4235"/>
                    <p:cNvSpPr>
                      <a:spLocks/>
                    </p:cNvSpPr>
                    <p:nvPr/>
                  </p:nvSpPr>
                  <p:spPr bwMode="auto">
                    <a:xfrm>
                      <a:off x="1047" y="3467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2 w 2"/>
                        <a:gd name="T3" fmla="*/ 0 h 3"/>
                        <a:gd name="T4" fmla="*/ 0 w 2"/>
                        <a:gd name="T5" fmla="*/ 3 h 3"/>
                        <a:gd name="T6" fmla="*/ 0 w 2"/>
                        <a:gd name="T7" fmla="*/ 3 h 3"/>
                        <a:gd name="T8" fmla="*/ 2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0 h 3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"/>
                        <a:gd name="T22" fmla="*/ 0 h 3"/>
                        <a:gd name="T23" fmla="*/ 2 w 2"/>
                        <a:gd name="T24" fmla="*/ 3 h 3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" h="3">
                          <a:moveTo>
                            <a:pt x="0" y="0"/>
                          </a:moveTo>
                          <a:lnTo>
                            <a:pt x="2" y="0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6" name="Freeform 4236"/>
                    <p:cNvSpPr>
                      <a:spLocks/>
                    </p:cNvSpPr>
                    <p:nvPr/>
                  </p:nvSpPr>
                  <p:spPr bwMode="auto">
                    <a:xfrm>
                      <a:off x="1049" y="3465"/>
                      <a:ext cx="4" cy="5"/>
                    </a:xfrm>
                    <a:custGeom>
                      <a:avLst/>
                      <a:gdLst>
                        <a:gd name="T0" fmla="*/ 3 w 4"/>
                        <a:gd name="T1" fmla="*/ 3 h 5"/>
                        <a:gd name="T2" fmla="*/ 4 w 4"/>
                        <a:gd name="T3" fmla="*/ 3 h 5"/>
                        <a:gd name="T4" fmla="*/ 4 w 4"/>
                        <a:gd name="T5" fmla="*/ 4 h 5"/>
                        <a:gd name="T6" fmla="*/ 4 w 4"/>
                        <a:gd name="T7" fmla="*/ 4 h 5"/>
                        <a:gd name="T8" fmla="*/ 4 w 4"/>
                        <a:gd name="T9" fmla="*/ 4 h 5"/>
                        <a:gd name="T10" fmla="*/ 4 w 4"/>
                        <a:gd name="T11" fmla="*/ 4 h 5"/>
                        <a:gd name="T12" fmla="*/ 4 w 4"/>
                        <a:gd name="T13" fmla="*/ 5 h 5"/>
                        <a:gd name="T14" fmla="*/ 3 w 4"/>
                        <a:gd name="T15" fmla="*/ 5 h 5"/>
                        <a:gd name="T16" fmla="*/ 3 w 4"/>
                        <a:gd name="T17" fmla="*/ 5 h 5"/>
                        <a:gd name="T18" fmla="*/ 1 w 4"/>
                        <a:gd name="T19" fmla="*/ 5 h 5"/>
                        <a:gd name="T20" fmla="*/ 1 w 4"/>
                        <a:gd name="T21" fmla="*/ 5 h 5"/>
                        <a:gd name="T22" fmla="*/ 1 w 4"/>
                        <a:gd name="T23" fmla="*/ 4 h 5"/>
                        <a:gd name="T24" fmla="*/ 0 w 4"/>
                        <a:gd name="T25" fmla="*/ 4 h 5"/>
                        <a:gd name="T26" fmla="*/ 1 w 4"/>
                        <a:gd name="T27" fmla="*/ 4 h 5"/>
                        <a:gd name="T28" fmla="*/ 1 w 4"/>
                        <a:gd name="T29" fmla="*/ 4 h 5"/>
                        <a:gd name="T30" fmla="*/ 1 w 4"/>
                        <a:gd name="T31" fmla="*/ 3 h 5"/>
                        <a:gd name="T32" fmla="*/ 1 w 4"/>
                        <a:gd name="T33" fmla="*/ 3 h 5"/>
                        <a:gd name="T34" fmla="*/ 1 w 4"/>
                        <a:gd name="T35" fmla="*/ 3 h 5"/>
                        <a:gd name="T36" fmla="*/ 1 w 4"/>
                        <a:gd name="T37" fmla="*/ 3 h 5"/>
                        <a:gd name="T38" fmla="*/ 1 w 4"/>
                        <a:gd name="T39" fmla="*/ 3 h 5"/>
                        <a:gd name="T40" fmla="*/ 1 w 4"/>
                        <a:gd name="T41" fmla="*/ 2 h 5"/>
                        <a:gd name="T42" fmla="*/ 1 w 4"/>
                        <a:gd name="T43" fmla="*/ 2 h 5"/>
                        <a:gd name="T44" fmla="*/ 1 w 4"/>
                        <a:gd name="T45" fmla="*/ 2 h 5"/>
                        <a:gd name="T46" fmla="*/ 1 w 4"/>
                        <a:gd name="T47" fmla="*/ 2 h 5"/>
                        <a:gd name="T48" fmla="*/ 1 w 4"/>
                        <a:gd name="T49" fmla="*/ 2 h 5"/>
                        <a:gd name="T50" fmla="*/ 1 w 4"/>
                        <a:gd name="T51" fmla="*/ 2 h 5"/>
                        <a:gd name="T52" fmla="*/ 3 w 4"/>
                        <a:gd name="T53" fmla="*/ 0 h 5"/>
                        <a:gd name="T54" fmla="*/ 3 w 4"/>
                        <a:gd name="T55" fmla="*/ 2 h 5"/>
                        <a:gd name="T56" fmla="*/ 3 w 4"/>
                        <a:gd name="T57" fmla="*/ 2 h 5"/>
                        <a:gd name="T58" fmla="*/ 3 w 4"/>
                        <a:gd name="T59" fmla="*/ 2 h 5"/>
                        <a:gd name="T60" fmla="*/ 4 w 4"/>
                        <a:gd name="T61" fmla="*/ 2 h 5"/>
                        <a:gd name="T62" fmla="*/ 4 w 4"/>
                        <a:gd name="T63" fmla="*/ 2 h 5"/>
                        <a:gd name="T64" fmla="*/ 4 w 4"/>
                        <a:gd name="T65" fmla="*/ 2 h 5"/>
                        <a:gd name="T66" fmla="*/ 4 w 4"/>
                        <a:gd name="T67" fmla="*/ 3 h 5"/>
                        <a:gd name="T68" fmla="*/ 4 w 4"/>
                        <a:gd name="T69" fmla="*/ 3 h 5"/>
                        <a:gd name="T70" fmla="*/ 3 w 4"/>
                        <a:gd name="T71" fmla="*/ 3 h 5"/>
                        <a:gd name="T72" fmla="*/ 3 w 4"/>
                        <a:gd name="T73" fmla="*/ 3 h 5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4"/>
                        <a:gd name="T112" fmla="*/ 0 h 5"/>
                        <a:gd name="T113" fmla="*/ 4 w 4"/>
                        <a:gd name="T114" fmla="*/ 5 h 5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4" h="5">
                          <a:moveTo>
                            <a:pt x="3" y="3"/>
                          </a:move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4" y="5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3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7" name="Freeform 4237"/>
                    <p:cNvSpPr>
                      <a:spLocks/>
                    </p:cNvSpPr>
                    <p:nvPr/>
                  </p:nvSpPr>
                  <p:spPr bwMode="auto">
                    <a:xfrm>
                      <a:off x="1050" y="3467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0 h 1"/>
                        <a:gd name="T2" fmla="*/ 0 w 2"/>
                        <a:gd name="T3" fmla="*/ 0 h 1"/>
                        <a:gd name="T4" fmla="*/ 0 w 2"/>
                        <a:gd name="T5" fmla="*/ 0 h 1"/>
                        <a:gd name="T6" fmla="*/ 0 w 2"/>
                        <a:gd name="T7" fmla="*/ 0 h 1"/>
                        <a:gd name="T8" fmla="*/ 0 w 2"/>
                        <a:gd name="T9" fmla="*/ 0 h 1"/>
                        <a:gd name="T10" fmla="*/ 0 w 2"/>
                        <a:gd name="T11" fmla="*/ 1 h 1"/>
                        <a:gd name="T12" fmla="*/ 0 w 2"/>
                        <a:gd name="T13" fmla="*/ 1 h 1"/>
                        <a:gd name="T14" fmla="*/ 0 w 2"/>
                        <a:gd name="T15" fmla="*/ 1 h 1"/>
                        <a:gd name="T16" fmla="*/ 2 w 2"/>
                        <a:gd name="T17" fmla="*/ 1 h 1"/>
                        <a:gd name="T18" fmla="*/ 2 w 2"/>
                        <a:gd name="T19" fmla="*/ 1 h 1"/>
                        <a:gd name="T20" fmla="*/ 2 w 2"/>
                        <a:gd name="T21" fmla="*/ 1 h 1"/>
                        <a:gd name="T22" fmla="*/ 2 w 2"/>
                        <a:gd name="T23" fmla="*/ 1 h 1"/>
                        <a:gd name="T24" fmla="*/ 2 w 2"/>
                        <a:gd name="T25" fmla="*/ 1 h 1"/>
                        <a:gd name="T26" fmla="*/ 2 w 2"/>
                        <a:gd name="T27" fmla="*/ 1 h 1"/>
                        <a:gd name="T28" fmla="*/ 2 w 2"/>
                        <a:gd name="T29" fmla="*/ 0 h 1"/>
                        <a:gd name="T30" fmla="*/ 2 w 2"/>
                        <a:gd name="T31" fmla="*/ 0 h 1"/>
                        <a:gd name="T32" fmla="*/ 2 w 2"/>
                        <a:gd name="T33" fmla="*/ 0 h 1"/>
                        <a:gd name="T34" fmla="*/ 2 w 2"/>
                        <a:gd name="T35" fmla="*/ 0 h 1"/>
                        <a:gd name="T36" fmla="*/ 2 w 2"/>
                        <a:gd name="T37" fmla="*/ 0 h 1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"/>
                        <a:gd name="T58" fmla="*/ 0 h 1"/>
                        <a:gd name="T59" fmla="*/ 2 w 2"/>
                        <a:gd name="T60" fmla="*/ 1 h 1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" h="1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8" name="Freeform 4238"/>
                    <p:cNvSpPr>
                      <a:spLocks/>
                    </p:cNvSpPr>
                    <p:nvPr/>
                  </p:nvSpPr>
                  <p:spPr bwMode="auto">
                    <a:xfrm>
                      <a:off x="1050" y="3468"/>
                      <a:ext cx="3" cy="2"/>
                    </a:xfrm>
                    <a:custGeom>
                      <a:avLst/>
                      <a:gdLst>
                        <a:gd name="T0" fmla="*/ 2 w 3"/>
                        <a:gd name="T1" fmla="*/ 0 h 2"/>
                        <a:gd name="T2" fmla="*/ 0 w 3"/>
                        <a:gd name="T3" fmla="*/ 0 h 2"/>
                        <a:gd name="T4" fmla="*/ 0 w 3"/>
                        <a:gd name="T5" fmla="*/ 1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0 w 3"/>
                        <a:gd name="T15" fmla="*/ 2 h 2"/>
                        <a:gd name="T16" fmla="*/ 0 w 3"/>
                        <a:gd name="T17" fmla="*/ 2 h 2"/>
                        <a:gd name="T18" fmla="*/ 0 w 3"/>
                        <a:gd name="T19" fmla="*/ 2 h 2"/>
                        <a:gd name="T20" fmla="*/ 2 w 3"/>
                        <a:gd name="T21" fmla="*/ 2 h 2"/>
                        <a:gd name="T22" fmla="*/ 2 w 3"/>
                        <a:gd name="T23" fmla="*/ 2 h 2"/>
                        <a:gd name="T24" fmla="*/ 2 w 3"/>
                        <a:gd name="T25" fmla="*/ 2 h 2"/>
                        <a:gd name="T26" fmla="*/ 2 w 3"/>
                        <a:gd name="T27" fmla="*/ 1 h 2"/>
                        <a:gd name="T28" fmla="*/ 3 w 3"/>
                        <a:gd name="T29" fmla="*/ 1 h 2"/>
                        <a:gd name="T30" fmla="*/ 2 w 3"/>
                        <a:gd name="T31" fmla="*/ 1 h 2"/>
                        <a:gd name="T32" fmla="*/ 2 w 3"/>
                        <a:gd name="T33" fmla="*/ 1 h 2"/>
                        <a:gd name="T34" fmla="*/ 2 w 3"/>
                        <a:gd name="T35" fmla="*/ 0 h 2"/>
                        <a:gd name="T36" fmla="*/ 2 w 3"/>
                        <a:gd name="T37" fmla="*/ 0 h 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3"/>
                        <a:gd name="T58" fmla="*/ 0 h 2"/>
                        <a:gd name="T59" fmla="*/ 3 w 3"/>
                        <a:gd name="T60" fmla="*/ 2 h 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3" h="2">
                          <a:moveTo>
                            <a:pt x="2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79" name="Freeform 423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16" y="3719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2 w 4"/>
                        <a:gd name="T5" fmla="*/ 2 h 4"/>
                        <a:gd name="T6" fmla="*/ 3 w 4"/>
                        <a:gd name="T7" fmla="*/ 2 h 4"/>
                        <a:gd name="T8" fmla="*/ 3 w 4"/>
                        <a:gd name="T9" fmla="*/ 2 h 4"/>
                        <a:gd name="T10" fmla="*/ 3 w 4"/>
                        <a:gd name="T11" fmla="*/ 2 h 4"/>
                        <a:gd name="T12" fmla="*/ 3 w 4"/>
                        <a:gd name="T13" fmla="*/ 3 h 4"/>
                        <a:gd name="T14" fmla="*/ 4 w 4"/>
                        <a:gd name="T15" fmla="*/ 3 h 4"/>
                        <a:gd name="T16" fmla="*/ 4 w 4"/>
                        <a:gd name="T17" fmla="*/ 3 h 4"/>
                        <a:gd name="T18" fmla="*/ 4 w 4"/>
                        <a:gd name="T19" fmla="*/ 4 h 4"/>
                        <a:gd name="T20" fmla="*/ 4 w 4"/>
                        <a:gd name="T21" fmla="*/ 4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0 w 4"/>
                        <a:gd name="T41" fmla="*/ 3 h 4"/>
                        <a:gd name="T42" fmla="*/ 2 w 4"/>
                        <a:gd name="T43" fmla="*/ 3 h 4"/>
                        <a:gd name="T44" fmla="*/ 2 w 4"/>
                        <a:gd name="T45" fmla="*/ 3 h 4"/>
                        <a:gd name="T46" fmla="*/ 2 w 4"/>
                        <a:gd name="T47" fmla="*/ 3 h 4"/>
                        <a:gd name="T48" fmla="*/ 2 w 4"/>
                        <a:gd name="T49" fmla="*/ 2 h 4"/>
                        <a:gd name="T50" fmla="*/ 3 w 4"/>
                        <a:gd name="T51" fmla="*/ 0 h 4"/>
                        <a:gd name="T52" fmla="*/ 3 w 4"/>
                        <a:gd name="T53" fmla="*/ 3 h 4"/>
                        <a:gd name="T54" fmla="*/ 2 w 4"/>
                        <a:gd name="T55" fmla="*/ 3 h 4"/>
                        <a:gd name="T56" fmla="*/ 2 w 4"/>
                        <a:gd name="T57" fmla="*/ 3 h 4"/>
                        <a:gd name="T58" fmla="*/ 2 w 4"/>
                        <a:gd name="T59" fmla="*/ 3 h 4"/>
                        <a:gd name="T60" fmla="*/ 2 w 4"/>
                        <a:gd name="T61" fmla="*/ 3 h 4"/>
                        <a:gd name="T62" fmla="*/ 2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3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4 h 4"/>
                        <a:gd name="T74" fmla="*/ 3 w 4"/>
                        <a:gd name="T75" fmla="*/ 4 h 4"/>
                        <a:gd name="T76" fmla="*/ 3 w 4"/>
                        <a:gd name="T77" fmla="*/ 3 h 4"/>
                        <a:gd name="T78" fmla="*/ 3 w 4"/>
                        <a:gd name="T79" fmla="*/ 3 h 4"/>
                        <a:gd name="T80" fmla="*/ 3 w 4"/>
                        <a:gd name="T81" fmla="*/ 3 h 4"/>
                        <a:gd name="T82" fmla="*/ 3 w 4"/>
                        <a:gd name="T83" fmla="*/ 3 h 4"/>
                        <a:gd name="T84" fmla="*/ 3 w 4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  <a:close/>
                          <a:moveTo>
                            <a:pt x="3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0" name="Freeform 424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20" y="3719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2 h 4"/>
                        <a:gd name="T4" fmla="*/ 0 w 4"/>
                        <a:gd name="T5" fmla="*/ 2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2 h 4"/>
                        <a:gd name="T22" fmla="*/ 4 w 4"/>
                        <a:gd name="T23" fmla="*/ 2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2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w 4"/>
                        <a:gd name="T51" fmla="*/ 3 h 4"/>
                        <a:gd name="T52" fmla="*/ 0 w 4"/>
                        <a:gd name="T53" fmla="*/ 3 h 4"/>
                        <a:gd name="T54" fmla="*/ 1 w 4"/>
                        <a:gd name="T55" fmla="*/ 4 h 4"/>
                        <a:gd name="T56" fmla="*/ 1 w 4"/>
                        <a:gd name="T57" fmla="*/ 4 h 4"/>
                        <a:gd name="T58" fmla="*/ 1 w 4"/>
                        <a:gd name="T59" fmla="*/ 4 h 4"/>
                        <a:gd name="T60" fmla="*/ 1 w 4"/>
                        <a:gd name="T61" fmla="*/ 4 h 4"/>
                        <a:gd name="T62" fmla="*/ 1 w 4"/>
                        <a:gd name="T63" fmla="*/ 4 h 4"/>
                        <a:gd name="T64" fmla="*/ 2 w 4"/>
                        <a:gd name="T65" fmla="*/ 4 h 4"/>
                        <a:gd name="T66" fmla="*/ 2 w 4"/>
                        <a:gd name="T67" fmla="*/ 4 h 4"/>
                        <a:gd name="T68" fmla="*/ 2 w 4"/>
                        <a:gd name="T69" fmla="*/ 4 h 4"/>
                        <a:gd name="T70" fmla="*/ 2 w 4"/>
                        <a:gd name="T71" fmla="*/ 4 h 4"/>
                        <a:gd name="T72" fmla="*/ 2 w 4"/>
                        <a:gd name="T73" fmla="*/ 3 h 4"/>
                        <a:gd name="T74" fmla="*/ 2 w 4"/>
                        <a:gd name="T75" fmla="*/ 3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2 h 4"/>
                        <a:gd name="T82" fmla="*/ 2 w 4"/>
                        <a:gd name="T83" fmla="*/ 0 h 4"/>
                        <a:gd name="T84" fmla="*/ 2 w 4"/>
                        <a:gd name="T85" fmla="*/ 0 h 4"/>
                        <a:gd name="T86" fmla="*/ 1 w 4"/>
                        <a:gd name="T87" fmla="*/ 0 h 4"/>
                        <a:gd name="T88" fmla="*/ 1 w 4"/>
                        <a:gd name="T89" fmla="*/ 0 h 4"/>
                        <a:gd name="T90" fmla="*/ 1 w 4"/>
                        <a:gd name="T91" fmla="*/ 0 h 4"/>
                        <a:gd name="T92" fmla="*/ 1 w 4"/>
                        <a:gd name="T93" fmla="*/ 2 h 4"/>
                        <a:gd name="T94" fmla="*/ 1 w 4"/>
                        <a:gd name="T95" fmla="*/ 2 h 4"/>
                        <a:gd name="T96" fmla="*/ 0 w 4"/>
                        <a:gd name="T97" fmla="*/ 2 h 4"/>
                        <a:gd name="T98" fmla="*/ 0 w 4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4"/>
                        <a:gd name="T152" fmla="*/ 4 w 4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1" name="Freeform 4241"/>
                    <p:cNvSpPr>
                      <a:spLocks/>
                    </p:cNvSpPr>
                    <p:nvPr/>
                  </p:nvSpPr>
                  <p:spPr bwMode="auto">
                    <a:xfrm>
                      <a:off x="724" y="3719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2" name="Freeform 4242"/>
                    <p:cNvSpPr>
                      <a:spLocks/>
                    </p:cNvSpPr>
                    <p:nvPr/>
                  </p:nvSpPr>
                  <p:spPr bwMode="auto">
                    <a:xfrm>
                      <a:off x="716" y="3719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0 h 4"/>
                        <a:gd name="T2" fmla="*/ 3 w 4"/>
                        <a:gd name="T3" fmla="*/ 0 h 4"/>
                        <a:gd name="T4" fmla="*/ 2 w 4"/>
                        <a:gd name="T5" fmla="*/ 2 h 4"/>
                        <a:gd name="T6" fmla="*/ 3 w 4"/>
                        <a:gd name="T7" fmla="*/ 2 h 4"/>
                        <a:gd name="T8" fmla="*/ 3 w 4"/>
                        <a:gd name="T9" fmla="*/ 2 h 4"/>
                        <a:gd name="T10" fmla="*/ 3 w 4"/>
                        <a:gd name="T11" fmla="*/ 2 h 4"/>
                        <a:gd name="T12" fmla="*/ 3 w 4"/>
                        <a:gd name="T13" fmla="*/ 3 h 4"/>
                        <a:gd name="T14" fmla="*/ 4 w 4"/>
                        <a:gd name="T15" fmla="*/ 3 h 4"/>
                        <a:gd name="T16" fmla="*/ 4 w 4"/>
                        <a:gd name="T17" fmla="*/ 3 h 4"/>
                        <a:gd name="T18" fmla="*/ 4 w 4"/>
                        <a:gd name="T19" fmla="*/ 4 h 4"/>
                        <a:gd name="T20" fmla="*/ 4 w 4"/>
                        <a:gd name="T21" fmla="*/ 4 h 4"/>
                        <a:gd name="T22" fmla="*/ 3 w 4"/>
                        <a:gd name="T23" fmla="*/ 4 h 4"/>
                        <a:gd name="T24" fmla="*/ 3 w 4"/>
                        <a:gd name="T25" fmla="*/ 4 h 4"/>
                        <a:gd name="T26" fmla="*/ 3 w 4"/>
                        <a:gd name="T27" fmla="*/ 4 h 4"/>
                        <a:gd name="T28" fmla="*/ 3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2 w 4"/>
                        <a:gd name="T37" fmla="*/ 4 h 4"/>
                        <a:gd name="T38" fmla="*/ 2 w 4"/>
                        <a:gd name="T39" fmla="*/ 4 h 4"/>
                        <a:gd name="T40" fmla="*/ 0 w 4"/>
                        <a:gd name="T41" fmla="*/ 3 h 4"/>
                        <a:gd name="T42" fmla="*/ 2 w 4"/>
                        <a:gd name="T43" fmla="*/ 3 h 4"/>
                        <a:gd name="T44" fmla="*/ 2 w 4"/>
                        <a:gd name="T45" fmla="*/ 3 h 4"/>
                        <a:gd name="T46" fmla="*/ 2 w 4"/>
                        <a:gd name="T47" fmla="*/ 3 h 4"/>
                        <a:gd name="T48" fmla="*/ 2 w 4"/>
                        <a:gd name="T49" fmla="*/ 2 h 4"/>
                        <a:gd name="T50" fmla="*/ 3 w 4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4"/>
                        <a:gd name="T79" fmla="*/ 0 h 4"/>
                        <a:gd name="T80" fmla="*/ 4 w 4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4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3" name="Freeform 4243"/>
                    <p:cNvSpPr>
                      <a:spLocks/>
                    </p:cNvSpPr>
                    <p:nvPr/>
                  </p:nvSpPr>
                  <p:spPr bwMode="auto">
                    <a:xfrm>
                      <a:off x="718" y="3722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4" name="Freeform 4244"/>
                    <p:cNvSpPr>
                      <a:spLocks/>
                    </p:cNvSpPr>
                    <p:nvPr/>
                  </p:nvSpPr>
                  <p:spPr bwMode="auto">
                    <a:xfrm>
                      <a:off x="720" y="3719"/>
                      <a:ext cx="4" cy="4"/>
                    </a:xfrm>
                    <a:custGeom>
                      <a:avLst/>
                      <a:gdLst>
                        <a:gd name="T0" fmla="*/ 0 w 4"/>
                        <a:gd name="T1" fmla="*/ 3 h 4"/>
                        <a:gd name="T2" fmla="*/ 0 w 4"/>
                        <a:gd name="T3" fmla="*/ 2 h 4"/>
                        <a:gd name="T4" fmla="*/ 0 w 4"/>
                        <a:gd name="T5" fmla="*/ 2 h 4"/>
                        <a:gd name="T6" fmla="*/ 0 w 4"/>
                        <a:gd name="T7" fmla="*/ 0 h 4"/>
                        <a:gd name="T8" fmla="*/ 1 w 4"/>
                        <a:gd name="T9" fmla="*/ 0 h 4"/>
                        <a:gd name="T10" fmla="*/ 1 w 4"/>
                        <a:gd name="T11" fmla="*/ 0 h 4"/>
                        <a:gd name="T12" fmla="*/ 1 w 4"/>
                        <a:gd name="T13" fmla="*/ 0 h 4"/>
                        <a:gd name="T14" fmla="*/ 2 w 4"/>
                        <a:gd name="T15" fmla="*/ 0 h 4"/>
                        <a:gd name="T16" fmla="*/ 2 w 4"/>
                        <a:gd name="T17" fmla="*/ 0 h 4"/>
                        <a:gd name="T18" fmla="*/ 2 w 4"/>
                        <a:gd name="T19" fmla="*/ 0 h 4"/>
                        <a:gd name="T20" fmla="*/ 2 w 4"/>
                        <a:gd name="T21" fmla="*/ 2 h 4"/>
                        <a:gd name="T22" fmla="*/ 4 w 4"/>
                        <a:gd name="T23" fmla="*/ 2 h 4"/>
                        <a:gd name="T24" fmla="*/ 4 w 4"/>
                        <a:gd name="T25" fmla="*/ 3 h 4"/>
                        <a:gd name="T26" fmla="*/ 4 w 4"/>
                        <a:gd name="T27" fmla="*/ 3 h 4"/>
                        <a:gd name="T28" fmla="*/ 2 w 4"/>
                        <a:gd name="T29" fmla="*/ 4 h 4"/>
                        <a:gd name="T30" fmla="*/ 2 w 4"/>
                        <a:gd name="T31" fmla="*/ 4 h 4"/>
                        <a:gd name="T32" fmla="*/ 2 w 4"/>
                        <a:gd name="T33" fmla="*/ 4 h 4"/>
                        <a:gd name="T34" fmla="*/ 2 w 4"/>
                        <a:gd name="T35" fmla="*/ 4 h 4"/>
                        <a:gd name="T36" fmla="*/ 1 w 4"/>
                        <a:gd name="T37" fmla="*/ 4 h 4"/>
                        <a:gd name="T38" fmla="*/ 1 w 4"/>
                        <a:gd name="T39" fmla="*/ 4 h 4"/>
                        <a:gd name="T40" fmla="*/ 1 w 4"/>
                        <a:gd name="T41" fmla="*/ 4 h 4"/>
                        <a:gd name="T42" fmla="*/ 0 w 4"/>
                        <a:gd name="T43" fmla="*/ 4 h 4"/>
                        <a:gd name="T44" fmla="*/ 0 w 4"/>
                        <a:gd name="T45" fmla="*/ 4 h 4"/>
                        <a:gd name="T46" fmla="*/ 0 w 4"/>
                        <a:gd name="T47" fmla="*/ 3 h 4"/>
                        <a:gd name="T48" fmla="*/ 0 w 4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4"/>
                        <a:gd name="T77" fmla="*/ 4 w 4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4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5" name="Freeform 4245"/>
                    <p:cNvSpPr>
                      <a:spLocks/>
                    </p:cNvSpPr>
                    <p:nvPr/>
                  </p:nvSpPr>
                  <p:spPr bwMode="auto">
                    <a:xfrm>
                      <a:off x="720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1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2 w 2"/>
                        <a:gd name="T15" fmla="*/ 4 h 4"/>
                        <a:gd name="T16" fmla="*/ 2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0 h 4"/>
                        <a:gd name="T34" fmla="*/ 2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1 w 2"/>
                        <a:gd name="T43" fmla="*/ 2 h 4"/>
                        <a:gd name="T44" fmla="*/ 1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6" name="Freeform 4246"/>
                    <p:cNvSpPr>
                      <a:spLocks/>
                    </p:cNvSpPr>
                    <p:nvPr/>
                  </p:nvSpPr>
                  <p:spPr bwMode="auto">
                    <a:xfrm>
                      <a:off x="724" y="3719"/>
                      <a:ext cx="1" cy="4"/>
                    </a:xfrm>
                    <a:custGeom>
                      <a:avLst/>
                      <a:gdLst>
                        <a:gd name="T0" fmla="*/ 1 w 1"/>
                        <a:gd name="T1" fmla="*/ 0 h 4"/>
                        <a:gd name="T2" fmla="*/ 1 w 1"/>
                        <a:gd name="T3" fmla="*/ 0 h 4"/>
                        <a:gd name="T4" fmla="*/ 1 w 1"/>
                        <a:gd name="T5" fmla="*/ 4 h 4"/>
                        <a:gd name="T6" fmla="*/ 1 w 1"/>
                        <a:gd name="T7" fmla="*/ 4 h 4"/>
                        <a:gd name="T8" fmla="*/ 1 w 1"/>
                        <a:gd name="T9" fmla="*/ 0 h 4"/>
                        <a:gd name="T10" fmla="*/ 0 w 1"/>
                        <a:gd name="T11" fmla="*/ 0 h 4"/>
                        <a:gd name="T12" fmla="*/ 1 w 1"/>
                        <a:gd name="T13" fmla="*/ 0 h 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"/>
                        <a:gd name="T22" fmla="*/ 0 h 4"/>
                        <a:gd name="T23" fmla="*/ 1 w 1"/>
                        <a:gd name="T24" fmla="*/ 4 h 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7" name="Freeform 424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27" y="3719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2 h 4"/>
                        <a:gd name="T6" fmla="*/ 2 w 3"/>
                        <a:gd name="T7" fmla="*/ 2 h 4"/>
                        <a:gd name="T8" fmla="*/ 2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3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2 w 3"/>
                        <a:gd name="T49" fmla="*/ 2 h 4"/>
                        <a:gd name="T50" fmla="*/ 3 w 3"/>
                        <a:gd name="T51" fmla="*/ 0 h 4"/>
                        <a:gd name="T52" fmla="*/ 2 w 3"/>
                        <a:gd name="T53" fmla="*/ 3 h 4"/>
                        <a:gd name="T54" fmla="*/ 2 w 3"/>
                        <a:gd name="T55" fmla="*/ 3 h 4"/>
                        <a:gd name="T56" fmla="*/ 2 w 3"/>
                        <a:gd name="T57" fmla="*/ 3 h 4"/>
                        <a:gd name="T58" fmla="*/ 2 w 3"/>
                        <a:gd name="T59" fmla="*/ 3 h 4"/>
                        <a:gd name="T60" fmla="*/ 2 w 3"/>
                        <a:gd name="T61" fmla="*/ 3 h 4"/>
                        <a:gd name="T62" fmla="*/ 2 w 3"/>
                        <a:gd name="T63" fmla="*/ 4 h 4"/>
                        <a:gd name="T64" fmla="*/ 2 w 3"/>
                        <a:gd name="T65" fmla="*/ 4 h 4"/>
                        <a:gd name="T66" fmla="*/ 2 w 3"/>
                        <a:gd name="T67" fmla="*/ 4 h 4"/>
                        <a:gd name="T68" fmla="*/ 2 w 3"/>
                        <a:gd name="T69" fmla="*/ 4 h 4"/>
                        <a:gd name="T70" fmla="*/ 3 w 3"/>
                        <a:gd name="T71" fmla="*/ 4 h 4"/>
                        <a:gd name="T72" fmla="*/ 3 w 3"/>
                        <a:gd name="T73" fmla="*/ 4 h 4"/>
                        <a:gd name="T74" fmla="*/ 3 w 3"/>
                        <a:gd name="T75" fmla="*/ 4 h 4"/>
                        <a:gd name="T76" fmla="*/ 3 w 3"/>
                        <a:gd name="T77" fmla="*/ 3 h 4"/>
                        <a:gd name="T78" fmla="*/ 3 w 3"/>
                        <a:gd name="T79" fmla="*/ 3 h 4"/>
                        <a:gd name="T80" fmla="*/ 3 w 3"/>
                        <a:gd name="T81" fmla="*/ 3 h 4"/>
                        <a:gd name="T82" fmla="*/ 3 w 3"/>
                        <a:gd name="T83" fmla="*/ 3 h 4"/>
                        <a:gd name="T84" fmla="*/ 2 w 3"/>
                        <a:gd name="T85" fmla="*/ 3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8" name="Freeform 42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31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w 2"/>
                        <a:gd name="T51" fmla="*/ 3 h 4"/>
                        <a:gd name="T52" fmla="*/ 0 w 2"/>
                        <a:gd name="T53" fmla="*/ 3 h 4"/>
                        <a:gd name="T54" fmla="*/ 0 w 2"/>
                        <a:gd name="T55" fmla="*/ 4 h 4"/>
                        <a:gd name="T56" fmla="*/ 0 w 2"/>
                        <a:gd name="T57" fmla="*/ 4 h 4"/>
                        <a:gd name="T58" fmla="*/ 1 w 2"/>
                        <a:gd name="T59" fmla="*/ 4 h 4"/>
                        <a:gd name="T60" fmla="*/ 1 w 2"/>
                        <a:gd name="T61" fmla="*/ 4 h 4"/>
                        <a:gd name="T62" fmla="*/ 1 w 2"/>
                        <a:gd name="T63" fmla="*/ 4 h 4"/>
                        <a:gd name="T64" fmla="*/ 1 w 2"/>
                        <a:gd name="T65" fmla="*/ 4 h 4"/>
                        <a:gd name="T66" fmla="*/ 1 w 2"/>
                        <a:gd name="T67" fmla="*/ 4 h 4"/>
                        <a:gd name="T68" fmla="*/ 2 w 2"/>
                        <a:gd name="T69" fmla="*/ 4 h 4"/>
                        <a:gd name="T70" fmla="*/ 2 w 2"/>
                        <a:gd name="T71" fmla="*/ 4 h 4"/>
                        <a:gd name="T72" fmla="*/ 2 w 2"/>
                        <a:gd name="T73" fmla="*/ 3 h 4"/>
                        <a:gd name="T74" fmla="*/ 2 w 2"/>
                        <a:gd name="T75" fmla="*/ 3 h 4"/>
                        <a:gd name="T76" fmla="*/ 2 w 2"/>
                        <a:gd name="T77" fmla="*/ 2 h 4"/>
                        <a:gd name="T78" fmla="*/ 2 w 2"/>
                        <a:gd name="T79" fmla="*/ 2 h 4"/>
                        <a:gd name="T80" fmla="*/ 2 w 2"/>
                        <a:gd name="T81" fmla="*/ 2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1 w 2"/>
                        <a:gd name="T89" fmla="*/ 0 h 4"/>
                        <a:gd name="T90" fmla="*/ 1 w 2"/>
                        <a:gd name="T91" fmla="*/ 0 h 4"/>
                        <a:gd name="T92" fmla="*/ 0 w 2"/>
                        <a:gd name="T93" fmla="*/ 2 h 4"/>
                        <a:gd name="T94" fmla="*/ 0 w 2"/>
                        <a:gd name="T95" fmla="*/ 2 h 4"/>
                        <a:gd name="T96" fmla="*/ 0 w 2"/>
                        <a:gd name="T97" fmla="*/ 2 h 4"/>
                        <a:gd name="T98" fmla="*/ 0 w 2"/>
                        <a:gd name="T99" fmla="*/ 3 h 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2"/>
                        <a:gd name="T151" fmla="*/ 0 h 4"/>
                        <a:gd name="T152" fmla="*/ 2 w 2"/>
                        <a:gd name="T153" fmla="*/ 4 h 4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89" name="Freeform 4249"/>
                    <p:cNvSpPr>
                      <a:spLocks/>
                    </p:cNvSpPr>
                    <p:nvPr/>
                  </p:nvSpPr>
                  <p:spPr bwMode="auto">
                    <a:xfrm>
                      <a:off x="735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3 h 4"/>
                        <a:gd name="T26" fmla="*/ 1 w 2"/>
                        <a:gd name="T27" fmla="*/ 3 h 4"/>
                        <a:gd name="T28" fmla="*/ 0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3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0 w 2"/>
                        <a:gd name="T57" fmla="*/ 0 h 4"/>
                        <a:gd name="T58" fmla="*/ 0 w 2"/>
                        <a:gd name="T59" fmla="*/ 2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0" name="Freeform 4250"/>
                    <p:cNvSpPr>
                      <a:spLocks/>
                    </p:cNvSpPr>
                    <p:nvPr/>
                  </p:nvSpPr>
                  <p:spPr bwMode="auto">
                    <a:xfrm>
                      <a:off x="727" y="3719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0 h 4"/>
                        <a:gd name="T4" fmla="*/ 2 w 3"/>
                        <a:gd name="T5" fmla="*/ 2 h 4"/>
                        <a:gd name="T6" fmla="*/ 2 w 3"/>
                        <a:gd name="T7" fmla="*/ 2 h 4"/>
                        <a:gd name="T8" fmla="*/ 2 w 3"/>
                        <a:gd name="T9" fmla="*/ 2 h 4"/>
                        <a:gd name="T10" fmla="*/ 3 w 3"/>
                        <a:gd name="T11" fmla="*/ 2 h 4"/>
                        <a:gd name="T12" fmla="*/ 3 w 3"/>
                        <a:gd name="T13" fmla="*/ 3 h 4"/>
                        <a:gd name="T14" fmla="*/ 3 w 3"/>
                        <a:gd name="T15" fmla="*/ 3 h 4"/>
                        <a:gd name="T16" fmla="*/ 3 w 3"/>
                        <a:gd name="T17" fmla="*/ 3 h 4"/>
                        <a:gd name="T18" fmla="*/ 3 w 3"/>
                        <a:gd name="T19" fmla="*/ 4 h 4"/>
                        <a:gd name="T20" fmla="*/ 3 w 3"/>
                        <a:gd name="T21" fmla="*/ 4 h 4"/>
                        <a:gd name="T22" fmla="*/ 3 w 3"/>
                        <a:gd name="T23" fmla="*/ 4 h 4"/>
                        <a:gd name="T24" fmla="*/ 3 w 3"/>
                        <a:gd name="T25" fmla="*/ 4 h 4"/>
                        <a:gd name="T26" fmla="*/ 3 w 3"/>
                        <a:gd name="T27" fmla="*/ 4 h 4"/>
                        <a:gd name="T28" fmla="*/ 2 w 3"/>
                        <a:gd name="T29" fmla="*/ 4 h 4"/>
                        <a:gd name="T30" fmla="*/ 2 w 3"/>
                        <a:gd name="T31" fmla="*/ 4 h 4"/>
                        <a:gd name="T32" fmla="*/ 2 w 3"/>
                        <a:gd name="T33" fmla="*/ 4 h 4"/>
                        <a:gd name="T34" fmla="*/ 2 w 3"/>
                        <a:gd name="T35" fmla="*/ 4 h 4"/>
                        <a:gd name="T36" fmla="*/ 0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3 h 4"/>
                        <a:gd name="T42" fmla="*/ 0 w 3"/>
                        <a:gd name="T43" fmla="*/ 3 h 4"/>
                        <a:gd name="T44" fmla="*/ 0 w 3"/>
                        <a:gd name="T45" fmla="*/ 3 h 4"/>
                        <a:gd name="T46" fmla="*/ 0 w 3"/>
                        <a:gd name="T47" fmla="*/ 3 h 4"/>
                        <a:gd name="T48" fmla="*/ 2 w 3"/>
                        <a:gd name="T49" fmla="*/ 2 h 4"/>
                        <a:gd name="T50" fmla="*/ 3 w 3"/>
                        <a:gd name="T51" fmla="*/ 0 h 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4"/>
                        <a:gd name="T80" fmla="*/ 3 w 3"/>
                        <a:gd name="T81" fmla="*/ 4 h 4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1" name="Freeform 4251"/>
                    <p:cNvSpPr>
                      <a:spLocks/>
                    </p:cNvSpPr>
                    <p:nvPr/>
                  </p:nvSpPr>
                  <p:spPr bwMode="auto">
                    <a:xfrm>
                      <a:off x="729" y="3722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0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0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2" name="Freeform 4252"/>
                    <p:cNvSpPr>
                      <a:spLocks/>
                    </p:cNvSpPr>
                    <p:nvPr/>
                  </p:nvSpPr>
                  <p:spPr bwMode="auto">
                    <a:xfrm>
                      <a:off x="731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0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3 h 4"/>
                        <a:gd name="T26" fmla="*/ 2 w 2"/>
                        <a:gd name="T27" fmla="*/ 3 h 4"/>
                        <a:gd name="T28" fmla="*/ 2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1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0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3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3" name="Freeform 4253"/>
                    <p:cNvSpPr>
                      <a:spLocks/>
                    </p:cNvSpPr>
                    <p:nvPr/>
                  </p:nvSpPr>
                  <p:spPr bwMode="auto">
                    <a:xfrm>
                      <a:off x="731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3 h 4"/>
                        <a:gd name="T2" fmla="*/ 0 w 2"/>
                        <a:gd name="T3" fmla="*/ 3 h 4"/>
                        <a:gd name="T4" fmla="*/ 0 w 2"/>
                        <a:gd name="T5" fmla="*/ 4 h 4"/>
                        <a:gd name="T6" fmla="*/ 0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4 h 4"/>
                        <a:gd name="T18" fmla="*/ 2 w 2"/>
                        <a:gd name="T19" fmla="*/ 4 h 4"/>
                        <a:gd name="T20" fmla="*/ 2 w 2"/>
                        <a:gd name="T21" fmla="*/ 4 h 4"/>
                        <a:gd name="T22" fmla="*/ 2 w 2"/>
                        <a:gd name="T23" fmla="*/ 3 h 4"/>
                        <a:gd name="T24" fmla="*/ 2 w 2"/>
                        <a:gd name="T25" fmla="*/ 3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1 w 2"/>
                        <a:gd name="T33" fmla="*/ 0 h 4"/>
                        <a:gd name="T34" fmla="*/ 1 w 2"/>
                        <a:gd name="T35" fmla="*/ 0 h 4"/>
                        <a:gd name="T36" fmla="*/ 1 w 2"/>
                        <a:gd name="T37" fmla="*/ 0 h 4"/>
                        <a:gd name="T38" fmla="*/ 1 w 2"/>
                        <a:gd name="T39" fmla="*/ 0 h 4"/>
                        <a:gd name="T40" fmla="*/ 1 w 2"/>
                        <a:gd name="T41" fmla="*/ 0 h 4"/>
                        <a:gd name="T42" fmla="*/ 0 w 2"/>
                        <a:gd name="T43" fmla="*/ 2 h 4"/>
                        <a:gd name="T44" fmla="*/ 0 w 2"/>
                        <a:gd name="T45" fmla="*/ 2 h 4"/>
                        <a:gd name="T46" fmla="*/ 0 w 2"/>
                        <a:gd name="T47" fmla="*/ 2 h 4"/>
                        <a:gd name="T48" fmla="*/ 0 w 2"/>
                        <a:gd name="T49" fmla="*/ 3 h 4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4"/>
                        <a:gd name="T77" fmla="*/ 2 w 2"/>
                        <a:gd name="T78" fmla="*/ 4 h 4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4">
                          <a:moveTo>
                            <a:pt x="0" y="3"/>
                          </a:move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4" name="Freeform 4254"/>
                    <p:cNvSpPr>
                      <a:spLocks/>
                    </p:cNvSpPr>
                    <p:nvPr/>
                  </p:nvSpPr>
                  <p:spPr bwMode="auto">
                    <a:xfrm>
                      <a:off x="735" y="3719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2 h 4"/>
                        <a:gd name="T2" fmla="*/ 0 w 2"/>
                        <a:gd name="T3" fmla="*/ 2 h 4"/>
                        <a:gd name="T4" fmla="*/ 0 w 2"/>
                        <a:gd name="T5" fmla="*/ 2 h 4"/>
                        <a:gd name="T6" fmla="*/ 0 w 2"/>
                        <a:gd name="T7" fmla="*/ 0 h 4"/>
                        <a:gd name="T8" fmla="*/ 0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2 w 2"/>
                        <a:gd name="T15" fmla="*/ 0 h 4"/>
                        <a:gd name="T16" fmla="*/ 2 w 2"/>
                        <a:gd name="T17" fmla="*/ 0 h 4"/>
                        <a:gd name="T18" fmla="*/ 2 w 2"/>
                        <a:gd name="T19" fmla="*/ 2 h 4"/>
                        <a:gd name="T20" fmla="*/ 2 w 2"/>
                        <a:gd name="T21" fmla="*/ 2 h 4"/>
                        <a:gd name="T22" fmla="*/ 2 w 2"/>
                        <a:gd name="T23" fmla="*/ 2 h 4"/>
                        <a:gd name="T24" fmla="*/ 2 w 2"/>
                        <a:gd name="T25" fmla="*/ 3 h 4"/>
                        <a:gd name="T26" fmla="*/ 1 w 2"/>
                        <a:gd name="T27" fmla="*/ 3 h 4"/>
                        <a:gd name="T28" fmla="*/ 0 w 2"/>
                        <a:gd name="T29" fmla="*/ 4 h 4"/>
                        <a:gd name="T30" fmla="*/ 2 w 2"/>
                        <a:gd name="T31" fmla="*/ 4 h 4"/>
                        <a:gd name="T32" fmla="*/ 2 w 2"/>
                        <a:gd name="T33" fmla="*/ 4 h 4"/>
                        <a:gd name="T34" fmla="*/ 0 w 2"/>
                        <a:gd name="T35" fmla="*/ 4 h 4"/>
                        <a:gd name="T36" fmla="*/ 1 w 2"/>
                        <a:gd name="T37" fmla="*/ 3 h 4"/>
                        <a:gd name="T38" fmla="*/ 1 w 2"/>
                        <a:gd name="T39" fmla="*/ 3 h 4"/>
                        <a:gd name="T40" fmla="*/ 2 w 2"/>
                        <a:gd name="T41" fmla="*/ 2 h 4"/>
                        <a:gd name="T42" fmla="*/ 2 w 2"/>
                        <a:gd name="T43" fmla="*/ 2 h 4"/>
                        <a:gd name="T44" fmla="*/ 2 w 2"/>
                        <a:gd name="T45" fmla="*/ 2 h 4"/>
                        <a:gd name="T46" fmla="*/ 2 w 2"/>
                        <a:gd name="T47" fmla="*/ 2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1 w 2"/>
                        <a:gd name="T55" fmla="*/ 0 h 4"/>
                        <a:gd name="T56" fmla="*/ 0 w 2"/>
                        <a:gd name="T57" fmla="*/ 0 h 4"/>
                        <a:gd name="T58" fmla="*/ 0 w 2"/>
                        <a:gd name="T59" fmla="*/ 2 h 4"/>
                        <a:gd name="T60" fmla="*/ 0 w 2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1" y="3"/>
                          </a:lnTo>
                          <a:lnTo>
                            <a:pt x="2" y="2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5" name="Freeform 425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49" y="371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1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3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1 w 3"/>
                        <a:gd name="T51" fmla="*/ 0 h 5"/>
                        <a:gd name="T52" fmla="*/ 1 w 3"/>
                        <a:gd name="T53" fmla="*/ 3 h 5"/>
                        <a:gd name="T54" fmla="*/ 1 w 3"/>
                        <a:gd name="T55" fmla="*/ 3 h 5"/>
                        <a:gd name="T56" fmla="*/ 0 w 3"/>
                        <a:gd name="T57" fmla="*/ 3 h 5"/>
                        <a:gd name="T58" fmla="*/ 0 w 3"/>
                        <a:gd name="T59" fmla="*/ 4 h 5"/>
                        <a:gd name="T60" fmla="*/ 0 w 3"/>
                        <a:gd name="T61" fmla="*/ 4 h 5"/>
                        <a:gd name="T62" fmla="*/ 0 w 3"/>
                        <a:gd name="T63" fmla="*/ 4 h 5"/>
                        <a:gd name="T64" fmla="*/ 0 w 3"/>
                        <a:gd name="T65" fmla="*/ 4 h 5"/>
                        <a:gd name="T66" fmla="*/ 1 w 3"/>
                        <a:gd name="T67" fmla="*/ 4 h 5"/>
                        <a:gd name="T68" fmla="*/ 1 w 3"/>
                        <a:gd name="T69" fmla="*/ 5 h 5"/>
                        <a:gd name="T70" fmla="*/ 1 w 3"/>
                        <a:gd name="T71" fmla="*/ 4 h 5"/>
                        <a:gd name="T72" fmla="*/ 1 w 3"/>
                        <a:gd name="T73" fmla="*/ 4 h 5"/>
                        <a:gd name="T74" fmla="*/ 3 w 3"/>
                        <a:gd name="T75" fmla="*/ 4 h 5"/>
                        <a:gd name="T76" fmla="*/ 3 w 3"/>
                        <a:gd name="T77" fmla="*/ 4 h 5"/>
                        <a:gd name="T78" fmla="*/ 3 w 3"/>
                        <a:gd name="T79" fmla="*/ 4 h 5"/>
                        <a:gd name="T80" fmla="*/ 1 w 3"/>
                        <a:gd name="T81" fmla="*/ 3 h 5"/>
                        <a:gd name="T82" fmla="*/ 1 w 3"/>
                        <a:gd name="T83" fmla="*/ 3 h 5"/>
                        <a:gd name="T84" fmla="*/ 1 w 3"/>
                        <a:gd name="T85" fmla="*/ 3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5"/>
                        <a:gd name="T131" fmla="*/ 3 w 3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5">
                          <a:moveTo>
                            <a:pt x="1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  <a:close/>
                          <a:moveTo>
                            <a:pt x="1" y="3"/>
                          </a:move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6" name="Freeform 42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52" y="371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2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2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1 w 3"/>
                        <a:gd name="T51" fmla="*/ 3 h 5"/>
                        <a:gd name="T52" fmla="*/ 1 w 3"/>
                        <a:gd name="T53" fmla="*/ 4 h 5"/>
                        <a:gd name="T54" fmla="*/ 1 w 3"/>
                        <a:gd name="T55" fmla="*/ 4 h 5"/>
                        <a:gd name="T56" fmla="*/ 1 w 3"/>
                        <a:gd name="T57" fmla="*/ 4 h 5"/>
                        <a:gd name="T58" fmla="*/ 1 w 3"/>
                        <a:gd name="T59" fmla="*/ 4 h 5"/>
                        <a:gd name="T60" fmla="*/ 1 w 3"/>
                        <a:gd name="T61" fmla="*/ 5 h 5"/>
                        <a:gd name="T62" fmla="*/ 2 w 3"/>
                        <a:gd name="T63" fmla="*/ 5 h 5"/>
                        <a:gd name="T64" fmla="*/ 2 w 3"/>
                        <a:gd name="T65" fmla="*/ 5 h 5"/>
                        <a:gd name="T66" fmla="*/ 2 w 3"/>
                        <a:gd name="T67" fmla="*/ 4 h 5"/>
                        <a:gd name="T68" fmla="*/ 2 w 3"/>
                        <a:gd name="T69" fmla="*/ 4 h 5"/>
                        <a:gd name="T70" fmla="*/ 2 w 3"/>
                        <a:gd name="T71" fmla="*/ 4 h 5"/>
                        <a:gd name="T72" fmla="*/ 2 w 3"/>
                        <a:gd name="T73" fmla="*/ 4 h 5"/>
                        <a:gd name="T74" fmla="*/ 3 w 3"/>
                        <a:gd name="T75" fmla="*/ 3 h 5"/>
                        <a:gd name="T76" fmla="*/ 2 w 3"/>
                        <a:gd name="T77" fmla="*/ 3 h 5"/>
                        <a:gd name="T78" fmla="*/ 2 w 3"/>
                        <a:gd name="T79" fmla="*/ 2 h 5"/>
                        <a:gd name="T80" fmla="*/ 2 w 3"/>
                        <a:gd name="T81" fmla="*/ 2 h 5"/>
                        <a:gd name="T82" fmla="*/ 2 w 3"/>
                        <a:gd name="T83" fmla="*/ 2 h 5"/>
                        <a:gd name="T84" fmla="*/ 2 w 3"/>
                        <a:gd name="T85" fmla="*/ 2 h 5"/>
                        <a:gd name="T86" fmla="*/ 2 w 3"/>
                        <a:gd name="T87" fmla="*/ 2 h 5"/>
                        <a:gd name="T88" fmla="*/ 1 w 3"/>
                        <a:gd name="T89" fmla="*/ 2 h 5"/>
                        <a:gd name="T90" fmla="*/ 1 w 3"/>
                        <a:gd name="T91" fmla="*/ 2 h 5"/>
                        <a:gd name="T92" fmla="*/ 1 w 3"/>
                        <a:gd name="T93" fmla="*/ 2 h 5"/>
                        <a:gd name="T94" fmla="*/ 1 w 3"/>
                        <a:gd name="T95" fmla="*/ 2 h 5"/>
                        <a:gd name="T96" fmla="*/ 1 w 3"/>
                        <a:gd name="T97" fmla="*/ 3 h 5"/>
                        <a:gd name="T98" fmla="*/ 1 w 3"/>
                        <a:gd name="T99" fmla="*/ 3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3"/>
                        <a:gd name="T151" fmla="*/ 0 h 5"/>
                        <a:gd name="T152" fmla="*/ 3 w 3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close/>
                          <a:moveTo>
                            <a:pt x="1" y="3"/>
                          </a:move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1" y="2"/>
                          </a:lnTo>
                          <a:lnTo>
                            <a:pt x="1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7" name="Freeform 4257"/>
                    <p:cNvSpPr>
                      <a:spLocks/>
                    </p:cNvSpPr>
                    <p:nvPr/>
                  </p:nvSpPr>
                  <p:spPr bwMode="auto">
                    <a:xfrm>
                      <a:off x="755" y="3719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2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3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1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1 w 4"/>
                        <a:gd name="T85" fmla="*/ 3 h 5"/>
                        <a:gd name="T86" fmla="*/ 1 w 4"/>
                        <a:gd name="T87" fmla="*/ 3 h 5"/>
                        <a:gd name="T88" fmla="*/ 1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3 h 5"/>
                        <a:gd name="T94" fmla="*/ 3 w 4"/>
                        <a:gd name="T95" fmla="*/ 2 h 5"/>
                        <a:gd name="T96" fmla="*/ 3 w 4"/>
                        <a:gd name="T97" fmla="*/ 2 h 5"/>
                        <a:gd name="T98" fmla="*/ 3 w 4"/>
                        <a:gd name="T99" fmla="*/ 2 h 5"/>
                        <a:gd name="T100" fmla="*/ 3 w 4"/>
                        <a:gd name="T101" fmla="*/ 2 h 5"/>
                        <a:gd name="T102" fmla="*/ 3 w 4"/>
                        <a:gd name="T103" fmla="*/ 2 h 5"/>
                        <a:gd name="T104" fmla="*/ 3 w 4"/>
                        <a:gd name="T105" fmla="*/ 2 h 5"/>
                        <a:gd name="T106" fmla="*/ 1 w 4"/>
                        <a:gd name="T107" fmla="*/ 2 h 5"/>
                        <a:gd name="T108" fmla="*/ 1 w 4"/>
                        <a:gd name="T109" fmla="*/ 2 h 5"/>
                        <a:gd name="T110" fmla="*/ 1 w 4"/>
                        <a:gd name="T111" fmla="*/ 2 h 5"/>
                        <a:gd name="T112" fmla="*/ 1 w 4"/>
                        <a:gd name="T113" fmla="*/ 2 h 5"/>
                        <a:gd name="T114" fmla="*/ 1 w 4"/>
                        <a:gd name="T115" fmla="*/ 2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8" name="Freeform 4258"/>
                    <p:cNvSpPr>
                      <a:spLocks/>
                    </p:cNvSpPr>
                    <p:nvPr/>
                  </p:nvSpPr>
                  <p:spPr bwMode="auto">
                    <a:xfrm>
                      <a:off x="749" y="3719"/>
                      <a:ext cx="3" cy="5"/>
                    </a:xfrm>
                    <a:custGeom>
                      <a:avLst/>
                      <a:gdLst>
                        <a:gd name="T0" fmla="*/ 1 w 3"/>
                        <a:gd name="T1" fmla="*/ 0 h 5"/>
                        <a:gd name="T2" fmla="*/ 3 w 3"/>
                        <a:gd name="T3" fmla="*/ 0 h 5"/>
                        <a:gd name="T4" fmla="*/ 1 w 3"/>
                        <a:gd name="T5" fmla="*/ 3 h 5"/>
                        <a:gd name="T6" fmla="*/ 1 w 3"/>
                        <a:gd name="T7" fmla="*/ 3 h 5"/>
                        <a:gd name="T8" fmla="*/ 1 w 3"/>
                        <a:gd name="T9" fmla="*/ 3 h 5"/>
                        <a:gd name="T10" fmla="*/ 1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4 h 5"/>
                        <a:gd name="T18" fmla="*/ 3 w 3"/>
                        <a:gd name="T19" fmla="*/ 4 h 5"/>
                        <a:gd name="T20" fmla="*/ 3 w 3"/>
                        <a:gd name="T21" fmla="*/ 4 h 5"/>
                        <a:gd name="T22" fmla="*/ 3 w 3"/>
                        <a:gd name="T23" fmla="*/ 5 h 5"/>
                        <a:gd name="T24" fmla="*/ 1 w 3"/>
                        <a:gd name="T25" fmla="*/ 5 h 5"/>
                        <a:gd name="T26" fmla="*/ 1 w 3"/>
                        <a:gd name="T27" fmla="*/ 5 h 5"/>
                        <a:gd name="T28" fmla="*/ 1 w 3"/>
                        <a:gd name="T29" fmla="*/ 5 h 5"/>
                        <a:gd name="T30" fmla="*/ 1 w 3"/>
                        <a:gd name="T31" fmla="*/ 5 h 5"/>
                        <a:gd name="T32" fmla="*/ 0 w 3"/>
                        <a:gd name="T33" fmla="*/ 5 h 5"/>
                        <a:gd name="T34" fmla="*/ 0 w 3"/>
                        <a:gd name="T35" fmla="*/ 5 h 5"/>
                        <a:gd name="T36" fmla="*/ 0 w 3"/>
                        <a:gd name="T37" fmla="*/ 4 h 5"/>
                        <a:gd name="T38" fmla="*/ 0 w 3"/>
                        <a:gd name="T39" fmla="*/ 4 h 5"/>
                        <a:gd name="T40" fmla="*/ 0 w 3"/>
                        <a:gd name="T41" fmla="*/ 4 h 5"/>
                        <a:gd name="T42" fmla="*/ 0 w 3"/>
                        <a:gd name="T43" fmla="*/ 4 h 5"/>
                        <a:gd name="T44" fmla="*/ 0 w 3"/>
                        <a:gd name="T45" fmla="*/ 3 h 5"/>
                        <a:gd name="T46" fmla="*/ 0 w 3"/>
                        <a:gd name="T47" fmla="*/ 3 h 5"/>
                        <a:gd name="T48" fmla="*/ 0 w 3"/>
                        <a:gd name="T49" fmla="*/ 3 h 5"/>
                        <a:gd name="T50" fmla="*/ 1 w 3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3"/>
                        <a:gd name="T79" fmla="*/ 0 h 5"/>
                        <a:gd name="T80" fmla="*/ 3 w 3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3" h="5">
                          <a:moveTo>
                            <a:pt x="1" y="0"/>
                          </a:moveTo>
                          <a:lnTo>
                            <a:pt x="3" y="0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799" name="Freeform 4259"/>
                    <p:cNvSpPr>
                      <a:spLocks/>
                    </p:cNvSpPr>
                    <p:nvPr/>
                  </p:nvSpPr>
                  <p:spPr bwMode="auto">
                    <a:xfrm>
                      <a:off x="749" y="3722"/>
                      <a:ext cx="3" cy="2"/>
                    </a:xfrm>
                    <a:custGeom>
                      <a:avLst/>
                      <a:gdLst>
                        <a:gd name="T0" fmla="*/ 1 w 3"/>
                        <a:gd name="T1" fmla="*/ 0 h 2"/>
                        <a:gd name="T2" fmla="*/ 1 w 3"/>
                        <a:gd name="T3" fmla="*/ 0 h 2"/>
                        <a:gd name="T4" fmla="*/ 0 w 3"/>
                        <a:gd name="T5" fmla="*/ 0 h 2"/>
                        <a:gd name="T6" fmla="*/ 0 w 3"/>
                        <a:gd name="T7" fmla="*/ 1 h 2"/>
                        <a:gd name="T8" fmla="*/ 0 w 3"/>
                        <a:gd name="T9" fmla="*/ 1 h 2"/>
                        <a:gd name="T10" fmla="*/ 0 w 3"/>
                        <a:gd name="T11" fmla="*/ 1 h 2"/>
                        <a:gd name="T12" fmla="*/ 0 w 3"/>
                        <a:gd name="T13" fmla="*/ 1 h 2"/>
                        <a:gd name="T14" fmla="*/ 1 w 3"/>
                        <a:gd name="T15" fmla="*/ 1 h 2"/>
                        <a:gd name="T16" fmla="*/ 1 w 3"/>
                        <a:gd name="T17" fmla="*/ 2 h 2"/>
                        <a:gd name="T18" fmla="*/ 1 w 3"/>
                        <a:gd name="T19" fmla="*/ 1 h 2"/>
                        <a:gd name="T20" fmla="*/ 1 w 3"/>
                        <a:gd name="T21" fmla="*/ 1 h 2"/>
                        <a:gd name="T22" fmla="*/ 3 w 3"/>
                        <a:gd name="T23" fmla="*/ 1 h 2"/>
                        <a:gd name="T24" fmla="*/ 3 w 3"/>
                        <a:gd name="T25" fmla="*/ 1 h 2"/>
                        <a:gd name="T26" fmla="*/ 3 w 3"/>
                        <a:gd name="T27" fmla="*/ 1 h 2"/>
                        <a:gd name="T28" fmla="*/ 1 w 3"/>
                        <a:gd name="T29" fmla="*/ 0 h 2"/>
                        <a:gd name="T30" fmla="*/ 1 w 3"/>
                        <a:gd name="T31" fmla="*/ 0 h 2"/>
                        <a:gd name="T32" fmla="*/ 1 w 3"/>
                        <a:gd name="T33" fmla="*/ 0 h 2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3"/>
                        <a:gd name="T52" fmla="*/ 0 h 2"/>
                        <a:gd name="T53" fmla="*/ 3 w 3"/>
                        <a:gd name="T54" fmla="*/ 2 h 2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3" h="2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0" name="Freeform 4260"/>
                    <p:cNvSpPr>
                      <a:spLocks/>
                    </p:cNvSpPr>
                    <p:nvPr/>
                  </p:nvSpPr>
                  <p:spPr bwMode="auto">
                    <a:xfrm>
                      <a:off x="752" y="3719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0 w 3"/>
                        <a:gd name="T3" fmla="*/ 2 h 5"/>
                        <a:gd name="T4" fmla="*/ 1 w 3"/>
                        <a:gd name="T5" fmla="*/ 2 h 5"/>
                        <a:gd name="T6" fmla="*/ 1 w 3"/>
                        <a:gd name="T7" fmla="*/ 2 h 5"/>
                        <a:gd name="T8" fmla="*/ 1 w 3"/>
                        <a:gd name="T9" fmla="*/ 0 h 5"/>
                        <a:gd name="T10" fmla="*/ 1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2 w 3"/>
                        <a:gd name="T17" fmla="*/ 0 h 5"/>
                        <a:gd name="T18" fmla="*/ 2 w 3"/>
                        <a:gd name="T19" fmla="*/ 2 h 5"/>
                        <a:gd name="T20" fmla="*/ 3 w 3"/>
                        <a:gd name="T21" fmla="*/ 2 h 5"/>
                        <a:gd name="T22" fmla="*/ 3 w 3"/>
                        <a:gd name="T23" fmla="*/ 2 h 5"/>
                        <a:gd name="T24" fmla="*/ 3 w 3"/>
                        <a:gd name="T25" fmla="*/ 3 h 5"/>
                        <a:gd name="T26" fmla="*/ 3 w 3"/>
                        <a:gd name="T27" fmla="*/ 4 h 5"/>
                        <a:gd name="T28" fmla="*/ 3 w 3"/>
                        <a:gd name="T29" fmla="*/ 4 h 5"/>
                        <a:gd name="T30" fmla="*/ 2 w 3"/>
                        <a:gd name="T31" fmla="*/ 4 h 5"/>
                        <a:gd name="T32" fmla="*/ 2 w 3"/>
                        <a:gd name="T33" fmla="*/ 5 h 5"/>
                        <a:gd name="T34" fmla="*/ 2 w 3"/>
                        <a:gd name="T35" fmla="*/ 5 h 5"/>
                        <a:gd name="T36" fmla="*/ 2 w 3"/>
                        <a:gd name="T37" fmla="*/ 5 h 5"/>
                        <a:gd name="T38" fmla="*/ 1 w 3"/>
                        <a:gd name="T39" fmla="*/ 5 h 5"/>
                        <a:gd name="T40" fmla="*/ 1 w 3"/>
                        <a:gd name="T41" fmla="*/ 5 h 5"/>
                        <a:gd name="T42" fmla="*/ 1 w 3"/>
                        <a:gd name="T43" fmla="*/ 4 h 5"/>
                        <a:gd name="T44" fmla="*/ 1 w 3"/>
                        <a:gd name="T45" fmla="*/ 4 h 5"/>
                        <a:gd name="T46" fmla="*/ 0 w 3"/>
                        <a:gd name="T47" fmla="*/ 4 h 5"/>
                        <a:gd name="T48" fmla="*/ 0 w 3"/>
                        <a:gd name="T49" fmla="*/ 3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3"/>
                        <a:gd name="T76" fmla="*/ 0 h 5"/>
                        <a:gd name="T77" fmla="*/ 3 w 3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3" h="5">
                          <a:moveTo>
                            <a:pt x="0" y="3"/>
                          </a:move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1" name="Freeform 4261"/>
                    <p:cNvSpPr>
                      <a:spLocks/>
                    </p:cNvSpPr>
                    <p:nvPr/>
                  </p:nvSpPr>
                  <p:spPr bwMode="auto">
                    <a:xfrm>
                      <a:off x="753" y="3721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1 h 3"/>
                        <a:gd name="T2" fmla="*/ 0 w 2"/>
                        <a:gd name="T3" fmla="*/ 2 h 3"/>
                        <a:gd name="T4" fmla="*/ 0 w 2"/>
                        <a:gd name="T5" fmla="*/ 2 h 3"/>
                        <a:gd name="T6" fmla="*/ 0 w 2"/>
                        <a:gd name="T7" fmla="*/ 2 h 3"/>
                        <a:gd name="T8" fmla="*/ 0 w 2"/>
                        <a:gd name="T9" fmla="*/ 2 h 3"/>
                        <a:gd name="T10" fmla="*/ 0 w 2"/>
                        <a:gd name="T11" fmla="*/ 3 h 3"/>
                        <a:gd name="T12" fmla="*/ 1 w 2"/>
                        <a:gd name="T13" fmla="*/ 3 h 3"/>
                        <a:gd name="T14" fmla="*/ 1 w 2"/>
                        <a:gd name="T15" fmla="*/ 3 h 3"/>
                        <a:gd name="T16" fmla="*/ 1 w 2"/>
                        <a:gd name="T17" fmla="*/ 2 h 3"/>
                        <a:gd name="T18" fmla="*/ 1 w 2"/>
                        <a:gd name="T19" fmla="*/ 2 h 3"/>
                        <a:gd name="T20" fmla="*/ 1 w 2"/>
                        <a:gd name="T21" fmla="*/ 2 h 3"/>
                        <a:gd name="T22" fmla="*/ 1 w 2"/>
                        <a:gd name="T23" fmla="*/ 2 h 3"/>
                        <a:gd name="T24" fmla="*/ 2 w 2"/>
                        <a:gd name="T25" fmla="*/ 1 h 3"/>
                        <a:gd name="T26" fmla="*/ 1 w 2"/>
                        <a:gd name="T27" fmla="*/ 1 h 3"/>
                        <a:gd name="T28" fmla="*/ 1 w 2"/>
                        <a:gd name="T29" fmla="*/ 0 h 3"/>
                        <a:gd name="T30" fmla="*/ 1 w 2"/>
                        <a:gd name="T31" fmla="*/ 0 h 3"/>
                        <a:gd name="T32" fmla="*/ 1 w 2"/>
                        <a:gd name="T33" fmla="*/ 0 h 3"/>
                        <a:gd name="T34" fmla="*/ 1 w 2"/>
                        <a:gd name="T35" fmla="*/ 0 h 3"/>
                        <a:gd name="T36" fmla="*/ 1 w 2"/>
                        <a:gd name="T37" fmla="*/ 0 h 3"/>
                        <a:gd name="T38" fmla="*/ 0 w 2"/>
                        <a:gd name="T39" fmla="*/ 0 h 3"/>
                        <a:gd name="T40" fmla="*/ 0 w 2"/>
                        <a:gd name="T41" fmla="*/ 0 h 3"/>
                        <a:gd name="T42" fmla="*/ 0 w 2"/>
                        <a:gd name="T43" fmla="*/ 0 h 3"/>
                        <a:gd name="T44" fmla="*/ 0 w 2"/>
                        <a:gd name="T45" fmla="*/ 0 h 3"/>
                        <a:gd name="T46" fmla="*/ 0 w 2"/>
                        <a:gd name="T47" fmla="*/ 1 h 3"/>
                        <a:gd name="T48" fmla="*/ 0 w 2"/>
                        <a:gd name="T49" fmla="*/ 1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"/>
                        <a:gd name="T76" fmla="*/ 0 h 3"/>
                        <a:gd name="T77" fmla="*/ 2 w 2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" h="3">
                          <a:moveTo>
                            <a:pt x="0" y="1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2" name="Freeform 4262"/>
                    <p:cNvSpPr>
                      <a:spLocks/>
                    </p:cNvSpPr>
                    <p:nvPr/>
                  </p:nvSpPr>
                  <p:spPr bwMode="auto">
                    <a:xfrm>
                      <a:off x="755" y="3719"/>
                      <a:ext cx="4" cy="5"/>
                    </a:xfrm>
                    <a:custGeom>
                      <a:avLst/>
                      <a:gdLst>
                        <a:gd name="T0" fmla="*/ 1 w 4"/>
                        <a:gd name="T1" fmla="*/ 2 h 5"/>
                        <a:gd name="T2" fmla="*/ 0 w 4"/>
                        <a:gd name="T3" fmla="*/ 2 h 5"/>
                        <a:gd name="T4" fmla="*/ 0 w 4"/>
                        <a:gd name="T5" fmla="*/ 2 h 5"/>
                        <a:gd name="T6" fmla="*/ 1 w 4"/>
                        <a:gd name="T7" fmla="*/ 0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3 w 4"/>
                        <a:gd name="T13" fmla="*/ 0 h 5"/>
                        <a:gd name="T14" fmla="*/ 3 w 4"/>
                        <a:gd name="T15" fmla="*/ 0 h 5"/>
                        <a:gd name="T16" fmla="*/ 3 w 4"/>
                        <a:gd name="T17" fmla="*/ 2 h 5"/>
                        <a:gd name="T18" fmla="*/ 3 w 4"/>
                        <a:gd name="T19" fmla="*/ 2 h 5"/>
                        <a:gd name="T20" fmla="*/ 3 w 4"/>
                        <a:gd name="T21" fmla="*/ 2 h 5"/>
                        <a:gd name="T22" fmla="*/ 3 w 4"/>
                        <a:gd name="T23" fmla="*/ 2 h 5"/>
                        <a:gd name="T24" fmla="*/ 3 w 4"/>
                        <a:gd name="T25" fmla="*/ 3 h 5"/>
                        <a:gd name="T26" fmla="*/ 3 w 4"/>
                        <a:gd name="T27" fmla="*/ 3 h 5"/>
                        <a:gd name="T28" fmla="*/ 3 w 4"/>
                        <a:gd name="T29" fmla="*/ 3 h 5"/>
                        <a:gd name="T30" fmla="*/ 3 w 4"/>
                        <a:gd name="T31" fmla="*/ 3 h 5"/>
                        <a:gd name="T32" fmla="*/ 4 w 4"/>
                        <a:gd name="T33" fmla="*/ 3 h 5"/>
                        <a:gd name="T34" fmla="*/ 4 w 4"/>
                        <a:gd name="T35" fmla="*/ 4 h 5"/>
                        <a:gd name="T36" fmla="*/ 4 w 4"/>
                        <a:gd name="T37" fmla="*/ 4 h 5"/>
                        <a:gd name="T38" fmla="*/ 3 w 4"/>
                        <a:gd name="T39" fmla="*/ 4 h 5"/>
                        <a:gd name="T40" fmla="*/ 3 w 4"/>
                        <a:gd name="T41" fmla="*/ 5 h 5"/>
                        <a:gd name="T42" fmla="*/ 3 w 4"/>
                        <a:gd name="T43" fmla="*/ 5 h 5"/>
                        <a:gd name="T44" fmla="*/ 3 w 4"/>
                        <a:gd name="T45" fmla="*/ 5 h 5"/>
                        <a:gd name="T46" fmla="*/ 1 w 4"/>
                        <a:gd name="T47" fmla="*/ 5 h 5"/>
                        <a:gd name="T48" fmla="*/ 1 w 4"/>
                        <a:gd name="T49" fmla="*/ 5 h 5"/>
                        <a:gd name="T50" fmla="*/ 1 w 4"/>
                        <a:gd name="T51" fmla="*/ 5 h 5"/>
                        <a:gd name="T52" fmla="*/ 0 w 4"/>
                        <a:gd name="T53" fmla="*/ 4 h 5"/>
                        <a:gd name="T54" fmla="*/ 0 w 4"/>
                        <a:gd name="T55" fmla="*/ 4 h 5"/>
                        <a:gd name="T56" fmla="*/ 1 w 4"/>
                        <a:gd name="T57" fmla="*/ 4 h 5"/>
                        <a:gd name="T58" fmla="*/ 1 w 4"/>
                        <a:gd name="T59" fmla="*/ 4 h 5"/>
                        <a:gd name="T60" fmla="*/ 1 w 4"/>
                        <a:gd name="T61" fmla="*/ 4 h 5"/>
                        <a:gd name="T62" fmla="*/ 1 w 4"/>
                        <a:gd name="T63" fmla="*/ 4 h 5"/>
                        <a:gd name="T64" fmla="*/ 1 w 4"/>
                        <a:gd name="T65" fmla="*/ 5 h 5"/>
                        <a:gd name="T66" fmla="*/ 3 w 4"/>
                        <a:gd name="T67" fmla="*/ 4 h 5"/>
                        <a:gd name="T68" fmla="*/ 3 w 4"/>
                        <a:gd name="T69" fmla="*/ 4 h 5"/>
                        <a:gd name="T70" fmla="*/ 3 w 4"/>
                        <a:gd name="T71" fmla="*/ 4 h 5"/>
                        <a:gd name="T72" fmla="*/ 3 w 4"/>
                        <a:gd name="T73" fmla="*/ 4 h 5"/>
                        <a:gd name="T74" fmla="*/ 3 w 4"/>
                        <a:gd name="T75" fmla="*/ 4 h 5"/>
                        <a:gd name="T76" fmla="*/ 3 w 4"/>
                        <a:gd name="T77" fmla="*/ 3 h 5"/>
                        <a:gd name="T78" fmla="*/ 3 w 4"/>
                        <a:gd name="T79" fmla="*/ 3 h 5"/>
                        <a:gd name="T80" fmla="*/ 3 w 4"/>
                        <a:gd name="T81" fmla="*/ 3 h 5"/>
                        <a:gd name="T82" fmla="*/ 3 w 4"/>
                        <a:gd name="T83" fmla="*/ 3 h 5"/>
                        <a:gd name="T84" fmla="*/ 1 w 4"/>
                        <a:gd name="T85" fmla="*/ 3 h 5"/>
                        <a:gd name="T86" fmla="*/ 1 w 4"/>
                        <a:gd name="T87" fmla="*/ 3 h 5"/>
                        <a:gd name="T88" fmla="*/ 1 w 4"/>
                        <a:gd name="T89" fmla="*/ 3 h 5"/>
                        <a:gd name="T90" fmla="*/ 3 w 4"/>
                        <a:gd name="T91" fmla="*/ 3 h 5"/>
                        <a:gd name="T92" fmla="*/ 3 w 4"/>
                        <a:gd name="T93" fmla="*/ 3 h 5"/>
                        <a:gd name="T94" fmla="*/ 3 w 4"/>
                        <a:gd name="T95" fmla="*/ 2 h 5"/>
                        <a:gd name="T96" fmla="*/ 3 w 4"/>
                        <a:gd name="T97" fmla="*/ 2 h 5"/>
                        <a:gd name="T98" fmla="*/ 3 w 4"/>
                        <a:gd name="T99" fmla="*/ 2 h 5"/>
                        <a:gd name="T100" fmla="*/ 3 w 4"/>
                        <a:gd name="T101" fmla="*/ 2 h 5"/>
                        <a:gd name="T102" fmla="*/ 3 w 4"/>
                        <a:gd name="T103" fmla="*/ 2 h 5"/>
                        <a:gd name="T104" fmla="*/ 3 w 4"/>
                        <a:gd name="T105" fmla="*/ 2 h 5"/>
                        <a:gd name="T106" fmla="*/ 1 w 4"/>
                        <a:gd name="T107" fmla="*/ 2 h 5"/>
                        <a:gd name="T108" fmla="*/ 1 w 4"/>
                        <a:gd name="T109" fmla="*/ 2 h 5"/>
                        <a:gd name="T110" fmla="*/ 1 w 4"/>
                        <a:gd name="T111" fmla="*/ 2 h 5"/>
                        <a:gd name="T112" fmla="*/ 1 w 4"/>
                        <a:gd name="T113" fmla="*/ 2 h 5"/>
                        <a:gd name="T114" fmla="*/ 1 w 4"/>
                        <a:gd name="T115" fmla="*/ 2 h 5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w 4"/>
                        <a:gd name="T175" fmla="*/ 0 h 5"/>
                        <a:gd name="T176" fmla="*/ 4 w 4"/>
                        <a:gd name="T177" fmla="*/ 5 h 5"/>
                      </a:gdLst>
                      <a:ahLst/>
                      <a:cxnLst>
                        <a:cxn ang="T116">
                          <a:pos x="T0" y="T1"/>
                        </a:cxn>
                        <a:cxn ang="T117">
                          <a:pos x="T2" y="T3"/>
                        </a:cxn>
                        <a:cxn ang="T118">
                          <a:pos x="T4" y="T5"/>
                        </a:cxn>
                        <a:cxn ang="T119">
                          <a:pos x="T6" y="T7"/>
                        </a:cxn>
                        <a:cxn ang="T120">
                          <a:pos x="T8" y="T9"/>
                        </a:cxn>
                        <a:cxn ang="T121">
                          <a:pos x="T10" y="T11"/>
                        </a:cxn>
                        <a:cxn ang="T122">
                          <a:pos x="T12" y="T13"/>
                        </a:cxn>
                        <a:cxn ang="T123">
                          <a:pos x="T14" y="T15"/>
                        </a:cxn>
                        <a:cxn ang="T124">
                          <a:pos x="T16" y="T17"/>
                        </a:cxn>
                        <a:cxn ang="T125">
                          <a:pos x="T18" y="T19"/>
                        </a:cxn>
                        <a:cxn ang="T126">
                          <a:pos x="T20" y="T21"/>
                        </a:cxn>
                        <a:cxn ang="T127">
                          <a:pos x="T22" y="T23"/>
                        </a:cxn>
                        <a:cxn ang="T128">
                          <a:pos x="T24" y="T25"/>
                        </a:cxn>
                        <a:cxn ang="T129">
                          <a:pos x="T26" y="T27"/>
                        </a:cxn>
                        <a:cxn ang="T130">
                          <a:pos x="T28" y="T29"/>
                        </a:cxn>
                        <a:cxn ang="T131">
                          <a:pos x="T30" y="T31"/>
                        </a:cxn>
                        <a:cxn ang="T132">
                          <a:pos x="T32" y="T33"/>
                        </a:cxn>
                        <a:cxn ang="T133">
                          <a:pos x="T34" y="T35"/>
                        </a:cxn>
                        <a:cxn ang="T134">
                          <a:pos x="T36" y="T37"/>
                        </a:cxn>
                        <a:cxn ang="T135">
                          <a:pos x="T38" y="T39"/>
                        </a:cxn>
                        <a:cxn ang="T136">
                          <a:pos x="T40" y="T41"/>
                        </a:cxn>
                        <a:cxn ang="T137">
                          <a:pos x="T42" y="T43"/>
                        </a:cxn>
                        <a:cxn ang="T138">
                          <a:pos x="T44" y="T45"/>
                        </a:cxn>
                        <a:cxn ang="T139">
                          <a:pos x="T46" y="T47"/>
                        </a:cxn>
                        <a:cxn ang="T140">
                          <a:pos x="T48" y="T49"/>
                        </a:cxn>
                        <a:cxn ang="T141">
                          <a:pos x="T50" y="T51"/>
                        </a:cxn>
                        <a:cxn ang="T142">
                          <a:pos x="T52" y="T53"/>
                        </a:cxn>
                        <a:cxn ang="T143">
                          <a:pos x="T54" y="T55"/>
                        </a:cxn>
                        <a:cxn ang="T144">
                          <a:pos x="T56" y="T57"/>
                        </a:cxn>
                        <a:cxn ang="T145">
                          <a:pos x="T58" y="T59"/>
                        </a:cxn>
                        <a:cxn ang="T146">
                          <a:pos x="T60" y="T61"/>
                        </a:cxn>
                        <a:cxn ang="T147">
                          <a:pos x="T62" y="T63"/>
                        </a:cxn>
                        <a:cxn ang="T148">
                          <a:pos x="T64" y="T65"/>
                        </a:cxn>
                        <a:cxn ang="T149">
                          <a:pos x="T66" y="T67"/>
                        </a:cxn>
                        <a:cxn ang="T150">
                          <a:pos x="T68" y="T69"/>
                        </a:cxn>
                        <a:cxn ang="T151">
                          <a:pos x="T70" y="T71"/>
                        </a:cxn>
                        <a:cxn ang="T152">
                          <a:pos x="T72" y="T73"/>
                        </a:cxn>
                        <a:cxn ang="T153">
                          <a:pos x="T74" y="T75"/>
                        </a:cxn>
                        <a:cxn ang="T154">
                          <a:pos x="T76" y="T77"/>
                        </a:cxn>
                        <a:cxn ang="T155">
                          <a:pos x="T78" y="T79"/>
                        </a:cxn>
                        <a:cxn ang="T156">
                          <a:pos x="T80" y="T81"/>
                        </a:cxn>
                        <a:cxn ang="T157">
                          <a:pos x="T82" y="T83"/>
                        </a:cxn>
                        <a:cxn ang="T158">
                          <a:pos x="T84" y="T85"/>
                        </a:cxn>
                        <a:cxn ang="T159">
                          <a:pos x="T86" y="T87"/>
                        </a:cxn>
                        <a:cxn ang="T160">
                          <a:pos x="T88" y="T89"/>
                        </a:cxn>
                        <a:cxn ang="T161">
                          <a:pos x="T90" y="T91"/>
                        </a:cxn>
                        <a:cxn ang="T162">
                          <a:pos x="T92" y="T93"/>
                        </a:cxn>
                        <a:cxn ang="T163">
                          <a:pos x="T94" y="T95"/>
                        </a:cxn>
                        <a:cxn ang="T164">
                          <a:pos x="T96" y="T97"/>
                        </a:cxn>
                        <a:cxn ang="T165">
                          <a:pos x="T98" y="T99"/>
                        </a:cxn>
                        <a:cxn ang="T166">
                          <a:pos x="T100" y="T101"/>
                        </a:cxn>
                        <a:cxn ang="T167">
                          <a:pos x="T102" y="T103"/>
                        </a:cxn>
                        <a:cxn ang="T168">
                          <a:pos x="T104" y="T105"/>
                        </a:cxn>
                        <a:cxn ang="T169">
                          <a:pos x="T106" y="T107"/>
                        </a:cxn>
                        <a:cxn ang="T170">
                          <a:pos x="T108" y="T109"/>
                        </a:cxn>
                        <a:cxn ang="T171">
                          <a:pos x="T110" y="T111"/>
                        </a:cxn>
                        <a:cxn ang="T172">
                          <a:pos x="T112" y="T113"/>
                        </a:cxn>
                        <a:cxn ang="T173">
                          <a:pos x="T114" y="T115"/>
                        </a:cxn>
                      </a:cxnLst>
                      <a:rect l="T174" t="T175" r="T176" b="T177"/>
                      <a:pathLst>
                        <a:path w="4" h="5"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4" y="3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5"/>
                          </a:lnTo>
                          <a:lnTo>
                            <a:pt x="3" y="4"/>
                          </a:ln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3" name="Freeform 426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69" y="37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1 w 2"/>
                        <a:gd name="T3" fmla="*/ 0 h 5"/>
                        <a:gd name="T4" fmla="*/ 0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3 h 5"/>
                        <a:gd name="T22" fmla="*/ 1 w 2"/>
                        <a:gd name="T23" fmla="*/ 3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0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1 w 2"/>
                        <a:gd name="T53" fmla="*/ 2 h 5"/>
                        <a:gd name="T54" fmla="*/ 0 w 2"/>
                        <a:gd name="T55" fmla="*/ 2 h 5"/>
                        <a:gd name="T56" fmla="*/ 0 w 2"/>
                        <a:gd name="T57" fmla="*/ 2 h 5"/>
                        <a:gd name="T58" fmla="*/ 0 w 2"/>
                        <a:gd name="T59" fmla="*/ 2 h 5"/>
                        <a:gd name="T60" fmla="*/ 0 w 2"/>
                        <a:gd name="T61" fmla="*/ 3 h 5"/>
                        <a:gd name="T62" fmla="*/ 0 w 2"/>
                        <a:gd name="T63" fmla="*/ 3 h 5"/>
                        <a:gd name="T64" fmla="*/ 0 w 2"/>
                        <a:gd name="T65" fmla="*/ 3 h 5"/>
                        <a:gd name="T66" fmla="*/ 0 w 2"/>
                        <a:gd name="T67" fmla="*/ 3 h 5"/>
                        <a:gd name="T68" fmla="*/ 1 w 2"/>
                        <a:gd name="T69" fmla="*/ 3 h 5"/>
                        <a:gd name="T70" fmla="*/ 1 w 2"/>
                        <a:gd name="T71" fmla="*/ 3 h 5"/>
                        <a:gd name="T72" fmla="*/ 1 w 2"/>
                        <a:gd name="T73" fmla="*/ 3 h 5"/>
                        <a:gd name="T74" fmla="*/ 1 w 2"/>
                        <a:gd name="T75" fmla="*/ 3 h 5"/>
                        <a:gd name="T76" fmla="*/ 1 w 2"/>
                        <a:gd name="T77" fmla="*/ 3 h 5"/>
                        <a:gd name="T78" fmla="*/ 1 w 2"/>
                        <a:gd name="T79" fmla="*/ 2 h 5"/>
                        <a:gd name="T80" fmla="*/ 1 w 2"/>
                        <a:gd name="T81" fmla="*/ 2 h 5"/>
                        <a:gd name="T82" fmla="*/ 1 w 2"/>
                        <a:gd name="T83" fmla="*/ 2 h 5"/>
                        <a:gd name="T84" fmla="*/ 1 w 2"/>
                        <a:gd name="T85" fmla="*/ 2 h 5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2"/>
                        <a:gd name="T130" fmla="*/ 0 h 5"/>
                        <a:gd name="T131" fmla="*/ 2 w 2"/>
                        <a:gd name="T132" fmla="*/ 5 h 5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2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  <a:close/>
                          <a:moveTo>
                            <a:pt x="1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4" name="Freeform 426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1" y="372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2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1 w 4"/>
                        <a:gd name="T51" fmla="*/ 2 h 5"/>
                        <a:gd name="T52" fmla="*/ 1 w 4"/>
                        <a:gd name="T53" fmla="*/ 2 h 5"/>
                        <a:gd name="T54" fmla="*/ 1 w 4"/>
                        <a:gd name="T55" fmla="*/ 3 h 5"/>
                        <a:gd name="T56" fmla="*/ 1 w 4"/>
                        <a:gd name="T57" fmla="*/ 3 h 5"/>
                        <a:gd name="T58" fmla="*/ 1 w 4"/>
                        <a:gd name="T59" fmla="*/ 3 h 5"/>
                        <a:gd name="T60" fmla="*/ 1 w 4"/>
                        <a:gd name="T61" fmla="*/ 3 h 5"/>
                        <a:gd name="T62" fmla="*/ 1 w 4"/>
                        <a:gd name="T63" fmla="*/ 3 h 5"/>
                        <a:gd name="T64" fmla="*/ 2 w 4"/>
                        <a:gd name="T65" fmla="*/ 3 h 5"/>
                        <a:gd name="T66" fmla="*/ 2 w 4"/>
                        <a:gd name="T67" fmla="*/ 3 h 5"/>
                        <a:gd name="T68" fmla="*/ 2 w 4"/>
                        <a:gd name="T69" fmla="*/ 3 h 5"/>
                        <a:gd name="T70" fmla="*/ 2 w 4"/>
                        <a:gd name="T71" fmla="*/ 3 h 5"/>
                        <a:gd name="T72" fmla="*/ 2 w 4"/>
                        <a:gd name="T73" fmla="*/ 2 h 5"/>
                        <a:gd name="T74" fmla="*/ 2 w 4"/>
                        <a:gd name="T75" fmla="*/ 2 h 5"/>
                        <a:gd name="T76" fmla="*/ 2 w 4"/>
                        <a:gd name="T77" fmla="*/ 1 h 5"/>
                        <a:gd name="T78" fmla="*/ 2 w 4"/>
                        <a:gd name="T79" fmla="*/ 1 h 5"/>
                        <a:gd name="T80" fmla="*/ 2 w 4"/>
                        <a:gd name="T81" fmla="*/ 1 h 5"/>
                        <a:gd name="T82" fmla="*/ 2 w 4"/>
                        <a:gd name="T83" fmla="*/ 1 h 5"/>
                        <a:gd name="T84" fmla="*/ 2 w 4"/>
                        <a:gd name="T85" fmla="*/ 0 h 5"/>
                        <a:gd name="T86" fmla="*/ 1 w 4"/>
                        <a:gd name="T87" fmla="*/ 0 h 5"/>
                        <a:gd name="T88" fmla="*/ 1 w 4"/>
                        <a:gd name="T89" fmla="*/ 0 h 5"/>
                        <a:gd name="T90" fmla="*/ 1 w 4"/>
                        <a:gd name="T91" fmla="*/ 1 h 5"/>
                        <a:gd name="T92" fmla="*/ 1 w 4"/>
                        <a:gd name="T93" fmla="*/ 1 h 5"/>
                        <a:gd name="T94" fmla="*/ 1 w 4"/>
                        <a:gd name="T95" fmla="*/ 1 h 5"/>
                        <a:gd name="T96" fmla="*/ 1 w 4"/>
                        <a:gd name="T97" fmla="*/ 1 h 5"/>
                        <a:gd name="T98" fmla="*/ 1 w 4"/>
                        <a:gd name="T99" fmla="*/ 2 h 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w 4"/>
                        <a:gd name="T151" fmla="*/ 0 h 5"/>
                        <a:gd name="T152" fmla="*/ 4 w 4"/>
                        <a:gd name="T153" fmla="*/ 5 h 5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T150" t="T151" r="T152" b="T153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close/>
                          <a:moveTo>
                            <a:pt x="1" y="2"/>
                          </a:moveTo>
                          <a:lnTo>
                            <a:pt x="1" y="2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5" name="Freeform 426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5" y="37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2 w 2"/>
                        <a:gd name="T17" fmla="*/ 3 h 5"/>
                        <a:gd name="T18" fmla="*/ 0 w 2"/>
                        <a:gd name="T19" fmla="*/ 3 h 5"/>
                        <a:gd name="T20" fmla="*/ 2 w 2"/>
                        <a:gd name="T21" fmla="*/ 0 h 5"/>
                        <a:gd name="T22" fmla="*/ 2 w 2"/>
                        <a:gd name="T23" fmla="*/ 3 h 5"/>
                        <a:gd name="T24" fmla="*/ 2 w 2"/>
                        <a:gd name="T25" fmla="*/ 1 h 5"/>
                        <a:gd name="T26" fmla="*/ 1 w 2"/>
                        <a:gd name="T27" fmla="*/ 3 h 5"/>
                        <a:gd name="T28" fmla="*/ 2 w 2"/>
                        <a:gd name="T29" fmla="*/ 3 h 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2"/>
                        <a:gd name="T46" fmla="*/ 0 h 5"/>
                        <a:gd name="T47" fmla="*/ 2 w 2"/>
                        <a:gd name="T48" fmla="*/ 5 h 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  <a:moveTo>
                            <a:pt x="2" y="3"/>
                          </a:moveTo>
                          <a:lnTo>
                            <a:pt x="2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6" name="Freeform 4266"/>
                    <p:cNvSpPr>
                      <a:spLocks/>
                    </p:cNvSpPr>
                    <p:nvPr/>
                  </p:nvSpPr>
                  <p:spPr bwMode="auto">
                    <a:xfrm>
                      <a:off x="769" y="3721"/>
                      <a:ext cx="2" cy="5"/>
                    </a:xfrm>
                    <a:custGeom>
                      <a:avLst/>
                      <a:gdLst>
                        <a:gd name="T0" fmla="*/ 1 w 2"/>
                        <a:gd name="T1" fmla="*/ 0 h 5"/>
                        <a:gd name="T2" fmla="*/ 1 w 2"/>
                        <a:gd name="T3" fmla="*/ 0 h 5"/>
                        <a:gd name="T4" fmla="*/ 0 w 2"/>
                        <a:gd name="T5" fmla="*/ 2 h 5"/>
                        <a:gd name="T6" fmla="*/ 1 w 2"/>
                        <a:gd name="T7" fmla="*/ 2 h 5"/>
                        <a:gd name="T8" fmla="*/ 1 w 2"/>
                        <a:gd name="T9" fmla="*/ 2 h 5"/>
                        <a:gd name="T10" fmla="*/ 1 w 2"/>
                        <a:gd name="T11" fmla="*/ 2 h 5"/>
                        <a:gd name="T12" fmla="*/ 2 w 2"/>
                        <a:gd name="T13" fmla="*/ 2 h 5"/>
                        <a:gd name="T14" fmla="*/ 2 w 2"/>
                        <a:gd name="T15" fmla="*/ 2 h 5"/>
                        <a:gd name="T16" fmla="*/ 2 w 2"/>
                        <a:gd name="T17" fmla="*/ 3 h 5"/>
                        <a:gd name="T18" fmla="*/ 2 w 2"/>
                        <a:gd name="T19" fmla="*/ 3 h 5"/>
                        <a:gd name="T20" fmla="*/ 2 w 2"/>
                        <a:gd name="T21" fmla="*/ 3 h 5"/>
                        <a:gd name="T22" fmla="*/ 1 w 2"/>
                        <a:gd name="T23" fmla="*/ 3 h 5"/>
                        <a:gd name="T24" fmla="*/ 1 w 2"/>
                        <a:gd name="T25" fmla="*/ 5 h 5"/>
                        <a:gd name="T26" fmla="*/ 1 w 2"/>
                        <a:gd name="T27" fmla="*/ 5 h 5"/>
                        <a:gd name="T28" fmla="*/ 1 w 2"/>
                        <a:gd name="T29" fmla="*/ 5 h 5"/>
                        <a:gd name="T30" fmla="*/ 0 w 2"/>
                        <a:gd name="T31" fmla="*/ 5 h 5"/>
                        <a:gd name="T32" fmla="*/ 0 w 2"/>
                        <a:gd name="T33" fmla="*/ 5 h 5"/>
                        <a:gd name="T34" fmla="*/ 0 w 2"/>
                        <a:gd name="T35" fmla="*/ 3 h 5"/>
                        <a:gd name="T36" fmla="*/ 0 w 2"/>
                        <a:gd name="T37" fmla="*/ 3 h 5"/>
                        <a:gd name="T38" fmla="*/ 0 w 2"/>
                        <a:gd name="T39" fmla="*/ 3 h 5"/>
                        <a:gd name="T40" fmla="*/ 0 w 2"/>
                        <a:gd name="T41" fmla="*/ 3 h 5"/>
                        <a:gd name="T42" fmla="*/ 0 w 2"/>
                        <a:gd name="T43" fmla="*/ 2 h 5"/>
                        <a:gd name="T44" fmla="*/ 0 w 2"/>
                        <a:gd name="T45" fmla="*/ 2 h 5"/>
                        <a:gd name="T46" fmla="*/ 0 w 2"/>
                        <a:gd name="T47" fmla="*/ 2 h 5"/>
                        <a:gd name="T48" fmla="*/ 0 w 2"/>
                        <a:gd name="T49" fmla="*/ 2 h 5"/>
                        <a:gd name="T50" fmla="*/ 1 w 2"/>
                        <a:gd name="T51" fmla="*/ 0 h 5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w 2"/>
                        <a:gd name="T79" fmla="*/ 0 h 5"/>
                        <a:gd name="T80" fmla="*/ 2 w 2"/>
                        <a:gd name="T81" fmla="*/ 5 h 5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T78" t="T79" r="T80" b="T81"/>
                      <a:pathLst>
                        <a:path w="2" h="5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7" name="Freeform 4267"/>
                    <p:cNvSpPr>
                      <a:spLocks/>
                    </p:cNvSpPr>
                    <p:nvPr/>
                  </p:nvSpPr>
                  <p:spPr bwMode="auto">
                    <a:xfrm>
                      <a:off x="769" y="3723"/>
                      <a:ext cx="1" cy="1"/>
                    </a:xfrm>
                    <a:custGeom>
                      <a:avLst/>
                      <a:gdLst>
                        <a:gd name="T0" fmla="*/ 1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0 h 1"/>
                        <a:gd name="T6" fmla="*/ 0 w 1"/>
                        <a:gd name="T7" fmla="*/ 0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1 w 1"/>
                        <a:gd name="T17" fmla="*/ 1 h 1"/>
                        <a:gd name="T18" fmla="*/ 1 w 1"/>
                        <a:gd name="T19" fmla="*/ 1 h 1"/>
                        <a:gd name="T20" fmla="*/ 1 w 1"/>
                        <a:gd name="T21" fmla="*/ 1 h 1"/>
                        <a:gd name="T22" fmla="*/ 1 w 1"/>
                        <a:gd name="T23" fmla="*/ 1 h 1"/>
                        <a:gd name="T24" fmla="*/ 1 w 1"/>
                        <a:gd name="T25" fmla="*/ 1 h 1"/>
                        <a:gd name="T26" fmla="*/ 1 w 1"/>
                        <a:gd name="T27" fmla="*/ 0 h 1"/>
                        <a:gd name="T28" fmla="*/ 1 w 1"/>
                        <a:gd name="T29" fmla="*/ 0 h 1"/>
                        <a:gd name="T30" fmla="*/ 1 w 1"/>
                        <a:gd name="T31" fmla="*/ 0 h 1"/>
                        <a:gd name="T32" fmla="*/ 1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1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8" name="Freeform 4268"/>
                    <p:cNvSpPr>
                      <a:spLocks/>
                    </p:cNvSpPr>
                    <p:nvPr/>
                  </p:nvSpPr>
                  <p:spPr bwMode="auto">
                    <a:xfrm>
                      <a:off x="771" y="3721"/>
                      <a:ext cx="4" cy="5"/>
                    </a:xfrm>
                    <a:custGeom>
                      <a:avLst/>
                      <a:gdLst>
                        <a:gd name="T0" fmla="*/ 0 w 4"/>
                        <a:gd name="T1" fmla="*/ 2 h 5"/>
                        <a:gd name="T2" fmla="*/ 0 w 4"/>
                        <a:gd name="T3" fmla="*/ 1 h 5"/>
                        <a:gd name="T4" fmla="*/ 0 w 4"/>
                        <a:gd name="T5" fmla="*/ 1 h 5"/>
                        <a:gd name="T6" fmla="*/ 1 w 4"/>
                        <a:gd name="T7" fmla="*/ 1 h 5"/>
                        <a:gd name="T8" fmla="*/ 1 w 4"/>
                        <a:gd name="T9" fmla="*/ 0 h 5"/>
                        <a:gd name="T10" fmla="*/ 1 w 4"/>
                        <a:gd name="T11" fmla="*/ 0 h 5"/>
                        <a:gd name="T12" fmla="*/ 1 w 4"/>
                        <a:gd name="T13" fmla="*/ 0 h 5"/>
                        <a:gd name="T14" fmla="*/ 2 w 4"/>
                        <a:gd name="T15" fmla="*/ 0 h 5"/>
                        <a:gd name="T16" fmla="*/ 2 w 4"/>
                        <a:gd name="T17" fmla="*/ 0 h 5"/>
                        <a:gd name="T18" fmla="*/ 2 w 4"/>
                        <a:gd name="T19" fmla="*/ 1 h 5"/>
                        <a:gd name="T20" fmla="*/ 2 w 4"/>
                        <a:gd name="T21" fmla="*/ 1 h 5"/>
                        <a:gd name="T22" fmla="*/ 4 w 4"/>
                        <a:gd name="T23" fmla="*/ 1 h 5"/>
                        <a:gd name="T24" fmla="*/ 4 w 4"/>
                        <a:gd name="T25" fmla="*/ 2 h 5"/>
                        <a:gd name="T26" fmla="*/ 4 w 4"/>
                        <a:gd name="T27" fmla="*/ 3 h 5"/>
                        <a:gd name="T28" fmla="*/ 2 w 4"/>
                        <a:gd name="T29" fmla="*/ 3 h 5"/>
                        <a:gd name="T30" fmla="*/ 2 w 4"/>
                        <a:gd name="T31" fmla="*/ 3 h 5"/>
                        <a:gd name="T32" fmla="*/ 2 w 4"/>
                        <a:gd name="T33" fmla="*/ 5 h 5"/>
                        <a:gd name="T34" fmla="*/ 2 w 4"/>
                        <a:gd name="T35" fmla="*/ 5 h 5"/>
                        <a:gd name="T36" fmla="*/ 1 w 4"/>
                        <a:gd name="T37" fmla="*/ 5 h 5"/>
                        <a:gd name="T38" fmla="*/ 1 w 4"/>
                        <a:gd name="T39" fmla="*/ 5 h 5"/>
                        <a:gd name="T40" fmla="*/ 1 w 4"/>
                        <a:gd name="T41" fmla="*/ 5 h 5"/>
                        <a:gd name="T42" fmla="*/ 1 w 4"/>
                        <a:gd name="T43" fmla="*/ 3 h 5"/>
                        <a:gd name="T44" fmla="*/ 0 w 4"/>
                        <a:gd name="T45" fmla="*/ 3 h 5"/>
                        <a:gd name="T46" fmla="*/ 0 w 4"/>
                        <a:gd name="T47" fmla="*/ 3 h 5"/>
                        <a:gd name="T48" fmla="*/ 0 w 4"/>
                        <a:gd name="T49" fmla="*/ 2 h 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4"/>
                        <a:gd name="T76" fmla="*/ 0 h 5"/>
                        <a:gd name="T77" fmla="*/ 4 w 4"/>
                        <a:gd name="T78" fmla="*/ 5 h 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4" h="5">
                          <a:moveTo>
                            <a:pt x="0" y="2"/>
                          </a:move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4" y="3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09" name="Freeform 4269"/>
                    <p:cNvSpPr>
                      <a:spLocks/>
                    </p:cNvSpPr>
                    <p:nvPr/>
                  </p:nvSpPr>
                  <p:spPr bwMode="auto">
                    <a:xfrm>
                      <a:off x="772" y="3721"/>
                      <a:ext cx="1" cy="3"/>
                    </a:xfrm>
                    <a:custGeom>
                      <a:avLst/>
                      <a:gdLst>
                        <a:gd name="T0" fmla="*/ 0 w 1"/>
                        <a:gd name="T1" fmla="*/ 2 h 3"/>
                        <a:gd name="T2" fmla="*/ 0 w 1"/>
                        <a:gd name="T3" fmla="*/ 2 h 3"/>
                        <a:gd name="T4" fmla="*/ 0 w 1"/>
                        <a:gd name="T5" fmla="*/ 3 h 3"/>
                        <a:gd name="T6" fmla="*/ 0 w 1"/>
                        <a:gd name="T7" fmla="*/ 3 h 3"/>
                        <a:gd name="T8" fmla="*/ 0 w 1"/>
                        <a:gd name="T9" fmla="*/ 3 h 3"/>
                        <a:gd name="T10" fmla="*/ 0 w 1"/>
                        <a:gd name="T11" fmla="*/ 3 h 3"/>
                        <a:gd name="T12" fmla="*/ 0 w 1"/>
                        <a:gd name="T13" fmla="*/ 3 h 3"/>
                        <a:gd name="T14" fmla="*/ 1 w 1"/>
                        <a:gd name="T15" fmla="*/ 3 h 3"/>
                        <a:gd name="T16" fmla="*/ 1 w 1"/>
                        <a:gd name="T17" fmla="*/ 3 h 3"/>
                        <a:gd name="T18" fmla="*/ 1 w 1"/>
                        <a:gd name="T19" fmla="*/ 3 h 3"/>
                        <a:gd name="T20" fmla="*/ 1 w 1"/>
                        <a:gd name="T21" fmla="*/ 3 h 3"/>
                        <a:gd name="T22" fmla="*/ 1 w 1"/>
                        <a:gd name="T23" fmla="*/ 2 h 3"/>
                        <a:gd name="T24" fmla="*/ 1 w 1"/>
                        <a:gd name="T25" fmla="*/ 2 h 3"/>
                        <a:gd name="T26" fmla="*/ 1 w 1"/>
                        <a:gd name="T27" fmla="*/ 1 h 3"/>
                        <a:gd name="T28" fmla="*/ 1 w 1"/>
                        <a:gd name="T29" fmla="*/ 1 h 3"/>
                        <a:gd name="T30" fmla="*/ 1 w 1"/>
                        <a:gd name="T31" fmla="*/ 1 h 3"/>
                        <a:gd name="T32" fmla="*/ 1 w 1"/>
                        <a:gd name="T33" fmla="*/ 1 h 3"/>
                        <a:gd name="T34" fmla="*/ 1 w 1"/>
                        <a:gd name="T35" fmla="*/ 0 h 3"/>
                        <a:gd name="T36" fmla="*/ 0 w 1"/>
                        <a:gd name="T37" fmla="*/ 0 h 3"/>
                        <a:gd name="T38" fmla="*/ 0 w 1"/>
                        <a:gd name="T39" fmla="*/ 0 h 3"/>
                        <a:gd name="T40" fmla="*/ 0 w 1"/>
                        <a:gd name="T41" fmla="*/ 1 h 3"/>
                        <a:gd name="T42" fmla="*/ 0 w 1"/>
                        <a:gd name="T43" fmla="*/ 1 h 3"/>
                        <a:gd name="T44" fmla="*/ 0 w 1"/>
                        <a:gd name="T45" fmla="*/ 1 h 3"/>
                        <a:gd name="T46" fmla="*/ 0 w 1"/>
                        <a:gd name="T47" fmla="*/ 1 h 3"/>
                        <a:gd name="T48" fmla="*/ 0 w 1"/>
                        <a:gd name="T49" fmla="*/ 2 h 3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"/>
                        <a:gd name="T76" fmla="*/ 0 h 3"/>
                        <a:gd name="T77" fmla="*/ 1 w 1"/>
                        <a:gd name="T78" fmla="*/ 3 h 3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" h="3">
                          <a:moveTo>
                            <a:pt x="0" y="2"/>
                          </a:moveTo>
                          <a:lnTo>
                            <a:pt x="0" y="2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0" name="Freeform 4270"/>
                    <p:cNvSpPr>
                      <a:spLocks/>
                    </p:cNvSpPr>
                    <p:nvPr/>
                  </p:nvSpPr>
                  <p:spPr bwMode="auto">
                    <a:xfrm>
                      <a:off x="775" y="3721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3 h 5"/>
                        <a:gd name="T6" fmla="*/ 2 w 2"/>
                        <a:gd name="T7" fmla="*/ 3 h 5"/>
                        <a:gd name="T8" fmla="*/ 2 w 2"/>
                        <a:gd name="T9" fmla="*/ 3 h 5"/>
                        <a:gd name="T10" fmla="*/ 2 w 2"/>
                        <a:gd name="T11" fmla="*/ 3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2 w 2"/>
                        <a:gd name="T17" fmla="*/ 3 h 5"/>
                        <a:gd name="T18" fmla="*/ 0 w 2"/>
                        <a:gd name="T19" fmla="*/ 3 h 5"/>
                        <a:gd name="T20" fmla="*/ 2 w 2"/>
                        <a:gd name="T21" fmla="*/ 0 h 5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2"/>
                        <a:gd name="T34" fmla="*/ 0 h 5"/>
                        <a:gd name="T35" fmla="*/ 2 w 2"/>
                        <a:gd name="T36" fmla="*/ 5 h 5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3"/>
                          </a:lnTo>
                          <a:lnTo>
                            <a:pt x="2" y="5"/>
                          </a:lnTo>
                          <a:lnTo>
                            <a:pt x="2" y="3"/>
                          </a:lnTo>
                          <a:lnTo>
                            <a:pt x="0" y="3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1" name="Freeform 4271"/>
                    <p:cNvSpPr>
                      <a:spLocks/>
                    </p:cNvSpPr>
                    <p:nvPr/>
                  </p:nvSpPr>
                  <p:spPr bwMode="auto">
                    <a:xfrm>
                      <a:off x="776" y="3722"/>
                      <a:ext cx="1" cy="2"/>
                    </a:xfrm>
                    <a:custGeom>
                      <a:avLst/>
                      <a:gdLst>
                        <a:gd name="T0" fmla="*/ 1 w 1"/>
                        <a:gd name="T1" fmla="*/ 2 h 2"/>
                        <a:gd name="T2" fmla="*/ 1 w 1"/>
                        <a:gd name="T3" fmla="*/ 0 h 2"/>
                        <a:gd name="T4" fmla="*/ 0 w 1"/>
                        <a:gd name="T5" fmla="*/ 2 h 2"/>
                        <a:gd name="T6" fmla="*/ 1 w 1"/>
                        <a:gd name="T7" fmla="*/ 2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"/>
                        <a:gd name="T13" fmla="*/ 0 h 2"/>
                        <a:gd name="T14" fmla="*/ 1 w 1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" h="2">
                          <a:moveTo>
                            <a:pt x="1" y="2"/>
                          </a:moveTo>
                          <a:lnTo>
                            <a:pt x="1" y="0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2" name="Rectangle 427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9" y="3550"/>
                      <a:ext cx="104" cy="5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3" name="Rectangle 427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03" y="3550"/>
                      <a:ext cx="204" cy="5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4" name="Rectangle 42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5" y="3604"/>
                      <a:ext cx="34" cy="3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5" name="Rectangle 42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7" y="3550"/>
                      <a:ext cx="15" cy="93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6" name="Rectangle 427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7" y="3681"/>
                      <a:ext cx="15" cy="43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7" name="Rectangle 42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5" y="3717"/>
                      <a:ext cx="34" cy="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8" name="Rectangle 427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99" y="3604"/>
                      <a:ext cx="308" cy="115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19" name="Rectangle 42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1" y="3790"/>
                      <a:ext cx="56" cy="30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0" name="Rectangle 428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82" y="3838"/>
                      <a:ext cx="34" cy="2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1" name="Rectangle 428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3" y="3667"/>
                      <a:ext cx="53" cy="443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2" name="Rectangle 428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60" y="3667"/>
                      <a:ext cx="52" cy="322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3" name="Freeform 4283"/>
                    <p:cNvSpPr>
                      <a:spLocks/>
                    </p:cNvSpPr>
                    <p:nvPr/>
                  </p:nvSpPr>
                  <p:spPr bwMode="auto">
                    <a:xfrm>
                      <a:off x="758" y="3844"/>
                      <a:ext cx="165" cy="16"/>
                    </a:xfrm>
                    <a:custGeom>
                      <a:avLst/>
                      <a:gdLst>
                        <a:gd name="T0" fmla="*/ 0 w 165"/>
                        <a:gd name="T1" fmla="*/ 16 h 16"/>
                        <a:gd name="T2" fmla="*/ 15 w 165"/>
                        <a:gd name="T3" fmla="*/ 0 h 16"/>
                        <a:gd name="T4" fmla="*/ 165 w 165"/>
                        <a:gd name="T5" fmla="*/ 0 h 16"/>
                        <a:gd name="T6" fmla="*/ 165 w 165"/>
                        <a:gd name="T7" fmla="*/ 16 h 1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65"/>
                        <a:gd name="T13" fmla="*/ 0 h 16"/>
                        <a:gd name="T14" fmla="*/ 165 w 165"/>
                        <a:gd name="T15" fmla="*/ 16 h 1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65" h="16">
                          <a:moveTo>
                            <a:pt x="0" y="16"/>
                          </a:moveTo>
                          <a:lnTo>
                            <a:pt x="15" y="0"/>
                          </a:lnTo>
                          <a:lnTo>
                            <a:pt x="165" y="0"/>
                          </a:lnTo>
                          <a:lnTo>
                            <a:pt x="165" y="1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4" name="Freeform 4284"/>
                    <p:cNvSpPr>
                      <a:spLocks/>
                    </p:cNvSpPr>
                    <p:nvPr/>
                  </p:nvSpPr>
                  <p:spPr bwMode="auto">
                    <a:xfrm>
                      <a:off x="1005" y="3861"/>
                      <a:ext cx="17" cy="78"/>
                    </a:xfrm>
                    <a:custGeom>
                      <a:avLst/>
                      <a:gdLst>
                        <a:gd name="T0" fmla="*/ 0 w 17"/>
                        <a:gd name="T1" fmla="*/ 0 h 78"/>
                        <a:gd name="T2" fmla="*/ 17 w 17"/>
                        <a:gd name="T3" fmla="*/ 0 h 78"/>
                        <a:gd name="T4" fmla="*/ 17 w 17"/>
                        <a:gd name="T5" fmla="*/ 78 h 78"/>
                        <a:gd name="T6" fmla="*/ 0 60000 65536"/>
                        <a:gd name="T7" fmla="*/ 0 60000 65536"/>
                        <a:gd name="T8" fmla="*/ 0 60000 65536"/>
                        <a:gd name="T9" fmla="*/ 0 w 17"/>
                        <a:gd name="T10" fmla="*/ 0 h 78"/>
                        <a:gd name="T11" fmla="*/ 17 w 17"/>
                        <a:gd name="T12" fmla="*/ 78 h 7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7" h="78">
                          <a:moveTo>
                            <a:pt x="0" y="0"/>
                          </a:moveTo>
                          <a:lnTo>
                            <a:pt x="17" y="0"/>
                          </a:lnTo>
                          <a:lnTo>
                            <a:pt x="17" y="78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5" name="Freeform 4285"/>
                    <p:cNvSpPr>
                      <a:spLocks/>
                    </p:cNvSpPr>
                    <p:nvPr/>
                  </p:nvSpPr>
                  <p:spPr bwMode="auto">
                    <a:xfrm>
                      <a:off x="963" y="3763"/>
                      <a:ext cx="59" cy="44"/>
                    </a:xfrm>
                    <a:custGeom>
                      <a:avLst/>
                      <a:gdLst>
                        <a:gd name="T0" fmla="*/ 42 w 59"/>
                        <a:gd name="T1" fmla="*/ 0 h 44"/>
                        <a:gd name="T2" fmla="*/ 59 w 59"/>
                        <a:gd name="T3" fmla="*/ 0 h 44"/>
                        <a:gd name="T4" fmla="*/ 59 w 59"/>
                        <a:gd name="T5" fmla="*/ 44 h 44"/>
                        <a:gd name="T6" fmla="*/ 0 w 59"/>
                        <a:gd name="T7" fmla="*/ 44 h 44"/>
                        <a:gd name="T8" fmla="*/ 0 w 59"/>
                        <a:gd name="T9" fmla="*/ 27 h 44"/>
                        <a:gd name="T10" fmla="*/ 14 w 59"/>
                        <a:gd name="T11" fmla="*/ 27 h 44"/>
                        <a:gd name="T12" fmla="*/ 14 w 59"/>
                        <a:gd name="T13" fmla="*/ 17 h 44"/>
                        <a:gd name="T14" fmla="*/ 0 w 59"/>
                        <a:gd name="T15" fmla="*/ 17 h 4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59"/>
                        <a:gd name="T25" fmla="*/ 0 h 44"/>
                        <a:gd name="T26" fmla="*/ 59 w 59"/>
                        <a:gd name="T27" fmla="*/ 44 h 4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59" h="44">
                          <a:moveTo>
                            <a:pt x="42" y="0"/>
                          </a:moveTo>
                          <a:lnTo>
                            <a:pt x="59" y="0"/>
                          </a:lnTo>
                          <a:lnTo>
                            <a:pt x="59" y="44"/>
                          </a:lnTo>
                          <a:lnTo>
                            <a:pt x="0" y="44"/>
                          </a:lnTo>
                          <a:lnTo>
                            <a:pt x="0" y="27"/>
                          </a:lnTo>
                          <a:lnTo>
                            <a:pt x="14" y="27"/>
                          </a:lnTo>
                          <a:lnTo>
                            <a:pt x="14" y="17"/>
                          </a:lnTo>
                          <a:lnTo>
                            <a:pt x="0" y="17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6" name="Rectangle 428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63" y="3765"/>
                      <a:ext cx="14" cy="15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7" name="Freeform 4287"/>
                    <p:cNvSpPr>
                      <a:spLocks/>
                    </p:cNvSpPr>
                    <p:nvPr/>
                  </p:nvSpPr>
                  <p:spPr bwMode="auto">
                    <a:xfrm>
                      <a:off x="807" y="3790"/>
                      <a:ext cx="156" cy="32"/>
                    </a:xfrm>
                    <a:custGeom>
                      <a:avLst/>
                      <a:gdLst>
                        <a:gd name="T0" fmla="*/ 156 w 156"/>
                        <a:gd name="T1" fmla="*/ 17 h 32"/>
                        <a:gd name="T2" fmla="*/ 144 w 156"/>
                        <a:gd name="T3" fmla="*/ 17 h 32"/>
                        <a:gd name="T4" fmla="*/ 144 w 156"/>
                        <a:gd name="T5" fmla="*/ 32 h 32"/>
                        <a:gd name="T6" fmla="*/ 9 w 156"/>
                        <a:gd name="T7" fmla="*/ 32 h 32"/>
                        <a:gd name="T8" fmla="*/ 7 w 156"/>
                        <a:gd name="T9" fmla="*/ 32 h 32"/>
                        <a:gd name="T10" fmla="*/ 4 w 156"/>
                        <a:gd name="T11" fmla="*/ 32 h 32"/>
                        <a:gd name="T12" fmla="*/ 3 w 156"/>
                        <a:gd name="T13" fmla="*/ 31 h 32"/>
                        <a:gd name="T14" fmla="*/ 3 w 156"/>
                        <a:gd name="T15" fmla="*/ 30 h 32"/>
                        <a:gd name="T16" fmla="*/ 2 w 156"/>
                        <a:gd name="T17" fmla="*/ 29 h 32"/>
                        <a:gd name="T18" fmla="*/ 2 w 156"/>
                        <a:gd name="T19" fmla="*/ 29 h 32"/>
                        <a:gd name="T20" fmla="*/ 0 w 156"/>
                        <a:gd name="T21" fmla="*/ 28 h 32"/>
                        <a:gd name="T22" fmla="*/ 0 w 156"/>
                        <a:gd name="T23" fmla="*/ 25 h 32"/>
                        <a:gd name="T24" fmla="*/ 2 w 156"/>
                        <a:gd name="T25" fmla="*/ 24 h 32"/>
                        <a:gd name="T26" fmla="*/ 3 w 156"/>
                        <a:gd name="T27" fmla="*/ 21 h 32"/>
                        <a:gd name="T28" fmla="*/ 19 w 156"/>
                        <a:gd name="T29" fmla="*/ 6 h 32"/>
                        <a:gd name="T30" fmla="*/ 26 w 156"/>
                        <a:gd name="T31" fmla="*/ 0 h 32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w 156"/>
                        <a:gd name="T49" fmla="*/ 0 h 32"/>
                        <a:gd name="T50" fmla="*/ 156 w 156"/>
                        <a:gd name="T51" fmla="*/ 32 h 32"/>
                      </a:gdLst>
                      <a:ahLst/>
                      <a:cxnLst>
                        <a:cxn ang="T32">
                          <a:pos x="T0" y="T1"/>
                        </a:cxn>
                        <a:cxn ang="T33">
                          <a:pos x="T2" y="T3"/>
                        </a:cxn>
                        <a:cxn ang="T34">
                          <a:pos x="T4" y="T5"/>
                        </a:cxn>
                        <a:cxn ang="T35">
                          <a:pos x="T6" y="T7"/>
                        </a:cxn>
                        <a:cxn ang="T36">
                          <a:pos x="T8" y="T9"/>
                        </a:cxn>
                        <a:cxn ang="T37">
                          <a:pos x="T10" y="T11"/>
                        </a:cxn>
                        <a:cxn ang="T38">
                          <a:pos x="T12" y="T13"/>
                        </a:cxn>
                        <a:cxn ang="T39">
                          <a:pos x="T14" y="T15"/>
                        </a:cxn>
                        <a:cxn ang="T40">
                          <a:pos x="T16" y="T17"/>
                        </a:cxn>
                        <a:cxn ang="T41">
                          <a:pos x="T18" y="T19"/>
                        </a:cxn>
                        <a:cxn ang="T42">
                          <a:pos x="T20" y="T21"/>
                        </a:cxn>
                        <a:cxn ang="T43">
                          <a:pos x="T22" y="T23"/>
                        </a:cxn>
                        <a:cxn ang="T44">
                          <a:pos x="T24" y="T25"/>
                        </a:cxn>
                        <a:cxn ang="T45">
                          <a:pos x="T26" y="T27"/>
                        </a:cxn>
                        <a:cxn ang="T46">
                          <a:pos x="T28" y="T29"/>
                        </a:cxn>
                        <a:cxn ang="T47">
                          <a:pos x="T30" y="T31"/>
                        </a:cxn>
                      </a:cxnLst>
                      <a:rect l="T48" t="T49" r="T50" b="T51"/>
                      <a:pathLst>
                        <a:path w="156" h="32">
                          <a:moveTo>
                            <a:pt x="156" y="17"/>
                          </a:moveTo>
                          <a:lnTo>
                            <a:pt x="144" y="17"/>
                          </a:lnTo>
                          <a:lnTo>
                            <a:pt x="144" y="32"/>
                          </a:lnTo>
                          <a:lnTo>
                            <a:pt x="9" y="32"/>
                          </a:lnTo>
                          <a:lnTo>
                            <a:pt x="7" y="32"/>
                          </a:lnTo>
                          <a:lnTo>
                            <a:pt x="4" y="32"/>
                          </a:lnTo>
                          <a:lnTo>
                            <a:pt x="3" y="31"/>
                          </a:lnTo>
                          <a:lnTo>
                            <a:pt x="3" y="30"/>
                          </a:lnTo>
                          <a:lnTo>
                            <a:pt x="2" y="29"/>
                          </a:lnTo>
                          <a:lnTo>
                            <a:pt x="0" y="28"/>
                          </a:lnTo>
                          <a:lnTo>
                            <a:pt x="0" y="25"/>
                          </a:lnTo>
                          <a:lnTo>
                            <a:pt x="2" y="24"/>
                          </a:lnTo>
                          <a:lnTo>
                            <a:pt x="3" y="21"/>
                          </a:lnTo>
                          <a:lnTo>
                            <a:pt x="19" y="6"/>
                          </a:lnTo>
                          <a:lnTo>
                            <a:pt x="26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8" name="Freeform 4288"/>
                    <p:cNvSpPr>
                      <a:spLocks/>
                    </p:cNvSpPr>
                    <p:nvPr/>
                  </p:nvSpPr>
                  <p:spPr bwMode="auto">
                    <a:xfrm>
                      <a:off x="832" y="3790"/>
                      <a:ext cx="136" cy="1"/>
                    </a:xfrm>
                    <a:custGeom>
                      <a:avLst/>
                      <a:gdLst>
                        <a:gd name="T0" fmla="*/ 0 w 136"/>
                        <a:gd name="T1" fmla="*/ 0 h 1"/>
                        <a:gd name="T2" fmla="*/ 31 w 136"/>
                        <a:gd name="T3" fmla="*/ 0 h 1"/>
                        <a:gd name="T4" fmla="*/ 68 w 136"/>
                        <a:gd name="T5" fmla="*/ 0 h 1"/>
                        <a:gd name="T6" fmla="*/ 104 w 136"/>
                        <a:gd name="T7" fmla="*/ 0 h 1"/>
                        <a:gd name="T8" fmla="*/ 136 w 136"/>
                        <a:gd name="T9" fmla="*/ 0 h 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36"/>
                        <a:gd name="T16" fmla="*/ 0 h 1"/>
                        <a:gd name="T17" fmla="*/ 136 w 136"/>
                        <a:gd name="T18" fmla="*/ 1 h 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36" h="1">
                          <a:moveTo>
                            <a:pt x="0" y="0"/>
                          </a:moveTo>
                          <a:lnTo>
                            <a:pt x="31" y="0"/>
                          </a:lnTo>
                          <a:lnTo>
                            <a:pt x="68" y="0"/>
                          </a:lnTo>
                          <a:lnTo>
                            <a:pt x="104" y="0"/>
                          </a:lnTo>
                          <a:lnTo>
                            <a:pt x="136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29" name="Freeform 4289"/>
                    <p:cNvSpPr>
                      <a:spLocks/>
                    </p:cNvSpPr>
                    <p:nvPr/>
                  </p:nvSpPr>
                  <p:spPr bwMode="auto">
                    <a:xfrm>
                      <a:off x="832" y="3761"/>
                      <a:ext cx="105" cy="29"/>
                    </a:xfrm>
                    <a:custGeom>
                      <a:avLst/>
                      <a:gdLst>
                        <a:gd name="T0" fmla="*/ 0 w 105"/>
                        <a:gd name="T1" fmla="*/ 29 h 29"/>
                        <a:gd name="T2" fmla="*/ 30 w 105"/>
                        <a:gd name="T3" fmla="*/ 0 h 29"/>
                        <a:gd name="T4" fmla="*/ 105 w 105"/>
                        <a:gd name="T5" fmla="*/ 0 h 29"/>
                        <a:gd name="T6" fmla="*/ 0 60000 65536"/>
                        <a:gd name="T7" fmla="*/ 0 60000 65536"/>
                        <a:gd name="T8" fmla="*/ 0 60000 65536"/>
                        <a:gd name="T9" fmla="*/ 0 w 105"/>
                        <a:gd name="T10" fmla="*/ 0 h 29"/>
                        <a:gd name="T11" fmla="*/ 105 w 105"/>
                        <a:gd name="T12" fmla="*/ 29 h 29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5" h="29">
                          <a:moveTo>
                            <a:pt x="0" y="29"/>
                          </a:moveTo>
                          <a:lnTo>
                            <a:pt x="30" y="0"/>
                          </a:lnTo>
                          <a:lnTo>
                            <a:pt x="105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0" name="Line 429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1" y="3780"/>
                      <a:ext cx="122" cy="1"/>
                    </a:xfrm>
                    <a:prstGeom prst="line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1" name="Freeform 4291"/>
                    <p:cNvSpPr>
                      <a:spLocks/>
                    </p:cNvSpPr>
                    <p:nvPr/>
                  </p:nvSpPr>
                  <p:spPr bwMode="auto">
                    <a:xfrm>
                      <a:off x="698" y="3719"/>
                      <a:ext cx="137" cy="73"/>
                    </a:xfrm>
                    <a:custGeom>
                      <a:avLst/>
                      <a:gdLst>
                        <a:gd name="T0" fmla="*/ 137 w 137"/>
                        <a:gd name="T1" fmla="*/ 0 h 73"/>
                        <a:gd name="T2" fmla="*/ 65 w 137"/>
                        <a:gd name="T3" fmla="*/ 73 h 73"/>
                        <a:gd name="T4" fmla="*/ 65 w 137"/>
                        <a:gd name="T5" fmla="*/ 25 h 73"/>
                        <a:gd name="T6" fmla="*/ 65 w 137"/>
                        <a:gd name="T7" fmla="*/ 23 h 73"/>
                        <a:gd name="T8" fmla="*/ 63 w 137"/>
                        <a:gd name="T9" fmla="*/ 22 h 73"/>
                        <a:gd name="T10" fmla="*/ 63 w 137"/>
                        <a:gd name="T11" fmla="*/ 22 h 73"/>
                        <a:gd name="T12" fmla="*/ 63 w 137"/>
                        <a:gd name="T13" fmla="*/ 21 h 73"/>
                        <a:gd name="T14" fmla="*/ 62 w 137"/>
                        <a:gd name="T15" fmla="*/ 21 h 73"/>
                        <a:gd name="T16" fmla="*/ 61 w 137"/>
                        <a:gd name="T17" fmla="*/ 20 h 73"/>
                        <a:gd name="T18" fmla="*/ 60 w 137"/>
                        <a:gd name="T19" fmla="*/ 20 h 73"/>
                        <a:gd name="T20" fmla="*/ 60 w 137"/>
                        <a:gd name="T21" fmla="*/ 20 h 73"/>
                        <a:gd name="T22" fmla="*/ 32 w 137"/>
                        <a:gd name="T23" fmla="*/ 20 h 73"/>
                        <a:gd name="T24" fmla="*/ 0 w 137"/>
                        <a:gd name="T25" fmla="*/ 20 h 73"/>
                        <a:gd name="T26" fmla="*/ 1 w 137"/>
                        <a:gd name="T27" fmla="*/ 2 h 73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37"/>
                        <a:gd name="T43" fmla="*/ 0 h 73"/>
                        <a:gd name="T44" fmla="*/ 137 w 137"/>
                        <a:gd name="T45" fmla="*/ 73 h 73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37" h="73">
                          <a:moveTo>
                            <a:pt x="137" y="0"/>
                          </a:moveTo>
                          <a:lnTo>
                            <a:pt x="65" y="73"/>
                          </a:lnTo>
                          <a:lnTo>
                            <a:pt x="65" y="25"/>
                          </a:lnTo>
                          <a:lnTo>
                            <a:pt x="65" y="23"/>
                          </a:lnTo>
                          <a:lnTo>
                            <a:pt x="63" y="22"/>
                          </a:lnTo>
                          <a:lnTo>
                            <a:pt x="63" y="21"/>
                          </a:lnTo>
                          <a:lnTo>
                            <a:pt x="62" y="21"/>
                          </a:lnTo>
                          <a:lnTo>
                            <a:pt x="61" y="20"/>
                          </a:lnTo>
                          <a:lnTo>
                            <a:pt x="60" y="20"/>
                          </a:lnTo>
                          <a:lnTo>
                            <a:pt x="32" y="20"/>
                          </a:lnTo>
                          <a:lnTo>
                            <a:pt x="0" y="20"/>
                          </a:lnTo>
                          <a:lnTo>
                            <a:pt x="1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2" name="Rectangle 42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5" y="3763"/>
                      <a:ext cx="19" cy="1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3" name="Rectangle 42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5" y="3763"/>
                      <a:ext cx="19" cy="1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4" name="Rectangle 429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37" y="3719"/>
                      <a:ext cx="70" cy="46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5" name="Line 429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007" y="3764"/>
                      <a:ext cx="15" cy="1"/>
                    </a:xfrm>
                    <a:prstGeom prst="line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6" name="Freeform 4296"/>
                    <p:cNvSpPr>
                      <a:spLocks/>
                    </p:cNvSpPr>
                    <p:nvPr/>
                  </p:nvSpPr>
                  <p:spPr bwMode="auto">
                    <a:xfrm>
                      <a:off x="1022" y="3701"/>
                      <a:ext cx="8" cy="8"/>
                    </a:xfrm>
                    <a:custGeom>
                      <a:avLst/>
                      <a:gdLst>
                        <a:gd name="T0" fmla="*/ 4 w 8"/>
                        <a:gd name="T1" fmla="*/ 0 h 8"/>
                        <a:gd name="T2" fmla="*/ 6 w 8"/>
                        <a:gd name="T3" fmla="*/ 2 h 8"/>
                        <a:gd name="T4" fmla="*/ 8 w 8"/>
                        <a:gd name="T5" fmla="*/ 4 h 8"/>
                        <a:gd name="T6" fmla="*/ 6 w 8"/>
                        <a:gd name="T7" fmla="*/ 6 h 8"/>
                        <a:gd name="T8" fmla="*/ 4 w 8"/>
                        <a:gd name="T9" fmla="*/ 8 h 8"/>
                        <a:gd name="T10" fmla="*/ 2 w 8"/>
                        <a:gd name="T11" fmla="*/ 6 h 8"/>
                        <a:gd name="T12" fmla="*/ 0 w 8"/>
                        <a:gd name="T13" fmla="*/ 4 h 8"/>
                        <a:gd name="T14" fmla="*/ 2 w 8"/>
                        <a:gd name="T15" fmla="*/ 2 h 8"/>
                        <a:gd name="T16" fmla="*/ 4 w 8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8"/>
                        <a:gd name="T29" fmla="*/ 8 w 8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8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8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29166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7" name="Freeform 4297"/>
                    <p:cNvSpPr>
                      <a:spLocks/>
                    </p:cNvSpPr>
                    <p:nvPr/>
                  </p:nvSpPr>
                  <p:spPr bwMode="auto">
                    <a:xfrm>
                      <a:off x="1022" y="3701"/>
                      <a:ext cx="8" cy="8"/>
                    </a:xfrm>
                    <a:custGeom>
                      <a:avLst/>
                      <a:gdLst>
                        <a:gd name="T0" fmla="*/ 4 w 8"/>
                        <a:gd name="T1" fmla="*/ 0 h 8"/>
                        <a:gd name="T2" fmla="*/ 6 w 8"/>
                        <a:gd name="T3" fmla="*/ 2 h 8"/>
                        <a:gd name="T4" fmla="*/ 8 w 8"/>
                        <a:gd name="T5" fmla="*/ 4 h 8"/>
                        <a:gd name="T6" fmla="*/ 6 w 8"/>
                        <a:gd name="T7" fmla="*/ 6 h 8"/>
                        <a:gd name="T8" fmla="*/ 4 w 8"/>
                        <a:gd name="T9" fmla="*/ 8 h 8"/>
                        <a:gd name="T10" fmla="*/ 2 w 8"/>
                        <a:gd name="T11" fmla="*/ 6 h 8"/>
                        <a:gd name="T12" fmla="*/ 0 w 8"/>
                        <a:gd name="T13" fmla="*/ 4 h 8"/>
                        <a:gd name="T14" fmla="*/ 2 w 8"/>
                        <a:gd name="T15" fmla="*/ 2 h 8"/>
                        <a:gd name="T16" fmla="*/ 4 w 8"/>
                        <a:gd name="T17" fmla="*/ 0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8"/>
                        <a:gd name="T29" fmla="*/ 8 w 8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8">
                          <a:moveTo>
                            <a:pt x="4" y="0"/>
                          </a:moveTo>
                          <a:lnTo>
                            <a:pt x="6" y="2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8"/>
                          </a:lnTo>
                          <a:lnTo>
                            <a:pt x="2" y="6"/>
                          </a:lnTo>
                          <a:lnTo>
                            <a:pt x="0" y="4"/>
                          </a:lnTo>
                          <a:lnTo>
                            <a:pt x="2" y="2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8" name="Freeform 4298"/>
                    <p:cNvSpPr>
                      <a:spLocks/>
                    </p:cNvSpPr>
                    <p:nvPr/>
                  </p:nvSpPr>
                  <p:spPr bwMode="auto">
                    <a:xfrm>
                      <a:off x="1027" y="3467"/>
                      <a:ext cx="8" cy="7"/>
                    </a:xfrm>
                    <a:custGeom>
                      <a:avLst/>
                      <a:gdLst>
                        <a:gd name="T0" fmla="*/ 1 w 8"/>
                        <a:gd name="T1" fmla="*/ 6 h 7"/>
                        <a:gd name="T2" fmla="*/ 0 w 8"/>
                        <a:gd name="T3" fmla="*/ 3 h 7"/>
                        <a:gd name="T4" fmla="*/ 1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3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1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39" name="Freeform 4299"/>
                    <p:cNvSpPr>
                      <a:spLocks/>
                    </p:cNvSpPr>
                    <p:nvPr/>
                  </p:nvSpPr>
                  <p:spPr bwMode="auto">
                    <a:xfrm>
                      <a:off x="1027" y="3467"/>
                      <a:ext cx="8" cy="7"/>
                    </a:xfrm>
                    <a:custGeom>
                      <a:avLst/>
                      <a:gdLst>
                        <a:gd name="T0" fmla="*/ 1 w 8"/>
                        <a:gd name="T1" fmla="*/ 6 h 7"/>
                        <a:gd name="T2" fmla="*/ 0 w 8"/>
                        <a:gd name="T3" fmla="*/ 3 h 7"/>
                        <a:gd name="T4" fmla="*/ 1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3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1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0" name="Freeform 4300"/>
                    <p:cNvSpPr>
                      <a:spLocks/>
                    </p:cNvSpPr>
                    <p:nvPr/>
                  </p:nvSpPr>
                  <p:spPr bwMode="auto">
                    <a:xfrm>
                      <a:off x="1028" y="3464"/>
                      <a:ext cx="10" cy="7"/>
                    </a:xfrm>
                    <a:custGeom>
                      <a:avLst/>
                      <a:gdLst>
                        <a:gd name="T0" fmla="*/ 0 w 10"/>
                        <a:gd name="T1" fmla="*/ 7 h 7"/>
                        <a:gd name="T2" fmla="*/ 8 w 10"/>
                        <a:gd name="T3" fmla="*/ 0 h 7"/>
                        <a:gd name="T4" fmla="*/ 10 w 10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7"/>
                        <a:gd name="T11" fmla="*/ 10 w 10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7">
                          <a:moveTo>
                            <a:pt x="0" y="7"/>
                          </a:moveTo>
                          <a:lnTo>
                            <a:pt x="8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1" name="Freeform 4301"/>
                    <p:cNvSpPr>
                      <a:spLocks/>
                    </p:cNvSpPr>
                    <p:nvPr/>
                  </p:nvSpPr>
                  <p:spPr bwMode="auto">
                    <a:xfrm>
                      <a:off x="1008" y="3555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6 h 7"/>
                        <a:gd name="T2" fmla="*/ 0 w 7"/>
                        <a:gd name="T3" fmla="*/ 3 h 7"/>
                        <a:gd name="T4" fmla="*/ 1 w 7"/>
                        <a:gd name="T5" fmla="*/ 1 h 7"/>
                        <a:gd name="T6" fmla="*/ 3 w 7"/>
                        <a:gd name="T7" fmla="*/ 0 h 7"/>
                        <a:gd name="T8" fmla="*/ 6 w 7"/>
                        <a:gd name="T9" fmla="*/ 1 h 7"/>
                        <a:gd name="T10" fmla="*/ 7 w 7"/>
                        <a:gd name="T11" fmla="*/ 3 h 7"/>
                        <a:gd name="T12" fmla="*/ 6 w 7"/>
                        <a:gd name="T13" fmla="*/ 6 h 7"/>
                        <a:gd name="T14" fmla="*/ 3 w 7"/>
                        <a:gd name="T15" fmla="*/ 7 h 7"/>
                        <a:gd name="T16" fmla="*/ 1 w 7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2" name="Freeform 4302"/>
                    <p:cNvSpPr>
                      <a:spLocks/>
                    </p:cNvSpPr>
                    <p:nvPr/>
                  </p:nvSpPr>
                  <p:spPr bwMode="auto">
                    <a:xfrm>
                      <a:off x="1008" y="3555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6 h 7"/>
                        <a:gd name="T2" fmla="*/ 0 w 7"/>
                        <a:gd name="T3" fmla="*/ 3 h 7"/>
                        <a:gd name="T4" fmla="*/ 1 w 7"/>
                        <a:gd name="T5" fmla="*/ 1 h 7"/>
                        <a:gd name="T6" fmla="*/ 3 w 7"/>
                        <a:gd name="T7" fmla="*/ 0 h 7"/>
                        <a:gd name="T8" fmla="*/ 6 w 7"/>
                        <a:gd name="T9" fmla="*/ 1 h 7"/>
                        <a:gd name="T10" fmla="*/ 7 w 7"/>
                        <a:gd name="T11" fmla="*/ 3 h 7"/>
                        <a:gd name="T12" fmla="*/ 6 w 7"/>
                        <a:gd name="T13" fmla="*/ 6 h 7"/>
                        <a:gd name="T14" fmla="*/ 3 w 7"/>
                        <a:gd name="T15" fmla="*/ 7 h 7"/>
                        <a:gd name="T16" fmla="*/ 1 w 7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3" name="Freeform 4303"/>
                    <p:cNvSpPr>
                      <a:spLocks/>
                    </p:cNvSpPr>
                    <p:nvPr/>
                  </p:nvSpPr>
                  <p:spPr bwMode="auto">
                    <a:xfrm>
                      <a:off x="1009" y="3554"/>
                      <a:ext cx="10" cy="7"/>
                    </a:xfrm>
                    <a:custGeom>
                      <a:avLst/>
                      <a:gdLst>
                        <a:gd name="T0" fmla="*/ 0 w 10"/>
                        <a:gd name="T1" fmla="*/ 7 h 7"/>
                        <a:gd name="T2" fmla="*/ 7 w 10"/>
                        <a:gd name="T3" fmla="*/ 0 h 7"/>
                        <a:gd name="T4" fmla="*/ 10 w 10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7"/>
                        <a:gd name="T11" fmla="*/ 10 w 10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7">
                          <a:moveTo>
                            <a:pt x="0" y="7"/>
                          </a:moveTo>
                          <a:lnTo>
                            <a:pt x="7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4" name="Freeform 4304"/>
                    <p:cNvSpPr>
                      <a:spLocks/>
                    </p:cNvSpPr>
                    <p:nvPr/>
                  </p:nvSpPr>
                  <p:spPr bwMode="auto">
                    <a:xfrm>
                      <a:off x="801" y="3606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6 h 7"/>
                        <a:gd name="T2" fmla="*/ 0 w 6"/>
                        <a:gd name="T3" fmla="*/ 3 h 7"/>
                        <a:gd name="T4" fmla="*/ 0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3 h 7"/>
                        <a:gd name="T12" fmla="*/ 5 w 6"/>
                        <a:gd name="T13" fmla="*/ 6 h 7"/>
                        <a:gd name="T14" fmla="*/ 4 w 6"/>
                        <a:gd name="T15" fmla="*/ 7 h 7"/>
                        <a:gd name="T16" fmla="*/ 2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6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3"/>
                          </a:lnTo>
                          <a:lnTo>
                            <a:pt x="5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5" name="Freeform 4305"/>
                    <p:cNvSpPr>
                      <a:spLocks/>
                    </p:cNvSpPr>
                    <p:nvPr/>
                  </p:nvSpPr>
                  <p:spPr bwMode="auto">
                    <a:xfrm>
                      <a:off x="801" y="3606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6 h 7"/>
                        <a:gd name="T2" fmla="*/ 0 w 6"/>
                        <a:gd name="T3" fmla="*/ 3 h 7"/>
                        <a:gd name="T4" fmla="*/ 0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3 h 7"/>
                        <a:gd name="T12" fmla="*/ 5 w 6"/>
                        <a:gd name="T13" fmla="*/ 6 h 7"/>
                        <a:gd name="T14" fmla="*/ 4 w 6"/>
                        <a:gd name="T15" fmla="*/ 7 h 7"/>
                        <a:gd name="T16" fmla="*/ 2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6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3"/>
                          </a:lnTo>
                          <a:lnTo>
                            <a:pt x="5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6" name="Freeform 4306"/>
                    <p:cNvSpPr>
                      <a:spLocks/>
                    </p:cNvSpPr>
                    <p:nvPr/>
                  </p:nvSpPr>
                  <p:spPr bwMode="auto">
                    <a:xfrm>
                      <a:off x="803" y="3604"/>
                      <a:ext cx="9" cy="8"/>
                    </a:xfrm>
                    <a:custGeom>
                      <a:avLst/>
                      <a:gdLst>
                        <a:gd name="T0" fmla="*/ 0 w 9"/>
                        <a:gd name="T1" fmla="*/ 8 h 8"/>
                        <a:gd name="T2" fmla="*/ 6 w 9"/>
                        <a:gd name="T3" fmla="*/ 0 h 8"/>
                        <a:gd name="T4" fmla="*/ 9 w 9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9"/>
                        <a:gd name="T10" fmla="*/ 0 h 8"/>
                        <a:gd name="T11" fmla="*/ 9 w 9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9" h="8">
                          <a:moveTo>
                            <a:pt x="0" y="8"/>
                          </a:moveTo>
                          <a:lnTo>
                            <a:pt x="6" y="0"/>
                          </a:lnTo>
                          <a:lnTo>
                            <a:pt x="9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7" name="Freeform 4307"/>
                    <p:cNvSpPr>
                      <a:spLocks/>
                    </p:cNvSpPr>
                    <p:nvPr/>
                  </p:nvSpPr>
                  <p:spPr bwMode="auto">
                    <a:xfrm>
                      <a:off x="701" y="3727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3 h 7"/>
                        <a:gd name="T4" fmla="*/ 0 w 6"/>
                        <a:gd name="T5" fmla="*/ 1 h 7"/>
                        <a:gd name="T6" fmla="*/ 2 w 6"/>
                        <a:gd name="T7" fmla="*/ 0 h 7"/>
                        <a:gd name="T8" fmla="*/ 4 w 6"/>
                        <a:gd name="T9" fmla="*/ 1 h 7"/>
                        <a:gd name="T10" fmla="*/ 6 w 6"/>
                        <a:gd name="T11" fmla="*/ 3 h 7"/>
                        <a:gd name="T12" fmla="*/ 4 w 6"/>
                        <a:gd name="T13" fmla="*/ 6 h 7"/>
                        <a:gd name="T14" fmla="*/ 2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6" y="3"/>
                          </a:lnTo>
                          <a:lnTo>
                            <a:pt x="4" y="6"/>
                          </a:lnTo>
                          <a:lnTo>
                            <a:pt x="2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8" name="Freeform 4308"/>
                    <p:cNvSpPr>
                      <a:spLocks/>
                    </p:cNvSpPr>
                    <p:nvPr/>
                  </p:nvSpPr>
                  <p:spPr bwMode="auto">
                    <a:xfrm>
                      <a:off x="701" y="3727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3 h 7"/>
                        <a:gd name="T4" fmla="*/ 0 w 6"/>
                        <a:gd name="T5" fmla="*/ 1 h 7"/>
                        <a:gd name="T6" fmla="*/ 2 w 6"/>
                        <a:gd name="T7" fmla="*/ 0 h 7"/>
                        <a:gd name="T8" fmla="*/ 4 w 6"/>
                        <a:gd name="T9" fmla="*/ 1 h 7"/>
                        <a:gd name="T10" fmla="*/ 6 w 6"/>
                        <a:gd name="T11" fmla="*/ 3 h 7"/>
                        <a:gd name="T12" fmla="*/ 4 w 6"/>
                        <a:gd name="T13" fmla="*/ 6 h 7"/>
                        <a:gd name="T14" fmla="*/ 2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4" y="1"/>
                          </a:lnTo>
                          <a:lnTo>
                            <a:pt x="6" y="3"/>
                          </a:lnTo>
                          <a:lnTo>
                            <a:pt x="4" y="6"/>
                          </a:lnTo>
                          <a:lnTo>
                            <a:pt x="2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49" name="Freeform 4309"/>
                    <p:cNvSpPr>
                      <a:spLocks/>
                    </p:cNvSpPr>
                    <p:nvPr/>
                  </p:nvSpPr>
                  <p:spPr bwMode="auto">
                    <a:xfrm>
                      <a:off x="702" y="3724"/>
                      <a:ext cx="10" cy="8"/>
                    </a:xfrm>
                    <a:custGeom>
                      <a:avLst/>
                      <a:gdLst>
                        <a:gd name="T0" fmla="*/ 0 w 10"/>
                        <a:gd name="T1" fmla="*/ 8 h 8"/>
                        <a:gd name="T2" fmla="*/ 7 w 10"/>
                        <a:gd name="T3" fmla="*/ 0 h 8"/>
                        <a:gd name="T4" fmla="*/ 10 w 10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8"/>
                        <a:gd name="T11" fmla="*/ 10 w 10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8">
                          <a:moveTo>
                            <a:pt x="0" y="8"/>
                          </a:moveTo>
                          <a:lnTo>
                            <a:pt x="7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0" name="Freeform 4310"/>
                    <p:cNvSpPr>
                      <a:spLocks/>
                    </p:cNvSpPr>
                    <p:nvPr/>
                  </p:nvSpPr>
                  <p:spPr bwMode="auto">
                    <a:xfrm>
                      <a:off x="710" y="3727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6 h 7"/>
                        <a:gd name="T2" fmla="*/ 0 w 6"/>
                        <a:gd name="T3" fmla="*/ 3 h 7"/>
                        <a:gd name="T4" fmla="*/ 2 w 6"/>
                        <a:gd name="T5" fmla="*/ 1 h 7"/>
                        <a:gd name="T6" fmla="*/ 4 w 6"/>
                        <a:gd name="T7" fmla="*/ 0 h 7"/>
                        <a:gd name="T8" fmla="*/ 6 w 6"/>
                        <a:gd name="T9" fmla="*/ 1 h 7"/>
                        <a:gd name="T10" fmla="*/ 6 w 6"/>
                        <a:gd name="T11" fmla="*/ 3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2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6"/>
                          </a:move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1" name="Freeform 4311"/>
                    <p:cNvSpPr>
                      <a:spLocks/>
                    </p:cNvSpPr>
                    <p:nvPr/>
                  </p:nvSpPr>
                  <p:spPr bwMode="auto">
                    <a:xfrm>
                      <a:off x="710" y="3727"/>
                      <a:ext cx="6" cy="7"/>
                    </a:xfrm>
                    <a:custGeom>
                      <a:avLst/>
                      <a:gdLst>
                        <a:gd name="T0" fmla="*/ 2 w 6"/>
                        <a:gd name="T1" fmla="*/ 6 h 7"/>
                        <a:gd name="T2" fmla="*/ 0 w 6"/>
                        <a:gd name="T3" fmla="*/ 3 h 7"/>
                        <a:gd name="T4" fmla="*/ 2 w 6"/>
                        <a:gd name="T5" fmla="*/ 1 h 7"/>
                        <a:gd name="T6" fmla="*/ 4 w 6"/>
                        <a:gd name="T7" fmla="*/ 0 h 7"/>
                        <a:gd name="T8" fmla="*/ 6 w 6"/>
                        <a:gd name="T9" fmla="*/ 1 h 7"/>
                        <a:gd name="T10" fmla="*/ 6 w 6"/>
                        <a:gd name="T11" fmla="*/ 3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2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2" y="6"/>
                          </a:moveTo>
                          <a:lnTo>
                            <a:pt x="0" y="3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2" name="Freeform 4312"/>
                    <p:cNvSpPr>
                      <a:spLocks/>
                    </p:cNvSpPr>
                    <p:nvPr/>
                  </p:nvSpPr>
                  <p:spPr bwMode="auto">
                    <a:xfrm>
                      <a:off x="712" y="3724"/>
                      <a:ext cx="9" cy="8"/>
                    </a:xfrm>
                    <a:custGeom>
                      <a:avLst/>
                      <a:gdLst>
                        <a:gd name="T0" fmla="*/ 0 w 9"/>
                        <a:gd name="T1" fmla="*/ 8 h 8"/>
                        <a:gd name="T2" fmla="*/ 7 w 9"/>
                        <a:gd name="T3" fmla="*/ 0 h 8"/>
                        <a:gd name="T4" fmla="*/ 9 w 9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9"/>
                        <a:gd name="T10" fmla="*/ 0 h 8"/>
                        <a:gd name="T11" fmla="*/ 9 w 9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9" h="8">
                          <a:moveTo>
                            <a:pt x="0" y="8"/>
                          </a:moveTo>
                          <a:lnTo>
                            <a:pt x="7" y="0"/>
                          </a:lnTo>
                          <a:lnTo>
                            <a:pt x="9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3" name="Freeform 4313"/>
                    <p:cNvSpPr>
                      <a:spLocks/>
                    </p:cNvSpPr>
                    <p:nvPr/>
                  </p:nvSpPr>
                  <p:spPr bwMode="auto">
                    <a:xfrm>
                      <a:off x="719" y="3727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6 h 7"/>
                        <a:gd name="T2" fmla="*/ 0 w 7"/>
                        <a:gd name="T3" fmla="*/ 3 h 7"/>
                        <a:gd name="T4" fmla="*/ 1 w 7"/>
                        <a:gd name="T5" fmla="*/ 1 h 7"/>
                        <a:gd name="T6" fmla="*/ 3 w 7"/>
                        <a:gd name="T7" fmla="*/ 0 h 7"/>
                        <a:gd name="T8" fmla="*/ 6 w 7"/>
                        <a:gd name="T9" fmla="*/ 1 h 7"/>
                        <a:gd name="T10" fmla="*/ 7 w 7"/>
                        <a:gd name="T11" fmla="*/ 3 h 7"/>
                        <a:gd name="T12" fmla="*/ 6 w 7"/>
                        <a:gd name="T13" fmla="*/ 6 h 7"/>
                        <a:gd name="T14" fmla="*/ 3 w 7"/>
                        <a:gd name="T15" fmla="*/ 7 h 7"/>
                        <a:gd name="T16" fmla="*/ 1 w 7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4" name="Freeform 4314"/>
                    <p:cNvSpPr>
                      <a:spLocks/>
                    </p:cNvSpPr>
                    <p:nvPr/>
                  </p:nvSpPr>
                  <p:spPr bwMode="auto">
                    <a:xfrm>
                      <a:off x="719" y="3727"/>
                      <a:ext cx="7" cy="7"/>
                    </a:xfrm>
                    <a:custGeom>
                      <a:avLst/>
                      <a:gdLst>
                        <a:gd name="T0" fmla="*/ 1 w 7"/>
                        <a:gd name="T1" fmla="*/ 6 h 7"/>
                        <a:gd name="T2" fmla="*/ 0 w 7"/>
                        <a:gd name="T3" fmla="*/ 3 h 7"/>
                        <a:gd name="T4" fmla="*/ 1 w 7"/>
                        <a:gd name="T5" fmla="*/ 1 h 7"/>
                        <a:gd name="T6" fmla="*/ 3 w 7"/>
                        <a:gd name="T7" fmla="*/ 0 h 7"/>
                        <a:gd name="T8" fmla="*/ 6 w 7"/>
                        <a:gd name="T9" fmla="*/ 1 h 7"/>
                        <a:gd name="T10" fmla="*/ 7 w 7"/>
                        <a:gd name="T11" fmla="*/ 3 h 7"/>
                        <a:gd name="T12" fmla="*/ 6 w 7"/>
                        <a:gd name="T13" fmla="*/ 6 h 7"/>
                        <a:gd name="T14" fmla="*/ 3 w 7"/>
                        <a:gd name="T15" fmla="*/ 7 h 7"/>
                        <a:gd name="T16" fmla="*/ 1 w 7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7"/>
                        <a:gd name="T29" fmla="*/ 7 w 7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6" y="1"/>
                          </a:lnTo>
                          <a:lnTo>
                            <a:pt x="7" y="3"/>
                          </a:lnTo>
                          <a:lnTo>
                            <a:pt x="6" y="6"/>
                          </a:lnTo>
                          <a:lnTo>
                            <a:pt x="3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5" name="Freeform 4315"/>
                    <p:cNvSpPr>
                      <a:spLocks/>
                    </p:cNvSpPr>
                    <p:nvPr/>
                  </p:nvSpPr>
                  <p:spPr bwMode="auto">
                    <a:xfrm>
                      <a:off x="720" y="3724"/>
                      <a:ext cx="11" cy="8"/>
                    </a:xfrm>
                    <a:custGeom>
                      <a:avLst/>
                      <a:gdLst>
                        <a:gd name="T0" fmla="*/ 0 w 11"/>
                        <a:gd name="T1" fmla="*/ 8 h 8"/>
                        <a:gd name="T2" fmla="*/ 7 w 11"/>
                        <a:gd name="T3" fmla="*/ 0 h 8"/>
                        <a:gd name="T4" fmla="*/ 11 w 11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11"/>
                        <a:gd name="T10" fmla="*/ 0 h 8"/>
                        <a:gd name="T11" fmla="*/ 11 w 11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1" h="8">
                          <a:moveTo>
                            <a:pt x="0" y="8"/>
                          </a:moveTo>
                          <a:lnTo>
                            <a:pt x="7" y="0"/>
                          </a:lnTo>
                          <a:lnTo>
                            <a:pt x="11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6" name="Freeform 4316"/>
                    <p:cNvSpPr>
                      <a:spLocks/>
                    </p:cNvSpPr>
                    <p:nvPr/>
                  </p:nvSpPr>
                  <p:spPr bwMode="auto">
                    <a:xfrm>
                      <a:off x="738" y="3727"/>
                      <a:ext cx="8" cy="7"/>
                    </a:xfrm>
                    <a:custGeom>
                      <a:avLst/>
                      <a:gdLst>
                        <a:gd name="T0" fmla="*/ 1 w 8"/>
                        <a:gd name="T1" fmla="*/ 6 h 7"/>
                        <a:gd name="T2" fmla="*/ 0 w 8"/>
                        <a:gd name="T3" fmla="*/ 3 h 7"/>
                        <a:gd name="T4" fmla="*/ 1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3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1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7" name="Freeform 4317"/>
                    <p:cNvSpPr>
                      <a:spLocks/>
                    </p:cNvSpPr>
                    <p:nvPr/>
                  </p:nvSpPr>
                  <p:spPr bwMode="auto">
                    <a:xfrm>
                      <a:off x="738" y="3727"/>
                      <a:ext cx="8" cy="7"/>
                    </a:xfrm>
                    <a:custGeom>
                      <a:avLst/>
                      <a:gdLst>
                        <a:gd name="T0" fmla="*/ 1 w 8"/>
                        <a:gd name="T1" fmla="*/ 6 h 7"/>
                        <a:gd name="T2" fmla="*/ 0 w 8"/>
                        <a:gd name="T3" fmla="*/ 3 h 7"/>
                        <a:gd name="T4" fmla="*/ 1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3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1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8" name="Freeform 4318"/>
                    <p:cNvSpPr>
                      <a:spLocks/>
                    </p:cNvSpPr>
                    <p:nvPr/>
                  </p:nvSpPr>
                  <p:spPr bwMode="auto">
                    <a:xfrm>
                      <a:off x="739" y="3724"/>
                      <a:ext cx="10" cy="8"/>
                    </a:xfrm>
                    <a:custGeom>
                      <a:avLst/>
                      <a:gdLst>
                        <a:gd name="T0" fmla="*/ 0 w 10"/>
                        <a:gd name="T1" fmla="*/ 8 h 8"/>
                        <a:gd name="T2" fmla="*/ 8 w 10"/>
                        <a:gd name="T3" fmla="*/ 0 h 8"/>
                        <a:gd name="T4" fmla="*/ 10 w 10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8"/>
                        <a:gd name="T11" fmla="*/ 10 w 10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8">
                          <a:moveTo>
                            <a:pt x="0" y="8"/>
                          </a:moveTo>
                          <a:lnTo>
                            <a:pt x="8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59" name="Freeform 4319"/>
                    <p:cNvSpPr>
                      <a:spLocks/>
                    </p:cNvSpPr>
                    <p:nvPr/>
                  </p:nvSpPr>
                  <p:spPr bwMode="auto">
                    <a:xfrm>
                      <a:off x="756" y="3728"/>
                      <a:ext cx="8" cy="6"/>
                    </a:xfrm>
                    <a:custGeom>
                      <a:avLst/>
                      <a:gdLst>
                        <a:gd name="T0" fmla="*/ 2 w 8"/>
                        <a:gd name="T1" fmla="*/ 5 h 6"/>
                        <a:gd name="T2" fmla="*/ 0 w 8"/>
                        <a:gd name="T3" fmla="*/ 2 h 6"/>
                        <a:gd name="T4" fmla="*/ 2 w 8"/>
                        <a:gd name="T5" fmla="*/ 0 h 6"/>
                        <a:gd name="T6" fmla="*/ 4 w 8"/>
                        <a:gd name="T7" fmla="*/ 0 h 6"/>
                        <a:gd name="T8" fmla="*/ 7 w 8"/>
                        <a:gd name="T9" fmla="*/ 1 h 6"/>
                        <a:gd name="T10" fmla="*/ 8 w 8"/>
                        <a:gd name="T11" fmla="*/ 4 h 6"/>
                        <a:gd name="T12" fmla="*/ 7 w 8"/>
                        <a:gd name="T13" fmla="*/ 5 h 6"/>
                        <a:gd name="T14" fmla="*/ 4 w 8"/>
                        <a:gd name="T15" fmla="*/ 6 h 6"/>
                        <a:gd name="T16" fmla="*/ 2 w 8"/>
                        <a:gd name="T17" fmla="*/ 5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2" y="5"/>
                          </a:move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7" y="1"/>
                          </a:lnTo>
                          <a:lnTo>
                            <a:pt x="8" y="4"/>
                          </a:lnTo>
                          <a:lnTo>
                            <a:pt x="7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0" name="Freeform 4320"/>
                    <p:cNvSpPr>
                      <a:spLocks/>
                    </p:cNvSpPr>
                    <p:nvPr/>
                  </p:nvSpPr>
                  <p:spPr bwMode="auto">
                    <a:xfrm>
                      <a:off x="756" y="3728"/>
                      <a:ext cx="8" cy="6"/>
                    </a:xfrm>
                    <a:custGeom>
                      <a:avLst/>
                      <a:gdLst>
                        <a:gd name="T0" fmla="*/ 2 w 8"/>
                        <a:gd name="T1" fmla="*/ 5 h 6"/>
                        <a:gd name="T2" fmla="*/ 0 w 8"/>
                        <a:gd name="T3" fmla="*/ 2 h 6"/>
                        <a:gd name="T4" fmla="*/ 2 w 8"/>
                        <a:gd name="T5" fmla="*/ 0 h 6"/>
                        <a:gd name="T6" fmla="*/ 4 w 8"/>
                        <a:gd name="T7" fmla="*/ 0 h 6"/>
                        <a:gd name="T8" fmla="*/ 7 w 8"/>
                        <a:gd name="T9" fmla="*/ 1 h 6"/>
                        <a:gd name="T10" fmla="*/ 8 w 8"/>
                        <a:gd name="T11" fmla="*/ 4 h 6"/>
                        <a:gd name="T12" fmla="*/ 7 w 8"/>
                        <a:gd name="T13" fmla="*/ 5 h 6"/>
                        <a:gd name="T14" fmla="*/ 4 w 8"/>
                        <a:gd name="T15" fmla="*/ 6 h 6"/>
                        <a:gd name="T16" fmla="*/ 2 w 8"/>
                        <a:gd name="T17" fmla="*/ 5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6"/>
                        <a:gd name="T29" fmla="*/ 8 w 8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6">
                          <a:moveTo>
                            <a:pt x="2" y="5"/>
                          </a:moveTo>
                          <a:lnTo>
                            <a:pt x="0" y="2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lnTo>
                            <a:pt x="7" y="1"/>
                          </a:lnTo>
                          <a:lnTo>
                            <a:pt x="8" y="4"/>
                          </a:lnTo>
                          <a:lnTo>
                            <a:pt x="7" y="5"/>
                          </a:lnTo>
                          <a:lnTo>
                            <a:pt x="4" y="6"/>
                          </a:lnTo>
                          <a:lnTo>
                            <a:pt x="2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1" name="Freeform 4321"/>
                    <p:cNvSpPr>
                      <a:spLocks/>
                    </p:cNvSpPr>
                    <p:nvPr/>
                  </p:nvSpPr>
                  <p:spPr bwMode="auto">
                    <a:xfrm>
                      <a:off x="758" y="3726"/>
                      <a:ext cx="9" cy="7"/>
                    </a:xfrm>
                    <a:custGeom>
                      <a:avLst/>
                      <a:gdLst>
                        <a:gd name="T0" fmla="*/ 0 w 9"/>
                        <a:gd name="T1" fmla="*/ 7 h 7"/>
                        <a:gd name="T2" fmla="*/ 7 w 9"/>
                        <a:gd name="T3" fmla="*/ 0 h 7"/>
                        <a:gd name="T4" fmla="*/ 9 w 9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9"/>
                        <a:gd name="T10" fmla="*/ 0 h 7"/>
                        <a:gd name="T11" fmla="*/ 9 w 9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9" h="7">
                          <a:moveTo>
                            <a:pt x="0" y="7"/>
                          </a:moveTo>
                          <a:lnTo>
                            <a:pt x="7" y="0"/>
                          </a:lnTo>
                          <a:lnTo>
                            <a:pt x="9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2" name="Freeform 4322"/>
                    <p:cNvSpPr>
                      <a:spLocks/>
                    </p:cNvSpPr>
                    <p:nvPr/>
                  </p:nvSpPr>
                  <p:spPr bwMode="auto">
                    <a:xfrm>
                      <a:off x="794" y="3728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4 h 7"/>
                        <a:gd name="T4" fmla="*/ 0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4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4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3" name="Freeform 4323"/>
                    <p:cNvSpPr>
                      <a:spLocks/>
                    </p:cNvSpPr>
                    <p:nvPr/>
                  </p:nvSpPr>
                  <p:spPr bwMode="auto">
                    <a:xfrm>
                      <a:off x="794" y="3728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4 h 7"/>
                        <a:gd name="T4" fmla="*/ 0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4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4"/>
                          </a:lnTo>
                          <a:lnTo>
                            <a:pt x="0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4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4" name="Freeform 4324"/>
                    <p:cNvSpPr>
                      <a:spLocks/>
                    </p:cNvSpPr>
                    <p:nvPr/>
                  </p:nvSpPr>
                  <p:spPr bwMode="auto">
                    <a:xfrm>
                      <a:off x="795" y="3726"/>
                      <a:ext cx="10" cy="7"/>
                    </a:xfrm>
                    <a:custGeom>
                      <a:avLst/>
                      <a:gdLst>
                        <a:gd name="T0" fmla="*/ 0 w 10"/>
                        <a:gd name="T1" fmla="*/ 7 h 7"/>
                        <a:gd name="T2" fmla="*/ 8 w 10"/>
                        <a:gd name="T3" fmla="*/ 0 h 7"/>
                        <a:gd name="T4" fmla="*/ 10 w 10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7"/>
                        <a:gd name="T11" fmla="*/ 10 w 10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7">
                          <a:moveTo>
                            <a:pt x="0" y="7"/>
                          </a:moveTo>
                          <a:lnTo>
                            <a:pt x="8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5" name="Freeform 4325"/>
                    <p:cNvSpPr>
                      <a:spLocks/>
                    </p:cNvSpPr>
                    <p:nvPr/>
                  </p:nvSpPr>
                  <p:spPr bwMode="auto">
                    <a:xfrm>
                      <a:off x="613" y="3661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6 h 8"/>
                        <a:gd name="T2" fmla="*/ 0 w 7"/>
                        <a:gd name="T3" fmla="*/ 4 h 8"/>
                        <a:gd name="T4" fmla="*/ 1 w 7"/>
                        <a:gd name="T5" fmla="*/ 2 h 8"/>
                        <a:gd name="T6" fmla="*/ 4 w 7"/>
                        <a:gd name="T7" fmla="*/ 0 h 8"/>
                        <a:gd name="T8" fmla="*/ 6 w 7"/>
                        <a:gd name="T9" fmla="*/ 2 h 8"/>
                        <a:gd name="T10" fmla="*/ 7 w 7"/>
                        <a:gd name="T11" fmla="*/ 4 h 8"/>
                        <a:gd name="T12" fmla="*/ 6 w 7"/>
                        <a:gd name="T13" fmla="*/ 6 h 8"/>
                        <a:gd name="T14" fmla="*/ 4 w 7"/>
                        <a:gd name="T15" fmla="*/ 8 h 8"/>
                        <a:gd name="T16" fmla="*/ 1 w 7"/>
                        <a:gd name="T17" fmla="*/ 6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1" y="6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8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6" name="Freeform 4326"/>
                    <p:cNvSpPr>
                      <a:spLocks/>
                    </p:cNvSpPr>
                    <p:nvPr/>
                  </p:nvSpPr>
                  <p:spPr bwMode="auto">
                    <a:xfrm>
                      <a:off x="613" y="3661"/>
                      <a:ext cx="7" cy="8"/>
                    </a:xfrm>
                    <a:custGeom>
                      <a:avLst/>
                      <a:gdLst>
                        <a:gd name="T0" fmla="*/ 1 w 7"/>
                        <a:gd name="T1" fmla="*/ 6 h 8"/>
                        <a:gd name="T2" fmla="*/ 0 w 7"/>
                        <a:gd name="T3" fmla="*/ 4 h 8"/>
                        <a:gd name="T4" fmla="*/ 1 w 7"/>
                        <a:gd name="T5" fmla="*/ 2 h 8"/>
                        <a:gd name="T6" fmla="*/ 4 w 7"/>
                        <a:gd name="T7" fmla="*/ 0 h 8"/>
                        <a:gd name="T8" fmla="*/ 6 w 7"/>
                        <a:gd name="T9" fmla="*/ 2 h 8"/>
                        <a:gd name="T10" fmla="*/ 7 w 7"/>
                        <a:gd name="T11" fmla="*/ 4 h 8"/>
                        <a:gd name="T12" fmla="*/ 6 w 7"/>
                        <a:gd name="T13" fmla="*/ 6 h 8"/>
                        <a:gd name="T14" fmla="*/ 4 w 7"/>
                        <a:gd name="T15" fmla="*/ 8 h 8"/>
                        <a:gd name="T16" fmla="*/ 1 w 7"/>
                        <a:gd name="T17" fmla="*/ 6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7"/>
                        <a:gd name="T28" fmla="*/ 0 h 8"/>
                        <a:gd name="T29" fmla="*/ 7 w 7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7" h="8">
                          <a:moveTo>
                            <a:pt x="1" y="6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4" y="0"/>
                          </a:lnTo>
                          <a:lnTo>
                            <a:pt x="6" y="2"/>
                          </a:lnTo>
                          <a:lnTo>
                            <a:pt x="7" y="4"/>
                          </a:lnTo>
                          <a:lnTo>
                            <a:pt x="6" y="6"/>
                          </a:lnTo>
                          <a:lnTo>
                            <a:pt x="4" y="8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7" name="Freeform 4327"/>
                    <p:cNvSpPr>
                      <a:spLocks/>
                    </p:cNvSpPr>
                    <p:nvPr/>
                  </p:nvSpPr>
                  <p:spPr bwMode="auto">
                    <a:xfrm>
                      <a:off x="618" y="3657"/>
                      <a:ext cx="10" cy="7"/>
                    </a:xfrm>
                    <a:custGeom>
                      <a:avLst/>
                      <a:gdLst>
                        <a:gd name="T0" fmla="*/ 0 w 10"/>
                        <a:gd name="T1" fmla="*/ 7 h 7"/>
                        <a:gd name="T2" fmla="*/ 7 w 10"/>
                        <a:gd name="T3" fmla="*/ 0 h 7"/>
                        <a:gd name="T4" fmla="*/ 10 w 10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7"/>
                        <a:gd name="T11" fmla="*/ 10 w 10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7">
                          <a:moveTo>
                            <a:pt x="0" y="7"/>
                          </a:moveTo>
                          <a:lnTo>
                            <a:pt x="7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8" name="Freeform 4328"/>
                    <p:cNvSpPr>
                      <a:spLocks/>
                    </p:cNvSpPr>
                    <p:nvPr/>
                  </p:nvSpPr>
                  <p:spPr bwMode="auto">
                    <a:xfrm>
                      <a:off x="699" y="3786"/>
                      <a:ext cx="8" cy="7"/>
                    </a:xfrm>
                    <a:custGeom>
                      <a:avLst/>
                      <a:gdLst>
                        <a:gd name="T0" fmla="*/ 2 w 8"/>
                        <a:gd name="T1" fmla="*/ 6 h 7"/>
                        <a:gd name="T2" fmla="*/ 0 w 8"/>
                        <a:gd name="T3" fmla="*/ 4 h 7"/>
                        <a:gd name="T4" fmla="*/ 2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4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2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2" y="6"/>
                          </a:move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69" name="Freeform 4329"/>
                    <p:cNvSpPr>
                      <a:spLocks/>
                    </p:cNvSpPr>
                    <p:nvPr/>
                  </p:nvSpPr>
                  <p:spPr bwMode="auto">
                    <a:xfrm>
                      <a:off x="699" y="3786"/>
                      <a:ext cx="8" cy="7"/>
                    </a:xfrm>
                    <a:custGeom>
                      <a:avLst/>
                      <a:gdLst>
                        <a:gd name="T0" fmla="*/ 2 w 8"/>
                        <a:gd name="T1" fmla="*/ 6 h 7"/>
                        <a:gd name="T2" fmla="*/ 0 w 8"/>
                        <a:gd name="T3" fmla="*/ 4 h 7"/>
                        <a:gd name="T4" fmla="*/ 2 w 8"/>
                        <a:gd name="T5" fmla="*/ 1 h 7"/>
                        <a:gd name="T6" fmla="*/ 4 w 8"/>
                        <a:gd name="T7" fmla="*/ 0 h 7"/>
                        <a:gd name="T8" fmla="*/ 6 w 8"/>
                        <a:gd name="T9" fmla="*/ 1 h 7"/>
                        <a:gd name="T10" fmla="*/ 8 w 8"/>
                        <a:gd name="T11" fmla="*/ 4 h 7"/>
                        <a:gd name="T12" fmla="*/ 6 w 8"/>
                        <a:gd name="T13" fmla="*/ 6 h 7"/>
                        <a:gd name="T14" fmla="*/ 4 w 8"/>
                        <a:gd name="T15" fmla="*/ 7 h 7"/>
                        <a:gd name="T16" fmla="*/ 2 w 8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8"/>
                        <a:gd name="T28" fmla="*/ 0 h 7"/>
                        <a:gd name="T29" fmla="*/ 8 w 8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8" h="7">
                          <a:moveTo>
                            <a:pt x="2" y="6"/>
                          </a:moveTo>
                          <a:lnTo>
                            <a:pt x="0" y="4"/>
                          </a:lnTo>
                          <a:lnTo>
                            <a:pt x="2" y="1"/>
                          </a:lnTo>
                          <a:lnTo>
                            <a:pt x="4" y="0"/>
                          </a:lnTo>
                          <a:lnTo>
                            <a:pt x="6" y="1"/>
                          </a:lnTo>
                          <a:lnTo>
                            <a:pt x="8" y="4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2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0" name="Freeform 4330"/>
                    <p:cNvSpPr>
                      <a:spLocks/>
                    </p:cNvSpPr>
                    <p:nvPr/>
                  </p:nvSpPr>
                  <p:spPr bwMode="auto">
                    <a:xfrm>
                      <a:off x="701" y="3784"/>
                      <a:ext cx="9" cy="7"/>
                    </a:xfrm>
                    <a:custGeom>
                      <a:avLst/>
                      <a:gdLst>
                        <a:gd name="T0" fmla="*/ 0 w 9"/>
                        <a:gd name="T1" fmla="*/ 7 h 7"/>
                        <a:gd name="T2" fmla="*/ 7 w 9"/>
                        <a:gd name="T3" fmla="*/ 0 h 7"/>
                        <a:gd name="T4" fmla="*/ 9 w 9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9"/>
                        <a:gd name="T10" fmla="*/ 0 h 7"/>
                        <a:gd name="T11" fmla="*/ 9 w 9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9" h="7">
                          <a:moveTo>
                            <a:pt x="0" y="7"/>
                          </a:moveTo>
                          <a:lnTo>
                            <a:pt x="7" y="0"/>
                          </a:lnTo>
                          <a:lnTo>
                            <a:pt x="9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1" name="Freeform 4331"/>
                    <p:cNvSpPr>
                      <a:spLocks/>
                    </p:cNvSpPr>
                    <p:nvPr/>
                  </p:nvSpPr>
                  <p:spPr bwMode="auto">
                    <a:xfrm>
                      <a:off x="855" y="3765"/>
                      <a:ext cx="6" cy="8"/>
                    </a:xfrm>
                    <a:custGeom>
                      <a:avLst/>
                      <a:gdLst>
                        <a:gd name="T0" fmla="*/ 1 w 6"/>
                        <a:gd name="T1" fmla="*/ 7 h 8"/>
                        <a:gd name="T2" fmla="*/ 0 w 6"/>
                        <a:gd name="T3" fmla="*/ 4 h 8"/>
                        <a:gd name="T4" fmla="*/ 1 w 6"/>
                        <a:gd name="T5" fmla="*/ 2 h 8"/>
                        <a:gd name="T6" fmla="*/ 3 w 6"/>
                        <a:gd name="T7" fmla="*/ 0 h 8"/>
                        <a:gd name="T8" fmla="*/ 6 w 6"/>
                        <a:gd name="T9" fmla="*/ 2 h 8"/>
                        <a:gd name="T10" fmla="*/ 6 w 6"/>
                        <a:gd name="T11" fmla="*/ 4 h 8"/>
                        <a:gd name="T12" fmla="*/ 6 w 6"/>
                        <a:gd name="T13" fmla="*/ 7 h 8"/>
                        <a:gd name="T14" fmla="*/ 3 w 6"/>
                        <a:gd name="T15" fmla="*/ 8 h 8"/>
                        <a:gd name="T16" fmla="*/ 1 w 6"/>
                        <a:gd name="T17" fmla="*/ 7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8"/>
                        <a:gd name="T29" fmla="*/ 6 w 6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8">
                          <a:moveTo>
                            <a:pt x="1" y="7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lnTo>
                            <a:pt x="6" y="2"/>
                          </a:lnTo>
                          <a:lnTo>
                            <a:pt x="6" y="4"/>
                          </a:lnTo>
                          <a:lnTo>
                            <a:pt x="6" y="7"/>
                          </a:lnTo>
                          <a:lnTo>
                            <a:pt x="3" y="8"/>
                          </a:lnTo>
                          <a:lnTo>
                            <a:pt x="1" y="7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2" name="Freeform 4332"/>
                    <p:cNvSpPr>
                      <a:spLocks/>
                    </p:cNvSpPr>
                    <p:nvPr/>
                  </p:nvSpPr>
                  <p:spPr bwMode="auto">
                    <a:xfrm>
                      <a:off x="855" y="3765"/>
                      <a:ext cx="6" cy="8"/>
                    </a:xfrm>
                    <a:custGeom>
                      <a:avLst/>
                      <a:gdLst>
                        <a:gd name="T0" fmla="*/ 1 w 6"/>
                        <a:gd name="T1" fmla="*/ 7 h 8"/>
                        <a:gd name="T2" fmla="*/ 0 w 6"/>
                        <a:gd name="T3" fmla="*/ 4 h 8"/>
                        <a:gd name="T4" fmla="*/ 1 w 6"/>
                        <a:gd name="T5" fmla="*/ 2 h 8"/>
                        <a:gd name="T6" fmla="*/ 3 w 6"/>
                        <a:gd name="T7" fmla="*/ 0 h 8"/>
                        <a:gd name="T8" fmla="*/ 6 w 6"/>
                        <a:gd name="T9" fmla="*/ 2 h 8"/>
                        <a:gd name="T10" fmla="*/ 6 w 6"/>
                        <a:gd name="T11" fmla="*/ 4 h 8"/>
                        <a:gd name="T12" fmla="*/ 6 w 6"/>
                        <a:gd name="T13" fmla="*/ 7 h 8"/>
                        <a:gd name="T14" fmla="*/ 3 w 6"/>
                        <a:gd name="T15" fmla="*/ 8 h 8"/>
                        <a:gd name="T16" fmla="*/ 1 w 6"/>
                        <a:gd name="T17" fmla="*/ 7 h 8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8"/>
                        <a:gd name="T29" fmla="*/ 6 w 6"/>
                        <a:gd name="T30" fmla="*/ 8 h 8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8">
                          <a:moveTo>
                            <a:pt x="1" y="7"/>
                          </a:move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3" y="0"/>
                          </a:lnTo>
                          <a:lnTo>
                            <a:pt x="6" y="2"/>
                          </a:lnTo>
                          <a:lnTo>
                            <a:pt x="6" y="4"/>
                          </a:lnTo>
                          <a:lnTo>
                            <a:pt x="6" y="7"/>
                          </a:lnTo>
                          <a:lnTo>
                            <a:pt x="3" y="8"/>
                          </a:lnTo>
                          <a:lnTo>
                            <a:pt x="1" y="7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3" name="Freeform 4333"/>
                    <p:cNvSpPr>
                      <a:spLocks/>
                    </p:cNvSpPr>
                    <p:nvPr/>
                  </p:nvSpPr>
                  <p:spPr bwMode="auto">
                    <a:xfrm>
                      <a:off x="856" y="3763"/>
                      <a:ext cx="10" cy="7"/>
                    </a:xfrm>
                    <a:custGeom>
                      <a:avLst/>
                      <a:gdLst>
                        <a:gd name="T0" fmla="*/ 0 w 10"/>
                        <a:gd name="T1" fmla="*/ 7 h 7"/>
                        <a:gd name="T2" fmla="*/ 7 w 10"/>
                        <a:gd name="T3" fmla="*/ 0 h 7"/>
                        <a:gd name="T4" fmla="*/ 10 w 10"/>
                        <a:gd name="T5" fmla="*/ 0 h 7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7"/>
                        <a:gd name="T11" fmla="*/ 10 w 10"/>
                        <a:gd name="T12" fmla="*/ 7 h 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7">
                          <a:moveTo>
                            <a:pt x="0" y="7"/>
                          </a:moveTo>
                          <a:lnTo>
                            <a:pt x="7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4" name="Freeform 4334"/>
                    <p:cNvSpPr>
                      <a:spLocks/>
                    </p:cNvSpPr>
                    <p:nvPr/>
                  </p:nvSpPr>
                  <p:spPr bwMode="auto">
                    <a:xfrm>
                      <a:off x="902" y="3801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3 h 7"/>
                        <a:gd name="T4" fmla="*/ 1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3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5" name="Freeform 4335"/>
                    <p:cNvSpPr>
                      <a:spLocks/>
                    </p:cNvSpPr>
                    <p:nvPr/>
                  </p:nvSpPr>
                  <p:spPr bwMode="auto">
                    <a:xfrm>
                      <a:off x="902" y="3801"/>
                      <a:ext cx="6" cy="7"/>
                    </a:xfrm>
                    <a:custGeom>
                      <a:avLst/>
                      <a:gdLst>
                        <a:gd name="T0" fmla="*/ 1 w 6"/>
                        <a:gd name="T1" fmla="*/ 6 h 7"/>
                        <a:gd name="T2" fmla="*/ 0 w 6"/>
                        <a:gd name="T3" fmla="*/ 3 h 7"/>
                        <a:gd name="T4" fmla="*/ 1 w 6"/>
                        <a:gd name="T5" fmla="*/ 1 h 7"/>
                        <a:gd name="T6" fmla="*/ 3 w 6"/>
                        <a:gd name="T7" fmla="*/ 0 h 7"/>
                        <a:gd name="T8" fmla="*/ 5 w 6"/>
                        <a:gd name="T9" fmla="*/ 1 h 7"/>
                        <a:gd name="T10" fmla="*/ 6 w 6"/>
                        <a:gd name="T11" fmla="*/ 3 h 7"/>
                        <a:gd name="T12" fmla="*/ 6 w 6"/>
                        <a:gd name="T13" fmla="*/ 6 h 7"/>
                        <a:gd name="T14" fmla="*/ 4 w 6"/>
                        <a:gd name="T15" fmla="*/ 7 h 7"/>
                        <a:gd name="T16" fmla="*/ 1 w 6"/>
                        <a:gd name="T17" fmla="*/ 6 h 7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7"/>
                        <a:gd name="T29" fmla="*/ 6 w 6"/>
                        <a:gd name="T30" fmla="*/ 7 h 7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7">
                          <a:moveTo>
                            <a:pt x="1" y="6"/>
                          </a:moveTo>
                          <a:lnTo>
                            <a:pt x="0" y="3"/>
                          </a:lnTo>
                          <a:lnTo>
                            <a:pt x="1" y="1"/>
                          </a:lnTo>
                          <a:lnTo>
                            <a:pt x="3" y="0"/>
                          </a:lnTo>
                          <a:lnTo>
                            <a:pt x="5" y="1"/>
                          </a:lnTo>
                          <a:lnTo>
                            <a:pt x="6" y="3"/>
                          </a:lnTo>
                          <a:lnTo>
                            <a:pt x="6" y="6"/>
                          </a:lnTo>
                          <a:lnTo>
                            <a:pt x="4" y="7"/>
                          </a:lnTo>
                          <a:lnTo>
                            <a:pt x="1" y="6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6" name="Freeform 4336"/>
                    <p:cNvSpPr>
                      <a:spLocks/>
                    </p:cNvSpPr>
                    <p:nvPr/>
                  </p:nvSpPr>
                  <p:spPr bwMode="auto">
                    <a:xfrm>
                      <a:off x="903" y="3799"/>
                      <a:ext cx="10" cy="8"/>
                    </a:xfrm>
                    <a:custGeom>
                      <a:avLst/>
                      <a:gdLst>
                        <a:gd name="T0" fmla="*/ 0 w 10"/>
                        <a:gd name="T1" fmla="*/ 8 h 8"/>
                        <a:gd name="T2" fmla="*/ 8 w 10"/>
                        <a:gd name="T3" fmla="*/ 0 h 8"/>
                        <a:gd name="T4" fmla="*/ 10 w 10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8"/>
                        <a:gd name="T11" fmla="*/ 10 w 10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8">
                          <a:moveTo>
                            <a:pt x="0" y="8"/>
                          </a:moveTo>
                          <a:lnTo>
                            <a:pt x="8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7" name="Freeform 4337"/>
                    <p:cNvSpPr>
                      <a:spLocks/>
                    </p:cNvSpPr>
                    <p:nvPr/>
                  </p:nvSpPr>
                  <p:spPr bwMode="auto">
                    <a:xfrm>
                      <a:off x="942" y="3767"/>
                      <a:ext cx="6" cy="6"/>
                    </a:xfrm>
                    <a:custGeom>
                      <a:avLst/>
                      <a:gdLst>
                        <a:gd name="T0" fmla="*/ 1 w 6"/>
                        <a:gd name="T1" fmla="*/ 5 h 6"/>
                        <a:gd name="T2" fmla="*/ 0 w 6"/>
                        <a:gd name="T3" fmla="*/ 2 h 6"/>
                        <a:gd name="T4" fmla="*/ 1 w 6"/>
                        <a:gd name="T5" fmla="*/ 0 h 6"/>
                        <a:gd name="T6" fmla="*/ 3 w 6"/>
                        <a:gd name="T7" fmla="*/ 0 h 6"/>
                        <a:gd name="T8" fmla="*/ 5 w 6"/>
                        <a:gd name="T9" fmla="*/ 0 h 6"/>
                        <a:gd name="T10" fmla="*/ 6 w 6"/>
                        <a:gd name="T11" fmla="*/ 2 h 6"/>
                        <a:gd name="T12" fmla="*/ 6 w 6"/>
                        <a:gd name="T13" fmla="*/ 5 h 6"/>
                        <a:gd name="T14" fmla="*/ 4 w 6"/>
                        <a:gd name="T15" fmla="*/ 6 h 6"/>
                        <a:gd name="T16" fmla="*/ 1 w 6"/>
                        <a:gd name="T17" fmla="*/ 5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1" y="5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5" y="0"/>
                          </a:lnTo>
                          <a:lnTo>
                            <a:pt x="6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8" name="Freeform 4338"/>
                    <p:cNvSpPr>
                      <a:spLocks/>
                    </p:cNvSpPr>
                    <p:nvPr/>
                  </p:nvSpPr>
                  <p:spPr bwMode="auto">
                    <a:xfrm>
                      <a:off x="942" y="3767"/>
                      <a:ext cx="6" cy="6"/>
                    </a:xfrm>
                    <a:custGeom>
                      <a:avLst/>
                      <a:gdLst>
                        <a:gd name="T0" fmla="*/ 1 w 6"/>
                        <a:gd name="T1" fmla="*/ 5 h 6"/>
                        <a:gd name="T2" fmla="*/ 0 w 6"/>
                        <a:gd name="T3" fmla="*/ 2 h 6"/>
                        <a:gd name="T4" fmla="*/ 1 w 6"/>
                        <a:gd name="T5" fmla="*/ 0 h 6"/>
                        <a:gd name="T6" fmla="*/ 3 w 6"/>
                        <a:gd name="T7" fmla="*/ 0 h 6"/>
                        <a:gd name="T8" fmla="*/ 5 w 6"/>
                        <a:gd name="T9" fmla="*/ 0 h 6"/>
                        <a:gd name="T10" fmla="*/ 6 w 6"/>
                        <a:gd name="T11" fmla="*/ 2 h 6"/>
                        <a:gd name="T12" fmla="*/ 6 w 6"/>
                        <a:gd name="T13" fmla="*/ 5 h 6"/>
                        <a:gd name="T14" fmla="*/ 4 w 6"/>
                        <a:gd name="T15" fmla="*/ 6 h 6"/>
                        <a:gd name="T16" fmla="*/ 1 w 6"/>
                        <a:gd name="T17" fmla="*/ 5 h 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6"/>
                        <a:gd name="T28" fmla="*/ 0 h 6"/>
                        <a:gd name="T29" fmla="*/ 6 w 6"/>
                        <a:gd name="T30" fmla="*/ 6 h 6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6" h="6">
                          <a:moveTo>
                            <a:pt x="1" y="5"/>
                          </a:moveTo>
                          <a:lnTo>
                            <a:pt x="0" y="2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5" y="0"/>
                          </a:lnTo>
                          <a:lnTo>
                            <a:pt x="6" y="2"/>
                          </a:lnTo>
                          <a:lnTo>
                            <a:pt x="6" y="5"/>
                          </a:lnTo>
                          <a:lnTo>
                            <a:pt x="4" y="6"/>
                          </a:lnTo>
                          <a:lnTo>
                            <a:pt x="1" y="5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79" name="Freeform 4339"/>
                    <p:cNvSpPr>
                      <a:spLocks/>
                    </p:cNvSpPr>
                    <p:nvPr/>
                  </p:nvSpPr>
                  <p:spPr bwMode="auto">
                    <a:xfrm>
                      <a:off x="943" y="3764"/>
                      <a:ext cx="10" cy="8"/>
                    </a:xfrm>
                    <a:custGeom>
                      <a:avLst/>
                      <a:gdLst>
                        <a:gd name="T0" fmla="*/ 0 w 10"/>
                        <a:gd name="T1" fmla="*/ 8 h 8"/>
                        <a:gd name="T2" fmla="*/ 8 w 10"/>
                        <a:gd name="T3" fmla="*/ 0 h 8"/>
                        <a:gd name="T4" fmla="*/ 10 w 10"/>
                        <a:gd name="T5" fmla="*/ 0 h 8"/>
                        <a:gd name="T6" fmla="*/ 0 60000 65536"/>
                        <a:gd name="T7" fmla="*/ 0 60000 65536"/>
                        <a:gd name="T8" fmla="*/ 0 60000 65536"/>
                        <a:gd name="T9" fmla="*/ 0 w 10"/>
                        <a:gd name="T10" fmla="*/ 0 h 8"/>
                        <a:gd name="T11" fmla="*/ 10 w 10"/>
                        <a:gd name="T12" fmla="*/ 8 h 8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10" h="8">
                          <a:moveTo>
                            <a:pt x="0" y="8"/>
                          </a:moveTo>
                          <a:lnTo>
                            <a:pt x="8" y="0"/>
                          </a:lnTo>
                          <a:lnTo>
                            <a:pt x="10" y="0"/>
                          </a:lnTo>
                        </a:path>
                      </a:pathLst>
                    </a:custGeom>
                    <a:noFill/>
                    <a:ln w="3175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0" name="Freeform 4340"/>
                    <p:cNvSpPr>
                      <a:spLocks/>
                    </p:cNvSpPr>
                    <p:nvPr/>
                  </p:nvSpPr>
                  <p:spPr bwMode="auto">
                    <a:xfrm>
                      <a:off x="763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0 h 4"/>
                        <a:gd name="T16" fmla="*/ 0 w 2"/>
                        <a:gd name="T17" fmla="*/ 0 h 4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4"/>
                        <a:gd name="T29" fmla="*/ 2 w 2"/>
                        <a:gd name="T30" fmla="*/ 4 h 4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1" name="Freeform 434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66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0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0 w 3"/>
                        <a:gd name="T29" fmla="*/ 1 h 4"/>
                        <a:gd name="T30" fmla="*/ 1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3 w 3"/>
                        <a:gd name="T63" fmla="*/ 2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1 w 3"/>
                        <a:gd name="T71" fmla="*/ 1 h 4"/>
                        <a:gd name="T72" fmla="*/ 1 w 3"/>
                        <a:gd name="T73" fmla="*/ 1 h 4"/>
                        <a:gd name="T74" fmla="*/ 1 w 3"/>
                        <a:gd name="T75" fmla="*/ 1 h 4"/>
                        <a:gd name="T76" fmla="*/ 1 w 3"/>
                        <a:gd name="T77" fmla="*/ 1 h 4"/>
                        <a:gd name="T78" fmla="*/ 0 w 3"/>
                        <a:gd name="T79" fmla="*/ 1 h 4"/>
                        <a:gd name="T80" fmla="*/ 0 w 3"/>
                        <a:gd name="T81" fmla="*/ 1 h 4"/>
                        <a:gd name="T82" fmla="*/ 0 w 3"/>
                        <a:gd name="T83" fmla="*/ 2 h 4"/>
                        <a:gd name="T84" fmla="*/ 3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2" name="Freeform 4342"/>
                    <p:cNvSpPr>
                      <a:spLocks/>
                    </p:cNvSpPr>
                    <p:nvPr/>
                  </p:nvSpPr>
                  <p:spPr bwMode="auto">
                    <a:xfrm>
                      <a:off x="770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1 w 2"/>
                        <a:gd name="T5" fmla="*/ 1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1 w 2"/>
                        <a:gd name="T11" fmla="*/ 2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2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1 w 2"/>
                        <a:gd name="T23" fmla="*/ 2 h 4"/>
                        <a:gd name="T24" fmla="*/ 0 w 2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2"/>
                        <a:gd name="T40" fmla="*/ 0 h 4"/>
                        <a:gd name="T41" fmla="*/ 2 w 2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3" name="Freeform 4343"/>
                    <p:cNvSpPr>
                      <a:spLocks/>
                    </p:cNvSpPr>
                    <p:nvPr/>
                  </p:nvSpPr>
                  <p:spPr bwMode="auto">
                    <a:xfrm>
                      <a:off x="772" y="3222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0 h 4"/>
                        <a:gd name="T6" fmla="*/ 3 w 3"/>
                        <a:gd name="T7" fmla="*/ 0 h 4"/>
                        <a:gd name="T8" fmla="*/ 3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4" name="Freeform 434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5" y="322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1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1 h 5"/>
                        <a:gd name="T18" fmla="*/ 0 w 1"/>
                        <a:gd name="T19" fmla="*/ 1 h 5"/>
                        <a:gd name="T20" fmla="*/ 0 w 1"/>
                        <a:gd name="T21" fmla="*/ 1 h 5"/>
                        <a:gd name="T22" fmla="*/ 0 w 1"/>
                        <a:gd name="T23" fmla="*/ 1 h 5"/>
                        <a:gd name="T24" fmla="*/ 0 w 1"/>
                        <a:gd name="T25" fmla="*/ 1 h 5"/>
                        <a:gd name="T26" fmla="*/ 0 w 1"/>
                        <a:gd name="T27" fmla="*/ 1 h 5"/>
                        <a:gd name="T28" fmla="*/ 0 w 1"/>
                        <a:gd name="T29" fmla="*/ 1 h 5"/>
                        <a:gd name="T30" fmla="*/ 0 w 1"/>
                        <a:gd name="T31" fmla="*/ 0 h 5"/>
                        <a:gd name="T32" fmla="*/ 0 w 1"/>
                        <a:gd name="T33" fmla="*/ 0 h 5"/>
                        <a:gd name="T34" fmla="*/ 0 w 1"/>
                        <a:gd name="T35" fmla="*/ 1 h 5"/>
                        <a:gd name="T36" fmla="*/ 0 w 1"/>
                        <a:gd name="T37" fmla="*/ 1 h 5"/>
                        <a:gd name="T38" fmla="*/ 0 w 1"/>
                        <a:gd name="T39" fmla="*/ 5 h 5"/>
                        <a:gd name="T40" fmla="*/ 0 w 1"/>
                        <a:gd name="T41" fmla="*/ 5 h 5"/>
                        <a:gd name="T42" fmla="*/ 0 w 1"/>
                        <a:gd name="T43" fmla="*/ 1 h 5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"/>
                        <a:gd name="T67" fmla="*/ 0 h 5"/>
                        <a:gd name="T68" fmla="*/ 1 w 1"/>
                        <a:gd name="T69" fmla="*/ 5 h 5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5" name="Freeform 434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76" y="3222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4 w 4"/>
                        <a:gd name="T3" fmla="*/ 2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2 w 4"/>
                        <a:gd name="T9" fmla="*/ 4 h 4"/>
                        <a:gd name="T10" fmla="*/ 2 w 4"/>
                        <a:gd name="T11" fmla="*/ 4 h 4"/>
                        <a:gd name="T12" fmla="*/ 2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1 w 4"/>
                        <a:gd name="T29" fmla="*/ 1 h 4"/>
                        <a:gd name="T30" fmla="*/ 1 w 4"/>
                        <a:gd name="T31" fmla="*/ 0 h 4"/>
                        <a:gd name="T32" fmla="*/ 2 w 4"/>
                        <a:gd name="T33" fmla="*/ 1 h 4"/>
                        <a:gd name="T34" fmla="*/ 2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1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2 w 4"/>
                        <a:gd name="T53" fmla="*/ 4 h 4"/>
                        <a:gd name="T54" fmla="*/ 2 w 4"/>
                        <a:gd name="T55" fmla="*/ 4 h 4"/>
                        <a:gd name="T56" fmla="*/ 2 w 4"/>
                        <a:gd name="T57" fmla="*/ 4 h 4"/>
                        <a:gd name="T58" fmla="*/ 2 w 4"/>
                        <a:gd name="T59" fmla="*/ 2 h 4"/>
                        <a:gd name="T60" fmla="*/ 2 w 4"/>
                        <a:gd name="T61" fmla="*/ 2 h 4"/>
                        <a:gd name="T62" fmla="*/ 2 w 4"/>
                        <a:gd name="T63" fmla="*/ 2 h 4"/>
                        <a:gd name="T64" fmla="*/ 2 w 4"/>
                        <a:gd name="T65" fmla="*/ 1 h 4"/>
                        <a:gd name="T66" fmla="*/ 2 w 4"/>
                        <a:gd name="T67" fmla="*/ 1 h 4"/>
                        <a:gd name="T68" fmla="*/ 2 w 4"/>
                        <a:gd name="T69" fmla="*/ 1 h 4"/>
                        <a:gd name="T70" fmla="*/ 2 w 4"/>
                        <a:gd name="T71" fmla="*/ 1 h 4"/>
                        <a:gd name="T72" fmla="*/ 2 w 4"/>
                        <a:gd name="T73" fmla="*/ 1 h 4"/>
                        <a:gd name="T74" fmla="*/ 1 w 4"/>
                        <a:gd name="T75" fmla="*/ 1 h 4"/>
                        <a:gd name="T76" fmla="*/ 1 w 4"/>
                        <a:gd name="T77" fmla="*/ 1 h 4"/>
                        <a:gd name="T78" fmla="*/ 1 w 4"/>
                        <a:gd name="T79" fmla="*/ 1 h 4"/>
                        <a:gd name="T80" fmla="*/ 0 w 4"/>
                        <a:gd name="T81" fmla="*/ 1 h 4"/>
                        <a:gd name="T82" fmla="*/ 0 w 4"/>
                        <a:gd name="T83" fmla="*/ 2 h 4"/>
                        <a:gd name="T84" fmla="*/ 2 w 4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2" y="2"/>
                          </a:moveTo>
                          <a:lnTo>
                            <a:pt x="4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close/>
                          <a:moveTo>
                            <a:pt x="2" y="2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6" name="Rectangle 43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80" y="3222"/>
                      <a:ext cx="1" cy="4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7" name="Freeform 4347"/>
                    <p:cNvSpPr>
                      <a:spLocks/>
                    </p:cNvSpPr>
                    <p:nvPr/>
                  </p:nvSpPr>
                  <p:spPr bwMode="auto">
                    <a:xfrm>
                      <a:off x="781" y="322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2 h 4"/>
                        <a:gd name="T6" fmla="*/ 2 w 3"/>
                        <a:gd name="T7" fmla="*/ 0 h 4"/>
                        <a:gd name="T8" fmla="*/ 3 w 3"/>
                        <a:gd name="T9" fmla="*/ 0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0 w 3"/>
                        <a:gd name="T15" fmla="*/ 0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4"/>
                        <a:gd name="T26" fmla="*/ 3 w 3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8" name="Freeform 4348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84" y="322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4 w 4"/>
                        <a:gd name="T3" fmla="*/ 2 h 4"/>
                        <a:gd name="T4" fmla="*/ 3 w 4"/>
                        <a:gd name="T5" fmla="*/ 4 h 4"/>
                        <a:gd name="T6" fmla="*/ 3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2 w 4"/>
                        <a:gd name="T29" fmla="*/ 1 h 4"/>
                        <a:gd name="T30" fmla="*/ 2 w 4"/>
                        <a:gd name="T31" fmla="*/ 0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2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3 w 4"/>
                        <a:gd name="T53" fmla="*/ 4 h 4"/>
                        <a:gd name="T54" fmla="*/ 3 w 4"/>
                        <a:gd name="T55" fmla="*/ 4 h 4"/>
                        <a:gd name="T56" fmla="*/ 3 w 4"/>
                        <a:gd name="T57" fmla="*/ 4 h 4"/>
                        <a:gd name="T58" fmla="*/ 3 w 4"/>
                        <a:gd name="T59" fmla="*/ 2 h 4"/>
                        <a:gd name="T60" fmla="*/ 3 w 4"/>
                        <a:gd name="T61" fmla="*/ 2 h 4"/>
                        <a:gd name="T62" fmla="*/ 3 w 4"/>
                        <a:gd name="T63" fmla="*/ 2 h 4"/>
                        <a:gd name="T64" fmla="*/ 3 w 4"/>
                        <a:gd name="T65" fmla="*/ 1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2 w 4"/>
                        <a:gd name="T75" fmla="*/ 1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0 w 4"/>
                        <a:gd name="T81" fmla="*/ 1 h 4"/>
                        <a:gd name="T82" fmla="*/ 0 w 4"/>
                        <a:gd name="T83" fmla="*/ 2 h 4"/>
                        <a:gd name="T84" fmla="*/ 3 w 4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3" y="2"/>
                          </a:move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0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89" name="Freeform 4349"/>
                    <p:cNvSpPr>
                      <a:spLocks/>
                    </p:cNvSpPr>
                    <p:nvPr/>
                  </p:nvSpPr>
                  <p:spPr bwMode="auto">
                    <a:xfrm>
                      <a:off x="788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1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1 w 2"/>
                        <a:gd name="T19" fmla="*/ 1 h 4"/>
                        <a:gd name="T20" fmla="*/ 1 w 2"/>
                        <a:gd name="T21" fmla="*/ 1 h 4"/>
                        <a:gd name="T22" fmla="*/ 1 w 2"/>
                        <a:gd name="T23" fmla="*/ 1 h 4"/>
                        <a:gd name="T24" fmla="*/ 1 w 2"/>
                        <a:gd name="T25" fmla="*/ 1 h 4"/>
                        <a:gd name="T26" fmla="*/ 1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1 h 4"/>
                        <a:gd name="T32" fmla="*/ 1 w 2"/>
                        <a:gd name="T33" fmla="*/ 2 h 4"/>
                        <a:gd name="T34" fmla="*/ 1 w 2"/>
                        <a:gd name="T35" fmla="*/ 2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0 h 4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2"/>
                        <a:gd name="T64" fmla="*/ 0 h 4"/>
                        <a:gd name="T65" fmla="*/ 2 w 2"/>
                        <a:gd name="T66" fmla="*/ 4 h 4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2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0" name="Freeform 4350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90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3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0 w 3"/>
                        <a:gd name="T29" fmla="*/ 1 h 4"/>
                        <a:gd name="T30" fmla="*/ 2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4 h 4"/>
                        <a:gd name="T46" fmla="*/ 2 w 3"/>
                        <a:gd name="T47" fmla="*/ 4 h 4"/>
                        <a:gd name="T48" fmla="*/ 2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3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3 w 3"/>
                        <a:gd name="T63" fmla="*/ 2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3 w 3"/>
                        <a:gd name="T69" fmla="*/ 1 h 4"/>
                        <a:gd name="T70" fmla="*/ 3 w 3"/>
                        <a:gd name="T71" fmla="*/ 1 h 4"/>
                        <a:gd name="T72" fmla="*/ 2 w 3"/>
                        <a:gd name="T73" fmla="*/ 1 h 4"/>
                        <a:gd name="T74" fmla="*/ 2 w 3"/>
                        <a:gd name="T75" fmla="*/ 1 h 4"/>
                        <a:gd name="T76" fmla="*/ 2 w 3"/>
                        <a:gd name="T77" fmla="*/ 1 h 4"/>
                        <a:gd name="T78" fmla="*/ 0 w 3"/>
                        <a:gd name="T79" fmla="*/ 1 h 4"/>
                        <a:gd name="T80" fmla="*/ 0 w 3"/>
                        <a:gd name="T81" fmla="*/ 1 h 4"/>
                        <a:gd name="T82" fmla="*/ 0 w 3"/>
                        <a:gd name="T83" fmla="*/ 2 h 4"/>
                        <a:gd name="T84" fmla="*/ 3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1" name="Freeform 435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94" y="3222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4 h 4"/>
                        <a:gd name="T4" fmla="*/ 3 w 4"/>
                        <a:gd name="T5" fmla="*/ 4 h 4"/>
                        <a:gd name="T6" fmla="*/ 3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1 w 4"/>
                        <a:gd name="T29" fmla="*/ 1 h 4"/>
                        <a:gd name="T30" fmla="*/ 1 w 4"/>
                        <a:gd name="T31" fmla="*/ 0 h 4"/>
                        <a:gd name="T32" fmla="*/ 3 w 4"/>
                        <a:gd name="T33" fmla="*/ 0 h 4"/>
                        <a:gd name="T34" fmla="*/ 3 w 4"/>
                        <a:gd name="T35" fmla="*/ 1 h 4"/>
                        <a:gd name="T36" fmla="*/ 3 w 4"/>
                        <a:gd name="T37" fmla="*/ 1 h 4"/>
                        <a:gd name="T38" fmla="*/ 3 w 4"/>
                        <a:gd name="T39" fmla="*/ 1 h 4"/>
                        <a:gd name="T40" fmla="*/ 3 w 4"/>
                        <a:gd name="T41" fmla="*/ 0 h 4"/>
                        <a:gd name="T42" fmla="*/ 4 w 4"/>
                        <a:gd name="T43" fmla="*/ 0 h 4"/>
                        <a:gd name="T44" fmla="*/ 1 w 4"/>
                        <a:gd name="T45" fmla="*/ 1 h 4"/>
                        <a:gd name="T46" fmla="*/ 1 w 4"/>
                        <a:gd name="T47" fmla="*/ 1 h 4"/>
                        <a:gd name="T48" fmla="*/ 1 w 4"/>
                        <a:gd name="T49" fmla="*/ 1 h 4"/>
                        <a:gd name="T50" fmla="*/ 1 w 4"/>
                        <a:gd name="T51" fmla="*/ 1 h 4"/>
                        <a:gd name="T52" fmla="*/ 0 w 4"/>
                        <a:gd name="T53" fmla="*/ 1 h 4"/>
                        <a:gd name="T54" fmla="*/ 0 w 4"/>
                        <a:gd name="T55" fmla="*/ 2 h 4"/>
                        <a:gd name="T56" fmla="*/ 0 w 4"/>
                        <a:gd name="T57" fmla="*/ 2 h 4"/>
                        <a:gd name="T58" fmla="*/ 0 w 4"/>
                        <a:gd name="T59" fmla="*/ 2 h 4"/>
                        <a:gd name="T60" fmla="*/ 0 w 4"/>
                        <a:gd name="T61" fmla="*/ 2 h 4"/>
                        <a:gd name="T62" fmla="*/ 1 w 4"/>
                        <a:gd name="T63" fmla="*/ 4 h 4"/>
                        <a:gd name="T64" fmla="*/ 1 w 4"/>
                        <a:gd name="T65" fmla="*/ 4 h 4"/>
                        <a:gd name="T66" fmla="*/ 1 w 4"/>
                        <a:gd name="T67" fmla="*/ 4 h 4"/>
                        <a:gd name="T68" fmla="*/ 1 w 4"/>
                        <a:gd name="T69" fmla="*/ 4 h 4"/>
                        <a:gd name="T70" fmla="*/ 3 w 4"/>
                        <a:gd name="T71" fmla="*/ 4 h 4"/>
                        <a:gd name="T72" fmla="*/ 3 w 4"/>
                        <a:gd name="T73" fmla="*/ 4 h 4"/>
                        <a:gd name="T74" fmla="*/ 3 w 4"/>
                        <a:gd name="T75" fmla="*/ 4 h 4"/>
                        <a:gd name="T76" fmla="*/ 3 w 4"/>
                        <a:gd name="T77" fmla="*/ 2 h 4"/>
                        <a:gd name="T78" fmla="*/ 3 w 4"/>
                        <a:gd name="T79" fmla="*/ 2 h 4"/>
                        <a:gd name="T80" fmla="*/ 3 w 4"/>
                        <a:gd name="T81" fmla="*/ 2 h 4"/>
                        <a:gd name="T82" fmla="*/ 3 w 4"/>
                        <a:gd name="T83" fmla="*/ 1 h 4"/>
                        <a:gd name="T84" fmla="*/ 3 w 4"/>
                        <a:gd name="T85" fmla="*/ 1 h 4"/>
                        <a:gd name="T86" fmla="*/ 3 w 4"/>
                        <a:gd name="T87" fmla="*/ 1 h 4"/>
                        <a:gd name="T88" fmla="*/ 1 w 4"/>
                        <a:gd name="T89" fmla="*/ 1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4"/>
                        <a:gd name="T136" fmla="*/ 0 h 4"/>
                        <a:gd name="T137" fmla="*/ 4 w 4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2" name="Freeform 435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798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1 w 3"/>
                        <a:gd name="T27" fmla="*/ 1 h 4"/>
                        <a:gd name="T28" fmla="*/ 1 w 3"/>
                        <a:gd name="T29" fmla="*/ 1 h 4"/>
                        <a:gd name="T30" fmla="*/ 2 w 3"/>
                        <a:gd name="T31" fmla="*/ 0 h 4"/>
                        <a:gd name="T32" fmla="*/ 2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1 w 3"/>
                        <a:gd name="T41" fmla="*/ 2 h 4"/>
                        <a:gd name="T42" fmla="*/ 1 w 3"/>
                        <a:gd name="T43" fmla="*/ 2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2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3 w 3"/>
                        <a:gd name="T63" fmla="*/ 2 h 4"/>
                        <a:gd name="T64" fmla="*/ 3 w 3"/>
                        <a:gd name="T65" fmla="*/ 1 h 4"/>
                        <a:gd name="T66" fmla="*/ 3 w 3"/>
                        <a:gd name="T67" fmla="*/ 1 h 4"/>
                        <a:gd name="T68" fmla="*/ 2 w 3"/>
                        <a:gd name="T69" fmla="*/ 1 h 4"/>
                        <a:gd name="T70" fmla="*/ 2 w 3"/>
                        <a:gd name="T71" fmla="*/ 1 h 4"/>
                        <a:gd name="T72" fmla="*/ 2 w 3"/>
                        <a:gd name="T73" fmla="*/ 1 h 4"/>
                        <a:gd name="T74" fmla="*/ 2 w 3"/>
                        <a:gd name="T75" fmla="*/ 1 h 4"/>
                        <a:gd name="T76" fmla="*/ 1 w 3"/>
                        <a:gd name="T77" fmla="*/ 1 h 4"/>
                        <a:gd name="T78" fmla="*/ 1 w 3"/>
                        <a:gd name="T79" fmla="*/ 1 h 4"/>
                        <a:gd name="T80" fmla="*/ 1 w 3"/>
                        <a:gd name="T81" fmla="*/ 1 h 4"/>
                        <a:gd name="T82" fmla="*/ 1 w 3"/>
                        <a:gd name="T83" fmla="*/ 2 h 4"/>
                        <a:gd name="T84" fmla="*/ 3 w 3"/>
                        <a:gd name="T85" fmla="*/ 2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3"/>
                        <a:gd name="T130" fmla="*/ 0 h 4"/>
                        <a:gd name="T131" fmla="*/ 3 w 3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2"/>
                          </a:lnTo>
                          <a:close/>
                          <a:moveTo>
                            <a:pt x="3" y="2"/>
                          </a:move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3" name="Rectangle 435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03" y="3222"/>
                      <a:ext cx="1" cy="4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4" name="Freeform 435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04" y="3221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1 h 5"/>
                        <a:gd name="T6" fmla="*/ 0 w 1"/>
                        <a:gd name="T7" fmla="*/ 1 h 5"/>
                        <a:gd name="T8" fmla="*/ 0 w 1"/>
                        <a:gd name="T9" fmla="*/ 1 h 5"/>
                        <a:gd name="T10" fmla="*/ 0 w 1"/>
                        <a:gd name="T11" fmla="*/ 1 h 5"/>
                        <a:gd name="T12" fmla="*/ 0 w 1"/>
                        <a:gd name="T13" fmla="*/ 1 h 5"/>
                        <a:gd name="T14" fmla="*/ 0 w 1"/>
                        <a:gd name="T15" fmla="*/ 1 h 5"/>
                        <a:gd name="T16" fmla="*/ 0 w 1"/>
                        <a:gd name="T17" fmla="*/ 1 h 5"/>
                        <a:gd name="T18" fmla="*/ 0 w 1"/>
                        <a:gd name="T19" fmla="*/ 1 h 5"/>
                        <a:gd name="T20" fmla="*/ 0 w 1"/>
                        <a:gd name="T21" fmla="*/ 1 h 5"/>
                        <a:gd name="T22" fmla="*/ 0 w 1"/>
                        <a:gd name="T23" fmla="*/ 1 h 5"/>
                        <a:gd name="T24" fmla="*/ 0 w 1"/>
                        <a:gd name="T25" fmla="*/ 1 h 5"/>
                        <a:gd name="T26" fmla="*/ 0 w 1"/>
                        <a:gd name="T27" fmla="*/ 1 h 5"/>
                        <a:gd name="T28" fmla="*/ 0 w 1"/>
                        <a:gd name="T29" fmla="*/ 1 h 5"/>
                        <a:gd name="T30" fmla="*/ 0 w 1"/>
                        <a:gd name="T31" fmla="*/ 0 h 5"/>
                        <a:gd name="T32" fmla="*/ 0 w 1"/>
                        <a:gd name="T33" fmla="*/ 0 h 5"/>
                        <a:gd name="T34" fmla="*/ 0 w 1"/>
                        <a:gd name="T35" fmla="*/ 1 h 5"/>
                        <a:gd name="T36" fmla="*/ 0 w 1"/>
                        <a:gd name="T37" fmla="*/ 1 h 5"/>
                        <a:gd name="T38" fmla="*/ 0 w 1"/>
                        <a:gd name="T39" fmla="*/ 5 h 5"/>
                        <a:gd name="T40" fmla="*/ 0 w 1"/>
                        <a:gd name="T41" fmla="*/ 5 h 5"/>
                        <a:gd name="T42" fmla="*/ 0 w 1"/>
                        <a:gd name="T43" fmla="*/ 1 h 5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"/>
                        <a:gd name="T67" fmla="*/ 0 h 5"/>
                        <a:gd name="T68" fmla="*/ 1 w 1"/>
                        <a:gd name="T69" fmla="*/ 5 h 5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  <a:moveTo>
                            <a:pt x="0" y="1"/>
                          </a:moveTo>
                          <a:lnTo>
                            <a:pt x="0" y="1"/>
                          </a:lnTo>
                          <a:lnTo>
                            <a:pt x="0" y="5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5" name="Freeform 4355"/>
                    <p:cNvSpPr>
                      <a:spLocks/>
                    </p:cNvSpPr>
                    <p:nvPr/>
                  </p:nvSpPr>
                  <p:spPr bwMode="auto">
                    <a:xfrm>
                      <a:off x="805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4 h 4"/>
                        <a:gd name="T28" fmla="*/ 2 w 2"/>
                        <a:gd name="T29" fmla="*/ 4 h 4"/>
                        <a:gd name="T30" fmla="*/ 2 w 2"/>
                        <a:gd name="T31" fmla="*/ 2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2 w 2"/>
                        <a:gd name="T37" fmla="*/ 1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6" name="Freeform 435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809" y="322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4 h 5"/>
                        <a:gd name="T4" fmla="*/ 2 w 2"/>
                        <a:gd name="T5" fmla="*/ 5 h 5"/>
                        <a:gd name="T6" fmla="*/ 2 w 2"/>
                        <a:gd name="T7" fmla="*/ 5 h 5"/>
                        <a:gd name="T8" fmla="*/ 1 w 2"/>
                        <a:gd name="T9" fmla="*/ 5 h 5"/>
                        <a:gd name="T10" fmla="*/ 0 w 2"/>
                        <a:gd name="T11" fmla="*/ 5 h 5"/>
                        <a:gd name="T12" fmla="*/ 0 w 2"/>
                        <a:gd name="T13" fmla="*/ 5 h 5"/>
                        <a:gd name="T14" fmla="*/ 0 w 2"/>
                        <a:gd name="T15" fmla="*/ 4 h 5"/>
                        <a:gd name="T16" fmla="*/ 0 w 2"/>
                        <a:gd name="T17" fmla="*/ 5 h 5"/>
                        <a:gd name="T18" fmla="*/ 1 w 2"/>
                        <a:gd name="T19" fmla="*/ 5 h 5"/>
                        <a:gd name="T20" fmla="*/ 2 w 2"/>
                        <a:gd name="T21" fmla="*/ 5 h 5"/>
                        <a:gd name="T22" fmla="*/ 2 w 2"/>
                        <a:gd name="T23" fmla="*/ 4 h 5"/>
                        <a:gd name="T24" fmla="*/ 2 w 2"/>
                        <a:gd name="T25" fmla="*/ 4 h 5"/>
                        <a:gd name="T26" fmla="*/ 2 w 2"/>
                        <a:gd name="T27" fmla="*/ 4 h 5"/>
                        <a:gd name="T28" fmla="*/ 1 w 2"/>
                        <a:gd name="T29" fmla="*/ 4 h 5"/>
                        <a:gd name="T30" fmla="*/ 1 w 2"/>
                        <a:gd name="T31" fmla="*/ 4 h 5"/>
                        <a:gd name="T32" fmla="*/ 0 w 2"/>
                        <a:gd name="T33" fmla="*/ 4 h 5"/>
                        <a:gd name="T34" fmla="*/ 0 w 2"/>
                        <a:gd name="T35" fmla="*/ 2 h 5"/>
                        <a:gd name="T36" fmla="*/ 0 w 2"/>
                        <a:gd name="T37" fmla="*/ 1 h 5"/>
                        <a:gd name="T38" fmla="*/ 0 w 2"/>
                        <a:gd name="T39" fmla="*/ 1 h 5"/>
                        <a:gd name="T40" fmla="*/ 1 w 2"/>
                        <a:gd name="T41" fmla="*/ 0 h 5"/>
                        <a:gd name="T42" fmla="*/ 1 w 2"/>
                        <a:gd name="T43" fmla="*/ 0 h 5"/>
                        <a:gd name="T44" fmla="*/ 2 w 2"/>
                        <a:gd name="T45" fmla="*/ 1 h 5"/>
                        <a:gd name="T46" fmla="*/ 2 w 2"/>
                        <a:gd name="T47" fmla="*/ 0 h 5"/>
                        <a:gd name="T48" fmla="*/ 1 w 2"/>
                        <a:gd name="T49" fmla="*/ 1 h 5"/>
                        <a:gd name="T50" fmla="*/ 0 w 2"/>
                        <a:gd name="T51" fmla="*/ 1 h 5"/>
                        <a:gd name="T52" fmla="*/ 0 w 2"/>
                        <a:gd name="T53" fmla="*/ 1 h 5"/>
                        <a:gd name="T54" fmla="*/ 0 w 2"/>
                        <a:gd name="T55" fmla="*/ 2 h 5"/>
                        <a:gd name="T56" fmla="*/ 1 w 2"/>
                        <a:gd name="T57" fmla="*/ 4 h 5"/>
                        <a:gd name="T58" fmla="*/ 2 w 2"/>
                        <a:gd name="T59" fmla="*/ 4 h 5"/>
                        <a:gd name="T60" fmla="*/ 2 w 2"/>
                        <a:gd name="T61" fmla="*/ 2 h 5"/>
                        <a:gd name="T62" fmla="*/ 2 w 2"/>
                        <a:gd name="T63" fmla="*/ 1 h 5"/>
                        <a:gd name="T64" fmla="*/ 2 w 2"/>
                        <a:gd name="T65" fmla="*/ 1 h 5"/>
                        <a:gd name="T66" fmla="*/ 1 w 2"/>
                        <a:gd name="T67" fmla="*/ 1 h 5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2"/>
                        <a:gd name="T103" fmla="*/ 0 h 5"/>
                        <a:gd name="T104" fmla="*/ 2 w 2"/>
                        <a:gd name="T105" fmla="*/ 5 h 5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  <a:moveTo>
                            <a:pt x="1" y="1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7" name="Freeform 4357"/>
                    <p:cNvSpPr>
                      <a:spLocks/>
                    </p:cNvSpPr>
                    <p:nvPr/>
                  </p:nvSpPr>
                  <p:spPr bwMode="auto">
                    <a:xfrm>
                      <a:off x="763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2 w 2"/>
                        <a:gd name="T5" fmla="*/ 0 h 4"/>
                        <a:gd name="T6" fmla="*/ 2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0 h 4"/>
                        <a:gd name="T16" fmla="*/ 0 w 2"/>
                        <a:gd name="T17" fmla="*/ 0 h 4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2"/>
                        <a:gd name="T28" fmla="*/ 0 h 4"/>
                        <a:gd name="T29" fmla="*/ 2 w 2"/>
                        <a:gd name="T30" fmla="*/ 4 h 4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4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8" name="Freeform 4358"/>
                    <p:cNvSpPr>
                      <a:spLocks/>
                    </p:cNvSpPr>
                    <p:nvPr/>
                  </p:nvSpPr>
                  <p:spPr bwMode="auto">
                    <a:xfrm>
                      <a:off x="766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0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0 w 3"/>
                        <a:gd name="T29" fmla="*/ 1 h 4"/>
                        <a:gd name="T30" fmla="*/ 1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4 h 4"/>
                        <a:gd name="T46" fmla="*/ 1 w 3"/>
                        <a:gd name="T47" fmla="*/ 4 h 4"/>
                        <a:gd name="T48" fmla="*/ 1 w 3"/>
                        <a:gd name="T49" fmla="*/ 4 h 4"/>
                        <a:gd name="T50" fmla="*/ 1 w 3"/>
                        <a:gd name="T51" fmla="*/ 4 h 4"/>
                        <a:gd name="T52" fmla="*/ 1 w 3"/>
                        <a:gd name="T53" fmla="*/ 4 h 4"/>
                        <a:gd name="T54" fmla="*/ 1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899" name="Freeform 4359"/>
                    <p:cNvSpPr>
                      <a:spLocks/>
                    </p:cNvSpPr>
                    <p:nvPr/>
                  </p:nvSpPr>
                  <p:spPr bwMode="auto">
                    <a:xfrm>
                      <a:off x="766" y="3223"/>
                      <a:ext cx="3" cy="1"/>
                    </a:xfrm>
                    <a:custGeom>
                      <a:avLst/>
                      <a:gdLst>
                        <a:gd name="T0" fmla="*/ 3 w 3"/>
                        <a:gd name="T1" fmla="*/ 1 h 1"/>
                        <a:gd name="T2" fmla="*/ 3 w 3"/>
                        <a:gd name="T3" fmla="*/ 0 h 1"/>
                        <a:gd name="T4" fmla="*/ 3 w 3"/>
                        <a:gd name="T5" fmla="*/ 0 h 1"/>
                        <a:gd name="T6" fmla="*/ 3 w 3"/>
                        <a:gd name="T7" fmla="*/ 0 h 1"/>
                        <a:gd name="T8" fmla="*/ 1 w 3"/>
                        <a:gd name="T9" fmla="*/ 0 h 1"/>
                        <a:gd name="T10" fmla="*/ 1 w 3"/>
                        <a:gd name="T11" fmla="*/ 0 h 1"/>
                        <a:gd name="T12" fmla="*/ 1 w 3"/>
                        <a:gd name="T13" fmla="*/ 0 h 1"/>
                        <a:gd name="T14" fmla="*/ 1 w 3"/>
                        <a:gd name="T15" fmla="*/ 0 h 1"/>
                        <a:gd name="T16" fmla="*/ 0 w 3"/>
                        <a:gd name="T17" fmla="*/ 0 h 1"/>
                        <a:gd name="T18" fmla="*/ 0 w 3"/>
                        <a:gd name="T19" fmla="*/ 0 h 1"/>
                        <a:gd name="T20" fmla="*/ 0 w 3"/>
                        <a:gd name="T21" fmla="*/ 1 h 1"/>
                        <a:gd name="T22" fmla="*/ 3 w 3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1"/>
                        <a:gd name="T38" fmla="*/ 3 w 3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1">
                          <a:moveTo>
                            <a:pt x="3" y="1"/>
                          </a:moveTo>
                          <a:lnTo>
                            <a:pt x="3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0" name="Freeform 4360"/>
                    <p:cNvSpPr>
                      <a:spLocks/>
                    </p:cNvSpPr>
                    <p:nvPr/>
                  </p:nvSpPr>
                  <p:spPr bwMode="auto">
                    <a:xfrm>
                      <a:off x="770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1 w 2"/>
                        <a:gd name="T5" fmla="*/ 1 h 4"/>
                        <a:gd name="T6" fmla="*/ 1 w 2"/>
                        <a:gd name="T7" fmla="*/ 0 h 4"/>
                        <a:gd name="T8" fmla="*/ 2 w 2"/>
                        <a:gd name="T9" fmla="*/ 0 h 4"/>
                        <a:gd name="T10" fmla="*/ 1 w 2"/>
                        <a:gd name="T11" fmla="*/ 2 h 4"/>
                        <a:gd name="T12" fmla="*/ 2 w 2"/>
                        <a:gd name="T13" fmla="*/ 4 h 4"/>
                        <a:gd name="T14" fmla="*/ 2 w 2"/>
                        <a:gd name="T15" fmla="*/ 4 h 4"/>
                        <a:gd name="T16" fmla="*/ 1 w 2"/>
                        <a:gd name="T17" fmla="*/ 2 h 4"/>
                        <a:gd name="T18" fmla="*/ 0 w 2"/>
                        <a:gd name="T19" fmla="*/ 4 h 4"/>
                        <a:gd name="T20" fmla="*/ 0 w 2"/>
                        <a:gd name="T21" fmla="*/ 4 h 4"/>
                        <a:gd name="T22" fmla="*/ 1 w 2"/>
                        <a:gd name="T23" fmla="*/ 2 h 4"/>
                        <a:gd name="T24" fmla="*/ 0 w 2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2"/>
                        <a:gd name="T40" fmla="*/ 0 h 4"/>
                        <a:gd name="T41" fmla="*/ 2 w 2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2"/>
                          </a:lnTo>
                          <a:lnTo>
                            <a:pt x="2" y="4"/>
                          </a:lnTo>
                          <a:lnTo>
                            <a:pt x="1" y="2"/>
                          </a:lnTo>
                          <a:lnTo>
                            <a:pt x="0" y="4"/>
                          </a:lnTo>
                          <a:lnTo>
                            <a:pt x="1" y="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1" name="Freeform 4361"/>
                    <p:cNvSpPr>
                      <a:spLocks/>
                    </p:cNvSpPr>
                    <p:nvPr/>
                  </p:nvSpPr>
                  <p:spPr bwMode="auto">
                    <a:xfrm>
                      <a:off x="772" y="3222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0 h 4"/>
                        <a:gd name="T6" fmla="*/ 3 w 3"/>
                        <a:gd name="T7" fmla="*/ 0 h 4"/>
                        <a:gd name="T8" fmla="*/ 3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2" name="Freeform 4362"/>
                    <p:cNvSpPr>
                      <a:spLocks/>
                    </p:cNvSpPr>
                    <p:nvPr/>
                  </p:nvSpPr>
                  <p:spPr bwMode="auto">
                    <a:xfrm>
                      <a:off x="775" y="322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3" name="Rectangle 436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75" y="3222"/>
                      <a:ext cx="1" cy="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4" name="Freeform 4364"/>
                    <p:cNvSpPr>
                      <a:spLocks/>
                    </p:cNvSpPr>
                    <p:nvPr/>
                  </p:nvSpPr>
                  <p:spPr bwMode="auto">
                    <a:xfrm>
                      <a:off x="776" y="3222"/>
                      <a:ext cx="4" cy="4"/>
                    </a:xfrm>
                    <a:custGeom>
                      <a:avLst/>
                      <a:gdLst>
                        <a:gd name="T0" fmla="*/ 2 w 4"/>
                        <a:gd name="T1" fmla="*/ 2 h 4"/>
                        <a:gd name="T2" fmla="*/ 4 w 4"/>
                        <a:gd name="T3" fmla="*/ 2 h 4"/>
                        <a:gd name="T4" fmla="*/ 2 w 4"/>
                        <a:gd name="T5" fmla="*/ 4 h 4"/>
                        <a:gd name="T6" fmla="*/ 2 w 4"/>
                        <a:gd name="T7" fmla="*/ 4 h 4"/>
                        <a:gd name="T8" fmla="*/ 2 w 4"/>
                        <a:gd name="T9" fmla="*/ 4 h 4"/>
                        <a:gd name="T10" fmla="*/ 2 w 4"/>
                        <a:gd name="T11" fmla="*/ 4 h 4"/>
                        <a:gd name="T12" fmla="*/ 2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1 w 4"/>
                        <a:gd name="T29" fmla="*/ 1 h 4"/>
                        <a:gd name="T30" fmla="*/ 1 w 4"/>
                        <a:gd name="T31" fmla="*/ 0 h 4"/>
                        <a:gd name="T32" fmla="*/ 2 w 4"/>
                        <a:gd name="T33" fmla="*/ 1 h 4"/>
                        <a:gd name="T34" fmla="*/ 2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1 w 4"/>
                        <a:gd name="T45" fmla="*/ 4 h 4"/>
                        <a:gd name="T46" fmla="*/ 1 w 4"/>
                        <a:gd name="T47" fmla="*/ 4 h 4"/>
                        <a:gd name="T48" fmla="*/ 1 w 4"/>
                        <a:gd name="T49" fmla="*/ 4 h 4"/>
                        <a:gd name="T50" fmla="*/ 1 w 4"/>
                        <a:gd name="T51" fmla="*/ 4 h 4"/>
                        <a:gd name="T52" fmla="*/ 2 w 4"/>
                        <a:gd name="T53" fmla="*/ 4 h 4"/>
                        <a:gd name="T54" fmla="*/ 2 w 4"/>
                        <a:gd name="T55" fmla="*/ 4 h 4"/>
                        <a:gd name="T56" fmla="*/ 2 w 4"/>
                        <a:gd name="T57" fmla="*/ 4 h 4"/>
                        <a:gd name="T58" fmla="*/ 2 w 4"/>
                        <a:gd name="T59" fmla="*/ 2 h 4"/>
                        <a:gd name="T60" fmla="*/ 2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2" y="2"/>
                          </a:moveTo>
                          <a:lnTo>
                            <a:pt x="4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0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5" name="Freeform 4365"/>
                    <p:cNvSpPr>
                      <a:spLocks/>
                    </p:cNvSpPr>
                    <p:nvPr/>
                  </p:nvSpPr>
                  <p:spPr bwMode="auto">
                    <a:xfrm>
                      <a:off x="776" y="3223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2 w 2"/>
                        <a:gd name="T7" fmla="*/ 0 h 1"/>
                        <a:gd name="T8" fmla="*/ 2 w 2"/>
                        <a:gd name="T9" fmla="*/ 0 h 1"/>
                        <a:gd name="T10" fmla="*/ 2 w 2"/>
                        <a:gd name="T11" fmla="*/ 0 h 1"/>
                        <a:gd name="T12" fmla="*/ 1 w 2"/>
                        <a:gd name="T13" fmla="*/ 0 h 1"/>
                        <a:gd name="T14" fmla="*/ 1 w 2"/>
                        <a:gd name="T15" fmla="*/ 0 h 1"/>
                        <a:gd name="T16" fmla="*/ 1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"/>
                        <a:gd name="T37" fmla="*/ 0 h 1"/>
                        <a:gd name="T38" fmla="*/ 2 w 2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6" name="Rectangle 43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780" y="3222"/>
                      <a:ext cx="1" cy="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7" name="Freeform 4367"/>
                    <p:cNvSpPr>
                      <a:spLocks/>
                    </p:cNvSpPr>
                    <p:nvPr/>
                  </p:nvSpPr>
                  <p:spPr bwMode="auto">
                    <a:xfrm>
                      <a:off x="781" y="3222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1 w 3"/>
                        <a:gd name="T5" fmla="*/ 2 h 4"/>
                        <a:gd name="T6" fmla="*/ 2 w 3"/>
                        <a:gd name="T7" fmla="*/ 0 h 4"/>
                        <a:gd name="T8" fmla="*/ 3 w 3"/>
                        <a:gd name="T9" fmla="*/ 0 h 4"/>
                        <a:gd name="T10" fmla="*/ 1 w 3"/>
                        <a:gd name="T11" fmla="*/ 4 h 4"/>
                        <a:gd name="T12" fmla="*/ 1 w 3"/>
                        <a:gd name="T13" fmla="*/ 4 h 4"/>
                        <a:gd name="T14" fmla="*/ 0 w 3"/>
                        <a:gd name="T15" fmla="*/ 0 h 4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"/>
                        <a:gd name="T25" fmla="*/ 0 h 4"/>
                        <a:gd name="T26" fmla="*/ 3 w 3"/>
                        <a:gd name="T27" fmla="*/ 4 h 4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2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1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8" name="Freeform 4368"/>
                    <p:cNvSpPr>
                      <a:spLocks/>
                    </p:cNvSpPr>
                    <p:nvPr/>
                  </p:nvSpPr>
                  <p:spPr bwMode="auto">
                    <a:xfrm>
                      <a:off x="784" y="3222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4 w 4"/>
                        <a:gd name="T3" fmla="*/ 2 h 4"/>
                        <a:gd name="T4" fmla="*/ 3 w 4"/>
                        <a:gd name="T5" fmla="*/ 4 h 4"/>
                        <a:gd name="T6" fmla="*/ 3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2 w 4"/>
                        <a:gd name="T29" fmla="*/ 1 h 4"/>
                        <a:gd name="T30" fmla="*/ 2 w 4"/>
                        <a:gd name="T31" fmla="*/ 0 h 4"/>
                        <a:gd name="T32" fmla="*/ 3 w 4"/>
                        <a:gd name="T33" fmla="*/ 1 h 4"/>
                        <a:gd name="T34" fmla="*/ 3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2 w 4"/>
                        <a:gd name="T45" fmla="*/ 4 h 4"/>
                        <a:gd name="T46" fmla="*/ 2 w 4"/>
                        <a:gd name="T47" fmla="*/ 4 h 4"/>
                        <a:gd name="T48" fmla="*/ 2 w 4"/>
                        <a:gd name="T49" fmla="*/ 4 h 4"/>
                        <a:gd name="T50" fmla="*/ 2 w 4"/>
                        <a:gd name="T51" fmla="*/ 4 h 4"/>
                        <a:gd name="T52" fmla="*/ 3 w 4"/>
                        <a:gd name="T53" fmla="*/ 4 h 4"/>
                        <a:gd name="T54" fmla="*/ 3 w 4"/>
                        <a:gd name="T55" fmla="*/ 4 h 4"/>
                        <a:gd name="T56" fmla="*/ 3 w 4"/>
                        <a:gd name="T57" fmla="*/ 4 h 4"/>
                        <a:gd name="T58" fmla="*/ 3 w 4"/>
                        <a:gd name="T59" fmla="*/ 2 h 4"/>
                        <a:gd name="T60" fmla="*/ 3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3" y="2"/>
                          </a:move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0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09" name="Freeform 4369"/>
                    <p:cNvSpPr>
                      <a:spLocks/>
                    </p:cNvSpPr>
                    <p:nvPr/>
                  </p:nvSpPr>
                  <p:spPr bwMode="auto">
                    <a:xfrm>
                      <a:off x="784" y="3223"/>
                      <a:ext cx="3" cy="1"/>
                    </a:xfrm>
                    <a:custGeom>
                      <a:avLst/>
                      <a:gdLst>
                        <a:gd name="T0" fmla="*/ 3 w 3"/>
                        <a:gd name="T1" fmla="*/ 1 h 1"/>
                        <a:gd name="T2" fmla="*/ 3 w 3"/>
                        <a:gd name="T3" fmla="*/ 0 h 1"/>
                        <a:gd name="T4" fmla="*/ 3 w 3"/>
                        <a:gd name="T5" fmla="*/ 0 h 1"/>
                        <a:gd name="T6" fmla="*/ 3 w 3"/>
                        <a:gd name="T7" fmla="*/ 0 h 1"/>
                        <a:gd name="T8" fmla="*/ 3 w 3"/>
                        <a:gd name="T9" fmla="*/ 0 h 1"/>
                        <a:gd name="T10" fmla="*/ 3 w 3"/>
                        <a:gd name="T11" fmla="*/ 0 h 1"/>
                        <a:gd name="T12" fmla="*/ 2 w 3"/>
                        <a:gd name="T13" fmla="*/ 0 h 1"/>
                        <a:gd name="T14" fmla="*/ 2 w 3"/>
                        <a:gd name="T15" fmla="*/ 0 h 1"/>
                        <a:gd name="T16" fmla="*/ 2 w 3"/>
                        <a:gd name="T17" fmla="*/ 0 h 1"/>
                        <a:gd name="T18" fmla="*/ 0 w 3"/>
                        <a:gd name="T19" fmla="*/ 0 h 1"/>
                        <a:gd name="T20" fmla="*/ 0 w 3"/>
                        <a:gd name="T21" fmla="*/ 1 h 1"/>
                        <a:gd name="T22" fmla="*/ 3 w 3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1"/>
                        <a:gd name="T38" fmla="*/ 3 w 3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1">
                          <a:moveTo>
                            <a:pt x="3" y="1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0" name="Freeform 4370"/>
                    <p:cNvSpPr>
                      <a:spLocks/>
                    </p:cNvSpPr>
                    <p:nvPr/>
                  </p:nvSpPr>
                  <p:spPr bwMode="auto">
                    <a:xfrm>
                      <a:off x="788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1 h 4"/>
                        <a:gd name="T6" fmla="*/ 1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1 w 2"/>
                        <a:gd name="T19" fmla="*/ 1 h 4"/>
                        <a:gd name="T20" fmla="*/ 1 w 2"/>
                        <a:gd name="T21" fmla="*/ 1 h 4"/>
                        <a:gd name="T22" fmla="*/ 1 w 2"/>
                        <a:gd name="T23" fmla="*/ 1 h 4"/>
                        <a:gd name="T24" fmla="*/ 1 w 2"/>
                        <a:gd name="T25" fmla="*/ 1 h 4"/>
                        <a:gd name="T26" fmla="*/ 1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1 h 4"/>
                        <a:gd name="T32" fmla="*/ 1 w 2"/>
                        <a:gd name="T33" fmla="*/ 2 h 4"/>
                        <a:gd name="T34" fmla="*/ 1 w 2"/>
                        <a:gd name="T35" fmla="*/ 2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0 h 4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2"/>
                        <a:gd name="T64" fmla="*/ 0 h 4"/>
                        <a:gd name="T65" fmla="*/ 2 w 2"/>
                        <a:gd name="T66" fmla="*/ 4 h 4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2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1" name="Freeform 4371"/>
                    <p:cNvSpPr>
                      <a:spLocks/>
                    </p:cNvSpPr>
                    <p:nvPr/>
                  </p:nvSpPr>
                  <p:spPr bwMode="auto">
                    <a:xfrm>
                      <a:off x="790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3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2 w 3"/>
                        <a:gd name="T17" fmla="*/ 4 h 4"/>
                        <a:gd name="T18" fmla="*/ 0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0 w 3"/>
                        <a:gd name="T29" fmla="*/ 1 h 4"/>
                        <a:gd name="T30" fmla="*/ 2 w 3"/>
                        <a:gd name="T31" fmla="*/ 0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0 w 3"/>
                        <a:gd name="T41" fmla="*/ 2 h 4"/>
                        <a:gd name="T42" fmla="*/ 0 w 3"/>
                        <a:gd name="T43" fmla="*/ 2 h 4"/>
                        <a:gd name="T44" fmla="*/ 0 w 3"/>
                        <a:gd name="T45" fmla="*/ 4 h 4"/>
                        <a:gd name="T46" fmla="*/ 2 w 3"/>
                        <a:gd name="T47" fmla="*/ 4 h 4"/>
                        <a:gd name="T48" fmla="*/ 2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3 w 3"/>
                        <a:gd name="T55" fmla="*/ 4 h 4"/>
                        <a:gd name="T56" fmla="*/ 3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2" name="Freeform 4372"/>
                    <p:cNvSpPr>
                      <a:spLocks/>
                    </p:cNvSpPr>
                    <p:nvPr/>
                  </p:nvSpPr>
                  <p:spPr bwMode="auto">
                    <a:xfrm>
                      <a:off x="790" y="3223"/>
                      <a:ext cx="3" cy="1"/>
                    </a:xfrm>
                    <a:custGeom>
                      <a:avLst/>
                      <a:gdLst>
                        <a:gd name="T0" fmla="*/ 3 w 3"/>
                        <a:gd name="T1" fmla="*/ 1 h 1"/>
                        <a:gd name="T2" fmla="*/ 3 w 3"/>
                        <a:gd name="T3" fmla="*/ 0 h 1"/>
                        <a:gd name="T4" fmla="*/ 3 w 3"/>
                        <a:gd name="T5" fmla="*/ 0 h 1"/>
                        <a:gd name="T6" fmla="*/ 3 w 3"/>
                        <a:gd name="T7" fmla="*/ 0 h 1"/>
                        <a:gd name="T8" fmla="*/ 3 w 3"/>
                        <a:gd name="T9" fmla="*/ 0 h 1"/>
                        <a:gd name="T10" fmla="*/ 2 w 3"/>
                        <a:gd name="T11" fmla="*/ 0 h 1"/>
                        <a:gd name="T12" fmla="*/ 2 w 3"/>
                        <a:gd name="T13" fmla="*/ 0 h 1"/>
                        <a:gd name="T14" fmla="*/ 2 w 3"/>
                        <a:gd name="T15" fmla="*/ 0 h 1"/>
                        <a:gd name="T16" fmla="*/ 0 w 3"/>
                        <a:gd name="T17" fmla="*/ 0 h 1"/>
                        <a:gd name="T18" fmla="*/ 0 w 3"/>
                        <a:gd name="T19" fmla="*/ 0 h 1"/>
                        <a:gd name="T20" fmla="*/ 0 w 3"/>
                        <a:gd name="T21" fmla="*/ 1 h 1"/>
                        <a:gd name="T22" fmla="*/ 3 w 3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1"/>
                        <a:gd name="T38" fmla="*/ 3 w 3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1">
                          <a:moveTo>
                            <a:pt x="3" y="1"/>
                          </a:moveTo>
                          <a:lnTo>
                            <a:pt x="3" y="0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3" name="Freeform 4373"/>
                    <p:cNvSpPr>
                      <a:spLocks/>
                    </p:cNvSpPr>
                    <p:nvPr/>
                  </p:nvSpPr>
                  <p:spPr bwMode="auto">
                    <a:xfrm>
                      <a:off x="794" y="3222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4 h 4"/>
                        <a:gd name="T4" fmla="*/ 3 w 4"/>
                        <a:gd name="T5" fmla="*/ 4 h 4"/>
                        <a:gd name="T6" fmla="*/ 3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4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1 w 4"/>
                        <a:gd name="T29" fmla="*/ 1 h 4"/>
                        <a:gd name="T30" fmla="*/ 1 w 4"/>
                        <a:gd name="T31" fmla="*/ 0 h 4"/>
                        <a:gd name="T32" fmla="*/ 3 w 4"/>
                        <a:gd name="T33" fmla="*/ 0 h 4"/>
                        <a:gd name="T34" fmla="*/ 3 w 4"/>
                        <a:gd name="T35" fmla="*/ 1 h 4"/>
                        <a:gd name="T36" fmla="*/ 3 w 4"/>
                        <a:gd name="T37" fmla="*/ 1 h 4"/>
                        <a:gd name="T38" fmla="*/ 3 w 4"/>
                        <a:gd name="T39" fmla="*/ 1 h 4"/>
                        <a:gd name="T40" fmla="*/ 3 w 4"/>
                        <a:gd name="T41" fmla="*/ 0 h 4"/>
                        <a:gd name="T42" fmla="*/ 4 w 4"/>
                        <a:gd name="T43" fmla="*/ 0 h 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4"/>
                        <a:gd name="T67" fmla="*/ 0 h 4"/>
                        <a:gd name="T68" fmla="*/ 4 w 4"/>
                        <a:gd name="T69" fmla="*/ 4 h 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4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4" name="Freeform 4374"/>
                    <p:cNvSpPr>
                      <a:spLocks/>
                    </p:cNvSpPr>
                    <p:nvPr/>
                  </p:nvSpPr>
                  <p:spPr bwMode="auto">
                    <a:xfrm>
                      <a:off x="794" y="3223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1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0 w 3"/>
                        <a:gd name="T9" fmla="*/ 0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0 w 3"/>
                        <a:gd name="T15" fmla="*/ 1 h 3"/>
                        <a:gd name="T16" fmla="*/ 0 w 3"/>
                        <a:gd name="T17" fmla="*/ 1 h 3"/>
                        <a:gd name="T18" fmla="*/ 1 w 3"/>
                        <a:gd name="T19" fmla="*/ 3 h 3"/>
                        <a:gd name="T20" fmla="*/ 1 w 3"/>
                        <a:gd name="T21" fmla="*/ 3 h 3"/>
                        <a:gd name="T22" fmla="*/ 1 w 3"/>
                        <a:gd name="T23" fmla="*/ 3 h 3"/>
                        <a:gd name="T24" fmla="*/ 1 w 3"/>
                        <a:gd name="T25" fmla="*/ 3 h 3"/>
                        <a:gd name="T26" fmla="*/ 3 w 3"/>
                        <a:gd name="T27" fmla="*/ 3 h 3"/>
                        <a:gd name="T28" fmla="*/ 3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1 h 3"/>
                        <a:gd name="T34" fmla="*/ 3 w 3"/>
                        <a:gd name="T35" fmla="*/ 1 h 3"/>
                        <a:gd name="T36" fmla="*/ 3 w 3"/>
                        <a:gd name="T37" fmla="*/ 1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1 w 3"/>
                        <a:gd name="T45" fmla="*/ 0 h 3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3"/>
                        <a:gd name="T70" fmla="*/ 0 h 3"/>
                        <a:gd name="T71" fmla="*/ 3 w 3"/>
                        <a:gd name="T72" fmla="*/ 3 h 3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3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5" name="Freeform 4375"/>
                    <p:cNvSpPr>
                      <a:spLocks/>
                    </p:cNvSpPr>
                    <p:nvPr/>
                  </p:nvSpPr>
                  <p:spPr bwMode="auto">
                    <a:xfrm>
                      <a:off x="798" y="3222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2 h 4"/>
                        <a:gd name="T2" fmla="*/ 3 w 3"/>
                        <a:gd name="T3" fmla="*/ 2 h 4"/>
                        <a:gd name="T4" fmla="*/ 3 w 3"/>
                        <a:gd name="T5" fmla="*/ 4 h 4"/>
                        <a:gd name="T6" fmla="*/ 3 w 3"/>
                        <a:gd name="T7" fmla="*/ 4 h 4"/>
                        <a:gd name="T8" fmla="*/ 3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4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1 w 3"/>
                        <a:gd name="T27" fmla="*/ 1 h 4"/>
                        <a:gd name="T28" fmla="*/ 1 w 3"/>
                        <a:gd name="T29" fmla="*/ 1 h 4"/>
                        <a:gd name="T30" fmla="*/ 2 w 3"/>
                        <a:gd name="T31" fmla="*/ 0 h 4"/>
                        <a:gd name="T32" fmla="*/ 2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3 w 3"/>
                        <a:gd name="T39" fmla="*/ 2 h 4"/>
                        <a:gd name="T40" fmla="*/ 1 w 3"/>
                        <a:gd name="T41" fmla="*/ 2 h 4"/>
                        <a:gd name="T42" fmla="*/ 1 w 3"/>
                        <a:gd name="T43" fmla="*/ 2 h 4"/>
                        <a:gd name="T44" fmla="*/ 1 w 3"/>
                        <a:gd name="T45" fmla="*/ 4 h 4"/>
                        <a:gd name="T46" fmla="*/ 1 w 3"/>
                        <a:gd name="T47" fmla="*/ 4 h 4"/>
                        <a:gd name="T48" fmla="*/ 2 w 3"/>
                        <a:gd name="T49" fmla="*/ 4 h 4"/>
                        <a:gd name="T50" fmla="*/ 2 w 3"/>
                        <a:gd name="T51" fmla="*/ 4 h 4"/>
                        <a:gd name="T52" fmla="*/ 2 w 3"/>
                        <a:gd name="T53" fmla="*/ 4 h 4"/>
                        <a:gd name="T54" fmla="*/ 2 w 3"/>
                        <a:gd name="T55" fmla="*/ 4 h 4"/>
                        <a:gd name="T56" fmla="*/ 2 w 3"/>
                        <a:gd name="T57" fmla="*/ 4 h 4"/>
                        <a:gd name="T58" fmla="*/ 3 w 3"/>
                        <a:gd name="T59" fmla="*/ 2 h 4"/>
                        <a:gd name="T60" fmla="*/ 3 w 3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3" y="2"/>
                          </a:move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3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6" name="Freeform 4376"/>
                    <p:cNvSpPr>
                      <a:spLocks/>
                    </p:cNvSpPr>
                    <p:nvPr/>
                  </p:nvSpPr>
                  <p:spPr bwMode="auto">
                    <a:xfrm>
                      <a:off x="799" y="3223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0 h 1"/>
                        <a:gd name="T4" fmla="*/ 2 w 2"/>
                        <a:gd name="T5" fmla="*/ 0 h 1"/>
                        <a:gd name="T6" fmla="*/ 1 w 2"/>
                        <a:gd name="T7" fmla="*/ 0 h 1"/>
                        <a:gd name="T8" fmla="*/ 1 w 2"/>
                        <a:gd name="T9" fmla="*/ 0 h 1"/>
                        <a:gd name="T10" fmla="*/ 1 w 2"/>
                        <a:gd name="T11" fmla="*/ 0 h 1"/>
                        <a:gd name="T12" fmla="*/ 1 w 2"/>
                        <a:gd name="T13" fmla="*/ 0 h 1"/>
                        <a:gd name="T14" fmla="*/ 0 w 2"/>
                        <a:gd name="T15" fmla="*/ 0 h 1"/>
                        <a:gd name="T16" fmla="*/ 0 w 2"/>
                        <a:gd name="T17" fmla="*/ 0 h 1"/>
                        <a:gd name="T18" fmla="*/ 0 w 2"/>
                        <a:gd name="T19" fmla="*/ 0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"/>
                        <a:gd name="T37" fmla="*/ 0 h 1"/>
                        <a:gd name="T38" fmla="*/ 2 w 2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7" name="Rectangle 43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03" y="3222"/>
                      <a:ext cx="1" cy="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8" name="Freeform 4378"/>
                    <p:cNvSpPr>
                      <a:spLocks/>
                    </p:cNvSpPr>
                    <p:nvPr/>
                  </p:nvSpPr>
                  <p:spPr bwMode="auto">
                    <a:xfrm>
                      <a:off x="804" y="3221"/>
                      <a:ext cx="1" cy="1"/>
                    </a:xfrm>
                    <a:custGeom>
                      <a:avLst/>
                      <a:gdLst>
                        <a:gd name="T0" fmla="*/ 0 w 1"/>
                        <a:gd name="T1" fmla="*/ 0 h 1"/>
                        <a:gd name="T2" fmla="*/ 0 w 1"/>
                        <a:gd name="T3" fmla="*/ 0 h 1"/>
                        <a:gd name="T4" fmla="*/ 0 w 1"/>
                        <a:gd name="T5" fmla="*/ 1 h 1"/>
                        <a:gd name="T6" fmla="*/ 0 w 1"/>
                        <a:gd name="T7" fmla="*/ 1 h 1"/>
                        <a:gd name="T8" fmla="*/ 0 w 1"/>
                        <a:gd name="T9" fmla="*/ 1 h 1"/>
                        <a:gd name="T10" fmla="*/ 0 w 1"/>
                        <a:gd name="T11" fmla="*/ 1 h 1"/>
                        <a:gd name="T12" fmla="*/ 0 w 1"/>
                        <a:gd name="T13" fmla="*/ 1 h 1"/>
                        <a:gd name="T14" fmla="*/ 0 w 1"/>
                        <a:gd name="T15" fmla="*/ 1 h 1"/>
                        <a:gd name="T16" fmla="*/ 0 w 1"/>
                        <a:gd name="T17" fmla="*/ 1 h 1"/>
                        <a:gd name="T18" fmla="*/ 0 w 1"/>
                        <a:gd name="T19" fmla="*/ 1 h 1"/>
                        <a:gd name="T20" fmla="*/ 0 w 1"/>
                        <a:gd name="T21" fmla="*/ 1 h 1"/>
                        <a:gd name="T22" fmla="*/ 0 w 1"/>
                        <a:gd name="T23" fmla="*/ 1 h 1"/>
                        <a:gd name="T24" fmla="*/ 0 w 1"/>
                        <a:gd name="T25" fmla="*/ 1 h 1"/>
                        <a:gd name="T26" fmla="*/ 0 w 1"/>
                        <a:gd name="T27" fmla="*/ 1 h 1"/>
                        <a:gd name="T28" fmla="*/ 0 w 1"/>
                        <a:gd name="T29" fmla="*/ 1 h 1"/>
                        <a:gd name="T30" fmla="*/ 0 w 1"/>
                        <a:gd name="T31" fmla="*/ 0 h 1"/>
                        <a:gd name="T32" fmla="*/ 0 w 1"/>
                        <a:gd name="T33" fmla="*/ 0 h 1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1"/>
                        <a:gd name="T52" fmla="*/ 0 h 1"/>
                        <a:gd name="T53" fmla="*/ 1 w 1"/>
                        <a:gd name="T54" fmla="*/ 1 h 1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1" h="1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19" name="Rectangle 437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04" y="3222"/>
                      <a:ext cx="1" cy="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0" name="Freeform 4380"/>
                    <p:cNvSpPr>
                      <a:spLocks/>
                    </p:cNvSpPr>
                    <p:nvPr/>
                  </p:nvSpPr>
                  <p:spPr bwMode="auto">
                    <a:xfrm>
                      <a:off x="805" y="3222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1 w 2"/>
                        <a:gd name="T9" fmla="*/ 1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4 h 4"/>
                        <a:gd name="T28" fmla="*/ 2 w 2"/>
                        <a:gd name="T29" fmla="*/ 4 h 4"/>
                        <a:gd name="T30" fmla="*/ 2 w 2"/>
                        <a:gd name="T31" fmla="*/ 2 h 4"/>
                        <a:gd name="T32" fmla="*/ 2 w 2"/>
                        <a:gd name="T33" fmla="*/ 1 h 4"/>
                        <a:gd name="T34" fmla="*/ 2 w 2"/>
                        <a:gd name="T35" fmla="*/ 1 h 4"/>
                        <a:gd name="T36" fmla="*/ 2 w 2"/>
                        <a:gd name="T37" fmla="*/ 1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w 2"/>
                        <a:gd name="T51" fmla="*/ 1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1" name="Freeform 4381"/>
                    <p:cNvSpPr>
                      <a:spLocks/>
                    </p:cNvSpPr>
                    <p:nvPr/>
                  </p:nvSpPr>
                  <p:spPr bwMode="auto">
                    <a:xfrm>
                      <a:off x="809" y="3222"/>
                      <a:ext cx="2" cy="5"/>
                    </a:xfrm>
                    <a:custGeom>
                      <a:avLst/>
                      <a:gdLst>
                        <a:gd name="T0" fmla="*/ 2 w 2"/>
                        <a:gd name="T1" fmla="*/ 0 h 5"/>
                        <a:gd name="T2" fmla="*/ 2 w 2"/>
                        <a:gd name="T3" fmla="*/ 0 h 5"/>
                        <a:gd name="T4" fmla="*/ 2 w 2"/>
                        <a:gd name="T5" fmla="*/ 4 h 5"/>
                        <a:gd name="T6" fmla="*/ 2 w 2"/>
                        <a:gd name="T7" fmla="*/ 4 h 5"/>
                        <a:gd name="T8" fmla="*/ 2 w 2"/>
                        <a:gd name="T9" fmla="*/ 4 h 5"/>
                        <a:gd name="T10" fmla="*/ 2 w 2"/>
                        <a:gd name="T11" fmla="*/ 5 h 5"/>
                        <a:gd name="T12" fmla="*/ 2 w 2"/>
                        <a:gd name="T13" fmla="*/ 5 h 5"/>
                        <a:gd name="T14" fmla="*/ 2 w 2"/>
                        <a:gd name="T15" fmla="*/ 5 h 5"/>
                        <a:gd name="T16" fmla="*/ 1 w 2"/>
                        <a:gd name="T17" fmla="*/ 5 h 5"/>
                        <a:gd name="T18" fmla="*/ 1 w 2"/>
                        <a:gd name="T19" fmla="*/ 5 h 5"/>
                        <a:gd name="T20" fmla="*/ 0 w 2"/>
                        <a:gd name="T21" fmla="*/ 5 h 5"/>
                        <a:gd name="T22" fmla="*/ 0 w 2"/>
                        <a:gd name="T23" fmla="*/ 5 h 5"/>
                        <a:gd name="T24" fmla="*/ 0 w 2"/>
                        <a:gd name="T25" fmla="*/ 5 h 5"/>
                        <a:gd name="T26" fmla="*/ 0 w 2"/>
                        <a:gd name="T27" fmla="*/ 5 h 5"/>
                        <a:gd name="T28" fmla="*/ 0 w 2"/>
                        <a:gd name="T29" fmla="*/ 4 h 5"/>
                        <a:gd name="T30" fmla="*/ 0 w 2"/>
                        <a:gd name="T31" fmla="*/ 4 h 5"/>
                        <a:gd name="T32" fmla="*/ 0 w 2"/>
                        <a:gd name="T33" fmla="*/ 4 h 5"/>
                        <a:gd name="T34" fmla="*/ 0 w 2"/>
                        <a:gd name="T35" fmla="*/ 5 h 5"/>
                        <a:gd name="T36" fmla="*/ 1 w 2"/>
                        <a:gd name="T37" fmla="*/ 5 h 5"/>
                        <a:gd name="T38" fmla="*/ 1 w 2"/>
                        <a:gd name="T39" fmla="*/ 5 h 5"/>
                        <a:gd name="T40" fmla="*/ 1 w 2"/>
                        <a:gd name="T41" fmla="*/ 5 h 5"/>
                        <a:gd name="T42" fmla="*/ 2 w 2"/>
                        <a:gd name="T43" fmla="*/ 5 h 5"/>
                        <a:gd name="T44" fmla="*/ 2 w 2"/>
                        <a:gd name="T45" fmla="*/ 4 h 5"/>
                        <a:gd name="T46" fmla="*/ 2 w 2"/>
                        <a:gd name="T47" fmla="*/ 4 h 5"/>
                        <a:gd name="T48" fmla="*/ 2 w 2"/>
                        <a:gd name="T49" fmla="*/ 4 h 5"/>
                        <a:gd name="T50" fmla="*/ 2 w 2"/>
                        <a:gd name="T51" fmla="*/ 4 h 5"/>
                        <a:gd name="T52" fmla="*/ 2 w 2"/>
                        <a:gd name="T53" fmla="*/ 4 h 5"/>
                        <a:gd name="T54" fmla="*/ 2 w 2"/>
                        <a:gd name="T55" fmla="*/ 4 h 5"/>
                        <a:gd name="T56" fmla="*/ 2 w 2"/>
                        <a:gd name="T57" fmla="*/ 4 h 5"/>
                        <a:gd name="T58" fmla="*/ 1 w 2"/>
                        <a:gd name="T59" fmla="*/ 4 h 5"/>
                        <a:gd name="T60" fmla="*/ 1 w 2"/>
                        <a:gd name="T61" fmla="*/ 4 h 5"/>
                        <a:gd name="T62" fmla="*/ 1 w 2"/>
                        <a:gd name="T63" fmla="*/ 4 h 5"/>
                        <a:gd name="T64" fmla="*/ 0 w 2"/>
                        <a:gd name="T65" fmla="*/ 4 h 5"/>
                        <a:gd name="T66" fmla="*/ 0 w 2"/>
                        <a:gd name="T67" fmla="*/ 4 h 5"/>
                        <a:gd name="T68" fmla="*/ 0 w 2"/>
                        <a:gd name="T69" fmla="*/ 2 h 5"/>
                        <a:gd name="T70" fmla="*/ 0 w 2"/>
                        <a:gd name="T71" fmla="*/ 2 h 5"/>
                        <a:gd name="T72" fmla="*/ 0 w 2"/>
                        <a:gd name="T73" fmla="*/ 2 h 5"/>
                        <a:gd name="T74" fmla="*/ 0 w 2"/>
                        <a:gd name="T75" fmla="*/ 1 h 5"/>
                        <a:gd name="T76" fmla="*/ 0 w 2"/>
                        <a:gd name="T77" fmla="*/ 1 h 5"/>
                        <a:gd name="T78" fmla="*/ 0 w 2"/>
                        <a:gd name="T79" fmla="*/ 1 h 5"/>
                        <a:gd name="T80" fmla="*/ 0 w 2"/>
                        <a:gd name="T81" fmla="*/ 1 h 5"/>
                        <a:gd name="T82" fmla="*/ 1 w 2"/>
                        <a:gd name="T83" fmla="*/ 0 h 5"/>
                        <a:gd name="T84" fmla="*/ 1 w 2"/>
                        <a:gd name="T85" fmla="*/ 0 h 5"/>
                        <a:gd name="T86" fmla="*/ 1 w 2"/>
                        <a:gd name="T87" fmla="*/ 0 h 5"/>
                        <a:gd name="T88" fmla="*/ 2 w 2"/>
                        <a:gd name="T89" fmla="*/ 1 h 5"/>
                        <a:gd name="T90" fmla="*/ 2 w 2"/>
                        <a:gd name="T91" fmla="*/ 1 h 5"/>
                        <a:gd name="T92" fmla="*/ 2 w 2"/>
                        <a:gd name="T93" fmla="*/ 1 h 5"/>
                        <a:gd name="T94" fmla="*/ 2 w 2"/>
                        <a:gd name="T95" fmla="*/ 0 h 5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w 2"/>
                        <a:gd name="T145" fmla="*/ 0 h 5"/>
                        <a:gd name="T146" fmla="*/ 2 w 2"/>
                        <a:gd name="T147" fmla="*/ 5 h 5"/>
                      </a:gdLst>
                      <a:ahLst/>
                      <a:cxnLst>
                        <a:cxn ang="T96">
                          <a:pos x="T0" y="T1"/>
                        </a:cxn>
                        <a:cxn ang="T97">
                          <a:pos x="T2" y="T3"/>
                        </a:cxn>
                        <a:cxn ang="T98">
                          <a:pos x="T4" y="T5"/>
                        </a:cxn>
                        <a:cxn ang="T99">
                          <a:pos x="T6" y="T7"/>
                        </a:cxn>
                        <a:cxn ang="T100">
                          <a:pos x="T8" y="T9"/>
                        </a:cxn>
                        <a:cxn ang="T101">
                          <a:pos x="T10" y="T11"/>
                        </a:cxn>
                        <a:cxn ang="T102">
                          <a:pos x="T12" y="T13"/>
                        </a:cxn>
                        <a:cxn ang="T103">
                          <a:pos x="T14" y="T15"/>
                        </a:cxn>
                        <a:cxn ang="T104">
                          <a:pos x="T16" y="T17"/>
                        </a:cxn>
                        <a:cxn ang="T105">
                          <a:pos x="T18" y="T19"/>
                        </a:cxn>
                        <a:cxn ang="T106">
                          <a:pos x="T20" y="T21"/>
                        </a:cxn>
                        <a:cxn ang="T107">
                          <a:pos x="T22" y="T23"/>
                        </a:cxn>
                        <a:cxn ang="T108">
                          <a:pos x="T24" y="T25"/>
                        </a:cxn>
                        <a:cxn ang="T109">
                          <a:pos x="T26" y="T27"/>
                        </a:cxn>
                        <a:cxn ang="T110">
                          <a:pos x="T28" y="T29"/>
                        </a:cxn>
                        <a:cxn ang="T111">
                          <a:pos x="T30" y="T31"/>
                        </a:cxn>
                        <a:cxn ang="T112">
                          <a:pos x="T32" y="T33"/>
                        </a:cxn>
                        <a:cxn ang="T113">
                          <a:pos x="T34" y="T35"/>
                        </a:cxn>
                        <a:cxn ang="T114">
                          <a:pos x="T36" y="T37"/>
                        </a:cxn>
                        <a:cxn ang="T115">
                          <a:pos x="T38" y="T39"/>
                        </a:cxn>
                        <a:cxn ang="T116">
                          <a:pos x="T40" y="T41"/>
                        </a:cxn>
                        <a:cxn ang="T117">
                          <a:pos x="T42" y="T43"/>
                        </a:cxn>
                        <a:cxn ang="T118">
                          <a:pos x="T44" y="T45"/>
                        </a:cxn>
                        <a:cxn ang="T119">
                          <a:pos x="T46" y="T47"/>
                        </a:cxn>
                        <a:cxn ang="T120">
                          <a:pos x="T48" y="T49"/>
                        </a:cxn>
                        <a:cxn ang="T121">
                          <a:pos x="T50" y="T51"/>
                        </a:cxn>
                        <a:cxn ang="T122">
                          <a:pos x="T52" y="T53"/>
                        </a:cxn>
                        <a:cxn ang="T123">
                          <a:pos x="T54" y="T55"/>
                        </a:cxn>
                        <a:cxn ang="T124">
                          <a:pos x="T56" y="T57"/>
                        </a:cxn>
                        <a:cxn ang="T125">
                          <a:pos x="T58" y="T59"/>
                        </a:cxn>
                        <a:cxn ang="T126">
                          <a:pos x="T60" y="T61"/>
                        </a:cxn>
                        <a:cxn ang="T127">
                          <a:pos x="T62" y="T63"/>
                        </a:cxn>
                        <a:cxn ang="T128">
                          <a:pos x="T64" y="T65"/>
                        </a:cxn>
                        <a:cxn ang="T129">
                          <a:pos x="T66" y="T67"/>
                        </a:cxn>
                        <a:cxn ang="T130">
                          <a:pos x="T68" y="T69"/>
                        </a:cxn>
                        <a:cxn ang="T131">
                          <a:pos x="T70" y="T71"/>
                        </a:cxn>
                        <a:cxn ang="T132">
                          <a:pos x="T72" y="T73"/>
                        </a:cxn>
                        <a:cxn ang="T133">
                          <a:pos x="T74" y="T75"/>
                        </a:cxn>
                        <a:cxn ang="T134">
                          <a:pos x="T76" y="T77"/>
                        </a:cxn>
                        <a:cxn ang="T135">
                          <a:pos x="T78" y="T79"/>
                        </a:cxn>
                        <a:cxn ang="T136">
                          <a:pos x="T80" y="T81"/>
                        </a:cxn>
                        <a:cxn ang="T137">
                          <a:pos x="T82" y="T83"/>
                        </a:cxn>
                        <a:cxn ang="T138">
                          <a:pos x="T84" y="T85"/>
                        </a:cxn>
                        <a:cxn ang="T139">
                          <a:pos x="T86" y="T87"/>
                        </a:cxn>
                        <a:cxn ang="T140">
                          <a:pos x="T88" y="T89"/>
                        </a:cxn>
                        <a:cxn ang="T141">
                          <a:pos x="T90" y="T91"/>
                        </a:cxn>
                        <a:cxn ang="T142">
                          <a:pos x="T92" y="T93"/>
                        </a:cxn>
                        <a:cxn ang="T143">
                          <a:pos x="T94" y="T95"/>
                        </a:cxn>
                      </a:cxnLst>
                      <a:rect l="T144" t="T145" r="T146" b="T147"/>
                      <a:pathLst>
                        <a:path w="2" h="5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2" y="4"/>
                          </a:lnTo>
                          <a:lnTo>
                            <a:pt x="2" y="5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4"/>
                          </a:lnTo>
                          <a:lnTo>
                            <a:pt x="0" y="5"/>
                          </a:lnTo>
                          <a:lnTo>
                            <a:pt x="1" y="5"/>
                          </a:lnTo>
                          <a:lnTo>
                            <a:pt x="2" y="5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2" name="Freeform 4382"/>
                    <p:cNvSpPr>
                      <a:spLocks/>
                    </p:cNvSpPr>
                    <p:nvPr/>
                  </p:nvSpPr>
                  <p:spPr bwMode="auto">
                    <a:xfrm>
                      <a:off x="809" y="3223"/>
                      <a:ext cx="2" cy="3"/>
                    </a:xfrm>
                    <a:custGeom>
                      <a:avLst/>
                      <a:gdLst>
                        <a:gd name="T0" fmla="*/ 1 w 2"/>
                        <a:gd name="T1" fmla="*/ 0 h 3"/>
                        <a:gd name="T2" fmla="*/ 1 w 2"/>
                        <a:gd name="T3" fmla="*/ 0 h 3"/>
                        <a:gd name="T4" fmla="*/ 1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0 w 2"/>
                        <a:gd name="T11" fmla="*/ 0 h 3"/>
                        <a:gd name="T12" fmla="*/ 0 w 2"/>
                        <a:gd name="T13" fmla="*/ 1 h 3"/>
                        <a:gd name="T14" fmla="*/ 0 w 2"/>
                        <a:gd name="T15" fmla="*/ 1 h 3"/>
                        <a:gd name="T16" fmla="*/ 0 w 2"/>
                        <a:gd name="T17" fmla="*/ 1 h 3"/>
                        <a:gd name="T18" fmla="*/ 1 w 2"/>
                        <a:gd name="T19" fmla="*/ 3 h 3"/>
                        <a:gd name="T20" fmla="*/ 1 w 2"/>
                        <a:gd name="T21" fmla="*/ 3 h 3"/>
                        <a:gd name="T22" fmla="*/ 2 w 2"/>
                        <a:gd name="T23" fmla="*/ 3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0 h 3"/>
                        <a:gd name="T32" fmla="*/ 2 w 2"/>
                        <a:gd name="T33" fmla="*/ 0 h 3"/>
                        <a:gd name="T34" fmla="*/ 2 w 2"/>
                        <a:gd name="T35" fmla="*/ 0 h 3"/>
                        <a:gd name="T36" fmla="*/ 2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2"/>
                        <a:gd name="T64" fmla="*/ 0 h 3"/>
                        <a:gd name="T65" fmla="*/ 2 w 2"/>
                        <a:gd name="T66" fmla="*/ 3 h 3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2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3" name="Freeform 4383"/>
                    <p:cNvSpPr>
                      <a:spLocks/>
                    </p:cNvSpPr>
                    <p:nvPr/>
                  </p:nvSpPr>
                  <p:spPr bwMode="auto">
                    <a:xfrm>
                      <a:off x="1263" y="320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2 h 4"/>
                        <a:gd name="T18" fmla="*/ 1 w 2"/>
                        <a:gd name="T19" fmla="*/ 2 h 4"/>
                        <a:gd name="T20" fmla="*/ 1 w 2"/>
                        <a:gd name="T21" fmla="*/ 2 h 4"/>
                        <a:gd name="T22" fmla="*/ 1 w 2"/>
                        <a:gd name="T23" fmla="*/ 2 h 4"/>
                        <a:gd name="T24" fmla="*/ 1 w 2"/>
                        <a:gd name="T25" fmla="*/ 2 h 4"/>
                        <a:gd name="T26" fmla="*/ 1 w 2"/>
                        <a:gd name="T27" fmla="*/ 1 h 4"/>
                        <a:gd name="T28" fmla="*/ 0 w 2"/>
                        <a:gd name="T29" fmla="*/ 1 h 4"/>
                        <a:gd name="T30" fmla="*/ 0 w 2"/>
                        <a:gd name="T31" fmla="*/ 1 h 4"/>
                        <a:gd name="T32" fmla="*/ 0 w 2"/>
                        <a:gd name="T33" fmla="*/ 1 h 4"/>
                        <a:gd name="T34" fmla="*/ 0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1 w 2"/>
                        <a:gd name="T45" fmla="*/ 0 h 4"/>
                        <a:gd name="T46" fmla="*/ 1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2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0 h 4"/>
                        <a:gd name="T60" fmla="*/ 1 w 2"/>
                        <a:gd name="T61" fmla="*/ 0 h 4"/>
                        <a:gd name="T62" fmla="*/ 1 w 2"/>
                        <a:gd name="T63" fmla="*/ 0 h 4"/>
                        <a:gd name="T64" fmla="*/ 1 w 2"/>
                        <a:gd name="T65" fmla="*/ 0 h 4"/>
                        <a:gd name="T66" fmla="*/ 1 w 2"/>
                        <a:gd name="T67" fmla="*/ 0 h 4"/>
                        <a:gd name="T68" fmla="*/ 0 w 2"/>
                        <a:gd name="T69" fmla="*/ 0 h 4"/>
                        <a:gd name="T70" fmla="*/ 0 w 2"/>
                        <a:gd name="T71" fmla="*/ 0 h 4"/>
                        <a:gd name="T72" fmla="*/ 0 w 2"/>
                        <a:gd name="T73" fmla="*/ 0 h 4"/>
                        <a:gd name="T74" fmla="*/ 0 w 2"/>
                        <a:gd name="T75" fmla="*/ 1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2 h 4"/>
                        <a:gd name="T88" fmla="*/ 2 w 2"/>
                        <a:gd name="T89" fmla="*/ 2 h 4"/>
                        <a:gd name="T90" fmla="*/ 2 w 2"/>
                        <a:gd name="T91" fmla="*/ 2 h 4"/>
                        <a:gd name="T92" fmla="*/ 2 w 2"/>
                        <a:gd name="T93" fmla="*/ 2 h 4"/>
                        <a:gd name="T94" fmla="*/ 2 w 2"/>
                        <a:gd name="T95" fmla="*/ 4 h 4"/>
                        <a:gd name="T96" fmla="*/ 1 w 2"/>
                        <a:gd name="T97" fmla="*/ 4 h 4"/>
                        <a:gd name="T98" fmla="*/ 1 w 2"/>
                        <a:gd name="T99" fmla="*/ 4 h 4"/>
                        <a:gd name="T100" fmla="*/ 1 w 2"/>
                        <a:gd name="T101" fmla="*/ 4 h 4"/>
                        <a:gd name="T102" fmla="*/ 0 w 2"/>
                        <a:gd name="T103" fmla="*/ 4 h 4"/>
                        <a:gd name="T104" fmla="*/ 0 w 2"/>
                        <a:gd name="T105" fmla="*/ 4 h 4"/>
                        <a:gd name="T106" fmla="*/ 0 w 2"/>
                        <a:gd name="T107" fmla="*/ 4 h 4"/>
                        <a:gd name="T108" fmla="*/ 0 w 2"/>
                        <a:gd name="T109" fmla="*/ 4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4"/>
                        <a:gd name="T167" fmla="*/ 2 w 2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4" name="Freeform 4384"/>
                    <p:cNvSpPr>
                      <a:spLocks/>
                    </p:cNvSpPr>
                    <p:nvPr/>
                  </p:nvSpPr>
                  <p:spPr bwMode="auto">
                    <a:xfrm>
                      <a:off x="1265" y="3205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1 h 4"/>
                        <a:gd name="T6" fmla="*/ 3 w 3"/>
                        <a:gd name="T7" fmla="*/ 1 h 4"/>
                        <a:gd name="T8" fmla="*/ 3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1 w 3"/>
                        <a:gd name="T23" fmla="*/ 1 h 4"/>
                        <a:gd name="T24" fmla="*/ 1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5" name="Freeform 4385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68" y="320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1 h 3"/>
                        <a:gd name="T22" fmla="*/ 0 w 3"/>
                        <a:gd name="T23" fmla="*/ 1 h 3"/>
                        <a:gd name="T24" fmla="*/ 0 w 3"/>
                        <a:gd name="T25" fmla="*/ 0 h 3"/>
                        <a:gd name="T26" fmla="*/ 0 w 3"/>
                        <a:gd name="T27" fmla="*/ 0 h 3"/>
                        <a:gd name="T28" fmla="*/ 1 w 3"/>
                        <a:gd name="T29" fmla="*/ 0 h 3"/>
                        <a:gd name="T30" fmla="*/ 1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1 w 3"/>
                        <a:gd name="T49" fmla="*/ 0 h 3"/>
                        <a:gd name="T50" fmla="*/ 1 w 3"/>
                        <a:gd name="T51" fmla="*/ 0 h 3"/>
                        <a:gd name="T52" fmla="*/ 1 w 3"/>
                        <a:gd name="T53" fmla="*/ 0 h 3"/>
                        <a:gd name="T54" fmla="*/ 0 w 3"/>
                        <a:gd name="T55" fmla="*/ 1 h 3"/>
                        <a:gd name="T56" fmla="*/ 0 w 3"/>
                        <a:gd name="T57" fmla="*/ 1 h 3"/>
                        <a:gd name="T58" fmla="*/ 0 w 3"/>
                        <a:gd name="T59" fmla="*/ 1 h 3"/>
                        <a:gd name="T60" fmla="*/ 1 w 3"/>
                        <a:gd name="T61" fmla="*/ 1 h 3"/>
                        <a:gd name="T62" fmla="*/ 1 w 3"/>
                        <a:gd name="T63" fmla="*/ 3 h 3"/>
                        <a:gd name="T64" fmla="*/ 1 w 3"/>
                        <a:gd name="T65" fmla="*/ 3 h 3"/>
                        <a:gd name="T66" fmla="*/ 1 w 3"/>
                        <a:gd name="T67" fmla="*/ 3 h 3"/>
                        <a:gd name="T68" fmla="*/ 1 w 3"/>
                        <a:gd name="T69" fmla="*/ 3 h 3"/>
                        <a:gd name="T70" fmla="*/ 2 w 3"/>
                        <a:gd name="T71" fmla="*/ 3 h 3"/>
                        <a:gd name="T72" fmla="*/ 2 w 3"/>
                        <a:gd name="T73" fmla="*/ 3 h 3"/>
                        <a:gd name="T74" fmla="*/ 2 w 3"/>
                        <a:gd name="T75" fmla="*/ 3 h 3"/>
                        <a:gd name="T76" fmla="*/ 2 w 3"/>
                        <a:gd name="T77" fmla="*/ 1 h 3"/>
                        <a:gd name="T78" fmla="*/ 2 w 3"/>
                        <a:gd name="T79" fmla="*/ 1 h 3"/>
                        <a:gd name="T80" fmla="*/ 3 w 3"/>
                        <a:gd name="T81" fmla="*/ 1 h 3"/>
                        <a:gd name="T82" fmla="*/ 2 w 3"/>
                        <a:gd name="T83" fmla="*/ 0 h 3"/>
                        <a:gd name="T84" fmla="*/ 2 w 3"/>
                        <a:gd name="T85" fmla="*/ 0 h 3"/>
                        <a:gd name="T86" fmla="*/ 2 w 3"/>
                        <a:gd name="T87" fmla="*/ 0 h 3"/>
                        <a:gd name="T88" fmla="*/ 1 w 3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3"/>
                        <a:gd name="T137" fmla="*/ 3 w 3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6" name="Freeform 4386"/>
                    <p:cNvSpPr>
                      <a:spLocks/>
                    </p:cNvSpPr>
                    <p:nvPr/>
                  </p:nvSpPr>
                  <p:spPr bwMode="auto">
                    <a:xfrm>
                      <a:off x="1273" y="320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0 h 3"/>
                        <a:gd name="T24" fmla="*/ 2 w 2"/>
                        <a:gd name="T25" fmla="*/ 1 h 3"/>
                        <a:gd name="T26" fmla="*/ 2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1 w 2"/>
                        <a:gd name="T45" fmla="*/ 0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0 w 2"/>
                        <a:gd name="T51" fmla="*/ 1 h 3"/>
                        <a:gd name="T52" fmla="*/ 0 w 2"/>
                        <a:gd name="T53" fmla="*/ 1 h 3"/>
                        <a:gd name="T54" fmla="*/ 0 w 2"/>
                        <a:gd name="T55" fmla="*/ 1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0 w 2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7" name="Freeform 4387"/>
                    <p:cNvSpPr>
                      <a:spLocks/>
                    </p:cNvSpPr>
                    <p:nvPr/>
                  </p:nvSpPr>
                  <p:spPr bwMode="auto">
                    <a:xfrm>
                      <a:off x="1275" y="320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0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1 w 2"/>
                        <a:gd name="T19" fmla="*/ 0 h 3"/>
                        <a:gd name="T20" fmla="*/ 1 w 2"/>
                        <a:gd name="T21" fmla="*/ 1 h 3"/>
                        <a:gd name="T22" fmla="*/ 1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3 h 3"/>
                        <a:gd name="T34" fmla="*/ 2 w 2"/>
                        <a:gd name="T35" fmla="*/ 3 h 3"/>
                        <a:gd name="T36" fmla="*/ 2 w 2"/>
                        <a:gd name="T37" fmla="*/ 3 h 3"/>
                        <a:gd name="T38" fmla="*/ 1 w 2"/>
                        <a:gd name="T39" fmla="*/ 3 h 3"/>
                        <a:gd name="T40" fmla="*/ 1 w 2"/>
                        <a:gd name="T41" fmla="*/ 3 h 3"/>
                        <a:gd name="T42" fmla="*/ 1 w 2"/>
                        <a:gd name="T43" fmla="*/ 3 h 3"/>
                        <a:gd name="T44" fmla="*/ 1 w 2"/>
                        <a:gd name="T45" fmla="*/ 3 h 3"/>
                        <a:gd name="T46" fmla="*/ 0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2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1 h 3"/>
                        <a:gd name="T62" fmla="*/ 2 w 2"/>
                        <a:gd name="T63" fmla="*/ 1 h 3"/>
                        <a:gd name="T64" fmla="*/ 2 w 2"/>
                        <a:gd name="T65" fmla="*/ 1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1 w 2"/>
                        <a:gd name="T73" fmla="*/ 1 h 3"/>
                        <a:gd name="T74" fmla="*/ 1 w 2"/>
                        <a:gd name="T75" fmla="*/ 0 h 3"/>
                        <a:gd name="T76" fmla="*/ 1 w 2"/>
                        <a:gd name="T77" fmla="*/ 0 h 3"/>
                        <a:gd name="T78" fmla="*/ 1 w 2"/>
                        <a:gd name="T79" fmla="*/ 0 h 3"/>
                        <a:gd name="T80" fmla="*/ 1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2 w 2"/>
                        <a:gd name="T87" fmla="*/ 0 h 3"/>
                        <a:gd name="T88" fmla="*/ 2 w 2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2"/>
                        <a:gd name="T136" fmla="*/ 0 h 3"/>
                        <a:gd name="T137" fmla="*/ 2 w 2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8" name="Freeform 4388"/>
                    <p:cNvSpPr>
                      <a:spLocks/>
                    </p:cNvSpPr>
                    <p:nvPr/>
                  </p:nvSpPr>
                  <p:spPr bwMode="auto">
                    <a:xfrm>
                      <a:off x="1279" y="320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1 w 2"/>
                        <a:gd name="T15" fmla="*/ 1 h 4"/>
                        <a:gd name="T16" fmla="*/ 1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4 h 4"/>
                        <a:gd name="T28" fmla="*/ 2 w 2"/>
                        <a:gd name="T29" fmla="*/ 4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2 w 2"/>
                        <a:gd name="T35" fmla="*/ 1 h 4"/>
                        <a:gd name="T36" fmla="*/ 1 w 2"/>
                        <a:gd name="T37" fmla="*/ 1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29" name="Freeform 438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282" y="320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3 w 3"/>
                        <a:gd name="T9" fmla="*/ 3 h 3"/>
                        <a:gd name="T10" fmla="*/ 3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0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1 h 3"/>
                        <a:gd name="T22" fmla="*/ 0 w 3"/>
                        <a:gd name="T23" fmla="*/ 1 h 3"/>
                        <a:gd name="T24" fmla="*/ 0 w 3"/>
                        <a:gd name="T25" fmla="*/ 0 h 3"/>
                        <a:gd name="T26" fmla="*/ 0 w 3"/>
                        <a:gd name="T27" fmla="*/ 0 h 3"/>
                        <a:gd name="T28" fmla="*/ 0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3 w 3"/>
                        <a:gd name="T35" fmla="*/ 0 h 3"/>
                        <a:gd name="T36" fmla="*/ 3 w 3"/>
                        <a:gd name="T37" fmla="*/ 0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1 w 3"/>
                        <a:gd name="T45" fmla="*/ 0 h 3"/>
                        <a:gd name="T46" fmla="*/ 1 w 3"/>
                        <a:gd name="T47" fmla="*/ 0 h 3"/>
                        <a:gd name="T48" fmla="*/ 0 w 3"/>
                        <a:gd name="T49" fmla="*/ 0 h 3"/>
                        <a:gd name="T50" fmla="*/ 0 w 3"/>
                        <a:gd name="T51" fmla="*/ 0 h 3"/>
                        <a:gd name="T52" fmla="*/ 0 w 3"/>
                        <a:gd name="T53" fmla="*/ 0 h 3"/>
                        <a:gd name="T54" fmla="*/ 0 w 3"/>
                        <a:gd name="T55" fmla="*/ 1 h 3"/>
                        <a:gd name="T56" fmla="*/ 0 w 3"/>
                        <a:gd name="T57" fmla="*/ 1 h 3"/>
                        <a:gd name="T58" fmla="*/ 0 w 3"/>
                        <a:gd name="T59" fmla="*/ 1 h 3"/>
                        <a:gd name="T60" fmla="*/ 0 w 3"/>
                        <a:gd name="T61" fmla="*/ 1 h 3"/>
                        <a:gd name="T62" fmla="*/ 0 w 3"/>
                        <a:gd name="T63" fmla="*/ 3 h 3"/>
                        <a:gd name="T64" fmla="*/ 0 w 3"/>
                        <a:gd name="T65" fmla="*/ 3 h 3"/>
                        <a:gd name="T66" fmla="*/ 1 w 3"/>
                        <a:gd name="T67" fmla="*/ 3 h 3"/>
                        <a:gd name="T68" fmla="*/ 1 w 3"/>
                        <a:gd name="T69" fmla="*/ 3 h 3"/>
                        <a:gd name="T70" fmla="*/ 1 w 3"/>
                        <a:gd name="T71" fmla="*/ 3 h 3"/>
                        <a:gd name="T72" fmla="*/ 1 w 3"/>
                        <a:gd name="T73" fmla="*/ 3 h 3"/>
                        <a:gd name="T74" fmla="*/ 3 w 3"/>
                        <a:gd name="T75" fmla="*/ 3 h 3"/>
                        <a:gd name="T76" fmla="*/ 3 w 3"/>
                        <a:gd name="T77" fmla="*/ 1 h 3"/>
                        <a:gd name="T78" fmla="*/ 3 w 3"/>
                        <a:gd name="T79" fmla="*/ 1 h 3"/>
                        <a:gd name="T80" fmla="*/ 3 w 3"/>
                        <a:gd name="T81" fmla="*/ 1 h 3"/>
                        <a:gd name="T82" fmla="*/ 3 w 3"/>
                        <a:gd name="T83" fmla="*/ 0 h 3"/>
                        <a:gd name="T84" fmla="*/ 3 w 3"/>
                        <a:gd name="T85" fmla="*/ 0 h 3"/>
                        <a:gd name="T86" fmla="*/ 1 w 3"/>
                        <a:gd name="T87" fmla="*/ 0 h 3"/>
                        <a:gd name="T88" fmla="*/ 1 w 3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3"/>
                        <a:gd name="T137" fmla="*/ 3 w 3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0" name="Rectangle 43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86" y="3205"/>
                      <a:ext cx="1" cy="4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1" name="Freeform 4391"/>
                    <p:cNvSpPr>
                      <a:spLocks/>
                    </p:cNvSpPr>
                    <p:nvPr/>
                  </p:nvSpPr>
                  <p:spPr bwMode="auto">
                    <a:xfrm>
                      <a:off x="1263" y="320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4 h 4"/>
                        <a:gd name="T2" fmla="*/ 0 w 2"/>
                        <a:gd name="T3" fmla="*/ 2 h 4"/>
                        <a:gd name="T4" fmla="*/ 0 w 2"/>
                        <a:gd name="T5" fmla="*/ 4 h 4"/>
                        <a:gd name="T6" fmla="*/ 1 w 2"/>
                        <a:gd name="T7" fmla="*/ 4 h 4"/>
                        <a:gd name="T8" fmla="*/ 1 w 2"/>
                        <a:gd name="T9" fmla="*/ 4 h 4"/>
                        <a:gd name="T10" fmla="*/ 1 w 2"/>
                        <a:gd name="T11" fmla="*/ 4 h 4"/>
                        <a:gd name="T12" fmla="*/ 1 w 2"/>
                        <a:gd name="T13" fmla="*/ 4 h 4"/>
                        <a:gd name="T14" fmla="*/ 1 w 2"/>
                        <a:gd name="T15" fmla="*/ 4 h 4"/>
                        <a:gd name="T16" fmla="*/ 1 w 2"/>
                        <a:gd name="T17" fmla="*/ 2 h 4"/>
                        <a:gd name="T18" fmla="*/ 1 w 2"/>
                        <a:gd name="T19" fmla="*/ 2 h 4"/>
                        <a:gd name="T20" fmla="*/ 1 w 2"/>
                        <a:gd name="T21" fmla="*/ 2 h 4"/>
                        <a:gd name="T22" fmla="*/ 1 w 2"/>
                        <a:gd name="T23" fmla="*/ 2 h 4"/>
                        <a:gd name="T24" fmla="*/ 1 w 2"/>
                        <a:gd name="T25" fmla="*/ 2 h 4"/>
                        <a:gd name="T26" fmla="*/ 1 w 2"/>
                        <a:gd name="T27" fmla="*/ 1 h 4"/>
                        <a:gd name="T28" fmla="*/ 0 w 2"/>
                        <a:gd name="T29" fmla="*/ 1 h 4"/>
                        <a:gd name="T30" fmla="*/ 0 w 2"/>
                        <a:gd name="T31" fmla="*/ 1 h 4"/>
                        <a:gd name="T32" fmla="*/ 0 w 2"/>
                        <a:gd name="T33" fmla="*/ 1 h 4"/>
                        <a:gd name="T34" fmla="*/ 0 w 2"/>
                        <a:gd name="T35" fmla="*/ 0 h 4"/>
                        <a:gd name="T36" fmla="*/ 0 w 2"/>
                        <a:gd name="T37" fmla="*/ 0 h 4"/>
                        <a:gd name="T38" fmla="*/ 0 w 2"/>
                        <a:gd name="T39" fmla="*/ 0 h 4"/>
                        <a:gd name="T40" fmla="*/ 0 w 2"/>
                        <a:gd name="T41" fmla="*/ 0 h 4"/>
                        <a:gd name="T42" fmla="*/ 0 w 2"/>
                        <a:gd name="T43" fmla="*/ 0 h 4"/>
                        <a:gd name="T44" fmla="*/ 1 w 2"/>
                        <a:gd name="T45" fmla="*/ 0 h 4"/>
                        <a:gd name="T46" fmla="*/ 1 w 2"/>
                        <a:gd name="T47" fmla="*/ 0 h 4"/>
                        <a:gd name="T48" fmla="*/ 1 w 2"/>
                        <a:gd name="T49" fmla="*/ 0 h 4"/>
                        <a:gd name="T50" fmla="*/ 1 w 2"/>
                        <a:gd name="T51" fmla="*/ 0 h 4"/>
                        <a:gd name="T52" fmla="*/ 1 w 2"/>
                        <a:gd name="T53" fmla="*/ 0 h 4"/>
                        <a:gd name="T54" fmla="*/ 2 w 2"/>
                        <a:gd name="T55" fmla="*/ 0 h 4"/>
                        <a:gd name="T56" fmla="*/ 1 w 2"/>
                        <a:gd name="T57" fmla="*/ 0 h 4"/>
                        <a:gd name="T58" fmla="*/ 1 w 2"/>
                        <a:gd name="T59" fmla="*/ 0 h 4"/>
                        <a:gd name="T60" fmla="*/ 1 w 2"/>
                        <a:gd name="T61" fmla="*/ 0 h 4"/>
                        <a:gd name="T62" fmla="*/ 1 w 2"/>
                        <a:gd name="T63" fmla="*/ 0 h 4"/>
                        <a:gd name="T64" fmla="*/ 1 w 2"/>
                        <a:gd name="T65" fmla="*/ 0 h 4"/>
                        <a:gd name="T66" fmla="*/ 1 w 2"/>
                        <a:gd name="T67" fmla="*/ 0 h 4"/>
                        <a:gd name="T68" fmla="*/ 0 w 2"/>
                        <a:gd name="T69" fmla="*/ 0 h 4"/>
                        <a:gd name="T70" fmla="*/ 0 w 2"/>
                        <a:gd name="T71" fmla="*/ 0 h 4"/>
                        <a:gd name="T72" fmla="*/ 0 w 2"/>
                        <a:gd name="T73" fmla="*/ 0 h 4"/>
                        <a:gd name="T74" fmla="*/ 0 w 2"/>
                        <a:gd name="T75" fmla="*/ 1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1 w 2"/>
                        <a:gd name="T81" fmla="*/ 1 h 4"/>
                        <a:gd name="T82" fmla="*/ 1 w 2"/>
                        <a:gd name="T83" fmla="*/ 1 h 4"/>
                        <a:gd name="T84" fmla="*/ 1 w 2"/>
                        <a:gd name="T85" fmla="*/ 1 h 4"/>
                        <a:gd name="T86" fmla="*/ 1 w 2"/>
                        <a:gd name="T87" fmla="*/ 2 h 4"/>
                        <a:gd name="T88" fmla="*/ 2 w 2"/>
                        <a:gd name="T89" fmla="*/ 2 h 4"/>
                        <a:gd name="T90" fmla="*/ 2 w 2"/>
                        <a:gd name="T91" fmla="*/ 2 h 4"/>
                        <a:gd name="T92" fmla="*/ 2 w 2"/>
                        <a:gd name="T93" fmla="*/ 2 h 4"/>
                        <a:gd name="T94" fmla="*/ 2 w 2"/>
                        <a:gd name="T95" fmla="*/ 4 h 4"/>
                        <a:gd name="T96" fmla="*/ 1 w 2"/>
                        <a:gd name="T97" fmla="*/ 4 h 4"/>
                        <a:gd name="T98" fmla="*/ 1 w 2"/>
                        <a:gd name="T99" fmla="*/ 4 h 4"/>
                        <a:gd name="T100" fmla="*/ 1 w 2"/>
                        <a:gd name="T101" fmla="*/ 4 h 4"/>
                        <a:gd name="T102" fmla="*/ 0 w 2"/>
                        <a:gd name="T103" fmla="*/ 4 h 4"/>
                        <a:gd name="T104" fmla="*/ 0 w 2"/>
                        <a:gd name="T105" fmla="*/ 4 h 4"/>
                        <a:gd name="T106" fmla="*/ 0 w 2"/>
                        <a:gd name="T107" fmla="*/ 4 h 4"/>
                        <a:gd name="T108" fmla="*/ 0 w 2"/>
                        <a:gd name="T109" fmla="*/ 4 h 4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2"/>
                        <a:gd name="T166" fmla="*/ 0 h 4"/>
                        <a:gd name="T167" fmla="*/ 2 w 2"/>
                        <a:gd name="T168" fmla="*/ 4 h 4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2" h="4">
                          <a:moveTo>
                            <a:pt x="0" y="4"/>
                          </a:move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2" name="Freeform 4392"/>
                    <p:cNvSpPr>
                      <a:spLocks/>
                    </p:cNvSpPr>
                    <p:nvPr/>
                  </p:nvSpPr>
                  <p:spPr bwMode="auto">
                    <a:xfrm>
                      <a:off x="1265" y="3205"/>
                      <a:ext cx="3" cy="4"/>
                    </a:xfrm>
                    <a:custGeom>
                      <a:avLst/>
                      <a:gdLst>
                        <a:gd name="T0" fmla="*/ 1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1 h 4"/>
                        <a:gd name="T6" fmla="*/ 3 w 3"/>
                        <a:gd name="T7" fmla="*/ 1 h 4"/>
                        <a:gd name="T8" fmla="*/ 3 w 3"/>
                        <a:gd name="T9" fmla="*/ 1 h 4"/>
                        <a:gd name="T10" fmla="*/ 1 w 3"/>
                        <a:gd name="T11" fmla="*/ 1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1 h 4"/>
                        <a:gd name="T18" fmla="*/ 0 w 3"/>
                        <a:gd name="T19" fmla="*/ 1 h 4"/>
                        <a:gd name="T20" fmla="*/ 0 w 3"/>
                        <a:gd name="T21" fmla="*/ 1 h 4"/>
                        <a:gd name="T22" fmla="*/ 1 w 3"/>
                        <a:gd name="T23" fmla="*/ 1 h 4"/>
                        <a:gd name="T24" fmla="*/ 1 w 3"/>
                        <a:gd name="T25" fmla="*/ 0 h 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3"/>
                        <a:gd name="T40" fmla="*/ 0 h 4"/>
                        <a:gd name="T41" fmla="*/ 3 w 3"/>
                        <a:gd name="T42" fmla="*/ 4 h 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3" h="4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4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3" name="Freeform 4393"/>
                    <p:cNvSpPr>
                      <a:spLocks/>
                    </p:cNvSpPr>
                    <p:nvPr/>
                  </p:nvSpPr>
                  <p:spPr bwMode="auto">
                    <a:xfrm>
                      <a:off x="1268" y="320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2 w 3"/>
                        <a:gd name="T9" fmla="*/ 3 h 3"/>
                        <a:gd name="T10" fmla="*/ 2 w 3"/>
                        <a:gd name="T11" fmla="*/ 3 h 3"/>
                        <a:gd name="T12" fmla="*/ 2 w 3"/>
                        <a:gd name="T13" fmla="*/ 3 h 3"/>
                        <a:gd name="T14" fmla="*/ 1 w 3"/>
                        <a:gd name="T15" fmla="*/ 3 h 3"/>
                        <a:gd name="T16" fmla="*/ 1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1 h 3"/>
                        <a:gd name="T22" fmla="*/ 0 w 3"/>
                        <a:gd name="T23" fmla="*/ 1 h 3"/>
                        <a:gd name="T24" fmla="*/ 0 w 3"/>
                        <a:gd name="T25" fmla="*/ 0 h 3"/>
                        <a:gd name="T26" fmla="*/ 0 w 3"/>
                        <a:gd name="T27" fmla="*/ 0 h 3"/>
                        <a:gd name="T28" fmla="*/ 1 w 3"/>
                        <a:gd name="T29" fmla="*/ 0 h 3"/>
                        <a:gd name="T30" fmla="*/ 1 w 3"/>
                        <a:gd name="T31" fmla="*/ 0 h 3"/>
                        <a:gd name="T32" fmla="*/ 2 w 3"/>
                        <a:gd name="T33" fmla="*/ 0 h 3"/>
                        <a:gd name="T34" fmla="*/ 2 w 3"/>
                        <a:gd name="T35" fmla="*/ 0 h 3"/>
                        <a:gd name="T36" fmla="*/ 2 w 3"/>
                        <a:gd name="T37" fmla="*/ 0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3"/>
                        <a:gd name="T67" fmla="*/ 0 h 3"/>
                        <a:gd name="T68" fmla="*/ 3 w 3"/>
                        <a:gd name="T69" fmla="*/ 3 h 3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4" name="Freeform 4394"/>
                    <p:cNvSpPr>
                      <a:spLocks/>
                    </p:cNvSpPr>
                    <p:nvPr/>
                  </p:nvSpPr>
                  <p:spPr bwMode="auto">
                    <a:xfrm>
                      <a:off x="1268" y="3206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1 w 3"/>
                        <a:gd name="T3" fmla="*/ 0 h 3"/>
                        <a:gd name="T4" fmla="*/ 1 w 3"/>
                        <a:gd name="T5" fmla="*/ 0 h 3"/>
                        <a:gd name="T6" fmla="*/ 1 w 3"/>
                        <a:gd name="T7" fmla="*/ 0 h 3"/>
                        <a:gd name="T8" fmla="*/ 1 w 3"/>
                        <a:gd name="T9" fmla="*/ 0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0 w 3"/>
                        <a:gd name="T15" fmla="*/ 1 h 3"/>
                        <a:gd name="T16" fmla="*/ 1 w 3"/>
                        <a:gd name="T17" fmla="*/ 1 h 3"/>
                        <a:gd name="T18" fmla="*/ 1 w 3"/>
                        <a:gd name="T19" fmla="*/ 3 h 3"/>
                        <a:gd name="T20" fmla="*/ 1 w 3"/>
                        <a:gd name="T21" fmla="*/ 3 h 3"/>
                        <a:gd name="T22" fmla="*/ 1 w 3"/>
                        <a:gd name="T23" fmla="*/ 3 h 3"/>
                        <a:gd name="T24" fmla="*/ 1 w 3"/>
                        <a:gd name="T25" fmla="*/ 3 h 3"/>
                        <a:gd name="T26" fmla="*/ 2 w 3"/>
                        <a:gd name="T27" fmla="*/ 3 h 3"/>
                        <a:gd name="T28" fmla="*/ 2 w 3"/>
                        <a:gd name="T29" fmla="*/ 3 h 3"/>
                        <a:gd name="T30" fmla="*/ 2 w 3"/>
                        <a:gd name="T31" fmla="*/ 3 h 3"/>
                        <a:gd name="T32" fmla="*/ 2 w 3"/>
                        <a:gd name="T33" fmla="*/ 1 h 3"/>
                        <a:gd name="T34" fmla="*/ 2 w 3"/>
                        <a:gd name="T35" fmla="*/ 1 h 3"/>
                        <a:gd name="T36" fmla="*/ 3 w 3"/>
                        <a:gd name="T37" fmla="*/ 1 h 3"/>
                        <a:gd name="T38" fmla="*/ 2 w 3"/>
                        <a:gd name="T39" fmla="*/ 0 h 3"/>
                        <a:gd name="T40" fmla="*/ 2 w 3"/>
                        <a:gd name="T41" fmla="*/ 0 h 3"/>
                        <a:gd name="T42" fmla="*/ 2 w 3"/>
                        <a:gd name="T43" fmla="*/ 0 h 3"/>
                        <a:gd name="T44" fmla="*/ 1 w 3"/>
                        <a:gd name="T45" fmla="*/ 0 h 3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3"/>
                        <a:gd name="T70" fmla="*/ 0 h 3"/>
                        <a:gd name="T71" fmla="*/ 3 w 3"/>
                        <a:gd name="T72" fmla="*/ 3 h 3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3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5" name="Freeform 4395"/>
                    <p:cNvSpPr>
                      <a:spLocks/>
                    </p:cNvSpPr>
                    <p:nvPr/>
                  </p:nvSpPr>
                  <p:spPr bwMode="auto">
                    <a:xfrm>
                      <a:off x="1273" y="3206"/>
                      <a:ext cx="2" cy="3"/>
                    </a:xfrm>
                    <a:custGeom>
                      <a:avLst/>
                      <a:gdLst>
                        <a:gd name="T0" fmla="*/ 0 w 2"/>
                        <a:gd name="T1" fmla="*/ 0 h 3"/>
                        <a:gd name="T2" fmla="*/ 0 w 2"/>
                        <a:gd name="T3" fmla="*/ 0 h 3"/>
                        <a:gd name="T4" fmla="*/ 0 w 2"/>
                        <a:gd name="T5" fmla="*/ 0 h 3"/>
                        <a:gd name="T6" fmla="*/ 0 w 2"/>
                        <a:gd name="T7" fmla="*/ 0 h 3"/>
                        <a:gd name="T8" fmla="*/ 0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2 w 2"/>
                        <a:gd name="T19" fmla="*/ 0 h 3"/>
                        <a:gd name="T20" fmla="*/ 2 w 2"/>
                        <a:gd name="T21" fmla="*/ 0 h 3"/>
                        <a:gd name="T22" fmla="*/ 2 w 2"/>
                        <a:gd name="T23" fmla="*/ 0 h 3"/>
                        <a:gd name="T24" fmla="*/ 2 w 2"/>
                        <a:gd name="T25" fmla="*/ 1 h 3"/>
                        <a:gd name="T26" fmla="*/ 2 w 2"/>
                        <a:gd name="T27" fmla="*/ 3 h 3"/>
                        <a:gd name="T28" fmla="*/ 2 w 2"/>
                        <a:gd name="T29" fmla="*/ 3 h 3"/>
                        <a:gd name="T30" fmla="*/ 2 w 2"/>
                        <a:gd name="T31" fmla="*/ 1 h 3"/>
                        <a:gd name="T32" fmla="*/ 2 w 2"/>
                        <a:gd name="T33" fmla="*/ 1 h 3"/>
                        <a:gd name="T34" fmla="*/ 2 w 2"/>
                        <a:gd name="T35" fmla="*/ 0 h 3"/>
                        <a:gd name="T36" fmla="*/ 1 w 2"/>
                        <a:gd name="T37" fmla="*/ 0 h 3"/>
                        <a:gd name="T38" fmla="*/ 1 w 2"/>
                        <a:gd name="T39" fmla="*/ 0 h 3"/>
                        <a:gd name="T40" fmla="*/ 1 w 2"/>
                        <a:gd name="T41" fmla="*/ 0 h 3"/>
                        <a:gd name="T42" fmla="*/ 1 w 2"/>
                        <a:gd name="T43" fmla="*/ 0 h 3"/>
                        <a:gd name="T44" fmla="*/ 1 w 2"/>
                        <a:gd name="T45" fmla="*/ 0 h 3"/>
                        <a:gd name="T46" fmla="*/ 0 w 2"/>
                        <a:gd name="T47" fmla="*/ 0 h 3"/>
                        <a:gd name="T48" fmla="*/ 0 w 2"/>
                        <a:gd name="T49" fmla="*/ 0 h 3"/>
                        <a:gd name="T50" fmla="*/ 0 w 2"/>
                        <a:gd name="T51" fmla="*/ 1 h 3"/>
                        <a:gd name="T52" fmla="*/ 0 w 2"/>
                        <a:gd name="T53" fmla="*/ 1 h 3"/>
                        <a:gd name="T54" fmla="*/ 0 w 2"/>
                        <a:gd name="T55" fmla="*/ 1 h 3"/>
                        <a:gd name="T56" fmla="*/ 0 w 2"/>
                        <a:gd name="T57" fmla="*/ 3 h 3"/>
                        <a:gd name="T58" fmla="*/ 0 w 2"/>
                        <a:gd name="T59" fmla="*/ 3 h 3"/>
                        <a:gd name="T60" fmla="*/ 0 w 2"/>
                        <a:gd name="T61" fmla="*/ 0 h 3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3"/>
                        <a:gd name="T95" fmla="*/ 2 w 2"/>
                        <a:gd name="T96" fmla="*/ 3 h 3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3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6" name="Freeform 4396"/>
                    <p:cNvSpPr>
                      <a:spLocks/>
                    </p:cNvSpPr>
                    <p:nvPr/>
                  </p:nvSpPr>
                  <p:spPr bwMode="auto">
                    <a:xfrm>
                      <a:off x="1275" y="3206"/>
                      <a:ext cx="2" cy="3"/>
                    </a:xfrm>
                    <a:custGeom>
                      <a:avLst/>
                      <a:gdLst>
                        <a:gd name="T0" fmla="*/ 2 w 2"/>
                        <a:gd name="T1" fmla="*/ 0 h 3"/>
                        <a:gd name="T2" fmla="*/ 2 w 2"/>
                        <a:gd name="T3" fmla="*/ 0 h 3"/>
                        <a:gd name="T4" fmla="*/ 2 w 2"/>
                        <a:gd name="T5" fmla="*/ 0 h 3"/>
                        <a:gd name="T6" fmla="*/ 1 w 2"/>
                        <a:gd name="T7" fmla="*/ 0 h 3"/>
                        <a:gd name="T8" fmla="*/ 1 w 2"/>
                        <a:gd name="T9" fmla="*/ 0 h 3"/>
                        <a:gd name="T10" fmla="*/ 1 w 2"/>
                        <a:gd name="T11" fmla="*/ 0 h 3"/>
                        <a:gd name="T12" fmla="*/ 1 w 2"/>
                        <a:gd name="T13" fmla="*/ 0 h 3"/>
                        <a:gd name="T14" fmla="*/ 1 w 2"/>
                        <a:gd name="T15" fmla="*/ 0 h 3"/>
                        <a:gd name="T16" fmla="*/ 1 w 2"/>
                        <a:gd name="T17" fmla="*/ 0 h 3"/>
                        <a:gd name="T18" fmla="*/ 1 w 2"/>
                        <a:gd name="T19" fmla="*/ 0 h 3"/>
                        <a:gd name="T20" fmla="*/ 1 w 2"/>
                        <a:gd name="T21" fmla="*/ 1 h 3"/>
                        <a:gd name="T22" fmla="*/ 1 w 2"/>
                        <a:gd name="T23" fmla="*/ 1 h 3"/>
                        <a:gd name="T24" fmla="*/ 2 w 2"/>
                        <a:gd name="T25" fmla="*/ 1 h 3"/>
                        <a:gd name="T26" fmla="*/ 2 w 2"/>
                        <a:gd name="T27" fmla="*/ 1 h 3"/>
                        <a:gd name="T28" fmla="*/ 2 w 2"/>
                        <a:gd name="T29" fmla="*/ 1 h 3"/>
                        <a:gd name="T30" fmla="*/ 2 w 2"/>
                        <a:gd name="T31" fmla="*/ 1 h 3"/>
                        <a:gd name="T32" fmla="*/ 2 w 2"/>
                        <a:gd name="T33" fmla="*/ 3 h 3"/>
                        <a:gd name="T34" fmla="*/ 2 w 2"/>
                        <a:gd name="T35" fmla="*/ 3 h 3"/>
                        <a:gd name="T36" fmla="*/ 2 w 2"/>
                        <a:gd name="T37" fmla="*/ 3 h 3"/>
                        <a:gd name="T38" fmla="*/ 1 w 2"/>
                        <a:gd name="T39" fmla="*/ 3 h 3"/>
                        <a:gd name="T40" fmla="*/ 1 w 2"/>
                        <a:gd name="T41" fmla="*/ 3 h 3"/>
                        <a:gd name="T42" fmla="*/ 1 w 2"/>
                        <a:gd name="T43" fmla="*/ 3 h 3"/>
                        <a:gd name="T44" fmla="*/ 1 w 2"/>
                        <a:gd name="T45" fmla="*/ 3 h 3"/>
                        <a:gd name="T46" fmla="*/ 0 w 2"/>
                        <a:gd name="T47" fmla="*/ 3 h 3"/>
                        <a:gd name="T48" fmla="*/ 1 w 2"/>
                        <a:gd name="T49" fmla="*/ 3 h 3"/>
                        <a:gd name="T50" fmla="*/ 1 w 2"/>
                        <a:gd name="T51" fmla="*/ 3 h 3"/>
                        <a:gd name="T52" fmla="*/ 1 w 2"/>
                        <a:gd name="T53" fmla="*/ 3 h 3"/>
                        <a:gd name="T54" fmla="*/ 1 w 2"/>
                        <a:gd name="T55" fmla="*/ 3 h 3"/>
                        <a:gd name="T56" fmla="*/ 2 w 2"/>
                        <a:gd name="T57" fmla="*/ 3 h 3"/>
                        <a:gd name="T58" fmla="*/ 2 w 2"/>
                        <a:gd name="T59" fmla="*/ 3 h 3"/>
                        <a:gd name="T60" fmla="*/ 2 w 2"/>
                        <a:gd name="T61" fmla="*/ 1 h 3"/>
                        <a:gd name="T62" fmla="*/ 2 w 2"/>
                        <a:gd name="T63" fmla="*/ 1 h 3"/>
                        <a:gd name="T64" fmla="*/ 2 w 2"/>
                        <a:gd name="T65" fmla="*/ 1 h 3"/>
                        <a:gd name="T66" fmla="*/ 1 w 2"/>
                        <a:gd name="T67" fmla="*/ 1 h 3"/>
                        <a:gd name="T68" fmla="*/ 1 w 2"/>
                        <a:gd name="T69" fmla="*/ 1 h 3"/>
                        <a:gd name="T70" fmla="*/ 1 w 2"/>
                        <a:gd name="T71" fmla="*/ 1 h 3"/>
                        <a:gd name="T72" fmla="*/ 1 w 2"/>
                        <a:gd name="T73" fmla="*/ 1 h 3"/>
                        <a:gd name="T74" fmla="*/ 1 w 2"/>
                        <a:gd name="T75" fmla="*/ 0 h 3"/>
                        <a:gd name="T76" fmla="*/ 1 w 2"/>
                        <a:gd name="T77" fmla="*/ 0 h 3"/>
                        <a:gd name="T78" fmla="*/ 1 w 2"/>
                        <a:gd name="T79" fmla="*/ 0 h 3"/>
                        <a:gd name="T80" fmla="*/ 1 w 2"/>
                        <a:gd name="T81" fmla="*/ 0 h 3"/>
                        <a:gd name="T82" fmla="*/ 1 w 2"/>
                        <a:gd name="T83" fmla="*/ 0 h 3"/>
                        <a:gd name="T84" fmla="*/ 1 w 2"/>
                        <a:gd name="T85" fmla="*/ 0 h 3"/>
                        <a:gd name="T86" fmla="*/ 2 w 2"/>
                        <a:gd name="T87" fmla="*/ 0 h 3"/>
                        <a:gd name="T88" fmla="*/ 2 w 2"/>
                        <a:gd name="T89" fmla="*/ 0 h 3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2"/>
                        <a:gd name="T136" fmla="*/ 0 h 3"/>
                        <a:gd name="T137" fmla="*/ 2 w 2"/>
                        <a:gd name="T138" fmla="*/ 3 h 3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2" h="3">
                          <a:moveTo>
                            <a:pt x="2" y="0"/>
                          </a:moveTo>
                          <a:lnTo>
                            <a:pt x="2" y="0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2" y="3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7" name="Freeform 4397"/>
                    <p:cNvSpPr>
                      <a:spLocks/>
                    </p:cNvSpPr>
                    <p:nvPr/>
                  </p:nvSpPr>
                  <p:spPr bwMode="auto">
                    <a:xfrm>
                      <a:off x="1279" y="3205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0 w 2"/>
                        <a:gd name="T3" fmla="*/ 0 h 4"/>
                        <a:gd name="T4" fmla="*/ 0 w 2"/>
                        <a:gd name="T5" fmla="*/ 1 h 4"/>
                        <a:gd name="T6" fmla="*/ 0 w 2"/>
                        <a:gd name="T7" fmla="*/ 1 h 4"/>
                        <a:gd name="T8" fmla="*/ 0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1 w 2"/>
                        <a:gd name="T15" fmla="*/ 1 h 4"/>
                        <a:gd name="T16" fmla="*/ 1 w 2"/>
                        <a:gd name="T17" fmla="*/ 1 h 4"/>
                        <a:gd name="T18" fmla="*/ 2 w 2"/>
                        <a:gd name="T19" fmla="*/ 1 h 4"/>
                        <a:gd name="T20" fmla="*/ 2 w 2"/>
                        <a:gd name="T21" fmla="*/ 1 h 4"/>
                        <a:gd name="T22" fmla="*/ 2 w 2"/>
                        <a:gd name="T23" fmla="*/ 1 h 4"/>
                        <a:gd name="T24" fmla="*/ 2 w 2"/>
                        <a:gd name="T25" fmla="*/ 2 h 4"/>
                        <a:gd name="T26" fmla="*/ 2 w 2"/>
                        <a:gd name="T27" fmla="*/ 4 h 4"/>
                        <a:gd name="T28" fmla="*/ 2 w 2"/>
                        <a:gd name="T29" fmla="*/ 4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2 w 2"/>
                        <a:gd name="T35" fmla="*/ 1 h 4"/>
                        <a:gd name="T36" fmla="*/ 1 w 2"/>
                        <a:gd name="T37" fmla="*/ 1 h 4"/>
                        <a:gd name="T38" fmla="*/ 1 w 2"/>
                        <a:gd name="T39" fmla="*/ 1 h 4"/>
                        <a:gd name="T40" fmla="*/ 1 w 2"/>
                        <a:gd name="T41" fmla="*/ 1 h 4"/>
                        <a:gd name="T42" fmla="*/ 1 w 2"/>
                        <a:gd name="T43" fmla="*/ 1 h 4"/>
                        <a:gd name="T44" fmla="*/ 1 w 2"/>
                        <a:gd name="T45" fmla="*/ 1 h 4"/>
                        <a:gd name="T46" fmla="*/ 0 w 2"/>
                        <a:gd name="T47" fmla="*/ 1 h 4"/>
                        <a:gd name="T48" fmla="*/ 0 w 2"/>
                        <a:gd name="T49" fmla="*/ 1 h 4"/>
                        <a:gd name="T50" fmla="*/ 0 w 2"/>
                        <a:gd name="T51" fmla="*/ 2 h 4"/>
                        <a:gd name="T52" fmla="*/ 0 w 2"/>
                        <a:gd name="T53" fmla="*/ 2 h 4"/>
                        <a:gd name="T54" fmla="*/ 0 w 2"/>
                        <a:gd name="T55" fmla="*/ 2 h 4"/>
                        <a:gd name="T56" fmla="*/ 0 w 2"/>
                        <a:gd name="T57" fmla="*/ 4 h 4"/>
                        <a:gd name="T58" fmla="*/ 0 w 2"/>
                        <a:gd name="T59" fmla="*/ 4 h 4"/>
                        <a:gd name="T60" fmla="*/ 0 w 2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2"/>
                        <a:gd name="T94" fmla="*/ 0 h 4"/>
                        <a:gd name="T95" fmla="*/ 2 w 2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2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8" name="Freeform 4398"/>
                    <p:cNvSpPr>
                      <a:spLocks/>
                    </p:cNvSpPr>
                    <p:nvPr/>
                  </p:nvSpPr>
                  <p:spPr bwMode="auto">
                    <a:xfrm>
                      <a:off x="1282" y="3206"/>
                      <a:ext cx="3" cy="3"/>
                    </a:xfrm>
                    <a:custGeom>
                      <a:avLst/>
                      <a:gdLst>
                        <a:gd name="T0" fmla="*/ 3 w 3"/>
                        <a:gd name="T1" fmla="*/ 0 h 3"/>
                        <a:gd name="T2" fmla="*/ 3 w 3"/>
                        <a:gd name="T3" fmla="*/ 3 h 3"/>
                        <a:gd name="T4" fmla="*/ 3 w 3"/>
                        <a:gd name="T5" fmla="*/ 3 h 3"/>
                        <a:gd name="T6" fmla="*/ 3 w 3"/>
                        <a:gd name="T7" fmla="*/ 3 h 3"/>
                        <a:gd name="T8" fmla="*/ 3 w 3"/>
                        <a:gd name="T9" fmla="*/ 3 h 3"/>
                        <a:gd name="T10" fmla="*/ 3 w 3"/>
                        <a:gd name="T11" fmla="*/ 3 h 3"/>
                        <a:gd name="T12" fmla="*/ 1 w 3"/>
                        <a:gd name="T13" fmla="*/ 3 h 3"/>
                        <a:gd name="T14" fmla="*/ 1 w 3"/>
                        <a:gd name="T15" fmla="*/ 3 h 3"/>
                        <a:gd name="T16" fmla="*/ 0 w 3"/>
                        <a:gd name="T17" fmla="*/ 3 h 3"/>
                        <a:gd name="T18" fmla="*/ 0 w 3"/>
                        <a:gd name="T19" fmla="*/ 3 h 3"/>
                        <a:gd name="T20" fmla="*/ 0 w 3"/>
                        <a:gd name="T21" fmla="*/ 1 h 3"/>
                        <a:gd name="T22" fmla="*/ 0 w 3"/>
                        <a:gd name="T23" fmla="*/ 1 h 3"/>
                        <a:gd name="T24" fmla="*/ 0 w 3"/>
                        <a:gd name="T25" fmla="*/ 0 h 3"/>
                        <a:gd name="T26" fmla="*/ 0 w 3"/>
                        <a:gd name="T27" fmla="*/ 0 h 3"/>
                        <a:gd name="T28" fmla="*/ 0 w 3"/>
                        <a:gd name="T29" fmla="*/ 0 h 3"/>
                        <a:gd name="T30" fmla="*/ 1 w 3"/>
                        <a:gd name="T31" fmla="*/ 0 h 3"/>
                        <a:gd name="T32" fmla="*/ 1 w 3"/>
                        <a:gd name="T33" fmla="*/ 0 h 3"/>
                        <a:gd name="T34" fmla="*/ 3 w 3"/>
                        <a:gd name="T35" fmla="*/ 0 h 3"/>
                        <a:gd name="T36" fmla="*/ 3 w 3"/>
                        <a:gd name="T37" fmla="*/ 0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3 w 3"/>
                        <a:gd name="T43" fmla="*/ 0 h 3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3"/>
                        <a:gd name="T67" fmla="*/ 0 h 3"/>
                        <a:gd name="T68" fmla="*/ 3 w 3"/>
                        <a:gd name="T69" fmla="*/ 3 h 3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3" h="3">
                          <a:moveTo>
                            <a:pt x="3" y="0"/>
                          </a:moveTo>
                          <a:lnTo>
                            <a:pt x="3" y="3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39" name="Freeform 4399"/>
                    <p:cNvSpPr>
                      <a:spLocks/>
                    </p:cNvSpPr>
                    <p:nvPr/>
                  </p:nvSpPr>
                  <p:spPr bwMode="auto">
                    <a:xfrm>
                      <a:off x="1282" y="3206"/>
                      <a:ext cx="3" cy="3"/>
                    </a:xfrm>
                    <a:custGeom>
                      <a:avLst/>
                      <a:gdLst>
                        <a:gd name="T0" fmla="*/ 1 w 3"/>
                        <a:gd name="T1" fmla="*/ 0 h 3"/>
                        <a:gd name="T2" fmla="*/ 1 w 3"/>
                        <a:gd name="T3" fmla="*/ 0 h 3"/>
                        <a:gd name="T4" fmla="*/ 0 w 3"/>
                        <a:gd name="T5" fmla="*/ 0 h 3"/>
                        <a:gd name="T6" fmla="*/ 0 w 3"/>
                        <a:gd name="T7" fmla="*/ 0 h 3"/>
                        <a:gd name="T8" fmla="*/ 0 w 3"/>
                        <a:gd name="T9" fmla="*/ 0 h 3"/>
                        <a:gd name="T10" fmla="*/ 0 w 3"/>
                        <a:gd name="T11" fmla="*/ 1 h 3"/>
                        <a:gd name="T12" fmla="*/ 0 w 3"/>
                        <a:gd name="T13" fmla="*/ 1 h 3"/>
                        <a:gd name="T14" fmla="*/ 0 w 3"/>
                        <a:gd name="T15" fmla="*/ 1 h 3"/>
                        <a:gd name="T16" fmla="*/ 0 w 3"/>
                        <a:gd name="T17" fmla="*/ 1 h 3"/>
                        <a:gd name="T18" fmla="*/ 0 w 3"/>
                        <a:gd name="T19" fmla="*/ 3 h 3"/>
                        <a:gd name="T20" fmla="*/ 0 w 3"/>
                        <a:gd name="T21" fmla="*/ 3 h 3"/>
                        <a:gd name="T22" fmla="*/ 1 w 3"/>
                        <a:gd name="T23" fmla="*/ 3 h 3"/>
                        <a:gd name="T24" fmla="*/ 1 w 3"/>
                        <a:gd name="T25" fmla="*/ 3 h 3"/>
                        <a:gd name="T26" fmla="*/ 1 w 3"/>
                        <a:gd name="T27" fmla="*/ 3 h 3"/>
                        <a:gd name="T28" fmla="*/ 1 w 3"/>
                        <a:gd name="T29" fmla="*/ 3 h 3"/>
                        <a:gd name="T30" fmla="*/ 3 w 3"/>
                        <a:gd name="T31" fmla="*/ 3 h 3"/>
                        <a:gd name="T32" fmla="*/ 3 w 3"/>
                        <a:gd name="T33" fmla="*/ 1 h 3"/>
                        <a:gd name="T34" fmla="*/ 3 w 3"/>
                        <a:gd name="T35" fmla="*/ 1 h 3"/>
                        <a:gd name="T36" fmla="*/ 3 w 3"/>
                        <a:gd name="T37" fmla="*/ 1 h 3"/>
                        <a:gd name="T38" fmla="*/ 3 w 3"/>
                        <a:gd name="T39" fmla="*/ 0 h 3"/>
                        <a:gd name="T40" fmla="*/ 3 w 3"/>
                        <a:gd name="T41" fmla="*/ 0 h 3"/>
                        <a:gd name="T42" fmla="*/ 1 w 3"/>
                        <a:gd name="T43" fmla="*/ 0 h 3"/>
                        <a:gd name="T44" fmla="*/ 1 w 3"/>
                        <a:gd name="T45" fmla="*/ 0 h 3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w 3"/>
                        <a:gd name="T70" fmla="*/ 0 h 3"/>
                        <a:gd name="T71" fmla="*/ 3 w 3"/>
                        <a:gd name="T72" fmla="*/ 3 h 3"/>
                      </a:gdLst>
                      <a:ahLst/>
                      <a:cxnLst>
                        <a:cxn ang="T46">
                          <a:pos x="T0" y="T1"/>
                        </a:cxn>
                        <a:cxn ang="T47">
                          <a:pos x="T2" y="T3"/>
                        </a:cxn>
                        <a:cxn ang="T48">
                          <a:pos x="T4" y="T5"/>
                        </a:cxn>
                        <a:cxn ang="T49">
                          <a:pos x="T6" y="T7"/>
                        </a:cxn>
                        <a:cxn ang="T50">
                          <a:pos x="T8" y="T9"/>
                        </a:cxn>
                        <a:cxn ang="T51">
                          <a:pos x="T10" y="T11"/>
                        </a:cxn>
                        <a:cxn ang="T52">
                          <a:pos x="T12" y="T13"/>
                        </a:cxn>
                        <a:cxn ang="T53">
                          <a:pos x="T14" y="T15"/>
                        </a:cxn>
                        <a:cxn ang="T54">
                          <a:pos x="T16" y="T17"/>
                        </a:cxn>
                        <a:cxn ang="T55">
                          <a:pos x="T18" y="T19"/>
                        </a:cxn>
                        <a:cxn ang="T56">
                          <a:pos x="T20" y="T21"/>
                        </a:cxn>
                        <a:cxn ang="T57">
                          <a:pos x="T22" y="T23"/>
                        </a:cxn>
                        <a:cxn ang="T58">
                          <a:pos x="T24" y="T25"/>
                        </a:cxn>
                        <a:cxn ang="T59">
                          <a:pos x="T26" y="T27"/>
                        </a:cxn>
                        <a:cxn ang="T60">
                          <a:pos x="T28" y="T29"/>
                        </a:cxn>
                        <a:cxn ang="T61">
                          <a:pos x="T30" y="T31"/>
                        </a:cxn>
                        <a:cxn ang="T62">
                          <a:pos x="T32" y="T33"/>
                        </a:cxn>
                        <a:cxn ang="T63">
                          <a:pos x="T34" y="T35"/>
                        </a:cxn>
                        <a:cxn ang="T64">
                          <a:pos x="T36" y="T37"/>
                        </a:cxn>
                        <a:cxn ang="T65">
                          <a:pos x="T38" y="T39"/>
                        </a:cxn>
                        <a:cxn ang="T66">
                          <a:pos x="T40" y="T41"/>
                        </a:cxn>
                        <a:cxn ang="T67">
                          <a:pos x="T42" y="T43"/>
                        </a:cxn>
                        <a:cxn ang="T68">
                          <a:pos x="T44" y="T45"/>
                        </a:cxn>
                      </a:cxnLst>
                      <a:rect l="T69" t="T70" r="T71" b="T72"/>
                      <a:pathLst>
                        <a:path w="3" h="3">
                          <a:moveTo>
                            <a:pt x="1" y="0"/>
                          </a:moveTo>
                          <a:lnTo>
                            <a:pt x="1" y="0"/>
                          </a:ln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3"/>
                          </a:lnTo>
                          <a:lnTo>
                            <a:pt x="1" y="3"/>
                          </a:lnTo>
                          <a:lnTo>
                            <a:pt x="3" y="3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0" name="Rectangle 440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286" y="3205"/>
                      <a:ext cx="1" cy="4"/>
                    </a:xfrm>
                    <a:prstGeom prst="rect">
                      <a:avLst/>
                    </a:prstGeom>
                    <a:noFill/>
                    <a:ln w="1588">
                      <a:solidFill>
                        <a:srgbClr val="1F1A17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1" name="Freeform 4401"/>
                    <p:cNvSpPr>
                      <a:spLocks/>
                    </p:cNvSpPr>
                    <p:nvPr/>
                  </p:nvSpPr>
                  <p:spPr bwMode="auto">
                    <a:xfrm>
                      <a:off x="1355" y="40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1 w 3"/>
                        <a:gd name="T3" fmla="*/ 3 h 5"/>
                        <a:gd name="T4" fmla="*/ 1 w 3"/>
                        <a:gd name="T5" fmla="*/ 3 h 5"/>
                        <a:gd name="T6" fmla="*/ 1 w 3"/>
                        <a:gd name="T7" fmla="*/ 5 h 5"/>
                        <a:gd name="T8" fmla="*/ 3 w 3"/>
                        <a:gd name="T9" fmla="*/ 5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1 w 3"/>
                        <a:gd name="T29" fmla="*/ 2 h 5"/>
                        <a:gd name="T30" fmla="*/ 1 w 3"/>
                        <a:gd name="T31" fmla="*/ 2 h 5"/>
                        <a:gd name="T32" fmla="*/ 1 w 3"/>
                        <a:gd name="T33" fmla="*/ 1 h 5"/>
                        <a:gd name="T34" fmla="*/ 1 w 3"/>
                        <a:gd name="T35" fmla="*/ 1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0 h 5"/>
                        <a:gd name="T42" fmla="*/ 1 w 3"/>
                        <a:gd name="T43" fmla="*/ 0 h 5"/>
                        <a:gd name="T44" fmla="*/ 1 w 3"/>
                        <a:gd name="T45" fmla="*/ 0 h 5"/>
                        <a:gd name="T46" fmla="*/ 1 w 3"/>
                        <a:gd name="T47" fmla="*/ 0 h 5"/>
                        <a:gd name="T48" fmla="*/ 3 w 3"/>
                        <a:gd name="T49" fmla="*/ 0 h 5"/>
                        <a:gd name="T50" fmla="*/ 3 w 3"/>
                        <a:gd name="T51" fmla="*/ 0 h 5"/>
                        <a:gd name="T52" fmla="*/ 3 w 3"/>
                        <a:gd name="T53" fmla="*/ 1 h 5"/>
                        <a:gd name="T54" fmla="*/ 3 w 3"/>
                        <a:gd name="T55" fmla="*/ 1 h 5"/>
                        <a:gd name="T56" fmla="*/ 3 w 3"/>
                        <a:gd name="T57" fmla="*/ 1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1 w 3"/>
                        <a:gd name="T65" fmla="*/ 1 h 5"/>
                        <a:gd name="T66" fmla="*/ 1 w 3"/>
                        <a:gd name="T67" fmla="*/ 1 h 5"/>
                        <a:gd name="T68" fmla="*/ 1 w 3"/>
                        <a:gd name="T69" fmla="*/ 1 h 5"/>
                        <a:gd name="T70" fmla="*/ 1 w 3"/>
                        <a:gd name="T71" fmla="*/ 1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2 h 5"/>
                        <a:gd name="T84" fmla="*/ 3 w 3"/>
                        <a:gd name="T85" fmla="*/ 2 h 5"/>
                        <a:gd name="T86" fmla="*/ 3 w 3"/>
                        <a:gd name="T87" fmla="*/ 2 h 5"/>
                        <a:gd name="T88" fmla="*/ 3 w 3"/>
                        <a:gd name="T89" fmla="*/ 2 h 5"/>
                        <a:gd name="T90" fmla="*/ 3 w 3"/>
                        <a:gd name="T91" fmla="*/ 3 h 5"/>
                        <a:gd name="T92" fmla="*/ 3 w 3"/>
                        <a:gd name="T93" fmla="*/ 3 h 5"/>
                        <a:gd name="T94" fmla="*/ 3 w 3"/>
                        <a:gd name="T95" fmla="*/ 3 h 5"/>
                        <a:gd name="T96" fmla="*/ 3 w 3"/>
                        <a:gd name="T97" fmla="*/ 5 h 5"/>
                        <a:gd name="T98" fmla="*/ 3 w 3"/>
                        <a:gd name="T99" fmla="*/ 5 h 5"/>
                        <a:gd name="T100" fmla="*/ 1 w 3"/>
                        <a:gd name="T101" fmla="*/ 5 h 5"/>
                        <a:gd name="T102" fmla="*/ 1 w 3"/>
                        <a:gd name="T103" fmla="*/ 5 h 5"/>
                        <a:gd name="T104" fmla="*/ 1 w 3"/>
                        <a:gd name="T105" fmla="*/ 5 h 5"/>
                        <a:gd name="T106" fmla="*/ 1 w 3"/>
                        <a:gd name="T107" fmla="*/ 3 h 5"/>
                        <a:gd name="T108" fmla="*/ 0 w 3"/>
                        <a:gd name="T109" fmla="*/ 3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5"/>
                        <a:gd name="T167" fmla="*/ 3 w 3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5">
                          <a:moveTo>
                            <a:pt x="0" y="3"/>
                          </a:move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2" name="Freeform 4402"/>
                    <p:cNvSpPr>
                      <a:spLocks/>
                    </p:cNvSpPr>
                    <p:nvPr/>
                  </p:nvSpPr>
                  <p:spPr bwMode="auto">
                    <a:xfrm>
                      <a:off x="1359" y="401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2 w 3"/>
                        <a:gd name="T3" fmla="*/ 1 h 4"/>
                        <a:gd name="T4" fmla="*/ 2 w 3"/>
                        <a:gd name="T5" fmla="*/ 1 h 4"/>
                        <a:gd name="T6" fmla="*/ 2 w 3"/>
                        <a:gd name="T7" fmla="*/ 0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0 w 3"/>
                        <a:gd name="T13" fmla="*/ 1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2 h 4"/>
                        <a:gd name="T30" fmla="*/ 2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1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2 w 3"/>
                        <a:gd name="T61" fmla="*/ 0 h 4"/>
                        <a:gd name="T62" fmla="*/ 2 w 3"/>
                        <a:gd name="T63" fmla="*/ 0 h 4"/>
                        <a:gd name="T64" fmla="*/ 2 w 3"/>
                        <a:gd name="T65" fmla="*/ 0 h 4"/>
                        <a:gd name="T66" fmla="*/ 2 w 3"/>
                        <a:gd name="T67" fmla="*/ 0 h 4"/>
                        <a:gd name="T68" fmla="*/ 2 w 3"/>
                        <a:gd name="T69" fmla="*/ 0 h 4"/>
                        <a:gd name="T70" fmla="*/ 3 w 3"/>
                        <a:gd name="T71" fmla="*/ 1 h 4"/>
                        <a:gd name="T72" fmla="*/ 3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3" name="Freeform 4403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362" y="4016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2 h 4"/>
                        <a:gd name="T2" fmla="*/ 4 w 4"/>
                        <a:gd name="T3" fmla="*/ 2 h 4"/>
                        <a:gd name="T4" fmla="*/ 4 w 4"/>
                        <a:gd name="T5" fmla="*/ 2 h 4"/>
                        <a:gd name="T6" fmla="*/ 4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2 w 4"/>
                        <a:gd name="T17" fmla="*/ 4 h 4"/>
                        <a:gd name="T18" fmla="*/ 2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2 w 4"/>
                        <a:gd name="T27" fmla="*/ 1 h 4"/>
                        <a:gd name="T28" fmla="*/ 2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0 h 4"/>
                        <a:gd name="T34" fmla="*/ 4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2 w 4"/>
                        <a:gd name="T41" fmla="*/ 2 h 4"/>
                        <a:gd name="T42" fmla="*/ 2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3 w 4"/>
                        <a:gd name="T49" fmla="*/ 4 h 4"/>
                        <a:gd name="T50" fmla="*/ 3 w 4"/>
                        <a:gd name="T51" fmla="*/ 4 h 4"/>
                        <a:gd name="T52" fmla="*/ 3 w 4"/>
                        <a:gd name="T53" fmla="*/ 2 h 4"/>
                        <a:gd name="T54" fmla="*/ 3 w 4"/>
                        <a:gd name="T55" fmla="*/ 2 h 4"/>
                        <a:gd name="T56" fmla="*/ 3 w 4"/>
                        <a:gd name="T57" fmla="*/ 2 h 4"/>
                        <a:gd name="T58" fmla="*/ 3 w 4"/>
                        <a:gd name="T59" fmla="*/ 2 h 4"/>
                        <a:gd name="T60" fmla="*/ 4 w 4"/>
                        <a:gd name="T61" fmla="*/ 2 h 4"/>
                        <a:gd name="T62" fmla="*/ 4 w 4"/>
                        <a:gd name="T63" fmla="*/ 1 h 4"/>
                        <a:gd name="T64" fmla="*/ 4 w 4"/>
                        <a:gd name="T65" fmla="*/ 1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3 w 4"/>
                        <a:gd name="T75" fmla="*/ 0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1 h 4"/>
                        <a:gd name="T82" fmla="*/ 2 w 4"/>
                        <a:gd name="T83" fmla="*/ 1 h 4"/>
                        <a:gd name="T84" fmla="*/ 4 w 4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4" y="2"/>
                          </a:move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close/>
                          <a:moveTo>
                            <a:pt x="4" y="1"/>
                          </a:move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4" name="Freeform 4404"/>
                    <p:cNvSpPr>
                      <a:spLocks/>
                    </p:cNvSpPr>
                    <p:nvPr/>
                  </p:nvSpPr>
                  <p:spPr bwMode="auto">
                    <a:xfrm>
                      <a:off x="1367" y="401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4 h 4"/>
                        <a:gd name="T28" fmla="*/ 3 w 3"/>
                        <a:gd name="T29" fmla="*/ 4 h 4"/>
                        <a:gd name="T30" fmla="*/ 3 w 3"/>
                        <a:gd name="T31" fmla="*/ 2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1 w 3"/>
                        <a:gd name="T39" fmla="*/ 1 h 4"/>
                        <a:gd name="T40" fmla="*/ 1 w 3"/>
                        <a:gd name="T41" fmla="*/ 1 h 4"/>
                        <a:gd name="T42" fmla="*/ 1 w 3"/>
                        <a:gd name="T43" fmla="*/ 0 h 4"/>
                        <a:gd name="T44" fmla="*/ 1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0 w 3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5" name="Freeform 4405"/>
                    <p:cNvSpPr>
                      <a:spLocks/>
                    </p:cNvSpPr>
                    <p:nvPr/>
                  </p:nvSpPr>
                  <p:spPr bwMode="auto">
                    <a:xfrm>
                      <a:off x="1371" y="40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1 h 5"/>
                        <a:gd name="T6" fmla="*/ 1 w 1"/>
                        <a:gd name="T7" fmla="*/ 1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5 h 5"/>
                        <a:gd name="T14" fmla="*/ 0 w 1"/>
                        <a:gd name="T15" fmla="*/ 5 h 5"/>
                        <a:gd name="T16" fmla="*/ 0 w 1"/>
                        <a:gd name="T17" fmla="*/ 2 h 5"/>
                        <a:gd name="T18" fmla="*/ 0 w 1"/>
                        <a:gd name="T19" fmla="*/ 2 h 5"/>
                        <a:gd name="T20" fmla="*/ 0 w 1"/>
                        <a:gd name="T21" fmla="*/ 1 h 5"/>
                        <a:gd name="T22" fmla="*/ 0 w 1"/>
                        <a:gd name="T23" fmla="*/ 1 h 5"/>
                        <a:gd name="T24" fmla="*/ 0 w 1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"/>
                        <a:gd name="T40" fmla="*/ 0 h 5"/>
                        <a:gd name="T41" fmla="*/ 1 w 1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6" name="Freeform 4406"/>
                    <p:cNvSpPr>
                      <a:spLocks/>
                    </p:cNvSpPr>
                    <p:nvPr/>
                  </p:nvSpPr>
                  <p:spPr bwMode="auto">
                    <a:xfrm>
                      <a:off x="1372" y="401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1 w 3"/>
                        <a:gd name="T19" fmla="*/ 1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1 h 4"/>
                        <a:gd name="T26" fmla="*/ 1 w 3"/>
                        <a:gd name="T27" fmla="*/ 1 h 4"/>
                        <a:gd name="T28" fmla="*/ 1 w 3"/>
                        <a:gd name="T29" fmla="*/ 1 h 4"/>
                        <a:gd name="T30" fmla="*/ 1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2 h 4"/>
                        <a:gd name="T36" fmla="*/ 1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0 h 4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"/>
                        <a:gd name="T64" fmla="*/ 0 h 4"/>
                        <a:gd name="T65" fmla="*/ 3 w 3"/>
                        <a:gd name="T66" fmla="*/ 4 h 4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7" name="Freeform 440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375" y="401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4 h 4"/>
                        <a:gd name="T4" fmla="*/ 2 w 3"/>
                        <a:gd name="T5" fmla="*/ 4 h 4"/>
                        <a:gd name="T6" fmla="*/ 2 w 3"/>
                        <a:gd name="T7" fmla="*/ 2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1 w 3"/>
                        <a:gd name="T13" fmla="*/ 4 h 4"/>
                        <a:gd name="T14" fmla="*/ 1 w 3"/>
                        <a:gd name="T15" fmla="*/ 4 h 4"/>
                        <a:gd name="T16" fmla="*/ 1 w 3"/>
                        <a:gd name="T17" fmla="*/ 4 h 4"/>
                        <a:gd name="T18" fmla="*/ 0 w 3"/>
                        <a:gd name="T19" fmla="*/ 2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0 w 3"/>
                        <a:gd name="T27" fmla="*/ 1 h 4"/>
                        <a:gd name="T28" fmla="*/ 1 w 3"/>
                        <a:gd name="T29" fmla="*/ 0 h 4"/>
                        <a:gd name="T30" fmla="*/ 1 w 3"/>
                        <a:gd name="T31" fmla="*/ 0 h 4"/>
                        <a:gd name="T32" fmla="*/ 1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2 w 3"/>
                        <a:gd name="T39" fmla="*/ 1 h 4"/>
                        <a:gd name="T40" fmla="*/ 2 w 3"/>
                        <a:gd name="T41" fmla="*/ 0 h 4"/>
                        <a:gd name="T42" fmla="*/ 3 w 3"/>
                        <a:gd name="T43" fmla="*/ 0 h 4"/>
                        <a:gd name="T44" fmla="*/ 1 w 3"/>
                        <a:gd name="T45" fmla="*/ 0 h 4"/>
                        <a:gd name="T46" fmla="*/ 1 w 3"/>
                        <a:gd name="T47" fmla="*/ 1 h 4"/>
                        <a:gd name="T48" fmla="*/ 1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1 h 4"/>
                        <a:gd name="T56" fmla="*/ 0 w 3"/>
                        <a:gd name="T57" fmla="*/ 2 h 4"/>
                        <a:gd name="T58" fmla="*/ 0 w 3"/>
                        <a:gd name="T59" fmla="*/ 2 h 4"/>
                        <a:gd name="T60" fmla="*/ 0 w 3"/>
                        <a:gd name="T61" fmla="*/ 2 h 4"/>
                        <a:gd name="T62" fmla="*/ 0 w 3"/>
                        <a:gd name="T63" fmla="*/ 2 h 4"/>
                        <a:gd name="T64" fmla="*/ 1 w 3"/>
                        <a:gd name="T65" fmla="*/ 2 h 4"/>
                        <a:gd name="T66" fmla="*/ 1 w 3"/>
                        <a:gd name="T67" fmla="*/ 4 h 4"/>
                        <a:gd name="T68" fmla="*/ 1 w 3"/>
                        <a:gd name="T69" fmla="*/ 4 h 4"/>
                        <a:gd name="T70" fmla="*/ 1 w 3"/>
                        <a:gd name="T71" fmla="*/ 4 h 4"/>
                        <a:gd name="T72" fmla="*/ 2 w 3"/>
                        <a:gd name="T73" fmla="*/ 2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2 w 3"/>
                        <a:gd name="T79" fmla="*/ 2 h 4"/>
                        <a:gd name="T80" fmla="*/ 2 w 3"/>
                        <a:gd name="T81" fmla="*/ 2 h 4"/>
                        <a:gd name="T82" fmla="*/ 2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1 w 3"/>
                        <a:gd name="T89" fmla="*/ 0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4"/>
                        <a:gd name="T137" fmla="*/ 3 w 3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8" name="Rectangle 440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78" y="4015"/>
                      <a:ext cx="1" cy="5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49" name="Freeform 4409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379" y="4016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2 h 4"/>
                        <a:gd name="T2" fmla="*/ 4 w 4"/>
                        <a:gd name="T3" fmla="*/ 2 h 4"/>
                        <a:gd name="T4" fmla="*/ 4 w 4"/>
                        <a:gd name="T5" fmla="*/ 2 h 4"/>
                        <a:gd name="T6" fmla="*/ 4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2 w 4"/>
                        <a:gd name="T17" fmla="*/ 4 h 4"/>
                        <a:gd name="T18" fmla="*/ 2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2 w 4"/>
                        <a:gd name="T27" fmla="*/ 1 h 4"/>
                        <a:gd name="T28" fmla="*/ 2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0 h 4"/>
                        <a:gd name="T34" fmla="*/ 4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2 w 4"/>
                        <a:gd name="T41" fmla="*/ 2 h 4"/>
                        <a:gd name="T42" fmla="*/ 2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3 w 4"/>
                        <a:gd name="T49" fmla="*/ 4 h 4"/>
                        <a:gd name="T50" fmla="*/ 3 w 4"/>
                        <a:gd name="T51" fmla="*/ 4 h 4"/>
                        <a:gd name="T52" fmla="*/ 3 w 4"/>
                        <a:gd name="T53" fmla="*/ 2 h 4"/>
                        <a:gd name="T54" fmla="*/ 3 w 4"/>
                        <a:gd name="T55" fmla="*/ 2 h 4"/>
                        <a:gd name="T56" fmla="*/ 3 w 4"/>
                        <a:gd name="T57" fmla="*/ 2 h 4"/>
                        <a:gd name="T58" fmla="*/ 3 w 4"/>
                        <a:gd name="T59" fmla="*/ 2 h 4"/>
                        <a:gd name="T60" fmla="*/ 4 w 4"/>
                        <a:gd name="T61" fmla="*/ 2 h 4"/>
                        <a:gd name="T62" fmla="*/ 4 w 4"/>
                        <a:gd name="T63" fmla="*/ 1 h 4"/>
                        <a:gd name="T64" fmla="*/ 4 w 4"/>
                        <a:gd name="T65" fmla="*/ 1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3 w 4"/>
                        <a:gd name="T75" fmla="*/ 0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1 h 4"/>
                        <a:gd name="T82" fmla="*/ 2 w 4"/>
                        <a:gd name="T83" fmla="*/ 1 h 4"/>
                        <a:gd name="T84" fmla="*/ 4 w 4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4" y="2"/>
                          </a:move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  <a:close/>
                          <a:moveTo>
                            <a:pt x="4" y="1"/>
                          </a:moveTo>
                          <a:lnTo>
                            <a:pt x="4" y="1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lnTo>
                            <a:pt x="2" y="1"/>
                          </a:lnTo>
                          <a:lnTo>
                            <a:pt x="4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0" name="Freeform 4410"/>
                    <p:cNvSpPr>
                      <a:spLocks/>
                    </p:cNvSpPr>
                    <p:nvPr/>
                  </p:nvSpPr>
                  <p:spPr bwMode="auto">
                    <a:xfrm>
                      <a:off x="1385" y="4016"/>
                      <a:ext cx="5" cy="4"/>
                    </a:xfrm>
                    <a:custGeom>
                      <a:avLst/>
                      <a:gdLst>
                        <a:gd name="T0" fmla="*/ 0 w 5"/>
                        <a:gd name="T1" fmla="*/ 0 h 4"/>
                        <a:gd name="T2" fmla="*/ 0 w 5"/>
                        <a:gd name="T3" fmla="*/ 0 h 4"/>
                        <a:gd name="T4" fmla="*/ 2 w 5"/>
                        <a:gd name="T5" fmla="*/ 2 h 4"/>
                        <a:gd name="T6" fmla="*/ 3 w 5"/>
                        <a:gd name="T7" fmla="*/ 0 h 4"/>
                        <a:gd name="T8" fmla="*/ 3 w 5"/>
                        <a:gd name="T9" fmla="*/ 0 h 4"/>
                        <a:gd name="T10" fmla="*/ 4 w 5"/>
                        <a:gd name="T11" fmla="*/ 2 h 4"/>
                        <a:gd name="T12" fmla="*/ 4 w 5"/>
                        <a:gd name="T13" fmla="*/ 0 h 4"/>
                        <a:gd name="T14" fmla="*/ 5 w 5"/>
                        <a:gd name="T15" fmla="*/ 0 h 4"/>
                        <a:gd name="T16" fmla="*/ 4 w 5"/>
                        <a:gd name="T17" fmla="*/ 4 h 4"/>
                        <a:gd name="T18" fmla="*/ 4 w 5"/>
                        <a:gd name="T19" fmla="*/ 4 h 4"/>
                        <a:gd name="T20" fmla="*/ 3 w 5"/>
                        <a:gd name="T21" fmla="*/ 1 h 4"/>
                        <a:gd name="T22" fmla="*/ 2 w 5"/>
                        <a:gd name="T23" fmla="*/ 4 h 4"/>
                        <a:gd name="T24" fmla="*/ 2 w 5"/>
                        <a:gd name="T25" fmla="*/ 4 h 4"/>
                        <a:gd name="T26" fmla="*/ 0 w 5"/>
                        <a:gd name="T27" fmla="*/ 0 h 4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5"/>
                        <a:gd name="T43" fmla="*/ 0 h 4"/>
                        <a:gd name="T44" fmla="*/ 5 w 5"/>
                        <a:gd name="T45" fmla="*/ 4 h 4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5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" y="2"/>
                          </a:lnTo>
                          <a:lnTo>
                            <a:pt x="3" y="0"/>
                          </a:lnTo>
                          <a:lnTo>
                            <a:pt x="4" y="2"/>
                          </a:lnTo>
                          <a:lnTo>
                            <a:pt x="4" y="0"/>
                          </a:lnTo>
                          <a:lnTo>
                            <a:pt x="5" y="0"/>
                          </a:lnTo>
                          <a:lnTo>
                            <a:pt x="4" y="4"/>
                          </a:lnTo>
                          <a:lnTo>
                            <a:pt x="3" y="1"/>
                          </a:lnTo>
                          <a:lnTo>
                            <a:pt x="2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1" name="Freeform 4411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390" y="4016"/>
                      <a:ext cx="4" cy="4"/>
                    </a:xfrm>
                    <a:custGeom>
                      <a:avLst/>
                      <a:gdLst>
                        <a:gd name="T0" fmla="*/ 3 w 4"/>
                        <a:gd name="T1" fmla="*/ 2 h 4"/>
                        <a:gd name="T2" fmla="*/ 4 w 4"/>
                        <a:gd name="T3" fmla="*/ 2 h 4"/>
                        <a:gd name="T4" fmla="*/ 4 w 4"/>
                        <a:gd name="T5" fmla="*/ 2 h 4"/>
                        <a:gd name="T6" fmla="*/ 3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2 w 4"/>
                        <a:gd name="T15" fmla="*/ 4 h 4"/>
                        <a:gd name="T16" fmla="*/ 2 w 4"/>
                        <a:gd name="T17" fmla="*/ 4 h 4"/>
                        <a:gd name="T18" fmla="*/ 0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2 w 4"/>
                        <a:gd name="T29" fmla="*/ 0 h 4"/>
                        <a:gd name="T30" fmla="*/ 2 w 4"/>
                        <a:gd name="T31" fmla="*/ 0 h 4"/>
                        <a:gd name="T32" fmla="*/ 3 w 4"/>
                        <a:gd name="T33" fmla="*/ 0 h 4"/>
                        <a:gd name="T34" fmla="*/ 3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0 w 4"/>
                        <a:gd name="T41" fmla="*/ 2 h 4"/>
                        <a:gd name="T42" fmla="*/ 0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2 w 4"/>
                        <a:gd name="T49" fmla="*/ 4 h 4"/>
                        <a:gd name="T50" fmla="*/ 3 w 4"/>
                        <a:gd name="T51" fmla="*/ 4 h 4"/>
                        <a:gd name="T52" fmla="*/ 3 w 4"/>
                        <a:gd name="T53" fmla="*/ 2 h 4"/>
                        <a:gd name="T54" fmla="*/ 3 w 4"/>
                        <a:gd name="T55" fmla="*/ 2 h 4"/>
                        <a:gd name="T56" fmla="*/ 3 w 4"/>
                        <a:gd name="T57" fmla="*/ 2 h 4"/>
                        <a:gd name="T58" fmla="*/ 3 w 4"/>
                        <a:gd name="T59" fmla="*/ 2 h 4"/>
                        <a:gd name="T60" fmla="*/ 3 w 4"/>
                        <a:gd name="T61" fmla="*/ 2 h 4"/>
                        <a:gd name="T62" fmla="*/ 3 w 4"/>
                        <a:gd name="T63" fmla="*/ 1 h 4"/>
                        <a:gd name="T64" fmla="*/ 3 w 4"/>
                        <a:gd name="T65" fmla="*/ 1 h 4"/>
                        <a:gd name="T66" fmla="*/ 3 w 4"/>
                        <a:gd name="T67" fmla="*/ 1 h 4"/>
                        <a:gd name="T68" fmla="*/ 3 w 4"/>
                        <a:gd name="T69" fmla="*/ 1 h 4"/>
                        <a:gd name="T70" fmla="*/ 3 w 4"/>
                        <a:gd name="T71" fmla="*/ 1 h 4"/>
                        <a:gd name="T72" fmla="*/ 3 w 4"/>
                        <a:gd name="T73" fmla="*/ 1 h 4"/>
                        <a:gd name="T74" fmla="*/ 2 w 4"/>
                        <a:gd name="T75" fmla="*/ 0 h 4"/>
                        <a:gd name="T76" fmla="*/ 2 w 4"/>
                        <a:gd name="T77" fmla="*/ 1 h 4"/>
                        <a:gd name="T78" fmla="*/ 2 w 4"/>
                        <a:gd name="T79" fmla="*/ 1 h 4"/>
                        <a:gd name="T80" fmla="*/ 2 w 4"/>
                        <a:gd name="T81" fmla="*/ 1 h 4"/>
                        <a:gd name="T82" fmla="*/ 0 w 4"/>
                        <a:gd name="T83" fmla="*/ 1 h 4"/>
                        <a:gd name="T84" fmla="*/ 3 w 4"/>
                        <a:gd name="T85" fmla="*/ 1 h 4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w 4"/>
                        <a:gd name="T130" fmla="*/ 0 h 4"/>
                        <a:gd name="T131" fmla="*/ 4 w 4"/>
                        <a:gd name="T132" fmla="*/ 4 h 4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T129" t="T130" r="T131" b="T132"/>
                      <a:pathLst>
                        <a:path w="4" h="4">
                          <a:moveTo>
                            <a:pt x="3" y="2"/>
                          </a:moveTo>
                          <a:lnTo>
                            <a:pt x="4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close/>
                          <a:moveTo>
                            <a:pt x="3" y="1"/>
                          </a:moveTo>
                          <a:lnTo>
                            <a:pt x="3" y="1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0" y="1"/>
                          </a:lnTo>
                          <a:lnTo>
                            <a:pt x="3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2" name="Freeform 4412"/>
                    <p:cNvSpPr>
                      <a:spLocks/>
                    </p:cNvSpPr>
                    <p:nvPr/>
                  </p:nvSpPr>
                  <p:spPr bwMode="auto">
                    <a:xfrm>
                      <a:off x="1394" y="4016"/>
                      <a:ext cx="2" cy="4"/>
                    </a:xfrm>
                    <a:custGeom>
                      <a:avLst/>
                      <a:gdLst>
                        <a:gd name="T0" fmla="*/ 0 w 2"/>
                        <a:gd name="T1" fmla="*/ 0 h 4"/>
                        <a:gd name="T2" fmla="*/ 1 w 2"/>
                        <a:gd name="T3" fmla="*/ 0 h 4"/>
                        <a:gd name="T4" fmla="*/ 1 w 2"/>
                        <a:gd name="T5" fmla="*/ 1 h 4"/>
                        <a:gd name="T6" fmla="*/ 1 w 2"/>
                        <a:gd name="T7" fmla="*/ 0 h 4"/>
                        <a:gd name="T8" fmla="*/ 1 w 2"/>
                        <a:gd name="T9" fmla="*/ 0 h 4"/>
                        <a:gd name="T10" fmla="*/ 1 w 2"/>
                        <a:gd name="T11" fmla="*/ 0 h 4"/>
                        <a:gd name="T12" fmla="*/ 1 w 2"/>
                        <a:gd name="T13" fmla="*/ 0 h 4"/>
                        <a:gd name="T14" fmla="*/ 1 w 2"/>
                        <a:gd name="T15" fmla="*/ 0 h 4"/>
                        <a:gd name="T16" fmla="*/ 2 w 2"/>
                        <a:gd name="T17" fmla="*/ 0 h 4"/>
                        <a:gd name="T18" fmla="*/ 1 w 2"/>
                        <a:gd name="T19" fmla="*/ 1 h 4"/>
                        <a:gd name="T20" fmla="*/ 1 w 2"/>
                        <a:gd name="T21" fmla="*/ 0 h 4"/>
                        <a:gd name="T22" fmla="*/ 1 w 2"/>
                        <a:gd name="T23" fmla="*/ 0 h 4"/>
                        <a:gd name="T24" fmla="*/ 1 w 2"/>
                        <a:gd name="T25" fmla="*/ 1 h 4"/>
                        <a:gd name="T26" fmla="*/ 1 w 2"/>
                        <a:gd name="T27" fmla="*/ 1 h 4"/>
                        <a:gd name="T28" fmla="*/ 1 w 2"/>
                        <a:gd name="T29" fmla="*/ 1 h 4"/>
                        <a:gd name="T30" fmla="*/ 1 w 2"/>
                        <a:gd name="T31" fmla="*/ 1 h 4"/>
                        <a:gd name="T32" fmla="*/ 1 w 2"/>
                        <a:gd name="T33" fmla="*/ 1 h 4"/>
                        <a:gd name="T34" fmla="*/ 1 w 2"/>
                        <a:gd name="T35" fmla="*/ 2 h 4"/>
                        <a:gd name="T36" fmla="*/ 1 w 2"/>
                        <a:gd name="T37" fmla="*/ 4 h 4"/>
                        <a:gd name="T38" fmla="*/ 0 w 2"/>
                        <a:gd name="T39" fmla="*/ 4 h 4"/>
                        <a:gd name="T40" fmla="*/ 0 w 2"/>
                        <a:gd name="T41" fmla="*/ 0 h 4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2"/>
                        <a:gd name="T64" fmla="*/ 0 h 4"/>
                        <a:gd name="T65" fmla="*/ 2 w 2"/>
                        <a:gd name="T66" fmla="*/ 4 h 4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2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3" name="Freeform 4413"/>
                    <p:cNvSpPr>
                      <a:spLocks/>
                    </p:cNvSpPr>
                    <p:nvPr/>
                  </p:nvSpPr>
                  <p:spPr bwMode="auto">
                    <a:xfrm>
                      <a:off x="1396" y="40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0 w 3"/>
                        <a:gd name="T3" fmla="*/ 0 h 5"/>
                        <a:gd name="T4" fmla="*/ 0 w 3"/>
                        <a:gd name="T5" fmla="*/ 2 h 5"/>
                        <a:gd name="T6" fmla="*/ 2 w 3"/>
                        <a:gd name="T7" fmla="*/ 1 h 5"/>
                        <a:gd name="T8" fmla="*/ 3 w 3"/>
                        <a:gd name="T9" fmla="*/ 1 h 5"/>
                        <a:gd name="T10" fmla="*/ 2 w 3"/>
                        <a:gd name="T11" fmla="*/ 2 h 5"/>
                        <a:gd name="T12" fmla="*/ 3 w 3"/>
                        <a:gd name="T13" fmla="*/ 5 h 5"/>
                        <a:gd name="T14" fmla="*/ 3 w 3"/>
                        <a:gd name="T15" fmla="*/ 5 h 5"/>
                        <a:gd name="T16" fmla="*/ 0 w 3"/>
                        <a:gd name="T17" fmla="*/ 3 h 5"/>
                        <a:gd name="T18" fmla="*/ 0 w 3"/>
                        <a:gd name="T19" fmla="*/ 5 h 5"/>
                        <a:gd name="T20" fmla="*/ 0 w 3"/>
                        <a:gd name="T21" fmla="*/ 5 h 5"/>
                        <a:gd name="T22" fmla="*/ 0 w 3"/>
                        <a:gd name="T23" fmla="*/ 0 h 5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3"/>
                        <a:gd name="T37" fmla="*/ 0 h 5"/>
                        <a:gd name="T38" fmla="*/ 3 w 3"/>
                        <a:gd name="T39" fmla="*/ 5 h 5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3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1"/>
                          </a:lnTo>
                          <a:lnTo>
                            <a:pt x="3" y="1"/>
                          </a:lnTo>
                          <a:lnTo>
                            <a:pt x="2" y="2"/>
                          </a:lnTo>
                          <a:lnTo>
                            <a:pt x="3" y="5"/>
                          </a:lnTo>
                          <a:lnTo>
                            <a:pt x="0" y="3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4" name="Freeform 4414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399" y="4016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0 h 5"/>
                        <a:gd name="T2" fmla="*/ 1 w 3"/>
                        <a:gd name="T3" fmla="*/ 0 h 5"/>
                        <a:gd name="T4" fmla="*/ 1 w 3"/>
                        <a:gd name="T5" fmla="*/ 1 h 5"/>
                        <a:gd name="T6" fmla="*/ 1 w 3"/>
                        <a:gd name="T7" fmla="*/ 0 h 5"/>
                        <a:gd name="T8" fmla="*/ 1 w 3"/>
                        <a:gd name="T9" fmla="*/ 0 h 5"/>
                        <a:gd name="T10" fmla="*/ 2 w 3"/>
                        <a:gd name="T11" fmla="*/ 0 h 5"/>
                        <a:gd name="T12" fmla="*/ 2 w 3"/>
                        <a:gd name="T13" fmla="*/ 0 h 5"/>
                        <a:gd name="T14" fmla="*/ 2 w 3"/>
                        <a:gd name="T15" fmla="*/ 0 h 5"/>
                        <a:gd name="T16" fmla="*/ 3 w 3"/>
                        <a:gd name="T17" fmla="*/ 1 h 5"/>
                        <a:gd name="T18" fmla="*/ 3 w 3"/>
                        <a:gd name="T19" fmla="*/ 1 h 5"/>
                        <a:gd name="T20" fmla="*/ 3 w 3"/>
                        <a:gd name="T21" fmla="*/ 2 h 5"/>
                        <a:gd name="T22" fmla="*/ 3 w 3"/>
                        <a:gd name="T23" fmla="*/ 2 h 5"/>
                        <a:gd name="T24" fmla="*/ 3 w 3"/>
                        <a:gd name="T25" fmla="*/ 2 h 5"/>
                        <a:gd name="T26" fmla="*/ 2 w 3"/>
                        <a:gd name="T27" fmla="*/ 4 h 5"/>
                        <a:gd name="T28" fmla="*/ 2 w 3"/>
                        <a:gd name="T29" fmla="*/ 4 h 5"/>
                        <a:gd name="T30" fmla="*/ 2 w 3"/>
                        <a:gd name="T31" fmla="*/ 4 h 5"/>
                        <a:gd name="T32" fmla="*/ 1 w 3"/>
                        <a:gd name="T33" fmla="*/ 4 h 5"/>
                        <a:gd name="T34" fmla="*/ 1 w 3"/>
                        <a:gd name="T35" fmla="*/ 4 h 5"/>
                        <a:gd name="T36" fmla="*/ 1 w 3"/>
                        <a:gd name="T37" fmla="*/ 2 h 5"/>
                        <a:gd name="T38" fmla="*/ 1 w 3"/>
                        <a:gd name="T39" fmla="*/ 5 h 5"/>
                        <a:gd name="T40" fmla="*/ 0 w 3"/>
                        <a:gd name="T41" fmla="*/ 5 h 5"/>
                        <a:gd name="T42" fmla="*/ 0 w 3"/>
                        <a:gd name="T43" fmla="*/ 0 h 5"/>
                        <a:gd name="T44" fmla="*/ 2 w 3"/>
                        <a:gd name="T45" fmla="*/ 0 h 5"/>
                        <a:gd name="T46" fmla="*/ 1 w 3"/>
                        <a:gd name="T47" fmla="*/ 1 h 5"/>
                        <a:gd name="T48" fmla="*/ 1 w 3"/>
                        <a:gd name="T49" fmla="*/ 1 h 5"/>
                        <a:gd name="T50" fmla="*/ 1 w 3"/>
                        <a:gd name="T51" fmla="*/ 1 h 5"/>
                        <a:gd name="T52" fmla="*/ 1 w 3"/>
                        <a:gd name="T53" fmla="*/ 2 h 5"/>
                        <a:gd name="T54" fmla="*/ 1 w 3"/>
                        <a:gd name="T55" fmla="*/ 2 h 5"/>
                        <a:gd name="T56" fmla="*/ 1 w 3"/>
                        <a:gd name="T57" fmla="*/ 2 h 5"/>
                        <a:gd name="T58" fmla="*/ 1 w 3"/>
                        <a:gd name="T59" fmla="*/ 2 h 5"/>
                        <a:gd name="T60" fmla="*/ 1 w 3"/>
                        <a:gd name="T61" fmla="*/ 2 h 5"/>
                        <a:gd name="T62" fmla="*/ 2 w 3"/>
                        <a:gd name="T63" fmla="*/ 4 h 5"/>
                        <a:gd name="T64" fmla="*/ 2 w 3"/>
                        <a:gd name="T65" fmla="*/ 4 h 5"/>
                        <a:gd name="T66" fmla="*/ 2 w 3"/>
                        <a:gd name="T67" fmla="*/ 4 h 5"/>
                        <a:gd name="T68" fmla="*/ 2 w 3"/>
                        <a:gd name="T69" fmla="*/ 2 h 5"/>
                        <a:gd name="T70" fmla="*/ 3 w 3"/>
                        <a:gd name="T71" fmla="*/ 2 h 5"/>
                        <a:gd name="T72" fmla="*/ 3 w 3"/>
                        <a:gd name="T73" fmla="*/ 2 h 5"/>
                        <a:gd name="T74" fmla="*/ 3 w 3"/>
                        <a:gd name="T75" fmla="*/ 2 h 5"/>
                        <a:gd name="T76" fmla="*/ 3 w 3"/>
                        <a:gd name="T77" fmla="*/ 2 h 5"/>
                        <a:gd name="T78" fmla="*/ 3 w 3"/>
                        <a:gd name="T79" fmla="*/ 1 h 5"/>
                        <a:gd name="T80" fmla="*/ 3 w 3"/>
                        <a:gd name="T81" fmla="*/ 1 h 5"/>
                        <a:gd name="T82" fmla="*/ 3 w 3"/>
                        <a:gd name="T83" fmla="*/ 1 h 5"/>
                        <a:gd name="T84" fmla="*/ 2 w 3"/>
                        <a:gd name="T85" fmla="*/ 1 h 5"/>
                        <a:gd name="T86" fmla="*/ 2 w 3"/>
                        <a:gd name="T87" fmla="*/ 1 h 5"/>
                        <a:gd name="T88" fmla="*/ 2 w 3"/>
                        <a:gd name="T89" fmla="*/ 0 h 5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5"/>
                        <a:gd name="T137" fmla="*/ 3 w 3"/>
                        <a:gd name="T138" fmla="*/ 5 h 5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5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5"/>
                          </a:lnTo>
                          <a:lnTo>
                            <a:pt x="0" y="5"/>
                          </a:lnTo>
                          <a:lnTo>
                            <a:pt x="0" y="0"/>
                          </a:lnTo>
                          <a:close/>
                          <a:moveTo>
                            <a:pt x="2" y="0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5" name="Rectangle 441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404" y="4015"/>
                      <a:ext cx="1" cy="5"/>
                    </a:xfrm>
                    <a:prstGeom prst="rect">
                      <a:avLst/>
                    </a:prstGeom>
                    <a:solidFill>
                      <a:srgbClr val="1F1A17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6" name="Freeform 4416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05" y="4016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0 h 4"/>
                        <a:gd name="T2" fmla="*/ 4 w 4"/>
                        <a:gd name="T3" fmla="*/ 4 h 4"/>
                        <a:gd name="T4" fmla="*/ 2 w 4"/>
                        <a:gd name="T5" fmla="*/ 4 h 4"/>
                        <a:gd name="T6" fmla="*/ 2 w 4"/>
                        <a:gd name="T7" fmla="*/ 2 h 4"/>
                        <a:gd name="T8" fmla="*/ 2 w 4"/>
                        <a:gd name="T9" fmla="*/ 4 h 4"/>
                        <a:gd name="T10" fmla="*/ 2 w 4"/>
                        <a:gd name="T11" fmla="*/ 4 h 4"/>
                        <a:gd name="T12" fmla="*/ 1 w 4"/>
                        <a:gd name="T13" fmla="*/ 4 h 4"/>
                        <a:gd name="T14" fmla="*/ 1 w 4"/>
                        <a:gd name="T15" fmla="*/ 4 h 4"/>
                        <a:gd name="T16" fmla="*/ 1 w 4"/>
                        <a:gd name="T17" fmla="*/ 4 h 4"/>
                        <a:gd name="T18" fmla="*/ 0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0 w 4"/>
                        <a:gd name="T27" fmla="*/ 1 h 4"/>
                        <a:gd name="T28" fmla="*/ 1 w 4"/>
                        <a:gd name="T29" fmla="*/ 0 h 4"/>
                        <a:gd name="T30" fmla="*/ 1 w 4"/>
                        <a:gd name="T31" fmla="*/ 0 h 4"/>
                        <a:gd name="T32" fmla="*/ 1 w 4"/>
                        <a:gd name="T33" fmla="*/ 0 h 4"/>
                        <a:gd name="T34" fmla="*/ 2 w 4"/>
                        <a:gd name="T35" fmla="*/ 0 h 4"/>
                        <a:gd name="T36" fmla="*/ 2 w 4"/>
                        <a:gd name="T37" fmla="*/ 0 h 4"/>
                        <a:gd name="T38" fmla="*/ 2 w 4"/>
                        <a:gd name="T39" fmla="*/ 1 h 4"/>
                        <a:gd name="T40" fmla="*/ 2 w 4"/>
                        <a:gd name="T41" fmla="*/ 0 h 4"/>
                        <a:gd name="T42" fmla="*/ 4 w 4"/>
                        <a:gd name="T43" fmla="*/ 0 h 4"/>
                        <a:gd name="T44" fmla="*/ 1 w 4"/>
                        <a:gd name="T45" fmla="*/ 0 h 4"/>
                        <a:gd name="T46" fmla="*/ 1 w 4"/>
                        <a:gd name="T47" fmla="*/ 1 h 4"/>
                        <a:gd name="T48" fmla="*/ 1 w 4"/>
                        <a:gd name="T49" fmla="*/ 1 h 4"/>
                        <a:gd name="T50" fmla="*/ 0 w 4"/>
                        <a:gd name="T51" fmla="*/ 1 h 4"/>
                        <a:gd name="T52" fmla="*/ 0 w 4"/>
                        <a:gd name="T53" fmla="*/ 1 h 4"/>
                        <a:gd name="T54" fmla="*/ 0 w 4"/>
                        <a:gd name="T55" fmla="*/ 1 h 4"/>
                        <a:gd name="T56" fmla="*/ 0 w 4"/>
                        <a:gd name="T57" fmla="*/ 2 h 4"/>
                        <a:gd name="T58" fmla="*/ 0 w 4"/>
                        <a:gd name="T59" fmla="*/ 2 h 4"/>
                        <a:gd name="T60" fmla="*/ 0 w 4"/>
                        <a:gd name="T61" fmla="*/ 2 h 4"/>
                        <a:gd name="T62" fmla="*/ 0 w 4"/>
                        <a:gd name="T63" fmla="*/ 2 h 4"/>
                        <a:gd name="T64" fmla="*/ 1 w 4"/>
                        <a:gd name="T65" fmla="*/ 2 h 4"/>
                        <a:gd name="T66" fmla="*/ 1 w 4"/>
                        <a:gd name="T67" fmla="*/ 4 h 4"/>
                        <a:gd name="T68" fmla="*/ 1 w 4"/>
                        <a:gd name="T69" fmla="*/ 4 h 4"/>
                        <a:gd name="T70" fmla="*/ 1 w 4"/>
                        <a:gd name="T71" fmla="*/ 4 h 4"/>
                        <a:gd name="T72" fmla="*/ 2 w 4"/>
                        <a:gd name="T73" fmla="*/ 2 h 4"/>
                        <a:gd name="T74" fmla="*/ 2 w 4"/>
                        <a:gd name="T75" fmla="*/ 2 h 4"/>
                        <a:gd name="T76" fmla="*/ 2 w 4"/>
                        <a:gd name="T77" fmla="*/ 2 h 4"/>
                        <a:gd name="T78" fmla="*/ 2 w 4"/>
                        <a:gd name="T79" fmla="*/ 2 h 4"/>
                        <a:gd name="T80" fmla="*/ 2 w 4"/>
                        <a:gd name="T81" fmla="*/ 2 h 4"/>
                        <a:gd name="T82" fmla="*/ 2 w 4"/>
                        <a:gd name="T83" fmla="*/ 1 h 4"/>
                        <a:gd name="T84" fmla="*/ 2 w 4"/>
                        <a:gd name="T85" fmla="*/ 1 h 4"/>
                        <a:gd name="T86" fmla="*/ 2 w 4"/>
                        <a:gd name="T87" fmla="*/ 1 h 4"/>
                        <a:gd name="T88" fmla="*/ 1 w 4"/>
                        <a:gd name="T89" fmla="*/ 0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4"/>
                        <a:gd name="T136" fmla="*/ 0 h 4"/>
                        <a:gd name="T137" fmla="*/ 4 w 4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4" h="4">
                          <a:moveTo>
                            <a:pt x="4" y="0"/>
                          </a:moveTo>
                          <a:lnTo>
                            <a:pt x="4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4" y="0"/>
                          </a:lnTo>
                          <a:close/>
                          <a:moveTo>
                            <a:pt x="1" y="0"/>
                          </a:move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2"/>
                          </a:lnTo>
                          <a:lnTo>
                            <a:pt x="2" y="1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7" name="Freeform 441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409" y="401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0 h 4"/>
                        <a:gd name="T2" fmla="*/ 3 w 3"/>
                        <a:gd name="T3" fmla="*/ 4 h 4"/>
                        <a:gd name="T4" fmla="*/ 3 w 3"/>
                        <a:gd name="T5" fmla="*/ 4 h 4"/>
                        <a:gd name="T6" fmla="*/ 3 w 3"/>
                        <a:gd name="T7" fmla="*/ 2 h 4"/>
                        <a:gd name="T8" fmla="*/ 2 w 3"/>
                        <a:gd name="T9" fmla="*/ 4 h 4"/>
                        <a:gd name="T10" fmla="*/ 2 w 3"/>
                        <a:gd name="T11" fmla="*/ 4 h 4"/>
                        <a:gd name="T12" fmla="*/ 2 w 3"/>
                        <a:gd name="T13" fmla="*/ 4 h 4"/>
                        <a:gd name="T14" fmla="*/ 2 w 3"/>
                        <a:gd name="T15" fmla="*/ 4 h 4"/>
                        <a:gd name="T16" fmla="*/ 1 w 3"/>
                        <a:gd name="T17" fmla="*/ 4 h 4"/>
                        <a:gd name="T18" fmla="*/ 1 w 3"/>
                        <a:gd name="T19" fmla="*/ 2 h 4"/>
                        <a:gd name="T20" fmla="*/ 0 w 3"/>
                        <a:gd name="T21" fmla="*/ 2 h 4"/>
                        <a:gd name="T22" fmla="*/ 0 w 3"/>
                        <a:gd name="T23" fmla="*/ 2 h 4"/>
                        <a:gd name="T24" fmla="*/ 0 w 3"/>
                        <a:gd name="T25" fmla="*/ 1 h 4"/>
                        <a:gd name="T26" fmla="*/ 1 w 3"/>
                        <a:gd name="T27" fmla="*/ 1 h 4"/>
                        <a:gd name="T28" fmla="*/ 1 w 3"/>
                        <a:gd name="T29" fmla="*/ 0 h 4"/>
                        <a:gd name="T30" fmla="*/ 2 w 3"/>
                        <a:gd name="T31" fmla="*/ 0 h 4"/>
                        <a:gd name="T32" fmla="*/ 2 w 3"/>
                        <a:gd name="T33" fmla="*/ 0 h 4"/>
                        <a:gd name="T34" fmla="*/ 2 w 3"/>
                        <a:gd name="T35" fmla="*/ 0 h 4"/>
                        <a:gd name="T36" fmla="*/ 2 w 3"/>
                        <a:gd name="T37" fmla="*/ 0 h 4"/>
                        <a:gd name="T38" fmla="*/ 3 w 3"/>
                        <a:gd name="T39" fmla="*/ 1 h 4"/>
                        <a:gd name="T40" fmla="*/ 3 w 3"/>
                        <a:gd name="T41" fmla="*/ 0 h 4"/>
                        <a:gd name="T42" fmla="*/ 3 w 3"/>
                        <a:gd name="T43" fmla="*/ 0 h 4"/>
                        <a:gd name="T44" fmla="*/ 2 w 3"/>
                        <a:gd name="T45" fmla="*/ 0 h 4"/>
                        <a:gd name="T46" fmla="*/ 1 w 3"/>
                        <a:gd name="T47" fmla="*/ 1 h 4"/>
                        <a:gd name="T48" fmla="*/ 1 w 3"/>
                        <a:gd name="T49" fmla="*/ 1 h 4"/>
                        <a:gd name="T50" fmla="*/ 1 w 3"/>
                        <a:gd name="T51" fmla="*/ 1 h 4"/>
                        <a:gd name="T52" fmla="*/ 1 w 3"/>
                        <a:gd name="T53" fmla="*/ 1 h 4"/>
                        <a:gd name="T54" fmla="*/ 1 w 3"/>
                        <a:gd name="T55" fmla="*/ 1 h 4"/>
                        <a:gd name="T56" fmla="*/ 1 w 3"/>
                        <a:gd name="T57" fmla="*/ 2 h 4"/>
                        <a:gd name="T58" fmla="*/ 1 w 3"/>
                        <a:gd name="T59" fmla="*/ 2 h 4"/>
                        <a:gd name="T60" fmla="*/ 1 w 3"/>
                        <a:gd name="T61" fmla="*/ 2 h 4"/>
                        <a:gd name="T62" fmla="*/ 1 w 3"/>
                        <a:gd name="T63" fmla="*/ 2 h 4"/>
                        <a:gd name="T64" fmla="*/ 1 w 3"/>
                        <a:gd name="T65" fmla="*/ 2 h 4"/>
                        <a:gd name="T66" fmla="*/ 1 w 3"/>
                        <a:gd name="T67" fmla="*/ 4 h 4"/>
                        <a:gd name="T68" fmla="*/ 2 w 3"/>
                        <a:gd name="T69" fmla="*/ 4 h 4"/>
                        <a:gd name="T70" fmla="*/ 2 w 3"/>
                        <a:gd name="T71" fmla="*/ 4 h 4"/>
                        <a:gd name="T72" fmla="*/ 2 w 3"/>
                        <a:gd name="T73" fmla="*/ 2 h 4"/>
                        <a:gd name="T74" fmla="*/ 2 w 3"/>
                        <a:gd name="T75" fmla="*/ 2 h 4"/>
                        <a:gd name="T76" fmla="*/ 2 w 3"/>
                        <a:gd name="T77" fmla="*/ 2 h 4"/>
                        <a:gd name="T78" fmla="*/ 3 w 3"/>
                        <a:gd name="T79" fmla="*/ 2 h 4"/>
                        <a:gd name="T80" fmla="*/ 3 w 3"/>
                        <a:gd name="T81" fmla="*/ 2 h 4"/>
                        <a:gd name="T82" fmla="*/ 3 w 3"/>
                        <a:gd name="T83" fmla="*/ 1 h 4"/>
                        <a:gd name="T84" fmla="*/ 2 w 3"/>
                        <a:gd name="T85" fmla="*/ 1 h 4"/>
                        <a:gd name="T86" fmla="*/ 2 w 3"/>
                        <a:gd name="T87" fmla="*/ 1 h 4"/>
                        <a:gd name="T88" fmla="*/ 2 w 3"/>
                        <a:gd name="T89" fmla="*/ 0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3"/>
                        <a:gd name="T136" fmla="*/ 0 h 4"/>
                        <a:gd name="T137" fmla="*/ 3 w 3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3" h="4">
                          <a:moveTo>
                            <a:pt x="3" y="0"/>
                          </a:move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  <a:lnTo>
                            <a:pt x="3" y="0"/>
                          </a:lnTo>
                          <a:close/>
                          <a:moveTo>
                            <a:pt x="2" y="0"/>
                          </a:move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8" name="Freeform 4418"/>
                    <p:cNvSpPr>
                      <a:spLocks/>
                    </p:cNvSpPr>
                    <p:nvPr/>
                  </p:nvSpPr>
                  <p:spPr bwMode="auto">
                    <a:xfrm>
                      <a:off x="1413" y="4015"/>
                      <a:ext cx="2" cy="5"/>
                    </a:xfrm>
                    <a:custGeom>
                      <a:avLst/>
                      <a:gdLst>
                        <a:gd name="T0" fmla="*/ 0 w 2"/>
                        <a:gd name="T1" fmla="*/ 0 h 5"/>
                        <a:gd name="T2" fmla="*/ 0 w 2"/>
                        <a:gd name="T3" fmla="*/ 0 h 5"/>
                        <a:gd name="T4" fmla="*/ 0 w 2"/>
                        <a:gd name="T5" fmla="*/ 1 h 5"/>
                        <a:gd name="T6" fmla="*/ 2 w 2"/>
                        <a:gd name="T7" fmla="*/ 1 h 5"/>
                        <a:gd name="T8" fmla="*/ 2 w 2"/>
                        <a:gd name="T9" fmla="*/ 2 h 5"/>
                        <a:gd name="T10" fmla="*/ 0 w 2"/>
                        <a:gd name="T11" fmla="*/ 2 h 5"/>
                        <a:gd name="T12" fmla="*/ 0 w 2"/>
                        <a:gd name="T13" fmla="*/ 5 h 5"/>
                        <a:gd name="T14" fmla="*/ 0 w 2"/>
                        <a:gd name="T15" fmla="*/ 5 h 5"/>
                        <a:gd name="T16" fmla="*/ 0 w 2"/>
                        <a:gd name="T17" fmla="*/ 2 h 5"/>
                        <a:gd name="T18" fmla="*/ 0 w 2"/>
                        <a:gd name="T19" fmla="*/ 2 h 5"/>
                        <a:gd name="T20" fmla="*/ 0 w 2"/>
                        <a:gd name="T21" fmla="*/ 1 h 5"/>
                        <a:gd name="T22" fmla="*/ 0 w 2"/>
                        <a:gd name="T23" fmla="*/ 1 h 5"/>
                        <a:gd name="T24" fmla="*/ 0 w 2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2"/>
                        <a:gd name="T40" fmla="*/ 0 h 5"/>
                        <a:gd name="T41" fmla="*/ 2 w 2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2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59" name="Freeform 4419"/>
                    <p:cNvSpPr>
                      <a:spLocks/>
                    </p:cNvSpPr>
                    <p:nvPr/>
                  </p:nvSpPr>
                  <p:spPr bwMode="auto">
                    <a:xfrm>
                      <a:off x="1415" y="4016"/>
                      <a:ext cx="2" cy="4"/>
                    </a:xfrm>
                    <a:custGeom>
                      <a:avLst/>
                      <a:gdLst>
                        <a:gd name="T0" fmla="*/ 2 w 2"/>
                        <a:gd name="T1" fmla="*/ 1 h 4"/>
                        <a:gd name="T2" fmla="*/ 2 w 2"/>
                        <a:gd name="T3" fmla="*/ 1 h 4"/>
                        <a:gd name="T4" fmla="*/ 1 w 2"/>
                        <a:gd name="T5" fmla="*/ 1 h 4"/>
                        <a:gd name="T6" fmla="*/ 1 w 2"/>
                        <a:gd name="T7" fmla="*/ 0 h 4"/>
                        <a:gd name="T8" fmla="*/ 1 w 2"/>
                        <a:gd name="T9" fmla="*/ 1 h 4"/>
                        <a:gd name="T10" fmla="*/ 1 w 2"/>
                        <a:gd name="T11" fmla="*/ 1 h 4"/>
                        <a:gd name="T12" fmla="*/ 1 w 2"/>
                        <a:gd name="T13" fmla="*/ 1 h 4"/>
                        <a:gd name="T14" fmla="*/ 1 w 2"/>
                        <a:gd name="T15" fmla="*/ 1 h 4"/>
                        <a:gd name="T16" fmla="*/ 1 w 2"/>
                        <a:gd name="T17" fmla="*/ 1 h 4"/>
                        <a:gd name="T18" fmla="*/ 1 w 2"/>
                        <a:gd name="T19" fmla="*/ 1 h 4"/>
                        <a:gd name="T20" fmla="*/ 1 w 2"/>
                        <a:gd name="T21" fmla="*/ 1 h 4"/>
                        <a:gd name="T22" fmla="*/ 1 w 2"/>
                        <a:gd name="T23" fmla="*/ 1 h 4"/>
                        <a:gd name="T24" fmla="*/ 1 w 2"/>
                        <a:gd name="T25" fmla="*/ 2 h 4"/>
                        <a:gd name="T26" fmla="*/ 2 w 2"/>
                        <a:gd name="T27" fmla="*/ 2 h 4"/>
                        <a:gd name="T28" fmla="*/ 2 w 2"/>
                        <a:gd name="T29" fmla="*/ 2 h 4"/>
                        <a:gd name="T30" fmla="*/ 2 w 2"/>
                        <a:gd name="T31" fmla="*/ 2 h 4"/>
                        <a:gd name="T32" fmla="*/ 2 w 2"/>
                        <a:gd name="T33" fmla="*/ 2 h 4"/>
                        <a:gd name="T34" fmla="*/ 2 w 2"/>
                        <a:gd name="T35" fmla="*/ 4 h 4"/>
                        <a:gd name="T36" fmla="*/ 1 w 2"/>
                        <a:gd name="T37" fmla="*/ 4 h 4"/>
                        <a:gd name="T38" fmla="*/ 1 w 2"/>
                        <a:gd name="T39" fmla="*/ 4 h 4"/>
                        <a:gd name="T40" fmla="*/ 1 w 2"/>
                        <a:gd name="T41" fmla="*/ 4 h 4"/>
                        <a:gd name="T42" fmla="*/ 0 w 2"/>
                        <a:gd name="T43" fmla="*/ 4 h 4"/>
                        <a:gd name="T44" fmla="*/ 0 w 2"/>
                        <a:gd name="T45" fmla="*/ 4 h 4"/>
                        <a:gd name="T46" fmla="*/ 0 w 2"/>
                        <a:gd name="T47" fmla="*/ 2 h 4"/>
                        <a:gd name="T48" fmla="*/ 0 w 2"/>
                        <a:gd name="T49" fmla="*/ 2 h 4"/>
                        <a:gd name="T50" fmla="*/ 1 w 2"/>
                        <a:gd name="T51" fmla="*/ 2 h 4"/>
                        <a:gd name="T52" fmla="*/ 1 w 2"/>
                        <a:gd name="T53" fmla="*/ 4 h 4"/>
                        <a:gd name="T54" fmla="*/ 1 w 2"/>
                        <a:gd name="T55" fmla="*/ 4 h 4"/>
                        <a:gd name="T56" fmla="*/ 1 w 2"/>
                        <a:gd name="T57" fmla="*/ 2 h 4"/>
                        <a:gd name="T58" fmla="*/ 1 w 2"/>
                        <a:gd name="T59" fmla="*/ 2 h 4"/>
                        <a:gd name="T60" fmla="*/ 1 w 2"/>
                        <a:gd name="T61" fmla="*/ 2 h 4"/>
                        <a:gd name="T62" fmla="*/ 1 w 2"/>
                        <a:gd name="T63" fmla="*/ 2 h 4"/>
                        <a:gd name="T64" fmla="*/ 1 w 2"/>
                        <a:gd name="T65" fmla="*/ 2 h 4"/>
                        <a:gd name="T66" fmla="*/ 1 w 2"/>
                        <a:gd name="T67" fmla="*/ 2 h 4"/>
                        <a:gd name="T68" fmla="*/ 1 w 2"/>
                        <a:gd name="T69" fmla="*/ 2 h 4"/>
                        <a:gd name="T70" fmla="*/ 1 w 2"/>
                        <a:gd name="T71" fmla="*/ 1 h 4"/>
                        <a:gd name="T72" fmla="*/ 0 w 2"/>
                        <a:gd name="T73" fmla="*/ 1 h 4"/>
                        <a:gd name="T74" fmla="*/ 0 w 2"/>
                        <a:gd name="T75" fmla="*/ 1 h 4"/>
                        <a:gd name="T76" fmla="*/ 0 w 2"/>
                        <a:gd name="T77" fmla="*/ 1 h 4"/>
                        <a:gd name="T78" fmla="*/ 0 w 2"/>
                        <a:gd name="T79" fmla="*/ 1 h 4"/>
                        <a:gd name="T80" fmla="*/ 0 w 2"/>
                        <a:gd name="T81" fmla="*/ 0 h 4"/>
                        <a:gd name="T82" fmla="*/ 1 w 2"/>
                        <a:gd name="T83" fmla="*/ 0 h 4"/>
                        <a:gd name="T84" fmla="*/ 1 w 2"/>
                        <a:gd name="T85" fmla="*/ 0 h 4"/>
                        <a:gd name="T86" fmla="*/ 1 w 2"/>
                        <a:gd name="T87" fmla="*/ 0 h 4"/>
                        <a:gd name="T88" fmla="*/ 2 w 2"/>
                        <a:gd name="T89" fmla="*/ 1 h 4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2"/>
                        <a:gd name="T136" fmla="*/ 0 h 4"/>
                        <a:gd name="T137" fmla="*/ 2 w 2"/>
                        <a:gd name="T138" fmla="*/ 4 h 4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2" h="4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2" y="2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2" y="1"/>
                          </a:lnTo>
                          <a:close/>
                        </a:path>
                      </a:pathLst>
                    </a:custGeom>
                    <a:solidFill>
                      <a:srgbClr val="1F1A17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0" name="Freeform 4420"/>
                    <p:cNvSpPr>
                      <a:spLocks/>
                    </p:cNvSpPr>
                    <p:nvPr/>
                  </p:nvSpPr>
                  <p:spPr bwMode="auto">
                    <a:xfrm>
                      <a:off x="1355" y="4015"/>
                      <a:ext cx="3" cy="5"/>
                    </a:xfrm>
                    <a:custGeom>
                      <a:avLst/>
                      <a:gdLst>
                        <a:gd name="T0" fmla="*/ 0 w 3"/>
                        <a:gd name="T1" fmla="*/ 3 h 5"/>
                        <a:gd name="T2" fmla="*/ 1 w 3"/>
                        <a:gd name="T3" fmla="*/ 3 h 5"/>
                        <a:gd name="T4" fmla="*/ 1 w 3"/>
                        <a:gd name="T5" fmla="*/ 3 h 5"/>
                        <a:gd name="T6" fmla="*/ 1 w 3"/>
                        <a:gd name="T7" fmla="*/ 5 h 5"/>
                        <a:gd name="T8" fmla="*/ 3 w 3"/>
                        <a:gd name="T9" fmla="*/ 5 h 5"/>
                        <a:gd name="T10" fmla="*/ 3 w 3"/>
                        <a:gd name="T11" fmla="*/ 3 h 5"/>
                        <a:gd name="T12" fmla="*/ 3 w 3"/>
                        <a:gd name="T13" fmla="*/ 3 h 5"/>
                        <a:gd name="T14" fmla="*/ 3 w 3"/>
                        <a:gd name="T15" fmla="*/ 3 h 5"/>
                        <a:gd name="T16" fmla="*/ 3 w 3"/>
                        <a:gd name="T17" fmla="*/ 3 h 5"/>
                        <a:gd name="T18" fmla="*/ 3 w 3"/>
                        <a:gd name="T19" fmla="*/ 3 h 5"/>
                        <a:gd name="T20" fmla="*/ 3 w 3"/>
                        <a:gd name="T21" fmla="*/ 3 h 5"/>
                        <a:gd name="T22" fmla="*/ 3 w 3"/>
                        <a:gd name="T23" fmla="*/ 3 h 5"/>
                        <a:gd name="T24" fmla="*/ 3 w 3"/>
                        <a:gd name="T25" fmla="*/ 2 h 5"/>
                        <a:gd name="T26" fmla="*/ 1 w 3"/>
                        <a:gd name="T27" fmla="*/ 2 h 5"/>
                        <a:gd name="T28" fmla="*/ 1 w 3"/>
                        <a:gd name="T29" fmla="*/ 2 h 5"/>
                        <a:gd name="T30" fmla="*/ 1 w 3"/>
                        <a:gd name="T31" fmla="*/ 2 h 5"/>
                        <a:gd name="T32" fmla="*/ 1 w 3"/>
                        <a:gd name="T33" fmla="*/ 1 h 5"/>
                        <a:gd name="T34" fmla="*/ 1 w 3"/>
                        <a:gd name="T35" fmla="*/ 1 h 5"/>
                        <a:gd name="T36" fmla="*/ 1 w 3"/>
                        <a:gd name="T37" fmla="*/ 1 h 5"/>
                        <a:gd name="T38" fmla="*/ 1 w 3"/>
                        <a:gd name="T39" fmla="*/ 1 h 5"/>
                        <a:gd name="T40" fmla="*/ 1 w 3"/>
                        <a:gd name="T41" fmla="*/ 0 h 5"/>
                        <a:gd name="T42" fmla="*/ 1 w 3"/>
                        <a:gd name="T43" fmla="*/ 0 h 5"/>
                        <a:gd name="T44" fmla="*/ 1 w 3"/>
                        <a:gd name="T45" fmla="*/ 0 h 5"/>
                        <a:gd name="T46" fmla="*/ 1 w 3"/>
                        <a:gd name="T47" fmla="*/ 0 h 5"/>
                        <a:gd name="T48" fmla="*/ 3 w 3"/>
                        <a:gd name="T49" fmla="*/ 0 h 5"/>
                        <a:gd name="T50" fmla="*/ 3 w 3"/>
                        <a:gd name="T51" fmla="*/ 0 h 5"/>
                        <a:gd name="T52" fmla="*/ 3 w 3"/>
                        <a:gd name="T53" fmla="*/ 1 h 5"/>
                        <a:gd name="T54" fmla="*/ 3 w 3"/>
                        <a:gd name="T55" fmla="*/ 1 h 5"/>
                        <a:gd name="T56" fmla="*/ 3 w 3"/>
                        <a:gd name="T57" fmla="*/ 1 h 5"/>
                        <a:gd name="T58" fmla="*/ 3 w 3"/>
                        <a:gd name="T59" fmla="*/ 1 h 5"/>
                        <a:gd name="T60" fmla="*/ 3 w 3"/>
                        <a:gd name="T61" fmla="*/ 1 h 5"/>
                        <a:gd name="T62" fmla="*/ 3 w 3"/>
                        <a:gd name="T63" fmla="*/ 1 h 5"/>
                        <a:gd name="T64" fmla="*/ 1 w 3"/>
                        <a:gd name="T65" fmla="*/ 1 h 5"/>
                        <a:gd name="T66" fmla="*/ 1 w 3"/>
                        <a:gd name="T67" fmla="*/ 1 h 5"/>
                        <a:gd name="T68" fmla="*/ 1 w 3"/>
                        <a:gd name="T69" fmla="*/ 1 h 5"/>
                        <a:gd name="T70" fmla="*/ 1 w 3"/>
                        <a:gd name="T71" fmla="*/ 1 h 5"/>
                        <a:gd name="T72" fmla="*/ 1 w 3"/>
                        <a:gd name="T73" fmla="*/ 1 h 5"/>
                        <a:gd name="T74" fmla="*/ 1 w 3"/>
                        <a:gd name="T75" fmla="*/ 1 h 5"/>
                        <a:gd name="T76" fmla="*/ 1 w 3"/>
                        <a:gd name="T77" fmla="*/ 1 h 5"/>
                        <a:gd name="T78" fmla="*/ 1 w 3"/>
                        <a:gd name="T79" fmla="*/ 1 h 5"/>
                        <a:gd name="T80" fmla="*/ 1 w 3"/>
                        <a:gd name="T81" fmla="*/ 1 h 5"/>
                        <a:gd name="T82" fmla="*/ 1 w 3"/>
                        <a:gd name="T83" fmla="*/ 2 h 5"/>
                        <a:gd name="T84" fmla="*/ 3 w 3"/>
                        <a:gd name="T85" fmla="*/ 2 h 5"/>
                        <a:gd name="T86" fmla="*/ 3 w 3"/>
                        <a:gd name="T87" fmla="*/ 2 h 5"/>
                        <a:gd name="T88" fmla="*/ 3 w 3"/>
                        <a:gd name="T89" fmla="*/ 2 h 5"/>
                        <a:gd name="T90" fmla="*/ 3 w 3"/>
                        <a:gd name="T91" fmla="*/ 3 h 5"/>
                        <a:gd name="T92" fmla="*/ 3 w 3"/>
                        <a:gd name="T93" fmla="*/ 3 h 5"/>
                        <a:gd name="T94" fmla="*/ 3 w 3"/>
                        <a:gd name="T95" fmla="*/ 3 h 5"/>
                        <a:gd name="T96" fmla="*/ 3 w 3"/>
                        <a:gd name="T97" fmla="*/ 5 h 5"/>
                        <a:gd name="T98" fmla="*/ 3 w 3"/>
                        <a:gd name="T99" fmla="*/ 5 h 5"/>
                        <a:gd name="T100" fmla="*/ 1 w 3"/>
                        <a:gd name="T101" fmla="*/ 5 h 5"/>
                        <a:gd name="T102" fmla="*/ 1 w 3"/>
                        <a:gd name="T103" fmla="*/ 5 h 5"/>
                        <a:gd name="T104" fmla="*/ 1 w 3"/>
                        <a:gd name="T105" fmla="*/ 5 h 5"/>
                        <a:gd name="T106" fmla="*/ 1 w 3"/>
                        <a:gd name="T107" fmla="*/ 3 h 5"/>
                        <a:gd name="T108" fmla="*/ 0 w 3"/>
                        <a:gd name="T109" fmla="*/ 3 h 5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3"/>
                        <a:gd name="T166" fmla="*/ 0 h 5"/>
                        <a:gd name="T167" fmla="*/ 3 w 3"/>
                        <a:gd name="T168" fmla="*/ 5 h 5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3" h="5">
                          <a:moveTo>
                            <a:pt x="0" y="3"/>
                          </a:moveTo>
                          <a:lnTo>
                            <a:pt x="1" y="3"/>
                          </a:lnTo>
                          <a:lnTo>
                            <a:pt x="1" y="5"/>
                          </a:lnTo>
                          <a:lnTo>
                            <a:pt x="3" y="5"/>
                          </a:lnTo>
                          <a:lnTo>
                            <a:pt x="3" y="3"/>
                          </a:lnTo>
                          <a:lnTo>
                            <a:pt x="3" y="2"/>
                          </a:lnTo>
                          <a:lnTo>
                            <a:pt x="1" y="2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3" y="2"/>
                          </a:lnTo>
                          <a:lnTo>
                            <a:pt x="3" y="3"/>
                          </a:lnTo>
                          <a:lnTo>
                            <a:pt x="3" y="5"/>
                          </a:lnTo>
                          <a:lnTo>
                            <a:pt x="1" y="5"/>
                          </a:lnTo>
                          <a:lnTo>
                            <a:pt x="1" y="3"/>
                          </a:lnTo>
                          <a:lnTo>
                            <a:pt x="0" y="3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1" name="Freeform 4421"/>
                    <p:cNvSpPr>
                      <a:spLocks/>
                    </p:cNvSpPr>
                    <p:nvPr/>
                  </p:nvSpPr>
                  <p:spPr bwMode="auto">
                    <a:xfrm>
                      <a:off x="1359" y="4016"/>
                      <a:ext cx="3" cy="4"/>
                    </a:xfrm>
                    <a:custGeom>
                      <a:avLst/>
                      <a:gdLst>
                        <a:gd name="T0" fmla="*/ 3 w 3"/>
                        <a:gd name="T1" fmla="*/ 1 h 4"/>
                        <a:gd name="T2" fmla="*/ 2 w 3"/>
                        <a:gd name="T3" fmla="*/ 1 h 4"/>
                        <a:gd name="T4" fmla="*/ 2 w 3"/>
                        <a:gd name="T5" fmla="*/ 1 h 4"/>
                        <a:gd name="T6" fmla="*/ 2 w 3"/>
                        <a:gd name="T7" fmla="*/ 0 h 4"/>
                        <a:gd name="T8" fmla="*/ 1 w 3"/>
                        <a:gd name="T9" fmla="*/ 1 h 4"/>
                        <a:gd name="T10" fmla="*/ 1 w 3"/>
                        <a:gd name="T11" fmla="*/ 1 h 4"/>
                        <a:gd name="T12" fmla="*/ 0 w 3"/>
                        <a:gd name="T13" fmla="*/ 1 h 4"/>
                        <a:gd name="T14" fmla="*/ 0 w 3"/>
                        <a:gd name="T15" fmla="*/ 2 h 4"/>
                        <a:gd name="T16" fmla="*/ 0 w 3"/>
                        <a:gd name="T17" fmla="*/ 2 h 4"/>
                        <a:gd name="T18" fmla="*/ 1 w 3"/>
                        <a:gd name="T19" fmla="*/ 2 h 4"/>
                        <a:gd name="T20" fmla="*/ 1 w 3"/>
                        <a:gd name="T21" fmla="*/ 2 h 4"/>
                        <a:gd name="T22" fmla="*/ 1 w 3"/>
                        <a:gd name="T23" fmla="*/ 2 h 4"/>
                        <a:gd name="T24" fmla="*/ 1 w 3"/>
                        <a:gd name="T25" fmla="*/ 4 h 4"/>
                        <a:gd name="T26" fmla="*/ 2 w 3"/>
                        <a:gd name="T27" fmla="*/ 4 h 4"/>
                        <a:gd name="T28" fmla="*/ 2 w 3"/>
                        <a:gd name="T29" fmla="*/ 2 h 4"/>
                        <a:gd name="T30" fmla="*/ 2 w 3"/>
                        <a:gd name="T31" fmla="*/ 2 h 4"/>
                        <a:gd name="T32" fmla="*/ 3 w 3"/>
                        <a:gd name="T33" fmla="*/ 2 h 4"/>
                        <a:gd name="T34" fmla="*/ 3 w 3"/>
                        <a:gd name="T35" fmla="*/ 4 h 4"/>
                        <a:gd name="T36" fmla="*/ 2 w 3"/>
                        <a:gd name="T37" fmla="*/ 4 h 4"/>
                        <a:gd name="T38" fmla="*/ 2 w 3"/>
                        <a:gd name="T39" fmla="*/ 4 h 4"/>
                        <a:gd name="T40" fmla="*/ 2 w 3"/>
                        <a:gd name="T41" fmla="*/ 4 h 4"/>
                        <a:gd name="T42" fmla="*/ 1 w 3"/>
                        <a:gd name="T43" fmla="*/ 4 h 4"/>
                        <a:gd name="T44" fmla="*/ 0 w 3"/>
                        <a:gd name="T45" fmla="*/ 2 h 4"/>
                        <a:gd name="T46" fmla="*/ 0 w 3"/>
                        <a:gd name="T47" fmla="*/ 2 h 4"/>
                        <a:gd name="T48" fmla="*/ 0 w 3"/>
                        <a:gd name="T49" fmla="*/ 2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1 h 4"/>
                        <a:gd name="T56" fmla="*/ 1 w 3"/>
                        <a:gd name="T57" fmla="*/ 0 h 4"/>
                        <a:gd name="T58" fmla="*/ 1 w 3"/>
                        <a:gd name="T59" fmla="*/ 0 h 4"/>
                        <a:gd name="T60" fmla="*/ 2 w 3"/>
                        <a:gd name="T61" fmla="*/ 0 h 4"/>
                        <a:gd name="T62" fmla="*/ 2 w 3"/>
                        <a:gd name="T63" fmla="*/ 0 h 4"/>
                        <a:gd name="T64" fmla="*/ 2 w 3"/>
                        <a:gd name="T65" fmla="*/ 0 h 4"/>
                        <a:gd name="T66" fmla="*/ 2 w 3"/>
                        <a:gd name="T67" fmla="*/ 0 h 4"/>
                        <a:gd name="T68" fmla="*/ 2 w 3"/>
                        <a:gd name="T69" fmla="*/ 0 h 4"/>
                        <a:gd name="T70" fmla="*/ 3 w 3"/>
                        <a:gd name="T71" fmla="*/ 1 h 4"/>
                        <a:gd name="T72" fmla="*/ 3 w 3"/>
                        <a:gd name="T73" fmla="*/ 1 h 4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w 3"/>
                        <a:gd name="T112" fmla="*/ 0 h 4"/>
                        <a:gd name="T113" fmla="*/ 3 w 3"/>
                        <a:gd name="T114" fmla="*/ 4 h 4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T111" t="T112" r="T113" b="T114"/>
                      <a:pathLst>
                        <a:path w="3" h="4">
                          <a:moveTo>
                            <a:pt x="3" y="1"/>
                          </a:move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3" y="2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1" y="4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1" y="0"/>
                          </a:lnTo>
                          <a:lnTo>
                            <a:pt x="2" y="0"/>
                          </a:lnTo>
                          <a:lnTo>
                            <a:pt x="3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2" name="Freeform 4422"/>
                    <p:cNvSpPr>
                      <a:spLocks/>
                    </p:cNvSpPr>
                    <p:nvPr/>
                  </p:nvSpPr>
                  <p:spPr bwMode="auto">
                    <a:xfrm>
                      <a:off x="1362" y="4016"/>
                      <a:ext cx="4" cy="4"/>
                    </a:xfrm>
                    <a:custGeom>
                      <a:avLst/>
                      <a:gdLst>
                        <a:gd name="T0" fmla="*/ 4 w 4"/>
                        <a:gd name="T1" fmla="*/ 2 h 4"/>
                        <a:gd name="T2" fmla="*/ 4 w 4"/>
                        <a:gd name="T3" fmla="*/ 2 h 4"/>
                        <a:gd name="T4" fmla="*/ 4 w 4"/>
                        <a:gd name="T5" fmla="*/ 2 h 4"/>
                        <a:gd name="T6" fmla="*/ 4 w 4"/>
                        <a:gd name="T7" fmla="*/ 4 h 4"/>
                        <a:gd name="T8" fmla="*/ 3 w 4"/>
                        <a:gd name="T9" fmla="*/ 4 h 4"/>
                        <a:gd name="T10" fmla="*/ 3 w 4"/>
                        <a:gd name="T11" fmla="*/ 4 h 4"/>
                        <a:gd name="T12" fmla="*/ 3 w 4"/>
                        <a:gd name="T13" fmla="*/ 4 h 4"/>
                        <a:gd name="T14" fmla="*/ 3 w 4"/>
                        <a:gd name="T15" fmla="*/ 4 h 4"/>
                        <a:gd name="T16" fmla="*/ 2 w 4"/>
                        <a:gd name="T17" fmla="*/ 4 h 4"/>
                        <a:gd name="T18" fmla="*/ 2 w 4"/>
                        <a:gd name="T19" fmla="*/ 2 h 4"/>
                        <a:gd name="T20" fmla="*/ 0 w 4"/>
                        <a:gd name="T21" fmla="*/ 2 h 4"/>
                        <a:gd name="T22" fmla="*/ 0 w 4"/>
                        <a:gd name="T23" fmla="*/ 2 h 4"/>
                        <a:gd name="T24" fmla="*/ 0 w 4"/>
                        <a:gd name="T25" fmla="*/ 1 h 4"/>
                        <a:gd name="T26" fmla="*/ 2 w 4"/>
                        <a:gd name="T27" fmla="*/ 1 h 4"/>
                        <a:gd name="T28" fmla="*/ 2 w 4"/>
                        <a:gd name="T29" fmla="*/ 0 h 4"/>
                        <a:gd name="T30" fmla="*/ 3 w 4"/>
                        <a:gd name="T31" fmla="*/ 0 h 4"/>
                        <a:gd name="T32" fmla="*/ 3 w 4"/>
                        <a:gd name="T33" fmla="*/ 0 h 4"/>
                        <a:gd name="T34" fmla="*/ 4 w 4"/>
                        <a:gd name="T35" fmla="*/ 1 h 4"/>
                        <a:gd name="T36" fmla="*/ 4 w 4"/>
                        <a:gd name="T37" fmla="*/ 1 h 4"/>
                        <a:gd name="T38" fmla="*/ 4 w 4"/>
                        <a:gd name="T39" fmla="*/ 2 h 4"/>
                        <a:gd name="T40" fmla="*/ 2 w 4"/>
                        <a:gd name="T41" fmla="*/ 2 h 4"/>
                        <a:gd name="T42" fmla="*/ 2 w 4"/>
                        <a:gd name="T43" fmla="*/ 2 h 4"/>
                        <a:gd name="T44" fmla="*/ 2 w 4"/>
                        <a:gd name="T45" fmla="*/ 2 h 4"/>
                        <a:gd name="T46" fmla="*/ 2 w 4"/>
                        <a:gd name="T47" fmla="*/ 2 h 4"/>
                        <a:gd name="T48" fmla="*/ 3 w 4"/>
                        <a:gd name="T49" fmla="*/ 4 h 4"/>
                        <a:gd name="T50" fmla="*/ 3 w 4"/>
                        <a:gd name="T51" fmla="*/ 4 h 4"/>
                        <a:gd name="T52" fmla="*/ 3 w 4"/>
                        <a:gd name="T53" fmla="*/ 2 h 4"/>
                        <a:gd name="T54" fmla="*/ 3 w 4"/>
                        <a:gd name="T55" fmla="*/ 2 h 4"/>
                        <a:gd name="T56" fmla="*/ 3 w 4"/>
                        <a:gd name="T57" fmla="*/ 2 h 4"/>
                        <a:gd name="T58" fmla="*/ 3 w 4"/>
                        <a:gd name="T59" fmla="*/ 2 h 4"/>
                        <a:gd name="T60" fmla="*/ 4 w 4"/>
                        <a:gd name="T61" fmla="*/ 2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"/>
                        <a:gd name="T94" fmla="*/ 0 h 4"/>
                        <a:gd name="T95" fmla="*/ 4 w 4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" h="4">
                          <a:moveTo>
                            <a:pt x="4" y="2"/>
                          </a:moveTo>
                          <a:lnTo>
                            <a:pt x="4" y="2"/>
                          </a:lnTo>
                          <a:lnTo>
                            <a:pt x="4" y="4"/>
                          </a:lnTo>
                          <a:lnTo>
                            <a:pt x="3" y="4"/>
                          </a:lnTo>
                          <a:lnTo>
                            <a:pt x="2" y="4"/>
                          </a:lnTo>
                          <a:lnTo>
                            <a:pt x="2" y="2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  <a:lnTo>
                            <a:pt x="2" y="0"/>
                          </a:lnTo>
                          <a:lnTo>
                            <a:pt x="3" y="0"/>
                          </a:lnTo>
                          <a:lnTo>
                            <a:pt x="4" y="1"/>
                          </a:lnTo>
                          <a:lnTo>
                            <a:pt x="4" y="2"/>
                          </a:lnTo>
                          <a:lnTo>
                            <a:pt x="2" y="2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4" y="2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3" name="Freeform 4423"/>
                    <p:cNvSpPr>
                      <a:spLocks/>
                    </p:cNvSpPr>
                    <p:nvPr/>
                  </p:nvSpPr>
                  <p:spPr bwMode="auto">
                    <a:xfrm>
                      <a:off x="1364" y="4016"/>
                      <a:ext cx="2" cy="1"/>
                    </a:xfrm>
                    <a:custGeom>
                      <a:avLst/>
                      <a:gdLst>
                        <a:gd name="T0" fmla="*/ 2 w 2"/>
                        <a:gd name="T1" fmla="*/ 1 h 1"/>
                        <a:gd name="T2" fmla="*/ 2 w 2"/>
                        <a:gd name="T3" fmla="*/ 1 h 1"/>
                        <a:gd name="T4" fmla="*/ 1 w 2"/>
                        <a:gd name="T5" fmla="*/ 1 h 1"/>
                        <a:gd name="T6" fmla="*/ 1 w 2"/>
                        <a:gd name="T7" fmla="*/ 1 h 1"/>
                        <a:gd name="T8" fmla="*/ 1 w 2"/>
                        <a:gd name="T9" fmla="*/ 1 h 1"/>
                        <a:gd name="T10" fmla="*/ 1 w 2"/>
                        <a:gd name="T11" fmla="*/ 1 h 1"/>
                        <a:gd name="T12" fmla="*/ 1 w 2"/>
                        <a:gd name="T13" fmla="*/ 0 h 1"/>
                        <a:gd name="T14" fmla="*/ 0 w 2"/>
                        <a:gd name="T15" fmla="*/ 1 h 1"/>
                        <a:gd name="T16" fmla="*/ 0 w 2"/>
                        <a:gd name="T17" fmla="*/ 1 h 1"/>
                        <a:gd name="T18" fmla="*/ 0 w 2"/>
                        <a:gd name="T19" fmla="*/ 1 h 1"/>
                        <a:gd name="T20" fmla="*/ 0 w 2"/>
                        <a:gd name="T21" fmla="*/ 1 h 1"/>
                        <a:gd name="T22" fmla="*/ 2 w 2"/>
                        <a:gd name="T23" fmla="*/ 1 h 1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w 2"/>
                        <a:gd name="T37" fmla="*/ 0 h 1"/>
                        <a:gd name="T38" fmla="*/ 2 w 2"/>
                        <a:gd name="T39" fmla="*/ 1 h 1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T36" t="T37" r="T38" b="T39"/>
                      <a:pathLst>
                        <a:path w="2" h="1">
                          <a:moveTo>
                            <a:pt x="2" y="1"/>
                          </a:moveTo>
                          <a:lnTo>
                            <a:pt x="2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0" y="1"/>
                          </a:lnTo>
                          <a:lnTo>
                            <a:pt x="2" y="1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4" name="Freeform 4424"/>
                    <p:cNvSpPr>
                      <a:spLocks/>
                    </p:cNvSpPr>
                    <p:nvPr/>
                  </p:nvSpPr>
                  <p:spPr bwMode="auto">
                    <a:xfrm>
                      <a:off x="1367" y="401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0 w 3"/>
                        <a:gd name="T3" fmla="*/ 0 h 4"/>
                        <a:gd name="T4" fmla="*/ 0 w 3"/>
                        <a:gd name="T5" fmla="*/ 1 h 4"/>
                        <a:gd name="T6" fmla="*/ 0 w 3"/>
                        <a:gd name="T7" fmla="*/ 0 h 4"/>
                        <a:gd name="T8" fmla="*/ 0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3 w 3"/>
                        <a:gd name="T19" fmla="*/ 0 h 4"/>
                        <a:gd name="T20" fmla="*/ 3 w 3"/>
                        <a:gd name="T21" fmla="*/ 1 h 4"/>
                        <a:gd name="T22" fmla="*/ 3 w 3"/>
                        <a:gd name="T23" fmla="*/ 1 h 4"/>
                        <a:gd name="T24" fmla="*/ 3 w 3"/>
                        <a:gd name="T25" fmla="*/ 1 h 4"/>
                        <a:gd name="T26" fmla="*/ 3 w 3"/>
                        <a:gd name="T27" fmla="*/ 4 h 4"/>
                        <a:gd name="T28" fmla="*/ 3 w 3"/>
                        <a:gd name="T29" fmla="*/ 4 h 4"/>
                        <a:gd name="T30" fmla="*/ 3 w 3"/>
                        <a:gd name="T31" fmla="*/ 2 h 4"/>
                        <a:gd name="T32" fmla="*/ 3 w 3"/>
                        <a:gd name="T33" fmla="*/ 1 h 4"/>
                        <a:gd name="T34" fmla="*/ 3 w 3"/>
                        <a:gd name="T35" fmla="*/ 1 h 4"/>
                        <a:gd name="T36" fmla="*/ 3 w 3"/>
                        <a:gd name="T37" fmla="*/ 1 h 4"/>
                        <a:gd name="T38" fmla="*/ 1 w 3"/>
                        <a:gd name="T39" fmla="*/ 1 h 4"/>
                        <a:gd name="T40" fmla="*/ 1 w 3"/>
                        <a:gd name="T41" fmla="*/ 1 h 4"/>
                        <a:gd name="T42" fmla="*/ 1 w 3"/>
                        <a:gd name="T43" fmla="*/ 0 h 4"/>
                        <a:gd name="T44" fmla="*/ 1 w 3"/>
                        <a:gd name="T45" fmla="*/ 1 h 4"/>
                        <a:gd name="T46" fmla="*/ 0 w 3"/>
                        <a:gd name="T47" fmla="*/ 1 h 4"/>
                        <a:gd name="T48" fmla="*/ 0 w 3"/>
                        <a:gd name="T49" fmla="*/ 1 h 4"/>
                        <a:gd name="T50" fmla="*/ 0 w 3"/>
                        <a:gd name="T51" fmla="*/ 1 h 4"/>
                        <a:gd name="T52" fmla="*/ 0 w 3"/>
                        <a:gd name="T53" fmla="*/ 1 h 4"/>
                        <a:gd name="T54" fmla="*/ 0 w 3"/>
                        <a:gd name="T55" fmla="*/ 2 h 4"/>
                        <a:gd name="T56" fmla="*/ 0 w 3"/>
                        <a:gd name="T57" fmla="*/ 4 h 4"/>
                        <a:gd name="T58" fmla="*/ 0 w 3"/>
                        <a:gd name="T59" fmla="*/ 4 h 4"/>
                        <a:gd name="T60" fmla="*/ 0 w 3"/>
                        <a:gd name="T61" fmla="*/ 0 h 4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3"/>
                        <a:gd name="T94" fmla="*/ 0 h 4"/>
                        <a:gd name="T95" fmla="*/ 3 w 3"/>
                        <a:gd name="T96" fmla="*/ 4 h 4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3" h="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3" y="1"/>
                          </a:lnTo>
                          <a:lnTo>
                            <a:pt x="3" y="4"/>
                          </a:lnTo>
                          <a:lnTo>
                            <a:pt x="3" y="2"/>
                          </a:lnTo>
                          <a:lnTo>
                            <a:pt x="3" y="1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0" y="1"/>
                          </a:lnTo>
                          <a:lnTo>
                            <a:pt x="0" y="2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5" name="Freeform 4425"/>
                    <p:cNvSpPr>
                      <a:spLocks/>
                    </p:cNvSpPr>
                    <p:nvPr/>
                  </p:nvSpPr>
                  <p:spPr bwMode="auto">
                    <a:xfrm>
                      <a:off x="1371" y="4015"/>
                      <a:ext cx="1" cy="5"/>
                    </a:xfrm>
                    <a:custGeom>
                      <a:avLst/>
                      <a:gdLst>
                        <a:gd name="T0" fmla="*/ 0 w 1"/>
                        <a:gd name="T1" fmla="*/ 0 h 5"/>
                        <a:gd name="T2" fmla="*/ 0 w 1"/>
                        <a:gd name="T3" fmla="*/ 0 h 5"/>
                        <a:gd name="T4" fmla="*/ 0 w 1"/>
                        <a:gd name="T5" fmla="*/ 1 h 5"/>
                        <a:gd name="T6" fmla="*/ 1 w 1"/>
                        <a:gd name="T7" fmla="*/ 1 h 5"/>
                        <a:gd name="T8" fmla="*/ 1 w 1"/>
                        <a:gd name="T9" fmla="*/ 2 h 5"/>
                        <a:gd name="T10" fmla="*/ 0 w 1"/>
                        <a:gd name="T11" fmla="*/ 2 h 5"/>
                        <a:gd name="T12" fmla="*/ 0 w 1"/>
                        <a:gd name="T13" fmla="*/ 5 h 5"/>
                        <a:gd name="T14" fmla="*/ 0 w 1"/>
                        <a:gd name="T15" fmla="*/ 5 h 5"/>
                        <a:gd name="T16" fmla="*/ 0 w 1"/>
                        <a:gd name="T17" fmla="*/ 2 h 5"/>
                        <a:gd name="T18" fmla="*/ 0 w 1"/>
                        <a:gd name="T19" fmla="*/ 2 h 5"/>
                        <a:gd name="T20" fmla="*/ 0 w 1"/>
                        <a:gd name="T21" fmla="*/ 1 h 5"/>
                        <a:gd name="T22" fmla="*/ 0 w 1"/>
                        <a:gd name="T23" fmla="*/ 1 h 5"/>
                        <a:gd name="T24" fmla="*/ 0 w 1"/>
                        <a:gd name="T25" fmla="*/ 0 h 5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"/>
                        <a:gd name="T40" fmla="*/ 0 h 5"/>
                        <a:gd name="T41" fmla="*/ 1 w 1"/>
                        <a:gd name="T42" fmla="*/ 5 h 5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" h="5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0" y="2"/>
                          </a:lnTo>
                          <a:lnTo>
                            <a:pt x="0" y="5"/>
                          </a:lnTo>
                          <a:lnTo>
                            <a:pt x="0" y="2"/>
                          </a:lnTo>
                          <a:lnTo>
                            <a:pt x="0" y="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  <p:sp>
                  <p:nvSpPr>
                    <p:cNvPr id="966" name="Freeform 4426"/>
                    <p:cNvSpPr>
                      <a:spLocks/>
                    </p:cNvSpPr>
                    <p:nvPr/>
                  </p:nvSpPr>
                  <p:spPr bwMode="auto">
                    <a:xfrm>
                      <a:off x="1372" y="4016"/>
                      <a:ext cx="3" cy="4"/>
                    </a:xfrm>
                    <a:custGeom>
                      <a:avLst/>
                      <a:gdLst>
                        <a:gd name="T0" fmla="*/ 0 w 3"/>
                        <a:gd name="T1" fmla="*/ 0 h 4"/>
                        <a:gd name="T2" fmla="*/ 1 w 3"/>
                        <a:gd name="T3" fmla="*/ 0 h 4"/>
                        <a:gd name="T4" fmla="*/ 1 w 3"/>
                        <a:gd name="T5" fmla="*/ 1 h 4"/>
                        <a:gd name="T6" fmla="*/ 1 w 3"/>
                        <a:gd name="T7" fmla="*/ 0 h 4"/>
                        <a:gd name="T8" fmla="*/ 1 w 3"/>
                        <a:gd name="T9" fmla="*/ 0 h 4"/>
                        <a:gd name="T10" fmla="*/ 1 w 3"/>
                        <a:gd name="T11" fmla="*/ 0 h 4"/>
                        <a:gd name="T12" fmla="*/ 1 w 3"/>
                        <a:gd name="T13" fmla="*/ 0 h 4"/>
                        <a:gd name="T14" fmla="*/ 1 w 3"/>
                        <a:gd name="T15" fmla="*/ 0 h 4"/>
                        <a:gd name="T16" fmla="*/ 3 w 3"/>
                        <a:gd name="T17" fmla="*/ 0 h 4"/>
                        <a:gd name="T18" fmla="*/ 1 w 3"/>
                        <a:gd name="T19" fmla="*/ 1 h 4"/>
                        <a:gd name="T20" fmla="*/ 1 w 3"/>
                        <a:gd name="T21" fmla="*/ 0 h 4"/>
                        <a:gd name="T22" fmla="*/ 1 w 3"/>
                        <a:gd name="T23" fmla="*/ 0 h 4"/>
                        <a:gd name="T24" fmla="*/ 1 w 3"/>
                        <a:gd name="T25" fmla="*/ 1 h 4"/>
                        <a:gd name="T26" fmla="*/ 1 w 3"/>
                        <a:gd name="T27" fmla="*/ 1 h 4"/>
                        <a:gd name="T28" fmla="*/ 1 w 3"/>
                        <a:gd name="T29" fmla="*/ 1 h 4"/>
                        <a:gd name="T30" fmla="*/ 1 w 3"/>
                        <a:gd name="T31" fmla="*/ 1 h 4"/>
                        <a:gd name="T32" fmla="*/ 1 w 3"/>
                        <a:gd name="T33" fmla="*/ 1 h 4"/>
                        <a:gd name="T34" fmla="*/ 1 w 3"/>
                        <a:gd name="T35" fmla="*/ 2 h 4"/>
                        <a:gd name="T36" fmla="*/ 1 w 3"/>
                        <a:gd name="T37" fmla="*/ 4 h 4"/>
                        <a:gd name="T38" fmla="*/ 0 w 3"/>
                        <a:gd name="T39" fmla="*/ 4 h 4"/>
                        <a:gd name="T40" fmla="*/ 0 w 3"/>
                        <a:gd name="T41" fmla="*/ 0 h 4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w 3"/>
                        <a:gd name="T64" fmla="*/ 0 h 4"/>
                        <a:gd name="T65" fmla="*/ 3 w 3"/>
                        <a:gd name="T66" fmla="*/ 4 h 4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T63" t="T64" r="T65" b="T66"/>
                      <a:pathLst>
                        <a:path w="3" h="4">
                          <a:moveTo>
                            <a:pt x="0" y="0"/>
                          </a:move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3" y="0"/>
                          </a:lnTo>
                          <a:lnTo>
                            <a:pt x="1" y="1"/>
                          </a:lnTo>
                          <a:lnTo>
                            <a:pt x="1" y="0"/>
                          </a:lnTo>
                          <a:lnTo>
                            <a:pt x="1" y="1"/>
                          </a:lnTo>
                          <a:lnTo>
                            <a:pt x="1" y="2"/>
                          </a:lnTo>
                          <a:lnTo>
                            <a:pt x="1" y="4"/>
                          </a:lnTo>
                          <a:lnTo>
                            <a:pt x="0" y="4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588">
                      <a:solidFill>
                        <a:srgbClr val="1F1A17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NZ"/>
                    </a:p>
                  </p:txBody>
                </p:sp>
              </p:grpSp>
              <p:sp>
                <p:nvSpPr>
                  <p:cNvPr id="766" name="Rectangle 5038"/>
                  <p:cNvSpPr>
                    <a:spLocks noChangeArrowheads="1"/>
                  </p:cNvSpPr>
                  <p:nvPr/>
                </p:nvSpPr>
                <p:spPr bwMode="auto">
                  <a:xfrm>
                    <a:off x="457" y="2944"/>
                    <a:ext cx="1344" cy="1197"/>
                  </a:xfrm>
                  <a:prstGeom prst="rect">
                    <a:avLst/>
                  </a:prstGeom>
                  <a:noFill/>
                  <a:ln w="1588">
                    <a:solidFill>
                      <a:srgbClr val="1F1A17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NZ"/>
                  </a:p>
                </p:txBody>
              </p:sp>
            </p:grpSp>
          </p:grpSp>
          <p:sp>
            <p:nvSpPr>
              <p:cNvPr id="469" name="Rectangle 915"/>
              <p:cNvSpPr>
                <a:spLocks noChangeArrowheads="1"/>
              </p:cNvSpPr>
              <p:nvPr/>
            </p:nvSpPr>
            <p:spPr bwMode="auto">
              <a:xfrm>
                <a:off x="984" y="3844"/>
                <a:ext cx="8" cy="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0" name="Rectangle 916"/>
              <p:cNvSpPr>
                <a:spLocks noChangeArrowheads="1"/>
              </p:cNvSpPr>
              <p:nvPr/>
            </p:nvSpPr>
            <p:spPr bwMode="auto">
              <a:xfrm>
                <a:off x="984" y="3844"/>
                <a:ext cx="8" cy="8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1" name="Rectangle 917"/>
              <p:cNvSpPr>
                <a:spLocks noChangeArrowheads="1"/>
              </p:cNvSpPr>
              <p:nvPr/>
            </p:nvSpPr>
            <p:spPr bwMode="auto">
              <a:xfrm>
                <a:off x="789" y="3883"/>
                <a:ext cx="11" cy="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2" name="Rectangle 918"/>
              <p:cNvSpPr>
                <a:spLocks noChangeArrowheads="1"/>
              </p:cNvSpPr>
              <p:nvPr/>
            </p:nvSpPr>
            <p:spPr bwMode="auto">
              <a:xfrm>
                <a:off x="789" y="3883"/>
                <a:ext cx="11" cy="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3" name="Rectangle 919"/>
              <p:cNvSpPr>
                <a:spLocks noChangeArrowheads="1"/>
              </p:cNvSpPr>
              <p:nvPr/>
            </p:nvSpPr>
            <p:spPr bwMode="auto">
              <a:xfrm>
                <a:off x="879" y="3869"/>
                <a:ext cx="7" cy="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4" name="Rectangle 920"/>
              <p:cNvSpPr>
                <a:spLocks noChangeArrowheads="1"/>
              </p:cNvSpPr>
              <p:nvPr/>
            </p:nvSpPr>
            <p:spPr bwMode="auto">
              <a:xfrm>
                <a:off x="879" y="3869"/>
                <a:ext cx="7" cy="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5" name="Rectangle 921"/>
              <p:cNvSpPr>
                <a:spLocks noChangeArrowheads="1"/>
              </p:cNvSpPr>
              <p:nvPr/>
            </p:nvSpPr>
            <p:spPr bwMode="auto">
              <a:xfrm>
                <a:off x="988" y="3948"/>
                <a:ext cx="17" cy="1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6" name="Rectangle 922"/>
              <p:cNvSpPr>
                <a:spLocks noChangeArrowheads="1"/>
              </p:cNvSpPr>
              <p:nvPr/>
            </p:nvSpPr>
            <p:spPr bwMode="auto">
              <a:xfrm>
                <a:off x="988" y="3948"/>
                <a:ext cx="17" cy="1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7" name="Rectangle 923"/>
              <p:cNvSpPr>
                <a:spLocks noChangeArrowheads="1"/>
              </p:cNvSpPr>
              <p:nvPr/>
            </p:nvSpPr>
            <p:spPr bwMode="auto">
              <a:xfrm>
                <a:off x="1138" y="3739"/>
                <a:ext cx="16" cy="2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8" name="Rectangle 924"/>
              <p:cNvSpPr>
                <a:spLocks noChangeArrowheads="1"/>
              </p:cNvSpPr>
              <p:nvPr/>
            </p:nvSpPr>
            <p:spPr bwMode="auto">
              <a:xfrm>
                <a:off x="1138" y="3739"/>
                <a:ext cx="16" cy="23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9" name="Rectangle 925"/>
              <p:cNvSpPr>
                <a:spLocks noChangeArrowheads="1"/>
              </p:cNvSpPr>
              <p:nvPr/>
            </p:nvSpPr>
            <p:spPr bwMode="auto">
              <a:xfrm>
                <a:off x="690" y="3776"/>
                <a:ext cx="18" cy="2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0" name="Rectangle 926"/>
              <p:cNvSpPr>
                <a:spLocks noChangeArrowheads="1"/>
              </p:cNvSpPr>
              <p:nvPr/>
            </p:nvSpPr>
            <p:spPr bwMode="auto">
              <a:xfrm>
                <a:off x="690" y="3776"/>
                <a:ext cx="18" cy="23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1" name="Rectangle 927"/>
              <p:cNvSpPr>
                <a:spLocks noChangeArrowheads="1"/>
              </p:cNvSpPr>
              <p:nvPr/>
            </p:nvSpPr>
            <p:spPr bwMode="auto">
              <a:xfrm>
                <a:off x="1004" y="3841"/>
                <a:ext cx="16" cy="1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2" name="Rectangle 928"/>
              <p:cNvSpPr>
                <a:spLocks noChangeArrowheads="1"/>
              </p:cNvSpPr>
              <p:nvPr/>
            </p:nvSpPr>
            <p:spPr bwMode="auto">
              <a:xfrm>
                <a:off x="1004" y="3841"/>
                <a:ext cx="16" cy="1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3" name="Rectangle 929"/>
              <p:cNvSpPr>
                <a:spLocks noChangeArrowheads="1"/>
              </p:cNvSpPr>
              <p:nvPr/>
            </p:nvSpPr>
            <p:spPr bwMode="auto">
              <a:xfrm>
                <a:off x="772" y="3878"/>
                <a:ext cx="12" cy="1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4" name="Rectangle 930"/>
              <p:cNvSpPr>
                <a:spLocks noChangeArrowheads="1"/>
              </p:cNvSpPr>
              <p:nvPr/>
            </p:nvSpPr>
            <p:spPr bwMode="auto">
              <a:xfrm>
                <a:off x="772" y="3878"/>
                <a:ext cx="12" cy="12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5" name="Freeform 931"/>
              <p:cNvSpPr>
                <a:spLocks/>
              </p:cNvSpPr>
              <p:nvPr/>
            </p:nvSpPr>
            <p:spPr bwMode="auto">
              <a:xfrm>
                <a:off x="601" y="3733"/>
                <a:ext cx="15" cy="16"/>
              </a:xfrm>
              <a:custGeom>
                <a:avLst/>
                <a:gdLst>
                  <a:gd name="T0" fmla="*/ 7 w 15"/>
                  <a:gd name="T1" fmla="*/ 0 h 16"/>
                  <a:gd name="T2" fmla="*/ 10 w 15"/>
                  <a:gd name="T3" fmla="*/ 1 h 16"/>
                  <a:gd name="T4" fmla="*/ 12 w 15"/>
                  <a:gd name="T5" fmla="*/ 2 h 16"/>
                  <a:gd name="T6" fmla="*/ 15 w 15"/>
                  <a:gd name="T7" fmla="*/ 6 h 16"/>
                  <a:gd name="T8" fmla="*/ 15 w 15"/>
                  <a:gd name="T9" fmla="*/ 8 h 16"/>
                  <a:gd name="T10" fmla="*/ 15 w 15"/>
                  <a:gd name="T11" fmla="*/ 12 h 16"/>
                  <a:gd name="T12" fmla="*/ 12 w 15"/>
                  <a:gd name="T13" fmla="*/ 14 h 16"/>
                  <a:gd name="T14" fmla="*/ 10 w 15"/>
                  <a:gd name="T15" fmla="*/ 16 h 16"/>
                  <a:gd name="T16" fmla="*/ 7 w 15"/>
                  <a:gd name="T17" fmla="*/ 16 h 16"/>
                  <a:gd name="T18" fmla="*/ 5 w 15"/>
                  <a:gd name="T19" fmla="*/ 16 h 16"/>
                  <a:gd name="T20" fmla="*/ 2 w 15"/>
                  <a:gd name="T21" fmla="*/ 14 h 16"/>
                  <a:gd name="T22" fmla="*/ 1 w 15"/>
                  <a:gd name="T23" fmla="*/ 12 h 16"/>
                  <a:gd name="T24" fmla="*/ 0 w 15"/>
                  <a:gd name="T25" fmla="*/ 8 h 16"/>
                  <a:gd name="T26" fmla="*/ 1 w 15"/>
                  <a:gd name="T27" fmla="*/ 6 h 16"/>
                  <a:gd name="T28" fmla="*/ 2 w 15"/>
                  <a:gd name="T29" fmla="*/ 2 h 16"/>
                  <a:gd name="T30" fmla="*/ 5 w 15"/>
                  <a:gd name="T31" fmla="*/ 1 h 16"/>
                  <a:gd name="T32" fmla="*/ 7 w 15"/>
                  <a:gd name="T33" fmla="*/ 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7" y="0"/>
                    </a:moveTo>
                    <a:lnTo>
                      <a:pt x="10" y="1"/>
                    </a:lnTo>
                    <a:lnTo>
                      <a:pt x="12" y="2"/>
                    </a:lnTo>
                    <a:lnTo>
                      <a:pt x="15" y="6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6" name="Freeform 932"/>
              <p:cNvSpPr>
                <a:spLocks/>
              </p:cNvSpPr>
              <p:nvPr/>
            </p:nvSpPr>
            <p:spPr bwMode="auto">
              <a:xfrm>
                <a:off x="601" y="3733"/>
                <a:ext cx="15" cy="16"/>
              </a:xfrm>
              <a:custGeom>
                <a:avLst/>
                <a:gdLst>
                  <a:gd name="T0" fmla="*/ 7 w 15"/>
                  <a:gd name="T1" fmla="*/ 0 h 16"/>
                  <a:gd name="T2" fmla="*/ 10 w 15"/>
                  <a:gd name="T3" fmla="*/ 1 h 16"/>
                  <a:gd name="T4" fmla="*/ 12 w 15"/>
                  <a:gd name="T5" fmla="*/ 2 h 16"/>
                  <a:gd name="T6" fmla="*/ 15 w 15"/>
                  <a:gd name="T7" fmla="*/ 6 h 16"/>
                  <a:gd name="T8" fmla="*/ 15 w 15"/>
                  <a:gd name="T9" fmla="*/ 8 h 16"/>
                  <a:gd name="T10" fmla="*/ 15 w 15"/>
                  <a:gd name="T11" fmla="*/ 12 h 16"/>
                  <a:gd name="T12" fmla="*/ 12 w 15"/>
                  <a:gd name="T13" fmla="*/ 14 h 16"/>
                  <a:gd name="T14" fmla="*/ 10 w 15"/>
                  <a:gd name="T15" fmla="*/ 16 h 16"/>
                  <a:gd name="T16" fmla="*/ 7 w 15"/>
                  <a:gd name="T17" fmla="*/ 16 h 16"/>
                  <a:gd name="T18" fmla="*/ 5 w 15"/>
                  <a:gd name="T19" fmla="*/ 16 h 16"/>
                  <a:gd name="T20" fmla="*/ 2 w 15"/>
                  <a:gd name="T21" fmla="*/ 14 h 16"/>
                  <a:gd name="T22" fmla="*/ 1 w 15"/>
                  <a:gd name="T23" fmla="*/ 12 h 16"/>
                  <a:gd name="T24" fmla="*/ 0 w 15"/>
                  <a:gd name="T25" fmla="*/ 8 h 16"/>
                  <a:gd name="T26" fmla="*/ 1 w 15"/>
                  <a:gd name="T27" fmla="*/ 6 h 16"/>
                  <a:gd name="T28" fmla="*/ 2 w 15"/>
                  <a:gd name="T29" fmla="*/ 2 h 16"/>
                  <a:gd name="T30" fmla="*/ 5 w 15"/>
                  <a:gd name="T31" fmla="*/ 1 h 16"/>
                  <a:gd name="T32" fmla="*/ 7 w 15"/>
                  <a:gd name="T33" fmla="*/ 0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7" y="0"/>
                    </a:moveTo>
                    <a:lnTo>
                      <a:pt x="10" y="1"/>
                    </a:lnTo>
                    <a:lnTo>
                      <a:pt x="12" y="2"/>
                    </a:lnTo>
                    <a:lnTo>
                      <a:pt x="15" y="6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7" name="Rectangle 933"/>
              <p:cNvSpPr>
                <a:spLocks noChangeArrowheads="1"/>
              </p:cNvSpPr>
              <p:nvPr/>
            </p:nvSpPr>
            <p:spPr bwMode="auto">
              <a:xfrm>
                <a:off x="939" y="3566"/>
                <a:ext cx="36" cy="1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8" name="Rectangle 934"/>
              <p:cNvSpPr>
                <a:spLocks noChangeArrowheads="1"/>
              </p:cNvSpPr>
              <p:nvPr/>
            </p:nvSpPr>
            <p:spPr bwMode="auto">
              <a:xfrm>
                <a:off x="939" y="3566"/>
                <a:ext cx="36" cy="14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9" name="Freeform 935"/>
              <p:cNvSpPr>
                <a:spLocks/>
              </p:cNvSpPr>
              <p:nvPr/>
            </p:nvSpPr>
            <p:spPr bwMode="auto">
              <a:xfrm>
                <a:off x="917" y="3567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8 w 11"/>
                  <a:gd name="T3" fmla="*/ 0 h 8"/>
                  <a:gd name="T4" fmla="*/ 9 w 11"/>
                  <a:gd name="T5" fmla="*/ 1 h 8"/>
                  <a:gd name="T6" fmla="*/ 11 w 11"/>
                  <a:gd name="T7" fmla="*/ 2 h 8"/>
                  <a:gd name="T8" fmla="*/ 11 w 11"/>
                  <a:gd name="T9" fmla="*/ 5 h 8"/>
                  <a:gd name="T10" fmla="*/ 11 w 11"/>
                  <a:gd name="T11" fmla="*/ 6 h 8"/>
                  <a:gd name="T12" fmla="*/ 9 w 11"/>
                  <a:gd name="T13" fmla="*/ 7 h 8"/>
                  <a:gd name="T14" fmla="*/ 8 w 11"/>
                  <a:gd name="T15" fmla="*/ 8 h 8"/>
                  <a:gd name="T16" fmla="*/ 6 w 11"/>
                  <a:gd name="T17" fmla="*/ 8 h 8"/>
                  <a:gd name="T18" fmla="*/ 3 w 11"/>
                  <a:gd name="T19" fmla="*/ 8 h 8"/>
                  <a:gd name="T20" fmla="*/ 2 w 11"/>
                  <a:gd name="T21" fmla="*/ 7 h 8"/>
                  <a:gd name="T22" fmla="*/ 1 w 11"/>
                  <a:gd name="T23" fmla="*/ 6 h 8"/>
                  <a:gd name="T24" fmla="*/ 0 w 11"/>
                  <a:gd name="T25" fmla="*/ 5 h 8"/>
                  <a:gd name="T26" fmla="*/ 1 w 11"/>
                  <a:gd name="T27" fmla="*/ 2 h 8"/>
                  <a:gd name="T28" fmla="*/ 2 w 11"/>
                  <a:gd name="T29" fmla="*/ 1 h 8"/>
                  <a:gd name="T30" fmla="*/ 3 w 11"/>
                  <a:gd name="T31" fmla="*/ 0 h 8"/>
                  <a:gd name="T32" fmla="*/ 6 w 11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8"/>
                  <a:gd name="T53" fmla="*/ 11 w 11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8">
                    <a:moveTo>
                      <a:pt x="6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0" name="Freeform 936"/>
              <p:cNvSpPr>
                <a:spLocks/>
              </p:cNvSpPr>
              <p:nvPr/>
            </p:nvSpPr>
            <p:spPr bwMode="auto">
              <a:xfrm>
                <a:off x="917" y="3567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8 w 11"/>
                  <a:gd name="T3" fmla="*/ 0 h 8"/>
                  <a:gd name="T4" fmla="*/ 9 w 11"/>
                  <a:gd name="T5" fmla="*/ 1 h 8"/>
                  <a:gd name="T6" fmla="*/ 11 w 11"/>
                  <a:gd name="T7" fmla="*/ 2 h 8"/>
                  <a:gd name="T8" fmla="*/ 11 w 11"/>
                  <a:gd name="T9" fmla="*/ 5 h 8"/>
                  <a:gd name="T10" fmla="*/ 11 w 11"/>
                  <a:gd name="T11" fmla="*/ 6 h 8"/>
                  <a:gd name="T12" fmla="*/ 9 w 11"/>
                  <a:gd name="T13" fmla="*/ 7 h 8"/>
                  <a:gd name="T14" fmla="*/ 8 w 11"/>
                  <a:gd name="T15" fmla="*/ 8 h 8"/>
                  <a:gd name="T16" fmla="*/ 6 w 11"/>
                  <a:gd name="T17" fmla="*/ 8 h 8"/>
                  <a:gd name="T18" fmla="*/ 3 w 11"/>
                  <a:gd name="T19" fmla="*/ 8 h 8"/>
                  <a:gd name="T20" fmla="*/ 2 w 11"/>
                  <a:gd name="T21" fmla="*/ 7 h 8"/>
                  <a:gd name="T22" fmla="*/ 1 w 11"/>
                  <a:gd name="T23" fmla="*/ 6 h 8"/>
                  <a:gd name="T24" fmla="*/ 0 w 11"/>
                  <a:gd name="T25" fmla="*/ 5 h 8"/>
                  <a:gd name="T26" fmla="*/ 1 w 11"/>
                  <a:gd name="T27" fmla="*/ 2 h 8"/>
                  <a:gd name="T28" fmla="*/ 2 w 11"/>
                  <a:gd name="T29" fmla="*/ 1 h 8"/>
                  <a:gd name="T30" fmla="*/ 3 w 11"/>
                  <a:gd name="T31" fmla="*/ 0 h 8"/>
                  <a:gd name="T32" fmla="*/ 6 w 11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8"/>
                  <a:gd name="T53" fmla="*/ 11 w 11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8">
                    <a:moveTo>
                      <a:pt x="6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1" name="Freeform 937"/>
              <p:cNvSpPr>
                <a:spLocks/>
              </p:cNvSpPr>
              <p:nvPr/>
            </p:nvSpPr>
            <p:spPr bwMode="auto">
              <a:xfrm>
                <a:off x="684" y="380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2" name="Freeform 938"/>
              <p:cNvSpPr>
                <a:spLocks/>
              </p:cNvSpPr>
              <p:nvPr/>
            </p:nvSpPr>
            <p:spPr bwMode="auto">
              <a:xfrm>
                <a:off x="684" y="380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3" name="Freeform 939"/>
              <p:cNvSpPr>
                <a:spLocks/>
              </p:cNvSpPr>
              <p:nvPr/>
            </p:nvSpPr>
            <p:spPr bwMode="auto">
              <a:xfrm>
                <a:off x="707" y="3804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4" name="Freeform 940"/>
              <p:cNvSpPr>
                <a:spLocks/>
              </p:cNvSpPr>
              <p:nvPr/>
            </p:nvSpPr>
            <p:spPr bwMode="auto">
              <a:xfrm>
                <a:off x="707" y="3804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5" name="Freeform 941"/>
              <p:cNvSpPr>
                <a:spLocks/>
              </p:cNvSpPr>
              <p:nvPr/>
            </p:nvSpPr>
            <p:spPr bwMode="auto">
              <a:xfrm>
                <a:off x="752" y="380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6" name="Freeform 942"/>
              <p:cNvSpPr>
                <a:spLocks/>
              </p:cNvSpPr>
              <p:nvPr/>
            </p:nvSpPr>
            <p:spPr bwMode="auto">
              <a:xfrm>
                <a:off x="752" y="380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7" name="Freeform 943"/>
              <p:cNvSpPr>
                <a:spLocks/>
              </p:cNvSpPr>
              <p:nvPr/>
            </p:nvSpPr>
            <p:spPr bwMode="auto">
              <a:xfrm>
                <a:off x="798" y="3804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4 h 6"/>
                  <a:gd name="T14" fmla="*/ 1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8" name="Freeform 944"/>
              <p:cNvSpPr>
                <a:spLocks/>
              </p:cNvSpPr>
              <p:nvPr/>
            </p:nvSpPr>
            <p:spPr bwMode="auto">
              <a:xfrm>
                <a:off x="798" y="3804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4 h 6"/>
                  <a:gd name="T14" fmla="*/ 1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9" name="Freeform 945"/>
              <p:cNvSpPr>
                <a:spLocks/>
              </p:cNvSpPr>
              <p:nvPr/>
            </p:nvSpPr>
            <p:spPr bwMode="auto">
              <a:xfrm>
                <a:off x="868" y="3823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3 h 6"/>
                  <a:gd name="T6" fmla="*/ 6 w 7"/>
                  <a:gd name="T7" fmla="*/ 5 h 6"/>
                  <a:gd name="T8" fmla="*/ 4 w 7"/>
                  <a:gd name="T9" fmla="*/ 6 h 6"/>
                  <a:gd name="T10" fmla="*/ 1 w 7"/>
                  <a:gd name="T11" fmla="*/ 5 h 6"/>
                  <a:gd name="T12" fmla="*/ 0 w 7"/>
                  <a:gd name="T13" fmla="*/ 3 h 6"/>
                  <a:gd name="T14" fmla="*/ 1 w 7"/>
                  <a:gd name="T15" fmla="*/ 0 h 6"/>
                  <a:gd name="T16" fmla="*/ 4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0" name="Freeform 946"/>
              <p:cNvSpPr>
                <a:spLocks/>
              </p:cNvSpPr>
              <p:nvPr/>
            </p:nvSpPr>
            <p:spPr bwMode="auto">
              <a:xfrm>
                <a:off x="868" y="3823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0 h 6"/>
                  <a:gd name="T4" fmla="*/ 7 w 7"/>
                  <a:gd name="T5" fmla="*/ 3 h 6"/>
                  <a:gd name="T6" fmla="*/ 6 w 7"/>
                  <a:gd name="T7" fmla="*/ 5 h 6"/>
                  <a:gd name="T8" fmla="*/ 4 w 7"/>
                  <a:gd name="T9" fmla="*/ 6 h 6"/>
                  <a:gd name="T10" fmla="*/ 1 w 7"/>
                  <a:gd name="T11" fmla="*/ 5 h 6"/>
                  <a:gd name="T12" fmla="*/ 0 w 7"/>
                  <a:gd name="T13" fmla="*/ 3 h 6"/>
                  <a:gd name="T14" fmla="*/ 1 w 7"/>
                  <a:gd name="T15" fmla="*/ 0 h 6"/>
                  <a:gd name="T16" fmla="*/ 4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4" y="0"/>
                    </a:moveTo>
                    <a:lnTo>
                      <a:pt x="6" y="0"/>
                    </a:lnTo>
                    <a:lnTo>
                      <a:pt x="7" y="3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1" name="Freeform 947"/>
              <p:cNvSpPr>
                <a:spLocks/>
              </p:cNvSpPr>
              <p:nvPr/>
            </p:nvSpPr>
            <p:spPr bwMode="auto">
              <a:xfrm>
                <a:off x="997" y="3637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4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4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4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2" name="Freeform 948"/>
              <p:cNvSpPr>
                <a:spLocks/>
              </p:cNvSpPr>
              <p:nvPr/>
            </p:nvSpPr>
            <p:spPr bwMode="auto">
              <a:xfrm>
                <a:off x="997" y="3637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4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4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4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3" name="Freeform 949"/>
              <p:cNvSpPr>
                <a:spLocks/>
              </p:cNvSpPr>
              <p:nvPr/>
            </p:nvSpPr>
            <p:spPr bwMode="auto">
              <a:xfrm>
                <a:off x="974" y="369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4 h 6"/>
                  <a:gd name="T8" fmla="*/ 3 w 7"/>
                  <a:gd name="T9" fmla="*/ 6 h 6"/>
                  <a:gd name="T10" fmla="*/ 1 w 7"/>
                  <a:gd name="T11" fmla="*/ 4 h 6"/>
                  <a:gd name="T12" fmla="*/ 0 w 7"/>
                  <a:gd name="T13" fmla="*/ 2 h 6"/>
                  <a:gd name="T14" fmla="*/ 1 w 7"/>
                  <a:gd name="T15" fmla="*/ 0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4" name="Freeform 950"/>
              <p:cNvSpPr>
                <a:spLocks/>
              </p:cNvSpPr>
              <p:nvPr/>
            </p:nvSpPr>
            <p:spPr bwMode="auto">
              <a:xfrm>
                <a:off x="974" y="3693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4 h 6"/>
                  <a:gd name="T8" fmla="*/ 3 w 7"/>
                  <a:gd name="T9" fmla="*/ 6 h 6"/>
                  <a:gd name="T10" fmla="*/ 1 w 7"/>
                  <a:gd name="T11" fmla="*/ 4 h 6"/>
                  <a:gd name="T12" fmla="*/ 0 w 7"/>
                  <a:gd name="T13" fmla="*/ 2 h 6"/>
                  <a:gd name="T14" fmla="*/ 1 w 7"/>
                  <a:gd name="T15" fmla="*/ 0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5" name="Freeform 951"/>
              <p:cNvSpPr>
                <a:spLocks/>
              </p:cNvSpPr>
              <p:nvPr/>
            </p:nvSpPr>
            <p:spPr bwMode="auto">
              <a:xfrm>
                <a:off x="967" y="3712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0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D13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6" name="Freeform 952"/>
              <p:cNvSpPr>
                <a:spLocks/>
              </p:cNvSpPr>
              <p:nvPr/>
            </p:nvSpPr>
            <p:spPr bwMode="auto">
              <a:xfrm>
                <a:off x="967" y="3712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0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0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7" name="Freeform 953"/>
              <p:cNvSpPr>
                <a:spLocks/>
              </p:cNvSpPr>
              <p:nvPr/>
            </p:nvSpPr>
            <p:spPr bwMode="auto">
              <a:xfrm>
                <a:off x="916" y="3712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4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4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8" name="Freeform 954"/>
              <p:cNvSpPr>
                <a:spLocks/>
              </p:cNvSpPr>
              <p:nvPr/>
            </p:nvSpPr>
            <p:spPr bwMode="auto">
              <a:xfrm>
                <a:off x="916" y="3712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4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4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9" name="Freeform 955"/>
              <p:cNvSpPr>
                <a:spLocks/>
              </p:cNvSpPr>
              <p:nvPr/>
            </p:nvSpPr>
            <p:spPr bwMode="auto">
              <a:xfrm>
                <a:off x="705" y="3777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5 w 7"/>
                  <a:gd name="T3" fmla="*/ 2 h 6"/>
                  <a:gd name="T4" fmla="*/ 7 w 7"/>
                  <a:gd name="T5" fmla="*/ 4 h 6"/>
                  <a:gd name="T6" fmla="*/ 5 w 7"/>
                  <a:gd name="T7" fmla="*/ 6 h 6"/>
                  <a:gd name="T8" fmla="*/ 3 w 7"/>
                  <a:gd name="T9" fmla="*/ 6 h 6"/>
                  <a:gd name="T10" fmla="*/ 0 w 7"/>
                  <a:gd name="T11" fmla="*/ 6 h 6"/>
                  <a:gd name="T12" fmla="*/ 0 w 7"/>
                  <a:gd name="T13" fmla="*/ 4 h 6"/>
                  <a:gd name="T14" fmla="*/ 0 w 7"/>
                  <a:gd name="T15" fmla="*/ 2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0" name="Freeform 956"/>
              <p:cNvSpPr>
                <a:spLocks/>
              </p:cNvSpPr>
              <p:nvPr/>
            </p:nvSpPr>
            <p:spPr bwMode="auto">
              <a:xfrm>
                <a:off x="705" y="3777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5 w 7"/>
                  <a:gd name="T3" fmla="*/ 2 h 6"/>
                  <a:gd name="T4" fmla="*/ 7 w 7"/>
                  <a:gd name="T5" fmla="*/ 4 h 6"/>
                  <a:gd name="T6" fmla="*/ 5 w 7"/>
                  <a:gd name="T7" fmla="*/ 6 h 6"/>
                  <a:gd name="T8" fmla="*/ 3 w 7"/>
                  <a:gd name="T9" fmla="*/ 6 h 6"/>
                  <a:gd name="T10" fmla="*/ 0 w 7"/>
                  <a:gd name="T11" fmla="*/ 6 h 6"/>
                  <a:gd name="T12" fmla="*/ 0 w 7"/>
                  <a:gd name="T13" fmla="*/ 4 h 6"/>
                  <a:gd name="T14" fmla="*/ 0 w 7"/>
                  <a:gd name="T15" fmla="*/ 2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1" name="Freeform 957"/>
              <p:cNvSpPr>
                <a:spLocks/>
              </p:cNvSpPr>
              <p:nvPr/>
            </p:nvSpPr>
            <p:spPr bwMode="auto">
              <a:xfrm>
                <a:off x="738" y="381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2 h 8"/>
                  <a:gd name="T4" fmla="*/ 6 w 6"/>
                  <a:gd name="T5" fmla="*/ 4 h 8"/>
                  <a:gd name="T6" fmla="*/ 5 w 6"/>
                  <a:gd name="T7" fmla="*/ 7 h 8"/>
                  <a:gd name="T8" fmla="*/ 3 w 6"/>
                  <a:gd name="T9" fmla="*/ 8 h 8"/>
                  <a:gd name="T10" fmla="*/ 0 w 6"/>
                  <a:gd name="T11" fmla="*/ 7 h 8"/>
                  <a:gd name="T12" fmla="*/ 0 w 6"/>
                  <a:gd name="T13" fmla="*/ 4 h 8"/>
                  <a:gd name="T14" fmla="*/ 0 w 6"/>
                  <a:gd name="T15" fmla="*/ 2 h 8"/>
                  <a:gd name="T16" fmla="*/ 3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8"/>
                  <a:gd name="T29" fmla="*/ 6 w 6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8">
                    <a:moveTo>
                      <a:pt x="3" y="0"/>
                    </a:moveTo>
                    <a:lnTo>
                      <a:pt x="5" y="2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2" name="Freeform 958"/>
              <p:cNvSpPr>
                <a:spLocks/>
              </p:cNvSpPr>
              <p:nvPr/>
            </p:nvSpPr>
            <p:spPr bwMode="auto">
              <a:xfrm>
                <a:off x="738" y="381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2 h 8"/>
                  <a:gd name="T4" fmla="*/ 6 w 6"/>
                  <a:gd name="T5" fmla="*/ 4 h 8"/>
                  <a:gd name="T6" fmla="*/ 5 w 6"/>
                  <a:gd name="T7" fmla="*/ 7 h 8"/>
                  <a:gd name="T8" fmla="*/ 3 w 6"/>
                  <a:gd name="T9" fmla="*/ 8 h 8"/>
                  <a:gd name="T10" fmla="*/ 0 w 6"/>
                  <a:gd name="T11" fmla="*/ 7 h 8"/>
                  <a:gd name="T12" fmla="*/ 0 w 6"/>
                  <a:gd name="T13" fmla="*/ 4 h 8"/>
                  <a:gd name="T14" fmla="*/ 0 w 6"/>
                  <a:gd name="T15" fmla="*/ 2 h 8"/>
                  <a:gd name="T16" fmla="*/ 3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8"/>
                  <a:gd name="T29" fmla="*/ 6 w 6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8">
                    <a:moveTo>
                      <a:pt x="3" y="0"/>
                    </a:moveTo>
                    <a:lnTo>
                      <a:pt x="5" y="2"/>
                    </a:lnTo>
                    <a:lnTo>
                      <a:pt x="6" y="4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3" name="Freeform 959"/>
              <p:cNvSpPr>
                <a:spLocks/>
              </p:cNvSpPr>
              <p:nvPr/>
            </p:nvSpPr>
            <p:spPr bwMode="auto">
              <a:xfrm>
                <a:off x="699" y="381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2 h 8"/>
                  <a:gd name="T4" fmla="*/ 8 w 8"/>
                  <a:gd name="T5" fmla="*/ 4 h 8"/>
                  <a:gd name="T6" fmla="*/ 6 w 8"/>
                  <a:gd name="T7" fmla="*/ 7 h 8"/>
                  <a:gd name="T8" fmla="*/ 4 w 8"/>
                  <a:gd name="T9" fmla="*/ 8 h 8"/>
                  <a:gd name="T10" fmla="*/ 2 w 8"/>
                  <a:gd name="T11" fmla="*/ 7 h 8"/>
                  <a:gd name="T12" fmla="*/ 0 w 8"/>
                  <a:gd name="T13" fmla="*/ 4 h 8"/>
                  <a:gd name="T14" fmla="*/ 2 w 8"/>
                  <a:gd name="T15" fmla="*/ 2 h 8"/>
                  <a:gd name="T16" fmla="*/ 4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"/>
                  <a:gd name="T29" fmla="*/ 8 w 8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4" name="Freeform 960"/>
              <p:cNvSpPr>
                <a:spLocks/>
              </p:cNvSpPr>
              <p:nvPr/>
            </p:nvSpPr>
            <p:spPr bwMode="auto">
              <a:xfrm>
                <a:off x="699" y="381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2 h 8"/>
                  <a:gd name="T4" fmla="*/ 8 w 8"/>
                  <a:gd name="T5" fmla="*/ 4 h 8"/>
                  <a:gd name="T6" fmla="*/ 6 w 8"/>
                  <a:gd name="T7" fmla="*/ 7 h 8"/>
                  <a:gd name="T8" fmla="*/ 4 w 8"/>
                  <a:gd name="T9" fmla="*/ 8 h 8"/>
                  <a:gd name="T10" fmla="*/ 2 w 8"/>
                  <a:gd name="T11" fmla="*/ 7 h 8"/>
                  <a:gd name="T12" fmla="*/ 0 w 8"/>
                  <a:gd name="T13" fmla="*/ 4 h 8"/>
                  <a:gd name="T14" fmla="*/ 2 w 8"/>
                  <a:gd name="T15" fmla="*/ 2 h 8"/>
                  <a:gd name="T16" fmla="*/ 4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"/>
                  <a:gd name="T29" fmla="*/ 8 w 8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5" name="Freeform 961"/>
              <p:cNvSpPr>
                <a:spLocks/>
              </p:cNvSpPr>
              <p:nvPr/>
            </p:nvSpPr>
            <p:spPr bwMode="auto">
              <a:xfrm>
                <a:off x="788" y="377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6" name="Freeform 962"/>
              <p:cNvSpPr>
                <a:spLocks/>
              </p:cNvSpPr>
              <p:nvPr/>
            </p:nvSpPr>
            <p:spPr bwMode="auto">
              <a:xfrm>
                <a:off x="788" y="377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4 h 6"/>
                  <a:gd name="T8" fmla="*/ 4 w 6"/>
                  <a:gd name="T9" fmla="*/ 6 h 6"/>
                  <a:gd name="T10" fmla="*/ 1 w 6"/>
                  <a:gd name="T11" fmla="*/ 4 h 6"/>
                  <a:gd name="T12" fmla="*/ 0 w 6"/>
                  <a:gd name="T13" fmla="*/ 2 h 6"/>
                  <a:gd name="T14" fmla="*/ 1 w 6"/>
                  <a:gd name="T15" fmla="*/ 0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7" name="Freeform 963"/>
              <p:cNvSpPr>
                <a:spLocks/>
              </p:cNvSpPr>
              <p:nvPr/>
            </p:nvSpPr>
            <p:spPr bwMode="auto">
              <a:xfrm>
                <a:off x="824" y="3777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5 w 7"/>
                  <a:gd name="T3" fmla="*/ 2 h 8"/>
                  <a:gd name="T4" fmla="*/ 7 w 7"/>
                  <a:gd name="T5" fmla="*/ 4 h 8"/>
                  <a:gd name="T6" fmla="*/ 5 w 7"/>
                  <a:gd name="T7" fmla="*/ 6 h 8"/>
                  <a:gd name="T8" fmla="*/ 3 w 7"/>
                  <a:gd name="T9" fmla="*/ 8 h 8"/>
                  <a:gd name="T10" fmla="*/ 0 w 7"/>
                  <a:gd name="T11" fmla="*/ 6 h 8"/>
                  <a:gd name="T12" fmla="*/ 0 w 7"/>
                  <a:gd name="T13" fmla="*/ 4 h 8"/>
                  <a:gd name="T14" fmla="*/ 0 w 7"/>
                  <a:gd name="T15" fmla="*/ 2 h 8"/>
                  <a:gd name="T16" fmla="*/ 3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8"/>
                  <a:gd name="T29" fmla="*/ 7 w 7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8">
                    <a:moveTo>
                      <a:pt x="3" y="0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8" name="Freeform 964"/>
              <p:cNvSpPr>
                <a:spLocks/>
              </p:cNvSpPr>
              <p:nvPr/>
            </p:nvSpPr>
            <p:spPr bwMode="auto">
              <a:xfrm>
                <a:off x="824" y="3777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5 w 7"/>
                  <a:gd name="T3" fmla="*/ 2 h 8"/>
                  <a:gd name="T4" fmla="*/ 7 w 7"/>
                  <a:gd name="T5" fmla="*/ 4 h 8"/>
                  <a:gd name="T6" fmla="*/ 5 w 7"/>
                  <a:gd name="T7" fmla="*/ 6 h 8"/>
                  <a:gd name="T8" fmla="*/ 3 w 7"/>
                  <a:gd name="T9" fmla="*/ 8 h 8"/>
                  <a:gd name="T10" fmla="*/ 0 w 7"/>
                  <a:gd name="T11" fmla="*/ 6 h 8"/>
                  <a:gd name="T12" fmla="*/ 0 w 7"/>
                  <a:gd name="T13" fmla="*/ 4 h 8"/>
                  <a:gd name="T14" fmla="*/ 0 w 7"/>
                  <a:gd name="T15" fmla="*/ 2 h 8"/>
                  <a:gd name="T16" fmla="*/ 3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8"/>
                  <a:gd name="T29" fmla="*/ 7 w 7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8">
                    <a:moveTo>
                      <a:pt x="3" y="0"/>
                    </a:moveTo>
                    <a:lnTo>
                      <a:pt x="5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9" name="Freeform 965"/>
              <p:cNvSpPr>
                <a:spLocks/>
              </p:cNvSpPr>
              <p:nvPr/>
            </p:nvSpPr>
            <p:spPr bwMode="auto">
              <a:xfrm>
                <a:off x="948" y="377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2 h 8"/>
                  <a:gd name="T4" fmla="*/ 6 w 6"/>
                  <a:gd name="T5" fmla="*/ 4 h 8"/>
                  <a:gd name="T6" fmla="*/ 6 w 6"/>
                  <a:gd name="T7" fmla="*/ 6 h 8"/>
                  <a:gd name="T8" fmla="*/ 4 w 6"/>
                  <a:gd name="T9" fmla="*/ 8 h 8"/>
                  <a:gd name="T10" fmla="*/ 2 w 6"/>
                  <a:gd name="T11" fmla="*/ 6 h 8"/>
                  <a:gd name="T12" fmla="*/ 0 w 6"/>
                  <a:gd name="T13" fmla="*/ 4 h 8"/>
                  <a:gd name="T14" fmla="*/ 2 w 6"/>
                  <a:gd name="T15" fmla="*/ 2 h 8"/>
                  <a:gd name="T16" fmla="*/ 4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8"/>
                  <a:gd name="T29" fmla="*/ 6 w 6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0" name="Freeform 966"/>
              <p:cNvSpPr>
                <a:spLocks/>
              </p:cNvSpPr>
              <p:nvPr/>
            </p:nvSpPr>
            <p:spPr bwMode="auto">
              <a:xfrm>
                <a:off x="948" y="3777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6 w 6"/>
                  <a:gd name="T3" fmla="*/ 2 h 8"/>
                  <a:gd name="T4" fmla="*/ 6 w 6"/>
                  <a:gd name="T5" fmla="*/ 4 h 8"/>
                  <a:gd name="T6" fmla="*/ 6 w 6"/>
                  <a:gd name="T7" fmla="*/ 6 h 8"/>
                  <a:gd name="T8" fmla="*/ 4 w 6"/>
                  <a:gd name="T9" fmla="*/ 8 h 8"/>
                  <a:gd name="T10" fmla="*/ 2 w 6"/>
                  <a:gd name="T11" fmla="*/ 6 h 8"/>
                  <a:gd name="T12" fmla="*/ 0 w 6"/>
                  <a:gd name="T13" fmla="*/ 4 h 8"/>
                  <a:gd name="T14" fmla="*/ 2 w 6"/>
                  <a:gd name="T15" fmla="*/ 2 h 8"/>
                  <a:gd name="T16" fmla="*/ 4 w 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8"/>
                  <a:gd name="T29" fmla="*/ 6 w 6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8">
                    <a:moveTo>
                      <a:pt x="4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1" name="Freeform 967"/>
              <p:cNvSpPr>
                <a:spLocks/>
              </p:cNvSpPr>
              <p:nvPr/>
            </p:nvSpPr>
            <p:spPr bwMode="auto">
              <a:xfrm>
                <a:off x="954" y="3867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0 h 6"/>
                  <a:gd name="T4" fmla="*/ 8 w 8"/>
                  <a:gd name="T5" fmla="*/ 2 h 6"/>
                  <a:gd name="T6" fmla="*/ 6 w 8"/>
                  <a:gd name="T7" fmla="*/ 5 h 6"/>
                  <a:gd name="T8" fmla="*/ 4 w 8"/>
                  <a:gd name="T9" fmla="*/ 6 h 6"/>
                  <a:gd name="T10" fmla="*/ 2 w 8"/>
                  <a:gd name="T11" fmla="*/ 5 h 6"/>
                  <a:gd name="T12" fmla="*/ 0 w 8"/>
                  <a:gd name="T13" fmla="*/ 2 h 6"/>
                  <a:gd name="T14" fmla="*/ 2 w 8"/>
                  <a:gd name="T15" fmla="*/ 0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2" name="Freeform 968"/>
              <p:cNvSpPr>
                <a:spLocks/>
              </p:cNvSpPr>
              <p:nvPr/>
            </p:nvSpPr>
            <p:spPr bwMode="auto">
              <a:xfrm>
                <a:off x="954" y="3867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0 h 6"/>
                  <a:gd name="T4" fmla="*/ 8 w 8"/>
                  <a:gd name="T5" fmla="*/ 2 h 6"/>
                  <a:gd name="T6" fmla="*/ 6 w 8"/>
                  <a:gd name="T7" fmla="*/ 5 h 6"/>
                  <a:gd name="T8" fmla="*/ 4 w 8"/>
                  <a:gd name="T9" fmla="*/ 6 h 6"/>
                  <a:gd name="T10" fmla="*/ 2 w 8"/>
                  <a:gd name="T11" fmla="*/ 5 h 6"/>
                  <a:gd name="T12" fmla="*/ 0 w 8"/>
                  <a:gd name="T13" fmla="*/ 2 h 6"/>
                  <a:gd name="T14" fmla="*/ 2 w 8"/>
                  <a:gd name="T15" fmla="*/ 0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3" name="Freeform 969"/>
              <p:cNvSpPr>
                <a:spLocks/>
              </p:cNvSpPr>
              <p:nvPr/>
            </p:nvSpPr>
            <p:spPr bwMode="auto">
              <a:xfrm>
                <a:off x="934" y="3866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4" name="Freeform 970"/>
              <p:cNvSpPr>
                <a:spLocks/>
              </p:cNvSpPr>
              <p:nvPr/>
            </p:nvSpPr>
            <p:spPr bwMode="auto">
              <a:xfrm>
                <a:off x="934" y="3866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2 h 6"/>
                  <a:gd name="T6" fmla="*/ 6 w 7"/>
                  <a:gd name="T7" fmla="*/ 5 h 6"/>
                  <a:gd name="T8" fmla="*/ 3 w 7"/>
                  <a:gd name="T9" fmla="*/ 6 h 6"/>
                  <a:gd name="T10" fmla="*/ 1 w 7"/>
                  <a:gd name="T11" fmla="*/ 5 h 6"/>
                  <a:gd name="T12" fmla="*/ 0 w 7"/>
                  <a:gd name="T13" fmla="*/ 2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5" name="Freeform 971"/>
              <p:cNvSpPr>
                <a:spLocks/>
              </p:cNvSpPr>
              <p:nvPr/>
            </p:nvSpPr>
            <p:spPr bwMode="auto">
              <a:xfrm>
                <a:off x="888" y="3866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3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3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6" name="Freeform 972"/>
              <p:cNvSpPr>
                <a:spLocks/>
              </p:cNvSpPr>
              <p:nvPr/>
            </p:nvSpPr>
            <p:spPr bwMode="auto">
              <a:xfrm>
                <a:off x="888" y="3866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3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3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7" name="Freeform 973"/>
              <p:cNvSpPr>
                <a:spLocks/>
              </p:cNvSpPr>
              <p:nvPr/>
            </p:nvSpPr>
            <p:spPr bwMode="auto">
              <a:xfrm>
                <a:off x="841" y="386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5 w 7"/>
                  <a:gd name="T3" fmla="*/ 0 h 7"/>
                  <a:gd name="T4" fmla="*/ 7 w 7"/>
                  <a:gd name="T5" fmla="*/ 3 h 7"/>
                  <a:gd name="T6" fmla="*/ 5 w 7"/>
                  <a:gd name="T7" fmla="*/ 5 h 7"/>
                  <a:gd name="T8" fmla="*/ 3 w 7"/>
                  <a:gd name="T9" fmla="*/ 7 h 7"/>
                  <a:gd name="T10" fmla="*/ 0 w 7"/>
                  <a:gd name="T11" fmla="*/ 5 h 7"/>
                  <a:gd name="T12" fmla="*/ 0 w 7"/>
                  <a:gd name="T13" fmla="*/ 3 h 7"/>
                  <a:gd name="T14" fmla="*/ 0 w 7"/>
                  <a:gd name="T15" fmla="*/ 0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8" name="Freeform 974"/>
              <p:cNvSpPr>
                <a:spLocks/>
              </p:cNvSpPr>
              <p:nvPr/>
            </p:nvSpPr>
            <p:spPr bwMode="auto">
              <a:xfrm>
                <a:off x="841" y="3864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5 w 7"/>
                  <a:gd name="T3" fmla="*/ 0 h 7"/>
                  <a:gd name="T4" fmla="*/ 7 w 7"/>
                  <a:gd name="T5" fmla="*/ 3 h 7"/>
                  <a:gd name="T6" fmla="*/ 5 w 7"/>
                  <a:gd name="T7" fmla="*/ 5 h 7"/>
                  <a:gd name="T8" fmla="*/ 3 w 7"/>
                  <a:gd name="T9" fmla="*/ 7 h 7"/>
                  <a:gd name="T10" fmla="*/ 0 w 7"/>
                  <a:gd name="T11" fmla="*/ 5 h 7"/>
                  <a:gd name="T12" fmla="*/ 0 w 7"/>
                  <a:gd name="T13" fmla="*/ 3 h 7"/>
                  <a:gd name="T14" fmla="*/ 0 w 7"/>
                  <a:gd name="T15" fmla="*/ 0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9" name="Freeform 975"/>
              <p:cNvSpPr>
                <a:spLocks/>
              </p:cNvSpPr>
              <p:nvPr/>
            </p:nvSpPr>
            <p:spPr bwMode="auto">
              <a:xfrm>
                <a:off x="746" y="386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4 h 6"/>
                  <a:gd name="T14" fmla="*/ 1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0" name="Freeform 976"/>
              <p:cNvSpPr>
                <a:spLocks/>
              </p:cNvSpPr>
              <p:nvPr/>
            </p:nvSpPr>
            <p:spPr bwMode="auto">
              <a:xfrm>
                <a:off x="746" y="386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4 h 6"/>
                  <a:gd name="T14" fmla="*/ 1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1" name="Freeform 977"/>
              <p:cNvSpPr>
                <a:spLocks/>
              </p:cNvSpPr>
              <p:nvPr/>
            </p:nvSpPr>
            <p:spPr bwMode="auto">
              <a:xfrm>
                <a:off x="773" y="3929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1 h 6"/>
                  <a:gd name="T4" fmla="*/ 8 w 8"/>
                  <a:gd name="T5" fmla="*/ 3 h 6"/>
                  <a:gd name="T6" fmla="*/ 7 w 8"/>
                  <a:gd name="T7" fmla="*/ 6 h 6"/>
                  <a:gd name="T8" fmla="*/ 4 w 8"/>
                  <a:gd name="T9" fmla="*/ 6 h 6"/>
                  <a:gd name="T10" fmla="*/ 2 w 8"/>
                  <a:gd name="T11" fmla="*/ 6 h 6"/>
                  <a:gd name="T12" fmla="*/ 0 w 8"/>
                  <a:gd name="T13" fmla="*/ 3 h 6"/>
                  <a:gd name="T14" fmla="*/ 2 w 8"/>
                  <a:gd name="T15" fmla="*/ 1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7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2" name="Freeform 978"/>
              <p:cNvSpPr>
                <a:spLocks/>
              </p:cNvSpPr>
              <p:nvPr/>
            </p:nvSpPr>
            <p:spPr bwMode="auto">
              <a:xfrm>
                <a:off x="773" y="3929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7 w 8"/>
                  <a:gd name="T3" fmla="*/ 1 h 6"/>
                  <a:gd name="T4" fmla="*/ 8 w 8"/>
                  <a:gd name="T5" fmla="*/ 3 h 6"/>
                  <a:gd name="T6" fmla="*/ 7 w 8"/>
                  <a:gd name="T7" fmla="*/ 6 h 6"/>
                  <a:gd name="T8" fmla="*/ 4 w 8"/>
                  <a:gd name="T9" fmla="*/ 6 h 6"/>
                  <a:gd name="T10" fmla="*/ 2 w 8"/>
                  <a:gd name="T11" fmla="*/ 6 h 6"/>
                  <a:gd name="T12" fmla="*/ 0 w 8"/>
                  <a:gd name="T13" fmla="*/ 3 h 6"/>
                  <a:gd name="T14" fmla="*/ 2 w 8"/>
                  <a:gd name="T15" fmla="*/ 1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7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3" name="Freeform 979"/>
              <p:cNvSpPr>
                <a:spLocks/>
              </p:cNvSpPr>
              <p:nvPr/>
            </p:nvSpPr>
            <p:spPr bwMode="auto">
              <a:xfrm>
                <a:off x="838" y="3931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4" name="Freeform 980"/>
              <p:cNvSpPr>
                <a:spLocks/>
              </p:cNvSpPr>
              <p:nvPr/>
            </p:nvSpPr>
            <p:spPr bwMode="auto">
              <a:xfrm>
                <a:off x="838" y="3931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5" name="Freeform 981"/>
              <p:cNvSpPr>
                <a:spLocks/>
              </p:cNvSpPr>
              <p:nvPr/>
            </p:nvSpPr>
            <p:spPr bwMode="auto">
              <a:xfrm>
                <a:off x="912" y="3932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4 w 6"/>
                  <a:gd name="T9" fmla="*/ 6 h 6"/>
                  <a:gd name="T10" fmla="*/ 0 w 6"/>
                  <a:gd name="T11" fmla="*/ 5 h 6"/>
                  <a:gd name="T12" fmla="*/ 0 w 6"/>
                  <a:gd name="T13" fmla="*/ 4 h 6"/>
                  <a:gd name="T14" fmla="*/ 0 w 6"/>
                  <a:gd name="T15" fmla="*/ 1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6" name="Freeform 982"/>
              <p:cNvSpPr>
                <a:spLocks/>
              </p:cNvSpPr>
              <p:nvPr/>
            </p:nvSpPr>
            <p:spPr bwMode="auto">
              <a:xfrm>
                <a:off x="912" y="3932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5 h 6"/>
                  <a:gd name="T8" fmla="*/ 4 w 6"/>
                  <a:gd name="T9" fmla="*/ 6 h 6"/>
                  <a:gd name="T10" fmla="*/ 0 w 6"/>
                  <a:gd name="T11" fmla="*/ 5 h 6"/>
                  <a:gd name="T12" fmla="*/ 0 w 6"/>
                  <a:gd name="T13" fmla="*/ 4 h 6"/>
                  <a:gd name="T14" fmla="*/ 0 w 6"/>
                  <a:gd name="T15" fmla="*/ 1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7" name="Freeform 983"/>
              <p:cNvSpPr>
                <a:spLocks/>
              </p:cNvSpPr>
              <p:nvPr/>
            </p:nvSpPr>
            <p:spPr bwMode="auto">
              <a:xfrm>
                <a:off x="720" y="3862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6 h 6"/>
                  <a:gd name="T8" fmla="*/ 4 w 6"/>
                  <a:gd name="T9" fmla="*/ 6 h 6"/>
                  <a:gd name="T10" fmla="*/ 1 w 6"/>
                  <a:gd name="T11" fmla="*/ 6 h 6"/>
                  <a:gd name="T12" fmla="*/ 0 w 6"/>
                  <a:gd name="T13" fmla="*/ 4 h 6"/>
                  <a:gd name="T14" fmla="*/ 1 w 6"/>
                  <a:gd name="T15" fmla="*/ 1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8" name="Freeform 984"/>
              <p:cNvSpPr>
                <a:spLocks/>
              </p:cNvSpPr>
              <p:nvPr/>
            </p:nvSpPr>
            <p:spPr bwMode="auto">
              <a:xfrm>
                <a:off x="720" y="3862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1 h 6"/>
                  <a:gd name="T4" fmla="*/ 6 w 6"/>
                  <a:gd name="T5" fmla="*/ 4 h 6"/>
                  <a:gd name="T6" fmla="*/ 6 w 6"/>
                  <a:gd name="T7" fmla="*/ 6 h 6"/>
                  <a:gd name="T8" fmla="*/ 4 w 6"/>
                  <a:gd name="T9" fmla="*/ 6 h 6"/>
                  <a:gd name="T10" fmla="*/ 1 w 6"/>
                  <a:gd name="T11" fmla="*/ 6 h 6"/>
                  <a:gd name="T12" fmla="*/ 0 w 6"/>
                  <a:gd name="T13" fmla="*/ 4 h 6"/>
                  <a:gd name="T14" fmla="*/ 1 w 6"/>
                  <a:gd name="T15" fmla="*/ 1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9" name="Freeform 985"/>
              <p:cNvSpPr>
                <a:spLocks/>
              </p:cNvSpPr>
              <p:nvPr/>
            </p:nvSpPr>
            <p:spPr bwMode="auto">
              <a:xfrm>
                <a:off x="731" y="392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6 w 6"/>
                  <a:gd name="T7" fmla="*/ 6 h 6"/>
                  <a:gd name="T8" fmla="*/ 4 w 6"/>
                  <a:gd name="T9" fmla="*/ 6 h 6"/>
                  <a:gd name="T10" fmla="*/ 0 w 6"/>
                  <a:gd name="T11" fmla="*/ 6 h 6"/>
                  <a:gd name="T12" fmla="*/ 0 w 6"/>
                  <a:gd name="T13" fmla="*/ 4 h 6"/>
                  <a:gd name="T14" fmla="*/ 0 w 6"/>
                  <a:gd name="T15" fmla="*/ 2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0" name="Freeform 986"/>
              <p:cNvSpPr>
                <a:spLocks/>
              </p:cNvSpPr>
              <p:nvPr/>
            </p:nvSpPr>
            <p:spPr bwMode="auto">
              <a:xfrm>
                <a:off x="731" y="392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6 w 6"/>
                  <a:gd name="T7" fmla="*/ 6 h 6"/>
                  <a:gd name="T8" fmla="*/ 4 w 6"/>
                  <a:gd name="T9" fmla="*/ 6 h 6"/>
                  <a:gd name="T10" fmla="*/ 0 w 6"/>
                  <a:gd name="T11" fmla="*/ 6 h 6"/>
                  <a:gd name="T12" fmla="*/ 0 w 6"/>
                  <a:gd name="T13" fmla="*/ 4 h 6"/>
                  <a:gd name="T14" fmla="*/ 0 w 6"/>
                  <a:gd name="T15" fmla="*/ 2 h 6"/>
                  <a:gd name="T16" fmla="*/ 4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4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1" name="Freeform 987"/>
              <p:cNvSpPr>
                <a:spLocks/>
              </p:cNvSpPr>
              <p:nvPr/>
            </p:nvSpPr>
            <p:spPr bwMode="auto">
              <a:xfrm>
                <a:off x="695" y="3861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2 h 6"/>
                  <a:gd name="T14" fmla="*/ 1 w 6"/>
                  <a:gd name="T15" fmla="*/ 0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2" name="Freeform 988"/>
              <p:cNvSpPr>
                <a:spLocks/>
              </p:cNvSpPr>
              <p:nvPr/>
            </p:nvSpPr>
            <p:spPr bwMode="auto">
              <a:xfrm>
                <a:off x="695" y="3861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5 h 6"/>
                  <a:gd name="T8" fmla="*/ 3 w 6"/>
                  <a:gd name="T9" fmla="*/ 6 h 6"/>
                  <a:gd name="T10" fmla="*/ 1 w 6"/>
                  <a:gd name="T11" fmla="*/ 5 h 6"/>
                  <a:gd name="T12" fmla="*/ 0 w 6"/>
                  <a:gd name="T13" fmla="*/ 2 h 6"/>
                  <a:gd name="T14" fmla="*/ 1 w 6"/>
                  <a:gd name="T15" fmla="*/ 0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3" name="Freeform 989"/>
              <p:cNvSpPr>
                <a:spLocks/>
              </p:cNvSpPr>
              <p:nvPr/>
            </p:nvSpPr>
            <p:spPr bwMode="auto">
              <a:xfrm>
                <a:off x="868" y="3691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7 w 7"/>
                  <a:gd name="T5" fmla="*/ 4 h 8"/>
                  <a:gd name="T6" fmla="*/ 6 w 7"/>
                  <a:gd name="T7" fmla="*/ 6 h 8"/>
                  <a:gd name="T8" fmla="*/ 4 w 7"/>
                  <a:gd name="T9" fmla="*/ 8 h 8"/>
                  <a:gd name="T10" fmla="*/ 1 w 7"/>
                  <a:gd name="T11" fmla="*/ 6 h 8"/>
                  <a:gd name="T12" fmla="*/ 0 w 7"/>
                  <a:gd name="T13" fmla="*/ 4 h 8"/>
                  <a:gd name="T14" fmla="*/ 1 w 7"/>
                  <a:gd name="T15" fmla="*/ 2 h 8"/>
                  <a:gd name="T16" fmla="*/ 4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8"/>
                  <a:gd name="T29" fmla="*/ 7 w 7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4" name="Freeform 990"/>
              <p:cNvSpPr>
                <a:spLocks/>
              </p:cNvSpPr>
              <p:nvPr/>
            </p:nvSpPr>
            <p:spPr bwMode="auto">
              <a:xfrm>
                <a:off x="868" y="3691"/>
                <a:ext cx="7" cy="8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7 w 7"/>
                  <a:gd name="T5" fmla="*/ 4 h 8"/>
                  <a:gd name="T6" fmla="*/ 6 w 7"/>
                  <a:gd name="T7" fmla="*/ 6 h 8"/>
                  <a:gd name="T8" fmla="*/ 4 w 7"/>
                  <a:gd name="T9" fmla="*/ 8 h 8"/>
                  <a:gd name="T10" fmla="*/ 1 w 7"/>
                  <a:gd name="T11" fmla="*/ 6 h 8"/>
                  <a:gd name="T12" fmla="*/ 0 w 7"/>
                  <a:gd name="T13" fmla="*/ 4 h 8"/>
                  <a:gd name="T14" fmla="*/ 1 w 7"/>
                  <a:gd name="T15" fmla="*/ 2 h 8"/>
                  <a:gd name="T16" fmla="*/ 4 w 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8"/>
                  <a:gd name="T29" fmla="*/ 7 w 7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8">
                    <a:moveTo>
                      <a:pt x="4" y="0"/>
                    </a:moveTo>
                    <a:lnTo>
                      <a:pt x="6" y="2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5" name="Freeform 991"/>
              <p:cNvSpPr>
                <a:spLocks/>
              </p:cNvSpPr>
              <p:nvPr/>
            </p:nvSpPr>
            <p:spPr bwMode="auto">
              <a:xfrm>
                <a:off x="818" y="3691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2 h 8"/>
                  <a:gd name="T4" fmla="*/ 8 w 8"/>
                  <a:gd name="T5" fmla="*/ 4 h 8"/>
                  <a:gd name="T6" fmla="*/ 6 w 8"/>
                  <a:gd name="T7" fmla="*/ 6 h 8"/>
                  <a:gd name="T8" fmla="*/ 4 w 8"/>
                  <a:gd name="T9" fmla="*/ 8 h 8"/>
                  <a:gd name="T10" fmla="*/ 2 w 8"/>
                  <a:gd name="T11" fmla="*/ 6 h 8"/>
                  <a:gd name="T12" fmla="*/ 0 w 8"/>
                  <a:gd name="T13" fmla="*/ 4 h 8"/>
                  <a:gd name="T14" fmla="*/ 2 w 8"/>
                  <a:gd name="T15" fmla="*/ 2 h 8"/>
                  <a:gd name="T16" fmla="*/ 4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"/>
                  <a:gd name="T29" fmla="*/ 8 w 8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6" name="Freeform 992"/>
              <p:cNvSpPr>
                <a:spLocks/>
              </p:cNvSpPr>
              <p:nvPr/>
            </p:nvSpPr>
            <p:spPr bwMode="auto">
              <a:xfrm>
                <a:off x="818" y="3691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2 h 8"/>
                  <a:gd name="T4" fmla="*/ 8 w 8"/>
                  <a:gd name="T5" fmla="*/ 4 h 8"/>
                  <a:gd name="T6" fmla="*/ 6 w 8"/>
                  <a:gd name="T7" fmla="*/ 6 h 8"/>
                  <a:gd name="T8" fmla="*/ 4 w 8"/>
                  <a:gd name="T9" fmla="*/ 8 h 8"/>
                  <a:gd name="T10" fmla="*/ 2 w 8"/>
                  <a:gd name="T11" fmla="*/ 6 h 8"/>
                  <a:gd name="T12" fmla="*/ 0 w 8"/>
                  <a:gd name="T13" fmla="*/ 4 h 8"/>
                  <a:gd name="T14" fmla="*/ 2 w 8"/>
                  <a:gd name="T15" fmla="*/ 2 h 8"/>
                  <a:gd name="T16" fmla="*/ 4 w 8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"/>
                  <a:gd name="T29" fmla="*/ 8 w 8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7" name="Freeform 993"/>
              <p:cNvSpPr>
                <a:spLocks/>
              </p:cNvSpPr>
              <p:nvPr/>
            </p:nvSpPr>
            <p:spPr bwMode="auto">
              <a:xfrm>
                <a:off x="1022" y="3743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2 h 6"/>
                  <a:gd name="T4" fmla="*/ 8 w 8"/>
                  <a:gd name="T5" fmla="*/ 4 h 6"/>
                  <a:gd name="T6" fmla="*/ 6 w 8"/>
                  <a:gd name="T7" fmla="*/ 5 h 6"/>
                  <a:gd name="T8" fmla="*/ 4 w 8"/>
                  <a:gd name="T9" fmla="*/ 6 h 6"/>
                  <a:gd name="T10" fmla="*/ 2 w 8"/>
                  <a:gd name="T11" fmla="*/ 5 h 6"/>
                  <a:gd name="T12" fmla="*/ 0 w 8"/>
                  <a:gd name="T13" fmla="*/ 4 h 6"/>
                  <a:gd name="T14" fmla="*/ 2 w 8"/>
                  <a:gd name="T15" fmla="*/ 2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8" name="Freeform 994"/>
              <p:cNvSpPr>
                <a:spLocks/>
              </p:cNvSpPr>
              <p:nvPr/>
            </p:nvSpPr>
            <p:spPr bwMode="auto">
              <a:xfrm>
                <a:off x="1022" y="3743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2 h 6"/>
                  <a:gd name="T4" fmla="*/ 8 w 8"/>
                  <a:gd name="T5" fmla="*/ 4 h 6"/>
                  <a:gd name="T6" fmla="*/ 6 w 8"/>
                  <a:gd name="T7" fmla="*/ 5 h 6"/>
                  <a:gd name="T8" fmla="*/ 4 w 8"/>
                  <a:gd name="T9" fmla="*/ 6 h 6"/>
                  <a:gd name="T10" fmla="*/ 2 w 8"/>
                  <a:gd name="T11" fmla="*/ 5 h 6"/>
                  <a:gd name="T12" fmla="*/ 0 w 8"/>
                  <a:gd name="T13" fmla="*/ 4 h 6"/>
                  <a:gd name="T14" fmla="*/ 2 w 8"/>
                  <a:gd name="T15" fmla="*/ 2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2"/>
                    </a:lnTo>
                    <a:lnTo>
                      <a:pt x="8" y="4"/>
                    </a:lnTo>
                    <a:lnTo>
                      <a:pt x="6" y="5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9" name="Freeform 995"/>
              <p:cNvSpPr>
                <a:spLocks/>
              </p:cNvSpPr>
              <p:nvPr/>
            </p:nvSpPr>
            <p:spPr bwMode="auto">
              <a:xfrm>
                <a:off x="1024" y="3877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3 h 6"/>
                  <a:gd name="T6" fmla="*/ 6 w 7"/>
                  <a:gd name="T7" fmla="*/ 6 h 6"/>
                  <a:gd name="T8" fmla="*/ 3 w 7"/>
                  <a:gd name="T9" fmla="*/ 6 h 6"/>
                  <a:gd name="T10" fmla="*/ 1 w 7"/>
                  <a:gd name="T11" fmla="*/ 6 h 6"/>
                  <a:gd name="T12" fmla="*/ 0 w 7"/>
                  <a:gd name="T13" fmla="*/ 3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0" name="Freeform 996"/>
              <p:cNvSpPr>
                <a:spLocks/>
              </p:cNvSpPr>
              <p:nvPr/>
            </p:nvSpPr>
            <p:spPr bwMode="auto">
              <a:xfrm>
                <a:off x="1024" y="3877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1 h 6"/>
                  <a:gd name="T4" fmla="*/ 7 w 7"/>
                  <a:gd name="T5" fmla="*/ 3 h 6"/>
                  <a:gd name="T6" fmla="*/ 6 w 7"/>
                  <a:gd name="T7" fmla="*/ 6 h 6"/>
                  <a:gd name="T8" fmla="*/ 3 w 7"/>
                  <a:gd name="T9" fmla="*/ 6 h 6"/>
                  <a:gd name="T10" fmla="*/ 1 w 7"/>
                  <a:gd name="T11" fmla="*/ 6 h 6"/>
                  <a:gd name="T12" fmla="*/ 0 w 7"/>
                  <a:gd name="T13" fmla="*/ 3 h 6"/>
                  <a:gd name="T14" fmla="*/ 1 w 7"/>
                  <a:gd name="T15" fmla="*/ 1 h 6"/>
                  <a:gd name="T16" fmla="*/ 3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3" y="0"/>
                    </a:moveTo>
                    <a:lnTo>
                      <a:pt x="6" y="1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1" name="Freeform 997"/>
              <p:cNvSpPr>
                <a:spLocks/>
              </p:cNvSpPr>
              <p:nvPr/>
            </p:nvSpPr>
            <p:spPr bwMode="auto">
              <a:xfrm>
                <a:off x="889" y="363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6 w 6"/>
                  <a:gd name="T3" fmla="*/ 1 h 7"/>
                  <a:gd name="T4" fmla="*/ 6 w 6"/>
                  <a:gd name="T5" fmla="*/ 4 h 7"/>
                  <a:gd name="T6" fmla="*/ 6 w 6"/>
                  <a:gd name="T7" fmla="*/ 6 h 7"/>
                  <a:gd name="T8" fmla="*/ 3 w 6"/>
                  <a:gd name="T9" fmla="*/ 7 h 7"/>
                  <a:gd name="T10" fmla="*/ 1 w 6"/>
                  <a:gd name="T11" fmla="*/ 6 h 7"/>
                  <a:gd name="T12" fmla="*/ 0 w 6"/>
                  <a:gd name="T13" fmla="*/ 4 h 7"/>
                  <a:gd name="T14" fmla="*/ 1 w 6"/>
                  <a:gd name="T15" fmla="*/ 1 h 7"/>
                  <a:gd name="T16" fmla="*/ 3 w 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7"/>
                  <a:gd name="T29" fmla="*/ 6 w 6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7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2" name="Freeform 998"/>
              <p:cNvSpPr>
                <a:spLocks/>
              </p:cNvSpPr>
              <p:nvPr/>
            </p:nvSpPr>
            <p:spPr bwMode="auto">
              <a:xfrm>
                <a:off x="889" y="3637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6 w 6"/>
                  <a:gd name="T3" fmla="*/ 1 h 7"/>
                  <a:gd name="T4" fmla="*/ 6 w 6"/>
                  <a:gd name="T5" fmla="*/ 4 h 7"/>
                  <a:gd name="T6" fmla="*/ 6 w 6"/>
                  <a:gd name="T7" fmla="*/ 6 h 7"/>
                  <a:gd name="T8" fmla="*/ 3 w 6"/>
                  <a:gd name="T9" fmla="*/ 7 h 7"/>
                  <a:gd name="T10" fmla="*/ 1 w 6"/>
                  <a:gd name="T11" fmla="*/ 6 h 7"/>
                  <a:gd name="T12" fmla="*/ 0 w 6"/>
                  <a:gd name="T13" fmla="*/ 4 h 7"/>
                  <a:gd name="T14" fmla="*/ 1 w 6"/>
                  <a:gd name="T15" fmla="*/ 1 h 7"/>
                  <a:gd name="T16" fmla="*/ 3 w 6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7"/>
                  <a:gd name="T29" fmla="*/ 6 w 6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7">
                    <a:moveTo>
                      <a:pt x="3" y="0"/>
                    </a:moveTo>
                    <a:lnTo>
                      <a:pt x="6" y="1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3" name="Freeform 999"/>
              <p:cNvSpPr>
                <a:spLocks/>
              </p:cNvSpPr>
              <p:nvPr/>
            </p:nvSpPr>
            <p:spPr bwMode="auto">
              <a:xfrm>
                <a:off x="831" y="3637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4" name="Freeform 1000"/>
              <p:cNvSpPr>
                <a:spLocks/>
              </p:cNvSpPr>
              <p:nvPr/>
            </p:nvSpPr>
            <p:spPr bwMode="auto">
              <a:xfrm>
                <a:off x="831" y="3637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6 w 7"/>
                  <a:gd name="T3" fmla="*/ 1 h 7"/>
                  <a:gd name="T4" fmla="*/ 7 w 7"/>
                  <a:gd name="T5" fmla="*/ 4 h 7"/>
                  <a:gd name="T6" fmla="*/ 6 w 7"/>
                  <a:gd name="T7" fmla="*/ 6 h 7"/>
                  <a:gd name="T8" fmla="*/ 3 w 7"/>
                  <a:gd name="T9" fmla="*/ 7 h 7"/>
                  <a:gd name="T10" fmla="*/ 1 w 7"/>
                  <a:gd name="T11" fmla="*/ 6 h 7"/>
                  <a:gd name="T12" fmla="*/ 0 w 7"/>
                  <a:gd name="T13" fmla="*/ 4 h 7"/>
                  <a:gd name="T14" fmla="*/ 1 w 7"/>
                  <a:gd name="T15" fmla="*/ 1 h 7"/>
                  <a:gd name="T16" fmla="*/ 3 w 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3" y="0"/>
                    </a:moveTo>
                    <a:lnTo>
                      <a:pt x="6" y="1"/>
                    </a:lnTo>
                    <a:lnTo>
                      <a:pt x="7" y="4"/>
                    </a:lnTo>
                    <a:lnTo>
                      <a:pt x="6" y="6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5" name="Freeform 1001"/>
              <p:cNvSpPr>
                <a:spLocks/>
              </p:cNvSpPr>
              <p:nvPr/>
            </p:nvSpPr>
            <p:spPr bwMode="auto">
              <a:xfrm>
                <a:off x="920" y="3602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1 h 6"/>
                  <a:gd name="T4" fmla="*/ 8 w 8"/>
                  <a:gd name="T5" fmla="*/ 3 h 6"/>
                  <a:gd name="T6" fmla="*/ 6 w 8"/>
                  <a:gd name="T7" fmla="*/ 6 h 6"/>
                  <a:gd name="T8" fmla="*/ 4 w 8"/>
                  <a:gd name="T9" fmla="*/ 6 h 6"/>
                  <a:gd name="T10" fmla="*/ 2 w 8"/>
                  <a:gd name="T11" fmla="*/ 6 h 6"/>
                  <a:gd name="T12" fmla="*/ 0 w 8"/>
                  <a:gd name="T13" fmla="*/ 3 h 6"/>
                  <a:gd name="T14" fmla="*/ 2 w 8"/>
                  <a:gd name="T15" fmla="*/ 1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1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6" name="Freeform 1002"/>
              <p:cNvSpPr>
                <a:spLocks/>
              </p:cNvSpPr>
              <p:nvPr/>
            </p:nvSpPr>
            <p:spPr bwMode="auto">
              <a:xfrm>
                <a:off x="920" y="3602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6 w 8"/>
                  <a:gd name="T3" fmla="*/ 1 h 6"/>
                  <a:gd name="T4" fmla="*/ 8 w 8"/>
                  <a:gd name="T5" fmla="*/ 3 h 6"/>
                  <a:gd name="T6" fmla="*/ 6 w 8"/>
                  <a:gd name="T7" fmla="*/ 6 h 6"/>
                  <a:gd name="T8" fmla="*/ 4 w 8"/>
                  <a:gd name="T9" fmla="*/ 6 h 6"/>
                  <a:gd name="T10" fmla="*/ 2 w 8"/>
                  <a:gd name="T11" fmla="*/ 6 h 6"/>
                  <a:gd name="T12" fmla="*/ 0 w 8"/>
                  <a:gd name="T13" fmla="*/ 3 h 6"/>
                  <a:gd name="T14" fmla="*/ 2 w 8"/>
                  <a:gd name="T15" fmla="*/ 1 h 6"/>
                  <a:gd name="T16" fmla="*/ 4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4" y="0"/>
                    </a:moveTo>
                    <a:lnTo>
                      <a:pt x="6" y="1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7" name="Freeform 1003"/>
              <p:cNvSpPr>
                <a:spLocks/>
              </p:cNvSpPr>
              <p:nvPr/>
            </p:nvSpPr>
            <p:spPr bwMode="auto">
              <a:xfrm>
                <a:off x="993" y="348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1 h 6"/>
                  <a:gd name="T4" fmla="*/ 6 w 6"/>
                  <a:gd name="T5" fmla="*/ 4 h 6"/>
                  <a:gd name="T6" fmla="*/ 5 w 6"/>
                  <a:gd name="T7" fmla="*/ 6 h 6"/>
                  <a:gd name="T8" fmla="*/ 3 w 6"/>
                  <a:gd name="T9" fmla="*/ 6 h 6"/>
                  <a:gd name="T10" fmla="*/ 0 w 6"/>
                  <a:gd name="T11" fmla="*/ 6 h 6"/>
                  <a:gd name="T12" fmla="*/ 0 w 6"/>
                  <a:gd name="T13" fmla="*/ 4 h 6"/>
                  <a:gd name="T14" fmla="*/ 0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8" name="Freeform 1004"/>
              <p:cNvSpPr>
                <a:spLocks/>
              </p:cNvSpPr>
              <p:nvPr/>
            </p:nvSpPr>
            <p:spPr bwMode="auto">
              <a:xfrm>
                <a:off x="993" y="348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5 w 6"/>
                  <a:gd name="T3" fmla="*/ 1 h 6"/>
                  <a:gd name="T4" fmla="*/ 6 w 6"/>
                  <a:gd name="T5" fmla="*/ 4 h 6"/>
                  <a:gd name="T6" fmla="*/ 5 w 6"/>
                  <a:gd name="T7" fmla="*/ 6 h 6"/>
                  <a:gd name="T8" fmla="*/ 3 w 6"/>
                  <a:gd name="T9" fmla="*/ 6 h 6"/>
                  <a:gd name="T10" fmla="*/ 0 w 6"/>
                  <a:gd name="T11" fmla="*/ 6 h 6"/>
                  <a:gd name="T12" fmla="*/ 0 w 6"/>
                  <a:gd name="T13" fmla="*/ 4 h 6"/>
                  <a:gd name="T14" fmla="*/ 0 w 6"/>
                  <a:gd name="T15" fmla="*/ 1 h 6"/>
                  <a:gd name="T16" fmla="*/ 3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3" y="0"/>
                    </a:moveTo>
                    <a:lnTo>
                      <a:pt x="5" y="1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9" name="Freeform 1005"/>
              <p:cNvSpPr>
                <a:spLocks/>
              </p:cNvSpPr>
              <p:nvPr/>
            </p:nvSpPr>
            <p:spPr bwMode="auto">
              <a:xfrm>
                <a:off x="1116" y="3478"/>
                <a:ext cx="6" cy="3"/>
              </a:xfrm>
              <a:custGeom>
                <a:avLst/>
                <a:gdLst>
                  <a:gd name="T0" fmla="*/ 2 w 6"/>
                  <a:gd name="T1" fmla="*/ 0 h 3"/>
                  <a:gd name="T2" fmla="*/ 4 w 6"/>
                  <a:gd name="T3" fmla="*/ 0 h 3"/>
                  <a:gd name="T4" fmla="*/ 6 w 6"/>
                  <a:gd name="T5" fmla="*/ 0 h 3"/>
                  <a:gd name="T6" fmla="*/ 6 w 6"/>
                  <a:gd name="T7" fmla="*/ 3 h 3"/>
                  <a:gd name="T8" fmla="*/ 6 w 6"/>
                  <a:gd name="T9" fmla="*/ 3 h 3"/>
                  <a:gd name="T10" fmla="*/ 0 w 6"/>
                  <a:gd name="T11" fmla="*/ 3 h 3"/>
                  <a:gd name="T12" fmla="*/ 0 w 6"/>
                  <a:gd name="T13" fmla="*/ 0 h 3"/>
                  <a:gd name="T14" fmla="*/ 2 w 6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3"/>
                  <a:gd name="T26" fmla="*/ 6 w 6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3">
                    <a:moveTo>
                      <a:pt x="2" y="0"/>
                    </a:moveTo>
                    <a:lnTo>
                      <a:pt x="4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0" name="Freeform 1006"/>
              <p:cNvSpPr>
                <a:spLocks/>
              </p:cNvSpPr>
              <p:nvPr/>
            </p:nvSpPr>
            <p:spPr bwMode="auto">
              <a:xfrm>
                <a:off x="1116" y="3481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6 w 6"/>
                  <a:gd name="T5" fmla="*/ 0 h 1"/>
                  <a:gd name="T6" fmla="*/ 6 w 6"/>
                  <a:gd name="T7" fmla="*/ 0 h 1"/>
                  <a:gd name="T8" fmla="*/ 0 w 6"/>
                  <a:gd name="T9" fmla="*/ 0 h 1"/>
                  <a:gd name="T10" fmla="*/ 0 w 6"/>
                  <a:gd name="T11" fmla="*/ 0 h 1"/>
                  <a:gd name="T12" fmla="*/ 0 w 6"/>
                  <a:gd name="T13" fmla="*/ 0 h 1"/>
                  <a:gd name="T14" fmla="*/ 0 w 6"/>
                  <a:gd name="T15" fmla="*/ 0 h 1"/>
                  <a:gd name="T16" fmla="*/ 0 w 6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1"/>
                  <a:gd name="T29" fmla="*/ 6 w 6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1">
                    <a:moveTo>
                      <a:pt x="0" y="0"/>
                    </a:move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1" name="Freeform 1007"/>
              <p:cNvSpPr>
                <a:spLocks/>
              </p:cNvSpPr>
              <p:nvPr/>
            </p:nvSpPr>
            <p:spPr bwMode="auto">
              <a:xfrm>
                <a:off x="1116" y="3481"/>
                <a:ext cx="6" cy="1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6 w 6"/>
                  <a:gd name="T5" fmla="*/ 0 h 1"/>
                  <a:gd name="T6" fmla="*/ 6 w 6"/>
                  <a:gd name="T7" fmla="*/ 0 h 1"/>
                  <a:gd name="T8" fmla="*/ 6 w 6"/>
                  <a:gd name="T9" fmla="*/ 0 h 1"/>
                  <a:gd name="T10" fmla="*/ 0 w 6"/>
                  <a:gd name="T11" fmla="*/ 0 h 1"/>
                  <a:gd name="T12" fmla="*/ 0 w 6"/>
                  <a:gd name="T13" fmla="*/ 0 h 1"/>
                  <a:gd name="T14" fmla="*/ 0 w 6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"/>
                  <a:gd name="T26" fmla="*/ 6 w 6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">
                    <a:moveTo>
                      <a:pt x="0" y="0"/>
                    </a:move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2" name="Freeform 1008"/>
              <p:cNvSpPr>
                <a:spLocks/>
              </p:cNvSpPr>
              <p:nvPr/>
            </p:nvSpPr>
            <p:spPr bwMode="auto">
              <a:xfrm>
                <a:off x="1116" y="3481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0 h 3"/>
                  <a:gd name="T4" fmla="*/ 6 w 6"/>
                  <a:gd name="T5" fmla="*/ 0 h 3"/>
                  <a:gd name="T6" fmla="*/ 5 w 6"/>
                  <a:gd name="T7" fmla="*/ 2 h 3"/>
                  <a:gd name="T8" fmla="*/ 2 w 6"/>
                  <a:gd name="T9" fmla="*/ 3 h 3"/>
                  <a:gd name="T10" fmla="*/ 0 w 6"/>
                  <a:gd name="T11" fmla="*/ 2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3"/>
                  <a:gd name="T23" fmla="*/ 6 w 6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3">
                    <a:moveTo>
                      <a:pt x="0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3" name="Freeform 1009"/>
              <p:cNvSpPr>
                <a:spLocks/>
              </p:cNvSpPr>
              <p:nvPr/>
            </p:nvSpPr>
            <p:spPr bwMode="auto">
              <a:xfrm>
                <a:off x="1116" y="347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5 w 6"/>
                  <a:gd name="T3" fmla="*/ 0 h 6"/>
                  <a:gd name="T4" fmla="*/ 6 w 6"/>
                  <a:gd name="T5" fmla="*/ 3 h 6"/>
                  <a:gd name="T6" fmla="*/ 5 w 6"/>
                  <a:gd name="T7" fmla="*/ 5 h 6"/>
                  <a:gd name="T8" fmla="*/ 2 w 6"/>
                  <a:gd name="T9" fmla="*/ 6 h 6"/>
                  <a:gd name="T10" fmla="*/ 0 w 6"/>
                  <a:gd name="T11" fmla="*/ 5 h 6"/>
                  <a:gd name="T12" fmla="*/ 0 w 6"/>
                  <a:gd name="T13" fmla="*/ 3 h 6"/>
                  <a:gd name="T14" fmla="*/ 0 w 6"/>
                  <a:gd name="T15" fmla="*/ 0 h 6"/>
                  <a:gd name="T16" fmla="*/ 2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2" y="0"/>
                    </a:moveTo>
                    <a:lnTo>
                      <a:pt x="5" y="0"/>
                    </a:lnTo>
                    <a:lnTo>
                      <a:pt x="6" y="3"/>
                    </a:lnTo>
                    <a:lnTo>
                      <a:pt x="5" y="5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4" name="Freeform 4501"/>
              <p:cNvSpPr>
                <a:spLocks/>
              </p:cNvSpPr>
              <p:nvPr/>
            </p:nvSpPr>
            <p:spPr bwMode="auto">
              <a:xfrm>
                <a:off x="929" y="396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5 h 5"/>
                  <a:gd name="T4" fmla="*/ 0 w 2"/>
                  <a:gd name="T5" fmla="*/ 5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2" y="0"/>
                    </a:moveTo>
                    <a:lnTo>
                      <a:pt x="1" y="5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sp>
          <p:nvSpPr>
            <p:cNvPr id="37" name="Line 4615"/>
            <p:cNvSpPr>
              <a:spLocks noChangeShapeType="1"/>
            </p:cNvSpPr>
            <p:nvPr/>
          </p:nvSpPr>
          <p:spPr bwMode="auto">
            <a:xfrm>
              <a:off x="498" y="812"/>
              <a:ext cx="4387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8" name="Line 4616"/>
            <p:cNvSpPr>
              <a:spLocks noChangeShapeType="1"/>
            </p:cNvSpPr>
            <p:nvPr/>
          </p:nvSpPr>
          <p:spPr bwMode="auto">
            <a:xfrm>
              <a:off x="404" y="805"/>
              <a:ext cx="1" cy="229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9" name="Line 4618"/>
            <p:cNvSpPr>
              <a:spLocks noChangeShapeType="1"/>
            </p:cNvSpPr>
            <p:nvPr/>
          </p:nvSpPr>
          <p:spPr bwMode="auto">
            <a:xfrm>
              <a:off x="1279" y="812"/>
              <a:ext cx="1" cy="114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0" name="Line 4619"/>
            <p:cNvSpPr>
              <a:spLocks noChangeShapeType="1"/>
            </p:cNvSpPr>
            <p:nvPr/>
          </p:nvSpPr>
          <p:spPr bwMode="auto">
            <a:xfrm>
              <a:off x="3346" y="812"/>
              <a:ext cx="1" cy="114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1" name="Line 4620"/>
            <p:cNvSpPr>
              <a:spLocks noChangeShapeType="1"/>
            </p:cNvSpPr>
            <p:nvPr/>
          </p:nvSpPr>
          <p:spPr bwMode="auto">
            <a:xfrm>
              <a:off x="2799" y="811"/>
              <a:ext cx="1" cy="114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2" name="Line 4621"/>
            <p:cNvSpPr>
              <a:spLocks noChangeShapeType="1"/>
            </p:cNvSpPr>
            <p:nvPr/>
          </p:nvSpPr>
          <p:spPr bwMode="auto">
            <a:xfrm>
              <a:off x="1407" y="811"/>
              <a:ext cx="1" cy="132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3" name="Line 4622"/>
            <p:cNvSpPr>
              <a:spLocks noChangeShapeType="1"/>
            </p:cNvSpPr>
            <p:nvPr/>
          </p:nvSpPr>
          <p:spPr bwMode="auto">
            <a:xfrm>
              <a:off x="1557" y="811"/>
              <a:ext cx="1" cy="104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4" name="Line 4623"/>
            <p:cNvSpPr>
              <a:spLocks noChangeShapeType="1"/>
            </p:cNvSpPr>
            <p:nvPr/>
          </p:nvSpPr>
          <p:spPr bwMode="auto">
            <a:xfrm>
              <a:off x="2297" y="813"/>
              <a:ext cx="1" cy="71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5" name="Line 4624"/>
            <p:cNvSpPr>
              <a:spLocks noChangeShapeType="1"/>
            </p:cNvSpPr>
            <p:nvPr/>
          </p:nvSpPr>
          <p:spPr bwMode="auto">
            <a:xfrm>
              <a:off x="2728" y="813"/>
              <a:ext cx="1" cy="169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6" name="Line 4625"/>
            <p:cNvSpPr>
              <a:spLocks noChangeShapeType="1"/>
            </p:cNvSpPr>
            <p:nvPr/>
          </p:nvSpPr>
          <p:spPr bwMode="auto">
            <a:xfrm>
              <a:off x="2510" y="813"/>
              <a:ext cx="1" cy="143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7" name="Line 4626"/>
            <p:cNvSpPr>
              <a:spLocks noChangeShapeType="1"/>
            </p:cNvSpPr>
            <p:nvPr/>
          </p:nvSpPr>
          <p:spPr bwMode="auto">
            <a:xfrm>
              <a:off x="4438" y="813"/>
              <a:ext cx="1" cy="157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8" name="Line 4627"/>
            <p:cNvSpPr>
              <a:spLocks noChangeShapeType="1"/>
            </p:cNvSpPr>
            <p:nvPr/>
          </p:nvSpPr>
          <p:spPr bwMode="auto">
            <a:xfrm flipV="1">
              <a:off x="720" y="475"/>
              <a:ext cx="1" cy="33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grpSp>
          <p:nvGrpSpPr>
            <p:cNvPr id="49" name="Group 4829"/>
            <p:cNvGrpSpPr>
              <a:grpSpLocks/>
            </p:cNvGrpSpPr>
            <p:nvPr/>
          </p:nvGrpSpPr>
          <p:grpSpPr bwMode="auto">
            <a:xfrm>
              <a:off x="720" y="474"/>
              <a:ext cx="2770" cy="2034"/>
              <a:chOff x="720" y="375"/>
              <a:chExt cx="2770" cy="2034"/>
            </a:xfrm>
          </p:grpSpPr>
          <p:sp>
            <p:nvSpPr>
              <p:cNvPr id="268" name="Line 4629"/>
              <p:cNvSpPr>
                <a:spLocks noChangeShapeType="1"/>
              </p:cNvSpPr>
              <p:nvPr/>
            </p:nvSpPr>
            <p:spPr bwMode="auto">
              <a:xfrm flipV="1">
                <a:off x="954" y="376"/>
                <a:ext cx="1" cy="3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" name="Line 4630"/>
              <p:cNvSpPr>
                <a:spLocks noChangeShapeType="1"/>
              </p:cNvSpPr>
              <p:nvPr/>
            </p:nvSpPr>
            <p:spPr bwMode="auto">
              <a:xfrm flipV="1">
                <a:off x="1007" y="376"/>
                <a:ext cx="1" cy="3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" name="Line 4631"/>
              <p:cNvSpPr>
                <a:spLocks noChangeShapeType="1"/>
              </p:cNvSpPr>
              <p:nvPr/>
            </p:nvSpPr>
            <p:spPr bwMode="auto">
              <a:xfrm flipV="1">
                <a:off x="1189" y="375"/>
                <a:ext cx="1" cy="33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" name="Line 4632"/>
              <p:cNvSpPr>
                <a:spLocks noChangeShapeType="1"/>
              </p:cNvSpPr>
              <p:nvPr/>
            </p:nvSpPr>
            <p:spPr bwMode="auto">
              <a:xfrm flipV="1">
                <a:off x="1753" y="378"/>
                <a:ext cx="1" cy="33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" name="Line 4633"/>
              <p:cNvSpPr>
                <a:spLocks noChangeShapeType="1"/>
              </p:cNvSpPr>
              <p:nvPr/>
            </p:nvSpPr>
            <p:spPr bwMode="auto">
              <a:xfrm flipV="1">
                <a:off x="3359" y="378"/>
                <a:ext cx="1" cy="33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pic>
            <p:nvPicPr>
              <p:cNvPr id="273" name="Picture 4634"/>
              <p:cNvPicPr>
                <a:picLocks noChangeAspect="1" noChangeArrowheads="1"/>
              </p:cNvPicPr>
              <p:nvPr/>
            </p:nvPicPr>
            <p:blipFill>
              <a:blip r:embed="rId5" cstate="screen"/>
              <a:srcRect/>
              <a:stretch>
                <a:fillRect/>
              </a:stretch>
            </p:blipFill>
            <p:spPr bwMode="auto">
              <a:xfrm>
                <a:off x="720" y="380"/>
                <a:ext cx="234" cy="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74" name="Rectangle 4635"/>
              <p:cNvSpPr>
                <a:spLocks noChangeArrowheads="1"/>
              </p:cNvSpPr>
              <p:nvPr/>
            </p:nvSpPr>
            <p:spPr bwMode="auto">
              <a:xfrm>
                <a:off x="720" y="380"/>
                <a:ext cx="234" cy="332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pic>
            <p:nvPicPr>
              <p:cNvPr id="275" name="Picture 4636"/>
              <p:cNvPicPr>
                <a:picLocks noChangeAspect="1" noChangeArrowheads="1"/>
              </p:cNvPicPr>
              <p:nvPr/>
            </p:nvPicPr>
            <p:blipFill>
              <a:blip r:embed="rId6" cstate="screen"/>
              <a:srcRect/>
              <a:stretch>
                <a:fillRect/>
              </a:stretch>
            </p:blipFill>
            <p:spPr bwMode="auto">
              <a:xfrm>
                <a:off x="1007" y="379"/>
                <a:ext cx="182" cy="3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76" name="Rectangle 4637"/>
              <p:cNvSpPr>
                <a:spLocks noChangeArrowheads="1"/>
              </p:cNvSpPr>
              <p:nvPr/>
            </p:nvSpPr>
            <p:spPr bwMode="auto">
              <a:xfrm>
                <a:off x="1007" y="379"/>
                <a:ext cx="182" cy="33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" name="Freeform 4638"/>
              <p:cNvSpPr>
                <a:spLocks noEditPoints="1"/>
              </p:cNvSpPr>
              <p:nvPr/>
            </p:nvSpPr>
            <p:spPr bwMode="auto">
              <a:xfrm>
                <a:off x="1297" y="1834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3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8 w 12"/>
                  <a:gd name="T17" fmla="*/ 1 h 19"/>
                  <a:gd name="T18" fmla="*/ 11 w 12"/>
                  <a:gd name="T19" fmla="*/ 2 h 19"/>
                  <a:gd name="T20" fmla="*/ 11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1 w 12"/>
                  <a:gd name="T29" fmla="*/ 14 h 19"/>
                  <a:gd name="T30" fmla="*/ 11 w 12"/>
                  <a:gd name="T31" fmla="*/ 17 h 19"/>
                  <a:gd name="T32" fmla="*/ 8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3 w 12"/>
                  <a:gd name="T39" fmla="*/ 18 h 19"/>
                  <a:gd name="T40" fmla="*/ 2 w 12"/>
                  <a:gd name="T41" fmla="*/ 18 h 19"/>
                  <a:gd name="T42" fmla="*/ 1 w 12"/>
                  <a:gd name="T43" fmla="*/ 17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1 w 12"/>
                  <a:gd name="T51" fmla="*/ 9 h 19"/>
                  <a:gd name="T52" fmla="*/ 1 w 12"/>
                  <a:gd name="T53" fmla="*/ 12 h 19"/>
                  <a:gd name="T54" fmla="*/ 1 w 12"/>
                  <a:gd name="T55" fmla="*/ 14 h 19"/>
                  <a:gd name="T56" fmla="*/ 2 w 12"/>
                  <a:gd name="T57" fmla="*/ 15 h 19"/>
                  <a:gd name="T58" fmla="*/ 3 w 12"/>
                  <a:gd name="T59" fmla="*/ 17 h 19"/>
                  <a:gd name="T60" fmla="*/ 5 w 12"/>
                  <a:gd name="T61" fmla="*/ 17 h 19"/>
                  <a:gd name="T62" fmla="*/ 6 w 12"/>
                  <a:gd name="T63" fmla="*/ 17 h 19"/>
                  <a:gd name="T64" fmla="*/ 7 w 12"/>
                  <a:gd name="T65" fmla="*/ 17 h 19"/>
                  <a:gd name="T66" fmla="*/ 8 w 12"/>
                  <a:gd name="T67" fmla="*/ 17 h 19"/>
                  <a:gd name="T68" fmla="*/ 8 w 12"/>
                  <a:gd name="T69" fmla="*/ 15 h 19"/>
                  <a:gd name="T70" fmla="*/ 10 w 12"/>
                  <a:gd name="T71" fmla="*/ 14 h 19"/>
                  <a:gd name="T72" fmla="*/ 10 w 12"/>
                  <a:gd name="T73" fmla="*/ 12 h 19"/>
                  <a:gd name="T74" fmla="*/ 11 w 12"/>
                  <a:gd name="T75" fmla="*/ 9 h 19"/>
                  <a:gd name="T76" fmla="*/ 10 w 12"/>
                  <a:gd name="T77" fmla="*/ 7 h 19"/>
                  <a:gd name="T78" fmla="*/ 10 w 12"/>
                  <a:gd name="T79" fmla="*/ 5 h 19"/>
                  <a:gd name="T80" fmla="*/ 8 w 12"/>
                  <a:gd name="T81" fmla="*/ 3 h 19"/>
                  <a:gd name="T82" fmla="*/ 8 w 12"/>
                  <a:gd name="T83" fmla="*/ 2 h 19"/>
                  <a:gd name="T84" fmla="*/ 7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3 w 12"/>
                  <a:gd name="T91" fmla="*/ 2 h 19"/>
                  <a:gd name="T92" fmla="*/ 2 w 12"/>
                  <a:gd name="T93" fmla="*/ 3 h 19"/>
                  <a:gd name="T94" fmla="*/ 1 w 12"/>
                  <a:gd name="T95" fmla="*/ 5 h 19"/>
                  <a:gd name="T96" fmla="*/ 1 w 12"/>
                  <a:gd name="T97" fmla="*/ 7 h 19"/>
                  <a:gd name="T98" fmla="*/ 1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1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1" y="9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" name="Freeform 4639"/>
              <p:cNvSpPr>
                <a:spLocks/>
              </p:cNvSpPr>
              <p:nvPr/>
            </p:nvSpPr>
            <p:spPr bwMode="auto">
              <a:xfrm>
                <a:off x="1313" y="184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2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0 w 2"/>
                  <a:gd name="T21" fmla="*/ 3 h 3"/>
                  <a:gd name="T22" fmla="*/ 0 w 2"/>
                  <a:gd name="T23" fmla="*/ 3 h 3"/>
                  <a:gd name="T24" fmla="*/ 0 w 2"/>
                  <a:gd name="T25" fmla="*/ 2 h 3"/>
                  <a:gd name="T26" fmla="*/ 0 w 2"/>
                  <a:gd name="T27" fmla="*/ 2 h 3"/>
                  <a:gd name="T28" fmla="*/ 0 w 2"/>
                  <a:gd name="T29" fmla="*/ 0 h 3"/>
                  <a:gd name="T30" fmla="*/ 1 w 2"/>
                  <a:gd name="T31" fmla="*/ 0 h 3"/>
                  <a:gd name="T32" fmla="*/ 1 w 2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" name="Freeform 4640"/>
              <p:cNvSpPr>
                <a:spLocks noEditPoints="1"/>
              </p:cNvSpPr>
              <p:nvPr/>
            </p:nvSpPr>
            <p:spPr bwMode="auto">
              <a:xfrm>
                <a:off x="1317" y="1834"/>
                <a:ext cx="14" cy="18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11 w 14"/>
                  <a:gd name="T5" fmla="*/ 12 h 18"/>
                  <a:gd name="T6" fmla="*/ 14 w 14"/>
                  <a:gd name="T7" fmla="*/ 12 h 18"/>
                  <a:gd name="T8" fmla="*/ 14 w 14"/>
                  <a:gd name="T9" fmla="*/ 14 h 18"/>
                  <a:gd name="T10" fmla="*/ 11 w 14"/>
                  <a:gd name="T11" fmla="*/ 14 h 18"/>
                  <a:gd name="T12" fmla="*/ 11 w 14"/>
                  <a:gd name="T13" fmla="*/ 18 h 18"/>
                  <a:gd name="T14" fmla="*/ 10 w 14"/>
                  <a:gd name="T15" fmla="*/ 18 h 18"/>
                  <a:gd name="T16" fmla="*/ 10 w 14"/>
                  <a:gd name="T17" fmla="*/ 14 h 18"/>
                  <a:gd name="T18" fmla="*/ 0 w 14"/>
                  <a:gd name="T19" fmla="*/ 14 h 18"/>
                  <a:gd name="T20" fmla="*/ 11 w 14"/>
                  <a:gd name="T21" fmla="*/ 0 h 18"/>
                  <a:gd name="T22" fmla="*/ 10 w 14"/>
                  <a:gd name="T23" fmla="*/ 12 h 18"/>
                  <a:gd name="T24" fmla="*/ 10 w 14"/>
                  <a:gd name="T25" fmla="*/ 5 h 18"/>
                  <a:gd name="T26" fmla="*/ 4 w 14"/>
                  <a:gd name="T27" fmla="*/ 12 h 18"/>
                  <a:gd name="T28" fmla="*/ 10 w 14"/>
                  <a:gd name="T29" fmla="*/ 12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8"/>
                  <a:gd name="T47" fmla="*/ 14 w 14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1" y="14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  <a:moveTo>
                      <a:pt x="10" y="12"/>
                    </a:moveTo>
                    <a:lnTo>
                      <a:pt x="10" y="5"/>
                    </a:lnTo>
                    <a:lnTo>
                      <a:pt x="4" y="12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" name="Freeform 4641"/>
              <p:cNvSpPr>
                <a:spLocks noEditPoints="1"/>
              </p:cNvSpPr>
              <p:nvPr/>
            </p:nvSpPr>
            <p:spPr bwMode="auto">
              <a:xfrm>
                <a:off x="1332" y="1834"/>
                <a:ext cx="13" cy="19"/>
              </a:xfrm>
              <a:custGeom>
                <a:avLst/>
                <a:gdLst>
                  <a:gd name="T0" fmla="*/ 11 w 13"/>
                  <a:gd name="T1" fmla="*/ 9 h 19"/>
                  <a:gd name="T2" fmla="*/ 13 w 13"/>
                  <a:gd name="T3" fmla="*/ 12 h 19"/>
                  <a:gd name="T4" fmla="*/ 12 w 13"/>
                  <a:gd name="T5" fmla="*/ 15 h 19"/>
                  <a:gd name="T6" fmla="*/ 10 w 13"/>
                  <a:gd name="T7" fmla="*/ 18 h 19"/>
                  <a:gd name="T8" fmla="*/ 4 w 13"/>
                  <a:gd name="T9" fmla="*/ 18 h 19"/>
                  <a:gd name="T10" fmla="*/ 1 w 13"/>
                  <a:gd name="T11" fmla="*/ 15 h 19"/>
                  <a:gd name="T12" fmla="*/ 0 w 13"/>
                  <a:gd name="T13" fmla="*/ 12 h 19"/>
                  <a:gd name="T14" fmla="*/ 2 w 13"/>
                  <a:gd name="T15" fmla="*/ 9 h 19"/>
                  <a:gd name="T16" fmla="*/ 2 w 13"/>
                  <a:gd name="T17" fmla="*/ 7 h 19"/>
                  <a:gd name="T18" fmla="*/ 1 w 13"/>
                  <a:gd name="T19" fmla="*/ 6 h 19"/>
                  <a:gd name="T20" fmla="*/ 1 w 13"/>
                  <a:gd name="T21" fmla="*/ 3 h 19"/>
                  <a:gd name="T22" fmla="*/ 2 w 13"/>
                  <a:gd name="T23" fmla="*/ 1 h 19"/>
                  <a:gd name="T24" fmla="*/ 5 w 13"/>
                  <a:gd name="T25" fmla="*/ 0 h 19"/>
                  <a:gd name="T26" fmla="*/ 9 w 13"/>
                  <a:gd name="T27" fmla="*/ 0 h 19"/>
                  <a:gd name="T28" fmla="*/ 11 w 13"/>
                  <a:gd name="T29" fmla="*/ 1 h 19"/>
                  <a:gd name="T30" fmla="*/ 12 w 13"/>
                  <a:gd name="T31" fmla="*/ 3 h 19"/>
                  <a:gd name="T32" fmla="*/ 12 w 13"/>
                  <a:gd name="T33" fmla="*/ 6 h 19"/>
                  <a:gd name="T34" fmla="*/ 11 w 13"/>
                  <a:gd name="T35" fmla="*/ 7 h 19"/>
                  <a:gd name="T36" fmla="*/ 7 w 13"/>
                  <a:gd name="T37" fmla="*/ 2 h 19"/>
                  <a:gd name="T38" fmla="*/ 4 w 13"/>
                  <a:gd name="T39" fmla="*/ 2 h 19"/>
                  <a:gd name="T40" fmla="*/ 4 w 13"/>
                  <a:gd name="T41" fmla="*/ 5 h 19"/>
                  <a:gd name="T42" fmla="*/ 4 w 13"/>
                  <a:gd name="T43" fmla="*/ 7 h 19"/>
                  <a:gd name="T44" fmla="*/ 7 w 13"/>
                  <a:gd name="T45" fmla="*/ 8 h 19"/>
                  <a:gd name="T46" fmla="*/ 9 w 13"/>
                  <a:gd name="T47" fmla="*/ 7 h 19"/>
                  <a:gd name="T48" fmla="*/ 10 w 13"/>
                  <a:gd name="T49" fmla="*/ 6 h 19"/>
                  <a:gd name="T50" fmla="*/ 10 w 13"/>
                  <a:gd name="T51" fmla="*/ 5 h 19"/>
                  <a:gd name="T52" fmla="*/ 10 w 13"/>
                  <a:gd name="T53" fmla="*/ 2 h 19"/>
                  <a:gd name="T54" fmla="*/ 7 w 13"/>
                  <a:gd name="T55" fmla="*/ 2 h 19"/>
                  <a:gd name="T56" fmla="*/ 5 w 13"/>
                  <a:gd name="T57" fmla="*/ 9 h 19"/>
                  <a:gd name="T58" fmla="*/ 2 w 13"/>
                  <a:gd name="T59" fmla="*/ 12 h 19"/>
                  <a:gd name="T60" fmla="*/ 2 w 13"/>
                  <a:gd name="T61" fmla="*/ 14 h 19"/>
                  <a:gd name="T62" fmla="*/ 4 w 13"/>
                  <a:gd name="T63" fmla="*/ 15 h 19"/>
                  <a:gd name="T64" fmla="*/ 5 w 13"/>
                  <a:gd name="T65" fmla="*/ 17 h 19"/>
                  <a:gd name="T66" fmla="*/ 9 w 13"/>
                  <a:gd name="T67" fmla="*/ 17 h 19"/>
                  <a:gd name="T68" fmla="*/ 11 w 13"/>
                  <a:gd name="T69" fmla="*/ 14 h 19"/>
                  <a:gd name="T70" fmla="*/ 11 w 13"/>
                  <a:gd name="T71" fmla="*/ 12 h 19"/>
                  <a:gd name="T72" fmla="*/ 9 w 13"/>
                  <a:gd name="T73" fmla="*/ 9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"/>
                  <a:gd name="T112" fmla="*/ 0 h 19"/>
                  <a:gd name="T113" fmla="*/ 13 w 13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" h="19">
                    <a:moveTo>
                      <a:pt x="10" y="8"/>
                    </a:moveTo>
                    <a:lnTo>
                      <a:pt x="11" y="9"/>
                    </a:lnTo>
                    <a:lnTo>
                      <a:pt x="12" y="11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2" y="17"/>
                    </a:lnTo>
                    <a:lnTo>
                      <a:pt x="10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0" y="8"/>
                    </a:lnTo>
                    <a:close/>
                    <a:moveTo>
                      <a:pt x="7" y="2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7" y="2"/>
                    </a:lnTo>
                    <a:close/>
                    <a:moveTo>
                      <a:pt x="7" y="9"/>
                    </a:moveTo>
                    <a:lnTo>
                      <a:pt x="5" y="9"/>
                    </a:lnTo>
                    <a:lnTo>
                      <a:pt x="4" y="11"/>
                    </a:lnTo>
                    <a:lnTo>
                      <a:pt x="2" y="12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0" y="11"/>
                    </a:lnTo>
                    <a:lnTo>
                      <a:pt x="9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" name="Freeform 4642"/>
              <p:cNvSpPr>
                <a:spLocks/>
              </p:cNvSpPr>
              <p:nvPr/>
            </p:nvSpPr>
            <p:spPr bwMode="auto">
              <a:xfrm>
                <a:off x="1347" y="1834"/>
                <a:ext cx="9" cy="20"/>
              </a:xfrm>
              <a:custGeom>
                <a:avLst/>
                <a:gdLst>
                  <a:gd name="T0" fmla="*/ 9 w 9"/>
                  <a:gd name="T1" fmla="*/ 0 h 20"/>
                  <a:gd name="T2" fmla="*/ 2 w 9"/>
                  <a:gd name="T3" fmla="*/ 20 h 20"/>
                  <a:gd name="T4" fmla="*/ 0 w 9"/>
                  <a:gd name="T5" fmla="*/ 20 h 20"/>
                  <a:gd name="T6" fmla="*/ 8 w 9"/>
                  <a:gd name="T7" fmla="*/ 0 h 20"/>
                  <a:gd name="T8" fmla="*/ 9 w 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0"/>
                  <a:gd name="T17" fmla="*/ 9 w 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0">
                    <a:moveTo>
                      <a:pt x="9" y="0"/>
                    </a:moveTo>
                    <a:lnTo>
                      <a:pt x="2" y="20"/>
                    </a:lnTo>
                    <a:lnTo>
                      <a:pt x="0" y="20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" name="Freeform 4643"/>
              <p:cNvSpPr>
                <a:spLocks noEditPoints="1"/>
              </p:cNvSpPr>
              <p:nvPr/>
            </p:nvSpPr>
            <p:spPr bwMode="auto">
              <a:xfrm>
                <a:off x="1359" y="1834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3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8 w 12"/>
                  <a:gd name="T17" fmla="*/ 1 h 19"/>
                  <a:gd name="T18" fmla="*/ 9 w 12"/>
                  <a:gd name="T19" fmla="*/ 2 h 19"/>
                  <a:gd name="T20" fmla="*/ 11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1 w 12"/>
                  <a:gd name="T29" fmla="*/ 14 h 19"/>
                  <a:gd name="T30" fmla="*/ 11 w 12"/>
                  <a:gd name="T31" fmla="*/ 17 h 19"/>
                  <a:gd name="T32" fmla="*/ 8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3 w 12"/>
                  <a:gd name="T39" fmla="*/ 18 h 19"/>
                  <a:gd name="T40" fmla="*/ 2 w 12"/>
                  <a:gd name="T41" fmla="*/ 18 h 19"/>
                  <a:gd name="T42" fmla="*/ 1 w 12"/>
                  <a:gd name="T43" fmla="*/ 17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1 w 12"/>
                  <a:gd name="T51" fmla="*/ 9 h 19"/>
                  <a:gd name="T52" fmla="*/ 1 w 12"/>
                  <a:gd name="T53" fmla="*/ 12 h 19"/>
                  <a:gd name="T54" fmla="*/ 1 w 12"/>
                  <a:gd name="T55" fmla="*/ 14 h 19"/>
                  <a:gd name="T56" fmla="*/ 2 w 12"/>
                  <a:gd name="T57" fmla="*/ 15 h 19"/>
                  <a:gd name="T58" fmla="*/ 3 w 12"/>
                  <a:gd name="T59" fmla="*/ 17 h 19"/>
                  <a:gd name="T60" fmla="*/ 5 w 12"/>
                  <a:gd name="T61" fmla="*/ 17 h 19"/>
                  <a:gd name="T62" fmla="*/ 6 w 12"/>
                  <a:gd name="T63" fmla="*/ 17 h 19"/>
                  <a:gd name="T64" fmla="*/ 7 w 12"/>
                  <a:gd name="T65" fmla="*/ 17 h 19"/>
                  <a:gd name="T66" fmla="*/ 8 w 12"/>
                  <a:gd name="T67" fmla="*/ 17 h 19"/>
                  <a:gd name="T68" fmla="*/ 8 w 12"/>
                  <a:gd name="T69" fmla="*/ 15 h 19"/>
                  <a:gd name="T70" fmla="*/ 9 w 12"/>
                  <a:gd name="T71" fmla="*/ 14 h 19"/>
                  <a:gd name="T72" fmla="*/ 9 w 12"/>
                  <a:gd name="T73" fmla="*/ 12 h 19"/>
                  <a:gd name="T74" fmla="*/ 11 w 12"/>
                  <a:gd name="T75" fmla="*/ 9 h 19"/>
                  <a:gd name="T76" fmla="*/ 9 w 12"/>
                  <a:gd name="T77" fmla="*/ 7 h 19"/>
                  <a:gd name="T78" fmla="*/ 9 w 12"/>
                  <a:gd name="T79" fmla="*/ 5 h 19"/>
                  <a:gd name="T80" fmla="*/ 8 w 12"/>
                  <a:gd name="T81" fmla="*/ 3 h 19"/>
                  <a:gd name="T82" fmla="*/ 8 w 12"/>
                  <a:gd name="T83" fmla="*/ 2 h 19"/>
                  <a:gd name="T84" fmla="*/ 7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3 w 12"/>
                  <a:gd name="T91" fmla="*/ 2 h 19"/>
                  <a:gd name="T92" fmla="*/ 2 w 12"/>
                  <a:gd name="T93" fmla="*/ 3 h 19"/>
                  <a:gd name="T94" fmla="*/ 1 w 12"/>
                  <a:gd name="T95" fmla="*/ 5 h 19"/>
                  <a:gd name="T96" fmla="*/ 1 w 12"/>
                  <a:gd name="T97" fmla="*/ 7 h 19"/>
                  <a:gd name="T98" fmla="*/ 1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1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" name="Freeform 4644"/>
              <p:cNvSpPr>
                <a:spLocks/>
              </p:cNvSpPr>
              <p:nvPr/>
            </p:nvSpPr>
            <p:spPr bwMode="auto">
              <a:xfrm>
                <a:off x="1375" y="184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2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1 w 2"/>
                  <a:gd name="T15" fmla="*/ 3 h 3"/>
                  <a:gd name="T16" fmla="*/ 1 w 2"/>
                  <a:gd name="T17" fmla="*/ 3 h 3"/>
                  <a:gd name="T18" fmla="*/ 0 w 2"/>
                  <a:gd name="T19" fmla="*/ 3 h 3"/>
                  <a:gd name="T20" fmla="*/ 0 w 2"/>
                  <a:gd name="T21" fmla="*/ 3 h 3"/>
                  <a:gd name="T22" fmla="*/ 0 w 2"/>
                  <a:gd name="T23" fmla="*/ 3 h 3"/>
                  <a:gd name="T24" fmla="*/ 0 w 2"/>
                  <a:gd name="T25" fmla="*/ 2 h 3"/>
                  <a:gd name="T26" fmla="*/ 0 w 2"/>
                  <a:gd name="T27" fmla="*/ 2 h 3"/>
                  <a:gd name="T28" fmla="*/ 0 w 2"/>
                  <a:gd name="T29" fmla="*/ 0 h 3"/>
                  <a:gd name="T30" fmla="*/ 0 w 2"/>
                  <a:gd name="T31" fmla="*/ 0 h 3"/>
                  <a:gd name="T32" fmla="*/ 1 w 2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" name="Freeform 4645"/>
              <p:cNvSpPr>
                <a:spLocks noEditPoints="1"/>
              </p:cNvSpPr>
              <p:nvPr/>
            </p:nvSpPr>
            <p:spPr bwMode="auto">
              <a:xfrm>
                <a:off x="1379" y="1834"/>
                <a:ext cx="14" cy="18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11 w 14"/>
                  <a:gd name="T5" fmla="*/ 12 h 18"/>
                  <a:gd name="T6" fmla="*/ 14 w 14"/>
                  <a:gd name="T7" fmla="*/ 12 h 18"/>
                  <a:gd name="T8" fmla="*/ 14 w 14"/>
                  <a:gd name="T9" fmla="*/ 14 h 18"/>
                  <a:gd name="T10" fmla="*/ 11 w 14"/>
                  <a:gd name="T11" fmla="*/ 14 h 18"/>
                  <a:gd name="T12" fmla="*/ 11 w 14"/>
                  <a:gd name="T13" fmla="*/ 18 h 18"/>
                  <a:gd name="T14" fmla="*/ 10 w 14"/>
                  <a:gd name="T15" fmla="*/ 18 h 18"/>
                  <a:gd name="T16" fmla="*/ 10 w 14"/>
                  <a:gd name="T17" fmla="*/ 14 h 18"/>
                  <a:gd name="T18" fmla="*/ 0 w 14"/>
                  <a:gd name="T19" fmla="*/ 14 h 18"/>
                  <a:gd name="T20" fmla="*/ 11 w 14"/>
                  <a:gd name="T21" fmla="*/ 0 h 18"/>
                  <a:gd name="T22" fmla="*/ 10 w 14"/>
                  <a:gd name="T23" fmla="*/ 12 h 18"/>
                  <a:gd name="T24" fmla="*/ 10 w 14"/>
                  <a:gd name="T25" fmla="*/ 5 h 18"/>
                  <a:gd name="T26" fmla="*/ 4 w 14"/>
                  <a:gd name="T27" fmla="*/ 12 h 18"/>
                  <a:gd name="T28" fmla="*/ 10 w 14"/>
                  <a:gd name="T29" fmla="*/ 12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8"/>
                  <a:gd name="T47" fmla="*/ 14 w 14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1" y="14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  <a:moveTo>
                      <a:pt x="10" y="12"/>
                    </a:moveTo>
                    <a:lnTo>
                      <a:pt x="10" y="5"/>
                    </a:lnTo>
                    <a:lnTo>
                      <a:pt x="4" y="12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" name="Freeform 4646"/>
              <p:cNvSpPr>
                <a:spLocks noEditPoints="1"/>
              </p:cNvSpPr>
              <p:nvPr/>
            </p:nvSpPr>
            <p:spPr bwMode="auto">
              <a:xfrm>
                <a:off x="1395" y="1834"/>
                <a:ext cx="11" cy="19"/>
              </a:xfrm>
              <a:custGeom>
                <a:avLst/>
                <a:gdLst>
                  <a:gd name="T0" fmla="*/ 4 w 11"/>
                  <a:gd name="T1" fmla="*/ 19 h 19"/>
                  <a:gd name="T2" fmla="*/ 1 w 11"/>
                  <a:gd name="T3" fmla="*/ 18 h 19"/>
                  <a:gd name="T4" fmla="*/ 7 w 11"/>
                  <a:gd name="T5" fmla="*/ 11 h 19"/>
                  <a:gd name="T6" fmla="*/ 6 w 11"/>
                  <a:gd name="T7" fmla="*/ 11 h 19"/>
                  <a:gd name="T8" fmla="*/ 5 w 11"/>
                  <a:gd name="T9" fmla="*/ 11 h 19"/>
                  <a:gd name="T10" fmla="*/ 3 w 11"/>
                  <a:gd name="T11" fmla="*/ 11 h 19"/>
                  <a:gd name="T12" fmla="*/ 1 w 11"/>
                  <a:gd name="T13" fmla="*/ 9 h 19"/>
                  <a:gd name="T14" fmla="*/ 0 w 11"/>
                  <a:gd name="T15" fmla="*/ 7 h 19"/>
                  <a:gd name="T16" fmla="*/ 0 w 11"/>
                  <a:gd name="T17" fmla="*/ 6 h 19"/>
                  <a:gd name="T18" fmla="*/ 0 w 11"/>
                  <a:gd name="T19" fmla="*/ 3 h 19"/>
                  <a:gd name="T20" fmla="*/ 0 w 11"/>
                  <a:gd name="T21" fmla="*/ 2 h 19"/>
                  <a:gd name="T22" fmla="*/ 1 w 11"/>
                  <a:gd name="T23" fmla="*/ 1 h 19"/>
                  <a:gd name="T24" fmla="*/ 3 w 11"/>
                  <a:gd name="T25" fmla="*/ 1 h 19"/>
                  <a:gd name="T26" fmla="*/ 4 w 11"/>
                  <a:gd name="T27" fmla="*/ 0 h 19"/>
                  <a:gd name="T28" fmla="*/ 5 w 11"/>
                  <a:gd name="T29" fmla="*/ 0 h 19"/>
                  <a:gd name="T30" fmla="*/ 7 w 11"/>
                  <a:gd name="T31" fmla="*/ 0 h 19"/>
                  <a:gd name="T32" fmla="*/ 9 w 11"/>
                  <a:gd name="T33" fmla="*/ 1 h 19"/>
                  <a:gd name="T34" fmla="*/ 10 w 11"/>
                  <a:gd name="T35" fmla="*/ 1 h 19"/>
                  <a:gd name="T36" fmla="*/ 10 w 11"/>
                  <a:gd name="T37" fmla="*/ 2 h 19"/>
                  <a:gd name="T38" fmla="*/ 11 w 11"/>
                  <a:gd name="T39" fmla="*/ 3 h 19"/>
                  <a:gd name="T40" fmla="*/ 11 w 11"/>
                  <a:gd name="T41" fmla="*/ 6 h 19"/>
                  <a:gd name="T42" fmla="*/ 11 w 11"/>
                  <a:gd name="T43" fmla="*/ 7 h 19"/>
                  <a:gd name="T44" fmla="*/ 11 w 11"/>
                  <a:gd name="T45" fmla="*/ 7 h 19"/>
                  <a:gd name="T46" fmla="*/ 10 w 11"/>
                  <a:gd name="T47" fmla="*/ 9 h 19"/>
                  <a:gd name="T48" fmla="*/ 9 w 11"/>
                  <a:gd name="T49" fmla="*/ 11 h 19"/>
                  <a:gd name="T50" fmla="*/ 4 w 11"/>
                  <a:gd name="T51" fmla="*/ 19 h 19"/>
                  <a:gd name="T52" fmla="*/ 5 w 11"/>
                  <a:gd name="T53" fmla="*/ 9 h 19"/>
                  <a:gd name="T54" fmla="*/ 7 w 11"/>
                  <a:gd name="T55" fmla="*/ 8 h 19"/>
                  <a:gd name="T56" fmla="*/ 9 w 11"/>
                  <a:gd name="T57" fmla="*/ 8 h 19"/>
                  <a:gd name="T58" fmla="*/ 9 w 11"/>
                  <a:gd name="T59" fmla="*/ 7 h 19"/>
                  <a:gd name="T60" fmla="*/ 10 w 11"/>
                  <a:gd name="T61" fmla="*/ 6 h 19"/>
                  <a:gd name="T62" fmla="*/ 9 w 11"/>
                  <a:gd name="T63" fmla="*/ 3 h 19"/>
                  <a:gd name="T64" fmla="*/ 9 w 11"/>
                  <a:gd name="T65" fmla="*/ 2 h 19"/>
                  <a:gd name="T66" fmla="*/ 7 w 11"/>
                  <a:gd name="T67" fmla="*/ 2 h 19"/>
                  <a:gd name="T68" fmla="*/ 5 w 11"/>
                  <a:gd name="T69" fmla="*/ 2 h 19"/>
                  <a:gd name="T70" fmla="*/ 4 w 11"/>
                  <a:gd name="T71" fmla="*/ 2 h 19"/>
                  <a:gd name="T72" fmla="*/ 3 w 11"/>
                  <a:gd name="T73" fmla="*/ 2 h 19"/>
                  <a:gd name="T74" fmla="*/ 1 w 11"/>
                  <a:gd name="T75" fmla="*/ 3 h 19"/>
                  <a:gd name="T76" fmla="*/ 1 w 11"/>
                  <a:gd name="T77" fmla="*/ 6 h 19"/>
                  <a:gd name="T78" fmla="*/ 1 w 11"/>
                  <a:gd name="T79" fmla="*/ 7 h 19"/>
                  <a:gd name="T80" fmla="*/ 3 w 11"/>
                  <a:gd name="T81" fmla="*/ 8 h 19"/>
                  <a:gd name="T82" fmla="*/ 4 w 11"/>
                  <a:gd name="T83" fmla="*/ 8 h 19"/>
                  <a:gd name="T84" fmla="*/ 5 w 11"/>
                  <a:gd name="T85" fmla="*/ 9 h 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"/>
                  <a:gd name="T130" fmla="*/ 0 h 19"/>
                  <a:gd name="T131" fmla="*/ 11 w 11"/>
                  <a:gd name="T132" fmla="*/ 19 h 1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" h="19">
                    <a:moveTo>
                      <a:pt x="4" y="19"/>
                    </a:moveTo>
                    <a:lnTo>
                      <a:pt x="1" y="18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4" y="19"/>
                    </a:lnTo>
                    <a:close/>
                    <a:moveTo>
                      <a:pt x="5" y="9"/>
                    </a:moveTo>
                    <a:lnTo>
                      <a:pt x="7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" name="Freeform 4647"/>
              <p:cNvSpPr>
                <a:spLocks/>
              </p:cNvSpPr>
              <p:nvPr/>
            </p:nvSpPr>
            <p:spPr bwMode="auto">
              <a:xfrm>
                <a:off x="1297" y="1834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3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8 w 12"/>
                  <a:gd name="T17" fmla="*/ 1 h 19"/>
                  <a:gd name="T18" fmla="*/ 11 w 12"/>
                  <a:gd name="T19" fmla="*/ 2 h 19"/>
                  <a:gd name="T20" fmla="*/ 11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1 w 12"/>
                  <a:gd name="T29" fmla="*/ 14 h 19"/>
                  <a:gd name="T30" fmla="*/ 11 w 12"/>
                  <a:gd name="T31" fmla="*/ 17 h 19"/>
                  <a:gd name="T32" fmla="*/ 8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3 w 12"/>
                  <a:gd name="T39" fmla="*/ 18 h 19"/>
                  <a:gd name="T40" fmla="*/ 2 w 12"/>
                  <a:gd name="T41" fmla="*/ 18 h 19"/>
                  <a:gd name="T42" fmla="*/ 1 w 12"/>
                  <a:gd name="T43" fmla="*/ 17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" name="Freeform 4648"/>
              <p:cNvSpPr>
                <a:spLocks/>
              </p:cNvSpPr>
              <p:nvPr/>
            </p:nvSpPr>
            <p:spPr bwMode="auto">
              <a:xfrm>
                <a:off x="1298" y="1835"/>
                <a:ext cx="10" cy="16"/>
              </a:xfrm>
              <a:custGeom>
                <a:avLst/>
                <a:gdLst>
                  <a:gd name="T0" fmla="*/ 0 w 10"/>
                  <a:gd name="T1" fmla="*/ 8 h 16"/>
                  <a:gd name="T2" fmla="*/ 0 w 10"/>
                  <a:gd name="T3" fmla="*/ 11 h 16"/>
                  <a:gd name="T4" fmla="*/ 0 w 10"/>
                  <a:gd name="T5" fmla="*/ 13 h 16"/>
                  <a:gd name="T6" fmla="*/ 1 w 10"/>
                  <a:gd name="T7" fmla="*/ 14 h 16"/>
                  <a:gd name="T8" fmla="*/ 2 w 10"/>
                  <a:gd name="T9" fmla="*/ 16 h 16"/>
                  <a:gd name="T10" fmla="*/ 4 w 10"/>
                  <a:gd name="T11" fmla="*/ 16 h 16"/>
                  <a:gd name="T12" fmla="*/ 5 w 10"/>
                  <a:gd name="T13" fmla="*/ 16 h 16"/>
                  <a:gd name="T14" fmla="*/ 6 w 10"/>
                  <a:gd name="T15" fmla="*/ 16 h 16"/>
                  <a:gd name="T16" fmla="*/ 7 w 10"/>
                  <a:gd name="T17" fmla="*/ 16 h 16"/>
                  <a:gd name="T18" fmla="*/ 7 w 10"/>
                  <a:gd name="T19" fmla="*/ 14 h 16"/>
                  <a:gd name="T20" fmla="*/ 9 w 10"/>
                  <a:gd name="T21" fmla="*/ 13 h 16"/>
                  <a:gd name="T22" fmla="*/ 9 w 10"/>
                  <a:gd name="T23" fmla="*/ 11 h 16"/>
                  <a:gd name="T24" fmla="*/ 10 w 10"/>
                  <a:gd name="T25" fmla="*/ 8 h 16"/>
                  <a:gd name="T26" fmla="*/ 9 w 10"/>
                  <a:gd name="T27" fmla="*/ 6 h 16"/>
                  <a:gd name="T28" fmla="*/ 9 w 10"/>
                  <a:gd name="T29" fmla="*/ 4 h 16"/>
                  <a:gd name="T30" fmla="*/ 7 w 10"/>
                  <a:gd name="T31" fmla="*/ 2 h 16"/>
                  <a:gd name="T32" fmla="*/ 7 w 10"/>
                  <a:gd name="T33" fmla="*/ 1 h 16"/>
                  <a:gd name="T34" fmla="*/ 6 w 10"/>
                  <a:gd name="T35" fmla="*/ 1 h 16"/>
                  <a:gd name="T36" fmla="*/ 5 w 10"/>
                  <a:gd name="T37" fmla="*/ 0 h 16"/>
                  <a:gd name="T38" fmla="*/ 4 w 10"/>
                  <a:gd name="T39" fmla="*/ 1 h 16"/>
                  <a:gd name="T40" fmla="*/ 2 w 10"/>
                  <a:gd name="T41" fmla="*/ 1 h 16"/>
                  <a:gd name="T42" fmla="*/ 1 w 10"/>
                  <a:gd name="T43" fmla="*/ 2 h 16"/>
                  <a:gd name="T44" fmla="*/ 0 w 10"/>
                  <a:gd name="T45" fmla="*/ 4 h 16"/>
                  <a:gd name="T46" fmla="*/ 0 w 10"/>
                  <a:gd name="T47" fmla="*/ 6 h 16"/>
                  <a:gd name="T48" fmla="*/ 0 w 10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6"/>
                  <a:gd name="T77" fmla="*/ 10 w 10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6">
                    <a:moveTo>
                      <a:pt x="0" y="8"/>
                    </a:moveTo>
                    <a:lnTo>
                      <a:pt x="0" y="11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" name="Freeform 4649"/>
              <p:cNvSpPr>
                <a:spLocks/>
              </p:cNvSpPr>
              <p:nvPr/>
            </p:nvSpPr>
            <p:spPr bwMode="auto">
              <a:xfrm>
                <a:off x="1313" y="184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2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3 h 3"/>
                  <a:gd name="T20" fmla="*/ 0 w 2"/>
                  <a:gd name="T21" fmla="*/ 3 h 3"/>
                  <a:gd name="T22" fmla="*/ 0 w 2"/>
                  <a:gd name="T23" fmla="*/ 3 h 3"/>
                  <a:gd name="T24" fmla="*/ 0 w 2"/>
                  <a:gd name="T25" fmla="*/ 2 h 3"/>
                  <a:gd name="T26" fmla="*/ 0 w 2"/>
                  <a:gd name="T27" fmla="*/ 2 h 3"/>
                  <a:gd name="T28" fmla="*/ 0 w 2"/>
                  <a:gd name="T29" fmla="*/ 0 h 3"/>
                  <a:gd name="T30" fmla="*/ 1 w 2"/>
                  <a:gd name="T31" fmla="*/ 0 h 3"/>
                  <a:gd name="T32" fmla="*/ 1 w 2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" name="Freeform 4650"/>
              <p:cNvSpPr>
                <a:spLocks/>
              </p:cNvSpPr>
              <p:nvPr/>
            </p:nvSpPr>
            <p:spPr bwMode="auto">
              <a:xfrm>
                <a:off x="1317" y="1834"/>
                <a:ext cx="14" cy="18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11 w 14"/>
                  <a:gd name="T5" fmla="*/ 12 h 18"/>
                  <a:gd name="T6" fmla="*/ 14 w 14"/>
                  <a:gd name="T7" fmla="*/ 12 h 18"/>
                  <a:gd name="T8" fmla="*/ 14 w 14"/>
                  <a:gd name="T9" fmla="*/ 14 h 18"/>
                  <a:gd name="T10" fmla="*/ 11 w 14"/>
                  <a:gd name="T11" fmla="*/ 14 h 18"/>
                  <a:gd name="T12" fmla="*/ 11 w 14"/>
                  <a:gd name="T13" fmla="*/ 18 h 18"/>
                  <a:gd name="T14" fmla="*/ 10 w 14"/>
                  <a:gd name="T15" fmla="*/ 18 h 18"/>
                  <a:gd name="T16" fmla="*/ 10 w 14"/>
                  <a:gd name="T17" fmla="*/ 14 h 18"/>
                  <a:gd name="T18" fmla="*/ 0 w 14"/>
                  <a:gd name="T19" fmla="*/ 14 h 18"/>
                  <a:gd name="T20" fmla="*/ 11 w 14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8"/>
                  <a:gd name="T35" fmla="*/ 14 w 14"/>
                  <a:gd name="T36" fmla="*/ 18 h 1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1" y="14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" name="Freeform 4651"/>
              <p:cNvSpPr>
                <a:spLocks/>
              </p:cNvSpPr>
              <p:nvPr/>
            </p:nvSpPr>
            <p:spPr bwMode="auto">
              <a:xfrm>
                <a:off x="1321" y="1839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0 h 7"/>
                  <a:gd name="T4" fmla="*/ 0 w 6"/>
                  <a:gd name="T5" fmla="*/ 7 h 7"/>
                  <a:gd name="T6" fmla="*/ 6 w 6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7"/>
                  <a:gd name="T14" fmla="*/ 6 w 6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7">
                    <a:moveTo>
                      <a:pt x="6" y="7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6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" name="Freeform 4652"/>
              <p:cNvSpPr>
                <a:spLocks/>
              </p:cNvSpPr>
              <p:nvPr/>
            </p:nvSpPr>
            <p:spPr bwMode="auto">
              <a:xfrm>
                <a:off x="1332" y="1834"/>
                <a:ext cx="13" cy="19"/>
              </a:xfrm>
              <a:custGeom>
                <a:avLst/>
                <a:gdLst>
                  <a:gd name="T0" fmla="*/ 10 w 13"/>
                  <a:gd name="T1" fmla="*/ 8 h 19"/>
                  <a:gd name="T2" fmla="*/ 11 w 13"/>
                  <a:gd name="T3" fmla="*/ 9 h 19"/>
                  <a:gd name="T4" fmla="*/ 12 w 13"/>
                  <a:gd name="T5" fmla="*/ 11 h 19"/>
                  <a:gd name="T6" fmla="*/ 13 w 13"/>
                  <a:gd name="T7" fmla="*/ 12 h 19"/>
                  <a:gd name="T8" fmla="*/ 13 w 13"/>
                  <a:gd name="T9" fmla="*/ 13 h 19"/>
                  <a:gd name="T10" fmla="*/ 12 w 13"/>
                  <a:gd name="T11" fmla="*/ 15 h 19"/>
                  <a:gd name="T12" fmla="*/ 12 w 13"/>
                  <a:gd name="T13" fmla="*/ 17 h 19"/>
                  <a:gd name="T14" fmla="*/ 10 w 13"/>
                  <a:gd name="T15" fmla="*/ 18 h 19"/>
                  <a:gd name="T16" fmla="*/ 6 w 13"/>
                  <a:gd name="T17" fmla="*/ 19 h 19"/>
                  <a:gd name="T18" fmla="*/ 4 w 13"/>
                  <a:gd name="T19" fmla="*/ 18 h 19"/>
                  <a:gd name="T20" fmla="*/ 2 w 13"/>
                  <a:gd name="T21" fmla="*/ 17 h 19"/>
                  <a:gd name="T22" fmla="*/ 1 w 13"/>
                  <a:gd name="T23" fmla="*/ 15 h 19"/>
                  <a:gd name="T24" fmla="*/ 0 w 13"/>
                  <a:gd name="T25" fmla="*/ 13 h 19"/>
                  <a:gd name="T26" fmla="*/ 0 w 13"/>
                  <a:gd name="T27" fmla="*/ 12 h 19"/>
                  <a:gd name="T28" fmla="*/ 1 w 13"/>
                  <a:gd name="T29" fmla="*/ 11 h 19"/>
                  <a:gd name="T30" fmla="*/ 2 w 13"/>
                  <a:gd name="T31" fmla="*/ 9 h 19"/>
                  <a:gd name="T32" fmla="*/ 4 w 13"/>
                  <a:gd name="T33" fmla="*/ 8 h 19"/>
                  <a:gd name="T34" fmla="*/ 2 w 13"/>
                  <a:gd name="T35" fmla="*/ 7 h 19"/>
                  <a:gd name="T36" fmla="*/ 2 w 13"/>
                  <a:gd name="T37" fmla="*/ 7 h 19"/>
                  <a:gd name="T38" fmla="*/ 1 w 13"/>
                  <a:gd name="T39" fmla="*/ 6 h 19"/>
                  <a:gd name="T40" fmla="*/ 1 w 13"/>
                  <a:gd name="T41" fmla="*/ 5 h 19"/>
                  <a:gd name="T42" fmla="*/ 1 w 13"/>
                  <a:gd name="T43" fmla="*/ 3 h 19"/>
                  <a:gd name="T44" fmla="*/ 2 w 13"/>
                  <a:gd name="T45" fmla="*/ 2 h 19"/>
                  <a:gd name="T46" fmla="*/ 2 w 13"/>
                  <a:gd name="T47" fmla="*/ 1 h 19"/>
                  <a:gd name="T48" fmla="*/ 4 w 13"/>
                  <a:gd name="T49" fmla="*/ 1 h 19"/>
                  <a:gd name="T50" fmla="*/ 5 w 13"/>
                  <a:gd name="T51" fmla="*/ 0 h 19"/>
                  <a:gd name="T52" fmla="*/ 7 w 13"/>
                  <a:gd name="T53" fmla="*/ 0 h 19"/>
                  <a:gd name="T54" fmla="*/ 9 w 13"/>
                  <a:gd name="T55" fmla="*/ 0 h 19"/>
                  <a:gd name="T56" fmla="*/ 10 w 13"/>
                  <a:gd name="T57" fmla="*/ 1 h 19"/>
                  <a:gd name="T58" fmla="*/ 11 w 13"/>
                  <a:gd name="T59" fmla="*/ 1 h 19"/>
                  <a:gd name="T60" fmla="*/ 11 w 13"/>
                  <a:gd name="T61" fmla="*/ 2 h 19"/>
                  <a:gd name="T62" fmla="*/ 12 w 13"/>
                  <a:gd name="T63" fmla="*/ 3 h 19"/>
                  <a:gd name="T64" fmla="*/ 12 w 13"/>
                  <a:gd name="T65" fmla="*/ 5 h 19"/>
                  <a:gd name="T66" fmla="*/ 12 w 13"/>
                  <a:gd name="T67" fmla="*/ 6 h 19"/>
                  <a:gd name="T68" fmla="*/ 11 w 13"/>
                  <a:gd name="T69" fmla="*/ 7 h 19"/>
                  <a:gd name="T70" fmla="*/ 11 w 13"/>
                  <a:gd name="T71" fmla="*/ 7 h 19"/>
                  <a:gd name="T72" fmla="*/ 10 w 13"/>
                  <a:gd name="T73" fmla="*/ 8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"/>
                  <a:gd name="T112" fmla="*/ 0 h 19"/>
                  <a:gd name="T113" fmla="*/ 13 w 13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" h="19">
                    <a:moveTo>
                      <a:pt x="10" y="8"/>
                    </a:moveTo>
                    <a:lnTo>
                      <a:pt x="11" y="9"/>
                    </a:lnTo>
                    <a:lnTo>
                      <a:pt x="12" y="11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2" y="17"/>
                    </a:lnTo>
                    <a:lnTo>
                      <a:pt x="10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" name="Freeform 4653"/>
              <p:cNvSpPr>
                <a:spLocks/>
              </p:cNvSpPr>
              <p:nvPr/>
            </p:nvSpPr>
            <p:spPr bwMode="auto">
              <a:xfrm>
                <a:off x="1336" y="1836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1 w 6"/>
                  <a:gd name="T3" fmla="*/ 0 h 6"/>
                  <a:gd name="T4" fmla="*/ 0 w 6"/>
                  <a:gd name="T5" fmla="*/ 0 h 6"/>
                  <a:gd name="T6" fmla="*/ 0 w 6"/>
                  <a:gd name="T7" fmla="*/ 1 h 6"/>
                  <a:gd name="T8" fmla="*/ 0 w 6"/>
                  <a:gd name="T9" fmla="*/ 3 h 6"/>
                  <a:gd name="T10" fmla="*/ 0 w 6"/>
                  <a:gd name="T11" fmla="*/ 4 h 6"/>
                  <a:gd name="T12" fmla="*/ 0 w 6"/>
                  <a:gd name="T13" fmla="*/ 5 h 6"/>
                  <a:gd name="T14" fmla="*/ 1 w 6"/>
                  <a:gd name="T15" fmla="*/ 5 h 6"/>
                  <a:gd name="T16" fmla="*/ 3 w 6"/>
                  <a:gd name="T17" fmla="*/ 6 h 6"/>
                  <a:gd name="T18" fmla="*/ 3 w 6"/>
                  <a:gd name="T19" fmla="*/ 5 h 6"/>
                  <a:gd name="T20" fmla="*/ 5 w 6"/>
                  <a:gd name="T21" fmla="*/ 5 h 6"/>
                  <a:gd name="T22" fmla="*/ 6 w 6"/>
                  <a:gd name="T23" fmla="*/ 5 h 6"/>
                  <a:gd name="T24" fmla="*/ 6 w 6"/>
                  <a:gd name="T25" fmla="*/ 4 h 6"/>
                  <a:gd name="T26" fmla="*/ 6 w 6"/>
                  <a:gd name="T27" fmla="*/ 4 h 6"/>
                  <a:gd name="T28" fmla="*/ 6 w 6"/>
                  <a:gd name="T29" fmla="*/ 3 h 6"/>
                  <a:gd name="T30" fmla="*/ 6 w 6"/>
                  <a:gd name="T31" fmla="*/ 1 h 6"/>
                  <a:gd name="T32" fmla="*/ 6 w 6"/>
                  <a:gd name="T33" fmla="*/ 0 h 6"/>
                  <a:gd name="T34" fmla="*/ 5 w 6"/>
                  <a:gd name="T35" fmla="*/ 0 h 6"/>
                  <a:gd name="T36" fmla="*/ 3 w 6"/>
                  <a:gd name="T37" fmla="*/ 0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"/>
                  <a:gd name="T58" fmla="*/ 0 h 6"/>
                  <a:gd name="T59" fmla="*/ 6 w 6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" h="6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" name="Freeform 4654"/>
              <p:cNvSpPr>
                <a:spLocks/>
              </p:cNvSpPr>
              <p:nvPr/>
            </p:nvSpPr>
            <p:spPr bwMode="auto">
              <a:xfrm>
                <a:off x="1334" y="1843"/>
                <a:ext cx="9" cy="8"/>
              </a:xfrm>
              <a:custGeom>
                <a:avLst/>
                <a:gdLst>
                  <a:gd name="T0" fmla="*/ 5 w 9"/>
                  <a:gd name="T1" fmla="*/ 0 h 8"/>
                  <a:gd name="T2" fmla="*/ 3 w 9"/>
                  <a:gd name="T3" fmla="*/ 0 h 8"/>
                  <a:gd name="T4" fmla="*/ 2 w 9"/>
                  <a:gd name="T5" fmla="*/ 2 h 8"/>
                  <a:gd name="T6" fmla="*/ 0 w 9"/>
                  <a:gd name="T7" fmla="*/ 3 h 8"/>
                  <a:gd name="T8" fmla="*/ 0 w 9"/>
                  <a:gd name="T9" fmla="*/ 4 h 8"/>
                  <a:gd name="T10" fmla="*/ 0 w 9"/>
                  <a:gd name="T11" fmla="*/ 5 h 8"/>
                  <a:gd name="T12" fmla="*/ 0 w 9"/>
                  <a:gd name="T13" fmla="*/ 6 h 8"/>
                  <a:gd name="T14" fmla="*/ 2 w 9"/>
                  <a:gd name="T15" fmla="*/ 6 h 8"/>
                  <a:gd name="T16" fmla="*/ 3 w 9"/>
                  <a:gd name="T17" fmla="*/ 8 h 8"/>
                  <a:gd name="T18" fmla="*/ 3 w 9"/>
                  <a:gd name="T19" fmla="*/ 8 h 8"/>
                  <a:gd name="T20" fmla="*/ 5 w 9"/>
                  <a:gd name="T21" fmla="*/ 8 h 8"/>
                  <a:gd name="T22" fmla="*/ 7 w 9"/>
                  <a:gd name="T23" fmla="*/ 8 h 8"/>
                  <a:gd name="T24" fmla="*/ 8 w 9"/>
                  <a:gd name="T25" fmla="*/ 6 h 8"/>
                  <a:gd name="T26" fmla="*/ 9 w 9"/>
                  <a:gd name="T27" fmla="*/ 5 h 8"/>
                  <a:gd name="T28" fmla="*/ 9 w 9"/>
                  <a:gd name="T29" fmla="*/ 4 h 8"/>
                  <a:gd name="T30" fmla="*/ 9 w 9"/>
                  <a:gd name="T31" fmla="*/ 3 h 8"/>
                  <a:gd name="T32" fmla="*/ 8 w 9"/>
                  <a:gd name="T33" fmla="*/ 2 h 8"/>
                  <a:gd name="T34" fmla="*/ 7 w 9"/>
                  <a:gd name="T35" fmla="*/ 0 h 8"/>
                  <a:gd name="T36" fmla="*/ 5 w 9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8"/>
                  <a:gd name="T59" fmla="*/ 9 w 9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8">
                    <a:moveTo>
                      <a:pt x="5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" name="Freeform 4655"/>
              <p:cNvSpPr>
                <a:spLocks/>
              </p:cNvSpPr>
              <p:nvPr/>
            </p:nvSpPr>
            <p:spPr bwMode="auto">
              <a:xfrm>
                <a:off x="1347" y="1834"/>
                <a:ext cx="9" cy="20"/>
              </a:xfrm>
              <a:custGeom>
                <a:avLst/>
                <a:gdLst>
                  <a:gd name="T0" fmla="*/ 9 w 9"/>
                  <a:gd name="T1" fmla="*/ 0 h 20"/>
                  <a:gd name="T2" fmla="*/ 2 w 9"/>
                  <a:gd name="T3" fmla="*/ 20 h 20"/>
                  <a:gd name="T4" fmla="*/ 0 w 9"/>
                  <a:gd name="T5" fmla="*/ 20 h 20"/>
                  <a:gd name="T6" fmla="*/ 8 w 9"/>
                  <a:gd name="T7" fmla="*/ 0 h 20"/>
                  <a:gd name="T8" fmla="*/ 9 w 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0"/>
                  <a:gd name="T17" fmla="*/ 9 w 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0">
                    <a:moveTo>
                      <a:pt x="9" y="0"/>
                    </a:moveTo>
                    <a:lnTo>
                      <a:pt x="2" y="20"/>
                    </a:lnTo>
                    <a:lnTo>
                      <a:pt x="0" y="20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" name="Freeform 4656"/>
              <p:cNvSpPr>
                <a:spLocks/>
              </p:cNvSpPr>
              <p:nvPr/>
            </p:nvSpPr>
            <p:spPr bwMode="auto">
              <a:xfrm>
                <a:off x="1359" y="1834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3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8 w 12"/>
                  <a:gd name="T17" fmla="*/ 1 h 19"/>
                  <a:gd name="T18" fmla="*/ 9 w 12"/>
                  <a:gd name="T19" fmla="*/ 2 h 19"/>
                  <a:gd name="T20" fmla="*/ 11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1 w 12"/>
                  <a:gd name="T29" fmla="*/ 14 h 19"/>
                  <a:gd name="T30" fmla="*/ 11 w 12"/>
                  <a:gd name="T31" fmla="*/ 17 h 19"/>
                  <a:gd name="T32" fmla="*/ 8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3 w 12"/>
                  <a:gd name="T39" fmla="*/ 18 h 19"/>
                  <a:gd name="T40" fmla="*/ 2 w 12"/>
                  <a:gd name="T41" fmla="*/ 18 h 19"/>
                  <a:gd name="T42" fmla="*/ 1 w 12"/>
                  <a:gd name="T43" fmla="*/ 17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" name="Freeform 4657"/>
              <p:cNvSpPr>
                <a:spLocks/>
              </p:cNvSpPr>
              <p:nvPr/>
            </p:nvSpPr>
            <p:spPr bwMode="auto">
              <a:xfrm>
                <a:off x="1360" y="1835"/>
                <a:ext cx="10" cy="16"/>
              </a:xfrm>
              <a:custGeom>
                <a:avLst/>
                <a:gdLst>
                  <a:gd name="T0" fmla="*/ 0 w 10"/>
                  <a:gd name="T1" fmla="*/ 8 h 16"/>
                  <a:gd name="T2" fmla="*/ 0 w 10"/>
                  <a:gd name="T3" fmla="*/ 11 h 16"/>
                  <a:gd name="T4" fmla="*/ 0 w 10"/>
                  <a:gd name="T5" fmla="*/ 13 h 16"/>
                  <a:gd name="T6" fmla="*/ 1 w 10"/>
                  <a:gd name="T7" fmla="*/ 14 h 16"/>
                  <a:gd name="T8" fmla="*/ 2 w 10"/>
                  <a:gd name="T9" fmla="*/ 16 h 16"/>
                  <a:gd name="T10" fmla="*/ 4 w 10"/>
                  <a:gd name="T11" fmla="*/ 16 h 16"/>
                  <a:gd name="T12" fmla="*/ 5 w 10"/>
                  <a:gd name="T13" fmla="*/ 16 h 16"/>
                  <a:gd name="T14" fmla="*/ 6 w 10"/>
                  <a:gd name="T15" fmla="*/ 16 h 16"/>
                  <a:gd name="T16" fmla="*/ 7 w 10"/>
                  <a:gd name="T17" fmla="*/ 16 h 16"/>
                  <a:gd name="T18" fmla="*/ 7 w 10"/>
                  <a:gd name="T19" fmla="*/ 14 h 16"/>
                  <a:gd name="T20" fmla="*/ 8 w 10"/>
                  <a:gd name="T21" fmla="*/ 13 h 16"/>
                  <a:gd name="T22" fmla="*/ 8 w 10"/>
                  <a:gd name="T23" fmla="*/ 11 h 16"/>
                  <a:gd name="T24" fmla="*/ 10 w 10"/>
                  <a:gd name="T25" fmla="*/ 8 h 16"/>
                  <a:gd name="T26" fmla="*/ 8 w 10"/>
                  <a:gd name="T27" fmla="*/ 6 h 16"/>
                  <a:gd name="T28" fmla="*/ 8 w 10"/>
                  <a:gd name="T29" fmla="*/ 4 h 16"/>
                  <a:gd name="T30" fmla="*/ 7 w 10"/>
                  <a:gd name="T31" fmla="*/ 2 h 16"/>
                  <a:gd name="T32" fmla="*/ 7 w 10"/>
                  <a:gd name="T33" fmla="*/ 1 h 16"/>
                  <a:gd name="T34" fmla="*/ 6 w 10"/>
                  <a:gd name="T35" fmla="*/ 1 h 16"/>
                  <a:gd name="T36" fmla="*/ 5 w 10"/>
                  <a:gd name="T37" fmla="*/ 0 h 16"/>
                  <a:gd name="T38" fmla="*/ 4 w 10"/>
                  <a:gd name="T39" fmla="*/ 1 h 16"/>
                  <a:gd name="T40" fmla="*/ 2 w 10"/>
                  <a:gd name="T41" fmla="*/ 1 h 16"/>
                  <a:gd name="T42" fmla="*/ 1 w 10"/>
                  <a:gd name="T43" fmla="*/ 2 h 16"/>
                  <a:gd name="T44" fmla="*/ 0 w 10"/>
                  <a:gd name="T45" fmla="*/ 4 h 16"/>
                  <a:gd name="T46" fmla="*/ 0 w 10"/>
                  <a:gd name="T47" fmla="*/ 6 h 16"/>
                  <a:gd name="T48" fmla="*/ 0 w 10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6"/>
                  <a:gd name="T77" fmla="*/ 10 w 10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6">
                    <a:moveTo>
                      <a:pt x="0" y="8"/>
                    </a:moveTo>
                    <a:lnTo>
                      <a:pt x="0" y="11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" name="Freeform 4658"/>
              <p:cNvSpPr>
                <a:spLocks/>
              </p:cNvSpPr>
              <p:nvPr/>
            </p:nvSpPr>
            <p:spPr bwMode="auto">
              <a:xfrm>
                <a:off x="1375" y="184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0 h 3"/>
                  <a:gd name="T4" fmla="*/ 2 w 2"/>
                  <a:gd name="T5" fmla="*/ 0 h 3"/>
                  <a:gd name="T6" fmla="*/ 2 w 2"/>
                  <a:gd name="T7" fmla="*/ 2 h 3"/>
                  <a:gd name="T8" fmla="*/ 2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1 w 2"/>
                  <a:gd name="T15" fmla="*/ 3 h 3"/>
                  <a:gd name="T16" fmla="*/ 1 w 2"/>
                  <a:gd name="T17" fmla="*/ 3 h 3"/>
                  <a:gd name="T18" fmla="*/ 0 w 2"/>
                  <a:gd name="T19" fmla="*/ 3 h 3"/>
                  <a:gd name="T20" fmla="*/ 0 w 2"/>
                  <a:gd name="T21" fmla="*/ 3 h 3"/>
                  <a:gd name="T22" fmla="*/ 0 w 2"/>
                  <a:gd name="T23" fmla="*/ 3 h 3"/>
                  <a:gd name="T24" fmla="*/ 0 w 2"/>
                  <a:gd name="T25" fmla="*/ 2 h 3"/>
                  <a:gd name="T26" fmla="*/ 0 w 2"/>
                  <a:gd name="T27" fmla="*/ 2 h 3"/>
                  <a:gd name="T28" fmla="*/ 0 w 2"/>
                  <a:gd name="T29" fmla="*/ 0 h 3"/>
                  <a:gd name="T30" fmla="*/ 0 w 2"/>
                  <a:gd name="T31" fmla="*/ 0 h 3"/>
                  <a:gd name="T32" fmla="*/ 1 w 2"/>
                  <a:gd name="T33" fmla="*/ 0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1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" name="Freeform 4659"/>
              <p:cNvSpPr>
                <a:spLocks/>
              </p:cNvSpPr>
              <p:nvPr/>
            </p:nvSpPr>
            <p:spPr bwMode="auto">
              <a:xfrm>
                <a:off x="1379" y="1834"/>
                <a:ext cx="14" cy="18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11 w 14"/>
                  <a:gd name="T5" fmla="*/ 12 h 18"/>
                  <a:gd name="T6" fmla="*/ 14 w 14"/>
                  <a:gd name="T7" fmla="*/ 12 h 18"/>
                  <a:gd name="T8" fmla="*/ 14 w 14"/>
                  <a:gd name="T9" fmla="*/ 14 h 18"/>
                  <a:gd name="T10" fmla="*/ 11 w 14"/>
                  <a:gd name="T11" fmla="*/ 14 h 18"/>
                  <a:gd name="T12" fmla="*/ 11 w 14"/>
                  <a:gd name="T13" fmla="*/ 18 h 18"/>
                  <a:gd name="T14" fmla="*/ 10 w 14"/>
                  <a:gd name="T15" fmla="*/ 18 h 18"/>
                  <a:gd name="T16" fmla="*/ 10 w 14"/>
                  <a:gd name="T17" fmla="*/ 14 h 18"/>
                  <a:gd name="T18" fmla="*/ 0 w 14"/>
                  <a:gd name="T19" fmla="*/ 14 h 18"/>
                  <a:gd name="T20" fmla="*/ 11 w 14"/>
                  <a:gd name="T21" fmla="*/ 0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8"/>
                  <a:gd name="T35" fmla="*/ 14 w 14"/>
                  <a:gd name="T36" fmla="*/ 18 h 1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1" y="14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" name="Freeform 4660"/>
              <p:cNvSpPr>
                <a:spLocks/>
              </p:cNvSpPr>
              <p:nvPr/>
            </p:nvSpPr>
            <p:spPr bwMode="auto">
              <a:xfrm>
                <a:off x="1383" y="1839"/>
                <a:ext cx="6" cy="7"/>
              </a:xfrm>
              <a:custGeom>
                <a:avLst/>
                <a:gdLst>
                  <a:gd name="T0" fmla="*/ 6 w 6"/>
                  <a:gd name="T1" fmla="*/ 7 h 7"/>
                  <a:gd name="T2" fmla="*/ 6 w 6"/>
                  <a:gd name="T3" fmla="*/ 0 h 7"/>
                  <a:gd name="T4" fmla="*/ 0 w 6"/>
                  <a:gd name="T5" fmla="*/ 7 h 7"/>
                  <a:gd name="T6" fmla="*/ 6 w 6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7"/>
                  <a:gd name="T14" fmla="*/ 6 w 6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7">
                    <a:moveTo>
                      <a:pt x="6" y="7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6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" name="Freeform 4661"/>
              <p:cNvSpPr>
                <a:spLocks/>
              </p:cNvSpPr>
              <p:nvPr/>
            </p:nvSpPr>
            <p:spPr bwMode="auto">
              <a:xfrm>
                <a:off x="1395" y="1834"/>
                <a:ext cx="11" cy="19"/>
              </a:xfrm>
              <a:custGeom>
                <a:avLst/>
                <a:gdLst>
                  <a:gd name="T0" fmla="*/ 4 w 11"/>
                  <a:gd name="T1" fmla="*/ 19 h 19"/>
                  <a:gd name="T2" fmla="*/ 1 w 11"/>
                  <a:gd name="T3" fmla="*/ 18 h 19"/>
                  <a:gd name="T4" fmla="*/ 7 w 11"/>
                  <a:gd name="T5" fmla="*/ 11 h 19"/>
                  <a:gd name="T6" fmla="*/ 6 w 11"/>
                  <a:gd name="T7" fmla="*/ 11 h 19"/>
                  <a:gd name="T8" fmla="*/ 5 w 11"/>
                  <a:gd name="T9" fmla="*/ 11 h 19"/>
                  <a:gd name="T10" fmla="*/ 3 w 11"/>
                  <a:gd name="T11" fmla="*/ 11 h 19"/>
                  <a:gd name="T12" fmla="*/ 1 w 11"/>
                  <a:gd name="T13" fmla="*/ 9 h 19"/>
                  <a:gd name="T14" fmla="*/ 0 w 11"/>
                  <a:gd name="T15" fmla="*/ 7 h 19"/>
                  <a:gd name="T16" fmla="*/ 0 w 11"/>
                  <a:gd name="T17" fmla="*/ 6 h 19"/>
                  <a:gd name="T18" fmla="*/ 0 w 11"/>
                  <a:gd name="T19" fmla="*/ 3 h 19"/>
                  <a:gd name="T20" fmla="*/ 0 w 11"/>
                  <a:gd name="T21" fmla="*/ 2 h 19"/>
                  <a:gd name="T22" fmla="*/ 1 w 11"/>
                  <a:gd name="T23" fmla="*/ 1 h 19"/>
                  <a:gd name="T24" fmla="*/ 3 w 11"/>
                  <a:gd name="T25" fmla="*/ 1 h 19"/>
                  <a:gd name="T26" fmla="*/ 4 w 11"/>
                  <a:gd name="T27" fmla="*/ 0 h 19"/>
                  <a:gd name="T28" fmla="*/ 5 w 11"/>
                  <a:gd name="T29" fmla="*/ 0 h 19"/>
                  <a:gd name="T30" fmla="*/ 7 w 11"/>
                  <a:gd name="T31" fmla="*/ 0 h 19"/>
                  <a:gd name="T32" fmla="*/ 9 w 11"/>
                  <a:gd name="T33" fmla="*/ 1 h 19"/>
                  <a:gd name="T34" fmla="*/ 10 w 11"/>
                  <a:gd name="T35" fmla="*/ 1 h 19"/>
                  <a:gd name="T36" fmla="*/ 10 w 11"/>
                  <a:gd name="T37" fmla="*/ 2 h 19"/>
                  <a:gd name="T38" fmla="*/ 11 w 11"/>
                  <a:gd name="T39" fmla="*/ 3 h 19"/>
                  <a:gd name="T40" fmla="*/ 11 w 11"/>
                  <a:gd name="T41" fmla="*/ 6 h 19"/>
                  <a:gd name="T42" fmla="*/ 11 w 11"/>
                  <a:gd name="T43" fmla="*/ 7 h 19"/>
                  <a:gd name="T44" fmla="*/ 11 w 11"/>
                  <a:gd name="T45" fmla="*/ 7 h 19"/>
                  <a:gd name="T46" fmla="*/ 10 w 11"/>
                  <a:gd name="T47" fmla="*/ 9 h 19"/>
                  <a:gd name="T48" fmla="*/ 9 w 11"/>
                  <a:gd name="T49" fmla="*/ 11 h 19"/>
                  <a:gd name="T50" fmla="*/ 4 w 11"/>
                  <a:gd name="T51" fmla="*/ 1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19"/>
                  <a:gd name="T80" fmla="*/ 11 w 11"/>
                  <a:gd name="T81" fmla="*/ 19 h 1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19">
                    <a:moveTo>
                      <a:pt x="4" y="19"/>
                    </a:moveTo>
                    <a:lnTo>
                      <a:pt x="1" y="18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4" y="1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" name="Freeform 4662"/>
              <p:cNvSpPr>
                <a:spLocks/>
              </p:cNvSpPr>
              <p:nvPr/>
            </p:nvSpPr>
            <p:spPr bwMode="auto">
              <a:xfrm>
                <a:off x="1396" y="1836"/>
                <a:ext cx="9" cy="7"/>
              </a:xfrm>
              <a:custGeom>
                <a:avLst/>
                <a:gdLst>
                  <a:gd name="T0" fmla="*/ 4 w 9"/>
                  <a:gd name="T1" fmla="*/ 7 h 7"/>
                  <a:gd name="T2" fmla="*/ 6 w 9"/>
                  <a:gd name="T3" fmla="*/ 6 h 7"/>
                  <a:gd name="T4" fmla="*/ 8 w 9"/>
                  <a:gd name="T5" fmla="*/ 6 h 7"/>
                  <a:gd name="T6" fmla="*/ 8 w 9"/>
                  <a:gd name="T7" fmla="*/ 5 h 7"/>
                  <a:gd name="T8" fmla="*/ 9 w 9"/>
                  <a:gd name="T9" fmla="*/ 4 h 7"/>
                  <a:gd name="T10" fmla="*/ 8 w 9"/>
                  <a:gd name="T11" fmla="*/ 1 h 7"/>
                  <a:gd name="T12" fmla="*/ 8 w 9"/>
                  <a:gd name="T13" fmla="*/ 0 h 7"/>
                  <a:gd name="T14" fmla="*/ 6 w 9"/>
                  <a:gd name="T15" fmla="*/ 0 h 7"/>
                  <a:gd name="T16" fmla="*/ 4 w 9"/>
                  <a:gd name="T17" fmla="*/ 0 h 7"/>
                  <a:gd name="T18" fmla="*/ 3 w 9"/>
                  <a:gd name="T19" fmla="*/ 0 h 7"/>
                  <a:gd name="T20" fmla="*/ 2 w 9"/>
                  <a:gd name="T21" fmla="*/ 0 h 7"/>
                  <a:gd name="T22" fmla="*/ 0 w 9"/>
                  <a:gd name="T23" fmla="*/ 1 h 7"/>
                  <a:gd name="T24" fmla="*/ 0 w 9"/>
                  <a:gd name="T25" fmla="*/ 4 h 7"/>
                  <a:gd name="T26" fmla="*/ 0 w 9"/>
                  <a:gd name="T27" fmla="*/ 5 h 7"/>
                  <a:gd name="T28" fmla="*/ 2 w 9"/>
                  <a:gd name="T29" fmla="*/ 6 h 7"/>
                  <a:gd name="T30" fmla="*/ 3 w 9"/>
                  <a:gd name="T31" fmla="*/ 6 h 7"/>
                  <a:gd name="T32" fmla="*/ 4 w 9"/>
                  <a:gd name="T33" fmla="*/ 7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7"/>
                  <a:gd name="T53" fmla="*/ 9 w 9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7">
                    <a:moveTo>
                      <a:pt x="4" y="7"/>
                    </a:moveTo>
                    <a:lnTo>
                      <a:pt x="6" y="6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4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" name="Freeform 4663"/>
              <p:cNvSpPr>
                <a:spLocks/>
              </p:cNvSpPr>
              <p:nvPr/>
            </p:nvSpPr>
            <p:spPr bwMode="auto">
              <a:xfrm>
                <a:off x="2313" y="1404"/>
                <a:ext cx="12" cy="18"/>
              </a:xfrm>
              <a:custGeom>
                <a:avLst/>
                <a:gdLst>
                  <a:gd name="T0" fmla="*/ 3 w 12"/>
                  <a:gd name="T1" fmla="*/ 6 h 18"/>
                  <a:gd name="T2" fmla="*/ 0 w 12"/>
                  <a:gd name="T3" fmla="*/ 6 h 18"/>
                  <a:gd name="T4" fmla="*/ 1 w 12"/>
                  <a:gd name="T5" fmla="*/ 4 h 18"/>
                  <a:gd name="T6" fmla="*/ 3 w 12"/>
                  <a:gd name="T7" fmla="*/ 1 h 18"/>
                  <a:gd name="T8" fmla="*/ 4 w 12"/>
                  <a:gd name="T9" fmla="*/ 0 h 18"/>
                  <a:gd name="T10" fmla="*/ 6 w 12"/>
                  <a:gd name="T11" fmla="*/ 0 h 18"/>
                  <a:gd name="T12" fmla="*/ 9 w 12"/>
                  <a:gd name="T13" fmla="*/ 0 h 18"/>
                  <a:gd name="T14" fmla="*/ 11 w 12"/>
                  <a:gd name="T15" fmla="*/ 1 h 18"/>
                  <a:gd name="T16" fmla="*/ 12 w 12"/>
                  <a:gd name="T17" fmla="*/ 2 h 18"/>
                  <a:gd name="T18" fmla="*/ 12 w 12"/>
                  <a:gd name="T19" fmla="*/ 5 h 18"/>
                  <a:gd name="T20" fmla="*/ 12 w 12"/>
                  <a:gd name="T21" fmla="*/ 6 h 18"/>
                  <a:gd name="T22" fmla="*/ 12 w 12"/>
                  <a:gd name="T23" fmla="*/ 7 h 18"/>
                  <a:gd name="T24" fmla="*/ 11 w 12"/>
                  <a:gd name="T25" fmla="*/ 10 h 18"/>
                  <a:gd name="T26" fmla="*/ 9 w 12"/>
                  <a:gd name="T27" fmla="*/ 11 h 18"/>
                  <a:gd name="T28" fmla="*/ 4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7 w 12"/>
                  <a:gd name="T37" fmla="*/ 11 h 18"/>
                  <a:gd name="T38" fmla="*/ 9 w 12"/>
                  <a:gd name="T39" fmla="*/ 8 h 18"/>
                  <a:gd name="T40" fmla="*/ 10 w 12"/>
                  <a:gd name="T41" fmla="*/ 7 h 18"/>
                  <a:gd name="T42" fmla="*/ 11 w 12"/>
                  <a:gd name="T43" fmla="*/ 6 h 18"/>
                  <a:gd name="T44" fmla="*/ 11 w 12"/>
                  <a:gd name="T45" fmla="*/ 5 h 18"/>
                  <a:gd name="T46" fmla="*/ 10 w 12"/>
                  <a:gd name="T47" fmla="*/ 4 h 18"/>
                  <a:gd name="T48" fmla="*/ 10 w 12"/>
                  <a:gd name="T49" fmla="*/ 2 h 18"/>
                  <a:gd name="T50" fmla="*/ 9 w 12"/>
                  <a:gd name="T51" fmla="*/ 1 h 18"/>
                  <a:gd name="T52" fmla="*/ 6 w 12"/>
                  <a:gd name="T53" fmla="*/ 1 h 18"/>
                  <a:gd name="T54" fmla="*/ 5 w 12"/>
                  <a:gd name="T55" fmla="*/ 1 h 18"/>
                  <a:gd name="T56" fmla="*/ 4 w 12"/>
                  <a:gd name="T57" fmla="*/ 2 h 18"/>
                  <a:gd name="T58" fmla="*/ 3 w 12"/>
                  <a:gd name="T59" fmla="*/ 4 h 18"/>
                  <a:gd name="T60" fmla="*/ 3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3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4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" name="Freeform 4664"/>
              <p:cNvSpPr>
                <a:spLocks/>
              </p:cNvSpPr>
              <p:nvPr/>
            </p:nvSpPr>
            <p:spPr bwMode="auto">
              <a:xfrm>
                <a:off x="2330" y="1404"/>
                <a:ext cx="5" cy="18"/>
              </a:xfrm>
              <a:custGeom>
                <a:avLst/>
                <a:gdLst>
                  <a:gd name="T0" fmla="*/ 1 w 5"/>
                  <a:gd name="T1" fmla="*/ 0 h 18"/>
                  <a:gd name="T2" fmla="*/ 5 w 5"/>
                  <a:gd name="T3" fmla="*/ 0 h 18"/>
                  <a:gd name="T4" fmla="*/ 5 w 5"/>
                  <a:gd name="T5" fmla="*/ 18 h 18"/>
                  <a:gd name="T6" fmla="*/ 4 w 5"/>
                  <a:gd name="T7" fmla="*/ 18 h 18"/>
                  <a:gd name="T8" fmla="*/ 4 w 5"/>
                  <a:gd name="T9" fmla="*/ 1 h 18"/>
                  <a:gd name="T10" fmla="*/ 0 w 5"/>
                  <a:gd name="T11" fmla="*/ 1 h 18"/>
                  <a:gd name="T12" fmla="*/ 1 w 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8"/>
                  <a:gd name="T23" fmla="*/ 5 w 5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8">
                    <a:moveTo>
                      <a:pt x="1" y="0"/>
                    </a:moveTo>
                    <a:lnTo>
                      <a:pt x="5" y="0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" name="Freeform 4665"/>
              <p:cNvSpPr>
                <a:spLocks/>
              </p:cNvSpPr>
              <p:nvPr/>
            </p:nvSpPr>
            <p:spPr bwMode="auto">
              <a:xfrm>
                <a:off x="2342" y="1404"/>
                <a:ext cx="10" cy="21"/>
              </a:xfrm>
              <a:custGeom>
                <a:avLst/>
                <a:gdLst>
                  <a:gd name="T0" fmla="*/ 10 w 10"/>
                  <a:gd name="T1" fmla="*/ 0 h 21"/>
                  <a:gd name="T2" fmla="*/ 1 w 10"/>
                  <a:gd name="T3" fmla="*/ 21 h 21"/>
                  <a:gd name="T4" fmla="*/ 0 w 10"/>
                  <a:gd name="T5" fmla="*/ 21 h 21"/>
                  <a:gd name="T6" fmla="*/ 8 w 10"/>
                  <a:gd name="T7" fmla="*/ 0 h 21"/>
                  <a:gd name="T8" fmla="*/ 1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1"/>
                  <a:gd name="T17" fmla="*/ 10 w 1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1">
                    <a:moveTo>
                      <a:pt x="10" y="0"/>
                    </a:moveTo>
                    <a:lnTo>
                      <a:pt x="1" y="21"/>
                    </a:lnTo>
                    <a:lnTo>
                      <a:pt x="0" y="21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" name="Freeform 4666"/>
              <p:cNvSpPr>
                <a:spLocks noEditPoints="1"/>
              </p:cNvSpPr>
              <p:nvPr/>
            </p:nvSpPr>
            <p:spPr bwMode="auto">
              <a:xfrm>
                <a:off x="2353" y="1404"/>
                <a:ext cx="14" cy="18"/>
              </a:xfrm>
              <a:custGeom>
                <a:avLst/>
                <a:gdLst>
                  <a:gd name="T0" fmla="*/ 11 w 14"/>
                  <a:gd name="T1" fmla="*/ 8 h 18"/>
                  <a:gd name="T2" fmla="*/ 12 w 14"/>
                  <a:gd name="T3" fmla="*/ 11 h 18"/>
                  <a:gd name="T4" fmla="*/ 12 w 14"/>
                  <a:gd name="T5" fmla="*/ 15 h 18"/>
                  <a:gd name="T6" fmla="*/ 10 w 14"/>
                  <a:gd name="T7" fmla="*/ 18 h 18"/>
                  <a:gd name="T8" fmla="*/ 4 w 14"/>
                  <a:gd name="T9" fmla="*/ 18 h 18"/>
                  <a:gd name="T10" fmla="*/ 0 w 14"/>
                  <a:gd name="T11" fmla="*/ 15 h 18"/>
                  <a:gd name="T12" fmla="*/ 0 w 14"/>
                  <a:gd name="T13" fmla="*/ 11 h 18"/>
                  <a:gd name="T14" fmla="*/ 3 w 14"/>
                  <a:gd name="T15" fmla="*/ 8 h 18"/>
                  <a:gd name="T16" fmla="*/ 3 w 14"/>
                  <a:gd name="T17" fmla="*/ 7 h 18"/>
                  <a:gd name="T18" fmla="*/ 1 w 14"/>
                  <a:gd name="T19" fmla="*/ 5 h 18"/>
                  <a:gd name="T20" fmla="*/ 1 w 14"/>
                  <a:gd name="T21" fmla="*/ 2 h 18"/>
                  <a:gd name="T22" fmla="*/ 3 w 14"/>
                  <a:gd name="T23" fmla="*/ 1 h 18"/>
                  <a:gd name="T24" fmla="*/ 5 w 14"/>
                  <a:gd name="T25" fmla="*/ 0 h 18"/>
                  <a:gd name="T26" fmla="*/ 9 w 14"/>
                  <a:gd name="T27" fmla="*/ 0 h 18"/>
                  <a:gd name="T28" fmla="*/ 11 w 14"/>
                  <a:gd name="T29" fmla="*/ 1 h 18"/>
                  <a:gd name="T30" fmla="*/ 12 w 14"/>
                  <a:gd name="T31" fmla="*/ 2 h 18"/>
                  <a:gd name="T32" fmla="*/ 12 w 14"/>
                  <a:gd name="T33" fmla="*/ 5 h 18"/>
                  <a:gd name="T34" fmla="*/ 11 w 14"/>
                  <a:gd name="T35" fmla="*/ 7 h 18"/>
                  <a:gd name="T36" fmla="*/ 6 w 14"/>
                  <a:gd name="T37" fmla="*/ 1 h 18"/>
                  <a:gd name="T38" fmla="*/ 4 w 14"/>
                  <a:gd name="T39" fmla="*/ 2 h 18"/>
                  <a:gd name="T40" fmla="*/ 3 w 14"/>
                  <a:gd name="T41" fmla="*/ 4 h 18"/>
                  <a:gd name="T42" fmla="*/ 4 w 14"/>
                  <a:gd name="T43" fmla="*/ 6 h 18"/>
                  <a:gd name="T44" fmla="*/ 6 w 14"/>
                  <a:gd name="T45" fmla="*/ 7 h 18"/>
                  <a:gd name="T46" fmla="*/ 9 w 14"/>
                  <a:gd name="T47" fmla="*/ 7 h 18"/>
                  <a:gd name="T48" fmla="*/ 10 w 14"/>
                  <a:gd name="T49" fmla="*/ 6 h 18"/>
                  <a:gd name="T50" fmla="*/ 10 w 14"/>
                  <a:gd name="T51" fmla="*/ 4 h 18"/>
                  <a:gd name="T52" fmla="*/ 10 w 14"/>
                  <a:gd name="T53" fmla="*/ 2 h 18"/>
                  <a:gd name="T54" fmla="*/ 6 w 14"/>
                  <a:gd name="T55" fmla="*/ 1 h 18"/>
                  <a:gd name="T56" fmla="*/ 5 w 14"/>
                  <a:gd name="T57" fmla="*/ 10 h 18"/>
                  <a:gd name="T58" fmla="*/ 3 w 14"/>
                  <a:gd name="T59" fmla="*/ 11 h 18"/>
                  <a:gd name="T60" fmla="*/ 3 w 14"/>
                  <a:gd name="T61" fmla="*/ 13 h 18"/>
                  <a:gd name="T62" fmla="*/ 4 w 14"/>
                  <a:gd name="T63" fmla="*/ 16 h 18"/>
                  <a:gd name="T64" fmla="*/ 5 w 14"/>
                  <a:gd name="T65" fmla="*/ 17 h 18"/>
                  <a:gd name="T66" fmla="*/ 9 w 14"/>
                  <a:gd name="T67" fmla="*/ 16 h 18"/>
                  <a:gd name="T68" fmla="*/ 11 w 14"/>
                  <a:gd name="T69" fmla="*/ 15 h 18"/>
                  <a:gd name="T70" fmla="*/ 11 w 14"/>
                  <a:gd name="T71" fmla="*/ 11 h 18"/>
                  <a:gd name="T72" fmla="*/ 9 w 14"/>
                  <a:gd name="T73" fmla="*/ 10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8"/>
                  <a:gd name="T113" fmla="*/ 14 w 14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8">
                    <a:moveTo>
                      <a:pt x="10" y="8"/>
                    </a:moveTo>
                    <a:lnTo>
                      <a:pt x="11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8"/>
                    </a:lnTo>
                    <a:close/>
                    <a:moveTo>
                      <a:pt x="6" y="1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6" y="1"/>
                    </a:lnTo>
                    <a:close/>
                    <a:moveTo>
                      <a:pt x="6" y="8"/>
                    </a:moveTo>
                    <a:lnTo>
                      <a:pt x="5" y="10"/>
                    </a:lnTo>
                    <a:lnTo>
                      <a:pt x="4" y="10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" name="Freeform 4667"/>
              <p:cNvSpPr>
                <a:spLocks/>
              </p:cNvSpPr>
              <p:nvPr/>
            </p:nvSpPr>
            <p:spPr bwMode="auto">
              <a:xfrm>
                <a:off x="2369" y="1420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1 h 2"/>
                  <a:gd name="T10" fmla="*/ 4 w 4"/>
                  <a:gd name="T11" fmla="*/ 1 h 2"/>
                  <a:gd name="T12" fmla="*/ 2 w 4"/>
                  <a:gd name="T13" fmla="*/ 2 h 2"/>
                  <a:gd name="T14" fmla="*/ 2 w 4"/>
                  <a:gd name="T15" fmla="*/ 2 h 2"/>
                  <a:gd name="T16" fmla="*/ 2 w 4"/>
                  <a:gd name="T17" fmla="*/ 2 h 2"/>
                  <a:gd name="T18" fmla="*/ 1 w 4"/>
                  <a:gd name="T19" fmla="*/ 2 h 2"/>
                  <a:gd name="T20" fmla="*/ 1 w 4"/>
                  <a:gd name="T21" fmla="*/ 2 h 2"/>
                  <a:gd name="T22" fmla="*/ 0 w 4"/>
                  <a:gd name="T23" fmla="*/ 1 h 2"/>
                  <a:gd name="T24" fmla="*/ 0 w 4"/>
                  <a:gd name="T25" fmla="*/ 1 h 2"/>
                  <a:gd name="T26" fmla="*/ 0 w 4"/>
                  <a:gd name="T27" fmla="*/ 0 h 2"/>
                  <a:gd name="T28" fmla="*/ 1 w 4"/>
                  <a:gd name="T29" fmla="*/ 0 h 2"/>
                  <a:gd name="T30" fmla="*/ 1 w 4"/>
                  <a:gd name="T31" fmla="*/ 0 h 2"/>
                  <a:gd name="T32" fmla="*/ 2 w 4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2"/>
                  <a:gd name="T53" fmla="*/ 4 w 4"/>
                  <a:gd name="T54" fmla="*/ 2 h 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2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" name="Freeform 4668"/>
              <p:cNvSpPr>
                <a:spLocks noEditPoints="1"/>
              </p:cNvSpPr>
              <p:nvPr/>
            </p:nvSpPr>
            <p:spPr bwMode="auto">
              <a:xfrm>
                <a:off x="2376" y="1404"/>
                <a:ext cx="11" cy="18"/>
              </a:xfrm>
              <a:custGeom>
                <a:avLst/>
                <a:gdLst>
                  <a:gd name="T0" fmla="*/ 8 w 11"/>
                  <a:gd name="T1" fmla="*/ 0 h 18"/>
                  <a:gd name="T2" fmla="*/ 9 w 11"/>
                  <a:gd name="T3" fmla="*/ 0 h 18"/>
                  <a:gd name="T4" fmla="*/ 4 w 11"/>
                  <a:gd name="T5" fmla="*/ 7 h 18"/>
                  <a:gd name="T6" fmla="*/ 5 w 11"/>
                  <a:gd name="T7" fmla="*/ 7 h 18"/>
                  <a:gd name="T8" fmla="*/ 6 w 11"/>
                  <a:gd name="T9" fmla="*/ 7 h 18"/>
                  <a:gd name="T10" fmla="*/ 8 w 11"/>
                  <a:gd name="T11" fmla="*/ 7 h 18"/>
                  <a:gd name="T12" fmla="*/ 10 w 11"/>
                  <a:gd name="T13" fmla="*/ 8 h 18"/>
                  <a:gd name="T14" fmla="*/ 11 w 11"/>
                  <a:gd name="T15" fmla="*/ 11 h 18"/>
                  <a:gd name="T16" fmla="*/ 11 w 11"/>
                  <a:gd name="T17" fmla="*/ 13 h 18"/>
                  <a:gd name="T18" fmla="*/ 11 w 11"/>
                  <a:gd name="T19" fmla="*/ 15 h 18"/>
                  <a:gd name="T20" fmla="*/ 11 w 11"/>
                  <a:gd name="T21" fmla="*/ 16 h 18"/>
                  <a:gd name="T22" fmla="*/ 10 w 11"/>
                  <a:gd name="T23" fmla="*/ 17 h 18"/>
                  <a:gd name="T24" fmla="*/ 9 w 11"/>
                  <a:gd name="T25" fmla="*/ 17 h 18"/>
                  <a:gd name="T26" fmla="*/ 8 w 11"/>
                  <a:gd name="T27" fmla="*/ 18 h 18"/>
                  <a:gd name="T28" fmla="*/ 5 w 11"/>
                  <a:gd name="T29" fmla="*/ 18 h 18"/>
                  <a:gd name="T30" fmla="*/ 4 w 11"/>
                  <a:gd name="T31" fmla="*/ 18 h 18"/>
                  <a:gd name="T32" fmla="*/ 3 w 11"/>
                  <a:gd name="T33" fmla="*/ 18 h 18"/>
                  <a:gd name="T34" fmla="*/ 1 w 11"/>
                  <a:gd name="T35" fmla="*/ 17 h 18"/>
                  <a:gd name="T36" fmla="*/ 0 w 11"/>
                  <a:gd name="T37" fmla="*/ 16 h 18"/>
                  <a:gd name="T38" fmla="*/ 0 w 11"/>
                  <a:gd name="T39" fmla="*/ 15 h 18"/>
                  <a:gd name="T40" fmla="*/ 0 w 11"/>
                  <a:gd name="T41" fmla="*/ 13 h 18"/>
                  <a:gd name="T42" fmla="*/ 0 w 11"/>
                  <a:gd name="T43" fmla="*/ 12 h 18"/>
                  <a:gd name="T44" fmla="*/ 0 w 11"/>
                  <a:gd name="T45" fmla="*/ 11 h 18"/>
                  <a:gd name="T46" fmla="*/ 1 w 11"/>
                  <a:gd name="T47" fmla="*/ 10 h 18"/>
                  <a:gd name="T48" fmla="*/ 1 w 11"/>
                  <a:gd name="T49" fmla="*/ 7 h 18"/>
                  <a:gd name="T50" fmla="*/ 8 w 11"/>
                  <a:gd name="T51" fmla="*/ 0 h 18"/>
                  <a:gd name="T52" fmla="*/ 5 w 11"/>
                  <a:gd name="T53" fmla="*/ 8 h 18"/>
                  <a:gd name="T54" fmla="*/ 4 w 11"/>
                  <a:gd name="T55" fmla="*/ 10 h 18"/>
                  <a:gd name="T56" fmla="*/ 3 w 11"/>
                  <a:gd name="T57" fmla="*/ 10 h 18"/>
                  <a:gd name="T58" fmla="*/ 1 w 11"/>
                  <a:gd name="T59" fmla="*/ 11 h 18"/>
                  <a:gd name="T60" fmla="*/ 1 w 11"/>
                  <a:gd name="T61" fmla="*/ 13 h 18"/>
                  <a:gd name="T62" fmla="*/ 1 w 11"/>
                  <a:gd name="T63" fmla="*/ 15 h 18"/>
                  <a:gd name="T64" fmla="*/ 3 w 11"/>
                  <a:gd name="T65" fmla="*/ 16 h 18"/>
                  <a:gd name="T66" fmla="*/ 4 w 11"/>
                  <a:gd name="T67" fmla="*/ 16 h 18"/>
                  <a:gd name="T68" fmla="*/ 5 w 11"/>
                  <a:gd name="T69" fmla="*/ 17 h 18"/>
                  <a:gd name="T70" fmla="*/ 8 w 11"/>
                  <a:gd name="T71" fmla="*/ 16 h 18"/>
                  <a:gd name="T72" fmla="*/ 9 w 11"/>
                  <a:gd name="T73" fmla="*/ 16 h 18"/>
                  <a:gd name="T74" fmla="*/ 9 w 11"/>
                  <a:gd name="T75" fmla="*/ 15 h 18"/>
                  <a:gd name="T76" fmla="*/ 10 w 11"/>
                  <a:gd name="T77" fmla="*/ 13 h 18"/>
                  <a:gd name="T78" fmla="*/ 9 w 11"/>
                  <a:gd name="T79" fmla="*/ 11 h 18"/>
                  <a:gd name="T80" fmla="*/ 9 w 11"/>
                  <a:gd name="T81" fmla="*/ 10 h 18"/>
                  <a:gd name="T82" fmla="*/ 8 w 11"/>
                  <a:gd name="T83" fmla="*/ 10 h 18"/>
                  <a:gd name="T84" fmla="*/ 5 w 11"/>
                  <a:gd name="T85" fmla="*/ 8 h 1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"/>
                  <a:gd name="T130" fmla="*/ 0 h 18"/>
                  <a:gd name="T131" fmla="*/ 11 w 11"/>
                  <a:gd name="T132" fmla="*/ 18 h 1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" h="18">
                    <a:moveTo>
                      <a:pt x="8" y="0"/>
                    </a:moveTo>
                    <a:lnTo>
                      <a:pt x="9" y="0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0" y="8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8" y="0"/>
                    </a:lnTo>
                    <a:close/>
                    <a:moveTo>
                      <a:pt x="5" y="8"/>
                    </a:moveTo>
                    <a:lnTo>
                      <a:pt x="4" y="10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8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" name="Freeform 4669"/>
              <p:cNvSpPr>
                <a:spLocks/>
              </p:cNvSpPr>
              <p:nvPr/>
            </p:nvSpPr>
            <p:spPr bwMode="auto">
              <a:xfrm>
                <a:off x="2313" y="1404"/>
                <a:ext cx="12" cy="18"/>
              </a:xfrm>
              <a:custGeom>
                <a:avLst/>
                <a:gdLst>
                  <a:gd name="T0" fmla="*/ 3 w 12"/>
                  <a:gd name="T1" fmla="*/ 6 h 18"/>
                  <a:gd name="T2" fmla="*/ 0 w 12"/>
                  <a:gd name="T3" fmla="*/ 6 h 18"/>
                  <a:gd name="T4" fmla="*/ 1 w 12"/>
                  <a:gd name="T5" fmla="*/ 4 h 18"/>
                  <a:gd name="T6" fmla="*/ 3 w 12"/>
                  <a:gd name="T7" fmla="*/ 1 h 18"/>
                  <a:gd name="T8" fmla="*/ 4 w 12"/>
                  <a:gd name="T9" fmla="*/ 0 h 18"/>
                  <a:gd name="T10" fmla="*/ 6 w 12"/>
                  <a:gd name="T11" fmla="*/ 0 h 18"/>
                  <a:gd name="T12" fmla="*/ 9 w 12"/>
                  <a:gd name="T13" fmla="*/ 0 h 18"/>
                  <a:gd name="T14" fmla="*/ 11 w 12"/>
                  <a:gd name="T15" fmla="*/ 1 h 18"/>
                  <a:gd name="T16" fmla="*/ 12 w 12"/>
                  <a:gd name="T17" fmla="*/ 2 h 18"/>
                  <a:gd name="T18" fmla="*/ 12 w 12"/>
                  <a:gd name="T19" fmla="*/ 5 h 18"/>
                  <a:gd name="T20" fmla="*/ 12 w 12"/>
                  <a:gd name="T21" fmla="*/ 6 h 18"/>
                  <a:gd name="T22" fmla="*/ 12 w 12"/>
                  <a:gd name="T23" fmla="*/ 7 h 18"/>
                  <a:gd name="T24" fmla="*/ 11 w 12"/>
                  <a:gd name="T25" fmla="*/ 10 h 18"/>
                  <a:gd name="T26" fmla="*/ 9 w 12"/>
                  <a:gd name="T27" fmla="*/ 11 h 18"/>
                  <a:gd name="T28" fmla="*/ 4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7 w 12"/>
                  <a:gd name="T37" fmla="*/ 11 h 18"/>
                  <a:gd name="T38" fmla="*/ 9 w 12"/>
                  <a:gd name="T39" fmla="*/ 8 h 18"/>
                  <a:gd name="T40" fmla="*/ 10 w 12"/>
                  <a:gd name="T41" fmla="*/ 7 h 18"/>
                  <a:gd name="T42" fmla="*/ 11 w 12"/>
                  <a:gd name="T43" fmla="*/ 6 h 18"/>
                  <a:gd name="T44" fmla="*/ 11 w 12"/>
                  <a:gd name="T45" fmla="*/ 5 h 18"/>
                  <a:gd name="T46" fmla="*/ 10 w 12"/>
                  <a:gd name="T47" fmla="*/ 4 h 18"/>
                  <a:gd name="T48" fmla="*/ 10 w 12"/>
                  <a:gd name="T49" fmla="*/ 2 h 18"/>
                  <a:gd name="T50" fmla="*/ 9 w 12"/>
                  <a:gd name="T51" fmla="*/ 1 h 18"/>
                  <a:gd name="T52" fmla="*/ 6 w 12"/>
                  <a:gd name="T53" fmla="*/ 1 h 18"/>
                  <a:gd name="T54" fmla="*/ 5 w 12"/>
                  <a:gd name="T55" fmla="*/ 1 h 18"/>
                  <a:gd name="T56" fmla="*/ 4 w 12"/>
                  <a:gd name="T57" fmla="*/ 2 h 18"/>
                  <a:gd name="T58" fmla="*/ 3 w 12"/>
                  <a:gd name="T59" fmla="*/ 4 h 18"/>
                  <a:gd name="T60" fmla="*/ 3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3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1"/>
                    </a:lnTo>
                    <a:lnTo>
                      <a:pt x="4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" name="Freeform 4670"/>
              <p:cNvSpPr>
                <a:spLocks/>
              </p:cNvSpPr>
              <p:nvPr/>
            </p:nvSpPr>
            <p:spPr bwMode="auto">
              <a:xfrm>
                <a:off x="2330" y="1404"/>
                <a:ext cx="5" cy="18"/>
              </a:xfrm>
              <a:custGeom>
                <a:avLst/>
                <a:gdLst>
                  <a:gd name="T0" fmla="*/ 1 w 5"/>
                  <a:gd name="T1" fmla="*/ 0 h 18"/>
                  <a:gd name="T2" fmla="*/ 5 w 5"/>
                  <a:gd name="T3" fmla="*/ 0 h 18"/>
                  <a:gd name="T4" fmla="*/ 5 w 5"/>
                  <a:gd name="T5" fmla="*/ 18 h 18"/>
                  <a:gd name="T6" fmla="*/ 4 w 5"/>
                  <a:gd name="T7" fmla="*/ 18 h 18"/>
                  <a:gd name="T8" fmla="*/ 4 w 5"/>
                  <a:gd name="T9" fmla="*/ 1 h 18"/>
                  <a:gd name="T10" fmla="*/ 0 w 5"/>
                  <a:gd name="T11" fmla="*/ 1 h 18"/>
                  <a:gd name="T12" fmla="*/ 1 w 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8"/>
                  <a:gd name="T23" fmla="*/ 5 w 5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8">
                    <a:moveTo>
                      <a:pt x="1" y="0"/>
                    </a:moveTo>
                    <a:lnTo>
                      <a:pt x="5" y="0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" name="Freeform 4671"/>
              <p:cNvSpPr>
                <a:spLocks/>
              </p:cNvSpPr>
              <p:nvPr/>
            </p:nvSpPr>
            <p:spPr bwMode="auto">
              <a:xfrm>
                <a:off x="2342" y="1404"/>
                <a:ext cx="10" cy="21"/>
              </a:xfrm>
              <a:custGeom>
                <a:avLst/>
                <a:gdLst>
                  <a:gd name="T0" fmla="*/ 10 w 10"/>
                  <a:gd name="T1" fmla="*/ 0 h 21"/>
                  <a:gd name="T2" fmla="*/ 1 w 10"/>
                  <a:gd name="T3" fmla="*/ 21 h 21"/>
                  <a:gd name="T4" fmla="*/ 0 w 10"/>
                  <a:gd name="T5" fmla="*/ 21 h 21"/>
                  <a:gd name="T6" fmla="*/ 8 w 10"/>
                  <a:gd name="T7" fmla="*/ 0 h 21"/>
                  <a:gd name="T8" fmla="*/ 1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1"/>
                  <a:gd name="T17" fmla="*/ 10 w 1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1">
                    <a:moveTo>
                      <a:pt x="10" y="0"/>
                    </a:moveTo>
                    <a:lnTo>
                      <a:pt x="1" y="21"/>
                    </a:lnTo>
                    <a:lnTo>
                      <a:pt x="0" y="21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" name="Freeform 4672"/>
              <p:cNvSpPr>
                <a:spLocks/>
              </p:cNvSpPr>
              <p:nvPr/>
            </p:nvSpPr>
            <p:spPr bwMode="auto">
              <a:xfrm>
                <a:off x="2353" y="1404"/>
                <a:ext cx="14" cy="18"/>
              </a:xfrm>
              <a:custGeom>
                <a:avLst/>
                <a:gdLst>
                  <a:gd name="T0" fmla="*/ 10 w 14"/>
                  <a:gd name="T1" fmla="*/ 8 h 18"/>
                  <a:gd name="T2" fmla="*/ 11 w 14"/>
                  <a:gd name="T3" fmla="*/ 8 h 18"/>
                  <a:gd name="T4" fmla="*/ 12 w 14"/>
                  <a:gd name="T5" fmla="*/ 10 h 18"/>
                  <a:gd name="T6" fmla="*/ 12 w 14"/>
                  <a:gd name="T7" fmla="*/ 11 h 18"/>
                  <a:gd name="T8" fmla="*/ 14 w 14"/>
                  <a:gd name="T9" fmla="*/ 12 h 18"/>
                  <a:gd name="T10" fmla="*/ 12 w 14"/>
                  <a:gd name="T11" fmla="*/ 15 h 18"/>
                  <a:gd name="T12" fmla="*/ 11 w 14"/>
                  <a:gd name="T13" fmla="*/ 16 h 18"/>
                  <a:gd name="T14" fmla="*/ 10 w 14"/>
                  <a:gd name="T15" fmla="*/ 18 h 18"/>
                  <a:gd name="T16" fmla="*/ 6 w 14"/>
                  <a:gd name="T17" fmla="*/ 18 h 18"/>
                  <a:gd name="T18" fmla="*/ 4 w 14"/>
                  <a:gd name="T19" fmla="*/ 18 h 18"/>
                  <a:gd name="T20" fmla="*/ 1 w 14"/>
                  <a:gd name="T21" fmla="*/ 17 h 18"/>
                  <a:gd name="T22" fmla="*/ 0 w 14"/>
                  <a:gd name="T23" fmla="*/ 15 h 18"/>
                  <a:gd name="T24" fmla="*/ 0 w 14"/>
                  <a:gd name="T25" fmla="*/ 13 h 18"/>
                  <a:gd name="T26" fmla="*/ 0 w 14"/>
                  <a:gd name="T27" fmla="*/ 11 h 18"/>
                  <a:gd name="T28" fmla="*/ 1 w 14"/>
                  <a:gd name="T29" fmla="*/ 10 h 18"/>
                  <a:gd name="T30" fmla="*/ 3 w 14"/>
                  <a:gd name="T31" fmla="*/ 8 h 18"/>
                  <a:gd name="T32" fmla="*/ 4 w 14"/>
                  <a:gd name="T33" fmla="*/ 8 h 18"/>
                  <a:gd name="T34" fmla="*/ 3 w 14"/>
                  <a:gd name="T35" fmla="*/ 7 h 18"/>
                  <a:gd name="T36" fmla="*/ 1 w 14"/>
                  <a:gd name="T37" fmla="*/ 6 h 18"/>
                  <a:gd name="T38" fmla="*/ 1 w 14"/>
                  <a:gd name="T39" fmla="*/ 5 h 18"/>
                  <a:gd name="T40" fmla="*/ 1 w 14"/>
                  <a:gd name="T41" fmla="*/ 4 h 18"/>
                  <a:gd name="T42" fmla="*/ 1 w 14"/>
                  <a:gd name="T43" fmla="*/ 2 h 18"/>
                  <a:gd name="T44" fmla="*/ 1 w 14"/>
                  <a:gd name="T45" fmla="*/ 2 h 18"/>
                  <a:gd name="T46" fmla="*/ 3 w 14"/>
                  <a:gd name="T47" fmla="*/ 1 h 18"/>
                  <a:gd name="T48" fmla="*/ 4 w 14"/>
                  <a:gd name="T49" fmla="*/ 0 h 18"/>
                  <a:gd name="T50" fmla="*/ 5 w 14"/>
                  <a:gd name="T51" fmla="*/ 0 h 18"/>
                  <a:gd name="T52" fmla="*/ 6 w 14"/>
                  <a:gd name="T53" fmla="*/ 0 h 18"/>
                  <a:gd name="T54" fmla="*/ 9 w 14"/>
                  <a:gd name="T55" fmla="*/ 0 h 18"/>
                  <a:gd name="T56" fmla="*/ 10 w 14"/>
                  <a:gd name="T57" fmla="*/ 0 h 18"/>
                  <a:gd name="T58" fmla="*/ 11 w 14"/>
                  <a:gd name="T59" fmla="*/ 1 h 18"/>
                  <a:gd name="T60" fmla="*/ 11 w 14"/>
                  <a:gd name="T61" fmla="*/ 2 h 18"/>
                  <a:gd name="T62" fmla="*/ 12 w 14"/>
                  <a:gd name="T63" fmla="*/ 2 h 18"/>
                  <a:gd name="T64" fmla="*/ 12 w 14"/>
                  <a:gd name="T65" fmla="*/ 4 h 18"/>
                  <a:gd name="T66" fmla="*/ 12 w 14"/>
                  <a:gd name="T67" fmla="*/ 5 h 18"/>
                  <a:gd name="T68" fmla="*/ 11 w 14"/>
                  <a:gd name="T69" fmla="*/ 6 h 18"/>
                  <a:gd name="T70" fmla="*/ 11 w 14"/>
                  <a:gd name="T71" fmla="*/ 7 h 18"/>
                  <a:gd name="T72" fmla="*/ 10 w 14"/>
                  <a:gd name="T73" fmla="*/ 8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8"/>
                  <a:gd name="T113" fmla="*/ 14 w 14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8">
                    <a:moveTo>
                      <a:pt x="10" y="8"/>
                    </a:moveTo>
                    <a:lnTo>
                      <a:pt x="11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" name="Freeform 4673"/>
              <p:cNvSpPr>
                <a:spLocks/>
              </p:cNvSpPr>
              <p:nvPr/>
            </p:nvSpPr>
            <p:spPr bwMode="auto">
              <a:xfrm>
                <a:off x="2356" y="1405"/>
                <a:ext cx="7" cy="6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0 h 6"/>
                  <a:gd name="T4" fmla="*/ 1 w 7"/>
                  <a:gd name="T5" fmla="*/ 1 h 6"/>
                  <a:gd name="T6" fmla="*/ 1 w 7"/>
                  <a:gd name="T7" fmla="*/ 3 h 6"/>
                  <a:gd name="T8" fmla="*/ 0 w 7"/>
                  <a:gd name="T9" fmla="*/ 3 h 6"/>
                  <a:gd name="T10" fmla="*/ 1 w 7"/>
                  <a:gd name="T11" fmla="*/ 4 h 6"/>
                  <a:gd name="T12" fmla="*/ 1 w 7"/>
                  <a:gd name="T13" fmla="*/ 5 h 6"/>
                  <a:gd name="T14" fmla="*/ 2 w 7"/>
                  <a:gd name="T15" fmla="*/ 6 h 6"/>
                  <a:gd name="T16" fmla="*/ 3 w 7"/>
                  <a:gd name="T17" fmla="*/ 6 h 6"/>
                  <a:gd name="T18" fmla="*/ 4 w 7"/>
                  <a:gd name="T19" fmla="*/ 6 h 6"/>
                  <a:gd name="T20" fmla="*/ 6 w 7"/>
                  <a:gd name="T21" fmla="*/ 6 h 6"/>
                  <a:gd name="T22" fmla="*/ 6 w 7"/>
                  <a:gd name="T23" fmla="*/ 5 h 6"/>
                  <a:gd name="T24" fmla="*/ 7 w 7"/>
                  <a:gd name="T25" fmla="*/ 5 h 6"/>
                  <a:gd name="T26" fmla="*/ 7 w 7"/>
                  <a:gd name="T27" fmla="*/ 4 h 6"/>
                  <a:gd name="T28" fmla="*/ 7 w 7"/>
                  <a:gd name="T29" fmla="*/ 3 h 6"/>
                  <a:gd name="T30" fmla="*/ 7 w 7"/>
                  <a:gd name="T31" fmla="*/ 3 h 6"/>
                  <a:gd name="T32" fmla="*/ 7 w 7"/>
                  <a:gd name="T33" fmla="*/ 1 h 6"/>
                  <a:gd name="T34" fmla="*/ 6 w 7"/>
                  <a:gd name="T35" fmla="*/ 0 h 6"/>
                  <a:gd name="T36" fmla="*/ 3 w 7"/>
                  <a:gd name="T37" fmla="*/ 0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"/>
                  <a:gd name="T58" fmla="*/ 0 h 6"/>
                  <a:gd name="T59" fmla="*/ 7 w 7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" h="6">
                    <a:moveTo>
                      <a:pt x="3" y="0"/>
                    </a:moveTo>
                    <a:lnTo>
                      <a:pt x="2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" name="Freeform 4674"/>
              <p:cNvSpPr>
                <a:spLocks/>
              </p:cNvSpPr>
              <p:nvPr/>
            </p:nvSpPr>
            <p:spPr bwMode="auto">
              <a:xfrm>
                <a:off x="2356" y="1412"/>
                <a:ext cx="8" cy="9"/>
              </a:xfrm>
              <a:custGeom>
                <a:avLst/>
                <a:gdLst>
                  <a:gd name="T0" fmla="*/ 3 w 8"/>
                  <a:gd name="T1" fmla="*/ 0 h 9"/>
                  <a:gd name="T2" fmla="*/ 2 w 8"/>
                  <a:gd name="T3" fmla="*/ 2 h 9"/>
                  <a:gd name="T4" fmla="*/ 1 w 8"/>
                  <a:gd name="T5" fmla="*/ 2 h 9"/>
                  <a:gd name="T6" fmla="*/ 0 w 8"/>
                  <a:gd name="T7" fmla="*/ 3 h 9"/>
                  <a:gd name="T8" fmla="*/ 0 w 8"/>
                  <a:gd name="T9" fmla="*/ 5 h 9"/>
                  <a:gd name="T10" fmla="*/ 0 w 8"/>
                  <a:gd name="T11" fmla="*/ 5 h 9"/>
                  <a:gd name="T12" fmla="*/ 0 w 8"/>
                  <a:gd name="T13" fmla="*/ 7 h 9"/>
                  <a:gd name="T14" fmla="*/ 1 w 8"/>
                  <a:gd name="T15" fmla="*/ 8 h 9"/>
                  <a:gd name="T16" fmla="*/ 1 w 8"/>
                  <a:gd name="T17" fmla="*/ 8 h 9"/>
                  <a:gd name="T18" fmla="*/ 2 w 8"/>
                  <a:gd name="T19" fmla="*/ 9 h 9"/>
                  <a:gd name="T20" fmla="*/ 3 w 8"/>
                  <a:gd name="T21" fmla="*/ 9 h 9"/>
                  <a:gd name="T22" fmla="*/ 6 w 8"/>
                  <a:gd name="T23" fmla="*/ 8 h 9"/>
                  <a:gd name="T24" fmla="*/ 7 w 8"/>
                  <a:gd name="T25" fmla="*/ 8 h 9"/>
                  <a:gd name="T26" fmla="*/ 8 w 8"/>
                  <a:gd name="T27" fmla="*/ 7 h 9"/>
                  <a:gd name="T28" fmla="*/ 8 w 8"/>
                  <a:gd name="T29" fmla="*/ 5 h 9"/>
                  <a:gd name="T30" fmla="*/ 8 w 8"/>
                  <a:gd name="T31" fmla="*/ 3 h 9"/>
                  <a:gd name="T32" fmla="*/ 7 w 8"/>
                  <a:gd name="T33" fmla="*/ 2 h 9"/>
                  <a:gd name="T34" fmla="*/ 6 w 8"/>
                  <a:gd name="T35" fmla="*/ 2 h 9"/>
                  <a:gd name="T36" fmla="*/ 3 w 8"/>
                  <a:gd name="T37" fmla="*/ 0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9"/>
                  <a:gd name="T59" fmla="*/ 8 w 8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9">
                    <a:moveTo>
                      <a:pt x="3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" name="Freeform 4675"/>
              <p:cNvSpPr>
                <a:spLocks/>
              </p:cNvSpPr>
              <p:nvPr/>
            </p:nvSpPr>
            <p:spPr bwMode="auto">
              <a:xfrm>
                <a:off x="2369" y="1420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1 h 2"/>
                  <a:gd name="T10" fmla="*/ 4 w 4"/>
                  <a:gd name="T11" fmla="*/ 1 h 2"/>
                  <a:gd name="T12" fmla="*/ 2 w 4"/>
                  <a:gd name="T13" fmla="*/ 2 h 2"/>
                  <a:gd name="T14" fmla="*/ 2 w 4"/>
                  <a:gd name="T15" fmla="*/ 2 h 2"/>
                  <a:gd name="T16" fmla="*/ 2 w 4"/>
                  <a:gd name="T17" fmla="*/ 2 h 2"/>
                  <a:gd name="T18" fmla="*/ 1 w 4"/>
                  <a:gd name="T19" fmla="*/ 2 h 2"/>
                  <a:gd name="T20" fmla="*/ 1 w 4"/>
                  <a:gd name="T21" fmla="*/ 2 h 2"/>
                  <a:gd name="T22" fmla="*/ 0 w 4"/>
                  <a:gd name="T23" fmla="*/ 1 h 2"/>
                  <a:gd name="T24" fmla="*/ 0 w 4"/>
                  <a:gd name="T25" fmla="*/ 1 h 2"/>
                  <a:gd name="T26" fmla="*/ 0 w 4"/>
                  <a:gd name="T27" fmla="*/ 0 h 2"/>
                  <a:gd name="T28" fmla="*/ 1 w 4"/>
                  <a:gd name="T29" fmla="*/ 0 h 2"/>
                  <a:gd name="T30" fmla="*/ 1 w 4"/>
                  <a:gd name="T31" fmla="*/ 0 h 2"/>
                  <a:gd name="T32" fmla="*/ 2 w 4"/>
                  <a:gd name="T33" fmla="*/ 0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2"/>
                  <a:gd name="T53" fmla="*/ 4 w 4"/>
                  <a:gd name="T54" fmla="*/ 2 h 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2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" name="Freeform 4676"/>
              <p:cNvSpPr>
                <a:spLocks/>
              </p:cNvSpPr>
              <p:nvPr/>
            </p:nvSpPr>
            <p:spPr bwMode="auto">
              <a:xfrm>
                <a:off x="2376" y="1404"/>
                <a:ext cx="11" cy="18"/>
              </a:xfrm>
              <a:custGeom>
                <a:avLst/>
                <a:gdLst>
                  <a:gd name="T0" fmla="*/ 8 w 11"/>
                  <a:gd name="T1" fmla="*/ 0 h 18"/>
                  <a:gd name="T2" fmla="*/ 9 w 11"/>
                  <a:gd name="T3" fmla="*/ 0 h 18"/>
                  <a:gd name="T4" fmla="*/ 4 w 11"/>
                  <a:gd name="T5" fmla="*/ 7 h 18"/>
                  <a:gd name="T6" fmla="*/ 5 w 11"/>
                  <a:gd name="T7" fmla="*/ 7 h 18"/>
                  <a:gd name="T8" fmla="*/ 6 w 11"/>
                  <a:gd name="T9" fmla="*/ 7 h 18"/>
                  <a:gd name="T10" fmla="*/ 8 w 11"/>
                  <a:gd name="T11" fmla="*/ 7 h 18"/>
                  <a:gd name="T12" fmla="*/ 10 w 11"/>
                  <a:gd name="T13" fmla="*/ 8 h 18"/>
                  <a:gd name="T14" fmla="*/ 11 w 11"/>
                  <a:gd name="T15" fmla="*/ 11 h 18"/>
                  <a:gd name="T16" fmla="*/ 11 w 11"/>
                  <a:gd name="T17" fmla="*/ 13 h 18"/>
                  <a:gd name="T18" fmla="*/ 11 w 11"/>
                  <a:gd name="T19" fmla="*/ 15 h 18"/>
                  <a:gd name="T20" fmla="*/ 11 w 11"/>
                  <a:gd name="T21" fmla="*/ 16 h 18"/>
                  <a:gd name="T22" fmla="*/ 10 w 11"/>
                  <a:gd name="T23" fmla="*/ 17 h 18"/>
                  <a:gd name="T24" fmla="*/ 9 w 11"/>
                  <a:gd name="T25" fmla="*/ 17 h 18"/>
                  <a:gd name="T26" fmla="*/ 8 w 11"/>
                  <a:gd name="T27" fmla="*/ 18 h 18"/>
                  <a:gd name="T28" fmla="*/ 5 w 11"/>
                  <a:gd name="T29" fmla="*/ 18 h 18"/>
                  <a:gd name="T30" fmla="*/ 4 w 11"/>
                  <a:gd name="T31" fmla="*/ 18 h 18"/>
                  <a:gd name="T32" fmla="*/ 3 w 11"/>
                  <a:gd name="T33" fmla="*/ 18 h 18"/>
                  <a:gd name="T34" fmla="*/ 1 w 11"/>
                  <a:gd name="T35" fmla="*/ 17 h 18"/>
                  <a:gd name="T36" fmla="*/ 0 w 11"/>
                  <a:gd name="T37" fmla="*/ 16 h 18"/>
                  <a:gd name="T38" fmla="*/ 0 w 11"/>
                  <a:gd name="T39" fmla="*/ 15 h 18"/>
                  <a:gd name="T40" fmla="*/ 0 w 11"/>
                  <a:gd name="T41" fmla="*/ 13 h 18"/>
                  <a:gd name="T42" fmla="*/ 0 w 11"/>
                  <a:gd name="T43" fmla="*/ 12 h 18"/>
                  <a:gd name="T44" fmla="*/ 0 w 11"/>
                  <a:gd name="T45" fmla="*/ 11 h 18"/>
                  <a:gd name="T46" fmla="*/ 1 w 11"/>
                  <a:gd name="T47" fmla="*/ 10 h 18"/>
                  <a:gd name="T48" fmla="*/ 1 w 11"/>
                  <a:gd name="T49" fmla="*/ 7 h 18"/>
                  <a:gd name="T50" fmla="*/ 8 w 11"/>
                  <a:gd name="T51" fmla="*/ 0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18"/>
                  <a:gd name="T80" fmla="*/ 11 w 11"/>
                  <a:gd name="T81" fmla="*/ 18 h 1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18">
                    <a:moveTo>
                      <a:pt x="8" y="0"/>
                    </a:moveTo>
                    <a:lnTo>
                      <a:pt x="9" y="0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0" y="8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" name="Freeform 4677"/>
              <p:cNvSpPr>
                <a:spLocks/>
              </p:cNvSpPr>
              <p:nvPr/>
            </p:nvSpPr>
            <p:spPr bwMode="auto">
              <a:xfrm>
                <a:off x="2377" y="1412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3 w 9"/>
                  <a:gd name="T3" fmla="*/ 2 h 9"/>
                  <a:gd name="T4" fmla="*/ 2 w 9"/>
                  <a:gd name="T5" fmla="*/ 2 h 9"/>
                  <a:gd name="T6" fmla="*/ 0 w 9"/>
                  <a:gd name="T7" fmla="*/ 3 h 9"/>
                  <a:gd name="T8" fmla="*/ 0 w 9"/>
                  <a:gd name="T9" fmla="*/ 5 h 9"/>
                  <a:gd name="T10" fmla="*/ 0 w 9"/>
                  <a:gd name="T11" fmla="*/ 7 h 9"/>
                  <a:gd name="T12" fmla="*/ 2 w 9"/>
                  <a:gd name="T13" fmla="*/ 8 h 9"/>
                  <a:gd name="T14" fmla="*/ 3 w 9"/>
                  <a:gd name="T15" fmla="*/ 8 h 9"/>
                  <a:gd name="T16" fmla="*/ 4 w 9"/>
                  <a:gd name="T17" fmla="*/ 9 h 9"/>
                  <a:gd name="T18" fmla="*/ 7 w 9"/>
                  <a:gd name="T19" fmla="*/ 8 h 9"/>
                  <a:gd name="T20" fmla="*/ 8 w 9"/>
                  <a:gd name="T21" fmla="*/ 8 h 9"/>
                  <a:gd name="T22" fmla="*/ 8 w 9"/>
                  <a:gd name="T23" fmla="*/ 7 h 9"/>
                  <a:gd name="T24" fmla="*/ 9 w 9"/>
                  <a:gd name="T25" fmla="*/ 5 h 9"/>
                  <a:gd name="T26" fmla="*/ 8 w 9"/>
                  <a:gd name="T27" fmla="*/ 3 h 9"/>
                  <a:gd name="T28" fmla="*/ 8 w 9"/>
                  <a:gd name="T29" fmla="*/ 2 h 9"/>
                  <a:gd name="T30" fmla="*/ 7 w 9"/>
                  <a:gd name="T31" fmla="*/ 2 h 9"/>
                  <a:gd name="T32" fmla="*/ 4 w 9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9"/>
                  <a:gd name="T53" fmla="*/ 9 w 9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9">
                    <a:moveTo>
                      <a:pt x="4" y="0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9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" name="Freeform 4678"/>
              <p:cNvSpPr>
                <a:spLocks/>
              </p:cNvSpPr>
              <p:nvPr/>
            </p:nvSpPr>
            <p:spPr bwMode="auto">
              <a:xfrm>
                <a:off x="2753" y="2388"/>
                <a:ext cx="5" cy="18"/>
              </a:xfrm>
              <a:custGeom>
                <a:avLst/>
                <a:gdLst>
                  <a:gd name="T0" fmla="*/ 1 w 5"/>
                  <a:gd name="T1" fmla="*/ 0 h 18"/>
                  <a:gd name="T2" fmla="*/ 5 w 5"/>
                  <a:gd name="T3" fmla="*/ 0 h 18"/>
                  <a:gd name="T4" fmla="*/ 5 w 5"/>
                  <a:gd name="T5" fmla="*/ 18 h 18"/>
                  <a:gd name="T6" fmla="*/ 3 w 5"/>
                  <a:gd name="T7" fmla="*/ 18 h 18"/>
                  <a:gd name="T8" fmla="*/ 3 w 5"/>
                  <a:gd name="T9" fmla="*/ 1 h 18"/>
                  <a:gd name="T10" fmla="*/ 0 w 5"/>
                  <a:gd name="T11" fmla="*/ 1 h 18"/>
                  <a:gd name="T12" fmla="*/ 1 w 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8"/>
                  <a:gd name="T23" fmla="*/ 5 w 5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8">
                    <a:moveTo>
                      <a:pt x="1" y="0"/>
                    </a:moveTo>
                    <a:lnTo>
                      <a:pt x="5" y="0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" name="Freeform 4679"/>
              <p:cNvSpPr>
                <a:spLocks/>
              </p:cNvSpPr>
              <p:nvPr/>
            </p:nvSpPr>
            <p:spPr bwMode="auto">
              <a:xfrm>
                <a:off x="2765" y="2388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1 h 18"/>
                  <a:gd name="T4" fmla="*/ 5 w 12"/>
                  <a:gd name="T5" fmla="*/ 1 h 18"/>
                  <a:gd name="T6" fmla="*/ 3 w 12"/>
                  <a:gd name="T7" fmla="*/ 6 h 18"/>
                  <a:gd name="T8" fmla="*/ 5 w 12"/>
                  <a:gd name="T9" fmla="*/ 6 h 18"/>
                  <a:gd name="T10" fmla="*/ 6 w 12"/>
                  <a:gd name="T11" fmla="*/ 6 h 18"/>
                  <a:gd name="T12" fmla="*/ 8 w 12"/>
                  <a:gd name="T13" fmla="*/ 6 h 18"/>
                  <a:gd name="T14" fmla="*/ 11 w 12"/>
                  <a:gd name="T15" fmla="*/ 7 h 18"/>
                  <a:gd name="T16" fmla="*/ 12 w 12"/>
                  <a:gd name="T17" fmla="*/ 10 h 18"/>
                  <a:gd name="T18" fmla="*/ 12 w 12"/>
                  <a:gd name="T19" fmla="*/ 12 h 18"/>
                  <a:gd name="T20" fmla="*/ 12 w 12"/>
                  <a:gd name="T21" fmla="*/ 13 h 18"/>
                  <a:gd name="T22" fmla="*/ 11 w 12"/>
                  <a:gd name="T23" fmla="*/ 15 h 18"/>
                  <a:gd name="T24" fmla="*/ 10 w 12"/>
                  <a:gd name="T25" fmla="*/ 17 h 18"/>
                  <a:gd name="T26" fmla="*/ 8 w 12"/>
                  <a:gd name="T27" fmla="*/ 17 h 18"/>
                  <a:gd name="T28" fmla="*/ 7 w 12"/>
                  <a:gd name="T29" fmla="*/ 18 h 18"/>
                  <a:gd name="T30" fmla="*/ 6 w 12"/>
                  <a:gd name="T31" fmla="*/ 18 h 18"/>
                  <a:gd name="T32" fmla="*/ 3 w 12"/>
                  <a:gd name="T33" fmla="*/ 18 h 18"/>
                  <a:gd name="T34" fmla="*/ 1 w 12"/>
                  <a:gd name="T35" fmla="*/ 17 h 18"/>
                  <a:gd name="T36" fmla="*/ 0 w 12"/>
                  <a:gd name="T37" fmla="*/ 16 h 18"/>
                  <a:gd name="T38" fmla="*/ 0 w 12"/>
                  <a:gd name="T39" fmla="*/ 13 h 18"/>
                  <a:gd name="T40" fmla="*/ 1 w 12"/>
                  <a:gd name="T41" fmla="*/ 13 h 18"/>
                  <a:gd name="T42" fmla="*/ 2 w 12"/>
                  <a:gd name="T43" fmla="*/ 15 h 18"/>
                  <a:gd name="T44" fmla="*/ 2 w 12"/>
                  <a:gd name="T45" fmla="*/ 15 h 18"/>
                  <a:gd name="T46" fmla="*/ 3 w 12"/>
                  <a:gd name="T47" fmla="*/ 16 h 18"/>
                  <a:gd name="T48" fmla="*/ 3 w 12"/>
                  <a:gd name="T49" fmla="*/ 16 h 18"/>
                  <a:gd name="T50" fmla="*/ 5 w 12"/>
                  <a:gd name="T51" fmla="*/ 17 h 18"/>
                  <a:gd name="T52" fmla="*/ 6 w 12"/>
                  <a:gd name="T53" fmla="*/ 17 h 18"/>
                  <a:gd name="T54" fmla="*/ 7 w 12"/>
                  <a:gd name="T55" fmla="*/ 16 h 18"/>
                  <a:gd name="T56" fmla="*/ 8 w 12"/>
                  <a:gd name="T57" fmla="*/ 16 h 18"/>
                  <a:gd name="T58" fmla="*/ 10 w 12"/>
                  <a:gd name="T59" fmla="*/ 13 h 18"/>
                  <a:gd name="T60" fmla="*/ 10 w 12"/>
                  <a:gd name="T61" fmla="*/ 12 h 18"/>
                  <a:gd name="T62" fmla="*/ 10 w 12"/>
                  <a:gd name="T63" fmla="*/ 10 h 18"/>
                  <a:gd name="T64" fmla="*/ 8 w 12"/>
                  <a:gd name="T65" fmla="*/ 9 h 18"/>
                  <a:gd name="T66" fmla="*/ 7 w 12"/>
                  <a:gd name="T67" fmla="*/ 9 h 18"/>
                  <a:gd name="T68" fmla="*/ 6 w 12"/>
                  <a:gd name="T69" fmla="*/ 7 h 18"/>
                  <a:gd name="T70" fmla="*/ 3 w 12"/>
                  <a:gd name="T71" fmla="*/ 9 h 18"/>
                  <a:gd name="T72" fmla="*/ 1 w 12"/>
                  <a:gd name="T73" fmla="*/ 9 h 18"/>
                  <a:gd name="T74" fmla="*/ 3 w 12"/>
                  <a:gd name="T75" fmla="*/ 0 h 18"/>
                  <a:gd name="T76" fmla="*/ 12 w 12"/>
                  <a:gd name="T77" fmla="*/ 0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18"/>
                  <a:gd name="T119" fmla="*/ 12 w 12"/>
                  <a:gd name="T120" fmla="*/ 18 h 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18">
                    <a:moveTo>
                      <a:pt x="12" y="0"/>
                    </a:moveTo>
                    <a:lnTo>
                      <a:pt x="12" y="1"/>
                    </a:lnTo>
                    <a:lnTo>
                      <a:pt x="5" y="1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7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3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" name="Freeform 4680"/>
              <p:cNvSpPr>
                <a:spLocks noEditPoints="1"/>
              </p:cNvSpPr>
              <p:nvPr/>
            </p:nvSpPr>
            <p:spPr bwMode="auto">
              <a:xfrm>
                <a:off x="2779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0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1 h 19"/>
                  <a:gd name="T12" fmla="*/ 6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1 w 13"/>
                  <a:gd name="T19" fmla="*/ 2 h 19"/>
                  <a:gd name="T20" fmla="*/ 11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1 w 13"/>
                  <a:gd name="T29" fmla="*/ 16 h 19"/>
                  <a:gd name="T30" fmla="*/ 11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6 w 13"/>
                  <a:gd name="T37" fmla="*/ 19 h 19"/>
                  <a:gd name="T38" fmla="*/ 4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0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2 w 13"/>
                  <a:gd name="T51" fmla="*/ 10 h 19"/>
                  <a:gd name="T52" fmla="*/ 2 w 13"/>
                  <a:gd name="T53" fmla="*/ 12 h 19"/>
                  <a:gd name="T54" fmla="*/ 2 w 13"/>
                  <a:gd name="T55" fmla="*/ 14 h 19"/>
                  <a:gd name="T56" fmla="*/ 3 w 13"/>
                  <a:gd name="T57" fmla="*/ 16 h 19"/>
                  <a:gd name="T58" fmla="*/ 4 w 13"/>
                  <a:gd name="T59" fmla="*/ 17 h 19"/>
                  <a:gd name="T60" fmla="*/ 5 w 13"/>
                  <a:gd name="T61" fmla="*/ 17 h 19"/>
                  <a:gd name="T62" fmla="*/ 6 w 13"/>
                  <a:gd name="T63" fmla="*/ 18 h 19"/>
                  <a:gd name="T64" fmla="*/ 8 w 13"/>
                  <a:gd name="T65" fmla="*/ 18 h 19"/>
                  <a:gd name="T66" fmla="*/ 9 w 13"/>
                  <a:gd name="T67" fmla="*/ 17 h 19"/>
                  <a:gd name="T68" fmla="*/ 9 w 13"/>
                  <a:gd name="T69" fmla="*/ 16 h 19"/>
                  <a:gd name="T70" fmla="*/ 10 w 13"/>
                  <a:gd name="T71" fmla="*/ 14 h 19"/>
                  <a:gd name="T72" fmla="*/ 10 w 13"/>
                  <a:gd name="T73" fmla="*/ 12 h 19"/>
                  <a:gd name="T74" fmla="*/ 11 w 13"/>
                  <a:gd name="T75" fmla="*/ 10 h 19"/>
                  <a:gd name="T76" fmla="*/ 10 w 13"/>
                  <a:gd name="T77" fmla="*/ 7 h 19"/>
                  <a:gd name="T78" fmla="*/ 10 w 13"/>
                  <a:gd name="T79" fmla="*/ 6 h 19"/>
                  <a:gd name="T80" fmla="*/ 9 w 13"/>
                  <a:gd name="T81" fmla="*/ 3 h 19"/>
                  <a:gd name="T82" fmla="*/ 9 w 13"/>
                  <a:gd name="T83" fmla="*/ 3 h 19"/>
                  <a:gd name="T84" fmla="*/ 8 w 13"/>
                  <a:gd name="T85" fmla="*/ 2 h 19"/>
                  <a:gd name="T86" fmla="*/ 6 w 13"/>
                  <a:gd name="T87" fmla="*/ 2 h 19"/>
                  <a:gd name="T88" fmla="*/ 5 w 13"/>
                  <a:gd name="T89" fmla="*/ 2 h 19"/>
                  <a:gd name="T90" fmla="*/ 4 w 13"/>
                  <a:gd name="T91" fmla="*/ 3 h 19"/>
                  <a:gd name="T92" fmla="*/ 3 w 13"/>
                  <a:gd name="T93" fmla="*/ 3 h 19"/>
                  <a:gd name="T94" fmla="*/ 2 w 13"/>
                  <a:gd name="T95" fmla="*/ 5 h 19"/>
                  <a:gd name="T96" fmla="*/ 2 w 13"/>
                  <a:gd name="T97" fmla="*/ 7 h 19"/>
                  <a:gd name="T98" fmla="*/ 2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" name="Freeform 4681"/>
              <p:cNvSpPr>
                <a:spLocks noEditPoints="1"/>
              </p:cNvSpPr>
              <p:nvPr/>
            </p:nvSpPr>
            <p:spPr bwMode="auto">
              <a:xfrm>
                <a:off x="2793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1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5 w 13"/>
                  <a:gd name="T11" fmla="*/ 1 h 19"/>
                  <a:gd name="T12" fmla="*/ 7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7 w 13"/>
                  <a:gd name="T37" fmla="*/ 19 h 19"/>
                  <a:gd name="T38" fmla="*/ 5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1 w 13"/>
                  <a:gd name="T47" fmla="*/ 13 h 19"/>
                  <a:gd name="T48" fmla="*/ 0 w 13"/>
                  <a:gd name="T49" fmla="*/ 10 h 19"/>
                  <a:gd name="T50" fmla="*/ 2 w 13"/>
                  <a:gd name="T51" fmla="*/ 10 h 19"/>
                  <a:gd name="T52" fmla="*/ 2 w 13"/>
                  <a:gd name="T53" fmla="*/ 12 h 19"/>
                  <a:gd name="T54" fmla="*/ 2 w 13"/>
                  <a:gd name="T55" fmla="*/ 14 h 19"/>
                  <a:gd name="T56" fmla="*/ 3 w 13"/>
                  <a:gd name="T57" fmla="*/ 16 h 19"/>
                  <a:gd name="T58" fmla="*/ 5 w 13"/>
                  <a:gd name="T59" fmla="*/ 17 h 19"/>
                  <a:gd name="T60" fmla="*/ 6 w 13"/>
                  <a:gd name="T61" fmla="*/ 17 h 19"/>
                  <a:gd name="T62" fmla="*/ 7 w 13"/>
                  <a:gd name="T63" fmla="*/ 18 h 19"/>
                  <a:gd name="T64" fmla="*/ 8 w 13"/>
                  <a:gd name="T65" fmla="*/ 18 h 19"/>
                  <a:gd name="T66" fmla="*/ 9 w 13"/>
                  <a:gd name="T67" fmla="*/ 17 h 19"/>
                  <a:gd name="T68" fmla="*/ 9 w 13"/>
                  <a:gd name="T69" fmla="*/ 16 h 19"/>
                  <a:gd name="T70" fmla="*/ 11 w 13"/>
                  <a:gd name="T71" fmla="*/ 14 h 19"/>
                  <a:gd name="T72" fmla="*/ 11 w 13"/>
                  <a:gd name="T73" fmla="*/ 12 h 19"/>
                  <a:gd name="T74" fmla="*/ 12 w 13"/>
                  <a:gd name="T75" fmla="*/ 10 h 19"/>
                  <a:gd name="T76" fmla="*/ 11 w 13"/>
                  <a:gd name="T77" fmla="*/ 7 h 19"/>
                  <a:gd name="T78" fmla="*/ 11 w 13"/>
                  <a:gd name="T79" fmla="*/ 6 h 19"/>
                  <a:gd name="T80" fmla="*/ 9 w 13"/>
                  <a:gd name="T81" fmla="*/ 3 h 19"/>
                  <a:gd name="T82" fmla="*/ 9 w 13"/>
                  <a:gd name="T83" fmla="*/ 3 h 19"/>
                  <a:gd name="T84" fmla="*/ 8 w 13"/>
                  <a:gd name="T85" fmla="*/ 2 h 19"/>
                  <a:gd name="T86" fmla="*/ 7 w 13"/>
                  <a:gd name="T87" fmla="*/ 2 h 19"/>
                  <a:gd name="T88" fmla="*/ 6 w 13"/>
                  <a:gd name="T89" fmla="*/ 2 h 19"/>
                  <a:gd name="T90" fmla="*/ 5 w 13"/>
                  <a:gd name="T91" fmla="*/ 3 h 19"/>
                  <a:gd name="T92" fmla="*/ 3 w 13"/>
                  <a:gd name="T93" fmla="*/ 3 h 19"/>
                  <a:gd name="T94" fmla="*/ 2 w 13"/>
                  <a:gd name="T95" fmla="*/ 5 h 19"/>
                  <a:gd name="T96" fmla="*/ 2 w 13"/>
                  <a:gd name="T97" fmla="*/ 7 h 19"/>
                  <a:gd name="T98" fmla="*/ 2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2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" name="Freeform 4682"/>
              <p:cNvSpPr>
                <a:spLocks noEditPoints="1"/>
              </p:cNvSpPr>
              <p:nvPr/>
            </p:nvSpPr>
            <p:spPr bwMode="auto">
              <a:xfrm>
                <a:off x="2807" y="2387"/>
                <a:ext cx="14" cy="19"/>
              </a:xfrm>
              <a:custGeom>
                <a:avLst/>
                <a:gdLst>
                  <a:gd name="T0" fmla="*/ 0 w 14"/>
                  <a:gd name="T1" fmla="*/ 10 h 19"/>
                  <a:gd name="T2" fmla="*/ 0 w 14"/>
                  <a:gd name="T3" fmla="*/ 7 h 19"/>
                  <a:gd name="T4" fmla="*/ 2 w 14"/>
                  <a:gd name="T5" fmla="*/ 5 h 19"/>
                  <a:gd name="T6" fmla="*/ 3 w 14"/>
                  <a:gd name="T7" fmla="*/ 2 h 19"/>
                  <a:gd name="T8" fmla="*/ 4 w 14"/>
                  <a:gd name="T9" fmla="*/ 1 h 19"/>
                  <a:gd name="T10" fmla="*/ 5 w 14"/>
                  <a:gd name="T11" fmla="*/ 1 h 19"/>
                  <a:gd name="T12" fmla="*/ 8 w 14"/>
                  <a:gd name="T13" fmla="*/ 0 h 19"/>
                  <a:gd name="T14" fmla="*/ 9 w 14"/>
                  <a:gd name="T15" fmla="*/ 1 h 19"/>
                  <a:gd name="T16" fmla="*/ 10 w 14"/>
                  <a:gd name="T17" fmla="*/ 1 h 19"/>
                  <a:gd name="T18" fmla="*/ 11 w 14"/>
                  <a:gd name="T19" fmla="*/ 2 h 19"/>
                  <a:gd name="T20" fmla="*/ 12 w 14"/>
                  <a:gd name="T21" fmla="*/ 5 h 19"/>
                  <a:gd name="T22" fmla="*/ 14 w 14"/>
                  <a:gd name="T23" fmla="*/ 7 h 19"/>
                  <a:gd name="T24" fmla="*/ 14 w 14"/>
                  <a:gd name="T25" fmla="*/ 10 h 19"/>
                  <a:gd name="T26" fmla="*/ 14 w 14"/>
                  <a:gd name="T27" fmla="*/ 13 h 19"/>
                  <a:gd name="T28" fmla="*/ 12 w 14"/>
                  <a:gd name="T29" fmla="*/ 16 h 19"/>
                  <a:gd name="T30" fmla="*/ 11 w 14"/>
                  <a:gd name="T31" fmla="*/ 17 h 19"/>
                  <a:gd name="T32" fmla="*/ 10 w 14"/>
                  <a:gd name="T33" fmla="*/ 18 h 19"/>
                  <a:gd name="T34" fmla="*/ 9 w 14"/>
                  <a:gd name="T35" fmla="*/ 19 h 19"/>
                  <a:gd name="T36" fmla="*/ 8 w 14"/>
                  <a:gd name="T37" fmla="*/ 19 h 19"/>
                  <a:gd name="T38" fmla="*/ 5 w 14"/>
                  <a:gd name="T39" fmla="*/ 19 h 19"/>
                  <a:gd name="T40" fmla="*/ 4 w 14"/>
                  <a:gd name="T41" fmla="*/ 18 h 19"/>
                  <a:gd name="T42" fmla="*/ 3 w 14"/>
                  <a:gd name="T43" fmla="*/ 17 h 19"/>
                  <a:gd name="T44" fmla="*/ 2 w 14"/>
                  <a:gd name="T45" fmla="*/ 16 h 19"/>
                  <a:gd name="T46" fmla="*/ 0 w 14"/>
                  <a:gd name="T47" fmla="*/ 13 h 19"/>
                  <a:gd name="T48" fmla="*/ 0 w 14"/>
                  <a:gd name="T49" fmla="*/ 10 h 19"/>
                  <a:gd name="T50" fmla="*/ 3 w 14"/>
                  <a:gd name="T51" fmla="*/ 10 h 19"/>
                  <a:gd name="T52" fmla="*/ 3 w 14"/>
                  <a:gd name="T53" fmla="*/ 12 h 19"/>
                  <a:gd name="T54" fmla="*/ 3 w 14"/>
                  <a:gd name="T55" fmla="*/ 14 h 19"/>
                  <a:gd name="T56" fmla="*/ 4 w 14"/>
                  <a:gd name="T57" fmla="*/ 16 h 19"/>
                  <a:gd name="T58" fmla="*/ 5 w 14"/>
                  <a:gd name="T59" fmla="*/ 17 h 19"/>
                  <a:gd name="T60" fmla="*/ 6 w 14"/>
                  <a:gd name="T61" fmla="*/ 17 h 19"/>
                  <a:gd name="T62" fmla="*/ 8 w 14"/>
                  <a:gd name="T63" fmla="*/ 18 h 19"/>
                  <a:gd name="T64" fmla="*/ 9 w 14"/>
                  <a:gd name="T65" fmla="*/ 18 h 19"/>
                  <a:gd name="T66" fmla="*/ 9 w 14"/>
                  <a:gd name="T67" fmla="*/ 17 h 19"/>
                  <a:gd name="T68" fmla="*/ 10 w 14"/>
                  <a:gd name="T69" fmla="*/ 16 h 19"/>
                  <a:gd name="T70" fmla="*/ 11 w 14"/>
                  <a:gd name="T71" fmla="*/ 14 h 19"/>
                  <a:gd name="T72" fmla="*/ 11 w 14"/>
                  <a:gd name="T73" fmla="*/ 12 h 19"/>
                  <a:gd name="T74" fmla="*/ 11 w 14"/>
                  <a:gd name="T75" fmla="*/ 10 h 19"/>
                  <a:gd name="T76" fmla="*/ 11 w 14"/>
                  <a:gd name="T77" fmla="*/ 7 h 19"/>
                  <a:gd name="T78" fmla="*/ 11 w 14"/>
                  <a:gd name="T79" fmla="*/ 6 h 19"/>
                  <a:gd name="T80" fmla="*/ 10 w 14"/>
                  <a:gd name="T81" fmla="*/ 3 h 19"/>
                  <a:gd name="T82" fmla="*/ 9 w 14"/>
                  <a:gd name="T83" fmla="*/ 3 h 19"/>
                  <a:gd name="T84" fmla="*/ 9 w 14"/>
                  <a:gd name="T85" fmla="*/ 2 h 19"/>
                  <a:gd name="T86" fmla="*/ 8 w 14"/>
                  <a:gd name="T87" fmla="*/ 2 h 19"/>
                  <a:gd name="T88" fmla="*/ 6 w 14"/>
                  <a:gd name="T89" fmla="*/ 2 h 19"/>
                  <a:gd name="T90" fmla="*/ 5 w 14"/>
                  <a:gd name="T91" fmla="*/ 3 h 19"/>
                  <a:gd name="T92" fmla="*/ 4 w 14"/>
                  <a:gd name="T93" fmla="*/ 3 h 19"/>
                  <a:gd name="T94" fmla="*/ 3 w 14"/>
                  <a:gd name="T95" fmla="*/ 5 h 19"/>
                  <a:gd name="T96" fmla="*/ 3 w 14"/>
                  <a:gd name="T97" fmla="*/ 7 h 19"/>
                  <a:gd name="T98" fmla="*/ 3 w 14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9"/>
                  <a:gd name="T152" fmla="*/ 14 w 14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9">
                    <a:moveTo>
                      <a:pt x="0" y="10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3" y="10"/>
                    </a:moveTo>
                    <a:lnTo>
                      <a:pt x="3" y="12"/>
                    </a:lnTo>
                    <a:lnTo>
                      <a:pt x="3" y="14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" name="Freeform 4683"/>
              <p:cNvSpPr>
                <a:spLocks/>
              </p:cNvSpPr>
              <p:nvPr/>
            </p:nvSpPr>
            <p:spPr bwMode="auto">
              <a:xfrm>
                <a:off x="2822" y="2387"/>
                <a:ext cx="10" cy="22"/>
              </a:xfrm>
              <a:custGeom>
                <a:avLst/>
                <a:gdLst>
                  <a:gd name="T0" fmla="*/ 10 w 10"/>
                  <a:gd name="T1" fmla="*/ 0 h 22"/>
                  <a:gd name="T2" fmla="*/ 2 w 10"/>
                  <a:gd name="T3" fmla="*/ 22 h 22"/>
                  <a:gd name="T4" fmla="*/ 0 w 10"/>
                  <a:gd name="T5" fmla="*/ 22 h 22"/>
                  <a:gd name="T6" fmla="*/ 8 w 10"/>
                  <a:gd name="T7" fmla="*/ 0 h 22"/>
                  <a:gd name="T8" fmla="*/ 10 w 1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2"/>
                  <a:gd name="T17" fmla="*/ 10 w 10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2">
                    <a:moveTo>
                      <a:pt x="10" y="0"/>
                    </a:moveTo>
                    <a:lnTo>
                      <a:pt x="2" y="22"/>
                    </a:lnTo>
                    <a:lnTo>
                      <a:pt x="0" y="22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" name="Freeform 4684"/>
              <p:cNvSpPr>
                <a:spLocks/>
              </p:cNvSpPr>
              <p:nvPr/>
            </p:nvSpPr>
            <p:spPr bwMode="auto">
              <a:xfrm>
                <a:off x="2834" y="2387"/>
                <a:ext cx="12" cy="19"/>
              </a:xfrm>
              <a:custGeom>
                <a:avLst/>
                <a:gdLst>
                  <a:gd name="T0" fmla="*/ 1 w 12"/>
                  <a:gd name="T1" fmla="*/ 6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4 w 12"/>
                  <a:gd name="T9" fmla="*/ 1 h 19"/>
                  <a:gd name="T10" fmla="*/ 6 w 12"/>
                  <a:gd name="T11" fmla="*/ 0 h 19"/>
                  <a:gd name="T12" fmla="*/ 9 w 12"/>
                  <a:gd name="T13" fmla="*/ 1 h 19"/>
                  <a:gd name="T14" fmla="*/ 10 w 12"/>
                  <a:gd name="T15" fmla="*/ 2 h 19"/>
                  <a:gd name="T16" fmla="*/ 11 w 12"/>
                  <a:gd name="T17" fmla="*/ 3 h 19"/>
                  <a:gd name="T18" fmla="*/ 12 w 12"/>
                  <a:gd name="T19" fmla="*/ 6 h 19"/>
                  <a:gd name="T20" fmla="*/ 12 w 12"/>
                  <a:gd name="T21" fmla="*/ 7 h 19"/>
                  <a:gd name="T22" fmla="*/ 11 w 12"/>
                  <a:gd name="T23" fmla="*/ 8 h 19"/>
                  <a:gd name="T24" fmla="*/ 10 w 12"/>
                  <a:gd name="T25" fmla="*/ 11 h 19"/>
                  <a:gd name="T26" fmla="*/ 9 w 12"/>
                  <a:gd name="T27" fmla="*/ 12 h 19"/>
                  <a:gd name="T28" fmla="*/ 4 w 12"/>
                  <a:gd name="T29" fmla="*/ 17 h 19"/>
                  <a:gd name="T30" fmla="*/ 12 w 12"/>
                  <a:gd name="T31" fmla="*/ 17 h 19"/>
                  <a:gd name="T32" fmla="*/ 12 w 12"/>
                  <a:gd name="T33" fmla="*/ 19 h 19"/>
                  <a:gd name="T34" fmla="*/ 0 w 12"/>
                  <a:gd name="T35" fmla="*/ 19 h 19"/>
                  <a:gd name="T36" fmla="*/ 6 w 12"/>
                  <a:gd name="T37" fmla="*/ 12 h 19"/>
                  <a:gd name="T38" fmla="*/ 9 w 12"/>
                  <a:gd name="T39" fmla="*/ 10 h 19"/>
                  <a:gd name="T40" fmla="*/ 10 w 12"/>
                  <a:gd name="T41" fmla="*/ 8 h 19"/>
                  <a:gd name="T42" fmla="*/ 10 w 12"/>
                  <a:gd name="T43" fmla="*/ 7 h 19"/>
                  <a:gd name="T44" fmla="*/ 10 w 12"/>
                  <a:gd name="T45" fmla="*/ 6 h 19"/>
                  <a:gd name="T46" fmla="*/ 10 w 12"/>
                  <a:gd name="T47" fmla="*/ 5 h 19"/>
                  <a:gd name="T48" fmla="*/ 9 w 12"/>
                  <a:gd name="T49" fmla="*/ 3 h 19"/>
                  <a:gd name="T50" fmla="*/ 7 w 12"/>
                  <a:gd name="T51" fmla="*/ 2 h 19"/>
                  <a:gd name="T52" fmla="*/ 6 w 12"/>
                  <a:gd name="T53" fmla="*/ 2 h 19"/>
                  <a:gd name="T54" fmla="*/ 5 w 12"/>
                  <a:gd name="T55" fmla="*/ 2 h 19"/>
                  <a:gd name="T56" fmla="*/ 4 w 12"/>
                  <a:gd name="T57" fmla="*/ 3 h 19"/>
                  <a:gd name="T58" fmla="*/ 2 w 12"/>
                  <a:gd name="T59" fmla="*/ 5 h 19"/>
                  <a:gd name="T60" fmla="*/ 1 w 12"/>
                  <a:gd name="T61" fmla="*/ 6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9"/>
                  <a:gd name="T95" fmla="*/ 12 w 12"/>
                  <a:gd name="T96" fmla="*/ 19 h 1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9">
                    <a:moveTo>
                      <a:pt x="1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4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0" y="19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" name="Freeform 4685"/>
              <p:cNvSpPr>
                <a:spLocks noEditPoints="1"/>
              </p:cNvSpPr>
              <p:nvPr/>
            </p:nvSpPr>
            <p:spPr bwMode="auto">
              <a:xfrm>
                <a:off x="2849" y="2387"/>
                <a:ext cx="12" cy="19"/>
              </a:xfrm>
              <a:custGeom>
                <a:avLst/>
                <a:gdLst>
                  <a:gd name="T0" fmla="*/ 9 w 12"/>
                  <a:gd name="T1" fmla="*/ 10 h 19"/>
                  <a:gd name="T2" fmla="*/ 12 w 12"/>
                  <a:gd name="T3" fmla="*/ 12 h 19"/>
                  <a:gd name="T4" fmla="*/ 12 w 12"/>
                  <a:gd name="T5" fmla="*/ 16 h 19"/>
                  <a:gd name="T6" fmla="*/ 8 w 12"/>
                  <a:gd name="T7" fmla="*/ 19 h 19"/>
                  <a:gd name="T8" fmla="*/ 2 w 12"/>
                  <a:gd name="T9" fmla="*/ 19 h 19"/>
                  <a:gd name="T10" fmla="*/ 0 w 12"/>
                  <a:gd name="T11" fmla="*/ 16 h 19"/>
                  <a:gd name="T12" fmla="*/ 0 w 12"/>
                  <a:gd name="T13" fmla="*/ 12 h 19"/>
                  <a:gd name="T14" fmla="*/ 1 w 12"/>
                  <a:gd name="T15" fmla="*/ 10 h 19"/>
                  <a:gd name="T16" fmla="*/ 2 w 12"/>
                  <a:gd name="T17" fmla="*/ 8 h 19"/>
                  <a:gd name="T18" fmla="*/ 0 w 12"/>
                  <a:gd name="T19" fmla="*/ 6 h 19"/>
                  <a:gd name="T20" fmla="*/ 0 w 12"/>
                  <a:gd name="T21" fmla="*/ 3 h 19"/>
                  <a:gd name="T22" fmla="*/ 2 w 12"/>
                  <a:gd name="T23" fmla="*/ 2 h 19"/>
                  <a:gd name="T24" fmla="*/ 4 w 12"/>
                  <a:gd name="T25" fmla="*/ 1 h 19"/>
                  <a:gd name="T26" fmla="*/ 7 w 12"/>
                  <a:gd name="T27" fmla="*/ 1 h 19"/>
                  <a:gd name="T28" fmla="*/ 9 w 12"/>
                  <a:gd name="T29" fmla="*/ 2 h 19"/>
                  <a:gd name="T30" fmla="*/ 11 w 12"/>
                  <a:gd name="T31" fmla="*/ 3 h 19"/>
                  <a:gd name="T32" fmla="*/ 11 w 12"/>
                  <a:gd name="T33" fmla="*/ 6 h 19"/>
                  <a:gd name="T34" fmla="*/ 9 w 12"/>
                  <a:gd name="T35" fmla="*/ 8 h 19"/>
                  <a:gd name="T36" fmla="*/ 6 w 12"/>
                  <a:gd name="T37" fmla="*/ 2 h 19"/>
                  <a:gd name="T38" fmla="*/ 3 w 12"/>
                  <a:gd name="T39" fmla="*/ 3 h 19"/>
                  <a:gd name="T40" fmla="*/ 2 w 12"/>
                  <a:gd name="T41" fmla="*/ 5 h 19"/>
                  <a:gd name="T42" fmla="*/ 3 w 12"/>
                  <a:gd name="T43" fmla="*/ 7 h 19"/>
                  <a:gd name="T44" fmla="*/ 6 w 12"/>
                  <a:gd name="T45" fmla="*/ 8 h 19"/>
                  <a:gd name="T46" fmla="*/ 7 w 12"/>
                  <a:gd name="T47" fmla="*/ 8 h 19"/>
                  <a:gd name="T48" fmla="*/ 8 w 12"/>
                  <a:gd name="T49" fmla="*/ 7 h 19"/>
                  <a:gd name="T50" fmla="*/ 9 w 12"/>
                  <a:gd name="T51" fmla="*/ 5 h 19"/>
                  <a:gd name="T52" fmla="*/ 8 w 12"/>
                  <a:gd name="T53" fmla="*/ 3 h 19"/>
                  <a:gd name="T54" fmla="*/ 6 w 12"/>
                  <a:gd name="T55" fmla="*/ 2 h 19"/>
                  <a:gd name="T56" fmla="*/ 3 w 12"/>
                  <a:gd name="T57" fmla="*/ 11 h 19"/>
                  <a:gd name="T58" fmla="*/ 1 w 12"/>
                  <a:gd name="T59" fmla="*/ 12 h 19"/>
                  <a:gd name="T60" fmla="*/ 1 w 12"/>
                  <a:gd name="T61" fmla="*/ 14 h 19"/>
                  <a:gd name="T62" fmla="*/ 2 w 12"/>
                  <a:gd name="T63" fmla="*/ 17 h 19"/>
                  <a:gd name="T64" fmla="*/ 4 w 12"/>
                  <a:gd name="T65" fmla="*/ 18 h 19"/>
                  <a:gd name="T66" fmla="*/ 7 w 12"/>
                  <a:gd name="T67" fmla="*/ 17 h 19"/>
                  <a:gd name="T68" fmla="*/ 9 w 12"/>
                  <a:gd name="T69" fmla="*/ 16 h 19"/>
                  <a:gd name="T70" fmla="*/ 9 w 12"/>
                  <a:gd name="T71" fmla="*/ 12 h 19"/>
                  <a:gd name="T72" fmla="*/ 7 w 12"/>
                  <a:gd name="T73" fmla="*/ 11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"/>
                  <a:gd name="T112" fmla="*/ 0 h 19"/>
                  <a:gd name="T113" fmla="*/ 12 w 1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" h="19">
                    <a:moveTo>
                      <a:pt x="8" y="10"/>
                    </a:moveTo>
                    <a:lnTo>
                      <a:pt x="9" y="10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8" y="10"/>
                    </a:lnTo>
                    <a:close/>
                    <a:moveTo>
                      <a:pt x="6" y="2"/>
                    </a:moveTo>
                    <a:lnTo>
                      <a:pt x="4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close/>
                    <a:moveTo>
                      <a:pt x="6" y="10"/>
                    </a:moveTo>
                    <a:lnTo>
                      <a:pt x="3" y="11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" name="Freeform 4686"/>
              <p:cNvSpPr>
                <a:spLocks noEditPoints="1"/>
              </p:cNvSpPr>
              <p:nvPr/>
            </p:nvSpPr>
            <p:spPr bwMode="auto">
              <a:xfrm>
                <a:off x="2862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1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4 w 13"/>
                  <a:gd name="T9" fmla="*/ 1 h 19"/>
                  <a:gd name="T10" fmla="*/ 5 w 13"/>
                  <a:gd name="T11" fmla="*/ 1 h 19"/>
                  <a:gd name="T12" fmla="*/ 7 w 13"/>
                  <a:gd name="T13" fmla="*/ 0 h 19"/>
                  <a:gd name="T14" fmla="*/ 8 w 13"/>
                  <a:gd name="T15" fmla="*/ 1 h 19"/>
                  <a:gd name="T16" fmla="*/ 10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10 w 13"/>
                  <a:gd name="T33" fmla="*/ 18 h 19"/>
                  <a:gd name="T34" fmla="*/ 8 w 13"/>
                  <a:gd name="T35" fmla="*/ 19 h 19"/>
                  <a:gd name="T36" fmla="*/ 7 w 13"/>
                  <a:gd name="T37" fmla="*/ 19 h 19"/>
                  <a:gd name="T38" fmla="*/ 5 w 13"/>
                  <a:gd name="T39" fmla="*/ 19 h 19"/>
                  <a:gd name="T40" fmla="*/ 4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1 w 13"/>
                  <a:gd name="T47" fmla="*/ 13 h 19"/>
                  <a:gd name="T48" fmla="*/ 0 w 13"/>
                  <a:gd name="T49" fmla="*/ 10 h 19"/>
                  <a:gd name="T50" fmla="*/ 2 w 13"/>
                  <a:gd name="T51" fmla="*/ 10 h 19"/>
                  <a:gd name="T52" fmla="*/ 2 w 13"/>
                  <a:gd name="T53" fmla="*/ 12 h 19"/>
                  <a:gd name="T54" fmla="*/ 2 w 13"/>
                  <a:gd name="T55" fmla="*/ 14 h 19"/>
                  <a:gd name="T56" fmla="*/ 4 w 13"/>
                  <a:gd name="T57" fmla="*/ 16 h 19"/>
                  <a:gd name="T58" fmla="*/ 5 w 13"/>
                  <a:gd name="T59" fmla="*/ 17 h 19"/>
                  <a:gd name="T60" fmla="*/ 6 w 13"/>
                  <a:gd name="T61" fmla="*/ 17 h 19"/>
                  <a:gd name="T62" fmla="*/ 7 w 13"/>
                  <a:gd name="T63" fmla="*/ 18 h 19"/>
                  <a:gd name="T64" fmla="*/ 8 w 13"/>
                  <a:gd name="T65" fmla="*/ 18 h 19"/>
                  <a:gd name="T66" fmla="*/ 10 w 13"/>
                  <a:gd name="T67" fmla="*/ 17 h 19"/>
                  <a:gd name="T68" fmla="*/ 10 w 13"/>
                  <a:gd name="T69" fmla="*/ 16 h 19"/>
                  <a:gd name="T70" fmla="*/ 11 w 13"/>
                  <a:gd name="T71" fmla="*/ 14 h 19"/>
                  <a:gd name="T72" fmla="*/ 11 w 13"/>
                  <a:gd name="T73" fmla="*/ 12 h 19"/>
                  <a:gd name="T74" fmla="*/ 11 w 13"/>
                  <a:gd name="T75" fmla="*/ 10 h 19"/>
                  <a:gd name="T76" fmla="*/ 11 w 13"/>
                  <a:gd name="T77" fmla="*/ 7 h 19"/>
                  <a:gd name="T78" fmla="*/ 11 w 13"/>
                  <a:gd name="T79" fmla="*/ 6 h 19"/>
                  <a:gd name="T80" fmla="*/ 10 w 13"/>
                  <a:gd name="T81" fmla="*/ 3 h 19"/>
                  <a:gd name="T82" fmla="*/ 10 w 13"/>
                  <a:gd name="T83" fmla="*/ 3 h 19"/>
                  <a:gd name="T84" fmla="*/ 8 w 13"/>
                  <a:gd name="T85" fmla="*/ 2 h 19"/>
                  <a:gd name="T86" fmla="*/ 7 w 13"/>
                  <a:gd name="T87" fmla="*/ 2 h 19"/>
                  <a:gd name="T88" fmla="*/ 6 w 13"/>
                  <a:gd name="T89" fmla="*/ 2 h 19"/>
                  <a:gd name="T90" fmla="*/ 5 w 13"/>
                  <a:gd name="T91" fmla="*/ 3 h 19"/>
                  <a:gd name="T92" fmla="*/ 4 w 13"/>
                  <a:gd name="T93" fmla="*/ 3 h 19"/>
                  <a:gd name="T94" fmla="*/ 2 w 13"/>
                  <a:gd name="T95" fmla="*/ 5 h 19"/>
                  <a:gd name="T96" fmla="*/ 2 w 13"/>
                  <a:gd name="T97" fmla="*/ 7 h 19"/>
                  <a:gd name="T98" fmla="*/ 2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" name="Freeform 4687"/>
              <p:cNvSpPr>
                <a:spLocks noEditPoints="1"/>
              </p:cNvSpPr>
              <p:nvPr/>
            </p:nvSpPr>
            <p:spPr bwMode="auto">
              <a:xfrm>
                <a:off x="2877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1 h 19"/>
                  <a:gd name="T12" fmla="*/ 6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0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0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6 w 13"/>
                  <a:gd name="T37" fmla="*/ 19 h 19"/>
                  <a:gd name="T38" fmla="*/ 4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2 w 13"/>
                  <a:gd name="T51" fmla="*/ 10 h 19"/>
                  <a:gd name="T52" fmla="*/ 2 w 13"/>
                  <a:gd name="T53" fmla="*/ 12 h 19"/>
                  <a:gd name="T54" fmla="*/ 2 w 13"/>
                  <a:gd name="T55" fmla="*/ 14 h 19"/>
                  <a:gd name="T56" fmla="*/ 3 w 13"/>
                  <a:gd name="T57" fmla="*/ 16 h 19"/>
                  <a:gd name="T58" fmla="*/ 4 w 13"/>
                  <a:gd name="T59" fmla="*/ 17 h 19"/>
                  <a:gd name="T60" fmla="*/ 4 w 13"/>
                  <a:gd name="T61" fmla="*/ 17 h 19"/>
                  <a:gd name="T62" fmla="*/ 6 w 13"/>
                  <a:gd name="T63" fmla="*/ 18 h 19"/>
                  <a:gd name="T64" fmla="*/ 7 w 13"/>
                  <a:gd name="T65" fmla="*/ 18 h 19"/>
                  <a:gd name="T66" fmla="*/ 8 w 13"/>
                  <a:gd name="T67" fmla="*/ 17 h 19"/>
                  <a:gd name="T68" fmla="*/ 9 w 13"/>
                  <a:gd name="T69" fmla="*/ 16 h 19"/>
                  <a:gd name="T70" fmla="*/ 10 w 13"/>
                  <a:gd name="T71" fmla="*/ 14 h 19"/>
                  <a:gd name="T72" fmla="*/ 10 w 13"/>
                  <a:gd name="T73" fmla="*/ 12 h 19"/>
                  <a:gd name="T74" fmla="*/ 10 w 13"/>
                  <a:gd name="T75" fmla="*/ 10 h 19"/>
                  <a:gd name="T76" fmla="*/ 10 w 13"/>
                  <a:gd name="T77" fmla="*/ 7 h 19"/>
                  <a:gd name="T78" fmla="*/ 10 w 13"/>
                  <a:gd name="T79" fmla="*/ 6 h 19"/>
                  <a:gd name="T80" fmla="*/ 9 w 13"/>
                  <a:gd name="T81" fmla="*/ 3 h 19"/>
                  <a:gd name="T82" fmla="*/ 8 w 13"/>
                  <a:gd name="T83" fmla="*/ 3 h 19"/>
                  <a:gd name="T84" fmla="*/ 7 w 13"/>
                  <a:gd name="T85" fmla="*/ 2 h 19"/>
                  <a:gd name="T86" fmla="*/ 6 w 13"/>
                  <a:gd name="T87" fmla="*/ 2 h 19"/>
                  <a:gd name="T88" fmla="*/ 4 w 13"/>
                  <a:gd name="T89" fmla="*/ 2 h 19"/>
                  <a:gd name="T90" fmla="*/ 4 w 13"/>
                  <a:gd name="T91" fmla="*/ 3 h 19"/>
                  <a:gd name="T92" fmla="*/ 3 w 13"/>
                  <a:gd name="T93" fmla="*/ 3 h 19"/>
                  <a:gd name="T94" fmla="*/ 2 w 13"/>
                  <a:gd name="T95" fmla="*/ 5 h 19"/>
                  <a:gd name="T96" fmla="*/ 2 w 13"/>
                  <a:gd name="T97" fmla="*/ 7 h 19"/>
                  <a:gd name="T98" fmla="*/ 2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" name="Freeform 4688"/>
              <p:cNvSpPr>
                <a:spLocks noEditPoints="1"/>
              </p:cNvSpPr>
              <p:nvPr/>
            </p:nvSpPr>
            <p:spPr bwMode="auto">
              <a:xfrm>
                <a:off x="2891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1 w 13"/>
                  <a:gd name="T5" fmla="*/ 5 h 19"/>
                  <a:gd name="T6" fmla="*/ 3 w 13"/>
                  <a:gd name="T7" fmla="*/ 2 h 19"/>
                  <a:gd name="T8" fmla="*/ 4 w 13"/>
                  <a:gd name="T9" fmla="*/ 1 h 19"/>
                  <a:gd name="T10" fmla="*/ 5 w 13"/>
                  <a:gd name="T11" fmla="*/ 1 h 19"/>
                  <a:gd name="T12" fmla="*/ 6 w 13"/>
                  <a:gd name="T13" fmla="*/ 0 h 19"/>
                  <a:gd name="T14" fmla="*/ 9 w 13"/>
                  <a:gd name="T15" fmla="*/ 1 h 19"/>
                  <a:gd name="T16" fmla="*/ 10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2 w 13"/>
                  <a:gd name="T23" fmla="*/ 7 h 19"/>
                  <a:gd name="T24" fmla="*/ 13 w 13"/>
                  <a:gd name="T25" fmla="*/ 10 h 19"/>
                  <a:gd name="T26" fmla="*/ 12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10 w 13"/>
                  <a:gd name="T33" fmla="*/ 18 h 19"/>
                  <a:gd name="T34" fmla="*/ 9 w 13"/>
                  <a:gd name="T35" fmla="*/ 19 h 19"/>
                  <a:gd name="T36" fmla="*/ 6 w 13"/>
                  <a:gd name="T37" fmla="*/ 19 h 19"/>
                  <a:gd name="T38" fmla="*/ 5 w 13"/>
                  <a:gd name="T39" fmla="*/ 19 h 19"/>
                  <a:gd name="T40" fmla="*/ 4 w 13"/>
                  <a:gd name="T41" fmla="*/ 18 h 19"/>
                  <a:gd name="T42" fmla="*/ 3 w 13"/>
                  <a:gd name="T43" fmla="*/ 17 h 19"/>
                  <a:gd name="T44" fmla="*/ 1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3 w 13"/>
                  <a:gd name="T51" fmla="*/ 10 h 19"/>
                  <a:gd name="T52" fmla="*/ 3 w 13"/>
                  <a:gd name="T53" fmla="*/ 12 h 19"/>
                  <a:gd name="T54" fmla="*/ 3 w 13"/>
                  <a:gd name="T55" fmla="*/ 14 h 19"/>
                  <a:gd name="T56" fmla="*/ 4 w 13"/>
                  <a:gd name="T57" fmla="*/ 16 h 19"/>
                  <a:gd name="T58" fmla="*/ 4 w 13"/>
                  <a:gd name="T59" fmla="*/ 17 h 19"/>
                  <a:gd name="T60" fmla="*/ 5 w 13"/>
                  <a:gd name="T61" fmla="*/ 17 h 19"/>
                  <a:gd name="T62" fmla="*/ 6 w 13"/>
                  <a:gd name="T63" fmla="*/ 18 h 19"/>
                  <a:gd name="T64" fmla="*/ 7 w 13"/>
                  <a:gd name="T65" fmla="*/ 18 h 19"/>
                  <a:gd name="T66" fmla="*/ 9 w 13"/>
                  <a:gd name="T67" fmla="*/ 17 h 19"/>
                  <a:gd name="T68" fmla="*/ 10 w 13"/>
                  <a:gd name="T69" fmla="*/ 16 h 19"/>
                  <a:gd name="T70" fmla="*/ 11 w 13"/>
                  <a:gd name="T71" fmla="*/ 14 h 19"/>
                  <a:gd name="T72" fmla="*/ 11 w 13"/>
                  <a:gd name="T73" fmla="*/ 12 h 19"/>
                  <a:gd name="T74" fmla="*/ 11 w 13"/>
                  <a:gd name="T75" fmla="*/ 10 h 19"/>
                  <a:gd name="T76" fmla="*/ 11 w 13"/>
                  <a:gd name="T77" fmla="*/ 7 h 19"/>
                  <a:gd name="T78" fmla="*/ 11 w 13"/>
                  <a:gd name="T79" fmla="*/ 6 h 19"/>
                  <a:gd name="T80" fmla="*/ 10 w 13"/>
                  <a:gd name="T81" fmla="*/ 3 h 19"/>
                  <a:gd name="T82" fmla="*/ 9 w 13"/>
                  <a:gd name="T83" fmla="*/ 3 h 19"/>
                  <a:gd name="T84" fmla="*/ 7 w 13"/>
                  <a:gd name="T85" fmla="*/ 2 h 19"/>
                  <a:gd name="T86" fmla="*/ 6 w 13"/>
                  <a:gd name="T87" fmla="*/ 2 h 19"/>
                  <a:gd name="T88" fmla="*/ 5 w 13"/>
                  <a:gd name="T89" fmla="*/ 2 h 19"/>
                  <a:gd name="T90" fmla="*/ 4 w 13"/>
                  <a:gd name="T91" fmla="*/ 3 h 19"/>
                  <a:gd name="T92" fmla="*/ 4 w 13"/>
                  <a:gd name="T93" fmla="*/ 3 h 19"/>
                  <a:gd name="T94" fmla="*/ 3 w 13"/>
                  <a:gd name="T95" fmla="*/ 5 h 19"/>
                  <a:gd name="T96" fmla="*/ 3 w 13"/>
                  <a:gd name="T97" fmla="*/ 7 h 19"/>
                  <a:gd name="T98" fmla="*/ 3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3" y="10"/>
                    </a:moveTo>
                    <a:lnTo>
                      <a:pt x="3" y="12"/>
                    </a:lnTo>
                    <a:lnTo>
                      <a:pt x="3" y="14"/>
                    </a:lnTo>
                    <a:lnTo>
                      <a:pt x="4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" name="Freeform 4689"/>
              <p:cNvSpPr>
                <a:spLocks/>
              </p:cNvSpPr>
              <p:nvPr/>
            </p:nvSpPr>
            <p:spPr bwMode="auto">
              <a:xfrm>
                <a:off x="2753" y="2388"/>
                <a:ext cx="5" cy="18"/>
              </a:xfrm>
              <a:custGeom>
                <a:avLst/>
                <a:gdLst>
                  <a:gd name="T0" fmla="*/ 1 w 5"/>
                  <a:gd name="T1" fmla="*/ 0 h 18"/>
                  <a:gd name="T2" fmla="*/ 5 w 5"/>
                  <a:gd name="T3" fmla="*/ 0 h 18"/>
                  <a:gd name="T4" fmla="*/ 5 w 5"/>
                  <a:gd name="T5" fmla="*/ 18 h 18"/>
                  <a:gd name="T6" fmla="*/ 3 w 5"/>
                  <a:gd name="T7" fmla="*/ 18 h 18"/>
                  <a:gd name="T8" fmla="*/ 3 w 5"/>
                  <a:gd name="T9" fmla="*/ 1 h 18"/>
                  <a:gd name="T10" fmla="*/ 0 w 5"/>
                  <a:gd name="T11" fmla="*/ 1 h 18"/>
                  <a:gd name="T12" fmla="*/ 1 w 5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8"/>
                  <a:gd name="T23" fmla="*/ 5 w 5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8">
                    <a:moveTo>
                      <a:pt x="1" y="0"/>
                    </a:moveTo>
                    <a:lnTo>
                      <a:pt x="5" y="0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" name="Freeform 4690"/>
              <p:cNvSpPr>
                <a:spLocks/>
              </p:cNvSpPr>
              <p:nvPr/>
            </p:nvSpPr>
            <p:spPr bwMode="auto">
              <a:xfrm>
                <a:off x="2765" y="2388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1 h 18"/>
                  <a:gd name="T4" fmla="*/ 5 w 12"/>
                  <a:gd name="T5" fmla="*/ 1 h 18"/>
                  <a:gd name="T6" fmla="*/ 3 w 12"/>
                  <a:gd name="T7" fmla="*/ 6 h 18"/>
                  <a:gd name="T8" fmla="*/ 5 w 12"/>
                  <a:gd name="T9" fmla="*/ 6 h 18"/>
                  <a:gd name="T10" fmla="*/ 6 w 12"/>
                  <a:gd name="T11" fmla="*/ 6 h 18"/>
                  <a:gd name="T12" fmla="*/ 8 w 12"/>
                  <a:gd name="T13" fmla="*/ 6 h 18"/>
                  <a:gd name="T14" fmla="*/ 11 w 12"/>
                  <a:gd name="T15" fmla="*/ 7 h 18"/>
                  <a:gd name="T16" fmla="*/ 12 w 12"/>
                  <a:gd name="T17" fmla="*/ 10 h 18"/>
                  <a:gd name="T18" fmla="*/ 12 w 12"/>
                  <a:gd name="T19" fmla="*/ 12 h 18"/>
                  <a:gd name="T20" fmla="*/ 12 w 12"/>
                  <a:gd name="T21" fmla="*/ 13 h 18"/>
                  <a:gd name="T22" fmla="*/ 11 w 12"/>
                  <a:gd name="T23" fmla="*/ 15 h 18"/>
                  <a:gd name="T24" fmla="*/ 10 w 12"/>
                  <a:gd name="T25" fmla="*/ 17 h 18"/>
                  <a:gd name="T26" fmla="*/ 8 w 12"/>
                  <a:gd name="T27" fmla="*/ 17 h 18"/>
                  <a:gd name="T28" fmla="*/ 7 w 12"/>
                  <a:gd name="T29" fmla="*/ 18 h 18"/>
                  <a:gd name="T30" fmla="*/ 6 w 12"/>
                  <a:gd name="T31" fmla="*/ 18 h 18"/>
                  <a:gd name="T32" fmla="*/ 3 w 12"/>
                  <a:gd name="T33" fmla="*/ 18 h 18"/>
                  <a:gd name="T34" fmla="*/ 1 w 12"/>
                  <a:gd name="T35" fmla="*/ 17 h 18"/>
                  <a:gd name="T36" fmla="*/ 0 w 12"/>
                  <a:gd name="T37" fmla="*/ 16 h 18"/>
                  <a:gd name="T38" fmla="*/ 0 w 12"/>
                  <a:gd name="T39" fmla="*/ 13 h 18"/>
                  <a:gd name="T40" fmla="*/ 1 w 12"/>
                  <a:gd name="T41" fmla="*/ 13 h 18"/>
                  <a:gd name="T42" fmla="*/ 2 w 12"/>
                  <a:gd name="T43" fmla="*/ 15 h 18"/>
                  <a:gd name="T44" fmla="*/ 2 w 12"/>
                  <a:gd name="T45" fmla="*/ 15 h 18"/>
                  <a:gd name="T46" fmla="*/ 3 w 12"/>
                  <a:gd name="T47" fmla="*/ 16 h 18"/>
                  <a:gd name="T48" fmla="*/ 3 w 12"/>
                  <a:gd name="T49" fmla="*/ 16 h 18"/>
                  <a:gd name="T50" fmla="*/ 5 w 12"/>
                  <a:gd name="T51" fmla="*/ 17 h 18"/>
                  <a:gd name="T52" fmla="*/ 6 w 12"/>
                  <a:gd name="T53" fmla="*/ 17 h 18"/>
                  <a:gd name="T54" fmla="*/ 7 w 12"/>
                  <a:gd name="T55" fmla="*/ 16 h 18"/>
                  <a:gd name="T56" fmla="*/ 8 w 12"/>
                  <a:gd name="T57" fmla="*/ 16 h 18"/>
                  <a:gd name="T58" fmla="*/ 10 w 12"/>
                  <a:gd name="T59" fmla="*/ 13 h 18"/>
                  <a:gd name="T60" fmla="*/ 10 w 12"/>
                  <a:gd name="T61" fmla="*/ 12 h 18"/>
                  <a:gd name="T62" fmla="*/ 10 w 12"/>
                  <a:gd name="T63" fmla="*/ 10 h 18"/>
                  <a:gd name="T64" fmla="*/ 8 w 12"/>
                  <a:gd name="T65" fmla="*/ 9 h 18"/>
                  <a:gd name="T66" fmla="*/ 7 w 12"/>
                  <a:gd name="T67" fmla="*/ 9 h 18"/>
                  <a:gd name="T68" fmla="*/ 6 w 12"/>
                  <a:gd name="T69" fmla="*/ 7 h 18"/>
                  <a:gd name="T70" fmla="*/ 3 w 12"/>
                  <a:gd name="T71" fmla="*/ 9 h 18"/>
                  <a:gd name="T72" fmla="*/ 1 w 12"/>
                  <a:gd name="T73" fmla="*/ 9 h 18"/>
                  <a:gd name="T74" fmla="*/ 3 w 12"/>
                  <a:gd name="T75" fmla="*/ 0 h 18"/>
                  <a:gd name="T76" fmla="*/ 12 w 12"/>
                  <a:gd name="T77" fmla="*/ 0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18"/>
                  <a:gd name="T119" fmla="*/ 12 w 12"/>
                  <a:gd name="T120" fmla="*/ 18 h 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18">
                    <a:moveTo>
                      <a:pt x="12" y="0"/>
                    </a:moveTo>
                    <a:lnTo>
                      <a:pt x="12" y="1"/>
                    </a:lnTo>
                    <a:lnTo>
                      <a:pt x="5" y="1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7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3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" name="Freeform 4691"/>
              <p:cNvSpPr>
                <a:spLocks/>
              </p:cNvSpPr>
              <p:nvPr/>
            </p:nvSpPr>
            <p:spPr bwMode="auto">
              <a:xfrm>
                <a:off x="2779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0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1 h 19"/>
                  <a:gd name="T12" fmla="*/ 6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1 w 13"/>
                  <a:gd name="T19" fmla="*/ 2 h 19"/>
                  <a:gd name="T20" fmla="*/ 11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1 w 13"/>
                  <a:gd name="T29" fmla="*/ 16 h 19"/>
                  <a:gd name="T30" fmla="*/ 11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6 w 13"/>
                  <a:gd name="T37" fmla="*/ 19 h 19"/>
                  <a:gd name="T38" fmla="*/ 4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0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" name="Freeform 4692"/>
              <p:cNvSpPr>
                <a:spLocks/>
              </p:cNvSpPr>
              <p:nvPr/>
            </p:nvSpPr>
            <p:spPr bwMode="auto">
              <a:xfrm>
                <a:off x="2781" y="2389"/>
                <a:ext cx="9" cy="16"/>
              </a:xfrm>
              <a:custGeom>
                <a:avLst/>
                <a:gdLst>
                  <a:gd name="T0" fmla="*/ 0 w 9"/>
                  <a:gd name="T1" fmla="*/ 8 h 16"/>
                  <a:gd name="T2" fmla="*/ 0 w 9"/>
                  <a:gd name="T3" fmla="*/ 10 h 16"/>
                  <a:gd name="T4" fmla="*/ 0 w 9"/>
                  <a:gd name="T5" fmla="*/ 12 h 16"/>
                  <a:gd name="T6" fmla="*/ 1 w 9"/>
                  <a:gd name="T7" fmla="*/ 14 h 16"/>
                  <a:gd name="T8" fmla="*/ 2 w 9"/>
                  <a:gd name="T9" fmla="*/ 15 h 16"/>
                  <a:gd name="T10" fmla="*/ 3 w 9"/>
                  <a:gd name="T11" fmla="*/ 15 h 16"/>
                  <a:gd name="T12" fmla="*/ 4 w 9"/>
                  <a:gd name="T13" fmla="*/ 16 h 16"/>
                  <a:gd name="T14" fmla="*/ 6 w 9"/>
                  <a:gd name="T15" fmla="*/ 16 h 16"/>
                  <a:gd name="T16" fmla="*/ 7 w 9"/>
                  <a:gd name="T17" fmla="*/ 15 h 16"/>
                  <a:gd name="T18" fmla="*/ 7 w 9"/>
                  <a:gd name="T19" fmla="*/ 14 h 16"/>
                  <a:gd name="T20" fmla="*/ 8 w 9"/>
                  <a:gd name="T21" fmla="*/ 12 h 16"/>
                  <a:gd name="T22" fmla="*/ 8 w 9"/>
                  <a:gd name="T23" fmla="*/ 10 h 16"/>
                  <a:gd name="T24" fmla="*/ 9 w 9"/>
                  <a:gd name="T25" fmla="*/ 8 h 16"/>
                  <a:gd name="T26" fmla="*/ 8 w 9"/>
                  <a:gd name="T27" fmla="*/ 5 h 16"/>
                  <a:gd name="T28" fmla="*/ 8 w 9"/>
                  <a:gd name="T29" fmla="*/ 4 h 16"/>
                  <a:gd name="T30" fmla="*/ 7 w 9"/>
                  <a:gd name="T31" fmla="*/ 1 h 16"/>
                  <a:gd name="T32" fmla="*/ 7 w 9"/>
                  <a:gd name="T33" fmla="*/ 1 h 16"/>
                  <a:gd name="T34" fmla="*/ 6 w 9"/>
                  <a:gd name="T35" fmla="*/ 0 h 16"/>
                  <a:gd name="T36" fmla="*/ 4 w 9"/>
                  <a:gd name="T37" fmla="*/ 0 h 16"/>
                  <a:gd name="T38" fmla="*/ 3 w 9"/>
                  <a:gd name="T39" fmla="*/ 0 h 16"/>
                  <a:gd name="T40" fmla="*/ 2 w 9"/>
                  <a:gd name="T41" fmla="*/ 1 h 16"/>
                  <a:gd name="T42" fmla="*/ 1 w 9"/>
                  <a:gd name="T43" fmla="*/ 1 h 16"/>
                  <a:gd name="T44" fmla="*/ 0 w 9"/>
                  <a:gd name="T45" fmla="*/ 3 h 16"/>
                  <a:gd name="T46" fmla="*/ 0 w 9"/>
                  <a:gd name="T47" fmla="*/ 5 h 16"/>
                  <a:gd name="T48" fmla="*/ 0 w 9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9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" name="Freeform 4693"/>
              <p:cNvSpPr>
                <a:spLocks/>
              </p:cNvSpPr>
              <p:nvPr/>
            </p:nvSpPr>
            <p:spPr bwMode="auto">
              <a:xfrm>
                <a:off x="2793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1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5 w 13"/>
                  <a:gd name="T11" fmla="*/ 1 h 19"/>
                  <a:gd name="T12" fmla="*/ 7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7 w 13"/>
                  <a:gd name="T37" fmla="*/ 19 h 19"/>
                  <a:gd name="T38" fmla="*/ 5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1 w 13"/>
                  <a:gd name="T47" fmla="*/ 13 h 19"/>
                  <a:gd name="T48" fmla="*/ 0 w 13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10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" name="Freeform 4694"/>
              <p:cNvSpPr>
                <a:spLocks/>
              </p:cNvSpPr>
              <p:nvPr/>
            </p:nvSpPr>
            <p:spPr bwMode="auto">
              <a:xfrm>
                <a:off x="2795" y="2389"/>
                <a:ext cx="10" cy="16"/>
              </a:xfrm>
              <a:custGeom>
                <a:avLst/>
                <a:gdLst>
                  <a:gd name="T0" fmla="*/ 0 w 10"/>
                  <a:gd name="T1" fmla="*/ 8 h 16"/>
                  <a:gd name="T2" fmla="*/ 0 w 10"/>
                  <a:gd name="T3" fmla="*/ 10 h 16"/>
                  <a:gd name="T4" fmla="*/ 0 w 10"/>
                  <a:gd name="T5" fmla="*/ 12 h 16"/>
                  <a:gd name="T6" fmla="*/ 1 w 10"/>
                  <a:gd name="T7" fmla="*/ 14 h 16"/>
                  <a:gd name="T8" fmla="*/ 3 w 10"/>
                  <a:gd name="T9" fmla="*/ 15 h 16"/>
                  <a:gd name="T10" fmla="*/ 4 w 10"/>
                  <a:gd name="T11" fmla="*/ 15 h 16"/>
                  <a:gd name="T12" fmla="*/ 5 w 10"/>
                  <a:gd name="T13" fmla="*/ 16 h 16"/>
                  <a:gd name="T14" fmla="*/ 6 w 10"/>
                  <a:gd name="T15" fmla="*/ 16 h 16"/>
                  <a:gd name="T16" fmla="*/ 7 w 10"/>
                  <a:gd name="T17" fmla="*/ 15 h 16"/>
                  <a:gd name="T18" fmla="*/ 7 w 10"/>
                  <a:gd name="T19" fmla="*/ 14 h 16"/>
                  <a:gd name="T20" fmla="*/ 9 w 10"/>
                  <a:gd name="T21" fmla="*/ 12 h 16"/>
                  <a:gd name="T22" fmla="*/ 9 w 10"/>
                  <a:gd name="T23" fmla="*/ 10 h 16"/>
                  <a:gd name="T24" fmla="*/ 10 w 10"/>
                  <a:gd name="T25" fmla="*/ 8 h 16"/>
                  <a:gd name="T26" fmla="*/ 9 w 10"/>
                  <a:gd name="T27" fmla="*/ 5 h 16"/>
                  <a:gd name="T28" fmla="*/ 9 w 10"/>
                  <a:gd name="T29" fmla="*/ 4 h 16"/>
                  <a:gd name="T30" fmla="*/ 7 w 10"/>
                  <a:gd name="T31" fmla="*/ 1 h 16"/>
                  <a:gd name="T32" fmla="*/ 7 w 10"/>
                  <a:gd name="T33" fmla="*/ 1 h 16"/>
                  <a:gd name="T34" fmla="*/ 6 w 10"/>
                  <a:gd name="T35" fmla="*/ 0 h 16"/>
                  <a:gd name="T36" fmla="*/ 5 w 10"/>
                  <a:gd name="T37" fmla="*/ 0 h 16"/>
                  <a:gd name="T38" fmla="*/ 4 w 10"/>
                  <a:gd name="T39" fmla="*/ 0 h 16"/>
                  <a:gd name="T40" fmla="*/ 3 w 10"/>
                  <a:gd name="T41" fmla="*/ 1 h 16"/>
                  <a:gd name="T42" fmla="*/ 1 w 10"/>
                  <a:gd name="T43" fmla="*/ 1 h 16"/>
                  <a:gd name="T44" fmla="*/ 0 w 10"/>
                  <a:gd name="T45" fmla="*/ 3 h 16"/>
                  <a:gd name="T46" fmla="*/ 0 w 10"/>
                  <a:gd name="T47" fmla="*/ 5 h 16"/>
                  <a:gd name="T48" fmla="*/ 0 w 10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6"/>
                  <a:gd name="T77" fmla="*/ 10 w 10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" name="Freeform 4695"/>
              <p:cNvSpPr>
                <a:spLocks/>
              </p:cNvSpPr>
              <p:nvPr/>
            </p:nvSpPr>
            <p:spPr bwMode="auto">
              <a:xfrm>
                <a:off x="2807" y="2387"/>
                <a:ext cx="14" cy="19"/>
              </a:xfrm>
              <a:custGeom>
                <a:avLst/>
                <a:gdLst>
                  <a:gd name="T0" fmla="*/ 0 w 14"/>
                  <a:gd name="T1" fmla="*/ 10 h 19"/>
                  <a:gd name="T2" fmla="*/ 0 w 14"/>
                  <a:gd name="T3" fmla="*/ 7 h 19"/>
                  <a:gd name="T4" fmla="*/ 2 w 14"/>
                  <a:gd name="T5" fmla="*/ 5 h 19"/>
                  <a:gd name="T6" fmla="*/ 3 w 14"/>
                  <a:gd name="T7" fmla="*/ 2 h 19"/>
                  <a:gd name="T8" fmla="*/ 4 w 14"/>
                  <a:gd name="T9" fmla="*/ 1 h 19"/>
                  <a:gd name="T10" fmla="*/ 5 w 14"/>
                  <a:gd name="T11" fmla="*/ 1 h 19"/>
                  <a:gd name="T12" fmla="*/ 8 w 14"/>
                  <a:gd name="T13" fmla="*/ 0 h 19"/>
                  <a:gd name="T14" fmla="*/ 9 w 14"/>
                  <a:gd name="T15" fmla="*/ 1 h 19"/>
                  <a:gd name="T16" fmla="*/ 10 w 14"/>
                  <a:gd name="T17" fmla="*/ 1 h 19"/>
                  <a:gd name="T18" fmla="*/ 11 w 14"/>
                  <a:gd name="T19" fmla="*/ 2 h 19"/>
                  <a:gd name="T20" fmla="*/ 12 w 14"/>
                  <a:gd name="T21" fmla="*/ 5 h 19"/>
                  <a:gd name="T22" fmla="*/ 14 w 14"/>
                  <a:gd name="T23" fmla="*/ 7 h 19"/>
                  <a:gd name="T24" fmla="*/ 14 w 14"/>
                  <a:gd name="T25" fmla="*/ 10 h 19"/>
                  <a:gd name="T26" fmla="*/ 14 w 14"/>
                  <a:gd name="T27" fmla="*/ 13 h 19"/>
                  <a:gd name="T28" fmla="*/ 12 w 14"/>
                  <a:gd name="T29" fmla="*/ 16 h 19"/>
                  <a:gd name="T30" fmla="*/ 11 w 14"/>
                  <a:gd name="T31" fmla="*/ 17 h 19"/>
                  <a:gd name="T32" fmla="*/ 10 w 14"/>
                  <a:gd name="T33" fmla="*/ 18 h 19"/>
                  <a:gd name="T34" fmla="*/ 9 w 14"/>
                  <a:gd name="T35" fmla="*/ 19 h 19"/>
                  <a:gd name="T36" fmla="*/ 8 w 14"/>
                  <a:gd name="T37" fmla="*/ 19 h 19"/>
                  <a:gd name="T38" fmla="*/ 5 w 14"/>
                  <a:gd name="T39" fmla="*/ 19 h 19"/>
                  <a:gd name="T40" fmla="*/ 4 w 14"/>
                  <a:gd name="T41" fmla="*/ 18 h 19"/>
                  <a:gd name="T42" fmla="*/ 3 w 14"/>
                  <a:gd name="T43" fmla="*/ 17 h 19"/>
                  <a:gd name="T44" fmla="*/ 2 w 14"/>
                  <a:gd name="T45" fmla="*/ 16 h 19"/>
                  <a:gd name="T46" fmla="*/ 0 w 14"/>
                  <a:gd name="T47" fmla="*/ 13 h 19"/>
                  <a:gd name="T48" fmla="*/ 0 w 14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9"/>
                  <a:gd name="T77" fmla="*/ 14 w 14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9">
                    <a:moveTo>
                      <a:pt x="0" y="10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" name="Freeform 4696"/>
              <p:cNvSpPr>
                <a:spLocks/>
              </p:cNvSpPr>
              <p:nvPr/>
            </p:nvSpPr>
            <p:spPr bwMode="auto">
              <a:xfrm>
                <a:off x="2810" y="2389"/>
                <a:ext cx="8" cy="16"/>
              </a:xfrm>
              <a:custGeom>
                <a:avLst/>
                <a:gdLst>
                  <a:gd name="T0" fmla="*/ 0 w 8"/>
                  <a:gd name="T1" fmla="*/ 8 h 16"/>
                  <a:gd name="T2" fmla="*/ 0 w 8"/>
                  <a:gd name="T3" fmla="*/ 10 h 16"/>
                  <a:gd name="T4" fmla="*/ 0 w 8"/>
                  <a:gd name="T5" fmla="*/ 12 h 16"/>
                  <a:gd name="T6" fmla="*/ 1 w 8"/>
                  <a:gd name="T7" fmla="*/ 14 h 16"/>
                  <a:gd name="T8" fmla="*/ 2 w 8"/>
                  <a:gd name="T9" fmla="*/ 15 h 16"/>
                  <a:gd name="T10" fmla="*/ 3 w 8"/>
                  <a:gd name="T11" fmla="*/ 15 h 16"/>
                  <a:gd name="T12" fmla="*/ 5 w 8"/>
                  <a:gd name="T13" fmla="*/ 16 h 16"/>
                  <a:gd name="T14" fmla="*/ 6 w 8"/>
                  <a:gd name="T15" fmla="*/ 16 h 16"/>
                  <a:gd name="T16" fmla="*/ 6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0 h 16"/>
                  <a:gd name="T24" fmla="*/ 8 w 8"/>
                  <a:gd name="T25" fmla="*/ 8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1 h 16"/>
                  <a:gd name="T32" fmla="*/ 6 w 8"/>
                  <a:gd name="T33" fmla="*/ 1 h 16"/>
                  <a:gd name="T34" fmla="*/ 6 w 8"/>
                  <a:gd name="T35" fmla="*/ 0 h 16"/>
                  <a:gd name="T36" fmla="*/ 5 w 8"/>
                  <a:gd name="T37" fmla="*/ 0 h 16"/>
                  <a:gd name="T38" fmla="*/ 3 w 8"/>
                  <a:gd name="T39" fmla="*/ 0 h 16"/>
                  <a:gd name="T40" fmla="*/ 2 w 8"/>
                  <a:gd name="T41" fmla="*/ 1 h 16"/>
                  <a:gd name="T42" fmla="*/ 1 w 8"/>
                  <a:gd name="T43" fmla="*/ 1 h 16"/>
                  <a:gd name="T44" fmla="*/ 0 w 8"/>
                  <a:gd name="T45" fmla="*/ 3 h 16"/>
                  <a:gd name="T46" fmla="*/ 0 w 8"/>
                  <a:gd name="T47" fmla="*/ 5 h 16"/>
                  <a:gd name="T48" fmla="*/ 0 w 8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" name="Freeform 4697"/>
              <p:cNvSpPr>
                <a:spLocks/>
              </p:cNvSpPr>
              <p:nvPr/>
            </p:nvSpPr>
            <p:spPr bwMode="auto">
              <a:xfrm>
                <a:off x="2822" y="2387"/>
                <a:ext cx="10" cy="22"/>
              </a:xfrm>
              <a:custGeom>
                <a:avLst/>
                <a:gdLst>
                  <a:gd name="T0" fmla="*/ 10 w 10"/>
                  <a:gd name="T1" fmla="*/ 0 h 22"/>
                  <a:gd name="T2" fmla="*/ 2 w 10"/>
                  <a:gd name="T3" fmla="*/ 22 h 22"/>
                  <a:gd name="T4" fmla="*/ 0 w 10"/>
                  <a:gd name="T5" fmla="*/ 22 h 22"/>
                  <a:gd name="T6" fmla="*/ 8 w 10"/>
                  <a:gd name="T7" fmla="*/ 0 h 22"/>
                  <a:gd name="T8" fmla="*/ 10 w 1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2"/>
                  <a:gd name="T17" fmla="*/ 10 w 10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2">
                    <a:moveTo>
                      <a:pt x="10" y="0"/>
                    </a:moveTo>
                    <a:lnTo>
                      <a:pt x="2" y="22"/>
                    </a:lnTo>
                    <a:lnTo>
                      <a:pt x="0" y="22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" name="Freeform 4698"/>
              <p:cNvSpPr>
                <a:spLocks/>
              </p:cNvSpPr>
              <p:nvPr/>
            </p:nvSpPr>
            <p:spPr bwMode="auto">
              <a:xfrm>
                <a:off x="2834" y="2387"/>
                <a:ext cx="12" cy="19"/>
              </a:xfrm>
              <a:custGeom>
                <a:avLst/>
                <a:gdLst>
                  <a:gd name="T0" fmla="*/ 1 w 12"/>
                  <a:gd name="T1" fmla="*/ 6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4 w 12"/>
                  <a:gd name="T9" fmla="*/ 1 h 19"/>
                  <a:gd name="T10" fmla="*/ 6 w 12"/>
                  <a:gd name="T11" fmla="*/ 0 h 19"/>
                  <a:gd name="T12" fmla="*/ 9 w 12"/>
                  <a:gd name="T13" fmla="*/ 1 h 19"/>
                  <a:gd name="T14" fmla="*/ 10 w 12"/>
                  <a:gd name="T15" fmla="*/ 2 h 19"/>
                  <a:gd name="T16" fmla="*/ 11 w 12"/>
                  <a:gd name="T17" fmla="*/ 3 h 19"/>
                  <a:gd name="T18" fmla="*/ 12 w 12"/>
                  <a:gd name="T19" fmla="*/ 6 h 19"/>
                  <a:gd name="T20" fmla="*/ 12 w 12"/>
                  <a:gd name="T21" fmla="*/ 7 h 19"/>
                  <a:gd name="T22" fmla="*/ 11 w 12"/>
                  <a:gd name="T23" fmla="*/ 8 h 19"/>
                  <a:gd name="T24" fmla="*/ 10 w 12"/>
                  <a:gd name="T25" fmla="*/ 11 h 19"/>
                  <a:gd name="T26" fmla="*/ 9 w 12"/>
                  <a:gd name="T27" fmla="*/ 12 h 19"/>
                  <a:gd name="T28" fmla="*/ 4 w 12"/>
                  <a:gd name="T29" fmla="*/ 17 h 19"/>
                  <a:gd name="T30" fmla="*/ 12 w 12"/>
                  <a:gd name="T31" fmla="*/ 17 h 19"/>
                  <a:gd name="T32" fmla="*/ 12 w 12"/>
                  <a:gd name="T33" fmla="*/ 19 h 19"/>
                  <a:gd name="T34" fmla="*/ 0 w 12"/>
                  <a:gd name="T35" fmla="*/ 19 h 19"/>
                  <a:gd name="T36" fmla="*/ 6 w 12"/>
                  <a:gd name="T37" fmla="*/ 12 h 19"/>
                  <a:gd name="T38" fmla="*/ 9 w 12"/>
                  <a:gd name="T39" fmla="*/ 10 h 19"/>
                  <a:gd name="T40" fmla="*/ 10 w 12"/>
                  <a:gd name="T41" fmla="*/ 8 h 19"/>
                  <a:gd name="T42" fmla="*/ 10 w 12"/>
                  <a:gd name="T43" fmla="*/ 7 h 19"/>
                  <a:gd name="T44" fmla="*/ 10 w 12"/>
                  <a:gd name="T45" fmla="*/ 6 h 19"/>
                  <a:gd name="T46" fmla="*/ 10 w 12"/>
                  <a:gd name="T47" fmla="*/ 5 h 19"/>
                  <a:gd name="T48" fmla="*/ 9 w 12"/>
                  <a:gd name="T49" fmla="*/ 3 h 19"/>
                  <a:gd name="T50" fmla="*/ 7 w 12"/>
                  <a:gd name="T51" fmla="*/ 2 h 19"/>
                  <a:gd name="T52" fmla="*/ 6 w 12"/>
                  <a:gd name="T53" fmla="*/ 2 h 19"/>
                  <a:gd name="T54" fmla="*/ 5 w 12"/>
                  <a:gd name="T55" fmla="*/ 2 h 19"/>
                  <a:gd name="T56" fmla="*/ 4 w 12"/>
                  <a:gd name="T57" fmla="*/ 3 h 19"/>
                  <a:gd name="T58" fmla="*/ 2 w 12"/>
                  <a:gd name="T59" fmla="*/ 5 h 19"/>
                  <a:gd name="T60" fmla="*/ 1 w 12"/>
                  <a:gd name="T61" fmla="*/ 6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9"/>
                  <a:gd name="T95" fmla="*/ 12 w 12"/>
                  <a:gd name="T96" fmla="*/ 19 h 1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9">
                    <a:moveTo>
                      <a:pt x="1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0" y="11"/>
                    </a:lnTo>
                    <a:lnTo>
                      <a:pt x="9" y="12"/>
                    </a:lnTo>
                    <a:lnTo>
                      <a:pt x="4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0" y="19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1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" name="Freeform 4699"/>
              <p:cNvSpPr>
                <a:spLocks/>
              </p:cNvSpPr>
              <p:nvPr/>
            </p:nvSpPr>
            <p:spPr bwMode="auto">
              <a:xfrm>
                <a:off x="2849" y="2387"/>
                <a:ext cx="12" cy="19"/>
              </a:xfrm>
              <a:custGeom>
                <a:avLst/>
                <a:gdLst>
                  <a:gd name="T0" fmla="*/ 8 w 12"/>
                  <a:gd name="T1" fmla="*/ 10 h 19"/>
                  <a:gd name="T2" fmla="*/ 9 w 12"/>
                  <a:gd name="T3" fmla="*/ 10 h 19"/>
                  <a:gd name="T4" fmla="*/ 11 w 12"/>
                  <a:gd name="T5" fmla="*/ 11 h 19"/>
                  <a:gd name="T6" fmla="*/ 12 w 12"/>
                  <a:gd name="T7" fmla="*/ 12 h 19"/>
                  <a:gd name="T8" fmla="*/ 12 w 12"/>
                  <a:gd name="T9" fmla="*/ 13 h 19"/>
                  <a:gd name="T10" fmla="*/ 12 w 12"/>
                  <a:gd name="T11" fmla="*/ 16 h 19"/>
                  <a:gd name="T12" fmla="*/ 11 w 12"/>
                  <a:gd name="T13" fmla="*/ 17 h 19"/>
                  <a:gd name="T14" fmla="*/ 8 w 12"/>
                  <a:gd name="T15" fmla="*/ 19 h 19"/>
                  <a:gd name="T16" fmla="*/ 6 w 12"/>
                  <a:gd name="T17" fmla="*/ 19 h 19"/>
                  <a:gd name="T18" fmla="*/ 2 w 12"/>
                  <a:gd name="T19" fmla="*/ 19 h 19"/>
                  <a:gd name="T20" fmla="*/ 1 w 12"/>
                  <a:gd name="T21" fmla="*/ 18 h 19"/>
                  <a:gd name="T22" fmla="*/ 0 w 12"/>
                  <a:gd name="T23" fmla="*/ 16 h 19"/>
                  <a:gd name="T24" fmla="*/ 0 w 12"/>
                  <a:gd name="T25" fmla="*/ 14 h 19"/>
                  <a:gd name="T26" fmla="*/ 0 w 12"/>
                  <a:gd name="T27" fmla="*/ 12 h 19"/>
                  <a:gd name="T28" fmla="*/ 0 w 12"/>
                  <a:gd name="T29" fmla="*/ 11 h 19"/>
                  <a:gd name="T30" fmla="*/ 1 w 12"/>
                  <a:gd name="T31" fmla="*/ 10 h 19"/>
                  <a:gd name="T32" fmla="*/ 3 w 12"/>
                  <a:gd name="T33" fmla="*/ 10 h 19"/>
                  <a:gd name="T34" fmla="*/ 2 w 12"/>
                  <a:gd name="T35" fmla="*/ 8 h 19"/>
                  <a:gd name="T36" fmla="*/ 1 w 12"/>
                  <a:gd name="T37" fmla="*/ 7 h 19"/>
                  <a:gd name="T38" fmla="*/ 0 w 12"/>
                  <a:gd name="T39" fmla="*/ 6 h 19"/>
                  <a:gd name="T40" fmla="*/ 0 w 12"/>
                  <a:gd name="T41" fmla="*/ 5 h 19"/>
                  <a:gd name="T42" fmla="*/ 0 w 12"/>
                  <a:gd name="T43" fmla="*/ 3 h 19"/>
                  <a:gd name="T44" fmla="*/ 1 w 12"/>
                  <a:gd name="T45" fmla="*/ 2 h 19"/>
                  <a:gd name="T46" fmla="*/ 2 w 12"/>
                  <a:gd name="T47" fmla="*/ 2 h 19"/>
                  <a:gd name="T48" fmla="*/ 3 w 12"/>
                  <a:gd name="T49" fmla="*/ 1 h 19"/>
                  <a:gd name="T50" fmla="*/ 4 w 12"/>
                  <a:gd name="T51" fmla="*/ 1 h 19"/>
                  <a:gd name="T52" fmla="*/ 6 w 12"/>
                  <a:gd name="T53" fmla="*/ 0 h 19"/>
                  <a:gd name="T54" fmla="*/ 7 w 12"/>
                  <a:gd name="T55" fmla="*/ 1 h 19"/>
                  <a:gd name="T56" fmla="*/ 8 w 12"/>
                  <a:gd name="T57" fmla="*/ 1 h 19"/>
                  <a:gd name="T58" fmla="*/ 9 w 12"/>
                  <a:gd name="T59" fmla="*/ 2 h 19"/>
                  <a:gd name="T60" fmla="*/ 11 w 12"/>
                  <a:gd name="T61" fmla="*/ 2 h 19"/>
                  <a:gd name="T62" fmla="*/ 11 w 12"/>
                  <a:gd name="T63" fmla="*/ 3 h 19"/>
                  <a:gd name="T64" fmla="*/ 11 w 12"/>
                  <a:gd name="T65" fmla="*/ 5 h 19"/>
                  <a:gd name="T66" fmla="*/ 11 w 12"/>
                  <a:gd name="T67" fmla="*/ 6 h 19"/>
                  <a:gd name="T68" fmla="*/ 11 w 12"/>
                  <a:gd name="T69" fmla="*/ 7 h 19"/>
                  <a:gd name="T70" fmla="*/ 9 w 12"/>
                  <a:gd name="T71" fmla="*/ 8 h 19"/>
                  <a:gd name="T72" fmla="*/ 8 w 12"/>
                  <a:gd name="T73" fmla="*/ 10 h 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"/>
                  <a:gd name="T112" fmla="*/ 0 h 19"/>
                  <a:gd name="T113" fmla="*/ 12 w 12"/>
                  <a:gd name="T114" fmla="*/ 19 h 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" h="19">
                    <a:moveTo>
                      <a:pt x="8" y="10"/>
                    </a:moveTo>
                    <a:lnTo>
                      <a:pt x="9" y="10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8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" name="Freeform 4700"/>
              <p:cNvSpPr>
                <a:spLocks/>
              </p:cNvSpPr>
              <p:nvPr/>
            </p:nvSpPr>
            <p:spPr bwMode="auto">
              <a:xfrm>
                <a:off x="2851" y="2389"/>
                <a:ext cx="7" cy="6"/>
              </a:xfrm>
              <a:custGeom>
                <a:avLst/>
                <a:gdLst>
                  <a:gd name="T0" fmla="*/ 4 w 7"/>
                  <a:gd name="T1" fmla="*/ 0 h 6"/>
                  <a:gd name="T2" fmla="*/ 2 w 7"/>
                  <a:gd name="T3" fmla="*/ 0 h 6"/>
                  <a:gd name="T4" fmla="*/ 1 w 7"/>
                  <a:gd name="T5" fmla="*/ 1 h 6"/>
                  <a:gd name="T6" fmla="*/ 0 w 7"/>
                  <a:gd name="T7" fmla="*/ 1 h 6"/>
                  <a:gd name="T8" fmla="*/ 0 w 7"/>
                  <a:gd name="T9" fmla="*/ 3 h 6"/>
                  <a:gd name="T10" fmla="*/ 0 w 7"/>
                  <a:gd name="T11" fmla="*/ 4 h 6"/>
                  <a:gd name="T12" fmla="*/ 1 w 7"/>
                  <a:gd name="T13" fmla="*/ 5 h 6"/>
                  <a:gd name="T14" fmla="*/ 2 w 7"/>
                  <a:gd name="T15" fmla="*/ 6 h 6"/>
                  <a:gd name="T16" fmla="*/ 4 w 7"/>
                  <a:gd name="T17" fmla="*/ 6 h 6"/>
                  <a:gd name="T18" fmla="*/ 5 w 7"/>
                  <a:gd name="T19" fmla="*/ 6 h 6"/>
                  <a:gd name="T20" fmla="*/ 5 w 7"/>
                  <a:gd name="T21" fmla="*/ 6 h 6"/>
                  <a:gd name="T22" fmla="*/ 6 w 7"/>
                  <a:gd name="T23" fmla="*/ 5 h 6"/>
                  <a:gd name="T24" fmla="*/ 6 w 7"/>
                  <a:gd name="T25" fmla="*/ 5 h 6"/>
                  <a:gd name="T26" fmla="*/ 7 w 7"/>
                  <a:gd name="T27" fmla="*/ 4 h 6"/>
                  <a:gd name="T28" fmla="*/ 7 w 7"/>
                  <a:gd name="T29" fmla="*/ 3 h 6"/>
                  <a:gd name="T30" fmla="*/ 6 w 7"/>
                  <a:gd name="T31" fmla="*/ 1 h 6"/>
                  <a:gd name="T32" fmla="*/ 6 w 7"/>
                  <a:gd name="T33" fmla="*/ 1 h 6"/>
                  <a:gd name="T34" fmla="*/ 5 w 7"/>
                  <a:gd name="T35" fmla="*/ 0 h 6"/>
                  <a:gd name="T36" fmla="*/ 4 w 7"/>
                  <a:gd name="T37" fmla="*/ 0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"/>
                  <a:gd name="T58" fmla="*/ 0 h 6"/>
                  <a:gd name="T59" fmla="*/ 7 w 7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" h="6">
                    <a:moveTo>
                      <a:pt x="4" y="0"/>
                    </a:move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" name="Freeform 4701"/>
              <p:cNvSpPr>
                <a:spLocks/>
              </p:cNvSpPr>
              <p:nvPr/>
            </p:nvSpPr>
            <p:spPr bwMode="auto">
              <a:xfrm>
                <a:off x="2850" y="239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2 w 8"/>
                  <a:gd name="T3" fmla="*/ 1 h 8"/>
                  <a:gd name="T4" fmla="*/ 1 w 8"/>
                  <a:gd name="T5" fmla="*/ 1 h 8"/>
                  <a:gd name="T6" fmla="*/ 0 w 8"/>
                  <a:gd name="T7" fmla="*/ 2 h 8"/>
                  <a:gd name="T8" fmla="*/ 0 w 8"/>
                  <a:gd name="T9" fmla="*/ 4 h 8"/>
                  <a:gd name="T10" fmla="*/ 0 w 8"/>
                  <a:gd name="T11" fmla="*/ 4 h 8"/>
                  <a:gd name="T12" fmla="*/ 1 w 8"/>
                  <a:gd name="T13" fmla="*/ 6 h 8"/>
                  <a:gd name="T14" fmla="*/ 1 w 8"/>
                  <a:gd name="T15" fmla="*/ 7 h 8"/>
                  <a:gd name="T16" fmla="*/ 2 w 8"/>
                  <a:gd name="T17" fmla="*/ 7 h 8"/>
                  <a:gd name="T18" fmla="*/ 3 w 8"/>
                  <a:gd name="T19" fmla="*/ 8 h 8"/>
                  <a:gd name="T20" fmla="*/ 5 w 8"/>
                  <a:gd name="T21" fmla="*/ 8 h 8"/>
                  <a:gd name="T22" fmla="*/ 6 w 8"/>
                  <a:gd name="T23" fmla="*/ 7 h 8"/>
                  <a:gd name="T24" fmla="*/ 7 w 8"/>
                  <a:gd name="T25" fmla="*/ 7 h 8"/>
                  <a:gd name="T26" fmla="*/ 8 w 8"/>
                  <a:gd name="T27" fmla="*/ 6 h 8"/>
                  <a:gd name="T28" fmla="*/ 8 w 8"/>
                  <a:gd name="T29" fmla="*/ 3 h 8"/>
                  <a:gd name="T30" fmla="*/ 8 w 8"/>
                  <a:gd name="T31" fmla="*/ 2 h 8"/>
                  <a:gd name="T32" fmla="*/ 7 w 8"/>
                  <a:gd name="T33" fmla="*/ 1 h 8"/>
                  <a:gd name="T34" fmla="*/ 6 w 8"/>
                  <a:gd name="T35" fmla="*/ 1 h 8"/>
                  <a:gd name="T36" fmla="*/ 5 w 8"/>
                  <a:gd name="T37" fmla="*/ 0 h 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8"/>
                  <a:gd name="T59" fmla="*/ 8 w 8"/>
                  <a:gd name="T60" fmla="*/ 8 h 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8">
                    <a:moveTo>
                      <a:pt x="5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" name="Freeform 4702"/>
              <p:cNvSpPr>
                <a:spLocks/>
              </p:cNvSpPr>
              <p:nvPr/>
            </p:nvSpPr>
            <p:spPr bwMode="auto">
              <a:xfrm>
                <a:off x="2862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1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4 w 13"/>
                  <a:gd name="T9" fmla="*/ 1 h 19"/>
                  <a:gd name="T10" fmla="*/ 5 w 13"/>
                  <a:gd name="T11" fmla="*/ 1 h 19"/>
                  <a:gd name="T12" fmla="*/ 7 w 13"/>
                  <a:gd name="T13" fmla="*/ 0 h 19"/>
                  <a:gd name="T14" fmla="*/ 8 w 13"/>
                  <a:gd name="T15" fmla="*/ 1 h 19"/>
                  <a:gd name="T16" fmla="*/ 10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10 w 13"/>
                  <a:gd name="T33" fmla="*/ 18 h 19"/>
                  <a:gd name="T34" fmla="*/ 8 w 13"/>
                  <a:gd name="T35" fmla="*/ 19 h 19"/>
                  <a:gd name="T36" fmla="*/ 7 w 13"/>
                  <a:gd name="T37" fmla="*/ 19 h 19"/>
                  <a:gd name="T38" fmla="*/ 5 w 13"/>
                  <a:gd name="T39" fmla="*/ 19 h 19"/>
                  <a:gd name="T40" fmla="*/ 4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1 w 13"/>
                  <a:gd name="T47" fmla="*/ 13 h 19"/>
                  <a:gd name="T48" fmla="*/ 0 w 13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10"/>
                    </a:moveTo>
                    <a:lnTo>
                      <a:pt x="1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" name="Freeform 4703"/>
              <p:cNvSpPr>
                <a:spLocks/>
              </p:cNvSpPr>
              <p:nvPr/>
            </p:nvSpPr>
            <p:spPr bwMode="auto">
              <a:xfrm>
                <a:off x="2864" y="2389"/>
                <a:ext cx="9" cy="16"/>
              </a:xfrm>
              <a:custGeom>
                <a:avLst/>
                <a:gdLst>
                  <a:gd name="T0" fmla="*/ 0 w 9"/>
                  <a:gd name="T1" fmla="*/ 8 h 16"/>
                  <a:gd name="T2" fmla="*/ 0 w 9"/>
                  <a:gd name="T3" fmla="*/ 10 h 16"/>
                  <a:gd name="T4" fmla="*/ 0 w 9"/>
                  <a:gd name="T5" fmla="*/ 12 h 16"/>
                  <a:gd name="T6" fmla="*/ 2 w 9"/>
                  <a:gd name="T7" fmla="*/ 14 h 16"/>
                  <a:gd name="T8" fmla="*/ 3 w 9"/>
                  <a:gd name="T9" fmla="*/ 15 h 16"/>
                  <a:gd name="T10" fmla="*/ 4 w 9"/>
                  <a:gd name="T11" fmla="*/ 15 h 16"/>
                  <a:gd name="T12" fmla="*/ 5 w 9"/>
                  <a:gd name="T13" fmla="*/ 16 h 16"/>
                  <a:gd name="T14" fmla="*/ 6 w 9"/>
                  <a:gd name="T15" fmla="*/ 16 h 16"/>
                  <a:gd name="T16" fmla="*/ 8 w 9"/>
                  <a:gd name="T17" fmla="*/ 15 h 16"/>
                  <a:gd name="T18" fmla="*/ 8 w 9"/>
                  <a:gd name="T19" fmla="*/ 14 h 16"/>
                  <a:gd name="T20" fmla="*/ 9 w 9"/>
                  <a:gd name="T21" fmla="*/ 12 h 16"/>
                  <a:gd name="T22" fmla="*/ 9 w 9"/>
                  <a:gd name="T23" fmla="*/ 10 h 16"/>
                  <a:gd name="T24" fmla="*/ 9 w 9"/>
                  <a:gd name="T25" fmla="*/ 8 h 16"/>
                  <a:gd name="T26" fmla="*/ 9 w 9"/>
                  <a:gd name="T27" fmla="*/ 5 h 16"/>
                  <a:gd name="T28" fmla="*/ 9 w 9"/>
                  <a:gd name="T29" fmla="*/ 4 h 16"/>
                  <a:gd name="T30" fmla="*/ 8 w 9"/>
                  <a:gd name="T31" fmla="*/ 1 h 16"/>
                  <a:gd name="T32" fmla="*/ 8 w 9"/>
                  <a:gd name="T33" fmla="*/ 1 h 16"/>
                  <a:gd name="T34" fmla="*/ 6 w 9"/>
                  <a:gd name="T35" fmla="*/ 0 h 16"/>
                  <a:gd name="T36" fmla="*/ 5 w 9"/>
                  <a:gd name="T37" fmla="*/ 0 h 16"/>
                  <a:gd name="T38" fmla="*/ 4 w 9"/>
                  <a:gd name="T39" fmla="*/ 0 h 16"/>
                  <a:gd name="T40" fmla="*/ 3 w 9"/>
                  <a:gd name="T41" fmla="*/ 1 h 16"/>
                  <a:gd name="T42" fmla="*/ 2 w 9"/>
                  <a:gd name="T43" fmla="*/ 1 h 16"/>
                  <a:gd name="T44" fmla="*/ 0 w 9"/>
                  <a:gd name="T45" fmla="*/ 3 h 16"/>
                  <a:gd name="T46" fmla="*/ 0 w 9"/>
                  <a:gd name="T47" fmla="*/ 5 h 16"/>
                  <a:gd name="T48" fmla="*/ 0 w 9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" name="Freeform 4704"/>
              <p:cNvSpPr>
                <a:spLocks/>
              </p:cNvSpPr>
              <p:nvPr/>
            </p:nvSpPr>
            <p:spPr bwMode="auto">
              <a:xfrm>
                <a:off x="2877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1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1 h 19"/>
                  <a:gd name="T12" fmla="*/ 6 w 13"/>
                  <a:gd name="T13" fmla="*/ 0 h 19"/>
                  <a:gd name="T14" fmla="*/ 8 w 13"/>
                  <a:gd name="T15" fmla="*/ 1 h 19"/>
                  <a:gd name="T16" fmla="*/ 9 w 13"/>
                  <a:gd name="T17" fmla="*/ 1 h 19"/>
                  <a:gd name="T18" fmla="*/ 10 w 13"/>
                  <a:gd name="T19" fmla="*/ 2 h 19"/>
                  <a:gd name="T20" fmla="*/ 12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2 w 13"/>
                  <a:gd name="T29" fmla="*/ 16 h 19"/>
                  <a:gd name="T30" fmla="*/ 10 w 13"/>
                  <a:gd name="T31" fmla="*/ 17 h 19"/>
                  <a:gd name="T32" fmla="*/ 9 w 13"/>
                  <a:gd name="T33" fmla="*/ 18 h 19"/>
                  <a:gd name="T34" fmla="*/ 8 w 13"/>
                  <a:gd name="T35" fmla="*/ 19 h 19"/>
                  <a:gd name="T36" fmla="*/ 6 w 13"/>
                  <a:gd name="T37" fmla="*/ 19 h 19"/>
                  <a:gd name="T38" fmla="*/ 4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1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" name="Freeform 4705"/>
              <p:cNvSpPr>
                <a:spLocks/>
              </p:cNvSpPr>
              <p:nvPr/>
            </p:nvSpPr>
            <p:spPr bwMode="auto">
              <a:xfrm>
                <a:off x="2879" y="2389"/>
                <a:ext cx="8" cy="16"/>
              </a:xfrm>
              <a:custGeom>
                <a:avLst/>
                <a:gdLst>
                  <a:gd name="T0" fmla="*/ 0 w 8"/>
                  <a:gd name="T1" fmla="*/ 8 h 16"/>
                  <a:gd name="T2" fmla="*/ 0 w 8"/>
                  <a:gd name="T3" fmla="*/ 10 h 16"/>
                  <a:gd name="T4" fmla="*/ 0 w 8"/>
                  <a:gd name="T5" fmla="*/ 12 h 16"/>
                  <a:gd name="T6" fmla="*/ 1 w 8"/>
                  <a:gd name="T7" fmla="*/ 14 h 16"/>
                  <a:gd name="T8" fmla="*/ 2 w 8"/>
                  <a:gd name="T9" fmla="*/ 15 h 16"/>
                  <a:gd name="T10" fmla="*/ 2 w 8"/>
                  <a:gd name="T11" fmla="*/ 15 h 16"/>
                  <a:gd name="T12" fmla="*/ 4 w 8"/>
                  <a:gd name="T13" fmla="*/ 16 h 16"/>
                  <a:gd name="T14" fmla="*/ 5 w 8"/>
                  <a:gd name="T15" fmla="*/ 16 h 16"/>
                  <a:gd name="T16" fmla="*/ 6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0 h 16"/>
                  <a:gd name="T24" fmla="*/ 8 w 8"/>
                  <a:gd name="T25" fmla="*/ 8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1 h 16"/>
                  <a:gd name="T32" fmla="*/ 6 w 8"/>
                  <a:gd name="T33" fmla="*/ 1 h 16"/>
                  <a:gd name="T34" fmla="*/ 5 w 8"/>
                  <a:gd name="T35" fmla="*/ 0 h 16"/>
                  <a:gd name="T36" fmla="*/ 4 w 8"/>
                  <a:gd name="T37" fmla="*/ 0 h 16"/>
                  <a:gd name="T38" fmla="*/ 2 w 8"/>
                  <a:gd name="T39" fmla="*/ 0 h 16"/>
                  <a:gd name="T40" fmla="*/ 2 w 8"/>
                  <a:gd name="T41" fmla="*/ 1 h 16"/>
                  <a:gd name="T42" fmla="*/ 1 w 8"/>
                  <a:gd name="T43" fmla="*/ 1 h 16"/>
                  <a:gd name="T44" fmla="*/ 0 w 8"/>
                  <a:gd name="T45" fmla="*/ 3 h 16"/>
                  <a:gd name="T46" fmla="*/ 0 w 8"/>
                  <a:gd name="T47" fmla="*/ 5 h 16"/>
                  <a:gd name="T48" fmla="*/ 0 w 8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" name="Freeform 4706"/>
              <p:cNvSpPr>
                <a:spLocks/>
              </p:cNvSpPr>
              <p:nvPr/>
            </p:nvSpPr>
            <p:spPr bwMode="auto">
              <a:xfrm>
                <a:off x="2891" y="2387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1 w 13"/>
                  <a:gd name="T5" fmla="*/ 5 h 19"/>
                  <a:gd name="T6" fmla="*/ 3 w 13"/>
                  <a:gd name="T7" fmla="*/ 2 h 19"/>
                  <a:gd name="T8" fmla="*/ 4 w 13"/>
                  <a:gd name="T9" fmla="*/ 1 h 19"/>
                  <a:gd name="T10" fmla="*/ 5 w 13"/>
                  <a:gd name="T11" fmla="*/ 1 h 19"/>
                  <a:gd name="T12" fmla="*/ 6 w 13"/>
                  <a:gd name="T13" fmla="*/ 0 h 19"/>
                  <a:gd name="T14" fmla="*/ 9 w 13"/>
                  <a:gd name="T15" fmla="*/ 1 h 19"/>
                  <a:gd name="T16" fmla="*/ 10 w 13"/>
                  <a:gd name="T17" fmla="*/ 1 h 19"/>
                  <a:gd name="T18" fmla="*/ 11 w 13"/>
                  <a:gd name="T19" fmla="*/ 2 h 19"/>
                  <a:gd name="T20" fmla="*/ 12 w 13"/>
                  <a:gd name="T21" fmla="*/ 5 h 19"/>
                  <a:gd name="T22" fmla="*/ 12 w 13"/>
                  <a:gd name="T23" fmla="*/ 7 h 19"/>
                  <a:gd name="T24" fmla="*/ 13 w 13"/>
                  <a:gd name="T25" fmla="*/ 10 h 19"/>
                  <a:gd name="T26" fmla="*/ 12 w 13"/>
                  <a:gd name="T27" fmla="*/ 13 h 19"/>
                  <a:gd name="T28" fmla="*/ 12 w 13"/>
                  <a:gd name="T29" fmla="*/ 16 h 19"/>
                  <a:gd name="T30" fmla="*/ 11 w 13"/>
                  <a:gd name="T31" fmla="*/ 17 h 19"/>
                  <a:gd name="T32" fmla="*/ 10 w 13"/>
                  <a:gd name="T33" fmla="*/ 18 h 19"/>
                  <a:gd name="T34" fmla="*/ 9 w 13"/>
                  <a:gd name="T35" fmla="*/ 19 h 19"/>
                  <a:gd name="T36" fmla="*/ 6 w 13"/>
                  <a:gd name="T37" fmla="*/ 19 h 19"/>
                  <a:gd name="T38" fmla="*/ 5 w 13"/>
                  <a:gd name="T39" fmla="*/ 19 h 19"/>
                  <a:gd name="T40" fmla="*/ 4 w 13"/>
                  <a:gd name="T41" fmla="*/ 18 h 19"/>
                  <a:gd name="T42" fmla="*/ 3 w 13"/>
                  <a:gd name="T43" fmla="*/ 17 h 19"/>
                  <a:gd name="T44" fmla="*/ 1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9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" name="Freeform 4707"/>
              <p:cNvSpPr>
                <a:spLocks/>
              </p:cNvSpPr>
              <p:nvPr/>
            </p:nvSpPr>
            <p:spPr bwMode="auto">
              <a:xfrm>
                <a:off x="2894" y="2389"/>
                <a:ext cx="8" cy="16"/>
              </a:xfrm>
              <a:custGeom>
                <a:avLst/>
                <a:gdLst>
                  <a:gd name="T0" fmla="*/ 0 w 8"/>
                  <a:gd name="T1" fmla="*/ 8 h 16"/>
                  <a:gd name="T2" fmla="*/ 0 w 8"/>
                  <a:gd name="T3" fmla="*/ 10 h 16"/>
                  <a:gd name="T4" fmla="*/ 0 w 8"/>
                  <a:gd name="T5" fmla="*/ 12 h 16"/>
                  <a:gd name="T6" fmla="*/ 1 w 8"/>
                  <a:gd name="T7" fmla="*/ 14 h 16"/>
                  <a:gd name="T8" fmla="*/ 1 w 8"/>
                  <a:gd name="T9" fmla="*/ 15 h 16"/>
                  <a:gd name="T10" fmla="*/ 2 w 8"/>
                  <a:gd name="T11" fmla="*/ 15 h 16"/>
                  <a:gd name="T12" fmla="*/ 3 w 8"/>
                  <a:gd name="T13" fmla="*/ 16 h 16"/>
                  <a:gd name="T14" fmla="*/ 4 w 8"/>
                  <a:gd name="T15" fmla="*/ 16 h 16"/>
                  <a:gd name="T16" fmla="*/ 6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0 h 16"/>
                  <a:gd name="T24" fmla="*/ 8 w 8"/>
                  <a:gd name="T25" fmla="*/ 8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1 h 16"/>
                  <a:gd name="T32" fmla="*/ 6 w 8"/>
                  <a:gd name="T33" fmla="*/ 1 h 16"/>
                  <a:gd name="T34" fmla="*/ 4 w 8"/>
                  <a:gd name="T35" fmla="*/ 0 h 16"/>
                  <a:gd name="T36" fmla="*/ 3 w 8"/>
                  <a:gd name="T37" fmla="*/ 0 h 16"/>
                  <a:gd name="T38" fmla="*/ 2 w 8"/>
                  <a:gd name="T39" fmla="*/ 0 h 16"/>
                  <a:gd name="T40" fmla="*/ 1 w 8"/>
                  <a:gd name="T41" fmla="*/ 1 h 16"/>
                  <a:gd name="T42" fmla="*/ 1 w 8"/>
                  <a:gd name="T43" fmla="*/ 1 h 16"/>
                  <a:gd name="T44" fmla="*/ 0 w 8"/>
                  <a:gd name="T45" fmla="*/ 3 h 16"/>
                  <a:gd name="T46" fmla="*/ 0 w 8"/>
                  <a:gd name="T47" fmla="*/ 5 h 16"/>
                  <a:gd name="T48" fmla="*/ 0 w 8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8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" name="Freeform 4708"/>
              <p:cNvSpPr>
                <a:spLocks/>
              </p:cNvSpPr>
              <p:nvPr/>
            </p:nvSpPr>
            <p:spPr bwMode="auto">
              <a:xfrm>
                <a:off x="2524" y="2115"/>
                <a:ext cx="14" cy="19"/>
              </a:xfrm>
              <a:custGeom>
                <a:avLst/>
                <a:gdLst>
                  <a:gd name="T0" fmla="*/ 3 w 14"/>
                  <a:gd name="T1" fmla="*/ 4 h 19"/>
                  <a:gd name="T2" fmla="*/ 2 w 14"/>
                  <a:gd name="T3" fmla="*/ 4 h 19"/>
                  <a:gd name="T4" fmla="*/ 2 w 14"/>
                  <a:gd name="T5" fmla="*/ 2 h 19"/>
                  <a:gd name="T6" fmla="*/ 3 w 14"/>
                  <a:gd name="T7" fmla="*/ 1 h 19"/>
                  <a:gd name="T8" fmla="*/ 5 w 14"/>
                  <a:gd name="T9" fmla="*/ 0 h 19"/>
                  <a:gd name="T10" fmla="*/ 6 w 14"/>
                  <a:gd name="T11" fmla="*/ 0 h 19"/>
                  <a:gd name="T12" fmla="*/ 9 w 14"/>
                  <a:gd name="T13" fmla="*/ 0 h 19"/>
                  <a:gd name="T14" fmla="*/ 10 w 14"/>
                  <a:gd name="T15" fmla="*/ 1 h 19"/>
                  <a:gd name="T16" fmla="*/ 11 w 14"/>
                  <a:gd name="T17" fmla="*/ 1 h 19"/>
                  <a:gd name="T18" fmla="*/ 11 w 14"/>
                  <a:gd name="T19" fmla="*/ 2 h 19"/>
                  <a:gd name="T20" fmla="*/ 13 w 14"/>
                  <a:gd name="T21" fmla="*/ 3 h 19"/>
                  <a:gd name="T22" fmla="*/ 13 w 14"/>
                  <a:gd name="T23" fmla="*/ 4 h 19"/>
                  <a:gd name="T24" fmla="*/ 11 w 14"/>
                  <a:gd name="T25" fmla="*/ 7 h 19"/>
                  <a:gd name="T26" fmla="*/ 10 w 14"/>
                  <a:gd name="T27" fmla="*/ 8 h 19"/>
                  <a:gd name="T28" fmla="*/ 11 w 14"/>
                  <a:gd name="T29" fmla="*/ 8 h 19"/>
                  <a:gd name="T30" fmla="*/ 13 w 14"/>
                  <a:gd name="T31" fmla="*/ 9 h 19"/>
                  <a:gd name="T32" fmla="*/ 13 w 14"/>
                  <a:gd name="T33" fmla="*/ 10 h 19"/>
                  <a:gd name="T34" fmla="*/ 14 w 14"/>
                  <a:gd name="T35" fmla="*/ 13 h 19"/>
                  <a:gd name="T36" fmla="*/ 13 w 14"/>
                  <a:gd name="T37" fmla="*/ 14 h 19"/>
                  <a:gd name="T38" fmla="*/ 13 w 14"/>
                  <a:gd name="T39" fmla="*/ 15 h 19"/>
                  <a:gd name="T40" fmla="*/ 11 w 14"/>
                  <a:gd name="T41" fmla="*/ 16 h 19"/>
                  <a:gd name="T42" fmla="*/ 10 w 14"/>
                  <a:gd name="T43" fmla="*/ 18 h 19"/>
                  <a:gd name="T44" fmla="*/ 9 w 14"/>
                  <a:gd name="T45" fmla="*/ 18 h 19"/>
                  <a:gd name="T46" fmla="*/ 6 w 14"/>
                  <a:gd name="T47" fmla="*/ 19 h 19"/>
                  <a:gd name="T48" fmla="*/ 5 w 14"/>
                  <a:gd name="T49" fmla="*/ 18 h 19"/>
                  <a:gd name="T50" fmla="*/ 3 w 14"/>
                  <a:gd name="T51" fmla="*/ 16 h 19"/>
                  <a:gd name="T52" fmla="*/ 2 w 14"/>
                  <a:gd name="T53" fmla="*/ 15 h 19"/>
                  <a:gd name="T54" fmla="*/ 0 w 14"/>
                  <a:gd name="T55" fmla="*/ 13 h 19"/>
                  <a:gd name="T56" fmla="*/ 3 w 14"/>
                  <a:gd name="T57" fmla="*/ 13 h 19"/>
                  <a:gd name="T58" fmla="*/ 3 w 14"/>
                  <a:gd name="T59" fmla="*/ 14 h 19"/>
                  <a:gd name="T60" fmla="*/ 4 w 14"/>
                  <a:gd name="T61" fmla="*/ 15 h 19"/>
                  <a:gd name="T62" fmla="*/ 5 w 14"/>
                  <a:gd name="T63" fmla="*/ 16 h 19"/>
                  <a:gd name="T64" fmla="*/ 6 w 14"/>
                  <a:gd name="T65" fmla="*/ 16 h 19"/>
                  <a:gd name="T66" fmla="*/ 9 w 14"/>
                  <a:gd name="T67" fmla="*/ 16 h 19"/>
                  <a:gd name="T68" fmla="*/ 10 w 14"/>
                  <a:gd name="T69" fmla="*/ 15 h 19"/>
                  <a:gd name="T70" fmla="*/ 11 w 14"/>
                  <a:gd name="T71" fmla="*/ 14 h 19"/>
                  <a:gd name="T72" fmla="*/ 11 w 14"/>
                  <a:gd name="T73" fmla="*/ 13 h 19"/>
                  <a:gd name="T74" fmla="*/ 11 w 14"/>
                  <a:gd name="T75" fmla="*/ 12 h 19"/>
                  <a:gd name="T76" fmla="*/ 11 w 14"/>
                  <a:gd name="T77" fmla="*/ 10 h 19"/>
                  <a:gd name="T78" fmla="*/ 10 w 14"/>
                  <a:gd name="T79" fmla="*/ 10 h 19"/>
                  <a:gd name="T80" fmla="*/ 9 w 14"/>
                  <a:gd name="T81" fmla="*/ 9 h 19"/>
                  <a:gd name="T82" fmla="*/ 8 w 14"/>
                  <a:gd name="T83" fmla="*/ 9 h 19"/>
                  <a:gd name="T84" fmla="*/ 6 w 14"/>
                  <a:gd name="T85" fmla="*/ 9 h 19"/>
                  <a:gd name="T86" fmla="*/ 6 w 14"/>
                  <a:gd name="T87" fmla="*/ 7 h 19"/>
                  <a:gd name="T88" fmla="*/ 8 w 14"/>
                  <a:gd name="T89" fmla="*/ 7 h 19"/>
                  <a:gd name="T90" fmla="*/ 9 w 14"/>
                  <a:gd name="T91" fmla="*/ 7 h 19"/>
                  <a:gd name="T92" fmla="*/ 9 w 14"/>
                  <a:gd name="T93" fmla="*/ 7 h 19"/>
                  <a:gd name="T94" fmla="*/ 10 w 14"/>
                  <a:gd name="T95" fmla="*/ 6 h 19"/>
                  <a:gd name="T96" fmla="*/ 10 w 14"/>
                  <a:gd name="T97" fmla="*/ 4 h 19"/>
                  <a:gd name="T98" fmla="*/ 10 w 14"/>
                  <a:gd name="T99" fmla="*/ 4 h 19"/>
                  <a:gd name="T100" fmla="*/ 10 w 14"/>
                  <a:gd name="T101" fmla="*/ 3 h 19"/>
                  <a:gd name="T102" fmla="*/ 9 w 14"/>
                  <a:gd name="T103" fmla="*/ 2 h 19"/>
                  <a:gd name="T104" fmla="*/ 8 w 14"/>
                  <a:gd name="T105" fmla="*/ 2 h 19"/>
                  <a:gd name="T106" fmla="*/ 6 w 14"/>
                  <a:gd name="T107" fmla="*/ 1 h 19"/>
                  <a:gd name="T108" fmla="*/ 5 w 14"/>
                  <a:gd name="T109" fmla="*/ 2 h 19"/>
                  <a:gd name="T110" fmla="*/ 5 w 14"/>
                  <a:gd name="T111" fmla="*/ 2 h 19"/>
                  <a:gd name="T112" fmla="*/ 4 w 14"/>
                  <a:gd name="T113" fmla="*/ 3 h 19"/>
                  <a:gd name="T114" fmla="*/ 3 w 14"/>
                  <a:gd name="T115" fmla="*/ 4 h 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4"/>
                  <a:gd name="T175" fmla="*/ 0 h 19"/>
                  <a:gd name="T176" fmla="*/ 14 w 14"/>
                  <a:gd name="T177" fmla="*/ 19 h 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4" h="19">
                    <a:moveTo>
                      <a:pt x="3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1" y="7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" name="Freeform 4709"/>
              <p:cNvSpPr>
                <a:spLocks noEditPoints="1"/>
              </p:cNvSpPr>
              <p:nvPr/>
            </p:nvSpPr>
            <p:spPr bwMode="auto">
              <a:xfrm>
                <a:off x="2540" y="2115"/>
                <a:ext cx="11" cy="19"/>
              </a:xfrm>
              <a:custGeom>
                <a:avLst/>
                <a:gdLst>
                  <a:gd name="T0" fmla="*/ 4 w 11"/>
                  <a:gd name="T1" fmla="*/ 19 h 19"/>
                  <a:gd name="T2" fmla="*/ 1 w 11"/>
                  <a:gd name="T3" fmla="*/ 18 h 19"/>
                  <a:gd name="T4" fmla="*/ 6 w 11"/>
                  <a:gd name="T5" fmla="*/ 10 h 19"/>
                  <a:gd name="T6" fmla="*/ 6 w 11"/>
                  <a:gd name="T7" fmla="*/ 10 h 19"/>
                  <a:gd name="T8" fmla="*/ 5 w 11"/>
                  <a:gd name="T9" fmla="*/ 10 h 19"/>
                  <a:gd name="T10" fmla="*/ 3 w 11"/>
                  <a:gd name="T11" fmla="*/ 10 h 19"/>
                  <a:gd name="T12" fmla="*/ 1 w 11"/>
                  <a:gd name="T13" fmla="*/ 9 h 19"/>
                  <a:gd name="T14" fmla="*/ 0 w 11"/>
                  <a:gd name="T15" fmla="*/ 7 h 19"/>
                  <a:gd name="T16" fmla="*/ 0 w 11"/>
                  <a:gd name="T17" fmla="*/ 6 h 19"/>
                  <a:gd name="T18" fmla="*/ 0 w 11"/>
                  <a:gd name="T19" fmla="*/ 3 h 19"/>
                  <a:gd name="T20" fmla="*/ 0 w 11"/>
                  <a:gd name="T21" fmla="*/ 2 h 19"/>
                  <a:gd name="T22" fmla="*/ 1 w 11"/>
                  <a:gd name="T23" fmla="*/ 1 h 19"/>
                  <a:gd name="T24" fmla="*/ 3 w 11"/>
                  <a:gd name="T25" fmla="*/ 1 h 19"/>
                  <a:gd name="T26" fmla="*/ 4 w 11"/>
                  <a:gd name="T27" fmla="*/ 0 h 19"/>
                  <a:gd name="T28" fmla="*/ 5 w 11"/>
                  <a:gd name="T29" fmla="*/ 0 h 19"/>
                  <a:gd name="T30" fmla="*/ 7 w 11"/>
                  <a:gd name="T31" fmla="*/ 0 h 19"/>
                  <a:gd name="T32" fmla="*/ 9 w 11"/>
                  <a:gd name="T33" fmla="*/ 1 h 19"/>
                  <a:gd name="T34" fmla="*/ 10 w 11"/>
                  <a:gd name="T35" fmla="*/ 1 h 19"/>
                  <a:gd name="T36" fmla="*/ 10 w 11"/>
                  <a:gd name="T37" fmla="*/ 2 h 19"/>
                  <a:gd name="T38" fmla="*/ 11 w 11"/>
                  <a:gd name="T39" fmla="*/ 3 h 19"/>
                  <a:gd name="T40" fmla="*/ 11 w 11"/>
                  <a:gd name="T41" fmla="*/ 6 h 19"/>
                  <a:gd name="T42" fmla="*/ 11 w 11"/>
                  <a:gd name="T43" fmla="*/ 6 h 19"/>
                  <a:gd name="T44" fmla="*/ 11 w 11"/>
                  <a:gd name="T45" fmla="*/ 7 h 19"/>
                  <a:gd name="T46" fmla="*/ 10 w 11"/>
                  <a:gd name="T47" fmla="*/ 9 h 19"/>
                  <a:gd name="T48" fmla="*/ 9 w 11"/>
                  <a:gd name="T49" fmla="*/ 10 h 19"/>
                  <a:gd name="T50" fmla="*/ 4 w 11"/>
                  <a:gd name="T51" fmla="*/ 19 h 19"/>
                  <a:gd name="T52" fmla="*/ 5 w 11"/>
                  <a:gd name="T53" fmla="*/ 9 h 19"/>
                  <a:gd name="T54" fmla="*/ 7 w 11"/>
                  <a:gd name="T55" fmla="*/ 8 h 19"/>
                  <a:gd name="T56" fmla="*/ 9 w 11"/>
                  <a:gd name="T57" fmla="*/ 8 h 19"/>
                  <a:gd name="T58" fmla="*/ 9 w 11"/>
                  <a:gd name="T59" fmla="*/ 7 h 19"/>
                  <a:gd name="T60" fmla="*/ 9 w 11"/>
                  <a:gd name="T61" fmla="*/ 6 h 19"/>
                  <a:gd name="T62" fmla="*/ 9 w 11"/>
                  <a:gd name="T63" fmla="*/ 3 h 19"/>
                  <a:gd name="T64" fmla="*/ 9 w 11"/>
                  <a:gd name="T65" fmla="*/ 2 h 19"/>
                  <a:gd name="T66" fmla="*/ 7 w 11"/>
                  <a:gd name="T67" fmla="*/ 2 h 19"/>
                  <a:gd name="T68" fmla="*/ 5 w 11"/>
                  <a:gd name="T69" fmla="*/ 1 h 19"/>
                  <a:gd name="T70" fmla="*/ 4 w 11"/>
                  <a:gd name="T71" fmla="*/ 2 h 19"/>
                  <a:gd name="T72" fmla="*/ 3 w 11"/>
                  <a:gd name="T73" fmla="*/ 2 h 19"/>
                  <a:gd name="T74" fmla="*/ 1 w 11"/>
                  <a:gd name="T75" fmla="*/ 3 h 19"/>
                  <a:gd name="T76" fmla="*/ 1 w 11"/>
                  <a:gd name="T77" fmla="*/ 6 h 19"/>
                  <a:gd name="T78" fmla="*/ 1 w 11"/>
                  <a:gd name="T79" fmla="*/ 7 h 19"/>
                  <a:gd name="T80" fmla="*/ 3 w 11"/>
                  <a:gd name="T81" fmla="*/ 8 h 19"/>
                  <a:gd name="T82" fmla="*/ 4 w 11"/>
                  <a:gd name="T83" fmla="*/ 8 h 19"/>
                  <a:gd name="T84" fmla="*/ 5 w 11"/>
                  <a:gd name="T85" fmla="*/ 9 h 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"/>
                  <a:gd name="T130" fmla="*/ 0 h 19"/>
                  <a:gd name="T131" fmla="*/ 11 w 11"/>
                  <a:gd name="T132" fmla="*/ 19 h 1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" h="19">
                    <a:moveTo>
                      <a:pt x="4" y="19"/>
                    </a:moveTo>
                    <a:lnTo>
                      <a:pt x="1" y="18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4" y="19"/>
                    </a:lnTo>
                    <a:close/>
                    <a:moveTo>
                      <a:pt x="5" y="9"/>
                    </a:moveTo>
                    <a:lnTo>
                      <a:pt x="7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" name="Freeform 4710"/>
              <p:cNvSpPr>
                <a:spLocks noEditPoints="1"/>
              </p:cNvSpPr>
              <p:nvPr/>
            </p:nvSpPr>
            <p:spPr bwMode="auto">
              <a:xfrm>
                <a:off x="2554" y="2115"/>
                <a:ext cx="13" cy="19"/>
              </a:xfrm>
              <a:custGeom>
                <a:avLst/>
                <a:gdLst>
                  <a:gd name="T0" fmla="*/ 0 w 13"/>
                  <a:gd name="T1" fmla="*/ 9 h 19"/>
                  <a:gd name="T2" fmla="*/ 0 w 13"/>
                  <a:gd name="T3" fmla="*/ 6 h 19"/>
                  <a:gd name="T4" fmla="*/ 1 w 13"/>
                  <a:gd name="T5" fmla="*/ 3 h 19"/>
                  <a:gd name="T6" fmla="*/ 1 w 13"/>
                  <a:gd name="T7" fmla="*/ 2 h 19"/>
                  <a:gd name="T8" fmla="*/ 3 w 13"/>
                  <a:gd name="T9" fmla="*/ 1 h 19"/>
                  <a:gd name="T10" fmla="*/ 4 w 13"/>
                  <a:gd name="T11" fmla="*/ 0 h 19"/>
                  <a:gd name="T12" fmla="*/ 6 w 13"/>
                  <a:gd name="T13" fmla="*/ 0 h 19"/>
                  <a:gd name="T14" fmla="*/ 8 w 13"/>
                  <a:gd name="T15" fmla="*/ 0 h 19"/>
                  <a:gd name="T16" fmla="*/ 9 w 13"/>
                  <a:gd name="T17" fmla="*/ 1 h 19"/>
                  <a:gd name="T18" fmla="*/ 10 w 13"/>
                  <a:gd name="T19" fmla="*/ 2 h 19"/>
                  <a:gd name="T20" fmla="*/ 12 w 13"/>
                  <a:gd name="T21" fmla="*/ 3 h 19"/>
                  <a:gd name="T22" fmla="*/ 12 w 13"/>
                  <a:gd name="T23" fmla="*/ 6 h 19"/>
                  <a:gd name="T24" fmla="*/ 13 w 13"/>
                  <a:gd name="T25" fmla="*/ 9 h 19"/>
                  <a:gd name="T26" fmla="*/ 12 w 13"/>
                  <a:gd name="T27" fmla="*/ 12 h 19"/>
                  <a:gd name="T28" fmla="*/ 12 w 13"/>
                  <a:gd name="T29" fmla="*/ 14 h 19"/>
                  <a:gd name="T30" fmla="*/ 10 w 13"/>
                  <a:gd name="T31" fmla="*/ 16 h 19"/>
                  <a:gd name="T32" fmla="*/ 9 w 13"/>
                  <a:gd name="T33" fmla="*/ 18 h 19"/>
                  <a:gd name="T34" fmla="*/ 8 w 13"/>
                  <a:gd name="T35" fmla="*/ 18 h 19"/>
                  <a:gd name="T36" fmla="*/ 6 w 13"/>
                  <a:gd name="T37" fmla="*/ 19 h 19"/>
                  <a:gd name="T38" fmla="*/ 4 w 13"/>
                  <a:gd name="T39" fmla="*/ 18 h 19"/>
                  <a:gd name="T40" fmla="*/ 3 w 13"/>
                  <a:gd name="T41" fmla="*/ 18 h 19"/>
                  <a:gd name="T42" fmla="*/ 1 w 13"/>
                  <a:gd name="T43" fmla="*/ 16 h 19"/>
                  <a:gd name="T44" fmla="*/ 1 w 13"/>
                  <a:gd name="T45" fmla="*/ 14 h 19"/>
                  <a:gd name="T46" fmla="*/ 0 w 13"/>
                  <a:gd name="T47" fmla="*/ 12 h 19"/>
                  <a:gd name="T48" fmla="*/ 0 w 13"/>
                  <a:gd name="T49" fmla="*/ 9 h 19"/>
                  <a:gd name="T50" fmla="*/ 1 w 13"/>
                  <a:gd name="T51" fmla="*/ 9 h 19"/>
                  <a:gd name="T52" fmla="*/ 2 w 13"/>
                  <a:gd name="T53" fmla="*/ 12 h 19"/>
                  <a:gd name="T54" fmla="*/ 2 w 13"/>
                  <a:gd name="T55" fmla="*/ 14 h 19"/>
                  <a:gd name="T56" fmla="*/ 3 w 13"/>
                  <a:gd name="T57" fmla="*/ 15 h 19"/>
                  <a:gd name="T58" fmla="*/ 3 w 13"/>
                  <a:gd name="T59" fmla="*/ 16 h 19"/>
                  <a:gd name="T60" fmla="*/ 4 w 13"/>
                  <a:gd name="T61" fmla="*/ 16 h 19"/>
                  <a:gd name="T62" fmla="*/ 6 w 13"/>
                  <a:gd name="T63" fmla="*/ 16 h 19"/>
                  <a:gd name="T64" fmla="*/ 7 w 13"/>
                  <a:gd name="T65" fmla="*/ 16 h 19"/>
                  <a:gd name="T66" fmla="*/ 8 w 13"/>
                  <a:gd name="T67" fmla="*/ 16 h 19"/>
                  <a:gd name="T68" fmla="*/ 9 w 13"/>
                  <a:gd name="T69" fmla="*/ 15 h 19"/>
                  <a:gd name="T70" fmla="*/ 10 w 13"/>
                  <a:gd name="T71" fmla="*/ 14 h 19"/>
                  <a:gd name="T72" fmla="*/ 10 w 13"/>
                  <a:gd name="T73" fmla="*/ 12 h 19"/>
                  <a:gd name="T74" fmla="*/ 10 w 13"/>
                  <a:gd name="T75" fmla="*/ 9 h 19"/>
                  <a:gd name="T76" fmla="*/ 10 w 13"/>
                  <a:gd name="T77" fmla="*/ 7 h 19"/>
                  <a:gd name="T78" fmla="*/ 10 w 13"/>
                  <a:gd name="T79" fmla="*/ 4 h 19"/>
                  <a:gd name="T80" fmla="*/ 9 w 13"/>
                  <a:gd name="T81" fmla="*/ 3 h 19"/>
                  <a:gd name="T82" fmla="*/ 8 w 13"/>
                  <a:gd name="T83" fmla="*/ 2 h 19"/>
                  <a:gd name="T84" fmla="*/ 7 w 13"/>
                  <a:gd name="T85" fmla="*/ 2 h 19"/>
                  <a:gd name="T86" fmla="*/ 6 w 13"/>
                  <a:gd name="T87" fmla="*/ 1 h 19"/>
                  <a:gd name="T88" fmla="*/ 4 w 13"/>
                  <a:gd name="T89" fmla="*/ 2 h 19"/>
                  <a:gd name="T90" fmla="*/ 3 w 13"/>
                  <a:gd name="T91" fmla="*/ 2 h 19"/>
                  <a:gd name="T92" fmla="*/ 3 w 13"/>
                  <a:gd name="T93" fmla="*/ 3 h 19"/>
                  <a:gd name="T94" fmla="*/ 2 w 13"/>
                  <a:gd name="T95" fmla="*/ 4 h 19"/>
                  <a:gd name="T96" fmla="*/ 2 w 13"/>
                  <a:gd name="T97" fmla="*/ 7 h 19"/>
                  <a:gd name="T98" fmla="*/ 1 w 13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9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9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" name="Freeform 4711"/>
              <p:cNvSpPr>
                <a:spLocks noEditPoints="1"/>
              </p:cNvSpPr>
              <p:nvPr/>
            </p:nvSpPr>
            <p:spPr bwMode="auto">
              <a:xfrm>
                <a:off x="2568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1 w 12"/>
                  <a:gd name="T5" fmla="*/ 3 h 19"/>
                  <a:gd name="T6" fmla="*/ 1 w 12"/>
                  <a:gd name="T7" fmla="*/ 2 h 19"/>
                  <a:gd name="T8" fmla="*/ 3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9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9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3 w 12"/>
                  <a:gd name="T41" fmla="*/ 18 h 19"/>
                  <a:gd name="T42" fmla="*/ 1 w 12"/>
                  <a:gd name="T43" fmla="*/ 16 h 19"/>
                  <a:gd name="T44" fmla="*/ 1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1 w 12"/>
                  <a:gd name="T51" fmla="*/ 9 h 19"/>
                  <a:gd name="T52" fmla="*/ 1 w 12"/>
                  <a:gd name="T53" fmla="*/ 12 h 19"/>
                  <a:gd name="T54" fmla="*/ 3 w 12"/>
                  <a:gd name="T55" fmla="*/ 14 h 19"/>
                  <a:gd name="T56" fmla="*/ 3 w 12"/>
                  <a:gd name="T57" fmla="*/ 15 h 19"/>
                  <a:gd name="T58" fmla="*/ 4 w 12"/>
                  <a:gd name="T59" fmla="*/ 16 h 19"/>
                  <a:gd name="T60" fmla="*/ 5 w 12"/>
                  <a:gd name="T61" fmla="*/ 16 h 19"/>
                  <a:gd name="T62" fmla="*/ 6 w 12"/>
                  <a:gd name="T63" fmla="*/ 16 h 19"/>
                  <a:gd name="T64" fmla="*/ 7 w 12"/>
                  <a:gd name="T65" fmla="*/ 16 h 19"/>
                  <a:gd name="T66" fmla="*/ 9 w 12"/>
                  <a:gd name="T67" fmla="*/ 16 h 19"/>
                  <a:gd name="T68" fmla="*/ 10 w 12"/>
                  <a:gd name="T69" fmla="*/ 15 h 19"/>
                  <a:gd name="T70" fmla="*/ 10 w 12"/>
                  <a:gd name="T71" fmla="*/ 14 h 19"/>
                  <a:gd name="T72" fmla="*/ 11 w 12"/>
                  <a:gd name="T73" fmla="*/ 12 h 19"/>
                  <a:gd name="T74" fmla="*/ 11 w 12"/>
                  <a:gd name="T75" fmla="*/ 9 h 19"/>
                  <a:gd name="T76" fmla="*/ 11 w 12"/>
                  <a:gd name="T77" fmla="*/ 7 h 19"/>
                  <a:gd name="T78" fmla="*/ 10 w 12"/>
                  <a:gd name="T79" fmla="*/ 4 h 19"/>
                  <a:gd name="T80" fmla="*/ 10 w 12"/>
                  <a:gd name="T81" fmla="*/ 3 h 19"/>
                  <a:gd name="T82" fmla="*/ 9 w 12"/>
                  <a:gd name="T83" fmla="*/ 2 h 19"/>
                  <a:gd name="T84" fmla="*/ 7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4 w 12"/>
                  <a:gd name="T91" fmla="*/ 2 h 19"/>
                  <a:gd name="T92" fmla="*/ 3 w 12"/>
                  <a:gd name="T93" fmla="*/ 3 h 19"/>
                  <a:gd name="T94" fmla="*/ 3 w 12"/>
                  <a:gd name="T95" fmla="*/ 4 h 19"/>
                  <a:gd name="T96" fmla="*/ 1 w 12"/>
                  <a:gd name="T97" fmla="*/ 7 h 19"/>
                  <a:gd name="T98" fmla="*/ 1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1" y="12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" name="Freeform 4712"/>
              <p:cNvSpPr>
                <a:spLocks noEditPoints="1"/>
              </p:cNvSpPr>
              <p:nvPr/>
            </p:nvSpPr>
            <p:spPr bwMode="auto">
              <a:xfrm>
                <a:off x="2583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9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9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2 w 12"/>
                  <a:gd name="T41" fmla="*/ 18 h 19"/>
                  <a:gd name="T42" fmla="*/ 1 w 12"/>
                  <a:gd name="T43" fmla="*/ 16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1 w 12"/>
                  <a:gd name="T51" fmla="*/ 9 h 19"/>
                  <a:gd name="T52" fmla="*/ 1 w 12"/>
                  <a:gd name="T53" fmla="*/ 12 h 19"/>
                  <a:gd name="T54" fmla="*/ 2 w 12"/>
                  <a:gd name="T55" fmla="*/ 14 h 19"/>
                  <a:gd name="T56" fmla="*/ 2 w 12"/>
                  <a:gd name="T57" fmla="*/ 15 h 19"/>
                  <a:gd name="T58" fmla="*/ 3 w 12"/>
                  <a:gd name="T59" fmla="*/ 16 h 19"/>
                  <a:gd name="T60" fmla="*/ 5 w 12"/>
                  <a:gd name="T61" fmla="*/ 16 h 19"/>
                  <a:gd name="T62" fmla="*/ 6 w 12"/>
                  <a:gd name="T63" fmla="*/ 16 h 19"/>
                  <a:gd name="T64" fmla="*/ 7 w 12"/>
                  <a:gd name="T65" fmla="*/ 16 h 19"/>
                  <a:gd name="T66" fmla="*/ 8 w 12"/>
                  <a:gd name="T67" fmla="*/ 16 h 19"/>
                  <a:gd name="T68" fmla="*/ 9 w 12"/>
                  <a:gd name="T69" fmla="*/ 15 h 19"/>
                  <a:gd name="T70" fmla="*/ 9 w 12"/>
                  <a:gd name="T71" fmla="*/ 14 h 19"/>
                  <a:gd name="T72" fmla="*/ 11 w 12"/>
                  <a:gd name="T73" fmla="*/ 12 h 19"/>
                  <a:gd name="T74" fmla="*/ 11 w 12"/>
                  <a:gd name="T75" fmla="*/ 9 h 19"/>
                  <a:gd name="T76" fmla="*/ 11 w 12"/>
                  <a:gd name="T77" fmla="*/ 7 h 19"/>
                  <a:gd name="T78" fmla="*/ 9 w 12"/>
                  <a:gd name="T79" fmla="*/ 4 h 19"/>
                  <a:gd name="T80" fmla="*/ 9 w 12"/>
                  <a:gd name="T81" fmla="*/ 3 h 19"/>
                  <a:gd name="T82" fmla="*/ 8 w 12"/>
                  <a:gd name="T83" fmla="*/ 2 h 19"/>
                  <a:gd name="T84" fmla="*/ 7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3 w 12"/>
                  <a:gd name="T91" fmla="*/ 2 h 19"/>
                  <a:gd name="T92" fmla="*/ 2 w 12"/>
                  <a:gd name="T93" fmla="*/ 3 h 19"/>
                  <a:gd name="T94" fmla="*/ 2 w 12"/>
                  <a:gd name="T95" fmla="*/ 4 h 19"/>
                  <a:gd name="T96" fmla="*/ 1 w 12"/>
                  <a:gd name="T97" fmla="*/ 7 h 19"/>
                  <a:gd name="T98" fmla="*/ 1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1" y="12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9" y="15"/>
                    </a:lnTo>
                    <a:lnTo>
                      <a:pt x="9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" name="Freeform 4713"/>
              <p:cNvSpPr>
                <a:spLocks/>
              </p:cNvSpPr>
              <p:nvPr/>
            </p:nvSpPr>
            <p:spPr bwMode="auto">
              <a:xfrm>
                <a:off x="2597" y="2115"/>
                <a:ext cx="10" cy="20"/>
              </a:xfrm>
              <a:custGeom>
                <a:avLst/>
                <a:gdLst>
                  <a:gd name="T0" fmla="*/ 10 w 10"/>
                  <a:gd name="T1" fmla="*/ 0 h 20"/>
                  <a:gd name="T2" fmla="*/ 1 w 10"/>
                  <a:gd name="T3" fmla="*/ 20 h 20"/>
                  <a:gd name="T4" fmla="*/ 0 w 10"/>
                  <a:gd name="T5" fmla="*/ 20 h 20"/>
                  <a:gd name="T6" fmla="*/ 8 w 10"/>
                  <a:gd name="T7" fmla="*/ 0 h 20"/>
                  <a:gd name="T8" fmla="*/ 10 w 1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0"/>
                  <a:gd name="T17" fmla="*/ 10 w 1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0">
                    <a:moveTo>
                      <a:pt x="10" y="0"/>
                    </a:moveTo>
                    <a:lnTo>
                      <a:pt x="1" y="20"/>
                    </a:lnTo>
                    <a:lnTo>
                      <a:pt x="0" y="20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" name="Freeform 4714"/>
              <p:cNvSpPr>
                <a:spLocks/>
              </p:cNvSpPr>
              <p:nvPr/>
            </p:nvSpPr>
            <p:spPr bwMode="auto">
              <a:xfrm>
                <a:off x="2611" y="2115"/>
                <a:ext cx="4" cy="18"/>
              </a:xfrm>
              <a:custGeom>
                <a:avLst/>
                <a:gdLst>
                  <a:gd name="T0" fmla="*/ 1 w 4"/>
                  <a:gd name="T1" fmla="*/ 0 h 18"/>
                  <a:gd name="T2" fmla="*/ 4 w 4"/>
                  <a:gd name="T3" fmla="*/ 0 h 18"/>
                  <a:gd name="T4" fmla="*/ 4 w 4"/>
                  <a:gd name="T5" fmla="*/ 18 h 18"/>
                  <a:gd name="T6" fmla="*/ 3 w 4"/>
                  <a:gd name="T7" fmla="*/ 18 h 18"/>
                  <a:gd name="T8" fmla="*/ 3 w 4"/>
                  <a:gd name="T9" fmla="*/ 2 h 18"/>
                  <a:gd name="T10" fmla="*/ 0 w 4"/>
                  <a:gd name="T11" fmla="*/ 2 h 18"/>
                  <a:gd name="T12" fmla="*/ 1 w 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18"/>
                  <a:gd name="T23" fmla="*/ 4 w 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18">
                    <a:moveTo>
                      <a:pt x="1" y="0"/>
                    </a:moveTo>
                    <a:lnTo>
                      <a:pt x="4" y="0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" name="Freeform 4715"/>
              <p:cNvSpPr>
                <a:spLocks/>
              </p:cNvSpPr>
              <p:nvPr/>
            </p:nvSpPr>
            <p:spPr bwMode="auto">
              <a:xfrm>
                <a:off x="2624" y="2115"/>
                <a:ext cx="12" cy="19"/>
              </a:xfrm>
              <a:custGeom>
                <a:avLst/>
                <a:gdLst>
                  <a:gd name="T0" fmla="*/ 0 w 12"/>
                  <a:gd name="T1" fmla="*/ 0 h 19"/>
                  <a:gd name="T2" fmla="*/ 12 w 12"/>
                  <a:gd name="T3" fmla="*/ 0 h 19"/>
                  <a:gd name="T4" fmla="*/ 1 w 12"/>
                  <a:gd name="T5" fmla="*/ 19 h 19"/>
                  <a:gd name="T6" fmla="*/ 0 w 12"/>
                  <a:gd name="T7" fmla="*/ 18 h 19"/>
                  <a:gd name="T8" fmla="*/ 8 w 12"/>
                  <a:gd name="T9" fmla="*/ 2 h 19"/>
                  <a:gd name="T10" fmla="*/ 0 w 12"/>
                  <a:gd name="T11" fmla="*/ 2 h 19"/>
                  <a:gd name="T12" fmla="*/ 0 w 1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9"/>
                  <a:gd name="T23" fmla="*/ 12 w 12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9">
                    <a:moveTo>
                      <a:pt x="0" y="0"/>
                    </a:moveTo>
                    <a:lnTo>
                      <a:pt x="12" y="0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8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" name="Freeform 4716"/>
              <p:cNvSpPr>
                <a:spLocks noEditPoints="1"/>
              </p:cNvSpPr>
              <p:nvPr/>
            </p:nvSpPr>
            <p:spPr bwMode="auto">
              <a:xfrm>
                <a:off x="2637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2 w 12"/>
                  <a:gd name="T7" fmla="*/ 2 h 19"/>
                  <a:gd name="T8" fmla="*/ 3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8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8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3 w 12"/>
                  <a:gd name="T41" fmla="*/ 18 h 19"/>
                  <a:gd name="T42" fmla="*/ 2 w 12"/>
                  <a:gd name="T43" fmla="*/ 16 h 19"/>
                  <a:gd name="T44" fmla="*/ 2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2 w 12"/>
                  <a:gd name="T51" fmla="*/ 9 h 19"/>
                  <a:gd name="T52" fmla="*/ 2 w 12"/>
                  <a:gd name="T53" fmla="*/ 12 h 19"/>
                  <a:gd name="T54" fmla="*/ 3 w 12"/>
                  <a:gd name="T55" fmla="*/ 14 h 19"/>
                  <a:gd name="T56" fmla="*/ 3 w 12"/>
                  <a:gd name="T57" fmla="*/ 15 h 19"/>
                  <a:gd name="T58" fmla="*/ 4 w 12"/>
                  <a:gd name="T59" fmla="*/ 16 h 19"/>
                  <a:gd name="T60" fmla="*/ 5 w 12"/>
                  <a:gd name="T61" fmla="*/ 16 h 19"/>
                  <a:gd name="T62" fmla="*/ 6 w 12"/>
                  <a:gd name="T63" fmla="*/ 16 h 19"/>
                  <a:gd name="T64" fmla="*/ 8 w 12"/>
                  <a:gd name="T65" fmla="*/ 16 h 19"/>
                  <a:gd name="T66" fmla="*/ 9 w 12"/>
                  <a:gd name="T67" fmla="*/ 16 h 19"/>
                  <a:gd name="T68" fmla="*/ 10 w 12"/>
                  <a:gd name="T69" fmla="*/ 15 h 19"/>
                  <a:gd name="T70" fmla="*/ 10 w 12"/>
                  <a:gd name="T71" fmla="*/ 14 h 19"/>
                  <a:gd name="T72" fmla="*/ 11 w 12"/>
                  <a:gd name="T73" fmla="*/ 12 h 19"/>
                  <a:gd name="T74" fmla="*/ 11 w 12"/>
                  <a:gd name="T75" fmla="*/ 9 h 19"/>
                  <a:gd name="T76" fmla="*/ 11 w 12"/>
                  <a:gd name="T77" fmla="*/ 7 h 19"/>
                  <a:gd name="T78" fmla="*/ 10 w 12"/>
                  <a:gd name="T79" fmla="*/ 4 h 19"/>
                  <a:gd name="T80" fmla="*/ 10 w 12"/>
                  <a:gd name="T81" fmla="*/ 3 h 19"/>
                  <a:gd name="T82" fmla="*/ 9 w 12"/>
                  <a:gd name="T83" fmla="*/ 2 h 19"/>
                  <a:gd name="T84" fmla="*/ 8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4 w 12"/>
                  <a:gd name="T91" fmla="*/ 2 h 19"/>
                  <a:gd name="T92" fmla="*/ 3 w 12"/>
                  <a:gd name="T93" fmla="*/ 3 h 19"/>
                  <a:gd name="T94" fmla="*/ 3 w 12"/>
                  <a:gd name="T95" fmla="*/ 4 h 19"/>
                  <a:gd name="T96" fmla="*/ 2 w 12"/>
                  <a:gd name="T97" fmla="*/ 7 h 19"/>
                  <a:gd name="T98" fmla="*/ 2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2" y="9"/>
                    </a:moveTo>
                    <a:lnTo>
                      <a:pt x="2" y="12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" name="Freeform 4717"/>
              <p:cNvSpPr>
                <a:spLocks noEditPoints="1"/>
              </p:cNvSpPr>
              <p:nvPr/>
            </p:nvSpPr>
            <p:spPr bwMode="auto">
              <a:xfrm>
                <a:off x="2652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4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4 w 12"/>
                  <a:gd name="T39" fmla="*/ 18 h 19"/>
                  <a:gd name="T40" fmla="*/ 2 w 12"/>
                  <a:gd name="T41" fmla="*/ 18 h 19"/>
                  <a:gd name="T42" fmla="*/ 1 w 12"/>
                  <a:gd name="T43" fmla="*/ 16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1 w 12"/>
                  <a:gd name="T51" fmla="*/ 9 h 19"/>
                  <a:gd name="T52" fmla="*/ 1 w 12"/>
                  <a:gd name="T53" fmla="*/ 12 h 19"/>
                  <a:gd name="T54" fmla="*/ 2 w 12"/>
                  <a:gd name="T55" fmla="*/ 14 h 19"/>
                  <a:gd name="T56" fmla="*/ 2 w 12"/>
                  <a:gd name="T57" fmla="*/ 15 h 19"/>
                  <a:gd name="T58" fmla="*/ 4 w 12"/>
                  <a:gd name="T59" fmla="*/ 16 h 19"/>
                  <a:gd name="T60" fmla="*/ 5 w 12"/>
                  <a:gd name="T61" fmla="*/ 16 h 19"/>
                  <a:gd name="T62" fmla="*/ 6 w 12"/>
                  <a:gd name="T63" fmla="*/ 16 h 19"/>
                  <a:gd name="T64" fmla="*/ 7 w 12"/>
                  <a:gd name="T65" fmla="*/ 16 h 19"/>
                  <a:gd name="T66" fmla="*/ 8 w 12"/>
                  <a:gd name="T67" fmla="*/ 16 h 19"/>
                  <a:gd name="T68" fmla="*/ 10 w 12"/>
                  <a:gd name="T69" fmla="*/ 15 h 19"/>
                  <a:gd name="T70" fmla="*/ 10 w 12"/>
                  <a:gd name="T71" fmla="*/ 14 h 19"/>
                  <a:gd name="T72" fmla="*/ 11 w 12"/>
                  <a:gd name="T73" fmla="*/ 12 h 19"/>
                  <a:gd name="T74" fmla="*/ 11 w 12"/>
                  <a:gd name="T75" fmla="*/ 9 h 19"/>
                  <a:gd name="T76" fmla="*/ 11 w 12"/>
                  <a:gd name="T77" fmla="*/ 7 h 19"/>
                  <a:gd name="T78" fmla="*/ 10 w 12"/>
                  <a:gd name="T79" fmla="*/ 4 h 19"/>
                  <a:gd name="T80" fmla="*/ 10 w 12"/>
                  <a:gd name="T81" fmla="*/ 3 h 19"/>
                  <a:gd name="T82" fmla="*/ 8 w 12"/>
                  <a:gd name="T83" fmla="*/ 2 h 19"/>
                  <a:gd name="T84" fmla="*/ 7 w 12"/>
                  <a:gd name="T85" fmla="*/ 2 h 19"/>
                  <a:gd name="T86" fmla="*/ 6 w 12"/>
                  <a:gd name="T87" fmla="*/ 1 h 19"/>
                  <a:gd name="T88" fmla="*/ 5 w 12"/>
                  <a:gd name="T89" fmla="*/ 2 h 19"/>
                  <a:gd name="T90" fmla="*/ 4 w 12"/>
                  <a:gd name="T91" fmla="*/ 2 h 19"/>
                  <a:gd name="T92" fmla="*/ 2 w 12"/>
                  <a:gd name="T93" fmla="*/ 3 h 19"/>
                  <a:gd name="T94" fmla="*/ 2 w 12"/>
                  <a:gd name="T95" fmla="*/ 4 h 19"/>
                  <a:gd name="T96" fmla="*/ 1 w 12"/>
                  <a:gd name="T97" fmla="*/ 7 h 19"/>
                  <a:gd name="T98" fmla="*/ 1 w 12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1" y="9"/>
                    </a:moveTo>
                    <a:lnTo>
                      <a:pt x="1" y="12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7" name="Freeform 4718"/>
              <p:cNvSpPr>
                <a:spLocks noEditPoints="1"/>
              </p:cNvSpPr>
              <p:nvPr/>
            </p:nvSpPr>
            <p:spPr bwMode="auto">
              <a:xfrm>
                <a:off x="2666" y="2115"/>
                <a:ext cx="13" cy="19"/>
              </a:xfrm>
              <a:custGeom>
                <a:avLst/>
                <a:gdLst>
                  <a:gd name="T0" fmla="*/ 0 w 13"/>
                  <a:gd name="T1" fmla="*/ 9 h 19"/>
                  <a:gd name="T2" fmla="*/ 0 w 13"/>
                  <a:gd name="T3" fmla="*/ 6 h 19"/>
                  <a:gd name="T4" fmla="*/ 0 w 13"/>
                  <a:gd name="T5" fmla="*/ 3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0 h 19"/>
                  <a:gd name="T12" fmla="*/ 7 w 13"/>
                  <a:gd name="T13" fmla="*/ 0 h 19"/>
                  <a:gd name="T14" fmla="*/ 8 w 13"/>
                  <a:gd name="T15" fmla="*/ 0 h 19"/>
                  <a:gd name="T16" fmla="*/ 10 w 13"/>
                  <a:gd name="T17" fmla="*/ 1 h 19"/>
                  <a:gd name="T18" fmla="*/ 11 w 13"/>
                  <a:gd name="T19" fmla="*/ 2 h 19"/>
                  <a:gd name="T20" fmla="*/ 11 w 13"/>
                  <a:gd name="T21" fmla="*/ 3 h 19"/>
                  <a:gd name="T22" fmla="*/ 13 w 13"/>
                  <a:gd name="T23" fmla="*/ 6 h 19"/>
                  <a:gd name="T24" fmla="*/ 13 w 13"/>
                  <a:gd name="T25" fmla="*/ 9 h 19"/>
                  <a:gd name="T26" fmla="*/ 13 w 13"/>
                  <a:gd name="T27" fmla="*/ 12 h 19"/>
                  <a:gd name="T28" fmla="*/ 11 w 13"/>
                  <a:gd name="T29" fmla="*/ 14 h 19"/>
                  <a:gd name="T30" fmla="*/ 11 w 13"/>
                  <a:gd name="T31" fmla="*/ 16 h 19"/>
                  <a:gd name="T32" fmla="*/ 10 w 13"/>
                  <a:gd name="T33" fmla="*/ 18 h 19"/>
                  <a:gd name="T34" fmla="*/ 8 w 13"/>
                  <a:gd name="T35" fmla="*/ 18 h 19"/>
                  <a:gd name="T36" fmla="*/ 7 w 13"/>
                  <a:gd name="T37" fmla="*/ 19 h 19"/>
                  <a:gd name="T38" fmla="*/ 4 w 13"/>
                  <a:gd name="T39" fmla="*/ 18 h 19"/>
                  <a:gd name="T40" fmla="*/ 3 w 13"/>
                  <a:gd name="T41" fmla="*/ 18 h 19"/>
                  <a:gd name="T42" fmla="*/ 2 w 13"/>
                  <a:gd name="T43" fmla="*/ 16 h 19"/>
                  <a:gd name="T44" fmla="*/ 0 w 13"/>
                  <a:gd name="T45" fmla="*/ 14 h 19"/>
                  <a:gd name="T46" fmla="*/ 0 w 13"/>
                  <a:gd name="T47" fmla="*/ 12 h 19"/>
                  <a:gd name="T48" fmla="*/ 0 w 13"/>
                  <a:gd name="T49" fmla="*/ 9 h 19"/>
                  <a:gd name="T50" fmla="*/ 2 w 13"/>
                  <a:gd name="T51" fmla="*/ 9 h 19"/>
                  <a:gd name="T52" fmla="*/ 2 w 13"/>
                  <a:gd name="T53" fmla="*/ 12 h 19"/>
                  <a:gd name="T54" fmla="*/ 3 w 13"/>
                  <a:gd name="T55" fmla="*/ 14 h 19"/>
                  <a:gd name="T56" fmla="*/ 3 w 13"/>
                  <a:gd name="T57" fmla="*/ 15 h 19"/>
                  <a:gd name="T58" fmla="*/ 4 w 13"/>
                  <a:gd name="T59" fmla="*/ 16 h 19"/>
                  <a:gd name="T60" fmla="*/ 5 w 13"/>
                  <a:gd name="T61" fmla="*/ 16 h 19"/>
                  <a:gd name="T62" fmla="*/ 7 w 13"/>
                  <a:gd name="T63" fmla="*/ 16 h 19"/>
                  <a:gd name="T64" fmla="*/ 8 w 13"/>
                  <a:gd name="T65" fmla="*/ 16 h 19"/>
                  <a:gd name="T66" fmla="*/ 9 w 13"/>
                  <a:gd name="T67" fmla="*/ 16 h 19"/>
                  <a:gd name="T68" fmla="*/ 10 w 13"/>
                  <a:gd name="T69" fmla="*/ 15 h 19"/>
                  <a:gd name="T70" fmla="*/ 10 w 13"/>
                  <a:gd name="T71" fmla="*/ 14 h 19"/>
                  <a:gd name="T72" fmla="*/ 11 w 13"/>
                  <a:gd name="T73" fmla="*/ 12 h 19"/>
                  <a:gd name="T74" fmla="*/ 11 w 13"/>
                  <a:gd name="T75" fmla="*/ 9 h 19"/>
                  <a:gd name="T76" fmla="*/ 11 w 13"/>
                  <a:gd name="T77" fmla="*/ 7 h 19"/>
                  <a:gd name="T78" fmla="*/ 10 w 13"/>
                  <a:gd name="T79" fmla="*/ 4 h 19"/>
                  <a:gd name="T80" fmla="*/ 10 w 13"/>
                  <a:gd name="T81" fmla="*/ 3 h 19"/>
                  <a:gd name="T82" fmla="*/ 9 w 13"/>
                  <a:gd name="T83" fmla="*/ 2 h 19"/>
                  <a:gd name="T84" fmla="*/ 8 w 13"/>
                  <a:gd name="T85" fmla="*/ 2 h 19"/>
                  <a:gd name="T86" fmla="*/ 7 w 13"/>
                  <a:gd name="T87" fmla="*/ 1 h 19"/>
                  <a:gd name="T88" fmla="*/ 5 w 13"/>
                  <a:gd name="T89" fmla="*/ 2 h 19"/>
                  <a:gd name="T90" fmla="*/ 4 w 13"/>
                  <a:gd name="T91" fmla="*/ 2 h 19"/>
                  <a:gd name="T92" fmla="*/ 3 w 13"/>
                  <a:gd name="T93" fmla="*/ 3 h 19"/>
                  <a:gd name="T94" fmla="*/ 3 w 13"/>
                  <a:gd name="T95" fmla="*/ 4 h 19"/>
                  <a:gd name="T96" fmla="*/ 2 w 13"/>
                  <a:gd name="T97" fmla="*/ 7 h 19"/>
                  <a:gd name="T98" fmla="*/ 2 w 13"/>
                  <a:gd name="T99" fmla="*/ 9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2" y="9"/>
                    </a:moveTo>
                    <a:lnTo>
                      <a:pt x="2" y="12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8" name="Freeform 4719"/>
              <p:cNvSpPr>
                <a:spLocks/>
              </p:cNvSpPr>
              <p:nvPr/>
            </p:nvSpPr>
            <p:spPr bwMode="auto">
              <a:xfrm>
                <a:off x="2524" y="2115"/>
                <a:ext cx="14" cy="19"/>
              </a:xfrm>
              <a:custGeom>
                <a:avLst/>
                <a:gdLst>
                  <a:gd name="T0" fmla="*/ 3 w 14"/>
                  <a:gd name="T1" fmla="*/ 4 h 19"/>
                  <a:gd name="T2" fmla="*/ 2 w 14"/>
                  <a:gd name="T3" fmla="*/ 4 h 19"/>
                  <a:gd name="T4" fmla="*/ 2 w 14"/>
                  <a:gd name="T5" fmla="*/ 2 h 19"/>
                  <a:gd name="T6" fmla="*/ 3 w 14"/>
                  <a:gd name="T7" fmla="*/ 1 h 19"/>
                  <a:gd name="T8" fmla="*/ 5 w 14"/>
                  <a:gd name="T9" fmla="*/ 0 h 19"/>
                  <a:gd name="T10" fmla="*/ 6 w 14"/>
                  <a:gd name="T11" fmla="*/ 0 h 19"/>
                  <a:gd name="T12" fmla="*/ 9 w 14"/>
                  <a:gd name="T13" fmla="*/ 0 h 19"/>
                  <a:gd name="T14" fmla="*/ 10 w 14"/>
                  <a:gd name="T15" fmla="*/ 1 h 19"/>
                  <a:gd name="T16" fmla="*/ 11 w 14"/>
                  <a:gd name="T17" fmla="*/ 1 h 19"/>
                  <a:gd name="T18" fmla="*/ 11 w 14"/>
                  <a:gd name="T19" fmla="*/ 2 h 19"/>
                  <a:gd name="T20" fmla="*/ 13 w 14"/>
                  <a:gd name="T21" fmla="*/ 3 h 19"/>
                  <a:gd name="T22" fmla="*/ 13 w 14"/>
                  <a:gd name="T23" fmla="*/ 4 h 19"/>
                  <a:gd name="T24" fmla="*/ 11 w 14"/>
                  <a:gd name="T25" fmla="*/ 7 h 19"/>
                  <a:gd name="T26" fmla="*/ 10 w 14"/>
                  <a:gd name="T27" fmla="*/ 8 h 19"/>
                  <a:gd name="T28" fmla="*/ 11 w 14"/>
                  <a:gd name="T29" fmla="*/ 8 h 19"/>
                  <a:gd name="T30" fmla="*/ 13 w 14"/>
                  <a:gd name="T31" fmla="*/ 9 h 19"/>
                  <a:gd name="T32" fmla="*/ 13 w 14"/>
                  <a:gd name="T33" fmla="*/ 10 h 19"/>
                  <a:gd name="T34" fmla="*/ 14 w 14"/>
                  <a:gd name="T35" fmla="*/ 13 h 19"/>
                  <a:gd name="T36" fmla="*/ 13 w 14"/>
                  <a:gd name="T37" fmla="*/ 14 h 19"/>
                  <a:gd name="T38" fmla="*/ 13 w 14"/>
                  <a:gd name="T39" fmla="*/ 15 h 19"/>
                  <a:gd name="T40" fmla="*/ 11 w 14"/>
                  <a:gd name="T41" fmla="*/ 16 h 19"/>
                  <a:gd name="T42" fmla="*/ 10 w 14"/>
                  <a:gd name="T43" fmla="*/ 18 h 19"/>
                  <a:gd name="T44" fmla="*/ 9 w 14"/>
                  <a:gd name="T45" fmla="*/ 18 h 19"/>
                  <a:gd name="T46" fmla="*/ 6 w 14"/>
                  <a:gd name="T47" fmla="*/ 19 h 19"/>
                  <a:gd name="T48" fmla="*/ 5 w 14"/>
                  <a:gd name="T49" fmla="*/ 18 h 19"/>
                  <a:gd name="T50" fmla="*/ 3 w 14"/>
                  <a:gd name="T51" fmla="*/ 16 h 19"/>
                  <a:gd name="T52" fmla="*/ 2 w 14"/>
                  <a:gd name="T53" fmla="*/ 15 h 19"/>
                  <a:gd name="T54" fmla="*/ 0 w 14"/>
                  <a:gd name="T55" fmla="*/ 13 h 19"/>
                  <a:gd name="T56" fmla="*/ 3 w 14"/>
                  <a:gd name="T57" fmla="*/ 13 h 19"/>
                  <a:gd name="T58" fmla="*/ 3 w 14"/>
                  <a:gd name="T59" fmla="*/ 14 h 19"/>
                  <a:gd name="T60" fmla="*/ 4 w 14"/>
                  <a:gd name="T61" fmla="*/ 15 h 19"/>
                  <a:gd name="T62" fmla="*/ 5 w 14"/>
                  <a:gd name="T63" fmla="*/ 16 h 19"/>
                  <a:gd name="T64" fmla="*/ 6 w 14"/>
                  <a:gd name="T65" fmla="*/ 16 h 19"/>
                  <a:gd name="T66" fmla="*/ 9 w 14"/>
                  <a:gd name="T67" fmla="*/ 16 h 19"/>
                  <a:gd name="T68" fmla="*/ 10 w 14"/>
                  <a:gd name="T69" fmla="*/ 15 h 19"/>
                  <a:gd name="T70" fmla="*/ 11 w 14"/>
                  <a:gd name="T71" fmla="*/ 14 h 19"/>
                  <a:gd name="T72" fmla="*/ 11 w 14"/>
                  <a:gd name="T73" fmla="*/ 13 h 19"/>
                  <a:gd name="T74" fmla="*/ 11 w 14"/>
                  <a:gd name="T75" fmla="*/ 12 h 19"/>
                  <a:gd name="T76" fmla="*/ 11 w 14"/>
                  <a:gd name="T77" fmla="*/ 10 h 19"/>
                  <a:gd name="T78" fmla="*/ 10 w 14"/>
                  <a:gd name="T79" fmla="*/ 10 h 19"/>
                  <a:gd name="T80" fmla="*/ 9 w 14"/>
                  <a:gd name="T81" fmla="*/ 9 h 19"/>
                  <a:gd name="T82" fmla="*/ 8 w 14"/>
                  <a:gd name="T83" fmla="*/ 9 h 19"/>
                  <a:gd name="T84" fmla="*/ 6 w 14"/>
                  <a:gd name="T85" fmla="*/ 9 h 19"/>
                  <a:gd name="T86" fmla="*/ 6 w 14"/>
                  <a:gd name="T87" fmla="*/ 7 h 19"/>
                  <a:gd name="T88" fmla="*/ 8 w 14"/>
                  <a:gd name="T89" fmla="*/ 7 h 19"/>
                  <a:gd name="T90" fmla="*/ 9 w 14"/>
                  <a:gd name="T91" fmla="*/ 7 h 19"/>
                  <a:gd name="T92" fmla="*/ 9 w 14"/>
                  <a:gd name="T93" fmla="*/ 7 h 19"/>
                  <a:gd name="T94" fmla="*/ 10 w 14"/>
                  <a:gd name="T95" fmla="*/ 6 h 19"/>
                  <a:gd name="T96" fmla="*/ 10 w 14"/>
                  <a:gd name="T97" fmla="*/ 4 h 19"/>
                  <a:gd name="T98" fmla="*/ 10 w 14"/>
                  <a:gd name="T99" fmla="*/ 4 h 19"/>
                  <a:gd name="T100" fmla="*/ 10 w 14"/>
                  <a:gd name="T101" fmla="*/ 3 h 19"/>
                  <a:gd name="T102" fmla="*/ 9 w 14"/>
                  <a:gd name="T103" fmla="*/ 2 h 19"/>
                  <a:gd name="T104" fmla="*/ 8 w 14"/>
                  <a:gd name="T105" fmla="*/ 2 h 19"/>
                  <a:gd name="T106" fmla="*/ 6 w 14"/>
                  <a:gd name="T107" fmla="*/ 1 h 19"/>
                  <a:gd name="T108" fmla="*/ 5 w 14"/>
                  <a:gd name="T109" fmla="*/ 2 h 19"/>
                  <a:gd name="T110" fmla="*/ 5 w 14"/>
                  <a:gd name="T111" fmla="*/ 2 h 19"/>
                  <a:gd name="T112" fmla="*/ 4 w 14"/>
                  <a:gd name="T113" fmla="*/ 3 h 19"/>
                  <a:gd name="T114" fmla="*/ 3 w 14"/>
                  <a:gd name="T115" fmla="*/ 4 h 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4"/>
                  <a:gd name="T175" fmla="*/ 0 h 19"/>
                  <a:gd name="T176" fmla="*/ 14 w 14"/>
                  <a:gd name="T177" fmla="*/ 19 h 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4" h="19">
                    <a:moveTo>
                      <a:pt x="3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1" y="7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4" y="13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9" name="Freeform 4720"/>
              <p:cNvSpPr>
                <a:spLocks/>
              </p:cNvSpPr>
              <p:nvPr/>
            </p:nvSpPr>
            <p:spPr bwMode="auto">
              <a:xfrm>
                <a:off x="2540" y="2115"/>
                <a:ext cx="11" cy="19"/>
              </a:xfrm>
              <a:custGeom>
                <a:avLst/>
                <a:gdLst>
                  <a:gd name="T0" fmla="*/ 4 w 11"/>
                  <a:gd name="T1" fmla="*/ 19 h 19"/>
                  <a:gd name="T2" fmla="*/ 1 w 11"/>
                  <a:gd name="T3" fmla="*/ 18 h 19"/>
                  <a:gd name="T4" fmla="*/ 6 w 11"/>
                  <a:gd name="T5" fmla="*/ 10 h 19"/>
                  <a:gd name="T6" fmla="*/ 6 w 11"/>
                  <a:gd name="T7" fmla="*/ 10 h 19"/>
                  <a:gd name="T8" fmla="*/ 5 w 11"/>
                  <a:gd name="T9" fmla="*/ 10 h 19"/>
                  <a:gd name="T10" fmla="*/ 3 w 11"/>
                  <a:gd name="T11" fmla="*/ 10 h 19"/>
                  <a:gd name="T12" fmla="*/ 1 w 11"/>
                  <a:gd name="T13" fmla="*/ 9 h 19"/>
                  <a:gd name="T14" fmla="*/ 0 w 11"/>
                  <a:gd name="T15" fmla="*/ 7 h 19"/>
                  <a:gd name="T16" fmla="*/ 0 w 11"/>
                  <a:gd name="T17" fmla="*/ 6 h 19"/>
                  <a:gd name="T18" fmla="*/ 0 w 11"/>
                  <a:gd name="T19" fmla="*/ 3 h 19"/>
                  <a:gd name="T20" fmla="*/ 0 w 11"/>
                  <a:gd name="T21" fmla="*/ 2 h 19"/>
                  <a:gd name="T22" fmla="*/ 1 w 11"/>
                  <a:gd name="T23" fmla="*/ 1 h 19"/>
                  <a:gd name="T24" fmla="*/ 3 w 11"/>
                  <a:gd name="T25" fmla="*/ 1 h 19"/>
                  <a:gd name="T26" fmla="*/ 4 w 11"/>
                  <a:gd name="T27" fmla="*/ 0 h 19"/>
                  <a:gd name="T28" fmla="*/ 5 w 11"/>
                  <a:gd name="T29" fmla="*/ 0 h 19"/>
                  <a:gd name="T30" fmla="*/ 7 w 11"/>
                  <a:gd name="T31" fmla="*/ 0 h 19"/>
                  <a:gd name="T32" fmla="*/ 9 w 11"/>
                  <a:gd name="T33" fmla="*/ 1 h 19"/>
                  <a:gd name="T34" fmla="*/ 10 w 11"/>
                  <a:gd name="T35" fmla="*/ 1 h 19"/>
                  <a:gd name="T36" fmla="*/ 10 w 11"/>
                  <a:gd name="T37" fmla="*/ 2 h 19"/>
                  <a:gd name="T38" fmla="*/ 11 w 11"/>
                  <a:gd name="T39" fmla="*/ 3 h 19"/>
                  <a:gd name="T40" fmla="*/ 11 w 11"/>
                  <a:gd name="T41" fmla="*/ 6 h 19"/>
                  <a:gd name="T42" fmla="*/ 11 w 11"/>
                  <a:gd name="T43" fmla="*/ 6 h 19"/>
                  <a:gd name="T44" fmla="*/ 11 w 11"/>
                  <a:gd name="T45" fmla="*/ 7 h 19"/>
                  <a:gd name="T46" fmla="*/ 10 w 11"/>
                  <a:gd name="T47" fmla="*/ 9 h 19"/>
                  <a:gd name="T48" fmla="*/ 9 w 11"/>
                  <a:gd name="T49" fmla="*/ 10 h 19"/>
                  <a:gd name="T50" fmla="*/ 4 w 11"/>
                  <a:gd name="T51" fmla="*/ 1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19"/>
                  <a:gd name="T80" fmla="*/ 11 w 11"/>
                  <a:gd name="T81" fmla="*/ 19 h 1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19">
                    <a:moveTo>
                      <a:pt x="4" y="19"/>
                    </a:moveTo>
                    <a:lnTo>
                      <a:pt x="1" y="18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4" y="1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0" name="Freeform 4721"/>
              <p:cNvSpPr>
                <a:spLocks/>
              </p:cNvSpPr>
              <p:nvPr/>
            </p:nvSpPr>
            <p:spPr bwMode="auto">
              <a:xfrm>
                <a:off x="2541" y="2116"/>
                <a:ext cx="8" cy="8"/>
              </a:xfrm>
              <a:custGeom>
                <a:avLst/>
                <a:gdLst>
                  <a:gd name="T0" fmla="*/ 4 w 8"/>
                  <a:gd name="T1" fmla="*/ 8 h 8"/>
                  <a:gd name="T2" fmla="*/ 6 w 8"/>
                  <a:gd name="T3" fmla="*/ 7 h 8"/>
                  <a:gd name="T4" fmla="*/ 8 w 8"/>
                  <a:gd name="T5" fmla="*/ 7 h 8"/>
                  <a:gd name="T6" fmla="*/ 8 w 8"/>
                  <a:gd name="T7" fmla="*/ 6 h 8"/>
                  <a:gd name="T8" fmla="*/ 8 w 8"/>
                  <a:gd name="T9" fmla="*/ 5 h 8"/>
                  <a:gd name="T10" fmla="*/ 8 w 8"/>
                  <a:gd name="T11" fmla="*/ 2 h 8"/>
                  <a:gd name="T12" fmla="*/ 8 w 8"/>
                  <a:gd name="T13" fmla="*/ 1 h 8"/>
                  <a:gd name="T14" fmla="*/ 6 w 8"/>
                  <a:gd name="T15" fmla="*/ 1 h 8"/>
                  <a:gd name="T16" fmla="*/ 4 w 8"/>
                  <a:gd name="T17" fmla="*/ 0 h 8"/>
                  <a:gd name="T18" fmla="*/ 3 w 8"/>
                  <a:gd name="T19" fmla="*/ 1 h 8"/>
                  <a:gd name="T20" fmla="*/ 2 w 8"/>
                  <a:gd name="T21" fmla="*/ 1 h 8"/>
                  <a:gd name="T22" fmla="*/ 0 w 8"/>
                  <a:gd name="T23" fmla="*/ 2 h 8"/>
                  <a:gd name="T24" fmla="*/ 0 w 8"/>
                  <a:gd name="T25" fmla="*/ 5 h 8"/>
                  <a:gd name="T26" fmla="*/ 0 w 8"/>
                  <a:gd name="T27" fmla="*/ 6 h 8"/>
                  <a:gd name="T28" fmla="*/ 2 w 8"/>
                  <a:gd name="T29" fmla="*/ 7 h 8"/>
                  <a:gd name="T30" fmla="*/ 3 w 8"/>
                  <a:gd name="T31" fmla="*/ 7 h 8"/>
                  <a:gd name="T32" fmla="*/ 4 w 8"/>
                  <a:gd name="T33" fmla="*/ 8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8"/>
                  <a:gd name="T53" fmla="*/ 8 w 8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8">
                    <a:moveTo>
                      <a:pt x="4" y="8"/>
                    </a:moveTo>
                    <a:lnTo>
                      <a:pt x="6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4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1" name="Freeform 4722"/>
              <p:cNvSpPr>
                <a:spLocks/>
              </p:cNvSpPr>
              <p:nvPr/>
            </p:nvSpPr>
            <p:spPr bwMode="auto">
              <a:xfrm>
                <a:off x="2554" y="2115"/>
                <a:ext cx="13" cy="19"/>
              </a:xfrm>
              <a:custGeom>
                <a:avLst/>
                <a:gdLst>
                  <a:gd name="T0" fmla="*/ 0 w 13"/>
                  <a:gd name="T1" fmla="*/ 9 h 19"/>
                  <a:gd name="T2" fmla="*/ 0 w 13"/>
                  <a:gd name="T3" fmla="*/ 6 h 19"/>
                  <a:gd name="T4" fmla="*/ 1 w 13"/>
                  <a:gd name="T5" fmla="*/ 3 h 19"/>
                  <a:gd name="T6" fmla="*/ 1 w 13"/>
                  <a:gd name="T7" fmla="*/ 2 h 19"/>
                  <a:gd name="T8" fmla="*/ 3 w 13"/>
                  <a:gd name="T9" fmla="*/ 1 h 19"/>
                  <a:gd name="T10" fmla="*/ 4 w 13"/>
                  <a:gd name="T11" fmla="*/ 0 h 19"/>
                  <a:gd name="T12" fmla="*/ 6 w 13"/>
                  <a:gd name="T13" fmla="*/ 0 h 19"/>
                  <a:gd name="T14" fmla="*/ 8 w 13"/>
                  <a:gd name="T15" fmla="*/ 0 h 19"/>
                  <a:gd name="T16" fmla="*/ 9 w 13"/>
                  <a:gd name="T17" fmla="*/ 1 h 19"/>
                  <a:gd name="T18" fmla="*/ 10 w 13"/>
                  <a:gd name="T19" fmla="*/ 2 h 19"/>
                  <a:gd name="T20" fmla="*/ 12 w 13"/>
                  <a:gd name="T21" fmla="*/ 3 h 19"/>
                  <a:gd name="T22" fmla="*/ 12 w 13"/>
                  <a:gd name="T23" fmla="*/ 6 h 19"/>
                  <a:gd name="T24" fmla="*/ 13 w 13"/>
                  <a:gd name="T25" fmla="*/ 9 h 19"/>
                  <a:gd name="T26" fmla="*/ 12 w 13"/>
                  <a:gd name="T27" fmla="*/ 12 h 19"/>
                  <a:gd name="T28" fmla="*/ 12 w 13"/>
                  <a:gd name="T29" fmla="*/ 14 h 19"/>
                  <a:gd name="T30" fmla="*/ 10 w 13"/>
                  <a:gd name="T31" fmla="*/ 16 h 19"/>
                  <a:gd name="T32" fmla="*/ 9 w 13"/>
                  <a:gd name="T33" fmla="*/ 18 h 19"/>
                  <a:gd name="T34" fmla="*/ 8 w 13"/>
                  <a:gd name="T35" fmla="*/ 18 h 19"/>
                  <a:gd name="T36" fmla="*/ 6 w 13"/>
                  <a:gd name="T37" fmla="*/ 19 h 19"/>
                  <a:gd name="T38" fmla="*/ 4 w 13"/>
                  <a:gd name="T39" fmla="*/ 18 h 19"/>
                  <a:gd name="T40" fmla="*/ 3 w 13"/>
                  <a:gd name="T41" fmla="*/ 18 h 19"/>
                  <a:gd name="T42" fmla="*/ 1 w 13"/>
                  <a:gd name="T43" fmla="*/ 16 h 19"/>
                  <a:gd name="T44" fmla="*/ 1 w 13"/>
                  <a:gd name="T45" fmla="*/ 14 h 19"/>
                  <a:gd name="T46" fmla="*/ 0 w 13"/>
                  <a:gd name="T47" fmla="*/ 12 h 19"/>
                  <a:gd name="T48" fmla="*/ 0 w 13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9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2" name="Freeform 4723"/>
              <p:cNvSpPr>
                <a:spLocks/>
              </p:cNvSpPr>
              <p:nvPr/>
            </p:nvSpPr>
            <p:spPr bwMode="auto">
              <a:xfrm>
                <a:off x="2555" y="2116"/>
                <a:ext cx="9" cy="15"/>
              </a:xfrm>
              <a:custGeom>
                <a:avLst/>
                <a:gdLst>
                  <a:gd name="T0" fmla="*/ 0 w 9"/>
                  <a:gd name="T1" fmla="*/ 8 h 15"/>
                  <a:gd name="T2" fmla="*/ 1 w 9"/>
                  <a:gd name="T3" fmla="*/ 11 h 15"/>
                  <a:gd name="T4" fmla="*/ 1 w 9"/>
                  <a:gd name="T5" fmla="*/ 13 h 15"/>
                  <a:gd name="T6" fmla="*/ 2 w 9"/>
                  <a:gd name="T7" fmla="*/ 14 h 15"/>
                  <a:gd name="T8" fmla="*/ 2 w 9"/>
                  <a:gd name="T9" fmla="*/ 15 h 15"/>
                  <a:gd name="T10" fmla="*/ 3 w 9"/>
                  <a:gd name="T11" fmla="*/ 15 h 15"/>
                  <a:gd name="T12" fmla="*/ 5 w 9"/>
                  <a:gd name="T13" fmla="*/ 15 h 15"/>
                  <a:gd name="T14" fmla="*/ 6 w 9"/>
                  <a:gd name="T15" fmla="*/ 15 h 15"/>
                  <a:gd name="T16" fmla="*/ 7 w 9"/>
                  <a:gd name="T17" fmla="*/ 15 h 15"/>
                  <a:gd name="T18" fmla="*/ 8 w 9"/>
                  <a:gd name="T19" fmla="*/ 14 h 15"/>
                  <a:gd name="T20" fmla="*/ 9 w 9"/>
                  <a:gd name="T21" fmla="*/ 13 h 15"/>
                  <a:gd name="T22" fmla="*/ 9 w 9"/>
                  <a:gd name="T23" fmla="*/ 11 h 15"/>
                  <a:gd name="T24" fmla="*/ 9 w 9"/>
                  <a:gd name="T25" fmla="*/ 8 h 15"/>
                  <a:gd name="T26" fmla="*/ 9 w 9"/>
                  <a:gd name="T27" fmla="*/ 6 h 15"/>
                  <a:gd name="T28" fmla="*/ 9 w 9"/>
                  <a:gd name="T29" fmla="*/ 3 h 15"/>
                  <a:gd name="T30" fmla="*/ 8 w 9"/>
                  <a:gd name="T31" fmla="*/ 2 h 15"/>
                  <a:gd name="T32" fmla="*/ 7 w 9"/>
                  <a:gd name="T33" fmla="*/ 1 h 15"/>
                  <a:gd name="T34" fmla="*/ 6 w 9"/>
                  <a:gd name="T35" fmla="*/ 1 h 15"/>
                  <a:gd name="T36" fmla="*/ 5 w 9"/>
                  <a:gd name="T37" fmla="*/ 0 h 15"/>
                  <a:gd name="T38" fmla="*/ 3 w 9"/>
                  <a:gd name="T39" fmla="*/ 1 h 15"/>
                  <a:gd name="T40" fmla="*/ 2 w 9"/>
                  <a:gd name="T41" fmla="*/ 1 h 15"/>
                  <a:gd name="T42" fmla="*/ 2 w 9"/>
                  <a:gd name="T43" fmla="*/ 2 h 15"/>
                  <a:gd name="T44" fmla="*/ 1 w 9"/>
                  <a:gd name="T45" fmla="*/ 3 h 15"/>
                  <a:gd name="T46" fmla="*/ 1 w 9"/>
                  <a:gd name="T47" fmla="*/ 6 h 15"/>
                  <a:gd name="T48" fmla="*/ 0 w 9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8"/>
                    </a:moveTo>
                    <a:lnTo>
                      <a:pt x="1" y="11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3" name="Freeform 4724"/>
              <p:cNvSpPr>
                <a:spLocks/>
              </p:cNvSpPr>
              <p:nvPr/>
            </p:nvSpPr>
            <p:spPr bwMode="auto">
              <a:xfrm>
                <a:off x="2568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1 w 12"/>
                  <a:gd name="T5" fmla="*/ 3 h 19"/>
                  <a:gd name="T6" fmla="*/ 1 w 12"/>
                  <a:gd name="T7" fmla="*/ 2 h 19"/>
                  <a:gd name="T8" fmla="*/ 3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9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9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3 w 12"/>
                  <a:gd name="T41" fmla="*/ 18 h 19"/>
                  <a:gd name="T42" fmla="*/ 1 w 12"/>
                  <a:gd name="T43" fmla="*/ 16 h 19"/>
                  <a:gd name="T44" fmla="*/ 1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4" name="Freeform 4725"/>
              <p:cNvSpPr>
                <a:spLocks/>
              </p:cNvSpPr>
              <p:nvPr/>
            </p:nvSpPr>
            <p:spPr bwMode="auto">
              <a:xfrm>
                <a:off x="2569" y="2116"/>
                <a:ext cx="10" cy="15"/>
              </a:xfrm>
              <a:custGeom>
                <a:avLst/>
                <a:gdLst>
                  <a:gd name="T0" fmla="*/ 0 w 10"/>
                  <a:gd name="T1" fmla="*/ 8 h 15"/>
                  <a:gd name="T2" fmla="*/ 0 w 10"/>
                  <a:gd name="T3" fmla="*/ 11 h 15"/>
                  <a:gd name="T4" fmla="*/ 2 w 10"/>
                  <a:gd name="T5" fmla="*/ 13 h 15"/>
                  <a:gd name="T6" fmla="*/ 2 w 10"/>
                  <a:gd name="T7" fmla="*/ 14 h 15"/>
                  <a:gd name="T8" fmla="*/ 3 w 10"/>
                  <a:gd name="T9" fmla="*/ 15 h 15"/>
                  <a:gd name="T10" fmla="*/ 4 w 10"/>
                  <a:gd name="T11" fmla="*/ 15 h 15"/>
                  <a:gd name="T12" fmla="*/ 5 w 10"/>
                  <a:gd name="T13" fmla="*/ 15 h 15"/>
                  <a:gd name="T14" fmla="*/ 6 w 10"/>
                  <a:gd name="T15" fmla="*/ 15 h 15"/>
                  <a:gd name="T16" fmla="*/ 8 w 10"/>
                  <a:gd name="T17" fmla="*/ 15 h 15"/>
                  <a:gd name="T18" fmla="*/ 9 w 10"/>
                  <a:gd name="T19" fmla="*/ 14 h 15"/>
                  <a:gd name="T20" fmla="*/ 9 w 10"/>
                  <a:gd name="T21" fmla="*/ 13 h 15"/>
                  <a:gd name="T22" fmla="*/ 10 w 10"/>
                  <a:gd name="T23" fmla="*/ 11 h 15"/>
                  <a:gd name="T24" fmla="*/ 10 w 10"/>
                  <a:gd name="T25" fmla="*/ 8 h 15"/>
                  <a:gd name="T26" fmla="*/ 10 w 10"/>
                  <a:gd name="T27" fmla="*/ 6 h 15"/>
                  <a:gd name="T28" fmla="*/ 9 w 10"/>
                  <a:gd name="T29" fmla="*/ 3 h 15"/>
                  <a:gd name="T30" fmla="*/ 9 w 10"/>
                  <a:gd name="T31" fmla="*/ 2 h 15"/>
                  <a:gd name="T32" fmla="*/ 8 w 10"/>
                  <a:gd name="T33" fmla="*/ 1 h 15"/>
                  <a:gd name="T34" fmla="*/ 6 w 10"/>
                  <a:gd name="T35" fmla="*/ 1 h 15"/>
                  <a:gd name="T36" fmla="*/ 5 w 10"/>
                  <a:gd name="T37" fmla="*/ 0 h 15"/>
                  <a:gd name="T38" fmla="*/ 4 w 10"/>
                  <a:gd name="T39" fmla="*/ 1 h 15"/>
                  <a:gd name="T40" fmla="*/ 3 w 10"/>
                  <a:gd name="T41" fmla="*/ 1 h 15"/>
                  <a:gd name="T42" fmla="*/ 2 w 10"/>
                  <a:gd name="T43" fmla="*/ 2 h 15"/>
                  <a:gd name="T44" fmla="*/ 2 w 10"/>
                  <a:gd name="T45" fmla="*/ 3 h 15"/>
                  <a:gd name="T46" fmla="*/ 0 w 10"/>
                  <a:gd name="T47" fmla="*/ 6 h 15"/>
                  <a:gd name="T48" fmla="*/ 0 w 10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5"/>
                  <a:gd name="T77" fmla="*/ 10 w 10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5">
                    <a:moveTo>
                      <a:pt x="0" y="8"/>
                    </a:moveTo>
                    <a:lnTo>
                      <a:pt x="0" y="11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5" name="Freeform 4726"/>
              <p:cNvSpPr>
                <a:spLocks/>
              </p:cNvSpPr>
              <p:nvPr/>
            </p:nvSpPr>
            <p:spPr bwMode="auto">
              <a:xfrm>
                <a:off x="2583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9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9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2 w 12"/>
                  <a:gd name="T41" fmla="*/ 18 h 19"/>
                  <a:gd name="T42" fmla="*/ 1 w 12"/>
                  <a:gd name="T43" fmla="*/ 16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6" name="Freeform 4727"/>
              <p:cNvSpPr>
                <a:spLocks/>
              </p:cNvSpPr>
              <p:nvPr/>
            </p:nvSpPr>
            <p:spPr bwMode="auto">
              <a:xfrm>
                <a:off x="2584" y="2116"/>
                <a:ext cx="10" cy="15"/>
              </a:xfrm>
              <a:custGeom>
                <a:avLst/>
                <a:gdLst>
                  <a:gd name="T0" fmla="*/ 0 w 10"/>
                  <a:gd name="T1" fmla="*/ 8 h 15"/>
                  <a:gd name="T2" fmla="*/ 0 w 10"/>
                  <a:gd name="T3" fmla="*/ 11 h 15"/>
                  <a:gd name="T4" fmla="*/ 1 w 10"/>
                  <a:gd name="T5" fmla="*/ 13 h 15"/>
                  <a:gd name="T6" fmla="*/ 1 w 10"/>
                  <a:gd name="T7" fmla="*/ 14 h 15"/>
                  <a:gd name="T8" fmla="*/ 2 w 10"/>
                  <a:gd name="T9" fmla="*/ 15 h 15"/>
                  <a:gd name="T10" fmla="*/ 4 w 10"/>
                  <a:gd name="T11" fmla="*/ 15 h 15"/>
                  <a:gd name="T12" fmla="*/ 5 w 10"/>
                  <a:gd name="T13" fmla="*/ 15 h 15"/>
                  <a:gd name="T14" fmla="*/ 6 w 10"/>
                  <a:gd name="T15" fmla="*/ 15 h 15"/>
                  <a:gd name="T16" fmla="*/ 7 w 10"/>
                  <a:gd name="T17" fmla="*/ 15 h 15"/>
                  <a:gd name="T18" fmla="*/ 8 w 10"/>
                  <a:gd name="T19" fmla="*/ 14 h 15"/>
                  <a:gd name="T20" fmla="*/ 8 w 10"/>
                  <a:gd name="T21" fmla="*/ 13 h 15"/>
                  <a:gd name="T22" fmla="*/ 10 w 10"/>
                  <a:gd name="T23" fmla="*/ 11 h 15"/>
                  <a:gd name="T24" fmla="*/ 10 w 10"/>
                  <a:gd name="T25" fmla="*/ 8 h 15"/>
                  <a:gd name="T26" fmla="*/ 10 w 10"/>
                  <a:gd name="T27" fmla="*/ 6 h 15"/>
                  <a:gd name="T28" fmla="*/ 8 w 10"/>
                  <a:gd name="T29" fmla="*/ 3 h 15"/>
                  <a:gd name="T30" fmla="*/ 8 w 10"/>
                  <a:gd name="T31" fmla="*/ 2 h 15"/>
                  <a:gd name="T32" fmla="*/ 7 w 10"/>
                  <a:gd name="T33" fmla="*/ 1 h 15"/>
                  <a:gd name="T34" fmla="*/ 6 w 10"/>
                  <a:gd name="T35" fmla="*/ 1 h 15"/>
                  <a:gd name="T36" fmla="*/ 5 w 10"/>
                  <a:gd name="T37" fmla="*/ 0 h 15"/>
                  <a:gd name="T38" fmla="*/ 4 w 10"/>
                  <a:gd name="T39" fmla="*/ 1 h 15"/>
                  <a:gd name="T40" fmla="*/ 2 w 10"/>
                  <a:gd name="T41" fmla="*/ 1 h 15"/>
                  <a:gd name="T42" fmla="*/ 1 w 10"/>
                  <a:gd name="T43" fmla="*/ 2 h 15"/>
                  <a:gd name="T44" fmla="*/ 1 w 10"/>
                  <a:gd name="T45" fmla="*/ 3 h 15"/>
                  <a:gd name="T46" fmla="*/ 0 w 10"/>
                  <a:gd name="T47" fmla="*/ 6 h 15"/>
                  <a:gd name="T48" fmla="*/ 0 w 10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5"/>
                  <a:gd name="T77" fmla="*/ 10 w 10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5">
                    <a:moveTo>
                      <a:pt x="0" y="8"/>
                    </a:move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7" name="Freeform 4728"/>
              <p:cNvSpPr>
                <a:spLocks/>
              </p:cNvSpPr>
              <p:nvPr/>
            </p:nvSpPr>
            <p:spPr bwMode="auto">
              <a:xfrm>
                <a:off x="2597" y="2115"/>
                <a:ext cx="10" cy="20"/>
              </a:xfrm>
              <a:custGeom>
                <a:avLst/>
                <a:gdLst>
                  <a:gd name="T0" fmla="*/ 10 w 10"/>
                  <a:gd name="T1" fmla="*/ 0 h 20"/>
                  <a:gd name="T2" fmla="*/ 1 w 10"/>
                  <a:gd name="T3" fmla="*/ 20 h 20"/>
                  <a:gd name="T4" fmla="*/ 0 w 10"/>
                  <a:gd name="T5" fmla="*/ 20 h 20"/>
                  <a:gd name="T6" fmla="*/ 8 w 10"/>
                  <a:gd name="T7" fmla="*/ 0 h 20"/>
                  <a:gd name="T8" fmla="*/ 10 w 1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0"/>
                  <a:gd name="T17" fmla="*/ 10 w 1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0">
                    <a:moveTo>
                      <a:pt x="10" y="0"/>
                    </a:moveTo>
                    <a:lnTo>
                      <a:pt x="1" y="20"/>
                    </a:lnTo>
                    <a:lnTo>
                      <a:pt x="0" y="20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8" name="Freeform 4729"/>
              <p:cNvSpPr>
                <a:spLocks/>
              </p:cNvSpPr>
              <p:nvPr/>
            </p:nvSpPr>
            <p:spPr bwMode="auto">
              <a:xfrm>
                <a:off x="2611" y="2115"/>
                <a:ext cx="4" cy="18"/>
              </a:xfrm>
              <a:custGeom>
                <a:avLst/>
                <a:gdLst>
                  <a:gd name="T0" fmla="*/ 1 w 4"/>
                  <a:gd name="T1" fmla="*/ 0 h 18"/>
                  <a:gd name="T2" fmla="*/ 4 w 4"/>
                  <a:gd name="T3" fmla="*/ 0 h 18"/>
                  <a:gd name="T4" fmla="*/ 4 w 4"/>
                  <a:gd name="T5" fmla="*/ 18 h 18"/>
                  <a:gd name="T6" fmla="*/ 3 w 4"/>
                  <a:gd name="T7" fmla="*/ 18 h 18"/>
                  <a:gd name="T8" fmla="*/ 3 w 4"/>
                  <a:gd name="T9" fmla="*/ 2 h 18"/>
                  <a:gd name="T10" fmla="*/ 0 w 4"/>
                  <a:gd name="T11" fmla="*/ 2 h 18"/>
                  <a:gd name="T12" fmla="*/ 1 w 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18"/>
                  <a:gd name="T23" fmla="*/ 4 w 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18">
                    <a:moveTo>
                      <a:pt x="1" y="0"/>
                    </a:moveTo>
                    <a:lnTo>
                      <a:pt x="4" y="0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9" name="Freeform 4730"/>
              <p:cNvSpPr>
                <a:spLocks/>
              </p:cNvSpPr>
              <p:nvPr/>
            </p:nvSpPr>
            <p:spPr bwMode="auto">
              <a:xfrm>
                <a:off x="2624" y="2115"/>
                <a:ext cx="12" cy="19"/>
              </a:xfrm>
              <a:custGeom>
                <a:avLst/>
                <a:gdLst>
                  <a:gd name="T0" fmla="*/ 0 w 12"/>
                  <a:gd name="T1" fmla="*/ 0 h 19"/>
                  <a:gd name="T2" fmla="*/ 12 w 12"/>
                  <a:gd name="T3" fmla="*/ 0 h 19"/>
                  <a:gd name="T4" fmla="*/ 1 w 12"/>
                  <a:gd name="T5" fmla="*/ 19 h 19"/>
                  <a:gd name="T6" fmla="*/ 0 w 12"/>
                  <a:gd name="T7" fmla="*/ 18 h 19"/>
                  <a:gd name="T8" fmla="*/ 8 w 12"/>
                  <a:gd name="T9" fmla="*/ 2 h 19"/>
                  <a:gd name="T10" fmla="*/ 0 w 12"/>
                  <a:gd name="T11" fmla="*/ 2 h 19"/>
                  <a:gd name="T12" fmla="*/ 0 w 1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9"/>
                  <a:gd name="T23" fmla="*/ 12 w 12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9">
                    <a:moveTo>
                      <a:pt x="0" y="0"/>
                    </a:moveTo>
                    <a:lnTo>
                      <a:pt x="12" y="0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8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0" name="Freeform 4731"/>
              <p:cNvSpPr>
                <a:spLocks/>
              </p:cNvSpPr>
              <p:nvPr/>
            </p:nvSpPr>
            <p:spPr bwMode="auto">
              <a:xfrm>
                <a:off x="2637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2 w 12"/>
                  <a:gd name="T7" fmla="*/ 2 h 19"/>
                  <a:gd name="T8" fmla="*/ 3 w 12"/>
                  <a:gd name="T9" fmla="*/ 1 h 19"/>
                  <a:gd name="T10" fmla="*/ 5 w 12"/>
                  <a:gd name="T11" fmla="*/ 0 h 19"/>
                  <a:gd name="T12" fmla="*/ 6 w 12"/>
                  <a:gd name="T13" fmla="*/ 0 h 19"/>
                  <a:gd name="T14" fmla="*/ 8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8 w 12"/>
                  <a:gd name="T35" fmla="*/ 18 h 19"/>
                  <a:gd name="T36" fmla="*/ 6 w 12"/>
                  <a:gd name="T37" fmla="*/ 19 h 19"/>
                  <a:gd name="T38" fmla="*/ 5 w 12"/>
                  <a:gd name="T39" fmla="*/ 18 h 19"/>
                  <a:gd name="T40" fmla="*/ 3 w 12"/>
                  <a:gd name="T41" fmla="*/ 18 h 19"/>
                  <a:gd name="T42" fmla="*/ 2 w 12"/>
                  <a:gd name="T43" fmla="*/ 16 h 19"/>
                  <a:gd name="T44" fmla="*/ 2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1" name="Freeform 4732"/>
              <p:cNvSpPr>
                <a:spLocks/>
              </p:cNvSpPr>
              <p:nvPr/>
            </p:nvSpPr>
            <p:spPr bwMode="auto">
              <a:xfrm>
                <a:off x="2639" y="2116"/>
                <a:ext cx="9" cy="15"/>
              </a:xfrm>
              <a:custGeom>
                <a:avLst/>
                <a:gdLst>
                  <a:gd name="T0" fmla="*/ 0 w 9"/>
                  <a:gd name="T1" fmla="*/ 8 h 15"/>
                  <a:gd name="T2" fmla="*/ 0 w 9"/>
                  <a:gd name="T3" fmla="*/ 11 h 15"/>
                  <a:gd name="T4" fmla="*/ 1 w 9"/>
                  <a:gd name="T5" fmla="*/ 13 h 15"/>
                  <a:gd name="T6" fmla="*/ 1 w 9"/>
                  <a:gd name="T7" fmla="*/ 14 h 15"/>
                  <a:gd name="T8" fmla="*/ 2 w 9"/>
                  <a:gd name="T9" fmla="*/ 15 h 15"/>
                  <a:gd name="T10" fmla="*/ 3 w 9"/>
                  <a:gd name="T11" fmla="*/ 15 h 15"/>
                  <a:gd name="T12" fmla="*/ 4 w 9"/>
                  <a:gd name="T13" fmla="*/ 15 h 15"/>
                  <a:gd name="T14" fmla="*/ 6 w 9"/>
                  <a:gd name="T15" fmla="*/ 15 h 15"/>
                  <a:gd name="T16" fmla="*/ 7 w 9"/>
                  <a:gd name="T17" fmla="*/ 15 h 15"/>
                  <a:gd name="T18" fmla="*/ 8 w 9"/>
                  <a:gd name="T19" fmla="*/ 14 h 15"/>
                  <a:gd name="T20" fmla="*/ 8 w 9"/>
                  <a:gd name="T21" fmla="*/ 13 h 15"/>
                  <a:gd name="T22" fmla="*/ 9 w 9"/>
                  <a:gd name="T23" fmla="*/ 11 h 15"/>
                  <a:gd name="T24" fmla="*/ 9 w 9"/>
                  <a:gd name="T25" fmla="*/ 8 h 15"/>
                  <a:gd name="T26" fmla="*/ 9 w 9"/>
                  <a:gd name="T27" fmla="*/ 6 h 15"/>
                  <a:gd name="T28" fmla="*/ 8 w 9"/>
                  <a:gd name="T29" fmla="*/ 3 h 15"/>
                  <a:gd name="T30" fmla="*/ 8 w 9"/>
                  <a:gd name="T31" fmla="*/ 2 h 15"/>
                  <a:gd name="T32" fmla="*/ 7 w 9"/>
                  <a:gd name="T33" fmla="*/ 1 h 15"/>
                  <a:gd name="T34" fmla="*/ 6 w 9"/>
                  <a:gd name="T35" fmla="*/ 1 h 15"/>
                  <a:gd name="T36" fmla="*/ 4 w 9"/>
                  <a:gd name="T37" fmla="*/ 0 h 15"/>
                  <a:gd name="T38" fmla="*/ 3 w 9"/>
                  <a:gd name="T39" fmla="*/ 1 h 15"/>
                  <a:gd name="T40" fmla="*/ 2 w 9"/>
                  <a:gd name="T41" fmla="*/ 1 h 15"/>
                  <a:gd name="T42" fmla="*/ 1 w 9"/>
                  <a:gd name="T43" fmla="*/ 2 h 15"/>
                  <a:gd name="T44" fmla="*/ 1 w 9"/>
                  <a:gd name="T45" fmla="*/ 3 h 15"/>
                  <a:gd name="T46" fmla="*/ 0 w 9"/>
                  <a:gd name="T47" fmla="*/ 6 h 15"/>
                  <a:gd name="T48" fmla="*/ 0 w 9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8"/>
                    </a:move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2" name="Freeform 4733"/>
              <p:cNvSpPr>
                <a:spLocks/>
              </p:cNvSpPr>
              <p:nvPr/>
            </p:nvSpPr>
            <p:spPr bwMode="auto">
              <a:xfrm>
                <a:off x="2652" y="2115"/>
                <a:ext cx="12" cy="19"/>
              </a:xfrm>
              <a:custGeom>
                <a:avLst/>
                <a:gdLst>
                  <a:gd name="T0" fmla="*/ 0 w 12"/>
                  <a:gd name="T1" fmla="*/ 9 h 19"/>
                  <a:gd name="T2" fmla="*/ 0 w 12"/>
                  <a:gd name="T3" fmla="*/ 6 h 19"/>
                  <a:gd name="T4" fmla="*/ 0 w 12"/>
                  <a:gd name="T5" fmla="*/ 3 h 19"/>
                  <a:gd name="T6" fmla="*/ 1 w 12"/>
                  <a:gd name="T7" fmla="*/ 2 h 19"/>
                  <a:gd name="T8" fmla="*/ 2 w 12"/>
                  <a:gd name="T9" fmla="*/ 1 h 19"/>
                  <a:gd name="T10" fmla="*/ 4 w 12"/>
                  <a:gd name="T11" fmla="*/ 0 h 19"/>
                  <a:gd name="T12" fmla="*/ 6 w 12"/>
                  <a:gd name="T13" fmla="*/ 0 h 19"/>
                  <a:gd name="T14" fmla="*/ 7 w 12"/>
                  <a:gd name="T15" fmla="*/ 0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3 h 19"/>
                  <a:gd name="T22" fmla="*/ 12 w 12"/>
                  <a:gd name="T23" fmla="*/ 6 h 19"/>
                  <a:gd name="T24" fmla="*/ 12 w 12"/>
                  <a:gd name="T25" fmla="*/ 9 h 19"/>
                  <a:gd name="T26" fmla="*/ 12 w 12"/>
                  <a:gd name="T27" fmla="*/ 12 h 19"/>
                  <a:gd name="T28" fmla="*/ 12 w 12"/>
                  <a:gd name="T29" fmla="*/ 14 h 19"/>
                  <a:gd name="T30" fmla="*/ 11 w 12"/>
                  <a:gd name="T31" fmla="*/ 16 h 19"/>
                  <a:gd name="T32" fmla="*/ 10 w 12"/>
                  <a:gd name="T33" fmla="*/ 18 h 19"/>
                  <a:gd name="T34" fmla="*/ 7 w 12"/>
                  <a:gd name="T35" fmla="*/ 18 h 19"/>
                  <a:gd name="T36" fmla="*/ 6 w 12"/>
                  <a:gd name="T37" fmla="*/ 19 h 19"/>
                  <a:gd name="T38" fmla="*/ 4 w 12"/>
                  <a:gd name="T39" fmla="*/ 18 h 19"/>
                  <a:gd name="T40" fmla="*/ 2 w 12"/>
                  <a:gd name="T41" fmla="*/ 18 h 19"/>
                  <a:gd name="T42" fmla="*/ 1 w 12"/>
                  <a:gd name="T43" fmla="*/ 16 h 19"/>
                  <a:gd name="T44" fmla="*/ 0 w 12"/>
                  <a:gd name="T45" fmla="*/ 14 h 19"/>
                  <a:gd name="T46" fmla="*/ 0 w 12"/>
                  <a:gd name="T47" fmla="*/ 12 h 19"/>
                  <a:gd name="T48" fmla="*/ 0 w 12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6" y="19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3" name="Freeform 4734"/>
              <p:cNvSpPr>
                <a:spLocks/>
              </p:cNvSpPr>
              <p:nvPr/>
            </p:nvSpPr>
            <p:spPr bwMode="auto">
              <a:xfrm>
                <a:off x="2653" y="2116"/>
                <a:ext cx="10" cy="15"/>
              </a:xfrm>
              <a:custGeom>
                <a:avLst/>
                <a:gdLst>
                  <a:gd name="T0" fmla="*/ 0 w 10"/>
                  <a:gd name="T1" fmla="*/ 8 h 15"/>
                  <a:gd name="T2" fmla="*/ 0 w 10"/>
                  <a:gd name="T3" fmla="*/ 11 h 15"/>
                  <a:gd name="T4" fmla="*/ 1 w 10"/>
                  <a:gd name="T5" fmla="*/ 13 h 15"/>
                  <a:gd name="T6" fmla="*/ 1 w 10"/>
                  <a:gd name="T7" fmla="*/ 14 h 15"/>
                  <a:gd name="T8" fmla="*/ 3 w 10"/>
                  <a:gd name="T9" fmla="*/ 15 h 15"/>
                  <a:gd name="T10" fmla="*/ 4 w 10"/>
                  <a:gd name="T11" fmla="*/ 15 h 15"/>
                  <a:gd name="T12" fmla="*/ 5 w 10"/>
                  <a:gd name="T13" fmla="*/ 15 h 15"/>
                  <a:gd name="T14" fmla="*/ 6 w 10"/>
                  <a:gd name="T15" fmla="*/ 15 h 15"/>
                  <a:gd name="T16" fmla="*/ 7 w 10"/>
                  <a:gd name="T17" fmla="*/ 15 h 15"/>
                  <a:gd name="T18" fmla="*/ 9 w 10"/>
                  <a:gd name="T19" fmla="*/ 14 h 15"/>
                  <a:gd name="T20" fmla="*/ 9 w 10"/>
                  <a:gd name="T21" fmla="*/ 13 h 15"/>
                  <a:gd name="T22" fmla="*/ 10 w 10"/>
                  <a:gd name="T23" fmla="*/ 11 h 15"/>
                  <a:gd name="T24" fmla="*/ 10 w 10"/>
                  <a:gd name="T25" fmla="*/ 8 h 15"/>
                  <a:gd name="T26" fmla="*/ 10 w 10"/>
                  <a:gd name="T27" fmla="*/ 6 h 15"/>
                  <a:gd name="T28" fmla="*/ 9 w 10"/>
                  <a:gd name="T29" fmla="*/ 3 h 15"/>
                  <a:gd name="T30" fmla="*/ 9 w 10"/>
                  <a:gd name="T31" fmla="*/ 2 h 15"/>
                  <a:gd name="T32" fmla="*/ 7 w 10"/>
                  <a:gd name="T33" fmla="*/ 1 h 15"/>
                  <a:gd name="T34" fmla="*/ 6 w 10"/>
                  <a:gd name="T35" fmla="*/ 1 h 15"/>
                  <a:gd name="T36" fmla="*/ 5 w 10"/>
                  <a:gd name="T37" fmla="*/ 0 h 15"/>
                  <a:gd name="T38" fmla="*/ 4 w 10"/>
                  <a:gd name="T39" fmla="*/ 1 h 15"/>
                  <a:gd name="T40" fmla="*/ 3 w 10"/>
                  <a:gd name="T41" fmla="*/ 1 h 15"/>
                  <a:gd name="T42" fmla="*/ 1 w 10"/>
                  <a:gd name="T43" fmla="*/ 2 h 15"/>
                  <a:gd name="T44" fmla="*/ 1 w 10"/>
                  <a:gd name="T45" fmla="*/ 3 h 15"/>
                  <a:gd name="T46" fmla="*/ 0 w 10"/>
                  <a:gd name="T47" fmla="*/ 6 h 15"/>
                  <a:gd name="T48" fmla="*/ 0 w 10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5"/>
                  <a:gd name="T77" fmla="*/ 10 w 10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5">
                    <a:moveTo>
                      <a:pt x="0" y="8"/>
                    </a:move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4" name="Freeform 4735"/>
              <p:cNvSpPr>
                <a:spLocks/>
              </p:cNvSpPr>
              <p:nvPr/>
            </p:nvSpPr>
            <p:spPr bwMode="auto">
              <a:xfrm>
                <a:off x="2666" y="2115"/>
                <a:ext cx="13" cy="19"/>
              </a:xfrm>
              <a:custGeom>
                <a:avLst/>
                <a:gdLst>
                  <a:gd name="T0" fmla="*/ 0 w 13"/>
                  <a:gd name="T1" fmla="*/ 9 h 19"/>
                  <a:gd name="T2" fmla="*/ 0 w 13"/>
                  <a:gd name="T3" fmla="*/ 6 h 19"/>
                  <a:gd name="T4" fmla="*/ 0 w 13"/>
                  <a:gd name="T5" fmla="*/ 3 h 19"/>
                  <a:gd name="T6" fmla="*/ 2 w 13"/>
                  <a:gd name="T7" fmla="*/ 2 h 19"/>
                  <a:gd name="T8" fmla="*/ 3 w 13"/>
                  <a:gd name="T9" fmla="*/ 1 h 19"/>
                  <a:gd name="T10" fmla="*/ 4 w 13"/>
                  <a:gd name="T11" fmla="*/ 0 h 19"/>
                  <a:gd name="T12" fmla="*/ 7 w 13"/>
                  <a:gd name="T13" fmla="*/ 0 h 19"/>
                  <a:gd name="T14" fmla="*/ 8 w 13"/>
                  <a:gd name="T15" fmla="*/ 0 h 19"/>
                  <a:gd name="T16" fmla="*/ 10 w 13"/>
                  <a:gd name="T17" fmla="*/ 1 h 19"/>
                  <a:gd name="T18" fmla="*/ 11 w 13"/>
                  <a:gd name="T19" fmla="*/ 2 h 19"/>
                  <a:gd name="T20" fmla="*/ 11 w 13"/>
                  <a:gd name="T21" fmla="*/ 3 h 19"/>
                  <a:gd name="T22" fmla="*/ 13 w 13"/>
                  <a:gd name="T23" fmla="*/ 6 h 19"/>
                  <a:gd name="T24" fmla="*/ 13 w 13"/>
                  <a:gd name="T25" fmla="*/ 9 h 19"/>
                  <a:gd name="T26" fmla="*/ 13 w 13"/>
                  <a:gd name="T27" fmla="*/ 12 h 19"/>
                  <a:gd name="T28" fmla="*/ 11 w 13"/>
                  <a:gd name="T29" fmla="*/ 14 h 19"/>
                  <a:gd name="T30" fmla="*/ 11 w 13"/>
                  <a:gd name="T31" fmla="*/ 16 h 19"/>
                  <a:gd name="T32" fmla="*/ 10 w 13"/>
                  <a:gd name="T33" fmla="*/ 18 h 19"/>
                  <a:gd name="T34" fmla="*/ 8 w 13"/>
                  <a:gd name="T35" fmla="*/ 18 h 19"/>
                  <a:gd name="T36" fmla="*/ 7 w 13"/>
                  <a:gd name="T37" fmla="*/ 19 h 19"/>
                  <a:gd name="T38" fmla="*/ 4 w 13"/>
                  <a:gd name="T39" fmla="*/ 18 h 19"/>
                  <a:gd name="T40" fmla="*/ 3 w 13"/>
                  <a:gd name="T41" fmla="*/ 18 h 19"/>
                  <a:gd name="T42" fmla="*/ 2 w 13"/>
                  <a:gd name="T43" fmla="*/ 16 h 19"/>
                  <a:gd name="T44" fmla="*/ 0 w 13"/>
                  <a:gd name="T45" fmla="*/ 14 h 19"/>
                  <a:gd name="T46" fmla="*/ 0 w 13"/>
                  <a:gd name="T47" fmla="*/ 12 h 19"/>
                  <a:gd name="T48" fmla="*/ 0 w 13"/>
                  <a:gd name="T49" fmla="*/ 9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9"/>
                  <a:gd name="T77" fmla="*/ 13 w 13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9">
                    <a:moveTo>
                      <a:pt x="0" y="9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5" name="Freeform 4736"/>
              <p:cNvSpPr>
                <a:spLocks/>
              </p:cNvSpPr>
              <p:nvPr/>
            </p:nvSpPr>
            <p:spPr bwMode="auto">
              <a:xfrm>
                <a:off x="2668" y="2116"/>
                <a:ext cx="9" cy="15"/>
              </a:xfrm>
              <a:custGeom>
                <a:avLst/>
                <a:gdLst>
                  <a:gd name="T0" fmla="*/ 0 w 9"/>
                  <a:gd name="T1" fmla="*/ 8 h 15"/>
                  <a:gd name="T2" fmla="*/ 0 w 9"/>
                  <a:gd name="T3" fmla="*/ 11 h 15"/>
                  <a:gd name="T4" fmla="*/ 1 w 9"/>
                  <a:gd name="T5" fmla="*/ 13 h 15"/>
                  <a:gd name="T6" fmla="*/ 1 w 9"/>
                  <a:gd name="T7" fmla="*/ 14 h 15"/>
                  <a:gd name="T8" fmla="*/ 2 w 9"/>
                  <a:gd name="T9" fmla="*/ 15 h 15"/>
                  <a:gd name="T10" fmla="*/ 3 w 9"/>
                  <a:gd name="T11" fmla="*/ 15 h 15"/>
                  <a:gd name="T12" fmla="*/ 5 w 9"/>
                  <a:gd name="T13" fmla="*/ 15 h 15"/>
                  <a:gd name="T14" fmla="*/ 6 w 9"/>
                  <a:gd name="T15" fmla="*/ 15 h 15"/>
                  <a:gd name="T16" fmla="*/ 7 w 9"/>
                  <a:gd name="T17" fmla="*/ 15 h 15"/>
                  <a:gd name="T18" fmla="*/ 8 w 9"/>
                  <a:gd name="T19" fmla="*/ 14 h 15"/>
                  <a:gd name="T20" fmla="*/ 8 w 9"/>
                  <a:gd name="T21" fmla="*/ 13 h 15"/>
                  <a:gd name="T22" fmla="*/ 9 w 9"/>
                  <a:gd name="T23" fmla="*/ 11 h 15"/>
                  <a:gd name="T24" fmla="*/ 9 w 9"/>
                  <a:gd name="T25" fmla="*/ 8 h 15"/>
                  <a:gd name="T26" fmla="*/ 9 w 9"/>
                  <a:gd name="T27" fmla="*/ 6 h 15"/>
                  <a:gd name="T28" fmla="*/ 8 w 9"/>
                  <a:gd name="T29" fmla="*/ 3 h 15"/>
                  <a:gd name="T30" fmla="*/ 8 w 9"/>
                  <a:gd name="T31" fmla="*/ 2 h 15"/>
                  <a:gd name="T32" fmla="*/ 7 w 9"/>
                  <a:gd name="T33" fmla="*/ 1 h 15"/>
                  <a:gd name="T34" fmla="*/ 6 w 9"/>
                  <a:gd name="T35" fmla="*/ 1 h 15"/>
                  <a:gd name="T36" fmla="*/ 5 w 9"/>
                  <a:gd name="T37" fmla="*/ 0 h 15"/>
                  <a:gd name="T38" fmla="*/ 3 w 9"/>
                  <a:gd name="T39" fmla="*/ 1 h 15"/>
                  <a:gd name="T40" fmla="*/ 2 w 9"/>
                  <a:gd name="T41" fmla="*/ 1 h 15"/>
                  <a:gd name="T42" fmla="*/ 1 w 9"/>
                  <a:gd name="T43" fmla="*/ 2 h 15"/>
                  <a:gd name="T44" fmla="*/ 1 w 9"/>
                  <a:gd name="T45" fmla="*/ 3 h 15"/>
                  <a:gd name="T46" fmla="*/ 0 w 9"/>
                  <a:gd name="T47" fmla="*/ 6 h 15"/>
                  <a:gd name="T48" fmla="*/ 0 w 9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8"/>
                    </a:move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6" name="Freeform 4737"/>
              <p:cNvSpPr>
                <a:spLocks/>
              </p:cNvSpPr>
              <p:nvPr/>
            </p:nvSpPr>
            <p:spPr bwMode="auto">
              <a:xfrm>
                <a:off x="3278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0 w 13"/>
                  <a:gd name="T3" fmla="*/ 6 h 18"/>
                  <a:gd name="T4" fmla="*/ 0 w 13"/>
                  <a:gd name="T5" fmla="*/ 4 h 18"/>
                  <a:gd name="T6" fmla="*/ 2 w 13"/>
                  <a:gd name="T7" fmla="*/ 1 h 18"/>
                  <a:gd name="T8" fmla="*/ 4 w 13"/>
                  <a:gd name="T9" fmla="*/ 0 h 18"/>
                  <a:gd name="T10" fmla="*/ 7 w 13"/>
                  <a:gd name="T11" fmla="*/ 0 h 18"/>
                  <a:gd name="T12" fmla="*/ 9 w 13"/>
                  <a:gd name="T13" fmla="*/ 0 h 18"/>
                  <a:gd name="T14" fmla="*/ 11 w 13"/>
                  <a:gd name="T15" fmla="*/ 1 h 18"/>
                  <a:gd name="T16" fmla="*/ 13 w 13"/>
                  <a:gd name="T17" fmla="*/ 2 h 18"/>
                  <a:gd name="T18" fmla="*/ 13 w 13"/>
                  <a:gd name="T19" fmla="*/ 5 h 18"/>
                  <a:gd name="T20" fmla="*/ 13 w 13"/>
                  <a:gd name="T21" fmla="*/ 6 h 18"/>
                  <a:gd name="T22" fmla="*/ 11 w 13"/>
                  <a:gd name="T23" fmla="*/ 7 h 18"/>
                  <a:gd name="T24" fmla="*/ 10 w 13"/>
                  <a:gd name="T25" fmla="*/ 10 h 18"/>
                  <a:gd name="T26" fmla="*/ 9 w 13"/>
                  <a:gd name="T27" fmla="*/ 11 h 18"/>
                  <a:gd name="T28" fmla="*/ 4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9 w 13"/>
                  <a:gd name="T39" fmla="*/ 8 h 18"/>
                  <a:gd name="T40" fmla="*/ 10 w 13"/>
                  <a:gd name="T41" fmla="*/ 7 h 18"/>
                  <a:gd name="T42" fmla="*/ 10 w 13"/>
                  <a:gd name="T43" fmla="*/ 6 h 18"/>
                  <a:gd name="T44" fmla="*/ 10 w 13"/>
                  <a:gd name="T45" fmla="*/ 5 h 18"/>
                  <a:gd name="T46" fmla="*/ 10 w 13"/>
                  <a:gd name="T47" fmla="*/ 4 h 18"/>
                  <a:gd name="T48" fmla="*/ 9 w 13"/>
                  <a:gd name="T49" fmla="*/ 2 h 18"/>
                  <a:gd name="T50" fmla="*/ 8 w 13"/>
                  <a:gd name="T51" fmla="*/ 1 h 18"/>
                  <a:gd name="T52" fmla="*/ 7 w 13"/>
                  <a:gd name="T53" fmla="*/ 1 h 18"/>
                  <a:gd name="T54" fmla="*/ 5 w 13"/>
                  <a:gd name="T55" fmla="*/ 1 h 18"/>
                  <a:gd name="T56" fmla="*/ 4 w 13"/>
                  <a:gd name="T57" fmla="*/ 2 h 18"/>
                  <a:gd name="T58" fmla="*/ 3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4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7" name="Freeform 4738"/>
              <p:cNvSpPr>
                <a:spLocks/>
              </p:cNvSpPr>
              <p:nvPr/>
            </p:nvSpPr>
            <p:spPr bwMode="auto">
              <a:xfrm>
                <a:off x="3292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5 w 13"/>
                  <a:gd name="T9" fmla="*/ 0 h 18"/>
                  <a:gd name="T10" fmla="*/ 7 w 13"/>
                  <a:gd name="T11" fmla="*/ 0 h 18"/>
                  <a:gd name="T12" fmla="*/ 10 w 13"/>
                  <a:gd name="T13" fmla="*/ 0 h 18"/>
                  <a:gd name="T14" fmla="*/ 11 w 13"/>
                  <a:gd name="T15" fmla="*/ 1 h 18"/>
                  <a:gd name="T16" fmla="*/ 12 w 13"/>
                  <a:gd name="T17" fmla="*/ 2 h 18"/>
                  <a:gd name="T18" fmla="*/ 13 w 13"/>
                  <a:gd name="T19" fmla="*/ 5 h 18"/>
                  <a:gd name="T20" fmla="*/ 13 w 13"/>
                  <a:gd name="T21" fmla="*/ 6 h 18"/>
                  <a:gd name="T22" fmla="*/ 12 w 13"/>
                  <a:gd name="T23" fmla="*/ 7 h 18"/>
                  <a:gd name="T24" fmla="*/ 11 w 13"/>
                  <a:gd name="T25" fmla="*/ 10 h 18"/>
                  <a:gd name="T26" fmla="*/ 10 w 13"/>
                  <a:gd name="T27" fmla="*/ 11 h 18"/>
                  <a:gd name="T28" fmla="*/ 5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10 w 13"/>
                  <a:gd name="T39" fmla="*/ 8 h 18"/>
                  <a:gd name="T40" fmla="*/ 11 w 13"/>
                  <a:gd name="T41" fmla="*/ 7 h 18"/>
                  <a:gd name="T42" fmla="*/ 11 w 13"/>
                  <a:gd name="T43" fmla="*/ 6 h 18"/>
                  <a:gd name="T44" fmla="*/ 11 w 13"/>
                  <a:gd name="T45" fmla="*/ 5 h 18"/>
                  <a:gd name="T46" fmla="*/ 11 w 13"/>
                  <a:gd name="T47" fmla="*/ 4 h 18"/>
                  <a:gd name="T48" fmla="*/ 10 w 13"/>
                  <a:gd name="T49" fmla="*/ 2 h 18"/>
                  <a:gd name="T50" fmla="*/ 8 w 13"/>
                  <a:gd name="T51" fmla="*/ 1 h 18"/>
                  <a:gd name="T52" fmla="*/ 7 w 13"/>
                  <a:gd name="T53" fmla="*/ 1 h 18"/>
                  <a:gd name="T54" fmla="*/ 6 w 13"/>
                  <a:gd name="T55" fmla="*/ 1 h 18"/>
                  <a:gd name="T56" fmla="*/ 3 w 13"/>
                  <a:gd name="T57" fmla="*/ 2 h 18"/>
                  <a:gd name="T58" fmla="*/ 3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5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8" name="Freeform 4739"/>
              <p:cNvSpPr>
                <a:spLocks noEditPoints="1"/>
              </p:cNvSpPr>
              <p:nvPr/>
            </p:nvSpPr>
            <p:spPr bwMode="auto">
              <a:xfrm>
                <a:off x="3306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2 w 14"/>
                  <a:gd name="T3" fmla="*/ 6 h 18"/>
                  <a:gd name="T4" fmla="*/ 2 w 14"/>
                  <a:gd name="T5" fmla="*/ 4 h 18"/>
                  <a:gd name="T6" fmla="*/ 3 w 14"/>
                  <a:gd name="T7" fmla="*/ 1 h 18"/>
                  <a:gd name="T8" fmla="*/ 4 w 14"/>
                  <a:gd name="T9" fmla="*/ 0 h 18"/>
                  <a:gd name="T10" fmla="*/ 5 w 14"/>
                  <a:gd name="T11" fmla="*/ 0 h 18"/>
                  <a:gd name="T12" fmla="*/ 8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3 w 14"/>
                  <a:gd name="T21" fmla="*/ 4 h 18"/>
                  <a:gd name="T22" fmla="*/ 14 w 14"/>
                  <a:gd name="T23" fmla="*/ 6 h 18"/>
                  <a:gd name="T24" fmla="*/ 14 w 14"/>
                  <a:gd name="T25" fmla="*/ 8 h 18"/>
                  <a:gd name="T26" fmla="*/ 14 w 14"/>
                  <a:gd name="T27" fmla="*/ 12 h 18"/>
                  <a:gd name="T28" fmla="*/ 13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8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2 w 14"/>
                  <a:gd name="T45" fmla="*/ 15 h 18"/>
                  <a:gd name="T46" fmla="*/ 2 w 14"/>
                  <a:gd name="T47" fmla="*/ 12 h 18"/>
                  <a:gd name="T48" fmla="*/ 0 w 14"/>
                  <a:gd name="T49" fmla="*/ 8 h 18"/>
                  <a:gd name="T50" fmla="*/ 3 w 14"/>
                  <a:gd name="T51" fmla="*/ 8 h 18"/>
                  <a:gd name="T52" fmla="*/ 3 w 14"/>
                  <a:gd name="T53" fmla="*/ 12 h 18"/>
                  <a:gd name="T54" fmla="*/ 3 w 14"/>
                  <a:gd name="T55" fmla="*/ 13 h 18"/>
                  <a:gd name="T56" fmla="*/ 4 w 14"/>
                  <a:gd name="T57" fmla="*/ 15 h 18"/>
                  <a:gd name="T58" fmla="*/ 5 w 14"/>
                  <a:gd name="T59" fmla="*/ 16 h 18"/>
                  <a:gd name="T60" fmla="*/ 6 w 14"/>
                  <a:gd name="T61" fmla="*/ 17 h 18"/>
                  <a:gd name="T62" fmla="*/ 8 w 14"/>
                  <a:gd name="T63" fmla="*/ 17 h 18"/>
                  <a:gd name="T64" fmla="*/ 9 w 14"/>
                  <a:gd name="T65" fmla="*/ 17 h 18"/>
                  <a:gd name="T66" fmla="*/ 10 w 14"/>
                  <a:gd name="T67" fmla="*/ 16 h 18"/>
                  <a:gd name="T68" fmla="*/ 10 w 14"/>
                  <a:gd name="T69" fmla="*/ 15 h 18"/>
                  <a:gd name="T70" fmla="*/ 11 w 14"/>
                  <a:gd name="T71" fmla="*/ 13 h 18"/>
                  <a:gd name="T72" fmla="*/ 11 w 14"/>
                  <a:gd name="T73" fmla="*/ 12 h 18"/>
                  <a:gd name="T74" fmla="*/ 11 w 14"/>
                  <a:gd name="T75" fmla="*/ 8 h 18"/>
                  <a:gd name="T76" fmla="*/ 11 w 14"/>
                  <a:gd name="T77" fmla="*/ 6 h 18"/>
                  <a:gd name="T78" fmla="*/ 11 w 14"/>
                  <a:gd name="T79" fmla="*/ 5 h 18"/>
                  <a:gd name="T80" fmla="*/ 10 w 14"/>
                  <a:gd name="T81" fmla="*/ 4 h 18"/>
                  <a:gd name="T82" fmla="*/ 10 w 14"/>
                  <a:gd name="T83" fmla="*/ 2 h 18"/>
                  <a:gd name="T84" fmla="*/ 9 w 14"/>
                  <a:gd name="T85" fmla="*/ 1 h 18"/>
                  <a:gd name="T86" fmla="*/ 8 w 14"/>
                  <a:gd name="T87" fmla="*/ 1 h 18"/>
                  <a:gd name="T88" fmla="*/ 6 w 14"/>
                  <a:gd name="T89" fmla="*/ 1 h 18"/>
                  <a:gd name="T90" fmla="*/ 5 w 14"/>
                  <a:gd name="T91" fmla="*/ 2 h 18"/>
                  <a:gd name="T92" fmla="*/ 4 w 14"/>
                  <a:gd name="T93" fmla="*/ 4 h 18"/>
                  <a:gd name="T94" fmla="*/ 3 w 14"/>
                  <a:gd name="T95" fmla="*/ 5 h 18"/>
                  <a:gd name="T96" fmla="*/ 3 w 14"/>
                  <a:gd name="T97" fmla="*/ 6 h 18"/>
                  <a:gd name="T98" fmla="*/ 3 w 14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8"/>
                  <a:gd name="T152" fmla="*/ 14 w 14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8">
                    <a:moveTo>
                      <a:pt x="0" y="8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  <a:moveTo>
                      <a:pt x="3" y="8"/>
                    </a:moveTo>
                    <a:lnTo>
                      <a:pt x="3" y="12"/>
                    </a:lnTo>
                    <a:lnTo>
                      <a:pt x="3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9" name="Freeform 4740"/>
              <p:cNvSpPr>
                <a:spLocks noEditPoints="1"/>
              </p:cNvSpPr>
              <p:nvPr/>
            </p:nvSpPr>
            <p:spPr bwMode="auto">
              <a:xfrm>
                <a:off x="3321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4 w 13"/>
                  <a:gd name="T9" fmla="*/ 0 h 18"/>
                  <a:gd name="T10" fmla="*/ 5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10 w 13"/>
                  <a:gd name="T17" fmla="*/ 0 h 18"/>
                  <a:gd name="T18" fmla="*/ 11 w 13"/>
                  <a:gd name="T19" fmla="*/ 2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8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10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5 w 13"/>
                  <a:gd name="T39" fmla="*/ 18 h 18"/>
                  <a:gd name="T40" fmla="*/ 4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2 w 13"/>
                  <a:gd name="T51" fmla="*/ 8 h 18"/>
                  <a:gd name="T52" fmla="*/ 2 w 13"/>
                  <a:gd name="T53" fmla="*/ 12 h 18"/>
                  <a:gd name="T54" fmla="*/ 2 w 13"/>
                  <a:gd name="T55" fmla="*/ 13 h 18"/>
                  <a:gd name="T56" fmla="*/ 4 w 13"/>
                  <a:gd name="T57" fmla="*/ 15 h 18"/>
                  <a:gd name="T58" fmla="*/ 5 w 13"/>
                  <a:gd name="T59" fmla="*/ 16 h 18"/>
                  <a:gd name="T60" fmla="*/ 6 w 13"/>
                  <a:gd name="T61" fmla="*/ 17 h 18"/>
                  <a:gd name="T62" fmla="*/ 7 w 13"/>
                  <a:gd name="T63" fmla="*/ 17 h 18"/>
                  <a:gd name="T64" fmla="*/ 8 w 13"/>
                  <a:gd name="T65" fmla="*/ 17 h 18"/>
                  <a:gd name="T66" fmla="*/ 8 w 13"/>
                  <a:gd name="T67" fmla="*/ 16 h 18"/>
                  <a:gd name="T68" fmla="*/ 10 w 13"/>
                  <a:gd name="T69" fmla="*/ 15 h 18"/>
                  <a:gd name="T70" fmla="*/ 11 w 13"/>
                  <a:gd name="T71" fmla="*/ 13 h 18"/>
                  <a:gd name="T72" fmla="*/ 11 w 13"/>
                  <a:gd name="T73" fmla="*/ 12 h 18"/>
                  <a:gd name="T74" fmla="*/ 11 w 13"/>
                  <a:gd name="T75" fmla="*/ 8 h 18"/>
                  <a:gd name="T76" fmla="*/ 11 w 13"/>
                  <a:gd name="T77" fmla="*/ 6 h 18"/>
                  <a:gd name="T78" fmla="*/ 11 w 13"/>
                  <a:gd name="T79" fmla="*/ 5 h 18"/>
                  <a:gd name="T80" fmla="*/ 10 w 13"/>
                  <a:gd name="T81" fmla="*/ 4 h 18"/>
                  <a:gd name="T82" fmla="*/ 8 w 13"/>
                  <a:gd name="T83" fmla="*/ 2 h 18"/>
                  <a:gd name="T84" fmla="*/ 7 w 13"/>
                  <a:gd name="T85" fmla="*/ 1 h 18"/>
                  <a:gd name="T86" fmla="*/ 7 w 13"/>
                  <a:gd name="T87" fmla="*/ 1 h 18"/>
                  <a:gd name="T88" fmla="*/ 6 w 13"/>
                  <a:gd name="T89" fmla="*/ 1 h 18"/>
                  <a:gd name="T90" fmla="*/ 5 w 13"/>
                  <a:gd name="T91" fmla="*/ 2 h 18"/>
                  <a:gd name="T92" fmla="*/ 4 w 13"/>
                  <a:gd name="T93" fmla="*/ 4 h 18"/>
                  <a:gd name="T94" fmla="*/ 2 w 13"/>
                  <a:gd name="T95" fmla="*/ 5 h 18"/>
                  <a:gd name="T96" fmla="*/ 2 w 13"/>
                  <a:gd name="T97" fmla="*/ 6 h 18"/>
                  <a:gd name="T98" fmla="*/ 2 w 13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8"/>
                  <a:gd name="T152" fmla="*/ 13 w 13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  <a:moveTo>
                      <a:pt x="2" y="8"/>
                    </a:moveTo>
                    <a:lnTo>
                      <a:pt x="2" y="12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8" y="16"/>
                    </a:lnTo>
                    <a:lnTo>
                      <a:pt x="10" y="15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0" name="Freeform 4741"/>
              <p:cNvSpPr>
                <a:spLocks noEditPoints="1"/>
              </p:cNvSpPr>
              <p:nvPr/>
            </p:nvSpPr>
            <p:spPr bwMode="auto">
              <a:xfrm>
                <a:off x="3336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3 w 13"/>
                  <a:gd name="T9" fmla="*/ 0 h 18"/>
                  <a:gd name="T10" fmla="*/ 4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0 w 13"/>
                  <a:gd name="T19" fmla="*/ 2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8 h 18"/>
                  <a:gd name="T26" fmla="*/ 13 w 13"/>
                  <a:gd name="T27" fmla="*/ 12 h 18"/>
                  <a:gd name="T28" fmla="*/ 12 w 13"/>
                  <a:gd name="T29" fmla="*/ 15 h 18"/>
                  <a:gd name="T30" fmla="*/ 10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4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2 w 13"/>
                  <a:gd name="T51" fmla="*/ 8 h 18"/>
                  <a:gd name="T52" fmla="*/ 2 w 13"/>
                  <a:gd name="T53" fmla="*/ 12 h 18"/>
                  <a:gd name="T54" fmla="*/ 2 w 13"/>
                  <a:gd name="T55" fmla="*/ 13 h 18"/>
                  <a:gd name="T56" fmla="*/ 3 w 13"/>
                  <a:gd name="T57" fmla="*/ 15 h 18"/>
                  <a:gd name="T58" fmla="*/ 3 w 13"/>
                  <a:gd name="T59" fmla="*/ 16 h 18"/>
                  <a:gd name="T60" fmla="*/ 4 w 13"/>
                  <a:gd name="T61" fmla="*/ 17 h 18"/>
                  <a:gd name="T62" fmla="*/ 6 w 13"/>
                  <a:gd name="T63" fmla="*/ 17 h 18"/>
                  <a:gd name="T64" fmla="*/ 7 w 13"/>
                  <a:gd name="T65" fmla="*/ 17 h 18"/>
                  <a:gd name="T66" fmla="*/ 8 w 13"/>
                  <a:gd name="T67" fmla="*/ 16 h 18"/>
                  <a:gd name="T68" fmla="*/ 9 w 13"/>
                  <a:gd name="T69" fmla="*/ 15 h 18"/>
                  <a:gd name="T70" fmla="*/ 10 w 13"/>
                  <a:gd name="T71" fmla="*/ 13 h 18"/>
                  <a:gd name="T72" fmla="*/ 10 w 13"/>
                  <a:gd name="T73" fmla="*/ 12 h 18"/>
                  <a:gd name="T74" fmla="*/ 10 w 13"/>
                  <a:gd name="T75" fmla="*/ 8 h 18"/>
                  <a:gd name="T76" fmla="*/ 10 w 13"/>
                  <a:gd name="T77" fmla="*/ 6 h 18"/>
                  <a:gd name="T78" fmla="*/ 10 w 13"/>
                  <a:gd name="T79" fmla="*/ 5 h 18"/>
                  <a:gd name="T80" fmla="*/ 9 w 13"/>
                  <a:gd name="T81" fmla="*/ 4 h 18"/>
                  <a:gd name="T82" fmla="*/ 8 w 13"/>
                  <a:gd name="T83" fmla="*/ 2 h 18"/>
                  <a:gd name="T84" fmla="*/ 7 w 13"/>
                  <a:gd name="T85" fmla="*/ 1 h 18"/>
                  <a:gd name="T86" fmla="*/ 6 w 13"/>
                  <a:gd name="T87" fmla="*/ 1 h 18"/>
                  <a:gd name="T88" fmla="*/ 4 w 13"/>
                  <a:gd name="T89" fmla="*/ 1 h 18"/>
                  <a:gd name="T90" fmla="*/ 3 w 13"/>
                  <a:gd name="T91" fmla="*/ 2 h 18"/>
                  <a:gd name="T92" fmla="*/ 3 w 13"/>
                  <a:gd name="T93" fmla="*/ 4 h 18"/>
                  <a:gd name="T94" fmla="*/ 2 w 13"/>
                  <a:gd name="T95" fmla="*/ 5 h 18"/>
                  <a:gd name="T96" fmla="*/ 2 w 13"/>
                  <a:gd name="T97" fmla="*/ 6 h 18"/>
                  <a:gd name="T98" fmla="*/ 2 w 13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8"/>
                  <a:gd name="T152" fmla="*/ 13 w 13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0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  <a:moveTo>
                      <a:pt x="2" y="8"/>
                    </a:moveTo>
                    <a:lnTo>
                      <a:pt x="2" y="12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1" name="Freeform 4742"/>
              <p:cNvSpPr>
                <a:spLocks/>
              </p:cNvSpPr>
              <p:nvPr/>
            </p:nvSpPr>
            <p:spPr bwMode="auto">
              <a:xfrm>
                <a:off x="3350" y="2336"/>
                <a:ext cx="10" cy="21"/>
              </a:xfrm>
              <a:custGeom>
                <a:avLst/>
                <a:gdLst>
                  <a:gd name="T0" fmla="*/ 10 w 10"/>
                  <a:gd name="T1" fmla="*/ 0 h 21"/>
                  <a:gd name="T2" fmla="*/ 3 w 10"/>
                  <a:gd name="T3" fmla="*/ 21 h 21"/>
                  <a:gd name="T4" fmla="*/ 0 w 10"/>
                  <a:gd name="T5" fmla="*/ 21 h 21"/>
                  <a:gd name="T6" fmla="*/ 9 w 10"/>
                  <a:gd name="T7" fmla="*/ 0 h 21"/>
                  <a:gd name="T8" fmla="*/ 1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1"/>
                  <a:gd name="T17" fmla="*/ 10 w 1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1">
                    <a:moveTo>
                      <a:pt x="10" y="0"/>
                    </a:moveTo>
                    <a:lnTo>
                      <a:pt x="3" y="21"/>
                    </a:lnTo>
                    <a:lnTo>
                      <a:pt x="0" y="2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2" name="Freeform 4743"/>
              <p:cNvSpPr>
                <a:spLocks/>
              </p:cNvSpPr>
              <p:nvPr/>
            </p:nvSpPr>
            <p:spPr bwMode="auto">
              <a:xfrm>
                <a:off x="3361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5 w 13"/>
                  <a:gd name="T9" fmla="*/ 0 h 18"/>
                  <a:gd name="T10" fmla="*/ 7 w 13"/>
                  <a:gd name="T11" fmla="*/ 0 h 18"/>
                  <a:gd name="T12" fmla="*/ 10 w 13"/>
                  <a:gd name="T13" fmla="*/ 0 h 18"/>
                  <a:gd name="T14" fmla="*/ 11 w 13"/>
                  <a:gd name="T15" fmla="*/ 1 h 18"/>
                  <a:gd name="T16" fmla="*/ 12 w 13"/>
                  <a:gd name="T17" fmla="*/ 2 h 18"/>
                  <a:gd name="T18" fmla="*/ 13 w 13"/>
                  <a:gd name="T19" fmla="*/ 5 h 18"/>
                  <a:gd name="T20" fmla="*/ 12 w 13"/>
                  <a:gd name="T21" fmla="*/ 6 h 18"/>
                  <a:gd name="T22" fmla="*/ 12 w 13"/>
                  <a:gd name="T23" fmla="*/ 7 h 18"/>
                  <a:gd name="T24" fmla="*/ 11 w 13"/>
                  <a:gd name="T25" fmla="*/ 10 h 18"/>
                  <a:gd name="T26" fmla="*/ 10 w 13"/>
                  <a:gd name="T27" fmla="*/ 11 h 18"/>
                  <a:gd name="T28" fmla="*/ 5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10 w 13"/>
                  <a:gd name="T39" fmla="*/ 8 h 18"/>
                  <a:gd name="T40" fmla="*/ 11 w 13"/>
                  <a:gd name="T41" fmla="*/ 7 h 18"/>
                  <a:gd name="T42" fmla="*/ 11 w 13"/>
                  <a:gd name="T43" fmla="*/ 6 h 18"/>
                  <a:gd name="T44" fmla="*/ 11 w 13"/>
                  <a:gd name="T45" fmla="*/ 5 h 18"/>
                  <a:gd name="T46" fmla="*/ 11 w 13"/>
                  <a:gd name="T47" fmla="*/ 4 h 18"/>
                  <a:gd name="T48" fmla="*/ 10 w 13"/>
                  <a:gd name="T49" fmla="*/ 2 h 18"/>
                  <a:gd name="T50" fmla="*/ 9 w 13"/>
                  <a:gd name="T51" fmla="*/ 1 h 18"/>
                  <a:gd name="T52" fmla="*/ 7 w 13"/>
                  <a:gd name="T53" fmla="*/ 1 h 18"/>
                  <a:gd name="T54" fmla="*/ 5 w 13"/>
                  <a:gd name="T55" fmla="*/ 1 h 18"/>
                  <a:gd name="T56" fmla="*/ 4 w 13"/>
                  <a:gd name="T57" fmla="*/ 2 h 18"/>
                  <a:gd name="T58" fmla="*/ 4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5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3" name="Freeform 4744"/>
              <p:cNvSpPr>
                <a:spLocks noEditPoints="1"/>
              </p:cNvSpPr>
              <p:nvPr/>
            </p:nvSpPr>
            <p:spPr bwMode="auto">
              <a:xfrm>
                <a:off x="3376" y="2336"/>
                <a:ext cx="13" cy="18"/>
              </a:xfrm>
              <a:custGeom>
                <a:avLst/>
                <a:gdLst>
                  <a:gd name="T0" fmla="*/ 11 w 13"/>
                  <a:gd name="T1" fmla="*/ 8 h 18"/>
                  <a:gd name="T2" fmla="*/ 13 w 13"/>
                  <a:gd name="T3" fmla="*/ 11 h 18"/>
                  <a:gd name="T4" fmla="*/ 13 w 13"/>
                  <a:gd name="T5" fmla="*/ 15 h 18"/>
                  <a:gd name="T6" fmla="*/ 9 w 13"/>
                  <a:gd name="T7" fmla="*/ 18 h 18"/>
                  <a:gd name="T8" fmla="*/ 3 w 13"/>
                  <a:gd name="T9" fmla="*/ 18 h 18"/>
                  <a:gd name="T10" fmla="*/ 1 w 13"/>
                  <a:gd name="T11" fmla="*/ 15 h 18"/>
                  <a:gd name="T12" fmla="*/ 1 w 13"/>
                  <a:gd name="T13" fmla="*/ 12 h 18"/>
                  <a:gd name="T14" fmla="*/ 2 w 13"/>
                  <a:gd name="T15" fmla="*/ 10 h 18"/>
                  <a:gd name="T16" fmla="*/ 2 w 13"/>
                  <a:gd name="T17" fmla="*/ 7 h 18"/>
                  <a:gd name="T18" fmla="*/ 1 w 13"/>
                  <a:gd name="T19" fmla="*/ 5 h 18"/>
                  <a:gd name="T20" fmla="*/ 1 w 13"/>
                  <a:gd name="T21" fmla="*/ 4 h 18"/>
                  <a:gd name="T22" fmla="*/ 2 w 13"/>
                  <a:gd name="T23" fmla="*/ 1 h 18"/>
                  <a:gd name="T24" fmla="*/ 4 w 13"/>
                  <a:gd name="T25" fmla="*/ 0 h 18"/>
                  <a:gd name="T26" fmla="*/ 8 w 13"/>
                  <a:gd name="T27" fmla="*/ 0 h 18"/>
                  <a:gd name="T28" fmla="*/ 11 w 13"/>
                  <a:gd name="T29" fmla="*/ 1 h 18"/>
                  <a:gd name="T30" fmla="*/ 12 w 13"/>
                  <a:gd name="T31" fmla="*/ 4 h 18"/>
                  <a:gd name="T32" fmla="*/ 12 w 13"/>
                  <a:gd name="T33" fmla="*/ 6 h 18"/>
                  <a:gd name="T34" fmla="*/ 11 w 13"/>
                  <a:gd name="T35" fmla="*/ 7 h 18"/>
                  <a:gd name="T36" fmla="*/ 7 w 13"/>
                  <a:gd name="T37" fmla="*/ 1 h 18"/>
                  <a:gd name="T38" fmla="*/ 3 w 13"/>
                  <a:gd name="T39" fmla="*/ 2 h 18"/>
                  <a:gd name="T40" fmla="*/ 3 w 13"/>
                  <a:gd name="T41" fmla="*/ 5 h 18"/>
                  <a:gd name="T42" fmla="*/ 4 w 13"/>
                  <a:gd name="T43" fmla="*/ 6 h 18"/>
                  <a:gd name="T44" fmla="*/ 7 w 13"/>
                  <a:gd name="T45" fmla="*/ 7 h 18"/>
                  <a:gd name="T46" fmla="*/ 8 w 13"/>
                  <a:gd name="T47" fmla="*/ 7 h 18"/>
                  <a:gd name="T48" fmla="*/ 9 w 13"/>
                  <a:gd name="T49" fmla="*/ 6 h 18"/>
                  <a:gd name="T50" fmla="*/ 11 w 13"/>
                  <a:gd name="T51" fmla="*/ 4 h 18"/>
                  <a:gd name="T52" fmla="*/ 9 w 13"/>
                  <a:gd name="T53" fmla="*/ 2 h 18"/>
                  <a:gd name="T54" fmla="*/ 7 w 13"/>
                  <a:gd name="T55" fmla="*/ 1 h 18"/>
                  <a:gd name="T56" fmla="*/ 4 w 13"/>
                  <a:gd name="T57" fmla="*/ 10 h 18"/>
                  <a:gd name="T58" fmla="*/ 2 w 13"/>
                  <a:gd name="T59" fmla="*/ 12 h 18"/>
                  <a:gd name="T60" fmla="*/ 2 w 13"/>
                  <a:gd name="T61" fmla="*/ 15 h 18"/>
                  <a:gd name="T62" fmla="*/ 3 w 13"/>
                  <a:gd name="T63" fmla="*/ 16 h 18"/>
                  <a:gd name="T64" fmla="*/ 6 w 13"/>
                  <a:gd name="T65" fmla="*/ 17 h 18"/>
                  <a:gd name="T66" fmla="*/ 8 w 13"/>
                  <a:gd name="T67" fmla="*/ 17 h 18"/>
                  <a:gd name="T68" fmla="*/ 11 w 13"/>
                  <a:gd name="T69" fmla="*/ 15 h 18"/>
                  <a:gd name="T70" fmla="*/ 11 w 13"/>
                  <a:gd name="T71" fmla="*/ 11 h 18"/>
                  <a:gd name="T72" fmla="*/ 8 w 13"/>
                  <a:gd name="T73" fmla="*/ 10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"/>
                  <a:gd name="T112" fmla="*/ 0 h 18"/>
                  <a:gd name="T113" fmla="*/ 13 w 13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" h="18">
                    <a:moveTo>
                      <a:pt x="9" y="8"/>
                    </a:moveTo>
                    <a:lnTo>
                      <a:pt x="11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8"/>
                    </a:lnTo>
                    <a:close/>
                    <a:moveTo>
                      <a:pt x="7" y="1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1"/>
                    </a:lnTo>
                    <a:close/>
                    <a:moveTo>
                      <a:pt x="7" y="8"/>
                    </a:moveTo>
                    <a:lnTo>
                      <a:pt x="4" y="10"/>
                    </a:lnTo>
                    <a:lnTo>
                      <a:pt x="3" y="10"/>
                    </a:lnTo>
                    <a:lnTo>
                      <a:pt x="2" y="12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4" name="Freeform 4745"/>
              <p:cNvSpPr>
                <a:spLocks noEditPoints="1"/>
              </p:cNvSpPr>
              <p:nvPr/>
            </p:nvSpPr>
            <p:spPr bwMode="auto">
              <a:xfrm>
                <a:off x="3390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0 w 14"/>
                  <a:gd name="T3" fmla="*/ 6 h 18"/>
                  <a:gd name="T4" fmla="*/ 1 w 14"/>
                  <a:gd name="T5" fmla="*/ 4 h 18"/>
                  <a:gd name="T6" fmla="*/ 3 w 14"/>
                  <a:gd name="T7" fmla="*/ 1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2 w 14"/>
                  <a:gd name="T21" fmla="*/ 4 h 18"/>
                  <a:gd name="T22" fmla="*/ 14 w 14"/>
                  <a:gd name="T23" fmla="*/ 6 h 18"/>
                  <a:gd name="T24" fmla="*/ 14 w 14"/>
                  <a:gd name="T25" fmla="*/ 8 h 18"/>
                  <a:gd name="T26" fmla="*/ 14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1 w 14"/>
                  <a:gd name="T45" fmla="*/ 15 h 18"/>
                  <a:gd name="T46" fmla="*/ 0 w 14"/>
                  <a:gd name="T47" fmla="*/ 12 h 18"/>
                  <a:gd name="T48" fmla="*/ 0 w 14"/>
                  <a:gd name="T49" fmla="*/ 8 h 18"/>
                  <a:gd name="T50" fmla="*/ 3 w 14"/>
                  <a:gd name="T51" fmla="*/ 8 h 18"/>
                  <a:gd name="T52" fmla="*/ 3 w 14"/>
                  <a:gd name="T53" fmla="*/ 12 h 18"/>
                  <a:gd name="T54" fmla="*/ 3 w 14"/>
                  <a:gd name="T55" fmla="*/ 13 h 18"/>
                  <a:gd name="T56" fmla="*/ 4 w 14"/>
                  <a:gd name="T57" fmla="*/ 15 h 18"/>
                  <a:gd name="T58" fmla="*/ 5 w 14"/>
                  <a:gd name="T59" fmla="*/ 16 h 18"/>
                  <a:gd name="T60" fmla="*/ 5 w 14"/>
                  <a:gd name="T61" fmla="*/ 17 h 18"/>
                  <a:gd name="T62" fmla="*/ 6 w 14"/>
                  <a:gd name="T63" fmla="*/ 17 h 18"/>
                  <a:gd name="T64" fmla="*/ 7 w 14"/>
                  <a:gd name="T65" fmla="*/ 17 h 18"/>
                  <a:gd name="T66" fmla="*/ 9 w 14"/>
                  <a:gd name="T67" fmla="*/ 16 h 18"/>
                  <a:gd name="T68" fmla="*/ 10 w 14"/>
                  <a:gd name="T69" fmla="*/ 15 h 18"/>
                  <a:gd name="T70" fmla="*/ 11 w 14"/>
                  <a:gd name="T71" fmla="*/ 13 h 18"/>
                  <a:gd name="T72" fmla="*/ 11 w 14"/>
                  <a:gd name="T73" fmla="*/ 12 h 18"/>
                  <a:gd name="T74" fmla="*/ 11 w 14"/>
                  <a:gd name="T75" fmla="*/ 8 h 18"/>
                  <a:gd name="T76" fmla="*/ 11 w 14"/>
                  <a:gd name="T77" fmla="*/ 6 h 18"/>
                  <a:gd name="T78" fmla="*/ 11 w 14"/>
                  <a:gd name="T79" fmla="*/ 5 h 18"/>
                  <a:gd name="T80" fmla="*/ 10 w 14"/>
                  <a:gd name="T81" fmla="*/ 4 h 18"/>
                  <a:gd name="T82" fmla="*/ 9 w 14"/>
                  <a:gd name="T83" fmla="*/ 2 h 18"/>
                  <a:gd name="T84" fmla="*/ 7 w 14"/>
                  <a:gd name="T85" fmla="*/ 1 h 18"/>
                  <a:gd name="T86" fmla="*/ 6 w 14"/>
                  <a:gd name="T87" fmla="*/ 1 h 18"/>
                  <a:gd name="T88" fmla="*/ 5 w 14"/>
                  <a:gd name="T89" fmla="*/ 1 h 18"/>
                  <a:gd name="T90" fmla="*/ 5 w 14"/>
                  <a:gd name="T91" fmla="*/ 2 h 18"/>
                  <a:gd name="T92" fmla="*/ 4 w 14"/>
                  <a:gd name="T93" fmla="*/ 4 h 18"/>
                  <a:gd name="T94" fmla="*/ 3 w 14"/>
                  <a:gd name="T95" fmla="*/ 5 h 18"/>
                  <a:gd name="T96" fmla="*/ 3 w 14"/>
                  <a:gd name="T97" fmla="*/ 6 h 18"/>
                  <a:gd name="T98" fmla="*/ 3 w 14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8"/>
                  <a:gd name="T152" fmla="*/ 14 w 14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  <a:moveTo>
                      <a:pt x="3" y="8"/>
                    </a:moveTo>
                    <a:lnTo>
                      <a:pt x="3" y="12"/>
                    </a:lnTo>
                    <a:lnTo>
                      <a:pt x="3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5" name="Freeform 4746"/>
              <p:cNvSpPr>
                <a:spLocks noEditPoints="1"/>
              </p:cNvSpPr>
              <p:nvPr/>
            </p:nvSpPr>
            <p:spPr bwMode="auto">
              <a:xfrm>
                <a:off x="3405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3 w 13"/>
                  <a:gd name="T9" fmla="*/ 0 h 18"/>
                  <a:gd name="T10" fmla="*/ 5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1 w 13"/>
                  <a:gd name="T19" fmla="*/ 2 h 18"/>
                  <a:gd name="T20" fmla="*/ 12 w 13"/>
                  <a:gd name="T21" fmla="*/ 4 h 18"/>
                  <a:gd name="T22" fmla="*/ 12 w 13"/>
                  <a:gd name="T23" fmla="*/ 6 h 18"/>
                  <a:gd name="T24" fmla="*/ 13 w 13"/>
                  <a:gd name="T25" fmla="*/ 8 h 18"/>
                  <a:gd name="T26" fmla="*/ 12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5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2 w 13"/>
                  <a:gd name="T51" fmla="*/ 8 h 18"/>
                  <a:gd name="T52" fmla="*/ 2 w 13"/>
                  <a:gd name="T53" fmla="*/ 12 h 18"/>
                  <a:gd name="T54" fmla="*/ 2 w 13"/>
                  <a:gd name="T55" fmla="*/ 13 h 18"/>
                  <a:gd name="T56" fmla="*/ 3 w 13"/>
                  <a:gd name="T57" fmla="*/ 15 h 18"/>
                  <a:gd name="T58" fmla="*/ 3 w 13"/>
                  <a:gd name="T59" fmla="*/ 16 h 18"/>
                  <a:gd name="T60" fmla="*/ 5 w 13"/>
                  <a:gd name="T61" fmla="*/ 17 h 18"/>
                  <a:gd name="T62" fmla="*/ 6 w 13"/>
                  <a:gd name="T63" fmla="*/ 17 h 18"/>
                  <a:gd name="T64" fmla="*/ 7 w 13"/>
                  <a:gd name="T65" fmla="*/ 17 h 18"/>
                  <a:gd name="T66" fmla="*/ 8 w 13"/>
                  <a:gd name="T67" fmla="*/ 16 h 18"/>
                  <a:gd name="T68" fmla="*/ 9 w 13"/>
                  <a:gd name="T69" fmla="*/ 15 h 18"/>
                  <a:gd name="T70" fmla="*/ 11 w 13"/>
                  <a:gd name="T71" fmla="*/ 13 h 18"/>
                  <a:gd name="T72" fmla="*/ 11 w 13"/>
                  <a:gd name="T73" fmla="*/ 12 h 18"/>
                  <a:gd name="T74" fmla="*/ 11 w 13"/>
                  <a:gd name="T75" fmla="*/ 8 h 18"/>
                  <a:gd name="T76" fmla="*/ 11 w 13"/>
                  <a:gd name="T77" fmla="*/ 6 h 18"/>
                  <a:gd name="T78" fmla="*/ 11 w 13"/>
                  <a:gd name="T79" fmla="*/ 5 h 18"/>
                  <a:gd name="T80" fmla="*/ 9 w 13"/>
                  <a:gd name="T81" fmla="*/ 4 h 18"/>
                  <a:gd name="T82" fmla="*/ 8 w 13"/>
                  <a:gd name="T83" fmla="*/ 2 h 18"/>
                  <a:gd name="T84" fmla="*/ 7 w 13"/>
                  <a:gd name="T85" fmla="*/ 1 h 18"/>
                  <a:gd name="T86" fmla="*/ 6 w 13"/>
                  <a:gd name="T87" fmla="*/ 1 h 18"/>
                  <a:gd name="T88" fmla="*/ 5 w 13"/>
                  <a:gd name="T89" fmla="*/ 1 h 18"/>
                  <a:gd name="T90" fmla="*/ 3 w 13"/>
                  <a:gd name="T91" fmla="*/ 2 h 18"/>
                  <a:gd name="T92" fmla="*/ 3 w 13"/>
                  <a:gd name="T93" fmla="*/ 4 h 18"/>
                  <a:gd name="T94" fmla="*/ 2 w 13"/>
                  <a:gd name="T95" fmla="*/ 5 h 18"/>
                  <a:gd name="T96" fmla="*/ 2 w 13"/>
                  <a:gd name="T97" fmla="*/ 6 h 18"/>
                  <a:gd name="T98" fmla="*/ 2 w 13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8"/>
                  <a:gd name="T152" fmla="*/ 13 w 13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  <a:moveTo>
                      <a:pt x="2" y="8"/>
                    </a:moveTo>
                    <a:lnTo>
                      <a:pt x="2" y="12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6" name="Freeform 4747"/>
              <p:cNvSpPr>
                <a:spLocks noEditPoints="1"/>
              </p:cNvSpPr>
              <p:nvPr/>
            </p:nvSpPr>
            <p:spPr bwMode="auto">
              <a:xfrm>
                <a:off x="3419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0 w 14"/>
                  <a:gd name="T3" fmla="*/ 6 h 18"/>
                  <a:gd name="T4" fmla="*/ 2 w 14"/>
                  <a:gd name="T5" fmla="*/ 4 h 18"/>
                  <a:gd name="T6" fmla="*/ 2 w 14"/>
                  <a:gd name="T7" fmla="*/ 1 h 18"/>
                  <a:gd name="T8" fmla="*/ 3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2 w 14"/>
                  <a:gd name="T21" fmla="*/ 4 h 18"/>
                  <a:gd name="T22" fmla="*/ 12 w 14"/>
                  <a:gd name="T23" fmla="*/ 6 h 18"/>
                  <a:gd name="T24" fmla="*/ 14 w 14"/>
                  <a:gd name="T25" fmla="*/ 8 h 18"/>
                  <a:gd name="T26" fmla="*/ 12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2 w 14"/>
                  <a:gd name="T43" fmla="*/ 16 h 18"/>
                  <a:gd name="T44" fmla="*/ 2 w 14"/>
                  <a:gd name="T45" fmla="*/ 15 h 18"/>
                  <a:gd name="T46" fmla="*/ 0 w 14"/>
                  <a:gd name="T47" fmla="*/ 12 h 18"/>
                  <a:gd name="T48" fmla="*/ 0 w 14"/>
                  <a:gd name="T49" fmla="*/ 8 h 18"/>
                  <a:gd name="T50" fmla="*/ 2 w 14"/>
                  <a:gd name="T51" fmla="*/ 8 h 18"/>
                  <a:gd name="T52" fmla="*/ 3 w 14"/>
                  <a:gd name="T53" fmla="*/ 12 h 18"/>
                  <a:gd name="T54" fmla="*/ 3 w 14"/>
                  <a:gd name="T55" fmla="*/ 13 h 18"/>
                  <a:gd name="T56" fmla="*/ 3 w 14"/>
                  <a:gd name="T57" fmla="*/ 15 h 18"/>
                  <a:gd name="T58" fmla="*/ 4 w 14"/>
                  <a:gd name="T59" fmla="*/ 16 h 18"/>
                  <a:gd name="T60" fmla="*/ 5 w 14"/>
                  <a:gd name="T61" fmla="*/ 17 h 18"/>
                  <a:gd name="T62" fmla="*/ 6 w 14"/>
                  <a:gd name="T63" fmla="*/ 17 h 18"/>
                  <a:gd name="T64" fmla="*/ 8 w 14"/>
                  <a:gd name="T65" fmla="*/ 17 h 18"/>
                  <a:gd name="T66" fmla="*/ 9 w 14"/>
                  <a:gd name="T67" fmla="*/ 16 h 18"/>
                  <a:gd name="T68" fmla="*/ 10 w 14"/>
                  <a:gd name="T69" fmla="*/ 15 h 18"/>
                  <a:gd name="T70" fmla="*/ 10 w 14"/>
                  <a:gd name="T71" fmla="*/ 13 h 18"/>
                  <a:gd name="T72" fmla="*/ 11 w 14"/>
                  <a:gd name="T73" fmla="*/ 12 h 18"/>
                  <a:gd name="T74" fmla="*/ 11 w 14"/>
                  <a:gd name="T75" fmla="*/ 8 h 18"/>
                  <a:gd name="T76" fmla="*/ 11 w 14"/>
                  <a:gd name="T77" fmla="*/ 6 h 18"/>
                  <a:gd name="T78" fmla="*/ 11 w 14"/>
                  <a:gd name="T79" fmla="*/ 5 h 18"/>
                  <a:gd name="T80" fmla="*/ 10 w 14"/>
                  <a:gd name="T81" fmla="*/ 4 h 18"/>
                  <a:gd name="T82" fmla="*/ 9 w 14"/>
                  <a:gd name="T83" fmla="*/ 2 h 18"/>
                  <a:gd name="T84" fmla="*/ 8 w 14"/>
                  <a:gd name="T85" fmla="*/ 1 h 18"/>
                  <a:gd name="T86" fmla="*/ 6 w 14"/>
                  <a:gd name="T87" fmla="*/ 1 h 18"/>
                  <a:gd name="T88" fmla="*/ 5 w 14"/>
                  <a:gd name="T89" fmla="*/ 1 h 18"/>
                  <a:gd name="T90" fmla="*/ 4 w 14"/>
                  <a:gd name="T91" fmla="*/ 2 h 18"/>
                  <a:gd name="T92" fmla="*/ 3 w 14"/>
                  <a:gd name="T93" fmla="*/ 4 h 18"/>
                  <a:gd name="T94" fmla="*/ 3 w 14"/>
                  <a:gd name="T95" fmla="*/ 5 h 18"/>
                  <a:gd name="T96" fmla="*/ 3 w 14"/>
                  <a:gd name="T97" fmla="*/ 6 h 18"/>
                  <a:gd name="T98" fmla="*/ 2 w 14"/>
                  <a:gd name="T99" fmla="*/ 8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8"/>
                  <a:gd name="T152" fmla="*/ 14 w 14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8">
                    <a:moveTo>
                      <a:pt x="0" y="8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  <a:moveTo>
                      <a:pt x="2" y="8"/>
                    </a:moveTo>
                    <a:lnTo>
                      <a:pt x="3" y="12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7" name="Freeform 4748"/>
              <p:cNvSpPr>
                <a:spLocks/>
              </p:cNvSpPr>
              <p:nvPr/>
            </p:nvSpPr>
            <p:spPr bwMode="auto">
              <a:xfrm>
                <a:off x="3278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0 w 13"/>
                  <a:gd name="T3" fmla="*/ 6 h 18"/>
                  <a:gd name="T4" fmla="*/ 0 w 13"/>
                  <a:gd name="T5" fmla="*/ 4 h 18"/>
                  <a:gd name="T6" fmla="*/ 2 w 13"/>
                  <a:gd name="T7" fmla="*/ 1 h 18"/>
                  <a:gd name="T8" fmla="*/ 4 w 13"/>
                  <a:gd name="T9" fmla="*/ 0 h 18"/>
                  <a:gd name="T10" fmla="*/ 7 w 13"/>
                  <a:gd name="T11" fmla="*/ 0 h 18"/>
                  <a:gd name="T12" fmla="*/ 9 w 13"/>
                  <a:gd name="T13" fmla="*/ 0 h 18"/>
                  <a:gd name="T14" fmla="*/ 11 w 13"/>
                  <a:gd name="T15" fmla="*/ 1 h 18"/>
                  <a:gd name="T16" fmla="*/ 13 w 13"/>
                  <a:gd name="T17" fmla="*/ 2 h 18"/>
                  <a:gd name="T18" fmla="*/ 13 w 13"/>
                  <a:gd name="T19" fmla="*/ 5 h 18"/>
                  <a:gd name="T20" fmla="*/ 13 w 13"/>
                  <a:gd name="T21" fmla="*/ 6 h 18"/>
                  <a:gd name="T22" fmla="*/ 11 w 13"/>
                  <a:gd name="T23" fmla="*/ 7 h 18"/>
                  <a:gd name="T24" fmla="*/ 10 w 13"/>
                  <a:gd name="T25" fmla="*/ 10 h 18"/>
                  <a:gd name="T26" fmla="*/ 9 w 13"/>
                  <a:gd name="T27" fmla="*/ 11 h 18"/>
                  <a:gd name="T28" fmla="*/ 4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9 w 13"/>
                  <a:gd name="T39" fmla="*/ 8 h 18"/>
                  <a:gd name="T40" fmla="*/ 10 w 13"/>
                  <a:gd name="T41" fmla="*/ 7 h 18"/>
                  <a:gd name="T42" fmla="*/ 10 w 13"/>
                  <a:gd name="T43" fmla="*/ 6 h 18"/>
                  <a:gd name="T44" fmla="*/ 10 w 13"/>
                  <a:gd name="T45" fmla="*/ 5 h 18"/>
                  <a:gd name="T46" fmla="*/ 10 w 13"/>
                  <a:gd name="T47" fmla="*/ 4 h 18"/>
                  <a:gd name="T48" fmla="*/ 9 w 13"/>
                  <a:gd name="T49" fmla="*/ 2 h 18"/>
                  <a:gd name="T50" fmla="*/ 8 w 13"/>
                  <a:gd name="T51" fmla="*/ 1 h 18"/>
                  <a:gd name="T52" fmla="*/ 7 w 13"/>
                  <a:gd name="T53" fmla="*/ 1 h 18"/>
                  <a:gd name="T54" fmla="*/ 5 w 13"/>
                  <a:gd name="T55" fmla="*/ 1 h 18"/>
                  <a:gd name="T56" fmla="*/ 4 w 13"/>
                  <a:gd name="T57" fmla="*/ 2 h 18"/>
                  <a:gd name="T58" fmla="*/ 3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4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8" name="Freeform 4749"/>
              <p:cNvSpPr>
                <a:spLocks/>
              </p:cNvSpPr>
              <p:nvPr/>
            </p:nvSpPr>
            <p:spPr bwMode="auto">
              <a:xfrm>
                <a:off x="3292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5 w 13"/>
                  <a:gd name="T9" fmla="*/ 0 h 18"/>
                  <a:gd name="T10" fmla="*/ 7 w 13"/>
                  <a:gd name="T11" fmla="*/ 0 h 18"/>
                  <a:gd name="T12" fmla="*/ 10 w 13"/>
                  <a:gd name="T13" fmla="*/ 0 h 18"/>
                  <a:gd name="T14" fmla="*/ 11 w 13"/>
                  <a:gd name="T15" fmla="*/ 1 h 18"/>
                  <a:gd name="T16" fmla="*/ 12 w 13"/>
                  <a:gd name="T17" fmla="*/ 2 h 18"/>
                  <a:gd name="T18" fmla="*/ 13 w 13"/>
                  <a:gd name="T19" fmla="*/ 5 h 18"/>
                  <a:gd name="T20" fmla="*/ 13 w 13"/>
                  <a:gd name="T21" fmla="*/ 6 h 18"/>
                  <a:gd name="T22" fmla="*/ 12 w 13"/>
                  <a:gd name="T23" fmla="*/ 7 h 18"/>
                  <a:gd name="T24" fmla="*/ 11 w 13"/>
                  <a:gd name="T25" fmla="*/ 10 h 18"/>
                  <a:gd name="T26" fmla="*/ 10 w 13"/>
                  <a:gd name="T27" fmla="*/ 11 h 18"/>
                  <a:gd name="T28" fmla="*/ 5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10 w 13"/>
                  <a:gd name="T39" fmla="*/ 8 h 18"/>
                  <a:gd name="T40" fmla="*/ 11 w 13"/>
                  <a:gd name="T41" fmla="*/ 7 h 18"/>
                  <a:gd name="T42" fmla="*/ 11 w 13"/>
                  <a:gd name="T43" fmla="*/ 6 h 18"/>
                  <a:gd name="T44" fmla="*/ 11 w 13"/>
                  <a:gd name="T45" fmla="*/ 5 h 18"/>
                  <a:gd name="T46" fmla="*/ 11 w 13"/>
                  <a:gd name="T47" fmla="*/ 4 h 18"/>
                  <a:gd name="T48" fmla="*/ 10 w 13"/>
                  <a:gd name="T49" fmla="*/ 2 h 18"/>
                  <a:gd name="T50" fmla="*/ 8 w 13"/>
                  <a:gd name="T51" fmla="*/ 1 h 18"/>
                  <a:gd name="T52" fmla="*/ 7 w 13"/>
                  <a:gd name="T53" fmla="*/ 1 h 18"/>
                  <a:gd name="T54" fmla="*/ 6 w 13"/>
                  <a:gd name="T55" fmla="*/ 1 h 18"/>
                  <a:gd name="T56" fmla="*/ 3 w 13"/>
                  <a:gd name="T57" fmla="*/ 2 h 18"/>
                  <a:gd name="T58" fmla="*/ 3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5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9" name="Freeform 4750"/>
              <p:cNvSpPr>
                <a:spLocks/>
              </p:cNvSpPr>
              <p:nvPr/>
            </p:nvSpPr>
            <p:spPr bwMode="auto">
              <a:xfrm>
                <a:off x="3306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2 w 14"/>
                  <a:gd name="T3" fmla="*/ 6 h 18"/>
                  <a:gd name="T4" fmla="*/ 2 w 14"/>
                  <a:gd name="T5" fmla="*/ 4 h 18"/>
                  <a:gd name="T6" fmla="*/ 3 w 14"/>
                  <a:gd name="T7" fmla="*/ 1 h 18"/>
                  <a:gd name="T8" fmla="*/ 4 w 14"/>
                  <a:gd name="T9" fmla="*/ 0 h 18"/>
                  <a:gd name="T10" fmla="*/ 5 w 14"/>
                  <a:gd name="T11" fmla="*/ 0 h 18"/>
                  <a:gd name="T12" fmla="*/ 8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3 w 14"/>
                  <a:gd name="T21" fmla="*/ 4 h 18"/>
                  <a:gd name="T22" fmla="*/ 14 w 14"/>
                  <a:gd name="T23" fmla="*/ 6 h 18"/>
                  <a:gd name="T24" fmla="*/ 14 w 14"/>
                  <a:gd name="T25" fmla="*/ 8 h 18"/>
                  <a:gd name="T26" fmla="*/ 14 w 14"/>
                  <a:gd name="T27" fmla="*/ 12 h 18"/>
                  <a:gd name="T28" fmla="*/ 13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8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2 w 14"/>
                  <a:gd name="T45" fmla="*/ 15 h 18"/>
                  <a:gd name="T46" fmla="*/ 2 w 14"/>
                  <a:gd name="T47" fmla="*/ 12 h 18"/>
                  <a:gd name="T48" fmla="*/ 0 w 14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8"/>
                  <a:gd name="T77" fmla="*/ 14 w 14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8">
                    <a:moveTo>
                      <a:pt x="0" y="8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0" name="Freeform 4751"/>
              <p:cNvSpPr>
                <a:spLocks/>
              </p:cNvSpPr>
              <p:nvPr/>
            </p:nvSpPr>
            <p:spPr bwMode="auto">
              <a:xfrm>
                <a:off x="3309" y="2337"/>
                <a:ext cx="8" cy="16"/>
              </a:xfrm>
              <a:custGeom>
                <a:avLst/>
                <a:gdLst>
                  <a:gd name="T0" fmla="*/ 0 w 8"/>
                  <a:gd name="T1" fmla="*/ 7 h 16"/>
                  <a:gd name="T2" fmla="*/ 0 w 8"/>
                  <a:gd name="T3" fmla="*/ 11 h 16"/>
                  <a:gd name="T4" fmla="*/ 0 w 8"/>
                  <a:gd name="T5" fmla="*/ 12 h 16"/>
                  <a:gd name="T6" fmla="*/ 1 w 8"/>
                  <a:gd name="T7" fmla="*/ 14 h 16"/>
                  <a:gd name="T8" fmla="*/ 2 w 8"/>
                  <a:gd name="T9" fmla="*/ 15 h 16"/>
                  <a:gd name="T10" fmla="*/ 3 w 8"/>
                  <a:gd name="T11" fmla="*/ 16 h 16"/>
                  <a:gd name="T12" fmla="*/ 5 w 8"/>
                  <a:gd name="T13" fmla="*/ 16 h 16"/>
                  <a:gd name="T14" fmla="*/ 6 w 8"/>
                  <a:gd name="T15" fmla="*/ 16 h 16"/>
                  <a:gd name="T16" fmla="*/ 7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1 h 16"/>
                  <a:gd name="T24" fmla="*/ 8 w 8"/>
                  <a:gd name="T25" fmla="*/ 7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3 h 16"/>
                  <a:gd name="T32" fmla="*/ 7 w 8"/>
                  <a:gd name="T33" fmla="*/ 1 h 16"/>
                  <a:gd name="T34" fmla="*/ 6 w 8"/>
                  <a:gd name="T35" fmla="*/ 0 h 16"/>
                  <a:gd name="T36" fmla="*/ 5 w 8"/>
                  <a:gd name="T37" fmla="*/ 0 h 16"/>
                  <a:gd name="T38" fmla="*/ 3 w 8"/>
                  <a:gd name="T39" fmla="*/ 0 h 16"/>
                  <a:gd name="T40" fmla="*/ 2 w 8"/>
                  <a:gd name="T41" fmla="*/ 1 h 16"/>
                  <a:gd name="T42" fmla="*/ 1 w 8"/>
                  <a:gd name="T43" fmla="*/ 3 h 16"/>
                  <a:gd name="T44" fmla="*/ 0 w 8"/>
                  <a:gd name="T45" fmla="*/ 4 h 16"/>
                  <a:gd name="T46" fmla="*/ 0 w 8"/>
                  <a:gd name="T47" fmla="*/ 5 h 16"/>
                  <a:gd name="T48" fmla="*/ 0 w 8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7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1" name="Freeform 4752"/>
              <p:cNvSpPr>
                <a:spLocks/>
              </p:cNvSpPr>
              <p:nvPr/>
            </p:nvSpPr>
            <p:spPr bwMode="auto">
              <a:xfrm>
                <a:off x="3321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4 w 13"/>
                  <a:gd name="T9" fmla="*/ 0 h 18"/>
                  <a:gd name="T10" fmla="*/ 5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10 w 13"/>
                  <a:gd name="T17" fmla="*/ 0 h 18"/>
                  <a:gd name="T18" fmla="*/ 11 w 13"/>
                  <a:gd name="T19" fmla="*/ 2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8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10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5 w 13"/>
                  <a:gd name="T39" fmla="*/ 18 h 18"/>
                  <a:gd name="T40" fmla="*/ 4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8"/>
                  <a:gd name="T77" fmla="*/ 13 w 13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2" name="Freeform 4753"/>
              <p:cNvSpPr>
                <a:spLocks/>
              </p:cNvSpPr>
              <p:nvPr/>
            </p:nvSpPr>
            <p:spPr bwMode="auto">
              <a:xfrm>
                <a:off x="3323" y="2337"/>
                <a:ext cx="9" cy="16"/>
              </a:xfrm>
              <a:custGeom>
                <a:avLst/>
                <a:gdLst>
                  <a:gd name="T0" fmla="*/ 0 w 9"/>
                  <a:gd name="T1" fmla="*/ 7 h 16"/>
                  <a:gd name="T2" fmla="*/ 0 w 9"/>
                  <a:gd name="T3" fmla="*/ 11 h 16"/>
                  <a:gd name="T4" fmla="*/ 0 w 9"/>
                  <a:gd name="T5" fmla="*/ 12 h 16"/>
                  <a:gd name="T6" fmla="*/ 2 w 9"/>
                  <a:gd name="T7" fmla="*/ 14 h 16"/>
                  <a:gd name="T8" fmla="*/ 3 w 9"/>
                  <a:gd name="T9" fmla="*/ 15 h 16"/>
                  <a:gd name="T10" fmla="*/ 4 w 9"/>
                  <a:gd name="T11" fmla="*/ 16 h 16"/>
                  <a:gd name="T12" fmla="*/ 5 w 9"/>
                  <a:gd name="T13" fmla="*/ 16 h 16"/>
                  <a:gd name="T14" fmla="*/ 6 w 9"/>
                  <a:gd name="T15" fmla="*/ 16 h 16"/>
                  <a:gd name="T16" fmla="*/ 6 w 9"/>
                  <a:gd name="T17" fmla="*/ 15 h 16"/>
                  <a:gd name="T18" fmla="*/ 8 w 9"/>
                  <a:gd name="T19" fmla="*/ 14 h 16"/>
                  <a:gd name="T20" fmla="*/ 9 w 9"/>
                  <a:gd name="T21" fmla="*/ 12 h 16"/>
                  <a:gd name="T22" fmla="*/ 9 w 9"/>
                  <a:gd name="T23" fmla="*/ 11 h 16"/>
                  <a:gd name="T24" fmla="*/ 9 w 9"/>
                  <a:gd name="T25" fmla="*/ 7 h 16"/>
                  <a:gd name="T26" fmla="*/ 9 w 9"/>
                  <a:gd name="T27" fmla="*/ 5 h 16"/>
                  <a:gd name="T28" fmla="*/ 9 w 9"/>
                  <a:gd name="T29" fmla="*/ 4 h 16"/>
                  <a:gd name="T30" fmla="*/ 8 w 9"/>
                  <a:gd name="T31" fmla="*/ 3 h 16"/>
                  <a:gd name="T32" fmla="*/ 6 w 9"/>
                  <a:gd name="T33" fmla="*/ 1 h 16"/>
                  <a:gd name="T34" fmla="*/ 5 w 9"/>
                  <a:gd name="T35" fmla="*/ 0 h 16"/>
                  <a:gd name="T36" fmla="*/ 5 w 9"/>
                  <a:gd name="T37" fmla="*/ 0 h 16"/>
                  <a:gd name="T38" fmla="*/ 4 w 9"/>
                  <a:gd name="T39" fmla="*/ 0 h 16"/>
                  <a:gd name="T40" fmla="*/ 3 w 9"/>
                  <a:gd name="T41" fmla="*/ 1 h 16"/>
                  <a:gd name="T42" fmla="*/ 2 w 9"/>
                  <a:gd name="T43" fmla="*/ 3 h 16"/>
                  <a:gd name="T44" fmla="*/ 0 w 9"/>
                  <a:gd name="T45" fmla="*/ 4 h 16"/>
                  <a:gd name="T46" fmla="*/ 0 w 9"/>
                  <a:gd name="T47" fmla="*/ 5 h 16"/>
                  <a:gd name="T48" fmla="*/ 0 w 9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7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6"/>
                    </a:lnTo>
                    <a:lnTo>
                      <a:pt x="6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3" name="Freeform 4754"/>
              <p:cNvSpPr>
                <a:spLocks/>
              </p:cNvSpPr>
              <p:nvPr/>
            </p:nvSpPr>
            <p:spPr bwMode="auto">
              <a:xfrm>
                <a:off x="3336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3 w 13"/>
                  <a:gd name="T9" fmla="*/ 0 h 18"/>
                  <a:gd name="T10" fmla="*/ 4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0 w 13"/>
                  <a:gd name="T19" fmla="*/ 2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8 h 18"/>
                  <a:gd name="T26" fmla="*/ 13 w 13"/>
                  <a:gd name="T27" fmla="*/ 12 h 18"/>
                  <a:gd name="T28" fmla="*/ 12 w 13"/>
                  <a:gd name="T29" fmla="*/ 15 h 18"/>
                  <a:gd name="T30" fmla="*/ 10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4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8"/>
                  <a:gd name="T77" fmla="*/ 13 w 13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0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4" name="Freeform 4755"/>
              <p:cNvSpPr>
                <a:spLocks/>
              </p:cNvSpPr>
              <p:nvPr/>
            </p:nvSpPr>
            <p:spPr bwMode="auto">
              <a:xfrm>
                <a:off x="3338" y="2337"/>
                <a:ext cx="8" cy="16"/>
              </a:xfrm>
              <a:custGeom>
                <a:avLst/>
                <a:gdLst>
                  <a:gd name="T0" fmla="*/ 0 w 8"/>
                  <a:gd name="T1" fmla="*/ 7 h 16"/>
                  <a:gd name="T2" fmla="*/ 0 w 8"/>
                  <a:gd name="T3" fmla="*/ 11 h 16"/>
                  <a:gd name="T4" fmla="*/ 0 w 8"/>
                  <a:gd name="T5" fmla="*/ 12 h 16"/>
                  <a:gd name="T6" fmla="*/ 1 w 8"/>
                  <a:gd name="T7" fmla="*/ 14 h 16"/>
                  <a:gd name="T8" fmla="*/ 1 w 8"/>
                  <a:gd name="T9" fmla="*/ 15 h 16"/>
                  <a:gd name="T10" fmla="*/ 2 w 8"/>
                  <a:gd name="T11" fmla="*/ 16 h 16"/>
                  <a:gd name="T12" fmla="*/ 4 w 8"/>
                  <a:gd name="T13" fmla="*/ 16 h 16"/>
                  <a:gd name="T14" fmla="*/ 5 w 8"/>
                  <a:gd name="T15" fmla="*/ 16 h 16"/>
                  <a:gd name="T16" fmla="*/ 6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1 h 16"/>
                  <a:gd name="T24" fmla="*/ 8 w 8"/>
                  <a:gd name="T25" fmla="*/ 7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3 h 16"/>
                  <a:gd name="T32" fmla="*/ 6 w 8"/>
                  <a:gd name="T33" fmla="*/ 1 h 16"/>
                  <a:gd name="T34" fmla="*/ 5 w 8"/>
                  <a:gd name="T35" fmla="*/ 0 h 16"/>
                  <a:gd name="T36" fmla="*/ 4 w 8"/>
                  <a:gd name="T37" fmla="*/ 0 h 16"/>
                  <a:gd name="T38" fmla="*/ 2 w 8"/>
                  <a:gd name="T39" fmla="*/ 0 h 16"/>
                  <a:gd name="T40" fmla="*/ 1 w 8"/>
                  <a:gd name="T41" fmla="*/ 1 h 16"/>
                  <a:gd name="T42" fmla="*/ 1 w 8"/>
                  <a:gd name="T43" fmla="*/ 3 h 16"/>
                  <a:gd name="T44" fmla="*/ 0 w 8"/>
                  <a:gd name="T45" fmla="*/ 4 h 16"/>
                  <a:gd name="T46" fmla="*/ 0 w 8"/>
                  <a:gd name="T47" fmla="*/ 5 h 16"/>
                  <a:gd name="T48" fmla="*/ 0 w 8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7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1" y="15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5" name="Freeform 4756"/>
              <p:cNvSpPr>
                <a:spLocks/>
              </p:cNvSpPr>
              <p:nvPr/>
            </p:nvSpPr>
            <p:spPr bwMode="auto">
              <a:xfrm>
                <a:off x="3350" y="2336"/>
                <a:ext cx="10" cy="21"/>
              </a:xfrm>
              <a:custGeom>
                <a:avLst/>
                <a:gdLst>
                  <a:gd name="T0" fmla="*/ 10 w 10"/>
                  <a:gd name="T1" fmla="*/ 0 h 21"/>
                  <a:gd name="T2" fmla="*/ 3 w 10"/>
                  <a:gd name="T3" fmla="*/ 21 h 21"/>
                  <a:gd name="T4" fmla="*/ 0 w 10"/>
                  <a:gd name="T5" fmla="*/ 21 h 21"/>
                  <a:gd name="T6" fmla="*/ 9 w 10"/>
                  <a:gd name="T7" fmla="*/ 0 h 21"/>
                  <a:gd name="T8" fmla="*/ 1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1"/>
                  <a:gd name="T17" fmla="*/ 10 w 10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1">
                    <a:moveTo>
                      <a:pt x="10" y="0"/>
                    </a:moveTo>
                    <a:lnTo>
                      <a:pt x="3" y="21"/>
                    </a:lnTo>
                    <a:lnTo>
                      <a:pt x="0" y="2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6" name="Freeform 4757"/>
              <p:cNvSpPr>
                <a:spLocks/>
              </p:cNvSpPr>
              <p:nvPr/>
            </p:nvSpPr>
            <p:spPr bwMode="auto">
              <a:xfrm>
                <a:off x="3361" y="2336"/>
                <a:ext cx="13" cy="18"/>
              </a:xfrm>
              <a:custGeom>
                <a:avLst/>
                <a:gdLst>
                  <a:gd name="T0" fmla="*/ 2 w 13"/>
                  <a:gd name="T1" fmla="*/ 6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5 w 13"/>
                  <a:gd name="T9" fmla="*/ 0 h 18"/>
                  <a:gd name="T10" fmla="*/ 7 w 13"/>
                  <a:gd name="T11" fmla="*/ 0 h 18"/>
                  <a:gd name="T12" fmla="*/ 10 w 13"/>
                  <a:gd name="T13" fmla="*/ 0 h 18"/>
                  <a:gd name="T14" fmla="*/ 11 w 13"/>
                  <a:gd name="T15" fmla="*/ 1 h 18"/>
                  <a:gd name="T16" fmla="*/ 12 w 13"/>
                  <a:gd name="T17" fmla="*/ 2 h 18"/>
                  <a:gd name="T18" fmla="*/ 13 w 13"/>
                  <a:gd name="T19" fmla="*/ 5 h 18"/>
                  <a:gd name="T20" fmla="*/ 12 w 13"/>
                  <a:gd name="T21" fmla="*/ 6 h 18"/>
                  <a:gd name="T22" fmla="*/ 12 w 13"/>
                  <a:gd name="T23" fmla="*/ 7 h 18"/>
                  <a:gd name="T24" fmla="*/ 11 w 13"/>
                  <a:gd name="T25" fmla="*/ 10 h 18"/>
                  <a:gd name="T26" fmla="*/ 10 w 13"/>
                  <a:gd name="T27" fmla="*/ 11 h 18"/>
                  <a:gd name="T28" fmla="*/ 5 w 13"/>
                  <a:gd name="T29" fmla="*/ 16 h 18"/>
                  <a:gd name="T30" fmla="*/ 13 w 13"/>
                  <a:gd name="T31" fmla="*/ 16 h 18"/>
                  <a:gd name="T32" fmla="*/ 13 w 13"/>
                  <a:gd name="T33" fmla="*/ 18 h 18"/>
                  <a:gd name="T34" fmla="*/ 0 w 13"/>
                  <a:gd name="T35" fmla="*/ 18 h 18"/>
                  <a:gd name="T36" fmla="*/ 7 w 13"/>
                  <a:gd name="T37" fmla="*/ 11 h 18"/>
                  <a:gd name="T38" fmla="*/ 10 w 13"/>
                  <a:gd name="T39" fmla="*/ 8 h 18"/>
                  <a:gd name="T40" fmla="*/ 11 w 13"/>
                  <a:gd name="T41" fmla="*/ 7 h 18"/>
                  <a:gd name="T42" fmla="*/ 11 w 13"/>
                  <a:gd name="T43" fmla="*/ 6 h 18"/>
                  <a:gd name="T44" fmla="*/ 11 w 13"/>
                  <a:gd name="T45" fmla="*/ 5 h 18"/>
                  <a:gd name="T46" fmla="*/ 11 w 13"/>
                  <a:gd name="T47" fmla="*/ 4 h 18"/>
                  <a:gd name="T48" fmla="*/ 10 w 13"/>
                  <a:gd name="T49" fmla="*/ 2 h 18"/>
                  <a:gd name="T50" fmla="*/ 9 w 13"/>
                  <a:gd name="T51" fmla="*/ 1 h 18"/>
                  <a:gd name="T52" fmla="*/ 7 w 13"/>
                  <a:gd name="T53" fmla="*/ 1 h 18"/>
                  <a:gd name="T54" fmla="*/ 5 w 13"/>
                  <a:gd name="T55" fmla="*/ 1 h 18"/>
                  <a:gd name="T56" fmla="*/ 4 w 13"/>
                  <a:gd name="T57" fmla="*/ 2 h 18"/>
                  <a:gd name="T58" fmla="*/ 4 w 13"/>
                  <a:gd name="T59" fmla="*/ 4 h 18"/>
                  <a:gd name="T60" fmla="*/ 2 w 13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"/>
                  <a:gd name="T94" fmla="*/ 0 h 18"/>
                  <a:gd name="T95" fmla="*/ 13 w 13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" h="18">
                    <a:moveTo>
                      <a:pt x="2" y="6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5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0" y="18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7" name="Freeform 4758"/>
              <p:cNvSpPr>
                <a:spLocks/>
              </p:cNvSpPr>
              <p:nvPr/>
            </p:nvSpPr>
            <p:spPr bwMode="auto">
              <a:xfrm>
                <a:off x="3376" y="2336"/>
                <a:ext cx="13" cy="18"/>
              </a:xfrm>
              <a:custGeom>
                <a:avLst/>
                <a:gdLst>
                  <a:gd name="T0" fmla="*/ 9 w 13"/>
                  <a:gd name="T1" fmla="*/ 8 h 18"/>
                  <a:gd name="T2" fmla="*/ 11 w 13"/>
                  <a:gd name="T3" fmla="*/ 8 h 18"/>
                  <a:gd name="T4" fmla="*/ 12 w 13"/>
                  <a:gd name="T5" fmla="*/ 10 h 18"/>
                  <a:gd name="T6" fmla="*/ 13 w 13"/>
                  <a:gd name="T7" fmla="*/ 11 h 18"/>
                  <a:gd name="T8" fmla="*/ 13 w 13"/>
                  <a:gd name="T9" fmla="*/ 13 h 18"/>
                  <a:gd name="T10" fmla="*/ 13 w 13"/>
                  <a:gd name="T11" fmla="*/ 15 h 18"/>
                  <a:gd name="T12" fmla="*/ 12 w 13"/>
                  <a:gd name="T13" fmla="*/ 17 h 18"/>
                  <a:gd name="T14" fmla="*/ 9 w 13"/>
                  <a:gd name="T15" fmla="*/ 18 h 18"/>
                  <a:gd name="T16" fmla="*/ 7 w 13"/>
                  <a:gd name="T17" fmla="*/ 18 h 18"/>
                  <a:gd name="T18" fmla="*/ 3 w 13"/>
                  <a:gd name="T19" fmla="*/ 18 h 18"/>
                  <a:gd name="T20" fmla="*/ 2 w 13"/>
                  <a:gd name="T21" fmla="*/ 17 h 18"/>
                  <a:gd name="T22" fmla="*/ 1 w 13"/>
                  <a:gd name="T23" fmla="*/ 15 h 18"/>
                  <a:gd name="T24" fmla="*/ 0 w 13"/>
                  <a:gd name="T25" fmla="*/ 13 h 18"/>
                  <a:gd name="T26" fmla="*/ 1 w 13"/>
                  <a:gd name="T27" fmla="*/ 12 h 18"/>
                  <a:gd name="T28" fmla="*/ 1 w 13"/>
                  <a:gd name="T29" fmla="*/ 10 h 18"/>
                  <a:gd name="T30" fmla="*/ 2 w 13"/>
                  <a:gd name="T31" fmla="*/ 10 h 18"/>
                  <a:gd name="T32" fmla="*/ 3 w 13"/>
                  <a:gd name="T33" fmla="*/ 8 h 18"/>
                  <a:gd name="T34" fmla="*/ 2 w 13"/>
                  <a:gd name="T35" fmla="*/ 7 h 18"/>
                  <a:gd name="T36" fmla="*/ 2 w 13"/>
                  <a:gd name="T37" fmla="*/ 6 h 18"/>
                  <a:gd name="T38" fmla="*/ 1 w 13"/>
                  <a:gd name="T39" fmla="*/ 5 h 18"/>
                  <a:gd name="T40" fmla="*/ 1 w 13"/>
                  <a:gd name="T41" fmla="*/ 5 h 18"/>
                  <a:gd name="T42" fmla="*/ 1 w 13"/>
                  <a:gd name="T43" fmla="*/ 4 h 18"/>
                  <a:gd name="T44" fmla="*/ 2 w 13"/>
                  <a:gd name="T45" fmla="*/ 2 h 18"/>
                  <a:gd name="T46" fmla="*/ 2 w 13"/>
                  <a:gd name="T47" fmla="*/ 1 h 18"/>
                  <a:gd name="T48" fmla="*/ 3 w 13"/>
                  <a:gd name="T49" fmla="*/ 0 h 18"/>
                  <a:gd name="T50" fmla="*/ 4 w 13"/>
                  <a:gd name="T51" fmla="*/ 0 h 18"/>
                  <a:gd name="T52" fmla="*/ 7 w 13"/>
                  <a:gd name="T53" fmla="*/ 0 h 18"/>
                  <a:gd name="T54" fmla="*/ 8 w 13"/>
                  <a:gd name="T55" fmla="*/ 0 h 18"/>
                  <a:gd name="T56" fmla="*/ 9 w 13"/>
                  <a:gd name="T57" fmla="*/ 0 h 18"/>
                  <a:gd name="T58" fmla="*/ 11 w 13"/>
                  <a:gd name="T59" fmla="*/ 1 h 18"/>
                  <a:gd name="T60" fmla="*/ 12 w 13"/>
                  <a:gd name="T61" fmla="*/ 2 h 18"/>
                  <a:gd name="T62" fmla="*/ 12 w 13"/>
                  <a:gd name="T63" fmla="*/ 4 h 18"/>
                  <a:gd name="T64" fmla="*/ 12 w 13"/>
                  <a:gd name="T65" fmla="*/ 5 h 18"/>
                  <a:gd name="T66" fmla="*/ 12 w 13"/>
                  <a:gd name="T67" fmla="*/ 6 h 18"/>
                  <a:gd name="T68" fmla="*/ 12 w 13"/>
                  <a:gd name="T69" fmla="*/ 6 h 18"/>
                  <a:gd name="T70" fmla="*/ 11 w 13"/>
                  <a:gd name="T71" fmla="*/ 7 h 18"/>
                  <a:gd name="T72" fmla="*/ 9 w 13"/>
                  <a:gd name="T73" fmla="*/ 8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"/>
                  <a:gd name="T112" fmla="*/ 0 h 18"/>
                  <a:gd name="T113" fmla="*/ 13 w 13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" h="18">
                    <a:moveTo>
                      <a:pt x="9" y="8"/>
                    </a:moveTo>
                    <a:lnTo>
                      <a:pt x="11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8" name="Freeform 4759"/>
              <p:cNvSpPr>
                <a:spLocks/>
              </p:cNvSpPr>
              <p:nvPr/>
            </p:nvSpPr>
            <p:spPr bwMode="auto">
              <a:xfrm>
                <a:off x="3379" y="2337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1 w 8"/>
                  <a:gd name="T3" fmla="*/ 0 h 6"/>
                  <a:gd name="T4" fmla="*/ 0 w 8"/>
                  <a:gd name="T5" fmla="*/ 1 h 6"/>
                  <a:gd name="T6" fmla="*/ 0 w 8"/>
                  <a:gd name="T7" fmla="*/ 3 h 6"/>
                  <a:gd name="T8" fmla="*/ 0 w 8"/>
                  <a:gd name="T9" fmla="*/ 4 h 6"/>
                  <a:gd name="T10" fmla="*/ 0 w 8"/>
                  <a:gd name="T11" fmla="*/ 4 h 6"/>
                  <a:gd name="T12" fmla="*/ 1 w 8"/>
                  <a:gd name="T13" fmla="*/ 5 h 6"/>
                  <a:gd name="T14" fmla="*/ 3 w 8"/>
                  <a:gd name="T15" fmla="*/ 6 h 6"/>
                  <a:gd name="T16" fmla="*/ 4 w 8"/>
                  <a:gd name="T17" fmla="*/ 6 h 6"/>
                  <a:gd name="T18" fmla="*/ 4 w 8"/>
                  <a:gd name="T19" fmla="*/ 6 h 6"/>
                  <a:gd name="T20" fmla="*/ 5 w 8"/>
                  <a:gd name="T21" fmla="*/ 6 h 6"/>
                  <a:gd name="T22" fmla="*/ 6 w 8"/>
                  <a:gd name="T23" fmla="*/ 5 h 6"/>
                  <a:gd name="T24" fmla="*/ 6 w 8"/>
                  <a:gd name="T25" fmla="*/ 5 h 6"/>
                  <a:gd name="T26" fmla="*/ 6 w 8"/>
                  <a:gd name="T27" fmla="*/ 4 h 6"/>
                  <a:gd name="T28" fmla="*/ 8 w 8"/>
                  <a:gd name="T29" fmla="*/ 3 h 6"/>
                  <a:gd name="T30" fmla="*/ 6 w 8"/>
                  <a:gd name="T31" fmla="*/ 3 h 6"/>
                  <a:gd name="T32" fmla="*/ 6 w 8"/>
                  <a:gd name="T33" fmla="*/ 1 h 6"/>
                  <a:gd name="T34" fmla="*/ 5 w 8"/>
                  <a:gd name="T35" fmla="*/ 0 h 6"/>
                  <a:gd name="T36" fmla="*/ 4 w 8"/>
                  <a:gd name="T37" fmla="*/ 0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6"/>
                  <a:gd name="T59" fmla="*/ 8 w 8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6">
                    <a:moveTo>
                      <a:pt x="4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9" name="Freeform 4760"/>
              <p:cNvSpPr>
                <a:spLocks/>
              </p:cNvSpPr>
              <p:nvPr/>
            </p:nvSpPr>
            <p:spPr bwMode="auto">
              <a:xfrm>
                <a:off x="3378" y="2344"/>
                <a:ext cx="9" cy="9"/>
              </a:xfrm>
              <a:custGeom>
                <a:avLst/>
                <a:gdLst>
                  <a:gd name="T0" fmla="*/ 5 w 9"/>
                  <a:gd name="T1" fmla="*/ 0 h 9"/>
                  <a:gd name="T2" fmla="*/ 2 w 9"/>
                  <a:gd name="T3" fmla="*/ 2 h 9"/>
                  <a:gd name="T4" fmla="*/ 1 w 9"/>
                  <a:gd name="T5" fmla="*/ 2 h 9"/>
                  <a:gd name="T6" fmla="*/ 0 w 9"/>
                  <a:gd name="T7" fmla="*/ 4 h 9"/>
                  <a:gd name="T8" fmla="*/ 0 w 9"/>
                  <a:gd name="T9" fmla="*/ 5 h 9"/>
                  <a:gd name="T10" fmla="*/ 0 w 9"/>
                  <a:gd name="T11" fmla="*/ 7 h 9"/>
                  <a:gd name="T12" fmla="*/ 0 w 9"/>
                  <a:gd name="T13" fmla="*/ 7 h 9"/>
                  <a:gd name="T14" fmla="*/ 1 w 9"/>
                  <a:gd name="T15" fmla="*/ 8 h 9"/>
                  <a:gd name="T16" fmla="*/ 2 w 9"/>
                  <a:gd name="T17" fmla="*/ 8 h 9"/>
                  <a:gd name="T18" fmla="*/ 4 w 9"/>
                  <a:gd name="T19" fmla="*/ 9 h 9"/>
                  <a:gd name="T20" fmla="*/ 5 w 9"/>
                  <a:gd name="T21" fmla="*/ 9 h 9"/>
                  <a:gd name="T22" fmla="*/ 6 w 9"/>
                  <a:gd name="T23" fmla="*/ 9 h 9"/>
                  <a:gd name="T24" fmla="*/ 7 w 9"/>
                  <a:gd name="T25" fmla="*/ 8 h 9"/>
                  <a:gd name="T26" fmla="*/ 9 w 9"/>
                  <a:gd name="T27" fmla="*/ 7 h 9"/>
                  <a:gd name="T28" fmla="*/ 9 w 9"/>
                  <a:gd name="T29" fmla="*/ 5 h 9"/>
                  <a:gd name="T30" fmla="*/ 9 w 9"/>
                  <a:gd name="T31" fmla="*/ 3 h 9"/>
                  <a:gd name="T32" fmla="*/ 7 w 9"/>
                  <a:gd name="T33" fmla="*/ 2 h 9"/>
                  <a:gd name="T34" fmla="*/ 6 w 9"/>
                  <a:gd name="T35" fmla="*/ 2 h 9"/>
                  <a:gd name="T36" fmla="*/ 5 w 9"/>
                  <a:gd name="T37" fmla="*/ 0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"/>
                  <a:gd name="T58" fmla="*/ 0 h 9"/>
                  <a:gd name="T59" fmla="*/ 9 w 9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" h="9">
                    <a:moveTo>
                      <a:pt x="5" y="0"/>
                    </a:moveTo>
                    <a:lnTo>
                      <a:pt x="2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0" name="Freeform 4761"/>
              <p:cNvSpPr>
                <a:spLocks/>
              </p:cNvSpPr>
              <p:nvPr/>
            </p:nvSpPr>
            <p:spPr bwMode="auto">
              <a:xfrm>
                <a:off x="3390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0 w 14"/>
                  <a:gd name="T3" fmla="*/ 6 h 18"/>
                  <a:gd name="T4" fmla="*/ 1 w 14"/>
                  <a:gd name="T5" fmla="*/ 4 h 18"/>
                  <a:gd name="T6" fmla="*/ 3 w 14"/>
                  <a:gd name="T7" fmla="*/ 1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2 w 14"/>
                  <a:gd name="T21" fmla="*/ 4 h 18"/>
                  <a:gd name="T22" fmla="*/ 14 w 14"/>
                  <a:gd name="T23" fmla="*/ 6 h 18"/>
                  <a:gd name="T24" fmla="*/ 14 w 14"/>
                  <a:gd name="T25" fmla="*/ 8 h 18"/>
                  <a:gd name="T26" fmla="*/ 14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1 w 14"/>
                  <a:gd name="T45" fmla="*/ 15 h 18"/>
                  <a:gd name="T46" fmla="*/ 0 w 14"/>
                  <a:gd name="T47" fmla="*/ 12 h 18"/>
                  <a:gd name="T48" fmla="*/ 0 w 14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8"/>
                  <a:gd name="T77" fmla="*/ 14 w 14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1" name="Freeform 4762"/>
              <p:cNvSpPr>
                <a:spLocks/>
              </p:cNvSpPr>
              <p:nvPr/>
            </p:nvSpPr>
            <p:spPr bwMode="auto">
              <a:xfrm>
                <a:off x="3393" y="2337"/>
                <a:ext cx="8" cy="16"/>
              </a:xfrm>
              <a:custGeom>
                <a:avLst/>
                <a:gdLst>
                  <a:gd name="T0" fmla="*/ 0 w 8"/>
                  <a:gd name="T1" fmla="*/ 7 h 16"/>
                  <a:gd name="T2" fmla="*/ 0 w 8"/>
                  <a:gd name="T3" fmla="*/ 11 h 16"/>
                  <a:gd name="T4" fmla="*/ 0 w 8"/>
                  <a:gd name="T5" fmla="*/ 12 h 16"/>
                  <a:gd name="T6" fmla="*/ 1 w 8"/>
                  <a:gd name="T7" fmla="*/ 14 h 16"/>
                  <a:gd name="T8" fmla="*/ 2 w 8"/>
                  <a:gd name="T9" fmla="*/ 15 h 16"/>
                  <a:gd name="T10" fmla="*/ 2 w 8"/>
                  <a:gd name="T11" fmla="*/ 16 h 16"/>
                  <a:gd name="T12" fmla="*/ 3 w 8"/>
                  <a:gd name="T13" fmla="*/ 16 h 16"/>
                  <a:gd name="T14" fmla="*/ 4 w 8"/>
                  <a:gd name="T15" fmla="*/ 16 h 16"/>
                  <a:gd name="T16" fmla="*/ 6 w 8"/>
                  <a:gd name="T17" fmla="*/ 15 h 16"/>
                  <a:gd name="T18" fmla="*/ 7 w 8"/>
                  <a:gd name="T19" fmla="*/ 14 h 16"/>
                  <a:gd name="T20" fmla="*/ 8 w 8"/>
                  <a:gd name="T21" fmla="*/ 12 h 16"/>
                  <a:gd name="T22" fmla="*/ 8 w 8"/>
                  <a:gd name="T23" fmla="*/ 11 h 16"/>
                  <a:gd name="T24" fmla="*/ 8 w 8"/>
                  <a:gd name="T25" fmla="*/ 7 h 16"/>
                  <a:gd name="T26" fmla="*/ 8 w 8"/>
                  <a:gd name="T27" fmla="*/ 5 h 16"/>
                  <a:gd name="T28" fmla="*/ 8 w 8"/>
                  <a:gd name="T29" fmla="*/ 4 h 16"/>
                  <a:gd name="T30" fmla="*/ 7 w 8"/>
                  <a:gd name="T31" fmla="*/ 3 h 16"/>
                  <a:gd name="T32" fmla="*/ 6 w 8"/>
                  <a:gd name="T33" fmla="*/ 1 h 16"/>
                  <a:gd name="T34" fmla="*/ 4 w 8"/>
                  <a:gd name="T35" fmla="*/ 0 h 16"/>
                  <a:gd name="T36" fmla="*/ 3 w 8"/>
                  <a:gd name="T37" fmla="*/ 0 h 16"/>
                  <a:gd name="T38" fmla="*/ 2 w 8"/>
                  <a:gd name="T39" fmla="*/ 0 h 16"/>
                  <a:gd name="T40" fmla="*/ 2 w 8"/>
                  <a:gd name="T41" fmla="*/ 1 h 16"/>
                  <a:gd name="T42" fmla="*/ 1 w 8"/>
                  <a:gd name="T43" fmla="*/ 3 h 16"/>
                  <a:gd name="T44" fmla="*/ 0 w 8"/>
                  <a:gd name="T45" fmla="*/ 4 h 16"/>
                  <a:gd name="T46" fmla="*/ 0 w 8"/>
                  <a:gd name="T47" fmla="*/ 5 h 16"/>
                  <a:gd name="T48" fmla="*/ 0 w 8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6"/>
                  <a:gd name="T77" fmla="*/ 8 w 8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6">
                    <a:moveTo>
                      <a:pt x="0" y="7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2" name="Freeform 4763"/>
              <p:cNvSpPr>
                <a:spLocks/>
              </p:cNvSpPr>
              <p:nvPr/>
            </p:nvSpPr>
            <p:spPr bwMode="auto">
              <a:xfrm>
                <a:off x="3405" y="2336"/>
                <a:ext cx="13" cy="18"/>
              </a:xfrm>
              <a:custGeom>
                <a:avLst/>
                <a:gdLst>
                  <a:gd name="T0" fmla="*/ 0 w 13"/>
                  <a:gd name="T1" fmla="*/ 8 h 18"/>
                  <a:gd name="T2" fmla="*/ 0 w 13"/>
                  <a:gd name="T3" fmla="*/ 6 h 18"/>
                  <a:gd name="T4" fmla="*/ 1 w 13"/>
                  <a:gd name="T5" fmla="*/ 4 h 18"/>
                  <a:gd name="T6" fmla="*/ 2 w 13"/>
                  <a:gd name="T7" fmla="*/ 1 h 18"/>
                  <a:gd name="T8" fmla="*/ 3 w 13"/>
                  <a:gd name="T9" fmla="*/ 0 h 18"/>
                  <a:gd name="T10" fmla="*/ 5 w 13"/>
                  <a:gd name="T11" fmla="*/ 0 h 18"/>
                  <a:gd name="T12" fmla="*/ 6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1 w 13"/>
                  <a:gd name="T19" fmla="*/ 2 h 18"/>
                  <a:gd name="T20" fmla="*/ 12 w 13"/>
                  <a:gd name="T21" fmla="*/ 4 h 18"/>
                  <a:gd name="T22" fmla="*/ 12 w 13"/>
                  <a:gd name="T23" fmla="*/ 6 h 18"/>
                  <a:gd name="T24" fmla="*/ 13 w 13"/>
                  <a:gd name="T25" fmla="*/ 8 h 18"/>
                  <a:gd name="T26" fmla="*/ 12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6 w 13"/>
                  <a:gd name="T37" fmla="*/ 18 h 18"/>
                  <a:gd name="T38" fmla="*/ 5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0 w 13"/>
                  <a:gd name="T47" fmla="*/ 12 h 18"/>
                  <a:gd name="T48" fmla="*/ 0 w 13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8"/>
                  <a:gd name="T77" fmla="*/ 13 w 13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8">
                    <a:moveTo>
                      <a:pt x="0" y="8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3" y="8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3" name="Freeform 4764"/>
              <p:cNvSpPr>
                <a:spLocks/>
              </p:cNvSpPr>
              <p:nvPr/>
            </p:nvSpPr>
            <p:spPr bwMode="auto">
              <a:xfrm>
                <a:off x="3407" y="2337"/>
                <a:ext cx="9" cy="16"/>
              </a:xfrm>
              <a:custGeom>
                <a:avLst/>
                <a:gdLst>
                  <a:gd name="T0" fmla="*/ 0 w 9"/>
                  <a:gd name="T1" fmla="*/ 7 h 16"/>
                  <a:gd name="T2" fmla="*/ 0 w 9"/>
                  <a:gd name="T3" fmla="*/ 11 h 16"/>
                  <a:gd name="T4" fmla="*/ 0 w 9"/>
                  <a:gd name="T5" fmla="*/ 12 h 16"/>
                  <a:gd name="T6" fmla="*/ 1 w 9"/>
                  <a:gd name="T7" fmla="*/ 14 h 16"/>
                  <a:gd name="T8" fmla="*/ 1 w 9"/>
                  <a:gd name="T9" fmla="*/ 15 h 16"/>
                  <a:gd name="T10" fmla="*/ 3 w 9"/>
                  <a:gd name="T11" fmla="*/ 16 h 16"/>
                  <a:gd name="T12" fmla="*/ 4 w 9"/>
                  <a:gd name="T13" fmla="*/ 16 h 16"/>
                  <a:gd name="T14" fmla="*/ 5 w 9"/>
                  <a:gd name="T15" fmla="*/ 16 h 16"/>
                  <a:gd name="T16" fmla="*/ 6 w 9"/>
                  <a:gd name="T17" fmla="*/ 15 h 16"/>
                  <a:gd name="T18" fmla="*/ 7 w 9"/>
                  <a:gd name="T19" fmla="*/ 14 h 16"/>
                  <a:gd name="T20" fmla="*/ 9 w 9"/>
                  <a:gd name="T21" fmla="*/ 12 h 16"/>
                  <a:gd name="T22" fmla="*/ 9 w 9"/>
                  <a:gd name="T23" fmla="*/ 11 h 16"/>
                  <a:gd name="T24" fmla="*/ 9 w 9"/>
                  <a:gd name="T25" fmla="*/ 7 h 16"/>
                  <a:gd name="T26" fmla="*/ 9 w 9"/>
                  <a:gd name="T27" fmla="*/ 5 h 16"/>
                  <a:gd name="T28" fmla="*/ 9 w 9"/>
                  <a:gd name="T29" fmla="*/ 4 h 16"/>
                  <a:gd name="T30" fmla="*/ 7 w 9"/>
                  <a:gd name="T31" fmla="*/ 3 h 16"/>
                  <a:gd name="T32" fmla="*/ 6 w 9"/>
                  <a:gd name="T33" fmla="*/ 1 h 16"/>
                  <a:gd name="T34" fmla="*/ 5 w 9"/>
                  <a:gd name="T35" fmla="*/ 0 h 16"/>
                  <a:gd name="T36" fmla="*/ 4 w 9"/>
                  <a:gd name="T37" fmla="*/ 0 h 16"/>
                  <a:gd name="T38" fmla="*/ 3 w 9"/>
                  <a:gd name="T39" fmla="*/ 0 h 16"/>
                  <a:gd name="T40" fmla="*/ 1 w 9"/>
                  <a:gd name="T41" fmla="*/ 1 h 16"/>
                  <a:gd name="T42" fmla="*/ 1 w 9"/>
                  <a:gd name="T43" fmla="*/ 3 h 16"/>
                  <a:gd name="T44" fmla="*/ 0 w 9"/>
                  <a:gd name="T45" fmla="*/ 4 h 16"/>
                  <a:gd name="T46" fmla="*/ 0 w 9"/>
                  <a:gd name="T47" fmla="*/ 5 h 16"/>
                  <a:gd name="T48" fmla="*/ 0 w 9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7"/>
                    </a:moveTo>
                    <a:lnTo>
                      <a:pt x="0" y="11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4" name="Freeform 4765"/>
              <p:cNvSpPr>
                <a:spLocks/>
              </p:cNvSpPr>
              <p:nvPr/>
            </p:nvSpPr>
            <p:spPr bwMode="auto">
              <a:xfrm>
                <a:off x="3419" y="2336"/>
                <a:ext cx="14" cy="18"/>
              </a:xfrm>
              <a:custGeom>
                <a:avLst/>
                <a:gdLst>
                  <a:gd name="T0" fmla="*/ 0 w 14"/>
                  <a:gd name="T1" fmla="*/ 8 h 18"/>
                  <a:gd name="T2" fmla="*/ 0 w 14"/>
                  <a:gd name="T3" fmla="*/ 6 h 18"/>
                  <a:gd name="T4" fmla="*/ 2 w 14"/>
                  <a:gd name="T5" fmla="*/ 4 h 18"/>
                  <a:gd name="T6" fmla="*/ 2 w 14"/>
                  <a:gd name="T7" fmla="*/ 1 h 18"/>
                  <a:gd name="T8" fmla="*/ 3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2 h 18"/>
                  <a:gd name="T20" fmla="*/ 12 w 14"/>
                  <a:gd name="T21" fmla="*/ 4 h 18"/>
                  <a:gd name="T22" fmla="*/ 12 w 14"/>
                  <a:gd name="T23" fmla="*/ 6 h 18"/>
                  <a:gd name="T24" fmla="*/ 14 w 14"/>
                  <a:gd name="T25" fmla="*/ 8 h 18"/>
                  <a:gd name="T26" fmla="*/ 12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2 w 14"/>
                  <a:gd name="T43" fmla="*/ 16 h 18"/>
                  <a:gd name="T44" fmla="*/ 2 w 14"/>
                  <a:gd name="T45" fmla="*/ 15 h 18"/>
                  <a:gd name="T46" fmla="*/ 0 w 14"/>
                  <a:gd name="T47" fmla="*/ 12 h 18"/>
                  <a:gd name="T48" fmla="*/ 0 w 14"/>
                  <a:gd name="T49" fmla="*/ 8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8"/>
                  <a:gd name="T77" fmla="*/ 14 w 14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8">
                    <a:moveTo>
                      <a:pt x="0" y="8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5" name="Freeform 4766"/>
              <p:cNvSpPr>
                <a:spLocks/>
              </p:cNvSpPr>
              <p:nvPr/>
            </p:nvSpPr>
            <p:spPr bwMode="auto">
              <a:xfrm>
                <a:off x="3421" y="2337"/>
                <a:ext cx="9" cy="16"/>
              </a:xfrm>
              <a:custGeom>
                <a:avLst/>
                <a:gdLst>
                  <a:gd name="T0" fmla="*/ 0 w 9"/>
                  <a:gd name="T1" fmla="*/ 7 h 16"/>
                  <a:gd name="T2" fmla="*/ 1 w 9"/>
                  <a:gd name="T3" fmla="*/ 11 h 16"/>
                  <a:gd name="T4" fmla="*/ 1 w 9"/>
                  <a:gd name="T5" fmla="*/ 12 h 16"/>
                  <a:gd name="T6" fmla="*/ 1 w 9"/>
                  <a:gd name="T7" fmla="*/ 14 h 16"/>
                  <a:gd name="T8" fmla="*/ 2 w 9"/>
                  <a:gd name="T9" fmla="*/ 15 h 16"/>
                  <a:gd name="T10" fmla="*/ 3 w 9"/>
                  <a:gd name="T11" fmla="*/ 16 h 16"/>
                  <a:gd name="T12" fmla="*/ 4 w 9"/>
                  <a:gd name="T13" fmla="*/ 16 h 16"/>
                  <a:gd name="T14" fmla="*/ 6 w 9"/>
                  <a:gd name="T15" fmla="*/ 16 h 16"/>
                  <a:gd name="T16" fmla="*/ 7 w 9"/>
                  <a:gd name="T17" fmla="*/ 15 h 16"/>
                  <a:gd name="T18" fmla="*/ 8 w 9"/>
                  <a:gd name="T19" fmla="*/ 14 h 16"/>
                  <a:gd name="T20" fmla="*/ 8 w 9"/>
                  <a:gd name="T21" fmla="*/ 12 h 16"/>
                  <a:gd name="T22" fmla="*/ 9 w 9"/>
                  <a:gd name="T23" fmla="*/ 11 h 16"/>
                  <a:gd name="T24" fmla="*/ 9 w 9"/>
                  <a:gd name="T25" fmla="*/ 7 h 16"/>
                  <a:gd name="T26" fmla="*/ 9 w 9"/>
                  <a:gd name="T27" fmla="*/ 5 h 16"/>
                  <a:gd name="T28" fmla="*/ 9 w 9"/>
                  <a:gd name="T29" fmla="*/ 4 h 16"/>
                  <a:gd name="T30" fmla="*/ 8 w 9"/>
                  <a:gd name="T31" fmla="*/ 3 h 16"/>
                  <a:gd name="T32" fmla="*/ 7 w 9"/>
                  <a:gd name="T33" fmla="*/ 1 h 16"/>
                  <a:gd name="T34" fmla="*/ 6 w 9"/>
                  <a:gd name="T35" fmla="*/ 0 h 16"/>
                  <a:gd name="T36" fmla="*/ 4 w 9"/>
                  <a:gd name="T37" fmla="*/ 0 h 16"/>
                  <a:gd name="T38" fmla="*/ 3 w 9"/>
                  <a:gd name="T39" fmla="*/ 0 h 16"/>
                  <a:gd name="T40" fmla="*/ 2 w 9"/>
                  <a:gd name="T41" fmla="*/ 1 h 16"/>
                  <a:gd name="T42" fmla="*/ 1 w 9"/>
                  <a:gd name="T43" fmla="*/ 3 h 16"/>
                  <a:gd name="T44" fmla="*/ 1 w 9"/>
                  <a:gd name="T45" fmla="*/ 4 h 16"/>
                  <a:gd name="T46" fmla="*/ 1 w 9"/>
                  <a:gd name="T47" fmla="*/ 5 h 16"/>
                  <a:gd name="T48" fmla="*/ 0 w 9"/>
                  <a:gd name="T49" fmla="*/ 7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7"/>
                    </a:moveTo>
                    <a:lnTo>
                      <a:pt x="1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6" name="Freeform 4767"/>
              <p:cNvSpPr>
                <a:spLocks/>
              </p:cNvSpPr>
              <p:nvPr/>
            </p:nvSpPr>
            <p:spPr bwMode="auto">
              <a:xfrm>
                <a:off x="3365" y="1837"/>
                <a:ext cx="12" cy="18"/>
              </a:xfrm>
              <a:custGeom>
                <a:avLst/>
                <a:gdLst>
                  <a:gd name="T0" fmla="*/ 1 w 12"/>
                  <a:gd name="T1" fmla="*/ 6 h 18"/>
                  <a:gd name="T2" fmla="*/ 0 w 12"/>
                  <a:gd name="T3" fmla="*/ 6 h 18"/>
                  <a:gd name="T4" fmla="*/ 0 w 12"/>
                  <a:gd name="T5" fmla="*/ 4 h 18"/>
                  <a:gd name="T6" fmla="*/ 1 w 12"/>
                  <a:gd name="T7" fmla="*/ 2 h 18"/>
                  <a:gd name="T8" fmla="*/ 3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11 w 12"/>
                  <a:gd name="T15" fmla="*/ 2 h 18"/>
                  <a:gd name="T16" fmla="*/ 12 w 12"/>
                  <a:gd name="T17" fmla="*/ 3 h 18"/>
                  <a:gd name="T18" fmla="*/ 12 w 12"/>
                  <a:gd name="T19" fmla="*/ 5 h 18"/>
                  <a:gd name="T20" fmla="*/ 12 w 12"/>
                  <a:gd name="T21" fmla="*/ 6 h 18"/>
                  <a:gd name="T22" fmla="*/ 11 w 12"/>
                  <a:gd name="T23" fmla="*/ 8 h 18"/>
                  <a:gd name="T24" fmla="*/ 9 w 12"/>
                  <a:gd name="T25" fmla="*/ 10 h 18"/>
                  <a:gd name="T26" fmla="*/ 8 w 12"/>
                  <a:gd name="T27" fmla="*/ 11 h 18"/>
                  <a:gd name="T28" fmla="*/ 3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6 w 12"/>
                  <a:gd name="T37" fmla="*/ 11 h 18"/>
                  <a:gd name="T38" fmla="*/ 8 w 12"/>
                  <a:gd name="T39" fmla="*/ 9 h 18"/>
                  <a:gd name="T40" fmla="*/ 9 w 12"/>
                  <a:gd name="T41" fmla="*/ 8 h 18"/>
                  <a:gd name="T42" fmla="*/ 9 w 12"/>
                  <a:gd name="T43" fmla="*/ 6 h 18"/>
                  <a:gd name="T44" fmla="*/ 9 w 12"/>
                  <a:gd name="T45" fmla="*/ 5 h 18"/>
                  <a:gd name="T46" fmla="*/ 9 w 12"/>
                  <a:gd name="T47" fmla="*/ 4 h 18"/>
                  <a:gd name="T48" fmla="*/ 8 w 12"/>
                  <a:gd name="T49" fmla="*/ 3 h 18"/>
                  <a:gd name="T50" fmla="*/ 7 w 12"/>
                  <a:gd name="T51" fmla="*/ 2 h 18"/>
                  <a:gd name="T52" fmla="*/ 6 w 12"/>
                  <a:gd name="T53" fmla="*/ 2 h 18"/>
                  <a:gd name="T54" fmla="*/ 5 w 12"/>
                  <a:gd name="T55" fmla="*/ 2 h 18"/>
                  <a:gd name="T56" fmla="*/ 3 w 12"/>
                  <a:gd name="T57" fmla="*/ 3 h 18"/>
                  <a:gd name="T58" fmla="*/ 2 w 12"/>
                  <a:gd name="T59" fmla="*/ 4 h 18"/>
                  <a:gd name="T60" fmla="*/ 1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1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3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7" name="Freeform 4768"/>
              <p:cNvSpPr>
                <a:spLocks/>
              </p:cNvSpPr>
              <p:nvPr/>
            </p:nvSpPr>
            <p:spPr bwMode="auto">
              <a:xfrm>
                <a:off x="3379" y="1837"/>
                <a:ext cx="12" cy="18"/>
              </a:xfrm>
              <a:custGeom>
                <a:avLst/>
                <a:gdLst>
                  <a:gd name="T0" fmla="*/ 3 w 12"/>
                  <a:gd name="T1" fmla="*/ 4 h 18"/>
                  <a:gd name="T2" fmla="*/ 0 w 12"/>
                  <a:gd name="T3" fmla="*/ 4 h 18"/>
                  <a:gd name="T4" fmla="*/ 1 w 12"/>
                  <a:gd name="T5" fmla="*/ 3 h 18"/>
                  <a:gd name="T6" fmla="*/ 3 w 12"/>
                  <a:gd name="T7" fmla="*/ 2 h 18"/>
                  <a:gd name="T8" fmla="*/ 4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9 w 12"/>
                  <a:gd name="T15" fmla="*/ 0 h 18"/>
                  <a:gd name="T16" fmla="*/ 10 w 12"/>
                  <a:gd name="T17" fmla="*/ 2 h 18"/>
                  <a:gd name="T18" fmla="*/ 10 w 12"/>
                  <a:gd name="T19" fmla="*/ 3 h 18"/>
                  <a:gd name="T20" fmla="*/ 11 w 12"/>
                  <a:gd name="T21" fmla="*/ 4 h 18"/>
                  <a:gd name="T22" fmla="*/ 11 w 12"/>
                  <a:gd name="T23" fmla="*/ 4 h 18"/>
                  <a:gd name="T24" fmla="*/ 11 w 12"/>
                  <a:gd name="T25" fmla="*/ 6 h 18"/>
                  <a:gd name="T26" fmla="*/ 9 w 12"/>
                  <a:gd name="T27" fmla="*/ 9 h 18"/>
                  <a:gd name="T28" fmla="*/ 10 w 12"/>
                  <a:gd name="T29" fmla="*/ 9 h 18"/>
                  <a:gd name="T30" fmla="*/ 11 w 12"/>
                  <a:gd name="T31" fmla="*/ 10 h 18"/>
                  <a:gd name="T32" fmla="*/ 12 w 12"/>
                  <a:gd name="T33" fmla="*/ 11 h 18"/>
                  <a:gd name="T34" fmla="*/ 12 w 12"/>
                  <a:gd name="T35" fmla="*/ 12 h 18"/>
                  <a:gd name="T36" fmla="*/ 12 w 12"/>
                  <a:gd name="T37" fmla="*/ 15 h 18"/>
                  <a:gd name="T38" fmla="*/ 11 w 12"/>
                  <a:gd name="T39" fmla="*/ 16 h 18"/>
                  <a:gd name="T40" fmla="*/ 10 w 12"/>
                  <a:gd name="T41" fmla="*/ 17 h 18"/>
                  <a:gd name="T42" fmla="*/ 9 w 12"/>
                  <a:gd name="T43" fmla="*/ 18 h 18"/>
                  <a:gd name="T44" fmla="*/ 8 w 12"/>
                  <a:gd name="T45" fmla="*/ 18 h 18"/>
                  <a:gd name="T46" fmla="*/ 6 w 12"/>
                  <a:gd name="T47" fmla="*/ 18 h 18"/>
                  <a:gd name="T48" fmla="*/ 4 w 12"/>
                  <a:gd name="T49" fmla="*/ 18 h 18"/>
                  <a:gd name="T50" fmla="*/ 1 w 12"/>
                  <a:gd name="T51" fmla="*/ 17 h 18"/>
                  <a:gd name="T52" fmla="*/ 0 w 12"/>
                  <a:gd name="T53" fmla="*/ 16 h 18"/>
                  <a:gd name="T54" fmla="*/ 0 w 12"/>
                  <a:gd name="T55" fmla="*/ 14 h 18"/>
                  <a:gd name="T56" fmla="*/ 1 w 12"/>
                  <a:gd name="T57" fmla="*/ 14 h 18"/>
                  <a:gd name="T58" fmla="*/ 3 w 12"/>
                  <a:gd name="T59" fmla="*/ 15 h 18"/>
                  <a:gd name="T60" fmla="*/ 3 w 12"/>
                  <a:gd name="T61" fmla="*/ 16 h 18"/>
                  <a:gd name="T62" fmla="*/ 4 w 12"/>
                  <a:gd name="T63" fmla="*/ 17 h 18"/>
                  <a:gd name="T64" fmla="*/ 6 w 12"/>
                  <a:gd name="T65" fmla="*/ 17 h 18"/>
                  <a:gd name="T66" fmla="*/ 8 w 12"/>
                  <a:gd name="T67" fmla="*/ 17 h 18"/>
                  <a:gd name="T68" fmla="*/ 9 w 12"/>
                  <a:gd name="T69" fmla="*/ 16 h 18"/>
                  <a:gd name="T70" fmla="*/ 10 w 12"/>
                  <a:gd name="T71" fmla="*/ 15 h 18"/>
                  <a:gd name="T72" fmla="*/ 10 w 12"/>
                  <a:gd name="T73" fmla="*/ 14 h 18"/>
                  <a:gd name="T74" fmla="*/ 10 w 12"/>
                  <a:gd name="T75" fmla="*/ 12 h 18"/>
                  <a:gd name="T76" fmla="*/ 10 w 12"/>
                  <a:gd name="T77" fmla="*/ 11 h 18"/>
                  <a:gd name="T78" fmla="*/ 9 w 12"/>
                  <a:gd name="T79" fmla="*/ 10 h 18"/>
                  <a:gd name="T80" fmla="*/ 9 w 12"/>
                  <a:gd name="T81" fmla="*/ 10 h 18"/>
                  <a:gd name="T82" fmla="*/ 6 w 12"/>
                  <a:gd name="T83" fmla="*/ 9 h 18"/>
                  <a:gd name="T84" fmla="*/ 5 w 12"/>
                  <a:gd name="T85" fmla="*/ 9 h 18"/>
                  <a:gd name="T86" fmla="*/ 5 w 12"/>
                  <a:gd name="T87" fmla="*/ 8 h 18"/>
                  <a:gd name="T88" fmla="*/ 6 w 12"/>
                  <a:gd name="T89" fmla="*/ 8 h 18"/>
                  <a:gd name="T90" fmla="*/ 8 w 12"/>
                  <a:gd name="T91" fmla="*/ 8 h 18"/>
                  <a:gd name="T92" fmla="*/ 9 w 12"/>
                  <a:gd name="T93" fmla="*/ 6 h 18"/>
                  <a:gd name="T94" fmla="*/ 9 w 12"/>
                  <a:gd name="T95" fmla="*/ 6 h 18"/>
                  <a:gd name="T96" fmla="*/ 9 w 12"/>
                  <a:gd name="T97" fmla="*/ 5 h 18"/>
                  <a:gd name="T98" fmla="*/ 9 w 12"/>
                  <a:gd name="T99" fmla="*/ 4 h 18"/>
                  <a:gd name="T100" fmla="*/ 9 w 12"/>
                  <a:gd name="T101" fmla="*/ 4 h 18"/>
                  <a:gd name="T102" fmla="*/ 9 w 12"/>
                  <a:gd name="T103" fmla="*/ 3 h 18"/>
                  <a:gd name="T104" fmla="*/ 8 w 12"/>
                  <a:gd name="T105" fmla="*/ 2 h 18"/>
                  <a:gd name="T106" fmla="*/ 6 w 12"/>
                  <a:gd name="T107" fmla="*/ 2 h 18"/>
                  <a:gd name="T108" fmla="*/ 5 w 12"/>
                  <a:gd name="T109" fmla="*/ 2 h 18"/>
                  <a:gd name="T110" fmla="*/ 4 w 12"/>
                  <a:gd name="T111" fmla="*/ 3 h 18"/>
                  <a:gd name="T112" fmla="*/ 3 w 12"/>
                  <a:gd name="T113" fmla="*/ 3 h 18"/>
                  <a:gd name="T114" fmla="*/ 3 w 12"/>
                  <a:gd name="T115" fmla="*/ 4 h 1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"/>
                  <a:gd name="T175" fmla="*/ 0 h 18"/>
                  <a:gd name="T176" fmla="*/ 12 w 12"/>
                  <a:gd name="T177" fmla="*/ 18 h 1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" h="18">
                    <a:moveTo>
                      <a:pt x="3" y="4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9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8" name="Freeform 4769"/>
              <p:cNvSpPr>
                <a:spLocks noEditPoints="1"/>
              </p:cNvSpPr>
              <p:nvPr/>
            </p:nvSpPr>
            <p:spPr bwMode="auto">
              <a:xfrm>
                <a:off x="3393" y="1837"/>
                <a:ext cx="13" cy="18"/>
              </a:xfrm>
              <a:custGeom>
                <a:avLst/>
                <a:gdLst>
                  <a:gd name="T0" fmla="*/ 0 w 13"/>
                  <a:gd name="T1" fmla="*/ 9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3 h 18"/>
                  <a:gd name="T8" fmla="*/ 3 w 13"/>
                  <a:gd name="T9" fmla="*/ 0 h 18"/>
                  <a:gd name="T10" fmla="*/ 4 w 13"/>
                  <a:gd name="T11" fmla="*/ 0 h 18"/>
                  <a:gd name="T12" fmla="*/ 7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1 w 13"/>
                  <a:gd name="T19" fmla="*/ 3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9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7 w 13"/>
                  <a:gd name="T37" fmla="*/ 18 h 18"/>
                  <a:gd name="T38" fmla="*/ 4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1 w 13"/>
                  <a:gd name="T47" fmla="*/ 12 h 18"/>
                  <a:gd name="T48" fmla="*/ 0 w 13"/>
                  <a:gd name="T49" fmla="*/ 9 h 18"/>
                  <a:gd name="T50" fmla="*/ 2 w 13"/>
                  <a:gd name="T51" fmla="*/ 9 h 18"/>
                  <a:gd name="T52" fmla="*/ 2 w 13"/>
                  <a:gd name="T53" fmla="*/ 12 h 18"/>
                  <a:gd name="T54" fmla="*/ 2 w 13"/>
                  <a:gd name="T55" fmla="*/ 14 h 18"/>
                  <a:gd name="T56" fmla="*/ 3 w 13"/>
                  <a:gd name="T57" fmla="*/ 15 h 18"/>
                  <a:gd name="T58" fmla="*/ 4 w 13"/>
                  <a:gd name="T59" fmla="*/ 16 h 18"/>
                  <a:gd name="T60" fmla="*/ 6 w 13"/>
                  <a:gd name="T61" fmla="*/ 17 h 18"/>
                  <a:gd name="T62" fmla="*/ 7 w 13"/>
                  <a:gd name="T63" fmla="*/ 17 h 18"/>
                  <a:gd name="T64" fmla="*/ 8 w 13"/>
                  <a:gd name="T65" fmla="*/ 17 h 18"/>
                  <a:gd name="T66" fmla="*/ 9 w 13"/>
                  <a:gd name="T67" fmla="*/ 16 h 18"/>
                  <a:gd name="T68" fmla="*/ 9 w 13"/>
                  <a:gd name="T69" fmla="*/ 15 h 18"/>
                  <a:gd name="T70" fmla="*/ 11 w 13"/>
                  <a:gd name="T71" fmla="*/ 14 h 18"/>
                  <a:gd name="T72" fmla="*/ 11 w 13"/>
                  <a:gd name="T73" fmla="*/ 12 h 18"/>
                  <a:gd name="T74" fmla="*/ 11 w 13"/>
                  <a:gd name="T75" fmla="*/ 9 h 18"/>
                  <a:gd name="T76" fmla="*/ 11 w 13"/>
                  <a:gd name="T77" fmla="*/ 6 h 18"/>
                  <a:gd name="T78" fmla="*/ 11 w 13"/>
                  <a:gd name="T79" fmla="*/ 5 h 18"/>
                  <a:gd name="T80" fmla="*/ 9 w 13"/>
                  <a:gd name="T81" fmla="*/ 4 h 18"/>
                  <a:gd name="T82" fmla="*/ 9 w 13"/>
                  <a:gd name="T83" fmla="*/ 3 h 18"/>
                  <a:gd name="T84" fmla="*/ 8 w 13"/>
                  <a:gd name="T85" fmla="*/ 2 h 18"/>
                  <a:gd name="T86" fmla="*/ 7 w 13"/>
                  <a:gd name="T87" fmla="*/ 2 h 18"/>
                  <a:gd name="T88" fmla="*/ 6 w 13"/>
                  <a:gd name="T89" fmla="*/ 2 h 18"/>
                  <a:gd name="T90" fmla="*/ 4 w 13"/>
                  <a:gd name="T91" fmla="*/ 3 h 18"/>
                  <a:gd name="T92" fmla="*/ 3 w 13"/>
                  <a:gd name="T93" fmla="*/ 4 h 18"/>
                  <a:gd name="T94" fmla="*/ 2 w 13"/>
                  <a:gd name="T95" fmla="*/ 5 h 18"/>
                  <a:gd name="T96" fmla="*/ 2 w 13"/>
                  <a:gd name="T97" fmla="*/ 6 h 18"/>
                  <a:gd name="T98" fmla="*/ 2 w 13"/>
                  <a:gd name="T99" fmla="*/ 9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8"/>
                  <a:gd name="T152" fmla="*/ 13 w 13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8">
                    <a:moveTo>
                      <a:pt x="0" y="9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  <a:moveTo>
                      <a:pt x="2" y="9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9" name="Freeform 4770"/>
              <p:cNvSpPr>
                <a:spLocks noEditPoints="1"/>
              </p:cNvSpPr>
              <p:nvPr/>
            </p:nvSpPr>
            <p:spPr bwMode="auto">
              <a:xfrm>
                <a:off x="3407" y="1837"/>
                <a:ext cx="14" cy="18"/>
              </a:xfrm>
              <a:custGeom>
                <a:avLst/>
                <a:gdLst>
                  <a:gd name="T0" fmla="*/ 0 w 14"/>
                  <a:gd name="T1" fmla="*/ 9 h 18"/>
                  <a:gd name="T2" fmla="*/ 0 w 14"/>
                  <a:gd name="T3" fmla="*/ 6 h 18"/>
                  <a:gd name="T4" fmla="*/ 1 w 14"/>
                  <a:gd name="T5" fmla="*/ 4 h 18"/>
                  <a:gd name="T6" fmla="*/ 3 w 14"/>
                  <a:gd name="T7" fmla="*/ 3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3 h 18"/>
                  <a:gd name="T20" fmla="*/ 12 w 14"/>
                  <a:gd name="T21" fmla="*/ 4 h 18"/>
                  <a:gd name="T22" fmla="*/ 14 w 14"/>
                  <a:gd name="T23" fmla="*/ 6 h 18"/>
                  <a:gd name="T24" fmla="*/ 14 w 14"/>
                  <a:gd name="T25" fmla="*/ 9 h 18"/>
                  <a:gd name="T26" fmla="*/ 14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1 w 14"/>
                  <a:gd name="T45" fmla="*/ 15 h 18"/>
                  <a:gd name="T46" fmla="*/ 0 w 14"/>
                  <a:gd name="T47" fmla="*/ 12 h 18"/>
                  <a:gd name="T48" fmla="*/ 0 w 14"/>
                  <a:gd name="T49" fmla="*/ 9 h 18"/>
                  <a:gd name="T50" fmla="*/ 3 w 14"/>
                  <a:gd name="T51" fmla="*/ 9 h 18"/>
                  <a:gd name="T52" fmla="*/ 3 w 14"/>
                  <a:gd name="T53" fmla="*/ 12 h 18"/>
                  <a:gd name="T54" fmla="*/ 3 w 14"/>
                  <a:gd name="T55" fmla="*/ 14 h 18"/>
                  <a:gd name="T56" fmla="*/ 4 w 14"/>
                  <a:gd name="T57" fmla="*/ 15 h 18"/>
                  <a:gd name="T58" fmla="*/ 5 w 14"/>
                  <a:gd name="T59" fmla="*/ 16 h 18"/>
                  <a:gd name="T60" fmla="*/ 6 w 14"/>
                  <a:gd name="T61" fmla="*/ 17 h 18"/>
                  <a:gd name="T62" fmla="*/ 7 w 14"/>
                  <a:gd name="T63" fmla="*/ 17 h 18"/>
                  <a:gd name="T64" fmla="*/ 9 w 14"/>
                  <a:gd name="T65" fmla="*/ 17 h 18"/>
                  <a:gd name="T66" fmla="*/ 9 w 14"/>
                  <a:gd name="T67" fmla="*/ 16 h 18"/>
                  <a:gd name="T68" fmla="*/ 10 w 14"/>
                  <a:gd name="T69" fmla="*/ 15 h 18"/>
                  <a:gd name="T70" fmla="*/ 11 w 14"/>
                  <a:gd name="T71" fmla="*/ 14 h 18"/>
                  <a:gd name="T72" fmla="*/ 11 w 14"/>
                  <a:gd name="T73" fmla="*/ 12 h 18"/>
                  <a:gd name="T74" fmla="*/ 11 w 14"/>
                  <a:gd name="T75" fmla="*/ 9 h 18"/>
                  <a:gd name="T76" fmla="*/ 11 w 14"/>
                  <a:gd name="T77" fmla="*/ 6 h 18"/>
                  <a:gd name="T78" fmla="*/ 11 w 14"/>
                  <a:gd name="T79" fmla="*/ 5 h 18"/>
                  <a:gd name="T80" fmla="*/ 10 w 14"/>
                  <a:gd name="T81" fmla="*/ 4 h 18"/>
                  <a:gd name="T82" fmla="*/ 9 w 14"/>
                  <a:gd name="T83" fmla="*/ 3 h 18"/>
                  <a:gd name="T84" fmla="*/ 9 w 14"/>
                  <a:gd name="T85" fmla="*/ 2 h 18"/>
                  <a:gd name="T86" fmla="*/ 7 w 14"/>
                  <a:gd name="T87" fmla="*/ 2 h 18"/>
                  <a:gd name="T88" fmla="*/ 6 w 14"/>
                  <a:gd name="T89" fmla="*/ 2 h 18"/>
                  <a:gd name="T90" fmla="*/ 5 w 14"/>
                  <a:gd name="T91" fmla="*/ 3 h 18"/>
                  <a:gd name="T92" fmla="*/ 4 w 14"/>
                  <a:gd name="T93" fmla="*/ 4 h 18"/>
                  <a:gd name="T94" fmla="*/ 3 w 14"/>
                  <a:gd name="T95" fmla="*/ 5 h 18"/>
                  <a:gd name="T96" fmla="*/ 3 w 14"/>
                  <a:gd name="T97" fmla="*/ 6 h 18"/>
                  <a:gd name="T98" fmla="*/ 3 w 14"/>
                  <a:gd name="T99" fmla="*/ 9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8"/>
                  <a:gd name="T152" fmla="*/ 14 w 14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8">
                    <a:moveTo>
                      <a:pt x="0" y="9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3" y="9"/>
                    </a:moveTo>
                    <a:lnTo>
                      <a:pt x="3" y="12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0" name="Freeform 4771"/>
              <p:cNvSpPr>
                <a:spLocks/>
              </p:cNvSpPr>
              <p:nvPr/>
            </p:nvSpPr>
            <p:spPr bwMode="auto">
              <a:xfrm>
                <a:off x="3422" y="1837"/>
                <a:ext cx="9" cy="21"/>
              </a:xfrm>
              <a:custGeom>
                <a:avLst/>
                <a:gdLst>
                  <a:gd name="T0" fmla="*/ 9 w 9"/>
                  <a:gd name="T1" fmla="*/ 0 h 21"/>
                  <a:gd name="T2" fmla="*/ 2 w 9"/>
                  <a:gd name="T3" fmla="*/ 21 h 21"/>
                  <a:gd name="T4" fmla="*/ 0 w 9"/>
                  <a:gd name="T5" fmla="*/ 21 h 21"/>
                  <a:gd name="T6" fmla="*/ 8 w 9"/>
                  <a:gd name="T7" fmla="*/ 0 h 21"/>
                  <a:gd name="T8" fmla="*/ 9 w 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1"/>
                  <a:gd name="T17" fmla="*/ 9 w 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1">
                    <a:moveTo>
                      <a:pt x="9" y="0"/>
                    </a:moveTo>
                    <a:lnTo>
                      <a:pt x="2" y="21"/>
                    </a:lnTo>
                    <a:lnTo>
                      <a:pt x="0" y="21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1" name="Freeform 4772"/>
              <p:cNvSpPr>
                <a:spLocks/>
              </p:cNvSpPr>
              <p:nvPr/>
            </p:nvSpPr>
            <p:spPr bwMode="auto">
              <a:xfrm>
                <a:off x="3434" y="1837"/>
                <a:ext cx="12" cy="18"/>
              </a:xfrm>
              <a:custGeom>
                <a:avLst/>
                <a:gdLst>
                  <a:gd name="T0" fmla="*/ 1 w 12"/>
                  <a:gd name="T1" fmla="*/ 6 h 18"/>
                  <a:gd name="T2" fmla="*/ 0 w 12"/>
                  <a:gd name="T3" fmla="*/ 6 h 18"/>
                  <a:gd name="T4" fmla="*/ 0 w 12"/>
                  <a:gd name="T5" fmla="*/ 4 h 18"/>
                  <a:gd name="T6" fmla="*/ 1 w 12"/>
                  <a:gd name="T7" fmla="*/ 2 h 18"/>
                  <a:gd name="T8" fmla="*/ 4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10 w 12"/>
                  <a:gd name="T15" fmla="*/ 2 h 18"/>
                  <a:gd name="T16" fmla="*/ 11 w 12"/>
                  <a:gd name="T17" fmla="*/ 3 h 18"/>
                  <a:gd name="T18" fmla="*/ 12 w 12"/>
                  <a:gd name="T19" fmla="*/ 5 h 18"/>
                  <a:gd name="T20" fmla="*/ 12 w 12"/>
                  <a:gd name="T21" fmla="*/ 6 h 18"/>
                  <a:gd name="T22" fmla="*/ 11 w 12"/>
                  <a:gd name="T23" fmla="*/ 8 h 18"/>
                  <a:gd name="T24" fmla="*/ 10 w 12"/>
                  <a:gd name="T25" fmla="*/ 10 h 18"/>
                  <a:gd name="T26" fmla="*/ 8 w 12"/>
                  <a:gd name="T27" fmla="*/ 11 h 18"/>
                  <a:gd name="T28" fmla="*/ 4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6 w 12"/>
                  <a:gd name="T37" fmla="*/ 11 h 18"/>
                  <a:gd name="T38" fmla="*/ 8 w 12"/>
                  <a:gd name="T39" fmla="*/ 9 h 18"/>
                  <a:gd name="T40" fmla="*/ 10 w 12"/>
                  <a:gd name="T41" fmla="*/ 8 h 18"/>
                  <a:gd name="T42" fmla="*/ 10 w 12"/>
                  <a:gd name="T43" fmla="*/ 6 h 18"/>
                  <a:gd name="T44" fmla="*/ 10 w 12"/>
                  <a:gd name="T45" fmla="*/ 5 h 18"/>
                  <a:gd name="T46" fmla="*/ 10 w 12"/>
                  <a:gd name="T47" fmla="*/ 4 h 18"/>
                  <a:gd name="T48" fmla="*/ 8 w 12"/>
                  <a:gd name="T49" fmla="*/ 3 h 18"/>
                  <a:gd name="T50" fmla="*/ 7 w 12"/>
                  <a:gd name="T51" fmla="*/ 2 h 18"/>
                  <a:gd name="T52" fmla="*/ 6 w 12"/>
                  <a:gd name="T53" fmla="*/ 2 h 18"/>
                  <a:gd name="T54" fmla="*/ 5 w 12"/>
                  <a:gd name="T55" fmla="*/ 2 h 18"/>
                  <a:gd name="T56" fmla="*/ 2 w 12"/>
                  <a:gd name="T57" fmla="*/ 3 h 18"/>
                  <a:gd name="T58" fmla="*/ 2 w 12"/>
                  <a:gd name="T59" fmla="*/ 4 h 18"/>
                  <a:gd name="T60" fmla="*/ 1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1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8" y="11"/>
                    </a:lnTo>
                    <a:lnTo>
                      <a:pt x="4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2" name="Freeform 4773"/>
              <p:cNvSpPr>
                <a:spLocks/>
              </p:cNvSpPr>
              <p:nvPr/>
            </p:nvSpPr>
            <p:spPr bwMode="auto">
              <a:xfrm>
                <a:off x="3448" y="1837"/>
                <a:ext cx="13" cy="18"/>
              </a:xfrm>
              <a:custGeom>
                <a:avLst/>
                <a:gdLst>
                  <a:gd name="T0" fmla="*/ 3 w 13"/>
                  <a:gd name="T1" fmla="*/ 4 h 18"/>
                  <a:gd name="T2" fmla="*/ 0 w 13"/>
                  <a:gd name="T3" fmla="*/ 4 h 18"/>
                  <a:gd name="T4" fmla="*/ 2 w 13"/>
                  <a:gd name="T5" fmla="*/ 3 h 18"/>
                  <a:gd name="T6" fmla="*/ 3 w 13"/>
                  <a:gd name="T7" fmla="*/ 2 h 18"/>
                  <a:gd name="T8" fmla="*/ 4 w 13"/>
                  <a:gd name="T9" fmla="*/ 0 h 18"/>
                  <a:gd name="T10" fmla="*/ 7 w 13"/>
                  <a:gd name="T11" fmla="*/ 0 h 18"/>
                  <a:gd name="T12" fmla="*/ 8 w 13"/>
                  <a:gd name="T13" fmla="*/ 0 h 18"/>
                  <a:gd name="T14" fmla="*/ 9 w 13"/>
                  <a:gd name="T15" fmla="*/ 0 h 18"/>
                  <a:gd name="T16" fmla="*/ 10 w 13"/>
                  <a:gd name="T17" fmla="*/ 2 h 18"/>
                  <a:gd name="T18" fmla="*/ 10 w 13"/>
                  <a:gd name="T19" fmla="*/ 3 h 18"/>
                  <a:gd name="T20" fmla="*/ 11 w 13"/>
                  <a:gd name="T21" fmla="*/ 4 h 18"/>
                  <a:gd name="T22" fmla="*/ 11 w 13"/>
                  <a:gd name="T23" fmla="*/ 4 h 18"/>
                  <a:gd name="T24" fmla="*/ 10 w 13"/>
                  <a:gd name="T25" fmla="*/ 6 h 18"/>
                  <a:gd name="T26" fmla="*/ 9 w 13"/>
                  <a:gd name="T27" fmla="*/ 9 h 18"/>
                  <a:gd name="T28" fmla="*/ 10 w 13"/>
                  <a:gd name="T29" fmla="*/ 9 h 18"/>
                  <a:gd name="T30" fmla="*/ 11 w 13"/>
                  <a:gd name="T31" fmla="*/ 10 h 18"/>
                  <a:gd name="T32" fmla="*/ 13 w 13"/>
                  <a:gd name="T33" fmla="*/ 11 h 18"/>
                  <a:gd name="T34" fmla="*/ 13 w 13"/>
                  <a:gd name="T35" fmla="*/ 12 h 18"/>
                  <a:gd name="T36" fmla="*/ 13 w 13"/>
                  <a:gd name="T37" fmla="*/ 15 h 18"/>
                  <a:gd name="T38" fmla="*/ 11 w 13"/>
                  <a:gd name="T39" fmla="*/ 16 h 18"/>
                  <a:gd name="T40" fmla="*/ 10 w 13"/>
                  <a:gd name="T41" fmla="*/ 17 h 18"/>
                  <a:gd name="T42" fmla="*/ 9 w 13"/>
                  <a:gd name="T43" fmla="*/ 18 h 18"/>
                  <a:gd name="T44" fmla="*/ 8 w 13"/>
                  <a:gd name="T45" fmla="*/ 18 h 18"/>
                  <a:gd name="T46" fmla="*/ 7 w 13"/>
                  <a:gd name="T47" fmla="*/ 18 h 18"/>
                  <a:gd name="T48" fmla="*/ 4 w 13"/>
                  <a:gd name="T49" fmla="*/ 18 h 18"/>
                  <a:gd name="T50" fmla="*/ 2 w 13"/>
                  <a:gd name="T51" fmla="*/ 17 h 18"/>
                  <a:gd name="T52" fmla="*/ 0 w 13"/>
                  <a:gd name="T53" fmla="*/ 16 h 18"/>
                  <a:gd name="T54" fmla="*/ 0 w 13"/>
                  <a:gd name="T55" fmla="*/ 14 h 18"/>
                  <a:gd name="T56" fmla="*/ 2 w 13"/>
                  <a:gd name="T57" fmla="*/ 14 h 18"/>
                  <a:gd name="T58" fmla="*/ 3 w 13"/>
                  <a:gd name="T59" fmla="*/ 15 h 18"/>
                  <a:gd name="T60" fmla="*/ 3 w 13"/>
                  <a:gd name="T61" fmla="*/ 16 h 18"/>
                  <a:gd name="T62" fmla="*/ 4 w 13"/>
                  <a:gd name="T63" fmla="*/ 17 h 18"/>
                  <a:gd name="T64" fmla="*/ 7 w 13"/>
                  <a:gd name="T65" fmla="*/ 17 h 18"/>
                  <a:gd name="T66" fmla="*/ 8 w 13"/>
                  <a:gd name="T67" fmla="*/ 17 h 18"/>
                  <a:gd name="T68" fmla="*/ 9 w 13"/>
                  <a:gd name="T69" fmla="*/ 16 h 18"/>
                  <a:gd name="T70" fmla="*/ 10 w 13"/>
                  <a:gd name="T71" fmla="*/ 15 h 18"/>
                  <a:gd name="T72" fmla="*/ 10 w 13"/>
                  <a:gd name="T73" fmla="*/ 14 h 18"/>
                  <a:gd name="T74" fmla="*/ 10 w 13"/>
                  <a:gd name="T75" fmla="*/ 12 h 18"/>
                  <a:gd name="T76" fmla="*/ 10 w 13"/>
                  <a:gd name="T77" fmla="*/ 11 h 18"/>
                  <a:gd name="T78" fmla="*/ 9 w 13"/>
                  <a:gd name="T79" fmla="*/ 10 h 18"/>
                  <a:gd name="T80" fmla="*/ 8 w 13"/>
                  <a:gd name="T81" fmla="*/ 10 h 18"/>
                  <a:gd name="T82" fmla="*/ 7 w 13"/>
                  <a:gd name="T83" fmla="*/ 9 h 18"/>
                  <a:gd name="T84" fmla="*/ 5 w 13"/>
                  <a:gd name="T85" fmla="*/ 9 h 18"/>
                  <a:gd name="T86" fmla="*/ 5 w 13"/>
                  <a:gd name="T87" fmla="*/ 8 h 18"/>
                  <a:gd name="T88" fmla="*/ 7 w 13"/>
                  <a:gd name="T89" fmla="*/ 8 h 18"/>
                  <a:gd name="T90" fmla="*/ 8 w 13"/>
                  <a:gd name="T91" fmla="*/ 8 h 18"/>
                  <a:gd name="T92" fmla="*/ 8 w 13"/>
                  <a:gd name="T93" fmla="*/ 6 h 18"/>
                  <a:gd name="T94" fmla="*/ 9 w 13"/>
                  <a:gd name="T95" fmla="*/ 6 h 18"/>
                  <a:gd name="T96" fmla="*/ 9 w 13"/>
                  <a:gd name="T97" fmla="*/ 5 h 18"/>
                  <a:gd name="T98" fmla="*/ 9 w 13"/>
                  <a:gd name="T99" fmla="*/ 4 h 18"/>
                  <a:gd name="T100" fmla="*/ 9 w 13"/>
                  <a:gd name="T101" fmla="*/ 4 h 18"/>
                  <a:gd name="T102" fmla="*/ 9 w 13"/>
                  <a:gd name="T103" fmla="*/ 3 h 18"/>
                  <a:gd name="T104" fmla="*/ 8 w 13"/>
                  <a:gd name="T105" fmla="*/ 2 h 18"/>
                  <a:gd name="T106" fmla="*/ 7 w 13"/>
                  <a:gd name="T107" fmla="*/ 2 h 18"/>
                  <a:gd name="T108" fmla="*/ 5 w 13"/>
                  <a:gd name="T109" fmla="*/ 2 h 18"/>
                  <a:gd name="T110" fmla="*/ 4 w 13"/>
                  <a:gd name="T111" fmla="*/ 3 h 18"/>
                  <a:gd name="T112" fmla="*/ 3 w 13"/>
                  <a:gd name="T113" fmla="*/ 3 h 18"/>
                  <a:gd name="T114" fmla="*/ 3 w 13"/>
                  <a:gd name="T115" fmla="*/ 4 h 1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3"/>
                  <a:gd name="T175" fmla="*/ 0 h 18"/>
                  <a:gd name="T176" fmla="*/ 13 w 13"/>
                  <a:gd name="T177" fmla="*/ 18 h 1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3" h="18">
                    <a:moveTo>
                      <a:pt x="3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1" y="10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3" name="Freeform 4774"/>
              <p:cNvSpPr>
                <a:spLocks noEditPoints="1"/>
              </p:cNvSpPr>
              <p:nvPr/>
            </p:nvSpPr>
            <p:spPr bwMode="auto">
              <a:xfrm>
                <a:off x="3462" y="1837"/>
                <a:ext cx="13" cy="18"/>
              </a:xfrm>
              <a:custGeom>
                <a:avLst/>
                <a:gdLst>
                  <a:gd name="T0" fmla="*/ 0 w 13"/>
                  <a:gd name="T1" fmla="*/ 9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3 h 18"/>
                  <a:gd name="T8" fmla="*/ 3 w 13"/>
                  <a:gd name="T9" fmla="*/ 0 h 18"/>
                  <a:gd name="T10" fmla="*/ 5 w 13"/>
                  <a:gd name="T11" fmla="*/ 0 h 18"/>
                  <a:gd name="T12" fmla="*/ 7 w 13"/>
                  <a:gd name="T13" fmla="*/ 0 h 18"/>
                  <a:gd name="T14" fmla="*/ 8 w 13"/>
                  <a:gd name="T15" fmla="*/ 0 h 18"/>
                  <a:gd name="T16" fmla="*/ 10 w 13"/>
                  <a:gd name="T17" fmla="*/ 0 h 18"/>
                  <a:gd name="T18" fmla="*/ 11 w 13"/>
                  <a:gd name="T19" fmla="*/ 3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9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10 w 13"/>
                  <a:gd name="T33" fmla="*/ 17 h 18"/>
                  <a:gd name="T34" fmla="*/ 8 w 13"/>
                  <a:gd name="T35" fmla="*/ 18 h 18"/>
                  <a:gd name="T36" fmla="*/ 7 w 13"/>
                  <a:gd name="T37" fmla="*/ 18 h 18"/>
                  <a:gd name="T38" fmla="*/ 5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1 w 13"/>
                  <a:gd name="T47" fmla="*/ 12 h 18"/>
                  <a:gd name="T48" fmla="*/ 0 w 13"/>
                  <a:gd name="T49" fmla="*/ 9 h 18"/>
                  <a:gd name="T50" fmla="*/ 2 w 13"/>
                  <a:gd name="T51" fmla="*/ 9 h 18"/>
                  <a:gd name="T52" fmla="*/ 2 w 13"/>
                  <a:gd name="T53" fmla="*/ 12 h 18"/>
                  <a:gd name="T54" fmla="*/ 2 w 13"/>
                  <a:gd name="T55" fmla="*/ 14 h 18"/>
                  <a:gd name="T56" fmla="*/ 3 w 13"/>
                  <a:gd name="T57" fmla="*/ 15 h 18"/>
                  <a:gd name="T58" fmla="*/ 5 w 13"/>
                  <a:gd name="T59" fmla="*/ 16 h 18"/>
                  <a:gd name="T60" fmla="*/ 6 w 13"/>
                  <a:gd name="T61" fmla="*/ 17 h 18"/>
                  <a:gd name="T62" fmla="*/ 7 w 13"/>
                  <a:gd name="T63" fmla="*/ 17 h 18"/>
                  <a:gd name="T64" fmla="*/ 8 w 13"/>
                  <a:gd name="T65" fmla="*/ 17 h 18"/>
                  <a:gd name="T66" fmla="*/ 8 w 13"/>
                  <a:gd name="T67" fmla="*/ 16 h 18"/>
                  <a:gd name="T68" fmla="*/ 10 w 13"/>
                  <a:gd name="T69" fmla="*/ 15 h 18"/>
                  <a:gd name="T70" fmla="*/ 11 w 13"/>
                  <a:gd name="T71" fmla="*/ 14 h 18"/>
                  <a:gd name="T72" fmla="*/ 11 w 13"/>
                  <a:gd name="T73" fmla="*/ 12 h 18"/>
                  <a:gd name="T74" fmla="*/ 11 w 13"/>
                  <a:gd name="T75" fmla="*/ 9 h 18"/>
                  <a:gd name="T76" fmla="*/ 11 w 13"/>
                  <a:gd name="T77" fmla="*/ 6 h 18"/>
                  <a:gd name="T78" fmla="*/ 11 w 13"/>
                  <a:gd name="T79" fmla="*/ 5 h 18"/>
                  <a:gd name="T80" fmla="*/ 10 w 13"/>
                  <a:gd name="T81" fmla="*/ 4 h 18"/>
                  <a:gd name="T82" fmla="*/ 8 w 13"/>
                  <a:gd name="T83" fmla="*/ 3 h 18"/>
                  <a:gd name="T84" fmla="*/ 8 w 13"/>
                  <a:gd name="T85" fmla="*/ 2 h 18"/>
                  <a:gd name="T86" fmla="*/ 7 w 13"/>
                  <a:gd name="T87" fmla="*/ 2 h 18"/>
                  <a:gd name="T88" fmla="*/ 6 w 13"/>
                  <a:gd name="T89" fmla="*/ 2 h 18"/>
                  <a:gd name="T90" fmla="*/ 5 w 13"/>
                  <a:gd name="T91" fmla="*/ 3 h 18"/>
                  <a:gd name="T92" fmla="*/ 3 w 13"/>
                  <a:gd name="T93" fmla="*/ 4 h 18"/>
                  <a:gd name="T94" fmla="*/ 2 w 13"/>
                  <a:gd name="T95" fmla="*/ 5 h 18"/>
                  <a:gd name="T96" fmla="*/ 2 w 13"/>
                  <a:gd name="T97" fmla="*/ 6 h 18"/>
                  <a:gd name="T98" fmla="*/ 2 w 13"/>
                  <a:gd name="T99" fmla="*/ 9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8"/>
                  <a:gd name="T152" fmla="*/ 13 w 13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8">
                    <a:moveTo>
                      <a:pt x="0" y="9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  <a:close/>
                    <a:moveTo>
                      <a:pt x="2" y="9"/>
                    </a:moveTo>
                    <a:lnTo>
                      <a:pt x="2" y="12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8" y="16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4" name="Freeform 4775"/>
              <p:cNvSpPr>
                <a:spLocks noEditPoints="1"/>
              </p:cNvSpPr>
              <p:nvPr/>
            </p:nvSpPr>
            <p:spPr bwMode="auto">
              <a:xfrm>
                <a:off x="3476" y="1837"/>
                <a:ext cx="14" cy="18"/>
              </a:xfrm>
              <a:custGeom>
                <a:avLst/>
                <a:gdLst>
                  <a:gd name="T0" fmla="*/ 0 w 14"/>
                  <a:gd name="T1" fmla="*/ 9 h 18"/>
                  <a:gd name="T2" fmla="*/ 0 w 14"/>
                  <a:gd name="T3" fmla="*/ 6 h 18"/>
                  <a:gd name="T4" fmla="*/ 2 w 14"/>
                  <a:gd name="T5" fmla="*/ 4 h 18"/>
                  <a:gd name="T6" fmla="*/ 3 w 14"/>
                  <a:gd name="T7" fmla="*/ 3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3 h 18"/>
                  <a:gd name="T20" fmla="*/ 13 w 14"/>
                  <a:gd name="T21" fmla="*/ 4 h 18"/>
                  <a:gd name="T22" fmla="*/ 14 w 14"/>
                  <a:gd name="T23" fmla="*/ 6 h 18"/>
                  <a:gd name="T24" fmla="*/ 14 w 14"/>
                  <a:gd name="T25" fmla="*/ 9 h 18"/>
                  <a:gd name="T26" fmla="*/ 14 w 14"/>
                  <a:gd name="T27" fmla="*/ 12 h 18"/>
                  <a:gd name="T28" fmla="*/ 13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2 w 14"/>
                  <a:gd name="T45" fmla="*/ 15 h 18"/>
                  <a:gd name="T46" fmla="*/ 0 w 14"/>
                  <a:gd name="T47" fmla="*/ 12 h 18"/>
                  <a:gd name="T48" fmla="*/ 0 w 14"/>
                  <a:gd name="T49" fmla="*/ 9 h 18"/>
                  <a:gd name="T50" fmla="*/ 3 w 14"/>
                  <a:gd name="T51" fmla="*/ 9 h 18"/>
                  <a:gd name="T52" fmla="*/ 3 w 14"/>
                  <a:gd name="T53" fmla="*/ 12 h 18"/>
                  <a:gd name="T54" fmla="*/ 3 w 14"/>
                  <a:gd name="T55" fmla="*/ 14 h 18"/>
                  <a:gd name="T56" fmla="*/ 4 w 14"/>
                  <a:gd name="T57" fmla="*/ 15 h 18"/>
                  <a:gd name="T58" fmla="*/ 5 w 14"/>
                  <a:gd name="T59" fmla="*/ 16 h 18"/>
                  <a:gd name="T60" fmla="*/ 5 w 14"/>
                  <a:gd name="T61" fmla="*/ 17 h 18"/>
                  <a:gd name="T62" fmla="*/ 6 w 14"/>
                  <a:gd name="T63" fmla="*/ 17 h 18"/>
                  <a:gd name="T64" fmla="*/ 8 w 14"/>
                  <a:gd name="T65" fmla="*/ 17 h 18"/>
                  <a:gd name="T66" fmla="*/ 9 w 14"/>
                  <a:gd name="T67" fmla="*/ 16 h 18"/>
                  <a:gd name="T68" fmla="*/ 10 w 14"/>
                  <a:gd name="T69" fmla="*/ 15 h 18"/>
                  <a:gd name="T70" fmla="*/ 11 w 14"/>
                  <a:gd name="T71" fmla="*/ 14 h 18"/>
                  <a:gd name="T72" fmla="*/ 11 w 14"/>
                  <a:gd name="T73" fmla="*/ 12 h 18"/>
                  <a:gd name="T74" fmla="*/ 11 w 14"/>
                  <a:gd name="T75" fmla="*/ 9 h 18"/>
                  <a:gd name="T76" fmla="*/ 11 w 14"/>
                  <a:gd name="T77" fmla="*/ 6 h 18"/>
                  <a:gd name="T78" fmla="*/ 11 w 14"/>
                  <a:gd name="T79" fmla="*/ 5 h 18"/>
                  <a:gd name="T80" fmla="*/ 10 w 14"/>
                  <a:gd name="T81" fmla="*/ 4 h 18"/>
                  <a:gd name="T82" fmla="*/ 9 w 14"/>
                  <a:gd name="T83" fmla="*/ 3 h 18"/>
                  <a:gd name="T84" fmla="*/ 8 w 14"/>
                  <a:gd name="T85" fmla="*/ 2 h 18"/>
                  <a:gd name="T86" fmla="*/ 6 w 14"/>
                  <a:gd name="T87" fmla="*/ 2 h 18"/>
                  <a:gd name="T88" fmla="*/ 5 w 14"/>
                  <a:gd name="T89" fmla="*/ 2 h 18"/>
                  <a:gd name="T90" fmla="*/ 5 w 14"/>
                  <a:gd name="T91" fmla="*/ 3 h 18"/>
                  <a:gd name="T92" fmla="*/ 4 w 14"/>
                  <a:gd name="T93" fmla="*/ 4 h 18"/>
                  <a:gd name="T94" fmla="*/ 3 w 14"/>
                  <a:gd name="T95" fmla="*/ 5 h 18"/>
                  <a:gd name="T96" fmla="*/ 3 w 14"/>
                  <a:gd name="T97" fmla="*/ 6 h 18"/>
                  <a:gd name="T98" fmla="*/ 3 w 14"/>
                  <a:gd name="T99" fmla="*/ 9 h 1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"/>
                  <a:gd name="T151" fmla="*/ 0 h 18"/>
                  <a:gd name="T152" fmla="*/ 14 w 14"/>
                  <a:gd name="T153" fmla="*/ 18 h 1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" h="18">
                    <a:moveTo>
                      <a:pt x="0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  <a:moveTo>
                      <a:pt x="3" y="9"/>
                    </a:moveTo>
                    <a:lnTo>
                      <a:pt x="3" y="12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5" name="Freeform 4776"/>
              <p:cNvSpPr>
                <a:spLocks/>
              </p:cNvSpPr>
              <p:nvPr/>
            </p:nvSpPr>
            <p:spPr bwMode="auto">
              <a:xfrm>
                <a:off x="3365" y="1837"/>
                <a:ext cx="12" cy="18"/>
              </a:xfrm>
              <a:custGeom>
                <a:avLst/>
                <a:gdLst>
                  <a:gd name="T0" fmla="*/ 1 w 12"/>
                  <a:gd name="T1" fmla="*/ 6 h 18"/>
                  <a:gd name="T2" fmla="*/ 0 w 12"/>
                  <a:gd name="T3" fmla="*/ 6 h 18"/>
                  <a:gd name="T4" fmla="*/ 0 w 12"/>
                  <a:gd name="T5" fmla="*/ 4 h 18"/>
                  <a:gd name="T6" fmla="*/ 1 w 12"/>
                  <a:gd name="T7" fmla="*/ 2 h 18"/>
                  <a:gd name="T8" fmla="*/ 3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11 w 12"/>
                  <a:gd name="T15" fmla="*/ 2 h 18"/>
                  <a:gd name="T16" fmla="*/ 12 w 12"/>
                  <a:gd name="T17" fmla="*/ 3 h 18"/>
                  <a:gd name="T18" fmla="*/ 12 w 12"/>
                  <a:gd name="T19" fmla="*/ 5 h 18"/>
                  <a:gd name="T20" fmla="*/ 12 w 12"/>
                  <a:gd name="T21" fmla="*/ 6 h 18"/>
                  <a:gd name="T22" fmla="*/ 11 w 12"/>
                  <a:gd name="T23" fmla="*/ 8 h 18"/>
                  <a:gd name="T24" fmla="*/ 9 w 12"/>
                  <a:gd name="T25" fmla="*/ 10 h 18"/>
                  <a:gd name="T26" fmla="*/ 8 w 12"/>
                  <a:gd name="T27" fmla="*/ 11 h 18"/>
                  <a:gd name="T28" fmla="*/ 3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6 w 12"/>
                  <a:gd name="T37" fmla="*/ 11 h 18"/>
                  <a:gd name="T38" fmla="*/ 8 w 12"/>
                  <a:gd name="T39" fmla="*/ 9 h 18"/>
                  <a:gd name="T40" fmla="*/ 9 w 12"/>
                  <a:gd name="T41" fmla="*/ 8 h 18"/>
                  <a:gd name="T42" fmla="*/ 9 w 12"/>
                  <a:gd name="T43" fmla="*/ 6 h 18"/>
                  <a:gd name="T44" fmla="*/ 9 w 12"/>
                  <a:gd name="T45" fmla="*/ 5 h 18"/>
                  <a:gd name="T46" fmla="*/ 9 w 12"/>
                  <a:gd name="T47" fmla="*/ 4 h 18"/>
                  <a:gd name="T48" fmla="*/ 8 w 12"/>
                  <a:gd name="T49" fmla="*/ 3 h 18"/>
                  <a:gd name="T50" fmla="*/ 7 w 12"/>
                  <a:gd name="T51" fmla="*/ 2 h 18"/>
                  <a:gd name="T52" fmla="*/ 6 w 12"/>
                  <a:gd name="T53" fmla="*/ 2 h 18"/>
                  <a:gd name="T54" fmla="*/ 5 w 12"/>
                  <a:gd name="T55" fmla="*/ 2 h 18"/>
                  <a:gd name="T56" fmla="*/ 3 w 12"/>
                  <a:gd name="T57" fmla="*/ 3 h 18"/>
                  <a:gd name="T58" fmla="*/ 2 w 12"/>
                  <a:gd name="T59" fmla="*/ 4 h 18"/>
                  <a:gd name="T60" fmla="*/ 1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1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3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6" name="Freeform 4777"/>
              <p:cNvSpPr>
                <a:spLocks/>
              </p:cNvSpPr>
              <p:nvPr/>
            </p:nvSpPr>
            <p:spPr bwMode="auto">
              <a:xfrm>
                <a:off x="3379" y="1837"/>
                <a:ext cx="12" cy="18"/>
              </a:xfrm>
              <a:custGeom>
                <a:avLst/>
                <a:gdLst>
                  <a:gd name="T0" fmla="*/ 3 w 12"/>
                  <a:gd name="T1" fmla="*/ 4 h 18"/>
                  <a:gd name="T2" fmla="*/ 0 w 12"/>
                  <a:gd name="T3" fmla="*/ 4 h 18"/>
                  <a:gd name="T4" fmla="*/ 1 w 12"/>
                  <a:gd name="T5" fmla="*/ 3 h 18"/>
                  <a:gd name="T6" fmla="*/ 3 w 12"/>
                  <a:gd name="T7" fmla="*/ 2 h 18"/>
                  <a:gd name="T8" fmla="*/ 4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9 w 12"/>
                  <a:gd name="T15" fmla="*/ 0 h 18"/>
                  <a:gd name="T16" fmla="*/ 10 w 12"/>
                  <a:gd name="T17" fmla="*/ 2 h 18"/>
                  <a:gd name="T18" fmla="*/ 10 w 12"/>
                  <a:gd name="T19" fmla="*/ 3 h 18"/>
                  <a:gd name="T20" fmla="*/ 11 w 12"/>
                  <a:gd name="T21" fmla="*/ 4 h 18"/>
                  <a:gd name="T22" fmla="*/ 11 w 12"/>
                  <a:gd name="T23" fmla="*/ 4 h 18"/>
                  <a:gd name="T24" fmla="*/ 11 w 12"/>
                  <a:gd name="T25" fmla="*/ 6 h 18"/>
                  <a:gd name="T26" fmla="*/ 9 w 12"/>
                  <a:gd name="T27" fmla="*/ 9 h 18"/>
                  <a:gd name="T28" fmla="*/ 10 w 12"/>
                  <a:gd name="T29" fmla="*/ 9 h 18"/>
                  <a:gd name="T30" fmla="*/ 11 w 12"/>
                  <a:gd name="T31" fmla="*/ 10 h 18"/>
                  <a:gd name="T32" fmla="*/ 12 w 12"/>
                  <a:gd name="T33" fmla="*/ 11 h 18"/>
                  <a:gd name="T34" fmla="*/ 12 w 12"/>
                  <a:gd name="T35" fmla="*/ 12 h 18"/>
                  <a:gd name="T36" fmla="*/ 12 w 12"/>
                  <a:gd name="T37" fmla="*/ 15 h 18"/>
                  <a:gd name="T38" fmla="*/ 11 w 12"/>
                  <a:gd name="T39" fmla="*/ 16 h 18"/>
                  <a:gd name="T40" fmla="*/ 10 w 12"/>
                  <a:gd name="T41" fmla="*/ 17 h 18"/>
                  <a:gd name="T42" fmla="*/ 9 w 12"/>
                  <a:gd name="T43" fmla="*/ 18 h 18"/>
                  <a:gd name="T44" fmla="*/ 8 w 12"/>
                  <a:gd name="T45" fmla="*/ 18 h 18"/>
                  <a:gd name="T46" fmla="*/ 6 w 12"/>
                  <a:gd name="T47" fmla="*/ 18 h 18"/>
                  <a:gd name="T48" fmla="*/ 4 w 12"/>
                  <a:gd name="T49" fmla="*/ 18 h 18"/>
                  <a:gd name="T50" fmla="*/ 1 w 12"/>
                  <a:gd name="T51" fmla="*/ 17 h 18"/>
                  <a:gd name="T52" fmla="*/ 0 w 12"/>
                  <a:gd name="T53" fmla="*/ 16 h 18"/>
                  <a:gd name="T54" fmla="*/ 0 w 12"/>
                  <a:gd name="T55" fmla="*/ 14 h 18"/>
                  <a:gd name="T56" fmla="*/ 1 w 12"/>
                  <a:gd name="T57" fmla="*/ 14 h 18"/>
                  <a:gd name="T58" fmla="*/ 3 w 12"/>
                  <a:gd name="T59" fmla="*/ 15 h 18"/>
                  <a:gd name="T60" fmla="*/ 3 w 12"/>
                  <a:gd name="T61" fmla="*/ 16 h 18"/>
                  <a:gd name="T62" fmla="*/ 4 w 12"/>
                  <a:gd name="T63" fmla="*/ 17 h 18"/>
                  <a:gd name="T64" fmla="*/ 6 w 12"/>
                  <a:gd name="T65" fmla="*/ 17 h 18"/>
                  <a:gd name="T66" fmla="*/ 8 w 12"/>
                  <a:gd name="T67" fmla="*/ 17 h 18"/>
                  <a:gd name="T68" fmla="*/ 9 w 12"/>
                  <a:gd name="T69" fmla="*/ 16 h 18"/>
                  <a:gd name="T70" fmla="*/ 10 w 12"/>
                  <a:gd name="T71" fmla="*/ 15 h 18"/>
                  <a:gd name="T72" fmla="*/ 10 w 12"/>
                  <a:gd name="T73" fmla="*/ 14 h 18"/>
                  <a:gd name="T74" fmla="*/ 10 w 12"/>
                  <a:gd name="T75" fmla="*/ 12 h 18"/>
                  <a:gd name="T76" fmla="*/ 10 w 12"/>
                  <a:gd name="T77" fmla="*/ 11 h 18"/>
                  <a:gd name="T78" fmla="*/ 9 w 12"/>
                  <a:gd name="T79" fmla="*/ 10 h 18"/>
                  <a:gd name="T80" fmla="*/ 9 w 12"/>
                  <a:gd name="T81" fmla="*/ 10 h 18"/>
                  <a:gd name="T82" fmla="*/ 6 w 12"/>
                  <a:gd name="T83" fmla="*/ 9 h 18"/>
                  <a:gd name="T84" fmla="*/ 5 w 12"/>
                  <a:gd name="T85" fmla="*/ 9 h 18"/>
                  <a:gd name="T86" fmla="*/ 5 w 12"/>
                  <a:gd name="T87" fmla="*/ 8 h 18"/>
                  <a:gd name="T88" fmla="*/ 6 w 12"/>
                  <a:gd name="T89" fmla="*/ 8 h 18"/>
                  <a:gd name="T90" fmla="*/ 8 w 12"/>
                  <a:gd name="T91" fmla="*/ 8 h 18"/>
                  <a:gd name="T92" fmla="*/ 9 w 12"/>
                  <a:gd name="T93" fmla="*/ 6 h 18"/>
                  <a:gd name="T94" fmla="*/ 9 w 12"/>
                  <a:gd name="T95" fmla="*/ 6 h 18"/>
                  <a:gd name="T96" fmla="*/ 9 w 12"/>
                  <a:gd name="T97" fmla="*/ 5 h 18"/>
                  <a:gd name="T98" fmla="*/ 9 w 12"/>
                  <a:gd name="T99" fmla="*/ 4 h 18"/>
                  <a:gd name="T100" fmla="*/ 9 w 12"/>
                  <a:gd name="T101" fmla="*/ 4 h 18"/>
                  <a:gd name="T102" fmla="*/ 9 w 12"/>
                  <a:gd name="T103" fmla="*/ 3 h 18"/>
                  <a:gd name="T104" fmla="*/ 8 w 12"/>
                  <a:gd name="T105" fmla="*/ 2 h 18"/>
                  <a:gd name="T106" fmla="*/ 6 w 12"/>
                  <a:gd name="T107" fmla="*/ 2 h 18"/>
                  <a:gd name="T108" fmla="*/ 5 w 12"/>
                  <a:gd name="T109" fmla="*/ 2 h 18"/>
                  <a:gd name="T110" fmla="*/ 4 w 12"/>
                  <a:gd name="T111" fmla="*/ 3 h 18"/>
                  <a:gd name="T112" fmla="*/ 3 w 12"/>
                  <a:gd name="T113" fmla="*/ 3 h 18"/>
                  <a:gd name="T114" fmla="*/ 3 w 12"/>
                  <a:gd name="T115" fmla="*/ 4 h 1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"/>
                  <a:gd name="T175" fmla="*/ 0 h 18"/>
                  <a:gd name="T176" fmla="*/ 12 w 12"/>
                  <a:gd name="T177" fmla="*/ 18 h 1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" h="18">
                    <a:moveTo>
                      <a:pt x="3" y="4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1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9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7" name="Freeform 4778"/>
              <p:cNvSpPr>
                <a:spLocks/>
              </p:cNvSpPr>
              <p:nvPr/>
            </p:nvSpPr>
            <p:spPr bwMode="auto">
              <a:xfrm>
                <a:off x="3393" y="1837"/>
                <a:ext cx="13" cy="18"/>
              </a:xfrm>
              <a:custGeom>
                <a:avLst/>
                <a:gdLst>
                  <a:gd name="T0" fmla="*/ 0 w 13"/>
                  <a:gd name="T1" fmla="*/ 9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3 h 18"/>
                  <a:gd name="T8" fmla="*/ 3 w 13"/>
                  <a:gd name="T9" fmla="*/ 0 h 18"/>
                  <a:gd name="T10" fmla="*/ 4 w 13"/>
                  <a:gd name="T11" fmla="*/ 0 h 18"/>
                  <a:gd name="T12" fmla="*/ 7 w 13"/>
                  <a:gd name="T13" fmla="*/ 0 h 18"/>
                  <a:gd name="T14" fmla="*/ 8 w 13"/>
                  <a:gd name="T15" fmla="*/ 0 h 18"/>
                  <a:gd name="T16" fmla="*/ 9 w 13"/>
                  <a:gd name="T17" fmla="*/ 0 h 18"/>
                  <a:gd name="T18" fmla="*/ 11 w 13"/>
                  <a:gd name="T19" fmla="*/ 3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9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9 w 13"/>
                  <a:gd name="T33" fmla="*/ 17 h 18"/>
                  <a:gd name="T34" fmla="*/ 8 w 13"/>
                  <a:gd name="T35" fmla="*/ 18 h 18"/>
                  <a:gd name="T36" fmla="*/ 7 w 13"/>
                  <a:gd name="T37" fmla="*/ 18 h 18"/>
                  <a:gd name="T38" fmla="*/ 4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1 w 13"/>
                  <a:gd name="T47" fmla="*/ 12 h 18"/>
                  <a:gd name="T48" fmla="*/ 0 w 13"/>
                  <a:gd name="T49" fmla="*/ 9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8"/>
                  <a:gd name="T77" fmla="*/ 13 w 13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8">
                    <a:moveTo>
                      <a:pt x="0" y="9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9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8" name="Freeform 4779"/>
              <p:cNvSpPr>
                <a:spLocks/>
              </p:cNvSpPr>
              <p:nvPr/>
            </p:nvSpPr>
            <p:spPr bwMode="auto">
              <a:xfrm>
                <a:off x="3395" y="1839"/>
                <a:ext cx="9" cy="15"/>
              </a:xfrm>
              <a:custGeom>
                <a:avLst/>
                <a:gdLst>
                  <a:gd name="T0" fmla="*/ 0 w 9"/>
                  <a:gd name="T1" fmla="*/ 7 h 15"/>
                  <a:gd name="T2" fmla="*/ 0 w 9"/>
                  <a:gd name="T3" fmla="*/ 10 h 15"/>
                  <a:gd name="T4" fmla="*/ 0 w 9"/>
                  <a:gd name="T5" fmla="*/ 12 h 15"/>
                  <a:gd name="T6" fmla="*/ 1 w 9"/>
                  <a:gd name="T7" fmla="*/ 13 h 15"/>
                  <a:gd name="T8" fmla="*/ 2 w 9"/>
                  <a:gd name="T9" fmla="*/ 14 h 15"/>
                  <a:gd name="T10" fmla="*/ 4 w 9"/>
                  <a:gd name="T11" fmla="*/ 15 h 15"/>
                  <a:gd name="T12" fmla="*/ 5 w 9"/>
                  <a:gd name="T13" fmla="*/ 15 h 15"/>
                  <a:gd name="T14" fmla="*/ 6 w 9"/>
                  <a:gd name="T15" fmla="*/ 15 h 15"/>
                  <a:gd name="T16" fmla="*/ 7 w 9"/>
                  <a:gd name="T17" fmla="*/ 14 h 15"/>
                  <a:gd name="T18" fmla="*/ 7 w 9"/>
                  <a:gd name="T19" fmla="*/ 13 h 15"/>
                  <a:gd name="T20" fmla="*/ 9 w 9"/>
                  <a:gd name="T21" fmla="*/ 12 h 15"/>
                  <a:gd name="T22" fmla="*/ 9 w 9"/>
                  <a:gd name="T23" fmla="*/ 10 h 15"/>
                  <a:gd name="T24" fmla="*/ 9 w 9"/>
                  <a:gd name="T25" fmla="*/ 7 h 15"/>
                  <a:gd name="T26" fmla="*/ 9 w 9"/>
                  <a:gd name="T27" fmla="*/ 4 h 15"/>
                  <a:gd name="T28" fmla="*/ 9 w 9"/>
                  <a:gd name="T29" fmla="*/ 3 h 15"/>
                  <a:gd name="T30" fmla="*/ 7 w 9"/>
                  <a:gd name="T31" fmla="*/ 2 h 15"/>
                  <a:gd name="T32" fmla="*/ 7 w 9"/>
                  <a:gd name="T33" fmla="*/ 1 h 15"/>
                  <a:gd name="T34" fmla="*/ 6 w 9"/>
                  <a:gd name="T35" fmla="*/ 0 h 15"/>
                  <a:gd name="T36" fmla="*/ 5 w 9"/>
                  <a:gd name="T37" fmla="*/ 0 h 15"/>
                  <a:gd name="T38" fmla="*/ 4 w 9"/>
                  <a:gd name="T39" fmla="*/ 0 h 15"/>
                  <a:gd name="T40" fmla="*/ 2 w 9"/>
                  <a:gd name="T41" fmla="*/ 1 h 15"/>
                  <a:gd name="T42" fmla="*/ 1 w 9"/>
                  <a:gd name="T43" fmla="*/ 2 h 15"/>
                  <a:gd name="T44" fmla="*/ 0 w 9"/>
                  <a:gd name="T45" fmla="*/ 3 h 15"/>
                  <a:gd name="T46" fmla="*/ 0 w 9"/>
                  <a:gd name="T47" fmla="*/ 4 h 15"/>
                  <a:gd name="T48" fmla="*/ 0 w 9"/>
                  <a:gd name="T49" fmla="*/ 7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7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9" name="Freeform 4780"/>
              <p:cNvSpPr>
                <a:spLocks/>
              </p:cNvSpPr>
              <p:nvPr/>
            </p:nvSpPr>
            <p:spPr bwMode="auto">
              <a:xfrm>
                <a:off x="3407" y="1837"/>
                <a:ext cx="14" cy="18"/>
              </a:xfrm>
              <a:custGeom>
                <a:avLst/>
                <a:gdLst>
                  <a:gd name="T0" fmla="*/ 0 w 14"/>
                  <a:gd name="T1" fmla="*/ 9 h 18"/>
                  <a:gd name="T2" fmla="*/ 0 w 14"/>
                  <a:gd name="T3" fmla="*/ 6 h 18"/>
                  <a:gd name="T4" fmla="*/ 1 w 14"/>
                  <a:gd name="T5" fmla="*/ 4 h 18"/>
                  <a:gd name="T6" fmla="*/ 3 w 14"/>
                  <a:gd name="T7" fmla="*/ 3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3 h 18"/>
                  <a:gd name="T20" fmla="*/ 12 w 14"/>
                  <a:gd name="T21" fmla="*/ 4 h 18"/>
                  <a:gd name="T22" fmla="*/ 14 w 14"/>
                  <a:gd name="T23" fmla="*/ 6 h 18"/>
                  <a:gd name="T24" fmla="*/ 14 w 14"/>
                  <a:gd name="T25" fmla="*/ 9 h 18"/>
                  <a:gd name="T26" fmla="*/ 14 w 14"/>
                  <a:gd name="T27" fmla="*/ 12 h 18"/>
                  <a:gd name="T28" fmla="*/ 12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1 w 14"/>
                  <a:gd name="T45" fmla="*/ 15 h 18"/>
                  <a:gd name="T46" fmla="*/ 0 w 14"/>
                  <a:gd name="T47" fmla="*/ 12 h 18"/>
                  <a:gd name="T48" fmla="*/ 0 w 14"/>
                  <a:gd name="T49" fmla="*/ 9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8"/>
                  <a:gd name="T77" fmla="*/ 14 w 14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8">
                    <a:moveTo>
                      <a:pt x="0" y="9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0" name="Freeform 4781"/>
              <p:cNvSpPr>
                <a:spLocks/>
              </p:cNvSpPr>
              <p:nvPr/>
            </p:nvSpPr>
            <p:spPr bwMode="auto">
              <a:xfrm>
                <a:off x="3410" y="1839"/>
                <a:ext cx="8" cy="15"/>
              </a:xfrm>
              <a:custGeom>
                <a:avLst/>
                <a:gdLst>
                  <a:gd name="T0" fmla="*/ 0 w 8"/>
                  <a:gd name="T1" fmla="*/ 7 h 15"/>
                  <a:gd name="T2" fmla="*/ 0 w 8"/>
                  <a:gd name="T3" fmla="*/ 10 h 15"/>
                  <a:gd name="T4" fmla="*/ 0 w 8"/>
                  <a:gd name="T5" fmla="*/ 12 h 15"/>
                  <a:gd name="T6" fmla="*/ 1 w 8"/>
                  <a:gd name="T7" fmla="*/ 13 h 15"/>
                  <a:gd name="T8" fmla="*/ 2 w 8"/>
                  <a:gd name="T9" fmla="*/ 14 h 15"/>
                  <a:gd name="T10" fmla="*/ 3 w 8"/>
                  <a:gd name="T11" fmla="*/ 15 h 15"/>
                  <a:gd name="T12" fmla="*/ 4 w 8"/>
                  <a:gd name="T13" fmla="*/ 15 h 15"/>
                  <a:gd name="T14" fmla="*/ 6 w 8"/>
                  <a:gd name="T15" fmla="*/ 15 h 15"/>
                  <a:gd name="T16" fmla="*/ 6 w 8"/>
                  <a:gd name="T17" fmla="*/ 14 h 15"/>
                  <a:gd name="T18" fmla="*/ 7 w 8"/>
                  <a:gd name="T19" fmla="*/ 13 h 15"/>
                  <a:gd name="T20" fmla="*/ 8 w 8"/>
                  <a:gd name="T21" fmla="*/ 12 h 15"/>
                  <a:gd name="T22" fmla="*/ 8 w 8"/>
                  <a:gd name="T23" fmla="*/ 10 h 15"/>
                  <a:gd name="T24" fmla="*/ 8 w 8"/>
                  <a:gd name="T25" fmla="*/ 7 h 15"/>
                  <a:gd name="T26" fmla="*/ 8 w 8"/>
                  <a:gd name="T27" fmla="*/ 4 h 15"/>
                  <a:gd name="T28" fmla="*/ 8 w 8"/>
                  <a:gd name="T29" fmla="*/ 3 h 15"/>
                  <a:gd name="T30" fmla="*/ 7 w 8"/>
                  <a:gd name="T31" fmla="*/ 2 h 15"/>
                  <a:gd name="T32" fmla="*/ 6 w 8"/>
                  <a:gd name="T33" fmla="*/ 1 h 15"/>
                  <a:gd name="T34" fmla="*/ 6 w 8"/>
                  <a:gd name="T35" fmla="*/ 0 h 15"/>
                  <a:gd name="T36" fmla="*/ 4 w 8"/>
                  <a:gd name="T37" fmla="*/ 0 h 15"/>
                  <a:gd name="T38" fmla="*/ 3 w 8"/>
                  <a:gd name="T39" fmla="*/ 0 h 15"/>
                  <a:gd name="T40" fmla="*/ 2 w 8"/>
                  <a:gd name="T41" fmla="*/ 1 h 15"/>
                  <a:gd name="T42" fmla="*/ 1 w 8"/>
                  <a:gd name="T43" fmla="*/ 2 h 15"/>
                  <a:gd name="T44" fmla="*/ 0 w 8"/>
                  <a:gd name="T45" fmla="*/ 3 h 15"/>
                  <a:gd name="T46" fmla="*/ 0 w 8"/>
                  <a:gd name="T47" fmla="*/ 4 h 15"/>
                  <a:gd name="T48" fmla="*/ 0 w 8"/>
                  <a:gd name="T49" fmla="*/ 7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5"/>
                  <a:gd name="T77" fmla="*/ 8 w 8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5">
                    <a:moveTo>
                      <a:pt x="0" y="7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1" name="Freeform 4782"/>
              <p:cNvSpPr>
                <a:spLocks/>
              </p:cNvSpPr>
              <p:nvPr/>
            </p:nvSpPr>
            <p:spPr bwMode="auto">
              <a:xfrm>
                <a:off x="3422" y="1837"/>
                <a:ext cx="9" cy="21"/>
              </a:xfrm>
              <a:custGeom>
                <a:avLst/>
                <a:gdLst>
                  <a:gd name="T0" fmla="*/ 9 w 9"/>
                  <a:gd name="T1" fmla="*/ 0 h 21"/>
                  <a:gd name="T2" fmla="*/ 2 w 9"/>
                  <a:gd name="T3" fmla="*/ 21 h 21"/>
                  <a:gd name="T4" fmla="*/ 0 w 9"/>
                  <a:gd name="T5" fmla="*/ 21 h 21"/>
                  <a:gd name="T6" fmla="*/ 8 w 9"/>
                  <a:gd name="T7" fmla="*/ 0 h 21"/>
                  <a:gd name="T8" fmla="*/ 9 w 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1"/>
                  <a:gd name="T17" fmla="*/ 9 w 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1">
                    <a:moveTo>
                      <a:pt x="9" y="0"/>
                    </a:moveTo>
                    <a:lnTo>
                      <a:pt x="2" y="21"/>
                    </a:lnTo>
                    <a:lnTo>
                      <a:pt x="0" y="21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2" name="Freeform 4783"/>
              <p:cNvSpPr>
                <a:spLocks/>
              </p:cNvSpPr>
              <p:nvPr/>
            </p:nvSpPr>
            <p:spPr bwMode="auto">
              <a:xfrm>
                <a:off x="3434" y="1837"/>
                <a:ext cx="12" cy="18"/>
              </a:xfrm>
              <a:custGeom>
                <a:avLst/>
                <a:gdLst>
                  <a:gd name="T0" fmla="*/ 1 w 12"/>
                  <a:gd name="T1" fmla="*/ 6 h 18"/>
                  <a:gd name="T2" fmla="*/ 0 w 12"/>
                  <a:gd name="T3" fmla="*/ 6 h 18"/>
                  <a:gd name="T4" fmla="*/ 0 w 12"/>
                  <a:gd name="T5" fmla="*/ 4 h 18"/>
                  <a:gd name="T6" fmla="*/ 1 w 12"/>
                  <a:gd name="T7" fmla="*/ 2 h 18"/>
                  <a:gd name="T8" fmla="*/ 4 w 12"/>
                  <a:gd name="T9" fmla="*/ 0 h 18"/>
                  <a:gd name="T10" fmla="*/ 6 w 12"/>
                  <a:gd name="T11" fmla="*/ 0 h 18"/>
                  <a:gd name="T12" fmla="*/ 8 w 12"/>
                  <a:gd name="T13" fmla="*/ 0 h 18"/>
                  <a:gd name="T14" fmla="*/ 10 w 12"/>
                  <a:gd name="T15" fmla="*/ 2 h 18"/>
                  <a:gd name="T16" fmla="*/ 11 w 12"/>
                  <a:gd name="T17" fmla="*/ 3 h 18"/>
                  <a:gd name="T18" fmla="*/ 12 w 12"/>
                  <a:gd name="T19" fmla="*/ 5 h 18"/>
                  <a:gd name="T20" fmla="*/ 12 w 12"/>
                  <a:gd name="T21" fmla="*/ 6 h 18"/>
                  <a:gd name="T22" fmla="*/ 11 w 12"/>
                  <a:gd name="T23" fmla="*/ 8 h 18"/>
                  <a:gd name="T24" fmla="*/ 10 w 12"/>
                  <a:gd name="T25" fmla="*/ 10 h 18"/>
                  <a:gd name="T26" fmla="*/ 8 w 12"/>
                  <a:gd name="T27" fmla="*/ 11 h 18"/>
                  <a:gd name="T28" fmla="*/ 4 w 12"/>
                  <a:gd name="T29" fmla="*/ 16 h 18"/>
                  <a:gd name="T30" fmla="*/ 12 w 12"/>
                  <a:gd name="T31" fmla="*/ 16 h 18"/>
                  <a:gd name="T32" fmla="*/ 12 w 12"/>
                  <a:gd name="T33" fmla="*/ 18 h 18"/>
                  <a:gd name="T34" fmla="*/ 0 w 12"/>
                  <a:gd name="T35" fmla="*/ 18 h 18"/>
                  <a:gd name="T36" fmla="*/ 6 w 12"/>
                  <a:gd name="T37" fmla="*/ 11 h 18"/>
                  <a:gd name="T38" fmla="*/ 8 w 12"/>
                  <a:gd name="T39" fmla="*/ 9 h 18"/>
                  <a:gd name="T40" fmla="*/ 10 w 12"/>
                  <a:gd name="T41" fmla="*/ 8 h 18"/>
                  <a:gd name="T42" fmla="*/ 10 w 12"/>
                  <a:gd name="T43" fmla="*/ 6 h 18"/>
                  <a:gd name="T44" fmla="*/ 10 w 12"/>
                  <a:gd name="T45" fmla="*/ 5 h 18"/>
                  <a:gd name="T46" fmla="*/ 10 w 12"/>
                  <a:gd name="T47" fmla="*/ 4 h 18"/>
                  <a:gd name="T48" fmla="*/ 8 w 12"/>
                  <a:gd name="T49" fmla="*/ 3 h 18"/>
                  <a:gd name="T50" fmla="*/ 7 w 12"/>
                  <a:gd name="T51" fmla="*/ 2 h 18"/>
                  <a:gd name="T52" fmla="*/ 6 w 12"/>
                  <a:gd name="T53" fmla="*/ 2 h 18"/>
                  <a:gd name="T54" fmla="*/ 5 w 12"/>
                  <a:gd name="T55" fmla="*/ 2 h 18"/>
                  <a:gd name="T56" fmla="*/ 2 w 12"/>
                  <a:gd name="T57" fmla="*/ 3 h 18"/>
                  <a:gd name="T58" fmla="*/ 2 w 12"/>
                  <a:gd name="T59" fmla="*/ 4 h 18"/>
                  <a:gd name="T60" fmla="*/ 1 w 12"/>
                  <a:gd name="T61" fmla="*/ 6 h 1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8"/>
                  <a:gd name="T95" fmla="*/ 12 w 12"/>
                  <a:gd name="T96" fmla="*/ 18 h 1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8">
                    <a:moveTo>
                      <a:pt x="1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8" y="11"/>
                    </a:lnTo>
                    <a:lnTo>
                      <a:pt x="4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0" y="18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3" name="Freeform 4784"/>
              <p:cNvSpPr>
                <a:spLocks/>
              </p:cNvSpPr>
              <p:nvPr/>
            </p:nvSpPr>
            <p:spPr bwMode="auto">
              <a:xfrm>
                <a:off x="3448" y="1837"/>
                <a:ext cx="13" cy="18"/>
              </a:xfrm>
              <a:custGeom>
                <a:avLst/>
                <a:gdLst>
                  <a:gd name="T0" fmla="*/ 3 w 13"/>
                  <a:gd name="T1" fmla="*/ 4 h 18"/>
                  <a:gd name="T2" fmla="*/ 0 w 13"/>
                  <a:gd name="T3" fmla="*/ 4 h 18"/>
                  <a:gd name="T4" fmla="*/ 2 w 13"/>
                  <a:gd name="T5" fmla="*/ 3 h 18"/>
                  <a:gd name="T6" fmla="*/ 3 w 13"/>
                  <a:gd name="T7" fmla="*/ 2 h 18"/>
                  <a:gd name="T8" fmla="*/ 4 w 13"/>
                  <a:gd name="T9" fmla="*/ 0 h 18"/>
                  <a:gd name="T10" fmla="*/ 7 w 13"/>
                  <a:gd name="T11" fmla="*/ 0 h 18"/>
                  <a:gd name="T12" fmla="*/ 8 w 13"/>
                  <a:gd name="T13" fmla="*/ 0 h 18"/>
                  <a:gd name="T14" fmla="*/ 9 w 13"/>
                  <a:gd name="T15" fmla="*/ 0 h 18"/>
                  <a:gd name="T16" fmla="*/ 10 w 13"/>
                  <a:gd name="T17" fmla="*/ 2 h 18"/>
                  <a:gd name="T18" fmla="*/ 10 w 13"/>
                  <a:gd name="T19" fmla="*/ 3 h 18"/>
                  <a:gd name="T20" fmla="*/ 11 w 13"/>
                  <a:gd name="T21" fmla="*/ 4 h 18"/>
                  <a:gd name="T22" fmla="*/ 11 w 13"/>
                  <a:gd name="T23" fmla="*/ 4 h 18"/>
                  <a:gd name="T24" fmla="*/ 10 w 13"/>
                  <a:gd name="T25" fmla="*/ 6 h 18"/>
                  <a:gd name="T26" fmla="*/ 9 w 13"/>
                  <a:gd name="T27" fmla="*/ 9 h 18"/>
                  <a:gd name="T28" fmla="*/ 10 w 13"/>
                  <a:gd name="T29" fmla="*/ 9 h 18"/>
                  <a:gd name="T30" fmla="*/ 11 w 13"/>
                  <a:gd name="T31" fmla="*/ 10 h 18"/>
                  <a:gd name="T32" fmla="*/ 13 w 13"/>
                  <a:gd name="T33" fmla="*/ 11 h 18"/>
                  <a:gd name="T34" fmla="*/ 13 w 13"/>
                  <a:gd name="T35" fmla="*/ 12 h 18"/>
                  <a:gd name="T36" fmla="*/ 13 w 13"/>
                  <a:gd name="T37" fmla="*/ 15 h 18"/>
                  <a:gd name="T38" fmla="*/ 11 w 13"/>
                  <a:gd name="T39" fmla="*/ 16 h 18"/>
                  <a:gd name="T40" fmla="*/ 10 w 13"/>
                  <a:gd name="T41" fmla="*/ 17 h 18"/>
                  <a:gd name="T42" fmla="*/ 9 w 13"/>
                  <a:gd name="T43" fmla="*/ 18 h 18"/>
                  <a:gd name="T44" fmla="*/ 8 w 13"/>
                  <a:gd name="T45" fmla="*/ 18 h 18"/>
                  <a:gd name="T46" fmla="*/ 7 w 13"/>
                  <a:gd name="T47" fmla="*/ 18 h 18"/>
                  <a:gd name="T48" fmla="*/ 4 w 13"/>
                  <a:gd name="T49" fmla="*/ 18 h 18"/>
                  <a:gd name="T50" fmla="*/ 2 w 13"/>
                  <a:gd name="T51" fmla="*/ 17 h 18"/>
                  <a:gd name="T52" fmla="*/ 0 w 13"/>
                  <a:gd name="T53" fmla="*/ 16 h 18"/>
                  <a:gd name="T54" fmla="*/ 0 w 13"/>
                  <a:gd name="T55" fmla="*/ 14 h 18"/>
                  <a:gd name="T56" fmla="*/ 2 w 13"/>
                  <a:gd name="T57" fmla="*/ 14 h 18"/>
                  <a:gd name="T58" fmla="*/ 3 w 13"/>
                  <a:gd name="T59" fmla="*/ 15 h 18"/>
                  <a:gd name="T60" fmla="*/ 3 w 13"/>
                  <a:gd name="T61" fmla="*/ 16 h 18"/>
                  <a:gd name="T62" fmla="*/ 4 w 13"/>
                  <a:gd name="T63" fmla="*/ 17 h 18"/>
                  <a:gd name="T64" fmla="*/ 7 w 13"/>
                  <a:gd name="T65" fmla="*/ 17 h 18"/>
                  <a:gd name="T66" fmla="*/ 8 w 13"/>
                  <a:gd name="T67" fmla="*/ 17 h 18"/>
                  <a:gd name="T68" fmla="*/ 9 w 13"/>
                  <a:gd name="T69" fmla="*/ 16 h 18"/>
                  <a:gd name="T70" fmla="*/ 10 w 13"/>
                  <a:gd name="T71" fmla="*/ 15 h 18"/>
                  <a:gd name="T72" fmla="*/ 10 w 13"/>
                  <a:gd name="T73" fmla="*/ 14 h 18"/>
                  <a:gd name="T74" fmla="*/ 10 w 13"/>
                  <a:gd name="T75" fmla="*/ 12 h 18"/>
                  <a:gd name="T76" fmla="*/ 10 w 13"/>
                  <a:gd name="T77" fmla="*/ 11 h 18"/>
                  <a:gd name="T78" fmla="*/ 9 w 13"/>
                  <a:gd name="T79" fmla="*/ 10 h 18"/>
                  <a:gd name="T80" fmla="*/ 8 w 13"/>
                  <a:gd name="T81" fmla="*/ 10 h 18"/>
                  <a:gd name="T82" fmla="*/ 7 w 13"/>
                  <a:gd name="T83" fmla="*/ 9 h 18"/>
                  <a:gd name="T84" fmla="*/ 5 w 13"/>
                  <a:gd name="T85" fmla="*/ 9 h 18"/>
                  <a:gd name="T86" fmla="*/ 5 w 13"/>
                  <a:gd name="T87" fmla="*/ 8 h 18"/>
                  <a:gd name="T88" fmla="*/ 7 w 13"/>
                  <a:gd name="T89" fmla="*/ 8 h 18"/>
                  <a:gd name="T90" fmla="*/ 8 w 13"/>
                  <a:gd name="T91" fmla="*/ 8 h 18"/>
                  <a:gd name="T92" fmla="*/ 8 w 13"/>
                  <a:gd name="T93" fmla="*/ 6 h 18"/>
                  <a:gd name="T94" fmla="*/ 9 w 13"/>
                  <a:gd name="T95" fmla="*/ 6 h 18"/>
                  <a:gd name="T96" fmla="*/ 9 w 13"/>
                  <a:gd name="T97" fmla="*/ 5 h 18"/>
                  <a:gd name="T98" fmla="*/ 9 w 13"/>
                  <a:gd name="T99" fmla="*/ 4 h 18"/>
                  <a:gd name="T100" fmla="*/ 9 w 13"/>
                  <a:gd name="T101" fmla="*/ 4 h 18"/>
                  <a:gd name="T102" fmla="*/ 9 w 13"/>
                  <a:gd name="T103" fmla="*/ 3 h 18"/>
                  <a:gd name="T104" fmla="*/ 8 w 13"/>
                  <a:gd name="T105" fmla="*/ 2 h 18"/>
                  <a:gd name="T106" fmla="*/ 7 w 13"/>
                  <a:gd name="T107" fmla="*/ 2 h 18"/>
                  <a:gd name="T108" fmla="*/ 5 w 13"/>
                  <a:gd name="T109" fmla="*/ 2 h 18"/>
                  <a:gd name="T110" fmla="*/ 4 w 13"/>
                  <a:gd name="T111" fmla="*/ 3 h 18"/>
                  <a:gd name="T112" fmla="*/ 3 w 13"/>
                  <a:gd name="T113" fmla="*/ 3 h 18"/>
                  <a:gd name="T114" fmla="*/ 3 w 13"/>
                  <a:gd name="T115" fmla="*/ 4 h 1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3"/>
                  <a:gd name="T175" fmla="*/ 0 h 18"/>
                  <a:gd name="T176" fmla="*/ 13 w 13"/>
                  <a:gd name="T177" fmla="*/ 18 h 1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3" h="18">
                    <a:moveTo>
                      <a:pt x="3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0" y="6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1" y="10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4" name="Freeform 4785"/>
              <p:cNvSpPr>
                <a:spLocks/>
              </p:cNvSpPr>
              <p:nvPr/>
            </p:nvSpPr>
            <p:spPr bwMode="auto">
              <a:xfrm>
                <a:off x="3462" y="1837"/>
                <a:ext cx="13" cy="18"/>
              </a:xfrm>
              <a:custGeom>
                <a:avLst/>
                <a:gdLst>
                  <a:gd name="T0" fmla="*/ 0 w 13"/>
                  <a:gd name="T1" fmla="*/ 9 h 18"/>
                  <a:gd name="T2" fmla="*/ 1 w 13"/>
                  <a:gd name="T3" fmla="*/ 6 h 18"/>
                  <a:gd name="T4" fmla="*/ 1 w 13"/>
                  <a:gd name="T5" fmla="*/ 4 h 18"/>
                  <a:gd name="T6" fmla="*/ 2 w 13"/>
                  <a:gd name="T7" fmla="*/ 3 h 18"/>
                  <a:gd name="T8" fmla="*/ 3 w 13"/>
                  <a:gd name="T9" fmla="*/ 0 h 18"/>
                  <a:gd name="T10" fmla="*/ 5 w 13"/>
                  <a:gd name="T11" fmla="*/ 0 h 18"/>
                  <a:gd name="T12" fmla="*/ 7 w 13"/>
                  <a:gd name="T13" fmla="*/ 0 h 18"/>
                  <a:gd name="T14" fmla="*/ 8 w 13"/>
                  <a:gd name="T15" fmla="*/ 0 h 18"/>
                  <a:gd name="T16" fmla="*/ 10 w 13"/>
                  <a:gd name="T17" fmla="*/ 0 h 18"/>
                  <a:gd name="T18" fmla="*/ 11 w 13"/>
                  <a:gd name="T19" fmla="*/ 3 h 18"/>
                  <a:gd name="T20" fmla="*/ 12 w 13"/>
                  <a:gd name="T21" fmla="*/ 4 h 18"/>
                  <a:gd name="T22" fmla="*/ 13 w 13"/>
                  <a:gd name="T23" fmla="*/ 6 h 18"/>
                  <a:gd name="T24" fmla="*/ 13 w 13"/>
                  <a:gd name="T25" fmla="*/ 9 h 18"/>
                  <a:gd name="T26" fmla="*/ 13 w 13"/>
                  <a:gd name="T27" fmla="*/ 12 h 18"/>
                  <a:gd name="T28" fmla="*/ 12 w 13"/>
                  <a:gd name="T29" fmla="*/ 15 h 18"/>
                  <a:gd name="T30" fmla="*/ 11 w 13"/>
                  <a:gd name="T31" fmla="*/ 16 h 18"/>
                  <a:gd name="T32" fmla="*/ 10 w 13"/>
                  <a:gd name="T33" fmla="*/ 17 h 18"/>
                  <a:gd name="T34" fmla="*/ 8 w 13"/>
                  <a:gd name="T35" fmla="*/ 18 h 18"/>
                  <a:gd name="T36" fmla="*/ 7 w 13"/>
                  <a:gd name="T37" fmla="*/ 18 h 18"/>
                  <a:gd name="T38" fmla="*/ 5 w 13"/>
                  <a:gd name="T39" fmla="*/ 18 h 18"/>
                  <a:gd name="T40" fmla="*/ 3 w 13"/>
                  <a:gd name="T41" fmla="*/ 17 h 18"/>
                  <a:gd name="T42" fmla="*/ 2 w 13"/>
                  <a:gd name="T43" fmla="*/ 16 h 18"/>
                  <a:gd name="T44" fmla="*/ 1 w 13"/>
                  <a:gd name="T45" fmla="*/ 15 h 18"/>
                  <a:gd name="T46" fmla="*/ 1 w 13"/>
                  <a:gd name="T47" fmla="*/ 12 h 18"/>
                  <a:gd name="T48" fmla="*/ 0 w 13"/>
                  <a:gd name="T49" fmla="*/ 9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18"/>
                  <a:gd name="T77" fmla="*/ 13 w 13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18">
                    <a:moveTo>
                      <a:pt x="0" y="9"/>
                    </a:moveTo>
                    <a:lnTo>
                      <a:pt x="1" y="6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5" name="Freeform 4786"/>
              <p:cNvSpPr>
                <a:spLocks/>
              </p:cNvSpPr>
              <p:nvPr/>
            </p:nvSpPr>
            <p:spPr bwMode="auto">
              <a:xfrm>
                <a:off x="3464" y="1839"/>
                <a:ext cx="9" cy="15"/>
              </a:xfrm>
              <a:custGeom>
                <a:avLst/>
                <a:gdLst>
                  <a:gd name="T0" fmla="*/ 0 w 9"/>
                  <a:gd name="T1" fmla="*/ 7 h 15"/>
                  <a:gd name="T2" fmla="*/ 0 w 9"/>
                  <a:gd name="T3" fmla="*/ 10 h 15"/>
                  <a:gd name="T4" fmla="*/ 0 w 9"/>
                  <a:gd name="T5" fmla="*/ 12 h 15"/>
                  <a:gd name="T6" fmla="*/ 1 w 9"/>
                  <a:gd name="T7" fmla="*/ 13 h 15"/>
                  <a:gd name="T8" fmla="*/ 3 w 9"/>
                  <a:gd name="T9" fmla="*/ 14 h 15"/>
                  <a:gd name="T10" fmla="*/ 4 w 9"/>
                  <a:gd name="T11" fmla="*/ 15 h 15"/>
                  <a:gd name="T12" fmla="*/ 5 w 9"/>
                  <a:gd name="T13" fmla="*/ 15 h 15"/>
                  <a:gd name="T14" fmla="*/ 6 w 9"/>
                  <a:gd name="T15" fmla="*/ 15 h 15"/>
                  <a:gd name="T16" fmla="*/ 6 w 9"/>
                  <a:gd name="T17" fmla="*/ 14 h 15"/>
                  <a:gd name="T18" fmla="*/ 8 w 9"/>
                  <a:gd name="T19" fmla="*/ 13 h 15"/>
                  <a:gd name="T20" fmla="*/ 9 w 9"/>
                  <a:gd name="T21" fmla="*/ 12 h 15"/>
                  <a:gd name="T22" fmla="*/ 9 w 9"/>
                  <a:gd name="T23" fmla="*/ 10 h 15"/>
                  <a:gd name="T24" fmla="*/ 9 w 9"/>
                  <a:gd name="T25" fmla="*/ 7 h 15"/>
                  <a:gd name="T26" fmla="*/ 9 w 9"/>
                  <a:gd name="T27" fmla="*/ 4 h 15"/>
                  <a:gd name="T28" fmla="*/ 9 w 9"/>
                  <a:gd name="T29" fmla="*/ 3 h 15"/>
                  <a:gd name="T30" fmla="*/ 8 w 9"/>
                  <a:gd name="T31" fmla="*/ 2 h 15"/>
                  <a:gd name="T32" fmla="*/ 6 w 9"/>
                  <a:gd name="T33" fmla="*/ 1 h 15"/>
                  <a:gd name="T34" fmla="*/ 6 w 9"/>
                  <a:gd name="T35" fmla="*/ 0 h 15"/>
                  <a:gd name="T36" fmla="*/ 5 w 9"/>
                  <a:gd name="T37" fmla="*/ 0 h 15"/>
                  <a:gd name="T38" fmla="*/ 4 w 9"/>
                  <a:gd name="T39" fmla="*/ 0 h 15"/>
                  <a:gd name="T40" fmla="*/ 3 w 9"/>
                  <a:gd name="T41" fmla="*/ 1 h 15"/>
                  <a:gd name="T42" fmla="*/ 1 w 9"/>
                  <a:gd name="T43" fmla="*/ 2 h 15"/>
                  <a:gd name="T44" fmla="*/ 0 w 9"/>
                  <a:gd name="T45" fmla="*/ 3 h 15"/>
                  <a:gd name="T46" fmla="*/ 0 w 9"/>
                  <a:gd name="T47" fmla="*/ 4 h 15"/>
                  <a:gd name="T48" fmla="*/ 0 w 9"/>
                  <a:gd name="T49" fmla="*/ 7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7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3" y="14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6" y="14"/>
                    </a:lnTo>
                    <a:lnTo>
                      <a:pt x="8" y="13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6" name="Freeform 4787"/>
              <p:cNvSpPr>
                <a:spLocks/>
              </p:cNvSpPr>
              <p:nvPr/>
            </p:nvSpPr>
            <p:spPr bwMode="auto">
              <a:xfrm>
                <a:off x="3476" y="1837"/>
                <a:ext cx="14" cy="18"/>
              </a:xfrm>
              <a:custGeom>
                <a:avLst/>
                <a:gdLst>
                  <a:gd name="T0" fmla="*/ 0 w 14"/>
                  <a:gd name="T1" fmla="*/ 9 h 18"/>
                  <a:gd name="T2" fmla="*/ 0 w 14"/>
                  <a:gd name="T3" fmla="*/ 6 h 18"/>
                  <a:gd name="T4" fmla="*/ 2 w 14"/>
                  <a:gd name="T5" fmla="*/ 4 h 18"/>
                  <a:gd name="T6" fmla="*/ 3 w 14"/>
                  <a:gd name="T7" fmla="*/ 3 h 18"/>
                  <a:gd name="T8" fmla="*/ 4 w 14"/>
                  <a:gd name="T9" fmla="*/ 0 h 18"/>
                  <a:gd name="T10" fmla="*/ 5 w 14"/>
                  <a:gd name="T11" fmla="*/ 0 h 18"/>
                  <a:gd name="T12" fmla="*/ 6 w 14"/>
                  <a:gd name="T13" fmla="*/ 0 h 18"/>
                  <a:gd name="T14" fmla="*/ 9 w 14"/>
                  <a:gd name="T15" fmla="*/ 0 h 18"/>
                  <a:gd name="T16" fmla="*/ 10 w 14"/>
                  <a:gd name="T17" fmla="*/ 0 h 18"/>
                  <a:gd name="T18" fmla="*/ 11 w 14"/>
                  <a:gd name="T19" fmla="*/ 3 h 18"/>
                  <a:gd name="T20" fmla="*/ 13 w 14"/>
                  <a:gd name="T21" fmla="*/ 4 h 18"/>
                  <a:gd name="T22" fmla="*/ 14 w 14"/>
                  <a:gd name="T23" fmla="*/ 6 h 18"/>
                  <a:gd name="T24" fmla="*/ 14 w 14"/>
                  <a:gd name="T25" fmla="*/ 9 h 18"/>
                  <a:gd name="T26" fmla="*/ 14 w 14"/>
                  <a:gd name="T27" fmla="*/ 12 h 18"/>
                  <a:gd name="T28" fmla="*/ 13 w 14"/>
                  <a:gd name="T29" fmla="*/ 15 h 18"/>
                  <a:gd name="T30" fmla="*/ 11 w 14"/>
                  <a:gd name="T31" fmla="*/ 16 h 18"/>
                  <a:gd name="T32" fmla="*/ 10 w 14"/>
                  <a:gd name="T33" fmla="*/ 17 h 18"/>
                  <a:gd name="T34" fmla="*/ 9 w 14"/>
                  <a:gd name="T35" fmla="*/ 18 h 18"/>
                  <a:gd name="T36" fmla="*/ 6 w 14"/>
                  <a:gd name="T37" fmla="*/ 18 h 18"/>
                  <a:gd name="T38" fmla="*/ 5 w 14"/>
                  <a:gd name="T39" fmla="*/ 18 h 18"/>
                  <a:gd name="T40" fmla="*/ 4 w 14"/>
                  <a:gd name="T41" fmla="*/ 17 h 18"/>
                  <a:gd name="T42" fmla="*/ 3 w 14"/>
                  <a:gd name="T43" fmla="*/ 16 h 18"/>
                  <a:gd name="T44" fmla="*/ 2 w 14"/>
                  <a:gd name="T45" fmla="*/ 15 h 18"/>
                  <a:gd name="T46" fmla="*/ 0 w 14"/>
                  <a:gd name="T47" fmla="*/ 12 h 18"/>
                  <a:gd name="T48" fmla="*/ 0 w 14"/>
                  <a:gd name="T49" fmla="*/ 9 h 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18"/>
                  <a:gd name="T77" fmla="*/ 14 w 14"/>
                  <a:gd name="T78" fmla="*/ 18 h 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18">
                    <a:moveTo>
                      <a:pt x="0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3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7" name="Freeform 4788"/>
              <p:cNvSpPr>
                <a:spLocks/>
              </p:cNvSpPr>
              <p:nvPr/>
            </p:nvSpPr>
            <p:spPr bwMode="auto">
              <a:xfrm>
                <a:off x="3479" y="1839"/>
                <a:ext cx="8" cy="15"/>
              </a:xfrm>
              <a:custGeom>
                <a:avLst/>
                <a:gdLst>
                  <a:gd name="T0" fmla="*/ 0 w 8"/>
                  <a:gd name="T1" fmla="*/ 7 h 15"/>
                  <a:gd name="T2" fmla="*/ 0 w 8"/>
                  <a:gd name="T3" fmla="*/ 10 h 15"/>
                  <a:gd name="T4" fmla="*/ 0 w 8"/>
                  <a:gd name="T5" fmla="*/ 12 h 15"/>
                  <a:gd name="T6" fmla="*/ 1 w 8"/>
                  <a:gd name="T7" fmla="*/ 13 h 15"/>
                  <a:gd name="T8" fmla="*/ 2 w 8"/>
                  <a:gd name="T9" fmla="*/ 14 h 15"/>
                  <a:gd name="T10" fmla="*/ 2 w 8"/>
                  <a:gd name="T11" fmla="*/ 15 h 15"/>
                  <a:gd name="T12" fmla="*/ 3 w 8"/>
                  <a:gd name="T13" fmla="*/ 15 h 15"/>
                  <a:gd name="T14" fmla="*/ 5 w 8"/>
                  <a:gd name="T15" fmla="*/ 15 h 15"/>
                  <a:gd name="T16" fmla="*/ 6 w 8"/>
                  <a:gd name="T17" fmla="*/ 14 h 15"/>
                  <a:gd name="T18" fmla="*/ 7 w 8"/>
                  <a:gd name="T19" fmla="*/ 13 h 15"/>
                  <a:gd name="T20" fmla="*/ 8 w 8"/>
                  <a:gd name="T21" fmla="*/ 12 h 15"/>
                  <a:gd name="T22" fmla="*/ 8 w 8"/>
                  <a:gd name="T23" fmla="*/ 10 h 15"/>
                  <a:gd name="T24" fmla="*/ 8 w 8"/>
                  <a:gd name="T25" fmla="*/ 7 h 15"/>
                  <a:gd name="T26" fmla="*/ 8 w 8"/>
                  <a:gd name="T27" fmla="*/ 4 h 15"/>
                  <a:gd name="T28" fmla="*/ 8 w 8"/>
                  <a:gd name="T29" fmla="*/ 3 h 15"/>
                  <a:gd name="T30" fmla="*/ 7 w 8"/>
                  <a:gd name="T31" fmla="*/ 2 h 15"/>
                  <a:gd name="T32" fmla="*/ 6 w 8"/>
                  <a:gd name="T33" fmla="*/ 1 h 15"/>
                  <a:gd name="T34" fmla="*/ 5 w 8"/>
                  <a:gd name="T35" fmla="*/ 0 h 15"/>
                  <a:gd name="T36" fmla="*/ 3 w 8"/>
                  <a:gd name="T37" fmla="*/ 0 h 15"/>
                  <a:gd name="T38" fmla="*/ 2 w 8"/>
                  <a:gd name="T39" fmla="*/ 0 h 15"/>
                  <a:gd name="T40" fmla="*/ 2 w 8"/>
                  <a:gd name="T41" fmla="*/ 1 h 15"/>
                  <a:gd name="T42" fmla="*/ 1 w 8"/>
                  <a:gd name="T43" fmla="*/ 2 h 15"/>
                  <a:gd name="T44" fmla="*/ 0 w 8"/>
                  <a:gd name="T45" fmla="*/ 3 h 15"/>
                  <a:gd name="T46" fmla="*/ 0 w 8"/>
                  <a:gd name="T47" fmla="*/ 4 h 15"/>
                  <a:gd name="T48" fmla="*/ 0 w 8"/>
                  <a:gd name="T49" fmla="*/ 7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15"/>
                  <a:gd name="T77" fmla="*/ 8 w 8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15">
                    <a:moveTo>
                      <a:pt x="0" y="7"/>
                    </a:moveTo>
                    <a:lnTo>
                      <a:pt x="0" y="10"/>
                    </a:lnTo>
                    <a:lnTo>
                      <a:pt x="0" y="12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8" name="Freeform 4789"/>
              <p:cNvSpPr>
                <a:spLocks/>
              </p:cNvSpPr>
              <p:nvPr/>
            </p:nvSpPr>
            <p:spPr bwMode="auto">
              <a:xfrm>
                <a:off x="3122" y="1866"/>
                <a:ext cx="5" cy="19"/>
              </a:xfrm>
              <a:custGeom>
                <a:avLst/>
                <a:gdLst>
                  <a:gd name="T0" fmla="*/ 1 w 5"/>
                  <a:gd name="T1" fmla="*/ 0 h 19"/>
                  <a:gd name="T2" fmla="*/ 5 w 5"/>
                  <a:gd name="T3" fmla="*/ 0 h 19"/>
                  <a:gd name="T4" fmla="*/ 5 w 5"/>
                  <a:gd name="T5" fmla="*/ 19 h 19"/>
                  <a:gd name="T6" fmla="*/ 3 w 5"/>
                  <a:gd name="T7" fmla="*/ 19 h 19"/>
                  <a:gd name="T8" fmla="*/ 3 w 5"/>
                  <a:gd name="T9" fmla="*/ 3 h 19"/>
                  <a:gd name="T10" fmla="*/ 0 w 5"/>
                  <a:gd name="T11" fmla="*/ 3 h 19"/>
                  <a:gd name="T12" fmla="*/ 1 w 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9"/>
                  <a:gd name="T23" fmla="*/ 5 w 5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9">
                    <a:moveTo>
                      <a:pt x="1" y="0"/>
                    </a:moveTo>
                    <a:lnTo>
                      <a:pt x="5" y="0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9" name="Freeform 4790"/>
              <p:cNvSpPr>
                <a:spLocks/>
              </p:cNvSpPr>
              <p:nvPr/>
            </p:nvSpPr>
            <p:spPr bwMode="auto">
              <a:xfrm>
                <a:off x="3134" y="1866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3 h 20"/>
                  <a:gd name="T4" fmla="*/ 5 w 12"/>
                  <a:gd name="T5" fmla="*/ 3 h 20"/>
                  <a:gd name="T6" fmla="*/ 4 w 12"/>
                  <a:gd name="T7" fmla="*/ 8 h 20"/>
                  <a:gd name="T8" fmla="*/ 5 w 12"/>
                  <a:gd name="T9" fmla="*/ 8 h 20"/>
                  <a:gd name="T10" fmla="*/ 6 w 12"/>
                  <a:gd name="T11" fmla="*/ 8 h 20"/>
                  <a:gd name="T12" fmla="*/ 8 w 12"/>
                  <a:gd name="T13" fmla="*/ 8 h 20"/>
                  <a:gd name="T14" fmla="*/ 11 w 12"/>
                  <a:gd name="T15" fmla="*/ 9 h 20"/>
                  <a:gd name="T16" fmla="*/ 12 w 12"/>
                  <a:gd name="T17" fmla="*/ 10 h 20"/>
                  <a:gd name="T18" fmla="*/ 12 w 12"/>
                  <a:gd name="T19" fmla="*/ 12 h 20"/>
                  <a:gd name="T20" fmla="*/ 12 w 12"/>
                  <a:gd name="T21" fmla="*/ 15 h 20"/>
                  <a:gd name="T22" fmla="*/ 11 w 12"/>
                  <a:gd name="T23" fmla="*/ 16 h 20"/>
                  <a:gd name="T24" fmla="*/ 11 w 12"/>
                  <a:gd name="T25" fmla="*/ 17 h 20"/>
                  <a:gd name="T26" fmla="*/ 10 w 12"/>
                  <a:gd name="T27" fmla="*/ 19 h 20"/>
                  <a:gd name="T28" fmla="*/ 7 w 12"/>
                  <a:gd name="T29" fmla="*/ 19 h 20"/>
                  <a:gd name="T30" fmla="*/ 6 w 12"/>
                  <a:gd name="T31" fmla="*/ 20 h 20"/>
                  <a:gd name="T32" fmla="*/ 4 w 12"/>
                  <a:gd name="T33" fmla="*/ 19 h 20"/>
                  <a:gd name="T34" fmla="*/ 2 w 12"/>
                  <a:gd name="T35" fmla="*/ 17 h 20"/>
                  <a:gd name="T36" fmla="*/ 1 w 12"/>
                  <a:gd name="T37" fmla="*/ 16 h 20"/>
                  <a:gd name="T38" fmla="*/ 0 w 12"/>
                  <a:gd name="T39" fmla="*/ 15 h 20"/>
                  <a:gd name="T40" fmla="*/ 2 w 12"/>
                  <a:gd name="T41" fmla="*/ 15 h 20"/>
                  <a:gd name="T42" fmla="*/ 2 w 12"/>
                  <a:gd name="T43" fmla="*/ 15 h 20"/>
                  <a:gd name="T44" fmla="*/ 2 w 12"/>
                  <a:gd name="T45" fmla="*/ 16 h 20"/>
                  <a:gd name="T46" fmla="*/ 4 w 12"/>
                  <a:gd name="T47" fmla="*/ 16 h 20"/>
                  <a:gd name="T48" fmla="*/ 4 w 12"/>
                  <a:gd name="T49" fmla="*/ 17 h 20"/>
                  <a:gd name="T50" fmla="*/ 5 w 12"/>
                  <a:gd name="T51" fmla="*/ 17 h 20"/>
                  <a:gd name="T52" fmla="*/ 6 w 12"/>
                  <a:gd name="T53" fmla="*/ 17 h 20"/>
                  <a:gd name="T54" fmla="*/ 7 w 12"/>
                  <a:gd name="T55" fmla="*/ 17 h 20"/>
                  <a:gd name="T56" fmla="*/ 8 w 12"/>
                  <a:gd name="T57" fmla="*/ 16 h 20"/>
                  <a:gd name="T58" fmla="*/ 10 w 12"/>
                  <a:gd name="T59" fmla="*/ 15 h 20"/>
                  <a:gd name="T60" fmla="*/ 11 w 12"/>
                  <a:gd name="T61" fmla="*/ 12 h 20"/>
                  <a:gd name="T62" fmla="*/ 10 w 12"/>
                  <a:gd name="T63" fmla="*/ 11 h 20"/>
                  <a:gd name="T64" fmla="*/ 10 w 12"/>
                  <a:gd name="T65" fmla="*/ 10 h 20"/>
                  <a:gd name="T66" fmla="*/ 7 w 12"/>
                  <a:gd name="T67" fmla="*/ 9 h 20"/>
                  <a:gd name="T68" fmla="*/ 6 w 12"/>
                  <a:gd name="T69" fmla="*/ 9 h 20"/>
                  <a:gd name="T70" fmla="*/ 4 w 12"/>
                  <a:gd name="T71" fmla="*/ 9 h 20"/>
                  <a:gd name="T72" fmla="*/ 2 w 12"/>
                  <a:gd name="T73" fmla="*/ 10 h 20"/>
                  <a:gd name="T74" fmla="*/ 4 w 12"/>
                  <a:gd name="T75" fmla="*/ 0 h 20"/>
                  <a:gd name="T76" fmla="*/ 12 w 12"/>
                  <a:gd name="T77" fmla="*/ 0 h 2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20"/>
                  <a:gd name="T119" fmla="*/ 12 w 12"/>
                  <a:gd name="T120" fmla="*/ 20 h 2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20">
                    <a:moveTo>
                      <a:pt x="12" y="0"/>
                    </a:moveTo>
                    <a:lnTo>
                      <a:pt x="12" y="3"/>
                    </a:lnTo>
                    <a:lnTo>
                      <a:pt x="5" y="3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10" y="15"/>
                    </a:lnTo>
                    <a:lnTo>
                      <a:pt x="11" y="12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2" y="10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0" name="Freeform 4791"/>
              <p:cNvSpPr>
                <a:spLocks noEditPoints="1"/>
              </p:cNvSpPr>
              <p:nvPr/>
            </p:nvSpPr>
            <p:spPr bwMode="auto">
              <a:xfrm>
                <a:off x="3149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2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9 w 12"/>
                  <a:gd name="T17" fmla="*/ 2 h 20"/>
                  <a:gd name="T18" fmla="*/ 10 w 12"/>
                  <a:gd name="T19" fmla="*/ 3 h 20"/>
                  <a:gd name="T20" fmla="*/ 12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2 w 12"/>
                  <a:gd name="T29" fmla="*/ 15 h 20"/>
                  <a:gd name="T30" fmla="*/ 10 w 12"/>
                  <a:gd name="T31" fmla="*/ 17 h 20"/>
                  <a:gd name="T32" fmla="*/ 9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2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1 w 12"/>
                  <a:gd name="T51" fmla="*/ 10 h 20"/>
                  <a:gd name="T52" fmla="*/ 1 w 12"/>
                  <a:gd name="T53" fmla="*/ 12 h 20"/>
                  <a:gd name="T54" fmla="*/ 2 w 12"/>
                  <a:gd name="T55" fmla="*/ 15 h 20"/>
                  <a:gd name="T56" fmla="*/ 2 w 12"/>
                  <a:gd name="T57" fmla="*/ 16 h 20"/>
                  <a:gd name="T58" fmla="*/ 3 w 12"/>
                  <a:gd name="T59" fmla="*/ 17 h 20"/>
                  <a:gd name="T60" fmla="*/ 4 w 12"/>
                  <a:gd name="T61" fmla="*/ 17 h 20"/>
                  <a:gd name="T62" fmla="*/ 6 w 12"/>
                  <a:gd name="T63" fmla="*/ 17 h 20"/>
                  <a:gd name="T64" fmla="*/ 7 w 12"/>
                  <a:gd name="T65" fmla="*/ 17 h 20"/>
                  <a:gd name="T66" fmla="*/ 8 w 12"/>
                  <a:gd name="T67" fmla="*/ 17 h 20"/>
                  <a:gd name="T68" fmla="*/ 9 w 12"/>
                  <a:gd name="T69" fmla="*/ 16 h 20"/>
                  <a:gd name="T70" fmla="*/ 9 w 12"/>
                  <a:gd name="T71" fmla="*/ 15 h 20"/>
                  <a:gd name="T72" fmla="*/ 10 w 12"/>
                  <a:gd name="T73" fmla="*/ 12 h 20"/>
                  <a:gd name="T74" fmla="*/ 10 w 12"/>
                  <a:gd name="T75" fmla="*/ 10 h 20"/>
                  <a:gd name="T76" fmla="*/ 10 w 12"/>
                  <a:gd name="T77" fmla="*/ 8 h 20"/>
                  <a:gd name="T78" fmla="*/ 9 w 12"/>
                  <a:gd name="T79" fmla="*/ 5 h 20"/>
                  <a:gd name="T80" fmla="*/ 9 w 12"/>
                  <a:gd name="T81" fmla="*/ 4 h 20"/>
                  <a:gd name="T82" fmla="*/ 8 w 12"/>
                  <a:gd name="T83" fmla="*/ 3 h 20"/>
                  <a:gd name="T84" fmla="*/ 7 w 12"/>
                  <a:gd name="T85" fmla="*/ 3 h 20"/>
                  <a:gd name="T86" fmla="*/ 6 w 12"/>
                  <a:gd name="T87" fmla="*/ 2 h 20"/>
                  <a:gd name="T88" fmla="*/ 4 w 12"/>
                  <a:gd name="T89" fmla="*/ 3 h 20"/>
                  <a:gd name="T90" fmla="*/ 3 w 12"/>
                  <a:gd name="T91" fmla="*/ 3 h 20"/>
                  <a:gd name="T92" fmla="*/ 2 w 12"/>
                  <a:gd name="T93" fmla="*/ 4 h 20"/>
                  <a:gd name="T94" fmla="*/ 2 w 12"/>
                  <a:gd name="T95" fmla="*/ 5 h 20"/>
                  <a:gd name="T96" fmla="*/ 1 w 12"/>
                  <a:gd name="T97" fmla="*/ 8 h 20"/>
                  <a:gd name="T98" fmla="*/ 1 w 12"/>
                  <a:gd name="T99" fmla="*/ 10 h 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20"/>
                  <a:gd name="T152" fmla="*/ 12 w 12"/>
                  <a:gd name="T153" fmla="*/ 20 h 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  <a:moveTo>
                      <a:pt x="1" y="10"/>
                    </a:moveTo>
                    <a:lnTo>
                      <a:pt x="1" y="12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1" name="Freeform 4792"/>
              <p:cNvSpPr>
                <a:spLocks noEditPoints="1"/>
              </p:cNvSpPr>
              <p:nvPr/>
            </p:nvSpPr>
            <p:spPr bwMode="auto">
              <a:xfrm>
                <a:off x="3163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3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10 w 12"/>
                  <a:gd name="T17" fmla="*/ 2 h 20"/>
                  <a:gd name="T18" fmla="*/ 11 w 12"/>
                  <a:gd name="T19" fmla="*/ 3 h 20"/>
                  <a:gd name="T20" fmla="*/ 11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1 w 12"/>
                  <a:gd name="T29" fmla="*/ 15 h 20"/>
                  <a:gd name="T30" fmla="*/ 11 w 12"/>
                  <a:gd name="T31" fmla="*/ 17 h 20"/>
                  <a:gd name="T32" fmla="*/ 10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3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1 w 12"/>
                  <a:gd name="T51" fmla="*/ 10 h 20"/>
                  <a:gd name="T52" fmla="*/ 1 w 12"/>
                  <a:gd name="T53" fmla="*/ 12 h 20"/>
                  <a:gd name="T54" fmla="*/ 3 w 12"/>
                  <a:gd name="T55" fmla="*/ 15 h 20"/>
                  <a:gd name="T56" fmla="*/ 3 w 12"/>
                  <a:gd name="T57" fmla="*/ 16 h 20"/>
                  <a:gd name="T58" fmla="*/ 4 w 12"/>
                  <a:gd name="T59" fmla="*/ 17 h 20"/>
                  <a:gd name="T60" fmla="*/ 5 w 12"/>
                  <a:gd name="T61" fmla="*/ 17 h 20"/>
                  <a:gd name="T62" fmla="*/ 6 w 12"/>
                  <a:gd name="T63" fmla="*/ 17 h 20"/>
                  <a:gd name="T64" fmla="*/ 7 w 12"/>
                  <a:gd name="T65" fmla="*/ 17 h 20"/>
                  <a:gd name="T66" fmla="*/ 9 w 12"/>
                  <a:gd name="T67" fmla="*/ 17 h 20"/>
                  <a:gd name="T68" fmla="*/ 10 w 12"/>
                  <a:gd name="T69" fmla="*/ 16 h 20"/>
                  <a:gd name="T70" fmla="*/ 10 w 12"/>
                  <a:gd name="T71" fmla="*/ 15 h 20"/>
                  <a:gd name="T72" fmla="*/ 11 w 12"/>
                  <a:gd name="T73" fmla="*/ 12 h 20"/>
                  <a:gd name="T74" fmla="*/ 11 w 12"/>
                  <a:gd name="T75" fmla="*/ 10 h 20"/>
                  <a:gd name="T76" fmla="*/ 11 w 12"/>
                  <a:gd name="T77" fmla="*/ 8 h 20"/>
                  <a:gd name="T78" fmla="*/ 10 w 12"/>
                  <a:gd name="T79" fmla="*/ 5 h 20"/>
                  <a:gd name="T80" fmla="*/ 10 w 12"/>
                  <a:gd name="T81" fmla="*/ 4 h 20"/>
                  <a:gd name="T82" fmla="*/ 9 w 12"/>
                  <a:gd name="T83" fmla="*/ 3 h 20"/>
                  <a:gd name="T84" fmla="*/ 7 w 12"/>
                  <a:gd name="T85" fmla="*/ 3 h 20"/>
                  <a:gd name="T86" fmla="*/ 6 w 12"/>
                  <a:gd name="T87" fmla="*/ 2 h 20"/>
                  <a:gd name="T88" fmla="*/ 5 w 12"/>
                  <a:gd name="T89" fmla="*/ 3 h 20"/>
                  <a:gd name="T90" fmla="*/ 4 w 12"/>
                  <a:gd name="T91" fmla="*/ 3 h 20"/>
                  <a:gd name="T92" fmla="*/ 3 w 12"/>
                  <a:gd name="T93" fmla="*/ 4 h 20"/>
                  <a:gd name="T94" fmla="*/ 3 w 12"/>
                  <a:gd name="T95" fmla="*/ 5 h 20"/>
                  <a:gd name="T96" fmla="*/ 1 w 12"/>
                  <a:gd name="T97" fmla="*/ 8 h 20"/>
                  <a:gd name="T98" fmla="*/ 1 w 12"/>
                  <a:gd name="T99" fmla="*/ 10 h 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20"/>
                  <a:gd name="T152" fmla="*/ 12 w 12"/>
                  <a:gd name="T153" fmla="*/ 20 h 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  <a:moveTo>
                      <a:pt x="1" y="10"/>
                    </a:moveTo>
                    <a:lnTo>
                      <a:pt x="1" y="12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2" name="Freeform 4793"/>
              <p:cNvSpPr>
                <a:spLocks/>
              </p:cNvSpPr>
              <p:nvPr/>
            </p:nvSpPr>
            <p:spPr bwMode="auto">
              <a:xfrm>
                <a:off x="3178" y="1866"/>
                <a:ext cx="9" cy="21"/>
              </a:xfrm>
              <a:custGeom>
                <a:avLst/>
                <a:gdLst>
                  <a:gd name="T0" fmla="*/ 9 w 9"/>
                  <a:gd name="T1" fmla="*/ 0 h 21"/>
                  <a:gd name="T2" fmla="*/ 1 w 9"/>
                  <a:gd name="T3" fmla="*/ 21 h 21"/>
                  <a:gd name="T4" fmla="*/ 0 w 9"/>
                  <a:gd name="T5" fmla="*/ 21 h 21"/>
                  <a:gd name="T6" fmla="*/ 7 w 9"/>
                  <a:gd name="T7" fmla="*/ 0 h 21"/>
                  <a:gd name="T8" fmla="*/ 9 w 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1"/>
                  <a:gd name="T17" fmla="*/ 9 w 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1">
                    <a:moveTo>
                      <a:pt x="9" y="0"/>
                    </a:moveTo>
                    <a:lnTo>
                      <a:pt x="1" y="21"/>
                    </a:lnTo>
                    <a:lnTo>
                      <a:pt x="0" y="2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3" name="Freeform 4794"/>
              <p:cNvSpPr>
                <a:spLocks/>
              </p:cNvSpPr>
              <p:nvPr/>
            </p:nvSpPr>
            <p:spPr bwMode="auto">
              <a:xfrm>
                <a:off x="3189" y="1866"/>
                <a:ext cx="12" cy="19"/>
              </a:xfrm>
              <a:custGeom>
                <a:avLst/>
                <a:gdLst>
                  <a:gd name="T0" fmla="*/ 2 w 12"/>
                  <a:gd name="T1" fmla="*/ 6 h 19"/>
                  <a:gd name="T2" fmla="*/ 0 w 12"/>
                  <a:gd name="T3" fmla="*/ 6 h 19"/>
                  <a:gd name="T4" fmla="*/ 1 w 12"/>
                  <a:gd name="T5" fmla="*/ 4 h 19"/>
                  <a:gd name="T6" fmla="*/ 2 w 12"/>
                  <a:gd name="T7" fmla="*/ 2 h 19"/>
                  <a:gd name="T8" fmla="*/ 3 w 12"/>
                  <a:gd name="T9" fmla="*/ 0 h 19"/>
                  <a:gd name="T10" fmla="*/ 6 w 12"/>
                  <a:gd name="T11" fmla="*/ 0 h 19"/>
                  <a:gd name="T12" fmla="*/ 8 w 12"/>
                  <a:gd name="T13" fmla="*/ 0 h 19"/>
                  <a:gd name="T14" fmla="*/ 11 w 12"/>
                  <a:gd name="T15" fmla="*/ 2 h 19"/>
                  <a:gd name="T16" fmla="*/ 12 w 12"/>
                  <a:gd name="T17" fmla="*/ 4 h 19"/>
                  <a:gd name="T18" fmla="*/ 12 w 12"/>
                  <a:gd name="T19" fmla="*/ 5 h 19"/>
                  <a:gd name="T20" fmla="*/ 12 w 12"/>
                  <a:gd name="T21" fmla="*/ 8 h 19"/>
                  <a:gd name="T22" fmla="*/ 12 w 12"/>
                  <a:gd name="T23" fmla="*/ 9 h 19"/>
                  <a:gd name="T24" fmla="*/ 11 w 12"/>
                  <a:gd name="T25" fmla="*/ 10 h 19"/>
                  <a:gd name="T26" fmla="*/ 8 w 12"/>
                  <a:gd name="T27" fmla="*/ 12 h 19"/>
                  <a:gd name="T28" fmla="*/ 3 w 12"/>
                  <a:gd name="T29" fmla="*/ 17 h 19"/>
                  <a:gd name="T30" fmla="*/ 12 w 12"/>
                  <a:gd name="T31" fmla="*/ 17 h 19"/>
                  <a:gd name="T32" fmla="*/ 12 w 12"/>
                  <a:gd name="T33" fmla="*/ 19 h 19"/>
                  <a:gd name="T34" fmla="*/ 0 w 12"/>
                  <a:gd name="T35" fmla="*/ 19 h 19"/>
                  <a:gd name="T36" fmla="*/ 7 w 12"/>
                  <a:gd name="T37" fmla="*/ 11 h 19"/>
                  <a:gd name="T38" fmla="*/ 8 w 12"/>
                  <a:gd name="T39" fmla="*/ 9 h 19"/>
                  <a:gd name="T40" fmla="*/ 9 w 12"/>
                  <a:gd name="T41" fmla="*/ 8 h 19"/>
                  <a:gd name="T42" fmla="*/ 11 w 12"/>
                  <a:gd name="T43" fmla="*/ 6 h 19"/>
                  <a:gd name="T44" fmla="*/ 11 w 12"/>
                  <a:gd name="T45" fmla="*/ 5 h 19"/>
                  <a:gd name="T46" fmla="*/ 9 w 12"/>
                  <a:gd name="T47" fmla="*/ 4 h 19"/>
                  <a:gd name="T48" fmla="*/ 9 w 12"/>
                  <a:gd name="T49" fmla="*/ 3 h 19"/>
                  <a:gd name="T50" fmla="*/ 8 w 12"/>
                  <a:gd name="T51" fmla="*/ 3 h 19"/>
                  <a:gd name="T52" fmla="*/ 6 w 12"/>
                  <a:gd name="T53" fmla="*/ 2 h 19"/>
                  <a:gd name="T54" fmla="*/ 4 w 12"/>
                  <a:gd name="T55" fmla="*/ 3 h 19"/>
                  <a:gd name="T56" fmla="*/ 3 w 12"/>
                  <a:gd name="T57" fmla="*/ 3 h 19"/>
                  <a:gd name="T58" fmla="*/ 2 w 12"/>
                  <a:gd name="T59" fmla="*/ 4 h 19"/>
                  <a:gd name="T60" fmla="*/ 2 w 12"/>
                  <a:gd name="T61" fmla="*/ 6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9"/>
                  <a:gd name="T95" fmla="*/ 12 w 12"/>
                  <a:gd name="T96" fmla="*/ 19 h 1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9">
                    <a:moveTo>
                      <a:pt x="2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3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0" y="19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4" name="Freeform 4795"/>
              <p:cNvSpPr>
                <a:spLocks/>
              </p:cNvSpPr>
              <p:nvPr/>
            </p:nvSpPr>
            <p:spPr bwMode="auto">
              <a:xfrm>
                <a:off x="3206" y="1866"/>
                <a:ext cx="4" cy="19"/>
              </a:xfrm>
              <a:custGeom>
                <a:avLst/>
                <a:gdLst>
                  <a:gd name="T0" fmla="*/ 1 w 4"/>
                  <a:gd name="T1" fmla="*/ 0 h 19"/>
                  <a:gd name="T2" fmla="*/ 4 w 4"/>
                  <a:gd name="T3" fmla="*/ 0 h 19"/>
                  <a:gd name="T4" fmla="*/ 4 w 4"/>
                  <a:gd name="T5" fmla="*/ 19 h 19"/>
                  <a:gd name="T6" fmla="*/ 3 w 4"/>
                  <a:gd name="T7" fmla="*/ 19 h 19"/>
                  <a:gd name="T8" fmla="*/ 3 w 4"/>
                  <a:gd name="T9" fmla="*/ 3 h 19"/>
                  <a:gd name="T10" fmla="*/ 0 w 4"/>
                  <a:gd name="T11" fmla="*/ 3 h 19"/>
                  <a:gd name="T12" fmla="*/ 1 w 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19"/>
                  <a:gd name="T23" fmla="*/ 4 w 4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19">
                    <a:moveTo>
                      <a:pt x="1" y="0"/>
                    </a:moveTo>
                    <a:lnTo>
                      <a:pt x="4" y="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5" name="Freeform 4796"/>
              <p:cNvSpPr>
                <a:spLocks noEditPoints="1"/>
              </p:cNvSpPr>
              <p:nvPr/>
            </p:nvSpPr>
            <p:spPr bwMode="auto">
              <a:xfrm>
                <a:off x="3218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2 w 12"/>
                  <a:gd name="T9" fmla="*/ 2 h 20"/>
                  <a:gd name="T10" fmla="*/ 3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9 w 12"/>
                  <a:gd name="T17" fmla="*/ 2 h 20"/>
                  <a:gd name="T18" fmla="*/ 11 w 12"/>
                  <a:gd name="T19" fmla="*/ 3 h 20"/>
                  <a:gd name="T20" fmla="*/ 12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2 w 12"/>
                  <a:gd name="T29" fmla="*/ 15 h 20"/>
                  <a:gd name="T30" fmla="*/ 11 w 12"/>
                  <a:gd name="T31" fmla="*/ 17 h 20"/>
                  <a:gd name="T32" fmla="*/ 9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3 w 12"/>
                  <a:gd name="T39" fmla="*/ 19 h 20"/>
                  <a:gd name="T40" fmla="*/ 2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1 w 12"/>
                  <a:gd name="T51" fmla="*/ 10 h 20"/>
                  <a:gd name="T52" fmla="*/ 1 w 12"/>
                  <a:gd name="T53" fmla="*/ 12 h 20"/>
                  <a:gd name="T54" fmla="*/ 2 w 12"/>
                  <a:gd name="T55" fmla="*/ 15 h 20"/>
                  <a:gd name="T56" fmla="*/ 2 w 12"/>
                  <a:gd name="T57" fmla="*/ 16 h 20"/>
                  <a:gd name="T58" fmla="*/ 3 w 12"/>
                  <a:gd name="T59" fmla="*/ 17 h 20"/>
                  <a:gd name="T60" fmla="*/ 5 w 12"/>
                  <a:gd name="T61" fmla="*/ 17 h 20"/>
                  <a:gd name="T62" fmla="*/ 6 w 12"/>
                  <a:gd name="T63" fmla="*/ 17 h 20"/>
                  <a:gd name="T64" fmla="*/ 7 w 12"/>
                  <a:gd name="T65" fmla="*/ 17 h 20"/>
                  <a:gd name="T66" fmla="*/ 8 w 12"/>
                  <a:gd name="T67" fmla="*/ 17 h 20"/>
                  <a:gd name="T68" fmla="*/ 9 w 12"/>
                  <a:gd name="T69" fmla="*/ 16 h 20"/>
                  <a:gd name="T70" fmla="*/ 9 w 12"/>
                  <a:gd name="T71" fmla="*/ 15 h 20"/>
                  <a:gd name="T72" fmla="*/ 11 w 12"/>
                  <a:gd name="T73" fmla="*/ 12 h 20"/>
                  <a:gd name="T74" fmla="*/ 11 w 12"/>
                  <a:gd name="T75" fmla="*/ 10 h 20"/>
                  <a:gd name="T76" fmla="*/ 11 w 12"/>
                  <a:gd name="T77" fmla="*/ 8 h 20"/>
                  <a:gd name="T78" fmla="*/ 9 w 12"/>
                  <a:gd name="T79" fmla="*/ 5 h 20"/>
                  <a:gd name="T80" fmla="*/ 9 w 12"/>
                  <a:gd name="T81" fmla="*/ 4 h 20"/>
                  <a:gd name="T82" fmla="*/ 8 w 12"/>
                  <a:gd name="T83" fmla="*/ 3 h 20"/>
                  <a:gd name="T84" fmla="*/ 7 w 12"/>
                  <a:gd name="T85" fmla="*/ 3 h 20"/>
                  <a:gd name="T86" fmla="*/ 6 w 12"/>
                  <a:gd name="T87" fmla="*/ 2 h 20"/>
                  <a:gd name="T88" fmla="*/ 5 w 12"/>
                  <a:gd name="T89" fmla="*/ 3 h 20"/>
                  <a:gd name="T90" fmla="*/ 3 w 12"/>
                  <a:gd name="T91" fmla="*/ 3 h 20"/>
                  <a:gd name="T92" fmla="*/ 2 w 12"/>
                  <a:gd name="T93" fmla="*/ 4 h 20"/>
                  <a:gd name="T94" fmla="*/ 2 w 12"/>
                  <a:gd name="T95" fmla="*/ 5 h 20"/>
                  <a:gd name="T96" fmla="*/ 1 w 12"/>
                  <a:gd name="T97" fmla="*/ 8 h 20"/>
                  <a:gd name="T98" fmla="*/ 1 w 12"/>
                  <a:gd name="T99" fmla="*/ 10 h 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20"/>
                  <a:gd name="T152" fmla="*/ 12 w 12"/>
                  <a:gd name="T153" fmla="*/ 20 h 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  <a:moveTo>
                      <a:pt x="1" y="10"/>
                    </a:moveTo>
                    <a:lnTo>
                      <a:pt x="1" y="12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6" name="Freeform 4797"/>
              <p:cNvSpPr>
                <a:spLocks noEditPoints="1"/>
              </p:cNvSpPr>
              <p:nvPr/>
            </p:nvSpPr>
            <p:spPr bwMode="auto">
              <a:xfrm>
                <a:off x="3232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2 w 12"/>
                  <a:gd name="T7" fmla="*/ 3 h 20"/>
                  <a:gd name="T8" fmla="*/ 3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8 w 12"/>
                  <a:gd name="T15" fmla="*/ 0 h 20"/>
                  <a:gd name="T16" fmla="*/ 9 w 12"/>
                  <a:gd name="T17" fmla="*/ 2 h 20"/>
                  <a:gd name="T18" fmla="*/ 11 w 12"/>
                  <a:gd name="T19" fmla="*/ 3 h 20"/>
                  <a:gd name="T20" fmla="*/ 11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1 w 12"/>
                  <a:gd name="T29" fmla="*/ 15 h 20"/>
                  <a:gd name="T30" fmla="*/ 11 w 12"/>
                  <a:gd name="T31" fmla="*/ 17 h 20"/>
                  <a:gd name="T32" fmla="*/ 9 w 12"/>
                  <a:gd name="T33" fmla="*/ 19 h 20"/>
                  <a:gd name="T34" fmla="*/ 8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3 w 12"/>
                  <a:gd name="T41" fmla="*/ 19 h 20"/>
                  <a:gd name="T42" fmla="*/ 2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2 w 12"/>
                  <a:gd name="T51" fmla="*/ 10 h 20"/>
                  <a:gd name="T52" fmla="*/ 2 w 12"/>
                  <a:gd name="T53" fmla="*/ 12 h 20"/>
                  <a:gd name="T54" fmla="*/ 3 w 12"/>
                  <a:gd name="T55" fmla="*/ 15 h 20"/>
                  <a:gd name="T56" fmla="*/ 3 w 12"/>
                  <a:gd name="T57" fmla="*/ 16 h 20"/>
                  <a:gd name="T58" fmla="*/ 4 w 12"/>
                  <a:gd name="T59" fmla="*/ 17 h 20"/>
                  <a:gd name="T60" fmla="*/ 5 w 12"/>
                  <a:gd name="T61" fmla="*/ 17 h 20"/>
                  <a:gd name="T62" fmla="*/ 6 w 12"/>
                  <a:gd name="T63" fmla="*/ 17 h 20"/>
                  <a:gd name="T64" fmla="*/ 8 w 12"/>
                  <a:gd name="T65" fmla="*/ 17 h 20"/>
                  <a:gd name="T66" fmla="*/ 9 w 12"/>
                  <a:gd name="T67" fmla="*/ 17 h 20"/>
                  <a:gd name="T68" fmla="*/ 10 w 12"/>
                  <a:gd name="T69" fmla="*/ 16 h 20"/>
                  <a:gd name="T70" fmla="*/ 10 w 12"/>
                  <a:gd name="T71" fmla="*/ 15 h 20"/>
                  <a:gd name="T72" fmla="*/ 11 w 12"/>
                  <a:gd name="T73" fmla="*/ 12 h 20"/>
                  <a:gd name="T74" fmla="*/ 11 w 12"/>
                  <a:gd name="T75" fmla="*/ 10 h 20"/>
                  <a:gd name="T76" fmla="*/ 11 w 12"/>
                  <a:gd name="T77" fmla="*/ 8 h 20"/>
                  <a:gd name="T78" fmla="*/ 10 w 12"/>
                  <a:gd name="T79" fmla="*/ 5 h 20"/>
                  <a:gd name="T80" fmla="*/ 10 w 12"/>
                  <a:gd name="T81" fmla="*/ 4 h 20"/>
                  <a:gd name="T82" fmla="*/ 9 w 12"/>
                  <a:gd name="T83" fmla="*/ 3 h 20"/>
                  <a:gd name="T84" fmla="*/ 8 w 12"/>
                  <a:gd name="T85" fmla="*/ 3 h 20"/>
                  <a:gd name="T86" fmla="*/ 6 w 12"/>
                  <a:gd name="T87" fmla="*/ 2 h 20"/>
                  <a:gd name="T88" fmla="*/ 5 w 12"/>
                  <a:gd name="T89" fmla="*/ 3 h 20"/>
                  <a:gd name="T90" fmla="*/ 4 w 12"/>
                  <a:gd name="T91" fmla="*/ 3 h 20"/>
                  <a:gd name="T92" fmla="*/ 3 w 12"/>
                  <a:gd name="T93" fmla="*/ 4 h 20"/>
                  <a:gd name="T94" fmla="*/ 3 w 12"/>
                  <a:gd name="T95" fmla="*/ 5 h 20"/>
                  <a:gd name="T96" fmla="*/ 2 w 12"/>
                  <a:gd name="T97" fmla="*/ 8 h 20"/>
                  <a:gd name="T98" fmla="*/ 2 w 12"/>
                  <a:gd name="T99" fmla="*/ 10 h 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20"/>
                  <a:gd name="T152" fmla="*/ 12 w 12"/>
                  <a:gd name="T153" fmla="*/ 20 h 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7" name="Freeform 4798"/>
              <p:cNvSpPr>
                <a:spLocks/>
              </p:cNvSpPr>
              <p:nvPr/>
            </p:nvSpPr>
            <p:spPr bwMode="auto">
              <a:xfrm>
                <a:off x="3122" y="1866"/>
                <a:ext cx="5" cy="19"/>
              </a:xfrm>
              <a:custGeom>
                <a:avLst/>
                <a:gdLst>
                  <a:gd name="T0" fmla="*/ 1 w 5"/>
                  <a:gd name="T1" fmla="*/ 0 h 19"/>
                  <a:gd name="T2" fmla="*/ 5 w 5"/>
                  <a:gd name="T3" fmla="*/ 0 h 19"/>
                  <a:gd name="T4" fmla="*/ 5 w 5"/>
                  <a:gd name="T5" fmla="*/ 19 h 19"/>
                  <a:gd name="T6" fmla="*/ 3 w 5"/>
                  <a:gd name="T7" fmla="*/ 19 h 19"/>
                  <a:gd name="T8" fmla="*/ 3 w 5"/>
                  <a:gd name="T9" fmla="*/ 3 h 19"/>
                  <a:gd name="T10" fmla="*/ 0 w 5"/>
                  <a:gd name="T11" fmla="*/ 3 h 19"/>
                  <a:gd name="T12" fmla="*/ 1 w 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9"/>
                  <a:gd name="T23" fmla="*/ 5 w 5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9">
                    <a:moveTo>
                      <a:pt x="1" y="0"/>
                    </a:moveTo>
                    <a:lnTo>
                      <a:pt x="5" y="0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8" name="Freeform 4799"/>
              <p:cNvSpPr>
                <a:spLocks/>
              </p:cNvSpPr>
              <p:nvPr/>
            </p:nvSpPr>
            <p:spPr bwMode="auto">
              <a:xfrm>
                <a:off x="3134" y="1866"/>
                <a:ext cx="12" cy="20"/>
              </a:xfrm>
              <a:custGeom>
                <a:avLst/>
                <a:gdLst>
                  <a:gd name="T0" fmla="*/ 12 w 12"/>
                  <a:gd name="T1" fmla="*/ 0 h 20"/>
                  <a:gd name="T2" fmla="*/ 12 w 12"/>
                  <a:gd name="T3" fmla="*/ 3 h 20"/>
                  <a:gd name="T4" fmla="*/ 5 w 12"/>
                  <a:gd name="T5" fmla="*/ 3 h 20"/>
                  <a:gd name="T6" fmla="*/ 4 w 12"/>
                  <a:gd name="T7" fmla="*/ 8 h 20"/>
                  <a:gd name="T8" fmla="*/ 5 w 12"/>
                  <a:gd name="T9" fmla="*/ 8 h 20"/>
                  <a:gd name="T10" fmla="*/ 6 w 12"/>
                  <a:gd name="T11" fmla="*/ 8 h 20"/>
                  <a:gd name="T12" fmla="*/ 8 w 12"/>
                  <a:gd name="T13" fmla="*/ 8 h 20"/>
                  <a:gd name="T14" fmla="*/ 11 w 12"/>
                  <a:gd name="T15" fmla="*/ 9 h 20"/>
                  <a:gd name="T16" fmla="*/ 12 w 12"/>
                  <a:gd name="T17" fmla="*/ 10 h 20"/>
                  <a:gd name="T18" fmla="*/ 12 w 12"/>
                  <a:gd name="T19" fmla="*/ 12 h 20"/>
                  <a:gd name="T20" fmla="*/ 12 w 12"/>
                  <a:gd name="T21" fmla="*/ 15 h 20"/>
                  <a:gd name="T22" fmla="*/ 11 w 12"/>
                  <a:gd name="T23" fmla="*/ 16 h 20"/>
                  <a:gd name="T24" fmla="*/ 11 w 12"/>
                  <a:gd name="T25" fmla="*/ 17 h 20"/>
                  <a:gd name="T26" fmla="*/ 10 w 12"/>
                  <a:gd name="T27" fmla="*/ 19 h 20"/>
                  <a:gd name="T28" fmla="*/ 7 w 12"/>
                  <a:gd name="T29" fmla="*/ 19 h 20"/>
                  <a:gd name="T30" fmla="*/ 6 w 12"/>
                  <a:gd name="T31" fmla="*/ 20 h 20"/>
                  <a:gd name="T32" fmla="*/ 4 w 12"/>
                  <a:gd name="T33" fmla="*/ 19 h 20"/>
                  <a:gd name="T34" fmla="*/ 2 w 12"/>
                  <a:gd name="T35" fmla="*/ 17 h 20"/>
                  <a:gd name="T36" fmla="*/ 1 w 12"/>
                  <a:gd name="T37" fmla="*/ 16 h 20"/>
                  <a:gd name="T38" fmla="*/ 0 w 12"/>
                  <a:gd name="T39" fmla="*/ 15 h 20"/>
                  <a:gd name="T40" fmla="*/ 2 w 12"/>
                  <a:gd name="T41" fmla="*/ 15 h 20"/>
                  <a:gd name="T42" fmla="*/ 2 w 12"/>
                  <a:gd name="T43" fmla="*/ 15 h 20"/>
                  <a:gd name="T44" fmla="*/ 2 w 12"/>
                  <a:gd name="T45" fmla="*/ 16 h 20"/>
                  <a:gd name="T46" fmla="*/ 4 w 12"/>
                  <a:gd name="T47" fmla="*/ 16 h 20"/>
                  <a:gd name="T48" fmla="*/ 4 w 12"/>
                  <a:gd name="T49" fmla="*/ 17 h 20"/>
                  <a:gd name="T50" fmla="*/ 5 w 12"/>
                  <a:gd name="T51" fmla="*/ 17 h 20"/>
                  <a:gd name="T52" fmla="*/ 6 w 12"/>
                  <a:gd name="T53" fmla="*/ 17 h 20"/>
                  <a:gd name="T54" fmla="*/ 7 w 12"/>
                  <a:gd name="T55" fmla="*/ 17 h 20"/>
                  <a:gd name="T56" fmla="*/ 8 w 12"/>
                  <a:gd name="T57" fmla="*/ 16 h 20"/>
                  <a:gd name="T58" fmla="*/ 10 w 12"/>
                  <a:gd name="T59" fmla="*/ 15 h 20"/>
                  <a:gd name="T60" fmla="*/ 11 w 12"/>
                  <a:gd name="T61" fmla="*/ 12 h 20"/>
                  <a:gd name="T62" fmla="*/ 10 w 12"/>
                  <a:gd name="T63" fmla="*/ 11 h 20"/>
                  <a:gd name="T64" fmla="*/ 10 w 12"/>
                  <a:gd name="T65" fmla="*/ 10 h 20"/>
                  <a:gd name="T66" fmla="*/ 7 w 12"/>
                  <a:gd name="T67" fmla="*/ 9 h 20"/>
                  <a:gd name="T68" fmla="*/ 6 w 12"/>
                  <a:gd name="T69" fmla="*/ 9 h 20"/>
                  <a:gd name="T70" fmla="*/ 4 w 12"/>
                  <a:gd name="T71" fmla="*/ 9 h 20"/>
                  <a:gd name="T72" fmla="*/ 2 w 12"/>
                  <a:gd name="T73" fmla="*/ 10 h 20"/>
                  <a:gd name="T74" fmla="*/ 4 w 12"/>
                  <a:gd name="T75" fmla="*/ 0 h 20"/>
                  <a:gd name="T76" fmla="*/ 12 w 12"/>
                  <a:gd name="T77" fmla="*/ 0 h 2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20"/>
                  <a:gd name="T119" fmla="*/ 12 w 12"/>
                  <a:gd name="T120" fmla="*/ 20 h 2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20">
                    <a:moveTo>
                      <a:pt x="12" y="0"/>
                    </a:moveTo>
                    <a:lnTo>
                      <a:pt x="12" y="3"/>
                    </a:lnTo>
                    <a:lnTo>
                      <a:pt x="5" y="3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10" y="15"/>
                    </a:lnTo>
                    <a:lnTo>
                      <a:pt x="11" y="12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2" y="10"/>
                    </a:lnTo>
                    <a:lnTo>
                      <a:pt x="4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9" name="Freeform 4800"/>
              <p:cNvSpPr>
                <a:spLocks/>
              </p:cNvSpPr>
              <p:nvPr/>
            </p:nvSpPr>
            <p:spPr bwMode="auto">
              <a:xfrm>
                <a:off x="3149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2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9 w 12"/>
                  <a:gd name="T17" fmla="*/ 2 h 20"/>
                  <a:gd name="T18" fmla="*/ 10 w 12"/>
                  <a:gd name="T19" fmla="*/ 3 h 20"/>
                  <a:gd name="T20" fmla="*/ 12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2 w 12"/>
                  <a:gd name="T29" fmla="*/ 15 h 20"/>
                  <a:gd name="T30" fmla="*/ 10 w 12"/>
                  <a:gd name="T31" fmla="*/ 17 h 20"/>
                  <a:gd name="T32" fmla="*/ 9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2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20"/>
                  <a:gd name="T77" fmla="*/ 12 w 1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0" name="Freeform 4801"/>
              <p:cNvSpPr>
                <a:spLocks/>
              </p:cNvSpPr>
              <p:nvPr/>
            </p:nvSpPr>
            <p:spPr bwMode="auto">
              <a:xfrm>
                <a:off x="3150" y="1868"/>
                <a:ext cx="9" cy="15"/>
              </a:xfrm>
              <a:custGeom>
                <a:avLst/>
                <a:gdLst>
                  <a:gd name="T0" fmla="*/ 0 w 9"/>
                  <a:gd name="T1" fmla="*/ 8 h 15"/>
                  <a:gd name="T2" fmla="*/ 0 w 9"/>
                  <a:gd name="T3" fmla="*/ 10 h 15"/>
                  <a:gd name="T4" fmla="*/ 1 w 9"/>
                  <a:gd name="T5" fmla="*/ 13 h 15"/>
                  <a:gd name="T6" fmla="*/ 1 w 9"/>
                  <a:gd name="T7" fmla="*/ 14 h 15"/>
                  <a:gd name="T8" fmla="*/ 2 w 9"/>
                  <a:gd name="T9" fmla="*/ 15 h 15"/>
                  <a:gd name="T10" fmla="*/ 3 w 9"/>
                  <a:gd name="T11" fmla="*/ 15 h 15"/>
                  <a:gd name="T12" fmla="*/ 5 w 9"/>
                  <a:gd name="T13" fmla="*/ 15 h 15"/>
                  <a:gd name="T14" fmla="*/ 6 w 9"/>
                  <a:gd name="T15" fmla="*/ 15 h 15"/>
                  <a:gd name="T16" fmla="*/ 7 w 9"/>
                  <a:gd name="T17" fmla="*/ 15 h 15"/>
                  <a:gd name="T18" fmla="*/ 8 w 9"/>
                  <a:gd name="T19" fmla="*/ 14 h 15"/>
                  <a:gd name="T20" fmla="*/ 8 w 9"/>
                  <a:gd name="T21" fmla="*/ 13 h 15"/>
                  <a:gd name="T22" fmla="*/ 9 w 9"/>
                  <a:gd name="T23" fmla="*/ 10 h 15"/>
                  <a:gd name="T24" fmla="*/ 9 w 9"/>
                  <a:gd name="T25" fmla="*/ 8 h 15"/>
                  <a:gd name="T26" fmla="*/ 9 w 9"/>
                  <a:gd name="T27" fmla="*/ 6 h 15"/>
                  <a:gd name="T28" fmla="*/ 8 w 9"/>
                  <a:gd name="T29" fmla="*/ 3 h 15"/>
                  <a:gd name="T30" fmla="*/ 8 w 9"/>
                  <a:gd name="T31" fmla="*/ 2 h 15"/>
                  <a:gd name="T32" fmla="*/ 7 w 9"/>
                  <a:gd name="T33" fmla="*/ 1 h 15"/>
                  <a:gd name="T34" fmla="*/ 6 w 9"/>
                  <a:gd name="T35" fmla="*/ 1 h 15"/>
                  <a:gd name="T36" fmla="*/ 5 w 9"/>
                  <a:gd name="T37" fmla="*/ 0 h 15"/>
                  <a:gd name="T38" fmla="*/ 3 w 9"/>
                  <a:gd name="T39" fmla="*/ 1 h 15"/>
                  <a:gd name="T40" fmla="*/ 2 w 9"/>
                  <a:gd name="T41" fmla="*/ 1 h 15"/>
                  <a:gd name="T42" fmla="*/ 1 w 9"/>
                  <a:gd name="T43" fmla="*/ 2 h 15"/>
                  <a:gd name="T44" fmla="*/ 1 w 9"/>
                  <a:gd name="T45" fmla="*/ 3 h 15"/>
                  <a:gd name="T46" fmla="*/ 0 w 9"/>
                  <a:gd name="T47" fmla="*/ 6 h 15"/>
                  <a:gd name="T48" fmla="*/ 0 w 9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8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1" name="Freeform 4802"/>
              <p:cNvSpPr>
                <a:spLocks/>
              </p:cNvSpPr>
              <p:nvPr/>
            </p:nvSpPr>
            <p:spPr bwMode="auto">
              <a:xfrm>
                <a:off x="3163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3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10 w 12"/>
                  <a:gd name="T17" fmla="*/ 2 h 20"/>
                  <a:gd name="T18" fmla="*/ 11 w 12"/>
                  <a:gd name="T19" fmla="*/ 3 h 20"/>
                  <a:gd name="T20" fmla="*/ 11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1 w 12"/>
                  <a:gd name="T29" fmla="*/ 15 h 20"/>
                  <a:gd name="T30" fmla="*/ 11 w 12"/>
                  <a:gd name="T31" fmla="*/ 17 h 20"/>
                  <a:gd name="T32" fmla="*/ 10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3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20"/>
                  <a:gd name="T77" fmla="*/ 12 w 1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2" name="Freeform 4803"/>
              <p:cNvSpPr>
                <a:spLocks/>
              </p:cNvSpPr>
              <p:nvPr/>
            </p:nvSpPr>
            <p:spPr bwMode="auto">
              <a:xfrm>
                <a:off x="3164" y="1868"/>
                <a:ext cx="10" cy="15"/>
              </a:xfrm>
              <a:custGeom>
                <a:avLst/>
                <a:gdLst>
                  <a:gd name="T0" fmla="*/ 0 w 10"/>
                  <a:gd name="T1" fmla="*/ 8 h 15"/>
                  <a:gd name="T2" fmla="*/ 0 w 10"/>
                  <a:gd name="T3" fmla="*/ 10 h 15"/>
                  <a:gd name="T4" fmla="*/ 2 w 10"/>
                  <a:gd name="T5" fmla="*/ 13 h 15"/>
                  <a:gd name="T6" fmla="*/ 2 w 10"/>
                  <a:gd name="T7" fmla="*/ 14 h 15"/>
                  <a:gd name="T8" fmla="*/ 3 w 10"/>
                  <a:gd name="T9" fmla="*/ 15 h 15"/>
                  <a:gd name="T10" fmla="*/ 4 w 10"/>
                  <a:gd name="T11" fmla="*/ 15 h 15"/>
                  <a:gd name="T12" fmla="*/ 5 w 10"/>
                  <a:gd name="T13" fmla="*/ 15 h 15"/>
                  <a:gd name="T14" fmla="*/ 6 w 10"/>
                  <a:gd name="T15" fmla="*/ 15 h 15"/>
                  <a:gd name="T16" fmla="*/ 8 w 10"/>
                  <a:gd name="T17" fmla="*/ 15 h 15"/>
                  <a:gd name="T18" fmla="*/ 9 w 10"/>
                  <a:gd name="T19" fmla="*/ 14 h 15"/>
                  <a:gd name="T20" fmla="*/ 9 w 10"/>
                  <a:gd name="T21" fmla="*/ 13 h 15"/>
                  <a:gd name="T22" fmla="*/ 10 w 10"/>
                  <a:gd name="T23" fmla="*/ 10 h 15"/>
                  <a:gd name="T24" fmla="*/ 10 w 10"/>
                  <a:gd name="T25" fmla="*/ 8 h 15"/>
                  <a:gd name="T26" fmla="*/ 10 w 10"/>
                  <a:gd name="T27" fmla="*/ 6 h 15"/>
                  <a:gd name="T28" fmla="*/ 9 w 10"/>
                  <a:gd name="T29" fmla="*/ 3 h 15"/>
                  <a:gd name="T30" fmla="*/ 9 w 10"/>
                  <a:gd name="T31" fmla="*/ 2 h 15"/>
                  <a:gd name="T32" fmla="*/ 8 w 10"/>
                  <a:gd name="T33" fmla="*/ 1 h 15"/>
                  <a:gd name="T34" fmla="*/ 6 w 10"/>
                  <a:gd name="T35" fmla="*/ 1 h 15"/>
                  <a:gd name="T36" fmla="*/ 5 w 10"/>
                  <a:gd name="T37" fmla="*/ 0 h 15"/>
                  <a:gd name="T38" fmla="*/ 4 w 10"/>
                  <a:gd name="T39" fmla="*/ 1 h 15"/>
                  <a:gd name="T40" fmla="*/ 3 w 10"/>
                  <a:gd name="T41" fmla="*/ 1 h 15"/>
                  <a:gd name="T42" fmla="*/ 2 w 10"/>
                  <a:gd name="T43" fmla="*/ 2 h 15"/>
                  <a:gd name="T44" fmla="*/ 2 w 10"/>
                  <a:gd name="T45" fmla="*/ 3 h 15"/>
                  <a:gd name="T46" fmla="*/ 0 w 10"/>
                  <a:gd name="T47" fmla="*/ 6 h 15"/>
                  <a:gd name="T48" fmla="*/ 0 w 10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5"/>
                  <a:gd name="T77" fmla="*/ 10 w 10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5">
                    <a:moveTo>
                      <a:pt x="0" y="8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3" name="Freeform 4804"/>
              <p:cNvSpPr>
                <a:spLocks/>
              </p:cNvSpPr>
              <p:nvPr/>
            </p:nvSpPr>
            <p:spPr bwMode="auto">
              <a:xfrm>
                <a:off x="3178" y="1866"/>
                <a:ext cx="9" cy="21"/>
              </a:xfrm>
              <a:custGeom>
                <a:avLst/>
                <a:gdLst>
                  <a:gd name="T0" fmla="*/ 9 w 9"/>
                  <a:gd name="T1" fmla="*/ 0 h 21"/>
                  <a:gd name="T2" fmla="*/ 1 w 9"/>
                  <a:gd name="T3" fmla="*/ 21 h 21"/>
                  <a:gd name="T4" fmla="*/ 0 w 9"/>
                  <a:gd name="T5" fmla="*/ 21 h 21"/>
                  <a:gd name="T6" fmla="*/ 7 w 9"/>
                  <a:gd name="T7" fmla="*/ 0 h 21"/>
                  <a:gd name="T8" fmla="*/ 9 w 9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1"/>
                  <a:gd name="T17" fmla="*/ 9 w 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1">
                    <a:moveTo>
                      <a:pt x="9" y="0"/>
                    </a:moveTo>
                    <a:lnTo>
                      <a:pt x="1" y="21"/>
                    </a:lnTo>
                    <a:lnTo>
                      <a:pt x="0" y="21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4" name="Freeform 4805"/>
              <p:cNvSpPr>
                <a:spLocks/>
              </p:cNvSpPr>
              <p:nvPr/>
            </p:nvSpPr>
            <p:spPr bwMode="auto">
              <a:xfrm>
                <a:off x="3189" y="1866"/>
                <a:ext cx="12" cy="19"/>
              </a:xfrm>
              <a:custGeom>
                <a:avLst/>
                <a:gdLst>
                  <a:gd name="T0" fmla="*/ 2 w 12"/>
                  <a:gd name="T1" fmla="*/ 6 h 19"/>
                  <a:gd name="T2" fmla="*/ 0 w 12"/>
                  <a:gd name="T3" fmla="*/ 6 h 19"/>
                  <a:gd name="T4" fmla="*/ 1 w 12"/>
                  <a:gd name="T5" fmla="*/ 4 h 19"/>
                  <a:gd name="T6" fmla="*/ 2 w 12"/>
                  <a:gd name="T7" fmla="*/ 2 h 19"/>
                  <a:gd name="T8" fmla="*/ 3 w 12"/>
                  <a:gd name="T9" fmla="*/ 0 h 19"/>
                  <a:gd name="T10" fmla="*/ 6 w 12"/>
                  <a:gd name="T11" fmla="*/ 0 h 19"/>
                  <a:gd name="T12" fmla="*/ 8 w 12"/>
                  <a:gd name="T13" fmla="*/ 0 h 19"/>
                  <a:gd name="T14" fmla="*/ 11 w 12"/>
                  <a:gd name="T15" fmla="*/ 2 h 19"/>
                  <a:gd name="T16" fmla="*/ 12 w 12"/>
                  <a:gd name="T17" fmla="*/ 4 h 19"/>
                  <a:gd name="T18" fmla="*/ 12 w 12"/>
                  <a:gd name="T19" fmla="*/ 5 h 19"/>
                  <a:gd name="T20" fmla="*/ 12 w 12"/>
                  <a:gd name="T21" fmla="*/ 8 h 19"/>
                  <a:gd name="T22" fmla="*/ 12 w 12"/>
                  <a:gd name="T23" fmla="*/ 9 h 19"/>
                  <a:gd name="T24" fmla="*/ 11 w 12"/>
                  <a:gd name="T25" fmla="*/ 10 h 19"/>
                  <a:gd name="T26" fmla="*/ 8 w 12"/>
                  <a:gd name="T27" fmla="*/ 12 h 19"/>
                  <a:gd name="T28" fmla="*/ 3 w 12"/>
                  <a:gd name="T29" fmla="*/ 17 h 19"/>
                  <a:gd name="T30" fmla="*/ 12 w 12"/>
                  <a:gd name="T31" fmla="*/ 17 h 19"/>
                  <a:gd name="T32" fmla="*/ 12 w 12"/>
                  <a:gd name="T33" fmla="*/ 19 h 19"/>
                  <a:gd name="T34" fmla="*/ 0 w 12"/>
                  <a:gd name="T35" fmla="*/ 19 h 19"/>
                  <a:gd name="T36" fmla="*/ 7 w 12"/>
                  <a:gd name="T37" fmla="*/ 11 h 19"/>
                  <a:gd name="T38" fmla="*/ 8 w 12"/>
                  <a:gd name="T39" fmla="*/ 9 h 19"/>
                  <a:gd name="T40" fmla="*/ 9 w 12"/>
                  <a:gd name="T41" fmla="*/ 8 h 19"/>
                  <a:gd name="T42" fmla="*/ 11 w 12"/>
                  <a:gd name="T43" fmla="*/ 6 h 19"/>
                  <a:gd name="T44" fmla="*/ 11 w 12"/>
                  <a:gd name="T45" fmla="*/ 5 h 19"/>
                  <a:gd name="T46" fmla="*/ 9 w 12"/>
                  <a:gd name="T47" fmla="*/ 4 h 19"/>
                  <a:gd name="T48" fmla="*/ 9 w 12"/>
                  <a:gd name="T49" fmla="*/ 3 h 19"/>
                  <a:gd name="T50" fmla="*/ 8 w 12"/>
                  <a:gd name="T51" fmla="*/ 3 h 19"/>
                  <a:gd name="T52" fmla="*/ 6 w 12"/>
                  <a:gd name="T53" fmla="*/ 2 h 19"/>
                  <a:gd name="T54" fmla="*/ 4 w 12"/>
                  <a:gd name="T55" fmla="*/ 3 h 19"/>
                  <a:gd name="T56" fmla="*/ 3 w 12"/>
                  <a:gd name="T57" fmla="*/ 3 h 19"/>
                  <a:gd name="T58" fmla="*/ 2 w 12"/>
                  <a:gd name="T59" fmla="*/ 4 h 19"/>
                  <a:gd name="T60" fmla="*/ 2 w 12"/>
                  <a:gd name="T61" fmla="*/ 6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9"/>
                  <a:gd name="T95" fmla="*/ 12 w 12"/>
                  <a:gd name="T96" fmla="*/ 19 h 1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9">
                    <a:moveTo>
                      <a:pt x="2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0"/>
                    </a:lnTo>
                    <a:lnTo>
                      <a:pt x="8" y="12"/>
                    </a:lnTo>
                    <a:lnTo>
                      <a:pt x="3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0" y="19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5" name="Freeform 4806"/>
              <p:cNvSpPr>
                <a:spLocks/>
              </p:cNvSpPr>
              <p:nvPr/>
            </p:nvSpPr>
            <p:spPr bwMode="auto">
              <a:xfrm>
                <a:off x="3206" y="1866"/>
                <a:ext cx="4" cy="19"/>
              </a:xfrm>
              <a:custGeom>
                <a:avLst/>
                <a:gdLst>
                  <a:gd name="T0" fmla="*/ 1 w 4"/>
                  <a:gd name="T1" fmla="*/ 0 h 19"/>
                  <a:gd name="T2" fmla="*/ 4 w 4"/>
                  <a:gd name="T3" fmla="*/ 0 h 19"/>
                  <a:gd name="T4" fmla="*/ 4 w 4"/>
                  <a:gd name="T5" fmla="*/ 19 h 19"/>
                  <a:gd name="T6" fmla="*/ 3 w 4"/>
                  <a:gd name="T7" fmla="*/ 19 h 19"/>
                  <a:gd name="T8" fmla="*/ 3 w 4"/>
                  <a:gd name="T9" fmla="*/ 3 h 19"/>
                  <a:gd name="T10" fmla="*/ 0 w 4"/>
                  <a:gd name="T11" fmla="*/ 3 h 19"/>
                  <a:gd name="T12" fmla="*/ 1 w 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19"/>
                  <a:gd name="T23" fmla="*/ 4 w 4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19">
                    <a:moveTo>
                      <a:pt x="1" y="0"/>
                    </a:moveTo>
                    <a:lnTo>
                      <a:pt x="4" y="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6" name="Freeform 4807"/>
              <p:cNvSpPr>
                <a:spLocks/>
              </p:cNvSpPr>
              <p:nvPr/>
            </p:nvSpPr>
            <p:spPr bwMode="auto">
              <a:xfrm>
                <a:off x="3218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1 w 12"/>
                  <a:gd name="T7" fmla="*/ 3 h 20"/>
                  <a:gd name="T8" fmla="*/ 2 w 12"/>
                  <a:gd name="T9" fmla="*/ 2 h 20"/>
                  <a:gd name="T10" fmla="*/ 3 w 12"/>
                  <a:gd name="T11" fmla="*/ 0 h 20"/>
                  <a:gd name="T12" fmla="*/ 6 w 12"/>
                  <a:gd name="T13" fmla="*/ 0 h 20"/>
                  <a:gd name="T14" fmla="*/ 7 w 12"/>
                  <a:gd name="T15" fmla="*/ 0 h 20"/>
                  <a:gd name="T16" fmla="*/ 9 w 12"/>
                  <a:gd name="T17" fmla="*/ 2 h 20"/>
                  <a:gd name="T18" fmla="*/ 11 w 12"/>
                  <a:gd name="T19" fmla="*/ 3 h 20"/>
                  <a:gd name="T20" fmla="*/ 12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2 w 12"/>
                  <a:gd name="T29" fmla="*/ 15 h 20"/>
                  <a:gd name="T30" fmla="*/ 11 w 12"/>
                  <a:gd name="T31" fmla="*/ 17 h 20"/>
                  <a:gd name="T32" fmla="*/ 9 w 12"/>
                  <a:gd name="T33" fmla="*/ 19 h 20"/>
                  <a:gd name="T34" fmla="*/ 7 w 12"/>
                  <a:gd name="T35" fmla="*/ 19 h 20"/>
                  <a:gd name="T36" fmla="*/ 6 w 12"/>
                  <a:gd name="T37" fmla="*/ 20 h 20"/>
                  <a:gd name="T38" fmla="*/ 3 w 12"/>
                  <a:gd name="T39" fmla="*/ 19 h 20"/>
                  <a:gd name="T40" fmla="*/ 2 w 12"/>
                  <a:gd name="T41" fmla="*/ 19 h 20"/>
                  <a:gd name="T42" fmla="*/ 1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20"/>
                  <a:gd name="T77" fmla="*/ 12 w 1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6" y="20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7" name="Freeform 4808"/>
              <p:cNvSpPr>
                <a:spLocks/>
              </p:cNvSpPr>
              <p:nvPr/>
            </p:nvSpPr>
            <p:spPr bwMode="auto">
              <a:xfrm>
                <a:off x="3219" y="1868"/>
                <a:ext cx="10" cy="15"/>
              </a:xfrm>
              <a:custGeom>
                <a:avLst/>
                <a:gdLst>
                  <a:gd name="T0" fmla="*/ 0 w 10"/>
                  <a:gd name="T1" fmla="*/ 8 h 15"/>
                  <a:gd name="T2" fmla="*/ 0 w 10"/>
                  <a:gd name="T3" fmla="*/ 10 h 15"/>
                  <a:gd name="T4" fmla="*/ 1 w 10"/>
                  <a:gd name="T5" fmla="*/ 13 h 15"/>
                  <a:gd name="T6" fmla="*/ 1 w 10"/>
                  <a:gd name="T7" fmla="*/ 14 h 15"/>
                  <a:gd name="T8" fmla="*/ 2 w 10"/>
                  <a:gd name="T9" fmla="*/ 15 h 15"/>
                  <a:gd name="T10" fmla="*/ 4 w 10"/>
                  <a:gd name="T11" fmla="*/ 15 h 15"/>
                  <a:gd name="T12" fmla="*/ 5 w 10"/>
                  <a:gd name="T13" fmla="*/ 15 h 15"/>
                  <a:gd name="T14" fmla="*/ 6 w 10"/>
                  <a:gd name="T15" fmla="*/ 15 h 15"/>
                  <a:gd name="T16" fmla="*/ 7 w 10"/>
                  <a:gd name="T17" fmla="*/ 15 h 15"/>
                  <a:gd name="T18" fmla="*/ 8 w 10"/>
                  <a:gd name="T19" fmla="*/ 14 h 15"/>
                  <a:gd name="T20" fmla="*/ 8 w 10"/>
                  <a:gd name="T21" fmla="*/ 13 h 15"/>
                  <a:gd name="T22" fmla="*/ 10 w 10"/>
                  <a:gd name="T23" fmla="*/ 10 h 15"/>
                  <a:gd name="T24" fmla="*/ 10 w 10"/>
                  <a:gd name="T25" fmla="*/ 8 h 15"/>
                  <a:gd name="T26" fmla="*/ 10 w 10"/>
                  <a:gd name="T27" fmla="*/ 6 h 15"/>
                  <a:gd name="T28" fmla="*/ 8 w 10"/>
                  <a:gd name="T29" fmla="*/ 3 h 15"/>
                  <a:gd name="T30" fmla="*/ 8 w 10"/>
                  <a:gd name="T31" fmla="*/ 2 h 15"/>
                  <a:gd name="T32" fmla="*/ 7 w 10"/>
                  <a:gd name="T33" fmla="*/ 1 h 15"/>
                  <a:gd name="T34" fmla="*/ 6 w 10"/>
                  <a:gd name="T35" fmla="*/ 1 h 15"/>
                  <a:gd name="T36" fmla="*/ 5 w 10"/>
                  <a:gd name="T37" fmla="*/ 0 h 15"/>
                  <a:gd name="T38" fmla="*/ 4 w 10"/>
                  <a:gd name="T39" fmla="*/ 1 h 15"/>
                  <a:gd name="T40" fmla="*/ 2 w 10"/>
                  <a:gd name="T41" fmla="*/ 1 h 15"/>
                  <a:gd name="T42" fmla="*/ 1 w 10"/>
                  <a:gd name="T43" fmla="*/ 2 h 15"/>
                  <a:gd name="T44" fmla="*/ 1 w 10"/>
                  <a:gd name="T45" fmla="*/ 3 h 15"/>
                  <a:gd name="T46" fmla="*/ 0 w 10"/>
                  <a:gd name="T47" fmla="*/ 6 h 15"/>
                  <a:gd name="T48" fmla="*/ 0 w 10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5"/>
                  <a:gd name="T77" fmla="*/ 10 w 10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5">
                    <a:moveTo>
                      <a:pt x="0" y="8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8" name="Freeform 4809"/>
              <p:cNvSpPr>
                <a:spLocks/>
              </p:cNvSpPr>
              <p:nvPr/>
            </p:nvSpPr>
            <p:spPr bwMode="auto">
              <a:xfrm>
                <a:off x="3232" y="1866"/>
                <a:ext cx="12" cy="20"/>
              </a:xfrm>
              <a:custGeom>
                <a:avLst/>
                <a:gdLst>
                  <a:gd name="T0" fmla="*/ 0 w 12"/>
                  <a:gd name="T1" fmla="*/ 10 h 20"/>
                  <a:gd name="T2" fmla="*/ 0 w 12"/>
                  <a:gd name="T3" fmla="*/ 6 h 20"/>
                  <a:gd name="T4" fmla="*/ 0 w 12"/>
                  <a:gd name="T5" fmla="*/ 4 h 20"/>
                  <a:gd name="T6" fmla="*/ 2 w 12"/>
                  <a:gd name="T7" fmla="*/ 3 h 20"/>
                  <a:gd name="T8" fmla="*/ 3 w 12"/>
                  <a:gd name="T9" fmla="*/ 2 h 20"/>
                  <a:gd name="T10" fmla="*/ 4 w 12"/>
                  <a:gd name="T11" fmla="*/ 0 h 20"/>
                  <a:gd name="T12" fmla="*/ 6 w 12"/>
                  <a:gd name="T13" fmla="*/ 0 h 20"/>
                  <a:gd name="T14" fmla="*/ 8 w 12"/>
                  <a:gd name="T15" fmla="*/ 0 h 20"/>
                  <a:gd name="T16" fmla="*/ 9 w 12"/>
                  <a:gd name="T17" fmla="*/ 2 h 20"/>
                  <a:gd name="T18" fmla="*/ 11 w 12"/>
                  <a:gd name="T19" fmla="*/ 3 h 20"/>
                  <a:gd name="T20" fmla="*/ 11 w 12"/>
                  <a:gd name="T21" fmla="*/ 4 h 20"/>
                  <a:gd name="T22" fmla="*/ 12 w 12"/>
                  <a:gd name="T23" fmla="*/ 6 h 20"/>
                  <a:gd name="T24" fmla="*/ 12 w 12"/>
                  <a:gd name="T25" fmla="*/ 10 h 20"/>
                  <a:gd name="T26" fmla="*/ 12 w 12"/>
                  <a:gd name="T27" fmla="*/ 12 h 20"/>
                  <a:gd name="T28" fmla="*/ 11 w 12"/>
                  <a:gd name="T29" fmla="*/ 15 h 20"/>
                  <a:gd name="T30" fmla="*/ 11 w 12"/>
                  <a:gd name="T31" fmla="*/ 17 h 20"/>
                  <a:gd name="T32" fmla="*/ 9 w 12"/>
                  <a:gd name="T33" fmla="*/ 19 h 20"/>
                  <a:gd name="T34" fmla="*/ 8 w 12"/>
                  <a:gd name="T35" fmla="*/ 19 h 20"/>
                  <a:gd name="T36" fmla="*/ 6 w 12"/>
                  <a:gd name="T37" fmla="*/ 20 h 20"/>
                  <a:gd name="T38" fmla="*/ 4 w 12"/>
                  <a:gd name="T39" fmla="*/ 19 h 20"/>
                  <a:gd name="T40" fmla="*/ 3 w 12"/>
                  <a:gd name="T41" fmla="*/ 19 h 20"/>
                  <a:gd name="T42" fmla="*/ 2 w 12"/>
                  <a:gd name="T43" fmla="*/ 17 h 20"/>
                  <a:gd name="T44" fmla="*/ 0 w 12"/>
                  <a:gd name="T45" fmla="*/ 15 h 20"/>
                  <a:gd name="T46" fmla="*/ 0 w 12"/>
                  <a:gd name="T47" fmla="*/ 12 h 20"/>
                  <a:gd name="T48" fmla="*/ 0 w 12"/>
                  <a:gd name="T49" fmla="*/ 1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20"/>
                  <a:gd name="T77" fmla="*/ 12 w 1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20">
                    <a:moveTo>
                      <a:pt x="0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9" name="Freeform 4810"/>
              <p:cNvSpPr>
                <a:spLocks/>
              </p:cNvSpPr>
              <p:nvPr/>
            </p:nvSpPr>
            <p:spPr bwMode="auto">
              <a:xfrm>
                <a:off x="3234" y="1868"/>
                <a:ext cx="9" cy="15"/>
              </a:xfrm>
              <a:custGeom>
                <a:avLst/>
                <a:gdLst>
                  <a:gd name="T0" fmla="*/ 0 w 9"/>
                  <a:gd name="T1" fmla="*/ 8 h 15"/>
                  <a:gd name="T2" fmla="*/ 0 w 9"/>
                  <a:gd name="T3" fmla="*/ 10 h 15"/>
                  <a:gd name="T4" fmla="*/ 1 w 9"/>
                  <a:gd name="T5" fmla="*/ 13 h 15"/>
                  <a:gd name="T6" fmla="*/ 1 w 9"/>
                  <a:gd name="T7" fmla="*/ 14 h 15"/>
                  <a:gd name="T8" fmla="*/ 2 w 9"/>
                  <a:gd name="T9" fmla="*/ 15 h 15"/>
                  <a:gd name="T10" fmla="*/ 3 w 9"/>
                  <a:gd name="T11" fmla="*/ 15 h 15"/>
                  <a:gd name="T12" fmla="*/ 4 w 9"/>
                  <a:gd name="T13" fmla="*/ 15 h 15"/>
                  <a:gd name="T14" fmla="*/ 6 w 9"/>
                  <a:gd name="T15" fmla="*/ 15 h 15"/>
                  <a:gd name="T16" fmla="*/ 7 w 9"/>
                  <a:gd name="T17" fmla="*/ 15 h 15"/>
                  <a:gd name="T18" fmla="*/ 8 w 9"/>
                  <a:gd name="T19" fmla="*/ 14 h 15"/>
                  <a:gd name="T20" fmla="*/ 8 w 9"/>
                  <a:gd name="T21" fmla="*/ 13 h 15"/>
                  <a:gd name="T22" fmla="*/ 9 w 9"/>
                  <a:gd name="T23" fmla="*/ 10 h 15"/>
                  <a:gd name="T24" fmla="*/ 9 w 9"/>
                  <a:gd name="T25" fmla="*/ 8 h 15"/>
                  <a:gd name="T26" fmla="*/ 9 w 9"/>
                  <a:gd name="T27" fmla="*/ 6 h 15"/>
                  <a:gd name="T28" fmla="*/ 8 w 9"/>
                  <a:gd name="T29" fmla="*/ 3 h 15"/>
                  <a:gd name="T30" fmla="*/ 8 w 9"/>
                  <a:gd name="T31" fmla="*/ 2 h 15"/>
                  <a:gd name="T32" fmla="*/ 7 w 9"/>
                  <a:gd name="T33" fmla="*/ 1 h 15"/>
                  <a:gd name="T34" fmla="*/ 6 w 9"/>
                  <a:gd name="T35" fmla="*/ 1 h 15"/>
                  <a:gd name="T36" fmla="*/ 4 w 9"/>
                  <a:gd name="T37" fmla="*/ 0 h 15"/>
                  <a:gd name="T38" fmla="*/ 3 w 9"/>
                  <a:gd name="T39" fmla="*/ 1 h 15"/>
                  <a:gd name="T40" fmla="*/ 2 w 9"/>
                  <a:gd name="T41" fmla="*/ 1 h 15"/>
                  <a:gd name="T42" fmla="*/ 1 w 9"/>
                  <a:gd name="T43" fmla="*/ 2 h 15"/>
                  <a:gd name="T44" fmla="*/ 1 w 9"/>
                  <a:gd name="T45" fmla="*/ 3 h 15"/>
                  <a:gd name="T46" fmla="*/ 0 w 9"/>
                  <a:gd name="T47" fmla="*/ 6 h 15"/>
                  <a:gd name="T48" fmla="*/ 0 w 9"/>
                  <a:gd name="T49" fmla="*/ 8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5"/>
                  <a:gd name="T77" fmla="*/ 9 w 9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5">
                    <a:moveTo>
                      <a:pt x="0" y="8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0" name="Freeform 4811"/>
              <p:cNvSpPr>
                <a:spLocks noEditPoints="1"/>
              </p:cNvSpPr>
              <p:nvPr/>
            </p:nvSpPr>
            <p:spPr bwMode="auto">
              <a:xfrm>
                <a:off x="2815" y="1835"/>
                <a:ext cx="13" cy="19"/>
              </a:xfrm>
              <a:custGeom>
                <a:avLst/>
                <a:gdLst>
                  <a:gd name="T0" fmla="*/ 11 w 13"/>
                  <a:gd name="T1" fmla="*/ 0 h 19"/>
                  <a:gd name="T2" fmla="*/ 11 w 13"/>
                  <a:gd name="T3" fmla="*/ 0 h 19"/>
                  <a:gd name="T4" fmla="*/ 11 w 13"/>
                  <a:gd name="T5" fmla="*/ 13 h 19"/>
                  <a:gd name="T6" fmla="*/ 13 w 13"/>
                  <a:gd name="T7" fmla="*/ 13 h 19"/>
                  <a:gd name="T8" fmla="*/ 13 w 13"/>
                  <a:gd name="T9" fmla="*/ 14 h 19"/>
                  <a:gd name="T10" fmla="*/ 11 w 13"/>
                  <a:gd name="T11" fmla="*/ 14 h 19"/>
                  <a:gd name="T12" fmla="*/ 11 w 13"/>
                  <a:gd name="T13" fmla="*/ 19 h 19"/>
                  <a:gd name="T14" fmla="*/ 8 w 13"/>
                  <a:gd name="T15" fmla="*/ 19 h 19"/>
                  <a:gd name="T16" fmla="*/ 8 w 13"/>
                  <a:gd name="T17" fmla="*/ 14 h 19"/>
                  <a:gd name="T18" fmla="*/ 0 w 13"/>
                  <a:gd name="T19" fmla="*/ 14 h 19"/>
                  <a:gd name="T20" fmla="*/ 11 w 13"/>
                  <a:gd name="T21" fmla="*/ 0 h 19"/>
                  <a:gd name="T22" fmla="*/ 8 w 13"/>
                  <a:gd name="T23" fmla="*/ 13 h 19"/>
                  <a:gd name="T24" fmla="*/ 8 w 13"/>
                  <a:gd name="T25" fmla="*/ 6 h 19"/>
                  <a:gd name="T26" fmla="*/ 3 w 13"/>
                  <a:gd name="T27" fmla="*/ 13 h 19"/>
                  <a:gd name="T28" fmla="*/ 8 w 13"/>
                  <a:gd name="T29" fmla="*/ 1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9"/>
                  <a:gd name="T47" fmla="*/ 13 w 13"/>
                  <a:gd name="T48" fmla="*/ 19 h 1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  <a:moveTo>
                      <a:pt x="8" y="13"/>
                    </a:moveTo>
                    <a:lnTo>
                      <a:pt x="8" y="6"/>
                    </a:lnTo>
                    <a:lnTo>
                      <a:pt x="3" y="13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1" name="Freeform 4812"/>
              <p:cNvSpPr>
                <a:spLocks/>
              </p:cNvSpPr>
              <p:nvPr/>
            </p:nvSpPr>
            <p:spPr bwMode="auto">
              <a:xfrm>
                <a:off x="2829" y="1836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1 h 18"/>
                  <a:gd name="T4" fmla="*/ 5 w 12"/>
                  <a:gd name="T5" fmla="*/ 1 h 18"/>
                  <a:gd name="T6" fmla="*/ 5 w 12"/>
                  <a:gd name="T7" fmla="*/ 6 h 18"/>
                  <a:gd name="T8" fmla="*/ 6 w 12"/>
                  <a:gd name="T9" fmla="*/ 6 h 18"/>
                  <a:gd name="T10" fmla="*/ 6 w 12"/>
                  <a:gd name="T11" fmla="*/ 6 h 18"/>
                  <a:gd name="T12" fmla="*/ 9 w 12"/>
                  <a:gd name="T13" fmla="*/ 6 h 18"/>
                  <a:gd name="T14" fmla="*/ 11 w 12"/>
                  <a:gd name="T15" fmla="*/ 7 h 18"/>
                  <a:gd name="T16" fmla="*/ 12 w 12"/>
                  <a:gd name="T17" fmla="*/ 10 h 18"/>
                  <a:gd name="T18" fmla="*/ 12 w 12"/>
                  <a:gd name="T19" fmla="*/ 12 h 18"/>
                  <a:gd name="T20" fmla="*/ 12 w 12"/>
                  <a:gd name="T21" fmla="*/ 13 h 18"/>
                  <a:gd name="T22" fmla="*/ 12 w 12"/>
                  <a:gd name="T23" fmla="*/ 15 h 18"/>
                  <a:gd name="T24" fmla="*/ 11 w 12"/>
                  <a:gd name="T25" fmla="*/ 17 h 18"/>
                  <a:gd name="T26" fmla="*/ 10 w 12"/>
                  <a:gd name="T27" fmla="*/ 17 h 18"/>
                  <a:gd name="T28" fmla="*/ 7 w 12"/>
                  <a:gd name="T29" fmla="*/ 18 h 18"/>
                  <a:gd name="T30" fmla="*/ 6 w 12"/>
                  <a:gd name="T31" fmla="*/ 18 h 18"/>
                  <a:gd name="T32" fmla="*/ 4 w 12"/>
                  <a:gd name="T33" fmla="*/ 18 h 18"/>
                  <a:gd name="T34" fmla="*/ 3 w 12"/>
                  <a:gd name="T35" fmla="*/ 17 h 18"/>
                  <a:gd name="T36" fmla="*/ 1 w 12"/>
                  <a:gd name="T37" fmla="*/ 16 h 18"/>
                  <a:gd name="T38" fmla="*/ 0 w 12"/>
                  <a:gd name="T39" fmla="*/ 13 h 18"/>
                  <a:gd name="T40" fmla="*/ 3 w 12"/>
                  <a:gd name="T41" fmla="*/ 13 h 18"/>
                  <a:gd name="T42" fmla="*/ 3 w 12"/>
                  <a:gd name="T43" fmla="*/ 15 h 18"/>
                  <a:gd name="T44" fmla="*/ 3 w 12"/>
                  <a:gd name="T45" fmla="*/ 15 h 18"/>
                  <a:gd name="T46" fmla="*/ 4 w 12"/>
                  <a:gd name="T47" fmla="*/ 16 h 18"/>
                  <a:gd name="T48" fmla="*/ 4 w 12"/>
                  <a:gd name="T49" fmla="*/ 16 h 18"/>
                  <a:gd name="T50" fmla="*/ 5 w 12"/>
                  <a:gd name="T51" fmla="*/ 17 h 18"/>
                  <a:gd name="T52" fmla="*/ 6 w 12"/>
                  <a:gd name="T53" fmla="*/ 17 h 18"/>
                  <a:gd name="T54" fmla="*/ 7 w 12"/>
                  <a:gd name="T55" fmla="*/ 16 h 18"/>
                  <a:gd name="T56" fmla="*/ 10 w 12"/>
                  <a:gd name="T57" fmla="*/ 15 h 18"/>
                  <a:gd name="T58" fmla="*/ 10 w 12"/>
                  <a:gd name="T59" fmla="*/ 13 h 18"/>
                  <a:gd name="T60" fmla="*/ 11 w 12"/>
                  <a:gd name="T61" fmla="*/ 12 h 18"/>
                  <a:gd name="T62" fmla="*/ 10 w 12"/>
                  <a:gd name="T63" fmla="*/ 10 h 18"/>
                  <a:gd name="T64" fmla="*/ 10 w 12"/>
                  <a:gd name="T65" fmla="*/ 9 h 18"/>
                  <a:gd name="T66" fmla="*/ 9 w 12"/>
                  <a:gd name="T67" fmla="*/ 9 h 18"/>
                  <a:gd name="T68" fmla="*/ 6 w 12"/>
                  <a:gd name="T69" fmla="*/ 7 h 18"/>
                  <a:gd name="T70" fmla="*/ 5 w 12"/>
                  <a:gd name="T71" fmla="*/ 9 h 18"/>
                  <a:gd name="T72" fmla="*/ 3 w 12"/>
                  <a:gd name="T73" fmla="*/ 9 h 18"/>
                  <a:gd name="T74" fmla="*/ 4 w 12"/>
                  <a:gd name="T75" fmla="*/ 0 h 18"/>
                  <a:gd name="T76" fmla="*/ 12 w 12"/>
                  <a:gd name="T77" fmla="*/ 0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18"/>
                  <a:gd name="T119" fmla="*/ 12 w 12"/>
                  <a:gd name="T120" fmla="*/ 18 h 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18">
                    <a:moveTo>
                      <a:pt x="12" y="0"/>
                    </a:moveTo>
                    <a:lnTo>
                      <a:pt x="12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5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2" name="Freeform 4813"/>
              <p:cNvSpPr>
                <a:spLocks noEditPoints="1"/>
              </p:cNvSpPr>
              <p:nvPr/>
            </p:nvSpPr>
            <p:spPr bwMode="auto">
              <a:xfrm>
                <a:off x="2844" y="1835"/>
                <a:ext cx="12" cy="19"/>
              </a:xfrm>
              <a:custGeom>
                <a:avLst/>
                <a:gdLst>
                  <a:gd name="T0" fmla="*/ 0 w 12"/>
                  <a:gd name="T1" fmla="*/ 10 h 19"/>
                  <a:gd name="T2" fmla="*/ 0 w 12"/>
                  <a:gd name="T3" fmla="*/ 7 h 19"/>
                  <a:gd name="T4" fmla="*/ 0 w 12"/>
                  <a:gd name="T5" fmla="*/ 5 h 19"/>
                  <a:gd name="T6" fmla="*/ 1 w 12"/>
                  <a:gd name="T7" fmla="*/ 2 h 19"/>
                  <a:gd name="T8" fmla="*/ 2 w 12"/>
                  <a:gd name="T9" fmla="*/ 1 h 19"/>
                  <a:gd name="T10" fmla="*/ 5 w 12"/>
                  <a:gd name="T11" fmla="*/ 1 h 19"/>
                  <a:gd name="T12" fmla="*/ 6 w 12"/>
                  <a:gd name="T13" fmla="*/ 0 h 19"/>
                  <a:gd name="T14" fmla="*/ 7 w 12"/>
                  <a:gd name="T15" fmla="*/ 1 h 19"/>
                  <a:gd name="T16" fmla="*/ 9 w 12"/>
                  <a:gd name="T17" fmla="*/ 1 h 19"/>
                  <a:gd name="T18" fmla="*/ 11 w 12"/>
                  <a:gd name="T19" fmla="*/ 2 h 19"/>
                  <a:gd name="T20" fmla="*/ 12 w 12"/>
                  <a:gd name="T21" fmla="*/ 5 h 19"/>
                  <a:gd name="T22" fmla="*/ 12 w 12"/>
                  <a:gd name="T23" fmla="*/ 7 h 19"/>
                  <a:gd name="T24" fmla="*/ 12 w 12"/>
                  <a:gd name="T25" fmla="*/ 10 h 19"/>
                  <a:gd name="T26" fmla="*/ 12 w 12"/>
                  <a:gd name="T27" fmla="*/ 13 h 19"/>
                  <a:gd name="T28" fmla="*/ 12 w 12"/>
                  <a:gd name="T29" fmla="*/ 16 h 19"/>
                  <a:gd name="T30" fmla="*/ 11 w 12"/>
                  <a:gd name="T31" fmla="*/ 17 h 19"/>
                  <a:gd name="T32" fmla="*/ 9 w 12"/>
                  <a:gd name="T33" fmla="*/ 18 h 19"/>
                  <a:gd name="T34" fmla="*/ 7 w 12"/>
                  <a:gd name="T35" fmla="*/ 19 h 19"/>
                  <a:gd name="T36" fmla="*/ 6 w 12"/>
                  <a:gd name="T37" fmla="*/ 19 h 19"/>
                  <a:gd name="T38" fmla="*/ 5 w 12"/>
                  <a:gd name="T39" fmla="*/ 19 h 19"/>
                  <a:gd name="T40" fmla="*/ 2 w 12"/>
                  <a:gd name="T41" fmla="*/ 18 h 19"/>
                  <a:gd name="T42" fmla="*/ 1 w 12"/>
                  <a:gd name="T43" fmla="*/ 17 h 19"/>
                  <a:gd name="T44" fmla="*/ 1 w 12"/>
                  <a:gd name="T45" fmla="*/ 16 h 19"/>
                  <a:gd name="T46" fmla="*/ 0 w 12"/>
                  <a:gd name="T47" fmla="*/ 13 h 19"/>
                  <a:gd name="T48" fmla="*/ 0 w 12"/>
                  <a:gd name="T49" fmla="*/ 10 h 19"/>
                  <a:gd name="T50" fmla="*/ 1 w 12"/>
                  <a:gd name="T51" fmla="*/ 10 h 19"/>
                  <a:gd name="T52" fmla="*/ 1 w 12"/>
                  <a:gd name="T53" fmla="*/ 12 h 19"/>
                  <a:gd name="T54" fmla="*/ 2 w 12"/>
                  <a:gd name="T55" fmla="*/ 14 h 19"/>
                  <a:gd name="T56" fmla="*/ 2 w 12"/>
                  <a:gd name="T57" fmla="*/ 16 h 19"/>
                  <a:gd name="T58" fmla="*/ 3 w 12"/>
                  <a:gd name="T59" fmla="*/ 17 h 19"/>
                  <a:gd name="T60" fmla="*/ 5 w 12"/>
                  <a:gd name="T61" fmla="*/ 17 h 19"/>
                  <a:gd name="T62" fmla="*/ 6 w 12"/>
                  <a:gd name="T63" fmla="*/ 18 h 19"/>
                  <a:gd name="T64" fmla="*/ 7 w 12"/>
                  <a:gd name="T65" fmla="*/ 17 h 19"/>
                  <a:gd name="T66" fmla="*/ 8 w 12"/>
                  <a:gd name="T67" fmla="*/ 17 h 19"/>
                  <a:gd name="T68" fmla="*/ 9 w 12"/>
                  <a:gd name="T69" fmla="*/ 16 h 19"/>
                  <a:gd name="T70" fmla="*/ 9 w 12"/>
                  <a:gd name="T71" fmla="*/ 14 h 19"/>
                  <a:gd name="T72" fmla="*/ 11 w 12"/>
                  <a:gd name="T73" fmla="*/ 12 h 19"/>
                  <a:gd name="T74" fmla="*/ 11 w 12"/>
                  <a:gd name="T75" fmla="*/ 10 h 19"/>
                  <a:gd name="T76" fmla="*/ 11 w 12"/>
                  <a:gd name="T77" fmla="*/ 7 h 19"/>
                  <a:gd name="T78" fmla="*/ 9 w 12"/>
                  <a:gd name="T79" fmla="*/ 6 h 19"/>
                  <a:gd name="T80" fmla="*/ 9 w 12"/>
                  <a:gd name="T81" fmla="*/ 4 h 19"/>
                  <a:gd name="T82" fmla="*/ 8 w 12"/>
                  <a:gd name="T83" fmla="*/ 4 h 19"/>
                  <a:gd name="T84" fmla="*/ 7 w 12"/>
                  <a:gd name="T85" fmla="*/ 2 h 19"/>
                  <a:gd name="T86" fmla="*/ 6 w 12"/>
                  <a:gd name="T87" fmla="*/ 2 h 19"/>
                  <a:gd name="T88" fmla="*/ 5 w 12"/>
                  <a:gd name="T89" fmla="*/ 2 h 19"/>
                  <a:gd name="T90" fmla="*/ 3 w 12"/>
                  <a:gd name="T91" fmla="*/ 4 h 19"/>
                  <a:gd name="T92" fmla="*/ 2 w 12"/>
                  <a:gd name="T93" fmla="*/ 4 h 19"/>
                  <a:gd name="T94" fmla="*/ 2 w 12"/>
                  <a:gd name="T95" fmla="*/ 5 h 19"/>
                  <a:gd name="T96" fmla="*/ 1 w 12"/>
                  <a:gd name="T97" fmla="*/ 7 h 19"/>
                  <a:gd name="T98" fmla="*/ 1 w 12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1" y="10"/>
                    </a:moveTo>
                    <a:lnTo>
                      <a:pt x="1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3" name="Freeform 4814"/>
              <p:cNvSpPr>
                <a:spLocks noEditPoints="1"/>
              </p:cNvSpPr>
              <p:nvPr/>
            </p:nvSpPr>
            <p:spPr bwMode="auto">
              <a:xfrm>
                <a:off x="2858" y="1835"/>
                <a:ext cx="12" cy="19"/>
              </a:xfrm>
              <a:custGeom>
                <a:avLst/>
                <a:gdLst>
                  <a:gd name="T0" fmla="*/ 0 w 12"/>
                  <a:gd name="T1" fmla="*/ 10 h 19"/>
                  <a:gd name="T2" fmla="*/ 0 w 12"/>
                  <a:gd name="T3" fmla="*/ 7 h 19"/>
                  <a:gd name="T4" fmla="*/ 0 w 12"/>
                  <a:gd name="T5" fmla="*/ 5 h 19"/>
                  <a:gd name="T6" fmla="*/ 2 w 12"/>
                  <a:gd name="T7" fmla="*/ 2 h 19"/>
                  <a:gd name="T8" fmla="*/ 3 w 12"/>
                  <a:gd name="T9" fmla="*/ 1 h 19"/>
                  <a:gd name="T10" fmla="*/ 4 w 12"/>
                  <a:gd name="T11" fmla="*/ 1 h 19"/>
                  <a:gd name="T12" fmla="*/ 6 w 12"/>
                  <a:gd name="T13" fmla="*/ 0 h 19"/>
                  <a:gd name="T14" fmla="*/ 8 w 12"/>
                  <a:gd name="T15" fmla="*/ 1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5 h 19"/>
                  <a:gd name="T22" fmla="*/ 12 w 12"/>
                  <a:gd name="T23" fmla="*/ 7 h 19"/>
                  <a:gd name="T24" fmla="*/ 12 w 12"/>
                  <a:gd name="T25" fmla="*/ 10 h 19"/>
                  <a:gd name="T26" fmla="*/ 12 w 12"/>
                  <a:gd name="T27" fmla="*/ 13 h 19"/>
                  <a:gd name="T28" fmla="*/ 12 w 12"/>
                  <a:gd name="T29" fmla="*/ 16 h 19"/>
                  <a:gd name="T30" fmla="*/ 11 w 12"/>
                  <a:gd name="T31" fmla="*/ 17 h 19"/>
                  <a:gd name="T32" fmla="*/ 10 w 12"/>
                  <a:gd name="T33" fmla="*/ 18 h 19"/>
                  <a:gd name="T34" fmla="*/ 8 w 12"/>
                  <a:gd name="T35" fmla="*/ 19 h 19"/>
                  <a:gd name="T36" fmla="*/ 6 w 12"/>
                  <a:gd name="T37" fmla="*/ 19 h 19"/>
                  <a:gd name="T38" fmla="*/ 4 w 12"/>
                  <a:gd name="T39" fmla="*/ 19 h 19"/>
                  <a:gd name="T40" fmla="*/ 3 w 12"/>
                  <a:gd name="T41" fmla="*/ 18 h 19"/>
                  <a:gd name="T42" fmla="*/ 2 w 12"/>
                  <a:gd name="T43" fmla="*/ 17 h 19"/>
                  <a:gd name="T44" fmla="*/ 0 w 12"/>
                  <a:gd name="T45" fmla="*/ 16 h 19"/>
                  <a:gd name="T46" fmla="*/ 0 w 12"/>
                  <a:gd name="T47" fmla="*/ 13 h 19"/>
                  <a:gd name="T48" fmla="*/ 0 w 12"/>
                  <a:gd name="T49" fmla="*/ 10 h 19"/>
                  <a:gd name="T50" fmla="*/ 2 w 12"/>
                  <a:gd name="T51" fmla="*/ 10 h 19"/>
                  <a:gd name="T52" fmla="*/ 2 w 12"/>
                  <a:gd name="T53" fmla="*/ 12 h 19"/>
                  <a:gd name="T54" fmla="*/ 3 w 12"/>
                  <a:gd name="T55" fmla="*/ 14 h 19"/>
                  <a:gd name="T56" fmla="*/ 3 w 12"/>
                  <a:gd name="T57" fmla="*/ 16 h 19"/>
                  <a:gd name="T58" fmla="*/ 4 w 12"/>
                  <a:gd name="T59" fmla="*/ 17 h 19"/>
                  <a:gd name="T60" fmla="*/ 5 w 12"/>
                  <a:gd name="T61" fmla="*/ 17 h 19"/>
                  <a:gd name="T62" fmla="*/ 6 w 12"/>
                  <a:gd name="T63" fmla="*/ 18 h 19"/>
                  <a:gd name="T64" fmla="*/ 8 w 12"/>
                  <a:gd name="T65" fmla="*/ 17 h 19"/>
                  <a:gd name="T66" fmla="*/ 9 w 12"/>
                  <a:gd name="T67" fmla="*/ 17 h 19"/>
                  <a:gd name="T68" fmla="*/ 10 w 12"/>
                  <a:gd name="T69" fmla="*/ 16 h 19"/>
                  <a:gd name="T70" fmla="*/ 10 w 12"/>
                  <a:gd name="T71" fmla="*/ 14 h 19"/>
                  <a:gd name="T72" fmla="*/ 11 w 12"/>
                  <a:gd name="T73" fmla="*/ 12 h 19"/>
                  <a:gd name="T74" fmla="*/ 11 w 12"/>
                  <a:gd name="T75" fmla="*/ 10 h 19"/>
                  <a:gd name="T76" fmla="*/ 11 w 12"/>
                  <a:gd name="T77" fmla="*/ 7 h 19"/>
                  <a:gd name="T78" fmla="*/ 10 w 12"/>
                  <a:gd name="T79" fmla="*/ 6 h 19"/>
                  <a:gd name="T80" fmla="*/ 10 w 12"/>
                  <a:gd name="T81" fmla="*/ 4 h 19"/>
                  <a:gd name="T82" fmla="*/ 9 w 12"/>
                  <a:gd name="T83" fmla="*/ 4 h 19"/>
                  <a:gd name="T84" fmla="*/ 8 w 12"/>
                  <a:gd name="T85" fmla="*/ 2 h 19"/>
                  <a:gd name="T86" fmla="*/ 6 w 12"/>
                  <a:gd name="T87" fmla="*/ 2 h 19"/>
                  <a:gd name="T88" fmla="*/ 5 w 12"/>
                  <a:gd name="T89" fmla="*/ 2 h 19"/>
                  <a:gd name="T90" fmla="*/ 4 w 12"/>
                  <a:gd name="T91" fmla="*/ 4 h 19"/>
                  <a:gd name="T92" fmla="*/ 3 w 12"/>
                  <a:gd name="T93" fmla="*/ 4 h 19"/>
                  <a:gd name="T94" fmla="*/ 3 w 12"/>
                  <a:gd name="T95" fmla="*/ 5 h 19"/>
                  <a:gd name="T96" fmla="*/ 2 w 12"/>
                  <a:gd name="T97" fmla="*/ 7 h 19"/>
                  <a:gd name="T98" fmla="*/ 2 w 12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4" name="Freeform 4815"/>
              <p:cNvSpPr>
                <a:spLocks/>
              </p:cNvSpPr>
              <p:nvPr/>
            </p:nvSpPr>
            <p:spPr bwMode="auto">
              <a:xfrm>
                <a:off x="2873" y="1835"/>
                <a:ext cx="10" cy="22"/>
              </a:xfrm>
              <a:custGeom>
                <a:avLst/>
                <a:gdLst>
                  <a:gd name="T0" fmla="*/ 10 w 10"/>
                  <a:gd name="T1" fmla="*/ 0 h 22"/>
                  <a:gd name="T2" fmla="*/ 1 w 10"/>
                  <a:gd name="T3" fmla="*/ 22 h 22"/>
                  <a:gd name="T4" fmla="*/ 0 w 10"/>
                  <a:gd name="T5" fmla="*/ 22 h 22"/>
                  <a:gd name="T6" fmla="*/ 7 w 10"/>
                  <a:gd name="T7" fmla="*/ 0 h 22"/>
                  <a:gd name="T8" fmla="*/ 10 w 1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2"/>
                  <a:gd name="T17" fmla="*/ 10 w 10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2">
                    <a:moveTo>
                      <a:pt x="10" y="0"/>
                    </a:moveTo>
                    <a:lnTo>
                      <a:pt x="1" y="22"/>
                    </a:lnTo>
                    <a:lnTo>
                      <a:pt x="0" y="22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5" name="Freeform 4816"/>
              <p:cNvSpPr>
                <a:spLocks noEditPoints="1"/>
              </p:cNvSpPr>
              <p:nvPr/>
            </p:nvSpPr>
            <p:spPr bwMode="auto">
              <a:xfrm>
                <a:off x="2884" y="1835"/>
                <a:ext cx="12" cy="19"/>
              </a:xfrm>
              <a:custGeom>
                <a:avLst/>
                <a:gdLst>
                  <a:gd name="T0" fmla="*/ 3 w 12"/>
                  <a:gd name="T1" fmla="*/ 19 h 19"/>
                  <a:gd name="T2" fmla="*/ 2 w 12"/>
                  <a:gd name="T3" fmla="*/ 18 h 19"/>
                  <a:gd name="T4" fmla="*/ 7 w 12"/>
                  <a:gd name="T5" fmla="*/ 11 h 19"/>
                  <a:gd name="T6" fmla="*/ 7 w 12"/>
                  <a:gd name="T7" fmla="*/ 11 h 19"/>
                  <a:gd name="T8" fmla="*/ 6 w 12"/>
                  <a:gd name="T9" fmla="*/ 11 h 19"/>
                  <a:gd name="T10" fmla="*/ 3 w 12"/>
                  <a:gd name="T11" fmla="*/ 11 h 19"/>
                  <a:gd name="T12" fmla="*/ 2 w 12"/>
                  <a:gd name="T13" fmla="*/ 10 h 19"/>
                  <a:gd name="T14" fmla="*/ 1 w 12"/>
                  <a:gd name="T15" fmla="*/ 8 h 19"/>
                  <a:gd name="T16" fmla="*/ 0 w 12"/>
                  <a:gd name="T17" fmla="*/ 6 h 19"/>
                  <a:gd name="T18" fmla="*/ 1 w 12"/>
                  <a:gd name="T19" fmla="*/ 5 h 19"/>
                  <a:gd name="T20" fmla="*/ 1 w 12"/>
                  <a:gd name="T21" fmla="*/ 4 h 19"/>
                  <a:gd name="T22" fmla="*/ 2 w 12"/>
                  <a:gd name="T23" fmla="*/ 2 h 19"/>
                  <a:gd name="T24" fmla="*/ 3 w 12"/>
                  <a:gd name="T25" fmla="*/ 1 h 19"/>
                  <a:gd name="T26" fmla="*/ 5 w 12"/>
                  <a:gd name="T27" fmla="*/ 1 h 19"/>
                  <a:gd name="T28" fmla="*/ 6 w 12"/>
                  <a:gd name="T29" fmla="*/ 0 h 19"/>
                  <a:gd name="T30" fmla="*/ 7 w 12"/>
                  <a:gd name="T31" fmla="*/ 1 h 19"/>
                  <a:gd name="T32" fmla="*/ 10 w 12"/>
                  <a:gd name="T33" fmla="*/ 1 h 19"/>
                  <a:gd name="T34" fmla="*/ 10 w 12"/>
                  <a:gd name="T35" fmla="*/ 2 h 19"/>
                  <a:gd name="T36" fmla="*/ 11 w 12"/>
                  <a:gd name="T37" fmla="*/ 4 h 19"/>
                  <a:gd name="T38" fmla="*/ 12 w 12"/>
                  <a:gd name="T39" fmla="*/ 5 h 19"/>
                  <a:gd name="T40" fmla="*/ 12 w 12"/>
                  <a:gd name="T41" fmla="*/ 6 h 19"/>
                  <a:gd name="T42" fmla="*/ 12 w 12"/>
                  <a:gd name="T43" fmla="*/ 7 h 19"/>
                  <a:gd name="T44" fmla="*/ 11 w 12"/>
                  <a:gd name="T45" fmla="*/ 8 h 19"/>
                  <a:gd name="T46" fmla="*/ 11 w 12"/>
                  <a:gd name="T47" fmla="*/ 10 h 19"/>
                  <a:gd name="T48" fmla="*/ 10 w 12"/>
                  <a:gd name="T49" fmla="*/ 11 h 19"/>
                  <a:gd name="T50" fmla="*/ 3 w 12"/>
                  <a:gd name="T51" fmla="*/ 19 h 19"/>
                  <a:gd name="T52" fmla="*/ 6 w 12"/>
                  <a:gd name="T53" fmla="*/ 10 h 19"/>
                  <a:gd name="T54" fmla="*/ 7 w 12"/>
                  <a:gd name="T55" fmla="*/ 10 h 19"/>
                  <a:gd name="T56" fmla="*/ 8 w 12"/>
                  <a:gd name="T57" fmla="*/ 8 h 19"/>
                  <a:gd name="T58" fmla="*/ 10 w 12"/>
                  <a:gd name="T59" fmla="*/ 7 h 19"/>
                  <a:gd name="T60" fmla="*/ 10 w 12"/>
                  <a:gd name="T61" fmla="*/ 6 h 19"/>
                  <a:gd name="T62" fmla="*/ 10 w 12"/>
                  <a:gd name="T63" fmla="*/ 5 h 19"/>
                  <a:gd name="T64" fmla="*/ 8 w 12"/>
                  <a:gd name="T65" fmla="*/ 4 h 19"/>
                  <a:gd name="T66" fmla="*/ 7 w 12"/>
                  <a:gd name="T67" fmla="*/ 2 h 19"/>
                  <a:gd name="T68" fmla="*/ 6 w 12"/>
                  <a:gd name="T69" fmla="*/ 2 h 19"/>
                  <a:gd name="T70" fmla="*/ 5 w 12"/>
                  <a:gd name="T71" fmla="*/ 2 h 19"/>
                  <a:gd name="T72" fmla="*/ 3 w 12"/>
                  <a:gd name="T73" fmla="*/ 4 h 19"/>
                  <a:gd name="T74" fmla="*/ 2 w 12"/>
                  <a:gd name="T75" fmla="*/ 5 h 19"/>
                  <a:gd name="T76" fmla="*/ 2 w 12"/>
                  <a:gd name="T77" fmla="*/ 6 h 19"/>
                  <a:gd name="T78" fmla="*/ 2 w 12"/>
                  <a:gd name="T79" fmla="*/ 7 h 19"/>
                  <a:gd name="T80" fmla="*/ 3 w 12"/>
                  <a:gd name="T81" fmla="*/ 8 h 19"/>
                  <a:gd name="T82" fmla="*/ 5 w 12"/>
                  <a:gd name="T83" fmla="*/ 10 h 19"/>
                  <a:gd name="T84" fmla="*/ 6 w 12"/>
                  <a:gd name="T85" fmla="*/ 10 h 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"/>
                  <a:gd name="T130" fmla="*/ 0 h 19"/>
                  <a:gd name="T131" fmla="*/ 12 w 12"/>
                  <a:gd name="T132" fmla="*/ 19 h 1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" h="19">
                    <a:moveTo>
                      <a:pt x="3" y="19"/>
                    </a:moveTo>
                    <a:lnTo>
                      <a:pt x="2" y="18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3" y="19"/>
                    </a:lnTo>
                    <a:close/>
                    <a:moveTo>
                      <a:pt x="6" y="10"/>
                    </a:moveTo>
                    <a:lnTo>
                      <a:pt x="7" y="10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6" name="Freeform 4817"/>
              <p:cNvSpPr>
                <a:spLocks noEditPoints="1"/>
              </p:cNvSpPr>
              <p:nvPr/>
            </p:nvSpPr>
            <p:spPr bwMode="auto">
              <a:xfrm>
                <a:off x="2898" y="1835"/>
                <a:ext cx="13" cy="19"/>
              </a:xfrm>
              <a:custGeom>
                <a:avLst/>
                <a:gdLst>
                  <a:gd name="T0" fmla="*/ 0 w 13"/>
                  <a:gd name="T1" fmla="*/ 10 h 19"/>
                  <a:gd name="T2" fmla="*/ 0 w 13"/>
                  <a:gd name="T3" fmla="*/ 7 h 19"/>
                  <a:gd name="T4" fmla="*/ 2 w 13"/>
                  <a:gd name="T5" fmla="*/ 5 h 19"/>
                  <a:gd name="T6" fmla="*/ 2 w 13"/>
                  <a:gd name="T7" fmla="*/ 2 h 19"/>
                  <a:gd name="T8" fmla="*/ 3 w 13"/>
                  <a:gd name="T9" fmla="*/ 1 h 19"/>
                  <a:gd name="T10" fmla="*/ 5 w 13"/>
                  <a:gd name="T11" fmla="*/ 1 h 19"/>
                  <a:gd name="T12" fmla="*/ 6 w 13"/>
                  <a:gd name="T13" fmla="*/ 0 h 19"/>
                  <a:gd name="T14" fmla="*/ 8 w 13"/>
                  <a:gd name="T15" fmla="*/ 1 h 19"/>
                  <a:gd name="T16" fmla="*/ 10 w 13"/>
                  <a:gd name="T17" fmla="*/ 1 h 19"/>
                  <a:gd name="T18" fmla="*/ 11 w 13"/>
                  <a:gd name="T19" fmla="*/ 2 h 19"/>
                  <a:gd name="T20" fmla="*/ 13 w 13"/>
                  <a:gd name="T21" fmla="*/ 5 h 19"/>
                  <a:gd name="T22" fmla="*/ 13 w 13"/>
                  <a:gd name="T23" fmla="*/ 7 h 19"/>
                  <a:gd name="T24" fmla="*/ 13 w 13"/>
                  <a:gd name="T25" fmla="*/ 10 h 19"/>
                  <a:gd name="T26" fmla="*/ 13 w 13"/>
                  <a:gd name="T27" fmla="*/ 13 h 19"/>
                  <a:gd name="T28" fmla="*/ 13 w 13"/>
                  <a:gd name="T29" fmla="*/ 16 h 19"/>
                  <a:gd name="T30" fmla="*/ 11 w 13"/>
                  <a:gd name="T31" fmla="*/ 17 h 19"/>
                  <a:gd name="T32" fmla="*/ 10 w 13"/>
                  <a:gd name="T33" fmla="*/ 18 h 19"/>
                  <a:gd name="T34" fmla="*/ 8 w 13"/>
                  <a:gd name="T35" fmla="*/ 19 h 19"/>
                  <a:gd name="T36" fmla="*/ 6 w 13"/>
                  <a:gd name="T37" fmla="*/ 19 h 19"/>
                  <a:gd name="T38" fmla="*/ 5 w 13"/>
                  <a:gd name="T39" fmla="*/ 19 h 19"/>
                  <a:gd name="T40" fmla="*/ 3 w 13"/>
                  <a:gd name="T41" fmla="*/ 18 h 19"/>
                  <a:gd name="T42" fmla="*/ 2 w 13"/>
                  <a:gd name="T43" fmla="*/ 17 h 19"/>
                  <a:gd name="T44" fmla="*/ 2 w 13"/>
                  <a:gd name="T45" fmla="*/ 16 h 19"/>
                  <a:gd name="T46" fmla="*/ 0 w 13"/>
                  <a:gd name="T47" fmla="*/ 13 h 19"/>
                  <a:gd name="T48" fmla="*/ 0 w 13"/>
                  <a:gd name="T49" fmla="*/ 10 h 19"/>
                  <a:gd name="T50" fmla="*/ 2 w 13"/>
                  <a:gd name="T51" fmla="*/ 10 h 19"/>
                  <a:gd name="T52" fmla="*/ 2 w 13"/>
                  <a:gd name="T53" fmla="*/ 12 h 19"/>
                  <a:gd name="T54" fmla="*/ 3 w 13"/>
                  <a:gd name="T55" fmla="*/ 14 h 19"/>
                  <a:gd name="T56" fmla="*/ 3 w 13"/>
                  <a:gd name="T57" fmla="*/ 16 h 19"/>
                  <a:gd name="T58" fmla="*/ 4 w 13"/>
                  <a:gd name="T59" fmla="*/ 17 h 19"/>
                  <a:gd name="T60" fmla="*/ 5 w 13"/>
                  <a:gd name="T61" fmla="*/ 17 h 19"/>
                  <a:gd name="T62" fmla="*/ 6 w 13"/>
                  <a:gd name="T63" fmla="*/ 18 h 19"/>
                  <a:gd name="T64" fmla="*/ 8 w 13"/>
                  <a:gd name="T65" fmla="*/ 17 h 19"/>
                  <a:gd name="T66" fmla="*/ 9 w 13"/>
                  <a:gd name="T67" fmla="*/ 17 h 19"/>
                  <a:gd name="T68" fmla="*/ 10 w 13"/>
                  <a:gd name="T69" fmla="*/ 16 h 19"/>
                  <a:gd name="T70" fmla="*/ 10 w 13"/>
                  <a:gd name="T71" fmla="*/ 14 h 19"/>
                  <a:gd name="T72" fmla="*/ 11 w 13"/>
                  <a:gd name="T73" fmla="*/ 12 h 19"/>
                  <a:gd name="T74" fmla="*/ 11 w 13"/>
                  <a:gd name="T75" fmla="*/ 10 h 19"/>
                  <a:gd name="T76" fmla="*/ 11 w 13"/>
                  <a:gd name="T77" fmla="*/ 7 h 19"/>
                  <a:gd name="T78" fmla="*/ 10 w 13"/>
                  <a:gd name="T79" fmla="*/ 6 h 19"/>
                  <a:gd name="T80" fmla="*/ 10 w 13"/>
                  <a:gd name="T81" fmla="*/ 4 h 19"/>
                  <a:gd name="T82" fmla="*/ 9 w 13"/>
                  <a:gd name="T83" fmla="*/ 4 h 19"/>
                  <a:gd name="T84" fmla="*/ 8 w 13"/>
                  <a:gd name="T85" fmla="*/ 2 h 19"/>
                  <a:gd name="T86" fmla="*/ 6 w 13"/>
                  <a:gd name="T87" fmla="*/ 2 h 19"/>
                  <a:gd name="T88" fmla="*/ 5 w 13"/>
                  <a:gd name="T89" fmla="*/ 2 h 19"/>
                  <a:gd name="T90" fmla="*/ 4 w 13"/>
                  <a:gd name="T91" fmla="*/ 4 h 19"/>
                  <a:gd name="T92" fmla="*/ 3 w 13"/>
                  <a:gd name="T93" fmla="*/ 4 h 19"/>
                  <a:gd name="T94" fmla="*/ 3 w 13"/>
                  <a:gd name="T95" fmla="*/ 5 h 19"/>
                  <a:gd name="T96" fmla="*/ 2 w 13"/>
                  <a:gd name="T97" fmla="*/ 7 h 19"/>
                  <a:gd name="T98" fmla="*/ 2 w 13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"/>
                  <a:gd name="T151" fmla="*/ 0 h 19"/>
                  <a:gd name="T152" fmla="*/ 13 w 13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" h="19">
                    <a:moveTo>
                      <a:pt x="0" y="10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2" y="10"/>
                    </a:moveTo>
                    <a:lnTo>
                      <a:pt x="2" y="12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8" y="17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7" name="Freeform 4818"/>
              <p:cNvSpPr>
                <a:spLocks noEditPoints="1"/>
              </p:cNvSpPr>
              <p:nvPr/>
            </p:nvSpPr>
            <p:spPr bwMode="auto">
              <a:xfrm>
                <a:off x="2913" y="1835"/>
                <a:ext cx="12" cy="19"/>
              </a:xfrm>
              <a:custGeom>
                <a:avLst/>
                <a:gdLst>
                  <a:gd name="T0" fmla="*/ 0 w 12"/>
                  <a:gd name="T1" fmla="*/ 10 h 19"/>
                  <a:gd name="T2" fmla="*/ 0 w 12"/>
                  <a:gd name="T3" fmla="*/ 7 h 19"/>
                  <a:gd name="T4" fmla="*/ 0 w 12"/>
                  <a:gd name="T5" fmla="*/ 5 h 19"/>
                  <a:gd name="T6" fmla="*/ 1 w 12"/>
                  <a:gd name="T7" fmla="*/ 2 h 19"/>
                  <a:gd name="T8" fmla="*/ 2 w 12"/>
                  <a:gd name="T9" fmla="*/ 1 h 19"/>
                  <a:gd name="T10" fmla="*/ 5 w 12"/>
                  <a:gd name="T11" fmla="*/ 1 h 19"/>
                  <a:gd name="T12" fmla="*/ 6 w 12"/>
                  <a:gd name="T13" fmla="*/ 0 h 19"/>
                  <a:gd name="T14" fmla="*/ 7 w 12"/>
                  <a:gd name="T15" fmla="*/ 1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5 h 19"/>
                  <a:gd name="T22" fmla="*/ 12 w 12"/>
                  <a:gd name="T23" fmla="*/ 7 h 19"/>
                  <a:gd name="T24" fmla="*/ 12 w 12"/>
                  <a:gd name="T25" fmla="*/ 10 h 19"/>
                  <a:gd name="T26" fmla="*/ 12 w 12"/>
                  <a:gd name="T27" fmla="*/ 13 h 19"/>
                  <a:gd name="T28" fmla="*/ 12 w 12"/>
                  <a:gd name="T29" fmla="*/ 16 h 19"/>
                  <a:gd name="T30" fmla="*/ 11 w 12"/>
                  <a:gd name="T31" fmla="*/ 17 h 19"/>
                  <a:gd name="T32" fmla="*/ 10 w 12"/>
                  <a:gd name="T33" fmla="*/ 18 h 19"/>
                  <a:gd name="T34" fmla="*/ 7 w 12"/>
                  <a:gd name="T35" fmla="*/ 19 h 19"/>
                  <a:gd name="T36" fmla="*/ 6 w 12"/>
                  <a:gd name="T37" fmla="*/ 19 h 19"/>
                  <a:gd name="T38" fmla="*/ 5 w 12"/>
                  <a:gd name="T39" fmla="*/ 19 h 19"/>
                  <a:gd name="T40" fmla="*/ 2 w 12"/>
                  <a:gd name="T41" fmla="*/ 18 h 19"/>
                  <a:gd name="T42" fmla="*/ 1 w 12"/>
                  <a:gd name="T43" fmla="*/ 17 h 19"/>
                  <a:gd name="T44" fmla="*/ 0 w 12"/>
                  <a:gd name="T45" fmla="*/ 16 h 19"/>
                  <a:gd name="T46" fmla="*/ 0 w 12"/>
                  <a:gd name="T47" fmla="*/ 13 h 19"/>
                  <a:gd name="T48" fmla="*/ 0 w 12"/>
                  <a:gd name="T49" fmla="*/ 10 h 19"/>
                  <a:gd name="T50" fmla="*/ 1 w 12"/>
                  <a:gd name="T51" fmla="*/ 10 h 19"/>
                  <a:gd name="T52" fmla="*/ 1 w 12"/>
                  <a:gd name="T53" fmla="*/ 12 h 19"/>
                  <a:gd name="T54" fmla="*/ 2 w 12"/>
                  <a:gd name="T55" fmla="*/ 14 h 19"/>
                  <a:gd name="T56" fmla="*/ 2 w 12"/>
                  <a:gd name="T57" fmla="*/ 16 h 19"/>
                  <a:gd name="T58" fmla="*/ 4 w 12"/>
                  <a:gd name="T59" fmla="*/ 17 h 19"/>
                  <a:gd name="T60" fmla="*/ 5 w 12"/>
                  <a:gd name="T61" fmla="*/ 17 h 19"/>
                  <a:gd name="T62" fmla="*/ 6 w 12"/>
                  <a:gd name="T63" fmla="*/ 18 h 19"/>
                  <a:gd name="T64" fmla="*/ 7 w 12"/>
                  <a:gd name="T65" fmla="*/ 17 h 19"/>
                  <a:gd name="T66" fmla="*/ 8 w 12"/>
                  <a:gd name="T67" fmla="*/ 17 h 19"/>
                  <a:gd name="T68" fmla="*/ 10 w 12"/>
                  <a:gd name="T69" fmla="*/ 16 h 19"/>
                  <a:gd name="T70" fmla="*/ 10 w 12"/>
                  <a:gd name="T71" fmla="*/ 14 h 19"/>
                  <a:gd name="T72" fmla="*/ 11 w 12"/>
                  <a:gd name="T73" fmla="*/ 12 h 19"/>
                  <a:gd name="T74" fmla="*/ 11 w 12"/>
                  <a:gd name="T75" fmla="*/ 10 h 19"/>
                  <a:gd name="T76" fmla="*/ 11 w 12"/>
                  <a:gd name="T77" fmla="*/ 7 h 19"/>
                  <a:gd name="T78" fmla="*/ 10 w 12"/>
                  <a:gd name="T79" fmla="*/ 6 h 19"/>
                  <a:gd name="T80" fmla="*/ 10 w 12"/>
                  <a:gd name="T81" fmla="*/ 4 h 19"/>
                  <a:gd name="T82" fmla="*/ 8 w 12"/>
                  <a:gd name="T83" fmla="*/ 4 h 19"/>
                  <a:gd name="T84" fmla="*/ 7 w 12"/>
                  <a:gd name="T85" fmla="*/ 2 h 19"/>
                  <a:gd name="T86" fmla="*/ 6 w 12"/>
                  <a:gd name="T87" fmla="*/ 2 h 19"/>
                  <a:gd name="T88" fmla="*/ 5 w 12"/>
                  <a:gd name="T89" fmla="*/ 2 h 19"/>
                  <a:gd name="T90" fmla="*/ 4 w 12"/>
                  <a:gd name="T91" fmla="*/ 4 h 19"/>
                  <a:gd name="T92" fmla="*/ 2 w 12"/>
                  <a:gd name="T93" fmla="*/ 4 h 19"/>
                  <a:gd name="T94" fmla="*/ 2 w 12"/>
                  <a:gd name="T95" fmla="*/ 5 h 19"/>
                  <a:gd name="T96" fmla="*/ 1 w 12"/>
                  <a:gd name="T97" fmla="*/ 7 h 19"/>
                  <a:gd name="T98" fmla="*/ 1 w 12"/>
                  <a:gd name="T99" fmla="*/ 10 h 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"/>
                  <a:gd name="T151" fmla="*/ 0 h 19"/>
                  <a:gd name="T152" fmla="*/ 12 w 12"/>
                  <a:gd name="T153" fmla="*/ 19 h 1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close/>
                    <a:moveTo>
                      <a:pt x="1" y="10"/>
                    </a:moveTo>
                    <a:lnTo>
                      <a:pt x="1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7" y="17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8" name="Freeform 4819"/>
              <p:cNvSpPr>
                <a:spLocks/>
              </p:cNvSpPr>
              <p:nvPr/>
            </p:nvSpPr>
            <p:spPr bwMode="auto">
              <a:xfrm>
                <a:off x="2815" y="1835"/>
                <a:ext cx="13" cy="19"/>
              </a:xfrm>
              <a:custGeom>
                <a:avLst/>
                <a:gdLst>
                  <a:gd name="T0" fmla="*/ 11 w 13"/>
                  <a:gd name="T1" fmla="*/ 0 h 19"/>
                  <a:gd name="T2" fmla="*/ 11 w 13"/>
                  <a:gd name="T3" fmla="*/ 0 h 19"/>
                  <a:gd name="T4" fmla="*/ 11 w 13"/>
                  <a:gd name="T5" fmla="*/ 13 h 19"/>
                  <a:gd name="T6" fmla="*/ 13 w 13"/>
                  <a:gd name="T7" fmla="*/ 13 h 19"/>
                  <a:gd name="T8" fmla="*/ 13 w 13"/>
                  <a:gd name="T9" fmla="*/ 14 h 19"/>
                  <a:gd name="T10" fmla="*/ 11 w 13"/>
                  <a:gd name="T11" fmla="*/ 14 h 19"/>
                  <a:gd name="T12" fmla="*/ 11 w 13"/>
                  <a:gd name="T13" fmla="*/ 19 h 19"/>
                  <a:gd name="T14" fmla="*/ 8 w 13"/>
                  <a:gd name="T15" fmla="*/ 19 h 19"/>
                  <a:gd name="T16" fmla="*/ 8 w 13"/>
                  <a:gd name="T17" fmla="*/ 14 h 19"/>
                  <a:gd name="T18" fmla="*/ 0 w 13"/>
                  <a:gd name="T19" fmla="*/ 14 h 19"/>
                  <a:gd name="T20" fmla="*/ 11 w 13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9"/>
                  <a:gd name="T35" fmla="*/ 13 w 13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14"/>
                    </a:lnTo>
                    <a:lnTo>
                      <a:pt x="0" y="14"/>
                    </a:lnTo>
                    <a:lnTo>
                      <a:pt x="11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9" name="Freeform 4820"/>
              <p:cNvSpPr>
                <a:spLocks/>
              </p:cNvSpPr>
              <p:nvPr/>
            </p:nvSpPr>
            <p:spPr bwMode="auto">
              <a:xfrm>
                <a:off x="2818" y="1841"/>
                <a:ext cx="5" cy="7"/>
              </a:xfrm>
              <a:custGeom>
                <a:avLst/>
                <a:gdLst>
                  <a:gd name="T0" fmla="*/ 5 w 5"/>
                  <a:gd name="T1" fmla="*/ 7 h 7"/>
                  <a:gd name="T2" fmla="*/ 5 w 5"/>
                  <a:gd name="T3" fmla="*/ 0 h 7"/>
                  <a:gd name="T4" fmla="*/ 0 w 5"/>
                  <a:gd name="T5" fmla="*/ 7 h 7"/>
                  <a:gd name="T6" fmla="*/ 5 w 5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5" y="0"/>
                    </a:lnTo>
                    <a:lnTo>
                      <a:pt x="0" y="7"/>
                    </a:lnTo>
                    <a:lnTo>
                      <a:pt x="5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0" name="Freeform 4821"/>
              <p:cNvSpPr>
                <a:spLocks/>
              </p:cNvSpPr>
              <p:nvPr/>
            </p:nvSpPr>
            <p:spPr bwMode="auto">
              <a:xfrm>
                <a:off x="2829" y="1836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12 w 12"/>
                  <a:gd name="T3" fmla="*/ 1 h 18"/>
                  <a:gd name="T4" fmla="*/ 5 w 12"/>
                  <a:gd name="T5" fmla="*/ 1 h 18"/>
                  <a:gd name="T6" fmla="*/ 5 w 12"/>
                  <a:gd name="T7" fmla="*/ 6 h 18"/>
                  <a:gd name="T8" fmla="*/ 6 w 12"/>
                  <a:gd name="T9" fmla="*/ 6 h 18"/>
                  <a:gd name="T10" fmla="*/ 6 w 12"/>
                  <a:gd name="T11" fmla="*/ 6 h 18"/>
                  <a:gd name="T12" fmla="*/ 9 w 12"/>
                  <a:gd name="T13" fmla="*/ 6 h 18"/>
                  <a:gd name="T14" fmla="*/ 11 w 12"/>
                  <a:gd name="T15" fmla="*/ 7 h 18"/>
                  <a:gd name="T16" fmla="*/ 12 w 12"/>
                  <a:gd name="T17" fmla="*/ 10 h 18"/>
                  <a:gd name="T18" fmla="*/ 12 w 12"/>
                  <a:gd name="T19" fmla="*/ 12 h 18"/>
                  <a:gd name="T20" fmla="*/ 12 w 12"/>
                  <a:gd name="T21" fmla="*/ 13 h 18"/>
                  <a:gd name="T22" fmla="*/ 12 w 12"/>
                  <a:gd name="T23" fmla="*/ 15 h 18"/>
                  <a:gd name="T24" fmla="*/ 11 w 12"/>
                  <a:gd name="T25" fmla="*/ 17 h 18"/>
                  <a:gd name="T26" fmla="*/ 10 w 12"/>
                  <a:gd name="T27" fmla="*/ 17 h 18"/>
                  <a:gd name="T28" fmla="*/ 7 w 12"/>
                  <a:gd name="T29" fmla="*/ 18 h 18"/>
                  <a:gd name="T30" fmla="*/ 6 w 12"/>
                  <a:gd name="T31" fmla="*/ 18 h 18"/>
                  <a:gd name="T32" fmla="*/ 4 w 12"/>
                  <a:gd name="T33" fmla="*/ 18 h 18"/>
                  <a:gd name="T34" fmla="*/ 3 w 12"/>
                  <a:gd name="T35" fmla="*/ 17 h 18"/>
                  <a:gd name="T36" fmla="*/ 1 w 12"/>
                  <a:gd name="T37" fmla="*/ 16 h 18"/>
                  <a:gd name="T38" fmla="*/ 0 w 12"/>
                  <a:gd name="T39" fmla="*/ 13 h 18"/>
                  <a:gd name="T40" fmla="*/ 3 w 12"/>
                  <a:gd name="T41" fmla="*/ 13 h 18"/>
                  <a:gd name="T42" fmla="*/ 3 w 12"/>
                  <a:gd name="T43" fmla="*/ 15 h 18"/>
                  <a:gd name="T44" fmla="*/ 3 w 12"/>
                  <a:gd name="T45" fmla="*/ 15 h 18"/>
                  <a:gd name="T46" fmla="*/ 4 w 12"/>
                  <a:gd name="T47" fmla="*/ 16 h 18"/>
                  <a:gd name="T48" fmla="*/ 4 w 12"/>
                  <a:gd name="T49" fmla="*/ 16 h 18"/>
                  <a:gd name="T50" fmla="*/ 5 w 12"/>
                  <a:gd name="T51" fmla="*/ 17 h 18"/>
                  <a:gd name="T52" fmla="*/ 6 w 12"/>
                  <a:gd name="T53" fmla="*/ 17 h 18"/>
                  <a:gd name="T54" fmla="*/ 7 w 12"/>
                  <a:gd name="T55" fmla="*/ 16 h 18"/>
                  <a:gd name="T56" fmla="*/ 10 w 12"/>
                  <a:gd name="T57" fmla="*/ 15 h 18"/>
                  <a:gd name="T58" fmla="*/ 10 w 12"/>
                  <a:gd name="T59" fmla="*/ 13 h 18"/>
                  <a:gd name="T60" fmla="*/ 11 w 12"/>
                  <a:gd name="T61" fmla="*/ 12 h 18"/>
                  <a:gd name="T62" fmla="*/ 10 w 12"/>
                  <a:gd name="T63" fmla="*/ 10 h 18"/>
                  <a:gd name="T64" fmla="*/ 10 w 12"/>
                  <a:gd name="T65" fmla="*/ 9 h 18"/>
                  <a:gd name="T66" fmla="*/ 9 w 12"/>
                  <a:gd name="T67" fmla="*/ 9 h 18"/>
                  <a:gd name="T68" fmla="*/ 6 w 12"/>
                  <a:gd name="T69" fmla="*/ 7 h 18"/>
                  <a:gd name="T70" fmla="*/ 5 w 12"/>
                  <a:gd name="T71" fmla="*/ 9 h 18"/>
                  <a:gd name="T72" fmla="*/ 3 w 12"/>
                  <a:gd name="T73" fmla="*/ 9 h 18"/>
                  <a:gd name="T74" fmla="*/ 4 w 12"/>
                  <a:gd name="T75" fmla="*/ 0 h 18"/>
                  <a:gd name="T76" fmla="*/ 12 w 12"/>
                  <a:gd name="T77" fmla="*/ 0 h 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"/>
                  <a:gd name="T118" fmla="*/ 0 h 18"/>
                  <a:gd name="T119" fmla="*/ 12 w 12"/>
                  <a:gd name="T120" fmla="*/ 18 h 1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" h="18">
                    <a:moveTo>
                      <a:pt x="12" y="0"/>
                    </a:moveTo>
                    <a:lnTo>
                      <a:pt x="12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5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6" y="7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4" y="0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1" name="Freeform 4822"/>
              <p:cNvSpPr>
                <a:spLocks/>
              </p:cNvSpPr>
              <p:nvPr/>
            </p:nvSpPr>
            <p:spPr bwMode="auto">
              <a:xfrm>
                <a:off x="2844" y="1835"/>
                <a:ext cx="12" cy="19"/>
              </a:xfrm>
              <a:custGeom>
                <a:avLst/>
                <a:gdLst>
                  <a:gd name="T0" fmla="*/ 0 w 12"/>
                  <a:gd name="T1" fmla="*/ 10 h 19"/>
                  <a:gd name="T2" fmla="*/ 0 w 12"/>
                  <a:gd name="T3" fmla="*/ 7 h 19"/>
                  <a:gd name="T4" fmla="*/ 0 w 12"/>
                  <a:gd name="T5" fmla="*/ 5 h 19"/>
                  <a:gd name="T6" fmla="*/ 1 w 12"/>
                  <a:gd name="T7" fmla="*/ 2 h 19"/>
                  <a:gd name="T8" fmla="*/ 2 w 12"/>
                  <a:gd name="T9" fmla="*/ 1 h 19"/>
                  <a:gd name="T10" fmla="*/ 5 w 12"/>
                  <a:gd name="T11" fmla="*/ 1 h 19"/>
                  <a:gd name="T12" fmla="*/ 6 w 12"/>
                  <a:gd name="T13" fmla="*/ 0 h 19"/>
                  <a:gd name="T14" fmla="*/ 7 w 12"/>
                  <a:gd name="T15" fmla="*/ 1 h 19"/>
                  <a:gd name="T16" fmla="*/ 9 w 12"/>
                  <a:gd name="T17" fmla="*/ 1 h 19"/>
                  <a:gd name="T18" fmla="*/ 11 w 12"/>
                  <a:gd name="T19" fmla="*/ 2 h 19"/>
                  <a:gd name="T20" fmla="*/ 12 w 12"/>
                  <a:gd name="T21" fmla="*/ 5 h 19"/>
                  <a:gd name="T22" fmla="*/ 12 w 12"/>
                  <a:gd name="T23" fmla="*/ 7 h 19"/>
                  <a:gd name="T24" fmla="*/ 12 w 12"/>
                  <a:gd name="T25" fmla="*/ 10 h 19"/>
                  <a:gd name="T26" fmla="*/ 12 w 12"/>
                  <a:gd name="T27" fmla="*/ 13 h 19"/>
                  <a:gd name="T28" fmla="*/ 12 w 12"/>
                  <a:gd name="T29" fmla="*/ 16 h 19"/>
                  <a:gd name="T30" fmla="*/ 11 w 12"/>
                  <a:gd name="T31" fmla="*/ 17 h 19"/>
                  <a:gd name="T32" fmla="*/ 9 w 12"/>
                  <a:gd name="T33" fmla="*/ 18 h 19"/>
                  <a:gd name="T34" fmla="*/ 7 w 12"/>
                  <a:gd name="T35" fmla="*/ 19 h 19"/>
                  <a:gd name="T36" fmla="*/ 6 w 12"/>
                  <a:gd name="T37" fmla="*/ 19 h 19"/>
                  <a:gd name="T38" fmla="*/ 5 w 12"/>
                  <a:gd name="T39" fmla="*/ 19 h 19"/>
                  <a:gd name="T40" fmla="*/ 2 w 12"/>
                  <a:gd name="T41" fmla="*/ 18 h 19"/>
                  <a:gd name="T42" fmla="*/ 1 w 12"/>
                  <a:gd name="T43" fmla="*/ 17 h 19"/>
                  <a:gd name="T44" fmla="*/ 1 w 12"/>
                  <a:gd name="T45" fmla="*/ 16 h 19"/>
                  <a:gd name="T46" fmla="*/ 0 w 12"/>
                  <a:gd name="T47" fmla="*/ 13 h 19"/>
                  <a:gd name="T48" fmla="*/ 0 w 12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9" y="18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2" name="Freeform 4823"/>
              <p:cNvSpPr>
                <a:spLocks/>
              </p:cNvSpPr>
              <p:nvPr/>
            </p:nvSpPr>
            <p:spPr bwMode="auto">
              <a:xfrm>
                <a:off x="2845" y="1837"/>
                <a:ext cx="10" cy="16"/>
              </a:xfrm>
              <a:custGeom>
                <a:avLst/>
                <a:gdLst>
                  <a:gd name="T0" fmla="*/ 0 w 10"/>
                  <a:gd name="T1" fmla="*/ 8 h 16"/>
                  <a:gd name="T2" fmla="*/ 0 w 10"/>
                  <a:gd name="T3" fmla="*/ 10 h 16"/>
                  <a:gd name="T4" fmla="*/ 1 w 10"/>
                  <a:gd name="T5" fmla="*/ 12 h 16"/>
                  <a:gd name="T6" fmla="*/ 1 w 10"/>
                  <a:gd name="T7" fmla="*/ 14 h 16"/>
                  <a:gd name="T8" fmla="*/ 2 w 10"/>
                  <a:gd name="T9" fmla="*/ 15 h 16"/>
                  <a:gd name="T10" fmla="*/ 4 w 10"/>
                  <a:gd name="T11" fmla="*/ 15 h 16"/>
                  <a:gd name="T12" fmla="*/ 5 w 10"/>
                  <a:gd name="T13" fmla="*/ 16 h 16"/>
                  <a:gd name="T14" fmla="*/ 6 w 10"/>
                  <a:gd name="T15" fmla="*/ 15 h 16"/>
                  <a:gd name="T16" fmla="*/ 7 w 10"/>
                  <a:gd name="T17" fmla="*/ 15 h 16"/>
                  <a:gd name="T18" fmla="*/ 8 w 10"/>
                  <a:gd name="T19" fmla="*/ 14 h 16"/>
                  <a:gd name="T20" fmla="*/ 8 w 10"/>
                  <a:gd name="T21" fmla="*/ 12 h 16"/>
                  <a:gd name="T22" fmla="*/ 10 w 10"/>
                  <a:gd name="T23" fmla="*/ 10 h 16"/>
                  <a:gd name="T24" fmla="*/ 10 w 10"/>
                  <a:gd name="T25" fmla="*/ 8 h 16"/>
                  <a:gd name="T26" fmla="*/ 10 w 10"/>
                  <a:gd name="T27" fmla="*/ 5 h 16"/>
                  <a:gd name="T28" fmla="*/ 8 w 10"/>
                  <a:gd name="T29" fmla="*/ 4 h 16"/>
                  <a:gd name="T30" fmla="*/ 8 w 10"/>
                  <a:gd name="T31" fmla="*/ 2 h 16"/>
                  <a:gd name="T32" fmla="*/ 7 w 10"/>
                  <a:gd name="T33" fmla="*/ 2 h 16"/>
                  <a:gd name="T34" fmla="*/ 6 w 10"/>
                  <a:gd name="T35" fmla="*/ 0 h 16"/>
                  <a:gd name="T36" fmla="*/ 5 w 10"/>
                  <a:gd name="T37" fmla="*/ 0 h 16"/>
                  <a:gd name="T38" fmla="*/ 4 w 10"/>
                  <a:gd name="T39" fmla="*/ 0 h 16"/>
                  <a:gd name="T40" fmla="*/ 2 w 10"/>
                  <a:gd name="T41" fmla="*/ 2 h 16"/>
                  <a:gd name="T42" fmla="*/ 1 w 10"/>
                  <a:gd name="T43" fmla="*/ 2 h 16"/>
                  <a:gd name="T44" fmla="*/ 1 w 10"/>
                  <a:gd name="T45" fmla="*/ 3 h 16"/>
                  <a:gd name="T46" fmla="*/ 0 w 10"/>
                  <a:gd name="T47" fmla="*/ 5 h 16"/>
                  <a:gd name="T48" fmla="*/ 0 w 10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6"/>
                  <a:gd name="T77" fmla="*/ 10 w 10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6">
                    <a:moveTo>
                      <a:pt x="0" y="8"/>
                    </a:moveTo>
                    <a:lnTo>
                      <a:pt x="0" y="10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3" name="Freeform 4824"/>
              <p:cNvSpPr>
                <a:spLocks/>
              </p:cNvSpPr>
              <p:nvPr/>
            </p:nvSpPr>
            <p:spPr bwMode="auto">
              <a:xfrm>
                <a:off x="2858" y="1835"/>
                <a:ext cx="12" cy="19"/>
              </a:xfrm>
              <a:custGeom>
                <a:avLst/>
                <a:gdLst>
                  <a:gd name="T0" fmla="*/ 0 w 12"/>
                  <a:gd name="T1" fmla="*/ 10 h 19"/>
                  <a:gd name="T2" fmla="*/ 0 w 12"/>
                  <a:gd name="T3" fmla="*/ 7 h 19"/>
                  <a:gd name="T4" fmla="*/ 0 w 12"/>
                  <a:gd name="T5" fmla="*/ 5 h 19"/>
                  <a:gd name="T6" fmla="*/ 2 w 12"/>
                  <a:gd name="T7" fmla="*/ 2 h 19"/>
                  <a:gd name="T8" fmla="*/ 3 w 12"/>
                  <a:gd name="T9" fmla="*/ 1 h 19"/>
                  <a:gd name="T10" fmla="*/ 4 w 12"/>
                  <a:gd name="T11" fmla="*/ 1 h 19"/>
                  <a:gd name="T12" fmla="*/ 6 w 12"/>
                  <a:gd name="T13" fmla="*/ 0 h 19"/>
                  <a:gd name="T14" fmla="*/ 8 w 12"/>
                  <a:gd name="T15" fmla="*/ 1 h 19"/>
                  <a:gd name="T16" fmla="*/ 10 w 12"/>
                  <a:gd name="T17" fmla="*/ 1 h 19"/>
                  <a:gd name="T18" fmla="*/ 11 w 12"/>
                  <a:gd name="T19" fmla="*/ 2 h 19"/>
                  <a:gd name="T20" fmla="*/ 12 w 12"/>
                  <a:gd name="T21" fmla="*/ 5 h 19"/>
                  <a:gd name="T22" fmla="*/ 12 w 12"/>
                  <a:gd name="T23" fmla="*/ 7 h 19"/>
                  <a:gd name="T24" fmla="*/ 12 w 12"/>
                  <a:gd name="T25" fmla="*/ 10 h 19"/>
                  <a:gd name="T26" fmla="*/ 12 w 12"/>
                  <a:gd name="T27" fmla="*/ 13 h 19"/>
                  <a:gd name="T28" fmla="*/ 12 w 12"/>
                  <a:gd name="T29" fmla="*/ 16 h 19"/>
                  <a:gd name="T30" fmla="*/ 11 w 12"/>
                  <a:gd name="T31" fmla="*/ 17 h 19"/>
                  <a:gd name="T32" fmla="*/ 10 w 12"/>
                  <a:gd name="T33" fmla="*/ 18 h 19"/>
                  <a:gd name="T34" fmla="*/ 8 w 12"/>
                  <a:gd name="T35" fmla="*/ 19 h 19"/>
                  <a:gd name="T36" fmla="*/ 6 w 12"/>
                  <a:gd name="T37" fmla="*/ 19 h 19"/>
                  <a:gd name="T38" fmla="*/ 4 w 12"/>
                  <a:gd name="T39" fmla="*/ 19 h 19"/>
                  <a:gd name="T40" fmla="*/ 3 w 12"/>
                  <a:gd name="T41" fmla="*/ 18 h 19"/>
                  <a:gd name="T42" fmla="*/ 2 w 12"/>
                  <a:gd name="T43" fmla="*/ 17 h 19"/>
                  <a:gd name="T44" fmla="*/ 0 w 12"/>
                  <a:gd name="T45" fmla="*/ 16 h 19"/>
                  <a:gd name="T46" fmla="*/ 0 w 12"/>
                  <a:gd name="T47" fmla="*/ 13 h 19"/>
                  <a:gd name="T48" fmla="*/ 0 w 12"/>
                  <a:gd name="T49" fmla="*/ 10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"/>
                  <a:gd name="T76" fmla="*/ 0 h 19"/>
                  <a:gd name="T77" fmla="*/ 12 w 12"/>
                  <a:gd name="T78" fmla="*/ 19 h 1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" h="19">
                    <a:moveTo>
                      <a:pt x="0" y="10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8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4" name="Freeform 4825"/>
              <p:cNvSpPr>
                <a:spLocks/>
              </p:cNvSpPr>
              <p:nvPr/>
            </p:nvSpPr>
            <p:spPr bwMode="auto">
              <a:xfrm>
                <a:off x="2860" y="1837"/>
                <a:ext cx="9" cy="16"/>
              </a:xfrm>
              <a:custGeom>
                <a:avLst/>
                <a:gdLst>
                  <a:gd name="T0" fmla="*/ 0 w 9"/>
                  <a:gd name="T1" fmla="*/ 8 h 16"/>
                  <a:gd name="T2" fmla="*/ 0 w 9"/>
                  <a:gd name="T3" fmla="*/ 10 h 16"/>
                  <a:gd name="T4" fmla="*/ 1 w 9"/>
                  <a:gd name="T5" fmla="*/ 12 h 16"/>
                  <a:gd name="T6" fmla="*/ 1 w 9"/>
                  <a:gd name="T7" fmla="*/ 14 h 16"/>
                  <a:gd name="T8" fmla="*/ 2 w 9"/>
                  <a:gd name="T9" fmla="*/ 15 h 16"/>
                  <a:gd name="T10" fmla="*/ 3 w 9"/>
                  <a:gd name="T11" fmla="*/ 15 h 16"/>
                  <a:gd name="T12" fmla="*/ 4 w 9"/>
                  <a:gd name="T13" fmla="*/ 16 h 16"/>
                  <a:gd name="T14" fmla="*/ 6 w 9"/>
                  <a:gd name="T15" fmla="*/ 15 h 16"/>
                  <a:gd name="T16" fmla="*/ 7 w 9"/>
                  <a:gd name="T17" fmla="*/ 15 h 16"/>
                  <a:gd name="T18" fmla="*/ 8 w 9"/>
                  <a:gd name="T19" fmla="*/ 14 h 16"/>
                  <a:gd name="T20" fmla="*/ 8 w 9"/>
                  <a:gd name="T21" fmla="*/ 12 h 16"/>
                  <a:gd name="T22" fmla="*/ 9 w 9"/>
                  <a:gd name="T23" fmla="*/ 10 h 16"/>
                  <a:gd name="T24" fmla="*/ 9 w 9"/>
                  <a:gd name="T25" fmla="*/ 8 h 16"/>
                  <a:gd name="T26" fmla="*/ 9 w 9"/>
                  <a:gd name="T27" fmla="*/ 5 h 16"/>
                  <a:gd name="T28" fmla="*/ 8 w 9"/>
                  <a:gd name="T29" fmla="*/ 4 h 16"/>
                  <a:gd name="T30" fmla="*/ 8 w 9"/>
                  <a:gd name="T31" fmla="*/ 2 h 16"/>
                  <a:gd name="T32" fmla="*/ 7 w 9"/>
                  <a:gd name="T33" fmla="*/ 2 h 16"/>
                  <a:gd name="T34" fmla="*/ 6 w 9"/>
                  <a:gd name="T35" fmla="*/ 0 h 16"/>
                  <a:gd name="T36" fmla="*/ 4 w 9"/>
                  <a:gd name="T37" fmla="*/ 0 h 16"/>
                  <a:gd name="T38" fmla="*/ 3 w 9"/>
                  <a:gd name="T39" fmla="*/ 0 h 16"/>
                  <a:gd name="T40" fmla="*/ 2 w 9"/>
                  <a:gd name="T41" fmla="*/ 2 h 16"/>
                  <a:gd name="T42" fmla="*/ 1 w 9"/>
                  <a:gd name="T43" fmla="*/ 2 h 16"/>
                  <a:gd name="T44" fmla="*/ 1 w 9"/>
                  <a:gd name="T45" fmla="*/ 3 h 16"/>
                  <a:gd name="T46" fmla="*/ 0 w 9"/>
                  <a:gd name="T47" fmla="*/ 5 h 16"/>
                  <a:gd name="T48" fmla="*/ 0 w 9"/>
                  <a:gd name="T49" fmla="*/ 8 h 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"/>
                  <a:gd name="T76" fmla="*/ 0 h 16"/>
                  <a:gd name="T77" fmla="*/ 9 w 9"/>
                  <a:gd name="T78" fmla="*/ 16 h 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" h="16">
                    <a:moveTo>
                      <a:pt x="0" y="8"/>
                    </a:moveTo>
                    <a:lnTo>
                      <a:pt x="0" y="10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5" name="Freeform 4826"/>
              <p:cNvSpPr>
                <a:spLocks/>
              </p:cNvSpPr>
              <p:nvPr/>
            </p:nvSpPr>
            <p:spPr bwMode="auto">
              <a:xfrm>
                <a:off x="2873" y="1835"/>
                <a:ext cx="10" cy="22"/>
              </a:xfrm>
              <a:custGeom>
                <a:avLst/>
                <a:gdLst>
                  <a:gd name="T0" fmla="*/ 10 w 10"/>
                  <a:gd name="T1" fmla="*/ 0 h 22"/>
                  <a:gd name="T2" fmla="*/ 1 w 10"/>
                  <a:gd name="T3" fmla="*/ 22 h 22"/>
                  <a:gd name="T4" fmla="*/ 0 w 10"/>
                  <a:gd name="T5" fmla="*/ 22 h 22"/>
                  <a:gd name="T6" fmla="*/ 7 w 10"/>
                  <a:gd name="T7" fmla="*/ 0 h 22"/>
                  <a:gd name="T8" fmla="*/ 10 w 1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22"/>
                  <a:gd name="T17" fmla="*/ 10 w 10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22">
                    <a:moveTo>
                      <a:pt x="10" y="0"/>
                    </a:moveTo>
                    <a:lnTo>
                      <a:pt x="1" y="22"/>
                    </a:lnTo>
                    <a:lnTo>
                      <a:pt x="0" y="22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6" name="Freeform 4827"/>
              <p:cNvSpPr>
                <a:spLocks/>
              </p:cNvSpPr>
              <p:nvPr/>
            </p:nvSpPr>
            <p:spPr bwMode="auto">
              <a:xfrm>
                <a:off x="2884" y="1835"/>
                <a:ext cx="12" cy="19"/>
              </a:xfrm>
              <a:custGeom>
                <a:avLst/>
                <a:gdLst>
                  <a:gd name="T0" fmla="*/ 3 w 12"/>
                  <a:gd name="T1" fmla="*/ 19 h 19"/>
                  <a:gd name="T2" fmla="*/ 2 w 12"/>
                  <a:gd name="T3" fmla="*/ 18 h 19"/>
                  <a:gd name="T4" fmla="*/ 7 w 12"/>
                  <a:gd name="T5" fmla="*/ 11 h 19"/>
                  <a:gd name="T6" fmla="*/ 7 w 12"/>
                  <a:gd name="T7" fmla="*/ 11 h 19"/>
                  <a:gd name="T8" fmla="*/ 6 w 12"/>
                  <a:gd name="T9" fmla="*/ 11 h 19"/>
                  <a:gd name="T10" fmla="*/ 3 w 12"/>
                  <a:gd name="T11" fmla="*/ 11 h 19"/>
                  <a:gd name="T12" fmla="*/ 2 w 12"/>
                  <a:gd name="T13" fmla="*/ 10 h 19"/>
                  <a:gd name="T14" fmla="*/ 1 w 12"/>
                  <a:gd name="T15" fmla="*/ 8 h 19"/>
                  <a:gd name="T16" fmla="*/ 0 w 12"/>
                  <a:gd name="T17" fmla="*/ 6 h 19"/>
                  <a:gd name="T18" fmla="*/ 1 w 12"/>
                  <a:gd name="T19" fmla="*/ 5 h 19"/>
                  <a:gd name="T20" fmla="*/ 1 w 12"/>
                  <a:gd name="T21" fmla="*/ 4 h 19"/>
                  <a:gd name="T22" fmla="*/ 2 w 12"/>
                  <a:gd name="T23" fmla="*/ 2 h 19"/>
                  <a:gd name="T24" fmla="*/ 3 w 12"/>
                  <a:gd name="T25" fmla="*/ 1 h 19"/>
                  <a:gd name="T26" fmla="*/ 5 w 12"/>
                  <a:gd name="T27" fmla="*/ 1 h 19"/>
                  <a:gd name="T28" fmla="*/ 6 w 12"/>
                  <a:gd name="T29" fmla="*/ 0 h 19"/>
                  <a:gd name="T30" fmla="*/ 7 w 12"/>
                  <a:gd name="T31" fmla="*/ 1 h 19"/>
                  <a:gd name="T32" fmla="*/ 10 w 12"/>
                  <a:gd name="T33" fmla="*/ 1 h 19"/>
                  <a:gd name="T34" fmla="*/ 10 w 12"/>
                  <a:gd name="T35" fmla="*/ 2 h 19"/>
                  <a:gd name="T36" fmla="*/ 11 w 12"/>
                  <a:gd name="T37" fmla="*/ 4 h 19"/>
                  <a:gd name="T38" fmla="*/ 12 w 12"/>
                  <a:gd name="T39" fmla="*/ 5 h 19"/>
                  <a:gd name="T40" fmla="*/ 12 w 12"/>
                  <a:gd name="T41" fmla="*/ 6 h 19"/>
                  <a:gd name="T42" fmla="*/ 12 w 12"/>
                  <a:gd name="T43" fmla="*/ 7 h 19"/>
                  <a:gd name="T44" fmla="*/ 11 w 12"/>
                  <a:gd name="T45" fmla="*/ 8 h 19"/>
                  <a:gd name="T46" fmla="*/ 11 w 12"/>
                  <a:gd name="T47" fmla="*/ 10 h 19"/>
                  <a:gd name="T48" fmla="*/ 10 w 12"/>
                  <a:gd name="T49" fmla="*/ 11 h 19"/>
                  <a:gd name="T50" fmla="*/ 3 w 12"/>
                  <a:gd name="T51" fmla="*/ 1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9"/>
                  <a:gd name="T80" fmla="*/ 12 w 12"/>
                  <a:gd name="T81" fmla="*/ 19 h 1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9">
                    <a:moveTo>
                      <a:pt x="3" y="19"/>
                    </a:moveTo>
                    <a:lnTo>
                      <a:pt x="2" y="18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3" y="1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7" name="Freeform 4828"/>
              <p:cNvSpPr>
                <a:spLocks/>
              </p:cNvSpPr>
              <p:nvPr/>
            </p:nvSpPr>
            <p:spPr bwMode="auto">
              <a:xfrm>
                <a:off x="2886" y="1837"/>
                <a:ext cx="8" cy="8"/>
              </a:xfrm>
              <a:custGeom>
                <a:avLst/>
                <a:gdLst>
                  <a:gd name="T0" fmla="*/ 4 w 8"/>
                  <a:gd name="T1" fmla="*/ 8 h 8"/>
                  <a:gd name="T2" fmla="*/ 5 w 8"/>
                  <a:gd name="T3" fmla="*/ 8 h 8"/>
                  <a:gd name="T4" fmla="*/ 6 w 8"/>
                  <a:gd name="T5" fmla="*/ 6 h 8"/>
                  <a:gd name="T6" fmla="*/ 8 w 8"/>
                  <a:gd name="T7" fmla="*/ 5 h 8"/>
                  <a:gd name="T8" fmla="*/ 8 w 8"/>
                  <a:gd name="T9" fmla="*/ 4 h 8"/>
                  <a:gd name="T10" fmla="*/ 8 w 8"/>
                  <a:gd name="T11" fmla="*/ 3 h 8"/>
                  <a:gd name="T12" fmla="*/ 6 w 8"/>
                  <a:gd name="T13" fmla="*/ 2 h 8"/>
                  <a:gd name="T14" fmla="*/ 5 w 8"/>
                  <a:gd name="T15" fmla="*/ 0 h 8"/>
                  <a:gd name="T16" fmla="*/ 4 w 8"/>
                  <a:gd name="T17" fmla="*/ 0 h 8"/>
                  <a:gd name="T18" fmla="*/ 3 w 8"/>
                  <a:gd name="T19" fmla="*/ 0 h 8"/>
                  <a:gd name="T20" fmla="*/ 1 w 8"/>
                  <a:gd name="T21" fmla="*/ 2 h 8"/>
                  <a:gd name="T22" fmla="*/ 0 w 8"/>
                  <a:gd name="T23" fmla="*/ 3 h 8"/>
                  <a:gd name="T24" fmla="*/ 0 w 8"/>
                  <a:gd name="T25" fmla="*/ 4 h 8"/>
                  <a:gd name="T26" fmla="*/ 0 w 8"/>
                  <a:gd name="T27" fmla="*/ 5 h 8"/>
                  <a:gd name="T28" fmla="*/ 1 w 8"/>
                  <a:gd name="T29" fmla="*/ 6 h 8"/>
                  <a:gd name="T30" fmla="*/ 3 w 8"/>
                  <a:gd name="T31" fmla="*/ 8 h 8"/>
                  <a:gd name="T32" fmla="*/ 4 w 8"/>
                  <a:gd name="T33" fmla="*/ 8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8"/>
                  <a:gd name="T53" fmla="*/ 8 w 8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8">
                    <a:moveTo>
                      <a:pt x="4" y="8"/>
                    </a:moveTo>
                    <a:lnTo>
                      <a:pt x="5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sp>
          <p:nvSpPr>
            <p:cNvPr id="50" name="Freeform 4830"/>
            <p:cNvSpPr>
              <a:spLocks/>
            </p:cNvSpPr>
            <p:nvPr/>
          </p:nvSpPr>
          <p:spPr bwMode="auto">
            <a:xfrm>
              <a:off x="2898" y="1934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0 w 13"/>
                <a:gd name="T3" fmla="*/ 7 h 19"/>
                <a:gd name="T4" fmla="*/ 2 w 13"/>
                <a:gd name="T5" fmla="*/ 5 h 19"/>
                <a:gd name="T6" fmla="*/ 2 w 13"/>
                <a:gd name="T7" fmla="*/ 2 h 19"/>
                <a:gd name="T8" fmla="*/ 3 w 13"/>
                <a:gd name="T9" fmla="*/ 1 h 19"/>
                <a:gd name="T10" fmla="*/ 5 w 13"/>
                <a:gd name="T11" fmla="*/ 1 h 19"/>
                <a:gd name="T12" fmla="*/ 6 w 13"/>
                <a:gd name="T13" fmla="*/ 0 h 19"/>
                <a:gd name="T14" fmla="*/ 8 w 13"/>
                <a:gd name="T15" fmla="*/ 1 h 19"/>
                <a:gd name="T16" fmla="*/ 10 w 13"/>
                <a:gd name="T17" fmla="*/ 1 h 19"/>
                <a:gd name="T18" fmla="*/ 11 w 13"/>
                <a:gd name="T19" fmla="*/ 2 h 19"/>
                <a:gd name="T20" fmla="*/ 13 w 13"/>
                <a:gd name="T21" fmla="*/ 5 h 19"/>
                <a:gd name="T22" fmla="*/ 13 w 13"/>
                <a:gd name="T23" fmla="*/ 7 h 19"/>
                <a:gd name="T24" fmla="*/ 13 w 13"/>
                <a:gd name="T25" fmla="*/ 10 h 19"/>
                <a:gd name="T26" fmla="*/ 13 w 13"/>
                <a:gd name="T27" fmla="*/ 13 h 19"/>
                <a:gd name="T28" fmla="*/ 13 w 13"/>
                <a:gd name="T29" fmla="*/ 16 h 19"/>
                <a:gd name="T30" fmla="*/ 11 w 13"/>
                <a:gd name="T31" fmla="*/ 17 h 19"/>
                <a:gd name="T32" fmla="*/ 10 w 13"/>
                <a:gd name="T33" fmla="*/ 18 h 19"/>
                <a:gd name="T34" fmla="*/ 8 w 13"/>
                <a:gd name="T35" fmla="*/ 19 h 19"/>
                <a:gd name="T36" fmla="*/ 6 w 13"/>
                <a:gd name="T37" fmla="*/ 19 h 19"/>
                <a:gd name="T38" fmla="*/ 5 w 13"/>
                <a:gd name="T39" fmla="*/ 19 h 19"/>
                <a:gd name="T40" fmla="*/ 3 w 13"/>
                <a:gd name="T41" fmla="*/ 18 h 19"/>
                <a:gd name="T42" fmla="*/ 2 w 13"/>
                <a:gd name="T43" fmla="*/ 17 h 19"/>
                <a:gd name="T44" fmla="*/ 2 w 13"/>
                <a:gd name="T45" fmla="*/ 16 h 19"/>
                <a:gd name="T46" fmla="*/ 0 w 13"/>
                <a:gd name="T47" fmla="*/ 13 h 19"/>
                <a:gd name="T48" fmla="*/ 0 w 13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10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2" y="2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10" y="18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1" name="Freeform 4831"/>
            <p:cNvSpPr>
              <a:spLocks/>
            </p:cNvSpPr>
            <p:nvPr/>
          </p:nvSpPr>
          <p:spPr bwMode="auto">
            <a:xfrm>
              <a:off x="2900" y="1936"/>
              <a:ext cx="9" cy="16"/>
            </a:xfrm>
            <a:custGeom>
              <a:avLst/>
              <a:gdLst>
                <a:gd name="T0" fmla="*/ 0 w 9"/>
                <a:gd name="T1" fmla="*/ 8 h 16"/>
                <a:gd name="T2" fmla="*/ 0 w 9"/>
                <a:gd name="T3" fmla="*/ 10 h 16"/>
                <a:gd name="T4" fmla="*/ 1 w 9"/>
                <a:gd name="T5" fmla="*/ 12 h 16"/>
                <a:gd name="T6" fmla="*/ 1 w 9"/>
                <a:gd name="T7" fmla="*/ 14 h 16"/>
                <a:gd name="T8" fmla="*/ 2 w 9"/>
                <a:gd name="T9" fmla="*/ 15 h 16"/>
                <a:gd name="T10" fmla="*/ 3 w 9"/>
                <a:gd name="T11" fmla="*/ 15 h 16"/>
                <a:gd name="T12" fmla="*/ 4 w 9"/>
                <a:gd name="T13" fmla="*/ 16 h 16"/>
                <a:gd name="T14" fmla="*/ 6 w 9"/>
                <a:gd name="T15" fmla="*/ 15 h 16"/>
                <a:gd name="T16" fmla="*/ 7 w 9"/>
                <a:gd name="T17" fmla="*/ 15 h 16"/>
                <a:gd name="T18" fmla="*/ 8 w 9"/>
                <a:gd name="T19" fmla="*/ 14 h 16"/>
                <a:gd name="T20" fmla="*/ 8 w 9"/>
                <a:gd name="T21" fmla="*/ 12 h 16"/>
                <a:gd name="T22" fmla="*/ 9 w 9"/>
                <a:gd name="T23" fmla="*/ 10 h 16"/>
                <a:gd name="T24" fmla="*/ 9 w 9"/>
                <a:gd name="T25" fmla="*/ 8 h 16"/>
                <a:gd name="T26" fmla="*/ 9 w 9"/>
                <a:gd name="T27" fmla="*/ 5 h 16"/>
                <a:gd name="T28" fmla="*/ 8 w 9"/>
                <a:gd name="T29" fmla="*/ 4 h 16"/>
                <a:gd name="T30" fmla="*/ 8 w 9"/>
                <a:gd name="T31" fmla="*/ 2 h 16"/>
                <a:gd name="T32" fmla="*/ 7 w 9"/>
                <a:gd name="T33" fmla="*/ 2 h 16"/>
                <a:gd name="T34" fmla="*/ 6 w 9"/>
                <a:gd name="T35" fmla="*/ 0 h 16"/>
                <a:gd name="T36" fmla="*/ 4 w 9"/>
                <a:gd name="T37" fmla="*/ 0 h 16"/>
                <a:gd name="T38" fmla="*/ 3 w 9"/>
                <a:gd name="T39" fmla="*/ 0 h 16"/>
                <a:gd name="T40" fmla="*/ 2 w 9"/>
                <a:gd name="T41" fmla="*/ 2 h 16"/>
                <a:gd name="T42" fmla="*/ 1 w 9"/>
                <a:gd name="T43" fmla="*/ 2 h 16"/>
                <a:gd name="T44" fmla="*/ 1 w 9"/>
                <a:gd name="T45" fmla="*/ 3 h 16"/>
                <a:gd name="T46" fmla="*/ 0 w 9"/>
                <a:gd name="T47" fmla="*/ 5 h 16"/>
                <a:gd name="T48" fmla="*/ 0 w 9"/>
                <a:gd name="T49" fmla="*/ 8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6"/>
                <a:gd name="T77" fmla="*/ 9 w 9"/>
                <a:gd name="T78" fmla="*/ 16 h 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6">
                  <a:moveTo>
                    <a:pt x="0" y="8"/>
                  </a:move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5"/>
                  </a:lnTo>
                  <a:lnTo>
                    <a:pt x="8" y="4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2" name="Freeform 4832"/>
            <p:cNvSpPr>
              <a:spLocks/>
            </p:cNvSpPr>
            <p:nvPr/>
          </p:nvSpPr>
          <p:spPr bwMode="auto">
            <a:xfrm>
              <a:off x="2913" y="1934"/>
              <a:ext cx="12" cy="19"/>
            </a:xfrm>
            <a:custGeom>
              <a:avLst/>
              <a:gdLst>
                <a:gd name="T0" fmla="*/ 0 w 12"/>
                <a:gd name="T1" fmla="*/ 10 h 19"/>
                <a:gd name="T2" fmla="*/ 0 w 12"/>
                <a:gd name="T3" fmla="*/ 7 h 19"/>
                <a:gd name="T4" fmla="*/ 0 w 12"/>
                <a:gd name="T5" fmla="*/ 5 h 19"/>
                <a:gd name="T6" fmla="*/ 1 w 12"/>
                <a:gd name="T7" fmla="*/ 2 h 19"/>
                <a:gd name="T8" fmla="*/ 2 w 12"/>
                <a:gd name="T9" fmla="*/ 1 h 19"/>
                <a:gd name="T10" fmla="*/ 5 w 12"/>
                <a:gd name="T11" fmla="*/ 1 h 19"/>
                <a:gd name="T12" fmla="*/ 6 w 12"/>
                <a:gd name="T13" fmla="*/ 0 h 19"/>
                <a:gd name="T14" fmla="*/ 7 w 12"/>
                <a:gd name="T15" fmla="*/ 1 h 19"/>
                <a:gd name="T16" fmla="*/ 10 w 12"/>
                <a:gd name="T17" fmla="*/ 1 h 19"/>
                <a:gd name="T18" fmla="*/ 11 w 12"/>
                <a:gd name="T19" fmla="*/ 2 h 19"/>
                <a:gd name="T20" fmla="*/ 12 w 12"/>
                <a:gd name="T21" fmla="*/ 5 h 19"/>
                <a:gd name="T22" fmla="*/ 12 w 12"/>
                <a:gd name="T23" fmla="*/ 7 h 19"/>
                <a:gd name="T24" fmla="*/ 12 w 12"/>
                <a:gd name="T25" fmla="*/ 10 h 19"/>
                <a:gd name="T26" fmla="*/ 12 w 12"/>
                <a:gd name="T27" fmla="*/ 13 h 19"/>
                <a:gd name="T28" fmla="*/ 12 w 12"/>
                <a:gd name="T29" fmla="*/ 16 h 19"/>
                <a:gd name="T30" fmla="*/ 11 w 12"/>
                <a:gd name="T31" fmla="*/ 17 h 19"/>
                <a:gd name="T32" fmla="*/ 10 w 12"/>
                <a:gd name="T33" fmla="*/ 18 h 19"/>
                <a:gd name="T34" fmla="*/ 7 w 12"/>
                <a:gd name="T35" fmla="*/ 19 h 19"/>
                <a:gd name="T36" fmla="*/ 6 w 12"/>
                <a:gd name="T37" fmla="*/ 19 h 19"/>
                <a:gd name="T38" fmla="*/ 5 w 12"/>
                <a:gd name="T39" fmla="*/ 19 h 19"/>
                <a:gd name="T40" fmla="*/ 2 w 12"/>
                <a:gd name="T41" fmla="*/ 18 h 19"/>
                <a:gd name="T42" fmla="*/ 1 w 12"/>
                <a:gd name="T43" fmla="*/ 17 h 19"/>
                <a:gd name="T44" fmla="*/ 0 w 12"/>
                <a:gd name="T45" fmla="*/ 16 h 19"/>
                <a:gd name="T46" fmla="*/ 0 w 12"/>
                <a:gd name="T47" fmla="*/ 13 h 19"/>
                <a:gd name="T48" fmla="*/ 0 w 12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"/>
                <a:gd name="T76" fmla="*/ 0 h 19"/>
                <a:gd name="T77" fmla="*/ 12 w 12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" h="19">
                  <a:moveTo>
                    <a:pt x="0" y="10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2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10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3" name="Freeform 4833"/>
            <p:cNvSpPr>
              <a:spLocks/>
            </p:cNvSpPr>
            <p:nvPr/>
          </p:nvSpPr>
          <p:spPr bwMode="auto">
            <a:xfrm>
              <a:off x="2914" y="1936"/>
              <a:ext cx="10" cy="16"/>
            </a:xfrm>
            <a:custGeom>
              <a:avLst/>
              <a:gdLst>
                <a:gd name="T0" fmla="*/ 0 w 10"/>
                <a:gd name="T1" fmla="*/ 8 h 16"/>
                <a:gd name="T2" fmla="*/ 0 w 10"/>
                <a:gd name="T3" fmla="*/ 10 h 16"/>
                <a:gd name="T4" fmla="*/ 1 w 10"/>
                <a:gd name="T5" fmla="*/ 12 h 16"/>
                <a:gd name="T6" fmla="*/ 1 w 10"/>
                <a:gd name="T7" fmla="*/ 14 h 16"/>
                <a:gd name="T8" fmla="*/ 3 w 10"/>
                <a:gd name="T9" fmla="*/ 15 h 16"/>
                <a:gd name="T10" fmla="*/ 4 w 10"/>
                <a:gd name="T11" fmla="*/ 15 h 16"/>
                <a:gd name="T12" fmla="*/ 5 w 10"/>
                <a:gd name="T13" fmla="*/ 16 h 16"/>
                <a:gd name="T14" fmla="*/ 6 w 10"/>
                <a:gd name="T15" fmla="*/ 15 h 16"/>
                <a:gd name="T16" fmla="*/ 7 w 10"/>
                <a:gd name="T17" fmla="*/ 15 h 16"/>
                <a:gd name="T18" fmla="*/ 9 w 10"/>
                <a:gd name="T19" fmla="*/ 14 h 16"/>
                <a:gd name="T20" fmla="*/ 9 w 10"/>
                <a:gd name="T21" fmla="*/ 12 h 16"/>
                <a:gd name="T22" fmla="*/ 10 w 10"/>
                <a:gd name="T23" fmla="*/ 10 h 16"/>
                <a:gd name="T24" fmla="*/ 10 w 10"/>
                <a:gd name="T25" fmla="*/ 8 h 16"/>
                <a:gd name="T26" fmla="*/ 10 w 10"/>
                <a:gd name="T27" fmla="*/ 5 h 16"/>
                <a:gd name="T28" fmla="*/ 9 w 10"/>
                <a:gd name="T29" fmla="*/ 4 h 16"/>
                <a:gd name="T30" fmla="*/ 9 w 10"/>
                <a:gd name="T31" fmla="*/ 2 h 16"/>
                <a:gd name="T32" fmla="*/ 7 w 10"/>
                <a:gd name="T33" fmla="*/ 2 h 16"/>
                <a:gd name="T34" fmla="*/ 6 w 10"/>
                <a:gd name="T35" fmla="*/ 0 h 16"/>
                <a:gd name="T36" fmla="*/ 5 w 10"/>
                <a:gd name="T37" fmla="*/ 0 h 16"/>
                <a:gd name="T38" fmla="*/ 4 w 10"/>
                <a:gd name="T39" fmla="*/ 0 h 16"/>
                <a:gd name="T40" fmla="*/ 3 w 10"/>
                <a:gd name="T41" fmla="*/ 2 h 16"/>
                <a:gd name="T42" fmla="*/ 1 w 10"/>
                <a:gd name="T43" fmla="*/ 2 h 16"/>
                <a:gd name="T44" fmla="*/ 1 w 10"/>
                <a:gd name="T45" fmla="*/ 3 h 16"/>
                <a:gd name="T46" fmla="*/ 0 w 10"/>
                <a:gd name="T47" fmla="*/ 5 h 16"/>
                <a:gd name="T48" fmla="*/ 0 w 10"/>
                <a:gd name="T49" fmla="*/ 8 h 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16"/>
                <a:gd name="T77" fmla="*/ 10 w 10"/>
                <a:gd name="T78" fmla="*/ 16 h 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16">
                  <a:moveTo>
                    <a:pt x="0" y="8"/>
                  </a:move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4" name="Freeform 4834"/>
            <p:cNvSpPr>
              <a:spLocks/>
            </p:cNvSpPr>
            <p:nvPr/>
          </p:nvSpPr>
          <p:spPr bwMode="auto">
            <a:xfrm>
              <a:off x="4459" y="2368"/>
              <a:ext cx="12" cy="19"/>
            </a:xfrm>
            <a:custGeom>
              <a:avLst/>
              <a:gdLst>
                <a:gd name="T0" fmla="*/ 2 w 12"/>
                <a:gd name="T1" fmla="*/ 5 h 19"/>
                <a:gd name="T2" fmla="*/ 0 w 12"/>
                <a:gd name="T3" fmla="*/ 5 h 19"/>
                <a:gd name="T4" fmla="*/ 1 w 12"/>
                <a:gd name="T5" fmla="*/ 3 h 19"/>
                <a:gd name="T6" fmla="*/ 2 w 12"/>
                <a:gd name="T7" fmla="*/ 2 h 19"/>
                <a:gd name="T8" fmla="*/ 3 w 12"/>
                <a:gd name="T9" fmla="*/ 0 h 19"/>
                <a:gd name="T10" fmla="*/ 6 w 12"/>
                <a:gd name="T11" fmla="*/ 0 h 19"/>
                <a:gd name="T12" fmla="*/ 7 w 12"/>
                <a:gd name="T13" fmla="*/ 0 h 19"/>
                <a:gd name="T14" fmla="*/ 8 w 12"/>
                <a:gd name="T15" fmla="*/ 0 h 19"/>
                <a:gd name="T16" fmla="*/ 9 w 12"/>
                <a:gd name="T17" fmla="*/ 2 h 19"/>
                <a:gd name="T18" fmla="*/ 9 w 12"/>
                <a:gd name="T19" fmla="*/ 3 h 19"/>
                <a:gd name="T20" fmla="*/ 11 w 12"/>
                <a:gd name="T21" fmla="*/ 4 h 19"/>
                <a:gd name="T22" fmla="*/ 11 w 12"/>
                <a:gd name="T23" fmla="*/ 5 h 19"/>
                <a:gd name="T24" fmla="*/ 11 w 12"/>
                <a:gd name="T25" fmla="*/ 6 h 19"/>
                <a:gd name="T26" fmla="*/ 8 w 12"/>
                <a:gd name="T27" fmla="*/ 9 h 19"/>
                <a:gd name="T28" fmla="*/ 9 w 12"/>
                <a:gd name="T29" fmla="*/ 9 h 19"/>
                <a:gd name="T30" fmla="*/ 11 w 12"/>
                <a:gd name="T31" fmla="*/ 10 h 19"/>
                <a:gd name="T32" fmla="*/ 12 w 12"/>
                <a:gd name="T33" fmla="*/ 11 h 19"/>
                <a:gd name="T34" fmla="*/ 12 w 12"/>
                <a:gd name="T35" fmla="*/ 13 h 19"/>
                <a:gd name="T36" fmla="*/ 12 w 12"/>
                <a:gd name="T37" fmla="*/ 15 h 19"/>
                <a:gd name="T38" fmla="*/ 11 w 12"/>
                <a:gd name="T39" fmla="*/ 16 h 19"/>
                <a:gd name="T40" fmla="*/ 9 w 12"/>
                <a:gd name="T41" fmla="*/ 17 h 19"/>
                <a:gd name="T42" fmla="*/ 8 w 12"/>
                <a:gd name="T43" fmla="*/ 19 h 19"/>
                <a:gd name="T44" fmla="*/ 7 w 12"/>
                <a:gd name="T45" fmla="*/ 19 h 19"/>
                <a:gd name="T46" fmla="*/ 6 w 12"/>
                <a:gd name="T47" fmla="*/ 19 h 19"/>
                <a:gd name="T48" fmla="*/ 3 w 12"/>
                <a:gd name="T49" fmla="*/ 19 h 19"/>
                <a:gd name="T50" fmla="*/ 1 w 12"/>
                <a:gd name="T51" fmla="*/ 17 h 19"/>
                <a:gd name="T52" fmla="*/ 0 w 12"/>
                <a:gd name="T53" fmla="*/ 16 h 19"/>
                <a:gd name="T54" fmla="*/ 0 w 12"/>
                <a:gd name="T55" fmla="*/ 14 h 19"/>
                <a:gd name="T56" fmla="*/ 1 w 12"/>
                <a:gd name="T57" fmla="*/ 14 h 19"/>
                <a:gd name="T58" fmla="*/ 2 w 12"/>
                <a:gd name="T59" fmla="*/ 15 h 19"/>
                <a:gd name="T60" fmla="*/ 2 w 12"/>
                <a:gd name="T61" fmla="*/ 16 h 19"/>
                <a:gd name="T62" fmla="*/ 3 w 12"/>
                <a:gd name="T63" fmla="*/ 17 h 19"/>
                <a:gd name="T64" fmla="*/ 6 w 12"/>
                <a:gd name="T65" fmla="*/ 17 h 19"/>
                <a:gd name="T66" fmla="*/ 7 w 12"/>
                <a:gd name="T67" fmla="*/ 17 h 19"/>
                <a:gd name="T68" fmla="*/ 8 w 12"/>
                <a:gd name="T69" fmla="*/ 16 h 19"/>
                <a:gd name="T70" fmla="*/ 9 w 12"/>
                <a:gd name="T71" fmla="*/ 15 h 19"/>
                <a:gd name="T72" fmla="*/ 9 w 12"/>
                <a:gd name="T73" fmla="*/ 14 h 19"/>
                <a:gd name="T74" fmla="*/ 9 w 12"/>
                <a:gd name="T75" fmla="*/ 13 h 19"/>
                <a:gd name="T76" fmla="*/ 9 w 12"/>
                <a:gd name="T77" fmla="*/ 11 h 19"/>
                <a:gd name="T78" fmla="*/ 8 w 12"/>
                <a:gd name="T79" fmla="*/ 10 h 19"/>
                <a:gd name="T80" fmla="*/ 7 w 12"/>
                <a:gd name="T81" fmla="*/ 10 h 19"/>
                <a:gd name="T82" fmla="*/ 6 w 12"/>
                <a:gd name="T83" fmla="*/ 10 h 19"/>
                <a:gd name="T84" fmla="*/ 5 w 12"/>
                <a:gd name="T85" fmla="*/ 9 h 19"/>
                <a:gd name="T86" fmla="*/ 5 w 12"/>
                <a:gd name="T87" fmla="*/ 8 h 19"/>
                <a:gd name="T88" fmla="*/ 6 w 12"/>
                <a:gd name="T89" fmla="*/ 8 h 19"/>
                <a:gd name="T90" fmla="*/ 7 w 12"/>
                <a:gd name="T91" fmla="*/ 8 h 19"/>
                <a:gd name="T92" fmla="*/ 8 w 12"/>
                <a:gd name="T93" fmla="*/ 6 h 19"/>
                <a:gd name="T94" fmla="*/ 8 w 12"/>
                <a:gd name="T95" fmla="*/ 6 h 19"/>
                <a:gd name="T96" fmla="*/ 8 w 12"/>
                <a:gd name="T97" fmla="*/ 5 h 19"/>
                <a:gd name="T98" fmla="*/ 8 w 12"/>
                <a:gd name="T99" fmla="*/ 5 h 19"/>
                <a:gd name="T100" fmla="*/ 8 w 12"/>
                <a:gd name="T101" fmla="*/ 4 h 19"/>
                <a:gd name="T102" fmla="*/ 8 w 12"/>
                <a:gd name="T103" fmla="*/ 3 h 19"/>
                <a:gd name="T104" fmla="*/ 7 w 12"/>
                <a:gd name="T105" fmla="*/ 2 h 19"/>
                <a:gd name="T106" fmla="*/ 6 w 12"/>
                <a:gd name="T107" fmla="*/ 2 h 19"/>
                <a:gd name="T108" fmla="*/ 5 w 12"/>
                <a:gd name="T109" fmla="*/ 2 h 19"/>
                <a:gd name="T110" fmla="*/ 3 w 12"/>
                <a:gd name="T111" fmla="*/ 3 h 19"/>
                <a:gd name="T112" fmla="*/ 2 w 12"/>
                <a:gd name="T113" fmla="*/ 3 h 19"/>
                <a:gd name="T114" fmla="*/ 2 w 12"/>
                <a:gd name="T115" fmla="*/ 5 h 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19"/>
                <a:gd name="T176" fmla="*/ 12 w 12"/>
                <a:gd name="T177" fmla="*/ 19 h 1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19">
                  <a:moveTo>
                    <a:pt x="2" y="5"/>
                  </a:move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9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8" y="9"/>
                  </a:lnTo>
                  <a:lnTo>
                    <a:pt x="9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3" y="19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5" name="Freeform 4835"/>
            <p:cNvSpPr>
              <a:spLocks noEditPoints="1"/>
            </p:cNvSpPr>
            <p:nvPr/>
          </p:nvSpPr>
          <p:spPr bwMode="auto">
            <a:xfrm>
              <a:off x="4473" y="2368"/>
              <a:ext cx="12" cy="19"/>
            </a:xfrm>
            <a:custGeom>
              <a:avLst/>
              <a:gdLst>
                <a:gd name="T0" fmla="*/ 9 w 12"/>
                <a:gd name="T1" fmla="*/ 0 h 19"/>
                <a:gd name="T2" fmla="*/ 10 w 12"/>
                <a:gd name="T3" fmla="*/ 2 h 19"/>
                <a:gd name="T4" fmla="*/ 5 w 12"/>
                <a:gd name="T5" fmla="*/ 9 h 19"/>
                <a:gd name="T6" fmla="*/ 5 w 12"/>
                <a:gd name="T7" fmla="*/ 8 h 19"/>
                <a:gd name="T8" fmla="*/ 6 w 12"/>
                <a:gd name="T9" fmla="*/ 8 h 19"/>
                <a:gd name="T10" fmla="*/ 9 w 12"/>
                <a:gd name="T11" fmla="*/ 9 h 19"/>
                <a:gd name="T12" fmla="*/ 10 w 12"/>
                <a:gd name="T13" fmla="*/ 10 h 19"/>
                <a:gd name="T14" fmla="*/ 11 w 12"/>
                <a:gd name="T15" fmla="*/ 11 h 19"/>
                <a:gd name="T16" fmla="*/ 12 w 12"/>
                <a:gd name="T17" fmla="*/ 14 h 19"/>
                <a:gd name="T18" fmla="*/ 11 w 12"/>
                <a:gd name="T19" fmla="*/ 15 h 19"/>
                <a:gd name="T20" fmla="*/ 11 w 12"/>
                <a:gd name="T21" fmla="*/ 16 h 19"/>
                <a:gd name="T22" fmla="*/ 10 w 12"/>
                <a:gd name="T23" fmla="*/ 17 h 19"/>
                <a:gd name="T24" fmla="*/ 9 w 12"/>
                <a:gd name="T25" fmla="*/ 19 h 19"/>
                <a:gd name="T26" fmla="*/ 8 w 12"/>
                <a:gd name="T27" fmla="*/ 19 h 19"/>
                <a:gd name="T28" fmla="*/ 6 w 12"/>
                <a:gd name="T29" fmla="*/ 19 h 19"/>
                <a:gd name="T30" fmla="*/ 5 w 12"/>
                <a:gd name="T31" fmla="*/ 19 h 19"/>
                <a:gd name="T32" fmla="*/ 3 w 12"/>
                <a:gd name="T33" fmla="*/ 19 h 19"/>
                <a:gd name="T34" fmla="*/ 1 w 12"/>
                <a:gd name="T35" fmla="*/ 17 h 19"/>
                <a:gd name="T36" fmla="*/ 1 w 12"/>
                <a:gd name="T37" fmla="*/ 16 h 19"/>
                <a:gd name="T38" fmla="*/ 0 w 12"/>
                <a:gd name="T39" fmla="*/ 15 h 19"/>
                <a:gd name="T40" fmla="*/ 0 w 12"/>
                <a:gd name="T41" fmla="*/ 14 h 19"/>
                <a:gd name="T42" fmla="*/ 0 w 12"/>
                <a:gd name="T43" fmla="*/ 13 h 19"/>
                <a:gd name="T44" fmla="*/ 1 w 12"/>
                <a:gd name="T45" fmla="*/ 11 h 19"/>
                <a:gd name="T46" fmla="*/ 1 w 12"/>
                <a:gd name="T47" fmla="*/ 10 h 19"/>
                <a:gd name="T48" fmla="*/ 3 w 12"/>
                <a:gd name="T49" fmla="*/ 8 h 19"/>
                <a:gd name="T50" fmla="*/ 9 w 12"/>
                <a:gd name="T51" fmla="*/ 0 h 19"/>
                <a:gd name="T52" fmla="*/ 6 w 12"/>
                <a:gd name="T53" fmla="*/ 10 h 19"/>
                <a:gd name="T54" fmla="*/ 5 w 12"/>
                <a:gd name="T55" fmla="*/ 10 h 19"/>
                <a:gd name="T56" fmla="*/ 4 w 12"/>
                <a:gd name="T57" fmla="*/ 11 h 19"/>
                <a:gd name="T58" fmla="*/ 3 w 12"/>
                <a:gd name="T59" fmla="*/ 13 h 19"/>
                <a:gd name="T60" fmla="*/ 3 w 12"/>
                <a:gd name="T61" fmla="*/ 14 h 19"/>
                <a:gd name="T62" fmla="*/ 3 w 12"/>
                <a:gd name="T63" fmla="*/ 15 h 19"/>
                <a:gd name="T64" fmla="*/ 4 w 12"/>
                <a:gd name="T65" fmla="*/ 16 h 19"/>
                <a:gd name="T66" fmla="*/ 5 w 12"/>
                <a:gd name="T67" fmla="*/ 17 h 19"/>
                <a:gd name="T68" fmla="*/ 6 w 12"/>
                <a:gd name="T69" fmla="*/ 17 h 19"/>
                <a:gd name="T70" fmla="*/ 8 w 12"/>
                <a:gd name="T71" fmla="*/ 17 h 19"/>
                <a:gd name="T72" fmla="*/ 9 w 12"/>
                <a:gd name="T73" fmla="*/ 16 h 19"/>
                <a:gd name="T74" fmla="*/ 10 w 12"/>
                <a:gd name="T75" fmla="*/ 15 h 19"/>
                <a:gd name="T76" fmla="*/ 10 w 12"/>
                <a:gd name="T77" fmla="*/ 14 h 19"/>
                <a:gd name="T78" fmla="*/ 10 w 12"/>
                <a:gd name="T79" fmla="*/ 13 h 19"/>
                <a:gd name="T80" fmla="*/ 9 w 12"/>
                <a:gd name="T81" fmla="*/ 11 h 19"/>
                <a:gd name="T82" fmla="*/ 8 w 12"/>
                <a:gd name="T83" fmla="*/ 10 h 19"/>
                <a:gd name="T84" fmla="*/ 6 w 12"/>
                <a:gd name="T85" fmla="*/ 10 h 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"/>
                <a:gd name="T130" fmla="*/ 0 h 19"/>
                <a:gd name="T131" fmla="*/ 12 w 12"/>
                <a:gd name="T132" fmla="*/ 19 h 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" h="19">
                  <a:moveTo>
                    <a:pt x="9" y="0"/>
                  </a:moveTo>
                  <a:lnTo>
                    <a:pt x="10" y="2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9" y="9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3" y="8"/>
                  </a:lnTo>
                  <a:lnTo>
                    <a:pt x="9" y="0"/>
                  </a:lnTo>
                  <a:close/>
                  <a:moveTo>
                    <a:pt x="6" y="10"/>
                  </a:moveTo>
                  <a:lnTo>
                    <a:pt x="5" y="10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6" name="Freeform 4836"/>
            <p:cNvSpPr>
              <a:spLocks noEditPoints="1"/>
            </p:cNvSpPr>
            <p:nvPr/>
          </p:nvSpPr>
          <p:spPr bwMode="auto">
            <a:xfrm>
              <a:off x="4487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0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4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9 w 13"/>
                <a:gd name="T33" fmla="*/ 17 h 19"/>
                <a:gd name="T34" fmla="*/ 8 w 13"/>
                <a:gd name="T35" fmla="*/ 19 h 19"/>
                <a:gd name="T36" fmla="*/ 6 w 13"/>
                <a:gd name="T37" fmla="*/ 19 h 19"/>
                <a:gd name="T38" fmla="*/ 4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0 w 13"/>
                <a:gd name="T47" fmla="*/ 13 h 19"/>
                <a:gd name="T48" fmla="*/ 0 w 13"/>
                <a:gd name="T49" fmla="*/ 10 h 19"/>
                <a:gd name="T50" fmla="*/ 2 w 13"/>
                <a:gd name="T51" fmla="*/ 10 h 19"/>
                <a:gd name="T52" fmla="*/ 2 w 13"/>
                <a:gd name="T53" fmla="*/ 13 h 19"/>
                <a:gd name="T54" fmla="*/ 2 w 13"/>
                <a:gd name="T55" fmla="*/ 14 h 19"/>
                <a:gd name="T56" fmla="*/ 3 w 13"/>
                <a:gd name="T57" fmla="*/ 15 h 19"/>
                <a:gd name="T58" fmla="*/ 4 w 13"/>
                <a:gd name="T59" fmla="*/ 16 h 19"/>
                <a:gd name="T60" fmla="*/ 4 w 13"/>
                <a:gd name="T61" fmla="*/ 17 h 19"/>
                <a:gd name="T62" fmla="*/ 6 w 13"/>
                <a:gd name="T63" fmla="*/ 17 h 19"/>
                <a:gd name="T64" fmla="*/ 7 w 13"/>
                <a:gd name="T65" fmla="*/ 17 h 19"/>
                <a:gd name="T66" fmla="*/ 8 w 13"/>
                <a:gd name="T67" fmla="*/ 16 h 19"/>
                <a:gd name="T68" fmla="*/ 9 w 13"/>
                <a:gd name="T69" fmla="*/ 15 h 19"/>
                <a:gd name="T70" fmla="*/ 11 w 13"/>
                <a:gd name="T71" fmla="*/ 14 h 19"/>
                <a:gd name="T72" fmla="*/ 11 w 13"/>
                <a:gd name="T73" fmla="*/ 13 h 19"/>
                <a:gd name="T74" fmla="*/ 11 w 13"/>
                <a:gd name="T75" fmla="*/ 10 h 19"/>
                <a:gd name="T76" fmla="*/ 11 w 13"/>
                <a:gd name="T77" fmla="*/ 8 h 19"/>
                <a:gd name="T78" fmla="*/ 11 w 13"/>
                <a:gd name="T79" fmla="*/ 5 h 19"/>
                <a:gd name="T80" fmla="*/ 9 w 13"/>
                <a:gd name="T81" fmla="*/ 4 h 19"/>
                <a:gd name="T82" fmla="*/ 8 w 13"/>
                <a:gd name="T83" fmla="*/ 3 h 19"/>
                <a:gd name="T84" fmla="*/ 7 w 13"/>
                <a:gd name="T85" fmla="*/ 2 h 19"/>
                <a:gd name="T86" fmla="*/ 6 w 13"/>
                <a:gd name="T87" fmla="*/ 2 h 19"/>
                <a:gd name="T88" fmla="*/ 4 w 13"/>
                <a:gd name="T89" fmla="*/ 2 h 19"/>
                <a:gd name="T90" fmla="*/ 4 w 13"/>
                <a:gd name="T91" fmla="*/ 3 h 19"/>
                <a:gd name="T92" fmla="*/ 3 w 13"/>
                <a:gd name="T93" fmla="*/ 4 h 19"/>
                <a:gd name="T94" fmla="*/ 2 w 13"/>
                <a:gd name="T95" fmla="*/ 5 h 19"/>
                <a:gd name="T96" fmla="*/ 2 w 13"/>
                <a:gd name="T97" fmla="*/ 6 h 19"/>
                <a:gd name="T98" fmla="*/ 2 w 13"/>
                <a:gd name="T99" fmla="*/ 10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19"/>
                <a:gd name="T152" fmla="*/ 13 w 13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  <a:close/>
                  <a:moveTo>
                    <a:pt x="2" y="10"/>
                  </a:move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7" name="Freeform 4837"/>
            <p:cNvSpPr>
              <a:spLocks/>
            </p:cNvSpPr>
            <p:nvPr/>
          </p:nvSpPr>
          <p:spPr bwMode="auto">
            <a:xfrm>
              <a:off x="4501" y="2368"/>
              <a:ext cx="10" cy="21"/>
            </a:xfrm>
            <a:custGeom>
              <a:avLst/>
              <a:gdLst>
                <a:gd name="T0" fmla="*/ 10 w 10"/>
                <a:gd name="T1" fmla="*/ 0 h 21"/>
                <a:gd name="T2" fmla="*/ 3 w 10"/>
                <a:gd name="T3" fmla="*/ 21 h 21"/>
                <a:gd name="T4" fmla="*/ 0 w 10"/>
                <a:gd name="T5" fmla="*/ 21 h 21"/>
                <a:gd name="T6" fmla="*/ 9 w 10"/>
                <a:gd name="T7" fmla="*/ 0 h 21"/>
                <a:gd name="T8" fmla="*/ 10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1"/>
                <a:gd name="T17" fmla="*/ 10 w 10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1">
                  <a:moveTo>
                    <a:pt x="10" y="0"/>
                  </a:moveTo>
                  <a:lnTo>
                    <a:pt x="3" y="21"/>
                  </a:lnTo>
                  <a:lnTo>
                    <a:pt x="0" y="21"/>
                  </a:lnTo>
                  <a:lnTo>
                    <a:pt x="9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8" name="Freeform 4838"/>
            <p:cNvSpPr>
              <a:spLocks/>
            </p:cNvSpPr>
            <p:nvPr/>
          </p:nvSpPr>
          <p:spPr bwMode="auto">
            <a:xfrm>
              <a:off x="4513" y="2368"/>
              <a:ext cx="12" cy="19"/>
            </a:xfrm>
            <a:custGeom>
              <a:avLst/>
              <a:gdLst>
                <a:gd name="T0" fmla="*/ 3 w 12"/>
                <a:gd name="T1" fmla="*/ 5 h 19"/>
                <a:gd name="T2" fmla="*/ 0 w 12"/>
                <a:gd name="T3" fmla="*/ 5 h 19"/>
                <a:gd name="T4" fmla="*/ 2 w 12"/>
                <a:gd name="T5" fmla="*/ 3 h 19"/>
                <a:gd name="T6" fmla="*/ 3 w 12"/>
                <a:gd name="T7" fmla="*/ 2 h 19"/>
                <a:gd name="T8" fmla="*/ 4 w 12"/>
                <a:gd name="T9" fmla="*/ 0 h 19"/>
                <a:gd name="T10" fmla="*/ 6 w 12"/>
                <a:gd name="T11" fmla="*/ 0 h 19"/>
                <a:gd name="T12" fmla="*/ 8 w 12"/>
                <a:gd name="T13" fmla="*/ 0 h 19"/>
                <a:gd name="T14" fmla="*/ 9 w 12"/>
                <a:gd name="T15" fmla="*/ 0 h 19"/>
                <a:gd name="T16" fmla="*/ 10 w 12"/>
                <a:gd name="T17" fmla="*/ 2 h 19"/>
                <a:gd name="T18" fmla="*/ 10 w 12"/>
                <a:gd name="T19" fmla="*/ 3 h 19"/>
                <a:gd name="T20" fmla="*/ 11 w 12"/>
                <a:gd name="T21" fmla="*/ 4 h 19"/>
                <a:gd name="T22" fmla="*/ 11 w 12"/>
                <a:gd name="T23" fmla="*/ 5 h 19"/>
                <a:gd name="T24" fmla="*/ 11 w 12"/>
                <a:gd name="T25" fmla="*/ 6 h 19"/>
                <a:gd name="T26" fmla="*/ 9 w 12"/>
                <a:gd name="T27" fmla="*/ 9 h 19"/>
                <a:gd name="T28" fmla="*/ 10 w 12"/>
                <a:gd name="T29" fmla="*/ 9 h 19"/>
                <a:gd name="T30" fmla="*/ 11 w 12"/>
                <a:gd name="T31" fmla="*/ 10 h 19"/>
                <a:gd name="T32" fmla="*/ 12 w 12"/>
                <a:gd name="T33" fmla="*/ 11 h 19"/>
                <a:gd name="T34" fmla="*/ 12 w 12"/>
                <a:gd name="T35" fmla="*/ 13 h 19"/>
                <a:gd name="T36" fmla="*/ 12 w 12"/>
                <a:gd name="T37" fmla="*/ 15 h 19"/>
                <a:gd name="T38" fmla="*/ 11 w 12"/>
                <a:gd name="T39" fmla="*/ 16 h 19"/>
                <a:gd name="T40" fmla="*/ 10 w 12"/>
                <a:gd name="T41" fmla="*/ 17 h 19"/>
                <a:gd name="T42" fmla="*/ 9 w 12"/>
                <a:gd name="T43" fmla="*/ 19 h 19"/>
                <a:gd name="T44" fmla="*/ 8 w 12"/>
                <a:gd name="T45" fmla="*/ 19 h 19"/>
                <a:gd name="T46" fmla="*/ 6 w 12"/>
                <a:gd name="T47" fmla="*/ 19 h 19"/>
                <a:gd name="T48" fmla="*/ 4 w 12"/>
                <a:gd name="T49" fmla="*/ 19 h 19"/>
                <a:gd name="T50" fmla="*/ 2 w 12"/>
                <a:gd name="T51" fmla="*/ 17 h 19"/>
                <a:gd name="T52" fmla="*/ 0 w 12"/>
                <a:gd name="T53" fmla="*/ 16 h 19"/>
                <a:gd name="T54" fmla="*/ 0 w 12"/>
                <a:gd name="T55" fmla="*/ 14 h 19"/>
                <a:gd name="T56" fmla="*/ 2 w 12"/>
                <a:gd name="T57" fmla="*/ 14 h 19"/>
                <a:gd name="T58" fmla="*/ 3 w 12"/>
                <a:gd name="T59" fmla="*/ 15 h 19"/>
                <a:gd name="T60" fmla="*/ 3 w 12"/>
                <a:gd name="T61" fmla="*/ 16 h 19"/>
                <a:gd name="T62" fmla="*/ 4 w 12"/>
                <a:gd name="T63" fmla="*/ 17 h 19"/>
                <a:gd name="T64" fmla="*/ 6 w 12"/>
                <a:gd name="T65" fmla="*/ 17 h 19"/>
                <a:gd name="T66" fmla="*/ 8 w 12"/>
                <a:gd name="T67" fmla="*/ 17 h 19"/>
                <a:gd name="T68" fmla="*/ 9 w 12"/>
                <a:gd name="T69" fmla="*/ 16 h 19"/>
                <a:gd name="T70" fmla="*/ 10 w 12"/>
                <a:gd name="T71" fmla="*/ 15 h 19"/>
                <a:gd name="T72" fmla="*/ 10 w 12"/>
                <a:gd name="T73" fmla="*/ 14 h 19"/>
                <a:gd name="T74" fmla="*/ 10 w 12"/>
                <a:gd name="T75" fmla="*/ 13 h 19"/>
                <a:gd name="T76" fmla="*/ 10 w 12"/>
                <a:gd name="T77" fmla="*/ 11 h 19"/>
                <a:gd name="T78" fmla="*/ 9 w 12"/>
                <a:gd name="T79" fmla="*/ 10 h 19"/>
                <a:gd name="T80" fmla="*/ 9 w 12"/>
                <a:gd name="T81" fmla="*/ 10 h 19"/>
                <a:gd name="T82" fmla="*/ 6 w 12"/>
                <a:gd name="T83" fmla="*/ 10 h 19"/>
                <a:gd name="T84" fmla="*/ 5 w 12"/>
                <a:gd name="T85" fmla="*/ 9 h 19"/>
                <a:gd name="T86" fmla="*/ 5 w 12"/>
                <a:gd name="T87" fmla="*/ 8 h 19"/>
                <a:gd name="T88" fmla="*/ 6 w 12"/>
                <a:gd name="T89" fmla="*/ 8 h 19"/>
                <a:gd name="T90" fmla="*/ 8 w 12"/>
                <a:gd name="T91" fmla="*/ 8 h 19"/>
                <a:gd name="T92" fmla="*/ 9 w 12"/>
                <a:gd name="T93" fmla="*/ 6 h 19"/>
                <a:gd name="T94" fmla="*/ 9 w 12"/>
                <a:gd name="T95" fmla="*/ 6 h 19"/>
                <a:gd name="T96" fmla="*/ 9 w 12"/>
                <a:gd name="T97" fmla="*/ 5 h 19"/>
                <a:gd name="T98" fmla="*/ 9 w 12"/>
                <a:gd name="T99" fmla="*/ 5 h 19"/>
                <a:gd name="T100" fmla="*/ 9 w 12"/>
                <a:gd name="T101" fmla="*/ 4 h 19"/>
                <a:gd name="T102" fmla="*/ 9 w 12"/>
                <a:gd name="T103" fmla="*/ 3 h 19"/>
                <a:gd name="T104" fmla="*/ 8 w 12"/>
                <a:gd name="T105" fmla="*/ 2 h 19"/>
                <a:gd name="T106" fmla="*/ 6 w 12"/>
                <a:gd name="T107" fmla="*/ 2 h 19"/>
                <a:gd name="T108" fmla="*/ 5 w 12"/>
                <a:gd name="T109" fmla="*/ 2 h 19"/>
                <a:gd name="T110" fmla="*/ 4 w 12"/>
                <a:gd name="T111" fmla="*/ 3 h 19"/>
                <a:gd name="T112" fmla="*/ 3 w 12"/>
                <a:gd name="T113" fmla="*/ 3 h 19"/>
                <a:gd name="T114" fmla="*/ 3 w 12"/>
                <a:gd name="T115" fmla="*/ 5 h 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19"/>
                <a:gd name="T176" fmla="*/ 12 w 12"/>
                <a:gd name="T177" fmla="*/ 19 h 1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19">
                  <a:moveTo>
                    <a:pt x="3" y="5"/>
                  </a:move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9" name="Freeform 4839"/>
            <p:cNvSpPr>
              <a:spLocks noEditPoints="1"/>
            </p:cNvSpPr>
            <p:nvPr/>
          </p:nvSpPr>
          <p:spPr bwMode="auto">
            <a:xfrm>
              <a:off x="4527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1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5 w 13"/>
                <a:gd name="T11" fmla="*/ 0 h 19"/>
                <a:gd name="T12" fmla="*/ 7 w 13"/>
                <a:gd name="T13" fmla="*/ 0 h 19"/>
                <a:gd name="T14" fmla="*/ 8 w 13"/>
                <a:gd name="T15" fmla="*/ 0 h 19"/>
                <a:gd name="T16" fmla="*/ 9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9 w 13"/>
                <a:gd name="T33" fmla="*/ 17 h 19"/>
                <a:gd name="T34" fmla="*/ 8 w 13"/>
                <a:gd name="T35" fmla="*/ 19 h 19"/>
                <a:gd name="T36" fmla="*/ 7 w 13"/>
                <a:gd name="T37" fmla="*/ 19 h 19"/>
                <a:gd name="T38" fmla="*/ 5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1 w 13"/>
                <a:gd name="T47" fmla="*/ 13 h 19"/>
                <a:gd name="T48" fmla="*/ 0 w 13"/>
                <a:gd name="T49" fmla="*/ 10 h 19"/>
                <a:gd name="T50" fmla="*/ 2 w 13"/>
                <a:gd name="T51" fmla="*/ 10 h 19"/>
                <a:gd name="T52" fmla="*/ 2 w 13"/>
                <a:gd name="T53" fmla="*/ 13 h 19"/>
                <a:gd name="T54" fmla="*/ 2 w 13"/>
                <a:gd name="T55" fmla="*/ 14 h 19"/>
                <a:gd name="T56" fmla="*/ 3 w 13"/>
                <a:gd name="T57" fmla="*/ 15 h 19"/>
                <a:gd name="T58" fmla="*/ 5 w 13"/>
                <a:gd name="T59" fmla="*/ 16 h 19"/>
                <a:gd name="T60" fmla="*/ 6 w 13"/>
                <a:gd name="T61" fmla="*/ 17 h 19"/>
                <a:gd name="T62" fmla="*/ 7 w 13"/>
                <a:gd name="T63" fmla="*/ 17 h 19"/>
                <a:gd name="T64" fmla="*/ 8 w 13"/>
                <a:gd name="T65" fmla="*/ 17 h 19"/>
                <a:gd name="T66" fmla="*/ 9 w 13"/>
                <a:gd name="T67" fmla="*/ 16 h 19"/>
                <a:gd name="T68" fmla="*/ 9 w 13"/>
                <a:gd name="T69" fmla="*/ 15 h 19"/>
                <a:gd name="T70" fmla="*/ 11 w 13"/>
                <a:gd name="T71" fmla="*/ 14 h 19"/>
                <a:gd name="T72" fmla="*/ 11 w 13"/>
                <a:gd name="T73" fmla="*/ 13 h 19"/>
                <a:gd name="T74" fmla="*/ 11 w 13"/>
                <a:gd name="T75" fmla="*/ 10 h 19"/>
                <a:gd name="T76" fmla="*/ 11 w 13"/>
                <a:gd name="T77" fmla="*/ 8 h 19"/>
                <a:gd name="T78" fmla="*/ 11 w 13"/>
                <a:gd name="T79" fmla="*/ 5 h 19"/>
                <a:gd name="T80" fmla="*/ 9 w 13"/>
                <a:gd name="T81" fmla="*/ 4 h 19"/>
                <a:gd name="T82" fmla="*/ 9 w 13"/>
                <a:gd name="T83" fmla="*/ 3 h 19"/>
                <a:gd name="T84" fmla="*/ 8 w 13"/>
                <a:gd name="T85" fmla="*/ 2 h 19"/>
                <a:gd name="T86" fmla="*/ 7 w 13"/>
                <a:gd name="T87" fmla="*/ 2 h 19"/>
                <a:gd name="T88" fmla="*/ 6 w 13"/>
                <a:gd name="T89" fmla="*/ 2 h 19"/>
                <a:gd name="T90" fmla="*/ 5 w 13"/>
                <a:gd name="T91" fmla="*/ 3 h 19"/>
                <a:gd name="T92" fmla="*/ 3 w 13"/>
                <a:gd name="T93" fmla="*/ 4 h 19"/>
                <a:gd name="T94" fmla="*/ 2 w 13"/>
                <a:gd name="T95" fmla="*/ 5 h 19"/>
                <a:gd name="T96" fmla="*/ 2 w 13"/>
                <a:gd name="T97" fmla="*/ 6 h 19"/>
                <a:gd name="T98" fmla="*/ 2 w 13"/>
                <a:gd name="T99" fmla="*/ 10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19"/>
                <a:gd name="T152" fmla="*/ 13 w 13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19">
                  <a:moveTo>
                    <a:pt x="0" y="10"/>
                  </a:move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5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0"/>
                  </a:lnTo>
                  <a:close/>
                  <a:moveTo>
                    <a:pt x="2" y="10"/>
                  </a:move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0" name="Freeform 4840"/>
            <p:cNvSpPr>
              <a:spLocks noEditPoints="1"/>
            </p:cNvSpPr>
            <p:nvPr/>
          </p:nvSpPr>
          <p:spPr bwMode="auto">
            <a:xfrm>
              <a:off x="4541" y="2368"/>
              <a:ext cx="14" cy="19"/>
            </a:xfrm>
            <a:custGeom>
              <a:avLst/>
              <a:gdLst>
                <a:gd name="T0" fmla="*/ 0 w 14"/>
                <a:gd name="T1" fmla="*/ 10 h 19"/>
                <a:gd name="T2" fmla="*/ 0 w 14"/>
                <a:gd name="T3" fmla="*/ 6 h 19"/>
                <a:gd name="T4" fmla="*/ 1 w 14"/>
                <a:gd name="T5" fmla="*/ 4 h 19"/>
                <a:gd name="T6" fmla="*/ 3 w 14"/>
                <a:gd name="T7" fmla="*/ 3 h 19"/>
                <a:gd name="T8" fmla="*/ 4 w 14"/>
                <a:gd name="T9" fmla="*/ 2 h 19"/>
                <a:gd name="T10" fmla="*/ 5 w 14"/>
                <a:gd name="T11" fmla="*/ 0 h 19"/>
                <a:gd name="T12" fmla="*/ 6 w 14"/>
                <a:gd name="T13" fmla="*/ 0 h 19"/>
                <a:gd name="T14" fmla="*/ 9 w 14"/>
                <a:gd name="T15" fmla="*/ 0 h 19"/>
                <a:gd name="T16" fmla="*/ 10 w 14"/>
                <a:gd name="T17" fmla="*/ 2 h 19"/>
                <a:gd name="T18" fmla="*/ 11 w 14"/>
                <a:gd name="T19" fmla="*/ 3 h 19"/>
                <a:gd name="T20" fmla="*/ 12 w 14"/>
                <a:gd name="T21" fmla="*/ 4 h 19"/>
                <a:gd name="T22" fmla="*/ 14 w 14"/>
                <a:gd name="T23" fmla="*/ 6 h 19"/>
                <a:gd name="T24" fmla="*/ 14 w 14"/>
                <a:gd name="T25" fmla="*/ 10 h 19"/>
                <a:gd name="T26" fmla="*/ 14 w 14"/>
                <a:gd name="T27" fmla="*/ 13 h 19"/>
                <a:gd name="T28" fmla="*/ 12 w 14"/>
                <a:gd name="T29" fmla="*/ 15 h 19"/>
                <a:gd name="T30" fmla="*/ 11 w 14"/>
                <a:gd name="T31" fmla="*/ 16 h 19"/>
                <a:gd name="T32" fmla="*/ 10 w 14"/>
                <a:gd name="T33" fmla="*/ 17 h 19"/>
                <a:gd name="T34" fmla="*/ 9 w 14"/>
                <a:gd name="T35" fmla="*/ 19 h 19"/>
                <a:gd name="T36" fmla="*/ 6 w 14"/>
                <a:gd name="T37" fmla="*/ 19 h 19"/>
                <a:gd name="T38" fmla="*/ 5 w 14"/>
                <a:gd name="T39" fmla="*/ 19 h 19"/>
                <a:gd name="T40" fmla="*/ 4 w 14"/>
                <a:gd name="T41" fmla="*/ 17 h 19"/>
                <a:gd name="T42" fmla="*/ 3 w 14"/>
                <a:gd name="T43" fmla="*/ 16 h 19"/>
                <a:gd name="T44" fmla="*/ 1 w 14"/>
                <a:gd name="T45" fmla="*/ 15 h 19"/>
                <a:gd name="T46" fmla="*/ 0 w 14"/>
                <a:gd name="T47" fmla="*/ 13 h 19"/>
                <a:gd name="T48" fmla="*/ 0 w 14"/>
                <a:gd name="T49" fmla="*/ 10 h 19"/>
                <a:gd name="T50" fmla="*/ 3 w 14"/>
                <a:gd name="T51" fmla="*/ 10 h 19"/>
                <a:gd name="T52" fmla="*/ 3 w 14"/>
                <a:gd name="T53" fmla="*/ 13 h 19"/>
                <a:gd name="T54" fmla="*/ 3 w 14"/>
                <a:gd name="T55" fmla="*/ 14 h 19"/>
                <a:gd name="T56" fmla="*/ 4 w 14"/>
                <a:gd name="T57" fmla="*/ 15 h 19"/>
                <a:gd name="T58" fmla="*/ 5 w 14"/>
                <a:gd name="T59" fmla="*/ 16 h 19"/>
                <a:gd name="T60" fmla="*/ 6 w 14"/>
                <a:gd name="T61" fmla="*/ 17 h 19"/>
                <a:gd name="T62" fmla="*/ 8 w 14"/>
                <a:gd name="T63" fmla="*/ 17 h 19"/>
                <a:gd name="T64" fmla="*/ 9 w 14"/>
                <a:gd name="T65" fmla="*/ 17 h 19"/>
                <a:gd name="T66" fmla="*/ 9 w 14"/>
                <a:gd name="T67" fmla="*/ 16 h 19"/>
                <a:gd name="T68" fmla="*/ 10 w 14"/>
                <a:gd name="T69" fmla="*/ 15 h 19"/>
                <a:gd name="T70" fmla="*/ 11 w 14"/>
                <a:gd name="T71" fmla="*/ 14 h 19"/>
                <a:gd name="T72" fmla="*/ 11 w 14"/>
                <a:gd name="T73" fmla="*/ 13 h 19"/>
                <a:gd name="T74" fmla="*/ 11 w 14"/>
                <a:gd name="T75" fmla="*/ 10 h 19"/>
                <a:gd name="T76" fmla="*/ 11 w 14"/>
                <a:gd name="T77" fmla="*/ 8 h 19"/>
                <a:gd name="T78" fmla="*/ 11 w 14"/>
                <a:gd name="T79" fmla="*/ 5 h 19"/>
                <a:gd name="T80" fmla="*/ 10 w 14"/>
                <a:gd name="T81" fmla="*/ 4 h 19"/>
                <a:gd name="T82" fmla="*/ 9 w 14"/>
                <a:gd name="T83" fmla="*/ 3 h 19"/>
                <a:gd name="T84" fmla="*/ 9 w 14"/>
                <a:gd name="T85" fmla="*/ 2 h 19"/>
                <a:gd name="T86" fmla="*/ 8 w 14"/>
                <a:gd name="T87" fmla="*/ 2 h 19"/>
                <a:gd name="T88" fmla="*/ 6 w 14"/>
                <a:gd name="T89" fmla="*/ 2 h 19"/>
                <a:gd name="T90" fmla="*/ 5 w 14"/>
                <a:gd name="T91" fmla="*/ 3 h 19"/>
                <a:gd name="T92" fmla="*/ 4 w 14"/>
                <a:gd name="T93" fmla="*/ 4 h 19"/>
                <a:gd name="T94" fmla="*/ 3 w 14"/>
                <a:gd name="T95" fmla="*/ 5 h 19"/>
                <a:gd name="T96" fmla="*/ 3 w 14"/>
                <a:gd name="T97" fmla="*/ 6 h 19"/>
                <a:gd name="T98" fmla="*/ 3 w 14"/>
                <a:gd name="T99" fmla="*/ 10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"/>
                <a:gd name="T151" fmla="*/ 0 h 19"/>
                <a:gd name="T152" fmla="*/ 14 w 14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  <a:close/>
                  <a:moveTo>
                    <a:pt x="3" y="10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10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10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1" name="Freeform 4841"/>
            <p:cNvSpPr>
              <a:spLocks noEditPoints="1"/>
            </p:cNvSpPr>
            <p:nvPr/>
          </p:nvSpPr>
          <p:spPr bwMode="auto">
            <a:xfrm>
              <a:off x="4556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0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10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10 w 13"/>
                <a:gd name="T33" fmla="*/ 17 h 19"/>
                <a:gd name="T34" fmla="*/ 8 w 13"/>
                <a:gd name="T35" fmla="*/ 19 h 19"/>
                <a:gd name="T36" fmla="*/ 6 w 13"/>
                <a:gd name="T37" fmla="*/ 19 h 19"/>
                <a:gd name="T38" fmla="*/ 5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0 w 13"/>
                <a:gd name="T47" fmla="*/ 13 h 19"/>
                <a:gd name="T48" fmla="*/ 0 w 13"/>
                <a:gd name="T49" fmla="*/ 10 h 19"/>
                <a:gd name="T50" fmla="*/ 2 w 13"/>
                <a:gd name="T51" fmla="*/ 10 h 19"/>
                <a:gd name="T52" fmla="*/ 2 w 13"/>
                <a:gd name="T53" fmla="*/ 13 h 19"/>
                <a:gd name="T54" fmla="*/ 2 w 13"/>
                <a:gd name="T55" fmla="*/ 14 h 19"/>
                <a:gd name="T56" fmla="*/ 3 w 13"/>
                <a:gd name="T57" fmla="*/ 15 h 19"/>
                <a:gd name="T58" fmla="*/ 3 w 13"/>
                <a:gd name="T59" fmla="*/ 16 h 19"/>
                <a:gd name="T60" fmla="*/ 5 w 13"/>
                <a:gd name="T61" fmla="*/ 17 h 19"/>
                <a:gd name="T62" fmla="*/ 6 w 13"/>
                <a:gd name="T63" fmla="*/ 17 h 19"/>
                <a:gd name="T64" fmla="*/ 7 w 13"/>
                <a:gd name="T65" fmla="*/ 17 h 19"/>
                <a:gd name="T66" fmla="*/ 8 w 13"/>
                <a:gd name="T67" fmla="*/ 16 h 19"/>
                <a:gd name="T68" fmla="*/ 10 w 13"/>
                <a:gd name="T69" fmla="*/ 15 h 19"/>
                <a:gd name="T70" fmla="*/ 11 w 13"/>
                <a:gd name="T71" fmla="*/ 14 h 19"/>
                <a:gd name="T72" fmla="*/ 11 w 13"/>
                <a:gd name="T73" fmla="*/ 13 h 19"/>
                <a:gd name="T74" fmla="*/ 11 w 13"/>
                <a:gd name="T75" fmla="*/ 10 h 19"/>
                <a:gd name="T76" fmla="*/ 11 w 13"/>
                <a:gd name="T77" fmla="*/ 8 h 19"/>
                <a:gd name="T78" fmla="*/ 11 w 13"/>
                <a:gd name="T79" fmla="*/ 5 h 19"/>
                <a:gd name="T80" fmla="*/ 10 w 13"/>
                <a:gd name="T81" fmla="*/ 4 h 19"/>
                <a:gd name="T82" fmla="*/ 8 w 13"/>
                <a:gd name="T83" fmla="*/ 3 h 19"/>
                <a:gd name="T84" fmla="*/ 7 w 13"/>
                <a:gd name="T85" fmla="*/ 2 h 19"/>
                <a:gd name="T86" fmla="*/ 6 w 13"/>
                <a:gd name="T87" fmla="*/ 2 h 19"/>
                <a:gd name="T88" fmla="*/ 5 w 13"/>
                <a:gd name="T89" fmla="*/ 2 h 19"/>
                <a:gd name="T90" fmla="*/ 3 w 13"/>
                <a:gd name="T91" fmla="*/ 3 h 19"/>
                <a:gd name="T92" fmla="*/ 3 w 13"/>
                <a:gd name="T93" fmla="*/ 4 h 19"/>
                <a:gd name="T94" fmla="*/ 2 w 13"/>
                <a:gd name="T95" fmla="*/ 5 h 19"/>
                <a:gd name="T96" fmla="*/ 2 w 13"/>
                <a:gd name="T97" fmla="*/ 6 h 19"/>
                <a:gd name="T98" fmla="*/ 2 w 13"/>
                <a:gd name="T99" fmla="*/ 10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19"/>
                <a:gd name="T152" fmla="*/ 13 w 13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  <a:close/>
                  <a:moveTo>
                    <a:pt x="2" y="10"/>
                  </a:move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10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10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2" name="Freeform 4842"/>
            <p:cNvSpPr>
              <a:spLocks/>
            </p:cNvSpPr>
            <p:nvPr/>
          </p:nvSpPr>
          <p:spPr bwMode="auto">
            <a:xfrm>
              <a:off x="4459" y="2368"/>
              <a:ext cx="12" cy="19"/>
            </a:xfrm>
            <a:custGeom>
              <a:avLst/>
              <a:gdLst>
                <a:gd name="T0" fmla="*/ 2 w 12"/>
                <a:gd name="T1" fmla="*/ 5 h 19"/>
                <a:gd name="T2" fmla="*/ 0 w 12"/>
                <a:gd name="T3" fmla="*/ 5 h 19"/>
                <a:gd name="T4" fmla="*/ 1 w 12"/>
                <a:gd name="T5" fmla="*/ 3 h 19"/>
                <a:gd name="T6" fmla="*/ 2 w 12"/>
                <a:gd name="T7" fmla="*/ 2 h 19"/>
                <a:gd name="T8" fmla="*/ 3 w 12"/>
                <a:gd name="T9" fmla="*/ 0 h 19"/>
                <a:gd name="T10" fmla="*/ 6 w 12"/>
                <a:gd name="T11" fmla="*/ 0 h 19"/>
                <a:gd name="T12" fmla="*/ 7 w 12"/>
                <a:gd name="T13" fmla="*/ 0 h 19"/>
                <a:gd name="T14" fmla="*/ 8 w 12"/>
                <a:gd name="T15" fmla="*/ 0 h 19"/>
                <a:gd name="T16" fmla="*/ 9 w 12"/>
                <a:gd name="T17" fmla="*/ 2 h 19"/>
                <a:gd name="T18" fmla="*/ 9 w 12"/>
                <a:gd name="T19" fmla="*/ 3 h 19"/>
                <a:gd name="T20" fmla="*/ 11 w 12"/>
                <a:gd name="T21" fmla="*/ 4 h 19"/>
                <a:gd name="T22" fmla="*/ 11 w 12"/>
                <a:gd name="T23" fmla="*/ 5 h 19"/>
                <a:gd name="T24" fmla="*/ 11 w 12"/>
                <a:gd name="T25" fmla="*/ 6 h 19"/>
                <a:gd name="T26" fmla="*/ 8 w 12"/>
                <a:gd name="T27" fmla="*/ 9 h 19"/>
                <a:gd name="T28" fmla="*/ 9 w 12"/>
                <a:gd name="T29" fmla="*/ 9 h 19"/>
                <a:gd name="T30" fmla="*/ 11 w 12"/>
                <a:gd name="T31" fmla="*/ 10 h 19"/>
                <a:gd name="T32" fmla="*/ 12 w 12"/>
                <a:gd name="T33" fmla="*/ 11 h 19"/>
                <a:gd name="T34" fmla="*/ 12 w 12"/>
                <a:gd name="T35" fmla="*/ 13 h 19"/>
                <a:gd name="T36" fmla="*/ 12 w 12"/>
                <a:gd name="T37" fmla="*/ 15 h 19"/>
                <a:gd name="T38" fmla="*/ 11 w 12"/>
                <a:gd name="T39" fmla="*/ 16 h 19"/>
                <a:gd name="T40" fmla="*/ 9 w 12"/>
                <a:gd name="T41" fmla="*/ 17 h 19"/>
                <a:gd name="T42" fmla="*/ 8 w 12"/>
                <a:gd name="T43" fmla="*/ 19 h 19"/>
                <a:gd name="T44" fmla="*/ 7 w 12"/>
                <a:gd name="T45" fmla="*/ 19 h 19"/>
                <a:gd name="T46" fmla="*/ 6 w 12"/>
                <a:gd name="T47" fmla="*/ 19 h 19"/>
                <a:gd name="T48" fmla="*/ 3 w 12"/>
                <a:gd name="T49" fmla="*/ 19 h 19"/>
                <a:gd name="T50" fmla="*/ 1 w 12"/>
                <a:gd name="T51" fmla="*/ 17 h 19"/>
                <a:gd name="T52" fmla="*/ 0 w 12"/>
                <a:gd name="T53" fmla="*/ 16 h 19"/>
                <a:gd name="T54" fmla="*/ 0 w 12"/>
                <a:gd name="T55" fmla="*/ 14 h 19"/>
                <a:gd name="T56" fmla="*/ 1 w 12"/>
                <a:gd name="T57" fmla="*/ 14 h 19"/>
                <a:gd name="T58" fmla="*/ 2 w 12"/>
                <a:gd name="T59" fmla="*/ 15 h 19"/>
                <a:gd name="T60" fmla="*/ 2 w 12"/>
                <a:gd name="T61" fmla="*/ 16 h 19"/>
                <a:gd name="T62" fmla="*/ 3 w 12"/>
                <a:gd name="T63" fmla="*/ 17 h 19"/>
                <a:gd name="T64" fmla="*/ 6 w 12"/>
                <a:gd name="T65" fmla="*/ 17 h 19"/>
                <a:gd name="T66" fmla="*/ 7 w 12"/>
                <a:gd name="T67" fmla="*/ 17 h 19"/>
                <a:gd name="T68" fmla="*/ 8 w 12"/>
                <a:gd name="T69" fmla="*/ 16 h 19"/>
                <a:gd name="T70" fmla="*/ 9 w 12"/>
                <a:gd name="T71" fmla="*/ 15 h 19"/>
                <a:gd name="T72" fmla="*/ 9 w 12"/>
                <a:gd name="T73" fmla="*/ 14 h 19"/>
                <a:gd name="T74" fmla="*/ 9 w 12"/>
                <a:gd name="T75" fmla="*/ 13 h 19"/>
                <a:gd name="T76" fmla="*/ 9 w 12"/>
                <a:gd name="T77" fmla="*/ 11 h 19"/>
                <a:gd name="T78" fmla="*/ 8 w 12"/>
                <a:gd name="T79" fmla="*/ 10 h 19"/>
                <a:gd name="T80" fmla="*/ 7 w 12"/>
                <a:gd name="T81" fmla="*/ 10 h 19"/>
                <a:gd name="T82" fmla="*/ 6 w 12"/>
                <a:gd name="T83" fmla="*/ 10 h 19"/>
                <a:gd name="T84" fmla="*/ 5 w 12"/>
                <a:gd name="T85" fmla="*/ 9 h 19"/>
                <a:gd name="T86" fmla="*/ 5 w 12"/>
                <a:gd name="T87" fmla="*/ 8 h 19"/>
                <a:gd name="T88" fmla="*/ 6 w 12"/>
                <a:gd name="T89" fmla="*/ 8 h 19"/>
                <a:gd name="T90" fmla="*/ 7 w 12"/>
                <a:gd name="T91" fmla="*/ 8 h 19"/>
                <a:gd name="T92" fmla="*/ 8 w 12"/>
                <a:gd name="T93" fmla="*/ 6 h 19"/>
                <a:gd name="T94" fmla="*/ 8 w 12"/>
                <a:gd name="T95" fmla="*/ 6 h 19"/>
                <a:gd name="T96" fmla="*/ 8 w 12"/>
                <a:gd name="T97" fmla="*/ 5 h 19"/>
                <a:gd name="T98" fmla="*/ 8 w 12"/>
                <a:gd name="T99" fmla="*/ 5 h 19"/>
                <a:gd name="T100" fmla="*/ 8 w 12"/>
                <a:gd name="T101" fmla="*/ 4 h 19"/>
                <a:gd name="T102" fmla="*/ 8 w 12"/>
                <a:gd name="T103" fmla="*/ 3 h 19"/>
                <a:gd name="T104" fmla="*/ 7 w 12"/>
                <a:gd name="T105" fmla="*/ 2 h 19"/>
                <a:gd name="T106" fmla="*/ 6 w 12"/>
                <a:gd name="T107" fmla="*/ 2 h 19"/>
                <a:gd name="T108" fmla="*/ 5 w 12"/>
                <a:gd name="T109" fmla="*/ 2 h 19"/>
                <a:gd name="T110" fmla="*/ 3 w 12"/>
                <a:gd name="T111" fmla="*/ 3 h 19"/>
                <a:gd name="T112" fmla="*/ 2 w 12"/>
                <a:gd name="T113" fmla="*/ 3 h 19"/>
                <a:gd name="T114" fmla="*/ 2 w 12"/>
                <a:gd name="T115" fmla="*/ 5 h 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19"/>
                <a:gd name="T176" fmla="*/ 12 w 12"/>
                <a:gd name="T177" fmla="*/ 19 h 1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19">
                  <a:moveTo>
                    <a:pt x="2" y="5"/>
                  </a:move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9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8" y="9"/>
                  </a:lnTo>
                  <a:lnTo>
                    <a:pt x="9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3" y="19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5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3" name="Freeform 4843"/>
            <p:cNvSpPr>
              <a:spLocks/>
            </p:cNvSpPr>
            <p:nvPr/>
          </p:nvSpPr>
          <p:spPr bwMode="auto">
            <a:xfrm>
              <a:off x="4473" y="2368"/>
              <a:ext cx="12" cy="19"/>
            </a:xfrm>
            <a:custGeom>
              <a:avLst/>
              <a:gdLst>
                <a:gd name="T0" fmla="*/ 9 w 12"/>
                <a:gd name="T1" fmla="*/ 0 h 19"/>
                <a:gd name="T2" fmla="*/ 10 w 12"/>
                <a:gd name="T3" fmla="*/ 2 h 19"/>
                <a:gd name="T4" fmla="*/ 5 w 12"/>
                <a:gd name="T5" fmla="*/ 9 h 19"/>
                <a:gd name="T6" fmla="*/ 5 w 12"/>
                <a:gd name="T7" fmla="*/ 8 h 19"/>
                <a:gd name="T8" fmla="*/ 6 w 12"/>
                <a:gd name="T9" fmla="*/ 8 h 19"/>
                <a:gd name="T10" fmla="*/ 9 w 12"/>
                <a:gd name="T11" fmla="*/ 9 h 19"/>
                <a:gd name="T12" fmla="*/ 10 w 12"/>
                <a:gd name="T13" fmla="*/ 10 h 19"/>
                <a:gd name="T14" fmla="*/ 11 w 12"/>
                <a:gd name="T15" fmla="*/ 11 h 19"/>
                <a:gd name="T16" fmla="*/ 12 w 12"/>
                <a:gd name="T17" fmla="*/ 14 h 19"/>
                <a:gd name="T18" fmla="*/ 11 w 12"/>
                <a:gd name="T19" fmla="*/ 15 h 19"/>
                <a:gd name="T20" fmla="*/ 11 w 12"/>
                <a:gd name="T21" fmla="*/ 16 h 19"/>
                <a:gd name="T22" fmla="*/ 10 w 12"/>
                <a:gd name="T23" fmla="*/ 17 h 19"/>
                <a:gd name="T24" fmla="*/ 9 w 12"/>
                <a:gd name="T25" fmla="*/ 19 h 19"/>
                <a:gd name="T26" fmla="*/ 8 w 12"/>
                <a:gd name="T27" fmla="*/ 19 h 19"/>
                <a:gd name="T28" fmla="*/ 6 w 12"/>
                <a:gd name="T29" fmla="*/ 19 h 19"/>
                <a:gd name="T30" fmla="*/ 5 w 12"/>
                <a:gd name="T31" fmla="*/ 19 h 19"/>
                <a:gd name="T32" fmla="*/ 3 w 12"/>
                <a:gd name="T33" fmla="*/ 19 h 19"/>
                <a:gd name="T34" fmla="*/ 1 w 12"/>
                <a:gd name="T35" fmla="*/ 17 h 19"/>
                <a:gd name="T36" fmla="*/ 1 w 12"/>
                <a:gd name="T37" fmla="*/ 16 h 19"/>
                <a:gd name="T38" fmla="*/ 0 w 12"/>
                <a:gd name="T39" fmla="*/ 15 h 19"/>
                <a:gd name="T40" fmla="*/ 0 w 12"/>
                <a:gd name="T41" fmla="*/ 14 h 19"/>
                <a:gd name="T42" fmla="*/ 0 w 12"/>
                <a:gd name="T43" fmla="*/ 13 h 19"/>
                <a:gd name="T44" fmla="*/ 1 w 12"/>
                <a:gd name="T45" fmla="*/ 11 h 19"/>
                <a:gd name="T46" fmla="*/ 1 w 12"/>
                <a:gd name="T47" fmla="*/ 10 h 19"/>
                <a:gd name="T48" fmla="*/ 3 w 12"/>
                <a:gd name="T49" fmla="*/ 8 h 19"/>
                <a:gd name="T50" fmla="*/ 9 w 12"/>
                <a:gd name="T51" fmla="*/ 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"/>
                <a:gd name="T79" fmla="*/ 0 h 19"/>
                <a:gd name="T80" fmla="*/ 12 w 12"/>
                <a:gd name="T81" fmla="*/ 19 h 1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" h="19">
                  <a:moveTo>
                    <a:pt x="9" y="0"/>
                  </a:moveTo>
                  <a:lnTo>
                    <a:pt x="10" y="2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9" y="9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3" y="8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4" name="Freeform 4844"/>
            <p:cNvSpPr>
              <a:spLocks/>
            </p:cNvSpPr>
            <p:nvPr/>
          </p:nvSpPr>
          <p:spPr bwMode="auto">
            <a:xfrm>
              <a:off x="4476" y="2378"/>
              <a:ext cx="7" cy="7"/>
            </a:xfrm>
            <a:custGeom>
              <a:avLst/>
              <a:gdLst>
                <a:gd name="T0" fmla="*/ 3 w 7"/>
                <a:gd name="T1" fmla="*/ 0 h 7"/>
                <a:gd name="T2" fmla="*/ 2 w 7"/>
                <a:gd name="T3" fmla="*/ 0 h 7"/>
                <a:gd name="T4" fmla="*/ 1 w 7"/>
                <a:gd name="T5" fmla="*/ 1 h 7"/>
                <a:gd name="T6" fmla="*/ 0 w 7"/>
                <a:gd name="T7" fmla="*/ 3 h 7"/>
                <a:gd name="T8" fmla="*/ 0 w 7"/>
                <a:gd name="T9" fmla="*/ 4 h 7"/>
                <a:gd name="T10" fmla="*/ 0 w 7"/>
                <a:gd name="T11" fmla="*/ 5 h 7"/>
                <a:gd name="T12" fmla="*/ 1 w 7"/>
                <a:gd name="T13" fmla="*/ 6 h 7"/>
                <a:gd name="T14" fmla="*/ 2 w 7"/>
                <a:gd name="T15" fmla="*/ 7 h 7"/>
                <a:gd name="T16" fmla="*/ 3 w 7"/>
                <a:gd name="T17" fmla="*/ 7 h 7"/>
                <a:gd name="T18" fmla="*/ 5 w 7"/>
                <a:gd name="T19" fmla="*/ 7 h 7"/>
                <a:gd name="T20" fmla="*/ 6 w 7"/>
                <a:gd name="T21" fmla="*/ 6 h 7"/>
                <a:gd name="T22" fmla="*/ 7 w 7"/>
                <a:gd name="T23" fmla="*/ 5 h 7"/>
                <a:gd name="T24" fmla="*/ 7 w 7"/>
                <a:gd name="T25" fmla="*/ 4 h 7"/>
                <a:gd name="T26" fmla="*/ 7 w 7"/>
                <a:gd name="T27" fmla="*/ 3 h 7"/>
                <a:gd name="T28" fmla="*/ 6 w 7"/>
                <a:gd name="T29" fmla="*/ 1 h 7"/>
                <a:gd name="T30" fmla="*/ 5 w 7"/>
                <a:gd name="T31" fmla="*/ 0 h 7"/>
                <a:gd name="T32" fmla="*/ 3 w 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"/>
                <a:gd name="T52" fmla="*/ 0 h 7"/>
                <a:gd name="T53" fmla="*/ 7 w 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" h="7">
                  <a:moveTo>
                    <a:pt x="3" y="0"/>
                  </a:move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5" name="Freeform 4845"/>
            <p:cNvSpPr>
              <a:spLocks/>
            </p:cNvSpPr>
            <p:nvPr/>
          </p:nvSpPr>
          <p:spPr bwMode="auto">
            <a:xfrm>
              <a:off x="4487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0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4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9 w 13"/>
                <a:gd name="T33" fmla="*/ 17 h 19"/>
                <a:gd name="T34" fmla="*/ 8 w 13"/>
                <a:gd name="T35" fmla="*/ 19 h 19"/>
                <a:gd name="T36" fmla="*/ 6 w 13"/>
                <a:gd name="T37" fmla="*/ 19 h 19"/>
                <a:gd name="T38" fmla="*/ 4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0 w 13"/>
                <a:gd name="T47" fmla="*/ 13 h 19"/>
                <a:gd name="T48" fmla="*/ 0 w 13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6" name="Freeform 4846"/>
            <p:cNvSpPr>
              <a:spLocks/>
            </p:cNvSpPr>
            <p:nvPr/>
          </p:nvSpPr>
          <p:spPr bwMode="auto">
            <a:xfrm>
              <a:off x="4489" y="2370"/>
              <a:ext cx="9" cy="15"/>
            </a:xfrm>
            <a:custGeom>
              <a:avLst/>
              <a:gdLst>
                <a:gd name="T0" fmla="*/ 0 w 9"/>
                <a:gd name="T1" fmla="*/ 8 h 15"/>
                <a:gd name="T2" fmla="*/ 0 w 9"/>
                <a:gd name="T3" fmla="*/ 11 h 15"/>
                <a:gd name="T4" fmla="*/ 0 w 9"/>
                <a:gd name="T5" fmla="*/ 12 h 15"/>
                <a:gd name="T6" fmla="*/ 1 w 9"/>
                <a:gd name="T7" fmla="*/ 13 h 15"/>
                <a:gd name="T8" fmla="*/ 2 w 9"/>
                <a:gd name="T9" fmla="*/ 14 h 15"/>
                <a:gd name="T10" fmla="*/ 2 w 9"/>
                <a:gd name="T11" fmla="*/ 15 h 15"/>
                <a:gd name="T12" fmla="*/ 4 w 9"/>
                <a:gd name="T13" fmla="*/ 15 h 15"/>
                <a:gd name="T14" fmla="*/ 5 w 9"/>
                <a:gd name="T15" fmla="*/ 15 h 15"/>
                <a:gd name="T16" fmla="*/ 6 w 9"/>
                <a:gd name="T17" fmla="*/ 14 h 15"/>
                <a:gd name="T18" fmla="*/ 7 w 9"/>
                <a:gd name="T19" fmla="*/ 13 h 15"/>
                <a:gd name="T20" fmla="*/ 9 w 9"/>
                <a:gd name="T21" fmla="*/ 12 h 15"/>
                <a:gd name="T22" fmla="*/ 9 w 9"/>
                <a:gd name="T23" fmla="*/ 11 h 15"/>
                <a:gd name="T24" fmla="*/ 9 w 9"/>
                <a:gd name="T25" fmla="*/ 8 h 15"/>
                <a:gd name="T26" fmla="*/ 9 w 9"/>
                <a:gd name="T27" fmla="*/ 6 h 15"/>
                <a:gd name="T28" fmla="*/ 9 w 9"/>
                <a:gd name="T29" fmla="*/ 3 h 15"/>
                <a:gd name="T30" fmla="*/ 7 w 9"/>
                <a:gd name="T31" fmla="*/ 2 h 15"/>
                <a:gd name="T32" fmla="*/ 6 w 9"/>
                <a:gd name="T33" fmla="*/ 1 h 15"/>
                <a:gd name="T34" fmla="*/ 5 w 9"/>
                <a:gd name="T35" fmla="*/ 0 h 15"/>
                <a:gd name="T36" fmla="*/ 4 w 9"/>
                <a:gd name="T37" fmla="*/ 0 h 15"/>
                <a:gd name="T38" fmla="*/ 2 w 9"/>
                <a:gd name="T39" fmla="*/ 0 h 15"/>
                <a:gd name="T40" fmla="*/ 2 w 9"/>
                <a:gd name="T41" fmla="*/ 1 h 15"/>
                <a:gd name="T42" fmla="*/ 1 w 9"/>
                <a:gd name="T43" fmla="*/ 2 h 15"/>
                <a:gd name="T44" fmla="*/ 0 w 9"/>
                <a:gd name="T45" fmla="*/ 3 h 15"/>
                <a:gd name="T46" fmla="*/ 0 w 9"/>
                <a:gd name="T47" fmla="*/ 4 h 15"/>
                <a:gd name="T48" fmla="*/ 0 w 9"/>
                <a:gd name="T49" fmla="*/ 8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5"/>
                <a:gd name="T77" fmla="*/ 9 w 9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5">
                  <a:moveTo>
                    <a:pt x="0" y="8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8"/>
                  </a:lnTo>
                  <a:lnTo>
                    <a:pt x="9" y="6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7" name="Freeform 4847"/>
            <p:cNvSpPr>
              <a:spLocks/>
            </p:cNvSpPr>
            <p:nvPr/>
          </p:nvSpPr>
          <p:spPr bwMode="auto">
            <a:xfrm>
              <a:off x="4501" y="2368"/>
              <a:ext cx="10" cy="21"/>
            </a:xfrm>
            <a:custGeom>
              <a:avLst/>
              <a:gdLst>
                <a:gd name="T0" fmla="*/ 10 w 10"/>
                <a:gd name="T1" fmla="*/ 0 h 21"/>
                <a:gd name="T2" fmla="*/ 3 w 10"/>
                <a:gd name="T3" fmla="*/ 21 h 21"/>
                <a:gd name="T4" fmla="*/ 0 w 10"/>
                <a:gd name="T5" fmla="*/ 21 h 21"/>
                <a:gd name="T6" fmla="*/ 9 w 10"/>
                <a:gd name="T7" fmla="*/ 0 h 21"/>
                <a:gd name="T8" fmla="*/ 10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1"/>
                <a:gd name="T17" fmla="*/ 10 w 10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1">
                  <a:moveTo>
                    <a:pt x="10" y="0"/>
                  </a:moveTo>
                  <a:lnTo>
                    <a:pt x="3" y="21"/>
                  </a:lnTo>
                  <a:lnTo>
                    <a:pt x="0" y="21"/>
                  </a:lnTo>
                  <a:lnTo>
                    <a:pt x="9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8" name="Freeform 4848"/>
            <p:cNvSpPr>
              <a:spLocks/>
            </p:cNvSpPr>
            <p:nvPr/>
          </p:nvSpPr>
          <p:spPr bwMode="auto">
            <a:xfrm>
              <a:off x="4513" y="2368"/>
              <a:ext cx="12" cy="19"/>
            </a:xfrm>
            <a:custGeom>
              <a:avLst/>
              <a:gdLst>
                <a:gd name="T0" fmla="*/ 3 w 12"/>
                <a:gd name="T1" fmla="*/ 5 h 19"/>
                <a:gd name="T2" fmla="*/ 0 w 12"/>
                <a:gd name="T3" fmla="*/ 5 h 19"/>
                <a:gd name="T4" fmla="*/ 2 w 12"/>
                <a:gd name="T5" fmla="*/ 3 h 19"/>
                <a:gd name="T6" fmla="*/ 3 w 12"/>
                <a:gd name="T7" fmla="*/ 2 h 19"/>
                <a:gd name="T8" fmla="*/ 4 w 12"/>
                <a:gd name="T9" fmla="*/ 0 h 19"/>
                <a:gd name="T10" fmla="*/ 6 w 12"/>
                <a:gd name="T11" fmla="*/ 0 h 19"/>
                <a:gd name="T12" fmla="*/ 8 w 12"/>
                <a:gd name="T13" fmla="*/ 0 h 19"/>
                <a:gd name="T14" fmla="*/ 9 w 12"/>
                <a:gd name="T15" fmla="*/ 0 h 19"/>
                <a:gd name="T16" fmla="*/ 10 w 12"/>
                <a:gd name="T17" fmla="*/ 2 h 19"/>
                <a:gd name="T18" fmla="*/ 10 w 12"/>
                <a:gd name="T19" fmla="*/ 3 h 19"/>
                <a:gd name="T20" fmla="*/ 11 w 12"/>
                <a:gd name="T21" fmla="*/ 4 h 19"/>
                <a:gd name="T22" fmla="*/ 11 w 12"/>
                <a:gd name="T23" fmla="*/ 5 h 19"/>
                <a:gd name="T24" fmla="*/ 11 w 12"/>
                <a:gd name="T25" fmla="*/ 6 h 19"/>
                <a:gd name="T26" fmla="*/ 9 w 12"/>
                <a:gd name="T27" fmla="*/ 9 h 19"/>
                <a:gd name="T28" fmla="*/ 10 w 12"/>
                <a:gd name="T29" fmla="*/ 9 h 19"/>
                <a:gd name="T30" fmla="*/ 11 w 12"/>
                <a:gd name="T31" fmla="*/ 10 h 19"/>
                <a:gd name="T32" fmla="*/ 12 w 12"/>
                <a:gd name="T33" fmla="*/ 11 h 19"/>
                <a:gd name="T34" fmla="*/ 12 w 12"/>
                <a:gd name="T35" fmla="*/ 13 h 19"/>
                <a:gd name="T36" fmla="*/ 12 w 12"/>
                <a:gd name="T37" fmla="*/ 15 h 19"/>
                <a:gd name="T38" fmla="*/ 11 w 12"/>
                <a:gd name="T39" fmla="*/ 16 h 19"/>
                <a:gd name="T40" fmla="*/ 10 w 12"/>
                <a:gd name="T41" fmla="*/ 17 h 19"/>
                <a:gd name="T42" fmla="*/ 9 w 12"/>
                <a:gd name="T43" fmla="*/ 19 h 19"/>
                <a:gd name="T44" fmla="*/ 8 w 12"/>
                <a:gd name="T45" fmla="*/ 19 h 19"/>
                <a:gd name="T46" fmla="*/ 6 w 12"/>
                <a:gd name="T47" fmla="*/ 19 h 19"/>
                <a:gd name="T48" fmla="*/ 4 w 12"/>
                <a:gd name="T49" fmla="*/ 19 h 19"/>
                <a:gd name="T50" fmla="*/ 2 w 12"/>
                <a:gd name="T51" fmla="*/ 17 h 19"/>
                <a:gd name="T52" fmla="*/ 0 w 12"/>
                <a:gd name="T53" fmla="*/ 16 h 19"/>
                <a:gd name="T54" fmla="*/ 0 w 12"/>
                <a:gd name="T55" fmla="*/ 14 h 19"/>
                <a:gd name="T56" fmla="*/ 2 w 12"/>
                <a:gd name="T57" fmla="*/ 14 h 19"/>
                <a:gd name="T58" fmla="*/ 3 w 12"/>
                <a:gd name="T59" fmla="*/ 15 h 19"/>
                <a:gd name="T60" fmla="*/ 3 w 12"/>
                <a:gd name="T61" fmla="*/ 16 h 19"/>
                <a:gd name="T62" fmla="*/ 4 w 12"/>
                <a:gd name="T63" fmla="*/ 17 h 19"/>
                <a:gd name="T64" fmla="*/ 6 w 12"/>
                <a:gd name="T65" fmla="*/ 17 h 19"/>
                <a:gd name="T66" fmla="*/ 8 w 12"/>
                <a:gd name="T67" fmla="*/ 17 h 19"/>
                <a:gd name="T68" fmla="*/ 9 w 12"/>
                <a:gd name="T69" fmla="*/ 16 h 19"/>
                <a:gd name="T70" fmla="*/ 10 w 12"/>
                <a:gd name="T71" fmla="*/ 15 h 19"/>
                <a:gd name="T72" fmla="*/ 10 w 12"/>
                <a:gd name="T73" fmla="*/ 14 h 19"/>
                <a:gd name="T74" fmla="*/ 10 w 12"/>
                <a:gd name="T75" fmla="*/ 13 h 19"/>
                <a:gd name="T76" fmla="*/ 10 w 12"/>
                <a:gd name="T77" fmla="*/ 11 h 19"/>
                <a:gd name="T78" fmla="*/ 9 w 12"/>
                <a:gd name="T79" fmla="*/ 10 h 19"/>
                <a:gd name="T80" fmla="*/ 9 w 12"/>
                <a:gd name="T81" fmla="*/ 10 h 19"/>
                <a:gd name="T82" fmla="*/ 6 w 12"/>
                <a:gd name="T83" fmla="*/ 10 h 19"/>
                <a:gd name="T84" fmla="*/ 5 w 12"/>
                <a:gd name="T85" fmla="*/ 9 h 19"/>
                <a:gd name="T86" fmla="*/ 5 w 12"/>
                <a:gd name="T87" fmla="*/ 8 h 19"/>
                <a:gd name="T88" fmla="*/ 6 w 12"/>
                <a:gd name="T89" fmla="*/ 8 h 19"/>
                <a:gd name="T90" fmla="*/ 8 w 12"/>
                <a:gd name="T91" fmla="*/ 8 h 19"/>
                <a:gd name="T92" fmla="*/ 9 w 12"/>
                <a:gd name="T93" fmla="*/ 6 h 19"/>
                <a:gd name="T94" fmla="*/ 9 w 12"/>
                <a:gd name="T95" fmla="*/ 6 h 19"/>
                <a:gd name="T96" fmla="*/ 9 w 12"/>
                <a:gd name="T97" fmla="*/ 5 h 19"/>
                <a:gd name="T98" fmla="*/ 9 w 12"/>
                <a:gd name="T99" fmla="*/ 5 h 19"/>
                <a:gd name="T100" fmla="*/ 9 w 12"/>
                <a:gd name="T101" fmla="*/ 4 h 19"/>
                <a:gd name="T102" fmla="*/ 9 w 12"/>
                <a:gd name="T103" fmla="*/ 3 h 19"/>
                <a:gd name="T104" fmla="*/ 8 w 12"/>
                <a:gd name="T105" fmla="*/ 2 h 19"/>
                <a:gd name="T106" fmla="*/ 6 w 12"/>
                <a:gd name="T107" fmla="*/ 2 h 19"/>
                <a:gd name="T108" fmla="*/ 5 w 12"/>
                <a:gd name="T109" fmla="*/ 2 h 19"/>
                <a:gd name="T110" fmla="*/ 4 w 12"/>
                <a:gd name="T111" fmla="*/ 3 h 19"/>
                <a:gd name="T112" fmla="*/ 3 w 12"/>
                <a:gd name="T113" fmla="*/ 3 h 19"/>
                <a:gd name="T114" fmla="*/ 3 w 12"/>
                <a:gd name="T115" fmla="*/ 5 h 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19"/>
                <a:gd name="T176" fmla="*/ 12 w 12"/>
                <a:gd name="T177" fmla="*/ 19 h 1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19">
                  <a:moveTo>
                    <a:pt x="3" y="5"/>
                  </a:move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5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9" name="Freeform 4849"/>
            <p:cNvSpPr>
              <a:spLocks/>
            </p:cNvSpPr>
            <p:nvPr/>
          </p:nvSpPr>
          <p:spPr bwMode="auto">
            <a:xfrm>
              <a:off x="4527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1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5 w 13"/>
                <a:gd name="T11" fmla="*/ 0 h 19"/>
                <a:gd name="T12" fmla="*/ 7 w 13"/>
                <a:gd name="T13" fmla="*/ 0 h 19"/>
                <a:gd name="T14" fmla="*/ 8 w 13"/>
                <a:gd name="T15" fmla="*/ 0 h 19"/>
                <a:gd name="T16" fmla="*/ 9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9 w 13"/>
                <a:gd name="T33" fmla="*/ 17 h 19"/>
                <a:gd name="T34" fmla="*/ 8 w 13"/>
                <a:gd name="T35" fmla="*/ 19 h 19"/>
                <a:gd name="T36" fmla="*/ 7 w 13"/>
                <a:gd name="T37" fmla="*/ 19 h 19"/>
                <a:gd name="T38" fmla="*/ 5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1 w 13"/>
                <a:gd name="T47" fmla="*/ 13 h 19"/>
                <a:gd name="T48" fmla="*/ 0 w 13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10"/>
                  </a:move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5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0" name="Freeform 4850"/>
            <p:cNvSpPr>
              <a:spLocks/>
            </p:cNvSpPr>
            <p:nvPr/>
          </p:nvSpPr>
          <p:spPr bwMode="auto">
            <a:xfrm>
              <a:off x="4529" y="2370"/>
              <a:ext cx="9" cy="15"/>
            </a:xfrm>
            <a:custGeom>
              <a:avLst/>
              <a:gdLst>
                <a:gd name="T0" fmla="*/ 0 w 9"/>
                <a:gd name="T1" fmla="*/ 8 h 15"/>
                <a:gd name="T2" fmla="*/ 0 w 9"/>
                <a:gd name="T3" fmla="*/ 11 h 15"/>
                <a:gd name="T4" fmla="*/ 0 w 9"/>
                <a:gd name="T5" fmla="*/ 12 h 15"/>
                <a:gd name="T6" fmla="*/ 1 w 9"/>
                <a:gd name="T7" fmla="*/ 13 h 15"/>
                <a:gd name="T8" fmla="*/ 3 w 9"/>
                <a:gd name="T9" fmla="*/ 14 h 15"/>
                <a:gd name="T10" fmla="*/ 4 w 9"/>
                <a:gd name="T11" fmla="*/ 15 h 15"/>
                <a:gd name="T12" fmla="*/ 5 w 9"/>
                <a:gd name="T13" fmla="*/ 15 h 15"/>
                <a:gd name="T14" fmla="*/ 6 w 9"/>
                <a:gd name="T15" fmla="*/ 15 h 15"/>
                <a:gd name="T16" fmla="*/ 7 w 9"/>
                <a:gd name="T17" fmla="*/ 14 h 15"/>
                <a:gd name="T18" fmla="*/ 7 w 9"/>
                <a:gd name="T19" fmla="*/ 13 h 15"/>
                <a:gd name="T20" fmla="*/ 9 w 9"/>
                <a:gd name="T21" fmla="*/ 12 h 15"/>
                <a:gd name="T22" fmla="*/ 9 w 9"/>
                <a:gd name="T23" fmla="*/ 11 h 15"/>
                <a:gd name="T24" fmla="*/ 9 w 9"/>
                <a:gd name="T25" fmla="*/ 8 h 15"/>
                <a:gd name="T26" fmla="*/ 9 w 9"/>
                <a:gd name="T27" fmla="*/ 6 h 15"/>
                <a:gd name="T28" fmla="*/ 9 w 9"/>
                <a:gd name="T29" fmla="*/ 3 h 15"/>
                <a:gd name="T30" fmla="*/ 7 w 9"/>
                <a:gd name="T31" fmla="*/ 2 h 15"/>
                <a:gd name="T32" fmla="*/ 7 w 9"/>
                <a:gd name="T33" fmla="*/ 1 h 15"/>
                <a:gd name="T34" fmla="*/ 6 w 9"/>
                <a:gd name="T35" fmla="*/ 0 h 15"/>
                <a:gd name="T36" fmla="*/ 5 w 9"/>
                <a:gd name="T37" fmla="*/ 0 h 15"/>
                <a:gd name="T38" fmla="*/ 4 w 9"/>
                <a:gd name="T39" fmla="*/ 0 h 15"/>
                <a:gd name="T40" fmla="*/ 3 w 9"/>
                <a:gd name="T41" fmla="*/ 1 h 15"/>
                <a:gd name="T42" fmla="*/ 1 w 9"/>
                <a:gd name="T43" fmla="*/ 2 h 15"/>
                <a:gd name="T44" fmla="*/ 0 w 9"/>
                <a:gd name="T45" fmla="*/ 3 h 15"/>
                <a:gd name="T46" fmla="*/ 0 w 9"/>
                <a:gd name="T47" fmla="*/ 4 h 15"/>
                <a:gd name="T48" fmla="*/ 0 w 9"/>
                <a:gd name="T49" fmla="*/ 8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5"/>
                <a:gd name="T77" fmla="*/ 9 w 9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5">
                  <a:moveTo>
                    <a:pt x="0" y="8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3" y="14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8"/>
                  </a:lnTo>
                  <a:lnTo>
                    <a:pt x="9" y="6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1" name="Freeform 4851"/>
            <p:cNvSpPr>
              <a:spLocks/>
            </p:cNvSpPr>
            <p:nvPr/>
          </p:nvSpPr>
          <p:spPr bwMode="auto">
            <a:xfrm>
              <a:off x="4541" y="2368"/>
              <a:ext cx="14" cy="19"/>
            </a:xfrm>
            <a:custGeom>
              <a:avLst/>
              <a:gdLst>
                <a:gd name="T0" fmla="*/ 0 w 14"/>
                <a:gd name="T1" fmla="*/ 10 h 19"/>
                <a:gd name="T2" fmla="*/ 0 w 14"/>
                <a:gd name="T3" fmla="*/ 6 h 19"/>
                <a:gd name="T4" fmla="*/ 1 w 14"/>
                <a:gd name="T5" fmla="*/ 4 h 19"/>
                <a:gd name="T6" fmla="*/ 3 w 14"/>
                <a:gd name="T7" fmla="*/ 3 h 19"/>
                <a:gd name="T8" fmla="*/ 4 w 14"/>
                <a:gd name="T9" fmla="*/ 2 h 19"/>
                <a:gd name="T10" fmla="*/ 5 w 14"/>
                <a:gd name="T11" fmla="*/ 0 h 19"/>
                <a:gd name="T12" fmla="*/ 6 w 14"/>
                <a:gd name="T13" fmla="*/ 0 h 19"/>
                <a:gd name="T14" fmla="*/ 9 w 14"/>
                <a:gd name="T15" fmla="*/ 0 h 19"/>
                <a:gd name="T16" fmla="*/ 10 w 14"/>
                <a:gd name="T17" fmla="*/ 2 h 19"/>
                <a:gd name="T18" fmla="*/ 11 w 14"/>
                <a:gd name="T19" fmla="*/ 3 h 19"/>
                <a:gd name="T20" fmla="*/ 12 w 14"/>
                <a:gd name="T21" fmla="*/ 4 h 19"/>
                <a:gd name="T22" fmla="*/ 14 w 14"/>
                <a:gd name="T23" fmla="*/ 6 h 19"/>
                <a:gd name="T24" fmla="*/ 14 w 14"/>
                <a:gd name="T25" fmla="*/ 10 h 19"/>
                <a:gd name="T26" fmla="*/ 14 w 14"/>
                <a:gd name="T27" fmla="*/ 13 h 19"/>
                <a:gd name="T28" fmla="*/ 12 w 14"/>
                <a:gd name="T29" fmla="*/ 15 h 19"/>
                <a:gd name="T30" fmla="*/ 11 w 14"/>
                <a:gd name="T31" fmla="*/ 16 h 19"/>
                <a:gd name="T32" fmla="*/ 10 w 14"/>
                <a:gd name="T33" fmla="*/ 17 h 19"/>
                <a:gd name="T34" fmla="*/ 9 w 14"/>
                <a:gd name="T35" fmla="*/ 19 h 19"/>
                <a:gd name="T36" fmla="*/ 6 w 14"/>
                <a:gd name="T37" fmla="*/ 19 h 19"/>
                <a:gd name="T38" fmla="*/ 5 w 14"/>
                <a:gd name="T39" fmla="*/ 19 h 19"/>
                <a:gd name="T40" fmla="*/ 4 w 14"/>
                <a:gd name="T41" fmla="*/ 17 h 19"/>
                <a:gd name="T42" fmla="*/ 3 w 14"/>
                <a:gd name="T43" fmla="*/ 16 h 19"/>
                <a:gd name="T44" fmla="*/ 1 w 14"/>
                <a:gd name="T45" fmla="*/ 15 h 19"/>
                <a:gd name="T46" fmla="*/ 0 w 14"/>
                <a:gd name="T47" fmla="*/ 13 h 19"/>
                <a:gd name="T48" fmla="*/ 0 w 14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"/>
                <a:gd name="T76" fmla="*/ 0 h 19"/>
                <a:gd name="T77" fmla="*/ 14 w 14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2" name="Freeform 4852"/>
            <p:cNvSpPr>
              <a:spLocks/>
            </p:cNvSpPr>
            <p:nvPr/>
          </p:nvSpPr>
          <p:spPr bwMode="auto">
            <a:xfrm>
              <a:off x="4544" y="2370"/>
              <a:ext cx="8" cy="15"/>
            </a:xfrm>
            <a:custGeom>
              <a:avLst/>
              <a:gdLst>
                <a:gd name="T0" fmla="*/ 0 w 8"/>
                <a:gd name="T1" fmla="*/ 8 h 15"/>
                <a:gd name="T2" fmla="*/ 0 w 8"/>
                <a:gd name="T3" fmla="*/ 11 h 15"/>
                <a:gd name="T4" fmla="*/ 0 w 8"/>
                <a:gd name="T5" fmla="*/ 12 h 15"/>
                <a:gd name="T6" fmla="*/ 1 w 8"/>
                <a:gd name="T7" fmla="*/ 13 h 15"/>
                <a:gd name="T8" fmla="*/ 2 w 8"/>
                <a:gd name="T9" fmla="*/ 14 h 15"/>
                <a:gd name="T10" fmla="*/ 3 w 8"/>
                <a:gd name="T11" fmla="*/ 15 h 15"/>
                <a:gd name="T12" fmla="*/ 5 w 8"/>
                <a:gd name="T13" fmla="*/ 15 h 15"/>
                <a:gd name="T14" fmla="*/ 6 w 8"/>
                <a:gd name="T15" fmla="*/ 15 h 15"/>
                <a:gd name="T16" fmla="*/ 6 w 8"/>
                <a:gd name="T17" fmla="*/ 14 h 15"/>
                <a:gd name="T18" fmla="*/ 7 w 8"/>
                <a:gd name="T19" fmla="*/ 13 h 15"/>
                <a:gd name="T20" fmla="*/ 8 w 8"/>
                <a:gd name="T21" fmla="*/ 12 h 15"/>
                <a:gd name="T22" fmla="*/ 8 w 8"/>
                <a:gd name="T23" fmla="*/ 11 h 15"/>
                <a:gd name="T24" fmla="*/ 8 w 8"/>
                <a:gd name="T25" fmla="*/ 8 h 15"/>
                <a:gd name="T26" fmla="*/ 8 w 8"/>
                <a:gd name="T27" fmla="*/ 6 h 15"/>
                <a:gd name="T28" fmla="*/ 8 w 8"/>
                <a:gd name="T29" fmla="*/ 3 h 15"/>
                <a:gd name="T30" fmla="*/ 7 w 8"/>
                <a:gd name="T31" fmla="*/ 2 h 15"/>
                <a:gd name="T32" fmla="*/ 6 w 8"/>
                <a:gd name="T33" fmla="*/ 1 h 15"/>
                <a:gd name="T34" fmla="*/ 6 w 8"/>
                <a:gd name="T35" fmla="*/ 0 h 15"/>
                <a:gd name="T36" fmla="*/ 5 w 8"/>
                <a:gd name="T37" fmla="*/ 0 h 15"/>
                <a:gd name="T38" fmla="*/ 3 w 8"/>
                <a:gd name="T39" fmla="*/ 0 h 15"/>
                <a:gd name="T40" fmla="*/ 2 w 8"/>
                <a:gd name="T41" fmla="*/ 1 h 15"/>
                <a:gd name="T42" fmla="*/ 1 w 8"/>
                <a:gd name="T43" fmla="*/ 2 h 15"/>
                <a:gd name="T44" fmla="*/ 0 w 8"/>
                <a:gd name="T45" fmla="*/ 3 h 15"/>
                <a:gd name="T46" fmla="*/ 0 w 8"/>
                <a:gd name="T47" fmla="*/ 4 h 15"/>
                <a:gd name="T48" fmla="*/ 0 w 8"/>
                <a:gd name="T49" fmla="*/ 8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"/>
                <a:gd name="T76" fmla="*/ 0 h 15"/>
                <a:gd name="T77" fmla="*/ 8 w 8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" h="15">
                  <a:moveTo>
                    <a:pt x="0" y="8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3" name="Freeform 4853"/>
            <p:cNvSpPr>
              <a:spLocks/>
            </p:cNvSpPr>
            <p:nvPr/>
          </p:nvSpPr>
          <p:spPr bwMode="auto">
            <a:xfrm>
              <a:off x="4556" y="2368"/>
              <a:ext cx="13" cy="19"/>
            </a:xfrm>
            <a:custGeom>
              <a:avLst/>
              <a:gdLst>
                <a:gd name="T0" fmla="*/ 0 w 13"/>
                <a:gd name="T1" fmla="*/ 10 h 19"/>
                <a:gd name="T2" fmla="*/ 0 w 13"/>
                <a:gd name="T3" fmla="*/ 6 h 19"/>
                <a:gd name="T4" fmla="*/ 1 w 13"/>
                <a:gd name="T5" fmla="*/ 4 h 19"/>
                <a:gd name="T6" fmla="*/ 2 w 13"/>
                <a:gd name="T7" fmla="*/ 3 h 19"/>
                <a:gd name="T8" fmla="*/ 3 w 13"/>
                <a:gd name="T9" fmla="*/ 2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10 w 13"/>
                <a:gd name="T17" fmla="*/ 2 h 19"/>
                <a:gd name="T18" fmla="*/ 11 w 13"/>
                <a:gd name="T19" fmla="*/ 3 h 19"/>
                <a:gd name="T20" fmla="*/ 12 w 13"/>
                <a:gd name="T21" fmla="*/ 4 h 19"/>
                <a:gd name="T22" fmla="*/ 13 w 13"/>
                <a:gd name="T23" fmla="*/ 6 h 19"/>
                <a:gd name="T24" fmla="*/ 13 w 13"/>
                <a:gd name="T25" fmla="*/ 10 h 19"/>
                <a:gd name="T26" fmla="*/ 13 w 13"/>
                <a:gd name="T27" fmla="*/ 13 h 19"/>
                <a:gd name="T28" fmla="*/ 12 w 13"/>
                <a:gd name="T29" fmla="*/ 15 h 19"/>
                <a:gd name="T30" fmla="*/ 11 w 13"/>
                <a:gd name="T31" fmla="*/ 16 h 19"/>
                <a:gd name="T32" fmla="*/ 10 w 13"/>
                <a:gd name="T33" fmla="*/ 17 h 19"/>
                <a:gd name="T34" fmla="*/ 8 w 13"/>
                <a:gd name="T35" fmla="*/ 19 h 19"/>
                <a:gd name="T36" fmla="*/ 6 w 13"/>
                <a:gd name="T37" fmla="*/ 19 h 19"/>
                <a:gd name="T38" fmla="*/ 5 w 13"/>
                <a:gd name="T39" fmla="*/ 19 h 19"/>
                <a:gd name="T40" fmla="*/ 3 w 13"/>
                <a:gd name="T41" fmla="*/ 17 h 19"/>
                <a:gd name="T42" fmla="*/ 2 w 13"/>
                <a:gd name="T43" fmla="*/ 16 h 19"/>
                <a:gd name="T44" fmla="*/ 1 w 13"/>
                <a:gd name="T45" fmla="*/ 15 h 19"/>
                <a:gd name="T46" fmla="*/ 0 w 13"/>
                <a:gd name="T47" fmla="*/ 13 h 19"/>
                <a:gd name="T48" fmla="*/ 0 w 13"/>
                <a:gd name="T49" fmla="*/ 1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10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6"/>
                  </a:lnTo>
                  <a:lnTo>
                    <a:pt x="13" y="10"/>
                  </a:lnTo>
                  <a:lnTo>
                    <a:pt x="13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4" name="Freeform 4854"/>
            <p:cNvSpPr>
              <a:spLocks/>
            </p:cNvSpPr>
            <p:nvPr/>
          </p:nvSpPr>
          <p:spPr bwMode="auto">
            <a:xfrm>
              <a:off x="4558" y="2370"/>
              <a:ext cx="9" cy="15"/>
            </a:xfrm>
            <a:custGeom>
              <a:avLst/>
              <a:gdLst>
                <a:gd name="T0" fmla="*/ 0 w 9"/>
                <a:gd name="T1" fmla="*/ 8 h 15"/>
                <a:gd name="T2" fmla="*/ 0 w 9"/>
                <a:gd name="T3" fmla="*/ 11 h 15"/>
                <a:gd name="T4" fmla="*/ 0 w 9"/>
                <a:gd name="T5" fmla="*/ 12 h 15"/>
                <a:gd name="T6" fmla="*/ 1 w 9"/>
                <a:gd name="T7" fmla="*/ 13 h 15"/>
                <a:gd name="T8" fmla="*/ 1 w 9"/>
                <a:gd name="T9" fmla="*/ 14 h 15"/>
                <a:gd name="T10" fmla="*/ 3 w 9"/>
                <a:gd name="T11" fmla="*/ 15 h 15"/>
                <a:gd name="T12" fmla="*/ 4 w 9"/>
                <a:gd name="T13" fmla="*/ 15 h 15"/>
                <a:gd name="T14" fmla="*/ 5 w 9"/>
                <a:gd name="T15" fmla="*/ 15 h 15"/>
                <a:gd name="T16" fmla="*/ 6 w 9"/>
                <a:gd name="T17" fmla="*/ 14 h 15"/>
                <a:gd name="T18" fmla="*/ 8 w 9"/>
                <a:gd name="T19" fmla="*/ 13 h 15"/>
                <a:gd name="T20" fmla="*/ 9 w 9"/>
                <a:gd name="T21" fmla="*/ 12 h 15"/>
                <a:gd name="T22" fmla="*/ 9 w 9"/>
                <a:gd name="T23" fmla="*/ 11 h 15"/>
                <a:gd name="T24" fmla="*/ 9 w 9"/>
                <a:gd name="T25" fmla="*/ 8 h 15"/>
                <a:gd name="T26" fmla="*/ 9 w 9"/>
                <a:gd name="T27" fmla="*/ 6 h 15"/>
                <a:gd name="T28" fmla="*/ 9 w 9"/>
                <a:gd name="T29" fmla="*/ 3 h 15"/>
                <a:gd name="T30" fmla="*/ 8 w 9"/>
                <a:gd name="T31" fmla="*/ 2 h 15"/>
                <a:gd name="T32" fmla="*/ 6 w 9"/>
                <a:gd name="T33" fmla="*/ 1 h 15"/>
                <a:gd name="T34" fmla="*/ 5 w 9"/>
                <a:gd name="T35" fmla="*/ 0 h 15"/>
                <a:gd name="T36" fmla="*/ 4 w 9"/>
                <a:gd name="T37" fmla="*/ 0 h 15"/>
                <a:gd name="T38" fmla="*/ 3 w 9"/>
                <a:gd name="T39" fmla="*/ 0 h 15"/>
                <a:gd name="T40" fmla="*/ 1 w 9"/>
                <a:gd name="T41" fmla="*/ 1 h 15"/>
                <a:gd name="T42" fmla="*/ 1 w 9"/>
                <a:gd name="T43" fmla="*/ 2 h 15"/>
                <a:gd name="T44" fmla="*/ 0 w 9"/>
                <a:gd name="T45" fmla="*/ 3 h 15"/>
                <a:gd name="T46" fmla="*/ 0 w 9"/>
                <a:gd name="T47" fmla="*/ 4 h 15"/>
                <a:gd name="T48" fmla="*/ 0 w 9"/>
                <a:gd name="T49" fmla="*/ 8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5"/>
                <a:gd name="T77" fmla="*/ 9 w 9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5">
                  <a:moveTo>
                    <a:pt x="0" y="8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8"/>
                  </a:lnTo>
                  <a:lnTo>
                    <a:pt x="9" y="6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5" name="Freeform 4855"/>
            <p:cNvSpPr>
              <a:spLocks/>
            </p:cNvSpPr>
            <p:nvPr/>
          </p:nvSpPr>
          <p:spPr bwMode="auto">
            <a:xfrm>
              <a:off x="4496" y="3189"/>
              <a:ext cx="19" cy="10"/>
            </a:xfrm>
            <a:custGeom>
              <a:avLst/>
              <a:gdLst>
                <a:gd name="T0" fmla="*/ 2 w 19"/>
                <a:gd name="T1" fmla="*/ 10 h 10"/>
                <a:gd name="T2" fmla="*/ 0 w 19"/>
                <a:gd name="T3" fmla="*/ 10 h 10"/>
                <a:gd name="T4" fmla="*/ 0 w 19"/>
                <a:gd name="T5" fmla="*/ 0 h 10"/>
                <a:gd name="T6" fmla="*/ 2 w 19"/>
                <a:gd name="T7" fmla="*/ 0 h 10"/>
                <a:gd name="T8" fmla="*/ 2 w 19"/>
                <a:gd name="T9" fmla="*/ 4 h 10"/>
                <a:gd name="T10" fmla="*/ 19 w 19"/>
                <a:gd name="T11" fmla="*/ 4 h 10"/>
                <a:gd name="T12" fmla="*/ 19 w 19"/>
                <a:gd name="T13" fmla="*/ 6 h 10"/>
                <a:gd name="T14" fmla="*/ 2 w 19"/>
                <a:gd name="T15" fmla="*/ 6 h 10"/>
                <a:gd name="T16" fmla="*/ 2 w 19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0"/>
                <a:gd name="T29" fmla="*/ 19 w 1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0">
                  <a:moveTo>
                    <a:pt x="2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2" y="6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6" name="Freeform 4856"/>
            <p:cNvSpPr>
              <a:spLocks noEditPoints="1"/>
            </p:cNvSpPr>
            <p:nvPr/>
          </p:nvSpPr>
          <p:spPr bwMode="auto">
            <a:xfrm>
              <a:off x="4501" y="3173"/>
              <a:ext cx="14" cy="14"/>
            </a:xfrm>
            <a:custGeom>
              <a:avLst/>
              <a:gdLst>
                <a:gd name="T0" fmla="*/ 9 w 14"/>
                <a:gd name="T1" fmla="*/ 2 h 14"/>
                <a:gd name="T2" fmla="*/ 10 w 14"/>
                <a:gd name="T3" fmla="*/ 0 h 14"/>
                <a:gd name="T4" fmla="*/ 11 w 14"/>
                <a:gd name="T5" fmla="*/ 2 h 14"/>
                <a:gd name="T6" fmla="*/ 12 w 14"/>
                <a:gd name="T7" fmla="*/ 2 h 14"/>
                <a:gd name="T8" fmla="*/ 12 w 14"/>
                <a:gd name="T9" fmla="*/ 3 h 14"/>
                <a:gd name="T10" fmla="*/ 14 w 14"/>
                <a:gd name="T11" fmla="*/ 4 h 14"/>
                <a:gd name="T12" fmla="*/ 14 w 14"/>
                <a:gd name="T13" fmla="*/ 5 h 14"/>
                <a:gd name="T14" fmla="*/ 14 w 14"/>
                <a:gd name="T15" fmla="*/ 8 h 14"/>
                <a:gd name="T16" fmla="*/ 14 w 14"/>
                <a:gd name="T17" fmla="*/ 10 h 14"/>
                <a:gd name="T18" fmla="*/ 11 w 14"/>
                <a:gd name="T19" fmla="*/ 12 h 14"/>
                <a:gd name="T20" fmla="*/ 9 w 14"/>
                <a:gd name="T21" fmla="*/ 14 h 14"/>
                <a:gd name="T22" fmla="*/ 6 w 14"/>
                <a:gd name="T23" fmla="*/ 14 h 14"/>
                <a:gd name="T24" fmla="*/ 4 w 14"/>
                <a:gd name="T25" fmla="*/ 14 h 14"/>
                <a:gd name="T26" fmla="*/ 3 w 14"/>
                <a:gd name="T27" fmla="*/ 12 h 14"/>
                <a:gd name="T28" fmla="*/ 0 w 14"/>
                <a:gd name="T29" fmla="*/ 10 h 14"/>
                <a:gd name="T30" fmla="*/ 0 w 14"/>
                <a:gd name="T31" fmla="*/ 8 h 14"/>
                <a:gd name="T32" fmla="*/ 0 w 14"/>
                <a:gd name="T33" fmla="*/ 4 h 14"/>
                <a:gd name="T34" fmla="*/ 3 w 14"/>
                <a:gd name="T35" fmla="*/ 2 h 14"/>
                <a:gd name="T36" fmla="*/ 4 w 14"/>
                <a:gd name="T37" fmla="*/ 0 h 14"/>
                <a:gd name="T38" fmla="*/ 6 w 14"/>
                <a:gd name="T39" fmla="*/ 0 h 14"/>
                <a:gd name="T40" fmla="*/ 6 w 14"/>
                <a:gd name="T41" fmla="*/ 12 h 14"/>
                <a:gd name="T42" fmla="*/ 9 w 14"/>
                <a:gd name="T43" fmla="*/ 12 h 14"/>
                <a:gd name="T44" fmla="*/ 11 w 14"/>
                <a:gd name="T45" fmla="*/ 11 h 14"/>
                <a:gd name="T46" fmla="*/ 11 w 14"/>
                <a:gd name="T47" fmla="*/ 9 h 14"/>
                <a:gd name="T48" fmla="*/ 12 w 14"/>
                <a:gd name="T49" fmla="*/ 8 h 14"/>
                <a:gd name="T50" fmla="*/ 12 w 14"/>
                <a:gd name="T51" fmla="*/ 6 h 14"/>
                <a:gd name="T52" fmla="*/ 11 w 14"/>
                <a:gd name="T53" fmla="*/ 5 h 14"/>
                <a:gd name="T54" fmla="*/ 11 w 14"/>
                <a:gd name="T55" fmla="*/ 4 h 14"/>
                <a:gd name="T56" fmla="*/ 11 w 14"/>
                <a:gd name="T57" fmla="*/ 4 h 14"/>
                <a:gd name="T58" fmla="*/ 10 w 14"/>
                <a:gd name="T59" fmla="*/ 3 h 14"/>
                <a:gd name="T60" fmla="*/ 9 w 14"/>
                <a:gd name="T61" fmla="*/ 2 h 14"/>
                <a:gd name="T62" fmla="*/ 5 w 14"/>
                <a:gd name="T63" fmla="*/ 2 h 14"/>
                <a:gd name="T64" fmla="*/ 4 w 14"/>
                <a:gd name="T65" fmla="*/ 3 h 14"/>
                <a:gd name="T66" fmla="*/ 3 w 14"/>
                <a:gd name="T67" fmla="*/ 3 h 14"/>
                <a:gd name="T68" fmla="*/ 3 w 14"/>
                <a:gd name="T69" fmla="*/ 4 h 14"/>
                <a:gd name="T70" fmla="*/ 1 w 14"/>
                <a:gd name="T71" fmla="*/ 5 h 14"/>
                <a:gd name="T72" fmla="*/ 1 w 14"/>
                <a:gd name="T73" fmla="*/ 6 h 14"/>
                <a:gd name="T74" fmla="*/ 1 w 14"/>
                <a:gd name="T75" fmla="*/ 8 h 14"/>
                <a:gd name="T76" fmla="*/ 1 w 14"/>
                <a:gd name="T77" fmla="*/ 9 h 14"/>
                <a:gd name="T78" fmla="*/ 3 w 14"/>
                <a:gd name="T79" fmla="*/ 10 h 14"/>
                <a:gd name="T80" fmla="*/ 4 w 14"/>
                <a:gd name="T81" fmla="*/ 11 h 14"/>
                <a:gd name="T82" fmla="*/ 5 w 14"/>
                <a:gd name="T83" fmla="*/ 12 h 14"/>
                <a:gd name="T84" fmla="*/ 5 w 14"/>
                <a:gd name="T85" fmla="*/ 2 h 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"/>
                <a:gd name="T130" fmla="*/ 0 h 14"/>
                <a:gd name="T131" fmla="*/ 14 w 14"/>
                <a:gd name="T132" fmla="*/ 14 h 1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" h="14">
                  <a:moveTo>
                    <a:pt x="9" y="2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2"/>
                  </a:lnTo>
                  <a:close/>
                  <a:moveTo>
                    <a:pt x="5" y="2"/>
                  </a:moveTo>
                  <a:lnTo>
                    <a:pt x="4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7" name="Freeform 4857"/>
            <p:cNvSpPr>
              <a:spLocks/>
            </p:cNvSpPr>
            <p:nvPr/>
          </p:nvSpPr>
          <p:spPr bwMode="auto">
            <a:xfrm>
              <a:off x="4501" y="3164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5 h 7"/>
                <a:gd name="T4" fmla="*/ 1 w 14"/>
                <a:gd name="T5" fmla="*/ 5 h 7"/>
                <a:gd name="T6" fmla="*/ 1 w 14"/>
                <a:gd name="T7" fmla="*/ 3 h 7"/>
                <a:gd name="T8" fmla="*/ 0 w 14"/>
                <a:gd name="T9" fmla="*/ 3 h 7"/>
                <a:gd name="T10" fmla="*/ 0 w 14"/>
                <a:gd name="T11" fmla="*/ 2 h 7"/>
                <a:gd name="T12" fmla="*/ 0 w 14"/>
                <a:gd name="T13" fmla="*/ 1 h 7"/>
                <a:gd name="T14" fmla="*/ 0 w 14"/>
                <a:gd name="T15" fmla="*/ 0 h 7"/>
                <a:gd name="T16" fmla="*/ 0 w 14"/>
                <a:gd name="T17" fmla="*/ 0 h 7"/>
                <a:gd name="T18" fmla="*/ 1 w 14"/>
                <a:gd name="T19" fmla="*/ 1 h 7"/>
                <a:gd name="T20" fmla="*/ 1 w 14"/>
                <a:gd name="T21" fmla="*/ 1 h 7"/>
                <a:gd name="T22" fmla="*/ 1 w 14"/>
                <a:gd name="T23" fmla="*/ 1 h 7"/>
                <a:gd name="T24" fmla="*/ 1 w 14"/>
                <a:gd name="T25" fmla="*/ 2 h 7"/>
                <a:gd name="T26" fmla="*/ 3 w 14"/>
                <a:gd name="T27" fmla="*/ 3 h 7"/>
                <a:gd name="T28" fmla="*/ 3 w 14"/>
                <a:gd name="T29" fmla="*/ 3 h 7"/>
                <a:gd name="T30" fmla="*/ 4 w 14"/>
                <a:gd name="T31" fmla="*/ 5 h 7"/>
                <a:gd name="T32" fmla="*/ 6 w 14"/>
                <a:gd name="T33" fmla="*/ 5 h 7"/>
                <a:gd name="T34" fmla="*/ 9 w 14"/>
                <a:gd name="T35" fmla="*/ 5 h 7"/>
                <a:gd name="T36" fmla="*/ 14 w 14"/>
                <a:gd name="T37" fmla="*/ 5 h 7"/>
                <a:gd name="T38" fmla="*/ 14 w 14"/>
                <a:gd name="T39" fmla="*/ 7 h 7"/>
                <a:gd name="T40" fmla="*/ 0 w 14"/>
                <a:gd name="T41" fmla="*/ 7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7"/>
                <a:gd name="T65" fmla="*/ 14 w 14"/>
                <a:gd name="T66" fmla="*/ 7 h 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7">
                  <a:moveTo>
                    <a:pt x="0" y="7"/>
                  </a:move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8" name="Freeform 4858"/>
            <p:cNvSpPr>
              <a:spLocks/>
            </p:cNvSpPr>
            <p:nvPr/>
          </p:nvSpPr>
          <p:spPr bwMode="auto">
            <a:xfrm>
              <a:off x="4501" y="3155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6 h 7"/>
                <a:gd name="T4" fmla="*/ 1 w 14"/>
                <a:gd name="T5" fmla="*/ 6 h 7"/>
                <a:gd name="T6" fmla="*/ 1 w 14"/>
                <a:gd name="T7" fmla="*/ 5 h 7"/>
                <a:gd name="T8" fmla="*/ 0 w 14"/>
                <a:gd name="T9" fmla="*/ 4 h 7"/>
                <a:gd name="T10" fmla="*/ 0 w 14"/>
                <a:gd name="T11" fmla="*/ 3 h 7"/>
                <a:gd name="T12" fmla="*/ 0 w 14"/>
                <a:gd name="T13" fmla="*/ 3 h 7"/>
                <a:gd name="T14" fmla="*/ 0 w 14"/>
                <a:gd name="T15" fmla="*/ 1 h 7"/>
                <a:gd name="T16" fmla="*/ 0 w 14"/>
                <a:gd name="T17" fmla="*/ 0 h 7"/>
                <a:gd name="T18" fmla="*/ 1 w 14"/>
                <a:gd name="T19" fmla="*/ 1 h 7"/>
                <a:gd name="T20" fmla="*/ 1 w 14"/>
                <a:gd name="T21" fmla="*/ 3 h 7"/>
                <a:gd name="T22" fmla="*/ 1 w 14"/>
                <a:gd name="T23" fmla="*/ 3 h 7"/>
                <a:gd name="T24" fmla="*/ 1 w 14"/>
                <a:gd name="T25" fmla="*/ 4 h 7"/>
                <a:gd name="T26" fmla="*/ 3 w 14"/>
                <a:gd name="T27" fmla="*/ 4 h 7"/>
                <a:gd name="T28" fmla="*/ 3 w 14"/>
                <a:gd name="T29" fmla="*/ 5 h 7"/>
                <a:gd name="T30" fmla="*/ 4 w 14"/>
                <a:gd name="T31" fmla="*/ 5 h 7"/>
                <a:gd name="T32" fmla="*/ 6 w 14"/>
                <a:gd name="T33" fmla="*/ 6 h 7"/>
                <a:gd name="T34" fmla="*/ 9 w 14"/>
                <a:gd name="T35" fmla="*/ 6 h 7"/>
                <a:gd name="T36" fmla="*/ 14 w 14"/>
                <a:gd name="T37" fmla="*/ 6 h 7"/>
                <a:gd name="T38" fmla="*/ 14 w 14"/>
                <a:gd name="T39" fmla="*/ 7 h 7"/>
                <a:gd name="T40" fmla="*/ 0 w 14"/>
                <a:gd name="T41" fmla="*/ 7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7"/>
                <a:gd name="T65" fmla="*/ 14 w 14"/>
                <a:gd name="T66" fmla="*/ 7 h 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7">
                  <a:moveTo>
                    <a:pt x="0" y="7"/>
                  </a:move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6"/>
                  </a:lnTo>
                  <a:lnTo>
                    <a:pt x="9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9" name="Freeform 4859"/>
            <p:cNvSpPr>
              <a:spLocks noEditPoints="1"/>
            </p:cNvSpPr>
            <p:nvPr/>
          </p:nvSpPr>
          <p:spPr bwMode="auto">
            <a:xfrm>
              <a:off x="4501" y="3141"/>
              <a:ext cx="14" cy="14"/>
            </a:xfrm>
            <a:custGeom>
              <a:avLst/>
              <a:gdLst>
                <a:gd name="T0" fmla="*/ 9 w 14"/>
                <a:gd name="T1" fmla="*/ 1 h 14"/>
                <a:gd name="T2" fmla="*/ 10 w 14"/>
                <a:gd name="T3" fmla="*/ 0 h 14"/>
                <a:gd name="T4" fmla="*/ 11 w 14"/>
                <a:gd name="T5" fmla="*/ 1 h 14"/>
                <a:gd name="T6" fmla="*/ 12 w 14"/>
                <a:gd name="T7" fmla="*/ 2 h 14"/>
                <a:gd name="T8" fmla="*/ 12 w 14"/>
                <a:gd name="T9" fmla="*/ 2 h 14"/>
                <a:gd name="T10" fmla="*/ 14 w 14"/>
                <a:gd name="T11" fmla="*/ 3 h 14"/>
                <a:gd name="T12" fmla="*/ 14 w 14"/>
                <a:gd name="T13" fmla="*/ 6 h 14"/>
                <a:gd name="T14" fmla="*/ 14 w 14"/>
                <a:gd name="T15" fmla="*/ 7 h 14"/>
                <a:gd name="T16" fmla="*/ 14 w 14"/>
                <a:gd name="T17" fmla="*/ 9 h 14"/>
                <a:gd name="T18" fmla="*/ 11 w 14"/>
                <a:gd name="T19" fmla="*/ 12 h 14"/>
                <a:gd name="T20" fmla="*/ 9 w 14"/>
                <a:gd name="T21" fmla="*/ 13 h 14"/>
                <a:gd name="T22" fmla="*/ 6 w 14"/>
                <a:gd name="T23" fmla="*/ 14 h 14"/>
                <a:gd name="T24" fmla="*/ 4 w 14"/>
                <a:gd name="T25" fmla="*/ 13 h 14"/>
                <a:gd name="T26" fmla="*/ 3 w 14"/>
                <a:gd name="T27" fmla="*/ 12 h 14"/>
                <a:gd name="T28" fmla="*/ 0 w 14"/>
                <a:gd name="T29" fmla="*/ 9 h 14"/>
                <a:gd name="T30" fmla="*/ 0 w 14"/>
                <a:gd name="T31" fmla="*/ 7 h 14"/>
                <a:gd name="T32" fmla="*/ 0 w 14"/>
                <a:gd name="T33" fmla="*/ 3 h 14"/>
                <a:gd name="T34" fmla="*/ 3 w 14"/>
                <a:gd name="T35" fmla="*/ 1 h 14"/>
                <a:gd name="T36" fmla="*/ 4 w 14"/>
                <a:gd name="T37" fmla="*/ 0 h 14"/>
                <a:gd name="T38" fmla="*/ 6 w 14"/>
                <a:gd name="T39" fmla="*/ 0 h 14"/>
                <a:gd name="T40" fmla="*/ 6 w 14"/>
                <a:gd name="T41" fmla="*/ 12 h 14"/>
                <a:gd name="T42" fmla="*/ 9 w 14"/>
                <a:gd name="T43" fmla="*/ 12 h 14"/>
                <a:gd name="T44" fmla="*/ 11 w 14"/>
                <a:gd name="T45" fmla="*/ 11 h 14"/>
                <a:gd name="T46" fmla="*/ 11 w 14"/>
                <a:gd name="T47" fmla="*/ 8 h 14"/>
                <a:gd name="T48" fmla="*/ 12 w 14"/>
                <a:gd name="T49" fmla="*/ 7 h 14"/>
                <a:gd name="T50" fmla="*/ 12 w 14"/>
                <a:gd name="T51" fmla="*/ 6 h 14"/>
                <a:gd name="T52" fmla="*/ 11 w 14"/>
                <a:gd name="T53" fmla="*/ 5 h 14"/>
                <a:gd name="T54" fmla="*/ 11 w 14"/>
                <a:gd name="T55" fmla="*/ 3 h 14"/>
                <a:gd name="T56" fmla="*/ 11 w 14"/>
                <a:gd name="T57" fmla="*/ 3 h 14"/>
                <a:gd name="T58" fmla="*/ 10 w 14"/>
                <a:gd name="T59" fmla="*/ 2 h 14"/>
                <a:gd name="T60" fmla="*/ 9 w 14"/>
                <a:gd name="T61" fmla="*/ 1 h 14"/>
                <a:gd name="T62" fmla="*/ 5 w 14"/>
                <a:gd name="T63" fmla="*/ 1 h 14"/>
                <a:gd name="T64" fmla="*/ 4 w 14"/>
                <a:gd name="T65" fmla="*/ 2 h 14"/>
                <a:gd name="T66" fmla="*/ 3 w 14"/>
                <a:gd name="T67" fmla="*/ 2 h 14"/>
                <a:gd name="T68" fmla="*/ 3 w 14"/>
                <a:gd name="T69" fmla="*/ 3 h 14"/>
                <a:gd name="T70" fmla="*/ 1 w 14"/>
                <a:gd name="T71" fmla="*/ 5 h 14"/>
                <a:gd name="T72" fmla="*/ 1 w 14"/>
                <a:gd name="T73" fmla="*/ 6 h 14"/>
                <a:gd name="T74" fmla="*/ 1 w 14"/>
                <a:gd name="T75" fmla="*/ 7 h 14"/>
                <a:gd name="T76" fmla="*/ 1 w 14"/>
                <a:gd name="T77" fmla="*/ 8 h 14"/>
                <a:gd name="T78" fmla="*/ 3 w 14"/>
                <a:gd name="T79" fmla="*/ 11 h 14"/>
                <a:gd name="T80" fmla="*/ 4 w 14"/>
                <a:gd name="T81" fmla="*/ 11 h 14"/>
                <a:gd name="T82" fmla="*/ 5 w 14"/>
                <a:gd name="T83" fmla="*/ 12 h 14"/>
                <a:gd name="T84" fmla="*/ 5 w 14"/>
                <a:gd name="T85" fmla="*/ 1 h 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"/>
                <a:gd name="T130" fmla="*/ 0 h 14"/>
                <a:gd name="T131" fmla="*/ 14 w 14"/>
                <a:gd name="T132" fmla="*/ 14 h 1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" h="14">
                  <a:moveTo>
                    <a:pt x="9" y="1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6" y="14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  <a:close/>
                  <a:moveTo>
                    <a:pt x="5" y="1"/>
                  </a:move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0" name="Freeform 4860"/>
            <p:cNvSpPr>
              <a:spLocks noEditPoints="1"/>
            </p:cNvSpPr>
            <p:nvPr/>
          </p:nvSpPr>
          <p:spPr bwMode="auto">
            <a:xfrm>
              <a:off x="4495" y="3135"/>
              <a:ext cx="20" cy="3"/>
            </a:xfrm>
            <a:custGeom>
              <a:avLst/>
              <a:gdLst>
                <a:gd name="T0" fmla="*/ 0 w 20"/>
                <a:gd name="T1" fmla="*/ 2 h 3"/>
                <a:gd name="T2" fmla="*/ 0 w 20"/>
                <a:gd name="T3" fmla="*/ 1 h 3"/>
                <a:gd name="T4" fmla="*/ 1 w 20"/>
                <a:gd name="T5" fmla="*/ 1 h 3"/>
                <a:gd name="T6" fmla="*/ 1 w 20"/>
                <a:gd name="T7" fmla="*/ 0 h 3"/>
                <a:gd name="T8" fmla="*/ 3 w 20"/>
                <a:gd name="T9" fmla="*/ 0 h 3"/>
                <a:gd name="T10" fmla="*/ 3 w 20"/>
                <a:gd name="T11" fmla="*/ 0 h 3"/>
                <a:gd name="T12" fmla="*/ 3 w 20"/>
                <a:gd name="T13" fmla="*/ 1 h 3"/>
                <a:gd name="T14" fmla="*/ 4 w 20"/>
                <a:gd name="T15" fmla="*/ 1 h 3"/>
                <a:gd name="T16" fmla="*/ 4 w 20"/>
                <a:gd name="T17" fmla="*/ 2 h 3"/>
                <a:gd name="T18" fmla="*/ 4 w 20"/>
                <a:gd name="T19" fmla="*/ 2 h 3"/>
                <a:gd name="T20" fmla="*/ 3 w 20"/>
                <a:gd name="T21" fmla="*/ 2 h 3"/>
                <a:gd name="T22" fmla="*/ 3 w 20"/>
                <a:gd name="T23" fmla="*/ 3 h 3"/>
                <a:gd name="T24" fmla="*/ 3 w 20"/>
                <a:gd name="T25" fmla="*/ 3 h 3"/>
                <a:gd name="T26" fmla="*/ 1 w 20"/>
                <a:gd name="T27" fmla="*/ 3 h 3"/>
                <a:gd name="T28" fmla="*/ 1 w 20"/>
                <a:gd name="T29" fmla="*/ 2 h 3"/>
                <a:gd name="T30" fmla="*/ 0 w 20"/>
                <a:gd name="T31" fmla="*/ 2 h 3"/>
                <a:gd name="T32" fmla="*/ 0 w 20"/>
                <a:gd name="T33" fmla="*/ 2 h 3"/>
                <a:gd name="T34" fmla="*/ 6 w 20"/>
                <a:gd name="T35" fmla="*/ 2 h 3"/>
                <a:gd name="T36" fmla="*/ 6 w 20"/>
                <a:gd name="T37" fmla="*/ 1 h 3"/>
                <a:gd name="T38" fmla="*/ 20 w 20"/>
                <a:gd name="T39" fmla="*/ 1 h 3"/>
                <a:gd name="T40" fmla="*/ 20 w 20"/>
                <a:gd name="T41" fmla="*/ 2 h 3"/>
                <a:gd name="T42" fmla="*/ 6 w 20"/>
                <a:gd name="T43" fmla="*/ 2 h 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"/>
                <a:gd name="T67" fmla="*/ 0 h 3"/>
                <a:gd name="T68" fmla="*/ 20 w 20"/>
                <a:gd name="T69" fmla="*/ 3 h 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" h="3">
                  <a:moveTo>
                    <a:pt x="0" y="2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close/>
                  <a:moveTo>
                    <a:pt x="6" y="2"/>
                  </a:moveTo>
                  <a:lnTo>
                    <a:pt x="6" y="1"/>
                  </a:lnTo>
                  <a:lnTo>
                    <a:pt x="20" y="1"/>
                  </a:lnTo>
                  <a:lnTo>
                    <a:pt x="20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1" name="Freeform 4861"/>
            <p:cNvSpPr>
              <a:spLocks/>
            </p:cNvSpPr>
            <p:nvPr/>
          </p:nvSpPr>
          <p:spPr bwMode="auto">
            <a:xfrm>
              <a:off x="4501" y="3120"/>
              <a:ext cx="14" cy="12"/>
            </a:xfrm>
            <a:custGeom>
              <a:avLst/>
              <a:gdLst>
                <a:gd name="T0" fmla="*/ 0 w 14"/>
                <a:gd name="T1" fmla="*/ 12 h 12"/>
                <a:gd name="T2" fmla="*/ 0 w 14"/>
                <a:gd name="T3" fmla="*/ 10 h 12"/>
                <a:gd name="T4" fmla="*/ 3 w 14"/>
                <a:gd name="T5" fmla="*/ 10 h 12"/>
                <a:gd name="T6" fmla="*/ 1 w 14"/>
                <a:gd name="T7" fmla="*/ 9 h 12"/>
                <a:gd name="T8" fmla="*/ 0 w 14"/>
                <a:gd name="T9" fmla="*/ 7 h 12"/>
                <a:gd name="T10" fmla="*/ 0 w 14"/>
                <a:gd name="T11" fmla="*/ 6 h 12"/>
                <a:gd name="T12" fmla="*/ 0 w 14"/>
                <a:gd name="T13" fmla="*/ 5 h 12"/>
                <a:gd name="T14" fmla="*/ 0 w 14"/>
                <a:gd name="T15" fmla="*/ 4 h 12"/>
                <a:gd name="T16" fmla="*/ 0 w 14"/>
                <a:gd name="T17" fmla="*/ 3 h 12"/>
                <a:gd name="T18" fmla="*/ 1 w 14"/>
                <a:gd name="T19" fmla="*/ 1 h 12"/>
                <a:gd name="T20" fmla="*/ 3 w 14"/>
                <a:gd name="T21" fmla="*/ 0 h 12"/>
                <a:gd name="T22" fmla="*/ 4 w 14"/>
                <a:gd name="T23" fmla="*/ 0 h 12"/>
                <a:gd name="T24" fmla="*/ 6 w 14"/>
                <a:gd name="T25" fmla="*/ 0 h 12"/>
                <a:gd name="T26" fmla="*/ 14 w 14"/>
                <a:gd name="T27" fmla="*/ 0 h 12"/>
                <a:gd name="T28" fmla="*/ 14 w 14"/>
                <a:gd name="T29" fmla="*/ 1 h 12"/>
                <a:gd name="T30" fmla="*/ 7 w 14"/>
                <a:gd name="T31" fmla="*/ 1 h 12"/>
                <a:gd name="T32" fmla="*/ 5 w 14"/>
                <a:gd name="T33" fmla="*/ 1 h 12"/>
                <a:gd name="T34" fmla="*/ 4 w 14"/>
                <a:gd name="T35" fmla="*/ 3 h 12"/>
                <a:gd name="T36" fmla="*/ 3 w 14"/>
                <a:gd name="T37" fmla="*/ 3 h 12"/>
                <a:gd name="T38" fmla="*/ 1 w 14"/>
                <a:gd name="T39" fmla="*/ 4 h 12"/>
                <a:gd name="T40" fmla="*/ 1 w 14"/>
                <a:gd name="T41" fmla="*/ 4 h 12"/>
                <a:gd name="T42" fmla="*/ 1 w 14"/>
                <a:gd name="T43" fmla="*/ 5 h 12"/>
                <a:gd name="T44" fmla="*/ 1 w 14"/>
                <a:gd name="T45" fmla="*/ 7 h 12"/>
                <a:gd name="T46" fmla="*/ 3 w 14"/>
                <a:gd name="T47" fmla="*/ 9 h 12"/>
                <a:gd name="T48" fmla="*/ 4 w 14"/>
                <a:gd name="T49" fmla="*/ 10 h 12"/>
                <a:gd name="T50" fmla="*/ 5 w 14"/>
                <a:gd name="T51" fmla="*/ 10 h 12"/>
                <a:gd name="T52" fmla="*/ 6 w 14"/>
                <a:gd name="T53" fmla="*/ 10 h 12"/>
                <a:gd name="T54" fmla="*/ 9 w 14"/>
                <a:gd name="T55" fmla="*/ 10 h 12"/>
                <a:gd name="T56" fmla="*/ 14 w 14"/>
                <a:gd name="T57" fmla="*/ 10 h 12"/>
                <a:gd name="T58" fmla="*/ 14 w 14"/>
                <a:gd name="T59" fmla="*/ 12 h 12"/>
                <a:gd name="T60" fmla="*/ 0 w 14"/>
                <a:gd name="T61" fmla="*/ 12 h 1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2"/>
                <a:gd name="T95" fmla="*/ 14 w 14"/>
                <a:gd name="T96" fmla="*/ 12 h 1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2">
                  <a:moveTo>
                    <a:pt x="0" y="12"/>
                  </a:moveTo>
                  <a:lnTo>
                    <a:pt x="0" y="10"/>
                  </a:lnTo>
                  <a:lnTo>
                    <a:pt x="3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2" name="Freeform 4862"/>
            <p:cNvSpPr>
              <a:spLocks noEditPoints="1"/>
            </p:cNvSpPr>
            <p:nvPr/>
          </p:nvSpPr>
          <p:spPr bwMode="auto">
            <a:xfrm>
              <a:off x="4501" y="3102"/>
              <a:ext cx="18" cy="14"/>
            </a:xfrm>
            <a:custGeom>
              <a:avLst/>
              <a:gdLst>
                <a:gd name="T0" fmla="*/ 0 w 18"/>
                <a:gd name="T1" fmla="*/ 0 h 14"/>
                <a:gd name="T2" fmla="*/ 14 w 18"/>
                <a:gd name="T3" fmla="*/ 1 h 14"/>
                <a:gd name="T4" fmla="*/ 16 w 18"/>
                <a:gd name="T5" fmla="*/ 2 h 14"/>
                <a:gd name="T6" fmla="*/ 18 w 18"/>
                <a:gd name="T7" fmla="*/ 5 h 14"/>
                <a:gd name="T8" fmla="*/ 18 w 18"/>
                <a:gd name="T9" fmla="*/ 10 h 14"/>
                <a:gd name="T10" fmla="*/ 17 w 18"/>
                <a:gd name="T11" fmla="*/ 12 h 14"/>
                <a:gd name="T12" fmla="*/ 16 w 18"/>
                <a:gd name="T13" fmla="*/ 14 h 14"/>
                <a:gd name="T14" fmla="*/ 15 w 18"/>
                <a:gd name="T15" fmla="*/ 13 h 14"/>
                <a:gd name="T16" fmla="*/ 16 w 18"/>
                <a:gd name="T17" fmla="*/ 11 h 14"/>
                <a:gd name="T18" fmla="*/ 17 w 18"/>
                <a:gd name="T19" fmla="*/ 7 h 14"/>
                <a:gd name="T20" fmla="*/ 16 w 18"/>
                <a:gd name="T21" fmla="*/ 5 h 14"/>
                <a:gd name="T22" fmla="*/ 15 w 18"/>
                <a:gd name="T23" fmla="*/ 2 h 14"/>
                <a:gd name="T24" fmla="*/ 11 w 18"/>
                <a:gd name="T25" fmla="*/ 2 h 14"/>
                <a:gd name="T26" fmla="*/ 12 w 18"/>
                <a:gd name="T27" fmla="*/ 4 h 14"/>
                <a:gd name="T28" fmla="*/ 14 w 18"/>
                <a:gd name="T29" fmla="*/ 6 h 14"/>
                <a:gd name="T30" fmla="*/ 14 w 18"/>
                <a:gd name="T31" fmla="*/ 10 h 14"/>
                <a:gd name="T32" fmla="*/ 11 w 18"/>
                <a:gd name="T33" fmla="*/ 13 h 14"/>
                <a:gd name="T34" fmla="*/ 9 w 18"/>
                <a:gd name="T35" fmla="*/ 14 h 14"/>
                <a:gd name="T36" fmla="*/ 5 w 18"/>
                <a:gd name="T37" fmla="*/ 14 h 14"/>
                <a:gd name="T38" fmla="*/ 1 w 18"/>
                <a:gd name="T39" fmla="*/ 13 h 14"/>
                <a:gd name="T40" fmla="*/ 0 w 18"/>
                <a:gd name="T41" fmla="*/ 10 h 14"/>
                <a:gd name="T42" fmla="*/ 0 w 18"/>
                <a:gd name="T43" fmla="*/ 6 h 14"/>
                <a:gd name="T44" fmla="*/ 1 w 18"/>
                <a:gd name="T45" fmla="*/ 4 h 14"/>
                <a:gd name="T46" fmla="*/ 0 w 18"/>
                <a:gd name="T47" fmla="*/ 2 h 14"/>
                <a:gd name="T48" fmla="*/ 1 w 18"/>
                <a:gd name="T49" fmla="*/ 8 h 14"/>
                <a:gd name="T50" fmla="*/ 3 w 18"/>
                <a:gd name="T51" fmla="*/ 12 h 14"/>
                <a:gd name="T52" fmla="*/ 5 w 18"/>
                <a:gd name="T53" fmla="*/ 13 h 14"/>
                <a:gd name="T54" fmla="*/ 9 w 18"/>
                <a:gd name="T55" fmla="*/ 13 h 14"/>
                <a:gd name="T56" fmla="*/ 11 w 18"/>
                <a:gd name="T57" fmla="*/ 10 h 14"/>
                <a:gd name="T58" fmla="*/ 11 w 18"/>
                <a:gd name="T59" fmla="*/ 6 h 14"/>
                <a:gd name="T60" fmla="*/ 9 w 18"/>
                <a:gd name="T61" fmla="*/ 2 h 14"/>
                <a:gd name="T62" fmla="*/ 5 w 18"/>
                <a:gd name="T63" fmla="*/ 2 h 14"/>
                <a:gd name="T64" fmla="*/ 3 w 18"/>
                <a:gd name="T65" fmla="*/ 4 h 14"/>
                <a:gd name="T66" fmla="*/ 1 w 18"/>
                <a:gd name="T67" fmla="*/ 6 h 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"/>
                <a:gd name="T103" fmla="*/ 0 h 14"/>
                <a:gd name="T104" fmla="*/ 18 w 18"/>
                <a:gd name="T105" fmla="*/ 14 h 1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" h="14">
                  <a:moveTo>
                    <a:pt x="0" y="2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2"/>
                  </a:lnTo>
                  <a:lnTo>
                    <a:pt x="17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7" y="10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2" y="11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0" y="2"/>
                  </a:lnTo>
                  <a:close/>
                  <a:moveTo>
                    <a:pt x="1" y="7"/>
                  </a:moveTo>
                  <a:lnTo>
                    <a:pt x="1" y="8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4"/>
                  </a:lnTo>
                  <a:lnTo>
                    <a:pt x="9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5"/>
                  </a:lnTo>
                  <a:lnTo>
                    <a:pt x="1" y="6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3" name="Freeform 4863"/>
            <p:cNvSpPr>
              <a:spLocks/>
            </p:cNvSpPr>
            <p:nvPr/>
          </p:nvSpPr>
          <p:spPr bwMode="auto">
            <a:xfrm>
              <a:off x="4501" y="3092"/>
              <a:ext cx="14" cy="8"/>
            </a:xfrm>
            <a:custGeom>
              <a:avLst/>
              <a:gdLst>
                <a:gd name="T0" fmla="*/ 0 w 14"/>
                <a:gd name="T1" fmla="*/ 8 h 8"/>
                <a:gd name="T2" fmla="*/ 0 w 14"/>
                <a:gd name="T3" fmla="*/ 5 h 8"/>
                <a:gd name="T4" fmla="*/ 1 w 14"/>
                <a:gd name="T5" fmla="*/ 5 h 8"/>
                <a:gd name="T6" fmla="*/ 1 w 14"/>
                <a:gd name="T7" fmla="*/ 5 h 8"/>
                <a:gd name="T8" fmla="*/ 0 w 14"/>
                <a:gd name="T9" fmla="*/ 4 h 8"/>
                <a:gd name="T10" fmla="*/ 0 w 14"/>
                <a:gd name="T11" fmla="*/ 3 h 8"/>
                <a:gd name="T12" fmla="*/ 0 w 14"/>
                <a:gd name="T13" fmla="*/ 1 h 8"/>
                <a:gd name="T14" fmla="*/ 0 w 14"/>
                <a:gd name="T15" fmla="*/ 1 h 8"/>
                <a:gd name="T16" fmla="*/ 0 w 14"/>
                <a:gd name="T17" fmla="*/ 0 h 8"/>
                <a:gd name="T18" fmla="*/ 1 w 14"/>
                <a:gd name="T19" fmla="*/ 1 h 8"/>
                <a:gd name="T20" fmla="*/ 1 w 14"/>
                <a:gd name="T21" fmla="*/ 1 h 8"/>
                <a:gd name="T22" fmla="*/ 1 w 14"/>
                <a:gd name="T23" fmla="*/ 3 h 8"/>
                <a:gd name="T24" fmla="*/ 1 w 14"/>
                <a:gd name="T25" fmla="*/ 3 h 8"/>
                <a:gd name="T26" fmla="*/ 3 w 14"/>
                <a:gd name="T27" fmla="*/ 4 h 8"/>
                <a:gd name="T28" fmla="*/ 3 w 14"/>
                <a:gd name="T29" fmla="*/ 5 h 8"/>
                <a:gd name="T30" fmla="*/ 4 w 14"/>
                <a:gd name="T31" fmla="*/ 5 h 8"/>
                <a:gd name="T32" fmla="*/ 6 w 14"/>
                <a:gd name="T33" fmla="*/ 5 h 8"/>
                <a:gd name="T34" fmla="*/ 9 w 14"/>
                <a:gd name="T35" fmla="*/ 5 h 8"/>
                <a:gd name="T36" fmla="*/ 14 w 14"/>
                <a:gd name="T37" fmla="*/ 5 h 8"/>
                <a:gd name="T38" fmla="*/ 14 w 14"/>
                <a:gd name="T39" fmla="*/ 8 h 8"/>
                <a:gd name="T40" fmla="*/ 0 w 14"/>
                <a:gd name="T41" fmla="*/ 8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8"/>
                <a:gd name="T65" fmla="*/ 14 w 14"/>
                <a:gd name="T66" fmla="*/ 8 h 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8">
                  <a:moveTo>
                    <a:pt x="0" y="8"/>
                  </a:moveTo>
                  <a:lnTo>
                    <a:pt x="0" y="5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4" name="Freeform 4864"/>
            <p:cNvSpPr>
              <a:spLocks noEditPoints="1"/>
            </p:cNvSpPr>
            <p:nvPr/>
          </p:nvSpPr>
          <p:spPr bwMode="auto">
            <a:xfrm>
              <a:off x="4501" y="3078"/>
              <a:ext cx="14" cy="13"/>
            </a:xfrm>
            <a:custGeom>
              <a:avLst/>
              <a:gdLst>
                <a:gd name="T0" fmla="*/ 9 w 14"/>
                <a:gd name="T1" fmla="*/ 1 h 13"/>
                <a:gd name="T2" fmla="*/ 10 w 14"/>
                <a:gd name="T3" fmla="*/ 0 h 13"/>
                <a:gd name="T4" fmla="*/ 11 w 14"/>
                <a:gd name="T5" fmla="*/ 1 h 13"/>
                <a:gd name="T6" fmla="*/ 12 w 14"/>
                <a:gd name="T7" fmla="*/ 1 h 13"/>
                <a:gd name="T8" fmla="*/ 12 w 14"/>
                <a:gd name="T9" fmla="*/ 2 h 13"/>
                <a:gd name="T10" fmla="*/ 14 w 14"/>
                <a:gd name="T11" fmla="*/ 3 h 13"/>
                <a:gd name="T12" fmla="*/ 14 w 14"/>
                <a:gd name="T13" fmla="*/ 5 h 13"/>
                <a:gd name="T14" fmla="*/ 14 w 14"/>
                <a:gd name="T15" fmla="*/ 6 h 13"/>
                <a:gd name="T16" fmla="*/ 14 w 14"/>
                <a:gd name="T17" fmla="*/ 9 h 13"/>
                <a:gd name="T18" fmla="*/ 11 w 14"/>
                <a:gd name="T19" fmla="*/ 12 h 13"/>
                <a:gd name="T20" fmla="*/ 9 w 14"/>
                <a:gd name="T21" fmla="*/ 13 h 13"/>
                <a:gd name="T22" fmla="*/ 6 w 14"/>
                <a:gd name="T23" fmla="*/ 13 h 13"/>
                <a:gd name="T24" fmla="*/ 4 w 14"/>
                <a:gd name="T25" fmla="*/ 13 h 13"/>
                <a:gd name="T26" fmla="*/ 3 w 14"/>
                <a:gd name="T27" fmla="*/ 12 h 13"/>
                <a:gd name="T28" fmla="*/ 0 w 14"/>
                <a:gd name="T29" fmla="*/ 9 h 13"/>
                <a:gd name="T30" fmla="*/ 0 w 14"/>
                <a:gd name="T31" fmla="*/ 7 h 13"/>
                <a:gd name="T32" fmla="*/ 0 w 14"/>
                <a:gd name="T33" fmla="*/ 3 h 13"/>
                <a:gd name="T34" fmla="*/ 3 w 14"/>
                <a:gd name="T35" fmla="*/ 1 h 13"/>
                <a:gd name="T36" fmla="*/ 4 w 14"/>
                <a:gd name="T37" fmla="*/ 0 h 13"/>
                <a:gd name="T38" fmla="*/ 6 w 14"/>
                <a:gd name="T39" fmla="*/ 0 h 13"/>
                <a:gd name="T40" fmla="*/ 6 w 14"/>
                <a:gd name="T41" fmla="*/ 12 h 13"/>
                <a:gd name="T42" fmla="*/ 9 w 14"/>
                <a:gd name="T43" fmla="*/ 12 h 13"/>
                <a:gd name="T44" fmla="*/ 11 w 14"/>
                <a:gd name="T45" fmla="*/ 11 h 13"/>
                <a:gd name="T46" fmla="*/ 11 w 14"/>
                <a:gd name="T47" fmla="*/ 8 h 13"/>
                <a:gd name="T48" fmla="*/ 12 w 14"/>
                <a:gd name="T49" fmla="*/ 7 h 13"/>
                <a:gd name="T50" fmla="*/ 12 w 14"/>
                <a:gd name="T51" fmla="*/ 6 h 13"/>
                <a:gd name="T52" fmla="*/ 11 w 14"/>
                <a:gd name="T53" fmla="*/ 5 h 13"/>
                <a:gd name="T54" fmla="*/ 11 w 14"/>
                <a:gd name="T55" fmla="*/ 3 h 13"/>
                <a:gd name="T56" fmla="*/ 11 w 14"/>
                <a:gd name="T57" fmla="*/ 3 h 13"/>
                <a:gd name="T58" fmla="*/ 10 w 14"/>
                <a:gd name="T59" fmla="*/ 2 h 13"/>
                <a:gd name="T60" fmla="*/ 9 w 14"/>
                <a:gd name="T61" fmla="*/ 1 h 13"/>
                <a:gd name="T62" fmla="*/ 5 w 14"/>
                <a:gd name="T63" fmla="*/ 1 h 13"/>
                <a:gd name="T64" fmla="*/ 4 w 14"/>
                <a:gd name="T65" fmla="*/ 2 h 13"/>
                <a:gd name="T66" fmla="*/ 3 w 14"/>
                <a:gd name="T67" fmla="*/ 2 h 13"/>
                <a:gd name="T68" fmla="*/ 3 w 14"/>
                <a:gd name="T69" fmla="*/ 3 h 13"/>
                <a:gd name="T70" fmla="*/ 1 w 14"/>
                <a:gd name="T71" fmla="*/ 5 h 13"/>
                <a:gd name="T72" fmla="*/ 1 w 14"/>
                <a:gd name="T73" fmla="*/ 6 h 13"/>
                <a:gd name="T74" fmla="*/ 1 w 14"/>
                <a:gd name="T75" fmla="*/ 7 h 13"/>
                <a:gd name="T76" fmla="*/ 1 w 14"/>
                <a:gd name="T77" fmla="*/ 8 h 13"/>
                <a:gd name="T78" fmla="*/ 3 w 14"/>
                <a:gd name="T79" fmla="*/ 9 h 13"/>
                <a:gd name="T80" fmla="*/ 4 w 14"/>
                <a:gd name="T81" fmla="*/ 11 h 13"/>
                <a:gd name="T82" fmla="*/ 5 w 14"/>
                <a:gd name="T83" fmla="*/ 12 h 13"/>
                <a:gd name="T84" fmla="*/ 5 w 14"/>
                <a:gd name="T85" fmla="*/ 1 h 1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"/>
                <a:gd name="T130" fmla="*/ 0 h 13"/>
                <a:gd name="T131" fmla="*/ 14 w 14"/>
                <a:gd name="T132" fmla="*/ 13 h 1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" h="13">
                  <a:moveTo>
                    <a:pt x="9" y="1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  <a:close/>
                  <a:moveTo>
                    <a:pt x="5" y="1"/>
                  </a:move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5" name="Freeform 4865"/>
            <p:cNvSpPr>
              <a:spLocks/>
            </p:cNvSpPr>
            <p:nvPr/>
          </p:nvSpPr>
          <p:spPr bwMode="auto">
            <a:xfrm>
              <a:off x="4501" y="3062"/>
              <a:ext cx="14" cy="12"/>
            </a:xfrm>
            <a:custGeom>
              <a:avLst/>
              <a:gdLst>
                <a:gd name="T0" fmla="*/ 0 w 14"/>
                <a:gd name="T1" fmla="*/ 12 h 12"/>
                <a:gd name="T2" fmla="*/ 0 w 14"/>
                <a:gd name="T3" fmla="*/ 10 h 12"/>
                <a:gd name="T4" fmla="*/ 3 w 14"/>
                <a:gd name="T5" fmla="*/ 10 h 12"/>
                <a:gd name="T6" fmla="*/ 1 w 14"/>
                <a:gd name="T7" fmla="*/ 10 h 12"/>
                <a:gd name="T8" fmla="*/ 0 w 14"/>
                <a:gd name="T9" fmla="*/ 8 h 12"/>
                <a:gd name="T10" fmla="*/ 0 w 14"/>
                <a:gd name="T11" fmla="*/ 6 h 12"/>
                <a:gd name="T12" fmla="*/ 0 w 14"/>
                <a:gd name="T13" fmla="*/ 5 h 12"/>
                <a:gd name="T14" fmla="*/ 0 w 14"/>
                <a:gd name="T15" fmla="*/ 4 h 12"/>
                <a:gd name="T16" fmla="*/ 0 w 14"/>
                <a:gd name="T17" fmla="*/ 2 h 12"/>
                <a:gd name="T18" fmla="*/ 1 w 14"/>
                <a:gd name="T19" fmla="*/ 1 h 12"/>
                <a:gd name="T20" fmla="*/ 3 w 14"/>
                <a:gd name="T21" fmla="*/ 0 h 12"/>
                <a:gd name="T22" fmla="*/ 4 w 14"/>
                <a:gd name="T23" fmla="*/ 0 h 12"/>
                <a:gd name="T24" fmla="*/ 6 w 14"/>
                <a:gd name="T25" fmla="*/ 0 h 12"/>
                <a:gd name="T26" fmla="*/ 14 w 14"/>
                <a:gd name="T27" fmla="*/ 0 h 12"/>
                <a:gd name="T28" fmla="*/ 14 w 14"/>
                <a:gd name="T29" fmla="*/ 1 h 12"/>
                <a:gd name="T30" fmla="*/ 7 w 14"/>
                <a:gd name="T31" fmla="*/ 1 h 12"/>
                <a:gd name="T32" fmla="*/ 5 w 14"/>
                <a:gd name="T33" fmla="*/ 1 h 12"/>
                <a:gd name="T34" fmla="*/ 4 w 14"/>
                <a:gd name="T35" fmla="*/ 2 h 12"/>
                <a:gd name="T36" fmla="*/ 3 w 14"/>
                <a:gd name="T37" fmla="*/ 2 h 12"/>
                <a:gd name="T38" fmla="*/ 1 w 14"/>
                <a:gd name="T39" fmla="*/ 4 h 12"/>
                <a:gd name="T40" fmla="*/ 1 w 14"/>
                <a:gd name="T41" fmla="*/ 4 h 12"/>
                <a:gd name="T42" fmla="*/ 1 w 14"/>
                <a:gd name="T43" fmla="*/ 5 h 12"/>
                <a:gd name="T44" fmla="*/ 1 w 14"/>
                <a:gd name="T45" fmla="*/ 7 h 12"/>
                <a:gd name="T46" fmla="*/ 3 w 14"/>
                <a:gd name="T47" fmla="*/ 8 h 12"/>
                <a:gd name="T48" fmla="*/ 4 w 14"/>
                <a:gd name="T49" fmla="*/ 10 h 12"/>
                <a:gd name="T50" fmla="*/ 5 w 14"/>
                <a:gd name="T51" fmla="*/ 10 h 12"/>
                <a:gd name="T52" fmla="*/ 6 w 14"/>
                <a:gd name="T53" fmla="*/ 10 h 12"/>
                <a:gd name="T54" fmla="*/ 9 w 14"/>
                <a:gd name="T55" fmla="*/ 10 h 12"/>
                <a:gd name="T56" fmla="*/ 14 w 14"/>
                <a:gd name="T57" fmla="*/ 10 h 12"/>
                <a:gd name="T58" fmla="*/ 14 w 14"/>
                <a:gd name="T59" fmla="*/ 12 h 12"/>
                <a:gd name="T60" fmla="*/ 0 w 14"/>
                <a:gd name="T61" fmla="*/ 12 h 1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2"/>
                <a:gd name="T95" fmla="*/ 14 w 14"/>
                <a:gd name="T96" fmla="*/ 12 h 1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2">
                  <a:moveTo>
                    <a:pt x="0" y="12"/>
                  </a:moveTo>
                  <a:lnTo>
                    <a:pt x="0" y="10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6" name="Freeform 4866"/>
            <p:cNvSpPr>
              <a:spLocks/>
            </p:cNvSpPr>
            <p:nvPr/>
          </p:nvSpPr>
          <p:spPr bwMode="auto">
            <a:xfrm>
              <a:off x="4501" y="3051"/>
              <a:ext cx="14" cy="9"/>
            </a:xfrm>
            <a:custGeom>
              <a:avLst/>
              <a:gdLst>
                <a:gd name="T0" fmla="*/ 1 w 14"/>
                <a:gd name="T1" fmla="*/ 0 h 9"/>
                <a:gd name="T2" fmla="*/ 3 w 14"/>
                <a:gd name="T3" fmla="*/ 1 h 9"/>
                <a:gd name="T4" fmla="*/ 1 w 14"/>
                <a:gd name="T5" fmla="*/ 3 h 9"/>
                <a:gd name="T6" fmla="*/ 1 w 14"/>
                <a:gd name="T7" fmla="*/ 4 h 9"/>
                <a:gd name="T8" fmla="*/ 1 w 14"/>
                <a:gd name="T9" fmla="*/ 5 h 9"/>
                <a:gd name="T10" fmla="*/ 1 w 14"/>
                <a:gd name="T11" fmla="*/ 6 h 9"/>
                <a:gd name="T12" fmla="*/ 3 w 14"/>
                <a:gd name="T13" fmla="*/ 6 h 9"/>
                <a:gd name="T14" fmla="*/ 3 w 14"/>
                <a:gd name="T15" fmla="*/ 6 h 9"/>
                <a:gd name="T16" fmla="*/ 4 w 14"/>
                <a:gd name="T17" fmla="*/ 6 h 9"/>
                <a:gd name="T18" fmla="*/ 4 w 14"/>
                <a:gd name="T19" fmla="*/ 6 h 9"/>
                <a:gd name="T20" fmla="*/ 5 w 14"/>
                <a:gd name="T21" fmla="*/ 5 h 9"/>
                <a:gd name="T22" fmla="*/ 6 w 14"/>
                <a:gd name="T23" fmla="*/ 4 h 9"/>
                <a:gd name="T24" fmla="*/ 6 w 14"/>
                <a:gd name="T25" fmla="*/ 3 h 9"/>
                <a:gd name="T26" fmla="*/ 7 w 14"/>
                <a:gd name="T27" fmla="*/ 1 h 9"/>
                <a:gd name="T28" fmla="*/ 9 w 14"/>
                <a:gd name="T29" fmla="*/ 0 h 9"/>
                <a:gd name="T30" fmla="*/ 10 w 14"/>
                <a:gd name="T31" fmla="*/ 0 h 9"/>
                <a:gd name="T32" fmla="*/ 11 w 14"/>
                <a:gd name="T33" fmla="*/ 0 h 9"/>
                <a:gd name="T34" fmla="*/ 12 w 14"/>
                <a:gd name="T35" fmla="*/ 1 h 9"/>
                <a:gd name="T36" fmla="*/ 14 w 14"/>
                <a:gd name="T37" fmla="*/ 3 h 9"/>
                <a:gd name="T38" fmla="*/ 14 w 14"/>
                <a:gd name="T39" fmla="*/ 5 h 9"/>
                <a:gd name="T40" fmla="*/ 14 w 14"/>
                <a:gd name="T41" fmla="*/ 6 h 9"/>
                <a:gd name="T42" fmla="*/ 14 w 14"/>
                <a:gd name="T43" fmla="*/ 6 h 9"/>
                <a:gd name="T44" fmla="*/ 12 w 14"/>
                <a:gd name="T45" fmla="*/ 7 h 9"/>
                <a:gd name="T46" fmla="*/ 12 w 14"/>
                <a:gd name="T47" fmla="*/ 9 h 9"/>
                <a:gd name="T48" fmla="*/ 11 w 14"/>
                <a:gd name="T49" fmla="*/ 7 h 9"/>
                <a:gd name="T50" fmla="*/ 11 w 14"/>
                <a:gd name="T51" fmla="*/ 6 h 9"/>
                <a:gd name="T52" fmla="*/ 12 w 14"/>
                <a:gd name="T53" fmla="*/ 5 h 9"/>
                <a:gd name="T54" fmla="*/ 12 w 14"/>
                <a:gd name="T55" fmla="*/ 4 h 9"/>
                <a:gd name="T56" fmla="*/ 11 w 14"/>
                <a:gd name="T57" fmla="*/ 3 h 9"/>
                <a:gd name="T58" fmla="*/ 11 w 14"/>
                <a:gd name="T59" fmla="*/ 3 h 9"/>
                <a:gd name="T60" fmla="*/ 10 w 14"/>
                <a:gd name="T61" fmla="*/ 3 h 9"/>
                <a:gd name="T62" fmla="*/ 9 w 14"/>
                <a:gd name="T63" fmla="*/ 3 h 9"/>
                <a:gd name="T64" fmla="*/ 9 w 14"/>
                <a:gd name="T65" fmla="*/ 3 h 9"/>
                <a:gd name="T66" fmla="*/ 7 w 14"/>
                <a:gd name="T67" fmla="*/ 4 h 9"/>
                <a:gd name="T68" fmla="*/ 7 w 14"/>
                <a:gd name="T69" fmla="*/ 5 h 9"/>
                <a:gd name="T70" fmla="*/ 6 w 14"/>
                <a:gd name="T71" fmla="*/ 6 h 9"/>
                <a:gd name="T72" fmla="*/ 5 w 14"/>
                <a:gd name="T73" fmla="*/ 7 h 9"/>
                <a:gd name="T74" fmla="*/ 4 w 14"/>
                <a:gd name="T75" fmla="*/ 7 h 9"/>
                <a:gd name="T76" fmla="*/ 3 w 14"/>
                <a:gd name="T77" fmla="*/ 7 h 9"/>
                <a:gd name="T78" fmla="*/ 1 w 14"/>
                <a:gd name="T79" fmla="*/ 7 h 9"/>
                <a:gd name="T80" fmla="*/ 0 w 14"/>
                <a:gd name="T81" fmla="*/ 7 h 9"/>
                <a:gd name="T82" fmla="*/ 0 w 14"/>
                <a:gd name="T83" fmla="*/ 6 h 9"/>
                <a:gd name="T84" fmla="*/ 0 w 14"/>
                <a:gd name="T85" fmla="*/ 4 h 9"/>
                <a:gd name="T86" fmla="*/ 0 w 14"/>
                <a:gd name="T87" fmla="*/ 3 h 9"/>
                <a:gd name="T88" fmla="*/ 1 w 14"/>
                <a:gd name="T89" fmla="*/ 0 h 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9"/>
                <a:gd name="T137" fmla="*/ 14 w 14"/>
                <a:gd name="T138" fmla="*/ 9 h 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9">
                  <a:moveTo>
                    <a:pt x="1" y="0"/>
                  </a:moveTo>
                  <a:lnTo>
                    <a:pt x="3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7" name="Freeform 4867"/>
            <p:cNvSpPr>
              <a:spLocks/>
            </p:cNvSpPr>
            <p:nvPr/>
          </p:nvSpPr>
          <p:spPr bwMode="auto">
            <a:xfrm>
              <a:off x="4496" y="3189"/>
              <a:ext cx="19" cy="10"/>
            </a:xfrm>
            <a:custGeom>
              <a:avLst/>
              <a:gdLst>
                <a:gd name="T0" fmla="*/ 2 w 19"/>
                <a:gd name="T1" fmla="*/ 10 h 10"/>
                <a:gd name="T2" fmla="*/ 0 w 19"/>
                <a:gd name="T3" fmla="*/ 10 h 10"/>
                <a:gd name="T4" fmla="*/ 0 w 19"/>
                <a:gd name="T5" fmla="*/ 0 h 10"/>
                <a:gd name="T6" fmla="*/ 2 w 19"/>
                <a:gd name="T7" fmla="*/ 0 h 10"/>
                <a:gd name="T8" fmla="*/ 2 w 19"/>
                <a:gd name="T9" fmla="*/ 4 h 10"/>
                <a:gd name="T10" fmla="*/ 19 w 19"/>
                <a:gd name="T11" fmla="*/ 4 h 10"/>
                <a:gd name="T12" fmla="*/ 19 w 19"/>
                <a:gd name="T13" fmla="*/ 6 h 10"/>
                <a:gd name="T14" fmla="*/ 2 w 19"/>
                <a:gd name="T15" fmla="*/ 6 h 10"/>
                <a:gd name="T16" fmla="*/ 2 w 19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0"/>
                <a:gd name="T29" fmla="*/ 19 w 1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0">
                  <a:moveTo>
                    <a:pt x="2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2" y="6"/>
                  </a:lnTo>
                  <a:lnTo>
                    <a:pt x="2" y="1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8" name="Freeform 4868"/>
            <p:cNvSpPr>
              <a:spLocks/>
            </p:cNvSpPr>
            <p:nvPr/>
          </p:nvSpPr>
          <p:spPr bwMode="auto">
            <a:xfrm>
              <a:off x="4501" y="3173"/>
              <a:ext cx="14" cy="14"/>
            </a:xfrm>
            <a:custGeom>
              <a:avLst/>
              <a:gdLst>
                <a:gd name="T0" fmla="*/ 9 w 14"/>
                <a:gd name="T1" fmla="*/ 2 h 14"/>
                <a:gd name="T2" fmla="*/ 10 w 14"/>
                <a:gd name="T3" fmla="*/ 0 h 14"/>
                <a:gd name="T4" fmla="*/ 11 w 14"/>
                <a:gd name="T5" fmla="*/ 2 h 14"/>
                <a:gd name="T6" fmla="*/ 12 w 14"/>
                <a:gd name="T7" fmla="*/ 2 h 14"/>
                <a:gd name="T8" fmla="*/ 12 w 14"/>
                <a:gd name="T9" fmla="*/ 3 h 14"/>
                <a:gd name="T10" fmla="*/ 14 w 14"/>
                <a:gd name="T11" fmla="*/ 4 h 14"/>
                <a:gd name="T12" fmla="*/ 14 w 14"/>
                <a:gd name="T13" fmla="*/ 5 h 14"/>
                <a:gd name="T14" fmla="*/ 14 w 14"/>
                <a:gd name="T15" fmla="*/ 8 h 14"/>
                <a:gd name="T16" fmla="*/ 14 w 14"/>
                <a:gd name="T17" fmla="*/ 10 h 14"/>
                <a:gd name="T18" fmla="*/ 11 w 14"/>
                <a:gd name="T19" fmla="*/ 12 h 14"/>
                <a:gd name="T20" fmla="*/ 9 w 14"/>
                <a:gd name="T21" fmla="*/ 14 h 14"/>
                <a:gd name="T22" fmla="*/ 6 w 14"/>
                <a:gd name="T23" fmla="*/ 14 h 14"/>
                <a:gd name="T24" fmla="*/ 4 w 14"/>
                <a:gd name="T25" fmla="*/ 14 h 14"/>
                <a:gd name="T26" fmla="*/ 3 w 14"/>
                <a:gd name="T27" fmla="*/ 12 h 14"/>
                <a:gd name="T28" fmla="*/ 0 w 14"/>
                <a:gd name="T29" fmla="*/ 10 h 14"/>
                <a:gd name="T30" fmla="*/ 0 w 14"/>
                <a:gd name="T31" fmla="*/ 8 h 14"/>
                <a:gd name="T32" fmla="*/ 0 w 14"/>
                <a:gd name="T33" fmla="*/ 4 h 14"/>
                <a:gd name="T34" fmla="*/ 3 w 14"/>
                <a:gd name="T35" fmla="*/ 2 h 14"/>
                <a:gd name="T36" fmla="*/ 4 w 14"/>
                <a:gd name="T37" fmla="*/ 0 h 14"/>
                <a:gd name="T38" fmla="*/ 6 w 14"/>
                <a:gd name="T39" fmla="*/ 0 h 14"/>
                <a:gd name="T40" fmla="*/ 6 w 14"/>
                <a:gd name="T41" fmla="*/ 12 h 14"/>
                <a:gd name="T42" fmla="*/ 9 w 14"/>
                <a:gd name="T43" fmla="*/ 12 h 14"/>
                <a:gd name="T44" fmla="*/ 11 w 14"/>
                <a:gd name="T45" fmla="*/ 11 h 14"/>
                <a:gd name="T46" fmla="*/ 11 w 14"/>
                <a:gd name="T47" fmla="*/ 9 h 14"/>
                <a:gd name="T48" fmla="*/ 12 w 14"/>
                <a:gd name="T49" fmla="*/ 8 h 14"/>
                <a:gd name="T50" fmla="*/ 12 w 14"/>
                <a:gd name="T51" fmla="*/ 6 h 14"/>
                <a:gd name="T52" fmla="*/ 11 w 14"/>
                <a:gd name="T53" fmla="*/ 5 h 14"/>
                <a:gd name="T54" fmla="*/ 11 w 14"/>
                <a:gd name="T55" fmla="*/ 4 h 14"/>
                <a:gd name="T56" fmla="*/ 11 w 14"/>
                <a:gd name="T57" fmla="*/ 4 h 14"/>
                <a:gd name="T58" fmla="*/ 10 w 14"/>
                <a:gd name="T59" fmla="*/ 3 h 14"/>
                <a:gd name="T60" fmla="*/ 9 w 14"/>
                <a:gd name="T61" fmla="*/ 2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4"/>
                <a:gd name="T95" fmla="*/ 14 w 14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4">
                  <a:moveTo>
                    <a:pt x="9" y="2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3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9" name="Freeform 4869"/>
            <p:cNvSpPr>
              <a:spLocks/>
            </p:cNvSpPr>
            <p:nvPr/>
          </p:nvSpPr>
          <p:spPr bwMode="auto">
            <a:xfrm>
              <a:off x="4502" y="3175"/>
              <a:ext cx="4" cy="10"/>
            </a:xfrm>
            <a:custGeom>
              <a:avLst/>
              <a:gdLst>
                <a:gd name="T0" fmla="*/ 4 w 4"/>
                <a:gd name="T1" fmla="*/ 0 h 10"/>
                <a:gd name="T2" fmla="*/ 3 w 4"/>
                <a:gd name="T3" fmla="*/ 1 h 10"/>
                <a:gd name="T4" fmla="*/ 2 w 4"/>
                <a:gd name="T5" fmla="*/ 1 h 10"/>
                <a:gd name="T6" fmla="*/ 2 w 4"/>
                <a:gd name="T7" fmla="*/ 2 h 10"/>
                <a:gd name="T8" fmla="*/ 0 w 4"/>
                <a:gd name="T9" fmla="*/ 3 h 10"/>
                <a:gd name="T10" fmla="*/ 0 w 4"/>
                <a:gd name="T11" fmla="*/ 4 h 10"/>
                <a:gd name="T12" fmla="*/ 0 w 4"/>
                <a:gd name="T13" fmla="*/ 6 h 10"/>
                <a:gd name="T14" fmla="*/ 0 w 4"/>
                <a:gd name="T15" fmla="*/ 7 h 10"/>
                <a:gd name="T16" fmla="*/ 2 w 4"/>
                <a:gd name="T17" fmla="*/ 8 h 10"/>
                <a:gd name="T18" fmla="*/ 3 w 4"/>
                <a:gd name="T19" fmla="*/ 9 h 10"/>
                <a:gd name="T20" fmla="*/ 4 w 4"/>
                <a:gd name="T21" fmla="*/ 10 h 10"/>
                <a:gd name="T22" fmla="*/ 4 w 4"/>
                <a:gd name="T23" fmla="*/ 0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10"/>
                <a:gd name="T38" fmla="*/ 4 w 4"/>
                <a:gd name="T39" fmla="*/ 10 h 1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10">
                  <a:moveTo>
                    <a:pt x="4" y="0"/>
                  </a:move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0" name="Freeform 4870"/>
            <p:cNvSpPr>
              <a:spLocks/>
            </p:cNvSpPr>
            <p:nvPr/>
          </p:nvSpPr>
          <p:spPr bwMode="auto">
            <a:xfrm>
              <a:off x="4501" y="3164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5 h 7"/>
                <a:gd name="T4" fmla="*/ 1 w 14"/>
                <a:gd name="T5" fmla="*/ 5 h 7"/>
                <a:gd name="T6" fmla="*/ 1 w 14"/>
                <a:gd name="T7" fmla="*/ 3 h 7"/>
                <a:gd name="T8" fmla="*/ 0 w 14"/>
                <a:gd name="T9" fmla="*/ 3 h 7"/>
                <a:gd name="T10" fmla="*/ 0 w 14"/>
                <a:gd name="T11" fmla="*/ 2 h 7"/>
                <a:gd name="T12" fmla="*/ 0 w 14"/>
                <a:gd name="T13" fmla="*/ 1 h 7"/>
                <a:gd name="T14" fmla="*/ 0 w 14"/>
                <a:gd name="T15" fmla="*/ 0 h 7"/>
                <a:gd name="T16" fmla="*/ 0 w 14"/>
                <a:gd name="T17" fmla="*/ 0 h 7"/>
                <a:gd name="T18" fmla="*/ 1 w 14"/>
                <a:gd name="T19" fmla="*/ 1 h 7"/>
                <a:gd name="T20" fmla="*/ 1 w 14"/>
                <a:gd name="T21" fmla="*/ 1 h 7"/>
                <a:gd name="T22" fmla="*/ 1 w 14"/>
                <a:gd name="T23" fmla="*/ 1 h 7"/>
                <a:gd name="T24" fmla="*/ 1 w 14"/>
                <a:gd name="T25" fmla="*/ 2 h 7"/>
                <a:gd name="T26" fmla="*/ 3 w 14"/>
                <a:gd name="T27" fmla="*/ 3 h 7"/>
                <a:gd name="T28" fmla="*/ 3 w 14"/>
                <a:gd name="T29" fmla="*/ 3 h 7"/>
                <a:gd name="T30" fmla="*/ 4 w 14"/>
                <a:gd name="T31" fmla="*/ 5 h 7"/>
                <a:gd name="T32" fmla="*/ 6 w 14"/>
                <a:gd name="T33" fmla="*/ 5 h 7"/>
                <a:gd name="T34" fmla="*/ 9 w 14"/>
                <a:gd name="T35" fmla="*/ 5 h 7"/>
                <a:gd name="T36" fmla="*/ 14 w 14"/>
                <a:gd name="T37" fmla="*/ 5 h 7"/>
                <a:gd name="T38" fmla="*/ 14 w 14"/>
                <a:gd name="T39" fmla="*/ 7 h 7"/>
                <a:gd name="T40" fmla="*/ 0 w 14"/>
                <a:gd name="T41" fmla="*/ 7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7"/>
                <a:gd name="T65" fmla="*/ 14 w 14"/>
                <a:gd name="T66" fmla="*/ 7 h 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7">
                  <a:moveTo>
                    <a:pt x="0" y="7"/>
                  </a:move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1" name="Freeform 4871"/>
            <p:cNvSpPr>
              <a:spLocks/>
            </p:cNvSpPr>
            <p:nvPr/>
          </p:nvSpPr>
          <p:spPr bwMode="auto">
            <a:xfrm>
              <a:off x="4501" y="3155"/>
              <a:ext cx="14" cy="7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6 h 7"/>
                <a:gd name="T4" fmla="*/ 1 w 14"/>
                <a:gd name="T5" fmla="*/ 6 h 7"/>
                <a:gd name="T6" fmla="*/ 1 w 14"/>
                <a:gd name="T7" fmla="*/ 5 h 7"/>
                <a:gd name="T8" fmla="*/ 0 w 14"/>
                <a:gd name="T9" fmla="*/ 4 h 7"/>
                <a:gd name="T10" fmla="*/ 0 w 14"/>
                <a:gd name="T11" fmla="*/ 3 h 7"/>
                <a:gd name="T12" fmla="*/ 0 w 14"/>
                <a:gd name="T13" fmla="*/ 3 h 7"/>
                <a:gd name="T14" fmla="*/ 0 w 14"/>
                <a:gd name="T15" fmla="*/ 1 h 7"/>
                <a:gd name="T16" fmla="*/ 0 w 14"/>
                <a:gd name="T17" fmla="*/ 0 h 7"/>
                <a:gd name="T18" fmla="*/ 1 w 14"/>
                <a:gd name="T19" fmla="*/ 1 h 7"/>
                <a:gd name="T20" fmla="*/ 1 w 14"/>
                <a:gd name="T21" fmla="*/ 3 h 7"/>
                <a:gd name="T22" fmla="*/ 1 w 14"/>
                <a:gd name="T23" fmla="*/ 3 h 7"/>
                <a:gd name="T24" fmla="*/ 1 w 14"/>
                <a:gd name="T25" fmla="*/ 4 h 7"/>
                <a:gd name="T26" fmla="*/ 3 w 14"/>
                <a:gd name="T27" fmla="*/ 4 h 7"/>
                <a:gd name="T28" fmla="*/ 3 w 14"/>
                <a:gd name="T29" fmla="*/ 5 h 7"/>
                <a:gd name="T30" fmla="*/ 4 w 14"/>
                <a:gd name="T31" fmla="*/ 5 h 7"/>
                <a:gd name="T32" fmla="*/ 6 w 14"/>
                <a:gd name="T33" fmla="*/ 6 h 7"/>
                <a:gd name="T34" fmla="*/ 9 w 14"/>
                <a:gd name="T35" fmla="*/ 6 h 7"/>
                <a:gd name="T36" fmla="*/ 14 w 14"/>
                <a:gd name="T37" fmla="*/ 6 h 7"/>
                <a:gd name="T38" fmla="*/ 14 w 14"/>
                <a:gd name="T39" fmla="*/ 7 h 7"/>
                <a:gd name="T40" fmla="*/ 0 w 14"/>
                <a:gd name="T41" fmla="*/ 7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7"/>
                <a:gd name="T65" fmla="*/ 14 w 14"/>
                <a:gd name="T66" fmla="*/ 7 h 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7">
                  <a:moveTo>
                    <a:pt x="0" y="7"/>
                  </a:move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6"/>
                  </a:lnTo>
                  <a:lnTo>
                    <a:pt x="9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2" name="Freeform 4872"/>
            <p:cNvSpPr>
              <a:spLocks/>
            </p:cNvSpPr>
            <p:nvPr/>
          </p:nvSpPr>
          <p:spPr bwMode="auto">
            <a:xfrm>
              <a:off x="4501" y="3141"/>
              <a:ext cx="14" cy="14"/>
            </a:xfrm>
            <a:custGeom>
              <a:avLst/>
              <a:gdLst>
                <a:gd name="T0" fmla="*/ 9 w 14"/>
                <a:gd name="T1" fmla="*/ 1 h 14"/>
                <a:gd name="T2" fmla="*/ 10 w 14"/>
                <a:gd name="T3" fmla="*/ 0 h 14"/>
                <a:gd name="T4" fmla="*/ 11 w 14"/>
                <a:gd name="T5" fmla="*/ 1 h 14"/>
                <a:gd name="T6" fmla="*/ 12 w 14"/>
                <a:gd name="T7" fmla="*/ 2 h 14"/>
                <a:gd name="T8" fmla="*/ 12 w 14"/>
                <a:gd name="T9" fmla="*/ 2 h 14"/>
                <a:gd name="T10" fmla="*/ 14 w 14"/>
                <a:gd name="T11" fmla="*/ 3 h 14"/>
                <a:gd name="T12" fmla="*/ 14 w 14"/>
                <a:gd name="T13" fmla="*/ 6 h 14"/>
                <a:gd name="T14" fmla="*/ 14 w 14"/>
                <a:gd name="T15" fmla="*/ 7 h 14"/>
                <a:gd name="T16" fmla="*/ 14 w 14"/>
                <a:gd name="T17" fmla="*/ 9 h 14"/>
                <a:gd name="T18" fmla="*/ 11 w 14"/>
                <a:gd name="T19" fmla="*/ 12 h 14"/>
                <a:gd name="T20" fmla="*/ 9 w 14"/>
                <a:gd name="T21" fmla="*/ 13 h 14"/>
                <a:gd name="T22" fmla="*/ 6 w 14"/>
                <a:gd name="T23" fmla="*/ 14 h 14"/>
                <a:gd name="T24" fmla="*/ 4 w 14"/>
                <a:gd name="T25" fmla="*/ 13 h 14"/>
                <a:gd name="T26" fmla="*/ 3 w 14"/>
                <a:gd name="T27" fmla="*/ 12 h 14"/>
                <a:gd name="T28" fmla="*/ 0 w 14"/>
                <a:gd name="T29" fmla="*/ 9 h 14"/>
                <a:gd name="T30" fmla="*/ 0 w 14"/>
                <a:gd name="T31" fmla="*/ 7 h 14"/>
                <a:gd name="T32" fmla="*/ 0 w 14"/>
                <a:gd name="T33" fmla="*/ 3 h 14"/>
                <a:gd name="T34" fmla="*/ 3 w 14"/>
                <a:gd name="T35" fmla="*/ 1 h 14"/>
                <a:gd name="T36" fmla="*/ 4 w 14"/>
                <a:gd name="T37" fmla="*/ 0 h 14"/>
                <a:gd name="T38" fmla="*/ 6 w 14"/>
                <a:gd name="T39" fmla="*/ 0 h 14"/>
                <a:gd name="T40" fmla="*/ 6 w 14"/>
                <a:gd name="T41" fmla="*/ 12 h 14"/>
                <a:gd name="T42" fmla="*/ 9 w 14"/>
                <a:gd name="T43" fmla="*/ 12 h 14"/>
                <a:gd name="T44" fmla="*/ 11 w 14"/>
                <a:gd name="T45" fmla="*/ 11 h 14"/>
                <a:gd name="T46" fmla="*/ 11 w 14"/>
                <a:gd name="T47" fmla="*/ 8 h 14"/>
                <a:gd name="T48" fmla="*/ 12 w 14"/>
                <a:gd name="T49" fmla="*/ 7 h 14"/>
                <a:gd name="T50" fmla="*/ 12 w 14"/>
                <a:gd name="T51" fmla="*/ 6 h 14"/>
                <a:gd name="T52" fmla="*/ 11 w 14"/>
                <a:gd name="T53" fmla="*/ 5 h 14"/>
                <a:gd name="T54" fmla="*/ 11 w 14"/>
                <a:gd name="T55" fmla="*/ 3 h 14"/>
                <a:gd name="T56" fmla="*/ 11 w 14"/>
                <a:gd name="T57" fmla="*/ 3 h 14"/>
                <a:gd name="T58" fmla="*/ 10 w 14"/>
                <a:gd name="T59" fmla="*/ 2 h 14"/>
                <a:gd name="T60" fmla="*/ 9 w 14"/>
                <a:gd name="T61" fmla="*/ 1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4"/>
                <a:gd name="T95" fmla="*/ 14 w 14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4">
                  <a:moveTo>
                    <a:pt x="9" y="1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6" y="14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3" name="Freeform 4873"/>
            <p:cNvSpPr>
              <a:spLocks/>
            </p:cNvSpPr>
            <p:nvPr/>
          </p:nvSpPr>
          <p:spPr bwMode="auto">
            <a:xfrm>
              <a:off x="4502" y="3142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3 w 4"/>
                <a:gd name="T3" fmla="*/ 1 h 11"/>
                <a:gd name="T4" fmla="*/ 2 w 4"/>
                <a:gd name="T5" fmla="*/ 1 h 11"/>
                <a:gd name="T6" fmla="*/ 2 w 4"/>
                <a:gd name="T7" fmla="*/ 2 h 11"/>
                <a:gd name="T8" fmla="*/ 0 w 4"/>
                <a:gd name="T9" fmla="*/ 4 h 11"/>
                <a:gd name="T10" fmla="*/ 0 w 4"/>
                <a:gd name="T11" fmla="*/ 5 h 11"/>
                <a:gd name="T12" fmla="*/ 0 w 4"/>
                <a:gd name="T13" fmla="*/ 6 h 11"/>
                <a:gd name="T14" fmla="*/ 0 w 4"/>
                <a:gd name="T15" fmla="*/ 7 h 11"/>
                <a:gd name="T16" fmla="*/ 2 w 4"/>
                <a:gd name="T17" fmla="*/ 10 h 11"/>
                <a:gd name="T18" fmla="*/ 3 w 4"/>
                <a:gd name="T19" fmla="*/ 10 h 11"/>
                <a:gd name="T20" fmla="*/ 4 w 4"/>
                <a:gd name="T21" fmla="*/ 11 h 11"/>
                <a:gd name="T22" fmla="*/ 4 w 4"/>
                <a:gd name="T23" fmla="*/ 0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11"/>
                <a:gd name="T38" fmla="*/ 4 w 4"/>
                <a:gd name="T39" fmla="*/ 11 h 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11">
                  <a:moveTo>
                    <a:pt x="4" y="0"/>
                  </a:move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4" name="Freeform 4874"/>
            <p:cNvSpPr>
              <a:spLocks/>
            </p:cNvSpPr>
            <p:nvPr/>
          </p:nvSpPr>
          <p:spPr bwMode="auto">
            <a:xfrm>
              <a:off x="4495" y="3135"/>
              <a:ext cx="4" cy="3"/>
            </a:xfrm>
            <a:custGeom>
              <a:avLst/>
              <a:gdLst>
                <a:gd name="T0" fmla="*/ 0 w 4"/>
                <a:gd name="T1" fmla="*/ 2 h 3"/>
                <a:gd name="T2" fmla="*/ 0 w 4"/>
                <a:gd name="T3" fmla="*/ 1 h 3"/>
                <a:gd name="T4" fmla="*/ 1 w 4"/>
                <a:gd name="T5" fmla="*/ 1 h 3"/>
                <a:gd name="T6" fmla="*/ 1 w 4"/>
                <a:gd name="T7" fmla="*/ 0 h 3"/>
                <a:gd name="T8" fmla="*/ 3 w 4"/>
                <a:gd name="T9" fmla="*/ 0 h 3"/>
                <a:gd name="T10" fmla="*/ 3 w 4"/>
                <a:gd name="T11" fmla="*/ 0 h 3"/>
                <a:gd name="T12" fmla="*/ 3 w 4"/>
                <a:gd name="T13" fmla="*/ 1 h 3"/>
                <a:gd name="T14" fmla="*/ 4 w 4"/>
                <a:gd name="T15" fmla="*/ 1 h 3"/>
                <a:gd name="T16" fmla="*/ 4 w 4"/>
                <a:gd name="T17" fmla="*/ 2 h 3"/>
                <a:gd name="T18" fmla="*/ 4 w 4"/>
                <a:gd name="T19" fmla="*/ 2 h 3"/>
                <a:gd name="T20" fmla="*/ 3 w 4"/>
                <a:gd name="T21" fmla="*/ 2 h 3"/>
                <a:gd name="T22" fmla="*/ 3 w 4"/>
                <a:gd name="T23" fmla="*/ 3 h 3"/>
                <a:gd name="T24" fmla="*/ 3 w 4"/>
                <a:gd name="T25" fmla="*/ 3 h 3"/>
                <a:gd name="T26" fmla="*/ 1 w 4"/>
                <a:gd name="T27" fmla="*/ 3 h 3"/>
                <a:gd name="T28" fmla="*/ 1 w 4"/>
                <a:gd name="T29" fmla="*/ 2 h 3"/>
                <a:gd name="T30" fmla="*/ 0 w 4"/>
                <a:gd name="T31" fmla="*/ 2 h 3"/>
                <a:gd name="T32" fmla="*/ 0 w 4"/>
                <a:gd name="T33" fmla="*/ 2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0" y="2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5" name="Rectangle 4875"/>
            <p:cNvSpPr>
              <a:spLocks noChangeArrowheads="1"/>
            </p:cNvSpPr>
            <p:nvPr/>
          </p:nvSpPr>
          <p:spPr bwMode="auto">
            <a:xfrm>
              <a:off x="4501" y="3136"/>
              <a:ext cx="14" cy="1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6" name="Freeform 4876"/>
            <p:cNvSpPr>
              <a:spLocks/>
            </p:cNvSpPr>
            <p:nvPr/>
          </p:nvSpPr>
          <p:spPr bwMode="auto">
            <a:xfrm>
              <a:off x="4501" y="3120"/>
              <a:ext cx="14" cy="12"/>
            </a:xfrm>
            <a:custGeom>
              <a:avLst/>
              <a:gdLst>
                <a:gd name="T0" fmla="*/ 0 w 14"/>
                <a:gd name="T1" fmla="*/ 12 h 12"/>
                <a:gd name="T2" fmla="*/ 0 w 14"/>
                <a:gd name="T3" fmla="*/ 10 h 12"/>
                <a:gd name="T4" fmla="*/ 3 w 14"/>
                <a:gd name="T5" fmla="*/ 10 h 12"/>
                <a:gd name="T6" fmla="*/ 1 w 14"/>
                <a:gd name="T7" fmla="*/ 9 h 12"/>
                <a:gd name="T8" fmla="*/ 0 w 14"/>
                <a:gd name="T9" fmla="*/ 7 h 12"/>
                <a:gd name="T10" fmla="*/ 0 w 14"/>
                <a:gd name="T11" fmla="*/ 6 h 12"/>
                <a:gd name="T12" fmla="*/ 0 w 14"/>
                <a:gd name="T13" fmla="*/ 5 h 12"/>
                <a:gd name="T14" fmla="*/ 0 w 14"/>
                <a:gd name="T15" fmla="*/ 4 h 12"/>
                <a:gd name="T16" fmla="*/ 0 w 14"/>
                <a:gd name="T17" fmla="*/ 3 h 12"/>
                <a:gd name="T18" fmla="*/ 1 w 14"/>
                <a:gd name="T19" fmla="*/ 1 h 12"/>
                <a:gd name="T20" fmla="*/ 3 w 14"/>
                <a:gd name="T21" fmla="*/ 0 h 12"/>
                <a:gd name="T22" fmla="*/ 4 w 14"/>
                <a:gd name="T23" fmla="*/ 0 h 12"/>
                <a:gd name="T24" fmla="*/ 6 w 14"/>
                <a:gd name="T25" fmla="*/ 0 h 12"/>
                <a:gd name="T26" fmla="*/ 14 w 14"/>
                <a:gd name="T27" fmla="*/ 0 h 12"/>
                <a:gd name="T28" fmla="*/ 14 w 14"/>
                <a:gd name="T29" fmla="*/ 1 h 12"/>
                <a:gd name="T30" fmla="*/ 7 w 14"/>
                <a:gd name="T31" fmla="*/ 1 h 12"/>
                <a:gd name="T32" fmla="*/ 5 w 14"/>
                <a:gd name="T33" fmla="*/ 1 h 12"/>
                <a:gd name="T34" fmla="*/ 4 w 14"/>
                <a:gd name="T35" fmla="*/ 3 h 12"/>
                <a:gd name="T36" fmla="*/ 3 w 14"/>
                <a:gd name="T37" fmla="*/ 3 h 12"/>
                <a:gd name="T38" fmla="*/ 1 w 14"/>
                <a:gd name="T39" fmla="*/ 4 h 12"/>
                <a:gd name="T40" fmla="*/ 1 w 14"/>
                <a:gd name="T41" fmla="*/ 4 h 12"/>
                <a:gd name="T42" fmla="*/ 1 w 14"/>
                <a:gd name="T43" fmla="*/ 5 h 12"/>
                <a:gd name="T44" fmla="*/ 1 w 14"/>
                <a:gd name="T45" fmla="*/ 7 h 12"/>
                <a:gd name="T46" fmla="*/ 3 w 14"/>
                <a:gd name="T47" fmla="*/ 9 h 12"/>
                <a:gd name="T48" fmla="*/ 4 w 14"/>
                <a:gd name="T49" fmla="*/ 10 h 12"/>
                <a:gd name="T50" fmla="*/ 5 w 14"/>
                <a:gd name="T51" fmla="*/ 10 h 12"/>
                <a:gd name="T52" fmla="*/ 6 w 14"/>
                <a:gd name="T53" fmla="*/ 10 h 12"/>
                <a:gd name="T54" fmla="*/ 9 w 14"/>
                <a:gd name="T55" fmla="*/ 10 h 12"/>
                <a:gd name="T56" fmla="*/ 14 w 14"/>
                <a:gd name="T57" fmla="*/ 10 h 12"/>
                <a:gd name="T58" fmla="*/ 14 w 14"/>
                <a:gd name="T59" fmla="*/ 12 h 12"/>
                <a:gd name="T60" fmla="*/ 0 w 14"/>
                <a:gd name="T61" fmla="*/ 12 h 1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2"/>
                <a:gd name="T95" fmla="*/ 14 w 14"/>
                <a:gd name="T96" fmla="*/ 12 h 1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2">
                  <a:moveTo>
                    <a:pt x="0" y="12"/>
                  </a:moveTo>
                  <a:lnTo>
                    <a:pt x="0" y="10"/>
                  </a:lnTo>
                  <a:lnTo>
                    <a:pt x="3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0" y="1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7" name="Freeform 4877"/>
            <p:cNvSpPr>
              <a:spLocks/>
            </p:cNvSpPr>
            <p:nvPr/>
          </p:nvSpPr>
          <p:spPr bwMode="auto">
            <a:xfrm>
              <a:off x="4501" y="3102"/>
              <a:ext cx="18" cy="14"/>
            </a:xfrm>
            <a:custGeom>
              <a:avLst/>
              <a:gdLst>
                <a:gd name="T0" fmla="*/ 0 w 18"/>
                <a:gd name="T1" fmla="*/ 2 h 14"/>
                <a:gd name="T2" fmla="*/ 0 w 18"/>
                <a:gd name="T3" fmla="*/ 0 h 14"/>
                <a:gd name="T4" fmla="*/ 11 w 18"/>
                <a:gd name="T5" fmla="*/ 0 h 14"/>
                <a:gd name="T6" fmla="*/ 14 w 18"/>
                <a:gd name="T7" fmla="*/ 1 h 14"/>
                <a:gd name="T8" fmla="*/ 15 w 18"/>
                <a:gd name="T9" fmla="*/ 1 h 14"/>
                <a:gd name="T10" fmla="*/ 16 w 18"/>
                <a:gd name="T11" fmla="*/ 2 h 14"/>
                <a:gd name="T12" fmla="*/ 17 w 18"/>
                <a:gd name="T13" fmla="*/ 4 h 14"/>
                <a:gd name="T14" fmla="*/ 18 w 18"/>
                <a:gd name="T15" fmla="*/ 5 h 14"/>
                <a:gd name="T16" fmla="*/ 18 w 18"/>
                <a:gd name="T17" fmla="*/ 7 h 14"/>
                <a:gd name="T18" fmla="*/ 18 w 18"/>
                <a:gd name="T19" fmla="*/ 10 h 14"/>
                <a:gd name="T20" fmla="*/ 18 w 18"/>
                <a:gd name="T21" fmla="*/ 11 h 14"/>
                <a:gd name="T22" fmla="*/ 17 w 18"/>
                <a:gd name="T23" fmla="*/ 12 h 14"/>
                <a:gd name="T24" fmla="*/ 17 w 18"/>
                <a:gd name="T25" fmla="*/ 13 h 14"/>
                <a:gd name="T26" fmla="*/ 16 w 18"/>
                <a:gd name="T27" fmla="*/ 14 h 14"/>
                <a:gd name="T28" fmla="*/ 15 w 18"/>
                <a:gd name="T29" fmla="*/ 14 h 14"/>
                <a:gd name="T30" fmla="*/ 15 w 18"/>
                <a:gd name="T31" fmla="*/ 13 h 14"/>
                <a:gd name="T32" fmla="*/ 16 w 18"/>
                <a:gd name="T33" fmla="*/ 12 h 14"/>
                <a:gd name="T34" fmla="*/ 16 w 18"/>
                <a:gd name="T35" fmla="*/ 11 h 14"/>
                <a:gd name="T36" fmla="*/ 17 w 18"/>
                <a:gd name="T37" fmla="*/ 10 h 14"/>
                <a:gd name="T38" fmla="*/ 17 w 18"/>
                <a:gd name="T39" fmla="*/ 7 h 14"/>
                <a:gd name="T40" fmla="*/ 17 w 18"/>
                <a:gd name="T41" fmla="*/ 6 h 14"/>
                <a:gd name="T42" fmla="*/ 16 w 18"/>
                <a:gd name="T43" fmla="*/ 5 h 14"/>
                <a:gd name="T44" fmla="*/ 16 w 18"/>
                <a:gd name="T45" fmla="*/ 4 h 14"/>
                <a:gd name="T46" fmla="*/ 15 w 18"/>
                <a:gd name="T47" fmla="*/ 2 h 14"/>
                <a:gd name="T48" fmla="*/ 14 w 18"/>
                <a:gd name="T49" fmla="*/ 2 h 14"/>
                <a:gd name="T50" fmla="*/ 11 w 18"/>
                <a:gd name="T51" fmla="*/ 2 h 14"/>
                <a:gd name="T52" fmla="*/ 11 w 18"/>
                <a:gd name="T53" fmla="*/ 2 h 14"/>
                <a:gd name="T54" fmla="*/ 12 w 18"/>
                <a:gd name="T55" fmla="*/ 4 h 14"/>
                <a:gd name="T56" fmla="*/ 12 w 18"/>
                <a:gd name="T57" fmla="*/ 5 h 14"/>
                <a:gd name="T58" fmla="*/ 14 w 18"/>
                <a:gd name="T59" fmla="*/ 6 h 14"/>
                <a:gd name="T60" fmla="*/ 14 w 18"/>
                <a:gd name="T61" fmla="*/ 8 h 14"/>
                <a:gd name="T62" fmla="*/ 14 w 18"/>
                <a:gd name="T63" fmla="*/ 10 h 14"/>
                <a:gd name="T64" fmla="*/ 12 w 18"/>
                <a:gd name="T65" fmla="*/ 11 h 14"/>
                <a:gd name="T66" fmla="*/ 11 w 18"/>
                <a:gd name="T67" fmla="*/ 13 h 14"/>
                <a:gd name="T68" fmla="*/ 10 w 18"/>
                <a:gd name="T69" fmla="*/ 14 h 14"/>
                <a:gd name="T70" fmla="*/ 9 w 18"/>
                <a:gd name="T71" fmla="*/ 14 h 14"/>
                <a:gd name="T72" fmla="*/ 6 w 18"/>
                <a:gd name="T73" fmla="*/ 14 h 14"/>
                <a:gd name="T74" fmla="*/ 5 w 18"/>
                <a:gd name="T75" fmla="*/ 14 h 14"/>
                <a:gd name="T76" fmla="*/ 3 w 18"/>
                <a:gd name="T77" fmla="*/ 14 h 14"/>
                <a:gd name="T78" fmla="*/ 1 w 18"/>
                <a:gd name="T79" fmla="*/ 13 h 14"/>
                <a:gd name="T80" fmla="*/ 0 w 18"/>
                <a:gd name="T81" fmla="*/ 11 h 14"/>
                <a:gd name="T82" fmla="*/ 0 w 18"/>
                <a:gd name="T83" fmla="*/ 10 h 14"/>
                <a:gd name="T84" fmla="*/ 0 w 18"/>
                <a:gd name="T85" fmla="*/ 7 h 14"/>
                <a:gd name="T86" fmla="*/ 0 w 18"/>
                <a:gd name="T87" fmla="*/ 6 h 14"/>
                <a:gd name="T88" fmla="*/ 0 w 18"/>
                <a:gd name="T89" fmla="*/ 5 h 14"/>
                <a:gd name="T90" fmla="*/ 1 w 18"/>
                <a:gd name="T91" fmla="*/ 4 h 14"/>
                <a:gd name="T92" fmla="*/ 3 w 18"/>
                <a:gd name="T93" fmla="*/ 2 h 14"/>
                <a:gd name="T94" fmla="*/ 0 w 18"/>
                <a:gd name="T95" fmla="*/ 2 h 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"/>
                <a:gd name="T145" fmla="*/ 0 h 14"/>
                <a:gd name="T146" fmla="*/ 18 w 18"/>
                <a:gd name="T147" fmla="*/ 14 h 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" h="14">
                  <a:moveTo>
                    <a:pt x="0" y="2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2"/>
                  </a:lnTo>
                  <a:lnTo>
                    <a:pt x="17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7" y="10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2" y="11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2"/>
                  </a:lnTo>
                  <a:lnTo>
                    <a:pt x="0" y="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8" name="Freeform 4878"/>
            <p:cNvSpPr>
              <a:spLocks/>
            </p:cNvSpPr>
            <p:nvPr/>
          </p:nvSpPr>
          <p:spPr bwMode="auto">
            <a:xfrm>
              <a:off x="4502" y="3104"/>
              <a:ext cx="10" cy="11"/>
            </a:xfrm>
            <a:custGeom>
              <a:avLst/>
              <a:gdLst>
                <a:gd name="T0" fmla="*/ 0 w 10"/>
                <a:gd name="T1" fmla="*/ 5 h 11"/>
                <a:gd name="T2" fmla="*/ 0 w 10"/>
                <a:gd name="T3" fmla="*/ 6 h 11"/>
                <a:gd name="T4" fmla="*/ 2 w 10"/>
                <a:gd name="T5" fmla="*/ 9 h 11"/>
                <a:gd name="T6" fmla="*/ 2 w 10"/>
                <a:gd name="T7" fmla="*/ 10 h 11"/>
                <a:gd name="T8" fmla="*/ 3 w 10"/>
                <a:gd name="T9" fmla="*/ 10 h 11"/>
                <a:gd name="T10" fmla="*/ 4 w 10"/>
                <a:gd name="T11" fmla="*/ 11 h 11"/>
                <a:gd name="T12" fmla="*/ 5 w 10"/>
                <a:gd name="T13" fmla="*/ 11 h 11"/>
                <a:gd name="T14" fmla="*/ 8 w 10"/>
                <a:gd name="T15" fmla="*/ 11 h 11"/>
                <a:gd name="T16" fmla="*/ 9 w 10"/>
                <a:gd name="T17" fmla="*/ 10 h 11"/>
                <a:gd name="T18" fmla="*/ 10 w 10"/>
                <a:gd name="T19" fmla="*/ 8 h 11"/>
                <a:gd name="T20" fmla="*/ 10 w 10"/>
                <a:gd name="T21" fmla="*/ 5 h 11"/>
                <a:gd name="T22" fmla="*/ 10 w 10"/>
                <a:gd name="T23" fmla="*/ 4 h 11"/>
                <a:gd name="T24" fmla="*/ 9 w 10"/>
                <a:gd name="T25" fmla="*/ 2 h 11"/>
                <a:gd name="T26" fmla="*/ 8 w 10"/>
                <a:gd name="T27" fmla="*/ 0 h 11"/>
                <a:gd name="T28" fmla="*/ 5 w 10"/>
                <a:gd name="T29" fmla="*/ 0 h 11"/>
                <a:gd name="T30" fmla="*/ 4 w 10"/>
                <a:gd name="T31" fmla="*/ 0 h 11"/>
                <a:gd name="T32" fmla="*/ 3 w 10"/>
                <a:gd name="T33" fmla="*/ 0 h 11"/>
                <a:gd name="T34" fmla="*/ 2 w 10"/>
                <a:gd name="T35" fmla="*/ 2 h 11"/>
                <a:gd name="T36" fmla="*/ 2 w 10"/>
                <a:gd name="T37" fmla="*/ 3 h 11"/>
                <a:gd name="T38" fmla="*/ 0 w 10"/>
                <a:gd name="T39" fmla="*/ 4 h 11"/>
                <a:gd name="T40" fmla="*/ 0 w 10"/>
                <a:gd name="T41" fmla="*/ 5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"/>
                <a:gd name="T64" fmla="*/ 0 h 11"/>
                <a:gd name="T65" fmla="*/ 10 w 10"/>
                <a:gd name="T66" fmla="*/ 11 h 1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" h="11">
                  <a:moveTo>
                    <a:pt x="0" y="5"/>
                  </a:moveTo>
                  <a:lnTo>
                    <a:pt x="0" y="6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4"/>
                  </a:lnTo>
                  <a:lnTo>
                    <a:pt x="0" y="5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9" name="Freeform 4879"/>
            <p:cNvSpPr>
              <a:spLocks/>
            </p:cNvSpPr>
            <p:nvPr/>
          </p:nvSpPr>
          <p:spPr bwMode="auto">
            <a:xfrm>
              <a:off x="4501" y="3092"/>
              <a:ext cx="14" cy="8"/>
            </a:xfrm>
            <a:custGeom>
              <a:avLst/>
              <a:gdLst>
                <a:gd name="T0" fmla="*/ 0 w 14"/>
                <a:gd name="T1" fmla="*/ 8 h 8"/>
                <a:gd name="T2" fmla="*/ 0 w 14"/>
                <a:gd name="T3" fmla="*/ 5 h 8"/>
                <a:gd name="T4" fmla="*/ 1 w 14"/>
                <a:gd name="T5" fmla="*/ 5 h 8"/>
                <a:gd name="T6" fmla="*/ 1 w 14"/>
                <a:gd name="T7" fmla="*/ 5 h 8"/>
                <a:gd name="T8" fmla="*/ 0 w 14"/>
                <a:gd name="T9" fmla="*/ 4 h 8"/>
                <a:gd name="T10" fmla="*/ 0 w 14"/>
                <a:gd name="T11" fmla="*/ 3 h 8"/>
                <a:gd name="T12" fmla="*/ 0 w 14"/>
                <a:gd name="T13" fmla="*/ 1 h 8"/>
                <a:gd name="T14" fmla="*/ 0 w 14"/>
                <a:gd name="T15" fmla="*/ 1 h 8"/>
                <a:gd name="T16" fmla="*/ 0 w 14"/>
                <a:gd name="T17" fmla="*/ 0 h 8"/>
                <a:gd name="T18" fmla="*/ 1 w 14"/>
                <a:gd name="T19" fmla="*/ 1 h 8"/>
                <a:gd name="T20" fmla="*/ 1 w 14"/>
                <a:gd name="T21" fmla="*/ 1 h 8"/>
                <a:gd name="T22" fmla="*/ 1 w 14"/>
                <a:gd name="T23" fmla="*/ 3 h 8"/>
                <a:gd name="T24" fmla="*/ 1 w 14"/>
                <a:gd name="T25" fmla="*/ 3 h 8"/>
                <a:gd name="T26" fmla="*/ 3 w 14"/>
                <a:gd name="T27" fmla="*/ 4 h 8"/>
                <a:gd name="T28" fmla="*/ 3 w 14"/>
                <a:gd name="T29" fmla="*/ 5 h 8"/>
                <a:gd name="T30" fmla="*/ 4 w 14"/>
                <a:gd name="T31" fmla="*/ 5 h 8"/>
                <a:gd name="T32" fmla="*/ 6 w 14"/>
                <a:gd name="T33" fmla="*/ 5 h 8"/>
                <a:gd name="T34" fmla="*/ 9 w 14"/>
                <a:gd name="T35" fmla="*/ 5 h 8"/>
                <a:gd name="T36" fmla="*/ 14 w 14"/>
                <a:gd name="T37" fmla="*/ 5 h 8"/>
                <a:gd name="T38" fmla="*/ 14 w 14"/>
                <a:gd name="T39" fmla="*/ 8 h 8"/>
                <a:gd name="T40" fmla="*/ 0 w 14"/>
                <a:gd name="T41" fmla="*/ 8 h 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"/>
                <a:gd name="T64" fmla="*/ 0 h 8"/>
                <a:gd name="T65" fmla="*/ 14 w 14"/>
                <a:gd name="T66" fmla="*/ 8 h 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" h="8">
                  <a:moveTo>
                    <a:pt x="0" y="8"/>
                  </a:moveTo>
                  <a:lnTo>
                    <a:pt x="0" y="5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0" name="Freeform 4880"/>
            <p:cNvSpPr>
              <a:spLocks/>
            </p:cNvSpPr>
            <p:nvPr/>
          </p:nvSpPr>
          <p:spPr bwMode="auto">
            <a:xfrm>
              <a:off x="4501" y="3078"/>
              <a:ext cx="14" cy="13"/>
            </a:xfrm>
            <a:custGeom>
              <a:avLst/>
              <a:gdLst>
                <a:gd name="T0" fmla="*/ 9 w 14"/>
                <a:gd name="T1" fmla="*/ 1 h 13"/>
                <a:gd name="T2" fmla="*/ 10 w 14"/>
                <a:gd name="T3" fmla="*/ 0 h 13"/>
                <a:gd name="T4" fmla="*/ 11 w 14"/>
                <a:gd name="T5" fmla="*/ 1 h 13"/>
                <a:gd name="T6" fmla="*/ 12 w 14"/>
                <a:gd name="T7" fmla="*/ 1 h 13"/>
                <a:gd name="T8" fmla="*/ 12 w 14"/>
                <a:gd name="T9" fmla="*/ 2 h 13"/>
                <a:gd name="T10" fmla="*/ 14 w 14"/>
                <a:gd name="T11" fmla="*/ 3 h 13"/>
                <a:gd name="T12" fmla="*/ 14 w 14"/>
                <a:gd name="T13" fmla="*/ 5 h 13"/>
                <a:gd name="T14" fmla="*/ 14 w 14"/>
                <a:gd name="T15" fmla="*/ 6 h 13"/>
                <a:gd name="T16" fmla="*/ 14 w 14"/>
                <a:gd name="T17" fmla="*/ 9 h 13"/>
                <a:gd name="T18" fmla="*/ 11 w 14"/>
                <a:gd name="T19" fmla="*/ 12 h 13"/>
                <a:gd name="T20" fmla="*/ 9 w 14"/>
                <a:gd name="T21" fmla="*/ 13 h 13"/>
                <a:gd name="T22" fmla="*/ 6 w 14"/>
                <a:gd name="T23" fmla="*/ 13 h 13"/>
                <a:gd name="T24" fmla="*/ 4 w 14"/>
                <a:gd name="T25" fmla="*/ 13 h 13"/>
                <a:gd name="T26" fmla="*/ 3 w 14"/>
                <a:gd name="T27" fmla="*/ 12 h 13"/>
                <a:gd name="T28" fmla="*/ 0 w 14"/>
                <a:gd name="T29" fmla="*/ 9 h 13"/>
                <a:gd name="T30" fmla="*/ 0 w 14"/>
                <a:gd name="T31" fmla="*/ 7 h 13"/>
                <a:gd name="T32" fmla="*/ 0 w 14"/>
                <a:gd name="T33" fmla="*/ 3 h 13"/>
                <a:gd name="T34" fmla="*/ 3 w 14"/>
                <a:gd name="T35" fmla="*/ 1 h 13"/>
                <a:gd name="T36" fmla="*/ 4 w 14"/>
                <a:gd name="T37" fmla="*/ 0 h 13"/>
                <a:gd name="T38" fmla="*/ 6 w 14"/>
                <a:gd name="T39" fmla="*/ 0 h 13"/>
                <a:gd name="T40" fmla="*/ 6 w 14"/>
                <a:gd name="T41" fmla="*/ 12 h 13"/>
                <a:gd name="T42" fmla="*/ 9 w 14"/>
                <a:gd name="T43" fmla="*/ 12 h 13"/>
                <a:gd name="T44" fmla="*/ 11 w 14"/>
                <a:gd name="T45" fmla="*/ 11 h 13"/>
                <a:gd name="T46" fmla="*/ 11 w 14"/>
                <a:gd name="T47" fmla="*/ 8 h 13"/>
                <a:gd name="T48" fmla="*/ 12 w 14"/>
                <a:gd name="T49" fmla="*/ 7 h 13"/>
                <a:gd name="T50" fmla="*/ 12 w 14"/>
                <a:gd name="T51" fmla="*/ 6 h 13"/>
                <a:gd name="T52" fmla="*/ 11 w 14"/>
                <a:gd name="T53" fmla="*/ 5 h 13"/>
                <a:gd name="T54" fmla="*/ 11 w 14"/>
                <a:gd name="T55" fmla="*/ 3 h 13"/>
                <a:gd name="T56" fmla="*/ 11 w 14"/>
                <a:gd name="T57" fmla="*/ 3 h 13"/>
                <a:gd name="T58" fmla="*/ 10 w 14"/>
                <a:gd name="T59" fmla="*/ 2 h 13"/>
                <a:gd name="T60" fmla="*/ 9 w 14"/>
                <a:gd name="T61" fmla="*/ 1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3"/>
                <a:gd name="T95" fmla="*/ 14 w 14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3">
                  <a:moveTo>
                    <a:pt x="9" y="1"/>
                  </a:moveTo>
                  <a:lnTo>
                    <a:pt x="10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1" name="Freeform 4881"/>
            <p:cNvSpPr>
              <a:spLocks/>
            </p:cNvSpPr>
            <p:nvPr/>
          </p:nvSpPr>
          <p:spPr bwMode="auto">
            <a:xfrm>
              <a:off x="4502" y="3079"/>
              <a:ext cx="4" cy="11"/>
            </a:xfrm>
            <a:custGeom>
              <a:avLst/>
              <a:gdLst>
                <a:gd name="T0" fmla="*/ 4 w 4"/>
                <a:gd name="T1" fmla="*/ 0 h 11"/>
                <a:gd name="T2" fmla="*/ 3 w 4"/>
                <a:gd name="T3" fmla="*/ 1 h 11"/>
                <a:gd name="T4" fmla="*/ 2 w 4"/>
                <a:gd name="T5" fmla="*/ 1 h 11"/>
                <a:gd name="T6" fmla="*/ 2 w 4"/>
                <a:gd name="T7" fmla="*/ 2 h 11"/>
                <a:gd name="T8" fmla="*/ 0 w 4"/>
                <a:gd name="T9" fmla="*/ 4 h 11"/>
                <a:gd name="T10" fmla="*/ 0 w 4"/>
                <a:gd name="T11" fmla="*/ 5 h 11"/>
                <a:gd name="T12" fmla="*/ 0 w 4"/>
                <a:gd name="T13" fmla="*/ 6 h 11"/>
                <a:gd name="T14" fmla="*/ 0 w 4"/>
                <a:gd name="T15" fmla="*/ 7 h 11"/>
                <a:gd name="T16" fmla="*/ 2 w 4"/>
                <a:gd name="T17" fmla="*/ 8 h 11"/>
                <a:gd name="T18" fmla="*/ 3 w 4"/>
                <a:gd name="T19" fmla="*/ 10 h 11"/>
                <a:gd name="T20" fmla="*/ 4 w 4"/>
                <a:gd name="T21" fmla="*/ 11 h 11"/>
                <a:gd name="T22" fmla="*/ 4 w 4"/>
                <a:gd name="T23" fmla="*/ 0 h 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"/>
                <a:gd name="T37" fmla="*/ 0 h 11"/>
                <a:gd name="T38" fmla="*/ 4 w 4"/>
                <a:gd name="T39" fmla="*/ 11 h 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" h="11">
                  <a:moveTo>
                    <a:pt x="4" y="0"/>
                  </a:move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2" name="Freeform 4882"/>
            <p:cNvSpPr>
              <a:spLocks/>
            </p:cNvSpPr>
            <p:nvPr/>
          </p:nvSpPr>
          <p:spPr bwMode="auto">
            <a:xfrm>
              <a:off x="4501" y="3062"/>
              <a:ext cx="14" cy="12"/>
            </a:xfrm>
            <a:custGeom>
              <a:avLst/>
              <a:gdLst>
                <a:gd name="T0" fmla="*/ 0 w 14"/>
                <a:gd name="T1" fmla="*/ 12 h 12"/>
                <a:gd name="T2" fmla="*/ 0 w 14"/>
                <a:gd name="T3" fmla="*/ 10 h 12"/>
                <a:gd name="T4" fmla="*/ 3 w 14"/>
                <a:gd name="T5" fmla="*/ 10 h 12"/>
                <a:gd name="T6" fmla="*/ 1 w 14"/>
                <a:gd name="T7" fmla="*/ 10 h 12"/>
                <a:gd name="T8" fmla="*/ 0 w 14"/>
                <a:gd name="T9" fmla="*/ 8 h 12"/>
                <a:gd name="T10" fmla="*/ 0 w 14"/>
                <a:gd name="T11" fmla="*/ 6 h 12"/>
                <a:gd name="T12" fmla="*/ 0 w 14"/>
                <a:gd name="T13" fmla="*/ 5 h 12"/>
                <a:gd name="T14" fmla="*/ 0 w 14"/>
                <a:gd name="T15" fmla="*/ 4 h 12"/>
                <a:gd name="T16" fmla="*/ 0 w 14"/>
                <a:gd name="T17" fmla="*/ 2 h 12"/>
                <a:gd name="T18" fmla="*/ 1 w 14"/>
                <a:gd name="T19" fmla="*/ 1 h 12"/>
                <a:gd name="T20" fmla="*/ 3 w 14"/>
                <a:gd name="T21" fmla="*/ 0 h 12"/>
                <a:gd name="T22" fmla="*/ 4 w 14"/>
                <a:gd name="T23" fmla="*/ 0 h 12"/>
                <a:gd name="T24" fmla="*/ 6 w 14"/>
                <a:gd name="T25" fmla="*/ 0 h 12"/>
                <a:gd name="T26" fmla="*/ 14 w 14"/>
                <a:gd name="T27" fmla="*/ 0 h 12"/>
                <a:gd name="T28" fmla="*/ 14 w 14"/>
                <a:gd name="T29" fmla="*/ 1 h 12"/>
                <a:gd name="T30" fmla="*/ 7 w 14"/>
                <a:gd name="T31" fmla="*/ 1 h 12"/>
                <a:gd name="T32" fmla="*/ 5 w 14"/>
                <a:gd name="T33" fmla="*/ 1 h 12"/>
                <a:gd name="T34" fmla="*/ 4 w 14"/>
                <a:gd name="T35" fmla="*/ 2 h 12"/>
                <a:gd name="T36" fmla="*/ 3 w 14"/>
                <a:gd name="T37" fmla="*/ 2 h 12"/>
                <a:gd name="T38" fmla="*/ 1 w 14"/>
                <a:gd name="T39" fmla="*/ 4 h 12"/>
                <a:gd name="T40" fmla="*/ 1 w 14"/>
                <a:gd name="T41" fmla="*/ 4 h 12"/>
                <a:gd name="T42" fmla="*/ 1 w 14"/>
                <a:gd name="T43" fmla="*/ 5 h 12"/>
                <a:gd name="T44" fmla="*/ 1 w 14"/>
                <a:gd name="T45" fmla="*/ 7 h 12"/>
                <a:gd name="T46" fmla="*/ 3 w 14"/>
                <a:gd name="T47" fmla="*/ 8 h 12"/>
                <a:gd name="T48" fmla="*/ 4 w 14"/>
                <a:gd name="T49" fmla="*/ 10 h 12"/>
                <a:gd name="T50" fmla="*/ 5 w 14"/>
                <a:gd name="T51" fmla="*/ 10 h 12"/>
                <a:gd name="T52" fmla="*/ 6 w 14"/>
                <a:gd name="T53" fmla="*/ 10 h 12"/>
                <a:gd name="T54" fmla="*/ 9 w 14"/>
                <a:gd name="T55" fmla="*/ 10 h 12"/>
                <a:gd name="T56" fmla="*/ 14 w 14"/>
                <a:gd name="T57" fmla="*/ 10 h 12"/>
                <a:gd name="T58" fmla="*/ 14 w 14"/>
                <a:gd name="T59" fmla="*/ 12 h 12"/>
                <a:gd name="T60" fmla="*/ 0 w 14"/>
                <a:gd name="T61" fmla="*/ 12 h 1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2"/>
                <a:gd name="T95" fmla="*/ 14 w 14"/>
                <a:gd name="T96" fmla="*/ 12 h 1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2">
                  <a:moveTo>
                    <a:pt x="0" y="12"/>
                  </a:moveTo>
                  <a:lnTo>
                    <a:pt x="0" y="10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0" y="1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3" name="Freeform 4883"/>
            <p:cNvSpPr>
              <a:spLocks/>
            </p:cNvSpPr>
            <p:nvPr/>
          </p:nvSpPr>
          <p:spPr bwMode="auto">
            <a:xfrm>
              <a:off x="4501" y="3051"/>
              <a:ext cx="14" cy="9"/>
            </a:xfrm>
            <a:custGeom>
              <a:avLst/>
              <a:gdLst>
                <a:gd name="T0" fmla="*/ 1 w 14"/>
                <a:gd name="T1" fmla="*/ 0 h 9"/>
                <a:gd name="T2" fmla="*/ 3 w 14"/>
                <a:gd name="T3" fmla="*/ 1 h 9"/>
                <a:gd name="T4" fmla="*/ 1 w 14"/>
                <a:gd name="T5" fmla="*/ 3 h 9"/>
                <a:gd name="T6" fmla="*/ 1 w 14"/>
                <a:gd name="T7" fmla="*/ 4 h 9"/>
                <a:gd name="T8" fmla="*/ 1 w 14"/>
                <a:gd name="T9" fmla="*/ 5 h 9"/>
                <a:gd name="T10" fmla="*/ 1 w 14"/>
                <a:gd name="T11" fmla="*/ 6 h 9"/>
                <a:gd name="T12" fmla="*/ 3 w 14"/>
                <a:gd name="T13" fmla="*/ 6 h 9"/>
                <a:gd name="T14" fmla="*/ 3 w 14"/>
                <a:gd name="T15" fmla="*/ 6 h 9"/>
                <a:gd name="T16" fmla="*/ 4 w 14"/>
                <a:gd name="T17" fmla="*/ 6 h 9"/>
                <a:gd name="T18" fmla="*/ 4 w 14"/>
                <a:gd name="T19" fmla="*/ 6 h 9"/>
                <a:gd name="T20" fmla="*/ 5 w 14"/>
                <a:gd name="T21" fmla="*/ 5 h 9"/>
                <a:gd name="T22" fmla="*/ 6 w 14"/>
                <a:gd name="T23" fmla="*/ 4 h 9"/>
                <a:gd name="T24" fmla="*/ 6 w 14"/>
                <a:gd name="T25" fmla="*/ 3 h 9"/>
                <a:gd name="T26" fmla="*/ 7 w 14"/>
                <a:gd name="T27" fmla="*/ 1 h 9"/>
                <a:gd name="T28" fmla="*/ 9 w 14"/>
                <a:gd name="T29" fmla="*/ 0 h 9"/>
                <a:gd name="T30" fmla="*/ 10 w 14"/>
                <a:gd name="T31" fmla="*/ 0 h 9"/>
                <a:gd name="T32" fmla="*/ 11 w 14"/>
                <a:gd name="T33" fmla="*/ 0 h 9"/>
                <a:gd name="T34" fmla="*/ 12 w 14"/>
                <a:gd name="T35" fmla="*/ 1 h 9"/>
                <a:gd name="T36" fmla="*/ 14 w 14"/>
                <a:gd name="T37" fmla="*/ 3 h 9"/>
                <a:gd name="T38" fmla="*/ 14 w 14"/>
                <a:gd name="T39" fmla="*/ 5 h 9"/>
                <a:gd name="T40" fmla="*/ 14 w 14"/>
                <a:gd name="T41" fmla="*/ 6 h 9"/>
                <a:gd name="T42" fmla="*/ 14 w 14"/>
                <a:gd name="T43" fmla="*/ 6 h 9"/>
                <a:gd name="T44" fmla="*/ 12 w 14"/>
                <a:gd name="T45" fmla="*/ 7 h 9"/>
                <a:gd name="T46" fmla="*/ 12 w 14"/>
                <a:gd name="T47" fmla="*/ 9 h 9"/>
                <a:gd name="T48" fmla="*/ 11 w 14"/>
                <a:gd name="T49" fmla="*/ 7 h 9"/>
                <a:gd name="T50" fmla="*/ 11 w 14"/>
                <a:gd name="T51" fmla="*/ 6 h 9"/>
                <a:gd name="T52" fmla="*/ 12 w 14"/>
                <a:gd name="T53" fmla="*/ 5 h 9"/>
                <a:gd name="T54" fmla="*/ 12 w 14"/>
                <a:gd name="T55" fmla="*/ 4 h 9"/>
                <a:gd name="T56" fmla="*/ 11 w 14"/>
                <a:gd name="T57" fmla="*/ 3 h 9"/>
                <a:gd name="T58" fmla="*/ 11 w 14"/>
                <a:gd name="T59" fmla="*/ 3 h 9"/>
                <a:gd name="T60" fmla="*/ 10 w 14"/>
                <a:gd name="T61" fmla="*/ 3 h 9"/>
                <a:gd name="T62" fmla="*/ 9 w 14"/>
                <a:gd name="T63" fmla="*/ 3 h 9"/>
                <a:gd name="T64" fmla="*/ 9 w 14"/>
                <a:gd name="T65" fmla="*/ 3 h 9"/>
                <a:gd name="T66" fmla="*/ 7 w 14"/>
                <a:gd name="T67" fmla="*/ 4 h 9"/>
                <a:gd name="T68" fmla="*/ 7 w 14"/>
                <a:gd name="T69" fmla="*/ 5 h 9"/>
                <a:gd name="T70" fmla="*/ 6 w 14"/>
                <a:gd name="T71" fmla="*/ 6 h 9"/>
                <a:gd name="T72" fmla="*/ 5 w 14"/>
                <a:gd name="T73" fmla="*/ 7 h 9"/>
                <a:gd name="T74" fmla="*/ 4 w 14"/>
                <a:gd name="T75" fmla="*/ 7 h 9"/>
                <a:gd name="T76" fmla="*/ 3 w 14"/>
                <a:gd name="T77" fmla="*/ 7 h 9"/>
                <a:gd name="T78" fmla="*/ 1 w 14"/>
                <a:gd name="T79" fmla="*/ 7 h 9"/>
                <a:gd name="T80" fmla="*/ 0 w 14"/>
                <a:gd name="T81" fmla="*/ 7 h 9"/>
                <a:gd name="T82" fmla="*/ 0 w 14"/>
                <a:gd name="T83" fmla="*/ 6 h 9"/>
                <a:gd name="T84" fmla="*/ 0 w 14"/>
                <a:gd name="T85" fmla="*/ 4 h 9"/>
                <a:gd name="T86" fmla="*/ 0 w 14"/>
                <a:gd name="T87" fmla="*/ 3 h 9"/>
                <a:gd name="T88" fmla="*/ 1 w 14"/>
                <a:gd name="T89" fmla="*/ 0 h 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9"/>
                <a:gd name="T137" fmla="*/ 14 w 14"/>
                <a:gd name="T138" fmla="*/ 9 h 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9">
                  <a:moveTo>
                    <a:pt x="1" y="0"/>
                  </a:moveTo>
                  <a:lnTo>
                    <a:pt x="3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4" name="Freeform 4884"/>
            <p:cNvSpPr>
              <a:spLocks noEditPoints="1"/>
            </p:cNvSpPr>
            <p:nvPr/>
          </p:nvSpPr>
          <p:spPr bwMode="auto">
            <a:xfrm>
              <a:off x="4479" y="1947"/>
              <a:ext cx="12" cy="20"/>
            </a:xfrm>
            <a:custGeom>
              <a:avLst/>
              <a:gdLst>
                <a:gd name="T0" fmla="*/ 4 w 12"/>
                <a:gd name="T1" fmla="*/ 20 h 20"/>
                <a:gd name="T2" fmla="*/ 3 w 12"/>
                <a:gd name="T3" fmla="*/ 18 h 20"/>
                <a:gd name="T4" fmla="*/ 8 w 12"/>
                <a:gd name="T5" fmla="*/ 11 h 20"/>
                <a:gd name="T6" fmla="*/ 6 w 12"/>
                <a:gd name="T7" fmla="*/ 11 h 20"/>
                <a:gd name="T8" fmla="*/ 6 w 12"/>
                <a:gd name="T9" fmla="*/ 11 h 20"/>
                <a:gd name="T10" fmla="*/ 4 w 12"/>
                <a:gd name="T11" fmla="*/ 11 h 20"/>
                <a:gd name="T12" fmla="*/ 2 w 12"/>
                <a:gd name="T13" fmla="*/ 10 h 20"/>
                <a:gd name="T14" fmla="*/ 0 w 12"/>
                <a:gd name="T15" fmla="*/ 7 h 20"/>
                <a:gd name="T16" fmla="*/ 0 w 12"/>
                <a:gd name="T17" fmla="*/ 6 h 20"/>
                <a:gd name="T18" fmla="*/ 0 w 12"/>
                <a:gd name="T19" fmla="*/ 5 h 20"/>
                <a:gd name="T20" fmla="*/ 2 w 12"/>
                <a:gd name="T21" fmla="*/ 3 h 20"/>
                <a:gd name="T22" fmla="*/ 3 w 12"/>
                <a:gd name="T23" fmla="*/ 3 h 20"/>
                <a:gd name="T24" fmla="*/ 4 w 12"/>
                <a:gd name="T25" fmla="*/ 1 h 20"/>
                <a:gd name="T26" fmla="*/ 5 w 12"/>
                <a:gd name="T27" fmla="*/ 0 h 20"/>
                <a:gd name="T28" fmla="*/ 6 w 12"/>
                <a:gd name="T29" fmla="*/ 0 h 20"/>
                <a:gd name="T30" fmla="*/ 8 w 12"/>
                <a:gd name="T31" fmla="*/ 0 h 20"/>
                <a:gd name="T32" fmla="*/ 9 w 12"/>
                <a:gd name="T33" fmla="*/ 1 h 20"/>
                <a:gd name="T34" fmla="*/ 10 w 12"/>
                <a:gd name="T35" fmla="*/ 3 h 20"/>
                <a:gd name="T36" fmla="*/ 11 w 12"/>
                <a:gd name="T37" fmla="*/ 3 h 20"/>
                <a:gd name="T38" fmla="*/ 11 w 12"/>
                <a:gd name="T39" fmla="*/ 5 h 20"/>
                <a:gd name="T40" fmla="*/ 12 w 12"/>
                <a:gd name="T41" fmla="*/ 6 h 20"/>
                <a:gd name="T42" fmla="*/ 12 w 12"/>
                <a:gd name="T43" fmla="*/ 7 h 20"/>
                <a:gd name="T44" fmla="*/ 11 w 12"/>
                <a:gd name="T45" fmla="*/ 9 h 20"/>
                <a:gd name="T46" fmla="*/ 11 w 12"/>
                <a:gd name="T47" fmla="*/ 10 h 20"/>
                <a:gd name="T48" fmla="*/ 10 w 12"/>
                <a:gd name="T49" fmla="*/ 11 h 20"/>
                <a:gd name="T50" fmla="*/ 4 w 12"/>
                <a:gd name="T51" fmla="*/ 20 h 20"/>
                <a:gd name="T52" fmla="*/ 6 w 12"/>
                <a:gd name="T53" fmla="*/ 10 h 20"/>
                <a:gd name="T54" fmla="*/ 8 w 12"/>
                <a:gd name="T55" fmla="*/ 10 h 20"/>
                <a:gd name="T56" fmla="*/ 9 w 12"/>
                <a:gd name="T57" fmla="*/ 9 h 20"/>
                <a:gd name="T58" fmla="*/ 10 w 12"/>
                <a:gd name="T59" fmla="*/ 7 h 20"/>
                <a:gd name="T60" fmla="*/ 10 w 12"/>
                <a:gd name="T61" fmla="*/ 6 h 20"/>
                <a:gd name="T62" fmla="*/ 10 w 12"/>
                <a:gd name="T63" fmla="*/ 5 h 20"/>
                <a:gd name="T64" fmla="*/ 9 w 12"/>
                <a:gd name="T65" fmla="*/ 4 h 20"/>
                <a:gd name="T66" fmla="*/ 8 w 12"/>
                <a:gd name="T67" fmla="*/ 3 h 20"/>
                <a:gd name="T68" fmla="*/ 6 w 12"/>
                <a:gd name="T69" fmla="*/ 3 h 20"/>
                <a:gd name="T70" fmla="*/ 5 w 12"/>
                <a:gd name="T71" fmla="*/ 3 h 20"/>
                <a:gd name="T72" fmla="*/ 4 w 12"/>
                <a:gd name="T73" fmla="*/ 4 h 20"/>
                <a:gd name="T74" fmla="*/ 3 w 12"/>
                <a:gd name="T75" fmla="*/ 5 h 20"/>
                <a:gd name="T76" fmla="*/ 3 w 12"/>
                <a:gd name="T77" fmla="*/ 6 h 20"/>
                <a:gd name="T78" fmla="*/ 3 w 12"/>
                <a:gd name="T79" fmla="*/ 7 h 20"/>
                <a:gd name="T80" fmla="*/ 4 w 12"/>
                <a:gd name="T81" fmla="*/ 9 h 20"/>
                <a:gd name="T82" fmla="*/ 5 w 12"/>
                <a:gd name="T83" fmla="*/ 10 h 20"/>
                <a:gd name="T84" fmla="*/ 6 w 12"/>
                <a:gd name="T85" fmla="*/ 10 h 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"/>
                <a:gd name="T130" fmla="*/ 0 h 20"/>
                <a:gd name="T131" fmla="*/ 12 w 12"/>
                <a:gd name="T132" fmla="*/ 20 h 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" h="20">
                  <a:moveTo>
                    <a:pt x="4" y="20"/>
                  </a:moveTo>
                  <a:lnTo>
                    <a:pt x="3" y="18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4" y="20"/>
                  </a:lnTo>
                  <a:close/>
                  <a:moveTo>
                    <a:pt x="6" y="10"/>
                  </a:moveTo>
                  <a:lnTo>
                    <a:pt x="8" y="10"/>
                  </a:lnTo>
                  <a:lnTo>
                    <a:pt x="9" y="9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4" y="9"/>
                  </a:lnTo>
                  <a:lnTo>
                    <a:pt x="5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5" name="Freeform 4885"/>
            <p:cNvSpPr>
              <a:spLocks/>
            </p:cNvSpPr>
            <p:nvPr/>
          </p:nvSpPr>
          <p:spPr bwMode="auto">
            <a:xfrm>
              <a:off x="4495" y="1963"/>
              <a:ext cx="4" cy="4"/>
            </a:xfrm>
            <a:custGeom>
              <a:avLst/>
              <a:gdLst>
                <a:gd name="T0" fmla="*/ 1 w 4"/>
                <a:gd name="T1" fmla="*/ 0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1 h 4"/>
                <a:gd name="T8" fmla="*/ 4 w 4"/>
                <a:gd name="T9" fmla="*/ 1 h 4"/>
                <a:gd name="T10" fmla="*/ 3 w 4"/>
                <a:gd name="T11" fmla="*/ 2 h 4"/>
                <a:gd name="T12" fmla="*/ 3 w 4"/>
                <a:gd name="T13" fmla="*/ 2 h 4"/>
                <a:gd name="T14" fmla="*/ 3 w 4"/>
                <a:gd name="T15" fmla="*/ 4 h 4"/>
                <a:gd name="T16" fmla="*/ 1 w 4"/>
                <a:gd name="T17" fmla="*/ 4 h 4"/>
                <a:gd name="T18" fmla="*/ 1 w 4"/>
                <a:gd name="T19" fmla="*/ 4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1 h 4"/>
                <a:gd name="T26" fmla="*/ 0 w 4"/>
                <a:gd name="T27" fmla="*/ 1 h 4"/>
                <a:gd name="T28" fmla="*/ 0 w 4"/>
                <a:gd name="T29" fmla="*/ 0 h 4"/>
                <a:gd name="T30" fmla="*/ 1 w 4"/>
                <a:gd name="T31" fmla="*/ 0 h 4"/>
                <a:gd name="T32" fmla="*/ 1 w 4"/>
                <a:gd name="T33" fmla="*/ 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4"/>
                <a:gd name="T53" fmla="*/ 4 w 4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4">
                  <a:moveTo>
                    <a:pt x="1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6" name="Freeform 4886"/>
            <p:cNvSpPr>
              <a:spLocks noEditPoints="1"/>
            </p:cNvSpPr>
            <p:nvPr/>
          </p:nvSpPr>
          <p:spPr bwMode="auto">
            <a:xfrm>
              <a:off x="4500" y="1947"/>
              <a:ext cx="13" cy="18"/>
            </a:xfrm>
            <a:custGeom>
              <a:avLst/>
              <a:gdLst>
                <a:gd name="T0" fmla="*/ 11 w 13"/>
                <a:gd name="T1" fmla="*/ 0 h 18"/>
                <a:gd name="T2" fmla="*/ 11 w 13"/>
                <a:gd name="T3" fmla="*/ 0 h 18"/>
                <a:gd name="T4" fmla="*/ 11 w 13"/>
                <a:gd name="T5" fmla="*/ 12 h 18"/>
                <a:gd name="T6" fmla="*/ 13 w 13"/>
                <a:gd name="T7" fmla="*/ 12 h 18"/>
                <a:gd name="T8" fmla="*/ 13 w 13"/>
                <a:gd name="T9" fmla="*/ 15 h 18"/>
                <a:gd name="T10" fmla="*/ 11 w 13"/>
                <a:gd name="T11" fmla="*/ 15 h 18"/>
                <a:gd name="T12" fmla="*/ 11 w 13"/>
                <a:gd name="T13" fmla="*/ 18 h 18"/>
                <a:gd name="T14" fmla="*/ 10 w 13"/>
                <a:gd name="T15" fmla="*/ 18 h 18"/>
                <a:gd name="T16" fmla="*/ 10 w 13"/>
                <a:gd name="T17" fmla="*/ 15 h 18"/>
                <a:gd name="T18" fmla="*/ 0 w 13"/>
                <a:gd name="T19" fmla="*/ 15 h 18"/>
                <a:gd name="T20" fmla="*/ 11 w 13"/>
                <a:gd name="T21" fmla="*/ 0 h 18"/>
                <a:gd name="T22" fmla="*/ 10 w 13"/>
                <a:gd name="T23" fmla="*/ 12 h 18"/>
                <a:gd name="T24" fmla="*/ 10 w 13"/>
                <a:gd name="T25" fmla="*/ 5 h 18"/>
                <a:gd name="T26" fmla="*/ 4 w 13"/>
                <a:gd name="T27" fmla="*/ 12 h 18"/>
                <a:gd name="T28" fmla="*/ 10 w 13"/>
                <a:gd name="T29" fmla="*/ 12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3"/>
                <a:gd name="T46" fmla="*/ 0 h 18"/>
                <a:gd name="T47" fmla="*/ 13 w 13"/>
                <a:gd name="T48" fmla="*/ 18 h 1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3" h="18">
                  <a:moveTo>
                    <a:pt x="11" y="0"/>
                  </a:moveTo>
                  <a:lnTo>
                    <a:pt x="11" y="0"/>
                  </a:lnTo>
                  <a:lnTo>
                    <a:pt x="11" y="12"/>
                  </a:lnTo>
                  <a:lnTo>
                    <a:pt x="13" y="12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5"/>
                  </a:lnTo>
                  <a:lnTo>
                    <a:pt x="0" y="15"/>
                  </a:lnTo>
                  <a:lnTo>
                    <a:pt x="11" y="0"/>
                  </a:lnTo>
                  <a:close/>
                  <a:moveTo>
                    <a:pt x="10" y="12"/>
                  </a:moveTo>
                  <a:lnTo>
                    <a:pt x="10" y="5"/>
                  </a:lnTo>
                  <a:lnTo>
                    <a:pt x="4" y="12"/>
                  </a:lnTo>
                  <a:lnTo>
                    <a:pt x="10" y="1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7" name="Freeform 4887"/>
            <p:cNvSpPr>
              <a:spLocks/>
            </p:cNvSpPr>
            <p:nvPr/>
          </p:nvSpPr>
          <p:spPr bwMode="auto">
            <a:xfrm>
              <a:off x="4516" y="1947"/>
              <a:ext cx="9" cy="21"/>
            </a:xfrm>
            <a:custGeom>
              <a:avLst/>
              <a:gdLst>
                <a:gd name="T0" fmla="*/ 9 w 9"/>
                <a:gd name="T1" fmla="*/ 0 h 21"/>
                <a:gd name="T2" fmla="*/ 1 w 9"/>
                <a:gd name="T3" fmla="*/ 21 h 21"/>
                <a:gd name="T4" fmla="*/ 0 w 9"/>
                <a:gd name="T5" fmla="*/ 21 h 21"/>
                <a:gd name="T6" fmla="*/ 7 w 9"/>
                <a:gd name="T7" fmla="*/ 0 h 21"/>
                <a:gd name="T8" fmla="*/ 9 w 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21"/>
                <a:gd name="T17" fmla="*/ 9 w 9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21">
                  <a:moveTo>
                    <a:pt x="9" y="0"/>
                  </a:moveTo>
                  <a:lnTo>
                    <a:pt x="1" y="21"/>
                  </a:lnTo>
                  <a:lnTo>
                    <a:pt x="0" y="21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8" name="Freeform 4888"/>
            <p:cNvSpPr>
              <a:spLocks noEditPoints="1"/>
            </p:cNvSpPr>
            <p:nvPr/>
          </p:nvSpPr>
          <p:spPr bwMode="auto">
            <a:xfrm>
              <a:off x="4527" y="1947"/>
              <a:ext cx="12" cy="20"/>
            </a:xfrm>
            <a:custGeom>
              <a:avLst/>
              <a:gdLst>
                <a:gd name="T0" fmla="*/ 11 w 12"/>
                <a:gd name="T1" fmla="*/ 10 h 20"/>
                <a:gd name="T2" fmla="*/ 12 w 12"/>
                <a:gd name="T3" fmla="*/ 12 h 20"/>
                <a:gd name="T4" fmla="*/ 12 w 12"/>
                <a:gd name="T5" fmla="*/ 16 h 20"/>
                <a:gd name="T6" fmla="*/ 8 w 12"/>
                <a:gd name="T7" fmla="*/ 18 h 20"/>
                <a:gd name="T8" fmla="*/ 3 w 12"/>
                <a:gd name="T9" fmla="*/ 18 h 20"/>
                <a:gd name="T10" fmla="*/ 0 w 12"/>
                <a:gd name="T11" fmla="*/ 16 h 20"/>
                <a:gd name="T12" fmla="*/ 0 w 12"/>
                <a:gd name="T13" fmla="*/ 12 h 20"/>
                <a:gd name="T14" fmla="*/ 2 w 12"/>
                <a:gd name="T15" fmla="*/ 10 h 20"/>
                <a:gd name="T16" fmla="*/ 2 w 12"/>
                <a:gd name="T17" fmla="*/ 9 h 20"/>
                <a:gd name="T18" fmla="*/ 1 w 12"/>
                <a:gd name="T19" fmla="*/ 6 h 20"/>
                <a:gd name="T20" fmla="*/ 1 w 12"/>
                <a:gd name="T21" fmla="*/ 4 h 20"/>
                <a:gd name="T22" fmla="*/ 2 w 12"/>
                <a:gd name="T23" fmla="*/ 1 h 20"/>
                <a:gd name="T24" fmla="*/ 5 w 12"/>
                <a:gd name="T25" fmla="*/ 0 h 20"/>
                <a:gd name="T26" fmla="*/ 7 w 12"/>
                <a:gd name="T27" fmla="*/ 0 h 20"/>
                <a:gd name="T28" fmla="*/ 9 w 12"/>
                <a:gd name="T29" fmla="*/ 1 h 20"/>
                <a:gd name="T30" fmla="*/ 12 w 12"/>
                <a:gd name="T31" fmla="*/ 4 h 20"/>
                <a:gd name="T32" fmla="*/ 12 w 12"/>
                <a:gd name="T33" fmla="*/ 6 h 20"/>
                <a:gd name="T34" fmla="*/ 9 w 12"/>
                <a:gd name="T35" fmla="*/ 9 h 20"/>
                <a:gd name="T36" fmla="*/ 6 w 12"/>
                <a:gd name="T37" fmla="*/ 3 h 20"/>
                <a:gd name="T38" fmla="*/ 3 w 12"/>
                <a:gd name="T39" fmla="*/ 3 h 20"/>
                <a:gd name="T40" fmla="*/ 2 w 12"/>
                <a:gd name="T41" fmla="*/ 5 h 20"/>
                <a:gd name="T42" fmla="*/ 3 w 12"/>
                <a:gd name="T43" fmla="*/ 7 h 20"/>
                <a:gd name="T44" fmla="*/ 6 w 12"/>
                <a:gd name="T45" fmla="*/ 9 h 20"/>
                <a:gd name="T46" fmla="*/ 8 w 12"/>
                <a:gd name="T47" fmla="*/ 7 h 20"/>
                <a:gd name="T48" fmla="*/ 9 w 12"/>
                <a:gd name="T49" fmla="*/ 6 h 20"/>
                <a:gd name="T50" fmla="*/ 9 w 12"/>
                <a:gd name="T51" fmla="*/ 5 h 20"/>
                <a:gd name="T52" fmla="*/ 8 w 12"/>
                <a:gd name="T53" fmla="*/ 3 h 20"/>
                <a:gd name="T54" fmla="*/ 6 w 12"/>
                <a:gd name="T55" fmla="*/ 3 h 20"/>
                <a:gd name="T56" fmla="*/ 5 w 12"/>
                <a:gd name="T57" fmla="*/ 10 h 20"/>
                <a:gd name="T58" fmla="*/ 2 w 12"/>
                <a:gd name="T59" fmla="*/ 12 h 20"/>
                <a:gd name="T60" fmla="*/ 2 w 12"/>
                <a:gd name="T61" fmla="*/ 15 h 20"/>
                <a:gd name="T62" fmla="*/ 2 w 12"/>
                <a:gd name="T63" fmla="*/ 16 h 20"/>
                <a:gd name="T64" fmla="*/ 5 w 12"/>
                <a:gd name="T65" fmla="*/ 17 h 20"/>
                <a:gd name="T66" fmla="*/ 8 w 12"/>
                <a:gd name="T67" fmla="*/ 17 h 20"/>
                <a:gd name="T68" fmla="*/ 11 w 12"/>
                <a:gd name="T69" fmla="*/ 15 h 20"/>
                <a:gd name="T70" fmla="*/ 11 w 12"/>
                <a:gd name="T71" fmla="*/ 12 h 20"/>
                <a:gd name="T72" fmla="*/ 8 w 12"/>
                <a:gd name="T73" fmla="*/ 10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2"/>
                <a:gd name="T112" fmla="*/ 0 h 20"/>
                <a:gd name="T113" fmla="*/ 12 w 1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2" h="20">
                  <a:moveTo>
                    <a:pt x="8" y="9"/>
                  </a:moveTo>
                  <a:lnTo>
                    <a:pt x="11" y="10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6" y="20"/>
                  </a:lnTo>
                  <a:lnTo>
                    <a:pt x="3" y="18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9" y="9"/>
                  </a:lnTo>
                  <a:lnTo>
                    <a:pt x="8" y="9"/>
                  </a:lnTo>
                  <a:close/>
                  <a:moveTo>
                    <a:pt x="6" y="3"/>
                  </a:moveTo>
                  <a:lnTo>
                    <a:pt x="5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5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close/>
                  <a:moveTo>
                    <a:pt x="6" y="10"/>
                  </a:moveTo>
                  <a:lnTo>
                    <a:pt x="5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9" name="Freeform 4889"/>
            <p:cNvSpPr>
              <a:spLocks/>
            </p:cNvSpPr>
            <p:nvPr/>
          </p:nvSpPr>
          <p:spPr bwMode="auto">
            <a:xfrm>
              <a:off x="4542" y="1948"/>
              <a:ext cx="11" cy="19"/>
            </a:xfrm>
            <a:custGeom>
              <a:avLst/>
              <a:gdLst>
                <a:gd name="T0" fmla="*/ 0 w 11"/>
                <a:gd name="T1" fmla="*/ 0 h 19"/>
                <a:gd name="T2" fmla="*/ 11 w 11"/>
                <a:gd name="T3" fmla="*/ 0 h 19"/>
                <a:gd name="T4" fmla="*/ 2 w 11"/>
                <a:gd name="T5" fmla="*/ 19 h 19"/>
                <a:gd name="T6" fmla="*/ 0 w 11"/>
                <a:gd name="T7" fmla="*/ 17 h 19"/>
                <a:gd name="T8" fmla="*/ 9 w 11"/>
                <a:gd name="T9" fmla="*/ 2 h 19"/>
                <a:gd name="T10" fmla="*/ 0 w 11"/>
                <a:gd name="T11" fmla="*/ 2 h 19"/>
                <a:gd name="T12" fmla="*/ 0 w 11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9"/>
                <a:gd name="T23" fmla="*/ 11 w 11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9">
                  <a:moveTo>
                    <a:pt x="0" y="0"/>
                  </a:moveTo>
                  <a:lnTo>
                    <a:pt x="11" y="0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9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0" name="Freeform 4890"/>
            <p:cNvSpPr>
              <a:spLocks/>
            </p:cNvSpPr>
            <p:nvPr/>
          </p:nvSpPr>
          <p:spPr bwMode="auto">
            <a:xfrm>
              <a:off x="4479" y="1947"/>
              <a:ext cx="12" cy="20"/>
            </a:xfrm>
            <a:custGeom>
              <a:avLst/>
              <a:gdLst>
                <a:gd name="T0" fmla="*/ 4 w 12"/>
                <a:gd name="T1" fmla="*/ 20 h 20"/>
                <a:gd name="T2" fmla="*/ 3 w 12"/>
                <a:gd name="T3" fmla="*/ 18 h 20"/>
                <a:gd name="T4" fmla="*/ 8 w 12"/>
                <a:gd name="T5" fmla="*/ 11 h 20"/>
                <a:gd name="T6" fmla="*/ 6 w 12"/>
                <a:gd name="T7" fmla="*/ 11 h 20"/>
                <a:gd name="T8" fmla="*/ 6 w 12"/>
                <a:gd name="T9" fmla="*/ 11 h 20"/>
                <a:gd name="T10" fmla="*/ 4 w 12"/>
                <a:gd name="T11" fmla="*/ 11 h 20"/>
                <a:gd name="T12" fmla="*/ 2 w 12"/>
                <a:gd name="T13" fmla="*/ 10 h 20"/>
                <a:gd name="T14" fmla="*/ 0 w 12"/>
                <a:gd name="T15" fmla="*/ 7 h 20"/>
                <a:gd name="T16" fmla="*/ 0 w 12"/>
                <a:gd name="T17" fmla="*/ 6 h 20"/>
                <a:gd name="T18" fmla="*/ 0 w 12"/>
                <a:gd name="T19" fmla="*/ 5 h 20"/>
                <a:gd name="T20" fmla="*/ 2 w 12"/>
                <a:gd name="T21" fmla="*/ 3 h 20"/>
                <a:gd name="T22" fmla="*/ 3 w 12"/>
                <a:gd name="T23" fmla="*/ 3 h 20"/>
                <a:gd name="T24" fmla="*/ 4 w 12"/>
                <a:gd name="T25" fmla="*/ 1 h 20"/>
                <a:gd name="T26" fmla="*/ 5 w 12"/>
                <a:gd name="T27" fmla="*/ 0 h 20"/>
                <a:gd name="T28" fmla="*/ 6 w 12"/>
                <a:gd name="T29" fmla="*/ 0 h 20"/>
                <a:gd name="T30" fmla="*/ 8 w 12"/>
                <a:gd name="T31" fmla="*/ 0 h 20"/>
                <a:gd name="T32" fmla="*/ 9 w 12"/>
                <a:gd name="T33" fmla="*/ 1 h 20"/>
                <a:gd name="T34" fmla="*/ 10 w 12"/>
                <a:gd name="T35" fmla="*/ 3 h 20"/>
                <a:gd name="T36" fmla="*/ 11 w 12"/>
                <a:gd name="T37" fmla="*/ 3 h 20"/>
                <a:gd name="T38" fmla="*/ 11 w 12"/>
                <a:gd name="T39" fmla="*/ 5 h 20"/>
                <a:gd name="T40" fmla="*/ 12 w 12"/>
                <a:gd name="T41" fmla="*/ 6 h 20"/>
                <a:gd name="T42" fmla="*/ 12 w 12"/>
                <a:gd name="T43" fmla="*/ 7 h 20"/>
                <a:gd name="T44" fmla="*/ 11 w 12"/>
                <a:gd name="T45" fmla="*/ 9 h 20"/>
                <a:gd name="T46" fmla="*/ 11 w 12"/>
                <a:gd name="T47" fmla="*/ 10 h 20"/>
                <a:gd name="T48" fmla="*/ 10 w 12"/>
                <a:gd name="T49" fmla="*/ 11 h 20"/>
                <a:gd name="T50" fmla="*/ 4 w 12"/>
                <a:gd name="T51" fmla="*/ 20 h 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"/>
                <a:gd name="T79" fmla="*/ 0 h 20"/>
                <a:gd name="T80" fmla="*/ 12 w 12"/>
                <a:gd name="T81" fmla="*/ 20 h 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" h="20">
                  <a:moveTo>
                    <a:pt x="4" y="20"/>
                  </a:moveTo>
                  <a:lnTo>
                    <a:pt x="3" y="18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4" y="2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1" name="Freeform 4891"/>
            <p:cNvSpPr>
              <a:spLocks/>
            </p:cNvSpPr>
            <p:nvPr/>
          </p:nvSpPr>
          <p:spPr bwMode="auto">
            <a:xfrm>
              <a:off x="4482" y="1950"/>
              <a:ext cx="7" cy="7"/>
            </a:xfrm>
            <a:custGeom>
              <a:avLst/>
              <a:gdLst>
                <a:gd name="T0" fmla="*/ 3 w 7"/>
                <a:gd name="T1" fmla="*/ 7 h 7"/>
                <a:gd name="T2" fmla="*/ 5 w 7"/>
                <a:gd name="T3" fmla="*/ 7 h 7"/>
                <a:gd name="T4" fmla="*/ 6 w 7"/>
                <a:gd name="T5" fmla="*/ 6 h 7"/>
                <a:gd name="T6" fmla="*/ 7 w 7"/>
                <a:gd name="T7" fmla="*/ 4 h 7"/>
                <a:gd name="T8" fmla="*/ 7 w 7"/>
                <a:gd name="T9" fmla="*/ 3 h 7"/>
                <a:gd name="T10" fmla="*/ 7 w 7"/>
                <a:gd name="T11" fmla="*/ 2 h 7"/>
                <a:gd name="T12" fmla="*/ 6 w 7"/>
                <a:gd name="T13" fmla="*/ 1 h 7"/>
                <a:gd name="T14" fmla="*/ 5 w 7"/>
                <a:gd name="T15" fmla="*/ 0 h 7"/>
                <a:gd name="T16" fmla="*/ 3 w 7"/>
                <a:gd name="T17" fmla="*/ 0 h 7"/>
                <a:gd name="T18" fmla="*/ 2 w 7"/>
                <a:gd name="T19" fmla="*/ 0 h 7"/>
                <a:gd name="T20" fmla="*/ 1 w 7"/>
                <a:gd name="T21" fmla="*/ 1 h 7"/>
                <a:gd name="T22" fmla="*/ 0 w 7"/>
                <a:gd name="T23" fmla="*/ 2 h 7"/>
                <a:gd name="T24" fmla="*/ 0 w 7"/>
                <a:gd name="T25" fmla="*/ 3 h 7"/>
                <a:gd name="T26" fmla="*/ 0 w 7"/>
                <a:gd name="T27" fmla="*/ 4 h 7"/>
                <a:gd name="T28" fmla="*/ 1 w 7"/>
                <a:gd name="T29" fmla="*/ 6 h 7"/>
                <a:gd name="T30" fmla="*/ 2 w 7"/>
                <a:gd name="T31" fmla="*/ 7 h 7"/>
                <a:gd name="T32" fmla="*/ 3 w 7"/>
                <a:gd name="T33" fmla="*/ 7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"/>
                <a:gd name="T52" fmla="*/ 0 h 7"/>
                <a:gd name="T53" fmla="*/ 7 w 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" h="7">
                  <a:moveTo>
                    <a:pt x="3" y="7"/>
                  </a:moveTo>
                  <a:lnTo>
                    <a:pt x="5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2" name="Freeform 4892"/>
            <p:cNvSpPr>
              <a:spLocks/>
            </p:cNvSpPr>
            <p:nvPr/>
          </p:nvSpPr>
          <p:spPr bwMode="auto">
            <a:xfrm>
              <a:off x="4495" y="1963"/>
              <a:ext cx="4" cy="4"/>
            </a:xfrm>
            <a:custGeom>
              <a:avLst/>
              <a:gdLst>
                <a:gd name="T0" fmla="*/ 1 w 4"/>
                <a:gd name="T1" fmla="*/ 0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1 h 4"/>
                <a:gd name="T8" fmla="*/ 4 w 4"/>
                <a:gd name="T9" fmla="*/ 1 h 4"/>
                <a:gd name="T10" fmla="*/ 3 w 4"/>
                <a:gd name="T11" fmla="*/ 2 h 4"/>
                <a:gd name="T12" fmla="*/ 3 w 4"/>
                <a:gd name="T13" fmla="*/ 2 h 4"/>
                <a:gd name="T14" fmla="*/ 3 w 4"/>
                <a:gd name="T15" fmla="*/ 4 h 4"/>
                <a:gd name="T16" fmla="*/ 1 w 4"/>
                <a:gd name="T17" fmla="*/ 4 h 4"/>
                <a:gd name="T18" fmla="*/ 1 w 4"/>
                <a:gd name="T19" fmla="*/ 4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1 h 4"/>
                <a:gd name="T26" fmla="*/ 0 w 4"/>
                <a:gd name="T27" fmla="*/ 1 h 4"/>
                <a:gd name="T28" fmla="*/ 0 w 4"/>
                <a:gd name="T29" fmla="*/ 0 h 4"/>
                <a:gd name="T30" fmla="*/ 1 w 4"/>
                <a:gd name="T31" fmla="*/ 0 h 4"/>
                <a:gd name="T32" fmla="*/ 1 w 4"/>
                <a:gd name="T33" fmla="*/ 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4"/>
                <a:gd name="T53" fmla="*/ 4 w 4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4">
                  <a:moveTo>
                    <a:pt x="1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3" name="Freeform 4893"/>
            <p:cNvSpPr>
              <a:spLocks/>
            </p:cNvSpPr>
            <p:nvPr/>
          </p:nvSpPr>
          <p:spPr bwMode="auto">
            <a:xfrm>
              <a:off x="4500" y="1947"/>
              <a:ext cx="13" cy="18"/>
            </a:xfrm>
            <a:custGeom>
              <a:avLst/>
              <a:gdLst>
                <a:gd name="T0" fmla="*/ 11 w 13"/>
                <a:gd name="T1" fmla="*/ 0 h 18"/>
                <a:gd name="T2" fmla="*/ 11 w 13"/>
                <a:gd name="T3" fmla="*/ 0 h 18"/>
                <a:gd name="T4" fmla="*/ 11 w 13"/>
                <a:gd name="T5" fmla="*/ 12 h 18"/>
                <a:gd name="T6" fmla="*/ 13 w 13"/>
                <a:gd name="T7" fmla="*/ 12 h 18"/>
                <a:gd name="T8" fmla="*/ 13 w 13"/>
                <a:gd name="T9" fmla="*/ 15 h 18"/>
                <a:gd name="T10" fmla="*/ 11 w 13"/>
                <a:gd name="T11" fmla="*/ 15 h 18"/>
                <a:gd name="T12" fmla="*/ 11 w 13"/>
                <a:gd name="T13" fmla="*/ 18 h 18"/>
                <a:gd name="T14" fmla="*/ 10 w 13"/>
                <a:gd name="T15" fmla="*/ 18 h 18"/>
                <a:gd name="T16" fmla="*/ 10 w 13"/>
                <a:gd name="T17" fmla="*/ 15 h 18"/>
                <a:gd name="T18" fmla="*/ 0 w 13"/>
                <a:gd name="T19" fmla="*/ 15 h 18"/>
                <a:gd name="T20" fmla="*/ 11 w 13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"/>
                <a:gd name="T34" fmla="*/ 0 h 18"/>
                <a:gd name="T35" fmla="*/ 13 w 13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" h="18">
                  <a:moveTo>
                    <a:pt x="11" y="0"/>
                  </a:moveTo>
                  <a:lnTo>
                    <a:pt x="11" y="0"/>
                  </a:lnTo>
                  <a:lnTo>
                    <a:pt x="11" y="12"/>
                  </a:lnTo>
                  <a:lnTo>
                    <a:pt x="13" y="12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5"/>
                  </a:lnTo>
                  <a:lnTo>
                    <a:pt x="0" y="1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4" name="Freeform 4894"/>
            <p:cNvSpPr>
              <a:spLocks/>
            </p:cNvSpPr>
            <p:nvPr/>
          </p:nvSpPr>
          <p:spPr bwMode="auto">
            <a:xfrm>
              <a:off x="4504" y="1952"/>
              <a:ext cx="6" cy="7"/>
            </a:xfrm>
            <a:custGeom>
              <a:avLst/>
              <a:gdLst>
                <a:gd name="T0" fmla="*/ 6 w 6"/>
                <a:gd name="T1" fmla="*/ 7 h 7"/>
                <a:gd name="T2" fmla="*/ 6 w 6"/>
                <a:gd name="T3" fmla="*/ 0 h 7"/>
                <a:gd name="T4" fmla="*/ 0 w 6"/>
                <a:gd name="T5" fmla="*/ 7 h 7"/>
                <a:gd name="T6" fmla="*/ 6 w 6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7"/>
                <a:gd name="T14" fmla="*/ 6 w 6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7">
                  <a:moveTo>
                    <a:pt x="6" y="7"/>
                  </a:moveTo>
                  <a:lnTo>
                    <a:pt x="6" y="0"/>
                  </a:lnTo>
                  <a:lnTo>
                    <a:pt x="0" y="7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5" name="Freeform 4895"/>
            <p:cNvSpPr>
              <a:spLocks/>
            </p:cNvSpPr>
            <p:nvPr/>
          </p:nvSpPr>
          <p:spPr bwMode="auto">
            <a:xfrm>
              <a:off x="4516" y="1947"/>
              <a:ext cx="9" cy="21"/>
            </a:xfrm>
            <a:custGeom>
              <a:avLst/>
              <a:gdLst>
                <a:gd name="T0" fmla="*/ 9 w 9"/>
                <a:gd name="T1" fmla="*/ 0 h 21"/>
                <a:gd name="T2" fmla="*/ 1 w 9"/>
                <a:gd name="T3" fmla="*/ 21 h 21"/>
                <a:gd name="T4" fmla="*/ 0 w 9"/>
                <a:gd name="T5" fmla="*/ 21 h 21"/>
                <a:gd name="T6" fmla="*/ 7 w 9"/>
                <a:gd name="T7" fmla="*/ 0 h 21"/>
                <a:gd name="T8" fmla="*/ 9 w 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21"/>
                <a:gd name="T17" fmla="*/ 9 w 9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21">
                  <a:moveTo>
                    <a:pt x="9" y="0"/>
                  </a:moveTo>
                  <a:lnTo>
                    <a:pt x="1" y="21"/>
                  </a:lnTo>
                  <a:lnTo>
                    <a:pt x="0" y="21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6" name="Freeform 4896"/>
            <p:cNvSpPr>
              <a:spLocks/>
            </p:cNvSpPr>
            <p:nvPr/>
          </p:nvSpPr>
          <p:spPr bwMode="auto">
            <a:xfrm>
              <a:off x="4527" y="1947"/>
              <a:ext cx="12" cy="20"/>
            </a:xfrm>
            <a:custGeom>
              <a:avLst/>
              <a:gdLst>
                <a:gd name="T0" fmla="*/ 8 w 12"/>
                <a:gd name="T1" fmla="*/ 9 h 20"/>
                <a:gd name="T2" fmla="*/ 11 w 12"/>
                <a:gd name="T3" fmla="*/ 10 h 20"/>
                <a:gd name="T4" fmla="*/ 12 w 12"/>
                <a:gd name="T5" fmla="*/ 11 h 20"/>
                <a:gd name="T6" fmla="*/ 12 w 12"/>
                <a:gd name="T7" fmla="*/ 12 h 20"/>
                <a:gd name="T8" fmla="*/ 12 w 12"/>
                <a:gd name="T9" fmla="*/ 14 h 20"/>
                <a:gd name="T10" fmla="*/ 12 w 12"/>
                <a:gd name="T11" fmla="*/ 16 h 20"/>
                <a:gd name="T12" fmla="*/ 11 w 12"/>
                <a:gd name="T13" fmla="*/ 17 h 20"/>
                <a:gd name="T14" fmla="*/ 8 w 12"/>
                <a:gd name="T15" fmla="*/ 18 h 20"/>
                <a:gd name="T16" fmla="*/ 6 w 12"/>
                <a:gd name="T17" fmla="*/ 20 h 20"/>
                <a:gd name="T18" fmla="*/ 3 w 12"/>
                <a:gd name="T19" fmla="*/ 18 h 20"/>
                <a:gd name="T20" fmla="*/ 1 w 12"/>
                <a:gd name="T21" fmla="*/ 17 h 20"/>
                <a:gd name="T22" fmla="*/ 0 w 12"/>
                <a:gd name="T23" fmla="*/ 16 h 20"/>
                <a:gd name="T24" fmla="*/ 0 w 12"/>
                <a:gd name="T25" fmla="*/ 14 h 20"/>
                <a:gd name="T26" fmla="*/ 0 w 12"/>
                <a:gd name="T27" fmla="*/ 12 h 20"/>
                <a:gd name="T28" fmla="*/ 1 w 12"/>
                <a:gd name="T29" fmla="*/ 11 h 20"/>
                <a:gd name="T30" fmla="*/ 2 w 12"/>
                <a:gd name="T31" fmla="*/ 10 h 20"/>
                <a:gd name="T32" fmla="*/ 3 w 12"/>
                <a:gd name="T33" fmla="*/ 9 h 20"/>
                <a:gd name="T34" fmla="*/ 2 w 12"/>
                <a:gd name="T35" fmla="*/ 9 h 20"/>
                <a:gd name="T36" fmla="*/ 1 w 12"/>
                <a:gd name="T37" fmla="*/ 7 h 20"/>
                <a:gd name="T38" fmla="*/ 1 w 12"/>
                <a:gd name="T39" fmla="*/ 6 h 20"/>
                <a:gd name="T40" fmla="*/ 1 w 12"/>
                <a:gd name="T41" fmla="*/ 5 h 20"/>
                <a:gd name="T42" fmla="*/ 1 w 12"/>
                <a:gd name="T43" fmla="*/ 4 h 20"/>
                <a:gd name="T44" fmla="*/ 1 w 12"/>
                <a:gd name="T45" fmla="*/ 3 h 20"/>
                <a:gd name="T46" fmla="*/ 2 w 12"/>
                <a:gd name="T47" fmla="*/ 1 h 20"/>
                <a:gd name="T48" fmla="*/ 3 w 12"/>
                <a:gd name="T49" fmla="*/ 1 h 20"/>
                <a:gd name="T50" fmla="*/ 5 w 12"/>
                <a:gd name="T51" fmla="*/ 0 h 20"/>
                <a:gd name="T52" fmla="*/ 6 w 12"/>
                <a:gd name="T53" fmla="*/ 0 h 20"/>
                <a:gd name="T54" fmla="*/ 7 w 12"/>
                <a:gd name="T55" fmla="*/ 0 h 20"/>
                <a:gd name="T56" fmla="*/ 8 w 12"/>
                <a:gd name="T57" fmla="*/ 1 h 20"/>
                <a:gd name="T58" fmla="*/ 9 w 12"/>
                <a:gd name="T59" fmla="*/ 1 h 20"/>
                <a:gd name="T60" fmla="*/ 11 w 12"/>
                <a:gd name="T61" fmla="*/ 3 h 20"/>
                <a:gd name="T62" fmla="*/ 12 w 12"/>
                <a:gd name="T63" fmla="*/ 4 h 20"/>
                <a:gd name="T64" fmla="*/ 12 w 12"/>
                <a:gd name="T65" fmla="*/ 5 h 20"/>
                <a:gd name="T66" fmla="*/ 12 w 12"/>
                <a:gd name="T67" fmla="*/ 6 h 20"/>
                <a:gd name="T68" fmla="*/ 11 w 12"/>
                <a:gd name="T69" fmla="*/ 7 h 20"/>
                <a:gd name="T70" fmla="*/ 9 w 12"/>
                <a:gd name="T71" fmla="*/ 9 h 20"/>
                <a:gd name="T72" fmla="*/ 8 w 12"/>
                <a:gd name="T73" fmla="*/ 9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2"/>
                <a:gd name="T112" fmla="*/ 0 h 20"/>
                <a:gd name="T113" fmla="*/ 12 w 12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2" h="20">
                  <a:moveTo>
                    <a:pt x="8" y="9"/>
                  </a:moveTo>
                  <a:lnTo>
                    <a:pt x="11" y="10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8" y="18"/>
                  </a:lnTo>
                  <a:lnTo>
                    <a:pt x="6" y="20"/>
                  </a:lnTo>
                  <a:lnTo>
                    <a:pt x="3" y="18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9" y="9"/>
                  </a:lnTo>
                  <a:lnTo>
                    <a:pt x="8" y="9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7" name="Freeform 4897"/>
            <p:cNvSpPr>
              <a:spLocks/>
            </p:cNvSpPr>
            <p:nvPr/>
          </p:nvSpPr>
          <p:spPr bwMode="auto">
            <a:xfrm>
              <a:off x="4529" y="1950"/>
              <a:ext cx="7" cy="6"/>
            </a:xfrm>
            <a:custGeom>
              <a:avLst/>
              <a:gdLst>
                <a:gd name="T0" fmla="*/ 4 w 7"/>
                <a:gd name="T1" fmla="*/ 0 h 6"/>
                <a:gd name="T2" fmla="*/ 3 w 7"/>
                <a:gd name="T3" fmla="*/ 0 h 6"/>
                <a:gd name="T4" fmla="*/ 1 w 7"/>
                <a:gd name="T5" fmla="*/ 0 h 6"/>
                <a:gd name="T6" fmla="*/ 0 w 7"/>
                <a:gd name="T7" fmla="*/ 1 h 6"/>
                <a:gd name="T8" fmla="*/ 0 w 7"/>
                <a:gd name="T9" fmla="*/ 2 h 6"/>
                <a:gd name="T10" fmla="*/ 0 w 7"/>
                <a:gd name="T11" fmla="*/ 3 h 6"/>
                <a:gd name="T12" fmla="*/ 1 w 7"/>
                <a:gd name="T13" fmla="*/ 4 h 6"/>
                <a:gd name="T14" fmla="*/ 3 w 7"/>
                <a:gd name="T15" fmla="*/ 4 h 6"/>
                <a:gd name="T16" fmla="*/ 4 w 7"/>
                <a:gd name="T17" fmla="*/ 6 h 6"/>
                <a:gd name="T18" fmla="*/ 5 w 7"/>
                <a:gd name="T19" fmla="*/ 6 h 6"/>
                <a:gd name="T20" fmla="*/ 6 w 7"/>
                <a:gd name="T21" fmla="*/ 4 h 6"/>
                <a:gd name="T22" fmla="*/ 6 w 7"/>
                <a:gd name="T23" fmla="*/ 4 h 6"/>
                <a:gd name="T24" fmla="*/ 7 w 7"/>
                <a:gd name="T25" fmla="*/ 3 h 6"/>
                <a:gd name="T26" fmla="*/ 7 w 7"/>
                <a:gd name="T27" fmla="*/ 3 h 6"/>
                <a:gd name="T28" fmla="*/ 7 w 7"/>
                <a:gd name="T29" fmla="*/ 2 h 6"/>
                <a:gd name="T30" fmla="*/ 7 w 7"/>
                <a:gd name="T31" fmla="*/ 1 h 6"/>
                <a:gd name="T32" fmla="*/ 6 w 7"/>
                <a:gd name="T33" fmla="*/ 0 h 6"/>
                <a:gd name="T34" fmla="*/ 5 w 7"/>
                <a:gd name="T35" fmla="*/ 0 h 6"/>
                <a:gd name="T36" fmla="*/ 4 w 7"/>
                <a:gd name="T37" fmla="*/ 0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6"/>
                <a:gd name="T59" fmla="*/ 7 w 7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6">
                  <a:moveTo>
                    <a:pt x="4" y="0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3" y="4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8" name="Freeform 4898"/>
            <p:cNvSpPr>
              <a:spLocks/>
            </p:cNvSpPr>
            <p:nvPr/>
          </p:nvSpPr>
          <p:spPr bwMode="auto">
            <a:xfrm>
              <a:off x="4528" y="1957"/>
              <a:ext cx="10" cy="7"/>
            </a:xfrm>
            <a:custGeom>
              <a:avLst/>
              <a:gdLst>
                <a:gd name="T0" fmla="*/ 5 w 10"/>
                <a:gd name="T1" fmla="*/ 0 h 7"/>
                <a:gd name="T2" fmla="*/ 4 w 10"/>
                <a:gd name="T3" fmla="*/ 0 h 7"/>
                <a:gd name="T4" fmla="*/ 2 w 10"/>
                <a:gd name="T5" fmla="*/ 1 h 7"/>
                <a:gd name="T6" fmla="*/ 1 w 10"/>
                <a:gd name="T7" fmla="*/ 2 h 7"/>
                <a:gd name="T8" fmla="*/ 0 w 10"/>
                <a:gd name="T9" fmla="*/ 4 h 7"/>
                <a:gd name="T10" fmla="*/ 1 w 10"/>
                <a:gd name="T11" fmla="*/ 5 h 7"/>
                <a:gd name="T12" fmla="*/ 1 w 10"/>
                <a:gd name="T13" fmla="*/ 6 h 7"/>
                <a:gd name="T14" fmla="*/ 1 w 10"/>
                <a:gd name="T15" fmla="*/ 6 h 7"/>
                <a:gd name="T16" fmla="*/ 2 w 10"/>
                <a:gd name="T17" fmla="*/ 7 h 7"/>
                <a:gd name="T18" fmla="*/ 4 w 10"/>
                <a:gd name="T19" fmla="*/ 7 h 7"/>
                <a:gd name="T20" fmla="*/ 5 w 10"/>
                <a:gd name="T21" fmla="*/ 7 h 7"/>
                <a:gd name="T22" fmla="*/ 7 w 10"/>
                <a:gd name="T23" fmla="*/ 7 h 7"/>
                <a:gd name="T24" fmla="*/ 8 w 10"/>
                <a:gd name="T25" fmla="*/ 6 h 7"/>
                <a:gd name="T26" fmla="*/ 10 w 10"/>
                <a:gd name="T27" fmla="*/ 5 h 7"/>
                <a:gd name="T28" fmla="*/ 10 w 10"/>
                <a:gd name="T29" fmla="*/ 4 h 7"/>
                <a:gd name="T30" fmla="*/ 10 w 10"/>
                <a:gd name="T31" fmla="*/ 2 h 7"/>
                <a:gd name="T32" fmla="*/ 8 w 10"/>
                <a:gd name="T33" fmla="*/ 1 h 7"/>
                <a:gd name="T34" fmla="*/ 7 w 10"/>
                <a:gd name="T35" fmla="*/ 0 h 7"/>
                <a:gd name="T36" fmla="*/ 5 w 10"/>
                <a:gd name="T37" fmla="*/ 0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"/>
                <a:gd name="T58" fmla="*/ 0 h 7"/>
                <a:gd name="T59" fmla="*/ 10 w 10"/>
                <a:gd name="T60" fmla="*/ 7 h 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" h="7">
                  <a:moveTo>
                    <a:pt x="5" y="0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9" name="Freeform 4899"/>
            <p:cNvSpPr>
              <a:spLocks/>
            </p:cNvSpPr>
            <p:nvPr/>
          </p:nvSpPr>
          <p:spPr bwMode="auto">
            <a:xfrm>
              <a:off x="4542" y="1948"/>
              <a:ext cx="11" cy="19"/>
            </a:xfrm>
            <a:custGeom>
              <a:avLst/>
              <a:gdLst>
                <a:gd name="T0" fmla="*/ 0 w 11"/>
                <a:gd name="T1" fmla="*/ 0 h 19"/>
                <a:gd name="T2" fmla="*/ 11 w 11"/>
                <a:gd name="T3" fmla="*/ 0 h 19"/>
                <a:gd name="T4" fmla="*/ 2 w 11"/>
                <a:gd name="T5" fmla="*/ 19 h 19"/>
                <a:gd name="T6" fmla="*/ 0 w 11"/>
                <a:gd name="T7" fmla="*/ 17 h 19"/>
                <a:gd name="T8" fmla="*/ 9 w 11"/>
                <a:gd name="T9" fmla="*/ 2 h 19"/>
                <a:gd name="T10" fmla="*/ 0 w 11"/>
                <a:gd name="T11" fmla="*/ 2 h 19"/>
                <a:gd name="T12" fmla="*/ 0 w 11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9"/>
                <a:gd name="T23" fmla="*/ 11 w 11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9">
                  <a:moveTo>
                    <a:pt x="0" y="0"/>
                  </a:moveTo>
                  <a:lnTo>
                    <a:pt x="11" y="0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9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0" name="Freeform 4900"/>
            <p:cNvSpPr>
              <a:spLocks/>
            </p:cNvSpPr>
            <p:nvPr/>
          </p:nvSpPr>
          <p:spPr bwMode="auto">
            <a:xfrm>
              <a:off x="1427" y="2118"/>
              <a:ext cx="12" cy="18"/>
            </a:xfrm>
            <a:custGeom>
              <a:avLst/>
              <a:gdLst>
                <a:gd name="T0" fmla="*/ 2 w 12"/>
                <a:gd name="T1" fmla="*/ 6 h 18"/>
                <a:gd name="T2" fmla="*/ 0 w 12"/>
                <a:gd name="T3" fmla="*/ 6 h 18"/>
                <a:gd name="T4" fmla="*/ 1 w 12"/>
                <a:gd name="T5" fmla="*/ 4 h 18"/>
                <a:gd name="T6" fmla="*/ 2 w 12"/>
                <a:gd name="T7" fmla="*/ 2 h 18"/>
                <a:gd name="T8" fmla="*/ 3 w 12"/>
                <a:gd name="T9" fmla="*/ 1 h 18"/>
                <a:gd name="T10" fmla="*/ 6 w 12"/>
                <a:gd name="T11" fmla="*/ 0 h 18"/>
                <a:gd name="T12" fmla="*/ 8 w 12"/>
                <a:gd name="T13" fmla="*/ 1 h 18"/>
                <a:gd name="T14" fmla="*/ 11 w 12"/>
                <a:gd name="T15" fmla="*/ 2 h 18"/>
                <a:gd name="T16" fmla="*/ 12 w 12"/>
                <a:gd name="T17" fmla="*/ 4 h 18"/>
                <a:gd name="T18" fmla="*/ 12 w 12"/>
                <a:gd name="T19" fmla="*/ 6 h 18"/>
                <a:gd name="T20" fmla="*/ 12 w 12"/>
                <a:gd name="T21" fmla="*/ 7 h 18"/>
                <a:gd name="T22" fmla="*/ 11 w 12"/>
                <a:gd name="T23" fmla="*/ 8 h 18"/>
                <a:gd name="T24" fmla="*/ 9 w 12"/>
                <a:gd name="T25" fmla="*/ 10 h 18"/>
                <a:gd name="T26" fmla="*/ 8 w 12"/>
                <a:gd name="T27" fmla="*/ 12 h 18"/>
                <a:gd name="T28" fmla="*/ 3 w 12"/>
                <a:gd name="T29" fmla="*/ 17 h 18"/>
                <a:gd name="T30" fmla="*/ 12 w 12"/>
                <a:gd name="T31" fmla="*/ 17 h 18"/>
                <a:gd name="T32" fmla="*/ 12 w 12"/>
                <a:gd name="T33" fmla="*/ 18 h 18"/>
                <a:gd name="T34" fmla="*/ 0 w 12"/>
                <a:gd name="T35" fmla="*/ 18 h 18"/>
                <a:gd name="T36" fmla="*/ 7 w 12"/>
                <a:gd name="T37" fmla="*/ 11 h 18"/>
                <a:gd name="T38" fmla="*/ 8 w 12"/>
                <a:gd name="T39" fmla="*/ 10 h 18"/>
                <a:gd name="T40" fmla="*/ 9 w 12"/>
                <a:gd name="T41" fmla="*/ 8 h 18"/>
                <a:gd name="T42" fmla="*/ 9 w 12"/>
                <a:gd name="T43" fmla="*/ 7 h 18"/>
                <a:gd name="T44" fmla="*/ 11 w 12"/>
                <a:gd name="T45" fmla="*/ 6 h 18"/>
                <a:gd name="T46" fmla="*/ 9 w 12"/>
                <a:gd name="T47" fmla="*/ 5 h 18"/>
                <a:gd name="T48" fmla="*/ 9 w 12"/>
                <a:gd name="T49" fmla="*/ 4 h 18"/>
                <a:gd name="T50" fmla="*/ 7 w 12"/>
                <a:gd name="T51" fmla="*/ 2 h 18"/>
                <a:gd name="T52" fmla="*/ 6 w 12"/>
                <a:gd name="T53" fmla="*/ 2 h 18"/>
                <a:gd name="T54" fmla="*/ 5 w 12"/>
                <a:gd name="T55" fmla="*/ 2 h 18"/>
                <a:gd name="T56" fmla="*/ 3 w 12"/>
                <a:gd name="T57" fmla="*/ 4 h 18"/>
                <a:gd name="T58" fmla="*/ 2 w 12"/>
                <a:gd name="T59" fmla="*/ 5 h 18"/>
                <a:gd name="T60" fmla="*/ 2 w 12"/>
                <a:gd name="T61" fmla="*/ 6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2" y="6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9" y="10"/>
                  </a:lnTo>
                  <a:lnTo>
                    <a:pt x="8" y="12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0" y="18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1" name="Freeform 4901"/>
            <p:cNvSpPr>
              <a:spLocks/>
            </p:cNvSpPr>
            <p:nvPr/>
          </p:nvSpPr>
          <p:spPr bwMode="auto">
            <a:xfrm>
              <a:off x="1441" y="2119"/>
              <a:ext cx="12" cy="18"/>
            </a:xfrm>
            <a:custGeom>
              <a:avLst/>
              <a:gdLst>
                <a:gd name="T0" fmla="*/ 12 w 12"/>
                <a:gd name="T1" fmla="*/ 0 h 18"/>
                <a:gd name="T2" fmla="*/ 12 w 12"/>
                <a:gd name="T3" fmla="*/ 1 h 18"/>
                <a:gd name="T4" fmla="*/ 5 w 12"/>
                <a:gd name="T5" fmla="*/ 1 h 18"/>
                <a:gd name="T6" fmla="*/ 4 w 12"/>
                <a:gd name="T7" fmla="*/ 6 h 18"/>
                <a:gd name="T8" fmla="*/ 5 w 12"/>
                <a:gd name="T9" fmla="*/ 6 h 18"/>
                <a:gd name="T10" fmla="*/ 6 w 12"/>
                <a:gd name="T11" fmla="*/ 6 h 18"/>
                <a:gd name="T12" fmla="*/ 9 w 12"/>
                <a:gd name="T13" fmla="*/ 6 h 18"/>
                <a:gd name="T14" fmla="*/ 11 w 12"/>
                <a:gd name="T15" fmla="*/ 7 h 18"/>
                <a:gd name="T16" fmla="*/ 12 w 12"/>
                <a:gd name="T17" fmla="*/ 10 h 18"/>
                <a:gd name="T18" fmla="*/ 12 w 12"/>
                <a:gd name="T19" fmla="*/ 12 h 18"/>
                <a:gd name="T20" fmla="*/ 12 w 12"/>
                <a:gd name="T21" fmla="*/ 13 h 18"/>
                <a:gd name="T22" fmla="*/ 11 w 12"/>
                <a:gd name="T23" fmla="*/ 15 h 18"/>
                <a:gd name="T24" fmla="*/ 10 w 12"/>
                <a:gd name="T25" fmla="*/ 16 h 18"/>
                <a:gd name="T26" fmla="*/ 9 w 12"/>
                <a:gd name="T27" fmla="*/ 17 h 18"/>
                <a:gd name="T28" fmla="*/ 8 w 12"/>
                <a:gd name="T29" fmla="*/ 18 h 18"/>
                <a:gd name="T30" fmla="*/ 6 w 12"/>
                <a:gd name="T31" fmla="*/ 18 h 18"/>
                <a:gd name="T32" fmla="*/ 4 w 12"/>
                <a:gd name="T33" fmla="*/ 18 h 18"/>
                <a:gd name="T34" fmla="*/ 2 w 12"/>
                <a:gd name="T35" fmla="*/ 17 h 18"/>
                <a:gd name="T36" fmla="*/ 0 w 12"/>
                <a:gd name="T37" fmla="*/ 16 h 18"/>
                <a:gd name="T38" fmla="*/ 0 w 12"/>
                <a:gd name="T39" fmla="*/ 13 h 18"/>
                <a:gd name="T40" fmla="*/ 2 w 12"/>
                <a:gd name="T41" fmla="*/ 13 h 18"/>
                <a:gd name="T42" fmla="*/ 3 w 12"/>
                <a:gd name="T43" fmla="*/ 15 h 18"/>
                <a:gd name="T44" fmla="*/ 3 w 12"/>
                <a:gd name="T45" fmla="*/ 15 h 18"/>
                <a:gd name="T46" fmla="*/ 4 w 12"/>
                <a:gd name="T47" fmla="*/ 16 h 18"/>
                <a:gd name="T48" fmla="*/ 4 w 12"/>
                <a:gd name="T49" fmla="*/ 16 h 18"/>
                <a:gd name="T50" fmla="*/ 5 w 12"/>
                <a:gd name="T51" fmla="*/ 16 h 18"/>
                <a:gd name="T52" fmla="*/ 6 w 12"/>
                <a:gd name="T53" fmla="*/ 16 h 18"/>
                <a:gd name="T54" fmla="*/ 8 w 12"/>
                <a:gd name="T55" fmla="*/ 16 h 18"/>
                <a:gd name="T56" fmla="*/ 9 w 12"/>
                <a:gd name="T57" fmla="*/ 15 h 18"/>
                <a:gd name="T58" fmla="*/ 10 w 12"/>
                <a:gd name="T59" fmla="*/ 13 h 18"/>
                <a:gd name="T60" fmla="*/ 10 w 12"/>
                <a:gd name="T61" fmla="*/ 12 h 18"/>
                <a:gd name="T62" fmla="*/ 10 w 12"/>
                <a:gd name="T63" fmla="*/ 10 h 18"/>
                <a:gd name="T64" fmla="*/ 9 w 12"/>
                <a:gd name="T65" fmla="*/ 9 h 18"/>
                <a:gd name="T66" fmla="*/ 8 w 12"/>
                <a:gd name="T67" fmla="*/ 7 h 18"/>
                <a:gd name="T68" fmla="*/ 6 w 12"/>
                <a:gd name="T69" fmla="*/ 7 h 18"/>
                <a:gd name="T70" fmla="*/ 4 w 12"/>
                <a:gd name="T71" fmla="*/ 7 h 18"/>
                <a:gd name="T72" fmla="*/ 2 w 12"/>
                <a:gd name="T73" fmla="*/ 9 h 18"/>
                <a:gd name="T74" fmla="*/ 4 w 12"/>
                <a:gd name="T75" fmla="*/ 0 h 18"/>
                <a:gd name="T76" fmla="*/ 12 w 12"/>
                <a:gd name="T77" fmla="*/ 0 h 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"/>
                <a:gd name="T118" fmla="*/ 0 h 18"/>
                <a:gd name="T119" fmla="*/ 12 w 12"/>
                <a:gd name="T120" fmla="*/ 18 h 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" h="18">
                  <a:moveTo>
                    <a:pt x="12" y="0"/>
                  </a:moveTo>
                  <a:lnTo>
                    <a:pt x="12" y="1"/>
                  </a:lnTo>
                  <a:lnTo>
                    <a:pt x="5" y="1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9" y="9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2" name="Freeform 4902"/>
            <p:cNvSpPr>
              <a:spLocks/>
            </p:cNvSpPr>
            <p:nvPr/>
          </p:nvSpPr>
          <p:spPr bwMode="auto">
            <a:xfrm>
              <a:off x="1456" y="2118"/>
              <a:ext cx="10" cy="20"/>
            </a:xfrm>
            <a:custGeom>
              <a:avLst/>
              <a:gdLst>
                <a:gd name="T0" fmla="*/ 10 w 10"/>
                <a:gd name="T1" fmla="*/ 0 h 20"/>
                <a:gd name="T2" fmla="*/ 1 w 10"/>
                <a:gd name="T3" fmla="*/ 20 h 20"/>
                <a:gd name="T4" fmla="*/ 0 w 10"/>
                <a:gd name="T5" fmla="*/ 20 h 20"/>
                <a:gd name="T6" fmla="*/ 7 w 10"/>
                <a:gd name="T7" fmla="*/ 0 h 20"/>
                <a:gd name="T8" fmla="*/ 1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0"/>
                <a:gd name="T17" fmla="*/ 10 w 1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0">
                  <a:moveTo>
                    <a:pt x="10" y="0"/>
                  </a:moveTo>
                  <a:lnTo>
                    <a:pt x="1" y="20"/>
                  </a:lnTo>
                  <a:lnTo>
                    <a:pt x="0" y="20"/>
                  </a:lnTo>
                  <a:lnTo>
                    <a:pt x="7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3" name="Freeform 4903"/>
            <p:cNvSpPr>
              <a:spLocks/>
            </p:cNvSpPr>
            <p:nvPr/>
          </p:nvSpPr>
          <p:spPr bwMode="auto">
            <a:xfrm>
              <a:off x="1467" y="2118"/>
              <a:ext cx="12" cy="18"/>
            </a:xfrm>
            <a:custGeom>
              <a:avLst/>
              <a:gdLst>
                <a:gd name="T0" fmla="*/ 2 w 12"/>
                <a:gd name="T1" fmla="*/ 6 h 18"/>
                <a:gd name="T2" fmla="*/ 0 w 12"/>
                <a:gd name="T3" fmla="*/ 6 h 18"/>
                <a:gd name="T4" fmla="*/ 1 w 12"/>
                <a:gd name="T5" fmla="*/ 4 h 18"/>
                <a:gd name="T6" fmla="*/ 2 w 12"/>
                <a:gd name="T7" fmla="*/ 2 h 18"/>
                <a:gd name="T8" fmla="*/ 3 w 12"/>
                <a:gd name="T9" fmla="*/ 1 h 18"/>
                <a:gd name="T10" fmla="*/ 6 w 12"/>
                <a:gd name="T11" fmla="*/ 0 h 18"/>
                <a:gd name="T12" fmla="*/ 8 w 12"/>
                <a:gd name="T13" fmla="*/ 1 h 18"/>
                <a:gd name="T14" fmla="*/ 11 w 12"/>
                <a:gd name="T15" fmla="*/ 2 h 18"/>
                <a:gd name="T16" fmla="*/ 12 w 12"/>
                <a:gd name="T17" fmla="*/ 4 h 18"/>
                <a:gd name="T18" fmla="*/ 12 w 12"/>
                <a:gd name="T19" fmla="*/ 6 h 18"/>
                <a:gd name="T20" fmla="*/ 12 w 12"/>
                <a:gd name="T21" fmla="*/ 7 h 18"/>
                <a:gd name="T22" fmla="*/ 12 w 12"/>
                <a:gd name="T23" fmla="*/ 8 h 18"/>
                <a:gd name="T24" fmla="*/ 11 w 12"/>
                <a:gd name="T25" fmla="*/ 10 h 18"/>
                <a:gd name="T26" fmla="*/ 8 w 12"/>
                <a:gd name="T27" fmla="*/ 12 h 18"/>
                <a:gd name="T28" fmla="*/ 3 w 12"/>
                <a:gd name="T29" fmla="*/ 17 h 18"/>
                <a:gd name="T30" fmla="*/ 12 w 12"/>
                <a:gd name="T31" fmla="*/ 17 h 18"/>
                <a:gd name="T32" fmla="*/ 12 w 12"/>
                <a:gd name="T33" fmla="*/ 18 h 18"/>
                <a:gd name="T34" fmla="*/ 0 w 12"/>
                <a:gd name="T35" fmla="*/ 18 h 18"/>
                <a:gd name="T36" fmla="*/ 7 w 12"/>
                <a:gd name="T37" fmla="*/ 11 h 18"/>
                <a:gd name="T38" fmla="*/ 8 w 12"/>
                <a:gd name="T39" fmla="*/ 10 h 18"/>
                <a:gd name="T40" fmla="*/ 10 w 12"/>
                <a:gd name="T41" fmla="*/ 8 h 18"/>
                <a:gd name="T42" fmla="*/ 11 w 12"/>
                <a:gd name="T43" fmla="*/ 7 h 18"/>
                <a:gd name="T44" fmla="*/ 11 w 12"/>
                <a:gd name="T45" fmla="*/ 6 h 18"/>
                <a:gd name="T46" fmla="*/ 10 w 12"/>
                <a:gd name="T47" fmla="*/ 5 h 18"/>
                <a:gd name="T48" fmla="*/ 10 w 12"/>
                <a:gd name="T49" fmla="*/ 4 h 18"/>
                <a:gd name="T50" fmla="*/ 8 w 12"/>
                <a:gd name="T51" fmla="*/ 2 h 18"/>
                <a:gd name="T52" fmla="*/ 6 w 12"/>
                <a:gd name="T53" fmla="*/ 2 h 18"/>
                <a:gd name="T54" fmla="*/ 5 w 12"/>
                <a:gd name="T55" fmla="*/ 2 h 18"/>
                <a:gd name="T56" fmla="*/ 3 w 12"/>
                <a:gd name="T57" fmla="*/ 4 h 18"/>
                <a:gd name="T58" fmla="*/ 2 w 12"/>
                <a:gd name="T59" fmla="*/ 5 h 18"/>
                <a:gd name="T60" fmla="*/ 2 w 12"/>
                <a:gd name="T61" fmla="*/ 6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2" y="6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1" y="10"/>
                  </a:lnTo>
                  <a:lnTo>
                    <a:pt x="8" y="12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0" y="18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4" name="Freeform 4904"/>
            <p:cNvSpPr>
              <a:spLocks noEditPoints="1"/>
            </p:cNvSpPr>
            <p:nvPr/>
          </p:nvSpPr>
          <p:spPr bwMode="auto">
            <a:xfrm>
              <a:off x="1481" y="2118"/>
              <a:ext cx="13" cy="19"/>
            </a:xfrm>
            <a:custGeom>
              <a:avLst/>
              <a:gdLst>
                <a:gd name="T0" fmla="*/ 4 w 13"/>
                <a:gd name="T1" fmla="*/ 19 h 19"/>
                <a:gd name="T2" fmla="*/ 3 w 13"/>
                <a:gd name="T3" fmla="*/ 18 h 19"/>
                <a:gd name="T4" fmla="*/ 8 w 13"/>
                <a:gd name="T5" fmla="*/ 11 h 19"/>
                <a:gd name="T6" fmla="*/ 6 w 13"/>
                <a:gd name="T7" fmla="*/ 11 h 19"/>
                <a:gd name="T8" fmla="*/ 6 w 13"/>
                <a:gd name="T9" fmla="*/ 11 h 19"/>
                <a:gd name="T10" fmla="*/ 4 w 13"/>
                <a:gd name="T11" fmla="*/ 11 h 19"/>
                <a:gd name="T12" fmla="*/ 3 w 13"/>
                <a:gd name="T13" fmla="*/ 10 h 19"/>
                <a:gd name="T14" fmla="*/ 2 w 13"/>
                <a:gd name="T15" fmla="*/ 8 h 19"/>
                <a:gd name="T16" fmla="*/ 0 w 13"/>
                <a:gd name="T17" fmla="*/ 6 h 19"/>
                <a:gd name="T18" fmla="*/ 0 w 13"/>
                <a:gd name="T19" fmla="*/ 5 h 19"/>
                <a:gd name="T20" fmla="*/ 2 w 13"/>
                <a:gd name="T21" fmla="*/ 4 h 19"/>
                <a:gd name="T22" fmla="*/ 3 w 13"/>
                <a:gd name="T23" fmla="*/ 2 h 19"/>
                <a:gd name="T24" fmla="*/ 4 w 13"/>
                <a:gd name="T25" fmla="*/ 1 h 19"/>
                <a:gd name="T26" fmla="*/ 5 w 13"/>
                <a:gd name="T27" fmla="*/ 0 h 19"/>
                <a:gd name="T28" fmla="*/ 6 w 13"/>
                <a:gd name="T29" fmla="*/ 0 h 19"/>
                <a:gd name="T30" fmla="*/ 8 w 13"/>
                <a:gd name="T31" fmla="*/ 0 h 19"/>
                <a:gd name="T32" fmla="*/ 9 w 13"/>
                <a:gd name="T33" fmla="*/ 1 h 19"/>
                <a:gd name="T34" fmla="*/ 10 w 13"/>
                <a:gd name="T35" fmla="*/ 2 h 19"/>
                <a:gd name="T36" fmla="*/ 11 w 13"/>
                <a:gd name="T37" fmla="*/ 4 h 19"/>
                <a:gd name="T38" fmla="*/ 13 w 13"/>
                <a:gd name="T39" fmla="*/ 5 h 19"/>
                <a:gd name="T40" fmla="*/ 13 w 13"/>
                <a:gd name="T41" fmla="*/ 6 h 19"/>
                <a:gd name="T42" fmla="*/ 13 w 13"/>
                <a:gd name="T43" fmla="*/ 7 h 19"/>
                <a:gd name="T44" fmla="*/ 11 w 13"/>
                <a:gd name="T45" fmla="*/ 8 h 19"/>
                <a:gd name="T46" fmla="*/ 11 w 13"/>
                <a:gd name="T47" fmla="*/ 10 h 19"/>
                <a:gd name="T48" fmla="*/ 10 w 13"/>
                <a:gd name="T49" fmla="*/ 11 h 19"/>
                <a:gd name="T50" fmla="*/ 4 w 13"/>
                <a:gd name="T51" fmla="*/ 19 h 19"/>
                <a:gd name="T52" fmla="*/ 6 w 13"/>
                <a:gd name="T53" fmla="*/ 10 h 19"/>
                <a:gd name="T54" fmla="*/ 8 w 13"/>
                <a:gd name="T55" fmla="*/ 10 h 19"/>
                <a:gd name="T56" fmla="*/ 9 w 13"/>
                <a:gd name="T57" fmla="*/ 8 h 19"/>
                <a:gd name="T58" fmla="*/ 10 w 13"/>
                <a:gd name="T59" fmla="*/ 7 h 19"/>
                <a:gd name="T60" fmla="*/ 10 w 13"/>
                <a:gd name="T61" fmla="*/ 6 h 19"/>
                <a:gd name="T62" fmla="*/ 10 w 13"/>
                <a:gd name="T63" fmla="*/ 5 h 19"/>
                <a:gd name="T64" fmla="*/ 9 w 13"/>
                <a:gd name="T65" fmla="*/ 4 h 19"/>
                <a:gd name="T66" fmla="*/ 8 w 13"/>
                <a:gd name="T67" fmla="*/ 2 h 19"/>
                <a:gd name="T68" fmla="*/ 6 w 13"/>
                <a:gd name="T69" fmla="*/ 2 h 19"/>
                <a:gd name="T70" fmla="*/ 5 w 13"/>
                <a:gd name="T71" fmla="*/ 2 h 19"/>
                <a:gd name="T72" fmla="*/ 4 w 13"/>
                <a:gd name="T73" fmla="*/ 4 h 19"/>
                <a:gd name="T74" fmla="*/ 3 w 13"/>
                <a:gd name="T75" fmla="*/ 5 h 19"/>
                <a:gd name="T76" fmla="*/ 3 w 13"/>
                <a:gd name="T77" fmla="*/ 6 h 19"/>
                <a:gd name="T78" fmla="*/ 3 w 13"/>
                <a:gd name="T79" fmla="*/ 7 h 19"/>
                <a:gd name="T80" fmla="*/ 4 w 13"/>
                <a:gd name="T81" fmla="*/ 8 h 19"/>
                <a:gd name="T82" fmla="*/ 5 w 13"/>
                <a:gd name="T83" fmla="*/ 10 h 19"/>
                <a:gd name="T84" fmla="*/ 6 w 13"/>
                <a:gd name="T85" fmla="*/ 10 h 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"/>
                <a:gd name="T130" fmla="*/ 0 h 19"/>
                <a:gd name="T131" fmla="*/ 13 w 13"/>
                <a:gd name="T132" fmla="*/ 19 h 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" h="19">
                  <a:moveTo>
                    <a:pt x="4" y="19"/>
                  </a:moveTo>
                  <a:lnTo>
                    <a:pt x="3" y="18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4" y="19"/>
                  </a:lnTo>
                  <a:close/>
                  <a:moveTo>
                    <a:pt x="6" y="10"/>
                  </a:moveTo>
                  <a:lnTo>
                    <a:pt x="8" y="10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4" y="8"/>
                  </a:lnTo>
                  <a:lnTo>
                    <a:pt x="5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5" name="Freeform 4905"/>
            <p:cNvSpPr>
              <a:spLocks/>
            </p:cNvSpPr>
            <p:nvPr/>
          </p:nvSpPr>
          <p:spPr bwMode="auto">
            <a:xfrm>
              <a:off x="1427" y="2118"/>
              <a:ext cx="12" cy="18"/>
            </a:xfrm>
            <a:custGeom>
              <a:avLst/>
              <a:gdLst>
                <a:gd name="T0" fmla="*/ 2 w 12"/>
                <a:gd name="T1" fmla="*/ 6 h 18"/>
                <a:gd name="T2" fmla="*/ 0 w 12"/>
                <a:gd name="T3" fmla="*/ 6 h 18"/>
                <a:gd name="T4" fmla="*/ 1 w 12"/>
                <a:gd name="T5" fmla="*/ 4 h 18"/>
                <a:gd name="T6" fmla="*/ 2 w 12"/>
                <a:gd name="T7" fmla="*/ 2 h 18"/>
                <a:gd name="T8" fmla="*/ 3 w 12"/>
                <a:gd name="T9" fmla="*/ 1 h 18"/>
                <a:gd name="T10" fmla="*/ 6 w 12"/>
                <a:gd name="T11" fmla="*/ 0 h 18"/>
                <a:gd name="T12" fmla="*/ 8 w 12"/>
                <a:gd name="T13" fmla="*/ 1 h 18"/>
                <a:gd name="T14" fmla="*/ 11 w 12"/>
                <a:gd name="T15" fmla="*/ 2 h 18"/>
                <a:gd name="T16" fmla="*/ 12 w 12"/>
                <a:gd name="T17" fmla="*/ 4 h 18"/>
                <a:gd name="T18" fmla="*/ 12 w 12"/>
                <a:gd name="T19" fmla="*/ 6 h 18"/>
                <a:gd name="T20" fmla="*/ 12 w 12"/>
                <a:gd name="T21" fmla="*/ 7 h 18"/>
                <a:gd name="T22" fmla="*/ 11 w 12"/>
                <a:gd name="T23" fmla="*/ 8 h 18"/>
                <a:gd name="T24" fmla="*/ 9 w 12"/>
                <a:gd name="T25" fmla="*/ 10 h 18"/>
                <a:gd name="T26" fmla="*/ 8 w 12"/>
                <a:gd name="T27" fmla="*/ 12 h 18"/>
                <a:gd name="T28" fmla="*/ 3 w 12"/>
                <a:gd name="T29" fmla="*/ 17 h 18"/>
                <a:gd name="T30" fmla="*/ 12 w 12"/>
                <a:gd name="T31" fmla="*/ 17 h 18"/>
                <a:gd name="T32" fmla="*/ 12 w 12"/>
                <a:gd name="T33" fmla="*/ 18 h 18"/>
                <a:gd name="T34" fmla="*/ 0 w 12"/>
                <a:gd name="T35" fmla="*/ 18 h 18"/>
                <a:gd name="T36" fmla="*/ 7 w 12"/>
                <a:gd name="T37" fmla="*/ 11 h 18"/>
                <a:gd name="T38" fmla="*/ 8 w 12"/>
                <a:gd name="T39" fmla="*/ 10 h 18"/>
                <a:gd name="T40" fmla="*/ 9 w 12"/>
                <a:gd name="T41" fmla="*/ 8 h 18"/>
                <a:gd name="T42" fmla="*/ 9 w 12"/>
                <a:gd name="T43" fmla="*/ 7 h 18"/>
                <a:gd name="T44" fmla="*/ 11 w 12"/>
                <a:gd name="T45" fmla="*/ 6 h 18"/>
                <a:gd name="T46" fmla="*/ 9 w 12"/>
                <a:gd name="T47" fmla="*/ 5 h 18"/>
                <a:gd name="T48" fmla="*/ 9 w 12"/>
                <a:gd name="T49" fmla="*/ 4 h 18"/>
                <a:gd name="T50" fmla="*/ 7 w 12"/>
                <a:gd name="T51" fmla="*/ 2 h 18"/>
                <a:gd name="T52" fmla="*/ 6 w 12"/>
                <a:gd name="T53" fmla="*/ 2 h 18"/>
                <a:gd name="T54" fmla="*/ 5 w 12"/>
                <a:gd name="T55" fmla="*/ 2 h 18"/>
                <a:gd name="T56" fmla="*/ 3 w 12"/>
                <a:gd name="T57" fmla="*/ 4 h 18"/>
                <a:gd name="T58" fmla="*/ 2 w 12"/>
                <a:gd name="T59" fmla="*/ 5 h 18"/>
                <a:gd name="T60" fmla="*/ 2 w 12"/>
                <a:gd name="T61" fmla="*/ 6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2" y="6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9" y="10"/>
                  </a:lnTo>
                  <a:lnTo>
                    <a:pt x="8" y="12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0" y="18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6" name="Freeform 4906"/>
            <p:cNvSpPr>
              <a:spLocks/>
            </p:cNvSpPr>
            <p:nvPr/>
          </p:nvSpPr>
          <p:spPr bwMode="auto">
            <a:xfrm>
              <a:off x="1441" y="2119"/>
              <a:ext cx="12" cy="18"/>
            </a:xfrm>
            <a:custGeom>
              <a:avLst/>
              <a:gdLst>
                <a:gd name="T0" fmla="*/ 12 w 12"/>
                <a:gd name="T1" fmla="*/ 0 h 18"/>
                <a:gd name="T2" fmla="*/ 12 w 12"/>
                <a:gd name="T3" fmla="*/ 1 h 18"/>
                <a:gd name="T4" fmla="*/ 5 w 12"/>
                <a:gd name="T5" fmla="*/ 1 h 18"/>
                <a:gd name="T6" fmla="*/ 4 w 12"/>
                <a:gd name="T7" fmla="*/ 6 h 18"/>
                <a:gd name="T8" fmla="*/ 5 w 12"/>
                <a:gd name="T9" fmla="*/ 6 h 18"/>
                <a:gd name="T10" fmla="*/ 6 w 12"/>
                <a:gd name="T11" fmla="*/ 6 h 18"/>
                <a:gd name="T12" fmla="*/ 9 w 12"/>
                <a:gd name="T13" fmla="*/ 6 h 18"/>
                <a:gd name="T14" fmla="*/ 11 w 12"/>
                <a:gd name="T15" fmla="*/ 7 h 18"/>
                <a:gd name="T16" fmla="*/ 12 w 12"/>
                <a:gd name="T17" fmla="*/ 10 h 18"/>
                <a:gd name="T18" fmla="*/ 12 w 12"/>
                <a:gd name="T19" fmla="*/ 12 h 18"/>
                <a:gd name="T20" fmla="*/ 12 w 12"/>
                <a:gd name="T21" fmla="*/ 13 h 18"/>
                <a:gd name="T22" fmla="*/ 11 w 12"/>
                <a:gd name="T23" fmla="*/ 15 h 18"/>
                <a:gd name="T24" fmla="*/ 10 w 12"/>
                <a:gd name="T25" fmla="*/ 16 h 18"/>
                <a:gd name="T26" fmla="*/ 9 w 12"/>
                <a:gd name="T27" fmla="*/ 17 h 18"/>
                <a:gd name="T28" fmla="*/ 8 w 12"/>
                <a:gd name="T29" fmla="*/ 18 h 18"/>
                <a:gd name="T30" fmla="*/ 6 w 12"/>
                <a:gd name="T31" fmla="*/ 18 h 18"/>
                <a:gd name="T32" fmla="*/ 4 w 12"/>
                <a:gd name="T33" fmla="*/ 18 h 18"/>
                <a:gd name="T34" fmla="*/ 2 w 12"/>
                <a:gd name="T35" fmla="*/ 17 h 18"/>
                <a:gd name="T36" fmla="*/ 0 w 12"/>
                <a:gd name="T37" fmla="*/ 16 h 18"/>
                <a:gd name="T38" fmla="*/ 0 w 12"/>
                <a:gd name="T39" fmla="*/ 13 h 18"/>
                <a:gd name="T40" fmla="*/ 2 w 12"/>
                <a:gd name="T41" fmla="*/ 13 h 18"/>
                <a:gd name="T42" fmla="*/ 3 w 12"/>
                <a:gd name="T43" fmla="*/ 15 h 18"/>
                <a:gd name="T44" fmla="*/ 3 w 12"/>
                <a:gd name="T45" fmla="*/ 15 h 18"/>
                <a:gd name="T46" fmla="*/ 4 w 12"/>
                <a:gd name="T47" fmla="*/ 16 h 18"/>
                <a:gd name="T48" fmla="*/ 4 w 12"/>
                <a:gd name="T49" fmla="*/ 16 h 18"/>
                <a:gd name="T50" fmla="*/ 5 w 12"/>
                <a:gd name="T51" fmla="*/ 16 h 18"/>
                <a:gd name="T52" fmla="*/ 6 w 12"/>
                <a:gd name="T53" fmla="*/ 16 h 18"/>
                <a:gd name="T54" fmla="*/ 8 w 12"/>
                <a:gd name="T55" fmla="*/ 16 h 18"/>
                <a:gd name="T56" fmla="*/ 9 w 12"/>
                <a:gd name="T57" fmla="*/ 15 h 18"/>
                <a:gd name="T58" fmla="*/ 10 w 12"/>
                <a:gd name="T59" fmla="*/ 13 h 18"/>
                <a:gd name="T60" fmla="*/ 10 w 12"/>
                <a:gd name="T61" fmla="*/ 12 h 18"/>
                <a:gd name="T62" fmla="*/ 10 w 12"/>
                <a:gd name="T63" fmla="*/ 10 h 18"/>
                <a:gd name="T64" fmla="*/ 9 w 12"/>
                <a:gd name="T65" fmla="*/ 9 h 18"/>
                <a:gd name="T66" fmla="*/ 8 w 12"/>
                <a:gd name="T67" fmla="*/ 7 h 18"/>
                <a:gd name="T68" fmla="*/ 6 w 12"/>
                <a:gd name="T69" fmla="*/ 7 h 18"/>
                <a:gd name="T70" fmla="*/ 4 w 12"/>
                <a:gd name="T71" fmla="*/ 7 h 18"/>
                <a:gd name="T72" fmla="*/ 2 w 12"/>
                <a:gd name="T73" fmla="*/ 9 h 18"/>
                <a:gd name="T74" fmla="*/ 4 w 12"/>
                <a:gd name="T75" fmla="*/ 0 h 18"/>
                <a:gd name="T76" fmla="*/ 12 w 12"/>
                <a:gd name="T77" fmla="*/ 0 h 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"/>
                <a:gd name="T118" fmla="*/ 0 h 18"/>
                <a:gd name="T119" fmla="*/ 12 w 12"/>
                <a:gd name="T120" fmla="*/ 18 h 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" h="18">
                  <a:moveTo>
                    <a:pt x="12" y="0"/>
                  </a:moveTo>
                  <a:lnTo>
                    <a:pt x="12" y="1"/>
                  </a:lnTo>
                  <a:lnTo>
                    <a:pt x="5" y="1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9" y="9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0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7" name="Freeform 4907"/>
            <p:cNvSpPr>
              <a:spLocks/>
            </p:cNvSpPr>
            <p:nvPr/>
          </p:nvSpPr>
          <p:spPr bwMode="auto">
            <a:xfrm>
              <a:off x="1456" y="2118"/>
              <a:ext cx="10" cy="20"/>
            </a:xfrm>
            <a:custGeom>
              <a:avLst/>
              <a:gdLst>
                <a:gd name="T0" fmla="*/ 10 w 10"/>
                <a:gd name="T1" fmla="*/ 0 h 20"/>
                <a:gd name="T2" fmla="*/ 1 w 10"/>
                <a:gd name="T3" fmla="*/ 20 h 20"/>
                <a:gd name="T4" fmla="*/ 0 w 10"/>
                <a:gd name="T5" fmla="*/ 20 h 20"/>
                <a:gd name="T6" fmla="*/ 7 w 10"/>
                <a:gd name="T7" fmla="*/ 0 h 20"/>
                <a:gd name="T8" fmla="*/ 1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0"/>
                <a:gd name="T17" fmla="*/ 10 w 1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0">
                  <a:moveTo>
                    <a:pt x="10" y="0"/>
                  </a:moveTo>
                  <a:lnTo>
                    <a:pt x="1" y="20"/>
                  </a:lnTo>
                  <a:lnTo>
                    <a:pt x="0" y="20"/>
                  </a:lnTo>
                  <a:lnTo>
                    <a:pt x="7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8" name="Freeform 4908"/>
            <p:cNvSpPr>
              <a:spLocks/>
            </p:cNvSpPr>
            <p:nvPr/>
          </p:nvSpPr>
          <p:spPr bwMode="auto">
            <a:xfrm>
              <a:off x="1467" y="2118"/>
              <a:ext cx="12" cy="18"/>
            </a:xfrm>
            <a:custGeom>
              <a:avLst/>
              <a:gdLst>
                <a:gd name="T0" fmla="*/ 2 w 12"/>
                <a:gd name="T1" fmla="*/ 6 h 18"/>
                <a:gd name="T2" fmla="*/ 0 w 12"/>
                <a:gd name="T3" fmla="*/ 6 h 18"/>
                <a:gd name="T4" fmla="*/ 1 w 12"/>
                <a:gd name="T5" fmla="*/ 4 h 18"/>
                <a:gd name="T6" fmla="*/ 2 w 12"/>
                <a:gd name="T7" fmla="*/ 2 h 18"/>
                <a:gd name="T8" fmla="*/ 3 w 12"/>
                <a:gd name="T9" fmla="*/ 1 h 18"/>
                <a:gd name="T10" fmla="*/ 6 w 12"/>
                <a:gd name="T11" fmla="*/ 0 h 18"/>
                <a:gd name="T12" fmla="*/ 8 w 12"/>
                <a:gd name="T13" fmla="*/ 1 h 18"/>
                <a:gd name="T14" fmla="*/ 11 w 12"/>
                <a:gd name="T15" fmla="*/ 2 h 18"/>
                <a:gd name="T16" fmla="*/ 12 w 12"/>
                <a:gd name="T17" fmla="*/ 4 h 18"/>
                <a:gd name="T18" fmla="*/ 12 w 12"/>
                <a:gd name="T19" fmla="*/ 6 h 18"/>
                <a:gd name="T20" fmla="*/ 12 w 12"/>
                <a:gd name="T21" fmla="*/ 7 h 18"/>
                <a:gd name="T22" fmla="*/ 12 w 12"/>
                <a:gd name="T23" fmla="*/ 8 h 18"/>
                <a:gd name="T24" fmla="*/ 11 w 12"/>
                <a:gd name="T25" fmla="*/ 10 h 18"/>
                <a:gd name="T26" fmla="*/ 8 w 12"/>
                <a:gd name="T27" fmla="*/ 12 h 18"/>
                <a:gd name="T28" fmla="*/ 3 w 12"/>
                <a:gd name="T29" fmla="*/ 17 h 18"/>
                <a:gd name="T30" fmla="*/ 12 w 12"/>
                <a:gd name="T31" fmla="*/ 17 h 18"/>
                <a:gd name="T32" fmla="*/ 12 w 12"/>
                <a:gd name="T33" fmla="*/ 18 h 18"/>
                <a:gd name="T34" fmla="*/ 0 w 12"/>
                <a:gd name="T35" fmla="*/ 18 h 18"/>
                <a:gd name="T36" fmla="*/ 7 w 12"/>
                <a:gd name="T37" fmla="*/ 11 h 18"/>
                <a:gd name="T38" fmla="*/ 8 w 12"/>
                <a:gd name="T39" fmla="*/ 10 h 18"/>
                <a:gd name="T40" fmla="*/ 10 w 12"/>
                <a:gd name="T41" fmla="*/ 8 h 18"/>
                <a:gd name="T42" fmla="*/ 11 w 12"/>
                <a:gd name="T43" fmla="*/ 7 h 18"/>
                <a:gd name="T44" fmla="*/ 11 w 12"/>
                <a:gd name="T45" fmla="*/ 6 h 18"/>
                <a:gd name="T46" fmla="*/ 10 w 12"/>
                <a:gd name="T47" fmla="*/ 5 h 18"/>
                <a:gd name="T48" fmla="*/ 10 w 12"/>
                <a:gd name="T49" fmla="*/ 4 h 18"/>
                <a:gd name="T50" fmla="*/ 8 w 12"/>
                <a:gd name="T51" fmla="*/ 2 h 18"/>
                <a:gd name="T52" fmla="*/ 6 w 12"/>
                <a:gd name="T53" fmla="*/ 2 h 18"/>
                <a:gd name="T54" fmla="*/ 5 w 12"/>
                <a:gd name="T55" fmla="*/ 2 h 18"/>
                <a:gd name="T56" fmla="*/ 3 w 12"/>
                <a:gd name="T57" fmla="*/ 4 h 18"/>
                <a:gd name="T58" fmla="*/ 2 w 12"/>
                <a:gd name="T59" fmla="*/ 5 h 18"/>
                <a:gd name="T60" fmla="*/ 2 w 12"/>
                <a:gd name="T61" fmla="*/ 6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2" y="6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1" y="10"/>
                  </a:lnTo>
                  <a:lnTo>
                    <a:pt x="8" y="12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0" y="18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9" name="Freeform 4909"/>
            <p:cNvSpPr>
              <a:spLocks/>
            </p:cNvSpPr>
            <p:nvPr/>
          </p:nvSpPr>
          <p:spPr bwMode="auto">
            <a:xfrm>
              <a:off x="1481" y="2118"/>
              <a:ext cx="13" cy="19"/>
            </a:xfrm>
            <a:custGeom>
              <a:avLst/>
              <a:gdLst>
                <a:gd name="T0" fmla="*/ 4 w 13"/>
                <a:gd name="T1" fmla="*/ 19 h 19"/>
                <a:gd name="T2" fmla="*/ 3 w 13"/>
                <a:gd name="T3" fmla="*/ 18 h 19"/>
                <a:gd name="T4" fmla="*/ 8 w 13"/>
                <a:gd name="T5" fmla="*/ 11 h 19"/>
                <a:gd name="T6" fmla="*/ 6 w 13"/>
                <a:gd name="T7" fmla="*/ 11 h 19"/>
                <a:gd name="T8" fmla="*/ 6 w 13"/>
                <a:gd name="T9" fmla="*/ 11 h 19"/>
                <a:gd name="T10" fmla="*/ 4 w 13"/>
                <a:gd name="T11" fmla="*/ 11 h 19"/>
                <a:gd name="T12" fmla="*/ 3 w 13"/>
                <a:gd name="T13" fmla="*/ 10 h 19"/>
                <a:gd name="T14" fmla="*/ 2 w 13"/>
                <a:gd name="T15" fmla="*/ 8 h 19"/>
                <a:gd name="T16" fmla="*/ 0 w 13"/>
                <a:gd name="T17" fmla="*/ 6 h 19"/>
                <a:gd name="T18" fmla="*/ 0 w 13"/>
                <a:gd name="T19" fmla="*/ 5 h 19"/>
                <a:gd name="T20" fmla="*/ 2 w 13"/>
                <a:gd name="T21" fmla="*/ 4 h 19"/>
                <a:gd name="T22" fmla="*/ 3 w 13"/>
                <a:gd name="T23" fmla="*/ 2 h 19"/>
                <a:gd name="T24" fmla="*/ 4 w 13"/>
                <a:gd name="T25" fmla="*/ 1 h 19"/>
                <a:gd name="T26" fmla="*/ 5 w 13"/>
                <a:gd name="T27" fmla="*/ 0 h 19"/>
                <a:gd name="T28" fmla="*/ 6 w 13"/>
                <a:gd name="T29" fmla="*/ 0 h 19"/>
                <a:gd name="T30" fmla="*/ 8 w 13"/>
                <a:gd name="T31" fmla="*/ 0 h 19"/>
                <a:gd name="T32" fmla="*/ 9 w 13"/>
                <a:gd name="T33" fmla="*/ 1 h 19"/>
                <a:gd name="T34" fmla="*/ 10 w 13"/>
                <a:gd name="T35" fmla="*/ 2 h 19"/>
                <a:gd name="T36" fmla="*/ 11 w 13"/>
                <a:gd name="T37" fmla="*/ 4 h 19"/>
                <a:gd name="T38" fmla="*/ 13 w 13"/>
                <a:gd name="T39" fmla="*/ 5 h 19"/>
                <a:gd name="T40" fmla="*/ 13 w 13"/>
                <a:gd name="T41" fmla="*/ 6 h 19"/>
                <a:gd name="T42" fmla="*/ 13 w 13"/>
                <a:gd name="T43" fmla="*/ 7 h 19"/>
                <a:gd name="T44" fmla="*/ 11 w 13"/>
                <a:gd name="T45" fmla="*/ 8 h 19"/>
                <a:gd name="T46" fmla="*/ 11 w 13"/>
                <a:gd name="T47" fmla="*/ 10 h 19"/>
                <a:gd name="T48" fmla="*/ 10 w 13"/>
                <a:gd name="T49" fmla="*/ 11 h 19"/>
                <a:gd name="T50" fmla="*/ 4 w 13"/>
                <a:gd name="T51" fmla="*/ 19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"/>
                <a:gd name="T79" fmla="*/ 0 h 19"/>
                <a:gd name="T80" fmla="*/ 13 w 13"/>
                <a:gd name="T81" fmla="*/ 19 h 1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" h="19">
                  <a:moveTo>
                    <a:pt x="4" y="19"/>
                  </a:moveTo>
                  <a:lnTo>
                    <a:pt x="3" y="18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4" y="19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0" name="Freeform 4910"/>
            <p:cNvSpPr>
              <a:spLocks/>
            </p:cNvSpPr>
            <p:nvPr/>
          </p:nvSpPr>
          <p:spPr bwMode="auto">
            <a:xfrm>
              <a:off x="1484" y="2120"/>
              <a:ext cx="7" cy="8"/>
            </a:xfrm>
            <a:custGeom>
              <a:avLst/>
              <a:gdLst>
                <a:gd name="T0" fmla="*/ 3 w 7"/>
                <a:gd name="T1" fmla="*/ 8 h 8"/>
                <a:gd name="T2" fmla="*/ 5 w 7"/>
                <a:gd name="T3" fmla="*/ 8 h 8"/>
                <a:gd name="T4" fmla="*/ 6 w 7"/>
                <a:gd name="T5" fmla="*/ 6 h 8"/>
                <a:gd name="T6" fmla="*/ 7 w 7"/>
                <a:gd name="T7" fmla="*/ 5 h 8"/>
                <a:gd name="T8" fmla="*/ 7 w 7"/>
                <a:gd name="T9" fmla="*/ 4 h 8"/>
                <a:gd name="T10" fmla="*/ 7 w 7"/>
                <a:gd name="T11" fmla="*/ 3 h 8"/>
                <a:gd name="T12" fmla="*/ 6 w 7"/>
                <a:gd name="T13" fmla="*/ 2 h 8"/>
                <a:gd name="T14" fmla="*/ 5 w 7"/>
                <a:gd name="T15" fmla="*/ 0 h 8"/>
                <a:gd name="T16" fmla="*/ 3 w 7"/>
                <a:gd name="T17" fmla="*/ 0 h 8"/>
                <a:gd name="T18" fmla="*/ 2 w 7"/>
                <a:gd name="T19" fmla="*/ 0 h 8"/>
                <a:gd name="T20" fmla="*/ 1 w 7"/>
                <a:gd name="T21" fmla="*/ 2 h 8"/>
                <a:gd name="T22" fmla="*/ 0 w 7"/>
                <a:gd name="T23" fmla="*/ 3 h 8"/>
                <a:gd name="T24" fmla="*/ 0 w 7"/>
                <a:gd name="T25" fmla="*/ 4 h 8"/>
                <a:gd name="T26" fmla="*/ 0 w 7"/>
                <a:gd name="T27" fmla="*/ 5 h 8"/>
                <a:gd name="T28" fmla="*/ 1 w 7"/>
                <a:gd name="T29" fmla="*/ 6 h 8"/>
                <a:gd name="T30" fmla="*/ 2 w 7"/>
                <a:gd name="T31" fmla="*/ 8 h 8"/>
                <a:gd name="T32" fmla="*/ 3 w 7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"/>
                <a:gd name="T52" fmla="*/ 0 h 8"/>
                <a:gd name="T53" fmla="*/ 7 w 7"/>
                <a:gd name="T54" fmla="*/ 8 h 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" h="8">
                  <a:moveTo>
                    <a:pt x="3" y="8"/>
                  </a:moveTo>
                  <a:lnTo>
                    <a:pt x="5" y="8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8"/>
                  </a:lnTo>
                  <a:lnTo>
                    <a:pt x="3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1" name="Freeform 4911"/>
            <p:cNvSpPr>
              <a:spLocks noEditPoints="1"/>
            </p:cNvSpPr>
            <p:nvPr/>
          </p:nvSpPr>
          <p:spPr bwMode="auto">
            <a:xfrm>
              <a:off x="1583" y="1842"/>
              <a:ext cx="13" cy="19"/>
            </a:xfrm>
            <a:custGeom>
              <a:avLst/>
              <a:gdLst>
                <a:gd name="T0" fmla="*/ 10 w 13"/>
                <a:gd name="T1" fmla="*/ 10 h 19"/>
                <a:gd name="T2" fmla="*/ 13 w 13"/>
                <a:gd name="T3" fmla="*/ 12 h 19"/>
                <a:gd name="T4" fmla="*/ 13 w 13"/>
                <a:gd name="T5" fmla="*/ 16 h 19"/>
                <a:gd name="T6" fmla="*/ 9 w 13"/>
                <a:gd name="T7" fmla="*/ 18 h 19"/>
                <a:gd name="T8" fmla="*/ 4 w 13"/>
                <a:gd name="T9" fmla="*/ 18 h 19"/>
                <a:gd name="T10" fmla="*/ 0 w 13"/>
                <a:gd name="T11" fmla="*/ 16 h 19"/>
                <a:gd name="T12" fmla="*/ 0 w 13"/>
                <a:gd name="T13" fmla="*/ 12 h 19"/>
                <a:gd name="T14" fmla="*/ 2 w 13"/>
                <a:gd name="T15" fmla="*/ 10 h 19"/>
                <a:gd name="T16" fmla="*/ 3 w 13"/>
                <a:gd name="T17" fmla="*/ 8 h 19"/>
                <a:gd name="T18" fmla="*/ 2 w 13"/>
                <a:gd name="T19" fmla="*/ 6 h 19"/>
                <a:gd name="T20" fmla="*/ 2 w 13"/>
                <a:gd name="T21" fmla="*/ 4 h 19"/>
                <a:gd name="T22" fmla="*/ 3 w 13"/>
                <a:gd name="T23" fmla="*/ 1 h 19"/>
                <a:gd name="T24" fmla="*/ 5 w 13"/>
                <a:gd name="T25" fmla="*/ 0 h 19"/>
                <a:gd name="T26" fmla="*/ 8 w 13"/>
                <a:gd name="T27" fmla="*/ 0 h 19"/>
                <a:gd name="T28" fmla="*/ 10 w 13"/>
                <a:gd name="T29" fmla="*/ 1 h 19"/>
                <a:gd name="T30" fmla="*/ 11 w 13"/>
                <a:gd name="T31" fmla="*/ 4 h 19"/>
                <a:gd name="T32" fmla="*/ 11 w 13"/>
                <a:gd name="T33" fmla="*/ 6 h 19"/>
                <a:gd name="T34" fmla="*/ 10 w 13"/>
                <a:gd name="T35" fmla="*/ 8 h 19"/>
                <a:gd name="T36" fmla="*/ 6 w 13"/>
                <a:gd name="T37" fmla="*/ 2 h 19"/>
                <a:gd name="T38" fmla="*/ 4 w 13"/>
                <a:gd name="T39" fmla="*/ 2 h 19"/>
                <a:gd name="T40" fmla="*/ 3 w 13"/>
                <a:gd name="T41" fmla="*/ 5 h 19"/>
                <a:gd name="T42" fmla="*/ 4 w 13"/>
                <a:gd name="T43" fmla="*/ 7 h 19"/>
                <a:gd name="T44" fmla="*/ 6 w 13"/>
                <a:gd name="T45" fmla="*/ 8 h 19"/>
                <a:gd name="T46" fmla="*/ 8 w 13"/>
                <a:gd name="T47" fmla="*/ 7 h 19"/>
                <a:gd name="T48" fmla="*/ 9 w 13"/>
                <a:gd name="T49" fmla="*/ 6 h 19"/>
                <a:gd name="T50" fmla="*/ 10 w 13"/>
                <a:gd name="T51" fmla="*/ 5 h 19"/>
                <a:gd name="T52" fmla="*/ 9 w 13"/>
                <a:gd name="T53" fmla="*/ 2 h 19"/>
                <a:gd name="T54" fmla="*/ 6 w 13"/>
                <a:gd name="T55" fmla="*/ 2 h 19"/>
                <a:gd name="T56" fmla="*/ 4 w 13"/>
                <a:gd name="T57" fmla="*/ 10 h 19"/>
                <a:gd name="T58" fmla="*/ 2 w 13"/>
                <a:gd name="T59" fmla="*/ 12 h 19"/>
                <a:gd name="T60" fmla="*/ 2 w 13"/>
                <a:gd name="T61" fmla="*/ 14 h 19"/>
                <a:gd name="T62" fmla="*/ 3 w 13"/>
                <a:gd name="T63" fmla="*/ 16 h 19"/>
                <a:gd name="T64" fmla="*/ 5 w 13"/>
                <a:gd name="T65" fmla="*/ 17 h 19"/>
                <a:gd name="T66" fmla="*/ 8 w 13"/>
                <a:gd name="T67" fmla="*/ 17 h 19"/>
                <a:gd name="T68" fmla="*/ 10 w 13"/>
                <a:gd name="T69" fmla="*/ 14 h 19"/>
                <a:gd name="T70" fmla="*/ 10 w 13"/>
                <a:gd name="T71" fmla="*/ 12 h 19"/>
                <a:gd name="T72" fmla="*/ 8 w 13"/>
                <a:gd name="T73" fmla="*/ 10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9"/>
                <a:gd name="T113" fmla="*/ 13 w 13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9">
                  <a:moveTo>
                    <a:pt x="9" y="8"/>
                  </a:moveTo>
                  <a:lnTo>
                    <a:pt x="10" y="10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6" y="19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8"/>
                  </a:lnTo>
                  <a:close/>
                  <a:moveTo>
                    <a:pt x="6" y="2"/>
                  </a:moveTo>
                  <a:lnTo>
                    <a:pt x="5" y="2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close/>
                  <a:moveTo>
                    <a:pt x="6" y="10"/>
                  </a:moveTo>
                  <a:lnTo>
                    <a:pt x="4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2" name="Freeform 4912"/>
            <p:cNvSpPr>
              <a:spLocks/>
            </p:cNvSpPr>
            <p:nvPr/>
          </p:nvSpPr>
          <p:spPr bwMode="auto">
            <a:xfrm>
              <a:off x="1599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3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1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3" name="Freeform 4913"/>
            <p:cNvSpPr>
              <a:spLocks noEditPoints="1"/>
            </p:cNvSpPr>
            <p:nvPr/>
          </p:nvSpPr>
          <p:spPr bwMode="auto">
            <a:xfrm>
              <a:off x="1604" y="1842"/>
              <a:ext cx="13" cy="19"/>
            </a:xfrm>
            <a:custGeom>
              <a:avLst/>
              <a:gdLst>
                <a:gd name="T0" fmla="*/ 11 w 13"/>
                <a:gd name="T1" fmla="*/ 10 h 19"/>
                <a:gd name="T2" fmla="*/ 13 w 13"/>
                <a:gd name="T3" fmla="*/ 12 h 19"/>
                <a:gd name="T4" fmla="*/ 13 w 13"/>
                <a:gd name="T5" fmla="*/ 16 h 19"/>
                <a:gd name="T6" fmla="*/ 10 w 13"/>
                <a:gd name="T7" fmla="*/ 18 h 19"/>
                <a:gd name="T8" fmla="*/ 4 w 13"/>
                <a:gd name="T9" fmla="*/ 18 h 19"/>
                <a:gd name="T10" fmla="*/ 1 w 13"/>
                <a:gd name="T11" fmla="*/ 16 h 19"/>
                <a:gd name="T12" fmla="*/ 1 w 13"/>
                <a:gd name="T13" fmla="*/ 12 h 19"/>
                <a:gd name="T14" fmla="*/ 2 w 13"/>
                <a:gd name="T15" fmla="*/ 10 h 19"/>
                <a:gd name="T16" fmla="*/ 2 w 13"/>
                <a:gd name="T17" fmla="*/ 8 h 19"/>
                <a:gd name="T18" fmla="*/ 1 w 13"/>
                <a:gd name="T19" fmla="*/ 6 h 19"/>
                <a:gd name="T20" fmla="*/ 1 w 13"/>
                <a:gd name="T21" fmla="*/ 4 h 19"/>
                <a:gd name="T22" fmla="*/ 4 w 13"/>
                <a:gd name="T23" fmla="*/ 1 h 19"/>
                <a:gd name="T24" fmla="*/ 6 w 13"/>
                <a:gd name="T25" fmla="*/ 0 h 19"/>
                <a:gd name="T26" fmla="*/ 9 w 13"/>
                <a:gd name="T27" fmla="*/ 0 h 19"/>
                <a:gd name="T28" fmla="*/ 11 w 13"/>
                <a:gd name="T29" fmla="*/ 1 h 19"/>
                <a:gd name="T30" fmla="*/ 12 w 13"/>
                <a:gd name="T31" fmla="*/ 4 h 19"/>
                <a:gd name="T32" fmla="*/ 12 w 13"/>
                <a:gd name="T33" fmla="*/ 6 h 19"/>
                <a:gd name="T34" fmla="*/ 11 w 13"/>
                <a:gd name="T35" fmla="*/ 8 h 19"/>
                <a:gd name="T36" fmla="*/ 7 w 13"/>
                <a:gd name="T37" fmla="*/ 2 h 19"/>
                <a:gd name="T38" fmla="*/ 5 w 13"/>
                <a:gd name="T39" fmla="*/ 2 h 19"/>
                <a:gd name="T40" fmla="*/ 4 w 13"/>
                <a:gd name="T41" fmla="*/ 5 h 19"/>
                <a:gd name="T42" fmla="*/ 5 w 13"/>
                <a:gd name="T43" fmla="*/ 7 h 19"/>
                <a:gd name="T44" fmla="*/ 7 w 13"/>
                <a:gd name="T45" fmla="*/ 8 h 19"/>
                <a:gd name="T46" fmla="*/ 9 w 13"/>
                <a:gd name="T47" fmla="*/ 7 h 19"/>
                <a:gd name="T48" fmla="*/ 10 w 13"/>
                <a:gd name="T49" fmla="*/ 6 h 19"/>
                <a:gd name="T50" fmla="*/ 11 w 13"/>
                <a:gd name="T51" fmla="*/ 5 h 19"/>
                <a:gd name="T52" fmla="*/ 10 w 13"/>
                <a:gd name="T53" fmla="*/ 2 h 19"/>
                <a:gd name="T54" fmla="*/ 7 w 13"/>
                <a:gd name="T55" fmla="*/ 2 h 19"/>
                <a:gd name="T56" fmla="*/ 5 w 13"/>
                <a:gd name="T57" fmla="*/ 10 h 19"/>
                <a:gd name="T58" fmla="*/ 2 w 13"/>
                <a:gd name="T59" fmla="*/ 12 h 19"/>
                <a:gd name="T60" fmla="*/ 2 w 13"/>
                <a:gd name="T61" fmla="*/ 14 h 19"/>
                <a:gd name="T62" fmla="*/ 4 w 13"/>
                <a:gd name="T63" fmla="*/ 16 h 19"/>
                <a:gd name="T64" fmla="*/ 6 w 13"/>
                <a:gd name="T65" fmla="*/ 17 h 19"/>
                <a:gd name="T66" fmla="*/ 9 w 13"/>
                <a:gd name="T67" fmla="*/ 17 h 19"/>
                <a:gd name="T68" fmla="*/ 11 w 13"/>
                <a:gd name="T69" fmla="*/ 14 h 19"/>
                <a:gd name="T70" fmla="*/ 11 w 13"/>
                <a:gd name="T71" fmla="*/ 12 h 19"/>
                <a:gd name="T72" fmla="*/ 9 w 13"/>
                <a:gd name="T73" fmla="*/ 10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9"/>
                <a:gd name="T113" fmla="*/ 13 w 13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9">
                  <a:moveTo>
                    <a:pt x="10" y="8"/>
                  </a:moveTo>
                  <a:lnTo>
                    <a:pt x="11" y="10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8"/>
                  </a:lnTo>
                  <a:lnTo>
                    <a:pt x="7" y="19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10" y="8"/>
                  </a:lnTo>
                  <a:close/>
                  <a:moveTo>
                    <a:pt x="7" y="2"/>
                  </a:moveTo>
                  <a:lnTo>
                    <a:pt x="6" y="2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7"/>
                  </a:lnTo>
                  <a:lnTo>
                    <a:pt x="7" y="8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2"/>
                  </a:lnTo>
                  <a:close/>
                  <a:moveTo>
                    <a:pt x="7" y="10"/>
                  </a:moveTo>
                  <a:lnTo>
                    <a:pt x="5" y="10"/>
                  </a:lnTo>
                  <a:lnTo>
                    <a:pt x="4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9" y="17"/>
                  </a:lnTo>
                  <a:lnTo>
                    <a:pt x="10" y="16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0" y="11"/>
                  </a:lnTo>
                  <a:lnTo>
                    <a:pt x="9" y="1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4" name="Freeform 4914"/>
            <p:cNvSpPr>
              <a:spLocks/>
            </p:cNvSpPr>
            <p:nvPr/>
          </p:nvSpPr>
          <p:spPr bwMode="auto">
            <a:xfrm>
              <a:off x="1619" y="1842"/>
              <a:ext cx="9" cy="20"/>
            </a:xfrm>
            <a:custGeom>
              <a:avLst/>
              <a:gdLst>
                <a:gd name="T0" fmla="*/ 9 w 9"/>
                <a:gd name="T1" fmla="*/ 0 h 20"/>
                <a:gd name="T2" fmla="*/ 2 w 9"/>
                <a:gd name="T3" fmla="*/ 20 h 20"/>
                <a:gd name="T4" fmla="*/ 0 w 9"/>
                <a:gd name="T5" fmla="*/ 20 h 20"/>
                <a:gd name="T6" fmla="*/ 8 w 9"/>
                <a:gd name="T7" fmla="*/ 0 h 20"/>
                <a:gd name="T8" fmla="*/ 9 w 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20"/>
                <a:gd name="T17" fmla="*/ 9 w 9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20">
                  <a:moveTo>
                    <a:pt x="9" y="0"/>
                  </a:moveTo>
                  <a:lnTo>
                    <a:pt x="2" y="20"/>
                  </a:lnTo>
                  <a:lnTo>
                    <a:pt x="0" y="2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5" name="Freeform 4915"/>
            <p:cNvSpPr>
              <a:spLocks/>
            </p:cNvSpPr>
            <p:nvPr/>
          </p:nvSpPr>
          <p:spPr bwMode="auto">
            <a:xfrm>
              <a:off x="1632" y="1847"/>
              <a:ext cx="12" cy="13"/>
            </a:xfrm>
            <a:custGeom>
              <a:avLst/>
              <a:gdLst>
                <a:gd name="T0" fmla="*/ 0 w 12"/>
                <a:gd name="T1" fmla="*/ 0 h 13"/>
                <a:gd name="T2" fmla="*/ 1 w 12"/>
                <a:gd name="T3" fmla="*/ 0 h 13"/>
                <a:gd name="T4" fmla="*/ 1 w 12"/>
                <a:gd name="T5" fmla="*/ 2 h 13"/>
                <a:gd name="T6" fmla="*/ 2 w 12"/>
                <a:gd name="T7" fmla="*/ 1 h 13"/>
                <a:gd name="T8" fmla="*/ 4 w 12"/>
                <a:gd name="T9" fmla="*/ 1 h 13"/>
                <a:gd name="T10" fmla="*/ 5 w 12"/>
                <a:gd name="T11" fmla="*/ 0 h 13"/>
                <a:gd name="T12" fmla="*/ 6 w 12"/>
                <a:gd name="T13" fmla="*/ 0 h 13"/>
                <a:gd name="T14" fmla="*/ 8 w 12"/>
                <a:gd name="T15" fmla="*/ 0 h 13"/>
                <a:gd name="T16" fmla="*/ 10 w 12"/>
                <a:gd name="T17" fmla="*/ 1 h 13"/>
                <a:gd name="T18" fmla="*/ 11 w 12"/>
                <a:gd name="T19" fmla="*/ 1 h 13"/>
                <a:gd name="T20" fmla="*/ 11 w 12"/>
                <a:gd name="T21" fmla="*/ 2 h 13"/>
                <a:gd name="T22" fmla="*/ 11 w 12"/>
                <a:gd name="T23" fmla="*/ 5 h 13"/>
                <a:gd name="T24" fmla="*/ 12 w 12"/>
                <a:gd name="T25" fmla="*/ 7 h 13"/>
                <a:gd name="T26" fmla="*/ 12 w 12"/>
                <a:gd name="T27" fmla="*/ 13 h 13"/>
                <a:gd name="T28" fmla="*/ 10 w 12"/>
                <a:gd name="T29" fmla="*/ 13 h 13"/>
                <a:gd name="T30" fmla="*/ 10 w 12"/>
                <a:gd name="T31" fmla="*/ 7 h 13"/>
                <a:gd name="T32" fmla="*/ 10 w 12"/>
                <a:gd name="T33" fmla="*/ 6 h 13"/>
                <a:gd name="T34" fmla="*/ 10 w 12"/>
                <a:gd name="T35" fmla="*/ 5 h 13"/>
                <a:gd name="T36" fmla="*/ 10 w 12"/>
                <a:gd name="T37" fmla="*/ 3 h 13"/>
                <a:gd name="T38" fmla="*/ 8 w 12"/>
                <a:gd name="T39" fmla="*/ 2 h 13"/>
                <a:gd name="T40" fmla="*/ 7 w 12"/>
                <a:gd name="T41" fmla="*/ 2 h 13"/>
                <a:gd name="T42" fmla="*/ 6 w 12"/>
                <a:gd name="T43" fmla="*/ 1 h 13"/>
                <a:gd name="T44" fmla="*/ 5 w 12"/>
                <a:gd name="T45" fmla="*/ 2 h 13"/>
                <a:gd name="T46" fmla="*/ 4 w 12"/>
                <a:gd name="T47" fmla="*/ 2 h 13"/>
                <a:gd name="T48" fmla="*/ 2 w 12"/>
                <a:gd name="T49" fmla="*/ 3 h 13"/>
                <a:gd name="T50" fmla="*/ 1 w 12"/>
                <a:gd name="T51" fmla="*/ 5 h 13"/>
                <a:gd name="T52" fmla="*/ 1 w 12"/>
                <a:gd name="T53" fmla="*/ 7 h 13"/>
                <a:gd name="T54" fmla="*/ 1 w 12"/>
                <a:gd name="T55" fmla="*/ 8 h 13"/>
                <a:gd name="T56" fmla="*/ 1 w 12"/>
                <a:gd name="T57" fmla="*/ 13 h 13"/>
                <a:gd name="T58" fmla="*/ 0 w 12"/>
                <a:gd name="T59" fmla="*/ 13 h 13"/>
                <a:gd name="T60" fmla="*/ 0 w 12"/>
                <a:gd name="T61" fmla="*/ 0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3"/>
                <a:gd name="T95" fmla="*/ 12 w 12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3">
                  <a:moveTo>
                    <a:pt x="0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6" name="Freeform 4916"/>
            <p:cNvSpPr>
              <a:spLocks/>
            </p:cNvSpPr>
            <p:nvPr/>
          </p:nvSpPr>
          <p:spPr bwMode="auto">
            <a:xfrm>
              <a:off x="1648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2 w 3"/>
                <a:gd name="T13" fmla="*/ 2 h 3"/>
                <a:gd name="T14" fmla="*/ 2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1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7" name="Freeform 4917"/>
            <p:cNvSpPr>
              <a:spLocks noEditPoints="1"/>
            </p:cNvSpPr>
            <p:nvPr/>
          </p:nvSpPr>
          <p:spPr bwMode="auto">
            <a:xfrm>
              <a:off x="1654" y="1847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14 w 14"/>
                <a:gd name="T3" fmla="*/ 13 h 14"/>
                <a:gd name="T4" fmla="*/ 13 w 14"/>
                <a:gd name="T5" fmla="*/ 13 h 14"/>
                <a:gd name="T6" fmla="*/ 13 w 14"/>
                <a:gd name="T7" fmla="*/ 11 h 14"/>
                <a:gd name="T8" fmla="*/ 12 w 14"/>
                <a:gd name="T9" fmla="*/ 12 h 14"/>
                <a:gd name="T10" fmla="*/ 10 w 14"/>
                <a:gd name="T11" fmla="*/ 13 h 14"/>
                <a:gd name="T12" fmla="*/ 8 w 14"/>
                <a:gd name="T13" fmla="*/ 13 h 14"/>
                <a:gd name="T14" fmla="*/ 7 w 14"/>
                <a:gd name="T15" fmla="*/ 14 h 14"/>
                <a:gd name="T16" fmla="*/ 5 w 14"/>
                <a:gd name="T17" fmla="*/ 13 h 14"/>
                <a:gd name="T18" fmla="*/ 2 w 14"/>
                <a:gd name="T19" fmla="*/ 12 h 14"/>
                <a:gd name="T20" fmla="*/ 1 w 14"/>
                <a:gd name="T21" fmla="*/ 9 h 14"/>
                <a:gd name="T22" fmla="*/ 0 w 14"/>
                <a:gd name="T23" fmla="*/ 7 h 14"/>
                <a:gd name="T24" fmla="*/ 1 w 14"/>
                <a:gd name="T25" fmla="*/ 5 h 14"/>
                <a:gd name="T26" fmla="*/ 2 w 14"/>
                <a:gd name="T27" fmla="*/ 2 h 14"/>
                <a:gd name="T28" fmla="*/ 5 w 14"/>
                <a:gd name="T29" fmla="*/ 1 h 14"/>
                <a:gd name="T30" fmla="*/ 7 w 14"/>
                <a:gd name="T31" fmla="*/ 0 h 14"/>
                <a:gd name="T32" fmla="*/ 8 w 14"/>
                <a:gd name="T33" fmla="*/ 0 h 14"/>
                <a:gd name="T34" fmla="*/ 11 w 14"/>
                <a:gd name="T35" fmla="*/ 1 h 14"/>
                <a:gd name="T36" fmla="*/ 12 w 14"/>
                <a:gd name="T37" fmla="*/ 1 h 14"/>
                <a:gd name="T38" fmla="*/ 13 w 14"/>
                <a:gd name="T39" fmla="*/ 2 h 14"/>
                <a:gd name="T40" fmla="*/ 13 w 14"/>
                <a:gd name="T41" fmla="*/ 0 h 14"/>
                <a:gd name="T42" fmla="*/ 14 w 14"/>
                <a:gd name="T43" fmla="*/ 0 h 14"/>
                <a:gd name="T44" fmla="*/ 7 w 14"/>
                <a:gd name="T45" fmla="*/ 1 h 14"/>
                <a:gd name="T46" fmla="*/ 6 w 14"/>
                <a:gd name="T47" fmla="*/ 2 h 14"/>
                <a:gd name="T48" fmla="*/ 5 w 14"/>
                <a:gd name="T49" fmla="*/ 2 h 14"/>
                <a:gd name="T50" fmla="*/ 3 w 14"/>
                <a:gd name="T51" fmla="*/ 3 h 14"/>
                <a:gd name="T52" fmla="*/ 2 w 14"/>
                <a:gd name="T53" fmla="*/ 5 h 14"/>
                <a:gd name="T54" fmla="*/ 2 w 14"/>
                <a:gd name="T55" fmla="*/ 6 h 14"/>
                <a:gd name="T56" fmla="*/ 2 w 14"/>
                <a:gd name="T57" fmla="*/ 7 h 14"/>
                <a:gd name="T58" fmla="*/ 2 w 14"/>
                <a:gd name="T59" fmla="*/ 8 h 14"/>
                <a:gd name="T60" fmla="*/ 2 w 14"/>
                <a:gd name="T61" fmla="*/ 9 h 14"/>
                <a:gd name="T62" fmla="*/ 3 w 14"/>
                <a:gd name="T63" fmla="*/ 11 h 14"/>
                <a:gd name="T64" fmla="*/ 5 w 14"/>
                <a:gd name="T65" fmla="*/ 12 h 14"/>
                <a:gd name="T66" fmla="*/ 6 w 14"/>
                <a:gd name="T67" fmla="*/ 12 h 14"/>
                <a:gd name="T68" fmla="*/ 7 w 14"/>
                <a:gd name="T69" fmla="*/ 12 h 14"/>
                <a:gd name="T70" fmla="*/ 8 w 14"/>
                <a:gd name="T71" fmla="*/ 12 h 14"/>
                <a:gd name="T72" fmla="*/ 10 w 14"/>
                <a:gd name="T73" fmla="*/ 12 h 14"/>
                <a:gd name="T74" fmla="*/ 11 w 14"/>
                <a:gd name="T75" fmla="*/ 11 h 14"/>
                <a:gd name="T76" fmla="*/ 12 w 14"/>
                <a:gd name="T77" fmla="*/ 9 h 14"/>
                <a:gd name="T78" fmla="*/ 13 w 14"/>
                <a:gd name="T79" fmla="*/ 8 h 14"/>
                <a:gd name="T80" fmla="*/ 13 w 14"/>
                <a:gd name="T81" fmla="*/ 7 h 14"/>
                <a:gd name="T82" fmla="*/ 12 w 14"/>
                <a:gd name="T83" fmla="*/ 5 h 14"/>
                <a:gd name="T84" fmla="*/ 11 w 14"/>
                <a:gd name="T85" fmla="*/ 3 h 14"/>
                <a:gd name="T86" fmla="*/ 10 w 14"/>
                <a:gd name="T87" fmla="*/ 2 h 14"/>
                <a:gd name="T88" fmla="*/ 7 w 14"/>
                <a:gd name="T89" fmla="*/ 1 h 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14"/>
                <a:gd name="T137" fmla="*/ 14 w 14"/>
                <a:gd name="T138" fmla="*/ 14 h 1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14">
                  <a:moveTo>
                    <a:pt x="14" y="0"/>
                  </a:moveTo>
                  <a:lnTo>
                    <a:pt x="14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4" y="0"/>
                  </a:lnTo>
                  <a:close/>
                  <a:moveTo>
                    <a:pt x="7" y="1"/>
                  </a:move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8" name="Freeform 4918"/>
            <p:cNvSpPr>
              <a:spLocks/>
            </p:cNvSpPr>
            <p:nvPr/>
          </p:nvSpPr>
          <p:spPr bwMode="auto">
            <a:xfrm>
              <a:off x="1673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0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0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9" name="Freeform 4919"/>
            <p:cNvSpPr>
              <a:spLocks/>
            </p:cNvSpPr>
            <p:nvPr/>
          </p:nvSpPr>
          <p:spPr bwMode="auto">
            <a:xfrm>
              <a:off x="1583" y="1842"/>
              <a:ext cx="13" cy="19"/>
            </a:xfrm>
            <a:custGeom>
              <a:avLst/>
              <a:gdLst>
                <a:gd name="T0" fmla="*/ 9 w 13"/>
                <a:gd name="T1" fmla="*/ 8 h 19"/>
                <a:gd name="T2" fmla="*/ 10 w 13"/>
                <a:gd name="T3" fmla="*/ 10 h 19"/>
                <a:gd name="T4" fmla="*/ 11 w 13"/>
                <a:gd name="T5" fmla="*/ 11 h 19"/>
                <a:gd name="T6" fmla="*/ 13 w 13"/>
                <a:gd name="T7" fmla="*/ 12 h 19"/>
                <a:gd name="T8" fmla="*/ 13 w 13"/>
                <a:gd name="T9" fmla="*/ 13 h 19"/>
                <a:gd name="T10" fmla="*/ 13 w 13"/>
                <a:gd name="T11" fmla="*/ 16 h 19"/>
                <a:gd name="T12" fmla="*/ 11 w 13"/>
                <a:gd name="T13" fmla="*/ 17 h 19"/>
                <a:gd name="T14" fmla="*/ 9 w 13"/>
                <a:gd name="T15" fmla="*/ 18 h 19"/>
                <a:gd name="T16" fmla="*/ 6 w 13"/>
                <a:gd name="T17" fmla="*/ 19 h 19"/>
                <a:gd name="T18" fmla="*/ 4 w 13"/>
                <a:gd name="T19" fmla="*/ 18 h 19"/>
                <a:gd name="T20" fmla="*/ 2 w 13"/>
                <a:gd name="T21" fmla="*/ 17 h 19"/>
                <a:gd name="T22" fmla="*/ 0 w 13"/>
                <a:gd name="T23" fmla="*/ 16 h 19"/>
                <a:gd name="T24" fmla="*/ 0 w 13"/>
                <a:gd name="T25" fmla="*/ 13 h 19"/>
                <a:gd name="T26" fmla="*/ 0 w 13"/>
                <a:gd name="T27" fmla="*/ 12 h 19"/>
                <a:gd name="T28" fmla="*/ 0 w 13"/>
                <a:gd name="T29" fmla="*/ 11 h 19"/>
                <a:gd name="T30" fmla="*/ 2 w 13"/>
                <a:gd name="T31" fmla="*/ 10 h 19"/>
                <a:gd name="T32" fmla="*/ 4 w 13"/>
                <a:gd name="T33" fmla="*/ 8 h 19"/>
                <a:gd name="T34" fmla="*/ 3 w 13"/>
                <a:gd name="T35" fmla="*/ 8 h 19"/>
                <a:gd name="T36" fmla="*/ 2 w 13"/>
                <a:gd name="T37" fmla="*/ 7 h 19"/>
                <a:gd name="T38" fmla="*/ 2 w 13"/>
                <a:gd name="T39" fmla="*/ 6 h 19"/>
                <a:gd name="T40" fmla="*/ 0 w 13"/>
                <a:gd name="T41" fmla="*/ 5 h 19"/>
                <a:gd name="T42" fmla="*/ 2 w 13"/>
                <a:gd name="T43" fmla="*/ 4 h 19"/>
                <a:gd name="T44" fmla="*/ 2 w 13"/>
                <a:gd name="T45" fmla="*/ 2 h 19"/>
                <a:gd name="T46" fmla="*/ 3 w 13"/>
                <a:gd name="T47" fmla="*/ 1 h 19"/>
                <a:gd name="T48" fmla="*/ 4 w 13"/>
                <a:gd name="T49" fmla="*/ 1 h 19"/>
                <a:gd name="T50" fmla="*/ 5 w 13"/>
                <a:gd name="T51" fmla="*/ 0 h 19"/>
                <a:gd name="T52" fmla="*/ 6 w 13"/>
                <a:gd name="T53" fmla="*/ 0 h 19"/>
                <a:gd name="T54" fmla="*/ 8 w 13"/>
                <a:gd name="T55" fmla="*/ 0 h 19"/>
                <a:gd name="T56" fmla="*/ 9 w 13"/>
                <a:gd name="T57" fmla="*/ 1 h 19"/>
                <a:gd name="T58" fmla="*/ 10 w 13"/>
                <a:gd name="T59" fmla="*/ 1 h 19"/>
                <a:gd name="T60" fmla="*/ 11 w 13"/>
                <a:gd name="T61" fmla="*/ 2 h 19"/>
                <a:gd name="T62" fmla="*/ 11 w 13"/>
                <a:gd name="T63" fmla="*/ 4 h 19"/>
                <a:gd name="T64" fmla="*/ 11 w 13"/>
                <a:gd name="T65" fmla="*/ 5 h 19"/>
                <a:gd name="T66" fmla="*/ 11 w 13"/>
                <a:gd name="T67" fmla="*/ 6 h 19"/>
                <a:gd name="T68" fmla="*/ 11 w 13"/>
                <a:gd name="T69" fmla="*/ 7 h 19"/>
                <a:gd name="T70" fmla="*/ 10 w 13"/>
                <a:gd name="T71" fmla="*/ 8 h 19"/>
                <a:gd name="T72" fmla="*/ 9 w 13"/>
                <a:gd name="T73" fmla="*/ 8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9"/>
                <a:gd name="T113" fmla="*/ 13 w 13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9">
                  <a:moveTo>
                    <a:pt x="9" y="8"/>
                  </a:moveTo>
                  <a:lnTo>
                    <a:pt x="10" y="10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6" y="19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0" name="Freeform 4920"/>
            <p:cNvSpPr>
              <a:spLocks/>
            </p:cNvSpPr>
            <p:nvPr/>
          </p:nvSpPr>
          <p:spPr bwMode="auto">
            <a:xfrm>
              <a:off x="1586" y="1844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1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4 h 6"/>
                <a:gd name="T12" fmla="*/ 1 w 7"/>
                <a:gd name="T13" fmla="*/ 5 h 6"/>
                <a:gd name="T14" fmla="*/ 2 w 7"/>
                <a:gd name="T15" fmla="*/ 5 h 6"/>
                <a:gd name="T16" fmla="*/ 3 w 7"/>
                <a:gd name="T17" fmla="*/ 6 h 6"/>
                <a:gd name="T18" fmla="*/ 5 w 7"/>
                <a:gd name="T19" fmla="*/ 6 h 6"/>
                <a:gd name="T20" fmla="*/ 5 w 7"/>
                <a:gd name="T21" fmla="*/ 5 h 6"/>
                <a:gd name="T22" fmla="*/ 6 w 7"/>
                <a:gd name="T23" fmla="*/ 5 h 6"/>
                <a:gd name="T24" fmla="*/ 6 w 7"/>
                <a:gd name="T25" fmla="*/ 4 h 6"/>
                <a:gd name="T26" fmla="*/ 7 w 7"/>
                <a:gd name="T27" fmla="*/ 4 h 6"/>
                <a:gd name="T28" fmla="*/ 7 w 7"/>
                <a:gd name="T29" fmla="*/ 3 h 6"/>
                <a:gd name="T30" fmla="*/ 7 w 7"/>
                <a:gd name="T31" fmla="*/ 2 h 6"/>
                <a:gd name="T32" fmla="*/ 6 w 7"/>
                <a:gd name="T33" fmla="*/ 0 h 6"/>
                <a:gd name="T34" fmla="*/ 5 w 7"/>
                <a:gd name="T35" fmla="*/ 0 h 6"/>
                <a:gd name="T36" fmla="*/ 3 w 7"/>
                <a:gd name="T37" fmla="*/ 0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6"/>
                <a:gd name="T59" fmla="*/ 7 w 7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1" name="Freeform 4921"/>
            <p:cNvSpPr>
              <a:spLocks/>
            </p:cNvSpPr>
            <p:nvPr/>
          </p:nvSpPr>
          <p:spPr bwMode="auto">
            <a:xfrm>
              <a:off x="1585" y="1852"/>
              <a:ext cx="9" cy="7"/>
            </a:xfrm>
            <a:custGeom>
              <a:avLst/>
              <a:gdLst>
                <a:gd name="T0" fmla="*/ 4 w 9"/>
                <a:gd name="T1" fmla="*/ 0 h 7"/>
                <a:gd name="T2" fmla="*/ 2 w 9"/>
                <a:gd name="T3" fmla="*/ 0 h 7"/>
                <a:gd name="T4" fmla="*/ 1 w 9"/>
                <a:gd name="T5" fmla="*/ 1 h 7"/>
                <a:gd name="T6" fmla="*/ 0 w 9"/>
                <a:gd name="T7" fmla="*/ 2 h 7"/>
                <a:gd name="T8" fmla="*/ 0 w 9"/>
                <a:gd name="T9" fmla="*/ 3 h 7"/>
                <a:gd name="T10" fmla="*/ 0 w 9"/>
                <a:gd name="T11" fmla="*/ 4 h 7"/>
                <a:gd name="T12" fmla="*/ 1 w 9"/>
                <a:gd name="T13" fmla="*/ 6 h 7"/>
                <a:gd name="T14" fmla="*/ 1 w 9"/>
                <a:gd name="T15" fmla="*/ 6 h 7"/>
                <a:gd name="T16" fmla="*/ 2 w 9"/>
                <a:gd name="T17" fmla="*/ 7 h 7"/>
                <a:gd name="T18" fmla="*/ 3 w 9"/>
                <a:gd name="T19" fmla="*/ 7 h 7"/>
                <a:gd name="T20" fmla="*/ 4 w 9"/>
                <a:gd name="T21" fmla="*/ 7 h 7"/>
                <a:gd name="T22" fmla="*/ 6 w 9"/>
                <a:gd name="T23" fmla="*/ 7 h 7"/>
                <a:gd name="T24" fmla="*/ 8 w 9"/>
                <a:gd name="T25" fmla="*/ 6 h 7"/>
                <a:gd name="T26" fmla="*/ 8 w 9"/>
                <a:gd name="T27" fmla="*/ 4 h 7"/>
                <a:gd name="T28" fmla="*/ 9 w 9"/>
                <a:gd name="T29" fmla="*/ 3 h 7"/>
                <a:gd name="T30" fmla="*/ 8 w 9"/>
                <a:gd name="T31" fmla="*/ 2 h 7"/>
                <a:gd name="T32" fmla="*/ 7 w 9"/>
                <a:gd name="T33" fmla="*/ 1 h 7"/>
                <a:gd name="T34" fmla="*/ 6 w 9"/>
                <a:gd name="T35" fmla="*/ 0 h 7"/>
                <a:gd name="T36" fmla="*/ 4 w 9"/>
                <a:gd name="T37" fmla="*/ 0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7"/>
                <a:gd name="T59" fmla="*/ 9 w 9"/>
                <a:gd name="T60" fmla="*/ 7 h 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7">
                  <a:moveTo>
                    <a:pt x="4" y="0"/>
                  </a:move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8" y="6"/>
                  </a:lnTo>
                  <a:lnTo>
                    <a:pt x="8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2" name="Freeform 4922"/>
            <p:cNvSpPr>
              <a:spLocks/>
            </p:cNvSpPr>
            <p:nvPr/>
          </p:nvSpPr>
          <p:spPr bwMode="auto">
            <a:xfrm>
              <a:off x="1599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3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1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3" name="Freeform 4923"/>
            <p:cNvSpPr>
              <a:spLocks/>
            </p:cNvSpPr>
            <p:nvPr/>
          </p:nvSpPr>
          <p:spPr bwMode="auto">
            <a:xfrm>
              <a:off x="1604" y="1842"/>
              <a:ext cx="13" cy="19"/>
            </a:xfrm>
            <a:custGeom>
              <a:avLst/>
              <a:gdLst>
                <a:gd name="T0" fmla="*/ 10 w 13"/>
                <a:gd name="T1" fmla="*/ 8 h 19"/>
                <a:gd name="T2" fmla="*/ 11 w 13"/>
                <a:gd name="T3" fmla="*/ 10 h 19"/>
                <a:gd name="T4" fmla="*/ 12 w 13"/>
                <a:gd name="T5" fmla="*/ 11 h 19"/>
                <a:gd name="T6" fmla="*/ 13 w 13"/>
                <a:gd name="T7" fmla="*/ 12 h 19"/>
                <a:gd name="T8" fmla="*/ 13 w 13"/>
                <a:gd name="T9" fmla="*/ 13 h 19"/>
                <a:gd name="T10" fmla="*/ 13 w 13"/>
                <a:gd name="T11" fmla="*/ 16 h 19"/>
                <a:gd name="T12" fmla="*/ 12 w 13"/>
                <a:gd name="T13" fmla="*/ 17 h 19"/>
                <a:gd name="T14" fmla="*/ 10 w 13"/>
                <a:gd name="T15" fmla="*/ 18 h 19"/>
                <a:gd name="T16" fmla="*/ 7 w 13"/>
                <a:gd name="T17" fmla="*/ 19 h 19"/>
                <a:gd name="T18" fmla="*/ 4 w 13"/>
                <a:gd name="T19" fmla="*/ 18 h 19"/>
                <a:gd name="T20" fmla="*/ 2 w 13"/>
                <a:gd name="T21" fmla="*/ 17 h 19"/>
                <a:gd name="T22" fmla="*/ 1 w 13"/>
                <a:gd name="T23" fmla="*/ 16 h 19"/>
                <a:gd name="T24" fmla="*/ 0 w 13"/>
                <a:gd name="T25" fmla="*/ 13 h 19"/>
                <a:gd name="T26" fmla="*/ 1 w 13"/>
                <a:gd name="T27" fmla="*/ 12 h 19"/>
                <a:gd name="T28" fmla="*/ 1 w 13"/>
                <a:gd name="T29" fmla="*/ 11 h 19"/>
                <a:gd name="T30" fmla="*/ 2 w 13"/>
                <a:gd name="T31" fmla="*/ 10 h 19"/>
                <a:gd name="T32" fmla="*/ 4 w 13"/>
                <a:gd name="T33" fmla="*/ 8 h 19"/>
                <a:gd name="T34" fmla="*/ 2 w 13"/>
                <a:gd name="T35" fmla="*/ 8 h 19"/>
                <a:gd name="T36" fmla="*/ 2 w 13"/>
                <a:gd name="T37" fmla="*/ 7 h 19"/>
                <a:gd name="T38" fmla="*/ 1 w 13"/>
                <a:gd name="T39" fmla="*/ 6 h 19"/>
                <a:gd name="T40" fmla="*/ 1 w 13"/>
                <a:gd name="T41" fmla="*/ 5 h 19"/>
                <a:gd name="T42" fmla="*/ 1 w 13"/>
                <a:gd name="T43" fmla="*/ 4 h 19"/>
                <a:gd name="T44" fmla="*/ 2 w 13"/>
                <a:gd name="T45" fmla="*/ 2 h 19"/>
                <a:gd name="T46" fmla="*/ 4 w 13"/>
                <a:gd name="T47" fmla="*/ 1 h 19"/>
                <a:gd name="T48" fmla="*/ 4 w 13"/>
                <a:gd name="T49" fmla="*/ 1 h 19"/>
                <a:gd name="T50" fmla="*/ 6 w 13"/>
                <a:gd name="T51" fmla="*/ 0 h 19"/>
                <a:gd name="T52" fmla="*/ 7 w 13"/>
                <a:gd name="T53" fmla="*/ 0 h 19"/>
                <a:gd name="T54" fmla="*/ 9 w 13"/>
                <a:gd name="T55" fmla="*/ 0 h 19"/>
                <a:gd name="T56" fmla="*/ 10 w 13"/>
                <a:gd name="T57" fmla="*/ 1 h 19"/>
                <a:gd name="T58" fmla="*/ 11 w 13"/>
                <a:gd name="T59" fmla="*/ 1 h 19"/>
                <a:gd name="T60" fmla="*/ 12 w 13"/>
                <a:gd name="T61" fmla="*/ 2 h 19"/>
                <a:gd name="T62" fmla="*/ 12 w 13"/>
                <a:gd name="T63" fmla="*/ 4 h 19"/>
                <a:gd name="T64" fmla="*/ 12 w 13"/>
                <a:gd name="T65" fmla="*/ 5 h 19"/>
                <a:gd name="T66" fmla="*/ 12 w 13"/>
                <a:gd name="T67" fmla="*/ 6 h 19"/>
                <a:gd name="T68" fmla="*/ 12 w 13"/>
                <a:gd name="T69" fmla="*/ 7 h 19"/>
                <a:gd name="T70" fmla="*/ 11 w 13"/>
                <a:gd name="T71" fmla="*/ 8 h 19"/>
                <a:gd name="T72" fmla="*/ 10 w 13"/>
                <a:gd name="T73" fmla="*/ 8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9"/>
                <a:gd name="T113" fmla="*/ 13 w 13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9">
                  <a:moveTo>
                    <a:pt x="10" y="8"/>
                  </a:moveTo>
                  <a:lnTo>
                    <a:pt x="11" y="10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8"/>
                  </a:lnTo>
                  <a:lnTo>
                    <a:pt x="7" y="19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10" y="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4" name="Freeform 4924"/>
            <p:cNvSpPr>
              <a:spLocks/>
            </p:cNvSpPr>
            <p:nvPr/>
          </p:nvSpPr>
          <p:spPr bwMode="auto">
            <a:xfrm>
              <a:off x="1608" y="1844"/>
              <a:ext cx="7" cy="6"/>
            </a:xfrm>
            <a:custGeom>
              <a:avLst/>
              <a:gdLst>
                <a:gd name="T0" fmla="*/ 3 w 7"/>
                <a:gd name="T1" fmla="*/ 0 h 6"/>
                <a:gd name="T2" fmla="*/ 2 w 7"/>
                <a:gd name="T3" fmla="*/ 0 h 6"/>
                <a:gd name="T4" fmla="*/ 1 w 7"/>
                <a:gd name="T5" fmla="*/ 0 h 6"/>
                <a:gd name="T6" fmla="*/ 0 w 7"/>
                <a:gd name="T7" fmla="*/ 2 h 6"/>
                <a:gd name="T8" fmla="*/ 0 w 7"/>
                <a:gd name="T9" fmla="*/ 3 h 6"/>
                <a:gd name="T10" fmla="*/ 0 w 7"/>
                <a:gd name="T11" fmla="*/ 4 h 6"/>
                <a:gd name="T12" fmla="*/ 1 w 7"/>
                <a:gd name="T13" fmla="*/ 5 h 6"/>
                <a:gd name="T14" fmla="*/ 2 w 7"/>
                <a:gd name="T15" fmla="*/ 5 h 6"/>
                <a:gd name="T16" fmla="*/ 3 w 7"/>
                <a:gd name="T17" fmla="*/ 6 h 6"/>
                <a:gd name="T18" fmla="*/ 3 w 7"/>
                <a:gd name="T19" fmla="*/ 6 h 6"/>
                <a:gd name="T20" fmla="*/ 5 w 7"/>
                <a:gd name="T21" fmla="*/ 5 h 6"/>
                <a:gd name="T22" fmla="*/ 6 w 7"/>
                <a:gd name="T23" fmla="*/ 5 h 6"/>
                <a:gd name="T24" fmla="*/ 6 w 7"/>
                <a:gd name="T25" fmla="*/ 4 h 6"/>
                <a:gd name="T26" fmla="*/ 7 w 7"/>
                <a:gd name="T27" fmla="*/ 4 h 6"/>
                <a:gd name="T28" fmla="*/ 7 w 7"/>
                <a:gd name="T29" fmla="*/ 3 h 6"/>
                <a:gd name="T30" fmla="*/ 6 w 7"/>
                <a:gd name="T31" fmla="*/ 2 h 6"/>
                <a:gd name="T32" fmla="*/ 6 w 7"/>
                <a:gd name="T33" fmla="*/ 0 h 6"/>
                <a:gd name="T34" fmla="*/ 5 w 7"/>
                <a:gd name="T35" fmla="*/ 0 h 6"/>
                <a:gd name="T36" fmla="*/ 3 w 7"/>
                <a:gd name="T37" fmla="*/ 0 h 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"/>
                <a:gd name="T58" fmla="*/ 0 h 6"/>
                <a:gd name="T59" fmla="*/ 7 w 7"/>
                <a:gd name="T60" fmla="*/ 6 h 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" h="6">
                  <a:moveTo>
                    <a:pt x="3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5" name="Freeform 4925"/>
            <p:cNvSpPr>
              <a:spLocks/>
            </p:cNvSpPr>
            <p:nvPr/>
          </p:nvSpPr>
          <p:spPr bwMode="auto">
            <a:xfrm>
              <a:off x="1606" y="1852"/>
              <a:ext cx="9" cy="7"/>
            </a:xfrm>
            <a:custGeom>
              <a:avLst/>
              <a:gdLst>
                <a:gd name="T0" fmla="*/ 5 w 9"/>
                <a:gd name="T1" fmla="*/ 0 h 7"/>
                <a:gd name="T2" fmla="*/ 3 w 9"/>
                <a:gd name="T3" fmla="*/ 0 h 7"/>
                <a:gd name="T4" fmla="*/ 2 w 9"/>
                <a:gd name="T5" fmla="*/ 1 h 7"/>
                <a:gd name="T6" fmla="*/ 0 w 9"/>
                <a:gd name="T7" fmla="*/ 2 h 7"/>
                <a:gd name="T8" fmla="*/ 0 w 9"/>
                <a:gd name="T9" fmla="*/ 3 h 7"/>
                <a:gd name="T10" fmla="*/ 0 w 9"/>
                <a:gd name="T11" fmla="*/ 4 h 7"/>
                <a:gd name="T12" fmla="*/ 0 w 9"/>
                <a:gd name="T13" fmla="*/ 6 h 7"/>
                <a:gd name="T14" fmla="*/ 2 w 9"/>
                <a:gd name="T15" fmla="*/ 6 h 7"/>
                <a:gd name="T16" fmla="*/ 3 w 9"/>
                <a:gd name="T17" fmla="*/ 7 h 7"/>
                <a:gd name="T18" fmla="*/ 4 w 9"/>
                <a:gd name="T19" fmla="*/ 7 h 7"/>
                <a:gd name="T20" fmla="*/ 5 w 9"/>
                <a:gd name="T21" fmla="*/ 7 h 7"/>
                <a:gd name="T22" fmla="*/ 7 w 9"/>
                <a:gd name="T23" fmla="*/ 7 h 7"/>
                <a:gd name="T24" fmla="*/ 8 w 9"/>
                <a:gd name="T25" fmla="*/ 6 h 7"/>
                <a:gd name="T26" fmla="*/ 9 w 9"/>
                <a:gd name="T27" fmla="*/ 4 h 7"/>
                <a:gd name="T28" fmla="*/ 9 w 9"/>
                <a:gd name="T29" fmla="*/ 3 h 7"/>
                <a:gd name="T30" fmla="*/ 9 w 9"/>
                <a:gd name="T31" fmla="*/ 2 h 7"/>
                <a:gd name="T32" fmla="*/ 8 w 9"/>
                <a:gd name="T33" fmla="*/ 1 h 7"/>
                <a:gd name="T34" fmla="*/ 7 w 9"/>
                <a:gd name="T35" fmla="*/ 0 h 7"/>
                <a:gd name="T36" fmla="*/ 5 w 9"/>
                <a:gd name="T37" fmla="*/ 0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"/>
                <a:gd name="T58" fmla="*/ 0 h 7"/>
                <a:gd name="T59" fmla="*/ 9 w 9"/>
                <a:gd name="T60" fmla="*/ 7 h 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" h="7">
                  <a:moveTo>
                    <a:pt x="5" y="0"/>
                  </a:moveTo>
                  <a:lnTo>
                    <a:pt x="3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6" name="Freeform 4926"/>
            <p:cNvSpPr>
              <a:spLocks/>
            </p:cNvSpPr>
            <p:nvPr/>
          </p:nvSpPr>
          <p:spPr bwMode="auto">
            <a:xfrm>
              <a:off x="1619" y="1842"/>
              <a:ext cx="9" cy="20"/>
            </a:xfrm>
            <a:custGeom>
              <a:avLst/>
              <a:gdLst>
                <a:gd name="T0" fmla="*/ 9 w 9"/>
                <a:gd name="T1" fmla="*/ 0 h 20"/>
                <a:gd name="T2" fmla="*/ 2 w 9"/>
                <a:gd name="T3" fmla="*/ 20 h 20"/>
                <a:gd name="T4" fmla="*/ 0 w 9"/>
                <a:gd name="T5" fmla="*/ 20 h 20"/>
                <a:gd name="T6" fmla="*/ 8 w 9"/>
                <a:gd name="T7" fmla="*/ 0 h 20"/>
                <a:gd name="T8" fmla="*/ 9 w 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20"/>
                <a:gd name="T17" fmla="*/ 9 w 9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20">
                  <a:moveTo>
                    <a:pt x="9" y="0"/>
                  </a:moveTo>
                  <a:lnTo>
                    <a:pt x="2" y="20"/>
                  </a:lnTo>
                  <a:lnTo>
                    <a:pt x="0" y="2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7" name="Freeform 4927"/>
            <p:cNvSpPr>
              <a:spLocks/>
            </p:cNvSpPr>
            <p:nvPr/>
          </p:nvSpPr>
          <p:spPr bwMode="auto">
            <a:xfrm>
              <a:off x="1632" y="1847"/>
              <a:ext cx="12" cy="13"/>
            </a:xfrm>
            <a:custGeom>
              <a:avLst/>
              <a:gdLst>
                <a:gd name="T0" fmla="*/ 0 w 12"/>
                <a:gd name="T1" fmla="*/ 0 h 13"/>
                <a:gd name="T2" fmla="*/ 1 w 12"/>
                <a:gd name="T3" fmla="*/ 0 h 13"/>
                <a:gd name="T4" fmla="*/ 1 w 12"/>
                <a:gd name="T5" fmla="*/ 2 h 13"/>
                <a:gd name="T6" fmla="*/ 2 w 12"/>
                <a:gd name="T7" fmla="*/ 1 h 13"/>
                <a:gd name="T8" fmla="*/ 4 w 12"/>
                <a:gd name="T9" fmla="*/ 1 h 13"/>
                <a:gd name="T10" fmla="*/ 5 w 12"/>
                <a:gd name="T11" fmla="*/ 0 h 13"/>
                <a:gd name="T12" fmla="*/ 6 w 12"/>
                <a:gd name="T13" fmla="*/ 0 h 13"/>
                <a:gd name="T14" fmla="*/ 8 w 12"/>
                <a:gd name="T15" fmla="*/ 0 h 13"/>
                <a:gd name="T16" fmla="*/ 10 w 12"/>
                <a:gd name="T17" fmla="*/ 1 h 13"/>
                <a:gd name="T18" fmla="*/ 11 w 12"/>
                <a:gd name="T19" fmla="*/ 1 h 13"/>
                <a:gd name="T20" fmla="*/ 11 w 12"/>
                <a:gd name="T21" fmla="*/ 2 h 13"/>
                <a:gd name="T22" fmla="*/ 11 w 12"/>
                <a:gd name="T23" fmla="*/ 5 h 13"/>
                <a:gd name="T24" fmla="*/ 12 w 12"/>
                <a:gd name="T25" fmla="*/ 7 h 13"/>
                <a:gd name="T26" fmla="*/ 12 w 12"/>
                <a:gd name="T27" fmla="*/ 13 h 13"/>
                <a:gd name="T28" fmla="*/ 10 w 12"/>
                <a:gd name="T29" fmla="*/ 13 h 13"/>
                <a:gd name="T30" fmla="*/ 10 w 12"/>
                <a:gd name="T31" fmla="*/ 7 h 13"/>
                <a:gd name="T32" fmla="*/ 10 w 12"/>
                <a:gd name="T33" fmla="*/ 6 h 13"/>
                <a:gd name="T34" fmla="*/ 10 w 12"/>
                <a:gd name="T35" fmla="*/ 5 h 13"/>
                <a:gd name="T36" fmla="*/ 10 w 12"/>
                <a:gd name="T37" fmla="*/ 3 h 13"/>
                <a:gd name="T38" fmla="*/ 8 w 12"/>
                <a:gd name="T39" fmla="*/ 2 h 13"/>
                <a:gd name="T40" fmla="*/ 7 w 12"/>
                <a:gd name="T41" fmla="*/ 2 h 13"/>
                <a:gd name="T42" fmla="*/ 6 w 12"/>
                <a:gd name="T43" fmla="*/ 1 h 13"/>
                <a:gd name="T44" fmla="*/ 5 w 12"/>
                <a:gd name="T45" fmla="*/ 2 h 13"/>
                <a:gd name="T46" fmla="*/ 4 w 12"/>
                <a:gd name="T47" fmla="*/ 2 h 13"/>
                <a:gd name="T48" fmla="*/ 2 w 12"/>
                <a:gd name="T49" fmla="*/ 3 h 13"/>
                <a:gd name="T50" fmla="*/ 1 w 12"/>
                <a:gd name="T51" fmla="*/ 5 h 13"/>
                <a:gd name="T52" fmla="*/ 1 w 12"/>
                <a:gd name="T53" fmla="*/ 7 h 13"/>
                <a:gd name="T54" fmla="*/ 1 w 12"/>
                <a:gd name="T55" fmla="*/ 8 h 13"/>
                <a:gd name="T56" fmla="*/ 1 w 12"/>
                <a:gd name="T57" fmla="*/ 13 h 13"/>
                <a:gd name="T58" fmla="*/ 0 w 12"/>
                <a:gd name="T59" fmla="*/ 13 h 13"/>
                <a:gd name="T60" fmla="*/ 0 w 12"/>
                <a:gd name="T61" fmla="*/ 0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3"/>
                <a:gd name="T95" fmla="*/ 12 w 12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3">
                  <a:moveTo>
                    <a:pt x="0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8" name="Freeform 4928"/>
            <p:cNvSpPr>
              <a:spLocks/>
            </p:cNvSpPr>
            <p:nvPr/>
          </p:nvSpPr>
          <p:spPr bwMode="auto">
            <a:xfrm>
              <a:off x="1648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2 w 3"/>
                <a:gd name="T13" fmla="*/ 2 h 3"/>
                <a:gd name="T14" fmla="*/ 2 w 3"/>
                <a:gd name="T15" fmla="*/ 3 h 3"/>
                <a:gd name="T16" fmla="*/ 1 w 3"/>
                <a:gd name="T17" fmla="*/ 3 h 3"/>
                <a:gd name="T18" fmla="*/ 1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1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9" name="Freeform 4929"/>
            <p:cNvSpPr>
              <a:spLocks/>
            </p:cNvSpPr>
            <p:nvPr/>
          </p:nvSpPr>
          <p:spPr bwMode="auto">
            <a:xfrm>
              <a:off x="1654" y="1847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14 w 14"/>
                <a:gd name="T3" fmla="*/ 13 h 14"/>
                <a:gd name="T4" fmla="*/ 13 w 14"/>
                <a:gd name="T5" fmla="*/ 13 h 14"/>
                <a:gd name="T6" fmla="*/ 13 w 14"/>
                <a:gd name="T7" fmla="*/ 11 h 14"/>
                <a:gd name="T8" fmla="*/ 12 w 14"/>
                <a:gd name="T9" fmla="*/ 12 h 14"/>
                <a:gd name="T10" fmla="*/ 10 w 14"/>
                <a:gd name="T11" fmla="*/ 13 h 14"/>
                <a:gd name="T12" fmla="*/ 8 w 14"/>
                <a:gd name="T13" fmla="*/ 13 h 14"/>
                <a:gd name="T14" fmla="*/ 7 w 14"/>
                <a:gd name="T15" fmla="*/ 14 h 14"/>
                <a:gd name="T16" fmla="*/ 5 w 14"/>
                <a:gd name="T17" fmla="*/ 13 h 14"/>
                <a:gd name="T18" fmla="*/ 2 w 14"/>
                <a:gd name="T19" fmla="*/ 12 h 14"/>
                <a:gd name="T20" fmla="*/ 1 w 14"/>
                <a:gd name="T21" fmla="*/ 9 h 14"/>
                <a:gd name="T22" fmla="*/ 0 w 14"/>
                <a:gd name="T23" fmla="*/ 7 h 14"/>
                <a:gd name="T24" fmla="*/ 1 w 14"/>
                <a:gd name="T25" fmla="*/ 5 h 14"/>
                <a:gd name="T26" fmla="*/ 2 w 14"/>
                <a:gd name="T27" fmla="*/ 2 h 14"/>
                <a:gd name="T28" fmla="*/ 5 w 14"/>
                <a:gd name="T29" fmla="*/ 1 h 14"/>
                <a:gd name="T30" fmla="*/ 7 w 14"/>
                <a:gd name="T31" fmla="*/ 0 h 14"/>
                <a:gd name="T32" fmla="*/ 8 w 14"/>
                <a:gd name="T33" fmla="*/ 0 h 14"/>
                <a:gd name="T34" fmla="*/ 11 w 14"/>
                <a:gd name="T35" fmla="*/ 1 h 14"/>
                <a:gd name="T36" fmla="*/ 12 w 14"/>
                <a:gd name="T37" fmla="*/ 1 h 14"/>
                <a:gd name="T38" fmla="*/ 13 w 14"/>
                <a:gd name="T39" fmla="*/ 2 h 14"/>
                <a:gd name="T40" fmla="*/ 13 w 14"/>
                <a:gd name="T41" fmla="*/ 0 h 14"/>
                <a:gd name="T42" fmla="*/ 14 w 14"/>
                <a:gd name="T43" fmla="*/ 0 h 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"/>
                <a:gd name="T67" fmla="*/ 0 h 14"/>
                <a:gd name="T68" fmla="*/ 14 w 14"/>
                <a:gd name="T69" fmla="*/ 14 h 1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" h="14">
                  <a:moveTo>
                    <a:pt x="14" y="0"/>
                  </a:moveTo>
                  <a:lnTo>
                    <a:pt x="14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0" name="Freeform 4930"/>
            <p:cNvSpPr>
              <a:spLocks/>
            </p:cNvSpPr>
            <p:nvPr/>
          </p:nvSpPr>
          <p:spPr bwMode="auto">
            <a:xfrm>
              <a:off x="1656" y="1848"/>
              <a:ext cx="11" cy="11"/>
            </a:xfrm>
            <a:custGeom>
              <a:avLst/>
              <a:gdLst>
                <a:gd name="T0" fmla="*/ 5 w 11"/>
                <a:gd name="T1" fmla="*/ 0 h 11"/>
                <a:gd name="T2" fmla="*/ 4 w 11"/>
                <a:gd name="T3" fmla="*/ 1 h 11"/>
                <a:gd name="T4" fmla="*/ 3 w 11"/>
                <a:gd name="T5" fmla="*/ 1 h 11"/>
                <a:gd name="T6" fmla="*/ 1 w 11"/>
                <a:gd name="T7" fmla="*/ 2 h 11"/>
                <a:gd name="T8" fmla="*/ 0 w 11"/>
                <a:gd name="T9" fmla="*/ 4 h 11"/>
                <a:gd name="T10" fmla="*/ 0 w 11"/>
                <a:gd name="T11" fmla="*/ 5 h 11"/>
                <a:gd name="T12" fmla="*/ 0 w 11"/>
                <a:gd name="T13" fmla="*/ 6 h 11"/>
                <a:gd name="T14" fmla="*/ 0 w 11"/>
                <a:gd name="T15" fmla="*/ 7 h 11"/>
                <a:gd name="T16" fmla="*/ 0 w 11"/>
                <a:gd name="T17" fmla="*/ 8 h 11"/>
                <a:gd name="T18" fmla="*/ 1 w 11"/>
                <a:gd name="T19" fmla="*/ 10 h 11"/>
                <a:gd name="T20" fmla="*/ 3 w 11"/>
                <a:gd name="T21" fmla="*/ 11 h 11"/>
                <a:gd name="T22" fmla="*/ 4 w 11"/>
                <a:gd name="T23" fmla="*/ 11 h 11"/>
                <a:gd name="T24" fmla="*/ 5 w 11"/>
                <a:gd name="T25" fmla="*/ 11 h 11"/>
                <a:gd name="T26" fmla="*/ 6 w 11"/>
                <a:gd name="T27" fmla="*/ 11 h 11"/>
                <a:gd name="T28" fmla="*/ 8 w 11"/>
                <a:gd name="T29" fmla="*/ 11 h 11"/>
                <a:gd name="T30" fmla="*/ 9 w 11"/>
                <a:gd name="T31" fmla="*/ 10 h 11"/>
                <a:gd name="T32" fmla="*/ 10 w 11"/>
                <a:gd name="T33" fmla="*/ 8 h 11"/>
                <a:gd name="T34" fmla="*/ 11 w 11"/>
                <a:gd name="T35" fmla="*/ 7 h 11"/>
                <a:gd name="T36" fmla="*/ 11 w 11"/>
                <a:gd name="T37" fmla="*/ 6 h 11"/>
                <a:gd name="T38" fmla="*/ 10 w 11"/>
                <a:gd name="T39" fmla="*/ 4 h 11"/>
                <a:gd name="T40" fmla="*/ 9 w 11"/>
                <a:gd name="T41" fmla="*/ 2 h 11"/>
                <a:gd name="T42" fmla="*/ 8 w 11"/>
                <a:gd name="T43" fmla="*/ 1 h 11"/>
                <a:gd name="T44" fmla="*/ 5 w 11"/>
                <a:gd name="T45" fmla="*/ 0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"/>
                <a:gd name="T70" fmla="*/ 0 h 11"/>
                <a:gd name="T71" fmla="*/ 11 w 11"/>
                <a:gd name="T72" fmla="*/ 11 h 1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" h="11">
                  <a:moveTo>
                    <a:pt x="5" y="0"/>
                  </a:moveTo>
                  <a:lnTo>
                    <a:pt x="4" y="1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1" name="Freeform 4931"/>
            <p:cNvSpPr>
              <a:spLocks/>
            </p:cNvSpPr>
            <p:nvPr/>
          </p:nvSpPr>
          <p:spPr bwMode="auto">
            <a:xfrm>
              <a:off x="1673" y="1858"/>
              <a:ext cx="3" cy="3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1 w 3"/>
                <a:gd name="T15" fmla="*/ 3 h 3"/>
                <a:gd name="T16" fmla="*/ 1 w 3"/>
                <a:gd name="T17" fmla="*/ 3 h 3"/>
                <a:gd name="T18" fmla="*/ 0 w 3"/>
                <a:gd name="T19" fmla="*/ 3 h 3"/>
                <a:gd name="T20" fmla="*/ 0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0 w 3"/>
                <a:gd name="T29" fmla="*/ 0 h 3"/>
                <a:gd name="T30" fmla="*/ 0 w 3"/>
                <a:gd name="T31" fmla="*/ 0 h 3"/>
                <a:gd name="T32" fmla="*/ 1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1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2" name="Freeform 4932"/>
            <p:cNvSpPr>
              <a:spLocks/>
            </p:cNvSpPr>
            <p:nvPr/>
          </p:nvSpPr>
          <p:spPr bwMode="auto">
            <a:xfrm>
              <a:off x="1580" y="1465"/>
              <a:ext cx="12" cy="19"/>
            </a:xfrm>
            <a:custGeom>
              <a:avLst/>
              <a:gdLst>
                <a:gd name="T0" fmla="*/ 2 w 12"/>
                <a:gd name="T1" fmla="*/ 7 h 19"/>
                <a:gd name="T2" fmla="*/ 0 w 12"/>
                <a:gd name="T3" fmla="*/ 7 h 19"/>
                <a:gd name="T4" fmla="*/ 0 w 12"/>
                <a:gd name="T5" fmla="*/ 4 h 19"/>
                <a:gd name="T6" fmla="*/ 2 w 12"/>
                <a:gd name="T7" fmla="*/ 2 h 19"/>
                <a:gd name="T8" fmla="*/ 3 w 12"/>
                <a:gd name="T9" fmla="*/ 0 h 19"/>
                <a:gd name="T10" fmla="*/ 6 w 12"/>
                <a:gd name="T11" fmla="*/ 0 h 19"/>
                <a:gd name="T12" fmla="*/ 8 w 12"/>
                <a:gd name="T13" fmla="*/ 0 h 19"/>
                <a:gd name="T14" fmla="*/ 11 w 12"/>
                <a:gd name="T15" fmla="*/ 2 h 19"/>
                <a:gd name="T16" fmla="*/ 12 w 12"/>
                <a:gd name="T17" fmla="*/ 4 h 19"/>
                <a:gd name="T18" fmla="*/ 12 w 12"/>
                <a:gd name="T19" fmla="*/ 5 h 19"/>
                <a:gd name="T20" fmla="*/ 12 w 12"/>
                <a:gd name="T21" fmla="*/ 7 h 19"/>
                <a:gd name="T22" fmla="*/ 11 w 12"/>
                <a:gd name="T23" fmla="*/ 9 h 19"/>
                <a:gd name="T24" fmla="*/ 9 w 12"/>
                <a:gd name="T25" fmla="*/ 10 h 19"/>
                <a:gd name="T26" fmla="*/ 8 w 12"/>
                <a:gd name="T27" fmla="*/ 13 h 19"/>
                <a:gd name="T28" fmla="*/ 3 w 12"/>
                <a:gd name="T29" fmla="*/ 17 h 19"/>
                <a:gd name="T30" fmla="*/ 12 w 12"/>
                <a:gd name="T31" fmla="*/ 17 h 19"/>
                <a:gd name="T32" fmla="*/ 12 w 12"/>
                <a:gd name="T33" fmla="*/ 19 h 19"/>
                <a:gd name="T34" fmla="*/ 0 w 12"/>
                <a:gd name="T35" fmla="*/ 19 h 19"/>
                <a:gd name="T36" fmla="*/ 7 w 12"/>
                <a:gd name="T37" fmla="*/ 11 h 19"/>
                <a:gd name="T38" fmla="*/ 8 w 12"/>
                <a:gd name="T39" fmla="*/ 9 h 19"/>
                <a:gd name="T40" fmla="*/ 9 w 12"/>
                <a:gd name="T41" fmla="*/ 8 h 19"/>
                <a:gd name="T42" fmla="*/ 9 w 12"/>
                <a:gd name="T43" fmla="*/ 7 h 19"/>
                <a:gd name="T44" fmla="*/ 9 w 12"/>
                <a:gd name="T45" fmla="*/ 5 h 19"/>
                <a:gd name="T46" fmla="*/ 9 w 12"/>
                <a:gd name="T47" fmla="*/ 4 h 19"/>
                <a:gd name="T48" fmla="*/ 8 w 12"/>
                <a:gd name="T49" fmla="*/ 3 h 19"/>
                <a:gd name="T50" fmla="*/ 7 w 12"/>
                <a:gd name="T51" fmla="*/ 2 h 19"/>
                <a:gd name="T52" fmla="*/ 6 w 12"/>
                <a:gd name="T53" fmla="*/ 2 h 19"/>
                <a:gd name="T54" fmla="*/ 5 w 12"/>
                <a:gd name="T55" fmla="*/ 2 h 19"/>
                <a:gd name="T56" fmla="*/ 3 w 12"/>
                <a:gd name="T57" fmla="*/ 3 h 19"/>
                <a:gd name="T58" fmla="*/ 2 w 12"/>
                <a:gd name="T59" fmla="*/ 4 h 19"/>
                <a:gd name="T60" fmla="*/ 2 w 12"/>
                <a:gd name="T61" fmla="*/ 7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9"/>
                <a:gd name="T95" fmla="*/ 12 w 12"/>
                <a:gd name="T96" fmla="*/ 19 h 1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9">
                  <a:moveTo>
                    <a:pt x="2" y="7"/>
                  </a:move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9" y="10"/>
                  </a:lnTo>
                  <a:lnTo>
                    <a:pt x="8" y="13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7" y="11"/>
                  </a:lnTo>
                  <a:lnTo>
                    <a:pt x="8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3" name="Freeform 4933"/>
            <p:cNvSpPr>
              <a:spLocks/>
            </p:cNvSpPr>
            <p:nvPr/>
          </p:nvSpPr>
          <p:spPr bwMode="auto">
            <a:xfrm>
              <a:off x="1594" y="1465"/>
              <a:ext cx="12" cy="19"/>
            </a:xfrm>
            <a:custGeom>
              <a:avLst/>
              <a:gdLst>
                <a:gd name="T0" fmla="*/ 2 w 12"/>
                <a:gd name="T1" fmla="*/ 7 h 19"/>
                <a:gd name="T2" fmla="*/ 0 w 12"/>
                <a:gd name="T3" fmla="*/ 7 h 19"/>
                <a:gd name="T4" fmla="*/ 0 w 12"/>
                <a:gd name="T5" fmla="*/ 4 h 19"/>
                <a:gd name="T6" fmla="*/ 2 w 12"/>
                <a:gd name="T7" fmla="*/ 2 h 19"/>
                <a:gd name="T8" fmla="*/ 4 w 12"/>
                <a:gd name="T9" fmla="*/ 0 h 19"/>
                <a:gd name="T10" fmla="*/ 6 w 12"/>
                <a:gd name="T11" fmla="*/ 0 h 19"/>
                <a:gd name="T12" fmla="*/ 9 w 12"/>
                <a:gd name="T13" fmla="*/ 0 h 19"/>
                <a:gd name="T14" fmla="*/ 11 w 12"/>
                <a:gd name="T15" fmla="*/ 2 h 19"/>
                <a:gd name="T16" fmla="*/ 12 w 12"/>
                <a:gd name="T17" fmla="*/ 4 h 19"/>
                <a:gd name="T18" fmla="*/ 12 w 12"/>
                <a:gd name="T19" fmla="*/ 5 h 19"/>
                <a:gd name="T20" fmla="*/ 12 w 12"/>
                <a:gd name="T21" fmla="*/ 7 h 19"/>
                <a:gd name="T22" fmla="*/ 11 w 12"/>
                <a:gd name="T23" fmla="*/ 9 h 19"/>
                <a:gd name="T24" fmla="*/ 10 w 12"/>
                <a:gd name="T25" fmla="*/ 10 h 19"/>
                <a:gd name="T26" fmla="*/ 9 w 12"/>
                <a:gd name="T27" fmla="*/ 13 h 19"/>
                <a:gd name="T28" fmla="*/ 4 w 12"/>
                <a:gd name="T29" fmla="*/ 17 h 19"/>
                <a:gd name="T30" fmla="*/ 12 w 12"/>
                <a:gd name="T31" fmla="*/ 17 h 19"/>
                <a:gd name="T32" fmla="*/ 12 w 12"/>
                <a:gd name="T33" fmla="*/ 19 h 19"/>
                <a:gd name="T34" fmla="*/ 0 w 12"/>
                <a:gd name="T35" fmla="*/ 19 h 19"/>
                <a:gd name="T36" fmla="*/ 6 w 12"/>
                <a:gd name="T37" fmla="*/ 11 h 19"/>
                <a:gd name="T38" fmla="*/ 9 w 12"/>
                <a:gd name="T39" fmla="*/ 9 h 19"/>
                <a:gd name="T40" fmla="*/ 10 w 12"/>
                <a:gd name="T41" fmla="*/ 8 h 19"/>
                <a:gd name="T42" fmla="*/ 10 w 12"/>
                <a:gd name="T43" fmla="*/ 7 h 19"/>
                <a:gd name="T44" fmla="*/ 10 w 12"/>
                <a:gd name="T45" fmla="*/ 5 h 19"/>
                <a:gd name="T46" fmla="*/ 10 w 12"/>
                <a:gd name="T47" fmla="*/ 4 h 19"/>
                <a:gd name="T48" fmla="*/ 9 w 12"/>
                <a:gd name="T49" fmla="*/ 3 h 19"/>
                <a:gd name="T50" fmla="*/ 8 w 12"/>
                <a:gd name="T51" fmla="*/ 2 h 19"/>
                <a:gd name="T52" fmla="*/ 6 w 12"/>
                <a:gd name="T53" fmla="*/ 2 h 19"/>
                <a:gd name="T54" fmla="*/ 5 w 12"/>
                <a:gd name="T55" fmla="*/ 2 h 19"/>
                <a:gd name="T56" fmla="*/ 4 w 12"/>
                <a:gd name="T57" fmla="*/ 3 h 19"/>
                <a:gd name="T58" fmla="*/ 3 w 12"/>
                <a:gd name="T59" fmla="*/ 4 h 19"/>
                <a:gd name="T60" fmla="*/ 2 w 12"/>
                <a:gd name="T61" fmla="*/ 7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9"/>
                <a:gd name="T95" fmla="*/ 12 w 12"/>
                <a:gd name="T96" fmla="*/ 19 h 1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9">
                  <a:moveTo>
                    <a:pt x="2" y="7"/>
                  </a:move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6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4" name="Freeform 4934"/>
            <p:cNvSpPr>
              <a:spLocks/>
            </p:cNvSpPr>
            <p:nvPr/>
          </p:nvSpPr>
          <p:spPr bwMode="auto">
            <a:xfrm>
              <a:off x="1609" y="1465"/>
              <a:ext cx="10" cy="21"/>
            </a:xfrm>
            <a:custGeom>
              <a:avLst/>
              <a:gdLst>
                <a:gd name="T0" fmla="*/ 10 w 10"/>
                <a:gd name="T1" fmla="*/ 0 h 21"/>
                <a:gd name="T2" fmla="*/ 1 w 10"/>
                <a:gd name="T3" fmla="*/ 21 h 21"/>
                <a:gd name="T4" fmla="*/ 0 w 10"/>
                <a:gd name="T5" fmla="*/ 21 h 21"/>
                <a:gd name="T6" fmla="*/ 7 w 10"/>
                <a:gd name="T7" fmla="*/ 0 h 21"/>
                <a:gd name="T8" fmla="*/ 10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1"/>
                <a:gd name="T17" fmla="*/ 10 w 10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1">
                  <a:moveTo>
                    <a:pt x="10" y="0"/>
                  </a:moveTo>
                  <a:lnTo>
                    <a:pt x="1" y="21"/>
                  </a:lnTo>
                  <a:lnTo>
                    <a:pt x="0" y="21"/>
                  </a:lnTo>
                  <a:lnTo>
                    <a:pt x="7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5" name="Freeform 4935"/>
            <p:cNvSpPr>
              <a:spLocks/>
            </p:cNvSpPr>
            <p:nvPr/>
          </p:nvSpPr>
          <p:spPr bwMode="auto">
            <a:xfrm>
              <a:off x="1621" y="1470"/>
              <a:ext cx="12" cy="14"/>
            </a:xfrm>
            <a:custGeom>
              <a:avLst/>
              <a:gdLst>
                <a:gd name="T0" fmla="*/ 0 w 12"/>
                <a:gd name="T1" fmla="*/ 0 h 14"/>
                <a:gd name="T2" fmla="*/ 1 w 12"/>
                <a:gd name="T3" fmla="*/ 0 h 14"/>
                <a:gd name="T4" fmla="*/ 1 w 12"/>
                <a:gd name="T5" fmla="*/ 3 h 14"/>
                <a:gd name="T6" fmla="*/ 2 w 12"/>
                <a:gd name="T7" fmla="*/ 2 h 14"/>
                <a:gd name="T8" fmla="*/ 4 w 12"/>
                <a:gd name="T9" fmla="*/ 0 h 14"/>
                <a:gd name="T10" fmla="*/ 5 w 12"/>
                <a:gd name="T11" fmla="*/ 0 h 14"/>
                <a:gd name="T12" fmla="*/ 7 w 12"/>
                <a:gd name="T13" fmla="*/ 0 h 14"/>
                <a:gd name="T14" fmla="*/ 9 w 12"/>
                <a:gd name="T15" fmla="*/ 0 h 14"/>
                <a:gd name="T16" fmla="*/ 10 w 12"/>
                <a:gd name="T17" fmla="*/ 0 h 14"/>
                <a:gd name="T18" fmla="*/ 11 w 12"/>
                <a:gd name="T19" fmla="*/ 2 h 14"/>
                <a:gd name="T20" fmla="*/ 11 w 12"/>
                <a:gd name="T21" fmla="*/ 3 h 14"/>
                <a:gd name="T22" fmla="*/ 12 w 12"/>
                <a:gd name="T23" fmla="*/ 4 h 14"/>
                <a:gd name="T24" fmla="*/ 12 w 12"/>
                <a:gd name="T25" fmla="*/ 6 h 14"/>
                <a:gd name="T26" fmla="*/ 12 w 12"/>
                <a:gd name="T27" fmla="*/ 14 h 14"/>
                <a:gd name="T28" fmla="*/ 10 w 12"/>
                <a:gd name="T29" fmla="*/ 14 h 14"/>
                <a:gd name="T30" fmla="*/ 10 w 12"/>
                <a:gd name="T31" fmla="*/ 8 h 14"/>
                <a:gd name="T32" fmla="*/ 10 w 12"/>
                <a:gd name="T33" fmla="*/ 5 h 14"/>
                <a:gd name="T34" fmla="*/ 10 w 12"/>
                <a:gd name="T35" fmla="*/ 4 h 14"/>
                <a:gd name="T36" fmla="*/ 10 w 12"/>
                <a:gd name="T37" fmla="*/ 3 h 14"/>
                <a:gd name="T38" fmla="*/ 9 w 12"/>
                <a:gd name="T39" fmla="*/ 3 h 14"/>
                <a:gd name="T40" fmla="*/ 7 w 12"/>
                <a:gd name="T41" fmla="*/ 2 h 14"/>
                <a:gd name="T42" fmla="*/ 6 w 12"/>
                <a:gd name="T43" fmla="*/ 2 h 14"/>
                <a:gd name="T44" fmla="*/ 5 w 12"/>
                <a:gd name="T45" fmla="*/ 2 h 14"/>
                <a:gd name="T46" fmla="*/ 4 w 12"/>
                <a:gd name="T47" fmla="*/ 3 h 14"/>
                <a:gd name="T48" fmla="*/ 2 w 12"/>
                <a:gd name="T49" fmla="*/ 4 h 14"/>
                <a:gd name="T50" fmla="*/ 2 w 12"/>
                <a:gd name="T51" fmla="*/ 5 h 14"/>
                <a:gd name="T52" fmla="*/ 1 w 12"/>
                <a:gd name="T53" fmla="*/ 6 h 14"/>
                <a:gd name="T54" fmla="*/ 1 w 12"/>
                <a:gd name="T55" fmla="*/ 9 h 14"/>
                <a:gd name="T56" fmla="*/ 1 w 12"/>
                <a:gd name="T57" fmla="*/ 14 h 14"/>
                <a:gd name="T58" fmla="*/ 0 w 12"/>
                <a:gd name="T59" fmla="*/ 14 h 14"/>
                <a:gd name="T60" fmla="*/ 0 w 12"/>
                <a:gd name="T61" fmla="*/ 0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4"/>
                <a:gd name="T95" fmla="*/ 12 w 12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4">
                  <a:moveTo>
                    <a:pt x="0" y="0"/>
                  </a:moveTo>
                  <a:lnTo>
                    <a:pt x="1" y="0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6" name="Freeform 4936"/>
            <p:cNvSpPr>
              <a:spLocks/>
            </p:cNvSpPr>
            <p:nvPr/>
          </p:nvSpPr>
          <p:spPr bwMode="auto">
            <a:xfrm>
              <a:off x="1637" y="14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2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0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7" name="Freeform 4937"/>
            <p:cNvSpPr>
              <a:spLocks noEditPoints="1"/>
            </p:cNvSpPr>
            <p:nvPr/>
          </p:nvSpPr>
          <p:spPr bwMode="auto">
            <a:xfrm>
              <a:off x="1643" y="1470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14 w 14"/>
                <a:gd name="T3" fmla="*/ 14 h 14"/>
                <a:gd name="T4" fmla="*/ 13 w 14"/>
                <a:gd name="T5" fmla="*/ 14 h 14"/>
                <a:gd name="T6" fmla="*/ 13 w 14"/>
                <a:gd name="T7" fmla="*/ 11 h 14"/>
                <a:gd name="T8" fmla="*/ 12 w 14"/>
                <a:gd name="T9" fmla="*/ 12 h 14"/>
                <a:gd name="T10" fmla="*/ 11 w 14"/>
                <a:gd name="T11" fmla="*/ 14 h 14"/>
                <a:gd name="T12" fmla="*/ 8 w 14"/>
                <a:gd name="T13" fmla="*/ 14 h 14"/>
                <a:gd name="T14" fmla="*/ 7 w 14"/>
                <a:gd name="T15" fmla="*/ 14 h 14"/>
                <a:gd name="T16" fmla="*/ 5 w 14"/>
                <a:gd name="T17" fmla="*/ 14 h 14"/>
                <a:gd name="T18" fmla="*/ 2 w 14"/>
                <a:gd name="T19" fmla="*/ 12 h 14"/>
                <a:gd name="T20" fmla="*/ 1 w 14"/>
                <a:gd name="T21" fmla="*/ 10 h 14"/>
                <a:gd name="T22" fmla="*/ 0 w 14"/>
                <a:gd name="T23" fmla="*/ 6 h 14"/>
                <a:gd name="T24" fmla="*/ 1 w 14"/>
                <a:gd name="T25" fmla="*/ 4 h 14"/>
                <a:gd name="T26" fmla="*/ 2 w 14"/>
                <a:gd name="T27" fmla="*/ 2 h 14"/>
                <a:gd name="T28" fmla="*/ 5 w 14"/>
                <a:gd name="T29" fmla="*/ 0 h 14"/>
                <a:gd name="T30" fmla="*/ 7 w 14"/>
                <a:gd name="T31" fmla="*/ 0 h 14"/>
                <a:gd name="T32" fmla="*/ 10 w 14"/>
                <a:gd name="T33" fmla="*/ 0 h 14"/>
                <a:gd name="T34" fmla="*/ 11 w 14"/>
                <a:gd name="T35" fmla="*/ 0 h 14"/>
                <a:gd name="T36" fmla="*/ 12 w 14"/>
                <a:gd name="T37" fmla="*/ 2 h 14"/>
                <a:gd name="T38" fmla="*/ 13 w 14"/>
                <a:gd name="T39" fmla="*/ 3 h 14"/>
                <a:gd name="T40" fmla="*/ 13 w 14"/>
                <a:gd name="T41" fmla="*/ 0 h 14"/>
                <a:gd name="T42" fmla="*/ 14 w 14"/>
                <a:gd name="T43" fmla="*/ 0 h 14"/>
                <a:gd name="T44" fmla="*/ 7 w 14"/>
                <a:gd name="T45" fmla="*/ 2 h 14"/>
                <a:gd name="T46" fmla="*/ 6 w 14"/>
                <a:gd name="T47" fmla="*/ 2 h 14"/>
                <a:gd name="T48" fmla="*/ 5 w 14"/>
                <a:gd name="T49" fmla="*/ 3 h 14"/>
                <a:gd name="T50" fmla="*/ 4 w 14"/>
                <a:gd name="T51" fmla="*/ 3 h 14"/>
                <a:gd name="T52" fmla="*/ 2 w 14"/>
                <a:gd name="T53" fmla="*/ 4 h 14"/>
                <a:gd name="T54" fmla="*/ 2 w 14"/>
                <a:gd name="T55" fmla="*/ 5 h 14"/>
                <a:gd name="T56" fmla="*/ 2 w 14"/>
                <a:gd name="T57" fmla="*/ 6 h 14"/>
                <a:gd name="T58" fmla="*/ 2 w 14"/>
                <a:gd name="T59" fmla="*/ 9 h 14"/>
                <a:gd name="T60" fmla="*/ 2 w 14"/>
                <a:gd name="T61" fmla="*/ 10 h 14"/>
                <a:gd name="T62" fmla="*/ 4 w 14"/>
                <a:gd name="T63" fmla="*/ 11 h 14"/>
                <a:gd name="T64" fmla="*/ 5 w 14"/>
                <a:gd name="T65" fmla="*/ 11 h 14"/>
                <a:gd name="T66" fmla="*/ 6 w 14"/>
                <a:gd name="T67" fmla="*/ 12 h 14"/>
                <a:gd name="T68" fmla="*/ 7 w 14"/>
                <a:gd name="T69" fmla="*/ 12 h 14"/>
                <a:gd name="T70" fmla="*/ 10 w 14"/>
                <a:gd name="T71" fmla="*/ 12 h 14"/>
                <a:gd name="T72" fmla="*/ 11 w 14"/>
                <a:gd name="T73" fmla="*/ 11 h 14"/>
                <a:gd name="T74" fmla="*/ 12 w 14"/>
                <a:gd name="T75" fmla="*/ 11 h 14"/>
                <a:gd name="T76" fmla="*/ 12 w 14"/>
                <a:gd name="T77" fmla="*/ 10 h 14"/>
                <a:gd name="T78" fmla="*/ 13 w 14"/>
                <a:gd name="T79" fmla="*/ 9 h 14"/>
                <a:gd name="T80" fmla="*/ 13 w 14"/>
                <a:gd name="T81" fmla="*/ 8 h 14"/>
                <a:gd name="T82" fmla="*/ 13 w 14"/>
                <a:gd name="T83" fmla="*/ 5 h 14"/>
                <a:gd name="T84" fmla="*/ 12 w 14"/>
                <a:gd name="T85" fmla="*/ 3 h 14"/>
                <a:gd name="T86" fmla="*/ 10 w 14"/>
                <a:gd name="T87" fmla="*/ 2 h 14"/>
                <a:gd name="T88" fmla="*/ 7 w 14"/>
                <a:gd name="T89" fmla="*/ 2 h 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14"/>
                <a:gd name="T137" fmla="*/ 14 w 14"/>
                <a:gd name="T138" fmla="*/ 14 h 1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14">
                  <a:moveTo>
                    <a:pt x="14" y="0"/>
                  </a:moveTo>
                  <a:lnTo>
                    <a:pt x="14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14" y="0"/>
                  </a:lnTo>
                  <a:close/>
                  <a:moveTo>
                    <a:pt x="7" y="2"/>
                  </a:moveTo>
                  <a:lnTo>
                    <a:pt x="6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5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8" name="Freeform 4938"/>
            <p:cNvSpPr>
              <a:spLocks/>
            </p:cNvSpPr>
            <p:nvPr/>
          </p:nvSpPr>
          <p:spPr bwMode="auto">
            <a:xfrm>
              <a:off x="1662" y="14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0 h 3"/>
                <a:gd name="T4" fmla="*/ 3 w 3"/>
                <a:gd name="T5" fmla="*/ 0 h 3"/>
                <a:gd name="T6" fmla="*/ 3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3 w 3"/>
                <a:gd name="T13" fmla="*/ 3 h 3"/>
                <a:gd name="T14" fmla="*/ 3 w 3"/>
                <a:gd name="T15" fmla="*/ 3 h 3"/>
                <a:gd name="T16" fmla="*/ 2 w 3"/>
                <a:gd name="T17" fmla="*/ 3 h 3"/>
                <a:gd name="T18" fmla="*/ 2 w 3"/>
                <a:gd name="T19" fmla="*/ 3 h 3"/>
                <a:gd name="T20" fmla="*/ 0 w 3"/>
                <a:gd name="T21" fmla="*/ 3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0 h 3"/>
                <a:gd name="T28" fmla="*/ 0 w 3"/>
                <a:gd name="T29" fmla="*/ 0 h 3"/>
                <a:gd name="T30" fmla="*/ 2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9" name="Freeform 4939"/>
            <p:cNvSpPr>
              <a:spLocks/>
            </p:cNvSpPr>
            <p:nvPr/>
          </p:nvSpPr>
          <p:spPr bwMode="auto">
            <a:xfrm>
              <a:off x="1580" y="1465"/>
              <a:ext cx="12" cy="19"/>
            </a:xfrm>
            <a:custGeom>
              <a:avLst/>
              <a:gdLst>
                <a:gd name="T0" fmla="*/ 2 w 12"/>
                <a:gd name="T1" fmla="*/ 7 h 19"/>
                <a:gd name="T2" fmla="*/ 0 w 12"/>
                <a:gd name="T3" fmla="*/ 7 h 19"/>
                <a:gd name="T4" fmla="*/ 0 w 12"/>
                <a:gd name="T5" fmla="*/ 4 h 19"/>
                <a:gd name="T6" fmla="*/ 2 w 12"/>
                <a:gd name="T7" fmla="*/ 2 h 19"/>
                <a:gd name="T8" fmla="*/ 3 w 12"/>
                <a:gd name="T9" fmla="*/ 0 h 19"/>
                <a:gd name="T10" fmla="*/ 6 w 12"/>
                <a:gd name="T11" fmla="*/ 0 h 19"/>
                <a:gd name="T12" fmla="*/ 8 w 12"/>
                <a:gd name="T13" fmla="*/ 0 h 19"/>
                <a:gd name="T14" fmla="*/ 11 w 12"/>
                <a:gd name="T15" fmla="*/ 2 h 19"/>
                <a:gd name="T16" fmla="*/ 12 w 12"/>
                <a:gd name="T17" fmla="*/ 4 h 19"/>
                <a:gd name="T18" fmla="*/ 12 w 12"/>
                <a:gd name="T19" fmla="*/ 5 h 19"/>
                <a:gd name="T20" fmla="*/ 12 w 12"/>
                <a:gd name="T21" fmla="*/ 7 h 19"/>
                <a:gd name="T22" fmla="*/ 11 w 12"/>
                <a:gd name="T23" fmla="*/ 9 h 19"/>
                <a:gd name="T24" fmla="*/ 9 w 12"/>
                <a:gd name="T25" fmla="*/ 10 h 19"/>
                <a:gd name="T26" fmla="*/ 8 w 12"/>
                <a:gd name="T27" fmla="*/ 13 h 19"/>
                <a:gd name="T28" fmla="*/ 3 w 12"/>
                <a:gd name="T29" fmla="*/ 17 h 19"/>
                <a:gd name="T30" fmla="*/ 12 w 12"/>
                <a:gd name="T31" fmla="*/ 17 h 19"/>
                <a:gd name="T32" fmla="*/ 12 w 12"/>
                <a:gd name="T33" fmla="*/ 19 h 19"/>
                <a:gd name="T34" fmla="*/ 0 w 12"/>
                <a:gd name="T35" fmla="*/ 19 h 19"/>
                <a:gd name="T36" fmla="*/ 7 w 12"/>
                <a:gd name="T37" fmla="*/ 11 h 19"/>
                <a:gd name="T38" fmla="*/ 8 w 12"/>
                <a:gd name="T39" fmla="*/ 9 h 19"/>
                <a:gd name="T40" fmla="*/ 9 w 12"/>
                <a:gd name="T41" fmla="*/ 8 h 19"/>
                <a:gd name="T42" fmla="*/ 9 w 12"/>
                <a:gd name="T43" fmla="*/ 7 h 19"/>
                <a:gd name="T44" fmla="*/ 9 w 12"/>
                <a:gd name="T45" fmla="*/ 5 h 19"/>
                <a:gd name="T46" fmla="*/ 9 w 12"/>
                <a:gd name="T47" fmla="*/ 4 h 19"/>
                <a:gd name="T48" fmla="*/ 8 w 12"/>
                <a:gd name="T49" fmla="*/ 3 h 19"/>
                <a:gd name="T50" fmla="*/ 7 w 12"/>
                <a:gd name="T51" fmla="*/ 2 h 19"/>
                <a:gd name="T52" fmla="*/ 6 w 12"/>
                <a:gd name="T53" fmla="*/ 2 h 19"/>
                <a:gd name="T54" fmla="*/ 5 w 12"/>
                <a:gd name="T55" fmla="*/ 2 h 19"/>
                <a:gd name="T56" fmla="*/ 3 w 12"/>
                <a:gd name="T57" fmla="*/ 3 h 19"/>
                <a:gd name="T58" fmla="*/ 2 w 12"/>
                <a:gd name="T59" fmla="*/ 4 h 19"/>
                <a:gd name="T60" fmla="*/ 2 w 12"/>
                <a:gd name="T61" fmla="*/ 7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9"/>
                <a:gd name="T95" fmla="*/ 12 w 12"/>
                <a:gd name="T96" fmla="*/ 19 h 1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9">
                  <a:moveTo>
                    <a:pt x="2" y="7"/>
                  </a:move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9" y="10"/>
                  </a:lnTo>
                  <a:lnTo>
                    <a:pt x="8" y="13"/>
                  </a:lnTo>
                  <a:lnTo>
                    <a:pt x="3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7" y="11"/>
                  </a:lnTo>
                  <a:lnTo>
                    <a:pt x="8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0" name="Freeform 4940"/>
            <p:cNvSpPr>
              <a:spLocks/>
            </p:cNvSpPr>
            <p:nvPr/>
          </p:nvSpPr>
          <p:spPr bwMode="auto">
            <a:xfrm>
              <a:off x="1594" y="1465"/>
              <a:ext cx="12" cy="19"/>
            </a:xfrm>
            <a:custGeom>
              <a:avLst/>
              <a:gdLst>
                <a:gd name="T0" fmla="*/ 2 w 12"/>
                <a:gd name="T1" fmla="*/ 7 h 19"/>
                <a:gd name="T2" fmla="*/ 0 w 12"/>
                <a:gd name="T3" fmla="*/ 7 h 19"/>
                <a:gd name="T4" fmla="*/ 0 w 12"/>
                <a:gd name="T5" fmla="*/ 4 h 19"/>
                <a:gd name="T6" fmla="*/ 2 w 12"/>
                <a:gd name="T7" fmla="*/ 2 h 19"/>
                <a:gd name="T8" fmla="*/ 4 w 12"/>
                <a:gd name="T9" fmla="*/ 0 h 19"/>
                <a:gd name="T10" fmla="*/ 6 w 12"/>
                <a:gd name="T11" fmla="*/ 0 h 19"/>
                <a:gd name="T12" fmla="*/ 9 w 12"/>
                <a:gd name="T13" fmla="*/ 0 h 19"/>
                <a:gd name="T14" fmla="*/ 11 w 12"/>
                <a:gd name="T15" fmla="*/ 2 h 19"/>
                <a:gd name="T16" fmla="*/ 12 w 12"/>
                <a:gd name="T17" fmla="*/ 4 h 19"/>
                <a:gd name="T18" fmla="*/ 12 w 12"/>
                <a:gd name="T19" fmla="*/ 5 h 19"/>
                <a:gd name="T20" fmla="*/ 12 w 12"/>
                <a:gd name="T21" fmla="*/ 7 h 19"/>
                <a:gd name="T22" fmla="*/ 11 w 12"/>
                <a:gd name="T23" fmla="*/ 9 h 19"/>
                <a:gd name="T24" fmla="*/ 10 w 12"/>
                <a:gd name="T25" fmla="*/ 10 h 19"/>
                <a:gd name="T26" fmla="*/ 9 w 12"/>
                <a:gd name="T27" fmla="*/ 13 h 19"/>
                <a:gd name="T28" fmla="*/ 4 w 12"/>
                <a:gd name="T29" fmla="*/ 17 h 19"/>
                <a:gd name="T30" fmla="*/ 12 w 12"/>
                <a:gd name="T31" fmla="*/ 17 h 19"/>
                <a:gd name="T32" fmla="*/ 12 w 12"/>
                <a:gd name="T33" fmla="*/ 19 h 19"/>
                <a:gd name="T34" fmla="*/ 0 w 12"/>
                <a:gd name="T35" fmla="*/ 19 h 19"/>
                <a:gd name="T36" fmla="*/ 6 w 12"/>
                <a:gd name="T37" fmla="*/ 11 h 19"/>
                <a:gd name="T38" fmla="*/ 9 w 12"/>
                <a:gd name="T39" fmla="*/ 9 h 19"/>
                <a:gd name="T40" fmla="*/ 10 w 12"/>
                <a:gd name="T41" fmla="*/ 8 h 19"/>
                <a:gd name="T42" fmla="*/ 10 w 12"/>
                <a:gd name="T43" fmla="*/ 7 h 19"/>
                <a:gd name="T44" fmla="*/ 10 w 12"/>
                <a:gd name="T45" fmla="*/ 5 h 19"/>
                <a:gd name="T46" fmla="*/ 10 w 12"/>
                <a:gd name="T47" fmla="*/ 4 h 19"/>
                <a:gd name="T48" fmla="*/ 9 w 12"/>
                <a:gd name="T49" fmla="*/ 3 h 19"/>
                <a:gd name="T50" fmla="*/ 8 w 12"/>
                <a:gd name="T51" fmla="*/ 2 h 19"/>
                <a:gd name="T52" fmla="*/ 6 w 12"/>
                <a:gd name="T53" fmla="*/ 2 h 19"/>
                <a:gd name="T54" fmla="*/ 5 w 12"/>
                <a:gd name="T55" fmla="*/ 2 h 19"/>
                <a:gd name="T56" fmla="*/ 4 w 12"/>
                <a:gd name="T57" fmla="*/ 3 h 19"/>
                <a:gd name="T58" fmla="*/ 3 w 12"/>
                <a:gd name="T59" fmla="*/ 4 h 19"/>
                <a:gd name="T60" fmla="*/ 2 w 12"/>
                <a:gd name="T61" fmla="*/ 7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9"/>
                <a:gd name="T95" fmla="*/ 12 w 12"/>
                <a:gd name="T96" fmla="*/ 19 h 1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9">
                  <a:moveTo>
                    <a:pt x="2" y="7"/>
                  </a:move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6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1" name="Freeform 4941"/>
            <p:cNvSpPr>
              <a:spLocks/>
            </p:cNvSpPr>
            <p:nvPr/>
          </p:nvSpPr>
          <p:spPr bwMode="auto">
            <a:xfrm>
              <a:off x="1609" y="1465"/>
              <a:ext cx="10" cy="21"/>
            </a:xfrm>
            <a:custGeom>
              <a:avLst/>
              <a:gdLst>
                <a:gd name="T0" fmla="*/ 10 w 10"/>
                <a:gd name="T1" fmla="*/ 0 h 21"/>
                <a:gd name="T2" fmla="*/ 1 w 10"/>
                <a:gd name="T3" fmla="*/ 21 h 21"/>
                <a:gd name="T4" fmla="*/ 0 w 10"/>
                <a:gd name="T5" fmla="*/ 21 h 21"/>
                <a:gd name="T6" fmla="*/ 7 w 10"/>
                <a:gd name="T7" fmla="*/ 0 h 21"/>
                <a:gd name="T8" fmla="*/ 10 w 1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1"/>
                <a:gd name="T17" fmla="*/ 10 w 10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1">
                  <a:moveTo>
                    <a:pt x="10" y="0"/>
                  </a:moveTo>
                  <a:lnTo>
                    <a:pt x="1" y="21"/>
                  </a:lnTo>
                  <a:lnTo>
                    <a:pt x="0" y="21"/>
                  </a:lnTo>
                  <a:lnTo>
                    <a:pt x="7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2" name="Freeform 4942"/>
            <p:cNvSpPr>
              <a:spLocks/>
            </p:cNvSpPr>
            <p:nvPr/>
          </p:nvSpPr>
          <p:spPr bwMode="auto">
            <a:xfrm>
              <a:off x="1621" y="1470"/>
              <a:ext cx="12" cy="14"/>
            </a:xfrm>
            <a:custGeom>
              <a:avLst/>
              <a:gdLst>
                <a:gd name="T0" fmla="*/ 0 w 12"/>
                <a:gd name="T1" fmla="*/ 0 h 14"/>
                <a:gd name="T2" fmla="*/ 1 w 12"/>
                <a:gd name="T3" fmla="*/ 0 h 14"/>
                <a:gd name="T4" fmla="*/ 1 w 12"/>
                <a:gd name="T5" fmla="*/ 3 h 14"/>
                <a:gd name="T6" fmla="*/ 2 w 12"/>
                <a:gd name="T7" fmla="*/ 2 h 14"/>
                <a:gd name="T8" fmla="*/ 4 w 12"/>
                <a:gd name="T9" fmla="*/ 0 h 14"/>
                <a:gd name="T10" fmla="*/ 5 w 12"/>
                <a:gd name="T11" fmla="*/ 0 h 14"/>
                <a:gd name="T12" fmla="*/ 7 w 12"/>
                <a:gd name="T13" fmla="*/ 0 h 14"/>
                <a:gd name="T14" fmla="*/ 9 w 12"/>
                <a:gd name="T15" fmla="*/ 0 h 14"/>
                <a:gd name="T16" fmla="*/ 10 w 12"/>
                <a:gd name="T17" fmla="*/ 0 h 14"/>
                <a:gd name="T18" fmla="*/ 11 w 12"/>
                <a:gd name="T19" fmla="*/ 2 h 14"/>
                <a:gd name="T20" fmla="*/ 11 w 12"/>
                <a:gd name="T21" fmla="*/ 3 h 14"/>
                <a:gd name="T22" fmla="*/ 12 w 12"/>
                <a:gd name="T23" fmla="*/ 4 h 14"/>
                <a:gd name="T24" fmla="*/ 12 w 12"/>
                <a:gd name="T25" fmla="*/ 6 h 14"/>
                <a:gd name="T26" fmla="*/ 12 w 12"/>
                <a:gd name="T27" fmla="*/ 14 h 14"/>
                <a:gd name="T28" fmla="*/ 10 w 12"/>
                <a:gd name="T29" fmla="*/ 14 h 14"/>
                <a:gd name="T30" fmla="*/ 10 w 12"/>
                <a:gd name="T31" fmla="*/ 8 h 14"/>
                <a:gd name="T32" fmla="*/ 10 w 12"/>
                <a:gd name="T33" fmla="*/ 5 h 14"/>
                <a:gd name="T34" fmla="*/ 10 w 12"/>
                <a:gd name="T35" fmla="*/ 4 h 14"/>
                <a:gd name="T36" fmla="*/ 10 w 12"/>
                <a:gd name="T37" fmla="*/ 3 h 14"/>
                <a:gd name="T38" fmla="*/ 9 w 12"/>
                <a:gd name="T39" fmla="*/ 3 h 14"/>
                <a:gd name="T40" fmla="*/ 7 w 12"/>
                <a:gd name="T41" fmla="*/ 2 h 14"/>
                <a:gd name="T42" fmla="*/ 6 w 12"/>
                <a:gd name="T43" fmla="*/ 2 h 14"/>
                <a:gd name="T44" fmla="*/ 5 w 12"/>
                <a:gd name="T45" fmla="*/ 2 h 14"/>
                <a:gd name="T46" fmla="*/ 4 w 12"/>
                <a:gd name="T47" fmla="*/ 3 h 14"/>
                <a:gd name="T48" fmla="*/ 2 w 12"/>
                <a:gd name="T49" fmla="*/ 4 h 14"/>
                <a:gd name="T50" fmla="*/ 2 w 12"/>
                <a:gd name="T51" fmla="*/ 5 h 14"/>
                <a:gd name="T52" fmla="*/ 1 w 12"/>
                <a:gd name="T53" fmla="*/ 6 h 14"/>
                <a:gd name="T54" fmla="*/ 1 w 12"/>
                <a:gd name="T55" fmla="*/ 9 h 14"/>
                <a:gd name="T56" fmla="*/ 1 w 12"/>
                <a:gd name="T57" fmla="*/ 14 h 14"/>
                <a:gd name="T58" fmla="*/ 0 w 12"/>
                <a:gd name="T59" fmla="*/ 14 h 14"/>
                <a:gd name="T60" fmla="*/ 0 w 12"/>
                <a:gd name="T61" fmla="*/ 0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4"/>
                <a:gd name="T95" fmla="*/ 12 w 12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4">
                  <a:moveTo>
                    <a:pt x="0" y="0"/>
                  </a:moveTo>
                  <a:lnTo>
                    <a:pt x="1" y="0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3" name="Freeform 4943"/>
            <p:cNvSpPr>
              <a:spLocks/>
            </p:cNvSpPr>
            <p:nvPr/>
          </p:nvSpPr>
          <p:spPr bwMode="auto">
            <a:xfrm>
              <a:off x="1637" y="14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2 w 3"/>
                <a:gd name="T13" fmla="*/ 3 h 3"/>
                <a:gd name="T14" fmla="*/ 2 w 3"/>
                <a:gd name="T15" fmla="*/ 3 h 3"/>
                <a:gd name="T16" fmla="*/ 2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0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4" name="Freeform 4944"/>
            <p:cNvSpPr>
              <a:spLocks/>
            </p:cNvSpPr>
            <p:nvPr/>
          </p:nvSpPr>
          <p:spPr bwMode="auto">
            <a:xfrm>
              <a:off x="1643" y="1470"/>
              <a:ext cx="14" cy="14"/>
            </a:xfrm>
            <a:custGeom>
              <a:avLst/>
              <a:gdLst>
                <a:gd name="T0" fmla="*/ 14 w 14"/>
                <a:gd name="T1" fmla="*/ 0 h 14"/>
                <a:gd name="T2" fmla="*/ 14 w 14"/>
                <a:gd name="T3" fmla="*/ 14 h 14"/>
                <a:gd name="T4" fmla="*/ 13 w 14"/>
                <a:gd name="T5" fmla="*/ 14 h 14"/>
                <a:gd name="T6" fmla="*/ 13 w 14"/>
                <a:gd name="T7" fmla="*/ 11 h 14"/>
                <a:gd name="T8" fmla="*/ 12 w 14"/>
                <a:gd name="T9" fmla="*/ 12 h 14"/>
                <a:gd name="T10" fmla="*/ 11 w 14"/>
                <a:gd name="T11" fmla="*/ 14 h 14"/>
                <a:gd name="T12" fmla="*/ 8 w 14"/>
                <a:gd name="T13" fmla="*/ 14 h 14"/>
                <a:gd name="T14" fmla="*/ 7 w 14"/>
                <a:gd name="T15" fmla="*/ 14 h 14"/>
                <a:gd name="T16" fmla="*/ 5 w 14"/>
                <a:gd name="T17" fmla="*/ 14 h 14"/>
                <a:gd name="T18" fmla="*/ 2 w 14"/>
                <a:gd name="T19" fmla="*/ 12 h 14"/>
                <a:gd name="T20" fmla="*/ 1 w 14"/>
                <a:gd name="T21" fmla="*/ 10 h 14"/>
                <a:gd name="T22" fmla="*/ 0 w 14"/>
                <a:gd name="T23" fmla="*/ 6 h 14"/>
                <a:gd name="T24" fmla="*/ 1 w 14"/>
                <a:gd name="T25" fmla="*/ 4 h 14"/>
                <a:gd name="T26" fmla="*/ 2 w 14"/>
                <a:gd name="T27" fmla="*/ 2 h 14"/>
                <a:gd name="T28" fmla="*/ 5 w 14"/>
                <a:gd name="T29" fmla="*/ 0 h 14"/>
                <a:gd name="T30" fmla="*/ 7 w 14"/>
                <a:gd name="T31" fmla="*/ 0 h 14"/>
                <a:gd name="T32" fmla="*/ 10 w 14"/>
                <a:gd name="T33" fmla="*/ 0 h 14"/>
                <a:gd name="T34" fmla="*/ 11 w 14"/>
                <a:gd name="T35" fmla="*/ 0 h 14"/>
                <a:gd name="T36" fmla="*/ 12 w 14"/>
                <a:gd name="T37" fmla="*/ 2 h 14"/>
                <a:gd name="T38" fmla="*/ 13 w 14"/>
                <a:gd name="T39" fmla="*/ 3 h 14"/>
                <a:gd name="T40" fmla="*/ 13 w 14"/>
                <a:gd name="T41" fmla="*/ 0 h 14"/>
                <a:gd name="T42" fmla="*/ 14 w 14"/>
                <a:gd name="T43" fmla="*/ 0 h 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"/>
                <a:gd name="T67" fmla="*/ 0 h 14"/>
                <a:gd name="T68" fmla="*/ 14 w 14"/>
                <a:gd name="T69" fmla="*/ 14 h 1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" h="14">
                  <a:moveTo>
                    <a:pt x="14" y="0"/>
                  </a:moveTo>
                  <a:lnTo>
                    <a:pt x="14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3" y="0"/>
                  </a:lnTo>
                  <a:lnTo>
                    <a:pt x="1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5" name="Freeform 4945"/>
            <p:cNvSpPr>
              <a:spLocks/>
            </p:cNvSpPr>
            <p:nvPr/>
          </p:nvSpPr>
          <p:spPr bwMode="auto">
            <a:xfrm>
              <a:off x="1645" y="1472"/>
              <a:ext cx="11" cy="10"/>
            </a:xfrm>
            <a:custGeom>
              <a:avLst/>
              <a:gdLst>
                <a:gd name="T0" fmla="*/ 5 w 11"/>
                <a:gd name="T1" fmla="*/ 0 h 10"/>
                <a:gd name="T2" fmla="*/ 4 w 11"/>
                <a:gd name="T3" fmla="*/ 0 h 10"/>
                <a:gd name="T4" fmla="*/ 3 w 11"/>
                <a:gd name="T5" fmla="*/ 1 h 10"/>
                <a:gd name="T6" fmla="*/ 2 w 11"/>
                <a:gd name="T7" fmla="*/ 1 h 10"/>
                <a:gd name="T8" fmla="*/ 0 w 11"/>
                <a:gd name="T9" fmla="*/ 2 h 10"/>
                <a:gd name="T10" fmla="*/ 0 w 11"/>
                <a:gd name="T11" fmla="*/ 3 h 10"/>
                <a:gd name="T12" fmla="*/ 0 w 11"/>
                <a:gd name="T13" fmla="*/ 4 h 10"/>
                <a:gd name="T14" fmla="*/ 0 w 11"/>
                <a:gd name="T15" fmla="*/ 7 h 10"/>
                <a:gd name="T16" fmla="*/ 0 w 11"/>
                <a:gd name="T17" fmla="*/ 8 h 10"/>
                <a:gd name="T18" fmla="*/ 2 w 11"/>
                <a:gd name="T19" fmla="*/ 9 h 10"/>
                <a:gd name="T20" fmla="*/ 3 w 11"/>
                <a:gd name="T21" fmla="*/ 9 h 10"/>
                <a:gd name="T22" fmla="*/ 4 w 11"/>
                <a:gd name="T23" fmla="*/ 10 h 10"/>
                <a:gd name="T24" fmla="*/ 5 w 11"/>
                <a:gd name="T25" fmla="*/ 10 h 10"/>
                <a:gd name="T26" fmla="*/ 8 w 11"/>
                <a:gd name="T27" fmla="*/ 10 h 10"/>
                <a:gd name="T28" fmla="*/ 9 w 11"/>
                <a:gd name="T29" fmla="*/ 9 h 10"/>
                <a:gd name="T30" fmla="*/ 10 w 11"/>
                <a:gd name="T31" fmla="*/ 9 h 10"/>
                <a:gd name="T32" fmla="*/ 10 w 11"/>
                <a:gd name="T33" fmla="*/ 8 h 10"/>
                <a:gd name="T34" fmla="*/ 11 w 11"/>
                <a:gd name="T35" fmla="*/ 7 h 10"/>
                <a:gd name="T36" fmla="*/ 11 w 11"/>
                <a:gd name="T37" fmla="*/ 6 h 10"/>
                <a:gd name="T38" fmla="*/ 11 w 11"/>
                <a:gd name="T39" fmla="*/ 3 h 10"/>
                <a:gd name="T40" fmla="*/ 10 w 11"/>
                <a:gd name="T41" fmla="*/ 1 h 10"/>
                <a:gd name="T42" fmla="*/ 8 w 11"/>
                <a:gd name="T43" fmla="*/ 0 h 10"/>
                <a:gd name="T44" fmla="*/ 5 w 11"/>
                <a:gd name="T45" fmla="*/ 0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"/>
                <a:gd name="T70" fmla="*/ 0 h 10"/>
                <a:gd name="T71" fmla="*/ 11 w 11"/>
                <a:gd name="T72" fmla="*/ 10 h 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" h="10">
                  <a:moveTo>
                    <a:pt x="5" y="0"/>
                  </a:move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8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6" name="Freeform 4946"/>
            <p:cNvSpPr>
              <a:spLocks/>
            </p:cNvSpPr>
            <p:nvPr/>
          </p:nvSpPr>
          <p:spPr bwMode="auto">
            <a:xfrm>
              <a:off x="1662" y="14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0 h 3"/>
                <a:gd name="T4" fmla="*/ 3 w 3"/>
                <a:gd name="T5" fmla="*/ 0 h 3"/>
                <a:gd name="T6" fmla="*/ 3 w 3"/>
                <a:gd name="T7" fmla="*/ 0 h 3"/>
                <a:gd name="T8" fmla="*/ 3 w 3"/>
                <a:gd name="T9" fmla="*/ 1 h 3"/>
                <a:gd name="T10" fmla="*/ 3 w 3"/>
                <a:gd name="T11" fmla="*/ 1 h 3"/>
                <a:gd name="T12" fmla="*/ 3 w 3"/>
                <a:gd name="T13" fmla="*/ 3 h 3"/>
                <a:gd name="T14" fmla="*/ 3 w 3"/>
                <a:gd name="T15" fmla="*/ 3 h 3"/>
                <a:gd name="T16" fmla="*/ 2 w 3"/>
                <a:gd name="T17" fmla="*/ 3 h 3"/>
                <a:gd name="T18" fmla="*/ 2 w 3"/>
                <a:gd name="T19" fmla="*/ 3 h 3"/>
                <a:gd name="T20" fmla="*/ 0 w 3"/>
                <a:gd name="T21" fmla="*/ 3 h 3"/>
                <a:gd name="T22" fmla="*/ 0 w 3"/>
                <a:gd name="T23" fmla="*/ 1 h 3"/>
                <a:gd name="T24" fmla="*/ 0 w 3"/>
                <a:gd name="T25" fmla="*/ 1 h 3"/>
                <a:gd name="T26" fmla="*/ 0 w 3"/>
                <a:gd name="T27" fmla="*/ 0 h 3"/>
                <a:gd name="T28" fmla="*/ 0 w 3"/>
                <a:gd name="T29" fmla="*/ 0 h 3"/>
                <a:gd name="T30" fmla="*/ 2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7" name="Rectangle 4947"/>
            <p:cNvSpPr>
              <a:spLocks noChangeArrowheads="1"/>
            </p:cNvSpPr>
            <p:nvPr/>
          </p:nvSpPr>
          <p:spPr bwMode="auto">
            <a:xfrm>
              <a:off x="3796" y="634"/>
              <a:ext cx="176" cy="52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8" name="Rectangle 4948"/>
            <p:cNvSpPr>
              <a:spLocks noChangeArrowheads="1"/>
            </p:cNvSpPr>
            <p:nvPr/>
          </p:nvSpPr>
          <p:spPr bwMode="auto">
            <a:xfrm>
              <a:off x="3796" y="634"/>
              <a:ext cx="176" cy="52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9" name="Rectangle 4949"/>
            <p:cNvSpPr>
              <a:spLocks noChangeArrowheads="1"/>
            </p:cNvSpPr>
            <p:nvPr/>
          </p:nvSpPr>
          <p:spPr bwMode="auto">
            <a:xfrm>
              <a:off x="1868" y="621"/>
              <a:ext cx="361" cy="52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0" name="Rectangle 4950"/>
            <p:cNvSpPr>
              <a:spLocks noChangeArrowheads="1"/>
            </p:cNvSpPr>
            <p:nvPr/>
          </p:nvSpPr>
          <p:spPr bwMode="auto">
            <a:xfrm>
              <a:off x="1868" y="621"/>
              <a:ext cx="361" cy="52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1" name="Freeform 4951"/>
            <p:cNvSpPr>
              <a:spLocks/>
            </p:cNvSpPr>
            <p:nvPr/>
          </p:nvSpPr>
          <p:spPr bwMode="auto">
            <a:xfrm>
              <a:off x="566" y="2379"/>
              <a:ext cx="938" cy="552"/>
            </a:xfrm>
            <a:custGeom>
              <a:avLst/>
              <a:gdLst>
                <a:gd name="T0" fmla="*/ 0 w 938"/>
                <a:gd name="T1" fmla="*/ 0 h 552"/>
                <a:gd name="T2" fmla="*/ 5 w 938"/>
                <a:gd name="T3" fmla="*/ 242 h 552"/>
                <a:gd name="T4" fmla="*/ 5 w 938"/>
                <a:gd name="T5" fmla="*/ 552 h 552"/>
                <a:gd name="T6" fmla="*/ 906 w 938"/>
                <a:gd name="T7" fmla="*/ 535 h 552"/>
                <a:gd name="T8" fmla="*/ 33 w 938"/>
                <a:gd name="T9" fmla="*/ 512 h 552"/>
                <a:gd name="T10" fmla="*/ 823 w 938"/>
                <a:gd name="T11" fmla="*/ 495 h 552"/>
                <a:gd name="T12" fmla="*/ 120 w 938"/>
                <a:gd name="T13" fmla="*/ 464 h 552"/>
                <a:gd name="T14" fmla="*/ 845 w 938"/>
                <a:gd name="T15" fmla="*/ 442 h 552"/>
                <a:gd name="T16" fmla="*/ 87 w 938"/>
                <a:gd name="T17" fmla="*/ 413 h 552"/>
                <a:gd name="T18" fmla="*/ 829 w 938"/>
                <a:gd name="T19" fmla="*/ 394 h 552"/>
                <a:gd name="T20" fmla="*/ 87 w 938"/>
                <a:gd name="T21" fmla="*/ 376 h 552"/>
                <a:gd name="T22" fmla="*/ 818 w 938"/>
                <a:gd name="T23" fmla="*/ 354 h 552"/>
                <a:gd name="T24" fmla="*/ 81 w 938"/>
                <a:gd name="T25" fmla="*/ 325 h 552"/>
                <a:gd name="T26" fmla="*/ 873 w 938"/>
                <a:gd name="T27" fmla="*/ 308 h 552"/>
                <a:gd name="T28" fmla="*/ 120 w 938"/>
                <a:gd name="T29" fmla="*/ 279 h 552"/>
                <a:gd name="T30" fmla="*/ 938 w 938"/>
                <a:gd name="T31" fmla="*/ 257 h 552"/>
                <a:gd name="T32" fmla="*/ 109 w 938"/>
                <a:gd name="T33" fmla="*/ 247 h 552"/>
                <a:gd name="T34" fmla="*/ 834 w 938"/>
                <a:gd name="T35" fmla="*/ 230 h 552"/>
                <a:gd name="T36" fmla="*/ 120 w 938"/>
                <a:gd name="T37" fmla="*/ 194 h 552"/>
                <a:gd name="T38" fmla="*/ 818 w 938"/>
                <a:gd name="T39" fmla="*/ 205 h 552"/>
                <a:gd name="T40" fmla="*/ 81 w 938"/>
                <a:gd name="T41" fmla="*/ 156 h 552"/>
                <a:gd name="T42" fmla="*/ 818 w 938"/>
                <a:gd name="T43" fmla="*/ 165 h 552"/>
                <a:gd name="T44" fmla="*/ 131 w 938"/>
                <a:gd name="T45" fmla="*/ 129 h 552"/>
                <a:gd name="T46" fmla="*/ 807 w 938"/>
                <a:gd name="T47" fmla="*/ 129 h 552"/>
                <a:gd name="T48" fmla="*/ 76 w 938"/>
                <a:gd name="T49" fmla="*/ 89 h 552"/>
                <a:gd name="T50" fmla="*/ 801 w 938"/>
                <a:gd name="T51" fmla="*/ 89 h 552"/>
                <a:gd name="T52" fmla="*/ 98 w 938"/>
                <a:gd name="T53" fmla="*/ 54 h 552"/>
                <a:gd name="T54" fmla="*/ 801 w 938"/>
                <a:gd name="T55" fmla="*/ 45 h 552"/>
                <a:gd name="T56" fmla="*/ 0 w 938"/>
                <a:gd name="T57" fmla="*/ 0 h 5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938"/>
                <a:gd name="T88" fmla="*/ 0 h 552"/>
                <a:gd name="T89" fmla="*/ 938 w 938"/>
                <a:gd name="T90" fmla="*/ 552 h 55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938" h="552">
                  <a:moveTo>
                    <a:pt x="0" y="0"/>
                  </a:moveTo>
                  <a:lnTo>
                    <a:pt x="5" y="242"/>
                  </a:lnTo>
                  <a:lnTo>
                    <a:pt x="5" y="552"/>
                  </a:lnTo>
                  <a:lnTo>
                    <a:pt x="906" y="535"/>
                  </a:lnTo>
                  <a:lnTo>
                    <a:pt x="33" y="512"/>
                  </a:lnTo>
                  <a:lnTo>
                    <a:pt x="823" y="495"/>
                  </a:lnTo>
                  <a:lnTo>
                    <a:pt x="120" y="464"/>
                  </a:lnTo>
                  <a:lnTo>
                    <a:pt x="845" y="442"/>
                  </a:lnTo>
                  <a:lnTo>
                    <a:pt x="87" y="413"/>
                  </a:lnTo>
                  <a:lnTo>
                    <a:pt x="829" y="394"/>
                  </a:lnTo>
                  <a:lnTo>
                    <a:pt x="87" y="376"/>
                  </a:lnTo>
                  <a:lnTo>
                    <a:pt x="818" y="354"/>
                  </a:lnTo>
                  <a:lnTo>
                    <a:pt x="81" y="325"/>
                  </a:lnTo>
                  <a:lnTo>
                    <a:pt x="873" y="308"/>
                  </a:lnTo>
                  <a:lnTo>
                    <a:pt x="120" y="279"/>
                  </a:lnTo>
                  <a:lnTo>
                    <a:pt x="938" y="257"/>
                  </a:lnTo>
                  <a:lnTo>
                    <a:pt x="109" y="247"/>
                  </a:lnTo>
                  <a:lnTo>
                    <a:pt x="834" y="230"/>
                  </a:lnTo>
                  <a:lnTo>
                    <a:pt x="120" y="194"/>
                  </a:lnTo>
                  <a:lnTo>
                    <a:pt x="818" y="205"/>
                  </a:lnTo>
                  <a:lnTo>
                    <a:pt x="81" y="156"/>
                  </a:lnTo>
                  <a:lnTo>
                    <a:pt x="818" y="165"/>
                  </a:lnTo>
                  <a:lnTo>
                    <a:pt x="131" y="129"/>
                  </a:lnTo>
                  <a:lnTo>
                    <a:pt x="807" y="129"/>
                  </a:lnTo>
                  <a:lnTo>
                    <a:pt x="76" y="89"/>
                  </a:lnTo>
                  <a:lnTo>
                    <a:pt x="801" y="89"/>
                  </a:lnTo>
                  <a:lnTo>
                    <a:pt x="98" y="54"/>
                  </a:lnTo>
                  <a:lnTo>
                    <a:pt x="801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2" name="Freeform 4952"/>
            <p:cNvSpPr>
              <a:spLocks/>
            </p:cNvSpPr>
            <p:nvPr/>
          </p:nvSpPr>
          <p:spPr bwMode="auto">
            <a:xfrm>
              <a:off x="566" y="2379"/>
              <a:ext cx="938" cy="552"/>
            </a:xfrm>
            <a:custGeom>
              <a:avLst/>
              <a:gdLst>
                <a:gd name="T0" fmla="*/ 0 w 938"/>
                <a:gd name="T1" fmla="*/ 0 h 552"/>
                <a:gd name="T2" fmla="*/ 5 w 938"/>
                <a:gd name="T3" fmla="*/ 242 h 552"/>
                <a:gd name="T4" fmla="*/ 5 w 938"/>
                <a:gd name="T5" fmla="*/ 552 h 552"/>
                <a:gd name="T6" fmla="*/ 906 w 938"/>
                <a:gd name="T7" fmla="*/ 535 h 552"/>
                <a:gd name="T8" fmla="*/ 33 w 938"/>
                <a:gd name="T9" fmla="*/ 512 h 552"/>
                <a:gd name="T10" fmla="*/ 823 w 938"/>
                <a:gd name="T11" fmla="*/ 495 h 552"/>
                <a:gd name="T12" fmla="*/ 120 w 938"/>
                <a:gd name="T13" fmla="*/ 464 h 552"/>
                <a:gd name="T14" fmla="*/ 845 w 938"/>
                <a:gd name="T15" fmla="*/ 442 h 552"/>
                <a:gd name="T16" fmla="*/ 87 w 938"/>
                <a:gd name="T17" fmla="*/ 413 h 552"/>
                <a:gd name="T18" fmla="*/ 829 w 938"/>
                <a:gd name="T19" fmla="*/ 394 h 552"/>
                <a:gd name="T20" fmla="*/ 87 w 938"/>
                <a:gd name="T21" fmla="*/ 376 h 552"/>
                <a:gd name="T22" fmla="*/ 818 w 938"/>
                <a:gd name="T23" fmla="*/ 354 h 552"/>
                <a:gd name="T24" fmla="*/ 81 w 938"/>
                <a:gd name="T25" fmla="*/ 325 h 552"/>
                <a:gd name="T26" fmla="*/ 873 w 938"/>
                <a:gd name="T27" fmla="*/ 308 h 552"/>
                <a:gd name="T28" fmla="*/ 120 w 938"/>
                <a:gd name="T29" fmla="*/ 279 h 552"/>
                <a:gd name="T30" fmla="*/ 938 w 938"/>
                <a:gd name="T31" fmla="*/ 257 h 552"/>
                <a:gd name="T32" fmla="*/ 109 w 938"/>
                <a:gd name="T33" fmla="*/ 247 h 552"/>
                <a:gd name="T34" fmla="*/ 834 w 938"/>
                <a:gd name="T35" fmla="*/ 230 h 552"/>
                <a:gd name="T36" fmla="*/ 120 w 938"/>
                <a:gd name="T37" fmla="*/ 194 h 552"/>
                <a:gd name="T38" fmla="*/ 818 w 938"/>
                <a:gd name="T39" fmla="*/ 205 h 552"/>
                <a:gd name="T40" fmla="*/ 81 w 938"/>
                <a:gd name="T41" fmla="*/ 156 h 552"/>
                <a:gd name="T42" fmla="*/ 818 w 938"/>
                <a:gd name="T43" fmla="*/ 165 h 552"/>
                <a:gd name="T44" fmla="*/ 131 w 938"/>
                <a:gd name="T45" fmla="*/ 129 h 552"/>
                <a:gd name="T46" fmla="*/ 807 w 938"/>
                <a:gd name="T47" fmla="*/ 129 h 552"/>
                <a:gd name="T48" fmla="*/ 76 w 938"/>
                <a:gd name="T49" fmla="*/ 89 h 552"/>
                <a:gd name="T50" fmla="*/ 801 w 938"/>
                <a:gd name="T51" fmla="*/ 89 h 552"/>
                <a:gd name="T52" fmla="*/ 98 w 938"/>
                <a:gd name="T53" fmla="*/ 54 h 552"/>
                <a:gd name="T54" fmla="*/ 801 w 938"/>
                <a:gd name="T55" fmla="*/ 45 h 552"/>
                <a:gd name="T56" fmla="*/ 0 w 938"/>
                <a:gd name="T57" fmla="*/ 0 h 5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938"/>
                <a:gd name="T88" fmla="*/ 0 h 552"/>
                <a:gd name="T89" fmla="*/ 938 w 938"/>
                <a:gd name="T90" fmla="*/ 552 h 55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938" h="552">
                  <a:moveTo>
                    <a:pt x="0" y="0"/>
                  </a:moveTo>
                  <a:lnTo>
                    <a:pt x="5" y="242"/>
                  </a:lnTo>
                  <a:lnTo>
                    <a:pt x="5" y="552"/>
                  </a:lnTo>
                  <a:lnTo>
                    <a:pt x="906" y="535"/>
                  </a:lnTo>
                  <a:lnTo>
                    <a:pt x="33" y="512"/>
                  </a:lnTo>
                  <a:lnTo>
                    <a:pt x="823" y="495"/>
                  </a:lnTo>
                  <a:lnTo>
                    <a:pt x="120" y="464"/>
                  </a:lnTo>
                  <a:lnTo>
                    <a:pt x="845" y="442"/>
                  </a:lnTo>
                  <a:lnTo>
                    <a:pt x="87" y="413"/>
                  </a:lnTo>
                  <a:lnTo>
                    <a:pt x="829" y="394"/>
                  </a:lnTo>
                  <a:lnTo>
                    <a:pt x="87" y="376"/>
                  </a:lnTo>
                  <a:lnTo>
                    <a:pt x="818" y="354"/>
                  </a:lnTo>
                  <a:lnTo>
                    <a:pt x="81" y="325"/>
                  </a:lnTo>
                  <a:lnTo>
                    <a:pt x="873" y="308"/>
                  </a:lnTo>
                  <a:lnTo>
                    <a:pt x="120" y="279"/>
                  </a:lnTo>
                  <a:lnTo>
                    <a:pt x="938" y="257"/>
                  </a:lnTo>
                  <a:lnTo>
                    <a:pt x="109" y="247"/>
                  </a:lnTo>
                  <a:lnTo>
                    <a:pt x="834" y="230"/>
                  </a:lnTo>
                  <a:lnTo>
                    <a:pt x="120" y="194"/>
                  </a:lnTo>
                  <a:lnTo>
                    <a:pt x="818" y="205"/>
                  </a:lnTo>
                  <a:lnTo>
                    <a:pt x="81" y="156"/>
                  </a:lnTo>
                  <a:lnTo>
                    <a:pt x="818" y="165"/>
                  </a:lnTo>
                  <a:lnTo>
                    <a:pt x="131" y="129"/>
                  </a:lnTo>
                  <a:lnTo>
                    <a:pt x="807" y="129"/>
                  </a:lnTo>
                  <a:lnTo>
                    <a:pt x="76" y="89"/>
                  </a:lnTo>
                  <a:lnTo>
                    <a:pt x="801" y="89"/>
                  </a:lnTo>
                  <a:lnTo>
                    <a:pt x="98" y="54"/>
                  </a:lnTo>
                  <a:lnTo>
                    <a:pt x="801" y="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FDFD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3" name="Freeform 4953"/>
            <p:cNvSpPr>
              <a:spLocks/>
            </p:cNvSpPr>
            <p:nvPr/>
          </p:nvSpPr>
          <p:spPr bwMode="auto">
            <a:xfrm>
              <a:off x="3843" y="651"/>
              <a:ext cx="11" cy="18"/>
            </a:xfrm>
            <a:custGeom>
              <a:avLst/>
              <a:gdLst>
                <a:gd name="T0" fmla="*/ 0 w 11"/>
                <a:gd name="T1" fmla="*/ 14 h 18"/>
                <a:gd name="T2" fmla="*/ 1 w 11"/>
                <a:gd name="T3" fmla="*/ 13 h 18"/>
                <a:gd name="T4" fmla="*/ 4 w 11"/>
                <a:gd name="T5" fmla="*/ 16 h 18"/>
                <a:gd name="T6" fmla="*/ 5 w 11"/>
                <a:gd name="T7" fmla="*/ 17 h 18"/>
                <a:gd name="T8" fmla="*/ 6 w 11"/>
                <a:gd name="T9" fmla="*/ 17 h 18"/>
                <a:gd name="T10" fmla="*/ 7 w 11"/>
                <a:gd name="T11" fmla="*/ 16 h 18"/>
                <a:gd name="T12" fmla="*/ 7 w 11"/>
                <a:gd name="T13" fmla="*/ 16 h 18"/>
                <a:gd name="T14" fmla="*/ 9 w 11"/>
                <a:gd name="T15" fmla="*/ 16 h 18"/>
                <a:gd name="T16" fmla="*/ 9 w 11"/>
                <a:gd name="T17" fmla="*/ 14 h 18"/>
                <a:gd name="T18" fmla="*/ 9 w 11"/>
                <a:gd name="T19" fmla="*/ 13 h 18"/>
                <a:gd name="T20" fmla="*/ 9 w 11"/>
                <a:gd name="T21" fmla="*/ 13 h 18"/>
                <a:gd name="T22" fmla="*/ 9 w 11"/>
                <a:gd name="T23" fmla="*/ 12 h 18"/>
                <a:gd name="T24" fmla="*/ 7 w 11"/>
                <a:gd name="T25" fmla="*/ 11 h 18"/>
                <a:gd name="T26" fmla="*/ 5 w 11"/>
                <a:gd name="T27" fmla="*/ 8 h 18"/>
                <a:gd name="T28" fmla="*/ 2 w 11"/>
                <a:gd name="T29" fmla="*/ 7 h 18"/>
                <a:gd name="T30" fmla="*/ 2 w 11"/>
                <a:gd name="T31" fmla="*/ 6 h 18"/>
                <a:gd name="T32" fmla="*/ 1 w 11"/>
                <a:gd name="T33" fmla="*/ 5 h 18"/>
                <a:gd name="T34" fmla="*/ 1 w 11"/>
                <a:gd name="T35" fmla="*/ 4 h 18"/>
                <a:gd name="T36" fmla="*/ 1 w 11"/>
                <a:gd name="T37" fmla="*/ 2 h 18"/>
                <a:gd name="T38" fmla="*/ 1 w 11"/>
                <a:gd name="T39" fmla="*/ 1 h 18"/>
                <a:gd name="T40" fmla="*/ 2 w 11"/>
                <a:gd name="T41" fmla="*/ 1 h 18"/>
                <a:gd name="T42" fmla="*/ 4 w 11"/>
                <a:gd name="T43" fmla="*/ 0 h 18"/>
                <a:gd name="T44" fmla="*/ 5 w 11"/>
                <a:gd name="T45" fmla="*/ 0 h 18"/>
                <a:gd name="T46" fmla="*/ 6 w 11"/>
                <a:gd name="T47" fmla="*/ 0 h 18"/>
                <a:gd name="T48" fmla="*/ 7 w 11"/>
                <a:gd name="T49" fmla="*/ 0 h 18"/>
                <a:gd name="T50" fmla="*/ 9 w 11"/>
                <a:gd name="T51" fmla="*/ 0 h 18"/>
                <a:gd name="T52" fmla="*/ 10 w 11"/>
                <a:gd name="T53" fmla="*/ 1 h 18"/>
                <a:gd name="T54" fmla="*/ 11 w 11"/>
                <a:gd name="T55" fmla="*/ 2 h 18"/>
                <a:gd name="T56" fmla="*/ 9 w 11"/>
                <a:gd name="T57" fmla="*/ 4 h 18"/>
                <a:gd name="T58" fmla="*/ 9 w 11"/>
                <a:gd name="T59" fmla="*/ 2 h 18"/>
                <a:gd name="T60" fmla="*/ 7 w 11"/>
                <a:gd name="T61" fmla="*/ 2 h 18"/>
                <a:gd name="T62" fmla="*/ 6 w 11"/>
                <a:gd name="T63" fmla="*/ 1 h 18"/>
                <a:gd name="T64" fmla="*/ 6 w 11"/>
                <a:gd name="T65" fmla="*/ 1 h 18"/>
                <a:gd name="T66" fmla="*/ 5 w 11"/>
                <a:gd name="T67" fmla="*/ 1 h 18"/>
                <a:gd name="T68" fmla="*/ 4 w 11"/>
                <a:gd name="T69" fmla="*/ 2 h 18"/>
                <a:gd name="T70" fmla="*/ 4 w 11"/>
                <a:gd name="T71" fmla="*/ 2 h 18"/>
                <a:gd name="T72" fmla="*/ 2 w 11"/>
                <a:gd name="T73" fmla="*/ 4 h 18"/>
                <a:gd name="T74" fmla="*/ 2 w 11"/>
                <a:gd name="T75" fmla="*/ 5 h 18"/>
                <a:gd name="T76" fmla="*/ 4 w 11"/>
                <a:gd name="T77" fmla="*/ 5 h 18"/>
                <a:gd name="T78" fmla="*/ 4 w 11"/>
                <a:gd name="T79" fmla="*/ 6 h 18"/>
                <a:gd name="T80" fmla="*/ 4 w 11"/>
                <a:gd name="T81" fmla="*/ 6 h 18"/>
                <a:gd name="T82" fmla="*/ 5 w 11"/>
                <a:gd name="T83" fmla="*/ 7 h 18"/>
                <a:gd name="T84" fmla="*/ 6 w 11"/>
                <a:gd name="T85" fmla="*/ 8 h 18"/>
                <a:gd name="T86" fmla="*/ 9 w 11"/>
                <a:gd name="T87" fmla="*/ 10 h 18"/>
                <a:gd name="T88" fmla="*/ 10 w 11"/>
                <a:gd name="T89" fmla="*/ 11 h 18"/>
                <a:gd name="T90" fmla="*/ 11 w 11"/>
                <a:gd name="T91" fmla="*/ 12 h 18"/>
                <a:gd name="T92" fmla="*/ 11 w 11"/>
                <a:gd name="T93" fmla="*/ 13 h 18"/>
                <a:gd name="T94" fmla="*/ 11 w 11"/>
                <a:gd name="T95" fmla="*/ 16 h 18"/>
                <a:gd name="T96" fmla="*/ 10 w 11"/>
                <a:gd name="T97" fmla="*/ 17 h 18"/>
                <a:gd name="T98" fmla="*/ 7 w 11"/>
                <a:gd name="T99" fmla="*/ 18 h 18"/>
                <a:gd name="T100" fmla="*/ 5 w 11"/>
                <a:gd name="T101" fmla="*/ 18 h 18"/>
                <a:gd name="T102" fmla="*/ 4 w 11"/>
                <a:gd name="T103" fmla="*/ 18 h 18"/>
                <a:gd name="T104" fmla="*/ 2 w 11"/>
                <a:gd name="T105" fmla="*/ 18 h 18"/>
                <a:gd name="T106" fmla="*/ 1 w 11"/>
                <a:gd name="T107" fmla="*/ 17 h 18"/>
                <a:gd name="T108" fmla="*/ 0 w 11"/>
                <a:gd name="T109" fmla="*/ 14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1"/>
                <a:gd name="T166" fmla="*/ 0 h 18"/>
                <a:gd name="T167" fmla="*/ 11 w 11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1" h="18">
                  <a:moveTo>
                    <a:pt x="0" y="14"/>
                  </a:moveTo>
                  <a:lnTo>
                    <a:pt x="1" y="13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7" y="11"/>
                  </a:lnTo>
                  <a:lnTo>
                    <a:pt x="5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8"/>
                  </a:lnTo>
                  <a:lnTo>
                    <a:pt x="9" y="10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4" name="Freeform 4954"/>
            <p:cNvSpPr>
              <a:spLocks/>
            </p:cNvSpPr>
            <p:nvPr/>
          </p:nvSpPr>
          <p:spPr bwMode="auto">
            <a:xfrm>
              <a:off x="3856" y="651"/>
              <a:ext cx="8" cy="18"/>
            </a:xfrm>
            <a:custGeom>
              <a:avLst/>
              <a:gdLst>
                <a:gd name="T0" fmla="*/ 3 w 8"/>
                <a:gd name="T1" fmla="*/ 0 h 18"/>
                <a:gd name="T2" fmla="*/ 5 w 8"/>
                <a:gd name="T3" fmla="*/ 0 h 18"/>
                <a:gd name="T4" fmla="*/ 5 w 8"/>
                <a:gd name="T5" fmla="*/ 5 h 18"/>
                <a:gd name="T6" fmla="*/ 8 w 8"/>
                <a:gd name="T7" fmla="*/ 5 h 18"/>
                <a:gd name="T8" fmla="*/ 8 w 8"/>
                <a:gd name="T9" fmla="*/ 6 h 18"/>
                <a:gd name="T10" fmla="*/ 5 w 8"/>
                <a:gd name="T11" fmla="*/ 6 h 18"/>
                <a:gd name="T12" fmla="*/ 5 w 8"/>
                <a:gd name="T13" fmla="*/ 18 h 18"/>
                <a:gd name="T14" fmla="*/ 3 w 8"/>
                <a:gd name="T15" fmla="*/ 18 h 18"/>
                <a:gd name="T16" fmla="*/ 3 w 8"/>
                <a:gd name="T17" fmla="*/ 6 h 18"/>
                <a:gd name="T18" fmla="*/ 0 w 8"/>
                <a:gd name="T19" fmla="*/ 6 h 18"/>
                <a:gd name="T20" fmla="*/ 0 w 8"/>
                <a:gd name="T21" fmla="*/ 5 h 18"/>
                <a:gd name="T22" fmla="*/ 3 w 8"/>
                <a:gd name="T23" fmla="*/ 5 h 18"/>
                <a:gd name="T24" fmla="*/ 3 w 8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"/>
                <a:gd name="T40" fmla="*/ 0 h 18"/>
                <a:gd name="T41" fmla="*/ 8 w 8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" h="18">
                  <a:moveTo>
                    <a:pt x="3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5" y="6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3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5" name="Freeform 4955"/>
            <p:cNvSpPr>
              <a:spLocks noEditPoints="1"/>
            </p:cNvSpPr>
            <p:nvPr/>
          </p:nvSpPr>
          <p:spPr bwMode="auto">
            <a:xfrm>
              <a:off x="3866" y="656"/>
              <a:ext cx="13" cy="13"/>
            </a:xfrm>
            <a:custGeom>
              <a:avLst/>
              <a:gdLst>
                <a:gd name="T0" fmla="*/ 13 w 13"/>
                <a:gd name="T1" fmla="*/ 0 h 13"/>
                <a:gd name="T2" fmla="*/ 13 w 13"/>
                <a:gd name="T3" fmla="*/ 13 h 13"/>
                <a:gd name="T4" fmla="*/ 12 w 13"/>
                <a:gd name="T5" fmla="*/ 13 h 13"/>
                <a:gd name="T6" fmla="*/ 12 w 13"/>
                <a:gd name="T7" fmla="*/ 11 h 13"/>
                <a:gd name="T8" fmla="*/ 11 w 13"/>
                <a:gd name="T9" fmla="*/ 12 h 13"/>
                <a:gd name="T10" fmla="*/ 10 w 13"/>
                <a:gd name="T11" fmla="*/ 13 h 13"/>
                <a:gd name="T12" fmla="*/ 9 w 13"/>
                <a:gd name="T13" fmla="*/ 13 h 13"/>
                <a:gd name="T14" fmla="*/ 6 w 13"/>
                <a:gd name="T15" fmla="*/ 13 h 13"/>
                <a:gd name="T16" fmla="*/ 4 w 13"/>
                <a:gd name="T17" fmla="*/ 13 h 13"/>
                <a:gd name="T18" fmla="*/ 1 w 13"/>
                <a:gd name="T19" fmla="*/ 11 h 13"/>
                <a:gd name="T20" fmla="*/ 0 w 13"/>
                <a:gd name="T21" fmla="*/ 9 h 13"/>
                <a:gd name="T22" fmla="*/ 0 w 13"/>
                <a:gd name="T23" fmla="*/ 6 h 13"/>
                <a:gd name="T24" fmla="*/ 0 w 13"/>
                <a:gd name="T25" fmla="*/ 3 h 13"/>
                <a:gd name="T26" fmla="*/ 1 w 13"/>
                <a:gd name="T27" fmla="*/ 1 h 13"/>
                <a:gd name="T28" fmla="*/ 4 w 13"/>
                <a:gd name="T29" fmla="*/ 0 h 13"/>
                <a:gd name="T30" fmla="*/ 7 w 13"/>
                <a:gd name="T31" fmla="*/ 0 h 13"/>
                <a:gd name="T32" fmla="*/ 9 w 13"/>
                <a:gd name="T33" fmla="*/ 0 h 13"/>
                <a:gd name="T34" fmla="*/ 10 w 13"/>
                <a:gd name="T35" fmla="*/ 0 h 13"/>
                <a:gd name="T36" fmla="*/ 11 w 13"/>
                <a:gd name="T37" fmla="*/ 1 h 13"/>
                <a:gd name="T38" fmla="*/ 12 w 13"/>
                <a:gd name="T39" fmla="*/ 2 h 13"/>
                <a:gd name="T40" fmla="*/ 12 w 13"/>
                <a:gd name="T41" fmla="*/ 0 h 13"/>
                <a:gd name="T42" fmla="*/ 13 w 13"/>
                <a:gd name="T43" fmla="*/ 0 h 13"/>
                <a:gd name="T44" fmla="*/ 7 w 13"/>
                <a:gd name="T45" fmla="*/ 1 h 13"/>
                <a:gd name="T46" fmla="*/ 5 w 13"/>
                <a:gd name="T47" fmla="*/ 1 h 13"/>
                <a:gd name="T48" fmla="*/ 4 w 13"/>
                <a:gd name="T49" fmla="*/ 2 h 13"/>
                <a:gd name="T50" fmla="*/ 3 w 13"/>
                <a:gd name="T51" fmla="*/ 2 h 13"/>
                <a:gd name="T52" fmla="*/ 3 w 13"/>
                <a:gd name="T53" fmla="*/ 3 h 13"/>
                <a:gd name="T54" fmla="*/ 1 w 13"/>
                <a:gd name="T55" fmla="*/ 5 h 13"/>
                <a:gd name="T56" fmla="*/ 1 w 13"/>
                <a:gd name="T57" fmla="*/ 6 h 13"/>
                <a:gd name="T58" fmla="*/ 1 w 13"/>
                <a:gd name="T59" fmla="*/ 8 h 13"/>
                <a:gd name="T60" fmla="*/ 3 w 13"/>
                <a:gd name="T61" fmla="*/ 9 h 13"/>
                <a:gd name="T62" fmla="*/ 3 w 13"/>
                <a:gd name="T63" fmla="*/ 11 h 13"/>
                <a:gd name="T64" fmla="*/ 4 w 13"/>
                <a:gd name="T65" fmla="*/ 11 h 13"/>
                <a:gd name="T66" fmla="*/ 5 w 13"/>
                <a:gd name="T67" fmla="*/ 12 h 13"/>
                <a:gd name="T68" fmla="*/ 7 w 13"/>
                <a:gd name="T69" fmla="*/ 12 h 13"/>
                <a:gd name="T70" fmla="*/ 9 w 13"/>
                <a:gd name="T71" fmla="*/ 12 h 13"/>
                <a:gd name="T72" fmla="*/ 10 w 13"/>
                <a:gd name="T73" fmla="*/ 11 h 13"/>
                <a:gd name="T74" fmla="*/ 11 w 13"/>
                <a:gd name="T75" fmla="*/ 11 h 13"/>
                <a:gd name="T76" fmla="*/ 12 w 13"/>
                <a:gd name="T77" fmla="*/ 9 h 13"/>
                <a:gd name="T78" fmla="*/ 12 w 13"/>
                <a:gd name="T79" fmla="*/ 8 h 13"/>
                <a:gd name="T80" fmla="*/ 12 w 13"/>
                <a:gd name="T81" fmla="*/ 6 h 13"/>
                <a:gd name="T82" fmla="*/ 12 w 13"/>
                <a:gd name="T83" fmla="*/ 5 h 13"/>
                <a:gd name="T84" fmla="*/ 11 w 13"/>
                <a:gd name="T85" fmla="*/ 2 h 13"/>
                <a:gd name="T86" fmla="*/ 9 w 13"/>
                <a:gd name="T87" fmla="*/ 1 h 13"/>
                <a:gd name="T88" fmla="*/ 7 w 13"/>
                <a:gd name="T89" fmla="*/ 1 h 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3"/>
                <a:gd name="T137" fmla="*/ 13 w 13"/>
                <a:gd name="T138" fmla="*/ 13 h 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3">
                  <a:moveTo>
                    <a:pt x="13" y="0"/>
                  </a:moveTo>
                  <a:lnTo>
                    <a:pt x="13" y="13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3" y="0"/>
                  </a:lnTo>
                  <a:close/>
                  <a:moveTo>
                    <a:pt x="7" y="1"/>
                  </a:move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9" y="1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6" name="Freeform 4956"/>
            <p:cNvSpPr>
              <a:spLocks/>
            </p:cNvSpPr>
            <p:nvPr/>
          </p:nvSpPr>
          <p:spPr bwMode="auto">
            <a:xfrm>
              <a:off x="3884" y="656"/>
              <a:ext cx="12" cy="13"/>
            </a:xfrm>
            <a:custGeom>
              <a:avLst/>
              <a:gdLst>
                <a:gd name="T0" fmla="*/ 0 w 12"/>
                <a:gd name="T1" fmla="*/ 0 h 13"/>
                <a:gd name="T2" fmla="*/ 2 w 12"/>
                <a:gd name="T3" fmla="*/ 0 h 13"/>
                <a:gd name="T4" fmla="*/ 2 w 12"/>
                <a:gd name="T5" fmla="*/ 2 h 13"/>
                <a:gd name="T6" fmla="*/ 3 w 12"/>
                <a:gd name="T7" fmla="*/ 1 h 13"/>
                <a:gd name="T8" fmla="*/ 4 w 12"/>
                <a:gd name="T9" fmla="*/ 0 h 13"/>
                <a:gd name="T10" fmla="*/ 5 w 12"/>
                <a:gd name="T11" fmla="*/ 0 h 13"/>
                <a:gd name="T12" fmla="*/ 8 w 12"/>
                <a:gd name="T13" fmla="*/ 0 h 13"/>
                <a:gd name="T14" fmla="*/ 9 w 12"/>
                <a:gd name="T15" fmla="*/ 0 h 13"/>
                <a:gd name="T16" fmla="*/ 10 w 12"/>
                <a:gd name="T17" fmla="*/ 0 h 13"/>
                <a:gd name="T18" fmla="*/ 11 w 12"/>
                <a:gd name="T19" fmla="*/ 1 h 13"/>
                <a:gd name="T20" fmla="*/ 11 w 12"/>
                <a:gd name="T21" fmla="*/ 2 h 13"/>
                <a:gd name="T22" fmla="*/ 12 w 12"/>
                <a:gd name="T23" fmla="*/ 3 h 13"/>
                <a:gd name="T24" fmla="*/ 12 w 12"/>
                <a:gd name="T25" fmla="*/ 6 h 13"/>
                <a:gd name="T26" fmla="*/ 12 w 12"/>
                <a:gd name="T27" fmla="*/ 13 h 13"/>
                <a:gd name="T28" fmla="*/ 10 w 12"/>
                <a:gd name="T29" fmla="*/ 13 h 13"/>
                <a:gd name="T30" fmla="*/ 10 w 12"/>
                <a:gd name="T31" fmla="*/ 7 h 13"/>
                <a:gd name="T32" fmla="*/ 10 w 12"/>
                <a:gd name="T33" fmla="*/ 5 h 13"/>
                <a:gd name="T34" fmla="*/ 10 w 12"/>
                <a:gd name="T35" fmla="*/ 3 h 13"/>
                <a:gd name="T36" fmla="*/ 10 w 12"/>
                <a:gd name="T37" fmla="*/ 2 h 13"/>
                <a:gd name="T38" fmla="*/ 9 w 12"/>
                <a:gd name="T39" fmla="*/ 2 h 13"/>
                <a:gd name="T40" fmla="*/ 8 w 12"/>
                <a:gd name="T41" fmla="*/ 1 h 13"/>
                <a:gd name="T42" fmla="*/ 6 w 12"/>
                <a:gd name="T43" fmla="*/ 1 h 13"/>
                <a:gd name="T44" fmla="*/ 5 w 12"/>
                <a:gd name="T45" fmla="*/ 1 h 13"/>
                <a:gd name="T46" fmla="*/ 4 w 12"/>
                <a:gd name="T47" fmla="*/ 2 h 13"/>
                <a:gd name="T48" fmla="*/ 3 w 12"/>
                <a:gd name="T49" fmla="*/ 3 h 13"/>
                <a:gd name="T50" fmla="*/ 2 w 12"/>
                <a:gd name="T51" fmla="*/ 5 h 13"/>
                <a:gd name="T52" fmla="*/ 2 w 12"/>
                <a:gd name="T53" fmla="*/ 6 h 13"/>
                <a:gd name="T54" fmla="*/ 2 w 12"/>
                <a:gd name="T55" fmla="*/ 8 h 13"/>
                <a:gd name="T56" fmla="*/ 2 w 12"/>
                <a:gd name="T57" fmla="*/ 13 h 13"/>
                <a:gd name="T58" fmla="*/ 0 w 12"/>
                <a:gd name="T59" fmla="*/ 13 h 13"/>
                <a:gd name="T60" fmla="*/ 0 w 12"/>
                <a:gd name="T61" fmla="*/ 0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3"/>
                <a:gd name="T95" fmla="*/ 12 w 12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3"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7" name="Freeform 4957"/>
            <p:cNvSpPr>
              <a:spLocks/>
            </p:cNvSpPr>
            <p:nvPr/>
          </p:nvSpPr>
          <p:spPr bwMode="auto">
            <a:xfrm>
              <a:off x="3899" y="656"/>
              <a:ext cx="8" cy="13"/>
            </a:xfrm>
            <a:custGeom>
              <a:avLst/>
              <a:gdLst>
                <a:gd name="T0" fmla="*/ 8 w 8"/>
                <a:gd name="T1" fmla="*/ 1 h 13"/>
                <a:gd name="T2" fmla="*/ 7 w 8"/>
                <a:gd name="T3" fmla="*/ 2 h 13"/>
                <a:gd name="T4" fmla="*/ 5 w 8"/>
                <a:gd name="T5" fmla="*/ 1 h 13"/>
                <a:gd name="T6" fmla="*/ 4 w 8"/>
                <a:gd name="T7" fmla="*/ 1 h 13"/>
                <a:gd name="T8" fmla="*/ 4 w 8"/>
                <a:gd name="T9" fmla="*/ 1 h 13"/>
                <a:gd name="T10" fmla="*/ 2 w 8"/>
                <a:gd name="T11" fmla="*/ 1 h 13"/>
                <a:gd name="T12" fmla="*/ 2 w 8"/>
                <a:gd name="T13" fmla="*/ 2 h 13"/>
                <a:gd name="T14" fmla="*/ 2 w 8"/>
                <a:gd name="T15" fmla="*/ 3 h 13"/>
                <a:gd name="T16" fmla="*/ 2 w 8"/>
                <a:gd name="T17" fmla="*/ 3 h 13"/>
                <a:gd name="T18" fmla="*/ 2 w 8"/>
                <a:gd name="T19" fmla="*/ 5 h 13"/>
                <a:gd name="T20" fmla="*/ 4 w 8"/>
                <a:gd name="T21" fmla="*/ 5 h 13"/>
                <a:gd name="T22" fmla="*/ 5 w 8"/>
                <a:gd name="T23" fmla="*/ 6 h 13"/>
                <a:gd name="T24" fmla="*/ 6 w 8"/>
                <a:gd name="T25" fmla="*/ 6 h 13"/>
                <a:gd name="T26" fmla="*/ 7 w 8"/>
                <a:gd name="T27" fmla="*/ 7 h 13"/>
                <a:gd name="T28" fmla="*/ 7 w 8"/>
                <a:gd name="T29" fmla="*/ 8 h 13"/>
                <a:gd name="T30" fmla="*/ 8 w 8"/>
                <a:gd name="T31" fmla="*/ 9 h 13"/>
                <a:gd name="T32" fmla="*/ 7 w 8"/>
                <a:gd name="T33" fmla="*/ 11 h 13"/>
                <a:gd name="T34" fmla="*/ 7 w 8"/>
                <a:gd name="T35" fmla="*/ 12 h 13"/>
                <a:gd name="T36" fmla="*/ 6 w 8"/>
                <a:gd name="T37" fmla="*/ 13 h 13"/>
                <a:gd name="T38" fmla="*/ 4 w 8"/>
                <a:gd name="T39" fmla="*/ 13 h 13"/>
                <a:gd name="T40" fmla="*/ 2 w 8"/>
                <a:gd name="T41" fmla="*/ 13 h 13"/>
                <a:gd name="T42" fmla="*/ 1 w 8"/>
                <a:gd name="T43" fmla="*/ 13 h 13"/>
                <a:gd name="T44" fmla="*/ 0 w 8"/>
                <a:gd name="T45" fmla="*/ 12 h 13"/>
                <a:gd name="T46" fmla="*/ 0 w 8"/>
                <a:gd name="T47" fmla="*/ 12 h 13"/>
                <a:gd name="T48" fmla="*/ 1 w 8"/>
                <a:gd name="T49" fmla="*/ 11 h 13"/>
                <a:gd name="T50" fmla="*/ 2 w 8"/>
                <a:gd name="T51" fmla="*/ 12 h 13"/>
                <a:gd name="T52" fmla="*/ 4 w 8"/>
                <a:gd name="T53" fmla="*/ 12 h 13"/>
                <a:gd name="T54" fmla="*/ 5 w 8"/>
                <a:gd name="T55" fmla="*/ 12 h 13"/>
                <a:gd name="T56" fmla="*/ 6 w 8"/>
                <a:gd name="T57" fmla="*/ 11 h 13"/>
                <a:gd name="T58" fmla="*/ 6 w 8"/>
                <a:gd name="T59" fmla="*/ 11 h 13"/>
                <a:gd name="T60" fmla="*/ 6 w 8"/>
                <a:gd name="T61" fmla="*/ 9 h 13"/>
                <a:gd name="T62" fmla="*/ 6 w 8"/>
                <a:gd name="T63" fmla="*/ 8 h 13"/>
                <a:gd name="T64" fmla="*/ 6 w 8"/>
                <a:gd name="T65" fmla="*/ 8 h 13"/>
                <a:gd name="T66" fmla="*/ 5 w 8"/>
                <a:gd name="T67" fmla="*/ 7 h 13"/>
                <a:gd name="T68" fmla="*/ 4 w 8"/>
                <a:gd name="T69" fmla="*/ 7 h 13"/>
                <a:gd name="T70" fmla="*/ 2 w 8"/>
                <a:gd name="T71" fmla="*/ 6 h 13"/>
                <a:gd name="T72" fmla="*/ 1 w 8"/>
                <a:gd name="T73" fmla="*/ 5 h 13"/>
                <a:gd name="T74" fmla="*/ 0 w 8"/>
                <a:gd name="T75" fmla="*/ 3 h 13"/>
                <a:gd name="T76" fmla="*/ 0 w 8"/>
                <a:gd name="T77" fmla="*/ 3 h 13"/>
                <a:gd name="T78" fmla="*/ 1 w 8"/>
                <a:gd name="T79" fmla="*/ 1 h 13"/>
                <a:gd name="T80" fmla="*/ 1 w 8"/>
                <a:gd name="T81" fmla="*/ 1 h 13"/>
                <a:gd name="T82" fmla="*/ 2 w 8"/>
                <a:gd name="T83" fmla="*/ 0 h 13"/>
                <a:gd name="T84" fmla="*/ 4 w 8"/>
                <a:gd name="T85" fmla="*/ 0 h 13"/>
                <a:gd name="T86" fmla="*/ 6 w 8"/>
                <a:gd name="T87" fmla="*/ 0 h 13"/>
                <a:gd name="T88" fmla="*/ 8 w 8"/>
                <a:gd name="T89" fmla="*/ 1 h 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13"/>
                <a:gd name="T137" fmla="*/ 8 w 8"/>
                <a:gd name="T138" fmla="*/ 13 h 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13">
                  <a:moveTo>
                    <a:pt x="8" y="1"/>
                  </a:moveTo>
                  <a:lnTo>
                    <a:pt x="7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9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8" name="Freeform 4958"/>
            <p:cNvSpPr>
              <a:spLocks/>
            </p:cNvSpPr>
            <p:nvPr/>
          </p:nvSpPr>
          <p:spPr bwMode="auto">
            <a:xfrm>
              <a:off x="3910" y="651"/>
              <a:ext cx="12" cy="18"/>
            </a:xfrm>
            <a:custGeom>
              <a:avLst/>
              <a:gdLst>
                <a:gd name="T0" fmla="*/ 0 w 12"/>
                <a:gd name="T1" fmla="*/ 0 h 18"/>
                <a:gd name="T2" fmla="*/ 2 w 12"/>
                <a:gd name="T3" fmla="*/ 0 h 18"/>
                <a:gd name="T4" fmla="*/ 2 w 12"/>
                <a:gd name="T5" fmla="*/ 7 h 18"/>
                <a:gd name="T6" fmla="*/ 3 w 12"/>
                <a:gd name="T7" fmla="*/ 6 h 18"/>
                <a:gd name="T8" fmla="*/ 5 w 12"/>
                <a:gd name="T9" fmla="*/ 5 h 18"/>
                <a:gd name="T10" fmla="*/ 6 w 12"/>
                <a:gd name="T11" fmla="*/ 5 h 18"/>
                <a:gd name="T12" fmla="*/ 7 w 12"/>
                <a:gd name="T13" fmla="*/ 5 h 18"/>
                <a:gd name="T14" fmla="*/ 8 w 12"/>
                <a:gd name="T15" fmla="*/ 5 h 18"/>
                <a:gd name="T16" fmla="*/ 10 w 12"/>
                <a:gd name="T17" fmla="*/ 5 h 18"/>
                <a:gd name="T18" fmla="*/ 11 w 12"/>
                <a:gd name="T19" fmla="*/ 6 h 18"/>
                <a:gd name="T20" fmla="*/ 12 w 12"/>
                <a:gd name="T21" fmla="*/ 7 h 18"/>
                <a:gd name="T22" fmla="*/ 12 w 12"/>
                <a:gd name="T23" fmla="*/ 8 h 18"/>
                <a:gd name="T24" fmla="*/ 12 w 12"/>
                <a:gd name="T25" fmla="*/ 11 h 18"/>
                <a:gd name="T26" fmla="*/ 12 w 12"/>
                <a:gd name="T27" fmla="*/ 18 h 18"/>
                <a:gd name="T28" fmla="*/ 11 w 12"/>
                <a:gd name="T29" fmla="*/ 18 h 18"/>
                <a:gd name="T30" fmla="*/ 11 w 12"/>
                <a:gd name="T31" fmla="*/ 12 h 18"/>
                <a:gd name="T32" fmla="*/ 11 w 12"/>
                <a:gd name="T33" fmla="*/ 10 h 18"/>
                <a:gd name="T34" fmla="*/ 11 w 12"/>
                <a:gd name="T35" fmla="*/ 8 h 18"/>
                <a:gd name="T36" fmla="*/ 10 w 12"/>
                <a:gd name="T37" fmla="*/ 7 h 18"/>
                <a:gd name="T38" fmla="*/ 10 w 12"/>
                <a:gd name="T39" fmla="*/ 7 h 18"/>
                <a:gd name="T40" fmla="*/ 8 w 12"/>
                <a:gd name="T41" fmla="*/ 6 h 18"/>
                <a:gd name="T42" fmla="*/ 7 w 12"/>
                <a:gd name="T43" fmla="*/ 6 h 18"/>
                <a:gd name="T44" fmla="*/ 5 w 12"/>
                <a:gd name="T45" fmla="*/ 6 h 18"/>
                <a:gd name="T46" fmla="*/ 3 w 12"/>
                <a:gd name="T47" fmla="*/ 7 h 18"/>
                <a:gd name="T48" fmla="*/ 2 w 12"/>
                <a:gd name="T49" fmla="*/ 8 h 18"/>
                <a:gd name="T50" fmla="*/ 2 w 12"/>
                <a:gd name="T51" fmla="*/ 10 h 18"/>
                <a:gd name="T52" fmla="*/ 2 w 12"/>
                <a:gd name="T53" fmla="*/ 11 h 18"/>
                <a:gd name="T54" fmla="*/ 2 w 12"/>
                <a:gd name="T55" fmla="*/ 13 h 18"/>
                <a:gd name="T56" fmla="*/ 2 w 12"/>
                <a:gd name="T57" fmla="*/ 18 h 18"/>
                <a:gd name="T58" fmla="*/ 0 w 12"/>
                <a:gd name="T59" fmla="*/ 18 h 18"/>
                <a:gd name="T60" fmla="*/ 0 w 12"/>
                <a:gd name="T61" fmla="*/ 0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0" y="0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1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0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9" name="Freeform 4959"/>
            <p:cNvSpPr>
              <a:spLocks noEditPoints="1"/>
            </p:cNvSpPr>
            <p:nvPr/>
          </p:nvSpPr>
          <p:spPr bwMode="auto">
            <a:xfrm>
              <a:off x="3926" y="656"/>
              <a:ext cx="14" cy="13"/>
            </a:xfrm>
            <a:custGeom>
              <a:avLst/>
              <a:gdLst>
                <a:gd name="T0" fmla="*/ 14 w 14"/>
                <a:gd name="T1" fmla="*/ 0 h 13"/>
                <a:gd name="T2" fmla="*/ 14 w 14"/>
                <a:gd name="T3" fmla="*/ 13 h 13"/>
                <a:gd name="T4" fmla="*/ 12 w 14"/>
                <a:gd name="T5" fmla="*/ 13 h 13"/>
                <a:gd name="T6" fmla="*/ 12 w 14"/>
                <a:gd name="T7" fmla="*/ 11 h 13"/>
                <a:gd name="T8" fmla="*/ 11 w 14"/>
                <a:gd name="T9" fmla="*/ 12 h 13"/>
                <a:gd name="T10" fmla="*/ 9 w 14"/>
                <a:gd name="T11" fmla="*/ 13 h 13"/>
                <a:gd name="T12" fmla="*/ 8 w 14"/>
                <a:gd name="T13" fmla="*/ 13 h 13"/>
                <a:gd name="T14" fmla="*/ 7 w 14"/>
                <a:gd name="T15" fmla="*/ 13 h 13"/>
                <a:gd name="T16" fmla="*/ 3 w 14"/>
                <a:gd name="T17" fmla="*/ 13 h 13"/>
                <a:gd name="T18" fmla="*/ 1 w 14"/>
                <a:gd name="T19" fmla="*/ 11 h 13"/>
                <a:gd name="T20" fmla="*/ 0 w 14"/>
                <a:gd name="T21" fmla="*/ 9 h 13"/>
                <a:gd name="T22" fmla="*/ 0 w 14"/>
                <a:gd name="T23" fmla="*/ 6 h 13"/>
                <a:gd name="T24" fmla="*/ 0 w 14"/>
                <a:gd name="T25" fmla="*/ 3 h 13"/>
                <a:gd name="T26" fmla="*/ 1 w 14"/>
                <a:gd name="T27" fmla="*/ 1 h 13"/>
                <a:gd name="T28" fmla="*/ 3 w 14"/>
                <a:gd name="T29" fmla="*/ 0 h 13"/>
                <a:gd name="T30" fmla="*/ 7 w 14"/>
                <a:gd name="T31" fmla="*/ 0 h 13"/>
                <a:gd name="T32" fmla="*/ 8 w 14"/>
                <a:gd name="T33" fmla="*/ 0 h 13"/>
                <a:gd name="T34" fmla="*/ 9 w 14"/>
                <a:gd name="T35" fmla="*/ 0 h 13"/>
                <a:gd name="T36" fmla="*/ 11 w 14"/>
                <a:gd name="T37" fmla="*/ 1 h 13"/>
                <a:gd name="T38" fmla="*/ 12 w 14"/>
                <a:gd name="T39" fmla="*/ 2 h 13"/>
                <a:gd name="T40" fmla="*/ 12 w 14"/>
                <a:gd name="T41" fmla="*/ 0 h 13"/>
                <a:gd name="T42" fmla="*/ 14 w 14"/>
                <a:gd name="T43" fmla="*/ 0 h 13"/>
                <a:gd name="T44" fmla="*/ 7 w 14"/>
                <a:gd name="T45" fmla="*/ 1 h 13"/>
                <a:gd name="T46" fmla="*/ 6 w 14"/>
                <a:gd name="T47" fmla="*/ 1 h 13"/>
                <a:gd name="T48" fmla="*/ 4 w 14"/>
                <a:gd name="T49" fmla="*/ 2 h 13"/>
                <a:gd name="T50" fmla="*/ 3 w 14"/>
                <a:gd name="T51" fmla="*/ 2 h 13"/>
                <a:gd name="T52" fmla="*/ 2 w 14"/>
                <a:gd name="T53" fmla="*/ 3 h 13"/>
                <a:gd name="T54" fmla="*/ 1 w 14"/>
                <a:gd name="T55" fmla="*/ 5 h 13"/>
                <a:gd name="T56" fmla="*/ 1 w 14"/>
                <a:gd name="T57" fmla="*/ 6 h 13"/>
                <a:gd name="T58" fmla="*/ 1 w 14"/>
                <a:gd name="T59" fmla="*/ 8 h 13"/>
                <a:gd name="T60" fmla="*/ 2 w 14"/>
                <a:gd name="T61" fmla="*/ 9 h 13"/>
                <a:gd name="T62" fmla="*/ 3 w 14"/>
                <a:gd name="T63" fmla="*/ 11 h 13"/>
                <a:gd name="T64" fmla="*/ 4 w 14"/>
                <a:gd name="T65" fmla="*/ 11 h 13"/>
                <a:gd name="T66" fmla="*/ 6 w 14"/>
                <a:gd name="T67" fmla="*/ 12 h 13"/>
                <a:gd name="T68" fmla="*/ 7 w 14"/>
                <a:gd name="T69" fmla="*/ 12 h 13"/>
                <a:gd name="T70" fmla="*/ 8 w 14"/>
                <a:gd name="T71" fmla="*/ 12 h 13"/>
                <a:gd name="T72" fmla="*/ 9 w 14"/>
                <a:gd name="T73" fmla="*/ 11 h 13"/>
                <a:gd name="T74" fmla="*/ 11 w 14"/>
                <a:gd name="T75" fmla="*/ 11 h 13"/>
                <a:gd name="T76" fmla="*/ 12 w 14"/>
                <a:gd name="T77" fmla="*/ 9 h 13"/>
                <a:gd name="T78" fmla="*/ 12 w 14"/>
                <a:gd name="T79" fmla="*/ 8 h 13"/>
                <a:gd name="T80" fmla="*/ 12 w 14"/>
                <a:gd name="T81" fmla="*/ 6 h 13"/>
                <a:gd name="T82" fmla="*/ 12 w 14"/>
                <a:gd name="T83" fmla="*/ 5 h 13"/>
                <a:gd name="T84" fmla="*/ 11 w 14"/>
                <a:gd name="T85" fmla="*/ 2 h 13"/>
                <a:gd name="T86" fmla="*/ 9 w 14"/>
                <a:gd name="T87" fmla="*/ 1 h 13"/>
                <a:gd name="T88" fmla="*/ 7 w 14"/>
                <a:gd name="T89" fmla="*/ 1 h 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"/>
                <a:gd name="T136" fmla="*/ 0 h 13"/>
                <a:gd name="T137" fmla="*/ 14 w 14"/>
                <a:gd name="T138" fmla="*/ 13 h 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" h="13">
                  <a:moveTo>
                    <a:pt x="14" y="0"/>
                  </a:moveTo>
                  <a:lnTo>
                    <a:pt x="14" y="13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4" y="0"/>
                  </a:lnTo>
                  <a:close/>
                  <a:moveTo>
                    <a:pt x="7" y="1"/>
                  </a:moveTo>
                  <a:lnTo>
                    <a:pt x="6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9" y="1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0" name="Freeform 4961"/>
            <p:cNvSpPr>
              <a:spLocks/>
            </p:cNvSpPr>
            <p:nvPr/>
          </p:nvSpPr>
          <p:spPr bwMode="auto">
            <a:xfrm>
              <a:off x="3843" y="651"/>
              <a:ext cx="11" cy="18"/>
            </a:xfrm>
            <a:custGeom>
              <a:avLst/>
              <a:gdLst>
                <a:gd name="T0" fmla="*/ 0 w 11"/>
                <a:gd name="T1" fmla="*/ 14 h 18"/>
                <a:gd name="T2" fmla="*/ 1 w 11"/>
                <a:gd name="T3" fmla="*/ 13 h 18"/>
                <a:gd name="T4" fmla="*/ 4 w 11"/>
                <a:gd name="T5" fmla="*/ 16 h 18"/>
                <a:gd name="T6" fmla="*/ 5 w 11"/>
                <a:gd name="T7" fmla="*/ 17 h 18"/>
                <a:gd name="T8" fmla="*/ 6 w 11"/>
                <a:gd name="T9" fmla="*/ 17 h 18"/>
                <a:gd name="T10" fmla="*/ 7 w 11"/>
                <a:gd name="T11" fmla="*/ 16 h 18"/>
                <a:gd name="T12" fmla="*/ 7 w 11"/>
                <a:gd name="T13" fmla="*/ 16 h 18"/>
                <a:gd name="T14" fmla="*/ 9 w 11"/>
                <a:gd name="T15" fmla="*/ 16 h 18"/>
                <a:gd name="T16" fmla="*/ 9 w 11"/>
                <a:gd name="T17" fmla="*/ 14 h 18"/>
                <a:gd name="T18" fmla="*/ 9 w 11"/>
                <a:gd name="T19" fmla="*/ 13 h 18"/>
                <a:gd name="T20" fmla="*/ 9 w 11"/>
                <a:gd name="T21" fmla="*/ 13 h 18"/>
                <a:gd name="T22" fmla="*/ 9 w 11"/>
                <a:gd name="T23" fmla="*/ 12 h 18"/>
                <a:gd name="T24" fmla="*/ 7 w 11"/>
                <a:gd name="T25" fmla="*/ 11 h 18"/>
                <a:gd name="T26" fmla="*/ 5 w 11"/>
                <a:gd name="T27" fmla="*/ 8 h 18"/>
                <a:gd name="T28" fmla="*/ 2 w 11"/>
                <a:gd name="T29" fmla="*/ 7 h 18"/>
                <a:gd name="T30" fmla="*/ 2 w 11"/>
                <a:gd name="T31" fmla="*/ 6 h 18"/>
                <a:gd name="T32" fmla="*/ 1 w 11"/>
                <a:gd name="T33" fmla="*/ 5 h 18"/>
                <a:gd name="T34" fmla="*/ 1 w 11"/>
                <a:gd name="T35" fmla="*/ 4 h 18"/>
                <a:gd name="T36" fmla="*/ 1 w 11"/>
                <a:gd name="T37" fmla="*/ 2 h 18"/>
                <a:gd name="T38" fmla="*/ 1 w 11"/>
                <a:gd name="T39" fmla="*/ 1 h 18"/>
                <a:gd name="T40" fmla="*/ 2 w 11"/>
                <a:gd name="T41" fmla="*/ 1 h 18"/>
                <a:gd name="T42" fmla="*/ 4 w 11"/>
                <a:gd name="T43" fmla="*/ 0 h 18"/>
                <a:gd name="T44" fmla="*/ 5 w 11"/>
                <a:gd name="T45" fmla="*/ 0 h 18"/>
                <a:gd name="T46" fmla="*/ 6 w 11"/>
                <a:gd name="T47" fmla="*/ 0 h 18"/>
                <a:gd name="T48" fmla="*/ 7 w 11"/>
                <a:gd name="T49" fmla="*/ 0 h 18"/>
                <a:gd name="T50" fmla="*/ 9 w 11"/>
                <a:gd name="T51" fmla="*/ 0 h 18"/>
                <a:gd name="T52" fmla="*/ 10 w 11"/>
                <a:gd name="T53" fmla="*/ 1 h 18"/>
                <a:gd name="T54" fmla="*/ 11 w 11"/>
                <a:gd name="T55" fmla="*/ 2 h 18"/>
                <a:gd name="T56" fmla="*/ 9 w 11"/>
                <a:gd name="T57" fmla="*/ 4 h 18"/>
                <a:gd name="T58" fmla="*/ 9 w 11"/>
                <a:gd name="T59" fmla="*/ 2 h 18"/>
                <a:gd name="T60" fmla="*/ 7 w 11"/>
                <a:gd name="T61" fmla="*/ 2 h 18"/>
                <a:gd name="T62" fmla="*/ 6 w 11"/>
                <a:gd name="T63" fmla="*/ 1 h 18"/>
                <a:gd name="T64" fmla="*/ 6 w 11"/>
                <a:gd name="T65" fmla="*/ 1 h 18"/>
                <a:gd name="T66" fmla="*/ 5 w 11"/>
                <a:gd name="T67" fmla="*/ 1 h 18"/>
                <a:gd name="T68" fmla="*/ 4 w 11"/>
                <a:gd name="T69" fmla="*/ 2 h 18"/>
                <a:gd name="T70" fmla="*/ 4 w 11"/>
                <a:gd name="T71" fmla="*/ 2 h 18"/>
                <a:gd name="T72" fmla="*/ 2 w 11"/>
                <a:gd name="T73" fmla="*/ 4 h 18"/>
                <a:gd name="T74" fmla="*/ 2 w 11"/>
                <a:gd name="T75" fmla="*/ 5 h 18"/>
                <a:gd name="T76" fmla="*/ 4 w 11"/>
                <a:gd name="T77" fmla="*/ 5 h 18"/>
                <a:gd name="T78" fmla="*/ 4 w 11"/>
                <a:gd name="T79" fmla="*/ 6 h 18"/>
                <a:gd name="T80" fmla="*/ 4 w 11"/>
                <a:gd name="T81" fmla="*/ 6 h 18"/>
                <a:gd name="T82" fmla="*/ 5 w 11"/>
                <a:gd name="T83" fmla="*/ 7 h 18"/>
                <a:gd name="T84" fmla="*/ 6 w 11"/>
                <a:gd name="T85" fmla="*/ 8 h 18"/>
                <a:gd name="T86" fmla="*/ 9 w 11"/>
                <a:gd name="T87" fmla="*/ 10 h 18"/>
                <a:gd name="T88" fmla="*/ 10 w 11"/>
                <a:gd name="T89" fmla="*/ 11 h 18"/>
                <a:gd name="T90" fmla="*/ 11 w 11"/>
                <a:gd name="T91" fmla="*/ 12 h 18"/>
                <a:gd name="T92" fmla="*/ 11 w 11"/>
                <a:gd name="T93" fmla="*/ 13 h 18"/>
                <a:gd name="T94" fmla="*/ 11 w 11"/>
                <a:gd name="T95" fmla="*/ 16 h 18"/>
                <a:gd name="T96" fmla="*/ 10 w 11"/>
                <a:gd name="T97" fmla="*/ 17 h 18"/>
                <a:gd name="T98" fmla="*/ 7 w 11"/>
                <a:gd name="T99" fmla="*/ 18 h 18"/>
                <a:gd name="T100" fmla="*/ 5 w 11"/>
                <a:gd name="T101" fmla="*/ 18 h 18"/>
                <a:gd name="T102" fmla="*/ 4 w 11"/>
                <a:gd name="T103" fmla="*/ 18 h 18"/>
                <a:gd name="T104" fmla="*/ 2 w 11"/>
                <a:gd name="T105" fmla="*/ 18 h 18"/>
                <a:gd name="T106" fmla="*/ 1 w 11"/>
                <a:gd name="T107" fmla="*/ 17 h 18"/>
                <a:gd name="T108" fmla="*/ 0 w 11"/>
                <a:gd name="T109" fmla="*/ 14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1"/>
                <a:gd name="T166" fmla="*/ 0 h 18"/>
                <a:gd name="T167" fmla="*/ 11 w 11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1" h="18">
                  <a:moveTo>
                    <a:pt x="0" y="14"/>
                  </a:moveTo>
                  <a:lnTo>
                    <a:pt x="1" y="13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7" y="11"/>
                  </a:lnTo>
                  <a:lnTo>
                    <a:pt x="5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8"/>
                  </a:lnTo>
                  <a:lnTo>
                    <a:pt x="9" y="10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0" y="14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1" name="Freeform 4962"/>
            <p:cNvSpPr>
              <a:spLocks/>
            </p:cNvSpPr>
            <p:nvPr/>
          </p:nvSpPr>
          <p:spPr bwMode="auto">
            <a:xfrm>
              <a:off x="3856" y="651"/>
              <a:ext cx="8" cy="18"/>
            </a:xfrm>
            <a:custGeom>
              <a:avLst/>
              <a:gdLst>
                <a:gd name="T0" fmla="*/ 3 w 8"/>
                <a:gd name="T1" fmla="*/ 0 h 18"/>
                <a:gd name="T2" fmla="*/ 5 w 8"/>
                <a:gd name="T3" fmla="*/ 0 h 18"/>
                <a:gd name="T4" fmla="*/ 5 w 8"/>
                <a:gd name="T5" fmla="*/ 5 h 18"/>
                <a:gd name="T6" fmla="*/ 8 w 8"/>
                <a:gd name="T7" fmla="*/ 5 h 18"/>
                <a:gd name="T8" fmla="*/ 8 w 8"/>
                <a:gd name="T9" fmla="*/ 6 h 18"/>
                <a:gd name="T10" fmla="*/ 5 w 8"/>
                <a:gd name="T11" fmla="*/ 6 h 18"/>
                <a:gd name="T12" fmla="*/ 5 w 8"/>
                <a:gd name="T13" fmla="*/ 18 h 18"/>
                <a:gd name="T14" fmla="*/ 3 w 8"/>
                <a:gd name="T15" fmla="*/ 18 h 18"/>
                <a:gd name="T16" fmla="*/ 3 w 8"/>
                <a:gd name="T17" fmla="*/ 6 h 18"/>
                <a:gd name="T18" fmla="*/ 0 w 8"/>
                <a:gd name="T19" fmla="*/ 6 h 18"/>
                <a:gd name="T20" fmla="*/ 0 w 8"/>
                <a:gd name="T21" fmla="*/ 5 h 18"/>
                <a:gd name="T22" fmla="*/ 3 w 8"/>
                <a:gd name="T23" fmla="*/ 5 h 18"/>
                <a:gd name="T24" fmla="*/ 3 w 8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"/>
                <a:gd name="T40" fmla="*/ 0 h 18"/>
                <a:gd name="T41" fmla="*/ 8 w 8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" h="18">
                  <a:moveTo>
                    <a:pt x="3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5" y="6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3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2" name="Freeform 4963"/>
            <p:cNvSpPr>
              <a:spLocks/>
            </p:cNvSpPr>
            <p:nvPr/>
          </p:nvSpPr>
          <p:spPr bwMode="auto">
            <a:xfrm>
              <a:off x="3866" y="656"/>
              <a:ext cx="13" cy="13"/>
            </a:xfrm>
            <a:custGeom>
              <a:avLst/>
              <a:gdLst>
                <a:gd name="T0" fmla="*/ 13 w 13"/>
                <a:gd name="T1" fmla="*/ 0 h 13"/>
                <a:gd name="T2" fmla="*/ 13 w 13"/>
                <a:gd name="T3" fmla="*/ 13 h 13"/>
                <a:gd name="T4" fmla="*/ 12 w 13"/>
                <a:gd name="T5" fmla="*/ 13 h 13"/>
                <a:gd name="T6" fmla="*/ 12 w 13"/>
                <a:gd name="T7" fmla="*/ 11 h 13"/>
                <a:gd name="T8" fmla="*/ 11 w 13"/>
                <a:gd name="T9" fmla="*/ 12 h 13"/>
                <a:gd name="T10" fmla="*/ 10 w 13"/>
                <a:gd name="T11" fmla="*/ 13 h 13"/>
                <a:gd name="T12" fmla="*/ 9 w 13"/>
                <a:gd name="T13" fmla="*/ 13 h 13"/>
                <a:gd name="T14" fmla="*/ 6 w 13"/>
                <a:gd name="T15" fmla="*/ 13 h 13"/>
                <a:gd name="T16" fmla="*/ 4 w 13"/>
                <a:gd name="T17" fmla="*/ 13 h 13"/>
                <a:gd name="T18" fmla="*/ 1 w 13"/>
                <a:gd name="T19" fmla="*/ 11 h 13"/>
                <a:gd name="T20" fmla="*/ 0 w 13"/>
                <a:gd name="T21" fmla="*/ 9 h 13"/>
                <a:gd name="T22" fmla="*/ 0 w 13"/>
                <a:gd name="T23" fmla="*/ 6 h 13"/>
                <a:gd name="T24" fmla="*/ 0 w 13"/>
                <a:gd name="T25" fmla="*/ 3 h 13"/>
                <a:gd name="T26" fmla="*/ 1 w 13"/>
                <a:gd name="T27" fmla="*/ 1 h 13"/>
                <a:gd name="T28" fmla="*/ 4 w 13"/>
                <a:gd name="T29" fmla="*/ 0 h 13"/>
                <a:gd name="T30" fmla="*/ 7 w 13"/>
                <a:gd name="T31" fmla="*/ 0 h 13"/>
                <a:gd name="T32" fmla="*/ 9 w 13"/>
                <a:gd name="T33" fmla="*/ 0 h 13"/>
                <a:gd name="T34" fmla="*/ 10 w 13"/>
                <a:gd name="T35" fmla="*/ 0 h 13"/>
                <a:gd name="T36" fmla="*/ 11 w 13"/>
                <a:gd name="T37" fmla="*/ 1 h 13"/>
                <a:gd name="T38" fmla="*/ 12 w 13"/>
                <a:gd name="T39" fmla="*/ 2 h 13"/>
                <a:gd name="T40" fmla="*/ 12 w 13"/>
                <a:gd name="T41" fmla="*/ 0 h 13"/>
                <a:gd name="T42" fmla="*/ 13 w 13"/>
                <a:gd name="T43" fmla="*/ 0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"/>
                <a:gd name="T67" fmla="*/ 0 h 13"/>
                <a:gd name="T68" fmla="*/ 13 w 13"/>
                <a:gd name="T69" fmla="*/ 13 h 1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" h="13">
                  <a:moveTo>
                    <a:pt x="13" y="0"/>
                  </a:moveTo>
                  <a:lnTo>
                    <a:pt x="13" y="13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3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3" name="Freeform 4964"/>
            <p:cNvSpPr>
              <a:spLocks/>
            </p:cNvSpPr>
            <p:nvPr/>
          </p:nvSpPr>
          <p:spPr bwMode="auto">
            <a:xfrm>
              <a:off x="3867" y="657"/>
              <a:ext cx="11" cy="11"/>
            </a:xfrm>
            <a:custGeom>
              <a:avLst/>
              <a:gdLst>
                <a:gd name="T0" fmla="*/ 6 w 11"/>
                <a:gd name="T1" fmla="*/ 0 h 11"/>
                <a:gd name="T2" fmla="*/ 4 w 11"/>
                <a:gd name="T3" fmla="*/ 0 h 11"/>
                <a:gd name="T4" fmla="*/ 3 w 11"/>
                <a:gd name="T5" fmla="*/ 1 h 11"/>
                <a:gd name="T6" fmla="*/ 2 w 11"/>
                <a:gd name="T7" fmla="*/ 1 h 11"/>
                <a:gd name="T8" fmla="*/ 2 w 11"/>
                <a:gd name="T9" fmla="*/ 2 h 11"/>
                <a:gd name="T10" fmla="*/ 0 w 11"/>
                <a:gd name="T11" fmla="*/ 4 h 11"/>
                <a:gd name="T12" fmla="*/ 0 w 11"/>
                <a:gd name="T13" fmla="*/ 5 h 11"/>
                <a:gd name="T14" fmla="*/ 0 w 11"/>
                <a:gd name="T15" fmla="*/ 7 h 11"/>
                <a:gd name="T16" fmla="*/ 2 w 11"/>
                <a:gd name="T17" fmla="*/ 8 h 11"/>
                <a:gd name="T18" fmla="*/ 2 w 11"/>
                <a:gd name="T19" fmla="*/ 10 h 11"/>
                <a:gd name="T20" fmla="*/ 3 w 11"/>
                <a:gd name="T21" fmla="*/ 10 h 11"/>
                <a:gd name="T22" fmla="*/ 4 w 11"/>
                <a:gd name="T23" fmla="*/ 11 h 11"/>
                <a:gd name="T24" fmla="*/ 6 w 11"/>
                <a:gd name="T25" fmla="*/ 11 h 11"/>
                <a:gd name="T26" fmla="*/ 8 w 11"/>
                <a:gd name="T27" fmla="*/ 11 h 11"/>
                <a:gd name="T28" fmla="*/ 9 w 11"/>
                <a:gd name="T29" fmla="*/ 10 h 11"/>
                <a:gd name="T30" fmla="*/ 10 w 11"/>
                <a:gd name="T31" fmla="*/ 10 h 11"/>
                <a:gd name="T32" fmla="*/ 11 w 11"/>
                <a:gd name="T33" fmla="*/ 8 h 11"/>
                <a:gd name="T34" fmla="*/ 11 w 11"/>
                <a:gd name="T35" fmla="*/ 7 h 11"/>
                <a:gd name="T36" fmla="*/ 11 w 11"/>
                <a:gd name="T37" fmla="*/ 5 h 11"/>
                <a:gd name="T38" fmla="*/ 11 w 11"/>
                <a:gd name="T39" fmla="*/ 4 h 11"/>
                <a:gd name="T40" fmla="*/ 10 w 11"/>
                <a:gd name="T41" fmla="*/ 1 h 11"/>
                <a:gd name="T42" fmla="*/ 8 w 11"/>
                <a:gd name="T43" fmla="*/ 0 h 11"/>
                <a:gd name="T44" fmla="*/ 6 w 11"/>
                <a:gd name="T45" fmla="*/ 0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"/>
                <a:gd name="T70" fmla="*/ 0 h 11"/>
                <a:gd name="T71" fmla="*/ 11 w 11"/>
                <a:gd name="T72" fmla="*/ 11 h 1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" h="11">
                  <a:moveTo>
                    <a:pt x="6" y="0"/>
                  </a:move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4" name="Freeform 4965"/>
            <p:cNvSpPr>
              <a:spLocks/>
            </p:cNvSpPr>
            <p:nvPr/>
          </p:nvSpPr>
          <p:spPr bwMode="auto">
            <a:xfrm>
              <a:off x="3884" y="656"/>
              <a:ext cx="12" cy="13"/>
            </a:xfrm>
            <a:custGeom>
              <a:avLst/>
              <a:gdLst>
                <a:gd name="T0" fmla="*/ 0 w 12"/>
                <a:gd name="T1" fmla="*/ 0 h 13"/>
                <a:gd name="T2" fmla="*/ 2 w 12"/>
                <a:gd name="T3" fmla="*/ 0 h 13"/>
                <a:gd name="T4" fmla="*/ 2 w 12"/>
                <a:gd name="T5" fmla="*/ 2 h 13"/>
                <a:gd name="T6" fmla="*/ 3 w 12"/>
                <a:gd name="T7" fmla="*/ 1 h 13"/>
                <a:gd name="T8" fmla="*/ 4 w 12"/>
                <a:gd name="T9" fmla="*/ 0 h 13"/>
                <a:gd name="T10" fmla="*/ 5 w 12"/>
                <a:gd name="T11" fmla="*/ 0 h 13"/>
                <a:gd name="T12" fmla="*/ 8 w 12"/>
                <a:gd name="T13" fmla="*/ 0 h 13"/>
                <a:gd name="T14" fmla="*/ 9 w 12"/>
                <a:gd name="T15" fmla="*/ 0 h 13"/>
                <a:gd name="T16" fmla="*/ 10 w 12"/>
                <a:gd name="T17" fmla="*/ 0 h 13"/>
                <a:gd name="T18" fmla="*/ 11 w 12"/>
                <a:gd name="T19" fmla="*/ 1 h 13"/>
                <a:gd name="T20" fmla="*/ 11 w 12"/>
                <a:gd name="T21" fmla="*/ 2 h 13"/>
                <a:gd name="T22" fmla="*/ 12 w 12"/>
                <a:gd name="T23" fmla="*/ 3 h 13"/>
                <a:gd name="T24" fmla="*/ 12 w 12"/>
                <a:gd name="T25" fmla="*/ 6 h 13"/>
                <a:gd name="T26" fmla="*/ 12 w 12"/>
                <a:gd name="T27" fmla="*/ 13 h 13"/>
                <a:gd name="T28" fmla="*/ 10 w 12"/>
                <a:gd name="T29" fmla="*/ 13 h 13"/>
                <a:gd name="T30" fmla="*/ 10 w 12"/>
                <a:gd name="T31" fmla="*/ 7 h 13"/>
                <a:gd name="T32" fmla="*/ 10 w 12"/>
                <a:gd name="T33" fmla="*/ 5 h 13"/>
                <a:gd name="T34" fmla="*/ 10 w 12"/>
                <a:gd name="T35" fmla="*/ 3 h 13"/>
                <a:gd name="T36" fmla="*/ 10 w 12"/>
                <a:gd name="T37" fmla="*/ 2 h 13"/>
                <a:gd name="T38" fmla="*/ 9 w 12"/>
                <a:gd name="T39" fmla="*/ 2 h 13"/>
                <a:gd name="T40" fmla="*/ 8 w 12"/>
                <a:gd name="T41" fmla="*/ 1 h 13"/>
                <a:gd name="T42" fmla="*/ 6 w 12"/>
                <a:gd name="T43" fmla="*/ 1 h 13"/>
                <a:gd name="T44" fmla="*/ 5 w 12"/>
                <a:gd name="T45" fmla="*/ 1 h 13"/>
                <a:gd name="T46" fmla="*/ 4 w 12"/>
                <a:gd name="T47" fmla="*/ 2 h 13"/>
                <a:gd name="T48" fmla="*/ 3 w 12"/>
                <a:gd name="T49" fmla="*/ 3 h 13"/>
                <a:gd name="T50" fmla="*/ 2 w 12"/>
                <a:gd name="T51" fmla="*/ 5 h 13"/>
                <a:gd name="T52" fmla="*/ 2 w 12"/>
                <a:gd name="T53" fmla="*/ 6 h 13"/>
                <a:gd name="T54" fmla="*/ 2 w 12"/>
                <a:gd name="T55" fmla="*/ 8 h 13"/>
                <a:gd name="T56" fmla="*/ 2 w 12"/>
                <a:gd name="T57" fmla="*/ 13 h 13"/>
                <a:gd name="T58" fmla="*/ 0 w 12"/>
                <a:gd name="T59" fmla="*/ 13 h 13"/>
                <a:gd name="T60" fmla="*/ 0 w 12"/>
                <a:gd name="T61" fmla="*/ 0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3"/>
                <a:gd name="T95" fmla="*/ 12 w 12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3"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5" name="Freeform 4966"/>
            <p:cNvSpPr>
              <a:spLocks/>
            </p:cNvSpPr>
            <p:nvPr/>
          </p:nvSpPr>
          <p:spPr bwMode="auto">
            <a:xfrm>
              <a:off x="3899" y="656"/>
              <a:ext cx="8" cy="13"/>
            </a:xfrm>
            <a:custGeom>
              <a:avLst/>
              <a:gdLst>
                <a:gd name="T0" fmla="*/ 8 w 8"/>
                <a:gd name="T1" fmla="*/ 1 h 13"/>
                <a:gd name="T2" fmla="*/ 7 w 8"/>
                <a:gd name="T3" fmla="*/ 2 h 13"/>
                <a:gd name="T4" fmla="*/ 5 w 8"/>
                <a:gd name="T5" fmla="*/ 1 h 13"/>
                <a:gd name="T6" fmla="*/ 4 w 8"/>
                <a:gd name="T7" fmla="*/ 1 h 13"/>
                <a:gd name="T8" fmla="*/ 4 w 8"/>
                <a:gd name="T9" fmla="*/ 1 h 13"/>
                <a:gd name="T10" fmla="*/ 2 w 8"/>
                <a:gd name="T11" fmla="*/ 1 h 13"/>
                <a:gd name="T12" fmla="*/ 2 w 8"/>
                <a:gd name="T13" fmla="*/ 2 h 13"/>
                <a:gd name="T14" fmla="*/ 2 w 8"/>
                <a:gd name="T15" fmla="*/ 3 h 13"/>
                <a:gd name="T16" fmla="*/ 2 w 8"/>
                <a:gd name="T17" fmla="*/ 3 h 13"/>
                <a:gd name="T18" fmla="*/ 2 w 8"/>
                <a:gd name="T19" fmla="*/ 5 h 13"/>
                <a:gd name="T20" fmla="*/ 4 w 8"/>
                <a:gd name="T21" fmla="*/ 5 h 13"/>
                <a:gd name="T22" fmla="*/ 5 w 8"/>
                <a:gd name="T23" fmla="*/ 6 h 13"/>
                <a:gd name="T24" fmla="*/ 6 w 8"/>
                <a:gd name="T25" fmla="*/ 6 h 13"/>
                <a:gd name="T26" fmla="*/ 7 w 8"/>
                <a:gd name="T27" fmla="*/ 7 h 13"/>
                <a:gd name="T28" fmla="*/ 7 w 8"/>
                <a:gd name="T29" fmla="*/ 8 h 13"/>
                <a:gd name="T30" fmla="*/ 8 w 8"/>
                <a:gd name="T31" fmla="*/ 9 h 13"/>
                <a:gd name="T32" fmla="*/ 7 w 8"/>
                <a:gd name="T33" fmla="*/ 11 h 13"/>
                <a:gd name="T34" fmla="*/ 7 w 8"/>
                <a:gd name="T35" fmla="*/ 12 h 13"/>
                <a:gd name="T36" fmla="*/ 6 w 8"/>
                <a:gd name="T37" fmla="*/ 13 h 13"/>
                <a:gd name="T38" fmla="*/ 4 w 8"/>
                <a:gd name="T39" fmla="*/ 13 h 13"/>
                <a:gd name="T40" fmla="*/ 2 w 8"/>
                <a:gd name="T41" fmla="*/ 13 h 13"/>
                <a:gd name="T42" fmla="*/ 1 w 8"/>
                <a:gd name="T43" fmla="*/ 13 h 13"/>
                <a:gd name="T44" fmla="*/ 0 w 8"/>
                <a:gd name="T45" fmla="*/ 12 h 13"/>
                <a:gd name="T46" fmla="*/ 0 w 8"/>
                <a:gd name="T47" fmla="*/ 12 h 13"/>
                <a:gd name="T48" fmla="*/ 1 w 8"/>
                <a:gd name="T49" fmla="*/ 11 h 13"/>
                <a:gd name="T50" fmla="*/ 2 w 8"/>
                <a:gd name="T51" fmla="*/ 12 h 13"/>
                <a:gd name="T52" fmla="*/ 4 w 8"/>
                <a:gd name="T53" fmla="*/ 12 h 13"/>
                <a:gd name="T54" fmla="*/ 5 w 8"/>
                <a:gd name="T55" fmla="*/ 12 h 13"/>
                <a:gd name="T56" fmla="*/ 6 w 8"/>
                <a:gd name="T57" fmla="*/ 11 h 13"/>
                <a:gd name="T58" fmla="*/ 6 w 8"/>
                <a:gd name="T59" fmla="*/ 11 h 13"/>
                <a:gd name="T60" fmla="*/ 6 w 8"/>
                <a:gd name="T61" fmla="*/ 9 h 13"/>
                <a:gd name="T62" fmla="*/ 6 w 8"/>
                <a:gd name="T63" fmla="*/ 8 h 13"/>
                <a:gd name="T64" fmla="*/ 6 w 8"/>
                <a:gd name="T65" fmla="*/ 8 h 13"/>
                <a:gd name="T66" fmla="*/ 5 w 8"/>
                <a:gd name="T67" fmla="*/ 7 h 13"/>
                <a:gd name="T68" fmla="*/ 4 w 8"/>
                <a:gd name="T69" fmla="*/ 7 h 13"/>
                <a:gd name="T70" fmla="*/ 2 w 8"/>
                <a:gd name="T71" fmla="*/ 6 h 13"/>
                <a:gd name="T72" fmla="*/ 1 w 8"/>
                <a:gd name="T73" fmla="*/ 5 h 13"/>
                <a:gd name="T74" fmla="*/ 0 w 8"/>
                <a:gd name="T75" fmla="*/ 3 h 13"/>
                <a:gd name="T76" fmla="*/ 0 w 8"/>
                <a:gd name="T77" fmla="*/ 3 h 13"/>
                <a:gd name="T78" fmla="*/ 1 w 8"/>
                <a:gd name="T79" fmla="*/ 1 h 13"/>
                <a:gd name="T80" fmla="*/ 1 w 8"/>
                <a:gd name="T81" fmla="*/ 1 h 13"/>
                <a:gd name="T82" fmla="*/ 2 w 8"/>
                <a:gd name="T83" fmla="*/ 0 h 13"/>
                <a:gd name="T84" fmla="*/ 4 w 8"/>
                <a:gd name="T85" fmla="*/ 0 h 13"/>
                <a:gd name="T86" fmla="*/ 6 w 8"/>
                <a:gd name="T87" fmla="*/ 0 h 13"/>
                <a:gd name="T88" fmla="*/ 8 w 8"/>
                <a:gd name="T89" fmla="*/ 1 h 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13"/>
                <a:gd name="T137" fmla="*/ 8 w 8"/>
                <a:gd name="T138" fmla="*/ 13 h 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13">
                  <a:moveTo>
                    <a:pt x="8" y="1"/>
                  </a:moveTo>
                  <a:lnTo>
                    <a:pt x="7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9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6" name="Freeform 4967"/>
            <p:cNvSpPr>
              <a:spLocks/>
            </p:cNvSpPr>
            <p:nvPr/>
          </p:nvSpPr>
          <p:spPr bwMode="auto">
            <a:xfrm>
              <a:off x="3910" y="651"/>
              <a:ext cx="12" cy="18"/>
            </a:xfrm>
            <a:custGeom>
              <a:avLst/>
              <a:gdLst>
                <a:gd name="T0" fmla="*/ 0 w 12"/>
                <a:gd name="T1" fmla="*/ 0 h 18"/>
                <a:gd name="T2" fmla="*/ 2 w 12"/>
                <a:gd name="T3" fmla="*/ 0 h 18"/>
                <a:gd name="T4" fmla="*/ 2 w 12"/>
                <a:gd name="T5" fmla="*/ 7 h 18"/>
                <a:gd name="T6" fmla="*/ 3 w 12"/>
                <a:gd name="T7" fmla="*/ 6 h 18"/>
                <a:gd name="T8" fmla="*/ 5 w 12"/>
                <a:gd name="T9" fmla="*/ 5 h 18"/>
                <a:gd name="T10" fmla="*/ 6 w 12"/>
                <a:gd name="T11" fmla="*/ 5 h 18"/>
                <a:gd name="T12" fmla="*/ 7 w 12"/>
                <a:gd name="T13" fmla="*/ 5 h 18"/>
                <a:gd name="T14" fmla="*/ 8 w 12"/>
                <a:gd name="T15" fmla="*/ 5 h 18"/>
                <a:gd name="T16" fmla="*/ 10 w 12"/>
                <a:gd name="T17" fmla="*/ 5 h 18"/>
                <a:gd name="T18" fmla="*/ 11 w 12"/>
                <a:gd name="T19" fmla="*/ 6 h 18"/>
                <a:gd name="T20" fmla="*/ 12 w 12"/>
                <a:gd name="T21" fmla="*/ 7 h 18"/>
                <a:gd name="T22" fmla="*/ 12 w 12"/>
                <a:gd name="T23" fmla="*/ 8 h 18"/>
                <a:gd name="T24" fmla="*/ 12 w 12"/>
                <a:gd name="T25" fmla="*/ 11 h 18"/>
                <a:gd name="T26" fmla="*/ 12 w 12"/>
                <a:gd name="T27" fmla="*/ 18 h 18"/>
                <a:gd name="T28" fmla="*/ 11 w 12"/>
                <a:gd name="T29" fmla="*/ 18 h 18"/>
                <a:gd name="T30" fmla="*/ 11 w 12"/>
                <a:gd name="T31" fmla="*/ 12 h 18"/>
                <a:gd name="T32" fmla="*/ 11 w 12"/>
                <a:gd name="T33" fmla="*/ 10 h 18"/>
                <a:gd name="T34" fmla="*/ 11 w 12"/>
                <a:gd name="T35" fmla="*/ 8 h 18"/>
                <a:gd name="T36" fmla="*/ 10 w 12"/>
                <a:gd name="T37" fmla="*/ 7 h 18"/>
                <a:gd name="T38" fmla="*/ 10 w 12"/>
                <a:gd name="T39" fmla="*/ 7 h 18"/>
                <a:gd name="T40" fmla="*/ 8 w 12"/>
                <a:gd name="T41" fmla="*/ 6 h 18"/>
                <a:gd name="T42" fmla="*/ 7 w 12"/>
                <a:gd name="T43" fmla="*/ 6 h 18"/>
                <a:gd name="T44" fmla="*/ 5 w 12"/>
                <a:gd name="T45" fmla="*/ 6 h 18"/>
                <a:gd name="T46" fmla="*/ 3 w 12"/>
                <a:gd name="T47" fmla="*/ 7 h 18"/>
                <a:gd name="T48" fmla="*/ 2 w 12"/>
                <a:gd name="T49" fmla="*/ 8 h 18"/>
                <a:gd name="T50" fmla="*/ 2 w 12"/>
                <a:gd name="T51" fmla="*/ 10 h 18"/>
                <a:gd name="T52" fmla="*/ 2 w 12"/>
                <a:gd name="T53" fmla="*/ 11 h 18"/>
                <a:gd name="T54" fmla="*/ 2 w 12"/>
                <a:gd name="T55" fmla="*/ 13 h 18"/>
                <a:gd name="T56" fmla="*/ 2 w 12"/>
                <a:gd name="T57" fmla="*/ 18 h 18"/>
                <a:gd name="T58" fmla="*/ 0 w 12"/>
                <a:gd name="T59" fmla="*/ 18 h 18"/>
                <a:gd name="T60" fmla="*/ 0 w 12"/>
                <a:gd name="T61" fmla="*/ 0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8"/>
                <a:gd name="T95" fmla="*/ 12 w 12"/>
                <a:gd name="T96" fmla="*/ 18 h 1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8">
                  <a:moveTo>
                    <a:pt x="0" y="0"/>
                  </a:moveTo>
                  <a:lnTo>
                    <a:pt x="2" y="0"/>
                  </a:lnTo>
                  <a:lnTo>
                    <a:pt x="2" y="7"/>
                  </a:lnTo>
                  <a:lnTo>
                    <a:pt x="3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1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0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7" name="Freeform 4968"/>
            <p:cNvSpPr>
              <a:spLocks/>
            </p:cNvSpPr>
            <p:nvPr/>
          </p:nvSpPr>
          <p:spPr bwMode="auto">
            <a:xfrm>
              <a:off x="3926" y="656"/>
              <a:ext cx="14" cy="13"/>
            </a:xfrm>
            <a:custGeom>
              <a:avLst/>
              <a:gdLst>
                <a:gd name="T0" fmla="*/ 14 w 14"/>
                <a:gd name="T1" fmla="*/ 0 h 13"/>
                <a:gd name="T2" fmla="*/ 14 w 14"/>
                <a:gd name="T3" fmla="*/ 13 h 13"/>
                <a:gd name="T4" fmla="*/ 12 w 14"/>
                <a:gd name="T5" fmla="*/ 13 h 13"/>
                <a:gd name="T6" fmla="*/ 12 w 14"/>
                <a:gd name="T7" fmla="*/ 11 h 13"/>
                <a:gd name="T8" fmla="*/ 11 w 14"/>
                <a:gd name="T9" fmla="*/ 12 h 13"/>
                <a:gd name="T10" fmla="*/ 9 w 14"/>
                <a:gd name="T11" fmla="*/ 13 h 13"/>
                <a:gd name="T12" fmla="*/ 8 w 14"/>
                <a:gd name="T13" fmla="*/ 13 h 13"/>
                <a:gd name="T14" fmla="*/ 7 w 14"/>
                <a:gd name="T15" fmla="*/ 13 h 13"/>
                <a:gd name="T16" fmla="*/ 3 w 14"/>
                <a:gd name="T17" fmla="*/ 13 h 13"/>
                <a:gd name="T18" fmla="*/ 1 w 14"/>
                <a:gd name="T19" fmla="*/ 11 h 13"/>
                <a:gd name="T20" fmla="*/ 0 w 14"/>
                <a:gd name="T21" fmla="*/ 9 h 13"/>
                <a:gd name="T22" fmla="*/ 0 w 14"/>
                <a:gd name="T23" fmla="*/ 6 h 13"/>
                <a:gd name="T24" fmla="*/ 0 w 14"/>
                <a:gd name="T25" fmla="*/ 3 h 13"/>
                <a:gd name="T26" fmla="*/ 1 w 14"/>
                <a:gd name="T27" fmla="*/ 1 h 13"/>
                <a:gd name="T28" fmla="*/ 3 w 14"/>
                <a:gd name="T29" fmla="*/ 0 h 13"/>
                <a:gd name="T30" fmla="*/ 7 w 14"/>
                <a:gd name="T31" fmla="*/ 0 h 13"/>
                <a:gd name="T32" fmla="*/ 8 w 14"/>
                <a:gd name="T33" fmla="*/ 0 h 13"/>
                <a:gd name="T34" fmla="*/ 9 w 14"/>
                <a:gd name="T35" fmla="*/ 0 h 13"/>
                <a:gd name="T36" fmla="*/ 11 w 14"/>
                <a:gd name="T37" fmla="*/ 1 h 13"/>
                <a:gd name="T38" fmla="*/ 12 w 14"/>
                <a:gd name="T39" fmla="*/ 2 h 13"/>
                <a:gd name="T40" fmla="*/ 12 w 14"/>
                <a:gd name="T41" fmla="*/ 0 h 13"/>
                <a:gd name="T42" fmla="*/ 14 w 14"/>
                <a:gd name="T43" fmla="*/ 0 h 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"/>
                <a:gd name="T67" fmla="*/ 0 h 13"/>
                <a:gd name="T68" fmla="*/ 14 w 14"/>
                <a:gd name="T69" fmla="*/ 13 h 1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" h="13">
                  <a:moveTo>
                    <a:pt x="14" y="0"/>
                  </a:moveTo>
                  <a:lnTo>
                    <a:pt x="14" y="13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4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8" name="Freeform 4969"/>
            <p:cNvSpPr>
              <a:spLocks/>
            </p:cNvSpPr>
            <p:nvPr/>
          </p:nvSpPr>
          <p:spPr bwMode="auto">
            <a:xfrm>
              <a:off x="3927" y="657"/>
              <a:ext cx="11" cy="11"/>
            </a:xfrm>
            <a:custGeom>
              <a:avLst/>
              <a:gdLst>
                <a:gd name="T0" fmla="*/ 6 w 11"/>
                <a:gd name="T1" fmla="*/ 0 h 11"/>
                <a:gd name="T2" fmla="*/ 5 w 11"/>
                <a:gd name="T3" fmla="*/ 0 h 11"/>
                <a:gd name="T4" fmla="*/ 3 w 11"/>
                <a:gd name="T5" fmla="*/ 1 h 11"/>
                <a:gd name="T6" fmla="*/ 2 w 11"/>
                <a:gd name="T7" fmla="*/ 1 h 11"/>
                <a:gd name="T8" fmla="*/ 1 w 11"/>
                <a:gd name="T9" fmla="*/ 2 h 11"/>
                <a:gd name="T10" fmla="*/ 0 w 11"/>
                <a:gd name="T11" fmla="*/ 4 h 11"/>
                <a:gd name="T12" fmla="*/ 0 w 11"/>
                <a:gd name="T13" fmla="*/ 5 h 11"/>
                <a:gd name="T14" fmla="*/ 0 w 11"/>
                <a:gd name="T15" fmla="*/ 7 h 11"/>
                <a:gd name="T16" fmla="*/ 1 w 11"/>
                <a:gd name="T17" fmla="*/ 8 h 11"/>
                <a:gd name="T18" fmla="*/ 2 w 11"/>
                <a:gd name="T19" fmla="*/ 10 h 11"/>
                <a:gd name="T20" fmla="*/ 3 w 11"/>
                <a:gd name="T21" fmla="*/ 10 h 11"/>
                <a:gd name="T22" fmla="*/ 5 w 11"/>
                <a:gd name="T23" fmla="*/ 11 h 11"/>
                <a:gd name="T24" fmla="*/ 6 w 11"/>
                <a:gd name="T25" fmla="*/ 11 h 11"/>
                <a:gd name="T26" fmla="*/ 7 w 11"/>
                <a:gd name="T27" fmla="*/ 11 h 11"/>
                <a:gd name="T28" fmla="*/ 8 w 11"/>
                <a:gd name="T29" fmla="*/ 10 h 11"/>
                <a:gd name="T30" fmla="*/ 10 w 11"/>
                <a:gd name="T31" fmla="*/ 10 h 11"/>
                <a:gd name="T32" fmla="*/ 11 w 11"/>
                <a:gd name="T33" fmla="*/ 8 h 11"/>
                <a:gd name="T34" fmla="*/ 11 w 11"/>
                <a:gd name="T35" fmla="*/ 7 h 11"/>
                <a:gd name="T36" fmla="*/ 11 w 11"/>
                <a:gd name="T37" fmla="*/ 5 h 11"/>
                <a:gd name="T38" fmla="*/ 11 w 11"/>
                <a:gd name="T39" fmla="*/ 4 h 11"/>
                <a:gd name="T40" fmla="*/ 10 w 11"/>
                <a:gd name="T41" fmla="*/ 1 h 11"/>
                <a:gd name="T42" fmla="*/ 8 w 11"/>
                <a:gd name="T43" fmla="*/ 0 h 11"/>
                <a:gd name="T44" fmla="*/ 6 w 11"/>
                <a:gd name="T45" fmla="*/ 0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"/>
                <a:gd name="T70" fmla="*/ 0 h 11"/>
                <a:gd name="T71" fmla="*/ 11 w 11"/>
                <a:gd name="T72" fmla="*/ 11 h 1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" h="11">
                  <a:moveTo>
                    <a:pt x="6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8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9" name="Rectangle 4970"/>
            <p:cNvSpPr>
              <a:spLocks noChangeArrowheads="1"/>
            </p:cNvSpPr>
            <p:nvPr/>
          </p:nvSpPr>
          <p:spPr bwMode="auto">
            <a:xfrm>
              <a:off x="3944" y="651"/>
              <a:ext cx="1" cy="18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0" name="Freeform 4971"/>
            <p:cNvSpPr>
              <a:spLocks noEditPoints="1"/>
            </p:cNvSpPr>
            <p:nvPr/>
          </p:nvSpPr>
          <p:spPr bwMode="auto">
            <a:xfrm>
              <a:off x="1923" y="638"/>
              <a:ext cx="19" cy="18"/>
            </a:xfrm>
            <a:custGeom>
              <a:avLst/>
              <a:gdLst>
                <a:gd name="T0" fmla="*/ 10 w 19"/>
                <a:gd name="T1" fmla="*/ 0 h 18"/>
                <a:gd name="T2" fmla="*/ 19 w 19"/>
                <a:gd name="T3" fmla="*/ 18 h 18"/>
                <a:gd name="T4" fmla="*/ 16 w 19"/>
                <a:gd name="T5" fmla="*/ 18 h 18"/>
                <a:gd name="T6" fmla="*/ 14 w 19"/>
                <a:gd name="T7" fmla="*/ 12 h 18"/>
                <a:gd name="T8" fmla="*/ 5 w 19"/>
                <a:gd name="T9" fmla="*/ 12 h 18"/>
                <a:gd name="T10" fmla="*/ 3 w 19"/>
                <a:gd name="T11" fmla="*/ 18 h 18"/>
                <a:gd name="T12" fmla="*/ 0 w 19"/>
                <a:gd name="T13" fmla="*/ 18 h 18"/>
                <a:gd name="T14" fmla="*/ 9 w 19"/>
                <a:gd name="T15" fmla="*/ 0 h 18"/>
                <a:gd name="T16" fmla="*/ 10 w 19"/>
                <a:gd name="T17" fmla="*/ 0 h 18"/>
                <a:gd name="T18" fmla="*/ 9 w 19"/>
                <a:gd name="T19" fmla="*/ 3 h 18"/>
                <a:gd name="T20" fmla="*/ 6 w 19"/>
                <a:gd name="T21" fmla="*/ 9 h 18"/>
                <a:gd name="T22" fmla="*/ 12 w 19"/>
                <a:gd name="T23" fmla="*/ 9 h 18"/>
                <a:gd name="T24" fmla="*/ 9 w 19"/>
                <a:gd name="T25" fmla="*/ 3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"/>
                <a:gd name="T40" fmla="*/ 0 h 18"/>
                <a:gd name="T41" fmla="*/ 19 w 19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" h="18">
                  <a:moveTo>
                    <a:pt x="10" y="0"/>
                  </a:moveTo>
                  <a:lnTo>
                    <a:pt x="19" y="18"/>
                  </a:lnTo>
                  <a:lnTo>
                    <a:pt x="16" y="18"/>
                  </a:lnTo>
                  <a:lnTo>
                    <a:pt x="14" y="12"/>
                  </a:lnTo>
                  <a:lnTo>
                    <a:pt x="5" y="12"/>
                  </a:lnTo>
                  <a:lnTo>
                    <a:pt x="3" y="18"/>
                  </a:lnTo>
                  <a:lnTo>
                    <a:pt x="0" y="18"/>
                  </a:lnTo>
                  <a:lnTo>
                    <a:pt x="9" y="0"/>
                  </a:lnTo>
                  <a:lnTo>
                    <a:pt x="10" y="0"/>
                  </a:lnTo>
                  <a:close/>
                  <a:moveTo>
                    <a:pt x="9" y="3"/>
                  </a:moveTo>
                  <a:lnTo>
                    <a:pt x="6" y="9"/>
                  </a:lnTo>
                  <a:lnTo>
                    <a:pt x="12" y="9"/>
                  </a:lnTo>
                  <a:lnTo>
                    <a:pt x="9" y="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1" name="Freeform 4972"/>
            <p:cNvSpPr>
              <a:spLocks/>
            </p:cNvSpPr>
            <p:nvPr/>
          </p:nvSpPr>
          <p:spPr bwMode="auto">
            <a:xfrm>
              <a:off x="1943" y="641"/>
              <a:ext cx="14" cy="15"/>
            </a:xfrm>
            <a:custGeom>
              <a:avLst/>
              <a:gdLst>
                <a:gd name="T0" fmla="*/ 14 w 14"/>
                <a:gd name="T1" fmla="*/ 4 h 15"/>
                <a:gd name="T2" fmla="*/ 13 w 14"/>
                <a:gd name="T3" fmla="*/ 5 h 15"/>
                <a:gd name="T4" fmla="*/ 11 w 14"/>
                <a:gd name="T5" fmla="*/ 3 h 15"/>
                <a:gd name="T6" fmla="*/ 8 w 14"/>
                <a:gd name="T7" fmla="*/ 3 h 15"/>
                <a:gd name="T8" fmla="*/ 6 w 14"/>
                <a:gd name="T9" fmla="*/ 3 h 15"/>
                <a:gd name="T10" fmla="*/ 3 w 14"/>
                <a:gd name="T11" fmla="*/ 4 h 15"/>
                <a:gd name="T12" fmla="*/ 2 w 14"/>
                <a:gd name="T13" fmla="*/ 5 h 15"/>
                <a:gd name="T14" fmla="*/ 2 w 14"/>
                <a:gd name="T15" fmla="*/ 7 h 15"/>
                <a:gd name="T16" fmla="*/ 2 w 14"/>
                <a:gd name="T17" fmla="*/ 9 h 15"/>
                <a:gd name="T18" fmla="*/ 3 w 14"/>
                <a:gd name="T19" fmla="*/ 10 h 15"/>
                <a:gd name="T20" fmla="*/ 3 w 14"/>
                <a:gd name="T21" fmla="*/ 11 h 15"/>
                <a:gd name="T22" fmla="*/ 5 w 14"/>
                <a:gd name="T23" fmla="*/ 12 h 15"/>
                <a:gd name="T24" fmla="*/ 6 w 14"/>
                <a:gd name="T25" fmla="*/ 12 h 15"/>
                <a:gd name="T26" fmla="*/ 8 w 14"/>
                <a:gd name="T27" fmla="*/ 14 h 15"/>
                <a:gd name="T28" fmla="*/ 11 w 14"/>
                <a:gd name="T29" fmla="*/ 12 h 15"/>
                <a:gd name="T30" fmla="*/ 13 w 14"/>
                <a:gd name="T31" fmla="*/ 11 h 15"/>
                <a:gd name="T32" fmla="*/ 14 w 14"/>
                <a:gd name="T33" fmla="*/ 11 h 15"/>
                <a:gd name="T34" fmla="*/ 13 w 14"/>
                <a:gd name="T35" fmla="*/ 14 h 15"/>
                <a:gd name="T36" fmla="*/ 12 w 14"/>
                <a:gd name="T37" fmla="*/ 14 h 15"/>
                <a:gd name="T38" fmla="*/ 9 w 14"/>
                <a:gd name="T39" fmla="*/ 15 h 15"/>
                <a:gd name="T40" fmla="*/ 8 w 14"/>
                <a:gd name="T41" fmla="*/ 15 h 15"/>
                <a:gd name="T42" fmla="*/ 5 w 14"/>
                <a:gd name="T43" fmla="*/ 15 h 15"/>
                <a:gd name="T44" fmla="*/ 2 w 14"/>
                <a:gd name="T45" fmla="*/ 12 h 15"/>
                <a:gd name="T46" fmla="*/ 1 w 14"/>
                <a:gd name="T47" fmla="*/ 10 h 15"/>
                <a:gd name="T48" fmla="*/ 0 w 14"/>
                <a:gd name="T49" fmla="*/ 7 h 15"/>
                <a:gd name="T50" fmla="*/ 1 w 14"/>
                <a:gd name="T51" fmla="*/ 6 h 15"/>
                <a:gd name="T52" fmla="*/ 1 w 14"/>
                <a:gd name="T53" fmla="*/ 4 h 15"/>
                <a:gd name="T54" fmla="*/ 2 w 14"/>
                <a:gd name="T55" fmla="*/ 3 h 15"/>
                <a:gd name="T56" fmla="*/ 5 w 14"/>
                <a:gd name="T57" fmla="*/ 1 h 15"/>
                <a:gd name="T58" fmla="*/ 6 w 14"/>
                <a:gd name="T59" fmla="*/ 1 h 15"/>
                <a:gd name="T60" fmla="*/ 8 w 14"/>
                <a:gd name="T61" fmla="*/ 0 h 15"/>
                <a:gd name="T62" fmla="*/ 9 w 14"/>
                <a:gd name="T63" fmla="*/ 1 h 15"/>
                <a:gd name="T64" fmla="*/ 11 w 14"/>
                <a:gd name="T65" fmla="*/ 1 h 15"/>
                <a:gd name="T66" fmla="*/ 12 w 14"/>
                <a:gd name="T67" fmla="*/ 1 h 15"/>
                <a:gd name="T68" fmla="*/ 13 w 14"/>
                <a:gd name="T69" fmla="*/ 3 h 15"/>
                <a:gd name="T70" fmla="*/ 14 w 14"/>
                <a:gd name="T71" fmla="*/ 3 h 15"/>
                <a:gd name="T72" fmla="*/ 14 w 14"/>
                <a:gd name="T73" fmla="*/ 4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14" y="4"/>
                  </a:moveTo>
                  <a:lnTo>
                    <a:pt x="13" y="5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2" name="Freeform 4973"/>
            <p:cNvSpPr>
              <a:spLocks/>
            </p:cNvSpPr>
            <p:nvPr/>
          </p:nvSpPr>
          <p:spPr bwMode="auto">
            <a:xfrm>
              <a:off x="1960" y="641"/>
              <a:ext cx="14" cy="15"/>
            </a:xfrm>
            <a:custGeom>
              <a:avLst/>
              <a:gdLst>
                <a:gd name="T0" fmla="*/ 14 w 14"/>
                <a:gd name="T1" fmla="*/ 4 h 15"/>
                <a:gd name="T2" fmla="*/ 13 w 14"/>
                <a:gd name="T3" fmla="*/ 5 h 15"/>
                <a:gd name="T4" fmla="*/ 11 w 14"/>
                <a:gd name="T5" fmla="*/ 3 h 15"/>
                <a:gd name="T6" fmla="*/ 8 w 14"/>
                <a:gd name="T7" fmla="*/ 3 h 15"/>
                <a:gd name="T8" fmla="*/ 6 w 14"/>
                <a:gd name="T9" fmla="*/ 3 h 15"/>
                <a:gd name="T10" fmla="*/ 3 w 14"/>
                <a:gd name="T11" fmla="*/ 4 h 15"/>
                <a:gd name="T12" fmla="*/ 2 w 14"/>
                <a:gd name="T13" fmla="*/ 5 h 15"/>
                <a:gd name="T14" fmla="*/ 2 w 14"/>
                <a:gd name="T15" fmla="*/ 7 h 15"/>
                <a:gd name="T16" fmla="*/ 2 w 14"/>
                <a:gd name="T17" fmla="*/ 9 h 15"/>
                <a:gd name="T18" fmla="*/ 2 w 14"/>
                <a:gd name="T19" fmla="*/ 10 h 15"/>
                <a:gd name="T20" fmla="*/ 3 w 14"/>
                <a:gd name="T21" fmla="*/ 11 h 15"/>
                <a:gd name="T22" fmla="*/ 5 w 14"/>
                <a:gd name="T23" fmla="*/ 12 h 15"/>
                <a:gd name="T24" fmla="*/ 6 w 14"/>
                <a:gd name="T25" fmla="*/ 12 h 15"/>
                <a:gd name="T26" fmla="*/ 8 w 14"/>
                <a:gd name="T27" fmla="*/ 14 h 15"/>
                <a:gd name="T28" fmla="*/ 11 w 14"/>
                <a:gd name="T29" fmla="*/ 12 h 15"/>
                <a:gd name="T30" fmla="*/ 13 w 14"/>
                <a:gd name="T31" fmla="*/ 11 h 15"/>
                <a:gd name="T32" fmla="*/ 14 w 14"/>
                <a:gd name="T33" fmla="*/ 11 h 15"/>
                <a:gd name="T34" fmla="*/ 13 w 14"/>
                <a:gd name="T35" fmla="*/ 14 h 15"/>
                <a:gd name="T36" fmla="*/ 12 w 14"/>
                <a:gd name="T37" fmla="*/ 14 h 15"/>
                <a:gd name="T38" fmla="*/ 9 w 14"/>
                <a:gd name="T39" fmla="*/ 15 h 15"/>
                <a:gd name="T40" fmla="*/ 8 w 14"/>
                <a:gd name="T41" fmla="*/ 15 h 15"/>
                <a:gd name="T42" fmla="*/ 5 w 14"/>
                <a:gd name="T43" fmla="*/ 15 h 15"/>
                <a:gd name="T44" fmla="*/ 2 w 14"/>
                <a:gd name="T45" fmla="*/ 12 h 15"/>
                <a:gd name="T46" fmla="*/ 1 w 14"/>
                <a:gd name="T47" fmla="*/ 10 h 15"/>
                <a:gd name="T48" fmla="*/ 0 w 14"/>
                <a:gd name="T49" fmla="*/ 7 h 15"/>
                <a:gd name="T50" fmla="*/ 1 w 14"/>
                <a:gd name="T51" fmla="*/ 6 h 15"/>
                <a:gd name="T52" fmla="*/ 1 w 14"/>
                <a:gd name="T53" fmla="*/ 4 h 15"/>
                <a:gd name="T54" fmla="*/ 2 w 14"/>
                <a:gd name="T55" fmla="*/ 3 h 15"/>
                <a:gd name="T56" fmla="*/ 3 w 14"/>
                <a:gd name="T57" fmla="*/ 1 h 15"/>
                <a:gd name="T58" fmla="*/ 6 w 14"/>
                <a:gd name="T59" fmla="*/ 1 h 15"/>
                <a:gd name="T60" fmla="*/ 8 w 14"/>
                <a:gd name="T61" fmla="*/ 0 h 15"/>
                <a:gd name="T62" fmla="*/ 9 w 14"/>
                <a:gd name="T63" fmla="*/ 1 h 15"/>
                <a:gd name="T64" fmla="*/ 11 w 14"/>
                <a:gd name="T65" fmla="*/ 1 h 15"/>
                <a:gd name="T66" fmla="*/ 12 w 14"/>
                <a:gd name="T67" fmla="*/ 1 h 15"/>
                <a:gd name="T68" fmla="*/ 13 w 14"/>
                <a:gd name="T69" fmla="*/ 3 h 15"/>
                <a:gd name="T70" fmla="*/ 13 w 14"/>
                <a:gd name="T71" fmla="*/ 3 h 15"/>
                <a:gd name="T72" fmla="*/ 14 w 14"/>
                <a:gd name="T73" fmla="*/ 4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14" y="4"/>
                  </a:moveTo>
                  <a:lnTo>
                    <a:pt x="13" y="5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3" name="Freeform 4975"/>
            <p:cNvSpPr>
              <a:spLocks noEditPoints="1"/>
            </p:cNvSpPr>
            <p:nvPr/>
          </p:nvSpPr>
          <p:spPr bwMode="auto">
            <a:xfrm>
              <a:off x="1982" y="636"/>
              <a:ext cx="3" cy="20"/>
            </a:xfrm>
            <a:custGeom>
              <a:avLst/>
              <a:gdLst>
                <a:gd name="T0" fmla="*/ 2 w 3"/>
                <a:gd name="T1" fmla="*/ 0 h 20"/>
                <a:gd name="T2" fmla="*/ 2 w 3"/>
                <a:gd name="T3" fmla="*/ 0 h 20"/>
                <a:gd name="T4" fmla="*/ 2 w 3"/>
                <a:gd name="T5" fmla="*/ 2 h 20"/>
                <a:gd name="T6" fmla="*/ 3 w 3"/>
                <a:gd name="T7" fmla="*/ 2 h 20"/>
                <a:gd name="T8" fmla="*/ 3 w 3"/>
                <a:gd name="T9" fmla="*/ 2 h 20"/>
                <a:gd name="T10" fmla="*/ 3 w 3"/>
                <a:gd name="T11" fmla="*/ 3 h 20"/>
                <a:gd name="T12" fmla="*/ 2 w 3"/>
                <a:gd name="T13" fmla="*/ 3 h 20"/>
                <a:gd name="T14" fmla="*/ 2 w 3"/>
                <a:gd name="T15" fmla="*/ 3 h 20"/>
                <a:gd name="T16" fmla="*/ 2 w 3"/>
                <a:gd name="T17" fmla="*/ 4 h 20"/>
                <a:gd name="T18" fmla="*/ 1 w 3"/>
                <a:gd name="T19" fmla="*/ 3 h 20"/>
                <a:gd name="T20" fmla="*/ 1 w 3"/>
                <a:gd name="T21" fmla="*/ 3 h 20"/>
                <a:gd name="T22" fmla="*/ 0 w 3"/>
                <a:gd name="T23" fmla="*/ 3 h 20"/>
                <a:gd name="T24" fmla="*/ 0 w 3"/>
                <a:gd name="T25" fmla="*/ 2 h 20"/>
                <a:gd name="T26" fmla="*/ 0 w 3"/>
                <a:gd name="T27" fmla="*/ 2 h 20"/>
                <a:gd name="T28" fmla="*/ 1 w 3"/>
                <a:gd name="T29" fmla="*/ 2 h 20"/>
                <a:gd name="T30" fmla="*/ 1 w 3"/>
                <a:gd name="T31" fmla="*/ 0 h 20"/>
                <a:gd name="T32" fmla="*/ 2 w 3"/>
                <a:gd name="T33" fmla="*/ 0 h 20"/>
                <a:gd name="T34" fmla="*/ 1 w 3"/>
                <a:gd name="T35" fmla="*/ 6 h 20"/>
                <a:gd name="T36" fmla="*/ 2 w 3"/>
                <a:gd name="T37" fmla="*/ 6 h 20"/>
                <a:gd name="T38" fmla="*/ 2 w 3"/>
                <a:gd name="T39" fmla="*/ 20 h 20"/>
                <a:gd name="T40" fmla="*/ 1 w 3"/>
                <a:gd name="T41" fmla="*/ 20 h 20"/>
                <a:gd name="T42" fmla="*/ 1 w 3"/>
                <a:gd name="T43" fmla="*/ 6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"/>
                <a:gd name="T67" fmla="*/ 0 h 20"/>
                <a:gd name="T68" fmla="*/ 3 w 3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" h="20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2" y="0"/>
                  </a:lnTo>
                  <a:close/>
                  <a:moveTo>
                    <a:pt x="1" y="6"/>
                  </a:moveTo>
                  <a:lnTo>
                    <a:pt x="2" y="6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4" name="Freeform 4976"/>
            <p:cNvSpPr>
              <a:spLocks/>
            </p:cNvSpPr>
            <p:nvPr/>
          </p:nvSpPr>
          <p:spPr bwMode="auto">
            <a:xfrm>
              <a:off x="1988" y="641"/>
              <a:ext cx="20" cy="15"/>
            </a:xfrm>
            <a:custGeom>
              <a:avLst/>
              <a:gdLst>
                <a:gd name="T0" fmla="*/ 0 w 20"/>
                <a:gd name="T1" fmla="*/ 1 h 15"/>
                <a:gd name="T2" fmla="*/ 2 w 20"/>
                <a:gd name="T3" fmla="*/ 1 h 15"/>
                <a:gd name="T4" fmla="*/ 2 w 20"/>
                <a:gd name="T5" fmla="*/ 4 h 15"/>
                <a:gd name="T6" fmla="*/ 3 w 20"/>
                <a:gd name="T7" fmla="*/ 3 h 15"/>
                <a:gd name="T8" fmla="*/ 3 w 20"/>
                <a:gd name="T9" fmla="*/ 1 h 15"/>
                <a:gd name="T10" fmla="*/ 6 w 20"/>
                <a:gd name="T11" fmla="*/ 1 h 15"/>
                <a:gd name="T12" fmla="*/ 7 w 20"/>
                <a:gd name="T13" fmla="*/ 0 h 15"/>
                <a:gd name="T14" fmla="*/ 8 w 20"/>
                <a:gd name="T15" fmla="*/ 1 h 15"/>
                <a:gd name="T16" fmla="*/ 8 w 20"/>
                <a:gd name="T17" fmla="*/ 1 h 15"/>
                <a:gd name="T18" fmla="*/ 9 w 20"/>
                <a:gd name="T19" fmla="*/ 1 h 15"/>
                <a:gd name="T20" fmla="*/ 9 w 20"/>
                <a:gd name="T21" fmla="*/ 3 h 15"/>
                <a:gd name="T22" fmla="*/ 11 w 20"/>
                <a:gd name="T23" fmla="*/ 3 h 15"/>
                <a:gd name="T24" fmla="*/ 11 w 20"/>
                <a:gd name="T25" fmla="*/ 4 h 15"/>
                <a:gd name="T26" fmla="*/ 12 w 20"/>
                <a:gd name="T27" fmla="*/ 3 h 15"/>
                <a:gd name="T28" fmla="*/ 13 w 20"/>
                <a:gd name="T29" fmla="*/ 1 h 15"/>
                <a:gd name="T30" fmla="*/ 14 w 20"/>
                <a:gd name="T31" fmla="*/ 1 h 15"/>
                <a:gd name="T32" fmla="*/ 17 w 20"/>
                <a:gd name="T33" fmla="*/ 0 h 15"/>
                <a:gd name="T34" fmla="*/ 18 w 20"/>
                <a:gd name="T35" fmla="*/ 1 h 15"/>
                <a:gd name="T36" fmla="*/ 19 w 20"/>
                <a:gd name="T37" fmla="*/ 1 h 15"/>
                <a:gd name="T38" fmla="*/ 19 w 20"/>
                <a:gd name="T39" fmla="*/ 3 h 15"/>
                <a:gd name="T40" fmla="*/ 20 w 20"/>
                <a:gd name="T41" fmla="*/ 4 h 15"/>
                <a:gd name="T42" fmla="*/ 20 w 20"/>
                <a:gd name="T43" fmla="*/ 5 h 15"/>
                <a:gd name="T44" fmla="*/ 20 w 20"/>
                <a:gd name="T45" fmla="*/ 7 h 15"/>
                <a:gd name="T46" fmla="*/ 20 w 20"/>
                <a:gd name="T47" fmla="*/ 15 h 15"/>
                <a:gd name="T48" fmla="*/ 19 w 20"/>
                <a:gd name="T49" fmla="*/ 15 h 15"/>
                <a:gd name="T50" fmla="*/ 19 w 20"/>
                <a:gd name="T51" fmla="*/ 7 h 15"/>
                <a:gd name="T52" fmla="*/ 19 w 20"/>
                <a:gd name="T53" fmla="*/ 5 h 15"/>
                <a:gd name="T54" fmla="*/ 19 w 20"/>
                <a:gd name="T55" fmla="*/ 4 h 15"/>
                <a:gd name="T56" fmla="*/ 18 w 20"/>
                <a:gd name="T57" fmla="*/ 4 h 15"/>
                <a:gd name="T58" fmla="*/ 18 w 20"/>
                <a:gd name="T59" fmla="*/ 3 h 15"/>
                <a:gd name="T60" fmla="*/ 17 w 20"/>
                <a:gd name="T61" fmla="*/ 3 h 15"/>
                <a:gd name="T62" fmla="*/ 15 w 20"/>
                <a:gd name="T63" fmla="*/ 3 h 15"/>
                <a:gd name="T64" fmla="*/ 14 w 20"/>
                <a:gd name="T65" fmla="*/ 3 h 15"/>
                <a:gd name="T66" fmla="*/ 13 w 20"/>
                <a:gd name="T67" fmla="*/ 3 h 15"/>
                <a:gd name="T68" fmla="*/ 12 w 20"/>
                <a:gd name="T69" fmla="*/ 4 h 15"/>
                <a:gd name="T70" fmla="*/ 12 w 20"/>
                <a:gd name="T71" fmla="*/ 5 h 15"/>
                <a:gd name="T72" fmla="*/ 12 w 20"/>
                <a:gd name="T73" fmla="*/ 6 h 15"/>
                <a:gd name="T74" fmla="*/ 12 w 20"/>
                <a:gd name="T75" fmla="*/ 9 h 15"/>
                <a:gd name="T76" fmla="*/ 12 w 20"/>
                <a:gd name="T77" fmla="*/ 15 h 15"/>
                <a:gd name="T78" fmla="*/ 9 w 20"/>
                <a:gd name="T79" fmla="*/ 15 h 15"/>
                <a:gd name="T80" fmla="*/ 9 w 20"/>
                <a:gd name="T81" fmla="*/ 7 h 15"/>
                <a:gd name="T82" fmla="*/ 9 w 20"/>
                <a:gd name="T83" fmla="*/ 5 h 15"/>
                <a:gd name="T84" fmla="*/ 9 w 20"/>
                <a:gd name="T85" fmla="*/ 4 h 15"/>
                <a:gd name="T86" fmla="*/ 8 w 20"/>
                <a:gd name="T87" fmla="*/ 4 h 15"/>
                <a:gd name="T88" fmla="*/ 8 w 20"/>
                <a:gd name="T89" fmla="*/ 3 h 15"/>
                <a:gd name="T90" fmla="*/ 7 w 20"/>
                <a:gd name="T91" fmla="*/ 3 h 15"/>
                <a:gd name="T92" fmla="*/ 6 w 20"/>
                <a:gd name="T93" fmla="*/ 3 h 15"/>
                <a:gd name="T94" fmla="*/ 5 w 20"/>
                <a:gd name="T95" fmla="*/ 3 h 15"/>
                <a:gd name="T96" fmla="*/ 5 w 20"/>
                <a:gd name="T97" fmla="*/ 3 h 15"/>
                <a:gd name="T98" fmla="*/ 3 w 20"/>
                <a:gd name="T99" fmla="*/ 4 h 15"/>
                <a:gd name="T100" fmla="*/ 2 w 20"/>
                <a:gd name="T101" fmla="*/ 5 h 15"/>
                <a:gd name="T102" fmla="*/ 2 w 20"/>
                <a:gd name="T103" fmla="*/ 6 h 15"/>
                <a:gd name="T104" fmla="*/ 2 w 20"/>
                <a:gd name="T105" fmla="*/ 9 h 15"/>
                <a:gd name="T106" fmla="*/ 2 w 20"/>
                <a:gd name="T107" fmla="*/ 15 h 15"/>
                <a:gd name="T108" fmla="*/ 0 w 20"/>
                <a:gd name="T109" fmla="*/ 15 h 15"/>
                <a:gd name="T110" fmla="*/ 0 w 20"/>
                <a:gd name="T111" fmla="*/ 1 h 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15"/>
                <a:gd name="T170" fmla="*/ 20 w 20"/>
                <a:gd name="T171" fmla="*/ 15 h 1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15">
                  <a:moveTo>
                    <a:pt x="0" y="1"/>
                  </a:moveTo>
                  <a:lnTo>
                    <a:pt x="2" y="1"/>
                  </a:lnTo>
                  <a:lnTo>
                    <a:pt x="2" y="4"/>
                  </a:lnTo>
                  <a:lnTo>
                    <a:pt x="3" y="3"/>
                  </a:lnTo>
                  <a:lnTo>
                    <a:pt x="3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15"/>
                  </a:lnTo>
                  <a:lnTo>
                    <a:pt x="9" y="1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5" name="Freeform 4977"/>
            <p:cNvSpPr>
              <a:spLocks noEditPoints="1"/>
            </p:cNvSpPr>
            <p:nvPr/>
          </p:nvSpPr>
          <p:spPr bwMode="auto">
            <a:xfrm>
              <a:off x="2012" y="641"/>
              <a:ext cx="15" cy="15"/>
            </a:xfrm>
            <a:custGeom>
              <a:avLst/>
              <a:gdLst>
                <a:gd name="T0" fmla="*/ 15 w 15"/>
                <a:gd name="T1" fmla="*/ 1 h 15"/>
                <a:gd name="T2" fmla="*/ 15 w 15"/>
                <a:gd name="T3" fmla="*/ 15 h 15"/>
                <a:gd name="T4" fmla="*/ 12 w 15"/>
                <a:gd name="T5" fmla="*/ 15 h 15"/>
                <a:gd name="T6" fmla="*/ 12 w 15"/>
                <a:gd name="T7" fmla="*/ 12 h 15"/>
                <a:gd name="T8" fmla="*/ 11 w 15"/>
                <a:gd name="T9" fmla="*/ 14 h 15"/>
                <a:gd name="T10" fmla="*/ 10 w 15"/>
                <a:gd name="T11" fmla="*/ 14 h 15"/>
                <a:gd name="T12" fmla="*/ 8 w 15"/>
                <a:gd name="T13" fmla="*/ 15 h 15"/>
                <a:gd name="T14" fmla="*/ 7 w 15"/>
                <a:gd name="T15" fmla="*/ 15 h 15"/>
                <a:gd name="T16" fmla="*/ 5 w 15"/>
                <a:gd name="T17" fmla="*/ 15 h 15"/>
                <a:gd name="T18" fmla="*/ 2 w 15"/>
                <a:gd name="T19" fmla="*/ 12 h 15"/>
                <a:gd name="T20" fmla="*/ 0 w 15"/>
                <a:gd name="T21" fmla="*/ 10 h 15"/>
                <a:gd name="T22" fmla="*/ 0 w 15"/>
                <a:gd name="T23" fmla="*/ 7 h 15"/>
                <a:gd name="T24" fmla="*/ 0 w 15"/>
                <a:gd name="T25" fmla="*/ 5 h 15"/>
                <a:gd name="T26" fmla="*/ 2 w 15"/>
                <a:gd name="T27" fmla="*/ 3 h 15"/>
                <a:gd name="T28" fmla="*/ 5 w 15"/>
                <a:gd name="T29" fmla="*/ 1 h 15"/>
                <a:gd name="T30" fmla="*/ 7 w 15"/>
                <a:gd name="T31" fmla="*/ 0 h 15"/>
                <a:gd name="T32" fmla="*/ 8 w 15"/>
                <a:gd name="T33" fmla="*/ 1 h 15"/>
                <a:gd name="T34" fmla="*/ 10 w 15"/>
                <a:gd name="T35" fmla="*/ 1 h 15"/>
                <a:gd name="T36" fmla="*/ 11 w 15"/>
                <a:gd name="T37" fmla="*/ 3 h 15"/>
                <a:gd name="T38" fmla="*/ 12 w 15"/>
                <a:gd name="T39" fmla="*/ 4 h 15"/>
                <a:gd name="T40" fmla="*/ 12 w 15"/>
                <a:gd name="T41" fmla="*/ 1 h 15"/>
                <a:gd name="T42" fmla="*/ 15 w 15"/>
                <a:gd name="T43" fmla="*/ 1 h 15"/>
                <a:gd name="T44" fmla="*/ 7 w 15"/>
                <a:gd name="T45" fmla="*/ 3 h 15"/>
                <a:gd name="T46" fmla="*/ 6 w 15"/>
                <a:gd name="T47" fmla="*/ 3 h 15"/>
                <a:gd name="T48" fmla="*/ 5 w 15"/>
                <a:gd name="T49" fmla="*/ 3 h 15"/>
                <a:gd name="T50" fmla="*/ 4 w 15"/>
                <a:gd name="T51" fmla="*/ 4 h 15"/>
                <a:gd name="T52" fmla="*/ 2 w 15"/>
                <a:gd name="T53" fmla="*/ 5 h 15"/>
                <a:gd name="T54" fmla="*/ 2 w 15"/>
                <a:gd name="T55" fmla="*/ 6 h 15"/>
                <a:gd name="T56" fmla="*/ 1 w 15"/>
                <a:gd name="T57" fmla="*/ 7 h 15"/>
                <a:gd name="T58" fmla="*/ 2 w 15"/>
                <a:gd name="T59" fmla="*/ 9 h 15"/>
                <a:gd name="T60" fmla="*/ 2 w 15"/>
                <a:gd name="T61" fmla="*/ 10 h 15"/>
                <a:gd name="T62" fmla="*/ 4 w 15"/>
                <a:gd name="T63" fmla="*/ 11 h 15"/>
                <a:gd name="T64" fmla="*/ 5 w 15"/>
                <a:gd name="T65" fmla="*/ 12 h 15"/>
                <a:gd name="T66" fmla="*/ 6 w 15"/>
                <a:gd name="T67" fmla="*/ 12 h 15"/>
                <a:gd name="T68" fmla="*/ 7 w 15"/>
                <a:gd name="T69" fmla="*/ 14 h 15"/>
                <a:gd name="T70" fmla="*/ 8 w 15"/>
                <a:gd name="T71" fmla="*/ 12 h 15"/>
                <a:gd name="T72" fmla="*/ 10 w 15"/>
                <a:gd name="T73" fmla="*/ 12 h 15"/>
                <a:gd name="T74" fmla="*/ 11 w 15"/>
                <a:gd name="T75" fmla="*/ 11 h 15"/>
                <a:gd name="T76" fmla="*/ 12 w 15"/>
                <a:gd name="T77" fmla="*/ 10 h 15"/>
                <a:gd name="T78" fmla="*/ 12 w 15"/>
                <a:gd name="T79" fmla="*/ 9 h 15"/>
                <a:gd name="T80" fmla="*/ 12 w 15"/>
                <a:gd name="T81" fmla="*/ 7 h 15"/>
                <a:gd name="T82" fmla="*/ 12 w 15"/>
                <a:gd name="T83" fmla="*/ 6 h 15"/>
                <a:gd name="T84" fmla="*/ 11 w 15"/>
                <a:gd name="T85" fmla="*/ 4 h 15"/>
                <a:gd name="T86" fmla="*/ 10 w 15"/>
                <a:gd name="T87" fmla="*/ 3 h 15"/>
                <a:gd name="T88" fmla="*/ 7 w 15"/>
                <a:gd name="T89" fmla="*/ 3 h 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"/>
                <a:gd name="T136" fmla="*/ 0 h 15"/>
                <a:gd name="T137" fmla="*/ 15 w 15"/>
                <a:gd name="T138" fmla="*/ 15 h 1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" h="15">
                  <a:moveTo>
                    <a:pt x="15" y="1"/>
                  </a:moveTo>
                  <a:lnTo>
                    <a:pt x="15" y="15"/>
                  </a:lnTo>
                  <a:lnTo>
                    <a:pt x="12" y="15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1"/>
                  </a:lnTo>
                  <a:lnTo>
                    <a:pt x="15" y="1"/>
                  </a:lnTo>
                  <a:close/>
                  <a:moveTo>
                    <a:pt x="7" y="3"/>
                  </a:moveTo>
                  <a:lnTo>
                    <a:pt x="6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6" name="Freeform 4978"/>
            <p:cNvSpPr>
              <a:spLocks/>
            </p:cNvSpPr>
            <p:nvPr/>
          </p:nvSpPr>
          <p:spPr bwMode="auto">
            <a:xfrm>
              <a:off x="2029" y="638"/>
              <a:ext cx="7" cy="18"/>
            </a:xfrm>
            <a:custGeom>
              <a:avLst/>
              <a:gdLst>
                <a:gd name="T0" fmla="*/ 2 w 7"/>
                <a:gd name="T1" fmla="*/ 0 h 18"/>
                <a:gd name="T2" fmla="*/ 5 w 7"/>
                <a:gd name="T3" fmla="*/ 0 h 18"/>
                <a:gd name="T4" fmla="*/ 5 w 7"/>
                <a:gd name="T5" fmla="*/ 4 h 18"/>
                <a:gd name="T6" fmla="*/ 7 w 7"/>
                <a:gd name="T7" fmla="*/ 4 h 18"/>
                <a:gd name="T8" fmla="*/ 7 w 7"/>
                <a:gd name="T9" fmla="*/ 6 h 18"/>
                <a:gd name="T10" fmla="*/ 5 w 7"/>
                <a:gd name="T11" fmla="*/ 6 h 18"/>
                <a:gd name="T12" fmla="*/ 5 w 7"/>
                <a:gd name="T13" fmla="*/ 18 h 18"/>
                <a:gd name="T14" fmla="*/ 2 w 7"/>
                <a:gd name="T15" fmla="*/ 18 h 18"/>
                <a:gd name="T16" fmla="*/ 2 w 7"/>
                <a:gd name="T17" fmla="*/ 6 h 18"/>
                <a:gd name="T18" fmla="*/ 0 w 7"/>
                <a:gd name="T19" fmla="*/ 6 h 18"/>
                <a:gd name="T20" fmla="*/ 0 w 7"/>
                <a:gd name="T21" fmla="*/ 4 h 18"/>
                <a:gd name="T22" fmla="*/ 2 w 7"/>
                <a:gd name="T23" fmla="*/ 4 h 18"/>
                <a:gd name="T24" fmla="*/ 2 w 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18"/>
                <a:gd name="T41" fmla="*/ 7 w 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18">
                  <a:moveTo>
                    <a:pt x="2" y="0"/>
                  </a:moveTo>
                  <a:lnTo>
                    <a:pt x="5" y="0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18"/>
                  </a:lnTo>
                  <a:lnTo>
                    <a:pt x="2" y="1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7" name="Freeform 4979"/>
            <p:cNvSpPr>
              <a:spLocks noEditPoints="1"/>
            </p:cNvSpPr>
            <p:nvPr/>
          </p:nvSpPr>
          <p:spPr bwMode="auto">
            <a:xfrm>
              <a:off x="2039" y="636"/>
              <a:ext cx="2" cy="20"/>
            </a:xfrm>
            <a:custGeom>
              <a:avLst/>
              <a:gdLst>
                <a:gd name="T0" fmla="*/ 1 w 2"/>
                <a:gd name="T1" fmla="*/ 0 h 20"/>
                <a:gd name="T2" fmla="*/ 1 w 2"/>
                <a:gd name="T3" fmla="*/ 0 h 20"/>
                <a:gd name="T4" fmla="*/ 2 w 2"/>
                <a:gd name="T5" fmla="*/ 2 h 20"/>
                <a:gd name="T6" fmla="*/ 2 w 2"/>
                <a:gd name="T7" fmla="*/ 2 h 20"/>
                <a:gd name="T8" fmla="*/ 2 w 2"/>
                <a:gd name="T9" fmla="*/ 2 h 20"/>
                <a:gd name="T10" fmla="*/ 2 w 2"/>
                <a:gd name="T11" fmla="*/ 3 h 20"/>
                <a:gd name="T12" fmla="*/ 2 w 2"/>
                <a:gd name="T13" fmla="*/ 3 h 20"/>
                <a:gd name="T14" fmla="*/ 1 w 2"/>
                <a:gd name="T15" fmla="*/ 3 h 20"/>
                <a:gd name="T16" fmla="*/ 1 w 2"/>
                <a:gd name="T17" fmla="*/ 4 h 20"/>
                <a:gd name="T18" fmla="*/ 0 w 2"/>
                <a:gd name="T19" fmla="*/ 3 h 20"/>
                <a:gd name="T20" fmla="*/ 0 w 2"/>
                <a:gd name="T21" fmla="*/ 3 h 20"/>
                <a:gd name="T22" fmla="*/ 0 w 2"/>
                <a:gd name="T23" fmla="*/ 3 h 20"/>
                <a:gd name="T24" fmla="*/ 0 w 2"/>
                <a:gd name="T25" fmla="*/ 2 h 20"/>
                <a:gd name="T26" fmla="*/ 0 w 2"/>
                <a:gd name="T27" fmla="*/ 2 h 20"/>
                <a:gd name="T28" fmla="*/ 0 w 2"/>
                <a:gd name="T29" fmla="*/ 2 h 20"/>
                <a:gd name="T30" fmla="*/ 0 w 2"/>
                <a:gd name="T31" fmla="*/ 0 h 20"/>
                <a:gd name="T32" fmla="*/ 1 w 2"/>
                <a:gd name="T33" fmla="*/ 0 h 20"/>
                <a:gd name="T34" fmla="*/ 0 w 2"/>
                <a:gd name="T35" fmla="*/ 6 h 20"/>
                <a:gd name="T36" fmla="*/ 2 w 2"/>
                <a:gd name="T37" fmla="*/ 6 h 20"/>
                <a:gd name="T38" fmla="*/ 2 w 2"/>
                <a:gd name="T39" fmla="*/ 20 h 20"/>
                <a:gd name="T40" fmla="*/ 0 w 2"/>
                <a:gd name="T41" fmla="*/ 20 h 20"/>
                <a:gd name="T42" fmla="*/ 0 w 2"/>
                <a:gd name="T43" fmla="*/ 6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20"/>
                <a:gd name="T68" fmla="*/ 2 w 2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20">
                  <a:moveTo>
                    <a:pt x="1" y="0"/>
                  </a:moveTo>
                  <a:lnTo>
                    <a:pt x="1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close/>
                  <a:moveTo>
                    <a:pt x="0" y="6"/>
                  </a:moveTo>
                  <a:lnTo>
                    <a:pt x="2" y="6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8" name="Freeform 4980"/>
            <p:cNvSpPr>
              <a:spLocks/>
            </p:cNvSpPr>
            <p:nvPr/>
          </p:nvSpPr>
          <p:spPr bwMode="auto">
            <a:xfrm>
              <a:off x="2044" y="641"/>
              <a:ext cx="7" cy="15"/>
            </a:xfrm>
            <a:custGeom>
              <a:avLst/>
              <a:gdLst>
                <a:gd name="T0" fmla="*/ 7 w 7"/>
                <a:gd name="T1" fmla="*/ 3 h 15"/>
                <a:gd name="T2" fmla="*/ 6 w 7"/>
                <a:gd name="T3" fmla="*/ 4 h 15"/>
                <a:gd name="T4" fmla="*/ 4 w 7"/>
                <a:gd name="T5" fmla="*/ 3 h 15"/>
                <a:gd name="T6" fmla="*/ 3 w 7"/>
                <a:gd name="T7" fmla="*/ 3 h 15"/>
                <a:gd name="T8" fmla="*/ 3 w 7"/>
                <a:gd name="T9" fmla="*/ 3 h 15"/>
                <a:gd name="T10" fmla="*/ 2 w 7"/>
                <a:gd name="T11" fmla="*/ 3 h 15"/>
                <a:gd name="T12" fmla="*/ 2 w 7"/>
                <a:gd name="T13" fmla="*/ 4 h 15"/>
                <a:gd name="T14" fmla="*/ 1 w 7"/>
                <a:gd name="T15" fmla="*/ 4 h 15"/>
                <a:gd name="T16" fmla="*/ 2 w 7"/>
                <a:gd name="T17" fmla="*/ 5 h 15"/>
                <a:gd name="T18" fmla="*/ 2 w 7"/>
                <a:gd name="T19" fmla="*/ 5 h 15"/>
                <a:gd name="T20" fmla="*/ 3 w 7"/>
                <a:gd name="T21" fmla="*/ 6 h 15"/>
                <a:gd name="T22" fmla="*/ 4 w 7"/>
                <a:gd name="T23" fmla="*/ 6 h 15"/>
                <a:gd name="T24" fmla="*/ 6 w 7"/>
                <a:gd name="T25" fmla="*/ 7 h 15"/>
                <a:gd name="T26" fmla="*/ 7 w 7"/>
                <a:gd name="T27" fmla="*/ 9 h 15"/>
                <a:gd name="T28" fmla="*/ 7 w 7"/>
                <a:gd name="T29" fmla="*/ 10 h 15"/>
                <a:gd name="T30" fmla="*/ 7 w 7"/>
                <a:gd name="T31" fmla="*/ 11 h 15"/>
                <a:gd name="T32" fmla="*/ 7 w 7"/>
                <a:gd name="T33" fmla="*/ 12 h 15"/>
                <a:gd name="T34" fmla="*/ 6 w 7"/>
                <a:gd name="T35" fmla="*/ 14 h 15"/>
                <a:gd name="T36" fmla="*/ 4 w 7"/>
                <a:gd name="T37" fmla="*/ 15 h 15"/>
                <a:gd name="T38" fmla="*/ 3 w 7"/>
                <a:gd name="T39" fmla="*/ 15 h 15"/>
                <a:gd name="T40" fmla="*/ 2 w 7"/>
                <a:gd name="T41" fmla="*/ 15 h 15"/>
                <a:gd name="T42" fmla="*/ 1 w 7"/>
                <a:gd name="T43" fmla="*/ 15 h 15"/>
                <a:gd name="T44" fmla="*/ 0 w 7"/>
                <a:gd name="T45" fmla="*/ 14 h 15"/>
                <a:gd name="T46" fmla="*/ 0 w 7"/>
                <a:gd name="T47" fmla="*/ 12 h 15"/>
                <a:gd name="T48" fmla="*/ 1 w 7"/>
                <a:gd name="T49" fmla="*/ 11 h 15"/>
                <a:gd name="T50" fmla="*/ 2 w 7"/>
                <a:gd name="T51" fmla="*/ 12 h 15"/>
                <a:gd name="T52" fmla="*/ 3 w 7"/>
                <a:gd name="T53" fmla="*/ 14 h 15"/>
                <a:gd name="T54" fmla="*/ 4 w 7"/>
                <a:gd name="T55" fmla="*/ 12 h 15"/>
                <a:gd name="T56" fmla="*/ 4 w 7"/>
                <a:gd name="T57" fmla="*/ 12 h 15"/>
                <a:gd name="T58" fmla="*/ 6 w 7"/>
                <a:gd name="T59" fmla="*/ 11 h 15"/>
                <a:gd name="T60" fmla="*/ 6 w 7"/>
                <a:gd name="T61" fmla="*/ 11 h 15"/>
                <a:gd name="T62" fmla="*/ 6 w 7"/>
                <a:gd name="T63" fmla="*/ 10 h 15"/>
                <a:gd name="T64" fmla="*/ 6 w 7"/>
                <a:gd name="T65" fmla="*/ 10 h 15"/>
                <a:gd name="T66" fmla="*/ 4 w 7"/>
                <a:gd name="T67" fmla="*/ 9 h 15"/>
                <a:gd name="T68" fmla="*/ 3 w 7"/>
                <a:gd name="T69" fmla="*/ 9 h 15"/>
                <a:gd name="T70" fmla="*/ 1 w 7"/>
                <a:gd name="T71" fmla="*/ 7 h 15"/>
                <a:gd name="T72" fmla="*/ 1 w 7"/>
                <a:gd name="T73" fmla="*/ 6 h 15"/>
                <a:gd name="T74" fmla="*/ 0 w 7"/>
                <a:gd name="T75" fmla="*/ 5 h 15"/>
                <a:gd name="T76" fmla="*/ 0 w 7"/>
                <a:gd name="T77" fmla="*/ 4 h 15"/>
                <a:gd name="T78" fmla="*/ 0 w 7"/>
                <a:gd name="T79" fmla="*/ 3 h 15"/>
                <a:gd name="T80" fmla="*/ 1 w 7"/>
                <a:gd name="T81" fmla="*/ 1 h 15"/>
                <a:gd name="T82" fmla="*/ 2 w 7"/>
                <a:gd name="T83" fmla="*/ 1 h 15"/>
                <a:gd name="T84" fmla="*/ 3 w 7"/>
                <a:gd name="T85" fmla="*/ 0 h 15"/>
                <a:gd name="T86" fmla="*/ 6 w 7"/>
                <a:gd name="T87" fmla="*/ 1 h 15"/>
                <a:gd name="T88" fmla="*/ 7 w 7"/>
                <a:gd name="T89" fmla="*/ 3 h 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"/>
                <a:gd name="T136" fmla="*/ 0 h 15"/>
                <a:gd name="T137" fmla="*/ 7 w 7"/>
                <a:gd name="T138" fmla="*/ 15 h 1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" h="15">
                  <a:moveTo>
                    <a:pt x="7" y="3"/>
                  </a:moveTo>
                  <a:lnTo>
                    <a:pt x="6" y="4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4" y="9"/>
                  </a:lnTo>
                  <a:lnTo>
                    <a:pt x="3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1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9" name="Freeform 4981"/>
            <p:cNvSpPr>
              <a:spLocks noEditPoints="1"/>
            </p:cNvSpPr>
            <p:nvPr/>
          </p:nvSpPr>
          <p:spPr bwMode="auto">
            <a:xfrm>
              <a:off x="2053" y="641"/>
              <a:ext cx="15" cy="15"/>
            </a:xfrm>
            <a:custGeom>
              <a:avLst/>
              <a:gdLst>
                <a:gd name="T0" fmla="*/ 14 w 15"/>
                <a:gd name="T1" fmla="*/ 10 h 15"/>
                <a:gd name="T2" fmla="*/ 15 w 15"/>
                <a:gd name="T3" fmla="*/ 11 h 15"/>
                <a:gd name="T4" fmla="*/ 14 w 15"/>
                <a:gd name="T5" fmla="*/ 12 h 15"/>
                <a:gd name="T6" fmla="*/ 12 w 15"/>
                <a:gd name="T7" fmla="*/ 12 h 15"/>
                <a:gd name="T8" fmla="*/ 12 w 15"/>
                <a:gd name="T9" fmla="*/ 14 h 15"/>
                <a:gd name="T10" fmla="*/ 11 w 15"/>
                <a:gd name="T11" fmla="*/ 15 h 15"/>
                <a:gd name="T12" fmla="*/ 10 w 15"/>
                <a:gd name="T13" fmla="*/ 15 h 15"/>
                <a:gd name="T14" fmla="*/ 8 w 15"/>
                <a:gd name="T15" fmla="*/ 15 h 15"/>
                <a:gd name="T16" fmla="*/ 5 w 15"/>
                <a:gd name="T17" fmla="*/ 14 h 15"/>
                <a:gd name="T18" fmla="*/ 3 w 15"/>
                <a:gd name="T19" fmla="*/ 12 h 15"/>
                <a:gd name="T20" fmla="*/ 1 w 15"/>
                <a:gd name="T21" fmla="*/ 10 h 15"/>
                <a:gd name="T22" fmla="*/ 0 w 15"/>
                <a:gd name="T23" fmla="*/ 7 h 15"/>
                <a:gd name="T24" fmla="*/ 1 w 15"/>
                <a:gd name="T25" fmla="*/ 5 h 15"/>
                <a:gd name="T26" fmla="*/ 3 w 15"/>
                <a:gd name="T27" fmla="*/ 4 h 15"/>
                <a:gd name="T28" fmla="*/ 5 w 15"/>
                <a:gd name="T29" fmla="*/ 1 h 15"/>
                <a:gd name="T30" fmla="*/ 8 w 15"/>
                <a:gd name="T31" fmla="*/ 0 h 15"/>
                <a:gd name="T32" fmla="*/ 11 w 15"/>
                <a:gd name="T33" fmla="*/ 1 h 15"/>
                <a:gd name="T34" fmla="*/ 14 w 15"/>
                <a:gd name="T35" fmla="*/ 4 h 15"/>
                <a:gd name="T36" fmla="*/ 15 w 15"/>
                <a:gd name="T37" fmla="*/ 5 h 15"/>
                <a:gd name="T38" fmla="*/ 15 w 15"/>
                <a:gd name="T39" fmla="*/ 7 h 15"/>
                <a:gd name="T40" fmla="*/ 3 w 15"/>
                <a:gd name="T41" fmla="*/ 7 h 15"/>
                <a:gd name="T42" fmla="*/ 3 w 15"/>
                <a:gd name="T43" fmla="*/ 10 h 15"/>
                <a:gd name="T44" fmla="*/ 4 w 15"/>
                <a:gd name="T45" fmla="*/ 11 h 15"/>
                <a:gd name="T46" fmla="*/ 6 w 15"/>
                <a:gd name="T47" fmla="*/ 12 h 15"/>
                <a:gd name="T48" fmla="*/ 8 w 15"/>
                <a:gd name="T49" fmla="*/ 14 h 15"/>
                <a:gd name="T50" fmla="*/ 9 w 15"/>
                <a:gd name="T51" fmla="*/ 14 h 15"/>
                <a:gd name="T52" fmla="*/ 10 w 15"/>
                <a:gd name="T53" fmla="*/ 12 h 15"/>
                <a:gd name="T54" fmla="*/ 11 w 15"/>
                <a:gd name="T55" fmla="*/ 12 h 15"/>
                <a:gd name="T56" fmla="*/ 11 w 15"/>
                <a:gd name="T57" fmla="*/ 12 h 15"/>
                <a:gd name="T58" fmla="*/ 12 w 15"/>
                <a:gd name="T59" fmla="*/ 11 h 15"/>
                <a:gd name="T60" fmla="*/ 14 w 15"/>
                <a:gd name="T61" fmla="*/ 10 h 15"/>
                <a:gd name="T62" fmla="*/ 14 w 15"/>
                <a:gd name="T63" fmla="*/ 6 h 15"/>
                <a:gd name="T64" fmla="*/ 12 w 15"/>
                <a:gd name="T65" fmla="*/ 5 h 15"/>
                <a:gd name="T66" fmla="*/ 12 w 15"/>
                <a:gd name="T67" fmla="*/ 4 h 15"/>
                <a:gd name="T68" fmla="*/ 11 w 15"/>
                <a:gd name="T69" fmla="*/ 4 h 15"/>
                <a:gd name="T70" fmla="*/ 10 w 15"/>
                <a:gd name="T71" fmla="*/ 3 h 15"/>
                <a:gd name="T72" fmla="*/ 9 w 15"/>
                <a:gd name="T73" fmla="*/ 3 h 15"/>
                <a:gd name="T74" fmla="*/ 8 w 15"/>
                <a:gd name="T75" fmla="*/ 3 h 15"/>
                <a:gd name="T76" fmla="*/ 6 w 15"/>
                <a:gd name="T77" fmla="*/ 3 h 15"/>
                <a:gd name="T78" fmla="*/ 4 w 15"/>
                <a:gd name="T79" fmla="*/ 4 h 15"/>
                <a:gd name="T80" fmla="*/ 4 w 15"/>
                <a:gd name="T81" fmla="*/ 5 h 15"/>
                <a:gd name="T82" fmla="*/ 3 w 15"/>
                <a:gd name="T83" fmla="*/ 6 h 15"/>
                <a:gd name="T84" fmla="*/ 14 w 15"/>
                <a:gd name="T85" fmla="*/ 6 h 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5"/>
                <a:gd name="T131" fmla="*/ 15 w 15"/>
                <a:gd name="T132" fmla="*/ 15 h 1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5">
                  <a:moveTo>
                    <a:pt x="14" y="10"/>
                  </a:moveTo>
                  <a:lnTo>
                    <a:pt x="15" y="11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4" y="10"/>
                  </a:lnTo>
                  <a:close/>
                  <a:moveTo>
                    <a:pt x="14" y="6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0" name="Freeform 4982"/>
            <p:cNvSpPr>
              <a:spLocks noEditPoints="1"/>
            </p:cNvSpPr>
            <p:nvPr/>
          </p:nvSpPr>
          <p:spPr bwMode="auto">
            <a:xfrm>
              <a:off x="2070" y="641"/>
              <a:ext cx="15" cy="15"/>
            </a:xfrm>
            <a:custGeom>
              <a:avLst/>
              <a:gdLst>
                <a:gd name="T0" fmla="*/ 14 w 15"/>
                <a:gd name="T1" fmla="*/ 10 h 15"/>
                <a:gd name="T2" fmla="*/ 15 w 15"/>
                <a:gd name="T3" fmla="*/ 11 h 15"/>
                <a:gd name="T4" fmla="*/ 14 w 15"/>
                <a:gd name="T5" fmla="*/ 12 h 15"/>
                <a:gd name="T6" fmla="*/ 12 w 15"/>
                <a:gd name="T7" fmla="*/ 12 h 15"/>
                <a:gd name="T8" fmla="*/ 12 w 15"/>
                <a:gd name="T9" fmla="*/ 14 h 15"/>
                <a:gd name="T10" fmla="*/ 11 w 15"/>
                <a:gd name="T11" fmla="*/ 15 h 15"/>
                <a:gd name="T12" fmla="*/ 10 w 15"/>
                <a:gd name="T13" fmla="*/ 15 h 15"/>
                <a:gd name="T14" fmla="*/ 8 w 15"/>
                <a:gd name="T15" fmla="*/ 15 h 15"/>
                <a:gd name="T16" fmla="*/ 5 w 15"/>
                <a:gd name="T17" fmla="*/ 14 h 15"/>
                <a:gd name="T18" fmla="*/ 3 w 15"/>
                <a:gd name="T19" fmla="*/ 12 h 15"/>
                <a:gd name="T20" fmla="*/ 1 w 15"/>
                <a:gd name="T21" fmla="*/ 10 h 15"/>
                <a:gd name="T22" fmla="*/ 0 w 15"/>
                <a:gd name="T23" fmla="*/ 7 h 15"/>
                <a:gd name="T24" fmla="*/ 1 w 15"/>
                <a:gd name="T25" fmla="*/ 5 h 15"/>
                <a:gd name="T26" fmla="*/ 3 w 15"/>
                <a:gd name="T27" fmla="*/ 4 h 15"/>
                <a:gd name="T28" fmla="*/ 5 w 15"/>
                <a:gd name="T29" fmla="*/ 1 h 15"/>
                <a:gd name="T30" fmla="*/ 8 w 15"/>
                <a:gd name="T31" fmla="*/ 0 h 15"/>
                <a:gd name="T32" fmla="*/ 11 w 15"/>
                <a:gd name="T33" fmla="*/ 1 h 15"/>
                <a:gd name="T34" fmla="*/ 14 w 15"/>
                <a:gd name="T35" fmla="*/ 4 h 15"/>
                <a:gd name="T36" fmla="*/ 15 w 15"/>
                <a:gd name="T37" fmla="*/ 5 h 15"/>
                <a:gd name="T38" fmla="*/ 15 w 15"/>
                <a:gd name="T39" fmla="*/ 7 h 15"/>
                <a:gd name="T40" fmla="*/ 3 w 15"/>
                <a:gd name="T41" fmla="*/ 7 h 15"/>
                <a:gd name="T42" fmla="*/ 3 w 15"/>
                <a:gd name="T43" fmla="*/ 10 h 15"/>
                <a:gd name="T44" fmla="*/ 4 w 15"/>
                <a:gd name="T45" fmla="*/ 11 h 15"/>
                <a:gd name="T46" fmla="*/ 6 w 15"/>
                <a:gd name="T47" fmla="*/ 12 h 15"/>
                <a:gd name="T48" fmla="*/ 8 w 15"/>
                <a:gd name="T49" fmla="*/ 14 h 15"/>
                <a:gd name="T50" fmla="*/ 9 w 15"/>
                <a:gd name="T51" fmla="*/ 14 h 15"/>
                <a:gd name="T52" fmla="*/ 10 w 15"/>
                <a:gd name="T53" fmla="*/ 12 h 15"/>
                <a:gd name="T54" fmla="*/ 11 w 15"/>
                <a:gd name="T55" fmla="*/ 12 h 15"/>
                <a:gd name="T56" fmla="*/ 11 w 15"/>
                <a:gd name="T57" fmla="*/ 12 h 15"/>
                <a:gd name="T58" fmla="*/ 12 w 15"/>
                <a:gd name="T59" fmla="*/ 11 h 15"/>
                <a:gd name="T60" fmla="*/ 14 w 15"/>
                <a:gd name="T61" fmla="*/ 10 h 15"/>
                <a:gd name="T62" fmla="*/ 14 w 15"/>
                <a:gd name="T63" fmla="*/ 6 h 15"/>
                <a:gd name="T64" fmla="*/ 12 w 15"/>
                <a:gd name="T65" fmla="*/ 5 h 15"/>
                <a:gd name="T66" fmla="*/ 12 w 15"/>
                <a:gd name="T67" fmla="*/ 4 h 15"/>
                <a:gd name="T68" fmla="*/ 11 w 15"/>
                <a:gd name="T69" fmla="*/ 4 h 15"/>
                <a:gd name="T70" fmla="*/ 10 w 15"/>
                <a:gd name="T71" fmla="*/ 3 h 15"/>
                <a:gd name="T72" fmla="*/ 9 w 15"/>
                <a:gd name="T73" fmla="*/ 3 h 15"/>
                <a:gd name="T74" fmla="*/ 8 w 15"/>
                <a:gd name="T75" fmla="*/ 3 h 15"/>
                <a:gd name="T76" fmla="*/ 6 w 15"/>
                <a:gd name="T77" fmla="*/ 3 h 15"/>
                <a:gd name="T78" fmla="*/ 4 w 15"/>
                <a:gd name="T79" fmla="*/ 4 h 15"/>
                <a:gd name="T80" fmla="*/ 4 w 15"/>
                <a:gd name="T81" fmla="*/ 5 h 15"/>
                <a:gd name="T82" fmla="*/ 3 w 15"/>
                <a:gd name="T83" fmla="*/ 6 h 15"/>
                <a:gd name="T84" fmla="*/ 14 w 15"/>
                <a:gd name="T85" fmla="*/ 6 h 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5"/>
                <a:gd name="T131" fmla="*/ 15 w 15"/>
                <a:gd name="T132" fmla="*/ 15 h 1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5">
                  <a:moveTo>
                    <a:pt x="14" y="10"/>
                  </a:moveTo>
                  <a:lnTo>
                    <a:pt x="15" y="11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4" y="10"/>
                  </a:lnTo>
                  <a:close/>
                  <a:moveTo>
                    <a:pt x="14" y="6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1" name="Freeform 4983"/>
            <p:cNvSpPr>
              <a:spLocks/>
            </p:cNvSpPr>
            <p:nvPr/>
          </p:nvSpPr>
          <p:spPr bwMode="auto">
            <a:xfrm>
              <a:off x="2087" y="641"/>
              <a:ext cx="8" cy="15"/>
            </a:xfrm>
            <a:custGeom>
              <a:avLst/>
              <a:gdLst>
                <a:gd name="T0" fmla="*/ 0 w 8"/>
                <a:gd name="T1" fmla="*/ 1 h 15"/>
                <a:gd name="T2" fmla="*/ 3 w 8"/>
                <a:gd name="T3" fmla="*/ 1 h 15"/>
                <a:gd name="T4" fmla="*/ 3 w 8"/>
                <a:gd name="T5" fmla="*/ 3 h 15"/>
                <a:gd name="T6" fmla="*/ 4 w 8"/>
                <a:gd name="T7" fmla="*/ 1 h 15"/>
                <a:gd name="T8" fmla="*/ 4 w 8"/>
                <a:gd name="T9" fmla="*/ 1 h 15"/>
                <a:gd name="T10" fmla="*/ 5 w 8"/>
                <a:gd name="T11" fmla="*/ 1 h 15"/>
                <a:gd name="T12" fmla="*/ 6 w 8"/>
                <a:gd name="T13" fmla="*/ 0 h 15"/>
                <a:gd name="T14" fmla="*/ 6 w 8"/>
                <a:gd name="T15" fmla="*/ 1 h 15"/>
                <a:gd name="T16" fmla="*/ 8 w 8"/>
                <a:gd name="T17" fmla="*/ 1 h 15"/>
                <a:gd name="T18" fmla="*/ 6 w 8"/>
                <a:gd name="T19" fmla="*/ 3 h 15"/>
                <a:gd name="T20" fmla="*/ 6 w 8"/>
                <a:gd name="T21" fmla="*/ 3 h 15"/>
                <a:gd name="T22" fmla="*/ 6 w 8"/>
                <a:gd name="T23" fmla="*/ 3 h 15"/>
                <a:gd name="T24" fmla="*/ 5 w 8"/>
                <a:gd name="T25" fmla="*/ 3 h 15"/>
                <a:gd name="T26" fmla="*/ 4 w 8"/>
                <a:gd name="T27" fmla="*/ 3 h 15"/>
                <a:gd name="T28" fmla="*/ 4 w 8"/>
                <a:gd name="T29" fmla="*/ 4 h 15"/>
                <a:gd name="T30" fmla="*/ 3 w 8"/>
                <a:gd name="T31" fmla="*/ 5 h 15"/>
                <a:gd name="T32" fmla="*/ 3 w 8"/>
                <a:gd name="T33" fmla="*/ 7 h 15"/>
                <a:gd name="T34" fmla="*/ 3 w 8"/>
                <a:gd name="T35" fmla="*/ 10 h 15"/>
                <a:gd name="T36" fmla="*/ 3 w 8"/>
                <a:gd name="T37" fmla="*/ 15 h 15"/>
                <a:gd name="T38" fmla="*/ 0 w 8"/>
                <a:gd name="T39" fmla="*/ 15 h 15"/>
                <a:gd name="T40" fmla="*/ 0 w 8"/>
                <a:gd name="T41" fmla="*/ 1 h 1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"/>
                <a:gd name="T64" fmla="*/ 0 h 15"/>
                <a:gd name="T65" fmla="*/ 8 w 8"/>
                <a:gd name="T66" fmla="*/ 15 h 1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" h="15">
                  <a:moveTo>
                    <a:pt x="0" y="1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8" y="1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2" name="Freeform 4984"/>
            <p:cNvSpPr>
              <a:spLocks/>
            </p:cNvSpPr>
            <p:nvPr/>
          </p:nvSpPr>
          <p:spPr bwMode="auto">
            <a:xfrm>
              <a:off x="2096" y="641"/>
              <a:ext cx="7" cy="15"/>
            </a:xfrm>
            <a:custGeom>
              <a:avLst/>
              <a:gdLst>
                <a:gd name="T0" fmla="*/ 0 w 7"/>
                <a:gd name="T1" fmla="*/ 1 h 15"/>
                <a:gd name="T2" fmla="*/ 1 w 7"/>
                <a:gd name="T3" fmla="*/ 1 h 15"/>
                <a:gd name="T4" fmla="*/ 1 w 7"/>
                <a:gd name="T5" fmla="*/ 3 h 15"/>
                <a:gd name="T6" fmla="*/ 2 w 7"/>
                <a:gd name="T7" fmla="*/ 1 h 15"/>
                <a:gd name="T8" fmla="*/ 3 w 7"/>
                <a:gd name="T9" fmla="*/ 1 h 15"/>
                <a:gd name="T10" fmla="*/ 3 w 7"/>
                <a:gd name="T11" fmla="*/ 1 h 15"/>
                <a:gd name="T12" fmla="*/ 5 w 7"/>
                <a:gd name="T13" fmla="*/ 0 h 15"/>
                <a:gd name="T14" fmla="*/ 6 w 7"/>
                <a:gd name="T15" fmla="*/ 1 h 15"/>
                <a:gd name="T16" fmla="*/ 7 w 7"/>
                <a:gd name="T17" fmla="*/ 1 h 15"/>
                <a:gd name="T18" fmla="*/ 6 w 7"/>
                <a:gd name="T19" fmla="*/ 3 h 15"/>
                <a:gd name="T20" fmla="*/ 5 w 7"/>
                <a:gd name="T21" fmla="*/ 3 h 15"/>
                <a:gd name="T22" fmla="*/ 5 w 7"/>
                <a:gd name="T23" fmla="*/ 3 h 15"/>
                <a:gd name="T24" fmla="*/ 3 w 7"/>
                <a:gd name="T25" fmla="*/ 3 h 15"/>
                <a:gd name="T26" fmla="*/ 3 w 7"/>
                <a:gd name="T27" fmla="*/ 3 h 15"/>
                <a:gd name="T28" fmla="*/ 2 w 7"/>
                <a:gd name="T29" fmla="*/ 4 h 15"/>
                <a:gd name="T30" fmla="*/ 2 w 7"/>
                <a:gd name="T31" fmla="*/ 5 h 15"/>
                <a:gd name="T32" fmla="*/ 1 w 7"/>
                <a:gd name="T33" fmla="*/ 7 h 15"/>
                <a:gd name="T34" fmla="*/ 1 w 7"/>
                <a:gd name="T35" fmla="*/ 10 h 15"/>
                <a:gd name="T36" fmla="*/ 1 w 7"/>
                <a:gd name="T37" fmla="*/ 15 h 15"/>
                <a:gd name="T38" fmla="*/ 0 w 7"/>
                <a:gd name="T39" fmla="*/ 15 h 15"/>
                <a:gd name="T40" fmla="*/ 0 w 7"/>
                <a:gd name="T41" fmla="*/ 1 h 1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"/>
                <a:gd name="T64" fmla="*/ 0 h 15"/>
                <a:gd name="T65" fmla="*/ 7 w 7"/>
                <a:gd name="T66" fmla="*/ 15 h 1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" h="15">
                  <a:moveTo>
                    <a:pt x="0" y="1"/>
                  </a:moveTo>
                  <a:lnTo>
                    <a:pt x="1" y="1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7"/>
                  </a:lnTo>
                  <a:lnTo>
                    <a:pt x="1" y="10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3" name="Freeform 4985"/>
            <p:cNvSpPr>
              <a:spLocks/>
            </p:cNvSpPr>
            <p:nvPr/>
          </p:nvSpPr>
          <p:spPr bwMode="auto">
            <a:xfrm>
              <a:off x="2104" y="642"/>
              <a:ext cx="12" cy="14"/>
            </a:xfrm>
            <a:custGeom>
              <a:avLst/>
              <a:gdLst>
                <a:gd name="T0" fmla="*/ 0 w 12"/>
                <a:gd name="T1" fmla="*/ 0 h 14"/>
                <a:gd name="T2" fmla="*/ 1 w 12"/>
                <a:gd name="T3" fmla="*/ 0 h 14"/>
                <a:gd name="T4" fmla="*/ 1 w 12"/>
                <a:gd name="T5" fmla="*/ 6 h 14"/>
                <a:gd name="T6" fmla="*/ 1 w 12"/>
                <a:gd name="T7" fmla="*/ 8 h 14"/>
                <a:gd name="T8" fmla="*/ 1 w 12"/>
                <a:gd name="T9" fmla="*/ 9 h 14"/>
                <a:gd name="T10" fmla="*/ 3 w 12"/>
                <a:gd name="T11" fmla="*/ 10 h 14"/>
                <a:gd name="T12" fmla="*/ 4 w 12"/>
                <a:gd name="T13" fmla="*/ 11 h 14"/>
                <a:gd name="T14" fmla="*/ 4 w 12"/>
                <a:gd name="T15" fmla="*/ 11 h 14"/>
                <a:gd name="T16" fmla="*/ 6 w 12"/>
                <a:gd name="T17" fmla="*/ 13 h 14"/>
                <a:gd name="T18" fmla="*/ 8 w 12"/>
                <a:gd name="T19" fmla="*/ 11 h 14"/>
                <a:gd name="T20" fmla="*/ 9 w 12"/>
                <a:gd name="T21" fmla="*/ 11 h 14"/>
                <a:gd name="T22" fmla="*/ 9 w 12"/>
                <a:gd name="T23" fmla="*/ 10 h 14"/>
                <a:gd name="T24" fmla="*/ 10 w 12"/>
                <a:gd name="T25" fmla="*/ 10 h 14"/>
                <a:gd name="T26" fmla="*/ 10 w 12"/>
                <a:gd name="T27" fmla="*/ 9 h 14"/>
                <a:gd name="T28" fmla="*/ 10 w 12"/>
                <a:gd name="T29" fmla="*/ 6 h 14"/>
                <a:gd name="T30" fmla="*/ 10 w 12"/>
                <a:gd name="T31" fmla="*/ 0 h 14"/>
                <a:gd name="T32" fmla="*/ 12 w 12"/>
                <a:gd name="T33" fmla="*/ 0 h 14"/>
                <a:gd name="T34" fmla="*/ 12 w 12"/>
                <a:gd name="T35" fmla="*/ 6 h 14"/>
                <a:gd name="T36" fmla="*/ 11 w 12"/>
                <a:gd name="T37" fmla="*/ 9 h 14"/>
                <a:gd name="T38" fmla="*/ 11 w 12"/>
                <a:gd name="T39" fmla="*/ 10 h 14"/>
                <a:gd name="T40" fmla="*/ 10 w 12"/>
                <a:gd name="T41" fmla="*/ 13 h 14"/>
                <a:gd name="T42" fmla="*/ 9 w 12"/>
                <a:gd name="T43" fmla="*/ 13 h 14"/>
                <a:gd name="T44" fmla="*/ 8 w 12"/>
                <a:gd name="T45" fmla="*/ 14 h 14"/>
                <a:gd name="T46" fmla="*/ 6 w 12"/>
                <a:gd name="T47" fmla="*/ 14 h 14"/>
                <a:gd name="T48" fmla="*/ 4 w 12"/>
                <a:gd name="T49" fmla="*/ 14 h 14"/>
                <a:gd name="T50" fmla="*/ 3 w 12"/>
                <a:gd name="T51" fmla="*/ 13 h 14"/>
                <a:gd name="T52" fmla="*/ 1 w 12"/>
                <a:gd name="T53" fmla="*/ 13 h 14"/>
                <a:gd name="T54" fmla="*/ 0 w 12"/>
                <a:gd name="T55" fmla="*/ 10 h 14"/>
                <a:gd name="T56" fmla="*/ 0 w 12"/>
                <a:gd name="T57" fmla="*/ 9 h 14"/>
                <a:gd name="T58" fmla="*/ 0 w 12"/>
                <a:gd name="T59" fmla="*/ 6 h 14"/>
                <a:gd name="T60" fmla="*/ 0 w 12"/>
                <a:gd name="T61" fmla="*/ 0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4"/>
                <a:gd name="T95" fmla="*/ 12 w 12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4">
                  <a:moveTo>
                    <a:pt x="0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3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4" name="Freeform 4986"/>
            <p:cNvSpPr>
              <a:spLocks noEditPoints="1"/>
            </p:cNvSpPr>
            <p:nvPr/>
          </p:nvSpPr>
          <p:spPr bwMode="auto">
            <a:xfrm>
              <a:off x="2119" y="636"/>
              <a:ext cx="3" cy="20"/>
            </a:xfrm>
            <a:custGeom>
              <a:avLst/>
              <a:gdLst>
                <a:gd name="T0" fmla="*/ 1 w 3"/>
                <a:gd name="T1" fmla="*/ 0 h 20"/>
                <a:gd name="T2" fmla="*/ 2 w 3"/>
                <a:gd name="T3" fmla="*/ 0 h 20"/>
                <a:gd name="T4" fmla="*/ 2 w 3"/>
                <a:gd name="T5" fmla="*/ 2 h 20"/>
                <a:gd name="T6" fmla="*/ 2 w 3"/>
                <a:gd name="T7" fmla="*/ 2 h 20"/>
                <a:gd name="T8" fmla="*/ 3 w 3"/>
                <a:gd name="T9" fmla="*/ 2 h 20"/>
                <a:gd name="T10" fmla="*/ 2 w 3"/>
                <a:gd name="T11" fmla="*/ 3 h 20"/>
                <a:gd name="T12" fmla="*/ 2 w 3"/>
                <a:gd name="T13" fmla="*/ 3 h 20"/>
                <a:gd name="T14" fmla="*/ 2 w 3"/>
                <a:gd name="T15" fmla="*/ 3 h 20"/>
                <a:gd name="T16" fmla="*/ 1 w 3"/>
                <a:gd name="T17" fmla="*/ 4 h 20"/>
                <a:gd name="T18" fmla="*/ 1 w 3"/>
                <a:gd name="T19" fmla="*/ 3 h 20"/>
                <a:gd name="T20" fmla="*/ 1 w 3"/>
                <a:gd name="T21" fmla="*/ 3 h 20"/>
                <a:gd name="T22" fmla="*/ 0 w 3"/>
                <a:gd name="T23" fmla="*/ 3 h 20"/>
                <a:gd name="T24" fmla="*/ 0 w 3"/>
                <a:gd name="T25" fmla="*/ 2 h 20"/>
                <a:gd name="T26" fmla="*/ 0 w 3"/>
                <a:gd name="T27" fmla="*/ 2 h 20"/>
                <a:gd name="T28" fmla="*/ 1 w 3"/>
                <a:gd name="T29" fmla="*/ 2 h 20"/>
                <a:gd name="T30" fmla="*/ 1 w 3"/>
                <a:gd name="T31" fmla="*/ 0 h 20"/>
                <a:gd name="T32" fmla="*/ 1 w 3"/>
                <a:gd name="T33" fmla="*/ 0 h 20"/>
                <a:gd name="T34" fmla="*/ 1 w 3"/>
                <a:gd name="T35" fmla="*/ 6 h 20"/>
                <a:gd name="T36" fmla="*/ 2 w 3"/>
                <a:gd name="T37" fmla="*/ 6 h 20"/>
                <a:gd name="T38" fmla="*/ 2 w 3"/>
                <a:gd name="T39" fmla="*/ 20 h 20"/>
                <a:gd name="T40" fmla="*/ 1 w 3"/>
                <a:gd name="T41" fmla="*/ 20 h 20"/>
                <a:gd name="T42" fmla="*/ 1 w 3"/>
                <a:gd name="T43" fmla="*/ 6 h 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"/>
                <a:gd name="T67" fmla="*/ 0 h 20"/>
                <a:gd name="T68" fmla="*/ 3 w 3"/>
                <a:gd name="T69" fmla="*/ 20 h 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" h="20">
                  <a:moveTo>
                    <a:pt x="1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0"/>
                  </a:lnTo>
                  <a:close/>
                  <a:moveTo>
                    <a:pt x="1" y="6"/>
                  </a:moveTo>
                  <a:lnTo>
                    <a:pt x="2" y="6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5" name="Freeform 4987"/>
            <p:cNvSpPr>
              <a:spLocks/>
            </p:cNvSpPr>
            <p:nvPr/>
          </p:nvSpPr>
          <p:spPr bwMode="auto">
            <a:xfrm>
              <a:off x="2125" y="641"/>
              <a:ext cx="21" cy="15"/>
            </a:xfrm>
            <a:custGeom>
              <a:avLst/>
              <a:gdLst>
                <a:gd name="T0" fmla="*/ 0 w 21"/>
                <a:gd name="T1" fmla="*/ 1 h 15"/>
                <a:gd name="T2" fmla="*/ 2 w 21"/>
                <a:gd name="T3" fmla="*/ 1 h 15"/>
                <a:gd name="T4" fmla="*/ 2 w 21"/>
                <a:gd name="T5" fmla="*/ 4 h 15"/>
                <a:gd name="T6" fmla="*/ 2 w 21"/>
                <a:gd name="T7" fmla="*/ 3 h 15"/>
                <a:gd name="T8" fmla="*/ 4 w 21"/>
                <a:gd name="T9" fmla="*/ 1 h 15"/>
                <a:gd name="T10" fmla="*/ 5 w 21"/>
                <a:gd name="T11" fmla="*/ 1 h 15"/>
                <a:gd name="T12" fmla="*/ 6 w 21"/>
                <a:gd name="T13" fmla="*/ 0 h 15"/>
                <a:gd name="T14" fmla="*/ 7 w 21"/>
                <a:gd name="T15" fmla="*/ 1 h 15"/>
                <a:gd name="T16" fmla="*/ 8 w 21"/>
                <a:gd name="T17" fmla="*/ 1 h 15"/>
                <a:gd name="T18" fmla="*/ 10 w 21"/>
                <a:gd name="T19" fmla="*/ 1 h 15"/>
                <a:gd name="T20" fmla="*/ 10 w 21"/>
                <a:gd name="T21" fmla="*/ 3 h 15"/>
                <a:gd name="T22" fmla="*/ 11 w 21"/>
                <a:gd name="T23" fmla="*/ 3 h 15"/>
                <a:gd name="T24" fmla="*/ 11 w 21"/>
                <a:gd name="T25" fmla="*/ 4 h 15"/>
                <a:gd name="T26" fmla="*/ 12 w 21"/>
                <a:gd name="T27" fmla="*/ 3 h 15"/>
                <a:gd name="T28" fmla="*/ 13 w 21"/>
                <a:gd name="T29" fmla="*/ 1 h 15"/>
                <a:gd name="T30" fmla="*/ 14 w 21"/>
                <a:gd name="T31" fmla="*/ 1 h 15"/>
                <a:gd name="T32" fmla="*/ 16 w 21"/>
                <a:gd name="T33" fmla="*/ 0 h 15"/>
                <a:gd name="T34" fmla="*/ 17 w 21"/>
                <a:gd name="T35" fmla="*/ 1 h 15"/>
                <a:gd name="T36" fmla="*/ 18 w 21"/>
                <a:gd name="T37" fmla="*/ 1 h 15"/>
                <a:gd name="T38" fmla="*/ 19 w 21"/>
                <a:gd name="T39" fmla="*/ 3 h 15"/>
                <a:gd name="T40" fmla="*/ 21 w 21"/>
                <a:gd name="T41" fmla="*/ 4 h 15"/>
                <a:gd name="T42" fmla="*/ 21 w 21"/>
                <a:gd name="T43" fmla="*/ 5 h 15"/>
                <a:gd name="T44" fmla="*/ 21 w 21"/>
                <a:gd name="T45" fmla="*/ 7 h 15"/>
                <a:gd name="T46" fmla="*/ 21 w 21"/>
                <a:gd name="T47" fmla="*/ 15 h 15"/>
                <a:gd name="T48" fmla="*/ 19 w 21"/>
                <a:gd name="T49" fmla="*/ 15 h 15"/>
                <a:gd name="T50" fmla="*/ 19 w 21"/>
                <a:gd name="T51" fmla="*/ 7 h 15"/>
                <a:gd name="T52" fmla="*/ 19 w 21"/>
                <a:gd name="T53" fmla="*/ 5 h 15"/>
                <a:gd name="T54" fmla="*/ 18 w 21"/>
                <a:gd name="T55" fmla="*/ 4 h 15"/>
                <a:gd name="T56" fmla="*/ 18 w 21"/>
                <a:gd name="T57" fmla="*/ 4 h 15"/>
                <a:gd name="T58" fmla="*/ 18 w 21"/>
                <a:gd name="T59" fmla="*/ 3 h 15"/>
                <a:gd name="T60" fmla="*/ 17 w 21"/>
                <a:gd name="T61" fmla="*/ 3 h 15"/>
                <a:gd name="T62" fmla="*/ 16 w 21"/>
                <a:gd name="T63" fmla="*/ 3 h 15"/>
                <a:gd name="T64" fmla="*/ 14 w 21"/>
                <a:gd name="T65" fmla="*/ 3 h 15"/>
                <a:gd name="T66" fmla="*/ 13 w 21"/>
                <a:gd name="T67" fmla="*/ 3 h 15"/>
                <a:gd name="T68" fmla="*/ 12 w 21"/>
                <a:gd name="T69" fmla="*/ 4 h 15"/>
                <a:gd name="T70" fmla="*/ 12 w 21"/>
                <a:gd name="T71" fmla="*/ 5 h 15"/>
                <a:gd name="T72" fmla="*/ 11 w 21"/>
                <a:gd name="T73" fmla="*/ 6 h 15"/>
                <a:gd name="T74" fmla="*/ 11 w 21"/>
                <a:gd name="T75" fmla="*/ 9 h 15"/>
                <a:gd name="T76" fmla="*/ 11 w 21"/>
                <a:gd name="T77" fmla="*/ 15 h 15"/>
                <a:gd name="T78" fmla="*/ 10 w 21"/>
                <a:gd name="T79" fmla="*/ 15 h 15"/>
                <a:gd name="T80" fmla="*/ 10 w 21"/>
                <a:gd name="T81" fmla="*/ 7 h 15"/>
                <a:gd name="T82" fmla="*/ 10 w 21"/>
                <a:gd name="T83" fmla="*/ 5 h 15"/>
                <a:gd name="T84" fmla="*/ 10 w 21"/>
                <a:gd name="T85" fmla="*/ 4 h 15"/>
                <a:gd name="T86" fmla="*/ 8 w 21"/>
                <a:gd name="T87" fmla="*/ 4 h 15"/>
                <a:gd name="T88" fmla="*/ 8 w 21"/>
                <a:gd name="T89" fmla="*/ 3 h 15"/>
                <a:gd name="T90" fmla="*/ 7 w 21"/>
                <a:gd name="T91" fmla="*/ 3 h 15"/>
                <a:gd name="T92" fmla="*/ 6 w 21"/>
                <a:gd name="T93" fmla="*/ 3 h 15"/>
                <a:gd name="T94" fmla="*/ 5 w 21"/>
                <a:gd name="T95" fmla="*/ 3 h 15"/>
                <a:gd name="T96" fmla="*/ 4 w 21"/>
                <a:gd name="T97" fmla="*/ 3 h 15"/>
                <a:gd name="T98" fmla="*/ 4 w 21"/>
                <a:gd name="T99" fmla="*/ 4 h 15"/>
                <a:gd name="T100" fmla="*/ 2 w 21"/>
                <a:gd name="T101" fmla="*/ 5 h 15"/>
                <a:gd name="T102" fmla="*/ 2 w 21"/>
                <a:gd name="T103" fmla="*/ 6 h 15"/>
                <a:gd name="T104" fmla="*/ 2 w 21"/>
                <a:gd name="T105" fmla="*/ 9 h 15"/>
                <a:gd name="T106" fmla="*/ 2 w 21"/>
                <a:gd name="T107" fmla="*/ 15 h 15"/>
                <a:gd name="T108" fmla="*/ 0 w 21"/>
                <a:gd name="T109" fmla="*/ 15 h 15"/>
                <a:gd name="T110" fmla="*/ 0 w 21"/>
                <a:gd name="T111" fmla="*/ 1 h 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15"/>
                <a:gd name="T170" fmla="*/ 21 w 21"/>
                <a:gd name="T171" fmla="*/ 15 h 1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15">
                  <a:moveTo>
                    <a:pt x="0" y="1"/>
                  </a:moveTo>
                  <a:lnTo>
                    <a:pt x="2" y="1"/>
                  </a:lnTo>
                  <a:lnTo>
                    <a:pt x="2" y="4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3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15"/>
                  </a:lnTo>
                  <a:lnTo>
                    <a:pt x="19" y="15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6" name="Freeform 4988"/>
            <p:cNvSpPr>
              <a:spLocks/>
            </p:cNvSpPr>
            <p:nvPr/>
          </p:nvSpPr>
          <p:spPr bwMode="auto">
            <a:xfrm>
              <a:off x="2149" y="638"/>
              <a:ext cx="6" cy="18"/>
            </a:xfrm>
            <a:custGeom>
              <a:avLst/>
              <a:gdLst>
                <a:gd name="T0" fmla="*/ 3 w 6"/>
                <a:gd name="T1" fmla="*/ 0 h 18"/>
                <a:gd name="T2" fmla="*/ 4 w 6"/>
                <a:gd name="T3" fmla="*/ 0 h 18"/>
                <a:gd name="T4" fmla="*/ 4 w 6"/>
                <a:gd name="T5" fmla="*/ 4 h 18"/>
                <a:gd name="T6" fmla="*/ 6 w 6"/>
                <a:gd name="T7" fmla="*/ 4 h 18"/>
                <a:gd name="T8" fmla="*/ 6 w 6"/>
                <a:gd name="T9" fmla="*/ 6 h 18"/>
                <a:gd name="T10" fmla="*/ 4 w 6"/>
                <a:gd name="T11" fmla="*/ 6 h 18"/>
                <a:gd name="T12" fmla="*/ 4 w 6"/>
                <a:gd name="T13" fmla="*/ 18 h 18"/>
                <a:gd name="T14" fmla="*/ 3 w 6"/>
                <a:gd name="T15" fmla="*/ 18 h 18"/>
                <a:gd name="T16" fmla="*/ 3 w 6"/>
                <a:gd name="T17" fmla="*/ 6 h 18"/>
                <a:gd name="T18" fmla="*/ 0 w 6"/>
                <a:gd name="T19" fmla="*/ 6 h 18"/>
                <a:gd name="T20" fmla="*/ 0 w 6"/>
                <a:gd name="T21" fmla="*/ 4 h 18"/>
                <a:gd name="T22" fmla="*/ 3 w 6"/>
                <a:gd name="T23" fmla="*/ 4 h 18"/>
                <a:gd name="T24" fmla="*/ 3 w 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8"/>
                <a:gd name="T41" fmla="*/ 6 w 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8">
                  <a:moveTo>
                    <a:pt x="3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7" name="Freeform 4989"/>
            <p:cNvSpPr>
              <a:spLocks noEditPoints="1"/>
            </p:cNvSpPr>
            <p:nvPr/>
          </p:nvSpPr>
          <p:spPr bwMode="auto">
            <a:xfrm>
              <a:off x="2158" y="641"/>
              <a:ext cx="14" cy="15"/>
            </a:xfrm>
            <a:custGeom>
              <a:avLst/>
              <a:gdLst>
                <a:gd name="T0" fmla="*/ 12 w 14"/>
                <a:gd name="T1" fmla="*/ 10 h 15"/>
                <a:gd name="T2" fmla="*/ 13 w 14"/>
                <a:gd name="T3" fmla="*/ 11 h 15"/>
                <a:gd name="T4" fmla="*/ 13 w 14"/>
                <a:gd name="T5" fmla="*/ 12 h 15"/>
                <a:gd name="T6" fmla="*/ 12 w 14"/>
                <a:gd name="T7" fmla="*/ 12 h 15"/>
                <a:gd name="T8" fmla="*/ 11 w 14"/>
                <a:gd name="T9" fmla="*/ 14 h 15"/>
                <a:gd name="T10" fmla="*/ 9 w 14"/>
                <a:gd name="T11" fmla="*/ 15 h 15"/>
                <a:gd name="T12" fmla="*/ 8 w 14"/>
                <a:gd name="T13" fmla="*/ 15 h 15"/>
                <a:gd name="T14" fmla="*/ 7 w 14"/>
                <a:gd name="T15" fmla="*/ 15 h 15"/>
                <a:gd name="T16" fmla="*/ 3 w 14"/>
                <a:gd name="T17" fmla="*/ 14 h 15"/>
                <a:gd name="T18" fmla="*/ 2 w 14"/>
                <a:gd name="T19" fmla="*/ 12 h 15"/>
                <a:gd name="T20" fmla="*/ 0 w 14"/>
                <a:gd name="T21" fmla="*/ 10 h 15"/>
                <a:gd name="T22" fmla="*/ 0 w 14"/>
                <a:gd name="T23" fmla="*/ 7 h 15"/>
                <a:gd name="T24" fmla="*/ 0 w 14"/>
                <a:gd name="T25" fmla="*/ 5 h 15"/>
                <a:gd name="T26" fmla="*/ 1 w 14"/>
                <a:gd name="T27" fmla="*/ 4 h 15"/>
                <a:gd name="T28" fmla="*/ 3 w 14"/>
                <a:gd name="T29" fmla="*/ 1 h 15"/>
                <a:gd name="T30" fmla="*/ 7 w 14"/>
                <a:gd name="T31" fmla="*/ 0 h 15"/>
                <a:gd name="T32" fmla="*/ 9 w 14"/>
                <a:gd name="T33" fmla="*/ 1 h 15"/>
                <a:gd name="T34" fmla="*/ 12 w 14"/>
                <a:gd name="T35" fmla="*/ 4 h 15"/>
                <a:gd name="T36" fmla="*/ 13 w 14"/>
                <a:gd name="T37" fmla="*/ 5 h 15"/>
                <a:gd name="T38" fmla="*/ 14 w 14"/>
                <a:gd name="T39" fmla="*/ 7 h 15"/>
                <a:gd name="T40" fmla="*/ 1 w 14"/>
                <a:gd name="T41" fmla="*/ 7 h 15"/>
                <a:gd name="T42" fmla="*/ 2 w 14"/>
                <a:gd name="T43" fmla="*/ 10 h 15"/>
                <a:gd name="T44" fmla="*/ 3 w 14"/>
                <a:gd name="T45" fmla="*/ 11 h 15"/>
                <a:gd name="T46" fmla="*/ 5 w 14"/>
                <a:gd name="T47" fmla="*/ 12 h 15"/>
                <a:gd name="T48" fmla="*/ 7 w 14"/>
                <a:gd name="T49" fmla="*/ 14 h 15"/>
                <a:gd name="T50" fmla="*/ 8 w 14"/>
                <a:gd name="T51" fmla="*/ 14 h 15"/>
                <a:gd name="T52" fmla="*/ 8 w 14"/>
                <a:gd name="T53" fmla="*/ 12 h 15"/>
                <a:gd name="T54" fmla="*/ 9 w 14"/>
                <a:gd name="T55" fmla="*/ 12 h 15"/>
                <a:gd name="T56" fmla="*/ 11 w 14"/>
                <a:gd name="T57" fmla="*/ 12 h 15"/>
                <a:gd name="T58" fmla="*/ 11 w 14"/>
                <a:gd name="T59" fmla="*/ 11 h 15"/>
                <a:gd name="T60" fmla="*/ 12 w 14"/>
                <a:gd name="T61" fmla="*/ 10 h 15"/>
                <a:gd name="T62" fmla="*/ 12 w 14"/>
                <a:gd name="T63" fmla="*/ 6 h 15"/>
                <a:gd name="T64" fmla="*/ 12 w 14"/>
                <a:gd name="T65" fmla="*/ 5 h 15"/>
                <a:gd name="T66" fmla="*/ 11 w 14"/>
                <a:gd name="T67" fmla="*/ 4 h 15"/>
                <a:gd name="T68" fmla="*/ 11 w 14"/>
                <a:gd name="T69" fmla="*/ 4 h 15"/>
                <a:gd name="T70" fmla="*/ 9 w 14"/>
                <a:gd name="T71" fmla="*/ 3 h 15"/>
                <a:gd name="T72" fmla="*/ 8 w 14"/>
                <a:gd name="T73" fmla="*/ 3 h 15"/>
                <a:gd name="T74" fmla="*/ 7 w 14"/>
                <a:gd name="T75" fmla="*/ 3 h 15"/>
                <a:gd name="T76" fmla="*/ 5 w 14"/>
                <a:gd name="T77" fmla="*/ 3 h 15"/>
                <a:gd name="T78" fmla="*/ 3 w 14"/>
                <a:gd name="T79" fmla="*/ 4 h 15"/>
                <a:gd name="T80" fmla="*/ 2 w 14"/>
                <a:gd name="T81" fmla="*/ 5 h 15"/>
                <a:gd name="T82" fmla="*/ 2 w 14"/>
                <a:gd name="T83" fmla="*/ 6 h 15"/>
                <a:gd name="T84" fmla="*/ 12 w 14"/>
                <a:gd name="T85" fmla="*/ 6 h 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"/>
                <a:gd name="T130" fmla="*/ 0 h 15"/>
                <a:gd name="T131" fmla="*/ 14 w 14"/>
                <a:gd name="T132" fmla="*/ 15 h 1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" h="15">
                  <a:moveTo>
                    <a:pt x="12" y="10"/>
                  </a:moveTo>
                  <a:lnTo>
                    <a:pt x="13" y="11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7" y="0"/>
                  </a:lnTo>
                  <a:lnTo>
                    <a:pt x="9" y="1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7"/>
                  </a:lnTo>
                  <a:lnTo>
                    <a:pt x="1" y="7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2" y="10"/>
                  </a:lnTo>
                  <a:close/>
                  <a:moveTo>
                    <a:pt x="12" y="6"/>
                  </a:moveTo>
                  <a:lnTo>
                    <a:pt x="12" y="5"/>
                  </a:lnTo>
                  <a:lnTo>
                    <a:pt x="11" y="4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8" name="Freeform 4990"/>
            <p:cNvSpPr>
              <a:spLocks/>
            </p:cNvSpPr>
            <p:nvPr/>
          </p:nvSpPr>
          <p:spPr bwMode="auto">
            <a:xfrm>
              <a:off x="1923" y="638"/>
              <a:ext cx="19" cy="18"/>
            </a:xfrm>
            <a:custGeom>
              <a:avLst/>
              <a:gdLst>
                <a:gd name="T0" fmla="*/ 10 w 19"/>
                <a:gd name="T1" fmla="*/ 0 h 18"/>
                <a:gd name="T2" fmla="*/ 19 w 19"/>
                <a:gd name="T3" fmla="*/ 18 h 18"/>
                <a:gd name="T4" fmla="*/ 16 w 19"/>
                <a:gd name="T5" fmla="*/ 18 h 18"/>
                <a:gd name="T6" fmla="*/ 14 w 19"/>
                <a:gd name="T7" fmla="*/ 12 h 18"/>
                <a:gd name="T8" fmla="*/ 5 w 19"/>
                <a:gd name="T9" fmla="*/ 12 h 18"/>
                <a:gd name="T10" fmla="*/ 3 w 19"/>
                <a:gd name="T11" fmla="*/ 18 h 18"/>
                <a:gd name="T12" fmla="*/ 0 w 19"/>
                <a:gd name="T13" fmla="*/ 18 h 18"/>
                <a:gd name="T14" fmla="*/ 9 w 19"/>
                <a:gd name="T15" fmla="*/ 0 h 18"/>
                <a:gd name="T16" fmla="*/ 10 w 19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8"/>
                <a:gd name="T29" fmla="*/ 19 w 19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8">
                  <a:moveTo>
                    <a:pt x="10" y="0"/>
                  </a:moveTo>
                  <a:lnTo>
                    <a:pt x="19" y="18"/>
                  </a:lnTo>
                  <a:lnTo>
                    <a:pt x="16" y="18"/>
                  </a:lnTo>
                  <a:lnTo>
                    <a:pt x="14" y="12"/>
                  </a:lnTo>
                  <a:lnTo>
                    <a:pt x="5" y="12"/>
                  </a:lnTo>
                  <a:lnTo>
                    <a:pt x="3" y="18"/>
                  </a:lnTo>
                  <a:lnTo>
                    <a:pt x="0" y="18"/>
                  </a:lnTo>
                  <a:lnTo>
                    <a:pt x="9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9" name="Freeform 4991"/>
            <p:cNvSpPr>
              <a:spLocks/>
            </p:cNvSpPr>
            <p:nvPr/>
          </p:nvSpPr>
          <p:spPr bwMode="auto">
            <a:xfrm>
              <a:off x="1929" y="641"/>
              <a:ext cx="6" cy="6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6 h 6"/>
                <a:gd name="T4" fmla="*/ 6 w 6"/>
                <a:gd name="T5" fmla="*/ 6 h 6"/>
                <a:gd name="T6" fmla="*/ 3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6"/>
                <a:gd name="T14" fmla="*/ 6 w 6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6">
                  <a:moveTo>
                    <a:pt x="3" y="0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0" name="Freeform 4992"/>
            <p:cNvSpPr>
              <a:spLocks/>
            </p:cNvSpPr>
            <p:nvPr/>
          </p:nvSpPr>
          <p:spPr bwMode="auto">
            <a:xfrm>
              <a:off x="1943" y="641"/>
              <a:ext cx="14" cy="15"/>
            </a:xfrm>
            <a:custGeom>
              <a:avLst/>
              <a:gdLst>
                <a:gd name="T0" fmla="*/ 14 w 14"/>
                <a:gd name="T1" fmla="*/ 4 h 15"/>
                <a:gd name="T2" fmla="*/ 13 w 14"/>
                <a:gd name="T3" fmla="*/ 5 h 15"/>
                <a:gd name="T4" fmla="*/ 11 w 14"/>
                <a:gd name="T5" fmla="*/ 3 h 15"/>
                <a:gd name="T6" fmla="*/ 8 w 14"/>
                <a:gd name="T7" fmla="*/ 3 h 15"/>
                <a:gd name="T8" fmla="*/ 6 w 14"/>
                <a:gd name="T9" fmla="*/ 3 h 15"/>
                <a:gd name="T10" fmla="*/ 3 w 14"/>
                <a:gd name="T11" fmla="*/ 4 h 15"/>
                <a:gd name="T12" fmla="*/ 2 w 14"/>
                <a:gd name="T13" fmla="*/ 5 h 15"/>
                <a:gd name="T14" fmla="*/ 2 w 14"/>
                <a:gd name="T15" fmla="*/ 7 h 15"/>
                <a:gd name="T16" fmla="*/ 2 w 14"/>
                <a:gd name="T17" fmla="*/ 9 h 15"/>
                <a:gd name="T18" fmla="*/ 3 w 14"/>
                <a:gd name="T19" fmla="*/ 10 h 15"/>
                <a:gd name="T20" fmla="*/ 3 w 14"/>
                <a:gd name="T21" fmla="*/ 11 h 15"/>
                <a:gd name="T22" fmla="*/ 5 w 14"/>
                <a:gd name="T23" fmla="*/ 12 h 15"/>
                <a:gd name="T24" fmla="*/ 6 w 14"/>
                <a:gd name="T25" fmla="*/ 12 h 15"/>
                <a:gd name="T26" fmla="*/ 8 w 14"/>
                <a:gd name="T27" fmla="*/ 14 h 15"/>
                <a:gd name="T28" fmla="*/ 11 w 14"/>
                <a:gd name="T29" fmla="*/ 12 h 15"/>
                <a:gd name="T30" fmla="*/ 13 w 14"/>
                <a:gd name="T31" fmla="*/ 11 h 15"/>
                <a:gd name="T32" fmla="*/ 14 w 14"/>
                <a:gd name="T33" fmla="*/ 11 h 15"/>
                <a:gd name="T34" fmla="*/ 13 w 14"/>
                <a:gd name="T35" fmla="*/ 14 h 15"/>
                <a:gd name="T36" fmla="*/ 12 w 14"/>
                <a:gd name="T37" fmla="*/ 14 h 15"/>
                <a:gd name="T38" fmla="*/ 9 w 14"/>
                <a:gd name="T39" fmla="*/ 15 h 15"/>
                <a:gd name="T40" fmla="*/ 8 w 14"/>
                <a:gd name="T41" fmla="*/ 15 h 15"/>
                <a:gd name="T42" fmla="*/ 5 w 14"/>
                <a:gd name="T43" fmla="*/ 15 h 15"/>
                <a:gd name="T44" fmla="*/ 2 w 14"/>
                <a:gd name="T45" fmla="*/ 12 h 15"/>
                <a:gd name="T46" fmla="*/ 1 w 14"/>
                <a:gd name="T47" fmla="*/ 10 h 15"/>
                <a:gd name="T48" fmla="*/ 0 w 14"/>
                <a:gd name="T49" fmla="*/ 7 h 15"/>
                <a:gd name="T50" fmla="*/ 1 w 14"/>
                <a:gd name="T51" fmla="*/ 6 h 15"/>
                <a:gd name="T52" fmla="*/ 1 w 14"/>
                <a:gd name="T53" fmla="*/ 4 h 15"/>
                <a:gd name="T54" fmla="*/ 2 w 14"/>
                <a:gd name="T55" fmla="*/ 3 h 15"/>
                <a:gd name="T56" fmla="*/ 5 w 14"/>
                <a:gd name="T57" fmla="*/ 1 h 15"/>
                <a:gd name="T58" fmla="*/ 6 w 14"/>
                <a:gd name="T59" fmla="*/ 1 h 15"/>
                <a:gd name="T60" fmla="*/ 8 w 14"/>
                <a:gd name="T61" fmla="*/ 0 h 15"/>
                <a:gd name="T62" fmla="*/ 9 w 14"/>
                <a:gd name="T63" fmla="*/ 1 h 15"/>
                <a:gd name="T64" fmla="*/ 11 w 14"/>
                <a:gd name="T65" fmla="*/ 1 h 15"/>
                <a:gd name="T66" fmla="*/ 12 w 14"/>
                <a:gd name="T67" fmla="*/ 1 h 15"/>
                <a:gd name="T68" fmla="*/ 13 w 14"/>
                <a:gd name="T69" fmla="*/ 3 h 15"/>
                <a:gd name="T70" fmla="*/ 14 w 14"/>
                <a:gd name="T71" fmla="*/ 3 h 15"/>
                <a:gd name="T72" fmla="*/ 14 w 14"/>
                <a:gd name="T73" fmla="*/ 4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14" y="4"/>
                  </a:moveTo>
                  <a:lnTo>
                    <a:pt x="13" y="5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1" name="Freeform 4993"/>
            <p:cNvSpPr>
              <a:spLocks/>
            </p:cNvSpPr>
            <p:nvPr/>
          </p:nvSpPr>
          <p:spPr bwMode="auto">
            <a:xfrm>
              <a:off x="1960" y="641"/>
              <a:ext cx="14" cy="15"/>
            </a:xfrm>
            <a:custGeom>
              <a:avLst/>
              <a:gdLst>
                <a:gd name="T0" fmla="*/ 14 w 14"/>
                <a:gd name="T1" fmla="*/ 4 h 15"/>
                <a:gd name="T2" fmla="*/ 13 w 14"/>
                <a:gd name="T3" fmla="*/ 5 h 15"/>
                <a:gd name="T4" fmla="*/ 11 w 14"/>
                <a:gd name="T5" fmla="*/ 3 h 15"/>
                <a:gd name="T6" fmla="*/ 8 w 14"/>
                <a:gd name="T7" fmla="*/ 3 h 15"/>
                <a:gd name="T8" fmla="*/ 6 w 14"/>
                <a:gd name="T9" fmla="*/ 3 h 15"/>
                <a:gd name="T10" fmla="*/ 3 w 14"/>
                <a:gd name="T11" fmla="*/ 4 h 15"/>
                <a:gd name="T12" fmla="*/ 2 w 14"/>
                <a:gd name="T13" fmla="*/ 5 h 15"/>
                <a:gd name="T14" fmla="*/ 2 w 14"/>
                <a:gd name="T15" fmla="*/ 7 h 15"/>
                <a:gd name="T16" fmla="*/ 2 w 14"/>
                <a:gd name="T17" fmla="*/ 9 h 15"/>
                <a:gd name="T18" fmla="*/ 2 w 14"/>
                <a:gd name="T19" fmla="*/ 10 h 15"/>
                <a:gd name="T20" fmla="*/ 3 w 14"/>
                <a:gd name="T21" fmla="*/ 11 h 15"/>
                <a:gd name="T22" fmla="*/ 5 w 14"/>
                <a:gd name="T23" fmla="*/ 12 h 15"/>
                <a:gd name="T24" fmla="*/ 6 w 14"/>
                <a:gd name="T25" fmla="*/ 12 h 15"/>
                <a:gd name="T26" fmla="*/ 8 w 14"/>
                <a:gd name="T27" fmla="*/ 14 h 15"/>
                <a:gd name="T28" fmla="*/ 11 w 14"/>
                <a:gd name="T29" fmla="*/ 12 h 15"/>
                <a:gd name="T30" fmla="*/ 13 w 14"/>
                <a:gd name="T31" fmla="*/ 11 h 15"/>
                <a:gd name="T32" fmla="*/ 14 w 14"/>
                <a:gd name="T33" fmla="*/ 11 h 15"/>
                <a:gd name="T34" fmla="*/ 13 w 14"/>
                <a:gd name="T35" fmla="*/ 14 h 15"/>
                <a:gd name="T36" fmla="*/ 12 w 14"/>
                <a:gd name="T37" fmla="*/ 14 h 15"/>
                <a:gd name="T38" fmla="*/ 9 w 14"/>
                <a:gd name="T39" fmla="*/ 15 h 15"/>
                <a:gd name="T40" fmla="*/ 8 w 14"/>
                <a:gd name="T41" fmla="*/ 15 h 15"/>
                <a:gd name="T42" fmla="*/ 5 w 14"/>
                <a:gd name="T43" fmla="*/ 15 h 15"/>
                <a:gd name="T44" fmla="*/ 2 w 14"/>
                <a:gd name="T45" fmla="*/ 12 h 15"/>
                <a:gd name="T46" fmla="*/ 1 w 14"/>
                <a:gd name="T47" fmla="*/ 10 h 15"/>
                <a:gd name="T48" fmla="*/ 0 w 14"/>
                <a:gd name="T49" fmla="*/ 7 h 15"/>
                <a:gd name="T50" fmla="*/ 1 w 14"/>
                <a:gd name="T51" fmla="*/ 6 h 15"/>
                <a:gd name="T52" fmla="*/ 1 w 14"/>
                <a:gd name="T53" fmla="*/ 4 h 15"/>
                <a:gd name="T54" fmla="*/ 2 w 14"/>
                <a:gd name="T55" fmla="*/ 3 h 15"/>
                <a:gd name="T56" fmla="*/ 3 w 14"/>
                <a:gd name="T57" fmla="*/ 1 h 15"/>
                <a:gd name="T58" fmla="*/ 6 w 14"/>
                <a:gd name="T59" fmla="*/ 1 h 15"/>
                <a:gd name="T60" fmla="*/ 8 w 14"/>
                <a:gd name="T61" fmla="*/ 0 h 15"/>
                <a:gd name="T62" fmla="*/ 9 w 14"/>
                <a:gd name="T63" fmla="*/ 1 h 15"/>
                <a:gd name="T64" fmla="*/ 11 w 14"/>
                <a:gd name="T65" fmla="*/ 1 h 15"/>
                <a:gd name="T66" fmla="*/ 12 w 14"/>
                <a:gd name="T67" fmla="*/ 1 h 15"/>
                <a:gd name="T68" fmla="*/ 13 w 14"/>
                <a:gd name="T69" fmla="*/ 3 h 15"/>
                <a:gd name="T70" fmla="*/ 13 w 14"/>
                <a:gd name="T71" fmla="*/ 3 h 15"/>
                <a:gd name="T72" fmla="*/ 14 w 14"/>
                <a:gd name="T73" fmla="*/ 4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14" y="4"/>
                  </a:moveTo>
                  <a:lnTo>
                    <a:pt x="13" y="5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4" y="4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2" name="Rectangle 4994"/>
            <p:cNvSpPr>
              <a:spLocks noChangeArrowheads="1"/>
            </p:cNvSpPr>
            <p:nvPr/>
          </p:nvSpPr>
          <p:spPr bwMode="auto">
            <a:xfrm>
              <a:off x="1978" y="638"/>
              <a:ext cx="1" cy="18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3" name="Freeform 4995"/>
            <p:cNvSpPr>
              <a:spLocks/>
            </p:cNvSpPr>
            <p:nvPr/>
          </p:nvSpPr>
          <p:spPr bwMode="auto">
            <a:xfrm>
              <a:off x="1982" y="636"/>
              <a:ext cx="3" cy="4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2 w 3"/>
                <a:gd name="T5" fmla="*/ 2 h 4"/>
                <a:gd name="T6" fmla="*/ 3 w 3"/>
                <a:gd name="T7" fmla="*/ 2 h 4"/>
                <a:gd name="T8" fmla="*/ 3 w 3"/>
                <a:gd name="T9" fmla="*/ 2 h 4"/>
                <a:gd name="T10" fmla="*/ 3 w 3"/>
                <a:gd name="T11" fmla="*/ 3 h 4"/>
                <a:gd name="T12" fmla="*/ 2 w 3"/>
                <a:gd name="T13" fmla="*/ 3 h 4"/>
                <a:gd name="T14" fmla="*/ 2 w 3"/>
                <a:gd name="T15" fmla="*/ 3 h 4"/>
                <a:gd name="T16" fmla="*/ 2 w 3"/>
                <a:gd name="T17" fmla="*/ 4 h 4"/>
                <a:gd name="T18" fmla="*/ 1 w 3"/>
                <a:gd name="T19" fmla="*/ 3 h 4"/>
                <a:gd name="T20" fmla="*/ 1 w 3"/>
                <a:gd name="T21" fmla="*/ 3 h 4"/>
                <a:gd name="T22" fmla="*/ 0 w 3"/>
                <a:gd name="T23" fmla="*/ 3 h 4"/>
                <a:gd name="T24" fmla="*/ 0 w 3"/>
                <a:gd name="T25" fmla="*/ 2 h 4"/>
                <a:gd name="T26" fmla="*/ 0 w 3"/>
                <a:gd name="T27" fmla="*/ 2 h 4"/>
                <a:gd name="T28" fmla="*/ 1 w 3"/>
                <a:gd name="T29" fmla="*/ 2 h 4"/>
                <a:gd name="T30" fmla="*/ 1 w 3"/>
                <a:gd name="T31" fmla="*/ 0 h 4"/>
                <a:gd name="T32" fmla="*/ 2 w 3"/>
                <a:gd name="T33" fmla="*/ 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4" name="Rectangle 4996"/>
            <p:cNvSpPr>
              <a:spLocks noChangeArrowheads="1"/>
            </p:cNvSpPr>
            <p:nvPr/>
          </p:nvSpPr>
          <p:spPr bwMode="auto">
            <a:xfrm>
              <a:off x="1983" y="642"/>
              <a:ext cx="1" cy="14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5" name="Freeform 4997"/>
            <p:cNvSpPr>
              <a:spLocks/>
            </p:cNvSpPr>
            <p:nvPr/>
          </p:nvSpPr>
          <p:spPr bwMode="auto">
            <a:xfrm>
              <a:off x="1988" y="641"/>
              <a:ext cx="20" cy="15"/>
            </a:xfrm>
            <a:custGeom>
              <a:avLst/>
              <a:gdLst>
                <a:gd name="T0" fmla="*/ 0 w 20"/>
                <a:gd name="T1" fmla="*/ 1 h 15"/>
                <a:gd name="T2" fmla="*/ 2 w 20"/>
                <a:gd name="T3" fmla="*/ 1 h 15"/>
                <a:gd name="T4" fmla="*/ 2 w 20"/>
                <a:gd name="T5" fmla="*/ 4 h 15"/>
                <a:gd name="T6" fmla="*/ 3 w 20"/>
                <a:gd name="T7" fmla="*/ 3 h 15"/>
                <a:gd name="T8" fmla="*/ 3 w 20"/>
                <a:gd name="T9" fmla="*/ 1 h 15"/>
                <a:gd name="T10" fmla="*/ 6 w 20"/>
                <a:gd name="T11" fmla="*/ 1 h 15"/>
                <a:gd name="T12" fmla="*/ 7 w 20"/>
                <a:gd name="T13" fmla="*/ 0 h 15"/>
                <a:gd name="T14" fmla="*/ 8 w 20"/>
                <a:gd name="T15" fmla="*/ 1 h 15"/>
                <a:gd name="T16" fmla="*/ 8 w 20"/>
                <a:gd name="T17" fmla="*/ 1 h 15"/>
                <a:gd name="T18" fmla="*/ 9 w 20"/>
                <a:gd name="T19" fmla="*/ 1 h 15"/>
                <a:gd name="T20" fmla="*/ 9 w 20"/>
                <a:gd name="T21" fmla="*/ 3 h 15"/>
                <a:gd name="T22" fmla="*/ 11 w 20"/>
                <a:gd name="T23" fmla="*/ 3 h 15"/>
                <a:gd name="T24" fmla="*/ 11 w 20"/>
                <a:gd name="T25" fmla="*/ 4 h 15"/>
                <a:gd name="T26" fmla="*/ 12 w 20"/>
                <a:gd name="T27" fmla="*/ 3 h 15"/>
                <a:gd name="T28" fmla="*/ 13 w 20"/>
                <a:gd name="T29" fmla="*/ 1 h 15"/>
                <a:gd name="T30" fmla="*/ 14 w 20"/>
                <a:gd name="T31" fmla="*/ 1 h 15"/>
                <a:gd name="T32" fmla="*/ 17 w 20"/>
                <a:gd name="T33" fmla="*/ 0 h 15"/>
                <a:gd name="T34" fmla="*/ 18 w 20"/>
                <a:gd name="T35" fmla="*/ 1 h 15"/>
                <a:gd name="T36" fmla="*/ 19 w 20"/>
                <a:gd name="T37" fmla="*/ 1 h 15"/>
                <a:gd name="T38" fmla="*/ 19 w 20"/>
                <a:gd name="T39" fmla="*/ 3 h 15"/>
                <a:gd name="T40" fmla="*/ 20 w 20"/>
                <a:gd name="T41" fmla="*/ 4 h 15"/>
                <a:gd name="T42" fmla="*/ 20 w 20"/>
                <a:gd name="T43" fmla="*/ 5 h 15"/>
                <a:gd name="T44" fmla="*/ 20 w 20"/>
                <a:gd name="T45" fmla="*/ 7 h 15"/>
                <a:gd name="T46" fmla="*/ 20 w 20"/>
                <a:gd name="T47" fmla="*/ 15 h 15"/>
                <a:gd name="T48" fmla="*/ 19 w 20"/>
                <a:gd name="T49" fmla="*/ 15 h 15"/>
                <a:gd name="T50" fmla="*/ 19 w 20"/>
                <a:gd name="T51" fmla="*/ 7 h 15"/>
                <a:gd name="T52" fmla="*/ 19 w 20"/>
                <a:gd name="T53" fmla="*/ 5 h 15"/>
                <a:gd name="T54" fmla="*/ 19 w 20"/>
                <a:gd name="T55" fmla="*/ 4 h 15"/>
                <a:gd name="T56" fmla="*/ 18 w 20"/>
                <a:gd name="T57" fmla="*/ 4 h 15"/>
                <a:gd name="T58" fmla="*/ 18 w 20"/>
                <a:gd name="T59" fmla="*/ 3 h 15"/>
                <a:gd name="T60" fmla="*/ 17 w 20"/>
                <a:gd name="T61" fmla="*/ 3 h 15"/>
                <a:gd name="T62" fmla="*/ 15 w 20"/>
                <a:gd name="T63" fmla="*/ 3 h 15"/>
                <a:gd name="T64" fmla="*/ 14 w 20"/>
                <a:gd name="T65" fmla="*/ 3 h 15"/>
                <a:gd name="T66" fmla="*/ 13 w 20"/>
                <a:gd name="T67" fmla="*/ 3 h 15"/>
                <a:gd name="T68" fmla="*/ 12 w 20"/>
                <a:gd name="T69" fmla="*/ 4 h 15"/>
                <a:gd name="T70" fmla="*/ 12 w 20"/>
                <a:gd name="T71" fmla="*/ 5 h 15"/>
                <a:gd name="T72" fmla="*/ 12 w 20"/>
                <a:gd name="T73" fmla="*/ 6 h 15"/>
                <a:gd name="T74" fmla="*/ 12 w 20"/>
                <a:gd name="T75" fmla="*/ 9 h 15"/>
                <a:gd name="T76" fmla="*/ 12 w 20"/>
                <a:gd name="T77" fmla="*/ 15 h 15"/>
                <a:gd name="T78" fmla="*/ 9 w 20"/>
                <a:gd name="T79" fmla="*/ 15 h 15"/>
                <a:gd name="T80" fmla="*/ 9 w 20"/>
                <a:gd name="T81" fmla="*/ 7 h 15"/>
                <a:gd name="T82" fmla="*/ 9 w 20"/>
                <a:gd name="T83" fmla="*/ 5 h 15"/>
                <a:gd name="T84" fmla="*/ 9 w 20"/>
                <a:gd name="T85" fmla="*/ 4 h 15"/>
                <a:gd name="T86" fmla="*/ 8 w 20"/>
                <a:gd name="T87" fmla="*/ 4 h 15"/>
                <a:gd name="T88" fmla="*/ 8 w 20"/>
                <a:gd name="T89" fmla="*/ 3 h 15"/>
                <a:gd name="T90" fmla="*/ 7 w 20"/>
                <a:gd name="T91" fmla="*/ 3 h 15"/>
                <a:gd name="T92" fmla="*/ 6 w 20"/>
                <a:gd name="T93" fmla="*/ 3 h 15"/>
                <a:gd name="T94" fmla="*/ 5 w 20"/>
                <a:gd name="T95" fmla="*/ 3 h 15"/>
                <a:gd name="T96" fmla="*/ 5 w 20"/>
                <a:gd name="T97" fmla="*/ 3 h 15"/>
                <a:gd name="T98" fmla="*/ 3 w 20"/>
                <a:gd name="T99" fmla="*/ 4 h 15"/>
                <a:gd name="T100" fmla="*/ 2 w 20"/>
                <a:gd name="T101" fmla="*/ 5 h 15"/>
                <a:gd name="T102" fmla="*/ 2 w 20"/>
                <a:gd name="T103" fmla="*/ 6 h 15"/>
                <a:gd name="T104" fmla="*/ 2 w 20"/>
                <a:gd name="T105" fmla="*/ 9 h 15"/>
                <a:gd name="T106" fmla="*/ 2 w 20"/>
                <a:gd name="T107" fmla="*/ 15 h 15"/>
                <a:gd name="T108" fmla="*/ 0 w 20"/>
                <a:gd name="T109" fmla="*/ 15 h 15"/>
                <a:gd name="T110" fmla="*/ 0 w 20"/>
                <a:gd name="T111" fmla="*/ 1 h 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15"/>
                <a:gd name="T170" fmla="*/ 20 w 20"/>
                <a:gd name="T171" fmla="*/ 15 h 1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15">
                  <a:moveTo>
                    <a:pt x="0" y="1"/>
                  </a:moveTo>
                  <a:lnTo>
                    <a:pt x="2" y="1"/>
                  </a:lnTo>
                  <a:lnTo>
                    <a:pt x="2" y="4"/>
                  </a:lnTo>
                  <a:lnTo>
                    <a:pt x="3" y="3"/>
                  </a:lnTo>
                  <a:lnTo>
                    <a:pt x="3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15"/>
                  </a:lnTo>
                  <a:lnTo>
                    <a:pt x="9" y="1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6" name="Freeform 4998"/>
            <p:cNvSpPr>
              <a:spLocks/>
            </p:cNvSpPr>
            <p:nvPr/>
          </p:nvSpPr>
          <p:spPr bwMode="auto">
            <a:xfrm>
              <a:off x="2012" y="641"/>
              <a:ext cx="15" cy="15"/>
            </a:xfrm>
            <a:custGeom>
              <a:avLst/>
              <a:gdLst>
                <a:gd name="T0" fmla="*/ 15 w 15"/>
                <a:gd name="T1" fmla="*/ 1 h 15"/>
                <a:gd name="T2" fmla="*/ 15 w 15"/>
                <a:gd name="T3" fmla="*/ 15 h 15"/>
                <a:gd name="T4" fmla="*/ 12 w 15"/>
                <a:gd name="T5" fmla="*/ 15 h 15"/>
                <a:gd name="T6" fmla="*/ 12 w 15"/>
                <a:gd name="T7" fmla="*/ 12 h 15"/>
                <a:gd name="T8" fmla="*/ 11 w 15"/>
                <a:gd name="T9" fmla="*/ 14 h 15"/>
                <a:gd name="T10" fmla="*/ 10 w 15"/>
                <a:gd name="T11" fmla="*/ 14 h 15"/>
                <a:gd name="T12" fmla="*/ 8 w 15"/>
                <a:gd name="T13" fmla="*/ 15 h 15"/>
                <a:gd name="T14" fmla="*/ 7 w 15"/>
                <a:gd name="T15" fmla="*/ 15 h 15"/>
                <a:gd name="T16" fmla="*/ 5 w 15"/>
                <a:gd name="T17" fmla="*/ 15 h 15"/>
                <a:gd name="T18" fmla="*/ 2 w 15"/>
                <a:gd name="T19" fmla="*/ 12 h 15"/>
                <a:gd name="T20" fmla="*/ 0 w 15"/>
                <a:gd name="T21" fmla="*/ 10 h 15"/>
                <a:gd name="T22" fmla="*/ 0 w 15"/>
                <a:gd name="T23" fmla="*/ 7 h 15"/>
                <a:gd name="T24" fmla="*/ 0 w 15"/>
                <a:gd name="T25" fmla="*/ 5 h 15"/>
                <a:gd name="T26" fmla="*/ 2 w 15"/>
                <a:gd name="T27" fmla="*/ 3 h 15"/>
                <a:gd name="T28" fmla="*/ 5 w 15"/>
                <a:gd name="T29" fmla="*/ 1 h 15"/>
                <a:gd name="T30" fmla="*/ 7 w 15"/>
                <a:gd name="T31" fmla="*/ 0 h 15"/>
                <a:gd name="T32" fmla="*/ 8 w 15"/>
                <a:gd name="T33" fmla="*/ 1 h 15"/>
                <a:gd name="T34" fmla="*/ 10 w 15"/>
                <a:gd name="T35" fmla="*/ 1 h 15"/>
                <a:gd name="T36" fmla="*/ 11 w 15"/>
                <a:gd name="T37" fmla="*/ 3 h 15"/>
                <a:gd name="T38" fmla="*/ 12 w 15"/>
                <a:gd name="T39" fmla="*/ 4 h 15"/>
                <a:gd name="T40" fmla="*/ 12 w 15"/>
                <a:gd name="T41" fmla="*/ 1 h 15"/>
                <a:gd name="T42" fmla="*/ 15 w 15"/>
                <a:gd name="T43" fmla="*/ 1 h 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5"/>
                <a:gd name="T67" fmla="*/ 0 h 15"/>
                <a:gd name="T68" fmla="*/ 15 w 15"/>
                <a:gd name="T69" fmla="*/ 15 h 1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5" h="15">
                  <a:moveTo>
                    <a:pt x="15" y="1"/>
                  </a:moveTo>
                  <a:lnTo>
                    <a:pt x="15" y="15"/>
                  </a:lnTo>
                  <a:lnTo>
                    <a:pt x="12" y="15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1"/>
                  </a:lnTo>
                  <a:lnTo>
                    <a:pt x="15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7" name="Freeform 4999"/>
            <p:cNvSpPr>
              <a:spLocks/>
            </p:cNvSpPr>
            <p:nvPr/>
          </p:nvSpPr>
          <p:spPr bwMode="auto">
            <a:xfrm>
              <a:off x="2013" y="644"/>
              <a:ext cx="11" cy="11"/>
            </a:xfrm>
            <a:custGeom>
              <a:avLst/>
              <a:gdLst>
                <a:gd name="T0" fmla="*/ 6 w 11"/>
                <a:gd name="T1" fmla="*/ 0 h 11"/>
                <a:gd name="T2" fmla="*/ 5 w 11"/>
                <a:gd name="T3" fmla="*/ 0 h 11"/>
                <a:gd name="T4" fmla="*/ 4 w 11"/>
                <a:gd name="T5" fmla="*/ 0 h 11"/>
                <a:gd name="T6" fmla="*/ 3 w 11"/>
                <a:gd name="T7" fmla="*/ 1 h 11"/>
                <a:gd name="T8" fmla="*/ 1 w 11"/>
                <a:gd name="T9" fmla="*/ 2 h 11"/>
                <a:gd name="T10" fmla="*/ 1 w 11"/>
                <a:gd name="T11" fmla="*/ 3 h 11"/>
                <a:gd name="T12" fmla="*/ 0 w 11"/>
                <a:gd name="T13" fmla="*/ 4 h 11"/>
                <a:gd name="T14" fmla="*/ 1 w 11"/>
                <a:gd name="T15" fmla="*/ 6 h 11"/>
                <a:gd name="T16" fmla="*/ 1 w 11"/>
                <a:gd name="T17" fmla="*/ 7 h 11"/>
                <a:gd name="T18" fmla="*/ 3 w 11"/>
                <a:gd name="T19" fmla="*/ 8 h 11"/>
                <a:gd name="T20" fmla="*/ 4 w 11"/>
                <a:gd name="T21" fmla="*/ 9 h 11"/>
                <a:gd name="T22" fmla="*/ 5 w 11"/>
                <a:gd name="T23" fmla="*/ 9 h 11"/>
                <a:gd name="T24" fmla="*/ 6 w 11"/>
                <a:gd name="T25" fmla="*/ 11 h 11"/>
                <a:gd name="T26" fmla="*/ 7 w 11"/>
                <a:gd name="T27" fmla="*/ 9 h 11"/>
                <a:gd name="T28" fmla="*/ 9 w 11"/>
                <a:gd name="T29" fmla="*/ 9 h 11"/>
                <a:gd name="T30" fmla="*/ 10 w 11"/>
                <a:gd name="T31" fmla="*/ 8 h 11"/>
                <a:gd name="T32" fmla="*/ 11 w 11"/>
                <a:gd name="T33" fmla="*/ 7 h 11"/>
                <a:gd name="T34" fmla="*/ 11 w 11"/>
                <a:gd name="T35" fmla="*/ 6 h 11"/>
                <a:gd name="T36" fmla="*/ 11 w 11"/>
                <a:gd name="T37" fmla="*/ 4 h 11"/>
                <a:gd name="T38" fmla="*/ 11 w 11"/>
                <a:gd name="T39" fmla="*/ 3 h 11"/>
                <a:gd name="T40" fmla="*/ 10 w 11"/>
                <a:gd name="T41" fmla="*/ 1 h 11"/>
                <a:gd name="T42" fmla="*/ 9 w 11"/>
                <a:gd name="T43" fmla="*/ 0 h 11"/>
                <a:gd name="T44" fmla="*/ 6 w 11"/>
                <a:gd name="T45" fmla="*/ 0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"/>
                <a:gd name="T70" fmla="*/ 0 h 11"/>
                <a:gd name="T71" fmla="*/ 11 w 11"/>
                <a:gd name="T72" fmla="*/ 11 h 1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" h="11">
                  <a:moveTo>
                    <a:pt x="6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7"/>
                  </a:lnTo>
                  <a:lnTo>
                    <a:pt x="3" y="8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9" y="0"/>
                  </a:lnTo>
                  <a:lnTo>
                    <a:pt x="6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8" name="Freeform 5000"/>
            <p:cNvSpPr>
              <a:spLocks/>
            </p:cNvSpPr>
            <p:nvPr/>
          </p:nvSpPr>
          <p:spPr bwMode="auto">
            <a:xfrm>
              <a:off x="2029" y="638"/>
              <a:ext cx="7" cy="18"/>
            </a:xfrm>
            <a:custGeom>
              <a:avLst/>
              <a:gdLst>
                <a:gd name="T0" fmla="*/ 2 w 7"/>
                <a:gd name="T1" fmla="*/ 0 h 18"/>
                <a:gd name="T2" fmla="*/ 5 w 7"/>
                <a:gd name="T3" fmla="*/ 0 h 18"/>
                <a:gd name="T4" fmla="*/ 5 w 7"/>
                <a:gd name="T5" fmla="*/ 4 h 18"/>
                <a:gd name="T6" fmla="*/ 7 w 7"/>
                <a:gd name="T7" fmla="*/ 4 h 18"/>
                <a:gd name="T8" fmla="*/ 7 w 7"/>
                <a:gd name="T9" fmla="*/ 6 h 18"/>
                <a:gd name="T10" fmla="*/ 5 w 7"/>
                <a:gd name="T11" fmla="*/ 6 h 18"/>
                <a:gd name="T12" fmla="*/ 5 w 7"/>
                <a:gd name="T13" fmla="*/ 18 h 18"/>
                <a:gd name="T14" fmla="*/ 2 w 7"/>
                <a:gd name="T15" fmla="*/ 18 h 18"/>
                <a:gd name="T16" fmla="*/ 2 w 7"/>
                <a:gd name="T17" fmla="*/ 6 h 18"/>
                <a:gd name="T18" fmla="*/ 0 w 7"/>
                <a:gd name="T19" fmla="*/ 6 h 18"/>
                <a:gd name="T20" fmla="*/ 0 w 7"/>
                <a:gd name="T21" fmla="*/ 4 h 18"/>
                <a:gd name="T22" fmla="*/ 2 w 7"/>
                <a:gd name="T23" fmla="*/ 4 h 18"/>
                <a:gd name="T24" fmla="*/ 2 w 7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18"/>
                <a:gd name="T41" fmla="*/ 7 w 7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18">
                  <a:moveTo>
                    <a:pt x="2" y="0"/>
                  </a:moveTo>
                  <a:lnTo>
                    <a:pt x="5" y="0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18"/>
                  </a:lnTo>
                  <a:lnTo>
                    <a:pt x="2" y="1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9" name="Freeform 5001"/>
            <p:cNvSpPr>
              <a:spLocks/>
            </p:cNvSpPr>
            <p:nvPr/>
          </p:nvSpPr>
          <p:spPr bwMode="auto">
            <a:xfrm>
              <a:off x="2039" y="636"/>
              <a:ext cx="2" cy="4"/>
            </a:xfrm>
            <a:custGeom>
              <a:avLst/>
              <a:gdLst>
                <a:gd name="T0" fmla="*/ 1 w 2"/>
                <a:gd name="T1" fmla="*/ 0 h 4"/>
                <a:gd name="T2" fmla="*/ 1 w 2"/>
                <a:gd name="T3" fmla="*/ 0 h 4"/>
                <a:gd name="T4" fmla="*/ 2 w 2"/>
                <a:gd name="T5" fmla="*/ 2 h 4"/>
                <a:gd name="T6" fmla="*/ 2 w 2"/>
                <a:gd name="T7" fmla="*/ 2 h 4"/>
                <a:gd name="T8" fmla="*/ 2 w 2"/>
                <a:gd name="T9" fmla="*/ 2 h 4"/>
                <a:gd name="T10" fmla="*/ 2 w 2"/>
                <a:gd name="T11" fmla="*/ 3 h 4"/>
                <a:gd name="T12" fmla="*/ 2 w 2"/>
                <a:gd name="T13" fmla="*/ 3 h 4"/>
                <a:gd name="T14" fmla="*/ 1 w 2"/>
                <a:gd name="T15" fmla="*/ 3 h 4"/>
                <a:gd name="T16" fmla="*/ 1 w 2"/>
                <a:gd name="T17" fmla="*/ 4 h 4"/>
                <a:gd name="T18" fmla="*/ 0 w 2"/>
                <a:gd name="T19" fmla="*/ 3 h 4"/>
                <a:gd name="T20" fmla="*/ 0 w 2"/>
                <a:gd name="T21" fmla="*/ 3 h 4"/>
                <a:gd name="T22" fmla="*/ 0 w 2"/>
                <a:gd name="T23" fmla="*/ 3 h 4"/>
                <a:gd name="T24" fmla="*/ 0 w 2"/>
                <a:gd name="T25" fmla="*/ 2 h 4"/>
                <a:gd name="T26" fmla="*/ 0 w 2"/>
                <a:gd name="T27" fmla="*/ 2 h 4"/>
                <a:gd name="T28" fmla="*/ 0 w 2"/>
                <a:gd name="T29" fmla="*/ 2 h 4"/>
                <a:gd name="T30" fmla="*/ 0 w 2"/>
                <a:gd name="T31" fmla="*/ 0 h 4"/>
                <a:gd name="T32" fmla="*/ 1 w 2"/>
                <a:gd name="T33" fmla="*/ 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4"/>
                <a:gd name="T53" fmla="*/ 2 w 2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4">
                  <a:moveTo>
                    <a:pt x="1" y="0"/>
                  </a:moveTo>
                  <a:lnTo>
                    <a:pt x="1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0" name="Rectangle 5002"/>
            <p:cNvSpPr>
              <a:spLocks noChangeArrowheads="1"/>
            </p:cNvSpPr>
            <p:nvPr/>
          </p:nvSpPr>
          <p:spPr bwMode="auto">
            <a:xfrm>
              <a:off x="2039" y="642"/>
              <a:ext cx="2" cy="14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1" name="Freeform 5003"/>
            <p:cNvSpPr>
              <a:spLocks/>
            </p:cNvSpPr>
            <p:nvPr/>
          </p:nvSpPr>
          <p:spPr bwMode="auto">
            <a:xfrm>
              <a:off x="2044" y="641"/>
              <a:ext cx="7" cy="15"/>
            </a:xfrm>
            <a:custGeom>
              <a:avLst/>
              <a:gdLst>
                <a:gd name="T0" fmla="*/ 7 w 7"/>
                <a:gd name="T1" fmla="*/ 3 h 15"/>
                <a:gd name="T2" fmla="*/ 6 w 7"/>
                <a:gd name="T3" fmla="*/ 4 h 15"/>
                <a:gd name="T4" fmla="*/ 4 w 7"/>
                <a:gd name="T5" fmla="*/ 3 h 15"/>
                <a:gd name="T6" fmla="*/ 3 w 7"/>
                <a:gd name="T7" fmla="*/ 3 h 15"/>
                <a:gd name="T8" fmla="*/ 3 w 7"/>
                <a:gd name="T9" fmla="*/ 3 h 15"/>
                <a:gd name="T10" fmla="*/ 2 w 7"/>
                <a:gd name="T11" fmla="*/ 3 h 15"/>
                <a:gd name="T12" fmla="*/ 2 w 7"/>
                <a:gd name="T13" fmla="*/ 4 h 15"/>
                <a:gd name="T14" fmla="*/ 1 w 7"/>
                <a:gd name="T15" fmla="*/ 4 h 15"/>
                <a:gd name="T16" fmla="*/ 2 w 7"/>
                <a:gd name="T17" fmla="*/ 5 h 15"/>
                <a:gd name="T18" fmla="*/ 2 w 7"/>
                <a:gd name="T19" fmla="*/ 5 h 15"/>
                <a:gd name="T20" fmla="*/ 3 w 7"/>
                <a:gd name="T21" fmla="*/ 6 h 15"/>
                <a:gd name="T22" fmla="*/ 4 w 7"/>
                <a:gd name="T23" fmla="*/ 6 h 15"/>
                <a:gd name="T24" fmla="*/ 6 w 7"/>
                <a:gd name="T25" fmla="*/ 7 h 15"/>
                <a:gd name="T26" fmla="*/ 7 w 7"/>
                <a:gd name="T27" fmla="*/ 9 h 15"/>
                <a:gd name="T28" fmla="*/ 7 w 7"/>
                <a:gd name="T29" fmla="*/ 10 h 15"/>
                <a:gd name="T30" fmla="*/ 7 w 7"/>
                <a:gd name="T31" fmla="*/ 11 h 15"/>
                <a:gd name="T32" fmla="*/ 7 w 7"/>
                <a:gd name="T33" fmla="*/ 12 h 15"/>
                <a:gd name="T34" fmla="*/ 6 w 7"/>
                <a:gd name="T35" fmla="*/ 14 h 15"/>
                <a:gd name="T36" fmla="*/ 4 w 7"/>
                <a:gd name="T37" fmla="*/ 15 h 15"/>
                <a:gd name="T38" fmla="*/ 3 w 7"/>
                <a:gd name="T39" fmla="*/ 15 h 15"/>
                <a:gd name="T40" fmla="*/ 2 w 7"/>
                <a:gd name="T41" fmla="*/ 15 h 15"/>
                <a:gd name="T42" fmla="*/ 1 w 7"/>
                <a:gd name="T43" fmla="*/ 15 h 15"/>
                <a:gd name="T44" fmla="*/ 0 w 7"/>
                <a:gd name="T45" fmla="*/ 14 h 15"/>
                <a:gd name="T46" fmla="*/ 0 w 7"/>
                <a:gd name="T47" fmla="*/ 12 h 15"/>
                <a:gd name="T48" fmla="*/ 1 w 7"/>
                <a:gd name="T49" fmla="*/ 11 h 15"/>
                <a:gd name="T50" fmla="*/ 2 w 7"/>
                <a:gd name="T51" fmla="*/ 12 h 15"/>
                <a:gd name="T52" fmla="*/ 3 w 7"/>
                <a:gd name="T53" fmla="*/ 14 h 15"/>
                <a:gd name="T54" fmla="*/ 4 w 7"/>
                <a:gd name="T55" fmla="*/ 12 h 15"/>
                <a:gd name="T56" fmla="*/ 4 w 7"/>
                <a:gd name="T57" fmla="*/ 12 h 15"/>
                <a:gd name="T58" fmla="*/ 6 w 7"/>
                <a:gd name="T59" fmla="*/ 11 h 15"/>
                <a:gd name="T60" fmla="*/ 6 w 7"/>
                <a:gd name="T61" fmla="*/ 11 h 15"/>
                <a:gd name="T62" fmla="*/ 6 w 7"/>
                <a:gd name="T63" fmla="*/ 10 h 15"/>
                <a:gd name="T64" fmla="*/ 6 w 7"/>
                <a:gd name="T65" fmla="*/ 10 h 15"/>
                <a:gd name="T66" fmla="*/ 4 w 7"/>
                <a:gd name="T67" fmla="*/ 9 h 15"/>
                <a:gd name="T68" fmla="*/ 3 w 7"/>
                <a:gd name="T69" fmla="*/ 9 h 15"/>
                <a:gd name="T70" fmla="*/ 1 w 7"/>
                <a:gd name="T71" fmla="*/ 7 h 15"/>
                <a:gd name="T72" fmla="*/ 1 w 7"/>
                <a:gd name="T73" fmla="*/ 6 h 15"/>
                <a:gd name="T74" fmla="*/ 0 w 7"/>
                <a:gd name="T75" fmla="*/ 5 h 15"/>
                <a:gd name="T76" fmla="*/ 0 w 7"/>
                <a:gd name="T77" fmla="*/ 4 h 15"/>
                <a:gd name="T78" fmla="*/ 0 w 7"/>
                <a:gd name="T79" fmla="*/ 3 h 15"/>
                <a:gd name="T80" fmla="*/ 1 w 7"/>
                <a:gd name="T81" fmla="*/ 1 h 15"/>
                <a:gd name="T82" fmla="*/ 2 w 7"/>
                <a:gd name="T83" fmla="*/ 1 h 15"/>
                <a:gd name="T84" fmla="*/ 3 w 7"/>
                <a:gd name="T85" fmla="*/ 0 h 15"/>
                <a:gd name="T86" fmla="*/ 6 w 7"/>
                <a:gd name="T87" fmla="*/ 1 h 15"/>
                <a:gd name="T88" fmla="*/ 7 w 7"/>
                <a:gd name="T89" fmla="*/ 3 h 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"/>
                <a:gd name="T136" fmla="*/ 0 h 15"/>
                <a:gd name="T137" fmla="*/ 7 w 7"/>
                <a:gd name="T138" fmla="*/ 15 h 1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" h="15">
                  <a:moveTo>
                    <a:pt x="7" y="3"/>
                  </a:moveTo>
                  <a:lnTo>
                    <a:pt x="6" y="4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4" y="9"/>
                  </a:lnTo>
                  <a:lnTo>
                    <a:pt x="3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1"/>
                  </a:lnTo>
                  <a:lnTo>
                    <a:pt x="7" y="3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2" name="Freeform 5004"/>
            <p:cNvSpPr>
              <a:spLocks/>
            </p:cNvSpPr>
            <p:nvPr/>
          </p:nvSpPr>
          <p:spPr bwMode="auto">
            <a:xfrm>
              <a:off x="2053" y="641"/>
              <a:ext cx="15" cy="15"/>
            </a:xfrm>
            <a:custGeom>
              <a:avLst/>
              <a:gdLst>
                <a:gd name="T0" fmla="*/ 14 w 15"/>
                <a:gd name="T1" fmla="*/ 10 h 15"/>
                <a:gd name="T2" fmla="*/ 15 w 15"/>
                <a:gd name="T3" fmla="*/ 11 h 15"/>
                <a:gd name="T4" fmla="*/ 14 w 15"/>
                <a:gd name="T5" fmla="*/ 12 h 15"/>
                <a:gd name="T6" fmla="*/ 12 w 15"/>
                <a:gd name="T7" fmla="*/ 12 h 15"/>
                <a:gd name="T8" fmla="*/ 12 w 15"/>
                <a:gd name="T9" fmla="*/ 14 h 15"/>
                <a:gd name="T10" fmla="*/ 11 w 15"/>
                <a:gd name="T11" fmla="*/ 15 h 15"/>
                <a:gd name="T12" fmla="*/ 10 w 15"/>
                <a:gd name="T13" fmla="*/ 15 h 15"/>
                <a:gd name="T14" fmla="*/ 8 w 15"/>
                <a:gd name="T15" fmla="*/ 15 h 15"/>
                <a:gd name="T16" fmla="*/ 5 w 15"/>
                <a:gd name="T17" fmla="*/ 14 h 15"/>
                <a:gd name="T18" fmla="*/ 3 w 15"/>
                <a:gd name="T19" fmla="*/ 12 h 15"/>
                <a:gd name="T20" fmla="*/ 1 w 15"/>
                <a:gd name="T21" fmla="*/ 10 h 15"/>
                <a:gd name="T22" fmla="*/ 0 w 15"/>
                <a:gd name="T23" fmla="*/ 7 h 15"/>
                <a:gd name="T24" fmla="*/ 1 w 15"/>
                <a:gd name="T25" fmla="*/ 5 h 15"/>
                <a:gd name="T26" fmla="*/ 3 w 15"/>
                <a:gd name="T27" fmla="*/ 4 h 15"/>
                <a:gd name="T28" fmla="*/ 5 w 15"/>
                <a:gd name="T29" fmla="*/ 1 h 15"/>
                <a:gd name="T30" fmla="*/ 8 w 15"/>
                <a:gd name="T31" fmla="*/ 0 h 15"/>
                <a:gd name="T32" fmla="*/ 11 w 15"/>
                <a:gd name="T33" fmla="*/ 1 h 15"/>
                <a:gd name="T34" fmla="*/ 14 w 15"/>
                <a:gd name="T35" fmla="*/ 4 h 15"/>
                <a:gd name="T36" fmla="*/ 15 w 15"/>
                <a:gd name="T37" fmla="*/ 5 h 15"/>
                <a:gd name="T38" fmla="*/ 15 w 15"/>
                <a:gd name="T39" fmla="*/ 7 h 15"/>
                <a:gd name="T40" fmla="*/ 3 w 15"/>
                <a:gd name="T41" fmla="*/ 7 h 15"/>
                <a:gd name="T42" fmla="*/ 3 w 15"/>
                <a:gd name="T43" fmla="*/ 10 h 15"/>
                <a:gd name="T44" fmla="*/ 4 w 15"/>
                <a:gd name="T45" fmla="*/ 11 h 15"/>
                <a:gd name="T46" fmla="*/ 6 w 15"/>
                <a:gd name="T47" fmla="*/ 12 h 15"/>
                <a:gd name="T48" fmla="*/ 8 w 15"/>
                <a:gd name="T49" fmla="*/ 14 h 15"/>
                <a:gd name="T50" fmla="*/ 9 w 15"/>
                <a:gd name="T51" fmla="*/ 14 h 15"/>
                <a:gd name="T52" fmla="*/ 10 w 15"/>
                <a:gd name="T53" fmla="*/ 12 h 15"/>
                <a:gd name="T54" fmla="*/ 11 w 15"/>
                <a:gd name="T55" fmla="*/ 12 h 15"/>
                <a:gd name="T56" fmla="*/ 11 w 15"/>
                <a:gd name="T57" fmla="*/ 12 h 15"/>
                <a:gd name="T58" fmla="*/ 12 w 15"/>
                <a:gd name="T59" fmla="*/ 11 h 15"/>
                <a:gd name="T60" fmla="*/ 14 w 15"/>
                <a:gd name="T61" fmla="*/ 10 h 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5"/>
                <a:gd name="T94" fmla="*/ 0 h 15"/>
                <a:gd name="T95" fmla="*/ 15 w 15"/>
                <a:gd name="T96" fmla="*/ 15 h 1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5" h="15">
                  <a:moveTo>
                    <a:pt x="14" y="10"/>
                  </a:moveTo>
                  <a:lnTo>
                    <a:pt x="15" y="11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4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3" name="Freeform 5005"/>
            <p:cNvSpPr>
              <a:spLocks/>
            </p:cNvSpPr>
            <p:nvPr/>
          </p:nvSpPr>
          <p:spPr bwMode="auto">
            <a:xfrm>
              <a:off x="2056" y="644"/>
              <a:ext cx="11" cy="3"/>
            </a:xfrm>
            <a:custGeom>
              <a:avLst/>
              <a:gdLst>
                <a:gd name="T0" fmla="*/ 11 w 11"/>
                <a:gd name="T1" fmla="*/ 3 h 3"/>
                <a:gd name="T2" fmla="*/ 9 w 11"/>
                <a:gd name="T3" fmla="*/ 2 h 3"/>
                <a:gd name="T4" fmla="*/ 9 w 11"/>
                <a:gd name="T5" fmla="*/ 1 h 3"/>
                <a:gd name="T6" fmla="*/ 8 w 11"/>
                <a:gd name="T7" fmla="*/ 1 h 3"/>
                <a:gd name="T8" fmla="*/ 7 w 11"/>
                <a:gd name="T9" fmla="*/ 0 h 3"/>
                <a:gd name="T10" fmla="*/ 6 w 11"/>
                <a:gd name="T11" fmla="*/ 0 h 3"/>
                <a:gd name="T12" fmla="*/ 5 w 11"/>
                <a:gd name="T13" fmla="*/ 0 h 3"/>
                <a:gd name="T14" fmla="*/ 3 w 11"/>
                <a:gd name="T15" fmla="*/ 0 h 3"/>
                <a:gd name="T16" fmla="*/ 1 w 11"/>
                <a:gd name="T17" fmla="*/ 1 h 3"/>
                <a:gd name="T18" fmla="*/ 1 w 11"/>
                <a:gd name="T19" fmla="*/ 2 h 3"/>
                <a:gd name="T20" fmla="*/ 0 w 11"/>
                <a:gd name="T21" fmla="*/ 3 h 3"/>
                <a:gd name="T22" fmla="*/ 11 w 11"/>
                <a:gd name="T23" fmla="*/ 3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3"/>
                <a:gd name="T38" fmla="*/ 11 w 11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3">
                  <a:moveTo>
                    <a:pt x="11" y="3"/>
                  </a:move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11" y="3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4" name="Freeform 5006"/>
            <p:cNvSpPr>
              <a:spLocks/>
            </p:cNvSpPr>
            <p:nvPr/>
          </p:nvSpPr>
          <p:spPr bwMode="auto">
            <a:xfrm>
              <a:off x="2070" y="641"/>
              <a:ext cx="15" cy="15"/>
            </a:xfrm>
            <a:custGeom>
              <a:avLst/>
              <a:gdLst>
                <a:gd name="T0" fmla="*/ 14 w 15"/>
                <a:gd name="T1" fmla="*/ 10 h 15"/>
                <a:gd name="T2" fmla="*/ 15 w 15"/>
                <a:gd name="T3" fmla="*/ 11 h 15"/>
                <a:gd name="T4" fmla="*/ 14 w 15"/>
                <a:gd name="T5" fmla="*/ 12 h 15"/>
                <a:gd name="T6" fmla="*/ 12 w 15"/>
                <a:gd name="T7" fmla="*/ 12 h 15"/>
                <a:gd name="T8" fmla="*/ 12 w 15"/>
                <a:gd name="T9" fmla="*/ 14 h 15"/>
                <a:gd name="T10" fmla="*/ 11 w 15"/>
                <a:gd name="T11" fmla="*/ 15 h 15"/>
                <a:gd name="T12" fmla="*/ 10 w 15"/>
                <a:gd name="T13" fmla="*/ 15 h 15"/>
                <a:gd name="T14" fmla="*/ 8 w 15"/>
                <a:gd name="T15" fmla="*/ 15 h 15"/>
                <a:gd name="T16" fmla="*/ 5 w 15"/>
                <a:gd name="T17" fmla="*/ 14 h 15"/>
                <a:gd name="T18" fmla="*/ 3 w 15"/>
                <a:gd name="T19" fmla="*/ 12 h 15"/>
                <a:gd name="T20" fmla="*/ 1 w 15"/>
                <a:gd name="T21" fmla="*/ 10 h 15"/>
                <a:gd name="T22" fmla="*/ 0 w 15"/>
                <a:gd name="T23" fmla="*/ 7 h 15"/>
                <a:gd name="T24" fmla="*/ 1 w 15"/>
                <a:gd name="T25" fmla="*/ 5 h 15"/>
                <a:gd name="T26" fmla="*/ 3 w 15"/>
                <a:gd name="T27" fmla="*/ 4 h 15"/>
                <a:gd name="T28" fmla="*/ 5 w 15"/>
                <a:gd name="T29" fmla="*/ 1 h 15"/>
                <a:gd name="T30" fmla="*/ 8 w 15"/>
                <a:gd name="T31" fmla="*/ 0 h 15"/>
                <a:gd name="T32" fmla="*/ 11 w 15"/>
                <a:gd name="T33" fmla="*/ 1 h 15"/>
                <a:gd name="T34" fmla="*/ 14 w 15"/>
                <a:gd name="T35" fmla="*/ 4 h 15"/>
                <a:gd name="T36" fmla="*/ 15 w 15"/>
                <a:gd name="T37" fmla="*/ 5 h 15"/>
                <a:gd name="T38" fmla="*/ 15 w 15"/>
                <a:gd name="T39" fmla="*/ 7 h 15"/>
                <a:gd name="T40" fmla="*/ 3 w 15"/>
                <a:gd name="T41" fmla="*/ 7 h 15"/>
                <a:gd name="T42" fmla="*/ 3 w 15"/>
                <a:gd name="T43" fmla="*/ 10 h 15"/>
                <a:gd name="T44" fmla="*/ 4 w 15"/>
                <a:gd name="T45" fmla="*/ 11 h 15"/>
                <a:gd name="T46" fmla="*/ 6 w 15"/>
                <a:gd name="T47" fmla="*/ 12 h 15"/>
                <a:gd name="T48" fmla="*/ 8 w 15"/>
                <a:gd name="T49" fmla="*/ 14 h 15"/>
                <a:gd name="T50" fmla="*/ 9 w 15"/>
                <a:gd name="T51" fmla="*/ 14 h 15"/>
                <a:gd name="T52" fmla="*/ 10 w 15"/>
                <a:gd name="T53" fmla="*/ 12 h 15"/>
                <a:gd name="T54" fmla="*/ 11 w 15"/>
                <a:gd name="T55" fmla="*/ 12 h 15"/>
                <a:gd name="T56" fmla="*/ 11 w 15"/>
                <a:gd name="T57" fmla="*/ 12 h 15"/>
                <a:gd name="T58" fmla="*/ 12 w 15"/>
                <a:gd name="T59" fmla="*/ 11 h 15"/>
                <a:gd name="T60" fmla="*/ 14 w 15"/>
                <a:gd name="T61" fmla="*/ 10 h 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5"/>
                <a:gd name="T94" fmla="*/ 0 h 15"/>
                <a:gd name="T95" fmla="*/ 15 w 15"/>
                <a:gd name="T96" fmla="*/ 15 h 1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5" h="15">
                  <a:moveTo>
                    <a:pt x="14" y="10"/>
                  </a:moveTo>
                  <a:lnTo>
                    <a:pt x="15" y="11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4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5" name="Freeform 5007"/>
            <p:cNvSpPr>
              <a:spLocks/>
            </p:cNvSpPr>
            <p:nvPr/>
          </p:nvSpPr>
          <p:spPr bwMode="auto">
            <a:xfrm>
              <a:off x="2073" y="644"/>
              <a:ext cx="11" cy="3"/>
            </a:xfrm>
            <a:custGeom>
              <a:avLst/>
              <a:gdLst>
                <a:gd name="T0" fmla="*/ 11 w 11"/>
                <a:gd name="T1" fmla="*/ 3 h 3"/>
                <a:gd name="T2" fmla="*/ 9 w 11"/>
                <a:gd name="T3" fmla="*/ 2 h 3"/>
                <a:gd name="T4" fmla="*/ 9 w 11"/>
                <a:gd name="T5" fmla="*/ 1 h 3"/>
                <a:gd name="T6" fmla="*/ 8 w 11"/>
                <a:gd name="T7" fmla="*/ 1 h 3"/>
                <a:gd name="T8" fmla="*/ 7 w 11"/>
                <a:gd name="T9" fmla="*/ 0 h 3"/>
                <a:gd name="T10" fmla="*/ 6 w 11"/>
                <a:gd name="T11" fmla="*/ 0 h 3"/>
                <a:gd name="T12" fmla="*/ 5 w 11"/>
                <a:gd name="T13" fmla="*/ 0 h 3"/>
                <a:gd name="T14" fmla="*/ 3 w 11"/>
                <a:gd name="T15" fmla="*/ 0 h 3"/>
                <a:gd name="T16" fmla="*/ 1 w 11"/>
                <a:gd name="T17" fmla="*/ 1 h 3"/>
                <a:gd name="T18" fmla="*/ 1 w 11"/>
                <a:gd name="T19" fmla="*/ 2 h 3"/>
                <a:gd name="T20" fmla="*/ 0 w 11"/>
                <a:gd name="T21" fmla="*/ 3 h 3"/>
                <a:gd name="T22" fmla="*/ 11 w 11"/>
                <a:gd name="T23" fmla="*/ 3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3"/>
                <a:gd name="T38" fmla="*/ 11 w 11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3">
                  <a:moveTo>
                    <a:pt x="11" y="3"/>
                  </a:move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11" y="3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6" name="Freeform 5008"/>
            <p:cNvSpPr>
              <a:spLocks/>
            </p:cNvSpPr>
            <p:nvPr/>
          </p:nvSpPr>
          <p:spPr bwMode="auto">
            <a:xfrm>
              <a:off x="2087" y="641"/>
              <a:ext cx="8" cy="15"/>
            </a:xfrm>
            <a:custGeom>
              <a:avLst/>
              <a:gdLst>
                <a:gd name="T0" fmla="*/ 0 w 8"/>
                <a:gd name="T1" fmla="*/ 1 h 15"/>
                <a:gd name="T2" fmla="*/ 3 w 8"/>
                <a:gd name="T3" fmla="*/ 1 h 15"/>
                <a:gd name="T4" fmla="*/ 3 w 8"/>
                <a:gd name="T5" fmla="*/ 3 h 15"/>
                <a:gd name="T6" fmla="*/ 4 w 8"/>
                <a:gd name="T7" fmla="*/ 1 h 15"/>
                <a:gd name="T8" fmla="*/ 4 w 8"/>
                <a:gd name="T9" fmla="*/ 1 h 15"/>
                <a:gd name="T10" fmla="*/ 5 w 8"/>
                <a:gd name="T11" fmla="*/ 1 h 15"/>
                <a:gd name="T12" fmla="*/ 6 w 8"/>
                <a:gd name="T13" fmla="*/ 0 h 15"/>
                <a:gd name="T14" fmla="*/ 6 w 8"/>
                <a:gd name="T15" fmla="*/ 1 h 15"/>
                <a:gd name="T16" fmla="*/ 8 w 8"/>
                <a:gd name="T17" fmla="*/ 1 h 15"/>
                <a:gd name="T18" fmla="*/ 6 w 8"/>
                <a:gd name="T19" fmla="*/ 3 h 15"/>
                <a:gd name="T20" fmla="*/ 6 w 8"/>
                <a:gd name="T21" fmla="*/ 3 h 15"/>
                <a:gd name="T22" fmla="*/ 6 w 8"/>
                <a:gd name="T23" fmla="*/ 3 h 15"/>
                <a:gd name="T24" fmla="*/ 5 w 8"/>
                <a:gd name="T25" fmla="*/ 3 h 15"/>
                <a:gd name="T26" fmla="*/ 4 w 8"/>
                <a:gd name="T27" fmla="*/ 3 h 15"/>
                <a:gd name="T28" fmla="*/ 4 w 8"/>
                <a:gd name="T29" fmla="*/ 4 h 15"/>
                <a:gd name="T30" fmla="*/ 3 w 8"/>
                <a:gd name="T31" fmla="*/ 5 h 15"/>
                <a:gd name="T32" fmla="*/ 3 w 8"/>
                <a:gd name="T33" fmla="*/ 7 h 15"/>
                <a:gd name="T34" fmla="*/ 3 w 8"/>
                <a:gd name="T35" fmla="*/ 10 h 15"/>
                <a:gd name="T36" fmla="*/ 3 w 8"/>
                <a:gd name="T37" fmla="*/ 15 h 15"/>
                <a:gd name="T38" fmla="*/ 0 w 8"/>
                <a:gd name="T39" fmla="*/ 15 h 15"/>
                <a:gd name="T40" fmla="*/ 0 w 8"/>
                <a:gd name="T41" fmla="*/ 1 h 1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"/>
                <a:gd name="T64" fmla="*/ 0 h 15"/>
                <a:gd name="T65" fmla="*/ 8 w 8"/>
                <a:gd name="T66" fmla="*/ 15 h 1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" h="15">
                  <a:moveTo>
                    <a:pt x="0" y="1"/>
                  </a:moveTo>
                  <a:lnTo>
                    <a:pt x="3" y="1"/>
                  </a:lnTo>
                  <a:lnTo>
                    <a:pt x="3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8" y="1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7" name="Freeform 5009"/>
            <p:cNvSpPr>
              <a:spLocks/>
            </p:cNvSpPr>
            <p:nvPr/>
          </p:nvSpPr>
          <p:spPr bwMode="auto">
            <a:xfrm>
              <a:off x="2096" y="641"/>
              <a:ext cx="7" cy="15"/>
            </a:xfrm>
            <a:custGeom>
              <a:avLst/>
              <a:gdLst>
                <a:gd name="T0" fmla="*/ 0 w 7"/>
                <a:gd name="T1" fmla="*/ 1 h 15"/>
                <a:gd name="T2" fmla="*/ 1 w 7"/>
                <a:gd name="T3" fmla="*/ 1 h 15"/>
                <a:gd name="T4" fmla="*/ 1 w 7"/>
                <a:gd name="T5" fmla="*/ 3 h 15"/>
                <a:gd name="T6" fmla="*/ 2 w 7"/>
                <a:gd name="T7" fmla="*/ 1 h 15"/>
                <a:gd name="T8" fmla="*/ 3 w 7"/>
                <a:gd name="T9" fmla="*/ 1 h 15"/>
                <a:gd name="T10" fmla="*/ 3 w 7"/>
                <a:gd name="T11" fmla="*/ 1 h 15"/>
                <a:gd name="T12" fmla="*/ 5 w 7"/>
                <a:gd name="T13" fmla="*/ 0 h 15"/>
                <a:gd name="T14" fmla="*/ 6 w 7"/>
                <a:gd name="T15" fmla="*/ 1 h 15"/>
                <a:gd name="T16" fmla="*/ 7 w 7"/>
                <a:gd name="T17" fmla="*/ 1 h 15"/>
                <a:gd name="T18" fmla="*/ 6 w 7"/>
                <a:gd name="T19" fmla="*/ 3 h 15"/>
                <a:gd name="T20" fmla="*/ 5 w 7"/>
                <a:gd name="T21" fmla="*/ 3 h 15"/>
                <a:gd name="T22" fmla="*/ 5 w 7"/>
                <a:gd name="T23" fmla="*/ 3 h 15"/>
                <a:gd name="T24" fmla="*/ 3 w 7"/>
                <a:gd name="T25" fmla="*/ 3 h 15"/>
                <a:gd name="T26" fmla="*/ 3 w 7"/>
                <a:gd name="T27" fmla="*/ 3 h 15"/>
                <a:gd name="T28" fmla="*/ 2 w 7"/>
                <a:gd name="T29" fmla="*/ 4 h 15"/>
                <a:gd name="T30" fmla="*/ 2 w 7"/>
                <a:gd name="T31" fmla="*/ 5 h 15"/>
                <a:gd name="T32" fmla="*/ 1 w 7"/>
                <a:gd name="T33" fmla="*/ 7 h 15"/>
                <a:gd name="T34" fmla="*/ 1 w 7"/>
                <a:gd name="T35" fmla="*/ 10 h 15"/>
                <a:gd name="T36" fmla="*/ 1 w 7"/>
                <a:gd name="T37" fmla="*/ 15 h 15"/>
                <a:gd name="T38" fmla="*/ 0 w 7"/>
                <a:gd name="T39" fmla="*/ 15 h 15"/>
                <a:gd name="T40" fmla="*/ 0 w 7"/>
                <a:gd name="T41" fmla="*/ 1 h 1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"/>
                <a:gd name="T64" fmla="*/ 0 h 15"/>
                <a:gd name="T65" fmla="*/ 7 w 7"/>
                <a:gd name="T66" fmla="*/ 15 h 1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" h="15">
                  <a:moveTo>
                    <a:pt x="0" y="1"/>
                  </a:moveTo>
                  <a:lnTo>
                    <a:pt x="1" y="1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7"/>
                  </a:lnTo>
                  <a:lnTo>
                    <a:pt x="1" y="10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8" name="Freeform 5010"/>
            <p:cNvSpPr>
              <a:spLocks/>
            </p:cNvSpPr>
            <p:nvPr/>
          </p:nvSpPr>
          <p:spPr bwMode="auto">
            <a:xfrm>
              <a:off x="2104" y="642"/>
              <a:ext cx="12" cy="14"/>
            </a:xfrm>
            <a:custGeom>
              <a:avLst/>
              <a:gdLst>
                <a:gd name="T0" fmla="*/ 0 w 12"/>
                <a:gd name="T1" fmla="*/ 0 h 14"/>
                <a:gd name="T2" fmla="*/ 1 w 12"/>
                <a:gd name="T3" fmla="*/ 0 h 14"/>
                <a:gd name="T4" fmla="*/ 1 w 12"/>
                <a:gd name="T5" fmla="*/ 6 h 14"/>
                <a:gd name="T6" fmla="*/ 1 w 12"/>
                <a:gd name="T7" fmla="*/ 8 h 14"/>
                <a:gd name="T8" fmla="*/ 1 w 12"/>
                <a:gd name="T9" fmla="*/ 9 h 14"/>
                <a:gd name="T10" fmla="*/ 3 w 12"/>
                <a:gd name="T11" fmla="*/ 10 h 14"/>
                <a:gd name="T12" fmla="*/ 4 w 12"/>
                <a:gd name="T13" fmla="*/ 11 h 14"/>
                <a:gd name="T14" fmla="*/ 4 w 12"/>
                <a:gd name="T15" fmla="*/ 11 h 14"/>
                <a:gd name="T16" fmla="*/ 6 w 12"/>
                <a:gd name="T17" fmla="*/ 13 h 14"/>
                <a:gd name="T18" fmla="*/ 8 w 12"/>
                <a:gd name="T19" fmla="*/ 11 h 14"/>
                <a:gd name="T20" fmla="*/ 9 w 12"/>
                <a:gd name="T21" fmla="*/ 11 h 14"/>
                <a:gd name="T22" fmla="*/ 9 w 12"/>
                <a:gd name="T23" fmla="*/ 10 h 14"/>
                <a:gd name="T24" fmla="*/ 10 w 12"/>
                <a:gd name="T25" fmla="*/ 10 h 14"/>
                <a:gd name="T26" fmla="*/ 10 w 12"/>
                <a:gd name="T27" fmla="*/ 9 h 14"/>
                <a:gd name="T28" fmla="*/ 10 w 12"/>
                <a:gd name="T29" fmla="*/ 6 h 14"/>
                <a:gd name="T30" fmla="*/ 10 w 12"/>
                <a:gd name="T31" fmla="*/ 0 h 14"/>
                <a:gd name="T32" fmla="*/ 12 w 12"/>
                <a:gd name="T33" fmla="*/ 0 h 14"/>
                <a:gd name="T34" fmla="*/ 12 w 12"/>
                <a:gd name="T35" fmla="*/ 6 h 14"/>
                <a:gd name="T36" fmla="*/ 11 w 12"/>
                <a:gd name="T37" fmla="*/ 9 h 14"/>
                <a:gd name="T38" fmla="*/ 11 w 12"/>
                <a:gd name="T39" fmla="*/ 10 h 14"/>
                <a:gd name="T40" fmla="*/ 10 w 12"/>
                <a:gd name="T41" fmla="*/ 13 h 14"/>
                <a:gd name="T42" fmla="*/ 9 w 12"/>
                <a:gd name="T43" fmla="*/ 13 h 14"/>
                <a:gd name="T44" fmla="*/ 8 w 12"/>
                <a:gd name="T45" fmla="*/ 14 h 14"/>
                <a:gd name="T46" fmla="*/ 6 w 12"/>
                <a:gd name="T47" fmla="*/ 14 h 14"/>
                <a:gd name="T48" fmla="*/ 4 w 12"/>
                <a:gd name="T49" fmla="*/ 14 h 14"/>
                <a:gd name="T50" fmla="*/ 3 w 12"/>
                <a:gd name="T51" fmla="*/ 13 h 14"/>
                <a:gd name="T52" fmla="*/ 1 w 12"/>
                <a:gd name="T53" fmla="*/ 13 h 14"/>
                <a:gd name="T54" fmla="*/ 0 w 12"/>
                <a:gd name="T55" fmla="*/ 10 h 14"/>
                <a:gd name="T56" fmla="*/ 0 w 12"/>
                <a:gd name="T57" fmla="*/ 9 h 14"/>
                <a:gd name="T58" fmla="*/ 0 w 12"/>
                <a:gd name="T59" fmla="*/ 6 h 14"/>
                <a:gd name="T60" fmla="*/ 0 w 12"/>
                <a:gd name="T61" fmla="*/ 0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4"/>
                <a:gd name="T95" fmla="*/ 12 w 12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4">
                  <a:moveTo>
                    <a:pt x="0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6" y="13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9" name="Freeform 5011"/>
            <p:cNvSpPr>
              <a:spLocks/>
            </p:cNvSpPr>
            <p:nvPr/>
          </p:nvSpPr>
          <p:spPr bwMode="auto">
            <a:xfrm>
              <a:off x="2119" y="636"/>
              <a:ext cx="3" cy="4"/>
            </a:xfrm>
            <a:custGeom>
              <a:avLst/>
              <a:gdLst>
                <a:gd name="T0" fmla="*/ 1 w 3"/>
                <a:gd name="T1" fmla="*/ 0 h 4"/>
                <a:gd name="T2" fmla="*/ 2 w 3"/>
                <a:gd name="T3" fmla="*/ 0 h 4"/>
                <a:gd name="T4" fmla="*/ 2 w 3"/>
                <a:gd name="T5" fmla="*/ 2 h 4"/>
                <a:gd name="T6" fmla="*/ 2 w 3"/>
                <a:gd name="T7" fmla="*/ 2 h 4"/>
                <a:gd name="T8" fmla="*/ 3 w 3"/>
                <a:gd name="T9" fmla="*/ 2 h 4"/>
                <a:gd name="T10" fmla="*/ 2 w 3"/>
                <a:gd name="T11" fmla="*/ 3 h 4"/>
                <a:gd name="T12" fmla="*/ 2 w 3"/>
                <a:gd name="T13" fmla="*/ 3 h 4"/>
                <a:gd name="T14" fmla="*/ 2 w 3"/>
                <a:gd name="T15" fmla="*/ 3 h 4"/>
                <a:gd name="T16" fmla="*/ 1 w 3"/>
                <a:gd name="T17" fmla="*/ 4 h 4"/>
                <a:gd name="T18" fmla="*/ 1 w 3"/>
                <a:gd name="T19" fmla="*/ 3 h 4"/>
                <a:gd name="T20" fmla="*/ 1 w 3"/>
                <a:gd name="T21" fmla="*/ 3 h 4"/>
                <a:gd name="T22" fmla="*/ 0 w 3"/>
                <a:gd name="T23" fmla="*/ 3 h 4"/>
                <a:gd name="T24" fmla="*/ 0 w 3"/>
                <a:gd name="T25" fmla="*/ 2 h 4"/>
                <a:gd name="T26" fmla="*/ 0 w 3"/>
                <a:gd name="T27" fmla="*/ 2 h 4"/>
                <a:gd name="T28" fmla="*/ 1 w 3"/>
                <a:gd name="T29" fmla="*/ 2 h 4"/>
                <a:gd name="T30" fmla="*/ 1 w 3"/>
                <a:gd name="T31" fmla="*/ 0 h 4"/>
                <a:gd name="T32" fmla="*/ 1 w 3"/>
                <a:gd name="T33" fmla="*/ 0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1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0" name="Rectangle 5012"/>
            <p:cNvSpPr>
              <a:spLocks noChangeArrowheads="1"/>
            </p:cNvSpPr>
            <p:nvPr/>
          </p:nvSpPr>
          <p:spPr bwMode="auto">
            <a:xfrm>
              <a:off x="2120" y="642"/>
              <a:ext cx="1" cy="14"/>
            </a:xfrm>
            <a:prstGeom prst="rect">
              <a:avLst/>
            </a:prstGeom>
            <a:noFill/>
            <a:ln w="1588">
              <a:solidFill>
                <a:srgbClr val="1F1A17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1" name="Freeform 5013"/>
            <p:cNvSpPr>
              <a:spLocks/>
            </p:cNvSpPr>
            <p:nvPr/>
          </p:nvSpPr>
          <p:spPr bwMode="auto">
            <a:xfrm>
              <a:off x="2125" y="641"/>
              <a:ext cx="21" cy="15"/>
            </a:xfrm>
            <a:custGeom>
              <a:avLst/>
              <a:gdLst>
                <a:gd name="T0" fmla="*/ 0 w 21"/>
                <a:gd name="T1" fmla="*/ 1 h 15"/>
                <a:gd name="T2" fmla="*/ 2 w 21"/>
                <a:gd name="T3" fmla="*/ 1 h 15"/>
                <a:gd name="T4" fmla="*/ 2 w 21"/>
                <a:gd name="T5" fmla="*/ 4 h 15"/>
                <a:gd name="T6" fmla="*/ 2 w 21"/>
                <a:gd name="T7" fmla="*/ 3 h 15"/>
                <a:gd name="T8" fmla="*/ 4 w 21"/>
                <a:gd name="T9" fmla="*/ 1 h 15"/>
                <a:gd name="T10" fmla="*/ 5 w 21"/>
                <a:gd name="T11" fmla="*/ 1 h 15"/>
                <a:gd name="T12" fmla="*/ 6 w 21"/>
                <a:gd name="T13" fmla="*/ 0 h 15"/>
                <a:gd name="T14" fmla="*/ 7 w 21"/>
                <a:gd name="T15" fmla="*/ 1 h 15"/>
                <a:gd name="T16" fmla="*/ 8 w 21"/>
                <a:gd name="T17" fmla="*/ 1 h 15"/>
                <a:gd name="T18" fmla="*/ 10 w 21"/>
                <a:gd name="T19" fmla="*/ 1 h 15"/>
                <a:gd name="T20" fmla="*/ 10 w 21"/>
                <a:gd name="T21" fmla="*/ 3 h 15"/>
                <a:gd name="T22" fmla="*/ 11 w 21"/>
                <a:gd name="T23" fmla="*/ 3 h 15"/>
                <a:gd name="T24" fmla="*/ 11 w 21"/>
                <a:gd name="T25" fmla="*/ 4 h 15"/>
                <a:gd name="T26" fmla="*/ 12 w 21"/>
                <a:gd name="T27" fmla="*/ 3 h 15"/>
                <a:gd name="T28" fmla="*/ 13 w 21"/>
                <a:gd name="T29" fmla="*/ 1 h 15"/>
                <a:gd name="T30" fmla="*/ 14 w 21"/>
                <a:gd name="T31" fmla="*/ 1 h 15"/>
                <a:gd name="T32" fmla="*/ 16 w 21"/>
                <a:gd name="T33" fmla="*/ 0 h 15"/>
                <a:gd name="T34" fmla="*/ 17 w 21"/>
                <a:gd name="T35" fmla="*/ 1 h 15"/>
                <a:gd name="T36" fmla="*/ 18 w 21"/>
                <a:gd name="T37" fmla="*/ 1 h 15"/>
                <a:gd name="T38" fmla="*/ 19 w 21"/>
                <a:gd name="T39" fmla="*/ 3 h 15"/>
                <a:gd name="T40" fmla="*/ 21 w 21"/>
                <a:gd name="T41" fmla="*/ 4 h 15"/>
                <a:gd name="T42" fmla="*/ 21 w 21"/>
                <a:gd name="T43" fmla="*/ 5 h 15"/>
                <a:gd name="T44" fmla="*/ 21 w 21"/>
                <a:gd name="T45" fmla="*/ 7 h 15"/>
                <a:gd name="T46" fmla="*/ 21 w 21"/>
                <a:gd name="T47" fmla="*/ 15 h 15"/>
                <a:gd name="T48" fmla="*/ 19 w 21"/>
                <a:gd name="T49" fmla="*/ 15 h 15"/>
                <a:gd name="T50" fmla="*/ 19 w 21"/>
                <a:gd name="T51" fmla="*/ 7 h 15"/>
                <a:gd name="T52" fmla="*/ 19 w 21"/>
                <a:gd name="T53" fmla="*/ 5 h 15"/>
                <a:gd name="T54" fmla="*/ 18 w 21"/>
                <a:gd name="T55" fmla="*/ 4 h 15"/>
                <a:gd name="T56" fmla="*/ 18 w 21"/>
                <a:gd name="T57" fmla="*/ 4 h 15"/>
                <a:gd name="T58" fmla="*/ 18 w 21"/>
                <a:gd name="T59" fmla="*/ 3 h 15"/>
                <a:gd name="T60" fmla="*/ 17 w 21"/>
                <a:gd name="T61" fmla="*/ 3 h 15"/>
                <a:gd name="T62" fmla="*/ 16 w 21"/>
                <a:gd name="T63" fmla="*/ 3 h 15"/>
                <a:gd name="T64" fmla="*/ 14 w 21"/>
                <a:gd name="T65" fmla="*/ 3 h 15"/>
                <a:gd name="T66" fmla="*/ 13 w 21"/>
                <a:gd name="T67" fmla="*/ 3 h 15"/>
                <a:gd name="T68" fmla="*/ 12 w 21"/>
                <a:gd name="T69" fmla="*/ 4 h 15"/>
                <a:gd name="T70" fmla="*/ 12 w 21"/>
                <a:gd name="T71" fmla="*/ 5 h 15"/>
                <a:gd name="T72" fmla="*/ 11 w 21"/>
                <a:gd name="T73" fmla="*/ 6 h 15"/>
                <a:gd name="T74" fmla="*/ 11 w 21"/>
                <a:gd name="T75" fmla="*/ 9 h 15"/>
                <a:gd name="T76" fmla="*/ 11 w 21"/>
                <a:gd name="T77" fmla="*/ 15 h 15"/>
                <a:gd name="T78" fmla="*/ 10 w 21"/>
                <a:gd name="T79" fmla="*/ 15 h 15"/>
                <a:gd name="T80" fmla="*/ 10 w 21"/>
                <a:gd name="T81" fmla="*/ 7 h 15"/>
                <a:gd name="T82" fmla="*/ 10 w 21"/>
                <a:gd name="T83" fmla="*/ 5 h 15"/>
                <a:gd name="T84" fmla="*/ 10 w 21"/>
                <a:gd name="T85" fmla="*/ 4 h 15"/>
                <a:gd name="T86" fmla="*/ 8 w 21"/>
                <a:gd name="T87" fmla="*/ 4 h 15"/>
                <a:gd name="T88" fmla="*/ 8 w 21"/>
                <a:gd name="T89" fmla="*/ 3 h 15"/>
                <a:gd name="T90" fmla="*/ 7 w 21"/>
                <a:gd name="T91" fmla="*/ 3 h 15"/>
                <a:gd name="T92" fmla="*/ 6 w 21"/>
                <a:gd name="T93" fmla="*/ 3 h 15"/>
                <a:gd name="T94" fmla="*/ 5 w 21"/>
                <a:gd name="T95" fmla="*/ 3 h 15"/>
                <a:gd name="T96" fmla="*/ 4 w 21"/>
                <a:gd name="T97" fmla="*/ 3 h 15"/>
                <a:gd name="T98" fmla="*/ 4 w 21"/>
                <a:gd name="T99" fmla="*/ 4 h 15"/>
                <a:gd name="T100" fmla="*/ 2 w 21"/>
                <a:gd name="T101" fmla="*/ 5 h 15"/>
                <a:gd name="T102" fmla="*/ 2 w 21"/>
                <a:gd name="T103" fmla="*/ 6 h 15"/>
                <a:gd name="T104" fmla="*/ 2 w 21"/>
                <a:gd name="T105" fmla="*/ 9 h 15"/>
                <a:gd name="T106" fmla="*/ 2 w 21"/>
                <a:gd name="T107" fmla="*/ 15 h 15"/>
                <a:gd name="T108" fmla="*/ 0 w 21"/>
                <a:gd name="T109" fmla="*/ 15 h 15"/>
                <a:gd name="T110" fmla="*/ 0 w 21"/>
                <a:gd name="T111" fmla="*/ 1 h 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15"/>
                <a:gd name="T170" fmla="*/ 21 w 21"/>
                <a:gd name="T171" fmla="*/ 15 h 1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15">
                  <a:moveTo>
                    <a:pt x="0" y="1"/>
                  </a:moveTo>
                  <a:lnTo>
                    <a:pt x="2" y="1"/>
                  </a:lnTo>
                  <a:lnTo>
                    <a:pt x="2" y="4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3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15"/>
                  </a:lnTo>
                  <a:lnTo>
                    <a:pt x="19" y="15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2" name="Freeform 5014"/>
            <p:cNvSpPr>
              <a:spLocks/>
            </p:cNvSpPr>
            <p:nvPr/>
          </p:nvSpPr>
          <p:spPr bwMode="auto">
            <a:xfrm>
              <a:off x="2149" y="638"/>
              <a:ext cx="6" cy="18"/>
            </a:xfrm>
            <a:custGeom>
              <a:avLst/>
              <a:gdLst>
                <a:gd name="T0" fmla="*/ 3 w 6"/>
                <a:gd name="T1" fmla="*/ 0 h 18"/>
                <a:gd name="T2" fmla="*/ 4 w 6"/>
                <a:gd name="T3" fmla="*/ 0 h 18"/>
                <a:gd name="T4" fmla="*/ 4 w 6"/>
                <a:gd name="T5" fmla="*/ 4 h 18"/>
                <a:gd name="T6" fmla="*/ 6 w 6"/>
                <a:gd name="T7" fmla="*/ 4 h 18"/>
                <a:gd name="T8" fmla="*/ 6 w 6"/>
                <a:gd name="T9" fmla="*/ 6 h 18"/>
                <a:gd name="T10" fmla="*/ 4 w 6"/>
                <a:gd name="T11" fmla="*/ 6 h 18"/>
                <a:gd name="T12" fmla="*/ 4 w 6"/>
                <a:gd name="T13" fmla="*/ 18 h 18"/>
                <a:gd name="T14" fmla="*/ 3 w 6"/>
                <a:gd name="T15" fmla="*/ 18 h 18"/>
                <a:gd name="T16" fmla="*/ 3 w 6"/>
                <a:gd name="T17" fmla="*/ 6 h 18"/>
                <a:gd name="T18" fmla="*/ 0 w 6"/>
                <a:gd name="T19" fmla="*/ 6 h 18"/>
                <a:gd name="T20" fmla="*/ 0 w 6"/>
                <a:gd name="T21" fmla="*/ 4 h 18"/>
                <a:gd name="T22" fmla="*/ 3 w 6"/>
                <a:gd name="T23" fmla="*/ 4 h 18"/>
                <a:gd name="T24" fmla="*/ 3 w 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8"/>
                <a:gd name="T41" fmla="*/ 6 w 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8">
                  <a:moveTo>
                    <a:pt x="3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3" name="Freeform 5015"/>
            <p:cNvSpPr>
              <a:spLocks/>
            </p:cNvSpPr>
            <p:nvPr/>
          </p:nvSpPr>
          <p:spPr bwMode="auto">
            <a:xfrm>
              <a:off x="2158" y="641"/>
              <a:ext cx="14" cy="15"/>
            </a:xfrm>
            <a:custGeom>
              <a:avLst/>
              <a:gdLst>
                <a:gd name="T0" fmla="*/ 12 w 14"/>
                <a:gd name="T1" fmla="*/ 10 h 15"/>
                <a:gd name="T2" fmla="*/ 13 w 14"/>
                <a:gd name="T3" fmla="*/ 11 h 15"/>
                <a:gd name="T4" fmla="*/ 13 w 14"/>
                <a:gd name="T5" fmla="*/ 12 h 15"/>
                <a:gd name="T6" fmla="*/ 12 w 14"/>
                <a:gd name="T7" fmla="*/ 12 h 15"/>
                <a:gd name="T8" fmla="*/ 11 w 14"/>
                <a:gd name="T9" fmla="*/ 14 h 15"/>
                <a:gd name="T10" fmla="*/ 9 w 14"/>
                <a:gd name="T11" fmla="*/ 15 h 15"/>
                <a:gd name="T12" fmla="*/ 8 w 14"/>
                <a:gd name="T13" fmla="*/ 15 h 15"/>
                <a:gd name="T14" fmla="*/ 7 w 14"/>
                <a:gd name="T15" fmla="*/ 15 h 15"/>
                <a:gd name="T16" fmla="*/ 3 w 14"/>
                <a:gd name="T17" fmla="*/ 14 h 15"/>
                <a:gd name="T18" fmla="*/ 2 w 14"/>
                <a:gd name="T19" fmla="*/ 12 h 15"/>
                <a:gd name="T20" fmla="*/ 0 w 14"/>
                <a:gd name="T21" fmla="*/ 10 h 15"/>
                <a:gd name="T22" fmla="*/ 0 w 14"/>
                <a:gd name="T23" fmla="*/ 7 h 15"/>
                <a:gd name="T24" fmla="*/ 0 w 14"/>
                <a:gd name="T25" fmla="*/ 5 h 15"/>
                <a:gd name="T26" fmla="*/ 1 w 14"/>
                <a:gd name="T27" fmla="*/ 4 h 15"/>
                <a:gd name="T28" fmla="*/ 3 w 14"/>
                <a:gd name="T29" fmla="*/ 1 h 15"/>
                <a:gd name="T30" fmla="*/ 7 w 14"/>
                <a:gd name="T31" fmla="*/ 0 h 15"/>
                <a:gd name="T32" fmla="*/ 9 w 14"/>
                <a:gd name="T33" fmla="*/ 1 h 15"/>
                <a:gd name="T34" fmla="*/ 12 w 14"/>
                <a:gd name="T35" fmla="*/ 4 h 15"/>
                <a:gd name="T36" fmla="*/ 13 w 14"/>
                <a:gd name="T37" fmla="*/ 5 h 15"/>
                <a:gd name="T38" fmla="*/ 14 w 14"/>
                <a:gd name="T39" fmla="*/ 7 h 15"/>
                <a:gd name="T40" fmla="*/ 1 w 14"/>
                <a:gd name="T41" fmla="*/ 7 h 15"/>
                <a:gd name="T42" fmla="*/ 2 w 14"/>
                <a:gd name="T43" fmla="*/ 10 h 15"/>
                <a:gd name="T44" fmla="*/ 3 w 14"/>
                <a:gd name="T45" fmla="*/ 11 h 15"/>
                <a:gd name="T46" fmla="*/ 5 w 14"/>
                <a:gd name="T47" fmla="*/ 12 h 15"/>
                <a:gd name="T48" fmla="*/ 7 w 14"/>
                <a:gd name="T49" fmla="*/ 14 h 15"/>
                <a:gd name="T50" fmla="*/ 8 w 14"/>
                <a:gd name="T51" fmla="*/ 14 h 15"/>
                <a:gd name="T52" fmla="*/ 8 w 14"/>
                <a:gd name="T53" fmla="*/ 12 h 15"/>
                <a:gd name="T54" fmla="*/ 9 w 14"/>
                <a:gd name="T55" fmla="*/ 12 h 15"/>
                <a:gd name="T56" fmla="*/ 11 w 14"/>
                <a:gd name="T57" fmla="*/ 12 h 15"/>
                <a:gd name="T58" fmla="*/ 11 w 14"/>
                <a:gd name="T59" fmla="*/ 11 h 15"/>
                <a:gd name="T60" fmla="*/ 12 w 14"/>
                <a:gd name="T61" fmla="*/ 10 h 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15"/>
                <a:gd name="T95" fmla="*/ 14 w 14"/>
                <a:gd name="T96" fmla="*/ 15 h 1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15">
                  <a:moveTo>
                    <a:pt x="12" y="10"/>
                  </a:moveTo>
                  <a:lnTo>
                    <a:pt x="13" y="11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7" y="0"/>
                  </a:lnTo>
                  <a:lnTo>
                    <a:pt x="9" y="1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7"/>
                  </a:lnTo>
                  <a:lnTo>
                    <a:pt x="1" y="7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2" y="1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4" name="Freeform 5016"/>
            <p:cNvSpPr>
              <a:spLocks/>
            </p:cNvSpPr>
            <p:nvPr/>
          </p:nvSpPr>
          <p:spPr bwMode="auto">
            <a:xfrm>
              <a:off x="2160" y="644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10 w 10"/>
                <a:gd name="T3" fmla="*/ 2 h 3"/>
                <a:gd name="T4" fmla="*/ 9 w 10"/>
                <a:gd name="T5" fmla="*/ 1 h 3"/>
                <a:gd name="T6" fmla="*/ 9 w 10"/>
                <a:gd name="T7" fmla="*/ 1 h 3"/>
                <a:gd name="T8" fmla="*/ 7 w 10"/>
                <a:gd name="T9" fmla="*/ 0 h 3"/>
                <a:gd name="T10" fmla="*/ 6 w 10"/>
                <a:gd name="T11" fmla="*/ 0 h 3"/>
                <a:gd name="T12" fmla="*/ 5 w 10"/>
                <a:gd name="T13" fmla="*/ 0 h 3"/>
                <a:gd name="T14" fmla="*/ 3 w 10"/>
                <a:gd name="T15" fmla="*/ 0 h 3"/>
                <a:gd name="T16" fmla="*/ 1 w 10"/>
                <a:gd name="T17" fmla="*/ 1 h 3"/>
                <a:gd name="T18" fmla="*/ 0 w 10"/>
                <a:gd name="T19" fmla="*/ 2 h 3"/>
                <a:gd name="T20" fmla="*/ 0 w 10"/>
                <a:gd name="T21" fmla="*/ 3 h 3"/>
                <a:gd name="T22" fmla="*/ 10 w 10"/>
                <a:gd name="T23" fmla="*/ 3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"/>
                <a:gd name="T37" fmla="*/ 0 h 3"/>
                <a:gd name="T38" fmla="*/ 10 w 10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" h="3">
                  <a:moveTo>
                    <a:pt x="10" y="3"/>
                  </a:move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10" y="3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5" name="Freeform 5017"/>
            <p:cNvSpPr>
              <a:spLocks/>
            </p:cNvSpPr>
            <p:nvPr/>
          </p:nvSpPr>
          <p:spPr bwMode="auto">
            <a:xfrm>
              <a:off x="606" y="2368"/>
              <a:ext cx="12" cy="13"/>
            </a:xfrm>
            <a:custGeom>
              <a:avLst/>
              <a:gdLst>
                <a:gd name="T0" fmla="*/ 12 w 12"/>
                <a:gd name="T1" fmla="*/ 11 h 13"/>
                <a:gd name="T2" fmla="*/ 12 w 12"/>
                <a:gd name="T3" fmla="*/ 13 h 13"/>
                <a:gd name="T4" fmla="*/ 0 w 12"/>
                <a:gd name="T5" fmla="*/ 8 h 13"/>
                <a:gd name="T6" fmla="*/ 0 w 12"/>
                <a:gd name="T7" fmla="*/ 5 h 13"/>
                <a:gd name="T8" fmla="*/ 12 w 12"/>
                <a:gd name="T9" fmla="*/ 0 h 13"/>
                <a:gd name="T10" fmla="*/ 12 w 12"/>
                <a:gd name="T11" fmla="*/ 2 h 13"/>
                <a:gd name="T12" fmla="*/ 2 w 12"/>
                <a:gd name="T13" fmla="*/ 6 h 13"/>
                <a:gd name="T14" fmla="*/ 12 w 12"/>
                <a:gd name="T15" fmla="*/ 1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12" y="11"/>
                  </a:moveTo>
                  <a:lnTo>
                    <a:pt x="12" y="13"/>
                  </a:lnTo>
                  <a:lnTo>
                    <a:pt x="0" y="8"/>
                  </a:lnTo>
                  <a:lnTo>
                    <a:pt x="0" y="5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2" y="6"/>
                  </a:lnTo>
                  <a:lnTo>
                    <a:pt x="12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6" name="Freeform 5018"/>
            <p:cNvSpPr>
              <a:spLocks noEditPoints="1"/>
            </p:cNvSpPr>
            <p:nvPr/>
          </p:nvSpPr>
          <p:spPr bwMode="auto">
            <a:xfrm>
              <a:off x="628" y="2365"/>
              <a:ext cx="13" cy="19"/>
            </a:xfrm>
            <a:custGeom>
              <a:avLst/>
              <a:gdLst>
                <a:gd name="T0" fmla="*/ 0 w 13"/>
                <a:gd name="T1" fmla="*/ 9 h 19"/>
                <a:gd name="T2" fmla="*/ 0 w 13"/>
                <a:gd name="T3" fmla="*/ 6 h 19"/>
                <a:gd name="T4" fmla="*/ 1 w 13"/>
                <a:gd name="T5" fmla="*/ 3 h 19"/>
                <a:gd name="T6" fmla="*/ 2 w 13"/>
                <a:gd name="T7" fmla="*/ 2 h 19"/>
                <a:gd name="T8" fmla="*/ 3 w 13"/>
                <a:gd name="T9" fmla="*/ 1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1 h 19"/>
                <a:gd name="T18" fmla="*/ 11 w 13"/>
                <a:gd name="T19" fmla="*/ 2 h 19"/>
                <a:gd name="T20" fmla="*/ 12 w 13"/>
                <a:gd name="T21" fmla="*/ 3 h 19"/>
                <a:gd name="T22" fmla="*/ 13 w 13"/>
                <a:gd name="T23" fmla="*/ 6 h 19"/>
                <a:gd name="T24" fmla="*/ 13 w 13"/>
                <a:gd name="T25" fmla="*/ 9 h 19"/>
                <a:gd name="T26" fmla="*/ 13 w 13"/>
                <a:gd name="T27" fmla="*/ 12 h 19"/>
                <a:gd name="T28" fmla="*/ 12 w 13"/>
                <a:gd name="T29" fmla="*/ 14 h 19"/>
                <a:gd name="T30" fmla="*/ 11 w 13"/>
                <a:gd name="T31" fmla="*/ 17 h 19"/>
                <a:gd name="T32" fmla="*/ 9 w 13"/>
                <a:gd name="T33" fmla="*/ 18 h 19"/>
                <a:gd name="T34" fmla="*/ 8 w 13"/>
                <a:gd name="T35" fmla="*/ 18 h 19"/>
                <a:gd name="T36" fmla="*/ 6 w 13"/>
                <a:gd name="T37" fmla="*/ 19 h 19"/>
                <a:gd name="T38" fmla="*/ 5 w 13"/>
                <a:gd name="T39" fmla="*/ 18 h 19"/>
                <a:gd name="T40" fmla="*/ 3 w 13"/>
                <a:gd name="T41" fmla="*/ 18 h 19"/>
                <a:gd name="T42" fmla="*/ 2 w 13"/>
                <a:gd name="T43" fmla="*/ 17 h 19"/>
                <a:gd name="T44" fmla="*/ 1 w 13"/>
                <a:gd name="T45" fmla="*/ 14 h 19"/>
                <a:gd name="T46" fmla="*/ 0 w 13"/>
                <a:gd name="T47" fmla="*/ 12 h 19"/>
                <a:gd name="T48" fmla="*/ 0 w 13"/>
                <a:gd name="T49" fmla="*/ 9 h 19"/>
                <a:gd name="T50" fmla="*/ 2 w 13"/>
                <a:gd name="T51" fmla="*/ 9 h 19"/>
                <a:gd name="T52" fmla="*/ 2 w 13"/>
                <a:gd name="T53" fmla="*/ 12 h 19"/>
                <a:gd name="T54" fmla="*/ 2 w 13"/>
                <a:gd name="T55" fmla="*/ 14 h 19"/>
                <a:gd name="T56" fmla="*/ 3 w 13"/>
                <a:gd name="T57" fmla="*/ 16 h 19"/>
                <a:gd name="T58" fmla="*/ 3 w 13"/>
                <a:gd name="T59" fmla="*/ 17 h 19"/>
                <a:gd name="T60" fmla="*/ 5 w 13"/>
                <a:gd name="T61" fmla="*/ 17 h 19"/>
                <a:gd name="T62" fmla="*/ 6 w 13"/>
                <a:gd name="T63" fmla="*/ 17 h 19"/>
                <a:gd name="T64" fmla="*/ 7 w 13"/>
                <a:gd name="T65" fmla="*/ 17 h 19"/>
                <a:gd name="T66" fmla="*/ 8 w 13"/>
                <a:gd name="T67" fmla="*/ 17 h 19"/>
                <a:gd name="T68" fmla="*/ 9 w 13"/>
                <a:gd name="T69" fmla="*/ 16 h 19"/>
                <a:gd name="T70" fmla="*/ 11 w 13"/>
                <a:gd name="T71" fmla="*/ 14 h 19"/>
                <a:gd name="T72" fmla="*/ 11 w 13"/>
                <a:gd name="T73" fmla="*/ 12 h 19"/>
                <a:gd name="T74" fmla="*/ 11 w 13"/>
                <a:gd name="T75" fmla="*/ 9 h 19"/>
                <a:gd name="T76" fmla="*/ 11 w 13"/>
                <a:gd name="T77" fmla="*/ 7 h 19"/>
                <a:gd name="T78" fmla="*/ 11 w 13"/>
                <a:gd name="T79" fmla="*/ 5 h 19"/>
                <a:gd name="T80" fmla="*/ 9 w 13"/>
                <a:gd name="T81" fmla="*/ 3 h 19"/>
                <a:gd name="T82" fmla="*/ 8 w 13"/>
                <a:gd name="T83" fmla="*/ 2 h 19"/>
                <a:gd name="T84" fmla="*/ 7 w 13"/>
                <a:gd name="T85" fmla="*/ 2 h 19"/>
                <a:gd name="T86" fmla="*/ 6 w 13"/>
                <a:gd name="T87" fmla="*/ 2 h 19"/>
                <a:gd name="T88" fmla="*/ 5 w 13"/>
                <a:gd name="T89" fmla="*/ 2 h 19"/>
                <a:gd name="T90" fmla="*/ 3 w 13"/>
                <a:gd name="T91" fmla="*/ 2 h 19"/>
                <a:gd name="T92" fmla="*/ 3 w 13"/>
                <a:gd name="T93" fmla="*/ 3 h 19"/>
                <a:gd name="T94" fmla="*/ 2 w 13"/>
                <a:gd name="T95" fmla="*/ 5 h 19"/>
                <a:gd name="T96" fmla="*/ 2 w 13"/>
                <a:gd name="T97" fmla="*/ 7 h 19"/>
                <a:gd name="T98" fmla="*/ 2 w 13"/>
                <a:gd name="T99" fmla="*/ 9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19"/>
                <a:gd name="T152" fmla="*/ 13 w 13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19">
                  <a:moveTo>
                    <a:pt x="0" y="9"/>
                  </a:moveTo>
                  <a:lnTo>
                    <a:pt x="0" y="6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2" y="14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  <a:close/>
                  <a:moveTo>
                    <a:pt x="2" y="9"/>
                  </a:moveTo>
                  <a:lnTo>
                    <a:pt x="2" y="12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7" name="Freeform 5019"/>
            <p:cNvSpPr>
              <a:spLocks/>
            </p:cNvSpPr>
            <p:nvPr/>
          </p:nvSpPr>
          <p:spPr bwMode="auto">
            <a:xfrm>
              <a:off x="644" y="23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2 w 3"/>
                <a:gd name="T15" fmla="*/ 2 h 3"/>
                <a:gd name="T16" fmla="*/ 2 w 3"/>
                <a:gd name="T17" fmla="*/ 3 h 3"/>
                <a:gd name="T18" fmla="*/ 1 w 3"/>
                <a:gd name="T19" fmla="*/ 2 h 3"/>
                <a:gd name="T20" fmla="*/ 1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8" name="Freeform 5020"/>
            <p:cNvSpPr>
              <a:spLocks/>
            </p:cNvSpPr>
            <p:nvPr/>
          </p:nvSpPr>
          <p:spPr bwMode="auto">
            <a:xfrm>
              <a:off x="652" y="2366"/>
              <a:ext cx="5" cy="17"/>
            </a:xfrm>
            <a:custGeom>
              <a:avLst/>
              <a:gdLst>
                <a:gd name="T0" fmla="*/ 1 w 5"/>
                <a:gd name="T1" fmla="*/ 0 h 17"/>
                <a:gd name="T2" fmla="*/ 5 w 5"/>
                <a:gd name="T3" fmla="*/ 0 h 17"/>
                <a:gd name="T4" fmla="*/ 5 w 5"/>
                <a:gd name="T5" fmla="*/ 17 h 17"/>
                <a:gd name="T6" fmla="*/ 4 w 5"/>
                <a:gd name="T7" fmla="*/ 17 h 17"/>
                <a:gd name="T8" fmla="*/ 4 w 5"/>
                <a:gd name="T9" fmla="*/ 1 h 17"/>
                <a:gd name="T10" fmla="*/ 0 w 5"/>
                <a:gd name="T11" fmla="*/ 1 h 17"/>
                <a:gd name="T12" fmla="*/ 1 w 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7"/>
                <a:gd name="T23" fmla="*/ 5 w 5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7">
                  <a:moveTo>
                    <a:pt x="1" y="0"/>
                  </a:moveTo>
                  <a:lnTo>
                    <a:pt x="5" y="0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9" name="Freeform 5021"/>
            <p:cNvSpPr>
              <a:spLocks/>
            </p:cNvSpPr>
            <p:nvPr/>
          </p:nvSpPr>
          <p:spPr bwMode="auto">
            <a:xfrm>
              <a:off x="671" y="2365"/>
              <a:ext cx="10" cy="20"/>
            </a:xfrm>
            <a:custGeom>
              <a:avLst/>
              <a:gdLst>
                <a:gd name="T0" fmla="*/ 10 w 10"/>
                <a:gd name="T1" fmla="*/ 0 h 20"/>
                <a:gd name="T2" fmla="*/ 2 w 10"/>
                <a:gd name="T3" fmla="*/ 20 h 20"/>
                <a:gd name="T4" fmla="*/ 0 w 10"/>
                <a:gd name="T5" fmla="*/ 20 h 20"/>
                <a:gd name="T6" fmla="*/ 8 w 10"/>
                <a:gd name="T7" fmla="*/ 0 h 20"/>
                <a:gd name="T8" fmla="*/ 1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0"/>
                <a:gd name="T17" fmla="*/ 10 w 1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0">
                  <a:moveTo>
                    <a:pt x="10" y="0"/>
                  </a:moveTo>
                  <a:lnTo>
                    <a:pt x="2" y="20"/>
                  </a:lnTo>
                  <a:lnTo>
                    <a:pt x="0" y="20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0" name="Freeform 5022"/>
            <p:cNvSpPr>
              <a:spLocks/>
            </p:cNvSpPr>
            <p:nvPr/>
          </p:nvSpPr>
          <p:spPr bwMode="auto">
            <a:xfrm>
              <a:off x="691" y="2368"/>
              <a:ext cx="12" cy="13"/>
            </a:xfrm>
            <a:custGeom>
              <a:avLst/>
              <a:gdLst>
                <a:gd name="T0" fmla="*/ 12 w 12"/>
                <a:gd name="T1" fmla="*/ 11 h 13"/>
                <a:gd name="T2" fmla="*/ 12 w 12"/>
                <a:gd name="T3" fmla="*/ 13 h 13"/>
                <a:gd name="T4" fmla="*/ 0 w 12"/>
                <a:gd name="T5" fmla="*/ 8 h 13"/>
                <a:gd name="T6" fmla="*/ 0 w 12"/>
                <a:gd name="T7" fmla="*/ 5 h 13"/>
                <a:gd name="T8" fmla="*/ 12 w 12"/>
                <a:gd name="T9" fmla="*/ 0 h 13"/>
                <a:gd name="T10" fmla="*/ 12 w 12"/>
                <a:gd name="T11" fmla="*/ 2 h 13"/>
                <a:gd name="T12" fmla="*/ 2 w 12"/>
                <a:gd name="T13" fmla="*/ 6 h 13"/>
                <a:gd name="T14" fmla="*/ 12 w 12"/>
                <a:gd name="T15" fmla="*/ 1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12" y="11"/>
                  </a:moveTo>
                  <a:lnTo>
                    <a:pt x="12" y="13"/>
                  </a:lnTo>
                  <a:lnTo>
                    <a:pt x="0" y="8"/>
                  </a:lnTo>
                  <a:lnTo>
                    <a:pt x="0" y="5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2" y="6"/>
                  </a:lnTo>
                  <a:lnTo>
                    <a:pt x="12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1" name="Freeform 5023"/>
            <p:cNvSpPr>
              <a:spLocks noEditPoints="1"/>
            </p:cNvSpPr>
            <p:nvPr/>
          </p:nvSpPr>
          <p:spPr bwMode="auto">
            <a:xfrm>
              <a:off x="713" y="2365"/>
              <a:ext cx="13" cy="19"/>
            </a:xfrm>
            <a:custGeom>
              <a:avLst/>
              <a:gdLst>
                <a:gd name="T0" fmla="*/ 0 w 13"/>
                <a:gd name="T1" fmla="*/ 9 h 19"/>
                <a:gd name="T2" fmla="*/ 0 w 13"/>
                <a:gd name="T3" fmla="*/ 6 h 19"/>
                <a:gd name="T4" fmla="*/ 1 w 13"/>
                <a:gd name="T5" fmla="*/ 3 h 19"/>
                <a:gd name="T6" fmla="*/ 2 w 13"/>
                <a:gd name="T7" fmla="*/ 2 h 19"/>
                <a:gd name="T8" fmla="*/ 3 w 13"/>
                <a:gd name="T9" fmla="*/ 1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1 h 19"/>
                <a:gd name="T18" fmla="*/ 11 w 13"/>
                <a:gd name="T19" fmla="*/ 2 h 19"/>
                <a:gd name="T20" fmla="*/ 12 w 13"/>
                <a:gd name="T21" fmla="*/ 3 h 19"/>
                <a:gd name="T22" fmla="*/ 12 w 13"/>
                <a:gd name="T23" fmla="*/ 6 h 19"/>
                <a:gd name="T24" fmla="*/ 13 w 13"/>
                <a:gd name="T25" fmla="*/ 9 h 19"/>
                <a:gd name="T26" fmla="*/ 12 w 13"/>
                <a:gd name="T27" fmla="*/ 12 h 19"/>
                <a:gd name="T28" fmla="*/ 12 w 13"/>
                <a:gd name="T29" fmla="*/ 14 h 19"/>
                <a:gd name="T30" fmla="*/ 11 w 13"/>
                <a:gd name="T31" fmla="*/ 17 h 19"/>
                <a:gd name="T32" fmla="*/ 9 w 13"/>
                <a:gd name="T33" fmla="*/ 18 h 19"/>
                <a:gd name="T34" fmla="*/ 8 w 13"/>
                <a:gd name="T35" fmla="*/ 18 h 19"/>
                <a:gd name="T36" fmla="*/ 6 w 13"/>
                <a:gd name="T37" fmla="*/ 19 h 19"/>
                <a:gd name="T38" fmla="*/ 5 w 13"/>
                <a:gd name="T39" fmla="*/ 18 h 19"/>
                <a:gd name="T40" fmla="*/ 3 w 13"/>
                <a:gd name="T41" fmla="*/ 18 h 19"/>
                <a:gd name="T42" fmla="*/ 2 w 13"/>
                <a:gd name="T43" fmla="*/ 17 h 19"/>
                <a:gd name="T44" fmla="*/ 1 w 13"/>
                <a:gd name="T45" fmla="*/ 14 h 19"/>
                <a:gd name="T46" fmla="*/ 0 w 13"/>
                <a:gd name="T47" fmla="*/ 12 h 19"/>
                <a:gd name="T48" fmla="*/ 0 w 13"/>
                <a:gd name="T49" fmla="*/ 9 h 19"/>
                <a:gd name="T50" fmla="*/ 2 w 13"/>
                <a:gd name="T51" fmla="*/ 9 h 19"/>
                <a:gd name="T52" fmla="*/ 2 w 13"/>
                <a:gd name="T53" fmla="*/ 12 h 19"/>
                <a:gd name="T54" fmla="*/ 2 w 13"/>
                <a:gd name="T55" fmla="*/ 14 h 19"/>
                <a:gd name="T56" fmla="*/ 3 w 13"/>
                <a:gd name="T57" fmla="*/ 16 h 19"/>
                <a:gd name="T58" fmla="*/ 3 w 13"/>
                <a:gd name="T59" fmla="*/ 17 h 19"/>
                <a:gd name="T60" fmla="*/ 5 w 13"/>
                <a:gd name="T61" fmla="*/ 17 h 19"/>
                <a:gd name="T62" fmla="*/ 6 w 13"/>
                <a:gd name="T63" fmla="*/ 17 h 19"/>
                <a:gd name="T64" fmla="*/ 7 w 13"/>
                <a:gd name="T65" fmla="*/ 17 h 19"/>
                <a:gd name="T66" fmla="*/ 8 w 13"/>
                <a:gd name="T67" fmla="*/ 17 h 19"/>
                <a:gd name="T68" fmla="*/ 9 w 13"/>
                <a:gd name="T69" fmla="*/ 16 h 19"/>
                <a:gd name="T70" fmla="*/ 11 w 13"/>
                <a:gd name="T71" fmla="*/ 14 h 19"/>
                <a:gd name="T72" fmla="*/ 11 w 13"/>
                <a:gd name="T73" fmla="*/ 12 h 19"/>
                <a:gd name="T74" fmla="*/ 11 w 13"/>
                <a:gd name="T75" fmla="*/ 9 h 19"/>
                <a:gd name="T76" fmla="*/ 11 w 13"/>
                <a:gd name="T77" fmla="*/ 7 h 19"/>
                <a:gd name="T78" fmla="*/ 11 w 13"/>
                <a:gd name="T79" fmla="*/ 5 h 19"/>
                <a:gd name="T80" fmla="*/ 9 w 13"/>
                <a:gd name="T81" fmla="*/ 3 h 19"/>
                <a:gd name="T82" fmla="*/ 8 w 13"/>
                <a:gd name="T83" fmla="*/ 2 h 19"/>
                <a:gd name="T84" fmla="*/ 7 w 13"/>
                <a:gd name="T85" fmla="*/ 2 h 19"/>
                <a:gd name="T86" fmla="*/ 6 w 13"/>
                <a:gd name="T87" fmla="*/ 2 h 19"/>
                <a:gd name="T88" fmla="*/ 5 w 13"/>
                <a:gd name="T89" fmla="*/ 2 h 19"/>
                <a:gd name="T90" fmla="*/ 3 w 13"/>
                <a:gd name="T91" fmla="*/ 2 h 19"/>
                <a:gd name="T92" fmla="*/ 3 w 13"/>
                <a:gd name="T93" fmla="*/ 3 h 19"/>
                <a:gd name="T94" fmla="*/ 2 w 13"/>
                <a:gd name="T95" fmla="*/ 5 h 19"/>
                <a:gd name="T96" fmla="*/ 2 w 13"/>
                <a:gd name="T97" fmla="*/ 7 h 19"/>
                <a:gd name="T98" fmla="*/ 2 w 13"/>
                <a:gd name="T99" fmla="*/ 9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19"/>
                <a:gd name="T152" fmla="*/ 13 w 13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19">
                  <a:moveTo>
                    <a:pt x="0" y="9"/>
                  </a:moveTo>
                  <a:lnTo>
                    <a:pt x="0" y="6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2" y="6"/>
                  </a:lnTo>
                  <a:lnTo>
                    <a:pt x="13" y="9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  <a:close/>
                  <a:moveTo>
                    <a:pt x="2" y="9"/>
                  </a:moveTo>
                  <a:lnTo>
                    <a:pt x="2" y="12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2" name="Freeform 5024"/>
            <p:cNvSpPr>
              <a:spLocks/>
            </p:cNvSpPr>
            <p:nvPr/>
          </p:nvSpPr>
          <p:spPr bwMode="auto">
            <a:xfrm>
              <a:off x="729" y="23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2 w 3"/>
                <a:gd name="T13" fmla="*/ 2 h 3"/>
                <a:gd name="T14" fmla="*/ 2 w 3"/>
                <a:gd name="T15" fmla="*/ 2 h 3"/>
                <a:gd name="T16" fmla="*/ 2 w 3"/>
                <a:gd name="T17" fmla="*/ 3 h 3"/>
                <a:gd name="T18" fmla="*/ 1 w 3"/>
                <a:gd name="T19" fmla="*/ 2 h 3"/>
                <a:gd name="T20" fmla="*/ 1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3" name="Freeform 5025"/>
            <p:cNvSpPr>
              <a:spLocks/>
            </p:cNvSpPr>
            <p:nvPr/>
          </p:nvSpPr>
          <p:spPr bwMode="auto">
            <a:xfrm>
              <a:off x="737" y="2366"/>
              <a:ext cx="5" cy="17"/>
            </a:xfrm>
            <a:custGeom>
              <a:avLst/>
              <a:gdLst>
                <a:gd name="T0" fmla="*/ 1 w 5"/>
                <a:gd name="T1" fmla="*/ 0 h 17"/>
                <a:gd name="T2" fmla="*/ 5 w 5"/>
                <a:gd name="T3" fmla="*/ 0 h 17"/>
                <a:gd name="T4" fmla="*/ 5 w 5"/>
                <a:gd name="T5" fmla="*/ 17 h 17"/>
                <a:gd name="T6" fmla="*/ 4 w 5"/>
                <a:gd name="T7" fmla="*/ 17 h 17"/>
                <a:gd name="T8" fmla="*/ 4 w 5"/>
                <a:gd name="T9" fmla="*/ 1 h 17"/>
                <a:gd name="T10" fmla="*/ 0 w 5"/>
                <a:gd name="T11" fmla="*/ 1 h 17"/>
                <a:gd name="T12" fmla="*/ 1 w 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7"/>
                <a:gd name="T23" fmla="*/ 5 w 5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7">
                  <a:moveTo>
                    <a:pt x="1" y="0"/>
                  </a:moveTo>
                  <a:lnTo>
                    <a:pt x="5" y="0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4" name="Freeform 5026"/>
            <p:cNvSpPr>
              <a:spLocks/>
            </p:cNvSpPr>
            <p:nvPr/>
          </p:nvSpPr>
          <p:spPr bwMode="auto">
            <a:xfrm>
              <a:off x="606" y="2368"/>
              <a:ext cx="12" cy="13"/>
            </a:xfrm>
            <a:custGeom>
              <a:avLst/>
              <a:gdLst>
                <a:gd name="T0" fmla="*/ 12 w 12"/>
                <a:gd name="T1" fmla="*/ 11 h 13"/>
                <a:gd name="T2" fmla="*/ 12 w 12"/>
                <a:gd name="T3" fmla="*/ 13 h 13"/>
                <a:gd name="T4" fmla="*/ 0 w 12"/>
                <a:gd name="T5" fmla="*/ 8 h 13"/>
                <a:gd name="T6" fmla="*/ 0 w 12"/>
                <a:gd name="T7" fmla="*/ 5 h 13"/>
                <a:gd name="T8" fmla="*/ 12 w 12"/>
                <a:gd name="T9" fmla="*/ 0 h 13"/>
                <a:gd name="T10" fmla="*/ 12 w 12"/>
                <a:gd name="T11" fmla="*/ 2 h 13"/>
                <a:gd name="T12" fmla="*/ 2 w 12"/>
                <a:gd name="T13" fmla="*/ 6 h 13"/>
                <a:gd name="T14" fmla="*/ 12 w 12"/>
                <a:gd name="T15" fmla="*/ 1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12" y="11"/>
                  </a:moveTo>
                  <a:lnTo>
                    <a:pt x="12" y="13"/>
                  </a:lnTo>
                  <a:lnTo>
                    <a:pt x="0" y="8"/>
                  </a:lnTo>
                  <a:lnTo>
                    <a:pt x="0" y="5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2" y="6"/>
                  </a:lnTo>
                  <a:lnTo>
                    <a:pt x="12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5" name="Freeform 5027"/>
            <p:cNvSpPr>
              <a:spLocks/>
            </p:cNvSpPr>
            <p:nvPr/>
          </p:nvSpPr>
          <p:spPr bwMode="auto">
            <a:xfrm>
              <a:off x="628" y="2365"/>
              <a:ext cx="13" cy="19"/>
            </a:xfrm>
            <a:custGeom>
              <a:avLst/>
              <a:gdLst>
                <a:gd name="T0" fmla="*/ 0 w 13"/>
                <a:gd name="T1" fmla="*/ 9 h 19"/>
                <a:gd name="T2" fmla="*/ 0 w 13"/>
                <a:gd name="T3" fmla="*/ 6 h 19"/>
                <a:gd name="T4" fmla="*/ 1 w 13"/>
                <a:gd name="T5" fmla="*/ 3 h 19"/>
                <a:gd name="T6" fmla="*/ 2 w 13"/>
                <a:gd name="T7" fmla="*/ 2 h 19"/>
                <a:gd name="T8" fmla="*/ 3 w 13"/>
                <a:gd name="T9" fmla="*/ 1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1 h 19"/>
                <a:gd name="T18" fmla="*/ 11 w 13"/>
                <a:gd name="T19" fmla="*/ 2 h 19"/>
                <a:gd name="T20" fmla="*/ 12 w 13"/>
                <a:gd name="T21" fmla="*/ 3 h 19"/>
                <a:gd name="T22" fmla="*/ 13 w 13"/>
                <a:gd name="T23" fmla="*/ 6 h 19"/>
                <a:gd name="T24" fmla="*/ 13 w 13"/>
                <a:gd name="T25" fmla="*/ 9 h 19"/>
                <a:gd name="T26" fmla="*/ 13 w 13"/>
                <a:gd name="T27" fmla="*/ 12 h 19"/>
                <a:gd name="T28" fmla="*/ 12 w 13"/>
                <a:gd name="T29" fmla="*/ 14 h 19"/>
                <a:gd name="T30" fmla="*/ 11 w 13"/>
                <a:gd name="T31" fmla="*/ 17 h 19"/>
                <a:gd name="T32" fmla="*/ 9 w 13"/>
                <a:gd name="T33" fmla="*/ 18 h 19"/>
                <a:gd name="T34" fmla="*/ 8 w 13"/>
                <a:gd name="T35" fmla="*/ 18 h 19"/>
                <a:gd name="T36" fmla="*/ 6 w 13"/>
                <a:gd name="T37" fmla="*/ 19 h 19"/>
                <a:gd name="T38" fmla="*/ 5 w 13"/>
                <a:gd name="T39" fmla="*/ 18 h 19"/>
                <a:gd name="T40" fmla="*/ 3 w 13"/>
                <a:gd name="T41" fmla="*/ 18 h 19"/>
                <a:gd name="T42" fmla="*/ 2 w 13"/>
                <a:gd name="T43" fmla="*/ 17 h 19"/>
                <a:gd name="T44" fmla="*/ 1 w 13"/>
                <a:gd name="T45" fmla="*/ 14 h 19"/>
                <a:gd name="T46" fmla="*/ 0 w 13"/>
                <a:gd name="T47" fmla="*/ 12 h 19"/>
                <a:gd name="T48" fmla="*/ 0 w 13"/>
                <a:gd name="T49" fmla="*/ 9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9"/>
                  </a:moveTo>
                  <a:lnTo>
                    <a:pt x="0" y="6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2" y="14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6" name="Freeform 5028"/>
            <p:cNvSpPr>
              <a:spLocks/>
            </p:cNvSpPr>
            <p:nvPr/>
          </p:nvSpPr>
          <p:spPr bwMode="auto">
            <a:xfrm>
              <a:off x="630" y="2367"/>
              <a:ext cx="9" cy="15"/>
            </a:xfrm>
            <a:custGeom>
              <a:avLst/>
              <a:gdLst>
                <a:gd name="T0" fmla="*/ 0 w 9"/>
                <a:gd name="T1" fmla="*/ 7 h 15"/>
                <a:gd name="T2" fmla="*/ 0 w 9"/>
                <a:gd name="T3" fmla="*/ 10 h 15"/>
                <a:gd name="T4" fmla="*/ 0 w 9"/>
                <a:gd name="T5" fmla="*/ 12 h 15"/>
                <a:gd name="T6" fmla="*/ 1 w 9"/>
                <a:gd name="T7" fmla="*/ 14 h 15"/>
                <a:gd name="T8" fmla="*/ 1 w 9"/>
                <a:gd name="T9" fmla="*/ 15 h 15"/>
                <a:gd name="T10" fmla="*/ 3 w 9"/>
                <a:gd name="T11" fmla="*/ 15 h 15"/>
                <a:gd name="T12" fmla="*/ 4 w 9"/>
                <a:gd name="T13" fmla="*/ 15 h 15"/>
                <a:gd name="T14" fmla="*/ 5 w 9"/>
                <a:gd name="T15" fmla="*/ 15 h 15"/>
                <a:gd name="T16" fmla="*/ 6 w 9"/>
                <a:gd name="T17" fmla="*/ 15 h 15"/>
                <a:gd name="T18" fmla="*/ 7 w 9"/>
                <a:gd name="T19" fmla="*/ 14 h 15"/>
                <a:gd name="T20" fmla="*/ 9 w 9"/>
                <a:gd name="T21" fmla="*/ 12 h 15"/>
                <a:gd name="T22" fmla="*/ 9 w 9"/>
                <a:gd name="T23" fmla="*/ 10 h 15"/>
                <a:gd name="T24" fmla="*/ 9 w 9"/>
                <a:gd name="T25" fmla="*/ 7 h 15"/>
                <a:gd name="T26" fmla="*/ 9 w 9"/>
                <a:gd name="T27" fmla="*/ 5 h 15"/>
                <a:gd name="T28" fmla="*/ 9 w 9"/>
                <a:gd name="T29" fmla="*/ 3 h 15"/>
                <a:gd name="T30" fmla="*/ 7 w 9"/>
                <a:gd name="T31" fmla="*/ 1 h 15"/>
                <a:gd name="T32" fmla="*/ 6 w 9"/>
                <a:gd name="T33" fmla="*/ 0 h 15"/>
                <a:gd name="T34" fmla="*/ 5 w 9"/>
                <a:gd name="T35" fmla="*/ 0 h 15"/>
                <a:gd name="T36" fmla="*/ 4 w 9"/>
                <a:gd name="T37" fmla="*/ 0 h 15"/>
                <a:gd name="T38" fmla="*/ 3 w 9"/>
                <a:gd name="T39" fmla="*/ 0 h 15"/>
                <a:gd name="T40" fmla="*/ 1 w 9"/>
                <a:gd name="T41" fmla="*/ 0 h 15"/>
                <a:gd name="T42" fmla="*/ 1 w 9"/>
                <a:gd name="T43" fmla="*/ 1 h 15"/>
                <a:gd name="T44" fmla="*/ 0 w 9"/>
                <a:gd name="T45" fmla="*/ 3 h 15"/>
                <a:gd name="T46" fmla="*/ 0 w 9"/>
                <a:gd name="T47" fmla="*/ 5 h 15"/>
                <a:gd name="T48" fmla="*/ 0 w 9"/>
                <a:gd name="T49" fmla="*/ 7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5"/>
                <a:gd name="T77" fmla="*/ 9 w 9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5">
                  <a:moveTo>
                    <a:pt x="0" y="7"/>
                  </a:moveTo>
                  <a:lnTo>
                    <a:pt x="0" y="10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7" name="Freeform 5029"/>
            <p:cNvSpPr>
              <a:spLocks/>
            </p:cNvSpPr>
            <p:nvPr/>
          </p:nvSpPr>
          <p:spPr bwMode="auto">
            <a:xfrm>
              <a:off x="644" y="23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2 h 3"/>
                <a:gd name="T14" fmla="*/ 2 w 3"/>
                <a:gd name="T15" fmla="*/ 2 h 3"/>
                <a:gd name="T16" fmla="*/ 2 w 3"/>
                <a:gd name="T17" fmla="*/ 3 h 3"/>
                <a:gd name="T18" fmla="*/ 1 w 3"/>
                <a:gd name="T19" fmla="*/ 2 h 3"/>
                <a:gd name="T20" fmla="*/ 1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8" name="Freeform 5031"/>
            <p:cNvSpPr>
              <a:spLocks/>
            </p:cNvSpPr>
            <p:nvPr/>
          </p:nvSpPr>
          <p:spPr bwMode="auto">
            <a:xfrm>
              <a:off x="652" y="2366"/>
              <a:ext cx="5" cy="17"/>
            </a:xfrm>
            <a:custGeom>
              <a:avLst/>
              <a:gdLst>
                <a:gd name="T0" fmla="*/ 1 w 5"/>
                <a:gd name="T1" fmla="*/ 0 h 17"/>
                <a:gd name="T2" fmla="*/ 5 w 5"/>
                <a:gd name="T3" fmla="*/ 0 h 17"/>
                <a:gd name="T4" fmla="*/ 5 w 5"/>
                <a:gd name="T5" fmla="*/ 17 h 17"/>
                <a:gd name="T6" fmla="*/ 4 w 5"/>
                <a:gd name="T7" fmla="*/ 17 h 17"/>
                <a:gd name="T8" fmla="*/ 4 w 5"/>
                <a:gd name="T9" fmla="*/ 1 h 17"/>
                <a:gd name="T10" fmla="*/ 0 w 5"/>
                <a:gd name="T11" fmla="*/ 1 h 17"/>
                <a:gd name="T12" fmla="*/ 1 w 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7"/>
                <a:gd name="T23" fmla="*/ 5 w 5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7">
                  <a:moveTo>
                    <a:pt x="1" y="0"/>
                  </a:moveTo>
                  <a:lnTo>
                    <a:pt x="5" y="0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9" name="Freeform 5032"/>
            <p:cNvSpPr>
              <a:spLocks/>
            </p:cNvSpPr>
            <p:nvPr/>
          </p:nvSpPr>
          <p:spPr bwMode="auto">
            <a:xfrm>
              <a:off x="671" y="2365"/>
              <a:ext cx="10" cy="20"/>
            </a:xfrm>
            <a:custGeom>
              <a:avLst/>
              <a:gdLst>
                <a:gd name="T0" fmla="*/ 10 w 10"/>
                <a:gd name="T1" fmla="*/ 0 h 20"/>
                <a:gd name="T2" fmla="*/ 2 w 10"/>
                <a:gd name="T3" fmla="*/ 20 h 20"/>
                <a:gd name="T4" fmla="*/ 0 w 10"/>
                <a:gd name="T5" fmla="*/ 20 h 20"/>
                <a:gd name="T6" fmla="*/ 8 w 10"/>
                <a:gd name="T7" fmla="*/ 0 h 20"/>
                <a:gd name="T8" fmla="*/ 10 w 1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0"/>
                <a:gd name="T17" fmla="*/ 10 w 1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0">
                  <a:moveTo>
                    <a:pt x="10" y="0"/>
                  </a:moveTo>
                  <a:lnTo>
                    <a:pt x="2" y="20"/>
                  </a:lnTo>
                  <a:lnTo>
                    <a:pt x="0" y="20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0" name="Freeform 5033"/>
            <p:cNvSpPr>
              <a:spLocks/>
            </p:cNvSpPr>
            <p:nvPr/>
          </p:nvSpPr>
          <p:spPr bwMode="auto">
            <a:xfrm>
              <a:off x="691" y="2368"/>
              <a:ext cx="12" cy="13"/>
            </a:xfrm>
            <a:custGeom>
              <a:avLst/>
              <a:gdLst>
                <a:gd name="T0" fmla="*/ 12 w 12"/>
                <a:gd name="T1" fmla="*/ 11 h 13"/>
                <a:gd name="T2" fmla="*/ 12 w 12"/>
                <a:gd name="T3" fmla="*/ 13 h 13"/>
                <a:gd name="T4" fmla="*/ 0 w 12"/>
                <a:gd name="T5" fmla="*/ 8 h 13"/>
                <a:gd name="T6" fmla="*/ 0 w 12"/>
                <a:gd name="T7" fmla="*/ 5 h 13"/>
                <a:gd name="T8" fmla="*/ 12 w 12"/>
                <a:gd name="T9" fmla="*/ 0 h 13"/>
                <a:gd name="T10" fmla="*/ 12 w 12"/>
                <a:gd name="T11" fmla="*/ 2 h 13"/>
                <a:gd name="T12" fmla="*/ 2 w 12"/>
                <a:gd name="T13" fmla="*/ 6 h 13"/>
                <a:gd name="T14" fmla="*/ 12 w 12"/>
                <a:gd name="T15" fmla="*/ 11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3"/>
                <a:gd name="T26" fmla="*/ 12 w 12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3">
                  <a:moveTo>
                    <a:pt x="12" y="11"/>
                  </a:moveTo>
                  <a:lnTo>
                    <a:pt x="12" y="13"/>
                  </a:lnTo>
                  <a:lnTo>
                    <a:pt x="0" y="8"/>
                  </a:lnTo>
                  <a:lnTo>
                    <a:pt x="0" y="5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2" y="6"/>
                  </a:lnTo>
                  <a:lnTo>
                    <a:pt x="12" y="11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1" name="Freeform 5034"/>
            <p:cNvSpPr>
              <a:spLocks/>
            </p:cNvSpPr>
            <p:nvPr/>
          </p:nvSpPr>
          <p:spPr bwMode="auto">
            <a:xfrm>
              <a:off x="713" y="2365"/>
              <a:ext cx="13" cy="19"/>
            </a:xfrm>
            <a:custGeom>
              <a:avLst/>
              <a:gdLst>
                <a:gd name="T0" fmla="*/ 0 w 13"/>
                <a:gd name="T1" fmla="*/ 9 h 19"/>
                <a:gd name="T2" fmla="*/ 0 w 13"/>
                <a:gd name="T3" fmla="*/ 6 h 19"/>
                <a:gd name="T4" fmla="*/ 1 w 13"/>
                <a:gd name="T5" fmla="*/ 3 h 19"/>
                <a:gd name="T6" fmla="*/ 2 w 13"/>
                <a:gd name="T7" fmla="*/ 2 h 19"/>
                <a:gd name="T8" fmla="*/ 3 w 13"/>
                <a:gd name="T9" fmla="*/ 1 h 19"/>
                <a:gd name="T10" fmla="*/ 5 w 13"/>
                <a:gd name="T11" fmla="*/ 0 h 19"/>
                <a:gd name="T12" fmla="*/ 6 w 13"/>
                <a:gd name="T13" fmla="*/ 0 h 19"/>
                <a:gd name="T14" fmla="*/ 8 w 13"/>
                <a:gd name="T15" fmla="*/ 0 h 19"/>
                <a:gd name="T16" fmla="*/ 9 w 13"/>
                <a:gd name="T17" fmla="*/ 1 h 19"/>
                <a:gd name="T18" fmla="*/ 11 w 13"/>
                <a:gd name="T19" fmla="*/ 2 h 19"/>
                <a:gd name="T20" fmla="*/ 12 w 13"/>
                <a:gd name="T21" fmla="*/ 3 h 19"/>
                <a:gd name="T22" fmla="*/ 12 w 13"/>
                <a:gd name="T23" fmla="*/ 6 h 19"/>
                <a:gd name="T24" fmla="*/ 13 w 13"/>
                <a:gd name="T25" fmla="*/ 9 h 19"/>
                <a:gd name="T26" fmla="*/ 12 w 13"/>
                <a:gd name="T27" fmla="*/ 12 h 19"/>
                <a:gd name="T28" fmla="*/ 12 w 13"/>
                <a:gd name="T29" fmla="*/ 14 h 19"/>
                <a:gd name="T30" fmla="*/ 11 w 13"/>
                <a:gd name="T31" fmla="*/ 17 h 19"/>
                <a:gd name="T32" fmla="*/ 9 w 13"/>
                <a:gd name="T33" fmla="*/ 18 h 19"/>
                <a:gd name="T34" fmla="*/ 8 w 13"/>
                <a:gd name="T35" fmla="*/ 18 h 19"/>
                <a:gd name="T36" fmla="*/ 6 w 13"/>
                <a:gd name="T37" fmla="*/ 19 h 19"/>
                <a:gd name="T38" fmla="*/ 5 w 13"/>
                <a:gd name="T39" fmla="*/ 18 h 19"/>
                <a:gd name="T40" fmla="*/ 3 w 13"/>
                <a:gd name="T41" fmla="*/ 18 h 19"/>
                <a:gd name="T42" fmla="*/ 2 w 13"/>
                <a:gd name="T43" fmla="*/ 17 h 19"/>
                <a:gd name="T44" fmla="*/ 1 w 13"/>
                <a:gd name="T45" fmla="*/ 14 h 19"/>
                <a:gd name="T46" fmla="*/ 0 w 13"/>
                <a:gd name="T47" fmla="*/ 12 h 19"/>
                <a:gd name="T48" fmla="*/ 0 w 13"/>
                <a:gd name="T49" fmla="*/ 9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"/>
                <a:gd name="T76" fmla="*/ 0 h 19"/>
                <a:gd name="T77" fmla="*/ 13 w 1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" h="19">
                  <a:moveTo>
                    <a:pt x="0" y="9"/>
                  </a:moveTo>
                  <a:lnTo>
                    <a:pt x="0" y="6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2" y="6"/>
                  </a:lnTo>
                  <a:lnTo>
                    <a:pt x="13" y="9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2" name="Freeform 5035"/>
            <p:cNvSpPr>
              <a:spLocks/>
            </p:cNvSpPr>
            <p:nvPr/>
          </p:nvSpPr>
          <p:spPr bwMode="auto">
            <a:xfrm>
              <a:off x="715" y="2367"/>
              <a:ext cx="9" cy="15"/>
            </a:xfrm>
            <a:custGeom>
              <a:avLst/>
              <a:gdLst>
                <a:gd name="T0" fmla="*/ 0 w 9"/>
                <a:gd name="T1" fmla="*/ 7 h 15"/>
                <a:gd name="T2" fmla="*/ 0 w 9"/>
                <a:gd name="T3" fmla="*/ 10 h 15"/>
                <a:gd name="T4" fmla="*/ 0 w 9"/>
                <a:gd name="T5" fmla="*/ 12 h 15"/>
                <a:gd name="T6" fmla="*/ 1 w 9"/>
                <a:gd name="T7" fmla="*/ 14 h 15"/>
                <a:gd name="T8" fmla="*/ 1 w 9"/>
                <a:gd name="T9" fmla="*/ 15 h 15"/>
                <a:gd name="T10" fmla="*/ 3 w 9"/>
                <a:gd name="T11" fmla="*/ 15 h 15"/>
                <a:gd name="T12" fmla="*/ 4 w 9"/>
                <a:gd name="T13" fmla="*/ 15 h 15"/>
                <a:gd name="T14" fmla="*/ 5 w 9"/>
                <a:gd name="T15" fmla="*/ 15 h 15"/>
                <a:gd name="T16" fmla="*/ 6 w 9"/>
                <a:gd name="T17" fmla="*/ 15 h 15"/>
                <a:gd name="T18" fmla="*/ 7 w 9"/>
                <a:gd name="T19" fmla="*/ 14 h 15"/>
                <a:gd name="T20" fmla="*/ 9 w 9"/>
                <a:gd name="T21" fmla="*/ 12 h 15"/>
                <a:gd name="T22" fmla="*/ 9 w 9"/>
                <a:gd name="T23" fmla="*/ 10 h 15"/>
                <a:gd name="T24" fmla="*/ 9 w 9"/>
                <a:gd name="T25" fmla="*/ 7 h 15"/>
                <a:gd name="T26" fmla="*/ 9 w 9"/>
                <a:gd name="T27" fmla="*/ 5 h 15"/>
                <a:gd name="T28" fmla="*/ 9 w 9"/>
                <a:gd name="T29" fmla="*/ 3 h 15"/>
                <a:gd name="T30" fmla="*/ 7 w 9"/>
                <a:gd name="T31" fmla="*/ 1 h 15"/>
                <a:gd name="T32" fmla="*/ 6 w 9"/>
                <a:gd name="T33" fmla="*/ 0 h 15"/>
                <a:gd name="T34" fmla="*/ 5 w 9"/>
                <a:gd name="T35" fmla="*/ 0 h 15"/>
                <a:gd name="T36" fmla="*/ 4 w 9"/>
                <a:gd name="T37" fmla="*/ 0 h 15"/>
                <a:gd name="T38" fmla="*/ 3 w 9"/>
                <a:gd name="T39" fmla="*/ 0 h 15"/>
                <a:gd name="T40" fmla="*/ 1 w 9"/>
                <a:gd name="T41" fmla="*/ 0 h 15"/>
                <a:gd name="T42" fmla="*/ 1 w 9"/>
                <a:gd name="T43" fmla="*/ 1 h 15"/>
                <a:gd name="T44" fmla="*/ 0 w 9"/>
                <a:gd name="T45" fmla="*/ 3 h 15"/>
                <a:gd name="T46" fmla="*/ 0 w 9"/>
                <a:gd name="T47" fmla="*/ 5 h 15"/>
                <a:gd name="T48" fmla="*/ 0 w 9"/>
                <a:gd name="T49" fmla="*/ 7 h 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"/>
                <a:gd name="T76" fmla="*/ 0 h 15"/>
                <a:gd name="T77" fmla="*/ 9 w 9"/>
                <a:gd name="T78" fmla="*/ 15 h 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" h="15">
                  <a:moveTo>
                    <a:pt x="0" y="7"/>
                  </a:moveTo>
                  <a:lnTo>
                    <a:pt x="0" y="10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3" name="Freeform 5036"/>
            <p:cNvSpPr>
              <a:spLocks/>
            </p:cNvSpPr>
            <p:nvPr/>
          </p:nvSpPr>
          <p:spPr bwMode="auto">
            <a:xfrm>
              <a:off x="729" y="2381"/>
              <a:ext cx="3" cy="3"/>
            </a:xfrm>
            <a:custGeom>
              <a:avLst/>
              <a:gdLst>
                <a:gd name="T0" fmla="*/ 2 w 3"/>
                <a:gd name="T1" fmla="*/ 0 h 3"/>
                <a:gd name="T2" fmla="*/ 2 w 3"/>
                <a:gd name="T3" fmla="*/ 0 h 3"/>
                <a:gd name="T4" fmla="*/ 2 w 3"/>
                <a:gd name="T5" fmla="*/ 0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2 w 3"/>
                <a:gd name="T13" fmla="*/ 2 h 3"/>
                <a:gd name="T14" fmla="*/ 2 w 3"/>
                <a:gd name="T15" fmla="*/ 2 h 3"/>
                <a:gd name="T16" fmla="*/ 2 w 3"/>
                <a:gd name="T17" fmla="*/ 3 h 3"/>
                <a:gd name="T18" fmla="*/ 1 w 3"/>
                <a:gd name="T19" fmla="*/ 2 h 3"/>
                <a:gd name="T20" fmla="*/ 1 w 3"/>
                <a:gd name="T21" fmla="*/ 2 h 3"/>
                <a:gd name="T22" fmla="*/ 0 w 3"/>
                <a:gd name="T23" fmla="*/ 2 h 3"/>
                <a:gd name="T24" fmla="*/ 0 w 3"/>
                <a:gd name="T25" fmla="*/ 1 h 3"/>
                <a:gd name="T26" fmla="*/ 0 w 3"/>
                <a:gd name="T27" fmla="*/ 1 h 3"/>
                <a:gd name="T28" fmla="*/ 1 w 3"/>
                <a:gd name="T29" fmla="*/ 0 h 3"/>
                <a:gd name="T30" fmla="*/ 1 w 3"/>
                <a:gd name="T31" fmla="*/ 0 h 3"/>
                <a:gd name="T32" fmla="*/ 2 w 3"/>
                <a:gd name="T33" fmla="*/ 0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3"/>
                <a:gd name="T53" fmla="*/ 3 w 3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3">
                  <a:moveTo>
                    <a:pt x="2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4" name="Freeform 5037"/>
            <p:cNvSpPr>
              <a:spLocks/>
            </p:cNvSpPr>
            <p:nvPr/>
          </p:nvSpPr>
          <p:spPr bwMode="auto">
            <a:xfrm>
              <a:off x="737" y="2366"/>
              <a:ext cx="5" cy="17"/>
            </a:xfrm>
            <a:custGeom>
              <a:avLst/>
              <a:gdLst>
                <a:gd name="T0" fmla="*/ 1 w 5"/>
                <a:gd name="T1" fmla="*/ 0 h 17"/>
                <a:gd name="T2" fmla="*/ 5 w 5"/>
                <a:gd name="T3" fmla="*/ 0 h 17"/>
                <a:gd name="T4" fmla="*/ 5 w 5"/>
                <a:gd name="T5" fmla="*/ 17 h 17"/>
                <a:gd name="T6" fmla="*/ 4 w 5"/>
                <a:gd name="T7" fmla="*/ 17 h 17"/>
                <a:gd name="T8" fmla="*/ 4 w 5"/>
                <a:gd name="T9" fmla="*/ 1 h 17"/>
                <a:gd name="T10" fmla="*/ 0 w 5"/>
                <a:gd name="T11" fmla="*/ 1 h 17"/>
                <a:gd name="T12" fmla="*/ 1 w 5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7"/>
                <a:gd name="T23" fmla="*/ 5 w 5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7">
                  <a:moveTo>
                    <a:pt x="1" y="0"/>
                  </a:moveTo>
                  <a:lnTo>
                    <a:pt x="5" y="0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5" name="Line 5039"/>
            <p:cNvSpPr>
              <a:spLocks noChangeShapeType="1"/>
            </p:cNvSpPr>
            <p:nvPr/>
          </p:nvSpPr>
          <p:spPr bwMode="auto">
            <a:xfrm>
              <a:off x="576" y="812"/>
              <a:ext cx="1" cy="157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6" name="Line 5040"/>
            <p:cNvSpPr>
              <a:spLocks noChangeShapeType="1"/>
            </p:cNvSpPr>
            <p:nvPr/>
          </p:nvSpPr>
          <p:spPr bwMode="auto">
            <a:xfrm>
              <a:off x="497" y="997"/>
              <a:ext cx="4396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7" name="Line 5041"/>
            <p:cNvSpPr>
              <a:spLocks noChangeShapeType="1"/>
            </p:cNvSpPr>
            <p:nvPr/>
          </p:nvSpPr>
          <p:spPr bwMode="auto">
            <a:xfrm>
              <a:off x="504" y="958"/>
              <a:ext cx="45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8" name="Line 5042"/>
            <p:cNvSpPr>
              <a:spLocks noChangeShapeType="1"/>
            </p:cNvSpPr>
            <p:nvPr/>
          </p:nvSpPr>
          <p:spPr bwMode="auto">
            <a:xfrm flipV="1">
              <a:off x="526" y="960"/>
              <a:ext cx="22" cy="3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9" name="Line 5043"/>
            <p:cNvSpPr>
              <a:spLocks noChangeShapeType="1"/>
            </p:cNvSpPr>
            <p:nvPr/>
          </p:nvSpPr>
          <p:spPr bwMode="auto">
            <a:xfrm flipH="1" flipV="1">
              <a:off x="504" y="958"/>
              <a:ext cx="22" cy="3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0" name="Rectangle 5044"/>
            <p:cNvSpPr>
              <a:spLocks noChangeArrowheads="1"/>
            </p:cNvSpPr>
            <p:nvPr/>
          </p:nvSpPr>
          <p:spPr bwMode="auto">
            <a:xfrm>
              <a:off x="797" y="2509"/>
              <a:ext cx="3444" cy="29"/>
            </a:xfrm>
            <a:prstGeom prst="rect">
              <a:avLst/>
            </a:prstGeom>
            <a:solidFill>
              <a:srgbClr val="DFDFD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1" name="Freeform 5045"/>
            <p:cNvSpPr>
              <a:spLocks/>
            </p:cNvSpPr>
            <p:nvPr/>
          </p:nvSpPr>
          <p:spPr bwMode="auto">
            <a:xfrm>
              <a:off x="3100" y="2457"/>
              <a:ext cx="1138" cy="78"/>
            </a:xfrm>
            <a:custGeom>
              <a:avLst/>
              <a:gdLst>
                <a:gd name="T0" fmla="*/ 568 w 1138"/>
                <a:gd name="T1" fmla="*/ 78 h 78"/>
                <a:gd name="T2" fmla="*/ 454 w 1138"/>
                <a:gd name="T3" fmla="*/ 77 h 78"/>
                <a:gd name="T4" fmla="*/ 347 w 1138"/>
                <a:gd name="T5" fmla="*/ 75 h 78"/>
                <a:gd name="T6" fmla="*/ 251 w 1138"/>
                <a:gd name="T7" fmla="*/ 71 h 78"/>
                <a:gd name="T8" fmla="*/ 166 w 1138"/>
                <a:gd name="T9" fmla="*/ 66 h 78"/>
                <a:gd name="T10" fmla="*/ 130 w 1138"/>
                <a:gd name="T11" fmla="*/ 64 h 78"/>
                <a:gd name="T12" fmla="*/ 97 w 1138"/>
                <a:gd name="T13" fmla="*/ 60 h 78"/>
                <a:gd name="T14" fmla="*/ 68 w 1138"/>
                <a:gd name="T15" fmla="*/ 58 h 78"/>
                <a:gd name="T16" fmla="*/ 45 w 1138"/>
                <a:gd name="T17" fmla="*/ 54 h 78"/>
                <a:gd name="T18" fmla="*/ 25 w 1138"/>
                <a:gd name="T19" fmla="*/ 51 h 78"/>
                <a:gd name="T20" fmla="*/ 11 w 1138"/>
                <a:gd name="T21" fmla="*/ 47 h 78"/>
                <a:gd name="T22" fmla="*/ 6 w 1138"/>
                <a:gd name="T23" fmla="*/ 45 h 78"/>
                <a:gd name="T24" fmla="*/ 2 w 1138"/>
                <a:gd name="T25" fmla="*/ 43 h 78"/>
                <a:gd name="T26" fmla="*/ 0 w 1138"/>
                <a:gd name="T27" fmla="*/ 41 h 78"/>
                <a:gd name="T28" fmla="*/ 0 w 1138"/>
                <a:gd name="T29" fmla="*/ 39 h 78"/>
                <a:gd name="T30" fmla="*/ 0 w 1138"/>
                <a:gd name="T31" fmla="*/ 37 h 78"/>
                <a:gd name="T32" fmla="*/ 2 w 1138"/>
                <a:gd name="T33" fmla="*/ 35 h 78"/>
                <a:gd name="T34" fmla="*/ 6 w 1138"/>
                <a:gd name="T35" fmla="*/ 34 h 78"/>
                <a:gd name="T36" fmla="*/ 11 w 1138"/>
                <a:gd name="T37" fmla="*/ 31 h 78"/>
                <a:gd name="T38" fmla="*/ 25 w 1138"/>
                <a:gd name="T39" fmla="*/ 28 h 78"/>
                <a:gd name="T40" fmla="*/ 45 w 1138"/>
                <a:gd name="T41" fmla="*/ 24 h 78"/>
                <a:gd name="T42" fmla="*/ 68 w 1138"/>
                <a:gd name="T43" fmla="*/ 20 h 78"/>
                <a:gd name="T44" fmla="*/ 97 w 1138"/>
                <a:gd name="T45" fmla="*/ 17 h 78"/>
                <a:gd name="T46" fmla="*/ 130 w 1138"/>
                <a:gd name="T47" fmla="*/ 14 h 78"/>
                <a:gd name="T48" fmla="*/ 166 w 1138"/>
                <a:gd name="T49" fmla="*/ 12 h 78"/>
                <a:gd name="T50" fmla="*/ 251 w 1138"/>
                <a:gd name="T51" fmla="*/ 7 h 78"/>
                <a:gd name="T52" fmla="*/ 347 w 1138"/>
                <a:gd name="T53" fmla="*/ 3 h 78"/>
                <a:gd name="T54" fmla="*/ 454 w 1138"/>
                <a:gd name="T55" fmla="*/ 1 h 78"/>
                <a:gd name="T56" fmla="*/ 568 w 1138"/>
                <a:gd name="T57" fmla="*/ 0 h 78"/>
                <a:gd name="T58" fmla="*/ 684 w 1138"/>
                <a:gd name="T59" fmla="*/ 1 h 78"/>
                <a:gd name="T60" fmla="*/ 790 w 1138"/>
                <a:gd name="T61" fmla="*/ 3 h 78"/>
                <a:gd name="T62" fmla="*/ 886 w 1138"/>
                <a:gd name="T63" fmla="*/ 7 h 78"/>
                <a:gd name="T64" fmla="*/ 971 w 1138"/>
                <a:gd name="T65" fmla="*/ 12 h 78"/>
                <a:gd name="T66" fmla="*/ 1008 w 1138"/>
                <a:gd name="T67" fmla="*/ 14 h 78"/>
                <a:gd name="T68" fmla="*/ 1041 w 1138"/>
                <a:gd name="T69" fmla="*/ 17 h 78"/>
                <a:gd name="T70" fmla="*/ 1070 w 1138"/>
                <a:gd name="T71" fmla="*/ 20 h 78"/>
                <a:gd name="T72" fmla="*/ 1093 w 1138"/>
                <a:gd name="T73" fmla="*/ 24 h 78"/>
                <a:gd name="T74" fmla="*/ 1112 w 1138"/>
                <a:gd name="T75" fmla="*/ 28 h 78"/>
                <a:gd name="T76" fmla="*/ 1127 w 1138"/>
                <a:gd name="T77" fmla="*/ 31 h 78"/>
                <a:gd name="T78" fmla="*/ 1132 w 1138"/>
                <a:gd name="T79" fmla="*/ 34 h 78"/>
                <a:gd name="T80" fmla="*/ 1135 w 1138"/>
                <a:gd name="T81" fmla="*/ 35 h 78"/>
                <a:gd name="T82" fmla="*/ 1138 w 1138"/>
                <a:gd name="T83" fmla="*/ 37 h 78"/>
                <a:gd name="T84" fmla="*/ 1138 w 1138"/>
                <a:gd name="T85" fmla="*/ 39 h 78"/>
                <a:gd name="T86" fmla="*/ 1138 w 1138"/>
                <a:gd name="T87" fmla="*/ 41 h 78"/>
                <a:gd name="T88" fmla="*/ 1135 w 1138"/>
                <a:gd name="T89" fmla="*/ 43 h 78"/>
                <a:gd name="T90" fmla="*/ 1132 w 1138"/>
                <a:gd name="T91" fmla="*/ 45 h 78"/>
                <a:gd name="T92" fmla="*/ 1127 w 1138"/>
                <a:gd name="T93" fmla="*/ 47 h 78"/>
                <a:gd name="T94" fmla="*/ 1112 w 1138"/>
                <a:gd name="T95" fmla="*/ 51 h 78"/>
                <a:gd name="T96" fmla="*/ 1093 w 1138"/>
                <a:gd name="T97" fmla="*/ 54 h 78"/>
                <a:gd name="T98" fmla="*/ 1070 w 1138"/>
                <a:gd name="T99" fmla="*/ 58 h 78"/>
                <a:gd name="T100" fmla="*/ 1041 w 1138"/>
                <a:gd name="T101" fmla="*/ 60 h 78"/>
                <a:gd name="T102" fmla="*/ 1008 w 1138"/>
                <a:gd name="T103" fmla="*/ 64 h 78"/>
                <a:gd name="T104" fmla="*/ 971 w 1138"/>
                <a:gd name="T105" fmla="*/ 66 h 78"/>
                <a:gd name="T106" fmla="*/ 886 w 1138"/>
                <a:gd name="T107" fmla="*/ 71 h 78"/>
                <a:gd name="T108" fmla="*/ 790 w 1138"/>
                <a:gd name="T109" fmla="*/ 75 h 78"/>
                <a:gd name="T110" fmla="*/ 684 w 1138"/>
                <a:gd name="T111" fmla="*/ 77 h 78"/>
                <a:gd name="T112" fmla="*/ 568 w 1138"/>
                <a:gd name="T113" fmla="*/ 78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38"/>
                <a:gd name="T172" fmla="*/ 0 h 78"/>
                <a:gd name="T173" fmla="*/ 1138 w 1138"/>
                <a:gd name="T174" fmla="*/ 78 h 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38" h="78">
                  <a:moveTo>
                    <a:pt x="568" y="78"/>
                  </a:moveTo>
                  <a:lnTo>
                    <a:pt x="454" y="77"/>
                  </a:lnTo>
                  <a:lnTo>
                    <a:pt x="347" y="75"/>
                  </a:lnTo>
                  <a:lnTo>
                    <a:pt x="251" y="71"/>
                  </a:lnTo>
                  <a:lnTo>
                    <a:pt x="166" y="66"/>
                  </a:lnTo>
                  <a:lnTo>
                    <a:pt x="130" y="64"/>
                  </a:lnTo>
                  <a:lnTo>
                    <a:pt x="97" y="60"/>
                  </a:lnTo>
                  <a:lnTo>
                    <a:pt x="68" y="58"/>
                  </a:lnTo>
                  <a:lnTo>
                    <a:pt x="45" y="54"/>
                  </a:lnTo>
                  <a:lnTo>
                    <a:pt x="25" y="51"/>
                  </a:lnTo>
                  <a:lnTo>
                    <a:pt x="11" y="47"/>
                  </a:lnTo>
                  <a:lnTo>
                    <a:pt x="6" y="45"/>
                  </a:lnTo>
                  <a:lnTo>
                    <a:pt x="2" y="43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2" y="35"/>
                  </a:lnTo>
                  <a:lnTo>
                    <a:pt x="6" y="34"/>
                  </a:lnTo>
                  <a:lnTo>
                    <a:pt x="11" y="31"/>
                  </a:lnTo>
                  <a:lnTo>
                    <a:pt x="25" y="28"/>
                  </a:lnTo>
                  <a:lnTo>
                    <a:pt x="45" y="24"/>
                  </a:lnTo>
                  <a:lnTo>
                    <a:pt x="68" y="20"/>
                  </a:lnTo>
                  <a:lnTo>
                    <a:pt x="97" y="17"/>
                  </a:lnTo>
                  <a:lnTo>
                    <a:pt x="130" y="14"/>
                  </a:lnTo>
                  <a:lnTo>
                    <a:pt x="166" y="12"/>
                  </a:lnTo>
                  <a:lnTo>
                    <a:pt x="251" y="7"/>
                  </a:lnTo>
                  <a:lnTo>
                    <a:pt x="347" y="3"/>
                  </a:lnTo>
                  <a:lnTo>
                    <a:pt x="454" y="1"/>
                  </a:lnTo>
                  <a:lnTo>
                    <a:pt x="568" y="0"/>
                  </a:lnTo>
                  <a:lnTo>
                    <a:pt x="684" y="1"/>
                  </a:lnTo>
                  <a:lnTo>
                    <a:pt x="790" y="3"/>
                  </a:lnTo>
                  <a:lnTo>
                    <a:pt x="886" y="7"/>
                  </a:lnTo>
                  <a:lnTo>
                    <a:pt x="971" y="12"/>
                  </a:lnTo>
                  <a:lnTo>
                    <a:pt x="1008" y="14"/>
                  </a:lnTo>
                  <a:lnTo>
                    <a:pt x="1041" y="17"/>
                  </a:lnTo>
                  <a:lnTo>
                    <a:pt x="1070" y="20"/>
                  </a:lnTo>
                  <a:lnTo>
                    <a:pt x="1093" y="24"/>
                  </a:lnTo>
                  <a:lnTo>
                    <a:pt x="1112" y="28"/>
                  </a:lnTo>
                  <a:lnTo>
                    <a:pt x="1127" y="31"/>
                  </a:lnTo>
                  <a:lnTo>
                    <a:pt x="1132" y="34"/>
                  </a:lnTo>
                  <a:lnTo>
                    <a:pt x="1135" y="35"/>
                  </a:lnTo>
                  <a:lnTo>
                    <a:pt x="1138" y="37"/>
                  </a:lnTo>
                  <a:lnTo>
                    <a:pt x="1138" y="39"/>
                  </a:lnTo>
                  <a:lnTo>
                    <a:pt x="1138" y="41"/>
                  </a:lnTo>
                  <a:lnTo>
                    <a:pt x="1135" y="43"/>
                  </a:lnTo>
                  <a:lnTo>
                    <a:pt x="1132" y="45"/>
                  </a:lnTo>
                  <a:lnTo>
                    <a:pt x="1127" y="47"/>
                  </a:lnTo>
                  <a:lnTo>
                    <a:pt x="1112" y="51"/>
                  </a:lnTo>
                  <a:lnTo>
                    <a:pt x="1093" y="54"/>
                  </a:lnTo>
                  <a:lnTo>
                    <a:pt x="1070" y="58"/>
                  </a:lnTo>
                  <a:lnTo>
                    <a:pt x="1041" y="60"/>
                  </a:lnTo>
                  <a:lnTo>
                    <a:pt x="1008" y="64"/>
                  </a:lnTo>
                  <a:lnTo>
                    <a:pt x="971" y="66"/>
                  </a:lnTo>
                  <a:lnTo>
                    <a:pt x="886" y="71"/>
                  </a:lnTo>
                  <a:lnTo>
                    <a:pt x="790" y="75"/>
                  </a:lnTo>
                  <a:lnTo>
                    <a:pt x="684" y="77"/>
                  </a:lnTo>
                  <a:lnTo>
                    <a:pt x="568" y="78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2" name="Freeform 5046"/>
            <p:cNvSpPr>
              <a:spLocks/>
            </p:cNvSpPr>
            <p:nvPr/>
          </p:nvSpPr>
          <p:spPr bwMode="auto">
            <a:xfrm>
              <a:off x="3054" y="2496"/>
              <a:ext cx="108" cy="26"/>
            </a:xfrm>
            <a:custGeom>
              <a:avLst/>
              <a:gdLst>
                <a:gd name="T0" fmla="*/ 53 w 108"/>
                <a:gd name="T1" fmla="*/ 0 h 26"/>
                <a:gd name="T2" fmla="*/ 75 w 108"/>
                <a:gd name="T3" fmla="*/ 1 h 26"/>
                <a:gd name="T4" fmla="*/ 92 w 108"/>
                <a:gd name="T5" fmla="*/ 4 h 26"/>
                <a:gd name="T6" fmla="*/ 98 w 108"/>
                <a:gd name="T7" fmla="*/ 6 h 26"/>
                <a:gd name="T8" fmla="*/ 103 w 108"/>
                <a:gd name="T9" fmla="*/ 8 h 26"/>
                <a:gd name="T10" fmla="*/ 107 w 108"/>
                <a:gd name="T11" fmla="*/ 10 h 26"/>
                <a:gd name="T12" fmla="*/ 108 w 108"/>
                <a:gd name="T13" fmla="*/ 13 h 26"/>
                <a:gd name="T14" fmla="*/ 107 w 108"/>
                <a:gd name="T15" fmla="*/ 15 h 26"/>
                <a:gd name="T16" fmla="*/ 103 w 108"/>
                <a:gd name="T17" fmla="*/ 18 h 26"/>
                <a:gd name="T18" fmla="*/ 98 w 108"/>
                <a:gd name="T19" fmla="*/ 20 h 26"/>
                <a:gd name="T20" fmla="*/ 92 w 108"/>
                <a:gd name="T21" fmla="*/ 23 h 26"/>
                <a:gd name="T22" fmla="*/ 75 w 108"/>
                <a:gd name="T23" fmla="*/ 25 h 26"/>
                <a:gd name="T24" fmla="*/ 53 w 108"/>
                <a:gd name="T25" fmla="*/ 26 h 26"/>
                <a:gd name="T26" fmla="*/ 33 w 108"/>
                <a:gd name="T27" fmla="*/ 25 h 26"/>
                <a:gd name="T28" fmla="*/ 16 w 108"/>
                <a:gd name="T29" fmla="*/ 23 h 26"/>
                <a:gd name="T30" fmla="*/ 10 w 108"/>
                <a:gd name="T31" fmla="*/ 20 h 26"/>
                <a:gd name="T32" fmla="*/ 5 w 108"/>
                <a:gd name="T33" fmla="*/ 18 h 26"/>
                <a:gd name="T34" fmla="*/ 1 w 108"/>
                <a:gd name="T35" fmla="*/ 15 h 26"/>
                <a:gd name="T36" fmla="*/ 0 w 108"/>
                <a:gd name="T37" fmla="*/ 13 h 26"/>
                <a:gd name="T38" fmla="*/ 1 w 108"/>
                <a:gd name="T39" fmla="*/ 10 h 26"/>
                <a:gd name="T40" fmla="*/ 5 w 108"/>
                <a:gd name="T41" fmla="*/ 8 h 26"/>
                <a:gd name="T42" fmla="*/ 10 w 108"/>
                <a:gd name="T43" fmla="*/ 6 h 26"/>
                <a:gd name="T44" fmla="*/ 16 w 108"/>
                <a:gd name="T45" fmla="*/ 4 h 26"/>
                <a:gd name="T46" fmla="*/ 33 w 108"/>
                <a:gd name="T47" fmla="*/ 1 h 26"/>
                <a:gd name="T48" fmla="*/ 53 w 108"/>
                <a:gd name="T49" fmla="*/ 0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8"/>
                <a:gd name="T76" fmla="*/ 0 h 26"/>
                <a:gd name="T77" fmla="*/ 108 w 108"/>
                <a:gd name="T78" fmla="*/ 26 h 2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8" h="26">
                  <a:moveTo>
                    <a:pt x="53" y="0"/>
                  </a:moveTo>
                  <a:lnTo>
                    <a:pt x="75" y="1"/>
                  </a:lnTo>
                  <a:lnTo>
                    <a:pt x="92" y="4"/>
                  </a:lnTo>
                  <a:lnTo>
                    <a:pt x="98" y="6"/>
                  </a:lnTo>
                  <a:lnTo>
                    <a:pt x="103" y="8"/>
                  </a:lnTo>
                  <a:lnTo>
                    <a:pt x="107" y="10"/>
                  </a:lnTo>
                  <a:lnTo>
                    <a:pt x="108" y="13"/>
                  </a:lnTo>
                  <a:lnTo>
                    <a:pt x="107" y="15"/>
                  </a:lnTo>
                  <a:lnTo>
                    <a:pt x="103" y="18"/>
                  </a:lnTo>
                  <a:lnTo>
                    <a:pt x="98" y="20"/>
                  </a:lnTo>
                  <a:lnTo>
                    <a:pt x="92" y="23"/>
                  </a:lnTo>
                  <a:lnTo>
                    <a:pt x="75" y="25"/>
                  </a:lnTo>
                  <a:lnTo>
                    <a:pt x="53" y="26"/>
                  </a:lnTo>
                  <a:lnTo>
                    <a:pt x="33" y="25"/>
                  </a:lnTo>
                  <a:lnTo>
                    <a:pt x="16" y="23"/>
                  </a:lnTo>
                  <a:lnTo>
                    <a:pt x="10" y="20"/>
                  </a:lnTo>
                  <a:lnTo>
                    <a:pt x="5" y="18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5" y="8"/>
                  </a:lnTo>
                  <a:lnTo>
                    <a:pt x="10" y="6"/>
                  </a:lnTo>
                  <a:lnTo>
                    <a:pt x="16" y="4"/>
                  </a:lnTo>
                  <a:lnTo>
                    <a:pt x="33" y="1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3" name="Freeform 5047"/>
            <p:cNvSpPr>
              <a:spLocks/>
            </p:cNvSpPr>
            <p:nvPr/>
          </p:nvSpPr>
          <p:spPr bwMode="auto">
            <a:xfrm>
              <a:off x="4183" y="2486"/>
              <a:ext cx="58" cy="42"/>
            </a:xfrm>
            <a:custGeom>
              <a:avLst/>
              <a:gdLst>
                <a:gd name="T0" fmla="*/ 29 w 58"/>
                <a:gd name="T1" fmla="*/ 42 h 42"/>
                <a:gd name="T2" fmla="*/ 23 w 58"/>
                <a:gd name="T3" fmla="*/ 42 h 42"/>
                <a:gd name="T4" fmla="*/ 17 w 58"/>
                <a:gd name="T5" fmla="*/ 41 h 42"/>
                <a:gd name="T6" fmla="*/ 12 w 58"/>
                <a:gd name="T7" fmla="*/ 39 h 42"/>
                <a:gd name="T8" fmla="*/ 9 w 58"/>
                <a:gd name="T9" fmla="*/ 36 h 42"/>
                <a:gd name="T10" fmla="*/ 5 w 58"/>
                <a:gd name="T11" fmla="*/ 34 h 42"/>
                <a:gd name="T12" fmla="*/ 1 w 58"/>
                <a:gd name="T13" fmla="*/ 30 h 42"/>
                <a:gd name="T14" fmla="*/ 0 w 58"/>
                <a:gd name="T15" fmla="*/ 25 h 42"/>
                <a:gd name="T16" fmla="*/ 0 w 58"/>
                <a:gd name="T17" fmla="*/ 22 h 42"/>
                <a:gd name="T18" fmla="*/ 0 w 58"/>
                <a:gd name="T19" fmla="*/ 17 h 42"/>
                <a:gd name="T20" fmla="*/ 1 w 58"/>
                <a:gd name="T21" fmla="*/ 13 h 42"/>
                <a:gd name="T22" fmla="*/ 5 w 58"/>
                <a:gd name="T23" fmla="*/ 10 h 42"/>
                <a:gd name="T24" fmla="*/ 9 w 58"/>
                <a:gd name="T25" fmla="*/ 6 h 42"/>
                <a:gd name="T26" fmla="*/ 12 w 58"/>
                <a:gd name="T27" fmla="*/ 3 h 42"/>
                <a:gd name="T28" fmla="*/ 17 w 58"/>
                <a:gd name="T29" fmla="*/ 2 h 42"/>
                <a:gd name="T30" fmla="*/ 23 w 58"/>
                <a:gd name="T31" fmla="*/ 1 h 42"/>
                <a:gd name="T32" fmla="*/ 29 w 58"/>
                <a:gd name="T33" fmla="*/ 0 h 42"/>
                <a:gd name="T34" fmla="*/ 35 w 58"/>
                <a:gd name="T35" fmla="*/ 1 h 42"/>
                <a:gd name="T36" fmla="*/ 40 w 58"/>
                <a:gd name="T37" fmla="*/ 2 h 42"/>
                <a:gd name="T38" fmla="*/ 45 w 58"/>
                <a:gd name="T39" fmla="*/ 3 h 42"/>
                <a:gd name="T40" fmla="*/ 50 w 58"/>
                <a:gd name="T41" fmla="*/ 6 h 42"/>
                <a:gd name="T42" fmla="*/ 53 w 58"/>
                <a:gd name="T43" fmla="*/ 10 h 42"/>
                <a:gd name="T44" fmla="*/ 56 w 58"/>
                <a:gd name="T45" fmla="*/ 13 h 42"/>
                <a:gd name="T46" fmla="*/ 57 w 58"/>
                <a:gd name="T47" fmla="*/ 17 h 42"/>
                <a:gd name="T48" fmla="*/ 58 w 58"/>
                <a:gd name="T49" fmla="*/ 22 h 42"/>
                <a:gd name="T50" fmla="*/ 57 w 58"/>
                <a:gd name="T51" fmla="*/ 25 h 42"/>
                <a:gd name="T52" fmla="*/ 56 w 58"/>
                <a:gd name="T53" fmla="*/ 30 h 42"/>
                <a:gd name="T54" fmla="*/ 53 w 58"/>
                <a:gd name="T55" fmla="*/ 34 h 42"/>
                <a:gd name="T56" fmla="*/ 50 w 58"/>
                <a:gd name="T57" fmla="*/ 36 h 42"/>
                <a:gd name="T58" fmla="*/ 45 w 58"/>
                <a:gd name="T59" fmla="*/ 39 h 42"/>
                <a:gd name="T60" fmla="*/ 40 w 58"/>
                <a:gd name="T61" fmla="*/ 41 h 42"/>
                <a:gd name="T62" fmla="*/ 35 w 58"/>
                <a:gd name="T63" fmla="*/ 42 h 42"/>
                <a:gd name="T64" fmla="*/ 29 w 58"/>
                <a:gd name="T65" fmla="*/ 42 h 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8"/>
                <a:gd name="T100" fmla="*/ 0 h 42"/>
                <a:gd name="T101" fmla="*/ 58 w 58"/>
                <a:gd name="T102" fmla="*/ 42 h 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8" h="42">
                  <a:moveTo>
                    <a:pt x="29" y="42"/>
                  </a:moveTo>
                  <a:lnTo>
                    <a:pt x="23" y="42"/>
                  </a:lnTo>
                  <a:lnTo>
                    <a:pt x="17" y="41"/>
                  </a:lnTo>
                  <a:lnTo>
                    <a:pt x="12" y="39"/>
                  </a:lnTo>
                  <a:lnTo>
                    <a:pt x="9" y="36"/>
                  </a:lnTo>
                  <a:lnTo>
                    <a:pt x="5" y="34"/>
                  </a:lnTo>
                  <a:lnTo>
                    <a:pt x="1" y="30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5" y="10"/>
                  </a:lnTo>
                  <a:lnTo>
                    <a:pt x="9" y="6"/>
                  </a:lnTo>
                  <a:lnTo>
                    <a:pt x="12" y="3"/>
                  </a:lnTo>
                  <a:lnTo>
                    <a:pt x="17" y="2"/>
                  </a:lnTo>
                  <a:lnTo>
                    <a:pt x="23" y="1"/>
                  </a:lnTo>
                  <a:lnTo>
                    <a:pt x="29" y="0"/>
                  </a:lnTo>
                  <a:lnTo>
                    <a:pt x="35" y="1"/>
                  </a:lnTo>
                  <a:lnTo>
                    <a:pt x="40" y="2"/>
                  </a:lnTo>
                  <a:lnTo>
                    <a:pt x="45" y="3"/>
                  </a:lnTo>
                  <a:lnTo>
                    <a:pt x="50" y="6"/>
                  </a:lnTo>
                  <a:lnTo>
                    <a:pt x="53" y="10"/>
                  </a:lnTo>
                  <a:lnTo>
                    <a:pt x="56" y="13"/>
                  </a:lnTo>
                  <a:lnTo>
                    <a:pt x="57" y="17"/>
                  </a:lnTo>
                  <a:lnTo>
                    <a:pt x="58" y="22"/>
                  </a:lnTo>
                  <a:lnTo>
                    <a:pt x="57" y="25"/>
                  </a:lnTo>
                  <a:lnTo>
                    <a:pt x="56" y="30"/>
                  </a:lnTo>
                  <a:lnTo>
                    <a:pt x="53" y="34"/>
                  </a:lnTo>
                  <a:lnTo>
                    <a:pt x="50" y="36"/>
                  </a:lnTo>
                  <a:lnTo>
                    <a:pt x="45" y="39"/>
                  </a:lnTo>
                  <a:lnTo>
                    <a:pt x="40" y="41"/>
                  </a:lnTo>
                  <a:lnTo>
                    <a:pt x="35" y="42"/>
                  </a:lnTo>
                  <a:lnTo>
                    <a:pt x="29" y="42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4" name="Freeform 5048"/>
            <p:cNvSpPr>
              <a:spLocks/>
            </p:cNvSpPr>
            <p:nvPr/>
          </p:nvSpPr>
          <p:spPr bwMode="auto">
            <a:xfrm>
              <a:off x="3064" y="1346"/>
              <a:ext cx="247" cy="21"/>
            </a:xfrm>
            <a:custGeom>
              <a:avLst/>
              <a:gdLst>
                <a:gd name="T0" fmla="*/ 123 w 247"/>
                <a:gd name="T1" fmla="*/ 21 h 21"/>
                <a:gd name="T2" fmla="*/ 76 w 247"/>
                <a:gd name="T3" fmla="*/ 21 h 21"/>
                <a:gd name="T4" fmla="*/ 36 w 247"/>
                <a:gd name="T5" fmla="*/ 19 h 21"/>
                <a:gd name="T6" fmla="*/ 21 w 247"/>
                <a:gd name="T7" fmla="*/ 17 h 21"/>
                <a:gd name="T8" fmla="*/ 9 w 247"/>
                <a:gd name="T9" fmla="*/ 15 h 21"/>
                <a:gd name="T10" fmla="*/ 2 w 247"/>
                <a:gd name="T11" fmla="*/ 13 h 21"/>
                <a:gd name="T12" fmla="*/ 0 w 247"/>
                <a:gd name="T13" fmla="*/ 11 h 21"/>
                <a:gd name="T14" fmla="*/ 2 w 247"/>
                <a:gd name="T15" fmla="*/ 8 h 21"/>
                <a:gd name="T16" fmla="*/ 9 w 247"/>
                <a:gd name="T17" fmla="*/ 6 h 21"/>
                <a:gd name="T18" fmla="*/ 21 w 247"/>
                <a:gd name="T19" fmla="*/ 5 h 21"/>
                <a:gd name="T20" fmla="*/ 36 w 247"/>
                <a:gd name="T21" fmla="*/ 2 h 21"/>
                <a:gd name="T22" fmla="*/ 76 w 247"/>
                <a:gd name="T23" fmla="*/ 0 h 21"/>
                <a:gd name="T24" fmla="*/ 123 w 247"/>
                <a:gd name="T25" fmla="*/ 0 h 21"/>
                <a:gd name="T26" fmla="*/ 172 w 247"/>
                <a:gd name="T27" fmla="*/ 0 h 21"/>
                <a:gd name="T28" fmla="*/ 211 w 247"/>
                <a:gd name="T29" fmla="*/ 2 h 21"/>
                <a:gd name="T30" fmla="*/ 227 w 247"/>
                <a:gd name="T31" fmla="*/ 5 h 21"/>
                <a:gd name="T32" fmla="*/ 238 w 247"/>
                <a:gd name="T33" fmla="*/ 6 h 21"/>
                <a:gd name="T34" fmla="*/ 245 w 247"/>
                <a:gd name="T35" fmla="*/ 8 h 21"/>
                <a:gd name="T36" fmla="*/ 247 w 247"/>
                <a:gd name="T37" fmla="*/ 11 h 21"/>
                <a:gd name="T38" fmla="*/ 245 w 247"/>
                <a:gd name="T39" fmla="*/ 13 h 21"/>
                <a:gd name="T40" fmla="*/ 238 w 247"/>
                <a:gd name="T41" fmla="*/ 15 h 21"/>
                <a:gd name="T42" fmla="*/ 227 w 247"/>
                <a:gd name="T43" fmla="*/ 17 h 21"/>
                <a:gd name="T44" fmla="*/ 211 w 247"/>
                <a:gd name="T45" fmla="*/ 19 h 21"/>
                <a:gd name="T46" fmla="*/ 172 w 247"/>
                <a:gd name="T47" fmla="*/ 21 h 21"/>
                <a:gd name="T48" fmla="*/ 123 w 247"/>
                <a:gd name="T49" fmla="*/ 21 h 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47"/>
                <a:gd name="T76" fmla="*/ 0 h 21"/>
                <a:gd name="T77" fmla="*/ 247 w 247"/>
                <a:gd name="T78" fmla="*/ 21 h 2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47" h="21">
                  <a:moveTo>
                    <a:pt x="123" y="21"/>
                  </a:moveTo>
                  <a:lnTo>
                    <a:pt x="76" y="21"/>
                  </a:lnTo>
                  <a:lnTo>
                    <a:pt x="36" y="19"/>
                  </a:lnTo>
                  <a:lnTo>
                    <a:pt x="21" y="17"/>
                  </a:lnTo>
                  <a:lnTo>
                    <a:pt x="9" y="15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2" y="8"/>
                  </a:lnTo>
                  <a:lnTo>
                    <a:pt x="9" y="6"/>
                  </a:lnTo>
                  <a:lnTo>
                    <a:pt x="21" y="5"/>
                  </a:lnTo>
                  <a:lnTo>
                    <a:pt x="36" y="2"/>
                  </a:lnTo>
                  <a:lnTo>
                    <a:pt x="76" y="0"/>
                  </a:lnTo>
                  <a:lnTo>
                    <a:pt x="123" y="0"/>
                  </a:lnTo>
                  <a:lnTo>
                    <a:pt x="172" y="0"/>
                  </a:lnTo>
                  <a:lnTo>
                    <a:pt x="211" y="2"/>
                  </a:lnTo>
                  <a:lnTo>
                    <a:pt x="227" y="5"/>
                  </a:lnTo>
                  <a:lnTo>
                    <a:pt x="238" y="6"/>
                  </a:lnTo>
                  <a:lnTo>
                    <a:pt x="245" y="8"/>
                  </a:lnTo>
                  <a:lnTo>
                    <a:pt x="247" y="11"/>
                  </a:lnTo>
                  <a:lnTo>
                    <a:pt x="245" y="13"/>
                  </a:lnTo>
                  <a:lnTo>
                    <a:pt x="238" y="15"/>
                  </a:lnTo>
                  <a:lnTo>
                    <a:pt x="227" y="17"/>
                  </a:lnTo>
                  <a:lnTo>
                    <a:pt x="211" y="19"/>
                  </a:lnTo>
                  <a:lnTo>
                    <a:pt x="172" y="21"/>
                  </a:lnTo>
                  <a:lnTo>
                    <a:pt x="123" y="21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5" name="Freeform 5049"/>
            <p:cNvSpPr>
              <a:spLocks/>
            </p:cNvSpPr>
            <p:nvPr/>
          </p:nvSpPr>
          <p:spPr bwMode="auto">
            <a:xfrm>
              <a:off x="3276" y="1348"/>
              <a:ext cx="33" cy="23"/>
            </a:xfrm>
            <a:custGeom>
              <a:avLst/>
              <a:gdLst>
                <a:gd name="T0" fmla="*/ 16 w 33"/>
                <a:gd name="T1" fmla="*/ 23 h 23"/>
                <a:gd name="T2" fmla="*/ 10 w 33"/>
                <a:gd name="T3" fmla="*/ 22 h 23"/>
                <a:gd name="T4" fmla="*/ 5 w 33"/>
                <a:gd name="T5" fmla="*/ 19 h 23"/>
                <a:gd name="T6" fmla="*/ 1 w 33"/>
                <a:gd name="T7" fmla="*/ 16 h 23"/>
                <a:gd name="T8" fmla="*/ 0 w 33"/>
                <a:gd name="T9" fmla="*/ 12 h 23"/>
                <a:gd name="T10" fmla="*/ 1 w 33"/>
                <a:gd name="T11" fmla="*/ 7 h 23"/>
                <a:gd name="T12" fmla="*/ 5 w 33"/>
                <a:gd name="T13" fmla="*/ 4 h 23"/>
                <a:gd name="T14" fmla="*/ 10 w 33"/>
                <a:gd name="T15" fmla="*/ 1 h 23"/>
                <a:gd name="T16" fmla="*/ 16 w 33"/>
                <a:gd name="T17" fmla="*/ 0 h 23"/>
                <a:gd name="T18" fmla="*/ 22 w 33"/>
                <a:gd name="T19" fmla="*/ 1 h 23"/>
                <a:gd name="T20" fmla="*/ 28 w 33"/>
                <a:gd name="T21" fmla="*/ 4 h 23"/>
                <a:gd name="T22" fmla="*/ 32 w 33"/>
                <a:gd name="T23" fmla="*/ 7 h 23"/>
                <a:gd name="T24" fmla="*/ 33 w 33"/>
                <a:gd name="T25" fmla="*/ 12 h 23"/>
                <a:gd name="T26" fmla="*/ 32 w 33"/>
                <a:gd name="T27" fmla="*/ 16 h 23"/>
                <a:gd name="T28" fmla="*/ 28 w 33"/>
                <a:gd name="T29" fmla="*/ 19 h 23"/>
                <a:gd name="T30" fmla="*/ 22 w 33"/>
                <a:gd name="T31" fmla="*/ 22 h 23"/>
                <a:gd name="T32" fmla="*/ 16 w 33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"/>
                <a:gd name="T52" fmla="*/ 0 h 23"/>
                <a:gd name="T53" fmla="*/ 33 w 33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" h="23">
                  <a:moveTo>
                    <a:pt x="16" y="23"/>
                  </a:moveTo>
                  <a:lnTo>
                    <a:pt x="10" y="22"/>
                  </a:lnTo>
                  <a:lnTo>
                    <a:pt x="5" y="19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1" y="7"/>
                  </a:lnTo>
                  <a:lnTo>
                    <a:pt x="5" y="4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8" y="4"/>
                  </a:lnTo>
                  <a:lnTo>
                    <a:pt x="32" y="7"/>
                  </a:lnTo>
                  <a:lnTo>
                    <a:pt x="33" y="12"/>
                  </a:lnTo>
                  <a:lnTo>
                    <a:pt x="32" y="16"/>
                  </a:lnTo>
                  <a:lnTo>
                    <a:pt x="28" y="19"/>
                  </a:lnTo>
                  <a:lnTo>
                    <a:pt x="22" y="22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DFDFD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6" name="Line 5050"/>
            <p:cNvSpPr>
              <a:spLocks noChangeShapeType="1"/>
            </p:cNvSpPr>
            <p:nvPr/>
          </p:nvSpPr>
          <p:spPr bwMode="auto">
            <a:xfrm>
              <a:off x="3174" y="812"/>
              <a:ext cx="1" cy="114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7" name="Line 5051"/>
            <p:cNvSpPr>
              <a:spLocks noChangeShapeType="1"/>
            </p:cNvSpPr>
            <p:nvPr/>
          </p:nvSpPr>
          <p:spPr bwMode="auto">
            <a:xfrm>
              <a:off x="3258" y="813"/>
              <a:ext cx="1" cy="164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</p:grpSp>
      <p:cxnSp>
        <p:nvCxnSpPr>
          <p:cNvPr id="4168" name="Straight Connector 4167"/>
          <p:cNvCxnSpPr/>
          <p:nvPr/>
        </p:nvCxnSpPr>
        <p:spPr bwMode="auto">
          <a:xfrm>
            <a:off x="7668344" y="1556792"/>
            <a:ext cx="0" cy="410445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ysDot"/>
            <a:round/>
            <a:headEnd type="none" w="med" len="med"/>
            <a:tailEnd type="none" w="med" len="med"/>
          </a:ln>
          <a:effectLst/>
        </p:spPr>
      </p:cxnSp>
      <p:sp>
        <p:nvSpPr>
          <p:cNvPr id="4170" name="TextBox 4169"/>
          <p:cNvSpPr txBox="1"/>
          <p:nvPr/>
        </p:nvSpPr>
        <p:spPr>
          <a:xfrm>
            <a:off x="7740352" y="4869160"/>
            <a:ext cx="677108" cy="1152128"/>
          </a:xfrm>
          <a:prstGeom prst="rect">
            <a:avLst/>
          </a:prstGeom>
          <a:noFill/>
        </p:spPr>
        <p:txBody>
          <a:bodyPr vert="vert270" wrap="square" rtlCol="0">
            <a:spAutoFit/>
          </a:bodyPr>
          <a:lstStyle/>
          <a:p>
            <a:r>
              <a:rPr lang="en-NZ" sz="1600" dirty="0" smtClean="0">
                <a:latin typeface="Calibri" pitchFamily="34" charset="0"/>
                <a:cs typeface="Calibri" pitchFamily="34" charset="0"/>
              </a:rPr>
              <a:t>Property boundary</a:t>
            </a:r>
            <a:endParaRPr lang="en-NZ" sz="16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2531368"/>
          </a:xfrm>
        </p:spPr>
        <p:txBody>
          <a:bodyPr/>
          <a:lstStyle/>
          <a:p>
            <a:pPr algn="l"/>
            <a:r>
              <a:rPr lang="en-NZ" dirty="0" smtClean="0"/>
              <a:t>Main contaminants:</a:t>
            </a:r>
            <a:br>
              <a:rPr lang="en-NZ" dirty="0" smtClean="0"/>
            </a:br>
            <a:r>
              <a:rPr lang="en-NZ" dirty="0" smtClean="0"/>
              <a:t/>
            </a:r>
            <a:br>
              <a:rPr lang="en-NZ" dirty="0" smtClean="0"/>
            </a:br>
            <a:r>
              <a:rPr lang="en-NZ" sz="2000" dirty="0" smtClean="0"/>
              <a:t>&gt;    </a:t>
            </a:r>
            <a:r>
              <a:rPr lang="en-NZ" sz="2000" dirty="0" err="1" smtClean="0"/>
              <a:t>Cis-Dichloroethane</a:t>
            </a:r>
            <a:r>
              <a:rPr lang="en-NZ" sz="2000" dirty="0" smtClean="0"/>
              <a:t/>
            </a:r>
            <a:br>
              <a:rPr lang="en-NZ" sz="2000" dirty="0" smtClean="0"/>
            </a:br>
            <a:r>
              <a:rPr lang="en-NZ" sz="2000" dirty="0" smtClean="0"/>
              <a:t>&gt;    </a:t>
            </a:r>
            <a:r>
              <a:rPr lang="en-NZ" sz="2000" dirty="0" err="1" smtClean="0"/>
              <a:t>Vinylchloride</a:t>
            </a:r>
            <a:r>
              <a:rPr lang="en-NZ" dirty="0" smtClean="0"/>
              <a:t/>
            </a:r>
            <a:br>
              <a:rPr lang="en-NZ" dirty="0" smtClean="0"/>
            </a:br>
            <a:r>
              <a:rPr lang="en-NZ" dirty="0" smtClean="0"/>
              <a:t/>
            </a:r>
            <a:br>
              <a:rPr lang="en-NZ" dirty="0" smtClean="0"/>
            </a:br>
            <a:r>
              <a:rPr lang="en-NZ" dirty="0" smtClean="0"/>
              <a:t>Size of plume in Area 2</a:t>
            </a:r>
            <a:br>
              <a:rPr lang="en-NZ" dirty="0" smtClean="0"/>
            </a:br>
            <a:endParaRPr lang="en-NZ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683568" y="3212976"/>
          <a:ext cx="7772400" cy="1793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3872"/>
                <a:gridCol w="1512168"/>
                <a:gridCol w="1440160"/>
                <a:gridCol w="2232248"/>
                <a:gridCol w="1653952"/>
              </a:tblGrid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 err="1" smtClean="0">
                          <a:latin typeface="Calibri"/>
                          <a:ea typeface="Calibri"/>
                          <a:cs typeface="Times New Roman"/>
                        </a:rPr>
                        <a:t>Conta-minant</a:t>
                      </a:r>
                      <a:r>
                        <a:rPr lang="en-NZ" sz="2000" dirty="0" smtClean="0">
                          <a:latin typeface="Calibri"/>
                          <a:ea typeface="Calibri"/>
                          <a:cs typeface="Times New Roman"/>
                        </a:rPr>
                        <a:t> </a:t>
                      </a: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Mass</a:t>
                      </a:r>
                    </a:p>
                  </a:txBody>
                  <a:tcPr marL="68580" marR="68580" marT="0" marB="0">
                    <a:solidFill>
                      <a:srgbClr val="00669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Plume area</a:t>
                      </a:r>
                    </a:p>
                  </a:txBody>
                  <a:tcPr marL="68580" marR="68580" marT="0" marB="0">
                    <a:solidFill>
                      <a:srgbClr val="00669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Plume Volume</a:t>
                      </a:r>
                    </a:p>
                  </a:txBody>
                  <a:tcPr marL="68580" marR="68580" marT="0" marB="0">
                    <a:solidFill>
                      <a:srgbClr val="00669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Max concentration</a:t>
                      </a:r>
                    </a:p>
                  </a:txBody>
                  <a:tcPr marL="68580" marR="68580" marT="0" marB="0">
                    <a:solidFill>
                      <a:srgbClr val="00669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Times over guideline level</a:t>
                      </a:r>
                    </a:p>
                  </a:txBody>
                  <a:tcPr marL="68580" marR="68580" marT="0" marB="0">
                    <a:solidFill>
                      <a:srgbClr val="006699"/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500 kg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25,000 m</a:t>
                      </a:r>
                      <a:r>
                        <a:rPr lang="en-NZ" sz="2000" baseline="30000">
                          <a:latin typeface="Calibri"/>
                          <a:ea typeface="Calibri"/>
                          <a:cs typeface="Times New Roman"/>
                        </a:rPr>
                        <a:t>2</a:t>
                      </a:r>
                      <a:endParaRPr lang="en-NZ" sz="200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200,000 m</a:t>
                      </a:r>
                      <a:r>
                        <a:rPr lang="en-NZ" sz="2000" baseline="30000">
                          <a:latin typeface="Calibri"/>
                          <a:ea typeface="Calibri"/>
                          <a:cs typeface="Times New Roman"/>
                        </a:rPr>
                        <a:t>3</a:t>
                      </a:r>
                      <a:endParaRPr lang="en-NZ" sz="200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CIS </a:t>
                      </a:r>
                      <a:r>
                        <a:rPr lang="en-NZ" sz="2000" dirty="0" smtClean="0">
                          <a:latin typeface="Calibri"/>
                          <a:ea typeface="Calibri"/>
                          <a:cs typeface="Times New Roman"/>
                        </a:rPr>
                        <a:t>  4,800 </a:t>
                      </a:r>
                      <a:r>
                        <a:rPr lang="en-NZ" sz="2000" dirty="0">
                          <a:latin typeface="Calibri"/>
                          <a:ea typeface="Calibri"/>
                          <a:cs typeface="Calibri"/>
                        </a:rPr>
                        <a:t>μ</a:t>
                      </a: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g/ltr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240</a:t>
                      </a:r>
                    </a:p>
                  </a:txBody>
                  <a:tcPr marL="68580" marR="68580" marT="0" marB="0"/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NZ" sz="200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NZ" sz="2000" dirty="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NZ" sz="200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VC  21,000 </a:t>
                      </a:r>
                      <a:r>
                        <a:rPr lang="en-NZ" sz="2000">
                          <a:latin typeface="Calibri"/>
                          <a:ea typeface="Calibri"/>
                          <a:cs typeface="Calibri"/>
                        </a:rPr>
                        <a:t>μ</a:t>
                      </a:r>
                      <a:r>
                        <a:rPr lang="en-NZ" sz="2000">
                          <a:latin typeface="Calibri"/>
                          <a:ea typeface="Calibri"/>
                          <a:cs typeface="Times New Roman"/>
                        </a:rPr>
                        <a:t>g/ltr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NZ" sz="2000" dirty="0">
                          <a:latin typeface="Calibri"/>
                          <a:ea typeface="Calibri"/>
                          <a:cs typeface="Times New Roman"/>
                        </a:rPr>
                        <a:t>4200</a:t>
                      </a:r>
                    </a:p>
                  </a:txBody>
                  <a:tcPr marL="68580" marR="68580" marT="0" marB="0"/>
                </a:tc>
              </a:tr>
            </a:tbl>
          </a:graphicData>
        </a:graphic>
      </p:graphicFrame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5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sp>
        <p:nvSpPr>
          <p:cNvPr id="7" name="TextBox 6"/>
          <p:cNvSpPr txBox="1"/>
          <p:nvPr/>
        </p:nvSpPr>
        <p:spPr>
          <a:xfrm>
            <a:off x="755576" y="5229200"/>
            <a:ext cx="76328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2000" dirty="0" smtClean="0">
                <a:latin typeface="Calibri" pitchFamily="34" charset="0"/>
                <a:cs typeface="Calibri" pitchFamily="34" charset="0"/>
              </a:rPr>
              <a:t>Contaminants mainly in groundwater</a:t>
            </a:r>
          </a:p>
          <a:p>
            <a:r>
              <a:rPr lang="en-NZ" sz="2000" dirty="0" smtClean="0">
                <a:latin typeface="Calibri" pitchFamily="34" charset="0"/>
                <a:cs typeface="Calibri" pitchFamily="34" charset="0"/>
              </a:rPr>
              <a:t>Uncertainty: residual adsorbed PCE, PTC and CIS on soil</a:t>
            </a:r>
            <a:endParaRPr lang="en-NZ" sz="20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3568" y="404664"/>
            <a:ext cx="6629400" cy="443136"/>
          </a:xfrm>
        </p:spPr>
        <p:txBody>
          <a:bodyPr/>
          <a:lstStyle/>
          <a:p>
            <a:r>
              <a:rPr lang="en-NZ" dirty="0" smtClean="0"/>
              <a:t>Main Remediation Options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3568" y="1052736"/>
            <a:ext cx="7772400" cy="5112568"/>
          </a:xfrm>
        </p:spPr>
        <p:txBody>
          <a:bodyPr/>
          <a:lstStyle/>
          <a:p>
            <a:pPr>
              <a:buNone/>
            </a:pPr>
            <a:r>
              <a:rPr lang="en-NZ" sz="1800" b="1" dirty="0" smtClean="0">
                <a:solidFill>
                  <a:schemeClr val="accent2"/>
                </a:solidFill>
                <a:cs typeface="Times New Roman" pitchFamily="18" charset="0"/>
              </a:rPr>
              <a:t>Sheet pile and Excavate</a:t>
            </a:r>
            <a:r>
              <a:rPr lang="nl-NL" sz="1800" dirty="0" smtClean="0">
                <a:cs typeface="Times New Roman" pitchFamily="18" charset="0"/>
              </a:rPr>
              <a:t>		</a:t>
            </a:r>
            <a:r>
              <a:rPr lang="en-NZ" sz="1800" dirty="0" smtClean="0">
                <a:solidFill>
                  <a:srgbClr val="FF0000"/>
                </a:solidFill>
                <a:cs typeface="Times New Roman" pitchFamily="18" charset="0"/>
              </a:rPr>
              <a:t>Costs approx.  $NZ 70,</a:t>
            </a:r>
            <a:r>
              <a:rPr lang="nl-NL" sz="1800" dirty="0" smtClean="0">
                <a:solidFill>
                  <a:srgbClr val="FF0000"/>
                </a:solidFill>
                <a:cs typeface="Times New Roman" pitchFamily="18" charset="0"/>
              </a:rPr>
              <a:t>000,000</a:t>
            </a:r>
            <a:endParaRPr lang="nl-NL" sz="1800" dirty="0" smtClean="0">
              <a:cs typeface="Times New Roman" pitchFamily="18" charset="0"/>
            </a:endParaRPr>
          </a:p>
          <a:p>
            <a:pPr>
              <a:spcBef>
                <a:spcPct val="25000"/>
              </a:spcBef>
            </a:pPr>
            <a:r>
              <a:rPr lang="en-US" sz="1800" dirty="0" smtClean="0">
                <a:cs typeface="Times New Roman" pitchFamily="18" charset="0"/>
              </a:rPr>
              <a:t>Fast remediation</a:t>
            </a:r>
          </a:p>
          <a:p>
            <a:r>
              <a:rPr lang="en-US" sz="1800" dirty="0" smtClean="0">
                <a:cs typeface="Times New Roman" pitchFamily="18" charset="0"/>
              </a:rPr>
              <a:t>Requires demolition and rebuild of buildings</a:t>
            </a:r>
          </a:p>
          <a:p>
            <a:r>
              <a:rPr lang="en-NZ" sz="1800" dirty="0" smtClean="0">
                <a:cs typeface="Times New Roman" pitchFamily="18" charset="0"/>
              </a:rPr>
              <a:t>Requires landfill space and water treatment installation</a:t>
            </a:r>
            <a:endParaRPr lang="nl-NL" sz="1800" dirty="0" smtClean="0">
              <a:cs typeface="Times New Roman" pitchFamily="18" charset="0"/>
            </a:endParaRPr>
          </a:p>
          <a:p>
            <a:r>
              <a:rPr lang="nl-NL" sz="1800" dirty="0" smtClean="0">
                <a:cs typeface="Times New Roman" pitchFamily="18" charset="0"/>
              </a:rPr>
              <a:t>Cost basis is $ 300.-/m</a:t>
            </a:r>
            <a:r>
              <a:rPr lang="nl-NL" sz="1800" baseline="30000" dirty="0" smtClean="0">
                <a:cs typeface="Times New Roman" pitchFamily="18" charset="0"/>
              </a:rPr>
              <a:t>3</a:t>
            </a:r>
            <a:r>
              <a:rPr lang="nl-NL" sz="1800" dirty="0" smtClean="0">
                <a:cs typeface="Times New Roman" pitchFamily="18" charset="0"/>
              </a:rPr>
              <a:t> wet soil</a:t>
            </a:r>
            <a:endParaRPr lang="en-US" sz="1800" dirty="0" smtClean="0">
              <a:cs typeface="Times New Roman" pitchFamily="18" charset="0"/>
            </a:endParaRPr>
          </a:p>
          <a:p>
            <a:endParaRPr lang="en-US" sz="1800" dirty="0" smtClean="0">
              <a:cs typeface="Times New Roman" pitchFamily="18" charset="0"/>
            </a:endParaRPr>
          </a:p>
          <a:p>
            <a:pPr>
              <a:spcBef>
                <a:spcPct val="25000"/>
              </a:spcBef>
              <a:buNone/>
            </a:pPr>
            <a:r>
              <a:rPr lang="en-US" sz="1800" b="1" dirty="0" smtClean="0">
                <a:solidFill>
                  <a:schemeClr val="accent2"/>
                </a:solidFill>
                <a:cs typeface="Times New Roman" pitchFamily="18" charset="0"/>
              </a:rPr>
              <a:t>I</a:t>
            </a:r>
            <a:r>
              <a:rPr lang="nl-NL" sz="1800" b="1" dirty="0" smtClean="0">
                <a:solidFill>
                  <a:schemeClr val="accent2"/>
                </a:solidFill>
                <a:cs typeface="Times New Roman" pitchFamily="18" charset="0"/>
              </a:rPr>
              <a:t>ntensive in situ:</a:t>
            </a:r>
            <a:r>
              <a:rPr lang="nl-NL" sz="1800" dirty="0" smtClean="0">
                <a:cs typeface="Times New Roman" pitchFamily="18" charset="0"/>
              </a:rPr>
              <a:t>			</a:t>
            </a:r>
            <a:r>
              <a:rPr lang="en-NZ" sz="1800" dirty="0" smtClean="0">
                <a:solidFill>
                  <a:srgbClr val="FF0000"/>
                </a:solidFill>
                <a:cs typeface="Times New Roman" pitchFamily="18" charset="0"/>
              </a:rPr>
              <a:t>Costs approx.  $NZ 30,</a:t>
            </a:r>
            <a:r>
              <a:rPr lang="nl-NL" sz="1800" dirty="0" smtClean="0">
                <a:solidFill>
                  <a:srgbClr val="FF0000"/>
                </a:solidFill>
                <a:cs typeface="Times New Roman" pitchFamily="18" charset="0"/>
              </a:rPr>
              <a:t>000,000 </a:t>
            </a:r>
            <a:endParaRPr lang="nl-NL" sz="1800" dirty="0" smtClean="0">
              <a:cs typeface="Times New Roman" pitchFamily="18" charset="0"/>
            </a:endParaRPr>
          </a:p>
          <a:p>
            <a:r>
              <a:rPr lang="en-NZ" sz="1800" dirty="0" smtClean="0">
                <a:cs typeface="Times New Roman" pitchFamily="18" charset="0"/>
              </a:rPr>
              <a:t>Remediation period</a:t>
            </a:r>
            <a:r>
              <a:rPr lang="nl-NL" sz="1800" dirty="0" smtClean="0">
                <a:cs typeface="Times New Roman" pitchFamily="18" charset="0"/>
              </a:rPr>
              <a:t> 2 - 3 years</a:t>
            </a:r>
            <a:endParaRPr lang="en-US" sz="1800" dirty="0" smtClean="0">
              <a:cs typeface="Times New Roman" pitchFamily="18" charset="0"/>
            </a:endParaRPr>
          </a:p>
          <a:p>
            <a:r>
              <a:rPr lang="en-US" sz="1800" dirty="0" smtClean="0">
                <a:cs typeface="Times New Roman" pitchFamily="18" charset="0"/>
              </a:rPr>
              <a:t>Mainly physical removal (air stripping &amp; SVE)</a:t>
            </a:r>
          </a:p>
          <a:p>
            <a:r>
              <a:rPr lang="en-US" sz="1800" dirty="0" smtClean="0">
                <a:cs typeface="Times New Roman" pitchFamily="18" charset="0"/>
              </a:rPr>
              <a:t>Requires provision of safety measures (VC)</a:t>
            </a:r>
          </a:p>
          <a:p>
            <a:r>
              <a:rPr lang="en-US" sz="1800" dirty="0" smtClean="0">
                <a:cs typeface="Times New Roman" pitchFamily="18" charset="0"/>
              </a:rPr>
              <a:t>Adsorbed fraction gives uncertainty</a:t>
            </a:r>
          </a:p>
          <a:p>
            <a:endParaRPr lang="en-US" sz="1800" dirty="0" smtClean="0">
              <a:cs typeface="Times New Roman" pitchFamily="18" charset="0"/>
            </a:endParaRPr>
          </a:p>
          <a:p>
            <a:pPr>
              <a:spcBef>
                <a:spcPct val="25000"/>
              </a:spcBef>
              <a:buNone/>
            </a:pPr>
            <a:r>
              <a:rPr lang="en-US" sz="1800" b="1" dirty="0" smtClean="0">
                <a:solidFill>
                  <a:schemeClr val="accent2"/>
                </a:solidFill>
                <a:cs typeface="Times New Roman" pitchFamily="18" charset="0"/>
              </a:rPr>
              <a:t>E</a:t>
            </a:r>
            <a:r>
              <a:rPr lang="nl-NL" sz="1800" b="1" dirty="0" smtClean="0">
                <a:solidFill>
                  <a:schemeClr val="accent2"/>
                </a:solidFill>
                <a:cs typeface="Times New Roman" pitchFamily="18" charset="0"/>
              </a:rPr>
              <a:t>xtensive in situ:</a:t>
            </a:r>
            <a:r>
              <a:rPr lang="nl-NL" sz="1800" dirty="0" smtClean="0">
                <a:cs typeface="Times New Roman" pitchFamily="18" charset="0"/>
              </a:rPr>
              <a:t>		</a:t>
            </a:r>
            <a:r>
              <a:rPr lang="en-NZ" sz="1800" dirty="0" smtClean="0">
                <a:solidFill>
                  <a:srgbClr val="FF0000"/>
                </a:solidFill>
                <a:cs typeface="Times New Roman" pitchFamily="18" charset="0"/>
              </a:rPr>
              <a:t> 	Costs approx.  $NZ </a:t>
            </a:r>
            <a:r>
              <a:rPr lang="en-US" sz="1800" dirty="0" smtClean="0">
                <a:solidFill>
                  <a:srgbClr val="FF0000"/>
                </a:solidFill>
                <a:cs typeface="Times New Roman" pitchFamily="18" charset="0"/>
              </a:rPr>
              <a:t>6,000,000</a:t>
            </a:r>
            <a:endParaRPr lang="nl-NL" sz="1800" dirty="0" smtClean="0">
              <a:cs typeface="Times New Roman" pitchFamily="18" charset="0"/>
            </a:endParaRPr>
          </a:p>
          <a:p>
            <a:r>
              <a:rPr lang="en-NZ" sz="1800" dirty="0" smtClean="0">
                <a:cs typeface="Times New Roman" pitchFamily="18" charset="0"/>
              </a:rPr>
              <a:t>Remediation period 10 years</a:t>
            </a:r>
            <a:endParaRPr lang="en-US" sz="1800" dirty="0" smtClean="0">
              <a:cs typeface="Times New Roman" pitchFamily="18" charset="0"/>
            </a:endParaRPr>
          </a:p>
          <a:p>
            <a:r>
              <a:rPr lang="en-NZ" sz="1800" dirty="0" smtClean="0">
                <a:cs typeface="Times New Roman" pitchFamily="18" charset="0"/>
              </a:rPr>
              <a:t>Apply new, partially proven technology</a:t>
            </a:r>
            <a:endParaRPr lang="nl-NL" sz="1800" dirty="0" smtClean="0">
              <a:cs typeface="Times New Roman" pitchFamily="18" charset="0"/>
            </a:endParaRPr>
          </a:p>
          <a:p>
            <a:endParaRPr lang="en-NZ" sz="18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6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6660232" y="1484784"/>
            <a:ext cx="2178943" cy="16405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76" name="Picture 4" descr="C:\Users\Ben\Documents\work\website BENKEET\website BK 2006\gallery\101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5652120" y="3356992"/>
            <a:ext cx="3168352" cy="1763386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371128"/>
          </a:xfrm>
        </p:spPr>
        <p:txBody>
          <a:bodyPr/>
          <a:lstStyle/>
          <a:p>
            <a:r>
              <a:rPr lang="en-NZ" dirty="0" smtClean="0"/>
              <a:t>Crossing off the options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1560" y="1484784"/>
            <a:ext cx="7990656" cy="4114800"/>
          </a:xfrm>
        </p:spPr>
        <p:txBody>
          <a:bodyPr/>
          <a:lstStyle/>
          <a:p>
            <a:pPr>
              <a:buNone/>
            </a:pPr>
            <a:r>
              <a:rPr lang="en-NZ" dirty="0" smtClean="0"/>
              <a:t>De-selected were:</a:t>
            </a:r>
          </a:p>
          <a:p>
            <a:r>
              <a:rPr lang="en-NZ" dirty="0" smtClean="0"/>
              <a:t>Sheet-pile and Excavation	cost too high</a:t>
            </a:r>
          </a:p>
          <a:p>
            <a:r>
              <a:rPr lang="en-NZ" dirty="0" smtClean="0"/>
              <a:t>Intensive in-situ		cost and risk VC escape too high</a:t>
            </a:r>
          </a:p>
          <a:p>
            <a:endParaRPr lang="en-NZ" dirty="0" smtClean="0"/>
          </a:p>
          <a:p>
            <a:pPr>
              <a:buNone/>
            </a:pPr>
            <a:r>
              <a:rPr lang="en-NZ" dirty="0" smtClean="0"/>
              <a:t>Other techniques considered:</a:t>
            </a:r>
          </a:p>
          <a:p>
            <a:r>
              <a:rPr lang="en-NZ" dirty="0" smtClean="0"/>
              <a:t>Oxidation (Fenton’s, Ozone, H</a:t>
            </a:r>
            <a:r>
              <a:rPr lang="en-NZ" b="1" baseline="-25000" dirty="0" smtClean="0"/>
              <a:t>2</a:t>
            </a:r>
            <a:r>
              <a:rPr lang="en-NZ" dirty="0" smtClean="0"/>
              <a:t>O</a:t>
            </a:r>
            <a:r>
              <a:rPr lang="en-NZ" b="1" baseline="-25000" dirty="0" smtClean="0"/>
              <a:t>2</a:t>
            </a:r>
            <a:r>
              <a:rPr lang="en-NZ" dirty="0" smtClean="0"/>
              <a:t>)	too much organic matter in soil 					(peat lenses)</a:t>
            </a:r>
          </a:p>
          <a:p>
            <a:r>
              <a:rPr lang="en-NZ" dirty="0" smtClean="0"/>
              <a:t>Thermal		risk VC escape too high, CIS condensation			 	problems expected due to incomplete access </a:t>
            </a:r>
          </a:p>
          <a:p>
            <a:r>
              <a:rPr lang="en-NZ" dirty="0" smtClean="0"/>
              <a:t>Bio-augmentation	hardly any PCE/TCE left – main limiting factor is 			lack of oxygen</a:t>
            </a:r>
          </a:p>
          <a:p>
            <a:endParaRPr lang="en-NZ" dirty="0" smtClean="0"/>
          </a:p>
          <a:p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7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NZ" dirty="0" smtClean="0"/>
              <a:t>Chosen Remedial Strategy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981200"/>
            <a:ext cx="7918648" cy="4114800"/>
          </a:xfrm>
        </p:spPr>
        <p:txBody>
          <a:bodyPr/>
          <a:lstStyle/>
          <a:p>
            <a:pPr marL="457200" indent="-457200">
              <a:spcBef>
                <a:spcPct val="50000"/>
              </a:spcBef>
              <a:buSzPct val="150000"/>
              <a:buFont typeface="+mj-lt"/>
              <a:buAutoNum type="arabicPeriod"/>
            </a:pPr>
            <a:r>
              <a:rPr lang="en-US" dirty="0" smtClean="0"/>
              <a:t>Install temporary hydraulic control (retrieve plume from </a:t>
            </a:r>
            <a:r>
              <a:rPr lang="en-NZ" dirty="0" smtClean="0"/>
              <a:t>neighbours</a:t>
            </a:r>
            <a:r>
              <a:rPr lang="en-US" dirty="0" smtClean="0"/>
              <a:t>)</a:t>
            </a:r>
          </a:p>
          <a:p>
            <a:pPr marL="457200" indent="-457200">
              <a:spcBef>
                <a:spcPct val="50000"/>
              </a:spcBef>
              <a:buSzPct val="150000"/>
              <a:buFont typeface="+mj-lt"/>
              <a:buAutoNum type="arabicPeriod"/>
            </a:pPr>
            <a:r>
              <a:rPr lang="en-US" dirty="0" smtClean="0"/>
              <a:t> Pilot test extensive remedial techniques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arenR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Diffusion sparging from horizontal boreholes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arenR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Increase Dissolved Oxygen by direct injection ORC (magnesium peroxide)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arenR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Rely on monitored natural attenuation</a:t>
            </a:r>
          </a:p>
          <a:p>
            <a:pPr marL="457200" indent="-457200">
              <a:spcBef>
                <a:spcPct val="50000"/>
              </a:spcBef>
              <a:buSzPct val="150000"/>
              <a:buFont typeface="+mj-lt"/>
              <a:buAutoNum type="arabicPeriod"/>
            </a:pPr>
            <a:r>
              <a:rPr lang="en-US" dirty="0" smtClean="0"/>
              <a:t> Scale up to full scale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8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9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pSp>
        <p:nvGrpSpPr>
          <p:cNvPr id="6" name="Group 1236"/>
          <p:cNvGrpSpPr>
            <a:grpSpLocks/>
          </p:cNvGrpSpPr>
          <p:nvPr/>
        </p:nvGrpSpPr>
        <p:grpSpPr bwMode="auto">
          <a:xfrm>
            <a:off x="1382713" y="166688"/>
            <a:ext cx="6181725" cy="6605587"/>
            <a:chOff x="871" y="105"/>
            <a:chExt cx="3894" cy="4161"/>
          </a:xfrm>
        </p:grpSpPr>
        <p:grpSp>
          <p:nvGrpSpPr>
            <p:cNvPr id="7" name="Group 1237"/>
            <p:cNvGrpSpPr>
              <a:grpSpLocks/>
            </p:cNvGrpSpPr>
            <p:nvPr/>
          </p:nvGrpSpPr>
          <p:grpSpPr bwMode="auto">
            <a:xfrm>
              <a:off x="1877" y="1116"/>
              <a:ext cx="1763" cy="1299"/>
              <a:chOff x="1877" y="1116"/>
              <a:chExt cx="1763" cy="1299"/>
            </a:xfrm>
          </p:grpSpPr>
          <p:sp>
            <p:nvSpPr>
              <p:cNvPr id="2782" name="Freeform 1238"/>
              <p:cNvSpPr>
                <a:spLocks/>
              </p:cNvSpPr>
              <p:nvPr/>
            </p:nvSpPr>
            <p:spPr bwMode="auto">
              <a:xfrm>
                <a:off x="3625" y="2241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0 h 15"/>
                  <a:gd name="T4" fmla="*/ 13 w 15"/>
                  <a:gd name="T5" fmla="*/ 3 h 15"/>
                  <a:gd name="T6" fmla="*/ 14 w 15"/>
                  <a:gd name="T7" fmla="*/ 4 h 15"/>
                  <a:gd name="T8" fmla="*/ 15 w 15"/>
                  <a:gd name="T9" fmla="*/ 8 h 15"/>
                  <a:gd name="T10" fmla="*/ 14 w 15"/>
                  <a:gd name="T11" fmla="*/ 10 h 15"/>
                  <a:gd name="T12" fmla="*/ 13 w 15"/>
                  <a:gd name="T13" fmla="*/ 13 h 15"/>
                  <a:gd name="T14" fmla="*/ 10 w 15"/>
                  <a:gd name="T15" fmla="*/ 14 h 15"/>
                  <a:gd name="T16" fmla="*/ 8 w 15"/>
                  <a:gd name="T17" fmla="*/ 15 h 15"/>
                  <a:gd name="T18" fmla="*/ 4 w 15"/>
                  <a:gd name="T19" fmla="*/ 14 h 15"/>
                  <a:gd name="T20" fmla="*/ 3 w 15"/>
                  <a:gd name="T21" fmla="*/ 13 h 15"/>
                  <a:gd name="T22" fmla="*/ 0 w 15"/>
                  <a:gd name="T23" fmla="*/ 10 h 15"/>
                  <a:gd name="T24" fmla="*/ 0 w 15"/>
                  <a:gd name="T25" fmla="*/ 8 h 15"/>
                  <a:gd name="T26" fmla="*/ 0 w 15"/>
                  <a:gd name="T27" fmla="*/ 4 h 15"/>
                  <a:gd name="T28" fmla="*/ 3 w 15"/>
                  <a:gd name="T29" fmla="*/ 3 h 15"/>
                  <a:gd name="T30" fmla="*/ 4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3" name="Freeform 1239"/>
              <p:cNvSpPr>
                <a:spLocks/>
              </p:cNvSpPr>
              <p:nvPr/>
            </p:nvSpPr>
            <p:spPr bwMode="auto">
              <a:xfrm>
                <a:off x="3625" y="2241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0 h 15"/>
                  <a:gd name="T4" fmla="*/ 13 w 15"/>
                  <a:gd name="T5" fmla="*/ 3 h 15"/>
                  <a:gd name="T6" fmla="*/ 14 w 15"/>
                  <a:gd name="T7" fmla="*/ 4 h 15"/>
                  <a:gd name="T8" fmla="*/ 15 w 15"/>
                  <a:gd name="T9" fmla="*/ 8 h 15"/>
                  <a:gd name="T10" fmla="*/ 14 w 15"/>
                  <a:gd name="T11" fmla="*/ 10 h 15"/>
                  <a:gd name="T12" fmla="*/ 13 w 15"/>
                  <a:gd name="T13" fmla="*/ 13 h 15"/>
                  <a:gd name="T14" fmla="*/ 10 w 15"/>
                  <a:gd name="T15" fmla="*/ 14 h 15"/>
                  <a:gd name="T16" fmla="*/ 8 w 15"/>
                  <a:gd name="T17" fmla="*/ 15 h 15"/>
                  <a:gd name="T18" fmla="*/ 4 w 15"/>
                  <a:gd name="T19" fmla="*/ 14 h 15"/>
                  <a:gd name="T20" fmla="*/ 3 w 15"/>
                  <a:gd name="T21" fmla="*/ 13 h 15"/>
                  <a:gd name="T22" fmla="*/ 0 w 15"/>
                  <a:gd name="T23" fmla="*/ 10 h 15"/>
                  <a:gd name="T24" fmla="*/ 0 w 15"/>
                  <a:gd name="T25" fmla="*/ 8 h 15"/>
                  <a:gd name="T26" fmla="*/ 0 w 15"/>
                  <a:gd name="T27" fmla="*/ 4 h 15"/>
                  <a:gd name="T28" fmla="*/ 3 w 15"/>
                  <a:gd name="T29" fmla="*/ 3 h 15"/>
                  <a:gd name="T30" fmla="*/ 4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4" name="Freeform 1240"/>
              <p:cNvSpPr>
                <a:spLocks/>
              </p:cNvSpPr>
              <p:nvPr/>
            </p:nvSpPr>
            <p:spPr bwMode="auto">
              <a:xfrm>
                <a:off x="3575" y="2112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1 h 15"/>
                  <a:gd name="T4" fmla="*/ 13 w 15"/>
                  <a:gd name="T5" fmla="*/ 2 h 15"/>
                  <a:gd name="T6" fmla="*/ 14 w 15"/>
                  <a:gd name="T7" fmla="*/ 5 h 15"/>
                  <a:gd name="T8" fmla="*/ 15 w 15"/>
                  <a:gd name="T9" fmla="*/ 7 h 15"/>
                  <a:gd name="T10" fmla="*/ 14 w 15"/>
                  <a:gd name="T11" fmla="*/ 11 h 15"/>
                  <a:gd name="T12" fmla="*/ 13 w 15"/>
                  <a:gd name="T13" fmla="*/ 12 h 15"/>
                  <a:gd name="T14" fmla="*/ 10 w 15"/>
                  <a:gd name="T15" fmla="*/ 15 h 15"/>
                  <a:gd name="T16" fmla="*/ 8 w 15"/>
                  <a:gd name="T17" fmla="*/ 15 h 15"/>
                  <a:gd name="T18" fmla="*/ 4 w 15"/>
                  <a:gd name="T19" fmla="*/ 15 h 15"/>
                  <a:gd name="T20" fmla="*/ 3 w 15"/>
                  <a:gd name="T21" fmla="*/ 12 h 15"/>
                  <a:gd name="T22" fmla="*/ 0 w 15"/>
                  <a:gd name="T23" fmla="*/ 11 h 15"/>
                  <a:gd name="T24" fmla="*/ 0 w 15"/>
                  <a:gd name="T25" fmla="*/ 7 h 15"/>
                  <a:gd name="T26" fmla="*/ 0 w 15"/>
                  <a:gd name="T27" fmla="*/ 5 h 15"/>
                  <a:gd name="T28" fmla="*/ 3 w 15"/>
                  <a:gd name="T29" fmla="*/ 2 h 15"/>
                  <a:gd name="T30" fmla="*/ 4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5" name="Freeform 1241"/>
              <p:cNvSpPr>
                <a:spLocks/>
              </p:cNvSpPr>
              <p:nvPr/>
            </p:nvSpPr>
            <p:spPr bwMode="auto">
              <a:xfrm>
                <a:off x="3575" y="2112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1 h 15"/>
                  <a:gd name="T4" fmla="*/ 13 w 15"/>
                  <a:gd name="T5" fmla="*/ 2 h 15"/>
                  <a:gd name="T6" fmla="*/ 14 w 15"/>
                  <a:gd name="T7" fmla="*/ 5 h 15"/>
                  <a:gd name="T8" fmla="*/ 15 w 15"/>
                  <a:gd name="T9" fmla="*/ 7 h 15"/>
                  <a:gd name="T10" fmla="*/ 14 w 15"/>
                  <a:gd name="T11" fmla="*/ 11 h 15"/>
                  <a:gd name="T12" fmla="*/ 13 w 15"/>
                  <a:gd name="T13" fmla="*/ 12 h 15"/>
                  <a:gd name="T14" fmla="*/ 10 w 15"/>
                  <a:gd name="T15" fmla="*/ 15 h 15"/>
                  <a:gd name="T16" fmla="*/ 8 w 15"/>
                  <a:gd name="T17" fmla="*/ 15 h 15"/>
                  <a:gd name="T18" fmla="*/ 4 w 15"/>
                  <a:gd name="T19" fmla="*/ 15 h 15"/>
                  <a:gd name="T20" fmla="*/ 3 w 15"/>
                  <a:gd name="T21" fmla="*/ 12 h 15"/>
                  <a:gd name="T22" fmla="*/ 0 w 15"/>
                  <a:gd name="T23" fmla="*/ 11 h 15"/>
                  <a:gd name="T24" fmla="*/ 0 w 15"/>
                  <a:gd name="T25" fmla="*/ 7 h 15"/>
                  <a:gd name="T26" fmla="*/ 0 w 15"/>
                  <a:gd name="T27" fmla="*/ 5 h 15"/>
                  <a:gd name="T28" fmla="*/ 3 w 15"/>
                  <a:gd name="T29" fmla="*/ 2 h 15"/>
                  <a:gd name="T30" fmla="*/ 4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6" name="Freeform 1242"/>
              <p:cNvSpPr>
                <a:spLocks/>
              </p:cNvSpPr>
              <p:nvPr/>
            </p:nvSpPr>
            <p:spPr bwMode="auto">
              <a:xfrm>
                <a:off x="3617" y="2091"/>
                <a:ext cx="16" cy="14"/>
              </a:xfrm>
              <a:custGeom>
                <a:avLst/>
                <a:gdLst>
                  <a:gd name="T0" fmla="*/ 8 w 16"/>
                  <a:gd name="T1" fmla="*/ 0 h 14"/>
                  <a:gd name="T2" fmla="*/ 11 w 16"/>
                  <a:gd name="T3" fmla="*/ 0 h 14"/>
                  <a:gd name="T4" fmla="*/ 13 w 16"/>
                  <a:gd name="T5" fmla="*/ 1 h 14"/>
                  <a:gd name="T6" fmla="*/ 16 w 16"/>
                  <a:gd name="T7" fmla="*/ 4 h 14"/>
                  <a:gd name="T8" fmla="*/ 16 w 16"/>
                  <a:gd name="T9" fmla="*/ 8 h 14"/>
                  <a:gd name="T10" fmla="*/ 16 w 16"/>
                  <a:gd name="T11" fmla="*/ 10 h 14"/>
                  <a:gd name="T12" fmla="*/ 13 w 16"/>
                  <a:gd name="T13" fmla="*/ 13 h 14"/>
                  <a:gd name="T14" fmla="*/ 11 w 16"/>
                  <a:gd name="T15" fmla="*/ 14 h 14"/>
                  <a:gd name="T16" fmla="*/ 8 w 16"/>
                  <a:gd name="T17" fmla="*/ 14 h 14"/>
                  <a:gd name="T18" fmla="*/ 5 w 16"/>
                  <a:gd name="T19" fmla="*/ 14 h 14"/>
                  <a:gd name="T20" fmla="*/ 3 w 16"/>
                  <a:gd name="T21" fmla="*/ 13 h 14"/>
                  <a:gd name="T22" fmla="*/ 2 w 16"/>
                  <a:gd name="T23" fmla="*/ 10 h 14"/>
                  <a:gd name="T24" fmla="*/ 0 w 16"/>
                  <a:gd name="T25" fmla="*/ 8 h 14"/>
                  <a:gd name="T26" fmla="*/ 2 w 16"/>
                  <a:gd name="T27" fmla="*/ 4 h 14"/>
                  <a:gd name="T28" fmla="*/ 3 w 16"/>
                  <a:gd name="T29" fmla="*/ 1 h 14"/>
                  <a:gd name="T30" fmla="*/ 5 w 16"/>
                  <a:gd name="T31" fmla="*/ 0 h 14"/>
                  <a:gd name="T32" fmla="*/ 8 w 1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7" name="Freeform 1243"/>
              <p:cNvSpPr>
                <a:spLocks/>
              </p:cNvSpPr>
              <p:nvPr/>
            </p:nvSpPr>
            <p:spPr bwMode="auto">
              <a:xfrm>
                <a:off x="3617" y="2091"/>
                <a:ext cx="16" cy="14"/>
              </a:xfrm>
              <a:custGeom>
                <a:avLst/>
                <a:gdLst>
                  <a:gd name="T0" fmla="*/ 8 w 16"/>
                  <a:gd name="T1" fmla="*/ 0 h 14"/>
                  <a:gd name="T2" fmla="*/ 11 w 16"/>
                  <a:gd name="T3" fmla="*/ 0 h 14"/>
                  <a:gd name="T4" fmla="*/ 13 w 16"/>
                  <a:gd name="T5" fmla="*/ 1 h 14"/>
                  <a:gd name="T6" fmla="*/ 16 w 16"/>
                  <a:gd name="T7" fmla="*/ 4 h 14"/>
                  <a:gd name="T8" fmla="*/ 16 w 16"/>
                  <a:gd name="T9" fmla="*/ 8 h 14"/>
                  <a:gd name="T10" fmla="*/ 16 w 16"/>
                  <a:gd name="T11" fmla="*/ 10 h 14"/>
                  <a:gd name="T12" fmla="*/ 13 w 16"/>
                  <a:gd name="T13" fmla="*/ 13 h 14"/>
                  <a:gd name="T14" fmla="*/ 11 w 16"/>
                  <a:gd name="T15" fmla="*/ 14 h 14"/>
                  <a:gd name="T16" fmla="*/ 8 w 16"/>
                  <a:gd name="T17" fmla="*/ 14 h 14"/>
                  <a:gd name="T18" fmla="*/ 5 w 16"/>
                  <a:gd name="T19" fmla="*/ 14 h 14"/>
                  <a:gd name="T20" fmla="*/ 3 w 16"/>
                  <a:gd name="T21" fmla="*/ 13 h 14"/>
                  <a:gd name="T22" fmla="*/ 2 w 16"/>
                  <a:gd name="T23" fmla="*/ 10 h 14"/>
                  <a:gd name="T24" fmla="*/ 0 w 16"/>
                  <a:gd name="T25" fmla="*/ 8 h 14"/>
                  <a:gd name="T26" fmla="*/ 2 w 16"/>
                  <a:gd name="T27" fmla="*/ 4 h 14"/>
                  <a:gd name="T28" fmla="*/ 3 w 16"/>
                  <a:gd name="T29" fmla="*/ 1 h 14"/>
                  <a:gd name="T30" fmla="*/ 5 w 16"/>
                  <a:gd name="T31" fmla="*/ 0 h 14"/>
                  <a:gd name="T32" fmla="*/ 8 w 1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8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8" name="Freeform 1244"/>
              <p:cNvSpPr>
                <a:spLocks/>
              </p:cNvSpPr>
              <p:nvPr/>
            </p:nvSpPr>
            <p:spPr bwMode="auto">
              <a:xfrm>
                <a:off x="2969" y="2400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0 h 15"/>
                  <a:gd name="T4" fmla="*/ 13 w 15"/>
                  <a:gd name="T5" fmla="*/ 3 h 15"/>
                  <a:gd name="T6" fmla="*/ 14 w 15"/>
                  <a:gd name="T7" fmla="*/ 5 h 15"/>
                  <a:gd name="T8" fmla="*/ 15 w 15"/>
                  <a:gd name="T9" fmla="*/ 8 h 15"/>
                  <a:gd name="T10" fmla="*/ 14 w 15"/>
                  <a:gd name="T11" fmla="*/ 10 h 15"/>
                  <a:gd name="T12" fmla="*/ 13 w 15"/>
                  <a:gd name="T13" fmla="*/ 13 h 15"/>
                  <a:gd name="T14" fmla="*/ 10 w 15"/>
                  <a:gd name="T15" fmla="*/ 14 h 15"/>
                  <a:gd name="T16" fmla="*/ 8 w 15"/>
                  <a:gd name="T17" fmla="*/ 15 h 15"/>
                  <a:gd name="T18" fmla="*/ 4 w 15"/>
                  <a:gd name="T19" fmla="*/ 14 h 15"/>
                  <a:gd name="T20" fmla="*/ 1 w 15"/>
                  <a:gd name="T21" fmla="*/ 13 h 15"/>
                  <a:gd name="T22" fmla="*/ 0 w 15"/>
                  <a:gd name="T23" fmla="*/ 10 h 15"/>
                  <a:gd name="T24" fmla="*/ 0 w 15"/>
                  <a:gd name="T25" fmla="*/ 8 h 15"/>
                  <a:gd name="T26" fmla="*/ 0 w 15"/>
                  <a:gd name="T27" fmla="*/ 5 h 15"/>
                  <a:gd name="T28" fmla="*/ 1 w 15"/>
                  <a:gd name="T29" fmla="*/ 3 h 15"/>
                  <a:gd name="T30" fmla="*/ 4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9" name="Freeform 1245"/>
              <p:cNvSpPr>
                <a:spLocks/>
              </p:cNvSpPr>
              <p:nvPr/>
            </p:nvSpPr>
            <p:spPr bwMode="auto">
              <a:xfrm>
                <a:off x="2969" y="2400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0 w 15"/>
                  <a:gd name="T3" fmla="*/ 0 h 15"/>
                  <a:gd name="T4" fmla="*/ 13 w 15"/>
                  <a:gd name="T5" fmla="*/ 3 h 15"/>
                  <a:gd name="T6" fmla="*/ 14 w 15"/>
                  <a:gd name="T7" fmla="*/ 5 h 15"/>
                  <a:gd name="T8" fmla="*/ 15 w 15"/>
                  <a:gd name="T9" fmla="*/ 8 h 15"/>
                  <a:gd name="T10" fmla="*/ 14 w 15"/>
                  <a:gd name="T11" fmla="*/ 10 h 15"/>
                  <a:gd name="T12" fmla="*/ 13 w 15"/>
                  <a:gd name="T13" fmla="*/ 13 h 15"/>
                  <a:gd name="T14" fmla="*/ 10 w 15"/>
                  <a:gd name="T15" fmla="*/ 14 h 15"/>
                  <a:gd name="T16" fmla="*/ 8 w 15"/>
                  <a:gd name="T17" fmla="*/ 15 h 15"/>
                  <a:gd name="T18" fmla="*/ 4 w 15"/>
                  <a:gd name="T19" fmla="*/ 14 h 15"/>
                  <a:gd name="T20" fmla="*/ 1 w 15"/>
                  <a:gd name="T21" fmla="*/ 13 h 15"/>
                  <a:gd name="T22" fmla="*/ 0 w 15"/>
                  <a:gd name="T23" fmla="*/ 10 h 15"/>
                  <a:gd name="T24" fmla="*/ 0 w 15"/>
                  <a:gd name="T25" fmla="*/ 8 h 15"/>
                  <a:gd name="T26" fmla="*/ 0 w 15"/>
                  <a:gd name="T27" fmla="*/ 5 h 15"/>
                  <a:gd name="T28" fmla="*/ 1 w 15"/>
                  <a:gd name="T29" fmla="*/ 3 h 15"/>
                  <a:gd name="T30" fmla="*/ 4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0" name="Rectangle 1246"/>
              <p:cNvSpPr>
                <a:spLocks noChangeArrowheads="1"/>
              </p:cNvSpPr>
              <p:nvPr/>
            </p:nvSpPr>
            <p:spPr bwMode="auto">
              <a:xfrm>
                <a:off x="2650" y="1828"/>
                <a:ext cx="9" cy="1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1" name="Rectangle 1247"/>
              <p:cNvSpPr>
                <a:spLocks noChangeArrowheads="1"/>
              </p:cNvSpPr>
              <p:nvPr/>
            </p:nvSpPr>
            <p:spPr bwMode="auto">
              <a:xfrm>
                <a:off x="2650" y="1828"/>
                <a:ext cx="9" cy="1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2" name="Rectangle 1248"/>
              <p:cNvSpPr>
                <a:spLocks noChangeArrowheads="1"/>
              </p:cNvSpPr>
              <p:nvPr/>
            </p:nvSpPr>
            <p:spPr bwMode="auto">
              <a:xfrm>
                <a:off x="2693" y="2042"/>
                <a:ext cx="11" cy="1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3" name="Rectangle 1249"/>
              <p:cNvSpPr>
                <a:spLocks noChangeArrowheads="1"/>
              </p:cNvSpPr>
              <p:nvPr/>
            </p:nvSpPr>
            <p:spPr bwMode="auto">
              <a:xfrm>
                <a:off x="2693" y="2042"/>
                <a:ext cx="11" cy="1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4" name="Rectangle 1250"/>
              <p:cNvSpPr>
                <a:spLocks noChangeArrowheads="1"/>
              </p:cNvSpPr>
              <p:nvPr/>
            </p:nvSpPr>
            <p:spPr bwMode="auto">
              <a:xfrm>
                <a:off x="2679" y="1946"/>
                <a:ext cx="9" cy="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5" name="Rectangle 1251"/>
              <p:cNvSpPr>
                <a:spLocks noChangeArrowheads="1"/>
              </p:cNvSpPr>
              <p:nvPr/>
            </p:nvSpPr>
            <p:spPr bwMode="auto">
              <a:xfrm>
                <a:off x="2679" y="1946"/>
                <a:ext cx="9" cy="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6" name="Rectangle 1252"/>
              <p:cNvSpPr>
                <a:spLocks noChangeArrowheads="1"/>
              </p:cNvSpPr>
              <p:nvPr/>
            </p:nvSpPr>
            <p:spPr bwMode="auto">
              <a:xfrm>
                <a:off x="2766" y="1814"/>
                <a:ext cx="13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7" name="Rectangle 1253"/>
              <p:cNvSpPr>
                <a:spLocks noChangeArrowheads="1"/>
              </p:cNvSpPr>
              <p:nvPr/>
            </p:nvSpPr>
            <p:spPr bwMode="auto">
              <a:xfrm>
                <a:off x="2766" y="1814"/>
                <a:ext cx="13" cy="20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8" name="Rectangle 1254"/>
              <p:cNvSpPr>
                <a:spLocks noChangeArrowheads="1"/>
              </p:cNvSpPr>
              <p:nvPr/>
            </p:nvSpPr>
            <p:spPr bwMode="auto">
              <a:xfrm>
                <a:off x="2532" y="1648"/>
                <a:ext cx="27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9" name="Rectangle 1255"/>
              <p:cNvSpPr>
                <a:spLocks noChangeArrowheads="1"/>
              </p:cNvSpPr>
              <p:nvPr/>
            </p:nvSpPr>
            <p:spPr bwMode="auto">
              <a:xfrm>
                <a:off x="2532" y="1648"/>
                <a:ext cx="27" cy="1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0" name="Rectangle 1256"/>
              <p:cNvSpPr>
                <a:spLocks noChangeArrowheads="1"/>
              </p:cNvSpPr>
              <p:nvPr/>
            </p:nvSpPr>
            <p:spPr bwMode="auto">
              <a:xfrm>
                <a:off x="2574" y="2145"/>
                <a:ext cx="26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1" name="Rectangle 1257"/>
              <p:cNvSpPr>
                <a:spLocks noChangeArrowheads="1"/>
              </p:cNvSpPr>
              <p:nvPr/>
            </p:nvSpPr>
            <p:spPr bwMode="auto">
              <a:xfrm>
                <a:off x="2574" y="2145"/>
                <a:ext cx="26" cy="20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2" name="Rectangle 1258"/>
              <p:cNvSpPr>
                <a:spLocks noChangeArrowheads="1"/>
              </p:cNvSpPr>
              <p:nvPr/>
            </p:nvSpPr>
            <p:spPr bwMode="auto">
              <a:xfrm>
                <a:off x="2647" y="1796"/>
                <a:ext cx="12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3" name="Rectangle 1259"/>
              <p:cNvSpPr>
                <a:spLocks noChangeArrowheads="1"/>
              </p:cNvSpPr>
              <p:nvPr/>
            </p:nvSpPr>
            <p:spPr bwMode="auto">
              <a:xfrm>
                <a:off x="2647" y="1796"/>
                <a:ext cx="12" cy="1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4" name="Rectangle 1260"/>
              <p:cNvSpPr>
                <a:spLocks noChangeArrowheads="1"/>
              </p:cNvSpPr>
              <p:nvPr/>
            </p:nvSpPr>
            <p:spPr bwMode="auto">
              <a:xfrm>
                <a:off x="2687" y="2060"/>
                <a:ext cx="14" cy="1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5" name="Rectangle 1261"/>
              <p:cNvSpPr>
                <a:spLocks noChangeArrowheads="1"/>
              </p:cNvSpPr>
              <p:nvPr/>
            </p:nvSpPr>
            <p:spPr bwMode="auto">
              <a:xfrm>
                <a:off x="2687" y="2060"/>
                <a:ext cx="14" cy="14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6" name="Freeform 1262"/>
              <p:cNvSpPr>
                <a:spLocks/>
              </p:cNvSpPr>
              <p:nvPr/>
            </p:nvSpPr>
            <p:spPr bwMode="auto">
              <a:xfrm>
                <a:off x="2526" y="2249"/>
                <a:ext cx="19" cy="15"/>
              </a:xfrm>
              <a:custGeom>
                <a:avLst/>
                <a:gdLst>
                  <a:gd name="T0" fmla="*/ 0 w 19"/>
                  <a:gd name="T1" fmla="*/ 7 h 15"/>
                  <a:gd name="T2" fmla="*/ 1 w 19"/>
                  <a:gd name="T3" fmla="*/ 5 h 15"/>
                  <a:gd name="T4" fmla="*/ 2 w 19"/>
                  <a:gd name="T5" fmla="*/ 2 h 15"/>
                  <a:gd name="T6" fmla="*/ 5 w 19"/>
                  <a:gd name="T7" fmla="*/ 1 h 15"/>
                  <a:gd name="T8" fmla="*/ 9 w 19"/>
                  <a:gd name="T9" fmla="*/ 0 h 15"/>
                  <a:gd name="T10" fmla="*/ 12 w 19"/>
                  <a:gd name="T11" fmla="*/ 1 h 15"/>
                  <a:gd name="T12" fmla="*/ 15 w 19"/>
                  <a:gd name="T13" fmla="*/ 2 h 15"/>
                  <a:gd name="T14" fmla="*/ 17 w 19"/>
                  <a:gd name="T15" fmla="*/ 5 h 15"/>
                  <a:gd name="T16" fmla="*/ 19 w 19"/>
                  <a:gd name="T17" fmla="*/ 7 h 15"/>
                  <a:gd name="T18" fmla="*/ 17 w 19"/>
                  <a:gd name="T19" fmla="*/ 11 h 15"/>
                  <a:gd name="T20" fmla="*/ 15 w 19"/>
                  <a:gd name="T21" fmla="*/ 14 h 15"/>
                  <a:gd name="T22" fmla="*/ 12 w 19"/>
                  <a:gd name="T23" fmla="*/ 15 h 15"/>
                  <a:gd name="T24" fmla="*/ 9 w 19"/>
                  <a:gd name="T25" fmla="*/ 15 h 15"/>
                  <a:gd name="T26" fmla="*/ 5 w 19"/>
                  <a:gd name="T27" fmla="*/ 15 h 15"/>
                  <a:gd name="T28" fmla="*/ 2 w 19"/>
                  <a:gd name="T29" fmla="*/ 14 h 15"/>
                  <a:gd name="T30" fmla="*/ 1 w 19"/>
                  <a:gd name="T31" fmla="*/ 11 h 15"/>
                  <a:gd name="T32" fmla="*/ 0 w 19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9"/>
                  <a:gd name="T52" fmla="*/ 0 h 15"/>
                  <a:gd name="T53" fmla="*/ 19 w 1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9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9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7" name="Freeform 1263"/>
              <p:cNvSpPr>
                <a:spLocks/>
              </p:cNvSpPr>
              <p:nvPr/>
            </p:nvSpPr>
            <p:spPr bwMode="auto">
              <a:xfrm>
                <a:off x="2526" y="2249"/>
                <a:ext cx="19" cy="15"/>
              </a:xfrm>
              <a:custGeom>
                <a:avLst/>
                <a:gdLst>
                  <a:gd name="T0" fmla="*/ 0 w 19"/>
                  <a:gd name="T1" fmla="*/ 7 h 15"/>
                  <a:gd name="T2" fmla="*/ 1 w 19"/>
                  <a:gd name="T3" fmla="*/ 5 h 15"/>
                  <a:gd name="T4" fmla="*/ 2 w 19"/>
                  <a:gd name="T5" fmla="*/ 2 h 15"/>
                  <a:gd name="T6" fmla="*/ 5 w 19"/>
                  <a:gd name="T7" fmla="*/ 1 h 15"/>
                  <a:gd name="T8" fmla="*/ 9 w 19"/>
                  <a:gd name="T9" fmla="*/ 0 h 15"/>
                  <a:gd name="T10" fmla="*/ 12 w 19"/>
                  <a:gd name="T11" fmla="*/ 1 h 15"/>
                  <a:gd name="T12" fmla="*/ 15 w 19"/>
                  <a:gd name="T13" fmla="*/ 2 h 15"/>
                  <a:gd name="T14" fmla="*/ 17 w 19"/>
                  <a:gd name="T15" fmla="*/ 5 h 15"/>
                  <a:gd name="T16" fmla="*/ 19 w 19"/>
                  <a:gd name="T17" fmla="*/ 7 h 15"/>
                  <a:gd name="T18" fmla="*/ 17 w 19"/>
                  <a:gd name="T19" fmla="*/ 11 h 15"/>
                  <a:gd name="T20" fmla="*/ 15 w 19"/>
                  <a:gd name="T21" fmla="*/ 14 h 15"/>
                  <a:gd name="T22" fmla="*/ 12 w 19"/>
                  <a:gd name="T23" fmla="*/ 15 h 15"/>
                  <a:gd name="T24" fmla="*/ 9 w 19"/>
                  <a:gd name="T25" fmla="*/ 15 h 15"/>
                  <a:gd name="T26" fmla="*/ 5 w 19"/>
                  <a:gd name="T27" fmla="*/ 15 h 15"/>
                  <a:gd name="T28" fmla="*/ 2 w 19"/>
                  <a:gd name="T29" fmla="*/ 14 h 15"/>
                  <a:gd name="T30" fmla="*/ 1 w 19"/>
                  <a:gd name="T31" fmla="*/ 11 h 15"/>
                  <a:gd name="T32" fmla="*/ 0 w 19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9"/>
                  <a:gd name="T52" fmla="*/ 0 h 15"/>
                  <a:gd name="T53" fmla="*/ 19 w 1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9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9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9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8" name="Rectangle 1264"/>
              <p:cNvSpPr>
                <a:spLocks noChangeArrowheads="1"/>
              </p:cNvSpPr>
              <p:nvPr/>
            </p:nvSpPr>
            <p:spPr bwMode="auto">
              <a:xfrm>
                <a:off x="2338" y="1848"/>
                <a:ext cx="16" cy="3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9" name="Rectangle 1265"/>
              <p:cNvSpPr>
                <a:spLocks noChangeArrowheads="1"/>
              </p:cNvSpPr>
              <p:nvPr/>
            </p:nvSpPr>
            <p:spPr bwMode="auto">
              <a:xfrm>
                <a:off x="2338" y="1848"/>
                <a:ext cx="16" cy="39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0" name="Freeform 1266"/>
              <p:cNvSpPr>
                <a:spLocks/>
              </p:cNvSpPr>
              <p:nvPr/>
            </p:nvSpPr>
            <p:spPr bwMode="auto">
              <a:xfrm>
                <a:off x="2338" y="1900"/>
                <a:ext cx="11" cy="12"/>
              </a:xfrm>
              <a:custGeom>
                <a:avLst/>
                <a:gdLst>
                  <a:gd name="T0" fmla="*/ 0 w 11"/>
                  <a:gd name="T1" fmla="*/ 5 h 12"/>
                  <a:gd name="T2" fmla="*/ 2 w 11"/>
                  <a:gd name="T3" fmla="*/ 3 h 12"/>
                  <a:gd name="T4" fmla="*/ 2 w 11"/>
                  <a:gd name="T5" fmla="*/ 1 h 12"/>
                  <a:gd name="T6" fmla="*/ 4 w 11"/>
                  <a:gd name="T7" fmla="*/ 0 h 12"/>
                  <a:gd name="T8" fmla="*/ 6 w 11"/>
                  <a:gd name="T9" fmla="*/ 0 h 12"/>
                  <a:gd name="T10" fmla="*/ 8 w 11"/>
                  <a:gd name="T11" fmla="*/ 0 h 12"/>
                  <a:gd name="T12" fmla="*/ 9 w 11"/>
                  <a:gd name="T13" fmla="*/ 1 h 12"/>
                  <a:gd name="T14" fmla="*/ 11 w 11"/>
                  <a:gd name="T15" fmla="*/ 3 h 12"/>
                  <a:gd name="T16" fmla="*/ 11 w 11"/>
                  <a:gd name="T17" fmla="*/ 5 h 12"/>
                  <a:gd name="T18" fmla="*/ 11 w 11"/>
                  <a:gd name="T19" fmla="*/ 8 h 12"/>
                  <a:gd name="T20" fmla="*/ 9 w 11"/>
                  <a:gd name="T21" fmla="*/ 10 h 12"/>
                  <a:gd name="T22" fmla="*/ 8 w 11"/>
                  <a:gd name="T23" fmla="*/ 12 h 12"/>
                  <a:gd name="T24" fmla="*/ 6 w 11"/>
                  <a:gd name="T25" fmla="*/ 12 h 12"/>
                  <a:gd name="T26" fmla="*/ 4 w 11"/>
                  <a:gd name="T27" fmla="*/ 12 h 12"/>
                  <a:gd name="T28" fmla="*/ 2 w 11"/>
                  <a:gd name="T29" fmla="*/ 10 h 12"/>
                  <a:gd name="T30" fmla="*/ 2 w 11"/>
                  <a:gd name="T31" fmla="*/ 8 h 12"/>
                  <a:gd name="T32" fmla="*/ 0 w 11"/>
                  <a:gd name="T33" fmla="*/ 5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2"/>
                  <a:gd name="T53" fmla="*/ 11 w 1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2">
                    <a:moveTo>
                      <a:pt x="0" y="5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1" name="Freeform 1267"/>
              <p:cNvSpPr>
                <a:spLocks/>
              </p:cNvSpPr>
              <p:nvPr/>
            </p:nvSpPr>
            <p:spPr bwMode="auto">
              <a:xfrm>
                <a:off x="2338" y="1900"/>
                <a:ext cx="11" cy="12"/>
              </a:xfrm>
              <a:custGeom>
                <a:avLst/>
                <a:gdLst>
                  <a:gd name="T0" fmla="*/ 0 w 11"/>
                  <a:gd name="T1" fmla="*/ 5 h 12"/>
                  <a:gd name="T2" fmla="*/ 2 w 11"/>
                  <a:gd name="T3" fmla="*/ 3 h 12"/>
                  <a:gd name="T4" fmla="*/ 2 w 11"/>
                  <a:gd name="T5" fmla="*/ 1 h 12"/>
                  <a:gd name="T6" fmla="*/ 4 w 11"/>
                  <a:gd name="T7" fmla="*/ 0 h 12"/>
                  <a:gd name="T8" fmla="*/ 6 w 11"/>
                  <a:gd name="T9" fmla="*/ 0 h 12"/>
                  <a:gd name="T10" fmla="*/ 8 w 11"/>
                  <a:gd name="T11" fmla="*/ 0 h 12"/>
                  <a:gd name="T12" fmla="*/ 9 w 11"/>
                  <a:gd name="T13" fmla="*/ 1 h 12"/>
                  <a:gd name="T14" fmla="*/ 11 w 11"/>
                  <a:gd name="T15" fmla="*/ 3 h 12"/>
                  <a:gd name="T16" fmla="*/ 11 w 11"/>
                  <a:gd name="T17" fmla="*/ 5 h 12"/>
                  <a:gd name="T18" fmla="*/ 11 w 11"/>
                  <a:gd name="T19" fmla="*/ 8 h 12"/>
                  <a:gd name="T20" fmla="*/ 9 w 11"/>
                  <a:gd name="T21" fmla="*/ 10 h 12"/>
                  <a:gd name="T22" fmla="*/ 8 w 11"/>
                  <a:gd name="T23" fmla="*/ 12 h 12"/>
                  <a:gd name="T24" fmla="*/ 6 w 11"/>
                  <a:gd name="T25" fmla="*/ 12 h 12"/>
                  <a:gd name="T26" fmla="*/ 4 w 11"/>
                  <a:gd name="T27" fmla="*/ 12 h 12"/>
                  <a:gd name="T28" fmla="*/ 2 w 11"/>
                  <a:gd name="T29" fmla="*/ 10 h 12"/>
                  <a:gd name="T30" fmla="*/ 2 w 11"/>
                  <a:gd name="T31" fmla="*/ 8 h 12"/>
                  <a:gd name="T32" fmla="*/ 0 w 11"/>
                  <a:gd name="T33" fmla="*/ 5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2"/>
                  <a:gd name="T53" fmla="*/ 11 w 1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2">
                    <a:moveTo>
                      <a:pt x="0" y="5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2" name="Freeform 1268"/>
              <p:cNvSpPr>
                <a:spLocks/>
              </p:cNvSpPr>
              <p:nvPr/>
            </p:nvSpPr>
            <p:spPr bwMode="auto">
              <a:xfrm>
                <a:off x="2602" y="216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1 w 15"/>
                  <a:gd name="T11" fmla="*/ 0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3" name="Freeform 1269"/>
              <p:cNvSpPr>
                <a:spLocks/>
              </p:cNvSpPr>
              <p:nvPr/>
            </p:nvSpPr>
            <p:spPr bwMode="auto">
              <a:xfrm>
                <a:off x="2602" y="216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1 w 15"/>
                  <a:gd name="T11" fmla="*/ 0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4" name="Freeform 1270"/>
              <p:cNvSpPr>
                <a:spLocks/>
              </p:cNvSpPr>
              <p:nvPr/>
            </p:nvSpPr>
            <p:spPr bwMode="auto">
              <a:xfrm>
                <a:off x="2601" y="2135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0 w 16"/>
                  <a:gd name="T3" fmla="*/ 5 h 15"/>
                  <a:gd name="T4" fmla="*/ 3 w 16"/>
                  <a:gd name="T5" fmla="*/ 2 h 15"/>
                  <a:gd name="T6" fmla="*/ 4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4 w 16"/>
                  <a:gd name="T15" fmla="*/ 5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3 h 15"/>
                  <a:gd name="T22" fmla="*/ 10 w 16"/>
                  <a:gd name="T23" fmla="*/ 15 h 15"/>
                  <a:gd name="T24" fmla="*/ 8 w 16"/>
                  <a:gd name="T25" fmla="*/ 15 h 15"/>
                  <a:gd name="T26" fmla="*/ 4 w 16"/>
                  <a:gd name="T27" fmla="*/ 15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5" name="Freeform 1271"/>
              <p:cNvSpPr>
                <a:spLocks/>
              </p:cNvSpPr>
              <p:nvPr/>
            </p:nvSpPr>
            <p:spPr bwMode="auto">
              <a:xfrm>
                <a:off x="2601" y="2135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0 w 16"/>
                  <a:gd name="T3" fmla="*/ 5 h 15"/>
                  <a:gd name="T4" fmla="*/ 3 w 16"/>
                  <a:gd name="T5" fmla="*/ 2 h 15"/>
                  <a:gd name="T6" fmla="*/ 4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4 w 16"/>
                  <a:gd name="T15" fmla="*/ 5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3 h 15"/>
                  <a:gd name="T22" fmla="*/ 10 w 16"/>
                  <a:gd name="T23" fmla="*/ 15 h 15"/>
                  <a:gd name="T24" fmla="*/ 8 w 16"/>
                  <a:gd name="T25" fmla="*/ 15 h 15"/>
                  <a:gd name="T26" fmla="*/ 4 w 16"/>
                  <a:gd name="T27" fmla="*/ 15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6" name="Freeform 1272"/>
              <p:cNvSpPr>
                <a:spLocks/>
              </p:cNvSpPr>
              <p:nvPr/>
            </p:nvSpPr>
            <p:spPr bwMode="auto">
              <a:xfrm>
                <a:off x="2601" y="2085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3 h 15"/>
                  <a:gd name="T22" fmla="*/ 10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1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7" name="Freeform 1273"/>
              <p:cNvSpPr>
                <a:spLocks/>
              </p:cNvSpPr>
              <p:nvPr/>
            </p:nvSpPr>
            <p:spPr bwMode="auto">
              <a:xfrm>
                <a:off x="2601" y="2085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3 h 15"/>
                  <a:gd name="T22" fmla="*/ 10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1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8" name="Freeform 1274"/>
              <p:cNvSpPr>
                <a:spLocks/>
              </p:cNvSpPr>
              <p:nvPr/>
            </p:nvSpPr>
            <p:spPr bwMode="auto">
              <a:xfrm>
                <a:off x="2601" y="2035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0 w 16"/>
                  <a:gd name="T3" fmla="*/ 4 h 14"/>
                  <a:gd name="T4" fmla="*/ 3 w 16"/>
                  <a:gd name="T5" fmla="*/ 1 h 14"/>
                  <a:gd name="T6" fmla="*/ 4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1 h 14"/>
                  <a:gd name="T14" fmla="*/ 14 w 16"/>
                  <a:gd name="T15" fmla="*/ 4 h 14"/>
                  <a:gd name="T16" fmla="*/ 16 w 16"/>
                  <a:gd name="T17" fmla="*/ 7 h 14"/>
                  <a:gd name="T18" fmla="*/ 14 w 16"/>
                  <a:gd name="T19" fmla="*/ 10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9" name="Freeform 1275"/>
              <p:cNvSpPr>
                <a:spLocks/>
              </p:cNvSpPr>
              <p:nvPr/>
            </p:nvSpPr>
            <p:spPr bwMode="auto">
              <a:xfrm>
                <a:off x="2601" y="2035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0 w 16"/>
                  <a:gd name="T3" fmla="*/ 4 h 14"/>
                  <a:gd name="T4" fmla="*/ 3 w 16"/>
                  <a:gd name="T5" fmla="*/ 1 h 14"/>
                  <a:gd name="T6" fmla="*/ 4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1 h 14"/>
                  <a:gd name="T14" fmla="*/ 14 w 16"/>
                  <a:gd name="T15" fmla="*/ 4 h 14"/>
                  <a:gd name="T16" fmla="*/ 16 w 16"/>
                  <a:gd name="T17" fmla="*/ 7 h 14"/>
                  <a:gd name="T18" fmla="*/ 14 w 16"/>
                  <a:gd name="T19" fmla="*/ 10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0" name="Freeform 1276"/>
              <p:cNvSpPr>
                <a:spLocks/>
              </p:cNvSpPr>
              <p:nvPr/>
            </p:nvSpPr>
            <p:spPr bwMode="auto">
              <a:xfrm>
                <a:off x="2623" y="1955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4 h 16"/>
                  <a:gd name="T4" fmla="*/ 1 w 14"/>
                  <a:gd name="T5" fmla="*/ 2 h 16"/>
                  <a:gd name="T6" fmla="*/ 4 w 14"/>
                  <a:gd name="T7" fmla="*/ 0 h 16"/>
                  <a:gd name="T8" fmla="*/ 8 w 14"/>
                  <a:gd name="T9" fmla="*/ 0 h 16"/>
                  <a:gd name="T10" fmla="*/ 10 w 14"/>
                  <a:gd name="T11" fmla="*/ 0 h 16"/>
                  <a:gd name="T12" fmla="*/ 13 w 14"/>
                  <a:gd name="T13" fmla="*/ 2 h 16"/>
                  <a:gd name="T14" fmla="*/ 14 w 14"/>
                  <a:gd name="T15" fmla="*/ 4 h 16"/>
                  <a:gd name="T16" fmla="*/ 14 w 14"/>
                  <a:gd name="T17" fmla="*/ 8 h 16"/>
                  <a:gd name="T18" fmla="*/ 14 w 14"/>
                  <a:gd name="T19" fmla="*/ 11 h 16"/>
                  <a:gd name="T20" fmla="*/ 13 w 14"/>
                  <a:gd name="T21" fmla="*/ 13 h 16"/>
                  <a:gd name="T22" fmla="*/ 10 w 14"/>
                  <a:gd name="T23" fmla="*/ 14 h 16"/>
                  <a:gd name="T24" fmla="*/ 8 w 14"/>
                  <a:gd name="T25" fmla="*/ 16 h 16"/>
                  <a:gd name="T26" fmla="*/ 4 w 14"/>
                  <a:gd name="T27" fmla="*/ 14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1" name="Freeform 1277"/>
              <p:cNvSpPr>
                <a:spLocks/>
              </p:cNvSpPr>
              <p:nvPr/>
            </p:nvSpPr>
            <p:spPr bwMode="auto">
              <a:xfrm>
                <a:off x="2623" y="1955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4 h 16"/>
                  <a:gd name="T4" fmla="*/ 1 w 14"/>
                  <a:gd name="T5" fmla="*/ 2 h 16"/>
                  <a:gd name="T6" fmla="*/ 4 w 14"/>
                  <a:gd name="T7" fmla="*/ 0 h 16"/>
                  <a:gd name="T8" fmla="*/ 8 w 14"/>
                  <a:gd name="T9" fmla="*/ 0 h 16"/>
                  <a:gd name="T10" fmla="*/ 10 w 14"/>
                  <a:gd name="T11" fmla="*/ 0 h 16"/>
                  <a:gd name="T12" fmla="*/ 13 w 14"/>
                  <a:gd name="T13" fmla="*/ 2 h 16"/>
                  <a:gd name="T14" fmla="*/ 14 w 14"/>
                  <a:gd name="T15" fmla="*/ 4 h 16"/>
                  <a:gd name="T16" fmla="*/ 14 w 14"/>
                  <a:gd name="T17" fmla="*/ 8 h 16"/>
                  <a:gd name="T18" fmla="*/ 14 w 14"/>
                  <a:gd name="T19" fmla="*/ 11 h 16"/>
                  <a:gd name="T20" fmla="*/ 13 w 14"/>
                  <a:gd name="T21" fmla="*/ 13 h 16"/>
                  <a:gd name="T22" fmla="*/ 10 w 14"/>
                  <a:gd name="T23" fmla="*/ 14 h 16"/>
                  <a:gd name="T24" fmla="*/ 8 w 14"/>
                  <a:gd name="T25" fmla="*/ 16 h 16"/>
                  <a:gd name="T26" fmla="*/ 4 w 14"/>
                  <a:gd name="T27" fmla="*/ 14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2" name="Freeform 1278"/>
              <p:cNvSpPr>
                <a:spLocks/>
              </p:cNvSpPr>
              <p:nvPr/>
            </p:nvSpPr>
            <p:spPr bwMode="auto">
              <a:xfrm>
                <a:off x="2414" y="181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6 h 16"/>
                  <a:gd name="T4" fmla="*/ 1 w 15"/>
                  <a:gd name="T5" fmla="*/ 3 h 16"/>
                  <a:gd name="T6" fmla="*/ 4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3 w 15"/>
                  <a:gd name="T21" fmla="*/ 15 h 16"/>
                  <a:gd name="T22" fmla="*/ 10 w 15"/>
                  <a:gd name="T23" fmla="*/ 16 h 16"/>
                  <a:gd name="T24" fmla="*/ 8 w 15"/>
                  <a:gd name="T25" fmla="*/ 16 h 16"/>
                  <a:gd name="T26" fmla="*/ 4 w 15"/>
                  <a:gd name="T27" fmla="*/ 16 h 16"/>
                  <a:gd name="T28" fmla="*/ 1 w 15"/>
                  <a:gd name="T29" fmla="*/ 15 h 16"/>
                  <a:gd name="T30" fmla="*/ 0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3" name="Freeform 1279"/>
              <p:cNvSpPr>
                <a:spLocks/>
              </p:cNvSpPr>
              <p:nvPr/>
            </p:nvSpPr>
            <p:spPr bwMode="auto">
              <a:xfrm>
                <a:off x="2414" y="181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6 h 16"/>
                  <a:gd name="T4" fmla="*/ 1 w 15"/>
                  <a:gd name="T5" fmla="*/ 3 h 16"/>
                  <a:gd name="T6" fmla="*/ 4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3 w 15"/>
                  <a:gd name="T21" fmla="*/ 15 h 16"/>
                  <a:gd name="T22" fmla="*/ 10 w 15"/>
                  <a:gd name="T23" fmla="*/ 16 h 16"/>
                  <a:gd name="T24" fmla="*/ 8 w 15"/>
                  <a:gd name="T25" fmla="*/ 16 h 16"/>
                  <a:gd name="T26" fmla="*/ 4 w 15"/>
                  <a:gd name="T27" fmla="*/ 16 h 16"/>
                  <a:gd name="T28" fmla="*/ 1 w 15"/>
                  <a:gd name="T29" fmla="*/ 15 h 16"/>
                  <a:gd name="T30" fmla="*/ 0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4" name="Freeform 1280"/>
              <p:cNvSpPr>
                <a:spLocks/>
              </p:cNvSpPr>
              <p:nvPr/>
            </p:nvSpPr>
            <p:spPr bwMode="auto">
              <a:xfrm>
                <a:off x="2476" y="1837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4 h 16"/>
                  <a:gd name="T4" fmla="*/ 2 w 15"/>
                  <a:gd name="T5" fmla="*/ 3 h 16"/>
                  <a:gd name="T6" fmla="*/ 5 w 15"/>
                  <a:gd name="T7" fmla="*/ 0 h 16"/>
                  <a:gd name="T8" fmla="*/ 7 w 15"/>
                  <a:gd name="T9" fmla="*/ 0 h 16"/>
                  <a:gd name="T10" fmla="*/ 10 w 15"/>
                  <a:gd name="T11" fmla="*/ 0 h 16"/>
                  <a:gd name="T12" fmla="*/ 12 w 15"/>
                  <a:gd name="T13" fmla="*/ 3 h 16"/>
                  <a:gd name="T14" fmla="*/ 15 w 15"/>
                  <a:gd name="T15" fmla="*/ 4 h 16"/>
                  <a:gd name="T16" fmla="*/ 15 w 15"/>
                  <a:gd name="T17" fmla="*/ 8 h 16"/>
                  <a:gd name="T18" fmla="*/ 15 w 15"/>
                  <a:gd name="T19" fmla="*/ 11 h 16"/>
                  <a:gd name="T20" fmla="*/ 12 w 15"/>
                  <a:gd name="T21" fmla="*/ 13 h 16"/>
                  <a:gd name="T22" fmla="*/ 10 w 15"/>
                  <a:gd name="T23" fmla="*/ 14 h 16"/>
                  <a:gd name="T24" fmla="*/ 7 w 15"/>
                  <a:gd name="T25" fmla="*/ 16 h 16"/>
                  <a:gd name="T26" fmla="*/ 5 w 15"/>
                  <a:gd name="T27" fmla="*/ 14 h 16"/>
                  <a:gd name="T28" fmla="*/ 2 w 15"/>
                  <a:gd name="T29" fmla="*/ 13 h 16"/>
                  <a:gd name="T30" fmla="*/ 1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5" name="Freeform 1281"/>
              <p:cNvSpPr>
                <a:spLocks/>
              </p:cNvSpPr>
              <p:nvPr/>
            </p:nvSpPr>
            <p:spPr bwMode="auto">
              <a:xfrm>
                <a:off x="2476" y="1837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4 h 16"/>
                  <a:gd name="T4" fmla="*/ 2 w 15"/>
                  <a:gd name="T5" fmla="*/ 3 h 16"/>
                  <a:gd name="T6" fmla="*/ 5 w 15"/>
                  <a:gd name="T7" fmla="*/ 0 h 16"/>
                  <a:gd name="T8" fmla="*/ 7 w 15"/>
                  <a:gd name="T9" fmla="*/ 0 h 16"/>
                  <a:gd name="T10" fmla="*/ 10 w 15"/>
                  <a:gd name="T11" fmla="*/ 0 h 16"/>
                  <a:gd name="T12" fmla="*/ 12 w 15"/>
                  <a:gd name="T13" fmla="*/ 3 h 16"/>
                  <a:gd name="T14" fmla="*/ 15 w 15"/>
                  <a:gd name="T15" fmla="*/ 4 h 16"/>
                  <a:gd name="T16" fmla="*/ 15 w 15"/>
                  <a:gd name="T17" fmla="*/ 8 h 16"/>
                  <a:gd name="T18" fmla="*/ 15 w 15"/>
                  <a:gd name="T19" fmla="*/ 11 h 16"/>
                  <a:gd name="T20" fmla="*/ 12 w 15"/>
                  <a:gd name="T21" fmla="*/ 13 h 16"/>
                  <a:gd name="T22" fmla="*/ 10 w 15"/>
                  <a:gd name="T23" fmla="*/ 14 h 16"/>
                  <a:gd name="T24" fmla="*/ 7 w 15"/>
                  <a:gd name="T25" fmla="*/ 16 h 16"/>
                  <a:gd name="T26" fmla="*/ 5 w 15"/>
                  <a:gd name="T27" fmla="*/ 14 h 16"/>
                  <a:gd name="T28" fmla="*/ 2 w 15"/>
                  <a:gd name="T29" fmla="*/ 13 h 16"/>
                  <a:gd name="T30" fmla="*/ 1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6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6" name="Freeform 1282"/>
              <p:cNvSpPr>
                <a:spLocks/>
              </p:cNvSpPr>
              <p:nvPr/>
            </p:nvSpPr>
            <p:spPr bwMode="auto">
              <a:xfrm>
                <a:off x="2497" y="1845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5 h 15"/>
                  <a:gd name="T4" fmla="*/ 3 w 16"/>
                  <a:gd name="T5" fmla="*/ 3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3 h 15"/>
                  <a:gd name="T14" fmla="*/ 16 w 16"/>
                  <a:gd name="T15" fmla="*/ 5 h 15"/>
                  <a:gd name="T16" fmla="*/ 16 w 16"/>
                  <a:gd name="T17" fmla="*/ 8 h 15"/>
                  <a:gd name="T18" fmla="*/ 16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2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D13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7" name="Freeform 1283"/>
              <p:cNvSpPr>
                <a:spLocks/>
              </p:cNvSpPr>
              <p:nvPr/>
            </p:nvSpPr>
            <p:spPr bwMode="auto">
              <a:xfrm>
                <a:off x="2497" y="1845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5 h 15"/>
                  <a:gd name="T4" fmla="*/ 3 w 16"/>
                  <a:gd name="T5" fmla="*/ 3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3 h 15"/>
                  <a:gd name="T14" fmla="*/ 16 w 16"/>
                  <a:gd name="T15" fmla="*/ 5 h 15"/>
                  <a:gd name="T16" fmla="*/ 16 w 16"/>
                  <a:gd name="T17" fmla="*/ 8 h 15"/>
                  <a:gd name="T18" fmla="*/ 16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2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8" name="Freeform 1284"/>
              <p:cNvSpPr>
                <a:spLocks/>
              </p:cNvSpPr>
              <p:nvPr/>
            </p:nvSpPr>
            <p:spPr bwMode="auto">
              <a:xfrm>
                <a:off x="2497" y="1903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2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2 w 16"/>
                  <a:gd name="T11" fmla="*/ 0 h 14"/>
                  <a:gd name="T12" fmla="*/ 13 w 16"/>
                  <a:gd name="T13" fmla="*/ 1 h 14"/>
                  <a:gd name="T14" fmla="*/ 16 w 16"/>
                  <a:gd name="T15" fmla="*/ 4 h 14"/>
                  <a:gd name="T16" fmla="*/ 16 w 16"/>
                  <a:gd name="T17" fmla="*/ 7 h 14"/>
                  <a:gd name="T18" fmla="*/ 16 w 16"/>
                  <a:gd name="T19" fmla="*/ 10 h 14"/>
                  <a:gd name="T20" fmla="*/ 13 w 16"/>
                  <a:gd name="T21" fmla="*/ 13 h 14"/>
                  <a:gd name="T22" fmla="*/ 12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2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9" name="Freeform 1285"/>
              <p:cNvSpPr>
                <a:spLocks/>
              </p:cNvSpPr>
              <p:nvPr/>
            </p:nvSpPr>
            <p:spPr bwMode="auto">
              <a:xfrm>
                <a:off x="2497" y="1903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2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2 w 16"/>
                  <a:gd name="T11" fmla="*/ 0 h 14"/>
                  <a:gd name="T12" fmla="*/ 13 w 16"/>
                  <a:gd name="T13" fmla="*/ 1 h 14"/>
                  <a:gd name="T14" fmla="*/ 16 w 16"/>
                  <a:gd name="T15" fmla="*/ 4 h 14"/>
                  <a:gd name="T16" fmla="*/ 16 w 16"/>
                  <a:gd name="T17" fmla="*/ 7 h 14"/>
                  <a:gd name="T18" fmla="*/ 16 w 16"/>
                  <a:gd name="T19" fmla="*/ 10 h 14"/>
                  <a:gd name="T20" fmla="*/ 13 w 16"/>
                  <a:gd name="T21" fmla="*/ 13 h 14"/>
                  <a:gd name="T22" fmla="*/ 12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2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0" name="Freeform 1286"/>
              <p:cNvSpPr>
                <a:spLocks/>
              </p:cNvSpPr>
              <p:nvPr/>
            </p:nvSpPr>
            <p:spPr bwMode="auto">
              <a:xfrm>
                <a:off x="2572" y="2137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1 w 14"/>
                  <a:gd name="T5" fmla="*/ 3 h 16"/>
                  <a:gd name="T6" fmla="*/ 4 w 14"/>
                  <a:gd name="T7" fmla="*/ 2 h 16"/>
                  <a:gd name="T8" fmla="*/ 7 w 14"/>
                  <a:gd name="T9" fmla="*/ 0 h 16"/>
                  <a:gd name="T10" fmla="*/ 10 w 14"/>
                  <a:gd name="T11" fmla="*/ 2 h 16"/>
                  <a:gd name="T12" fmla="*/ 12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1 h 16"/>
                  <a:gd name="T20" fmla="*/ 12 w 14"/>
                  <a:gd name="T21" fmla="*/ 13 h 16"/>
                  <a:gd name="T22" fmla="*/ 10 w 14"/>
                  <a:gd name="T23" fmla="*/ 16 h 16"/>
                  <a:gd name="T24" fmla="*/ 7 w 14"/>
                  <a:gd name="T25" fmla="*/ 16 h 16"/>
                  <a:gd name="T26" fmla="*/ 4 w 14"/>
                  <a:gd name="T27" fmla="*/ 16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1" name="Freeform 1287"/>
              <p:cNvSpPr>
                <a:spLocks/>
              </p:cNvSpPr>
              <p:nvPr/>
            </p:nvSpPr>
            <p:spPr bwMode="auto">
              <a:xfrm>
                <a:off x="2572" y="2137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1 w 14"/>
                  <a:gd name="T5" fmla="*/ 3 h 16"/>
                  <a:gd name="T6" fmla="*/ 4 w 14"/>
                  <a:gd name="T7" fmla="*/ 2 h 16"/>
                  <a:gd name="T8" fmla="*/ 7 w 14"/>
                  <a:gd name="T9" fmla="*/ 0 h 16"/>
                  <a:gd name="T10" fmla="*/ 10 w 14"/>
                  <a:gd name="T11" fmla="*/ 2 h 16"/>
                  <a:gd name="T12" fmla="*/ 12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1 h 16"/>
                  <a:gd name="T20" fmla="*/ 12 w 14"/>
                  <a:gd name="T21" fmla="*/ 13 h 16"/>
                  <a:gd name="T22" fmla="*/ 10 w 14"/>
                  <a:gd name="T23" fmla="*/ 16 h 16"/>
                  <a:gd name="T24" fmla="*/ 7 w 14"/>
                  <a:gd name="T25" fmla="*/ 16 h 16"/>
                  <a:gd name="T26" fmla="*/ 4 w 14"/>
                  <a:gd name="T27" fmla="*/ 16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2" name="Freeform 1288"/>
              <p:cNvSpPr>
                <a:spLocks/>
              </p:cNvSpPr>
              <p:nvPr/>
            </p:nvSpPr>
            <p:spPr bwMode="auto">
              <a:xfrm>
                <a:off x="2618" y="2101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1 w 15"/>
                  <a:gd name="T3" fmla="*/ 4 h 14"/>
                  <a:gd name="T4" fmla="*/ 2 w 15"/>
                  <a:gd name="T5" fmla="*/ 2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1 h 14"/>
                  <a:gd name="T20" fmla="*/ 13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1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3" name="Freeform 1289"/>
              <p:cNvSpPr>
                <a:spLocks/>
              </p:cNvSpPr>
              <p:nvPr/>
            </p:nvSpPr>
            <p:spPr bwMode="auto">
              <a:xfrm>
                <a:off x="2618" y="2101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1 w 15"/>
                  <a:gd name="T3" fmla="*/ 4 h 14"/>
                  <a:gd name="T4" fmla="*/ 2 w 15"/>
                  <a:gd name="T5" fmla="*/ 2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1 h 14"/>
                  <a:gd name="T20" fmla="*/ 13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1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4" name="Freeform 1290"/>
              <p:cNvSpPr>
                <a:spLocks/>
              </p:cNvSpPr>
              <p:nvPr/>
            </p:nvSpPr>
            <p:spPr bwMode="auto">
              <a:xfrm>
                <a:off x="2618" y="2144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5" name="Freeform 1291"/>
              <p:cNvSpPr>
                <a:spLocks/>
              </p:cNvSpPr>
              <p:nvPr/>
            </p:nvSpPr>
            <p:spPr bwMode="auto">
              <a:xfrm>
                <a:off x="2618" y="2144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6" name="Freeform 1292"/>
              <p:cNvSpPr>
                <a:spLocks/>
              </p:cNvSpPr>
              <p:nvPr/>
            </p:nvSpPr>
            <p:spPr bwMode="auto">
              <a:xfrm>
                <a:off x="2572" y="204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4 w 15"/>
                  <a:gd name="T21" fmla="*/ 13 h 15"/>
                  <a:gd name="T22" fmla="*/ 11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7" name="Freeform 1293"/>
              <p:cNvSpPr>
                <a:spLocks/>
              </p:cNvSpPr>
              <p:nvPr/>
            </p:nvSpPr>
            <p:spPr bwMode="auto">
              <a:xfrm>
                <a:off x="2572" y="204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4 w 15"/>
                  <a:gd name="T21" fmla="*/ 13 h 15"/>
                  <a:gd name="T22" fmla="*/ 11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8" name="Freeform 1294"/>
              <p:cNvSpPr>
                <a:spLocks/>
              </p:cNvSpPr>
              <p:nvPr/>
            </p:nvSpPr>
            <p:spPr bwMode="auto">
              <a:xfrm>
                <a:off x="2572" y="200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2 w 15"/>
                  <a:gd name="T21" fmla="*/ 14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9" name="Freeform 1295"/>
              <p:cNvSpPr>
                <a:spLocks/>
              </p:cNvSpPr>
              <p:nvPr/>
            </p:nvSpPr>
            <p:spPr bwMode="auto">
              <a:xfrm>
                <a:off x="2572" y="200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2 w 15"/>
                  <a:gd name="T21" fmla="*/ 14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0" name="Freeform 1296"/>
              <p:cNvSpPr>
                <a:spLocks/>
              </p:cNvSpPr>
              <p:nvPr/>
            </p:nvSpPr>
            <p:spPr bwMode="auto">
              <a:xfrm>
                <a:off x="2572" y="186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1" name="Freeform 1297"/>
              <p:cNvSpPr>
                <a:spLocks/>
              </p:cNvSpPr>
              <p:nvPr/>
            </p:nvSpPr>
            <p:spPr bwMode="auto">
              <a:xfrm>
                <a:off x="2572" y="186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2" name="Freeform 1298"/>
              <p:cNvSpPr>
                <a:spLocks/>
              </p:cNvSpPr>
              <p:nvPr/>
            </p:nvSpPr>
            <p:spPr bwMode="auto">
              <a:xfrm>
                <a:off x="2672" y="185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2 h 15"/>
                  <a:gd name="T6" fmla="*/ 3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4 h 15"/>
                  <a:gd name="T22" fmla="*/ 10 w 14"/>
                  <a:gd name="T23" fmla="*/ 15 h 15"/>
                  <a:gd name="T24" fmla="*/ 6 w 14"/>
                  <a:gd name="T25" fmla="*/ 15 h 15"/>
                  <a:gd name="T26" fmla="*/ 3 w 14"/>
                  <a:gd name="T27" fmla="*/ 15 h 15"/>
                  <a:gd name="T28" fmla="*/ 1 w 14"/>
                  <a:gd name="T29" fmla="*/ 14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3" name="Freeform 1299"/>
              <p:cNvSpPr>
                <a:spLocks/>
              </p:cNvSpPr>
              <p:nvPr/>
            </p:nvSpPr>
            <p:spPr bwMode="auto">
              <a:xfrm>
                <a:off x="2672" y="185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2 h 15"/>
                  <a:gd name="T6" fmla="*/ 3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4 h 15"/>
                  <a:gd name="T22" fmla="*/ 10 w 14"/>
                  <a:gd name="T23" fmla="*/ 15 h 15"/>
                  <a:gd name="T24" fmla="*/ 6 w 14"/>
                  <a:gd name="T25" fmla="*/ 15 h 15"/>
                  <a:gd name="T26" fmla="*/ 3 w 14"/>
                  <a:gd name="T27" fmla="*/ 15 h 15"/>
                  <a:gd name="T28" fmla="*/ 1 w 14"/>
                  <a:gd name="T29" fmla="*/ 14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4" name="Freeform 1300"/>
              <p:cNvSpPr>
                <a:spLocks/>
              </p:cNvSpPr>
              <p:nvPr/>
            </p:nvSpPr>
            <p:spPr bwMode="auto">
              <a:xfrm>
                <a:off x="2670" y="1882"/>
                <a:ext cx="16" cy="14"/>
              </a:xfrm>
              <a:custGeom>
                <a:avLst/>
                <a:gdLst>
                  <a:gd name="T0" fmla="*/ 0 w 16"/>
                  <a:gd name="T1" fmla="*/ 8 h 14"/>
                  <a:gd name="T2" fmla="*/ 0 w 16"/>
                  <a:gd name="T3" fmla="*/ 4 h 14"/>
                  <a:gd name="T4" fmla="*/ 3 w 16"/>
                  <a:gd name="T5" fmla="*/ 2 h 14"/>
                  <a:gd name="T6" fmla="*/ 4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2 h 14"/>
                  <a:gd name="T14" fmla="*/ 14 w 16"/>
                  <a:gd name="T15" fmla="*/ 4 h 14"/>
                  <a:gd name="T16" fmla="*/ 16 w 16"/>
                  <a:gd name="T17" fmla="*/ 8 h 14"/>
                  <a:gd name="T18" fmla="*/ 14 w 16"/>
                  <a:gd name="T19" fmla="*/ 10 h 14"/>
                  <a:gd name="T20" fmla="*/ 13 w 16"/>
                  <a:gd name="T21" fmla="*/ 13 h 14"/>
                  <a:gd name="T22" fmla="*/ 11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5" name="Freeform 1301"/>
              <p:cNvSpPr>
                <a:spLocks/>
              </p:cNvSpPr>
              <p:nvPr/>
            </p:nvSpPr>
            <p:spPr bwMode="auto">
              <a:xfrm>
                <a:off x="2670" y="1882"/>
                <a:ext cx="16" cy="14"/>
              </a:xfrm>
              <a:custGeom>
                <a:avLst/>
                <a:gdLst>
                  <a:gd name="T0" fmla="*/ 0 w 16"/>
                  <a:gd name="T1" fmla="*/ 8 h 14"/>
                  <a:gd name="T2" fmla="*/ 0 w 16"/>
                  <a:gd name="T3" fmla="*/ 4 h 14"/>
                  <a:gd name="T4" fmla="*/ 3 w 16"/>
                  <a:gd name="T5" fmla="*/ 2 h 14"/>
                  <a:gd name="T6" fmla="*/ 4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2 h 14"/>
                  <a:gd name="T14" fmla="*/ 14 w 16"/>
                  <a:gd name="T15" fmla="*/ 4 h 14"/>
                  <a:gd name="T16" fmla="*/ 16 w 16"/>
                  <a:gd name="T17" fmla="*/ 8 h 14"/>
                  <a:gd name="T18" fmla="*/ 14 w 16"/>
                  <a:gd name="T19" fmla="*/ 10 h 14"/>
                  <a:gd name="T20" fmla="*/ 13 w 16"/>
                  <a:gd name="T21" fmla="*/ 13 h 14"/>
                  <a:gd name="T22" fmla="*/ 11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6" name="Freeform 1302"/>
              <p:cNvSpPr>
                <a:spLocks/>
              </p:cNvSpPr>
              <p:nvPr/>
            </p:nvSpPr>
            <p:spPr bwMode="auto">
              <a:xfrm>
                <a:off x="2670" y="1933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4 h 15"/>
                  <a:gd name="T4" fmla="*/ 3 w 16"/>
                  <a:gd name="T5" fmla="*/ 2 h 15"/>
                  <a:gd name="T6" fmla="*/ 5 w 16"/>
                  <a:gd name="T7" fmla="*/ 0 h 15"/>
                  <a:gd name="T8" fmla="*/ 8 w 16"/>
                  <a:gd name="T9" fmla="*/ 0 h 15"/>
                  <a:gd name="T10" fmla="*/ 12 w 16"/>
                  <a:gd name="T11" fmla="*/ 0 h 15"/>
                  <a:gd name="T12" fmla="*/ 13 w 16"/>
                  <a:gd name="T13" fmla="*/ 2 h 15"/>
                  <a:gd name="T14" fmla="*/ 16 w 16"/>
                  <a:gd name="T15" fmla="*/ 4 h 15"/>
                  <a:gd name="T16" fmla="*/ 16 w 16"/>
                  <a:gd name="T17" fmla="*/ 8 h 15"/>
                  <a:gd name="T18" fmla="*/ 16 w 16"/>
                  <a:gd name="T19" fmla="*/ 11 h 15"/>
                  <a:gd name="T20" fmla="*/ 13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2 w 16"/>
                  <a:gd name="T31" fmla="*/ 11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7" name="Freeform 1303"/>
              <p:cNvSpPr>
                <a:spLocks/>
              </p:cNvSpPr>
              <p:nvPr/>
            </p:nvSpPr>
            <p:spPr bwMode="auto">
              <a:xfrm>
                <a:off x="2670" y="1933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4 h 15"/>
                  <a:gd name="T4" fmla="*/ 3 w 16"/>
                  <a:gd name="T5" fmla="*/ 2 h 15"/>
                  <a:gd name="T6" fmla="*/ 5 w 16"/>
                  <a:gd name="T7" fmla="*/ 0 h 15"/>
                  <a:gd name="T8" fmla="*/ 8 w 16"/>
                  <a:gd name="T9" fmla="*/ 0 h 15"/>
                  <a:gd name="T10" fmla="*/ 12 w 16"/>
                  <a:gd name="T11" fmla="*/ 0 h 15"/>
                  <a:gd name="T12" fmla="*/ 13 w 16"/>
                  <a:gd name="T13" fmla="*/ 2 h 15"/>
                  <a:gd name="T14" fmla="*/ 16 w 16"/>
                  <a:gd name="T15" fmla="*/ 4 h 15"/>
                  <a:gd name="T16" fmla="*/ 16 w 16"/>
                  <a:gd name="T17" fmla="*/ 8 h 15"/>
                  <a:gd name="T18" fmla="*/ 16 w 16"/>
                  <a:gd name="T19" fmla="*/ 11 h 15"/>
                  <a:gd name="T20" fmla="*/ 13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2 w 16"/>
                  <a:gd name="T31" fmla="*/ 11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8" name="Freeform 1304"/>
              <p:cNvSpPr>
                <a:spLocks/>
              </p:cNvSpPr>
              <p:nvPr/>
            </p:nvSpPr>
            <p:spPr bwMode="auto">
              <a:xfrm>
                <a:off x="2669" y="198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4 h 14"/>
                  <a:gd name="T4" fmla="*/ 1 w 14"/>
                  <a:gd name="T5" fmla="*/ 1 h 14"/>
                  <a:gd name="T6" fmla="*/ 4 w 14"/>
                  <a:gd name="T7" fmla="*/ 0 h 14"/>
                  <a:gd name="T8" fmla="*/ 8 w 14"/>
                  <a:gd name="T9" fmla="*/ 0 h 14"/>
                  <a:gd name="T10" fmla="*/ 10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3 w 14"/>
                  <a:gd name="T21" fmla="*/ 13 h 14"/>
                  <a:gd name="T22" fmla="*/ 10 w 14"/>
                  <a:gd name="T23" fmla="*/ 14 h 14"/>
                  <a:gd name="T24" fmla="*/ 8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9" name="Freeform 1305"/>
              <p:cNvSpPr>
                <a:spLocks/>
              </p:cNvSpPr>
              <p:nvPr/>
            </p:nvSpPr>
            <p:spPr bwMode="auto">
              <a:xfrm>
                <a:off x="2669" y="1986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0 w 14"/>
                  <a:gd name="T3" fmla="*/ 4 h 14"/>
                  <a:gd name="T4" fmla="*/ 1 w 14"/>
                  <a:gd name="T5" fmla="*/ 1 h 14"/>
                  <a:gd name="T6" fmla="*/ 4 w 14"/>
                  <a:gd name="T7" fmla="*/ 0 h 14"/>
                  <a:gd name="T8" fmla="*/ 8 w 14"/>
                  <a:gd name="T9" fmla="*/ 0 h 14"/>
                  <a:gd name="T10" fmla="*/ 10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3 w 14"/>
                  <a:gd name="T21" fmla="*/ 13 h 14"/>
                  <a:gd name="T22" fmla="*/ 10 w 14"/>
                  <a:gd name="T23" fmla="*/ 14 h 14"/>
                  <a:gd name="T24" fmla="*/ 8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0" name="Freeform 1306"/>
              <p:cNvSpPr>
                <a:spLocks/>
              </p:cNvSpPr>
              <p:nvPr/>
            </p:nvSpPr>
            <p:spPr bwMode="auto">
              <a:xfrm>
                <a:off x="2668" y="2041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2 w 15"/>
                  <a:gd name="T5" fmla="*/ 3 h 16"/>
                  <a:gd name="T6" fmla="*/ 5 w 15"/>
                  <a:gd name="T7" fmla="*/ 1 h 16"/>
                  <a:gd name="T8" fmla="*/ 7 w 15"/>
                  <a:gd name="T9" fmla="*/ 0 h 16"/>
                  <a:gd name="T10" fmla="*/ 10 w 15"/>
                  <a:gd name="T11" fmla="*/ 1 h 16"/>
                  <a:gd name="T12" fmla="*/ 13 w 15"/>
                  <a:gd name="T13" fmla="*/ 3 h 16"/>
                  <a:gd name="T14" fmla="*/ 15 w 15"/>
                  <a:gd name="T15" fmla="*/ 5 h 16"/>
                  <a:gd name="T16" fmla="*/ 15 w 15"/>
                  <a:gd name="T17" fmla="*/ 8 h 16"/>
                  <a:gd name="T18" fmla="*/ 15 w 15"/>
                  <a:gd name="T19" fmla="*/ 12 h 16"/>
                  <a:gd name="T20" fmla="*/ 13 w 15"/>
                  <a:gd name="T21" fmla="*/ 14 h 16"/>
                  <a:gd name="T22" fmla="*/ 10 w 15"/>
                  <a:gd name="T23" fmla="*/ 16 h 16"/>
                  <a:gd name="T24" fmla="*/ 7 w 15"/>
                  <a:gd name="T25" fmla="*/ 16 h 16"/>
                  <a:gd name="T26" fmla="*/ 5 w 15"/>
                  <a:gd name="T27" fmla="*/ 16 h 16"/>
                  <a:gd name="T28" fmla="*/ 2 w 15"/>
                  <a:gd name="T29" fmla="*/ 14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1" name="Freeform 1307"/>
              <p:cNvSpPr>
                <a:spLocks/>
              </p:cNvSpPr>
              <p:nvPr/>
            </p:nvSpPr>
            <p:spPr bwMode="auto">
              <a:xfrm>
                <a:off x="2668" y="2041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2 w 15"/>
                  <a:gd name="T5" fmla="*/ 3 h 16"/>
                  <a:gd name="T6" fmla="*/ 5 w 15"/>
                  <a:gd name="T7" fmla="*/ 1 h 16"/>
                  <a:gd name="T8" fmla="*/ 7 w 15"/>
                  <a:gd name="T9" fmla="*/ 0 h 16"/>
                  <a:gd name="T10" fmla="*/ 10 w 15"/>
                  <a:gd name="T11" fmla="*/ 1 h 16"/>
                  <a:gd name="T12" fmla="*/ 13 w 15"/>
                  <a:gd name="T13" fmla="*/ 3 h 16"/>
                  <a:gd name="T14" fmla="*/ 15 w 15"/>
                  <a:gd name="T15" fmla="*/ 5 h 16"/>
                  <a:gd name="T16" fmla="*/ 15 w 15"/>
                  <a:gd name="T17" fmla="*/ 8 h 16"/>
                  <a:gd name="T18" fmla="*/ 15 w 15"/>
                  <a:gd name="T19" fmla="*/ 12 h 16"/>
                  <a:gd name="T20" fmla="*/ 13 w 15"/>
                  <a:gd name="T21" fmla="*/ 14 h 16"/>
                  <a:gd name="T22" fmla="*/ 10 w 15"/>
                  <a:gd name="T23" fmla="*/ 16 h 16"/>
                  <a:gd name="T24" fmla="*/ 7 w 15"/>
                  <a:gd name="T25" fmla="*/ 16 h 16"/>
                  <a:gd name="T26" fmla="*/ 5 w 15"/>
                  <a:gd name="T27" fmla="*/ 16 h 16"/>
                  <a:gd name="T28" fmla="*/ 2 w 15"/>
                  <a:gd name="T29" fmla="*/ 14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2" name="Freeform 1308"/>
              <p:cNvSpPr>
                <a:spLocks/>
              </p:cNvSpPr>
              <p:nvPr/>
            </p:nvSpPr>
            <p:spPr bwMode="auto">
              <a:xfrm>
                <a:off x="2741" y="206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2 w 15"/>
                  <a:gd name="T5" fmla="*/ 3 h 16"/>
                  <a:gd name="T6" fmla="*/ 5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5 w 15"/>
                  <a:gd name="T15" fmla="*/ 5 h 16"/>
                  <a:gd name="T16" fmla="*/ 15 w 15"/>
                  <a:gd name="T17" fmla="*/ 8 h 16"/>
                  <a:gd name="T18" fmla="*/ 15 w 15"/>
                  <a:gd name="T19" fmla="*/ 12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2 w 15"/>
                  <a:gd name="T29" fmla="*/ 13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3" name="Freeform 1309"/>
              <p:cNvSpPr>
                <a:spLocks/>
              </p:cNvSpPr>
              <p:nvPr/>
            </p:nvSpPr>
            <p:spPr bwMode="auto">
              <a:xfrm>
                <a:off x="2741" y="206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2 w 15"/>
                  <a:gd name="T5" fmla="*/ 3 h 16"/>
                  <a:gd name="T6" fmla="*/ 5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5 w 15"/>
                  <a:gd name="T15" fmla="*/ 5 h 16"/>
                  <a:gd name="T16" fmla="*/ 15 w 15"/>
                  <a:gd name="T17" fmla="*/ 8 h 16"/>
                  <a:gd name="T18" fmla="*/ 15 w 15"/>
                  <a:gd name="T19" fmla="*/ 12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2 w 15"/>
                  <a:gd name="T29" fmla="*/ 13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4" name="Freeform 1310"/>
              <p:cNvSpPr>
                <a:spLocks/>
              </p:cNvSpPr>
              <p:nvPr/>
            </p:nvSpPr>
            <p:spPr bwMode="auto">
              <a:xfrm>
                <a:off x="2745" y="198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1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4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1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5" name="Freeform 1311"/>
              <p:cNvSpPr>
                <a:spLocks/>
              </p:cNvSpPr>
              <p:nvPr/>
            </p:nvSpPr>
            <p:spPr bwMode="auto">
              <a:xfrm>
                <a:off x="2745" y="198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1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4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1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4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6" name="Freeform 1312"/>
              <p:cNvSpPr>
                <a:spLocks/>
              </p:cNvSpPr>
              <p:nvPr/>
            </p:nvSpPr>
            <p:spPr bwMode="auto">
              <a:xfrm>
                <a:off x="2745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7" name="Freeform 1313"/>
              <p:cNvSpPr>
                <a:spLocks/>
              </p:cNvSpPr>
              <p:nvPr/>
            </p:nvSpPr>
            <p:spPr bwMode="auto">
              <a:xfrm>
                <a:off x="2745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8" name="Freeform 1314"/>
              <p:cNvSpPr>
                <a:spLocks/>
              </p:cNvSpPr>
              <p:nvPr/>
            </p:nvSpPr>
            <p:spPr bwMode="auto">
              <a:xfrm>
                <a:off x="2667" y="212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3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3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9" name="Freeform 1315"/>
              <p:cNvSpPr>
                <a:spLocks/>
              </p:cNvSpPr>
              <p:nvPr/>
            </p:nvSpPr>
            <p:spPr bwMode="auto">
              <a:xfrm>
                <a:off x="2667" y="212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3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3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0" name="Freeform 1316"/>
              <p:cNvSpPr>
                <a:spLocks/>
              </p:cNvSpPr>
              <p:nvPr/>
            </p:nvSpPr>
            <p:spPr bwMode="auto">
              <a:xfrm>
                <a:off x="2740" y="210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1" name="Freeform 1317"/>
              <p:cNvSpPr>
                <a:spLocks/>
              </p:cNvSpPr>
              <p:nvPr/>
            </p:nvSpPr>
            <p:spPr bwMode="auto">
              <a:xfrm>
                <a:off x="2740" y="210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2" name="Freeform 1318"/>
              <p:cNvSpPr>
                <a:spLocks/>
              </p:cNvSpPr>
              <p:nvPr/>
            </p:nvSpPr>
            <p:spPr bwMode="auto">
              <a:xfrm>
                <a:off x="2664" y="2150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1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4 w 15"/>
                  <a:gd name="T13" fmla="*/ 1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4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1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1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3" name="Freeform 1319"/>
              <p:cNvSpPr>
                <a:spLocks/>
              </p:cNvSpPr>
              <p:nvPr/>
            </p:nvSpPr>
            <p:spPr bwMode="auto">
              <a:xfrm>
                <a:off x="2664" y="2150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1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4 w 15"/>
                  <a:gd name="T13" fmla="*/ 1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4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1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1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4" name="Freeform 1320"/>
              <p:cNvSpPr>
                <a:spLocks/>
              </p:cNvSpPr>
              <p:nvPr/>
            </p:nvSpPr>
            <p:spPr bwMode="auto">
              <a:xfrm>
                <a:off x="2476" y="1955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5 h 16"/>
                  <a:gd name="T4" fmla="*/ 2 w 15"/>
                  <a:gd name="T5" fmla="*/ 3 h 16"/>
                  <a:gd name="T6" fmla="*/ 3 w 15"/>
                  <a:gd name="T7" fmla="*/ 2 h 16"/>
                  <a:gd name="T8" fmla="*/ 7 w 15"/>
                  <a:gd name="T9" fmla="*/ 0 h 16"/>
                  <a:gd name="T10" fmla="*/ 10 w 15"/>
                  <a:gd name="T11" fmla="*/ 2 h 16"/>
                  <a:gd name="T12" fmla="*/ 12 w 15"/>
                  <a:gd name="T13" fmla="*/ 3 h 16"/>
                  <a:gd name="T14" fmla="*/ 14 w 15"/>
                  <a:gd name="T15" fmla="*/ 5 h 16"/>
                  <a:gd name="T16" fmla="*/ 15 w 15"/>
                  <a:gd name="T17" fmla="*/ 8 h 16"/>
                  <a:gd name="T18" fmla="*/ 14 w 15"/>
                  <a:gd name="T19" fmla="*/ 11 h 16"/>
                  <a:gd name="T20" fmla="*/ 12 w 15"/>
                  <a:gd name="T21" fmla="*/ 13 h 16"/>
                  <a:gd name="T22" fmla="*/ 10 w 15"/>
                  <a:gd name="T23" fmla="*/ 14 h 16"/>
                  <a:gd name="T24" fmla="*/ 7 w 15"/>
                  <a:gd name="T25" fmla="*/ 16 h 16"/>
                  <a:gd name="T26" fmla="*/ 3 w 15"/>
                  <a:gd name="T27" fmla="*/ 14 h 16"/>
                  <a:gd name="T28" fmla="*/ 2 w 15"/>
                  <a:gd name="T29" fmla="*/ 13 h 16"/>
                  <a:gd name="T30" fmla="*/ 0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6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5" name="Freeform 1321"/>
              <p:cNvSpPr>
                <a:spLocks/>
              </p:cNvSpPr>
              <p:nvPr/>
            </p:nvSpPr>
            <p:spPr bwMode="auto">
              <a:xfrm>
                <a:off x="2476" y="1955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5 h 16"/>
                  <a:gd name="T4" fmla="*/ 2 w 15"/>
                  <a:gd name="T5" fmla="*/ 3 h 16"/>
                  <a:gd name="T6" fmla="*/ 3 w 15"/>
                  <a:gd name="T7" fmla="*/ 2 h 16"/>
                  <a:gd name="T8" fmla="*/ 7 w 15"/>
                  <a:gd name="T9" fmla="*/ 0 h 16"/>
                  <a:gd name="T10" fmla="*/ 10 w 15"/>
                  <a:gd name="T11" fmla="*/ 2 h 16"/>
                  <a:gd name="T12" fmla="*/ 12 w 15"/>
                  <a:gd name="T13" fmla="*/ 3 h 16"/>
                  <a:gd name="T14" fmla="*/ 14 w 15"/>
                  <a:gd name="T15" fmla="*/ 5 h 16"/>
                  <a:gd name="T16" fmla="*/ 15 w 15"/>
                  <a:gd name="T17" fmla="*/ 8 h 16"/>
                  <a:gd name="T18" fmla="*/ 14 w 15"/>
                  <a:gd name="T19" fmla="*/ 11 h 16"/>
                  <a:gd name="T20" fmla="*/ 12 w 15"/>
                  <a:gd name="T21" fmla="*/ 13 h 16"/>
                  <a:gd name="T22" fmla="*/ 10 w 15"/>
                  <a:gd name="T23" fmla="*/ 14 h 16"/>
                  <a:gd name="T24" fmla="*/ 7 w 15"/>
                  <a:gd name="T25" fmla="*/ 16 h 16"/>
                  <a:gd name="T26" fmla="*/ 3 w 15"/>
                  <a:gd name="T27" fmla="*/ 14 h 16"/>
                  <a:gd name="T28" fmla="*/ 2 w 15"/>
                  <a:gd name="T29" fmla="*/ 13 h 16"/>
                  <a:gd name="T30" fmla="*/ 0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6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6" name="Freeform 1322"/>
              <p:cNvSpPr>
                <a:spLocks/>
              </p:cNvSpPr>
              <p:nvPr/>
            </p:nvSpPr>
            <p:spPr bwMode="auto">
              <a:xfrm>
                <a:off x="2476" y="201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6 h 16"/>
                  <a:gd name="T4" fmla="*/ 2 w 15"/>
                  <a:gd name="T5" fmla="*/ 3 h 16"/>
                  <a:gd name="T6" fmla="*/ 3 w 15"/>
                  <a:gd name="T7" fmla="*/ 2 h 16"/>
                  <a:gd name="T8" fmla="*/ 7 w 15"/>
                  <a:gd name="T9" fmla="*/ 0 h 16"/>
                  <a:gd name="T10" fmla="*/ 10 w 15"/>
                  <a:gd name="T11" fmla="*/ 2 h 16"/>
                  <a:gd name="T12" fmla="*/ 12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2 w 15"/>
                  <a:gd name="T21" fmla="*/ 14 h 16"/>
                  <a:gd name="T22" fmla="*/ 10 w 15"/>
                  <a:gd name="T23" fmla="*/ 16 h 16"/>
                  <a:gd name="T24" fmla="*/ 7 w 15"/>
                  <a:gd name="T25" fmla="*/ 16 h 16"/>
                  <a:gd name="T26" fmla="*/ 3 w 15"/>
                  <a:gd name="T27" fmla="*/ 16 h 16"/>
                  <a:gd name="T28" fmla="*/ 2 w 15"/>
                  <a:gd name="T29" fmla="*/ 14 h 16"/>
                  <a:gd name="T30" fmla="*/ 0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7" name="Freeform 1323"/>
              <p:cNvSpPr>
                <a:spLocks/>
              </p:cNvSpPr>
              <p:nvPr/>
            </p:nvSpPr>
            <p:spPr bwMode="auto">
              <a:xfrm>
                <a:off x="2476" y="201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6 h 16"/>
                  <a:gd name="T4" fmla="*/ 2 w 15"/>
                  <a:gd name="T5" fmla="*/ 3 h 16"/>
                  <a:gd name="T6" fmla="*/ 3 w 15"/>
                  <a:gd name="T7" fmla="*/ 2 h 16"/>
                  <a:gd name="T8" fmla="*/ 7 w 15"/>
                  <a:gd name="T9" fmla="*/ 0 h 16"/>
                  <a:gd name="T10" fmla="*/ 10 w 15"/>
                  <a:gd name="T11" fmla="*/ 2 h 16"/>
                  <a:gd name="T12" fmla="*/ 12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2 w 15"/>
                  <a:gd name="T21" fmla="*/ 14 h 16"/>
                  <a:gd name="T22" fmla="*/ 10 w 15"/>
                  <a:gd name="T23" fmla="*/ 16 h 16"/>
                  <a:gd name="T24" fmla="*/ 7 w 15"/>
                  <a:gd name="T25" fmla="*/ 16 h 16"/>
                  <a:gd name="T26" fmla="*/ 3 w 15"/>
                  <a:gd name="T27" fmla="*/ 16 h 16"/>
                  <a:gd name="T28" fmla="*/ 2 w 15"/>
                  <a:gd name="T29" fmla="*/ 14 h 16"/>
                  <a:gd name="T30" fmla="*/ 0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6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8" name="Freeform 1324"/>
              <p:cNvSpPr>
                <a:spLocks/>
              </p:cNvSpPr>
              <p:nvPr/>
            </p:nvSpPr>
            <p:spPr bwMode="auto">
              <a:xfrm>
                <a:off x="2533" y="1782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5 w 16"/>
                  <a:gd name="T7" fmla="*/ 2 h 16"/>
                  <a:gd name="T8" fmla="*/ 8 w 16"/>
                  <a:gd name="T9" fmla="*/ 0 h 16"/>
                  <a:gd name="T10" fmla="*/ 10 w 16"/>
                  <a:gd name="T11" fmla="*/ 2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1 h 16"/>
                  <a:gd name="T20" fmla="*/ 13 w 16"/>
                  <a:gd name="T21" fmla="*/ 13 h 16"/>
                  <a:gd name="T22" fmla="*/ 10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0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9" name="Freeform 1325"/>
              <p:cNvSpPr>
                <a:spLocks/>
              </p:cNvSpPr>
              <p:nvPr/>
            </p:nvSpPr>
            <p:spPr bwMode="auto">
              <a:xfrm>
                <a:off x="2533" y="1782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5 w 16"/>
                  <a:gd name="T7" fmla="*/ 2 h 16"/>
                  <a:gd name="T8" fmla="*/ 8 w 16"/>
                  <a:gd name="T9" fmla="*/ 0 h 16"/>
                  <a:gd name="T10" fmla="*/ 10 w 16"/>
                  <a:gd name="T11" fmla="*/ 2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1 h 16"/>
                  <a:gd name="T20" fmla="*/ 13 w 16"/>
                  <a:gd name="T21" fmla="*/ 13 h 16"/>
                  <a:gd name="T22" fmla="*/ 10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0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0" name="Freeform 1326"/>
              <p:cNvSpPr>
                <a:spLocks/>
              </p:cNvSpPr>
              <p:nvPr/>
            </p:nvSpPr>
            <p:spPr bwMode="auto">
              <a:xfrm>
                <a:off x="2683" y="1782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1 w 14"/>
                  <a:gd name="T5" fmla="*/ 2 h 14"/>
                  <a:gd name="T6" fmla="*/ 4 w 14"/>
                  <a:gd name="T7" fmla="*/ 0 h 14"/>
                  <a:gd name="T8" fmla="*/ 8 w 14"/>
                  <a:gd name="T9" fmla="*/ 0 h 14"/>
                  <a:gd name="T10" fmla="*/ 10 w 14"/>
                  <a:gd name="T11" fmla="*/ 0 h 14"/>
                  <a:gd name="T12" fmla="*/ 13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1 h 14"/>
                  <a:gd name="T20" fmla="*/ 13 w 14"/>
                  <a:gd name="T21" fmla="*/ 13 h 14"/>
                  <a:gd name="T22" fmla="*/ 10 w 14"/>
                  <a:gd name="T23" fmla="*/ 14 h 14"/>
                  <a:gd name="T24" fmla="*/ 8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1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1" name="Freeform 1327"/>
              <p:cNvSpPr>
                <a:spLocks/>
              </p:cNvSpPr>
              <p:nvPr/>
            </p:nvSpPr>
            <p:spPr bwMode="auto">
              <a:xfrm>
                <a:off x="2683" y="1782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1 w 14"/>
                  <a:gd name="T5" fmla="*/ 2 h 14"/>
                  <a:gd name="T6" fmla="*/ 4 w 14"/>
                  <a:gd name="T7" fmla="*/ 0 h 14"/>
                  <a:gd name="T8" fmla="*/ 8 w 14"/>
                  <a:gd name="T9" fmla="*/ 0 h 14"/>
                  <a:gd name="T10" fmla="*/ 10 w 14"/>
                  <a:gd name="T11" fmla="*/ 0 h 14"/>
                  <a:gd name="T12" fmla="*/ 13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1 h 14"/>
                  <a:gd name="T20" fmla="*/ 13 w 14"/>
                  <a:gd name="T21" fmla="*/ 13 h 14"/>
                  <a:gd name="T22" fmla="*/ 10 w 14"/>
                  <a:gd name="T23" fmla="*/ 14 h 14"/>
                  <a:gd name="T24" fmla="*/ 8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1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2" name="Freeform 1328"/>
              <p:cNvSpPr>
                <a:spLocks/>
              </p:cNvSpPr>
              <p:nvPr/>
            </p:nvSpPr>
            <p:spPr bwMode="auto">
              <a:xfrm>
                <a:off x="2414" y="1932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3 w 15"/>
                  <a:gd name="T5" fmla="*/ 3 h 16"/>
                  <a:gd name="T6" fmla="*/ 5 w 15"/>
                  <a:gd name="T7" fmla="*/ 1 h 16"/>
                  <a:gd name="T8" fmla="*/ 8 w 15"/>
                  <a:gd name="T9" fmla="*/ 0 h 16"/>
                  <a:gd name="T10" fmla="*/ 10 w 15"/>
                  <a:gd name="T11" fmla="*/ 1 h 16"/>
                  <a:gd name="T12" fmla="*/ 13 w 15"/>
                  <a:gd name="T13" fmla="*/ 3 h 16"/>
                  <a:gd name="T14" fmla="*/ 14 w 15"/>
                  <a:gd name="T15" fmla="*/ 5 h 16"/>
                  <a:gd name="T16" fmla="*/ 15 w 15"/>
                  <a:gd name="T17" fmla="*/ 8 h 16"/>
                  <a:gd name="T18" fmla="*/ 14 w 15"/>
                  <a:gd name="T19" fmla="*/ 10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3 w 15"/>
                  <a:gd name="T29" fmla="*/ 13 h 16"/>
                  <a:gd name="T30" fmla="*/ 1 w 15"/>
                  <a:gd name="T31" fmla="*/ 10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3" name="Freeform 1329"/>
              <p:cNvSpPr>
                <a:spLocks/>
              </p:cNvSpPr>
              <p:nvPr/>
            </p:nvSpPr>
            <p:spPr bwMode="auto">
              <a:xfrm>
                <a:off x="2414" y="1932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3 w 15"/>
                  <a:gd name="T5" fmla="*/ 3 h 16"/>
                  <a:gd name="T6" fmla="*/ 5 w 15"/>
                  <a:gd name="T7" fmla="*/ 1 h 16"/>
                  <a:gd name="T8" fmla="*/ 8 w 15"/>
                  <a:gd name="T9" fmla="*/ 0 h 16"/>
                  <a:gd name="T10" fmla="*/ 10 w 15"/>
                  <a:gd name="T11" fmla="*/ 1 h 16"/>
                  <a:gd name="T12" fmla="*/ 13 w 15"/>
                  <a:gd name="T13" fmla="*/ 3 h 16"/>
                  <a:gd name="T14" fmla="*/ 14 w 15"/>
                  <a:gd name="T15" fmla="*/ 5 h 16"/>
                  <a:gd name="T16" fmla="*/ 15 w 15"/>
                  <a:gd name="T17" fmla="*/ 8 h 16"/>
                  <a:gd name="T18" fmla="*/ 14 w 15"/>
                  <a:gd name="T19" fmla="*/ 10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3 w 15"/>
                  <a:gd name="T29" fmla="*/ 13 h 16"/>
                  <a:gd name="T30" fmla="*/ 1 w 15"/>
                  <a:gd name="T31" fmla="*/ 10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4" name="Freeform 1330"/>
              <p:cNvSpPr>
                <a:spLocks/>
              </p:cNvSpPr>
              <p:nvPr/>
            </p:nvSpPr>
            <p:spPr bwMode="auto">
              <a:xfrm>
                <a:off x="2414" y="199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3 h 15"/>
                  <a:gd name="T4" fmla="*/ 3 w 15"/>
                  <a:gd name="T5" fmla="*/ 2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4 w 15"/>
                  <a:gd name="T15" fmla="*/ 3 h 15"/>
                  <a:gd name="T16" fmla="*/ 15 w 15"/>
                  <a:gd name="T17" fmla="*/ 7 h 15"/>
                  <a:gd name="T18" fmla="*/ 14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5" name="Freeform 1331"/>
              <p:cNvSpPr>
                <a:spLocks/>
              </p:cNvSpPr>
              <p:nvPr/>
            </p:nvSpPr>
            <p:spPr bwMode="auto">
              <a:xfrm>
                <a:off x="2414" y="1998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3 h 15"/>
                  <a:gd name="T4" fmla="*/ 3 w 15"/>
                  <a:gd name="T5" fmla="*/ 2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4 w 15"/>
                  <a:gd name="T15" fmla="*/ 3 h 15"/>
                  <a:gd name="T16" fmla="*/ 15 w 15"/>
                  <a:gd name="T17" fmla="*/ 7 h 15"/>
                  <a:gd name="T18" fmla="*/ 14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6" name="Freeform 1332"/>
              <p:cNvSpPr>
                <a:spLocks/>
              </p:cNvSpPr>
              <p:nvPr/>
            </p:nvSpPr>
            <p:spPr bwMode="auto">
              <a:xfrm>
                <a:off x="2374" y="1898"/>
                <a:ext cx="16" cy="14"/>
              </a:xfrm>
              <a:custGeom>
                <a:avLst/>
                <a:gdLst>
                  <a:gd name="T0" fmla="*/ 0 w 16"/>
                  <a:gd name="T1" fmla="*/ 6 h 14"/>
                  <a:gd name="T2" fmla="*/ 2 w 16"/>
                  <a:gd name="T3" fmla="*/ 3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1 h 14"/>
                  <a:gd name="T14" fmla="*/ 16 w 16"/>
                  <a:gd name="T15" fmla="*/ 3 h 14"/>
                  <a:gd name="T16" fmla="*/ 16 w 16"/>
                  <a:gd name="T17" fmla="*/ 6 h 14"/>
                  <a:gd name="T18" fmla="*/ 16 w 16"/>
                  <a:gd name="T19" fmla="*/ 10 h 14"/>
                  <a:gd name="T20" fmla="*/ 13 w 16"/>
                  <a:gd name="T21" fmla="*/ 12 h 14"/>
                  <a:gd name="T22" fmla="*/ 11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2 h 14"/>
                  <a:gd name="T30" fmla="*/ 2 w 16"/>
                  <a:gd name="T31" fmla="*/ 10 h 14"/>
                  <a:gd name="T32" fmla="*/ 0 w 16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6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7" name="Freeform 1333"/>
              <p:cNvSpPr>
                <a:spLocks/>
              </p:cNvSpPr>
              <p:nvPr/>
            </p:nvSpPr>
            <p:spPr bwMode="auto">
              <a:xfrm>
                <a:off x="2374" y="1898"/>
                <a:ext cx="16" cy="14"/>
              </a:xfrm>
              <a:custGeom>
                <a:avLst/>
                <a:gdLst>
                  <a:gd name="T0" fmla="*/ 0 w 16"/>
                  <a:gd name="T1" fmla="*/ 6 h 14"/>
                  <a:gd name="T2" fmla="*/ 2 w 16"/>
                  <a:gd name="T3" fmla="*/ 3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1 h 14"/>
                  <a:gd name="T14" fmla="*/ 16 w 16"/>
                  <a:gd name="T15" fmla="*/ 3 h 14"/>
                  <a:gd name="T16" fmla="*/ 16 w 16"/>
                  <a:gd name="T17" fmla="*/ 6 h 14"/>
                  <a:gd name="T18" fmla="*/ 16 w 16"/>
                  <a:gd name="T19" fmla="*/ 10 h 14"/>
                  <a:gd name="T20" fmla="*/ 13 w 16"/>
                  <a:gd name="T21" fmla="*/ 12 h 14"/>
                  <a:gd name="T22" fmla="*/ 11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2 h 14"/>
                  <a:gd name="T30" fmla="*/ 2 w 16"/>
                  <a:gd name="T31" fmla="*/ 10 h 14"/>
                  <a:gd name="T32" fmla="*/ 0 w 16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6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8" name="Freeform 1334"/>
              <p:cNvSpPr>
                <a:spLocks/>
              </p:cNvSpPr>
              <p:nvPr/>
            </p:nvSpPr>
            <p:spPr bwMode="auto">
              <a:xfrm>
                <a:off x="2240" y="18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9" name="Freeform 1335"/>
              <p:cNvSpPr>
                <a:spLocks/>
              </p:cNvSpPr>
              <p:nvPr/>
            </p:nvSpPr>
            <p:spPr bwMode="auto">
              <a:xfrm>
                <a:off x="2240" y="18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0" name="Freeform 1336"/>
              <p:cNvSpPr>
                <a:spLocks/>
              </p:cNvSpPr>
              <p:nvPr/>
            </p:nvSpPr>
            <p:spPr bwMode="auto">
              <a:xfrm>
                <a:off x="2236" y="1678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16 h 16"/>
                  <a:gd name="T4" fmla="*/ 4 w 8"/>
                  <a:gd name="T5" fmla="*/ 16 h 16"/>
                  <a:gd name="T6" fmla="*/ 1 w 8"/>
                  <a:gd name="T7" fmla="*/ 13 h 16"/>
                  <a:gd name="T8" fmla="*/ 0 w 8"/>
                  <a:gd name="T9" fmla="*/ 12 h 16"/>
                  <a:gd name="T10" fmla="*/ 0 w 8"/>
                  <a:gd name="T11" fmla="*/ 8 h 16"/>
                  <a:gd name="T12" fmla="*/ 0 w 8"/>
                  <a:gd name="T13" fmla="*/ 6 h 16"/>
                  <a:gd name="T14" fmla="*/ 1 w 8"/>
                  <a:gd name="T15" fmla="*/ 3 h 16"/>
                  <a:gd name="T16" fmla="*/ 4 w 8"/>
                  <a:gd name="T17" fmla="*/ 2 h 16"/>
                  <a:gd name="T18" fmla="*/ 8 w 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8" y="0"/>
                    </a:moveTo>
                    <a:lnTo>
                      <a:pt x="8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1" name="Freeform 1337"/>
              <p:cNvSpPr>
                <a:spLocks/>
              </p:cNvSpPr>
              <p:nvPr/>
            </p:nvSpPr>
            <p:spPr bwMode="auto">
              <a:xfrm>
                <a:off x="2244" y="1678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16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0 h 16"/>
                  <a:gd name="T10" fmla="*/ 0 w 1"/>
                  <a:gd name="T11" fmla="*/ 0 h 16"/>
                  <a:gd name="T12" fmla="*/ 0 w 1"/>
                  <a:gd name="T13" fmla="*/ 0 h 16"/>
                  <a:gd name="T14" fmla="*/ 0 w 1"/>
                  <a:gd name="T15" fmla="*/ 16 h 16"/>
                  <a:gd name="T16" fmla="*/ 0 w 1"/>
                  <a:gd name="T17" fmla="*/ 16 h 16"/>
                  <a:gd name="T18" fmla="*/ 0 w 1"/>
                  <a:gd name="T19" fmla="*/ 16 h 16"/>
                  <a:gd name="T20" fmla="*/ 0 w 1"/>
                  <a:gd name="T21" fmla="*/ 16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6"/>
                  <a:gd name="T35" fmla="*/ 1 w 1"/>
                  <a:gd name="T36" fmla="*/ 16 h 1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2" name="Freeform 1338"/>
              <p:cNvSpPr>
                <a:spLocks/>
              </p:cNvSpPr>
              <p:nvPr/>
            </p:nvSpPr>
            <p:spPr bwMode="auto">
              <a:xfrm>
                <a:off x="2244" y="1678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16 h 16"/>
                  <a:gd name="T10" fmla="*/ 0 w 1"/>
                  <a:gd name="T11" fmla="*/ 16 h 16"/>
                  <a:gd name="T12" fmla="*/ 0 w 1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6"/>
                  <a:gd name="T23" fmla="*/ 1 w 1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3" name="Freeform 1339"/>
              <p:cNvSpPr>
                <a:spLocks/>
              </p:cNvSpPr>
              <p:nvPr/>
            </p:nvSpPr>
            <p:spPr bwMode="auto">
              <a:xfrm>
                <a:off x="2244" y="1678"/>
                <a:ext cx="7" cy="16"/>
              </a:xfrm>
              <a:custGeom>
                <a:avLst/>
                <a:gdLst>
                  <a:gd name="T0" fmla="*/ 0 w 7"/>
                  <a:gd name="T1" fmla="*/ 16 h 16"/>
                  <a:gd name="T2" fmla="*/ 0 w 7"/>
                  <a:gd name="T3" fmla="*/ 0 h 16"/>
                  <a:gd name="T4" fmla="*/ 2 w 7"/>
                  <a:gd name="T5" fmla="*/ 2 h 16"/>
                  <a:gd name="T6" fmla="*/ 5 w 7"/>
                  <a:gd name="T7" fmla="*/ 3 h 16"/>
                  <a:gd name="T8" fmla="*/ 6 w 7"/>
                  <a:gd name="T9" fmla="*/ 6 h 16"/>
                  <a:gd name="T10" fmla="*/ 7 w 7"/>
                  <a:gd name="T11" fmla="*/ 8 h 16"/>
                  <a:gd name="T12" fmla="*/ 6 w 7"/>
                  <a:gd name="T13" fmla="*/ 12 h 16"/>
                  <a:gd name="T14" fmla="*/ 5 w 7"/>
                  <a:gd name="T15" fmla="*/ 13 h 16"/>
                  <a:gd name="T16" fmla="*/ 2 w 7"/>
                  <a:gd name="T17" fmla="*/ 16 h 16"/>
                  <a:gd name="T18" fmla="*/ 0 w 7"/>
                  <a:gd name="T19" fmla="*/ 1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0" y="16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4" name="Freeform 1340"/>
              <p:cNvSpPr>
                <a:spLocks/>
              </p:cNvSpPr>
              <p:nvPr/>
            </p:nvSpPr>
            <p:spPr bwMode="auto">
              <a:xfrm>
                <a:off x="2236" y="1678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6 h 16"/>
                  <a:gd name="T4" fmla="*/ 1 w 15"/>
                  <a:gd name="T5" fmla="*/ 3 h 16"/>
                  <a:gd name="T6" fmla="*/ 4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4 w 15"/>
                  <a:gd name="T27" fmla="*/ 16 h 16"/>
                  <a:gd name="T28" fmla="*/ 1 w 15"/>
                  <a:gd name="T29" fmla="*/ 13 h 16"/>
                  <a:gd name="T30" fmla="*/ 0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6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5" name="Freeform 1341"/>
              <p:cNvSpPr>
                <a:spLocks/>
              </p:cNvSpPr>
              <p:nvPr/>
            </p:nvSpPr>
            <p:spPr bwMode="auto">
              <a:xfrm>
                <a:off x="2374" y="1809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0 h 16"/>
                  <a:gd name="T4" fmla="*/ 8 w 8"/>
                  <a:gd name="T5" fmla="*/ 16 h 16"/>
                  <a:gd name="T6" fmla="*/ 8 w 8"/>
                  <a:gd name="T7" fmla="*/ 16 h 16"/>
                  <a:gd name="T8" fmla="*/ 5 w 8"/>
                  <a:gd name="T9" fmla="*/ 16 h 16"/>
                  <a:gd name="T10" fmla="*/ 3 w 8"/>
                  <a:gd name="T11" fmla="*/ 13 h 16"/>
                  <a:gd name="T12" fmla="*/ 2 w 8"/>
                  <a:gd name="T13" fmla="*/ 10 h 16"/>
                  <a:gd name="T14" fmla="*/ 0 w 8"/>
                  <a:gd name="T15" fmla="*/ 8 h 16"/>
                  <a:gd name="T16" fmla="*/ 2 w 8"/>
                  <a:gd name="T17" fmla="*/ 5 h 16"/>
                  <a:gd name="T18" fmla="*/ 3 w 8"/>
                  <a:gd name="T19" fmla="*/ 3 h 16"/>
                  <a:gd name="T20" fmla="*/ 5 w 8"/>
                  <a:gd name="T21" fmla="*/ 1 h 16"/>
                  <a:gd name="T22" fmla="*/ 8 w 8"/>
                  <a:gd name="T23" fmla="*/ 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6"/>
                  <a:gd name="T38" fmla="*/ 8 w 8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6">
                    <a:moveTo>
                      <a:pt x="8" y="0"/>
                    </a:moveTo>
                    <a:lnTo>
                      <a:pt x="8" y="0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6" name="Freeform 1342"/>
              <p:cNvSpPr>
                <a:spLocks/>
              </p:cNvSpPr>
              <p:nvPr/>
            </p:nvSpPr>
            <p:spPr bwMode="auto">
              <a:xfrm>
                <a:off x="2382" y="1809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16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0 h 16"/>
                  <a:gd name="T10" fmla="*/ 0 w 1"/>
                  <a:gd name="T11" fmla="*/ 0 h 16"/>
                  <a:gd name="T12" fmla="*/ 1 w 1"/>
                  <a:gd name="T13" fmla="*/ 0 h 16"/>
                  <a:gd name="T14" fmla="*/ 1 w 1"/>
                  <a:gd name="T15" fmla="*/ 16 h 16"/>
                  <a:gd name="T16" fmla="*/ 1 w 1"/>
                  <a:gd name="T17" fmla="*/ 16 h 16"/>
                  <a:gd name="T18" fmla="*/ 0 w 1"/>
                  <a:gd name="T19" fmla="*/ 16 h 16"/>
                  <a:gd name="T20" fmla="*/ 0 w 1"/>
                  <a:gd name="T21" fmla="*/ 16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6"/>
                  <a:gd name="T35" fmla="*/ 1 w 1"/>
                  <a:gd name="T36" fmla="*/ 16 h 1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7" name="Freeform 1343"/>
              <p:cNvSpPr>
                <a:spLocks/>
              </p:cNvSpPr>
              <p:nvPr/>
            </p:nvSpPr>
            <p:spPr bwMode="auto">
              <a:xfrm>
                <a:off x="2382" y="1809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1 w 1"/>
                  <a:gd name="T5" fmla="*/ 0 h 16"/>
                  <a:gd name="T6" fmla="*/ 1 w 1"/>
                  <a:gd name="T7" fmla="*/ 0 h 16"/>
                  <a:gd name="T8" fmla="*/ 1 w 1"/>
                  <a:gd name="T9" fmla="*/ 16 h 16"/>
                  <a:gd name="T10" fmla="*/ 1 w 1"/>
                  <a:gd name="T11" fmla="*/ 16 h 16"/>
                  <a:gd name="T12" fmla="*/ 0 w 1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6"/>
                  <a:gd name="T23" fmla="*/ 1 w 1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8" name="Freeform 1344"/>
              <p:cNvSpPr>
                <a:spLocks/>
              </p:cNvSpPr>
              <p:nvPr/>
            </p:nvSpPr>
            <p:spPr bwMode="auto">
              <a:xfrm>
                <a:off x="2383" y="1809"/>
                <a:ext cx="7" cy="16"/>
              </a:xfrm>
              <a:custGeom>
                <a:avLst/>
                <a:gdLst>
                  <a:gd name="T0" fmla="*/ 0 w 7"/>
                  <a:gd name="T1" fmla="*/ 16 h 16"/>
                  <a:gd name="T2" fmla="*/ 0 w 7"/>
                  <a:gd name="T3" fmla="*/ 0 h 16"/>
                  <a:gd name="T4" fmla="*/ 3 w 7"/>
                  <a:gd name="T5" fmla="*/ 1 h 16"/>
                  <a:gd name="T6" fmla="*/ 5 w 7"/>
                  <a:gd name="T7" fmla="*/ 3 h 16"/>
                  <a:gd name="T8" fmla="*/ 7 w 7"/>
                  <a:gd name="T9" fmla="*/ 5 h 16"/>
                  <a:gd name="T10" fmla="*/ 7 w 7"/>
                  <a:gd name="T11" fmla="*/ 8 h 16"/>
                  <a:gd name="T12" fmla="*/ 7 w 7"/>
                  <a:gd name="T13" fmla="*/ 10 h 16"/>
                  <a:gd name="T14" fmla="*/ 5 w 7"/>
                  <a:gd name="T15" fmla="*/ 13 h 16"/>
                  <a:gd name="T16" fmla="*/ 3 w 7"/>
                  <a:gd name="T17" fmla="*/ 16 h 16"/>
                  <a:gd name="T18" fmla="*/ 0 w 7"/>
                  <a:gd name="T19" fmla="*/ 1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0" y="16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9" name="Freeform 1345"/>
              <p:cNvSpPr>
                <a:spLocks/>
              </p:cNvSpPr>
              <p:nvPr/>
            </p:nvSpPr>
            <p:spPr bwMode="auto">
              <a:xfrm>
                <a:off x="2374" y="1809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2 w 16"/>
                  <a:gd name="T3" fmla="*/ 5 h 16"/>
                  <a:gd name="T4" fmla="*/ 3 w 16"/>
                  <a:gd name="T5" fmla="*/ 3 h 16"/>
                  <a:gd name="T6" fmla="*/ 5 w 16"/>
                  <a:gd name="T7" fmla="*/ 1 h 16"/>
                  <a:gd name="T8" fmla="*/ 8 w 16"/>
                  <a:gd name="T9" fmla="*/ 0 h 16"/>
                  <a:gd name="T10" fmla="*/ 12 w 16"/>
                  <a:gd name="T11" fmla="*/ 1 h 16"/>
                  <a:gd name="T12" fmla="*/ 14 w 16"/>
                  <a:gd name="T13" fmla="*/ 3 h 16"/>
                  <a:gd name="T14" fmla="*/ 16 w 16"/>
                  <a:gd name="T15" fmla="*/ 5 h 16"/>
                  <a:gd name="T16" fmla="*/ 16 w 16"/>
                  <a:gd name="T17" fmla="*/ 8 h 16"/>
                  <a:gd name="T18" fmla="*/ 16 w 16"/>
                  <a:gd name="T19" fmla="*/ 10 h 16"/>
                  <a:gd name="T20" fmla="*/ 14 w 16"/>
                  <a:gd name="T21" fmla="*/ 13 h 16"/>
                  <a:gd name="T22" fmla="*/ 12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2 w 16"/>
                  <a:gd name="T31" fmla="*/ 10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0" name="Freeform 1346"/>
              <p:cNvSpPr>
                <a:spLocks/>
              </p:cNvSpPr>
              <p:nvPr/>
            </p:nvSpPr>
            <p:spPr bwMode="auto">
              <a:xfrm>
                <a:off x="2296" y="2174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16 h 16"/>
                  <a:gd name="T4" fmla="*/ 5 w 8"/>
                  <a:gd name="T5" fmla="*/ 16 h 16"/>
                  <a:gd name="T6" fmla="*/ 3 w 8"/>
                  <a:gd name="T7" fmla="*/ 15 h 16"/>
                  <a:gd name="T8" fmla="*/ 1 w 8"/>
                  <a:gd name="T9" fmla="*/ 12 h 16"/>
                  <a:gd name="T10" fmla="*/ 0 w 8"/>
                  <a:gd name="T11" fmla="*/ 8 h 16"/>
                  <a:gd name="T12" fmla="*/ 1 w 8"/>
                  <a:gd name="T13" fmla="*/ 6 h 16"/>
                  <a:gd name="T14" fmla="*/ 3 w 8"/>
                  <a:gd name="T15" fmla="*/ 3 h 16"/>
                  <a:gd name="T16" fmla="*/ 5 w 8"/>
                  <a:gd name="T17" fmla="*/ 2 h 16"/>
                  <a:gd name="T18" fmla="*/ 8 w 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8" y="0"/>
                    </a:move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1" name="Freeform 1347"/>
              <p:cNvSpPr>
                <a:spLocks/>
              </p:cNvSpPr>
              <p:nvPr/>
            </p:nvSpPr>
            <p:spPr bwMode="auto">
              <a:xfrm>
                <a:off x="2304" y="2174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0 h 16"/>
                  <a:gd name="T10" fmla="*/ 0 w 1"/>
                  <a:gd name="T11" fmla="*/ 0 h 16"/>
                  <a:gd name="T12" fmla="*/ 0 w 1"/>
                  <a:gd name="T13" fmla="*/ 16 h 16"/>
                  <a:gd name="T14" fmla="*/ 0 w 1"/>
                  <a:gd name="T15" fmla="*/ 16 h 16"/>
                  <a:gd name="T16" fmla="*/ 0 w 1"/>
                  <a:gd name="T17" fmla="*/ 16 h 16"/>
                  <a:gd name="T18" fmla="*/ 0 w 1"/>
                  <a:gd name="T19" fmla="*/ 16 h 16"/>
                  <a:gd name="T20" fmla="*/ 0 w 1"/>
                  <a:gd name="T21" fmla="*/ 16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6"/>
                  <a:gd name="T35" fmla="*/ 1 w 1"/>
                  <a:gd name="T36" fmla="*/ 16 h 1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2" name="Freeform 1348"/>
              <p:cNvSpPr>
                <a:spLocks/>
              </p:cNvSpPr>
              <p:nvPr/>
            </p:nvSpPr>
            <p:spPr bwMode="auto">
              <a:xfrm>
                <a:off x="2304" y="2174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0 w 1"/>
                  <a:gd name="T5" fmla="*/ 0 h 16"/>
                  <a:gd name="T6" fmla="*/ 1 w 1"/>
                  <a:gd name="T7" fmla="*/ 0 h 16"/>
                  <a:gd name="T8" fmla="*/ 1 w 1"/>
                  <a:gd name="T9" fmla="*/ 16 h 16"/>
                  <a:gd name="T10" fmla="*/ 0 w 1"/>
                  <a:gd name="T11" fmla="*/ 16 h 16"/>
                  <a:gd name="T12" fmla="*/ 0 w 1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6"/>
                  <a:gd name="T23" fmla="*/ 1 w 1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3" name="Freeform 1349"/>
              <p:cNvSpPr>
                <a:spLocks/>
              </p:cNvSpPr>
              <p:nvPr/>
            </p:nvSpPr>
            <p:spPr bwMode="auto">
              <a:xfrm>
                <a:off x="2304" y="2174"/>
                <a:ext cx="8" cy="16"/>
              </a:xfrm>
              <a:custGeom>
                <a:avLst/>
                <a:gdLst>
                  <a:gd name="T0" fmla="*/ 0 w 8"/>
                  <a:gd name="T1" fmla="*/ 16 h 16"/>
                  <a:gd name="T2" fmla="*/ 0 w 8"/>
                  <a:gd name="T3" fmla="*/ 0 h 16"/>
                  <a:gd name="T4" fmla="*/ 4 w 8"/>
                  <a:gd name="T5" fmla="*/ 2 h 16"/>
                  <a:gd name="T6" fmla="*/ 5 w 8"/>
                  <a:gd name="T7" fmla="*/ 3 h 16"/>
                  <a:gd name="T8" fmla="*/ 8 w 8"/>
                  <a:gd name="T9" fmla="*/ 6 h 16"/>
                  <a:gd name="T10" fmla="*/ 8 w 8"/>
                  <a:gd name="T11" fmla="*/ 8 h 16"/>
                  <a:gd name="T12" fmla="*/ 8 w 8"/>
                  <a:gd name="T13" fmla="*/ 12 h 16"/>
                  <a:gd name="T14" fmla="*/ 5 w 8"/>
                  <a:gd name="T15" fmla="*/ 15 h 16"/>
                  <a:gd name="T16" fmla="*/ 4 w 8"/>
                  <a:gd name="T17" fmla="*/ 16 h 16"/>
                  <a:gd name="T18" fmla="*/ 0 w 8"/>
                  <a:gd name="T19" fmla="*/ 1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0" y="16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5" y="15"/>
                    </a:lnTo>
                    <a:lnTo>
                      <a:pt x="4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4" name="Freeform 1350"/>
              <p:cNvSpPr>
                <a:spLocks/>
              </p:cNvSpPr>
              <p:nvPr/>
            </p:nvSpPr>
            <p:spPr bwMode="auto">
              <a:xfrm>
                <a:off x="2296" y="2174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1 w 16"/>
                  <a:gd name="T3" fmla="*/ 6 h 16"/>
                  <a:gd name="T4" fmla="*/ 3 w 16"/>
                  <a:gd name="T5" fmla="*/ 3 h 16"/>
                  <a:gd name="T6" fmla="*/ 5 w 16"/>
                  <a:gd name="T7" fmla="*/ 2 h 16"/>
                  <a:gd name="T8" fmla="*/ 8 w 16"/>
                  <a:gd name="T9" fmla="*/ 0 h 16"/>
                  <a:gd name="T10" fmla="*/ 12 w 16"/>
                  <a:gd name="T11" fmla="*/ 2 h 16"/>
                  <a:gd name="T12" fmla="*/ 13 w 16"/>
                  <a:gd name="T13" fmla="*/ 3 h 16"/>
                  <a:gd name="T14" fmla="*/ 16 w 16"/>
                  <a:gd name="T15" fmla="*/ 6 h 16"/>
                  <a:gd name="T16" fmla="*/ 16 w 16"/>
                  <a:gd name="T17" fmla="*/ 8 h 16"/>
                  <a:gd name="T18" fmla="*/ 16 w 16"/>
                  <a:gd name="T19" fmla="*/ 12 h 16"/>
                  <a:gd name="T20" fmla="*/ 13 w 16"/>
                  <a:gd name="T21" fmla="*/ 15 h 16"/>
                  <a:gd name="T22" fmla="*/ 12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5 h 16"/>
                  <a:gd name="T30" fmla="*/ 1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1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5" name="Freeform 1351"/>
              <p:cNvSpPr>
                <a:spLocks/>
              </p:cNvSpPr>
              <p:nvPr/>
            </p:nvSpPr>
            <p:spPr bwMode="auto">
              <a:xfrm>
                <a:off x="2551" y="1977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8 w 8"/>
                  <a:gd name="T3" fmla="*/ 15 h 15"/>
                  <a:gd name="T4" fmla="*/ 4 w 8"/>
                  <a:gd name="T5" fmla="*/ 15 h 15"/>
                  <a:gd name="T6" fmla="*/ 1 w 8"/>
                  <a:gd name="T7" fmla="*/ 13 h 15"/>
                  <a:gd name="T8" fmla="*/ 0 w 8"/>
                  <a:gd name="T9" fmla="*/ 10 h 15"/>
                  <a:gd name="T10" fmla="*/ 0 w 8"/>
                  <a:gd name="T11" fmla="*/ 8 h 15"/>
                  <a:gd name="T12" fmla="*/ 0 w 8"/>
                  <a:gd name="T13" fmla="*/ 5 h 15"/>
                  <a:gd name="T14" fmla="*/ 1 w 8"/>
                  <a:gd name="T15" fmla="*/ 3 h 15"/>
                  <a:gd name="T16" fmla="*/ 4 w 8"/>
                  <a:gd name="T17" fmla="*/ 1 h 15"/>
                  <a:gd name="T18" fmla="*/ 8 w 8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8" y="0"/>
                    </a:move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6" name="Freeform 1352"/>
              <p:cNvSpPr>
                <a:spLocks/>
              </p:cNvSpPr>
              <p:nvPr/>
            </p:nvSpPr>
            <p:spPr bwMode="auto">
              <a:xfrm>
                <a:off x="2558" y="1977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1 w 1"/>
                  <a:gd name="T9" fmla="*/ 0 h 15"/>
                  <a:gd name="T10" fmla="*/ 1 w 1"/>
                  <a:gd name="T11" fmla="*/ 0 h 15"/>
                  <a:gd name="T12" fmla="*/ 1 w 1"/>
                  <a:gd name="T13" fmla="*/ 0 h 15"/>
                  <a:gd name="T14" fmla="*/ 1 w 1"/>
                  <a:gd name="T15" fmla="*/ 15 h 15"/>
                  <a:gd name="T16" fmla="*/ 1 w 1"/>
                  <a:gd name="T17" fmla="*/ 15 h 15"/>
                  <a:gd name="T18" fmla="*/ 1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7" name="Freeform 1353"/>
              <p:cNvSpPr>
                <a:spLocks/>
              </p:cNvSpPr>
              <p:nvPr/>
            </p:nvSpPr>
            <p:spPr bwMode="auto">
              <a:xfrm>
                <a:off x="2559" y="1977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8" name="Freeform 1354"/>
              <p:cNvSpPr>
                <a:spLocks/>
              </p:cNvSpPr>
              <p:nvPr/>
            </p:nvSpPr>
            <p:spPr bwMode="auto">
              <a:xfrm>
                <a:off x="2559" y="1977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2 w 6"/>
                  <a:gd name="T5" fmla="*/ 1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10 h 15"/>
                  <a:gd name="T14" fmla="*/ 5 w 6"/>
                  <a:gd name="T15" fmla="*/ 13 h 15"/>
                  <a:gd name="T16" fmla="*/ 2 w 6"/>
                  <a:gd name="T17" fmla="*/ 15 h 15"/>
                  <a:gd name="T18" fmla="*/ 0 w 6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9" name="Freeform 1355"/>
              <p:cNvSpPr>
                <a:spLocks/>
              </p:cNvSpPr>
              <p:nvPr/>
            </p:nvSpPr>
            <p:spPr bwMode="auto">
              <a:xfrm>
                <a:off x="2551" y="1977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1 h 15"/>
                  <a:gd name="T8" fmla="*/ 8 w 14"/>
                  <a:gd name="T9" fmla="*/ 0 h 15"/>
                  <a:gd name="T10" fmla="*/ 10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0 w 14"/>
                  <a:gd name="T23" fmla="*/ 15 h 15"/>
                  <a:gd name="T24" fmla="*/ 8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0" name="Freeform 1356"/>
              <p:cNvSpPr>
                <a:spLocks/>
              </p:cNvSpPr>
              <p:nvPr/>
            </p:nvSpPr>
            <p:spPr bwMode="auto">
              <a:xfrm>
                <a:off x="2710" y="2077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8 w 8"/>
                  <a:gd name="T3" fmla="*/ 15 h 15"/>
                  <a:gd name="T4" fmla="*/ 5 w 8"/>
                  <a:gd name="T5" fmla="*/ 14 h 15"/>
                  <a:gd name="T6" fmla="*/ 3 w 8"/>
                  <a:gd name="T7" fmla="*/ 13 h 15"/>
                  <a:gd name="T8" fmla="*/ 0 w 8"/>
                  <a:gd name="T9" fmla="*/ 10 h 15"/>
                  <a:gd name="T10" fmla="*/ 0 w 8"/>
                  <a:gd name="T11" fmla="*/ 8 h 15"/>
                  <a:gd name="T12" fmla="*/ 0 w 8"/>
                  <a:gd name="T13" fmla="*/ 5 h 15"/>
                  <a:gd name="T14" fmla="*/ 3 w 8"/>
                  <a:gd name="T15" fmla="*/ 3 h 15"/>
                  <a:gd name="T16" fmla="*/ 5 w 8"/>
                  <a:gd name="T17" fmla="*/ 0 h 15"/>
                  <a:gd name="T18" fmla="*/ 8 w 8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8" y="0"/>
                    </a:move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1" name="Freeform 1357"/>
              <p:cNvSpPr>
                <a:spLocks/>
              </p:cNvSpPr>
              <p:nvPr/>
            </p:nvSpPr>
            <p:spPr bwMode="auto">
              <a:xfrm>
                <a:off x="2718" y="2077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2" name="Freeform 1358"/>
              <p:cNvSpPr>
                <a:spLocks/>
              </p:cNvSpPr>
              <p:nvPr/>
            </p:nvSpPr>
            <p:spPr bwMode="auto">
              <a:xfrm>
                <a:off x="2718" y="2077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3" name="Freeform 1359"/>
              <p:cNvSpPr>
                <a:spLocks/>
              </p:cNvSpPr>
              <p:nvPr/>
            </p:nvSpPr>
            <p:spPr bwMode="auto">
              <a:xfrm>
                <a:off x="2718" y="2077"/>
                <a:ext cx="7" cy="15"/>
              </a:xfrm>
              <a:custGeom>
                <a:avLst/>
                <a:gdLst>
                  <a:gd name="T0" fmla="*/ 0 w 7"/>
                  <a:gd name="T1" fmla="*/ 15 h 15"/>
                  <a:gd name="T2" fmla="*/ 0 w 7"/>
                  <a:gd name="T3" fmla="*/ 0 h 15"/>
                  <a:gd name="T4" fmla="*/ 2 w 7"/>
                  <a:gd name="T5" fmla="*/ 1 h 15"/>
                  <a:gd name="T6" fmla="*/ 5 w 7"/>
                  <a:gd name="T7" fmla="*/ 3 h 15"/>
                  <a:gd name="T8" fmla="*/ 6 w 7"/>
                  <a:gd name="T9" fmla="*/ 5 h 15"/>
                  <a:gd name="T10" fmla="*/ 7 w 7"/>
                  <a:gd name="T11" fmla="*/ 8 h 15"/>
                  <a:gd name="T12" fmla="*/ 6 w 7"/>
                  <a:gd name="T13" fmla="*/ 10 h 15"/>
                  <a:gd name="T14" fmla="*/ 5 w 7"/>
                  <a:gd name="T15" fmla="*/ 13 h 15"/>
                  <a:gd name="T16" fmla="*/ 2 w 7"/>
                  <a:gd name="T17" fmla="*/ 14 h 15"/>
                  <a:gd name="T18" fmla="*/ 0 w 7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0" y="15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4" name="Freeform 1360"/>
              <p:cNvSpPr>
                <a:spLocks/>
              </p:cNvSpPr>
              <p:nvPr/>
            </p:nvSpPr>
            <p:spPr bwMode="auto">
              <a:xfrm>
                <a:off x="2710" y="207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5" name="Freeform 1361"/>
              <p:cNvSpPr>
                <a:spLocks/>
              </p:cNvSpPr>
              <p:nvPr/>
            </p:nvSpPr>
            <p:spPr bwMode="auto">
              <a:xfrm>
                <a:off x="2942" y="2260"/>
                <a:ext cx="8" cy="16"/>
              </a:xfrm>
              <a:custGeom>
                <a:avLst/>
                <a:gdLst>
                  <a:gd name="T0" fmla="*/ 8 w 8"/>
                  <a:gd name="T1" fmla="*/ 0 h 16"/>
                  <a:gd name="T2" fmla="*/ 8 w 8"/>
                  <a:gd name="T3" fmla="*/ 16 h 16"/>
                  <a:gd name="T4" fmla="*/ 4 w 8"/>
                  <a:gd name="T5" fmla="*/ 14 h 16"/>
                  <a:gd name="T6" fmla="*/ 3 w 8"/>
                  <a:gd name="T7" fmla="*/ 13 h 16"/>
                  <a:gd name="T8" fmla="*/ 0 w 8"/>
                  <a:gd name="T9" fmla="*/ 11 h 16"/>
                  <a:gd name="T10" fmla="*/ 0 w 8"/>
                  <a:gd name="T11" fmla="*/ 8 h 16"/>
                  <a:gd name="T12" fmla="*/ 0 w 8"/>
                  <a:gd name="T13" fmla="*/ 5 h 16"/>
                  <a:gd name="T14" fmla="*/ 3 w 8"/>
                  <a:gd name="T15" fmla="*/ 3 h 16"/>
                  <a:gd name="T16" fmla="*/ 4 w 8"/>
                  <a:gd name="T17" fmla="*/ 2 h 16"/>
                  <a:gd name="T18" fmla="*/ 8 w 8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6"/>
                  <a:gd name="T32" fmla="*/ 8 w 8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6">
                    <a:moveTo>
                      <a:pt x="8" y="0"/>
                    </a:moveTo>
                    <a:lnTo>
                      <a:pt x="8" y="16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6" name="Freeform 1362"/>
              <p:cNvSpPr>
                <a:spLocks/>
              </p:cNvSpPr>
              <p:nvPr/>
            </p:nvSpPr>
            <p:spPr bwMode="auto">
              <a:xfrm>
                <a:off x="2950" y="2260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0 h 16"/>
                  <a:gd name="T10" fmla="*/ 0 w 1"/>
                  <a:gd name="T11" fmla="*/ 0 h 16"/>
                  <a:gd name="T12" fmla="*/ 0 w 1"/>
                  <a:gd name="T13" fmla="*/ 16 h 16"/>
                  <a:gd name="T14" fmla="*/ 0 w 1"/>
                  <a:gd name="T15" fmla="*/ 16 h 16"/>
                  <a:gd name="T16" fmla="*/ 0 w 1"/>
                  <a:gd name="T17" fmla="*/ 16 h 16"/>
                  <a:gd name="T18" fmla="*/ 0 w 1"/>
                  <a:gd name="T19" fmla="*/ 16 h 16"/>
                  <a:gd name="T20" fmla="*/ 0 w 1"/>
                  <a:gd name="T21" fmla="*/ 16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6"/>
                  <a:gd name="T35" fmla="*/ 1 w 1"/>
                  <a:gd name="T36" fmla="*/ 16 h 1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7" name="Freeform 1363"/>
              <p:cNvSpPr>
                <a:spLocks/>
              </p:cNvSpPr>
              <p:nvPr/>
            </p:nvSpPr>
            <p:spPr bwMode="auto">
              <a:xfrm>
                <a:off x="2950" y="2260"/>
                <a:ext cx="1" cy="16"/>
              </a:xfrm>
              <a:custGeom>
                <a:avLst/>
                <a:gdLst>
                  <a:gd name="T0" fmla="*/ 0 w 1"/>
                  <a:gd name="T1" fmla="*/ 16 h 16"/>
                  <a:gd name="T2" fmla="*/ 0 w 1"/>
                  <a:gd name="T3" fmla="*/ 0 h 16"/>
                  <a:gd name="T4" fmla="*/ 0 w 1"/>
                  <a:gd name="T5" fmla="*/ 0 h 16"/>
                  <a:gd name="T6" fmla="*/ 0 w 1"/>
                  <a:gd name="T7" fmla="*/ 0 h 16"/>
                  <a:gd name="T8" fmla="*/ 0 w 1"/>
                  <a:gd name="T9" fmla="*/ 16 h 16"/>
                  <a:gd name="T10" fmla="*/ 0 w 1"/>
                  <a:gd name="T11" fmla="*/ 16 h 16"/>
                  <a:gd name="T12" fmla="*/ 0 w 1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6"/>
                  <a:gd name="T23" fmla="*/ 1 w 1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8" name="Freeform 1364"/>
              <p:cNvSpPr>
                <a:spLocks/>
              </p:cNvSpPr>
              <p:nvPr/>
            </p:nvSpPr>
            <p:spPr bwMode="auto">
              <a:xfrm>
                <a:off x="2950" y="2260"/>
                <a:ext cx="7" cy="16"/>
              </a:xfrm>
              <a:custGeom>
                <a:avLst/>
                <a:gdLst>
                  <a:gd name="T0" fmla="*/ 0 w 7"/>
                  <a:gd name="T1" fmla="*/ 16 h 16"/>
                  <a:gd name="T2" fmla="*/ 0 w 7"/>
                  <a:gd name="T3" fmla="*/ 0 h 16"/>
                  <a:gd name="T4" fmla="*/ 2 w 7"/>
                  <a:gd name="T5" fmla="*/ 2 h 16"/>
                  <a:gd name="T6" fmla="*/ 5 w 7"/>
                  <a:gd name="T7" fmla="*/ 3 h 16"/>
                  <a:gd name="T8" fmla="*/ 6 w 7"/>
                  <a:gd name="T9" fmla="*/ 5 h 16"/>
                  <a:gd name="T10" fmla="*/ 7 w 7"/>
                  <a:gd name="T11" fmla="*/ 8 h 16"/>
                  <a:gd name="T12" fmla="*/ 6 w 7"/>
                  <a:gd name="T13" fmla="*/ 11 h 16"/>
                  <a:gd name="T14" fmla="*/ 5 w 7"/>
                  <a:gd name="T15" fmla="*/ 13 h 16"/>
                  <a:gd name="T16" fmla="*/ 2 w 7"/>
                  <a:gd name="T17" fmla="*/ 14 h 16"/>
                  <a:gd name="T18" fmla="*/ 0 w 7"/>
                  <a:gd name="T19" fmla="*/ 1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6"/>
                  <a:gd name="T32" fmla="*/ 7 w 7"/>
                  <a:gd name="T33" fmla="*/ 16 h 1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6">
                    <a:moveTo>
                      <a:pt x="0" y="16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2" y="14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9" name="Freeform 1365"/>
              <p:cNvSpPr>
                <a:spLocks/>
              </p:cNvSpPr>
              <p:nvPr/>
            </p:nvSpPr>
            <p:spPr bwMode="auto">
              <a:xfrm>
                <a:off x="2942" y="226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0 w 15"/>
                  <a:gd name="T3" fmla="*/ 5 h 16"/>
                  <a:gd name="T4" fmla="*/ 3 w 15"/>
                  <a:gd name="T5" fmla="*/ 3 h 16"/>
                  <a:gd name="T6" fmla="*/ 4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5 h 16"/>
                  <a:gd name="T16" fmla="*/ 15 w 15"/>
                  <a:gd name="T17" fmla="*/ 8 h 16"/>
                  <a:gd name="T18" fmla="*/ 14 w 15"/>
                  <a:gd name="T19" fmla="*/ 11 h 16"/>
                  <a:gd name="T20" fmla="*/ 13 w 15"/>
                  <a:gd name="T21" fmla="*/ 13 h 16"/>
                  <a:gd name="T22" fmla="*/ 10 w 15"/>
                  <a:gd name="T23" fmla="*/ 14 h 16"/>
                  <a:gd name="T24" fmla="*/ 8 w 15"/>
                  <a:gd name="T25" fmla="*/ 16 h 16"/>
                  <a:gd name="T26" fmla="*/ 4 w 15"/>
                  <a:gd name="T27" fmla="*/ 14 h 16"/>
                  <a:gd name="T28" fmla="*/ 3 w 15"/>
                  <a:gd name="T29" fmla="*/ 13 h 16"/>
                  <a:gd name="T30" fmla="*/ 0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0" name="Freeform 1366"/>
              <p:cNvSpPr>
                <a:spLocks/>
              </p:cNvSpPr>
              <p:nvPr/>
            </p:nvSpPr>
            <p:spPr bwMode="auto">
              <a:xfrm>
                <a:off x="2788" y="1570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8 w 8"/>
                  <a:gd name="T3" fmla="*/ 15 h 15"/>
                  <a:gd name="T4" fmla="*/ 5 w 8"/>
                  <a:gd name="T5" fmla="*/ 14 h 15"/>
                  <a:gd name="T6" fmla="*/ 3 w 8"/>
                  <a:gd name="T7" fmla="*/ 12 h 15"/>
                  <a:gd name="T8" fmla="*/ 2 w 8"/>
                  <a:gd name="T9" fmla="*/ 10 h 15"/>
                  <a:gd name="T10" fmla="*/ 0 w 8"/>
                  <a:gd name="T11" fmla="*/ 7 h 15"/>
                  <a:gd name="T12" fmla="*/ 2 w 8"/>
                  <a:gd name="T13" fmla="*/ 3 h 15"/>
                  <a:gd name="T14" fmla="*/ 3 w 8"/>
                  <a:gd name="T15" fmla="*/ 1 h 15"/>
                  <a:gd name="T16" fmla="*/ 5 w 8"/>
                  <a:gd name="T17" fmla="*/ 0 h 15"/>
                  <a:gd name="T18" fmla="*/ 8 w 8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8" y="0"/>
                    </a:move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1" name="Freeform 1367"/>
              <p:cNvSpPr>
                <a:spLocks/>
              </p:cNvSpPr>
              <p:nvPr/>
            </p:nvSpPr>
            <p:spPr bwMode="auto">
              <a:xfrm>
                <a:off x="2796" y="1570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2" name="Freeform 1368"/>
              <p:cNvSpPr>
                <a:spLocks/>
              </p:cNvSpPr>
              <p:nvPr/>
            </p:nvSpPr>
            <p:spPr bwMode="auto">
              <a:xfrm>
                <a:off x="2796" y="1570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1 w 1"/>
                  <a:gd name="T7" fmla="*/ 0 h 15"/>
                  <a:gd name="T8" fmla="*/ 1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3" name="Freeform 1369"/>
              <p:cNvSpPr>
                <a:spLocks/>
              </p:cNvSpPr>
              <p:nvPr/>
            </p:nvSpPr>
            <p:spPr bwMode="auto">
              <a:xfrm>
                <a:off x="2796" y="1570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0 h 15"/>
                  <a:gd name="T4" fmla="*/ 4 w 8"/>
                  <a:gd name="T5" fmla="*/ 0 h 15"/>
                  <a:gd name="T6" fmla="*/ 6 w 8"/>
                  <a:gd name="T7" fmla="*/ 1 h 15"/>
                  <a:gd name="T8" fmla="*/ 8 w 8"/>
                  <a:gd name="T9" fmla="*/ 3 h 15"/>
                  <a:gd name="T10" fmla="*/ 8 w 8"/>
                  <a:gd name="T11" fmla="*/ 7 h 15"/>
                  <a:gd name="T12" fmla="*/ 8 w 8"/>
                  <a:gd name="T13" fmla="*/ 10 h 15"/>
                  <a:gd name="T14" fmla="*/ 6 w 8"/>
                  <a:gd name="T15" fmla="*/ 12 h 15"/>
                  <a:gd name="T16" fmla="*/ 4 w 8"/>
                  <a:gd name="T17" fmla="*/ 14 h 15"/>
                  <a:gd name="T18" fmla="*/ 0 w 8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0" y="15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4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4" name="Freeform 1370"/>
              <p:cNvSpPr>
                <a:spLocks/>
              </p:cNvSpPr>
              <p:nvPr/>
            </p:nvSpPr>
            <p:spPr bwMode="auto">
              <a:xfrm>
                <a:off x="2788" y="1570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3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2 w 16"/>
                  <a:gd name="T11" fmla="*/ 0 h 15"/>
                  <a:gd name="T12" fmla="*/ 14 w 16"/>
                  <a:gd name="T13" fmla="*/ 1 h 15"/>
                  <a:gd name="T14" fmla="*/ 16 w 16"/>
                  <a:gd name="T15" fmla="*/ 3 h 15"/>
                  <a:gd name="T16" fmla="*/ 16 w 16"/>
                  <a:gd name="T17" fmla="*/ 7 h 15"/>
                  <a:gd name="T18" fmla="*/ 16 w 16"/>
                  <a:gd name="T19" fmla="*/ 10 h 15"/>
                  <a:gd name="T20" fmla="*/ 14 w 16"/>
                  <a:gd name="T21" fmla="*/ 12 h 15"/>
                  <a:gd name="T22" fmla="*/ 12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5" name="Freeform 1371"/>
              <p:cNvSpPr>
                <a:spLocks/>
              </p:cNvSpPr>
              <p:nvPr/>
            </p:nvSpPr>
            <p:spPr bwMode="auto">
              <a:xfrm>
                <a:off x="2214" y="1740"/>
                <a:ext cx="16" cy="14"/>
              </a:xfrm>
              <a:custGeom>
                <a:avLst/>
                <a:gdLst>
                  <a:gd name="T0" fmla="*/ 0 w 16"/>
                  <a:gd name="T1" fmla="*/ 8 h 14"/>
                  <a:gd name="T2" fmla="*/ 0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1 h 14"/>
                  <a:gd name="T14" fmla="*/ 14 w 16"/>
                  <a:gd name="T15" fmla="*/ 4 h 14"/>
                  <a:gd name="T16" fmla="*/ 16 w 16"/>
                  <a:gd name="T17" fmla="*/ 8 h 14"/>
                  <a:gd name="T18" fmla="*/ 14 w 16"/>
                  <a:gd name="T19" fmla="*/ 10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6" name="Freeform 1372"/>
              <p:cNvSpPr>
                <a:spLocks/>
              </p:cNvSpPr>
              <p:nvPr/>
            </p:nvSpPr>
            <p:spPr bwMode="auto">
              <a:xfrm>
                <a:off x="2214" y="1740"/>
                <a:ext cx="16" cy="14"/>
              </a:xfrm>
              <a:custGeom>
                <a:avLst/>
                <a:gdLst>
                  <a:gd name="T0" fmla="*/ 0 w 16"/>
                  <a:gd name="T1" fmla="*/ 8 h 14"/>
                  <a:gd name="T2" fmla="*/ 0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1 h 14"/>
                  <a:gd name="T14" fmla="*/ 14 w 16"/>
                  <a:gd name="T15" fmla="*/ 4 h 14"/>
                  <a:gd name="T16" fmla="*/ 16 w 16"/>
                  <a:gd name="T17" fmla="*/ 8 h 14"/>
                  <a:gd name="T18" fmla="*/ 14 w 16"/>
                  <a:gd name="T19" fmla="*/ 10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0 w 16"/>
                  <a:gd name="T31" fmla="*/ 10 h 14"/>
                  <a:gd name="T32" fmla="*/ 0 w 16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7" name="Freeform 1373"/>
              <p:cNvSpPr>
                <a:spLocks/>
              </p:cNvSpPr>
              <p:nvPr/>
            </p:nvSpPr>
            <p:spPr bwMode="auto">
              <a:xfrm>
                <a:off x="2214" y="1678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1 w 16"/>
                  <a:gd name="T3" fmla="*/ 6 h 16"/>
                  <a:gd name="T4" fmla="*/ 3 w 16"/>
                  <a:gd name="T5" fmla="*/ 3 h 16"/>
                  <a:gd name="T6" fmla="*/ 5 w 16"/>
                  <a:gd name="T7" fmla="*/ 0 h 16"/>
                  <a:gd name="T8" fmla="*/ 8 w 16"/>
                  <a:gd name="T9" fmla="*/ 0 h 16"/>
                  <a:gd name="T10" fmla="*/ 10 w 16"/>
                  <a:gd name="T11" fmla="*/ 0 h 16"/>
                  <a:gd name="T12" fmla="*/ 13 w 16"/>
                  <a:gd name="T13" fmla="*/ 3 h 16"/>
                  <a:gd name="T14" fmla="*/ 16 w 16"/>
                  <a:gd name="T15" fmla="*/ 6 h 16"/>
                  <a:gd name="T16" fmla="*/ 16 w 16"/>
                  <a:gd name="T17" fmla="*/ 8 h 16"/>
                  <a:gd name="T18" fmla="*/ 16 w 16"/>
                  <a:gd name="T19" fmla="*/ 11 h 16"/>
                  <a:gd name="T20" fmla="*/ 13 w 16"/>
                  <a:gd name="T21" fmla="*/ 13 h 16"/>
                  <a:gd name="T22" fmla="*/ 10 w 16"/>
                  <a:gd name="T23" fmla="*/ 15 h 16"/>
                  <a:gd name="T24" fmla="*/ 8 w 16"/>
                  <a:gd name="T25" fmla="*/ 16 h 16"/>
                  <a:gd name="T26" fmla="*/ 5 w 16"/>
                  <a:gd name="T27" fmla="*/ 15 h 16"/>
                  <a:gd name="T28" fmla="*/ 3 w 16"/>
                  <a:gd name="T29" fmla="*/ 13 h 16"/>
                  <a:gd name="T30" fmla="*/ 1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1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8" name="Freeform 1374"/>
              <p:cNvSpPr>
                <a:spLocks/>
              </p:cNvSpPr>
              <p:nvPr/>
            </p:nvSpPr>
            <p:spPr bwMode="auto">
              <a:xfrm>
                <a:off x="2214" y="1678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1 w 16"/>
                  <a:gd name="T3" fmla="*/ 6 h 16"/>
                  <a:gd name="T4" fmla="*/ 3 w 16"/>
                  <a:gd name="T5" fmla="*/ 3 h 16"/>
                  <a:gd name="T6" fmla="*/ 5 w 16"/>
                  <a:gd name="T7" fmla="*/ 0 h 16"/>
                  <a:gd name="T8" fmla="*/ 8 w 16"/>
                  <a:gd name="T9" fmla="*/ 0 h 16"/>
                  <a:gd name="T10" fmla="*/ 10 w 16"/>
                  <a:gd name="T11" fmla="*/ 0 h 16"/>
                  <a:gd name="T12" fmla="*/ 13 w 16"/>
                  <a:gd name="T13" fmla="*/ 3 h 16"/>
                  <a:gd name="T14" fmla="*/ 16 w 16"/>
                  <a:gd name="T15" fmla="*/ 6 h 16"/>
                  <a:gd name="T16" fmla="*/ 16 w 16"/>
                  <a:gd name="T17" fmla="*/ 8 h 16"/>
                  <a:gd name="T18" fmla="*/ 16 w 16"/>
                  <a:gd name="T19" fmla="*/ 11 h 16"/>
                  <a:gd name="T20" fmla="*/ 13 w 16"/>
                  <a:gd name="T21" fmla="*/ 13 h 16"/>
                  <a:gd name="T22" fmla="*/ 10 w 16"/>
                  <a:gd name="T23" fmla="*/ 15 h 16"/>
                  <a:gd name="T24" fmla="*/ 8 w 16"/>
                  <a:gd name="T25" fmla="*/ 16 h 16"/>
                  <a:gd name="T26" fmla="*/ 5 w 16"/>
                  <a:gd name="T27" fmla="*/ 15 h 16"/>
                  <a:gd name="T28" fmla="*/ 3 w 16"/>
                  <a:gd name="T29" fmla="*/ 13 h 16"/>
                  <a:gd name="T30" fmla="*/ 1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1" y="6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9" name="Freeform 1375"/>
              <p:cNvSpPr>
                <a:spLocks/>
              </p:cNvSpPr>
              <p:nvPr/>
            </p:nvSpPr>
            <p:spPr bwMode="auto">
              <a:xfrm>
                <a:off x="2281" y="161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4 h 15"/>
                  <a:gd name="T4" fmla="*/ 2 w 15"/>
                  <a:gd name="T5" fmla="*/ 2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4 w 15"/>
                  <a:gd name="T15" fmla="*/ 4 h 15"/>
                  <a:gd name="T16" fmla="*/ 15 w 15"/>
                  <a:gd name="T17" fmla="*/ 7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0" name="Freeform 1376"/>
              <p:cNvSpPr>
                <a:spLocks/>
              </p:cNvSpPr>
              <p:nvPr/>
            </p:nvSpPr>
            <p:spPr bwMode="auto">
              <a:xfrm>
                <a:off x="2281" y="161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4 h 15"/>
                  <a:gd name="T4" fmla="*/ 2 w 15"/>
                  <a:gd name="T5" fmla="*/ 2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2 h 15"/>
                  <a:gd name="T14" fmla="*/ 14 w 15"/>
                  <a:gd name="T15" fmla="*/ 4 h 15"/>
                  <a:gd name="T16" fmla="*/ 15 w 15"/>
                  <a:gd name="T17" fmla="*/ 7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1" name="Freeform 1377"/>
              <p:cNvSpPr>
                <a:spLocks/>
              </p:cNvSpPr>
              <p:nvPr/>
            </p:nvSpPr>
            <p:spPr bwMode="auto">
              <a:xfrm>
                <a:off x="2317" y="164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1 w 14"/>
                  <a:gd name="T5" fmla="*/ 2 h 15"/>
                  <a:gd name="T6" fmla="*/ 4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3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2" name="Freeform 1378"/>
              <p:cNvSpPr>
                <a:spLocks/>
              </p:cNvSpPr>
              <p:nvPr/>
            </p:nvSpPr>
            <p:spPr bwMode="auto">
              <a:xfrm>
                <a:off x="2317" y="164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1 w 14"/>
                  <a:gd name="T5" fmla="*/ 2 h 15"/>
                  <a:gd name="T6" fmla="*/ 4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3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3" name="Freeform 1379"/>
              <p:cNvSpPr>
                <a:spLocks/>
              </p:cNvSpPr>
              <p:nvPr/>
            </p:nvSpPr>
            <p:spPr bwMode="auto">
              <a:xfrm>
                <a:off x="2351" y="1622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5 h 15"/>
                  <a:gd name="T4" fmla="*/ 3 w 16"/>
                  <a:gd name="T5" fmla="*/ 3 h 15"/>
                  <a:gd name="T6" fmla="*/ 5 w 16"/>
                  <a:gd name="T7" fmla="*/ 1 h 15"/>
                  <a:gd name="T8" fmla="*/ 8 w 16"/>
                  <a:gd name="T9" fmla="*/ 0 h 15"/>
                  <a:gd name="T10" fmla="*/ 12 w 16"/>
                  <a:gd name="T11" fmla="*/ 1 h 15"/>
                  <a:gd name="T12" fmla="*/ 14 w 16"/>
                  <a:gd name="T13" fmla="*/ 3 h 15"/>
                  <a:gd name="T14" fmla="*/ 16 w 16"/>
                  <a:gd name="T15" fmla="*/ 5 h 15"/>
                  <a:gd name="T16" fmla="*/ 16 w 16"/>
                  <a:gd name="T17" fmla="*/ 8 h 15"/>
                  <a:gd name="T18" fmla="*/ 16 w 16"/>
                  <a:gd name="T19" fmla="*/ 12 h 15"/>
                  <a:gd name="T20" fmla="*/ 14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2 w 16"/>
                  <a:gd name="T31" fmla="*/ 12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4" name="Freeform 1380"/>
              <p:cNvSpPr>
                <a:spLocks/>
              </p:cNvSpPr>
              <p:nvPr/>
            </p:nvSpPr>
            <p:spPr bwMode="auto">
              <a:xfrm>
                <a:off x="2351" y="1622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5 h 15"/>
                  <a:gd name="T4" fmla="*/ 3 w 16"/>
                  <a:gd name="T5" fmla="*/ 3 h 15"/>
                  <a:gd name="T6" fmla="*/ 5 w 16"/>
                  <a:gd name="T7" fmla="*/ 1 h 15"/>
                  <a:gd name="T8" fmla="*/ 8 w 16"/>
                  <a:gd name="T9" fmla="*/ 0 h 15"/>
                  <a:gd name="T10" fmla="*/ 12 w 16"/>
                  <a:gd name="T11" fmla="*/ 1 h 15"/>
                  <a:gd name="T12" fmla="*/ 14 w 16"/>
                  <a:gd name="T13" fmla="*/ 3 h 15"/>
                  <a:gd name="T14" fmla="*/ 16 w 16"/>
                  <a:gd name="T15" fmla="*/ 5 h 15"/>
                  <a:gd name="T16" fmla="*/ 16 w 16"/>
                  <a:gd name="T17" fmla="*/ 8 h 15"/>
                  <a:gd name="T18" fmla="*/ 16 w 16"/>
                  <a:gd name="T19" fmla="*/ 12 h 15"/>
                  <a:gd name="T20" fmla="*/ 14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3 h 15"/>
                  <a:gd name="T30" fmla="*/ 2 w 16"/>
                  <a:gd name="T31" fmla="*/ 12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5" name="Freeform 1381"/>
              <p:cNvSpPr>
                <a:spLocks/>
              </p:cNvSpPr>
              <p:nvPr/>
            </p:nvSpPr>
            <p:spPr bwMode="auto">
              <a:xfrm>
                <a:off x="2360" y="1576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4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6 w 16"/>
                  <a:gd name="T15" fmla="*/ 4 h 15"/>
                  <a:gd name="T16" fmla="*/ 16 w 16"/>
                  <a:gd name="T17" fmla="*/ 8 h 15"/>
                  <a:gd name="T18" fmla="*/ 16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2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6" name="Freeform 1382"/>
              <p:cNvSpPr>
                <a:spLocks/>
              </p:cNvSpPr>
              <p:nvPr/>
            </p:nvSpPr>
            <p:spPr bwMode="auto">
              <a:xfrm>
                <a:off x="2360" y="1576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4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6 w 16"/>
                  <a:gd name="T15" fmla="*/ 4 h 15"/>
                  <a:gd name="T16" fmla="*/ 16 w 16"/>
                  <a:gd name="T17" fmla="*/ 8 h 15"/>
                  <a:gd name="T18" fmla="*/ 16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2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7" name="Freeform 1383"/>
              <p:cNvSpPr>
                <a:spLocks/>
              </p:cNvSpPr>
              <p:nvPr/>
            </p:nvSpPr>
            <p:spPr bwMode="auto">
              <a:xfrm>
                <a:off x="2409" y="154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4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8" name="Freeform 1384"/>
              <p:cNvSpPr>
                <a:spLocks/>
              </p:cNvSpPr>
              <p:nvPr/>
            </p:nvSpPr>
            <p:spPr bwMode="auto">
              <a:xfrm>
                <a:off x="2409" y="154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4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9" name="Freeform 1385"/>
              <p:cNvSpPr>
                <a:spLocks/>
              </p:cNvSpPr>
              <p:nvPr/>
            </p:nvSpPr>
            <p:spPr bwMode="auto">
              <a:xfrm>
                <a:off x="2458" y="156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1 w 14"/>
                  <a:gd name="T5" fmla="*/ 2 h 15"/>
                  <a:gd name="T6" fmla="*/ 3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2 h 15"/>
                  <a:gd name="T14" fmla="*/ 14 w 14"/>
                  <a:gd name="T15" fmla="*/ 4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3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0" name="Freeform 1386"/>
              <p:cNvSpPr>
                <a:spLocks/>
              </p:cNvSpPr>
              <p:nvPr/>
            </p:nvSpPr>
            <p:spPr bwMode="auto">
              <a:xfrm>
                <a:off x="2458" y="156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1 w 14"/>
                  <a:gd name="T5" fmla="*/ 2 h 15"/>
                  <a:gd name="T6" fmla="*/ 3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2 h 15"/>
                  <a:gd name="T14" fmla="*/ 14 w 14"/>
                  <a:gd name="T15" fmla="*/ 4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3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1" name="Freeform 1387"/>
              <p:cNvSpPr>
                <a:spLocks/>
              </p:cNvSpPr>
              <p:nvPr/>
            </p:nvSpPr>
            <p:spPr bwMode="auto">
              <a:xfrm>
                <a:off x="2524" y="1595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2 w 14"/>
                  <a:gd name="T5" fmla="*/ 3 h 16"/>
                  <a:gd name="T6" fmla="*/ 4 w 14"/>
                  <a:gd name="T7" fmla="*/ 1 h 16"/>
                  <a:gd name="T8" fmla="*/ 8 w 14"/>
                  <a:gd name="T9" fmla="*/ 0 h 16"/>
                  <a:gd name="T10" fmla="*/ 11 w 14"/>
                  <a:gd name="T11" fmla="*/ 1 h 16"/>
                  <a:gd name="T12" fmla="*/ 13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2 h 16"/>
                  <a:gd name="T20" fmla="*/ 13 w 14"/>
                  <a:gd name="T21" fmla="*/ 13 h 16"/>
                  <a:gd name="T22" fmla="*/ 11 w 14"/>
                  <a:gd name="T23" fmla="*/ 16 h 16"/>
                  <a:gd name="T24" fmla="*/ 8 w 14"/>
                  <a:gd name="T25" fmla="*/ 16 h 16"/>
                  <a:gd name="T26" fmla="*/ 4 w 14"/>
                  <a:gd name="T27" fmla="*/ 16 h 16"/>
                  <a:gd name="T28" fmla="*/ 2 w 14"/>
                  <a:gd name="T29" fmla="*/ 13 h 16"/>
                  <a:gd name="T30" fmla="*/ 0 w 14"/>
                  <a:gd name="T31" fmla="*/ 12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2" name="Freeform 1388"/>
              <p:cNvSpPr>
                <a:spLocks/>
              </p:cNvSpPr>
              <p:nvPr/>
            </p:nvSpPr>
            <p:spPr bwMode="auto">
              <a:xfrm>
                <a:off x="2524" y="1595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2 w 14"/>
                  <a:gd name="T5" fmla="*/ 3 h 16"/>
                  <a:gd name="T6" fmla="*/ 4 w 14"/>
                  <a:gd name="T7" fmla="*/ 1 h 16"/>
                  <a:gd name="T8" fmla="*/ 8 w 14"/>
                  <a:gd name="T9" fmla="*/ 0 h 16"/>
                  <a:gd name="T10" fmla="*/ 11 w 14"/>
                  <a:gd name="T11" fmla="*/ 1 h 16"/>
                  <a:gd name="T12" fmla="*/ 13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2 h 16"/>
                  <a:gd name="T20" fmla="*/ 13 w 14"/>
                  <a:gd name="T21" fmla="*/ 13 h 16"/>
                  <a:gd name="T22" fmla="*/ 11 w 14"/>
                  <a:gd name="T23" fmla="*/ 16 h 16"/>
                  <a:gd name="T24" fmla="*/ 8 w 14"/>
                  <a:gd name="T25" fmla="*/ 16 h 16"/>
                  <a:gd name="T26" fmla="*/ 4 w 14"/>
                  <a:gd name="T27" fmla="*/ 16 h 16"/>
                  <a:gd name="T28" fmla="*/ 2 w 14"/>
                  <a:gd name="T29" fmla="*/ 13 h 16"/>
                  <a:gd name="T30" fmla="*/ 0 w 14"/>
                  <a:gd name="T31" fmla="*/ 12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2" y="13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3" name="Freeform 1389"/>
              <p:cNvSpPr>
                <a:spLocks/>
              </p:cNvSpPr>
              <p:nvPr/>
            </p:nvSpPr>
            <p:spPr bwMode="auto">
              <a:xfrm>
                <a:off x="2570" y="1571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5 h 15"/>
                  <a:gd name="T4" fmla="*/ 3 w 16"/>
                  <a:gd name="T5" fmla="*/ 2 h 15"/>
                  <a:gd name="T6" fmla="*/ 6 w 16"/>
                  <a:gd name="T7" fmla="*/ 1 h 15"/>
                  <a:gd name="T8" fmla="*/ 8 w 16"/>
                  <a:gd name="T9" fmla="*/ 0 h 15"/>
                  <a:gd name="T10" fmla="*/ 12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6 w 16"/>
                  <a:gd name="T27" fmla="*/ 15 h 15"/>
                  <a:gd name="T28" fmla="*/ 3 w 16"/>
                  <a:gd name="T29" fmla="*/ 13 h 15"/>
                  <a:gd name="T30" fmla="*/ 2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4" name="Freeform 1390"/>
              <p:cNvSpPr>
                <a:spLocks/>
              </p:cNvSpPr>
              <p:nvPr/>
            </p:nvSpPr>
            <p:spPr bwMode="auto">
              <a:xfrm>
                <a:off x="2570" y="1571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5 h 15"/>
                  <a:gd name="T4" fmla="*/ 3 w 16"/>
                  <a:gd name="T5" fmla="*/ 2 h 15"/>
                  <a:gd name="T6" fmla="*/ 6 w 16"/>
                  <a:gd name="T7" fmla="*/ 1 h 15"/>
                  <a:gd name="T8" fmla="*/ 8 w 16"/>
                  <a:gd name="T9" fmla="*/ 0 h 15"/>
                  <a:gd name="T10" fmla="*/ 12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3 h 15"/>
                  <a:gd name="T22" fmla="*/ 12 w 16"/>
                  <a:gd name="T23" fmla="*/ 15 h 15"/>
                  <a:gd name="T24" fmla="*/ 8 w 16"/>
                  <a:gd name="T25" fmla="*/ 15 h 15"/>
                  <a:gd name="T26" fmla="*/ 6 w 16"/>
                  <a:gd name="T27" fmla="*/ 15 h 15"/>
                  <a:gd name="T28" fmla="*/ 3 w 16"/>
                  <a:gd name="T29" fmla="*/ 13 h 15"/>
                  <a:gd name="T30" fmla="*/ 2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5" name="Freeform 1391"/>
              <p:cNvSpPr>
                <a:spLocks/>
              </p:cNvSpPr>
              <p:nvPr/>
            </p:nvSpPr>
            <p:spPr bwMode="auto">
              <a:xfrm>
                <a:off x="2215" y="1623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6 w 16"/>
                  <a:gd name="T7" fmla="*/ 2 h 16"/>
                  <a:gd name="T8" fmla="*/ 8 w 16"/>
                  <a:gd name="T9" fmla="*/ 0 h 16"/>
                  <a:gd name="T10" fmla="*/ 11 w 16"/>
                  <a:gd name="T11" fmla="*/ 2 h 16"/>
                  <a:gd name="T12" fmla="*/ 13 w 16"/>
                  <a:gd name="T13" fmla="*/ 3 h 16"/>
                  <a:gd name="T14" fmla="*/ 15 w 16"/>
                  <a:gd name="T15" fmla="*/ 5 h 16"/>
                  <a:gd name="T16" fmla="*/ 16 w 16"/>
                  <a:gd name="T17" fmla="*/ 8 h 16"/>
                  <a:gd name="T18" fmla="*/ 15 w 16"/>
                  <a:gd name="T19" fmla="*/ 12 h 16"/>
                  <a:gd name="T20" fmla="*/ 13 w 16"/>
                  <a:gd name="T21" fmla="*/ 14 h 16"/>
                  <a:gd name="T22" fmla="*/ 11 w 16"/>
                  <a:gd name="T23" fmla="*/ 16 h 16"/>
                  <a:gd name="T24" fmla="*/ 8 w 16"/>
                  <a:gd name="T25" fmla="*/ 16 h 16"/>
                  <a:gd name="T26" fmla="*/ 6 w 16"/>
                  <a:gd name="T27" fmla="*/ 16 h 16"/>
                  <a:gd name="T28" fmla="*/ 3 w 16"/>
                  <a:gd name="T29" fmla="*/ 14 h 16"/>
                  <a:gd name="T30" fmla="*/ 0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6" name="Freeform 1392"/>
              <p:cNvSpPr>
                <a:spLocks/>
              </p:cNvSpPr>
              <p:nvPr/>
            </p:nvSpPr>
            <p:spPr bwMode="auto">
              <a:xfrm>
                <a:off x="2215" y="1623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6 w 16"/>
                  <a:gd name="T7" fmla="*/ 2 h 16"/>
                  <a:gd name="T8" fmla="*/ 8 w 16"/>
                  <a:gd name="T9" fmla="*/ 0 h 16"/>
                  <a:gd name="T10" fmla="*/ 11 w 16"/>
                  <a:gd name="T11" fmla="*/ 2 h 16"/>
                  <a:gd name="T12" fmla="*/ 13 w 16"/>
                  <a:gd name="T13" fmla="*/ 3 h 16"/>
                  <a:gd name="T14" fmla="*/ 15 w 16"/>
                  <a:gd name="T15" fmla="*/ 5 h 16"/>
                  <a:gd name="T16" fmla="*/ 16 w 16"/>
                  <a:gd name="T17" fmla="*/ 8 h 16"/>
                  <a:gd name="T18" fmla="*/ 15 w 16"/>
                  <a:gd name="T19" fmla="*/ 12 h 16"/>
                  <a:gd name="T20" fmla="*/ 13 w 16"/>
                  <a:gd name="T21" fmla="*/ 14 h 16"/>
                  <a:gd name="T22" fmla="*/ 11 w 16"/>
                  <a:gd name="T23" fmla="*/ 16 h 16"/>
                  <a:gd name="T24" fmla="*/ 8 w 16"/>
                  <a:gd name="T25" fmla="*/ 16 h 16"/>
                  <a:gd name="T26" fmla="*/ 6 w 16"/>
                  <a:gd name="T27" fmla="*/ 16 h 16"/>
                  <a:gd name="T28" fmla="*/ 3 w 16"/>
                  <a:gd name="T29" fmla="*/ 14 h 16"/>
                  <a:gd name="T30" fmla="*/ 0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7" name="Freeform 1393"/>
              <p:cNvSpPr>
                <a:spLocks/>
              </p:cNvSpPr>
              <p:nvPr/>
            </p:nvSpPr>
            <p:spPr bwMode="auto">
              <a:xfrm>
                <a:off x="2376" y="19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8" name="Freeform 1394"/>
              <p:cNvSpPr>
                <a:spLocks/>
              </p:cNvSpPr>
              <p:nvPr/>
            </p:nvSpPr>
            <p:spPr bwMode="auto">
              <a:xfrm>
                <a:off x="2376" y="19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9" name="Freeform 1395"/>
              <p:cNvSpPr>
                <a:spLocks/>
              </p:cNvSpPr>
              <p:nvPr/>
            </p:nvSpPr>
            <p:spPr bwMode="auto">
              <a:xfrm>
                <a:off x="2376" y="1834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1 w 14"/>
                  <a:gd name="T5" fmla="*/ 1 h 15"/>
                  <a:gd name="T6" fmla="*/ 3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1 h 15"/>
                  <a:gd name="T14" fmla="*/ 14 w 14"/>
                  <a:gd name="T15" fmla="*/ 3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3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0" name="Freeform 1396"/>
              <p:cNvSpPr>
                <a:spLocks/>
              </p:cNvSpPr>
              <p:nvPr/>
            </p:nvSpPr>
            <p:spPr bwMode="auto">
              <a:xfrm>
                <a:off x="2376" y="1834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1 w 14"/>
                  <a:gd name="T5" fmla="*/ 1 h 15"/>
                  <a:gd name="T6" fmla="*/ 3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1 h 15"/>
                  <a:gd name="T14" fmla="*/ 14 w 14"/>
                  <a:gd name="T15" fmla="*/ 3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3 w 14"/>
                  <a:gd name="T27" fmla="*/ 14 h 15"/>
                  <a:gd name="T28" fmla="*/ 1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1" name="Freeform 1397"/>
              <p:cNvSpPr>
                <a:spLocks/>
              </p:cNvSpPr>
              <p:nvPr/>
            </p:nvSpPr>
            <p:spPr bwMode="auto">
              <a:xfrm>
                <a:off x="2374" y="1771"/>
                <a:ext cx="16" cy="14"/>
              </a:xfrm>
              <a:custGeom>
                <a:avLst/>
                <a:gdLst>
                  <a:gd name="T0" fmla="*/ 0 w 16"/>
                  <a:gd name="T1" fmla="*/ 6 h 14"/>
                  <a:gd name="T2" fmla="*/ 2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1 h 14"/>
                  <a:gd name="T14" fmla="*/ 16 w 16"/>
                  <a:gd name="T15" fmla="*/ 4 h 14"/>
                  <a:gd name="T16" fmla="*/ 16 w 16"/>
                  <a:gd name="T17" fmla="*/ 6 h 14"/>
                  <a:gd name="T18" fmla="*/ 16 w 16"/>
                  <a:gd name="T19" fmla="*/ 10 h 14"/>
                  <a:gd name="T20" fmla="*/ 13 w 16"/>
                  <a:gd name="T21" fmla="*/ 13 h 14"/>
                  <a:gd name="T22" fmla="*/ 11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2 w 16"/>
                  <a:gd name="T31" fmla="*/ 10 h 14"/>
                  <a:gd name="T32" fmla="*/ 0 w 16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6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2" name="Freeform 1398"/>
              <p:cNvSpPr>
                <a:spLocks/>
              </p:cNvSpPr>
              <p:nvPr/>
            </p:nvSpPr>
            <p:spPr bwMode="auto">
              <a:xfrm>
                <a:off x="2374" y="1771"/>
                <a:ext cx="16" cy="14"/>
              </a:xfrm>
              <a:custGeom>
                <a:avLst/>
                <a:gdLst>
                  <a:gd name="T0" fmla="*/ 0 w 16"/>
                  <a:gd name="T1" fmla="*/ 6 h 14"/>
                  <a:gd name="T2" fmla="*/ 2 w 16"/>
                  <a:gd name="T3" fmla="*/ 4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1 w 16"/>
                  <a:gd name="T11" fmla="*/ 0 h 14"/>
                  <a:gd name="T12" fmla="*/ 13 w 16"/>
                  <a:gd name="T13" fmla="*/ 1 h 14"/>
                  <a:gd name="T14" fmla="*/ 16 w 16"/>
                  <a:gd name="T15" fmla="*/ 4 h 14"/>
                  <a:gd name="T16" fmla="*/ 16 w 16"/>
                  <a:gd name="T17" fmla="*/ 6 h 14"/>
                  <a:gd name="T18" fmla="*/ 16 w 16"/>
                  <a:gd name="T19" fmla="*/ 10 h 14"/>
                  <a:gd name="T20" fmla="*/ 13 w 16"/>
                  <a:gd name="T21" fmla="*/ 13 h 14"/>
                  <a:gd name="T22" fmla="*/ 11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3 h 14"/>
                  <a:gd name="T30" fmla="*/ 2 w 16"/>
                  <a:gd name="T31" fmla="*/ 10 h 14"/>
                  <a:gd name="T32" fmla="*/ 0 w 16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6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3" name="Freeform 1399"/>
              <p:cNvSpPr>
                <a:spLocks/>
              </p:cNvSpPr>
              <p:nvPr/>
            </p:nvSpPr>
            <p:spPr bwMode="auto">
              <a:xfrm>
                <a:off x="2497" y="1743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3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4 w 16"/>
                  <a:gd name="T15" fmla="*/ 3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4" name="Freeform 1400"/>
              <p:cNvSpPr>
                <a:spLocks/>
              </p:cNvSpPr>
              <p:nvPr/>
            </p:nvSpPr>
            <p:spPr bwMode="auto">
              <a:xfrm>
                <a:off x="2497" y="1743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3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4 w 16"/>
                  <a:gd name="T15" fmla="*/ 3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5" name="Freeform 1401"/>
              <p:cNvSpPr>
                <a:spLocks/>
              </p:cNvSpPr>
              <p:nvPr/>
            </p:nvSpPr>
            <p:spPr bwMode="auto">
              <a:xfrm>
                <a:off x="2414" y="174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6" name="Freeform 1402"/>
              <p:cNvSpPr>
                <a:spLocks/>
              </p:cNvSpPr>
              <p:nvPr/>
            </p:nvSpPr>
            <p:spPr bwMode="auto">
              <a:xfrm>
                <a:off x="2414" y="174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7" name="Freeform 1403"/>
              <p:cNvSpPr>
                <a:spLocks/>
              </p:cNvSpPr>
              <p:nvPr/>
            </p:nvSpPr>
            <p:spPr bwMode="auto">
              <a:xfrm>
                <a:off x="2570" y="1743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3 h 15"/>
                  <a:gd name="T4" fmla="*/ 3 w 16"/>
                  <a:gd name="T5" fmla="*/ 1 h 15"/>
                  <a:gd name="T6" fmla="*/ 6 w 16"/>
                  <a:gd name="T7" fmla="*/ 0 h 15"/>
                  <a:gd name="T8" fmla="*/ 8 w 16"/>
                  <a:gd name="T9" fmla="*/ 0 h 15"/>
                  <a:gd name="T10" fmla="*/ 12 w 16"/>
                  <a:gd name="T11" fmla="*/ 0 h 15"/>
                  <a:gd name="T12" fmla="*/ 13 w 16"/>
                  <a:gd name="T13" fmla="*/ 1 h 15"/>
                  <a:gd name="T14" fmla="*/ 16 w 16"/>
                  <a:gd name="T15" fmla="*/ 3 h 15"/>
                  <a:gd name="T16" fmla="*/ 16 w 16"/>
                  <a:gd name="T17" fmla="*/ 7 h 15"/>
                  <a:gd name="T18" fmla="*/ 16 w 16"/>
                  <a:gd name="T19" fmla="*/ 10 h 15"/>
                  <a:gd name="T20" fmla="*/ 13 w 16"/>
                  <a:gd name="T21" fmla="*/ 12 h 15"/>
                  <a:gd name="T22" fmla="*/ 12 w 16"/>
                  <a:gd name="T23" fmla="*/ 14 h 15"/>
                  <a:gd name="T24" fmla="*/ 8 w 16"/>
                  <a:gd name="T25" fmla="*/ 15 h 15"/>
                  <a:gd name="T26" fmla="*/ 6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8" y="15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8" name="Freeform 1404"/>
              <p:cNvSpPr>
                <a:spLocks/>
              </p:cNvSpPr>
              <p:nvPr/>
            </p:nvSpPr>
            <p:spPr bwMode="auto">
              <a:xfrm>
                <a:off x="2570" y="1743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3 h 15"/>
                  <a:gd name="T4" fmla="*/ 3 w 16"/>
                  <a:gd name="T5" fmla="*/ 1 h 15"/>
                  <a:gd name="T6" fmla="*/ 6 w 16"/>
                  <a:gd name="T7" fmla="*/ 0 h 15"/>
                  <a:gd name="T8" fmla="*/ 8 w 16"/>
                  <a:gd name="T9" fmla="*/ 0 h 15"/>
                  <a:gd name="T10" fmla="*/ 12 w 16"/>
                  <a:gd name="T11" fmla="*/ 0 h 15"/>
                  <a:gd name="T12" fmla="*/ 13 w 16"/>
                  <a:gd name="T13" fmla="*/ 1 h 15"/>
                  <a:gd name="T14" fmla="*/ 16 w 16"/>
                  <a:gd name="T15" fmla="*/ 3 h 15"/>
                  <a:gd name="T16" fmla="*/ 16 w 16"/>
                  <a:gd name="T17" fmla="*/ 7 h 15"/>
                  <a:gd name="T18" fmla="*/ 16 w 16"/>
                  <a:gd name="T19" fmla="*/ 10 h 15"/>
                  <a:gd name="T20" fmla="*/ 13 w 16"/>
                  <a:gd name="T21" fmla="*/ 12 h 15"/>
                  <a:gd name="T22" fmla="*/ 12 w 16"/>
                  <a:gd name="T23" fmla="*/ 14 h 15"/>
                  <a:gd name="T24" fmla="*/ 8 w 16"/>
                  <a:gd name="T25" fmla="*/ 15 h 15"/>
                  <a:gd name="T26" fmla="*/ 6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8" y="15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9" name="Freeform 1405"/>
              <p:cNvSpPr>
                <a:spLocks/>
              </p:cNvSpPr>
              <p:nvPr/>
            </p:nvSpPr>
            <p:spPr bwMode="auto">
              <a:xfrm>
                <a:off x="2636" y="1782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1 w 14"/>
                  <a:gd name="T5" fmla="*/ 2 h 14"/>
                  <a:gd name="T6" fmla="*/ 4 w 14"/>
                  <a:gd name="T7" fmla="*/ 0 h 14"/>
                  <a:gd name="T8" fmla="*/ 6 w 14"/>
                  <a:gd name="T9" fmla="*/ 0 h 14"/>
                  <a:gd name="T10" fmla="*/ 10 w 14"/>
                  <a:gd name="T11" fmla="*/ 0 h 14"/>
                  <a:gd name="T12" fmla="*/ 13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1 h 14"/>
                  <a:gd name="T20" fmla="*/ 13 w 14"/>
                  <a:gd name="T21" fmla="*/ 13 h 14"/>
                  <a:gd name="T22" fmla="*/ 10 w 14"/>
                  <a:gd name="T23" fmla="*/ 14 h 14"/>
                  <a:gd name="T24" fmla="*/ 6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1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0" name="Freeform 1406"/>
              <p:cNvSpPr>
                <a:spLocks/>
              </p:cNvSpPr>
              <p:nvPr/>
            </p:nvSpPr>
            <p:spPr bwMode="auto">
              <a:xfrm>
                <a:off x="2636" y="1782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1 w 14"/>
                  <a:gd name="T5" fmla="*/ 2 h 14"/>
                  <a:gd name="T6" fmla="*/ 4 w 14"/>
                  <a:gd name="T7" fmla="*/ 0 h 14"/>
                  <a:gd name="T8" fmla="*/ 6 w 14"/>
                  <a:gd name="T9" fmla="*/ 0 h 14"/>
                  <a:gd name="T10" fmla="*/ 10 w 14"/>
                  <a:gd name="T11" fmla="*/ 0 h 14"/>
                  <a:gd name="T12" fmla="*/ 13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1 h 14"/>
                  <a:gd name="T20" fmla="*/ 13 w 14"/>
                  <a:gd name="T21" fmla="*/ 13 h 14"/>
                  <a:gd name="T22" fmla="*/ 10 w 14"/>
                  <a:gd name="T23" fmla="*/ 14 h 14"/>
                  <a:gd name="T24" fmla="*/ 6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1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1" name="Freeform 1407"/>
              <p:cNvSpPr>
                <a:spLocks/>
              </p:cNvSpPr>
              <p:nvPr/>
            </p:nvSpPr>
            <p:spPr bwMode="auto">
              <a:xfrm>
                <a:off x="2624" y="1816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4 h 15"/>
                  <a:gd name="T22" fmla="*/ 10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4 h 15"/>
                  <a:gd name="T30" fmla="*/ 1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2" name="Freeform 1408"/>
              <p:cNvSpPr>
                <a:spLocks/>
              </p:cNvSpPr>
              <p:nvPr/>
            </p:nvSpPr>
            <p:spPr bwMode="auto">
              <a:xfrm>
                <a:off x="2624" y="1816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1 h 15"/>
                  <a:gd name="T20" fmla="*/ 13 w 16"/>
                  <a:gd name="T21" fmla="*/ 14 h 15"/>
                  <a:gd name="T22" fmla="*/ 10 w 16"/>
                  <a:gd name="T23" fmla="*/ 15 h 15"/>
                  <a:gd name="T24" fmla="*/ 8 w 16"/>
                  <a:gd name="T25" fmla="*/ 15 h 15"/>
                  <a:gd name="T26" fmla="*/ 5 w 16"/>
                  <a:gd name="T27" fmla="*/ 15 h 15"/>
                  <a:gd name="T28" fmla="*/ 3 w 16"/>
                  <a:gd name="T29" fmla="*/ 14 h 15"/>
                  <a:gd name="T30" fmla="*/ 1 w 16"/>
                  <a:gd name="T31" fmla="*/ 11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3" name="Freeform 1409"/>
              <p:cNvSpPr>
                <a:spLocks/>
              </p:cNvSpPr>
              <p:nvPr/>
            </p:nvSpPr>
            <p:spPr bwMode="auto">
              <a:xfrm>
                <a:off x="2620" y="1741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4 w 16"/>
                  <a:gd name="T7" fmla="*/ 2 h 16"/>
                  <a:gd name="T8" fmla="*/ 8 w 16"/>
                  <a:gd name="T9" fmla="*/ 0 h 16"/>
                  <a:gd name="T10" fmla="*/ 11 w 16"/>
                  <a:gd name="T11" fmla="*/ 2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1 h 16"/>
                  <a:gd name="T20" fmla="*/ 13 w 16"/>
                  <a:gd name="T21" fmla="*/ 13 h 16"/>
                  <a:gd name="T22" fmla="*/ 11 w 16"/>
                  <a:gd name="T23" fmla="*/ 16 h 16"/>
                  <a:gd name="T24" fmla="*/ 8 w 16"/>
                  <a:gd name="T25" fmla="*/ 16 h 16"/>
                  <a:gd name="T26" fmla="*/ 4 w 16"/>
                  <a:gd name="T27" fmla="*/ 16 h 16"/>
                  <a:gd name="T28" fmla="*/ 3 w 16"/>
                  <a:gd name="T29" fmla="*/ 13 h 16"/>
                  <a:gd name="T30" fmla="*/ 0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4" name="Freeform 1410"/>
              <p:cNvSpPr>
                <a:spLocks/>
              </p:cNvSpPr>
              <p:nvPr/>
            </p:nvSpPr>
            <p:spPr bwMode="auto">
              <a:xfrm>
                <a:off x="2620" y="1741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4 w 16"/>
                  <a:gd name="T7" fmla="*/ 2 h 16"/>
                  <a:gd name="T8" fmla="*/ 8 w 16"/>
                  <a:gd name="T9" fmla="*/ 0 h 16"/>
                  <a:gd name="T10" fmla="*/ 11 w 16"/>
                  <a:gd name="T11" fmla="*/ 2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1 h 16"/>
                  <a:gd name="T20" fmla="*/ 13 w 16"/>
                  <a:gd name="T21" fmla="*/ 13 h 16"/>
                  <a:gd name="T22" fmla="*/ 11 w 16"/>
                  <a:gd name="T23" fmla="*/ 16 h 16"/>
                  <a:gd name="T24" fmla="*/ 8 w 16"/>
                  <a:gd name="T25" fmla="*/ 16 h 16"/>
                  <a:gd name="T26" fmla="*/ 4 w 16"/>
                  <a:gd name="T27" fmla="*/ 16 h 16"/>
                  <a:gd name="T28" fmla="*/ 3 w 16"/>
                  <a:gd name="T29" fmla="*/ 13 h 16"/>
                  <a:gd name="T30" fmla="*/ 0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5" name="Freeform 1411"/>
              <p:cNvSpPr>
                <a:spLocks/>
              </p:cNvSpPr>
              <p:nvPr/>
            </p:nvSpPr>
            <p:spPr bwMode="auto">
              <a:xfrm>
                <a:off x="2499" y="194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2 w 14"/>
                  <a:gd name="T7" fmla="*/ 6 h 8"/>
                  <a:gd name="T8" fmla="*/ 10 w 14"/>
                  <a:gd name="T9" fmla="*/ 7 h 8"/>
                  <a:gd name="T10" fmla="*/ 6 w 14"/>
                  <a:gd name="T11" fmla="*/ 8 h 8"/>
                  <a:gd name="T12" fmla="*/ 3 w 14"/>
                  <a:gd name="T13" fmla="*/ 7 h 8"/>
                  <a:gd name="T14" fmla="*/ 1 w 14"/>
                  <a:gd name="T15" fmla="*/ 6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6" name="Freeform 1412"/>
              <p:cNvSpPr>
                <a:spLocks/>
              </p:cNvSpPr>
              <p:nvPr/>
            </p:nvSpPr>
            <p:spPr bwMode="auto">
              <a:xfrm>
                <a:off x="2499" y="194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7" name="Freeform 1413"/>
              <p:cNvSpPr>
                <a:spLocks/>
              </p:cNvSpPr>
              <p:nvPr/>
            </p:nvSpPr>
            <p:spPr bwMode="auto">
              <a:xfrm>
                <a:off x="2499" y="194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8" name="Freeform 1414"/>
              <p:cNvSpPr>
                <a:spLocks/>
              </p:cNvSpPr>
              <p:nvPr/>
            </p:nvSpPr>
            <p:spPr bwMode="auto">
              <a:xfrm>
                <a:off x="2499" y="1935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5 h 7"/>
                  <a:gd name="T6" fmla="*/ 1 w 14"/>
                  <a:gd name="T7" fmla="*/ 2 h 7"/>
                  <a:gd name="T8" fmla="*/ 3 w 14"/>
                  <a:gd name="T9" fmla="*/ 1 h 7"/>
                  <a:gd name="T10" fmla="*/ 6 w 14"/>
                  <a:gd name="T11" fmla="*/ 0 h 7"/>
                  <a:gd name="T12" fmla="*/ 10 w 14"/>
                  <a:gd name="T13" fmla="*/ 1 h 7"/>
                  <a:gd name="T14" fmla="*/ 12 w 14"/>
                  <a:gd name="T15" fmla="*/ 2 h 7"/>
                  <a:gd name="T16" fmla="*/ 14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9" name="Freeform 1415"/>
              <p:cNvSpPr>
                <a:spLocks/>
              </p:cNvSpPr>
              <p:nvPr/>
            </p:nvSpPr>
            <p:spPr bwMode="auto">
              <a:xfrm>
                <a:off x="2499" y="193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1 w 14"/>
                  <a:gd name="T5" fmla="*/ 2 h 15"/>
                  <a:gd name="T6" fmla="*/ 3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3 w 14"/>
                  <a:gd name="T27" fmla="*/ 14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0" name="Freeform 1416"/>
              <p:cNvSpPr>
                <a:spLocks/>
              </p:cNvSpPr>
              <p:nvPr/>
            </p:nvSpPr>
            <p:spPr bwMode="auto">
              <a:xfrm>
                <a:off x="2476" y="1909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4 w 15"/>
                  <a:gd name="T5" fmla="*/ 3 h 8"/>
                  <a:gd name="T6" fmla="*/ 12 w 15"/>
                  <a:gd name="T7" fmla="*/ 5 h 8"/>
                  <a:gd name="T8" fmla="*/ 10 w 15"/>
                  <a:gd name="T9" fmla="*/ 8 h 8"/>
                  <a:gd name="T10" fmla="*/ 7 w 15"/>
                  <a:gd name="T11" fmla="*/ 8 h 8"/>
                  <a:gd name="T12" fmla="*/ 5 w 15"/>
                  <a:gd name="T13" fmla="*/ 8 h 8"/>
                  <a:gd name="T14" fmla="*/ 2 w 15"/>
                  <a:gd name="T15" fmla="*/ 5 h 8"/>
                  <a:gd name="T16" fmla="*/ 1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1" name="Freeform 1417"/>
              <p:cNvSpPr>
                <a:spLocks/>
              </p:cNvSpPr>
              <p:nvPr/>
            </p:nvSpPr>
            <p:spPr bwMode="auto">
              <a:xfrm>
                <a:off x="2476" y="190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2" name="Freeform 1418"/>
              <p:cNvSpPr>
                <a:spLocks/>
              </p:cNvSpPr>
              <p:nvPr/>
            </p:nvSpPr>
            <p:spPr bwMode="auto">
              <a:xfrm>
                <a:off x="2476" y="190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3" name="Freeform 1419"/>
              <p:cNvSpPr>
                <a:spLocks/>
              </p:cNvSpPr>
              <p:nvPr/>
            </p:nvSpPr>
            <p:spPr bwMode="auto">
              <a:xfrm>
                <a:off x="2476" y="1901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6 h 8"/>
                  <a:gd name="T6" fmla="*/ 2 w 15"/>
                  <a:gd name="T7" fmla="*/ 3 h 8"/>
                  <a:gd name="T8" fmla="*/ 5 w 15"/>
                  <a:gd name="T9" fmla="*/ 2 h 8"/>
                  <a:gd name="T10" fmla="*/ 7 w 15"/>
                  <a:gd name="T11" fmla="*/ 0 h 8"/>
                  <a:gd name="T12" fmla="*/ 10 w 15"/>
                  <a:gd name="T13" fmla="*/ 2 h 8"/>
                  <a:gd name="T14" fmla="*/ 12 w 15"/>
                  <a:gd name="T15" fmla="*/ 3 h 8"/>
                  <a:gd name="T16" fmla="*/ 14 w 15"/>
                  <a:gd name="T17" fmla="*/ 6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4" name="Freeform 1420"/>
              <p:cNvSpPr>
                <a:spLocks/>
              </p:cNvSpPr>
              <p:nvPr/>
            </p:nvSpPr>
            <p:spPr bwMode="auto">
              <a:xfrm>
                <a:off x="2476" y="1901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6 h 16"/>
                  <a:gd name="T4" fmla="*/ 2 w 15"/>
                  <a:gd name="T5" fmla="*/ 3 h 16"/>
                  <a:gd name="T6" fmla="*/ 5 w 15"/>
                  <a:gd name="T7" fmla="*/ 2 h 16"/>
                  <a:gd name="T8" fmla="*/ 7 w 15"/>
                  <a:gd name="T9" fmla="*/ 0 h 16"/>
                  <a:gd name="T10" fmla="*/ 10 w 15"/>
                  <a:gd name="T11" fmla="*/ 2 h 16"/>
                  <a:gd name="T12" fmla="*/ 12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1 h 16"/>
                  <a:gd name="T20" fmla="*/ 12 w 15"/>
                  <a:gd name="T21" fmla="*/ 13 h 16"/>
                  <a:gd name="T22" fmla="*/ 10 w 15"/>
                  <a:gd name="T23" fmla="*/ 16 h 16"/>
                  <a:gd name="T24" fmla="*/ 7 w 15"/>
                  <a:gd name="T25" fmla="*/ 16 h 16"/>
                  <a:gd name="T26" fmla="*/ 5 w 15"/>
                  <a:gd name="T27" fmla="*/ 16 h 16"/>
                  <a:gd name="T28" fmla="*/ 2 w 15"/>
                  <a:gd name="T29" fmla="*/ 13 h 16"/>
                  <a:gd name="T30" fmla="*/ 1 w 15"/>
                  <a:gd name="T31" fmla="*/ 11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5" name="Freeform 1421"/>
              <p:cNvSpPr>
                <a:spLocks/>
              </p:cNvSpPr>
              <p:nvPr/>
            </p:nvSpPr>
            <p:spPr bwMode="auto">
              <a:xfrm>
                <a:off x="1877" y="1741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3 h 8"/>
                  <a:gd name="T6" fmla="*/ 13 w 16"/>
                  <a:gd name="T7" fmla="*/ 5 h 8"/>
                  <a:gd name="T8" fmla="*/ 10 w 16"/>
                  <a:gd name="T9" fmla="*/ 7 h 8"/>
                  <a:gd name="T10" fmla="*/ 8 w 16"/>
                  <a:gd name="T11" fmla="*/ 8 h 8"/>
                  <a:gd name="T12" fmla="*/ 5 w 16"/>
                  <a:gd name="T13" fmla="*/ 7 h 8"/>
                  <a:gd name="T14" fmla="*/ 3 w 16"/>
                  <a:gd name="T15" fmla="*/ 5 h 8"/>
                  <a:gd name="T16" fmla="*/ 1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6" name="Freeform 1422"/>
              <p:cNvSpPr>
                <a:spLocks/>
              </p:cNvSpPr>
              <p:nvPr/>
            </p:nvSpPr>
            <p:spPr bwMode="auto">
              <a:xfrm>
                <a:off x="1877" y="1741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7" name="Freeform 1423"/>
              <p:cNvSpPr>
                <a:spLocks/>
              </p:cNvSpPr>
              <p:nvPr/>
            </p:nvSpPr>
            <p:spPr bwMode="auto">
              <a:xfrm>
                <a:off x="1877" y="1741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8" name="Freeform 1424"/>
              <p:cNvSpPr>
                <a:spLocks/>
              </p:cNvSpPr>
              <p:nvPr/>
            </p:nvSpPr>
            <p:spPr bwMode="auto">
              <a:xfrm>
                <a:off x="1877" y="1734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0 w 16"/>
                  <a:gd name="T3" fmla="*/ 7 h 7"/>
                  <a:gd name="T4" fmla="*/ 1 w 16"/>
                  <a:gd name="T5" fmla="*/ 5 h 7"/>
                  <a:gd name="T6" fmla="*/ 3 w 16"/>
                  <a:gd name="T7" fmla="*/ 2 h 7"/>
                  <a:gd name="T8" fmla="*/ 5 w 16"/>
                  <a:gd name="T9" fmla="*/ 1 h 7"/>
                  <a:gd name="T10" fmla="*/ 8 w 16"/>
                  <a:gd name="T11" fmla="*/ 0 h 7"/>
                  <a:gd name="T12" fmla="*/ 10 w 16"/>
                  <a:gd name="T13" fmla="*/ 1 h 7"/>
                  <a:gd name="T14" fmla="*/ 13 w 16"/>
                  <a:gd name="T15" fmla="*/ 2 h 7"/>
                  <a:gd name="T16" fmla="*/ 16 w 16"/>
                  <a:gd name="T17" fmla="*/ 5 h 7"/>
                  <a:gd name="T18" fmla="*/ 16 w 16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16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9" name="Freeform 1425"/>
              <p:cNvSpPr>
                <a:spLocks/>
              </p:cNvSpPr>
              <p:nvPr/>
            </p:nvSpPr>
            <p:spPr bwMode="auto">
              <a:xfrm>
                <a:off x="1877" y="1734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7 h 15"/>
                  <a:gd name="T18" fmla="*/ 16 w 16"/>
                  <a:gd name="T19" fmla="*/ 10 h 15"/>
                  <a:gd name="T20" fmla="*/ 13 w 16"/>
                  <a:gd name="T21" fmla="*/ 12 h 15"/>
                  <a:gd name="T22" fmla="*/ 10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1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0" name="Freeform 1426"/>
              <p:cNvSpPr>
                <a:spLocks/>
              </p:cNvSpPr>
              <p:nvPr/>
            </p:nvSpPr>
            <p:spPr bwMode="auto">
              <a:xfrm>
                <a:off x="2091" y="1793"/>
                <a:ext cx="16" cy="7"/>
              </a:xfrm>
              <a:custGeom>
                <a:avLst/>
                <a:gdLst>
                  <a:gd name="T0" fmla="*/ 0 w 16"/>
                  <a:gd name="T1" fmla="*/ 0 h 7"/>
                  <a:gd name="T2" fmla="*/ 16 w 16"/>
                  <a:gd name="T3" fmla="*/ 0 h 7"/>
                  <a:gd name="T4" fmla="*/ 16 w 16"/>
                  <a:gd name="T5" fmla="*/ 2 h 7"/>
                  <a:gd name="T6" fmla="*/ 13 w 16"/>
                  <a:gd name="T7" fmla="*/ 5 h 7"/>
                  <a:gd name="T8" fmla="*/ 10 w 16"/>
                  <a:gd name="T9" fmla="*/ 6 h 7"/>
                  <a:gd name="T10" fmla="*/ 8 w 16"/>
                  <a:gd name="T11" fmla="*/ 7 h 7"/>
                  <a:gd name="T12" fmla="*/ 5 w 16"/>
                  <a:gd name="T13" fmla="*/ 6 h 7"/>
                  <a:gd name="T14" fmla="*/ 3 w 16"/>
                  <a:gd name="T15" fmla="*/ 5 h 7"/>
                  <a:gd name="T16" fmla="*/ 1 w 16"/>
                  <a:gd name="T17" fmla="*/ 2 h 7"/>
                  <a:gd name="T18" fmla="*/ 0 w 1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0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5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1" name="Freeform 1427"/>
              <p:cNvSpPr>
                <a:spLocks/>
              </p:cNvSpPr>
              <p:nvPr/>
            </p:nvSpPr>
            <p:spPr bwMode="auto">
              <a:xfrm>
                <a:off x="2091" y="1793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2" name="Freeform 1428"/>
              <p:cNvSpPr>
                <a:spLocks/>
              </p:cNvSpPr>
              <p:nvPr/>
            </p:nvSpPr>
            <p:spPr bwMode="auto">
              <a:xfrm>
                <a:off x="2091" y="1793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3" name="Freeform 1429"/>
              <p:cNvSpPr>
                <a:spLocks/>
              </p:cNvSpPr>
              <p:nvPr/>
            </p:nvSpPr>
            <p:spPr bwMode="auto">
              <a:xfrm>
                <a:off x="2091" y="1785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1 w 16"/>
                  <a:gd name="T5" fmla="*/ 4 h 8"/>
                  <a:gd name="T6" fmla="*/ 3 w 16"/>
                  <a:gd name="T7" fmla="*/ 2 h 8"/>
                  <a:gd name="T8" fmla="*/ 5 w 16"/>
                  <a:gd name="T9" fmla="*/ 0 h 8"/>
                  <a:gd name="T10" fmla="*/ 8 w 16"/>
                  <a:gd name="T11" fmla="*/ 0 h 8"/>
                  <a:gd name="T12" fmla="*/ 10 w 16"/>
                  <a:gd name="T13" fmla="*/ 0 h 8"/>
                  <a:gd name="T14" fmla="*/ 13 w 16"/>
                  <a:gd name="T15" fmla="*/ 2 h 8"/>
                  <a:gd name="T16" fmla="*/ 16 w 16"/>
                  <a:gd name="T17" fmla="*/ 4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4" name="Freeform 1430"/>
              <p:cNvSpPr>
                <a:spLocks/>
              </p:cNvSpPr>
              <p:nvPr/>
            </p:nvSpPr>
            <p:spPr bwMode="auto">
              <a:xfrm>
                <a:off x="2091" y="1785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0 h 15"/>
                  <a:gd name="T8" fmla="*/ 8 w 16"/>
                  <a:gd name="T9" fmla="*/ 0 h 15"/>
                  <a:gd name="T10" fmla="*/ 10 w 16"/>
                  <a:gd name="T11" fmla="*/ 0 h 15"/>
                  <a:gd name="T12" fmla="*/ 13 w 16"/>
                  <a:gd name="T13" fmla="*/ 2 h 15"/>
                  <a:gd name="T14" fmla="*/ 16 w 16"/>
                  <a:gd name="T15" fmla="*/ 5 h 15"/>
                  <a:gd name="T16" fmla="*/ 16 w 16"/>
                  <a:gd name="T17" fmla="*/ 8 h 15"/>
                  <a:gd name="T18" fmla="*/ 16 w 16"/>
                  <a:gd name="T19" fmla="*/ 10 h 15"/>
                  <a:gd name="T20" fmla="*/ 13 w 16"/>
                  <a:gd name="T21" fmla="*/ 13 h 15"/>
                  <a:gd name="T22" fmla="*/ 10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1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5" name="Freeform 1431"/>
              <p:cNvSpPr>
                <a:spLocks/>
              </p:cNvSpPr>
              <p:nvPr/>
            </p:nvSpPr>
            <p:spPr bwMode="auto">
              <a:xfrm>
                <a:off x="2253" y="1124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15 w 15"/>
                  <a:gd name="T3" fmla="*/ 0 h 7"/>
                  <a:gd name="T4" fmla="*/ 15 w 15"/>
                  <a:gd name="T5" fmla="*/ 2 h 7"/>
                  <a:gd name="T6" fmla="*/ 12 w 15"/>
                  <a:gd name="T7" fmla="*/ 5 h 7"/>
                  <a:gd name="T8" fmla="*/ 10 w 15"/>
                  <a:gd name="T9" fmla="*/ 6 h 7"/>
                  <a:gd name="T10" fmla="*/ 7 w 15"/>
                  <a:gd name="T11" fmla="*/ 7 h 7"/>
                  <a:gd name="T12" fmla="*/ 5 w 15"/>
                  <a:gd name="T13" fmla="*/ 6 h 7"/>
                  <a:gd name="T14" fmla="*/ 2 w 15"/>
                  <a:gd name="T15" fmla="*/ 5 h 7"/>
                  <a:gd name="T16" fmla="*/ 1 w 15"/>
                  <a:gd name="T17" fmla="*/ 2 h 7"/>
                  <a:gd name="T18" fmla="*/ 0 w 15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0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6" name="Freeform 1432"/>
              <p:cNvSpPr>
                <a:spLocks/>
              </p:cNvSpPr>
              <p:nvPr/>
            </p:nvSpPr>
            <p:spPr bwMode="auto">
              <a:xfrm>
                <a:off x="2253" y="1124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7" name="Freeform 1433"/>
              <p:cNvSpPr>
                <a:spLocks/>
              </p:cNvSpPr>
              <p:nvPr/>
            </p:nvSpPr>
            <p:spPr bwMode="auto">
              <a:xfrm>
                <a:off x="2253" y="1124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8" name="Freeform 1434"/>
              <p:cNvSpPr>
                <a:spLocks/>
              </p:cNvSpPr>
              <p:nvPr/>
            </p:nvSpPr>
            <p:spPr bwMode="auto">
              <a:xfrm>
                <a:off x="2253" y="1116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2 w 15"/>
                  <a:gd name="T7" fmla="*/ 2 h 8"/>
                  <a:gd name="T8" fmla="*/ 5 w 15"/>
                  <a:gd name="T9" fmla="*/ 0 h 8"/>
                  <a:gd name="T10" fmla="*/ 7 w 15"/>
                  <a:gd name="T11" fmla="*/ 0 h 8"/>
                  <a:gd name="T12" fmla="*/ 10 w 15"/>
                  <a:gd name="T13" fmla="*/ 0 h 8"/>
                  <a:gd name="T14" fmla="*/ 12 w 15"/>
                  <a:gd name="T15" fmla="*/ 2 h 8"/>
                  <a:gd name="T16" fmla="*/ 15 w 15"/>
                  <a:gd name="T17" fmla="*/ 5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9" name="Freeform 1435"/>
              <p:cNvSpPr>
                <a:spLocks/>
              </p:cNvSpPr>
              <p:nvPr/>
            </p:nvSpPr>
            <p:spPr bwMode="auto">
              <a:xfrm>
                <a:off x="2253" y="1116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0" name="Freeform 1436"/>
              <p:cNvSpPr>
                <a:spLocks/>
              </p:cNvSpPr>
              <p:nvPr/>
            </p:nvSpPr>
            <p:spPr bwMode="auto">
              <a:xfrm>
                <a:off x="1987" y="1796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4 w 16"/>
                  <a:gd name="T5" fmla="*/ 3 h 8"/>
                  <a:gd name="T6" fmla="*/ 13 w 16"/>
                  <a:gd name="T7" fmla="*/ 5 h 8"/>
                  <a:gd name="T8" fmla="*/ 11 w 16"/>
                  <a:gd name="T9" fmla="*/ 7 h 8"/>
                  <a:gd name="T10" fmla="*/ 8 w 16"/>
                  <a:gd name="T11" fmla="*/ 8 h 8"/>
                  <a:gd name="T12" fmla="*/ 6 w 16"/>
                  <a:gd name="T13" fmla="*/ 7 h 8"/>
                  <a:gd name="T14" fmla="*/ 3 w 16"/>
                  <a:gd name="T15" fmla="*/ 5 h 8"/>
                  <a:gd name="T16" fmla="*/ 2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4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1" name="Freeform 1437"/>
              <p:cNvSpPr>
                <a:spLocks/>
              </p:cNvSpPr>
              <p:nvPr/>
            </p:nvSpPr>
            <p:spPr bwMode="auto">
              <a:xfrm>
                <a:off x="1987" y="1796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8" name="Group 1438"/>
            <p:cNvGrpSpPr>
              <a:grpSpLocks/>
            </p:cNvGrpSpPr>
            <p:nvPr/>
          </p:nvGrpSpPr>
          <p:grpSpPr bwMode="auto">
            <a:xfrm>
              <a:off x="1867" y="1090"/>
              <a:ext cx="857" cy="1165"/>
              <a:chOff x="1867" y="1090"/>
              <a:chExt cx="857" cy="1165"/>
            </a:xfrm>
          </p:grpSpPr>
          <p:sp>
            <p:nvSpPr>
              <p:cNvPr id="2582" name="Freeform 1439"/>
              <p:cNvSpPr>
                <a:spLocks/>
              </p:cNvSpPr>
              <p:nvPr/>
            </p:nvSpPr>
            <p:spPr bwMode="auto">
              <a:xfrm>
                <a:off x="1987" y="1795"/>
                <a:ext cx="16" cy="1"/>
              </a:xfrm>
              <a:custGeom>
                <a:avLst/>
                <a:gdLst>
                  <a:gd name="T0" fmla="*/ 16 w 16"/>
                  <a:gd name="T1" fmla="*/ 1 h 1"/>
                  <a:gd name="T2" fmla="*/ 0 w 16"/>
                  <a:gd name="T3" fmla="*/ 1 h 1"/>
                  <a:gd name="T4" fmla="*/ 0 w 16"/>
                  <a:gd name="T5" fmla="*/ 1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1 h 1"/>
                  <a:gd name="T12" fmla="*/ 16 w 16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3" name="Freeform 1440"/>
              <p:cNvSpPr>
                <a:spLocks/>
              </p:cNvSpPr>
              <p:nvPr/>
            </p:nvSpPr>
            <p:spPr bwMode="auto">
              <a:xfrm>
                <a:off x="1987" y="1789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0 w 16"/>
                  <a:gd name="T3" fmla="*/ 7 h 7"/>
                  <a:gd name="T4" fmla="*/ 2 w 16"/>
                  <a:gd name="T5" fmla="*/ 4 h 7"/>
                  <a:gd name="T6" fmla="*/ 3 w 16"/>
                  <a:gd name="T7" fmla="*/ 1 h 7"/>
                  <a:gd name="T8" fmla="*/ 6 w 16"/>
                  <a:gd name="T9" fmla="*/ 0 h 7"/>
                  <a:gd name="T10" fmla="*/ 8 w 16"/>
                  <a:gd name="T11" fmla="*/ 0 h 7"/>
                  <a:gd name="T12" fmla="*/ 11 w 16"/>
                  <a:gd name="T13" fmla="*/ 0 h 7"/>
                  <a:gd name="T14" fmla="*/ 13 w 16"/>
                  <a:gd name="T15" fmla="*/ 1 h 7"/>
                  <a:gd name="T16" fmla="*/ 14 w 16"/>
                  <a:gd name="T17" fmla="*/ 4 h 7"/>
                  <a:gd name="T18" fmla="*/ 16 w 16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16" y="7"/>
                    </a:move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4" name="Freeform 1441"/>
              <p:cNvSpPr>
                <a:spLocks/>
              </p:cNvSpPr>
              <p:nvPr/>
            </p:nvSpPr>
            <p:spPr bwMode="auto">
              <a:xfrm>
                <a:off x="1987" y="1789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2 w 16"/>
                  <a:gd name="T3" fmla="*/ 4 h 15"/>
                  <a:gd name="T4" fmla="*/ 3 w 16"/>
                  <a:gd name="T5" fmla="*/ 2 h 15"/>
                  <a:gd name="T6" fmla="*/ 6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2 h 15"/>
                  <a:gd name="T14" fmla="*/ 14 w 16"/>
                  <a:gd name="T15" fmla="*/ 4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1 w 16"/>
                  <a:gd name="T23" fmla="*/ 14 h 15"/>
                  <a:gd name="T24" fmla="*/ 8 w 16"/>
                  <a:gd name="T25" fmla="*/ 15 h 15"/>
                  <a:gd name="T26" fmla="*/ 6 w 16"/>
                  <a:gd name="T27" fmla="*/ 14 h 15"/>
                  <a:gd name="T28" fmla="*/ 3 w 16"/>
                  <a:gd name="T29" fmla="*/ 12 h 15"/>
                  <a:gd name="T30" fmla="*/ 2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5" name="Freeform 1442"/>
              <p:cNvSpPr>
                <a:spLocks/>
              </p:cNvSpPr>
              <p:nvPr/>
            </p:nvSpPr>
            <p:spPr bwMode="auto">
              <a:xfrm>
                <a:off x="1904" y="1553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15 w 15"/>
                  <a:gd name="T3" fmla="*/ 0 h 6"/>
                  <a:gd name="T4" fmla="*/ 14 w 15"/>
                  <a:gd name="T5" fmla="*/ 2 h 6"/>
                  <a:gd name="T6" fmla="*/ 13 w 15"/>
                  <a:gd name="T7" fmla="*/ 5 h 6"/>
                  <a:gd name="T8" fmla="*/ 10 w 15"/>
                  <a:gd name="T9" fmla="*/ 6 h 6"/>
                  <a:gd name="T10" fmla="*/ 8 w 15"/>
                  <a:gd name="T11" fmla="*/ 6 h 6"/>
                  <a:gd name="T12" fmla="*/ 5 w 15"/>
                  <a:gd name="T13" fmla="*/ 6 h 6"/>
                  <a:gd name="T14" fmla="*/ 3 w 15"/>
                  <a:gd name="T15" fmla="*/ 5 h 6"/>
                  <a:gd name="T16" fmla="*/ 1 w 15"/>
                  <a:gd name="T17" fmla="*/ 2 h 6"/>
                  <a:gd name="T18" fmla="*/ 0 w 15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0" y="0"/>
                    </a:moveTo>
                    <a:lnTo>
                      <a:pt x="15" y="0"/>
                    </a:lnTo>
                    <a:lnTo>
                      <a:pt x="14" y="2"/>
                    </a:lnTo>
                    <a:lnTo>
                      <a:pt x="13" y="5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6" name="Freeform 1443"/>
              <p:cNvSpPr>
                <a:spLocks/>
              </p:cNvSpPr>
              <p:nvPr/>
            </p:nvSpPr>
            <p:spPr bwMode="auto">
              <a:xfrm>
                <a:off x="1904" y="155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7" name="Freeform 1444"/>
              <p:cNvSpPr>
                <a:spLocks/>
              </p:cNvSpPr>
              <p:nvPr/>
            </p:nvSpPr>
            <p:spPr bwMode="auto">
              <a:xfrm>
                <a:off x="1904" y="155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8" name="Freeform 1445"/>
              <p:cNvSpPr>
                <a:spLocks/>
              </p:cNvSpPr>
              <p:nvPr/>
            </p:nvSpPr>
            <p:spPr bwMode="auto">
              <a:xfrm>
                <a:off x="1904" y="1545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1 w 15"/>
                  <a:gd name="T5" fmla="*/ 4 h 7"/>
                  <a:gd name="T6" fmla="*/ 3 w 15"/>
                  <a:gd name="T7" fmla="*/ 1 h 7"/>
                  <a:gd name="T8" fmla="*/ 5 w 15"/>
                  <a:gd name="T9" fmla="*/ 0 h 7"/>
                  <a:gd name="T10" fmla="*/ 8 w 15"/>
                  <a:gd name="T11" fmla="*/ 0 h 7"/>
                  <a:gd name="T12" fmla="*/ 10 w 15"/>
                  <a:gd name="T13" fmla="*/ 0 h 7"/>
                  <a:gd name="T14" fmla="*/ 13 w 15"/>
                  <a:gd name="T15" fmla="*/ 1 h 7"/>
                  <a:gd name="T16" fmla="*/ 14 w 15"/>
                  <a:gd name="T17" fmla="*/ 4 h 7"/>
                  <a:gd name="T18" fmla="*/ 15 w 15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9" name="Freeform 1446"/>
              <p:cNvSpPr>
                <a:spLocks/>
              </p:cNvSpPr>
              <p:nvPr/>
            </p:nvSpPr>
            <p:spPr bwMode="auto">
              <a:xfrm>
                <a:off x="1904" y="1545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1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3 w 15"/>
                  <a:gd name="T13" fmla="*/ 1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0 h 14"/>
                  <a:gd name="T20" fmla="*/ 13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1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1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0" name="Freeform 1447"/>
              <p:cNvSpPr>
                <a:spLocks/>
              </p:cNvSpPr>
              <p:nvPr/>
            </p:nvSpPr>
            <p:spPr bwMode="auto">
              <a:xfrm>
                <a:off x="1905" y="1363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4 w 16"/>
                  <a:gd name="T5" fmla="*/ 3 h 8"/>
                  <a:gd name="T6" fmla="*/ 13 w 16"/>
                  <a:gd name="T7" fmla="*/ 5 h 8"/>
                  <a:gd name="T8" fmla="*/ 11 w 16"/>
                  <a:gd name="T9" fmla="*/ 7 h 8"/>
                  <a:gd name="T10" fmla="*/ 8 w 16"/>
                  <a:gd name="T11" fmla="*/ 8 h 8"/>
                  <a:gd name="T12" fmla="*/ 4 w 16"/>
                  <a:gd name="T13" fmla="*/ 7 h 8"/>
                  <a:gd name="T14" fmla="*/ 3 w 16"/>
                  <a:gd name="T15" fmla="*/ 5 h 8"/>
                  <a:gd name="T16" fmla="*/ 0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4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8" y="8"/>
                    </a:lnTo>
                    <a:lnTo>
                      <a:pt x="4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1" name="Freeform 1448"/>
              <p:cNvSpPr>
                <a:spLocks/>
              </p:cNvSpPr>
              <p:nvPr/>
            </p:nvSpPr>
            <p:spPr bwMode="auto">
              <a:xfrm>
                <a:off x="1905" y="1363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2" name="Freeform 1449"/>
              <p:cNvSpPr>
                <a:spLocks/>
              </p:cNvSpPr>
              <p:nvPr/>
            </p:nvSpPr>
            <p:spPr bwMode="auto">
              <a:xfrm>
                <a:off x="1905" y="1363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3" name="Freeform 1450"/>
              <p:cNvSpPr>
                <a:spLocks/>
              </p:cNvSpPr>
              <p:nvPr/>
            </p:nvSpPr>
            <p:spPr bwMode="auto">
              <a:xfrm>
                <a:off x="1905" y="1355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0 w 16"/>
                  <a:gd name="T5" fmla="*/ 4 h 8"/>
                  <a:gd name="T6" fmla="*/ 3 w 16"/>
                  <a:gd name="T7" fmla="*/ 3 h 8"/>
                  <a:gd name="T8" fmla="*/ 4 w 16"/>
                  <a:gd name="T9" fmla="*/ 0 h 8"/>
                  <a:gd name="T10" fmla="*/ 8 w 16"/>
                  <a:gd name="T11" fmla="*/ 0 h 8"/>
                  <a:gd name="T12" fmla="*/ 11 w 16"/>
                  <a:gd name="T13" fmla="*/ 0 h 8"/>
                  <a:gd name="T14" fmla="*/ 13 w 16"/>
                  <a:gd name="T15" fmla="*/ 3 h 8"/>
                  <a:gd name="T16" fmla="*/ 14 w 16"/>
                  <a:gd name="T17" fmla="*/ 4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4" name="Freeform 1451"/>
              <p:cNvSpPr>
                <a:spLocks/>
              </p:cNvSpPr>
              <p:nvPr/>
            </p:nvSpPr>
            <p:spPr bwMode="auto">
              <a:xfrm>
                <a:off x="1905" y="1355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6 h 16"/>
                  <a:gd name="T4" fmla="*/ 3 w 16"/>
                  <a:gd name="T5" fmla="*/ 3 h 16"/>
                  <a:gd name="T6" fmla="*/ 4 w 16"/>
                  <a:gd name="T7" fmla="*/ 0 h 16"/>
                  <a:gd name="T8" fmla="*/ 8 w 16"/>
                  <a:gd name="T9" fmla="*/ 0 h 16"/>
                  <a:gd name="T10" fmla="*/ 11 w 16"/>
                  <a:gd name="T11" fmla="*/ 0 h 16"/>
                  <a:gd name="T12" fmla="*/ 13 w 16"/>
                  <a:gd name="T13" fmla="*/ 3 h 16"/>
                  <a:gd name="T14" fmla="*/ 14 w 16"/>
                  <a:gd name="T15" fmla="*/ 6 h 16"/>
                  <a:gd name="T16" fmla="*/ 16 w 16"/>
                  <a:gd name="T17" fmla="*/ 8 h 16"/>
                  <a:gd name="T18" fmla="*/ 14 w 16"/>
                  <a:gd name="T19" fmla="*/ 11 h 16"/>
                  <a:gd name="T20" fmla="*/ 13 w 16"/>
                  <a:gd name="T21" fmla="*/ 13 h 16"/>
                  <a:gd name="T22" fmla="*/ 11 w 16"/>
                  <a:gd name="T23" fmla="*/ 15 h 16"/>
                  <a:gd name="T24" fmla="*/ 8 w 16"/>
                  <a:gd name="T25" fmla="*/ 16 h 16"/>
                  <a:gd name="T26" fmla="*/ 4 w 16"/>
                  <a:gd name="T27" fmla="*/ 15 h 16"/>
                  <a:gd name="T28" fmla="*/ 3 w 16"/>
                  <a:gd name="T29" fmla="*/ 13 h 16"/>
                  <a:gd name="T30" fmla="*/ 0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6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6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5" name="Freeform 1452"/>
              <p:cNvSpPr>
                <a:spLocks/>
              </p:cNvSpPr>
              <p:nvPr/>
            </p:nvSpPr>
            <p:spPr bwMode="auto">
              <a:xfrm>
                <a:off x="2444" y="1120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15 w 15"/>
                  <a:gd name="T3" fmla="*/ 0 h 7"/>
                  <a:gd name="T4" fmla="*/ 14 w 15"/>
                  <a:gd name="T5" fmla="*/ 2 h 7"/>
                  <a:gd name="T6" fmla="*/ 12 w 15"/>
                  <a:gd name="T7" fmla="*/ 5 h 7"/>
                  <a:gd name="T8" fmla="*/ 10 w 15"/>
                  <a:gd name="T9" fmla="*/ 6 h 7"/>
                  <a:gd name="T10" fmla="*/ 7 w 15"/>
                  <a:gd name="T11" fmla="*/ 7 h 7"/>
                  <a:gd name="T12" fmla="*/ 5 w 15"/>
                  <a:gd name="T13" fmla="*/ 6 h 7"/>
                  <a:gd name="T14" fmla="*/ 2 w 15"/>
                  <a:gd name="T15" fmla="*/ 5 h 7"/>
                  <a:gd name="T16" fmla="*/ 0 w 15"/>
                  <a:gd name="T17" fmla="*/ 2 h 7"/>
                  <a:gd name="T18" fmla="*/ 0 w 15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0" y="0"/>
                    </a:moveTo>
                    <a:lnTo>
                      <a:pt x="15" y="0"/>
                    </a:lnTo>
                    <a:lnTo>
                      <a:pt x="14" y="2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6" name="Freeform 1453"/>
              <p:cNvSpPr>
                <a:spLocks/>
              </p:cNvSpPr>
              <p:nvPr/>
            </p:nvSpPr>
            <p:spPr bwMode="auto">
              <a:xfrm>
                <a:off x="2444" y="1120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7" name="Freeform 1454"/>
              <p:cNvSpPr>
                <a:spLocks/>
              </p:cNvSpPr>
              <p:nvPr/>
            </p:nvSpPr>
            <p:spPr bwMode="auto">
              <a:xfrm>
                <a:off x="2444" y="1120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8" name="Freeform 1455"/>
              <p:cNvSpPr>
                <a:spLocks/>
              </p:cNvSpPr>
              <p:nvPr/>
            </p:nvSpPr>
            <p:spPr bwMode="auto">
              <a:xfrm>
                <a:off x="2444" y="1112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0 w 15"/>
                  <a:gd name="T5" fmla="*/ 5 h 8"/>
                  <a:gd name="T6" fmla="*/ 2 w 15"/>
                  <a:gd name="T7" fmla="*/ 3 h 8"/>
                  <a:gd name="T8" fmla="*/ 5 w 15"/>
                  <a:gd name="T9" fmla="*/ 0 h 8"/>
                  <a:gd name="T10" fmla="*/ 7 w 15"/>
                  <a:gd name="T11" fmla="*/ 0 h 8"/>
                  <a:gd name="T12" fmla="*/ 10 w 15"/>
                  <a:gd name="T13" fmla="*/ 0 h 8"/>
                  <a:gd name="T14" fmla="*/ 12 w 15"/>
                  <a:gd name="T15" fmla="*/ 3 h 8"/>
                  <a:gd name="T16" fmla="*/ 14 w 15"/>
                  <a:gd name="T17" fmla="*/ 5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9" name="Freeform 1456"/>
              <p:cNvSpPr>
                <a:spLocks/>
              </p:cNvSpPr>
              <p:nvPr/>
            </p:nvSpPr>
            <p:spPr bwMode="auto">
              <a:xfrm>
                <a:off x="2444" y="1112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0" name="Freeform 1457"/>
              <p:cNvSpPr>
                <a:spLocks/>
              </p:cNvSpPr>
              <p:nvPr/>
            </p:nvSpPr>
            <p:spPr bwMode="auto">
              <a:xfrm>
                <a:off x="2075" y="1121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15 w 15"/>
                  <a:gd name="T3" fmla="*/ 0 h 6"/>
                  <a:gd name="T4" fmla="*/ 14 w 15"/>
                  <a:gd name="T5" fmla="*/ 3 h 6"/>
                  <a:gd name="T6" fmla="*/ 12 w 15"/>
                  <a:gd name="T7" fmla="*/ 5 h 6"/>
                  <a:gd name="T8" fmla="*/ 10 w 15"/>
                  <a:gd name="T9" fmla="*/ 6 h 6"/>
                  <a:gd name="T10" fmla="*/ 7 w 15"/>
                  <a:gd name="T11" fmla="*/ 6 h 6"/>
                  <a:gd name="T12" fmla="*/ 3 w 15"/>
                  <a:gd name="T13" fmla="*/ 6 h 6"/>
                  <a:gd name="T14" fmla="*/ 2 w 15"/>
                  <a:gd name="T15" fmla="*/ 5 h 6"/>
                  <a:gd name="T16" fmla="*/ 0 w 15"/>
                  <a:gd name="T17" fmla="*/ 3 h 6"/>
                  <a:gd name="T18" fmla="*/ 0 w 15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0" y="0"/>
                    </a:moveTo>
                    <a:lnTo>
                      <a:pt x="15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1" name="Freeform 1458"/>
              <p:cNvSpPr>
                <a:spLocks/>
              </p:cNvSpPr>
              <p:nvPr/>
            </p:nvSpPr>
            <p:spPr bwMode="auto">
              <a:xfrm>
                <a:off x="2075" y="1120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2" name="Freeform 1459"/>
              <p:cNvSpPr>
                <a:spLocks/>
              </p:cNvSpPr>
              <p:nvPr/>
            </p:nvSpPr>
            <p:spPr bwMode="auto">
              <a:xfrm>
                <a:off x="2075" y="1120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3" name="Freeform 1460"/>
              <p:cNvSpPr>
                <a:spLocks/>
              </p:cNvSpPr>
              <p:nvPr/>
            </p:nvSpPr>
            <p:spPr bwMode="auto">
              <a:xfrm>
                <a:off x="2075" y="1113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0 w 15"/>
                  <a:gd name="T5" fmla="*/ 4 h 7"/>
                  <a:gd name="T6" fmla="*/ 2 w 15"/>
                  <a:gd name="T7" fmla="*/ 2 h 7"/>
                  <a:gd name="T8" fmla="*/ 5 w 15"/>
                  <a:gd name="T9" fmla="*/ 0 h 7"/>
                  <a:gd name="T10" fmla="*/ 7 w 15"/>
                  <a:gd name="T11" fmla="*/ 0 h 7"/>
                  <a:gd name="T12" fmla="*/ 10 w 15"/>
                  <a:gd name="T13" fmla="*/ 0 h 7"/>
                  <a:gd name="T14" fmla="*/ 12 w 15"/>
                  <a:gd name="T15" fmla="*/ 2 h 7"/>
                  <a:gd name="T16" fmla="*/ 14 w 15"/>
                  <a:gd name="T17" fmla="*/ 4 h 7"/>
                  <a:gd name="T18" fmla="*/ 15 w 15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4" name="Freeform 1461"/>
              <p:cNvSpPr>
                <a:spLocks/>
              </p:cNvSpPr>
              <p:nvPr/>
            </p:nvSpPr>
            <p:spPr bwMode="auto">
              <a:xfrm>
                <a:off x="2075" y="1113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4 h 14"/>
                  <a:gd name="T4" fmla="*/ 2 w 15"/>
                  <a:gd name="T5" fmla="*/ 2 h 14"/>
                  <a:gd name="T6" fmla="*/ 3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2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1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3 w 15"/>
                  <a:gd name="T27" fmla="*/ 14 h 14"/>
                  <a:gd name="T28" fmla="*/ 2 w 15"/>
                  <a:gd name="T29" fmla="*/ 13 h 14"/>
                  <a:gd name="T30" fmla="*/ 0 w 15"/>
                  <a:gd name="T31" fmla="*/ 11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5" name="Freeform 1462"/>
              <p:cNvSpPr>
                <a:spLocks/>
              </p:cNvSpPr>
              <p:nvPr/>
            </p:nvSpPr>
            <p:spPr bwMode="auto">
              <a:xfrm>
                <a:off x="1877" y="1098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4 h 8"/>
                  <a:gd name="T6" fmla="*/ 13 w 16"/>
                  <a:gd name="T7" fmla="*/ 5 h 8"/>
                  <a:gd name="T8" fmla="*/ 10 w 16"/>
                  <a:gd name="T9" fmla="*/ 8 h 8"/>
                  <a:gd name="T10" fmla="*/ 8 w 16"/>
                  <a:gd name="T11" fmla="*/ 8 h 8"/>
                  <a:gd name="T12" fmla="*/ 5 w 16"/>
                  <a:gd name="T13" fmla="*/ 8 h 8"/>
                  <a:gd name="T14" fmla="*/ 3 w 16"/>
                  <a:gd name="T15" fmla="*/ 5 h 8"/>
                  <a:gd name="T16" fmla="*/ 1 w 16"/>
                  <a:gd name="T17" fmla="*/ 4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3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6" name="Freeform 1463"/>
              <p:cNvSpPr>
                <a:spLocks/>
              </p:cNvSpPr>
              <p:nvPr/>
            </p:nvSpPr>
            <p:spPr bwMode="auto">
              <a:xfrm>
                <a:off x="1877" y="1098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7" name="Freeform 1464"/>
              <p:cNvSpPr>
                <a:spLocks/>
              </p:cNvSpPr>
              <p:nvPr/>
            </p:nvSpPr>
            <p:spPr bwMode="auto">
              <a:xfrm>
                <a:off x="1877" y="1098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8" name="Freeform 1465"/>
              <p:cNvSpPr>
                <a:spLocks/>
              </p:cNvSpPr>
              <p:nvPr/>
            </p:nvSpPr>
            <p:spPr bwMode="auto">
              <a:xfrm>
                <a:off x="1877" y="1090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1 w 16"/>
                  <a:gd name="T5" fmla="*/ 5 h 8"/>
                  <a:gd name="T6" fmla="*/ 3 w 16"/>
                  <a:gd name="T7" fmla="*/ 3 h 8"/>
                  <a:gd name="T8" fmla="*/ 5 w 16"/>
                  <a:gd name="T9" fmla="*/ 1 h 8"/>
                  <a:gd name="T10" fmla="*/ 8 w 16"/>
                  <a:gd name="T11" fmla="*/ 0 h 8"/>
                  <a:gd name="T12" fmla="*/ 10 w 16"/>
                  <a:gd name="T13" fmla="*/ 1 h 8"/>
                  <a:gd name="T14" fmla="*/ 13 w 16"/>
                  <a:gd name="T15" fmla="*/ 3 h 8"/>
                  <a:gd name="T16" fmla="*/ 14 w 16"/>
                  <a:gd name="T17" fmla="*/ 5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9" name="Freeform 1466"/>
              <p:cNvSpPr>
                <a:spLocks/>
              </p:cNvSpPr>
              <p:nvPr/>
            </p:nvSpPr>
            <p:spPr bwMode="auto">
              <a:xfrm>
                <a:off x="1877" y="1090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1 w 16"/>
                  <a:gd name="T3" fmla="*/ 5 h 16"/>
                  <a:gd name="T4" fmla="*/ 3 w 16"/>
                  <a:gd name="T5" fmla="*/ 3 h 16"/>
                  <a:gd name="T6" fmla="*/ 5 w 16"/>
                  <a:gd name="T7" fmla="*/ 1 h 16"/>
                  <a:gd name="T8" fmla="*/ 8 w 16"/>
                  <a:gd name="T9" fmla="*/ 0 h 16"/>
                  <a:gd name="T10" fmla="*/ 10 w 16"/>
                  <a:gd name="T11" fmla="*/ 1 h 16"/>
                  <a:gd name="T12" fmla="*/ 13 w 16"/>
                  <a:gd name="T13" fmla="*/ 3 h 16"/>
                  <a:gd name="T14" fmla="*/ 16 w 16"/>
                  <a:gd name="T15" fmla="*/ 5 h 16"/>
                  <a:gd name="T16" fmla="*/ 16 w 16"/>
                  <a:gd name="T17" fmla="*/ 8 h 16"/>
                  <a:gd name="T18" fmla="*/ 16 w 16"/>
                  <a:gd name="T19" fmla="*/ 12 h 16"/>
                  <a:gd name="T20" fmla="*/ 13 w 16"/>
                  <a:gd name="T21" fmla="*/ 13 h 16"/>
                  <a:gd name="T22" fmla="*/ 10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1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0" name="Freeform 1467"/>
              <p:cNvSpPr>
                <a:spLocks/>
              </p:cNvSpPr>
              <p:nvPr/>
            </p:nvSpPr>
            <p:spPr bwMode="auto">
              <a:xfrm>
                <a:off x="2469" y="1790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3 h 8"/>
                  <a:gd name="T6" fmla="*/ 14 w 16"/>
                  <a:gd name="T7" fmla="*/ 5 h 8"/>
                  <a:gd name="T8" fmla="*/ 12 w 16"/>
                  <a:gd name="T9" fmla="*/ 8 h 8"/>
                  <a:gd name="T10" fmla="*/ 8 w 16"/>
                  <a:gd name="T11" fmla="*/ 8 h 8"/>
                  <a:gd name="T12" fmla="*/ 5 w 16"/>
                  <a:gd name="T13" fmla="*/ 8 h 8"/>
                  <a:gd name="T14" fmla="*/ 3 w 16"/>
                  <a:gd name="T15" fmla="*/ 5 h 8"/>
                  <a:gd name="T16" fmla="*/ 1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1" name="Freeform 1468"/>
              <p:cNvSpPr>
                <a:spLocks/>
              </p:cNvSpPr>
              <p:nvPr/>
            </p:nvSpPr>
            <p:spPr bwMode="auto">
              <a:xfrm>
                <a:off x="2469" y="1790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2" name="Freeform 1469"/>
              <p:cNvSpPr>
                <a:spLocks/>
              </p:cNvSpPr>
              <p:nvPr/>
            </p:nvSpPr>
            <p:spPr bwMode="auto">
              <a:xfrm>
                <a:off x="2469" y="1790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3" name="Freeform 1470"/>
              <p:cNvSpPr>
                <a:spLocks/>
              </p:cNvSpPr>
              <p:nvPr/>
            </p:nvSpPr>
            <p:spPr bwMode="auto">
              <a:xfrm>
                <a:off x="2469" y="1782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1 w 16"/>
                  <a:gd name="T5" fmla="*/ 5 h 8"/>
                  <a:gd name="T6" fmla="*/ 3 w 16"/>
                  <a:gd name="T7" fmla="*/ 3 h 8"/>
                  <a:gd name="T8" fmla="*/ 5 w 16"/>
                  <a:gd name="T9" fmla="*/ 2 h 8"/>
                  <a:gd name="T10" fmla="*/ 8 w 16"/>
                  <a:gd name="T11" fmla="*/ 0 h 8"/>
                  <a:gd name="T12" fmla="*/ 12 w 16"/>
                  <a:gd name="T13" fmla="*/ 2 h 8"/>
                  <a:gd name="T14" fmla="*/ 13 w 16"/>
                  <a:gd name="T15" fmla="*/ 3 h 8"/>
                  <a:gd name="T16" fmla="*/ 16 w 16"/>
                  <a:gd name="T17" fmla="*/ 5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4" name="Freeform 1471"/>
              <p:cNvSpPr>
                <a:spLocks/>
              </p:cNvSpPr>
              <p:nvPr/>
            </p:nvSpPr>
            <p:spPr bwMode="auto">
              <a:xfrm>
                <a:off x="2469" y="1782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1 w 16"/>
                  <a:gd name="T3" fmla="*/ 5 h 16"/>
                  <a:gd name="T4" fmla="*/ 3 w 16"/>
                  <a:gd name="T5" fmla="*/ 3 h 16"/>
                  <a:gd name="T6" fmla="*/ 5 w 16"/>
                  <a:gd name="T7" fmla="*/ 2 h 16"/>
                  <a:gd name="T8" fmla="*/ 8 w 16"/>
                  <a:gd name="T9" fmla="*/ 0 h 16"/>
                  <a:gd name="T10" fmla="*/ 12 w 16"/>
                  <a:gd name="T11" fmla="*/ 2 h 16"/>
                  <a:gd name="T12" fmla="*/ 14 w 16"/>
                  <a:gd name="T13" fmla="*/ 3 h 16"/>
                  <a:gd name="T14" fmla="*/ 16 w 16"/>
                  <a:gd name="T15" fmla="*/ 5 h 16"/>
                  <a:gd name="T16" fmla="*/ 16 w 16"/>
                  <a:gd name="T17" fmla="*/ 8 h 16"/>
                  <a:gd name="T18" fmla="*/ 16 w 16"/>
                  <a:gd name="T19" fmla="*/ 11 h 16"/>
                  <a:gd name="T20" fmla="*/ 14 w 16"/>
                  <a:gd name="T21" fmla="*/ 13 h 16"/>
                  <a:gd name="T22" fmla="*/ 12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1 w 16"/>
                  <a:gd name="T31" fmla="*/ 11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5" name="Freeform 1472"/>
              <p:cNvSpPr>
                <a:spLocks/>
              </p:cNvSpPr>
              <p:nvPr/>
            </p:nvSpPr>
            <p:spPr bwMode="auto">
              <a:xfrm>
                <a:off x="2478" y="1782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1 w 14"/>
                  <a:gd name="T5" fmla="*/ 3 h 16"/>
                  <a:gd name="T6" fmla="*/ 4 w 14"/>
                  <a:gd name="T7" fmla="*/ 2 h 16"/>
                  <a:gd name="T8" fmla="*/ 7 w 14"/>
                  <a:gd name="T9" fmla="*/ 0 h 16"/>
                  <a:gd name="T10" fmla="*/ 10 w 14"/>
                  <a:gd name="T11" fmla="*/ 2 h 16"/>
                  <a:gd name="T12" fmla="*/ 13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1 h 16"/>
                  <a:gd name="T20" fmla="*/ 13 w 14"/>
                  <a:gd name="T21" fmla="*/ 13 h 16"/>
                  <a:gd name="T22" fmla="*/ 10 w 14"/>
                  <a:gd name="T23" fmla="*/ 16 h 16"/>
                  <a:gd name="T24" fmla="*/ 7 w 14"/>
                  <a:gd name="T25" fmla="*/ 16 h 16"/>
                  <a:gd name="T26" fmla="*/ 4 w 14"/>
                  <a:gd name="T27" fmla="*/ 16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6" name="Freeform 1473"/>
              <p:cNvSpPr>
                <a:spLocks/>
              </p:cNvSpPr>
              <p:nvPr/>
            </p:nvSpPr>
            <p:spPr bwMode="auto">
              <a:xfrm>
                <a:off x="2478" y="1782"/>
                <a:ext cx="14" cy="16"/>
              </a:xfrm>
              <a:custGeom>
                <a:avLst/>
                <a:gdLst>
                  <a:gd name="T0" fmla="*/ 0 w 14"/>
                  <a:gd name="T1" fmla="*/ 8 h 16"/>
                  <a:gd name="T2" fmla="*/ 0 w 14"/>
                  <a:gd name="T3" fmla="*/ 5 h 16"/>
                  <a:gd name="T4" fmla="*/ 1 w 14"/>
                  <a:gd name="T5" fmla="*/ 3 h 16"/>
                  <a:gd name="T6" fmla="*/ 4 w 14"/>
                  <a:gd name="T7" fmla="*/ 2 h 16"/>
                  <a:gd name="T8" fmla="*/ 7 w 14"/>
                  <a:gd name="T9" fmla="*/ 0 h 16"/>
                  <a:gd name="T10" fmla="*/ 10 w 14"/>
                  <a:gd name="T11" fmla="*/ 2 h 16"/>
                  <a:gd name="T12" fmla="*/ 13 w 14"/>
                  <a:gd name="T13" fmla="*/ 3 h 16"/>
                  <a:gd name="T14" fmla="*/ 14 w 14"/>
                  <a:gd name="T15" fmla="*/ 5 h 16"/>
                  <a:gd name="T16" fmla="*/ 14 w 14"/>
                  <a:gd name="T17" fmla="*/ 8 h 16"/>
                  <a:gd name="T18" fmla="*/ 14 w 14"/>
                  <a:gd name="T19" fmla="*/ 11 h 16"/>
                  <a:gd name="T20" fmla="*/ 13 w 14"/>
                  <a:gd name="T21" fmla="*/ 13 h 16"/>
                  <a:gd name="T22" fmla="*/ 10 w 14"/>
                  <a:gd name="T23" fmla="*/ 16 h 16"/>
                  <a:gd name="T24" fmla="*/ 7 w 14"/>
                  <a:gd name="T25" fmla="*/ 16 h 16"/>
                  <a:gd name="T26" fmla="*/ 4 w 14"/>
                  <a:gd name="T27" fmla="*/ 16 h 16"/>
                  <a:gd name="T28" fmla="*/ 1 w 14"/>
                  <a:gd name="T29" fmla="*/ 13 h 16"/>
                  <a:gd name="T30" fmla="*/ 0 w 14"/>
                  <a:gd name="T31" fmla="*/ 11 h 16"/>
                  <a:gd name="T32" fmla="*/ 0 w 14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7" name="Freeform 1474"/>
              <p:cNvSpPr>
                <a:spLocks/>
              </p:cNvSpPr>
              <p:nvPr/>
            </p:nvSpPr>
            <p:spPr bwMode="auto">
              <a:xfrm>
                <a:off x="2069" y="1108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2 w 16"/>
                  <a:gd name="T5" fmla="*/ 3 h 16"/>
                  <a:gd name="T6" fmla="*/ 4 w 16"/>
                  <a:gd name="T7" fmla="*/ 1 h 16"/>
                  <a:gd name="T8" fmla="*/ 8 w 16"/>
                  <a:gd name="T9" fmla="*/ 0 h 16"/>
                  <a:gd name="T10" fmla="*/ 11 w 16"/>
                  <a:gd name="T11" fmla="*/ 1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0 h 16"/>
                  <a:gd name="T20" fmla="*/ 13 w 16"/>
                  <a:gd name="T21" fmla="*/ 13 h 16"/>
                  <a:gd name="T22" fmla="*/ 11 w 16"/>
                  <a:gd name="T23" fmla="*/ 14 h 16"/>
                  <a:gd name="T24" fmla="*/ 8 w 16"/>
                  <a:gd name="T25" fmla="*/ 16 h 16"/>
                  <a:gd name="T26" fmla="*/ 4 w 16"/>
                  <a:gd name="T27" fmla="*/ 14 h 16"/>
                  <a:gd name="T28" fmla="*/ 2 w 16"/>
                  <a:gd name="T29" fmla="*/ 13 h 16"/>
                  <a:gd name="T30" fmla="*/ 0 w 16"/>
                  <a:gd name="T31" fmla="*/ 10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8" name="Freeform 1475"/>
              <p:cNvSpPr>
                <a:spLocks/>
              </p:cNvSpPr>
              <p:nvPr/>
            </p:nvSpPr>
            <p:spPr bwMode="auto">
              <a:xfrm>
                <a:off x="2069" y="1108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2 w 16"/>
                  <a:gd name="T5" fmla="*/ 3 h 16"/>
                  <a:gd name="T6" fmla="*/ 4 w 16"/>
                  <a:gd name="T7" fmla="*/ 1 h 16"/>
                  <a:gd name="T8" fmla="*/ 8 w 16"/>
                  <a:gd name="T9" fmla="*/ 0 h 16"/>
                  <a:gd name="T10" fmla="*/ 11 w 16"/>
                  <a:gd name="T11" fmla="*/ 1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0 h 16"/>
                  <a:gd name="T20" fmla="*/ 13 w 16"/>
                  <a:gd name="T21" fmla="*/ 13 h 16"/>
                  <a:gd name="T22" fmla="*/ 11 w 16"/>
                  <a:gd name="T23" fmla="*/ 14 h 16"/>
                  <a:gd name="T24" fmla="*/ 8 w 16"/>
                  <a:gd name="T25" fmla="*/ 16 h 16"/>
                  <a:gd name="T26" fmla="*/ 4 w 16"/>
                  <a:gd name="T27" fmla="*/ 14 h 16"/>
                  <a:gd name="T28" fmla="*/ 2 w 16"/>
                  <a:gd name="T29" fmla="*/ 13 h 16"/>
                  <a:gd name="T30" fmla="*/ 0 w 16"/>
                  <a:gd name="T31" fmla="*/ 10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9" name="Freeform 1476"/>
              <p:cNvSpPr>
                <a:spLocks/>
              </p:cNvSpPr>
              <p:nvPr/>
            </p:nvSpPr>
            <p:spPr bwMode="auto">
              <a:xfrm>
                <a:off x="1877" y="1097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4 w 16"/>
                  <a:gd name="T15" fmla="*/ 5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0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1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0" name="Freeform 1477"/>
              <p:cNvSpPr>
                <a:spLocks/>
              </p:cNvSpPr>
              <p:nvPr/>
            </p:nvSpPr>
            <p:spPr bwMode="auto">
              <a:xfrm>
                <a:off x="1877" y="1097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1 w 16"/>
                  <a:gd name="T3" fmla="*/ 5 h 15"/>
                  <a:gd name="T4" fmla="*/ 3 w 16"/>
                  <a:gd name="T5" fmla="*/ 2 h 15"/>
                  <a:gd name="T6" fmla="*/ 5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2 h 15"/>
                  <a:gd name="T14" fmla="*/ 14 w 16"/>
                  <a:gd name="T15" fmla="*/ 5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0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1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1" name="Freeform 1478"/>
              <p:cNvSpPr>
                <a:spLocks/>
              </p:cNvSpPr>
              <p:nvPr/>
            </p:nvSpPr>
            <p:spPr bwMode="auto">
              <a:xfrm>
                <a:off x="1867" y="1726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2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2" name="Freeform 1479"/>
              <p:cNvSpPr>
                <a:spLocks/>
              </p:cNvSpPr>
              <p:nvPr/>
            </p:nvSpPr>
            <p:spPr bwMode="auto">
              <a:xfrm>
                <a:off x="1867" y="1726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2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3" name="Freeform 1480"/>
              <p:cNvSpPr>
                <a:spLocks/>
              </p:cNvSpPr>
              <p:nvPr/>
            </p:nvSpPr>
            <p:spPr bwMode="auto">
              <a:xfrm>
                <a:off x="2605" y="1958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5 w 15"/>
                  <a:gd name="T5" fmla="*/ 4 h 8"/>
                  <a:gd name="T6" fmla="*/ 14 w 15"/>
                  <a:gd name="T7" fmla="*/ 5 h 8"/>
                  <a:gd name="T8" fmla="*/ 12 w 15"/>
                  <a:gd name="T9" fmla="*/ 8 h 8"/>
                  <a:gd name="T10" fmla="*/ 8 w 15"/>
                  <a:gd name="T11" fmla="*/ 8 h 8"/>
                  <a:gd name="T12" fmla="*/ 5 w 15"/>
                  <a:gd name="T13" fmla="*/ 8 h 8"/>
                  <a:gd name="T14" fmla="*/ 3 w 15"/>
                  <a:gd name="T15" fmla="*/ 5 h 8"/>
                  <a:gd name="T16" fmla="*/ 1 w 15"/>
                  <a:gd name="T17" fmla="*/ 4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5" y="4"/>
                    </a:lnTo>
                    <a:lnTo>
                      <a:pt x="14" y="5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4" name="Freeform 1481"/>
              <p:cNvSpPr>
                <a:spLocks/>
              </p:cNvSpPr>
              <p:nvPr/>
            </p:nvSpPr>
            <p:spPr bwMode="auto">
              <a:xfrm>
                <a:off x="2605" y="195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5" name="Freeform 1482"/>
              <p:cNvSpPr>
                <a:spLocks/>
              </p:cNvSpPr>
              <p:nvPr/>
            </p:nvSpPr>
            <p:spPr bwMode="auto">
              <a:xfrm>
                <a:off x="2605" y="195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6" name="Freeform 1483"/>
              <p:cNvSpPr>
                <a:spLocks/>
              </p:cNvSpPr>
              <p:nvPr/>
            </p:nvSpPr>
            <p:spPr bwMode="auto">
              <a:xfrm>
                <a:off x="2605" y="1950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3 w 15"/>
                  <a:gd name="T7" fmla="*/ 3 h 8"/>
                  <a:gd name="T8" fmla="*/ 5 w 15"/>
                  <a:gd name="T9" fmla="*/ 1 h 8"/>
                  <a:gd name="T10" fmla="*/ 8 w 15"/>
                  <a:gd name="T11" fmla="*/ 0 h 8"/>
                  <a:gd name="T12" fmla="*/ 12 w 15"/>
                  <a:gd name="T13" fmla="*/ 1 h 8"/>
                  <a:gd name="T14" fmla="*/ 14 w 15"/>
                  <a:gd name="T15" fmla="*/ 3 h 8"/>
                  <a:gd name="T16" fmla="*/ 15 w 15"/>
                  <a:gd name="T17" fmla="*/ 5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7" name="Freeform 1484"/>
              <p:cNvSpPr>
                <a:spLocks/>
              </p:cNvSpPr>
              <p:nvPr/>
            </p:nvSpPr>
            <p:spPr bwMode="auto">
              <a:xfrm>
                <a:off x="2605" y="1950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5 h 16"/>
                  <a:gd name="T4" fmla="*/ 3 w 15"/>
                  <a:gd name="T5" fmla="*/ 3 h 16"/>
                  <a:gd name="T6" fmla="*/ 5 w 15"/>
                  <a:gd name="T7" fmla="*/ 1 h 16"/>
                  <a:gd name="T8" fmla="*/ 8 w 15"/>
                  <a:gd name="T9" fmla="*/ 0 h 16"/>
                  <a:gd name="T10" fmla="*/ 12 w 15"/>
                  <a:gd name="T11" fmla="*/ 1 h 16"/>
                  <a:gd name="T12" fmla="*/ 14 w 15"/>
                  <a:gd name="T13" fmla="*/ 3 h 16"/>
                  <a:gd name="T14" fmla="*/ 15 w 15"/>
                  <a:gd name="T15" fmla="*/ 5 h 16"/>
                  <a:gd name="T16" fmla="*/ 15 w 15"/>
                  <a:gd name="T17" fmla="*/ 8 h 16"/>
                  <a:gd name="T18" fmla="*/ 15 w 15"/>
                  <a:gd name="T19" fmla="*/ 12 h 16"/>
                  <a:gd name="T20" fmla="*/ 14 w 15"/>
                  <a:gd name="T21" fmla="*/ 13 h 16"/>
                  <a:gd name="T22" fmla="*/ 12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3 w 15"/>
                  <a:gd name="T29" fmla="*/ 13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8" name="Freeform 1485"/>
              <p:cNvSpPr>
                <a:spLocks/>
              </p:cNvSpPr>
              <p:nvPr/>
            </p:nvSpPr>
            <p:spPr bwMode="auto">
              <a:xfrm>
                <a:off x="2572" y="1923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5 w 15"/>
                  <a:gd name="T5" fmla="*/ 3 h 8"/>
                  <a:gd name="T6" fmla="*/ 12 w 15"/>
                  <a:gd name="T7" fmla="*/ 5 h 8"/>
                  <a:gd name="T8" fmla="*/ 10 w 15"/>
                  <a:gd name="T9" fmla="*/ 7 h 8"/>
                  <a:gd name="T10" fmla="*/ 7 w 15"/>
                  <a:gd name="T11" fmla="*/ 8 h 8"/>
                  <a:gd name="T12" fmla="*/ 5 w 15"/>
                  <a:gd name="T13" fmla="*/ 7 h 8"/>
                  <a:gd name="T14" fmla="*/ 2 w 15"/>
                  <a:gd name="T15" fmla="*/ 5 h 8"/>
                  <a:gd name="T16" fmla="*/ 1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9" name="Freeform 1486"/>
              <p:cNvSpPr>
                <a:spLocks/>
              </p:cNvSpPr>
              <p:nvPr/>
            </p:nvSpPr>
            <p:spPr bwMode="auto">
              <a:xfrm>
                <a:off x="2572" y="1923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0" name="Freeform 1487"/>
              <p:cNvSpPr>
                <a:spLocks/>
              </p:cNvSpPr>
              <p:nvPr/>
            </p:nvSpPr>
            <p:spPr bwMode="auto">
              <a:xfrm>
                <a:off x="2572" y="192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1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1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1" name="Freeform 1488"/>
              <p:cNvSpPr>
                <a:spLocks/>
              </p:cNvSpPr>
              <p:nvPr/>
            </p:nvSpPr>
            <p:spPr bwMode="auto">
              <a:xfrm>
                <a:off x="2572" y="1916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1 w 15"/>
                  <a:gd name="T5" fmla="*/ 3 h 7"/>
                  <a:gd name="T6" fmla="*/ 2 w 15"/>
                  <a:gd name="T7" fmla="*/ 1 h 7"/>
                  <a:gd name="T8" fmla="*/ 5 w 15"/>
                  <a:gd name="T9" fmla="*/ 0 h 7"/>
                  <a:gd name="T10" fmla="*/ 7 w 15"/>
                  <a:gd name="T11" fmla="*/ 0 h 7"/>
                  <a:gd name="T12" fmla="*/ 10 w 15"/>
                  <a:gd name="T13" fmla="*/ 0 h 7"/>
                  <a:gd name="T14" fmla="*/ 12 w 15"/>
                  <a:gd name="T15" fmla="*/ 1 h 7"/>
                  <a:gd name="T16" fmla="*/ 15 w 15"/>
                  <a:gd name="T17" fmla="*/ 3 h 7"/>
                  <a:gd name="T18" fmla="*/ 15 w 15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2" name="Freeform 1489"/>
              <p:cNvSpPr>
                <a:spLocks/>
              </p:cNvSpPr>
              <p:nvPr/>
            </p:nvSpPr>
            <p:spPr bwMode="auto">
              <a:xfrm>
                <a:off x="2572" y="191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3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3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3" name="Freeform 1490"/>
              <p:cNvSpPr>
                <a:spLocks/>
              </p:cNvSpPr>
              <p:nvPr/>
            </p:nvSpPr>
            <p:spPr bwMode="auto">
              <a:xfrm>
                <a:off x="2620" y="2051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4 w 16"/>
                  <a:gd name="T5" fmla="*/ 3 h 8"/>
                  <a:gd name="T6" fmla="*/ 13 w 16"/>
                  <a:gd name="T7" fmla="*/ 6 h 8"/>
                  <a:gd name="T8" fmla="*/ 11 w 16"/>
                  <a:gd name="T9" fmla="*/ 7 h 8"/>
                  <a:gd name="T10" fmla="*/ 8 w 16"/>
                  <a:gd name="T11" fmla="*/ 8 h 8"/>
                  <a:gd name="T12" fmla="*/ 4 w 16"/>
                  <a:gd name="T13" fmla="*/ 7 h 8"/>
                  <a:gd name="T14" fmla="*/ 3 w 16"/>
                  <a:gd name="T15" fmla="*/ 6 h 8"/>
                  <a:gd name="T16" fmla="*/ 0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4" y="3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8" y="8"/>
                    </a:lnTo>
                    <a:lnTo>
                      <a:pt x="4" y="7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4" name="Freeform 1491"/>
              <p:cNvSpPr>
                <a:spLocks/>
              </p:cNvSpPr>
              <p:nvPr/>
            </p:nvSpPr>
            <p:spPr bwMode="auto">
              <a:xfrm>
                <a:off x="2620" y="2051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5" name="Freeform 1492"/>
              <p:cNvSpPr>
                <a:spLocks/>
              </p:cNvSpPr>
              <p:nvPr/>
            </p:nvSpPr>
            <p:spPr bwMode="auto">
              <a:xfrm>
                <a:off x="2620" y="2051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"/>
                  <a:gd name="T29" fmla="*/ 16 w 16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6" name="Freeform 1493"/>
              <p:cNvSpPr>
                <a:spLocks/>
              </p:cNvSpPr>
              <p:nvPr/>
            </p:nvSpPr>
            <p:spPr bwMode="auto">
              <a:xfrm>
                <a:off x="2620" y="2044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0 w 16"/>
                  <a:gd name="T3" fmla="*/ 7 h 7"/>
                  <a:gd name="T4" fmla="*/ 0 w 16"/>
                  <a:gd name="T5" fmla="*/ 4 h 7"/>
                  <a:gd name="T6" fmla="*/ 3 w 16"/>
                  <a:gd name="T7" fmla="*/ 2 h 7"/>
                  <a:gd name="T8" fmla="*/ 4 w 16"/>
                  <a:gd name="T9" fmla="*/ 0 h 7"/>
                  <a:gd name="T10" fmla="*/ 8 w 16"/>
                  <a:gd name="T11" fmla="*/ 0 h 7"/>
                  <a:gd name="T12" fmla="*/ 11 w 16"/>
                  <a:gd name="T13" fmla="*/ 0 h 7"/>
                  <a:gd name="T14" fmla="*/ 13 w 16"/>
                  <a:gd name="T15" fmla="*/ 2 h 7"/>
                  <a:gd name="T16" fmla="*/ 14 w 16"/>
                  <a:gd name="T17" fmla="*/ 4 h 7"/>
                  <a:gd name="T18" fmla="*/ 16 w 16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16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7" name="Freeform 1494"/>
              <p:cNvSpPr>
                <a:spLocks/>
              </p:cNvSpPr>
              <p:nvPr/>
            </p:nvSpPr>
            <p:spPr bwMode="auto">
              <a:xfrm>
                <a:off x="2620" y="2044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0 w 16"/>
                  <a:gd name="T3" fmla="*/ 5 h 15"/>
                  <a:gd name="T4" fmla="*/ 3 w 16"/>
                  <a:gd name="T5" fmla="*/ 2 h 15"/>
                  <a:gd name="T6" fmla="*/ 4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2 h 15"/>
                  <a:gd name="T14" fmla="*/ 14 w 16"/>
                  <a:gd name="T15" fmla="*/ 5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4 w 16"/>
                  <a:gd name="T27" fmla="*/ 14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8" name="Freeform 1495"/>
              <p:cNvSpPr>
                <a:spLocks/>
              </p:cNvSpPr>
              <p:nvPr/>
            </p:nvSpPr>
            <p:spPr bwMode="auto">
              <a:xfrm>
                <a:off x="2622" y="1925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15 w 15"/>
                  <a:gd name="T3" fmla="*/ 0 h 7"/>
                  <a:gd name="T4" fmla="*/ 15 w 15"/>
                  <a:gd name="T5" fmla="*/ 2 h 7"/>
                  <a:gd name="T6" fmla="*/ 12 w 15"/>
                  <a:gd name="T7" fmla="*/ 5 h 7"/>
                  <a:gd name="T8" fmla="*/ 10 w 15"/>
                  <a:gd name="T9" fmla="*/ 6 h 7"/>
                  <a:gd name="T10" fmla="*/ 7 w 15"/>
                  <a:gd name="T11" fmla="*/ 7 h 7"/>
                  <a:gd name="T12" fmla="*/ 5 w 15"/>
                  <a:gd name="T13" fmla="*/ 6 h 7"/>
                  <a:gd name="T14" fmla="*/ 2 w 15"/>
                  <a:gd name="T15" fmla="*/ 5 h 7"/>
                  <a:gd name="T16" fmla="*/ 1 w 15"/>
                  <a:gd name="T17" fmla="*/ 2 h 7"/>
                  <a:gd name="T18" fmla="*/ 0 w 15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0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9" name="Freeform 1496"/>
              <p:cNvSpPr>
                <a:spLocks/>
              </p:cNvSpPr>
              <p:nvPr/>
            </p:nvSpPr>
            <p:spPr bwMode="auto">
              <a:xfrm>
                <a:off x="2622" y="1925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0" name="Freeform 1497"/>
              <p:cNvSpPr>
                <a:spLocks/>
              </p:cNvSpPr>
              <p:nvPr/>
            </p:nvSpPr>
            <p:spPr bwMode="auto">
              <a:xfrm>
                <a:off x="2622" y="1923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0 w 15"/>
                  <a:gd name="T3" fmla="*/ 2 h 2"/>
                  <a:gd name="T4" fmla="*/ 0 w 15"/>
                  <a:gd name="T5" fmla="*/ 2 h 2"/>
                  <a:gd name="T6" fmla="*/ 0 w 15"/>
                  <a:gd name="T7" fmla="*/ 2 h 2"/>
                  <a:gd name="T8" fmla="*/ 0 w 15"/>
                  <a:gd name="T9" fmla="*/ 0 h 2"/>
                  <a:gd name="T10" fmla="*/ 15 w 15"/>
                  <a:gd name="T11" fmla="*/ 0 h 2"/>
                  <a:gd name="T12" fmla="*/ 15 w 15"/>
                  <a:gd name="T13" fmla="*/ 2 h 2"/>
                  <a:gd name="T14" fmla="*/ 15 w 15"/>
                  <a:gd name="T15" fmla="*/ 2 h 2"/>
                  <a:gd name="T16" fmla="*/ 15 w 15"/>
                  <a:gd name="T17" fmla="*/ 2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2"/>
                  <a:gd name="T29" fmla="*/ 15 w 15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2">
                    <a:moveTo>
                      <a:pt x="15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1" name="Freeform 1498"/>
              <p:cNvSpPr>
                <a:spLocks/>
              </p:cNvSpPr>
              <p:nvPr/>
            </p:nvSpPr>
            <p:spPr bwMode="auto">
              <a:xfrm>
                <a:off x="2622" y="1917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4 h 8"/>
                  <a:gd name="T6" fmla="*/ 2 w 15"/>
                  <a:gd name="T7" fmla="*/ 1 h 8"/>
                  <a:gd name="T8" fmla="*/ 5 w 15"/>
                  <a:gd name="T9" fmla="*/ 0 h 8"/>
                  <a:gd name="T10" fmla="*/ 7 w 15"/>
                  <a:gd name="T11" fmla="*/ 0 h 8"/>
                  <a:gd name="T12" fmla="*/ 10 w 15"/>
                  <a:gd name="T13" fmla="*/ 0 h 8"/>
                  <a:gd name="T14" fmla="*/ 12 w 15"/>
                  <a:gd name="T15" fmla="*/ 1 h 8"/>
                  <a:gd name="T16" fmla="*/ 14 w 15"/>
                  <a:gd name="T17" fmla="*/ 4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2" name="Freeform 1499"/>
              <p:cNvSpPr>
                <a:spLocks/>
              </p:cNvSpPr>
              <p:nvPr/>
            </p:nvSpPr>
            <p:spPr bwMode="auto">
              <a:xfrm>
                <a:off x="2622" y="191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4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4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3" name="Freeform 1500"/>
              <p:cNvSpPr>
                <a:spLocks/>
              </p:cNvSpPr>
              <p:nvPr/>
            </p:nvSpPr>
            <p:spPr bwMode="auto">
              <a:xfrm>
                <a:off x="2606" y="1853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4 w 14"/>
                  <a:gd name="T5" fmla="*/ 2 h 7"/>
                  <a:gd name="T6" fmla="*/ 13 w 14"/>
                  <a:gd name="T7" fmla="*/ 5 h 7"/>
                  <a:gd name="T8" fmla="*/ 11 w 14"/>
                  <a:gd name="T9" fmla="*/ 6 h 7"/>
                  <a:gd name="T10" fmla="*/ 7 w 14"/>
                  <a:gd name="T11" fmla="*/ 7 h 7"/>
                  <a:gd name="T12" fmla="*/ 4 w 14"/>
                  <a:gd name="T13" fmla="*/ 6 h 7"/>
                  <a:gd name="T14" fmla="*/ 2 w 14"/>
                  <a:gd name="T15" fmla="*/ 5 h 7"/>
                  <a:gd name="T16" fmla="*/ 0 w 14"/>
                  <a:gd name="T17" fmla="*/ 2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4" name="Freeform 1501"/>
              <p:cNvSpPr>
                <a:spLocks/>
              </p:cNvSpPr>
              <p:nvPr/>
            </p:nvSpPr>
            <p:spPr bwMode="auto">
              <a:xfrm>
                <a:off x="2606" y="1853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5" name="Freeform 1502"/>
              <p:cNvSpPr>
                <a:spLocks/>
              </p:cNvSpPr>
              <p:nvPr/>
            </p:nvSpPr>
            <p:spPr bwMode="auto">
              <a:xfrm>
                <a:off x="2606" y="1853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6" name="Freeform 1503"/>
              <p:cNvSpPr>
                <a:spLocks/>
              </p:cNvSpPr>
              <p:nvPr/>
            </p:nvSpPr>
            <p:spPr bwMode="auto">
              <a:xfrm>
                <a:off x="2606" y="1845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0 w 14"/>
                  <a:gd name="T3" fmla="*/ 8 h 8"/>
                  <a:gd name="T4" fmla="*/ 0 w 14"/>
                  <a:gd name="T5" fmla="*/ 5 h 8"/>
                  <a:gd name="T6" fmla="*/ 2 w 14"/>
                  <a:gd name="T7" fmla="*/ 3 h 8"/>
                  <a:gd name="T8" fmla="*/ 4 w 14"/>
                  <a:gd name="T9" fmla="*/ 1 h 8"/>
                  <a:gd name="T10" fmla="*/ 7 w 14"/>
                  <a:gd name="T11" fmla="*/ 0 h 8"/>
                  <a:gd name="T12" fmla="*/ 11 w 14"/>
                  <a:gd name="T13" fmla="*/ 1 h 8"/>
                  <a:gd name="T14" fmla="*/ 13 w 14"/>
                  <a:gd name="T15" fmla="*/ 3 h 8"/>
                  <a:gd name="T16" fmla="*/ 14 w 14"/>
                  <a:gd name="T17" fmla="*/ 5 h 8"/>
                  <a:gd name="T18" fmla="*/ 14 w 14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14" y="8"/>
                    </a:move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7" name="Freeform 1504"/>
              <p:cNvSpPr>
                <a:spLocks/>
              </p:cNvSpPr>
              <p:nvPr/>
            </p:nvSpPr>
            <p:spPr bwMode="auto">
              <a:xfrm>
                <a:off x="2606" y="1845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1 h 15"/>
                  <a:gd name="T8" fmla="*/ 7 w 14"/>
                  <a:gd name="T9" fmla="*/ 0 h 15"/>
                  <a:gd name="T10" fmla="*/ 11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1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8" name="Freeform 1505"/>
              <p:cNvSpPr>
                <a:spLocks/>
              </p:cNvSpPr>
              <p:nvPr/>
            </p:nvSpPr>
            <p:spPr bwMode="auto">
              <a:xfrm>
                <a:off x="2497" y="1882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4 w 16"/>
                  <a:gd name="T5" fmla="*/ 3 h 8"/>
                  <a:gd name="T6" fmla="*/ 13 w 16"/>
                  <a:gd name="T7" fmla="*/ 5 h 8"/>
                  <a:gd name="T8" fmla="*/ 11 w 16"/>
                  <a:gd name="T9" fmla="*/ 7 h 8"/>
                  <a:gd name="T10" fmla="*/ 8 w 16"/>
                  <a:gd name="T11" fmla="*/ 8 h 8"/>
                  <a:gd name="T12" fmla="*/ 5 w 16"/>
                  <a:gd name="T13" fmla="*/ 7 h 8"/>
                  <a:gd name="T14" fmla="*/ 3 w 16"/>
                  <a:gd name="T15" fmla="*/ 5 h 8"/>
                  <a:gd name="T16" fmla="*/ 0 w 16"/>
                  <a:gd name="T17" fmla="*/ 3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4" y="3"/>
                    </a:lnTo>
                    <a:lnTo>
                      <a:pt x="13" y="5"/>
                    </a:lnTo>
                    <a:lnTo>
                      <a:pt x="11" y="7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9" name="Freeform 1506"/>
              <p:cNvSpPr>
                <a:spLocks/>
              </p:cNvSpPr>
              <p:nvPr/>
            </p:nvSpPr>
            <p:spPr bwMode="auto">
              <a:xfrm>
                <a:off x="2497" y="1882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0" name="Freeform 1507"/>
              <p:cNvSpPr>
                <a:spLocks/>
              </p:cNvSpPr>
              <p:nvPr/>
            </p:nvSpPr>
            <p:spPr bwMode="auto">
              <a:xfrm>
                <a:off x="2497" y="1881"/>
                <a:ext cx="16" cy="1"/>
              </a:xfrm>
              <a:custGeom>
                <a:avLst/>
                <a:gdLst>
                  <a:gd name="T0" fmla="*/ 16 w 16"/>
                  <a:gd name="T1" fmla="*/ 1 h 1"/>
                  <a:gd name="T2" fmla="*/ 0 w 16"/>
                  <a:gd name="T3" fmla="*/ 1 h 1"/>
                  <a:gd name="T4" fmla="*/ 0 w 16"/>
                  <a:gd name="T5" fmla="*/ 1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1 h 1"/>
                  <a:gd name="T12" fmla="*/ 16 w 16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1" name="Freeform 1508"/>
              <p:cNvSpPr>
                <a:spLocks/>
              </p:cNvSpPr>
              <p:nvPr/>
            </p:nvSpPr>
            <p:spPr bwMode="auto">
              <a:xfrm>
                <a:off x="2497" y="1875"/>
                <a:ext cx="16" cy="7"/>
              </a:xfrm>
              <a:custGeom>
                <a:avLst/>
                <a:gdLst>
                  <a:gd name="T0" fmla="*/ 16 w 16"/>
                  <a:gd name="T1" fmla="*/ 7 h 7"/>
                  <a:gd name="T2" fmla="*/ 0 w 16"/>
                  <a:gd name="T3" fmla="*/ 7 h 7"/>
                  <a:gd name="T4" fmla="*/ 2 w 16"/>
                  <a:gd name="T5" fmla="*/ 3 h 7"/>
                  <a:gd name="T6" fmla="*/ 3 w 16"/>
                  <a:gd name="T7" fmla="*/ 1 h 7"/>
                  <a:gd name="T8" fmla="*/ 5 w 16"/>
                  <a:gd name="T9" fmla="*/ 0 h 7"/>
                  <a:gd name="T10" fmla="*/ 8 w 16"/>
                  <a:gd name="T11" fmla="*/ 0 h 7"/>
                  <a:gd name="T12" fmla="*/ 11 w 16"/>
                  <a:gd name="T13" fmla="*/ 0 h 7"/>
                  <a:gd name="T14" fmla="*/ 13 w 16"/>
                  <a:gd name="T15" fmla="*/ 1 h 7"/>
                  <a:gd name="T16" fmla="*/ 14 w 16"/>
                  <a:gd name="T17" fmla="*/ 3 h 7"/>
                  <a:gd name="T18" fmla="*/ 16 w 16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16" y="7"/>
                    </a:moveTo>
                    <a:lnTo>
                      <a:pt x="0" y="7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2" name="Freeform 1509"/>
              <p:cNvSpPr>
                <a:spLocks/>
              </p:cNvSpPr>
              <p:nvPr/>
            </p:nvSpPr>
            <p:spPr bwMode="auto">
              <a:xfrm>
                <a:off x="2497" y="1875"/>
                <a:ext cx="16" cy="15"/>
              </a:xfrm>
              <a:custGeom>
                <a:avLst/>
                <a:gdLst>
                  <a:gd name="T0" fmla="*/ 0 w 16"/>
                  <a:gd name="T1" fmla="*/ 7 h 15"/>
                  <a:gd name="T2" fmla="*/ 0 w 16"/>
                  <a:gd name="T3" fmla="*/ 3 h 15"/>
                  <a:gd name="T4" fmla="*/ 3 w 16"/>
                  <a:gd name="T5" fmla="*/ 2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2 h 15"/>
                  <a:gd name="T14" fmla="*/ 14 w 16"/>
                  <a:gd name="T15" fmla="*/ 3 h 15"/>
                  <a:gd name="T16" fmla="*/ 16 w 16"/>
                  <a:gd name="T17" fmla="*/ 7 h 15"/>
                  <a:gd name="T18" fmla="*/ 14 w 16"/>
                  <a:gd name="T19" fmla="*/ 10 h 15"/>
                  <a:gd name="T20" fmla="*/ 13 w 16"/>
                  <a:gd name="T21" fmla="*/ 12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2 h 15"/>
                  <a:gd name="T30" fmla="*/ 0 w 16"/>
                  <a:gd name="T31" fmla="*/ 10 h 15"/>
                  <a:gd name="T32" fmla="*/ 0 w 16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7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3" name="Freeform 1510"/>
              <p:cNvSpPr>
                <a:spLocks/>
              </p:cNvSpPr>
              <p:nvPr/>
            </p:nvSpPr>
            <p:spPr bwMode="auto">
              <a:xfrm>
                <a:off x="2414" y="1869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6 h 16"/>
                  <a:gd name="T4" fmla="*/ 3 w 15"/>
                  <a:gd name="T5" fmla="*/ 3 h 16"/>
                  <a:gd name="T6" fmla="*/ 5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3 w 15"/>
                  <a:gd name="T29" fmla="*/ 13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4" name="Freeform 1511"/>
              <p:cNvSpPr>
                <a:spLocks/>
              </p:cNvSpPr>
              <p:nvPr/>
            </p:nvSpPr>
            <p:spPr bwMode="auto">
              <a:xfrm>
                <a:off x="2414" y="1869"/>
                <a:ext cx="15" cy="16"/>
              </a:xfrm>
              <a:custGeom>
                <a:avLst/>
                <a:gdLst>
                  <a:gd name="T0" fmla="*/ 0 w 15"/>
                  <a:gd name="T1" fmla="*/ 8 h 16"/>
                  <a:gd name="T2" fmla="*/ 1 w 15"/>
                  <a:gd name="T3" fmla="*/ 6 h 16"/>
                  <a:gd name="T4" fmla="*/ 3 w 15"/>
                  <a:gd name="T5" fmla="*/ 3 h 16"/>
                  <a:gd name="T6" fmla="*/ 5 w 15"/>
                  <a:gd name="T7" fmla="*/ 2 h 16"/>
                  <a:gd name="T8" fmla="*/ 8 w 15"/>
                  <a:gd name="T9" fmla="*/ 0 h 16"/>
                  <a:gd name="T10" fmla="*/ 10 w 15"/>
                  <a:gd name="T11" fmla="*/ 2 h 16"/>
                  <a:gd name="T12" fmla="*/ 13 w 15"/>
                  <a:gd name="T13" fmla="*/ 3 h 16"/>
                  <a:gd name="T14" fmla="*/ 14 w 15"/>
                  <a:gd name="T15" fmla="*/ 6 h 16"/>
                  <a:gd name="T16" fmla="*/ 15 w 15"/>
                  <a:gd name="T17" fmla="*/ 8 h 16"/>
                  <a:gd name="T18" fmla="*/ 14 w 15"/>
                  <a:gd name="T19" fmla="*/ 12 h 16"/>
                  <a:gd name="T20" fmla="*/ 13 w 15"/>
                  <a:gd name="T21" fmla="*/ 13 h 16"/>
                  <a:gd name="T22" fmla="*/ 10 w 15"/>
                  <a:gd name="T23" fmla="*/ 16 h 16"/>
                  <a:gd name="T24" fmla="*/ 8 w 15"/>
                  <a:gd name="T25" fmla="*/ 16 h 16"/>
                  <a:gd name="T26" fmla="*/ 5 w 15"/>
                  <a:gd name="T27" fmla="*/ 16 h 16"/>
                  <a:gd name="T28" fmla="*/ 3 w 15"/>
                  <a:gd name="T29" fmla="*/ 13 h 16"/>
                  <a:gd name="T30" fmla="*/ 1 w 15"/>
                  <a:gd name="T31" fmla="*/ 12 h 16"/>
                  <a:gd name="T32" fmla="*/ 0 w 15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0" y="8"/>
                    </a:moveTo>
                    <a:lnTo>
                      <a:pt x="1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5" name="Freeform 1512"/>
              <p:cNvSpPr>
                <a:spLocks/>
              </p:cNvSpPr>
              <p:nvPr/>
            </p:nvSpPr>
            <p:spPr bwMode="auto">
              <a:xfrm>
                <a:off x="2497" y="1826"/>
                <a:ext cx="16" cy="8"/>
              </a:xfrm>
              <a:custGeom>
                <a:avLst/>
                <a:gdLst>
                  <a:gd name="T0" fmla="*/ 0 w 16"/>
                  <a:gd name="T1" fmla="*/ 0 h 8"/>
                  <a:gd name="T2" fmla="*/ 16 w 16"/>
                  <a:gd name="T3" fmla="*/ 0 h 8"/>
                  <a:gd name="T4" fmla="*/ 16 w 16"/>
                  <a:gd name="T5" fmla="*/ 4 h 8"/>
                  <a:gd name="T6" fmla="*/ 13 w 16"/>
                  <a:gd name="T7" fmla="*/ 5 h 8"/>
                  <a:gd name="T8" fmla="*/ 12 w 16"/>
                  <a:gd name="T9" fmla="*/ 8 h 8"/>
                  <a:gd name="T10" fmla="*/ 8 w 16"/>
                  <a:gd name="T11" fmla="*/ 8 h 8"/>
                  <a:gd name="T12" fmla="*/ 5 w 16"/>
                  <a:gd name="T13" fmla="*/ 8 h 8"/>
                  <a:gd name="T14" fmla="*/ 3 w 16"/>
                  <a:gd name="T15" fmla="*/ 5 h 8"/>
                  <a:gd name="T16" fmla="*/ 2 w 16"/>
                  <a:gd name="T17" fmla="*/ 4 h 8"/>
                  <a:gd name="T18" fmla="*/ 0 w 16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0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3" y="5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6" name="Freeform 1513"/>
              <p:cNvSpPr>
                <a:spLocks/>
              </p:cNvSpPr>
              <p:nvPr/>
            </p:nvSpPr>
            <p:spPr bwMode="auto">
              <a:xfrm>
                <a:off x="2497" y="1826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7" name="Freeform 1514"/>
              <p:cNvSpPr>
                <a:spLocks/>
              </p:cNvSpPr>
              <p:nvPr/>
            </p:nvSpPr>
            <p:spPr bwMode="auto">
              <a:xfrm>
                <a:off x="2497" y="1826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8" name="Freeform 1515"/>
              <p:cNvSpPr>
                <a:spLocks/>
              </p:cNvSpPr>
              <p:nvPr/>
            </p:nvSpPr>
            <p:spPr bwMode="auto">
              <a:xfrm>
                <a:off x="2497" y="1818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2 w 16"/>
                  <a:gd name="T5" fmla="*/ 5 h 8"/>
                  <a:gd name="T6" fmla="*/ 3 w 16"/>
                  <a:gd name="T7" fmla="*/ 3 h 8"/>
                  <a:gd name="T8" fmla="*/ 5 w 16"/>
                  <a:gd name="T9" fmla="*/ 1 h 8"/>
                  <a:gd name="T10" fmla="*/ 8 w 16"/>
                  <a:gd name="T11" fmla="*/ 0 h 8"/>
                  <a:gd name="T12" fmla="*/ 12 w 16"/>
                  <a:gd name="T13" fmla="*/ 1 h 8"/>
                  <a:gd name="T14" fmla="*/ 13 w 16"/>
                  <a:gd name="T15" fmla="*/ 3 h 8"/>
                  <a:gd name="T16" fmla="*/ 16 w 16"/>
                  <a:gd name="T17" fmla="*/ 5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9" name="Freeform 1516"/>
              <p:cNvSpPr>
                <a:spLocks/>
              </p:cNvSpPr>
              <p:nvPr/>
            </p:nvSpPr>
            <p:spPr bwMode="auto">
              <a:xfrm>
                <a:off x="2497" y="1818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2 w 16"/>
                  <a:gd name="T3" fmla="*/ 5 h 16"/>
                  <a:gd name="T4" fmla="*/ 3 w 16"/>
                  <a:gd name="T5" fmla="*/ 3 h 16"/>
                  <a:gd name="T6" fmla="*/ 5 w 16"/>
                  <a:gd name="T7" fmla="*/ 1 h 16"/>
                  <a:gd name="T8" fmla="*/ 8 w 16"/>
                  <a:gd name="T9" fmla="*/ 0 h 16"/>
                  <a:gd name="T10" fmla="*/ 12 w 16"/>
                  <a:gd name="T11" fmla="*/ 1 h 16"/>
                  <a:gd name="T12" fmla="*/ 13 w 16"/>
                  <a:gd name="T13" fmla="*/ 3 h 16"/>
                  <a:gd name="T14" fmla="*/ 16 w 16"/>
                  <a:gd name="T15" fmla="*/ 5 h 16"/>
                  <a:gd name="T16" fmla="*/ 16 w 16"/>
                  <a:gd name="T17" fmla="*/ 8 h 16"/>
                  <a:gd name="T18" fmla="*/ 16 w 16"/>
                  <a:gd name="T19" fmla="*/ 12 h 16"/>
                  <a:gd name="T20" fmla="*/ 13 w 16"/>
                  <a:gd name="T21" fmla="*/ 13 h 16"/>
                  <a:gd name="T22" fmla="*/ 12 w 16"/>
                  <a:gd name="T23" fmla="*/ 16 h 16"/>
                  <a:gd name="T24" fmla="*/ 8 w 16"/>
                  <a:gd name="T25" fmla="*/ 16 h 16"/>
                  <a:gd name="T26" fmla="*/ 5 w 16"/>
                  <a:gd name="T27" fmla="*/ 16 h 16"/>
                  <a:gd name="T28" fmla="*/ 3 w 16"/>
                  <a:gd name="T29" fmla="*/ 13 h 16"/>
                  <a:gd name="T30" fmla="*/ 2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8" y="16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0" name="Freeform 1517"/>
              <p:cNvSpPr>
                <a:spLocks/>
              </p:cNvSpPr>
              <p:nvPr/>
            </p:nvSpPr>
            <p:spPr bwMode="auto">
              <a:xfrm>
                <a:off x="2496" y="2092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4 w 14"/>
                  <a:gd name="T5" fmla="*/ 3 h 7"/>
                  <a:gd name="T6" fmla="*/ 13 w 14"/>
                  <a:gd name="T7" fmla="*/ 6 h 7"/>
                  <a:gd name="T8" fmla="*/ 10 w 14"/>
                  <a:gd name="T9" fmla="*/ 7 h 7"/>
                  <a:gd name="T10" fmla="*/ 6 w 14"/>
                  <a:gd name="T11" fmla="*/ 7 h 7"/>
                  <a:gd name="T12" fmla="*/ 4 w 14"/>
                  <a:gd name="T13" fmla="*/ 7 h 7"/>
                  <a:gd name="T14" fmla="*/ 1 w 14"/>
                  <a:gd name="T15" fmla="*/ 6 h 7"/>
                  <a:gd name="T16" fmla="*/ 0 w 14"/>
                  <a:gd name="T17" fmla="*/ 3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3" y="6"/>
                    </a:lnTo>
                    <a:lnTo>
                      <a:pt x="10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1" name="Freeform 1518"/>
              <p:cNvSpPr>
                <a:spLocks/>
              </p:cNvSpPr>
              <p:nvPr/>
            </p:nvSpPr>
            <p:spPr bwMode="auto">
              <a:xfrm>
                <a:off x="2496" y="2091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1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1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2" name="Freeform 1519"/>
              <p:cNvSpPr>
                <a:spLocks/>
              </p:cNvSpPr>
              <p:nvPr/>
            </p:nvSpPr>
            <p:spPr bwMode="auto">
              <a:xfrm>
                <a:off x="2496" y="2091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3" name="Freeform 1520"/>
              <p:cNvSpPr>
                <a:spLocks/>
              </p:cNvSpPr>
              <p:nvPr/>
            </p:nvSpPr>
            <p:spPr bwMode="auto">
              <a:xfrm>
                <a:off x="2496" y="2085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0 w 14"/>
                  <a:gd name="T5" fmla="*/ 4 h 6"/>
                  <a:gd name="T6" fmla="*/ 1 w 14"/>
                  <a:gd name="T7" fmla="*/ 1 h 6"/>
                  <a:gd name="T8" fmla="*/ 4 w 14"/>
                  <a:gd name="T9" fmla="*/ 0 h 6"/>
                  <a:gd name="T10" fmla="*/ 6 w 14"/>
                  <a:gd name="T11" fmla="*/ 0 h 6"/>
                  <a:gd name="T12" fmla="*/ 10 w 14"/>
                  <a:gd name="T13" fmla="*/ 0 h 6"/>
                  <a:gd name="T14" fmla="*/ 13 w 14"/>
                  <a:gd name="T15" fmla="*/ 1 h 6"/>
                  <a:gd name="T16" fmla="*/ 14 w 14"/>
                  <a:gd name="T17" fmla="*/ 4 h 6"/>
                  <a:gd name="T18" fmla="*/ 14 w 1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6"/>
                  <a:gd name="T32" fmla="*/ 14 w 1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4" name="Freeform 1521"/>
              <p:cNvSpPr>
                <a:spLocks/>
              </p:cNvSpPr>
              <p:nvPr/>
            </p:nvSpPr>
            <p:spPr bwMode="auto">
              <a:xfrm>
                <a:off x="2496" y="2085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1 w 14"/>
                  <a:gd name="T5" fmla="*/ 1 h 14"/>
                  <a:gd name="T6" fmla="*/ 4 w 14"/>
                  <a:gd name="T7" fmla="*/ 0 h 14"/>
                  <a:gd name="T8" fmla="*/ 6 w 14"/>
                  <a:gd name="T9" fmla="*/ 0 h 14"/>
                  <a:gd name="T10" fmla="*/ 10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0 h 14"/>
                  <a:gd name="T20" fmla="*/ 13 w 14"/>
                  <a:gd name="T21" fmla="*/ 13 h 14"/>
                  <a:gd name="T22" fmla="*/ 10 w 14"/>
                  <a:gd name="T23" fmla="*/ 14 h 14"/>
                  <a:gd name="T24" fmla="*/ 6 w 14"/>
                  <a:gd name="T25" fmla="*/ 14 h 14"/>
                  <a:gd name="T26" fmla="*/ 4 w 14"/>
                  <a:gd name="T27" fmla="*/ 14 h 14"/>
                  <a:gd name="T28" fmla="*/ 1 w 14"/>
                  <a:gd name="T29" fmla="*/ 13 h 14"/>
                  <a:gd name="T30" fmla="*/ 0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5" name="Freeform 1522"/>
              <p:cNvSpPr>
                <a:spLocks/>
              </p:cNvSpPr>
              <p:nvPr/>
            </p:nvSpPr>
            <p:spPr bwMode="auto">
              <a:xfrm>
                <a:off x="2497" y="2040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0 w 16"/>
                  <a:gd name="T3" fmla="*/ 4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4 w 16"/>
                  <a:gd name="T15" fmla="*/ 4 h 15"/>
                  <a:gd name="T16" fmla="*/ 16 w 16"/>
                  <a:gd name="T17" fmla="*/ 8 h 15"/>
                  <a:gd name="T18" fmla="*/ 14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6" name="Freeform 1523"/>
              <p:cNvSpPr>
                <a:spLocks/>
              </p:cNvSpPr>
              <p:nvPr/>
            </p:nvSpPr>
            <p:spPr bwMode="auto">
              <a:xfrm>
                <a:off x="2497" y="2040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0 w 16"/>
                  <a:gd name="T3" fmla="*/ 4 h 15"/>
                  <a:gd name="T4" fmla="*/ 3 w 16"/>
                  <a:gd name="T5" fmla="*/ 1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1 h 15"/>
                  <a:gd name="T14" fmla="*/ 14 w 16"/>
                  <a:gd name="T15" fmla="*/ 4 h 15"/>
                  <a:gd name="T16" fmla="*/ 16 w 16"/>
                  <a:gd name="T17" fmla="*/ 8 h 15"/>
                  <a:gd name="T18" fmla="*/ 14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7" name="Freeform 1524"/>
              <p:cNvSpPr>
                <a:spLocks/>
              </p:cNvSpPr>
              <p:nvPr/>
            </p:nvSpPr>
            <p:spPr bwMode="auto">
              <a:xfrm>
                <a:off x="2497" y="1980"/>
                <a:ext cx="16" cy="7"/>
              </a:xfrm>
              <a:custGeom>
                <a:avLst/>
                <a:gdLst>
                  <a:gd name="T0" fmla="*/ 0 w 16"/>
                  <a:gd name="T1" fmla="*/ 0 h 7"/>
                  <a:gd name="T2" fmla="*/ 16 w 16"/>
                  <a:gd name="T3" fmla="*/ 0 h 7"/>
                  <a:gd name="T4" fmla="*/ 14 w 16"/>
                  <a:gd name="T5" fmla="*/ 2 h 7"/>
                  <a:gd name="T6" fmla="*/ 13 w 16"/>
                  <a:gd name="T7" fmla="*/ 5 h 7"/>
                  <a:gd name="T8" fmla="*/ 11 w 16"/>
                  <a:gd name="T9" fmla="*/ 6 h 7"/>
                  <a:gd name="T10" fmla="*/ 8 w 16"/>
                  <a:gd name="T11" fmla="*/ 7 h 7"/>
                  <a:gd name="T12" fmla="*/ 5 w 16"/>
                  <a:gd name="T13" fmla="*/ 6 h 7"/>
                  <a:gd name="T14" fmla="*/ 3 w 16"/>
                  <a:gd name="T15" fmla="*/ 5 h 7"/>
                  <a:gd name="T16" fmla="*/ 2 w 16"/>
                  <a:gd name="T17" fmla="*/ 2 h 7"/>
                  <a:gd name="T18" fmla="*/ 0 w 1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7"/>
                  <a:gd name="T32" fmla="*/ 16 w 1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7">
                    <a:moveTo>
                      <a:pt x="0" y="0"/>
                    </a:moveTo>
                    <a:lnTo>
                      <a:pt x="16" y="0"/>
                    </a:lnTo>
                    <a:lnTo>
                      <a:pt x="14" y="2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8" name="Freeform 1525"/>
              <p:cNvSpPr>
                <a:spLocks/>
              </p:cNvSpPr>
              <p:nvPr/>
            </p:nvSpPr>
            <p:spPr bwMode="auto">
              <a:xfrm>
                <a:off x="2497" y="1980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16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0 w 16"/>
                  <a:gd name="T9" fmla="*/ 0 h 1"/>
                  <a:gd name="T10" fmla="*/ 0 w 16"/>
                  <a:gd name="T11" fmla="*/ 0 h 1"/>
                  <a:gd name="T12" fmla="*/ 0 w 16"/>
                  <a:gd name="T13" fmla="*/ 0 h 1"/>
                  <a:gd name="T14" fmla="*/ 16 w 16"/>
                  <a:gd name="T15" fmla="*/ 0 h 1"/>
                  <a:gd name="T16" fmla="*/ 16 w 16"/>
                  <a:gd name="T17" fmla="*/ 0 h 1"/>
                  <a:gd name="T18" fmla="*/ 16 w 16"/>
                  <a:gd name="T19" fmla="*/ 0 h 1"/>
                  <a:gd name="T20" fmla="*/ 16 w 16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"/>
                  <a:gd name="T35" fmla="*/ 16 w 1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">
                    <a:moveTo>
                      <a:pt x="16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9" name="Freeform 1526"/>
              <p:cNvSpPr>
                <a:spLocks/>
              </p:cNvSpPr>
              <p:nvPr/>
            </p:nvSpPr>
            <p:spPr bwMode="auto">
              <a:xfrm>
                <a:off x="2497" y="1980"/>
                <a:ext cx="16" cy="1"/>
              </a:xfrm>
              <a:custGeom>
                <a:avLst/>
                <a:gdLst>
                  <a:gd name="T0" fmla="*/ 16 w 16"/>
                  <a:gd name="T1" fmla="*/ 0 h 1"/>
                  <a:gd name="T2" fmla="*/ 0 w 16"/>
                  <a:gd name="T3" fmla="*/ 0 h 1"/>
                  <a:gd name="T4" fmla="*/ 0 w 16"/>
                  <a:gd name="T5" fmla="*/ 0 h 1"/>
                  <a:gd name="T6" fmla="*/ 0 w 16"/>
                  <a:gd name="T7" fmla="*/ 0 h 1"/>
                  <a:gd name="T8" fmla="*/ 16 w 16"/>
                  <a:gd name="T9" fmla="*/ 0 h 1"/>
                  <a:gd name="T10" fmla="*/ 16 w 16"/>
                  <a:gd name="T11" fmla="*/ 0 h 1"/>
                  <a:gd name="T12" fmla="*/ 16 w 16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"/>
                  <a:gd name="T23" fmla="*/ 16 w 1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0" name="Freeform 1527"/>
              <p:cNvSpPr>
                <a:spLocks/>
              </p:cNvSpPr>
              <p:nvPr/>
            </p:nvSpPr>
            <p:spPr bwMode="auto">
              <a:xfrm>
                <a:off x="2497" y="1972"/>
                <a:ext cx="16" cy="8"/>
              </a:xfrm>
              <a:custGeom>
                <a:avLst/>
                <a:gdLst>
                  <a:gd name="T0" fmla="*/ 16 w 16"/>
                  <a:gd name="T1" fmla="*/ 8 h 8"/>
                  <a:gd name="T2" fmla="*/ 0 w 16"/>
                  <a:gd name="T3" fmla="*/ 8 h 8"/>
                  <a:gd name="T4" fmla="*/ 2 w 16"/>
                  <a:gd name="T5" fmla="*/ 4 h 8"/>
                  <a:gd name="T6" fmla="*/ 3 w 16"/>
                  <a:gd name="T7" fmla="*/ 3 h 8"/>
                  <a:gd name="T8" fmla="*/ 5 w 16"/>
                  <a:gd name="T9" fmla="*/ 0 h 8"/>
                  <a:gd name="T10" fmla="*/ 8 w 16"/>
                  <a:gd name="T11" fmla="*/ 0 h 8"/>
                  <a:gd name="T12" fmla="*/ 11 w 16"/>
                  <a:gd name="T13" fmla="*/ 0 h 8"/>
                  <a:gd name="T14" fmla="*/ 13 w 16"/>
                  <a:gd name="T15" fmla="*/ 3 h 8"/>
                  <a:gd name="T16" fmla="*/ 14 w 16"/>
                  <a:gd name="T17" fmla="*/ 4 h 8"/>
                  <a:gd name="T18" fmla="*/ 16 w 16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"/>
                  <a:gd name="T31" fmla="*/ 0 h 8"/>
                  <a:gd name="T32" fmla="*/ 16 w 16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" h="8">
                    <a:moveTo>
                      <a:pt x="16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1" name="Freeform 1528"/>
              <p:cNvSpPr>
                <a:spLocks/>
              </p:cNvSpPr>
              <p:nvPr/>
            </p:nvSpPr>
            <p:spPr bwMode="auto">
              <a:xfrm>
                <a:off x="2497" y="1972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2 w 16"/>
                  <a:gd name="T3" fmla="*/ 5 h 15"/>
                  <a:gd name="T4" fmla="*/ 3 w 16"/>
                  <a:gd name="T5" fmla="*/ 3 h 15"/>
                  <a:gd name="T6" fmla="*/ 5 w 16"/>
                  <a:gd name="T7" fmla="*/ 0 h 15"/>
                  <a:gd name="T8" fmla="*/ 8 w 16"/>
                  <a:gd name="T9" fmla="*/ 0 h 15"/>
                  <a:gd name="T10" fmla="*/ 11 w 16"/>
                  <a:gd name="T11" fmla="*/ 0 h 15"/>
                  <a:gd name="T12" fmla="*/ 13 w 16"/>
                  <a:gd name="T13" fmla="*/ 3 h 15"/>
                  <a:gd name="T14" fmla="*/ 14 w 16"/>
                  <a:gd name="T15" fmla="*/ 5 h 15"/>
                  <a:gd name="T16" fmla="*/ 16 w 16"/>
                  <a:gd name="T17" fmla="*/ 8 h 15"/>
                  <a:gd name="T18" fmla="*/ 14 w 16"/>
                  <a:gd name="T19" fmla="*/ 10 h 15"/>
                  <a:gd name="T20" fmla="*/ 13 w 16"/>
                  <a:gd name="T21" fmla="*/ 13 h 15"/>
                  <a:gd name="T22" fmla="*/ 11 w 16"/>
                  <a:gd name="T23" fmla="*/ 14 h 15"/>
                  <a:gd name="T24" fmla="*/ 8 w 16"/>
                  <a:gd name="T25" fmla="*/ 15 h 15"/>
                  <a:gd name="T26" fmla="*/ 5 w 16"/>
                  <a:gd name="T27" fmla="*/ 14 h 15"/>
                  <a:gd name="T28" fmla="*/ 3 w 16"/>
                  <a:gd name="T29" fmla="*/ 13 h 15"/>
                  <a:gd name="T30" fmla="*/ 2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2" name="Rectangle 1529"/>
              <p:cNvSpPr>
                <a:spLocks noChangeArrowheads="1"/>
              </p:cNvSpPr>
              <p:nvPr/>
            </p:nvSpPr>
            <p:spPr bwMode="auto">
              <a:xfrm>
                <a:off x="2494" y="1966"/>
                <a:ext cx="2" cy="3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3" name="Rectangle 1530"/>
              <p:cNvSpPr>
                <a:spLocks noChangeArrowheads="1"/>
              </p:cNvSpPr>
              <p:nvPr/>
            </p:nvSpPr>
            <p:spPr bwMode="auto">
              <a:xfrm>
                <a:off x="2619" y="1966"/>
                <a:ext cx="3" cy="37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4" name="Rectangle 1531"/>
              <p:cNvSpPr>
                <a:spLocks noChangeArrowheads="1"/>
              </p:cNvSpPr>
              <p:nvPr/>
            </p:nvSpPr>
            <p:spPr bwMode="auto">
              <a:xfrm>
                <a:off x="2673" y="1845"/>
                <a:ext cx="17" cy="15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5" name="Rectangle 1532"/>
              <p:cNvSpPr>
                <a:spLocks noChangeArrowheads="1"/>
              </p:cNvSpPr>
              <p:nvPr/>
            </p:nvSpPr>
            <p:spPr bwMode="auto">
              <a:xfrm>
                <a:off x="2669" y="1794"/>
                <a:ext cx="3" cy="1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6" name="Rectangle 1533"/>
              <p:cNvSpPr>
                <a:spLocks noChangeArrowheads="1"/>
              </p:cNvSpPr>
              <p:nvPr/>
            </p:nvSpPr>
            <p:spPr bwMode="auto">
              <a:xfrm>
                <a:off x="2669" y="1794"/>
                <a:ext cx="3" cy="19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7" name="Line 1534"/>
              <p:cNvSpPr>
                <a:spLocks noChangeShapeType="1"/>
              </p:cNvSpPr>
              <p:nvPr/>
            </p:nvSpPr>
            <p:spPr bwMode="auto">
              <a:xfrm>
                <a:off x="2672" y="1794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8" name="Freeform 1535"/>
              <p:cNvSpPr>
                <a:spLocks/>
              </p:cNvSpPr>
              <p:nvPr/>
            </p:nvSpPr>
            <p:spPr bwMode="auto">
              <a:xfrm>
                <a:off x="2597" y="1784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2 w 16"/>
                  <a:gd name="T3" fmla="*/ 3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2 w 16"/>
                  <a:gd name="T11" fmla="*/ 0 h 14"/>
                  <a:gd name="T12" fmla="*/ 13 w 16"/>
                  <a:gd name="T13" fmla="*/ 1 h 14"/>
                  <a:gd name="T14" fmla="*/ 16 w 16"/>
                  <a:gd name="T15" fmla="*/ 3 h 14"/>
                  <a:gd name="T16" fmla="*/ 16 w 16"/>
                  <a:gd name="T17" fmla="*/ 7 h 14"/>
                  <a:gd name="T18" fmla="*/ 16 w 16"/>
                  <a:gd name="T19" fmla="*/ 10 h 14"/>
                  <a:gd name="T20" fmla="*/ 13 w 16"/>
                  <a:gd name="T21" fmla="*/ 12 h 14"/>
                  <a:gd name="T22" fmla="*/ 12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2 h 14"/>
                  <a:gd name="T30" fmla="*/ 2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9" name="Freeform 1536"/>
              <p:cNvSpPr>
                <a:spLocks/>
              </p:cNvSpPr>
              <p:nvPr/>
            </p:nvSpPr>
            <p:spPr bwMode="auto">
              <a:xfrm>
                <a:off x="2597" y="1784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2 w 16"/>
                  <a:gd name="T3" fmla="*/ 3 h 14"/>
                  <a:gd name="T4" fmla="*/ 3 w 16"/>
                  <a:gd name="T5" fmla="*/ 1 h 14"/>
                  <a:gd name="T6" fmla="*/ 5 w 16"/>
                  <a:gd name="T7" fmla="*/ 0 h 14"/>
                  <a:gd name="T8" fmla="*/ 8 w 16"/>
                  <a:gd name="T9" fmla="*/ 0 h 14"/>
                  <a:gd name="T10" fmla="*/ 12 w 16"/>
                  <a:gd name="T11" fmla="*/ 0 h 14"/>
                  <a:gd name="T12" fmla="*/ 13 w 16"/>
                  <a:gd name="T13" fmla="*/ 1 h 14"/>
                  <a:gd name="T14" fmla="*/ 16 w 16"/>
                  <a:gd name="T15" fmla="*/ 3 h 14"/>
                  <a:gd name="T16" fmla="*/ 16 w 16"/>
                  <a:gd name="T17" fmla="*/ 7 h 14"/>
                  <a:gd name="T18" fmla="*/ 16 w 16"/>
                  <a:gd name="T19" fmla="*/ 10 h 14"/>
                  <a:gd name="T20" fmla="*/ 13 w 16"/>
                  <a:gd name="T21" fmla="*/ 12 h 14"/>
                  <a:gd name="T22" fmla="*/ 12 w 16"/>
                  <a:gd name="T23" fmla="*/ 14 h 14"/>
                  <a:gd name="T24" fmla="*/ 8 w 16"/>
                  <a:gd name="T25" fmla="*/ 14 h 14"/>
                  <a:gd name="T26" fmla="*/ 5 w 16"/>
                  <a:gd name="T27" fmla="*/ 14 h 14"/>
                  <a:gd name="T28" fmla="*/ 3 w 16"/>
                  <a:gd name="T29" fmla="*/ 12 h 14"/>
                  <a:gd name="T30" fmla="*/ 2 w 16"/>
                  <a:gd name="T31" fmla="*/ 10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0" name="Freeform 1537"/>
              <p:cNvSpPr>
                <a:spLocks/>
              </p:cNvSpPr>
              <p:nvPr/>
            </p:nvSpPr>
            <p:spPr bwMode="auto">
              <a:xfrm>
                <a:off x="2337" y="1777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0 w 13"/>
                  <a:gd name="T3" fmla="*/ 3 h 13"/>
                  <a:gd name="T4" fmla="*/ 0 w 13"/>
                  <a:gd name="T5" fmla="*/ 3 h 13"/>
                  <a:gd name="T6" fmla="*/ 0 w 13"/>
                  <a:gd name="T7" fmla="*/ 3 h 13"/>
                  <a:gd name="T8" fmla="*/ 3 w 13"/>
                  <a:gd name="T9" fmla="*/ 1 h 13"/>
                  <a:gd name="T10" fmla="*/ 5 w 13"/>
                  <a:gd name="T11" fmla="*/ 0 h 13"/>
                  <a:gd name="T12" fmla="*/ 8 w 13"/>
                  <a:gd name="T13" fmla="*/ 1 h 13"/>
                  <a:gd name="T14" fmla="*/ 10 w 13"/>
                  <a:gd name="T15" fmla="*/ 3 h 13"/>
                  <a:gd name="T16" fmla="*/ 12 w 13"/>
                  <a:gd name="T17" fmla="*/ 5 h 13"/>
                  <a:gd name="T18" fmla="*/ 13 w 13"/>
                  <a:gd name="T19" fmla="*/ 8 h 13"/>
                  <a:gd name="T20" fmla="*/ 12 w 13"/>
                  <a:gd name="T21" fmla="*/ 10 h 13"/>
                  <a:gd name="T22" fmla="*/ 10 w 13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3"/>
                  <a:gd name="T38" fmla="*/ 13 w 13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3">
                    <a:moveTo>
                      <a:pt x="10" y="13"/>
                    </a:move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1" name="Freeform 1538"/>
              <p:cNvSpPr>
                <a:spLocks/>
              </p:cNvSpPr>
              <p:nvPr/>
            </p:nvSpPr>
            <p:spPr bwMode="auto">
              <a:xfrm>
                <a:off x="2337" y="178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10 w 10"/>
                  <a:gd name="T15" fmla="*/ 1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2" name="Freeform 1539"/>
              <p:cNvSpPr>
                <a:spLocks/>
              </p:cNvSpPr>
              <p:nvPr/>
            </p:nvSpPr>
            <p:spPr bwMode="auto">
              <a:xfrm>
                <a:off x="2337" y="178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3" name="Freeform 1540"/>
              <p:cNvSpPr>
                <a:spLocks/>
              </p:cNvSpPr>
              <p:nvPr/>
            </p:nvSpPr>
            <p:spPr bwMode="auto">
              <a:xfrm>
                <a:off x="2335" y="1780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3 w 12"/>
                  <a:gd name="T9" fmla="*/ 13 h 13"/>
                  <a:gd name="T10" fmla="*/ 1 w 12"/>
                  <a:gd name="T11" fmla="*/ 11 h 13"/>
                  <a:gd name="T12" fmla="*/ 0 w 12"/>
                  <a:gd name="T13" fmla="*/ 9 h 13"/>
                  <a:gd name="T14" fmla="*/ 0 w 12"/>
                  <a:gd name="T15" fmla="*/ 6 h 13"/>
                  <a:gd name="T16" fmla="*/ 0 w 12"/>
                  <a:gd name="T17" fmla="*/ 2 h 13"/>
                  <a:gd name="T18" fmla="*/ 2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2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4" name="Freeform 1541"/>
              <p:cNvSpPr>
                <a:spLocks/>
              </p:cNvSpPr>
              <p:nvPr/>
            </p:nvSpPr>
            <p:spPr bwMode="auto">
              <a:xfrm>
                <a:off x="2335" y="1777"/>
                <a:ext cx="15" cy="16"/>
              </a:xfrm>
              <a:custGeom>
                <a:avLst/>
                <a:gdLst>
                  <a:gd name="T0" fmla="*/ 12 w 15"/>
                  <a:gd name="T1" fmla="*/ 13 h 16"/>
                  <a:gd name="T2" fmla="*/ 10 w 15"/>
                  <a:gd name="T3" fmla="*/ 16 h 16"/>
                  <a:gd name="T4" fmla="*/ 7 w 15"/>
                  <a:gd name="T5" fmla="*/ 16 h 16"/>
                  <a:gd name="T6" fmla="*/ 3 w 15"/>
                  <a:gd name="T7" fmla="*/ 16 h 16"/>
                  <a:gd name="T8" fmla="*/ 1 w 15"/>
                  <a:gd name="T9" fmla="*/ 14 h 16"/>
                  <a:gd name="T10" fmla="*/ 0 w 15"/>
                  <a:gd name="T11" fmla="*/ 12 h 16"/>
                  <a:gd name="T12" fmla="*/ 0 w 15"/>
                  <a:gd name="T13" fmla="*/ 8 h 16"/>
                  <a:gd name="T14" fmla="*/ 0 w 15"/>
                  <a:gd name="T15" fmla="*/ 5 h 16"/>
                  <a:gd name="T16" fmla="*/ 2 w 15"/>
                  <a:gd name="T17" fmla="*/ 3 h 16"/>
                  <a:gd name="T18" fmla="*/ 5 w 15"/>
                  <a:gd name="T19" fmla="*/ 1 h 16"/>
                  <a:gd name="T20" fmla="*/ 7 w 15"/>
                  <a:gd name="T21" fmla="*/ 0 h 16"/>
                  <a:gd name="T22" fmla="*/ 10 w 15"/>
                  <a:gd name="T23" fmla="*/ 1 h 16"/>
                  <a:gd name="T24" fmla="*/ 12 w 15"/>
                  <a:gd name="T25" fmla="*/ 3 h 16"/>
                  <a:gd name="T26" fmla="*/ 14 w 15"/>
                  <a:gd name="T27" fmla="*/ 5 h 16"/>
                  <a:gd name="T28" fmla="*/ 15 w 15"/>
                  <a:gd name="T29" fmla="*/ 8 h 16"/>
                  <a:gd name="T30" fmla="*/ 14 w 15"/>
                  <a:gd name="T31" fmla="*/ 10 h 16"/>
                  <a:gd name="T32" fmla="*/ 12 w 15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12" y="13"/>
                    </a:moveTo>
                    <a:lnTo>
                      <a:pt x="10" y="16"/>
                    </a:lnTo>
                    <a:lnTo>
                      <a:pt x="7" y="16"/>
                    </a:lnTo>
                    <a:lnTo>
                      <a:pt x="3" y="16"/>
                    </a:lnTo>
                    <a:lnTo>
                      <a:pt x="1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5" name="Freeform 1542"/>
              <p:cNvSpPr>
                <a:spLocks/>
              </p:cNvSpPr>
              <p:nvPr/>
            </p:nvSpPr>
            <p:spPr bwMode="auto">
              <a:xfrm>
                <a:off x="2328" y="1764"/>
                <a:ext cx="14" cy="21"/>
              </a:xfrm>
              <a:custGeom>
                <a:avLst/>
                <a:gdLst>
                  <a:gd name="T0" fmla="*/ 14 w 14"/>
                  <a:gd name="T1" fmla="*/ 21 h 21"/>
                  <a:gd name="T2" fmla="*/ 0 w 14"/>
                  <a:gd name="T3" fmla="*/ 5 h 21"/>
                  <a:gd name="T4" fmla="*/ 0 w 14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4" y="21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6" name="Freeform 1543"/>
              <p:cNvSpPr>
                <a:spLocks/>
              </p:cNvSpPr>
              <p:nvPr/>
            </p:nvSpPr>
            <p:spPr bwMode="auto">
              <a:xfrm>
                <a:off x="2436" y="1799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10 w 13"/>
                  <a:gd name="T5" fmla="*/ 13 h 13"/>
                  <a:gd name="T6" fmla="*/ 10 w 13"/>
                  <a:gd name="T7" fmla="*/ 13 h 13"/>
                  <a:gd name="T8" fmla="*/ 0 w 13"/>
                  <a:gd name="T9" fmla="*/ 2 h 13"/>
                  <a:gd name="T10" fmla="*/ 2 w 13"/>
                  <a:gd name="T11" fmla="*/ 1 h 13"/>
                  <a:gd name="T12" fmla="*/ 5 w 13"/>
                  <a:gd name="T13" fmla="*/ 0 h 13"/>
                  <a:gd name="T14" fmla="*/ 9 w 13"/>
                  <a:gd name="T15" fmla="*/ 1 h 13"/>
                  <a:gd name="T16" fmla="*/ 11 w 13"/>
                  <a:gd name="T17" fmla="*/ 2 h 13"/>
                  <a:gd name="T18" fmla="*/ 13 w 13"/>
                  <a:gd name="T19" fmla="*/ 5 h 13"/>
                  <a:gd name="T20" fmla="*/ 13 w 13"/>
                  <a:gd name="T21" fmla="*/ 8 h 13"/>
                  <a:gd name="T22" fmla="*/ 13 w 13"/>
                  <a:gd name="T23" fmla="*/ 10 h 13"/>
                  <a:gd name="T24" fmla="*/ 10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7" name="Freeform 1544"/>
              <p:cNvSpPr>
                <a:spLocks/>
              </p:cNvSpPr>
              <p:nvPr/>
            </p:nvSpPr>
            <p:spPr bwMode="auto">
              <a:xfrm>
                <a:off x="2436" y="180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8" name="Freeform 1545"/>
              <p:cNvSpPr>
                <a:spLocks/>
              </p:cNvSpPr>
              <p:nvPr/>
            </p:nvSpPr>
            <p:spPr bwMode="auto">
              <a:xfrm>
                <a:off x="2436" y="180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9" name="Freeform 1546"/>
              <p:cNvSpPr>
                <a:spLocks/>
              </p:cNvSpPr>
              <p:nvPr/>
            </p:nvSpPr>
            <p:spPr bwMode="auto">
              <a:xfrm>
                <a:off x="2433" y="1801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1 h 13"/>
                  <a:gd name="T4" fmla="*/ 13 w 13"/>
                  <a:gd name="T5" fmla="*/ 11 h 13"/>
                  <a:gd name="T6" fmla="*/ 11 w 13"/>
                  <a:gd name="T7" fmla="*/ 13 h 13"/>
                  <a:gd name="T8" fmla="*/ 8 w 13"/>
                  <a:gd name="T9" fmla="*/ 13 h 13"/>
                  <a:gd name="T10" fmla="*/ 5 w 13"/>
                  <a:gd name="T11" fmla="*/ 13 h 13"/>
                  <a:gd name="T12" fmla="*/ 3 w 13"/>
                  <a:gd name="T13" fmla="*/ 11 h 13"/>
                  <a:gd name="T14" fmla="*/ 2 w 13"/>
                  <a:gd name="T15" fmla="*/ 9 h 13"/>
                  <a:gd name="T16" fmla="*/ 0 w 13"/>
                  <a:gd name="T17" fmla="*/ 6 h 13"/>
                  <a:gd name="T18" fmla="*/ 2 w 13"/>
                  <a:gd name="T19" fmla="*/ 3 h 13"/>
                  <a:gd name="T20" fmla="*/ 3 w 1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3"/>
                  <a:gd name="T35" fmla="*/ 13 w 13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3">
                    <a:moveTo>
                      <a:pt x="3" y="0"/>
                    </a:moveTo>
                    <a:lnTo>
                      <a:pt x="13" y="11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0" name="Freeform 1547"/>
              <p:cNvSpPr>
                <a:spLocks/>
              </p:cNvSpPr>
              <p:nvPr/>
            </p:nvSpPr>
            <p:spPr bwMode="auto">
              <a:xfrm>
                <a:off x="2433" y="1799"/>
                <a:ext cx="16" cy="15"/>
              </a:xfrm>
              <a:custGeom>
                <a:avLst/>
                <a:gdLst>
                  <a:gd name="T0" fmla="*/ 13 w 16"/>
                  <a:gd name="T1" fmla="*/ 13 h 15"/>
                  <a:gd name="T2" fmla="*/ 11 w 16"/>
                  <a:gd name="T3" fmla="*/ 15 h 15"/>
                  <a:gd name="T4" fmla="*/ 8 w 16"/>
                  <a:gd name="T5" fmla="*/ 15 h 15"/>
                  <a:gd name="T6" fmla="*/ 5 w 16"/>
                  <a:gd name="T7" fmla="*/ 15 h 15"/>
                  <a:gd name="T8" fmla="*/ 3 w 16"/>
                  <a:gd name="T9" fmla="*/ 13 h 15"/>
                  <a:gd name="T10" fmla="*/ 2 w 16"/>
                  <a:gd name="T11" fmla="*/ 11 h 15"/>
                  <a:gd name="T12" fmla="*/ 0 w 16"/>
                  <a:gd name="T13" fmla="*/ 8 h 15"/>
                  <a:gd name="T14" fmla="*/ 2 w 16"/>
                  <a:gd name="T15" fmla="*/ 5 h 15"/>
                  <a:gd name="T16" fmla="*/ 3 w 16"/>
                  <a:gd name="T17" fmla="*/ 2 h 15"/>
                  <a:gd name="T18" fmla="*/ 5 w 16"/>
                  <a:gd name="T19" fmla="*/ 1 h 15"/>
                  <a:gd name="T20" fmla="*/ 8 w 16"/>
                  <a:gd name="T21" fmla="*/ 0 h 15"/>
                  <a:gd name="T22" fmla="*/ 12 w 16"/>
                  <a:gd name="T23" fmla="*/ 1 h 15"/>
                  <a:gd name="T24" fmla="*/ 14 w 16"/>
                  <a:gd name="T25" fmla="*/ 2 h 15"/>
                  <a:gd name="T26" fmla="*/ 16 w 16"/>
                  <a:gd name="T27" fmla="*/ 5 h 15"/>
                  <a:gd name="T28" fmla="*/ 16 w 16"/>
                  <a:gd name="T29" fmla="*/ 8 h 15"/>
                  <a:gd name="T30" fmla="*/ 16 w 16"/>
                  <a:gd name="T31" fmla="*/ 10 h 15"/>
                  <a:gd name="T32" fmla="*/ 13 w 16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13" y="13"/>
                    </a:move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1" name="Freeform 1548"/>
              <p:cNvSpPr>
                <a:spLocks/>
              </p:cNvSpPr>
              <p:nvPr/>
            </p:nvSpPr>
            <p:spPr bwMode="auto">
              <a:xfrm>
                <a:off x="2427" y="1787"/>
                <a:ext cx="17" cy="22"/>
              </a:xfrm>
              <a:custGeom>
                <a:avLst/>
                <a:gdLst>
                  <a:gd name="T0" fmla="*/ 17 w 17"/>
                  <a:gd name="T1" fmla="*/ 22 h 22"/>
                  <a:gd name="T2" fmla="*/ 0 w 17"/>
                  <a:gd name="T3" fmla="*/ 7 h 22"/>
                  <a:gd name="T4" fmla="*/ 0 w 17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7"/>
                  <a:gd name="T10" fmla="*/ 0 h 22"/>
                  <a:gd name="T11" fmla="*/ 17 w 17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" h="22">
                    <a:moveTo>
                      <a:pt x="17" y="22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2" name="Freeform 1549"/>
              <p:cNvSpPr>
                <a:spLocks/>
              </p:cNvSpPr>
              <p:nvPr/>
            </p:nvSpPr>
            <p:spPr bwMode="auto">
              <a:xfrm>
                <a:off x="2494" y="2031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0 w 12"/>
                  <a:gd name="T3" fmla="*/ 1 h 13"/>
                  <a:gd name="T4" fmla="*/ 2 w 12"/>
                  <a:gd name="T5" fmla="*/ 0 h 13"/>
                  <a:gd name="T6" fmla="*/ 5 w 12"/>
                  <a:gd name="T7" fmla="*/ 0 h 13"/>
                  <a:gd name="T8" fmla="*/ 7 w 12"/>
                  <a:gd name="T9" fmla="*/ 0 h 13"/>
                  <a:gd name="T10" fmla="*/ 10 w 12"/>
                  <a:gd name="T11" fmla="*/ 1 h 13"/>
                  <a:gd name="T12" fmla="*/ 11 w 12"/>
                  <a:gd name="T13" fmla="*/ 4 h 13"/>
                  <a:gd name="T14" fmla="*/ 12 w 12"/>
                  <a:gd name="T15" fmla="*/ 6 h 13"/>
                  <a:gd name="T16" fmla="*/ 11 w 12"/>
                  <a:gd name="T17" fmla="*/ 9 h 13"/>
                  <a:gd name="T18" fmla="*/ 10 w 12"/>
                  <a:gd name="T19" fmla="*/ 11 h 13"/>
                  <a:gd name="T20" fmla="*/ 10 w 12"/>
                  <a:gd name="T21" fmla="*/ 11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0" y="11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3" name="Freeform 1550"/>
              <p:cNvSpPr>
                <a:spLocks/>
              </p:cNvSpPr>
              <p:nvPr/>
            </p:nvSpPr>
            <p:spPr bwMode="auto">
              <a:xfrm>
                <a:off x="2494" y="2032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0 h 12"/>
                  <a:gd name="T6" fmla="*/ 10 w 10"/>
                  <a:gd name="T7" fmla="*/ 12 h 12"/>
                  <a:gd name="T8" fmla="*/ 10 w 10"/>
                  <a:gd name="T9" fmla="*/ 12 h 12"/>
                  <a:gd name="T10" fmla="*/ 10 w 10"/>
                  <a:gd name="T11" fmla="*/ 12 h 12"/>
                  <a:gd name="T12" fmla="*/ 0 w 10"/>
                  <a:gd name="T13" fmla="*/ 1 h 12"/>
                  <a:gd name="T14" fmla="*/ 0 w 10"/>
                  <a:gd name="T15" fmla="*/ 1 h 12"/>
                  <a:gd name="T16" fmla="*/ 0 w 10"/>
                  <a:gd name="T17" fmla="*/ 0 h 12"/>
                  <a:gd name="T18" fmla="*/ 0 w 10"/>
                  <a:gd name="T19" fmla="*/ 0 h 12"/>
                  <a:gd name="T20" fmla="*/ 0 w 1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2"/>
                  <a:gd name="T35" fmla="*/ 10 w 10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4" name="Freeform 1551"/>
              <p:cNvSpPr>
                <a:spLocks/>
              </p:cNvSpPr>
              <p:nvPr/>
            </p:nvSpPr>
            <p:spPr bwMode="auto">
              <a:xfrm>
                <a:off x="2492" y="2032"/>
                <a:ext cx="12" cy="12"/>
              </a:xfrm>
              <a:custGeom>
                <a:avLst/>
                <a:gdLst>
                  <a:gd name="T0" fmla="*/ 2 w 12"/>
                  <a:gd name="T1" fmla="*/ 0 h 12"/>
                  <a:gd name="T2" fmla="*/ 12 w 12"/>
                  <a:gd name="T3" fmla="*/ 12 h 12"/>
                  <a:gd name="T4" fmla="*/ 12 w 12"/>
                  <a:gd name="T5" fmla="*/ 12 h 12"/>
                  <a:gd name="T6" fmla="*/ 12 w 12"/>
                  <a:gd name="T7" fmla="*/ 12 h 12"/>
                  <a:gd name="T8" fmla="*/ 12 w 12"/>
                  <a:gd name="T9" fmla="*/ 12 h 12"/>
                  <a:gd name="T10" fmla="*/ 10 w 12"/>
                  <a:gd name="T11" fmla="*/ 12 h 12"/>
                  <a:gd name="T12" fmla="*/ 0 w 12"/>
                  <a:gd name="T13" fmla="*/ 1 h 12"/>
                  <a:gd name="T14" fmla="*/ 2 w 12"/>
                  <a:gd name="T15" fmla="*/ 1 h 12"/>
                  <a:gd name="T16" fmla="*/ 2 w 12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12"/>
                  <a:gd name="T29" fmla="*/ 12 w 12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12">
                    <a:moveTo>
                      <a:pt x="2" y="0"/>
                    </a:moveTo>
                    <a:lnTo>
                      <a:pt x="12" y="12"/>
                    </a:lnTo>
                    <a:lnTo>
                      <a:pt x="10" y="12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5" name="Freeform 1552"/>
              <p:cNvSpPr>
                <a:spLocks/>
              </p:cNvSpPr>
              <p:nvPr/>
            </p:nvSpPr>
            <p:spPr bwMode="auto">
              <a:xfrm>
                <a:off x="2491" y="2033"/>
                <a:ext cx="13" cy="12"/>
              </a:xfrm>
              <a:custGeom>
                <a:avLst/>
                <a:gdLst>
                  <a:gd name="T0" fmla="*/ 3 w 13"/>
                  <a:gd name="T1" fmla="*/ 0 h 12"/>
                  <a:gd name="T2" fmla="*/ 13 w 13"/>
                  <a:gd name="T3" fmla="*/ 11 h 12"/>
                  <a:gd name="T4" fmla="*/ 10 w 13"/>
                  <a:gd name="T5" fmla="*/ 12 h 12"/>
                  <a:gd name="T6" fmla="*/ 6 w 13"/>
                  <a:gd name="T7" fmla="*/ 12 h 12"/>
                  <a:gd name="T8" fmla="*/ 4 w 13"/>
                  <a:gd name="T9" fmla="*/ 12 h 12"/>
                  <a:gd name="T10" fmla="*/ 1 w 13"/>
                  <a:gd name="T11" fmla="*/ 11 h 12"/>
                  <a:gd name="T12" fmla="*/ 0 w 13"/>
                  <a:gd name="T13" fmla="*/ 8 h 12"/>
                  <a:gd name="T14" fmla="*/ 0 w 13"/>
                  <a:gd name="T15" fmla="*/ 6 h 12"/>
                  <a:gd name="T16" fmla="*/ 0 w 13"/>
                  <a:gd name="T17" fmla="*/ 3 h 12"/>
                  <a:gd name="T18" fmla="*/ 3 w 13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2"/>
                  <a:gd name="T32" fmla="*/ 13 w 13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2">
                    <a:moveTo>
                      <a:pt x="3" y="0"/>
                    </a:moveTo>
                    <a:lnTo>
                      <a:pt x="13" y="11"/>
                    </a:lnTo>
                    <a:lnTo>
                      <a:pt x="10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6" name="Freeform 1553"/>
              <p:cNvSpPr>
                <a:spLocks/>
              </p:cNvSpPr>
              <p:nvPr/>
            </p:nvSpPr>
            <p:spPr bwMode="auto">
              <a:xfrm>
                <a:off x="2491" y="2031"/>
                <a:ext cx="15" cy="14"/>
              </a:xfrm>
              <a:custGeom>
                <a:avLst/>
                <a:gdLst>
                  <a:gd name="T0" fmla="*/ 13 w 15"/>
                  <a:gd name="T1" fmla="*/ 13 h 14"/>
                  <a:gd name="T2" fmla="*/ 10 w 15"/>
                  <a:gd name="T3" fmla="*/ 14 h 14"/>
                  <a:gd name="T4" fmla="*/ 6 w 15"/>
                  <a:gd name="T5" fmla="*/ 14 h 14"/>
                  <a:gd name="T6" fmla="*/ 4 w 15"/>
                  <a:gd name="T7" fmla="*/ 14 h 14"/>
                  <a:gd name="T8" fmla="*/ 1 w 15"/>
                  <a:gd name="T9" fmla="*/ 13 h 14"/>
                  <a:gd name="T10" fmla="*/ 0 w 15"/>
                  <a:gd name="T11" fmla="*/ 10 h 14"/>
                  <a:gd name="T12" fmla="*/ 0 w 15"/>
                  <a:gd name="T13" fmla="*/ 8 h 14"/>
                  <a:gd name="T14" fmla="*/ 0 w 15"/>
                  <a:gd name="T15" fmla="*/ 4 h 14"/>
                  <a:gd name="T16" fmla="*/ 3 w 15"/>
                  <a:gd name="T17" fmla="*/ 1 h 14"/>
                  <a:gd name="T18" fmla="*/ 5 w 15"/>
                  <a:gd name="T19" fmla="*/ 0 h 14"/>
                  <a:gd name="T20" fmla="*/ 8 w 15"/>
                  <a:gd name="T21" fmla="*/ 0 h 14"/>
                  <a:gd name="T22" fmla="*/ 10 w 15"/>
                  <a:gd name="T23" fmla="*/ 0 h 14"/>
                  <a:gd name="T24" fmla="*/ 13 w 15"/>
                  <a:gd name="T25" fmla="*/ 1 h 14"/>
                  <a:gd name="T26" fmla="*/ 14 w 15"/>
                  <a:gd name="T27" fmla="*/ 4 h 14"/>
                  <a:gd name="T28" fmla="*/ 15 w 15"/>
                  <a:gd name="T29" fmla="*/ 6 h 14"/>
                  <a:gd name="T30" fmla="*/ 14 w 15"/>
                  <a:gd name="T31" fmla="*/ 10 h 14"/>
                  <a:gd name="T32" fmla="*/ 13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3" y="13"/>
                    </a:move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7" name="Freeform 1554"/>
              <p:cNvSpPr>
                <a:spLocks/>
              </p:cNvSpPr>
              <p:nvPr/>
            </p:nvSpPr>
            <p:spPr bwMode="auto">
              <a:xfrm>
                <a:off x="2483" y="2017"/>
                <a:ext cx="14" cy="19"/>
              </a:xfrm>
              <a:custGeom>
                <a:avLst/>
                <a:gdLst>
                  <a:gd name="T0" fmla="*/ 14 w 14"/>
                  <a:gd name="T1" fmla="*/ 19 h 19"/>
                  <a:gd name="T2" fmla="*/ 0 w 14"/>
                  <a:gd name="T3" fmla="*/ 6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14" y="19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8" name="Freeform 1555"/>
              <p:cNvSpPr>
                <a:spLocks/>
              </p:cNvSpPr>
              <p:nvPr/>
            </p:nvSpPr>
            <p:spPr bwMode="auto">
              <a:xfrm>
                <a:off x="2628" y="2144"/>
                <a:ext cx="13" cy="11"/>
              </a:xfrm>
              <a:custGeom>
                <a:avLst/>
                <a:gdLst>
                  <a:gd name="T0" fmla="*/ 10 w 13"/>
                  <a:gd name="T1" fmla="*/ 11 h 11"/>
                  <a:gd name="T2" fmla="*/ 10 w 13"/>
                  <a:gd name="T3" fmla="*/ 11 h 11"/>
                  <a:gd name="T4" fmla="*/ 10 w 13"/>
                  <a:gd name="T5" fmla="*/ 11 h 11"/>
                  <a:gd name="T6" fmla="*/ 10 w 13"/>
                  <a:gd name="T7" fmla="*/ 11 h 11"/>
                  <a:gd name="T8" fmla="*/ 0 w 13"/>
                  <a:gd name="T9" fmla="*/ 1 h 11"/>
                  <a:gd name="T10" fmla="*/ 3 w 13"/>
                  <a:gd name="T11" fmla="*/ 0 h 11"/>
                  <a:gd name="T12" fmla="*/ 5 w 13"/>
                  <a:gd name="T13" fmla="*/ 0 h 11"/>
                  <a:gd name="T14" fmla="*/ 9 w 13"/>
                  <a:gd name="T15" fmla="*/ 0 h 11"/>
                  <a:gd name="T16" fmla="*/ 10 w 13"/>
                  <a:gd name="T17" fmla="*/ 1 h 11"/>
                  <a:gd name="T18" fmla="*/ 13 w 13"/>
                  <a:gd name="T19" fmla="*/ 4 h 11"/>
                  <a:gd name="T20" fmla="*/ 13 w 13"/>
                  <a:gd name="T21" fmla="*/ 6 h 11"/>
                  <a:gd name="T22" fmla="*/ 13 w 13"/>
                  <a:gd name="T23" fmla="*/ 9 h 11"/>
                  <a:gd name="T24" fmla="*/ 10 w 13"/>
                  <a:gd name="T25" fmla="*/ 11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1"/>
                  <a:gd name="T41" fmla="*/ 13 w 13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1">
                    <a:moveTo>
                      <a:pt x="10" y="11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9" name="Freeform 1556"/>
              <p:cNvSpPr>
                <a:spLocks/>
              </p:cNvSpPr>
              <p:nvPr/>
            </p:nvSpPr>
            <p:spPr bwMode="auto">
              <a:xfrm>
                <a:off x="2628" y="214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0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0" name="Freeform 1557"/>
              <p:cNvSpPr>
                <a:spLocks/>
              </p:cNvSpPr>
              <p:nvPr/>
            </p:nvSpPr>
            <p:spPr bwMode="auto">
              <a:xfrm>
                <a:off x="2628" y="214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1" name="Freeform 1558"/>
              <p:cNvSpPr>
                <a:spLocks/>
              </p:cNvSpPr>
              <p:nvPr/>
            </p:nvSpPr>
            <p:spPr bwMode="auto">
              <a:xfrm>
                <a:off x="2625" y="2146"/>
                <a:ext cx="13" cy="12"/>
              </a:xfrm>
              <a:custGeom>
                <a:avLst/>
                <a:gdLst>
                  <a:gd name="T0" fmla="*/ 3 w 13"/>
                  <a:gd name="T1" fmla="*/ 0 h 12"/>
                  <a:gd name="T2" fmla="*/ 13 w 13"/>
                  <a:gd name="T3" fmla="*/ 10 h 12"/>
                  <a:gd name="T4" fmla="*/ 13 w 13"/>
                  <a:gd name="T5" fmla="*/ 10 h 12"/>
                  <a:gd name="T6" fmla="*/ 11 w 13"/>
                  <a:gd name="T7" fmla="*/ 12 h 12"/>
                  <a:gd name="T8" fmla="*/ 8 w 13"/>
                  <a:gd name="T9" fmla="*/ 12 h 12"/>
                  <a:gd name="T10" fmla="*/ 6 w 13"/>
                  <a:gd name="T11" fmla="*/ 12 h 12"/>
                  <a:gd name="T12" fmla="*/ 3 w 13"/>
                  <a:gd name="T13" fmla="*/ 10 h 12"/>
                  <a:gd name="T14" fmla="*/ 2 w 13"/>
                  <a:gd name="T15" fmla="*/ 8 h 12"/>
                  <a:gd name="T16" fmla="*/ 0 w 13"/>
                  <a:gd name="T17" fmla="*/ 5 h 12"/>
                  <a:gd name="T18" fmla="*/ 2 w 13"/>
                  <a:gd name="T19" fmla="*/ 2 h 12"/>
                  <a:gd name="T20" fmla="*/ 3 w 1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2"/>
                  <a:gd name="T35" fmla="*/ 13 w 13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2">
                    <a:moveTo>
                      <a:pt x="3" y="0"/>
                    </a:moveTo>
                    <a:lnTo>
                      <a:pt x="13" y="10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2" name="Freeform 1559"/>
              <p:cNvSpPr>
                <a:spLocks/>
              </p:cNvSpPr>
              <p:nvPr/>
            </p:nvSpPr>
            <p:spPr bwMode="auto">
              <a:xfrm>
                <a:off x="2625" y="2144"/>
                <a:ext cx="16" cy="14"/>
              </a:xfrm>
              <a:custGeom>
                <a:avLst/>
                <a:gdLst>
                  <a:gd name="T0" fmla="*/ 13 w 16"/>
                  <a:gd name="T1" fmla="*/ 11 h 14"/>
                  <a:gd name="T2" fmla="*/ 11 w 16"/>
                  <a:gd name="T3" fmla="*/ 14 h 14"/>
                  <a:gd name="T4" fmla="*/ 8 w 16"/>
                  <a:gd name="T5" fmla="*/ 14 h 14"/>
                  <a:gd name="T6" fmla="*/ 6 w 16"/>
                  <a:gd name="T7" fmla="*/ 14 h 14"/>
                  <a:gd name="T8" fmla="*/ 3 w 16"/>
                  <a:gd name="T9" fmla="*/ 12 h 14"/>
                  <a:gd name="T10" fmla="*/ 2 w 16"/>
                  <a:gd name="T11" fmla="*/ 10 h 14"/>
                  <a:gd name="T12" fmla="*/ 0 w 16"/>
                  <a:gd name="T13" fmla="*/ 7 h 14"/>
                  <a:gd name="T14" fmla="*/ 2 w 16"/>
                  <a:gd name="T15" fmla="*/ 4 h 14"/>
                  <a:gd name="T16" fmla="*/ 3 w 16"/>
                  <a:gd name="T17" fmla="*/ 1 h 14"/>
                  <a:gd name="T18" fmla="*/ 6 w 16"/>
                  <a:gd name="T19" fmla="*/ 0 h 14"/>
                  <a:gd name="T20" fmla="*/ 8 w 16"/>
                  <a:gd name="T21" fmla="*/ 0 h 14"/>
                  <a:gd name="T22" fmla="*/ 12 w 16"/>
                  <a:gd name="T23" fmla="*/ 0 h 14"/>
                  <a:gd name="T24" fmla="*/ 13 w 16"/>
                  <a:gd name="T25" fmla="*/ 1 h 14"/>
                  <a:gd name="T26" fmla="*/ 16 w 16"/>
                  <a:gd name="T27" fmla="*/ 4 h 14"/>
                  <a:gd name="T28" fmla="*/ 16 w 16"/>
                  <a:gd name="T29" fmla="*/ 6 h 14"/>
                  <a:gd name="T30" fmla="*/ 16 w 16"/>
                  <a:gd name="T31" fmla="*/ 9 h 14"/>
                  <a:gd name="T32" fmla="*/ 13 w 16"/>
                  <a:gd name="T33" fmla="*/ 11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13" y="11"/>
                    </a:moveTo>
                    <a:lnTo>
                      <a:pt x="11" y="14"/>
                    </a:lnTo>
                    <a:lnTo>
                      <a:pt x="8" y="14"/>
                    </a:lnTo>
                    <a:lnTo>
                      <a:pt x="6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3" y="1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3" name="Freeform 1560"/>
              <p:cNvSpPr>
                <a:spLocks/>
              </p:cNvSpPr>
              <p:nvPr/>
            </p:nvSpPr>
            <p:spPr bwMode="auto">
              <a:xfrm>
                <a:off x="2623" y="2133"/>
                <a:ext cx="13" cy="18"/>
              </a:xfrm>
              <a:custGeom>
                <a:avLst/>
                <a:gdLst>
                  <a:gd name="T0" fmla="*/ 13 w 13"/>
                  <a:gd name="T1" fmla="*/ 18 h 18"/>
                  <a:gd name="T2" fmla="*/ 0 w 13"/>
                  <a:gd name="T3" fmla="*/ 6 h 18"/>
                  <a:gd name="T4" fmla="*/ 0 w 13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8"/>
                  <a:gd name="T11" fmla="*/ 13 w 13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8">
                    <a:moveTo>
                      <a:pt x="13" y="18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4" name="Freeform 1561"/>
              <p:cNvSpPr>
                <a:spLocks/>
              </p:cNvSpPr>
              <p:nvPr/>
            </p:nvSpPr>
            <p:spPr bwMode="auto">
              <a:xfrm>
                <a:off x="2628" y="2132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0 w 13"/>
                  <a:gd name="T3" fmla="*/ 3 h 13"/>
                  <a:gd name="T4" fmla="*/ 0 w 13"/>
                  <a:gd name="T5" fmla="*/ 3 h 13"/>
                  <a:gd name="T6" fmla="*/ 0 w 13"/>
                  <a:gd name="T7" fmla="*/ 3 h 13"/>
                  <a:gd name="T8" fmla="*/ 3 w 13"/>
                  <a:gd name="T9" fmla="*/ 0 h 13"/>
                  <a:gd name="T10" fmla="*/ 6 w 13"/>
                  <a:gd name="T11" fmla="*/ 0 h 13"/>
                  <a:gd name="T12" fmla="*/ 9 w 13"/>
                  <a:gd name="T13" fmla="*/ 0 h 13"/>
                  <a:gd name="T14" fmla="*/ 12 w 13"/>
                  <a:gd name="T15" fmla="*/ 1 h 13"/>
                  <a:gd name="T16" fmla="*/ 13 w 13"/>
                  <a:gd name="T17" fmla="*/ 4 h 13"/>
                  <a:gd name="T18" fmla="*/ 13 w 13"/>
                  <a:gd name="T19" fmla="*/ 7 h 13"/>
                  <a:gd name="T20" fmla="*/ 13 w 13"/>
                  <a:gd name="T21" fmla="*/ 10 h 13"/>
                  <a:gd name="T22" fmla="*/ 12 w 13"/>
                  <a:gd name="T23" fmla="*/ 13 h 13"/>
                  <a:gd name="T24" fmla="*/ 12 w 13"/>
                  <a:gd name="T25" fmla="*/ 13 h 13"/>
                  <a:gd name="T26" fmla="*/ 10 w 13"/>
                  <a:gd name="T27" fmla="*/ 1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3"/>
                  <a:gd name="T44" fmla="*/ 13 w 13"/>
                  <a:gd name="T45" fmla="*/ 13 h 1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3">
                    <a:moveTo>
                      <a:pt x="10" y="13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5" name="Freeform 1562"/>
              <p:cNvSpPr>
                <a:spLocks/>
              </p:cNvSpPr>
              <p:nvPr/>
            </p:nvSpPr>
            <p:spPr bwMode="auto">
              <a:xfrm>
                <a:off x="2628" y="2133"/>
                <a:ext cx="12" cy="12"/>
              </a:xfrm>
              <a:custGeom>
                <a:avLst/>
                <a:gdLst>
                  <a:gd name="T0" fmla="*/ 1 w 12"/>
                  <a:gd name="T1" fmla="*/ 0 h 12"/>
                  <a:gd name="T2" fmla="*/ 12 w 12"/>
                  <a:gd name="T3" fmla="*/ 12 h 12"/>
                  <a:gd name="T4" fmla="*/ 12 w 12"/>
                  <a:gd name="T5" fmla="*/ 12 h 12"/>
                  <a:gd name="T6" fmla="*/ 12 w 12"/>
                  <a:gd name="T7" fmla="*/ 12 h 12"/>
                  <a:gd name="T8" fmla="*/ 10 w 12"/>
                  <a:gd name="T9" fmla="*/ 12 h 12"/>
                  <a:gd name="T10" fmla="*/ 10 w 12"/>
                  <a:gd name="T11" fmla="*/ 12 h 12"/>
                  <a:gd name="T12" fmla="*/ 10 w 12"/>
                  <a:gd name="T13" fmla="*/ 12 h 12"/>
                  <a:gd name="T14" fmla="*/ 0 w 12"/>
                  <a:gd name="T15" fmla="*/ 2 h 12"/>
                  <a:gd name="T16" fmla="*/ 0 w 12"/>
                  <a:gd name="T17" fmla="*/ 2 h 12"/>
                  <a:gd name="T18" fmla="*/ 0 w 12"/>
                  <a:gd name="T19" fmla="*/ 2 h 12"/>
                  <a:gd name="T20" fmla="*/ 0 w 12"/>
                  <a:gd name="T21" fmla="*/ 2 h 12"/>
                  <a:gd name="T22" fmla="*/ 0 w 12"/>
                  <a:gd name="T23" fmla="*/ 2 h 12"/>
                  <a:gd name="T24" fmla="*/ 1 w 12"/>
                  <a:gd name="T25" fmla="*/ 0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" y="0"/>
                    </a:moveTo>
                    <a:lnTo>
                      <a:pt x="12" y="12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6" name="Freeform 1563"/>
              <p:cNvSpPr>
                <a:spLocks/>
              </p:cNvSpPr>
              <p:nvPr/>
            </p:nvSpPr>
            <p:spPr bwMode="auto">
              <a:xfrm>
                <a:off x="2628" y="213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7" name="Freeform 1564"/>
              <p:cNvSpPr>
                <a:spLocks/>
              </p:cNvSpPr>
              <p:nvPr/>
            </p:nvSpPr>
            <p:spPr bwMode="auto">
              <a:xfrm>
                <a:off x="2627" y="2135"/>
                <a:ext cx="11" cy="13"/>
              </a:xfrm>
              <a:custGeom>
                <a:avLst/>
                <a:gdLst>
                  <a:gd name="T0" fmla="*/ 1 w 11"/>
                  <a:gd name="T1" fmla="*/ 0 h 13"/>
                  <a:gd name="T2" fmla="*/ 11 w 11"/>
                  <a:gd name="T3" fmla="*/ 10 h 13"/>
                  <a:gd name="T4" fmla="*/ 9 w 11"/>
                  <a:gd name="T5" fmla="*/ 11 h 13"/>
                  <a:gd name="T6" fmla="*/ 6 w 11"/>
                  <a:gd name="T7" fmla="*/ 13 h 13"/>
                  <a:gd name="T8" fmla="*/ 4 w 11"/>
                  <a:gd name="T9" fmla="*/ 11 h 13"/>
                  <a:gd name="T10" fmla="*/ 1 w 11"/>
                  <a:gd name="T11" fmla="*/ 10 h 13"/>
                  <a:gd name="T12" fmla="*/ 0 w 11"/>
                  <a:gd name="T13" fmla="*/ 7 h 13"/>
                  <a:gd name="T14" fmla="*/ 0 w 11"/>
                  <a:gd name="T15" fmla="*/ 5 h 13"/>
                  <a:gd name="T16" fmla="*/ 0 w 11"/>
                  <a:gd name="T17" fmla="*/ 2 h 13"/>
                  <a:gd name="T18" fmla="*/ 1 w 1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3"/>
                  <a:gd name="T32" fmla="*/ 11 w 11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3">
                    <a:moveTo>
                      <a:pt x="1" y="0"/>
                    </a:moveTo>
                    <a:lnTo>
                      <a:pt x="11" y="10"/>
                    </a:lnTo>
                    <a:lnTo>
                      <a:pt x="9" y="11"/>
                    </a:lnTo>
                    <a:lnTo>
                      <a:pt x="6" y="13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8" name="Freeform 1565"/>
              <p:cNvSpPr>
                <a:spLocks/>
              </p:cNvSpPr>
              <p:nvPr/>
            </p:nvSpPr>
            <p:spPr bwMode="auto">
              <a:xfrm>
                <a:off x="2627" y="2132"/>
                <a:ext cx="14" cy="16"/>
              </a:xfrm>
              <a:custGeom>
                <a:avLst/>
                <a:gdLst>
                  <a:gd name="T0" fmla="*/ 11 w 14"/>
                  <a:gd name="T1" fmla="*/ 13 h 16"/>
                  <a:gd name="T2" fmla="*/ 9 w 14"/>
                  <a:gd name="T3" fmla="*/ 14 h 16"/>
                  <a:gd name="T4" fmla="*/ 6 w 14"/>
                  <a:gd name="T5" fmla="*/ 16 h 16"/>
                  <a:gd name="T6" fmla="*/ 4 w 14"/>
                  <a:gd name="T7" fmla="*/ 14 h 16"/>
                  <a:gd name="T8" fmla="*/ 1 w 14"/>
                  <a:gd name="T9" fmla="*/ 13 h 16"/>
                  <a:gd name="T10" fmla="*/ 0 w 14"/>
                  <a:gd name="T11" fmla="*/ 10 h 16"/>
                  <a:gd name="T12" fmla="*/ 0 w 14"/>
                  <a:gd name="T13" fmla="*/ 8 h 16"/>
                  <a:gd name="T14" fmla="*/ 0 w 14"/>
                  <a:gd name="T15" fmla="*/ 5 h 16"/>
                  <a:gd name="T16" fmla="*/ 1 w 14"/>
                  <a:gd name="T17" fmla="*/ 3 h 16"/>
                  <a:gd name="T18" fmla="*/ 4 w 14"/>
                  <a:gd name="T19" fmla="*/ 0 h 16"/>
                  <a:gd name="T20" fmla="*/ 7 w 14"/>
                  <a:gd name="T21" fmla="*/ 0 h 16"/>
                  <a:gd name="T22" fmla="*/ 10 w 14"/>
                  <a:gd name="T23" fmla="*/ 0 h 16"/>
                  <a:gd name="T24" fmla="*/ 13 w 14"/>
                  <a:gd name="T25" fmla="*/ 1 h 16"/>
                  <a:gd name="T26" fmla="*/ 14 w 14"/>
                  <a:gd name="T27" fmla="*/ 4 h 16"/>
                  <a:gd name="T28" fmla="*/ 14 w 14"/>
                  <a:gd name="T29" fmla="*/ 7 h 16"/>
                  <a:gd name="T30" fmla="*/ 14 w 14"/>
                  <a:gd name="T31" fmla="*/ 10 h 16"/>
                  <a:gd name="T32" fmla="*/ 11 w 14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11" y="13"/>
                    </a:moveTo>
                    <a:lnTo>
                      <a:pt x="9" y="14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9" name="Freeform 1566"/>
              <p:cNvSpPr>
                <a:spLocks/>
              </p:cNvSpPr>
              <p:nvPr/>
            </p:nvSpPr>
            <p:spPr bwMode="auto">
              <a:xfrm>
                <a:off x="2624" y="2123"/>
                <a:ext cx="12" cy="17"/>
              </a:xfrm>
              <a:custGeom>
                <a:avLst/>
                <a:gdLst>
                  <a:gd name="T0" fmla="*/ 12 w 12"/>
                  <a:gd name="T1" fmla="*/ 17 h 17"/>
                  <a:gd name="T2" fmla="*/ 0 w 12"/>
                  <a:gd name="T3" fmla="*/ 5 h 17"/>
                  <a:gd name="T4" fmla="*/ 0 w 12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7"/>
                  <a:gd name="T11" fmla="*/ 12 w 12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7">
                    <a:moveTo>
                      <a:pt x="12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0" name="Freeform 1567"/>
              <p:cNvSpPr>
                <a:spLocks/>
              </p:cNvSpPr>
              <p:nvPr/>
            </p:nvSpPr>
            <p:spPr bwMode="auto">
              <a:xfrm>
                <a:off x="2628" y="2122"/>
                <a:ext cx="13" cy="13"/>
              </a:xfrm>
              <a:custGeom>
                <a:avLst/>
                <a:gdLst>
                  <a:gd name="T0" fmla="*/ 12 w 13"/>
                  <a:gd name="T1" fmla="*/ 13 h 13"/>
                  <a:gd name="T2" fmla="*/ 10 w 13"/>
                  <a:gd name="T3" fmla="*/ 13 h 13"/>
                  <a:gd name="T4" fmla="*/ 0 w 13"/>
                  <a:gd name="T5" fmla="*/ 2 h 13"/>
                  <a:gd name="T6" fmla="*/ 0 w 13"/>
                  <a:gd name="T7" fmla="*/ 2 h 13"/>
                  <a:gd name="T8" fmla="*/ 0 w 13"/>
                  <a:gd name="T9" fmla="*/ 2 h 13"/>
                  <a:gd name="T10" fmla="*/ 3 w 13"/>
                  <a:gd name="T11" fmla="*/ 0 h 13"/>
                  <a:gd name="T12" fmla="*/ 6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6 h 13"/>
                  <a:gd name="T22" fmla="*/ 13 w 13"/>
                  <a:gd name="T23" fmla="*/ 10 h 13"/>
                  <a:gd name="T24" fmla="*/ 12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2" y="13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1" name="Freeform 1568"/>
              <p:cNvSpPr>
                <a:spLocks/>
              </p:cNvSpPr>
              <p:nvPr/>
            </p:nvSpPr>
            <p:spPr bwMode="auto">
              <a:xfrm>
                <a:off x="2628" y="2123"/>
                <a:ext cx="12" cy="12"/>
              </a:xfrm>
              <a:custGeom>
                <a:avLst/>
                <a:gdLst>
                  <a:gd name="T0" fmla="*/ 1 w 12"/>
                  <a:gd name="T1" fmla="*/ 0 h 12"/>
                  <a:gd name="T2" fmla="*/ 12 w 12"/>
                  <a:gd name="T3" fmla="*/ 12 h 12"/>
                  <a:gd name="T4" fmla="*/ 12 w 12"/>
                  <a:gd name="T5" fmla="*/ 12 h 12"/>
                  <a:gd name="T6" fmla="*/ 10 w 12"/>
                  <a:gd name="T7" fmla="*/ 12 h 12"/>
                  <a:gd name="T8" fmla="*/ 10 w 12"/>
                  <a:gd name="T9" fmla="*/ 12 h 12"/>
                  <a:gd name="T10" fmla="*/ 10 w 12"/>
                  <a:gd name="T11" fmla="*/ 12 h 12"/>
                  <a:gd name="T12" fmla="*/ 0 w 12"/>
                  <a:gd name="T13" fmla="*/ 1 h 12"/>
                  <a:gd name="T14" fmla="*/ 0 w 12"/>
                  <a:gd name="T15" fmla="*/ 1 h 12"/>
                  <a:gd name="T16" fmla="*/ 0 w 12"/>
                  <a:gd name="T17" fmla="*/ 1 h 12"/>
                  <a:gd name="T18" fmla="*/ 0 w 12"/>
                  <a:gd name="T19" fmla="*/ 1 h 12"/>
                  <a:gd name="T20" fmla="*/ 0 w 12"/>
                  <a:gd name="T21" fmla="*/ 1 h 12"/>
                  <a:gd name="T22" fmla="*/ 1 w 12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2"/>
                  <a:gd name="T38" fmla="*/ 12 w 12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2">
                    <a:moveTo>
                      <a:pt x="1" y="0"/>
                    </a:moveTo>
                    <a:lnTo>
                      <a:pt x="12" y="12"/>
                    </a:lnTo>
                    <a:lnTo>
                      <a:pt x="10" y="1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2" name="Freeform 1569"/>
              <p:cNvSpPr>
                <a:spLocks/>
              </p:cNvSpPr>
              <p:nvPr/>
            </p:nvSpPr>
            <p:spPr bwMode="auto">
              <a:xfrm>
                <a:off x="2628" y="212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0 w 10"/>
                  <a:gd name="T9" fmla="*/ 0 h 11"/>
                  <a:gd name="T10" fmla="*/ 0 w 10"/>
                  <a:gd name="T11" fmla="*/ 0 h 11"/>
                  <a:gd name="T12" fmla="*/ 0 w 10"/>
                  <a:gd name="T13" fmla="*/ 0 h 11"/>
                  <a:gd name="T14" fmla="*/ 0 w 10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1"/>
                  <a:gd name="T26" fmla="*/ 10 w 10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3" name="Freeform 1570"/>
              <p:cNvSpPr>
                <a:spLocks/>
              </p:cNvSpPr>
              <p:nvPr/>
            </p:nvSpPr>
            <p:spPr bwMode="auto">
              <a:xfrm>
                <a:off x="2627" y="2124"/>
                <a:ext cx="11" cy="13"/>
              </a:xfrm>
              <a:custGeom>
                <a:avLst/>
                <a:gdLst>
                  <a:gd name="T0" fmla="*/ 1 w 11"/>
                  <a:gd name="T1" fmla="*/ 0 h 13"/>
                  <a:gd name="T2" fmla="*/ 11 w 11"/>
                  <a:gd name="T3" fmla="*/ 11 h 13"/>
                  <a:gd name="T4" fmla="*/ 9 w 11"/>
                  <a:gd name="T5" fmla="*/ 12 h 13"/>
                  <a:gd name="T6" fmla="*/ 6 w 11"/>
                  <a:gd name="T7" fmla="*/ 13 h 13"/>
                  <a:gd name="T8" fmla="*/ 4 w 11"/>
                  <a:gd name="T9" fmla="*/ 12 h 13"/>
                  <a:gd name="T10" fmla="*/ 1 w 11"/>
                  <a:gd name="T11" fmla="*/ 11 h 13"/>
                  <a:gd name="T12" fmla="*/ 0 w 11"/>
                  <a:gd name="T13" fmla="*/ 8 h 13"/>
                  <a:gd name="T14" fmla="*/ 0 w 11"/>
                  <a:gd name="T15" fmla="*/ 6 h 13"/>
                  <a:gd name="T16" fmla="*/ 0 w 11"/>
                  <a:gd name="T17" fmla="*/ 3 h 13"/>
                  <a:gd name="T18" fmla="*/ 1 w 1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3"/>
                  <a:gd name="T32" fmla="*/ 11 w 11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3">
                    <a:moveTo>
                      <a:pt x="1" y="0"/>
                    </a:moveTo>
                    <a:lnTo>
                      <a:pt x="11" y="11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4" name="Freeform 1571"/>
              <p:cNvSpPr>
                <a:spLocks/>
              </p:cNvSpPr>
              <p:nvPr/>
            </p:nvSpPr>
            <p:spPr bwMode="auto">
              <a:xfrm>
                <a:off x="2627" y="2122"/>
                <a:ext cx="14" cy="15"/>
              </a:xfrm>
              <a:custGeom>
                <a:avLst/>
                <a:gdLst>
                  <a:gd name="T0" fmla="*/ 11 w 14"/>
                  <a:gd name="T1" fmla="*/ 13 h 15"/>
                  <a:gd name="T2" fmla="*/ 9 w 14"/>
                  <a:gd name="T3" fmla="*/ 14 h 15"/>
                  <a:gd name="T4" fmla="*/ 6 w 14"/>
                  <a:gd name="T5" fmla="*/ 15 h 15"/>
                  <a:gd name="T6" fmla="*/ 4 w 14"/>
                  <a:gd name="T7" fmla="*/ 14 h 15"/>
                  <a:gd name="T8" fmla="*/ 1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1 w 14"/>
                  <a:gd name="T17" fmla="*/ 2 h 15"/>
                  <a:gd name="T18" fmla="*/ 4 w 14"/>
                  <a:gd name="T19" fmla="*/ 0 h 15"/>
                  <a:gd name="T20" fmla="*/ 7 w 14"/>
                  <a:gd name="T21" fmla="*/ 0 h 15"/>
                  <a:gd name="T22" fmla="*/ 10 w 14"/>
                  <a:gd name="T23" fmla="*/ 0 h 15"/>
                  <a:gd name="T24" fmla="*/ 13 w 14"/>
                  <a:gd name="T25" fmla="*/ 1 h 15"/>
                  <a:gd name="T26" fmla="*/ 14 w 14"/>
                  <a:gd name="T27" fmla="*/ 4 h 15"/>
                  <a:gd name="T28" fmla="*/ 14 w 14"/>
                  <a:gd name="T29" fmla="*/ 6 h 15"/>
                  <a:gd name="T30" fmla="*/ 14 w 14"/>
                  <a:gd name="T31" fmla="*/ 10 h 15"/>
                  <a:gd name="T32" fmla="*/ 11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1" y="13"/>
                    </a:moveTo>
                    <a:lnTo>
                      <a:pt x="9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1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5" name="Freeform 1572"/>
              <p:cNvSpPr>
                <a:spLocks/>
              </p:cNvSpPr>
              <p:nvPr/>
            </p:nvSpPr>
            <p:spPr bwMode="auto">
              <a:xfrm>
                <a:off x="2624" y="2114"/>
                <a:ext cx="12" cy="16"/>
              </a:xfrm>
              <a:custGeom>
                <a:avLst/>
                <a:gdLst>
                  <a:gd name="T0" fmla="*/ 12 w 12"/>
                  <a:gd name="T1" fmla="*/ 16 h 16"/>
                  <a:gd name="T2" fmla="*/ 0 w 12"/>
                  <a:gd name="T3" fmla="*/ 4 h 16"/>
                  <a:gd name="T4" fmla="*/ 0 w 12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6"/>
                  <a:gd name="T11" fmla="*/ 12 w 12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6">
                    <a:moveTo>
                      <a:pt x="12" y="16"/>
                    </a:move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6" name="Freeform 1573"/>
              <p:cNvSpPr>
                <a:spLocks/>
              </p:cNvSpPr>
              <p:nvPr/>
            </p:nvSpPr>
            <p:spPr bwMode="auto">
              <a:xfrm>
                <a:off x="2628" y="2100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0 w 13"/>
                  <a:gd name="T5" fmla="*/ 3 h 13"/>
                  <a:gd name="T6" fmla="*/ 3 w 13"/>
                  <a:gd name="T7" fmla="*/ 1 h 13"/>
                  <a:gd name="T8" fmla="*/ 5 w 13"/>
                  <a:gd name="T9" fmla="*/ 0 h 13"/>
                  <a:gd name="T10" fmla="*/ 9 w 13"/>
                  <a:gd name="T11" fmla="*/ 1 h 13"/>
                  <a:gd name="T12" fmla="*/ 10 w 13"/>
                  <a:gd name="T13" fmla="*/ 3 h 13"/>
                  <a:gd name="T14" fmla="*/ 13 w 13"/>
                  <a:gd name="T15" fmla="*/ 5 h 13"/>
                  <a:gd name="T16" fmla="*/ 13 w 13"/>
                  <a:gd name="T17" fmla="*/ 8 h 13"/>
                  <a:gd name="T18" fmla="*/ 13 w 13"/>
                  <a:gd name="T19" fmla="*/ 10 h 13"/>
                  <a:gd name="T20" fmla="*/ 10 w 13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3"/>
                  <a:gd name="T35" fmla="*/ 13 w 13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7" name="Freeform 1574"/>
              <p:cNvSpPr>
                <a:spLocks/>
              </p:cNvSpPr>
              <p:nvPr/>
            </p:nvSpPr>
            <p:spPr bwMode="auto">
              <a:xfrm>
                <a:off x="2628" y="21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0"/>
                  <a:gd name="T35" fmla="*/ 10 w 10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8" name="Freeform 1575"/>
              <p:cNvSpPr>
                <a:spLocks/>
              </p:cNvSpPr>
              <p:nvPr/>
            </p:nvSpPr>
            <p:spPr bwMode="auto">
              <a:xfrm>
                <a:off x="2628" y="2103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0 h 11"/>
                  <a:gd name="T8" fmla="*/ 10 w 10"/>
                  <a:gd name="T9" fmla="*/ 11 h 11"/>
                  <a:gd name="T10" fmla="*/ 0 w 10"/>
                  <a:gd name="T11" fmla="*/ 0 h 11"/>
                  <a:gd name="T12" fmla="*/ 0 w 10"/>
                  <a:gd name="T13" fmla="*/ 0 h 11"/>
                  <a:gd name="T14" fmla="*/ 0 w 10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1"/>
                  <a:gd name="T26" fmla="*/ 10 w 10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9" name="Freeform 1576"/>
              <p:cNvSpPr>
                <a:spLocks/>
              </p:cNvSpPr>
              <p:nvPr/>
            </p:nvSpPr>
            <p:spPr bwMode="auto">
              <a:xfrm>
                <a:off x="2625" y="2103"/>
                <a:ext cx="13" cy="12"/>
              </a:xfrm>
              <a:custGeom>
                <a:avLst/>
                <a:gdLst>
                  <a:gd name="T0" fmla="*/ 3 w 13"/>
                  <a:gd name="T1" fmla="*/ 0 h 12"/>
                  <a:gd name="T2" fmla="*/ 13 w 13"/>
                  <a:gd name="T3" fmla="*/ 10 h 12"/>
                  <a:gd name="T4" fmla="*/ 11 w 13"/>
                  <a:gd name="T5" fmla="*/ 12 h 12"/>
                  <a:gd name="T6" fmla="*/ 8 w 13"/>
                  <a:gd name="T7" fmla="*/ 12 h 12"/>
                  <a:gd name="T8" fmla="*/ 6 w 13"/>
                  <a:gd name="T9" fmla="*/ 12 h 12"/>
                  <a:gd name="T10" fmla="*/ 3 w 13"/>
                  <a:gd name="T11" fmla="*/ 11 h 12"/>
                  <a:gd name="T12" fmla="*/ 2 w 13"/>
                  <a:gd name="T13" fmla="*/ 9 h 12"/>
                  <a:gd name="T14" fmla="*/ 0 w 13"/>
                  <a:gd name="T15" fmla="*/ 6 h 12"/>
                  <a:gd name="T16" fmla="*/ 2 w 13"/>
                  <a:gd name="T17" fmla="*/ 2 h 12"/>
                  <a:gd name="T18" fmla="*/ 3 w 13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2"/>
                  <a:gd name="T32" fmla="*/ 13 w 13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2">
                    <a:moveTo>
                      <a:pt x="3" y="0"/>
                    </a:moveTo>
                    <a:lnTo>
                      <a:pt x="13" y="10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0" name="Freeform 1577"/>
              <p:cNvSpPr>
                <a:spLocks/>
              </p:cNvSpPr>
              <p:nvPr/>
            </p:nvSpPr>
            <p:spPr bwMode="auto">
              <a:xfrm>
                <a:off x="2625" y="2100"/>
                <a:ext cx="16" cy="15"/>
              </a:xfrm>
              <a:custGeom>
                <a:avLst/>
                <a:gdLst>
                  <a:gd name="T0" fmla="*/ 13 w 16"/>
                  <a:gd name="T1" fmla="*/ 13 h 15"/>
                  <a:gd name="T2" fmla="*/ 11 w 16"/>
                  <a:gd name="T3" fmla="*/ 15 h 15"/>
                  <a:gd name="T4" fmla="*/ 8 w 16"/>
                  <a:gd name="T5" fmla="*/ 15 h 15"/>
                  <a:gd name="T6" fmla="*/ 6 w 16"/>
                  <a:gd name="T7" fmla="*/ 15 h 15"/>
                  <a:gd name="T8" fmla="*/ 3 w 16"/>
                  <a:gd name="T9" fmla="*/ 14 h 15"/>
                  <a:gd name="T10" fmla="*/ 2 w 16"/>
                  <a:gd name="T11" fmla="*/ 12 h 15"/>
                  <a:gd name="T12" fmla="*/ 0 w 16"/>
                  <a:gd name="T13" fmla="*/ 8 h 15"/>
                  <a:gd name="T14" fmla="*/ 2 w 16"/>
                  <a:gd name="T15" fmla="*/ 5 h 15"/>
                  <a:gd name="T16" fmla="*/ 3 w 16"/>
                  <a:gd name="T17" fmla="*/ 3 h 15"/>
                  <a:gd name="T18" fmla="*/ 6 w 16"/>
                  <a:gd name="T19" fmla="*/ 1 h 15"/>
                  <a:gd name="T20" fmla="*/ 8 w 16"/>
                  <a:gd name="T21" fmla="*/ 0 h 15"/>
                  <a:gd name="T22" fmla="*/ 12 w 16"/>
                  <a:gd name="T23" fmla="*/ 1 h 15"/>
                  <a:gd name="T24" fmla="*/ 13 w 16"/>
                  <a:gd name="T25" fmla="*/ 3 h 15"/>
                  <a:gd name="T26" fmla="*/ 16 w 16"/>
                  <a:gd name="T27" fmla="*/ 5 h 15"/>
                  <a:gd name="T28" fmla="*/ 16 w 16"/>
                  <a:gd name="T29" fmla="*/ 8 h 15"/>
                  <a:gd name="T30" fmla="*/ 15 w 16"/>
                  <a:gd name="T31" fmla="*/ 10 h 15"/>
                  <a:gd name="T32" fmla="*/ 13 w 16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13" y="13"/>
                    </a:moveTo>
                    <a:lnTo>
                      <a:pt x="11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5" y="10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1" name="Freeform 1578"/>
              <p:cNvSpPr>
                <a:spLocks/>
              </p:cNvSpPr>
              <p:nvPr/>
            </p:nvSpPr>
            <p:spPr bwMode="auto">
              <a:xfrm>
                <a:off x="2624" y="2092"/>
                <a:ext cx="12" cy="16"/>
              </a:xfrm>
              <a:custGeom>
                <a:avLst/>
                <a:gdLst>
                  <a:gd name="T0" fmla="*/ 12 w 12"/>
                  <a:gd name="T1" fmla="*/ 16 h 16"/>
                  <a:gd name="T2" fmla="*/ 0 w 12"/>
                  <a:gd name="T3" fmla="*/ 6 h 16"/>
                  <a:gd name="T4" fmla="*/ 0 w 12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6"/>
                  <a:gd name="T11" fmla="*/ 12 w 12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6">
                    <a:moveTo>
                      <a:pt x="12" y="16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2" name="Freeform 1579"/>
              <p:cNvSpPr>
                <a:spLocks/>
              </p:cNvSpPr>
              <p:nvPr/>
            </p:nvSpPr>
            <p:spPr bwMode="auto">
              <a:xfrm>
                <a:off x="2629" y="2080"/>
                <a:ext cx="13" cy="12"/>
              </a:xfrm>
              <a:custGeom>
                <a:avLst/>
                <a:gdLst>
                  <a:gd name="T0" fmla="*/ 11 w 13"/>
                  <a:gd name="T1" fmla="*/ 12 h 12"/>
                  <a:gd name="T2" fmla="*/ 11 w 13"/>
                  <a:gd name="T3" fmla="*/ 12 h 12"/>
                  <a:gd name="T4" fmla="*/ 11 w 13"/>
                  <a:gd name="T5" fmla="*/ 12 h 12"/>
                  <a:gd name="T6" fmla="*/ 0 w 13"/>
                  <a:gd name="T7" fmla="*/ 2 h 12"/>
                  <a:gd name="T8" fmla="*/ 3 w 13"/>
                  <a:gd name="T9" fmla="*/ 1 h 12"/>
                  <a:gd name="T10" fmla="*/ 5 w 13"/>
                  <a:gd name="T11" fmla="*/ 0 h 12"/>
                  <a:gd name="T12" fmla="*/ 8 w 13"/>
                  <a:gd name="T13" fmla="*/ 1 h 12"/>
                  <a:gd name="T14" fmla="*/ 11 w 13"/>
                  <a:gd name="T15" fmla="*/ 2 h 12"/>
                  <a:gd name="T16" fmla="*/ 12 w 13"/>
                  <a:gd name="T17" fmla="*/ 5 h 12"/>
                  <a:gd name="T18" fmla="*/ 13 w 13"/>
                  <a:gd name="T19" fmla="*/ 7 h 12"/>
                  <a:gd name="T20" fmla="*/ 12 w 13"/>
                  <a:gd name="T21" fmla="*/ 10 h 12"/>
                  <a:gd name="T22" fmla="*/ 11 w 1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2"/>
                  <a:gd name="T38" fmla="*/ 13 w 13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2">
                    <a:moveTo>
                      <a:pt x="11" y="12"/>
                    </a:moveTo>
                    <a:lnTo>
                      <a:pt x="11" y="12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3" y="7"/>
                    </a:lnTo>
                    <a:lnTo>
                      <a:pt x="12" y="1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3" name="Freeform 1580"/>
              <p:cNvSpPr>
                <a:spLocks/>
              </p:cNvSpPr>
              <p:nvPr/>
            </p:nvSpPr>
            <p:spPr bwMode="auto">
              <a:xfrm>
                <a:off x="2629" y="208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11 w 11"/>
                  <a:gd name="T11" fmla="*/ 10 h 10"/>
                  <a:gd name="T12" fmla="*/ 11 w 11"/>
                  <a:gd name="T13" fmla="*/ 10 h 10"/>
                  <a:gd name="T14" fmla="*/ 0 w 11"/>
                  <a:gd name="T15" fmla="*/ 0 h 10"/>
                  <a:gd name="T16" fmla="*/ 0 w 11"/>
                  <a:gd name="T17" fmla="*/ 0 h 10"/>
                  <a:gd name="T18" fmla="*/ 0 w 11"/>
                  <a:gd name="T19" fmla="*/ 0 h 10"/>
                  <a:gd name="T20" fmla="*/ 0 w 11"/>
                  <a:gd name="T21" fmla="*/ 0 h 10"/>
                  <a:gd name="T22" fmla="*/ 0 w 11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0"/>
                  <a:gd name="T38" fmla="*/ 11 w 11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0">
                    <a:moveTo>
                      <a:pt x="0" y="0"/>
                    </a:moveTo>
                    <a:lnTo>
                      <a:pt x="1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4" name="Freeform 1581"/>
              <p:cNvSpPr>
                <a:spLocks/>
              </p:cNvSpPr>
              <p:nvPr/>
            </p:nvSpPr>
            <p:spPr bwMode="auto">
              <a:xfrm>
                <a:off x="2629" y="208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0 w 1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0"/>
                  <a:gd name="T23" fmla="*/ 11 w 1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0">
                    <a:moveTo>
                      <a:pt x="0" y="0"/>
                    </a:moveTo>
                    <a:lnTo>
                      <a:pt x="1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5" name="Freeform 1582"/>
              <p:cNvSpPr>
                <a:spLocks/>
              </p:cNvSpPr>
              <p:nvPr/>
            </p:nvSpPr>
            <p:spPr bwMode="auto">
              <a:xfrm>
                <a:off x="2627" y="2082"/>
                <a:ext cx="13" cy="13"/>
              </a:xfrm>
              <a:custGeom>
                <a:avLst/>
                <a:gdLst>
                  <a:gd name="T0" fmla="*/ 2 w 13"/>
                  <a:gd name="T1" fmla="*/ 0 h 13"/>
                  <a:gd name="T2" fmla="*/ 13 w 13"/>
                  <a:gd name="T3" fmla="*/ 10 h 13"/>
                  <a:gd name="T4" fmla="*/ 10 w 13"/>
                  <a:gd name="T5" fmla="*/ 13 h 13"/>
                  <a:gd name="T6" fmla="*/ 7 w 13"/>
                  <a:gd name="T7" fmla="*/ 13 h 13"/>
                  <a:gd name="T8" fmla="*/ 4 w 13"/>
                  <a:gd name="T9" fmla="*/ 13 h 13"/>
                  <a:gd name="T10" fmla="*/ 2 w 13"/>
                  <a:gd name="T11" fmla="*/ 12 h 13"/>
                  <a:gd name="T12" fmla="*/ 0 w 13"/>
                  <a:gd name="T13" fmla="*/ 9 h 13"/>
                  <a:gd name="T14" fmla="*/ 0 w 13"/>
                  <a:gd name="T15" fmla="*/ 5 h 13"/>
                  <a:gd name="T16" fmla="*/ 0 w 13"/>
                  <a:gd name="T17" fmla="*/ 3 h 13"/>
                  <a:gd name="T18" fmla="*/ 2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2" y="0"/>
                    </a:moveTo>
                    <a:lnTo>
                      <a:pt x="13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6" name="Freeform 1583"/>
              <p:cNvSpPr>
                <a:spLocks/>
              </p:cNvSpPr>
              <p:nvPr/>
            </p:nvSpPr>
            <p:spPr bwMode="auto">
              <a:xfrm>
                <a:off x="2627" y="2080"/>
                <a:ext cx="15" cy="15"/>
              </a:xfrm>
              <a:custGeom>
                <a:avLst/>
                <a:gdLst>
                  <a:gd name="T0" fmla="*/ 13 w 15"/>
                  <a:gd name="T1" fmla="*/ 12 h 15"/>
                  <a:gd name="T2" fmla="*/ 10 w 15"/>
                  <a:gd name="T3" fmla="*/ 15 h 15"/>
                  <a:gd name="T4" fmla="*/ 7 w 15"/>
                  <a:gd name="T5" fmla="*/ 15 h 15"/>
                  <a:gd name="T6" fmla="*/ 4 w 15"/>
                  <a:gd name="T7" fmla="*/ 15 h 15"/>
                  <a:gd name="T8" fmla="*/ 2 w 15"/>
                  <a:gd name="T9" fmla="*/ 14 h 15"/>
                  <a:gd name="T10" fmla="*/ 0 w 15"/>
                  <a:gd name="T11" fmla="*/ 11 h 15"/>
                  <a:gd name="T12" fmla="*/ 0 w 15"/>
                  <a:gd name="T13" fmla="*/ 7 h 15"/>
                  <a:gd name="T14" fmla="*/ 0 w 15"/>
                  <a:gd name="T15" fmla="*/ 5 h 15"/>
                  <a:gd name="T16" fmla="*/ 2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3 w 15"/>
                  <a:gd name="T25" fmla="*/ 2 h 15"/>
                  <a:gd name="T26" fmla="*/ 14 w 15"/>
                  <a:gd name="T27" fmla="*/ 5 h 15"/>
                  <a:gd name="T28" fmla="*/ 15 w 15"/>
                  <a:gd name="T29" fmla="*/ 7 h 15"/>
                  <a:gd name="T30" fmla="*/ 14 w 15"/>
                  <a:gd name="T31" fmla="*/ 10 h 15"/>
                  <a:gd name="T32" fmla="*/ 13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3" y="12"/>
                    </a:move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7" name="Freeform 1584"/>
              <p:cNvSpPr>
                <a:spLocks/>
              </p:cNvSpPr>
              <p:nvPr/>
            </p:nvSpPr>
            <p:spPr bwMode="auto">
              <a:xfrm>
                <a:off x="2624" y="2071"/>
                <a:ext cx="13" cy="18"/>
              </a:xfrm>
              <a:custGeom>
                <a:avLst/>
                <a:gdLst>
                  <a:gd name="T0" fmla="*/ 13 w 13"/>
                  <a:gd name="T1" fmla="*/ 18 h 18"/>
                  <a:gd name="T2" fmla="*/ 0 w 13"/>
                  <a:gd name="T3" fmla="*/ 5 h 18"/>
                  <a:gd name="T4" fmla="*/ 0 w 13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8"/>
                  <a:gd name="T11" fmla="*/ 13 w 13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8">
                    <a:moveTo>
                      <a:pt x="13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8" name="Freeform 1585"/>
              <p:cNvSpPr>
                <a:spLocks/>
              </p:cNvSpPr>
              <p:nvPr/>
            </p:nvSpPr>
            <p:spPr bwMode="auto">
              <a:xfrm>
                <a:off x="2629" y="2039"/>
                <a:ext cx="13" cy="12"/>
              </a:xfrm>
              <a:custGeom>
                <a:avLst/>
                <a:gdLst>
                  <a:gd name="T0" fmla="*/ 11 w 13"/>
                  <a:gd name="T1" fmla="*/ 12 h 12"/>
                  <a:gd name="T2" fmla="*/ 11 w 13"/>
                  <a:gd name="T3" fmla="*/ 12 h 12"/>
                  <a:gd name="T4" fmla="*/ 0 w 13"/>
                  <a:gd name="T5" fmla="*/ 2 h 12"/>
                  <a:gd name="T6" fmla="*/ 0 w 13"/>
                  <a:gd name="T7" fmla="*/ 2 h 12"/>
                  <a:gd name="T8" fmla="*/ 0 w 13"/>
                  <a:gd name="T9" fmla="*/ 2 h 12"/>
                  <a:gd name="T10" fmla="*/ 3 w 13"/>
                  <a:gd name="T11" fmla="*/ 0 h 12"/>
                  <a:gd name="T12" fmla="*/ 5 w 13"/>
                  <a:gd name="T13" fmla="*/ 0 h 12"/>
                  <a:gd name="T14" fmla="*/ 9 w 13"/>
                  <a:gd name="T15" fmla="*/ 0 h 12"/>
                  <a:gd name="T16" fmla="*/ 12 w 13"/>
                  <a:gd name="T17" fmla="*/ 1 h 12"/>
                  <a:gd name="T18" fmla="*/ 13 w 13"/>
                  <a:gd name="T19" fmla="*/ 3 h 12"/>
                  <a:gd name="T20" fmla="*/ 13 w 13"/>
                  <a:gd name="T21" fmla="*/ 7 h 12"/>
                  <a:gd name="T22" fmla="*/ 13 w 13"/>
                  <a:gd name="T23" fmla="*/ 10 h 12"/>
                  <a:gd name="T24" fmla="*/ 11 w 13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2"/>
                  <a:gd name="T41" fmla="*/ 13 w 13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2">
                    <a:moveTo>
                      <a:pt x="11" y="12"/>
                    </a:moveTo>
                    <a:lnTo>
                      <a:pt x="11" y="12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9" name="Freeform 1586"/>
              <p:cNvSpPr>
                <a:spLocks/>
              </p:cNvSpPr>
              <p:nvPr/>
            </p:nvSpPr>
            <p:spPr bwMode="auto">
              <a:xfrm>
                <a:off x="2629" y="2041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11 w 11"/>
                  <a:gd name="T11" fmla="*/ 10 h 10"/>
                  <a:gd name="T12" fmla="*/ 0 w 11"/>
                  <a:gd name="T13" fmla="*/ 0 h 10"/>
                  <a:gd name="T14" fmla="*/ 0 w 11"/>
                  <a:gd name="T15" fmla="*/ 0 h 10"/>
                  <a:gd name="T16" fmla="*/ 0 w 11"/>
                  <a:gd name="T17" fmla="*/ 0 h 10"/>
                  <a:gd name="T18" fmla="*/ 0 w 11"/>
                  <a:gd name="T19" fmla="*/ 0 h 10"/>
                  <a:gd name="T20" fmla="*/ 0 w 11"/>
                  <a:gd name="T21" fmla="*/ 0 h 10"/>
                  <a:gd name="T22" fmla="*/ 0 w 11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0"/>
                  <a:gd name="T38" fmla="*/ 11 w 11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0">
                    <a:moveTo>
                      <a:pt x="0" y="0"/>
                    </a:moveTo>
                    <a:lnTo>
                      <a:pt x="1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0" name="Freeform 1587"/>
              <p:cNvSpPr>
                <a:spLocks/>
              </p:cNvSpPr>
              <p:nvPr/>
            </p:nvSpPr>
            <p:spPr bwMode="auto">
              <a:xfrm>
                <a:off x="2629" y="2041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0 w 11"/>
                  <a:gd name="T13" fmla="*/ 0 h 10"/>
                  <a:gd name="T14" fmla="*/ 0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10"/>
                  <a:gd name="T26" fmla="*/ 11 w 11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10">
                    <a:moveTo>
                      <a:pt x="0" y="0"/>
                    </a:moveTo>
                    <a:lnTo>
                      <a:pt x="1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1" name="Freeform 1588"/>
              <p:cNvSpPr>
                <a:spLocks/>
              </p:cNvSpPr>
              <p:nvPr/>
            </p:nvSpPr>
            <p:spPr bwMode="auto">
              <a:xfrm>
                <a:off x="2627" y="2041"/>
                <a:ext cx="13" cy="13"/>
              </a:xfrm>
              <a:custGeom>
                <a:avLst/>
                <a:gdLst>
                  <a:gd name="T0" fmla="*/ 2 w 13"/>
                  <a:gd name="T1" fmla="*/ 0 h 13"/>
                  <a:gd name="T2" fmla="*/ 13 w 13"/>
                  <a:gd name="T3" fmla="*/ 10 h 13"/>
                  <a:gd name="T4" fmla="*/ 10 w 13"/>
                  <a:gd name="T5" fmla="*/ 12 h 13"/>
                  <a:gd name="T6" fmla="*/ 7 w 13"/>
                  <a:gd name="T7" fmla="*/ 13 h 13"/>
                  <a:gd name="T8" fmla="*/ 5 w 13"/>
                  <a:gd name="T9" fmla="*/ 12 h 13"/>
                  <a:gd name="T10" fmla="*/ 2 w 13"/>
                  <a:gd name="T11" fmla="*/ 10 h 13"/>
                  <a:gd name="T12" fmla="*/ 1 w 13"/>
                  <a:gd name="T13" fmla="*/ 8 h 13"/>
                  <a:gd name="T14" fmla="*/ 0 w 13"/>
                  <a:gd name="T15" fmla="*/ 5 h 13"/>
                  <a:gd name="T16" fmla="*/ 1 w 13"/>
                  <a:gd name="T17" fmla="*/ 3 h 13"/>
                  <a:gd name="T18" fmla="*/ 2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2" y="0"/>
                    </a:moveTo>
                    <a:lnTo>
                      <a:pt x="13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2" name="Freeform 1589"/>
              <p:cNvSpPr>
                <a:spLocks/>
              </p:cNvSpPr>
              <p:nvPr/>
            </p:nvSpPr>
            <p:spPr bwMode="auto">
              <a:xfrm>
                <a:off x="2627" y="2039"/>
                <a:ext cx="15" cy="15"/>
              </a:xfrm>
              <a:custGeom>
                <a:avLst/>
                <a:gdLst>
                  <a:gd name="T0" fmla="*/ 13 w 15"/>
                  <a:gd name="T1" fmla="*/ 12 h 15"/>
                  <a:gd name="T2" fmla="*/ 10 w 15"/>
                  <a:gd name="T3" fmla="*/ 14 h 15"/>
                  <a:gd name="T4" fmla="*/ 7 w 15"/>
                  <a:gd name="T5" fmla="*/ 15 h 15"/>
                  <a:gd name="T6" fmla="*/ 5 w 15"/>
                  <a:gd name="T7" fmla="*/ 14 h 15"/>
                  <a:gd name="T8" fmla="*/ 2 w 15"/>
                  <a:gd name="T9" fmla="*/ 12 h 15"/>
                  <a:gd name="T10" fmla="*/ 1 w 15"/>
                  <a:gd name="T11" fmla="*/ 10 h 15"/>
                  <a:gd name="T12" fmla="*/ 0 w 15"/>
                  <a:gd name="T13" fmla="*/ 7 h 15"/>
                  <a:gd name="T14" fmla="*/ 1 w 15"/>
                  <a:gd name="T15" fmla="*/ 5 h 15"/>
                  <a:gd name="T16" fmla="*/ 2 w 15"/>
                  <a:gd name="T17" fmla="*/ 2 h 15"/>
                  <a:gd name="T18" fmla="*/ 5 w 15"/>
                  <a:gd name="T19" fmla="*/ 0 h 15"/>
                  <a:gd name="T20" fmla="*/ 7 w 15"/>
                  <a:gd name="T21" fmla="*/ 0 h 15"/>
                  <a:gd name="T22" fmla="*/ 11 w 15"/>
                  <a:gd name="T23" fmla="*/ 0 h 15"/>
                  <a:gd name="T24" fmla="*/ 14 w 15"/>
                  <a:gd name="T25" fmla="*/ 1 h 15"/>
                  <a:gd name="T26" fmla="*/ 15 w 15"/>
                  <a:gd name="T27" fmla="*/ 3 h 15"/>
                  <a:gd name="T28" fmla="*/ 15 w 15"/>
                  <a:gd name="T29" fmla="*/ 7 h 15"/>
                  <a:gd name="T30" fmla="*/ 15 w 15"/>
                  <a:gd name="T31" fmla="*/ 10 h 15"/>
                  <a:gd name="T32" fmla="*/ 13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3" y="12"/>
                    </a:move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3" name="Freeform 1590"/>
              <p:cNvSpPr>
                <a:spLocks/>
              </p:cNvSpPr>
              <p:nvPr/>
            </p:nvSpPr>
            <p:spPr bwMode="auto">
              <a:xfrm>
                <a:off x="2623" y="2028"/>
                <a:ext cx="11" cy="17"/>
              </a:xfrm>
              <a:custGeom>
                <a:avLst/>
                <a:gdLst>
                  <a:gd name="T0" fmla="*/ 11 w 11"/>
                  <a:gd name="T1" fmla="*/ 17 h 17"/>
                  <a:gd name="T2" fmla="*/ 0 w 11"/>
                  <a:gd name="T3" fmla="*/ 5 h 17"/>
                  <a:gd name="T4" fmla="*/ 0 w 11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7"/>
                  <a:gd name="T11" fmla="*/ 11 w 11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7">
                    <a:moveTo>
                      <a:pt x="11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4" name="Freeform 1591"/>
              <p:cNvSpPr>
                <a:spLocks/>
              </p:cNvSpPr>
              <p:nvPr/>
            </p:nvSpPr>
            <p:spPr bwMode="auto">
              <a:xfrm>
                <a:off x="2555" y="2240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0 w 13"/>
                  <a:gd name="T5" fmla="*/ 2 h 13"/>
                  <a:gd name="T6" fmla="*/ 0 w 13"/>
                  <a:gd name="T7" fmla="*/ 2 h 13"/>
                  <a:gd name="T8" fmla="*/ 3 w 13"/>
                  <a:gd name="T9" fmla="*/ 0 h 13"/>
                  <a:gd name="T10" fmla="*/ 5 w 13"/>
                  <a:gd name="T11" fmla="*/ 0 h 13"/>
                  <a:gd name="T12" fmla="*/ 9 w 13"/>
                  <a:gd name="T13" fmla="*/ 0 h 13"/>
                  <a:gd name="T14" fmla="*/ 12 w 13"/>
                  <a:gd name="T15" fmla="*/ 2 h 13"/>
                  <a:gd name="T16" fmla="*/ 13 w 13"/>
                  <a:gd name="T17" fmla="*/ 4 h 13"/>
                  <a:gd name="T18" fmla="*/ 13 w 13"/>
                  <a:gd name="T19" fmla="*/ 7 h 13"/>
                  <a:gd name="T20" fmla="*/ 13 w 13"/>
                  <a:gd name="T21" fmla="*/ 10 h 13"/>
                  <a:gd name="T22" fmla="*/ 10 w 13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3"/>
                  <a:gd name="T38" fmla="*/ 13 w 13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5" name="Freeform 1592"/>
              <p:cNvSpPr>
                <a:spLocks/>
              </p:cNvSpPr>
              <p:nvPr/>
            </p:nvSpPr>
            <p:spPr bwMode="auto">
              <a:xfrm>
                <a:off x="2555" y="224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10 w 10"/>
                  <a:gd name="T13" fmla="*/ 11 h 11"/>
                  <a:gd name="T14" fmla="*/ 10 w 10"/>
                  <a:gd name="T15" fmla="*/ 11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w 10"/>
                  <a:gd name="T23" fmla="*/ 0 h 11"/>
                  <a:gd name="T24" fmla="*/ 0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6" name="Freeform 1593"/>
              <p:cNvSpPr>
                <a:spLocks/>
              </p:cNvSpPr>
              <p:nvPr/>
            </p:nvSpPr>
            <p:spPr bwMode="auto">
              <a:xfrm>
                <a:off x="2555" y="224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7" name="Freeform 1594"/>
              <p:cNvSpPr>
                <a:spLocks/>
              </p:cNvSpPr>
              <p:nvPr/>
            </p:nvSpPr>
            <p:spPr bwMode="auto">
              <a:xfrm>
                <a:off x="2552" y="2242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1 h 13"/>
                  <a:gd name="T4" fmla="*/ 11 w 13"/>
                  <a:gd name="T5" fmla="*/ 12 h 13"/>
                  <a:gd name="T6" fmla="*/ 8 w 13"/>
                  <a:gd name="T7" fmla="*/ 13 h 13"/>
                  <a:gd name="T8" fmla="*/ 6 w 13"/>
                  <a:gd name="T9" fmla="*/ 12 h 13"/>
                  <a:gd name="T10" fmla="*/ 3 w 13"/>
                  <a:gd name="T11" fmla="*/ 11 h 13"/>
                  <a:gd name="T12" fmla="*/ 2 w 13"/>
                  <a:gd name="T13" fmla="*/ 8 h 13"/>
                  <a:gd name="T14" fmla="*/ 0 w 13"/>
                  <a:gd name="T15" fmla="*/ 5 h 13"/>
                  <a:gd name="T16" fmla="*/ 2 w 13"/>
                  <a:gd name="T17" fmla="*/ 3 h 13"/>
                  <a:gd name="T18" fmla="*/ 3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3" y="0"/>
                    </a:moveTo>
                    <a:lnTo>
                      <a:pt x="13" y="11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6" y="12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8" name="Freeform 1595"/>
              <p:cNvSpPr>
                <a:spLocks/>
              </p:cNvSpPr>
              <p:nvPr/>
            </p:nvSpPr>
            <p:spPr bwMode="auto">
              <a:xfrm>
                <a:off x="2552" y="2240"/>
                <a:ext cx="16" cy="15"/>
              </a:xfrm>
              <a:custGeom>
                <a:avLst/>
                <a:gdLst>
                  <a:gd name="T0" fmla="*/ 13 w 16"/>
                  <a:gd name="T1" fmla="*/ 13 h 15"/>
                  <a:gd name="T2" fmla="*/ 11 w 16"/>
                  <a:gd name="T3" fmla="*/ 14 h 15"/>
                  <a:gd name="T4" fmla="*/ 8 w 16"/>
                  <a:gd name="T5" fmla="*/ 15 h 15"/>
                  <a:gd name="T6" fmla="*/ 6 w 16"/>
                  <a:gd name="T7" fmla="*/ 14 h 15"/>
                  <a:gd name="T8" fmla="*/ 3 w 16"/>
                  <a:gd name="T9" fmla="*/ 13 h 15"/>
                  <a:gd name="T10" fmla="*/ 2 w 16"/>
                  <a:gd name="T11" fmla="*/ 10 h 15"/>
                  <a:gd name="T12" fmla="*/ 0 w 16"/>
                  <a:gd name="T13" fmla="*/ 7 h 15"/>
                  <a:gd name="T14" fmla="*/ 2 w 16"/>
                  <a:gd name="T15" fmla="*/ 5 h 15"/>
                  <a:gd name="T16" fmla="*/ 3 w 16"/>
                  <a:gd name="T17" fmla="*/ 2 h 15"/>
                  <a:gd name="T18" fmla="*/ 6 w 16"/>
                  <a:gd name="T19" fmla="*/ 0 h 15"/>
                  <a:gd name="T20" fmla="*/ 8 w 16"/>
                  <a:gd name="T21" fmla="*/ 0 h 15"/>
                  <a:gd name="T22" fmla="*/ 12 w 16"/>
                  <a:gd name="T23" fmla="*/ 0 h 15"/>
                  <a:gd name="T24" fmla="*/ 15 w 16"/>
                  <a:gd name="T25" fmla="*/ 2 h 15"/>
                  <a:gd name="T26" fmla="*/ 16 w 16"/>
                  <a:gd name="T27" fmla="*/ 4 h 15"/>
                  <a:gd name="T28" fmla="*/ 16 w 16"/>
                  <a:gd name="T29" fmla="*/ 7 h 15"/>
                  <a:gd name="T30" fmla="*/ 16 w 16"/>
                  <a:gd name="T31" fmla="*/ 10 h 15"/>
                  <a:gd name="T32" fmla="*/ 13 w 16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13" y="13"/>
                    </a:moveTo>
                    <a:lnTo>
                      <a:pt x="11" y="14"/>
                    </a:lnTo>
                    <a:lnTo>
                      <a:pt x="8" y="15"/>
                    </a:lnTo>
                    <a:lnTo>
                      <a:pt x="6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9" name="Freeform 1596"/>
              <p:cNvSpPr>
                <a:spLocks/>
              </p:cNvSpPr>
              <p:nvPr/>
            </p:nvSpPr>
            <p:spPr bwMode="auto">
              <a:xfrm>
                <a:off x="2547" y="2226"/>
                <a:ext cx="13" cy="18"/>
              </a:xfrm>
              <a:custGeom>
                <a:avLst/>
                <a:gdLst>
                  <a:gd name="T0" fmla="*/ 13 w 13"/>
                  <a:gd name="T1" fmla="*/ 18 h 18"/>
                  <a:gd name="T2" fmla="*/ 0 w 13"/>
                  <a:gd name="T3" fmla="*/ 5 h 18"/>
                  <a:gd name="T4" fmla="*/ 0 w 13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8"/>
                  <a:gd name="T11" fmla="*/ 13 w 13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8">
                    <a:moveTo>
                      <a:pt x="13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0" name="Freeform 1597"/>
              <p:cNvSpPr>
                <a:spLocks/>
              </p:cNvSpPr>
              <p:nvPr/>
            </p:nvSpPr>
            <p:spPr bwMode="auto">
              <a:xfrm>
                <a:off x="2695" y="2144"/>
                <a:ext cx="13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0 w 13"/>
                  <a:gd name="T5" fmla="*/ 2 h 12"/>
                  <a:gd name="T6" fmla="*/ 0 w 13"/>
                  <a:gd name="T7" fmla="*/ 2 h 12"/>
                  <a:gd name="T8" fmla="*/ 2 w 13"/>
                  <a:gd name="T9" fmla="*/ 1 h 12"/>
                  <a:gd name="T10" fmla="*/ 5 w 13"/>
                  <a:gd name="T11" fmla="*/ 0 h 12"/>
                  <a:gd name="T12" fmla="*/ 7 w 13"/>
                  <a:gd name="T13" fmla="*/ 1 h 12"/>
                  <a:gd name="T14" fmla="*/ 10 w 13"/>
                  <a:gd name="T15" fmla="*/ 2 h 12"/>
                  <a:gd name="T16" fmla="*/ 13 w 13"/>
                  <a:gd name="T17" fmla="*/ 5 h 12"/>
                  <a:gd name="T18" fmla="*/ 13 w 13"/>
                  <a:gd name="T19" fmla="*/ 7 h 12"/>
                  <a:gd name="T20" fmla="*/ 11 w 13"/>
                  <a:gd name="T21" fmla="*/ 10 h 12"/>
                  <a:gd name="T22" fmla="*/ 10 w 13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2"/>
                  <a:gd name="T38" fmla="*/ 13 w 13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1" name="Freeform 1598"/>
              <p:cNvSpPr>
                <a:spLocks/>
              </p:cNvSpPr>
              <p:nvPr/>
            </p:nvSpPr>
            <p:spPr bwMode="auto">
              <a:xfrm>
                <a:off x="2695" y="214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2" name="Freeform 1599"/>
              <p:cNvSpPr>
                <a:spLocks/>
              </p:cNvSpPr>
              <p:nvPr/>
            </p:nvSpPr>
            <p:spPr bwMode="auto">
              <a:xfrm>
                <a:off x="2695" y="214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3" name="Freeform 1600"/>
              <p:cNvSpPr>
                <a:spLocks/>
              </p:cNvSpPr>
              <p:nvPr/>
            </p:nvSpPr>
            <p:spPr bwMode="auto">
              <a:xfrm>
                <a:off x="2692" y="2146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0 h 13"/>
                  <a:gd name="T4" fmla="*/ 13 w 13"/>
                  <a:gd name="T5" fmla="*/ 10 h 13"/>
                  <a:gd name="T6" fmla="*/ 10 w 13"/>
                  <a:gd name="T7" fmla="*/ 13 h 13"/>
                  <a:gd name="T8" fmla="*/ 8 w 13"/>
                  <a:gd name="T9" fmla="*/ 13 h 13"/>
                  <a:gd name="T10" fmla="*/ 5 w 13"/>
                  <a:gd name="T11" fmla="*/ 13 h 13"/>
                  <a:gd name="T12" fmla="*/ 3 w 13"/>
                  <a:gd name="T13" fmla="*/ 10 h 13"/>
                  <a:gd name="T14" fmla="*/ 0 w 13"/>
                  <a:gd name="T15" fmla="*/ 9 h 13"/>
                  <a:gd name="T16" fmla="*/ 0 w 13"/>
                  <a:gd name="T17" fmla="*/ 5 h 13"/>
                  <a:gd name="T18" fmla="*/ 1 w 13"/>
                  <a:gd name="T19" fmla="*/ 3 h 13"/>
                  <a:gd name="T20" fmla="*/ 3 w 1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3"/>
                  <a:gd name="T35" fmla="*/ 13 w 13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3">
                    <a:moveTo>
                      <a:pt x="3" y="0"/>
                    </a:moveTo>
                    <a:lnTo>
                      <a:pt x="13" y="10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4" name="Freeform 1601"/>
              <p:cNvSpPr>
                <a:spLocks/>
              </p:cNvSpPr>
              <p:nvPr/>
            </p:nvSpPr>
            <p:spPr bwMode="auto">
              <a:xfrm>
                <a:off x="2692" y="2144"/>
                <a:ext cx="16" cy="15"/>
              </a:xfrm>
              <a:custGeom>
                <a:avLst/>
                <a:gdLst>
                  <a:gd name="T0" fmla="*/ 13 w 16"/>
                  <a:gd name="T1" fmla="*/ 12 h 15"/>
                  <a:gd name="T2" fmla="*/ 10 w 16"/>
                  <a:gd name="T3" fmla="*/ 14 h 15"/>
                  <a:gd name="T4" fmla="*/ 8 w 16"/>
                  <a:gd name="T5" fmla="*/ 15 h 15"/>
                  <a:gd name="T6" fmla="*/ 5 w 16"/>
                  <a:gd name="T7" fmla="*/ 15 h 15"/>
                  <a:gd name="T8" fmla="*/ 3 w 16"/>
                  <a:gd name="T9" fmla="*/ 12 h 15"/>
                  <a:gd name="T10" fmla="*/ 0 w 16"/>
                  <a:gd name="T11" fmla="*/ 11 h 15"/>
                  <a:gd name="T12" fmla="*/ 0 w 16"/>
                  <a:gd name="T13" fmla="*/ 7 h 15"/>
                  <a:gd name="T14" fmla="*/ 1 w 16"/>
                  <a:gd name="T15" fmla="*/ 5 h 15"/>
                  <a:gd name="T16" fmla="*/ 3 w 16"/>
                  <a:gd name="T17" fmla="*/ 2 h 15"/>
                  <a:gd name="T18" fmla="*/ 5 w 16"/>
                  <a:gd name="T19" fmla="*/ 1 h 15"/>
                  <a:gd name="T20" fmla="*/ 8 w 16"/>
                  <a:gd name="T21" fmla="*/ 0 h 15"/>
                  <a:gd name="T22" fmla="*/ 10 w 16"/>
                  <a:gd name="T23" fmla="*/ 1 h 15"/>
                  <a:gd name="T24" fmla="*/ 13 w 16"/>
                  <a:gd name="T25" fmla="*/ 2 h 15"/>
                  <a:gd name="T26" fmla="*/ 16 w 16"/>
                  <a:gd name="T27" fmla="*/ 5 h 15"/>
                  <a:gd name="T28" fmla="*/ 16 w 16"/>
                  <a:gd name="T29" fmla="*/ 7 h 15"/>
                  <a:gd name="T30" fmla="*/ 14 w 16"/>
                  <a:gd name="T31" fmla="*/ 10 h 15"/>
                  <a:gd name="T32" fmla="*/ 13 w 1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13" y="12"/>
                    </a:moveTo>
                    <a:lnTo>
                      <a:pt x="10" y="14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4" y="10"/>
                    </a:lnTo>
                    <a:lnTo>
                      <a:pt x="13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5" name="Freeform 1602"/>
              <p:cNvSpPr>
                <a:spLocks/>
              </p:cNvSpPr>
              <p:nvPr/>
            </p:nvSpPr>
            <p:spPr bwMode="auto">
              <a:xfrm>
                <a:off x="2691" y="2136"/>
                <a:ext cx="11" cy="17"/>
              </a:xfrm>
              <a:custGeom>
                <a:avLst/>
                <a:gdLst>
                  <a:gd name="T0" fmla="*/ 11 w 11"/>
                  <a:gd name="T1" fmla="*/ 17 h 17"/>
                  <a:gd name="T2" fmla="*/ 0 w 11"/>
                  <a:gd name="T3" fmla="*/ 5 h 17"/>
                  <a:gd name="T4" fmla="*/ 0 w 11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7"/>
                  <a:gd name="T11" fmla="*/ 11 w 11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7">
                    <a:moveTo>
                      <a:pt x="11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6" name="Freeform 1603"/>
              <p:cNvSpPr>
                <a:spLocks/>
              </p:cNvSpPr>
              <p:nvPr/>
            </p:nvSpPr>
            <p:spPr bwMode="auto">
              <a:xfrm>
                <a:off x="2672" y="1971"/>
                <a:ext cx="12" cy="12"/>
              </a:xfrm>
              <a:custGeom>
                <a:avLst/>
                <a:gdLst>
                  <a:gd name="T0" fmla="*/ 10 w 12"/>
                  <a:gd name="T1" fmla="*/ 12 h 12"/>
                  <a:gd name="T2" fmla="*/ 10 w 12"/>
                  <a:gd name="T3" fmla="*/ 12 h 12"/>
                  <a:gd name="T4" fmla="*/ 0 w 12"/>
                  <a:gd name="T5" fmla="*/ 2 h 12"/>
                  <a:gd name="T6" fmla="*/ 0 w 12"/>
                  <a:gd name="T7" fmla="*/ 2 h 12"/>
                  <a:gd name="T8" fmla="*/ 0 w 12"/>
                  <a:gd name="T9" fmla="*/ 2 h 12"/>
                  <a:gd name="T10" fmla="*/ 2 w 12"/>
                  <a:gd name="T11" fmla="*/ 0 h 12"/>
                  <a:gd name="T12" fmla="*/ 5 w 12"/>
                  <a:gd name="T13" fmla="*/ 0 h 12"/>
                  <a:gd name="T14" fmla="*/ 9 w 12"/>
                  <a:gd name="T15" fmla="*/ 0 h 12"/>
                  <a:gd name="T16" fmla="*/ 11 w 12"/>
                  <a:gd name="T17" fmla="*/ 1 h 12"/>
                  <a:gd name="T18" fmla="*/ 12 w 12"/>
                  <a:gd name="T19" fmla="*/ 4 h 12"/>
                  <a:gd name="T20" fmla="*/ 12 w 12"/>
                  <a:gd name="T21" fmla="*/ 6 h 12"/>
                  <a:gd name="T22" fmla="*/ 12 w 12"/>
                  <a:gd name="T23" fmla="*/ 10 h 12"/>
                  <a:gd name="T24" fmla="*/ 10 w 12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7" name="Freeform 1604"/>
              <p:cNvSpPr>
                <a:spLocks/>
              </p:cNvSpPr>
              <p:nvPr/>
            </p:nvSpPr>
            <p:spPr bwMode="auto">
              <a:xfrm>
                <a:off x="2672" y="197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1 h 11"/>
                  <a:gd name="T18" fmla="*/ 0 w 10"/>
                  <a:gd name="T19" fmla="*/ 1 h 11"/>
                  <a:gd name="T20" fmla="*/ 0 w 10"/>
                  <a:gd name="T21" fmla="*/ 1 h 11"/>
                  <a:gd name="T22" fmla="*/ 0 w 10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1"/>
                  <a:gd name="T38" fmla="*/ 10 w 10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8" name="Freeform 1605"/>
              <p:cNvSpPr>
                <a:spLocks/>
              </p:cNvSpPr>
              <p:nvPr/>
            </p:nvSpPr>
            <p:spPr bwMode="auto">
              <a:xfrm>
                <a:off x="2672" y="19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9" name="Freeform 1606"/>
              <p:cNvSpPr>
                <a:spLocks/>
              </p:cNvSpPr>
              <p:nvPr/>
            </p:nvSpPr>
            <p:spPr bwMode="auto">
              <a:xfrm>
                <a:off x="2669" y="1973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0 h 13"/>
                  <a:gd name="T4" fmla="*/ 10 w 13"/>
                  <a:gd name="T5" fmla="*/ 12 h 13"/>
                  <a:gd name="T6" fmla="*/ 8 w 13"/>
                  <a:gd name="T7" fmla="*/ 13 h 13"/>
                  <a:gd name="T8" fmla="*/ 5 w 13"/>
                  <a:gd name="T9" fmla="*/ 12 h 13"/>
                  <a:gd name="T10" fmla="*/ 3 w 13"/>
                  <a:gd name="T11" fmla="*/ 10 h 13"/>
                  <a:gd name="T12" fmla="*/ 1 w 13"/>
                  <a:gd name="T13" fmla="*/ 8 h 13"/>
                  <a:gd name="T14" fmla="*/ 0 w 13"/>
                  <a:gd name="T15" fmla="*/ 5 h 13"/>
                  <a:gd name="T16" fmla="*/ 1 w 13"/>
                  <a:gd name="T17" fmla="*/ 3 h 13"/>
                  <a:gd name="T18" fmla="*/ 3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3" y="0"/>
                    </a:moveTo>
                    <a:lnTo>
                      <a:pt x="13" y="10"/>
                    </a:lnTo>
                    <a:lnTo>
                      <a:pt x="10" y="12"/>
                    </a:lnTo>
                    <a:lnTo>
                      <a:pt x="8" y="13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0" name="Freeform 1607"/>
              <p:cNvSpPr>
                <a:spLocks/>
              </p:cNvSpPr>
              <p:nvPr/>
            </p:nvSpPr>
            <p:spPr bwMode="auto">
              <a:xfrm>
                <a:off x="2669" y="1971"/>
                <a:ext cx="15" cy="15"/>
              </a:xfrm>
              <a:custGeom>
                <a:avLst/>
                <a:gdLst>
                  <a:gd name="T0" fmla="*/ 13 w 15"/>
                  <a:gd name="T1" fmla="*/ 12 h 15"/>
                  <a:gd name="T2" fmla="*/ 10 w 15"/>
                  <a:gd name="T3" fmla="*/ 14 h 15"/>
                  <a:gd name="T4" fmla="*/ 8 w 15"/>
                  <a:gd name="T5" fmla="*/ 15 h 15"/>
                  <a:gd name="T6" fmla="*/ 5 w 15"/>
                  <a:gd name="T7" fmla="*/ 14 h 15"/>
                  <a:gd name="T8" fmla="*/ 3 w 15"/>
                  <a:gd name="T9" fmla="*/ 12 h 15"/>
                  <a:gd name="T10" fmla="*/ 1 w 15"/>
                  <a:gd name="T11" fmla="*/ 10 h 15"/>
                  <a:gd name="T12" fmla="*/ 0 w 15"/>
                  <a:gd name="T13" fmla="*/ 7 h 15"/>
                  <a:gd name="T14" fmla="*/ 1 w 15"/>
                  <a:gd name="T15" fmla="*/ 5 h 15"/>
                  <a:gd name="T16" fmla="*/ 3 w 15"/>
                  <a:gd name="T17" fmla="*/ 2 h 15"/>
                  <a:gd name="T18" fmla="*/ 5 w 15"/>
                  <a:gd name="T19" fmla="*/ 0 h 15"/>
                  <a:gd name="T20" fmla="*/ 8 w 15"/>
                  <a:gd name="T21" fmla="*/ 0 h 15"/>
                  <a:gd name="T22" fmla="*/ 12 w 15"/>
                  <a:gd name="T23" fmla="*/ 0 h 15"/>
                  <a:gd name="T24" fmla="*/ 14 w 15"/>
                  <a:gd name="T25" fmla="*/ 1 h 15"/>
                  <a:gd name="T26" fmla="*/ 15 w 15"/>
                  <a:gd name="T27" fmla="*/ 4 h 15"/>
                  <a:gd name="T28" fmla="*/ 15 w 15"/>
                  <a:gd name="T29" fmla="*/ 6 h 15"/>
                  <a:gd name="T30" fmla="*/ 15 w 15"/>
                  <a:gd name="T31" fmla="*/ 10 h 15"/>
                  <a:gd name="T32" fmla="*/ 13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3" y="12"/>
                    </a:move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10"/>
                    </a:lnTo>
                    <a:lnTo>
                      <a:pt x="13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1" name="Freeform 1608"/>
              <p:cNvSpPr>
                <a:spLocks/>
              </p:cNvSpPr>
              <p:nvPr/>
            </p:nvSpPr>
            <p:spPr bwMode="auto">
              <a:xfrm>
                <a:off x="2664" y="1959"/>
                <a:ext cx="15" cy="22"/>
              </a:xfrm>
              <a:custGeom>
                <a:avLst/>
                <a:gdLst>
                  <a:gd name="T0" fmla="*/ 15 w 15"/>
                  <a:gd name="T1" fmla="*/ 22 h 22"/>
                  <a:gd name="T2" fmla="*/ 0 w 15"/>
                  <a:gd name="T3" fmla="*/ 7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2"/>
                  <a:gd name="T11" fmla="*/ 15 w 15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2">
                    <a:moveTo>
                      <a:pt x="15" y="22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2" name="Freeform 1609"/>
              <p:cNvSpPr>
                <a:spLocks/>
              </p:cNvSpPr>
              <p:nvPr/>
            </p:nvSpPr>
            <p:spPr bwMode="auto">
              <a:xfrm>
                <a:off x="2711" y="1918"/>
                <a:ext cx="13" cy="13"/>
              </a:xfrm>
              <a:custGeom>
                <a:avLst/>
                <a:gdLst>
                  <a:gd name="T0" fmla="*/ 11 w 13"/>
                  <a:gd name="T1" fmla="*/ 12 h 13"/>
                  <a:gd name="T2" fmla="*/ 11 w 13"/>
                  <a:gd name="T3" fmla="*/ 12 h 13"/>
                  <a:gd name="T4" fmla="*/ 11 w 13"/>
                  <a:gd name="T5" fmla="*/ 13 h 13"/>
                  <a:gd name="T6" fmla="*/ 11 w 13"/>
                  <a:gd name="T7" fmla="*/ 13 h 13"/>
                  <a:gd name="T8" fmla="*/ 0 w 13"/>
                  <a:gd name="T9" fmla="*/ 1 h 13"/>
                  <a:gd name="T10" fmla="*/ 3 w 13"/>
                  <a:gd name="T11" fmla="*/ 0 h 13"/>
                  <a:gd name="T12" fmla="*/ 5 w 13"/>
                  <a:gd name="T13" fmla="*/ 0 h 13"/>
                  <a:gd name="T14" fmla="*/ 9 w 13"/>
                  <a:gd name="T15" fmla="*/ 0 h 13"/>
                  <a:gd name="T16" fmla="*/ 12 w 13"/>
                  <a:gd name="T17" fmla="*/ 1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9 h 13"/>
                  <a:gd name="T24" fmla="*/ 11 w 13"/>
                  <a:gd name="T25" fmla="*/ 12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1" y="12"/>
                    </a:moveTo>
                    <a:lnTo>
                      <a:pt x="11" y="12"/>
                    </a:lnTo>
                    <a:lnTo>
                      <a:pt x="11" y="1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3" name="Freeform 1610"/>
              <p:cNvSpPr>
                <a:spLocks/>
              </p:cNvSpPr>
              <p:nvPr/>
            </p:nvSpPr>
            <p:spPr bwMode="auto">
              <a:xfrm>
                <a:off x="2711" y="1919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11 w 11"/>
                  <a:gd name="T3" fmla="*/ 11 h 12"/>
                  <a:gd name="T4" fmla="*/ 11 w 11"/>
                  <a:gd name="T5" fmla="*/ 11 h 12"/>
                  <a:gd name="T6" fmla="*/ 11 w 11"/>
                  <a:gd name="T7" fmla="*/ 12 h 12"/>
                  <a:gd name="T8" fmla="*/ 11 w 11"/>
                  <a:gd name="T9" fmla="*/ 12 h 12"/>
                  <a:gd name="T10" fmla="*/ 11 w 11"/>
                  <a:gd name="T11" fmla="*/ 12 h 12"/>
                  <a:gd name="T12" fmla="*/ 0 w 11"/>
                  <a:gd name="T13" fmla="*/ 2 h 12"/>
                  <a:gd name="T14" fmla="*/ 0 w 11"/>
                  <a:gd name="T15" fmla="*/ 2 h 12"/>
                  <a:gd name="T16" fmla="*/ 0 w 11"/>
                  <a:gd name="T17" fmla="*/ 0 h 12"/>
                  <a:gd name="T18" fmla="*/ 0 w 11"/>
                  <a:gd name="T19" fmla="*/ 0 h 12"/>
                  <a:gd name="T20" fmla="*/ 0 w 11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2"/>
                  <a:gd name="T35" fmla="*/ 11 w 11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2">
                    <a:moveTo>
                      <a:pt x="0" y="0"/>
                    </a:moveTo>
                    <a:lnTo>
                      <a:pt x="11" y="11"/>
                    </a:lnTo>
                    <a:lnTo>
                      <a:pt x="11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4" name="Freeform 1611"/>
              <p:cNvSpPr>
                <a:spLocks/>
              </p:cNvSpPr>
              <p:nvPr/>
            </p:nvSpPr>
            <p:spPr bwMode="auto">
              <a:xfrm>
                <a:off x="2711" y="1919"/>
                <a:ext cx="11" cy="12"/>
              </a:xfrm>
              <a:custGeom>
                <a:avLst/>
                <a:gdLst>
                  <a:gd name="T0" fmla="*/ 0 w 11"/>
                  <a:gd name="T1" fmla="*/ 0 h 12"/>
                  <a:gd name="T2" fmla="*/ 11 w 11"/>
                  <a:gd name="T3" fmla="*/ 12 h 12"/>
                  <a:gd name="T4" fmla="*/ 11 w 11"/>
                  <a:gd name="T5" fmla="*/ 12 h 12"/>
                  <a:gd name="T6" fmla="*/ 11 w 11"/>
                  <a:gd name="T7" fmla="*/ 12 h 12"/>
                  <a:gd name="T8" fmla="*/ 11 w 11"/>
                  <a:gd name="T9" fmla="*/ 12 h 12"/>
                  <a:gd name="T10" fmla="*/ 11 w 11"/>
                  <a:gd name="T11" fmla="*/ 12 h 12"/>
                  <a:gd name="T12" fmla="*/ 0 w 11"/>
                  <a:gd name="T13" fmla="*/ 2 h 12"/>
                  <a:gd name="T14" fmla="*/ 0 w 11"/>
                  <a:gd name="T15" fmla="*/ 2 h 12"/>
                  <a:gd name="T16" fmla="*/ 0 w 11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2"/>
                  <a:gd name="T29" fmla="*/ 11 w 11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2">
                    <a:moveTo>
                      <a:pt x="0" y="0"/>
                    </a:moveTo>
                    <a:lnTo>
                      <a:pt x="11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5" name="Freeform 1612"/>
              <p:cNvSpPr>
                <a:spLocks/>
              </p:cNvSpPr>
              <p:nvPr/>
            </p:nvSpPr>
            <p:spPr bwMode="auto">
              <a:xfrm>
                <a:off x="2709" y="1921"/>
                <a:ext cx="13" cy="11"/>
              </a:xfrm>
              <a:custGeom>
                <a:avLst/>
                <a:gdLst>
                  <a:gd name="T0" fmla="*/ 2 w 13"/>
                  <a:gd name="T1" fmla="*/ 0 h 11"/>
                  <a:gd name="T2" fmla="*/ 13 w 13"/>
                  <a:gd name="T3" fmla="*/ 10 h 11"/>
                  <a:gd name="T4" fmla="*/ 13 w 13"/>
                  <a:gd name="T5" fmla="*/ 10 h 11"/>
                  <a:gd name="T6" fmla="*/ 10 w 13"/>
                  <a:gd name="T7" fmla="*/ 11 h 11"/>
                  <a:gd name="T8" fmla="*/ 7 w 13"/>
                  <a:gd name="T9" fmla="*/ 11 h 11"/>
                  <a:gd name="T10" fmla="*/ 5 w 13"/>
                  <a:gd name="T11" fmla="*/ 11 h 11"/>
                  <a:gd name="T12" fmla="*/ 2 w 13"/>
                  <a:gd name="T13" fmla="*/ 10 h 11"/>
                  <a:gd name="T14" fmla="*/ 1 w 13"/>
                  <a:gd name="T15" fmla="*/ 7 h 11"/>
                  <a:gd name="T16" fmla="*/ 0 w 13"/>
                  <a:gd name="T17" fmla="*/ 5 h 11"/>
                  <a:gd name="T18" fmla="*/ 1 w 13"/>
                  <a:gd name="T19" fmla="*/ 2 h 11"/>
                  <a:gd name="T20" fmla="*/ 2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1"/>
                  <a:gd name="T35" fmla="*/ 13 w 13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1">
                    <a:moveTo>
                      <a:pt x="2" y="0"/>
                    </a:moveTo>
                    <a:lnTo>
                      <a:pt x="13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6" name="Freeform 1613"/>
              <p:cNvSpPr>
                <a:spLocks/>
              </p:cNvSpPr>
              <p:nvPr/>
            </p:nvSpPr>
            <p:spPr bwMode="auto">
              <a:xfrm>
                <a:off x="2709" y="1918"/>
                <a:ext cx="15" cy="14"/>
              </a:xfrm>
              <a:custGeom>
                <a:avLst/>
                <a:gdLst>
                  <a:gd name="T0" fmla="*/ 13 w 15"/>
                  <a:gd name="T1" fmla="*/ 13 h 14"/>
                  <a:gd name="T2" fmla="*/ 10 w 15"/>
                  <a:gd name="T3" fmla="*/ 14 h 14"/>
                  <a:gd name="T4" fmla="*/ 7 w 15"/>
                  <a:gd name="T5" fmla="*/ 14 h 14"/>
                  <a:gd name="T6" fmla="*/ 5 w 15"/>
                  <a:gd name="T7" fmla="*/ 14 h 14"/>
                  <a:gd name="T8" fmla="*/ 2 w 15"/>
                  <a:gd name="T9" fmla="*/ 13 h 14"/>
                  <a:gd name="T10" fmla="*/ 1 w 15"/>
                  <a:gd name="T11" fmla="*/ 10 h 14"/>
                  <a:gd name="T12" fmla="*/ 0 w 15"/>
                  <a:gd name="T13" fmla="*/ 8 h 14"/>
                  <a:gd name="T14" fmla="*/ 1 w 15"/>
                  <a:gd name="T15" fmla="*/ 4 h 14"/>
                  <a:gd name="T16" fmla="*/ 2 w 15"/>
                  <a:gd name="T17" fmla="*/ 1 h 14"/>
                  <a:gd name="T18" fmla="*/ 5 w 15"/>
                  <a:gd name="T19" fmla="*/ 0 h 14"/>
                  <a:gd name="T20" fmla="*/ 7 w 15"/>
                  <a:gd name="T21" fmla="*/ 0 h 14"/>
                  <a:gd name="T22" fmla="*/ 11 w 15"/>
                  <a:gd name="T23" fmla="*/ 0 h 14"/>
                  <a:gd name="T24" fmla="*/ 14 w 15"/>
                  <a:gd name="T25" fmla="*/ 1 h 14"/>
                  <a:gd name="T26" fmla="*/ 15 w 15"/>
                  <a:gd name="T27" fmla="*/ 4 h 14"/>
                  <a:gd name="T28" fmla="*/ 15 w 15"/>
                  <a:gd name="T29" fmla="*/ 7 h 14"/>
                  <a:gd name="T30" fmla="*/ 15 w 15"/>
                  <a:gd name="T31" fmla="*/ 10 h 14"/>
                  <a:gd name="T32" fmla="*/ 13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3" y="13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7" name="Freeform 1614"/>
              <p:cNvSpPr>
                <a:spLocks/>
              </p:cNvSpPr>
              <p:nvPr/>
            </p:nvSpPr>
            <p:spPr bwMode="auto">
              <a:xfrm>
                <a:off x="2673" y="1873"/>
                <a:ext cx="13" cy="13"/>
              </a:xfrm>
              <a:custGeom>
                <a:avLst/>
                <a:gdLst>
                  <a:gd name="T0" fmla="*/ 10 w 13"/>
                  <a:gd name="T1" fmla="*/ 12 h 13"/>
                  <a:gd name="T2" fmla="*/ 10 w 13"/>
                  <a:gd name="T3" fmla="*/ 13 h 13"/>
                  <a:gd name="T4" fmla="*/ 10 w 13"/>
                  <a:gd name="T5" fmla="*/ 13 h 13"/>
                  <a:gd name="T6" fmla="*/ 0 w 13"/>
                  <a:gd name="T7" fmla="*/ 3 h 13"/>
                  <a:gd name="T8" fmla="*/ 0 w 13"/>
                  <a:gd name="T9" fmla="*/ 3 h 13"/>
                  <a:gd name="T10" fmla="*/ 2 w 13"/>
                  <a:gd name="T11" fmla="*/ 0 h 13"/>
                  <a:gd name="T12" fmla="*/ 5 w 13"/>
                  <a:gd name="T13" fmla="*/ 0 h 13"/>
                  <a:gd name="T14" fmla="*/ 8 w 13"/>
                  <a:gd name="T15" fmla="*/ 0 h 13"/>
                  <a:gd name="T16" fmla="*/ 10 w 13"/>
                  <a:gd name="T17" fmla="*/ 2 h 13"/>
                  <a:gd name="T18" fmla="*/ 11 w 13"/>
                  <a:gd name="T19" fmla="*/ 4 h 13"/>
                  <a:gd name="T20" fmla="*/ 13 w 13"/>
                  <a:gd name="T21" fmla="*/ 7 h 13"/>
                  <a:gd name="T22" fmla="*/ 11 w 13"/>
                  <a:gd name="T23" fmla="*/ 9 h 13"/>
                  <a:gd name="T24" fmla="*/ 10 w 13"/>
                  <a:gd name="T25" fmla="*/ 12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2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8" name="Freeform 1615"/>
              <p:cNvSpPr>
                <a:spLocks/>
              </p:cNvSpPr>
              <p:nvPr/>
            </p:nvSpPr>
            <p:spPr bwMode="auto">
              <a:xfrm>
                <a:off x="2672" y="1875"/>
                <a:ext cx="11" cy="11"/>
              </a:xfrm>
              <a:custGeom>
                <a:avLst/>
                <a:gdLst>
                  <a:gd name="T0" fmla="*/ 1 w 11"/>
                  <a:gd name="T1" fmla="*/ 0 h 11"/>
                  <a:gd name="T2" fmla="*/ 11 w 11"/>
                  <a:gd name="T3" fmla="*/ 10 h 11"/>
                  <a:gd name="T4" fmla="*/ 11 w 11"/>
                  <a:gd name="T5" fmla="*/ 10 h 11"/>
                  <a:gd name="T6" fmla="*/ 11 w 11"/>
                  <a:gd name="T7" fmla="*/ 11 h 11"/>
                  <a:gd name="T8" fmla="*/ 11 w 11"/>
                  <a:gd name="T9" fmla="*/ 11 h 11"/>
                  <a:gd name="T10" fmla="*/ 11 w 11"/>
                  <a:gd name="T11" fmla="*/ 11 h 11"/>
                  <a:gd name="T12" fmla="*/ 0 w 11"/>
                  <a:gd name="T13" fmla="*/ 1 h 11"/>
                  <a:gd name="T14" fmla="*/ 1 w 11"/>
                  <a:gd name="T15" fmla="*/ 1 h 11"/>
                  <a:gd name="T16" fmla="*/ 1 w 11"/>
                  <a:gd name="T17" fmla="*/ 1 h 11"/>
                  <a:gd name="T18" fmla="*/ 1 w 11"/>
                  <a:gd name="T19" fmla="*/ 0 h 11"/>
                  <a:gd name="T20" fmla="*/ 1 w 11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1"/>
                  <a:gd name="T35" fmla="*/ 11 w 11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1">
                    <a:moveTo>
                      <a:pt x="1" y="0"/>
                    </a:moveTo>
                    <a:lnTo>
                      <a:pt x="11" y="10"/>
                    </a:lnTo>
                    <a:lnTo>
                      <a:pt x="11" y="1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9" name="Freeform 1616"/>
              <p:cNvSpPr>
                <a:spLocks/>
              </p:cNvSpPr>
              <p:nvPr/>
            </p:nvSpPr>
            <p:spPr bwMode="auto">
              <a:xfrm>
                <a:off x="2672" y="1876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0 w 11"/>
                  <a:gd name="T9" fmla="*/ 10 h 10"/>
                  <a:gd name="T10" fmla="*/ 10 w 11"/>
                  <a:gd name="T11" fmla="*/ 10 h 10"/>
                  <a:gd name="T12" fmla="*/ 0 w 11"/>
                  <a:gd name="T13" fmla="*/ 0 h 10"/>
                  <a:gd name="T14" fmla="*/ 0 w 11"/>
                  <a:gd name="T15" fmla="*/ 0 h 10"/>
                  <a:gd name="T16" fmla="*/ 1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0"/>
                  <a:gd name="T35" fmla="*/ 11 w 11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0" name="Freeform 1617"/>
              <p:cNvSpPr>
                <a:spLocks/>
              </p:cNvSpPr>
              <p:nvPr/>
            </p:nvSpPr>
            <p:spPr bwMode="auto">
              <a:xfrm>
                <a:off x="2670" y="1876"/>
                <a:ext cx="13" cy="11"/>
              </a:xfrm>
              <a:custGeom>
                <a:avLst/>
                <a:gdLst>
                  <a:gd name="T0" fmla="*/ 2 w 13"/>
                  <a:gd name="T1" fmla="*/ 0 h 11"/>
                  <a:gd name="T2" fmla="*/ 13 w 13"/>
                  <a:gd name="T3" fmla="*/ 10 h 11"/>
                  <a:gd name="T4" fmla="*/ 11 w 13"/>
                  <a:gd name="T5" fmla="*/ 11 h 11"/>
                  <a:gd name="T6" fmla="*/ 7 w 13"/>
                  <a:gd name="T7" fmla="*/ 11 h 11"/>
                  <a:gd name="T8" fmla="*/ 4 w 13"/>
                  <a:gd name="T9" fmla="*/ 11 h 11"/>
                  <a:gd name="T10" fmla="*/ 2 w 13"/>
                  <a:gd name="T11" fmla="*/ 10 h 11"/>
                  <a:gd name="T12" fmla="*/ 0 w 13"/>
                  <a:gd name="T13" fmla="*/ 8 h 11"/>
                  <a:gd name="T14" fmla="*/ 0 w 13"/>
                  <a:gd name="T15" fmla="*/ 5 h 11"/>
                  <a:gd name="T16" fmla="*/ 0 w 13"/>
                  <a:gd name="T17" fmla="*/ 2 h 11"/>
                  <a:gd name="T18" fmla="*/ 2 w 13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1"/>
                  <a:gd name="T32" fmla="*/ 13 w 13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1">
                    <a:moveTo>
                      <a:pt x="2" y="0"/>
                    </a:moveTo>
                    <a:lnTo>
                      <a:pt x="13" y="10"/>
                    </a:lnTo>
                    <a:lnTo>
                      <a:pt x="11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1" name="Freeform 1618"/>
              <p:cNvSpPr>
                <a:spLocks/>
              </p:cNvSpPr>
              <p:nvPr/>
            </p:nvSpPr>
            <p:spPr bwMode="auto">
              <a:xfrm>
                <a:off x="2670" y="1873"/>
                <a:ext cx="16" cy="14"/>
              </a:xfrm>
              <a:custGeom>
                <a:avLst/>
                <a:gdLst>
                  <a:gd name="T0" fmla="*/ 13 w 16"/>
                  <a:gd name="T1" fmla="*/ 13 h 14"/>
                  <a:gd name="T2" fmla="*/ 11 w 16"/>
                  <a:gd name="T3" fmla="*/ 14 h 14"/>
                  <a:gd name="T4" fmla="*/ 7 w 16"/>
                  <a:gd name="T5" fmla="*/ 14 h 14"/>
                  <a:gd name="T6" fmla="*/ 4 w 16"/>
                  <a:gd name="T7" fmla="*/ 14 h 14"/>
                  <a:gd name="T8" fmla="*/ 2 w 16"/>
                  <a:gd name="T9" fmla="*/ 13 h 14"/>
                  <a:gd name="T10" fmla="*/ 0 w 16"/>
                  <a:gd name="T11" fmla="*/ 11 h 14"/>
                  <a:gd name="T12" fmla="*/ 0 w 16"/>
                  <a:gd name="T13" fmla="*/ 8 h 14"/>
                  <a:gd name="T14" fmla="*/ 0 w 16"/>
                  <a:gd name="T15" fmla="*/ 5 h 14"/>
                  <a:gd name="T16" fmla="*/ 3 w 16"/>
                  <a:gd name="T17" fmla="*/ 3 h 14"/>
                  <a:gd name="T18" fmla="*/ 5 w 16"/>
                  <a:gd name="T19" fmla="*/ 0 h 14"/>
                  <a:gd name="T20" fmla="*/ 8 w 16"/>
                  <a:gd name="T21" fmla="*/ 0 h 14"/>
                  <a:gd name="T22" fmla="*/ 11 w 16"/>
                  <a:gd name="T23" fmla="*/ 0 h 14"/>
                  <a:gd name="T24" fmla="*/ 13 w 16"/>
                  <a:gd name="T25" fmla="*/ 2 h 14"/>
                  <a:gd name="T26" fmla="*/ 14 w 16"/>
                  <a:gd name="T27" fmla="*/ 4 h 14"/>
                  <a:gd name="T28" fmla="*/ 16 w 16"/>
                  <a:gd name="T29" fmla="*/ 7 h 14"/>
                  <a:gd name="T30" fmla="*/ 14 w 16"/>
                  <a:gd name="T31" fmla="*/ 11 h 14"/>
                  <a:gd name="T32" fmla="*/ 13 w 16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13" y="13"/>
                    </a:moveTo>
                    <a:lnTo>
                      <a:pt x="11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2" name="Freeform 1619"/>
              <p:cNvSpPr>
                <a:spLocks/>
              </p:cNvSpPr>
              <p:nvPr/>
            </p:nvSpPr>
            <p:spPr bwMode="auto">
              <a:xfrm>
                <a:off x="2663" y="1857"/>
                <a:ext cx="14" cy="20"/>
              </a:xfrm>
              <a:custGeom>
                <a:avLst/>
                <a:gdLst>
                  <a:gd name="T0" fmla="*/ 14 w 14"/>
                  <a:gd name="T1" fmla="*/ 20 h 20"/>
                  <a:gd name="T2" fmla="*/ 0 w 14"/>
                  <a:gd name="T3" fmla="*/ 5 h 20"/>
                  <a:gd name="T4" fmla="*/ 0 w 14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0"/>
                  <a:gd name="T11" fmla="*/ 14 w 14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0">
                    <a:moveTo>
                      <a:pt x="14" y="20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3" name="Freeform 1620"/>
              <p:cNvSpPr>
                <a:spLocks/>
              </p:cNvSpPr>
              <p:nvPr/>
            </p:nvSpPr>
            <p:spPr bwMode="auto">
              <a:xfrm>
                <a:off x="2063" y="2082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0 w 5"/>
                  <a:gd name="T15" fmla="*/ 1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4" name="Freeform 1621"/>
              <p:cNvSpPr>
                <a:spLocks noEditPoints="1"/>
              </p:cNvSpPr>
              <p:nvPr/>
            </p:nvSpPr>
            <p:spPr bwMode="auto">
              <a:xfrm>
                <a:off x="2064" y="2077"/>
                <a:ext cx="4" cy="4"/>
              </a:xfrm>
              <a:custGeom>
                <a:avLst/>
                <a:gdLst>
                  <a:gd name="T0" fmla="*/ 3 w 4"/>
                  <a:gd name="T1" fmla="*/ 1 h 4"/>
                  <a:gd name="T2" fmla="*/ 3 w 4"/>
                  <a:gd name="T3" fmla="*/ 0 h 4"/>
                  <a:gd name="T4" fmla="*/ 3 w 4"/>
                  <a:gd name="T5" fmla="*/ 1 h 4"/>
                  <a:gd name="T6" fmla="*/ 4 w 4"/>
                  <a:gd name="T7" fmla="*/ 1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1 h 4"/>
                  <a:gd name="T34" fmla="*/ 2 w 4"/>
                  <a:gd name="T35" fmla="*/ 1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4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3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1 h 4"/>
                  <a:gd name="T62" fmla="*/ 2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2 w 4"/>
                  <a:gd name="T69" fmla="*/ 1 h 4"/>
                  <a:gd name="T70" fmla="*/ 0 w 4"/>
                  <a:gd name="T71" fmla="*/ 1 h 4"/>
                  <a:gd name="T72" fmla="*/ 0 w 4"/>
                  <a:gd name="T73" fmla="*/ 3 h 4"/>
                  <a:gd name="T74" fmla="*/ 0 w 4"/>
                  <a:gd name="T75" fmla="*/ 3 h 4"/>
                  <a:gd name="T76" fmla="*/ 0 w 4"/>
                  <a:gd name="T77" fmla="*/ 3 h 4"/>
                  <a:gd name="T78" fmla="*/ 2 w 4"/>
                  <a:gd name="T79" fmla="*/ 4 h 4"/>
                  <a:gd name="T80" fmla="*/ 2 w 4"/>
                  <a:gd name="T81" fmla="*/ 4 h 4"/>
                  <a:gd name="T82" fmla="*/ 2 w 4"/>
                  <a:gd name="T83" fmla="*/ 4 h 4"/>
                  <a:gd name="T84" fmla="*/ 2 w 4"/>
                  <a:gd name="T85" fmla="*/ 1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3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  <a:close/>
                    <a:moveTo>
                      <a:pt x="2" y="1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5" name="Freeform 1622"/>
              <p:cNvSpPr>
                <a:spLocks/>
              </p:cNvSpPr>
              <p:nvPr/>
            </p:nvSpPr>
            <p:spPr bwMode="auto">
              <a:xfrm>
                <a:off x="2064" y="2074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2 w 4"/>
                  <a:gd name="T5" fmla="*/ 2 h 3"/>
                  <a:gd name="T6" fmla="*/ 0 w 4"/>
                  <a:gd name="T7" fmla="*/ 0 h 3"/>
                  <a:gd name="T8" fmla="*/ 0 w 4"/>
                  <a:gd name="T9" fmla="*/ 0 h 3"/>
                  <a:gd name="T10" fmla="*/ 2 w 4"/>
                  <a:gd name="T11" fmla="*/ 2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2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6" name="Freeform 1623"/>
              <p:cNvSpPr>
                <a:spLocks/>
              </p:cNvSpPr>
              <p:nvPr/>
            </p:nvSpPr>
            <p:spPr bwMode="auto">
              <a:xfrm>
                <a:off x="2063" y="207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1 w 5"/>
                  <a:gd name="T5" fmla="*/ 0 h 1"/>
                  <a:gd name="T6" fmla="*/ 1 w 5"/>
                  <a:gd name="T7" fmla="*/ 0 h 1"/>
                  <a:gd name="T8" fmla="*/ 1 w 5"/>
                  <a:gd name="T9" fmla="*/ 0 h 1"/>
                  <a:gd name="T10" fmla="*/ 1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1 w 5"/>
                  <a:gd name="T17" fmla="*/ 1 h 1"/>
                  <a:gd name="T18" fmla="*/ 1 w 5"/>
                  <a:gd name="T19" fmla="*/ 1 h 1"/>
                  <a:gd name="T20" fmla="*/ 1 w 5"/>
                  <a:gd name="T21" fmla="*/ 1 h 1"/>
                  <a:gd name="T22" fmla="*/ 1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7" name="Freeform 1624"/>
              <p:cNvSpPr>
                <a:spLocks noEditPoints="1"/>
              </p:cNvSpPr>
              <p:nvPr/>
            </p:nvSpPr>
            <p:spPr bwMode="auto">
              <a:xfrm>
                <a:off x="2063" y="2071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1 w 5"/>
                  <a:gd name="T15" fmla="*/ 0 h 1"/>
                  <a:gd name="T16" fmla="*/ 1 w 5"/>
                  <a:gd name="T17" fmla="*/ 0 h 1"/>
                  <a:gd name="T18" fmla="*/ 1 w 5"/>
                  <a:gd name="T19" fmla="*/ 0 h 1"/>
                  <a:gd name="T20" fmla="*/ 0 w 5"/>
                  <a:gd name="T21" fmla="*/ 0 h 1"/>
                  <a:gd name="T22" fmla="*/ 0 w 5"/>
                  <a:gd name="T23" fmla="*/ 1 h 1"/>
                  <a:gd name="T24" fmla="*/ 0 w 5"/>
                  <a:gd name="T25" fmla="*/ 1 h 1"/>
                  <a:gd name="T26" fmla="*/ 0 w 5"/>
                  <a:gd name="T27" fmla="*/ 1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8" name="Freeform 1625"/>
              <p:cNvSpPr>
                <a:spLocks noEditPoints="1"/>
              </p:cNvSpPr>
              <p:nvPr/>
            </p:nvSpPr>
            <p:spPr bwMode="auto">
              <a:xfrm>
                <a:off x="2064" y="206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3 w 4"/>
                  <a:gd name="T5" fmla="*/ 0 h 2"/>
                  <a:gd name="T6" fmla="*/ 4 w 4"/>
                  <a:gd name="T7" fmla="*/ 0 h 2"/>
                  <a:gd name="T8" fmla="*/ 4 w 4"/>
                  <a:gd name="T9" fmla="*/ 0 h 2"/>
                  <a:gd name="T10" fmla="*/ 4 w 4"/>
                  <a:gd name="T11" fmla="*/ 0 h 2"/>
                  <a:gd name="T12" fmla="*/ 4 w 4"/>
                  <a:gd name="T13" fmla="*/ 1 h 2"/>
                  <a:gd name="T14" fmla="*/ 4 w 4"/>
                  <a:gd name="T15" fmla="*/ 1 h 2"/>
                  <a:gd name="T16" fmla="*/ 4 w 4"/>
                  <a:gd name="T17" fmla="*/ 2 h 2"/>
                  <a:gd name="T18" fmla="*/ 3 w 4"/>
                  <a:gd name="T19" fmla="*/ 2 h 2"/>
                  <a:gd name="T20" fmla="*/ 3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2 w 4"/>
                  <a:gd name="T27" fmla="*/ 2 h 2"/>
                  <a:gd name="T28" fmla="*/ 0 w 4"/>
                  <a:gd name="T29" fmla="*/ 2 h 2"/>
                  <a:gd name="T30" fmla="*/ 0 w 4"/>
                  <a:gd name="T31" fmla="*/ 1 h 2"/>
                  <a:gd name="T32" fmla="*/ 0 w 4"/>
                  <a:gd name="T33" fmla="*/ 0 h 2"/>
                  <a:gd name="T34" fmla="*/ 2 w 4"/>
                  <a:gd name="T35" fmla="*/ 0 h 2"/>
                  <a:gd name="T36" fmla="*/ 2 w 4"/>
                  <a:gd name="T37" fmla="*/ 0 h 2"/>
                  <a:gd name="T38" fmla="*/ 2 w 4"/>
                  <a:gd name="T39" fmla="*/ 0 h 2"/>
                  <a:gd name="T40" fmla="*/ 2 w 4"/>
                  <a:gd name="T41" fmla="*/ 2 h 2"/>
                  <a:gd name="T42" fmla="*/ 3 w 4"/>
                  <a:gd name="T43" fmla="*/ 2 h 2"/>
                  <a:gd name="T44" fmla="*/ 3 w 4"/>
                  <a:gd name="T45" fmla="*/ 2 h 2"/>
                  <a:gd name="T46" fmla="*/ 3 w 4"/>
                  <a:gd name="T47" fmla="*/ 1 h 2"/>
                  <a:gd name="T48" fmla="*/ 4 w 4"/>
                  <a:gd name="T49" fmla="*/ 1 h 2"/>
                  <a:gd name="T50" fmla="*/ 4 w 4"/>
                  <a:gd name="T51" fmla="*/ 1 h 2"/>
                  <a:gd name="T52" fmla="*/ 3 w 4"/>
                  <a:gd name="T53" fmla="*/ 1 h 2"/>
                  <a:gd name="T54" fmla="*/ 3 w 4"/>
                  <a:gd name="T55" fmla="*/ 0 h 2"/>
                  <a:gd name="T56" fmla="*/ 3 w 4"/>
                  <a:gd name="T57" fmla="*/ 0 h 2"/>
                  <a:gd name="T58" fmla="*/ 3 w 4"/>
                  <a:gd name="T59" fmla="*/ 0 h 2"/>
                  <a:gd name="T60" fmla="*/ 3 w 4"/>
                  <a:gd name="T61" fmla="*/ 0 h 2"/>
                  <a:gd name="T62" fmla="*/ 2 w 4"/>
                  <a:gd name="T63" fmla="*/ 0 h 2"/>
                  <a:gd name="T64" fmla="*/ 2 w 4"/>
                  <a:gd name="T65" fmla="*/ 0 h 2"/>
                  <a:gd name="T66" fmla="*/ 2 w 4"/>
                  <a:gd name="T67" fmla="*/ 0 h 2"/>
                  <a:gd name="T68" fmla="*/ 2 w 4"/>
                  <a:gd name="T69" fmla="*/ 0 h 2"/>
                  <a:gd name="T70" fmla="*/ 0 w 4"/>
                  <a:gd name="T71" fmla="*/ 0 h 2"/>
                  <a:gd name="T72" fmla="*/ 0 w 4"/>
                  <a:gd name="T73" fmla="*/ 1 h 2"/>
                  <a:gd name="T74" fmla="*/ 0 w 4"/>
                  <a:gd name="T75" fmla="*/ 1 h 2"/>
                  <a:gd name="T76" fmla="*/ 0 w 4"/>
                  <a:gd name="T77" fmla="*/ 1 h 2"/>
                  <a:gd name="T78" fmla="*/ 2 w 4"/>
                  <a:gd name="T79" fmla="*/ 2 h 2"/>
                  <a:gd name="T80" fmla="*/ 2 w 4"/>
                  <a:gd name="T81" fmla="*/ 2 h 2"/>
                  <a:gd name="T82" fmla="*/ 2 w 4"/>
                  <a:gd name="T83" fmla="*/ 2 h 2"/>
                  <a:gd name="T84" fmla="*/ 2 w 4"/>
                  <a:gd name="T85" fmla="*/ 0 h 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2"/>
                  <a:gd name="T131" fmla="*/ 4 w 4"/>
                  <a:gd name="T132" fmla="*/ 2 h 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9" name="Rectangle 1626"/>
              <p:cNvSpPr>
                <a:spLocks noChangeArrowheads="1"/>
              </p:cNvSpPr>
              <p:nvPr/>
            </p:nvSpPr>
            <p:spPr bwMode="auto">
              <a:xfrm>
                <a:off x="2063" y="2065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0" name="Freeform 1627"/>
              <p:cNvSpPr>
                <a:spLocks/>
              </p:cNvSpPr>
              <p:nvPr/>
            </p:nvSpPr>
            <p:spPr bwMode="auto">
              <a:xfrm>
                <a:off x="2064" y="2060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3 w 4"/>
                  <a:gd name="T5" fmla="*/ 3 h 4"/>
                  <a:gd name="T6" fmla="*/ 0 w 4"/>
                  <a:gd name="T7" fmla="*/ 2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1" name="Freeform 1628"/>
              <p:cNvSpPr>
                <a:spLocks noEditPoints="1"/>
              </p:cNvSpPr>
              <p:nvPr/>
            </p:nvSpPr>
            <p:spPr bwMode="auto">
              <a:xfrm>
                <a:off x="2064" y="2057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3 h 3"/>
                  <a:gd name="T20" fmla="*/ 3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2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2 w 4"/>
                  <a:gd name="T35" fmla="*/ 0 h 3"/>
                  <a:gd name="T36" fmla="*/ 2 w 4"/>
                  <a:gd name="T37" fmla="*/ 0 h 3"/>
                  <a:gd name="T38" fmla="*/ 2 w 4"/>
                  <a:gd name="T39" fmla="*/ 0 h 3"/>
                  <a:gd name="T40" fmla="*/ 2 w 4"/>
                  <a:gd name="T41" fmla="*/ 3 h 3"/>
                  <a:gd name="T42" fmla="*/ 3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2 h 3"/>
                  <a:gd name="T50" fmla="*/ 4 w 4"/>
                  <a:gd name="T51" fmla="*/ 1 h 3"/>
                  <a:gd name="T52" fmla="*/ 3 w 4"/>
                  <a:gd name="T53" fmla="*/ 1 h 3"/>
                  <a:gd name="T54" fmla="*/ 3 w 4"/>
                  <a:gd name="T55" fmla="*/ 1 h 3"/>
                  <a:gd name="T56" fmla="*/ 3 w 4"/>
                  <a:gd name="T57" fmla="*/ 1 h 3"/>
                  <a:gd name="T58" fmla="*/ 3 w 4"/>
                  <a:gd name="T59" fmla="*/ 1 h 3"/>
                  <a:gd name="T60" fmla="*/ 3 w 4"/>
                  <a:gd name="T61" fmla="*/ 0 h 3"/>
                  <a:gd name="T62" fmla="*/ 2 w 4"/>
                  <a:gd name="T63" fmla="*/ 0 h 3"/>
                  <a:gd name="T64" fmla="*/ 2 w 4"/>
                  <a:gd name="T65" fmla="*/ 1 h 3"/>
                  <a:gd name="T66" fmla="*/ 2 w 4"/>
                  <a:gd name="T67" fmla="*/ 1 h 3"/>
                  <a:gd name="T68" fmla="*/ 2 w 4"/>
                  <a:gd name="T69" fmla="*/ 1 h 3"/>
                  <a:gd name="T70" fmla="*/ 0 w 4"/>
                  <a:gd name="T71" fmla="*/ 1 h 3"/>
                  <a:gd name="T72" fmla="*/ 0 w 4"/>
                  <a:gd name="T73" fmla="*/ 1 h 3"/>
                  <a:gd name="T74" fmla="*/ 0 w 4"/>
                  <a:gd name="T75" fmla="*/ 2 h 3"/>
                  <a:gd name="T76" fmla="*/ 0 w 4"/>
                  <a:gd name="T77" fmla="*/ 2 h 3"/>
                  <a:gd name="T78" fmla="*/ 2 w 4"/>
                  <a:gd name="T79" fmla="*/ 2 h 3"/>
                  <a:gd name="T80" fmla="*/ 2 w 4"/>
                  <a:gd name="T81" fmla="*/ 2 h 3"/>
                  <a:gd name="T82" fmla="*/ 2 w 4"/>
                  <a:gd name="T83" fmla="*/ 3 h 3"/>
                  <a:gd name="T84" fmla="*/ 2 w 4"/>
                  <a:gd name="T85" fmla="*/ 0 h 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3"/>
                  <a:gd name="T131" fmla="*/ 4 w 4"/>
                  <a:gd name="T132" fmla="*/ 3 h 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3">
                    <a:moveTo>
                      <a:pt x="3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2" name="Freeform 1629"/>
              <p:cNvSpPr>
                <a:spLocks/>
              </p:cNvSpPr>
              <p:nvPr/>
            </p:nvSpPr>
            <p:spPr bwMode="auto">
              <a:xfrm>
                <a:off x="2064" y="2054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1 h 3"/>
                  <a:gd name="T4" fmla="*/ 0 w 4"/>
                  <a:gd name="T5" fmla="*/ 1 h 3"/>
                  <a:gd name="T6" fmla="*/ 0 w 4"/>
                  <a:gd name="T7" fmla="*/ 1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0 h 3"/>
                  <a:gd name="T14" fmla="*/ 0 w 4"/>
                  <a:gd name="T15" fmla="*/ 0 h 3"/>
                  <a:gd name="T16" fmla="*/ 0 w 4"/>
                  <a:gd name="T17" fmla="*/ 0 h 3"/>
                  <a:gd name="T18" fmla="*/ 0 w 4"/>
                  <a:gd name="T19" fmla="*/ 0 h 3"/>
                  <a:gd name="T20" fmla="*/ 0 w 4"/>
                  <a:gd name="T21" fmla="*/ 0 h 3"/>
                  <a:gd name="T22" fmla="*/ 0 w 4"/>
                  <a:gd name="T23" fmla="*/ 0 h 3"/>
                  <a:gd name="T24" fmla="*/ 0 w 4"/>
                  <a:gd name="T25" fmla="*/ 1 h 3"/>
                  <a:gd name="T26" fmla="*/ 2 w 4"/>
                  <a:gd name="T27" fmla="*/ 1 h 3"/>
                  <a:gd name="T28" fmla="*/ 2 w 4"/>
                  <a:gd name="T29" fmla="*/ 1 h 3"/>
                  <a:gd name="T30" fmla="*/ 2 w 4"/>
                  <a:gd name="T31" fmla="*/ 1 h 3"/>
                  <a:gd name="T32" fmla="*/ 2 w 4"/>
                  <a:gd name="T33" fmla="*/ 1 h 3"/>
                  <a:gd name="T34" fmla="*/ 3 w 4"/>
                  <a:gd name="T35" fmla="*/ 1 h 3"/>
                  <a:gd name="T36" fmla="*/ 4 w 4"/>
                  <a:gd name="T37" fmla="*/ 1 h 3"/>
                  <a:gd name="T38" fmla="*/ 4 w 4"/>
                  <a:gd name="T39" fmla="*/ 3 h 3"/>
                  <a:gd name="T40" fmla="*/ 0 w 4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3"/>
                  <a:gd name="T65" fmla="*/ 4 w 4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3" name="Freeform 1630"/>
              <p:cNvSpPr>
                <a:spLocks noEditPoints="1"/>
              </p:cNvSpPr>
              <p:nvPr/>
            </p:nvSpPr>
            <p:spPr bwMode="auto">
              <a:xfrm>
                <a:off x="2064" y="2050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3 w 4"/>
                  <a:gd name="T3" fmla="*/ 0 h 4"/>
                  <a:gd name="T4" fmla="*/ 3 w 4"/>
                  <a:gd name="T5" fmla="*/ 0 h 4"/>
                  <a:gd name="T6" fmla="*/ 4 w 4"/>
                  <a:gd name="T7" fmla="*/ 0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4 h 4"/>
                  <a:gd name="T42" fmla="*/ 3 w 4"/>
                  <a:gd name="T43" fmla="*/ 3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1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0 h 4"/>
                  <a:gd name="T62" fmla="*/ 2 w 4"/>
                  <a:gd name="T63" fmla="*/ 0 h 4"/>
                  <a:gd name="T64" fmla="*/ 2 w 4"/>
                  <a:gd name="T65" fmla="*/ 1 h 4"/>
                  <a:gd name="T66" fmla="*/ 2 w 4"/>
                  <a:gd name="T67" fmla="*/ 1 h 4"/>
                  <a:gd name="T68" fmla="*/ 2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2 w 4"/>
                  <a:gd name="T79" fmla="*/ 3 h 4"/>
                  <a:gd name="T80" fmla="*/ 2 w 4"/>
                  <a:gd name="T81" fmla="*/ 3 h 4"/>
                  <a:gd name="T82" fmla="*/ 2 w 4"/>
                  <a:gd name="T83" fmla="*/ 4 h 4"/>
                  <a:gd name="T84" fmla="*/ 2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4" name="Freeform 1631"/>
              <p:cNvSpPr>
                <a:spLocks noEditPoints="1"/>
              </p:cNvSpPr>
              <p:nvPr/>
            </p:nvSpPr>
            <p:spPr bwMode="auto">
              <a:xfrm>
                <a:off x="2063" y="204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0 h 3"/>
                  <a:gd name="T6" fmla="*/ 4 w 5"/>
                  <a:gd name="T7" fmla="*/ 0 h 3"/>
                  <a:gd name="T8" fmla="*/ 5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4 w 5"/>
                  <a:gd name="T19" fmla="*/ 3 h 3"/>
                  <a:gd name="T20" fmla="*/ 4 w 5"/>
                  <a:gd name="T21" fmla="*/ 3 h 3"/>
                  <a:gd name="T22" fmla="*/ 3 w 5"/>
                  <a:gd name="T23" fmla="*/ 3 h 3"/>
                  <a:gd name="T24" fmla="*/ 3 w 5"/>
                  <a:gd name="T25" fmla="*/ 3 h 3"/>
                  <a:gd name="T26" fmla="*/ 1 w 5"/>
                  <a:gd name="T27" fmla="*/ 3 h 3"/>
                  <a:gd name="T28" fmla="*/ 1 w 5"/>
                  <a:gd name="T29" fmla="*/ 3 h 3"/>
                  <a:gd name="T30" fmla="*/ 1 w 5"/>
                  <a:gd name="T31" fmla="*/ 2 h 3"/>
                  <a:gd name="T32" fmla="*/ 1 w 5"/>
                  <a:gd name="T33" fmla="*/ 2 h 3"/>
                  <a:gd name="T34" fmla="*/ 1 w 5"/>
                  <a:gd name="T35" fmla="*/ 0 h 3"/>
                  <a:gd name="T36" fmla="*/ 1 w 5"/>
                  <a:gd name="T37" fmla="*/ 0 h 3"/>
                  <a:gd name="T38" fmla="*/ 3 w 5"/>
                  <a:gd name="T39" fmla="*/ 0 h 3"/>
                  <a:gd name="T40" fmla="*/ 0 w 5"/>
                  <a:gd name="T41" fmla="*/ 0 h 3"/>
                  <a:gd name="T42" fmla="*/ 0 w 5"/>
                  <a:gd name="T43" fmla="*/ 0 h 3"/>
                  <a:gd name="T44" fmla="*/ 1 w 5"/>
                  <a:gd name="T45" fmla="*/ 2 h 3"/>
                  <a:gd name="T46" fmla="*/ 1 w 5"/>
                  <a:gd name="T47" fmla="*/ 2 h 3"/>
                  <a:gd name="T48" fmla="*/ 3 w 5"/>
                  <a:gd name="T49" fmla="*/ 3 h 3"/>
                  <a:gd name="T50" fmla="*/ 3 w 5"/>
                  <a:gd name="T51" fmla="*/ 3 h 3"/>
                  <a:gd name="T52" fmla="*/ 3 w 5"/>
                  <a:gd name="T53" fmla="*/ 3 h 3"/>
                  <a:gd name="T54" fmla="*/ 3 w 5"/>
                  <a:gd name="T55" fmla="*/ 3 h 3"/>
                  <a:gd name="T56" fmla="*/ 3 w 5"/>
                  <a:gd name="T57" fmla="*/ 3 h 3"/>
                  <a:gd name="T58" fmla="*/ 4 w 5"/>
                  <a:gd name="T59" fmla="*/ 3 h 3"/>
                  <a:gd name="T60" fmla="*/ 4 w 5"/>
                  <a:gd name="T61" fmla="*/ 3 h 3"/>
                  <a:gd name="T62" fmla="*/ 4 w 5"/>
                  <a:gd name="T63" fmla="*/ 3 h 3"/>
                  <a:gd name="T64" fmla="*/ 4 w 5"/>
                  <a:gd name="T65" fmla="*/ 3 h 3"/>
                  <a:gd name="T66" fmla="*/ 5 w 5"/>
                  <a:gd name="T67" fmla="*/ 2 h 3"/>
                  <a:gd name="T68" fmla="*/ 5 w 5"/>
                  <a:gd name="T69" fmla="*/ 2 h 3"/>
                  <a:gd name="T70" fmla="*/ 5 w 5"/>
                  <a:gd name="T71" fmla="*/ 2 h 3"/>
                  <a:gd name="T72" fmla="*/ 4 w 5"/>
                  <a:gd name="T73" fmla="*/ 0 h 3"/>
                  <a:gd name="T74" fmla="*/ 4 w 5"/>
                  <a:gd name="T75" fmla="*/ 0 h 3"/>
                  <a:gd name="T76" fmla="*/ 4 w 5"/>
                  <a:gd name="T77" fmla="*/ 0 h 3"/>
                  <a:gd name="T78" fmla="*/ 4 w 5"/>
                  <a:gd name="T79" fmla="*/ 0 h 3"/>
                  <a:gd name="T80" fmla="*/ 3 w 5"/>
                  <a:gd name="T81" fmla="*/ 0 h 3"/>
                  <a:gd name="T82" fmla="*/ 3 w 5"/>
                  <a:gd name="T83" fmla="*/ 0 h 3"/>
                  <a:gd name="T84" fmla="*/ 3 w 5"/>
                  <a:gd name="T85" fmla="*/ 0 h 3"/>
                  <a:gd name="T86" fmla="*/ 1 w 5"/>
                  <a:gd name="T87" fmla="*/ 2 h 3"/>
                  <a:gd name="T88" fmla="*/ 1 w 5"/>
                  <a:gd name="T89" fmla="*/ 2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"/>
                  <a:gd name="T136" fmla="*/ 0 h 3"/>
                  <a:gd name="T137" fmla="*/ 5 w 5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5" name="Freeform 1632"/>
              <p:cNvSpPr>
                <a:spLocks noEditPoints="1"/>
              </p:cNvSpPr>
              <p:nvPr/>
            </p:nvSpPr>
            <p:spPr bwMode="auto">
              <a:xfrm>
                <a:off x="2064" y="2041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3 w 4"/>
                  <a:gd name="T3" fmla="*/ 0 h 4"/>
                  <a:gd name="T4" fmla="*/ 3 w 4"/>
                  <a:gd name="T5" fmla="*/ 0 h 4"/>
                  <a:gd name="T6" fmla="*/ 4 w 4"/>
                  <a:gd name="T7" fmla="*/ 0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3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3 h 4"/>
                  <a:gd name="T42" fmla="*/ 3 w 4"/>
                  <a:gd name="T43" fmla="*/ 3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0 h 4"/>
                  <a:gd name="T62" fmla="*/ 2 w 4"/>
                  <a:gd name="T63" fmla="*/ 0 h 4"/>
                  <a:gd name="T64" fmla="*/ 2 w 4"/>
                  <a:gd name="T65" fmla="*/ 0 h 4"/>
                  <a:gd name="T66" fmla="*/ 2 w 4"/>
                  <a:gd name="T67" fmla="*/ 1 h 4"/>
                  <a:gd name="T68" fmla="*/ 2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2 w 4"/>
                  <a:gd name="T79" fmla="*/ 3 h 4"/>
                  <a:gd name="T80" fmla="*/ 2 w 4"/>
                  <a:gd name="T81" fmla="*/ 3 h 4"/>
                  <a:gd name="T82" fmla="*/ 2 w 4"/>
                  <a:gd name="T83" fmla="*/ 3 h 4"/>
                  <a:gd name="T84" fmla="*/ 2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6" name="Rectangle 1633"/>
              <p:cNvSpPr>
                <a:spLocks noChangeArrowheads="1"/>
              </p:cNvSpPr>
              <p:nvPr/>
            </p:nvSpPr>
            <p:spPr bwMode="auto">
              <a:xfrm>
                <a:off x="2063" y="2040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7" name="Freeform 1634"/>
              <p:cNvSpPr>
                <a:spLocks noEditPoints="1"/>
              </p:cNvSpPr>
              <p:nvPr/>
            </p:nvSpPr>
            <p:spPr bwMode="auto">
              <a:xfrm>
                <a:off x="2063" y="2039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1 w 5"/>
                  <a:gd name="T15" fmla="*/ 0 h 1"/>
                  <a:gd name="T16" fmla="*/ 1 w 5"/>
                  <a:gd name="T17" fmla="*/ 0 h 1"/>
                  <a:gd name="T18" fmla="*/ 1 w 5"/>
                  <a:gd name="T19" fmla="*/ 0 h 1"/>
                  <a:gd name="T20" fmla="*/ 0 w 5"/>
                  <a:gd name="T21" fmla="*/ 0 h 1"/>
                  <a:gd name="T22" fmla="*/ 0 w 5"/>
                  <a:gd name="T23" fmla="*/ 0 h 1"/>
                  <a:gd name="T24" fmla="*/ 0 w 5"/>
                  <a:gd name="T25" fmla="*/ 0 h 1"/>
                  <a:gd name="T26" fmla="*/ 0 w 5"/>
                  <a:gd name="T27" fmla="*/ 0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8" name="Freeform 1635"/>
              <p:cNvSpPr>
                <a:spLocks/>
              </p:cNvSpPr>
              <p:nvPr/>
            </p:nvSpPr>
            <p:spPr bwMode="auto">
              <a:xfrm>
                <a:off x="2064" y="2035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2 w 4"/>
                  <a:gd name="T21" fmla="*/ 0 h 2"/>
                  <a:gd name="T22" fmla="*/ 2 w 4"/>
                  <a:gd name="T23" fmla="*/ 0 h 2"/>
                  <a:gd name="T24" fmla="*/ 2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3 w 4"/>
                  <a:gd name="T31" fmla="*/ 0 h 2"/>
                  <a:gd name="T32" fmla="*/ 2 w 4"/>
                  <a:gd name="T33" fmla="*/ 0 h 2"/>
                  <a:gd name="T34" fmla="*/ 2 w 4"/>
                  <a:gd name="T35" fmla="*/ 0 h 2"/>
                  <a:gd name="T36" fmla="*/ 2 w 4"/>
                  <a:gd name="T37" fmla="*/ 0 h 2"/>
                  <a:gd name="T38" fmla="*/ 0 w 4"/>
                  <a:gd name="T39" fmla="*/ 0 h 2"/>
                  <a:gd name="T40" fmla="*/ 0 w 4"/>
                  <a:gd name="T41" fmla="*/ 1 h 2"/>
                  <a:gd name="T42" fmla="*/ 0 w 4"/>
                  <a:gd name="T43" fmla="*/ 1 h 2"/>
                  <a:gd name="T44" fmla="*/ 0 w 4"/>
                  <a:gd name="T45" fmla="*/ 1 h 2"/>
                  <a:gd name="T46" fmla="*/ 2 w 4"/>
                  <a:gd name="T47" fmla="*/ 1 h 2"/>
                  <a:gd name="T48" fmla="*/ 2 w 4"/>
                  <a:gd name="T49" fmla="*/ 2 h 2"/>
                  <a:gd name="T50" fmla="*/ 2 w 4"/>
                  <a:gd name="T51" fmla="*/ 2 h 2"/>
                  <a:gd name="T52" fmla="*/ 2 w 4"/>
                  <a:gd name="T53" fmla="*/ 2 h 2"/>
                  <a:gd name="T54" fmla="*/ 3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9" name="Freeform 1636"/>
              <p:cNvSpPr>
                <a:spLocks noEditPoints="1"/>
              </p:cNvSpPr>
              <p:nvPr/>
            </p:nvSpPr>
            <p:spPr bwMode="auto">
              <a:xfrm>
                <a:off x="2064" y="20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4 w 5"/>
                  <a:gd name="T3" fmla="*/ 0 h 3"/>
                  <a:gd name="T4" fmla="*/ 4 w 5"/>
                  <a:gd name="T5" fmla="*/ 0 h 3"/>
                  <a:gd name="T6" fmla="*/ 5 w 5"/>
                  <a:gd name="T7" fmla="*/ 1 h 3"/>
                  <a:gd name="T8" fmla="*/ 5 w 5"/>
                  <a:gd name="T9" fmla="*/ 2 h 3"/>
                  <a:gd name="T10" fmla="*/ 5 w 5"/>
                  <a:gd name="T11" fmla="*/ 2 h 3"/>
                  <a:gd name="T12" fmla="*/ 4 w 5"/>
                  <a:gd name="T13" fmla="*/ 3 h 3"/>
                  <a:gd name="T14" fmla="*/ 4 w 5"/>
                  <a:gd name="T15" fmla="*/ 3 h 3"/>
                  <a:gd name="T16" fmla="*/ 4 w 5"/>
                  <a:gd name="T17" fmla="*/ 2 h 3"/>
                  <a:gd name="T18" fmla="*/ 5 w 5"/>
                  <a:gd name="T19" fmla="*/ 2 h 3"/>
                  <a:gd name="T20" fmla="*/ 4 w 5"/>
                  <a:gd name="T21" fmla="*/ 1 h 3"/>
                  <a:gd name="T22" fmla="*/ 4 w 5"/>
                  <a:gd name="T23" fmla="*/ 1 h 3"/>
                  <a:gd name="T24" fmla="*/ 3 w 5"/>
                  <a:gd name="T25" fmla="*/ 0 h 3"/>
                  <a:gd name="T26" fmla="*/ 4 w 5"/>
                  <a:gd name="T27" fmla="*/ 1 h 3"/>
                  <a:gd name="T28" fmla="*/ 4 w 5"/>
                  <a:gd name="T29" fmla="*/ 1 h 3"/>
                  <a:gd name="T30" fmla="*/ 4 w 5"/>
                  <a:gd name="T31" fmla="*/ 2 h 3"/>
                  <a:gd name="T32" fmla="*/ 3 w 5"/>
                  <a:gd name="T33" fmla="*/ 3 h 3"/>
                  <a:gd name="T34" fmla="*/ 3 w 5"/>
                  <a:gd name="T35" fmla="*/ 3 h 3"/>
                  <a:gd name="T36" fmla="*/ 2 w 5"/>
                  <a:gd name="T37" fmla="*/ 3 h 3"/>
                  <a:gd name="T38" fmla="*/ 0 w 5"/>
                  <a:gd name="T39" fmla="*/ 3 h 3"/>
                  <a:gd name="T40" fmla="*/ 0 w 5"/>
                  <a:gd name="T41" fmla="*/ 2 h 3"/>
                  <a:gd name="T42" fmla="*/ 0 w 5"/>
                  <a:gd name="T43" fmla="*/ 1 h 3"/>
                  <a:gd name="T44" fmla="*/ 0 w 5"/>
                  <a:gd name="T45" fmla="*/ 1 h 3"/>
                  <a:gd name="T46" fmla="*/ 0 w 5"/>
                  <a:gd name="T47" fmla="*/ 0 h 3"/>
                  <a:gd name="T48" fmla="*/ 0 w 5"/>
                  <a:gd name="T49" fmla="*/ 2 h 3"/>
                  <a:gd name="T50" fmla="*/ 2 w 5"/>
                  <a:gd name="T51" fmla="*/ 2 h 3"/>
                  <a:gd name="T52" fmla="*/ 2 w 5"/>
                  <a:gd name="T53" fmla="*/ 3 h 3"/>
                  <a:gd name="T54" fmla="*/ 3 w 5"/>
                  <a:gd name="T55" fmla="*/ 3 h 3"/>
                  <a:gd name="T56" fmla="*/ 3 w 5"/>
                  <a:gd name="T57" fmla="*/ 2 h 3"/>
                  <a:gd name="T58" fmla="*/ 3 w 5"/>
                  <a:gd name="T59" fmla="*/ 1 h 3"/>
                  <a:gd name="T60" fmla="*/ 3 w 5"/>
                  <a:gd name="T61" fmla="*/ 1 h 3"/>
                  <a:gd name="T62" fmla="*/ 2 w 5"/>
                  <a:gd name="T63" fmla="*/ 1 h 3"/>
                  <a:gd name="T64" fmla="*/ 2 w 5"/>
                  <a:gd name="T65" fmla="*/ 1 h 3"/>
                  <a:gd name="T66" fmla="*/ 0 w 5"/>
                  <a:gd name="T67" fmla="*/ 1 h 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"/>
                  <a:gd name="T103" fmla="*/ 0 h 3"/>
                  <a:gd name="T104" fmla="*/ 5 w 5"/>
                  <a:gd name="T105" fmla="*/ 3 h 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0" name="Freeform 1637"/>
              <p:cNvSpPr>
                <a:spLocks/>
              </p:cNvSpPr>
              <p:nvPr/>
            </p:nvSpPr>
            <p:spPr bwMode="auto">
              <a:xfrm>
                <a:off x="2063" y="2082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1 h 3"/>
                  <a:gd name="T14" fmla="*/ 0 w 5"/>
                  <a:gd name="T15" fmla="*/ 1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1" name="Freeform 1638"/>
              <p:cNvSpPr>
                <a:spLocks/>
              </p:cNvSpPr>
              <p:nvPr/>
            </p:nvSpPr>
            <p:spPr bwMode="auto">
              <a:xfrm>
                <a:off x="2064" y="2077"/>
                <a:ext cx="4" cy="4"/>
              </a:xfrm>
              <a:custGeom>
                <a:avLst/>
                <a:gdLst>
                  <a:gd name="T0" fmla="*/ 3 w 4"/>
                  <a:gd name="T1" fmla="*/ 1 h 4"/>
                  <a:gd name="T2" fmla="*/ 3 w 4"/>
                  <a:gd name="T3" fmla="*/ 0 h 4"/>
                  <a:gd name="T4" fmla="*/ 3 w 4"/>
                  <a:gd name="T5" fmla="*/ 1 h 4"/>
                  <a:gd name="T6" fmla="*/ 4 w 4"/>
                  <a:gd name="T7" fmla="*/ 1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1 h 4"/>
                  <a:gd name="T34" fmla="*/ 2 w 4"/>
                  <a:gd name="T35" fmla="*/ 1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4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3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1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3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9" name="Group 1639"/>
            <p:cNvGrpSpPr>
              <a:grpSpLocks/>
            </p:cNvGrpSpPr>
            <p:nvPr/>
          </p:nvGrpSpPr>
          <p:grpSpPr bwMode="auto">
            <a:xfrm>
              <a:off x="1685" y="253"/>
              <a:ext cx="2937" cy="2950"/>
              <a:chOff x="1685" y="253"/>
              <a:chExt cx="2937" cy="2950"/>
            </a:xfrm>
          </p:grpSpPr>
          <p:sp>
            <p:nvSpPr>
              <p:cNvPr id="2382" name="Freeform 1640"/>
              <p:cNvSpPr>
                <a:spLocks/>
              </p:cNvSpPr>
              <p:nvPr/>
            </p:nvSpPr>
            <p:spPr bwMode="auto">
              <a:xfrm>
                <a:off x="2064" y="207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0 h 3"/>
                  <a:gd name="T8" fmla="*/ 0 w 2"/>
                  <a:gd name="T9" fmla="*/ 0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2 h 3"/>
                  <a:gd name="T16" fmla="*/ 2 w 2"/>
                  <a:gd name="T17" fmla="*/ 3 h 3"/>
                  <a:gd name="T18" fmla="*/ 2 w 2"/>
                  <a:gd name="T19" fmla="*/ 3 h 3"/>
                  <a:gd name="T20" fmla="*/ 2 w 2"/>
                  <a:gd name="T21" fmla="*/ 3 h 3"/>
                  <a:gd name="T22" fmla="*/ 2 w 2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"/>
                  <a:gd name="T37" fmla="*/ 0 h 3"/>
                  <a:gd name="T38" fmla="*/ 2 w 2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3" name="Freeform 1641"/>
              <p:cNvSpPr>
                <a:spLocks/>
              </p:cNvSpPr>
              <p:nvPr/>
            </p:nvSpPr>
            <p:spPr bwMode="auto">
              <a:xfrm>
                <a:off x="2064" y="2074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2 w 4"/>
                  <a:gd name="T5" fmla="*/ 2 h 3"/>
                  <a:gd name="T6" fmla="*/ 0 w 4"/>
                  <a:gd name="T7" fmla="*/ 0 h 3"/>
                  <a:gd name="T8" fmla="*/ 0 w 4"/>
                  <a:gd name="T9" fmla="*/ 0 h 3"/>
                  <a:gd name="T10" fmla="*/ 2 w 4"/>
                  <a:gd name="T11" fmla="*/ 2 h 3"/>
                  <a:gd name="T12" fmla="*/ 4 w 4"/>
                  <a:gd name="T13" fmla="*/ 0 h 3"/>
                  <a:gd name="T14" fmla="*/ 4 w 4"/>
                  <a:gd name="T15" fmla="*/ 0 h 3"/>
                  <a:gd name="T16" fmla="*/ 3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2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4" name="Freeform 1642"/>
              <p:cNvSpPr>
                <a:spLocks/>
              </p:cNvSpPr>
              <p:nvPr/>
            </p:nvSpPr>
            <p:spPr bwMode="auto">
              <a:xfrm>
                <a:off x="2063" y="207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1 w 5"/>
                  <a:gd name="T5" fmla="*/ 0 h 1"/>
                  <a:gd name="T6" fmla="*/ 1 w 5"/>
                  <a:gd name="T7" fmla="*/ 0 h 1"/>
                  <a:gd name="T8" fmla="*/ 1 w 5"/>
                  <a:gd name="T9" fmla="*/ 0 h 1"/>
                  <a:gd name="T10" fmla="*/ 1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1 w 5"/>
                  <a:gd name="T17" fmla="*/ 1 h 1"/>
                  <a:gd name="T18" fmla="*/ 1 w 5"/>
                  <a:gd name="T19" fmla="*/ 1 h 1"/>
                  <a:gd name="T20" fmla="*/ 1 w 5"/>
                  <a:gd name="T21" fmla="*/ 1 h 1"/>
                  <a:gd name="T22" fmla="*/ 1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5" name="Freeform 1643"/>
              <p:cNvSpPr>
                <a:spLocks/>
              </p:cNvSpPr>
              <p:nvPr/>
            </p:nvSpPr>
            <p:spPr bwMode="auto">
              <a:xfrm>
                <a:off x="2063" y="20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0 w 1"/>
                  <a:gd name="T21" fmla="*/ 0 h 1"/>
                  <a:gd name="T22" fmla="*/ 0 w 1"/>
                  <a:gd name="T23" fmla="*/ 1 h 1"/>
                  <a:gd name="T24" fmla="*/ 0 w 1"/>
                  <a:gd name="T25" fmla="*/ 1 h 1"/>
                  <a:gd name="T26" fmla="*/ 0 w 1"/>
                  <a:gd name="T27" fmla="*/ 1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6" name="Rectangle 1644"/>
              <p:cNvSpPr>
                <a:spLocks noChangeArrowheads="1"/>
              </p:cNvSpPr>
              <p:nvPr/>
            </p:nvSpPr>
            <p:spPr bwMode="auto">
              <a:xfrm>
                <a:off x="2064" y="2071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7" name="Freeform 1645"/>
              <p:cNvSpPr>
                <a:spLocks/>
              </p:cNvSpPr>
              <p:nvPr/>
            </p:nvSpPr>
            <p:spPr bwMode="auto">
              <a:xfrm>
                <a:off x="2064" y="2067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3 w 4"/>
                  <a:gd name="T5" fmla="*/ 0 h 2"/>
                  <a:gd name="T6" fmla="*/ 4 w 4"/>
                  <a:gd name="T7" fmla="*/ 0 h 2"/>
                  <a:gd name="T8" fmla="*/ 4 w 4"/>
                  <a:gd name="T9" fmla="*/ 0 h 2"/>
                  <a:gd name="T10" fmla="*/ 4 w 4"/>
                  <a:gd name="T11" fmla="*/ 0 h 2"/>
                  <a:gd name="T12" fmla="*/ 4 w 4"/>
                  <a:gd name="T13" fmla="*/ 1 h 2"/>
                  <a:gd name="T14" fmla="*/ 4 w 4"/>
                  <a:gd name="T15" fmla="*/ 1 h 2"/>
                  <a:gd name="T16" fmla="*/ 4 w 4"/>
                  <a:gd name="T17" fmla="*/ 2 h 2"/>
                  <a:gd name="T18" fmla="*/ 3 w 4"/>
                  <a:gd name="T19" fmla="*/ 2 h 2"/>
                  <a:gd name="T20" fmla="*/ 3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2 w 4"/>
                  <a:gd name="T27" fmla="*/ 2 h 2"/>
                  <a:gd name="T28" fmla="*/ 0 w 4"/>
                  <a:gd name="T29" fmla="*/ 2 h 2"/>
                  <a:gd name="T30" fmla="*/ 0 w 4"/>
                  <a:gd name="T31" fmla="*/ 1 h 2"/>
                  <a:gd name="T32" fmla="*/ 0 w 4"/>
                  <a:gd name="T33" fmla="*/ 0 h 2"/>
                  <a:gd name="T34" fmla="*/ 2 w 4"/>
                  <a:gd name="T35" fmla="*/ 0 h 2"/>
                  <a:gd name="T36" fmla="*/ 2 w 4"/>
                  <a:gd name="T37" fmla="*/ 0 h 2"/>
                  <a:gd name="T38" fmla="*/ 2 w 4"/>
                  <a:gd name="T39" fmla="*/ 0 h 2"/>
                  <a:gd name="T40" fmla="*/ 2 w 4"/>
                  <a:gd name="T41" fmla="*/ 2 h 2"/>
                  <a:gd name="T42" fmla="*/ 3 w 4"/>
                  <a:gd name="T43" fmla="*/ 2 h 2"/>
                  <a:gd name="T44" fmla="*/ 3 w 4"/>
                  <a:gd name="T45" fmla="*/ 2 h 2"/>
                  <a:gd name="T46" fmla="*/ 3 w 4"/>
                  <a:gd name="T47" fmla="*/ 1 h 2"/>
                  <a:gd name="T48" fmla="*/ 4 w 4"/>
                  <a:gd name="T49" fmla="*/ 1 h 2"/>
                  <a:gd name="T50" fmla="*/ 4 w 4"/>
                  <a:gd name="T51" fmla="*/ 1 h 2"/>
                  <a:gd name="T52" fmla="*/ 3 w 4"/>
                  <a:gd name="T53" fmla="*/ 1 h 2"/>
                  <a:gd name="T54" fmla="*/ 3 w 4"/>
                  <a:gd name="T55" fmla="*/ 0 h 2"/>
                  <a:gd name="T56" fmla="*/ 3 w 4"/>
                  <a:gd name="T57" fmla="*/ 0 h 2"/>
                  <a:gd name="T58" fmla="*/ 3 w 4"/>
                  <a:gd name="T59" fmla="*/ 0 h 2"/>
                  <a:gd name="T60" fmla="*/ 3 w 4"/>
                  <a:gd name="T61" fmla="*/ 0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8" name="Freeform 1646"/>
              <p:cNvSpPr>
                <a:spLocks/>
              </p:cNvSpPr>
              <p:nvPr/>
            </p:nvSpPr>
            <p:spPr bwMode="auto">
              <a:xfrm>
                <a:off x="2064" y="206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2 w 2"/>
                  <a:gd name="T17" fmla="*/ 2 h 2"/>
                  <a:gd name="T18" fmla="*/ 2 w 2"/>
                  <a:gd name="T19" fmla="*/ 2 h 2"/>
                  <a:gd name="T20" fmla="*/ 2 w 2"/>
                  <a:gd name="T21" fmla="*/ 2 h 2"/>
                  <a:gd name="T22" fmla="*/ 2 w 2"/>
                  <a:gd name="T23" fmla="*/ 0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"/>
                  <a:gd name="T37" fmla="*/ 0 h 2"/>
                  <a:gd name="T38" fmla="*/ 2 w 2"/>
                  <a:gd name="T39" fmla="*/ 2 h 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9" name="Rectangle 1647"/>
              <p:cNvSpPr>
                <a:spLocks noChangeArrowheads="1"/>
              </p:cNvSpPr>
              <p:nvPr/>
            </p:nvSpPr>
            <p:spPr bwMode="auto">
              <a:xfrm>
                <a:off x="2063" y="2065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0" name="Freeform 1648"/>
              <p:cNvSpPr>
                <a:spLocks/>
              </p:cNvSpPr>
              <p:nvPr/>
            </p:nvSpPr>
            <p:spPr bwMode="auto">
              <a:xfrm>
                <a:off x="2064" y="2060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3 w 4"/>
                  <a:gd name="T5" fmla="*/ 3 h 4"/>
                  <a:gd name="T6" fmla="*/ 0 w 4"/>
                  <a:gd name="T7" fmla="*/ 2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1" name="Freeform 1649"/>
              <p:cNvSpPr>
                <a:spLocks/>
              </p:cNvSpPr>
              <p:nvPr/>
            </p:nvSpPr>
            <p:spPr bwMode="auto">
              <a:xfrm>
                <a:off x="2064" y="2057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3 w 4"/>
                  <a:gd name="T3" fmla="*/ 0 h 3"/>
                  <a:gd name="T4" fmla="*/ 3 w 4"/>
                  <a:gd name="T5" fmla="*/ 0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3 h 3"/>
                  <a:gd name="T20" fmla="*/ 3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2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2 w 4"/>
                  <a:gd name="T35" fmla="*/ 0 h 3"/>
                  <a:gd name="T36" fmla="*/ 2 w 4"/>
                  <a:gd name="T37" fmla="*/ 0 h 3"/>
                  <a:gd name="T38" fmla="*/ 2 w 4"/>
                  <a:gd name="T39" fmla="*/ 0 h 3"/>
                  <a:gd name="T40" fmla="*/ 2 w 4"/>
                  <a:gd name="T41" fmla="*/ 3 h 3"/>
                  <a:gd name="T42" fmla="*/ 3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2 h 3"/>
                  <a:gd name="T50" fmla="*/ 4 w 4"/>
                  <a:gd name="T51" fmla="*/ 1 h 3"/>
                  <a:gd name="T52" fmla="*/ 3 w 4"/>
                  <a:gd name="T53" fmla="*/ 1 h 3"/>
                  <a:gd name="T54" fmla="*/ 3 w 4"/>
                  <a:gd name="T55" fmla="*/ 1 h 3"/>
                  <a:gd name="T56" fmla="*/ 3 w 4"/>
                  <a:gd name="T57" fmla="*/ 1 h 3"/>
                  <a:gd name="T58" fmla="*/ 3 w 4"/>
                  <a:gd name="T59" fmla="*/ 1 h 3"/>
                  <a:gd name="T60" fmla="*/ 3 w 4"/>
                  <a:gd name="T61" fmla="*/ 0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3"/>
                  <a:gd name="T95" fmla="*/ 4 w 4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3">
                    <a:moveTo>
                      <a:pt x="3" y="0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2" name="Freeform 1650"/>
              <p:cNvSpPr>
                <a:spLocks/>
              </p:cNvSpPr>
              <p:nvPr/>
            </p:nvSpPr>
            <p:spPr bwMode="auto">
              <a:xfrm>
                <a:off x="2064" y="205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1 h 3"/>
                  <a:gd name="T10" fmla="*/ 0 w 2"/>
                  <a:gd name="T11" fmla="*/ 1 h 3"/>
                  <a:gd name="T12" fmla="*/ 0 w 2"/>
                  <a:gd name="T13" fmla="*/ 2 h 3"/>
                  <a:gd name="T14" fmla="*/ 0 w 2"/>
                  <a:gd name="T15" fmla="*/ 2 h 3"/>
                  <a:gd name="T16" fmla="*/ 2 w 2"/>
                  <a:gd name="T17" fmla="*/ 2 h 3"/>
                  <a:gd name="T18" fmla="*/ 2 w 2"/>
                  <a:gd name="T19" fmla="*/ 2 h 3"/>
                  <a:gd name="T20" fmla="*/ 2 w 2"/>
                  <a:gd name="T21" fmla="*/ 3 h 3"/>
                  <a:gd name="T22" fmla="*/ 2 w 2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"/>
                  <a:gd name="T37" fmla="*/ 0 h 3"/>
                  <a:gd name="T38" fmla="*/ 2 w 2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3" name="Freeform 1651"/>
              <p:cNvSpPr>
                <a:spLocks/>
              </p:cNvSpPr>
              <p:nvPr/>
            </p:nvSpPr>
            <p:spPr bwMode="auto">
              <a:xfrm>
                <a:off x="2064" y="2054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1 h 3"/>
                  <a:gd name="T4" fmla="*/ 0 w 4"/>
                  <a:gd name="T5" fmla="*/ 1 h 3"/>
                  <a:gd name="T6" fmla="*/ 0 w 4"/>
                  <a:gd name="T7" fmla="*/ 1 h 3"/>
                  <a:gd name="T8" fmla="*/ 0 w 4"/>
                  <a:gd name="T9" fmla="*/ 1 h 3"/>
                  <a:gd name="T10" fmla="*/ 0 w 4"/>
                  <a:gd name="T11" fmla="*/ 1 h 3"/>
                  <a:gd name="T12" fmla="*/ 0 w 4"/>
                  <a:gd name="T13" fmla="*/ 0 h 3"/>
                  <a:gd name="T14" fmla="*/ 0 w 4"/>
                  <a:gd name="T15" fmla="*/ 0 h 3"/>
                  <a:gd name="T16" fmla="*/ 0 w 4"/>
                  <a:gd name="T17" fmla="*/ 0 h 3"/>
                  <a:gd name="T18" fmla="*/ 0 w 4"/>
                  <a:gd name="T19" fmla="*/ 0 h 3"/>
                  <a:gd name="T20" fmla="*/ 0 w 4"/>
                  <a:gd name="T21" fmla="*/ 0 h 3"/>
                  <a:gd name="T22" fmla="*/ 0 w 4"/>
                  <a:gd name="T23" fmla="*/ 0 h 3"/>
                  <a:gd name="T24" fmla="*/ 0 w 4"/>
                  <a:gd name="T25" fmla="*/ 1 h 3"/>
                  <a:gd name="T26" fmla="*/ 2 w 4"/>
                  <a:gd name="T27" fmla="*/ 1 h 3"/>
                  <a:gd name="T28" fmla="*/ 2 w 4"/>
                  <a:gd name="T29" fmla="*/ 1 h 3"/>
                  <a:gd name="T30" fmla="*/ 2 w 4"/>
                  <a:gd name="T31" fmla="*/ 1 h 3"/>
                  <a:gd name="T32" fmla="*/ 2 w 4"/>
                  <a:gd name="T33" fmla="*/ 1 h 3"/>
                  <a:gd name="T34" fmla="*/ 3 w 4"/>
                  <a:gd name="T35" fmla="*/ 1 h 3"/>
                  <a:gd name="T36" fmla="*/ 4 w 4"/>
                  <a:gd name="T37" fmla="*/ 1 h 3"/>
                  <a:gd name="T38" fmla="*/ 4 w 4"/>
                  <a:gd name="T39" fmla="*/ 3 h 3"/>
                  <a:gd name="T40" fmla="*/ 0 w 4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3"/>
                  <a:gd name="T65" fmla="*/ 4 w 4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4" name="Freeform 1652"/>
              <p:cNvSpPr>
                <a:spLocks/>
              </p:cNvSpPr>
              <p:nvPr/>
            </p:nvSpPr>
            <p:spPr bwMode="auto">
              <a:xfrm>
                <a:off x="2064" y="2050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3 w 4"/>
                  <a:gd name="T3" fmla="*/ 0 h 4"/>
                  <a:gd name="T4" fmla="*/ 3 w 4"/>
                  <a:gd name="T5" fmla="*/ 0 h 4"/>
                  <a:gd name="T6" fmla="*/ 4 w 4"/>
                  <a:gd name="T7" fmla="*/ 0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4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4 h 4"/>
                  <a:gd name="T42" fmla="*/ 3 w 4"/>
                  <a:gd name="T43" fmla="*/ 3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1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5" name="Freeform 1653"/>
              <p:cNvSpPr>
                <a:spLocks/>
              </p:cNvSpPr>
              <p:nvPr/>
            </p:nvSpPr>
            <p:spPr bwMode="auto">
              <a:xfrm>
                <a:off x="2064" y="2050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1 h 4"/>
                  <a:gd name="T4" fmla="*/ 2 w 2"/>
                  <a:gd name="T5" fmla="*/ 1 h 4"/>
                  <a:gd name="T6" fmla="*/ 2 w 2"/>
                  <a:gd name="T7" fmla="*/ 1 h 4"/>
                  <a:gd name="T8" fmla="*/ 0 w 2"/>
                  <a:gd name="T9" fmla="*/ 1 h 4"/>
                  <a:gd name="T10" fmla="*/ 0 w 2"/>
                  <a:gd name="T11" fmla="*/ 1 h 4"/>
                  <a:gd name="T12" fmla="*/ 0 w 2"/>
                  <a:gd name="T13" fmla="*/ 1 h 4"/>
                  <a:gd name="T14" fmla="*/ 0 w 2"/>
                  <a:gd name="T15" fmla="*/ 3 h 4"/>
                  <a:gd name="T16" fmla="*/ 2 w 2"/>
                  <a:gd name="T17" fmla="*/ 3 h 4"/>
                  <a:gd name="T18" fmla="*/ 2 w 2"/>
                  <a:gd name="T19" fmla="*/ 3 h 4"/>
                  <a:gd name="T20" fmla="*/ 2 w 2"/>
                  <a:gd name="T21" fmla="*/ 4 h 4"/>
                  <a:gd name="T22" fmla="*/ 2 w 2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"/>
                  <a:gd name="T37" fmla="*/ 0 h 4"/>
                  <a:gd name="T38" fmla="*/ 2 w 2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" h="4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6" name="Freeform 1654"/>
              <p:cNvSpPr>
                <a:spLocks/>
              </p:cNvSpPr>
              <p:nvPr/>
            </p:nvSpPr>
            <p:spPr bwMode="auto">
              <a:xfrm>
                <a:off x="2063" y="204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0 h 3"/>
                  <a:gd name="T6" fmla="*/ 4 w 5"/>
                  <a:gd name="T7" fmla="*/ 0 h 3"/>
                  <a:gd name="T8" fmla="*/ 5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5 w 5"/>
                  <a:gd name="T15" fmla="*/ 2 h 3"/>
                  <a:gd name="T16" fmla="*/ 5 w 5"/>
                  <a:gd name="T17" fmla="*/ 3 h 3"/>
                  <a:gd name="T18" fmla="*/ 4 w 5"/>
                  <a:gd name="T19" fmla="*/ 3 h 3"/>
                  <a:gd name="T20" fmla="*/ 4 w 5"/>
                  <a:gd name="T21" fmla="*/ 3 h 3"/>
                  <a:gd name="T22" fmla="*/ 3 w 5"/>
                  <a:gd name="T23" fmla="*/ 3 h 3"/>
                  <a:gd name="T24" fmla="*/ 3 w 5"/>
                  <a:gd name="T25" fmla="*/ 3 h 3"/>
                  <a:gd name="T26" fmla="*/ 1 w 5"/>
                  <a:gd name="T27" fmla="*/ 3 h 3"/>
                  <a:gd name="T28" fmla="*/ 1 w 5"/>
                  <a:gd name="T29" fmla="*/ 3 h 3"/>
                  <a:gd name="T30" fmla="*/ 1 w 5"/>
                  <a:gd name="T31" fmla="*/ 2 h 3"/>
                  <a:gd name="T32" fmla="*/ 1 w 5"/>
                  <a:gd name="T33" fmla="*/ 2 h 3"/>
                  <a:gd name="T34" fmla="*/ 1 w 5"/>
                  <a:gd name="T35" fmla="*/ 0 h 3"/>
                  <a:gd name="T36" fmla="*/ 1 w 5"/>
                  <a:gd name="T37" fmla="*/ 0 h 3"/>
                  <a:gd name="T38" fmla="*/ 3 w 5"/>
                  <a:gd name="T39" fmla="*/ 0 h 3"/>
                  <a:gd name="T40" fmla="*/ 0 w 5"/>
                  <a:gd name="T41" fmla="*/ 0 h 3"/>
                  <a:gd name="T42" fmla="*/ 0 w 5"/>
                  <a:gd name="T43" fmla="*/ 0 h 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3"/>
                  <a:gd name="T68" fmla="*/ 5 w 5"/>
                  <a:gd name="T69" fmla="*/ 3 h 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7" name="Freeform 1655"/>
              <p:cNvSpPr>
                <a:spLocks/>
              </p:cNvSpPr>
              <p:nvPr/>
            </p:nvSpPr>
            <p:spPr bwMode="auto">
              <a:xfrm>
                <a:off x="2064" y="204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2 w 4"/>
                  <a:gd name="T5" fmla="*/ 3 h 3"/>
                  <a:gd name="T6" fmla="*/ 2 w 4"/>
                  <a:gd name="T7" fmla="*/ 3 h 3"/>
                  <a:gd name="T8" fmla="*/ 2 w 4"/>
                  <a:gd name="T9" fmla="*/ 3 h 3"/>
                  <a:gd name="T10" fmla="*/ 2 w 4"/>
                  <a:gd name="T11" fmla="*/ 3 h 3"/>
                  <a:gd name="T12" fmla="*/ 2 w 4"/>
                  <a:gd name="T13" fmla="*/ 3 h 3"/>
                  <a:gd name="T14" fmla="*/ 3 w 4"/>
                  <a:gd name="T15" fmla="*/ 3 h 3"/>
                  <a:gd name="T16" fmla="*/ 3 w 4"/>
                  <a:gd name="T17" fmla="*/ 3 h 3"/>
                  <a:gd name="T18" fmla="*/ 3 w 4"/>
                  <a:gd name="T19" fmla="*/ 3 h 3"/>
                  <a:gd name="T20" fmla="*/ 3 w 4"/>
                  <a:gd name="T21" fmla="*/ 3 h 3"/>
                  <a:gd name="T22" fmla="*/ 4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3 w 4"/>
                  <a:gd name="T29" fmla="*/ 0 h 3"/>
                  <a:gd name="T30" fmla="*/ 3 w 4"/>
                  <a:gd name="T31" fmla="*/ 0 h 3"/>
                  <a:gd name="T32" fmla="*/ 3 w 4"/>
                  <a:gd name="T33" fmla="*/ 0 h 3"/>
                  <a:gd name="T34" fmla="*/ 3 w 4"/>
                  <a:gd name="T35" fmla="*/ 0 h 3"/>
                  <a:gd name="T36" fmla="*/ 2 w 4"/>
                  <a:gd name="T37" fmla="*/ 0 h 3"/>
                  <a:gd name="T38" fmla="*/ 2 w 4"/>
                  <a:gd name="T39" fmla="*/ 0 h 3"/>
                  <a:gd name="T40" fmla="*/ 2 w 4"/>
                  <a:gd name="T41" fmla="*/ 0 h 3"/>
                  <a:gd name="T42" fmla="*/ 0 w 4"/>
                  <a:gd name="T43" fmla="*/ 2 h 3"/>
                  <a:gd name="T44" fmla="*/ 0 w 4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"/>
                  <a:gd name="T70" fmla="*/ 0 h 3"/>
                  <a:gd name="T71" fmla="*/ 4 w 4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8" name="Freeform 1656"/>
              <p:cNvSpPr>
                <a:spLocks/>
              </p:cNvSpPr>
              <p:nvPr/>
            </p:nvSpPr>
            <p:spPr bwMode="auto">
              <a:xfrm>
                <a:off x="2064" y="2041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3 w 4"/>
                  <a:gd name="T3" fmla="*/ 0 h 4"/>
                  <a:gd name="T4" fmla="*/ 3 w 4"/>
                  <a:gd name="T5" fmla="*/ 0 h 4"/>
                  <a:gd name="T6" fmla="*/ 4 w 4"/>
                  <a:gd name="T7" fmla="*/ 0 h 4"/>
                  <a:gd name="T8" fmla="*/ 4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3 w 4"/>
                  <a:gd name="T19" fmla="*/ 3 h 4"/>
                  <a:gd name="T20" fmla="*/ 3 w 4"/>
                  <a:gd name="T21" fmla="*/ 4 h 4"/>
                  <a:gd name="T22" fmla="*/ 2 w 4"/>
                  <a:gd name="T23" fmla="*/ 4 h 4"/>
                  <a:gd name="T24" fmla="*/ 2 w 4"/>
                  <a:gd name="T25" fmla="*/ 4 h 4"/>
                  <a:gd name="T26" fmla="*/ 2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3 h 4"/>
                  <a:gd name="T42" fmla="*/ 3 w 4"/>
                  <a:gd name="T43" fmla="*/ 3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1 h 4"/>
                  <a:gd name="T54" fmla="*/ 3 w 4"/>
                  <a:gd name="T55" fmla="*/ 1 h 4"/>
                  <a:gd name="T56" fmla="*/ 3 w 4"/>
                  <a:gd name="T57" fmla="*/ 1 h 4"/>
                  <a:gd name="T58" fmla="*/ 3 w 4"/>
                  <a:gd name="T59" fmla="*/ 1 h 4"/>
                  <a:gd name="T60" fmla="*/ 3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3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9" name="Freeform 1657"/>
              <p:cNvSpPr>
                <a:spLocks/>
              </p:cNvSpPr>
              <p:nvPr/>
            </p:nvSpPr>
            <p:spPr bwMode="auto">
              <a:xfrm>
                <a:off x="2064" y="204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1 h 3"/>
                  <a:gd name="T10" fmla="*/ 0 w 2"/>
                  <a:gd name="T11" fmla="*/ 1 h 3"/>
                  <a:gd name="T12" fmla="*/ 0 w 2"/>
                  <a:gd name="T13" fmla="*/ 1 h 3"/>
                  <a:gd name="T14" fmla="*/ 0 w 2"/>
                  <a:gd name="T15" fmla="*/ 3 h 3"/>
                  <a:gd name="T16" fmla="*/ 2 w 2"/>
                  <a:gd name="T17" fmla="*/ 3 h 3"/>
                  <a:gd name="T18" fmla="*/ 2 w 2"/>
                  <a:gd name="T19" fmla="*/ 3 h 3"/>
                  <a:gd name="T20" fmla="*/ 2 w 2"/>
                  <a:gd name="T21" fmla="*/ 3 h 3"/>
                  <a:gd name="T22" fmla="*/ 2 w 2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"/>
                  <a:gd name="T37" fmla="*/ 0 h 3"/>
                  <a:gd name="T38" fmla="*/ 2 w 2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0" name="Rectangle 1658"/>
              <p:cNvSpPr>
                <a:spLocks noChangeArrowheads="1"/>
              </p:cNvSpPr>
              <p:nvPr/>
            </p:nvSpPr>
            <p:spPr bwMode="auto">
              <a:xfrm>
                <a:off x="2063" y="2040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1" name="Freeform 1659"/>
              <p:cNvSpPr>
                <a:spLocks/>
              </p:cNvSpPr>
              <p:nvPr/>
            </p:nvSpPr>
            <p:spPr bwMode="auto">
              <a:xfrm>
                <a:off x="2063" y="203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2" name="Rectangle 1660"/>
              <p:cNvSpPr>
                <a:spLocks noChangeArrowheads="1"/>
              </p:cNvSpPr>
              <p:nvPr/>
            </p:nvSpPr>
            <p:spPr bwMode="auto">
              <a:xfrm>
                <a:off x="2064" y="2039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3" name="Freeform 1661"/>
              <p:cNvSpPr>
                <a:spLocks/>
              </p:cNvSpPr>
              <p:nvPr/>
            </p:nvSpPr>
            <p:spPr bwMode="auto">
              <a:xfrm>
                <a:off x="2064" y="2035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0 w 4"/>
                  <a:gd name="T7" fmla="*/ 2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2 w 4"/>
                  <a:gd name="T21" fmla="*/ 0 h 2"/>
                  <a:gd name="T22" fmla="*/ 2 w 4"/>
                  <a:gd name="T23" fmla="*/ 0 h 2"/>
                  <a:gd name="T24" fmla="*/ 2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3 w 4"/>
                  <a:gd name="T31" fmla="*/ 0 h 2"/>
                  <a:gd name="T32" fmla="*/ 2 w 4"/>
                  <a:gd name="T33" fmla="*/ 0 h 2"/>
                  <a:gd name="T34" fmla="*/ 2 w 4"/>
                  <a:gd name="T35" fmla="*/ 0 h 2"/>
                  <a:gd name="T36" fmla="*/ 2 w 4"/>
                  <a:gd name="T37" fmla="*/ 0 h 2"/>
                  <a:gd name="T38" fmla="*/ 0 w 4"/>
                  <a:gd name="T39" fmla="*/ 0 h 2"/>
                  <a:gd name="T40" fmla="*/ 0 w 4"/>
                  <a:gd name="T41" fmla="*/ 1 h 2"/>
                  <a:gd name="T42" fmla="*/ 0 w 4"/>
                  <a:gd name="T43" fmla="*/ 1 h 2"/>
                  <a:gd name="T44" fmla="*/ 0 w 4"/>
                  <a:gd name="T45" fmla="*/ 1 h 2"/>
                  <a:gd name="T46" fmla="*/ 2 w 4"/>
                  <a:gd name="T47" fmla="*/ 1 h 2"/>
                  <a:gd name="T48" fmla="*/ 2 w 4"/>
                  <a:gd name="T49" fmla="*/ 2 h 2"/>
                  <a:gd name="T50" fmla="*/ 2 w 4"/>
                  <a:gd name="T51" fmla="*/ 2 h 2"/>
                  <a:gd name="T52" fmla="*/ 2 w 4"/>
                  <a:gd name="T53" fmla="*/ 2 h 2"/>
                  <a:gd name="T54" fmla="*/ 3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4" name="Freeform 1662"/>
              <p:cNvSpPr>
                <a:spLocks/>
              </p:cNvSpPr>
              <p:nvPr/>
            </p:nvSpPr>
            <p:spPr bwMode="auto">
              <a:xfrm>
                <a:off x="2064" y="20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3 w 5"/>
                  <a:gd name="T5" fmla="*/ 0 h 3"/>
                  <a:gd name="T6" fmla="*/ 4 w 5"/>
                  <a:gd name="T7" fmla="*/ 0 h 3"/>
                  <a:gd name="T8" fmla="*/ 4 w 5"/>
                  <a:gd name="T9" fmla="*/ 0 h 3"/>
                  <a:gd name="T10" fmla="*/ 4 w 5"/>
                  <a:gd name="T11" fmla="*/ 0 h 3"/>
                  <a:gd name="T12" fmla="*/ 5 w 5"/>
                  <a:gd name="T13" fmla="*/ 1 h 3"/>
                  <a:gd name="T14" fmla="*/ 5 w 5"/>
                  <a:gd name="T15" fmla="*/ 1 h 3"/>
                  <a:gd name="T16" fmla="*/ 5 w 5"/>
                  <a:gd name="T17" fmla="*/ 2 h 3"/>
                  <a:gd name="T18" fmla="*/ 5 w 5"/>
                  <a:gd name="T19" fmla="*/ 2 h 3"/>
                  <a:gd name="T20" fmla="*/ 5 w 5"/>
                  <a:gd name="T21" fmla="*/ 2 h 3"/>
                  <a:gd name="T22" fmla="*/ 5 w 5"/>
                  <a:gd name="T23" fmla="*/ 2 h 3"/>
                  <a:gd name="T24" fmla="*/ 4 w 5"/>
                  <a:gd name="T25" fmla="*/ 3 h 3"/>
                  <a:gd name="T26" fmla="*/ 4 w 5"/>
                  <a:gd name="T27" fmla="*/ 3 h 3"/>
                  <a:gd name="T28" fmla="*/ 4 w 5"/>
                  <a:gd name="T29" fmla="*/ 3 h 3"/>
                  <a:gd name="T30" fmla="*/ 4 w 5"/>
                  <a:gd name="T31" fmla="*/ 3 h 3"/>
                  <a:gd name="T32" fmla="*/ 4 w 5"/>
                  <a:gd name="T33" fmla="*/ 2 h 3"/>
                  <a:gd name="T34" fmla="*/ 4 w 5"/>
                  <a:gd name="T35" fmla="*/ 2 h 3"/>
                  <a:gd name="T36" fmla="*/ 5 w 5"/>
                  <a:gd name="T37" fmla="*/ 2 h 3"/>
                  <a:gd name="T38" fmla="*/ 5 w 5"/>
                  <a:gd name="T39" fmla="*/ 2 h 3"/>
                  <a:gd name="T40" fmla="*/ 5 w 5"/>
                  <a:gd name="T41" fmla="*/ 1 h 3"/>
                  <a:gd name="T42" fmla="*/ 4 w 5"/>
                  <a:gd name="T43" fmla="*/ 1 h 3"/>
                  <a:gd name="T44" fmla="*/ 4 w 5"/>
                  <a:gd name="T45" fmla="*/ 1 h 3"/>
                  <a:gd name="T46" fmla="*/ 4 w 5"/>
                  <a:gd name="T47" fmla="*/ 1 h 3"/>
                  <a:gd name="T48" fmla="*/ 4 w 5"/>
                  <a:gd name="T49" fmla="*/ 1 h 3"/>
                  <a:gd name="T50" fmla="*/ 3 w 5"/>
                  <a:gd name="T51" fmla="*/ 0 h 3"/>
                  <a:gd name="T52" fmla="*/ 3 w 5"/>
                  <a:gd name="T53" fmla="*/ 0 h 3"/>
                  <a:gd name="T54" fmla="*/ 4 w 5"/>
                  <a:gd name="T55" fmla="*/ 1 h 3"/>
                  <a:gd name="T56" fmla="*/ 4 w 5"/>
                  <a:gd name="T57" fmla="*/ 1 h 3"/>
                  <a:gd name="T58" fmla="*/ 4 w 5"/>
                  <a:gd name="T59" fmla="*/ 1 h 3"/>
                  <a:gd name="T60" fmla="*/ 4 w 5"/>
                  <a:gd name="T61" fmla="*/ 2 h 3"/>
                  <a:gd name="T62" fmla="*/ 4 w 5"/>
                  <a:gd name="T63" fmla="*/ 2 h 3"/>
                  <a:gd name="T64" fmla="*/ 4 w 5"/>
                  <a:gd name="T65" fmla="*/ 2 h 3"/>
                  <a:gd name="T66" fmla="*/ 3 w 5"/>
                  <a:gd name="T67" fmla="*/ 3 h 3"/>
                  <a:gd name="T68" fmla="*/ 3 w 5"/>
                  <a:gd name="T69" fmla="*/ 3 h 3"/>
                  <a:gd name="T70" fmla="*/ 3 w 5"/>
                  <a:gd name="T71" fmla="*/ 3 h 3"/>
                  <a:gd name="T72" fmla="*/ 2 w 5"/>
                  <a:gd name="T73" fmla="*/ 3 h 3"/>
                  <a:gd name="T74" fmla="*/ 2 w 5"/>
                  <a:gd name="T75" fmla="*/ 3 h 3"/>
                  <a:gd name="T76" fmla="*/ 2 w 5"/>
                  <a:gd name="T77" fmla="*/ 3 h 3"/>
                  <a:gd name="T78" fmla="*/ 0 w 5"/>
                  <a:gd name="T79" fmla="*/ 3 h 3"/>
                  <a:gd name="T80" fmla="*/ 0 w 5"/>
                  <a:gd name="T81" fmla="*/ 2 h 3"/>
                  <a:gd name="T82" fmla="*/ 0 w 5"/>
                  <a:gd name="T83" fmla="*/ 2 h 3"/>
                  <a:gd name="T84" fmla="*/ 0 w 5"/>
                  <a:gd name="T85" fmla="*/ 2 h 3"/>
                  <a:gd name="T86" fmla="*/ 0 w 5"/>
                  <a:gd name="T87" fmla="*/ 1 h 3"/>
                  <a:gd name="T88" fmla="*/ 0 w 5"/>
                  <a:gd name="T89" fmla="*/ 1 h 3"/>
                  <a:gd name="T90" fmla="*/ 0 w 5"/>
                  <a:gd name="T91" fmla="*/ 1 h 3"/>
                  <a:gd name="T92" fmla="*/ 2 w 5"/>
                  <a:gd name="T93" fmla="*/ 0 h 3"/>
                  <a:gd name="T94" fmla="*/ 0 w 5"/>
                  <a:gd name="T95" fmla="*/ 0 h 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"/>
                  <a:gd name="T145" fmla="*/ 0 h 3"/>
                  <a:gd name="T146" fmla="*/ 5 w 5"/>
                  <a:gd name="T147" fmla="*/ 3 h 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5" name="Freeform 1663"/>
              <p:cNvSpPr>
                <a:spLocks/>
              </p:cNvSpPr>
              <p:nvPr/>
            </p:nvSpPr>
            <p:spPr bwMode="auto">
              <a:xfrm>
                <a:off x="2064" y="203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2 w 3"/>
                  <a:gd name="T5" fmla="*/ 2 h 3"/>
                  <a:gd name="T6" fmla="*/ 2 w 3"/>
                  <a:gd name="T7" fmla="*/ 2 h 3"/>
                  <a:gd name="T8" fmla="*/ 2 w 3"/>
                  <a:gd name="T9" fmla="*/ 3 h 3"/>
                  <a:gd name="T10" fmla="*/ 2 w 3"/>
                  <a:gd name="T11" fmla="*/ 3 h 3"/>
                  <a:gd name="T12" fmla="*/ 2 w 3"/>
                  <a:gd name="T13" fmla="*/ 3 h 3"/>
                  <a:gd name="T14" fmla="*/ 3 w 3"/>
                  <a:gd name="T15" fmla="*/ 3 h 3"/>
                  <a:gd name="T16" fmla="*/ 3 w 3"/>
                  <a:gd name="T17" fmla="*/ 2 h 3"/>
                  <a:gd name="T18" fmla="*/ 3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2 w 3"/>
                  <a:gd name="T29" fmla="*/ 0 h 3"/>
                  <a:gd name="T30" fmla="*/ 2 w 3"/>
                  <a:gd name="T31" fmla="*/ 1 h 3"/>
                  <a:gd name="T32" fmla="*/ 2 w 3"/>
                  <a:gd name="T33" fmla="*/ 1 h 3"/>
                  <a:gd name="T34" fmla="*/ 2 w 3"/>
                  <a:gd name="T35" fmla="*/ 1 h 3"/>
                  <a:gd name="T36" fmla="*/ 0 w 3"/>
                  <a:gd name="T37" fmla="*/ 1 h 3"/>
                  <a:gd name="T38" fmla="*/ 0 w 3"/>
                  <a:gd name="T39" fmla="*/ 1 h 3"/>
                  <a:gd name="T40" fmla="*/ 0 w 3"/>
                  <a:gd name="T41" fmla="*/ 2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3"/>
                  <a:gd name="T65" fmla="*/ 3 w 3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6" name="Freeform 1664"/>
              <p:cNvSpPr>
                <a:spLocks/>
              </p:cNvSpPr>
              <p:nvPr/>
            </p:nvSpPr>
            <p:spPr bwMode="auto">
              <a:xfrm>
                <a:off x="2044" y="152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4 w 5"/>
                  <a:gd name="T3" fmla="*/ 3 h 3"/>
                  <a:gd name="T4" fmla="*/ 5 w 5"/>
                  <a:gd name="T5" fmla="*/ 2 h 3"/>
                  <a:gd name="T6" fmla="*/ 5 w 5"/>
                  <a:gd name="T7" fmla="*/ 2 h 3"/>
                  <a:gd name="T8" fmla="*/ 5 w 5"/>
                  <a:gd name="T9" fmla="*/ 2 h 3"/>
                  <a:gd name="T10" fmla="*/ 5 w 5"/>
                  <a:gd name="T11" fmla="*/ 2 h 3"/>
                  <a:gd name="T12" fmla="*/ 5 w 5"/>
                  <a:gd name="T13" fmla="*/ 2 h 3"/>
                  <a:gd name="T14" fmla="*/ 5 w 5"/>
                  <a:gd name="T15" fmla="*/ 0 h 3"/>
                  <a:gd name="T16" fmla="*/ 4 w 5"/>
                  <a:gd name="T17" fmla="*/ 0 h 3"/>
                  <a:gd name="T18" fmla="*/ 4 w 5"/>
                  <a:gd name="T19" fmla="*/ 0 h 3"/>
                  <a:gd name="T20" fmla="*/ 4 w 5"/>
                  <a:gd name="T21" fmla="*/ 0 h 3"/>
                  <a:gd name="T22" fmla="*/ 4 w 5"/>
                  <a:gd name="T23" fmla="*/ 0 h 3"/>
                  <a:gd name="T24" fmla="*/ 4 w 5"/>
                  <a:gd name="T25" fmla="*/ 2 h 3"/>
                  <a:gd name="T26" fmla="*/ 2 w 5"/>
                  <a:gd name="T27" fmla="*/ 2 h 3"/>
                  <a:gd name="T28" fmla="*/ 2 w 5"/>
                  <a:gd name="T29" fmla="*/ 3 h 3"/>
                  <a:gd name="T30" fmla="*/ 2 w 5"/>
                  <a:gd name="T31" fmla="*/ 3 h 3"/>
                  <a:gd name="T32" fmla="*/ 1 w 5"/>
                  <a:gd name="T33" fmla="*/ 3 h 3"/>
                  <a:gd name="T34" fmla="*/ 1 w 5"/>
                  <a:gd name="T35" fmla="*/ 3 h 3"/>
                  <a:gd name="T36" fmla="*/ 1 w 5"/>
                  <a:gd name="T37" fmla="*/ 3 h 3"/>
                  <a:gd name="T38" fmla="*/ 1 w 5"/>
                  <a:gd name="T39" fmla="*/ 3 h 3"/>
                  <a:gd name="T40" fmla="*/ 1 w 5"/>
                  <a:gd name="T41" fmla="*/ 3 h 3"/>
                  <a:gd name="T42" fmla="*/ 0 w 5"/>
                  <a:gd name="T43" fmla="*/ 2 h 3"/>
                  <a:gd name="T44" fmla="*/ 0 w 5"/>
                  <a:gd name="T45" fmla="*/ 2 h 3"/>
                  <a:gd name="T46" fmla="*/ 0 w 5"/>
                  <a:gd name="T47" fmla="*/ 2 h 3"/>
                  <a:gd name="T48" fmla="*/ 0 w 5"/>
                  <a:gd name="T49" fmla="*/ 2 h 3"/>
                  <a:gd name="T50" fmla="*/ 0 w 5"/>
                  <a:gd name="T51" fmla="*/ 0 h 3"/>
                  <a:gd name="T52" fmla="*/ 1 w 5"/>
                  <a:gd name="T53" fmla="*/ 0 h 3"/>
                  <a:gd name="T54" fmla="*/ 1 w 5"/>
                  <a:gd name="T55" fmla="*/ 0 h 3"/>
                  <a:gd name="T56" fmla="*/ 1 w 5"/>
                  <a:gd name="T57" fmla="*/ 0 h 3"/>
                  <a:gd name="T58" fmla="*/ 1 w 5"/>
                  <a:gd name="T59" fmla="*/ 0 h 3"/>
                  <a:gd name="T60" fmla="*/ 1 w 5"/>
                  <a:gd name="T61" fmla="*/ 2 h 3"/>
                  <a:gd name="T62" fmla="*/ 1 w 5"/>
                  <a:gd name="T63" fmla="*/ 2 h 3"/>
                  <a:gd name="T64" fmla="*/ 1 w 5"/>
                  <a:gd name="T65" fmla="*/ 2 h 3"/>
                  <a:gd name="T66" fmla="*/ 1 w 5"/>
                  <a:gd name="T67" fmla="*/ 2 h 3"/>
                  <a:gd name="T68" fmla="*/ 1 w 5"/>
                  <a:gd name="T69" fmla="*/ 2 h 3"/>
                  <a:gd name="T70" fmla="*/ 1 w 5"/>
                  <a:gd name="T71" fmla="*/ 2 h 3"/>
                  <a:gd name="T72" fmla="*/ 1 w 5"/>
                  <a:gd name="T73" fmla="*/ 3 h 3"/>
                  <a:gd name="T74" fmla="*/ 1 w 5"/>
                  <a:gd name="T75" fmla="*/ 3 h 3"/>
                  <a:gd name="T76" fmla="*/ 1 w 5"/>
                  <a:gd name="T77" fmla="*/ 2 h 3"/>
                  <a:gd name="T78" fmla="*/ 2 w 5"/>
                  <a:gd name="T79" fmla="*/ 2 h 3"/>
                  <a:gd name="T80" fmla="*/ 2 w 5"/>
                  <a:gd name="T81" fmla="*/ 2 h 3"/>
                  <a:gd name="T82" fmla="*/ 2 w 5"/>
                  <a:gd name="T83" fmla="*/ 2 h 3"/>
                  <a:gd name="T84" fmla="*/ 2 w 5"/>
                  <a:gd name="T85" fmla="*/ 2 h 3"/>
                  <a:gd name="T86" fmla="*/ 2 w 5"/>
                  <a:gd name="T87" fmla="*/ 0 h 3"/>
                  <a:gd name="T88" fmla="*/ 4 w 5"/>
                  <a:gd name="T89" fmla="*/ 0 h 3"/>
                  <a:gd name="T90" fmla="*/ 4 w 5"/>
                  <a:gd name="T91" fmla="*/ 0 h 3"/>
                  <a:gd name="T92" fmla="*/ 4 w 5"/>
                  <a:gd name="T93" fmla="*/ 0 h 3"/>
                  <a:gd name="T94" fmla="*/ 5 w 5"/>
                  <a:gd name="T95" fmla="*/ 0 h 3"/>
                  <a:gd name="T96" fmla="*/ 5 w 5"/>
                  <a:gd name="T97" fmla="*/ 0 h 3"/>
                  <a:gd name="T98" fmla="*/ 5 w 5"/>
                  <a:gd name="T99" fmla="*/ 2 h 3"/>
                  <a:gd name="T100" fmla="*/ 5 w 5"/>
                  <a:gd name="T101" fmla="*/ 2 h 3"/>
                  <a:gd name="T102" fmla="*/ 5 w 5"/>
                  <a:gd name="T103" fmla="*/ 2 h 3"/>
                  <a:gd name="T104" fmla="*/ 5 w 5"/>
                  <a:gd name="T105" fmla="*/ 3 h 3"/>
                  <a:gd name="T106" fmla="*/ 5 w 5"/>
                  <a:gd name="T107" fmla="*/ 3 h 3"/>
                  <a:gd name="T108" fmla="*/ 4 w 5"/>
                  <a:gd name="T109" fmla="*/ 3 h 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3"/>
                  <a:gd name="T167" fmla="*/ 5 w 5"/>
                  <a:gd name="T168" fmla="*/ 3 h 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3">
                    <a:moveTo>
                      <a:pt x="4" y="3"/>
                    </a:moveTo>
                    <a:lnTo>
                      <a:pt x="4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7" name="Freeform 1665"/>
              <p:cNvSpPr>
                <a:spLocks/>
              </p:cNvSpPr>
              <p:nvPr/>
            </p:nvSpPr>
            <p:spPr bwMode="auto">
              <a:xfrm>
                <a:off x="2044" y="1521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1 w 5"/>
                  <a:gd name="T5" fmla="*/ 0 h 1"/>
                  <a:gd name="T6" fmla="*/ 1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1 w 5"/>
                  <a:gd name="T21" fmla="*/ 1 h 1"/>
                  <a:gd name="T22" fmla="*/ 1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8" name="Freeform 1666"/>
              <p:cNvSpPr>
                <a:spLocks noEditPoints="1"/>
              </p:cNvSpPr>
              <p:nvPr/>
            </p:nvSpPr>
            <p:spPr bwMode="auto">
              <a:xfrm>
                <a:off x="2045" y="15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4 w 4"/>
                  <a:gd name="T19" fmla="*/ 3 h 4"/>
                  <a:gd name="T20" fmla="*/ 3 w 4"/>
                  <a:gd name="T21" fmla="*/ 3 h 4"/>
                  <a:gd name="T22" fmla="*/ 3 w 4"/>
                  <a:gd name="T23" fmla="*/ 4 h 4"/>
                  <a:gd name="T24" fmla="*/ 1 w 4"/>
                  <a:gd name="T25" fmla="*/ 3 h 4"/>
                  <a:gd name="T26" fmla="*/ 1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0 w 4"/>
                  <a:gd name="T41" fmla="*/ 0 h 4"/>
                  <a:gd name="T42" fmla="*/ 0 w 4"/>
                  <a:gd name="T43" fmla="*/ 0 h 4"/>
                  <a:gd name="T44" fmla="*/ 1 w 4"/>
                  <a:gd name="T45" fmla="*/ 1 h 4"/>
                  <a:gd name="T46" fmla="*/ 1 w 4"/>
                  <a:gd name="T47" fmla="*/ 1 h 4"/>
                  <a:gd name="T48" fmla="*/ 1 w 4"/>
                  <a:gd name="T49" fmla="*/ 3 h 4"/>
                  <a:gd name="T50" fmla="*/ 1 w 4"/>
                  <a:gd name="T51" fmla="*/ 3 h 4"/>
                  <a:gd name="T52" fmla="*/ 1 w 4"/>
                  <a:gd name="T53" fmla="*/ 3 h 4"/>
                  <a:gd name="T54" fmla="*/ 1 w 4"/>
                  <a:gd name="T55" fmla="*/ 3 h 4"/>
                  <a:gd name="T56" fmla="*/ 3 w 4"/>
                  <a:gd name="T57" fmla="*/ 3 h 4"/>
                  <a:gd name="T58" fmla="*/ 3 w 4"/>
                  <a:gd name="T59" fmla="*/ 3 h 4"/>
                  <a:gd name="T60" fmla="*/ 3 w 4"/>
                  <a:gd name="T61" fmla="*/ 3 h 4"/>
                  <a:gd name="T62" fmla="*/ 4 w 4"/>
                  <a:gd name="T63" fmla="*/ 3 h 4"/>
                  <a:gd name="T64" fmla="*/ 4 w 4"/>
                  <a:gd name="T65" fmla="*/ 3 h 4"/>
                  <a:gd name="T66" fmla="*/ 4 w 4"/>
                  <a:gd name="T67" fmla="*/ 1 h 4"/>
                  <a:gd name="T68" fmla="*/ 4 w 4"/>
                  <a:gd name="T69" fmla="*/ 1 h 4"/>
                  <a:gd name="T70" fmla="*/ 4 w 4"/>
                  <a:gd name="T71" fmla="*/ 1 h 4"/>
                  <a:gd name="T72" fmla="*/ 4 w 4"/>
                  <a:gd name="T73" fmla="*/ 0 h 4"/>
                  <a:gd name="T74" fmla="*/ 4 w 4"/>
                  <a:gd name="T75" fmla="*/ 0 h 4"/>
                  <a:gd name="T76" fmla="*/ 3 w 4"/>
                  <a:gd name="T77" fmla="*/ 0 h 4"/>
                  <a:gd name="T78" fmla="*/ 3 w 4"/>
                  <a:gd name="T79" fmla="*/ 0 h 4"/>
                  <a:gd name="T80" fmla="*/ 3 w 4"/>
                  <a:gd name="T81" fmla="*/ 0 h 4"/>
                  <a:gd name="T82" fmla="*/ 1 w 4"/>
                  <a:gd name="T83" fmla="*/ 0 h 4"/>
                  <a:gd name="T84" fmla="*/ 1 w 4"/>
                  <a:gd name="T85" fmla="*/ 0 h 4"/>
                  <a:gd name="T86" fmla="*/ 1 w 4"/>
                  <a:gd name="T87" fmla="*/ 1 h 4"/>
                  <a:gd name="T88" fmla="*/ 1 w 4"/>
                  <a:gd name="T89" fmla="*/ 1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4"/>
                  <a:gd name="T137" fmla="*/ 4 w 4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9" name="Freeform 1667"/>
              <p:cNvSpPr>
                <a:spLocks/>
              </p:cNvSpPr>
              <p:nvPr/>
            </p:nvSpPr>
            <p:spPr bwMode="auto">
              <a:xfrm>
                <a:off x="2045" y="151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1 w 4"/>
                  <a:gd name="T5" fmla="*/ 2 h 4"/>
                  <a:gd name="T6" fmla="*/ 1 w 4"/>
                  <a:gd name="T7" fmla="*/ 2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1 h 4"/>
                  <a:gd name="T14" fmla="*/ 0 w 4"/>
                  <a:gd name="T15" fmla="*/ 1 h 4"/>
                  <a:gd name="T16" fmla="*/ 0 w 4"/>
                  <a:gd name="T17" fmla="*/ 1 h 4"/>
                  <a:gd name="T18" fmla="*/ 1 w 4"/>
                  <a:gd name="T19" fmla="*/ 1 h 4"/>
                  <a:gd name="T20" fmla="*/ 1 w 4"/>
                  <a:gd name="T21" fmla="*/ 0 h 4"/>
                  <a:gd name="T22" fmla="*/ 1 w 4"/>
                  <a:gd name="T23" fmla="*/ 0 h 4"/>
                  <a:gd name="T24" fmla="*/ 3 w 4"/>
                  <a:gd name="T25" fmla="*/ 0 h 4"/>
                  <a:gd name="T26" fmla="*/ 4 w 4"/>
                  <a:gd name="T27" fmla="*/ 0 h 4"/>
                  <a:gd name="T28" fmla="*/ 4 w 4"/>
                  <a:gd name="T29" fmla="*/ 1 h 4"/>
                  <a:gd name="T30" fmla="*/ 3 w 4"/>
                  <a:gd name="T31" fmla="*/ 1 h 4"/>
                  <a:gd name="T32" fmla="*/ 1 w 4"/>
                  <a:gd name="T33" fmla="*/ 1 h 4"/>
                  <a:gd name="T34" fmla="*/ 1 w 4"/>
                  <a:gd name="T35" fmla="*/ 1 h 4"/>
                  <a:gd name="T36" fmla="*/ 1 w 4"/>
                  <a:gd name="T37" fmla="*/ 1 h 4"/>
                  <a:gd name="T38" fmla="*/ 1 w 4"/>
                  <a:gd name="T39" fmla="*/ 1 h 4"/>
                  <a:gd name="T40" fmla="*/ 1 w 4"/>
                  <a:gd name="T41" fmla="*/ 1 h 4"/>
                  <a:gd name="T42" fmla="*/ 1 w 4"/>
                  <a:gd name="T43" fmla="*/ 1 h 4"/>
                  <a:gd name="T44" fmla="*/ 1 w 4"/>
                  <a:gd name="T45" fmla="*/ 2 h 4"/>
                  <a:gd name="T46" fmla="*/ 1 w 4"/>
                  <a:gd name="T47" fmla="*/ 2 h 4"/>
                  <a:gd name="T48" fmla="*/ 1 w 4"/>
                  <a:gd name="T49" fmla="*/ 2 h 4"/>
                  <a:gd name="T50" fmla="*/ 1 w 4"/>
                  <a:gd name="T51" fmla="*/ 2 h 4"/>
                  <a:gd name="T52" fmla="*/ 3 w 4"/>
                  <a:gd name="T53" fmla="*/ 2 h 4"/>
                  <a:gd name="T54" fmla="*/ 3 w 4"/>
                  <a:gd name="T55" fmla="*/ 2 h 4"/>
                  <a:gd name="T56" fmla="*/ 4 w 4"/>
                  <a:gd name="T57" fmla="*/ 2 h 4"/>
                  <a:gd name="T58" fmla="*/ 4 w 4"/>
                  <a:gd name="T59" fmla="*/ 4 h 4"/>
                  <a:gd name="T60" fmla="*/ 0 w 4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0" name="Freeform 1668"/>
              <p:cNvSpPr>
                <a:spLocks/>
              </p:cNvSpPr>
              <p:nvPr/>
            </p:nvSpPr>
            <p:spPr bwMode="auto">
              <a:xfrm>
                <a:off x="2045" y="1509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0 h 3"/>
                  <a:gd name="T4" fmla="*/ 1 w 4"/>
                  <a:gd name="T5" fmla="*/ 2 h 3"/>
                  <a:gd name="T6" fmla="*/ 1 w 4"/>
                  <a:gd name="T7" fmla="*/ 2 h 3"/>
                  <a:gd name="T8" fmla="*/ 1 w 4"/>
                  <a:gd name="T9" fmla="*/ 2 h 3"/>
                  <a:gd name="T10" fmla="*/ 1 w 4"/>
                  <a:gd name="T11" fmla="*/ 2 h 3"/>
                  <a:gd name="T12" fmla="*/ 1 w 4"/>
                  <a:gd name="T13" fmla="*/ 2 h 3"/>
                  <a:gd name="T14" fmla="*/ 1 w 4"/>
                  <a:gd name="T15" fmla="*/ 2 h 3"/>
                  <a:gd name="T16" fmla="*/ 1 w 4"/>
                  <a:gd name="T17" fmla="*/ 2 h 3"/>
                  <a:gd name="T18" fmla="*/ 1 w 4"/>
                  <a:gd name="T19" fmla="*/ 2 h 3"/>
                  <a:gd name="T20" fmla="*/ 1 w 4"/>
                  <a:gd name="T21" fmla="*/ 2 h 3"/>
                  <a:gd name="T22" fmla="*/ 3 w 4"/>
                  <a:gd name="T23" fmla="*/ 2 h 3"/>
                  <a:gd name="T24" fmla="*/ 3 w 4"/>
                  <a:gd name="T25" fmla="*/ 0 h 3"/>
                  <a:gd name="T26" fmla="*/ 3 w 4"/>
                  <a:gd name="T27" fmla="*/ 0 h 3"/>
                  <a:gd name="T28" fmla="*/ 3 w 4"/>
                  <a:gd name="T29" fmla="*/ 0 h 3"/>
                  <a:gd name="T30" fmla="*/ 3 w 4"/>
                  <a:gd name="T31" fmla="*/ 0 h 3"/>
                  <a:gd name="T32" fmla="*/ 4 w 4"/>
                  <a:gd name="T33" fmla="*/ 0 h 3"/>
                  <a:gd name="T34" fmla="*/ 4 w 4"/>
                  <a:gd name="T35" fmla="*/ 0 h 3"/>
                  <a:gd name="T36" fmla="*/ 4 w 4"/>
                  <a:gd name="T37" fmla="*/ 2 h 3"/>
                  <a:gd name="T38" fmla="*/ 4 w 4"/>
                  <a:gd name="T39" fmla="*/ 2 h 3"/>
                  <a:gd name="T40" fmla="*/ 4 w 4"/>
                  <a:gd name="T41" fmla="*/ 2 h 3"/>
                  <a:gd name="T42" fmla="*/ 4 w 4"/>
                  <a:gd name="T43" fmla="*/ 2 h 3"/>
                  <a:gd name="T44" fmla="*/ 4 w 4"/>
                  <a:gd name="T45" fmla="*/ 3 h 3"/>
                  <a:gd name="T46" fmla="*/ 4 w 4"/>
                  <a:gd name="T47" fmla="*/ 3 h 3"/>
                  <a:gd name="T48" fmla="*/ 4 w 4"/>
                  <a:gd name="T49" fmla="*/ 3 h 3"/>
                  <a:gd name="T50" fmla="*/ 4 w 4"/>
                  <a:gd name="T51" fmla="*/ 2 h 3"/>
                  <a:gd name="T52" fmla="*/ 4 w 4"/>
                  <a:gd name="T53" fmla="*/ 2 h 3"/>
                  <a:gd name="T54" fmla="*/ 4 w 4"/>
                  <a:gd name="T55" fmla="*/ 2 h 3"/>
                  <a:gd name="T56" fmla="*/ 4 w 4"/>
                  <a:gd name="T57" fmla="*/ 2 h 3"/>
                  <a:gd name="T58" fmla="*/ 4 w 4"/>
                  <a:gd name="T59" fmla="*/ 0 h 3"/>
                  <a:gd name="T60" fmla="*/ 3 w 4"/>
                  <a:gd name="T61" fmla="*/ 0 h 3"/>
                  <a:gd name="T62" fmla="*/ 3 w 4"/>
                  <a:gd name="T63" fmla="*/ 0 h 3"/>
                  <a:gd name="T64" fmla="*/ 3 w 4"/>
                  <a:gd name="T65" fmla="*/ 2 h 3"/>
                  <a:gd name="T66" fmla="*/ 3 w 4"/>
                  <a:gd name="T67" fmla="*/ 2 h 3"/>
                  <a:gd name="T68" fmla="*/ 3 w 4"/>
                  <a:gd name="T69" fmla="*/ 2 h 3"/>
                  <a:gd name="T70" fmla="*/ 3 w 4"/>
                  <a:gd name="T71" fmla="*/ 2 h 3"/>
                  <a:gd name="T72" fmla="*/ 1 w 4"/>
                  <a:gd name="T73" fmla="*/ 3 h 3"/>
                  <a:gd name="T74" fmla="*/ 1 w 4"/>
                  <a:gd name="T75" fmla="*/ 3 h 3"/>
                  <a:gd name="T76" fmla="*/ 1 w 4"/>
                  <a:gd name="T77" fmla="*/ 3 h 3"/>
                  <a:gd name="T78" fmla="*/ 1 w 4"/>
                  <a:gd name="T79" fmla="*/ 3 h 3"/>
                  <a:gd name="T80" fmla="*/ 1 w 4"/>
                  <a:gd name="T81" fmla="*/ 2 h 3"/>
                  <a:gd name="T82" fmla="*/ 0 w 4"/>
                  <a:gd name="T83" fmla="*/ 2 h 3"/>
                  <a:gd name="T84" fmla="*/ 0 w 4"/>
                  <a:gd name="T85" fmla="*/ 2 h 3"/>
                  <a:gd name="T86" fmla="*/ 0 w 4"/>
                  <a:gd name="T87" fmla="*/ 0 h 3"/>
                  <a:gd name="T88" fmla="*/ 1 w 4"/>
                  <a:gd name="T89" fmla="*/ 0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3"/>
                  <a:gd name="T137" fmla="*/ 4 w 4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3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1" name="Freeform 1669"/>
              <p:cNvSpPr>
                <a:spLocks/>
              </p:cNvSpPr>
              <p:nvPr/>
            </p:nvSpPr>
            <p:spPr bwMode="auto">
              <a:xfrm>
                <a:off x="2044" y="150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2 w 5"/>
                  <a:gd name="T7" fmla="*/ 3 h 3"/>
                  <a:gd name="T8" fmla="*/ 1 w 5"/>
                  <a:gd name="T9" fmla="*/ 3 h 3"/>
                  <a:gd name="T10" fmla="*/ 1 w 5"/>
                  <a:gd name="T11" fmla="*/ 2 h 3"/>
                  <a:gd name="T12" fmla="*/ 1 w 5"/>
                  <a:gd name="T13" fmla="*/ 2 h 3"/>
                  <a:gd name="T14" fmla="*/ 1 w 5"/>
                  <a:gd name="T15" fmla="*/ 2 h 3"/>
                  <a:gd name="T16" fmla="*/ 1 w 5"/>
                  <a:gd name="T17" fmla="*/ 0 h 3"/>
                  <a:gd name="T18" fmla="*/ 2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4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2 w 5"/>
                  <a:gd name="T33" fmla="*/ 0 h 3"/>
                  <a:gd name="T34" fmla="*/ 2 w 5"/>
                  <a:gd name="T35" fmla="*/ 0 h 3"/>
                  <a:gd name="T36" fmla="*/ 2 w 5"/>
                  <a:gd name="T37" fmla="*/ 2 h 3"/>
                  <a:gd name="T38" fmla="*/ 2 w 5"/>
                  <a:gd name="T39" fmla="*/ 2 h 3"/>
                  <a:gd name="T40" fmla="*/ 2 w 5"/>
                  <a:gd name="T41" fmla="*/ 2 h 3"/>
                  <a:gd name="T42" fmla="*/ 2 w 5"/>
                  <a:gd name="T43" fmla="*/ 2 h 3"/>
                  <a:gd name="T44" fmla="*/ 2 w 5"/>
                  <a:gd name="T45" fmla="*/ 2 h 3"/>
                  <a:gd name="T46" fmla="*/ 2 w 5"/>
                  <a:gd name="T47" fmla="*/ 3 h 3"/>
                  <a:gd name="T48" fmla="*/ 2 w 5"/>
                  <a:gd name="T49" fmla="*/ 3 h 3"/>
                  <a:gd name="T50" fmla="*/ 2 w 5"/>
                  <a:gd name="T51" fmla="*/ 3 h 3"/>
                  <a:gd name="T52" fmla="*/ 4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2" name="Freeform 1670"/>
              <p:cNvSpPr>
                <a:spLocks noEditPoints="1"/>
              </p:cNvSpPr>
              <p:nvPr/>
            </p:nvSpPr>
            <p:spPr bwMode="auto">
              <a:xfrm>
                <a:off x="2045" y="1500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4 w 4"/>
                  <a:gd name="T7" fmla="*/ 2 h 4"/>
                  <a:gd name="T8" fmla="*/ 4 w 4"/>
                  <a:gd name="T9" fmla="*/ 2 h 4"/>
                  <a:gd name="T10" fmla="*/ 4 w 4"/>
                  <a:gd name="T11" fmla="*/ 2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3 h 4"/>
                  <a:gd name="T18" fmla="*/ 4 w 4"/>
                  <a:gd name="T19" fmla="*/ 4 h 4"/>
                  <a:gd name="T20" fmla="*/ 3 w 4"/>
                  <a:gd name="T21" fmla="*/ 4 h 4"/>
                  <a:gd name="T22" fmla="*/ 3 w 4"/>
                  <a:gd name="T23" fmla="*/ 4 h 4"/>
                  <a:gd name="T24" fmla="*/ 1 w 4"/>
                  <a:gd name="T25" fmla="*/ 4 h 4"/>
                  <a:gd name="T26" fmla="*/ 1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3 h 4"/>
                  <a:gd name="T34" fmla="*/ 0 w 4"/>
                  <a:gd name="T35" fmla="*/ 2 h 4"/>
                  <a:gd name="T36" fmla="*/ 1 w 4"/>
                  <a:gd name="T37" fmla="*/ 2 h 4"/>
                  <a:gd name="T38" fmla="*/ 1 w 4"/>
                  <a:gd name="T39" fmla="*/ 2 h 4"/>
                  <a:gd name="T40" fmla="*/ 0 w 4"/>
                  <a:gd name="T41" fmla="*/ 2 h 4"/>
                  <a:gd name="T42" fmla="*/ 0 w 4"/>
                  <a:gd name="T43" fmla="*/ 0 h 4"/>
                  <a:gd name="T44" fmla="*/ 1 w 4"/>
                  <a:gd name="T45" fmla="*/ 3 h 4"/>
                  <a:gd name="T46" fmla="*/ 1 w 4"/>
                  <a:gd name="T47" fmla="*/ 3 h 4"/>
                  <a:gd name="T48" fmla="*/ 1 w 4"/>
                  <a:gd name="T49" fmla="*/ 3 h 4"/>
                  <a:gd name="T50" fmla="*/ 1 w 4"/>
                  <a:gd name="T51" fmla="*/ 4 h 4"/>
                  <a:gd name="T52" fmla="*/ 1 w 4"/>
                  <a:gd name="T53" fmla="*/ 4 h 4"/>
                  <a:gd name="T54" fmla="*/ 1 w 4"/>
                  <a:gd name="T55" fmla="*/ 4 h 4"/>
                  <a:gd name="T56" fmla="*/ 3 w 4"/>
                  <a:gd name="T57" fmla="*/ 4 h 4"/>
                  <a:gd name="T58" fmla="*/ 3 w 4"/>
                  <a:gd name="T59" fmla="*/ 4 h 4"/>
                  <a:gd name="T60" fmla="*/ 3 w 4"/>
                  <a:gd name="T61" fmla="*/ 4 h 4"/>
                  <a:gd name="T62" fmla="*/ 4 w 4"/>
                  <a:gd name="T63" fmla="*/ 4 h 4"/>
                  <a:gd name="T64" fmla="*/ 4 w 4"/>
                  <a:gd name="T65" fmla="*/ 3 h 4"/>
                  <a:gd name="T66" fmla="*/ 4 w 4"/>
                  <a:gd name="T67" fmla="*/ 3 h 4"/>
                  <a:gd name="T68" fmla="*/ 4 w 4"/>
                  <a:gd name="T69" fmla="*/ 3 h 4"/>
                  <a:gd name="T70" fmla="*/ 4 w 4"/>
                  <a:gd name="T71" fmla="*/ 3 h 4"/>
                  <a:gd name="T72" fmla="*/ 4 w 4"/>
                  <a:gd name="T73" fmla="*/ 2 h 4"/>
                  <a:gd name="T74" fmla="*/ 4 w 4"/>
                  <a:gd name="T75" fmla="*/ 2 h 4"/>
                  <a:gd name="T76" fmla="*/ 3 w 4"/>
                  <a:gd name="T77" fmla="*/ 2 h 4"/>
                  <a:gd name="T78" fmla="*/ 3 w 4"/>
                  <a:gd name="T79" fmla="*/ 2 h 4"/>
                  <a:gd name="T80" fmla="*/ 3 w 4"/>
                  <a:gd name="T81" fmla="*/ 2 h 4"/>
                  <a:gd name="T82" fmla="*/ 1 w 4"/>
                  <a:gd name="T83" fmla="*/ 2 h 4"/>
                  <a:gd name="T84" fmla="*/ 1 w 4"/>
                  <a:gd name="T85" fmla="*/ 2 h 4"/>
                  <a:gd name="T86" fmla="*/ 1 w 4"/>
                  <a:gd name="T87" fmla="*/ 2 h 4"/>
                  <a:gd name="T88" fmla="*/ 1 w 4"/>
                  <a:gd name="T89" fmla="*/ 3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4"/>
                  <a:gd name="T137" fmla="*/ 4 w 4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1" y="3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3" name="Rectangle 1671"/>
              <p:cNvSpPr>
                <a:spLocks noChangeArrowheads="1"/>
              </p:cNvSpPr>
              <p:nvPr/>
            </p:nvSpPr>
            <p:spPr bwMode="auto">
              <a:xfrm>
                <a:off x="2044" y="1499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4" name="Freeform 1672"/>
              <p:cNvSpPr>
                <a:spLocks/>
              </p:cNvSpPr>
              <p:nvPr/>
            </p:nvSpPr>
            <p:spPr bwMode="auto">
              <a:xfrm>
                <a:off x="2044" y="152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4 w 5"/>
                  <a:gd name="T3" fmla="*/ 3 h 3"/>
                  <a:gd name="T4" fmla="*/ 5 w 5"/>
                  <a:gd name="T5" fmla="*/ 2 h 3"/>
                  <a:gd name="T6" fmla="*/ 5 w 5"/>
                  <a:gd name="T7" fmla="*/ 2 h 3"/>
                  <a:gd name="T8" fmla="*/ 5 w 5"/>
                  <a:gd name="T9" fmla="*/ 2 h 3"/>
                  <a:gd name="T10" fmla="*/ 5 w 5"/>
                  <a:gd name="T11" fmla="*/ 2 h 3"/>
                  <a:gd name="T12" fmla="*/ 5 w 5"/>
                  <a:gd name="T13" fmla="*/ 2 h 3"/>
                  <a:gd name="T14" fmla="*/ 5 w 5"/>
                  <a:gd name="T15" fmla="*/ 0 h 3"/>
                  <a:gd name="T16" fmla="*/ 4 w 5"/>
                  <a:gd name="T17" fmla="*/ 0 h 3"/>
                  <a:gd name="T18" fmla="*/ 4 w 5"/>
                  <a:gd name="T19" fmla="*/ 0 h 3"/>
                  <a:gd name="T20" fmla="*/ 4 w 5"/>
                  <a:gd name="T21" fmla="*/ 0 h 3"/>
                  <a:gd name="T22" fmla="*/ 4 w 5"/>
                  <a:gd name="T23" fmla="*/ 0 h 3"/>
                  <a:gd name="T24" fmla="*/ 4 w 5"/>
                  <a:gd name="T25" fmla="*/ 2 h 3"/>
                  <a:gd name="T26" fmla="*/ 2 w 5"/>
                  <a:gd name="T27" fmla="*/ 2 h 3"/>
                  <a:gd name="T28" fmla="*/ 2 w 5"/>
                  <a:gd name="T29" fmla="*/ 3 h 3"/>
                  <a:gd name="T30" fmla="*/ 2 w 5"/>
                  <a:gd name="T31" fmla="*/ 3 h 3"/>
                  <a:gd name="T32" fmla="*/ 1 w 5"/>
                  <a:gd name="T33" fmla="*/ 3 h 3"/>
                  <a:gd name="T34" fmla="*/ 1 w 5"/>
                  <a:gd name="T35" fmla="*/ 3 h 3"/>
                  <a:gd name="T36" fmla="*/ 1 w 5"/>
                  <a:gd name="T37" fmla="*/ 3 h 3"/>
                  <a:gd name="T38" fmla="*/ 1 w 5"/>
                  <a:gd name="T39" fmla="*/ 3 h 3"/>
                  <a:gd name="T40" fmla="*/ 1 w 5"/>
                  <a:gd name="T41" fmla="*/ 3 h 3"/>
                  <a:gd name="T42" fmla="*/ 0 w 5"/>
                  <a:gd name="T43" fmla="*/ 2 h 3"/>
                  <a:gd name="T44" fmla="*/ 0 w 5"/>
                  <a:gd name="T45" fmla="*/ 2 h 3"/>
                  <a:gd name="T46" fmla="*/ 0 w 5"/>
                  <a:gd name="T47" fmla="*/ 2 h 3"/>
                  <a:gd name="T48" fmla="*/ 0 w 5"/>
                  <a:gd name="T49" fmla="*/ 2 h 3"/>
                  <a:gd name="T50" fmla="*/ 0 w 5"/>
                  <a:gd name="T51" fmla="*/ 0 h 3"/>
                  <a:gd name="T52" fmla="*/ 1 w 5"/>
                  <a:gd name="T53" fmla="*/ 0 h 3"/>
                  <a:gd name="T54" fmla="*/ 1 w 5"/>
                  <a:gd name="T55" fmla="*/ 0 h 3"/>
                  <a:gd name="T56" fmla="*/ 1 w 5"/>
                  <a:gd name="T57" fmla="*/ 0 h 3"/>
                  <a:gd name="T58" fmla="*/ 1 w 5"/>
                  <a:gd name="T59" fmla="*/ 0 h 3"/>
                  <a:gd name="T60" fmla="*/ 1 w 5"/>
                  <a:gd name="T61" fmla="*/ 2 h 3"/>
                  <a:gd name="T62" fmla="*/ 1 w 5"/>
                  <a:gd name="T63" fmla="*/ 2 h 3"/>
                  <a:gd name="T64" fmla="*/ 1 w 5"/>
                  <a:gd name="T65" fmla="*/ 2 h 3"/>
                  <a:gd name="T66" fmla="*/ 1 w 5"/>
                  <a:gd name="T67" fmla="*/ 2 h 3"/>
                  <a:gd name="T68" fmla="*/ 1 w 5"/>
                  <a:gd name="T69" fmla="*/ 2 h 3"/>
                  <a:gd name="T70" fmla="*/ 1 w 5"/>
                  <a:gd name="T71" fmla="*/ 2 h 3"/>
                  <a:gd name="T72" fmla="*/ 1 w 5"/>
                  <a:gd name="T73" fmla="*/ 3 h 3"/>
                  <a:gd name="T74" fmla="*/ 1 w 5"/>
                  <a:gd name="T75" fmla="*/ 3 h 3"/>
                  <a:gd name="T76" fmla="*/ 1 w 5"/>
                  <a:gd name="T77" fmla="*/ 2 h 3"/>
                  <a:gd name="T78" fmla="*/ 2 w 5"/>
                  <a:gd name="T79" fmla="*/ 2 h 3"/>
                  <a:gd name="T80" fmla="*/ 2 w 5"/>
                  <a:gd name="T81" fmla="*/ 2 h 3"/>
                  <a:gd name="T82" fmla="*/ 2 w 5"/>
                  <a:gd name="T83" fmla="*/ 2 h 3"/>
                  <a:gd name="T84" fmla="*/ 2 w 5"/>
                  <a:gd name="T85" fmla="*/ 2 h 3"/>
                  <a:gd name="T86" fmla="*/ 2 w 5"/>
                  <a:gd name="T87" fmla="*/ 0 h 3"/>
                  <a:gd name="T88" fmla="*/ 4 w 5"/>
                  <a:gd name="T89" fmla="*/ 0 h 3"/>
                  <a:gd name="T90" fmla="*/ 4 w 5"/>
                  <a:gd name="T91" fmla="*/ 0 h 3"/>
                  <a:gd name="T92" fmla="*/ 4 w 5"/>
                  <a:gd name="T93" fmla="*/ 0 h 3"/>
                  <a:gd name="T94" fmla="*/ 5 w 5"/>
                  <a:gd name="T95" fmla="*/ 0 h 3"/>
                  <a:gd name="T96" fmla="*/ 5 w 5"/>
                  <a:gd name="T97" fmla="*/ 0 h 3"/>
                  <a:gd name="T98" fmla="*/ 5 w 5"/>
                  <a:gd name="T99" fmla="*/ 2 h 3"/>
                  <a:gd name="T100" fmla="*/ 5 w 5"/>
                  <a:gd name="T101" fmla="*/ 2 h 3"/>
                  <a:gd name="T102" fmla="*/ 5 w 5"/>
                  <a:gd name="T103" fmla="*/ 2 h 3"/>
                  <a:gd name="T104" fmla="*/ 5 w 5"/>
                  <a:gd name="T105" fmla="*/ 3 h 3"/>
                  <a:gd name="T106" fmla="*/ 5 w 5"/>
                  <a:gd name="T107" fmla="*/ 3 h 3"/>
                  <a:gd name="T108" fmla="*/ 4 w 5"/>
                  <a:gd name="T109" fmla="*/ 3 h 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3"/>
                  <a:gd name="T167" fmla="*/ 5 w 5"/>
                  <a:gd name="T168" fmla="*/ 3 h 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3">
                    <a:moveTo>
                      <a:pt x="4" y="3"/>
                    </a:moveTo>
                    <a:lnTo>
                      <a:pt x="4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4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5" name="Freeform 1673"/>
              <p:cNvSpPr>
                <a:spLocks/>
              </p:cNvSpPr>
              <p:nvPr/>
            </p:nvSpPr>
            <p:spPr bwMode="auto">
              <a:xfrm>
                <a:off x="2044" y="1521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1 w 5"/>
                  <a:gd name="T5" fmla="*/ 0 h 1"/>
                  <a:gd name="T6" fmla="*/ 1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1 w 5"/>
                  <a:gd name="T21" fmla="*/ 1 h 1"/>
                  <a:gd name="T22" fmla="*/ 1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6" name="Freeform 1674"/>
              <p:cNvSpPr>
                <a:spLocks/>
              </p:cNvSpPr>
              <p:nvPr/>
            </p:nvSpPr>
            <p:spPr bwMode="auto">
              <a:xfrm>
                <a:off x="2045" y="15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0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4 w 4"/>
                  <a:gd name="T19" fmla="*/ 3 h 4"/>
                  <a:gd name="T20" fmla="*/ 3 w 4"/>
                  <a:gd name="T21" fmla="*/ 3 h 4"/>
                  <a:gd name="T22" fmla="*/ 3 w 4"/>
                  <a:gd name="T23" fmla="*/ 4 h 4"/>
                  <a:gd name="T24" fmla="*/ 1 w 4"/>
                  <a:gd name="T25" fmla="*/ 3 h 4"/>
                  <a:gd name="T26" fmla="*/ 1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0 w 4"/>
                  <a:gd name="T41" fmla="*/ 0 h 4"/>
                  <a:gd name="T42" fmla="*/ 0 w 4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4"/>
                  <a:gd name="T68" fmla="*/ 4 w 4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7" name="Freeform 1675"/>
              <p:cNvSpPr>
                <a:spLocks/>
              </p:cNvSpPr>
              <p:nvPr/>
            </p:nvSpPr>
            <p:spPr bwMode="auto">
              <a:xfrm>
                <a:off x="2046" y="151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3 h 3"/>
                  <a:gd name="T12" fmla="*/ 2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3 w 3"/>
                  <a:gd name="T19" fmla="*/ 3 h 3"/>
                  <a:gd name="T20" fmla="*/ 3 w 3"/>
                  <a:gd name="T21" fmla="*/ 3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0 h 3"/>
                  <a:gd name="T30" fmla="*/ 3 w 3"/>
                  <a:gd name="T31" fmla="*/ 0 h 3"/>
                  <a:gd name="T32" fmla="*/ 2 w 3"/>
                  <a:gd name="T33" fmla="*/ 0 h 3"/>
                  <a:gd name="T34" fmla="*/ 2 w 3"/>
                  <a:gd name="T35" fmla="*/ 0 h 3"/>
                  <a:gd name="T36" fmla="*/ 2 w 3"/>
                  <a:gd name="T37" fmla="*/ 0 h 3"/>
                  <a:gd name="T38" fmla="*/ 0 w 3"/>
                  <a:gd name="T39" fmla="*/ 0 h 3"/>
                  <a:gd name="T40" fmla="*/ 0 w 3"/>
                  <a:gd name="T41" fmla="*/ 0 h 3"/>
                  <a:gd name="T42" fmla="*/ 0 w 3"/>
                  <a:gd name="T43" fmla="*/ 1 h 3"/>
                  <a:gd name="T44" fmla="*/ 0 w 3"/>
                  <a:gd name="T45" fmla="*/ 1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3"/>
                  <a:gd name="T71" fmla="*/ 3 w 3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8" name="Freeform 1676"/>
              <p:cNvSpPr>
                <a:spLocks/>
              </p:cNvSpPr>
              <p:nvPr/>
            </p:nvSpPr>
            <p:spPr bwMode="auto">
              <a:xfrm>
                <a:off x="2045" y="151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1 w 4"/>
                  <a:gd name="T5" fmla="*/ 2 h 4"/>
                  <a:gd name="T6" fmla="*/ 1 w 4"/>
                  <a:gd name="T7" fmla="*/ 2 h 4"/>
                  <a:gd name="T8" fmla="*/ 0 w 4"/>
                  <a:gd name="T9" fmla="*/ 2 h 4"/>
                  <a:gd name="T10" fmla="*/ 0 w 4"/>
                  <a:gd name="T11" fmla="*/ 2 h 4"/>
                  <a:gd name="T12" fmla="*/ 0 w 4"/>
                  <a:gd name="T13" fmla="*/ 1 h 4"/>
                  <a:gd name="T14" fmla="*/ 0 w 4"/>
                  <a:gd name="T15" fmla="*/ 1 h 4"/>
                  <a:gd name="T16" fmla="*/ 0 w 4"/>
                  <a:gd name="T17" fmla="*/ 1 h 4"/>
                  <a:gd name="T18" fmla="*/ 1 w 4"/>
                  <a:gd name="T19" fmla="*/ 1 h 4"/>
                  <a:gd name="T20" fmla="*/ 1 w 4"/>
                  <a:gd name="T21" fmla="*/ 0 h 4"/>
                  <a:gd name="T22" fmla="*/ 1 w 4"/>
                  <a:gd name="T23" fmla="*/ 0 h 4"/>
                  <a:gd name="T24" fmla="*/ 3 w 4"/>
                  <a:gd name="T25" fmla="*/ 0 h 4"/>
                  <a:gd name="T26" fmla="*/ 4 w 4"/>
                  <a:gd name="T27" fmla="*/ 0 h 4"/>
                  <a:gd name="T28" fmla="*/ 4 w 4"/>
                  <a:gd name="T29" fmla="*/ 1 h 4"/>
                  <a:gd name="T30" fmla="*/ 3 w 4"/>
                  <a:gd name="T31" fmla="*/ 1 h 4"/>
                  <a:gd name="T32" fmla="*/ 1 w 4"/>
                  <a:gd name="T33" fmla="*/ 1 h 4"/>
                  <a:gd name="T34" fmla="*/ 1 w 4"/>
                  <a:gd name="T35" fmla="*/ 1 h 4"/>
                  <a:gd name="T36" fmla="*/ 1 w 4"/>
                  <a:gd name="T37" fmla="*/ 1 h 4"/>
                  <a:gd name="T38" fmla="*/ 1 w 4"/>
                  <a:gd name="T39" fmla="*/ 1 h 4"/>
                  <a:gd name="T40" fmla="*/ 1 w 4"/>
                  <a:gd name="T41" fmla="*/ 1 h 4"/>
                  <a:gd name="T42" fmla="*/ 1 w 4"/>
                  <a:gd name="T43" fmla="*/ 1 h 4"/>
                  <a:gd name="T44" fmla="*/ 1 w 4"/>
                  <a:gd name="T45" fmla="*/ 2 h 4"/>
                  <a:gd name="T46" fmla="*/ 1 w 4"/>
                  <a:gd name="T47" fmla="*/ 2 h 4"/>
                  <a:gd name="T48" fmla="*/ 1 w 4"/>
                  <a:gd name="T49" fmla="*/ 2 h 4"/>
                  <a:gd name="T50" fmla="*/ 1 w 4"/>
                  <a:gd name="T51" fmla="*/ 2 h 4"/>
                  <a:gd name="T52" fmla="*/ 3 w 4"/>
                  <a:gd name="T53" fmla="*/ 2 h 4"/>
                  <a:gd name="T54" fmla="*/ 3 w 4"/>
                  <a:gd name="T55" fmla="*/ 2 h 4"/>
                  <a:gd name="T56" fmla="*/ 4 w 4"/>
                  <a:gd name="T57" fmla="*/ 2 h 4"/>
                  <a:gd name="T58" fmla="*/ 4 w 4"/>
                  <a:gd name="T59" fmla="*/ 4 h 4"/>
                  <a:gd name="T60" fmla="*/ 0 w 4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9" name="Freeform 1677"/>
              <p:cNvSpPr>
                <a:spLocks/>
              </p:cNvSpPr>
              <p:nvPr/>
            </p:nvSpPr>
            <p:spPr bwMode="auto">
              <a:xfrm>
                <a:off x="2045" y="1509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0 h 3"/>
                  <a:gd name="T4" fmla="*/ 1 w 4"/>
                  <a:gd name="T5" fmla="*/ 2 h 3"/>
                  <a:gd name="T6" fmla="*/ 1 w 4"/>
                  <a:gd name="T7" fmla="*/ 2 h 3"/>
                  <a:gd name="T8" fmla="*/ 1 w 4"/>
                  <a:gd name="T9" fmla="*/ 2 h 3"/>
                  <a:gd name="T10" fmla="*/ 1 w 4"/>
                  <a:gd name="T11" fmla="*/ 2 h 3"/>
                  <a:gd name="T12" fmla="*/ 1 w 4"/>
                  <a:gd name="T13" fmla="*/ 2 h 3"/>
                  <a:gd name="T14" fmla="*/ 1 w 4"/>
                  <a:gd name="T15" fmla="*/ 2 h 3"/>
                  <a:gd name="T16" fmla="*/ 1 w 4"/>
                  <a:gd name="T17" fmla="*/ 2 h 3"/>
                  <a:gd name="T18" fmla="*/ 1 w 4"/>
                  <a:gd name="T19" fmla="*/ 2 h 3"/>
                  <a:gd name="T20" fmla="*/ 1 w 4"/>
                  <a:gd name="T21" fmla="*/ 2 h 3"/>
                  <a:gd name="T22" fmla="*/ 3 w 4"/>
                  <a:gd name="T23" fmla="*/ 2 h 3"/>
                  <a:gd name="T24" fmla="*/ 3 w 4"/>
                  <a:gd name="T25" fmla="*/ 0 h 3"/>
                  <a:gd name="T26" fmla="*/ 3 w 4"/>
                  <a:gd name="T27" fmla="*/ 0 h 3"/>
                  <a:gd name="T28" fmla="*/ 3 w 4"/>
                  <a:gd name="T29" fmla="*/ 0 h 3"/>
                  <a:gd name="T30" fmla="*/ 3 w 4"/>
                  <a:gd name="T31" fmla="*/ 0 h 3"/>
                  <a:gd name="T32" fmla="*/ 4 w 4"/>
                  <a:gd name="T33" fmla="*/ 0 h 3"/>
                  <a:gd name="T34" fmla="*/ 4 w 4"/>
                  <a:gd name="T35" fmla="*/ 0 h 3"/>
                  <a:gd name="T36" fmla="*/ 4 w 4"/>
                  <a:gd name="T37" fmla="*/ 2 h 3"/>
                  <a:gd name="T38" fmla="*/ 4 w 4"/>
                  <a:gd name="T39" fmla="*/ 2 h 3"/>
                  <a:gd name="T40" fmla="*/ 4 w 4"/>
                  <a:gd name="T41" fmla="*/ 2 h 3"/>
                  <a:gd name="T42" fmla="*/ 4 w 4"/>
                  <a:gd name="T43" fmla="*/ 2 h 3"/>
                  <a:gd name="T44" fmla="*/ 4 w 4"/>
                  <a:gd name="T45" fmla="*/ 3 h 3"/>
                  <a:gd name="T46" fmla="*/ 4 w 4"/>
                  <a:gd name="T47" fmla="*/ 3 h 3"/>
                  <a:gd name="T48" fmla="*/ 4 w 4"/>
                  <a:gd name="T49" fmla="*/ 3 h 3"/>
                  <a:gd name="T50" fmla="*/ 4 w 4"/>
                  <a:gd name="T51" fmla="*/ 2 h 3"/>
                  <a:gd name="T52" fmla="*/ 4 w 4"/>
                  <a:gd name="T53" fmla="*/ 2 h 3"/>
                  <a:gd name="T54" fmla="*/ 4 w 4"/>
                  <a:gd name="T55" fmla="*/ 2 h 3"/>
                  <a:gd name="T56" fmla="*/ 4 w 4"/>
                  <a:gd name="T57" fmla="*/ 2 h 3"/>
                  <a:gd name="T58" fmla="*/ 4 w 4"/>
                  <a:gd name="T59" fmla="*/ 0 h 3"/>
                  <a:gd name="T60" fmla="*/ 3 w 4"/>
                  <a:gd name="T61" fmla="*/ 0 h 3"/>
                  <a:gd name="T62" fmla="*/ 3 w 4"/>
                  <a:gd name="T63" fmla="*/ 0 h 3"/>
                  <a:gd name="T64" fmla="*/ 3 w 4"/>
                  <a:gd name="T65" fmla="*/ 2 h 3"/>
                  <a:gd name="T66" fmla="*/ 3 w 4"/>
                  <a:gd name="T67" fmla="*/ 2 h 3"/>
                  <a:gd name="T68" fmla="*/ 3 w 4"/>
                  <a:gd name="T69" fmla="*/ 2 h 3"/>
                  <a:gd name="T70" fmla="*/ 3 w 4"/>
                  <a:gd name="T71" fmla="*/ 2 h 3"/>
                  <a:gd name="T72" fmla="*/ 1 w 4"/>
                  <a:gd name="T73" fmla="*/ 3 h 3"/>
                  <a:gd name="T74" fmla="*/ 1 w 4"/>
                  <a:gd name="T75" fmla="*/ 3 h 3"/>
                  <a:gd name="T76" fmla="*/ 1 w 4"/>
                  <a:gd name="T77" fmla="*/ 3 h 3"/>
                  <a:gd name="T78" fmla="*/ 1 w 4"/>
                  <a:gd name="T79" fmla="*/ 3 h 3"/>
                  <a:gd name="T80" fmla="*/ 1 w 4"/>
                  <a:gd name="T81" fmla="*/ 2 h 3"/>
                  <a:gd name="T82" fmla="*/ 0 w 4"/>
                  <a:gd name="T83" fmla="*/ 2 h 3"/>
                  <a:gd name="T84" fmla="*/ 0 w 4"/>
                  <a:gd name="T85" fmla="*/ 2 h 3"/>
                  <a:gd name="T86" fmla="*/ 0 w 4"/>
                  <a:gd name="T87" fmla="*/ 0 h 3"/>
                  <a:gd name="T88" fmla="*/ 1 w 4"/>
                  <a:gd name="T89" fmla="*/ 0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3"/>
                  <a:gd name="T137" fmla="*/ 4 w 4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3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0" name="Freeform 1678"/>
              <p:cNvSpPr>
                <a:spLocks/>
              </p:cNvSpPr>
              <p:nvPr/>
            </p:nvSpPr>
            <p:spPr bwMode="auto">
              <a:xfrm>
                <a:off x="2044" y="150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2 w 5"/>
                  <a:gd name="T7" fmla="*/ 3 h 3"/>
                  <a:gd name="T8" fmla="*/ 1 w 5"/>
                  <a:gd name="T9" fmla="*/ 3 h 3"/>
                  <a:gd name="T10" fmla="*/ 1 w 5"/>
                  <a:gd name="T11" fmla="*/ 2 h 3"/>
                  <a:gd name="T12" fmla="*/ 1 w 5"/>
                  <a:gd name="T13" fmla="*/ 2 h 3"/>
                  <a:gd name="T14" fmla="*/ 1 w 5"/>
                  <a:gd name="T15" fmla="*/ 2 h 3"/>
                  <a:gd name="T16" fmla="*/ 1 w 5"/>
                  <a:gd name="T17" fmla="*/ 0 h 3"/>
                  <a:gd name="T18" fmla="*/ 2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4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2 w 5"/>
                  <a:gd name="T33" fmla="*/ 0 h 3"/>
                  <a:gd name="T34" fmla="*/ 2 w 5"/>
                  <a:gd name="T35" fmla="*/ 0 h 3"/>
                  <a:gd name="T36" fmla="*/ 2 w 5"/>
                  <a:gd name="T37" fmla="*/ 2 h 3"/>
                  <a:gd name="T38" fmla="*/ 2 w 5"/>
                  <a:gd name="T39" fmla="*/ 2 h 3"/>
                  <a:gd name="T40" fmla="*/ 2 w 5"/>
                  <a:gd name="T41" fmla="*/ 2 h 3"/>
                  <a:gd name="T42" fmla="*/ 2 w 5"/>
                  <a:gd name="T43" fmla="*/ 2 h 3"/>
                  <a:gd name="T44" fmla="*/ 2 w 5"/>
                  <a:gd name="T45" fmla="*/ 2 h 3"/>
                  <a:gd name="T46" fmla="*/ 2 w 5"/>
                  <a:gd name="T47" fmla="*/ 3 h 3"/>
                  <a:gd name="T48" fmla="*/ 2 w 5"/>
                  <a:gd name="T49" fmla="*/ 3 h 3"/>
                  <a:gd name="T50" fmla="*/ 2 w 5"/>
                  <a:gd name="T51" fmla="*/ 3 h 3"/>
                  <a:gd name="T52" fmla="*/ 4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1" name="Freeform 1679"/>
              <p:cNvSpPr>
                <a:spLocks/>
              </p:cNvSpPr>
              <p:nvPr/>
            </p:nvSpPr>
            <p:spPr bwMode="auto">
              <a:xfrm>
                <a:off x="2045" y="1500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4 w 4"/>
                  <a:gd name="T5" fmla="*/ 2 h 4"/>
                  <a:gd name="T6" fmla="*/ 4 w 4"/>
                  <a:gd name="T7" fmla="*/ 2 h 4"/>
                  <a:gd name="T8" fmla="*/ 4 w 4"/>
                  <a:gd name="T9" fmla="*/ 2 h 4"/>
                  <a:gd name="T10" fmla="*/ 4 w 4"/>
                  <a:gd name="T11" fmla="*/ 2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3 h 4"/>
                  <a:gd name="T18" fmla="*/ 4 w 4"/>
                  <a:gd name="T19" fmla="*/ 4 h 4"/>
                  <a:gd name="T20" fmla="*/ 3 w 4"/>
                  <a:gd name="T21" fmla="*/ 4 h 4"/>
                  <a:gd name="T22" fmla="*/ 3 w 4"/>
                  <a:gd name="T23" fmla="*/ 4 h 4"/>
                  <a:gd name="T24" fmla="*/ 1 w 4"/>
                  <a:gd name="T25" fmla="*/ 4 h 4"/>
                  <a:gd name="T26" fmla="*/ 1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3 h 4"/>
                  <a:gd name="T34" fmla="*/ 0 w 4"/>
                  <a:gd name="T35" fmla="*/ 2 h 4"/>
                  <a:gd name="T36" fmla="*/ 1 w 4"/>
                  <a:gd name="T37" fmla="*/ 2 h 4"/>
                  <a:gd name="T38" fmla="*/ 1 w 4"/>
                  <a:gd name="T39" fmla="*/ 2 h 4"/>
                  <a:gd name="T40" fmla="*/ 0 w 4"/>
                  <a:gd name="T41" fmla="*/ 2 h 4"/>
                  <a:gd name="T42" fmla="*/ 0 w 4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4"/>
                  <a:gd name="T68" fmla="*/ 4 w 4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2" name="Freeform 1680"/>
              <p:cNvSpPr>
                <a:spLocks/>
              </p:cNvSpPr>
              <p:nvPr/>
            </p:nvSpPr>
            <p:spPr bwMode="auto">
              <a:xfrm>
                <a:off x="2046" y="150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0 w 3"/>
                  <a:gd name="T5" fmla="*/ 1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2 h 2"/>
                  <a:gd name="T12" fmla="*/ 2 w 3"/>
                  <a:gd name="T13" fmla="*/ 2 h 2"/>
                  <a:gd name="T14" fmla="*/ 2 w 3"/>
                  <a:gd name="T15" fmla="*/ 2 h 2"/>
                  <a:gd name="T16" fmla="*/ 2 w 3"/>
                  <a:gd name="T17" fmla="*/ 2 h 2"/>
                  <a:gd name="T18" fmla="*/ 3 w 3"/>
                  <a:gd name="T19" fmla="*/ 2 h 2"/>
                  <a:gd name="T20" fmla="*/ 3 w 3"/>
                  <a:gd name="T21" fmla="*/ 1 h 2"/>
                  <a:gd name="T22" fmla="*/ 3 w 3"/>
                  <a:gd name="T23" fmla="*/ 1 h 2"/>
                  <a:gd name="T24" fmla="*/ 3 w 3"/>
                  <a:gd name="T25" fmla="*/ 1 h 2"/>
                  <a:gd name="T26" fmla="*/ 3 w 3"/>
                  <a:gd name="T27" fmla="*/ 1 h 2"/>
                  <a:gd name="T28" fmla="*/ 3 w 3"/>
                  <a:gd name="T29" fmla="*/ 0 h 2"/>
                  <a:gd name="T30" fmla="*/ 3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0 w 3"/>
                  <a:gd name="T39" fmla="*/ 0 h 2"/>
                  <a:gd name="T40" fmla="*/ 0 w 3"/>
                  <a:gd name="T41" fmla="*/ 0 h 2"/>
                  <a:gd name="T42" fmla="*/ 0 w 3"/>
                  <a:gd name="T43" fmla="*/ 0 h 2"/>
                  <a:gd name="T44" fmla="*/ 0 w 3"/>
                  <a:gd name="T45" fmla="*/ 1 h 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2"/>
                  <a:gd name="T71" fmla="*/ 3 w 3"/>
                  <a:gd name="T72" fmla="*/ 2 h 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2">
                    <a:moveTo>
                      <a:pt x="0" y="1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3" name="Rectangle 1681"/>
              <p:cNvSpPr>
                <a:spLocks noChangeArrowheads="1"/>
              </p:cNvSpPr>
              <p:nvPr/>
            </p:nvSpPr>
            <p:spPr bwMode="auto">
              <a:xfrm>
                <a:off x="2044" y="1499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4" name="Freeform 1682"/>
              <p:cNvSpPr>
                <a:spLocks/>
              </p:cNvSpPr>
              <p:nvPr/>
            </p:nvSpPr>
            <p:spPr bwMode="auto">
              <a:xfrm>
                <a:off x="2954" y="2022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1 w 3"/>
                  <a:gd name="T5" fmla="*/ 4 h 4"/>
                  <a:gd name="T6" fmla="*/ 1 w 3"/>
                  <a:gd name="T7" fmla="*/ 1 h 4"/>
                  <a:gd name="T8" fmla="*/ 0 w 3"/>
                  <a:gd name="T9" fmla="*/ 1 h 4"/>
                  <a:gd name="T10" fmla="*/ 0 w 3"/>
                  <a:gd name="T11" fmla="*/ 0 h 4"/>
                  <a:gd name="T12" fmla="*/ 3 w 3"/>
                  <a:gd name="T13" fmla="*/ 0 h 4"/>
                  <a:gd name="T14" fmla="*/ 3 w 3"/>
                  <a:gd name="T15" fmla="*/ 1 h 4"/>
                  <a:gd name="T16" fmla="*/ 2 w 3"/>
                  <a:gd name="T17" fmla="*/ 1 h 4"/>
                  <a:gd name="T18" fmla="*/ 2 w 3"/>
                  <a:gd name="T19" fmla="*/ 4 h 4"/>
                  <a:gd name="T20" fmla="*/ 3 w 3"/>
                  <a:gd name="T21" fmla="*/ 4 h 4"/>
                  <a:gd name="T22" fmla="*/ 3 w 3"/>
                  <a:gd name="T23" fmla="*/ 4 h 4"/>
                  <a:gd name="T24" fmla="*/ 0 w 3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4"/>
                  <a:gd name="T41" fmla="*/ 3 w 3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5" name="Freeform 1683"/>
              <p:cNvSpPr>
                <a:spLocks noEditPoints="1"/>
              </p:cNvSpPr>
              <p:nvPr/>
            </p:nvSpPr>
            <p:spPr bwMode="auto">
              <a:xfrm>
                <a:off x="2955" y="2018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1 h 4"/>
                  <a:gd name="T4" fmla="*/ 0 w 2"/>
                  <a:gd name="T5" fmla="*/ 0 h 4"/>
                  <a:gd name="T6" fmla="*/ 1 w 2"/>
                  <a:gd name="T7" fmla="*/ 0 h 4"/>
                  <a:gd name="T8" fmla="*/ 1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3 h 4"/>
                  <a:gd name="T20" fmla="*/ 2 w 2"/>
                  <a:gd name="T21" fmla="*/ 3 h 4"/>
                  <a:gd name="T22" fmla="*/ 2 w 2"/>
                  <a:gd name="T23" fmla="*/ 4 h 4"/>
                  <a:gd name="T24" fmla="*/ 1 w 2"/>
                  <a:gd name="T25" fmla="*/ 4 h 4"/>
                  <a:gd name="T26" fmla="*/ 1 w 2"/>
                  <a:gd name="T27" fmla="*/ 4 h 4"/>
                  <a:gd name="T28" fmla="*/ 0 w 2"/>
                  <a:gd name="T29" fmla="*/ 3 h 4"/>
                  <a:gd name="T30" fmla="*/ 0 w 2"/>
                  <a:gd name="T31" fmla="*/ 3 h 4"/>
                  <a:gd name="T32" fmla="*/ 0 w 2"/>
                  <a:gd name="T33" fmla="*/ 1 h 4"/>
                  <a:gd name="T34" fmla="*/ 0 w 2"/>
                  <a:gd name="T35" fmla="*/ 1 h 4"/>
                  <a:gd name="T36" fmla="*/ 0 w 2"/>
                  <a:gd name="T37" fmla="*/ 3 h 4"/>
                  <a:gd name="T38" fmla="*/ 0 w 2"/>
                  <a:gd name="T39" fmla="*/ 3 h 4"/>
                  <a:gd name="T40" fmla="*/ 1 w 2"/>
                  <a:gd name="T41" fmla="*/ 3 h 4"/>
                  <a:gd name="T42" fmla="*/ 1 w 2"/>
                  <a:gd name="T43" fmla="*/ 3 h 4"/>
                  <a:gd name="T44" fmla="*/ 1 w 2"/>
                  <a:gd name="T45" fmla="*/ 3 h 4"/>
                  <a:gd name="T46" fmla="*/ 2 w 2"/>
                  <a:gd name="T47" fmla="*/ 3 h 4"/>
                  <a:gd name="T48" fmla="*/ 2 w 2"/>
                  <a:gd name="T49" fmla="*/ 3 h 4"/>
                  <a:gd name="T50" fmla="*/ 2 w 2"/>
                  <a:gd name="T51" fmla="*/ 3 h 4"/>
                  <a:gd name="T52" fmla="*/ 2 w 2"/>
                  <a:gd name="T53" fmla="*/ 1 h 4"/>
                  <a:gd name="T54" fmla="*/ 2 w 2"/>
                  <a:gd name="T55" fmla="*/ 1 h 4"/>
                  <a:gd name="T56" fmla="*/ 2 w 2"/>
                  <a:gd name="T57" fmla="*/ 1 h 4"/>
                  <a:gd name="T58" fmla="*/ 2 w 2"/>
                  <a:gd name="T59" fmla="*/ 1 h 4"/>
                  <a:gd name="T60" fmla="*/ 2 w 2"/>
                  <a:gd name="T61" fmla="*/ 0 h 4"/>
                  <a:gd name="T62" fmla="*/ 2 w 2"/>
                  <a:gd name="T63" fmla="*/ 0 h 4"/>
                  <a:gd name="T64" fmla="*/ 1 w 2"/>
                  <a:gd name="T65" fmla="*/ 0 h 4"/>
                  <a:gd name="T66" fmla="*/ 1 w 2"/>
                  <a:gd name="T67" fmla="*/ 0 h 4"/>
                  <a:gd name="T68" fmla="*/ 1 w 2"/>
                  <a:gd name="T69" fmla="*/ 0 h 4"/>
                  <a:gd name="T70" fmla="*/ 0 w 2"/>
                  <a:gd name="T71" fmla="*/ 0 h 4"/>
                  <a:gd name="T72" fmla="*/ 0 w 2"/>
                  <a:gd name="T73" fmla="*/ 1 h 4"/>
                  <a:gd name="T74" fmla="*/ 0 w 2"/>
                  <a:gd name="T75" fmla="*/ 1 h 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"/>
                  <a:gd name="T115" fmla="*/ 0 h 4"/>
                  <a:gd name="T116" fmla="*/ 2 w 2"/>
                  <a:gd name="T117" fmla="*/ 4 h 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6" name="Freeform 1684"/>
              <p:cNvSpPr>
                <a:spLocks noEditPoints="1"/>
              </p:cNvSpPr>
              <p:nvPr/>
            </p:nvSpPr>
            <p:spPr bwMode="auto">
              <a:xfrm>
                <a:off x="2955" y="2013"/>
                <a:ext cx="2" cy="4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0 h 4"/>
                  <a:gd name="T8" fmla="*/ 1 w 2"/>
                  <a:gd name="T9" fmla="*/ 0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3 h 4"/>
                  <a:gd name="T18" fmla="*/ 2 w 2"/>
                  <a:gd name="T19" fmla="*/ 3 h 4"/>
                  <a:gd name="T20" fmla="*/ 2 w 2"/>
                  <a:gd name="T21" fmla="*/ 4 h 4"/>
                  <a:gd name="T22" fmla="*/ 2 w 2"/>
                  <a:gd name="T23" fmla="*/ 4 h 4"/>
                  <a:gd name="T24" fmla="*/ 1 w 2"/>
                  <a:gd name="T25" fmla="*/ 4 h 4"/>
                  <a:gd name="T26" fmla="*/ 1 w 2"/>
                  <a:gd name="T27" fmla="*/ 4 h 4"/>
                  <a:gd name="T28" fmla="*/ 0 w 2"/>
                  <a:gd name="T29" fmla="*/ 4 h 4"/>
                  <a:gd name="T30" fmla="*/ 0 w 2"/>
                  <a:gd name="T31" fmla="*/ 3 h 4"/>
                  <a:gd name="T32" fmla="*/ 0 w 2"/>
                  <a:gd name="T33" fmla="*/ 3 h 4"/>
                  <a:gd name="T34" fmla="*/ 0 w 2"/>
                  <a:gd name="T35" fmla="*/ 3 h 4"/>
                  <a:gd name="T36" fmla="*/ 0 w 2"/>
                  <a:gd name="T37" fmla="*/ 3 h 4"/>
                  <a:gd name="T38" fmla="*/ 0 w 2"/>
                  <a:gd name="T39" fmla="*/ 3 h 4"/>
                  <a:gd name="T40" fmla="*/ 1 w 2"/>
                  <a:gd name="T41" fmla="*/ 4 h 4"/>
                  <a:gd name="T42" fmla="*/ 1 w 2"/>
                  <a:gd name="T43" fmla="*/ 4 h 4"/>
                  <a:gd name="T44" fmla="*/ 1 w 2"/>
                  <a:gd name="T45" fmla="*/ 4 h 4"/>
                  <a:gd name="T46" fmla="*/ 2 w 2"/>
                  <a:gd name="T47" fmla="*/ 4 h 4"/>
                  <a:gd name="T48" fmla="*/ 2 w 2"/>
                  <a:gd name="T49" fmla="*/ 3 h 4"/>
                  <a:gd name="T50" fmla="*/ 2 w 2"/>
                  <a:gd name="T51" fmla="*/ 3 h 4"/>
                  <a:gd name="T52" fmla="*/ 2 w 2"/>
                  <a:gd name="T53" fmla="*/ 3 h 4"/>
                  <a:gd name="T54" fmla="*/ 2 w 2"/>
                  <a:gd name="T55" fmla="*/ 3 h 4"/>
                  <a:gd name="T56" fmla="*/ 2 w 2"/>
                  <a:gd name="T57" fmla="*/ 1 h 4"/>
                  <a:gd name="T58" fmla="*/ 2 w 2"/>
                  <a:gd name="T59" fmla="*/ 1 h 4"/>
                  <a:gd name="T60" fmla="*/ 2 w 2"/>
                  <a:gd name="T61" fmla="*/ 1 h 4"/>
                  <a:gd name="T62" fmla="*/ 2 w 2"/>
                  <a:gd name="T63" fmla="*/ 1 h 4"/>
                  <a:gd name="T64" fmla="*/ 1 w 2"/>
                  <a:gd name="T65" fmla="*/ 1 h 4"/>
                  <a:gd name="T66" fmla="*/ 1 w 2"/>
                  <a:gd name="T67" fmla="*/ 1 h 4"/>
                  <a:gd name="T68" fmla="*/ 1 w 2"/>
                  <a:gd name="T69" fmla="*/ 1 h 4"/>
                  <a:gd name="T70" fmla="*/ 0 w 2"/>
                  <a:gd name="T71" fmla="*/ 1 h 4"/>
                  <a:gd name="T72" fmla="*/ 0 w 2"/>
                  <a:gd name="T73" fmla="*/ 1 h 4"/>
                  <a:gd name="T74" fmla="*/ 0 w 2"/>
                  <a:gd name="T75" fmla="*/ 3 h 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"/>
                  <a:gd name="T115" fmla="*/ 0 h 4"/>
                  <a:gd name="T116" fmla="*/ 2 w 2"/>
                  <a:gd name="T117" fmla="*/ 4 h 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" h="4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close/>
                    <a:moveTo>
                      <a:pt x="0" y="3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7" name="Freeform 1685"/>
              <p:cNvSpPr>
                <a:spLocks/>
              </p:cNvSpPr>
              <p:nvPr/>
            </p:nvSpPr>
            <p:spPr bwMode="auto">
              <a:xfrm>
                <a:off x="2954" y="201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2 h 3"/>
                  <a:gd name="T6" fmla="*/ 0 w 3"/>
                  <a:gd name="T7" fmla="*/ 2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w 3"/>
                  <a:gd name="T17" fmla="*/ 2 h 3"/>
                  <a:gd name="T18" fmla="*/ 0 w 3"/>
                  <a:gd name="T19" fmla="*/ 2 h 3"/>
                  <a:gd name="T20" fmla="*/ 1 w 3"/>
                  <a:gd name="T21" fmla="*/ 2 h 3"/>
                  <a:gd name="T22" fmla="*/ 1 w 3"/>
                  <a:gd name="T23" fmla="*/ 0 h 3"/>
                  <a:gd name="T24" fmla="*/ 1 w 3"/>
                  <a:gd name="T25" fmla="*/ 0 h 3"/>
                  <a:gd name="T26" fmla="*/ 1 w 3"/>
                  <a:gd name="T27" fmla="*/ 2 h 3"/>
                  <a:gd name="T28" fmla="*/ 3 w 3"/>
                  <a:gd name="T29" fmla="*/ 2 h 3"/>
                  <a:gd name="T30" fmla="*/ 3 w 3"/>
                  <a:gd name="T31" fmla="*/ 2 h 3"/>
                  <a:gd name="T32" fmla="*/ 1 w 3"/>
                  <a:gd name="T33" fmla="*/ 2 h 3"/>
                  <a:gd name="T34" fmla="*/ 1 w 3"/>
                  <a:gd name="T35" fmla="*/ 3 h 3"/>
                  <a:gd name="T36" fmla="*/ 1 w 3"/>
                  <a:gd name="T37" fmla="*/ 3 h 3"/>
                  <a:gd name="T38" fmla="*/ 1 w 3"/>
                  <a:gd name="T39" fmla="*/ 2 h 3"/>
                  <a:gd name="T40" fmla="*/ 0 w 3"/>
                  <a:gd name="T41" fmla="*/ 2 h 3"/>
                  <a:gd name="T42" fmla="*/ 0 w 3"/>
                  <a:gd name="T43" fmla="*/ 2 h 3"/>
                  <a:gd name="T44" fmla="*/ 0 w 3"/>
                  <a:gd name="T45" fmla="*/ 2 h 3"/>
                  <a:gd name="T46" fmla="*/ 0 w 3"/>
                  <a:gd name="T47" fmla="*/ 2 h 3"/>
                  <a:gd name="T48" fmla="*/ 0 w 3"/>
                  <a:gd name="T49" fmla="*/ 2 h 3"/>
                  <a:gd name="T50" fmla="*/ 0 w 3"/>
                  <a:gd name="T51" fmla="*/ 2 h 3"/>
                  <a:gd name="T52" fmla="*/ 0 w 3"/>
                  <a:gd name="T53" fmla="*/ 2 h 3"/>
                  <a:gd name="T54" fmla="*/ 0 w 3"/>
                  <a:gd name="T55" fmla="*/ 2 h 3"/>
                  <a:gd name="T56" fmla="*/ 0 w 3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3"/>
                  <a:gd name="T89" fmla="*/ 3 w 3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8" name="Freeform 1686"/>
              <p:cNvSpPr>
                <a:spLocks noEditPoints="1"/>
              </p:cNvSpPr>
              <p:nvPr/>
            </p:nvSpPr>
            <p:spPr bwMode="auto">
              <a:xfrm>
                <a:off x="2954" y="20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0 h 3"/>
                  <a:gd name="T6" fmla="*/ 3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2 h 3"/>
                  <a:gd name="T16" fmla="*/ 3 w 3"/>
                  <a:gd name="T17" fmla="*/ 2 h 3"/>
                  <a:gd name="T18" fmla="*/ 3 w 3"/>
                  <a:gd name="T19" fmla="*/ 3 h 3"/>
                  <a:gd name="T20" fmla="*/ 3 w 3"/>
                  <a:gd name="T21" fmla="*/ 3 h 3"/>
                  <a:gd name="T22" fmla="*/ 2 w 3"/>
                  <a:gd name="T23" fmla="*/ 3 h 3"/>
                  <a:gd name="T24" fmla="*/ 2 w 3"/>
                  <a:gd name="T25" fmla="*/ 3 h 3"/>
                  <a:gd name="T26" fmla="*/ 1 w 3"/>
                  <a:gd name="T27" fmla="*/ 3 h 3"/>
                  <a:gd name="T28" fmla="*/ 1 w 3"/>
                  <a:gd name="T29" fmla="*/ 2 h 3"/>
                  <a:gd name="T30" fmla="*/ 1 w 3"/>
                  <a:gd name="T31" fmla="*/ 2 h 3"/>
                  <a:gd name="T32" fmla="*/ 1 w 3"/>
                  <a:gd name="T33" fmla="*/ 1 h 3"/>
                  <a:gd name="T34" fmla="*/ 1 w 3"/>
                  <a:gd name="T35" fmla="*/ 1 h 3"/>
                  <a:gd name="T36" fmla="*/ 1 w 3"/>
                  <a:gd name="T37" fmla="*/ 1 h 3"/>
                  <a:gd name="T38" fmla="*/ 1 w 3"/>
                  <a:gd name="T39" fmla="*/ 0 h 3"/>
                  <a:gd name="T40" fmla="*/ 0 w 3"/>
                  <a:gd name="T41" fmla="*/ 0 h 3"/>
                  <a:gd name="T42" fmla="*/ 0 w 3"/>
                  <a:gd name="T43" fmla="*/ 0 h 3"/>
                  <a:gd name="T44" fmla="*/ 1 w 3"/>
                  <a:gd name="T45" fmla="*/ 2 h 3"/>
                  <a:gd name="T46" fmla="*/ 1 w 3"/>
                  <a:gd name="T47" fmla="*/ 2 h 3"/>
                  <a:gd name="T48" fmla="*/ 1 w 3"/>
                  <a:gd name="T49" fmla="*/ 2 h 3"/>
                  <a:gd name="T50" fmla="*/ 1 w 3"/>
                  <a:gd name="T51" fmla="*/ 2 h 3"/>
                  <a:gd name="T52" fmla="*/ 2 w 3"/>
                  <a:gd name="T53" fmla="*/ 3 h 3"/>
                  <a:gd name="T54" fmla="*/ 2 w 3"/>
                  <a:gd name="T55" fmla="*/ 3 h 3"/>
                  <a:gd name="T56" fmla="*/ 2 w 3"/>
                  <a:gd name="T57" fmla="*/ 3 h 3"/>
                  <a:gd name="T58" fmla="*/ 2 w 3"/>
                  <a:gd name="T59" fmla="*/ 3 h 3"/>
                  <a:gd name="T60" fmla="*/ 3 w 3"/>
                  <a:gd name="T61" fmla="*/ 3 h 3"/>
                  <a:gd name="T62" fmla="*/ 3 w 3"/>
                  <a:gd name="T63" fmla="*/ 2 h 3"/>
                  <a:gd name="T64" fmla="*/ 3 w 3"/>
                  <a:gd name="T65" fmla="*/ 2 h 3"/>
                  <a:gd name="T66" fmla="*/ 3 w 3"/>
                  <a:gd name="T67" fmla="*/ 2 h 3"/>
                  <a:gd name="T68" fmla="*/ 3 w 3"/>
                  <a:gd name="T69" fmla="*/ 2 h 3"/>
                  <a:gd name="T70" fmla="*/ 3 w 3"/>
                  <a:gd name="T71" fmla="*/ 1 h 3"/>
                  <a:gd name="T72" fmla="*/ 3 w 3"/>
                  <a:gd name="T73" fmla="*/ 1 h 3"/>
                  <a:gd name="T74" fmla="*/ 3 w 3"/>
                  <a:gd name="T75" fmla="*/ 1 h 3"/>
                  <a:gd name="T76" fmla="*/ 3 w 3"/>
                  <a:gd name="T77" fmla="*/ 1 h 3"/>
                  <a:gd name="T78" fmla="*/ 2 w 3"/>
                  <a:gd name="T79" fmla="*/ 0 h 3"/>
                  <a:gd name="T80" fmla="*/ 2 w 3"/>
                  <a:gd name="T81" fmla="*/ 0 h 3"/>
                  <a:gd name="T82" fmla="*/ 2 w 3"/>
                  <a:gd name="T83" fmla="*/ 1 h 3"/>
                  <a:gd name="T84" fmla="*/ 1 w 3"/>
                  <a:gd name="T85" fmla="*/ 1 h 3"/>
                  <a:gd name="T86" fmla="*/ 1 w 3"/>
                  <a:gd name="T87" fmla="*/ 1 h 3"/>
                  <a:gd name="T88" fmla="*/ 1 w 3"/>
                  <a:gd name="T89" fmla="*/ 2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3"/>
                  <a:gd name="T137" fmla="*/ 3 w 3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9" name="Freeform 1687"/>
              <p:cNvSpPr>
                <a:spLocks/>
              </p:cNvSpPr>
              <p:nvPr/>
            </p:nvSpPr>
            <p:spPr bwMode="auto">
              <a:xfrm>
                <a:off x="2954" y="20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0 h 2"/>
                  <a:gd name="T18" fmla="*/ 1 w 3"/>
                  <a:gd name="T19" fmla="*/ 0 h 2"/>
                  <a:gd name="T20" fmla="*/ 1 w 3"/>
                  <a:gd name="T21" fmla="*/ 0 h 2"/>
                  <a:gd name="T22" fmla="*/ 2 w 3"/>
                  <a:gd name="T23" fmla="*/ 0 h 2"/>
                  <a:gd name="T24" fmla="*/ 2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1 w 3"/>
                  <a:gd name="T37" fmla="*/ 0 h 2"/>
                  <a:gd name="T38" fmla="*/ 1 w 3"/>
                  <a:gd name="T39" fmla="*/ 0 h 2"/>
                  <a:gd name="T40" fmla="*/ 1 w 3"/>
                  <a:gd name="T41" fmla="*/ 1 h 2"/>
                  <a:gd name="T42" fmla="*/ 1 w 3"/>
                  <a:gd name="T43" fmla="*/ 1 h 2"/>
                  <a:gd name="T44" fmla="*/ 1 w 3"/>
                  <a:gd name="T45" fmla="*/ 1 h 2"/>
                  <a:gd name="T46" fmla="*/ 1 w 3"/>
                  <a:gd name="T47" fmla="*/ 2 h 2"/>
                  <a:gd name="T48" fmla="*/ 1 w 3"/>
                  <a:gd name="T49" fmla="*/ 2 h 2"/>
                  <a:gd name="T50" fmla="*/ 2 w 3"/>
                  <a:gd name="T51" fmla="*/ 2 h 2"/>
                  <a:gd name="T52" fmla="*/ 2 w 3"/>
                  <a:gd name="T53" fmla="*/ 2 h 2"/>
                  <a:gd name="T54" fmla="*/ 2 w 3"/>
                  <a:gd name="T55" fmla="*/ 2 h 2"/>
                  <a:gd name="T56" fmla="*/ 3 w 3"/>
                  <a:gd name="T57" fmla="*/ 2 h 2"/>
                  <a:gd name="T58" fmla="*/ 3 w 3"/>
                  <a:gd name="T59" fmla="*/ 2 h 2"/>
                  <a:gd name="T60" fmla="*/ 0 w 3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2"/>
                  <a:gd name="T95" fmla="*/ 3 w 3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0" name="Freeform 1688"/>
              <p:cNvSpPr>
                <a:spLocks noEditPoints="1"/>
              </p:cNvSpPr>
              <p:nvPr/>
            </p:nvSpPr>
            <p:spPr bwMode="auto">
              <a:xfrm>
                <a:off x="2955" y="199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1 h 3"/>
                  <a:gd name="T6" fmla="*/ 2 w 2"/>
                  <a:gd name="T7" fmla="*/ 1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1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3 h 3"/>
                  <a:gd name="T20" fmla="*/ 2 w 2"/>
                  <a:gd name="T21" fmla="*/ 3 h 3"/>
                  <a:gd name="T22" fmla="*/ 1 w 2"/>
                  <a:gd name="T23" fmla="*/ 3 h 3"/>
                  <a:gd name="T24" fmla="*/ 1 w 2"/>
                  <a:gd name="T25" fmla="*/ 3 h 3"/>
                  <a:gd name="T26" fmla="*/ 0 w 2"/>
                  <a:gd name="T27" fmla="*/ 3 h 3"/>
                  <a:gd name="T28" fmla="*/ 0 w 2"/>
                  <a:gd name="T29" fmla="*/ 2 h 3"/>
                  <a:gd name="T30" fmla="*/ 0 w 2"/>
                  <a:gd name="T31" fmla="*/ 2 h 3"/>
                  <a:gd name="T32" fmla="*/ 0 w 2"/>
                  <a:gd name="T33" fmla="*/ 1 h 3"/>
                  <a:gd name="T34" fmla="*/ 0 w 2"/>
                  <a:gd name="T35" fmla="*/ 1 h 3"/>
                  <a:gd name="T36" fmla="*/ 0 w 2"/>
                  <a:gd name="T37" fmla="*/ 1 h 3"/>
                  <a:gd name="T38" fmla="*/ 0 w 2"/>
                  <a:gd name="T39" fmla="*/ 1 h 3"/>
                  <a:gd name="T40" fmla="*/ 0 w 2"/>
                  <a:gd name="T41" fmla="*/ 1 h 3"/>
                  <a:gd name="T42" fmla="*/ 0 w 2"/>
                  <a:gd name="T43" fmla="*/ 0 h 3"/>
                  <a:gd name="T44" fmla="*/ 0 w 2"/>
                  <a:gd name="T45" fmla="*/ 2 h 3"/>
                  <a:gd name="T46" fmla="*/ 0 w 2"/>
                  <a:gd name="T47" fmla="*/ 2 h 3"/>
                  <a:gd name="T48" fmla="*/ 0 w 2"/>
                  <a:gd name="T49" fmla="*/ 2 h 3"/>
                  <a:gd name="T50" fmla="*/ 0 w 2"/>
                  <a:gd name="T51" fmla="*/ 2 h 3"/>
                  <a:gd name="T52" fmla="*/ 1 w 2"/>
                  <a:gd name="T53" fmla="*/ 3 h 3"/>
                  <a:gd name="T54" fmla="*/ 1 w 2"/>
                  <a:gd name="T55" fmla="*/ 3 h 3"/>
                  <a:gd name="T56" fmla="*/ 1 w 2"/>
                  <a:gd name="T57" fmla="*/ 3 h 3"/>
                  <a:gd name="T58" fmla="*/ 1 w 2"/>
                  <a:gd name="T59" fmla="*/ 3 h 3"/>
                  <a:gd name="T60" fmla="*/ 2 w 2"/>
                  <a:gd name="T61" fmla="*/ 3 h 3"/>
                  <a:gd name="T62" fmla="*/ 2 w 2"/>
                  <a:gd name="T63" fmla="*/ 2 h 3"/>
                  <a:gd name="T64" fmla="*/ 2 w 2"/>
                  <a:gd name="T65" fmla="*/ 2 h 3"/>
                  <a:gd name="T66" fmla="*/ 2 w 2"/>
                  <a:gd name="T67" fmla="*/ 2 h 3"/>
                  <a:gd name="T68" fmla="*/ 2 w 2"/>
                  <a:gd name="T69" fmla="*/ 2 h 3"/>
                  <a:gd name="T70" fmla="*/ 2 w 2"/>
                  <a:gd name="T71" fmla="*/ 1 h 3"/>
                  <a:gd name="T72" fmla="*/ 2 w 2"/>
                  <a:gd name="T73" fmla="*/ 1 h 3"/>
                  <a:gd name="T74" fmla="*/ 2 w 2"/>
                  <a:gd name="T75" fmla="*/ 1 h 3"/>
                  <a:gd name="T76" fmla="*/ 2 w 2"/>
                  <a:gd name="T77" fmla="*/ 1 h 3"/>
                  <a:gd name="T78" fmla="*/ 1 w 2"/>
                  <a:gd name="T79" fmla="*/ 1 h 3"/>
                  <a:gd name="T80" fmla="*/ 1 w 2"/>
                  <a:gd name="T81" fmla="*/ 1 h 3"/>
                  <a:gd name="T82" fmla="*/ 1 w 2"/>
                  <a:gd name="T83" fmla="*/ 1 h 3"/>
                  <a:gd name="T84" fmla="*/ 0 w 2"/>
                  <a:gd name="T85" fmla="*/ 1 h 3"/>
                  <a:gd name="T86" fmla="*/ 0 w 2"/>
                  <a:gd name="T87" fmla="*/ 1 h 3"/>
                  <a:gd name="T88" fmla="*/ 0 w 2"/>
                  <a:gd name="T89" fmla="*/ 2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"/>
                  <a:gd name="T136" fmla="*/ 0 h 3"/>
                  <a:gd name="T137" fmla="*/ 2 w 2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1" name="Rectangle 1689"/>
              <p:cNvSpPr>
                <a:spLocks noChangeArrowheads="1"/>
              </p:cNvSpPr>
              <p:nvPr/>
            </p:nvSpPr>
            <p:spPr bwMode="auto">
              <a:xfrm>
                <a:off x="2954" y="1996"/>
                <a:ext cx="3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2" name="Freeform 1690"/>
              <p:cNvSpPr>
                <a:spLocks/>
              </p:cNvSpPr>
              <p:nvPr/>
            </p:nvSpPr>
            <p:spPr bwMode="auto">
              <a:xfrm>
                <a:off x="2954" y="2022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1 w 3"/>
                  <a:gd name="T5" fmla="*/ 4 h 4"/>
                  <a:gd name="T6" fmla="*/ 1 w 3"/>
                  <a:gd name="T7" fmla="*/ 1 h 4"/>
                  <a:gd name="T8" fmla="*/ 0 w 3"/>
                  <a:gd name="T9" fmla="*/ 1 h 4"/>
                  <a:gd name="T10" fmla="*/ 0 w 3"/>
                  <a:gd name="T11" fmla="*/ 0 h 4"/>
                  <a:gd name="T12" fmla="*/ 3 w 3"/>
                  <a:gd name="T13" fmla="*/ 0 h 4"/>
                  <a:gd name="T14" fmla="*/ 3 w 3"/>
                  <a:gd name="T15" fmla="*/ 1 h 4"/>
                  <a:gd name="T16" fmla="*/ 2 w 3"/>
                  <a:gd name="T17" fmla="*/ 1 h 4"/>
                  <a:gd name="T18" fmla="*/ 2 w 3"/>
                  <a:gd name="T19" fmla="*/ 4 h 4"/>
                  <a:gd name="T20" fmla="*/ 3 w 3"/>
                  <a:gd name="T21" fmla="*/ 4 h 4"/>
                  <a:gd name="T22" fmla="*/ 3 w 3"/>
                  <a:gd name="T23" fmla="*/ 4 h 4"/>
                  <a:gd name="T24" fmla="*/ 0 w 3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4"/>
                  <a:gd name="T41" fmla="*/ 3 w 3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3" name="Freeform 1691"/>
              <p:cNvSpPr>
                <a:spLocks/>
              </p:cNvSpPr>
              <p:nvPr/>
            </p:nvSpPr>
            <p:spPr bwMode="auto">
              <a:xfrm>
                <a:off x="2955" y="2018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1 h 4"/>
                  <a:gd name="T4" fmla="*/ 0 w 2"/>
                  <a:gd name="T5" fmla="*/ 0 h 4"/>
                  <a:gd name="T6" fmla="*/ 1 w 2"/>
                  <a:gd name="T7" fmla="*/ 0 h 4"/>
                  <a:gd name="T8" fmla="*/ 1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3 h 4"/>
                  <a:gd name="T20" fmla="*/ 2 w 2"/>
                  <a:gd name="T21" fmla="*/ 3 h 4"/>
                  <a:gd name="T22" fmla="*/ 2 w 2"/>
                  <a:gd name="T23" fmla="*/ 4 h 4"/>
                  <a:gd name="T24" fmla="*/ 1 w 2"/>
                  <a:gd name="T25" fmla="*/ 4 h 4"/>
                  <a:gd name="T26" fmla="*/ 1 w 2"/>
                  <a:gd name="T27" fmla="*/ 4 h 4"/>
                  <a:gd name="T28" fmla="*/ 0 w 2"/>
                  <a:gd name="T29" fmla="*/ 3 h 4"/>
                  <a:gd name="T30" fmla="*/ 0 w 2"/>
                  <a:gd name="T31" fmla="*/ 3 h 4"/>
                  <a:gd name="T32" fmla="*/ 0 w 2"/>
                  <a:gd name="T33" fmla="*/ 1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4"/>
                  <a:gd name="T53" fmla="*/ 2 w 2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4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4" name="Freeform 1692"/>
              <p:cNvSpPr>
                <a:spLocks/>
              </p:cNvSpPr>
              <p:nvPr/>
            </p:nvSpPr>
            <p:spPr bwMode="auto">
              <a:xfrm>
                <a:off x="2955" y="2018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3 h 3"/>
                  <a:gd name="T14" fmla="*/ 2 w 2"/>
                  <a:gd name="T15" fmla="*/ 3 h 3"/>
                  <a:gd name="T16" fmla="*/ 2 w 2"/>
                  <a:gd name="T17" fmla="*/ 3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2 w 2"/>
                  <a:gd name="T25" fmla="*/ 1 h 3"/>
                  <a:gd name="T26" fmla="*/ 2 w 2"/>
                  <a:gd name="T27" fmla="*/ 0 h 3"/>
                  <a:gd name="T28" fmla="*/ 2 w 2"/>
                  <a:gd name="T29" fmla="*/ 0 h 3"/>
                  <a:gd name="T30" fmla="*/ 1 w 2"/>
                  <a:gd name="T31" fmla="*/ 0 h 3"/>
                  <a:gd name="T32" fmla="*/ 1 w 2"/>
                  <a:gd name="T33" fmla="*/ 0 h 3"/>
                  <a:gd name="T34" fmla="*/ 1 w 2"/>
                  <a:gd name="T35" fmla="*/ 0 h 3"/>
                  <a:gd name="T36" fmla="*/ 0 w 2"/>
                  <a:gd name="T37" fmla="*/ 0 h 3"/>
                  <a:gd name="T38" fmla="*/ 0 w 2"/>
                  <a:gd name="T39" fmla="*/ 1 h 3"/>
                  <a:gd name="T40" fmla="*/ 0 w 2"/>
                  <a:gd name="T41" fmla="*/ 1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3"/>
                  <a:gd name="T65" fmla="*/ 2 w 2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5" name="Freeform 1693"/>
              <p:cNvSpPr>
                <a:spLocks/>
              </p:cNvSpPr>
              <p:nvPr/>
            </p:nvSpPr>
            <p:spPr bwMode="auto">
              <a:xfrm>
                <a:off x="2955" y="2013"/>
                <a:ext cx="2" cy="4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0 h 4"/>
                  <a:gd name="T8" fmla="*/ 1 w 2"/>
                  <a:gd name="T9" fmla="*/ 0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3 h 4"/>
                  <a:gd name="T18" fmla="*/ 2 w 2"/>
                  <a:gd name="T19" fmla="*/ 3 h 4"/>
                  <a:gd name="T20" fmla="*/ 2 w 2"/>
                  <a:gd name="T21" fmla="*/ 4 h 4"/>
                  <a:gd name="T22" fmla="*/ 2 w 2"/>
                  <a:gd name="T23" fmla="*/ 4 h 4"/>
                  <a:gd name="T24" fmla="*/ 1 w 2"/>
                  <a:gd name="T25" fmla="*/ 4 h 4"/>
                  <a:gd name="T26" fmla="*/ 1 w 2"/>
                  <a:gd name="T27" fmla="*/ 4 h 4"/>
                  <a:gd name="T28" fmla="*/ 0 w 2"/>
                  <a:gd name="T29" fmla="*/ 4 h 4"/>
                  <a:gd name="T30" fmla="*/ 0 w 2"/>
                  <a:gd name="T31" fmla="*/ 3 h 4"/>
                  <a:gd name="T32" fmla="*/ 0 w 2"/>
                  <a:gd name="T33" fmla="*/ 3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4"/>
                  <a:gd name="T53" fmla="*/ 2 w 2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4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6" name="Freeform 1694"/>
              <p:cNvSpPr>
                <a:spLocks/>
              </p:cNvSpPr>
              <p:nvPr/>
            </p:nvSpPr>
            <p:spPr bwMode="auto">
              <a:xfrm>
                <a:off x="2955" y="2014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3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2 h 3"/>
                  <a:gd name="T20" fmla="*/ 2 w 2"/>
                  <a:gd name="T21" fmla="*/ 2 h 3"/>
                  <a:gd name="T22" fmla="*/ 2 w 2"/>
                  <a:gd name="T23" fmla="*/ 0 h 3"/>
                  <a:gd name="T24" fmla="*/ 2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1 w 2"/>
                  <a:gd name="T31" fmla="*/ 0 h 3"/>
                  <a:gd name="T32" fmla="*/ 1 w 2"/>
                  <a:gd name="T33" fmla="*/ 0 h 3"/>
                  <a:gd name="T34" fmla="*/ 1 w 2"/>
                  <a:gd name="T35" fmla="*/ 0 h 3"/>
                  <a:gd name="T36" fmla="*/ 0 w 2"/>
                  <a:gd name="T37" fmla="*/ 0 h 3"/>
                  <a:gd name="T38" fmla="*/ 0 w 2"/>
                  <a:gd name="T39" fmla="*/ 0 h 3"/>
                  <a:gd name="T40" fmla="*/ 0 w 2"/>
                  <a:gd name="T41" fmla="*/ 2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3"/>
                  <a:gd name="T65" fmla="*/ 2 w 2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7" name="Freeform 1695"/>
              <p:cNvSpPr>
                <a:spLocks/>
              </p:cNvSpPr>
              <p:nvPr/>
            </p:nvSpPr>
            <p:spPr bwMode="auto">
              <a:xfrm>
                <a:off x="2954" y="201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2 h 3"/>
                  <a:gd name="T6" fmla="*/ 0 w 3"/>
                  <a:gd name="T7" fmla="*/ 2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w 3"/>
                  <a:gd name="T17" fmla="*/ 2 h 3"/>
                  <a:gd name="T18" fmla="*/ 0 w 3"/>
                  <a:gd name="T19" fmla="*/ 2 h 3"/>
                  <a:gd name="T20" fmla="*/ 1 w 3"/>
                  <a:gd name="T21" fmla="*/ 2 h 3"/>
                  <a:gd name="T22" fmla="*/ 1 w 3"/>
                  <a:gd name="T23" fmla="*/ 0 h 3"/>
                  <a:gd name="T24" fmla="*/ 1 w 3"/>
                  <a:gd name="T25" fmla="*/ 0 h 3"/>
                  <a:gd name="T26" fmla="*/ 1 w 3"/>
                  <a:gd name="T27" fmla="*/ 2 h 3"/>
                  <a:gd name="T28" fmla="*/ 3 w 3"/>
                  <a:gd name="T29" fmla="*/ 2 h 3"/>
                  <a:gd name="T30" fmla="*/ 3 w 3"/>
                  <a:gd name="T31" fmla="*/ 2 h 3"/>
                  <a:gd name="T32" fmla="*/ 1 w 3"/>
                  <a:gd name="T33" fmla="*/ 2 h 3"/>
                  <a:gd name="T34" fmla="*/ 1 w 3"/>
                  <a:gd name="T35" fmla="*/ 3 h 3"/>
                  <a:gd name="T36" fmla="*/ 1 w 3"/>
                  <a:gd name="T37" fmla="*/ 3 h 3"/>
                  <a:gd name="T38" fmla="*/ 1 w 3"/>
                  <a:gd name="T39" fmla="*/ 2 h 3"/>
                  <a:gd name="T40" fmla="*/ 0 w 3"/>
                  <a:gd name="T41" fmla="*/ 2 h 3"/>
                  <a:gd name="T42" fmla="*/ 0 w 3"/>
                  <a:gd name="T43" fmla="*/ 2 h 3"/>
                  <a:gd name="T44" fmla="*/ 0 w 3"/>
                  <a:gd name="T45" fmla="*/ 2 h 3"/>
                  <a:gd name="T46" fmla="*/ 0 w 3"/>
                  <a:gd name="T47" fmla="*/ 2 h 3"/>
                  <a:gd name="T48" fmla="*/ 0 w 3"/>
                  <a:gd name="T49" fmla="*/ 2 h 3"/>
                  <a:gd name="T50" fmla="*/ 0 w 3"/>
                  <a:gd name="T51" fmla="*/ 2 h 3"/>
                  <a:gd name="T52" fmla="*/ 0 w 3"/>
                  <a:gd name="T53" fmla="*/ 2 h 3"/>
                  <a:gd name="T54" fmla="*/ 0 w 3"/>
                  <a:gd name="T55" fmla="*/ 2 h 3"/>
                  <a:gd name="T56" fmla="*/ 0 w 3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3"/>
                  <a:gd name="T89" fmla="*/ 3 w 3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8" name="Freeform 1696"/>
              <p:cNvSpPr>
                <a:spLocks/>
              </p:cNvSpPr>
              <p:nvPr/>
            </p:nvSpPr>
            <p:spPr bwMode="auto">
              <a:xfrm>
                <a:off x="2954" y="20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0 h 3"/>
                  <a:gd name="T6" fmla="*/ 3 w 3"/>
                  <a:gd name="T7" fmla="*/ 0 h 3"/>
                  <a:gd name="T8" fmla="*/ 3 w 3"/>
                  <a:gd name="T9" fmla="*/ 1 h 3"/>
                  <a:gd name="T10" fmla="*/ 3 w 3"/>
                  <a:gd name="T11" fmla="*/ 1 h 3"/>
                  <a:gd name="T12" fmla="*/ 3 w 3"/>
                  <a:gd name="T13" fmla="*/ 1 h 3"/>
                  <a:gd name="T14" fmla="*/ 3 w 3"/>
                  <a:gd name="T15" fmla="*/ 2 h 3"/>
                  <a:gd name="T16" fmla="*/ 3 w 3"/>
                  <a:gd name="T17" fmla="*/ 2 h 3"/>
                  <a:gd name="T18" fmla="*/ 3 w 3"/>
                  <a:gd name="T19" fmla="*/ 3 h 3"/>
                  <a:gd name="T20" fmla="*/ 3 w 3"/>
                  <a:gd name="T21" fmla="*/ 3 h 3"/>
                  <a:gd name="T22" fmla="*/ 2 w 3"/>
                  <a:gd name="T23" fmla="*/ 3 h 3"/>
                  <a:gd name="T24" fmla="*/ 2 w 3"/>
                  <a:gd name="T25" fmla="*/ 3 h 3"/>
                  <a:gd name="T26" fmla="*/ 1 w 3"/>
                  <a:gd name="T27" fmla="*/ 3 h 3"/>
                  <a:gd name="T28" fmla="*/ 1 w 3"/>
                  <a:gd name="T29" fmla="*/ 2 h 3"/>
                  <a:gd name="T30" fmla="*/ 1 w 3"/>
                  <a:gd name="T31" fmla="*/ 2 h 3"/>
                  <a:gd name="T32" fmla="*/ 1 w 3"/>
                  <a:gd name="T33" fmla="*/ 1 h 3"/>
                  <a:gd name="T34" fmla="*/ 1 w 3"/>
                  <a:gd name="T35" fmla="*/ 1 h 3"/>
                  <a:gd name="T36" fmla="*/ 1 w 3"/>
                  <a:gd name="T37" fmla="*/ 1 h 3"/>
                  <a:gd name="T38" fmla="*/ 1 w 3"/>
                  <a:gd name="T39" fmla="*/ 0 h 3"/>
                  <a:gd name="T40" fmla="*/ 0 w 3"/>
                  <a:gd name="T41" fmla="*/ 0 h 3"/>
                  <a:gd name="T42" fmla="*/ 0 w 3"/>
                  <a:gd name="T43" fmla="*/ 0 h 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"/>
                  <a:gd name="T67" fmla="*/ 0 h 3"/>
                  <a:gd name="T68" fmla="*/ 3 w 3"/>
                  <a:gd name="T69" fmla="*/ 3 h 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9" name="Freeform 1697"/>
              <p:cNvSpPr>
                <a:spLocks/>
              </p:cNvSpPr>
              <p:nvPr/>
            </p:nvSpPr>
            <p:spPr bwMode="auto">
              <a:xfrm>
                <a:off x="2955" y="2007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0 w 2"/>
                  <a:gd name="T5" fmla="*/ 2 h 3"/>
                  <a:gd name="T6" fmla="*/ 0 w 2"/>
                  <a:gd name="T7" fmla="*/ 2 h 3"/>
                  <a:gd name="T8" fmla="*/ 1 w 2"/>
                  <a:gd name="T9" fmla="*/ 3 h 3"/>
                  <a:gd name="T10" fmla="*/ 1 w 2"/>
                  <a:gd name="T11" fmla="*/ 3 h 3"/>
                  <a:gd name="T12" fmla="*/ 1 w 2"/>
                  <a:gd name="T13" fmla="*/ 3 h 3"/>
                  <a:gd name="T14" fmla="*/ 1 w 2"/>
                  <a:gd name="T15" fmla="*/ 3 h 3"/>
                  <a:gd name="T16" fmla="*/ 2 w 2"/>
                  <a:gd name="T17" fmla="*/ 3 h 3"/>
                  <a:gd name="T18" fmla="*/ 2 w 2"/>
                  <a:gd name="T19" fmla="*/ 2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1 h 3"/>
                  <a:gd name="T30" fmla="*/ 2 w 2"/>
                  <a:gd name="T31" fmla="*/ 1 h 3"/>
                  <a:gd name="T32" fmla="*/ 2 w 2"/>
                  <a:gd name="T33" fmla="*/ 1 h 3"/>
                  <a:gd name="T34" fmla="*/ 1 w 2"/>
                  <a:gd name="T35" fmla="*/ 0 h 3"/>
                  <a:gd name="T36" fmla="*/ 1 w 2"/>
                  <a:gd name="T37" fmla="*/ 0 h 3"/>
                  <a:gd name="T38" fmla="*/ 1 w 2"/>
                  <a:gd name="T39" fmla="*/ 1 h 3"/>
                  <a:gd name="T40" fmla="*/ 0 w 2"/>
                  <a:gd name="T41" fmla="*/ 1 h 3"/>
                  <a:gd name="T42" fmla="*/ 0 w 2"/>
                  <a:gd name="T43" fmla="*/ 1 h 3"/>
                  <a:gd name="T44" fmla="*/ 0 w 2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"/>
                  <a:gd name="T70" fmla="*/ 0 h 3"/>
                  <a:gd name="T71" fmla="*/ 2 w 2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0" name="Freeform 1698"/>
              <p:cNvSpPr>
                <a:spLocks/>
              </p:cNvSpPr>
              <p:nvPr/>
            </p:nvSpPr>
            <p:spPr bwMode="auto">
              <a:xfrm>
                <a:off x="2954" y="20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0 h 2"/>
                  <a:gd name="T18" fmla="*/ 1 w 3"/>
                  <a:gd name="T19" fmla="*/ 0 h 2"/>
                  <a:gd name="T20" fmla="*/ 1 w 3"/>
                  <a:gd name="T21" fmla="*/ 0 h 2"/>
                  <a:gd name="T22" fmla="*/ 2 w 3"/>
                  <a:gd name="T23" fmla="*/ 0 h 2"/>
                  <a:gd name="T24" fmla="*/ 2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1 w 3"/>
                  <a:gd name="T37" fmla="*/ 0 h 2"/>
                  <a:gd name="T38" fmla="*/ 1 w 3"/>
                  <a:gd name="T39" fmla="*/ 0 h 2"/>
                  <a:gd name="T40" fmla="*/ 1 w 3"/>
                  <a:gd name="T41" fmla="*/ 1 h 2"/>
                  <a:gd name="T42" fmla="*/ 1 w 3"/>
                  <a:gd name="T43" fmla="*/ 1 h 2"/>
                  <a:gd name="T44" fmla="*/ 1 w 3"/>
                  <a:gd name="T45" fmla="*/ 1 h 2"/>
                  <a:gd name="T46" fmla="*/ 1 w 3"/>
                  <a:gd name="T47" fmla="*/ 2 h 2"/>
                  <a:gd name="T48" fmla="*/ 1 w 3"/>
                  <a:gd name="T49" fmla="*/ 2 h 2"/>
                  <a:gd name="T50" fmla="*/ 2 w 3"/>
                  <a:gd name="T51" fmla="*/ 2 h 2"/>
                  <a:gd name="T52" fmla="*/ 2 w 3"/>
                  <a:gd name="T53" fmla="*/ 2 h 2"/>
                  <a:gd name="T54" fmla="*/ 2 w 3"/>
                  <a:gd name="T55" fmla="*/ 2 h 2"/>
                  <a:gd name="T56" fmla="*/ 3 w 3"/>
                  <a:gd name="T57" fmla="*/ 2 h 2"/>
                  <a:gd name="T58" fmla="*/ 3 w 3"/>
                  <a:gd name="T59" fmla="*/ 2 h 2"/>
                  <a:gd name="T60" fmla="*/ 0 w 3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2"/>
                  <a:gd name="T95" fmla="*/ 3 w 3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1" name="Freeform 1699"/>
              <p:cNvSpPr>
                <a:spLocks/>
              </p:cNvSpPr>
              <p:nvPr/>
            </p:nvSpPr>
            <p:spPr bwMode="auto">
              <a:xfrm>
                <a:off x="2955" y="199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1 h 3"/>
                  <a:gd name="T6" fmla="*/ 2 w 2"/>
                  <a:gd name="T7" fmla="*/ 1 h 3"/>
                  <a:gd name="T8" fmla="*/ 2 w 2"/>
                  <a:gd name="T9" fmla="*/ 1 h 3"/>
                  <a:gd name="T10" fmla="*/ 2 w 2"/>
                  <a:gd name="T11" fmla="*/ 1 h 3"/>
                  <a:gd name="T12" fmla="*/ 2 w 2"/>
                  <a:gd name="T13" fmla="*/ 1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3 h 3"/>
                  <a:gd name="T20" fmla="*/ 2 w 2"/>
                  <a:gd name="T21" fmla="*/ 3 h 3"/>
                  <a:gd name="T22" fmla="*/ 1 w 2"/>
                  <a:gd name="T23" fmla="*/ 3 h 3"/>
                  <a:gd name="T24" fmla="*/ 1 w 2"/>
                  <a:gd name="T25" fmla="*/ 3 h 3"/>
                  <a:gd name="T26" fmla="*/ 0 w 2"/>
                  <a:gd name="T27" fmla="*/ 3 h 3"/>
                  <a:gd name="T28" fmla="*/ 0 w 2"/>
                  <a:gd name="T29" fmla="*/ 2 h 3"/>
                  <a:gd name="T30" fmla="*/ 0 w 2"/>
                  <a:gd name="T31" fmla="*/ 2 h 3"/>
                  <a:gd name="T32" fmla="*/ 0 w 2"/>
                  <a:gd name="T33" fmla="*/ 1 h 3"/>
                  <a:gd name="T34" fmla="*/ 0 w 2"/>
                  <a:gd name="T35" fmla="*/ 1 h 3"/>
                  <a:gd name="T36" fmla="*/ 0 w 2"/>
                  <a:gd name="T37" fmla="*/ 1 h 3"/>
                  <a:gd name="T38" fmla="*/ 0 w 2"/>
                  <a:gd name="T39" fmla="*/ 1 h 3"/>
                  <a:gd name="T40" fmla="*/ 0 w 2"/>
                  <a:gd name="T41" fmla="*/ 1 h 3"/>
                  <a:gd name="T42" fmla="*/ 0 w 2"/>
                  <a:gd name="T43" fmla="*/ 0 h 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"/>
                  <a:gd name="T67" fmla="*/ 0 h 3"/>
                  <a:gd name="T68" fmla="*/ 2 w 2"/>
                  <a:gd name="T69" fmla="*/ 3 h 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2" name="Freeform 1700"/>
              <p:cNvSpPr>
                <a:spLocks/>
              </p:cNvSpPr>
              <p:nvPr/>
            </p:nvSpPr>
            <p:spPr bwMode="auto">
              <a:xfrm>
                <a:off x="2955" y="1999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2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0 h 2"/>
                  <a:gd name="T28" fmla="*/ 2 w 2"/>
                  <a:gd name="T29" fmla="*/ 0 h 2"/>
                  <a:gd name="T30" fmla="*/ 2 w 2"/>
                  <a:gd name="T31" fmla="*/ 0 h 2"/>
                  <a:gd name="T32" fmla="*/ 2 w 2"/>
                  <a:gd name="T33" fmla="*/ 0 h 2"/>
                  <a:gd name="T34" fmla="*/ 1 w 2"/>
                  <a:gd name="T35" fmla="*/ 0 h 2"/>
                  <a:gd name="T36" fmla="*/ 1 w 2"/>
                  <a:gd name="T37" fmla="*/ 0 h 2"/>
                  <a:gd name="T38" fmla="*/ 1 w 2"/>
                  <a:gd name="T39" fmla="*/ 0 h 2"/>
                  <a:gd name="T40" fmla="*/ 0 w 2"/>
                  <a:gd name="T41" fmla="*/ 0 h 2"/>
                  <a:gd name="T42" fmla="*/ 0 w 2"/>
                  <a:gd name="T43" fmla="*/ 0 h 2"/>
                  <a:gd name="T44" fmla="*/ 0 w 2"/>
                  <a:gd name="T45" fmla="*/ 1 h 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"/>
                  <a:gd name="T70" fmla="*/ 0 h 2"/>
                  <a:gd name="T71" fmla="*/ 2 w 2"/>
                  <a:gd name="T72" fmla="*/ 2 h 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" h="2">
                    <a:moveTo>
                      <a:pt x="0" y="1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3" name="Rectangle 1701"/>
              <p:cNvSpPr>
                <a:spLocks noChangeArrowheads="1"/>
              </p:cNvSpPr>
              <p:nvPr/>
            </p:nvSpPr>
            <p:spPr bwMode="auto">
              <a:xfrm>
                <a:off x="2954" y="1996"/>
                <a:ext cx="3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4" name="Freeform 1702"/>
              <p:cNvSpPr>
                <a:spLocks/>
              </p:cNvSpPr>
              <p:nvPr/>
            </p:nvSpPr>
            <p:spPr bwMode="auto">
              <a:xfrm>
                <a:off x="2624" y="1908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0 w 13"/>
                  <a:gd name="T5" fmla="*/ 2 h 13"/>
                  <a:gd name="T6" fmla="*/ 0 w 13"/>
                  <a:gd name="T7" fmla="*/ 2 h 13"/>
                  <a:gd name="T8" fmla="*/ 0 w 13"/>
                  <a:gd name="T9" fmla="*/ 2 h 13"/>
                  <a:gd name="T10" fmla="*/ 3 w 13"/>
                  <a:gd name="T11" fmla="*/ 1 h 13"/>
                  <a:gd name="T12" fmla="*/ 5 w 13"/>
                  <a:gd name="T13" fmla="*/ 0 h 13"/>
                  <a:gd name="T14" fmla="*/ 8 w 13"/>
                  <a:gd name="T15" fmla="*/ 1 h 13"/>
                  <a:gd name="T16" fmla="*/ 10 w 13"/>
                  <a:gd name="T17" fmla="*/ 2 h 13"/>
                  <a:gd name="T18" fmla="*/ 12 w 13"/>
                  <a:gd name="T19" fmla="*/ 5 h 13"/>
                  <a:gd name="T20" fmla="*/ 13 w 13"/>
                  <a:gd name="T21" fmla="*/ 8 h 13"/>
                  <a:gd name="T22" fmla="*/ 12 w 13"/>
                  <a:gd name="T23" fmla="*/ 10 h 13"/>
                  <a:gd name="T24" fmla="*/ 10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5" name="Freeform 1703"/>
              <p:cNvSpPr>
                <a:spLocks/>
              </p:cNvSpPr>
              <p:nvPr/>
            </p:nvSpPr>
            <p:spPr bwMode="auto">
              <a:xfrm>
                <a:off x="2624" y="1910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w 10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1"/>
                  <a:gd name="T38" fmla="*/ 10 w 10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6" name="Freeform 1704"/>
              <p:cNvSpPr>
                <a:spLocks/>
              </p:cNvSpPr>
              <p:nvPr/>
            </p:nvSpPr>
            <p:spPr bwMode="auto">
              <a:xfrm>
                <a:off x="2624" y="1910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0 w 10"/>
                  <a:gd name="T9" fmla="*/ 0 h 11"/>
                  <a:gd name="T10" fmla="*/ 0 w 10"/>
                  <a:gd name="T11" fmla="*/ 0 h 11"/>
                  <a:gd name="T12" fmla="*/ 0 w 10"/>
                  <a:gd name="T13" fmla="*/ 0 h 11"/>
                  <a:gd name="T14" fmla="*/ 0 w 10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1"/>
                  <a:gd name="T26" fmla="*/ 10 w 10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7" name="Freeform 1705"/>
              <p:cNvSpPr>
                <a:spLocks/>
              </p:cNvSpPr>
              <p:nvPr/>
            </p:nvSpPr>
            <p:spPr bwMode="auto">
              <a:xfrm>
                <a:off x="2622" y="1910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1 h 13"/>
                  <a:gd name="T4" fmla="*/ 10 w 12"/>
                  <a:gd name="T5" fmla="*/ 13 h 13"/>
                  <a:gd name="T6" fmla="*/ 7 w 12"/>
                  <a:gd name="T7" fmla="*/ 13 h 13"/>
                  <a:gd name="T8" fmla="*/ 3 w 12"/>
                  <a:gd name="T9" fmla="*/ 13 h 13"/>
                  <a:gd name="T10" fmla="*/ 2 w 12"/>
                  <a:gd name="T11" fmla="*/ 11 h 13"/>
                  <a:gd name="T12" fmla="*/ 0 w 12"/>
                  <a:gd name="T13" fmla="*/ 9 h 13"/>
                  <a:gd name="T14" fmla="*/ 0 w 12"/>
                  <a:gd name="T15" fmla="*/ 6 h 13"/>
                  <a:gd name="T16" fmla="*/ 0 w 12"/>
                  <a:gd name="T17" fmla="*/ 3 h 13"/>
                  <a:gd name="T18" fmla="*/ 2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2" y="0"/>
                    </a:moveTo>
                    <a:lnTo>
                      <a:pt x="12" y="11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8" name="Freeform 1706"/>
              <p:cNvSpPr>
                <a:spLocks/>
              </p:cNvSpPr>
              <p:nvPr/>
            </p:nvSpPr>
            <p:spPr bwMode="auto">
              <a:xfrm>
                <a:off x="2622" y="1908"/>
                <a:ext cx="15" cy="15"/>
              </a:xfrm>
              <a:custGeom>
                <a:avLst/>
                <a:gdLst>
                  <a:gd name="T0" fmla="*/ 12 w 15"/>
                  <a:gd name="T1" fmla="*/ 13 h 15"/>
                  <a:gd name="T2" fmla="*/ 10 w 15"/>
                  <a:gd name="T3" fmla="*/ 14 h 15"/>
                  <a:gd name="T4" fmla="*/ 7 w 15"/>
                  <a:gd name="T5" fmla="*/ 15 h 15"/>
                  <a:gd name="T6" fmla="*/ 5 w 15"/>
                  <a:gd name="T7" fmla="*/ 15 h 15"/>
                  <a:gd name="T8" fmla="*/ 2 w 15"/>
                  <a:gd name="T9" fmla="*/ 13 h 15"/>
                  <a:gd name="T10" fmla="*/ 0 w 15"/>
                  <a:gd name="T11" fmla="*/ 10 h 15"/>
                  <a:gd name="T12" fmla="*/ 0 w 15"/>
                  <a:gd name="T13" fmla="*/ 8 h 15"/>
                  <a:gd name="T14" fmla="*/ 1 w 15"/>
                  <a:gd name="T15" fmla="*/ 5 h 15"/>
                  <a:gd name="T16" fmla="*/ 2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2 h 15"/>
                  <a:gd name="T26" fmla="*/ 14 w 15"/>
                  <a:gd name="T27" fmla="*/ 5 h 15"/>
                  <a:gd name="T28" fmla="*/ 15 w 15"/>
                  <a:gd name="T29" fmla="*/ 8 h 15"/>
                  <a:gd name="T30" fmla="*/ 14 w 15"/>
                  <a:gd name="T31" fmla="*/ 10 h 15"/>
                  <a:gd name="T32" fmla="*/ 12 w 15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3"/>
                    </a:moveTo>
                    <a:lnTo>
                      <a:pt x="10" y="14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9" name="Freeform 1707"/>
              <p:cNvSpPr>
                <a:spLocks/>
              </p:cNvSpPr>
              <p:nvPr/>
            </p:nvSpPr>
            <p:spPr bwMode="auto">
              <a:xfrm>
                <a:off x="2613" y="1891"/>
                <a:ext cx="16" cy="22"/>
              </a:xfrm>
              <a:custGeom>
                <a:avLst/>
                <a:gdLst>
                  <a:gd name="T0" fmla="*/ 16 w 16"/>
                  <a:gd name="T1" fmla="*/ 22 h 22"/>
                  <a:gd name="T2" fmla="*/ 0 w 16"/>
                  <a:gd name="T3" fmla="*/ 7 h 22"/>
                  <a:gd name="T4" fmla="*/ 0 w 16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2"/>
                  <a:gd name="T11" fmla="*/ 16 w 16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2">
                    <a:moveTo>
                      <a:pt x="16" y="22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0" name="Freeform 1708"/>
              <p:cNvSpPr>
                <a:spLocks/>
              </p:cNvSpPr>
              <p:nvPr/>
            </p:nvSpPr>
            <p:spPr bwMode="auto">
              <a:xfrm>
                <a:off x="2737" y="1787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0 w 13"/>
                  <a:gd name="T3" fmla="*/ 3 h 13"/>
                  <a:gd name="T4" fmla="*/ 0 w 13"/>
                  <a:gd name="T5" fmla="*/ 3 h 13"/>
                  <a:gd name="T6" fmla="*/ 3 w 13"/>
                  <a:gd name="T7" fmla="*/ 2 h 13"/>
                  <a:gd name="T8" fmla="*/ 6 w 13"/>
                  <a:gd name="T9" fmla="*/ 0 h 13"/>
                  <a:gd name="T10" fmla="*/ 9 w 13"/>
                  <a:gd name="T11" fmla="*/ 2 h 13"/>
                  <a:gd name="T12" fmla="*/ 12 w 13"/>
                  <a:gd name="T13" fmla="*/ 3 h 13"/>
                  <a:gd name="T14" fmla="*/ 13 w 13"/>
                  <a:gd name="T15" fmla="*/ 6 h 13"/>
                  <a:gd name="T16" fmla="*/ 13 w 13"/>
                  <a:gd name="T17" fmla="*/ 8 h 13"/>
                  <a:gd name="T18" fmla="*/ 13 w 13"/>
                  <a:gd name="T19" fmla="*/ 11 h 13"/>
                  <a:gd name="T20" fmla="*/ 10 w 13"/>
                  <a:gd name="T21" fmla="*/ 13 h 13"/>
                  <a:gd name="T22" fmla="*/ 10 w 13"/>
                  <a:gd name="T23" fmla="*/ 13 h 13"/>
                  <a:gd name="T24" fmla="*/ 10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3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1" name="Freeform 1709"/>
              <p:cNvSpPr>
                <a:spLocks/>
              </p:cNvSpPr>
              <p:nvPr/>
            </p:nvSpPr>
            <p:spPr bwMode="auto">
              <a:xfrm>
                <a:off x="2737" y="179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2" name="Freeform 1710"/>
              <p:cNvSpPr>
                <a:spLocks/>
              </p:cNvSpPr>
              <p:nvPr/>
            </p:nvSpPr>
            <p:spPr bwMode="auto">
              <a:xfrm>
                <a:off x="2737" y="1790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0 h 11"/>
                  <a:gd name="T8" fmla="*/ 10 w 10"/>
                  <a:gd name="T9" fmla="*/ 10 h 11"/>
                  <a:gd name="T10" fmla="*/ 10 w 10"/>
                  <a:gd name="T11" fmla="*/ 1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1"/>
                  <a:gd name="T32" fmla="*/ 10 w 10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3" name="Freeform 1711"/>
              <p:cNvSpPr>
                <a:spLocks/>
              </p:cNvSpPr>
              <p:nvPr/>
            </p:nvSpPr>
            <p:spPr bwMode="auto">
              <a:xfrm>
                <a:off x="2734" y="1790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0 h 13"/>
                  <a:gd name="T4" fmla="*/ 11 w 13"/>
                  <a:gd name="T5" fmla="*/ 13 h 13"/>
                  <a:gd name="T6" fmla="*/ 8 w 13"/>
                  <a:gd name="T7" fmla="*/ 13 h 13"/>
                  <a:gd name="T8" fmla="*/ 6 w 13"/>
                  <a:gd name="T9" fmla="*/ 13 h 13"/>
                  <a:gd name="T10" fmla="*/ 3 w 13"/>
                  <a:gd name="T11" fmla="*/ 11 h 13"/>
                  <a:gd name="T12" fmla="*/ 2 w 13"/>
                  <a:gd name="T13" fmla="*/ 9 h 13"/>
                  <a:gd name="T14" fmla="*/ 0 w 13"/>
                  <a:gd name="T15" fmla="*/ 6 h 13"/>
                  <a:gd name="T16" fmla="*/ 2 w 13"/>
                  <a:gd name="T17" fmla="*/ 3 h 13"/>
                  <a:gd name="T18" fmla="*/ 3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3" y="0"/>
                    </a:moveTo>
                    <a:lnTo>
                      <a:pt x="13" y="10"/>
                    </a:lnTo>
                    <a:lnTo>
                      <a:pt x="11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4" name="Freeform 1712"/>
              <p:cNvSpPr>
                <a:spLocks/>
              </p:cNvSpPr>
              <p:nvPr/>
            </p:nvSpPr>
            <p:spPr bwMode="auto">
              <a:xfrm>
                <a:off x="2734" y="1787"/>
                <a:ext cx="16" cy="16"/>
              </a:xfrm>
              <a:custGeom>
                <a:avLst/>
                <a:gdLst>
                  <a:gd name="T0" fmla="*/ 13 w 16"/>
                  <a:gd name="T1" fmla="*/ 13 h 16"/>
                  <a:gd name="T2" fmla="*/ 11 w 16"/>
                  <a:gd name="T3" fmla="*/ 16 h 16"/>
                  <a:gd name="T4" fmla="*/ 8 w 16"/>
                  <a:gd name="T5" fmla="*/ 16 h 16"/>
                  <a:gd name="T6" fmla="*/ 6 w 16"/>
                  <a:gd name="T7" fmla="*/ 16 h 16"/>
                  <a:gd name="T8" fmla="*/ 3 w 16"/>
                  <a:gd name="T9" fmla="*/ 14 h 16"/>
                  <a:gd name="T10" fmla="*/ 2 w 16"/>
                  <a:gd name="T11" fmla="*/ 12 h 16"/>
                  <a:gd name="T12" fmla="*/ 0 w 16"/>
                  <a:gd name="T13" fmla="*/ 8 h 16"/>
                  <a:gd name="T14" fmla="*/ 2 w 16"/>
                  <a:gd name="T15" fmla="*/ 6 h 16"/>
                  <a:gd name="T16" fmla="*/ 3 w 16"/>
                  <a:gd name="T17" fmla="*/ 3 h 16"/>
                  <a:gd name="T18" fmla="*/ 6 w 16"/>
                  <a:gd name="T19" fmla="*/ 2 h 16"/>
                  <a:gd name="T20" fmla="*/ 8 w 16"/>
                  <a:gd name="T21" fmla="*/ 0 h 16"/>
                  <a:gd name="T22" fmla="*/ 12 w 16"/>
                  <a:gd name="T23" fmla="*/ 2 h 16"/>
                  <a:gd name="T24" fmla="*/ 15 w 16"/>
                  <a:gd name="T25" fmla="*/ 3 h 16"/>
                  <a:gd name="T26" fmla="*/ 16 w 16"/>
                  <a:gd name="T27" fmla="*/ 6 h 16"/>
                  <a:gd name="T28" fmla="*/ 16 w 16"/>
                  <a:gd name="T29" fmla="*/ 8 h 16"/>
                  <a:gd name="T30" fmla="*/ 16 w 16"/>
                  <a:gd name="T31" fmla="*/ 11 h 16"/>
                  <a:gd name="T32" fmla="*/ 13 w 16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13" y="13"/>
                    </a:moveTo>
                    <a:lnTo>
                      <a:pt x="11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5" name="Freeform 1713"/>
              <p:cNvSpPr>
                <a:spLocks/>
              </p:cNvSpPr>
              <p:nvPr/>
            </p:nvSpPr>
            <p:spPr bwMode="auto">
              <a:xfrm>
                <a:off x="2729" y="1775"/>
                <a:ext cx="14" cy="19"/>
              </a:xfrm>
              <a:custGeom>
                <a:avLst/>
                <a:gdLst>
                  <a:gd name="T0" fmla="*/ 14 w 14"/>
                  <a:gd name="T1" fmla="*/ 19 h 19"/>
                  <a:gd name="T2" fmla="*/ 0 w 14"/>
                  <a:gd name="T3" fmla="*/ 5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14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6" name="Freeform 1714"/>
              <p:cNvSpPr>
                <a:spLocks/>
              </p:cNvSpPr>
              <p:nvPr/>
            </p:nvSpPr>
            <p:spPr bwMode="auto">
              <a:xfrm>
                <a:off x="2611" y="1619"/>
                <a:ext cx="12" cy="13"/>
              </a:xfrm>
              <a:custGeom>
                <a:avLst/>
                <a:gdLst>
                  <a:gd name="T0" fmla="*/ 11 w 12"/>
                  <a:gd name="T1" fmla="*/ 13 h 13"/>
                  <a:gd name="T2" fmla="*/ 11 w 12"/>
                  <a:gd name="T3" fmla="*/ 13 h 13"/>
                  <a:gd name="T4" fmla="*/ 11 w 12"/>
                  <a:gd name="T5" fmla="*/ 13 h 13"/>
                  <a:gd name="T6" fmla="*/ 0 w 12"/>
                  <a:gd name="T7" fmla="*/ 3 h 13"/>
                  <a:gd name="T8" fmla="*/ 3 w 12"/>
                  <a:gd name="T9" fmla="*/ 2 h 13"/>
                  <a:gd name="T10" fmla="*/ 6 w 12"/>
                  <a:gd name="T11" fmla="*/ 0 h 13"/>
                  <a:gd name="T12" fmla="*/ 8 w 12"/>
                  <a:gd name="T13" fmla="*/ 2 h 13"/>
                  <a:gd name="T14" fmla="*/ 11 w 12"/>
                  <a:gd name="T15" fmla="*/ 3 h 13"/>
                  <a:gd name="T16" fmla="*/ 12 w 12"/>
                  <a:gd name="T17" fmla="*/ 6 h 13"/>
                  <a:gd name="T18" fmla="*/ 12 w 12"/>
                  <a:gd name="T19" fmla="*/ 8 h 13"/>
                  <a:gd name="T20" fmla="*/ 12 w 12"/>
                  <a:gd name="T21" fmla="*/ 11 h 13"/>
                  <a:gd name="T22" fmla="*/ 11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1" y="13"/>
                    </a:moveTo>
                    <a:lnTo>
                      <a:pt x="11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7" name="Freeform 1715"/>
              <p:cNvSpPr>
                <a:spLocks/>
              </p:cNvSpPr>
              <p:nvPr/>
            </p:nvSpPr>
            <p:spPr bwMode="auto">
              <a:xfrm>
                <a:off x="2610" y="1622"/>
                <a:ext cx="12" cy="10"/>
              </a:xfrm>
              <a:custGeom>
                <a:avLst/>
                <a:gdLst>
                  <a:gd name="T0" fmla="*/ 1 w 12"/>
                  <a:gd name="T1" fmla="*/ 0 h 10"/>
                  <a:gd name="T2" fmla="*/ 12 w 12"/>
                  <a:gd name="T3" fmla="*/ 10 h 10"/>
                  <a:gd name="T4" fmla="*/ 12 w 12"/>
                  <a:gd name="T5" fmla="*/ 10 h 10"/>
                  <a:gd name="T6" fmla="*/ 12 w 12"/>
                  <a:gd name="T7" fmla="*/ 10 h 10"/>
                  <a:gd name="T8" fmla="*/ 10 w 12"/>
                  <a:gd name="T9" fmla="*/ 10 h 10"/>
                  <a:gd name="T10" fmla="*/ 10 w 12"/>
                  <a:gd name="T11" fmla="*/ 10 h 10"/>
                  <a:gd name="T12" fmla="*/ 10 w 12"/>
                  <a:gd name="T13" fmla="*/ 10 h 10"/>
                  <a:gd name="T14" fmla="*/ 0 w 12"/>
                  <a:gd name="T15" fmla="*/ 0 h 10"/>
                  <a:gd name="T16" fmla="*/ 0 w 12"/>
                  <a:gd name="T17" fmla="*/ 0 h 10"/>
                  <a:gd name="T18" fmla="*/ 1 w 12"/>
                  <a:gd name="T19" fmla="*/ 0 h 10"/>
                  <a:gd name="T20" fmla="*/ 1 w 12"/>
                  <a:gd name="T21" fmla="*/ 0 h 10"/>
                  <a:gd name="T22" fmla="*/ 1 w 12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0"/>
                  <a:gd name="T38" fmla="*/ 12 w 12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0">
                    <a:moveTo>
                      <a:pt x="1" y="0"/>
                    </a:moveTo>
                    <a:lnTo>
                      <a:pt x="12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8" name="Freeform 1716"/>
              <p:cNvSpPr>
                <a:spLocks/>
              </p:cNvSpPr>
              <p:nvPr/>
            </p:nvSpPr>
            <p:spPr bwMode="auto">
              <a:xfrm>
                <a:off x="2610" y="1622"/>
                <a:ext cx="12" cy="10"/>
              </a:xfrm>
              <a:custGeom>
                <a:avLst/>
                <a:gdLst>
                  <a:gd name="T0" fmla="*/ 1 w 12"/>
                  <a:gd name="T1" fmla="*/ 0 h 10"/>
                  <a:gd name="T2" fmla="*/ 12 w 12"/>
                  <a:gd name="T3" fmla="*/ 10 h 10"/>
                  <a:gd name="T4" fmla="*/ 10 w 12"/>
                  <a:gd name="T5" fmla="*/ 10 h 10"/>
                  <a:gd name="T6" fmla="*/ 10 w 12"/>
                  <a:gd name="T7" fmla="*/ 10 h 10"/>
                  <a:gd name="T8" fmla="*/ 0 w 12"/>
                  <a:gd name="T9" fmla="*/ 0 h 10"/>
                  <a:gd name="T10" fmla="*/ 0 w 12"/>
                  <a:gd name="T11" fmla="*/ 0 h 10"/>
                  <a:gd name="T12" fmla="*/ 1 w 12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0"/>
                  <a:gd name="T23" fmla="*/ 12 w 12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0">
                    <a:moveTo>
                      <a:pt x="1" y="0"/>
                    </a:moveTo>
                    <a:lnTo>
                      <a:pt x="12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9" name="Freeform 1717"/>
              <p:cNvSpPr>
                <a:spLocks/>
              </p:cNvSpPr>
              <p:nvPr/>
            </p:nvSpPr>
            <p:spPr bwMode="auto">
              <a:xfrm>
                <a:off x="2609" y="1622"/>
                <a:ext cx="11" cy="13"/>
              </a:xfrm>
              <a:custGeom>
                <a:avLst/>
                <a:gdLst>
                  <a:gd name="T0" fmla="*/ 1 w 11"/>
                  <a:gd name="T1" fmla="*/ 0 h 13"/>
                  <a:gd name="T2" fmla="*/ 11 w 11"/>
                  <a:gd name="T3" fmla="*/ 10 h 13"/>
                  <a:gd name="T4" fmla="*/ 9 w 11"/>
                  <a:gd name="T5" fmla="*/ 13 h 13"/>
                  <a:gd name="T6" fmla="*/ 6 w 11"/>
                  <a:gd name="T7" fmla="*/ 13 h 13"/>
                  <a:gd name="T8" fmla="*/ 4 w 11"/>
                  <a:gd name="T9" fmla="*/ 13 h 13"/>
                  <a:gd name="T10" fmla="*/ 1 w 11"/>
                  <a:gd name="T11" fmla="*/ 10 h 13"/>
                  <a:gd name="T12" fmla="*/ 0 w 11"/>
                  <a:gd name="T13" fmla="*/ 9 h 13"/>
                  <a:gd name="T14" fmla="*/ 0 w 11"/>
                  <a:gd name="T15" fmla="*/ 5 h 13"/>
                  <a:gd name="T16" fmla="*/ 0 w 11"/>
                  <a:gd name="T17" fmla="*/ 3 h 13"/>
                  <a:gd name="T18" fmla="*/ 1 w 1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3"/>
                  <a:gd name="T32" fmla="*/ 11 w 11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3">
                    <a:moveTo>
                      <a:pt x="1" y="0"/>
                    </a:moveTo>
                    <a:lnTo>
                      <a:pt x="11" y="10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0" name="Freeform 1718"/>
              <p:cNvSpPr>
                <a:spLocks/>
              </p:cNvSpPr>
              <p:nvPr/>
            </p:nvSpPr>
            <p:spPr bwMode="auto">
              <a:xfrm>
                <a:off x="2609" y="1619"/>
                <a:ext cx="14" cy="16"/>
              </a:xfrm>
              <a:custGeom>
                <a:avLst/>
                <a:gdLst>
                  <a:gd name="T0" fmla="*/ 13 w 14"/>
                  <a:gd name="T1" fmla="*/ 13 h 16"/>
                  <a:gd name="T2" fmla="*/ 10 w 14"/>
                  <a:gd name="T3" fmla="*/ 16 h 16"/>
                  <a:gd name="T4" fmla="*/ 6 w 14"/>
                  <a:gd name="T5" fmla="*/ 16 h 16"/>
                  <a:gd name="T6" fmla="*/ 4 w 14"/>
                  <a:gd name="T7" fmla="*/ 16 h 16"/>
                  <a:gd name="T8" fmla="*/ 1 w 14"/>
                  <a:gd name="T9" fmla="*/ 13 h 16"/>
                  <a:gd name="T10" fmla="*/ 0 w 14"/>
                  <a:gd name="T11" fmla="*/ 12 h 16"/>
                  <a:gd name="T12" fmla="*/ 0 w 14"/>
                  <a:gd name="T13" fmla="*/ 8 h 16"/>
                  <a:gd name="T14" fmla="*/ 0 w 14"/>
                  <a:gd name="T15" fmla="*/ 6 h 16"/>
                  <a:gd name="T16" fmla="*/ 2 w 14"/>
                  <a:gd name="T17" fmla="*/ 3 h 16"/>
                  <a:gd name="T18" fmla="*/ 5 w 14"/>
                  <a:gd name="T19" fmla="*/ 2 h 16"/>
                  <a:gd name="T20" fmla="*/ 8 w 14"/>
                  <a:gd name="T21" fmla="*/ 0 h 16"/>
                  <a:gd name="T22" fmla="*/ 10 w 14"/>
                  <a:gd name="T23" fmla="*/ 2 h 16"/>
                  <a:gd name="T24" fmla="*/ 13 w 14"/>
                  <a:gd name="T25" fmla="*/ 3 h 16"/>
                  <a:gd name="T26" fmla="*/ 14 w 14"/>
                  <a:gd name="T27" fmla="*/ 6 h 16"/>
                  <a:gd name="T28" fmla="*/ 14 w 14"/>
                  <a:gd name="T29" fmla="*/ 8 h 16"/>
                  <a:gd name="T30" fmla="*/ 14 w 14"/>
                  <a:gd name="T31" fmla="*/ 11 h 16"/>
                  <a:gd name="T32" fmla="*/ 13 w 14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6"/>
                  <a:gd name="T53" fmla="*/ 14 w 14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6">
                    <a:moveTo>
                      <a:pt x="13" y="13"/>
                    </a:moveTo>
                    <a:lnTo>
                      <a:pt x="10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1" name="Freeform 1719"/>
              <p:cNvSpPr>
                <a:spLocks/>
              </p:cNvSpPr>
              <p:nvPr/>
            </p:nvSpPr>
            <p:spPr bwMode="auto">
              <a:xfrm>
                <a:off x="2599" y="1609"/>
                <a:ext cx="23" cy="23"/>
              </a:xfrm>
              <a:custGeom>
                <a:avLst/>
                <a:gdLst>
                  <a:gd name="T0" fmla="*/ 23 w 23"/>
                  <a:gd name="T1" fmla="*/ 23 h 23"/>
                  <a:gd name="T2" fmla="*/ 0 w 23"/>
                  <a:gd name="T3" fmla="*/ 7 h 23"/>
                  <a:gd name="T4" fmla="*/ 0 w 23"/>
                  <a:gd name="T5" fmla="*/ 0 h 23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3"/>
                  <a:gd name="T11" fmla="*/ 23 w 23"/>
                  <a:gd name="T12" fmla="*/ 23 h 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3">
                    <a:moveTo>
                      <a:pt x="23" y="23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2" name="Freeform 1720"/>
              <p:cNvSpPr>
                <a:spLocks/>
              </p:cNvSpPr>
              <p:nvPr/>
            </p:nvSpPr>
            <p:spPr bwMode="auto">
              <a:xfrm>
                <a:off x="2782" y="1801"/>
                <a:ext cx="13" cy="13"/>
              </a:xfrm>
              <a:custGeom>
                <a:avLst/>
                <a:gdLst>
                  <a:gd name="T0" fmla="*/ 10 w 13"/>
                  <a:gd name="T1" fmla="*/ 12 h 13"/>
                  <a:gd name="T2" fmla="*/ 10 w 13"/>
                  <a:gd name="T3" fmla="*/ 12 h 13"/>
                  <a:gd name="T4" fmla="*/ 10 w 13"/>
                  <a:gd name="T5" fmla="*/ 13 h 13"/>
                  <a:gd name="T6" fmla="*/ 10 w 13"/>
                  <a:gd name="T7" fmla="*/ 13 h 13"/>
                  <a:gd name="T8" fmla="*/ 0 w 13"/>
                  <a:gd name="T9" fmla="*/ 2 h 13"/>
                  <a:gd name="T10" fmla="*/ 2 w 13"/>
                  <a:gd name="T11" fmla="*/ 0 h 13"/>
                  <a:gd name="T12" fmla="*/ 5 w 13"/>
                  <a:gd name="T13" fmla="*/ 0 h 13"/>
                  <a:gd name="T14" fmla="*/ 9 w 13"/>
                  <a:gd name="T15" fmla="*/ 0 h 13"/>
                  <a:gd name="T16" fmla="*/ 10 w 13"/>
                  <a:gd name="T17" fmla="*/ 2 h 13"/>
                  <a:gd name="T18" fmla="*/ 13 w 13"/>
                  <a:gd name="T19" fmla="*/ 4 h 13"/>
                  <a:gd name="T20" fmla="*/ 13 w 13"/>
                  <a:gd name="T21" fmla="*/ 7 h 13"/>
                  <a:gd name="T22" fmla="*/ 13 w 13"/>
                  <a:gd name="T23" fmla="*/ 9 h 13"/>
                  <a:gd name="T24" fmla="*/ 10 w 13"/>
                  <a:gd name="T25" fmla="*/ 12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2"/>
                    </a:moveTo>
                    <a:lnTo>
                      <a:pt x="10" y="12"/>
                    </a:lnTo>
                    <a:lnTo>
                      <a:pt x="10" y="1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3" name="Freeform 1721"/>
              <p:cNvSpPr>
                <a:spLocks/>
              </p:cNvSpPr>
              <p:nvPr/>
            </p:nvSpPr>
            <p:spPr bwMode="auto">
              <a:xfrm>
                <a:off x="2782" y="1803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4" name="Freeform 1722"/>
              <p:cNvSpPr>
                <a:spLocks/>
              </p:cNvSpPr>
              <p:nvPr/>
            </p:nvSpPr>
            <p:spPr bwMode="auto">
              <a:xfrm>
                <a:off x="2782" y="1803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5" name="Freeform 1723"/>
              <p:cNvSpPr>
                <a:spLocks/>
              </p:cNvSpPr>
              <p:nvPr/>
            </p:nvSpPr>
            <p:spPr bwMode="auto">
              <a:xfrm>
                <a:off x="2779" y="1804"/>
                <a:ext cx="13" cy="12"/>
              </a:xfrm>
              <a:custGeom>
                <a:avLst/>
                <a:gdLst>
                  <a:gd name="T0" fmla="*/ 3 w 13"/>
                  <a:gd name="T1" fmla="*/ 0 h 12"/>
                  <a:gd name="T2" fmla="*/ 13 w 13"/>
                  <a:gd name="T3" fmla="*/ 10 h 12"/>
                  <a:gd name="T4" fmla="*/ 13 w 13"/>
                  <a:gd name="T5" fmla="*/ 10 h 12"/>
                  <a:gd name="T6" fmla="*/ 11 w 13"/>
                  <a:gd name="T7" fmla="*/ 12 h 12"/>
                  <a:gd name="T8" fmla="*/ 8 w 13"/>
                  <a:gd name="T9" fmla="*/ 12 h 12"/>
                  <a:gd name="T10" fmla="*/ 5 w 13"/>
                  <a:gd name="T11" fmla="*/ 12 h 12"/>
                  <a:gd name="T12" fmla="*/ 3 w 13"/>
                  <a:gd name="T13" fmla="*/ 10 h 12"/>
                  <a:gd name="T14" fmla="*/ 2 w 13"/>
                  <a:gd name="T15" fmla="*/ 8 h 12"/>
                  <a:gd name="T16" fmla="*/ 0 w 13"/>
                  <a:gd name="T17" fmla="*/ 5 h 12"/>
                  <a:gd name="T18" fmla="*/ 2 w 13"/>
                  <a:gd name="T19" fmla="*/ 3 h 12"/>
                  <a:gd name="T20" fmla="*/ 3 w 1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2"/>
                  <a:gd name="T35" fmla="*/ 13 w 13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2">
                    <a:moveTo>
                      <a:pt x="3" y="0"/>
                    </a:moveTo>
                    <a:lnTo>
                      <a:pt x="13" y="10"/>
                    </a:lnTo>
                    <a:lnTo>
                      <a:pt x="11" y="12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6" name="Freeform 1724"/>
              <p:cNvSpPr>
                <a:spLocks/>
              </p:cNvSpPr>
              <p:nvPr/>
            </p:nvSpPr>
            <p:spPr bwMode="auto">
              <a:xfrm>
                <a:off x="2779" y="1801"/>
                <a:ext cx="16" cy="15"/>
              </a:xfrm>
              <a:custGeom>
                <a:avLst/>
                <a:gdLst>
                  <a:gd name="T0" fmla="*/ 13 w 16"/>
                  <a:gd name="T1" fmla="*/ 13 h 15"/>
                  <a:gd name="T2" fmla="*/ 11 w 16"/>
                  <a:gd name="T3" fmla="*/ 15 h 15"/>
                  <a:gd name="T4" fmla="*/ 8 w 16"/>
                  <a:gd name="T5" fmla="*/ 15 h 15"/>
                  <a:gd name="T6" fmla="*/ 5 w 16"/>
                  <a:gd name="T7" fmla="*/ 15 h 15"/>
                  <a:gd name="T8" fmla="*/ 3 w 16"/>
                  <a:gd name="T9" fmla="*/ 13 h 15"/>
                  <a:gd name="T10" fmla="*/ 2 w 16"/>
                  <a:gd name="T11" fmla="*/ 11 h 15"/>
                  <a:gd name="T12" fmla="*/ 0 w 16"/>
                  <a:gd name="T13" fmla="*/ 8 h 15"/>
                  <a:gd name="T14" fmla="*/ 2 w 16"/>
                  <a:gd name="T15" fmla="*/ 4 h 15"/>
                  <a:gd name="T16" fmla="*/ 3 w 16"/>
                  <a:gd name="T17" fmla="*/ 2 h 15"/>
                  <a:gd name="T18" fmla="*/ 5 w 16"/>
                  <a:gd name="T19" fmla="*/ 0 h 15"/>
                  <a:gd name="T20" fmla="*/ 8 w 16"/>
                  <a:gd name="T21" fmla="*/ 0 h 15"/>
                  <a:gd name="T22" fmla="*/ 12 w 16"/>
                  <a:gd name="T23" fmla="*/ 0 h 15"/>
                  <a:gd name="T24" fmla="*/ 13 w 16"/>
                  <a:gd name="T25" fmla="*/ 2 h 15"/>
                  <a:gd name="T26" fmla="*/ 16 w 16"/>
                  <a:gd name="T27" fmla="*/ 4 h 15"/>
                  <a:gd name="T28" fmla="*/ 16 w 16"/>
                  <a:gd name="T29" fmla="*/ 7 h 15"/>
                  <a:gd name="T30" fmla="*/ 14 w 16"/>
                  <a:gd name="T31" fmla="*/ 11 h 15"/>
                  <a:gd name="T32" fmla="*/ 13 w 16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13" y="13"/>
                    </a:move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7" name="Freeform 1725"/>
              <p:cNvSpPr>
                <a:spLocks/>
              </p:cNvSpPr>
              <p:nvPr/>
            </p:nvSpPr>
            <p:spPr bwMode="auto">
              <a:xfrm>
                <a:off x="2774" y="1789"/>
                <a:ext cx="14" cy="19"/>
              </a:xfrm>
              <a:custGeom>
                <a:avLst/>
                <a:gdLst>
                  <a:gd name="T0" fmla="*/ 14 w 14"/>
                  <a:gd name="T1" fmla="*/ 19 h 19"/>
                  <a:gd name="T2" fmla="*/ 0 w 14"/>
                  <a:gd name="T3" fmla="*/ 5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14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8" name="Freeform 1726"/>
              <p:cNvSpPr>
                <a:spLocks/>
              </p:cNvSpPr>
              <p:nvPr/>
            </p:nvSpPr>
            <p:spPr bwMode="auto">
              <a:xfrm>
                <a:off x="2788" y="1928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0 w 16"/>
                  <a:gd name="T3" fmla="*/ 4 h 14"/>
                  <a:gd name="T4" fmla="*/ 3 w 16"/>
                  <a:gd name="T5" fmla="*/ 2 h 14"/>
                  <a:gd name="T6" fmla="*/ 4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2 h 14"/>
                  <a:gd name="T14" fmla="*/ 14 w 16"/>
                  <a:gd name="T15" fmla="*/ 4 h 14"/>
                  <a:gd name="T16" fmla="*/ 16 w 16"/>
                  <a:gd name="T17" fmla="*/ 7 h 14"/>
                  <a:gd name="T18" fmla="*/ 14 w 16"/>
                  <a:gd name="T19" fmla="*/ 11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1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9" name="Freeform 1727"/>
              <p:cNvSpPr>
                <a:spLocks/>
              </p:cNvSpPr>
              <p:nvPr/>
            </p:nvSpPr>
            <p:spPr bwMode="auto">
              <a:xfrm>
                <a:off x="2788" y="1928"/>
                <a:ext cx="16" cy="14"/>
              </a:xfrm>
              <a:custGeom>
                <a:avLst/>
                <a:gdLst>
                  <a:gd name="T0" fmla="*/ 0 w 16"/>
                  <a:gd name="T1" fmla="*/ 7 h 14"/>
                  <a:gd name="T2" fmla="*/ 0 w 16"/>
                  <a:gd name="T3" fmla="*/ 4 h 14"/>
                  <a:gd name="T4" fmla="*/ 3 w 16"/>
                  <a:gd name="T5" fmla="*/ 2 h 14"/>
                  <a:gd name="T6" fmla="*/ 4 w 16"/>
                  <a:gd name="T7" fmla="*/ 0 h 14"/>
                  <a:gd name="T8" fmla="*/ 8 w 16"/>
                  <a:gd name="T9" fmla="*/ 0 h 14"/>
                  <a:gd name="T10" fmla="*/ 10 w 16"/>
                  <a:gd name="T11" fmla="*/ 0 h 14"/>
                  <a:gd name="T12" fmla="*/ 13 w 16"/>
                  <a:gd name="T13" fmla="*/ 2 h 14"/>
                  <a:gd name="T14" fmla="*/ 14 w 16"/>
                  <a:gd name="T15" fmla="*/ 4 h 14"/>
                  <a:gd name="T16" fmla="*/ 16 w 16"/>
                  <a:gd name="T17" fmla="*/ 7 h 14"/>
                  <a:gd name="T18" fmla="*/ 14 w 16"/>
                  <a:gd name="T19" fmla="*/ 11 h 14"/>
                  <a:gd name="T20" fmla="*/ 13 w 16"/>
                  <a:gd name="T21" fmla="*/ 13 h 14"/>
                  <a:gd name="T22" fmla="*/ 10 w 16"/>
                  <a:gd name="T23" fmla="*/ 14 h 14"/>
                  <a:gd name="T24" fmla="*/ 8 w 16"/>
                  <a:gd name="T25" fmla="*/ 14 h 14"/>
                  <a:gd name="T26" fmla="*/ 4 w 16"/>
                  <a:gd name="T27" fmla="*/ 14 h 14"/>
                  <a:gd name="T28" fmla="*/ 3 w 16"/>
                  <a:gd name="T29" fmla="*/ 13 h 14"/>
                  <a:gd name="T30" fmla="*/ 0 w 16"/>
                  <a:gd name="T31" fmla="*/ 11 h 14"/>
                  <a:gd name="T32" fmla="*/ 0 w 16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4"/>
                  <a:gd name="T53" fmla="*/ 16 w 1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4">
                    <a:moveTo>
                      <a:pt x="0" y="7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0" name="Freeform 1728"/>
              <p:cNvSpPr>
                <a:spLocks/>
              </p:cNvSpPr>
              <p:nvPr/>
            </p:nvSpPr>
            <p:spPr bwMode="auto">
              <a:xfrm>
                <a:off x="2788" y="1859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4 w 16"/>
                  <a:gd name="T7" fmla="*/ 1 h 16"/>
                  <a:gd name="T8" fmla="*/ 8 w 16"/>
                  <a:gd name="T9" fmla="*/ 0 h 16"/>
                  <a:gd name="T10" fmla="*/ 10 w 16"/>
                  <a:gd name="T11" fmla="*/ 1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2 h 16"/>
                  <a:gd name="T20" fmla="*/ 13 w 16"/>
                  <a:gd name="T21" fmla="*/ 13 h 16"/>
                  <a:gd name="T22" fmla="*/ 10 w 16"/>
                  <a:gd name="T23" fmla="*/ 16 h 16"/>
                  <a:gd name="T24" fmla="*/ 8 w 16"/>
                  <a:gd name="T25" fmla="*/ 16 h 16"/>
                  <a:gd name="T26" fmla="*/ 4 w 16"/>
                  <a:gd name="T27" fmla="*/ 16 h 16"/>
                  <a:gd name="T28" fmla="*/ 3 w 16"/>
                  <a:gd name="T29" fmla="*/ 13 h 16"/>
                  <a:gd name="T30" fmla="*/ 0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1" name="Freeform 1729"/>
              <p:cNvSpPr>
                <a:spLocks/>
              </p:cNvSpPr>
              <p:nvPr/>
            </p:nvSpPr>
            <p:spPr bwMode="auto">
              <a:xfrm>
                <a:off x="2788" y="1859"/>
                <a:ext cx="16" cy="16"/>
              </a:xfrm>
              <a:custGeom>
                <a:avLst/>
                <a:gdLst>
                  <a:gd name="T0" fmla="*/ 0 w 16"/>
                  <a:gd name="T1" fmla="*/ 8 h 16"/>
                  <a:gd name="T2" fmla="*/ 0 w 16"/>
                  <a:gd name="T3" fmla="*/ 5 h 16"/>
                  <a:gd name="T4" fmla="*/ 3 w 16"/>
                  <a:gd name="T5" fmla="*/ 3 h 16"/>
                  <a:gd name="T6" fmla="*/ 4 w 16"/>
                  <a:gd name="T7" fmla="*/ 1 h 16"/>
                  <a:gd name="T8" fmla="*/ 8 w 16"/>
                  <a:gd name="T9" fmla="*/ 0 h 16"/>
                  <a:gd name="T10" fmla="*/ 10 w 16"/>
                  <a:gd name="T11" fmla="*/ 1 h 16"/>
                  <a:gd name="T12" fmla="*/ 13 w 16"/>
                  <a:gd name="T13" fmla="*/ 3 h 16"/>
                  <a:gd name="T14" fmla="*/ 14 w 16"/>
                  <a:gd name="T15" fmla="*/ 5 h 16"/>
                  <a:gd name="T16" fmla="*/ 16 w 16"/>
                  <a:gd name="T17" fmla="*/ 8 h 16"/>
                  <a:gd name="T18" fmla="*/ 14 w 16"/>
                  <a:gd name="T19" fmla="*/ 12 h 16"/>
                  <a:gd name="T20" fmla="*/ 13 w 16"/>
                  <a:gd name="T21" fmla="*/ 13 h 16"/>
                  <a:gd name="T22" fmla="*/ 10 w 16"/>
                  <a:gd name="T23" fmla="*/ 16 h 16"/>
                  <a:gd name="T24" fmla="*/ 8 w 16"/>
                  <a:gd name="T25" fmla="*/ 16 h 16"/>
                  <a:gd name="T26" fmla="*/ 4 w 16"/>
                  <a:gd name="T27" fmla="*/ 16 h 16"/>
                  <a:gd name="T28" fmla="*/ 3 w 16"/>
                  <a:gd name="T29" fmla="*/ 13 h 16"/>
                  <a:gd name="T30" fmla="*/ 0 w 16"/>
                  <a:gd name="T31" fmla="*/ 12 h 16"/>
                  <a:gd name="T32" fmla="*/ 0 w 16"/>
                  <a:gd name="T33" fmla="*/ 8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6"/>
                  <a:gd name="T53" fmla="*/ 16 w 16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6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2" name="Freeform 1730"/>
              <p:cNvSpPr>
                <a:spLocks/>
              </p:cNvSpPr>
              <p:nvPr/>
            </p:nvSpPr>
            <p:spPr bwMode="auto">
              <a:xfrm>
                <a:off x="2788" y="1781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0 w 16"/>
                  <a:gd name="T3" fmla="*/ 5 h 15"/>
                  <a:gd name="T4" fmla="*/ 3 w 16"/>
                  <a:gd name="T5" fmla="*/ 3 h 15"/>
                  <a:gd name="T6" fmla="*/ 4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3 h 15"/>
                  <a:gd name="T14" fmla="*/ 14 w 16"/>
                  <a:gd name="T15" fmla="*/ 5 h 15"/>
                  <a:gd name="T16" fmla="*/ 16 w 16"/>
                  <a:gd name="T17" fmla="*/ 8 h 15"/>
                  <a:gd name="T18" fmla="*/ 14 w 16"/>
                  <a:gd name="T19" fmla="*/ 10 h 15"/>
                  <a:gd name="T20" fmla="*/ 13 w 16"/>
                  <a:gd name="T21" fmla="*/ 13 h 15"/>
                  <a:gd name="T22" fmla="*/ 10 w 16"/>
                  <a:gd name="T23" fmla="*/ 14 h 15"/>
                  <a:gd name="T24" fmla="*/ 8 w 16"/>
                  <a:gd name="T25" fmla="*/ 15 h 15"/>
                  <a:gd name="T26" fmla="*/ 4 w 16"/>
                  <a:gd name="T27" fmla="*/ 14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3" name="Freeform 1731"/>
              <p:cNvSpPr>
                <a:spLocks/>
              </p:cNvSpPr>
              <p:nvPr/>
            </p:nvSpPr>
            <p:spPr bwMode="auto">
              <a:xfrm>
                <a:off x="2788" y="1781"/>
                <a:ext cx="16" cy="15"/>
              </a:xfrm>
              <a:custGeom>
                <a:avLst/>
                <a:gdLst>
                  <a:gd name="T0" fmla="*/ 0 w 16"/>
                  <a:gd name="T1" fmla="*/ 8 h 15"/>
                  <a:gd name="T2" fmla="*/ 0 w 16"/>
                  <a:gd name="T3" fmla="*/ 5 h 15"/>
                  <a:gd name="T4" fmla="*/ 3 w 16"/>
                  <a:gd name="T5" fmla="*/ 3 h 15"/>
                  <a:gd name="T6" fmla="*/ 4 w 16"/>
                  <a:gd name="T7" fmla="*/ 1 h 15"/>
                  <a:gd name="T8" fmla="*/ 8 w 16"/>
                  <a:gd name="T9" fmla="*/ 0 h 15"/>
                  <a:gd name="T10" fmla="*/ 10 w 16"/>
                  <a:gd name="T11" fmla="*/ 1 h 15"/>
                  <a:gd name="T12" fmla="*/ 13 w 16"/>
                  <a:gd name="T13" fmla="*/ 3 h 15"/>
                  <a:gd name="T14" fmla="*/ 14 w 16"/>
                  <a:gd name="T15" fmla="*/ 5 h 15"/>
                  <a:gd name="T16" fmla="*/ 16 w 16"/>
                  <a:gd name="T17" fmla="*/ 8 h 15"/>
                  <a:gd name="T18" fmla="*/ 14 w 16"/>
                  <a:gd name="T19" fmla="*/ 10 h 15"/>
                  <a:gd name="T20" fmla="*/ 13 w 16"/>
                  <a:gd name="T21" fmla="*/ 13 h 15"/>
                  <a:gd name="T22" fmla="*/ 10 w 16"/>
                  <a:gd name="T23" fmla="*/ 14 h 15"/>
                  <a:gd name="T24" fmla="*/ 8 w 16"/>
                  <a:gd name="T25" fmla="*/ 15 h 15"/>
                  <a:gd name="T26" fmla="*/ 4 w 16"/>
                  <a:gd name="T27" fmla="*/ 14 h 15"/>
                  <a:gd name="T28" fmla="*/ 3 w 16"/>
                  <a:gd name="T29" fmla="*/ 13 h 15"/>
                  <a:gd name="T30" fmla="*/ 0 w 16"/>
                  <a:gd name="T31" fmla="*/ 10 h 15"/>
                  <a:gd name="T32" fmla="*/ 0 w 16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15"/>
                  <a:gd name="T53" fmla="*/ 16 w 1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4" name="Rectangle 1732"/>
              <p:cNvSpPr>
                <a:spLocks noChangeArrowheads="1"/>
              </p:cNvSpPr>
              <p:nvPr/>
            </p:nvSpPr>
            <p:spPr bwMode="auto">
              <a:xfrm>
                <a:off x="2889" y="2232"/>
                <a:ext cx="22" cy="2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5" name="Rectangle 1733"/>
              <p:cNvSpPr>
                <a:spLocks noChangeArrowheads="1"/>
              </p:cNvSpPr>
              <p:nvPr/>
            </p:nvSpPr>
            <p:spPr bwMode="auto">
              <a:xfrm>
                <a:off x="2889" y="2232"/>
                <a:ext cx="22" cy="2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6" name="Line 1734"/>
              <p:cNvSpPr>
                <a:spLocks noChangeShapeType="1"/>
              </p:cNvSpPr>
              <p:nvPr/>
            </p:nvSpPr>
            <p:spPr bwMode="auto">
              <a:xfrm flipV="1">
                <a:off x="2911" y="2240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7" name="Freeform 1735"/>
              <p:cNvSpPr>
                <a:spLocks/>
              </p:cNvSpPr>
              <p:nvPr/>
            </p:nvSpPr>
            <p:spPr bwMode="auto">
              <a:xfrm>
                <a:off x="4258" y="1927"/>
                <a:ext cx="364" cy="1034"/>
              </a:xfrm>
              <a:custGeom>
                <a:avLst/>
                <a:gdLst>
                  <a:gd name="T0" fmla="*/ 37 w 364"/>
                  <a:gd name="T1" fmla="*/ 1022 h 1034"/>
                  <a:gd name="T2" fmla="*/ 10 w 364"/>
                  <a:gd name="T3" fmla="*/ 991 h 1034"/>
                  <a:gd name="T4" fmla="*/ 1 w 364"/>
                  <a:gd name="T5" fmla="*/ 951 h 1034"/>
                  <a:gd name="T6" fmla="*/ 1 w 364"/>
                  <a:gd name="T7" fmla="*/ 914 h 1034"/>
                  <a:gd name="T8" fmla="*/ 3 w 364"/>
                  <a:gd name="T9" fmla="*/ 877 h 1034"/>
                  <a:gd name="T10" fmla="*/ 4 w 364"/>
                  <a:gd name="T11" fmla="*/ 840 h 1034"/>
                  <a:gd name="T12" fmla="*/ 8 w 364"/>
                  <a:gd name="T13" fmla="*/ 800 h 1034"/>
                  <a:gd name="T14" fmla="*/ 19 w 364"/>
                  <a:gd name="T15" fmla="*/ 754 h 1034"/>
                  <a:gd name="T16" fmla="*/ 36 w 364"/>
                  <a:gd name="T17" fmla="*/ 715 h 1034"/>
                  <a:gd name="T18" fmla="*/ 55 w 364"/>
                  <a:gd name="T19" fmla="*/ 670 h 1034"/>
                  <a:gd name="T20" fmla="*/ 69 w 364"/>
                  <a:gd name="T21" fmla="*/ 619 h 1034"/>
                  <a:gd name="T22" fmla="*/ 76 w 364"/>
                  <a:gd name="T23" fmla="*/ 574 h 1034"/>
                  <a:gd name="T24" fmla="*/ 78 w 364"/>
                  <a:gd name="T25" fmla="*/ 541 h 1034"/>
                  <a:gd name="T26" fmla="*/ 78 w 364"/>
                  <a:gd name="T27" fmla="*/ 509 h 1034"/>
                  <a:gd name="T28" fmla="*/ 78 w 364"/>
                  <a:gd name="T29" fmla="*/ 477 h 1034"/>
                  <a:gd name="T30" fmla="*/ 81 w 364"/>
                  <a:gd name="T31" fmla="*/ 436 h 1034"/>
                  <a:gd name="T32" fmla="*/ 82 w 364"/>
                  <a:gd name="T33" fmla="*/ 391 h 1034"/>
                  <a:gd name="T34" fmla="*/ 82 w 364"/>
                  <a:gd name="T35" fmla="*/ 344 h 1034"/>
                  <a:gd name="T36" fmla="*/ 81 w 364"/>
                  <a:gd name="T37" fmla="*/ 295 h 1034"/>
                  <a:gd name="T38" fmla="*/ 78 w 364"/>
                  <a:gd name="T39" fmla="*/ 247 h 1034"/>
                  <a:gd name="T40" fmla="*/ 72 w 364"/>
                  <a:gd name="T41" fmla="*/ 201 h 1034"/>
                  <a:gd name="T42" fmla="*/ 59 w 364"/>
                  <a:gd name="T43" fmla="*/ 151 h 1034"/>
                  <a:gd name="T44" fmla="*/ 41 w 364"/>
                  <a:gd name="T45" fmla="*/ 113 h 1034"/>
                  <a:gd name="T46" fmla="*/ 22 w 364"/>
                  <a:gd name="T47" fmla="*/ 85 h 1034"/>
                  <a:gd name="T48" fmla="*/ 8 w 364"/>
                  <a:gd name="T49" fmla="*/ 60 h 1034"/>
                  <a:gd name="T50" fmla="*/ 5 w 364"/>
                  <a:gd name="T51" fmla="*/ 36 h 1034"/>
                  <a:gd name="T52" fmla="*/ 14 w 364"/>
                  <a:gd name="T53" fmla="*/ 18 h 1034"/>
                  <a:gd name="T54" fmla="*/ 32 w 364"/>
                  <a:gd name="T55" fmla="*/ 5 h 1034"/>
                  <a:gd name="T56" fmla="*/ 58 w 364"/>
                  <a:gd name="T57" fmla="*/ 0 h 1034"/>
                  <a:gd name="T58" fmla="*/ 90 w 364"/>
                  <a:gd name="T59" fmla="*/ 1 h 1034"/>
                  <a:gd name="T60" fmla="*/ 128 w 364"/>
                  <a:gd name="T61" fmla="*/ 10 h 1034"/>
                  <a:gd name="T62" fmla="*/ 154 w 364"/>
                  <a:gd name="T63" fmla="*/ 22 h 1034"/>
                  <a:gd name="T64" fmla="*/ 174 w 364"/>
                  <a:gd name="T65" fmla="*/ 40 h 1034"/>
                  <a:gd name="T66" fmla="*/ 191 w 364"/>
                  <a:gd name="T67" fmla="*/ 60 h 1034"/>
                  <a:gd name="T68" fmla="*/ 205 w 364"/>
                  <a:gd name="T69" fmla="*/ 92 h 1034"/>
                  <a:gd name="T70" fmla="*/ 211 w 364"/>
                  <a:gd name="T71" fmla="*/ 126 h 1034"/>
                  <a:gd name="T72" fmla="*/ 213 w 364"/>
                  <a:gd name="T73" fmla="*/ 158 h 1034"/>
                  <a:gd name="T74" fmla="*/ 213 w 364"/>
                  <a:gd name="T75" fmla="*/ 205 h 1034"/>
                  <a:gd name="T76" fmla="*/ 210 w 364"/>
                  <a:gd name="T77" fmla="*/ 251 h 1034"/>
                  <a:gd name="T78" fmla="*/ 208 w 364"/>
                  <a:gd name="T79" fmla="*/ 295 h 1034"/>
                  <a:gd name="T80" fmla="*/ 204 w 364"/>
                  <a:gd name="T81" fmla="*/ 335 h 1034"/>
                  <a:gd name="T82" fmla="*/ 201 w 364"/>
                  <a:gd name="T83" fmla="*/ 376 h 1034"/>
                  <a:gd name="T84" fmla="*/ 200 w 364"/>
                  <a:gd name="T85" fmla="*/ 417 h 1034"/>
                  <a:gd name="T86" fmla="*/ 200 w 364"/>
                  <a:gd name="T87" fmla="*/ 452 h 1034"/>
                  <a:gd name="T88" fmla="*/ 204 w 364"/>
                  <a:gd name="T89" fmla="*/ 487 h 1034"/>
                  <a:gd name="T90" fmla="*/ 211 w 364"/>
                  <a:gd name="T91" fmla="*/ 527 h 1034"/>
                  <a:gd name="T92" fmla="*/ 222 w 364"/>
                  <a:gd name="T93" fmla="*/ 570 h 1034"/>
                  <a:gd name="T94" fmla="*/ 240 w 364"/>
                  <a:gd name="T95" fmla="*/ 618 h 1034"/>
                  <a:gd name="T96" fmla="*/ 264 w 364"/>
                  <a:gd name="T97" fmla="*/ 663 h 1034"/>
                  <a:gd name="T98" fmla="*/ 291 w 364"/>
                  <a:gd name="T99" fmla="*/ 702 h 1034"/>
                  <a:gd name="T100" fmla="*/ 315 w 364"/>
                  <a:gd name="T101" fmla="*/ 741 h 1034"/>
                  <a:gd name="T102" fmla="*/ 340 w 364"/>
                  <a:gd name="T103" fmla="*/ 784 h 1034"/>
                  <a:gd name="T104" fmla="*/ 357 w 364"/>
                  <a:gd name="T105" fmla="*/ 833 h 1034"/>
                  <a:gd name="T106" fmla="*/ 364 w 364"/>
                  <a:gd name="T107" fmla="*/ 884 h 1034"/>
                  <a:gd name="T108" fmla="*/ 359 w 364"/>
                  <a:gd name="T109" fmla="*/ 927 h 1034"/>
                  <a:gd name="T110" fmla="*/ 343 w 364"/>
                  <a:gd name="T111" fmla="*/ 964 h 1034"/>
                  <a:gd name="T112" fmla="*/ 316 w 364"/>
                  <a:gd name="T113" fmla="*/ 998 h 1034"/>
                  <a:gd name="T114" fmla="*/ 278 w 364"/>
                  <a:gd name="T115" fmla="*/ 1023 h 1034"/>
                  <a:gd name="T116" fmla="*/ 237 w 364"/>
                  <a:gd name="T117" fmla="*/ 1033 h 1034"/>
                  <a:gd name="T118" fmla="*/ 196 w 364"/>
                  <a:gd name="T119" fmla="*/ 1034 h 1034"/>
                  <a:gd name="T120" fmla="*/ 140 w 364"/>
                  <a:gd name="T121" fmla="*/ 1033 h 10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64"/>
                  <a:gd name="T184" fmla="*/ 0 h 1034"/>
                  <a:gd name="T185" fmla="*/ 364 w 364"/>
                  <a:gd name="T186" fmla="*/ 1034 h 103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64" h="1034">
                    <a:moveTo>
                      <a:pt x="56" y="1032"/>
                    </a:moveTo>
                    <a:lnTo>
                      <a:pt x="55" y="1031"/>
                    </a:lnTo>
                    <a:lnTo>
                      <a:pt x="54" y="1031"/>
                    </a:lnTo>
                    <a:lnTo>
                      <a:pt x="50" y="1029"/>
                    </a:lnTo>
                    <a:lnTo>
                      <a:pt x="46" y="1027"/>
                    </a:lnTo>
                    <a:lnTo>
                      <a:pt x="42" y="1025"/>
                    </a:lnTo>
                    <a:lnTo>
                      <a:pt x="37" y="1022"/>
                    </a:lnTo>
                    <a:lnTo>
                      <a:pt x="32" y="1019"/>
                    </a:lnTo>
                    <a:lnTo>
                      <a:pt x="28" y="1015"/>
                    </a:lnTo>
                    <a:lnTo>
                      <a:pt x="23" y="1011"/>
                    </a:lnTo>
                    <a:lnTo>
                      <a:pt x="19" y="1006"/>
                    </a:lnTo>
                    <a:lnTo>
                      <a:pt x="17" y="1001"/>
                    </a:lnTo>
                    <a:lnTo>
                      <a:pt x="13" y="996"/>
                    </a:lnTo>
                    <a:lnTo>
                      <a:pt x="10" y="991"/>
                    </a:lnTo>
                    <a:lnTo>
                      <a:pt x="8" y="984"/>
                    </a:lnTo>
                    <a:lnTo>
                      <a:pt x="6" y="979"/>
                    </a:lnTo>
                    <a:lnTo>
                      <a:pt x="4" y="973"/>
                    </a:lnTo>
                    <a:lnTo>
                      <a:pt x="3" y="968"/>
                    </a:lnTo>
                    <a:lnTo>
                      <a:pt x="3" y="963"/>
                    </a:lnTo>
                    <a:lnTo>
                      <a:pt x="1" y="956"/>
                    </a:lnTo>
                    <a:lnTo>
                      <a:pt x="1" y="951"/>
                    </a:lnTo>
                    <a:lnTo>
                      <a:pt x="1" y="946"/>
                    </a:lnTo>
                    <a:lnTo>
                      <a:pt x="0" y="940"/>
                    </a:lnTo>
                    <a:lnTo>
                      <a:pt x="1" y="934"/>
                    </a:lnTo>
                    <a:lnTo>
                      <a:pt x="1" y="929"/>
                    </a:lnTo>
                    <a:lnTo>
                      <a:pt x="1" y="924"/>
                    </a:lnTo>
                    <a:lnTo>
                      <a:pt x="1" y="919"/>
                    </a:lnTo>
                    <a:lnTo>
                      <a:pt x="1" y="914"/>
                    </a:lnTo>
                    <a:lnTo>
                      <a:pt x="1" y="907"/>
                    </a:lnTo>
                    <a:lnTo>
                      <a:pt x="1" y="902"/>
                    </a:lnTo>
                    <a:lnTo>
                      <a:pt x="1" y="897"/>
                    </a:lnTo>
                    <a:lnTo>
                      <a:pt x="3" y="892"/>
                    </a:lnTo>
                    <a:lnTo>
                      <a:pt x="3" y="887"/>
                    </a:lnTo>
                    <a:lnTo>
                      <a:pt x="3" y="882"/>
                    </a:lnTo>
                    <a:lnTo>
                      <a:pt x="3" y="877"/>
                    </a:lnTo>
                    <a:lnTo>
                      <a:pt x="3" y="872"/>
                    </a:lnTo>
                    <a:lnTo>
                      <a:pt x="3" y="866"/>
                    </a:lnTo>
                    <a:lnTo>
                      <a:pt x="4" y="861"/>
                    </a:lnTo>
                    <a:lnTo>
                      <a:pt x="4" y="856"/>
                    </a:lnTo>
                    <a:lnTo>
                      <a:pt x="4" y="851"/>
                    </a:lnTo>
                    <a:lnTo>
                      <a:pt x="4" y="846"/>
                    </a:lnTo>
                    <a:lnTo>
                      <a:pt x="4" y="840"/>
                    </a:lnTo>
                    <a:lnTo>
                      <a:pt x="4" y="834"/>
                    </a:lnTo>
                    <a:lnTo>
                      <a:pt x="5" y="829"/>
                    </a:lnTo>
                    <a:lnTo>
                      <a:pt x="5" y="823"/>
                    </a:lnTo>
                    <a:lnTo>
                      <a:pt x="6" y="818"/>
                    </a:lnTo>
                    <a:lnTo>
                      <a:pt x="6" y="811"/>
                    </a:lnTo>
                    <a:lnTo>
                      <a:pt x="8" y="805"/>
                    </a:lnTo>
                    <a:lnTo>
                      <a:pt x="8" y="800"/>
                    </a:lnTo>
                    <a:lnTo>
                      <a:pt x="9" y="793"/>
                    </a:lnTo>
                    <a:lnTo>
                      <a:pt x="10" y="787"/>
                    </a:lnTo>
                    <a:lnTo>
                      <a:pt x="11" y="779"/>
                    </a:lnTo>
                    <a:lnTo>
                      <a:pt x="14" y="773"/>
                    </a:lnTo>
                    <a:lnTo>
                      <a:pt x="15" y="766"/>
                    </a:lnTo>
                    <a:lnTo>
                      <a:pt x="18" y="760"/>
                    </a:lnTo>
                    <a:lnTo>
                      <a:pt x="19" y="754"/>
                    </a:lnTo>
                    <a:lnTo>
                      <a:pt x="22" y="749"/>
                    </a:lnTo>
                    <a:lnTo>
                      <a:pt x="24" y="742"/>
                    </a:lnTo>
                    <a:lnTo>
                      <a:pt x="26" y="737"/>
                    </a:lnTo>
                    <a:lnTo>
                      <a:pt x="28" y="732"/>
                    </a:lnTo>
                    <a:lnTo>
                      <a:pt x="31" y="725"/>
                    </a:lnTo>
                    <a:lnTo>
                      <a:pt x="33" y="720"/>
                    </a:lnTo>
                    <a:lnTo>
                      <a:pt x="36" y="715"/>
                    </a:lnTo>
                    <a:lnTo>
                      <a:pt x="40" y="709"/>
                    </a:lnTo>
                    <a:lnTo>
                      <a:pt x="42" y="704"/>
                    </a:lnTo>
                    <a:lnTo>
                      <a:pt x="45" y="697"/>
                    </a:lnTo>
                    <a:lnTo>
                      <a:pt x="47" y="691"/>
                    </a:lnTo>
                    <a:lnTo>
                      <a:pt x="50" y="684"/>
                    </a:lnTo>
                    <a:lnTo>
                      <a:pt x="52" y="678"/>
                    </a:lnTo>
                    <a:lnTo>
                      <a:pt x="55" y="670"/>
                    </a:lnTo>
                    <a:lnTo>
                      <a:pt x="58" y="664"/>
                    </a:lnTo>
                    <a:lnTo>
                      <a:pt x="59" y="656"/>
                    </a:lnTo>
                    <a:lnTo>
                      <a:pt x="61" y="649"/>
                    </a:lnTo>
                    <a:lnTo>
                      <a:pt x="64" y="641"/>
                    </a:lnTo>
                    <a:lnTo>
                      <a:pt x="65" y="633"/>
                    </a:lnTo>
                    <a:lnTo>
                      <a:pt x="68" y="626"/>
                    </a:lnTo>
                    <a:lnTo>
                      <a:pt x="69" y="619"/>
                    </a:lnTo>
                    <a:lnTo>
                      <a:pt x="70" y="611"/>
                    </a:lnTo>
                    <a:lnTo>
                      <a:pt x="72" y="604"/>
                    </a:lnTo>
                    <a:lnTo>
                      <a:pt x="73" y="597"/>
                    </a:lnTo>
                    <a:lnTo>
                      <a:pt x="74" y="591"/>
                    </a:lnTo>
                    <a:lnTo>
                      <a:pt x="76" y="585"/>
                    </a:lnTo>
                    <a:lnTo>
                      <a:pt x="76" y="579"/>
                    </a:lnTo>
                    <a:lnTo>
                      <a:pt x="76" y="574"/>
                    </a:lnTo>
                    <a:lnTo>
                      <a:pt x="77" y="569"/>
                    </a:lnTo>
                    <a:lnTo>
                      <a:pt x="77" y="564"/>
                    </a:lnTo>
                    <a:lnTo>
                      <a:pt x="77" y="560"/>
                    </a:lnTo>
                    <a:lnTo>
                      <a:pt x="77" y="555"/>
                    </a:lnTo>
                    <a:lnTo>
                      <a:pt x="77" y="550"/>
                    </a:lnTo>
                    <a:lnTo>
                      <a:pt x="78" y="546"/>
                    </a:lnTo>
                    <a:lnTo>
                      <a:pt x="78" y="541"/>
                    </a:lnTo>
                    <a:lnTo>
                      <a:pt x="78" y="536"/>
                    </a:lnTo>
                    <a:lnTo>
                      <a:pt x="78" y="531"/>
                    </a:lnTo>
                    <a:lnTo>
                      <a:pt x="78" y="527"/>
                    </a:lnTo>
                    <a:lnTo>
                      <a:pt x="78" y="522"/>
                    </a:lnTo>
                    <a:lnTo>
                      <a:pt x="78" y="517"/>
                    </a:lnTo>
                    <a:lnTo>
                      <a:pt x="78" y="513"/>
                    </a:lnTo>
                    <a:lnTo>
                      <a:pt x="78" y="509"/>
                    </a:lnTo>
                    <a:lnTo>
                      <a:pt x="78" y="504"/>
                    </a:lnTo>
                    <a:lnTo>
                      <a:pt x="78" y="500"/>
                    </a:lnTo>
                    <a:lnTo>
                      <a:pt x="78" y="496"/>
                    </a:lnTo>
                    <a:lnTo>
                      <a:pt x="78" y="491"/>
                    </a:lnTo>
                    <a:lnTo>
                      <a:pt x="78" y="487"/>
                    </a:lnTo>
                    <a:lnTo>
                      <a:pt x="78" y="482"/>
                    </a:lnTo>
                    <a:lnTo>
                      <a:pt x="78" y="477"/>
                    </a:lnTo>
                    <a:lnTo>
                      <a:pt x="79" y="472"/>
                    </a:lnTo>
                    <a:lnTo>
                      <a:pt x="79" y="467"/>
                    </a:lnTo>
                    <a:lnTo>
                      <a:pt x="79" y="461"/>
                    </a:lnTo>
                    <a:lnTo>
                      <a:pt x="79" y="455"/>
                    </a:lnTo>
                    <a:lnTo>
                      <a:pt x="79" y="449"/>
                    </a:lnTo>
                    <a:lnTo>
                      <a:pt x="81" y="442"/>
                    </a:lnTo>
                    <a:lnTo>
                      <a:pt x="81" y="436"/>
                    </a:lnTo>
                    <a:lnTo>
                      <a:pt x="81" y="429"/>
                    </a:lnTo>
                    <a:lnTo>
                      <a:pt x="81" y="423"/>
                    </a:lnTo>
                    <a:lnTo>
                      <a:pt x="81" y="417"/>
                    </a:lnTo>
                    <a:lnTo>
                      <a:pt x="81" y="410"/>
                    </a:lnTo>
                    <a:lnTo>
                      <a:pt x="81" y="404"/>
                    </a:lnTo>
                    <a:lnTo>
                      <a:pt x="82" y="397"/>
                    </a:lnTo>
                    <a:lnTo>
                      <a:pt x="82" y="391"/>
                    </a:lnTo>
                    <a:lnTo>
                      <a:pt x="82" y="385"/>
                    </a:lnTo>
                    <a:lnTo>
                      <a:pt x="82" y="378"/>
                    </a:lnTo>
                    <a:lnTo>
                      <a:pt x="82" y="370"/>
                    </a:lnTo>
                    <a:lnTo>
                      <a:pt x="82" y="364"/>
                    </a:lnTo>
                    <a:lnTo>
                      <a:pt x="82" y="358"/>
                    </a:lnTo>
                    <a:lnTo>
                      <a:pt x="82" y="350"/>
                    </a:lnTo>
                    <a:lnTo>
                      <a:pt x="82" y="344"/>
                    </a:lnTo>
                    <a:lnTo>
                      <a:pt x="81" y="337"/>
                    </a:lnTo>
                    <a:lnTo>
                      <a:pt x="81" y="329"/>
                    </a:lnTo>
                    <a:lnTo>
                      <a:pt x="81" y="323"/>
                    </a:lnTo>
                    <a:lnTo>
                      <a:pt x="81" y="315"/>
                    </a:lnTo>
                    <a:lnTo>
                      <a:pt x="81" y="309"/>
                    </a:lnTo>
                    <a:lnTo>
                      <a:pt x="81" y="301"/>
                    </a:lnTo>
                    <a:lnTo>
                      <a:pt x="81" y="295"/>
                    </a:lnTo>
                    <a:lnTo>
                      <a:pt x="81" y="287"/>
                    </a:lnTo>
                    <a:lnTo>
                      <a:pt x="79" y="281"/>
                    </a:lnTo>
                    <a:lnTo>
                      <a:pt x="79" y="274"/>
                    </a:lnTo>
                    <a:lnTo>
                      <a:pt x="79" y="268"/>
                    </a:lnTo>
                    <a:lnTo>
                      <a:pt x="78" y="260"/>
                    </a:lnTo>
                    <a:lnTo>
                      <a:pt x="78" y="254"/>
                    </a:lnTo>
                    <a:lnTo>
                      <a:pt x="78" y="247"/>
                    </a:lnTo>
                    <a:lnTo>
                      <a:pt x="77" y="241"/>
                    </a:lnTo>
                    <a:lnTo>
                      <a:pt x="77" y="235"/>
                    </a:lnTo>
                    <a:lnTo>
                      <a:pt x="76" y="228"/>
                    </a:lnTo>
                    <a:lnTo>
                      <a:pt x="74" y="222"/>
                    </a:lnTo>
                    <a:lnTo>
                      <a:pt x="74" y="215"/>
                    </a:lnTo>
                    <a:lnTo>
                      <a:pt x="73" y="208"/>
                    </a:lnTo>
                    <a:lnTo>
                      <a:pt x="72" y="201"/>
                    </a:lnTo>
                    <a:lnTo>
                      <a:pt x="70" y="194"/>
                    </a:lnTo>
                    <a:lnTo>
                      <a:pt x="69" y="186"/>
                    </a:lnTo>
                    <a:lnTo>
                      <a:pt x="67" y="178"/>
                    </a:lnTo>
                    <a:lnTo>
                      <a:pt x="65" y="172"/>
                    </a:lnTo>
                    <a:lnTo>
                      <a:pt x="64" y="164"/>
                    </a:lnTo>
                    <a:lnTo>
                      <a:pt x="61" y="158"/>
                    </a:lnTo>
                    <a:lnTo>
                      <a:pt x="59" y="151"/>
                    </a:lnTo>
                    <a:lnTo>
                      <a:pt x="56" y="145"/>
                    </a:lnTo>
                    <a:lnTo>
                      <a:pt x="54" y="138"/>
                    </a:lnTo>
                    <a:lnTo>
                      <a:pt x="51" y="133"/>
                    </a:lnTo>
                    <a:lnTo>
                      <a:pt x="49" y="128"/>
                    </a:lnTo>
                    <a:lnTo>
                      <a:pt x="46" y="123"/>
                    </a:lnTo>
                    <a:lnTo>
                      <a:pt x="44" y="118"/>
                    </a:lnTo>
                    <a:lnTo>
                      <a:pt x="41" y="113"/>
                    </a:lnTo>
                    <a:lnTo>
                      <a:pt x="37" y="109"/>
                    </a:lnTo>
                    <a:lnTo>
                      <a:pt x="35" y="104"/>
                    </a:lnTo>
                    <a:lnTo>
                      <a:pt x="32" y="100"/>
                    </a:lnTo>
                    <a:lnTo>
                      <a:pt x="29" y="96"/>
                    </a:lnTo>
                    <a:lnTo>
                      <a:pt x="27" y="92"/>
                    </a:lnTo>
                    <a:lnTo>
                      <a:pt x="24" y="89"/>
                    </a:lnTo>
                    <a:lnTo>
                      <a:pt x="22" y="85"/>
                    </a:lnTo>
                    <a:lnTo>
                      <a:pt x="19" y="82"/>
                    </a:lnTo>
                    <a:lnTo>
                      <a:pt x="17" y="78"/>
                    </a:lnTo>
                    <a:lnTo>
                      <a:pt x="15" y="74"/>
                    </a:lnTo>
                    <a:lnTo>
                      <a:pt x="13" y="71"/>
                    </a:lnTo>
                    <a:lnTo>
                      <a:pt x="10" y="68"/>
                    </a:lnTo>
                    <a:lnTo>
                      <a:pt x="9" y="64"/>
                    </a:lnTo>
                    <a:lnTo>
                      <a:pt x="8" y="60"/>
                    </a:lnTo>
                    <a:lnTo>
                      <a:pt x="6" y="56"/>
                    </a:lnTo>
                    <a:lnTo>
                      <a:pt x="5" y="54"/>
                    </a:lnTo>
                    <a:lnTo>
                      <a:pt x="5" y="50"/>
                    </a:lnTo>
                    <a:lnTo>
                      <a:pt x="5" y="46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5" y="36"/>
                    </a:lnTo>
                    <a:lnTo>
                      <a:pt x="6" y="33"/>
                    </a:lnTo>
                    <a:lnTo>
                      <a:pt x="6" y="30"/>
                    </a:lnTo>
                    <a:lnTo>
                      <a:pt x="8" y="27"/>
                    </a:lnTo>
                    <a:lnTo>
                      <a:pt x="9" y="24"/>
                    </a:lnTo>
                    <a:lnTo>
                      <a:pt x="10" y="22"/>
                    </a:lnTo>
                    <a:lnTo>
                      <a:pt x="11" y="19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9" y="12"/>
                    </a:lnTo>
                    <a:lnTo>
                      <a:pt x="22" y="10"/>
                    </a:lnTo>
                    <a:lnTo>
                      <a:pt x="26" y="9"/>
                    </a:lnTo>
                    <a:lnTo>
                      <a:pt x="28" y="8"/>
                    </a:lnTo>
                    <a:lnTo>
                      <a:pt x="32" y="5"/>
                    </a:lnTo>
                    <a:lnTo>
                      <a:pt x="35" y="5"/>
                    </a:lnTo>
                    <a:lnTo>
                      <a:pt x="38" y="4"/>
                    </a:lnTo>
                    <a:lnTo>
                      <a:pt x="42" y="3"/>
                    </a:lnTo>
                    <a:lnTo>
                      <a:pt x="46" y="1"/>
                    </a:lnTo>
                    <a:lnTo>
                      <a:pt x="50" y="1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6" y="0"/>
                    </a:lnTo>
                    <a:lnTo>
                      <a:pt x="79" y="0"/>
                    </a:lnTo>
                    <a:lnTo>
                      <a:pt x="85" y="1"/>
                    </a:lnTo>
                    <a:lnTo>
                      <a:pt x="90" y="1"/>
                    </a:lnTo>
                    <a:lnTo>
                      <a:pt x="96" y="3"/>
                    </a:lnTo>
                    <a:lnTo>
                      <a:pt x="101" y="4"/>
                    </a:lnTo>
                    <a:lnTo>
                      <a:pt x="106" y="5"/>
                    </a:lnTo>
                    <a:lnTo>
                      <a:pt x="113" y="6"/>
                    </a:lnTo>
                    <a:lnTo>
                      <a:pt x="118" y="8"/>
                    </a:lnTo>
                    <a:lnTo>
                      <a:pt x="123" y="9"/>
                    </a:lnTo>
                    <a:lnTo>
                      <a:pt x="128" y="10"/>
                    </a:lnTo>
                    <a:lnTo>
                      <a:pt x="132" y="12"/>
                    </a:lnTo>
                    <a:lnTo>
                      <a:pt x="137" y="14"/>
                    </a:lnTo>
                    <a:lnTo>
                      <a:pt x="141" y="15"/>
                    </a:lnTo>
                    <a:lnTo>
                      <a:pt x="143" y="17"/>
                    </a:lnTo>
                    <a:lnTo>
                      <a:pt x="147" y="18"/>
                    </a:lnTo>
                    <a:lnTo>
                      <a:pt x="151" y="21"/>
                    </a:lnTo>
                    <a:lnTo>
                      <a:pt x="154" y="22"/>
                    </a:lnTo>
                    <a:lnTo>
                      <a:pt x="156" y="24"/>
                    </a:lnTo>
                    <a:lnTo>
                      <a:pt x="160" y="27"/>
                    </a:lnTo>
                    <a:lnTo>
                      <a:pt x="163" y="30"/>
                    </a:lnTo>
                    <a:lnTo>
                      <a:pt x="165" y="32"/>
                    </a:lnTo>
                    <a:lnTo>
                      <a:pt x="169" y="35"/>
                    </a:lnTo>
                    <a:lnTo>
                      <a:pt x="172" y="37"/>
                    </a:lnTo>
                    <a:lnTo>
                      <a:pt x="174" y="40"/>
                    </a:lnTo>
                    <a:lnTo>
                      <a:pt x="177" y="42"/>
                    </a:lnTo>
                    <a:lnTo>
                      <a:pt x="179" y="45"/>
                    </a:lnTo>
                    <a:lnTo>
                      <a:pt x="182" y="48"/>
                    </a:lnTo>
                    <a:lnTo>
                      <a:pt x="184" y="51"/>
                    </a:lnTo>
                    <a:lnTo>
                      <a:pt x="187" y="54"/>
                    </a:lnTo>
                    <a:lnTo>
                      <a:pt x="190" y="58"/>
                    </a:lnTo>
                    <a:lnTo>
                      <a:pt x="191" y="60"/>
                    </a:lnTo>
                    <a:lnTo>
                      <a:pt x="193" y="64"/>
                    </a:lnTo>
                    <a:lnTo>
                      <a:pt x="195" y="68"/>
                    </a:lnTo>
                    <a:lnTo>
                      <a:pt x="197" y="72"/>
                    </a:lnTo>
                    <a:lnTo>
                      <a:pt x="200" y="77"/>
                    </a:lnTo>
                    <a:lnTo>
                      <a:pt x="201" y="82"/>
                    </a:lnTo>
                    <a:lnTo>
                      <a:pt x="202" y="87"/>
                    </a:lnTo>
                    <a:lnTo>
                      <a:pt x="205" y="92"/>
                    </a:lnTo>
                    <a:lnTo>
                      <a:pt x="206" y="97"/>
                    </a:lnTo>
                    <a:lnTo>
                      <a:pt x="208" y="103"/>
                    </a:lnTo>
                    <a:lnTo>
                      <a:pt x="209" y="108"/>
                    </a:lnTo>
                    <a:lnTo>
                      <a:pt x="210" y="113"/>
                    </a:lnTo>
                    <a:lnTo>
                      <a:pt x="210" y="117"/>
                    </a:lnTo>
                    <a:lnTo>
                      <a:pt x="211" y="122"/>
                    </a:lnTo>
                    <a:lnTo>
                      <a:pt x="211" y="126"/>
                    </a:lnTo>
                    <a:lnTo>
                      <a:pt x="211" y="130"/>
                    </a:lnTo>
                    <a:lnTo>
                      <a:pt x="213" y="133"/>
                    </a:lnTo>
                    <a:lnTo>
                      <a:pt x="213" y="137"/>
                    </a:lnTo>
                    <a:lnTo>
                      <a:pt x="213" y="142"/>
                    </a:lnTo>
                    <a:lnTo>
                      <a:pt x="213" y="146"/>
                    </a:lnTo>
                    <a:lnTo>
                      <a:pt x="213" y="153"/>
                    </a:lnTo>
                    <a:lnTo>
                      <a:pt x="213" y="158"/>
                    </a:lnTo>
                    <a:lnTo>
                      <a:pt x="213" y="164"/>
                    </a:lnTo>
                    <a:lnTo>
                      <a:pt x="213" y="171"/>
                    </a:lnTo>
                    <a:lnTo>
                      <a:pt x="213" y="177"/>
                    </a:lnTo>
                    <a:lnTo>
                      <a:pt x="213" y="185"/>
                    </a:lnTo>
                    <a:lnTo>
                      <a:pt x="213" y="191"/>
                    </a:lnTo>
                    <a:lnTo>
                      <a:pt x="213" y="197"/>
                    </a:lnTo>
                    <a:lnTo>
                      <a:pt x="213" y="205"/>
                    </a:lnTo>
                    <a:lnTo>
                      <a:pt x="213" y="212"/>
                    </a:lnTo>
                    <a:lnTo>
                      <a:pt x="213" y="218"/>
                    </a:lnTo>
                    <a:lnTo>
                      <a:pt x="213" y="226"/>
                    </a:lnTo>
                    <a:lnTo>
                      <a:pt x="211" y="232"/>
                    </a:lnTo>
                    <a:lnTo>
                      <a:pt x="211" y="238"/>
                    </a:lnTo>
                    <a:lnTo>
                      <a:pt x="211" y="245"/>
                    </a:lnTo>
                    <a:lnTo>
                      <a:pt x="210" y="251"/>
                    </a:lnTo>
                    <a:lnTo>
                      <a:pt x="210" y="258"/>
                    </a:lnTo>
                    <a:lnTo>
                      <a:pt x="210" y="264"/>
                    </a:lnTo>
                    <a:lnTo>
                      <a:pt x="209" y="271"/>
                    </a:lnTo>
                    <a:lnTo>
                      <a:pt x="209" y="277"/>
                    </a:lnTo>
                    <a:lnTo>
                      <a:pt x="209" y="283"/>
                    </a:lnTo>
                    <a:lnTo>
                      <a:pt x="208" y="290"/>
                    </a:lnTo>
                    <a:lnTo>
                      <a:pt x="208" y="295"/>
                    </a:lnTo>
                    <a:lnTo>
                      <a:pt x="208" y="301"/>
                    </a:lnTo>
                    <a:lnTo>
                      <a:pt x="206" y="306"/>
                    </a:lnTo>
                    <a:lnTo>
                      <a:pt x="206" y="313"/>
                    </a:lnTo>
                    <a:lnTo>
                      <a:pt x="206" y="318"/>
                    </a:lnTo>
                    <a:lnTo>
                      <a:pt x="205" y="324"/>
                    </a:lnTo>
                    <a:lnTo>
                      <a:pt x="205" y="329"/>
                    </a:lnTo>
                    <a:lnTo>
                      <a:pt x="204" y="335"/>
                    </a:lnTo>
                    <a:lnTo>
                      <a:pt x="204" y="341"/>
                    </a:lnTo>
                    <a:lnTo>
                      <a:pt x="204" y="346"/>
                    </a:lnTo>
                    <a:lnTo>
                      <a:pt x="202" y="353"/>
                    </a:lnTo>
                    <a:lnTo>
                      <a:pt x="202" y="359"/>
                    </a:lnTo>
                    <a:lnTo>
                      <a:pt x="202" y="364"/>
                    </a:lnTo>
                    <a:lnTo>
                      <a:pt x="201" y="370"/>
                    </a:lnTo>
                    <a:lnTo>
                      <a:pt x="201" y="376"/>
                    </a:lnTo>
                    <a:lnTo>
                      <a:pt x="201" y="382"/>
                    </a:lnTo>
                    <a:lnTo>
                      <a:pt x="201" y="388"/>
                    </a:lnTo>
                    <a:lnTo>
                      <a:pt x="200" y="394"/>
                    </a:lnTo>
                    <a:lnTo>
                      <a:pt x="200" y="400"/>
                    </a:lnTo>
                    <a:lnTo>
                      <a:pt x="200" y="405"/>
                    </a:lnTo>
                    <a:lnTo>
                      <a:pt x="200" y="411"/>
                    </a:lnTo>
                    <a:lnTo>
                      <a:pt x="200" y="417"/>
                    </a:lnTo>
                    <a:lnTo>
                      <a:pt x="200" y="422"/>
                    </a:lnTo>
                    <a:lnTo>
                      <a:pt x="200" y="427"/>
                    </a:lnTo>
                    <a:lnTo>
                      <a:pt x="199" y="432"/>
                    </a:lnTo>
                    <a:lnTo>
                      <a:pt x="200" y="437"/>
                    </a:lnTo>
                    <a:lnTo>
                      <a:pt x="200" y="442"/>
                    </a:lnTo>
                    <a:lnTo>
                      <a:pt x="200" y="447"/>
                    </a:lnTo>
                    <a:lnTo>
                      <a:pt x="200" y="452"/>
                    </a:lnTo>
                    <a:lnTo>
                      <a:pt x="200" y="456"/>
                    </a:lnTo>
                    <a:lnTo>
                      <a:pt x="201" y="461"/>
                    </a:lnTo>
                    <a:lnTo>
                      <a:pt x="201" y="467"/>
                    </a:lnTo>
                    <a:lnTo>
                      <a:pt x="202" y="472"/>
                    </a:lnTo>
                    <a:lnTo>
                      <a:pt x="202" y="477"/>
                    </a:lnTo>
                    <a:lnTo>
                      <a:pt x="204" y="482"/>
                    </a:lnTo>
                    <a:lnTo>
                      <a:pt x="204" y="487"/>
                    </a:lnTo>
                    <a:lnTo>
                      <a:pt x="205" y="492"/>
                    </a:lnTo>
                    <a:lnTo>
                      <a:pt x="206" y="499"/>
                    </a:lnTo>
                    <a:lnTo>
                      <a:pt x="206" y="504"/>
                    </a:lnTo>
                    <a:lnTo>
                      <a:pt x="208" y="510"/>
                    </a:lnTo>
                    <a:lnTo>
                      <a:pt x="209" y="515"/>
                    </a:lnTo>
                    <a:lnTo>
                      <a:pt x="210" y="522"/>
                    </a:lnTo>
                    <a:lnTo>
                      <a:pt x="211" y="527"/>
                    </a:lnTo>
                    <a:lnTo>
                      <a:pt x="213" y="533"/>
                    </a:lnTo>
                    <a:lnTo>
                      <a:pt x="214" y="538"/>
                    </a:lnTo>
                    <a:lnTo>
                      <a:pt x="215" y="545"/>
                    </a:lnTo>
                    <a:lnTo>
                      <a:pt x="216" y="551"/>
                    </a:lnTo>
                    <a:lnTo>
                      <a:pt x="218" y="558"/>
                    </a:lnTo>
                    <a:lnTo>
                      <a:pt x="219" y="564"/>
                    </a:lnTo>
                    <a:lnTo>
                      <a:pt x="222" y="570"/>
                    </a:lnTo>
                    <a:lnTo>
                      <a:pt x="223" y="577"/>
                    </a:lnTo>
                    <a:lnTo>
                      <a:pt x="225" y="583"/>
                    </a:lnTo>
                    <a:lnTo>
                      <a:pt x="228" y="590"/>
                    </a:lnTo>
                    <a:lnTo>
                      <a:pt x="231" y="597"/>
                    </a:lnTo>
                    <a:lnTo>
                      <a:pt x="233" y="604"/>
                    </a:lnTo>
                    <a:lnTo>
                      <a:pt x="236" y="610"/>
                    </a:lnTo>
                    <a:lnTo>
                      <a:pt x="240" y="618"/>
                    </a:lnTo>
                    <a:lnTo>
                      <a:pt x="242" y="624"/>
                    </a:lnTo>
                    <a:lnTo>
                      <a:pt x="246" y="631"/>
                    </a:lnTo>
                    <a:lnTo>
                      <a:pt x="249" y="637"/>
                    </a:lnTo>
                    <a:lnTo>
                      <a:pt x="252" y="643"/>
                    </a:lnTo>
                    <a:lnTo>
                      <a:pt x="256" y="650"/>
                    </a:lnTo>
                    <a:lnTo>
                      <a:pt x="260" y="656"/>
                    </a:lnTo>
                    <a:lnTo>
                      <a:pt x="264" y="663"/>
                    </a:lnTo>
                    <a:lnTo>
                      <a:pt x="268" y="668"/>
                    </a:lnTo>
                    <a:lnTo>
                      <a:pt x="272" y="674"/>
                    </a:lnTo>
                    <a:lnTo>
                      <a:pt x="275" y="679"/>
                    </a:lnTo>
                    <a:lnTo>
                      <a:pt x="279" y="686"/>
                    </a:lnTo>
                    <a:lnTo>
                      <a:pt x="283" y="691"/>
                    </a:lnTo>
                    <a:lnTo>
                      <a:pt x="287" y="696"/>
                    </a:lnTo>
                    <a:lnTo>
                      <a:pt x="291" y="702"/>
                    </a:lnTo>
                    <a:lnTo>
                      <a:pt x="293" y="708"/>
                    </a:lnTo>
                    <a:lnTo>
                      <a:pt x="297" y="713"/>
                    </a:lnTo>
                    <a:lnTo>
                      <a:pt x="301" y="718"/>
                    </a:lnTo>
                    <a:lnTo>
                      <a:pt x="305" y="724"/>
                    </a:lnTo>
                    <a:lnTo>
                      <a:pt x="309" y="729"/>
                    </a:lnTo>
                    <a:lnTo>
                      <a:pt x="313" y="736"/>
                    </a:lnTo>
                    <a:lnTo>
                      <a:pt x="315" y="741"/>
                    </a:lnTo>
                    <a:lnTo>
                      <a:pt x="319" y="747"/>
                    </a:lnTo>
                    <a:lnTo>
                      <a:pt x="323" y="754"/>
                    </a:lnTo>
                    <a:lnTo>
                      <a:pt x="327" y="759"/>
                    </a:lnTo>
                    <a:lnTo>
                      <a:pt x="331" y="765"/>
                    </a:lnTo>
                    <a:lnTo>
                      <a:pt x="333" y="772"/>
                    </a:lnTo>
                    <a:lnTo>
                      <a:pt x="337" y="778"/>
                    </a:lnTo>
                    <a:lnTo>
                      <a:pt x="340" y="784"/>
                    </a:lnTo>
                    <a:lnTo>
                      <a:pt x="343" y="792"/>
                    </a:lnTo>
                    <a:lnTo>
                      <a:pt x="346" y="799"/>
                    </a:lnTo>
                    <a:lnTo>
                      <a:pt x="348" y="805"/>
                    </a:lnTo>
                    <a:lnTo>
                      <a:pt x="351" y="813"/>
                    </a:lnTo>
                    <a:lnTo>
                      <a:pt x="354" y="819"/>
                    </a:lnTo>
                    <a:lnTo>
                      <a:pt x="355" y="827"/>
                    </a:lnTo>
                    <a:lnTo>
                      <a:pt x="357" y="833"/>
                    </a:lnTo>
                    <a:lnTo>
                      <a:pt x="359" y="841"/>
                    </a:lnTo>
                    <a:lnTo>
                      <a:pt x="360" y="849"/>
                    </a:lnTo>
                    <a:lnTo>
                      <a:pt x="361" y="856"/>
                    </a:lnTo>
                    <a:lnTo>
                      <a:pt x="363" y="863"/>
                    </a:lnTo>
                    <a:lnTo>
                      <a:pt x="363" y="870"/>
                    </a:lnTo>
                    <a:lnTo>
                      <a:pt x="363" y="877"/>
                    </a:lnTo>
                    <a:lnTo>
                      <a:pt x="364" y="884"/>
                    </a:lnTo>
                    <a:lnTo>
                      <a:pt x="364" y="891"/>
                    </a:lnTo>
                    <a:lnTo>
                      <a:pt x="363" y="897"/>
                    </a:lnTo>
                    <a:lnTo>
                      <a:pt x="363" y="904"/>
                    </a:lnTo>
                    <a:lnTo>
                      <a:pt x="363" y="910"/>
                    </a:lnTo>
                    <a:lnTo>
                      <a:pt x="361" y="915"/>
                    </a:lnTo>
                    <a:lnTo>
                      <a:pt x="360" y="922"/>
                    </a:lnTo>
                    <a:lnTo>
                      <a:pt x="359" y="927"/>
                    </a:lnTo>
                    <a:lnTo>
                      <a:pt x="357" y="933"/>
                    </a:lnTo>
                    <a:lnTo>
                      <a:pt x="355" y="938"/>
                    </a:lnTo>
                    <a:lnTo>
                      <a:pt x="354" y="943"/>
                    </a:lnTo>
                    <a:lnTo>
                      <a:pt x="351" y="948"/>
                    </a:lnTo>
                    <a:lnTo>
                      <a:pt x="348" y="954"/>
                    </a:lnTo>
                    <a:lnTo>
                      <a:pt x="346" y="959"/>
                    </a:lnTo>
                    <a:lnTo>
                      <a:pt x="343" y="964"/>
                    </a:lnTo>
                    <a:lnTo>
                      <a:pt x="340" y="969"/>
                    </a:lnTo>
                    <a:lnTo>
                      <a:pt x="337" y="974"/>
                    </a:lnTo>
                    <a:lnTo>
                      <a:pt x="333" y="979"/>
                    </a:lnTo>
                    <a:lnTo>
                      <a:pt x="329" y="984"/>
                    </a:lnTo>
                    <a:lnTo>
                      <a:pt x="325" y="989"/>
                    </a:lnTo>
                    <a:lnTo>
                      <a:pt x="320" y="995"/>
                    </a:lnTo>
                    <a:lnTo>
                      <a:pt x="316" y="998"/>
                    </a:lnTo>
                    <a:lnTo>
                      <a:pt x="311" y="1004"/>
                    </a:lnTo>
                    <a:lnTo>
                      <a:pt x="306" y="1007"/>
                    </a:lnTo>
                    <a:lnTo>
                      <a:pt x="301" y="1011"/>
                    </a:lnTo>
                    <a:lnTo>
                      <a:pt x="295" y="1015"/>
                    </a:lnTo>
                    <a:lnTo>
                      <a:pt x="290" y="1018"/>
                    </a:lnTo>
                    <a:lnTo>
                      <a:pt x="283" y="1020"/>
                    </a:lnTo>
                    <a:lnTo>
                      <a:pt x="278" y="1023"/>
                    </a:lnTo>
                    <a:lnTo>
                      <a:pt x="272" y="1025"/>
                    </a:lnTo>
                    <a:lnTo>
                      <a:pt x="265" y="1027"/>
                    </a:lnTo>
                    <a:lnTo>
                      <a:pt x="259" y="1029"/>
                    </a:lnTo>
                    <a:lnTo>
                      <a:pt x="254" y="1031"/>
                    </a:lnTo>
                    <a:lnTo>
                      <a:pt x="247" y="1032"/>
                    </a:lnTo>
                    <a:lnTo>
                      <a:pt x="242" y="1032"/>
                    </a:lnTo>
                    <a:lnTo>
                      <a:pt x="237" y="1033"/>
                    </a:lnTo>
                    <a:lnTo>
                      <a:pt x="231" y="1033"/>
                    </a:lnTo>
                    <a:lnTo>
                      <a:pt x="225" y="1033"/>
                    </a:lnTo>
                    <a:lnTo>
                      <a:pt x="219" y="1033"/>
                    </a:lnTo>
                    <a:lnTo>
                      <a:pt x="214" y="1034"/>
                    </a:lnTo>
                    <a:lnTo>
                      <a:pt x="209" y="1034"/>
                    </a:lnTo>
                    <a:lnTo>
                      <a:pt x="202" y="1034"/>
                    </a:lnTo>
                    <a:lnTo>
                      <a:pt x="196" y="1034"/>
                    </a:lnTo>
                    <a:lnTo>
                      <a:pt x="190" y="1034"/>
                    </a:lnTo>
                    <a:lnTo>
                      <a:pt x="183" y="1034"/>
                    </a:lnTo>
                    <a:lnTo>
                      <a:pt x="175" y="1034"/>
                    </a:lnTo>
                    <a:lnTo>
                      <a:pt x="168" y="1033"/>
                    </a:lnTo>
                    <a:lnTo>
                      <a:pt x="159" y="1033"/>
                    </a:lnTo>
                    <a:lnTo>
                      <a:pt x="150" y="1033"/>
                    </a:lnTo>
                    <a:lnTo>
                      <a:pt x="140" y="1033"/>
                    </a:lnTo>
                    <a:lnTo>
                      <a:pt x="128" y="1033"/>
                    </a:lnTo>
                    <a:lnTo>
                      <a:pt x="115" y="1032"/>
                    </a:lnTo>
                    <a:lnTo>
                      <a:pt x="102" y="1032"/>
                    </a:lnTo>
                    <a:lnTo>
                      <a:pt x="88" y="1032"/>
                    </a:lnTo>
                    <a:lnTo>
                      <a:pt x="73" y="1032"/>
                    </a:lnTo>
                    <a:lnTo>
                      <a:pt x="56" y="103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8" name="Freeform 1736"/>
              <p:cNvSpPr>
                <a:spLocks/>
              </p:cNvSpPr>
              <p:nvPr/>
            </p:nvSpPr>
            <p:spPr bwMode="auto">
              <a:xfrm>
                <a:off x="3745" y="2937"/>
                <a:ext cx="36" cy="35"/>
              </a:xfrm>
              <a:custGeom>
                <a:avLst/>
                <a:gdLst>
                  <a:gd name="T0" fmla="*/ 11 w 36"/>
                  <a:gd name="T1" fmla="*/ 0 h 35"/>
                  <a:gd name="T2" fmla="*/ 7 w 36"/>
                  <a:gd name="T3" fmla="*/ 3 h 35"/>
                  <a:gd name="T4" fmla="*/ 3 w 36"/>
                  <a:gd name="T5" fmla="*/ 6 h 35"/>
                  <a:gd name="T6" fmla="*/ 0 w 36"/>
                  <a:gd name="T7" fmla="*/ 12 h 35"/>
                  <a:gd name="T8" fmla="*/ 0 w 36"/>
                  <a:gd name="T9" fmla="*/ 17 h 35"/>
                  <a:gd name="T10" fmla="*/ 0 w 36"/>
                  <a:gd name="T11" fmla="*/ 21 h 35"/>
                  <a:gd name="T12" fmla="*/ 2 w 36"/>
                  <a:gd name="T13" fmla="*/ 24 h 35"/>
                  <a:gd name="T14" fmla="*/ 3 w 36"/>
                  <a:gd name="T15" fmla="*/ 27 h 35"/>
                  <a:gd name="T16" fmla="*/ 6 w 36"/>
                  <a:gd name="T17" fmla="*/ 29 h 35"/>
                  <a:gd name="T18" fmla="*/ 8 w 36"/>
                  <a:gd name="T19" fmla="*/ 32 h 35"/>
                  <a:gd name="T20" fmla="*/ 11 w 36"/>
                  <a:gd name="T21" fmla="*/ 33 h 35"/>
                  <a:gd name="T22" fmla="*/ 14 w 36"/>
                  <a:gd name="T23" fmla="*/ 35 h 35"/>
                  <a:gd name="T24" fmla="*/ 18 w 36"/>
                  <a:gd name="T25" fmla="*/ 35 h 35"/>
                  <a:gd name="T26" fmla="*/ 22 w 36"/>
                  <a:gd name="T27" fmla="*/ 35 h 35"/>
                  <a:gd name="T28" fmla="*/ 25 w 36"/>
                  <a:gd name="T29" fmla="*/ 33 h 35"/>
                  <a:gd name="T30" fmla="*/ 29 w 36"/>
                  <a:gd name="T31" fmla="*/ 32 h 35"/>
                  <a:gd name="T32" fmla="*/ 31 w 36"/>
                  <a:gd name="T33" fmla="*/ 29 h 35"/>
                  <a:gd name="T34" fmla="*/ 34 w 36"/>
                  <a:gd name="T35" fmla="*/ 27 h 35"/>
                  <a:gd name="T36" fmla="*/ 35 w 36"/>
                  <a:gd name="T37" fmla="*/ 24 h 35"/>
                  <a:gd name="T38" fmla="*/ 36 w 36"/>
                  <a:gd name="T39" fmla="*/ 21 h 35"/>
                  <a:gd name="T40" fmla="*/ 36 w 36"/>
                  <a:gd name="T41" fmla="*/ 17 h 35"/>
                  <a:gd name="T42" fmla="*/ 36 w 36"/>
                  <a:gd name="T43" fmla="*/ 12 h 35"/>
                  <a:gd name="T44" fmla="*/ 34 w 36"/>
                  <a:gd name="T45" fmla="*/ 8 h 35"/>
                  <a:gd name="T46" fmla="*/ 31 w 36"/>
                  <a:gd name="T47" fmla="*/ 4 h 35"/>
                  <a:gd name="T48" fmla="*/ 27 w 36"/>
                  <a:gd name="T49" fmla="*/ 1 h 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6"/>
                  <a:gd name="T76" fmla="*/ 0 h 35"/>
                  <a:gd name="T77" fmla="*/ 36 w 36"/>
                  <a:gd name="T78" fmla="*/ 35 h 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6" h="35">
                    <a:moveTo>
                      <a:pt x="11" y="0"/>
                    </a:moveTo>
                    <a:lnTo>
                      <a:pt x="7" y="3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3" y="27"/>
                    </a:lnTo>
                    <a:lnTo>
                      <a:pt x="6" y="29"/>
                    </a:lnTo>
                    <a:lnTo>
                      <a:pt x="8" y="32"/>
                    </a:lnTo>
                    <a:lnTo>
                      <a:pt x="11" y="33"/>
                    </a:lnTo>
                    <a:lnTo>
                      <a:pt x="14" y="35"/>
                    </a:lnTo>
                    <a:lnTo>
                      <a:pt x="18" y="35"/>
                    </a:lnTo>
                    <a:lnTo>
                      <a:pt x="22" y="35"/>
                    </a:lnTo>
                    <a:lnTo>
                      <a:pt x="25" y="33"/>
                    </a:lnTo>
                    <a:lnTo>
                      <a:pt x="29" y="32"/>
                    </a:lnTo>
                    <a:lnTo>
                      <a:pt x="31" y="29"/>
                    </a:lnTo>
                    <a:lnTo>
                      <a:pt x="34" y="27"/>
                    </a:lnTo>
                    <a:lnTo>
                      <a:pt x="35" y="24"/>
                    </a:lnTo>
                    <a:lnTo>
                      <a:pt x="36" y="21"/>
                    </a:lnTo>
                    <a:lnTo>
                      <a:pt x="36" y="17"/>
                    </a:lnTo>
                    <a:lnTo>
                      <a:pt x="36" y="12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7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9" name="Freeform 1737"/>
              <p:cNvSpPr>
                <a:spLocks/>
              </p:cNvSpPr>
              <p:nvPr/>
            </p:nvSpPr>
            <p:spPr bwMode="auto">
              <a:xfrm>
                <a:off x="3763" y="2305"/>
                <a:ext cx="9" cy="8"/>
              </a:xfrm>
              <a:custGeom>
                <a:avLst/>
                <a:gdLst>
                  <a:gd name="T0" fmla="*/ 9 w 9"/>
                  <a:gd name="T1" fmla="*/ 8 h 8"/>
                  <a:gd name="T2" fmla="*/ 8 w 9"/>
                  <a:gd name="T3" fmla="*/ 5 h 8"/>
                  <a:gd name="T4" fmla="*/ 7 w 9"/>
                  <a:gd name="T5" fmla="*/ 3 h 8"/>
                  <a:gd name="T6" fmla="*/ 4 w 9"/>
                  <a:gd name="T7" fmla="*/ 1 h 8"/>
                  <a:gd name="T8" fmla="*/ 0 w 9"/>
                  <a:gd name="T9" fmla="*/ 0 h 8"/>
                  <a:gd name="T10" fmla="*/ 0 w 9"/>
                  <a:gd name="T11" fmla="*/ 0 h 8"/>
                  <a:gd name="T12" fmla="*/ 0 w 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8"/>
                  <a:gd name="T23" fmla="*/ 9 w 9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8">
                    <a:moveTo>
                      <a:pt x="9" y="8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0" name="Freeform 1738"/>
              <p:cNvSpPr>
                <a:spLocks/>
              </p:cNvSpPr>
              <p:nvPr/>
            </p:nvSpPr>
            <p:spPr bwMode="auto">
              <a:xfrm>
                <a:off x="3756" y="2305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1 h 8"/>
                  <a:gd name="T4" fmla="*/ 2 w 7"/>
                  <a:gd name="T5" fmla="*/ 3 h 8"/>
                  <a:gd name="T6" fmla="*/ 1 w 7"/>
                  <a:gd name="T7" fmla="*/ 5 h 8"/>
                  <a:gd name="T8" fmla="*/ 0 w 7"/>
                  <a:gd name="T9" fmla="*/ 8 h 8"/>
                  <a:gd name="T10" fmla="*/ 0 w 7"/>
                  <a:gd name="T11" fmla="*/ 8 h 8"/>
                  <a:gd name="T12" fmla="*/ 0 w 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7" y="0"/>
                    </a:moveTo>
                    <a:lnTo>
                      <a:pt x="5" y="1"/>
                    </a:lnTo>
                    <a:lnTo>
                      <a:pt x="2" y="3"/>
                    </a:lnTo>
                    <a:lnTo>
                      <a:pt x="1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1" name="Line 1739"/>
              <p:cNvSpPr>
                <a:spLocks noChangeShapeType="1"/>
              </p:cNvSpPr>
              <p:nvPr/>
            </p:nvSpPr>
            <p:spPr bwMode="auto">
              <a:xfrm>
                <a:off x="3756" y="2313"/>
                <a:ext cx="1" cy="62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2" name="Line 1740"/>
              <p:cNvSpPr>
                <a:spLocks noChangeShapeType="1"/>
              </p:cNvSpPr>
              <p:nvPr/>
            </p:nvSpPr>
            <p:spPr bwMode="auto">
              <a:xfrm>
                <a:off x="3772" y="2313"/>
                <a:ext cx="1" cy="6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3" name="Line 1741"/>
              <p:cNvSpPr>
                <a:spLocks noChangeShapeType="1"/>
              </p:cNvSpPr>
              <p:nvPr/>
            </p:nvSpPr>
            <p:spPr bwMode="auto">
              <a:xfrm>
                <a:off x="3763" y="2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4" name="Line 1742"/>
              <p:cNvSpPr>
                <a:spLocks noChangeShapeType="1"/>
              </p:cNvSpPr>
              <p:nvPr/>
            </p:nvSpPr>
            <p:spPr bwMode="auto">
              <a:xfrm flipH="1" flipV="1">
                <a:off x="2505" y="708"/>
                <a:ext cx="14" cy="20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5" name="Line 1743"/>
              <p:cNvSpPr>
                <a:spLocks noChangeShapeType="1"/>
              </p:cNvSpPr>
              <p:nvPr/>
            </p:nvSpPr>
            <p:spPr bwMode="auto">
              <a:xfrm>
                <a:off x="2535" y="698"/>
                <a:ext cx="64" cy="18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6" name="Line 1744"/>
              <p:cNvSpPr>
                <a:spLocks noChangeShapeType="1"/>
              </p:cNvSpPr>
              <p:nvPr/>
            </p:nvSpPr>
            <p:spPr bwMode="auto">
              <a:xfrm flipV="1">
                <a:off x="2519" y="879"/>
                <a:ext cx="80" cy="2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7" name="Line 1745"/>
              <p:cNvSpPr>
                <a:spLocks noChangeShapeType="1"/>
              </p:cNvSpPr>
              <p:nvPr/>
            </p:nvSpPr>
            <p:spPr bwMode="auto">
              <a:xfrm flipV="1">
                <a:off x="2505" y="699"/>
                <a:ext cx="30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8" name="Freeform 1746"/>
              <p:cNvSpPr>
                <a:spLocks/>
              </p:cNvSpPr>
              <p:nvPr/>
            </p:nvSpPr>
            <p:spPr bwMode="auto">
              <a:xfrm>
                <a:off x="1869" y="392"/>
                <a:ext cx="103" cy="55"/>
              </a:xfrm>
              <a:custGeom>
                <a:avLst/>
                <a:gdLst>
                  <a:gd name="T0" fmla="*/ 103 w 103"/>
                  <a:gd name="T1" fmla="*/ 55 h 55"/>
                  <a:gd name="T2" fmla="*/ 98 w 103"/>
                  <a:gd name="T3" fmla="*/ 43 h 55"/>
                  <a:gd name="T4" fmla="*/ 91 w 103"/>
                  <a:gd name="T5" fmla="*/ 33 h 55"/>
                  <a:gd name="T6" fmla="*/ 84 w 103"/>
                  <a:gd name="T7" fmla="*/ 23 h 55"/>
                  <a:gd name="T8" fmla="*/ 74 w 103"/>
                  <a:gd name="T9" fmla="*/ 15 h 55"/>
                  <a:gd name="T10" fmla="*/ 63 w 103"/>
                  <a:gd name="T11" fmla="*/ 9 h 55"/>
                  <a:gd name="T12" fmla="*/ 52 w 103"/>
                  <a:gd name="T13" fmla="*/ 4 h 55"/>
                  <a:gd name="T14" fmla="*/ 40 w 103"/>
                  <a:gd name="T15" fmla="*/ 1 h 55"/>
                  <a:gd name="T16" fmla="*/ 27 w 103"/>
                  <a:gd name="T17" fmla="*/ 0 h 55"/>
                  <a:gd name="T18" fmla="*/ 13 w 103"/>
                  <a:gd name="T19" fmla="*/ 1 h 55"/>
                  <a:gd name="T20" fmla="*/ 0 w 103"/>
                  <a:gd name="T21" fmla="*/ 4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3"/>
                  <a:gd name="T34" fmla="*/ 0 h 55"/>
                  <a:gd name="T35" fmla="*/ 103 w 103"/>
                  <a:gd name="T36" fmla="*/ 55 h 5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3" h="55">
                    <a:moveTo>
                      <a:pt x="103" y="55"/>
                    </a:moveTo>
                    <a:lnTo>
                      <a:pt x="98" y="43"/>
                    </a:lnTo>
                    <a:lnTo>
                      <a:pt x="91" y="33"/>
                    </a:lnTo>
                    <a:lnTo>
                      <a:pt x="84" y="23"/>
                    </a:lnTo>
                    <a:lnTo>
                      <a:pt x="74" y="15"/>
                    </a:lnTo>
                    <a:lnTo>
                      <a:pt x="63" y="9"/>
                    </a:lnTo>
                    <a:lnTo>
                      <a:pt x="52" y="4"/>
                    </a:lnTo>
                    <a:lnTo>
                      <a:pt x="40" y="1"/>
                    </a:lnTo>
                    <a:lnTo>
                      <a:pt x="27" y="0"/>
                    </a:lnTo>
                    <a:lnTo>
                      <a:pt x="13" y="1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9" name="Freeform 1747"/>
              <p:cNvSpPr>
                <a:spLocks/>
              </p:cNvSpPr>
              <p:nvPr/>
            </p:nvSpPr>
            <p:spPr bwMode="auto">
              <a:xfrm>
                <a:off x="1925" y="451"/>
                <a:ext cx="52" cy="101"/>
              </a:xfrm>
              <a:custGeom>
                <a:avLst/>
                <a:gdLst>
                  <a:gd name="T0" fmla="*/ 0 w 52"/>
                  <a:gd name="T1" fmla="*/ 101 h 101"/>
                  <a:gd name="T2" fmla="*/ 10 w 52"/>
                  <a:gd name="T3" fmla="*/ 96 h 101"/>
                  <a:gd name="T4" fmla="*/ 21 w 52"/>
                  <a:gd name="T5" fmla="*/ 89 h 101"/>
                  <a:gd name="T6" fmla="*/ 30 w 52"/>
                  <a:gd name="T7" fmla="*/ 80 h 101"/>
                  <a:gd name="T8" fmla="*/ 38 w 52"/>
                  <a:gd name="T9" fmla="*/ 71 h 101"/>
                  <a:gd name="T10" fmla="*/ 44 w 52"/>
                  <a:gd name="T11" fmla="*/ 61 h 101"/>
                  <a:gd name="T12" fmla="*/ 48 w 52"/>
                  <a:gd name="T13" fmla="*/ 50 h 101"/>
                  <a:gd name="T14" fmla="*/ 52 w 52"/>
                  <a:gd name="T15" fmla="*/ 38 h 101"/>
                  <a:gd name="T16" fmla="*/ 52 w 52"/>
                  <a:gd name="T17" fmla="*/ 25 h 101"/>
                  <a:gd name="T18" fmla="*/ 52 w 52"/>
                  <a:gd name="T19" fmla="*/ 12 h 101"/>
                  <a:gd name="T20" fmla="*/ 48 w 52"/>
                  <a:gd name="T21" fmla="*/ 0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"/>
                  <a:gd name="T34" fmla="*/ 0 h 101"/>
                  <a:gd name="T35" fmla="*/ 52 w 52"/>
                  <a:gd name="T36" fmla="*/ 101 h 1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" h="101">
                    <a:moveTo>
                      <a:pt x="0" y="101"/>
                    </a:moveTo>
                    <a:lnTo>
                      <a:pt x="10" y="96"/>
                    </a:lnTo>
                    <a:lnTo>
                      <a:pt x="21" y="89"/>
                    </a:lnTo>
                    <a:lnTo>
                      <a:pt x="30" y="80"/>
                    </a:lnTo>
                    <a:lnTo>
                      <a:pt x="38" y="71"/>
                    </a:lnTo>
                    <a:lnTo>
                      <a:pt x="44" y="61"/>
                    </a:lnTo>
                    <a:lnTo>
                      <a:pt x="48" y="50"/>
                    </a:lnTo>
                    <a:lnTo>
                      <a:pt x="52" y="38"/>
                    </a:lnTo>
                    <a:lnTo>
                      <a:pt x="52" y="25"/>
                    </a:lnTo>
                    <a:lnTo>
                      <a:pt x="52" y="12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0" name="Freeform 1748"/>
              <p:cNvSpPr>
                <a:spLocks/>
              </p:cNvSpPr>
              <p:nvPr/>
            </p:nvSpPr>
            <p:spPr bwMode="auto">
              <a:xfrm>
                <a:off x="1685" y="442"/>
                <a:ext cx="54" cy="101"/>
              </a:xfrm>
              <a:custGeom>
                <a:avLst/>
                <a:gdLst>
                  <a:gd name="T0" fmla="*/ 54 w 54"/>
                  <a:gd name="T1" fmla="*/ 0 h 101"/>
                  <a:gd name="T2" fmla="*/ 42 w 54"/>
                  <a:gd name="T3" fmla="*/ 5 h 101"/>
                  <a:gd name="T4" fmla="*/ 32 w 54"/>
                  <a:gd name="T5" fmla="*/ 11 h 101"/>
                  <a:gd name="T6" fmla="*/ 23 w 54"/>
                  <a:gd name="T7" fmla="*/ 20 h 101"/>
                  <a:gd name="T8" fmla="*/ 15 w 54"/>
                  <a:gd name="T9" fmla="*/ 29 h 101"/>
                  <a:gd name="T10" fmla="*/ 9 w 54"/>
                  <a:gd name="T11" fmla="*/ 39 h 101"/>
                  <a:gd name="T12" fmla="*/ 4 w 54"/>
                  <a:gd name="T13" fmla="*/ 51 h 101"/>
                  <a:gd name="T14" fmla="*/ 1 w 54"/>
                  <a:gd name="T15" fmla="*/ 64 h 101"/>
                  <a:gd name="T16" fmla="*/ 0 w 54"/>
                  <a:gd name="T17" fmla="*/ 75 h 101"/>
                  <a:gd name="T18" fmla="*/ 1 w 54"/>
                  <a:gd name="T19" fmla="*/ 88 h 101"/>
                  <a:gd name="T20" fmla="*/ 4 w 54"/>
                  <a:gd name="T21" fmla="*/ 10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1"/>
                  <a:gd name="T35" fmla="*/ 54 w 54"/>
                  <a:gd name="T36" fmla="*/ 101 h 10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1">
                    <a:moveTo>
                      <a:pt x="54" y="0"/>
                    </a:moveTo>
                    <a:lnTo>
                      <a:pt x="42" y="5"/>
                    </a:lnTo>
                    <a:lnTo>
                      <a:pt x="32" y="11"/>
                    </a:lnTo>
                    <a:lnTo>
                      <a:pt x="23" y="20"/>
                    </a:lnTo>
                    <a:lnTo>
                      <a:pt x="15" y="29"/>
                    </a:lnTo>
                    <a:lnTo>
                      <a:pt x="9" y="39"/>
                    </a:lnTo>
                    <a:lnTo>
                      <a:pt x="4" y="51"/>
                    </a:lnTo>
                    <a:lnTo>
                      <a:pt x="1" y="64"/>
                    </a:lnTo>
                    <a:lnTo>
                      <a:pt x="0" y="75"/>
                    </a:lnTo>
                    <a:lnTo>
                      <a:pt x="1" y="88"/>
                    </a:lnTo>
                    <a:lnTo>
                      <a:pt x="4" y="10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1" name="Freeform 1749"/>
              <p:cNvSpPr>
                <a:spLocks/>
              </p:cNvSpPr>
              <p:nvPr/>
            </p:nvSpPr>
            <p:spPr bwMode="auto">
              <a:xfrm>
                <a:off x="1690" y="547"/>
                <a:ext cx="104" cy="55"/>
              </a:xfrm>
              <a:custGeom>
                <a:avLst/>
                <a:gdLst>
                  <a:gd name="T0" fmla="*/ 0 w 104"/>
                  <a:gd name="T1" fmla="*/ 0 h 55"/>
                  <a:gd name="T2" fmla="*/ 5 w 104"/>
                  <a:gd name="T3" fmla="*/ 11 h 55"/>
                  <a:gd name="T4" fmla="*/ 12 w 104"/>
                  <a:gd name="T5" fmla="*/ 23 h 55"/>
                  <a:gd name="T6" fmla="*/ 21 w 104"/>
                  <a:gd name="T7" fmla="*/ 32 h 55"/>
                  <a:gd name="T8" fmla="*/ 30 w 104"/>
                  <a:gd name="T9" fmla="*/ 40 h 55"/>
                  <a:gd name="T10" fmla="*/ 40 w 104"/>
                  <a:gd name="T11" fmla="*/ 46 h 55"/>
                  <a:gd name="T12" fmla="*/ 51 w 104"/>
                  <a:gd name="T13" fmla="*/ 51 h 55"/>
                  <a:gd name="T14" fmla="*/ 64 w 104"/>
                  <a:gd name="T15" fmla="*/ 54 h 55"/>
                  <a:gd name="T16" fmla="*/ 77 w 104"/>
                  <a:gd name="T17" fmla="*/ 55 h 55"/>
                  <a:gd name="T18" fmla="*/ 91 w 104"/>
                  <a:gd name="T19" fmla="*/ 54 h 55"/>
                  <a:gd name="T20" fmla="*/ 104 w 104"/>
                  <a:gd name="T21" fmla="*/ 5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4"/>
                  <a:gd name="T34" fmla="*/ 0 h 55"/>
                  <a:gd name="T35" fmla="*/ 104 w 104"/>
                  <a:gd name="T36" fmla="*/ 55 h 5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4" h="55">
                    <a:moveTo>
                      <a:pt x="0" y="0"/>
                    </a:moveTo>
                    <a:lnTo>
                      <a:pt x="5" y="11"/>
                    </a:lnTo>
                    <a:lnTo>
                      <a:pt x="12" y="23"/>
                    </a:lnTo>
                    <a:lnTo>
                      <a:pt x="21" y="32"/>
                    </a:lnTo>
                    <a:lnTo>
                      <a:pt x="30" y="40"/>
                    </a:lnTo>
                    <a:lnTo>
                      <a:pt x="40" y="46"/>
                    </a:lnTo>
                    <a:lnTo>
                      <a:pt x="51" y="51"/>
                    </a:lnTo>
                    <a:lnTo>
                      <a:pt x="64" y="54"/>
                    </a:lnTo>
                    <a:lnTo>
                      <a:pt x="77" y="55"/>
                    </a:lnTo>
                    <a:lnTo>
                      <a:pt x="91" y="54"/>
                    </a:lnTo>
                    <a:lnTo>
                      <a:pt x="104" y="5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2" name="Freeform 1750"/>
              <p:cNvSpPr>
                <a:spLocks/>
              </p:cNvSpPr>
              <p:nvPr/>
            </p:nvSpPr>
            <p:spPr bwMode="auto">
              <a:xfrm>
                <a:off x="2136" y="284"/>
                <a:ext cx="54" cy="103"/>
              </a:xfrm>
              <a:custGeom>
                <a:avLst/>
                <a:gdLst>
                  <a:gd name="T0" fmla="*/ 54 w 54"/>
                  <a:gd name="T1" fmla="*/ 0 h 103"/>
                  <a:gd name="T2" fmla="*/ 42 w 54"/>
                  <a:gd name="T3" fmla="*/ 4 h 103"/>
                  <a:gd name="T4" fmla="*/ 32 w 54"/>
                  <a:gd name="T5" fmla="*/ 12 h 103"/>
                  <a:gd name="T6" fmla="*/ 23 w 54"/>
                  <a:gd name="T7" fmla="*/ 19 h 103"/>
                  <a:gd name="T8" fmla="*/ 15 w 54"/>
                  <a:gd name="T9" fmla="*/ 30 h 103"/>
                  <a:gd name="T10" fmla="*/ 9 w 54"/>
                  <a:gd name="T11" fmla="*/ 40 h 103"/>
                  <a:gd name="T12" fmla="*/ 4 w 54"/>
                  <a:gd name="T13" fmla="*/ 51 h 103"/>
                  <a:gd name="T14" fmla="*/ 1 w 54"/>
                  <a:gd name="T15" fmla="*/ 63 h 103"/>
                  <a:gd name="T16" fmla="*/ 0 w 54"/>
                  <a:gd name="T17" fmla="*/ 76 h 103"/>
                  <a:gd name="T18" fmla="*/ 1 w 54"/>
                  <a:gd name="T19" fmla="*/ 90 h 103"/>
                  <a:gd name="T20" fmla="*/ 5 w 54"/>
                  <a:gd name="T21" fmla="*/ 103 h 10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3"/>
                  <a:gd name="T35" fmla="*/ 54 w 54"/>
                  <a:gd name="T36" fmla="*/ 103 h 10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3">
                    <a:moveTo>
                      <a:pt x="54" y="0"/>
                    </a:moveTo>
                    <a:lnTo>
                      <a:pt x="42" y="4"/>
                    </a:lnTo>
                    <a:lnTo>
                      <a:pt x="32" y="12"/>
                    </a:lnTo>
                    <a:lnTo>
                      <a:pt x="23" y="19"/>
                    </a:lnTo>
                    <a:lnTo>
                      <a:pt x="15" y="30"/>
                    </a:lnTo>
                    <a:lnTo>
                      <a:pt x="9" y="40"/>
                    </a:lnTo>
                    <a:lnTo>
                      <a:pt x="4" y="51"/>
                    </a:lnTo>
                    <a:lnTo>
                      <a:pt x="1" y="63"/>
                    </a:lnTo>
                    <a:lnTo>
                      <a:pt x="0" y="76"/>
                    </a:lnTo>
                    <a:lnTo>
                      <a:pt x="1" y="90"/>
                    </a:lnTo>
                    <a:lnTo>
                      <a:pt x="5" y="10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3" name="Freeform 1751"/>
              <p:cNvSpPr>
                <a:spLocks/>
              </p:cNvSpPr>
              <p:nvPr/>
            </p:nvSpPr>
            <p:spPr bwMode="auto">
              <a:xfrm>
                <a:off x="2262" y="253"/>
                <a:ext cx="102" cy="54"/>
              </a:xfrm>
              <a:custGeom>
                <a:avLst/>
                <a:gdLst>
                  <a:gd name="T0" fmla="*/ 102 w 102"/>
                  <a:gd name="T1" fmla="*/ 54 h 54"/>
                  <a:gd name="T2" fmla="*/ 97 w 102"/>
                  <a:gd name="T3" fmla="*/ 43 h 54"/>
                  <a:gd name="T4" fmla="*/ 91 w 102"/>
                  <a:gd name="T5" fmla="*/ 32 h 54"/>
                  <a:gd name="T6" fmla="*/ 83 w 102"/>
                  <a:gd name="T7" fmla="*/ 23 h 54"/>
                  <a:gd name="T8" fmla="*/ 73 w 102"/>
                  <a:gd name="T9" fmla="*/ 16 h 54"/>
                  <a:gd name="T10" fmla="*/ 62 w 102"/>
                  <a:gd name="T11" fmla="*/ 9 h 54"/>
                  <a:gd name="T12" fmla="*/ 51 w 102"/>
                  <a:gd name="T13" fmla="*/ 4 h 54"/>
                  <a:gd name="T14" fmla="*/ 39 w 102"/>
                  <a:gd name="T15" fmla="*/ 2 h 54"/>
                  <a:gd name="T16" fmla="*/ 27 w 102"/>
                  <a:gd name="T17" fmla="*/ 0 h 54"/>
                  <a:gd name="T18" fmla="*/ 14 w 102"/>
                  <a:gd name="T19" fmla="*/ 2 h 54"/>
                  <a:gd name="T20" fmla="*/ 0 w 102"/>
                  <a:gd name="T21" fmla="*/ 5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2"/>
                  <a:gd name="T34" fmla="*/ 0 h 54"/>
                  <a:gd name="T35" fmla="*/ 102 w 102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2" h="54">
                    <a:moveTo>
                      <a:pt x="102" y="54"/>
                    </a:moveTo>
                    <a:lnTo>
                      <a:pt x="97" y="43"/>
                    </a:lnTo>
                    <a:lnTo>
                      <a:pt x="91" y="32"/>
                    </a:lnTo>
                    <a:lnTo>
                      <a:pt x="83" y="23"/>
                    </a:lnTo>
                    <a:lnTo>
                      <a:pt x="73" y="16"/>
                    </a:lnTo>
                    <a:lnTo>
                      <a:pt x="62" y="9"/>
                    </a:lnTo>
                    <a:lnTo>
                      <a:pt x="51" y="4"/>
                    </a:lnTo>
                    <a:lnTo>
                      <a:pt x="39" y="2"/>
                    </a:lnTo>
                    <a:lnTo>
                      <a:pt x="27" y="0"/>
                    </a:lnTo>
                    <a:lnTo>
                      <a:pt x="14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4" name="Freeform 1752"/>
              <p:cNvSpPr>
                <a:spLocks/>
              </p:cNvSpPr>
              <p:nvPr/>
            </p:nvSpPr>
            <p:spPr bwMode="auto">
              <a:xfrm>
                <a:off x="2317" y="311"/>
                <a:ext cx="54" cy="102"/>
              </a:xfrm>
              <a:custGeom>
                <a:avLst/>
                <a:gdLst>
                  <a:gd name="T0" fmla="*/ 0 w 54"/>
                  <a:gd name="T1" fmla="*/ 102 h 102"/>
                  <a:gd name="T2" fmla="*/ 11 w 54"/>
                  <a:gd name="T3" fmla="*/ 97 h 102"/>
                  <a:gd name="T4" fmla="*/ 21 w 54"/>
                  <a:gd name="T5" fmla="*/ 91 h 102"/>
                  <a:gd name="T6" fmla="*/ 30 w 54"/>
                  <a:gd name="T7" fmla="*/ 83 h 102"/>
                  <a:gd name="T8" fmla="*/ 38 w 54"/>
                  <a:gd name="T9" fmla="*/ 73 h 102"/>
                  <a:gd name="T10" fmla="*/ 45 w 54"/>
                  <a:gd name="T11" fmla="*/ 63 h 102"/>
                  <a:gd name="T12" fmla="*/ 50 w 54"/>
                  <a:gd name="T13" fmla="*/ 51 h 102"/>
                  <a:gd name="T14" fmla="*/ 52 w 54"/>
                  <a:gd name="T15" fmla="*/ 40 h 102"/>
                  <a:gd name="T16" fmla="*/ 54 w 54"/>
                  <a:gd name="T17" fmla="*/ 27 h 102"/>
                  <a:gd name="T18" fmla="*/ 52 w 54"/>
                  <a:gd name="T19" fmla="*/ 13 h 102"/>
                  <a:gd name="T20" fmla="*/ 48 w 54"/>
                  <a:gd name="T21" fmla="*/ 0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4"/>
                  <a:gd name="T34" fmla="*/ 0 h 102"/>
                  <a:gd name="T35" fmla="*/ 54 w 54"/>
                  <a:gd name="T36" fmla="*/ 102 h 10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4" h="102">
                    <a:moveTo>
                      <a:pt x="0" y="102"/>
                    </a:moveTo>
                    <a:lnTo>
                      <a:pt x="11" y="97"/>
                    </a:lnTo>
                    <a:lnTo>
                      <a:pt x="21" y="91"/>
                    </a:lnTo>
                    <a:lnTo>
                      <a:pt x="30" y="83"/>
                    </a:lnTo>
                    <a:lnTo>
                      <a:pt x="38" y="73"/>
                    </a:lnTo>
                    <a:lnTo>
                      <a:pt x="45" y="63"/>
                    </a:lnTo>
                    <a:lnTo>
                      <a:pt x="50" y="51"/>
                    </a:lnTo>
                    <a:lnTo>
                      <a:pt x="52" y="40"/>
                    </a:lnTo>
                    <a:lnTo>
                      <a:pt x="54" y="27"/>
                    </a:lnTo>
                    <a:lnTo>
                      <a:pt x="52" y="13"/>
                    </a:lnTo>
                    <a:lnTo>
                      <a:pt x="4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5" name="Freeform 1753"/>
              <p:cNvSpPr>
                <a:spLocks/>
              </p:cNvSpPr>
              <p:nvPr/>
            </p:nvSpPr>
            <p:spPr bwMode="auto">
              <a:xfrm>
                <a:off x="2142" y="390"/>
                <a:ext cx="103" cy="54"/>
              </a:xfrm>
              <a:custGeom>
                <a:avLst/>
                <a:gdLst>
                  <a:gd name="T0" fmla="*/ 0 w 103"/>
                  <a:gd name="T1" fmla="*/ 0 h 54"/>
                  <a:gd name="T2" fmla="*/ 6 w 103"/>
                  <a:gd name="T3" fmla="*/ 12 h 54"/>
                  <a:gd name="T4" fmla="*/ 12 w 103"/>
                  <a:gd name="T5" fmla="*/ 22 h 54"/>
                  <a:gd name="T6" fmla="*/ 20 w 103"/>
                  <a:gd name="T7" fmla="*/ 31 h 54"/>
                  <a:gd name="T8" fmla="*/ 30 w 103"/>
                  <a:gd name="T9" fmla="*/ 39 h 54"/>
                  <a:gd name="T10" fmla="*/ 40 w 103"/>
                  <a:gd name="T11" fmla="*/ 45 h 54"/>
                  <a:gd name="T12" fmla="*/ 52 w 103"/>
                  <a:gd name="T13" fmla="*/ 50 h 54"/>
                  <a:gd name="T14" fmla="*/ 63 w 103"/>
                  <a:gd name="T15" fmla="*/ 53 h 54"/>
                  <a:gd name="T16" fmla="*/ 76 w 103"/>
                  <a:gd name="T17" fmla="*/ 54 h 54"/>
                  <a:gd name="T18" fmla="*/ 90 w 103"/>
                  <a:gd name="T19" fmla="*/ 53 h 54"/>
                  <a:gd name="T20" fmla="*/ 103 w 103"/>
                  <a:gd name="T21" fmla="*/ 49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3"/>
                  <a:gd name="T34" fmla="*/ 0 h 54"/>
                  <a:gd name="T35" fmla="*/ 103 w 103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3" h="54">
                    <a:moveTo>
                      <a:pt x="0" y="0"/>
                    </a:moveTo>
                    <a:lnTo>
                      <a:pt x="6" y="12"/>
                    </a:lnTo>
                    <a:lnTo>
                      <a:pt x="12" y="22"/>
                    </a:lnTo>
                    <a:lnTo>
                      <a:pt x="20" y="31"/>
                    </a:lnTo>
                    <a:lnTo>
                      <a:pt x="30" y="39"/>
                    </a:lnTo>
                    <a:lnTo>
                      <a:pt x="40" y="45"/>
                    </a:lnTo>
                    <a:lnTo>
                      <a:pt x="52" y="50"/>
                    </a:lnTo>
                    <a:lnTo>
                      <a:pt x="63" y="53"/>
                    </a:lnTo>
                    <a:lnTo>
                      <a:pt x="76" y="54"/>
                    </a:lnTo>
                    <a:lnTo>
                      <a:pt x="90" y="53"/>
                    </a:lnTo>
                    <a:lnTo>
                      <a:pt x="103" y="4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6" name="Line 1754"/>
              <p:cNvSpPr>
                <a:spLocks noChangeShapeType="1"/>
              </p:cNvSpPr>
              <p:nvPr/>
            </p:nvSpPr>
            <p:spPr bwMode="auto">
              <a:xfrm>
                <a:off x="2141" y="38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7" name="Line 1755"/>
              <p:cNvSpPr>
                <a:spLocks noChangeShapeType="1"/>
              </p:cNvSpPr>
              <p:nvPr/>
            </p:nvSpPr>
            <p:spPr bwMode="auto">
              <a:xfrm>
                <a:off x="2364" y="30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8" name="Line 1756"/>
              <p:cNvSpPr>
                <a:spLocks noChangeShapeType="1"/>
              </p:cNvSpPr>
              <p:nvPr/>
            </p:nvSpPr>
            <p:spPr bwMode="auto">
              <a:xfrm flipV="1">
                <a:off x="2190" y="258"/>
                <a:ext cx="72" cy="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9" name="Line 1757"/>
              <p:cNvSpPr>
                <a:spLocks noChangeShapeType="1"/>
              </p:cNvSpPr>
              <p:nvPr/>
            </p:nvSpPr>
            <p:spPr bwMode="auto">
              <a:xfrm flipH="1">
                <a:off x="2245" y="413"/>
                <a:ext cx="72" cy="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0" name="Line 1758"/>
              <p:cNvSpPr>
                <a:spLocks noChangeShapeType="1"/>
              </p:cNvSpPr>
              <p:nvPr/>
            </p:nvSpPr>
            <p:spPr bwMode="auto">
              <a:xfrm>
                <a:off x="1972" y="44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1" name="Line 1759"/>
              <p:cNvSpPr>
                <a:spLocks noChangeShapeType="1"/>
              </p:cNvSpPr>
              <p:nvPr/>
            </p:nvSpPr>
            <p:spPr bwMode="auto">
              <a:xfrm>
                <a:off x="1689" y="54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2" name="Line 1760"/>
              <p:cNvSpPr>
                <a:spLocks noChangeShapeType="1"/>
              </p:cNvSpPr>
              <p:nvPr/>
            </p:nvSpPr>
            <p:spPr bwMode="auto">
              <a:xfrm flipV="1">
                <a:off x="1739" y="396"/>
                <a:ext cx="130" cy="4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3" name="Line 1761"/>
              <p:cNvSpPr>
                <a:spLocks noChangeShapeType="1"/>
              </p:cNvSpPr>
              <p:nvPr/>
            </p:nvSpPr>
            <p:spPr bwMode="auto">
              <a:xfrm flipH="1">
                <a:off x="1794" y="552"/>
                <a:ext cx="131" cy="4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4" name="Line 1762"/>
              <p:cNvSpPr>
                <a:spLocks noChangeShapeType="1"/>
              </p:cNvSpPr>
              <p:nvPr/>
            </p:nvSpPr>
            <p:spPr bwMode="auto">
              <a:xfrm flipV="1">
                <a:off x="3052" y="1170"/>
                <a:ext cx="1" cy="42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5" name="Line 1763"/>
              <p:cNvSpPr>
                <a:spLocks noChangeShapeType="1"/>
              </p:cNvSpPr>
              <p:nvPr/>
            </p:nvSpPr>
            <p:spPr bwMode="auto">
              <a:xfrm flipV="1">
                <a:off x="2838" y="1170"/>
                <a:ext cx="1" cy="42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6" name="Line 1764"/>
              <p:cNvSpPr>
                <a:spLocks noChangeShapeType="1"/>
              </p:cNvSpPr>
              <p:nvPr/>
            </p:nvSpPr>
            <p:spPr bwMode="auto">
              <a:xfrm flipH="1">
                <a:off x="2838" y="1170"/>
                <a:ext cx="28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7" name="Line 1765"/>
              <p:cNvSpPr>
                <a:spLocks noChangeShapeType="1"/>
              </p:cNvSpPr>
              <p:nvPr/>
            </p:nvSpPr>
            <p:spPr bwMode="auto">
              <a:xfrm flipH="1">
                <a:off x="2838" y="1594"/>
                <a:ext cx="2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8" name="Line 1766"/>
              <p:cNvSpPr>
                <a:spLocks noChangeShapeType="1"/>
              </p:cNvSpPr>
              <p:nvPr/>
            </p:nvSpPr>
            <p:spPr bwMode="auto">
              <a:xfrm flipV="1">
                <a:off x="2245" y="1803"/>
                <a:ext cx="1" cy="4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9" name="Line 1767"/>
              <p:cNvSpPr>
                <a:spLocks noChangeShapeType="1"/>
              </p:cNvSpPr>
              <p:nvPr/>
            </p:nvSpPr>
            <p:spPr bwMode="auto">
              <a:xfrm>
                <a:off x="1908" y="2215"/>
                <a:ext cx="33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0" name="Line 1768"/>
              <p:cNvSpPr>
                <a:spLocks noChangeShapeType="1"/>
              </p:cNvSpPr>
              <p:nvPr/>
            </p:nvSpPr>
            <p:spPr bwMode="auto">
              <a:xfrm>
                <a:off x="1840" y="1907"/>
                <a:ext cx="6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1" name="Line 1769"/>
              <p:cNvSpPr>
                <a:spLocks noChangeShapeType="1"/>
              </p:cNvSpPr>
              <p:nvPr/>
            </p:nvSpPr>
            <p:spPr bwMode="auto">
              <a:xfrm>
                <a:off x="1857" y="1958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2" name="Line 1770"/>
              <p:cNvSpPr>
                <a:spLocks noChangeShapeType="1"/>
              </p:cNvSpPr>
              <p:nvPr/>
            </p:nvSpPr>
            <p:spPr bwMode="auto">
              <a:xfrm>
                <a:off x="1857" y="2009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3" name="Line 1771"/>
              <p:cNvSpPr>
                <a:spLocks noChangeShapeType="1"/>
              </p:cNvSpPr>
              <p:nvPr/>
            </p:nvSpPr>
            <p:spPr bwMode="auto">
              <a:xfrm flipV="1">
                <a:off x="1908" y="1803"/>
                <a:ext cx="1" cy="4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4" name="Line 1772"/>
              <p:cNvSpPr>
                <a:spLocks noChangeShapeType="1"/>
              </p:cNvSpPr>
              <p:nvPr/>
            </p:nvSpPr>
            <p:spPr bwMode="auto">
              <a:xfrm flipV="1">
                <a:off x="1857" y="1958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5" name="Line 1773"/>
              <p:cNvSpPr>
                <a:spLocks noChangeShapeType="1"/>
              </p:cNvSpPr>
              <p:nvPr/>
            </p:nvSpPr>
            <p:spPr bwMode="auto">
              <a:xfrm>
                <a:off x="1946" y="2323"/>
                <a:ext cx="29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6" name="Line 1774"/>
              <p:cNvSpPr>
                <a:spLocks noChangeShapeType="1"/>
              </p:cNvSpPr>
              <p:nvPr/>
            </p:nvSpPr>
            <p:spPr bwMode="auto">
              <a:xfrm>
                <a:off x="1946" y="2435"/>
                <a:ext cx="29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7" name="Line 1775"/>
              <p:cNvSpPr>
                <a:spLocks noChangeShapeType="1"/>
              </p:cNvSpPr>
              <p:nvPr/>
            </p:nvSpPr>
            <p:spPr bwMode="auto">
              <a:xfrm>
                <a:off x="1982" y="2499"/>
                <a:ext cx="22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8" name="Line 1776"/>
              <p:cNvSpPr>
                <a:spLocks noChangeShapeType="1"/>
              </p:cNvSpPr>
              <p:nvPr/>
            </p:nvSpPr>
            <p:spPr bwMode="auto">
              <a:xfrm>
                <a:off x="1982" y="2592"/>
                <a:ext cx="22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9" name="Line 1777"/>
              <p:cNvSpPr>
                <a:spLocks noChangeShapeType="1"/>
              </p:cNvSpPr>
              <p:nvPr/>
            </p:nvSpPr>
            <p:spPr bwMode="auto">
              <a:xfrm>
                <a:off x="1977" y="2659"/>
                <a:ext cx="26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0" name="Line 1778"/>
              <p:cNvSpPr>
                <a:spLocks noChangeShapeType="1"/>
              </p:cNvSpPr>
              <p:nvPr/>
            </p:nvSpPr>
            <p:spPr bwMode="auto">
              <a:xfrm>
                <a:off x="1977" y="2782"/>
                <a:ext cx="26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1" name="Line 1779"/>
              <p:cNvSpPr>
                <a:spLocks noChangeShapeType="1"/>
              </p:cNvSpPr>
              <p:nvPr/>
            </p:nvSpPr>
            <p:spPr bwMode="auto">
              <a:xfrm>
                <a:off x="2245" y="2323"/>
                <a:ext cx="1" cy="1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2" name="Line 1780"/>
              <p:cNvSpPr>
                <a:spLocks noChangeShapeType="1"/>
              </p:cNvSpPr>
              <p:nvPr/>
            </p:nvSpPr>
            <p:spPr bwMode="auto">
              <a:xfrm>
                <a:off x="2209" y="2499"/>
                <a:ext cx="1" cy="9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3" name="Line 1781"/>
              <p:cNvSpPr>
                <a:spLocks noChangeShapeType="1"/>
              </p:cNvSpPr>
              <p:nvPr/>
            </p:nvSpPr>
            <p:spPr bwMode="auto">
              <a:xfrm>
                <a:off x="2245" y="2659"/>
                <a:ext cx="1" cy="12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4" name="Line 1782"/>
              <p:cNvSpPr>
                <a:spLocks noChangeShapeType="1"/>
              </p:cNvSpPr>
              <p:nvPr/>
            </p:nvSpPr>
            <p:spPr bwMode="auto">
              <a:xfrm>
                <a:off x="1946" y="2323"/>
                <a:ext cx="1" cy="1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5" name="Line 1783"/>
              <p:cNvSpPr>
                <a:spLocks noChangeShapeType="1"/>
              </p:cNvSpPr>
              <p:nvPr/>
            </p:nvSpPr>
            <p:spPr bwMode="auto">
              <a:xfrm>
                <a:off x="1982" y="2499"/>
                <a:ext cx="1" cy="9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6" name="Line 1784"/>
              <p:cNvSpPr>
                <a:spLocks noChangeShapeType="1"/>
              </p:cNvSpPr>
              <p:nvPr/>
            </p:nvSpPr>
            <p:spPr bwMode="auto">
              <a:xfrm>
                <a:off x="1977" y="2659"/>
                <a:ext cx="1" cy="12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7" name="Line 1785"/>
              <p:cNvSpPr>
                <a:spLocks noChangeShapeType="1"/>
              </p:cNvSpPr>
              <p:nvPr/>
            </p:nvSpPr>
            <p:spPr bwMode="auto">
              <a:xfrm flipV="1">
                <a:off x="4089" y="1810"/>
                <a:ext cx="1" cy="36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8" name="Line 1786"/>
              <p:cNvSpPr>
                <a:spLocks noChangeShapeType="1"/>
              </p:cNvSpPr>
              <p:nvPr/>
            </p:nvSpPr>
            <p:spPr bwMode="auto">
              <a:xfrm>
                <a:off x="2782" y="2174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9" name="Line 1787"/>
              <p:cNvSpPr>
                <a:spLocks noChangeShapeType="1"/>
              </p:cNvSpPr>
              <p:nvPr/>
            </p:nvSpPr>
            <p:spPr bwMode="auto">
              <a:xfrm>
                <a:off x="2565" y="2182"/>
                <a:ext cx="43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0" name="Line 1788"/>
              <p:cNvSpPr>
                <a:spLocks noChangeShapeType="1"/>
              </p:cNvSpPr>
              <p:nvPr/>
            </p:nvSpPr>
            <p:spPr bwMode="auto">
              <a:xfrm flipV="1">
                <a:off x="3003" y="217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1" name="Line 1789"/>
              <p:cNvSpPr>
                <a:spLocks noChangeShapeType="1"/>
              </p:cNvSpPr>
              <p:nvPr/>
            </p:nvSpPr>
            <p:spPr bwMode="auto">
              <a:xfrm flipV="1">
                <a:off x="3029" y="217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2" name="Line 1790"/>
              <p:cNvSpPr>
                <a:spLocks noChangeShapeType="1"/>
              </p:cNvSpPr>
              <p:nvPr/>
            </p:nvSpPr>
            <p:spPr bwMode="auto">
              <a:xfrm flipV="1">
                <a:off x="3055" y="2182"/>
                <a:ext cx="1" cy="5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3" name="Line 1791"/>
              <p:cNvSpPr>
                <a:spLocks noChangeShapeType="1"/>
              </p:cNvSpPr>
              <p:nvPr/>
            </p:nvSpPr>
            <p:spPr bwMode="auto">
              <a:xfrm>
                <a:off x="2565" y="2241"/>
                <a:ext cx="30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4" name="Line 1792"/>
              <p:cNvSpPr>
                <a:spLocks noChangeShapeType="1"/>
              </p:cNvSpPr>
              <p:nvPr/>
            </p:nvSpPr>
            <p:spPr bwMode="auto">
              <a:xfrm>
                <a:off x="2565" y="2251"/>
                <a:ext cx="30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5" name="Line 1793"/>
              <p:cNvSpPr>
                <a:spLocks noChangeShapeType="1"/>
              </p:cNvSpPr>
              <p:nvPr/>
            </p:nvSpPr>
            <p:spPr bwMode="auto">
              <a:xfrm>
                <a:off x="2565" y="2313"/>
                <a:ext cx="35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6" name="Line 1794"/>
              <p:cNvSpPr>
                <a:spLocks noChangeShapeType="1"/>
              </p:cNvSpPr>
              <p:nvPr/>
            </p:nvSpPr>
            <p:spPr bwMode="auto">
              <a:xfrm flipV="1">
                <a:off x="2565" y="2251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7" name="Line 1795"/>
              <p:cNvSpPr>
                <a:spLocks noChangeShapeType="1"/>
              </p:cNvSpPr>
              <p:nvPr/>
            </p:nvSpPr>
            <p:spPr bwMode="auto">
              <a:xfrm flipV="1">
                <a:off x="2920" y="2251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8" name="Line 1796"/>
              <p:cNvSpPr>
                <a:spLocks noChangeShapeType="1"/>
              </p:cNvSpPr>
              <p:nvPr/>
            </p:nvSpPr>
            <p:spPr bwMode="auto">
              <a:xfrm flipV="1">
                <a:off x="2895" y="2241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9" name="Line 1797"/>
              <p:cNvSpPr>
                <a:spLocks noChangeShapeType="1"/>
              </p:cNvSpPr>
              <p:nvPr/>
            </p:nvSpPr>
            <p:spPr bwMode="auto">
              <a:xfrm flipV="1">
                <a:off x="2869" y="2241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0" name="Line 1798"/>
              <p:cNvSpPr>
                <a:spLocks noChangeShapeType="1"/>
              </p:cNvSpPr>
              <p:nvPr/>
            </p:nvSpPr>
            <p:spPr bwMode="auto">
              <a:xfrm>
                <a:off x="2895" y="2251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1" name="Line 1799"/>
              <p:cNvSpPr>
                <a:spLocks noChangeShapeType="1"/>
              </p:cNvSpPr>
              <p:nvPr/>
            </p:nvSpPr>
            <p:spPr bwMode="auto">
              <a:xfrm>
                <a:off x="2895" y="2241"/>
                <a:ext cx="16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2" name="Line 1800"/>
              <p:cNvSpPr>
                <a:spLocks noChangeShapeType="1"/>
              </p:cNvSpPr>
              <p:nvPr/>
            </p:nvSpPr>
            <p:spPr bwMode="auto">
              <a:xfrm>
                <a:off x="3029" y="2177"/>
                <a:ext cx="106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3" name="Line 1801"/>
              <p:cNvSpPr>
                <a:spLocks noChangeShapeType="1"/>
              </p:cNvSpPr>
              <p:nvPr/>
            </p:nvSpPr>
            <p:spPr bwMode="auto">
              <a:xfrm>
                <a:off x="3029" y="2182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4" name="Line 1802"/>
              <p:cNvSpPr>
                <a:spLocks noChangeShapeType="1"/>
              </p:cNvSpPr>
              <p:nvPr/>
            </p:nvSpPr>
            <p:spPr bwMode="auto">
              <a:xfrm flipV="1">
                <a:off x="2565" y="2182"/>
                <a:ext cx="1" cy="5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5" name="Line 1803"/>
              <p:cNvSpPr>
                <a:spLocks noChangeShapeType="1"/>
              </p:cNvSpPr>
              <p:nvPr/>
            </p:nvSpPr>
            <p:spPr bwMode="auto">
              <a:xfrm>
                <a:off x="2390" y="2391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6" name="Line 1804"/>
              <p:cNvSpPr>
                <a:spLocks noChangeShapeType="1"/>
              </p:cNvSpPr>
              <p:nvPr/>
            </p:nvSpPr>
            <p:spPr bwMode="auto">
              <a:xfrm flipV="1">
                <a:off x="3160" y="1754"/>
                <a:ext cx="33" cy="5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7" name="Line 1805"/>
              <p:cNvSpPr>
                <a:spLocks noChangeShapeType="1"/>
              </p:cNvSpPr>
              <p:nvPr/>
            </p:nvSpPr>
            <p:spPr bwMode="auto">
              <a:xfrm>
                <a:off x="3193" y="1754"/>
                <a:ext cx="89" cy="5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8" name="Line 1806"/>
              <p:cNvSpPr>
                <a:spLocks noChangeShapeType="1"/>
              </p:cNvSpPr>
              <p:nvPr/>
            </p:nvSpPr>
            <p:spPr bwMode="auto">
              <a:xfrm flipV="1">
                <a:off x="3228" y="2177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9" name="Line 1807"/>
              <p:cNvSpPr>
                <a:spLocks noChangeShapeType="1"/>
              </p:cNvSpPr>
              <p:nvPr/>
            </p:nvSpPr>
            <p:spPr bwMode="auto">
              <a:xfrm flipV="1">
                <a:off x="3406" y="2331"/>
                <a:ext cx="1" cy="67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0" name="Line 1808"/>
              <p:cNvSpPr>
                <a:spLocks noChangeShapeType="1"/>
              </p:cNvSpPr>
              <p:nvPr/>
            </p:nvSpPr>
            <p:spPr bwMode="auto">
              <a:xfrm>
                <a:off x="3406" y="3001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1" name="Line 1809"/>
              <p:cNvSpPr>
                <a:spLocks noChangeShapeType="1"/>
              </p:cNvSpPr>
              <p:nvPr/>
            </p:nvSpPr>
            <p:spPr bwMode="auto">
              <a:xfrm>
                <a:off x="3529" y="3054"/>
                <a:ext cx="7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2" name="Line 1810"/>
              <p:cNvSpPr>
                <a:spLocks noChangeShapeType="1"/>
              </p:cNvSpPr>
              <p:nvPr/>
            </p:nvSpPr>
            <p:spPr bwMode="auto">
              <a:xfrm flipV="1">
                <a:off x="3715" y="2177"/>
                <a:ext cx="1" cy="8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3" name="Line 1811"/>
              <p:cNvSpPr>
                <a:spLocks noChangeShapeType="1"/>
              </p:cNvSpPr>
              <p:nvPr/>
            </p:nvSpPr>
            <p:spPr bwMode="auto">
              <a:xfrm flipV="1">
                <a:off x="3529" y="2177"/>
                <a:ext cx="1" cy="8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4" name="Line 1812"/>
              <p:cNvSpPr>
                <a:spLocks noChangeShapeType="1"/>
              </p:cNvSpPr>
              <p:nvPr/>
            </p:nvSpPr>
            <p:spPr bwMode="auto">
              <a:xfrm>
                <a:off x="3684" y="3043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5" name="Line 1813"/>
              <p:cNvSpPr>
                <a:spLocks noChangeShapeType="1"/>
              </p:cNvSpPr>
              <p:nvPr/>
            </p:nvSpPr>
            <p:spPr bwMode="auto">
              <a:xfrm>
                <a:off x="3606" y="3054"/>
                <a:ext cx="15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6" name="Line 1814"/>
              <p:cNvSpPr>
                <a:spLocks noChangeShapeType="1"/>
              </p:cNvSpPr>
              <p:nvPr/>
            </p:nvSpPr>
            <p:spPr bwMode="auto">
              <a:xfrm>
                <a:off x="3715" y="2280"/>
                <a:ext cx="6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7" name="Line 1815"/>
              <p:cNvSpPr>
                <a:spLocks noChangeShapeType="1"/>
              </p:cNvSpPr>
              <p:nvPr/>
            </p:nvSpPr>
            <p:spPr bwMode="auto">
              <a:xfrm>
                <a:off x="3715" y="244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8" name="Line 1816"/>
              <p:cNvSpPr>
                <a:spLocks noChangeShapeType="1"/>
              </p:cNvSpPr>
              <p:nvPr/>
            </p:nvSpPr>
            <p:spPr bwMode="auto">
              <a:xfrm>
                <a:off x="3715" y="254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9" name="Line 1817"/>
              <p:cNvSpPr>
                <a:spLocks noChangeShapeType="1"/>
              </p:cNvSpPr>
              <p:nvPr/>
            </p:nvSpPr>
            <p:spPr bwMode="auto">
              <a:xfrm flipV="1">
                <a:off x="3730" y="2440"/>
                <a:ext cx="1" cy="10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0" name="Line 1818"/>
              <p:cNvSpPr>
                <a:spLocks noChangeShapeType="1"/>
              </p:cNvSpPr>
              <p:nvPr/>
            </p:nvSpPr>
            <p:spPr bwMode="auto">
              <a:xfrm>
                <a:off x="2390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1" name="Line 1819"/>
              <p:cNvSpPr>
                <a:spLocks noChangeShapeType="1"/>
              </p:cNvSpPr>
              <p:nvPr/>
            </p:nvSpPr>
            <p:spPr bwMode="auto">
              <a:xfrm>
                <a:off x="2508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2" name="Line 1820"/>
              <p:cNvSpPr>
                <a:spLocks noChangeShapeType="1"/>
              </p:cNvSpPr>
              <p:nvPr/>
            </p:nvSpPr>
            <p:spPr bwMode="auto">
              <a:xfrm>
                <a:off x="2527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3" name="Line 1821"/>
              <p:cNvSpPr>
                <a:spLocks noChangeShapeType="1"/>
              </p:cNvSpPr>
              <p:nvPr/>
            </p:nvSpPr>
            <p:spPr bwMode="auto">
              <a:xfrm>
                <a:off x="2749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4" name="Line 1822"/>
              <p:cNvSpPr>
                <a:spLocks noChangeShapeType="1"/>
              </p:cNvSpPr>
              <p:nvPr/>
            </p:nvSpPr>
            <p:spPr bwMode="auto">
              <a:xfrm>
                <a:off x="2766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5" name="Line 1823"/>
              <p:cNvSpPr>
                <a:spLocks noChangeShapeType="1"/>
              </p:cNvSpPr>
              <p:nvPr/>
            </p:nvSpPr>
            <p:spPr bwMode="auto">
              <a:xfrm>
                <a:off x="2879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6" name="Line 1824"/>
              <p:cNvSpPr>
                <a:spLocks noChangeShapeType="1"/>
              </p:cNvSpPr>
              <p:nvPr/>
            </p:nvSpPr>
            <p:spPr bwMode="auto">
              <a:xfrm>
                <a:off x="2390" y="2702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7" name="Line 1825"/>
              <p:cNvSpPr>
                <a:spLocks noChangeShapeType="1"/>
              </p:cNvSpPr>
              <p:nvPr/>
            </p:nvSpPr>
            <p:spPr bwMode="auto">
              <a:xfrm>
                <a:off x="2527" y="2391"/>
                <a:ext cx="22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8" name="Line 1826"/>
              <p:cNvSpPr>
                <a:spLocks noChangeShapeType="1"/>
              </p:cNvSpPr>
              <p:nvPr/>
            </p:nvSpPr>
            <p:spPr bwMode="auto">
              <a:xfrm>
                <a:off x="2766" y="2391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9" name="Line 1827"/>
              <p:cNvSpPr>
                <a:spLocks noChangeShapeType="1"/>
              </p:cNvSpPr>
              <p:nvPr/>
            </p:nvSpPr>
            <p:spPr bwMode="auto">
              <a:xfrm>
                <a:off x="2766" y="2702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0" name="Line 1828"/>
              <p:cNvSpPr>
                <a:spLocks noChangeShapeType="1"/>
              </p:cNvSpPr>
              <p:nvPr/>
            </p:nvSpPr>
            <p:spPr bwMode="auto">
              <a:xfrm>
                <a:off x="2527" y="2702"/>
                <a:ext cx="22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1" name="Line 1829"/>
              <p:cNvSpPr>
                <a:spLocks noChangeShapeType="1"/>
              </p:cNvSpPr>
              <p:nvPr/>
            </p:nvSpPr>
            <p:spPr bwMode="auto">
              <a:xfrm>
                <a:off x="2627" y="2723"/>
                <a:ext cx="25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2" name="Line 1830"/>
              <p:cNvSpPr>
                <a:spLocks noChangeShapeType="1"/>
              </p:cNvSpPr>
              <p:nvPr/>
            </p:nvSpPr>
            <p:spPr bwMode="auto">
              <a:xfrm>
                <a:off x="2627" y="2837"/>
                <a:ext cx="25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3" name="Line 1831"/>
              <p:cNvSpPr>
                <a:spLocks noChangeShapeType="1"/>
              </p:cNvSpPr>
              <p:nvPr/>
            </p:nvSpPr>
            <p:spPr bwMode="auto">
              <a:xfrm>
                <a:off x="2879" y="2723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4" name="Line 1832"/>
              <p:cNvSpPr>
                <a:spLocks noChangeShapeType="1"/>
              </p:cNvSpPr>
              <p:nvPr/>
            </p:nvSpPr>
            <p:spPr bwMode="auto">
              <a:xfrm>
                <a:off x="2627" y="2723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5" name="Line 1833"/>
              <p:cNvSpPr>
                <a:spLocks noChangeShapeType="1"/>
              </p:cNvSpPr>
              <p:nvPr/>
            </p:nvSpPr>
            <p:spPr bwMode="auto">
              <a:xfrm>
                <a:off x="4354" y="3202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6" name="Line 1834"/>
              <p:cNvSpPr>
                <a:spLocks noChangeShapeType="1"/>
              </p:cNvSpPr>
              <p:nvPr/>
            </p:nvSpPr>
            <p:spPr bwMode="auto">
              <a:xfrm flipV="1">
                <a:off x="4385" y="319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7" name="Line 1835"/>
              <p:cNvSpPr>
                <a:spLocks noChangeShapeType="1"/>
              </p:cNvSpPr>
              <p:nvPr/>
            </p:nvSpPr>
            <p:spPr bwMode="auto">
              <a:xfrm>
                <a:off x="4385" y="3192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8" name="Line 1836"/>
              <p:cNvSpPr>
                <a:spLocks noChangeShapeType="1"/>
              </p:cNvSpPr>
              <p:nvPr/>
            </p:nvSpPr>
            <p:spPr bwMode="auto">
              <a:xfrm flipV="1">
                <a:off x="4426" y="3177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9" name="Line 1837"/>
              <p:cNvSpPr>
                <a:spLocks noChangeShapeType="1"/>
              </p:cNvSpPr>
              <p:nvPr/>
            </p:nvSpPr>
            <p:spPr bwMode="auto">
              <a:xfrm flipH="1">
                <a:off x="4421" y="317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0" name="Line 1838"/>
              <p:cNvSpPr>
                <a:spLocks noChangeShapeType="1"/>
              </p:cNvSpPr>
              <p:nvPr/>
            </p:nvSpPr>
            <p:spPr bwMode="auto">
              <a:xfrm flipV="1">
                <a:off x="4421" y="3136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1" name="Line 1839"/>
              <p:cNvSpPr>
                <a:spLocks noChangeShapeType="1"/>
              </p:cNvSpPr>
              <p:nvPr/>
            </p:nvSpPr>
            <p:spPr bwMode="auto">
              <a:xfrm flipH="1">
                <a:off x="4354" y="3136"/>
                <a:ext cx="6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0" name="Group 1840"/>
            <p:cNvGrpSpPr>
              <a:grpSpLocks/>
            </p:cNvGrpSpPr>
            <p:nvPr/>
          </p:nvGrpSpPr>
          <p:grpSpPr bwMode="auto">
            <a:xfrm>
              <a:off x="1152" y="985"/>
              <a:ext cx="3203" cy="3232"/>
              <a:chOff x="1152" y="985"/>
              <a:chExt cx="3203" cy="3232"/>
            </a:xfrm>
          </p:grpSpPr>
          <p:sp>
            <p:nvSpPr>
              <p:cNvPr id="2182" name="Line 1841"/>
              <p:cNvSpPr>
                <a:spLocks noChangeShapeType="1"/>
              </p:cNvSpPr>
              <p:nvPr/>
            </p:nvSpPr>
            <p:spPr bwMode="auto">
              <a:xfrm>
                <a:off x="4354" y="3136"/>
                <a:ext cx="1" cy="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3" name="Line 1842"/>
              <p:cNvSpPr>
                <a:spLocks noChangeShapeType="1"/>
              </p:cNvSpPr>
              <p:nvPr/>
            </p:nvSpPr>
            <p:spPr bwMode="auto">
              <a:xfrm>
                <a:off x="1934" y="4216"/>
                <a:ext cx="6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4" name="Line 1843"/>
              <p:cNvSpPr>
                <a:spLocks noChangeShapeType="1"/>
              </p:cNvSpPr>
              <p:nvPr/>
            </p:nvSpPr>
            <p:spPr bwMode="auto">
              <a:xfrm>
                <a:off x="1934" y="3183"/>
                <a:ext cx="6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5" name="Line 1844"/>
              <p:cNvSpPr>
                <a:spLocks noChangeShapeType="1"/>
              </p:cNvSpPr>
              <p:nvPr/>
            </p:nvSpPr>
            <p:spPr bwMode="auto">
              <a:xfrm flipV="1">
                <a:off x="1934" y="3183"/>
                <a:ext cx="1" cy="103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6" name="Line 1845"/>
              <p:cNvSpPr>
                <a:spLocks noChangeShapeType="1"/>
              </p:cNvSpPr>
              <p:nvPr/>
            </p:nvSpPr>
            <p:spPr bwMode="auto">
              <a:xfrm flipV="1">
                <a:off x="2552" y="3183"/>
                <a:ext cx="1" cy="103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7" name="Line 1846"/>
              <p:cNvSpPr>
                <a:spLocks noChangeShapeType="1"/>
              </p:cNvSpPr>
              <p:nvPr/>
            </p:nvSpPr>
            <p:spPr bwMode="auto">
              <a:xfrm flipV="1">
                <a:off x="1152" y="2468"/>
                <a:ext cx="1" cy="58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8" name="Line 1847"/>
              <p:cNvSpPr>
                <a:spLocks noChangeShapeType="1"/>
              </p:cNvSpPr>
              <p:nvPr/>
            </p:nvSpPr>
            <p:spPr bwMode="auto">
              <a:xfrm flipV="1">
                <a:off x="1307" y="2427"/>
                <a:ext cx="1" cy="17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9" name="Line 1848"/>
              <p:cNvSpPr>
                <a:spLocks noChangeShapeType="1"/>
              </p:cNvSpPr>
              <p:nvPr/>
            </p:nvSpPr>
            <p:spPr bwMode="auto">
              <a:xfrm flipV="1">
                <a:off x="1804" y="2602"/>
                <a:ext cx="1" cy="44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0" name="Line 1849"/>
              <p:cNvSpPr>
                <a:spLocks noChangeShapeType="1"/>
              </p:cNvSpPr>
              <p:nvPr/>
            </p:nvSpPr>
            <p:spPr bwMode="auto">
              <a:xfrm>
                <a:off x="1152" y="3049"/>
                <a:ext cx="65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1" name="Line 1850"/>
              <p:cNvSpPr>
                <a:spLocks noChangeShapeType="1"/>
              </p:cNvSpPr>
              <p:nvPr/>
            </p:nvSpPr>
            <p:spPr bwMode="auto">
              <a:xfrm>
                <a:off x="1307" y="2602"/>
                <a:ext cx="49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2" name="Line 1851"/>
              <p:cNvSpPr>
                <a:spLocks noChangeShapeType="1"/>
              </p:cNvSpPr>
              <p:nvPr/>
            </p:nvSpPr>
            <p:spPr bwMode="auto">
              <a:xfrm>
                <a:off x="3406" y="2239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3" name="Line 1852"/>
              <p:cNvSpPr>
                <a:spLocks noChangeShapeType="1"/>
              </p:cNvSpPr>
              <p:nvPr/>
            </p:nvSpPr>
            <p:spPr bwMode="auto">
              <a:xfrm flipH="1">
                <a:off x="2902" y="1071"/>
                <a:ext cx="2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4" name="Line 1853"/>
              <p:cNvSpPr>
                <a:spLocks noChangeShapeType="1"/>
              </p:cNvSpPr>
              <p:nvPr/>
            </p:nvSpPr>
            <p:spPr bwMode="auto">
              <a:xfrm flipV="1">
                <a:off x="2902" y="1071"/>
                <a:ext cx="1" cy="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5" name="Line 1854"/>
              <p:cNvSpPr>
                <a:spLocks noChangeShapeType="1"/>
              </p:cNvSpPr>
              <p:nvPr/>
            </p:nvSpPr>
            <p:spPr bwMode="auto">
              <a:xfrm flipV="1">
                <a:off x="3060" y="1071"/>
                <a:ext cx="1" cy="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6" name="Line 1855"/>
              <p:cNvSpPr>
                <a:spLocks noChangeShapeType="1"/>
              </p:cNvSpPr>
              <p:nvPr/>
            </p:nvSpPr>
            <p:spPr bwMode="auto">
              <a:xfrm flipV="1">
                <a:off x="3121" y="1071"/>
                <a:ext cx="1" cy="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7" name="Line 1856"/>
              <p:cNvSpPr>
                <a:spLocks noChangeShapeType="1"/>
              </p:cNvSpPr>
              <p:nvPr/>
            </p:nvSpPr>
            <p:spPr bwMode="auto">
              <a:xfrm flipV="1">
                <a:off x="1152" y="2427"/>
                <a:ext cx="155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8" name="Line 1857"/>
              <p:cNvSpPr>
                <a:spLocks noChangeShapeType="1"/>
              </p:cNvSpPr>
              <p:nvPr/>
            </p:nvSpPr>
            <p:spPr bwMode="auto">
              <a:xfrm>
                <a:off x="1959" y="1803"/>
                <a:ext cx="1" cy="10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9" name="Line 1858"/>
              <p:cNvSpPr>
                <a:spLocks noChangeShapeType="1"/>
              </p:cNvSpPr>
              <p:nvPr/>
            </p:nvSpPr>
            <p:spPr bwMode="auto">
              <a:xfrm>
                <a:off x="2062" y="1803"/>
                <a:ext cx="1" cy="10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0" name="Line 1859"/>
              <p:cNvSpPr>
                <a:spLocks noChangeShapeType="1"/>
              </p:cNvSpPr>
              <p:nvPr/>
            </p:nvSpPr>
            <p:spPr bwMode="auto">
              <a:xfrm>
                <a:off x="2117" y="1803"/>
                <a:ext cx="1" cy="4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1" name="Line 1860"/>
              <p:cNvSpPr>
                <a:spLocks noChangeShapeType="1"/>
              </p:cNvSpPr>
              <p:nvPr/>
            </p:nvSpPr>
            <p:spPr bwMode="auto">
              <a:xfrm>
                <a:off x="1959" y="1907"/>
                <a:ext cx="10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2" name="Line 1861"/>
              <p:cNvSpPr>
                <a:spLocks noChangeShapeType="1"/>
              </p:cNvSpPr>
              <p:nvPr/>
            </p:nvSpPr>
            <p:spPr bwMode="auto">
              <a:xfrm>
                <a:off x="1869" y="2014"/>
                <a:ext cx="3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3" name="Line 1862"/>
              <p:cNvSpPr>
                <a:spLocks noChangeShapeType="1"/>
              </p:cNvSpPr>
              <p:nvPr/>
            </p:nvSpPr>
            <p:spPr bwMode="auto">
              <a:xfrm flipV="1">
                <a:off x="1903" y="2014"/>
                <a:ext cx="1" cy="18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4" name="Line 1863"/>
              <p:cNvSpPr>
                <a:spLocks noChangeShapeType="1"/>
              </p:cNvSpPr>
              <p:nvPr/>
            </p:nvSpPr>
            <p:spPr bwMode="auto">
              <a:xfrm>
                <a:off x="1869" y="2203"/>
                <a:ext cx="3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5" name="Line 1864"/>
              <p:cNvSpPr>
                <a:spLocks noChangeShapeType="1"/>
              </p:cNvSpPr>
              <p:nvPr/>
            </p:nvSpPr>
            <p:spPr bwMode="auto">
              <a:xfrm flipV="1">
                <a:off x="1869" y="2014"/>
                <a:ext cx="1" cy="18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6" name="Line 1865"/>
              <p:cNvSpPr>
                <a:spLocks noChangeShapeType="1"/>
              </p:cNvSpPr>
              <p:nvPr/>
            </p:nvSpPr>
            <p:spPr bwMode="auto">
              <a:xfrm>
                <a:off x="1840" y="1836"/>
                <a:ext cx="5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7" name="Line 1866"/>
              <p:cNvSpPr>
                <a:spLocks noChangeShapeType="1"/>
              </p:cNvSpPr>
              <p:nvPr/>
            </p:nvSpPr>
            <p:spPr bwMode="auto">
              <a:xfrm>
                <a:off x="1840" y="1857"/>
                <a:ext cx="6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8" name="Line 1867"/>
              <p:cNvSpPr>
                <a:spLocks noChangeShapeType="1"/>
              </p:cNvSpPr>
              <p:nvPr/>
            </p:nvSpPr>
            <p:spPr bwMode="auto">
              <a:xfrm flipV="1">
                <a:off x="1872" y="1803"/>
                <a:ext cx="1" cy="3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9" name="Line 1868"/>
              <p:cNvSpPr>
                <a:spLocks noChangeShapeType="1"/>
              </p:cNvSpPr>
              <p:nvPr/>
            </p:nvSpPr>
            <p:spPr bwMode="auto">
              <a:xfrm flipV="1">
                <a:off x="1893" y="1803"/>
                <a:ext cx="1" cy="3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0" name="Line 1869"/>
              <p:cNvSpPr>
                <a:spLocks noChangeShapeType="1"/>
              </p:cNvSpPr>
              <p:nvPr/>
            </p:nvSpPr>
            <p:spPr bwMode="auto">
              <a:xfrm>
                <a:off x="2905" y="1810"/>
                <a:ext cx="1" cy="36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1" name="Line 1870"/>
              <p:cNvSpPr>
                <a:spLocks noChangeShapeType="1"/>
              </p:cNvSpPr>
              <p:nvPr/>
            </p:nvSpPr>
            <p:spPr bwMode="auto">
              <a:xfrm>
                <a:off x="2905" y="2177"/>
                <a:ext cx="9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2" name="Line 1871"/>
              <p:cNvSpPr>
                <a:spLocks noChangeShapeType="1"/>
              </p:cNvSpPr>
              <p:nvPr/>
            </p:nvSpPr>
            <p:spPr bwMode="auto">
              <a:xfrm>
                <a:off x="2905" y="1810"/>
                <a:ext cx="118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3" name="Line 1872"/>
              <p:cNvSpPr>
                <a:spLocks noChangeShapeType="1"/>
              </p:cNvSpPr>
              <p:nvPr/>
            </p:nvSpPr>
            <p:spPr bwMode="auto">
              <a:xfrm>
                <a:off x="3282" y="180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4" name="Line 1873"/>
              <p:cNvSpPr>
                <a:spLocks noChangeShapeType="1"/>
              </p:cNvSpPr>
              <p:nvPr/>
            </p:nvSpPr>
            <p:spPr bwMode="auto">
              <a:xfrm>
                <a:off x="3088" y="1836"/>
                <a:ext cx="1" cy="8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5" name="Line 1874"/>
              <p:cNvSpPr>
                <a:spLocks noChangeShapeType="1"/>
              </p:cNvSpPr>
              <p:nvPr/>
            </p:nvSpPr>
            <p:spPr bwMode="auto">
              <a:xfrm>
                <a:off x="3150" y="1836"/>
                <a:ext cx="1" cy="8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6" name="Line 1875"/>
              <p:cNvSpPr>
                <a:spLocks noChangeShapeType="1"/>
              </p:cNvSpPr>
              <p:nvPr/>
            </p:nvSpPr>
            <p:spPr bwMode="auto">
              <a:xfrm>
                <a:off x="3088" y="1836"/>
                <a:ext cx="6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7" name="Line 1876"/>
              <p:cNvSpPr>
                <a:spLocks noChangeShapeType="1"/>
              </p:cNvSpPr>
              <p:nvPr/>
            </p:nvSpPr>
            <p:spPr bwMode="auto">
              <a:xfrm>
                <a:off x="3088" y="1919"/>
                <a:ext cx="6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8" name="Line 1877"/>
              <p:cNvSpPr>
                <a:spLocks noChangeShapeType="1"/>
              </p:cNvSpPr>
              <p:nvPr/>
            </p:nvSpPr>
            <p:spPr bwMode="auto">
              <a:xfrm>
                <a:off x="2905" y="1935"/>
                <a:ext cx="118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9" name="Line 1878"/>
              <p:cNvSpPr>
                <a:spLocks noChangeShapeType="1"/>
              </p:cNvSpPr>
              <p:nvPr/>
            </p:nvSpPr>
            <p:spPr bwMode="auto">
              <a:xfrm>
                <a:off x="3779" y="2177"/>
                <a:ext cx="1" cy="10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0" name="Line 1879"/>
              <p:cNvSpPr>
                <a:spLocks noChangeShapeType="1"/>
              </p:cNvSpPr>
              <p:nvPr/>
            </p:nvSpPr>
            <p:spPr bwMode="auto">
              <a:xfrm>
                <a:off x="3228" y="2239"/>
                <a:ext cx="17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1" name="Freeform 1880"/>
              <p:cNvSpPr>
                <a:spLocks/>
              </p:cNvSpPr>
              <p:nvPr/>
            </p:nvSpPr>
            <p:spPr bwMode="auto">
              <a:xfrm>
                <a:off x="3243" y="2246"/>
                <a:ext cx="36" cy="36"/>
              </a:xfrm>
              <a:custGeom>
                <a:avLst/>
                <a:gdLst>
                  <a:gd name="T0" fmla="*/ 18 w 36"/>
                  <a:gd name="T1" fmla="*/ 0 h 36"/>
                  <a:gd name="T2" fmla="*/ 14 w 36"/>
                  <a:gd name="T3" fmla="*/ 0 h 36"/>
                  <a:gd name="T4" fmla="*/ 10 w 36"/>
                  <a:gd name="T5" fmla="*/ 1 h 36"/>
                  <a:gd name="T6" fmla="*/ 8 w 36"/>
                  <a:gd name="T7" fmla="*/ 4 h 36"/>
                  <a:gd name="T8" fmla="*/ 5 w 36"/>
                  <a:gd name="T9" fmla="*/ 5 h 36"/>
                  <a:gd name="T10" fmla="*/ 3 w 36"/>
                  <a:gd name="T11" fmla="*/ 8 h 36"/>
                  <a:gd name="T12" fmla="*/ 1 w 36"/>
                  <a:gd name="T13" fmla="*/ 12 h 36"/>
                  <a:gd name="T14" fmla="*/ 0 w 36"/>
                  <a:gd name="T15" fmla="*/ 14 h 36"/>
                  <a:gd name="T16" fmla="*/ 0 w 36"/>
                  <a:gd name="T17" fmla="*/ 18 h 36"/>
                  <a:gd name="T18" fmla="*/ 0 w 36"/>
                  <a:gd name="T19" fmla="*/ 22 h 36"/>
                  <a:gd name="T20" fmla="*/ 1 w 36"/>
                  <a:gd name="T21" fmla="*/ 26 h 36"/>
                  <a:gd name="T22" fmla="*/ 3 w 36"/>
                  <a:gd name="T23" fmla="*/ 28 h 36"/>
                  <a:gd name="T24" fmla="*/ 5 w 36"/>
                  <a:gd name="T25" fmla="*/ 31 h 36"/>
                  <a:gd name="T26" fmla="*/ 8 w 36"/>
                  <a:gd name="T27" fmla="*/ 34 h 36"/>
                  <a:gd name="T28" fmla="*/ 10 w 36"/>
                  <a:gd name="T29" fmla="*/ 35 h 36"/>
                  <a:gd name="T30" fmla="*/ 14 w 36"/>
                  <a:gd name="T31" fmla="*/ 36 h 36"/>
                  <a:gd name="T32" fmla="*/ 18 w 36"/>
                  <a:gd name="T33" fmla="*/ 36 h 36"/>
                  <a:gd name="T34" fmla="*/ 22 w 36"/>
                  <a:gd name="T35" fmla="*/ 36 h 36"/>
                  <a:gd name="T36" fmla="*/ 24 w 36"/>
                  <a:gd name="T37" fmla="*/ 35 h 36"/>
                  <a:gd name="T38" fmla="*/ 28 w 36"/>
                  <a:gd name="T39" fmla="*/ 34 h 36"/>
                  <a:gd name="T40" fmla="*/ 31 w 36"/>
                  <a:gd name="T41" fmla="*/ 31 h 36"/>
                  <a:gd name="T42" fmla="*/ 33 w 36"/>
                  <a:gd name="T43" fmla="*/ 28 h 36"/>
                  <a:gd name="T44" fmla="*/ 35 w 36"/>
                  <a:gd name="T45" fmla="*/ 26 h 36"/>
                  <a:gd name="T46" fmla="*/ 36 w 36"/>
                  <a:gd name="T47" fmla="*/ 22 h 36"/>
                  <a:gd name="T48" fmla="*/ 36 w 36"/>
                  <a:gd name="T49" fmla="*/ 18 h 36"/>
                  <a:gd name="T50" fmla="*/ 36 w 36"/>
                  <a:gd name="T51" fmla="*/ 14 h 36"/>
                  <a:gd name="T52" fmla="*/ 35 w 36"/>
                  <a:gd name="T53" fmla="*/ 12 h 36"/>
                  <a:gd name="T54" fmla="*/ 33 w 36"/>
                  <a:gd name="T55" fmla="*/ 8 h 36"/>
                  <a:gd name="T56" fmla="*/ 31 w 36"/>
                  <a:gd name="T57" fmla="*/ 5 h 36"/>
                  <a:gd name="T58" fmla="*/ 28 w 36"/>
                  <a:gd name="T59" fmla="*/ 4 h 36"/>
                  <a:gd name="T60" fmla="*/ 24 w 36"/>
                  <a:gd name="T61" fmla="*/ 1 h 36"/>
                  <a:gd name="T62" fmla="*/ 22 w 36"/>
                  <a:gd name="T63" fmla="*/ 0 h 36"/>
                  <a:gd name="T64" fmla="*/ 18 w 36"/>
                  <a:gd name="T65" fmla="*/ 0 h 36"/>
                  <a:gd name="T66" fmla="*/ 18 w 36"/>
                  <a:gd name="T67" fmla="*/ 0 h 36"/>
                  <a:gd name="T68" fmla="*/ 18 w 36"/>
                  <a:gd name="T69" fmla="*/ 0 h 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6"/>
                  <a:gd name="T106" fmla="*/ 0 h 36"/>
                  <a:gd name="T107" fmla="*/ 36 w 36"/>
                  <a:gd name="T108" fmla="*/ 36 h 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6" h="36">
                    <a:moveTo>
                      <a:pt x="18" y="0"/>
                    </a:moveTo>
                    <a:lnTo>
                      <a:pt x="14" y="0"/>
                    </a:lnTo>
                    <a:lnTo>
                      <a:pt x="10" y="1"/>
                    </a:lnTo>
                    <a:lnTo>
                      <a:pt x="8" y="4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0" y="35"/>
                    </a:lnTo>
                    <a:lnTo>
                      <a:pt x="14" y="36"/>
                    </a:lnTo>
                    <a:lnTo>
                      <a:pt x="18" y="36"/>
                    </a:lnTo>
                    <a:lnTo>
                      <a:pt x="22" y="36"/>
                    </a:lnTo>
                    <a:lnTo>
                      <a:pt x="24" y="35"/>
                    </a:lnTo>
                    <a:lnTo>
                      <a:pt x="28" y="34"/>
                    </a:lnTo>
                    <a:lnTo>
                      <a:pt x="31" y="31"/>
                    </a:lnTo>
                    <a:lnTo>
                      <a:pt x="33" y="28"/>
                    </a:lnTo>
                    <a:lnTo>
                      <a:pt x="35" y="26"/>
                    </a:lnTo>
                    <a:lnTo>
                      <a:pt x="36" y="22"/>
                    </a:lnTo>
                    <a:lnTo>
                      <a:pt x="36" y="18"/>
                    </a:lnTo>
                    <a:lnTo>
                      <a:pt x="36" y="14"/>
                    </a:lnTo>
                    <a:lnTo>
                      <a:pt x="35" y="12"/>
                    </a:lnTo>
                    <a:lnTo>
                      <a:pt x="33" y="8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18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2" name="Freeform 1881"/>
              <p:cNvSpPr>
                <a:spLocks/>
              </p:cNvSpPr>
              <p:nvPr/>
            </p:nvSpPr>
            <p:spPr bwMode="auto">
              <a:xfrm>
                <a:off x="3364" y="2246"/>
                <a:ext cx="35" cy="36"/>
              </a:xfrm>
              <a:custGeom>
                <a:avLst/>
                <a:gdLst>
                  <a:gd name="T0" fmla="*/ 17 w 35"/>
                  <a:gd name="T1" fmla="*/ 0 h 36"/>
                  <a:gd name="T2" fmla="*/ 15 w 35"/>
                  <a:gd name="T3" fmla="*/ 0 h 36"/>
                  <a:gd name="T4" fmla="*/ 11 w 35"/>
                  <a:gd name="T5" fmla="*/ 1 h 36"/>
                  <a:gd name="T6" fmla="*/ 9 w 35"/>
                  <a:gd name="T7" fmla="*/ 4 h 36"/>
                  <a:gd name="T8" fmla="*/ 5 w 35"/>
                  <a:gd name="T9" fmla="*/ 5 h 36"/>
                  <a:gd name="T10" fmla="*/ 3 w 35"/>
                  <a:gd name="T11" fmla="*/ 8 h 36"/>
                  <a:gd name="T12" fmla="*/ 1 w 35"/>
                  <a:gd name="T13" fmla="*/ 12 h 36"/>
                  <a:gd name="T14" fmla="*/ 1 w 35"/>
                  <a:gd name="T15" fmla="*/ 14 h 36"/>
                  <a:gd name="T16" fmla="*/ 0 w 35"/>
                  <a:gd name="T17" fmla="*/ 18 h 36"/>
                  <a:gd name="T18" fmla="*/ 1 w 35"/>
                  <a:gd name="T19" fmla="*/ 22 h 36"/>
                  <a:gd name="T20" fmla="*/ 1 w 35"/>
                  <a:gd name="T21" fmla="*/ 26 h 36"/>
                  <a:gd name="T22" fmla="*/ 3 w 35"/>
                  <a:gd name="T23" fmla="*/ 28 h 36"/>
                  <a:gd name="T24" fmla="*/ 5 w 35"/>
                  <a:gd name="T25" fmla="*/ 31 h 36"/>
                  <a:gd name="T26" fmla="*/ 9 w 35"/>
                  <a:gd name="T27" fmla="*/ 34 h 36"/>
                  <a:gd name="T28" fmla="*/ 11 w 35"/>
                  <a:gd name="T29" fmla="*/ 35 h 36"/>
                  <a:gd name="T30" fmla="*/ 15 w 35"/>
                  <a:gd name="T31" fmla="*/ 36 h 36"/>
                  <a:gd name="T32" fmla="*/ 17 w 35"/>
                  <a:gd name="T33" fmla="*/ 36 h 36"/>
                  <a:gd name="T34" fmla="*/ 21 w 35"/>
                  <a:gd name="T35" fmla="*/ 36 h 36"/>
                  <a:gd name="T36" fmla="*/ 25 w 35"/>
                  <a:gd name="T37" fmla="*/ 35 h 36"/>
                  <a:gd name="T38" fmla="*/ 28 w 35"/>
                  <a:gd name="T39" fmla="*/ 34 h 36"/>
                  <a:gd name="T40" fmla="*/ 30 w 35"/>
                  <a:gd name="T41" fmla="*/ 31 h 36"/>
                  <a:gd name="T42" fmla="*/ 33 w 35"/>
                  <a:gd name="T43" fmla="*/ 28 h 36"/>
                  <a:gd name="T44" fmla="*/ 34 w 35"/>
                  <a:gd name="T45" fmla="*/ 26 h 36"/>
                  <a:gd name="T46" fmla="*/ 35 w 35"/>
                  <a:gd name="T47" fmla="*/ 22 h 36"/>
                  <a:gd name="T48" fmla="*/ 35 w 35"/>
                  <a:gd name="T49" fmla="*/ 18 h 36"/>
                  <a:gd name="T50" fmla="*/ 35 w 35"/>
                  <a:gd name="T51" fmla="*/ 14 h 36"/>
                  <a:gd name="T52" fmla="*/ 34 w 35"/>
                  <a:gd name="T53" fmla="*/ 12 h 36"/>
                  <a:gd name="T54" fmla="*/ 33 w 35"/>
                  <a:gd name="T55" fmla="*/ 8 h 36"/>
                  <a:gd name="T56" fmla="*/ 30 w 35"/>
                  <a:gd name="T57" fmla="*/ 5 h 36"/>
                  <a:gd name="T58" fmla="*/ 28 w 35"/>
                  <a:gd name="T59" fmla="*/ 4 h 36"/>
                  <a:gd name="T60" fmla="*/ 25 w 35"/>
                  <a:gd name="T61" fmla="*/ 1 h 36"/>
                  <a:gd name="T62" fmla="*/ 21 w 35"/>
                  <a:gd name="T63" fmla="*/ 0 h 36"/>
                  <a:gd name="T64" fmla="*/ 17 w 35"/>
                  <a:gd name="T65" fmla="*/ 0 h 36"/>
                  <a:gd name="T66" fmla="*/ 17 w 35"/>
                  <a:gd name="T67" fmla="*/ 0 h 36"/>
                  <a:gd name="T68" fmla="*/ 17 w 35"/>
                  <a:gd name="T69" fmla="*/ 0 h 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"/>
                  <a:gd name="T106" fmla="*/ 0 h 36"/>
                  <a:gd name="T107" fmla="*/ 35 w 35"/>
                  <a:gd name="T108" fmla="*/ 36 h 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" h="36">
                    <a:moveTo>
                      <a:pt x="17" y="0"/>
                    </a:moveTo>
                    <a:lnTo>
                      <a:pt x="15" y="0"/>
                    </a:lnTo>
                    <a:lnTo>
                      <a:pt x="11" y="1"/>
                    </a:lnTo>
                    <a:lnTo>
                      <a:pt x="9" y="4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1" y="22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5" y="31"/>
                    </a:lnTo>
                    <a:lnTo>
                      <a:pt x="9" y="34"/>
                    </a:lnTo>
                    <a:lnTo>
                      <a:pt x="11" y="35"/>
                    </a:lnTo>
                    <a:lnTo>
                      <a:pt x="15" y="36"/>
                    </a:lnTo>
                    <a:lnTo>
                      <a:pt x="17" y="36"/>
                    </a:lnTo>
                    <a:lnTo>
                      <a:pt x="21" y="36"/>
                    </a:lnTo>
                    <a:lnTo>
                      <a:pt x="25" y="35"/>
                    </a:lnTo>
                    <a:lnTo>
                      <a:pt x="28" y="34"/>
                    </a:lnTo>
                    <a:lnTo>
                      <a:pt x="30" y="31"/>
                    </a:lnTo>
                    <a:lnTo>
                      <a:pt x="33" y="28"/>
                    </a:lnTo>
                    <a:lnTo>
                      <a:pt x="34" y="26"/>
                    </a:lnTo>
                    <a:lnTo>
                      <a:pt x="35" y="22"/>
                    </a:lnTo>
                    <a:lnTo>
                      <a:pt x="35" y="18"/>
                    </a:lnTo>
                    <a:lnTo>
                      <a:pt x="35" y="14"/>
                    </a:lnTo>
                    <a:lnTo>
                      <a:pt x="34" y="12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8" y="4"/>
                    </a:lnTo>
                    <a:lnTo>
                      <a:pt x="25" y="1"/>
                    </a:lnTo>
                    <a:lnTo>
                      <a:pt x="21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3" name="Freeform 1882"/>
              <p:cNvSpPr>
                <a:spLocks/>
              </p:cNvSpPr>
              <p:nvPr/>
            </p:nvSpPr>
            <p:spPr bwMode="auto">
              <a:xfrm>
                <a:off x="3305" y="2249"/>
                <a:ext cx="30" cy="31"/>
              </a:xfrm>
              <a:custGeom>
                <a:avLst/>
                <a:gdLst>
                  <a:gd name="T0" fmla="*/ 15 w 30"/>
                  <a:gd name="T1" fmla="*/ 0 h 31"/>
                  <a:gd name="T2" fmla="*/ 9 w 30"/>
                  <a:gd name="T3" fmla="*/ 1 h 31"/>
                  <a:gd name="T4" fmla="*/ 5 w 30"/>
                  <a:gd name="T5" fmla="*/ 5 h 31"/>
                  <a:gd name="T6" fmla="*/ 1 w 30"/>
                  <a:gd name="T7" fmla="*/ 10 h 31"/>
                  <a:gd name="T8" fmla="*/ 0 w 30"/>
                  <a:gd name="T9" fmla="*/ 15 h 31"/>
                  <a:gd name="T10" fmla="*/ 1 w 30"/>
                  <a:gd name="T11" fmla="*/ 22 h 31"/>
                  <a:gd name="T12" fmla="*/ 5 w 30"/>
                  <a:gd name="T13" fmla="*/ 27 h 31"/>
                  <a:gd name="T14" fmla="*/ 9 w 30"/>
                  <a:gd name="T15" fmla="*/ 29 h 31"/>
                  <a:gd name="T16" fmla="*/ 15 w 30"/>
                  <a:gd name="T17" fmla="*/ 31 h 31"/>
                  <a:gd name="T18" fmla="*/ 21 w 30"/>
                  <a:gd name="T19" fmla="*/ 29 h 31"/>
                  <a:gd name="T20" fmla="*/ 27 w 30"/>
                  <a:gd name="T21" fmla="*/ 27 h 31"/>
                  <a:gd name="T22" fmla="*/ 29 w 30"/>
                  <a:gd name="T23" fmla="*/ 22 h 31"/>
                  <a:gd name="T24" fmla="*/ 30 w 30"/>
                  <a:gd name="T25" fmla="*/ 15 h 31"/>
                  <a:gd name="T26" fmla="*/ 29 w 30"/>
                  <a:gd name="T27" fmla="*/ 10 h 31"/>
                  <a:gd name="T28" fmla="*/ 27 w 30"/>
                  <a:gd name="T29" fmla="*/ 5 h 31"/>
                  <a:gd name="T30" fmla="*/ 21 w 30"/>
                  <a:gd name="T31" fmla="*/ 1 h 31"/>
                  <a:gd name="T32" fmla="*/ 15 w 30"/>
                  <a:gd name="T33" fmla="*/ 0 h 31"/>
                  <a:gd name="T34" fmla="*/ 15 w 30"/>
                  <a:gd name="T35" fmla="*/ 0 h 31"/>
                  <a:gd name="T36" fmla="*/ 15 w 30"/>
                  <a:gd name="T37" fmla="*/ 0 h 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0"/>
                  <a:gd name="T58" fmla="*/ 0 h 31"/>
                  <a:gd name="T59" fmla="*/ 30 w 30"/>
                  <a:gd name="T60" fmla="*/ 31 h 3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0" h="31">
                    <a:moveTo>
                      <a:pt x="15" y="0"/>
                    </a:moveTo>
                    <a:lnTo>
                      <a:pt x="9" y="1"/>
                    </a:lnTo>
                    <a:lnTo>
                      <a:pt x="5" y="5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22"/>
                    </a:lnTo>
                    <a:lnTo>
                      <a:pt x="5" y="27"/>
                    </a:lnTo>
                    <a:lnTo>
                      <a:pt x="9" y="29"/>
                    </a:lnTo>
                    <a:lnTo>
                      <a:pt x="15" y="31"/>
                    </a:lnTo>
                    <a:lnTo>
                      <a:pt x="21" y="29"/>
                    </a:lnTo>
                    <a:lnTo>
                      <a:pt x="27" y="27"/>
                    </a:lnTo>
                    <a:lnTo>
                      <a:pt x="29" y="22"/>
                    </a:lnTo>
                    <a:lnTo>
                      <a:pt x="30" y="15"/>
                    </a:lnTo>
                    <a:lnTo>
                      <a:pt x="29" y="10"/>
                    </a:lnTo>
                    <a:lnTo>
                      <a:pt x="27" y="5"/>
                    </a:lnTo>
                    <a:lnTo>
                      <a:pt x="21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4" name="Line 1883"/>
              <p:cNvSpPr>
                <a:spLocks noChangeShapeType="1"/>
              </p:cNvSpPr>
              <p:nvPr/>
            </p:nvSpPr>
            <p:spPr bwMode="auto">
              <a:xfrm>
                <a:off x="3228" y="2210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5" name="Line 1884"/>
              <p:cNvSpPr>
                <a:spLocks noChangeShapeType="1"/>
              </p:cNvSpPr>
              <p:nvPr/>
            </p:nvSpPr>
            <p:spPr bwMode="auto">
              <a:xfrm flipV="1">
                <a:off x="3266" y="2210"/>
                <a:ext cx="1" cy="2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6" name="Line 1885"/>
              <p:cNvSpPr>
                <a:spLocks noChangeShapeType="1"/>
              </p:cNvSpPr>
              <p:nvPr/>
            </p:nvSpPr>
            <p:spPr bwMode="auto">
              <a:xfrm flipV="1">
                <a:off x="3289" y="2177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7" name="Line 1886"/>
              <p:cNvSpPr>
                <a:spLocks noChangeShapeType="1"/>
              </p:cNvSpPr>
              <p:nvPr/>
            </p:nvSpPr>
            <p:spPr bwMode="auto">
              <a:xfrm>
                <a:off x="3406" y="2331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8" name="Line 1887"/>
              <p:cNvSpPr>
                <a:spLocks noChangeShapeType="1"/>
              </p:cNvSpPr>
              <p:nvPr/>
            </p:nvSpPr>
            <p:spPr bwMode="auto">
              <a:xfrm>
                <a:off x="3529" y="3009"/>
                <a:ext cx="18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9" name="Line 1888"/>
              <p:cNvSpPr>
                <a:spLocks noChangeShapeType="1"/>
              </p:cNvSpPr>
              <p:nvPr/>
            </p:nvSpPr>
            <p:spPr bwMode="auto">
              <a:xfrm>
                <a:off x="3529" y="2855"/>
                <a:ext cx="18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0" name="Line 1889"/>
              <p:cNvSpPr>
                <a:spLocks noChangeShapeType="1"/>
              </p:cNvSpPr>
              <p:nvPr/>
            </p:nvSpPr>
            <p:spPr bwMode="auto">
              <a:xfrm>
                <a:off x="3529" y="2700"/>
                <a:ext cx="18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1" name="Line 1890"/>
              <p:cNvSpPr>
                <a:spLocks noChangeShapeType="1"/>
              </p:cNvSpPr>
              <p:nvPr/>
            </p:nvSpPr>
            <p:spPr bwMode="auto">
              <a:xfrm>
                <a:off x="3406" y="2852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2" name="Line 1891"/>
              <p:cNvSpPr>
                <a:spLocks noChangeShapeType="1"/>
              </p:cNvSpPr>
              <p:nvPr/>
            </p:nvSpPr>
            <p:spPr bwMode="auto">
              <a:xfrm>
                <a:off x="3406" y="2646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3" name="Line 1892"/>
              <p:cNvSpPr>
                <a:spLocks noChangeShapeType="1"/>
              </p:cNvSpPr>
              <p:nvPr/>
            </p:nvSpPr>
            <p:spPr bwMode="auto">
              <a:xfrm>
                <a:off x="3444" y="2774"/>
                <a:ext cx="8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4" name="Line 1893"/>
              <p:cNvSpPr>
                <a:spLocks noChangeShapeType="1"/>
              </p:cNvSpPr>
              <p:nvPr/>
            </p:nvSpPr>
            <p:spPr bwMode="auto">
              <a:xfrm flipV="1">
                <a:off x="3444" y="2774"/>
                <a:ext cx="1" cy="7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5" name="Line 1894"/>
              <p:cNvSpPr>
                <a:spLocks noChangeShapeType="1"/>
              </p:cNvSpPr>
              <p:nvPr/>
            </p:nvSpPr>
            <p:spPr bwMode="auto">
              <a:xfrm flipV="1">
                <a:off x="3503" y="2852"/>
                <a:ext cx="1" cy="14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6" name="Line 1895"/>
              <p:cNvSpPr>
                <a:spLocks noChangeShapeType="1"/>
              </p:cNvSpPr>
              <p:nvPr/>
            </p:nvSpPr>
            <p:spPr bwMode="auto">
              <a:xfrm>
                <a:off x="3503" y="2929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7" name="Line 1896"/>
              <p:cNvSpPr>
                <a:spLocks noChangeShapeType="1"/>
              </p:cNvSpPr>
              <p:nvPr/>
            </p:nvSpPr>
            <p:spPr bwMode="auto">
              <a:xfrm>
                <a:off x="3503" y="2965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8" name="Line 1897"/>
              <p:cNvSpPr>
                <a:spLocks noChangeShapeType="1"/>
              </p:cNvSpPr>
              <p:nvPr/>
            </p:nvSpPr>
            <p:spPr bwMode="auto">
              <a:xfrm flipV="1">
                <a:off x="3621" y="3043"/>
                <a:ext cx="63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9" name="Line 1898"/>
              <p:cNvSpPr>
                <a:spLocks noChangeShapeType="1"/>
              </p:cNvSpPr>
              <p:nvPr/>
            </p:nvSpPr>
            <p:spPr bwMode="auto">
              <a:xfrm flipH="1">
                <a:off x="3157" y="2239"/>
                <a:ext cx="7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0" name="Line 1899"/>
              <p:cNvSpPr>
                <a:spLocks noChangeShapeType="1"/>
              </p:cNvSpPr>
              <p:nvPr/>
            </p:nvSpPr>
            <p:spPr bwMode="auto">
              <a:xfrm flipV="1">
                <a:off x="3157" y="2177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1" name="Line 1900"/>
              <p:cNvSpPr>
                <a:spLocks noChangeShapeType="1"/>
              </p:cNvSpPr>
              <p:nvPr/>
            </p:nvSpPr>
            <p:spPr bwMode="auto">
              <a:xfrm flipH="1">
                <a:off x="3157" y="2210"/>
                <a:ext cx="7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2" name="Line 1901"/>
              <p:cNvSpPr>
                <a:spLocks noChangeShapeType="1"/>
              </p:cNvSpPr>
              <p:nvPr/>
            </p:nvSpPr>
            <p:spPr bwMode="auto">
              <a:xfrm>
                <a:off x="2637" y="2391"/>
                <a:ext cx="1" cy="3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3" name="Line 1902"/>
              <p:cNvSpPr>
                <a:spLocks noChangeShapeType="1"/>
              </p:cNvSpPr>
              <p:nvPr/>
            </p:nvSpPr>
            <p:spPr bwMode="auto">
              <a:xfrm>
                <a:off x="1307" y="2610"/>
                <a:ext cx="9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4" name="Line 1903"/>
              <p:cNvSpPr>
                <a:spLocks noChangeShapeType="1"/>
              </p:cNvSpPr>
              <p:nvPr/>
            </p:nvSpPr>
            <p:spPr bwMode="auto">
              <a:xfrm>
                <a:off x="1307" y="2654"/>
                <a:ext cx="9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5" name="Line 1904"/>
              <p:cNvSpPr>
                <a:spLocks noChangeShapeType="1"/>
              </p:cNvSpPr>
              <p:nvPr/>
            </p:nvSpPr>
            <p:spPr bwMode="auto">
              <a:xfrm>
                <a:off x="1307" y="2610"/>
                <a:ext cx="1" cy="4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6" name="Line 1905"/>
              <p:cNvSpPr>
                <a:spLocks noChangeShapeType="1"/>
              </p:cNvSpPr>
              <p:nvPr/>
            </p:nvSpPr>
            <p:spPr bwMode="auto">
              <a:xfrm>
                <a:off x="1406" y="2610"/>
                <a:ext cx="1" cy="4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7" name="Line 1906"/>
              <p:cNvSpPr>
                <a:spLocks noChangeShapeType="1"/>
              </p:cNvSpPr>
              <p:nvPr/>
            </p:nvSpPr>
            <p:spPr bwMode="auto">
              <a:xfrm>
                <a:off x="1413" y="2628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8" name="Line 1907"/>
              <p:cNvSpPr>
                <a:spLocks noChangeShapeType="1"/>
              </p:cNvSpPr>
              <p:nvPr/>
            </p:nvSpPr>
            <p:spPr bwMode="auto">
              <a:xfrm>
                <a:off x="1447" y="2628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9" name="Line 1908"/>
              <p:cNvSpPr>
                <a:spLocks noChangeShapeType="1"/>
              </p:cNvSpPr>
              <p:nvPr/>
            </p:nvSpPr>
            <p:spPr bwMode="auto">
              <a:xfrm>
                <a:off x="1413" y="2628"/>
                <a:ext cx="3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0" name="Line 1909"/>
              <p:cNvSpPr>
                <a:spLocks noChangeShapeType="1"/>
              </p:cNvSpPr>
              <p:nvPr/>
            </p:nvSpPr>
            <p:spPr bwMode="auto">
              <a:xfrm>
                <a:off x="1413" y="2654"/>
                <a:ext cx="3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1" name="Line 1910"/>
              <p:cNvSpPr>
                <a:spLocks noChangeShapeType="1"/>
              </p:cNvSpPr>
              <p:nvPr/>
            </p:nvSpPr>
            <p:spPr bwMode="auto">
              <a:xfrm>
                <a:off x="3003" y="2177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2" name="Line 1911"/>
              <p:cNvSpPr>
                <a:spLocks noChangeShapeType="1"/>
              </p:cNvSpPr>
              <p:nvPr/>
            </p:nvSpPr>
            <p:spPr bwMode="auto">
              <a:xfrm>
                <a:off x="3003" y="2182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3" name="Line 1912"/>
              <p:cNvSpPr>
                <a:spLocks noChangeShapeType="1"/>
              </p:cNvSpPr>
              <p:nvPr/>
            </p:nvSpPr>
            <p:spPr bwMode="auto">
              <a:xfrm>
                <a:off x="2869" y="2241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4" name="Line 1913"/>
              <p:cNvSpPr>
                <a:spLocks noChangeShapeType="1"/>
              </p:cNvSpPr>
              <p:nvPr/>
            </p:nvSpPr>
            <p:spPr bwMode="auto">
              <a:xfrm>
                <a:off x="2869" y="2251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5" name="Line 1914"/>
              <p:cNvSpPr>
                <a:spLocks noChangeShapeType="1"/>
              </p:cNvSpPr>
              <p:nvPr/>
            </p:nvSpPr>
            <p:spPr bwMode="auto">
              <a:xfrm flipV="1">
                <a:off x="3406" y="2239"/>
                <a:ext cx="1" cy="9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6" name="Line 1915"/>
              <p:cNvSpPr>
                <a:spLocks noChangeShapeType="1"/>
              </p:cNvSpPr>
              <p:nvPr/>
            </p:nvSpPr>
            <p:spPr bwMode="auto">
              <a:xfrm>
                <a:off x="4026" y="1810"/>
                <a:ext cx="1" cy="13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7" name="Line 1916"/>
              <p:cNvSpPr>
                <a:spLocks noChangeShapeType="1"/>
              </p:cNvSpPr>
              <p:nvPr/>
            </p:nvSpPr>
            <p:spPr bwMode="auto">
              <a:xfrm flipV="1">
                <a:off x="3830" y="1810"/>
                <a:ext cx="1" cy="13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8" name="Line 1917"/>
              <p:cNvSpPr>
                <a:spLocks noChangeShapeType="1"/>
              </p:cNvSpPr>
              <p:nvPr/>
            </p:nvSpPr>
            <p:spPr bwMode="auto">
              <a:xfrm>
                <a:off x="3353" y="1810"/>
                <a:ext cx="1" cy="5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9" name="Line 1918"/>
              <p:cNvSpPr>
                <a:spLocks noChangeShapeType="1"/>
              </p:cNvSpPr>
              <p:nvPr/>
            </p:nvSpPr>
            <p:spPr bwMode="auto">
              <a:xfrm>
                <a:off x="3353" y="1868"/>
                <a:ext cx="10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0" name="Line 1919"/>
              <p:cNvSpPr>
                <a:spLocks noChangeShapeType="1"/>
              </p:cNvSpPr>
              <p:nvPr/>
            </p:nvSpPr>
            <p:spPr bwMode="auto">
              <a:xfrm>
                <a:off x="3830" y="1945"/>
                <a:ext cx="19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1" name="Line 1920"/>
              <p:cNvSpPr>
                <a:spLocks noChangeShapeType="1"/>
              </p:cNvSpPr>
              <p:nvPr/>
            </p:nvSpPr>
            <p:spPr bwMode="auto">
              <a:xfrm flipH="1">
                <a:off x="3643" y="1909"/>
                <a:ext cx="18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2" name="Line 1921"/>
              <p:cNvSpPr>
                <a:spLocks noChangeShapeType="1"/>
              </p:cNvSpPr>
              <p:nvPr/>
            </p:nvSpPr>
            <p:spPr bwMode="auto">
              <a:xfrm flipV="1">
                <a:off x="3643" y="1810"/>
                <a:ext cx="1" cy="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3" name="Line 1922"/>
              <p:cNvSpPr>
                <a:spLocks noChangeShapeType="1"/>
              </p:cNvSpPr>
              <p:nvPr/>
            </p:nvSpPr>
            <p:spPr bwMode="auto">
              <a:xfrm>
                <a:off x="3643" y="1810"/>
                <a:ext cx="1" cy="8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4" name="Line 1923"/>
              <p:cNvSpPr>
                <a:spLocks noChangeShapeType="1"/>
              </p:cNvSpPr>
              <p:nvPr/>
            </p:nvSpPr>
            <p:spPr bwMode="auto">
              <a:xfrm flipH="1">
                <a:off x="3457" y="1899"/>
                <a:ext cx="18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5" name="Line 1924"/>
              <p:cNvSpPr>
                <a:spLocks noChangeShapeType="1"/>
              </p:cNvSpPr>
              <p:nvPr/>
            </p:nvSpPr>
            <p:spPr bwMode="auto">
              <a:xfrm flipV="1">
                <a:off x="3457" y="1810"/>
                <a:ext cx="1" cy="8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6" name="Line 1925"/>
              <p:cNvSpPr>
                <a:spLocks noChangeShapeType="1"/>
              </p:cNvSpPr>
              <p:nvPr/>
            </p:nvSpPr>
            <p:spPr bwMode="auto">
              <a:xfrm flipV="1">
                <a:off x="3455" y="1810"/>
                <a:ext cx="1" cy="5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7" name="Line 1926"/>
              <p:cNvSpPr>
                <a:spLocks noChangeShapeType="1"/>
              </p:cNvSpPr>
              <p:nvPr/>
            </p:nvSpPr>
            <p:spPr bwMode="auto">
              <a:xfrm>
                <a:off x="1908" y="2164"/>
                <a:ext cx="20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8" name="Line 1927"/>
              <p:cNvSpPr>
                <a:spLocks noChangeShapeType="1"/>
              </p:cNvSpPr>
              <p:nvPr/>
            </p:nvSpPr>
            <p:spPr bwMode="auto">
              <a:xfrm>
                <a:off x="2034" y="216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9" name="Line 1928"/>
              <p:cNvSpPr>
                <a:spLocks noChangeShapeType="1"/>
              </p:cNvSpPr>
              <p:nvPr/>
            </p:nvSpPr>
            <p:spPr bwMode="auto">
              <a:xfrm>
                <a:off x="1993" y="216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0" name="Freeform 1929"/>
              <p:cNvSpPr>
                <a:spLocks/>
              </p:cNvSpPr>
              <p:nvPr/>
            </p:nvSpPr>
            <p:spPr bwMode="auto">
              <a:xfrm>
                <a:off x="3299" y="2308"/>
                <a:ext cx="31" cy="32"/>
              </a:xfrm>
              <a:custGeom>
                <a:avLst/>
                <a:gdLst>
                  <a:gd name="T0" fmla="*/ 16 w 31"/>
                  <a:gd name="T1" fmla="*/ 0 h 32"/>
                  <a:gd name="T2" fmla="*/ 9 w 31"/>
                  <a:gd name="T3" fmla="*/ 1 h 32"/>
                  <a:gd name="T4" fmla="*/ 6 w 31"/>
                  <a:gd name="T5" fmla="*/ 5 h 32"/>
                  <a:gd name="T6" fmla="*/ 2 w 31"/>
                  <a:gd name="T7" fmla="*/ 10 h 32"/>
                  <a:gd name="T8" fmla="*/ 0 w 31"/>
                  <a:gd name="T9" fmla="*/ 15 h 32"/>
                  <a:gd name="T10" fmla="*/ 2 w 31"/>
                  <a:gd name="T11" fmla="*/ 22 h 32"/>
                  <a:gd name="T12" fmla="*/ 6 w 31"/>
                  <a:gd name="T13" fmla="*/ 27 h 32"/>
                  <a:gd name="T14" fmla="*/ 9 w 31"/>
                  <a:gd name="T15" fmla="*/ 30 h 32"/>
                  <a:gd name="T16" fmla="*/ 16 w 31"/>
                  <a:gd name="T17" fmla="*/ 32 h 32"/>
                  <a:gd name="T18" fmla="*/ 22 w 31"/>
                  <a:gd name="T19" fmla="*/ 30 h 32"/>
                  <a:gd name="T20" fmla="*/ 27 w 31"/>
                  <a:gd name="T21" fmla="*/ 27 h 32"/>
                  <a:gd name="T22" fmla="*/ 30 w 31"/>
                  <a:gd name="T23" fmla="*/ 22 h 32"/>
                  <a:gd name="T24" fmla="*/ 31 w 31"/>
                  <a:gd name="T25" fmla="*/ 15 h 32"/>
                  <a:gd name="T26" fmla="*/ 30 w 31"/>
                  <a:gd name="T27" fmla="*/ 10 h 32"/>
                  <a:gd name="T28" fmla="*/ 27 w 31"/>
                  <a:gd name="T29" fmla="*/ 5 h 32"/>
                  <a:gd name="T30" fmla="*/ 22 w 31"/>
                  <a:gd name="T31" fmla="*/ 1 h 32"/>
                  <a:gd name="T32" fmla="*/ 16 w 31"/>
                  <a:gd name="T33" fmla="*/ 0 h 32"/>
                  <a:gd name="T34" fmla="*/ 16 w 31"/>
                  <a:gd name="T35" fmla="*/ 0 h 32"/>
                  <a:gd name="T36" fmla="*/ 16 w 31"/>
                  <a:gd name="T37" fmla="*/ 0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"/>
                  <a:gd name="T58" fmla="*/ 0 h 32"/>
                  <a:gd name="T59" fmla="*/ 31 w 31"/>
                  <a:gd name="T60" fmla="*/ 32 h 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" h="32">
                    <a:moveTo>
                      <a:pt x="16" y="0"/>
                    </a:moveTo>
                    <a:lnTo>
                      <a:pt x="9" y="1"/>
                    </a:lnTo>
                    <a:lnTo>
                      <a:pt x="6" y="5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2"/>
                    </a:lnTo>
                    <a:lnTo>
                      <a:pt x="6" y="27"/>
                    </a:lnTo>
                    <a:lnTo>
                      <a:pt x="9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7" y="27"/>
                    </a:lnTo>
                    <a:lnTo>
                      <a:pt x="30" y="22"/>
                    </a:lnTo>
                    <a:lnTo>
                      <a:pt x="31" y="15"/>
                    </a:lnTo>
                    <a:lnTo>
                      <a:pt x="30" y="10"/>
                    </a:lnTo>
                    <a:lnTo>
                      <a:pt x="27" y="5"/>
                    </a:lnTo>
                    <a:lnTo>
                      <a:pt x="22" y="1"/>
                    </a:lnTo>
                    <a:lnTo>
                      <a:pt x="1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1" name="Freeform 1930"/>
              <p:cNvSpPr>
                <a:spLocks/>
              </p:cNvSpPr>
              <p:nvPr/>
            </p:nvSpPr>
            <p:spPr bwMode="auto">
              <a:xfrm>
                <a:off x="2344" y="988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3 w 5"/>
                  <a:gd name="T3" fmla="*/ 5 h 10"/>
                  <a:gd name="T4" fmla="*/ 5 w 5"/>
                  <a:gd name="T5" fmla="*/ 0 h 10"/>
                  <a:gd name="T6" fmla="*/ 5 w 5"/>
                  <a:gd name="T7" fmla="*/ 0 h 10"/>
                  <a:gd name="T8" fmla="*/ 5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0" y="10"/>
                    </a:moveTo>
                    <a:lnTo>
                      <a:pt x="3" y="5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2" name="Line 1931"/>
              <p:cNvSpPr>
                <a:spLocks noChangeShapeType="1"/>
              </p:cNvSpPr>
              <p:nvPr/>
            </p:nvSpPr>
            <p:spPr bwMode="auto">
              <a:xfrm>
                <a:off x="2336" y="98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3" name="Line 1932"/>
              <p:cNvSpPr>
                <a:spLocks noChangeShapeType="1"/>
              </p:cNvSpPr>
              <p:nvPr/>
            </p:nvSpPr>
            <p:spPr bwMode="auto">
              <a:xfrm>
                <a:off x="2336" y="988"/>
                <a:ext cx="8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4" name="Line 1933"/>
              <p:cNvSpPr>
                <a:spLocks noChangeShapeType="1"/>
              </p:cNvSpPr>
              <p:nvPr/>
            </p:nvSpPr>
            <p:spPr bwMode="auto">
              <a:xfrm>
                <a:off x="2336" y="988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5" name="Line 1934"/>
              <p:cNvSpPr>
                <a:spLocks noChangeShapeType="1"/>
              </p:cNvSpPr>
              <p:nvPr/>
            </p:nvSpPr>
            <p:spPr bwMode="auto">
              <a:xfrm>
                <a:off x="2349" y="98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6" name="Freeform 1935"/>
              <p:cNvSpPr>
                <a:spLocks/>
              </p:cNvSpPr>
              <p:nvPr/>
            </p:nvSpPr>
            <p:spPr bwMode="auto">
              <a:xfrm>
                <a:off x="2235" y="988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4 w 5"/>
                  <a:gd name="T3" fmla="*/ 5 h 10"/>
                  <a:gd name="T4" fmla="*/ 5 w 5"/>
                  <a:gd name="T5" fmla="*/ 0 h 10"/>
                  <a:gd name="T6" fmla="*/ 5 w 5"/>
                  <a:gd name="T7" fmla="*/ 0 h 10"/>
                  <a:gd name="T8" fmla="*/ 5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0" y="10"/>
                    </a:moveTo>
                    <a:lnTo>
                      <a:pt x="4" y="5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7" name="Line 1936"/>
              <p:cNvSpPr>
                <a:spLocks noChangeShapeType="1"/>
              </p:cNvSpPr>
              <p:nvPr/>
            </p:nvSpPr>
            <p:spPr bwMode="auto">
              <a:xfrm>
                <a:off x="2227" y="988"/>
                <a:ext cx="8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8" name="Line 1937"/>
              <p:cNvSpPr>
                <a:spLocks noChangeShapeType="1"/>
              </p:cNvSpPr>
              <p:nvPr/>
            </p:nvSpPr>
            <p:spPr bwMode="auto">
              <a:xfrm>
                <a:off x="2227" y="988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9" name="Line 1938"/>
              <p:cNvSpPr>
                <a:spLocks noChangeShapeType="1"/>
              </p:cNvSpPr>
              <p:nvPr/>
            </p:nvSpPr>
            <p:spPr bwMode="auto">
              <a:xfrm>
                <a:off x="2227" y="98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0" name="Line 1939"/>
              <p:cNvSpPr>
                <a:spLocks noChangeShapeType="1"/>
              </p:cNvSpPr>
              <p:nvPr/>
            </p:nvSpPr>
            <p:spPr bwMode="auto">
              <a:xfrm>
                <a:off x="2240" y="98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1" name="Freeform 1940"/>
              <p:cNvSpPr>
                <a:spLocks/>
              </p:cNvSpPr>
              <p:nvPr/>
            </p:nvSpPr>
            <p:spPr bwMode="auto">
              <a:xfrm>
                <a:off x="2367" y="1320"/>
                <a:ext cx="6" cy="2"/>
              </a:xfrm>
              <a:custGeom>
                <a:avLst/>
                <a:gdLst>
                  <a:gd name="T0" fmla="*/ 6 w 6"/>
                  <a:gd name="T1" fmla="*/ 2 h 2"/>
                  <a:gd name="T2" fmla="*/ 4 w 6"/>
                  <a:gd name="T3" fmla="*/ 0 h 2"/>
                  <a:gd name="T4" fmla="*/ 0 w 6"/>
                  <a:gd name="T5" fmla="*/ 0 h 2"/>
                  <a:gd name="T6" fmla="*/ 0 w 6"/>
                  <a:gd name="T7" fmla="*/ 0 h 2"/>
                  <a:gd name="T8" fmla="*/ 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6" y="2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2" name="Freeform 1941"/>
              <p:cNvSpPr>
                <a:spLocks/>
              </p:cNvSpPr>
              <p:nvPr/>
            </p:nvSpPr>
            <p:spPr bwMode="auto">
              <a:xfrm>
                <a:off x="2468" y="1371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2 w 6"/>
                  <a:gd name="T3" fmla="*/ 2 h 2"/>
                  <a:gd name="T4" fmla="*/ 6 w 6"/>
                  <a:gd name="T5" fmla="*/ 2 h 2"/>
                  <a:gd name="T6" fmla="*/ 6 w 6"/>
                  <a:gd name="T7" fmla="*/ 2 h 2"/>
                  <a:gd name="T8" fmla="*/ 6 w 6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0" y="0"/>
                    </a:moveTo>
                    <a:lnTo>
                      <a:pt x="2" y="2"/>
                    </a:lnTo>
                    <a:lnTo>
                      <a:pt x="6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3" name="Freeform 1942"/>
              <p:cNvSpPr>
                <a:spLocks/>
              </p:cNvSpPr>
              <p:nvPr/>
            </p:nvSpPr>
            <p:spPr bwMode="auto">
              <a:xfrm>
                <a:off x="2672" y="1354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0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3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4" name="Line 1943"/>
              <p:cNvSpPr>
                <a:spLocks noChangeShapeType="1"/>
              </p:cNvSpPr>
              <p:nvPr/>
            </p:nvSpPr>
            <p:spPr bwMode="auto">
              <a:xfrm>
                <a:off x="2059" y="11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5" name="Line 1944"/>
              <p:cNvSpPr>
                <a:spLocks noChangeShapeType="1"/>
              </p:cNvSpPr>
              <p:nvPr/>
            </p:nvSpPr>
            <p:spPr bwMode="auto">
              <a:xfrm flipH="1">
                <a:off x="2059" y="11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6" name="Line 1945"/>
              <p:cNvSpPr>
                <a:spLocks noChangeShapeType="1"/>
              </p:cNvSpPr>
              <p:nvPr/>
            </p:nvSpPr>
            <p:spPr bwMode="auto">
              <a:xfrm flipV="1">
                <a:off x="2060" y="11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7" name="Line 1946"/>
              <p:cNvSpPr>
                <a:spLocks noChangeShapeType="1"/>
              </p:cNvSpPr>
              <p:nvPr/>
            </p:nvSpPr>
            <p:spPr bwMode="auto">
              <a:xfrm>
                <a:off x="2059" y="11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8" name="Line 1947"/>
              <p:cNvSpPr>
                <a:spLocks noChangeShapeType="1"/>
              </p:cNvSpPr>
              <p:nvPr/>
            </p:nvSpPr>
            <p:spPr bwMode="auto">
              <a:xfrm>
                <a:off x="2059" y="11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9" name="Line 1948"/>
              <p:cNvSpPr>
                <a:spLocks noChangeShapeType="1"/>
              </p:cNvSpPr>
              <p:nvPr/>
            </p:nvSpPr>
            <p:spPr bwMode="auto">
              <a:xfrm flipH="1">
                <a:off x="2059" y="11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0" name="Line 1949"/>
              <p:cNvSpPr>
                <a:spLocks noChangeShapeType="1"/>
              </p:cNvSpPr>
              <p:nvPr/>
            </p:nvSpPr>
            <p:spPr bwMode="auto">
              <a:xfrm flipV="1">
                <a:off x="2060" y="11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1" name="Line 1950"/>
              <p:cNvSpPr>
                <a:spLocks noChangeShapeType="1"/>
              </p:cNvSpPr>
              <p:nvPr/>
            </p:nvSpPr>
            <p:spPr bwMode="auto">
              <a:xfrm>
                <a:off x="2059" y="117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2" name="Line 1951"/>
              <p:cNvSpPr>
                <a:spLocks noChangeShapeType="1"/>
              </p:cNvSpPr>
              <p:nvPr/>
            </p:nvSpPr>
            <p:spPr bwMode="auto">
              <a:xfrm flipV="1">
                <a:off x="2368" y="132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3" name="Line 1952"/>
              <p:cNvSpPr>
                <a:spLocks noChangeShapeType="1"/>
              </p:cNvSpPr>
              <p:nvPr/>
            </p:nvSpPr>
            <p:spPr bwMode="auto">
              <a:xfrm>
                <a:off x="2367" y="132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4" name="Line 1953"/>
              <p:cNvSpPr>
                <a:spLocks noChangeShapeType="1"/>
              </p:cNvSpPr>
              <p:nvPr/>
            </p:nvSpPr>
            <p:spPr bwMode="auto">
              <a:xfrm>
                <a:off x="2367" y="132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5" name="Line 1954"/>
              <p:cNvSpPr>
                <a:spLocks noChangeShapeType="1"/>
              </p:cNvSpPr>
              <p:nvPr/>
            </p:nvSpPr>
            <p:spPr bwMode="auto">
              <a:xfrm flipH="1">
                <a:off x="2367" y="13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6" name="Line 1955"/>
              <p:cNvSpPr>
                <a:spLocks noChangeShapeType="1"/>
              </p:cNvSpPr>
              <p:nvPr/>
            </p:nvSpPr>
            <p:spPr bwMode="auto">
              <a:xfrm flipV="1">
                <a:off x="2368" y="131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7" name="Line 1956"/>
              <p:cNvSpPr>
                <a:spLocks noChangeShapeType="1"/>
              </p:cNvSpPr>
              <p:nvPr/>
            </p:nvSpPr>
            <p:spPr bwMode="auto">
              <a:xfrm>
                <a:off x="2367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8" name="Line 1957"/>
              <p:cNvSpPr>
                <a:spLocks noChangeShapeType="1"/>
              </p:cNvSpPr>
              <p:nvPr/>
            </p:nvSpPr>
            <p:spPr bwMode="auto">
              <a:xfrm>
                <a:off x="2367" y="131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9" name="Line 1958"/>
              <p:cNvSpPr>
                <a:spLocks noChangeShapeType="1"/>
              </p:cNvSpPr>
              <p:nvPr/>
            </p:nvSpPr>
            <p:spPr bwMode="auto">
              <a:xfrm flipH="1">
                <a:off x="2367" y="13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0" name="Line 1959"/>
              <p:cNvSpPr>
                <a:spLocks noChangeShapeType="1"/>
              </p:cNvSpPr>
              <p:nvPr/>
            </p:nvSpPr>
            <p:spPr bwMode="auto">
              <a:xfrm>
                <a:off x="2473" y="137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1" name="Line 1960"/>
              <p:cNvSpPr>
                <a:spLocks noChangeShapeType="1"/>
              </p:cNvSpPr>
              <p:nvPr/>
            </p:nvSpPr>
            <p:spPr bwMode="auto">
              <a:xfrm flipH="1">
                <a:off x="2473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2" name="Line 1961"/>
              <p:cNvSpPr>
                <a:spLocks noChangeShapeType="1"/>
              </p:cNvSpPr>
              <p:nvPr/>
            </p:nvSpPr>
            <p:spPr bwMode="auto">
              <a:xfrm flipV="1">
                <a:off x="2474" y="137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3" name="Line 1962"/>
              <p:cNvSpPr>
                <a:spLocks noChangeShapeType="1"/>
              </p:cNvSpPr>
              <p:nvPr/>
            </p:nvSpPr>
            <p:spPr bwMode="auto">
              <a:xfrm>
                <a:off x="2473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4" name="Line 1963"/>
              <p:cNvSpPr>
                <a:spLocks noChangeShapeType="1"/>
              </p:cNvSpPr>
              <p:nvPr/>
            </p:nvSpPr>
            <p:spPr bwMode="auto">
              <a:xfrm>
                <a:off x="2473" y="13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5" name="Line 1964"/>
              <p:cNvSpPr>
                <a:spLocks noChangeShapeType="1"/>
              </p:cNvSpPr>
              <p:nvPr/>
            </p:nvSpPr>
            <p:spPr bwMode="auto">
              <a:xfrm flipH="1">
                <a:off x="2473" y="13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6" name="Line 1965"/>
              <p:cNvSpPr>
                <a:spLocks noChangeShapeType="1"/>
              </p:cNvSpPr>
              <p:nvPr/>
            </p:nvSpPr>
            <p:spPr bwMode="auto">
              <a:xfrm flipV="1">
                <a:off x="2474" y="13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7" name="Line 1966"/>
              <p:cNvSpPr>
                <a:spLocks noChangeShapeType="1"/>
              </p:cNvSpPr>
              <p:nvPr/>
            </p:nvSpPr>
            <p:spPr bwMode="auto">
              <a:xfrm>
                <a:off x="2473" y="13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8" name="Line 1967"/>
              <p:cNvSpPr>
                <a:spLocks noChangeShapeType="1"/>
              </p:cNvSpPr>
              <p:nvPr/>
            </p:nvSpPr>
            <p:spPr bwMode="auto">
              <a:xfrm flipV="1">
                <a:off x="2672" y="13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9" name="Line 1968"/>
              <p:cNvSpPr>
                <a:spLocks noChangeShapeType="1"/>
              </p:cNvSpPr>
              <p:nvPr/>
            </p:nvSpPr>
            <p:spPr bwMode="auto">
              <a:xfrm>
                <a:off x="2670" y="135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0" name="Line 1969"/>
              <p:cNvSpPr>
                <a:spLocks noChangeShapeType="1"/>
              </p:cNvSpPr>
              <p:nvPr/>
            </p:nvSpPr>
            <p:spPr bwMode="auto">
              <a:xfrm>
                <a:off x="2670" y="13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1" name="Line 1970"/>
              <p:cNvSpPr>
                <a:spLocks noChangeShapeType="1"/>
              </p:cNvSpPr>
              <p:nvPr/>
            </p:nvSpPr>
            <p:spPr bwMode="auto">
              <a:xfrm flipH="1">
                <a:off x="2670" y="135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2" name="Line 1971"/>
              <p:cNvSpPr>
                <a:spLocks noChangeShapeType="1"/>
              </p:cNvSpPr>
              <p:nvPr/>
            </p:nvSpPr>
            <p:spPr bwMode="auto">
              <a:xfrm flipV="1">
                <a:off x="2672" y="13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3" name="Line 1972"/>
              <p:cNvSpPr>
                <a:spLocks noChangeShapeType="1"/>
              </p:cNvSpPr>
              <p:nvPr/>
            </p:nvSpPr>
            <p:spPr bwMode="auto">
              <a:xfrm>
                <a:off x="2670" y="13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4" name="Line 1973"/>
              <p:cNvSpPr>
                <a:spLocks noChangeShapeType="1"/>
              </p:cNvSpPr>
              <p:nvPr/>
            </p:nvSpPr>
            <p:spPr bwMode="auto">
              <a:xfrm>
                <a:off x="2670" y="13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5" name="Line 1974"/>
              <p:cNvSpPr>
                <a:spLocks noChangeShapeType="1"/>
              </p:cNvSpPr>
              <p:nvPr/>
            </p:nvSpPr>
            <p:spPr bwMode="auto">
              <a:xfrm flipH="1">
                <a:off x="2670" y="136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6" name="Line 1975"/>
              <p:cNvSpPr>
                <a:spLocks noChangeShapeType="1"/>
              </p:cNvSpPr>
              <p:nvPr/>
            </p:nvSpPr>
            <p:spPr bwMode="auto">
              <a:xfrm flipH="1">
                <a:off x="1900" y="1740"/>
                <a:ext cx="30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7" name="Line 1976"/>
              <p:cNvSpPr>
                <a:spLocks noChangeShapeType="1"/>
              </p:cNvSpPr>
              <p:nvPr/>
            </p:nvSpPr>
            <p:spPr bwMode="auto">
              <a:xfrm flipH="1">
                <a:off x="1900" y="1741"/>
                <a:ext cx="30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8" name="Line 1977"/>
              <p:cNvSpPr>
                <a:spLocks noChangeShapeType="1"/>
              </p:cNvSpPr>
              <p:nvPr/>
            </p:nvSpPr>
            <p:spPr bwMode="auto">
              <a:xfrm flipH="1">
                <a:off x="1902" y="1740"/>
                <a:ext cx="32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9" name="Line 1978"/>
              <p:cNvSpPr>
                <a:spLocks noChangeShapeType="1"/>
              </p:cNvSpPr>
              <p:nvPr/>
            </p:nvSpPr>
            <p:spPr bwMode="auto">
              <a:xfrm>
                <a:off x="1904" y="1226"/>
                <a:ext cx="1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0" name="Line 1979"/>
              <p:cNvSpPr>
                <a:spLocks noChangeShapeType="1"/>
              </p:cNvSpPr>
              <p:nvPr/>
            </p:nvSpPr>
            <p:spPr bwMode="auto">
              <a:xfrm>
                <a:off x="1900" y="1425"/>
                <a:ext cx="1" cy="3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1" name="Line 1980"/>
              <p:cNvSpPr>
                <a:spLocks noChangeShapeType="1"/>
              </p:cNvSpPr>
              <p:nvPr/>
            </p:nvSpPr>
            <p:spPr bwMode="auto">
              <a:xfrm>
                <a:off x="1902" y="1438"/>
                <a:ext cx="1" cy="30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2" name="Line 1981"/>
              <p:cNvSpPr>
                <a:spLocks noChangeShapeType="1"/>
              </p:cNvSpPr>
              <p:nvPr/>
            </p:nvSpPr>
            <p:spPr bwMode="auto">
              <a:xfrm>
                <a:off x="1900" y="1438"/>
                <a:ext cx="1" cy="30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3" name="Line 1982"/>
              <p:cNvSpPr>
                <a:spLocks noChangeShapeType="1"/>
              </p:cNvSpPr>
              <p:nvPr/>
            </p:nvSpPr>
            <p:spPr bwMode="auto">
              <a:xfrm>
                <a:off x="1900" y="1222"/>
                <a:ext cx="1" cy="1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4" name="Line 1983"/>
              <p:cNvSpPr>
                <a:spLocks noChangeShapeType="1"/>
              </p:cNvSpPr>
              <p:nvPr/>
            </p:nvSpPr>
            <p:spPr bwMode="auto">
              <a:xfrm>
                <a:off x="1900" y="1221"/>
                <a:ext cx="1" cy="20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5" name="Line 1984"/>
              <p:cNvSpPr>
                <a:spLocks noChangeShapeType="1"/>
              </p:cNvSpPr>
              <p:nvPr/>
            </p:nvSpPr>
            <p:spPr bwMode="auto">
              <a:xfrm>
                <a:off x="1902" y="1222"/>
                <a:ext cx="1" cy="1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6" name="Freeform 1985"/>
              <p:cNvSpPr>
                <a:spLocks/>
              </p:cNvSpPr>
              <p:nvPr/>
            </p:nvSpPr>
            <p:spPr bwMode="auto">
              <a:xfrm>
                <a:off x="1896" y="1421"/>
                <a:ext cx="7" cy="2"/>
              </a:xfrm>
              <a:custGeom>
                <a:avLst/>
                <a:gdLst>
                  <a:gd name="T0" fmla="*/ 7 w 7"/>
                  <a:gd name="T1" fmla="*/ 0 h 2"/>
                  <a:gd name="T2" fmla="*/ 3 w 7"/>
                  <a:gd name="T3" fmla="*/ 0 h 2"/>
                  <a:gd name="T4" fmla="*/ 0 w 7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"/>
                  <a:gd name="T11" fmla="*/ 7 w 7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">
                    <a:moveTo>
                      <a:pt x="7" y="0"/>
                    </a:move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7" name="Line 1986"/>
              <p:cNvSpPr>
                <a:spLocks noChangeShapeType="1"/>
              </p:cNvSpPr>
              <p:nvPr/>
            </p:nvSpPr>
            <p:spPr bwMode="auto">
              <a:xfrm flipH="1" flipV="1">
                <a:off x="1896" y="1423"/>
                <a:ext cx="7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8" name="Line 1987"/>
              <p:cNvSpPr>
                <a:spLocks noChangeShapeType="1"/>
              </p:cNvSpPr>
              <p:nvPr/>
            </p:nvSpPr>
            <p:spPr bwMode="auto">
              <a:xfrm>
                <a:off x="1900" y="1221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9" name="Line 1988"/>
              <p:cNvSpPr>
                <a:spLocks noChangeShapeType="1"/>
              </p:cNvSpPr>
              <p:nvPr/>
            </p:nvSpPr>
            <p:spPr bwMode="auto">
              <a:xfrm>
                <a:off x="1902" y="1222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0" name="Line 1989"/>
              <p:cNvSpPr>
                <a:spLocks noChangeShapeType="1"/>
              </p:cNvSpPr>
              <p:nvPr/>
            </p:nvSpPr>
            <p:spPr bwMode="auto">
              <a:xfrm>
                <a:off x="1913" y="1223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1" name="Line 1990"/>
              <p:cNvSpPr>
                <a:spLocks noChangeShapeType="1"/>
              </p:cNvSpPr>
              <p:nvPr/>
            </p:nvSpPr>
            <p:spPr bwMode="auto">
              <a:xfrm>
                <a:off x="1913" y="1225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2" name="Line 1991"/>
              <p:cNvSpPr>
                <a:spLocks noChangeShapeType="1"/>
              </p:cNvSpPr>
              <p:nvPr/>
            </p:nvSpPr>
            <p:spPr bwMode="auto">
              <a:xfrm>
                <a:off x="1913" y="1226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3" name="Line 1992"/>
              <p:cNvSpPr>
                <a:spLocks noChangeShapeType="1"/>
              </p:cNvSpPr>
              <p:nvPr/>
            </p:nvSpPr>
            <p:spPr bwMode="auto">
              <a:xfrm>
                <a:off x="1913" y="1225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4" name="Line 1993"/>
              <p:cNvSpPr>
                <a:spLocks noChangeShapeType="1"/>
              </p:cNvSpPr>
              <p:nvPr/>
            </p:nvSpPr>
            <p:spPr bwMode="auto">
              <a:xfrm>
                <a:off x="1913" y="1223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5" name="Line 1994"/>
              <p:cNvSpPr>
                <a:spLocks noChangeShapeType="1"/>
              </p:cNvSpPr>
              <p:nvPr/>
            </p:nvSpPr>
            <p:spPr bwMode="auto">
              <a:xfrm>
                <a:off x="1913" y="1222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6" name="Line 1995"/>
              <p:cNvSpPr>
                <a:spLocks noChangeShapeType="1"/>
              </p:cNvSpPr>
              <p:nvPr/>
            </p:nvSpPr>
            <p:spPr bwMode="auto">
              <a:xfrm flipV="1">
                <a:off x="1913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7" name="Line 1996"/>
              <p:cNvSpPr>
                <a:spLocks noChangeShapeType="1"/>
              </p:cNvSpPr>
              <p:nvPr/>
            </p:nvSpPr>
            <p:spPr bwMode="auto">
              <a:xfrm flipV="1">
                <a:off x="1913" y="122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8" name="Line 1997"/>
              <p:cNvSpPr>
                <a:spLocks noChangeShapeType="1"/>
              </p:cNvSpPr>
              <p:nvPr/>
            </p:nvSpPr>
            <p:spPr bwMode="auto">
              <a:xfrm>
                <a:off x="1969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9" name="Line 1998"/>
              <p:cNvSpPr>
                <a:spLocks noChangeShapeType="1"/>
              </p:cNvSpPr>
              <p:nvPr/>
            </p:nvSpPr>
            <p:spPr bwMode="auto">
              <a:xfrm>
                <a:off x="1931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0" name="Line 1999"/>
              <p:cNvSpPr>
                <a:spLocks noChangeShapeType="1"/>
              </p:cNvSpPr>
              <p:nvPr/>
            </p:nvSpPr>
            <p:spPr bwMode="auto">
              <a:xfrm flipV="1">
                <a:off x="1952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1" name="Line 2000"/>
              <p:cNvSpPr>
                <a:spLocks noChangeShapeType="1"/>
              </p:cNvSpPr>
              <p:nvPr/>
            </p:nvSpPr>
            <p:spPr bwMode="auto">
              <a:xfrm>
                <a:off x="1952" y="1222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2" name="Line 2001"/>
              <p:cNvSpPr>
                <a:spLocks noChangeShapeType="1"/>
              </p:cNvSpPr>
              <p:nvPr/>
            </p:nvSpPr>
            <p:spPr bwMode="auto">
              <a:xfrm>
                <a:off x="1952" y="122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3" name="Line 2002"/>
              <p:cNvSpPr>
                <a:spLocks noChangeShapeType="1"/>
              </p:cNvSpPr>
              <p:nvPr/>
            </p:nvSpPr>
            <p:spPr bwMode="auto">
              <a:xfrm>
                <a:off x="1952" y="122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4" name="Line 2003"/>
              <p:cNvSpPr>
                <a:spLocks noChangeShapeType="1"/>
              </p:cNvSpPr>
              <p:nvPr/>
            </p:nvSpPr>
            <p:spPr bwMode="auto">
              <a:xfrm>
                <a:off x="1952" y="122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5" name="Line 2004"/>
              <p:cNvSpPr>
                <a:spLocks noChangeShapeType="1"/>
              </p:cNvSpPr>
              <p:nvPr/>
            </p:nvSpPr>
            <p:spPr bwMode="auto">
              <a:xfrm>
                <a:off x="1952" y="122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6" name="Line 2005"/>
              <p:cNvSpPr>
                <a:spLocks noChangeShapeType="1"/>
              </p:cNvSpPr>
              <p:nvPr/>
            </p:nvSpPr>
            <p:spPr bwMode="auto">
              <a:xfrm>
                <a:off x="1952" y="122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7" name="Line 2006"/>
              <p:cNvSpPr>
                <a:spLocks noChangeShapeType="1"/>
              </p:cNvSpPr>
              <p:nvPr/>
            </p:nvSpPr>
            <p:spPr bwMode="auto">
              <a:xfrm>
                <a:off x="1900" y="1222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8" name="Line 2007"/>
              <p:cNvSpPr>
                <a:spLocks noChangeShapeType="1"/>
              </p:cNvSpPr>
              <p:nvPr/>
            </p:nvSpPr>
            <p:spPr bwMode="auto">
              <a:xfrm flipV="1">
                <a:off x="2672" y="148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9" name="Line 2008"/>
              <p:cNvSpPr>
                <a:spLocks noChangeShapeType="1"/>
              </p:cNvSpPr>
              <p:nvPr/>
            </p:nvSpPr>
            <p:spPr bwMode="auto">
              <a:xfrm flipV="1">
                <a:off x="2670" y="148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0" name="Line 2009"/>
              <p:cNvSpPr>
                <a:spLocks noChangeShapeType="1"/>
              </p:cNvSpPr>
              <p:nvPr/>
            </p:nvSpPr>
            <p:spPr bwMode="auto">
              <a:xfrm>
                <a:off x="2371" y="1380"/>
                <a:ext cx="1" cy="1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1" name="Line 2010"/>
              <p:cNvSpPr>
                <a:spLocks noChangeShapeType="1"/>
              </p:cNvSpPr>
              <p:nvPr/>
            </p:nvSpPr>
            <p:spPr bwMode="auto">
              <a:xfrm>
                <a:off x="2372" y="1381"/>
                <a:ext cx="1" cy="16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2" name="Line 2011"/>
              <p:cNvSpPr>
                <a:spLocks noChangeShapeType="1"/>
              </p:cNvSpPr>
              <p:nvPr/>
            </p:nvSpPr>
            <p:spPr bwMode="auto">
              <a:xfrm>
                <a:off x="2469" y="1379"/>
                <a:ext cx="1" cy="1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3" name="Line 2012"/>
              <p:cNvSpPr>
                <a:spLocks noChangeShapeType="1"/>
              </p:cNvSpPr>
              <p:nvPr/>
            </p:nvSpPr>
            <p:spPr bwMode="auto">
              <a:xfrm flipV="1">
                <a:off x="2367" y="1355"/>
                <a:ext cx="1" cy="25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4" name="Line 2013"/>
              <p:cNvSpPr>
                <a:spLocks noChangeShapeType="1"/>
              </p:cNvSpPr>
              <p:nvPr/>
            </p:nvSpPr>
            <p:spPr bwMode="auto">
              <a:xfrm flipV="1">
                <a:off x="2365" y="1355"/>
                <a:ext cx="1" cy="25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5" name="Line 2014"/>
              <p:cNvSpPr>
                <a:spLocks noChangeShapeType="1"/>
              </p:cNvSpPr>
              <p:nvPr/>
            </p:nvSpPr>
            <p:spPr bwMode="auto">
              <a:xfrm flipV="1">
                <a:off x="2474" y="1375"/>
                <a:ext cx="1" cy="18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6" name="Line 2015"/>
              <p:cNvSpPr>
                <a:spLocks noChangeShapeType="1"/>
              </p:cNvSpPr>
              <p:nvPr/>
            </p:nvSpPr>
            <p:spPr bwMode="auto">
              <a:xfrm flipV="1">
                <a:off x="2476" y="1375"/>
                <a:ext cx="1" cy="18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7" name="Line 2016"/>
              <p:cNvSpPr>
                <a:spLocks noChangeShapeType="1"/>
              </p:cNvSpPr>
              <p:nvPr/>
            </p:nvSpPr>
            <p:spPr bwMode="auto">
              <a:xfrm>
                <a:off x="2470" y="1380"/>
                <a:ext cx="1" cy="1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8" name="Line 2017"/>
              <p:cNvSpPr>
                <a:spLocks noChangeShapeType="1"/>
              </p:cNvSpPr>
              <p:nvPr/>
            </p:nvSpPr>
            <p:spPr bwMode="auto">
              <a:xfrm flipH="1">
                <a:off x="2458" y="1546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9" name="Line 2018"/>
              <p:cNvSpPr>
                <a:spLocks noChangeShapeType="1"/>
              </p:cNvSpPr>
              <p:nvPr/>
            </p:nvSpPr>
            <p:spPr bwMode="auto">
              <a:xfrm>
                <a:off x="2445" y="1546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0" name="Line 2019"/>
              <p:cNvSpPr>
                <a:spLocks noChangeShapeType="1"/>
              </p:cNvSpPr>
              <p:nvPr/>
            </p:nvSpPr>
            <p:spPr bwMode="auto">
              <a:xfrm flipH="1">
                <a:off x="2445" y="1546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1" name="Line 2020"/>
              <p:cNvSpPr>
                <a:spLocks noChangeShapeType="1"/>
              </p:cNvSpPr>
              <p:nvPr/>
            </p:nvSpPr>
            <p:spPr bwMode="auto">
              <a:xfrm flipH="1">
                <a:off x="2369" y="154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2" name="Line 2021"/>
              <p:cNvSpPr>
                <a:spLocks noChangeShapeType="1"/>
              </p:cNvSpPr>
              <p:nvPr/>
            </p:nvSpPr>
            <p:spPr bwMode="auto">
              <a:xfrm>
                <a:off x="2223" y="160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3" name="Line 2022"/>
              <p:cNvSpPr>
                <a:spLocks noChangeShapeType="1"/>
              </p:cNvSpPr>
              <p:nvPr/>
            </p:nvSpPr>
            <p:spPr bwMode="auto">
              <a:xfrm flipH="1">
                <a:off x="2221" y="173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4" name="Line 2023"/>
              <p:cNvSpPr>
                <a:spLocks noChangeShapeType="1"/>
              </p:cNvSpPr>
              <p:nvPr/>
            </p:nvSpPr>
            <p:spPr bwMode="auto">
              <a:xfrm>
                <a:off x="2221" y="170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5" name="Line 2024"/>
              <p:cNvSpPr>
                <a:spLocks noChangeShapeType="1"/>
              </p:cNvSpPr>
              <p:nvPr/>
            </p:nvSpPr>
            <p:spPr bwMode="auto">
              <a:xfrm flipH="1">
                <a:off x="2221" y="167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6" name="Line 2025"/>
              <p:cNvSpPr>
                <a:spLocks noChangeShapeType="1"/>
              </p:cNvSpPr>
              <p:nvPr/>
            </p:nvSpPr>
            <p:spPr bwMode="auto">
              <a:xfrm>
                <a:off x="2221" y="170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7" name="Line 2026"/>
              <p:cNvSpPr>
                <a:spLocks noChangeShapeType="1"/>
              </p:cNvSpPr>
              <p:nvPr/>
            </p:nvSpPr>
            <p:spPr bwMode="auto">
              <a:xfrm flipH="1">
                <a:off x="2212" y="1741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8" name="Line 2027"/>
              <p:cNvSpPr>
                <a:spLocks noChangeShapeType="1"/>
              </p:cNvSpPr>
              <p:nvPr/>
            </p:nvSpPr>
            <p:spPr bwMode="auto">
              <a:xfrm>
                <a:off x="2212" y="1740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9" name="Line 2028"/>
              <p:cNvSpPr>
                <a:spLocks noChangeShapeType="1"/>
              </p:cNvSpPr>
              <p:nvPr/>
            </p:nvSpPr>
            <p:spPr bwMode="auto">
              <a:xfrm flipV="1">
                <a:off x="2221" y="1612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0" name="Line 2029"/>
              <p:cNvSpPr>
                <a:spLocks noChangeShapeType="1"/>
              </p:cNvSpPr>
              <p:nvPr/>
            </p:nvSpPr>
            <p:spPr bwMode="auto">
              <a:xfrm flipV="1">
                <a:off x="2223" y="1609"/>
                <a:ext cx="1" cy="6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1" name="Freeform 2030"/>
              <p:cNvSpPr>
                <a:spLocks/>
              </p:cNvSpPr>
              <p:nvPr/>
            </p:nvSpPr>
            <p:spPr bwMode="auto">
              <a:xfrm>
                <a:off x="2203" y="1740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0 h 6"/>
                  <a:gd name="T4" fmla="*/ 0 w 1"/>
                  <a:gd name="T5" fmla="*/ 0 h 6"/>
                  <a:gd name="T6" fmla="*/ 0 w 1"/>
                  <a:gd name="T7" fmla="*/ 4 h 6"/>
                  <a:gd name="T8" fmla="*/ 1 w 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6"/>
                  <a:gd name="T17" fmla="*/ 1 w 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2" name="Line 2031"/>
              <p:cNvSpPr>
                <a:spLocks noChangeShapeType="1"/>
              </p:cNvSpPr>
              <p:nvPr/>
            </p:nvSpPr>
            <p:spPr bwMode="auto">
              <a:xfrm flipH="1">
                <a:off x="2204" y="1740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3" name="Line 2032"/>
              <p:cNvSpPr>
                <a:spLocks noChangeShapeType="1"/>
              </p:cNvSpPr>
              <p:nvPr/>
            </p:nvSpPr>
            <p:spPr bwMode="auto">
              <a:xfrm>
                <a:off x="2223" y="17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4" name="Line 2033"/>
              <p:cNvSpPr>
                <a:spLocks noChangeShapeType="1"/>
              </p:cNvSpPr>
              <p:nvPr/>
            </p:nvSpPr>
            <p:spPr bwMode="auto">
              <a:xfrm>
                <a:off x="2223" y="17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5" name="Line 2034"/>
              <p:cNvSpPr>
                <a:spLocks noChangeShapeType="1"/>
              </p:cNvSpPr>
              <p:nvPr/>
            </p:nvSpPr>
            <p:spPr bwMode="auto">
              <a:xfrm flipV="1">
                <a:off x="2221" y="1732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6" name="Line 2035"/>
              <p:cNvSpPr>
                <a:spLocks noChangeShapeType="1"/>
              </p:cNvSpPr>
              <p:nvPr/>
            </p:nvSpPr>
            <p:spPr bwMode="auto">
              <a:xfrm>
                <a:off x="2219" y="173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7" name="Line 2036"/>
              <p:cNvSpPr>
                <a:spLocks noChangeShapeType="1"/>
              </p:cNvSpPr>
              <p:nvPr/>
            </p:nvSpPr>
            <p:spPr bwMode="auto">
              <a:xfrm flipV="1">
                <a:off x="2221" y="1707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8" name="Line 2037"/>
              <p:cNvSpPr>
                <a:spLocks noChangeShapeType="1"/>
              </p:cNvSpPr>
              <p:nvPr/>
            </p:nvSpPr>
            <p:spPr bwMode="auto">
              <a:xfrm>
                <a:off x="2219" y="1675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9" name="Line 2038"/>
              <p:cNvSpPr>
                <a:spLocks noChangeShapeType="1"/>
              </p:cNvSpPr>
              <p:nvPr/>
            </p:nvSpPr>
            <p:spPr bwMode="auto">
              <a:xfrm>
                <a:off x="2221" y="1675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0" name="Line 2039"/>
              <p:cNvSpPr>
                <a:spLocks noChangeShapeType="1"/>
              </p:cNvSpPr>
              <p:nvPr/>
            </p:nvSpPr>
            <p:spPr bwMode="auto">
              <a:xfrm flipH="1">
                <a:off x="2219" y="167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1" name="Line 2040"/>
              <p:cNvSpPr>
                <a:spLocks noChangeShapeType="1"/>
              </p:cNvSpPr>
              <p:nvPr/>
            </p:nvSpPr>
            <p:spPr bwMode="auto">
              <a:xfrm>
                <a:off x="2221" y="170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1" name="Group 2041"/>
            <p:cNvGrpSpPr>
              <a:grpSpLocks/>
            </p:cNvGrpSpPr>
            <p:nvPr/>
          </p:nvGrpSpPr>
          <p:grpSpPr bwMode="auto">
            <a:xfrm>
              <a:off x="2201" y="1496"/>
              <a:ext cx="472" cy="245"/>
              <a:chOff x="2201" y="1496"/>
              <a:chExt cx="472" cy="245"/>
            </a:xfrm>
          </p:grpSpPr>
          <p:sp>
            <p:nvSpPr>
              <p:cNvPr id="1982" name="Line 2042"/>
              <p:cNvSpPr>
                <a:spLocks noChangeShapeType="1"/>
              </p:cNvSpPr>
              <p:nvPr/>
            </p:nvSpPr>
            <p:spPr bwMode="auto">
              <a:xfrm flipH="1">
                <a:off x="2219" y="170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3" name="Line 2043"/>
              <p:cNvSpPr>
                <a:spLocks noChangeShapeType="1"/>
              </p:cNvSpPr>
              <p:nvPr/>
            </p:nvSpPr>
            <p:spPr bwMode="auto">
              <a:xfrm>
                <a:off x="2221" y="17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4" name="Line 2044"/>
              <p:cNvSpPr>
                <a:spLocks noChangeShapeType="1"/>
              </p:cNvSpPr>
              <p:nvPr/>
            </p:nvSpPr>
            <p:spPr bwMode="auto">
              <a:xfrm flipV="1">
                <a:off x="2223" y="170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5" name="Line 2045"/>
              <p:cNvSpPr>
                <a:spLocks noChangeShapeType="1"/>
              </p:cNvSpPr>
              <p:nvPr/>
            </p:nvSpPr>
            <p:spPr bwMode="auto">
              <a:xfrm>
                <a:off x="2219" y="17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6" name="Line 2046"/>
              <p:cNvSpPr>
                <a:spLocks noChangeShapeType="1"/>
              </p:cNvSpPr>
              <p:nvPr/>
            </p:nvSpPr>
            <p:spPr bwMode="auto">
              <a:xfrm flipV="1">
                <a:off x="2219" y="1707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7" name="Line 2047"/>
              <p:cNvSpPr>
                <a:spLocks noChangeShapeType="1"/>
              </p:cNvSpPr>
              <p:nvPr/>
            </p:nvSpPr>
            <p:spPr bwMode="auto">
              <a:xfrm flipV="1">
                <a:off x="2212" y="17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8" name="Line 2048"/>
              <p:cNvSpPr>
                <a:spLocks noChangeShapeType="1"/>
              </p:cNvSpPr>
              <p:nvPr/>
            </p:nvSpPr>
            <p:spPr bwMode="auto">
              <a:xfrm>
                <a:off x="2210" y="174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9" name="Line 2049"/>
              <p:cNvSpPr>
                <a:spLocks noChangeShapeType="1"/>
              </p:cNvSpPr>
              <p:nvPr/>
            </p:nvSpPr>
            <p:spPr bwMode="auto">
              <a:xfrm flipV="1">
                <a:off x="2201" y="17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0" name="Line 2050"/>
              <p:cNvSpPr>
                <a:spLocks noChangeShapeType="1"/>
              </p:cNvSpPr>
              <p:nvPr/>
            </p:nvSpPr>
            <p:spPr bwMode="auto">
              <a:xfrm flipV="1">
                <a:off x="2223" y="1732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1" name="Line 2051"/>
              <p:cNvSpPr>
                <a:spLocks noChangeShapeType="1"/>
              </p:cNvSpPr>
              <p:nvPr/>
            </p:nvSpPr>
            <p:spPr bwMode="auto">
              <a:xfrm>
                <a:off x="2223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2" name="Line 2052"/>
              <p:cNvSpPr>
                <a:spLocks noChangeShapeType="1"/>
              </p:cNvSpPr>
              <p:nvPr/>
            </p:nvSpPr>
            <p:spPr bwMode="auto">
              <a:xfrm>
                <a:off x="2221" y="161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3" name="Line 2053"/>
              <p:cNvSpPr>
                <a:spLocks noChangeShapeType="1"/>
              </p:cNvSpPr>
              <p:nvPr/>
            </p:nvSpPr>
            <p:spPr bwMode="auto">
              <a:xfrm flipV="1">
                <a:off x="2223" y="1611"/>
                <a:ext cx="1" cy="6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4" name="Line 2054"/>
              <p:cNvSpPr>
                <a:spLocks noChangeShapeType="1"/>
              </p:cNvSpPr>
              <p:nvPr/>
            </p:nvSpPr>
            <p:spPr bwMode="auto">
              <a:xfrm flipV="1">
                <a:off x="2224" y="1611"/>
                <a:ext cx="1" cy="6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5" name="Line 2055"/>
              <p:cNvSpPr>
                <a:spLocks noChangeShapeType="1"/>
              </p:cNvSpPr>
              <p:nvPr/>
            </p:nvSpPr>
            <p:spPr bwMode="auto">
              <a:xfrm flipV="1">
                <a:off x="2224" y="170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6" name="Line 2056"/>
              <p:cNvSpPr>
                <a:spLocks noChangeShapeType="1"/>
              </p:cNvSpPr>
              <p:nvPr/>
            </p:nvSpPr>
            <p:spPr bwMode="auto">
              <a:xfrm flipV="1">
                <a:off x="2223" y="170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7" name="Line 2057"/>
              <p:cNvSpPr>
                <a:spLocks noChangeShapeType="1"/>
              </p:cNvSpPr>
              <p:nvPr/>
            </p:nvSpPr>
            <p:spPr bwMode="auto">
              <a:xfrm flipV="1">
                <a:off x="2224" y="1732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8" name="Line 2058"/>
              <p:cNvSpPr>
                <a:spLocks noChangeShapeType="1"/>
              </p:cNvSpPr>
              <p:nvPr/>
            </p:nvSpPr>
            <p:spPr bwMode="auto">
              <a:xfrm flipV="1">
                <a:off x="2223" y="1732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9" name="Line 2059"/>
              <p:cNvSpPr>
                <a:spLocks noChangeShapeType="1"/>
              </p:cNvSpPr>
              <p:nvPr/>
            </p:nvSpPr>
            <p:spPr bwMode="auto">
              <a:xfrm>
                <a:off x="2291" y="1611"/>
                <a:ext cx="7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0" name="Line 2060"/>
              <p:cNvSpPr>
                <a:spLocks noChangeShapeType="1"/>
              </p:cNvSpPr>
              <p:nvPr/>
            </p:nvSpPr>
            <p:spPr bwMode="auto">
              <a:xfrm>
                <a:off x="2291" y="1611"/>
                <a:ext cx="7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1" name="Line 2061"/>
              <p:cNvSpPr>
                <a:spLocks noChangeShapeType="1"/>
              </p:cNvSpPr>
              <p:nvPr/>
            </p:nvSpPr>
            <p:spPr bwMode="auto">
              <a:xfrm flipH="1">
                <a:off x="2250" y="1611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2" name="Line 2062"/>
              <p:cNvSpPr>
                <a:spLocks noChangeShapeType="1"/>
              </p:cNvSpPr>
              <p:nvPr/>
            </p:nvSpPr>
            <p:spPr bwMode="auto">
              <a:xfrm flipH="1">
                <a:off x="2250" y="1609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3" name="Line 2063"/>
              <p:cNvSpPr>
                <a:spLocks noChangeShapeType="1"/>
              </p:cNvSpPr>
              <p:nvPr/>
            </p:nvSpPr>
            <p:spPr bwMode="auto">
              <a:xfrm>
                <a:off x="2250" y="1611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4" name="Line 2064"/>
              <p:cNvSpPr>
                <a:spLocks noChangeShapeType="1"/>
              </p:cNvSpPr>
              <p:nvPr/>
            </p:nvSpPr>
            <p:spPr bwMode="auto">
              <a:xfrm>
                <a:off x="2224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5" name="Line 2065"/>
              <p:cNvSpPr>
                <a:spLocks noChangeShapeType="1"/>
              </p:cNvSpPr>
              <p:nvPr/>
            </p:nvSpPr>
            <p:spPr bwMode="auto">
              <a:xfrm>
                <a:off x="2271" y="1604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6" name="Line 2066"/>
              <p:cNvSpPr>
                <a:spLocks noChangeShapeType="1"/>
              </p:cNvSpPr>
              <p:nvPr/>
            </p:nvSpPr>
            <p:spPr bwMode="auto">
              <a:xfrm flipH="1">
                <a:off x="2271" y="160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7" name="Line 2067"/>
              <p:cNvSpPr>
                <a:spLocks noChangeShapeType="1"/>
              </p:cNvSpPr>
              <p:nvPr/>
            </p:nvSpPr>
            <p:spPr bwMode="auto">
              <a:xfrm>
                <a:off x="2250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8" name="Freeform 2068"/>
              <p:cNvSpPr>
                <a:spLocks/>
              </p:cNvSpPr>
              <p:nvPr/>
            </p:nvSpPr>
            <p:spPr bwMode="auto">
              <a:xfrm>
                <a:off x="2232" y="1611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2 h 5"/>
                  <a:gd name="T4" fmla="*/ 3 w 3"/>
                  <a:gd name="T5" fmla="*/ 0 h 5"/>
                  <a:gd name="T6" fmla="*/ 3 w 3"/>
                  <a:gd name="T7" fmla="*/ 0 h 5"/>
                  <a:gd name="T8" fmla="*/ 3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5"/>
                  <a:gd name="T17" fmla="*/ 3 w 3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5">
                    <a:moveTo>
                      <a:pt x="0" y="5"/>
                    </a:move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9" name="Line 2069"/>
              <p:cNvSpPr>
                <a:spLocks noChangeShapeType="1"/>
              </p:cNvSpPr>
              <p:nvPr/>
            </p:nvSpPr>
            <p:spPr bwMode="auto">
              <a:xfrm flipV="1">
                <a:off x="2250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0" name="Line 2070"/>
              <p:cNvSpPr>
                <a:spLocks noChangeShapeType="1"/>
              </p:cNvSpPr>
              <p:nvPr/>
            </p:nvSpPr>
            <p:spPr bwMode="auto">
              <a:xfrm flipV="1">
                <a:off x="2236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1" name="Line 2071"/>
              <p:cNvSpPr>
                <a:spLocks noChangeShapeType="1"/>
              </p:cNvSpPr>
              <p:nvPr/>
            </p:nvSpPr>
            <p:spPr bwMode="auto">
              <a:xfrm flipV="1">
                <a:off x="2235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2" name="Line 2072"/>
              <p:cNvSpPr>
                <a:spLocks noChangeShapeType="1"/>
              </p:cNvSpPr>
              <p:nvPr/>
            </p:nvSpPr>
            <p:spPr bwMode="auto">
              <a:xfrm>
                <a:off x="2235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3" name="Line 2073"/>
              <p:cNvSpPr>
                <a:spLocks noChangeShapeType="1"/>
              </p:cNvSpPr>
              <p:nvPr/>
            </p:nvSpPr>
            <p:spPr bwMode="auto">
              <a:xfrm>
                <a:off x="2236" y="1611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4" name="Line 2074"/>
              <p:cNvSpPr>
                <a:spLocks noChangeShapeType="1"/>
              </p:cNvSpPr>
              <p:nvPr/>
            </p:nvSpPr>
            <p:spPr bwMode="auto">
              <a:xfrm>
                <a:off x="2223" y="161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5" name="Line 2075"/>
              <p:cNvSpPr>
                <a:spLocks noChangeShapeType="1"/>
              </p:cNvSpPr>
              <p:nvPr/>
            </p:nvSpPr>
            <p:spPr bwMode="auto">
              <a:xfrm>
                <a:off x="2224" y="1611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6" name="Line 2076"/>
              <p:cNvSpPr>
                <a:spLocks noChangeShapeType="1"/>
              </p:cNvSpPr>
              <p:nvPr/>
            </p:nvSpPr>
            <p:spPr bwMode="auto">
              <a:xfrm flipV="1">
                <a:off x="2226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7" name="Line 2077"/>
              <p:cNvSpPr>
                <a:spLocks noChangeShapeType="1"/>
              </p:cNvSpPr>
              <p:nvPr/>
            </p:nvSpPr>
            <p:spPr bwMode="auto">
              <a:xfrm flipV="1">
                <a:off x="2226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8" name="Rectangle 2078"/>
              <p:cNvSpPr>
                <a:spLocks noChangeArrowheads="1"/>
              </p:cNvSpPr>
              <p:nvPr/>
            </p:nvSpPr>
            <p:spPr bwMode="auto">
              <a:xfrm>
                <a:off x="2331" y="1609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9" name="Rectangle 2079"/>
              <p:cNvSpPr>
                <a:spLocks noChangeArrowheads="1"/>
              </p:cNvSpPr>
              <p:nvPr/>
            </p:nvSpPr>
            <p:spPr bwMode="auto">
              <a:xfrm>
                <a:off x="2331" y="160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0" name="Rectangle 2080"/>
              <p:cNvSpPr>
                <a:spLocks noChangeArrowheads="1"/>
              </p:cNvSpPr>
              <p:nvPr/>
            </p:nvSpPr>
            <p:spPr bwMode="auto">
              <a:xfrm>
                <a:off x="2331" y="160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1" name="Rectangle 2081"/>
              <p:cNvSpPr>
                <a:spLocks noChangeArrowheads="1"/>
              </p:cNvSpPr>
              <p:nvPr/>
            </p:nvSpPr>
            <p:spPr bwMode="auto">
              <a:xfrm>
                <a:off x="2331" y="1607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2" name="Rectangle 2082"/>
              <p:cNvSpPr>
                <a:spLocks noChangeArrowheads="1"/>
              </p:cNvSpPr>
              <p:nvPr/>
            </p:nvSpPr>
            <p:spPr bwMode="auto">
              <a:xfrm>
                <a:off x="2331" y="1607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3" name="Line 2083"/>
              <p:cNvSpPr>
                <a:spLocks noChangeShapeType="1"/>
              </p:cNvSpPr>
              <p:nvPr/>
            </p:nvSpPr>
            <p:spPr bwMode="auto">
              <a:xfrm>
                <a:off x="2226" y="1611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4" name="Line 2084"/>
              <p:cNvSpPr>
                <a:spLocks noChangeShapeType="1"/>
              </p:cNvSpPr>
              <p:nvPr/>
            </p:nvSpPr>
            <p:spPr bwMode="auto">
              <a:xfrm>
                <a:off x="2268" y="161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5" name="Line 2085"/>
              <p:cNvSpPr>
                <a:spLocks noChangeShapeType="1"/>
              </p:cNvSpPr>
              <p:nvPr/>
            </p:nvSpPr>
            <p:spPr bwMode="auto">
              <a:xfrm>
                <a:off x="2331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6" name="Line 2086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7" name="Line 2087"/>
              <p:cNvSpPr>
                <a:spLocks noChangeShapeType="1"/>
              </p:cNvSpPr>
              <p:nvPr/>
            </p:nvSpPr>
            <p:spPr bwMode="auto">
              <a:xfrm>
                <a:off x="2331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8" name="Line 2088"/>
              <p:cNvSpPr>
                <a:spLocks noChangeShapeType="1"/>
              </p:cNvSpPr>
              <p:nvPr/>
            </p:nvSpPr>
            <p:spPr bwMode="auto">
              <a:xfrm>
                <a:off x="2331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9" name="Line 2089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0" name="Line 2090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1" name="Line 2091"/>
              <p:cNvSpPr>
                <a:spLocks noChangeShapeType="1"/>
              </p:cNvSpPr>
              <p:nvPr/>
            </p:nvSpPr>
            <p:spPr bwMode="auto">
              <a:xfrm>
                <a:off x="2331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2" name="Line 2092"/>
              <p:cNvSpPr>
                <a:spLocks noChangeShapeType="1"/>
              </p:cNvSpPr>
              <p:nvPr/>
            </p:nvSpPr>
            <p:spPr bwMode="auto">
              <a:xfrm>
                <a:off x="2331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3" name="Line 2093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4" name="Line 2094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5" name="Line 2095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6" name="Line 2096"/>
              <p:cNvSpPr>
                <a:spLocks noChangeShapeType="1"/>
              </p:cNvSpPr>
              <p:nvPr/>
            </p:nvSpPr>
            <p:spPr bwMode="auto">
              <a:xfrm>
                <a:off x="233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7" name="Line 2097"/>
              <p:cNvSpPr>
                <a:spLocks noChangeShapeType="1"/>
              </p:cNvSpPr>
              <p:nvPr/>
            </p:nvSpPr>
            <p:spPr bwMode="auto">
              <a:xfrm>
                <a:off x="2291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8" name="Rectangle 2098"/>
              <p:cNvSpPr>
                <a:spLocks noChangeArrowheads="1"/>
              </p:cNvSpPr>
              <p:nvPr/>
            </p:nvSpPr>
            <p:spPr bwMode="auto">
              <a:xfrm>
                <a:off x="2365" y="1611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9" name="Line 2099"/>
              <p:cNvSpPr>
                <a:spLocks noChangeShapeType="1"/>
              </p:cNvSpPr>
              <p:nvPr/>
            </p:nvSpPr>
            <p:spPr bwMode="auto">
              <a:xfrm flipV="1">
                <a:off x="2291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0" name="Line 2100"/>
              <p:cNvSpPr>
                <a:spLocks noChangeShapeType="1"/>
              </p:cNvSpPr>
              <p:nvPr/>
            </p:nvSpPr>
            <p:spPr bwMode="auto">
              <a:xfrm flipV="1">
                <a:off x="2368" y="1546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1" name="Line 2101"/>
              <p:cNvSpPr>
                <a:spLocks noChangeShapeType="1"/>
              </p:cNvSpPr>
              <p:nvPr/>
            </p:nvSpPr>
            <p:spPr bwMode="auto">
              <a:xfrm flipV="1">
                <a:off x="2367" y="1546"/>
                <a:ext cx="1" cy="6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2" name="Rectangle 2102"/>
              <p:cNvSpPr>
                <a:spLocks noChangeArrowheads="1"/>
              </p:cNvSpPr>
              <p:nvPr/>
            </p:nvSpPr>
            <p:spPr bwMode="auto">
              <a:xfrm>
                <a:off x="2365" y="155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3" name="Line 2103"/>
              <p:cNvSpPr>
                <a:spLocks noChangeShapeType="1"/>
              </p:cNvSpPr>
              <p:nvPr/>
            </p:nvSpPr>
            <p:spPr bwMode="auto">
              <a:xfrm>
                <a:off x="2368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4" name="Line 2104"/>
              <p:cNvSpPr>
                <a:spLocks noChangeShapeType="1"/>
              </p:cNvSpPr>
              <p:nvPr/>
            </p:nvSpPr>
            <p:spPr bwMode="auto">
              <a:xfrm>
                <a:off x="2368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5" name="Line 2105"/>
              <p:cNvSpPr>
                <a:spLocks noChangeShapeType="1"/>
              </p:cNvSpPr>
              <p:nvPr/>
            </p:nvSpPr>
            <p:spPr bwMode="auto">
              <a:xfrm>
                <a:off x="2368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6" name="Line 2106"/>
              <p:cNvSpPr>
                <a:spLocks noChangeShapeType="1"/>
              </p:cNvSpPr>
              <p:nvPr/>
            </p:nvSpPr>
            <p:spPr bwMode="auto">
              <a:xfrm>
                <a:off x="2368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7" name="Line 2107"/>
              <p:cNvSpPr>
                <a:spLocks noChangeShapeType="1"/>
              </p:cNvSpPr>
              <p:nvPr/>
            </p:nvSpPr>
            <p:spPr bwMode="auto">
              <a:xfrm>
                <a:off x="2368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8" name="Line 2108"/>
              <p:cNvSpPr>
                <a:spLocks noChangeShapeType="1"/>
              </p:cNvSpPr>
              <p:nvPr/>
            </p:nvSpPr>
            <p:spPr bwMode="auto">
              <a:xfrm>
                <a:off x="2365" y="16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9" name="Line 2109"/>
              <p:cNvSpPr>
                <a:spLocks noChangeShapeType="1"/>
              </p:cNvSpPr>
              <p:nvPr/>
            </p:nvSpPr>
            <p:spPr bwMode="auto">
              <a:xfrm>
                <a:off x="2365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0" name="Line 2110"/>
              <p:cNvSpPr>
                <a:spLocks noChangeShapeType="1"/>
              </p:cNvSpPr>
              <p:nvPr/>
            </p:nvSpPr>
            <p:spPr bwMode="auto">
              <a:xfrm>
                <a:off x="2365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1" name="Line 2111"/>
              <p:cNvSpPr>
                <a:spLocks noChangeShapeType="1"/>
              </p:cNvSpPr>
              <p:nvPr/>
            </p:nvSpPr>
            <p:spPr bwMode="auto">
              <a:xfrm>
                <a:off x="2365" y="16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2" name="Line 2112"/>
              <p:cNvSpPr>
                <a:spLocks noChangeShapeType="1"/>
              </p:cNvSpPr>
              <p:nvPr/>
            </p:nvSpPr>
            <p:spPr bwMode="auto">
              <a:xfrm>
                <a:off x="2365" y="16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3" name="Line 2113"/>
              <p:cNvSpPr>
                <a:spLocks noChangeShapeType="1"/>
              </p:cNvSpPr>
              <p:nvPr/>
            </p:nvSpPr>
            <p:spPr bwMode="auto">
              <a:xfrm>
                <a:off x="2365" y="161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4" name="Line 2114"/>
              <p:cNvSpPr>
                <a:spLocks noChangeShapeType="1"/>
              </p:cNvSpPr>
              <p:nvPr/>
            </p:nvSpPr>
            <p:spPr bwMode="auto">
              <a:xfrm>
                <a:off x="2365" y="161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5" name="Line 2115"/>
              <p:cNvSpPr>
                <a:spLocks noChangeShapeType="1"/>
              </p:cNvSpPr>
              <p:nvPr/>
            </p:nvSpPr>
            <p:spPr bwMode="auto">
              <a:xfrm flipV="1">
                <a:off x="2387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6" name="Line 2116"/>
              <p:cNvSpPr>
                <a:spLocks noChangeShapeType="1"/>
              </p:cNvSpPr>
              <p:nvPr/>
            </p:nvSpPr>
            <p:spPr bwMode="auto">
              <a:xfrm>
                <a:off x="2386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7" name="Line 2117"/>
              <p:cNvSpPr>
                <a:spLocks noChangeShapeType="1"/>
              </p:cNvSpPr>
              <p:nvPr/>
            </p:nvSpPr>
            <p:spPr bwMode="auto">
              <a:xfrm>
                <a:off x="2386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8" name="Line 2118"/>
              <p:cNvSpPr>
                <a:spLocks noChangeShapeType="1"/>
              </p:cNvSpPr>
              <p:nvPr/>
            </p:nvSpPr>
            <p:spPr bwMode="auto">
              <a:xfrm flipH="1">
                <a:off x="2386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9" name="Line 2119"/>
              <p:cNvSpPr>
                <a:spLocks noChangeShapeType="1"/>
              </p:cNvSpPr>
              <p:nvPr/>
            </p:nvSpPr>
            <p:spPr bwMode="auto">
              <a:xfrm flipV="1">
                <a:off x="2368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0" name="Line 2120"/>
              <p:cNvSpPr>
                <a:spLocks noChangeShapeType="1"/>
              </p:cNvSpPr>
              <p:nvPr/>
            </p:nvSpPr>
            <p:spPr bwMode="auto">
              <a:xfrm>
                <a:off x="2367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1" name="Line 2121"/>
              <p:cNvSpPr>
                <a:spLocks noChangeShapeType="1"/>
              </p:cNvSpPr>
              <p:nvPr/>
            </p:nvSpPr>
            <p:spPr bwMode="auto">
              <a:xfrm>
                <a:off x="2367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2" name="Line 2122"/>
              <p:cNvSpPr>
                <a:spLocks noChangeShapeType="1"/>
              </p:cNvSpPr>
              <p:nvPr/>
            </p:nvSpPr>
            <p:spPr bwMode="auto">
              <a:xfrm flipH="1">
                <a:off x="2367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3" name="Line 2123"/>
              <p:cNvSpPr>
                <a:spLocks noChangeShapeType="1"/>
              </p:cNvSpPr>
              <p:nvPr/>
            </p:nvSpPr>
            <p:spPr bwMode="auto">
              <a:xfrm>
                <a:off x="2368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4" name="Line 2124"/>
              <p:cNvSpPr>
                <a:spLocks noChangeShapeType="1"/>
              </p:cNvSpPr>
              <p:nvPr/>
            </p:nvSpPr>
            <p:spPr bwMode="auto">
              <a:xfrm>
                <a:off x="2368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5" name="Line 2125"/>
              <p:cNvSpPr>
                <a:spLocks noChangeShapeType="1"/>
              </p:cNvSpPr>
              <p:nvPr/>
            </p:nvSpPr>
            <p:spPr bwMode="auto">
              <a:xfrm>
                <a:off x="2368" y="15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6" name="Line 2126"/>
              <p:cNvSpPr>
                <a:spLocks noChangeShapeType="1"/>
              </p:cNvSpPr>
              <p:nvPr/>
            </p:nvSpPr>
            <p:spPr bwMode="auto">
              <a:xfrm>
                <a:off x="2368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7" name="Line 2127"/>
              <p:cNvSpPr>
                <a:spLocks noChangeShapeType="1"/>
              </p:cNvSpPr>
              <p:nvPr/>
            </p:nvSpPr>
            <p:spPr bwMode="auto">
              <a:xfrm>
                <a:off x="2368" y="15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8" name="Line 2128"/>
              <p:cNvSpPr>
                <a:spLocks noChangeShapeType="1"/>
              </p:cNvSpPr>
              <p:nvPr/>
            </p:nvSpPr>
            <p:spPr bwMode="auto">
              <a:xfrm>
                <a:off x="2365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9" name="Line 2129"/>
              <p:cNvSpPr>
                <a:spLocks noChangeShapeType="1"/>
              </p:cNvSpPr>
              <p:nvPr/>
            </p:nvSpPr>
            <p:spPr bwMode="auto">
              <a:xfrm>
                <a:off x="2365" y="15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0" name="Line 2130"/>
              <p:cNvSpPr>
                <a:spLocks noChangeShapeType="1"/>
              </p:cNvSpPr>
              <p:nvPr/>
            </p:nvSpPr>
            <p:spPr bwMode="auto">
              <a:xfrm>
                <a:off x="2365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1" name="Line 2131"/>
              <p:cNvSpPr>
                <a:spLocks noChangeShapeType="1"/>
              </p:cNvSpPr>
              <p:nvPr/>
            </p:nvSpPr>
            <p:spPr bwMode="auto">
              <a:xfrm>
                <a:off x="2365" y="15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2" name="Line 2132"/>
              <p:cNvSpPr>
                <a:spLocks noChangeShapeType="1"/>
              </p:cNvSpPr>
              <p:nvPr/>
            </p:nvSpPr>
            <p:spPr bwMode="auto">
              <a:xfrm>
                <a:off x="2365" y="15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3" name="Line 2133"/>
              <p:cNvSpPr>
                <a:spLocks noChangeShapeType="1"/>
              </p:cNvSpPr>
              <p:nvPr/>
            </p:nvSpPr>
            <p:spPr bwMode="auto">
              <a:xfrm>
                <a:off x="2365" y="155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4" name="Line 2134"/>
              <p:cNvSpPr>
                <a:spLocks noChangeShapeType="1"/>
              </p:cNvSpPr>
              <p:nvPr/>
            </p:nvSpPr>
            <p:spPr bwMode="auto">
              <a:xfrm>
                <a:off x="2365" y="155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5" name="Freeform 2135"/>
              <p:cNvSpPr>
                <a:spLocks/>
              </p:cNvSpPr>
              <p:nvPr/>
            </p:nvSpPr>
            <p:spPr bwMode="auto">
              <a:xfrm>
                <a:off x="2455" y="1546"/>
                <a:ext cx="3" cy="8"/>
              </a:xfrm>
              <a:custGeom>
                <a:avLst/>
                <a:gdLst>
                  <a:gd name="T0" fmla="*/ 0 w 3"/>
                  <a:gd name="T1" fmla="*/ 0 h 8"/>
                  <a:gd name="T2" fmla="*/ 0 w 3"/>
                  <a:gd name="T3" fmla="*/ 0 h 8"/>
                  <a:gd name="T4" fmla="*/ 0 w 3"/>
                  <a:gd name="T5" fmla="*/ 0 h 8"/>
                  <a:gd name="T6" fmla="*/ 1 w 3"/>
                  <a:gd name="T7" fmla="*/ 4 h 8"/>
                  <a:gd name="T8" fmla="*/ 3 w 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8"/>
                  <a:gd name="T17" fmla="*/ 3 w 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8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3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6" name="Freeform 2136"/>
              <p:cNvSpPr>
                <a:spLocks/>
              </p:cNvSpPr>
              <p:nvPr/>
            </p:nvSpPr>
            <p:spPr bwMode="auto">
              <a:xfrm>
                <a:off x="2453" y="1546"/>
                <a:ext cx="2" cy="8"/>
              </a:xfrm>
              <a:custGeom>
                <a:avLst/>
                <a:gdLst>
                  <a:gd name="T0" fmla="*/ 0 w 2"/>
                  <a:gd name="T1" fmla="*/ 8 h 8"/>
                  <a:gd name="T2" fmla="*/ 2 w 2"/>
                  <a:gd name="T3" fmla="*/ 4 h 8"/>
                  <a:gd name="T4" fmla="*/ 2 w 2"/>
                  <a:gd name="T5" fmla="*/ 0 h 8"/>
                  <a:gd name="T6" fmla="*/ 2 w 2"/>
                  <a:gd name="T7" fmla="*/ 0 h 8"/>
                  <a:gd name="T8" fmla="*/ 2 w 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8"/>
                    </a:move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7" name="Rectangle 2137"/>
              <p:cNvSpPr>
                <a:spLocks noChangeArrowheads="1"/>
              </p:cNvSpPr>
              <p:nvPr/>
            </p:nvSpPr>
            <p:spPr bwMode="auto">
              <a:xfrm>
                <a:off x="2331" y="161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8" name="Rectangle 2138"/>
              <p:cNvSpPr>
                <a:spLocks noChangeArrowheads="1"/>
              </p:cNvSpPr>
              <p:nvPr/>
            </p:nvSpPr>
            <p:spPr bwMode="auto">
              <a:xfrm>
                <a:off x="2331" y="161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9" name="Rectangle 2139"/>
              <p:cNvSpPr>
                <a:spLocks noChangeArrowheads="1"/>
              </p:cNvSpPr>
              <p:nvPr/>
            </p:nvSpPr>
            <p:spPr bwMode="auto">
              <a:xfrm>
                <a:off x="2331" y="160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0" name="Rectangle 2140"/>
              <p:cNvSpPr>
                <a:spLocks noChangeArrowheads="1"/>
              </p:cNvSpPr>
              <p:nvPr/>
            </p:nvSpPr>
            <p:spPr bwMode="auto">
              <a:xfrm>
                <a:off x="2331" y="160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1" name="Freeform 2141"/>
              <p:cNvSpPr>
                <a:spLocks/>
              </p:cNvSpPr>
              <p:nvPr/>
            </p:nvSpPr>
            <p:spPr bwMode="auto">
              <a:xfrm>
                <a:off x="2368" y="16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2" name="Rectangle 2142"/>
              <p:cNvSpPr>
                <a:spLocks noChangeArrowheads="1"/>
              </p:cNvSpPr>
              <p:nvPr/>
            </p:nvSpPr>
            <p:spPr bwMode="auto">
              <a:xfrm>
                <a:off x="2368" y="161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3" name="Rectangle 2143"/>
              <p:cNvSpPr>
                <a:spLocks noChangeArrowheads="1"/>
              </p:cNvSpPr>
              <p:nvPr/>
            </p:nvSpPr>
            <p:spPr bwMode="auto">
              <a:xfrm>
                <a:off x="2365" y="161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4" name="Freeform 2144"/>
              <p:cNvSpPr>
                <a:spLocks/>
              </p:cNvSpPr>
              <p:nvPr/>
            </p:nvSpPr>
            <p:spPr bwMode="auto">
              <a:xfrm>
                <a:off x="2365" y="160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5" name="Rectangle 2145"/>
              <p:cNvSpPr>
                <a:spLocks noChangeArrowheads="1"/>
              </p:cNvSpPr>
              <p:nvPr/>
            </p:nvSpPr>
            <p:spPr bwMode="auto">
              <a:xfrm>
                <a:off x="2368" y="155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6" name="Freeform 2146"/>
              <p:cNvSpPr>
                <a:spLocks/>
              </p:cNvSpPr>
              <p:nvPr/>
            </p:nvSpPr>
            <p:spPr bwMode="auto">
              <a:xfrm>
                <a:off x="2368" y="155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7" name="Freeform 2147"/>
              <p:cNvSpPr>
                <a:spLocks/>
              </p:cNvSpPr>
              <p:nvPr/>
            </p:nvSpPr>
            <p:spPr bwMode="auto">
              <a:xfrm>
                <a:off x="2365" y="15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8" name="Rectangle 2148"/>
              <p:cNvSpPr>
                <a:spLocks noChangeArrowheads="1"/>
              </p:cNvSpPr>
              <p:nvPr/>
            </p:nvSpPr>
            <p:spPr bwMode="auto">
              <a:xfrm>
                <a:off x="2365" y="155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9" name="Line 2149"/>
              <p:cNvSpPr>
                <a:spLocks noChangeShapeType="1"/>
              </p:cNvSpPr>
              <p:nvPr/>
            </p:nvSpPr>
            <p:spPr bwMode="auto">
              <a:xfrm>
                <a:off x="2369" y="154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0" name="Line 2150"/>
              <p:cNvSpPr>
                <a:spLocks noChangeShapeType="1"/>
              </p:cNvSpPr>
              <p:nvPr/>
            </p:nvSpPr>
            <p:spPr bwMode="auto">
              <a:xfrm>
                <a:off x="2369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1" name="Line 2151"/>
              <p:cNvSpPr>
                <a:spLocks noChangeShapeType="1"/>
              </p:cNvSpPr>
              <p:nvPr/>
            </p:nvSpPr>
            <p:spPr bwMode="auto">
              <a:xfrm flipV="1">
                <a:off x="2437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2" name="Line 2152"/>
              <p:cNvSpPr>
                <a:spLocks noChangeShapeType="1"/>
              </p:cNvSpPr>
              <p:nvPr/>
            </p:nvSpPr>
            <p:spPr bwMode="auto">
              <a:xfrm>
                <a:off x="2436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3" name="Line 2153"/>
              <p:cNvSpPr>
                <a:spLocks noChangeShapeType="1"/>
              </p:cNvSpPr>
              <p:nvPr/>
            </p:nvSpPr>
            <p:spPr bwMode="auto">
              <a:xfrm>
                <a:off x="2436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4" name="Line 2154"/>
              <p:cNvSpPr>
                <a:spLocks noChangeShapeType="1"/>
              </p:cNvSpPr>
              <p:nvPr/>
            </p:nvSpPr>
            <p:spPr bwMode="auto">
              <a:xfrm flipH="1">
                <a:off x="2436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5" name="Line 2155"/>
              <p:cNvSpPr>
                <a:spLocks noChangeShapeType="1"/>
              </p:cNvSpPr>
              <p:nvPr/>
            </p:nvSpPr>
            <p:spPr bwMode="auto">
              <a:xfrm flipV="1">
                <a:off x="2420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6" name="Line 2156"/>
              <p:cNvSpPr>
                <a:spLocks noChangeShapeType="1"/>
              </p:cNvSpPr>
              <p:nvPr/>
            </p:nvSpPr>
            <p:spPr bwMode="auto">
              <a:xfrm>
                <a:off x="2419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7" name="Line 2157"/>
              <p:cNvSpPr>
                <a:spLocks noChangeShapeType="1"/>
              </p:cNvSpPr>
              <p:nvPr/>
            </p:nvSpPr>
            <p:spPr bwMode="auto">
              <a:xfrm>
                <a:off x="2419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8" name="Line 2158"/>
              <p:cNvSpPr>
                <a:spLocks noChangeShapeType="1"/>
              </p:cNvSpPr>
              <p:nvPr/>
            </p:nvSpPr>
            <p:spPr bwMode="auto">
              <a:xfrm flipH="1">
                <a:off x="2419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9" name="Line 2159"/>
              <p:cNvSpPr>
                <a:spLocks noChangeShapeType="1"/>
              </p:cNvSpPr>
              <p:nvPr/>
            </p:nvSpPr>
            <p:spPr bwMode="auto">
              <a:xfrm flipV="1">
                <a:off x="2404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0" name="Line 2160"/>
              <p:cNvSpPr>
                <a:spLocks noChangeShapeType="1"/>
              </p:cNvSpPr>
              <p:nvPr/>
            </p:nvSpPr>
            <p:spPr bwMode="auto">
              <a:xfrm>
                <a:off x="2403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1" name="Line 2161"/>
              <p:cNvSpPr>
                <a:spLocks noChangeShapeType="1"/>
              </p:cNvSpPr>
              <p:nvPr/>
            </p:nvSpPr>
            <p:spPr bwMode="auto">
              <a:xfrm>
                <a:off x="2403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2" name="Line 2162"/>
              <p:cNvSpPr>
                <a:spLocks noChangeShapeType="1"/>
              </p:cNvSpPr>
              <p:nvPr/>
            </p:nvSpPr>
            <p:spPr bwMode="auto">
              <a:xfrm flipH="1">
                <a:off x="2403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3" name="Line 2163"/>
              <p:cNvSpPr>
                <a:spLocks noChangeShapeType="1"/>
              </p:cNvSpPr>
              <p:nvPr/>
            </p:nvSpPr>
            <p:spPr bwMode="auto">
              <a:xfrm flipH="1">
                <a:off x="2387" y="1546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4" name="Line 2164"/>
              <p:cNvSpPr>
                <a:spLocks noChangeShapeType="1"/>
              </p:cNvSpPr>
              <p:nvPr/>
            </p:nvSpPr>
            <p:spPr bwMode="auto">
              <a:xfrm flipH="1">
                <a:off x="2387" y="1546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5" name="Line 2165"/>
              <p:cNvSpPr>
                <a:spLocks noChangeShapeType="1"/>
              </p:cNvSpPr>
              <p:nvPr/>
            </p:nvSpPr>
            <p:spPr bwMode="auto">
              <a:xfrm flipH="1">
                <a:off x="2404" y="1546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6" name="Line 2166"/>
              <p:cNvSpPr>
                <a:spLocks noChangeShapeType="1"/>
              </p:cNvSpPr>
              <p:nvPr/>
            </p:nvSpPr>
            <p:spPr bwMode="auto">
              <a:xfrm flipH="1">
                <a:off x="2404" y="1546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7" name="Line 2167"/>
              <p:cNvSpPr>
                <a:spLocks noChangeShapeType="1"/>
              </p:cNvSpPr>
              <p:nvPr/>
            </p:nvSpPr>
            <p:spPr bwMode="auto">
              <a:xfrm flipH="1">
                <a:off x="2420" y="1546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8" name="Line 2168"/>
              <p:cNvSpPr>
                <a:spLocks noChangeShapeType="1"/>
              </p:cNvSpPr>
              <p:nvPr/>
            </p:nvSpPr>
            <p:spPr bwMode="auto">
              <a:xfrm flipH="1">
                <a:off x="2420" y="1546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9" name="Line 2169"/>
              <p:cNvSpPr>
                <a:spLocks noChangeShapeType="1"/>
              </p:cNvSpPr>
              <p:nvPr/>
            </p:nvSpPr>
            <p:spPr bwMode="auto">
              <a:xfrm flipH="1">
                <a:off x="2437" y="154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0" name="Line 2170"/>
              <p:cNvSpPr>
                <a:spLocks noChangeShapeType="1"/>
              </p:cNvSpPr>
              <p:nvPr/>
            </p:nvSpPr>
            <p:spPr bwMode="auto">
              <a:xfrm flipH="1">
                <a:off x="2437" y="154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1" name="Line 2171"/>
              <p:cNvSpPr>
                <a:spLocks noChangeShapeType="1"/>
              </p:cNvSpPr>
              <p:nvPr/>
            </p:nvSpPr>
            <p:spPr bwMode="auto">
              <a:xfrm>
                <a:off x="2445" y="1546"/>
                <a:ext cx="8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2" name="Line 2172"/>
              <p:cNvSpPr>
                <a:spLocks noChangeShapeType="1"/>
              </p:cNvSpPr>
              <p:nvPr/>
            </p:nvSpPr>
            <p:spPr bwMode="auto">
              <a:xfrm>
                <a:off x="2445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3" name="Line 2173"/>
              <p:cNvSpPr>
                <a:spLocks noChangeShapeType="1"/>
              </p:cNvSpPr>
              <p:nvPr/>
            </p:nvSpPr>
            <p:spPr bwMode="auto">
              <a:xfrm flipV="1">
                <a:off x="2605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4" name="Line 2174"/>
              <p:cNvSpPr>
                <a:spLocks noChangeShapeType="1"/>
              </p:cNvSpPr>
              <p:nvPr/>
            </p:nvSpPr>
            <p:spPr bwMode="auto">
              <a:xfrm>
                <a:off x="2540" y="1563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5" name="Line 2175"/>
              <p:cNvSpPr>
                <a:spLocks noChangeShapeType="1"/>
              </p:cNvSpPr>
              <p:nvPr/>
            </p:nvSpPr>
            <p:spPr bwMode="auto">
              <a:xfrm>
                <a:off x="2606" y="1563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6" name="Line 2176"/>
              <p:cNvSpPr>
                <a:spLocks noChangeShapeType="1"/>
              </p:cNvSpPr>
              <p:nvPr/>
            </p:nvSpPr>
            <p:spPr bwMode="auto">
              <a:xfrm>
                <a:off x="2634" y="156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7" name="Line 2177"/>
              <p:cNvSpPr>
                <a:spLocks noChangeShapeType="1"/>
              </p:cNvSpPr>
              <p:nvPr/>
            </p:nvSpPr>
            <p:spPr bwMode="auto">
              <a:xfrm>
                <a:off x="2634" y="156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8" name="Line 2178"/>
              <p:cNvSpPr>
                <a:spLocks noChangeShapeType="1"/>
              </p:cNvSpPr>
              <p:nvPr/>
            </p:nvSpPr>
            <p:spPr bwMode="auto">
              <a:xfrm>
                <a:off x="2606" y="1563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9" name="Line 2179"/>
              <p:cNvSpPr>
                <a:spLocks noChangeShapeType="1"/>
              </p:cNvSpPr>
              <p:nvPr/>
            </p:nvSpPr>
            <p:spPr bwMode="auto">
              <a:xfrm>
                <a:off x="2506" y="1562"/>
                <a:ext cx="3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0" name="Line 2180"/>
              <p:cNvSpPr>
                <a:spLocks noChangeShapeType="1"/>
              </p:cNvSpPr>
              <p:nvPr/>
            </p:nvSpPr>
            <p:spPr bwMode="auto">
              <a:xfrm>
                <a:off x="2506" y="1562"/>
                <a:ext cx="3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1" name="Line 2181"/>
              <p:cNvSpPr>
                <a:spLocks noChangeShapeType="1"/>
              </p:cNvSpPr>
              <p:nvPr/>
            </p:nvSpPr>
            <p:spPr bwMode="auto">
              <a:xfrm flipV="1">
                <a:off x="2474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2" name="Line 2182"/>
              <p:cNvSpPr>
                <a:spLocks noChangeShapeType="1"/>
              </p:cNvSpPr>
              <p:nvPr/>
            </p:nvSpPr>
            <p:spPr bwMode="auto">
              <a:xfrm>
                <a:off x="2473" y="15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3" name="Line 2183"/>
              <p:cNvSpPr>
                <a:spLocks noChangeShapeType="1"/>
              </p:cNvSpPr>
              <p:nvPr/>
            </p:nvSpPr>
            <p:spPr bwMode="auto">
              <a:xfrm>
                <a:off x="2473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4" name="Line 2184"/>
              <p:cNvSpPr>
                <a:spLocks noChangeShapeType="1"/>
              </p:cNvSpPr>
              <p:nvPr/>
            </p:nvSpPr>
            <p:spPr bwMode="auto">
              <a:xfrm flipH="1">
                <a:off x="2473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5" name="Line 2185"/>
              <p:cNvSpPr>
                <a:spLocks noChangeShapeType="1"/>
              </p:cNvSpPr>
              <p:nvPr/>
            </p:nvSpPr>
            <p:spPr bwMode="auto">
              <a:xfrm flipV="1">
                <a:off x="247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6" name="Line 2186"/>
              <p:cNvSpPr>
                <a:spLocks noChangeShapeType="1"/>
              </p:cNvSpPr>
              <p:nvPr/>
            </p:nvSpPr>
            <p:spPr bwMode="auto">
              <a:xfrm>
                <a:off x="2473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7" name="Line 2187"/>
              <p:cNvSpPr>
                <a:spLocks noChangeShapeType="1"/>
              </p:cNvSpPr>
              <p:nvPr/>
            </p:nvSpPr>
            <p:spPr bwMode="auto">
              <a:xfrm>
                <a:off x="2473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8" name="Line 2188"/>
              <p:cNvSpPr>
                <a:spLocks noChangeShapeType="1"/>
              </p:cNvSpPr>
              <p:nvPr/>
            </p:nvSpPr>
            <p:spPr bwMode="auto">
              <a:xfrm flipH="1">
                <a:off x="2473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9" name="Line 2189"/>
              <p:cNvSpPr>
                <a:spLocks noChangeShapeType="1"/>
              </p:cNvSpPr>
              <p:nvPr/>
            </p:nvSpPr>
            <p:spPr bwMode="auto">
              <a:xfrm flipV="1">
                <a:off x="2491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0" name="Line 2190"/>
              <p:cNvSpPr>
                <a:spLocks noChangeShapeType="1"/>
              </p:cNvSpPr>
              <p:nvPr/>
            </p:nvSpPr>
            <p:spPr bwMode="auto">
              <a:xfrm>
                <a:off x="2490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1" name="Line 2191"/>
              <p:cNvSpPr>
                <a:spLocks noChangeShapeType="1"/>
              </p:cNvSpPr>
              <p:nvPr/>
            </p:nvSpPr>
            <p:spPr bwMode="auto">
              <a:xfrm>
                <a:off x="249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2" name="Line 2192"/>
              <p:cNvSpPr>
                <a:spLocks noChangeShapeType="1"/>
              </p:cNvSpPr>
              <p:nvPr/>
            </p:nvSpPr>
            <p:spPr bwMode="auto">
              <a:xfrm flipH="1">
                <a:off x="249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3" name="Line 2193"/>
              <p:cNvSpPr>
                <a:spLocks noChangeShapeType="1"/>
              </p:cNvSpPr>
              <p:nvPr/>
            </p:nvSpPr>
            <p:spPr bwMode="auto">
              <a:xfrm flipV="1">
                <a:off x="2506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4" name="Line 2194"/>
              <p:cNvSpPr>
                <a:spLocks noChangeShapeType="1"/>
              </p:cNvSpPr>
              <p:nvPr/>
            </p:nvSpPr>
            <p:spPr bwMode="auto">
              <a:xfrm>
                <a:off x="2505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5" name="Line 2195"/>
              <p:cNvSpPr>
                <a:spLocks noChangeShapeType="1"/>
              </p:cNvSpPr>
              <p:nvPr/>
            </p:nvSpPr>
            <p:spPr bwMode="auto">
              <a:xfrm>
                <a:off x="250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6" name="Line 2196"/>
              <p:cNvSpPr>
                <a:spLocks noChangeShapeType="1"/>
              </p:cNvSpPr>
              <p:nvPr/>
            </p:nvSpPr>
            <p:spPr bwMode="auto">
              <a:xfrm flipH="1">
                <a:off x="250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7" name="Line 2197"/>
              <p:cNvSpPr>
                <a:spLocks noChangeShapeType="1"/>
              </p:cNvSpPr>
              <p:nvPr/>
            </p:nvSpPr>
            <p:spPr bwMode="auto">
              <a:xfrm>
                <a:off x="2506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8" name="Line 2198"/>
              <p:cNvSpPr>
                <a:spLocks noChangeShapeType="1"/>
              </p:cNvSpPr>
              <p:nvPr/>
            </p:nvSpPr>
            <p:spPr bwMode="auto">
              <a:xfrm>
                <a:off x="2474" y="156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9" name="Line 2199"/>
              <p:cNvSpPr>
                <a:spLocks noChangeShapeType="1"/>
              </p:cNvSpPr>
              <p:nvPr/>
            </p:nvSpPr>
            <p:spPr bwMode="auto">
              <a:xfrm>
                <a:off x="2476" y="156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0" name="Line 2200"/>
              <p:cNvSpPr>
                <a:spLocks noChangeShapeType="1"/>
              </p:cNvSpPr>
              <p:nvPr/>
            </p:nvSpPr>
            <p:spPr bwMode="auto">
              <a:xfrm>
                <a:off x="249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1" name="Line 2201"/>
              <p:cNvSpPr>
                <a:spLocks noChangeShapeType="1"/>
              </p:cNvSpPr>
              <p:nvPr/>
            </p:nvSpPr>
            <p:spPr bwMode="auto">
              <a:xfrm flipV="1">
                <a:off x="254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2" name="Line 2202"/>
              <p:cNvSpPr>
                <a:spLocks noChangeShapeType="1"/>
              </p:cNvSpPr>
              <p:nvPr/>
            </p:nvSpPr>
            <p:spPr bwMode="auto">
              <a:xfrm>
                <a:off x="2538" y="15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3" name="Line 2203"/>
              <p:cNvSpPr>
                <a:spLocks noChangeShapeType="1"/>
              </p:cNvSpPr>
              <p:nvPr/>
            </p:nvSpPr>
            <p:spPr bwMode="auto">
              <a:xfrm>
                <a:off x="2538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4" name="Line 2204"/>
              <p:cNvSpPr>
                <a:spLocks noChangeShapeType="1"/>
              </p:cNvSpPr>
              <p:nvPr/>
            </p:nvSpPr>
            <p:spPr bwMode="auto">
              <a:xfrm flipH="1">
                <a:off x="2538" y="156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5" name="Line 2205"/>
              <p:cNvSpPr>
                <a:spLocks noChangeShapeType="1"/>
              </p:cNvSpPr>
              <p:nvPr/>
            </p:nvSpPr>
            <p:spPr bwMode="auto">
              <a:xfrm flipV="1">
                <a:off x="2556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6" name="Line 2206"/>
              <p:cNvSpPr>
                <a:spLocks noChangeShapeType="1"/>
              </p:cNvSpPr>
              <p:nvPr/>
            </p:nvSpPr>
            <p:spPr bwMode="auto">
              <a:xfrm>
                <a:off x="2555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7" name="Line 2207"/>
              <p:cNvSpPr>
                <a:spLocks noChangeShapeType="1"/>
              </p:cNvSpPr>
              <p:nvPr/>
            </p:nvSpPr>
            <p:spPr bwMode="auto">
              <a:xfrm>
                <a:off x="255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8" name="Line 2208"/>
              <p:cNvSpPr>
                <a:spLocks noChangeShapeType="1"/>
              </p:cNvSpPr>
              <p:nvPr/>
            </p:nvSpPr>
            <p:spPr bwMode="auto">
              <a:xfrm flipH="1">
                <a:off x="255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9" name="Line 2209"/>
              <p:cNvSpPr>
                <a:spLocks noChangeShapeType="1"/>
              </p:cNvSpPr>
              <p:nvPr/>
            </p:nvSpPr>
            <p:spPr bwMode="auto">
              <a:xfrm flipV="1">
                <a:off x="2573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0" name="Line 2210"/>
              <p:cNvSpPr>
                <a:spLocks noChangeShapeType="1"/>
              </p:cNvSpPr>
              <p:nvPr/>
            </p:nvSpPr>
            <p:spPr bwMode="auto">
              <a:xfrm>
                <a:off x="2572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1" name="Line 2211"/>
              <p:cNvSpPr>
                <a:spLocks noChangeShapeType="1"/>
              </p:cNvSpPr>
              <p:nvPr/>
            </p:nvSpPr>
            <p:spPr bwMode="auto">
              <a:xfrm>
                <a:off x="2572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2" name="Line 2212"/>
              <p:cNvSpPr>
                <a:spLocks noChangeShapeType="1"/>
              </p:cNvSpPr>
              <p:nvPr/>
            </p:nvSpPr>
            <p:spPr bwMode="auto">
              <a:xfrm flipH="1">
                <a:off x="2572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3" name="Line 2213"/>
              <p:cNvSpPr>
                <a:spLocks noChangeShapeType="1"/>
              </p:cNvSpPr>
              <p:nvPr/>
            </p:nvSpPr>
            <p:spPr bwMode="auto">
              <a:xfrm>
                <a:off x="2538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4" name="Line 2214"/>
              <p:cNvSpPr>
                <a:spLocks noChangeShapeType="1"/>
              </p:cNvSpPr>
              <p:nvPr/>
            </p:nvSpPr>
            <p:spPr bwMode="auto">
              <a:xfrm flipV="1">
                <a:off x="2606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5" name="Line 2215"/>
              <p:cNvSpPr>
                <a:spLocks noChangeShapeType="1"/>
              </p:cNvSpPr>
              <p:nvPr/>
            </p:nvSpPr>
            <p:spPr bwMode="auto">
              <a:xfrm>
                <a:off x="2605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6" name="Line 2216"/>
              <p:cNvSpPr>
                <a:spLocks noChangeShapeType="1"/>
              </p:cNvSpPr>
              <p:nvPr/>
            </p:nvSpPr>
            <p:spPr bwMode="auto">
              <a:xfrm>
                <a:off x="260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7" name="Line 2217"/>
              <p:cNvSpPr>
                <a:spLocks noChangeShapeType="1"/>
              </p:cNvSpPr>
              <p:nvPr/>
            </p:nvSpPr>
            <p:spPr bwMode="auto">
              <a:xfrm flipH="1">
                <a:off x="260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8" name="Line 2218"/>
              <p:cNvSpPr>
                <a:spLocks noChangeShapeType="1"/>
              </p:cNvSpPr>
              <p:nvPr/>
            </p:nvSpPr>
            <p:spPr bwMode="auto">
              <a:xfrm flipV="1">
                <a:off x="259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9" name="Line 2219"/>
              <p:cNvSpPr>
                <a:spLocks noChangeShapeType="1"/>
              </p:cNvSpPr>
              <p:nvPr/>
            </p:nvSpPr>
            <p:spPr bwMode="auto">
              <a:xfrm>
                <a:off x="2588" y="15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0" name="Line 2220"/>
              <p:cNvSpPr>
                <a:spLocks noChangeShapeType="1"/>
              </p:cNvSpPr>
              <p:nvPr/>
            </p:nvSpPr>
            <p:spPr bwMode="auto">
              <a:xfrm>
                <a:off x="2588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1" name="Line 2221"/>
              <p:cNvSpPr>
                <a:spLocks noChangeShapeType="1"/>
              </p:cNvSpPr>
              <p:nvPr/>
            </p:nvSpPr>
            <p:spPr bwMode="auto">
              <a:xfrm flipH="1">
                <a:off x="2588" y="156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2" name="Line 2222"/>
              <p:cNvSpPr>
                <a:spLocks noChangeShapeType="1"/>
              </p:cNvSpPr>
              <p:nvPr/>
            </p:nvSpPr>
            <p:spPr bwMode="auto">
              <a:xfrm flipV="1">
                <a:off x="2638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3" name="Line 2223"/>
              <p:cNvSpPr>
                <a:spLocks noChangeShapeType="1"/>
              </p:cNvSpPr>
              <p:nvPr/>
            </p:nvSpPr>
            <p:spPr bwMode="auto">
              <a:xfrm>
                <a:off x="2637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4" name="Line 2224"/>
              <p:cNvSpPr>
                <a:spLocks noChangeShapeType="1"/>
              </p:cNvSpPr>
              <p:nvPr/>
            </p:nvSpPr>
            <p:spPr bwMode="auto">
              <a:xfrm>
                <a:off x="2637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5" name="Line 2225"/>
              <p:cNvSpPr>
                <a:spLocks noChangeShapeType="1"/>
              </p:cNvSpPr>
              <p:nvPr/>
            </p:nvSpPr>
            <p:spPr bwMode="auto">
              <a:xfrm flipH="1">
                <a:off x="2637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6" name="Line 2226"/>
              <p:cNvSpPr>
                <a:spLocks noChangeShapeType="1"/>
              </p:cNvSpPr>
              <p:nvPr/>
            </p:nvSpPr>
            <p:spPr bwMode="auto">
              <a:xfrm flipV="1">
                <a:off x="2672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7" name="Line 2227"/>
              <p:cNvSpPr>
                <a:spLocks noChangeShapeType="1"/>
              </p:cNvSpPr>
              <p:nvPr/>
            </p:nvSpPr>
            <p:spPr bwMode="auto">
              <a:xfrm>
                <a:off x="2670" y="154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8" name="Line 2228"/>
              <p:cNvSpPr>
                <a:spLocks noChangeShapeType="1"/>
              </p:cNvSpPr>
              <p:nvPr/>
            </p:nvSpPr>
            <p:spPr bwMode="auto">
              <a:xfrm>
                <a:off x="2670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9" name="Line 2229"/>
              <p:cNvSpPr>
                <a:spLocks noChangeShapeType="1"/>
              </p:cNvSpPr>
              <p:nvPr/>
            </p:nvSpPr>
            <p:spPr bwMode="auto">
              <a:xfrm flipH="1">
                <a:off x="2670" y="154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0" name="Line 2230"/>
              <p:cNvSpPr>
                <a:spLocks noChangeShapeType="1"/>
              </p:cNvSpPr>
              <p:nvPr/>
            </p:nvSpPr>
            <p:spPr bwMode="auto">
              <a:xfrm flipV="1">
                <a:off x="2672" y="15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1" name="Line 2231"/>
              <p:cNvSpPr>
                <a:spLocks noChangeShapeType="1"/>
              </p:cNvSpPr>
              <p:nvPr/>
            </p:nvSpPr>
            <p:spPr bwMode="auto">
              <a:xfrm>
                <a:off x="2670" y="153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2" name="Line 2232"/>
              <p:cNvSpPr>
                <a:spLocks noChangeShapeType="1"/>
              </p:cNvSpPr>
              <p:nvPr/>
            </p:nvSpPr>
            <p:spPr bwMode="auto">
              <a:xfrm>
                <a:off x="2670" y="15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3" name="Line 2233"/>
              <p:cNvSpPr>
                <a:spLocks noChangeShapeType="1"/>
              </p:cNvSpPr>
              <p:nvPr/>
            </p:nvSpPr>
            <p:spPr bwMode="auto">
              <a:xfrm flipH="1">
                <a:off x="2670" y="153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4" name="Line 2234"/>
              <p:cNvSpPr>
                <a:spLocks noChangeShapeType="1"/>
              </p:cNvSpPr>
              <p:nvPr/>
            </p:nvSpPr>
            <p:spPr bwMode="auto">
              <a:xfrm flipV="1">
                <a:off x="2672" y="15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5" name="Line 2235"/>
              <p:cNvSpPr>
                <a:spLocks noChangeShapeType="1"/>
              </p:cNvSpPr>
              <p:nvPr/>
            </p:nvSpPr>
            <p:spPr bwMode="auto">
              <a:xfrm>
                <a:off x="2670" y="15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6" name="Line 2236"/>
              <p:cNvSpPr>
                <a:spLocks noChangeShapeType="1"/>
              </p:cNvSpPr>
              <p:nvPr/>
            </p:nvSpPr>
            <p:spPr bwMode="auto">
              <a:xfrm>
                <a:off x="2670" y="15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7" name="Line 2237"/>
              <p:cNvSpPr>
                <a:spLocks noChangeShapeType="1"/>
              </p:cNvSpPr>
              <p:nvPr/>
            </p:nvSpPr>
            <p:spPr bwMode="auto">
              <a:xfrm flipH="1">
                <a:off x="2670" y="15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8" name="Line 2238"/>
              <p:cNvSpPr>
                <a:spLocks noChangeShapeType="1"/>
              </p:cNvSpPr>
              <p:nvPr/>
            </p:nvSpPr>
            <p:spPr bwMode="auto">
              <a:xfrm flipV="1">
                <a:off x="2672" y="14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9" name="Line 2239"/>
              <p:cNvSpPr>
                <a:spLocks noChangeShapeType="1"/>
              </p:cNvSpPr>
              <p:nvPr/>
            </p:nvSpPr>
            <p:spPr bwMode="auto">
              <a:xfrm>
                <a:off x="2670" y="149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0" name="Line 2240"/>
              <p:cNvSpPr>
                <a:spLocks noChangeShapeType="1"/>
              </p:cNvSpPr>
              <p:nvPr/>
            </p:nvSpPr>
            <p:spPr bwMode="auto">
              <a:xfrm>
                <a:off x="2670" y="14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1" name="Line 2241"/>
              <p:cNvSpPr>
                <a:spLocks noChangeShapeType="1"/>
              </p:cNvSpPr>
              <p:nvPr/>
            </p:nvSpPr>
            <p:spPr bwMode="auto">
              <a:xfrm flipH="1">
                <a:off x="2670" y="14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2" name="Group 2242"/>
            <p:cNvGrpSpPr>
              <a:grpSpLocks/>
            </p:cNvGrpSpPr>
            <p:nvPr/>
          </p:nvGrpSpPr>
          <p:grpSpPr bwMode="auto">
            <a:xfrm>
              <a:off x="1990" y="1165"/>
              <a:ext cx="683" cy="405"/>
              <a:chOff x="1990" y="1165"/>
              <a:chExt cx="683" cy="405"/>
            </a:xfrm>
          </p:grpSpPr>
          <p:sp>
            <p:nvSpPr>
              <p:cNvPr id="1782" name="Line 2243"/>
              <p:cNvSpPr>
                <a:spLocks noChangeShapeType="1"/>
              </p:cNvSpPr>
              <p:nvPr/>
            </p:nvSpPr>
            <p:spPr bwMode="auto">
              <a:xfrm flipV="1">
                <a:off x="2670" y="151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3" name="Line 2244"/>
              <p:cNvSpPr>
                <a:spLocks noChangeShapeType="1"/>
              </p:cNvSpPr>
              <p:nvPr/>
            </p:nvSpPr>
            <p:spPr bwMode="auto">
              <a:xfrm flipV="1">
                <a:off x="2655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4" name="Line 2245"/>
              <p:cNvSpPr>
                <a:spLocks noChangeShapeType="1"/>
              </p:cNvSpPr>
              <p:nvPr/>
            </p:nvSpPr>
            <p:spPr bwMode="auto">
              <a:xfrm>
                <a:off x="2654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5" name="Line 2246"/>
              <p:cNvSpPr>
                <a:spLocks noChangeShapeType="1"/>
              </p:cNvSpPr>
              <p:nvPr/>
            </p:nvSpPr>
            <p:spPr bwMode="auto">
              <a:xfrm>
                <a:off x="265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6" name="Line 2247"/>
              <p:cNvSpPr>
                <a:spLocks noChangeShapeType="1"/>
              </p:cNvSpPr>
              <p:nvPr/>
            </p:nvSpPr>
            <p:spPr bwMode="auto">
              <a:xfrm flipH="1">
                <a:off x="265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7" name="Line 2248"/>
              <p:cNvSpPr>
                <a:spLocks noChangeShapeType="1"/>
              </p:cNvSpPr>
              <p:nvPr/>
            </p:nvSpPr>
            <p:spPr bwMode="auto">
              <a:xfrm flipV="1">
                <a:off x="2672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8" name="Line 2249"/>
              <p:cNvSpPr>
                <a:spLocks noChangeShapeType="1"/>
              </p:cNvSpPr>
              <p:nvPr/>
            </p:nvSpPr>
            <p:spPr bwMode="auto">
              <a:xfrm>
                <a:off x="2670" y="15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9" name="Line 2250"/>
              <p:cNvSpPr>
                <a:spLocks noChangeShapeType="1"/>
              </p:cNvSpPr>
              <p:nvPr/>
            </p:nvSpPr>
            <p:spPr bwMode="auto">
              <a:xfrm>
                <a:off x="2670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0" name="Line 2251"/>
              <p:cNvSpPr>
                <a:spLocks noChangeShapeType="1"/>
              </p:cNvSpPr>
              <p:nvPr/>
            </p:nvSpPr>
            <p:spPr bwMode="auto">
              <a:xfrm flipH="1">
                <a:off x="2670" y="156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1" name="Line 2252"/>
              <p:cNvSpPr>
                <a:spLocks noChangeShapeType="1"/>
              </p:cNvSpPr>
              <p:nvPr/>
            </p:nvSpPr>
            <p:spPr bwMode="auto">
              <a:xfrm flipV="1">
                <a:off x="2672" y="1546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2" name="Line 2253"/>
              <p:cNvSpPr>
                <a:spLocks noChangeShapeType="1"/>
              </p:cNvSpPr>
              <p:nvPr/>
            </p:nvSpPr>
            <p:spPr bwMode="auto">
              <a:xfrm flipV="1">
                <a:off x="2670" y="1546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3" name="Line 2254"/>
              <p:cNvSpPr>
                <a:spLocks noChangeShapeType="1"/>
              </p:cNvSpPr>
              <p:nvPr/>
            </p:nvSpPr>
            <p:spPr bwMode="auto">
              <a:xfrm flipV="1">
                <a:off x="2670" y="149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4" name="Line 2255"/>
              <p:cNvSpPr>
                <a:spLocks noChangeShapeType="1"/>
              </p:cNvSpPr>
              <p:nvPr/>
            </p:nvSpPr>
            <p:spPr bwMode="auto">
              <a:xfrm flipV="1">
                <a:off x="2672" y="149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5" name="Line 2256"/>
              <p:cNvSpPr>
                <a:spLocks noChangeShapeType="1"/>
              </p:cNvSpPr>
              <p:nvPr/>
            </p:nvSpPr>
            <p:spPr bwMode="auto">
              <a:xfrm flipV="1">
                <a:off x="2672" y="1514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6" name="Line 2257"/>
              <p:cNvSpPr>
                <a:spLocks noChangeShapeType="1"/>
              </p:cNvSpPr>
              <p:nvPr/>
            </p:nvSpPr>
            <p:spPr bwMode="auto">
              <a:xfrm flipV="1">
                <a:off x="2670" y="1514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7" name="Line 2258"/>
              <p:cNvSpPr>
                <a:spLocks noChangeShapeType="1"/>
              </p:cNvSpPr>
              <p:nvPr/>
            </p:nvSpPr>
            <p:spPr bwMode="auto">
              <a:xfrm flipV="1">
                <a:off x="2672" y="1531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8" name="Line 2259"/>
              <p:cNvSpPr>
                <a:spLocks noChangeShapeType="1"/>
              </p:cNvSpPr>
              <p:nvPr/>
            </p:nvSpPr>
            <p:spPr bwMode="auto">
              <a:xfrm flipV="1">
                <a:off x="2670" y="1531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99" name="Line 2260"/>
              <p:cNvSpPr>
                <a:spLocks noChangeShapeType="1"/>
              </p:cNvSpPr>
              <p:nvPr/>
            </p:nvSpPr>
            <p:spPr bwMode="auto">
              <a:xfrm>
                <a:off x="2573" y="1563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0" name="Line 2261"/>
              <p:cNvSpPr>
                <a:spLocks noChangeShapeType="1"/>
              </p:cNvSpPr>
              <p:nvPr/>
            </p:nvSpPr>
            <p:spPr bwMode="auto">
              <a:xfrm>
                <a:off x="2573" y="15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1" name="Line 2262"/>
              <p:cNvSpPr>
                <a:spLocks noChangeShapeType="1"/>
              </p:cNvSpPr>
              <p:nvPr/>
            </p:nvSpPr>
            <p:spPr bwMode="auto">
              <a:xfrm flipV="1">
                <a:off x="2520" y="156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2" name="Line 2263"/>
              <p:cNvSpPr>
                <a:spLocks noChangeShapeType="1"/>
              </p:cNvSpPr>
              <p:nvPr/>
            </p:nvSpPr>
            <p:spPr bwMode="auto">
              <a:xfrm>
                <a:off x="2491" y="1563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3" name="Line 2264"/>
              <p:cNvSpPr>
                <a:spLocks noChangeShapeType="1"/>
              </p:cNvSpPr>
              <p:nvPr/>
            </p:nvSpPr>
            <p:spPr bwMode="auto">
              <a:xfrm>
                <a:off x="2491" y="156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4" name="Line 2265"/>
              <p:cNvSpPr>
                <a:spLocks noChangeShapeType="1"/>
              </p:cNvSpPr>
              <p:nvPr/>
            </p:nvSpPr>
            <p:spPr bwMode="auto">
              <a:xfrm>
                <a:off x="2465" y="154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5" name="Line 2266"/>
              <p:cNvSpPr>
                <a:spLocks noChangeShapeType="1"/>
              </p:cNvSpPr>
              <p:nvPr/>
            </p:nvSpPr>
            <p:spPr bwMode="auto">
              <a:xfrm flipH="1">
                <a:off x="2465" y="154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6" name="Line 2267"/>
              <p:cNvSpPr>
                <a:spLocks noChangeShapeType="1"/>
              </p:cNvSpPr>
              <p:nvPr/>
            </p:nvSpPr>
            <p:spPr bwMode="auto">
              <a:xfrm flipH="1">
                <a:off x="2465" y="154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7" name="Line 2268"/>
              <p:cNvSpPr>
                <a:spLocks noChangeShapeType="1"/>
              </p:cNvSpPr>
              <p:nvPr/>
            </p:nvSpPr>
            <p:spPr bwMode="auto">
              <a:xfrm flipH="1">
                <a:off x="2465" y="154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8" name="Line 2269"/>
              <p:cNvSpPr>
                <a:spLocks noChangeShapeType="1"/>
              </p:cNvSpPr>
              <p:nvPr/>
            </p:nvSpPr>
            <p:spPr bwMode="auto">
              <a:xfrm>
                <a:off x="2474" y="156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09" name="Line 2270"/>
              <p:cNvSpPr>
                <a:spLocks noChangeShapeType="1"/>
              </p:cNvSpPr>
              <p:nvPr/>
            </p:nvSpPr>
            <p:spPr bwMode="auto">
              <a:xfrm>
                <a:off x="2474" y="1563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0" name="Line 2271"/>
              <p:cNvSpPr>
                <a:spLocks noChangeShapeType="1"/>
              </p:cNvSpPr>
              <p:nvPr/>
            </p:nvSpPr>
            <p:spPr bwMode="auto">
              <a:xfrm>
                <a:off x="2556" y="1563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1" name="Line 2272"/>
              <p:cNvSpPr>
                <a:spLocks noChangeShapeType="1"/>
              </p:cNvSpPr>
              <p:nvPr/>
            </p:nvSpPr>
            <p:spPr bwMode="auto">
              <a:xfrm>
                <a:off x="2556" y="156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2" name="Line 2273"/>
              <p:cNvSpPr>
                <a:spLocks noChangeShapeType="1"/>
              </p:cNvSpPr>
              <p:nvPr/>
            </p:nvSpPr>
            <p:spPr bwMode="auto">
              <a:xfrm flipH="1">
                <a:off x="2523" y="155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3" name="Line 2274"/>
              <p:cNvSpPr>
                <a:spLocks noChangeShapeType="1"/>
              </p:cNvSpPr>
              <p:nvPr/>
            </p:nvSpPr>
            <p:spPr bwMode="auto">
              <a:xfrm>
                <a:off x="2523" y="1554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4" name="Line 2275"/>
              <p:cNvSpPr>
                <a:spLocks noChangeShapeType="1"/>
              </p:cNvSpPr>
              <p:nvPr/>
            </p:nvSpPr>
            <p:spPr bwMode="auto">
              <a:xfrm>
                <a:off x="2540" y="15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5" name="Line 2276"/>
              <p:cNvSpPr>
                <a:spLocks noChangeShapeType="1"/>
              </p:cNvSpPr>
              <p:nvPr/>
            </p:nvSpPr>
            <p:spPr bwMode="auto">
              <a:xfrm>
                <a:off x="2638" y="1563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6" name="Line 2277"/>
              <p:cNvSpPr>
                <a:spLocks noChangeShapeType="1"/>
              </p:cNvSpPr>
              <p:nvPr/>
            </p:nvSpPr>
            <p:spPr bwMode="auto">
              <a:xfrm>
                <a:off x="2638" y="156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7" name="Line 2278"/>
              <p:cNvSpPr>
                <a:spLocks noChangeShapeType="1"/>
              </p:cNvSpPr>
              <p:nvPr/>
            </p:nvSpPr>
            <p:spPr bwMode="auto">
              <a:xfrm>
                <a:off x="2624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8" name="Line 2279"/>
              <p:cNvSpPr>
                <a:spLocks noChangeShapeType="1"/>
              </p:cNvSpPr>
              <p:nvPr/>
            </p:nvSpPr>
            <p:spPr bwMode="auto">
              <a:xfrm>
                <a:off x="2590" y="1563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19" name="Line 2280"/>
              <p:cNvSpPr>
                <a:spLocks noChangeShapeType="1"/>
              </p:cNvSpPr>
              <p:nvPr/>
            </p:nvSpPr>
            <p:spPr bwMode="auto">
              <a:xfrm>
                <a:off x="2590" y="15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0" name="Line 2281"/>
              <p:cNvSpPr>
                <a:spLocks noChangeShapeType="1"/>
              </p:cNvSpPr>
              <p:nvPr/>
            </p:nvSpPr>
            <p:spPr bwMode="auto">
              <a:xfrm flipH="1">
                <a:off x="2605" y="156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1" name="Line 2282"/>
              <p:cNvSpPr>
                <a:spLocks noChangeShapeType="1"/>
              </p:cNvSpPr>
              <p:nvPr/>
            </p:nvSpPr>
            <p:spPr bwMode="auto">
              <a:xfrm>
                <a:off x="2624" y="1563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2" name="Line 2283"/>
              <p:cNvSpPr>
                <a:spLocks noChangeShapeType="1"/>
              </p:cNvSpPr>
              <p:nvPr/>
            </p:nvSpPr>
            <p:spPr bwMode="auto">
              <a:xfrm>
                <a:off x="2624" y="1563"/>
                <a:ext cx="7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3" name="Freeform 2284"/>
              <p:cNvSpPr>
                <a:spLocks/>
              </p:cNvSpPr>
              <p:nvPr/>
            </p:nvSpPr>
            <p:spPr bwMode="auto">
              <a:xfrm>
                <a:off x="2054" y="1177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4" name="Line 2285"/>
              <p:cNvSpPr>
                <a:spLocks noChangeShapeType="1"/>
              </p:cNvSpPr>
              <p:nvPr/>
            </p:nvSpPr>
            <p:spPr bwMode="auto">
              <a:xfrm>
                <a:off x="2655" y="1563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5" name="Line 2286"/>
              <p:cNvSpPr>
                <a:spLocks noChangeShapeType="1"/>
              </p:cNvSpPr>
              <p:nvPr/>
            </p:nvSpPr>
            <p:spPr bwMode="auto">
              <a:xfrm>
                <a:off x="2655" y="15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6" name="Line 2287"/>
              <p:cNvSpPr>
                <a:spLocks noChangeShapeType="1"/>
              </p:cNvSpPr>
              <p:nvPr/>
            </p:nvSpPr>
            <p:spPr bwMode="auto">
              <a:xfrm>
                <a:off x="2453" y="1332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7" name="Line 2288"/>
              <p:cNvSpPr>
                <a:spLocks noChangeShapeType="1"/>
              </p:cNvSpPr>
              <p:nvPr/>
            </p:nvSpPr>
            <p:spPr bwMode="auto">
              <a:xfrm flipH="1">
                <a:off x="2453" y="1331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8" name="Line 2289"/>
              <p:cNvSpPr>
                <a:spLocks noChangeShapeType="1"/>
              </p:cNvSpPr>
              <p:nvPr/>
            </p:nvSpPr>
            <p:spPr bwMode="auto">
              <a:xfrm flipH="1">
                <a:off x="2454" y="1331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9" name="Line 2290"/>
              <p:cNvSpPr>
                <a:spLocks noChangeShapeType="1"/>
              </p:cNvSpPr>
              <p:nvPr/>
            </p:nvSpPr>
            <p:spPr bwMode="auto">
              <a:xfrm flipH="1">
                <a:off x="2454" y="1330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0" name="Line 2291"/>
              <p:cNvSpPr>
                <a:spLocks noChangeShapeType="1"/>
              </p:cNvSpPr>
              <p:nvPr/>
            </p:nvSpPr>
            <p:spPr bwMode="auto">
              <a:xfrm>
                <a:off x="220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1" name="Line 2292"/>
              <p:cNvSpPr>
                <a:spLocks noChangeShapeType="1"/>
              </p:cNvSpPr>
              <p:nvPr/>
            </p:nvSpPr>
            <p:spPr bwMode="auto">
              <a:xfrm>
                <a:off x="220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2" name="Line 2293"/>
              <p:cNvSpPr>
                <a:spLocks noChangeShapeType="1"/>
              </p:cNvSpPr>
              <p:nvPr/>
            </p:nvSpPr>
            <p:spPr bwMode="auto">
              <a:xfrm>
                <a:off x="220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3" name="Line 2294"/>
              <p:cNvSpPr>
                <a:spLocks noChangeShapeType="1"/>
              </p:cNvSpPr>
              <p:nvPr/>
            </p:nvSpPr>
            <p:spPr bwMode="auto">
              <a:xfrm>
                <a:off x="220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4" name="Line 2295"/>
              <p:cNvSpPr>
                <a:spLocks noChangeShapeType="1"/>
              </p:cNvSpPr>
              <p:nvPr/>
            </p:nvSpPr>
            <p:spPr bwMode="auto">
              <a:xfrm flipH="1">
                <a:off x="2201" y="1314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5" name="Line 2296"/>
              <p:cNvSpPr>
                <a:spLocks noChangeShapeType="1"/>
              </p:cNvSpPr>
              <p:nvPr/>
            </p:nvSpPr>
            <p:spPr bwMode="auto">
              <a:xfrm flipH="1">
                <a:off x="2203" y="1314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6" name="Line 2297"/>
              <p:cNvSpPr>
                <a:spLocks noChangeShapeType="1"/>
              </p:cNvSpPr>
              <p:nvPr/>
            </p:nvSpPr>
            <p:spPr bwMode="auto">
              <a:xfrm flipH="1">
                <a:off x="2204" y="1313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7" name="Line 2298"/>
              <p:cNvSpPr>
                <a:spLocks noChangeShapeType="1"/>
              </p:cNvSpPr>
              <p:nvPr/>
            </p:nvSpPr>
            <p:spPr bwMode="auto">
              <a:xfrm>
                <a:off x="2103" y="116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8" name="Line 2299"/>
              <p:cNvSpPr>
                <a:spLocks noChangeShapeType="1"/>
              </p:cNvSpPr>
              <p:nvPr/>
            </p:nvSpPr>
            <p:spPr bwMode="auto">
              <a:xfrm flipH="1">
                <a:off x="2060" y="1297"/>
                <a:ext cx="12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9" name="Line 2300"/>
              <p:cNvSpPr>
                <a:spLocks noChangeShapeType="1"/>
              </p:cNvSpPr>
              <p:nvPr/>
            </p:nvSpPr>
            <p:spPr bwMode="auto">
              <a:xfrm flipH="1">
                <a:off x="2090" y="1299"/>
                <a:ext cx="9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0" name="Line 2301"/>
              <p:cNvSpPr>
                <a:spLocks noChangeShapeType="1"/>
              </p:cNvSpPr>
              <p:nvPr/>
            </p:nvSpPr>
            <p:spPr bwMode="auto">
              <a:xfrm flipH="1">
                <a:off x="2090" y="1298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1" name="Line 2302"/>
              <p:cNvSpPr>
                <a:spLocks noChangeShapeType="1"/>
              </p:cNvSpPr>
              <p:nvPr/>
            </p:nvSpPr>
            <p:spPr bwMode="auto">
              <a:xfrm flipV="1">
                <a:off x="2060" y="1181"/>
                <a:ext cx="1" cy="1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2" name="Line 2303"/>
              <p:cNvSpPr>
                <a:spLocks noChangeShapeType="1"/>
              </p:cNvSpPr>
              <p:nvPr/>
            </p:nvSpPr>
            <p:spPr bwMode="auto">
              <a:xfrm flipV="1">
                <a:off x="2103" y="1165"/>
                <a:ext cx="1" cy="1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3" name="Line 2304"/>
              <p:cNvSpPr>
                <a:spLocks noChangeShapeType="1"/>
              </p:cNvSpPr>
              <p:nvPr/>
            </p:nvSpPr>
            <p:spPr bwMode="auto">
              <a:xfrm flipV="1">
                <a:off x="2059" y="1181"/>
                <a:ext cx="1" cy="1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4" name="Line 2305"/>
              <p:cNvSpPr>
                <a:spLocks noChangeShapeType="1"/>
              </p:cNvSpPr>
              <p:nvPr/>
            </p:nvSpPr>
            <p:spPr bwMode="auto">
              <a:xfrm flipV="1">
                <a:off x="2058" y="1181"/>
                <a:ext cx="1" cy="1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5" name="Line 2306"/>
              <p:cNvSpPr>
                <a:spLocks noChangeShapeType="1"/>
              </p:cNvSpPr>
              <p:nvPr/>
            </p:nvSpPr>
            <p:spPr bwMode="auto">
              <a:xfrm>
                <a:off x="2018" y="1222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6" name="Line 2307"/>
              <p:cNvSpPr>
                <a:spLocks noChangeShapeType="1"/>
              </p:cNvSpPr>
              <p:nvPr/>
            </p:nvSpPr>
            <p:spPr bwMode="auto">
              <a:xfrm>
                <a:off x="2018" y="1222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7" name="Line 2308"/>
              <p:cNvSpPr>
                <a:spLocks noChangeShapeType="1"/>
              </p:cNvSpPr>
              <p:nvPr/>
            </p:nvSpPr>
            <p:spPr bwMode="auto">
              <a:xfrm>
                <a:off x="2018" y="122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8" name="Line 2309"/>
              <p:cNvSpPr>
                <a:spLocks noChangeShapeType="1"/>
              </p:cNvSpPr>
              <p:nvPr/>
            </p:nvSpPr>
            <p:spPr bwMode="auto">
              <a:xfrm>
                <a:off x="2018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9" name="Line 2310"/>
              <p:cNvSpPr>
                <a:spLocks noChangeShapeType="1"/>
              </p:cNvSpPr>
              <p:nvPr/>
            </p:nvSpPr>
            <p:spPr bwMode="auto">
              <a:xfrm flipV="1">
                <a:off x="1990" y="12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0" name="Line 2311"/>
              <p:cNvSpPr>
                <a:spLocks noChangeShapeType="1"/>
              </p:cNvSpPr>
              <p:nvPr/>
            </p:nvSpPr>
            <p:spPr bwMode="auto">
              <a:xfrm>
                <a:off x="1990" y="1222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1" name="Line 2312"/>
              <p:cNvSpPr>
                <a:spLocks noChangeShapeType="1"/>
              </p:cNvSpPr>
              <p:nvPr/>
            </p:nvSpPr>
            <p:spPr bwMode="auto">
              <a:xfrm>
                <a:off x="1990" y="1223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2" name="Line 2313"/>
              <p:cNvSpPr>
                <a:spLocks noChangeShapeType="1"/>
              </p:cNvSpPr>
              <p:nvPr/>
            </p:nvSpPr>
            <p:spPr bwMode="auto">
              <a:xfrm>
                <a:off x="1990" y="1225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3" name="Line 2314"/>
              <p:cNvSpPr>
                <a:spLocks noChangeShapeType="1"/>
              </p:cNvSpPr>
              <p:nvPr/>
            </p:nvSpPr>
            <p:spPr bwMode="auto">
              <a:xfrm>
                <a:off x="1990" y="1226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4" name="Line 2315"/>
              <p:cNvSpPr>
                <a:spLocks noChangeShapeType="1"/>
              </p:cNvSpPr>
              <p:nvPr/>
            </p:nvSpPr>
            <p:spPr bwMode="auto">
              <a:xfrm>
                <a:off x="1990" y="1225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5" name="Line 2316"/>
              <p:cNvSpPr>
                <a:spLocks noChangeShapeType="1"/>
              </p:cNvSpPr>
              <p:nvPr/>
            </p:nvSpPr>
            <p:spPr bwMode="auto">
              <a:xfrm>
                <a:off x="1990" y="1223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6" name="Line 2317"/>
              <p:cNvSpPr>
                <a:spLocks noChangeShapeType="1"/>
              </p:cNvSpPr>
              <p:nvPr/>
            </p:nvSpPr>
            <p:spPr bwMode="auto">
              <a:xfrm flipH="1">
                <a:off x="2054" y="1172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7" name="Line 2318"/>
              <p:cNvSpPr>
                <a:spLocks noChangeShapeType="1"/>
              </p:cNvSpPr>
              <p:nvPr/>
            </p:nvSpPr>
            <p:spPr bwMode="auto">
              <a:xfrm>
                <a:off x="2059" y="1172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8" name="Line 2319"/>
              <p:cNvSpPr>
                <a:spLocks noChangeShapeType="1"/>
              </p:cNvSpPr>
              <p:nvPr/>
            </p:nvSpPr>
            <p:spPr bwMode="auto">
              <a:xfrm flipV="1">
                <a:off x="2060" y="11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9" name="Line 2320"/>
              <p:cNvSpPr>
                <a:spLocks noChangeShapeType="1"/>
              </p:cNvSpPr>
              <p:nvPr/>
            </p:nvSpPr>
            <p:spPr bwMode="auto">
              <a:xfrm>
                <a:off x="2060" y="116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0" name="Line 2321"/>
              <p:cNvSpPr>
                <a:spLocks noChangeShapeType="1"/>
              </p:cNvSpPr>
              <p:nvPr/>
            </p:nvSpPr>
            <p:spPr bwMode="auto">
              <a:xfrm flipV="1">
                <a:off x="2059" y="1166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1" name="Line 2322"/>
              <p:cNvSpPr>
                <a:spLocks noChangeShapeType="1"/>
              </p:cNvSpPr>
              <p:nvPr/>
            </p:nvSpPr>
            <p:spPr bwMode="auto">
              <a:xfrm>
                <a:off x="2059" y="1166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2" name="Line 2323"/>
              <p:cNvSpPr>
                <a:spLocks noChangeShapeType="1"/>
              </p:cNvSpPr>
              <p:nvPr/>
            </p:nvSpPr>
            <p:spPr bwMode="auto">
              <a:xfrm flipV="1">
                <a:off x="2058" y="1165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3" name="Line 2324"/>
              <p:cNvSpPr>
                <a:spLocks noChangeShapeType="1"/>
              </p:cNvSpPr>
              <p:nvPr/>
            </p:nvSpPr>
            <p:spPr bwMode="auto">
              <a:xfrm>
                <a:off x="2058" y="116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4" name="Line 2325"/>
              <p:cNvSpPr>
                <a:spLocks noChangeShapeType="1"/>
              </p:cNvSpPr>
              <p:nvPr/>
            </p:nvSpPr>
            <p:spPr bwMode="auto">
              <a:xfrm flipH="1">
                <a:off x="2058" y="118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5" name="Line 2326"/>
              <p:cNvSpPr>
                <a:spLocks noChangeShapeType="1"/>
              </p:cNvSpPr>
              <p:nvPr/>
            </p:nvSpPr>
            <p:spPr bwMode="auto">
              <a:xfrm flipH="1">
                <a:off x="2058" y="117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6" name="Line 2327"/>
              <p:cNvSpPr>
                <a:spLocks noChangeShapeType="1"/>
              </p:cNvSpPr>
              <p:nvPr/>
            </p:nvSpPr>
            <p:spPr bwMode="auto">
              <a:xfrm>
                <a:off x="2075" y="1167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7" name="Line 2328"/>
              <p:cNvSpPr>
                <a:spLocks noChangeShapeType="1"/>
              </p:cNvSpPr>
              <p:nvPr/>
            </p:nvSpPr>
            <p:spPr bwMode="auto">
              <a:xfrm>
                <a:off x="2075" y="1166"/>
                <a:ext cx="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8" name="Line 2329"/>
              <p:cNvSpPr>
                <a:spLocks noChangeShapeType="1"/>
              </p:cNvSpPr>
              <p:nvPr/>
            </p:nvSpPr>
            <p:spPr bwMode="auto">
              <a:xfrm flipV="1">
                <a:off x="2104" y="1165"/>
                <a:ext cx="1" cy="1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9" name="Line 2330"/>
              <p:cNvSpPr>
                <a:spLocks noChangeShapeType="1"/>
              </p:cNvSpPr>
              <p:nvPr/>
            </p:nvSpPr>
            <p:spPr bwMode="auto">
              <a:xfrm flipV="1">
                <a:off x="2104" y="1165"/>
                <a:ext cx="1" cy="1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0" name="Line 2331"/>
              <p:cNvSpPr>
                <a:spLocks noChangeShapeType="1"/>
              </p:cNvSpPr>
              <p:nvPr/>
            </p:nvSpPr>
            <p:spPr bwMode="auto">
              <a:xfrm flipV="1">
                <a:off x="2201" y="131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1" name="Line 2332"/>
              <p:cNvSpPr>
                <a:spLocks noChangeShapeType="1"/>
              </p:cNvSpPr>
              <p:nvPr/>
            </p:nvSpPr>
            <p:spPr bwMode="auto">
              <a:xfrm flipV="1">
                <a:off x="2203" y="131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2" name="Line 2333"/>
              <p:cNvSpPr>
                <a:spLocks noChangeShapeType="1"/>
              </p:cNvSpPr>
              <p:nvPr/>
            </p:nvSpPr>
            <p:spPr bwMode="auto">
              <a:xfrm flipV="1">
                <a:off x="2204" y="131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3" name="Line 2334"/>
              <p:cNvSpPr>
                <a:spLocks noChangeShapeType="1"/>
              </p:cNvSpPr>
              <p:nvPr/>
            </p:nvSpPr>
            <p:spPr bwMode="auto">
              <a:xfrm flipH="1">
                <a:off x="2199" y="129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4" name="Line 2335"/>
              <p:cNvSpPr>
                <a:spLocks noChangeShapeType="1"/>
              </p:cNvSpPr>
              <p:nvPr/>
            </p:nvSpPr>
            <p:spPr bwMode="auto">
              <a:xfrm flipV="1">
                <a:off x="2204" y="129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5" name="Line 2336"/>
              <p:cNvSpPr>
                <a:spLocks noChangeShapeType="1"/>
              </p:cNvSpPr>
              <p:nvPr/>
            </p:nvSpPr>
            <p:spPr bwMode="auto">
              <a:xfrm flipH="1">
                <a:off x="2199" y="129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6" name="Line 2337"/>
              <p:cNvSpPr>
                <a:spLocks noChangeShapeType="1"/>
              </p:cNvSpPr>
              <p:nvPr/>
            </p:nvSpPr>
            <p:spPr bwMode="auto">
              <a:xfrm flipV="1">
                <a:off x="2201" y="129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7" name="Line 2338"/>
              <p:cNvSpPr>
                <a:spLocks noChangeShapeType="1"/>
              </p:cNvSpPr>
              <p:nvPr/>
            </p:nvSpPr>
            <p:spPr bwMode="auto">
              <a:xfrm flipV="1">
                <a:off x="2203" y="129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8" name="Line 2339"/>
              <p:cNvSpPr>
                <a:spLocks noChangeShapeType="1"/>
              </p:cNvSpPr>
              <p:nvPr/>
            </p:nvSpPr>
            <p:spPr bwMode="auto">
              <a:xfrm>
                <a:off x="2203" y="1303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9" name="Line 2340"/>
              <p:cNvSpPr>
                <a:spLocks noChangeShapeType="1"/>
              </p:cNvSpPr>
              <p:nvPr/>
            </p:nvSpPr>
            <p:spPr bwMode="auto">
              <a:xfrm>
                <a:off x="2203" y="1303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0" name="Line 2341"/>
              <p:cNvSpPr>
                <a:spLocks noChangeShapeType="1"/>
              </p:cNvSpPr>
              <p:nvPr/>
            </p:nvSpPr>
            <p:spPr bwMode="auto">
              <a:xfrm flipV="1">
                <a:off x="2199" y="12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1" name="Line 2342"/>
              <p:cNvSpPr>
                <a:spLocks noChangeShapeType="1"/>
              </p:cNvSpPr>
              <p:nvPr/>
            </p:nvSpPr>
            <p:spPr bwMode="auto">
              <a:xfrm flipH="1">
                <a:off x="2201" y="130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2" name="Line 2343"/>
              <p:cNvSpPr>
                <a:spLocks noChangeShapeType="1"/>
              </p:cNvSpPr>
              <p:nvPr/>
            </p:nvSpPr>
            <p:spPr bwMode="auto">
              <a:xfrm>
                <a:off x="2194" y="1294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3" name="Rectangle 2344"/>
              <p:cNvSpPr>
                <a:spLocks noChangeArrowheads="1"/>
              </p:cNvSpPr>
              <p:nvPr/>
            </p:nvSpPr>
            <p:spPr bwMode="auto">
              <a:xfrm>
                <a:off x="2148" y="1168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4" name="Rectangle 2345"/>
              <p:cNvSpPr>
                <a:spLocks noChangeArrowheads="1"/>
              </p:cNvSpPr>
              <p:nvPr/>
            </p:nvSpPr>
            <p:spPr bwMode="auto">
              <a:xfrm>
                <a:off x="2201" y="1168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5" name="Line 2346"/>
              <p:cNvSpPr>
                <a:spLocks noChangeShapeType="1"/>
              </p:cNvSpPr>
              <p:nvPr/>
            </p:nvSpPr>
            <p:spPr bwMode="auto">
              <a:xfrm flipV="1">
                <a:off x="2189" y="12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6" name="Line 2347"/>
              <p:cNvSpPr>
                <a:spLocks noChangeShapeType="1"/>
              </p:cNvSpPr>
              <p:nvPr/>
            </p:nvSpPr>
            <p:spPr bwMode="auto">
              <a:xfrm flipH="1">
                <a:off x="2201" y="131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7" name="Line 2348"/>
              <p:cNvSpPr>
                <a:spLocks noChangeShapeType="1"/>
              </p:cNvSpPr>
              <p:nvPr/>
            </p:nvSpPr>
            <p:spPr bwMode="auto">
              <a:xfrm>
                <a:off x="2150" y="117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8" name="Line 2349"/>
              <p:cNvSpPr>
                <a:spLocks noChangeShapeType="1"/>
              </p:cNvSpPr>
              <p:nvPr/>
            </p:nvSpPr>
            <p:spPr bwMode="auto">
              <a:xfrm>
                <a:off x="2150" y="117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9" name="Line 2350"/>
              <p:cNvSpPr>
                <a:spLocks noChangeShapeType="1"/>
              </p:cNvSpPr>
              <p:nvPr/>
            </p:nvSpPr>
            <p:spPr bwMode="auto">
              <a:xfrm>
                <a:off x="2150" y="117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0" name="Line 2351"/>
              <p:cNvSpPr>
                <a:spLocks noChangeShapeType="1"/>
              </p:cNvSpPr>
              <p:nvPr/>
            </p:nvSpPr>
            <p:spPr bwMode="auto">
              <a:xfrm>
                <a:off x="2150" y="117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1" name="Line 2352"/>
              <p:cNvSpPr>
                <a:spLocks noChangeShapeType="1"/>
              </p:cNvSpPr>
              <p:nvPr/>
            </p:nvSpPr>
            <p:spPr bwMode="auto">
              <a:xfrm>
                <a:off x="2104" y="1170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2" name="Line 2353"/>
              <p:cNvSpPr>
                <a:spLocks noChangeShapeType="1"/>
              </p:cNvSpPr>
              <p:nvPr/>
            </p:nvSpPr>
            <p:spPr bwMode="auto">
              <a:xfrm>
                <a:off x="2104" y="1170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3" name="Line 2354"/>
              <p:cNvSpPr>
                <a:spLocks noChangeShapeType="1"/>
              </p:cNvSpPr>
              <p:nvPr/>
            </p:nvSpPr>
            <p:spPr bwMode="auto">
              <a:xfrm>
                <a:off x="2104" y="1170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4" name="Line 2355"/>
              <p:cNvSpPr>
                <a:spLocks noChangeShapeType="1"/>
              </p:cNvSpPr>
              <p:nvPr/>
            </p:nvSpPr>
            <p:spPr bwMode="auto">
              <a:xfrm>
                <a:off x="2104" y="1170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5" name="Line 2356"/>
              <p:cNvSpPr>
                <a:spLocks noChangeShapeType="1"/>
              </p:cNvSpPr>
              <p:nvPr/>
            </p:nvSpPr>
            <p:spPr bwMode="auto">
              <a:xfrm flipV="1">
                <a:off x="2367" y="1322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6" name="Line 2357"/>
              <p:cNvSpPr>
                <a:spLocks noChangeShapeType="1"/>
              </p:cNvSpPr>
              <p:nvPr/>
            </p:nvSpPr>
            <p:spPr bwMode="auto">
              <a:xfrm flipV="1">
                <a:off x="2367" y="132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7" name="Rectangle 2358"/>
              <p:cNvSpPr>
                <a:spLocks noChangeArrowheads="1"/>
              </p:cNvSpPr>
              <p:nvPr/>
            </p:nvSpPr>
            <p:spPr bwMode="auto">
              <a:xfrm>
                <a:off x="2365" y="1355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8" name="Line 2359"/>
              <p:cNvSpPr>
                <a:spLocks noChangeShapeType="1"/>
              </p:cNvSpPr>
              <p:nvPr/>
            </p:nvSpPr>
            <p:spPr bwMode="auto">
              <a:xfrm flipV="1">
                <a:off x="2235" y="1313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9" name="Line 2360"/>
              <p:cNvSpPr>
                <a:spLocks noChangeShapeType="1"/>
              </p:cNvSpPr>
              <p:nvPr/>
            </p:nvSpPr>
            <p:spPr bwMode="auto">
              <a:xfrm flipV="1">
                <a:off x="2233" y="1314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0" name="Line 2361"/>
              <p:cNvSpPr>
                <a:spLocks noChangeShapeType="1"/>
              </p:cNvSpPr>
              <p:nvPr/>
            </p:nvSpPr>
            <p:spPr bwMode="auto">
              <a:xfrm flipV="1">
                <a:off x="2232" y="1314"/>
                <a:ext cx="1" cy="4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1" name="Line 2362"/>
              <p:cNvSpPr>
                <a:spLocks noChangeShapeType="1"/>
              </p:cNvSpPr>
              <p:nvPr/>
            </p:nvSpPr>
            <p:spPr bwMode="auto">
              <a:xfrm flipH="1">
                <a:off x="2235" y="1354"/>
                <a:ext cx="12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2" name="Line 2363"/>
              <p:cNvSpPr>
                <a:spLocks noChangeShapeType="1"/>
              </p:cNvSpPr>
              <p:nvPr/>
            </p:nvSpPr>
            <p:spPr bwMode="auto">
              <a:xfrm flipH="1">
                <a:off x="2233" y="1355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3" name="Line 2364"/>
              <p:cNvSpPr>
                <a:spLocks noChangeShapeType="1"/>
              </p:cNvSpPr>
              <p:nvPr/>
            </p:nvSpPr>
            <p:spPr bwMode="auto">
              <a:xfrm flipH="1">
                <a:off x="2232" y="1357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4" name="Line 2365"/>
              <p:cNvSpPr>
                <a:spLocks noChangeShapeType="1"/>
              </p:cNvSpPr>
              <p:nvPr/>
            </p:nvSpPr>
            <p:spPr bwMode="auto">
              <a:xfrm flipH="1">
                <a:off x="2387" y="133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5" name="Line 2366"/>
              <p:cNvSpPr>
                <a:spLocks noChangeShapeType="1"/>
              </p:cNvSpPr>
              <p:nvPr/>
            </p:nvSpPr>
            <p:spPr bwMode="auto">
              <a:xfrm flipH="1">
                <a:off x="2387" y="133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6" name="Line 2367"/>
              <p:cNvSpPr>
                <a:spLocks noChangeShapeType="1"/>
              </p:cNvSpPr>
              <p:nvPr/>
            </p:nvSpPr>
            <p:spPr bwMode="auto">
              <a:xfrm flipV="1">
                <a:off x="2387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7" name="Line 2368"/>
              <p:cNvSpPr>
                <a:spLocks noChangeShapeType="1"/>
              </p:cNvSpPr>
              <p:nvPr/>
            </p:nvSpPr>
            <p:spPr bwMode="auto">
              <a:xfrm>
                <a:off x="2386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8" name="Line 2369"/>
              <p:cNvSpPr>
                <a:spLocks noChangeShapeType="1"/>
              </p:cNvSpPr>
              <p:nvPr/>
            </p:nvSpPr>
            <p:spPr bwMode="auto">
              <a:xfrm>
                <a:off x="2386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9" name="Line 2370"/>
              <p:cNvSpPr>
                <a:spLocks noChangeShapeType="1"/>
              </p:cNvSpPr>
              <p:nvPr/>
            </p:nvSpPr>
            <p:spPr bwMode="auto">
              <a:xfrm flipH="1">
                <a:off x="2386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0" name="Line 2371"/>
              <p:cNvSpPr>
                <a:spLocks noChangeShapeType="1"/>
              </p:cNvSpPr>
              <p:nvPr/>
            </p:nvSpPr>
            <p:spPr bwMode="auto">
              <a:xfrm>
                <a:off x="2368" y="134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1" name="Line 2372"/>
              <p:cNvSpPr>
                <a:spLocks noChangeShapeType="1"/>
              </p:cNvSpPr>
              <p:nvPr/>
            </p:nvSpPr>
            <p:spPr bwMode="auto">
              <a:xfrm>
                <a:off x="2367" y="13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2" name="Line 2373"/>
              <p:cNvSpPr>
                <a:spLocks noChangeShapeType="1"/>
              </p:cNvSpPr>
              <p:nvPr/>
            </p:nvSpPr>
            <p:spPr bwMode="auto">
              <a:xfrm flipV="1">
                <a:off x="2367" y="134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3" name="Line 2374"/>
              <p:cNvSpPr>
                <a:spLocks noChangeShapeType="1"/>
              </p:cNvSpPr>
              <p:nvPr/>
            </p:nvSpPr>
            <p:spPr bwMode="auto">
              <a:xfrm flipH="1">
                <a:off x="2367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4" name="Line 2375"/>
              <p:cNvSpPr>
                <a:spLocks noChangeShapeType="1"/>
              </p:cNvSpPr>
              <p:nvPr/>
            </p:nvSpPr>
            <p:spPr bwMode="auto">
              <a:xfrm>
                <a:off x="2368" y="133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5" name="Line 2376"/>
              <p:cNvSpPr>
                <a:spLocks noChangeShapeType="1"/>
              </p:cNvSpPr>
              <p:nvPr/>
            </p:nvSpPr>
            <p:spPr bwMode="auto">
              <a:xfrm>
                <a:off x="2367" y="13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6" name="Line 2377"/>
              <p:cNvSpPr>
                <a:spLocks noChangeShapeType="1"/>
              </p:cNvSpPr>
              <p:nvPr/>
            </p:nvSpPr>
            <p:spPr bwMode="auto">
              <a:xfrm flipV="1">
                <a:off x="2367" y="133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7" name="Line 2378"/>
              <p:cNvSpPr>
                <a:spLocks noChangeShapeType="1"/>
              </p:cNvSpPr>
              <p:nvPr/>
            </p:nvSpPr>
            <p:spPr bwMode="auto">
              <a:xfrm flipH="1">
                <a:off x="2367" y="13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8" name="Line 2379"/>
              <p:cNvSpPr>
                <a:spLocks noChangeShapeType="1"/>
              </p:cNvSpPr>
              <p:nvPr/>
            </p:nvSpPr>
            <p:spPr bwMode="auto">
              <a:xfrm flipV="1">
                <a:off x="2368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9" name="Line 2380"/>
              <p:cNvSpPr>
                <a:spLocks noChangeShapeType="1"/>
              </p:cNvSpPr>
              <p:nvPr/>
            </p:nvSpPr>
            <p:spPr bwMode="auto">
              <a:xfrm>
                <a:off x="2367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0" name="Line 2381"/>
              <p:cNvSpPr>
                <a:spLocks noChangeShapeType="1"/>
              </p:cNvSpPr>
              <p:nvPr/>
            </p:nvSpPr>
            <p:spPr bwMode="auto">
              <a:xfrm>
                <a:off x="2367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1" name="Line 2382"/>
              <p:cNvSpPr>
                <a:spLocks noChangeShapeType="1"/>
              </p:cNvSpPr>
              <p:nvPr/>
            </p:nvSpPr>
            <p:spPr bwMode="auto">
              <a:xfrm flipH="1">
                <a:off x="2367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2" name="Line 2383"/>
              <p:cNvSpPr>
                <a:spLocks noChangeShapeType="1"/>
              </p:cNvSpPr>
              <p:nvPr/>
            </p:nvSpPr>
            <p:spPr bwMode="auto">
              <a:xfrm>
                <a:off x="2365" y="135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3" name="Line 2384"/>
              <p:cNvSpPr>
                <a:spLocks noChangeShapeType="1"/>
              </p:cNvSpPr>
              <p:nvPr/>
            </p:nvSpPr>
            <p:spPr bwMode="auto">
              <a:xfrm flipH="1">
                <a:off x="2365" y="135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4" name="Line 2385"/>
              <p:cNvSpPr>
                <a:spLocks noChangeShapeType="1"/>
              </p:cNvSpPr>
              <p:nvPr/>
            </p:nvSpPr>
            <p:spPr bwMode="auto">
              <a:xfrm flipV="1">
                <a:off x="2368" y="135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5" name="Line 2386"/>
              <p:cNvSpPr>
                <a:spLocks noChangeShapeType="1"/>
              </p:cNvSpPr>
              <p:nvPr/>
            </p:nvSpPr>
            <p:spPr bwMode="auto">
              <a:xfrm>
                <a:off x="2365" y="135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6" name="Line 2387"/>
              <p:cNvSpPr>
                <a:spLocks noChangeShapeType="1"/>
              </p:cNvSpPr>
              <p:nvPr/>
            </p:nvSpPr>
            <p:spPr bwMode="auto">
              <a:xfrm>
                <a:off x="2354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7" name="Line 2388"/>
              <p:cNvSpPr>
                <a:spLocks noChangeShapeType="1"/>
              </p:cNvSpPr>
              <p:nvPr/>
            </p:nvSpPr>
            <p:spPr bwMode="auto">
              <a:xfrm flipV="1">
                <a:off x="2354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8" name="Line 2389"/>
              <p:cNvSpPr>
                <a:spLocks noChangeShapeType="1"/>
              </p:cNvSpPr>
              <p:nvPr/>
            </p:nvSpPr>
            <p:spPr bwMode="auto">
              <a:xfrm flipH="1">
                <a:off x="2354" y="13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9" name="Line 2390"/>
              <p:cNvSpPr>
                <a:spLocks noChangeShapeType="1"/>
              </p:cNvSpPr>
              <p:nvPr/>
            </p:nvSpPr>
            <p:spPr bwMode="auto">
              <a:xfrm>
                <a:off x="2355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0" name="Line 2391"/>
              <p:cNvSpPr>
                <a:spLocks noChangeShapeType="1"/>
              </p:cNvSpPr>
              <p:nvPr/>
            </p:nvSpPr>
            <p:spPr bwMode="auto">
              <a:xfrm>
                <a:off x="2368" y="135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1" name="Line 2392"/>
              <p:cNvSpPr>
                <a:spLocks noChangeShapeType="1"/>
              </p:cNvSpPr>
              <p:nvPr/>
            </p:nvSpPr>
            <p:spPr bwMode="auto">
              <a:xfrm>
                <a:off x="2368" y="13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2" name="Line 2393"/>
              <p:cNvSpPr>
                <a:spLocks noChangeShapeType="1"/>
              </p:cNvSpPr>
              <p:nvPr/>
            </p:nvSpPr>
            <p:spPr bwMode="auto">
              <a:xfrm>
                <a:off x="2368" y="135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3" name="Line 2394"/>
              <p:cNvSpPr>
                <a:spLocks noChangeShapeType="1"/>
              </p:cNvSpPr>
              <p:nvPr/>
            </p:nvSpPr>
            <p:spPr bwMode="auto">
              <a:xfrm flipV="1">
                <a:off x="2368" y="13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4" name="Line 2395"/>
              <p:cNvSpPr>
                <a:spLocks noChangeShapeType="1"/>
              </p:cNvSpPr>
              <p:nvPr/>
            </p:nvSpPr>
            <p:spPr bwMode="auto">
              <a:xfrm>
                <a:off x="2368" y="135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5" name="Line 2396"/>
              <p:cNvSpPr>
                <a:spLocks noChangeShapeType="1"/>
              </p:cNvSpPr>
              <p:nvPr/>
            </p:nvSpPr>
            <p:spPr bwMode="auto">
              <a:xfrm>
                <a:off x="2365" y="135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6" name="Line 2397"/>
              <p:cNvSpPr>
                <a:spLocks noChangeShapeType="1"/>
              </p:cNvSpPr>
              <p:nvPr/>
            </p:nvSpPr>
            <p:spPr bwMode="auto">
              <a:xfrm>
                <a:off x="2365" y="135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7" name="Line 2398"/>
              <p:cNvSpPr>
                <a:spLocks noChangeShapeType="1"/>
              </p:cNvSpPr>
              <p:nvPr/>
            </p:nvSpPr>
            <p:spPr bwMode="auto">
              <a:xfrm>
                <a:off x="2365" y="13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8" name="Line 2399"/>
              <p:cNvSpPr>
                <a:spLocks noChangeShapeType="1"/>
              </p:cNvSpPr>
              <p:nvPr/>
            </p:nvSpPr>
            <p:spPr bwMode="auto">
              <a:xfrm>
                <a:off x="2365" y="135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9" name="Line 2400"/>
              <p:cNvSpPr>
                <a:spLocks noChangeShapeType="1"/>
              </p:cNvSpPr>
              <p:nvPr/>
            </p:nvSpPr>
            <p:spPr bwMode="auto">
              <a:xfrm flipV="1">
                <a:off x="2365" y="13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0" name="Line 2401"/>
              <p:cNvSpPr>
                <a:spLocks noChangeShapeType="1"/>
              </p:cNvSpPr>
              <p:nvPr/>
            </p:nvSpPr>
            <p:spPr bwMode="auto">
              <a:xfrm>
                <a:off x="2365" y="135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1" name="Line 2402"/>
              <p:cNvSpPr>
                <a:spLocks noChangeShapeType="1"/>
              </p:cNvSpPr>
              <p:nvPr/>
            </p:nvSpPr>
            <p:spPr bwMode="auto">
              <a:xfrm>
                <a:off x="2365" y="135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2" name="Line 2403"/>
              <p:cNvSpPr>
                <a:spLocks noChangeShapeType="1"/>
              </p:cNvSpPr>
              <p:nvPr/>
            </p:nvSpPr>
            <p:spPr bwMode="auto">
              <a:xfrm flipH="1">
                <a:off x="2371" y="138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3" name="Line 2404"/>
              <p:cNvSpPr>
                <a:spLocks noChangeShapeType="1"/>
              </p:cNvSpPr>
              <p:nvPr/>
            </p:nvSpPr>
            <p:spPr bwMode="auto">
              <a:xfrm flipH="1">
                <a:off x="2372" y="138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4" name="Line 2405"/>
              <p:cNvSpPr>
                <a:spLocks noChangeShapeType="1"/>
              </p:cNvSpPr>
              <p:nvPr/>
            </p:nvSpPr>
            <p:spPr bwMode="auto">
              <a:xfrm flipV="1">
                <a:off x="2367" y="132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5" name="Line 2406"/>
              <p:cNvSpPr>
                <a:spLocks noChangeShapeType="1"/>
              </p:cNvSpPr>
              <p:nvPr/>
            </p:nvSpPr>
            <p:spPr bwMode="auto">
              <a:xfrm flipV="1">
                <a:off x="2368" y="132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6" name="Line 2407"/>
              <p:cNvSpPr>
                <a:spLocks noChangeShapeType="1"/>
              </p:cNvSpPr>
              <p:nvPr/>
            </p:nvSpPr>
            <p:spPr bwMode="auto">
              <a:xfrm>
                <a:off x="2367" y="1334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7" name="Line 2408"/>
              <p:cNvSpPr>
                <a:spLocks noChangeShapeType="1"/>
              </p:cNvSpPr>
              <p:nvPr/>
            </p:nvSpPr>
            <p:spPr bwMode="auto">
              <a:xfrm>
                <a:off x="2367" y="1334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8" name="Freeform 2409"/>
              <p:cNvSpPr>
                <a:spLocks/>
              </p:cNvSpPr>
              <p:nvPr/>
            </p:nvSpPr>
            <p:spPr bwMode="auto">
              <a:xfrm>
                <a:off x="2356" y="134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3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9" name="Line 2410"/>
              <p:cNvSpPr>
                <a:spLocks noChangeShapeType="1"/>
              </p:cNvSpPr>
              <p:nvPr/>
            </p:nvSpPr>
            <p:spPr bwMode="auto">
              <a:xfrm>
                <a:off x="2368" y="1331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0" name="Line 2411"/>
              <p:cNvSpPr>
                <a:spLocks noChangeShapeType="1"/>
              </p:cNvSpPr>
              <p:nvPr/>
            </p:nvSpPr>
            <p:spPr bwMode="auto">
              <a:xfrm>
                <a:off x="2368" y="1332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1" name="Line 2412"/>
              <p:cNvSpPr>
                <a:spLocks noChangeShapeType="1"/>
              </p:cNvSpPr>
              <p:nvPr/>
            </p:nvSpPr>
            <p:spPr bwMode="auto">
              <a:xfrm>
                <a:off x="2364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2" name="Line 2413"/>
              <p:cNvSpPr>
                <a:spLocks noChangeShapeType="1"/>
              </p:cNvSpPr>
              <p:nvPr/>
            </p:nvSpPr>
            <p:spPr bwMode="auto">
              <a:xfrm flipV="1">
                <a:off x="2368" y="1343"/>
                <a:ext cx="1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3" name="Line 2414"/>
              <p:cNvSpPr>
                <a:spLocks noChangeShapeType="1"/>
              </p:cNvSpPr>
              <p:nvPr/>
            </p:nvSpPr>
            <p:spPr bwMode="auto">
              <a:xfrm>
                <a:off x="2364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4" name="Line 2415"/>
              <p:cNvSpPr>
                <a:spLocks noChangeShapeType="1"/>
              </p:cNvSpPr>
              <p:nvPr/>
            </p:nvSpPr>
            <p:spPr bwMode="auto">
              <a:xfrm flipV="1">
                <a:off x="2355" y="1343"/>
                <a:ext cx="1" cy="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5" name="Line 2416"/>
              <p:cNvSpPr>
                <a:spLocks noChangeShapeType="1"/>
              </p:cNvSpPr>
              <p:nvPr/>
            </p:nvSpPr>
            <p:spPr bwMode="auto">
              <a:xfrm>
                <a:off x="2369" y="1343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6" name="Line 2417"/>
              <p:cNvSpPr>
                <a:spLocks noChangeShapeType="1"/>
              </p:cNvSpPr>
              <p:nvPr/>
            </p:nvSpPr>
            <p:spPr bwMode="auto">
              <a:xfrm flipH="1">
                <a:off x="2369" y="137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7" name="Line 2418"/>
              <p:cNvSpPr>
                <a:spLocks noChangeShapeType="1"/>
              </p:cNvSpPr>
              <p:nvPr/>
            </p:nvSpPr>
            <p:spPr bwMode="auto">
              <a:xfrm>
                <a:off x="2364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8" name="Line 2419"/>
              <p:cNvSpPr>
                <a:spLocks noChangeShapeType="1"/>
              </p:cNvSpPr>
              <p:nvPr/>
            </p:nvSpPr>
            <p:spPr bwMode="auto">
              <a:xfrm flipV="1">
                <a:off x="2367" y="1343"/>
                <a:ext cx="1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9" name="Line 2420"/>
              <p:cNvSpPr>
                <a:spLocks noChangeShapeType="1"/>
              </p:cNvSpPr>
              <p:nvPr/>
            </p:nvSpPr>
            <p:spPr bwMode="auto">
              <a:xfrm flipV="1">
                <a:off x="2356" y="1343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0" name="Line 2421"/>
              <p:cNvSpPr>
                <a:spLocks noChangeShapeType="1"/>
              </p:cNvSpPr>
              <p:nvPr/>
            </p:nvSpPr>
            <p:spPr bwMode="auto">
              <a:xfrm>
                <a:off x="2368" y="1343"/>
                <a:ext cx="1" cy="3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1" name="Line 2422"/>
              <p:cNvSpPr>
                <a:spLocks noChangeShapeType="1"/>
              </p:cNvSpPr>
              <p:nvPr/>
            </p:nvSpPr>
            <p:spPr bwMode="auto">
              <a:xfrm flipH="1">
                <a:off x="2368" y="133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2" name="Line 2423"/>
              <p:cNvSpPr>
                <a:spLocks noChangeShapeType="1"/>
              </p:cNvSpPr>
              <p:nvPr/>
            </p:nvSpPr>
            <p:spPr bwMode="auto">
              <a:xfrm>
                <a:off x="2355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3" name="Line 2424"/>
              <p:cNvSpPr>
                <a:spLocks noChangeShapeType="1"/>
              </p:cNvSpPr>
              <p:nvPr/>
            </p:nvSpPr>
            <p:spPr bwMode="auto">
              <a:xfrm flipV="1">
                <a:off x="2367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4" name="Line 2425"/>
              <p:cNvSpPr>
                <a:spLocks noChangeShapeType="1"/>
              </p:cNvSpPr>
              <p:nvPr/>
            </p:nvSpPr>
            <p:spPr bwMode="auto">
              <a:xfrm flipH="1">
                <a:off x="2368" y="1330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5" name="Line 2426"/>
              <p:cNvSpPr>
                <a:spLocks noChangeShapeType="1"/>
              </p:cNvSpPr>
              <p:nvPr/>
            </p:nvSpPr>
            <p:spPr bwMode="auto">
              <a:xfrm>
                <a:off x="2364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6" name="Line 2427"/>
              <p:cNvSpPr>
                <a:spLocks noChangeShapeType="1"/>
              </p:cNvSpPr>
              <p:nvPr/>
            </p:nvSpPr>
            <p:spPr bwMode="auto">
              <a:xfrm>
                <a:off x="2368" y="13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7" name="Line 2428"/>
              <p:cNvSpPr>
                <a:spLocks noChangeShapeType="1"/>
              </p:cNvSpPr>
              <p:nvPr/>
            </p:nvSpPr>
            <p:spPr bwMode="auto">
              <a:xfrm flipH="1">
                <a:off x="2368" y="1380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8" name="Line 2429"/>
              <p:cNvSpPr>
                <a:spLocks noChangeShapeType="1"/>
              </p:cNvSpPr>
              <p:nvPr/>
            </p:nvSpPr>
            <p:spPr bwMode="auto">
              <a:xfrm flipH="1">
                <a:off x="2368" y="1380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9" name="Line 2430"/>
              <p:cNvSpPr>
                <a:spLocks noChangeShapeType="1"/>
              </p:cNvSpPr>
              <p:nvPr/>
            </p:nvSpPr>
            <p:spPr bwMode="auto">
              <a:xfrm flipV="1">
                <a:off x="2374" y="13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0" name="Line 2431"/>
              <p:cNvSpPr>
                <a:spLocks noChangeShapeType="1"/>
              </p:cNvSpPr>
              <p:nvPr/>
            </p:nvSpPr>
            <p:spPr bwMode="auto">
              <a:xfrm flipV="1">
                <a:off x="2387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1" name="Line 2432"/>
              <p:cNvSpPr>
                <a:spLocks noChangeShapeType="1"/>
              </p:cNvSpPr>
              <p:nvPr/>
            </p:nvSpPr>
            <p:spPr bwMode="auto">
              <a:xfrm flipV="1">
                <a:off x="2374" y="13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2" name="Line 2433"/>
              <p:cNvSpPr>
                <a:spLocks noChangeShapeType="1"/>
              </p:cNvSpPr>
              <p:nvPr/>
            </p:nvSpPr>
            <p:spPr bwMode="auto">
              <a:xfrm flipV="1">
                <a:off x="2355" y="13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3" name="Line 2434"/>
              <p:cNvSpPr>
                <a:spLocks noChangeShapeType="1"/>
              </p:cNvSpPr>
              <p:nvPr/>
            </p:nvSpPr>
            <p:spPr bwMode="auto">
              <a:xfrm flipH="1" flipV="1">
                <a:off x="2359" y="1349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4" name="Line 2435"/>
              <p:cNvSpPr>
                <a:spLocks noChangeShapeType="1"/>
              </p:cNvSpPr>
              <p:nvPr/>
            </p:nvSpPr>
            <p:spPr bwMode="auto">
              <a:xfrm flipV="1">
                <a:off x="2420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5" name="Line 2436"/>
              <p:cNvSpPr>
                <a:spLocks noChangeShapeType="1"/>
              </p:cNvSpPr>
              <p:nvPr/>
            </p:nvSpPr>
            <p:spPr bwMode="auto">
              <a:xfrm>
                <a:off x="2419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6" name="Line 2437"/>
              <p:cNvSpPr>
                <a:spLocks noChangeShapeType="1"/>
              </p:cNvSpPr>
              <p:nvPr/>
            </p:nvSpPr>
            <p:spPr bwMode="auto">
              <a:xfrm>
                <a:off x="2419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7" name="Line 2438"/>
              <p:cNvSpPr>
                <a:spLocks noChangeShapeType="1"/>
              </p:cNvSpPr>
              <p:nvPr/>
            </p:nvSpPr>
            <p:spPr bwMode="auto">
              <a:xfrm flipH="1">
                <a:off x="2419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8" name="Line 2439"/>
              <p:cNvSpPr>
                <a:spLocks noChangeShapeType="1"/>
              </p:cNvSpPr>
              <p:nvPr/>
            </p:nvSpPr>
            <p:spPr bwMode="auto">
              <a:xfrm flipV="1">
                <a:off x="2437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9" name="Line 2440"/>
              <p:cNvSpPr>
                <a:spLocks noChangeShapeType="1"/>
              </p:cNvSpPr>
              <p:nvPr/>
            </p:nvSpPr>
            <p:spPr bwMode="auto">
              <a:xfrm>
                <a:off x="2436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0" name="Line 2441"/>
              <p:cNvSpPr>
                <a:spLocks noChangeShapeType="1"/>
              </p:cNvSpPr>
              <p:nvPr/>
            </p:nvSpPr>
            <p:spPr bwMode="auto">
              <a:xfrm>
                <a:off x="2436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1" name="Line 2442"/>
              <p:cNvSpPr>
                <a:spLocks noChangeShapeType="1"/>
              </p:cNvSpPr>
              <p:nvPr/>
            </p:nvSpPr>
            <p:spPr bwMode="auto">
              <a:xfrm flipH="1">
                <a:off x="2436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3" name="Group 2443"/>
            <p:cNvGrpSpPr>
              <a:grpSpLocks/>
            </p:cNvGrpSpPr>
            <p:nvPr/>
          </p:nvGrpSpPr>
          <p:grpSpPr bwMode="auto">
            <a:xfrm>
              <a:off x="2060" y="1163"/>
              <a:ext cx="628" cy="319"/>
              <a:chOff x="2060" y="1163"/>
              <a:chExt cx="628" cy="319"/>
            </a:xfrm>
          </p:grpSpPr>
          <p:sp>
            <p:nvSpPr>
              <p:cNvPr id="1582" name="Line 2444"/>
              <p:cNvSpPr>
                <a:spLocks noChangeShapeType="1"/>
              </p:cNvSpPr>
              <p:nvPr/>
            </p:nvSpPr>
            <p:spPr bwMode="auto">
              <a:xfrm flipV="1">
                <a:off x="2404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3" name="Line 2445"/>
              <p:cNvSpPr>
                <a:spLocks noChangeShapeType="1"/>
              </p:cNvSpPr>
              <p:nvPr/>
            </p:nvSpPr>
            <p:spPr bwMode="auto">
              <a:xfrm>
                <a:off x="2403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4" name="Line 2446"/>
              <p:cNvSpPr>
                <a:spLocks noChangeShapeType="1"/>
              </p:cNvSpPr>
              <p:nvPr/>
            </p:nvSpPr>
            <p:spPr bwMode="auto">
              <a:xfrm>
                <a:off x="240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5" name="Line 2447"/>
              <p:cNvSpPr>
                <a:spLocks noChangeShapeType="1"/>
              </p:cNvSpPr>
              <p:nvPr/>
            </p:nvSpPr>
            <p:spPr bwMode="auto">
              <a:xfrm flipH="1">
                <a:off x="240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6" name="Line 2448"/>
              <p:cNvSpPr>
                <a:spLocks noChangeShapeType="1"/>
              </p:cNvSpPr>
              <p:nvPr/>
            </p:nvSpPr>
            <p:spPr bwMode="auto">
              <a:xfrm flipV="1">
                <a:off x="2454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7" name="Line 2449"/>
              <p:cNvSpPr>
                <a:spLocks noChangeShapeType="1"/>
              </p:cNvSpPr>
              <p:nvPr/>
            </p:nvSpPr>
            <p:spPr bwMode="auto">
              <a:xfrm>
                <a:off x="2453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8" name="Line 2450"/>
              <p:cNvSpPr>
                <a:spLocks noChangeShapeType="1"/>
              </p:cNvSpPr>
              <p:nvPr/>
            </p:nvSpPr>
            <p:spPr bwMode="auto">
              <a:xfrm>
                <a:off x="245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9" name="Line 2451"/>
              <p:cNvSpPr>
                <a:spLocks noChangeShapeType="1"/>
              </p:cNvSpPr>
              <p:nvPr/>
            </p:nvSpPr>
            <p:spPr bwMode="auto">
              <a:xfrm flipH="1">
                <a:off x="245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0" name="Line 2452"/>
              <p:cNvSpPr>
                <a:spLocks noChangeShapeType="1"/>
              </p:cNvSpPr>
              <p:nvPr/>
            </p:nvSpPr>
            <p:spPr bwMode="auto">
              <a:xfrm>
                <a:off x="2453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1" name="Line 2453"/>
              <p:cNvSpPr>
                <a:spLocks noChangeShapeType="1"/>
              </p:cNvSpPr>
              <p:nvPr/>
            </p:nvSpPr>
            <p:spPr bwMode="auto">
              <a:xfrm flipH="1">
                <a:off x="2404" y="1331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2" name="Line 2454"/>
              <p:cNvSpPr>
                <a:spLocks noChangeShapeType="1"/>
              </p:cNvSpPr>
              <p:nvPr/>
            </p:nvSpPr>
            <p:spPr bwMode="auto">
              <a:xfrm flipH="1">
                <a:off x="2404" y="133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3" name="Line 2455"/>
              <p:cNvSpPr>
                <a:spLocks noChangeShapeType="1"/>
              </p:cNvSpPr>
              <p:nvPr/>
            </p:nvSpPr>
            <p:spPr bwMode="auto">
              <a:xfrm flipH="1">
                <a:off x="2420" y="133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4" name="Line 2456"/>
              <p:cNvSpPr>
                <a:spLocks noChangeShapeType="1"/>
              </p:cNvSpPr>
              <p:nvPr/>
            </p:nvSpPr>
            <p:spPr bwMode="auto">
              <a:xfrm flipH="1">
                <a:off x="2420" y="133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5" name="Line 2457"/>
              <p:cNvSpPr>
                <a:spLocks noChangeShapeType="1"/>
              </p:cNvSpPr>
              <p:nvPr/>
            </p:nvSpPr>
            <p:spPr bwMode="auto">
              <a:xfrm flipH="1">
                <a:off x="2437" y="133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6" name="Line 2458"/>
              <p:cNvSpPr>
                <a:spLocks noChangeShapeType="1"/>
              </p:cNvSpPr>
              <p:nvPr/>
            </p:nvSpPr>
            <p:spPr bwMode="auto">
              <a:xfrm flipH="1">
                <a:off x="2437" y="133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7" name="Line 2459"/>
              <p:cNvSpPr>
                <a:spLocks noChangeShapeType="1"/>
              </p:cNvSpPr>
              <p:nvPr/>
            </p:nvSpPr>
            <p:spPr bwMode="auto">
              <a:xfrm flipH="1">
                <a:off x="2335" y="1170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8" name="Line 2460"/>
              <p:cNvSpPr>
                <a:spLocks noChangeShapeType="1"/>
              </p:cNvSpPr>
              <p:nvPr/>
            </p:nvSpPr>
            <p:spPr bwMode="auto">
              <a:xfrm flipH="1" flipV="1">
                <a:off x="2337" y="1163"/>
                <a:ext cx="7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9" name="Rectangle 2461"/>
              <p:cNvSpPr>
                <a:spLocks noChangeArrowheads="1"/>
              </p:cNvSpPr>
              <p:nvPr/>
            </p:nvSpPr>
            <p:spPr bwMode="auto">
              <a:xfrm>
                <a:off x="2251" y="1168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0" name="Rectangle 2462"/>
              <p:cNvSpPr>
                <a:spLocks noChangeArrowheads="1"/>
              </p:cNvSpPr>
              <p:nvPr/>
            </p:nvSpPr>
            <p:spPr bwMode="auto">
              <a:xfrm>
                <a:off x="2301" y="1168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1" name="Rectangle 2463"/>
              <p:cNvSpPr>
                <a:spLocks noChangeArrowheads="1"/>
              </p:cNvSpPr>
              <p:nvPr/>
            </p:nvSpPr>
            <p:spPr bwMode="auto">
              <a:xfrm>
                <a:off x="2326" y="117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2" name="Line 2464"/>
              <p:cNvSpPr>
                <a:spLocks noChangeShapeType="1"/>
              </p:cNvSpPr>
              <p:nvPr/>
            </p:nvSpPr>
            <p:spPr bwMode="auto">
              <a:xfrm flipH="1">
                <a:off x="2368" y="131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3" name="Line 2465"/>
              <p:cNvSpPr>
                <a:spLocks noChangeShapeType="1"/>
              </p:cNvSpPr>
              <p:nvPr/>
            </p:nvSpPr>
            <p:spPr bwMode="auto">
              <a:xfrm flipH="1">
                <a:off x="2367" y="1314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4" name="Line 2466"/>
              <p:cNvSpPr>
                <a:spLocks noChangeShapeType="1"/>
              </p:cNvSpPr>
              <p:nvPr/>
            </p:nvSpPr>
            <p:spPr bwMode="auto">
              <a:xfrm flipH="1">
                <a:off x="2368" y="1316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5" name="Line 2467"/>
              <p:cNvSpPr>
                <a:spLocks noChangeShapeType="1"/>
              </p:cNvSpPr>
              <p:nvPr/>
            </p:nvSpPr>
            <p:spPr bwMode="auto">
              <a:xfrm>
                <a:off x="225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6" name="Line 2468"/>
              <p:cNvSpPr>
                <a:spLocks noChangeShapeType="1"/>
              </p:cNvSpPr>
              <p:nvPr/>
            </p:nvSpPr>
            <p:spPr bwMode="auto">
              <a:xfrm>
                <a:off x="225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7" name="Line 2469"/>
              <p:cNvSpPr>
                <a:spLocks noChangeShapeType="1"/>
              </p:cNvSpPr>
              <p:nvPr/>
            </p:nvSpPr>
            <p:spPr bwMode="auto">
              <a:xfrm>
                <a:off x="225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8" name="Line 2470"/>
              <p:cNvSpPr>
                <a:spLocks noChangeShapeType="1"/>
              </p:cNvSpPr>
              <p:nvPr/>
            </p:nvSpPr>
            <p:spPr bwMode="auto">
              <a:xfrm>
                <a:off x="2254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9" name="Line 2471"/>
              <p:cNvSpPr>
                <a:spLocks noChangeShapeType="1"/>
              </p:cNvSpPr>
              <p:nvPr/>
            </p:nvSpPr>
            <p:spPr bwMode="auto">
              <a:xfrm>
                <a:off x="2303" y="1170"/>
                <a:ext cx="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0" name="Line 2472"/>
              <p:cNvSpPr>
                <a:spLocks noChangeShapeType="1"/>
              </p:cNvSpPr>
              <p:nvPr/>
            </p:nvSpPr>
            <p:spPr bwMode="auto">
              <a:xfrm>
                <a:off x="2303" y="1170"/>
                <a:ext cx="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1" name="Line 2473"/>
              <p:cNvSpPr>
                <a:spLocks noChangeShapeType="1"/>
              </p:cNvSpPr>
              <p:nvPr/>
            </p:nvSpPr>
            <p:spPr bwMode="auto">
              <a:xfrm>
                <a:off x="2303" y="1170"/>
                <a:ext cx="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2" name="Line 2474"/>
              <p:cNvSpPr>
                <a:spLocks noChangeShapeType="1"/>
              </p:cNvSpPr>
              <p:nvPr/>
            </p:nvSpPr>
            <p:spPr bwMode="auto">
              <a:xfrm>
                <a:off x="2303" y="1170"/>
                <a:ext cx="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3" name="Rectangle 2475"/>
              <p:cNvSpPr>
                <a:spLocks noChangeArrowheads="1"/>
              </p:cNvSpPr>
              <p:nvPr/>
            </p:nvSpPr>
            <p:spPr bwMode="auto">
              <a:xfrm>
                <a:off x="2446" y="1235"/>
                <a:ext cx="1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4" name="Line 2476"/>
              <p:cNvSpPr>
                <a:spLocks noChangeShapeType="1"/>
              </p:cNvSpPr>
              <p:nvPr/>
            </p:nvSpPr>
            <p:spPr bwMode="auto">
              <a:xfrm>
                <a:off x="2327" y="1170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5" name="Line 2477"/>
              <p:cNvSpPr>
                <a:spLocks noChangeShapeType="1"/>
              </p:cNvSpPr>
              <p:nvPr/>
            </p:nvSpPr>
            <p:spPr bwMode="auto">
              <a:xfrm flipV="1">
                <a:off x="2327" y="1163"/>
                <a:ext cx="5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6" name="Rectangle 2478"/>
              <p:cNvSpPr>
                <a:spLocks noChangeArrowheads="1"/>
              </p:cNvSpPr>
              <p:nvPr/>
            </p:nvSpPr>
            <p:spPr bwMode="auto">
              <a:xfrm>
                <a:off x="2396" y="1270"/>
                <a:ext cx="3" cy="2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7" name="Rectangle 2479"/>
              <p:cNvSpPr>
                <a:spLocks noChangeArrowheads="1"/>
              </p:cNvSpPr>
              <p:nvPr/>
            </p:nvSpPr>
            <p:spPr bwMode="auto">
              <a:xfrm>
                <a:off x="2381" y="1270"/>
                <a:ext cx="1" cy="2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8" name="Rectangle 2480"/>
              <p:cNvSpPr>
                <a:spLocks noChangeArrowheads="1"/>
              </p:cNvSpPr>
              <p:nvPr/>
            </p:nvSpPr>
            <p:spPr bwMode="auto">
              <a:xfrm>
                <a:off x="2446" y="1270"/>
                <a:ext cx="1" cy="2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9" name="Line 2481"/>
              <p:cNvSpPr>
                <a:spLocks noChangeShapeType="1"/>
              </p:cNvSpPr>
              <p:nvPr/>
            </p:nvSpPr>
            <p:spPr bwMode="auto">
              <a:xfrm>
                <a:off x="2399" y="1271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0" name="Line 2482"/>
              <p:cNvSpPr>
                <a:spLocks noChangeShapeType="1"/>
              </p:cNvSpPr>
              <p:nvPr/>
            </p:nvSpPr>
            <p:spPr bwMode="auto">
              <a:xfrm>
                <a:off x="2399" y="1271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1" name="Line 2483"/>
              <p:cNvSpPr>
                <a:spLocks noChangeShapeType="1"/>
              </p:cNvSpPr>
              <p:nvPr/>
            </p:nvSpPr>
            <p:spPr bwMode="auto">
              <a:xfrm>
                <a:off x="2399" y="12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2" name="Line 2484"/>
              <p:cNvSpPr>
                <a:spLocks noChangeShapeType="1"/>
              </p:cNvSpPr>
              <p:nvPr/>
            </p:nvSpPr>
            <p:spPr bwMode="auto">
              <a:xfrm>
                <a:off x="2382" y="1271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3" name="Line 2485"/>
              <p:cNvSpPr>
                <a:spLocks noChangeShapeType="1"/>
              </p:cNvSpPr>
              <p:nvPr/>
            </p:nvSpPr>
            <p:spPr bwMode="auto">
              <a:xfrm>
                <a:off x="2382" y="1271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4" name="Line 2486"/>
              <p:cNvSpPr>
                <a:spLocks noChangeShapeType="1"/>
              </p:cNvSpPr>
              <p:nvPr/>
            </p:nvSpPr>
            <p:spPr bwMode="auto">
              <a:xfrm>
                <a:off x="2382" y="1270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5" name="Line 2487"/>
              <p:cNvSpPr>
                <a:spLocks noChangeShapeType="1"/>
              </p:cNvSpPr>
              <p:nvPr/>
            </p:nvSpPr>
            <p:spPr bwMode="auto">
              <a:xfrm flipH="1">
                <a:off x="2379" y="131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6" name="Line 2488"/>
              <p:cNvSpPr>
                <a:spLocks noChangeShapeType="1"/>
              </p:cNvSpPr>
              <p:nvPr/>
            </p:nvSpPr>
            <p:spPr bwMode="auto">
              <a:xfrm flipV="1">
                <a:off x="2382" y="1272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7" name="Line 2489"/>
              <p:cNvSpPr>
                <a:spLocks noChangeShapeType="1"/>
              </p:cNvSpPr>
              <p:nvPr/>
            </p:nvSpPr>
            <p:spPr bwMode="auto">
              <a:xfrm flipV="1">
                <a:off x="2382" y="1272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8" name="Line 2490"/>
              <p:cNvSpPr>
                <a:spLocks noChangeShapeType="1"/>
              </p:cNvSpPr>
              <p:nvPr/>
            </p:nvSpPr>
            <p:spPr bwMode="auto">
              <a:xfrm flipV="1">
                <a:off x="2383" y="1311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9" name="Line 2491"/>
              <p:cNvSpPr>
                <a:spLocks noChangeShapeType="1"/>
              </p:cNvSpPr>
              <p:nvPr/>
            </p:nvSpPr>
            <p:spPr bwMode="auto">
              <a:xfrm flipV="1">
                <a:off x="2381" y="1272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0" name="Line 2492"/>
              <p:cNvSpPr>
                <a:spLocks noChangeShapeType="1"/>
              </p:cNvSpPr>
              <p:nvPr/>
            </p:nvSpPr>
            <p:spPr bwMode="auto">
              <a:xfrm flipV="1">
                <a:off x="2382" y="1272"/>
                <a:ext cx="1" cy="4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1" name="Line 2493"/>
              <p:cNvSpPr>
                <a:spLocks noChangeShapeType="1"/>
              </p:cNvSpPr>
              <p:nvPr/>
            </p:nvSpPr>
            <p:spPr bwMode="auto">
              <a:xfrm flipV="1">
                <a:off x="2379" y="131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2" name="Line 2494"/>
              <p:cNvSpPr>
                <a:spLocks noChangeShapeType="1"/>
              </p:cNvSpPr>
              <p:nvPr/>
            </p:nvSpPr>
            <p:spPr bwMode="auto">
              <a:xfrm flipV="1">
                <a:off x="2368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3" name="Line 2495"/>
              <p:cNvSpPr>
                <a:spLocks noChangeShapeType="1"/>
              </p:cNvSpPr>
              <p:nvPr/>
            </p:nvSpPr>
            <p:spPr bwMode="auto">
              <a:xfrm>
                <a:off x="2367" y="13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4" name="Line 2496"/>
              <p:cNvSpPr>
                <a:spLocks noChangeShapeType="1"/>
              </p:cNvSpPr>
              <p:nvPr/>
            </p:nvSpPr>
            <p:spPr bwMode="auto">
              <a:xfrm>
                <a:off x="2367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5" name="Line 2497"/>
              <p:cNvSpPr>
                <a:spLocks noChangeShapeType="1"/>
              </p:cNvSpPr>
              <p:nvPr/>
            </p:nvSpPr>
            <p:spPr bwMode="auto">
              <a:xfrm flipH="1">
                <a:off x="2367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6" name="Line 2498"/>
              <p:cNvSpPr>
                <a:spLocks noChangeShapeType="1"/>
              </p:cNvSpPr>
              <p:nvPr/>
            </p:nvSpPr>
            <p:spPr bwMode="auto">
              <a:xfrm flipV="1">
                <a:off x="2368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7" name="Line 2499"/>
              <p:cNvSpPr>
                <a:spLocks noChangeShapeType="1"/>
              </p:cNvSpPr>
              <p:nvPr/>
            </p:nvSpPr>
            <p:spPr bwMode="auto">
              <a:xfrm flipV="1">
                <a:off x="2367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8" name="Line 2500"/>
              <p:cNvSpPr>
                <a:spLocks noChangeShapeType="1"/>
              </p:cNvSpPr>
              <p:nvPr/>
            </p:nvSpPr>
            <p:spPr bwMode="auto">
              <a:xfrm flipV="1">
                <a:off x="2367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9" name="Line 2501"/>
              <p:cNvSpPr>
                <a:spLocks noChangeShapeType="1"/>
              </p:cNvSpPr>
              <p:nvPr/>
            </p:nvSpPr>
            <p:spPr bwMode="auto">
              <a:xfrm flipV="1">
                <a:off x="2446" y="1238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0" name="Line 2502"/>
              <p:cNvSpPr>
                <a:spLocks noChangeShapeType="1"/>
              </p:cNvSpPr>
              <p:nvPr/>
            </p:nvSpPr>
            <p:spPr bwMode="auto">
              <a:xfrm flipV="1">
                <a:off x="2447" y="1238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1" name="Line 2503"/>
              <p:cNvSpPr>
                <a:spLocks noChangeShapeType="1"/>
              </p:cNvSpPr>
              <p:nvPr/>
            </p:nvSpPr>
            <p:spPr bwMode="auto">
              <a:xfrm flipV="1">
                <a:off x="2446" y="1238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2" name="Rectangle 2504"/>
              <p:cNvSpPr>
                <a:spLocks noChangeArrowheads="1"/>
              </p:cNvSpPr>
              <p:nvPr/>
            </p:nvSpPr>
            <p:spPr bwMode="auto">
              <a:xfrm>
                <a:off x="2396" y="1168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3" name="Rectangle 2505"/>
              <p:cNvSpPr>
                <a:spLocks noChangeArrowheads="1"/>
              </p:cNvSpPr>
              <p:nvPr/>
            </p:nvSpPr>
            <p:spPr bwMode="auto">
              <a:xfrm>
                <a:off x="2344" y="117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4" name="Rectangle 2506"/>
              <p:cNvSpPr>
                <a:spLocks noChangeArrowheads="1"/>
              </p:cNvSpPr>
              <p:nvPr/>
            </p:nvSpPr>
            <p:spPr bwMode="auto">
              <a:xfrm>
                <a:off x="2349" y="1168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5" name="Rectangle 2507"/>
              <p:cNvSpPr>
                <a:spLocks noChangeArrowheads="1"/>
              </p:cNvSpPr>
              <p:nvPr/>
            </p:nvSpPr>
            <p:spPr bwMode="auto">
              <a:xfrm>
                <a:off x="2446" y="1168"/>
                <a:ext cx="1" cy="3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6" name="Rectangle 2508"/>
              <p:cNvSpPr>
                <a:spLocks noChangeArrowheads="1"/>
              </p:cNvSpPr>
              <p:nvPr/>
            </p:nvSpPr>
            <p:spPr bwMode="auto">
              <a:xfrm>
                <a:off x="2446" y="1202"/>
                <a:ext cx="1" cy="2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7" name="Freeform 2509"/>
              <p:cNvSpPr>
                <a:spLocks/>
              </p:cNvSpPr>
              <p:nvPr/>
            </p:nvSpPr>
            <p:spPr bwMode="auto">
              <a:xfrm>
                <a:off x="2203" y="1308"/>
                <a:ext cx="6" cy="3"/>
              </a:xfrm>
              <a:custGeom>
                <a:avLst/>
                <a:gdLst>
                  <a:gd name="T0" fmla="*/ 0 w 6"/>
                  <a:gd name="T1" fmla="*/ 3 h 3"/>
                  <a:gd name="T2" fmla="*/ 3 w 6"/>
                  <a:gd name="T3" fmla="*/ 3 h 3"/>
                  <a:gd name="T4" fmla="*/ 6 w 6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3"/>
                  <a:gd name="T11" fmla="*/ 6 w 6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3">
                    <a:moveTo>
                      <a:pt x="0" y="3"/>
                    </a:moveTo>
                    <a:lnTo>
                      <a:pt x="3" y="3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8" name="Rectangle 2510"/>
              <p:cNvSpPr>
                <a:spLocks noChangeArrowheads="1"/>
              </p:cNvSpPr>
              <p:nvPr/>
            </p:nvSpPr>
            <p:spPr bwMode="auto">
              <a:xfrm>
                <a:off x="2368" y="13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9" name="Rectangle 2511"/>
              <p:cNvSpPr>
                <a:spLocks noChangeArrowheads="1"/>
              </p:cNvSpPr>
              <p:nvPr/>
            </p:nvSpPr>
            <p:spPr bwMode="auto">
              <a:xfrm>
                <a:off x="2368" y="13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0" name="Rectangle 2512"/>
              <p:cNvSpPr>
                <a:spLocks noChangeArrowheads="1"/>
              </p:cNvSpPr>
              <p:nvPr/>
            </p:nvSpPr>
            <p:spPr bwMode="auto">
              <a:xfrm>
                <a:off x="2365" y="13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1" name="Rectangle 2513"/>
              <p:cNvSpPr>
                <a:spLocks noChangeArrowheads="1"/>
              </p:cNvSpPr>
              <p:nvPr/>
            </p:nvSpPr>
            <p:spPr bwMode="auto">
              <a:xfrm>
                <a:off x="2365" y="13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2" name="Freeform 2514"/>
              <p:cNvSpPr>
                <a:spLocks/>
              </p:cNvSpPr>
              <p:nvPr/>
            </p:nvSpPr>
            <p:spPr bwMode="auto">
              <a:xfrm>
                <a:off x="2367" y="1339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2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3" name="Freeform 2515"/>
              <p:cNvSpPr>
                <a:spLocks/>
              </p:cNvSpPr>
              <p:nvPr/>
            </p:nvSpPr>
            <p:spPr bwMode="auto">
              <a:xfrm>
                <a:off x="2332" y="1163"/>
                <a:ext cx="3" cy="7"/>
              </a:xfrm>
              <a:custGeom>
                <a:avLst/>
                <a:gdLst>
                  <a:gd name="T0" fmla="*/ 3 w 3"/>
                  <a:gd name="T1" fmla="*/ 7 h 7"/>
                  <a:gd name="T2" fmla="*/ 3 w 3"/>
                  <a:gd name="T3" fmla="*/ 4 h 7"/>
                  <a:gd name="T4" fmla="*/ 0 w 3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7"/>
                  <a:gd name="T11" fmla="*/ 3 w 3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7">
                    <a:moveTo>
                      <a:pt x="3" y="7"/>
                    </a:move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4" name="Freeform 2516"/>
              <p:cNvSpPr>
                <a:spLocks/>
              </p:cNvSpPr>
              <p:nvPr/>
            </p:nvSpPr>
            <p:spPr bwMode="auto">
              <a:xfrm>
                <a:off x="2335" y="1163"/>
                <a:ext cx="2" cy="7"/>
              </a:xfrm>
              <a:custGeom>
                <a:avLst/>
                <a:gdLst>
                  <a:gd name="T0" fmla="*/ 2 w 2"/>
                  <a:gd name="T1" fmla="*/ 0 h 7"/>
                  <a:gd name="T2" fmla="*/ 1 w 2"/>
                  <a:gd name="T3" fmla="*/ 4 h 7"/>
                  <a:gd name="T4" fmla="*/ 0 w 2"/>
                  <a:gd name="T5" fmla="*/ 7 h 7"/>
                  <a:gd name="T6" fmla="*/ 0 w 2"/>
                  <a:gd name="T7" fmla="*/ 7 h 7"/>
                  <a:gd name="T8" fmla="*/ 0 w 2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0"/>
                    </a:moveTo>
                    <a:lnTo>
                      <a:pt x="1" y="4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5" name="Line 2517"/>
              <p:cNvSpPr>
                <a:spLocks noChangeShapeType="1"/>
              </p:cNvSpPr>
              <p:nvPr/>
            </p:nvSpPr>
            <p:spPr bwMode="auto">
              <a:xfrm>
                <a:off x="2399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6" name="Line 2518"/>
              <p:cNvSpPr>
                <a:spLocks noChangeShapeType="1"/>
              </p:cNvSpPr>
              <p:nvPr/>
            </p:nvSpPr>
            <p:spPr bwMode="auto">
              <a:xfrm>
                <a:off x="2399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7" name="Line 2519"/>
              <p:cNvSpPr>
                <a:spLocks noChangeShapeType="1"/>
              </p:cNvSpPr>
              <p:nvPr/>
            </p:nvSpPr>
            <p:spPr bwMode="auto">
              <a:xfrm>
                <a:off x="2399" y="1170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8" name="Line 2520"/>
              <p:cNvSpPr>
                <a:spLocks noChangeShapeType="1"/>
              </p:cNvSpPr>
              <p:nvPr/>
            </p:nvSpPr>
            <p:spPr bwMode="auto">
              <a:xfrm>
                <a:off x="2351" y="1170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9" name="Line 2521"/>
              <p:cNvSpPr>
                <a:spLocks noChangeShapeType="1"/>
              </p:cNvSpPr>
              <p:nvPr/>
            </p:nvSpPr>
            <p:spPr bwMode="auto">
              <a:xfrm>
                <a:off x="2351" y="1170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0" name="Line 2522"/>
              <p:cNvSpPr>
                <a:spLocks noChangeShapeType="1"/>
              </p:cNvSpPr>
              <p:nvPr/>
            </p:nvSpPr>
            <p:spPr bwMode="auto">
              <a:xfrm>
                <a:off x="2351" y="1170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1" name="Line 2523"/>
              <p:cNvSpPr>
                <a:spLocks noChangeShapeType="1"/>
              </p:cNvSpPr>
              <p:nvPr/>
            </p:nvSpPr>
            <p:spPr bwMode="auto">
              <a:xfrm>
                <a:off x="2344" y="117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2" name="Line 2524"/>
              <p:cNvSpPr>
                <a:spLocks noChangeShapeType="1"/>
              </p:cNvSpPr>
              <p:nvPr/>
            </p:nvSpPr>
            <p:spPr bwMode="auto">
              <a:xfrm>
                <a:off x="2344" y="117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3" name="Line 2525"/>
              <p:cNvSpPr>
                <a:spLocks noChangeShapeType="1"/>
              </p:cNvSpPr>
              <p:nvPr/>
            </p:nvSpPr>
            <p:spPr bwMode="auto">
              <a:xfrm>
                <a:off x="2344" y="117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4" name="Line 2526"/>
              <p:cNvSpPr>
                <a:spLocks noChangeShapeType="1"/>
              </p:cNvSpPr>
              <p:nvPr/>
            </p:nvSpPr>
            <p:spPr bwMode="auto">
              <a:xfrm flipV="1">
                <a:off x="2446" y="120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5" name="Line 2527"/>
              <p:cNvSpPr>
                <a:spLocks noChangeShapeType="1"/>
              </p:cNvSpPr>
              <p:nvPr/>
            </p:nvSpPr>
            <p:spPr bwMode="auto">
              <a:xfrm flipV="1">
                <a:off x="2447" y="120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6" name="Line 2528"/>
              <p:cNvSpPr>
                <a:spLocks noChangeShapeType="1"/>
              </p:cNvSpPr>
              <p:nvPr/>
            </p:nvSpPr>
            <p:spPr bwMode="auto">
              <a:xfrm flipV="1">
                <a:off x="2446" y="120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7" name="Line 2529"/>
              <p:cNvSpPr>
                <a:spLocks noChangeShapeType="1"/>
              </p:cNvSpPr>
              <p:nvPr/>
            </p:nvSpPr>
            <p:spPr bwMode="auto">
              <a:xfrm flipV="1">
                <a:off x="2446" y="1171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8" name="Line 2530"/>
              <p:cNvSpPr>
                <a:spLocks noChangeShapeType="1"/>
              </p:cNvSpPr>
              <p:nvPr/>
            </p:nvSpPr>
            <p:spPr bwMode="auto">
              <a:xfrm flipV="1">
                <a:off x="2447" y="1171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9" name="Line 2531"/>
              <p:cNvSpPr>
                <a:spLocks noChangeShapeType="1"/>
              </p:cNvSpPr>
              <p:nvPr/>
            </p:nvSpPr>
            <p:spPr bwMode="auto">
              <a:xfrm flipV="1">
                <a:off x="2446" y="1171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0" name="Line 2532"/>
              <p:cNvSpPr>
                <a:spLocks noChangeShapeType="1"/>
              </p:cNvSpPr>
              <p:nvPr/>
            </p:nvSpPr>
            <p:spPr bwMode="auto">
              <a:xfrm flipV="1">
                <a:off x="2060" y="12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1" name="Line 2533"/>
              <p:cNvSpPr>
                <a:spLocks noChangeShapeType="1"/>
              </p:cNvSpPr>
              <p:nvPr/>
            </p:nvSpPr>
            <p:spPr bwMode="auto">
              <a:xfrm>
                <a:off x="2203" y="13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2" name="Line 2534"/>
              <p:cNvSpPr>
                <a:spLocks noChangeShapeType="1"/>
              </p:cNvSpPr>
              <p:nvPr/>
            </p:nvSpPr>
            <p:spPr bwMode="auto">
              <a:xfrm>
                <a:off x="2203" y="13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3" name="Line 2535"/>
              <p:cNvSpPr>
                <a:spLocks noChangeShapeType="1"/>
              </p:cNvSpPr>
              <p:nvPr/>
            </p:nvSpPr>
            <p:spPr bwMode="auto">
              <a:xfrm flipV="1">
                <a:off x="2203" y="13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4" name="Line 2536"/>
              <p:cNvSpPr>
                <a:spLocks noChangeShapeType="1"/>
              </p:cNvSpPr>
              <p:nvPr/>
            </p:nvSpPr>
            <p:spPr bwMode="auto">
              <a:xfrm>
                <a:off x="2203" y="131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5" name="Line 2537"/>
              <p:cNvSpPr>
                <a:spLocks noChangeShapeType="1"/>
              </p:cNvSpPr>
              <p:nvPr/>
            </p:nvSpPr>
            <p:spPr bwMode="auto">
              <a:xfrm>
                <a:off x="2203" y="13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6" name="Line 2538"/>
              <p:cNvSpPr>
                <a:spLocks noChangeShapeType="1"/>
              </p:cNvSpPr>
              <p:nvPr/>
            </p:nvSpPr>
            <p:spPr bwMode="auto">
              <a:xfrm>
                <a:off x="2203" y="13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7" name="Line 2539"/>
              <p:cNvSpPr>
                <a:spLocks noChangeShapeType="1"/>
              </p:cNvSpPr>
              <p:nvPr/>
            </p:nvSpPr>
            <p:spPr bwMode="auto">
              <a:xfrm flipV="1">
                <a:off x="2203" y="13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8" name="Line 2540"/>
              <p:cNvSpPr>
                <a:spLocks noChangeShapeType="1"/>
              </p:cNvSpPr>
              <p:nvPr/>
            </p:nvSpPr>
            <p:spPr bwMode="auto">
              <a:xfrm>
                <a:off x="2203" y="13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9" name="Line 2541"/>
              <p:cNvSpPr>
                <a:spLocks noChangeShapeType="1"/>
              </p:cNvSpPr>
              <p:nvPr/>
            </p:nvSpPr>
            <p:spPr bwMode="auto">
              <a:xfrm>
                <a:off x="2655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0" name="Line 2542"/>
              <p:cNvSpPr>
                <a:spLocks noChangeShapeType="1"/>
              </p:cNvSpPr>
              <p:nvPr/>
            </p:nvSpPr>
            <p:spPr bwMode="auto">
              <a:xfrm>
                <a:off x="2655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1" name="Line 2543"/>
              <p:cNvSpPr>
                <a:spLocks noChangeShapeType="1"/>
              </p:cNvSpPr>
              <p:nvPr/>
            </p:nvSpPr>
            <p:spPr bwMode="auto">
              <a:xfrm>
                <a:off x="2670" y="144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2" name="Line 2544"/>
              <p:cNvSpPr>
                <a:spLocks noChangeShapeType="1"/>
              </p:cNvSpPr>
              <p:nvPr/>
            </p:nvSpPr>
            <p:spPr bwMode="auto">
              <a:xfrm flipH="1" flipV="1">
                <a:off x="2468" y="1321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3" name="Line 2545"/>
              <p:cNvSpPr>
                <a:spLocks noChangeShapeType="1"/>
              </p:cNvSpPr>
              <p:nvPr/>
            </p:nvSpPr>
            <p:spPr bwMode="auto">
              <a:xfrm flipV="1">
                <a:off x="2473" y="1318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4" name="Line 2546"/>
              <p:cNvSpPr>
                <a:spLocks noChangeShapeType="1"/>
              </p:cNvSpPr>
              <p:nvPr/>
            </p:nvSpPr>
            <p:spPr bwMode="auto">
              <a:xfrm>
                <a:off x="2672" y="1314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5" name="Line 2547"/>
              <p:cNvSpPr>
                <a:spLocks noChangeShapeType="1"/>
              </p:cNvSpPr>
              <p:nvPr/>
            </p:nvSpPr>
            <p:spPr bwMode="auto">
              <a:xfrm>
                <a:off x="2670" y="1314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6" name="Line 2548"/>
              <p:cNvSpPr>
                <a:spLocks noChangeShapeType="1"/>
              </p:cNvSpPr>
              <p:nvPr/>
            </p:nvSpPr>
            <p:spPr bwMode="auto">
              <a:xfrm flipV="1">
                <a:off x="2474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7" name="Line 2549"/>
              <p:cNvSpPr>
                <a:spLocks noChangeShapeType="1"/>
              </p:cNvSpPr>
              <p:nvPr/>
            </p:nvSpPr>
            <p:spPr bwMode="auto">
              <a:xfrm>
                <a:off x="2473" y="133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8" name="Line 2550"/>
              <p:cNvSpPr>
                <a:spLocks noChangeShapeType="1"/>
              </p:cNvSpPr>
              <p:nvPr/>
            </p:nvSpPr>
            <p:spPr bwMode="auto">
              <a:xfrm>
                <a:off x="247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89" name="Line 2551"/>
              <p:cNvSpPr>
                <a:spLocks noChangeShapeType="1"/>
              </p:cNvSpPr>
              <p:nvPr/>
            </p:nvSpPr>
            <p:spPr bwMode="auto">
              <a:xfrm flipH="1">
                <a:off x="2473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0" name="Line 2552"/>
              <p:cNvSpPr>
                <a:spLocks noChangeShapeType="1"/>
              </p:cNvSpPr>
              <p:nvPr/>
            </p:nvSpPr>
            <p:spPr bwMode="auto">
              <a:xfrm flipV="1">
                <a:off x="2474" y="13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1" name="Line 2553"/>
              <p:cNvSpPr>
                <a:spLocks noChangeShapeType="1"/>
              </p:cNvSpPr>
              <p:nvPr/>
            </p:nvSpPr>
            <p:spPr bwMode="auto">
              <a:xfrm>
                <a:off x="2473" y="13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2" name="Line 2554"/>
              <p:cNvSpPr>
                <a:spLocks noChangeShapeType="1"/>
              </p:cNvSpPr>
              <p:nvPr/>
            </p:nvSpPr>
            <p:spPr bwMode="auto">
              <a:xfrm>
                <a:off x="2473" y="13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3" name="Line 2555"/>
              <p:cNvSpPr>
                <a:spLocks noChangeShapeType="1"/>
              </p:cNvSpPr>
              <p:nvPr/>
            </p:nvSpPr>
            <p:spPr bwMode="auto">
              <a:xfrm flipH="1">
                <a:off x="2473" y="13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4" name="Line 2556"/>
              <p:cNvSpPr>
                <a:spLocks noChangeShapeType="1"/>
              </p:cNvSpPr>
              <p:nvPr/>
            </p:nvSpPr>
            <p:spPr bwMode="auto">
              <a:xfrm flipV="1">
                <a:off x="2474" y="13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5" name="Line 2557"/>
              <p:cNvSpPr>
                <a:spLocks noChangeShapeType="1"/>
              </p:cNvSpPr>
              <p:nvPr/>
            </p:nvSpPr>
            <p:spPr bwMode="auto">
              <a:xfrm>
                <a:off x="2473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6" name="Line 2558"/>
              <p:cNvSpPr>
                <a:spLocks noChangeShapeType="1"/>
              </p:cNvSpPr>
              <p:nvPr/>
            </p:nvSpPr>
            <p:spPr bwMode="auto">
              <a:xfrm>
                <a:off x="2473" y="13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7" name="Line 2559"/>
              <p:cNvSpPr>
                <a:spLocks noChangeShapeType="1"/>
              </p:cNvSpPr>
              <p:nvPr/>
            </p:nvSpPr>
            <p:spPr bwMode="auto">
              <a:xfrm flipH="1">
                <a:off x="2473" y="13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8" name="Line 2560"/>
              <p:cNvSpPr>
                <a:spLocks noChangeShapeType="1"/>
              </p:cNvSpPr>
              <p:nvPr/>
            </p:nvSpPr>
            <p:spPr bwMode="auto">
              <a:xfrm flipV="1">
                <a:off x="2474" y="13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9" name="Line 2561"/>
              <p:cNvSpPr>
                <a:spLocks noChangeShapeType="1"/>
              </p:cNvSpPr>
              <p:nvPr/>
            </p:nvSpPr>
            <p:spPr bwMode="auto">
              <a:xfrm>
                <a:off x="2473" y="13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0" name="Line 2562"/>
              <p:cNvSpPr>
                <a:spLocks noChangeShapeType="1"/>
              </p:cNvSpPr>
              <p:nvPr/>
            </p:nvSpPr>
            <p:spPr bwMode="auto">
              <a:xfrm>
                <a:off x="2473" y="13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1" name="Line 2563"/>
              <p:cNvSpPr>
                <a:spLocks noChangeShapeType="1"/>
              </p:cNvSpPr>
              <p:nvPr/>
            </p:nvSpPr>
            <p:spPr bwMode="auto">
              <a:xfrm flipH="1">
                <a:off x="2473" y="13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2" name="Line 2564"/>
              <p:cNvSpPr>
                <a:spLocks noChangeShapeType="1"/>
              </p:cNvSpPr>
              <p:nvPr/>
            </p:nvSpPr>
            <p:spPr bwMode="auto">
              <a:xfrm flipV="1">
                <a:off x="2474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3" name="Line 2565"/>
              <p:cNvSpPr>
                <a:spLocks noChangeShapeType="1"/>
              </p:cNvSpPr>
              <p:nvPr/>
            </p:nvSpPr>
            <p:spPr bwMode="auto">
              <a:xfrm>
                <a:off x="2473" y="137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4" name="Line 2566"/>
              <p:cNvSpPr>
                <a:spLocks noChangeShapeType="1"/>
              </p:cNvSpPr>
              <p:nvPr/>
            </p:nvSpPr>
            <p:spPr bwMode="auto">
              <a:xfrm>
                <a:off x="2473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5" name="Line 2567"/>
              <p:cNvSpPr>
                <a:spLocks noChangeShapeType="1"/>
              </p:cNvSpPr>
              <p:nvPr/>
            </p:nvSpPr>
            <p:spPr bwMode="auto">
              <a:xfrm flipH="1">
                <a:off x="2473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6" name="Line 2568"/>
              <p:cNvSpPr>
                <a:spLocks noChangeShapeType="1"/>
              </p:cNvSpPr>
              <p:nvPr/>
            </p:nvSpPr>
            <p:spPr bwMode="auto">
              <a:xfrm flipH="1">
                <a:off x="2468" y="1366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7" name="Line 2569"/>
              <p:cNvSpPr>
                <a:spLocks noChangeShapeType="1"/>
              </p:cNvSpPr>
              <p:nvPr/>
            </p:nvSpPr>
            <p:spPr bwMode="auto">
              <a:xfrm>
                <a:off x="2474" y="136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8" name="Freeform 2570"/>
              <p:cNvSpPr>
                <a:spLocks/>
              </p:cNvSpPr>
              <p:nvPr/>
            </p:nvSpPr>
            <p:spPr bwMode="auto">
              <a:xfrm>
                <a:off x="2672" y="1434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1 w 7"/>
                  <a:gd name="T5" fmla="*/ 0 h 2"/>
                  <a:gd name="T6" fmla="*/ 0 w 7"/>
                  <a:gd name="T7" fmla="*/ 0 h 2"/>
                  <a:gd name="T8" fmla="*/ 0 w 7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2"/>
                  <a:gd name="T17" fmla="*/ 7 w 7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9" name="Freeform 2571"/>
              <p:cNvSpPr>
                <a:spLocks/>
              </p:cNvSpPr>
              <p:nvPr/>
            </p:nvSpPr>
            <p:spPr bwMode="auto">
              <a:xfrm>
                <a:off x="2672" y="1430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1 w 7"/>
                  <a:gd name="T5" fmla="*/ 4 h 4"/>
                  <a:gd name="T6" fmla="*/ 5 w 7"/>
                  <a:gd name="T7" fmla="*/ 2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5" y="2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0" name="Line 2572"/>
              <p:cNvSpPr>
                <a:spLocks noChangeShapeType="1"/>
              </p:cNvSpPr>
              <p:nvPr/>
            </p:nvSpPr>
            <p:spPr bwMode="auto">
              <a:xfrm>
                <a:off x="2473" y="132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1" name="Line 2573"/>
              <p:cNvSpPr>
                <a:spLocks noChangeShapeType="1"/>
              </p:cNvSpPr>
              <p:nvPr/>
            </p:nvSpPr>
            <p:spPr bwMode="auto">
              <a:xfrm>
                <a:off x="2474" y="132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2" name="Line 2574"/>
              <p:cNvSpPr>
                <a:spLocks noChangeShapeType="1"/>
              </p:cNvSpPr>
              <p:nvPr/>
            </p:nvSpPr>
            <p:spPr bwMode="auto">
              <a:xfrm>
                <a:off x="2476" y="1330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3" name="Line 2575"/>
              <p:cNvSpPr>
                <a:spLocks noChangeShapeType="1"/>
              </p:cNvSpPr>
              <p:nvPr/>
            </p:nvSpPr>
            <p:spPr bwMode="auto">
              <a:xfrm flipV="1">
                <a:off x="2473" y="137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4" name="Line 2576"/>
              <p:cNvSpPr>
                <a:spLocks noChangeShapeType="1"/>
              </p:cNvSpPr>
              <p:nvPr/>
            </p:nvSpPr>
            <p:spPr bwMode="auto">
              <a:xfrm flipV="1">
                <a:off x="2474" y="1330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5" name="Line 2577"/>
              <p:cNvSpPr>
                <a:spLocks noChangeShapeType="1"/>
              </p:cNvSpPr>
              <p:nvPr/>
            </p:nvSpPr>
            <p:spPr bwMode="auto">
              <a:xfrm flipV="1">
                <a:off x="2473" y="1331"/>
                <a:ext cx="1" cy="3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6" name="Line 2578"/>
              <p:cNvSpPr>
                <a:spLocks noChangeShapeType="1"/>
              </p:cNvSpPr>
              <p:nvPr/>
            </p:nvSpPr>
            <p:spPr bwMode="auto">
              <a:xfrm>
                <a:off x="2472" y="137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7" name="Line 2579"/>
              <p:cNvSpPr>
                <a:spLocks noChangeShapeType="1"/>
              </p:cNvSpPr>
              <p:nvPr/>
            </p:nvSpPr>
            <p:spPr bwMode="auto">
              <a:xfrm flipV="1">
                <a:off x="2472" y="1332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8" name="Line 2580"/>
              <p:cNvSpPr>
                <a:spLocks noChangeShapeType="1"/>
              </p:cNvSpPr>
              <p:nvPr/>
            </p:nvSpPr>
            <p:spPr bwMode="auto">
              <a:xfrm flipH="1">
                <a:off x="2472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9" name="Line 2581"/>
              <p:cNvSpPr>
                <a:spLocks noChangeShapeType="1"/>
              </p:cNvSpPr>
              <p:nvPr/>
            </p:nvSpPr>
            <p:spPr bwMode="auto">
              <a:xfrm>
                <a:off x="2472" y="13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0" name="Line 2582"/>
              <p:cNvSpPr>
                <a:spLocks noChangeShapeType="1"/>
              </p:cNvSpPr>
              <p:nvPr/>
            </p:nvSpPr>
            <p:spPr bwMode="auto">
              <a:xfrm flipH="1">
                <a:off x="2474" y="13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1" name="Line 2583"/>
              <p:cNvSpPr>
                <a:spLocks noChangeShapeType="1"/>
              </p:cNvSpPr>
              <p:nvPr/>
            </p:nvSpPr>
            <p:spPr bwMode="auto">
              <a:xfrm>
                <a:off x="2474" y="133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2" name="Line 2584"/>
              <p:cNvSpPr>
                <a:spLocks noChangeShapeType="1"/>
              </p:cNvSpPr>
              <p:nvPr/>
            </p:nvSpPr>
            <p:spPr bwMode="auto">
              <a:xfrm>
                <a:off x="2474" y="137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3" name="Line 2585"/>
              <p:cNvSpPr>
                <a:spLocks noChangeShapeType="1"/>
              </p:cNvSpPr>
              <p:nvPr/>
            </p:nvSpPr>
            <p:spPr bwMode="auto">
              <a:xfrm>
                <a:off x="2681" y="1396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4" name="Line 2586"/>
              <p:cNvSpPr>
                <a:spLocks noChangeShapeType="1"/>
              </p:cNvSpPr>
              <p:nvPr/>
            </p:nvSpPr>
            <p:spPr bwMode="auto">
              <a:xfrm>
                <a:off x="2682" y="1396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5" name="Line 2587"/>
              <p:cNvSpPr>
                <a:spLocks noChangeShapeType="1"/>
              </p:cNvSpPr>
              <p:nvPr/>
            </p:nvSpPr>
            <p:spPr bwMode="auto">
              <a:xfrm>
                <a:off x="2682" y="1396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6" name="Line 2588"/>
              <p:cNvSpPr>
                <a:spLocks noChangeShapeType="1"/>
              </p:cNvSpPr>
              <p:nvPr/>
            </p:nvSpPr>
            <p:spPr bwMode="auto">
              <a:xfrm>
                <a:off x="2683" y="1396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7" name="Line 2589"/>
              <p:cNvSpPr>
                <a:spLocks noChangeShapeType="1"/>
              </p:cNvSpPr>
              <p:nvPr/>
            </p:nvSpPr>
            <p:spPr bwMode="auto">
              <a:xfrm flipV="1">
                <a:off x="2672" y="14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8" name="Line 2590"/>
              <p:cNvSpPr>
                <a:spLocks noChangeShapeType="1"/>
              </p:cNvSpPr>
              <p:nvPr/>
            </p:nvSpPr>
            <p:spPr bwMode="auto">
              <a:xfrm>
                <a:off x="2670" y="148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9" name="Line 2591"/>
              <p:cNvSpPr>
                <a:spLocks noChangeShapeType="1"/>
              </p:cNvSpPr>
              <p:nvPr/>
            </p:nvSpPr>
            <p:spPr bwMode="auto">
              <a:xfrm>
                <a:off x="2670" y="14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0" name="Line 2592"/>
              <p:cNvSpPr>
                <a:spLocks noChangeShapeType="1"/>
              </p:cNvSpPr>
              <p:nvPr/>
            </p:nvSpPr>
            <p:spPr bwMode="auto">
              <a:xfrm flipH="1">
                <a:off x="2670" y="148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1" name="Line 2593"/>
              <p:cNvSpPr>
                <a:spLocks noChangeShapeType="1"/>
              </p:cNvSpPr>
              <p:nvPr/>
            </p:nvSpPr>
            <p:spPr bwMode="auto">
              <a:xfrm flipV="1">
                <a:off x="2672" y="14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2" name="Line 2594"/>
              <p:cNvSpPr>
                <a:spLocks noChangeShapeType="1"/>
              </p:cNvSpPr>
              <p:nvPr/>
            </p:nvSpPr>
            <p:spPr bwMode="auto">
              <a:xfrm>
                <a:off x="2670" y="14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3" name="Line 2595"/>
              <p:cNvSpPr>
                <a:spLocks noChangeShapeType="1"/>
              </p:cNvSpPr>
              <p:nvPr/>
            </p:nvSpPr>
            <p:spPr bwMode="auto">
              <a:xfrm>
                <a:off x="2670" y="14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4" name="Line 2596"/>
              <p:cNvSpPr>
                <a:spLocks noChangeShapeType="1"/>
              </p:cNvSpPr>
              <p:nvPr/>
            </p:nvSpPr>
            <p:spPr bwMode="auto">
              <a:xfrm flipH="1">
                <a:off x="2670" y="14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5" name="Line 2597"/>
              <p:cNvSpPr>
                <a:spLocks noChangeShapeType="1"/>
              </p:cNvSpPr>
              <p:nvPr/>
            </p:nvSpPr>
            <p:spPr bwMode="auto">
              <a:xfrm flipV="1">
                <a:off x="2672" y="14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6" name="Line 2598"/>
              <p:cNvSpPr>
                <a:spLocks noChangeShapeType="1"/>
              </p:cNvSpPr>
              <p:nvPr/>
            </p:nvSpPr>
            <p:spPr bwMode="auto">
              <a:xfrm>
                <a:off x="2670" y="14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7" name="Line 2599"/>
              <p:cNvSpPr>
                <a:spLocks noChangeShapeType="1"/>
              </p:cNvSpPr>
              <p:nvPr/>
            </p:nvSpPr>
            <p:spPr bwMode="auto">
              <a:xfrm>
                <a:off x="2670" y="14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8" name="Line 2600"/>
              <p:cNvSpPr>
                <a:spLocks noChangeShapeType="1"/>
              </p:cNvSpPr>
              <p:nvPr/>
            </p:nvSpPr>
            <p:spPr bwMode="auto">
              <a:xfrm flipH="1">
                <a:off x="2670" y="144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9" name="Line 2601"/>
              <p:cNvSpPr>
                <a:spLocks noChangeShapeType="1"/>
              </p:cNvSpPr>
              <p:nvPr/>
            </p:nvSpPr>
            <p:spPr bwMode="auto">
              <a:xfrm flipV="1">
                <a:off x="2672" y="144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0" name="Line 2602"/>
              <p:cNvSpPr>
                <a:spLocks noChangeShapeType="1"/>
              </p:cNvSpPr>
              <p:nvPr/>
            </p:nvSpPr>
            <p:spPr bwMode="auto">
              <a:xfrm>
                <a:off x="2673" y="1417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1" name="Line 2603"/>
              <p:cNvSpPr>
                <a:spLocks noChangeShapeType="1"/>
              </p:cNvSpPr>
              <p:nvPr/>
            </p:nvSpPr>
            <p:spPr bwMode="auto">
              <a:xfrm flipH="1">
                <a:off x="2672" y="1417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2" name="Line 2604"/>
              <p:cNvSpPr>
                <a:spLocks noChangeShapeType="1"/>
              </p:cNvSpPr>
              <p:nvPr/>
            </p:nvSpPr>
            <p:spPr bwMode="auto">
              <a:xfrm>
                <a:off x="2672" y="1417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3" name="Line 2605"/>
              <p:cNvSpPr>
                <a:spLocks noChangeShapeType="1"/>
              </p:cNvSpPr>
              <p:nvPr/>
            </p:nvSpPr>
            <p:spPr bwMode="auto">
              <a:xfrm flipH="1">
                <a:off x="2673" y="1417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4" name="Line 2606"/>
              <p:cNvSpPr>
                <a:spLocks noChangeShapeType="1"/>
              </p:cNvSpPr>
              <p:nvPr/>
            </p:nvSpPr>
            <p:spPr bwMode="auto">
              <a:xfrm flipV="1">
                <a:off x="2672" y="144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5" name="Line 2607"/>
              <p:cNvSpPr>
                <a:spLocks noChangeShapeType="1"/>
              </p:cNvSpPr>
              <p:nvPr/>
            </p:nvSpPr>
            <p:spPr bwMode="auto">
              <a:xfrm flipH="1">
                <a:off x="2672" y="14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6" name="Line 2608"/>
              <p:cNvSpPr>
                <a:spLocks noChangeShapeType="1"/>
              </p:cNvSpPr>
              <p:nvPr/>
            </p:nvSpPr>
            <p:spPr bwMode="auto">
              <a:xfrm flipV="1">
                <a:off x="2673" y="1444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7" name="Line 2609"/>
              <p:cNvSpPr>
                <a:spLocks noChangeShapeType="1"/>
              </p:cNvSpPr>
              <p:nvPr/>
            </p:nvSpPr>
            <p:spPr bwMode="auto">
              <a:xfrm flipV="1">
                <a:off x="2672" y="1444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8" name="Line 2610"/>
              <p:cNvSpPr>
                <a:spLocks noChangeShapeType="1"/>
              </p:cNvSpPr>
              <p:nvPr/>
            </p:nvSpPr>
            <p:spPr bwMode="auto">
              <a:xfrm flipV="1">
                <a:off x="2670" y="1444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9" name="Line 2611"/>
              <p:cNvSpPr>
                <a:spLocks noChangeShapeType="1"/>
              </p:cNvSpPr>
              <p:nvPr/>
            </p:nvSpPr>
            <p:spPr bwMode="auto">
              <a:xfrm flipV="1">
                <a:off x="2672" y="1464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0" name="Line 2612"/>
              <p:cNvSpPr>
                <a:spLocks noChangeShapeType="1"/>
              </p:cNvSpPr>
              <p:nvPr/>
            </p:nvSpPr>
            <p:spPr bwMode="auto">
              <a:xfrm flipV="1">
                <a:off x="2672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1" name="Line 2613"/>
              <p:cNvSpPr>
                <a:spLocks noChangeShapeType="1"/>
              </p:cNvSpPr>
              <p:nvPr/>
            </p:nvSpPr>
            <p:spPr bwMode="auto">
              <a:xfrm>
                <a:off x="2670" y="133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2" name="Line 2614"/>
              <p:cNvSpPr>
                <a:spLocks noChangeShapeType="1"/>
              </p:cNvSpPr>
              <p:nvPr/>
            </p:nvSpPr>
            <p:spPr bwMode="auto">
              <a:xfrm>
                <a:off x="2670" y="13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3" name="Line 2615"/>
              <p:cNvSpPr>
                <a:spLocks noChangeShapeType="1"/>
              </p:cNvSpPr>
              <p:nvPr/>
            </p:nvSpPr>
            <p:spPr bwMode="auto">
              <a:xfrm flipH="1">
                <a:off x="2670" y="133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4" name="Line 2616"/>
              <p:cNvSpPr>
                <a:spLocks noChangeShapeType="1"/>
              </p:cNvSpPr>
              <p:nvPr/>
            </p:nvSpPr>
            <p:spPr bwMode="auto">
              <a:xfrm flipV="1">
                <a:off x="2672" y="13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5" name="Line 2617"/>
              <p:cNvSpPr>
                <a:spLocks noChangeShapeType="1"/>
              </p:cNvSpPr>
              <p:nvPr/>
            </p:nvSpPr>
            <p:spPr bwMode="auto">
              <a:xfrm>
                <a:off x="2670" y="13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6" name="Line 2618"/>
              <p:cNvSpPr>
                <a:spLocks noChangeShapeType="1"/>
              </p:cNvSpPr>
              <p:nvPr/>
            </p:nvSpPr>
            <p:spPr bwMode="auto">
              <a:xfrm>
                <a:off x="2670" y="13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7" name="Line 2619"/>
              <p:cNvSpPr>
                <a:spLocks noChangeShapeType="1"/>
              </p:cNvSpPr>
              <p:nvPr/>
            </p:nvSpPr>
            <p:spPr bwMode="auto">
              <a:xfrm flipH="1">
                <a:off x="2670" y="134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8" name="Line 2620"/>
              <p:cNvSpPr>
                <a:spLocks noChangeShapeType="1"/>
              </p:cNvSpPr>
              <p:nvPr/>
            </p:nvSpPr>
            <p:spPr bwMode="auto">
              <a:xfrm flipV="1">
                <a:off x="2672" y="13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9" name="Line 2621"/>
              <p:cNvSpPr>
                <a:spLocks noChangeShapeType="1"/>
              </p:cNvSpPr>
              <p:nvPr/>
            </p:nvSpPr>
            <p:spPr bwMode="auto">
              <a:xfrm>
                <a:off x="2670" y="13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0" name="Line 2622"/>
              <p:cNvSpPr>
                <a:spLocks noChangeShapeType="1"/>
              </p:cNvSpPr>
              <p:nvPr/>
            </p:nvSpPr>
            <p:spPr bwMode="auto">
              <a:xfrm>
                <a:off x="2670" y="13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1" name="Line 2623"/>
              <p:cNvSpPr>
                <a:spLocks noChangeShapeType="1"/>
              </p:cNvSpPr>
              <p:nvPr/>
            </p:nvSpPr>
            <p:spPr bwMode="auto">
              <a:xfrm flipH="1">
                <a:off x="2670" y="136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2" name="Line 2624"/>
              <p:cNvSpPr>
                <a:spLocks noChangeShapeType="1"/>
              </p:cNvSpPr>
              <p:nvPr/>
            </p:nvSpPr>
            <p:spPr bwMode="auto">
              <a:xfrm>
                <a:off x="2682" y="1384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3" name="Line 2625"/>
              <p:cNvSpPr>
                <a:spLocks noChangeShapeType="1"/>
              </p:cNvSpPr>
              <p:nvPr/>
            </p:nvSpPr>
            <p:spPr bwMode="auto">
              <a:xfrm>
                <a:off x="2682" y="1384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4" name="Line 2626"/>
              <p:cNvSpPr>
                <a:spLocks noChangeShapeType="1"/>
              </p:cNvSpPr>
              <p:nvPr/>
            </p:nvSpPr>
            <p:spPr bwMode="auto">
              <a:xfrm flipV="1">
                <a:off x="2672" y="1357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5" name="Line 2627"/>
              <p:cNvSpPr>
                <a:spLocks noChangeShapeType="1"/>
              </p:cNvSpPr>
              <p:nvPr/>
            </p:nvSpPr>
            <p:spPr bwMode="auto">
              <a:xfrm flipV="1">
                <a:off x="2672" y="1354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6" name="Line 2628"/>
              <p:cNvSpPr>
                <a:spLocks noChangeShapeType="1"/>
              </p:cNvSpPr>
              <p:nvPr/>
            </p:nvSpPr>
            <p:spPr bwMode="auto">
              <a:xfrm>
                <a:off x="2682" y="13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7" name="Line 2629"/>
              <p:cNvSpPr>
                <a:spLocks noChangeShapeType="1"/>
              </p:cNvSpPr>
              <p:nvPr/>
            </p:nvSpPr>
            <p:spPr bwMode="auto">
              <a:xfrm>
                <a:off x="2682" y="13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8" name="Line 2630"/>
              <p:cNvSpPr>
                <a:spLocks noChangeShapeType="1"/>
              </p:cNvSpPr>
              <p:nvPr/>
            </p:nvSpPr>
            <p:spPr bwMode="auto">
              <a:xfrm>
                <a:off x="2681" y="13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9" name="Line 2631"/>
              <p:cNvSpPr>
                <a:spLocks noChangeShapeType="1"/>
              </p:cNvSpPr>
              <p:nvPr/>
            </p:nvSpPr>
            <p:spPr bwMode="auto">
              <a:xfrm>
                <a:off x="2681" y="137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0" name="Line 2632"/>
              <p:cNvSpPr>
                <a:spLocks noChangeShapeType="1"/>
              </p:cNvSpPr>
              <p:nvPr/>
            </p:nvSpPr>
            <p:spPr bwMode="auto">
              <a:xfrm>
                <a:off x="2682" y="1373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1" name="Line 2633"/>
              <p:cNvSpPr>
                <a:spLocks noChangeShapeType="1"/>
              </p:cNvSpPr>
              <p:nvPr/>
            </p:nvSpPr>
            <p:spPr bwMode="auto">
              <a:xfrm>
                <a:off x="2682" y="1373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2" name="Line 2634"/>
              <p:cNvSpPr>
                <a:spLocks noChangeShapeType="1"/>
              </p:cNvSpPr>
              <p:nvPr/>
            </p:nvSpPr>
            <p:spPr bwMode="auto">
              <a:xfrm>
                <a:off x="2683" y="137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3" name="Line 2635"/>
              <p:cNvSpPr>
                <a:spLocks noChangeShapeType="1"/>
              </p:cNvSpPr>
              <p:nvPr/>
            </p:nvSpPr>
            <p:spPr bwMode="auto">
              <a:xfrm>
                <a:off x="2682" y="13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4" name="Line 2636"/>
              <p:cNvSpPr>
                <a:spLocks noChangeShapeType="1"/>
              </p:cNvSpPr>
              <p:nvPr/>
            </p:nvSpPr>
            <p:spPr bwMode="auto">
              <a:xfrm>
                <a:off x="2681" y="13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5" name="Line 2637"/>
              <p:cNvSpPr>
                <a:spLocks noChangeShapeType="1"/>
              </p:cNvSpPr>
              <p:nvPr/>
            </p:nvSpPr>
            <p:spPr bwMode="auto">
              <a:xfrm flipV="1">
                <a:off x="2682" y="139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6" name="Line 2638"/>
              <p:cNvSpPr>
                <a:spLocks noChangeShapeType="1"/>
              </p:cNvSpPr>
              <p:nvPr/>
            </p:nvSpPr>
            <p:spPr bwMode="auto">
              <a:xfrm>
                <a:off x="2682" y="139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7" name="Line 2639"/>
              <p:cNvSpPr>
                <a:spLocks noChangeShapeType="1"/>
              </p:cNvSpPr>
              <p:nvPr/>
            </p:nvSpPr>
            <p:spPr bwMode="auto">
              <a:xfrm>
                <a:off x="2672" y="1364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8" name="Line 2640"/>
              <p:cNvSpPr>
                <a:spLocks noChangeShapeType="1"/>
              </p:cNvSpPr>
              <p:nvPr/>
            </p:nvSpPr>
            <p:spPr bwMode="auto">
              <a:xfrm>
                <a:off x="2672" y="13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9" name="Line 2641"/>
              <p:cNvSpPr>
                <a:spLocks noChangeShapeType="1"/>
              </p:cNvSpPr>
              <p:nvPr/>
            </p:nvSpPr>
            <p:spPr bwMode="auto">
              <a:xfrm>
                <a:off x="2673" y="1364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0" name="Line 2642"/>
              <p:cNvSpPr>
                <a:spLocks noChangeShapeType="1"/>
              </p:cNvSpPr>
              <p:nvPr/>
            </p:nvSpPr>
            <p:spPr bwMode="auto">
              <a:xfrm>
                <a:off x="2670" y="1364"/>
                <a:ext cx="1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1" name="Line 2643"/>
              <p:cNvSpPr>
                <a:spLocks noChangeShapeType="1"/>
              </p:cNvSpPr>
              <p:nvPr/>
            </p:nvSpPr>
            <p:spPr bwMode="auto">
              <a:xfrm>
                <a:off x="2670" y="1331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4" name="Group 2644"/>
            <p:cNvGrpSpPr>
              <a:grpSpLocks/>
            </p:cNvGrpSpPr>
            <p:nvPr/>
          </p:nvGrpSpPr>
          <p:grpSpPr bwMode="auto">
            <a:xfrm>
              <a:off x="1840" y="1297"/>
              <a:ext cx="1893" cy="2449"/>
              <a:chOff x="1840" y="1297"/>
              <a:chExt cx="1893" cy="2449"/>
            </a:xfrm>
          </p:grpSpPr>
          <p:sp>
            <p:nvSpPr>
              <p:cNvPr id="1382" name="Line 2645"/>
              <p:cNvSpPr>
                <a:spLocks noChangeShapeType="1"/>
              </p:cNvSpPr>
              <p:nvPr/>
            </p:nvSpPr>
            <p:spPr bwMode="auto">
              <a:xfrm>
                <a:off x="2672" y="1331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3" name="Line 2646"/>
              <p:cNvSpPr>
                <a:spLocks noChangeShapeType="1"/>
              </p:cNvSpPr>
              <p:nvPr/>
            </p:nvSpPr>
            <p:spPr bwMode="auto">
              <a:xfrm>
                <a:off x="2670" y="134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4" name="Line 2647"/>
              <p:cNvSpPr>
                <a:spLocks noChangeShapeType="1"/>
              </p:cNvSpPr>
              <p:nvPr/>
            </p:nvSpPr>
            <p:spPr bwMode="auto">
              <a:xfrm>
                <a:off x="2672" y="134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5" name="Line 2648"/>
              <p:cNvSpPr>
                <a:spLocks noChangeShapeType="1"/>
              </p:cNvSpPr>
              <p:nvPr/>
            </p:nvSpPr>
            <p:spPr bwMode="auto">
              <a:xfrm>
                <a:off x="2673" y="1372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6" name="Line 2649"/>
              <p:cNvSpPr>
                <a:spLocks noChangeShapeType="1"/>
              </p:cNvSpPr>
              <p:nvPr/>
            </p:nvSpPr>
            <p:spPr bwMode="auto">
              <a:xfrm>
                <a:off x="2672" y="1373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7" name="Line 2650"/>
              <p:cNvSpPr>
                <a:spLocks noChangeShapeType="1"/>
              </p:cNvSpPr>
              <p:nvPr/>
            </p:nvSpPr>
            <p:spPr bwMode="auto">
              <a:xfrm>
                <a:off x="2573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8" name="Line 2651"/>
              <p:cNvSpPr>
                <a:spLocks noChangeShapeType="1"/>
              </p:cNvSpPr>
              <p:nvPr/>
            </p:nvSpPr>
            <p:spPr bwMode="auto">
              <a:xfrm>
                <a:off x="2573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9" name="Line 2652"/>
              <p:cNvSpPr>
                <a:spLocks noChangeShapeType="1"/>
              </p:cNvSpPr>
              <p:nvPr/>
            </p:nvSpPr>
            <p:spPr bwMode="auto">
              <a:xfrm>
                <a:off x="250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0" name="Line 2653"/>
              <p:cNvSpPr>
                <a:spLocks noChangeShapeType="1"/>
              </p:cNvSpPr>
              <p:nvPr/>
            </p:nvSpPr>
            <p:spPr bwMode="auto">
              <a:xfrm>
                <a:off x="250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1" name="Line 2654"/>
              <p:cNvSpPr>
                <a:spLocks noChangeShapeType="1"/>
              </p:cNvSpPr>
              <p:nvPr/>
            </p:nvSpPr>
            <p:spPr bwMode="auto">
              <a:xfrm flipV="1">
                <a:off x="2506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2" name="Line 2655"/>
              <p:cNvSpPr>
                <a:spLocks noChangeShapeType="1"/>
              </p:cNvSpPr>
              <p:nvPr/>
            </p:nvSpPr>
            <p:spPr bwMode="auto">
              <a:xfrm>
                <a:off x="2505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3" name="Line 2656"/>
              <p:cNvSpPr>
                <a:spLocks noChangeShapeType="1"/>
              </p:cNvSpPr>
              <p:nvPr/>
            </p:nvSpPr>
            <p:spPr bwMode="auto">
              <a:xfrm>
                <a:off x="250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4" name="Line 2657"/>
              <p:cNvSpPr>
                <a:spLocks noChangeShapeType="1"/>
              </p:cNvSpPr>
              <p:nvPr/>
            </p:nvSpPr>
            <p:spPr bwMode="auto">
              <a:xfrm flipH="1">
                <a:off x="250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5" name="Line 2658"/>
              <p:cNvSpPr>
                <a:spLocks noChangeShapeType="1"/>
              </p:cNvSpPr>
              <p:nvPr/>
            </p:nvSpPr>
            <p:spPr bwMode="auto">
              <a:xfrm flipV="1">
                <a:off x="2474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6" name="Line 2659"/>
              <p:cNvSpPr>
                <a:spLocks noChangeShapeType="1"/>
              </p:cNvSpPr>
              <p:nvPr/>
            </p:nvSpPr>
            <p:spPr bwMode="auto">
              <a:xfrm>
                <a:off x="2473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7" name="Line 2660"/>
              <p:cNvSpPr>
                <a:spLocks noChangeShapeType="1"/>
              </p:cNvSpPr>
              <p:nvPr/>
            </p:nvSpPr>
            <p:spPr bwMode="auto">
              <a:xfrm>
                <a:off x="2473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8" name="Line 2661"/>
              <p:cNvSpPr>
                <a:spLocks noChangeShapeType="1"/>
              </p:cNvSpPr>
              <p:nvPr/>
            </p:nvSpPr>
            <p:spPr bwMode="auto">
              <a:xfrm flipH="1">
                <a:off x="2473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9" name="Line 2662"/>
              <p:cNvSpPr>
                <a:spLocks noChangeShapeType="1"/>
              </p:cNvSpPr>
              <p:nvPr/>
            </p:nvSpPr>
            <p:spPr bwMode="auto">
              <a:xfrm flipV="1">
                <a:off x="2491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0" name="Line 2663"/>
              <p:cNvSpPr>
                <a:spLocks noChangeShapeType="1"/>
              </p:cNvSpPr>
              <p:nvPr/>
            </p:nvSpPr>
            <p:spPr bwMode="auto">
              <a:xfrm>
                <a:off x="2490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1" name="Line 2664"/>
              <p:cNvSpPr>
                <a:spLocks noChangeShapeType="1"/>
              </p:cNvSpPr>
              <p:nvPr/>
            </p:nvSpPr>
            <p:spPr bwMode="auto">
              <a:xfrm>
                <a:off x="249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2" name="Line 2665"/>
              <p:cNvSpPr>
                <a:spLocks noChangeShapeType="1"/>
              </p:cNvSpPr>
              <p:nvPr/>
            </p:nvSpPr>
            <p:spPr bwMode="auto">
              <a:xfrm flipH="1">
                <a:off x="249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3" name="Line 2666"/>
              <p:cNvSpPr>
                <a:spLocks noChangeShapeType="1"/>
              </p:cNvSpPr>
              <p:nvPr/>
            </p:nvSpPr>
            <p:spPr bwMode="auto">
              <a:xfrm>
                <a:off x="2474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4" name="Line 2667"/>
              <p:cNvSpPr>
                <a:spLocks noChangeShapeType="1"/>
              </p:cNvSpPr>
              <p:nvPr/>
            </p:nvSpPr>
            <p:spPr bwMode="auto">
              <a:xfrm>
                <a:off x="2491" y="131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5" name="Line 2668"/>
              <p:cNvSpPr>
                <a:spLocks noChangeShapeType="1"/>
              </p:cNvSpPr>
              <p:nvPr/>
            </p:nvSpPr>
            <p:spPr bwMode="auto">
              <a:xfrm>
                <a:off x="2491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6" name="Line 2669"/>
              <p:cNvSpPr>
                <a:spLocks noChangeShapeType="1"/>
              </p:cNvSpPr>
              <p:nvPr/>
            </p:nvSpPr>
            <p:spPr bwMode="auto">
              <a:xfrm>
                <a:off x="2474" y="1314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7" name="Line 2670"/>
              <p:cNvSpPr>
                <a:spLocks noChangeShapeType="1"/>
              </p:cNvSpPr>
              <p:nvPr/>
            </p:nvSpPr>
            <p:spPr bwMode="auto">
              <a:xfrm flipH="1">
                <a:off x="2474" y="131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8" name="Line 2671"/>
              <p:cNvSpPr>
                <a:spLocks noChangeShapeType="1"/>
              </p:cNvSpPr>
              <p:nvPr/>
            </p:nvSpPr>
            <p:spPr bwMode="auto">
              <a:xfrm>
                <a:off x="2474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9" name="Line 2672"/>
              <p:cNvSpPr>
                <a:spLocks noChangeShapeType="1"/>
              </p:cNvSpPr>
              <p:nvPr/>
            </p:nvSpPr>
            <p:spPr bwMode="auto">
              <a:xfrm>
                <a:off x="2491" y="131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0" name="Line 2673"/>
              <p:cNvSpPr>
                <a:spLocks noChangeShapeType="1"/>
              </p:cNvSpPr>
              <p:nvPr/>
            </p:nvSpPr>
            <p:spPr bwMode="auto">
              <a:xfrm flipV="1">
                <a:off x="2473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1" name="Line 2674"/>
              <p:cNvSpPr>
                <a:spLocks noChangeShapeType="1"/>
              </p:cNvSpPr>
              <p:nvPr/>
            </p:nvSpPr>
            <p:spPr bwMode="auto">
              <a:xfrm flipV="1">
                <a:off x="2474" y="131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2" name="Line 2675"/>
              <p:cNvSpPr>
                <a:spLocks noChangeShapeType="1"/>
              </p:cNvSpPr>
              <p:nvPr/>
            </p:nvSpPr>
            <p:spPr bwMode="auto">
              <a:xfrm>
                <a:off x="2491" y="131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3" name="Line 2676"/>
              <p:cNvSpPr>
                <a:spLocks noChangeShapeType="1"/>
              </p:cNvSpPr>
              <p:nvPr/>
            </p:nvSpPr>
            <p:spPr bwMode="auto">
              <a:xfrm flipV="1">
                <a:off x="2573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4" name="Line 2677"/>
              <p:cNvSpPr>
                <a:spLocks noChangeShapeType="1"/>
              </p:cNvSpPr>
              <p:nvPr/>
            </p:nvSpPr>
            <p:spPr bwMode="auto">
              <a:xfrm>
                <a:off x="2572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5" name="Line 2678"/>
              <p:cNvSpPr>
                <a:spLocks noChangeShapeType="1"/>
              </p:cNvSpPr>
              <p:nvPr/>
            </p:nvSpPr>
            <p:spPr bwMode="auto">
              <a:xfrm>
                <a:off x="257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6" name="Line 2679"/>
              <p:cNvSpPr>
                <a:spLocks noChangeShapeType="1"/>
              </p:cNvSpPr>
              <p:nvPr/>
            </p:nvSpPr>
            <p:spPr bwMode="auto">
              <a:xfrm flipH="1">
                <a:off x="257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7" name="Line 2680"/>
              <p:cNvSpPr>
                <a:spLocks noChangeShapeType="1"/>
              </p:cNvSpPr>
              <p:nvPr/>
            </p:nvSpPr>
            <p:spPr bwMode="auto">
              <a:xfrm flipV="1">
                <a:off x="254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8" name="Line 2681"/>
              <p:cNvSpPr>
                <a:spLocks noChangeShapeType="1"/>
              </p:cNvSpPr>
              <p:nvPr/>
            </p:nvSpPr>
            <p:spPr bwMode="auto">
              <a:xfrm>
                <a:off x="2538" y="13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9" name="Line 2682"/>
              <p:cNvSpPr>
                <a:spLocks noChangeShapeType="1"/>
              </p:cNvSpPr>
              <p:nvPr/>
            </p:nvSpPr>
            <p:spPr bwMode="auto">
              <a:xfrm>
                <a:off x="2538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0" name="Line 2683"/>
              <p:cNvSpPr>
                <a:spLocks noChangeShapeType="1"/>
              </p:cNvSpPr>
              <p:nvPr/>
            </p:nvSpPr>
            <p:spPr bwMode="auto">
              <a:xfrm flipH="1">
                <a:off x="253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1" name="Line 2684"/>
              <p:cNvSpPr>
                <a:spLocks noChangeShapeType="1"/>
              </p:cNvSpPr>
              <p:nvPr/>
            </p:nvSpPr>
            <p:spPr bwMode="auto">
              <a:xfrm flipV="1">
                <a:off x="2556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2" name="Line 2685"/>
              <p:cNvSpPr>
                <a:spLocks noChangeShapeType="1"/>
              </p:cNvSpPr>
              <p:nvPr/>
            </p:nvSpPr>
            <p:spPr bwMode="auto">
              <a:xfrm>
                <a:off x="2555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3" name="Line 2686"/>
              <p:cNvSpPr>
                <a:spLocks noChangeShapeType="1"/>
              </p:cNvSpPr>
              <p:nvPr/>
            </p:nvSpPr>
            <p:spPr bwMode="auto">
              <a:xfrm>
                <a:off x="255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4" name="Line 2687"/>
              <p:cNvSpPr>
                <a:spLocks noChangeShapeType="1"/>
              </p:cNvSpPr>
              <p:nvPr/>
            </p:nvSpPr>
            <p:spPr bwMode="auto">
              <a:xfrm flipH="1">
                <a:off x="255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5" name="Line 2688"/>
              <p:cNvSpPr>
                <a:spLocks noChangeShapeType="1"/>
              </p:cNvSpPr>
              <p:nvPr/>
            </p:nvSpPr>
            <p:spPr bwMode="auto">
              <a:xfrm flipV="1">
                <a:off x="2523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6" name="Line 2689"/>
              <p:cNvSpPr>
                <a:spLocks noChangeShapeType="1"/>
              </p:cNvSpPr>
              <p:nvPr/>
            </p:nvSpPr>
            <p:spPr bwMode="auto">
              <a:xfrm>
                <a:off x="2522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7" name="Line 2690"/>
              <p:cNvSpPr>
                <a:spLocks noChangeShapeType="1"/>
              </p:cNvSpPr>
              <p:nvPr/>
            </p:nvSpPr>
            <p:spPr bwMode="auto">
              <a:xfrm>
                <a:off x="252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8" name="Line 2691"/>
              <p:cNvSpPr>
                <a:spLocks noChangeShapeType="1"/>
              </p:cNvSpPr>
              <p:nvPr/>
            </p:nvSpPr>
            <p:spPr bwMode="auto">
              <a:xfrm flipH="1">
                <a:off x="252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9" name="Line 2692"/>
              <p:cNvSpPr>
                <a:spLocks noChangeShapeType="1"/>
              </p:cNvSpPr>
              <p:nvPr/>
            </p:nvSpPr>
            <p:spPr bwMode="auto">
              <a:xfrm flipV="1">
                <a:off x="2541" y="1308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0" name="Line 2693"/>
              <p:cNvSpPr>
                <a:spLocks noChangeShapeType="1"/>
              </p:cNvSpPr>
              <p:nvPr/>
            </p:nvSpPr>
            <p:spPr bwMode="auto">
              <a:xfrm>
                <a:off x="2541" y="131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1" name="Line 2694"/>
              <p:cNvSpPr>
                <a:spLocks noChangeShapeType="1"/>
              </p:cNvSpPr>
              <p:nvPr/>
            </p:nvSpPr>
            <p:spPr bwMode="auto">
              <a:xfrm>
                <a:off x="2550" y="1314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2" name="Line 2695"/>
              <p:cNvSpPr>
                <a:spLocks noChangeShapeType="1"/>
              </p:cNvSpPr>
              <p:nvPr/>
            </p:nvSpPr>
            <p:spPr bwMode="auto">
              <a:xfrm>
                <a:off x="255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3" name="Line 2696"/>
              <p:cNvSpPr>
                <a:spLocks noChangeShapeType="1"/>
              </p:cNvSpPr>
              <p:nvPr/>
            </p:nvSpPr>
            <p:spPr bwMode="auto">
              <a:xfrm>
                <a:off x="2523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4" name="Line 2697"/>
              <p:cNvSpPr>
                <a:spLocks noChangeShapeType="1"/>
              </p:cNvSpPr>
              <p:nvPr/>
            </p:nvSpPr>
            <p:spPr bwMode="auto">
              <a:xfrm>
                <a:off x="255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5" name="Line 2698"/>
              <p:cNvSpPr>
                <a:spLocks noChangeShapeType="1"/>
              </p:cNvSpPr>
              <p:nvPr/>
            </p:nvSpPr>
            <p:spPr bwMode="auto">
              <a:xfrm>
                <a:off x="2523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6" name="Line 2699"/>
              <p:cNvSpPr>
                <a:spLocks noChangeShapeType="1"/>
              </p:cNvSpPr>
              <p:nvPr/>
            </p:nvSpPr>
            <p:spPr bwMode="auto">
              <a:xfrm>
                <a:off x="2550" y="1314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7" name="Line 2700"/>
              <p:cNvSpPr>
                <a:spLocks noChangeShapeType="1"/>
              </p:cNvSpPr>
              <p:nvPr/>
            </p:nvSpPr>
            <p:spPr bwMode="auto">
              <a:xfrm>
                <a:off x="2638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8" name="Line 2701"/>
              <p:cNvSpPr>
                <a:spLocks noChangeShapeType="1"/>
              </p:cNvSpPr>
              <p:nvPr/>
            </p:nvSpPr>
            <p:spPr bwMode="auto">
              <a:xfrm>
                <a:off x="2638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9" name="Line 2702"/>
              <p:cNvSpPr>
                <a:spLocks noChangeShapeType="1"/>
              </p:cNvSpPr>
              <p:nvPr/>
            </p:nvSpPr>
            <p:spPr bwMode="auto">
              <a:xfrm flipV="1">
                <a:off x="2638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0" name="Line 2703"/>
              <p:cNvSpPr>
                <a:spLocks noChangeShapeType="1"/>
              </p:cNvSpPr>
              <p:nvPr/>
            </p:nvSpPr>
            <p:spPr bwMode="auto">
              <a:xfrm>
                <a:off x="2637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1" name="Line 2704"/>
              <p:cNvSpPr>
                <a:spLocks noChangeShapeType="1"/>
              </p:cNvSpPr>
              <p:nvPr/>
            </p:nvSpPr>
            <p:spPr bwMode="auto">
              <a:xfrm>
                <a:off x="2637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2" name="Line 2705"/>
              <p:cNvSpPr>
                <a:spLocks noChangeShapeType="1"/>
              </p:cNvSpPr>
              <p:nvPr/>
            </p:nvSpPr>
            <p:spPr bwMode="auto">
              <a:xfrm flipH="1">
                <a:off x="2637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3" name="Line 2706"/>
              <p:cNvSpPr>
                <a:spLocks noChangeShapeType="1"/>
              </p:cNvSpPr>
              <p:nvPr/>
            </p:nvSpPr>
            <p:spPr bwMode="auto">
              <a:xfrm flipV="1">
                <a:off x="259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4" name="Line 2707"/>
              <p:cNvSpPr>
                <a:spLocks noChangeShapeType="1"/>
              </p:cNvSpPr>
              <p:nvPr/>
            </p:nvSpPr>
            <p:spPr bwMode="auto">
              <a:xfrm>
                <a:off x="2588" y="13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5" name="Line 2708"/>
              <p:cNvSpPr>
                <a:spLocks noChangeShapeType="1"/>
              </p:cNvSpPr>
              <p:nvPr/>
            </p:nvSpPr>
            <p:spPr bwMode="auto">
              <a:xfrm>
                <a:off x="2588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6" name="Line 2709"/>
              <p:cNvSpPr>
                <a:spLocks noChangeShapeType="1"/>
              </p:cNvSpPr>
              <p:nvPr/>
            </p:nvSpPr>
            <p:spPr bwMode="auto">
              <a:xfrm flipH="1">
                <a:off x="258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7" name="Line 2710"/>
              <p:cNvSpPr>
                <a:spLocks noChangeShapeType="1"/>
              </p:cNvSpPr>
              <p:nvPr/>
            </p:nvSpPr>
            <p:spPr bwMode="auto">
              <a:xfrm flipV="1">
                <a:off x="2606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8" name="Line 2711"/>
              <p:cNvSpPr>
                <a:spLocks noChangeShapeType="1"/>
              </p:cNvSpPr>
              <p:nvPr/>
            </p:nvSpPr>
            <p:spPr bwMode="auto">
              <a:xfrm>
                <a:off x="2605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9" name="Line 2712"/>
              <p:cNvSpPr>
                <a:spLocks noChangeShapeType="1"/>
              </p:cNvSpPr>
              <p:nvPr/>
            </p:nvSpPr>
            <p:spPr bwMode="auto">
              <a:xfrm>
                <a:off x="260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0" name="Line 2713"/>
              <p:cNvSpPr>
                <a:spLocks noChangeShapeType="1"/>
              </p:cNvSpPr>
              <p:nvPr/>
            </p:nvSpPr>
            <p:spPr bwMode="auto">
              <a:xfrm flipH="1">
                <a:off x="260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1" name="Line 2714"/>
              <p:cNvSpPr>
                <a:spLocks noChangeShapeType="1"/>
              </p:cNvSpPr>
              <p:nvPr/>
            </p:nvSpPr>
            <p:spPr bwMode="auto">
              <a:xfrm flipV="1">
                <a:off x="2623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2" name="Line 2715"/>
              <p:cNvSpPr>
                <a:spLocks noChangeShapeType="1"/>
              </p:cNvSpPr>
              <p:nvPr/>
            </p:nvSpPr>
            <p:spPr bwMode="auto">
              <a:xfrm>
                <a:off x="2622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3" name="Line 2716"/>
              <p:cNvSpPr>
                <a:spLocks noChangeShapeType="1"/>
              </p:cNvSpPr>
              <p:nvPr/>
            </p:nvSpPr>
            <p:spPr bwMode="auto">
              <a:xfrm>
                <a:off x="262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4" name="Line 2717"/>
              <p:cNvSpPr>
                <a:spLocks noChangeShapeType="1"/>
              </p:cNvSpPr>
              <p:nvPr/>
            </p:nvSpPr>
            <p:spPr bwMode="auto">
              <a:xfrm flipH="1">
                <a:off x="262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5" name="Line 2718"/>
              <p:cNvSpPr>
                <a:spLocks noChangeShapeType="1"/>
              </p:cNvSpPr>
              <p:nvPr/>
            </p:nvSpPr>
            <p:spPr bwMode="auto">
              <a:xfrm>
                <a:off x="260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6" name="Line 2719"/>
              <p:cNvSpPr>
                <a:spLocks noChangeShapeType="1"/>
              </p:cNvSpPr>
              <p:nvPr/>
            </p:nvSpPr>
            <p:spPr bwMode="auto">
              <a:xfrm>
                <a:off x="2590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7" name="Line 2720"/>
              <p:cNvSpPr>
                <a:spLocks noChangeShapeType="1"/>
              </p:cNvSpPr>
              <p:nvPr/>
            </p:nvSpPr>
            <p:spPr bwMode="auto">
              <a:xfrm>
                <a:off x="2623" y="131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8" name="Line 2721"/>
              <p:cNvSpPr>
                <a:spLocks noChangeShapeType="1"/>
              </p:cNvSpPr>
              <p:nvPr/>
            </p:nvSpPr>
            <p:spPr bwMode="auto">
              <a:xfrm>
                <a:off x="2606" y="1314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9" name="Line 2722"/>
              <p:cNvSpPr>
                <a:spLocks noChangeShapeType="1"/>
              </p:cNvSpPr>
              <p:nvPr/>
            </p:nvSpPr>
            <p:spPr bwMode="auto">
              <a:xfrm>
                <a:off x="2590" y="131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0" name="Line 2723"/>
              <p:cNvSpPr>
                <a:spLocks noChangeShapeType="1"/>
              </p:cNvSpPr>
              <p:nvPr/>
            </p:nvSpPr>
            <p:spPr bwMode="auto">
              <a:xfrm>
                <a:off x="2623" y="131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1" name="Line 2724"/>
              <p:cNvSpPr>
                <a:spLocks noChangeShapeType="1"/>
              </p:cNvSpPr>
              <p:nvPr/>
            </p:nvSpPr>
            <p:spPr bwMode="auto">
              <a:xfrm flipV="1">
                <a:off x="2655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2" name="Line 2725"/>
              <p:cNvSpPr>
                <a:spLocks noChangeShapeType="1"/>
              </p:cNvSpPr>
              <p:nvPr/>
            </p:nvSpPr>
            <p:spPr bwMode="auto">
              <a:xfrm>
                <a:off x="2654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3" name="Line 2726"/>
              <p:cNvSpPr>
                <a:spLocks noChangeShapeType="1"/>
              </p:cNvSpPr>
              <p:nvPr/>
            </p:nvSpPr>
            <p:spPr bwMode="auto">
              <a:xfrm>
                <a:off x="2654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4" name="Line 2727"/>
              <p:cNvSpPr>
                <a:spLocks noChangeShapeType="1"/>
              </p:cNvSpPr>
              <p:nvPr/>
            </p:nvSpPr>
            <p:spPr bwMode="auto">
              <a:xfrm flipH="1">
                <a:off x="2654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5" name="Line 2728"/>
              <p:cNvSpPr>
                <a:spLocks noChangeShapeType="1"/>
              </p:cNvSpPr>
              <p:nvPr/>
            </p:nvSpPr>
            <p:spPr bwMode="auto">
              <a:xfrm flipV="1">
                <a:off x="2672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6" name="Line 2729"/>
              <p:cNvSpPr>
                <a:spLocks noChangeShapeType="1"/>
              </p:cNvSpPr>
              <p:nvPr/>
            </p:nvSpPr>
            <p:spPr bwMode="auto">
              <a:xfrm>
                <a:off x="2670" y="13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7" name="Line 2730"/>
              <p:cNvSpPr>
                <a:spLocks noChangeShapeType="1"/>
              </p:cNvSpPr>
              <p:nvPr/>
            </p:nvSpPr>
            <p:spPr bwMode="auto">
              <a:xfrm>
                <a:off x="267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8" name="Line 2731"/>
              <p:cNvSpPr>
                <a:spLocks noChangeShapeType="1"/>
              </p:cNvSpPr>
              <p:nvPr/>
            </p:nvSpPr>
            <p:spPr bwMode="auto">
              <a:xfrm flipH="1">
                <a:off x="2670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9" name="Line 2732"/>
              <p:cNvSpPr>
                <a:spLocks noChangeShapeType="1"/>
              </p:cNvSpPr>
              <p:nvPr/>
            </p:nvSpPr>
            <p:spPr bwMode="auto">
              <a:xfrm flipV="1">
                <a:off x="2473" y="13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0" name="Line 2733"/>
              <p:cNvSpPr>
                <a:spLocks noChangeShapeType="1"/>
              </p:cNvSpPr>
              <p:nvPr/>
            </p:nvSpPr>
            <p:spPr bwMode="auto">
              <a:xfrm flipH="1">
                <a:off x="2473" y="13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1" name="Line 2734"/>
              <p:cNvSpPr>
                <a:spLocks noChangeShapeType="1"/>
              </p:cNvSpPr>
              <p:nvPr/>
            </p:nvSpPr>
            <p:spPr bwMode="auto">
              <a:xfrm>
                <a:off x="2474" y="13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2" name="Line 2735"/>
              <p:cNvSpPr>
                <a:spLocks noChangeShapeType="1"/>
              </p:cNvSpPr>
              <p:nvPr/>
            </p:nvSpPr>
            <p:spPr bwMode="auto">
              <a:xfrm>
                <a:off x="2473" y="13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3" name="Line 2736"/>
              <p:cNvSpPr>
                <a:spLocks noChangeShapeType="1"/>
              </p:cNvSpPr>
              <p:nvPr/>
            </p:nvSpPr>
            <p:spPr bwMode="auto">
              <a:xfrm>
                <a:off x="2672" y="142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4" name="Line 2737"/>
              <p:cNvSpPr>
                <a:spLocks noChangeShapeType="1"/>
              </p:cNvSpPr>
              <p:nvPr/>
            </p:nvSpPr>
            <p:spPr bwMode="auto">
              <a:xfrm flipV="1">
                <a:off x="2672" y="1423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5" name="Line 2738"/>
              <p:cNvSpPr>
                <a:spLocks noChangeShapeType="1"/>
              </p:cNvSpPr>
              <p:nvPr/>
            </p:nvSpPr>
            <p:spPr bwMode="auto">
              <a:xfrm flipV="1">
                <a:off x="2673" y="1423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6" name="Line 2739"/>
              <p:cNvSpPr>
                <a:spLocks noChangeShapeType="1"/>
              </p:cNvSpPr>
              <p:nvPr/>
            </p:nvSpPr>
            <p:spPr bwMode="auto">
              <a:xfrm>
                <a:off x="2672" y="1423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7" name="Line 2740"/>
              <p:cNvSpPr>
                <a:spLocks noChangeShapeType="1"/>
              </p:cNvSpPr>
              <p:nvPr/>
            </p:nvSpPr>
            <p:spPr bwMode="auto">
              <a:xfrm flipH="1">
                <a:off x="2672" y="14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8" name="Line 2741"/>
              <p:cNvSpPr>
                <a:spLocks noChangeShapeType="1"/>
              </p:cNvSpPr>
              <p:nvPr/>
            </p:nvSpPr>
            <p:spPr bwMode="auto">
              <a:xfrm flipH="1">
                <a:off x="2670" y="142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9" name="Line 2742"/>
              <p:cNvSpPr>
                <a:spLocks noChangeShapeType="1"/>
              </p:cNvSpPr>
              <p:nvPr/>
            </p:nvSpPr>
            <p:spPr bwMode="auto">
              <a:xfrm>
                <a:off x="2670" y="1414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0" name="Line 2743"/>
              <p:cNvSpPr>
                <a:spLocks noChangeShapeType="1"/>
              </p:cNvSpPr>
              <p:nvPr/>
            </p:nvSpPr>
            <p:spPr bwMode="auto">
              <a:xfrm>
                <a:off x="2673" y="1423"/>
                <a:ext cx="6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1" name="Line 2744"/>
              <p:cNvSpPr>
                <a:spLocks noChangeShapeType="1"/>
              </p:cNvSpPr>
              <p:nvPr/>
            </p:nvSpPr>
            <p:spPr bwMode="auto">
              <a:xfrm flipV="1">
                <a:off x="2673" y="1436"/>
                <a:ext cx="6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2" name="Freeform 2745"/>
              <p:cNvSpPr>
                <a:spLocks/>
              </p:cNvSpPr>
              <p:nvPr/>
            </p:nvSpPr>
            <p:spPr bwMode="auto">
              <a:xfrm>
                <a:off x="2682" y="1389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2 w 6"/>
                  <a:gd name="T3" fmla="*/ 2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2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3" name="Freeform 2746"/>
              <p:cNvSpPr>
                <a:spLocks/>
              </p:cNvSpPr>
              <p:nvPr/>
            </p:nvSpPr>
            <p:spPr bwMode="auto">
              <a:xfrm>
                <a:off x="2468" y="1318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3"/>
                  <a:gd name="T11" fmla="*/ 5 w 5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4" name="Freeform 2747"/>
              <p:cNvSpPr>
                <a:spLocks/>
              </p:cNvSpPr>
              <p:nvPr/>
            </p:nvSpPr>
            <p:spPr bwMode="auto">
              <a:xfrm>
                <a:off x="2547" y="1308"/>
                <a:ext cx="2" cy="6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6"/>
                  <a:gd name="T11" fmla="*/ 2 w 2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6">
                    <a:moveTo>
                      <a:pt x="2" y="6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5" name="Freeform 2748"/>
              <p:cNvSpPr>
                <a:spLocks/>
              </p:cNvSpPr>
              <p:nvPr/>
            </p:nvSpPr>
            <p:spPr bwMode="auto">
              <a:xfrm>
                <a:off x="2631" y="1563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3 h 5"/>
                  <a:gd name="T4" fmla="*/ 2 w 2"/>
                  <a:gd name="T5" fmla="*/ 0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5"/>
                    </a:moveTo>
                    <a:lnTo>
                      <a:pt x="1" y="3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6" name="Line 2749"/>
              <p:cNvSpPr>
                <a:spLocks noChangeShapeType="1"/>
              </p:cNvSpPr>
              <p:nvPr/>
            </p:nvSpPr>
            <p:spPr bwMode="auto">
              <a:xfrm>
                <a:off x="2682" y="139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7" name="Line 2750"/>
              <p:cNvSpPr>
                <a:spLocks noChangeShapeType="1"/>
              </p:cNvSpPr>
              <p:nvPr/>
            </p:nvSpPr>
            <p:spPr bwMode="auto">
              <a:xfrm>
                <a:off x="2682" y="13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8" name="Line 2751"/>
              <p:cNvSpPr>
                <a:spLocks noChangeShapeType="1"/>
              </p:cNvSpPr>
              <p:nvPr/>
            </p:nvSpPr>
            <p:spPr bwMode="auto">
              <a:xfrm flipV="1">
                <a:off x="2682" y="139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9" name="Line 2752"/>
              <p:cNvSpPr>
                <a:spLocks noChangeShapeType="1"/>
              </p:cNvSpPr>
              <p:nvPr/>
            </p:nvSpPr>
            <p:spPr bwMode="auto">
              <a:xfrm>
                <a:off x="2682" y="13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0" name="Line 2753"/>
              <p:cNvSpPr>
                <a:spLocks noChangeShapeType="1"/>
              </p:cNvSpPr>
              <p:nvPr/>
            </p:nvSpPr>
            <p:spPr bwMode="auto">
              <a:xfrm>
                <a:off x="2682" y="138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1" name="Line 2754"/>
              <p:cNvSpPr>
                <a:spLocks noChangeShapeType="1"/>
              </p:cNvSpPr>
              <p:nvPr/>
            </p:nvSpPr>
            <p:spPr bwMode="auto">
              <a:xfrm>
                <a:off x="2682" y="13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2" name="Line 2755"/>
              <p:cNvSpPr>
                <a:spLocks noChangeShapeType="1"/>
              </p:cNvSpPr>
              <p:nvPr/>
            </p:nvSpPr>
            <p:spPr bwMode="auto">
              <a:xfrm flipV="1">
                <a:off x="2682" y="138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3" name="Line 2756"/>
              <p:cNvSpPr>
                <a:spLocks noChangeShapeType="1"/>
              </p:cNvSpPr>
              <p:nvPr/>
            </p:nvSpPr>
            <p:spPr bwMode="auto">
              <a:xfrm>
                <a:off x="2682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4" name="Line 2757"/>
              <p:cNvSpPr>
                <a:spLocks noChangeShapeType="1"/>
              </p:cNvSpPr>
              <p:nvPr/>
            </p:nvSpPr>
            <p:spPr bwMode="auto">
              <a:xfrm flipV="1">
                <a:off x="2473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5" name="Line 2758"/>
              <p:cNvSpPr>
                <a:spLocks noChangeShapeType="1"/>
              </p:cNvSpPr>
              <p:nvPr/>
            </p:nvSpPr>
            <p:spPr bwMode="auto">
              <a:xfrm flipH="1">
                <a:off x="2473" y="13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6" name="Line 2759"/>
              <p:cNvSpPr>
                <a:spLocks noChangeShapeType="1"/>
              </p:cNvSpPr>
              <p:nvPr/>
            </p:nvSpPr>
            <p:spPr bwMode="auto">
              <a:xfrm>
                <a:off x="2474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7" name="Line 2760"/>
              <p:cNvSpPr>
                <a:spLocks noChangeShapeType="1"/>
              </p:cNvSpPr>
              <p:nvPr/>
            </p:nvSpPr>
            <p:spPr bwMode="auto">
              <a:xfrm>
                <a:off x="2473" y="13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8" name="Line 2761"/>
              <p:cNvSpPr>
                <a:spLocks noChangeShapeType="1"/>
              </p:cNvSpPr>
              <p:nvPr/>
            </p:nvSpPr>
            <p:spPr bwMode="auto">
              <a:xfrm>
                <a:off x="2549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99" name="Line 2762"/>
              <p:cNvSpPr>
                <a:spLocks noChangeShapeType="1"/>
              </p:cNvSpPr>
              <p:nvPr/>
            </p:nvSpPr>
            <p:spPr bwMode="auto">
              <a:xfrm>
                <a:off x="2549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0" name="Line 2763"/>
              <p:cNvSpPr>
                <a:spLocks noChangeShapeType="1"/>
              </p:cNvSpPr>
              <p:nvPr/>
            </p:nvSpPr>
            <p:spPr bwMode="auto">
              <a:xfrm flipH="1">
                <a:off x="2549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1" name="Line 2764"/>
              <p:cNvSpPr>
                <a:spLocks noChangeShapeType="1"/>
              </p:cNvSpPr>
              <p:nvPr/>
            </p:nvSpPr>
            <p:spPr bwMode="auto">
              <a:xfrm>
                <a:off x="2550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2" name="Line 2765"/>
              <p:cNvSpPr>
                <a:spLocks noChangeShapeType="1"/>
              </p:cNvSpPr>
              <p:nvPr/>
            </p:nvSpPr>
            <p:spPr bwMode="auto">
              <a:xfrm>
                <a:off x="2540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3" name="Line 2766"/>
              <p:cNvSpPr>
                <a:spLocks noChangeShapeType="1"/>
              </p:cNvSpPr>
              <p:nvPr/>
            </p:nvSpPr>
            <p:spPr bwMode="auto">
              <a:xfrm>
                <a:off x="2540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4" name="Line 2767"/>
              <p:cNvSpPr>
                <a:spLocks noChangeShapeType="1"/>
              </p:cNvSpPr>
              <p:nvPr/>
            </p:nvSpPr>
            <p:spPr bwMode="auto">
              <a:xfrm flipH="1">
                <a:off x="2540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5" name="Line 2768"/>
              <p:cNvSpPr>
                <a:spLocks noChangeShapeType="1"/>
              </p:cNvSpPr>
              <p:nvPr/>
            </p:nvSpPr>
            <p:spPr bwMode="auto">
              <a:xfrm>
                <a:off x="2541" y="13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6" name="Line 2769"/>
              <p:cNvSpPr>
                <a:spLocks noChangeShapeType="1"/>
              </p:cNvSpPr>
              <p:nvPr/>
            </p:nvSpPr>
            <p:spPr bwMode="auto">
              <a:xfrm>
                <a:off x="2624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7" name="Line 2770"/>
              <p:cNvSpPr>
                <a:spLocks noChangeShapeType="1"/>
              </p:cNvSpPr>
              <p:nvPr/>
            </p:nvSpPr>
            <p:spPr bwMode="auto">
              <a:xfrm>
                <a:off x="262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8" name="Line 2771"/>
              <p:cNvSpPr>
                <a:spLocks noChangeShapeType="1"/>
              </p:cNvSpPr>
              <p:nvPr/>
            </p:nvSpPr>
            <p:spPr bwMode="auto">
              <a:xfrm>
                <a:off x="262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9" name="Line 2772"/>
              <p:cNvSpPr>
                <a:spLocks noChangeShapeType="1"/>
              </p:cNvSpPr>
              <p:nvPr/>
            </p:nvSpPr>
            <p:spPr bwMode="auto">
              <a:xfrm flipV="1">
                <a:off x="262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0" name="Line 2773"/>
              <p:cNvSpPr>
                <a:spLocks noChangeShapeType="1"/>
              </p:cNvSpPr>
              <p:nvPr/>
            </p:nvSpPr>
            <p:spPr bwMode="auto">
              <a:xfrm>
                <a:off x="2633" y="156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1" name="Line 2774"/>
              <p:cNvSpPr>
                <a:spLocks noChangeShapeType="1"/>
              </p:cNvSpPr>
              <p:nvPr/>
            </p:nvSpPr>
            <p:spPr bwMode="auto">
              <a:xfrm>
                <a:off x="2633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2" name="Line 2775"/>
              <p:cNvSpPr>
                <a:spLocks noChangeShapeType="1"/>
              </p:cNvSpPr>
              <p:nvPr/>
            </p:nvSpPr>
            <p:spPr bwMode="auto">
              <a:xfrm flipH="1">
                <a:off x="2633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3" name="Line 2776"/>
              <p:cNvSpPr>
                <a:spLocks noChangeShapeType="1"/>
              </p:cNvSpPr>
              <p:nvPr/>
            </p:nvSpPr>
            <p:spPr bwMode="auto">
              <a:xfrm flipV="1">
                <a:off x="2634" y="156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4" name="Line 2777"/>
              <p:cNvSpPr>
                <a:spLocks noChangeShapeType="1"/>
              </p:cNvSpPr>
              <p:nvPr/>
            </p:nvSpPr>
            <p:spPr bwMode="auto">
              <a:xfrm>
                <a:off x="2374" y="13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5" name="Line 2778"/>
              <p:cNvSpPr>
                <a:spLocks noChangeShapeType="1"/>
              </p:cNvSpPr>
              <p:nvPr/>
            </p:nvSpPr>
            <p:spPr bwMode="auto">
              <a:xfrm>
                <a:off x="2374" y="13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6" name="Line 2779"/>
              <p:cNvSpPr>
                <a:spLocks noChangeShapeType="1"/>
              </p:cNvSpPr>
              <p:nvPr/>
            </p:nvSpPr>
            <p:spPr bwMode="auto">
              <a:xfrm>
                <a:off x="2374" y="13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7" name="Line 2780"/>
              <p:cNvSpPr>
                <a:spLocks noChangeShapeType="1"/>
              </p:cNvSpPr>
              <p:nvPr/>
            </p:nvSpPr>
            <p:spPr bwMode="auto">
              <a:xfrm flipV="1">
                <a:off x="2374" y="13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8" name="Line 2781"/>
              <p:cNvSpPr>
                <a:spLocks noChangeShapeType="1"/>
              </p:cNvSpPr>
              <p:nvPr/>
            </p:nvSpPr>
            <p:spPr bwMode="auto">
              <a:xfrm>
                <a:off x="1840" y="1803"/>
                <a:ext cx="40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9" name="Line 2782"/>
              <p:cNvSpPr>
                <a:spLocks noChangeShapeType="1"/>
              </p:cNvSpPr>
              <p:nvPr/>
            </p:nvSpPr>
            <p:spPr bwMode="auto">
              <a:xfrm flipV="1">
                <a:off x="1840" y="1803"/>
                <a:ext cx="1" cy="10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0" name="Line 2783"/>
              <p:cNvSpPr>
                <a:spLocks noChangeShapeType="1"/>
              </p:cNvSpPr>
              <p:nvPr/>
            </p:nvSpPr>
            <p:spPr bwMode="auto">
              <a:xfrm>
                <a:off x="3669" y="3666"/>
                <a:ext cx="48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1" name="Line 2784"/>
              <p:cNvSpPr>
                <a:spLocks noChangeShapeType="1"/>
              </p:cNvSpPr>
              <p:nvPr/>
            </p:nvSpPr>
            <p:spPr bwMode="auto">
              <a:xfrm flipH="1">
                <a:off x="3661" y="3666"/>
                <a:ext cx="8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2" name="Line 2785"/>
              <p:cNvSpPr>
                <a:spLocks noChangeShapeType="1"/>
              </p:cNvSpPr>
              <p:nvPr/>
            </p:nvSpPr>
            <p:spPr bwMode="auto">
              <a:xfrm flipH="1">
                <a:off x="3630" y="3579"/>
                <a:ext cx="23" cy="12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3" name="Line 2786"/>
              <p:cNvSpPr>
                <a:spLocks noChangeShapeType="1"/>
              </p:cNvSpPr>
              <p:nvPr/>
            </p:nvSpPr>
            <p:spPr bwMode="auto">
              <a:xfrm>
                <a:off x="3653" y="3579"/>
                <a:ext cx="80" cy="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4" name="Line 2787"/>
              <p:cNvSpPr>
                <a:spLocks noChangeShapeType="1"/>
              </p:cNvSpPr>
              <p:nvPr/>
            </p:nvSpPr>
            <p:spPr bwMode="auto">
              <a:xfrm flipH="1">
                <a:off x="3717" y="3594"/>
                <a:ext cx="16" cy="8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5" name="Line 2788"/>
              <p:cNvSpPr>
                <a:spLocks noChangeShapeType="1"/>
              </p:cNvSpPr>
              <p:nvPr/>
            </p:nvSpPr>
            <p:spPr bwMode="auto">
              <a:xfrm>
                <a:off x="3594" y="3694"/>
                <a:ext cx="67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6" name="Line 2789"/>
              <p:cNvSpPr>
                <a:spLocks noChangeShapeType="1"/>
              </p:cNvSpPr>
              <p:nvPr/>
            </p:nvSpPr>
            <p:spPr bwMode="auto">
              <a:xfrm>
                <a:off x="3587" y="3735"/>
                <a:ext cx="56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7" name="Line 2790"/>
              <p:cNvSpPr>
                <a:spLocks noChangeShapeType="1"/>
              </p:cNvSpPr>
              <p:nvPr/>
            </p:nvSpPr>
            <p:spPr bwMode="auto">
              <a:xfrm flipH="1">
                <a:off x="3587" y="3694"/>
                <a:ext cx="7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8" name="Line 2791"/>
              <p:cNvSpPr>
                <a:spLocks noChangeShapeType="1"/>
              </p:cNvSpPr>
              <p:nvPr/>
            </p:nvSpPr>
            <p:spPr bwMode="auto">
              <a:xfrm>
                <a:off x="2063" y="12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9" name="Line 2792"/>
              <p:cNvSpPr>
                <a:spLocks noChangeShapeType="1"/>
              </p:cNvSpPr>
              <p:nvPr/>
            </p:nvSpPr>
            <p:spPr bwMode="auto">
              <a:xfrm>
                <a:off x="2090" y="12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0" name="Line 2793"/>
              <p:cNvSpPr>
                <a:spLocks noChangeShapeType="1"/>
              </p:cNvSpPr>
              <p:nvPr/>
            </p:nvSpPr>
            <p:spPr bwMode="auto">
              <a:xfrm flipH="1">
                <a:off x="2058" y="129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1" name="Line 2794"/>
              <p:cNvSpPr>
                <a:spLocks noChangeShapeType="1"/>
              </p:cNvSpPr>
              <p:nvPr/>
            </p:nvSpPr>
            <p:spPr bwMode="auto">
              <a:xfrm flipH="1">
                <a:off x="2059" y="129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2" name="Rectangle 2795"/>
              <p:cNvSpPr>
                <a:spLocks noChangeArrowheads="1"/>
              </p:cNvSpPr>
              <p:nvPr/>
            </p:nvSpPr>
            <p:spPr bwMode="auto">
              <a:xfrm>
                <a:off x="2622" y="1964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3" name="Line 2796"/>
              <p:cNvSpPr>
                <a:spLocks noChangeShapeType="1"/>
              </p:cNvSpPr>
              <p:nvPr/>
            </p:nvSpPr>
            <p:spPr bwMode="auto">
              <a:xfrm>
                <a:off x="2618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4" name="Line 2797"/>
              <p:cNvSpPr>
                <a:spLocks noChangeShapeType="1"/>
              </p:cNvSpPr>
              <p:nvPr/>
            </p:nvSpPr>
            <p:spPr bwMode="auto">
              <a:xfrm>
                <a:off x="2619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5" name="Line 2798"/>
              <p:cNvSpPr>
                <a:spLocks noChangeShapeType="1"/>
              </p:cNvSpPr>
              <p:nvPr/>
            </p:nvSpPr>
            <p:spPr bwMode="auto">
              <a:xfrm>
                <a:off x="262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6" name="Line 2799"/>
              <p:cNvSpPr>
                <a:spLocks noChangeShapeType="1"/>
              </p:cNvSpPr>
              <p:nvPr/>
            </p:nvSpPr>
            <p:spPr bwMode="auto">
              <a:xfrm>
                <a:off x="2619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7" name="Line 2800"/>
              <p:cNvSpPr>
                <a:spLocks noChangeShapeType="1"/>
              </p:cNvSpPr>
              <p:nvPr/>
            </p:nvSpPr>
            <p:spPr bwMode="auto">
              <a:xfrm>
                <a:off x="262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8" name="Rectangle 2801"/>
              <p:cNvSpPr>
                <a:spLocks noChangeArrowheads="1"/>
              </p:cNvSpPr>
              <p:nvPr/>
            </p:nvSpPr>
            <p:spPr bwMode="auto">
              <a:xfrm>
                <a:off x="2496" y="1964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9" name="Line 2802"/>
              <p:cNvSpPr>
                <a:spLocks noChangeShapeType="1"/>
              </p:cNvSpPr>
              <p:nvPr/>
            </p:nvSpPr>
            <p:spPr bwMode="auto">
              <a:xfrm>
                <a:off x="2496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0" name="Line 2803"/>
              <p:cNvSpPr>
                <a:spLocks noChangeShapeType="1"/>
              </p:cNvSpPr>
              <p:nvPr/>
            </p:nvSpPr>
            <p:spPr bwMode="auto">
              <a:xfrm>
                <a:off x="2496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1" name="Line 2804"/>
              <p:cNvSpPr>
                <a:spLocks noChangeShapeType="1"/>
              </p:cNvSpPr>
              <p:nvPr/>
            </p:nvSpPr>
            <p:spPr bwMode="auto">
              <a:xfrm>
                <a:off x="249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2" name="Line 2805"/>
              <p:cNvSpPr>
                <a:spLocks noChangeShapeType="1"/>
              </p:cNvSpPr>
              <p:nvPr/>
            </p:nvSpPr>
            <p:spPr bwMode="auto">
              <a:xfrm>
                <a:off x="2496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3" name="Line 2806"/>
              <p:cNvSpPr>
                <a:spLocks noChangeShapeType="1"/>
              </p:cNvSpPr>
              <p:nvPr/>
            </p:nvSpPr>
            <p:spPr bwMode="auto">
              <a:xfrm>
                <a:off x="2494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4" name="Line 2807"/>
              <p:cNvSpPr>
                <a:spLocks noChangeShapeType="1"/>
              </p:cNvSpPr>
              <p:nvPr/>
            </p:nvSpPr>
            <p:spPr bwMode="auto">
              <a:xfrm flipV="1">
                <a:off x="2494" y="1812"/>
                <a:ext cx="1" cy="22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5" name="Line 2808"/>
              <p:cNvSpPr>
                <a:spLocks noChangeShapeType="1"/>
              </p:cNvSpPr>
              <p:nvPr/>
            </p:nvSpPr>
            <p:spPr bwMode="auto">
              <a:xfrm flipV="1">
                <a:off x="2622" y="1810"/>
                <a:ext cx="1" cy="15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6" name="Line 2809"/>
              <p:cNvSpPr>
                <a:spLocks noChangeShapeType="1"/>
              </p:cNvSpPr>
              <p:nvPr/>
            </p:nvSpPr>
            <p:spPr bwMode="auto">
              <a:xfrm flipV="1">
                <a:off x="2492" y="1810"/>
                <a:ext cx="1" cy="15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7" name="Line 2810"/>
              <p:cNvSpPr>
                <a:spLocks noChangeShapeType="1"/>
              </p:cNvSpPr>
              <p:nvPr/>
            </p:nvSpPr>
            <p:spPr bwMode="auto">
              <a:xfrm flipV="1">
                <a:off x="2620" y="1812"/>
                <a:ext cx="1" cy="34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8" name="Line 2811"/>
              <p:cNvSpPr>
                <a:spLocks noChangeShapeType="1"/>
              </p:cNvSpPr>
              <p:nvPr/>
            </p:nvSpPr>
            <p:spPr bwMode="auto">
              <a:xfrm>
                <a:off x="2433" y="19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49" name="Line 2812"/>
              <p:cNvSpPr>
                <a:spLocks noChangeShapeType="1"/>
              </p:cNvSpPr>
              <p:nvPr/>
            </p:nvSpPr>
            <p:spPr bwMode="auto">
              <a:xfrm>
                <a:off x="2432" y="19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0" name="Line 2813"/>
              <p:cNvSpPr>
                <a:spLocks noChangeShapeType="1"/>
              </p:cNvSpPr>
              <p:nvPr/>
            </p:nvSpPr>
            <p:spPr bwMode="auto">
              <a:xfrm>
                <a:off x="2433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1" name="Line 2814"/>
              <p:cNvSpPr>
                <a:spLocks noChangeShapeType="1"/>
              </p:cNvSpPr>
              <p:nvPr/>
            </p:nvSpPr>
            <p:spPr bwMode="auto">
              <a:xfrm>
                <a:off x="243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2" name="Line 2815"/>
              <p:cNvSpPr>
                <a:spLocks noChangeShapeType="1"/>
              </p:cNvSpPr>
              <p:nvPr/>
            </p:nvSpPr>
            <p:spPr bwMode="auto">
              <a:xfrm>
                <a:off x="2449" y="2154"/>
                <a:ext cx="3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3" name="Line 2816"/>
              <p:cNvSpPr>
                <a:spLocks noChangeShapeType="1"/>
              </p:cNvSpPr>
              <p:nvPr/>
            </p:nvSpPr>
            <p:spPr bwMode="auto">
              <a:xfrm>
                <a:off x="2449" y="2155"/>
                <a:ext cx="3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4" name="Freeform 2817"/>
              <p:cNvSpPr>
                <a:spLocks/>
              </p:cNvSpPr>
              <p:nvPr/>
            </p:nvSpPr>
            <p:spPr bwMode="auto">
              <a:xfrm>
                <a:off x="2444" y="2155"/>
                <a:ext cx="2" cy="8"/>
              </a:xfrm>
              <a:custGeom>
                <a:avLst/>
                <a:gdLst>
                  <a:gd name="T0" fmla="*/ 0 w 2"/>
                  <a:gd name="T1" fmla="*/ 8 h 8"/>
                  <a:gd name="T2" fmla="*/ 2 w 2"/>
                  <a:gd name="T3" fmla="*/ 5 h 8"/>
                  <a:gd name="T4" fmla="*/ 2 w 2"/>
                  <a:gd name="T5" fmla="*/ 1 h 8"/>
                  <a:gd name="T6" fmla="*/ 2 w 2"/>
                  <a:gd name="T7" fmla="*/ 1 h 8"/>
                  <a:gd name="T8" fmla="*/ 2 w 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8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5" name="Line 2818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6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6" name="Line 2819"/>
              <p:cNvSpPr>
                <a:spLocks noChangeShapeType="1"/>
              </p:cNvSpPr>
              <p:nvPr/>
            </p:nvSpPr>
            <p:spPr bwMode="auto">
              <a:xfrm>
                <a:off x="2432" y="2155"/>
                <a:ext cx="6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7" name="Line 2820"/>
              <p:cNvSpPr>
                <a:spLocks noChangeShapeType="1"/>
              </p:cNvSpPr>
              <p:nvPr/>
            </p:nvSpPr>
            <p:spPr bwMode="auto">
              <a:xfrm>
                <a:off x="2431" y="2039"/>
                <a:ext cx="6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8" name="Line 2821"/>
              <p:cNvSpPr>
                <a:spLocks noChangeShapeType="1"/>
              </p:cNvSpPr>
              <p:nvPr/>
            </p:nvSpPr>
            <p:spPr bwMode="auto">
              <a:xfrm>
                <a:off x="2431" y="2156"/>
                <a:ext cx="6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9" name="Line 2822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0" name="Line 2823"/>
              <p:cNvSpPr>
                <a:spLocks noChangeShapeType="1"/>
              </p:cNvSpPr>
              <p:nvPr/>
            </p:nvSpPr>
            <p:spPr bwMode="auto">
              <a:xfrm>
                <a:off x="2431" y="2039"/>
                <a:ext cx="1" cy="1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1" name="Line 2824"/>
              <p:cNvSpPr>
                <a:spLocks noChangeShapeType="1"/>
              </p:cNvSpPr>
              <p:nvPr/>
            </p:nvSpPr>
            <p:spPr bwMode="auto">
              <a:xfrm>
                <a:off x="2450" y="21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2" name="Line 2825"/>
              <p:cNvSpPr>
                <a:spLocks noChangeShapeType="1"/>
              </p:cNvSpPr>
              <p:nvPr/>
            </p:nvSpPr>
            <p:spPr bwMode="auto">
              <a:xfrm>
                <a:off x="2449" y="21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3" name="Line 2826"/>
              <p:cNvSpPr>
                <a:spLocks noChangeShapeType="1"/>
              </p:cNvSpPr>
              <p:nvPr/>
            </p:nvSpPr>
            <p:spPr bwMode="auto">
              <a:xfrm flipH="1">
                <a:off x="2447" y="215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4" name="Line 2827"/>
              <p:cNvSpPr>
                <a:spLocks noChangeShapeType="1"/>
              </p:cNvSpPr>
              <p:nvPr/>
            </p:nvSpPr>
            <p:spPr bwMode="auto">
              <a:xfrm>
                <a:off x="2436" y="21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5" name="Line 2828"/>
              <p:cNvSpPr>
                <a:spLocks noChangeShapeType="1"/>
              </p:cNvSpPr>
              <p:nvPr/>
            </p:nvSpPr>
            <p:spPr bwMode="auto">
              <a:xfrm>
                <a:off x="2436" y="2156"/>
                <a:ext cx="8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6" name="Line 2829"/>
              <p:cNvSpPr>
                <a:spLocks noChangeShapeType="1"/>
              </p:cNvSpPr>
              <p:nvPr/>
            </p:nvSpPr>
            <p:spPr bwMode="auto">
              <a:xfrm>
                <a:off x="2446" y="21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7" name="Line 2830"/>
              <p:cNvSpPr>
                <a:spLocks noChangeShapeType="1"/>
              </p:cNvSpPr>
              <p:nvPr/>
            </p:nvSpPr>
            <p:spPr bwMode="auto">
              <a:xfrm>
                <a:off x="2436" y="2155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8" name="Line 2831"/>
              <p:cNvSpPr>
                <a:spLocks noChangeShapeType="1"/>
              </p:cNvSpPr>
              <p:nvPr/>
            </p:nvSpPr>
            <p:spPr bwMode="auto">
              <a:xfrm flipH="1">
                <a:off x="2436" y="2155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9" name="Rectangle 2832"/>
              <p:cNvSpPr>
                <a:spLocks noChangeArrowheads="1"/>
              </p:cNvSpPr>
              <p:nvPr/>
            </p:nvSpPr>
            <p:spPr bwMode="auto">
              <a:xfrm>
                <a:off x="2432" y="2154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0" name="Rectangle 2833"/>
              <p:cNvSpPr>
                <a:spLocks noChangeArrowheads="1"/>
              </p:cNvSpPr>
              <p:nvPr/>
            </p:nvSpPr>
            <p:spPr bwMode="auto">
              <a:xfrm>
                <a:off x="2432" y="207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1" name="Rectangle 2834"/>
              <p:cNvSpPr>
                <a:spLocks noChangeArrowheads="1"/>
              </p:cNvSpPr>
              <p:nvPr/>
            </p:nvSpPr>
            <p:spPr bwMode="auto">
              <a:xfrm>
                <a:off x="2432" y="2115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2" name="Rectangle 2835"/>
              <p:cNvSpPr>
                <a:spLocks noChangeArrowheads="1"/>
              </p:cNvSpPr>
              <p:nvPr/>
            </p:nvSpPr>
            <p:spPr bwMode="auto">
              <a:xfrm>
                <a:off x="2432" y="1964"/>
                <a:ext cx="1" cy="2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3" name="Rectangle 2836"/>
              <p:cNvSpPr>
                <a:spLocks noChangeArrowheads="1"/>
              </p:cNvSpPr>
              <p:nvPr/>
            </p:nvSpPr>
            <p:spPr bwMode="auto">
              <a:xfrm>
                <a:off x="2432" y="200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4" name="Rectangle 2837"/>
              <p:cNvSpPr>
                <a:spLocks noChangeArrowheads="1"/>
              </p:cNvSpPr>
              <p:nvPr/>
            </p:nvSpPr>
            <p:spPr bwMode="auto">
              <a:xfrm>
                <a:off x="2432" y="2040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5" name="Line 2838"/>
              <p:cNvSpPr>
                <a:spLocks noChangeShapeType="1"/>
              </p:cNvSpPr>
              <p:nvPr/>
            </p:nvSpPr>
            <p:spPr bwMode="auto">
              <a:xfrm>
                <a:off x="2433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6" name="Line 2839"/>
              <p:cNvSpPr>
                <a:spLocks noChangeShapeType="1"/>
              </p:cNvSpPr>
              <p:nvPr/>
            </p:nvSpPr>
            <p:spPr bwMode="auto">
              <a:xfrm>
                <a:off x="2432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7" name="Line 2840"/>
              <p:cNvSpPr>
                <a:spLocks noChangeShapeType="1"/>
              </p:cNvSpPr>
              <p:nvPr/>
            </p:nvSpPr>
            <p:spPr bwMode="auto">
              <a:xfrm>
                <a:off x="2433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8" name="Line 2841"/>
              <p:cNvSpPr>
                <a:spLocks noChangeShapeType="1"/>
              </p:cNvSpPr>
              <p:nvPr/>
            </p:nvSpPr>
            <p:spPr bwMode="auto">
              <a:xfrm>
                <a:off x="2433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9" name="Line 2842"/>
              <p:cNvSpPr>
                <a:spLocks noChangeShapeType="1"/>
              </p:cNvSpPr>
              <p:nvPr/>
            </p:nvSpPr>
            <p:spPr bwMode="auto">
              <a:xfrm>
                <a:off x="2433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0" name="Line 2843"/>
              <p:cNvSpPr>
                <a:spLocks noChangeShapeType="1"/>
              </p:cNvSpPr>
              <p:nvPr/>
            </p:nvSpPr>
            <p:spPr bwMode="auto">
              <a:xfrm flipV="1">
                <a:off x="2433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1" name="Line 2844"/>
              <p:cNvSpPr>
                <a:spLocks noChangeShapeType="1"/>
              </p:cNvSpPr>
              <p:nvPr/>
            </p:nvSpPr>
            <p:spPr bwMode="auto">
              <a:xfrm>
                <a:off x="2432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5" name="Group 2845"/>
            <p:cNvGrpSpPr>
              <a:grpSpLocks/>
            </p:cNvGrpSpPr>
            <p:nvPr/>
          </p:nvGrpSpPr>
          <p:grpSpPr bwMode="auto">
            <a:xfrm>
              <a:off x="2432" y="1964"/>
              <a:ext cx="191" cy="198"/>
              <a:chOff x="2432" y="1964"/>
              <a:chExt cx="191" cy="198"/>
            </a:xfrm>
          </p:grpSpPr>
          <p:sp>
            <p:nvSpPr>
              <p:cNvPr id="1182" name="Line 2846"/>
              <p:cNvSpPr>
                <a:spLocks noChangeShapeType="1"/>
              </p:cNvSpPr>
              <p:nvPr/>
            </p:nvSpPr>
            <p:spPr bwMode="auto">
              <a:xfrm>
                <a:off x="2432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3" name="Line 2847"/>
              <p:cNvSpPr>
                <a:spLocks noChangeShapeType="1"/>
              </p:cNvSpPr>
              <p:nvPr/>
            </p:nvSpPr>
            <p:spPr bwMode="auto">
              <a:xfrm>
                <a:off x="2432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4" name="Line 2848"/>
              <p:cNvSpPr>
                <a:spLocks noChangeShapeType="1"/>
              </p:cNvSpPr>
              <p:nvPr/>
            </p:nvSpPr>
            <p:spPr bwMode="auto">
              <a:xfrm flipV="1">
                <a:off x="2432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5" name="Line 2849"/>
              <p:cNvSpPr>
                <a:spLocks noChangeShapeType="1"/>
              </p:cNvSpPr>
              <p:nvPr/>
            </p:nvSpPr>
            <p:spPr bwMode="auto">
              <a:xfrm>
                <a:off x="2432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6" name="Line 2850"/>
              <p:cNvSpPr>
                <a:spLocks noChangeShapeType="1"/>
              </p:cNvSpPr>
              <p:nvPr/>
            </p:nvSpPr>
            <p:spPr bwMode="auto">
              <a:xfrm>
                <a:off x="2432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7" name="Line 2851"/>
              <p:cNvSpPr>
                <a:spLocks noChangeShapeType="1"/>
              </p:cNvSpPr>
              <p:nvPr/>
            </p:nvSpPr>
            <p:spPr bwMode="auto">
              <a:xfrm>
                <a:off x="2433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8" name="Line 2852"/>
              <p:cNvSpPr>
                <a:spLocks noChangeShapeType="1"/>
              </p:cNvSpPr>
              <p:nvPr/>
            </p:nvSpPr>
            <p:spPr bwMode="auto">
              <a:xfrm>
                <a:off x="2432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9" name="Line 2853"/>
              <p:cNvSpPr>
                <a:spLocks noChangeShapeType="1"/>
              </p:cNvSpPr>
              <p:nvPr/>
            </p:nvSpPr>
            <p:spPr bwMode="auto">
              <a:xfrm>
                <a:off x="2433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0" name="Line 2854"/>
              <p:cNvSpPr>
                <a:spLocks noChangeShapeType="1"/>
              </p:cNvSpPr>
              <p:nvPr/>
            </p:nvSpPr>
            <p:spPr bwMode="auto">
              <a:xfrm>
                <a:off x="2433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1" name="Line 2855"/>
              <p:cNvSpPr>
                <a:spLocks noChangeShapeType="1"/>
              </p:cNvSpPr>
              <p:nvPr/>
            </p:nvSpPr>
            <p:spPr bwMode="auto">
              <a:xfrm>
                <a:off x="2433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2" name="Line 2856"/>
              <p:cNvSpPr>
                <a:spLocks noChangeShapeType="1"/>
              </p:cNvSpPr>
              <p:nvPr/>
            </p:nvSpPr>
            <p:spPr bwMode="auto">
              <a:xfrm flipV="1">
                <a:off x="2433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3" name="Line 2857"/>
              <p:cNvSpPr>
                <a:spLocks noChangeShapeType="1"/>
              </p:cNvSpPr>
              <p:nvPr/>
            </p:nvSpPr>
            <p:spPr bwMode="auto">
              <a:xfrm>
                <a:off x="2432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4" name="Line 2858"/>
              <p:cNvSpPr>
                <a:spLocks noChangeShapeType="1"/>
              </p:cNvSpPr>
              <p:nvPr/>
            </p:nvSpPr>
            <p:spPr bwMode="auto">
              <a:xfrm>
                <a:off x="2432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5" name="Line 2859"/>
              <p:cNvSpPr>
                <a:spLocks noChangeShapeType="1"/>
              </p:cNvSpPr>
              <p:nvPr/>
            </p:nvSpPr>
            <p:spPr bwMode="auto">
              <a:xfrm>
                <a:off x="2432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6" name="Line 2860"/>
              <p:cNvSpPr>
                <a:spLocks noChangeShapeType="1"/>
              </p:cNvSpPr>
              <p:nvPr/>
            </p:nvSpPr>
            <p:spPr bwMode="auto">
              <a:xfrm flipV="1">
                <a:off x="2432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7" name="Line 2861"/>
              <p:cNvSpPr>
                <a:spLocks noChangeShapeType="1"/>
              </p:cNvSpPr>
              <p:nvPr/>
            </p:nvSpPr>
            <p:spPr bwMode="auto">
              <a:xfrm>
                <a:off x="2432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8" name="Line 2862"/>
              <p:cNvSpPr>
                <a:spLocks noChangeShapeType="1"/>
              </p:cNvSpPr>
              <p:nvPr/>
            </p:nvSpPr>
            <p:spPr bwMode="auto">
              <a:xfrm>
                <a:off x="2432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9" name="Line 2863"/>
              <p:cNvSpPr>
                <a:spLocks noChangeShapeType="1"/>
              </p:cNvSpPr>
              <p:nvPr/>
            </p:nvSpPr>
            <p:spPr bwMode="auto">
              <a:xfrm>
                <a:off x="2433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0" name="Line 2864"/>
              <p:cNvSpPr>
                <a:spLocks noChangeShapeType="1"/>
              </p:cNvSpPr>
              <p:nvPr/>
            </p:nvSpPr>
            <p:spPr bwMode="auto">
              <a:xfrm>
                <a:off x="2432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1" name="Line 2865"/>
              <p:cNvSpPr>
                <a:spLocks noChangeShapeType="1"/>
              </p:cNvSpPr>
              <p:nvPr/>
            </p:nvSpPr>
            <p:spPr bwMode="auto">
              <a:xfrm>
                <a:off x="2433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2" name="Line 2866"/>
              <p:cNvSpPr>
                <a:spLocks noChangeShapeType="1"/>
              </p:cNvSpPr>
              <p:nvPr/>
            </p:nvSpPr>
            <p:spPr bwMode="auto">
              <a:xfrm>
                <a:off x="2433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3" name="Line 2867"/>
              <p:cNvSpPr>
                <a:spLocks noChangeShapeType="1"/>
              </p:cNvSpPr>
              <p:nvPr/>
            </p:nvSpPr>
            <p:spPr bwMode="auto">
              <a:xfrm>
                <a:off x="2433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4" name="Line 2868"/>
              <p:cNvSpPr>
                <a:spLocks noChangeShapeType="1"/>
              </p:cNvSpPr>
              <p:nvPr/>
            </p:nvSpPr>
            <p:spPr bwMode="auto">
              <a:xfrm>
                <a:off x="2433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5" name="Line 2869"/>
              <p:cNvSpPr>
                <a:spLocks noChangeShapeType="1"/>
              </p:cNvSpPr>
              <p:nvPr/>
            </p:nvSpPr>
            <p:spPr bwMode="auto">
              <a:xfrm>
                <a:off x="2432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6" name="Line 2870"/>
              <p:cNvSpPr>
                <a:spLocks noChangeShapeType="1"/>
              </p:cNvSpPr>
              <p:nvPr/>
            </p:nvSpPr>
            <p:spPr bwMode="auto">
              <a:xfrm>
                <a:off x="2432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7" name="Line 2871"/>
              <p:cNvSpPr>
                <a:spLocks noChangeShapeType="1"/>
              </p:cNvSpPr>
              <p:nvPr/>
            </p:nvSpPr>
            <p:spPr bwMode="auto">
              <a:xfrm>
                <a:off x="2432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8" name="Line 2872"/>
              <p:cNvSpPr>
                <a:spLocks noChangeShapeType="1"/>
              </p:cNvSpPr>
              <p:nvPr/>
            </p:nvSpPr>
            <p:spPr bwMode="auto">
              <a:xfrm>
                <a:off x="2432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9" name="Line 2873"/>
              <p:cNvSpPr>
                <a:spLocks noChangeShapeType="1"/>
              </p:cNvSpPr>
              <p:nvPr/>
            </p:nvSpPr>
            <p:spPr bwMode="auto">
              <a:xfrm>
                <a:off x="2432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0" name="Line 2874"/>
              <p:cNvSpPr>
                <a:spLocks noChangeShapeType="1"/>
              </p:cNvSpPr>
              <p:nvPr/>
            </p:nvSpPr>
            <p:spPr bwMode="auto">
              <a:xfrm>
                <a:off x="2432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1" name="Line 2875"/>
              <p:cNvSpPr>
                <a:spLocks noChangeShapeType="1"/>
              </p:cNvSpPr>
              <p:nvPr/>
            </p:nvSpPr>
            <p:spPr bwMode="auto">
              <a:xfrm>
                <a:off x="2433" y="19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2" name="Line 2876"/>
              <p:cNvSpPr>
                <a:spLocks noChangeShapeType="1"/>
              </p:cNvSpPr>
              <p:nvPr/>
            </p:nvSpPr>
            <p:spPr bwMode="auto">
              <a:xfrm>
                <a:off x="2433" y="19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3" name="Line 2877"/>
              <p:cNvSpPr>
                <a:spLocks noChangeShapeType="1"/>
              </p:cNvSpPr>
              <p:nvPr/>
            </p:nvSpPr>
            <p:spPr bwMode="auto">
              <a:xfrm>
                <a:off x="2432" y="19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4" name="Line 2878"/>
              <p:cNvSpPr>
                <a:spLocks noChangeShapeType="1"/>
              </p:cNvSpPr>
              <p:nvPr/>
            </p:nvSpPr>
            <p:spPr bwMode="auto">
              <a:xfrm>
                <a:off x="243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5" name="Line 2879"/>
              <p:cNvSpPr>
                <a:spLocks noChangeShapeType="1"/>
              </p:cNvSpPr>
              <p:nvPr/>
            </p:nvSpPr>
            <p:spPr bwMode="auto">
              <a:xfrm>
                <a:off x="2432" y="19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6" name="Line 2880"/>
              <p:cNvSpPr>
                <a:spLocks noChangeShapeType="1"/>
              </p:cNvSpPr>
              <p:nvPr/>
            </p:nvSpPr>
            <p:spPr bwMode="auto">
              <a:xfrm>
                <a:off x="2432" y="19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7" name="Line 2881"/>
              <p:cNvSpPr>
                <a:spLocks noChangeShapeType="1"/>
              </p:cNvSpPr>
              <p:nvPr/>
            </p:nvSpPr>
            <p:spPr bwMode="auto">
              <a:xfrm>
                <a:off x="2433" y="200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8" name="Line 2882"/>
              <p:cNvSpPr>
                <a:spLocks noChangeShapeType="1"/>
              </p:cNvSpPr>
              <p:nvPr/>
            </p:nvSpPr>
            <p:spPr bwMode="auto">
              <a:xfrm>
                <a:off x="2432" y="200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9" name="Line 2883"/>
              <p:cNvSpPr>
                <a:spLocks noChangeShapeType="1"/>
              </p:cNvSpPr>
              <p:nvPr/>
            </p:nvSpPr>
            <p:spPr bwMode="auto">
              <a:xfrm>
                <a:off x="2433" y="200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0" name="Line 2884"/>
              <p:cNvSpPr>
                <a:spLocks noChangeShapeType="1"/>
              </p:cNvSpPr>
              <p:nvPr/>
            </p:nvSpPr>
            <p:spPr bwMode="auto">
              <a:xfrm>
                <a:off x="2433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1" name="Line 2885"/>
              <p:cNvSpPr>
                <a:spLocks noChangeShapeType="1"/>
              </p:cNvSpPr>
              <p:nvPr/>
            </p:nvSpPr>
            <p:spPr bwMode="auto">
              <a:xfrm>
                <a:off x="2433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2" name="Line 2886"/>
              <p:cNvSpPr>
                <a:spLocks noChangeShapeType="1"/>
              </p:cNvSpPr>
              <p:nvPr/>
            </p:nvSpPr>
            <p:spPr bwMode="auto">
              <a:xfrm flipV="1">
                <a:off x="2433" y="200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3" name="Line 2887"/>
              <p:cNvSpPr>
                <a:spLocks noChangeShapeType="1"/>
              </p:cNvSpPr>
              <p:nvPr/>
            </p:nvSpPr>
            <p:spPr bwMode="auto">
              <a:xfrm>
                <a:off x="243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4" name="Line 2888"/>
              <p:cNvSpPr>
                <a:spLocks noChangeShapeType="1"/>
              </p:cNvSpPr>
              <p:nvPr/>
            </p:nvSpPr>
            <p:spPr bwMode="auto">
              <a:xfrm>
                <a:off x="243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5" name="Line 2889"/>
              <p:cNvSpPr>
                <a:spLocks noChangeShapeType="1"/>
              </p:cNvSpPr>
              <p:nvPr/>
            </p:nvSpPr>
            <p:spPr bwMode="auto">
              <a:xfrm>
                <a:off x="243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6" name="Line 2890"/>
              <p:cNvSpPr>
                <a:spLocks noChangeShapeType="1"/>
              </p:cNvSpPr>
              <p:nvPr/>
            </p:nvSpPr>
            <p:spPr bwMode="auto">
              <a:xfrm flipV="1">
                <a:off x="2432" y="200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7" name="Line 2891"/>
              <p:cNvSpPr>
                <a:spLocks noChangeShapeType="1"/>
              </p:cNvSpPr>
              <p:nvPr/>
            </p:nvSpPr>
            <p:spPr bwMode="auto">
              <a:xfrm>
                <a:off x="243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8" name="Line 2892"/>
              <p:cNvSpPr>
                <a:spLocks noChangeShapeType="1"/>
              </p:cNvSpPr>
              <p:nvPr/>
            </p:nvSpPr>
            <p:spPr bwMode="auto">
              <a:xfrm>
                <a:off x="2432" y="200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9" name="Line 2893"/>
              <p:cNvSpPr>
                <a:spLocks noChangeShapeType="1"/>
              </p:cNvSpPr>
              <p:nvPr/>
            </p:nvSpPr>
            <p:spPr bwMode="auto">
              <a:xfrm>
                <a:off x="2433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0" name="Line 2894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1" name="Line 2895"/>
              <p:cNvSpPr>
                <a:spLocks noChangeShapeType="1"/>
              </p:cNvSpPr>
              <p:nvPr/>
            </p:nvSpPr>
            <p:spPr bwMode="auto">
              <a:xfrm>
                <a:off x="2433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2" name="Line 2896"/>
              <p:cNvSpPr>
                <a:spLocks noChangeShapeType="1"/>
              </p:cNvSpPr>
              <p:nvPr/>
            </p:nvSpPr>
            <p:spPr bwMode="auto">
              <a:xfrm>
                <a:off x="2433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3" name="Line 2897"/>
              <p:cNvSpPr>
                <a:spLocks noChangeShapeType="1"/>
              </p:cNvSpPr>
              <p:nvPr/>
            </p:nvSpPr>
            <p:spPr bwMode="auto">
              <a:xfrm>
                <a:off x="2433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4" name="Line 2898"/>
              <p:cNvSpPr>
                <a:spLocks noChangeShapeType="1"/>
              </p:cNvSpPr>
              <p:nvPr/>
            </p:nvSpPr>
            <p:spPr bwMode="auto">
              <a:xfrm>
                <a:off x="2433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5" name="Line 2899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6" name="Line 2900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7" name="Line 2901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8" name="Line 2902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9" name="Line 2903"/>
              <p:cNvSpPr>
                <a:spLocks noChangeShapeType="1"/>
              </p:cNvSpPr>
              <p:nvPr/>
            </p:nvSpPr>
            <p:spPr bwMode="auto">
              <a:xfrm>
                <a:off x="2432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0" name="Line 2904"/>
              <p:cNvSpPr>
                <a:spLocks noChangeShapeType="1"/>
              </p:cNvSpPr>
              <p:nvPr/>
            </p:nvSpPr>
            <p:spPr bwMode="auto">
              <a:xfrm>
                <a:off x="2432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1" name="Line 2905"/>
              <p:cNvSpPr>
                <a:spLocks noChangeShapeType="1"/>
              </p:cNvSpPr>
              <p:nvPr/>
            </p:nvSpPr>
            <p:spPr bwMode="auto">
              <a:xfrm flipV="1">
                <a:off x="2622" y="2003"/>
                <a:ext cx="1" cy="15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2" name="Line 2906"/>
              <p:cNvSpPr>
                <a:spLocks noChangeShapeType="1"/>
              </p:cNvSpPr>
              <p:nvPr/>
            </p:nvSpPr>
            <p:spPr bwMode="auto">
              <a:xfrm flipV="1">
                <a:off x="2467" y="2146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3" name="Line 2907"/>
              <p:cNvSpPr>
                <a:spLocks noChangeShapeType="1"/>
              </p:cNvSpPr>
              <p:nvPr/>
            </p:nvSpPr>
            <p:spPr bwMode="auto">
              <a:xfrm>
                <a:off x="2492" y="2039"/>
                <a:ext cx="1" cy="1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4" name="Line 2908"/>
              <p:cNvSpPr>
                <a:spLocks noChangeShapeType="1"/>
              </p:cNvSpPr>
              <p:nvPr/>
            </p:nvSpPr>
            <p:spPr bwMode="auto">
              <a:xfrm flipV="1">
                <a:off x="2492" y="2040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5" name="Line 2909"/>
              <p:cNvSpPr>
                <a:spLocks noChangeShapeType="1"/>
              </p:cNvSpPr>
              <p:nvPr/>
            </p:nvSpPr>
            <p:spPr bwMode="auto">
              <a:xfrm flipH="1">
                <a:off x="2492" y="2155"/>
                <a:ext cx="1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6" name="Line 2910"/>
              <p:cNvSpPr>
                <a:spLocks noChangeShapeType="1"/>
              </p:cNvSpPr>
              <p:nvPr/>
            </p:nvSpPr>
            <p:spPr bwMode="auto">
              <a:xfrm flipH="1">
                <a:off x="2492" y="2156"/>
                <a:ext cx="13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7" name="Line 2911"/>
              <p:cNvSpPr>
                <a:spLocks noChangeShapeType="1"/>
              </p:cNvSpPr>
              <p:nvPr/>
            </p:nvSpPr>
            <p:spPr bwMode="auto">
              <a:xfrm>
                <a:off x="2483" y="21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8" name="Line 2912"/>
              <p:cNvSpPr>
                <a:spLocks noChangeShapeType="1"/>
              </p:cNvSpPr>
              <p:nvPr/>
            </p:nvSpPr>
            <p:spPr bwMode="auto">
              <a:xfrm>
                <a:off x="2486" y="21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9" name="Line 2913"/>
              <p:cNvSpPr>
                <a:spLocks noChangeShapeType="1"/>
              </p:cNvSpPr>
              <p:nvPr/>
            </p:nvSpPr>
            <p:spPr bwMode="auto">
              <a:xfrm>
                <a:off x="2486" y="21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0" name="Line 2914"/>
              <p:cNvSpPr>
                <a:spLocks noChangeShapeType="1"/>
              </p:cNvSpPr>
              <p:nvPr/>
            </p:nvSpPr>
            <p:spPr bwMode="auto">
              <a:xfrm flipV="1">
                <a:off x="2464" y="216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1" name="Rectangle 2915"/>
              <p:cNvSpPr>
                <a:spLocks noChangeArrowheads="1"/>
              </p:cNvSpPr>
              <p:nvPr/>
            </p:nvSpPr>
            <p:spPr bwMode="auto">
              <a:xfrm>
                <a:off x="2494" y="2154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2" name="Line 2916"/>
              <p:cNvSpPr>
                <a:spLocks noChangeShapeType="1"/>
              </p:cNvSpPr>
              <p:nvPr/>
            </p:nvSpPr>
            <p:spPr bwMode="auto">
              <a:xfrm>
                <a:off x="2494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3" name="Line 2917"/>
              <p:cNvSpPr>
                <a:spLocks noChangeShapeType="1"/>
              </p:cNvSpPr>
              <p:nvPr/>
            </p:nvSpPr>
            <p:spPr bwMode="auto">
              <a:xfrm>
                <a:off x="2494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4" name="Line 2918"/>
              <p:cNvSpPr>
                <a:spLocks noChangeShapeType="1"/>
              </p:cNvSpPr>
              <p:nvPr/>
            </p:nvSpPr>
            <p:spPr bwMode="auto">
              <a:xfrm flipV="1">
                <a:off x="2494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5" name="Line 2919"/>
              <p:cNvSpPr>
                <a:spLocks noChangeShapeType="1"/>
              </p:cNvSpPr>
              <p:nvPr/>
            </p:nvSpPr>
            <p:spPr bwMode="auto">
              <a:xfrm>
                <a:off x="2494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6" name="Line 2920"/>
              <p:cNvSpPr>
                <a:spLocks noChangeShapeType="1"/>
              </p:cNvSpPr>
              <p:nvPr/>
            </p:nvSpPr>
            <p:spPr bwMode="auto">
              <a:xfrm>
                <a:off x="2494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7" name="Line 2921"/>
              <p:cNvSpPr>
                <a:spLocks noChangeShapeType="1"/>
              </p:cNvSpPr>
              <p:nvPr/>
            </p:nvSpPr>
            <p:spPr bwMode="auto">
              <a:xfrm>
                <a:off x="2494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8" name="Line 2922"/>
              <p:cNvSpPr>
                <a:spLocks noChangeShapeType="1"/>
              </p:cNvSpPr>
              <p:nvPr/>
            </p:nvSpPr>
            <p:spPr bwMode="auto">
              <a:xfrm flipV="1">
                <a:off x="2495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9" name="Line 2923"/>
              <p:cNvSpPr>
                <a:spLocks noChangeShapeType="1"/>
              </p:cNvSpPr>
              <p:nvPr/>
            </p:nvSpPr>
            <p:spPr bwMode="auto">
              <a:xfrm>
                <a:off x="2495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0" name="Line 2924"/>
              <p:cNvSpPr>
                <a:spLocks noChangeShapeType="1"/>
              </p:cNvSpPr>
              <p:nvPr/>
            </p:nvSpPr>
            <p:spPr bwMode="auto">
              <a:xfrm>
                <a:off x="2495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1" name="Line 2925"/>
              <p:cNvSpPr>
                <a:spLocks noChangeShapeType="1"/>
              </p:cNvSpPr>
              <p:nvPr/>
            </p:nvSpPr>
            <p:spPr bwMode="auto">
              <a:xfrm>
                <a:off x="2495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2" name="Line 2926"/>
              <p:cNvSpPr>
                <a:spLocks noChangeShapeType="1"/>
              </p:cNvSpPr>
              <p:nvPr/>
            </p:nvSpPr>
            <p:spPr bwMode="auto">
              <a:xfrm>
                <a:off x="2494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3" name="Line 2927"/>
              <p:cNvSpPr>
                <a:spLocks noChangeShapeType="1"/>
              </p:cNvSpPr>
              <p:nvPr/>
            </p:nvSpPr>
            <p:spPr bwMode="auto">
              <a:xfrm>
                <a:off x="2495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4" name="Rectangle 2928"/>
              <p:cNvSpPr>
                <a:spLocks noChangeArrowheads="1"/>
              </p:cNvSpPr>
              <p:nvPr/>
            </p:nvSpPr>
            <p:spPr bwMode="auto">
              <a:xfrm>
                <a:off x="2619" y="2154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5" name="Line 2929"/>
              <p:cNvSpPr>
                <a:spLocks noChangeShapeType="1"/>
              </p:cNvSpPr>
              <p:nvPr/>
            </p:nvSpPr>
            <p:spPr bwMode="auto">
              <a:xfrm>
                <a:off x="2620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6" name="Line 2930"/>
              <p:cNvSpPr>
                <a:spLocks noChangeShapeType="1"/>
              </p:cNvSpPr>
              <p:nvPr/>
            </p:nvSpPr>
            <p:spPr bwMode="auto">
              <a:xfrm>
                <a:off x="2619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7" name="Line 2931"/>
              <p:cNvSpPr>
                <a:spLocks noChangeShapeType="1"/>
              </p:cNvSpPr>
              <p:nvPr/>
            </p:nvSpPr>
            <p:spPr bwMode="auto">
              <a:xfrm>
                <a:off x="2620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8" name="Line 2932"/>
              <p:cNvSpPr>
                <a:spLocks noChangeShapeType="1"/>
              </p:cNvSpPr>
              <p:nvPr/>
            </p:nvSpPr>
            <p:spPr bwMode="auto">
              <a:xfrm>
                <a:off x="2620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9" name="Line 2933"/>
              <p:cNvSpPr>
                <a:spLocks noChangeShapeType="1"/>
              </p:cNvSpPr>
              <p:nvPr/>
            </p:nvSpPr>
            <p:spPr bwMode="auto">
              <a:xfrm>
                <a:off x="2620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0" name="Line 2934"/>
              <p:cNvSpPr>
                <a:spLocks noChangeShapeType="1"/>
              </p:cNvSpPr>
              <p:nvPr/>
            </p:nvSpPr>
            <p:spPr bwMode="auto">
              <a:xfrm flipV="1">
                <a:off x="2620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1" name="Line 2935"/>
              <p:cNvSpPr>
                <a:spLocks noChangeShapeType="1"/>
              </p:cNvSpPr>
              <p:nvPr/>
            </p:nvSpPr>
            <p:spPr bwMode="auto">
              <a:xfrm>
                <a:off x="2619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2" name="Line 2936"/>
              <p:cNvSpPr>
                <a:spLocks noChangeShapeType="1"/>
              </p:cNvSpPr>
              <p:nvPr/>
            </p:nvSpPr>
            <p:spPr bwMode="auto">
              <a:xfrm>
                <a:off x="2619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3" name="Line 2937"/>
              <p:cNvSpPr>
                <a:spLocks noChangeShapeType="1"/>
              </p:cNvSpPr>
              <p:nvPr/>
            </p:nvSpPr>
            <p:spPr bwMode="auto">
              <a:xfrm>
                <a:off x="2619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4" name="Line 2938"/>
              <p:cNvSpPr>
                <a:spLocks noChangeShapeType="1"/>
              </p:cNvSpPr>
              <p:nvPr/>
            </p:nvSpPr>
            <p:spPr bwMode="auto">
              <a:xfrm flipV="1">
                <a:off x="2619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5" name="Line 2939"/>
              <p:cNvSpPr>
                <a:spLocks noChangeShapeType="1"/>
              </p:cNvSpPr>
              <p:nvPr/>
            </p:nvSpPr>
            <p:spPr bwMode="auto">
              <a:xfrm>
                <a:off x="2619" y="21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6" name="Line 2940"/>
              <p:cNvSpPr>
                <a:spLocks noChangeShapeType="1"/>
              </p:cNvSpPr>
              <p:nvPr/>
            </p:nvSpPr>
            <p:spPr bwMode="auto">
              <a:xfrm>
                <a:off x="2619" y="21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7" name="Line 2941"/>
              <p:cNvSpPr>
                <a:spLocks noChangeShapeType="1"/>
              </p:cNvSpPr>
              <p:nvPr/>
            </p:nvSpPr>
            <p:spPr bwMode="auto">
              <a:xfrm flipH="1">
                <a:off x="2467" y="214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8" name="Rectangle 2942"/>
              <p:cNvSpPr>
                <a:spLocks noChangeArrowheads="1"/>
              </p:cNvSpPr>
              <p:nvPr/>
            </p:nvSpPr>
            <p:spPr bwMode="auto">
              <a:xfrm>
                <a:off x="2494" y="207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9" name="Rectangle 2943"/>
              <p:cNvSpPr>
                <a:spLocks noChangeArrowheads="1"/>
              </p:cNvSpPr>
              <p:nvPr/>
            </p:nvSpPr>
            <p:spPr bwMode="auto">
              <a:xfrm>
                <a:off x="2494" y="2115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0" name="Freeform 2944"/>
              <p:cNvSpPr>
                <a:spLocks/>
              </p:cNvSpPr>
              <p:nvPr/>
            </p:nvSpPr>
            <p:spPr bwMode="auto">
              <a:xfrm>
                <a:off x="2495" y="1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1" name="Rectangle 2945"/>
              <p:cNvSpPr>
                <a:spLocks noChangeArrowheads="1"/>
              </p:cNvSpPr>
              <p:nvPr/>
            </p:nvSpPr>
            <p:spPr bwMode="auto">
              <a:xfrm>
                <a:off x="2494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2" name="Line 2946"/>
              <p:cNvSpPr>
                <a:spLocks noChangeShapeType="1"/>
              </p:cNvSpPr>
              <p:nvPr/>
            </p:nvSpPr>
            <p:spPr bwMode="auto">
              <a:xfrm>
                <a:off x="2494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3" name="Line 2947"/>
              <p:cNvSpPr>
                <a:spLocks noChangeShapeType="1"/>
              </p:cNvSpPr>
              <p:nvPr/>
            </p:nvSpPr>
            <p:spPr bwMode="auto">
              <a:xfrm>
                <a:off x="2494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4" name="Line 2948"/>
              <p:cNvSpPr>
                <a:spLocks noChangeShapeType="1"/>
              </p:cNvSpPr>
              <p:nvPr/>
            </p:nvSpPr>
            <p:spPr bwMode="auto">
              <a:xfrm flipV="1">
                <a:off x="2494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5" name="Line 2949"/>
              <p:cNvSpPr>
                <a:spLocks noChangeShapeType="1"/>
              </p:cNvSpPr>
              <p:nvPr/>
            </p:nvSpPr>
            <p:spPr bwMode="auto">
              <a:xfrm>
                <a:off x="2494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6" name="Line 2950"/>
              <p:cNvSpPr>
                <a:spLocks noChangeShapeType="1"/>
              </p:cNvSpPr>
              <p:nvPr/>
            </p:nvSpPr>
            <p:spPr bwMode="auto">
              <a:xfrm>
                <a:off x="2494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7" name="Line 2951"/>
              <p:cNvSpPr>
                <a:spLocks noChangeShapeType="1"/>
              </p:cNvSpPr>
              <p:nvPr/>
            </p:nvSpPr>
            <p:spPr bwMode="auto">
              <a:xfrm>
                <a:off x="2494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8" name="Line 2952"/>
              <p:cNvSpPr>
                <a:spLocks noChangeShapeType="1"/>
              </p:cNvSpPr>
              <p:nvPr/>
            </p:nvSpPr>
            <p:spPr bwMode="auto">
              <a:xfrm flipV="1">
                <a:off x="2495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9" name="Line 2953"/>
              <p:cNvSpPr>
                <a:spLocks noChangeShapeType="1"/>
              </p:cNvSpPr>
              <p:nvPr/>
            </p:nvSpPr>
            <p:spPr bwMode="auto">
              <a:xfrm>
                <a:off x="2495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0" name="Line 2954"/>
              <p:cNvSpPr>
                <a:spLocks noChangeShapeType="1"/>
              </p:cNvSpPr>
              <p:nvPr/>
            </p:nvSpPr>
            <p:spPr bwMode="auto">
              <a:xfrm>
                <a:off x="2495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1" name="Line 2955"/>
              <p:cNvSpPr>
                <a:spLocks noChangeShapeType="1"/>
              </p:cNvSpPr>
              <p:nvPr/>
            </p:nvSpPr>
            <p:spPr bwMode="auto">
              <a:xfrm>
                <a:off x="2495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2" name="Line 2956"/>
              <p:cNvSpPr>
                <a:spLocks noChangeShapeType="1"/>
              </p:cNvSpPr>
              <p:nvPr/>
            </p:nvSpPr>
            <p:spPr bwMode="auto">
              <a:xfrm>
                <a:off x="2494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3" name="Line 2957"/>
              <p:cNvSpPr>
                <a:spLocks noChangeShapeType="1"/>
              </p:cNvSpPr>
              <p:nvPr/>
            </p:nvSpPr>
            <p:spPr bwMode="auto">
              <a:xfrm>
                <a:off x="2495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4" name="Line 2958"/>
              <p:cNvSpPr>
                <a:spLocks noChangeShapeType="1"/>
              </p:cNvSpPr>
              <p:nvPr/>
            </p:nvSpPr>
            <p:spPr bwMode="auto">
              <a:xfrm>
                <a:off x="2494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5" name="Line 2959"/>
              <p:cNvSpPr>
                <a:spLocks noChangeShapeType="1"/>
              </p:cNvSpPr>
              <p:nvPr/>
            </p:nvSpPr>
            <p:spPr bwMode="auto">
              <a:xfrm>
                <a:off x="2494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6" name="Line 2960"/>
              <p:cNvSpPr>
                <a:spLocks noChangeShapeType="1"/>
              </p:cNvSpPr>
              <p:nvPr/>
            </p:nvSpPr>
            <p:spPr bwMode="auto">
              <a:xfrm>
                <a:off x="2494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7" name="Line 2961"/>
              <p:cNvSpPr>
                <a:spLocks noChangeShapeType="1"/>
              </p:cNvSpPr>
              <p:nvPr/>
            </p:nvSpPr>
            <p:spPr bwMode="auto">
              <a:xfrm>
                <a:off x="2494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8" name="Line 2962"/>
              <p:cNvSpPr>
                <a:spLocks noChangeShapeType="1"/>
              </p:cNvSpPr>
              <p:nvPr/>
            </p:nvSpPr>
            <p:spPr bwMode="auto">
              <a:xfrm>
                <a:off x="2494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9" name="Line 2963"/>
              <p:cNvSpPr>
                <a:spLocks noChangeShapeType="1"/>
              </p:cNvSpPr>
              <p:nvPr/>
            </p:nvSpPr>
            <p:spPr bwMode="auto">
              <a:xfrm>
                <a:off x="2494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0" name="Line 2964"/>
              <p:cNvSpPr>
                <a:spLocks noChangeShapeType="1"/>
              </p:cNvSpPr>
              <p:nvPr/>
            </p:nvSpPr>
            <p:spPr bwMode="auto">
              <a:xfrm>
                <a:off x="2495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1" name="Line 2965"/>
              <p:cNvSpPr>
                <a:spLocks noChangeShapeType="1"/>
              </p:cNvSpPr>
              <p:nvPr/>
            </p:nvSpPr>
            <p:spPr bwMode="auto">
              <a:xfrm>
                <a:off x="2495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2" name="Line 2966"/>
              <p:cNvSpPr>
                <a:spLocks noChangeShapeType="1"/>
              </p:cNvSpPr>
              <p:nvPr/>
            </p:nvSpPr>
            <p:spPr bwMode="auto">
              <a:xfrm>
                <a:off x="2495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3" name="Line 2967"/>
              <p:cNvSpPr>
                <a:spLocks noChangeShapeType="1"/>
              </p:cNvSpPr>
              <p:nvPr/>
            </p:nvSpPr>
            <p:spPr bwMode="auto">
              <a:xfrm>
                <a:off x="2495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4" name="Line 2968"/>
              <p:cNvSpPr>
                <a:spLocks noChangeShapeType="1"/>
              </p:cNvSpPr>
              <p:nvPr/>
            </p:nvSpPr>
            <p:spPr bwMode="auto">
              <a:xfrm>
                <a:off x="2494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5" name="Line 2969"/>
              <p:cNvSpPr>
                <a:spLocks noChangeShapeType="1"/>
              </p:cNvSpPr>
              <p:nvPr/>
            </p:nvSpPr>
            <p:spPr bwMode="auto">
              <a:xfrm>
                <a:off x="2495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6" name="Line 2970"/>
              <p:cNvSpPr>
                <a:spLocks noChangeShapeType="1"/>
              </p:cNvSpPr>
              <p:nvPr/>
            </p:nvSpPr>
            <p:spPr bwMode="auto">
              <a:xfrm flipH="1">
                <a:off x="2494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7" name="Line 2971"/>
              <p:cNvSpPr>
                <a:spLocks noChangeShapeType="1"/>
              </p:cNvSpPr>
              <p:nvPr/>
            </p:nvSpPr>
            <p:spPr bwMode="auto">
              <a:xfrm flipH="1">
                <a:off x="2492" y="196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8" name="Rectangle 2972"/>
              <p:cNvSpPr>
                <a:spLocks noChangeArrowheads="1"/>
              </p:cNvSpPr>
              <p:nvPr/>
            </p:nvSpPr>
            <p:spPr bwMode="auto">
              <a:xfrm>
                <a:off x="2496" y="200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9" name="Line 2973"/>
              <p:cNvSpPr>
                <a:spLocks noChangeShapeType="1"/>
              </p:cNvSpPr>
              <p:nvPr/>
            </p:nvSpPr>
            <p:spPr bwMode="auto">
              <a:xfrm flipV="1">
                <a:off x="2492" y="2003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0" name="Freeform 2974"/>
              <p:cNvSpPr>
                <a:spLocks/>
              </p:cNvSpPr>
              <p:nvPr/>
            </p:nvSpPr>
            <p:spPr bwMode="auto">
              <a:xfrm>
                <a:off x="2492" y="200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1" name="Freeform 2975"/>
              <p:cNvSpPr>
                <a:spLocks/>
              </p:cNvSpPr>
              <p:nvPr/>
            </p:nvSpPr>
            <p:spPr bwMode="auto">
              <a:xfrm>
                <a:off x="2495" y="200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2" name="Rectangle 2976"/>
              <p:cNvSpPr>
                <a:spLocks noChangeArrowheads="1"/>
              </p:cNvSpPr>
              <p:nvPr/>
            </p:nvSpPr>
            <p:spPr bwMode="auto">
              <a:xfrm>
                <a:off x="2494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3" name="Line 2977"/>
              <p:cNvSpPr>
                <a:spLocks noChangeShapeType="1"/>
              </p:cNvSpPr>
              <p:nvPr/>
            </p:nvSpPr>
            <p:spPr bwMode="auto">
              <a:xfrm>
                <a:off x="2496" y="20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4" name="Line 2978"/>
              <p:cNvSpPr>
                <a:spLocks noChangeShapeType="1"/>
              </p:cNvSpPr>
              <p:nvPr/>
            </p:nvSpPr>
            <p:spPr bwMode="auto">
              <a:xfrm>
                <a:off x="2496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5" name="Line 2979"/>
              <p:cNvSpPr>
                <a:spLocks noChangeShapeType="1"/>
              </p:cNvSpPr>
              <p:nvPr/>
            </p:nvSpPr>
            <p:spPr bwMode="auto">
              <a:xfrm>
                <a:off x="2494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6" name="Line 2980"/>
              <p:cNvSpPr>
                <a:spLocks noChangeShapeType="1"/>
              </p:cNvSpPr>
              <p:nvPr/>
            </p:nvSpPr>
            <p:spPr bwMode="auto">
              <a:xfrm>
                <a:off x="2492" y="20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7" name="Line 2981"/>
              <p:cNvSpPr>
                <a:spLocks noChangeShapeType="1"/>
              </p:cNvSpPr>
              <p:nvPr/>
            </p:nvSpPr>
            <p:spPr bwMode="auto">
              <a:xfrm>
                <a:off x="2496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8" name="Line 2982"/>
              <p:cNvSpPr>
                <a:spLocks noChangeShapeType="1"/>
              </p:cNvSpPr>
              <p:nvPr/>
            </p:nvSpPr>
            <p:spPr bwMode="auto">
              <a:xfrm>
                <a:off x="249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9" name="Line 2983"/>
              <p:cNvSpPr>
                <a:spLocks noChangeShapeType="1"/>
              </p:cNvSpPr>
              <p:nvPr/>
            </p:nvSpPr>
            <p:spPr bwMode="auto">
              <a:xfrm>
                <a:off x="2492" y="200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0" name="Line 2984"/>
              <p:cNvSpPr>
                <a:spLocks noChangeShapeType="1"/>
              </p:cNvSpPr>
              <p:nvPr/>
            </p:nvSpPr>
            <p:spPr bwMode="auto">
              <a:xfrm>
                <a:off x="2494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1" name="Rectangle 2985"/>
              <p:cNvSpPr>
                <a:spLocks noChangeArrowheads="1"/>
              </p:cNvSpPr>
              <p:nvPr/>
            </p:nvSpPr>
            <p:spPr bwMode="auto">
              <a:xfrm>
                <a:off x="2492" y="200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2" name="Line 2986"/>
              <p:cNvSpPr>
                <a:spLocks noChangeShapeType="1"/>
              </p:cNvSpPr>
              <p:nvPr/>
            </p:nvSpPr>
            <p:spPr bwMode="auto">
              <a:xfrm flipH="1">
                <a:off x="2488" y="1983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3" name="Line 2987"/>
              <p:cNvSpPr>
                <a:spLocks noChangeShapeType="1"/>
              </p:cNvSpPr>
              <p:nvPr/>
            </p:nvSpPr>
            <p:spPr bwMode="auto">
              <a:xfrm>
                <a:off x="2495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4" name="Line 2988"/>
              <p:cNvSpPr>
                <a:spLocks noChangeShapeType="1"/>
              </p:cNvSpPr>
              <p:nvPr/>
            </p:nvSpPr>
            <p:spPr bwMode="auto">
              <a:xfrm flipV="1">
                <a:off x="2502" y="198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5" name="Line 2989"/>
              <p:cNvSpPr>
                <a:spLocks noChangeShapeType="1"/>
              </p:cNvSpPr>
              <p:nvPr/>
            </p:nvSpPr>
            <p:spPr bwMode="auto">
              <a:xfrm>
                <a:off x="2487" y="198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6" name="Line 2990"/>
              <p:cNvSpPr>
                <a:spLocks noChangeShapeType="1"/>
              </p:cNvSpPr>
              <p:nvPr/>
            </p:nvSpPr>
            <p:spPr bwMode="auto">
              <a:xfrm>
                <a:off x="2495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7" name="Line 2991"/>
              <p:cNvSpPr>
                <a:spLocks noChangeShapeType="1"/>
              </p:cNvSpPr>
              <p:nvPr/>
            </p:nvSpPr>
            <p:spPr bwMode="auto">
              <a:xfrm>
                <a:off x="2496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8" name="Rectangle 2992"/>
              <p:cNvSpPr>
                <a:spLocks noChangeArrowheads="1"/>
              </p:cNvSpPr>
              <p:nvPr/>
            </p:nvSpPr>
            <p:spPr bwMode="auto">
              <a:xfrm>
                <a:off x="2494" y="2040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9" name="Line 2993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0" name="Line 2994"/>
              <p:cNvSpPr>
                <a:spLocks noChangeShapeType="1"/>
              </p:cNvSpPr>
              <p:nvPr/>
            </p:nvSpPr>
            <p:spPr bwMode="auto">
              <a:xfrm>
                <a:off x="2494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1" name="Line 2995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2" name="Line 2996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3" name="Line 2997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4" name="Line 2998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5" name="Line 2999"/>
              <p:cNvSpPr>
                <a:spLocks noChangeShapeType="1"/>
              </p:cNvSpPr>
              <p:nvPr/>
            </p:nvSpPr>
            <p:spPr bwMode="auto">
              <a:xfrm>
                <a:off x="2495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6" name="Line 3000"/>
              <p:cNvSpPr>
                <a:spLocks noChangeShapeType="1"/>
              </p:cNvSpPr>
              <p:nvPr/>
            </p:nvSpPr>
            <p:spPr bwMode="auto">
              <a:xfrm>
                <a:off x="2495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7" name="Line 3001"/>
              <p:cNvSpPr>
                <a:spLocks noChangeShapeType="1"/>
              </p:cNvSpPr>
              <p:nvPr/>
            </p:nvSpPr>
            <p:spPr bwMode="auto">
              <a:xfrm>
                <a:off x="2495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8" name="Line 3002"/>
              <p:cNvSpPr>
                <a:spLocks noChangeShapeType="1"/>
              </p:cNvSpPr>
              <p:nvPr/>
            </p:nvSpPr>
            <p:spPr bwMode="auto">
              <a:xfrm>
                <a:off x="2495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9" name="Line 3003"/>
              <p:cNvSpPr>
                <a:spLocks noChangeShapeType="1"/>
              </p:cNvSpPr>
              <p:nvPr/>
            </p:nvSpPr>
            <p:spPr bwMode="auto">
              <a:xfrm>
                <a:off x="2494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0" name="Line 3004"/>
              <p:cNvSpPr>
                <a:spLocks noChangeShapeType="1"/>
              </p:cNvSpPr>
              <p:nvPr/>
            </p:nvSpPr>
            <p:spPr bwMode="auto">
              <a:xfrm>
                <a:off x="2495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1" name="Line 3005"/>
              <p:cNvSpPr>
                <a:spLocks noChangeShapeType="1"/>
              </p:cNvSpPr>
              <p:nvPr/>
            </p:nvSpPr>
            <p:spPr bwMode="auto">
              <a:xfrm flipV="1">
                <a:off x="2496" y="1964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2" name="Line 3006"/>
              <p:cNvSpPr>
                <a:spLocks noChangeShapeType="1"/>
              </p:cNvSpPr>
              <p:nvPr/>
            </p:nvSpPr>
            <p:spPr bwMode="auto">
              <a:xfrm flipV="1">
                <a:off x="2496" y="1964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3" name="Rectangle 3007"/>
              <p:cNvSpPr>
                <a:spLocks noChangeArrowheads="1"/>
              </p:cNvSpPr>
              <p:nvPr/>
            </p:nvSpPr>
            <p:spPr bwMode="auto">
              <a:xfrm>
                <a:off x="2619" y="2078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4" name="Rectangle 3008"/>
              <p:cNvSpPr>
                <a:spLocks noChangeArrowheads="1"/>
              </p:cNvSpPr>
              <p:nvPr/>
            </p:nvSpPr>
            <p:spPr bwMode="auto">
              <a:xfrm>
                <a:off x="2619" y="2115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5" name="Rectangle 3009"/>
              <p:cNvSpPr>
                <a:spLocks noChangeArrowheads="1"/>
              </p:cNvSpPr>
              <p:nvPr/>
            </p:nvSpPr>
            <p:spPr bwMode="auto">
              <a:xfrm>
                <a:off x="2619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6" name="Rectangle 3010"/>
              <p:cNvSpPr>
                <a:spLocks noChangeArrowheads="1"/>
              </p:cNvSpPr>
              <p:nvPr/>
            </p:nvSpPr>
            <p:spPr bwMode="auto">
              <a:xfrm>
                <a:off x="2622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7" name="Rectangle 3011"/>
              <p:cNvSpPr>
                <a:spLocks noChangeArrowheads="1"/>
              </p:cNvSpPr>
              <p:nvPr/>
            </p:nvSpPr>
            <p:spPr bwMode="auto">
              <a:xfrm>
                <a:off x="2619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8" name="Rectangle 3012"/>
              <p:cNvSpPr>
                <a:spLocks noChangeArrowheads="1"/>
              </p:cNvSpPr>
              <p:nvPr/>
            </p:nvSpPr>
            <p:spPr bwMode="auto">
              <a:xfrm>
                <a:off x="2622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9" name="Rectangle 3013"/>
              <p:cNvSpPr>
                <a:spLocks noChangeArrowheads="1"/>
              </p:cNvSpPr>
              <p:nvPr/>
            </p:nvSpPr>
            <p:spPr bwMode="auto">
              <a:xfrm>
                <a:off x="2619" y="200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0" name="Rectangle 3014"/>
              <p:cNvSpPr>
                <a:spLocks noChangeArrowheads="1"/>
              </p:cNvSpPr>
              <p:nvPr/>
            </p:nvSpPr>
            <p:spPr bwMode="auto">
              <a:xfrm>
                <a:off x="2622" y="200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1" name="Line 3015"/>
              <p:cNvSpPr>
                <a:spLocks noChangeShapeType="1"/>
              </p:cNvSpPr>
              <p:nvPr/>
            </p:nvSpPr>
            <p:spPr bwMode="auto">
              <a:xfrm>
                <a:off x="2619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2" name="Line 3016"/>
              <p:cNvSpPr>
                <a:spLocks noChangeShapeType="1"/>
              </p:cNvSpPr>
              <p:nvPr/>
            </p:nvSpPr>
            <p:spPr bwMode="auto">
              <a:xfrm>
                <a:off x="2619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3" name="Line 3017"/>
              <p:cNvSpPr>
                <a:spLocks noChangeShapeType="1"/>
              </p:cNvSpPr>
              <p:nvPr/>
            </p:nvSpPr>
            <p:spPr bwMode="auto">
              <a:xfrm flipV="1">
                <a:off x="2619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4" name="Line 3018"/>
              <p:cNvSpPr>
                <a:spLocks noChangeShapeType="1"/>
              </p:cNvSpPr>
              <p:nvPr/>
            </p:nvSpPr>
            <p:spPr bwMode="auto">
              <a:xfrm>
                <a:off x="2619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5" name="Line 3019"/>
              <p:cNvSpPr>
                <a:spLocks noChangeShapeType="1"/>
              </p:cNvSpPr>
              <p:nvPr/>
            </p:nvSpPr>
            <p:spPr bwMode="auto">
              <a:xfrm>
                <a:off x="2619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6" name="Line 3020"/>
              <p:cNvSpPr>
                <a:spLocks noChangeShapeType="1"/>
              </p:cNvSpPr>
              <p:nvPr/>
            </p:nvSpPr>
            <p:spPr bwMode="auto">
              <a:xfrm>
                <a:off x="2619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7" name="Line 3021"/>
              <p:cNvSpPr>
                <a:spLocks noChangeShapeType="1"/>
              </p:cNvSpPr>
              <p:nvPr/>
            </p:nvSpPr>
            <p:spPr bwMode="auto">
              <a:xfrm flipV="1">
                <a:off x="2620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8" name="Line 3022"/>
              <p:cNvSpPr>
                <a:spLocks noChangeShapeType="1"/>
              </p:cNvSpPr>
              <p:nvPr/>
            </p:nvSpPr>
            <p:spPr bwMode="auto">
              <a:xfrm>
                <a:off x="2620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9" name="Line 3023"/>
              <p:cNvSpPr>
                <a:spLocks noChangeShapeType="1"/>
              </p:cNvSpPr>
              <p:nvPr/>
            </p:nvSpPr>
            <p:spPr bwMode="auto">
              <a:xfrm>
                <a:off x="2620" y="207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0" name="Line 3024"/>
              <p:cNvSpPr>
                <a:spLocks noChangeShapeType="1"/>
              </p:cNvSpPr>
              <p:nvPr/>
            </p:nvSpPr>
            <p:spPr bwMode="auto">
              <a:xfrm>
                <a:off x="2620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1" name="Line 3025"/>
              <p:cNvSpPr>
                <a:spLocks noChangeShapeType="1"/>
              </p:cNvSpPr>
              <p:nvPr/>
            </p:nvSpPr>
            <p:spPr bwMode="auto">
              <a:xfrm>
                <a:off x="2619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2" name="Line 3026"/>
              <p:cNvSpPr>
                <a:spLocks noChangeShapeType="1"/>
              </p:cNvSpPr>
              <p:nvPr/>
            </p:nvSpPr>
            <p:spPr bwMode="auto">
              <a:xfrm>
                <a:off x="2620" y="20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3" name="Line 3027"/>
              <p:cNvSpPr>
                <a:spLocks noChangeShapeType="1"/>
              </p:cNvSpPr>
              <p:nvPr/>
            </p:nvSpPr>
            <p:spPr bwMode="auto">
              <a:xfrm>
                <a:off x="2619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4" name="Line 3028"/>
              <p:cNvSpPr>
                <a:spLocks noChangeShapeType="1"/>
              </p:cNvSpPr>
              <p:nvPr/>
            </p:nvSpPr>
            <p:spPr bwMode="auto">
              <a:xfrm>
                <a:off x="2619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5" name="Line 3029"/>
              <p:cNvSpPr>
                <a:spLocks noChangeShapeType="1"/>
              </p:cNvSpPr>
              <p:nvPr/>
            </p:nvSpPr>
            <p:spPr bwMode="auto">
              <a:xfrm>
                <a:off x="2619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6" name="Line 3030"/>
              <p:cNvSpPr>
                <a:spLocks noChangeShapeType="1"/>
              </p:cNvSpPr>
              <p:nvPr/>
            </p:nvSpPr>
            <p:spPr bwMode="auto">
              <a:xfrm>
                <a:off x="2619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7" name="Line 3031"/>
              <p:cNvSpPr>
                <a:spLocks noChangeShapeType="1"/>
              </p:cNvSpPr>
              <p:nvPr/>
            </p:nvSpPr>
            <p:spPr bwMode="auto">
              <a:xfrm>
                <a:off x="2619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8" name="Line 3032"/>
              <p:cNvSpPr>
                <a:spLocks noChangeShapeType="1"/>
              </p:cNvSpPr>
              <p:nvPr/>
            </p:nvSpPr>
            <p:spPr bwMode="auto">
              <a:xfrm>
                <a:off x="2619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9" name="Line 3033"/>
              <p:cNvSpPr>
                <a:spLocks noChangeShapeType="1"/>
              </p:cNvSpPr>
              <p:nvPr/>
            </p:nvSpPr>
            <p:spPr bwMode="auto">
              <a:xfrm>
                <a:off x="2620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0" name="Line 3034"/>
              <p:cNvSpPr>
                <a:spLocks noChangeShapeType="1"/>
              </p:cNvSpPr>
              <p:nvPr/>
            </p:nvSpPr>
            <p:spPr bwMode="auto">
              <a:xfrm>
                <a:off x="2620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1" name="Line 3035"/>
              <p:cNvSpPr>
                <a:spLocks noChangeShapeType="1"/>
              </p:cNvSpPr>
              <p:nvPr/>
            </p:nvSpPr>
            <p:spPr bwMode="auto">
              <a:xfrm>
                <a:off x="2620" y="21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2" name="Line 3036"/>
              <p:cNvSpPr>
                <a:spLocks noChangeShapeType="1"/>
              </p:cNvSpPr>
              <p:nvPr/>
            </p:nvSpPr>
            <p:spPr bwMode="auto">
              <a:xfrm>
                <a:off x="2620" y="21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3" name="Line 3037"/>
              <p:cNvSpPr>
                <a:spLocks noChangeShapeType="1"/>
              </p:cNvSpPr>
              <p:nvPr/>
            </p:nvSpPr>
            <p:spPr bwMode="auto">
              <a:xfrm>
                <a:off x="2619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4" name="Line 3038"/>
              <p:cNvSpPr>
                <a:spLocks noChangeShapeType="1"/>
              </p:cNvSpPr>
              <p:nvPr/>
            </p:nvSpPr>
            <p:spPr bwMode="auto">
              <a:xfrm>
                <a:off x="2620" y="211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5" name="Line 3039"/>
              <p:cNvSpPr>
                <a:spLocks noChangeShapeType="1"/>
              </p:cNvSpPr>
              <p:nvPr/>
            </p:nvSpPr>
            <p:spPr bwMode="auto">
              <a:xfrm flipH="1">
                <a:off x="2619" y="196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6" name="Line 3040"/>
              <p:cNvSpPr>
                <a:spLocks noChangeShapeType="1"/>
              </p:cNvSpPr>
              <p:nvPr/>
            </p:nvSpPr>
            <p:spPr bwMode="auto">
              <a:xfrm flipH="1">
                <a:off x="2619" y="196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7" name="Line 3041"/>
              <p:cNvSpPr>
                <a:spLocks noChangeShapeType="1"/>
              </p:cNvSpPr>
              <p:nvPr/>
            </p:nvSpPr>
            <p:spPr bwMode="auto">
              <a:xfrm>
                <a:off x="2619" y="200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8" name="Line 3042"/>
              <p:cNvSpPr>
                <a:spLocks noChangeShapeType="1"/>
              </p:cNvSpPr>
              <p:nvPr/>
            </p:nvSpPr>
            <p:spPr bwMode="auto">
              <a:xfrm>
                <a:off x="2619" y="200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79" name="Line 3043"/>
              <p:cNvSpPr>
                <a:spLocks noChangeShapeType="1"/>
              </p:cNvSpPr>
              <p:nvPr/>
            </p:nvSpPr>
            <p:spPr bwMode="auto">
              <a:xfrm>
                <a:off x="2619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0" name="Line 3044"/>
              <p:cNvSpPr>
                <a:spLocks noChangeShapeType="1"/>
              </p:cNvSpPr>
              <p:nvPr/>
            </p:nvSpPr>
            <p:spPr bwMode="auto">
              <a:xfrm>
                <a:off x="262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1" name="Line 3045"/>
              <p:cNvSpPr>
                <a:spLocks noChangeShapeType="1"/>
              </p:cNvSpPr>
              <p:nvPr/>
            </p:nvSpPr>
            <p:spPr bwMode="auto">
              <a:xfrm>
                <a:off x="2619" y="20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6" name="Group 3046"/>
            <p:cNvGrpSpPr>
              <a:grpSpLocks/>
            </p:cNvGrpSpPr>
            <p:nvPr/>
          </p:nvGrpSpPr>
          <p:grpSpPr bwMode="auto">
            <a:xfrm>
              <a:off x="2432" y="1805"/>
              <a:ext cx="241" cy="350"/>
              <a:chOff x="2432" y="1805"/>
              <a:chExt cx="241" cy="350"/>
            </a:xfrm>
          </p:grpSpPr>
          <p:sp>
            <p:nvSpPr>
              <p:cNvPr id="982" name="Line 3047"/>
              <p:cNvSpPr>
                <a:spLocks noChangeShapeType="1"/>
              </p:cNvSpPr>
              <p:nvPr/>
            </p:nvSpPr>
            <p:spPr bwMode="auto">
              <a:xfrm>
                <a:off x="2619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3" name="Line 3048"/>
              <p:cNvSpPr>
                <a:spLocks noChangeShapeType="1"/>
              </p:cNvSpPr>
              <p:nvPr/>
            </p:nvSpPr>
            <p:spPr bwMode="auto">
              <a:xfrm>
                <a:off x="2622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4" name="Line 3049"/>
              <p:cNvSpPr>
                <a:spLocks noChangeShapeType="1"/>
              </p:cNvSpPr>
              <p:nvPr/>
            </p:nvSpPr>
            <p:spPr bwMode="auto">
              <a:xfrm>
                <a:off x="2622" y="20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5" name="Line 3050"/>
              <p:cNvSpPr>
                <a:spLocks noChangeShapeType="1"/>
              </p:cNvSpPr>
              <p:nvPr/>
            </p:nvSpPr>
            <p:spPr bwMode="auto">
              <a:xfrm flipH="1" flipV="1">
                <a:off x="2627" y="198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6" name="Line 3051"/>
              <p:cNvSpPr>
                <a:spLocks noChangeShapeType="1"/>
              </p:cNvSpPr>
              <p:nvPr/>
            </p:nvSpPr>
            <p:spPr bwMode="auto">
              <a:xfrm>
                <a:off x="2611" y="1981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7" name="Line 3052"/>
              <p:cNvSpPr>
                <a:spLocks noChangeShapeType="1"/>
              </p:cNvSpPr>
              <p:nvPr/>
            </p:nvSpPr>
            <p:spPr bwMode="auto">
              <a:xfrm flipH="1">
                <a:off x="2618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8" name="Line 3053"/>
              <p:cNvSpPr>
                <a:spLocks noChangeShapeType="1"/>
              </p:cNvSpPr>
              <p:nvPr/>
            </p:nvSpPr>
            <p:spPr bwMode="auto">
              <a:xfrm>
                <a:off x="2613" y="1983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9" name="Line 3054"/>
              <p:cNvSpPr>
                <a:spLocks noChangeShapeType="1"/>
              </p:cNvSpPr>
              <p:nvPr/>
            </p:nvSpPr>
            <p:spPr bwMode="auto">
              <a:xfrm>
                <a:off x="2618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0" name="Line 3055"/>
              <p:cNvSpPr>
                <a:spLocks noChangeShapeType="1"/>
              </p:cNvSpPr>
              <p:nvPr/>
            </p:nvSpPr>
            <p:spPr bwMode="auto">
              <a:xfrm flipH="1">
                <a:off x="2618" y="20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1" name="Rectangle 3056"/>
              <p:cNvSpPr>
                <a:spLocks noChangeArrowheads="1"/>
              </p:cNvSpPr>
              <p:nvPr/>
            </p:nvSpPr>
            <p:spPr bwMode="auto">
              <a:xfrm>
                <a:off x="2619" y="2040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2" name="Rectangle 3057"/>
              <p:cNvSpPr>
                <a:spLocks noChangeArrowheads="1"/>
              </p:cNvSpPr>
              <p:nvPr/>
            </p:nvSpPr>
            <p:spPr bwMode="auto">
              <a:xfrm>
                <a:off x="2619" y="200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3" name="Line 3058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4" name="Line 3059"/>
              <p:cNvSpPr>
                <a:spLocks noChangeShapeType="1"/>
              </p:cNvSpPr>
              <p:nvPr/>
            </p:nvSpPr>
            <p:spPr bwMode="auto">
              <a:xfrm>
                <a:off x="2619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5" name="Line 3060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6" name="Line 3061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7" name="Line 3062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8" name="Line 3063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9" name="Line 3064"/>
              <p:cNvSpPr>
                <a:spLocks noChangeShapeType="1"/>
              </p:cNvSpPr>
              <p:nvPr/>
            </p:nvSpPr>
            <p:spPr bwMode="auto">
              <a:xfrm>
                <a:off x="2620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0" name="Line 3065"/>
              <p:cNvSpPr>
                <a:spLocks noChangeShapeType="1"/>
              </p:cNvSpPr>
              <p:nvPr/>
            </p:nvSpPr>
            <p:spPr bwMode="auto">
              <a:xfrm>
                <a:off x="2620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1" name="Line 3066"/>
              <p:cNvSpPr>
                <a:spLocks noChangeShapeType="1"/>
              </p:cNvSpPr>
              <p:nvPr/>
            </p:nvSpPr>
            <p:spPr bwMode="auto">
              <a:xfrm>
                <a:off x="2620" y="20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2" name="Line 3067"/>
              <p:cNvSpPr>
                <a:spLocks noChangeShapeType="1"/>
              </p:cNvSpPr>
              <p:nvPr/>
            </p:nvSpPr>
            <p:spPr bwMode="auto">
              <a:xfrm>
                <a:off x="2620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3" name="Line 3068"/>
              <p:cNvSpPr>
                <a:spLocks noChangeShapeType="1"/>
              </p:cNvSpPr>
              <p:nvPr/>
            </p:nvSpPr>
            <p:spPr bwMode="auto">
              <a:xfrm>
                <a:off x="2619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4" name="Line 3069"/>
              <p:cNvSpPr>
                <a:spLocks noChangeShapeType="1"/>
              </p:cNvSpPr>
              <p:nvPr/>
            </p:nvSpPr>
            <p:spPr bwMode="auto">
              <a:xfrm>
                <a:off x="2620" y="20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5" name="Line 3070"/>
              <p:cNvSpPr>
                <a:spLocks noChangeShapeType="1"/>
              </p:cNvSpPr>
              <p:nvPr/>
            </p:nvSpPr>
            <p:spPr bwMode="auto">
              <a:xfrm>
                <a:off x="2619" y="1964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6" name="Line 3071"/>
              <p:cNvSpPr>
                <a:spLocks noChangeShapeType="1"/>
              </p:cNvSpPr>
              <p:nvPr/>
            </p:nvSpPr>
            <p:spPr bwMode="auto">
              <a:xfrm>
                <a:off x="2618" y="1964"/>
                <a:ext cx="1" cy="3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7" name="Rectangle 3072"/>
              <p:cNvSpPr>
                <a:spLocks noChangeArrowheads="1"/>
              </p:cNvSpPr>
              <p:nvPr/>
            </p:nvSpPr>
            <p:spPr bwMode="auto">
              <a:xfrm>
                <a:off x="2433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8" name="Rectangle 3073"/>
              <p:cNvSpPr>
                <a:spLocks noChangeArrowheads="1"/>
              </p:cNvSpPr>
              <p:nvPr/>
            </p:nvSpPr>
            <p:spPr bwMode="auto">
              <a:xfrm>
                <a:off x="2433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9" name="Rectangle 3074"/>
              <p:cNvSpPr>
                <a:spLocks noChangeArrowheads="1"/>
              </p:cNvSpPr>
              <p:nvPr/>
            </p:nvSpPr>
            <p:spPr bwMode="auto">
              <a:xfrm>
                <a:off x="2432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0" name="Rectangle 3075"/>
              <p:cNvSpPr>
                <a:spLocks noChangeArrowheads="1"/>
              </p:cNvSpPr>
              <p:nvPr/>
            </p:nvSpPr>
            <p:spPr bwMode="auto">
              <a:xfrm>
                <a:off x="2432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1" name="Rectangle 3076"/>
              <p:cNvSpPr>
                <a:spLocks noChangeArrowheads="1"/>
              </p:cNvSpPr>
              <p:nvPr/>
            </p:nvSpPr>
            <p:spPr bwMode="auto">
              <a:xfrm>
                <a:off x="2433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2" name="Rectangle 3077"/>
              <p:cNvSpPr>
                <a:spLocks noChangeArrowheads="1"/>
              </p:cNvSpPr>
              <p:nvPr/>
            </p:nvSpPr>
            <p:spPr bwMode="auto">
              <a:xfrm>
                <a:off x="2433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3" name="Rectangle 3078"/>
              <p:cNvSpPr>
                <a:spLocks noChangeArrowheads="1"/>
              </p:cNvSpPr>
              <p:nvPr/>
            </p:nvSpPr>
            <p:spPr bwMode="auto">
              <a:xfrm>
                <a:off x="2432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4" name="Rectangle 3079"/>
              <p:cNvSpPr>
                <a:spLocks noChangeArrowheads="1"/>
              </p:cNvSpPr>
              <p:nvPr/>
            </p:nvSpPr>
            <p:spPr bwMode="auto">
              <a:xfrm>
                <a:off x="2432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5" name="Freeform 3080"/>
              <p:cNvSpPr>
                <a:spLocks/>
              </p:cNvSpPr>
              <p:nvPr/>
            </p:nvSpPr>
            <p:spPr bwMode="auto">
              <a:xfrm>
                <a:off x="2433" y="211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6" name="Rectangle 3081"/>
              <p:cNvSpPr>
                <a:spLocks noChangeArrowheads="1"/>
              </p:cNvSpPr>
              <p:nvPr/>
            </p:nvSpPr>
            <p:spPr bwMode="auto">
              <a:xfrm>
                <a:off x="2433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7" name="Freeform 3082"/>
              <p:cNvSpPr>
                <a:spLocks/>
              </p:cNvSpPr>
              <p:nvPr/>
            </p:nvSpPr>
            <p:spPr bwMode="auto">
              <a:xfrm>
                <a:off x="2432" y="211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8" name="Rectangle 3083"/>
              <p:cNvSpPr>
                <a:spLocks noChangeArrowheads="1"/>
              </p:cNvSpPr>
              <p:nvPr/>
            </p:nvSpPr>
            <p:spPr bwMode="auto">
              <a:xfrm>
                <a:off x="2432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9" name="Rectangle 3084"/>
              <p:cNvSpPr>
                <a:spLocks noChangeArrowheads="1"/>
              </p:cNvSpPr>
              <p:nvPr/>
            </p:nvSpPr>
            <p:spPr bwMode="auto">
              <a:xfrm>
                <a:off x="2433" y="196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0" name="Rectangle 3085"/>
              <p:cNvSpPr>
                <a:spLocks noChangeArrowheads="1"/>
              </p:cNvSpPr>
              <p:nvPr/>
            </p:nvSpPr>
            <p:spPr bwMode="auto">
              <a:xfrm>
                <a:off x="2433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1" name="Rectangle 3086"/>
              <p:cNvSpPr>
                <a:spLocks noChangeArrowheads="1"/>
              </p:cNvSpPr>
              <p:nvPr/>
            </p:nvSpPr>
            <p:spPr bwMode="auto">
              <a:xfrm>
                <a:off x="2432" y="196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2" name="Rectangle 3087"/>
              <p:cNvSpPr>
                <a:spLocks noChangeArrowheads="1"/>
              </p:cNvSpPr>
              <p:nvPr/>
            </p:nvSpPr>
            <p:spPr bwMode="auto">
              <a:xfrm>
                <a:off x="2432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3" name="Rectangle 3088"/>
              <p:cNvSpPr>
                <a:spLocks noChangeArrowheads="1"/>
              </p:cNvSpPr>
              <p:nvPr/>
            </p:nvSpPr>
            <p:spPr bwMode="auto">
              <a:xfrm>
                <a:off x="2433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4" name="Rectangle 3089"/>
              <p:cNvSpPr>
                <a:spLocks noChangeArrowheads="1"/>
              </p:cNvSpPr>
              <p:nvPr/>
            </p:nvSpPr>
            <p:spPr bwMode="auto">
              <a:xfrm>
                <a:off x="2433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5" name="Rectangle 3090"/>
              <p:cNvSpPr>
                <a:spLocks noChangeArrowheads="1"/>
              </p:cNvSpPr>
              <p:nvPr/>
            </p:nvSpPr>
            <p:spPr bwMode="auto">
              <a:xfrm>
                <a:off x="2432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6" name="Rectangle 3091"/>
              <p:cNvSpPr>
                <a:spLocks noChangeArrowheads="1"/>
              </p:cNvSpPr>
              <p:nvPr/>
            </p:nvSpPr>
            <p:spPr bwMode="auto">
              <a:xfrm>
                <a:off x="2432" y="200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7" name="Rectangle 3092"/>
              <p:cNvSpPr>
                <a:spLocks noChangeArrowheads="1"/>
              </p:cNvSpPr>
              <p:nvPr/>
            </p:nvSpPr>
            <p:spPr bwMode="auto">
              <a:xfrm>
                <a:off x="2433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8" name="Rectangle 3093"/>
              <p:cNvSpPr>
                <a:spLocks noChangeArrowheads="1"/>
              </p:cNvSpPr>
              <p:nvPr/>
            </p:nvSpPr>
            <p:spPr bwMode="auto">
              <a:xfrm>
                <a:off x="2433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9" name="Rectangle 3094"/>
              <p:cNvSpPr>
                <a:spLocks noChangeArrowheads="1"/>
              </p:cNvSpPr>
              <p:nvPr/>
            </p:nvSpPr>
            <p:spPr bwMode="auto">
              <a:xfrm>
                <a:off x="2432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0" name="Rectangle 3095"/>
              <p:cNvSpPr>
                <a:spLocks noChangeArrowheads="1"/>
              </p:cNvSpPr>
              <p:nvPr/>
            </p:nvSpPr>
            <p:spPr bwMode="auto">
              <a:xfrm>
                <a:off x="2432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1" name="Rectangle 3096"/>
              <p:cNvSpPr>
                <a:spLocks noChangeArrowheads="1"/>
              </p:cNvSpPr>
              <p:nvPr/>
            </p:nvSpPr>
            <p:spPr bwMode="auto">
              <a:xfrm>
                <a:off x="2494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2" name="Rectangle 3097"/>
              <p:cNvSpPr>
                <a:spLocks noChangeArrowheads="1"/>
              </p:cNvSpPr>
              <p:nvPr/>
            </p:nvSpPr>
            <p:spPr bwMode="auto">
              <a:xfrm>
                <a:off x="2494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3" name="Rectangle 3098"/>
              <p:cNvSpPr>
                <a:spLocks noChangeArrowheads="1"/>
              </p:cNvSpPr>
              <p:nvPr/>
            </p:nvSpPr>
            <p:spPr bwMode="auto">
              <a:xfrm>
                <a:off x="2495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4" name="Rectangle 3099"/>
              <p:cNvSpPr>
                <a:spLocks noChangeArrowheads="1"/>
              </p:cNvSpPr>
              <p:nvPr/>
            </p:nvSpPr>
            <p:spPr bwMode="auto">
              <a:xfrm>
                <a:off x="2495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5" name="Rectangle 3100"/>
              <p:cNvSpPr>
                <a:spLocks noChangeArrowheads="1"/>
              </p:cNvSpPr>
              <p:nvPr/>
            </p:nvSpPr>
            <p:spPr bwMode="auto">
              <a:xfrm>
                <a:off x="2620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6" name="Rectangle 3101"/>
              <p:cNvSpPr>
                <a:spLocks noChangeArrowheads="1"/>
              </p:cNvSpPr>
              <p:nvPr/>
            </p:nvSpPr>
            <p:spPr bwMode="auto">
              <a:xfrm>
                <a:off x="2620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7" name="Rectangle 3102"/>
              <p:cNvSpPr>
                <a:spLocks noChangeArrowheads="1"/>
              </p:cNvSpPr>
              <p:nvPr/>
            </p:nvSpPr>
            <p:spPr bwMode="auto">
              <a:xfrm>
                <a:off x="2619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8" name="Rectangle 3103"/>
              <p:cNvSpPr>
                <a:spLocks noChangeArrowheads="1"/>
              </p:cNvSpPr>
              <p:nvPr/>
            </p:nvSpPr>
            <p:spPr bwMode="auto">
              <a:xfrm>
                <a:off x="2619" y="215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9" name="Rectangle 3104"/>
              <p:cNvSpPr>
                <a:spLocks noChangeArrowheads="1"/>
              </p:cNvSpPr>
              <p:nvPr/>
            </p:nvSpPr>
            <p:spPr bwMode="auto">
              <a:xfrm>
                <a:off x="2494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0" name="Rectangle 3105"/>
              <p:cNvSpPr>
                <a:spLocks noChangeArrowheads="1"/>
              </p:cNvSpPr>
              <p:nvPr/>
            </p:nvSpPr>
            <p:spPr bwMode="auto">
              <a:xfrm>
                <a:off x="2494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1" name="Rectangle 3106"/>
              <p:cNvSpPr>
                <a:spLocks noChangeArrowheads="1"/>
              </p:cNvSpPr>
              <p:nvPr/>
            </p:nvSpPr>
            <p:spPr bwMode="auto">
              <a:xfrm>
                <a:off x="2495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2" name="Rectangle 3107"/>
              <p:cNvSpPr>
                <a:spLocks noChangeArrowheads="1"/>
              </p:cNvSpPr>
              <p:nvPr/>
            </p:nvSpPr>
            <p:spPr bwMode="auto">
              <a:xfrm>
                <a:off x="2495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3" name="Rectangle 3108"/>
              <p:cNvSpPr>
                <a:spLocks noChangeArrowheads="1"/>
              </p:cNvSpPr>
              <p:nvPr/>
            </p:nvSpPr>
            <p:spPr bwMode="auto">
              <a:xfrm>
                <a:off x="2494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4" name="Freeform 3109"/>
              <p:cNvSpPr>
                <a:spLocks/>
              </p:cNvSpPr>
              <p:nvPr/>
            </p:nvSpPr>
            <p:spPr bwMode="auto">
              <a:xfrm>
                <a:off x="2494" y="211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5" name="Rectangle 3110"/>
              <p:cNvSpPr>
                <a:spLocks noChangeArrowheads="1"/>
              </p:cNvSpPr>
              <p:nvPr/>
            </p:nvSpPr>
            <p:spPr bwMode="auto">
              <a:xfrm>
                <a:off x="2495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6" name="Freeform 3111"/>
              <p:cNvSpPr>
                <a:spLocks/>
              </p:cNvSpPr>
              <p:nvPr/>
            </p:nvSpPr>
            <p:spPr bwMode="auto">
              <a:xfrm>
                <a:off x="2495" y="211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7" name="Rectangle 3112"/>
              <p:cNvSpPr>
                <a:spLocks noChangeArrowheads="1"/>
              </p:cNvSpPr>
              <p:nvPr/>
            </p:nvSpPr>
            <p:spPr bwMode="auto">
              <a:xfrm>
                <a:off x="2494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8" name="Rectangle 3113"/>
              <p:cNvSpPr>
                <a:spLocks noChangeArrowheads="1"/>
              </p:cNvSpPr>
              <p:nvPr/>
            </p:nvSpPr>
            <p:spPr bwMode="auto">
              <a:xfrm>
                <a:off x="2494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9" name="Rectangle 3114"/>
              <p:cNvSpPr>
                <a:spLocks noChangeArrowheads="1"/>
              </p:cNvSpPr>
              <p:nvPr/>
            </p:nvSpPr>
            <p:spPr bwMode="auto">
              <a:xfrm>
                <a:off x="2495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0" name="Rectangle 3115"/>
              <p:cNvSpPr>
                <a:spLocks noChangeArrowheads="1"/>
              </p:cNvSpPr>
              <p:nvPr/>
            </p:nvSpPr>
            <p:spPr bwMode="auto">
              <a:xfrm>
                <a:off x="2495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1" name="Rectangle 3116"/>
              <p:cNvSpPr>
                <a:spLocks noChangeArrowheads="1"/>
              </p:cNvSpPr>
              <p:nvPr/>
            </p:nvSpPr>
            <p:spPr bwMode="auto">
              <a:xfrm>
                <a:off x="2619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2" name="Rectangle 3117"/>
              <p:cNvSpPr>
                <a:spLocks noChangeArrowheads="1"/>
              </p:cNvSpPr>
              <p:nvPr/>
            </p:nvSpPr>
            <p:spPr bwMode="auto">
              <a:xfrm>
                <a:off x="2619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3" name="Rectangle 3118"/>
              <p:cNvSpPr>
                <a:spLocks noChangeArrowheads="1"/>
              </p:cNvSpPr>
              <p:nvPr/>
            </p:nvSpPr>
            <p:spPr bwMode="auto">
              <a:xfrm>
                <a:off x="2620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4" name="Rectangle 3119"/>
              <p:cNvSpPr>
                <a:spLocks noChangeArrowheads="1"/>
              </p:cNvSpPr>
              <p:nvPr/>
            </p:nvSpPr>
            <p:spPr bwMode="auto">
              <a:xfrm>
                <a:off x="2620" y="207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5" name="Rectangle 3120"/>
              <p:cNvSpPr>
                <a:spLocks noChangeArrowheads="1"/>
              </p:cNvSpPr>
              <p:nvPr/>
            </p:nvSpPr>
            <p:spPr bwMode="auto">
              <a:xfrm>
                <a:off x="2619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6" name="Freeform 3121"/>
              <p:cNvSpPr>
                <a:spLocks/>
              </p:cNvSpPr>
              <p:nvPr/>
            </p:nvSpPr>
            <p:spPr bwMode="auto">
              <a:xfrm>
                <a:off x="2619" y="211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7" name="Rectangle 3122"/>
              <p:cNvSpPr>
                <a:spLocks noChangeArrowheads="1"/>
              </p:cNvSpPr>
              <p:nvPr/>
            </p:nvSpPr>
            <p:spPr bwMode="auto">
              <a:xfrm>
                <a:off x="2620" y="211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8" name="Freeform 3123"/>
              <p:cNvSpPr>
                <a:spLocks/>
              </p:cNvSpPr>
              <p:nvPr/>
            </p:nvSpPr>
            <p:spPr bwMode="auto">
              <a:xfrm>
                <a:off x="2620" y="211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9" name="Rectangle 3124"/>
              <p:cNvSpPr>
                <a:spLocks noChangeArrowheads="1"/>
              </p:cNvSpPr>
              <p:nvPr/>
            </p:nvSpPr>
            <p:spPr bwMode="auto">
              <a:xfrm>
                <a:off x="2619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0" name="Rectangle 3125"/>
              <p:cNvSpPr>
                <a:spLocks noChangeArrowheads="1"/>
              </p:cNvSpPr>
              <p:nvPr/>
            </p:nvSpPr>
            <p:spPr bwMode="auto">
              <a:xfrm>
                <a:off x="2619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1" name="Rectangle 3126"/>
              <p:cNvSpPr>
                <a:spLocks noChangeArrowheads="1"/>
              </p:cNvSpPr>
              <p:nvPr/>
            </p:nvSpPr>
            <p:spPr bwMode="auto">
              <a:xfrm>
                <a:off x="2620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2" name="Rectangle 3127"/>
              <p:cNvSpPr>
                <a:spLocks noChangeArrowheads="1"/>
              </p:cNvSpPr>
              <p:nvPr/>
            </p:nvSpPr>
            <p:spPr bwMode="auto">
              <a:xfrm>
                <a:off x="2620" y="2040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3" name="Line 3128"/>
              <p:cNvSpPr>
                <a:spLocks noChangeShapeType="1"/>
              </p:cNvSpPr>
              <p:nvPr/>
            </p:nvSpPr>
            <p:spPr bwMode="auto">
              <a:xfrm flipH="1">
                <a:off x="2537" y="1812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4" name="Line 3129"/>
              <p:cNvSpPr>
                <a:spLocks noChangeShapeType="1"/>
              </p:cNvSpPr>
              <p:nvPr/>
            </p:nvSpPr>
            <p:spPr bwMode="auto">
              <a:xfrm flipH="1" flipV="1">
                <a:off x="2540" y="1805"/>
                <a:ext cx="6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5" name="Line 3130"/>
              <p:cNvSpPr>
                <a:spLocks noChangeShapeType="1"/>
              </p:cNvSpPr>
              <p:nvPr/>
            </p:nvSpPr>
            <p:spPr bwMode="auto">
              <a:xfrm>
                <a:off x="2627" y="1887"/>
                <a:ext cx="6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6" name="Line 3131"/>
              <p:cNvSpPr>
                <a:spLocks noChangeShapeType="1"/>
              </p:cNvSpPr>
              <p:nvPr/>
            </p:nvSpPr>
            <p:spPr bwMode="auto">
              <a:xfrm>
                <a:off x="2627" y="1887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7" name="Rectangle 3132"/>
              <p:cNvSpPr>
                <a:spLocks noChangeArrowheads="1"/>
              </p:cNvSpPr>
              <p:nvPr/>
            </p:nvSpPr>
            <p:spPr bwMode="auto">
              <a:xfrm>
                <a:off x="2432" y="1889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8" name="Rectangle 3133"/>
              <p:cNvSpPr>
                <a:spLocks noChangeArrowheads="1"/>
              </p:cNvSpPr>
              <p:nvPr/>
            </p:nvSpPr>
            <p:spPr bwMode="auto">
              <a:xfrm>
                <a:off x="2432" y="1927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9" name="Line 3134"/>
              <p:cNvSpPr>
                <a:spLocks noChangeShapeType="1"/>
              </p:cNvSpPr>
              <p:nvPr/>
            </p:nvSpPr>
            <p:spPr bwMode="auto">
              <a:xfrm>
                <a:off x="2433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0" name="Line 3135"/>
              <p:cNvSpPr>
                <a:spLocks noChangeShapeType="1"/>
              </p:cNvSpPr>
              <p:nvPr/>
            </p:nvSpPr>
            <p:spPr bwMode="auto">
              <a:xfrm>
                <a:off x="2432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1" name="Line 3136"/>
              <p:cNvSpPr>
                <a:spLocks noChangeShapeType="1"/>
              </p:cNvSpPr>
              <p:nvPr/>
            </p:nvSpPr>
            <p:spPr bwMode="auto">
              <a:xfrm>
                <a:off x="2433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2" name="Line 3137"/>
              <p:cNvSpPr>
                <a:spLocks noChangeShapeType="1"/>
              </p:cNvSpPr>
              <p:nvPr/>
            </p:nvSpPr>
            <p:spPr bwMode="auto">
              <a:xfrm>
                <a:off x="2433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3" name="Line 3138"/>
              <p:cNvSpPr>
                <a:spLocks noChangeShapeType="1"/>
              </p:cNvSpPr>
              <p:nvPr/>
            </p:nvSpPr>
            <p:spPr bwMode="auto">
              <a:xfrm>
                <a:off x="2433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4" name="Line 3139"/>
              <p:cNvSpPr>
                <a:spLocks noChangeShapeType="1"/>
              </p:cNvSpPr>
              <p:nvPr/>
            </p:nvSpPr>
            <p:spPr bwMode="auto">
              <a:xfrm>
                <a:off x="2433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5" name="Line 3140"/>
              <p:cNvSpPr>
                <a:spLocks noChangeShapeType="1"/>
              </p:cNvSpPr>
              <p:nvPr/>
            </p:nvSpPr>
            <p:spPr bwMode="auto">
              <a:xfrm>
                <a:off x="2432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6" name="Line 3141"/>
              <p:cNvSpPr>
                <a:spLocks noChangeShapeType="1"/>
              </p:cNvSpPr>
              <p:nvPr/>
            </p:nvSpPr>
            <p:spPr bwMode="auto">
              <a:xfrm>
                <a:off x="2432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7" name="Line 3142"/>
              <p:cNvSpPr>
                <a:spLocks noChangeShapeType="1"/>
              </p:cNvSpPr>
              <p:nvPr/>
            </p:nvSpPr>
            <p:spPr bwMode="auto">
              <a:xfrm>
                <a:off x="2432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8" name="Line 3143"/>
              <p:cNvSpPr>
                <a:spLocks noChangeShapeType="1"/>
              </p:cNvSpPr>
              <p:nvPr/>
            </p:nvSpPr>
            <p:spPr bwMode="auto">
              <a:xfrm>
                <a:off x="2432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9" name="Line 3144"/>
              <p:cNvSpPr>
                <a:spLocks noChangeShapeType="1"/>
              </p:cNvSpPr>
              <p:nvPr/>
            </p:nvSpPr>
            <p:spPr bwMode="auto">
              <a:xfrm>
                <a:off x="2432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0" name="Line 3145"/>
              <p:cNvSpPr>
                <a:spLocks noChangeShapeType="1"/>
              </p:cNvSpPr>
              <p:nvPr/>
            </p:nvSpPr>
            <p:spPr bwMode="auto">
              <a:xfrm>
                <a:off x="2432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1" name="Line 3146"/>
              <p:cNvSpPr>
                <a:spLocks noChangeShapeType="1"/>
              </p:cNvSpPr>
              <p:nvPr/>
            </p:nvSpPr>
            <p:spPr bwMode="auto">
              <a:xfrm>
                <a:off x="2433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2" name="Line 3147"/>
              <p:cNvSpPr>
                <a:spLocks noChangeShapeType="1"/>
              </p:cNvSpPr>
              <p:nvPr/>
            </p:nvSpPr>
            <p:spPr bwMode="auto">
              <a:xfrm>
                <a:off x="2432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3" name="Line 3148"/>
              <p:cNvSpPr>
                <a:spLocks noChangeShapeType="1"/>
              </p:cNvSpPr>
              <p:nvPr/>
            </p:nvSpPr>
            <p:spPr bwMode="auto">
              <a:xfrm>
                <a:off x="2433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4" name="Line 3149"/>
              <p:cNvSpPr>
                <a:spLocks noChangeShapeType="1"/>
              </p:cNvSpPr>
              <p:nvPr/>
            </p:nvSpPr>
            <p:spPr bwMode="auto">
              <a:xfrm>
                <a:off x="2433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5" name="Line 3150"/>
              <p:cNvSpPr>
                <a:spLocks noChangeShapeType="1"/>
              </p:cNvSpPr>
              <p:nvPr/>
            </p:nvSpPr>
            <p:spPr bwMode="auto">
              <a:xfrm>
                <a:off x="2433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6" name="Line 3151"/>
              <p:cNvSpPr>
                <a:spLocks noChangeShapeType="1"/>
              </p:cNvSpPr>
              <p:nvPr/>
            </p:nvSpPr>
            <p:spPr bwMode="auto">
              <a:xfrm flipV="1">
                <a:off x="2433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7" name="Line 3152"/>
              <p:cNvSpPr>
                <a:spLocks noChangeShapeType="1"/>
              </p:cNvSpPr>
              <p:nvPr/>
            </p:nvSpPr>
            <p:spPr bwMode="auto">
              <a:xfrm>
                <a:off x="2432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8" name="Line 3153"/>
              <p:cNvSpPr>
                <a:spLocks noChangeShapeType="1"/>
              </p:cNvSpPr>
              <p:nvPr/>
            </p:nvSpPr>
            <p:spPr bwMode="auto">
              <a:xfrm>
                <a:off x="2432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9" name="Line 3154"/>
              <p:cNvSpPr>
                <a:spLocks noChangeShapeType="1"/>
              </p:cNvSpPr>
              <p:nvPr/>
            </p:nvSpPr>
            <p:spPr bwMode="auto">
              <a:xfrm>
                <a:off x="2432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0" name="Line 3155"/>
              <p:cNvSpPr>
                <a:spLocks noChangeShapeType="1"/>
              </p:cNvSpPr>
              <p:nvPr/>
            </p:nvSpPr>
            <p:spPr bwMode="auto">
              <a:xfrm flipV="1">
                <a:off x="2432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1" name="Line 3156"/>
              <p:cNvSpPr>
                <a:spLocks noChangeShapeType="1"/>
              </p:cNvSpPr>
              <p:nvPr/>
            </p:nvSpPr>
            <p:spPr bwMode="auto">
              <a:xfrm>
                <a:off x="2432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2" name="Line 3157"/>
              <p:cNvSpPr>
                <a:spLocks noChangeShapeType="1"/>
              </p:cNvSpPr>
              <p:nvPr/>
            </p:nvSpPr>
            <p:spPr bwMode="auto">
              <a:xfrm>
                <a:off x="2432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3" name="Line 3158"/>
              <p:cNvSpPr>
                <a:spLocks noChangeShapeType="1"/>
              </p:cNvSpPr>
              <p:nvPr/>
            </p:nvSpPr>
            <p:spPr bwMode="auto">
              <a:xfrm>
                <a:off x="2433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4" name="Line 3159"/>
              <p:cNvSpPr>
                <a:spLocks noChangeShapeType="1"/>
              </p:cNvSpPr>
              <p:nvPr/>
            </p:nvSpPr>
            <p:spPr bwMode="auto">
              <a:xfrm>
                <a:off x="243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5" name="Rectangle 3160"/>
              <p:cNvSpPr>
                <a:spLocks noChangeArrowheads="1"/>
              </p:cNvSpPr>
              <p:nvPr/>
            </p:nvSpPr>
            <p:spPr bwMode="auto">
              <a:xfrm>
                <a:off x="2432" y="181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6" name="Rectangle 3161"/>
              <p:cNvSpPr>
                <a:spLocks noChangeArrowheads="1"/>
              </p:cNvSpPr>
              <p:nvPr/>
            </p:nvSpPr>
            <p:spPr bwMode="auto">
              <a:xfrm>
                <a:off x="2432" y="1851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7" name="Line 3162"/>
              <p:cNvSpPr>
                <a:spLocks noChangeShapeType="1"/>
              </p:cNvSpPr>
              <p:nvPr/>
            </p:nvSpPr>
            <p:spPr bwMode="auto">
              <a:xfrm>
                <a:off x="2433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8" name="Line 3163"/>
              <p:cNvSpPr>
                <a:spLocks noChangeShapeType="1"/>
              </p:cNvSpPr>
              <p:nvPr/>
            </p:nvSpPr>
            <p:spPr bwMode="auto">
              <a:xfrm>
                <a:off x="2432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9" name="Line 3164"/>
              <p:cNvSpPr>
                <a:spLocks noChangeShapeType="1"/>
              </p:cNvSpPr>
              <p:nvPr/>
            </p:nvSpPr>
            <p:spPr bwMode="auto">
              <a:xfrm>
                <a:off x="2433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0" name="Line 3165"/>
              <p:cNvSpPr>
                <a:spLocks noChangeShapeType="1"/>
              </p:cNvSpPr>
              <p:nvPr/>
            </p:nvSpPr>
            <p:spPr bwMode="auto">
              <a:xfrm>
                <a:off x="2433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1" name="Line 3166"/>
              <p:cNvSpPr>
                <a:spLocks noChangeShapeType="1"/>
              </p:cNvSpPr>
              <p:nvPr/>
            </p:nvSpPr>
            <p:spPr bwMode="auto">
              <a:xfrm>
                <a:off x="2433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2" name="Line 3167"/>
              <p:cNvSpPr>
                <a:spLocks noChangeShapeType="1"/>
              </p:cNvSpPr>
              <p:nvPr/>
            </p:nvSpPr>
            <p:spPr bwMode="auto">
              <a:xfrm>
                <a:off x="2433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3" name="Line 3168"/>
              <p:cNvSpPr>
                <a:spLocks noChangeShapeType="1"/>
              </p:cNvSpPr>
              <p:nvPr/>
            </p:nvSpPr>
            <p:spPr bwMode="auto">
              <a:xfrm>
                <a:off x="2432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4" name="Line 3169"/>
              <p:cNvSpPr>
                <a:spLocks noChangeShapeType="1"/>
              </p:cNvSpPr>
              <p:nvPr/>
            </p:nvSpPr>
            <p:spPr bwMode="auto">
              <a:xfrm>
                <a:off x="2432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5" name="Line 3170"/>
              <p:cNvSpPr>
                <a:spLocks noChangeShapeType="1"/>
              </p:cNvSpPr>
              <p:nvPr/>
            </p:nvSpPr>
            <p:spPr bwMode="auto">
              <a:xfrm>
                <a:off x="2432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6" name="Line 3171"/>
              <p:cNvSpPr>
                <a:spLocks noChangeShapeType="1"/>
              </p:cNvSpPr>
              <p:nvPr/>
            </p:nvSpPr>
            <p:spPr bwMode="auto">
              <a:xfrm>
                <a:off x="2432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7" name="Line 3172"/>
              <p:cNvSpPr>
                <a:spLocks noChangeShapeType="1"/>
              </p:cNvSpPr>
              <p:nvPr/>
            </p:nvSpPr>
            <p:spPr bwMode="auto">
              <a:xfrm>
                <a:off x="2432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8" name="Line 3173"/>
              <p:cNvSpPr>
                <a:spLocks noChangeShapeType="1"/>
              </p:cNvSpPr>
              <p:nvPr/>
            </p:nvSpPr>
            <p:spPr bwMode="auto">
              <a:xfrm>
                <a:off x="2432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9" name="Line 3174"/>
              <p:cNvSpPr>
                <a:spLocks noChangeShapeType="1"/>
              </p:cNvSpPr>
              <p:nvPr/>
            </p:nvSpPr>
            <p:spPr bwMode="auto">
              <a:xfrm>
                <a:off x="2433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0" name="Line 3175"/>
              <p:cNvSpPr>
                <a:spLocks noChangeShapeType="1"/>
              </p:cNvSpPr>
              <p:nvPr/>
            </p:nvSpPr>
            <p:spPr bwMode="auto">
              <a:xfrm>
                <a:off x="2432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1" name="Line 3176"/>
              <p:cNvSpPr>
                <a:spLocks noChangeShapeType="1"/>
              </p:cNvSpPr>
              <p:nvPr/>
            </p:nvSpPr>
            <p:spPr bwMode="auto">
              <a:xfrm>
                <a:off x="2433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2" name="Line 3177"/>
              <p:cNvSpPr>
                <a:spLocks noChangeShapeType="1"/>
              </p:cNvSpPr>
              <p:nvPr/>
            </p:nvSpPr>
            <p:spPr bwMode="auto">
              <a:xfrm>
                <a:off x="2433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3" name="Line 3178"/>
              <p:cNvSpPr>
                <a:spLocks noChangeShapeType="1"/>
              </p:cNvSpPr>
              <p:nvPr/>
            </p:nvSpPr>
            <p:spPr bwMode="auto">
              <a:xfrm>
                <a:off x="2433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4" name="Line 3179"/>
              <p:cNvSpPr>
                <a:spLocks noChangeShapeType="1"/>
              </p:cNvSpPr>
              <p:nvPr/>
            </p:nvSpPr>
            <p:spPr bwMode="auto">
              <a:xfrm flipV="1">
                <a:off x="2433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5" name="Line 3180"/>
              <p:cNvSpPr>
                <a:spLocks noChangeShapeType="1"/>
              </p:cNvSpPr>
              <p:nvPr/>
            </p:nvSpPr>
            <p:spPr bwMode="auto">
              <a:xfrm>
                <a:off x="2432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6" name="Line 3181"/>
              <p:cNvSpPr>
                <a:spLocks noChangeShapeType="1"/>
              </p:cNvSpPr>
              <p:nvPr/>
            </p:nvSpPr>
            <p:spPr bwMode="auto">
              <a:xfrm>
                <a:off x="2432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7" name="Line 3182"/>
              <p:cNvSpPr>
                <a:spLocks noChangeShapeType="1"/>
              </p:cNvSpPr>
              <p:nvPr/>
            </p:nvSpPr>
            <p:spPr bwMode="auto">
              <a:xfrm>
                <a:off x="2432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8" name="Line 3183"/>
              <p:cNvSpPr>
                <a:spLocks noChangeShapeType="1"/>
              </p:cNvSpPr>
              <p:nvPr/>
            </p:nvSpPr>
            <p:spPr bwMode="auto">
              <a:xfrm flipV="1">
                <a:off x="2432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9" name="Line 3184"/>
              <p:cNvSpPr>
                <a:spLocks noChangeShapeType="1"/>
              </p:cNvSpPr>
              <p:nvPr/>
            </p:nvSpPr>
            <p:spPr bwMode="auto">
              <a:xfrm>
                <a:off x="2432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0" name="Line 3185"/>
              <p:cNvSpPr>
                <a:spLocks noChangeShapeType="1"/>
              </p:cNvSpPr>
              <p:nvPr/>
            </p:nvSpPr>
            <p:spPr bwMode="auto">
              <a:xfrm>
                <a:off x="2432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1" name="Line 3186"/>
              <p:cNvSpPr>
                <a:spLocks noChangeShapeType="1"/>
              </p:cNvSpPr>
              <p:nvPr/>
            </p:nvSpPr>
            <p:spPr bwMode="auto">
              <a:xfrm>
                <a:off x="2494" y="1812"/>
                <a:ext cx="1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2" name="Line 3187"/>
              <p:cNvSpPr>
                <a:spLocks noChangeShapeType="1"/>
              </p:cNvSpPr>
              <p:nvPr/>
            </p:nvSpPr>
            <p:spPr bwMode="auto">
              <a:xfrm>
                <a:off x="2492" y="1810"/>
                <a:ext cx="18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3" name="Rectangle 3188"/>
              <p:cNvSpPr>
                <a:spLocks noChangeArrowheads="1"/>
              </p:cNvSpPr>
              <p:nvPr/>
            </p:nvSpPr>
            <p:spPr bwMode="auto">
              <a:xfrm>
                <a:off x="2496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4" name="Freeform 3189"/>
              <p:cNvSpPr>
                <a:spLocks/>
              </p:cNvSpPr>
              <p:nvPr/>
            </p:nvSpPr>
            <p:spPr bwMode="auto">
              <a:xfrm>
                <a:off x="2492" y="196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5" name="Rectangle 3190"/>
              <p:cNvSpPr>
                <a:spLocks noChangeArrowheads="1"/>
              </p:cNvSpPr>
              <p:nvPr/>
            </p:nvSpPr>
            <p:spPr bwMode="auto">
              <a:xfrm>
                <a:off x="2494" y="1889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6" name="Rectangle 3191"/>
              <p:cNvSpPr>
                <a:spLocks noChangeArrowheads="1"/>
              </p:cNvSpPr>
              <p:nvPr/>
            </p:nvSpPr>
            <p:spPr bwMode="auto">
              <a:xfrm>
                <a:off x="2494" y="1927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7" name="Line 3192"/>
              <p:cNvSpPr>
                <a:spLocks noChangeShapeType="1"/>
              </p:cNvSpPr>
              <p:nvPr/>
            </p:nvSpPr>
            <p:spPr bwMode="auto">
              <a:xfrm>
                <a:off x="2496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8" name="Line 3193"/>
              <p:cNvSpPr>
                <a:spLocks noChangeShapeType="1"/>
              </p:cNvSpPr>
              <p:nvPr/>
            </p:nvSpPr>
            <p:spPr bwMode="auto">
              <a:xfrm>
                <a:off x="249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9" name="Line 3194"/>
              <p:cNvSpPr>
                <a:spLocks noChangeShapeType="1"/>
              </p:cNvSpPr>
              <p:nvPr/>
            </p:nvSpPr>
            <p:spPr bwMode="auto">
              <a:xfrm>
                <a:off x="2494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0" name="Line 3195"/>
              <p:cNvSpPr>
                <a:spLocks noChangeShapeType="1"/>
              </p:cNvSpPr>
              <p:nvPr/>
            </p:nvSpPr>
            <p:spPr bwMode="auto">
              <a:xfrm>
                <a:off x="2494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1" name="Line 3196"/>
              <p:cNvSpPr>
                <a:spLocks noChangeShapeType="1"/>
              </p:cNvSpPr>
              <p:nvPr/>
            </p:nvSpPr>
            <p:spPr bwMode="auto">
              <a:xfrm>
                <a:off x="2494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2" name="Line 3197"/>
              <p:cNvSpPr>
                <a:spLocks noChangeShapeType="1"/>
              </p:cNvSpPr>
              <p:nvPr/>
            </p:nvSpPr>
            <p:spPr bwMode="auto">
              <a:xfrm>
                <a:off x="2494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3" name="Line 3198"/>
              <p:cNvSpPr>
                <a:spLocks noChangeShapeType="1"/>
              </p:cNvSpPr>
              <p:nvPr/>
            </p:nvSpPr>
            <p:spPr bwMode="auto">
              <a:xfrm>
                <a:off x="2494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4" name="Line 3199"/>
              <p:cNvSpPr>
                <a:spLocks noChangeShapeType="1"/>
              </p:cNvSpPr>
              <p:nvPr/>
            </p:nvSpPr>
            <p:spPr bwMode="auto">
              <a:xfrm>
                <a:off x="2494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5" name="Line 3200"/>
              <p:cNvSpPr>
                <a:spLocks noChangeShapeType="1"/>
              </p:cNvSpPr>
              <p:nvPr/>
            </p:nvSpPr>
            <p:spPr bwMode="auto">
              <a:xfrm>
                <a:off x="2495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6" name="Line 3201"/>
              <p:cNvSpPr>
                <a:spLocks noChangeShapeType="1"/>
              </p:cNvSpPr>
              <p:nvPr/>
            </p:nvSpPr>
            <p:spPr bwMode="auto">
              <a:xfrm>
                <a:off x="2495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7" name="Line 3202"/>
              <p:cNvSpPr>
                <a:spLocks noChangeShapeType="1"/>
              </p:cNvSpPr>
              <p:nvPr/>
            </p:nvSpPr>
            <p:spPr bwMode="auto">
              <a:xfrm>
                <a:off x="2495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8" name="Line 3203"/>
              <p:cNvSpPr>
                <a:spLocks noChangeShapeType="1"/>
              </p:cNvSpPr>
              <p:nvPr/>
            </p:nvSpPr>
            <p:spPr bwMode="auto">
              <a:xfrm>
                <a:off x="2495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9" name="Line 3204"/>
              <p:cNvSpPr>
                <a:spLocks noChangeShapeType="1"/>
              </p:cNvSpPr>
              <p:nvPr/>
            </p:nvSpPr>
            <p:spPr bwMode="auto">
              <a:xfrm>
                <a:off x="2494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0" name="Line 3205"/>
              <p:cNvSpPr>
                <a:spLocks noChangeShapeType="1"/>
              </p:cNvSpPr>
              <p:nvPr/>
            </p:nvSpPr>
            <p:spPr bwMode="auto">
              <a:xfrm>
                <a:off x="2495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1" name="Line 3206"/>
              <p:cNvSpPr>
                <a:spLocks noChangeShapeType="1"/>
              </p:cNvSpPr>
              <p:nvPr/>
            </p:nvSpPr>
            <p:spPr bwMode="auto">
              <a:xfrm>
                <a:off x="2494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2" name="Line 3207"/>
              <p:cNvSpPr>
                <a:spLocks noChangeShapeType="1"/>
              </p:cNvSpPr>
              <p:nvPr/>
            </p:nvSpPr>
            <p:spPr bwMode="auto">
              <a:xfrm>
                <a:off x="2494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3" name="Line 3208"/>
              <p:cNvSpPr>
                <a:spLocks noChangeShapeType="1"/>
              </p:cNvSpPr>
              <p:nvPr/>
            </p:nvSpPr>
            <p:spPr bwMode="auto">
              <a:xfrm flipV="1">
                <a:off x="2494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4" name="Line 3209"/>
              <p:cNvSpPr>
                <a:spLocks noChangeShapeType="1"/>
              </p:cNvSpPr>
              <p:nvPr/>
            </p:nvSpPr>
            <p:spPr bwMode="auto">
              <a:xfrm>
                <a:off x="2494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5" name="Line 3210"/>
              <p:cNvSpPr>
                <a:spLocks noChangeShapeType="1"/>
              </p:cNvSpPr>
              <p:nvPr/>
            </p:nvSpPr>
            <p:spPr bwMode="auto">
              <a:xfrm>
                <a:off x="2494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6" name="Line 3211"/>
              <p:cNvSpPr>
                <a:spLocks noChangeShapeType="1"/>
              </p:cNvSpPr>
              <p:nvPr/>
            </p:nvSpPr>
            <p:spPr bwMode="auto">
              <a:xfrm>
                <a:off x="2494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7" name="Line 3212"/>
              <p:cNvSpPr>
                <a:spLocks noChangeShapeType="1"/>
              </p:cNvSpPr>
              <p:nvPr/>
            </p:nvSpPr>
            <p:spPr bwMode="auto">
              <a:xfrm flipV="1">
                <a:off x="2495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8" name="Line 3213"/>
              <p:cNvSpPr>
                <a:spLocks noChangeShapeType="1"/>
              </p:cNvSpPr>
              <p:nvPr/>
            </p:nvSpPr>
            <p:spPr bwMode="auto">
              <a:xfrm>
                <a:off x="2495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9" name="Line 3214"/>
              <p:cNvSpPr>
                <a:spLocks noChangeShapeType="1"/>
              </p:cNvSpPr>
              <p:nvPr/>
            </p:nvSpPr>
            <p:spPr bwMode="auto">
              <a:xfrm>
                <a:off x="2495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0" name="Line 3215"/>
              <p:cNvSpPr>
                <a:spLocks noChangeShapeType="1"/>
              </p:cNvSpPr>
              <p:nvPr/>
            </p:nvSpPr>
            <p:spPr bwMode="auto">
              <a:xfrm>
                <a:off x="2495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1" name="Line 3216"/>
              <p:cNvSpPr>
                <a:spLocks noChangeShapeType="1"/>
              </p:cNvSpPr>
              <p:nvPr/>
            </p:nvSpPr>
            <p:spPr bwMode="auto">
              <a:xfrm>
                <a:off x="2494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2" name="Line 3217"/>
              <p:cNvSpPr>
                <a:spLocks noChangeShapeType="1"/>
              </p:cNvSpPr>
              <p:nvPr/>
            </p:nvSpPr>
            <p:spPr bwMode="auto">
              <a:xfrm>
                <a:off x="2495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3" name="Line 3218"/>
              <p:cNvSpPr>
                <a:spLocks noChangeShapeType="1"/>
              </p:cNvSpPr>
              <p:nvPr/>
            </p:nvSpPr>
            <p:spPr bwMode="auto">
              <a:xfrm flipH="1">
                <a:off x="2546" y="181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4" name="Line 3219"/>
              <p:cNvSpPr>
                <a:spLocks noChangeShapeType="1"/>
              </p:cNvSpPr>
              <p:nvPr/>
            </p:nvSpPr>
            <p:spPr bwMode="auto">
              <a:xfrm>
                <a:off x="2546" y="181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5" name="Line 3220"/>
              <p:cNvSpPr>
                <a:spLocks noChangeShapeType="1"/>
              </p:cNvSpPr>
              <p:nvPr/>
            </p:nvSpPr>
            <p:spPr bwMode="auto">
              <a:xfrm>
                <a:off x="2546" y="181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6" name="Line 3221"/>
              <p:cNvSpPr>
                <a:spLocks noChangeShapeType="1"/>
              </p:cNvSpPr>
              <p:nvPr/>
            </p:nvSpPr>
            <p:spPr bwMode="auto">
              <a:xfrm>
                <a:off x="2537" y="181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7" name="Line 3222"/>
              <p:cNvSpPr>
                <a:spLocks noChangeShapeType="1"/>
              </p:cNvSpPr>
              <p:nvPr/>
            </p:nvSpPr>
            <p:spPr bwMode="auto">
              <a:xfrm flipV="1">
                <a:off x="2537" y="181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8" name="Line 3223"/>
              <p:cNvSpPr>
                <a:spLocks noChangeShapeType="1"/>
              </p:cNvSpPr>
              <p:nvPr/>
            </p:nvSpPr>
            <p:spPr bwMode="auto">
              <a:xfrm>
                <a:off x="2537" y="181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9" name="Rectangle 3224"/>
              <p:cNvSpPr>
                <a:spLocks noChangeArrowheads="1"/>
              </p:cNvSpPr>
              <p:nvPr/>
            </p:nvSpPr>
            <p:spPr bwMode="auto">
              <a:xfrm>
                <a:off x="2494" y="181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0" name="Rectangle 3225"/>
              <p:cNvSpPr>
                <a:spLocks noChangeArrowheads="1"/>
              </p:cNvSpPr>
              <p:nvPr/>
            </p:nvSpPr>
            <p:spPr bwMode="auto">
              <a:xfrm>
                <a:off x="2494" y="1851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1" name="Line 3226"/>
              <p:cNvSpPr>
                <a:spLocks noChangeShapeType="1"/>
              </p:cNvSpPr>
              <p:nvPr/>
            </p:nvSpPr>
            <p:spPr bwMode="auto">
              <a:xfrm>
                <a:off x="2494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2" name="Line 3227"/>
              <p:cNvSpPr>
                <a:spLocks noChangeShapeType="1"/>
              </p:cNvSpPr>
              <p:nvPr/>
            </p:nvSpPr>
            <p:spPr bwMode="auto">
              <a:xfrm>
                <a:off x="2494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3" name="Line 3228"/>
              <p:cNvSpPr>
                <a:spLocks noChangeShapeType="1"/>
              </p:cNvSpPr>
              <p:nvPr/>
            </p:nvSpPr>
            <p:spPr bwMode="auto">
              <a:xfrm>
                <a:off x="2494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4" name="Line 3229"/>
              <p:cNvSpPr>
                <a:spLocks noChangeShapeType="1"/>
              </p:cNvSpPr>
              <p:nvPr/>
            </p:nvSpPr>
            <p:spPr bwMode="auto">
              <a:xfrm>
                <a:off x="2494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5" name="Line 3230"/>
              <p:cNvSpPr>
                <a:spLocks noChangeShapeType="1"/>
              </p:cNvSpPr>
              <p:nvPr/>
            </p:nvSpPr>
            <p:spPr bwMode="auto">
              <a:xfrm>
                <a:off x="2494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6" name="Line 3231"/>
              <p:cNvSpPr>
                <a:spLocks noChangeShapeType="1"/>
              </p:cNvSpPr>
              <p:nvPr/>
            </p:nvSpPr>
            <p:spPr bwMode="auto">
              <a:xfrm>
                <a:off x="2494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7" name="Line 3232"/>
              <p:cNvSpPr>
                <a:spLocks noChangeShapeType="1"/>
              </p:cNvSpPr>
              <p:nvPr/>
            </p:nvSpPr>
            <p:spPr bwMode="auto">
              <a:xfrm>
                <a:off x="2495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8" name="Line 3233"/>
              <p:cNvSpPr>
                <a:spLocks noChangeShapeType="1"/>
              </p:cNvSpPr>
              <p:nvPr/>
            </p:nvSpPr>
            <p:spPr bwMode="auto">
              <a:xfrm>
                <a:off x="2495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9" name="Line 3234"/>
              <p:cNvSpPr>
                <a:spLocks noChangeShapeType="1"/>
              </p:cNvSpPr>
              <p:nvPr/>
            </p:nvSpPr>
            <p:spPr bwMode="auto">
              <a:xfrm>
                <a:off x="2495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0" name="Line 3235"/>
              <p:cNvSpPr>
                <a:spLocks noChangeShapeType="1"/>
              </p:cNvSpPr>
              <p:nvPr/>
            </p:nvSpPr>
            <p:spPr bwMode="auto">
              <a:xfrm>
                <a:off x="2495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1" name="Line 3236"/>
              <p:cNvSpPr>
                <a:spLocks noChangeShapeType="1"/>
              </p:cNvSpPr>
              <p:nvPr/>
            </p:nvSpPr>
            <p:spPr bwMode="auto">
              <a:xfrm>
                <a:off x="2494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2" name="Line 3237"/>
              <p:cNvSpPr>
                <a:spLocks noChangeShapeType="1"/>
              </p:cNvSpPr>
              <p:nvPr/>
            </p:nvSpPr>
            <p:spPr bwMode="auto">
              <a:xfrm>
                <a:off x="2495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3" name="Line 3238"/>
              <p:cNvSpPr>
                <a:spLocks noChangeShapeType="1"/>
              </p:cNvSpPr>
              <p:nvPr/>
            </p:nvSpPr>
            <p:spPr bwMode="auto">
              <a:xfrm>
                <a:off x="2494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4" name="Line 3239"/>
              <p:cNvSpPr>
                <a:spLocks noChangeShapeType="1"/>
              </p:cNvSpPr>
              <p:nvPr/>
            </p:nvSpPr>
            <p:spPr bwMode="auto">
              <a:xfrm>
                <a:off x="2494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5" name="Line 3240"/>
              <p:cNvSpPr>
                <a:spLocks noChangeShapeType="1"/>
              </p:cNvSpPr>
              <p:nvPr/>
            </p:nvSpPr>
            <p:spPr bwMode="auto">
              <a:xfrm flipV="1">
                <a:off x="2494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6" name="Line 3241"/>
              <p:cNvSpPr>
                <a:spLocks noChangeShapeType="1"/>
              </p:cNvSpPr>
              <p:nvPr/>
            </p:nvSpPr>
            <p:spPr bwMode="auto">
              <a:xfrm>
                <a:off x="2494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7" name="Line 3242"/>
              <p:cNvSpPr>
                <a:spLocks noChangeShapeType="1"/>
              </p:cNvSpPr>
              <p:nvPr/>
            </p:nvSpPr>
            <p:spPr bwMode="auto">
              <a:xfrm>
                <a:off x="2494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8" name="Line 3243"/>
              <p:cNvSpPr>
                <a:spLocks noChangeShapeType="1"/>
              </p:cNvSpPr>
              <p:nvPr/>
            </p:nvSpPr>
            <p:spPr bwMode="auto">
              <a:xfrm>
                <a:off x="2494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9" name="Line 3244"/>
              <p:cNvSpPr>
                <a:spLocks noChangeShapeType="1"/>
              </p:cNvSpPr>
              <p:nvPr/>
            </p:nvSpPr>
            <p:spPr bwMode="auto">
              <a:xfrm flipV="1">
                <a:off x="2495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0" name="Line 3245"/>
              <p:cNvSpPr>
                <a:spLocks noChangeShapeType="1"/>
              </p:cNvSpPr>
              <p:nvPr/>
            </p:nvSpPr>
            <p:spPr bwMode="auto">
              <a:xfrm>
                <a:off x="2495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1" name="Line 3246"/>
              <p:cNvSpPr>
                <a:spLocks noChangeShapeType="1"/>
              </p:cNvSpPr>
              <p:nvPr/>
            </p:nvSpPr>
            <p:spPr bwMode="auto">
              <a:xfrm>
                <a:off x="2495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7" name="Group 3247"/>
            <p:cNvGrpSpPr>
              <a:grpSpLocks/>
            </p:cNvGrpSpPr>
            <p:nvPr/>
          </p:nvGrpSpPr>
          <p:grpSpPr bwMode="auto">
            <a:xfrm>
              <a:off x="1872" y="643"/>
              <a:ext cx="1033" cy="1531"/>
              <a:chOff x="1872" y="643"/>
              <a:chExt cx="1033" cy="1531"/>
            </a:xfrm>
          </p:grpSpPr>
          <p:sp>
            <p:nvSpPr>
              <p:cNvPr id="782" name="Line 3248"/>
              <p:cNvSpPr>
                <a:spLocks noChangeShapeType="1"/>
              </p:cNvSpPr>
              <p:nvPr/>
            </p:nvSpPr>
            <p:spPr bwMode="auto">
              <a:xfrm>
                <a:off x="2495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3" name="Line 3249"/>
              <p:cNvSpPr>
                <a:spLocks noChangeShapeType="1"/>
              </p:cNvSpPr>
              <p:nvPr/>
            </p:nvSpPr>
            <p:spPr bwMode="auto">
              <a:xfrm>
                <a:off x="2494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4" name="Line 3250"/>
              <p:cNvSpPr>
                <a:spLocks noChangeShapeType="1"/>
              </p:cNvSpPr>
              <p:nvPr/>
            </p:nvSpPr>
            <p:spPr bwMode="auto">
              <a:xfrm>
                <a:off x="2495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5" name="Rectangle 3251"/>
              <p:cNvSpPr>
                <a:spLocks noChangeArrowheads="1"/>
              </p:cNvSpPr>
              <p:nvPr/>
            </p:nvSpPr>
            <p:spPr bwMode="auto">
              <a:xfrm>
                <a:off x="2619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6" name="Line 3252"/>
              <p:cNvSpPr>
                <a:spLocks noChangeShapeType="1"/>
              </p:cNvSpPr>
              <p:nvPr/>
            </p:nvSpPr>
            <p:spPr bwMode="auto">
              <a:xfrm flipV="1">
                <a:off x="2672" y="1812"/>
                <a:ext cx="1" cy="7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7" name="Line 3253"/>
              <p:cNvSpPr>
                <a:spLocks noChangeShapeType="1"/>
              </p:cNvSpPr>
              <p:nvPr/>
            </p:nvSpPr>
            <p:spPr bwMode="auto">
              <a:xfrm flipV="1">
                <a:off x="2673" y="1810"/>
                <a:ext cx="1" cy="7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8" name="Line 3254"/>
              <p:cNvSpPr>
                <a:spLocks noChangeShapeType="1"/>
              </p:cNvSpPr>
              <p:nvPr/>
            </p:nvSpPr>
            <p:spPr bwMode="auto">
              <a:xfrm>
                <a:off x="2622" y="1887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9" name="Line 3255"/>
              <p:cNvSpPr>
                <a:spLocks noChangeShapeType="1"/>
              </p:cNvSpPr>
              <p:nvPr/>
            </p:nvSpPr>
            <p:spPr bwMode="auto">
              <a:xfrm>
                <a:off x="2622" y="1889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0" name="Line 3256"/>
              <p:cNvSpPr>
                <a:spLocks noChangeShapeType="1"/>
              </p:cNvSpPr>
              <p:nvPr/>
            </p:nvSpPr>
            <p:spPr bwMode="auto">
              <a:xfrm flipH="1">
                <a:off x="2634" y="188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1" name="Line 3257"/>
              <p:cNvSpPr>
                <a:spLocks noChangeShapeType="1"/>
              </p:cNvSpPr>
              <p:nvPr/>
            </p:nvSpPr>
            <p:spPr bwMode="auto">
              <a:xfrm>
                <a:off x="2634" y="188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2" name="Line 3258"/>
              <p:cNvSpPr>
                <a:spLocks noChangeShapeType="1"/>
              </p:cNvSpPr>
              <p:nvPr/>
            </p:nvSpPr>
            <p:spPr bwMode="auto">
              <a:xfrm>
                <a:off x="2634" y="188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3" name="Line 3259"/>
              <p:cNvSpPr>
                <a:spLocks noChangeShapeType="1"/>
              </p:cNvSpPr>
              <p:nvPr/>
            </p:nvSpPr>
            <p:spPr bwMode="auto">
              <a:xfrm flipV="1">
                <a:off x="2627" y="188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4" name="Line 3260"/>
              <p:cNvSpPr>
                <a:spLocks noChangeShapeType="1"/>
              </p:cNvSpPr>
              <p:nvPr/>
            </p:nvSpPr>
            <p:spPr bwMode="auto">
              <a:xfrm flipH="1">
                <a:off x="2625" y="188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5" name="Line 3261"/>
              <p:cNvSpPr>
                <a:spLocks noChangeShapeType="1"/>
              </p:cNvSpPr>
              <p:nvPr/>
            </p:nvSpPr>
            <p:spPr bwMode="auto">
              <a:xfrm>
                <a:off x="2625" y="188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6" name="Rectangle 3262"/>
              <p:cNvSpPr>
                <a:spLocks noChangeArrowheads="1"/>
              </p:cNvSpPr>
              <p:nvPr/>
            </p:nvSpPr>
            <p:spPr bwMode="auto">
              <a:xfrm>
                <a:off x="2622" y="196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7" name="Line 3263"/>
              <p:cNvSpPr>
                <a:spLocks noChangeShapeType="1"/>
              </p:cNvSpPr>
              <p:nvPr/>
            </p:nvSpPr>
            <p:spPr bwMode="auto">
              <a:xfrm>
                <a:off x="2619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8" name="Line 3264"/>
              <p:cNvSpPr>
                <a:spLocks noChangeShapeType="1"/>
              </p:cNvSpPr>
              <p:nvPr/>
            </p:nvSpPr>
            <p:spPr bwMode="auto">
              <a:xfrm>
                <a:off x="2622" y="196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9" name="Rectangle 3265"/>
              <p:cNvSpPr>
                <a:spLocks noChangeArrowheads="1"/>
              </p:cNvSpPr>
              <p:nvPr/>
            </p:nvSpPr>
            <p:spPr bwMode="auto">
              <a:xfrm>
                <a:off x="2619" y="1889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0" name="Rectangle 3266"/>
              <p:cNvSpPr>
                <a:spLocks noChangeArrowheads="1"/>
              </p:cNvSpPr>
              <p:nvPr/>
            </p:nvSpPr>
            <p:spPr bwMode="auto">
              <a:xfrm>
                <a:off x="2619" y="1927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1" name="Line 3267"/>
              <p:cNvSpPr>
                <a:spLocks noChangeShapeType="1"/>
              </p:cNvSpPr>
              <p:nvPr/>
            </p:nvSpPr>
            <p:spPr bwMode="auto">
              <a:xfrm>
                <a:off x="2619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2" name="Line 3268"/>
              <p:cNvSpPr>
                <a:spLocks noChangeShapeType="1"/>
              </p:cNvSpPr>
              <p:nvPr/>
            </p:nvSpPr>
            <p:spPr bwMode="auto">
              <a:xfrm>
                <a:off x="2619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3" name="Line 3269"/>
              <p:cNvSpPr>
                <a:spLocks noChangeShapeType="1"/>
              </p:cNvSpPr>
              <p:nvPr/>
            </p:nvSpPr>
            <p:spPr bwMode="auto">
              <a:xfrm>
                <a:off x="2619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4" name="Line 3270"/>
              <p:cNvSpPr>
                <a:spLocks noChangeShapeType="1"/>
              </p:cNvSpPr>
              <p:nvPr/>
            </p:nvSpPr>
            <p:spPr bwMode="auto">
              <a:xfrm>
                <a:off x="2619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5" name="Line 3271"/>
              <p:cNvSpPr>
                <a:spLocks noChangeShapeType="1"/>
              </p:cNvSpPr>
              <p:nvPr/>
            </p:nvSpPr>
            <p:spPr bwMode="auto">
              <a:xfrm>
                <a:off x="2619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6" name="Line 3272"/>
              <p:cNvSpPr>
                <a:spLocks noChangeShapeType="1"/>
              </p:cNvSpPr>
              <p:nvPr/>
            </p:nvSpPr>
            <p:spPr bwMode="auto">
              <a:xfrm>
                <a:off x="2619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7" name="Line 3273"/>
              <p:cNvSpPr>
                <a:spLocks noChangeShapeType="1"/>
              </p:cNvSpPr>
              <p:nvPr/>
            </p:nvSpPr>
            <p:spPr bwMode="auto">
              <a:xfrm>
                <a:off x="2620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8" name="Line 3274"/>
              <p:cNvSpPr>
                <a:spLocks noChangeShapeType="1"/>
              </p:cNvSpPr>
              <p:nvPr/>
            </p:nvSpPr>
            <p:spPr bwMode="auto">
              <a:xfrm>
                <a:off x="2620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9" name="Line 3275"/>
              <p:cNvSpPr>
                <a:spLocks noChangeShapeType="1"/>
              </p:cNvSpPr>
              <p:nvPr/>
            </p:nvSpPr>
            <p:spPr bwMode="auto">
              <a:xfrm>
                <a:off x="2620" y="18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0" name="Line 3276"/>
              <p:cNvSpPr>
                <a:spLocks noChangeShapeType="1"/>
              </p:cNvSpPr>
              <p:nvPr/>
            </p:nvSpPr>
            <p:spPr bwMode="auto">
              <a:xfrm>
                <a:off x="2620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1" name="Line 3277"/>
              <p:cNvSpPr>
                <a:spLocks noChangeShapeType="1"/>
              </p:cNvSpPr>
              <p:nvPr/>
            </p:nvSpPr>
            <p:spPr bwMode="auto">
              <a:xfrm>
                <a:off x="2619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2" name="Line 3278"/>
              <p:cNvSpPr>
                <a:spLocks noChangeShapeType="1"/>
              </p:cNvSpPr>
              <p:nvPr/>
            </p:nvSpPr>
            <p:spPr bwMode="auto">
              <a:xfrm>
                <a:off x="2620" y="18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3" name="Line 3279"/>
              <p:cNvSpPr>
                <a:spLocks noChangeShapeType="1"/>
              </p:cNvSpPr>
              <p:nvPr/>
            </p:nvSpPr>
            <p:spPr bwMode="auto">
              <a:xfrm>
                <a:off x="2619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4" name="Line 3280"/>
              <p:cNvSpPr>
                <a:spLocks noChangeShapeType="1"/>
              </p:cNvSpPr>
              <p:nvPr/>
            </p:nvSpPr>
            <p:spPr bwMode="auto">
              <a:xfrm>
                <a:off x="2619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5" name="Line 3281"/>
              <p:cNvSpPr>
                <a:spLocks noChangeShapeType="1"/>
              </p:cNvSpPr>
              <p:nvPr/>
            </p:nvSpPr>
            <p:spPr bwMode="auto">
              <a:xfrm flipV="1">
                <a:off x="2619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6" name="Line 3282"/>
              <p:cNvSpPr>
                <a:spLocks noChangeShapeType="1"/>
              </p:cNvSpPr>
              <p:nvPr/>
            </p:nvSpPr>
            <p:spPr bwMode="auto">
              <a:xfrm>
                <a:off x="2619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7" name="Line 3283"/>
              <p:cNvSpPr>
                <a:spLocks noChangeShapeType="1"/>
              </p:cNvSpPr>
              <p:nvPr/>
            </p:nvSpPr>
            <p:spPr bwMode="auto">
              <a:xfrm>
                <a:off x="2619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8" name="Line 3284"/>
              <p:cNvSpPr>
                <a:spLocks noChangeShapeType="1"/>
              </p:cNvSpPr>
              <p:nvPr/>
            </p:nvSpPr>
            <p:spPr bwMode="auto">
              <a:xfrm>
                <a:off x="2619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9" name="Line 3285"/>
              <p:cNvSpPr>
                <a:spLocks noChangeShapeType="1"/>
              </p:cNvSpPr>
              <p:nvPr/>
            </p:nvSpPr>
            <p:spPr bwMode="auto">
              <a:xfrm flipV="1">
                <a:off x="2620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0" name="Line 3286"/>
              <p:cNvSpPr>
                <a:spLocks noChangeShapeType="1"/>
              </p:cNvSpPr>
              <p:nvPr/>
            </p:nvSpPr>
            <p:spPr bwMode="auto">
              <a:xfrm>
                <a:off x="2620" y="19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1" name="Line 3287"/>
              <p:cNvSpPr>
                <a:spLocks noChangeShapeType="1"/>
              </p:cNvSpPr>
              <p:nvPr/>
            </p:nvSpPr>
            <p:spPr bwMode="auto">
              <a:xfrm>
                <a:off x="2620" y="19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2" name="Line 3288"/>
              <p:cNvSpPr>
                <a:spLocks noChangeShapeType="1"/>
              </p:cNvSpPr>
              <p:nvPr/>
            </p:nvSpPr>
            <p:spPr bwMode="auto">
              <a:xfrm>
                <a:off x="2620" y="192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3" name="Line 3289"/>
              <p:cNvSpPr>
                <a:spLocks noChangeShapeType="1"/>
              </p:cNvSpPr>
              <p:nvPr/>
            </p:nvSpPr>
            <p:spPr bwMode="auto">
              <a:xfrm>
                <a:off x="2619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4" name="Line 3290"/>
              <p:cNvSpPr>
                <a:spLocks noChangeShapeType="1"/>
              </p:cNvSpPr>
              <p:nvPr/>
            </p:nvSpPr>
            <p:spPr bwMode="auto">
              <a:xfrm>
                <a:off x="2620" y="19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5" name="Line 3291"/>
              <p:cNvSpPr>
                <a:spLocks noChangeShapeType="1"/>
              </p:cNvSpPr>
              <p:nvPr/>
            </p:nvSpPr>
            <p:spPr bwMode="auto">
              <a:xfrm>
                <a:off x="2622" y="1812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6" name="Line 3292"/>
              <p:cNvSpPr>
                <a:spLocks noChangeShapeType="1"/>
              </p:cNvSpPr>
              <p:nvPr/>
            </p:nvSpPr>
            <p:spPr bwMode="auto">
              <a:xfrm>
                <a:off x="2629" y="181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7" name="Line 3293"/>
              <p:cNvSpPr>
                <a:spLocks noChangeShapeType="1"/>
              </p:cNvSpPr>
              <p:nvPr/>
            </p:nvSpPr>
            <p:spPr bwMode="auto">
              <a:xfrm>
                <a:off x="2660" y="181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8" name="Freeform 3294"/>
              <p:cNvSpPr>
                <a:spLocks/>
              </p:cNvSpPr>
              <p:nvPr/>
            </p:nvSpPr>
            <p:spPr bwMode="auto">
              <a:xfrm>
                <a:off x="2641" y="1804"/>
                <a:ext cx="4" cy="8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6 h 8"/>
                  <a:gd name="T4" fmla="*/ 4 w 4"/>
                  <a:gd name="T5" fmla="*/ 6 h 8"/>
                  <a:gd name="T6" fmla="*/ 2 w 4"/>
                  <a:gd name="T7" fmla="*/ 3 h 8"/>
                  <a:gd name="T8" fmla="*/ 0 w 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8"/>
                  <a:gd name="T17" fmla="*/ 4 w 4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8">
                    <a:moveTo>
                      <a:pt x="4" y="8"/>
                    </a:moveTo>
                    <a:lnTo>
                      <a:pt x="4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9" name="Line 3295"/>
              <p:cNvSpPr>
                <a:spLocks noChangeShapeType="1"/>
              </p:cNvSpPr>
              <p:nvPr/>
            </p:nvSpPr>
            <p:spPr bwMode="auto">
              <a:xfrm flipH="1">
                <a:off x="2629" y="1812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0" name="Line 3296"/>
              <p:cNvSpPr>
                <a:spLocks noChangeShapeType="1"/>
              </p:cNvSpPr>
              <p:nvPr/>
            </p:nvSpPr>
            <p:spPr bwMode="auto">
              <a:xfrm>
                <a:off x="2629" y="1812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1" name="Rectangle 3297"/>
              <p:cNvSpPr>
                <a:spLocks noChangeArrowheads="1"/>
              </p:cNvSpPr>
              <p:nvPr/>
            </p:nvSpPr>
            <p:spPr bwMode="auto">
              <a:xfrm>
                <a:off x="2619" y="1813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2" name="Line 3298"/>
              <p:cNvSpPr>
                <a:spLocks noChangeShapeType="1"/>
              </p:cNvSpPr>
              <p:nvPr/>
            </p:nvSpPr>
            <p:spPr bwMode="auto">
              <a:xfrm>
                <a:off x="2619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3" name="Line 3299"/>
              <p:cNvSpPr>
                <a:spLocks noChangeShapeType="1"/>
              </p:cNvSpPr>
              <p:nvPr/>
            </p:nvSpPr>
            <p:spPr bwMode="auto">
              <a:xfrm>
                <a:off x="2619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4" name="Line 3300"/>
              <p:cNvSpPr>
                <a:spLocks noChangeShapeType="1"/>
              </p:cNvSpPr>
              <p:nvPr/>
            </p:nvSpPr>
            <p:spPr bwMode="auto">
              <a:xfrm>
                <a:off x="2619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5" name="Line 3301"/>
              <p:cNvSpPr>
                <a:spLocks noChangeShapeType="1"/>
              </p:cNvSpPr>
              <p:nvPr/>
            </p:nvSpPr>
            <p:spPr bwMode="auto">
              <a:xfrm>
                <a:off x="2619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6" name="Line 3302"/>
              <p:cNvSpPr>
                <a:spLocks noChangeShapeType="1"/>
              </p:cNvSpPr>
              <p:nvPr/>
            </p:nvSpPr>
            <p:spPr bwMode="auto">
              <a:xfrm>
                <a:off x="2619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7" name="Line 3303"/>
              <p:cNvSpPr>
                <a:spLocks noChangeShapeType="1"/>
              </p:cNvSpPr>
              <p:nvPr/>
            </p:nvSpPr>
            <p:spPr bwMode="auto">
              <a:xfrm>
                <a:off x="2619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8" name="Line 3304"/>
              <p:cNvSpPr>
                <a:spLocks noChangeShapeType="1"/>
              </p:cNvSpPr>
              <p:nvPr/>
            </p:nvSpPr>
            <p:spPr bwMode="auto">
              <a:xfrm>
                <a:off x="2620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9" name="Line 3305"/>
              <p:cNvSpPr>
                <a:spLocks noChangeShapeType="1"/>
              </p:cNvSpPr>
              <p:nvPr/>
            </p:nvSpPr>
            <p:spPr bwMode="auto">
              <a:xfrm>
                <a:off x="2620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0" name="Line 3306"/>
              <p:cNvSpPr>
                <a:spLocks noChangeShapeType="1"/>
              </p:cNvSpPr>
              <p:nvPr/>
            </p:nvSpPr>
            <p:spPr bwMode="auto">
              <a:xfrm>
                <a:off x="2620" y="181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1" name="Line 3307"/>
              <p:cNvSpPr>
                <a:spLocks noChangeShapeType="1"/>
              </p:cNvSpPr>
              <p:nvPr/>
            </p:nvSpPr>
            <p:spPr bwMode="auto">
              <a:xfrm>
                <a:off x="2620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2" name="Line 3308"/>
              <p:cNvSpPr>
                <a:spLocks noChangeShapeType="1"/>
              </p:cNvSpPr>
              <p:nvPr/>
            </p:nvSpPr>
            <p:spPr bwMode="auto">
              <a:xfrm>
                <a:off x="2619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3" name="Line 3309"/>
              <p:cNvSpPr>
                <a:spLocks noChangeShapeType="1"/>
              </p:cNvSpPr>
              <p:nvPr/>
            </p:nvSpPr>
            <p:spPr bwMode="auto">
              <a:xfrm>
                <a:off x="2620" y="18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4" name="Line 3310"/>
              <p:cNvSpPr>
                <a:spLocks noChangeShapeType="1"/>
              </p:cNvSpPr>
              <p:nvPr/>
            </p:nvSpPr>
            <p:spPr bwMode="auto">
              <a:xfrm flipV="1">
                <a:off x="2629" y="1804"/>
                <a:ext cx="12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5" name="Rectangle 3311"/>
              <p:cNvSpPr>
                <a:spLocks noChangeArrowheads="1"/>
              </p:cNvSpPr>
              <p:nvPr/>
            </p:nvSpPr>
            <p:spPr bwMode="auto">
              <a:xfrm>
                <a:off x="2619" y="1851"/>
                <a:ext cx="1" cy="1"/>
              </a:xfrm>
              <a:prstGeom prst="rect">
                <a:avLst/>
              </a:prstGeom>
              <a:solidFill>
                <a:srgbClr val="F2ED4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6" name="Freeform 3312"/>
              <p:cNvSpPr>
                <a:spLocks/>
              </p:cNvSpPr>
              <p:nvPr/>
            </p:nvSpPr>
            <p:spPr bwMode="auto">
              <a:xfrm>
                <a:off x="2645" y="1804"/>
                <a:ext cx="2" cy="8"/>
              </a:xfrm>
              <a:custGeom>
                <a:avLst/>
                <a:gdLst>
                  <a:gd name="T0" fmla="*/ 2 w 2"/>
                  <a:gd name="T1" fmla="*/ 0 h 8"/>
                  <a:gd name="T2" fmla="*/ 0 w 2"/>
                  <a:gd name="T3" fmla="*/ 3 h 8"/>
                  <a:gd name="T4" fmla="*/ 0 w 2"/>
                  <a:gd name="T5" fmla="*/ 6 h 8"/>
                  <a:gd name="T6" fmla="*/ 0 w 2"/>
                  <a:gd name="T7" fmla="*/ 6 h 8"/>
                  <a:gd name="T8" fmla="*/ 0 w 2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7" name="Line 3313"/>
              <p:cNvSpPr>
                <a:spLocks noChangeShapeType="1"/>
              </p:cNvSpPr>
              <p:nvPr/>
            </p:nvSpPr>
            <p:spPr bwMode="auto">
              <a:xfrm>
                <a:off x="2619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8" name="Line 3314"/>
              <p:cNvSpPr>
                <a:spLocks noChangeShapeType="1"/>
              </p:cNvSpPr>
              <p:nvPr/>
            </p:nvSpPr>
            <p:spPr bwMode="auto">
              <a:xfrm>
                <a:off x="2619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9" name="Line 3315"/>
              <p:cNvSpPr>
                <a:spLocks noChangeShapeType="1"/>
              </p:cNvSpPr>
              <p:nvPr/>
            </p:nvSpPr>
            <p:spPr bwMode="auto">
              <a:xfrm flipV="1">
                <a:off x="2619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0" name="Line 3316"/>
              <p:cNvSpPr>
                <a:spLocks noChangeShapeType="1"/>
              </p:cNvSpPr>
              <p:nvPr/>
            </p:nvSpPr>
            <p:spPr bwMode="auto">
              <a:xfrm>
                <a:off x="2619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1" name="Line 3317"/>
              <p:cNvSpPr>
                <a:spLocks noChangeShapeType="1"/>
              </p:cNvSpPr>
              <p:nvPr/>
            </p:nvSpPr>
            <p:spPr bwMode="auto">
              <a:xfrm>
                <a:off x="2619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2" name="Line 3318"/>
              <p:cNvSpPr>
                <a:spLocks noChangeShapeType="1"/>
              </p:cNvSpPr>
              <p:nvPr/>
            </p:nvSpPr>
            <p:spPr bwMode="auto">
              <a:xfrm>
                <a:off x="2619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3" name="Line 3319"/>
              <p:cNvSpPr>
                <a:spLocks noChangeShapeType="1"/>
              </p:cNvSpPr>
              <p:nvPr/>
            </p:nvSpPr>
            <p:spPr bwMode="auto">
              <a:xfrm flipV="1">
                <a:off x="2620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4" name="Line 3320"/>
              <p:cNvSpPr>
                <a:spLocks noChangeShapeType="1"/>
              </p:cNvSpPr>
              <p:nvPr/>
            </p:nvSpPr>
            <p:spPr bwMode="auto">
              <a:xfrm>
                <a:off x="2620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5" name="Line 3321"/>
              <p:cNvSpPr>
                <a:spLocks noChangeShapeType="1"/>
              </p:cNvSpPr>
              <p:nvPr/>
            </p:nvSpPr>
            <p:spPr bwMode="auto">
              <a:xfrm>
                <a:off x="2620" y="185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6" name="Line 3322"/>
              <p:cNvSpPr>
                <a:spLocks noChangeShapeType="1"/>
              </p:cNvSpPr>
              <p:nvPr/>
            </p:nvSpPr>
            <p:spPr bwMode="auto">
              <a:xfrm>
                <a:off x="2620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7" name="Line 3323"/>
              <p:cNvSpPr>
                <a:spLocks noChangeShapeType="1"/>
              </p:cNvSpPr>
              <p:nvPr/>
            </p:nvSpPr>
            <p:spPr bwMode="auto">
              <a:xfrm>
                <a:off x="2619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8" name="Line 3324"/>
              <p:cNvSpPr>
                <a:spLocks noChangeShapeType="1"/>
              </p:cNvSpPr>
              <p:nvPr/>
            </p:nvSpPr>
            <p:spPr bwMode="auto">
              <a:xfrm>
                <a:off x="2620" y="18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9" name="Line 3325"/>
              <p:cNvSpPr>
                <a:spLocks noChangeShapeType="1"/>
              </p:cNvSpPr>
              <p:nvPr/>
            </p:nvSpPr>
            <p:spPr bwMode="auto">
              <a:xfrm flipH="1" flipV="1">
                <a:off x="2647" y="1804"/>
                <a:ext cx="13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0" name="Freeform 3326"/>
              <p:cNvSpPr>
                <a:spLocks/>
              </p:cNvSpPr>
              <p:nvPr/>
            </p:nvSpPr>
            <p:spPr bwMode="auto">
              <a:xfrm>
                <a:off x="2433" y="188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1" name="Rectangle 3327"/>
              <p:cNvSpPr>
                <a:spLocks noChangeArrowheads="1"/>
              </p:cNvSpPr>
              <p:nvPr/>
            </p:nvSpPr>
            <p:spPr bwMode="auto">
              <a:xfrm>
                <a:off x="2433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2" name="Freeform 3328"/>
              <p:cNvSpPr>
                <a:spLocks/>
              </p:cNvSpPr>
              <p:nvPr/>
            </p:nvSpPr>
            <p:spPr bwMode="auto">
              <a:xfrm>
                <a:off x="2432" y="18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3" name="Rectangle 3329"/>
              <p:cNvSpPr>
                <a:spLocks noChangeArrowheads="1"/>
              </p:cNvSpPr>
              <p:nvPr/>
            </p:nvSpPr>
            <p:spPr bwMode="auto">
              <a:xfrm>
                <a:off x="2432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4" name="Rectangle 3330"/>
              <p:cNvSpPr>
                <a:spLocks noChangeArrowheads="1"/>
              </p:cNvSpPr>
              <p:nvPr/>
            </p:nvSpPr>
            <p:spPr bwMode="auto">
              <a:xfrm>
                <a:off x="2433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5" name="Rectangle 3331"/>
              <p:cNvSpPr>
                <a:spLocks noChangeArrowheads="1"/>
              </p:cNvSpPr>
              <p:nvPr/>
            </p:nvSpPr>
            <p:spPr bwMode="auto">
              <a:xfrm>
                <a:off x="2433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6" name="Rectangle 3332"/>
              <p:cNvSpPr>
                <a:spLocks noChangeArrowheads="1"/>
              </p:cNvSpPr>
              <p:nvPr/>
            </p:nvSpPr>
            <p:spPr bwMode="auto">
              <a:xfrm>
                <a:off x="2432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7" name="Rectangle 3333"/>
              <p:cNvSpPr>
                <a:spLocks noChangeArrowheads="1"/>
              </p:cNvSpPr>
              <p:nvPr/>
            </p:nvSpPr>
            <p:spPr bwMode="auto">
              <a:xfrm>
                <a:off x="2432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8" name="Freeform 3334"/>
              <p:cNvSpPr>
                <a:spLocks/>
              </p:cNvSpPr>
              <p:nvPr/>
            </p:nvSpPr>
            <p:spPr bwMode="auto">
              <a:xfrm>
                <a:off x="2433" y="18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9" name="Rectangle 3335"/>
              <p:cNvSpPr>
                <a:spLocks noChangeArrowheads="1"/>
              </p:cNvSpPr>
              <p:nvPr/>
            </p:nvSpPr>
            <p:spPr bwMode="auto">
              <a:xfrm>
                <a:off x="2433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0" name="Freeform 3336"/>
              <p:cNvSpPr>
                <a:spLocks/>
              </p:cNvSpPr>
              <p:nvPr/>
            </p:nvSpPr>
            <p:spPr bwMode="auto">
              <a:xfrm>
                <a:off x="2432" y="18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1" name="Rectangle 3337"/>
              <p:cNvSpPr>
                <a:spLocks noChangeArrowheads="1"/>
              </p:cNvSpPr>
              <p:nvPr/>
            </p:nvSpPr>
            <p:spPr bwMode="auto">
              <a:xfrm>
                <a:off x="2432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2" name="Rectangle 3338"/>
              <p:cNvSpPr>
                <a:spLocks noChangeArrowheads="1"/>
              </p:cNvSpPr>
              <p:nvPr/>
            </p:nvSpPr>
            <p:spPr bwMode="auto">
              <a:xfrm>
                <a:off x="2433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3" name="Rectangle 3339"/>
              <p:cNvSpPr>
                <a:spLocks noChangeArrowheads="1"/>
              </p:cNvSpPr>
              <p:nvPr/>
            </p:nvSpPr>
            <p:spPr bwMode="auto">
              <a:xfrm>
                <a:off x="2433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4" name="Rectangle 3340"/>
              <p:cNvSpPr>
                <a:spLocks noChangeArrowheads="1"/>
              </p:cNvSpPr>
              <p:nvPr/>
            </p:nvSpPr>
            <p:spPr bwMode="auto">
              <a:xfrm>
                <a:off x="2432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5" name="Rectangle 3341"/>
              <p:cNvSpPr>
                <a:spLocks noChangeArrowheads="1"/>
              </p:cNvSpPr>
              <p:nvPr/>
            </p:nvSpPr>
            <p:spPr bwMode="auto">
              <a:xfrm>
                <a:off x="2432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6" name="Rectangle 3342"/>
              <p:cNvSpPr>
                <a:spLocks noChangeArrowheads="1"/>
              </p:cNvSpPr>
              <p:nvPr/>
            </p:nvSpPr>
            <p:spPr bwMode="auto">
              <a:xfrm>
                <a:off x="2494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7" name="Freeform 3343"/>
              <p:cNvSpPr>
                <a:spLocks/>
              </p:cNvSpPr>
              <p:nvPr/>
            </p:nvSpPr>
            <p:spPr bwMode="auto">
              <a:xfrm>
                <a:off x="2494" y="18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8" name="Rectangle 3344"/>
              <p:cNvSpPr>
                <a:spLocks noChangeArrowheads="1"/>
              </p:cNvSpPr>
              <p:nvPr/>
            </p:nvSpPr>
            <p:spPr bwMode="auto">
              <a:xfrm>
                <a:off x="2495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9" name="Freeform 3345"/>
              <p:cNvSpPr>
                <a:spLocks/>
              </p:cNvSpPr>
              <p:nvPr/>
            </p:nvSpPr>
            <p:spPr bwMode="auto">
              <a:xfrm>
                <a:off x="2495" y="188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0" name="Rectangle 3346"/>
              <p:cNvSpPr>
                <a:spLocks noChangeArrowheads="1"/>
              </p:cNvSpPr>
              <p:nvPr/>
            </p:nvSpPr>
            <p:spPr bwMode="auto">
              <a:xfrm>
                <a:off x="2494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1" name="Rectangle 3347"/>
              <p:cNvSpPr>
                <a:spLocks noChangeArrowheads="1"/>
              </p:cNvSpPr>
              <p:nvPr/>
            </p:nvSpPr>
            <p:spPr bwMode="auto">
              <a:xfrm>
                <a:off x="2494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2" name="Rectangle 3348"/>
              <p:cNvSpPr>
                <a:spLocks noChangeArrowheads="1"/>
              </p:cNvSpPr>
              <p:nvPr/>
            </p:nvSpPr>
            <p:spPr bwMode="auto">
              <a:xfrm>
                <a:off x="2495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3" name="Rectangle 3349"/>
              <p:cNvSpPr>
                <a:spLocks noChangeArrowheads="1"/>
              </p:cNvSpPr>
              <p:nvPr/>
            </p:nvSpPr>
            <p:spPr bwMode="auto">
              <a:xfrm>
                <a:off x="2495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4" name="Rectangle 3350"/>
              <p:cNvSpPr>
                <a:spLocks noChangeArrowheads="1"/>
              </p:cNvSpPr>
              <p:nvPr/>
            </p:nvSpPr>
            <p:spPr bwMode="auto">
              <a:xfrm>
                <a:off x="2494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5" name="Freeform 3351"/>
              <p:cNvSpPr>
                <a:spLocks/>
              </p:cNvSpPr>
              <p:nvPr/>
            </p:nvSpPr>
            <p:spPr bwMode="auto">
              <a:xfrm>
                <a:off x="2494" y="18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6" name="Rectangle 3352"/>
              <p:cNvSpPr>
                <a:spLocks noChangeArrowheads="1"/>
              </p:cNvSpPr>
              <p:nvPr/>
            </p:nvSpPr>
            <p:spPr bwMode="auto">
              <a:xfrm>
                <a:off x="2495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7" name="Freeform 3353"/>
              <p:cNvSpPr>
                <a:spLocks/>
              </p:cNvSpPr>
              <p:nvPr/>
            </p:nvSpPr>
            <p:spPr bwMode="auto">
              <a:xfrm>
                <a:off x="2495" y="18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8" name="Rectangle 3354"/>
              <p:cNvSpPr>
                <a:spLocks noChangeArrowheads="1"/>
              </p:cNvSpPr>
              <p:nvPr/>
            </p:nvSpPr>
            <p:spPr bwMode="auto">
              <a:xfrm>
                <a:off x="2494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89" name="Rectangle 3355"/>
              <p:cNvSpPr>
                <a:spLocks noChangeArrowheads="1"/>
              </p:cNvSpPr>
              <p:nvPr/>
            </p:nvSpPr>
            <p:spPr bwMode="auto">
              <a:xfrm>
                <a:off x="2494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0" name="Rectangle 3356"/>
              <p:cNvSpPr>
                <a:spLocks noChangeArrowheads="1"/>
              </p:cNvSpPr>
              <p:nvPr/>
            </p:nvSpPr>
            <p:spPr bwMode="auto">
              <a:xfrm>
                <a:off x="2495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1" name="Rectangle 3357"/>
              <p:cNvSpPr>
                <a:spLocks noChangeArrowheads="1"/>
              </p:cNvSpPr>
              <p:nvPr/>
            </p:nvSpPr>
            <p:spPr bwMode="auto">
              <a:xfrm>
                <a:off x="2495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2" name="Freeform 3358"/>
              <p:cNvSpPr>
                <a:spLocks/>
              </p:cNvSpPr>
              <p:nvPr/>
            </p:nvSpPr>
            <p:spPr bwMode="auto">
              <a:xfrm>
                <a:off x="2537" y="1805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1 w 3"/>
                  <a:gd name="T3" fmla="*/ 3 h 7"/>
                  <a:gd name="T4" fmla="*/ 0 w 3"/>
                  <a:gd name="T5" fmla="*/ 7 h 7"/>
                  <a:gd name="T6" fmla="*/ 0 w 3"/>
                  <a:gd name="T7" fmla="*/ 7 h 7"/>
                  <a:gd name="T8" fmla="*/ 0 w 3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7"/>
                  <a:gd name="T17" fmla="*/ 3 w 3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7">
                    <a:moveTo>
                      <a:pt x="3" y="0"/>
                    </a:moveTo>
                    <a:lnTo>
                      <a:pt x="1" y="3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3" name="Rectangle 3359"/>
              <p:cNvSpPr>
                <a:spLocks noChangeArrowheads="1"/>
              </p:cNvSpPr>
              <p:nvPr/>
            </p:nvSpPr>
            <p:spPr bwMode="auto">
              <a:xfrm>
                <a:off x="2619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4" name="Freeform 3360"/>
              <p:cNvSpPr>
                <a:spLocks/>
              </p:cNvSpPr>
              <p:nvPr/>
            </p:nvSpPr>
            <p:spPr bwMode="auto">
              <a:xfrm>
                <a:off x="2619" y="18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5" name="Rectangle 3361"/>
              <p:cNvSpPr>
                <a:spLocks noChangeArrowheads="1"/>
              </p:cNvSpPr>
              <p:nvPr/>
            </p:nvSpPr>
            <p:spPr bwMode="auto">
              <a:xfrm>
                <a:off x="2620" y="188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6" name="Freeform 3362"/>
              <p:cNvSpPr>
                <a:spLocks/>
              </p:cNvSpPr>
              <p:nvPr/>
            </p:nvSpPr>
            <p:spPr bwMode="auto">
              <a:xfrm>
                <a:off x="2620" y="188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7" name="Freeform 3363"/>
              <p:cNvSpPr>
                <a:spLocks/>
              </p:cNvSpPr>
              <p:nvPr/>
            </p:nvSpPr>
            <p:spPr bwMode="auto">
              <a:xfrm>
                <a:off x="2633" y="1887"/>
                <a:ext cx="1" cy="7"/>
              </a:xfrm>
              <a:custGeom>
                <a:avLst/>
                <a:gdLst>
                  <a:gd name="T0" fmla="*/ 0 w 1"/>
                  <a:gd name="T1" fmla="*/ 7 h 7"/>
                  <a:gd name="T2" fmla="*/ 1 w 1"/>
                  <a:gd name="T3" fmla="*/ 4 h 7"/>
                  <a:gd name="T4" fmla="*/ 1 w 1"/>
                  <a:gd name="T5" fmla="*/ 0 h 7"/>
                  <a:gd name="T6" fmla="*/ 1 w 1"/>
                  <a:gd name="T7" fmla="*/ 0 h 7"/>
                  <a:gd name="T8" fmla="*/ 1 w 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7"/>
                  <a:gd name="T17" fmla="*/ 1 w 1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7">
                    <a:moveTo>
                      <a:pt x="0" y="7"/>
                    </a:move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8" name="Rectangle 3364"/>
              <p:cNvSpPr>
                <a:spLocks noChangeArrowheads="1"/>
              </p:cNvSpPr>
              <p:nvPr/>
            </p:nvSpPr>
            <p:spPr bwMode="auto">
              <a:xfrm>
                <a:off x="2619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9" name="Rectangle 3365"/>
              <p:cNvSpPr>
                <a:spLocks noChangeArrowheads="1"/>
              </p:cNvSpPr>
              <p:nvPr/>
            </p:nvSpPr>
            <p:spPr bwMode="auto">
              <a:xfrm>
                <a:off x="2619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0" name="Rectangle 3366"/>
              <p:cNvSpPr>
                <a:spLocks noChangeArrowheads="1"/>
              </p:cNvSpPr>
              <p:nvPr/>
            </p:nvSpPr>
            <p:spPr bwMode="auto">
              <a:xfrm>
                <a:off x="2620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1" name="Rectangle 3367"/>
              <p:cNvSpPr>
                <a:spLocks noChangeArrowheads="1"/>
              </p:cNvSpPr>
              <p:nvPr/>
            </p:nvSpPr>
            <p:spPr bwMode="auto">
              <a:xfrm>
                <a:off x="2620" y="192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2" name="Rectangle 3368"/>
              <p:cNvSpPr>
                <a:spLocks noChangeArrowheads="1"/>
              </p:cNvSpPr>
              <p:nvPr/>
            </p:nvSpPr>
            <p:spPr bwMode="auto">
              <a:xfrm>
                <a:off x="2619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3" name="Freeform 3369"/>
              <p:cNvSpPr>
                <a:spLocks/>
              </p:cNvSpPr>
              <p:nvPr/>
            </p:nvSpPr>
            <p:spPr bwMode="auto">
              <a:xfrm>
                <a:off x="2619" y="18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4" name="Rectangle 3370"/>
              <p:cNvSpPr>
                <a:spLocks noChangeArrowheads="1"/>
              </p:cNvSpPr>
              <p:nvPr/>
            </p:nvSpPr>
            <p:spPr bwMode="auto">
              <a:xfrm>
                <a:off x="2620" y="181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5" name="Freeform 3371"/>
              <p:cNvSpPr>
                <a:spLocks/>
              </p:cNvSpPr>
              <p:nvPr/>
            </p:nvSpPr>
            <p:spPr bwMode="auto">
              <a:xfrm>
                <a:off x="2620" y="18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6" name="Rectangle 3372"/>
              <p:cNvSpPr>
                <a:spLocks noChangeArrowheads="1"/>
              </p:cNvSpPr>
              <p:nvPr/>
            </p:nvSpPr>
            <p:spPr bwMode="auto">
              <a:xfrm>
                <a:off x="2619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7" name="Rectangle 3373"/>
              <p:cNvSpPr>
                <a:spLocks noChangeArrowheads="1"/>
              </p:cNvSpPr>
              <p:nvPr/>
            </p:nvSpPr>
            <p:spPr bwMode="auto">
              <a:xfrm>
                <a:off x="2619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8" name="Rectangle 3374"/>
              <p:cNvSpPr>
                <a:spLocks noChangeArrowheads="1"/>
              </p:cNvSpPr>
              <p:nvPr/>
            </p:nvSpPr>
            <p:spPr bwMode="auto">
              <a:xfrm>
                <a:off x="2620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9" name="Rectangle 3375"/>
              <p:cNvSpPr>
                <a:spLocks noChangeArrowheads="1"/>
              </p:cNvSpPr>
              <p:nvPr/>
            </p:nvSpPr>
            <p:spPr bwMode="auto">
              <a:xfrm>
                <a:off x="2620" y="185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0" name="Line 3376"/>
              <p:cNvSpPr>
                <a:spLocks noChangeShapeType="1"/>
              </p:cNvSpPr>
              <p:nvPr/>
            </p:nvSpPr>
            <p:spPr bwMode="auto">
              <a:xfrm flipV="1">
                <a:off x="2782" y="1813"/>
                <a:ext cx="1" cy="36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1" name="Line 3377"/>
              <p:cNvSpPr>
                <a:spLocks noChangeShapeType="1"/>
              </p:cNvSpPr>
              <p:nvPr/>
            </p:nvSpPr>
            <p:spPr bwMode="auto">
              <a:xfrm>
                <a:off x="2782" y="1813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2" name="Freeform 3378"/>
              <p:cNvSpPr>
                <a:spLocks/>
              </p:cNvSpPr>
              <p:nvPr/>
            </p:nvSpPr>
            <p:spPr bwMode="auto">
              <a:xfrm>
                <a:off x="2110" y="731"/>
                <a:ext cx="27" cy="12"/>
              </a:xfrm>
              <a:custGeom>
                <a:avLst/>
                <a:gdLst>
                  <a:gd name="T0" fmla="*/ 26 w 27"/>
                  <a:gd name="T1" fmla="*/ 0 h 12"/>
                  <a:gd name="T2" fmla="*/ 27 w 27"/>
                  <a:gd name="T3" fmla="*/ 3 h 12"/>
                  <a:gd name="T4" fmla="*/ 2 w 27"/>
                  <a:gd name="T5" fmla="*/ 12 h 12"/>
                  <a:gd name="T6" fmla="*/ 0 w 27"/>
                  <a:gd name="T7" fmla="*/ 9 h 12"/>
                  <a:gd name="T8" fmla="*/ 26 w 2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2"/>
                  <a:gd name="T17" fmla="*/ 27 w 27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2">
                    <a:moveTo>
                      <a:pt x="26" y="0"/>
                    </a:moveTo>
                    <a:lnTo>
                      <a:pt x="27" y="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26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3" name="Line 3379"/>
              <p:cNvSpPr>
                <a:spLocks noChangeShapeType="1"/>
              </p:cNvSpPr>
              <p:nvPr/>
            </p:nvSpPr>
            <p:spPr bwMode="auto">
              <a:xfrm flipV="1">
                <a:off x="1872" y="725"/>
                <a:ext cx="272" cy="9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4" name="Freeform 3380"/>
              <p:cNvSpPr>
                <a:spLocks/>
              </p:cNvSpPr>
              <p:nvPr/>
            </p:nvSpPr>
            <p:spPr bwMode="auto">
              <a:xfrm>
                <a:off x="2442" y="768"/>
                <a:ext cx="14" cy="34"/>
              </a:xfrm>
              <a:custGeom>
                <a:avLst/>
                <a:gdLst>
                  <a:gd name="T0" fmla="*/ 14 w 14"/>
                  <a:gd name="T1" fmla="*/ 33 h 34"/>
                  <a:gd name="T2" fmla="*/ 12 w 14"/>
                  <a:gd name="T3" fmla="*/ 34 h 34"/>
                  <a:gd name="T4" fmla="*/ 0 w 14"/>
                  <a:gd name="T5" fmla="*/ 0 h 34"/>
                  <a:gd name="T6" fmla="*/ 3 w 14"/>
                  <a:gd name="T7" fmla="*/ 0 h 34"/>
                  <a:gd name="T8" fmla="*/ 14 w 14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4"/>
                  <a:gd name="T17" fmla="*/ 14 w 1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4">
                    <a:moveTo>
                      <a:pt x="14" y="33"/>
                    </a:moveTo>
                    <a:lnTo>
                      <a:pt x="12" y="3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14" y="3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5" name="Line 3381"/>
              <p:cNvSpPr>
                <a:spLocks noChangeShapeType="1"/>
              </p:cNvSpPr>
              <p:nvPr/>
            </p:nvSpPr>
            <p:spPr bwMode="auto">
              <a:xfrm flipH="1">
                <a:off x="1880" y="649"/>
                <a:ext cx="535" cy="18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6" name="Line 3382"/>
              <p:cNvSpPr>
                <a:spLocks noChangeShapeType="1"/>
              </p:cNvSpPr>
              <p:nvPr/>
            </p:nvSpPr>
            <p:spPr bwMode="auto">
              <a:xfrm>
                <a:off x="1927" y="985"/>
                <a:ext cx="55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7" name="Line 3383"/>
              <p:cNvSpPr>
                <a:spLocks noChangeShapeType="1"/>
              </p:cNvSpPr>
              <p:nvPr/>
            </p:nvSpPr>
            <p:spPr bwMode="auto">
              <a:xfrm flipH="1">
                <a:off x="1873" y="644"/>
                <a:ext cx="545" cy="18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8" name="Line 3384"/>
              <p:cNvSpPr>
                <a:spLocks noChangeShapeType="1"/>
              </p:cNvSpPr>
              <p:nvPr/>
            </p:nvSpPr>
            <p:spPr bwMode="auto">
              <a:xfrm>
                <a:off x="1923" y="990"/>
                <a:ext cx="56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9" name="Line 3385"/>
              <p:cNvSpPr>
                <a:spLocks noChangeShapeType="1"/>
              </p:cNvSpPr>
              <p:nvPr/>
            </p:nvSpPr>
            <p:spPr bwMode="auto">
              <a:xfrm>
                <a:off x="2444" y="730"/>
                <a:ext cx="57" cy="16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0" name="Freeform 3386"/>
              <p:cNvSpPr>
                <a:spLocks/>
              </p:cNvSpPr>
              <p:nvPr/>
            </p:nvSpPr>
            <p:spPr bwMode="auto">
              <a:xfrm>
                <a:off x="2426" y="660"/>
                <a:ext cx="16" cy="43"/>
              </a:xfrm>
              <a:custGeom>
                <a:avLst/>
                <a:gdLst>
                  <a:gd name="T0" fmla="*/ 2 w 16"/>
                  <a:gd name="T1" fmla="*/ 0 h 43"/>
                  <a:gd name="T2" fmla="*/ 0 w 16"/>
                  <a:gd name="T3" fmla="*/ 0 h 43"/>
                  <a:gd name="T4" fmla="*/ 14 w 16"/>
                  <a:gd name="T5" fmla="*/ 43 h 43"/>
                  <a:gd name="T6" fmla="*/ 16 w 16"/>
                  <a:gd name="T7" fmla="*/ 42 h 43"/>
                  <a:gd name="T8" fmla="*/ 2 w 1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43"/>
                  <a:gd name="T17" fmla="*/ 16 w 16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43">
                    <a:moveTo>
                      <a:pt x="2" y="0"/>
                    </a:moveTo>
                    <a:lnTo>
                      <a:pt x="0" y="0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2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1" name="Line 3387"/>
              <p:cNvSpPr>
                <a:spLocks noChangeShapeType="1"/>
              </p:cNvSpPr>
              <p:nvPr/>
            </p:nvSpPr>
            <p:spPr bwMode="auto">
              <a:xfrm>
                <a:off x="2415" y="739"/>
                <a:ext cx="53" cy="15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2" name="Line 3388"/>
              <p:cNvSpPr>
                <a:spLocks noChangeShapeType="1"/>
              </p:cNvSpPr>
              <p:nvPr/>
            </p:nvSpPr>
            <p:spPr bwMode="auto">
              <a:xfrm>
                <a:off x="2417" y="739"/>
                <a:ext cx="52" cy="15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3" name="Line 3389"/>
              <p:cNvSpPr>
                <a:spLocks noChangeShapeType="1"/>
              </p:cNvSpPr>
              <p:nvPr/>
            </p:nvSpPr>
            <p:spPr bwMode="auto">
              <a:xfrm flipH="1" flipV="1">
                <a:off x="2423" y="643"/>
                <a:ext cx="30" cy="8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4" name="Line 3390"/>
              <p:cNvSpPr>
                <a:spLocks noChangeShapeType="1"/>
              </p:cNvSpPr>
              <p:nvPr/>
            </p:nvSpPr>
            <p:spPr bwMode="auto">
              <a:xfrm>
                <a:off x="2418" y="662"/>
                <a:ext cx="18" cy="4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5" name="Line 3391"/>
              <p:cNvSpPr>
                <a:spLocks noChangeShapeType="1"/>
              </p:cNvSpPr>
              <p:nvPr/>
            </p:nvSpPr>
            <p:spPr bwMode="auto">
              <a:xfrm>
                <a:off x="2419" y="661"/>
                <a:ext cx="16" cy="4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6" name="Line 3392"/>
              <p:cNvSpPr>
                <a:spLocks noChangeShapeType="1"/>
              </p:cNvSpPr>
              <p:nvPr/>
            </p:nvSpPr>
            <p:spPr bwMode="auto">
              <a:xfrm>
                <a:off x="2419" y="661"/>
                <a:ext cx="16" cy="4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7" name="Line 3393"/>
              <p:cNvSpPr>
                <a:spLocks noChangeShapeType="1"/>
              </p:cNvSpPr>
              <p:nvPr/>
            </p:nvSpPr>
            <p:spPr bwMode="auto">
              <a:xfrm flipV="1">
                <a:off x="2418" y="660"/>
                <a:ext cx="6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8" name="Line 3394"/>
              <p:cNvSpPr>
                <a:spLocks noChangeShapeType="1"/>
              </p:cNvSpPr>
              <p:nvPr/>
            </p:nvSpPr>
            <p:spPr bwMode="auto">
              <a:xfrm flipH="1" flipV="1">
                <a:off x="2418" y="644"/>
                <a:ext cx="6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9" name="Line 3395"/>
              <p:cNvSpPr>
                <a:spLocks noChangeShapeType="1"/>
              </p:cNvSpPr>
              <p:nvPr/>
            </p:nvSpPr>
            <p:spPr bwMode="auto">
              <a:xfrm flipH="1">
                <a:off x="2418" y="64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0" name="Line 3396"/>
              <p:cNvSpPr>
                <a:spLocks noChangeShapeType="1"/>
              </p:cNvSpPr>
              <p:nvPr/>
            </p:nvSpPr>
            <p:spPr bwMode="auto">
              <a:xfrm flipH="1" flipV="1">
                <a:off x="2415" y="64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1" name="Line 3397"/>
              <p:cNvSpPr>
                <a:spLocks noChangeShapeType="1"/>
              </p:cNvSpPr>
              <p:nvPr/>
            </p:nvSpPr>
            <p:spPr bwMode="auto">
              <a:xfrm>
                <a:off x="2417" y="65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2" name="Line 3398"/>
              <p:cNvSpPr>
                <a:spLocks noChangeShapeType="1"/>
              </p:cNvSpPr>
              <p:nvPr/>
            </p:nvSpPr>
            <p:spPr bwMode="auto">
              <a:xfrm flipH="1" flipV="1">
                <a:off x="2417" y="65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3" name="Line 3399"/>
              <p:cNvSpPr>
                <a:spLocks noChangeShapeType="1"/>
              </p:cNvSpPr>
              <p:nvPr/>
            </p:nvSpPr>
            <p:spPr bwMode="auto">
              <a:xfrm flipH="1">
                <a:off x="2433" y="704"/>
                <a:ext cx="7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4" name="Line 3400"/>
              <p:cNvSpPr>
                <a:spLocks noChangeShapeType="1"/>
              </p:cNvSpPr>
              <p:nvPr/>
            </p:nvSpPr>
            <p:spPr bwMode="auto">
              <a:xfrm flipH="1">
                <a:off x="2415" y="729"/>
                <a:ext cx="32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5" name="Line 3401"/>
              <p:cNvSpPr>
                <a:spLocks noChangeShapeType="1"/>
              </p:cNvSpPr>
              <p:nvPr/>
            </p:nvSpPr>
            <p:spPr bwMode="auto">
              <a:xfrm>
                <a:off x="2440" y="704"/>
                <a:ext cx="7" cy="2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6" name="Line 3402"/>
              <p:cNvSpPr>
                <a:spLocks noChangeShapeType="1"/>
              </p:cNvSpPr>
              <p:nvPr/>
            </p:nvSpPr>
            <p:spPr bwMode="auto">
              <a:xfrm flipV="1">
                <a:off x="2447" y="727"/>
                <a:ext cx="6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7" name="Freeform 3403"/>
              <p:cNvSpPr>
                <a:spLocks/>
              </p:cNvSpPr>
              <p:nvPr/>
            </p:nvSpPr>
            <p:spPr bwMode="auto">
              <a:xfrm>
                <a:off x="2432" y="736"/>
                <a:ext cx="13" cy="31"/>
              </a:xfrm>
              <a:custGeom>
                <a:avLst/>
                <a:gdLst>
                  <a:gd name="T0" fmla="*/ 3 w 13"/>
                  <a:gd name="T1" fmla="*/ 0 h 31"/>
                  <a:gd name="T2" fmla="*/ 0 w 13"/>
                  <a:gd name="T3" fmla="*/ 0 h 31"/>
                  <a:gd name="T4" fmla="*/ 10 w 13"/>
                  <a:gd name="T5" fmla="*/ 31 h 31"/>
                  <a:gd name="T6" fmla="*/ 13 w 13"/>
                  <a:gd name="T7" fmla="*/ 31 h 31"/>
                  <a:gd name="T8" fmla="*/ 3 w 1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31"/>
                  <a:gd name="T17" fmla="*/ 13 w 13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31">
                    <a:moveTo>
                      <a:pt x="3" y="0"/>
                    </a:moveTo>
                    <a:lnTo>
                      <a:pt x="0" y="0"/>
                    </a:lnTo>
                    <a:lnTo>
                      <a:pt x="10" y="31"/>
                    </a:lnTo>
                    <a:lnTo>
                      <a:pt x="13" y="31"/>
                    </a:lnTo>
                    <a:lnTo>
                      <a:pt x="3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8" name="Freeform 3404"/>
              <p:cNvSpPr>
                <a:spLocks/>
              </p:cNvSpPr>
              <p:nvPr/>
            </p:nvSpPr>
            <p:spPr bwMode="auto">
              <a:xfrm>
                <a:off x="2432" y="7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9" name="Line 3405"/>
              <p:cNvSpPr>
                <a:spLocks noChangeShapeType="1"/>
              </p:cNvSpPr>
              <p:nvPr/>
            </p:nvSpPr>
            <p:spPr bwMode="auto">
              <a:xfrm flipH="1" flipV="1">
                <a:off x="2436" y="710"/>
                <a:ext cx="6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0" name="Line 3406"/>
              <p:cNvSpPr>
                <a:spLocks noChangeShapeType="1"/>
              </p:cNvSpPr>
              <p:nvPr/>
            </p:nvSpPr>
            <p:spPr bwMode="auto">
              <a:xfrm>
                <a:off x="2436" y="71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1" name="Line 3407"/>
              <p:cNvSpPr>
                <a:spLocks noChangeShapeType="1"/>
              </p:cNvSpPr>
              <p:nvPr/>
            </p:nvSpPr>
            <p:spPr bwMode="auto">
              <a:xfrm flipH="1">
                <a:off x="2414" y="726"/>
                <a:ext cx="28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2" name="Freeform 3408"/>
              <p:cNvSpPr>
                <a:spLocks/>
              </p:cNvSpPr>
              <p:nvPr/>
            </p:nvSpPr>
            <p:spPr bwMode="auto">
              <a:xfrm>
                <a:off x="2444" y="7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3" name="Line 3409"/>
              <p:cNvSpPr>
                <a:spLocks noChangeShapeType="1"/>
              </p:cNvSpPr>
              <p:nvPr/>
            </p:nvSpPr>
            <p:spPr bwMode="auto">
              <a:xfrm flipH="1" flipV="1">
                <a:off x="2414" y="73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4" name="Freeform 3410"/>
              <p:cNvSpPr>
                <a:spLocks/>
              </p:cNvSpPr>
              <p:nvPr/>
            </p:nvSpPr>
            <p:spPr bwMode="auto">
              <a:xfrm>
                <a:off x="2217" y="695"/>
                <a:ext cx="25" cy="12"/>
              </a:xfrm>
              <a:custGeom>
                <a:avLst/>
                <a:gdLst>
                  <a:gd name="T0" fmla="*/ 24 w 25"/>
                  <a:gd name="T1" fmla="*/ 0 h 12"/>
                  <a:gd name="T2" fmla="*/ 25 w 25"/>
                  <a:gd name="T3" fmla="*/ 3 h 12"/>
                  <a:gd name="T4" fmla="*/ 0 w 25"/>
                  <a:gd name="T5" fmla="*/ 12 h 12"/>
                  <a:gd name="T6" fmla="*/ 0 w 25"/>
                  <a:gd name="T7" fmla="*/ 9 h 12"/>
                  <a:gd name="T8" fmla="*/ 24 w 2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12"/>
                  <a:gd name="T17" fmla="*/ 25 w 25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12">
                    <a:moveTo>
                      <a:pt x="24" y="0"/>
                    </a:moveTo>
                    <a:lnTo>
                      <a:pt x="25" y="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5" name="Freeform 3411"/>
              <p:cNvSpPr>
                <a:spLocks/>
              </p:cNvSpPr>
              <p:nvPr/>
            </p:nvSpPr>
            <p:spPr bwMode="auto">
              <a:xfrm>
                <a:off x="2295" y="6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6" name="Freeform 3412"/>
              <p:cNvSpPr>
                <a:spLocks/>
              </p:cNvSpPr>
              <p:nvPr/>
            </p:nvSpPr>
            <p:spPr bwMode="auto">
              <a:xfrm>
                <a:off x="2295" y="671"/>
                <a:ext cx="18" cy="8"/>
              </a:xfrm>
              <a:custGeom>
                <a:avLst/>
                <a:gdLst>
                  <a:gd name="T0" fmla="*/ 17 w 18"/>
                  <a:gd name="T1" fmla="*/ 0 h 8"/>
                  <a:gd name="T2" fmla="*/ 18 w 18"/>
                  <a:gd name="T3" fmla="*/ 3 h 8"/>
                  <a:gd name="T4" fmla="*/ 1 w 18"/>
                  <a:gd name="T5" fmla="*/ 8 h 8"/>
                  <a:gd name="T6" fmla="*/ 0 w 18"/>
                  <a:gd name="T7" fmla="*/ 7 h 8"/>
                  <a:gd name="T8" fmla="*/ 17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8"/>
                  <a:gd name="T17" fmla="*/ 18 w 1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8">
                    <a:moveTo>
                      <a:pt x="17" y="0"/>
                    </a:moveTo>
                    <a:lnTo>
                      <a:pt x="18" y="3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7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7" name="Freeform 3413"/>
              <p:cNvSpPr>
                <a:spLocks/>
              </p:cNvSpPr>
              <p:nvPr/>
            </p:nvSpPr>
            <p:spPr bwMode="auto">
              <a:xfrm>
                <a:off x="2312" y="67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8" name="Freeform 3414"/>
              <p:cNvSpPr>
                <a:spLocks/>
              </p:cNvSpPr>
              <p:nvPr/>
            </p:nvSpPr>
            <p:spPr bwMode="auto">
              <a:xfrm>
                <a:off x="2242" y="686"/>
                <a:ext cx="27" cy="12"/>
              </a:xfrm>
              <a:custGeom>
                <a:avLst/>
                <a:gdLst>
                  <a:gd name="T0" fmla="*/ 26 w 27"/>
                  <a:gd name="T1" fmla="*/ 0 h 12"/>
                  <a:gd name="T2" fmla="*/ 27 w 27"/>
                  <a:gd name="T3" fmla="*/ 3 h 12"/>
                  <a:gd name="T4" fmla="*/ 2 w 27"/>
                  <a:gd name="T5" fmla="*/ 12 h 12"/>
                  <a:gd name="T6" fmla="*/ 0 w 27"/>
                  <a:gd name="T7" fmla="*/ 9 h 12"/>
                  <a:gd name="T8" fmla="*/ 26 w 2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2"/>
                  <a:gd name="T17" fmla="*/ 27 w 27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2">
                    <a:moveTo>
                      <a:pt x="26" y="0"/>
                    </a:moveTo>
                    <a:lnTo>
                      <a:pt x="27" y="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26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9" name="Freeform 3415"/>
              <p:cNvSpPr>
                <a:spLocks/>
              </p:cNvSpPr>
              <p:nvPr/>
            </p:nvSpPr>
            <p:spPr bwMode="auto">
              <a:xfrm>
                <a:off x="2269" y="678"/>
                <a:ext cx="26" cy="11"/>
              </a:xfrm>
              <a:custGeom>
                <a:avLst/>
                <a:gdLst>
                  <a:gd name="T0" fmla="*/ 25 w 26"/>
                  <a:gd name="T1" fmla="*/ 0 h 11"/>
                  <a:gd name="T2" fmla="*/ 26 w 26"/>
                  <a:gd name="T3" fmla="*/ 2 h 11"/>
                  <a:gd name="T4" fmla="*/ 0 w 26"/>
                  <a:gd name="T5" fmla="*/ 11 h 11"/>
                  <a:gd name="T6" fmla="*/ 0 w 26"/>
                  <a:gd name="T7" fmla="*/ 8 h 11"/>
                  <a:gd name="T8" fmla="*/ 25 w 26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1"/>
                  <a:gd name="T17" fmla="*/ 26 w 26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1">
                    <a:moveTo>
                      <a:pt x="25" y="0"/>
                    </a:moveTo>
                    <a:lnTo>
                      <a:pt x="26" y="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0" name="Freeform 3416"/>
              <p:cNvSpPr>
                <a:spLocks/>
              </p:cNvSpPr>
              <p:nvPr/>
            </p:nvSpPr>
            <p:spPr bwMode="auto">
              <a:xfrm>
                <a:off x="2268" y="68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1" name="Freeform 3417"/>
              <p:cNvSpPr>
                <a:spLocks/>
              </p:cNvSpPr>
              <p:nvPr/>
            </p:nvSpPr>
            <p:spPr bwMode="auto">
              <a:xfrm>
                <a:off x="2242" y="69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0 w 2"/>
                  <a:gd name="T11" fmla="*/ 2 h 2"/>
                  <a:gd name="T12" fmla="*/ 2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2" name="Freeform 3418"/>
              <p:cNvSpPr>
                <a:spLocks/>
              </p:cNvSpPr>
              <p:nvPr/>
            </p:nvSpPr>
            <p:spPr bwMode="auto">
              <a:xfrm>
                <a:off x="2190" y="704"/>
                <a:ext cx="25" cy="12"/>
              </a:xfrm>
              <a:custGeom>
                <a:avLst/>
                <a:gdLst>
                  <a:gd name="T0" fmla="*/ 25 w 25"/>
                  <a:gd name="T1" fmla="*/ 0 h 12"/>
                  <a:gd name="T2" fmla="*/ 25 w 25"/>
                  <a:gd name="T3" fmla="*/ 3 h 12"/>
                  <a:gd name="T4" fmla="*/ 1 w 25"/>
                  <a:gd name="T5" fmla="*/ 12 h 12"/>
                  <a:gd name="T6" fmla="*/ 0 w 25"/>
                  <a:gd name="T7" fmla="*/ 9 h 12"/>
                  <a:gd name="T8" fmla="*/ 25 w 2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12"/>
                  <a:gd name="T17" fmla="*/ 25 w 25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12">
                    <a:moveTo>
                      <a:pt x="25" y="0"/>
                    </a:moveTo>
                    <a:lnTo>
                      <a:pt x="25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3" name="Freeform 3419"/>
              <p:cNvSpPr>
                <a:spLocks/>
              </p:cNvSpPr>
              <p:nvPr/>
            </p:nvSpPr>
            <p:spPr bwMode="auto">
              <a:xfrm>
                <a:off x="2215" y="70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0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4" name="Freeform 3420"/>
              <p:cNvSpPr>
                <a:spLocks/>
              </p:cNvSpPr>
              <p:nvPr/>
            </p:nvSpPr>
            <p:spPr bwMode="auto">
              <a:xfrm>
                <a:off x="2189" y="71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5" name="Freeform 3421"/>
              <p:cNvSpPr>
                <a:spLocks/>
              </p:cNvSpPr>
              <p:nvPr/>
            </p:nvSpPr>
            <p:spPr bwMode="auto">
              <a:xfrm>
                <a:off x="2136" y="7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6" name="Line 3422"/>
              <p:cNvSpPr>
                <a:spLocks noChangeShapeType="1"/>
              </p:cNvSpPr>
              <p:nvPr/>
            </p:nvSpPr>
            <p:spPr bwMode="auto">
              <a:xfrm flipV="1">
                <a:off x="2177" y="656"/>
                <a:ext cx="169" cy="5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7" name="Line 3423"/>
              <p:cNvSpPr>
                <a:spLocks noChangeShapeType="1"/>
              </p:cNvSpPr>
              <p:nvPr/>
            </p:nvSpPr>
            <p:spPr bwMode="auto">
              <a:xfrm flipV="1">
                <a:off x="2319" y="6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8" name="Line 3424"/>
              <p:cNvSpPr>
                <a:spLocks noChangeShapeType="1"/>
              </p:cNvSpPr>
              <p:nvPr/>
            </p:nvSpPr>
            <p:spPr bwMode="auto">
              <a:xfrm>
                <a:off x="2346" y="656"/>
                <a:ext cx="4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9" name="Line 3425"/>
              <p:cNvSpPr>
                <a:spLocks noChangeShapeType="1"/>
              </p:cNvSpPr>
              <p:nvPr/>
            </p:nvSpPr>
            <p:spPr bwMode="auto">
              <a:xfrm flipH="1">
                <a:off x="2140" y="702"/>
                <a:ext cx="33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0" name="Line 3426"/>
              <p:cNvSpPr>
                <a:spLocks noChangeShapeType="1"/>
              </p:cNvSpPr>
              <p:nvPr/>
            </p:nvSpPr>
            <p:spPr bwMode="auto">
              <a:xfrm>
                <a:off x="2173" y="702"/>
                <a:ext cx="4" cy="1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1" name="Line 3427"/>
              <p:cNvSpPr>
                <a:spLocks noChangeShapeType="1"/>
              </p:cNvSpPr>
              <p:nvPr/>
            </p:nvSpPr>
            <p:spPr bwMode="auto">
              <a:xfrm>
                <a:off x="2140" y="713"/>
                <a:ext cx="4" cy="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2" name="Line 3428"/>
              <p:cNvSpPr>
                <a:spLocks noChangeShapeType="1"/>
              </p:cNvSpPr>
              <p:nvPr/>
            </p:nvSpPr>
            <p:spPr bwMode="auto">
              <a:xfrm flipV="1">
                <a:off x="2499" y="895"/>
                <a:ext cx="1" cy="5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3" name="Freeform 3429"/>
              <p:cNvSpPr>
                <a:spLocks/>
              </p:cNvSpPr>
              <p:nvPr/>
            </p:nvSpPr>
            <p:spPr bwMode="auto">
              <a:xfrm>
                <a:off x="2465" y="835"/>
                <a:ext cx="14" cy="33"/>
              </a:xfrm>
              <a:custGeom>
                <a:avLst/>
                <a:gdLst>
                  <a:gd name="T0" fmla="*/ 14 w 14"/>
                  <a:gd name="T1" fmla="*/ 33 h 33"/>
                  <a:gd name="T2" fmla="*/ 12 w 14"/>
                  <a:gd name="T3" fmla="*/ 33 h 33"/>
                  <a:gd name="T4" fmla="*/ 0 w 14"/>
                  <a:gd name="T5" fmla="*/ 1 h 33"/>
                  <a:gd name="T6" fmla="*/ 3 w 14"/>
                  <a:gd name="T7" fmla="*/ 0 h 33"/>
                  <a:gd name="T8" fmla="*/ 14 w 14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3"/>
                  <a:gd name="T17" fmla="*/ 14 w 1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3">
                    <a:moveTo>
                      <a:pt x="14" y="33"/>
                    </a:moveTo>
                    <a:lnTo>
                      <a:pt x="12" y="33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14" y="3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4" name="Freeform 3430"/>
              <p:cNvSpPr>
                <a:spLocks/>
              </p:cNvSpPr>
              <p:nvPr/>
            </p:nvSpPr>
            <p:spPr bwMode="auto">
              <a:xfrm>
                <a:off x="2454" y="802"/>
                <a:ext cx="14" cy="33"/>
              </a:xfrm>
              <a:custGeom>
                <a:avLst/>
                <a:gdLst>
                  <a:gd name="T0" fmla="*/ 14 w 14"/>
                  <a:gd name="T1" fmla="*/ 32 h 33"/>
                  <a:gd name="T2" fmla="*/ 11 w 14"/>
                  <a:gd name="T3" fmla="*/ 33 h 33"/>
                  <a:gd name="T4" fmla="*/ 0 w 14"/>
                  <a:gd name="T5" fmla="*/ 1 h 33"/>
                  <a:gd name="T6" fmla="*/ 2 w 14"/>
                  <a:gd name="T7" fmla="*/ 0 h 33"/>
                  <a:gd name="T8" fmla="*/ 14 w 14"/>
                  <a:gd name="T9" fmla="*/ 3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3"/>
                  <a:gd name="T17" fmla="*/ 14 w 1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3">
                    <a:moveTo>
                      <a:pt x="14" y="32"/>
                    </a:moveTo>
                    <a:lnTo>
                      <a:pt x="11" y="3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4" y="3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5" name="Freeform 3431"/>
              <p:cNvSpPr>
                <a:spLocks/>
              </p:cNvSpPr>
              <p:nvPr/>
            </p:nvSpPr>
            <p:spPr bwMode="auto">
              <a:xfrm>
                <a:off x="2455" y="8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1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6" name="Freeform 3432"/>
              <p:cNvSpPr>
                <a:spLocks/>
              </p:cNvSpPr>
              <p:nvPr/>
            </p:nvSpPr>
            <p:spPr bwMode="auto">
              <a:xfrm>
                <a:off x="2467" y="8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1 h 1"/>
                  <a:gd name="T10" fmla="*/ 0 w 1"/>
                  <a:gd name="T11" fmla="*/ 0 h 1"/>
                  <a:gd name="T12" fmla="*/ 1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7" name="Freeform 3433"/>
              <p:cNvSpPr>
                <a:spLocks/>
              </p:cNvSpPr>
              <p:nvPr/>
            </p:nvSpPr>
            <p:spPr bwMode="auto">
              <a:xfrm>
                <a:off x="2477" y="870"/>
                <a:ext cx="10" cy="19"/>
              </a:xfrm>
              <a:custGeom>
                <a:avLst/>
                <a:gdLst>
                  <a:gd name="T0" fmla="*/ 10 w 10"/>
                  <a:gd name="T1" fmla="*/ 19 h 19"/>
                  <a:gd name="T2" fmla="*/ 8 w 10"/>
                  <a:gd name="T3" fmla="*/ 19 h 19"/>
                  <a:gd name="T4" fmla="*/ 0 w 10"/>
                  <a:gd name="T5" fmla="*/ 0 h 19"/>
                  <a:gd name="T6" fmla="*/ 2 w 10"/>
                  <a:gd name="T7" fmla="*/ 0 h 19"/>
                  <a:gd name="T8" fmla="*/ 10 w 10"/>
                  <a:gd name="T9" fmla="*/ 1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19"/>
                  <a:gd name="T17" fmla="*/ 10 w 10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19">
                    <a:moveTo>
                      <a:pt x="10" y="19"/>
                    </a:moveTo>
                    <a:lnTo>
                      <a:pt x="8" y="19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0" y="19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8" name="Freeform 3434"/>
              <p:cNvSpPr>
                <a:spLocks/>
              </p:cNvSpPr>
              <p:nvPr/>
            </p:nvSpPr>
            <p:spPr bwMode="auto">
              <a:xfrm>
                <a:off x="2478" y="868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0 h 2"/>
                  <a:gd name="T14" fmla="*/ 1 w 1"/>
                  <a:gd name="T15" fmla="*/ 0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9" name="Line 3435"/>
              <p:cNvSpPr>
                <a:spLocks noChangeShapeType="1"/>
              </p:cNvSpPr>
              <p:nvPr/>
            </p:nvSpPr>
            <p:spPr bwMode="auto">
              <a:xfrm flipV="1">
                <a:off x="2482" y="895"/>
                <a:ext cx="1" cy="9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0" name="Line 3436"/>
              <p:cNvSpPr>
                <a:spLocks noChangeShapeType="1"/>
              </p:cNvSpPr>
              <p:nvPr/>
            </p:nvSpPr>
            <p:spPr bwMode="auto">
              <a:xfrm flipV="1">
                <a:off x="2486" y="892"/>
                <a:ext cx="1" cy="9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1" name="Line 3437"/>
              <p:cNvSpPr>
                <a:spLocks noChangeShapeType="1"/>
              </p:cNvSpPr>
              <p:nvPr/>
            </p:nvSpPr>
            <p:spPr bwMode="auto">
              <a:xfrm flipV="1">
                <a:off x="2460" y="89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2" name="Line 3438"/>
              <p:cNvSpPr>
                <a:spLocks noChangeShapeType="1"/>
              </p:cNvSpPr>
              <p:nvPr/>
            </p:nvSpPr>
            <p:spPr bwMode="auto">
              <a:xfrm>
                <a:off x="2460" y="892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3" name="Line 3439"/>
              <p:cNvSpPr>
                <a:spLocks noChangeShapeType="1"/>
              </p:cNvSpPr>
              <p:nvPr/>
            </p:nvSpPr>
            <p:spPr bwMode="auto">
              <a:xfrm>
                <a:off x="2460" y="895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4" name="Freeform 3440"/>
              <p:cNvSpPr>
                <a:spLocks/>
              </p:cNvSpPr>
              <p:nvPr/>
            </p:nvSpPr>
            <p:spPr bwMode="auto">
              <a:xfrm>
                <a:off x="2492" y="893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  <a:gd name="T12" fmla="*/ 3 w 3"/>
                  <a:gd name="T13" fmla="*/ 1 h 1"/>
                  <a:gd name="T14" fmla="*/ 3 w 3"/>
                  <a:gd name="T15" fmla="*/ 0 h 1"/>
                  <a:gd name="T16" fmla="*/ 2 w 3"/>
                  <a:gd name="T17" fmla="*/ 0 h 1"/>
                  <a:gd name="T18" fmla="*/ 2 w 3"/>
                  <a:gd name="T19" fmla="*/ 0 h 1"/>
                  <a:gd name="T20" fmla="*/ 2 w 3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1"/>
                  <a:gd name="T35" fmla="*/ 3 w 3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5" name="Freeform 3441"/>
              <p:cNvSpPr>
                <a:spLocks/>
              </p:cNvSpPr>
              <p:nvPr/>
            </p:nvSpPr>
            <p:spPr bwMode="auto">
              <a:xfrm>
                <a:off x="2485" y="8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6" name="Line 3442"/>
              <p:cNvSpPr>
                <a:spLocks noChangeShapeType="1"/>
              </p:cNvSpPr>
              <p:nvPr/>
            </p:nvSpPr>
            <p:spPr bwMode="auto">
              <a:xfrm>
                <a:off x="2482" y="895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7" name="Line 3443"/>
              <p:cNvSpPr>
                <a:spLocks noChangeShapeType="1"/>
              </p:cNvSpPr>
              <p:nvPr/>
            </p:nvSpPr>
            <p:spPr bwMode="auto">
              <a:xfrm>
                <a:off x="2482" y="892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8" name="Line 3444"/>
              <p:cNvSpPr>
                <a:spLocks noChangeShapeType="1"/>
              </p:cNvSpPr>
              <p:nvPr/>
            </p:nvSpPr>
            <p:spPr bwMode="auto">
              <a:xfrm>
                <a:off x="2495" y="89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9" name="Line 3445"/>
              <p:cNvSpPr>
                <a:spLocks noChangeShapeType="1"/>
              </p:cNvSpPr>
              <p:nvPr/>
            </p:nvSpPr>
            <p:spPr bwMode="auto">
              <a:xfrm>
                <a:off x="2482" y="948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0" name="Freeform 3446"/>
              <p:cNvSpPr>
                <a:spLocks/>
              </p:cNvSpPr>
              <p:nvPr/>
            </p:nvSpPr>
            <p:spPr bwMode="auto">
              <a:xfrm>
                <a:off x="2085" y="740"/>
                <a:ext cx="25" cy="12"/>
              </a:xfrm>
              <a:custGeom>
                <a:avLst/>
                <a:gdLst>
                  <a:gd name="T0" fmla="*/ 25 w 25"/>
                  <a:gd name="T1" fmla="*/ 0 h 12"/>
                  <a:gd name="T2" fmla="*/ 25 w 25"/>
                  <a:gd name="T3" fmla="*/ 3 h 12"/>
                  <a:gd name="T4" fmla="*/ 1 w 25"/>
                  <a:gd name="T5" fmla="*/ 12 h 12"/>
                  <a:gd name="T6" fmla="*/ 0 w 25"/>
                  <a:gd name="T7" fmla="*/ 9 h 12"/>
                  <a:gd name="T8" fmla="*/ 25 w 2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12"/>
                  <a:gd name="T17" fmla="*/ 25 w 25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12">
                    <a:moveTo>
                      <a:pt x="25" y="0"/>
                    </a:moveTo>
                    <a:lnTo>
                      <a:pt x="25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1" name="Freeform 3447"/>
              <p:cNvSpPr>
                <a:spLocks/>
              </p:cNvSpPr>
              <p:nvPr/>
            </p:nvSpPr>
            <p:spPr bwMode="auto">
              <a:xfrm>
                <a:off x="2110" y="74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  <a:gd name="T14" fmla="*/ 2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8" name="Group 3448"/>
            <p:cNvGrpSpPr>
              <a:grpSpLocks/>
            </p:cNvGrpSpPr>
            <p:nvPr/>
          </p:nvGrpSpPr>
          <p:grpSpPr bwMode="auto">
            <a:xfrm>
              <a:off x="1565" y="389"/>
              <a:ext cx="1116" cy="1026"/>
              <a:chOff x="1565" y="389"/>
              <a:chExt cx="1116" cy="1026"/>
            </a:xfrm>
          </p:grpSpPr>
          <p:sp>
            <p:nvSpPr>
              <p:cNvPr id="582" name="Freeform 3449"/>
              <p:cNvSpPr>
                <a:spLocks/>
              </p:cNvSpPr>
              <p:nvPr/>
            </p:nvSpPr>
            <p:spPr bwMode="auto">
              <a:xfrm>
                <a:off x="2067" y="751"/>
                <a:ext cx="18" cy="7"/>
              </a:xfrm>
              <a:custGeom>
                <a:avLst/>
                <a:gdLst>
                  <a:gd name="T0" fmla="*/ 16 w 18"/>
                  <a:gd name="T1" fmla="*/ 0 h 7"/>
                  <a:gd name="T2" fmla="*/ 18 w 18"/>
                  <a:gd name="T3" fmla="*/ 1 h 7"/>
                  <a:gd name="T4" fmla="*/ 1 w 18"/>
                  <a:gd name="T5" fmla="*/ 7 h 7"/>
                  <a:gd name="T6" fmla="*/ 0 w 18"/>
                  <a:gd name="T7" fmla="*/ 5 h 7"/>
                  <a:gd name="T8" fmla="*/ 16 w 1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7"/>
                  <a:gd name="T17" fmla="*/ 18 w 1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7">
                    <a:moveTo>
                      <a:pt x="16" y="0"/>
                    </a:moveTo>
                    <a:lnTo>
                      <a:pt x="18" y="1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6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3" name="Freeform 3450"/>
              <p:cNvSpPr>
                <a:spLocks/>
              </p:cNvSpPr>
              <p:nvPr/>
            </p:nvSpPr>
            <p:spPr bwMode="auto">
              <a:xfrm>
                <a:off x="2083" y="7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4" name="Freeform 3451"/>
              <p:cNvSpPr>
                <a:spLocks/>
              </p:cNvSpPr>
              <p:nvPr/>
            </p:nvSpPr>
            <p:spPr bwMode="auto">
              <a:xfrm>
                <a:off x="2067" y="7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5" name="Line 3452"/>
              <p:cNvSpPr>
                <a:spLocks noChangeShapeType="1"/>
              </p:cNvSpPr>
              <p:nvPr/>
            </p:nvSpPr>
            <p:spPr bwMode="auto">
              <a:xfrm flipV="1">
                <a:off x="1927" y="903"/>
                <a:ext cx="1" cy="8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6" name="Line 3453"/>
              <p:cNvSpPr>
                <a:spLocks noChangeShapeType="1"/>
              </p:cNvSpPr>
              <p:nvPr/>
            </p:nvSpPr>
            <p:spPr bwMode="auto">
              <a:xfrm flipV="1">
                <a:off x="1923" y="909"/>
                <a:ext cx="1" cy="8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7" name="Line 3454"/>
              <p:cNvSpPr>
                <a:spLocks noChangeShapeType="1"/>
              </p:cNvSpPr>
              <p:nvPr/>
            </p:nvSpPr>
            <p:spPr bwMode="auto">
              <a:xfrm flipH="1">
                <a:off x="1905" y="903"/>
                <a:ext cx="2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8" name="Line 3455"/>
              <p:cNvSpPr>
                <a:spLocks noChangeShapeType="1"/>
              </p:cNvSpPr>
              <p:nvPr/>
            </p:nvSpPr>
            <p:spPr bwMode="auto">
              <a:xfrm flipH="1">
                <a:off x="1903" y="909"/>
                <a:ext cx="20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9" name="Line 3456"/>
              <p:cNvSpPr>
                <a:spLocks noChangeShapeType="1"/>
              </p:cNvSpPr>
              <p:nvPr/>
            </p:nvSpPr>
            <p:spPr bwMode="auto">
              <a:xfrm>
                <a:off x="1880" y="834"/>
                <a:ext cx="25" cy="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0" name="Line 3457"/>
              <p:cNvSpPr>
                <a:spLocks noChangeShapeType="1"/>
              </p:cNvSpPr>
              <p:nvPr/>
            </p:nvSpPr>
            <p:spPr bwMode="auto">
              <a:xfrm>
                <a:off x="1873" y="831"/>
                <a:ext cx="30" cy="8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1" name="Line 3458"/>
              <p:cNvSpPr>
                <a:spLocks noChangeShapeType="1"/>
              </p:cNvSpPr>
              <p:nvPr/>
            </p:nvSpPr>
            <p:spPr bwMode="auto">
              <a:xfrm flipH="1" flipV="1">
                <a:off x="1872" y="818"/>
                <a:ext cx="4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2" name="Line 3459"/>
              <p:cNvSpPr>
                <a:spLocks noChangeShapeType="1"/>
              </p:cNvSpPr>
              <p:nvPr/>
            </p:nvSpPr>
            <p:spPr bwMode="auto">
              <a:xfrm flipH="1">
                <a:off x="2670" y="1414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3" name="Line 3460"/>
              <p:cNvSpPr>
                <a:spLocks noChangeShapeType="1"/>
              </p:cNvSpPr>
              <p:nvPr/>
            </p:nvSpPr>
            <p:spPr bwMode="auto">
              <a:xfrm flipH="1">
                <a:off x="2670" y="1375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4" name="Line 3461"/>
              <p:cNvSpPr>
                <a:spLocks noChangeShapeType="1"/>
              </p:cNvSpPr>
              <p:nvPr/>
            </p:nvSpPr>
            <p:spPr bwMode="auto">
              <a:xfrm flipH="1">
                <a:off x="2469" y="137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5" name="Line 3462"/>
              <p:cNvSpPr>
                <a:spLocks noChangeShapeType="1"/>
              </p:cNvSpPr>
              <p:nvPr/>
            </p:nvSpPr>
            <p:spPr bwMode="auto">
              <a:xfrm>
                <a:off x="2470" y="138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6" name="Line 3463"/>
              <p:cNvSpPr>
                <a:spLocks noChangeShapeType="1"/>
              </p:cNvSpPr>
              <p:nvPr/>
            </p:nvSpPr>
            <p:spPr bwMode="auto">
              <a:xfrm>
                <a:off x="2075" y="116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7" name="Freeform 3464"/>
              <p:cNvSpPr>
                <a:spLocks/>
              </p:cNvSpPr>
              <p:nvPr/>
            </p:nvSpPr>
            <p:spPr bwMode="auto">
              <a:xfrm>
                <a:off x="1586" y="925"/>
                <a:ext cx="264" cy="77"/>
              </a:xfrm>
              <a:custGeom>
                <a:avLst/>
                <a:gdLst>
                  <a:gd name="T0" fmla="*/ 0 w 264"/>
                  <a:gd name="T1" fmla="*/ 18 h 77"/>
                  <a:gd name="T2" fmla="*/ 4 w 264"/>
                  <a:gd name="T3" fmla="*/ 28 h 77"/>
                  <a:gd name="T4" fmla="*/ 8 w 264"/>
                  <a:gd name="T5" fmla="*/ 36 h 77"/>
                  <a:gd name="T6" fmla="*/ 11 w 264"/>
                  <a:gd name="T7" fmla="*/ 42 h 77"/>
                  <a:gd name="T8" fmla="*/ 14 w 264"/>
                  <a:gd name="T9" fmla="*/ 49 h 77"/>
                  <a:gd name="T10" fmla="*/ 18 w 264"/>
                  <a:gd name="T11" fmla="*/ 52 h 77"/>
                  <a:gd name="T12" fmla="*/ 21 w 264"/>
                  <a:gd name="T13" fmla="*/ 56 h 77"/>
                  <a:gd name="T14" fmla="*/ 25 w 264"/>
                  <a:gd name="T15" fmla="*/ 60 h 77"/>
                  <a:gd name="T16" fmla="*/ 27 w 264"/>
                  <a:gd name="T17" fmla="*/ 63 h 77"/>
                  <a:gd name="T18" fmla="*/ 31 w 264"/>
                  <a:gd name="T19" fmla="*/ 65 h 77"/>
                  <a:gd name="T20" fmla="*/ 35 w 264"/>
                  <a:gd name="T21" fmla="*/ 68 h 77"/>
                  <a:gd name="T22" fmla="*/ 39 w 264"/>
                  <a:gd name="T23" fmla="*/ 69 h 77"/>
                  <a:gd name="T24" fmla="*/ 44 w 264"/>
                  <a:gd name="T25" fmla="*/ 70 h 77"/>
                  <a:gd name="T26" fmla="*/ 48 w 264"/>
                  <a:gd name="T27" fmla="*/ 73 h 77"/>
                  <a:gd name="T28" fmla="*/ 52 w 264"/>
                  <a:gd name="T29" fmla="*/ 74 h 77"/>
                  <a:gd name="T30" fmla="*/ 57 w 264"/>
                  <a:gd name="T31" fmla="*/ 74 h 77"/>
                  <a:gd name="T32" fmla="*/ 62 w 264"/>
                  <a:gd name="T33" fmla="*/ 75 h 77"/>
                  <a:gd name="T34" fmla="*/ 66 w 264"/>
                  <a:gd name="T35" fmla="*/ 77 h 77"/>
                  <a:gd name="T36" fmla="*/ 71 w 264"/>
                  <a:gd name="T37" fmla="*/ 77 h 77"/>
                  <a:gd name="T38" fmla="*/ 76 w 264"/>
                  <a:gd name="T39" fmla="*/ 77 h 77"/>
                  <a:gd name="T40" fmla="*/ 81 w 264"/>
                  <a:gd name="T41" fmla="*/ 77 h 77"/>
                  <a:gd name="T42" fmla="*/ 87 w 264"/>
                  <a:gd name="T43" fmla="*/ 77 h 77"/>
                  <a:gd name="T44" fmla="*/ 93 w 264"/>
                  <a:gd name="T45" fmla="*/ 77 h 77"/>
                  <a:gd name="T46" fmla="*/ 98 w 264"/>
                  <a:gd name="T47" fmla="*/ 75 h 77"/>
                  <a:gd name="T48" fmla="*/ 104 w 264"/>
                  <a:gd name="T49" fmla="*/ 75 h 77"/>
                  <a:gd name="T50" fmla="*/ 109 w 264"/>
                  <a:gd name="T51" fmla="*/ 74 h 77"/>
                  <a:gd name="T52" fmla="*/ 116 w 264"/>
                  <a:gd name="T53" fmla="*/ 73 h 77"/>
                  <a:gd name="T54" fmla="*/ 121 w 264"/>
                  <a:gd name="T55" fmla="*/ 72 h 77"/>
                  <a:gd name="T56" fmla="*/ 127 w 264"/>
                  <a:gd name="T57" fmla="*/ 69 h 77"/>
                  <a:gd name="T58" fmla="*/ 132 w 264"/>
                  <a:gd name="T59" fmla="*/ 68 h 77"/>
                  <a:gd name="T60" fmla="*/ 137 w 264"/>
                  <a:gd name="T61" fmla="*/ 65 h 77"/>
                  <a:gd name="T62" fmla="*/ 143 w 264"/>
                  <a:gd name="T63" fmla="*/ 64 h 77"/>
                  <a:gd name="T64" fmla="*/ 148 w 264"/>
                  <a:gd name="T65" fmla="*/ 61 h 77"/>
                  <a:gd name="T66" fmla="*/ 152 w 264"/>
                  <a:gd name="T67" fmla="*/ 59 h 77"/>
                  <a:gd name="T68" fmla="*/ 155 w 264"/>
                  <a:gd name="T69" fmla="*/ 56 h 77"/>
                  <a:gd name="T70" fmla="*/ 159 w 264"/>
                  <a:gd name="T71" fmla="*/ 54 h 77"/>
                  <a:gd name="T72" fmla="*/ 163 w 264"/>
                  <a:gd name="T73" fmla="*/ 51 h 77"/>
                  <a:gd name="T74" fmla="*/ 166 w 264"/>
                  <a:gd name="T75" fmla="*/ 49 h 77"/>
                  <a:gd name="T76" fmla="*/ 168 w 264"/>
                  <a:gd name="T77" fmla="*/ 46 h 77"/>
                  <a:gd name="T78" fmla="*/ 171 w 264"/>
                  <a:gd name="T79" fmla="*/ 43 h 77"/>
                  <a:gd name="T80" fmla="*/ 173 w 264"/>
                  <a:gd name="T81" fmla="*/ 41 h 77"/>
                  <a:gd name="T82" fmla="*/ 175 w 264"/>
                  <a:gd name="T83" fmla="*/ 40 h 77"/>
                  <a:gd name="T84" fmla="*/ 177 w 264"/>
                  <a:gd name="T85" fmla="*/ 37 h 77"/>
                  <a:gd name="T86" fmla="*/ 180 w 264"/>
                  <a:gd name="T87" fmla="*/ 34 h 77"/>
                  <a:gd name="T88" fmla="*/ 182 w 264"/>
                  <a:gd name="T89" fmla="*/ 33 h 77"/>
                  <a:gd name="T90" fmla="*/ 185 w 264"/>
                  <a:gd name="T91" fmla="*/ 31 h 77"/>
                  <a:gd name="T92" fmla="*/ 187 w 264"/>
                  <a:gd name="T93" fmla="*/ 29 h 77"/>
                  <a:gd name="T94" fmla="*/ 191 w 264"/>
                  <a:gd name="T95" fmla="*/ 27 h 77"/>
                  <a:gd name="T96" fmla="*/ 195 w 264"/>
                  <a:gd name="T97" fmla="*/ 25 h 77"/>
                  <a:gd name="T98" fmla="*/ 200 w 264"/>
                  <a:gd name="T99" fmla="*/ 23 h 77"/>
                  <a:gd name="T100" fmla="*/ 205 w 264"/>
                  <a:gd name="T101" fmla="*/ 20 h 77"/>
                  <a:gd name="T102" fmla="*/ 212 w 264"/>
                  <a:gd name="T103" fmla="*/ 18 h 77"/>
                  <a:gd name="T104" fmla="*/ 219 w 264"/>
                  <a:gd name="T105" fmla="*/ 15 h 77"/>
                  <a:gd name="T106" fmla="*/ 228 w 264"/>
                  <a:gd name="T107" fmla="*/ 11 h 77"/>
                  <a:gd name="T108" fmla="*/ 239 w 264"/>
                  <a:gd name="T109" fmla="*/ 9 h 77"/>
                  <a:gd name="T110" fmla="*/ 250 w 264"/>
                  <a:gd name="T111" fmla="*/ 4 h 77"/>
                  <a:gd name="T112" fmla="*/ 264 w 264"/>
                  <a:gd name="T113" fmla="*/ 0 h 7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64"/>
                  <a:gd name="T172" fmla="*/ 0 h 77"/>
                  <a:gd name="T173" fmla="*/ 264 w 264"/>
                  <a:gd name="T174" fmla="*/ 77 h 7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64" h="77">
                    <a:moveTo>
                      <a:pt x="0" y="18"/>
                    </a:moveTo>
                    <a:lnTo>
                      <a:pt x="4" y="28"/>
                    </a:lnTo>
                    <a:lnTo>
                      <a:pt x="8" y="36"/>
                    </a:lnTo>
                    <a:lnTo>
                      <a:pt x="11" y="42"/>
                    </a:lnTo>
                    <a:lnTo>
                      <a:pt x="14" y="49"/>
                    </a:lnTo>
                    <a:lnTo>
                      <a:pt x="18" y="52"/>
                    </a:lnTo>
                    <a:lnTo>
                      <a:pt x="21" y="56"/>
                    </a:lnTo>
                    <a:lnTo>
                      <a:pt x="25" y="60"/>
                    </a:lnTo>
                    <a:lnTo>
                      <a:pt x="27" y="63"/>
                    </a:lnTo>
                    <a:lnTo>
                      <a:pt x="31" y="65"/>
                    </a:lnTo>
                    <a:lnTo>
                      <a:pt x="35" y="68"/>
                    </a:lnTo>
                    <a:lnTo>
                      <a:pt x="39" y="69"/>
                    </a:lnTo>
                    <a:lnTo>
                      <a:pt x="44" y="70"/>
                    </a:lnTo>
                    <a:lnTo>
                      <a:pt x="48" y="73"/>
                    </a:lnTo>
                    <a:lnTo>
                      <a:pt x="52" y="74"/>
                    </a:lnTo>
                    <a:lnTo>
                      <a:pt x="57" y="74"/>
                    </a:lnTo>
                    <a:lnTo>
                      <a:pt x="62" y="75"/>
                    </a:lnTo>
                    <a:lnTo>
                      <a:pt x="66" y="77"/>
                    </a:lnTo>
                    <a:lnTo>
                      <a:pt x="71" y="77"/>
                    </a:lnTo>
                    <a:lnTo>
                      <a:pt x="76" y="77"/>
                    </a:lnTo>
                    <a:lnTo>
                      <a:pt x="81" y="77"/>
                    </a:lnTo>
                    <a:lnTo>
                      <a:pt x="87" y="77"/>
                    </a:lnTo>
                    <a:lnTo>
                      <a:pt x="93" y="77"/>
                    </a:lnTo>
                    <a:lnTo>
                      <a:pt x="98" y="75"/>
                    </a:lnTo>
                    <a:lnTo>
                      <a:pt x="104" y="75"/>
                    </a:lnTo>
                    <a:lnTo>
                      <a:pt x="109" y="74"/>
                    </a:lnTo>
                    <a:lnTo>
                      <a:pt x="116" y="73"/>
                    </a:lnTo>
                    <a:lnTo>
                      <a:pt x="121" y="72"/>
                    </a:lnTo>
                    <a:lnTo>
                      <a:pt x="127" y="69"/>
                    </a:lnTo>
                    <a:lnTo>
                      <a:pt x="132" y="68"/>
                    </a:lnTo>
                    <a:lnTo>
                      <a:pt x="137" y="65"/>
                    </a:lnTo>
                    <a:lnTo>
                      <a:pt x="143" y="64"/>
                    </a:lnTo>
                    <a:lnTo>
                      <a:pt x="148" y="61"/>
                    </a:lnTo>
                    <a:lnTo>
                      <a:pt x="152" y="59"/>
                    </a:lnTo>
                    <a:lnTo>
                      <a:pt x="155" y="56"/>
                    </a:lnTo>
                    <a:lnTo>
                      <a:pt x="159" y="54"/>
                    </a:lnTo>
                    <a:lnTo>
                      <a:pt x="163" y="51"/>
                    </a:lnTo>
                    <a:lnTo>
                      <a:pt x="166" y="49"/>
                    </a:lnTo>
                    <a:lnTo>
                      <a:pt x="168" y="46"/>
                    </a:lnTo>
                    <a:lnTo>
                      <a:pt x="171" y="43"/>
                    </a:lnTo>
                    <a:lnTo>
                      <a:pt x="173" y="41"/>
                    </a:lnTo>
                    <a:lnTo>
                      <a:pt x="175" y="40"/>
                    </a:lnTo>
                    <a:lnTo>
                      <a:pt x="177" y="37"/>
                    </a:lnTo>
                    <a:lnTo>
                      <a:pt x="180" y="34"/>
                    </a:lnTo>
                    <a:lnTo>
                      <a:pt x="182" y="33"/>
                    </a:lnTo>
                    <a:lnTo>
                      <a:pt x="185" y="31"/>
                    </a:lnTo>
                    <a:lnTo>
                      <a:pt x="187" y="29"/>
                    </a:lnTo>
                    <a:lnTo>
                      <a:pt x="191" y="27"/>
                    </a:lnTo>
                    <a:lnTo>
                      <a:pt x="195" y="25"/>
                    </a:lnTo>
                    <a:lnTo>
                      <a:pt x="200" y="23"/>
                    </a:lnTo>
                    <a:lnTo>
                      <a:pt x="205" y="20"/>
                    </a:lnTo>
                    <a:lnTo>
                      <a:pt x="212" y="18"/>
                    </a:lnTo>
                    <a:lnTo>
                      <a:pt x="219" y="15"/>
                    </a:lnTo>
                    <a:lnTo>
                      <a:pt x="228" y="11"/>
                    </a:lnTo>
                    <a:lnTo>
                      <a:pt x="239" y="9"/>
                    </a:lnTo>
                    <a:lnTo>
                      <a:pt x="250" y="4"/>
                    </a:lnTo>
                    <a:lnTo>
                      <a:pt x="26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8" name="Freeform 3465"/>
              <p:cNvSpPr>
                <a:spLocks/>
              </p:cNvSpPr>
              <p:nvPr/>
            </p:nvSpPr>
            <p:spPr bwMode="auto">
              <a:xfrm>
                <a:off x="1595" y="940"/>
                <a:ext cx="164" cy="54"/>
              </a:xfrm>
              <a:custGeom>
                <a:avLst/>
                <a:gdLst>
                  <a:gd name="T0" fmla="*/ 0 w 164"/>
                  <a:gd name="T1" fmla="*/ 0 h 54"/>
                  <a:gd name="T2" fmla="*/ 3 w 164"/>
                  <a:gd name="T3" fmla="*/ 9 h 54"/>
                  <a:gd name="T4" fmla="*/ 7 w 164"/>
                  <a:gd name="T5" fmla="*/ 18 h 54"/>
                  <a:gd name="T6" fmla="*/ 9 w 164"/>
                  <a:gd name="T7" fmla="*/ 23 h 54"/>
                  <a:gd name="T8" fmla="*/ 12 w 164"/>
                  <a:gd name="T9" fmla="*/ 28 h 54"/>
                  <a:gd name="T10" fmla="*/ 16 w 164"/>
                  <a:gd name="T11" fmla="*/ 32 h 54"/>
                  <a:gd name="T12" fmla="*/ 18 w 164"/>
                  <a:gd name="T13" fmla="*/ 36 h 54"/>
                  <a:gd name="T14" fmla="*/ 21 w 164"/>
                  <a:gd name="T15" fmla="*/ 39 h 54"/>
                  <a:gd name="T16" fmla="*/ 23 w 164"/>
                  <a:gd name="T17" fmla="*/ 41 h 54"/>
                  <a:gd name="T18" fmla="*/ 27 w 164"/>
                  <a:gd name="T19" fmla="*/ 43 h 54"/>
                  <a:gd name="T20" fmla="*/ 30 w 164"/>
                  <a:gd name="T21" fmla="*/ 45 h 54"/>
                  <a:gd name="T22" fmla="*/ 34 w 164"/>
                  <a:gd name="T23" fmla="*/ 46 h 54"/>
                  <a:gd name="T24" fmla="*/ 37 w 164"/>
                  <a:gd name="T25" fmla="*/ 48 h 54"/>
                  <a:gd name="T26" fmla="*/ 41 w 164"/>
                  <a:gd name="T27" fmla="*/ 50 h 54"/>
                  <a:gd name="T28" fmla="*/ 45 w 164"/>
                  <a:gd name="T29" fmla="*/ 50 h 54"/>
                  <a:gd name="T30" fmla="*/ 49 w 164"/>
                  <a:gd name="T31" fmla="*/ 51 h 54"/>
                  <a:gd name="T32" fmla="*/ 54 w 164"/>
                  <a:gd name="T33" fmla="*/ 53 h 54"/>
                  <a:gd name="T34" fmla="*/ 58 w 164"/>
                  <a:gd name="T35" fmla="*/ 53 h 54"/>
                  <a:gd name="T36" fmla="*/ 63 w 164"/>
                  <a:gd name="T37" fmla="*/ 54 h 54"/>
                  <a:gd name="T38" fmla="*/ 68 w 164"/>
                  <a:gd name="T39" fmla="*/ 54 h 54"/>
                  <a:gd name="T40" fmla="*/ 72 w 164"/>
                  <a:gd name="T41" fmla="*/ 54 h 54"/>
                  <a:gd name="T42" fmla="*/ 77 w 164"/>
                  <a:gd name="T43" fmla="*/ 54 h 54"/>
                  <a:gd name="T44" fmla="*/ 82 w 164"/>
                  <a:gd name="T45" fmla="*/ 53 h 54"/>
                  <a:gd name="T46" fmla="*/ 87 w 164"/>
                  <a:gd name="T47" fmla="*/ 53 h 54"/>
                  <a:gd name="T48" fmla="*/ 94 w 164"/>
                  <a:gd name="T49" fmla="*/ 51 h 54"/>
                  <a:gd name="T50" fmla="*/ 99 w 164"/>
                  <a:gd name="T51" fmla="*/ 51 h 54"/>
                  <a:gd name="T52" fmla="*/ 104 w 164"/>
                  <a:gd name="T53" fmla="*/ 50 h 54"/>
                  <a:gd name="T54" fmla="*/ 110 w 164"/>
                  <a:gd name="T55" fmla="*/ 49 h 54"/>
                  <a:gd name="T56" fmla="*/ 116 w 164"/>
                  <a:gd name="T57" fmla="*/ 46 h 54"/>
                  <a:gd name="T58" fmla="*/ 121 w 164"/>
                  <a:gd name="T59" fmla="*/ 45 h 54"/>
                  <a:gd name="T60" fmla="*/ 126 w 164"/>
                  <a:gd name="T61" fmla="*/ 43 h 54"/>
                  <a:gd name="T62" fmla="*/ 131 w 164"/>
                  <a:gd name="T63" fmla="*/ 41 h 54"/>
                  <a:gd name="T64" fmla="*/ 135 w 164"/>
                  <a:gd name="T65" fmla="*/ 39 h 54"/>
                  <a:gd name="T66" fmla="*/ 139 w 164"/>
                  <a:gd name="T67" fmla="*/ 37 h 54"/>
                  <a:gd name="T68" fmla="*/ 143 w 164"/>
                  <a:gd name="T69" fmla="*/ 35 h 54"/>
                  <a:gd name="T70" fmla="*/ 145 w 164"/>
                  <a:gd name="T71" fmla="*/ 32 h 54"/>
                  <a:gd name="T72" fmla="*/ 149 w 164"/>
                  <a:gd name="T73" fmla="*/ 30 h 54"/>
                  <a:gd name="T74" fmla="*/ 151 w 164"/>
                  <a:gd name="T75" fmla="*/ 27 h 54"/>
                  <a:gd name="T76" fmla="*/ 154 w 164"/>
                  <a:gd name="T77" fmla="*/ 26 h 54"/>
                  <a:gd name="T78" fmla="*/ 155 w 164"/>
                  <a:gd name="T79" fmla="*/ 23 h 54"/>
                  <a:gd name="T80" fmla="*/ 158 w 164"/>
                  <a:gd name="T81" fmla="*/ 21 h 54"/>
                  <a:gd name="T82" fmla="*/ 160 w 164"/>
                  <a:gd name="T83" fmla="*/ 18 h 54"/>
                  <a:gd name="T84" fmla="*/ 160 w 164"/>
                  <a:gd name="T85" fmla="*/ 18 h 54"/>
                  <a:gd name="T86" fmla="*/ 162 w 164"/>
                  <a:gd name="T87" fmla="*/ 17 h 54"/>
                  <a:gd name="T88" fmla="*/ 163 w 164"/>
                  <a:gd name="T89" fmla="*/ 16 h 54"/>
                  <a:gd name="T90" fmla="*/ 164 w 164"/>
                  <a:gd name="T91" fmla="*/ 14 h 5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64"/>
                  <a:gd name="T139" fmla="*/ 0 h 54"/>
                  <a:gd name="T140" fmla="*/ 164 w 164"/>
                  <a:gd name="T141" fmla="*/ 54 h 5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64" h="54">
                    <a:moveTo>
                      <a:pt x="0" y="0"/>
                    </a:moveTo>
                    <a:lnTo>
                      <a:pt x="3" y="9"/>
                    </a:lnTo>
                    <a:lnTo>
                      <a:pt x="7" y="18"/>
                    </a:lnTo>
                    <a:lnTo>
                      <a:pt x="9" y="23"/>
                    </a:lnTo>
                    <a:lnTo>
                      <a:pt x="12" y="28"/>
                    </a:lnTo>
                    <a:lnTo>
                      <a:pt x="16" y="32"/>
                    </a:lnTo>
                    <a:lnTo>
                      <a:pt x="18" y="36"/>
                    </a:lnTo>
                    <a:lnTo>
                      <a:pt x="21" y="39"/>
                    </a:lnTo>
                    <a:lnTo>
                      <a:pt x="23" y="41"/>
                    </a:lnTo>
                    <a:lnTo>
                      <a:pt x="27" y="43"/>
                    </a:lnTo>
                    <a:lnTo>
                      <a:pt x="30" y="45"/>
                    </a:lnTo>
                    <a:lnTo>
                      <a:pt x="34" y="46"/>
                    </a:lnTo>
                    <a:lnTo>
                      <a:pt x="37" y="48"/>
                    </a:lnTo>
                    <a:lnTo>
                      <a:pt x="41" y="50"/>
                    </a:lnTo>
                    <a:lnTo>
                      <a:pt x="45" y="50"/>
                    </a:lnTo>
                    <a:lnTo>
                      <a:pt x="49" y="51"/>
                    </a:lnTo>
                    <a:lnTo>
                      <a:pt x="54" y="53"/>
                    </a:lnTo>
                    <a:lnTo>
                      <a:pt x="58" y="53"/>
                    </a:lnTo>
                    <a:lnTo>
                      <a:pt x="63" y="54"/>
                    </a:lnTo>
                    <a:lnTo>
                      <a:pt x="68" y="54"/>
                    </a:lnTo>
                    <a:lnTo>
                      <a:pt x="72" y="54"/>
                    </a:lnTo>
                    <a:lnTo>
                      <a:pt x="77" y="54"/>
                    </a:lnTo>
                    <a:lnTo>
                      <a:pt x="82" y="53"/>
                    </a:lnTo>
                    <a:lnTo>
                      <a:pt x="87" y="53"/>
                    </a:lnTo>
                    <a:lnTo>
                      <a:pt x="94" y="51"/>
                    </a:lnTo>
                    <a:lnTo>
                      <a:pt x="99" y="51"/>
                    </a:lnTo>
                    <a:lnTo>
                      <a:pt x="104" y="50"/>
                    </a:lnTo>
                    <a:lnTo>
                      <a:pt x="110" y="49"/>
                    </a:lnTo>
                    <a:lnTo>
                      <a:pt x="116" y="46"/>
                    </a:lnTo>
                    <a:lnTo>
                      <a:pt x="121" y="45"/>
                    </a:lnTo>
                    <a:lnTo>
                      <a:pt x="126" y="43"/>
                    </a:lnTo>
                    <a:lnTo>
                      <a:pt x="131" y="41"/>
                    </a:lnTo>
                    <a:lnTo>
                      <a:pt x="135" y="39"/>
                    </a:lnTo>
                    <a:lnTo>
                      <a:pt x="139" y="37"/>
                    </a:lnTo>
                    <a:lnTo>
                      <a:pt x="143" y="35"/>
                    </a:lnTo>
                    <a:lnTo>
                      <a:pt x="145" y="32"/>
                    </a:lnTo>
                    <a:lnTo>
                      <a:pt x="149" y="30"/>
                    </a:lnTo>
                    <a:lnTo>
                      <a:pt x="151" y="27"/>
                    </a:lnTo>
                    <a:lnTo>
                      <a:pt x="154" y="26"/>
                    </a:lnTo>
                    <a:lnTo>
                      <a:pt x="155" y="23"/>
                    </a:lnTo>
                    <a:lnTo>
                      <a:pt x="158" y="21"/>
                    </a:lnTo>
                    <a:lnTo>
                      <a:pt x="160" y="18"/>
                    </a:lnTo>
                    <a:lnTo>
                      <a:pt x="162" y="17"/>
                    </a:lnTo>
                    <a:lnTo>
                      <a:pt x="163" y="16"/>
                    </a:lnTo>
                    <a:lnTo>
                      <a:pt x="164" y="1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9" name="Freeform 3466"/>
              <p:cNvSpPr>
                <a:spLocks/>
              </p:cNvSpPr>
              <p:nvPr/>
            </p:nvSpPr>
            <p:spPr bwMode="auto">
              <a:xfrm>
                <a:off x="1771" y="95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0" name="Line 3467"/>
              <p:cNvSpPr>
                <a:spLocks noChangeShapeType="1"/>
              </p:cNvSpPr>
              <p:nvPr/>
            </p:nvSpPr>
            <p:spPr bwMode="auto">
              <a:xfrm flipV="1">
                <a:off x="1761" y="95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1" name="Freeform 3468"/>
              <p:cNvSpPr>
                <a:spLocks/>
              </p:cNvSpPr>
              <p:nvPr/>
            </p:nvSpPr>
            <p:spPr bwMode="auto">
              <a:xfrm>
                <a:off x="1773" y="9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2" name="Line 3469"/>
              <p:cNvSpPr>
                <a:spLocks noChangeShapeType="1"/>
              </p:cNvSpPr>
              <p:nvPr/>
            </p:nvSpPr>
            <p:spPr bwMode="auto">
              <a:xfrm flipV="1">
                <a:off x="1763" y="949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3" name="Freeform 3470"/>
              <p:cNvSpPr>
                <a:spLocks/>
              </p:cNvSpPr>
              <p:nvPr/>
            </p:nvSpPr>
            <p:spPr bwMode="auto">
              <a:xfrm>
                <a:off x="1777" y="9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4" name="Line 3471"/>
              <p:cNvSpPr>
                <a:spLocks noChangeShapeType="1"/>
              </p:cNvSpPr>
              <p:nvPr/>
            </p:nvSpPr>
            <p:spPr bwMode="auto">
              <a:xfrm flipV="1">
                <a:off x="1766" y="94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5" name="Freeform 3472"/>
              <p:cNvSpPr>
                <a:spLocks/>
              </p:cNvSpPr>
              <p:nvPr/>
            </p:nvSpPr>
            <p:spPr bwMode="auto">
              <a:xfrm>
                <a:off x="1780" y="94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6" name="Line 3473"/>
              <p:cNvSpPr>
                <a:spLocks noChangeShapeType="1"/>
              </p:cNvSpPr>
              <p:nvPr/>
            </p:nvSpPr>
            <p:spPr bwMode="auto">
              <a:xfrm flipV="1">
                <a:off x="1770" y="945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7" name="Freeform 3474"/>
              <p:cNvSpPr>
                <a:spLocks/>
              </p:cNvSpPr>
              <p:nvPr/>
            </p:nvSpPr>
            <p:spPr bwMode="auto">
              <a:xfrm>
                <a:off x="1784" y="9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8" name="Line 3475"/>
              <p:cNvSpPr>
                <a:spLocks noChangeShapeType="1"/>
              </p:cNvSpPr>
              <p:nvPr/>
            </p:nvSpPr>
            <p:spPr bwMode="auto">
              <a:xfrm flipV="1">
                <a:off x="1773" y="9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9" name="Freeform 3476"/>
              <p:cNvSpPr>
                <a:spLocks/>
              </p:cNvSpPr>
              <p:nvPr/>
            </p:nvSpPr>
            <p:spPr bwMode="auto">
              <a:xfrm>
                <a:off x="1789" y="9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0" name="Freeform 3477"/>
              <p:cNvSpPr>
                <a:spLocks/>
              </p:cNvSpPr>
              <p:nvPr/>
            </p:nvSpPr>
            <p:spPr bwMode="auto">
              <a:xfrm>
                <a:off x="1777" y="917"/>
                <a:ext cx="71" cy="26"/>
              </a:xfrm>
              <a:custGeom>
                <a:avLst/>
                <a:gdLst>
                  <a:gd name="T0" fmla="*/ 0 w 71"/>
                  <a:gd name="T1" fmla="*/ 26 h 26"/>
                  <a:gd name="T2" fmla="*/ 5 w 71"/>
                  <a:gd name="T3" fmla="*/ 23 h 26"/>
                  <a:gd name="T4" fmla="*/ 5 w 71"/>
                  <a:gd name="T5" fmla="*/ 23 h 26"/>
                  <a:gd name="T6" fmla="*/ 10 w 71"/>
                  <a:gd name="T7" fmla="*/ 21 h 26"/>
                  <a:gd name="T8" fmla="*/ 12 w 71"/>
                  <a:gd name="T9" fmla="*/ 21 h 26"/>
                  <a:gd name="T10" fmla="*/ 18 w 71"/>
                  <a:gd name="T11" fmla="*/ 18 h 26"/>
                  <a:gd name="T12" fmla="*/ 18 w 71"/>
                  <a:gd name="T13" fmla="*/ 18 h 26"/>
                  <a:gd name="T14" fmla="*/ 26 w 71"/>
                  <a:gd name="T15" fmla="*/ 16 h 26"/>
                  <a:gd name="T16" fmla="*/ 26 w 71"/>
                  <a:gd name="T17" fmla="*/ 16 h 26"/>
                  <a:gd name="T18" fmla="*/ 35 w 71"/>
                  <a:gd name="T19" fmla="*/ 12 h 26"/>
                  <a:gd name="T20" fmla="*/ 35 w 71"/>
                  <a:gd name="T21" fmla="*/ 12 h 26"/>
                  <a:gd name="T22" fmla="*/ 45 w 71"/>
                  <a:gd name="T23" fmla="*/ 8 h 26"/>
                  <a:gd name="T24" fmla="*/ 45 w 71"/>
                  <a:gd name="T25" fmla="*/ 8 h 26"/>
                  <a:gd name="T26" fmla="*/ 57 w 71"/>
                  <a:gd name="T27" fmla="*/ 4 h 26"/>
                  <a:gd name="T28" fmla="*/ 57 w 71"/>
                  <a:gd name="T29" fmla="*/ 4 h 26"/>
                  <a:gd name="T30" fmla="*/ 71 w 71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1"/>
                  <a:gd name="T49" fmla="*/ 0 h 26"/>
                  <a:gd name="T50" fmla="*/ 71 w 71"/>
                  <a:gd name="T51" fmla="*/ 26 h 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1" h="26">
                    <a:moveTo>
                      <a:pt x="0" y="26"/>
                    </a:moveTo>
                    <a:lnTo>
                      <a:pt x="5" y="23"/>
                    </a:lnTo>
                    <a:lnTo>
                      <a:pt x="10" y="21"/>
                    </a:lnTo>
                    <a:lnTo>
                      <a:pt x="12" y="21"/>
                    </a:lnTo>
                    <a:lnTo>
                      <a:pt x="18" y="18"/>
                    </a:lnTo>
                    <a:lnTo>
                      <a:pt x="26" y="16"/>
                    </a:lnTo>
                    <a:lnTo>
                      <a:pt x="35" y="12"/>
                    </a:lnTo>
                    <a:lnTo>
                      <a:pt x="45" y="8"/>
                    </a:lnTo>
                    <a:lnTo>
                      <a:pt x="57" y="4"/>
                    </a:lnTo>
                    <a:lnTo>
                      <a:pt x="7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1" name="Freeform 3478"/>
              <p:cNvSpPr>
                <a:spLocks/>
              </p:cNvSpPr>
              <p:nvPr/>
            </p:nvSpPr>
            <p:spPr bwMode="auto">
              <a:xfrm>
                <a:off x="1918" y="554"/>
                <a:ext cx="107" cy="168"/>
              </a:xfrm>
              <a:custGeom>
                <a:avLst/>
                <a:gdLst>
                  <a:gd name="T0" fmla="*/ 0 w 107"/>
                  <a:gd name="T1" fmla="*/ 0 h 168"/>
                  <a:gd name="T2" fmla="*/ 4 w 107"/>
                  <a:gd name="T3" fmla="*/ 11 h 168"/>
                  <a:gd name="T4" fmla="*/ 8 w 107"/>
                  <a:gd name="T5" fmla="*/ 18 h 168"/>
                  <a:gd name="T6" fmla="*/ 10 w 107"/>
                  <a:gd name="T7" fmla="*/ 26 h 168"/>
                  <a:gd name="T8" fmla="*/ 14 w 107"/>
                  <a:gd name="T9" fmla="*/ 31 h 168"/>
                  <a:gd name="T10" fmla="*/ 18 w 107"/>
                  <a:gd name="T11" fmla="*/ 36 h 168"/>
                  <a:gd name="T12" fmla="*/ 21 w 107"/>
                  <a:gd name="T13" fmla="*/ 40 h 168"/>
                  <a:gd name="T14" fmla="*/ 25 w 107"/>
                  <a:gd name="T15" fmla="*/ 43 h 168"/>
                  <a:gd name="T16" fmla="*/ 27 w 107"/>
                  <a:gd name="T17" fmla="*/ 45 h 168"/>
                  <a:gd name="T18" fmla="*/ 30 w 107"/>
                  <a:gd name="T19" fmla="*/ 48 h 168"/>
                  <a:gd name="T20" fmla="*/ 32 w 107"/>
                  <a:gd name="T21" fmla="*/ 49 h 168"/>
                  <a:gd name="T22" fmla="*/ 35 w 107"/>
                  <a:gd name="T23" fmla="*/ 52 h 168"/>
                  <a:gd name="T24" fmla="*/ 37 w 107"/>
                  <a:gd name="T25" fmla="*/ 53 h 168"/>
                  <a:gd name="T26" fmla="*/ 40 w 107"/>
                  <a:gd name="T27" fmla="*/ 54 h 168"/>
                  <a:gd name="T28" fmla="*/ 41 w 107"/>
                  <a:gd name="T29" fmla="*/ 56 h 168"/>
                  <a:gd name="T30" fmla="*/ 44 w 107"/>
                  <a:gd name="T31" fmla="*/ 58 h 168"/>
                  <a:gd name="T32" fmla="*/ 46 w 107"/>
                  <a:gd name="T33" fmla="*/ 59 h 168"/>
                  <a:gd name="T34" fmla="*/ 49 w 107"/>
                  <a:gd name="T35" fmla="*/ 61 h 168"/>
                  <a:gd name="T36" fmla="*/ 50 w 107"/>
                  <a:gd name="T37" fmla="*/ 62 h 168"/>
                  <a:gd name="T38" fmla="*/ 53 w 107"/>
                  <a:gd name="T39" fmla="*/ 65 h 168"/>
                  <a:gd name="T40" fmla="*/ 55 w 107"/>
                  <a:gd name="T41" fmla="*/ 66 h 168"/>
                  <a:gd name="T42" fmla="*/ 58 w 107"/>
                  <a:gd name="T43" fmla="*/ 68 h 168"/>
                  <a:gd name="T44" fmla="*/ 60 w 107"/>
                  <a:gd name="T45" fmla="*/ 71 h 168"/>
                  <a:gd name="T46" fmla="*/ 63 w 107"/>
                  <a:gd name="T47" fmla="*/ 74 h 168"/>
                  <a:gd name="T48" fmla="*/ 64 w 107"/>
                  <a:gd name="T49" fmla="*/ 76 h 168"/>
                  <a:gd name="T50" fmla="*/ 67 w 107"/>
                  <a:gd name="T51" fmla="*/ 79 h 168"/>
                  <a:gd name="T52" fmla="*/ 69 w 107"/>
                  <a:gd name="T53" fmla="*/ 82 h 168"/>
                  <a:gd name="T54" fmla="*/ 72 w 107"/>
                  <a:gd name="T55" fmla="*/ 86 h 168"/>
                  <a:gd name="T56" fmla="*/ 75 w 107"/>
                  <a:gd name="T57" fmla="*/ 90 h 168"/>
                  <a:gd name="T58" fmla="*/ 77 w 107"/>
                  <a:gd name="T59" fmla="*/ 94 h 168"/>
                  <a:gd name="T60" fmla="*/ 80 w 107"/>
                  <a:gd name="T61" fmla="*/ 98 h 168"/>
                  <a:gd name="T62" fmla="*/ 82 w 107"/>
                  <a:gd name="T63" fmla="*/ 103 h 168"/>
                  <a:gd name="T64" fmla="*/ 83 w 107"/>
                  <a:gd name="T65" fmla="*/ 108 h 168"/>
                  <a:gd name="T66" fmla="*/ 86 w 107"/>
                  <a:gd name="T67" fmla="*/ 115 h 168"/>
                  <a:gd name="T68" fmla="*/ 89 w 107"/>
                  <a:gd name="T69" fmla="*/ 121 h 168"/>
                  <a:gd name="T70" fmla="*/ 91 w 107"/>
                  <a:gd name="T71" fmla="*/ 127 h 168"/>
                  <a:gd name="T72" fmla="*/ 94 w 107"/>
                  <a:gd name="T73" fmla="*/ 134 h 168"/>
                  <a:gd name="T74" fmla="*/ 96 w 107"/>
                  <a:gd name="T75" fmla="*/ 141 h 168"/>
                  <a:gd name="T76" fmla="*/ 100 w 107"/>
                  <a:gd name="T77" fmla="*/ 150 h 168"/>
                  <a:gd name="T78" fmla="*/ 103 w 107"/>
                  <a:gd name="T79" fmla="*/ 158 h 168"/>
                  <a:gd name="T80" fmla="*/ 107 w 107"/>
                  <a:gd name="T81" fmla="*/ 168 h 1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7"/>
                  <a:gd name="T124" fmla="*/ 0 h 168"/>
                  <a:gd name="T125" fmla="*/ 107 w 107"/>
                  <a:gd name="T126" fmla="*/ 168 h 1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7" h="168">
                    <a:moveTo>
                      <a:pt x="0" y="0"/>
                    </a:moveTo>
                    <a:lnTo>
                      <a:pt x="4" y="11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4" y="31"/>
                    </a:lnTo>
                    <a:lnTo>
                      <a:pt x="18" y="36"/>
                    </a:lnTo>
                    <a:lnTo>
                      <a:pt x="21" y="40"/>
                    </a:lnTo>
                    <a:lnTo>
                      <a:pt x="25" y="43"/>
                    </a:lnTo>
                    <a:lnTo>
                      <a:pt x="27" y="45"/>
                    </a:lnTo>
                    <a:lnTo>
                      <a:pt x="30" y="48"/>
                    </a:lnTo>
                    <a:lnTo>
                      <a:pt x="32" y="49"/>
                    </a:lnTo>
                    <a:lnTo>
                      <a:pt x="35" y="52"/>
                    </a:lnTo>
                    <a:lnTo>
                      <a:pt x="37" y="53"/>
                    </a:lnTo>
                    <a:lnTo>
                      <a:pt x="40" y="54"/>
                    </a:lnTo>
                    <a:lnTo>
                      <a:pt x="41" y="56"/>
                    </a:lnTo>
                    <a:lnTo>
                      <a:pt x="44" y="58"/>
                    </a:lnTo>
                    <a:lnTo>
                      <a:pt x="46" y="59"/>
                    </a:lnTo>
                    <a:lnTo>
                      <a:pt x="49" y="61"/>
                    </a:lnTo>
                    <a:lnTo>
                      <a:pt x="50" y="62"/>
                    </a:lnTo>
                    <a:lnTo>
                      <a:pt x="53" y="65"/>
                    </a:lnTo>
                    <a:lnTo>
                      <a:pt x="55" y="66"/>
                    </a:lnTo>
                    <a:lnTo>
                      <a:pt x="58" y="68"/>
                    </a:lnTo>
                    <a:lnTo>
                      <a:pt x="60" y="71"/>
                    </a:lnTo>
                    <a:lnTo>
                      <a:pt x="63" y="74"/>
                    </a:lnTo>
                    <a:lnTo>
                      <a:pt x="64" y="76"/>
                    </a:lnTo>
                    <a:lnTo>
                      <a:pt x="67" y="79"/>
                    </a:lnTo>
                    <a:lnTo>
                      <a:pt x="69" y="82"/>
                    </a:lnTo>
                    <a:lnTo>
                      <a:pt x="72" y="86"/>
                    </a:lnTo>
                    <a:lnTo>
                      <a:pt x="75" y="90"/>
                    </a:lnTo>
                    <a:lnTo>
                      <a:pt x="77" y="94"/>
                    </a:lnTo>
                    <a:lnTo>
                      <a:pt x="80" y="98"/>
                    </a:lnTo>
                    <a:lnTo>
                      <a:pt x="82" y="103"/>
                    </a:lnTo>
                    <a:lnTo>
                      <a:pt x="83" y="108"/>
                    </a:lnTo>
                    <a:lnTo>
                      <a:pt x="86" y="115"/>
                    </a:lnTo>
                    <a:lnTo>
                      <a:pt x="89" y="121"/>
                    </a:lnTo>
                    <a:lnTo>
                      <a:pt x="91" y="127"/>
                    </a:lnTo>
                    <a:lnTo>
                      <a:pt x="94" y="134"/>
                    </a:lnTo>
                    <a:lnTo>
                      <a:pt x="96" y="141"/>
                    </a:lnTo>
                    <a:lnTo>
                      <a:pt x="100" y="150"/>
                    </a:lnTo>
                    <a:lnTo>
                      <a:pt x="103" y="158"/>
                    </a:lnTo>
                    <a:lnTo>
                      <a:pt x="107" y="16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2" name="Freeform 3479"/>
              <p:cNvSpPr>
                <a:spLocks/>
              </p:cNvSpPr>
              <p:nvPr/>
            </p:nvSpPr>
            <p:spPr bwMode="auto">
              <a:xfrm>
                <a:off x="1911" y="557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3 w 20"/>
                  <a:gd name="T3" fmla="*/ 10 h 38"/>
                  <a:gd name="T4" fmla="*/ 6 w 20"/>
                  <a:gd name="T5" fmla="*/ 18 h 38"/>
                  <a:gd name="T6" fmla="*/ 10 w 20"/>
                  <a:gd name="T7" fmla="*/ 26 h 38"/>
                  <a:gd name="T8" fmla="*/ 14 w 20"/>
                  <a:gd name="T9" fmla="*/ 31 h 38"/>
                  <a:gd name="T10" fmla="*/ 17 w 20"/>
                  <a:gd name="T11" fmla="*/ 36 h 38"/>
                  <a:gd name="T12" fmla="*/ 20 w 20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38"/>
                  <a:gd name="T23" fmla="*/ 20 w 20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38">
                    <a:moveTo>
                      <a:pt x="0" y="0"/>
                    </a:moveTo>
                    <a:lnTo>
                      <a:pt x="3" y="10"/>
                    </a:lnTo>
                    <a:lnTo>
                      <a:pt x="6" y="18"/>
                    </a:lnTo>
                    <a:lnTo>
                      <a:pt x="10" y="26"/>
                    </a:lnTo>
                    <a:lnTo>
                      <a:pt x="14" y="31"/>
                    </a:lnTo>
                    <a:lnTo>
                      <a:pt x="17" y="36"/>
                    </a:lnTo>
                    <a:lnTo>
                      <a:pt x="20" y="3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3" name="Freeform 3480"/>
              <p:cNvSpPr>
                <a:spLocks/>
              </p:cNvSpPr>
              <p:nvPr/>
            </p:nvSpPr>
            <p:spPr bwMode="auto">
              <a:xfrm>
                <a:off x="1832" y="595"/>
                <a:ext cx="99" cy="115"/>
              </a:xfrm>
              <a:custGeom>
                <a:avLst/>
                <a:gdLst>
                  <a:gd name="T0" fmla="*/ 0 w 99"/>
                  <a:gd name="T1" fmla="*/ 115 h 115"/>
                  <a:gd name="T2" fmla="*/ 5 w 99"/>
                  <a:gd name="T3" fmla="*/ 113 h 115"/>
                  <a:gd name="T4" fmla="*/ 11 w 99"/>
                  <a:gd name="T5" fmla="*/ 111 h 115"/>
                  <a:gd name="T6" fmla="*/ 16 w 99"/>
                  <a:gd name="T7" fmla="*/ 108 h 115"/>
                  <a:gd name="T8" fmla="*/ 21 w 99"/>
                  <a:gd name="T9" fmla="*/ 104 h 115"/>
                  <a:gd name="T10" fmla="*/ 25 w 99"/>
                  <a:gd name="T11" fmla="*/ 102 h 115"/>
                  <a:gd name="T12" fmla="*/ 29 w 99"/>
                  <a:gd name="T13" fmla="*/ 98 h 115"/>
                  <a:gd name="T14" fmla="*/ 32 w 99"/>
                  <a:gd name="T15" fmla="*/ 95 h 115"/>
                  <a:gd name="T16" fmla="*/ 36 w 99"/>
                  <a:gd name="T17" fmla="*/ 91 h 115"/>
                  <a:gd name="T18" fmla="*/ 39 w 99"/>
                  <a:gd name="T19" fmla="*/ 89 h 115"/>
                  <a:gd name="T20" fmla="*/ 41 w 99"/>
                  <a:gd name="T21" fmla="*/ 86 h 115"/>
                  <a:gd name="T22" fmla="*/ 43 w 99"/>
                  <a:gd name="T23" fmla="*/ 83 h 115"/>
                  <a:gd name="T24" fmla="*/ 44 w 99"/>
                  <a:gd name="T25" fmla="*/ 80 h 115"/>
                  <a:gd name="T26" fmla="*/ 45 w 99"/>
                  <a:gd name="T27" fmla="*/ 77 h 115"/>
                  <a:gd name="T28" fmla="*/ 46 w 99"/>
                  <a:gd name="T29" fmla="*/ 74 h 115"/>
                  <a:gd name="T30" fmla="*/ 48 w 99"/>
                  <a:gd name="T31" fmla="*/ 71 h 115"/>
                  <a:gd name="T32" fmla="*/ 49 w 99"/>
                  <a:gd name="T33" fmla="*/ 67 h 115"/>
                  <a:gd name="T34" fmla="*/ 49 w 99"/>
                  <a:gd name="T35" fmla="*/ 65 h 115"/>
                  <a:gd name="T36" fmla="*/ 50 w 99"/>
                  <a:gd name="T37" fmla="*/ 61 h 115"/>
                  <a:gd name="T38" fmla="*/ 50 w 99"/>
                  <a:gd name="T39" fmla="*/ 57 h 115"/>
                  <a:gd name="T40" fmla="*/ 52 w 99"/>
                  <a:gd name="T41" fmla="*/ 53 h 115"/>
                  <a:gd name="T42" fmla="*/ 52 w 99"/>
                  <a:gd name="T43" fmla="*/ 50 h 115"/>
                  <a:gd name="T44" fmla="*/ 53 w 99"/>
                  <a:gd name="T45" fmla="*/ 47 h 115"/>
                  <a:gd name="T46" fmla="*/ 53 w 99"/>
                  <a:gd name="T47" fmla="*/ 44 h 115"/>
                  <a:gd name="T48" fmla="*/ 54 w 99"/>
                  <a:gd name="T49" fmla="*/ 40 h 115"/>
                  <a:gd name="T50" fmla="*/ 54 w 99"/>
                  <a:gd name="T51" fmla="*/ 38 h 115"/>
                  <a:gd name="T52" fmla="*/ 55 w 99"/>
                  <a:gd name="T53" fmla="*/ 35 h 115"/>
                  <a:gd name="T54" fmla="*/ 57 w 99"/>
                  <a:gd name="T55" fmla="*/ 33 h 115"/>
                  <a:gd name="T56" fmla="*/ 57 w 99"/>
                  <a:gd name="T57" fmla="*/ 30 h 115"/>
                  <a:gd name="T58" fmla="*/ 58 w 99"/>
                  <a:gd name="T59" fmla="*/ 29 h 115"/>
                  <a:gd name="T60" fmla="*/ 59 w 99"/>
                  <a:gd name="T61" fmla="*/ 26 h 115"/>
                  <a:gd name="T62" fmla="*/ 61 w 99"/>
                  <a:gd name="T63" fmla="*/ 24 h 115"/>
                  <a:gd name="T64" fmla="*/ 63 w 99"/>
                  <a:gd name="T65" fmla="*/ 21 h 115"/>
                  <a:gd name="T66" fmla="*/ 64 w 99"/>
                  <a:gd name="T67" fmla="*/ 20 h 115"/>
                  <a:gd name="T68" fmla="*/ 67 w 99"/>
                  <a:gd name="T69" fmla="*/ 17 h 115"/>
                  <a:gd name="T70" fmla="*/ 71 w 99"/>
                  <a:gd name="T71" fmla="*/ 15 h 115"/>
                  <a:gd name="T72" fmla="*/ 75 w 99"/>
                  <a:gd name="T73" fmla="*/ 12 h 115"/>
                  <a:gd name="T74" fmla="*/ 79 w 99"/>
                  <a:gd name="T75" fmla="*/ 9 h 115"/>
                  <a:gd name="T76" fmla="*/ 85 w 99"/>
                  <a:gd name="T77" fmla="*/ 6 h 115"/>
                  <a:gd name="T78" fmla="*/ 91 w 99"/>
                  <a:gd name="T79" fmla="*/ 3 h 115"/>
                  <a:gd name="T80" fmla="*/ 99 w 99"/>
                  <a:gd name="T81" fmla="*/ 0 h 11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99"/>
                  <a:gd name="T124" fmla="*/ 0 h 115"/>
                  <a:gd name="T125" fmla="*/ 99 w 99"/>
                  <a:gd name="T126" fmla="*/ 115 h 11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99" h="115">
                    <a:moveTo>
                      <a:pt x="0" y="115"/>
                    </a:moveTo>
                    <a:lnTo>
                      <a:pt x="5" y="113"/>
                    </a:lnTo>
                    <a:lnTo>
                      <a:pt x="11" y="111"/>
                    </a:lnTo>
                    <a:lnTo>
                      <a:pt x="16" y="108"/>
                    </a:lnTo>
                    <a:lnTo>
                      <a:pt x="21" y="104"/>
                    </a:lnTo>
                    <a:lnTo>
                      <a:pt x="25" y="102"/>
                    </a:lnTo>
                    <a:lnTo>
                      <a:pt x="29" y="98"/>
                    </a:lnTo>
                    <a:lnTo>
                      <a:pt x="32" y="95"/>
                    </a:lnTo>
                    <a:lnTo>
                      <a:pt x="36" y="91"/>
                    </a:lnTo>
                    <a:lnTo>
                      <a:pt x="39" y="89"/>
                    </a:lnTo>
                    <a:lnTo>
                      <a:pt x="41" y="86"/>
                    </a:lnTo>
                    <a:lnTo>
                      <a:pt x="43" y="83"/>
                    </a:lnTo>
                    <a:lnTo>
                      <a:pt x="44" y="80"/>
                    </a:lnTo>
                    <a:lnTo>
                      <a:pt x="45" y="77"/>
                    </a:lnTo>
                    <a:lnTo>
                      <a:pt x="46" y="74"/>
                    </a:lnTo>
                    <a:lnTo>
                      <a:pt x="48" y="71"/>
                    </a:lnTo>
                    <a:lnTo>
                      <a:pt x="49" y="67"/>
                    </a:lnTo>
                    <a:lnTo>
                      <a:pt x="49" y="65"/>
                    </a:lnTo>
                    <a:lnTo>
                      <a:pt x="50" y="61"/>
                    </a:lnTo>
                    <a:lnTo>
                      <a:pt x="50" y="57"/>
                    </a:lnTo>
                    <a:lnTo>
                      <a:pt x="52" y="53"/>
                    </a:lnTo>
                    <a:lnTo>
                      <a:pt x="52" y="50"/>
                    </a:lnTo>
                    <a:lnTo>
                      <a:pt x="53" y="47"/>
                    </a:lnTo>
                    <a:lnTo>
                      <a:pt x="53" y="44"/>
                    </a:lnTo>
                    <a:lnTo>
                      <a:pt x="54" y="40"/>
                    </a:lnTo>
                    <a:lnTo>
                      <a:pt x="54" y="38"/>
                    </a:lnTo>
                    <a:lnTo>
                      <a:pt x="55" y="35"/>
                    </a:lnTo>
                    <a:lnTo>
                      <a:pt x="57" y="33"/>
                    </a:lnTo>
                    <a:lnTo>
                      <a:pt x="57" y="30"/>
                    </a:lnTo>
                    <a:lnTo>
                      <a:pt x="58" y="29"/>
                    </a:lnTo>
                    <a:lnTo>
                      <a:pt x="59" y="26"/>
                    </a:lnTo>
                    <a:lnTo>
                      <a:pt x="61" y="24"/>
                    </a:lnTo>
                    <a:lnTo>
                      <a:pt x="63" y="21"/>
                    </a:lnTo>
                    <a:lnTo>
                      <a:pt x="64" y="20"/>
                    </a:lnTo>
                    <a:lnTo>
                      <a:pt x="67" y="17"/>
                    </a:lnTo>
                    <a:lnTo>
                      <a:pt x="71" y="15"/>
                    </a:lnTo>
                    <a:lnTo>
                      <a:pt x="75" y="12"/>
                    </a:lnTo>
                    <a:lnTo>
                      <a:pt x="79" y="9"/>
                    </a:lnTo>
                    <a:lnTo>
                      <a:pt x="85" y="6"/>
                    </a:lnTo>
                    <a:lnTo>
                      <a:pt x="91" y="3"/>
                    </a:lnTo>
                    <a:lnTo>
                      <a:pt x="99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4" name="Line 3481"/>
              <p:cNvSpPr>
                <a:spLocks noChangeShapeType="1"/>
              </p:cNvSpPr>
              <p:nvPr/>
            </p:nvSpPr>
            <p:spPr bwMode="auto">
              <a:xfrm flipV="1">
                <a:off x="1835" y="716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5" name="Freeform 3482"/>
              <p:cNvSpPr>
                <a:spLocks/>
              </p:cNvSpPr>
              <p:nvPr/>
            </p:nvSpPr>
            <p:spPr bwMode="auto">
              <a:xfrm>
                <a:off x="1841" y="7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6" name="Line 3483"/>
              <p:cNvSpPr>
                <a:spLocks noChangeShapeType="1"/>
              </p:cNvSpPr>
              <p:nvPr/>
            </p:nvSpPr>
            <p:spPr bwMode="auto">
              <a:xfrm flipV="1">
                <a:off x="1841" y="712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7" name="Freeform 3484"/>
              <p:cNvSpPr>
                <a:spLocks/>
              </p:cNvSpPr>
              <p:nvPr/>
            </p:nvSpPr>
            <p:spPr bwMode="auto">
              <a:xfrm>
                <a:off x="1846" y="7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8" name="Line 3485"/>
              <p:cNvSpPr>
                <a:spLocks noChangeShapeType="1"/>
              </p:cNvSpPr>
              <p:nvPr/>
            </p:nvSpPr>
            <p:spPr bwMode="auto">
              <a:xfrm flipV="1">
                <a:off x="1846" y="710"/>
                <a:ext cx="6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9" name="Freeform 3486"/>
              <p:cNvSpPr>
                <a:spLocks/>
              </p:cNvSpPr>
              <p:nvPr/>
            </p:nvSpPr>
            <p:spPr bwMode="auto">
              <a:xfrm>
                <a:off x="1852" y="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0" name="Line 3487"/>
              <p:cNvSpPr>
                <a:spLocks noChangeShapeType="1"/>
              </p:cNvSpPr>
              <p:nvPr/>
            </p:nvSpPr>
            <p:spPr bwMode="auto">
              <a:xfrm flipV="1">
                <a:off x="1852" y="707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1" name="Freeform 3488"/>
              <p:cNvSpPr>
                <a:spLocks/>
              </p:cNvSpPr>
              <p:nvPr/>
            </p:nvSpPr>
            <p:spPr bwMode="auto">
              <a:xfrm>
                <a:off x="1857" y="70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2" name="Line 3489"/>
              <p:cNvSpPr>
                <a:spLocks noChangeShapeType="1"/>
              </p:cNvSpPr>
              <p:nvPr/>
            </p:nvSpPr>
            <p:spPr bwMode="auto">
              <a:xfrm flipV="1">
                <a:off x="1857" y="703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3" name="Freeform 3490"/>
              <p:cNvSpPr>
                <a:spLocks/>
              </p:cNvSpPr>
              <p:nvPr/>
            </p:nvSpPr>
            <p:spPr bwMode="auto">
              <a:xfrm>
                <a:off x="1862" y="7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4" name="Line 3491"/>
              <p:cNvSpPr>
                <a:spLocks noChangeShapeType="1"/>
              </p:cNvSpPr>
              <p:nvPr/>
            </p:nvSpPr>
            <p:spPr bwMode="auto">
              <a:xfrm flipV="1">
                <a:off x="1862" y="699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5" name="Freeform 3492"/>
              <p:cNvSpPr>
                <a:spLocks/>
              </p:cNvSpPr>
              <p:nvPr/>
            </p:nvSpPr>
            <p:spPr bwMode="auto">
              <a:xfrm>
                <a:off x="1866" y="6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6" name="Line 3493"/>
              <p:cNvSpPr>
                <a:spLocks noChangeShapeType="1"/>
              </p:cNvSpPr>
              <p:nvPr/>
            </p:nvSpPr>
            <p:spPr bwMode="auto">
              <a:xfrm flipV="1">
                <a:off x="1867" y="69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7" name="Freeform 3494"/>
              <p:cNvSpPr>
                <a:spLocks/>
              </p:cNvSpPr>
              <p:nvPr/>
            </p:nvSpPr>
            <p:spPr bwMode="auto">
              <a:xfrm>
                <a:off x="1869" y="69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8" name="Line 3495"/>
              <p:cNvSpPr>
                <a:spLocks noChangeShapeType="1"/>
              </p:cNvSpPr>
              <p:nvPr/>
            </p:nvSpPr>
            <p:spPr bwMode="auto">
              <a:xfrm flipV="1">
                <a:off x="1871" y="693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9" name="Freeform 3496"/>
              <p:cNvSpPr>
                <a:spLocks/>
              </p:cNvSpPr>
              <p:nvPr/>
            </p:nvSpPr>
            <p:spPr bwMode="auto">
              <a:xfrm>
                <a:off x="1873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0" name="Line 3497"/>
              <p:cNvSpPr>
                <a:spLocks noChangeShapeType="1"/>
              </p:cNvSpPr>
              <p:nvPr/>
            </p:nvSpPr>
            <p:spPr bwMode="auto">
              <a:xfrm flipV="1">
                <a:off x="1873" y="689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1" name="Freeform 3498"/>
              <p:cNvSpPr>
                <a:spLocks/>
              </p:cNvSpPr>
              <p:nvPr/>
            </p:nvSpPr>
            <p:spPr bwMode="auto">
              <a:xfrm>
                <a:off x="1877" y="6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2" name="Line 3499"/>
              <p:cNvSpPr>
                <a:spLocks noChangeShapeType="1"/>
              </p:cNvSpPr>
              <p:nvPr/>
            </p:nvSpPr>
            <p:spPr bwMode="auto">
              <a:xfrm flipV="1">
                <a:off x="1877" y="686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3" name="Freeform 3500"/>
              <p:cNvSpPr>
                <a:spLocks/>
              </p:cNvSpPr>
              <p:nvPr/>
            </p:nvSpPr>
            <p:spPr bwMode="auto">
              <a:xfrm>
                <a:off x="1880" y="68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4" name="Line 3501"/>
              <p:cNvSpPr>
                <a:spLocks noChangeShapeType="1"/>
              </p:cNvSpPr>
              <p:nvPr/>
            </p:nvSpPr>
            <p:spPr bwMode="auto">
              <a:xfrm flipV="1">
                <a:off x="1880" y="68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5" name="Freeform 3502"/>
              <p:cNvSpPr>
                <a:spLocks/>
              </p:cNvSpPr>
              <p:nvPr/>
            </p:nvSpPr>
            <p:spPr bwMode="auto">
              <a:xfrm>
                <a:off x="1881" y="68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6" name="Line 3503"/>
              <p:cNvSpPr>
                <a:spLocks noChangeShapeType="1"/>
              </p:cNvSpPr>
              <p:nvPr/>
            </p:nvSpPr>
            <p:spPr bwMode="auto">
              <a:xfrm flipV="1">
                <a:off x="1882" y="679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7" name="Freeform 3504"/>
              <p:cNvSpPr>
                <a:spLocks/>
              </p:cNvSpPr>
              <p:nvPr/>
            </p:nvSpPr>
            <p:spPr bwMode="auto">
              <a:xfrm>
                <a:off x="1884" y="6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8" name="Line 3505"/>
              <p:cNvSpPr>
                <a:spLocks noChangeShapeType="1"/>
              </p:cNvSpPr>
              <p:nvPr/>
            </p:nvSpPr>
            <p:spPr bwMode="auto">
              <a:xfrm flipV="1">
                <a:off x="1884" y="67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9" name="Freeform 3506"/>
              <p:cNvSpPr>
                <a:spLocks/>
              </p:cNvSpPr>
              <p:nvPr/>
            </p:nvSpPr>
            <p:spPr bwMode="auto">
              <a:xfrm>
                <a:off x="1885" y="6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0" name="Line 3507"/>
              <p:cNvSpPr>
                <a:spLocks noChangeShapeType="1"/>
              </p:cNvSpPr>
              <p:nvPr/>
            </p:nvSpPr>
            <p:spPr bwMode="auto">
              <a:xfrm flipV="1">
                <a:off x="1885" y="67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1" name="Freeform 3508"/>
              <p:cNvSpPr>
                <a:spLocks/>
              </p:cNvSpPr>
              <p:nvPr/>
            </p:nvSpPr>
            <p:spPr bwMode="auto">
              <a:xfrm>
                <a:off x="1886" y="6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2" name="Line 3509"/>
              <p:cNvSpPr>
                <a:spLocks noChangeShapeType="1"/>
              </p:cNvSpPr>
              <p:nvPr/>
            </p:nvSpPr>
            <p:spPr bwMode="auto">
              <a:xfrm flipV="1">
                <a:off x="1886" y="6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3" name="Freeform 3510"/>
              <p:cNvSpPr>
                <a:spLocks/>
              </p:cNvSpPr>
              <p:nvPr/>
            </p:nvSpPr>
            <p:spPr bwMode="auto">
              <a:xfrm>
                <a:off x="1887" y="6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4" name="Freeform 3511"/>
              <p:cNvSpPr>
                <a:spLocks/>
              </p:cNvSpPr>
              <p:nvPr/>
            </p:nvSpPr>
            <p:spPr bwMode="auto">
              <a:xfrm>
                <a:off x="1887" y="602"/>
                <a:ext cx="50" cy="67"/>
              </a:xfrm>
              <a:custGeom>
                <a:avLst/>
                <a:gdLst>
                  <a:gd name="T0" fmla="*/ 0 w 50"/>
                  <a:gd name="T1" fmla="*/ 67 h 67"/>
                  <a:gd name="T2" fmla="*/ 2 w 50"/>
                  <a:gd name="T3" fmla="*/ 63 h 67"/>
                  <a:gd name="T4" fmla="*/ 2 w 50"/>
                  <a:gd name="T5" fmla="*/ 63 h 67"/>
                  <a:gd name="T6" fmla="*/ 2 w 50"/>
                  <a:gd name="T7" fmla="*/ 59 h 67"/>
                  <a:gd name="T8" fmla="*/ 2 w 50"/>
                  <a:gd name="T9" fmla="*/ 59 h 67"/>
                  <a:gd name="T10" fmla="*/ 3 w 50"/>
                  <a:gd name="T11" fmla="*/ 55 h 67"/>
                  <a:gd name="T12" fmla="*/ 3 w 50"/>
                  <a:gd name="T13" fmla="*/ 55 h 67"/>
                  <a:gd name="T14" fmla="*/ 4 w 50"/>
                  <a:gd name="T15" fmla="*/ 52 h 67"/>
                  <a:gd name="T16" fmla="*/ 4 w 50"/>
                  <a:gd name="T17" fmla="*/ 51 h 67"/>
                  <a:gd name="T18" fmla="*/ 4 w 50"/>
                  <a:gd name="T19" fmla="*/ 49 h 67"/>
                  <a:gd name="T20" fmla="*/ 4 w 50"/>
                  <a:gd name="T21" fmla="*/ 49 h 67"/>
                  <a:gd name="T22" fmla="*/ 6 w 50"/>
                  <a:gd name="T23" fmla="*/ 45 h 67"/>
                  <a:gd name="T24" fmla="*/ 6 w 50"/>
                  <a:gd name="T25" fmla="*/ 41 h 67"/>
                  <a:gd name="T26" fmla="*/ 7 w 50"/>
                  <a:gd name="T27" fmla="*/ 38 h 67"/>
                  <a:gd name="T28" fmla="*/ 7 w 50"/>
                  <a:gd name="T29" fmla="*/ 36 h 67"/>
                  <a:gd name="T30" fmla="*/ 8 w 50"/>
                  <a:gd name="T31" fmla="*/ 33 h 67"/>
                  <a:gd name="T32" fmla="*/ 8 w 50"/>
                  <a:gd name="T33" fmla="*/ 31 h 67"/>
                  <a:gd name="T34" fmla="*/ 9 w 50"/>
                  <a:gd name="T35" fmla="*/ 28 h 67"/>
                  <a:gd name="T36" fmla="*/ 9 w 50"/>
                  <a:gd name="T37" fmla="*/ 27 h 67"/>
                  <a:gd name="T38" fmla="*/ 11 w 50"/>
                  <a:gd name="T39" fmla="*/ 26 h 67"/>
                  <a:gd name="T40" fmla="*/ 12 w 50"/>
                  <a:gd name="T41" fmla="*/ 23 h 67"/>
                  <a:gd name="T42" fmla="*/ 12 w 50"/>
                  <a:gd name="T43" fmla="*/ 22 h 67"/>
                  <a:gd name="T44" fmla="*/ 15 w 50"/>
                  <a:gd name="T45" fmla="*/ 20 h 67"/>
                  <a:gd name="T46" fmla="*/ 16 w 50"/>
                  <a:gd name="T47" fmla="*/ 18 h 67"/>
                  <a:gd name="T48" fmla="*/ 18 w 50"/>
                  <a:gd name="T49" fmla="*/ 15 h 67"/>
                  <a:gd name="T50" fmla="*/ 21 w 50"/>
                  <a:gd name="T51" fmla="*/ 14 h 67"/>
                  <a:gd name="T52" fmla="*/ 24 w 50"/>
                  <a:gd name="T53" fmla="*/ 11 h 67"/>
                  <a:gd name="T54" fmla="*/ 29 w 50"/>
                  <a:gd name="T55" fmla="*/ 9 h 67"/>
                  <a:gd name="T56" fmla="*/ 32 w 50"/>
                  <a:gd name="T57" fmla="*/ 6 h 67"/>
                  <a:gd name="T58" fmla="*/ 39 w 50"/>
                  <a:gd name="T59" fmla="*/ 4 h 67"/>
                  <a:gd name="T60" fmla="*/ 50 w 50"/>
                  <a:gd name="T61" fmla="*/ 0 h 6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0"/>
                  <a:gd name="T94" fmla="*/ 0 h 67"/>
                  <a:gd name="T95" fmla="*/ 50 w 50"/>
                  <a:gd name="T96" fmla="*/ 67 h 67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0" h="67">
                    <a:moveTo>
                      <a:pt x="0" y="67"/>
                    </a:moveTo>
                    <a:lnTo>
                      <a:pt x="2" y="63"/>
                    </a:lnTo>
                    <a:lnTo>
                      <a:pt x="2" y="59"/>
                    </a:lnTo>
                    <a:lnTo>
                      <a:pt x="3" y="55"/>
                    </a:lnTo>
                    <a:lnTo>
                      <a:pt x="4" y="52"/>
                    </a:lnTo>
                    <a:lnTo>
                      <a:pt x="4" y="51"/>
                    </a:lnTo>
                    <a:lnTo>
                      <a:pt x="4" y="49"/>
                    </a:lnTo>
                    <a:lnTo>
                      <a:pt x="6" y="45"/>
                    </a:lnTo>
                    <a:lnTo>
                      <a:pt x="6" y="41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8" y="33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11" y="26"/>
                    </a:lnTo>
                    <a:lnTo>
                      <a:pt x="12" y="23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16" y="18"/>
                    </a:lnTo>
                    <a:lnTo>
                      <a:pt x="18" y="15"/>
                    </a:lnTo>
                    <a:lnTo>
                      <a:pt x="21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2" y="6"/>
                    </a:lnTo>
                    <a:lnTo>
                      <a:pt x="39" y="4"/>
                    </a:lnTo>
                    <a:lnTo>
                      <a:pt x="5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5" name="Freeform 3512"/>
              <p:cNvSpPr>
                <a:spLocks/>
              </p:cNvSpPr>
              <p:nvPr/>
            </p:nvSpPr>
            <p:spPr bwMode="auto">
              <a:xfrm>
                <a:off x="1937" y="602"/>
                <a:ext cx="79" cy="123"/>
              </a:xfrm>
              <a:custGeom>
                <a:avLst/>
                <a:gdLst>
                  <a:gd name="T0" fmla="*/ 0 w 79"/>
                  <a:gd name="T1" fmla="*/ 0 h 123"/>
                  <a:gd name="T2" fmla="*/ 0 w 79"/>
                  <a:gd name="T3" fmla="*/ 0 h 123"/>
                  <a:gd name="T4" fmla="*/ 3 w 79"/>
                  <a:gd name="T5" fmla="*/ 2 h 123"/>
                  <a:gd name="T6" fmla="*/ 6 w 79"/>
                  <a:gd name="T7" fmla="*/ 4 h 123"/>
                  <a:gd name="T8" fmla="*/ 8 w 79"/>
                  <a:gd name="T9" fmla="*/ 6 h 123"/>
                  <a:gd name="T10" fmla="*/ 11 w 79"/>
                  <a:gd name="T11" fmla="*/ 8 h 123"/>
                  <a:gd name="T12" fmla="*/ 13 w 79"/>
                  <a:gd name="T13" fmla="*/ 9 h 123"/>
                  <a:gd name="T14" fmla="*/ 15 w 79"/>
                  <a:gd name="T15" fmla="*/ 11 h 123"/>
                  <a:gd name="T16" fmla="*/ 17 w 79"/>
                  <a:gd name="T17" fmla="*/ 13 h 123"/>
                  <a:gd name="T18" fmla="*/ 20 w 79"/>
                  <a:gd name="T19" fmla="*/ 14 h 123"/>
                  <a:gd name="T20" fmla="*/ 22 w 79"/>
                  <a:gd name="T21" fmla="*/ 15 h 123"/>
                  <a:gd name="T22" fmla="*/ 23 w 79"/>
                  <a:gd name="T23" fmla="*/ 17 h 123"/>
                  <a:gd name="T24" fmla="*/ 26 w 79"/>
                  <a:gd name="T25" fmla="*/ 19 h 123"/>
                  <a:gd name="T26" fmla="*/ 29 w 79"/>
                  <a:gd name="T27" fmla="*/ 20 h 123"/>
                  <a:gd name="T28" fmla="*/ 31 w 79"/>
                  <a:gd name="T29" fmla="*/ 23 h 123"/>
                  <a:gd name="T30" fmla="*/ 34 w 79"/>
                  <a:gd name="T31" fmla="*/ 26 h 123"/>
                  <a:gd name="T32" fmla="*/ 35 w 79"/>
                  <a:gd name="T33" fmla="*/ 28 h 123"/>
                  <a:gd name="T34" fmla="*/ 38 w 79"/>
                  <a:gd name="T35" fmla="*/ 31 h 123"/>
                  <a:gd name="T36" fmla="*/ 40 w 79"/>
                  <a:gd name="T37" fmla="*/ 33 h 123"/>
                  <a:gd name="T38" fmla="*/ 43 w 79"/>
                  <a:gd name="T39" fmla="*/ 37 h 123"/>
                  <a:gd name="T40" fmla="*/ 45 w 79"/>
                  <a:gd name="T41" fmla="*/ 41 h 123"/>
                  <a:gd name="T42" fmla="*/ 48 w 79"/>
                  <a:gd name="T43" fmla="*/ 45 h 123"/>
                  <a:gd name="T44" fmla="*/ 50 w 79"/>
                  <a:gd name="T45" fmla="*/ 49 h 123"/>
                  <a:gd name="T46" fmla="*/ 53 w 79"/>
                  <a:gd name="T47" fmla="*/ 54 h 123"/>
                  <a:gd name="T48" fmla="*/ 54 w 79"/>
                  <a:gd name="T49" fmla="*/ 58 h 123"/>
                  <a:gd name="T50" fmla="*/ 57 w 79"/>
                  <a:gd name="T51" fmla="*/ 64 h 123"/>
                  <a:gd name="T52" fmla="*/ 59 w 79"/>
                  <a:gd name="T53" fmla="*/ 69 h 123"/>
                  <a:gd name="T54" fmla="*/ 62 w 79"/>
                  <a:gd name="T55" fmla="*/ 76 h 123"/>
                  <a:gd name="T56" fmla="*/ 64 w 79"/>
                  <a:gd name="T57" fmla="*/ 82 h 123"/>
                  <a:gd name="T58" fmla="*/ 67 w 79"/>
                  <a:gd name="T59" fmla="*/ 88 h 123"/>
                  <a:gd name="T60" fmla="*/ 70 w 79"/>
                  <a:gd name="T61" fmla="*/ 96 h 123"/>
                  <a:gd name="T62" fmla="*/ 73 w 79"/>
                  <a:gd name="T63" fmla="*/ 105 h 123"/>
                  <a:gd name="T64" fmla="*/ 76 w 79"/>
                  <a:gd name="T65" fmla="*/ 113 h 123"/>
                  <a:gd name="T66" fmla="*/ 79 w 79"/>
                  <a:gd name="T67" fmla="*/ 123 h 1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9"/>
                  <a:gd name="T103" fmla="*/ 0 h 123"/>
                  <a:gd name="T104" fmla="*/ 79 w 79"/>
                  <a:gd name="T105" fmla="*/ 123 h 12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9" h="123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3"/>
                    </a:lnTo>
                    <a:lnTo>
                      <a:pt x="20" y="14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6" y="19"/>
                    </a:lnTo>
                    <a:lnTo>
                      <a:pt x="29" y="20"/>
                    </a:lnTo>
                    <a:lnTo>
                      <a:pt x="31" y="23"/>
                    </a:lnTo>
                    <a:lnTo>
                      <a:pt x="34" y="26"/>
                    </a:lnTo>
                    <a:lnTo>
                      <a:pt x="35" y="28"/>
                    </a:lnTo>
                    <a:lnTo>
                      <a:pt x="38" y="31"/>
                    </a:lnTo>
                    <a:lnTo>
                      <a:pt x="40" y="33"/>
                    </a:lnTo>
                    <a:lnTo>
                      <a:pt x="43" y="37"/>
                    </a:lnTo>
                    <a:lnTo>
                      <a:pt x="45" y="41"/>
                    </a:lnTo>
                    <a:lnTo>
                      <a:pt x="48" y="45"/>
                    </a:lnTo>
                    <a:lnTo>
                      <a:pt x="50" y="49"/>
                    </a:lnTo>
                    <a:lnTo>
                      <a:pt x="53" y="54"/>
                    </a:lnTo>
                    <a:lnTo>
                      <a:pt x="54" y="58"/>
                    </a:lnTo>
                    <a:lnTo>
                      <a:pt x="57" y="64"/>
                    </a:lnTo>
                    <a:lnTo>
                      <a:pt x="59" y="69"/>
                    </a:lnTo>
                    <a:lnTo>
                      <a:pt x="62" y="76"/>
                    </a:lnTo>
                    <a:lnTo>
                      <a:pt x="64" y="82"/>
                    </a:lnTo>
                    <a:lnTo>
                      <a:pt x="67" y="88"/>
                    </a:lnTo>
                    <a:lnTo>
                      <a:pt x="70" y="96"/>
                    </a:lnTo>
                    <a:lnTo>
                      <a:pt x="73" y="105"/>
                    </a:lnTo>
                    <a:lnTo>
                      <a:pt x="76" y="113"/>
                    </a:lnTo>
                    <a:lnTo>
                      <a:pt x="79" y="12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6" name="Freeform 3513"/>
              <p:cNvSpPr>
                <a:spLocks/>
              </p:cNvSpPr>
              <p:nvPr/>
            </p:nvSpPr>
            <p:spPr bwMode="auto">
              <a:xfrm>
                <a:off x="2246" y="438"/>
                <a:ext cx="19" cy="184"/>
              </a:xfrm>
              <a:custGeom>
                <a:avLst/>
                <a:gdLst>
                  <a:gd name="T0" fmla="*/ 4 w 19"/>
                  <a:gd name="T1" fmla="*/ 0 h 184"/>
                  <a:gd name="T2" fmla="*/ 8 w 19"/>
                  <a:gd name="T3" fmla="*/ 11 h 184"/>
                  <a:gd name="T4" fmla="*/ 10 w 19"/>
                  <a:gd name="T5" fmla="*/ 20 h 184"/>
                  <a:gd name="T6" fmla="*/ 12 w 19"/>
                  <a:gd name="T7" fmla="*/ 28 h 184"/>
                  <a:gd name="T8" fmla="*/ 13 w 19"/>
                  <a:gd name="T9" fmla="*/ 36 h 184"/>
                  <a:gd name="T10" fmla="*/ 13 w 19"/>
                  <a:gd name="T11" fmla="*/ 41 h 184"/>
                  <a:gd name="T12" fmla="*/ 13 w 19"/>
                  <a:gd name="T13" fmla="*/ 46 h 184"/>
                  <a:gd name="T14" fmla="*/ 12 w 19"/>
                  <a:gd name="T15" fmla="*/ 50 h 184"/>
                  <a:gd name="T16" fmla="*/ 12 w 19"/>
                  <a:gd name="T17" fmla="*/ 54 h 184"/>
                  <a:gd name="T18" fmla="*/ 10 w 19"/>
                  <a:gd name="T19" fmla="*/ 58 h 184"/>
                  <a:gd name="T20" fmla="*/ 9 w 19"/>
                  <a:gd name="T21" fmla="*/ 60 h 184"/>
                  <a:gd name="T22" fmla="*/ 9 w 19"/>
                  <a:gd name="T23" fmla="*/ 64 h 184"/>
                  <a:gd name="T24" fmla="*/ 8 w 19"/>
                  <a:gd name="T25" fmla="*/ 66 h 184"/>
                  <a:gd name="T26" fmla="*/ 7 w 19"/>
                  <a:gd name="T27" fmla="*/ 69 h 184"/>
                  <a:gd name="T28" fmla="*/ 7 w 19"/>
                  <a:gd name="T29" fmla="*/ 72 h 184"/>
                  <a:gd name="T30" fmla="*/ 5 w 19"/>
                  <a:gd name="T31" fmla="*/ 74 h 184"/>
                  <a:gd name="T32" fmla="*/ 4 w 19"/>
                  <a:gd name="T33" fmla="*/ 77 h 184"/>
                  <a:gd name="T34" fmla="*/ 4 w 19"/>
                  <a:gd name="T35" fmla="*/ 79 h 184"/>
                  <a:gd name="T36" fmla="*/ 3 w 19"/>
                  <a:gd name="T37" fmla="*/ 82 h 184"/>
                  <a:gd name="T38" fmla="*/ 3 w 19"/>
                  <a:gd name="T39" fmla="*/ 84 h 184"/>
                  <a:gd name="T40" fmla="*/ 1 w 19"/>
                  <a:gd name="T41" fmla="*/ 88 h 184"/>
                  <a:gd name="T42" fmla="*/ 1 w 19"/>
                  <a:gd name="T43" fmla="*/ 91 h 184"/>
                  <a:gd name="T44" fmla="*/ 0 w 19"/>
                  <a:gd name="T45" fmla="*/ 95 h 184"/>
                  <a:gd name="T46" fmla="*/ 0 w 19"/>
                  <a:gd name="T47" fmla="*/ 97 h 184"/>
                  <a:gd name="T48" fmla="*/ 0 w 19"/>
                  <a:gd name="T49" fmla="*/ 101 h 184"/>
                  <a:gd name="T50" fmla="*/ 0 w 19"/>
                  <a:gd name="T51" fmla="*/ 105 h 184"/>
                  <a:gd name="T52" fmla="*/ 0 w 19"/>
                  <a:gd name="T53" fmla="*/ 109 h 184"/>
                  <a:gd name="T54" fmla="*/ 0 w 19"/>
                  <a:gd name="T55" fmla="*/ 114 h 184"/>
                  <a:gd name="T56" fmla="*/ 1 w 19"/>
                  <a:gd name="T57" fmla="*/ 118 h 184"/>
                  <a:gd name="T58" fmla="*/ 1 w 19"/>
                  <a:gd name="T59" fmla="*/ 123 h 184"/>
                  <a:gd name="T60" fmla="*/ 3 w 19"/>
                  <a:gd name="T61" fmla="*/ 128 h 184"/>
                  <a:gd name="T62" fmla="*/ 4 w 19"/>
                  <a:gd name="T63" fmla="*/ 133 h 184"/>
                  <a:gd name="T64" fmla="*/ 5 w 19"/>
                  <a:gd name="T65" fmla="*/ 140 h 184"/>
                  <a:gd name="T66" fmla="*/ 7 w 19"/>
                  <a:gd name="T67" fmla="*/ 145 h 184"/>
                  <a:gd name="T68" fmla="*/ 8 w 19"/>
                  <a:gd name="T69" fmla="*/ 151 h 184"/>
                  <a:gd name="T70" fmla="*/ 10 w 19"/>
                  <a:gd name="T71" fmla="*/ 157 h 184"/>
                  <a:gd name="T72" fmla="*/ 13 w 19"/>
                  <a:gd name="T73" fmla="*/ 165 h 184"/>
                  <a:gd name="T74" fmla="*/ 16 w 19"/>
                  <a:gd name="T75" fmla="*/ 173 h 184"/>
                  <a:gd name="T76" fmla="*/ 18 w 19"/>
                  <a:gd name="T77" fmla="*/ 181 h 184"/>
                  <a:gd name="T78" fmla="*/ 19 w 19"/>
                  <a:gd name="T79" fmla="*/ 184 h 1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9"/>
                  <a:gd name="T121" fmla="*/ 0 h 184"/>
                  <a:gd name="T122" fmla="*/ 19 w 19"/>
                  <a:gd name="T123" fmla="*/ 184 h 18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9" h="184">
                    <a:moveTo>
                      <a:pt x="4" y="0"/>
                    </a:moveTo>
                    <a:lnTo>
                      <a:pt x="8" y="11"/>
                    </a:lnTo>
                    <a:lnTo>
                      <a:pt x="10" y="20"/>
                    </a:lnTo>
                    <a:lnTo>
                      <a:pt x="12" y="28"/>
                    </a:lnTo>
                    <a:lnTo>
                      <a:pt x="13" y="36"/>
                    </a:lnTo>
                    <a:lnTo>
                      <a:pt x="13" y="41"/>
                    </a:lnTo>
                    <a:lnTo>
                      <a:pt x="13" y="46"/>
                    </a:lnTo>
                    <a:lnTo>
                      <a:pt x="12" y="50"/>
                    </a:lnTo>
                    <a:lnTo>
                      <a:pt x="12" y="54"/>
                    </a:lnTo>
                    <a:lnTo>
                      <a:pt x="10" y="58"/>
                    </a:lnTo>
                    <a:lnTo>
                      <a:pt x="9" y="60"/>
                    </a:lnTo>
                    <a:lnTo>
                      <a:pt x="9" y="64"/>
                    </a:lnTo>
                    <a:lnTo>
                      <a:pt x="8" y="66"/>
                    </a:lnTo>
                    <a:lnTo>
                      <a:pt x="7" y="69"/>
                    </a:lnTo>
                    <a:lnTo>
                      <a:pt x="7" y="72"/>
                    </a:lnTo>
                    <a:lnTo>
                      <a:pt x="5" y="74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3" y="82"/>
                    </a:lnTo>
                    <a:lnTo>
                      <a:pt x="3" y="84"/>
                    </a:lnTo>
                    <a:lnTo>
                      <a:pt x="1" y="88"/>
                    </a:lnTo>
                    <a:lnTo>
                      <a:pt x="1" y="91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101"/>
                    </a:lnTo>
                    <a:lnTo>
                      <a:pt x="0" y="105"/>
                    </a:lnTo>
                    <a:lnTo>
                      <a:pt x="0" y="109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1" y="123"/>
                    </a:lnTo>
                    <a:lnTo>
                      <a:pt x="3" y="128"/>
                    </a:lnTo>
                    <a:lnTo>
                      <a:pt x="4" y="133"/>
                    </a:lnTo>
                    <a:lnTo>
                      <a:pt x="5" y="140"/>
                    </a:lnTo>
                    <a:lnTo>
                      <a:pt x="7" y="145"/>
                    </a:lnTo>
                    <a:lnTo>
                      <a:pt x="8" y="151"/>
                    </a:lnTo>
                    <a:lnTo>
                      <a:pt x="10" y="157"/>
                    </a:lnTo>
                    <a:lnTo>
                      <a:pt x="13" y="165"/>
                    </a:lnTo>
                    <a:lnTo>
                      <a:pt x="16" y="173"/>
                    </a:lnTo>
                    <a:lnTo>
                      <a:pt x="18" y="181"/>
                    </a:lnTo>
                    <a:lnTo>
                      <a:pt x="19" y="18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7" name="Freeform 3514"/>
              <p:cNvSpPr>
                <a:spLocks/>
              </p:cNvSpPr>
              <p:nvPr/>
            </p:nvSpPr>
            <p:spPr bwMode="auto">
              <a:xfrm>
                <a:off x="2254" y="489"/>
                <a:ext cx="19" cy="131"/>
              </a:xfrm>
              <a:custGeom>
                <a:avLst/>
                <a:gdLst>
                  <a:gd name="T0" fmla="*/ 11 w 19"/>
                  <a:gd name="T1" fmla="*/ 0 h 131"/>
                  <a:gd name="T2" fmla="*/ 11 w 19"/>
                  <a:gd name="T3" fmla="*/ 0 h 131"/>
                  <a:gd name="T4" fmla="*/ 10 w 19"/>
                  <a:gd name="T5" fmla="*/ 4 h 131"/>
                  <a:gd name="T6" fmla="*/ 9 w 19"/>
                  <a:gd name="T7" fmla="*/ 7 h 131"/>
                  <a:gd name="T8" fmla="*/ 9 w 19"/>
                  <a:gd name="T9" fmla="*/ 10 h 131"/>
                  <a:gd name="T10" fmla="*/ 8 w 19"/>
                  <a:gd name="T11" fmla="*/ 13 h 131"/>
                  <a:gd name="T12" fmla="*/ 6 w 19"/>
                  <a:gd name="T13" fmla="*/ 15 h 131"/>
                  <a:gd name="T14" fmla="*/ 6 w 19"/>
                  <a:gd name="T15" fmla="*/ 18 h 131"/>
                  <a:gd name="T16" fmla="*/ 5 w 19"/>
                  <a:gd name="T17" fmla="*/ 21 h 131"/>
                  <a:gd name="T18" fmla="*/ 4 w 19"/>
                  <a:gd name="T19" fmla="*/ 23 h 131"/>
                  <a:gd name="T20" fmla="*/ 4 w 19"/>
                  <a:gd name="T21" fmla="*/ 26 h 131"/>
                  <a:gd name="T22" fmla="*/ 2 w 19"/>
                  <a:gd name="T23" fmla="*/ 28 h 131"/>
                  <a:gd name="T24" fmla="*/ 2 w 19"/>
                  <a:gd name="T25" fmla="*/ 31 h 131"/>
                  <a:gd name="T26" fmla="*/ 1 w 19"/>
                  <a:gd name="T27" fmla="*/ 35 h 131"/>
                  <a:gd name="T28" fmla="*/ 1 w 19"/>
                  <a:gd name="T29" fmla="*/ 37 h 131"/>
                  <a:gd name="T30" fmla="*/ 0 w 19"/>
                  <a:gd name="T31" fmla="*/ 41 h 131"/>
                  <a:gd name="T32" fmla="*/ 0 w 19"/>
                  <a:gd name="T33" fmla="*/ 44 h 131"/>
                  <a:gd name="T34" fmla="*/ 0 w 19"/>
                  <a:gd name="T35" fmla="*/ 48 h 131"/>
                  <a:gd name="T36" fmla="*/ 0 w 19"/>
                  <a:gd name="T37" fmla="*/ 51 h 131"/>
                  <a:gd name="T38" fmla="*/ 0 w 19"/>
                  <a:gd name="T39" fmla="*/ 55 h 131"/>
                  <a:gd name="T40" fmla="*/ 0 w 19"/>
                  <a:gd name="T41" fmla="*/ 60 h 131"/>
                  <a:gd name="T42" fmla="*/ 1 w 19"/>
                  <a:gd name="T43" fmla="*/ 64 h 131"/>
                  <a:gd name="T44" fmla="*/ 1 w 19"/>
                  <a:gd name="T45" fmla="*/ 69 h 131"/>
                  <a:gd name="T46" fmla="*/ 2 w 19"/>
                  <a:gd name="T47" fmla="*/ 74 h 131"/>
                  <a:gd name="T48" fmla="*/ 4 w 19"/>
                  <a:gd name="T49" fmla="*/ 80 h 131"/>
                  <a:gd name="T50" fmla="*/ 5 w 19"/>
                  <a:gd name="T51" fmla="*/ 85 h 131"/>
                  <a:gd name="T52" fmla="*/ 6 w 19"/>
                  <a:gd name="T53" fmla="*/ 91 h 131"/>
                  <a:gd name="T54" fmla="*/ 9 w 19"/>
                  <a:gd name="T55" fmla="*/ 98 h 131"/>
                  <a:gd name="T56" fmla="*/ 10 w 19"/>
                  <a:gd name="T57" fmla="*/ 104 h 131"/>
                  <a:gd name="T58" fmla="*/ 13 w 19"/>
                  <a:gd name="T59" fmla="*/ 112 h 131"/>
                  <a:gd name="T60" fmla="*/ 15 w 19"/>
                  <a:gd name="T61" fmla="*/ 119 h 131"/>
                  <a:gd name="T62" fmla="*/ 18 w 19"/>
                  <a:gd name="T63" fmla="*/ 127 h 131"/>
                  <a:gd name="T64" fmla="*/ 19 w 19"/>
                  <a:gd name="T65" fmla="*/ 131 h 13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"/>
                  <a:gd name="T100" fmla="*/ 0 h 131"/>
                  <a:gd name="T101" fmla="*/ 19 w 19"/>
                  <a:gd name="T102" fmla="*/ 131 h 13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" h="131">
                    <a:moveTo>
                      <a:pt x="11" y="0"/>
                    </a:moveTo>
                    <a:lnTo>
                      <a:pt x="11" y="0"/>
                    </a:lnTo>
                    <a:lnTo>
                      <a:pt x="10" y="4"/>
                    </a:lnTo>
                    <a:lnTo>
                      <a:pt x="9" y="7"/>
                    </a:lnTo>
                    <a:lnTo>
                      <a:pt x="9" y="10"/>
                    </a:lnTo>
                    <a:lnTo>
                      <a:pt x="8" y="13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5" y="21"/>
                    </a:lnTo>
                    <a:lnTo>
                      <a:pt x="4" y="23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1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1" y="64"/>
                    </a:lnTo>
                    <a:lnTo>
                      <a:pt x="1" y="69"/>
                    </a:lnTo>
                    <a:lnTo>
                      <a:pt x="2" y="74"/>
                    </a:lnTo>
                    <a:lnTo>
                      <a:pt x="4" y="80"/>
                    </a:lnTo>
                    <a:lnTo>
                      <a:pt x="5" y="85"/>
                    </a:lnTo>
                    <a:lnTo>
                      <a:pt x="6" y="91"/>
                    </a:lnTo>
                    <a:lnTo>
                      <a:pt x="9" y="98"/>
                    </a:lnTo>
                    <a:lnTo>
                      <a:pt x="10" y="104"/>
                    </a:lnTo>
                    <a:lnTo>
                      <a:pt x="13" y="112"/>
                    </a:lnTo>
                    <a:lnTo>
                      <a:pt x="15" y="119"/>
                    </a:lnTo>
                    <a:lnTo>
                      <a:pt x="18" y="127"/>
                    </a:lnTo>
                    <a:lnTo>
                      <a:pt x="19" y="13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8" name="Freeform 3515"/>
              <p:cNvSpPr>
                <a:spLocks/>
              </p:cNvSpPr>
              <p:nvPr/>
            </p:nvSpPr>
            <p:spPr bwMode="auto">
              <a:xfrm>
                <a:off x="2265" y="453"/>
                <a:ext cx="153" cy="117"/>
              </a:xfrm>
              <a:custGeom>
                <a:avLst/>
                <a:gdLst>
                  <a:gd name="T0" fmla="*/ 0 w 153"/>
                  <a:gd name="T1" fmla="*/ 36 h 117"/>
                  <a:gd name="T2" fmla="*/ 13 w 153"/>
                  <a:gd name="T3" fmla="*/ 36 h 117"/>
                  <a:gd name="T4" fmla="*/ 25 w 153"/>
                  <a:gd name="T5" fmla="*/ 35 h 117"/>
                  <a:gd name="T6" fmla="*/ 35 w 153"/>
                  <a:gd name="T7" fmla="*/ 34 h 117"/>
                  <a:gd name="T8" fmla="*/ 43 w 153"/>
                  <a:gd name="T9" fmla="*/ 31 h 117"/>
                  <a:gd name="T10" fmla="*/ 49 w 153"/>
                  <a:gd name="T11" fmla="*/ 30 h 117"/>
                  <a:gd name="T12" fmla="*/ 54 w 153"/>
                  <a:gd name="T13" fmla="*/ 27 h 117"/>
                  <a:gd name="T14" fmla="*/ 59 w 153"/>
                  <a:gd name="T15" fmla="*/ 25 h 117"/>
                  <a:gd name="T16" fmla="*/ 63 w 153"/>
                  <a:gd name="T17" fmla="*/ 22 h 117"/>
                  <a:gd name="T18" fmla="*/ 67 w 153"/>
                  <a:gd name="T19" fmla="*/ 18 h 117"/>
                  <a:gd name="T20" fmla="*/ 70 w 153"/>
                  <a:gd name="T21" fmla="*/ 16 h 117"/>
                  <a:gd name="T22" fmla="*/ 73 w 153"/>
                  <a:gd name="T23" fmla="*/ 13 h 117"/>
                  <a:gd name="T24" fmla="*/ 76 w 153"/>
                  <a:gd name="T25" fmla="*/ 10 h 117"/>
                  <a:gd name="T26" fmla="*/ 80 w 153"/>
                  <a:gd name="T27" fmla="*/ 8 h 117"/>
                  <a:gd name="T28" fmla="*/ 82 w 153"/>
                  <a:gd name="T29" fmla="*/ 7 h 117"/>
                  <a:gd name="T30" fmla="*/ 86 w 153"/>
                  <a:gd name="T31" fmla="*/ 4 h 117"/>
                  <a:gd name="T32" fmla="*/ 89 w 153"/>
                  <a:gd name="T33" fmla="*/ 3 h 117"/>
                  <a:gd name="T34" fmla="*/ 93 w 153"/>
                  <a:gd name="T35" fmla="*/ 1 h 117"/>
                  <a:gd name="T36" fmla="*/ 95 w 153"/>
                  <a:gd name="T37" fmla="*/ 0 h 117"/>
                  <a:gd name="T38" fmla="*/ 99 w 153"/>
                  <a:gd name="T39" fmla="*/ 0 h 117"/>
                  <a:gd name="T40" fmla="*/ 103 w 153"/>
                  <a:gd name="T41" fmla="*/ 0 h 117"/>
                  <a:gd name="T42" fmla="*/ 106 w 153"/>
                  <a:gd name="T43" fmla="*/ 0 h 117"/>
                  <a:gd name="T44" fmla="*/ 109 w 153"/>
                  <a:gd name="T45" fmla="*/ 0 h 117"/>
                  <a:gd name="T46" fmla="*/ 112 w 153"/>
                  <a:gd name="T47" fmla="*/ 0 h 117"/>
                  <a:gd name="T48" fmla="*/ 114 w 153"/>
                  <a:gd name="T49" fmla="*/ 1 h 117"/>
                  <a:gd name="T50" fmla="*/ 117 w 153"/>
                  <a:gd name="T51" fmla="*/ 3 h 117"/>
                  <a:gd name="T52" fmla="*/ 120 w 153"/>
                  <a:gd name="T53" fmla="*/ 4 h 117"/>
                  <a:gd name="T54" fmla="*/ 122 w 153"/>
                  <a:gd name="T55" fmla="*/ 7 h 117"/>
                  <a:gd name="T56" fmla="*/ 125 w 153"/>
                  <a:gd name="T57" fmla="*/ 8 h 117"/>
                  <a:gd name="T58" fmla="*/ 127 w 153"/>
                  <a:gd name="T59" fmla="*/ 10 h 117"/>
                  <a:gd name="T60" fmla="*/ 129 w 153"/>
                  <a:gd name="T61" fmla="*/ 13 h 117"/>
                  <a:gd name="T62" fmla="*/ 131 w 153"/>
                  <a:gd name="T63" fmla="*/ 16 h 117"/>
                  <a:gd name="T64" fmla="*/ 132 w 153"/>
                  <a:gd name="T65" fmla="*/ 18 h 117"/>
                  <a:gd name="T66" fmla="*/ 134 w 153"/>
                  <a:gd name="T67" fmla="*/ 21 h 117"/>
                  <a:gd name="T68" fmla="*/ 135 w 153"/>
                  <a:gd name="T69" fmla="*/ 25 h 117"/>
                  <a:gd name="T70" fmla="*/ 136 w 153"/>
                  <a:gd name="T71" fmla="*/ 27 h 117"/>
                  <a:gd name="T72" fmla="*/ 138 w 153"/>
                  <a:gd name="T73" fmla="*/ 31 h 117"/>
                  <a:gd name="T74" fmla="*/ 139 w 153"/>
                  <a:gd name="T75" fmla="*/ 35 h 117"/>
                  <a:gd name="T76" fmla="*/ 139 w 153"/>
                  <a:gd name="T77" fmla="*/ 40 h 117"/>
                  <a:gd name="T78" fmla="*/ 140 w 153"/>
                  <a:gd name="T79" fmla="*/ 44 h 117"/>
                  <a:gd name="T80" fmla="*/ 140 w 153"/>
                  <a:gd name="T81" fmla="*/ 49 h 117"/>
                  <a:gd name="T82" fmla="*/ 141 w 153"/>
                  <a:gd name="T83" fmla="*/ 54 h 117"/>
                  <a:gd name="T84" fmla="*/ 141 w 153"/>
                  <a:gd name="T85" fmla="*/ 59 h 117"/>
                  <a:gd name="T86" fmla="*/ 143 w 153"/>
                  <a:gd name="T87" fmla="*/ 66 h 117"/>
                  <a:gd name="T88" fmla="*/ 143 w 153"/>
                  <a:gd name="T89" fmla="*/ 73 h 117"/>
                  <a:gd name="T90" fmla="*/ 144 w 153"/>
                  <a:gd name="T91" fmla="*/ 82 h 117"/>
                  <a:gd name="T92" fmla="*/ 147 w 153"/>
                  <a:gd name="T93" fmla="*/ 92 h 117"/>
                  <a:gd name="T94" fmla="*/ 149 w 153"/>
                  <a:gd name="T95" fmla="*/ 104 h 117"/>
                  <a:gd name="T96" fmla="*/ 153 w 153"/>
                  <a:gd name="T97" fmla="*/ 117 h 11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3"/>
                  <a:gd name="T148" fmla="*/ 0 h 117"/>
                  <a:gd name="T149" fmla="*/ 153 w 153"/>
                  <a:gd name="T150" fmla="*/ 117 h 11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3" h="117">
                    <a:moveTo>
                      <a:pt x="0" y="36"/>
                    </a:moveTo>
                    <a:lnTo>
                      <a:pt x="13" y="36"/>
                    </a:lnTo>
                    <a:lnTo>
                      <a:pt x="25" y="35"/>
                    </a:lnTo>
                    <a:lnTo>
                      <a:pt x="35" y="34"/>
                    </a:lnTo>
                    <a:lnTo>
                      <a:pt x="43" y="31"/>
                    </a:lnTo>
                    <a:lnTo>
                      <a:pt x="49" y="30"/>
                    </a:lnTo>
                    <a:lnTo>
                      <a:pt x="54" y="27"/>
                    </a:lnTo>
                    <a:lnTo>
                      <a:pt x="59" y="25"/>
                    </a:lnTo>
                    <a:lnTo>
                      <a:pt x="63" y="22"/>
                    </a:lnTo>
                    <a:lnTo>
                      <a:pt x="67" y="18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6" y="10"/>
                    </a:lnTo>
                    <a:lnTo>
                      <a:pt x="80" y="8"/>
                    </a:lnTo>
                    <a:lnTo>
                      <a:pt x="82" y="7"/>
                    </a:lnTo>
                    <a:lnTo>
                      <a:pt x="86" y="4"/>
                    </a:lnTo>
                    <a:lnTo>
                      <a:pt x="89" y="3"/>
                    </a:lnTo>
                    <a:lnTo>
                      <a:pt x="93" y="1"/>
                    </a:lnTo>
                    <a:lnTo>
                      <a:pt x="95" y="0"/>
                    </a:lnTo>
                    <a:lnTo>
                      <a:pt x="99" y="0"/>
                    </a:lnTo>
                    <a:lnTo>
                      <a:pt x="103" y="0"/>
                    </a:lnTo>
                    <a:lnTo>
                      <a:pt x="106" y="0"/>
                    </a:lnTo>
                    <a:lnTo>
                      <a:pt x="109" y="0"/>
                    </a:lnTo>
                    <a:lnTo>
                      <a:pt x="112" y="0"/>
                    </a:lnTo>
                    <a:lnTo>
                      <a:pt x="114" y="1"/>
                    </a:lnTo>
                    <a:lnTo>
                      <a:pt x="117" y="3"/>
                    </a:lnTo>
                    <a:lnTo>
                      <a:pt x="120" y="4"/>
                    </a:lnTo>
                    <a:lnTo>
                      <a:pt x="122" y="7"/>
                    </a:lnTo>
                    <a:lnTo>
                      <a:pt x="125" y="8"/>
                    </a:lnTo>
                    <a:lnTo>
                      <a:pt x="127" y="10"/>
                    </a:lnTo>
                    <a:lnTo>
                      <a:pt x="129" y="13"/>
                    </a:lnTo>
                    <a:lnTo>
                      <a:pt x="131" y="16"/>
                    </a:lnTo>
                    <a:lnTo>
                      <a:pt x="132" y="18"/>
                    </a:lnTo>
                    <a:lnTo>
                      <a:pt x="134" y="21"/>
                    </a:lnTo>
                    <a:lnTo>
                      <a:pt x="135" y="25"/>
                    </a:lnTo>
                    <a:lnTo>
                      <a:pt x="136" y="27"/>
                    </a:lnTo>
                    <a:lnTo>
                      <a:pt x="138" y="31"/>
                    </a:lnTo>
                    <a:lnTo>
                      <a:pt x="139" y="35"/>
                    </a:lnTo>
                    <a:lnTo>
                      <a:pt x="139" y="40"/>
                    </a:lnTo>
                    <a:lnTo>
                      <a:pt x="140" y="44"/>
                    </a:lnTo>
                    <a:lnTo>
                      <a:pt x="140" y="49"/>
                    </a:lnTo>
                    <a:lnTo>
                      <a:pt x="141" y="54"/>
                    </a:lnTo>
                    <a:lnTo>
                      <a:pt x="141" y="59"/>
                    </a:lnTo>
                    <a:lnTo>
                      <a:pt x="143" y="66"/>
                    </a:lnTo>
                    <a:lnTo>
                      <a:pt x="143" y="73"/>
                    </a:lnTo>
                    <a:lnTo>
                      <a:pt x="144" y="82"/>
                    </a:lnTo>
                    <a:lnTo>
                      <a:pt x="147" y="92"/>
                    </a:lnTo>
                    <a:lnTo>
                      <a:pt x="149" y="104"/>
                    </a:lnTo>
                    <a:lnTo>
                      <a:pt x="153" y="11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9" name="Freeform 3516"/>
              <p:cNvSpPr>
                <a:spLocks/>
              </p:cNvSpPr>
              <p:nvPr/>
            </p:nvSpPr>
            <p:spPr bwMode="auto">
              <a:xfrm>
                <a:off x="2267" y="453"/>
                <a:ext cx="74" cy="27"/>
              </a:xfrm>
              <a:custGeom>
                <a:avLst/>
                <a:gdLst>
                  <a:gd name="T0" fmla="*/ 0 w 74"/>
                  <a:gd name="T1" fmla="*/ 27 h 27"/>
                  <a:gd name="T2" fmla="*/ 13 w 74"/>
                  <a:gd name="T3" fmla="*/ 27 h 27"/>
                  <a:gd name="T4" fmla="*/ 24 w 74"/>
                  <a:gd name="T5" fmla="*/ 26 h 27"/>
                  <a:gd name="T6" fmla="*/ 33 w 74"/>
                  <a:gd name="T7" fmla="*/ 25 h 27"/>
                  <a:gd name="T8" fmla="*/ 39 w 74"/>
                  <a:gd name="T9" fmla="*/ 23 h 27"/>
                  <a:gd name="T10" fmla="*/ 46 w 74"/>
                  <a:gd name="T11" fmla="*/ 21 h 27"/>
                  <a:gd name="T12" fmla="*/ 50 w 74"/>
                  <a:gd name="T13" fmla="*/ 18 h 27"/>
                  <a:gd name="T14" fmla="*/ 54 w 74"/>
                  <a:gd name="T15" fmla="*/ 17 h 27"/>
                  <a:gd name="T16" fmla="*/ 57 w 74"/>
                  <a:gd name="T17" fmla="*/ 14 h 27"/>
                  <a:gd name="T18" fmla="*/ 61 w 74"/>
                  <a:gd name="T19" fmla="*/ 12 h 27"/>
                  <a:gd name="T20" fmla="*/ 64 w 74"/>
                  <a:gd name="T21" fmla="*/ 8 h 27"/>
                  <a:gd name="T22" fmla="*/ 68 w 74"/>
                  <a:gd name="T23" fmla="*/ 5 h 27"/>
                  <a:gd name="T24" fmla="*/ 68 w 74"/>
                  <a:gd name="T25" fmla="*/ 5 h 27"/>
                  <a:gd name="T26" fmla="*/ 71 w 74"/>
                  <a:gd name="T27" fmla="*/ 3 h 27"/>
                  <a:gd name="T28" fmla="*/ 71 w 74"/>
                  <a:gd name="T29" fmla="*/ 3 h 27"/>
                  <a:gd name="T30" fmla="*/ 74 w 74"/>
                  <a:gd name="T31" fmla="*/ 0 h 2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4"/>
                  <a:gd name="T49" fmla="*/ 0 h 27"/>
                  <a:gd name="T50" fmla="*/ 74 w 74"/>
                  <a:gd name="T51" fmla="*/ 27 h 2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4" h="27">
                    <a:moveTo>
                      <a:pt x="0" y="27"/>
                    </a:moveTo>
                    <a:lnTo>
                      <a:pt x="13" y="27"/>
                    </a:lnTo>
                    <a:lnTo>
                      <a:pt x="24" y="26"/>
                    </a:lnTo>
                    <a:lnTo>
                      <a:pt x="33" y="25"/>
                    </a:lnTo>
                    <a:lnTo>
                      <a:pt x="39" y="23"/>
                    </a:lnTo>
                    <a:lnTo>
                      <a:pt x="46" y="21"/>
                    </a:lnTo>
                    <a:lnTo>
                      <a:pt x="50" y="18"/>
                    </a:lnTo>
                    <a:lnTo>
                      <a:pt x="54" y="17"/>
                    </a:lnTo>
                    <a:lnTo>
                      <a:pt x="57" y="14"/>
                    </a:lnTo>
                    <a:lnTo>
                      <a:pt x="61" y="12"/>
                    </a:lnTo>
                    <a:lnTo>
                      <a:pt x="64" y="8"/>
                    </a:lnTo>
                    <a:lnTo>
                      <a:pt x="68" y="5"/>
                    </a:lnTo>
                    <a:lnTo>
                      <a:pt x="71" y="3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0" name="Freeform 3517"/>
              <p:cNvSpPr>
                <a:spLocks/>
              </p:cNvSpPr>
              <p:nvPr/>
            </p:nvSpPr>
            <p:spPr bwMode="auto">
              <a:xfrm>
                <a:off x="2353" y="45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1" name="Line 3518"/>
              <p:cNvSpPr>
                <a:spLocks noChangeShapeType="1"/>
              </p:cNvSpPr>
              <p:nvPr/>
            </p:nvSpPr>
            <p:spPr bwMode="auto">
              <a:xfrm flipV="1">
                <a:off x="2341" y="4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2" name="Freeform 3519"/>
              <p:cNvSpPr>
                <a:spLocks/>
              </p:cNvSpPr>
              <p:nvPr/>
            </p:nvSpPr>
            <p:spPr bwMode="auto">
              <a:xfrm>
                <a:off x="2356" y="4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3" name="Line 3520"/>
              <p:cNvSpPr>
                <a:spLocks noChangeShapeType="1"/>
              </p:cNvSpPr>
              <p:nvPr/>
            </p:nvSpPr>
            <p:spPr bwMode="auto">
              <a:xfrm flipV="1">
                <a:off x="2345" y="449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4" name="Freeform 3521"/>
              <p:cNvSpPr>
                <a:spLocks/>
              </p:cNvSpPr>
              <p:nvPr/>
            </p:nvSpPr>
            <p:spPr bwMode="auto">
              <a:xfrm>
                <a:off x="2359" y="45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5" name="Line 3522"/>
              <p:cNvSpPr>
                <a:spLocks noChangeShapeType="1"/>
              </p:cNvSpPr>
              <p:nvPr/>
            </p:nvSpPr>
            <p:spPr bwMode="auto">
              <a:xfrm flipV="1">
                <a:off x="2349" y="447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6" name="Freeform 3523"/>
              <p:cNvSpPr>
                <a:spLocks/>
              </p:cNvSpPr>
              <p:nvPr/>
            </p:nvSpPr>
            <p:spPr bwMode="auto">
              <a:xfrm>
                <a:off x="2363" y="45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7" name="Line 3524"/>
              <p:cNvSpPr>
                <a:spLocks noChangeShapeType="1"/>
              </p:cNvSpPr>
              <p:nvPr/>
            </p:nvSpPr>
            <p:spPr bwMode="auto">
              <a:xfrm flipV="1">
                <a:off x="2353" y="44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8" name="Freeform 3525"/>
              <p:cNvSpPr>
                <a:spLocks/>
              </p:cNvSpPr>
              <p:nvPr/>
            </p:nvSpPr>
            <p:spPr bwMode="auto">
              <a:xfrm>
                <a:off x="2367" y="4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9" name="Line 3526"/>
              <p:cNvSpPr>
                <a:spLocks noChangeShapeType="1"/>
              </p:cNvSpPr>
              <p:nvPr/>
            </p:nvSpPr>
            <p:spPr bwMode="auto">
              <a:xfrm flipV="1">
                <a:off x="2356" y="44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0" name="Freeform 3527"/>
              <p:cNvSpPr>
                <a:spLocks/>
              </p:cNvSpPr>
              <p:nvPr/>
            </p:nvSpPr>
            <p:spPr bwMode="auto">
              <a:xfrm>
                <a:off x="2371" y="4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1" name="Line 3528"/>
              <p:cNvSpPr>
                <a:spLocks noChangeShapeType="1"/>
              </p:cNvSpPr>
              <p:nvPr/>
            </p:nvSpPr>
            <p:spPr bwMode="auto">
              <a:xfrm>
                <a:off x="2360" y="44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2" name="Freeform 3529"/>
              <p:cNvSpPr>
                <a:spLocks/>
              </p:cNvSpPr>
              <p:nvPr/>
            </p:nvSpPr>
            <p:spPr bwMode="auto">
              <a:xfrm>
                <a:off x="2373" y="4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3" name="Line 3530"/>
              <p:cNvSpPr>
                <a:spLocks noChangeShapeType="1"/>
              </p:cNvSpPr>
              <p:nvPr/>
            </p:nvSpPr>
            <p:spPr bwMode="auto">
              <a:xfrm flipV="1">
                <a:off x="2365" y="4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4" name="Freeform 3531"/>
              <p:cNvSpPr>
                <a:spLocks/>
              </p:cNvSpPr>
              <p:nvPr/>
            </p:nvSpPr>
            <p:spPr bwMode="auto">
              <a:xfrm>
                <a:off x="2377" y="45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5" name="Line 3532"/>
              <p:cNvSpPr>
                <a:spLocks noChangeShapeType="1"/>
              </p:cNvSpPr>
              <p:nvPr/>
            </p:nvSpPr>
            <p:spPr bwMode="auto">
              <a:xfrm>
                <a:off x="2369" y="4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6" name="Freeform 3533"/>
              <p:cNvSpPr>
                <a:spLocks/>
              </p:cNvSpPr>
              <p:nvPr/>
            </p:nvSpPr>
            <p:spPr bwMode="auto">
              <a:xfrm>
                <a:off x="2381" y="45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7" name="Line 3534"/>
              <p:cNvSpPr>
                <a:spLocks noChangeShapeType="1"/>
              </p:cNvSpPr>
              <p:nvPr/>
            </p:nvSpPr>
            <p:spPr bwMode="auto">
              <a:xfrm>
                <a:off x="2373" y="4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8" name="Freeform 3535"/>
              <p:cNvSpPr>
                <a:spLocks/>
              </p:cNvSpPr>
              <p:nvPr/>
            </p:nvSpPr>
            <p:spPr bwMode="auto">
              <a:xfrm>
                <a:off x="2383" y="45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9" name="Line 3536"/>
              <p:cNvSpPr>
                <a:spLocks noChangeShapeType="1"/>
              </p:cNvSpPr>
              <p:nvPr/>
            </p:nvSpPr>
            <p:spPr bwMode="auto">
              <a:xfrm>
                <a:off x="2377" y="44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0" name="Freeform 3537"/>
              <p:cNvSpPr>
                <a:spLocks/>
              </p:cNvSpPr>
              <p:nvPr/>
            </p:nvSpPr>
            <p:spPr bwMode="auto">
              <a:xfrm>
                <a:off x="2386" y="45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1" name="Line 3538"/>
              <p:cNvSpPr>
                <a:spLocks noChangeShapeType="1"/>
              </p:cNvSpPr>
              <p:nvPr/>
            </p:nvSpPr>
            <p:spPr bwMode="auto">
              <a:xfrm>
                <a:off x="2381" y="44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2" name="Freeform 3539"/>
              <p:cNvSpPr>
                <a:spLocks/>
              </p:cNvSpPr>
              <p:nvPr/>
            </p:nvSpPr>
            <p:spPr bwMode="auto">
              <a:xfrm>
                <a:off x="2388" y="45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3" name="Line 3540"/>
              <p:cNvSpPr>
                <a:spLocks noChangeShapeType="1"/>
              </p:cNvSpPr>
              <p:nvPr/>
            </p:nvSpPr>
            <p:spPr bwMode="auto">
              <a:xfrm>
                <a:off x="2385" y="44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4" name="Freeform 3541"/>
              <p:cNvSpPr>
                <a:spLocks/>
              </p:cNvSpPr>
              <p:nvPr/>
            </p:nvSpPr>
            <p:spPr bwMode="auto">
              <a:xfrm>
                <a:off x="2391" y="4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5" name="Line 3542"/>
              <p:cNvSpPr>
                <a:spLocks noChangeShapeType="1"/>
              </p:cNvSpPr>
              <p:nvPr/>
            </p:nvSpPr>
            <p:spPr bwMode="auto">
              <a:xfrm>
                <a:off x="2388" y="44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6" name="Freeform 3543"/>
              <p:cNvSpPr>
                <a:spLocks/>
              </p:cNvSpPr>
              <p:nvPr/>
            </p:nvSpPr>
            <p:spPr bwMode="auto">
              <a:xfrm>
                <a:off x="2394" y="4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7" name="Line 3544"/>
              <p:cNvSpPr>
                <a:spLocks noChangeShapeType="1"/>
              </p:cNvSpPr>
              <p:nvPr/>
            </p:nvSpPr>
            <p:spPr bwMode="auto">
              <a:xfrm>
                <a:off x="2391" y="449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8" name="Freeform 3545"/>
              <p:cNvSpPr>
                <a:spLocks/>
              </p:cNvSpPr>
              <p:nvPr/>
            </p:nvSpPr>
            <p:spPr bwMode="auto">
              <a:xfrm>
                <a:off x="2395" y="4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9" name="Line 3546"/>
              <p:cNvSpPr>
                <a:spLocks noChangeShapeType="1"/>
              </p:cNvSpPr>
              <p:nvPr/>
            </p:nvSpPr>
            <p:spPr bwMode="auto">
              <a:xfrm>
                <a:off x="2395" y="452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0" name="Freeform 3547"/>
              <p:cNvSpPr>
                <a:spLocks/>
              </p:cNvSpPr>
              <p:nvPr/>
            </p:nvSpPr>
            <p:spPr bwMode="auto">
              <a:xfrm>
                <a:off x="2397" y="4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1" name="Line 3548"/>
              <p:cNvSpPr>
                <a:spLocks noChangeShapeType="1"/>
              </p:cNvSpPr>
              <p:nvPr/>
            </p:nvSpPr>
            <p:spPr bwMode="auto">
              <a:xfrm>
                <a:off x="2397" y="454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2" name="Freeform 3549"/>
              <p:cNvSpPr>
                <a:spLocks/>
              </p:cNvSpPr>
              <p:nvPr/>
            </p:nvSpPr>
            <p:spPr bwMode="auto">
              <a:xfrm>
                <a:off x="2399" y="4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3" name="Line 3550"/>
              <p:cNvSpPr>
                <a:spLocks noChangeShapeType="1"/>
              </p:cNvSpPr>
              <p:nvPr/>
            </p:nvSpPr>
            <p:spPr bwMode="auto">
              <a:xfrm>
                <a:off x="2400" y="457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4" name="Freeform 3551"/>
              <p:cNvSpPr>
                <a:spLocks/>
              </p:cNvSpPr>
              <p:nvPr/>
            </p:nvSpPr>
            <p:spPr bwMode="auto">
              <a:xfrm>
                <a:off x="2400" y="4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5" name="Line 3552"/>
              <p:cNvSpPr>
                <a:spLocks noChangeShapeType="1"/>
              </p:cNvSpPr>
              <p:nvPr/>
            </p:nvSpPr>
            <p:spPr bwMode="auto">
              <a:xfrm>
                <a:off x="2403" y="46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6" name="Freeform 3553"/>
              <p:cNvSpPr>
                <a:spLocks/>
              </p:cNvSpPr>
              <p:nvPr/>
            </p:nvSpPr>
            <p:spPr bwMode="auto">
              <a:xfrm>
                <a:off x="2401" y="47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7" name="Line 3554"/>
              <p:cNvSpPr>
                <a:spLocks noChangeShapeType="1"/>
              </p:cNvSpPr>
              <p:nvPr/>
            </p:nvSpPr>
            <p:spPr bwMode="auto">
              <a:xfrm>
                <a:off x="2405" y="46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8" name="Freeform 3555"/>
              <p:cNvSpPr>
                <a:spLocks/>
              </p:cNvSpPr>
              <p:nvPr/>
            </p:nvSpPr>
            <p:spPr bwMode="auto">
              <a:xfrm>
                <a:off x="2403" y="4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9" name="Line 3556"/>
              <p:cNvSpPr>
                <a:spLocks noChangeShapeType="1"/>
              </p:cNvSpPr>
              <p:nvPr/>
            </p:nvSpPr>
            <p:spPr bwMode="auto">
              <a:xfrm>
                <a:off x="2406" y="466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0" name="Freeform 3557"/>
              <p:cNvSpPr>
                <a:spLocks/>
              </p:cNvSpPr>
              <p:nvPr/>
            </p:nvSpPr>
            <p:spPr bwMode="auto">
              <a:xfrm>
                <a:off x="2404" y="4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1" name="Line 3558"/>
              <p:cNvSpPr>
                <a:spLocks noChangeShapeType="1"/>
              </p:cNvSpPr>
              <p:nvPr/>
            </p:nvSpPr>
            <p:spPr bwMode="auto">
              <a:xfrm>
                <a:off x="2408" y="47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2" name="Freeform 3559"/>
              <p:cNvSpPr>
                <a:spLocks/>
              </p:cNvSpPr>
              <p:nvPr/>
            </p:nvSpPr>
            <p:spPr bwMode="auto">
              <a:xfrm>
                <a:off x="2405" y="4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3" name="Line 3560"/>
              <p:cNvSpPr>
                <a:spLocks noChangeShapeType="1"/>
              </p:cNvSpPr>
              <p:nvPr/>
            </p:nvSpPr>
            <p:spPr bwMode="auto">
              <a:xfrm>
                <a:off x="2410" y="47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4" name="Freeform 3561"/>
              <p:cNvSpPr>
                <a:spLocks/>
              </p:cNvSpPr>
              <p:nvPr/>
            </p:nvSpPr>
            <p:spPr bwMode="auto">
              <a:xfrm>
                <a:off x="2405" y="4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5" name="Line 3562"/>
              <p:cNvSpPr>
                <a:spLocks noChangeShapeType="1"/>
              </p:cNvSpPr>
              <p:nvPr/>
            </p:nvSpPr>
            <p:spPr bwMode="auto">
              <a:xfrm>
                <a:off x="2412" y="47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6" name="Freeform 3563"/>
              <p:cNvSpPr>
                <a:spLocks/>
              </p:cNvSpPr>
              <p:nvPr/>
            </p:nvSpPr>
            <p:spPr bwMode="auto">
              <a:xfrm>
                <a:off x="2406" y="4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7" name="Line 3564"/>
              <p:cNvSpPr>
                <a:spLocks noChangeShapeType="1"/>
              </p:cNvSpPr>
              <p:nvPr/>
            </p:nvSpPr>
            <p:spPr bwMode="auto">
              <a:xfrm>
                <a:off x="2413" y="48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8" name="Freeform 3565"/>
              <p:cNvSpPr>
                <a:spLocks/>
              </p:cNvSpPr>
              <p:nvPr/>
            </p:nvSpPr>
            <p:spPr bwMode="auto">
              <a:xfrm>
                <a:off x="2406" y="4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9" name="Line 3566"/>
              <p:cNvSpPr>
                <a:spLocks noChangeShapeType="1"/>
              </p:cNvSpPr>
              <p:nvPr/>
            </p:nvSpPr>
            <p:spPr bwMode="auto">
              <a:xfrm>
                <a:off x="2413" y="48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0" name="Freeform 3567"/>
              <p:cNvSpPr>
                <a:spLocks/>
              </p:cNvSpPr>
              <p:nvPr/>
            </p:nvSpPr>
            <p:spPr bwMode="auto">
              <a:xfrm>
                <a:off x="2408" y="4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1" name="Freeform 3568"/>
              <p:cNvSpPr>
                <a:spLocks/>
              </p:cNvSpPr>
              <p:nvPr/>
            </p:nvSpPr>
            <p:spPr bwMode="auto">
              <a:xfrm>
                <a:off x="2414" y="490"/>
                <a:ext cx="13" cy="77"/>
              </a:xfrm>
              <a:custGeom>
                <a:avLst/>
                <a:gdLst>
                  <a:gd name="T0" fmla="*/ 0 w 13"/>
                  <a:gd name="T1" fmla="*/ 0 h 77"/>
                  <a:gd name="T2" fmla="*/ 0 w 13"/>
                  <a:gd name="T3" fmla="*/ 4 h 77"/>
                  <a:gd name="T4" fmla="*/ 1 w 13"/>
                  <a:gd name="T5" fmla="*/ 6 h 77"/>
                  <a:gd name="T6" fmla="*/ 1 w 13"/>
                  <a:gd name="T7" fmla="*/ 9 h 77"/>
                  <a:gd name="T8" fmla="*/ 1 w 13"/>
                  <a:gd name="T9" fmla="*/ 11 h 77"/>
                  <a:gd name="T10" fmla="*/ 1 w 13"/>
                  <a:gd name="T11" fmla="*/ 16 h 77"/>
                  <a:gd name="T12" fmla="*/ 1 w 13"/>
                  <a:gd name="T13" fmla="*/ 16 h 77"/>
                  <a:gd name="T14" fmla="*/ 3 w 13"/>
                  <a:gd name="T15" fmla="*/ 21 h 77"/>
                  <a:gd name="T16" fmla="*/ 3 w 13"/>
                  <a:gd name="T17" fmla="*/ 27 h 77"/>
                  <a:gd name="T18" fmla="*/ 4 w 13"/>
                  <a:gd name="T19" fmla="*/ 35 h 77"/>
                  <a:gd name="T20" fmla="*/ 5 w 13"/>
                  <a:gd name="T21" fmla="*/ 43 h 77"/>
                  <a:gd name="T22" fmla="*/ 6 w 13"/>
                  <a:gd name="T23" fmla="*/ 53 h 77"/>
                  <a:gd name="T24" fmla="*/ 9 w 13"/>
                  <a:gd name="T25" fmla="*/ 63 h 77"/>
                  <a:gd name="T26" fmla="*/ 13 w 13"/>
                  <a:gd name="T27" fmla="*/ 77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7"/>
                  <a:gd name="T44" fmla="*/ 13 w 13"/>
                  <a:gd name="T45" fmla="*/ 77 h 7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7">
                    <a:moveTo>
                      <a:pt x="0" y="0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6"/>
                    </a:lnTo>
                    <a:lnTo>
                      <a:pt x="3" y="21"/>
                    </a:lnTo>
                    <a:lnTo>
                      <a:pt x="3" y="27"/>
                    </a:lnTo>
                    <a:lnTo>
                      <a:pt x="4" y="35"/>
                    </a:lnTo>
                    <a:lnTo>
                      <a:pt x="5" y="43"/>
                    </a:lnTo>
                    <a:lnTo>
                      <a:pt x="6" y="53"/>
                    </a:lnTo>
                    <a:lnTo>
                      <a:pt x="9" y="63"/>
                    </a:lnTo>
                    <a:lnTo>
                      <a:pt x="13" y="77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2" name="Freeform 3569"/>
              <p:cNvSpPr>
                <a:spLocks/>
              </p:cNvSpPr>
              <p:nvPr/>
            </p:nvSpPr>
            <p:spPr bwMode="auto">
              <a:xfrm>
                <a:off x="2258" y="435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4 w 9"/>
                  <a:gd name="T3" fmla="*/ 12 h 45"/>
                  <a:gd name="T4" fmla="*/ 6 w 9"/>
                  <a:gd name="T5" fmla="*/ 21 h 45"/>
                  <a:gd name="T6" fmla="*/ 7 w 9"/>
                  <a:gd name="T7" fmla="*/ 28 h 45"/>
                  <a:gd name="T8" fmla="*/ 9 w 9"/>
                  <a:gd name="T9" fmla="*/ 35 h 45"/>
                  <a:gd name="T10" fmla="*/ 9 w 9"/>
                  <a:gd name="T11" fmla="*/ 41 h 45"/>
                  <a:gd name="T12" fmla="*/ 9 w 9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45"/>
                  <a:gd name="T23" fmla="*/ 9 w 9"/>
                  <a:gd name="T24" fmla="*/ 45 h 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45">
                    <a:moveTo>
                      <a:pt x="0" y="0"/>
                    </a:moveTo>
                    <a:lnTo>
                      <a:pt x="4" y="12"/>
                    </a:lnTo>
                    <a:lnTo>
                      <a:pt x="6" y="21"/>
                    </a:lnTo>
                    <a:lnTo>
                      <a:pt x="7" y="28"/>
                    </a:lnTo>
                    <a:lnTo>
                      <a:pt x="9" y="35"/>
                    </a:lnTo>
                    <a:lnTo>
                      <a:pt x="9" y="41"/>
                    </a:lnTo>
                    <a:lnTo>
                      <a:pt x="9" y="4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3" name="Freeform 3570"/>
              <p:cNvSpPr>
                <a:spLocks/>
              </p:cNvSpPr>
              <p:nvPr/>
            </p:nvSpPr>
            <p:spPr bwMode="auto">
              <a:xfrm>
                <a:off x="1691" y="670"/>
                <a:ext cx="141" cy="50"/>
              </a:xfrm>
              <a:custGeom>
                <a:avLst/>
                <a:gdLst>
                  <a:gd name="T0" fmla="*/ 0 w 141"/>
                  <a:gd name="T1" fmla="*/ 50 h 50"/>
                  <a:gd name="T2" fmla="*/ 8 w 141"/>
                  <a:gd name="T3" fmla="*/ 47 h 50"/>
                  <a:gd name="T4" fmla="*/ 16 w 141"/>
                  <a:gd name="T5" fmla="*/ 45 h 50"/>
                  <a:gd name="T6" fmla="*/ 22 w 141"/>
                  <a:gd name="T7" fmla="*/ 41 h 50"/>
                  <a:gd name="T8" fmla="*/ 27 w 141"/>
                  <a:gd name="T9" fmla="*/ 38 h 50"/>
                  <a:gd name="T10" fmla="*/ 32 w 141"/>
                  <a:gd name="T11" fmla="*/ 34 h 50"/>
                  <a:gd name="T12" fmla="*/ 36 w 141"/>
                  <a:gd name="T13" fmla="*/ 32 h 50"/>
                  <a:gd name="T14" fmla="*/ 41 w 141"/>
                  <a:gd name="T15" fmla="*/ 28 h 50"/>
                  <a:gd name="T16" fmla="*/ 45 w 141"/>
                  <a:gd name="T17" fmla="*/ 24 h 50"/>
                  <a:gd name="T18" fmla="*/ 49 w 141"/>
                  <a:gd name="T19" fmla="*/ 22 h 50"/>
                  <a:gd name="T20" fmla="*/ 53 w 141"/>
                  <a:gd name="T21" fmla="*/ 19 h 50"/>
                  <a:gd name="T22" fmla="*/ 57 w 141"/>
                  <a:gd name="T23" fmla="*/ 16 h 50"/>
                  <a:gd name="T24" fmla="*/ 61 w 141"/>
                  <a:gd name="T25" fmla="*/ 14 h 50"/>
                  <a:gd name="T26" fmla="*/ 64 w 141"/>
                  <a:gd name="T27" fmla="*/ 11 h 50"/>
                  <a:gd name="T28" fmla="*/ 68 w 141"/>
                  <a:gd name="T29" fmla="*/ 10 h 50"/>
                  <a:gd name="T30" fmla="*/ 72 w 141"/>
                  <a:gd name="T31" fmla="*/ 8 h 50"/>
                  <a:gd name="T32" fmla="*/ 75 w 141"/>
                  <a:gd name="T33" fmla="*/ 6 h 50"/>
                  <a:gd name="T34" fmla="*/ 79 w 141"/>
                  <a:gd name="T35" fmla="*/ 5 h 50"/>
                  <a:gd name="T36" fmla="*/ 81 w 141"/>
                  <a:gd name="T37" fmla="*/ 4 h 50"/>
                  <a:gd name="T38" fmla="*/ 84 w 141"/>
                  <a:gd name="T39" fmla="*/ 2 h 50"/>
                  <a:gd name="T40" fmla="*/ 88 w 141"/>
                  <a:gd name="T41" fmla="*/ 2 h 50"/>
                  <a:gd name="T42" fmla="*/ 90 w 141"/>
                  <a:gd name="T43" fmla="*/ 1 h 50"/>
                  <a:gd name="T44" fmla="*/ 93 w 141"/>
                  <a:gd name="T45" fmla="*/ 1 h 50"/>
                  <a:gd name="T46" fmla="*/ 95 w 141"/>
                  <a:gd name="T47" fmla="*/ 0 h 50"/>
                  <a:gd name="T48" fmla="*/ 98 w 141"/>
                  <a:gd name="T49" fmla="*/ 0 h 50"/>
                  <a:gd name="T50" fmla="*/ 100 w 141"/>
                  <a:gd name="T51" fmla="*/ 0 h 50"/>
                  <a:gd name="T52" fmla="*/ 103 w 141"/>
                  <a:gd name="T53" fmla="*/ 1 h 50"/>
                  <a:gd name="T54" fmla="*/ 105 w 141"/>
                  <a:gd name="T55" fmla="*/ 1 h 50"/>
                  <a:gd name="T56" fmla="*/ 108 w 141"/>
                  <a:gd name="T57" fmla="*/ 1 h 50"/>
                  <a:gd name="T58" fmla="*/ 111 w 141"/>
                  <a:gd name="T59" fmla="*/ 2 h 50"/>
                  <a:gd name="T60" fmla="*/ 113 w 141"/>
                  <a:gd name="T61" fmla="*/ 4 h 50"/>
                  <a:gd name="T62" fmla="*/ 116 w 141"/>
                  <a:gd name="T63" fmla="*/ 5 h 50"/>
                  <a:gd name="T64" fmla="*/ 118 w 141"/>
                  <a:gd name="T65" fmla="*/ 6 h 50"/>
                  <a:gd name="T66" fmla="*/ 121 w 141"/>
                  <a:gd name="T67" fmla="*/ 8 h 50"/>
                  <a:gd name="T68" fmla="*/ 123 w 141"/>
                  <a:gd name="T69" fmla="*/ 10 h 50"/>
                  <a:gd name="T70" fmla="*/ 126 w 141"/>
                  <a:gd name="T71" fmla="*/ 13 h 50"/>
                  <a:gd name="T72" fmla="*/ 127 w 141"/>
                  <a:gd name="T73" fmla="*/ 14 h 50"/>
                  <a:gd name="T74" fmla="*/ 130 w 141"/>
                  <a:gd name="T75" fmla="*/ 18 h 50"/>
                  <a:gd name="T76" fmla="*/ 132 w 141"/>
                  <a:gd name="T77" fmla="*/ 20 h 50"/>
                  <a:gd name="T78" fmla="*/ 135 w 141"/>
                  <a:gd name="T79" fmla="*/ 24 h 50"/>
                  <a:gd name="T80" fmla="*/ 136 w 141"/>
                  <a:gd name="T81" fmla="*/ 27 h 50"/>
                  <a:gd name="T82" fmla="*/ 139 w 141"/>
                  <a:gd name="T83" fmla="*/ 32 h 50"/>
                  <a:gd name="T84" fmla="*/ 140 w 141"/>
                  <a:gd name="T85" fmla="*/ 37 h 50"/>
                  <a:gd name="T86" fmla="*/ 141 w 141"/>
                  <a:gd name="T87" fmla="*/ 40 h 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41"/>
                  <a:gd name="T133" fmla="*/ 0 h 50"/>
                  <a:gd name="T134" fmla="*/ 141 w 141"/>
                  <a:gd name="T135" fmla="*/ 50 h 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41" h="50">
                    <a:moveTo>
                      <a:pt x="0" y="50"/>
                    </a:moveTo>
                    <a:lnTo>
                      <a:pt x="8" y="47"/>
                    </a:lnTo>
                    <a:lnTo>
                      <a:pt x="16" y="45"/>
                    </a:lnTo>
                    <a:lnTo>
                      <a:pt x="22" y="41"/>
                    </a:lnTo>
                    <a:lnTo>
                      <a:pt x="27" y="38"/>
                    </a:lnTo>
                    <a:lnTo>
                      <a:pt x="32" y="34"/>
                    </a:lnTo>
                    <a:lnTo>
                      <a:pt x="36" y="32"/>
                    </a:lnTo>
                    <a:lnTo>
                      <a:pt x="41" y="28"/>
                    </a:lnTo>
                    <a:lnTo>
                      <a:pt x="45" y="24"/>
                    </a:lnTo>
                    <a:lnTo>
                      <a:pt x="49" y="22"/>
                    </a:lnTo>
                    <a:lnTo>
                      <a:pt x="53" y="19"/>
                    </a:lnTo>
                    <a:lnTo>
                      <a:pt x="57" y="16"/>
                    </a:lnTo>
                    <a:lnTo>
                      <a:pt x="61" y="14"/>
                    </a:lnTo>
                    <a:lnTo>
                      <a:pt x="64" y="11"/>
                    </a:lnTo>
                    <a:lnTo>
                      <a:pt x="68" y="10"/>
                    </a:lnTo>
                    <a:lnTo>
                      <a:pt x="72" y="8"/>
                    </a:lnTo>
                    <a:lnTo>
                      <a:pt x="75" y="6"/>
                    </a:lnTo>
                    <a:lnTo>
                      <a:pt x="79" y="5"/>
                    </a:lnTo>
                    <a:lnTo>
                      <a:pt x="81" y="4"/>
                    </a:lnTo>
                    <a:lnTo>
                      <a:pt x="84" y="2"/>
                    </a:lnTo>
                    <a:lnTo>
                      <a:pt x="88" y="2"/>
                    </a:lnTo>
                    <a:lnTo>
                      <a:pt x="90" y="1"/>
                    </a:lnTo>
                    <a:lnTo>
                      <a:pt x="93" y="1"/>
                    </a:lnTo>
                    <a:lnTo>
                      <a:pt x="95" y="0"/>
                    </a:lnTo>
                    <a:lnTo>
                      <a:pt x="98" y="0"/>
                    </a:lnTo>
                    <a:lnTo>
                      <a:pt x="100" y="0"/>
                    </a:lnTo>
                    <a:lnTo>
                      <a:pt x="103" y="1"/>
                    </a:lnTo>
                    <a:lnTo>
                      <a:pt x="105" y="1"/>
                    </a:lnTo>
                    <a:lnTo>
                      <a:pt x="108" y="1"/>
                    </a:lnTo>
                    <a:lnTo>
                      <a:pt x="111" y="2"/>
                    </a:lnTo>
                    <a:lnTo>
                      <a:pt x="113" y="4"/>
                    </a:lnTo>
                    <a:lnTo>
                      <a:pt x="116" y="5"/>
                    </a:lnTo>
                    <a:lnTo>
                      <a:pt x="118" y="6"/>
                    </a:lnTo>
                    <a:lnTo>
                      <a:pt x="121" y="8"/>
                    </a:lnTo>
                    <a:lnTo>
                      <a:pt x="123" y="10"/>
                    </a:lnTo>
                    <a:lnTo>
                      <a:pt x="126" y="13"/>
                    </a:lnTo>
                    <a:lnTo>
                      <a:pt x="127" y="14"/>
                    </a:lnTo>
                    <a:lnTo>
                      <a:pt x="130" y="18"/>
                    </a:lnTo>
                    <a:lnTo>
                      <a:pt x="132" y="20"/>
                    </a:lnTo>
                    <a:lnTo>
                      <a:pt x="135" y="24"/>
                    </a:lnTo>
                    <a:lnTo>
                      <a:pt x="136" y="27"/>
                    </a:lnTo>
                    <a:lnTo>
                      <a:pt x="139" y="32"/>
                    </a:lnTo>
                    <a:lnTo>
                      <a:pt x="140" y="37"/>
                    </a:lnTo>
                    <a:lnTo>
                      <a:pt x="141" y="4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4" name="Line 3571"/>
              <p:cNvSpPr>
                <a:spLocks noChangeShapeType="1"/>
              </p:cNvSpPr>
              <p:nvPr/>
            </p:nvSpPr>
            <p:spPr bwMode="auto">
              <a:xfrm flipV="1">
                <a:off x="1691" y="725"/>
                <a:ext cx="1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5" name="Freeform 3572"/>
              <p:cNvSpPr>
                <a:spLocks/>
              </p:cNvSpPr>
              <p:nvPr/>
            </p:nvSpPr>
            <p:spPr bwMode="auto">
              <a:xfrm>
                <a:off x="1702" y="7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6" name="Line 3573"/>
              <p:cNvSpPr>
                <a:spLocks noChangeShapeType="1"/>
              </p:cNvSpPr>
              <p:nvPr/>
            </p:nvSpPr>
            <p:spPr bwMode="auto">
              <a:xfrm flipV="1">
                <a:off x="1702" y="722"/>
                <a:ext cx="7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7" name="Freeform 3574"/>
              <p:cNvSpPr>
                <a:spLocks/>
              </p:cNvSpPr>
              <p:nvPr/>
            </p:nvSpPr>
            <p:spPr bwMode="auto">
              <a:xfrm>
                <a:off x="1709" y="72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8" name="Line 3575"/>
              <p:cNvSpPr>
                <a:spLocks noChangeShapeType="1"/>
              </p:cNvSpPr>
              <p:nvPr/>
            </p:nvSpPr>
            <p:spPr bwMode="auto">
              <a:xfrm flipV="1">
                <a:off x="1711" y="719"/>
                <a:ext cx="6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9" name="Freeform 3576"/>
              <p:cNvSpPr>
                <a:spLocks/>
              </p:cNvSpPr>
              <p:nvPr/>
            </p:nvSpPr>
            <p:spPr bwMode="auto">
              <a:xfrm>
                <a:off x="1717" y="7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0" name="Line 3577"/>
              <p:cNvSpPr>
                <a:spLocks noChangeShapeType="1"/>
              </p:cNvSpPr>
              <p:nvPr/>
            </p:nvSpPr>
            <p:spPr bwMode="auto">
              <a:xfrm flipV="1">
                <a:off x="1717" y="715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1" name="Freeform 3578"/>
              <p:cNvSpPr>
                <a:spLocks/>
              </p:cNvSpPr>
              <p:nvPr/>
            </p:nvSpPr>
            <p:spPr bwMode="auto">
              <a:xfrm>
                <a:off x="1722" y="71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2" name="Line 3579"/>
              <p:cNvSpPr>
                <a:spLocks noChangeShapeType="1"/>
              </p:cNvSpPr>
              <p:nvPr/>
            </p:nvSpPr>
            <p:spPr bwMode="auto">
              <a:xfrm flipV="1">
                <a:off x="1723" y="711"/>
                <a:ext cx="6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3" name="Freeform 3580"/>
              <p:cNvSpPr>
                <a:spLocks/>
              </p:cNvSpPr>
              <p:nvPr/>
            </p:nvSpPr>
            <p:spPr bwMode="auto">
              <a:xfrm>
                <a:off x="1729" y="7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4" name="Freeform 3581"/>
              <p:cNvSpPr>
                <a:spLocks/>
              </p:cNvSpPr>
              <p:nvPr/>
            </p:nvSpPr>
            <p:spPr bwMode="auto">
              <a:xfrm>
                <a:off x="1729" y="681"/>
                <a:ext cx="46" cy="30"/>
              </a:xfrm>
              <a:custGeom>
                <a:avLst/>
                <a:gdLst>
                  <a:gd name="T0" fmla="*/ 0 w 46"/>
                  <a:gd name="T1" fmla="*/ 30 h 30"/>
                  <a:gd name="T2" fmla="*/ 3 w 46"/>
                  <a:gd name="T3" fmla="*/ 27 h 30"/>
                  <a:gd name="T4" fmla="*/ 3 w 46"/>
                  <a:gd name="T5" fmla="*/ 27 h 30"/>
                  <a:gd name="T6" fmla="*/ 9 w 46"/>
                  <a:gd name="T7" fmla="*/ 23 h 30"/>
                  <a:gd name="T8" fmla="*/ 9 w 46"/>
                  <a:gd name="T9" fmla="*/ 23 h 30"/>
                  <a:gd name="T10" fmla="*/ 12 w 46"/>
                  <a:gd name="T11" fmla="*/ 21 h 30"/>
                  <a:gd name="T12" fmla="*/ 12 w 46"/>
                  <a:gd name="T13" fmla="*/ 20 h 30"/>
                  <a:gd name="T14" fmla="*/ 16 w 46"/>
                  <a:gd name="T15" fmla="*/ 17 h 30"/>
                  <a:gd name="T16" fmla="*/ 16 w 46"/>
                  <a:gd name="T17" fmla="*/ 17 h 30"/>
                  <a:gd name="T18" fmla="*/ 20 w 46"/>
                  <a:gd name="T19" fmla="*/ 14 h 30"/>
                  <a:gd name="T20" fmla="*/ 20 w 46"/>
                  <a:gd name="T21" fmla="*/ 14 h 30"/>
                  <a:gd name="T22" fmla="*/ 23 w 46"/>
                  <a:gd name="T23" fmla="*/ 12 h 30"/>
                  <a:gd name="T24" fmla="*/ 24 w 46"/>
                  <a:gd name="T25" fmla="*/ 12 h 30"/>
                  <a:gd name="T26" fmla="*/ 26 w 46"/>
                  <a:gd name="T27" fmla="*/ 11 h 30"/>
                  <a:gd name="T28" fmla="*/ 26 w 46"/>
                  <a:gd name="T29" fmla="*/ 9 h 30"/>
                  <a:gd name="T30" fmla="*/ 30 w 46"/>
                  <a:gd name="T31" fmla="*/ 8 h 30"/>
                  <a:gd name="T32" fmla="*/ 30 w 46"/>
                  <a:gd name="T33" fmla="*/ 8 h 30"/>
                  <a:gd name="T34" fmla="*/ 34 w 46"/>
                  <a:gd name="T35" fmla="*/ 5 h 30"/>
                  <a:gd name="T36" fmla="*/ 34 w 46"/>
                  <a:gd name="T37" fmla="*/ 5 h 30"/>
                  <a:gd name="T38" fmla="*/ 37 w 46"/>
                  <a:gd name="T39" fmla="*/ 4 h 30"/>
                  <a:gd name="T40" fmla="*/ 37 w 46"/>
                  <a:gd name="T41" fmla="*/ 4 h 30"/>
                  <a:gd name="T42" fmla="*/ 41 w 46"/>
                  <a:gd name="T43" fmla="*/ 3 h 30"/>
                  <a:gd name="T44" fmla="*/ 41 w 46"/>
                  <a:gd name="T45" fmla="*/ 3 h 30"/>
                  <a:gd name="T46" fmla="*/ 43 w 46"/>
                  <a:gd name="T47" fmla="*/ 2 h 30"/>
                  <a:gd name="T48" fmla="*/ 43 w 46"/>
                  <a:gd name="T49" fmla="*/ 2 h 30"/>
                  <a:gd name="T50" fmla="*/ 46 w 46"/>
                  <a:gd name="T51" fmla="*/ 0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30"/>
                  <a:gd name="T80" fmla="*/ 46 w 46"/>
                  <a:gd name="T81" fmla="*/ 30 h 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30">
                    <a:moveTo>
                      <a:pt x="0" y="30"/>
                    </a:moveTo>
                    <a:lnTo>
                      <a:pt x="3" y="27"/>
                    </a:lnTo>
                    <a:lnTo>
                      <a:pt x="9" y="23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6" y="17"/>
                    </a:lnTo>
                    <a:lnTo>
                      <a:pt x="20" y="14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30" y="8"/>
                    </a:lnTo>
                    <a:lnTo>
                      <a:pt x="34" y="5"/>
                    </a:lnTo>
                    <a:lnTo>
                      <a:pt x="37" y="4"/>
                    </a:lnTo>
                    <a:lnTo>
                      <a:pt x="41" y="3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5" name="Freeform 3582"/>
              <p:cNvSpPr>
                <a:spLocks/>
              </p:cNvSpPr>
              <p:nvPr/>
            </p:nvSpPr>
            <p:spPr bwMode="auto">
              <a:xfrm>
                <a:off x="1781" y="6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6" name="Line 3583"/>
              <p:cNvSpPr>
                <a:spLocks noChangeShapeType="1"/>
              </p:cNvSpPr>
              <p:nvPr/>
            </p:nvSpPr>
            <p:spPr bwMode="auto">
              <a:xfrm flipV="1">
                <a:off x="1775" y="68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7" name="Freeform 3584"/>
              <p:cNvSpPr>
                <a:spLocks/>
              </p:cNvSpPr>
              <p:nvPr/>
            </p:nvSpPr>
            <p:spPr bwMode="auto">
              <a:xfrm>
                <a:off x="1784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8" name="Line 3585"/>
              <p:cNvSpPr>
                <a:spLocks noChangeShapeType="1"/>
              </p:cNvSpPr>
              <p:nvPr/>
            </p:nvSpPr>
            <p:spPr bwMode="auto">
              <a:xfrm>
                <a:off x="1777" y="68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9" name="Freeform 3586"/>
              <p:cNvSpPr>
                <a:spLocks/>
              </p:cNvSpPr>
              <p:nvPr/>
            </p:nvSpPr>
            <p:spPr bwMode="auto">
              <a:xfrm>
                <a:off x="1786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0" name="Line 3587"/>
              <p:cNvSpPr>
                <a:spLocks noChangeShapeType="1"/>
              </p:cNvSpPr>
              <p:nvPr/>
            </p:nvSpPr>
            <p:spPr bwMode="auto">
              <a:xfrm flipV="1">
                <a:off x="1780" y="6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1" name="Freeform 3588"/>
              <p:cNvSpPr>
                <a:spLocks/>
              </p:cNvSpPr>
              <p:nvPr/>
            </p:nvSpPr>
            <p:spPr bwMode="auto">
              <a:xfrm>
                <a:off x="1789" y="68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2" name="Line 3589"/>
              <p:cNvSpPr>
                <a:spLocks noChangeShapeType="1"/>
              </p:cNvSpPr>
              <p:nvPr/>
            </p:nvSpPr>
            <p:spPr bwMode="auto">
              <a:xfrm>
                <a:off x="1782" y="67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3" name="Freeform 3590"/>
              <p:cNvSpPr>
                <a:spLocks/>
              </p:cNvSpPr>
              <p:nvPr/>
            </p:nvSpPr>
            <p:spPr bwMode="auto">
              <a:xfrm>
                <a:off x="1790" y="68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4" name="Line 3591"/>
              <p:cNvSpPr>
                <a:spLocks noChangeShapeType="1"/>
              </p:cNvSpPr>
              <p:nvPr/>
            </p:nvSpPr>
            <p:spPr bwMode="auto">
              <a:xfrm>
                <a:off x="1785" y="6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5" name="Freeform 3592"/>
              <p:cNvSpPr>
                <a:spLocks/>
              </p:cNvSpPr>
              <p:nvPr/>
            </p:nvSpPr>
            <p:spPr bwMode="auto">
              <a:xfrm>
                <a:off x="1793" y="68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6" name="Line 3593"/>
              <p:cNvSpPr>
                <a:spLocks noChangeShapeType="1"/>
              </p:cNvSpPr>
              <p:nvPr/>
            </p:nvSpPr>
            <p:spPr bwMode="auto">
              <a:xfrm>
                <a:off x="1787" y="6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7" name="Rectangle 3594"/>
              <p:cNvSpPr>
                <a:spLocks noChangeArrowheads="1"/>
              </p:cNvSpPr>
              <p:nvPr/>
            </p:nvSpPr>
            <p:spPr bwMode="auto">
              <a:xfrm>
                <a:off x="1794" y="684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8" name="Line 3595"/>
              <p:cNvSpPr>
                <a:spLocks noChangeShapeType="1"/>
              </p:cNvSpPr>
              <p:nvPr/>
            </p:nvSpPr>
            <p:spPr bwMode="auto">
              <a:xfrm>
                <a:off x="1789" y="6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9" name="Freeform 3596"/>
              <p:cNvSpPr>
                <a:spLocks/>
              </p:cNvSpPr>
              <p:nvPr/>
            </p:nvSpPr>
            <p:spPr bwMode="auto">
              <a:xfrm>
                <a:off x="1795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0" name="Line 3597"/>
              <p:cNvSpPr>
                <a:spLocks noChangeShapeType="1"/>
              </p:cNvSpPr>
              <p:nvPr/>
            </p:nvSpPr>
            <p:spPr bwMode="auto">
              <a:xfrm>
                <a:off x="1791" y="6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1" name="Freeform 3598"/>
              <p:cNvSpPr>
                <a:spLocks/>
              </p:cNvSpPr>
              <p:nvPr/>
            </p:nvSpPr>
            <p:spPr bwMode="auto">
              <a:xfrm>
                <a:off x="1798" y="68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2" name="Line 3599"/>
              <p:cNvSpPr>
                <a:spLocks noChangeShapeType="1"/>
              </p:cNvSpPr>
              <p:nvPr/>
            </p:nvSpPr>
            <p:spPr bwMode="auto">
              <a:xfrm>
                <a:off x="1793" y="6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3" name="Freeform 3600"/>
              <p:cNvSpPr>
                <a:spLocks/>
              </p:cNvSpPr>
              <p:nvPr/>
            </p:nvSpPr>
            <p:spPr bwMode="auto">
              <a:xfrm>
                <a:off x="1799" y="6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4" name="Line 3601"/>
              <p:cNvSpPr>
                <a:spLocks noChangeShapeType="1"/>
              </p:cNvSpPr>
              <p:nvPr/>
            </p:nvSpPr>
            <p:spPr bwMode="auto">
              <a:xfrm>
                <a:off x="1795" y="6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5" name="Freeform 3602"/>
              <p:cNvSpPr>
                <a:spLocks/>
              </p:cNvSpPr>
              <p:nvPr/>
            </p:nvSpPr>
            <p:spPr bwMode="auto">
              <a:xfrm>
                <a:off x="1800" y="68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6" name="Line 3603"/>
              <p:cNvSpPr>
                <a:spLocks noChangeShapeType="1"/>
              </p:cNvSpPr>
              <p:nvPr/>
            </p:nvSpPr>
            <p:spPr bwMode="auto">
              <a:xfrm>
                <a:off x="1796" y="68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7" name="Freeform 3604"/>
              <p:cNvSpPr>
                <a:spLocks/>
              </p:cNvSpPr>
              <p:nvPr/>
            </p:nvSpPr>
            <p:spPr bwMode="auto">
              <a:xfrm>
                <a:off x="1802" y="68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8" name="Line 3605"/>
              <p:cNvSpPr>
                <a:spLocks noChangeShapeType="1"/>
              </p:cNvSpPr>
              <p:nvPr/>
            </p:nvSpPr>
            <p:spPr bwMode="auto">
              <a:xfrm>
                <a:off x="1799" y="68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9" name="Freeform 3606"/>
              <p:cNvSpPr>
                <a:spLocks/>
              </p:cNvSpPr>
              <p:nvPr/>
            </p:nvSpPr>
            <p:spPr bwMode="auto">
              <a:xfrm>
                <a:off x="1803" y="6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0" name="Line 3607"/>
              <p:cNvSpPr>
                <a:spLocks noChangeShapeType="1"/>
              </p:cNvSpPr>
              <p:nvPr/>
            </p:nvSpPr>
            <p:spPr bwMode="auto">
              <a:xfrm>
                <a:off x="1800" y="681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1" name="Freeform 3608"/>
              <p:cNvSpPr>
                <a:spLocks/>
              </p:cNvSpPr>
              <p:nvPr/>
            </p:nvSpPr>
            <p:spPr bwMode="auto">
              <a:xfrm>
                <a:off x="1804" y="6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2" name="Line 3609"/>
              <p:cNvSpPr>
                <a:spLocks noChangeShapeType="1"/>
              </p:cNvSpPr>
              <p:nvPr/>
            </p:nvSpPr>
            <p:spPr bwMode="auto">
              <a:xfrm>
                <a:off x="1803" y="68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3" name="Freeform 3610"/>
              <p:cNvSpPr>
                <a:spLocks/>
              </p:cNvSpPr>
              <p:nvPr/>
            </p:nvSpPr>
            <p:spPr bwMode="auto">
              <a:xfrm>
                <a:off x="1807" y="6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4" name="Line 3611"/>
              <p:cNvSpPr>
                <a:spLocks noChangeShapeType="1"/>
              </p:cNvSpPr>
              <p:nvPr/>
            </p:nvSpPr>
            <p:spPr bwMode="auto">
              <a:xfrm>
                <a:off x="1805" y="68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5" name="Freeform 3612"/>
              <p:cNvSpPr>
                <a:spLocks/>
              </p:cNvSpPr>
              <p:nvPr/>
            </p:nvSpPr>
            <p:spPr bwMode="auto">
              <a:xfrm>
                <a:off x="1808" y="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6" name="Line 3613"/>
              <p:cNvSpPr>
                <a:spLocks noChangeShapeType="1"/>
              </p:cNvSpPr>
              <p:nvPr/>
            </p:nvSpPr>
            <p:spPr bwMode="auto">
              <a:xfrm>
                <a:off x="1807" y="68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7" name="Freeform 3614"/>
              <p:cNvSpPr>
                <a:spLocks/>
              </p:cNvSpPr>
              <p:nvPr/>
            </p:nvSpPr>
            <p:spPr bwMode="auto">
              <a:xfrm>
                <a:off x="1809" y="69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8" name="Line 3615"/>
              <p:cNvSpPr>
                <a:spLocks noChangeShapeType="1"/>
              </p:cNvSpPr>
              <p:nvPr/>
            </p:nvSpPr>
            <p:spPr bwMode="auto">
              <a:xfrm>
                <a:off x="1809" y="686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9" name="Freeform 3616"/>
              <p:cNvSpPr>
                <a:spLocks/>
              </p:cNvSpPr>
              <p:nvPr/>
            </p:nvSpPr>
            <p:spPr bwMode="auto">
              <a:xfrm>
                <a:off x="1811" y="6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0" name="Line 3617"/>
              <p:cNvSpPr>
                <a:spLocks noChangeShapeType="1"/>
              </p:cNvSpPr>
              <p:nvPr/>
            </p:nvSpPr>
            <p:spPr bwMode="auto">
              <a:xfrm>
                <a:off x="1811" y="688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1" name="Freeform 3618"/>
              <p:cNvSpPr>
                <a:spLocks/>
              </p:cNvSpPr>
              <p:nvPr/>
            </p:nvSpPr>
            <p:spPr bwMode="auto">
              <a:xfrm>
                <a:off x="1812" y="6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2" name="Line 3619"/>
              <p:cNvSpPr>
                <a:spLocks noChangeShapeType="1"/>
              </p:cNvSpPr>
              <p:nvPr/>
            </p:nvSpPr>
            <p:spPr bwMode="auto">
              <a:xfrm>
                <a:off x="1813" y="69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3" name="Freeform 3620"/>
              <p:cNvSpPr>
                <a:spLocks/>
              </p:cNvSpPr>
              <p:nvPr/>
            </p:nvSpPr>
            <p:spPr bwMode="auto">
              <a:xfrm>
                <a:off x="1813" y="6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4" name="Line 3621"/>
              <p:cNvSpPr>
                <a:spLocks noChangeShapeType="1"/>
              </p:cNvSpPr>
              <p:nvPr/>
            </p:nvSpPr>
            <p:spPr bwMode="auto">
              <a:xfrm>
                <a:off x="1814" y="69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5" name="Freeform 3622"/>
              <p:cNvSpPr>
                <a:spLocks/>
              </p:cNvSpPr>
              <p:nvPr/>
            </p:nvSpPr>
            <p:spPr bwMode="auto">
              <a:xfrm>
                <a:off x="1814" y="70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6" name="Line 3623"/>
              <p:cNvSpPr>
                <a:spLocks noChangeShapeType="1"/>
              </p:cNvSpPr>
              <p:nvPr/>
            </p:nvSpPr>
            <p:spPr bwMode="auto">
              <a:xfrm>
                <a:off x="1817" y="69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7" name="Freeform 3624"/>
              <p:cNvSpPr>
                <a:spLocks/>
              </p:cNvSpPr>
              <p:nvPr/>
            </p:nvSpPr>
            <p:spPr bwMode="auto">
              <a:xfrm>
                <a:off x="1817" y="7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8" name="Line 3625"/>
              <p:cNvSpPr>
                <a:spLocks noChangeShapeType="1"/>
              </p:cNvSpPr>
              <p:nvPr/>
            </p:nvSpPr>
            <p:spPr bwMode="auto">
              <a:xfrm>
                <a:off x="1818" y="69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9" name="Freeform 3626"/>
              <p:cNvSpPr>
                <a:spLocks/>
              </p:cNvSpPr>
              <p:nvPr/>
            </p:nvSpPr>
            <p:spPr bwMode="auto">
              <a:xfrm>
                <a:off x="1818" y="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0" name="Line 3627"/>
              <p:cNvSpPr>
                <a:spLocks noChangeShapeType="1"/>
              </p:cNvSpPr>
              <p:nvPr/>
            </p:nvSpPr>
            <p:spPr bwMode="auto">
              <a:xfrm>
                <a:off x="1821" y="70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1" name="Freeform 3628"/>
              <p:cNvSpPr>
                <a:spLocks/>
              </p:cNvSpPr>
              <p:nvPr/>
            </p:nvSpPr>
            <p:spPr bwMode="auto">
              <a:xfrm>
                <a:off x="1820" y="7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2" name="Line 3629"/>
              <p:cNvSpPr>
                <a:spLocks noChangeShapeType="1"/>
              </p:cNvSpPr>
              <p:nvPr/>
            </p:nvSpPr>
            <p:spPr bwMode="auto">
              <a:xfrm>
                <a:off x="1822" y="704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3" name="Freeform 3630"/>
              <p:cNvSpPr>
                <a:spLocks/>
              </p:cNvSpPr>
              <p:nvPr/>
            </p:nvSpPr>
            <p:spPr bwMode="auto">
              <a:xfrm>
                <a:off x="1821" y="7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4" name="Freeform 3631"/>
              <p:cNvSpPr>
                <a:spLocks/>
              </p:cNvSpPr>
              <p:nvPr/>
            </p:nvSpPr>
            <p:spPr bwMode="auto">
              <a:xfrm>
                <a:off x="1823" y="710"/>
                <a:ext cx="21" cy="73"/>
              </a:xfrm>
              <a:custGeom>
                <a:avLst/>
                <a:gdLst>
                  <a:gd name="T0" fmla="*/ 0 w 21"/>
                  <a:gd name="T1" fmla="*/ 0 h 73"/>
                  <a:gd name="T2" fmla="*/ 3 w 21"/>
                  <a:gd name="T3" fmla="*/ 6 h 73"/>
                  <a:gd name="T4" fmla="*/ 3 w 21"/>
                  <a:gd name="T5" fmla="*/ 6 h 73"/>
                  <a:gd name="T6" fmla="*/ 5 w 21"/>
                  <a:gd name="T7" fmla="*/ 14 h 73"/>
                  <a:gd name="T8" fmla="*/ 5 w 21"/>
                  <a:gd name="T9" fmla="*/ 14 h 73"/>
                  <a:gd name="T10" fmla="*/ 8 w 21"/>
                  <a:gd name="T11" fmla="*/ 24 h 73"/>
                  <a:gd name="T12" fmla="*/ 8 w 21"/>
                  <a:gd name="T13" fmla="*/ 24 h 73"/>
                  <a:gd name="T14" fmla="*/ 12 w 21"/>
                  <a:gd name="T15" fmla="*/ 37 h 73"/>
                  <a:gd name="T16" fmla="*/ 12 w 21"/>
                  <a:gd name="T17" fmla="*/ 37 h 73"/>
                  <a:gd name="T18" fmla="*/ 16 w 21"/>
                  <a:gd name="T19" fmla="*/ 53 h 73"/>
                  <a:gd name="T20" fmla="*/ 16 w 21"/>
                  <a:gd name="T21" fmla="*/ 53 h 73"/>
                  <a:gd name="T22" fmla="*/ 21 w 21"/>
                  <a:gd name="T23" fmla="*/ 73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73"/>
                  <a:gd name="T38" fmla="*/ 21 w 21"/>
                  <a:gd name="T39" fmla="*/ 73 h 7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73">
                    <a:moveTo>
                      <a:pt x="0" y="0"/>
                    </a:moveTo>
                    <a:lnTo>
                      <a:pt x="3" y="6"/>
                    </a:lnTo>
                    <a:lnTo>
                      <a:pt x="5" y="14"/>
                    </a:lnTo>
                    <a:lnTo>
                      <a:pt x="8" y="24"/>
                    </a:lnTo>
                    <a:lnTo>
                      <a:pt x="12" y="37"/>
                    </a:lnTo>
                    <a:lnTo>
                      <a:pt x="16" y="53"/>
                    </a:lnTo>
                    <a:lnTo>
                      <a:pt x="21" y="7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5" name="Freeform 3632"/>
              <p:cNvSpPr>
                <a:spLocks/>
              </p:cNvSpPr>
              <p:nvPr/>
            </p:nvSpPr>
            <p:spPr bwMode="auto">
              <a:xfrm>
                <a:off x="1835" y="717"/>
                <a:ext cx="17" cy="64"/>
              </a:xfrm>
              <a:custGeom>
                <a:avLst/>
                <a:gdLst>
                  <a:gd name="T0" fmla="*/ 0 w 17"/>
                  <a:gd name="T1" fmla="*/ 0 h 64"/>
                  <a:gd name="T2" fmla="*/ 1 w 17"/>
                  <a:gd name="T3" fmla="*/ 4 h 64"/>
                  <a:gd name="T4" fmla="*/ 4 w 17"/>
                  <a:gd name="T5" fmla="*/ 14 h 64"/>
                  <a:gd name="T6" fmla="*/ 8 w 17"/>
                  <a:gd name="T7" fmla="*/ 27 h 64"/>
                  <a:gd name="T8" fmla="*/ 11 w 17"/>
                  <a:gd name="T9" fmla="*/ 44 h 64"/>
                  <a:gd name="T10" fmla="*/ 17 w 17"/>
                  <a:gd name="T11" fmla="*/ 64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64"/>
                  <a:gd name="T20" fmla="*/ 17 w 17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64">
                    <a:moveTo>
                      <a:pt x="0" y="0"/>
                    </a:moveTo>
                    <a:lnTo>
                      <a:pt x="1" y="4"/>
                    </a:lnTo>
                    <a:lnTo>
                      <a:pt x="4" y="14"/>
                    </a:lnTo>
                    <a:lnTo>
                      <a:pt x="8" y="27"/>
                    </a:lnTo>
                    <a:lnTo>
                      <a:pt x="11" y="44"/>
                    </a:lnTo>
                    <a:lnTo>
                      <a:pt x="17" y="6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6" name="Freeform 3633"/>
              <p:cNvSpPr>
                <a:spLocks/>
              </p:cNvSpPr>
              <p:nvPr/>
            </p:nvSpPr>
            <p:spPr bwMode="auto">
              <a:xfrm>
                <a:off x="1663" y="735"/>
                <a:ext cx="137" cy="90"/>
              </a:xfrm>
              <a:custGeom>
                <a:avLst/>
                <a:gdLst>
                  <a:gd name="T0" fmla="*/ 1 w 137"/>
                  <a:gd name="T1" fmla="*/ 3 h 90"/>
                  <a:gd name="T2" fmla="*/ 3 w 137"/>
                  <a:gd name="T3" fmla="*/ 7 h 90"/>
                  <a:gd name="T4" fmla="*/ 4 w 137"/>
                  <a:gd name="T5" fmla="*/ 10 h 90"/>
                  <a:gd name="T6" fmla="*/ 4 w 137"/>
                  <a:gd name="T7" fmla="*/ 14 h 90"/>
                  <a:gd name="T8" fmla="*/ 5 w 137"/>
                  <a:gd name="T9" fmla="*/ 18 h 90"/>
                  <a:gd name="T10" fmla="*/ 7 w 137"/>
                  <a:gd name="T11" fmla="*/ 23 h 90"/>
                  <a:gd name="T12" fmla="*/ 8 w 137"/>
                  <a:gd name="T13" fmla="*/ 27 h 90"/>
                  <a:gd name="T14" fmla="*/ 9 w 137"/>
                  <a:gd name="T15" fmla="*/ 31 h 90"/>
                  <a:gd name="T16" fmla="*/ 10 w 137"/>
                  <a:gd name="T17" fmla="*/ 35 h 90"/>
                  <a:gd name="T18" fmla="*/ 12 w 137"/>
                  <a:gd name="T19" fmla="*/ 39 h 90"/>
                  <a:gd name="T20" fmla="*/ 13 w 137"/>
                  <a:gd name="T21" fmla="*/ 42 h 90"/>
                  <a:gd name="T22" fmla="*/ 14 w 137"/>
                  <a:gd name="T23" fmla="*/ 46 h 90"/>
                  <a:gd name="T24" fmla="*/ 16 w 137"/>
                  <a:gd name="T25" fmla="*/ 50 h 90"/>
                  <a:gd name="T26" fmla="*/ 17 w 137"/>
                  <a:gd name="T27" fmla="*/ 53 h 90"/>
                  <a:gd name="T28" fmla="*/ 19 w 137"/>
                  <a:gd name="T29" fmla="*/ 57 h 90"/>
                  <a:gd name="T30" fmla="*/ 21 w 137"/>
                  <a:gd name="T31" fmla="*/ 60 h 90"/>
                  <a:gd name="T32" fmla="*/ 23 w 137"/>
                  <a:gd name="T33" fmla="*/ 63 h 90"/>
                  <a:gd name="T34" fmla="*/ 25 w 137"/>
                  <a:gd name="T35" fmla="*/ 66 h 90"/>
                  <a:gd name="T36" fmla="*/ 27 w 137"/>
                  <a:gd name="T37" fmla="*/ 69 h 90"/>
                  <a:gd name="T38" fmla="*/ 30 w 137"/>
                  <a:gd name="T39" fmla="*/ 72 h 90"/>
                  <a:gd name="T40" fmla="*/ 32 w 137"/>
                  <a:gd name="T41" fmla="*/ 75 h 90"/>
                  <a:gd name="T42" fmla="*/ 35 w 137"/>
                  <a:gd name="T43" fmla="*/ 77 h 90"/>
                  <a:gd name="T44" fmla="*/ 37 w 137"/>
                  <a:gd name="T45" fmla="*/ 78 h 90"/>
                  <a:gd name="T46" fmla="*/ 40 w 137"/>
                  <a:gd name="T47" fmla="*/ 81 h 90"/>
                  <a:gd name="T48" fmla="*/ 44 w 137"/>
                  <a:gd name="T49" fmla="*/ 82 h 90"/>
                  <a:gd name="T50" fmla="*/ 46 w 137"/>
                  <a:gd name="T51" fmla="*/ 85 h 90"/>
                  <a:gd name="T52" fmla="*/ 50 w 137"/>
                  <a:gd name="T53" fmla="*/ 86 h 90"/>
                  <a:gd name="T54" fmla="*/ 54 w 137"/>
                  <a:gd name="T55" fmla="*/ 87 h 90"/>
                  <a:gd name="T56" fmla="*/ 57 w 137"/>
                  <a:gd name="T57" fmla="*/ 89 h 90"/>
                  <a:gd name="T58" fmla="*/ 60 w 137"/>
                  <a:gd name="T59" fmla="*/ 89 h 90"/>
                  <a:gd name="T60" fmla="*/ 64 w 137"/>
                  <a:gd name="T61" fmla="*/ 90 h 90"/>
                  <a:gd name="T62" fmla="*/ 68 w 137"/>
                  <a:gd name="T63" fmla="*/ 90 h 90"/>
                  <a:gd name="T64" fmla="*/ 72 w 137"/>
                  <a:gd name="T65" fmla="*/ 90 h 90"/>
                  <a:gd name="T66" fmla="*/ 75 w 137"/>
                  <a:gd name="T67" fmla="*/ 90 h 90"/>
                  <a:gd name="T68" fmla="*/ 78 w 137"/>
                  <a:gd name="T69" fmla="*/ 90 h 90"/>
                  <a:gd name="T70" fmla="*/ 82 w 137"/>
                  <a:gd name="T71" fmla="*/ 90 h 90"/>
                  <a:gd name="T72" fmla="*/ 86 w 137"/>
                  <a:gd name="T73" fmla="*/ 89 h 90"/>
                  <a:gd name="T74" fmla="*/ 90 w 137"/>
                  <a:gd name="T75" fmla="*/ 87 h 90"/>
                  <a:gd name="T76" fmla="*/ 94 w 137"/>
                  <a:gd name="T77" fmla="*/ 87 h 90"/>
                  <a:gd name="T78" fmla="*/ 98 w 137"/>
                  <a:gd name="T79" fmla="*/ 86 h 90"/>
                  <a:gd name="T80" fmla="*/ 101 w 137"/>
                  <a:gd name="T81" fmla="*/ 85 h 90"/>
                  <a:gd name="T82" fmla="*/ 105 w 137"/>
                  <a:gd name="T83" fmla="*/ 83 h 90"/>
                  <a:gd name="T84" fmla="*/ 109 w 137"/>
                  <a:gd name="T85" fmla="*/ 82 h 90"/>
                  <a:gd name="T86" fmla="*/ 113 w 137"/>
                  <a:gd name="T87" fmla="*/ 81 h 90"/>
                  <a:gd name="T88" fmla="*/ 117 w 137"/>
                  <a:gd name="T89" fmla="*/ 78 h 90"/>
                  <a:gd name="T90" fmla="*/ 121 w 137"/>
                  <a:gd name="T91" fmla="*/ 77 h 90"/>
                  <a:gd name="T92" fmla="*/ 126 w 137"/>
                  <a:gd name="T93" fmla="*/ 76 h 90"/>
                  <a:gd name="T94" fmla="*/ 130 w 137"/>
                  <a:gd name="T95" fmla="*/ 75 h 90"/>
                  <a:gd name="T96" fmla="*/ 133 w 137"/>
                  <a:gd name="T97" fmla="*/ 73 h 90"/>
                  <a:gd name="T98" fmla="*/ 137 w 137"/>
                  <a:gd name="T99" fmla="*/ 72 h 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7"/>
                  <a:gd name="T151" fmla="*/ 0 h 90"/>
                  <a:gd name="T152" fmla="*/ 137 w 137"/>
                  <a:gd name="T153" fmla="*/ 90 h 9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7" h="90">
                    <a:moveTo>
                      <a:pt x="0" y="0"/>
                    </a:moveTo>
                    <a:lnTo>
                      <a:pt x="1" y="3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4" y="10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5" y="17"/>
                    </a:lnTo>
                    <a:lnTo>
                      <a:pt x="5" y="18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9" y="28"/>
                    </a:lnTo>
                    <a:lnTo>
                      <a:pt x="9" y="31"/>
                    </a:lnTo>
                    <a:lnTo>
                      <a:pt x="9" y="32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2" y="39"/>
                    </a:lnTo>
                    <a:lnTo>
                      <a:pt x="12" y="40"/>
                    </a:lnTo>
                    <a:lnTo>
                      <a:pt x="13" y="42"/>
                    </a:lnTo>
                    <a:lnTo>
                      <a:pt x="13" y="44"/>
                    </a:lnTo>
                    <a:lnTo>
                      <a:pt x="14" y="46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7" y="51"/>
                    </a:lnTo>
                    <a:lnTo>
                      <a:pt x="17" y="53"/>
                    </a:lnTo>
                    <a:lnTo>
                      <a:pt x="18" y="55"/>
                    </a:lnTo>
                    <a:lnTo>
                      <a:pt x="19" y="57"/>
                    </a:lnTo>
                    <a:lnTo>
                      <a:pt x="19" y="58"/>
                    </a:lnTo>
                    <a:lnTo>
                      <a:pt x="21" y="60"/>
                    </a:lnTo>
                    <a:lnTo>
                      <a:pt x="22" y="62"/>
                    </a:lnTo>
                    <a:lnTo>
                      <a:pt x="23" y="63"/>
                    </a:lnTo>
                    <a:lnTo>
                      <a:pt x="23" y="64"/>
                    </a:lnTo>
                    <a:lnTo>
                      <a:pt x="25" y="66"/>
                    </a:lnTo>
                    <a:lnTo>
                      <a:pt x="26" y="68"/>
                    </a:lnTo>
                    <a:lnTo>
                      <a:pt x="27" y="69"/>
                    </a:lnTo>
                    <a:lnTo>
                      <a:pt x="28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2" y="75"/>
                    </a:lnTo>
                    <a:lnTo>
                      <a:pt x="34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7" y="78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1" y="82"/>
                    </a:lnTo>
                    <a:lnTo>
                      <a:pt x="44" y="82"/>
                    </a:lnTo>
                    <a:lnTo>
                      <a:pt x="45" y="83"/>
                    </a:lnTo>
                    <a:lnTo>
                      <a:pt x="46" y="85"/>
                    </a:lnTo>
                    <a:lnTo>
                      <a:pt x="49" y="85"/>
                    </a:lnTo>
                    <a:lnTo>
                      <a:pt x="50" y="86"/>
                    </a:lnTo>
                    <a:lnTo>
                      <a:pt x="51" y="86"/>
                    </a:lnTo>
                    <a:lnTo>
                      <a:pt x="54" y="87"/>
                    </a:lnTo>
                    <a:lnTo>
                      <a:pt x="55" y="87"/>
                    </a:lnTo>
                    <a:lnTo>
                      <a:pt x="57" y="89"/>
                    </a:lnTo>
                    <a:lnTo>
                      <a:pt x="59" y="89"/>
                    </a:lnTo>
                    <a:lnTo>
                      <a:pt x="60" y="89"/>
                    </a:lnTo>
                    <a:lnTo>
                      <a:pt x="63" y="90"/>
                    </a:lnTo>
                    <a:lnTo>
                      <a:pt x="64" y="90"/>
                    </a:lnTo>
                    <a:lnTo>
                      <a:pt x="66" y="90"/>
                    </a:lnTo>
                    <a:lnTo>
                      <a:pt x="68" y="90"/>
                    </a:lnTo>
                    <a:lnTo>
                      <a:pt x="69" y="90"/>
                    </a:lnTo>
                    <a:lnTo>
                      <a:pt x="72" y="90"/>
                    </a:lnTo>
                    <a:lnTo>
                      <a:pt x="73" y="90"/>
                    </a:lnTo>
                    <a:lnTo>
                      <a:pt x="75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81" y="90"/>
                    </a:lnTo>
                    <a:lnTo>
                      <a:pt x="82" y="90"/>
                    </a:lnTo>
                    <a:lnTo>
                      <a:pt x="83" y="89"/>
                    </a:lnTo>
                    <a:lnTo>
                      <a:pt x="86" y="89"/>
                    </a:lnTo>
                    <a:lnTo>
                      <a:pt x="87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4" y="87"/>
                    </a:lnTo>
                    <a:lnTo>
                      <a:pt x="95" y="86"/>
                    </a:lnTo>
                    <a:lnTo>
                      <a:pt x="98" y="86"/>
                    </a:lnTo>
                    <a:lnTo>
                      <a:pt x="99" y="85"/>
                    </a:lnTo>
                    <a:lnTo>
                      <a:pt x="101" y="85"/>
                    </a:lnTo>
                    <a:lnTo>
                      <a:pt x="103" y="83"/>
                    </a:lnTo>
                    <a:lnTo>
                      <a:pt x="105" y="83"/>
                    </a:lnTo>
                    <a:lnTo>
                      <a:pt x="107" y="82"/>
                    </a:lnTo>
                    <a:lnTo>
                      <a:pt x="109" y="82"/>
                    </a:lnTo>
                    <a:lnTo>
                      <a:pt x="112" y="81"/>
                    </a:lnTo>
                    <a:lnTo>
                      <a:pt x="113" y="81"/>
                    </a:lnTo>
                    <a:lnTo>
                      <a:pt x="116" y="80"/>
                    </a:lnTo>
                    <a:lnTo>
                      <a:pt x="117" y="78"/>
                    </a:lnTo>
                    <a:lnTo>
                      <a:pt x="119" y="78"/>
                    </a:lnTo>
                    <a:lnTo>
                      <a:pt x="121" y="77"/>
                    </a:lnTo>
                    <a:lnTo>
                      <a:pt x="123" y="77"/>
                    </a:lnTo>
                    <a:lnTo>
                      <a:pt x="126" y="76"/>
                    </a:lnTo>
                    <a:lnTo>
                      <a:pt x="127" y="76"/>
                    </a:lnTo>
                    <a:lnTo>
                      <a:pt x="130" y="75"/>
                    </a:lnTo>
                    <a:lnTo>
                      <a:pt x="131" y="75"/>
                    </a:lnTo>
                    <a:lnTo>
                      <a:pt x="133" y="73"/>
                    </a:lnTo>
                    <a:lnTo>
                      <a:pt x="135" y="73"/>
                    </a:lnTo>
                    <a:lnTo>
                      <a:pt x="137" y="7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7" name="Freeform 3634"/>
              <p:cNvSpPr>
                <a:spLocks/>
              </p:cNvSpPr>
              <p:nvPr/>
            </p:nvSpPr>
            <p:spPr bwMode="auto">
              <a:xfrm>
                <a:off x="1656" y="738"/>
                <a:ext cx="156" cy="96"/>
              </a:xfrm>
              <a:custGeom>
                <a:avLst/>
                <a:gdLst>
                  <a:gd name="T0" fmla="*/ 1 w 156"/>
                  <a:gd name="T1" fmla="*/ 1 h 96"/>
                  <a:gd name="T2" fmla="*/ 2 w 156"/>
                  <a:gd name="T3" fmla="*/ 6 h 96"/>
                  <a:gd name="T4" fmla="*/ 3 w 156"/>
                  <a:gd name="T5" fmla="*/ 10 h 96"/>
                  <a:gd name="T6" fmla="*/ 3 w 156"/>
                  <a:gd name="T7" fmla="*/ 14 h 96"/>
                  <a:gd name="T8" fmla="*/ 5 w 156"/>
                  <a:gd name="T9" fmla="*/ 19 h 96"/>
                  <a:gd name="T10" fmla="*/ 6 w 156"/>
                  <a:gd name="T11" fmla="*/ 23 h 96"/>
                  <a:gd name="T12" fmla="*/ 7 w 156"/>
                  <a:gd name="T13" fmla="*/ 27 h 96"/>
                  <a:gd name="T14" fmla="*/ 8 w 156"/>
                  <a:gd name="T15" fmla="*/ 32 h 96"/>
                  <a:gd name="T16" fmla="*/ 10 w 156"/>
                  <a:gd name="T17" fmla="*/ 36 h 96"/>
                  <a:gd name="T18" fmla="*/ 11 w 156"/>
                  <a:gd name="T19" fmla="*/ 39 h 96"/>
                  <a:gd name="T20" fmla="*/ 12 w 156"/>
                  <a:gd name="T21" fmla="*/ 43 h 96"/>
                  <a:gd name="T22" fmla="*/ 15 w 156"/>
                  <a:gd name="T23" fmla="*/ 48 h 96"/>
                  <a:gd name="T24" fmla="*/ 16 w 156"/>
                  <a:gd name="T25" fmla="*/ 52 h 96"/>
                  <a:gd name="T26" fmla="*/ 17 w 156"/>
                  <a:gd name="T27" fmla="*/ 56 h 96"/>
                  <a:gd name="T28" fmla="*/ 20 w 156"/>
                  <a:gd name="T29" fmla="*/ 60 h 96"/>
                  <a:gd name="T30" fmla="*/ 23 w 156"/>
                  <a:gd name="T31" fmla="*/ 64 h 96"/>
                  <a:gd name="T32" fmla="*/ 25 w 156"/>
                  <a:gd name="T33" fmla="*/ 66 h 96"/>
                  <a:gd name="T34" fmla="*/ 28 w 156"/>
                  <a:gd name="T35" fmla="*/ 70 h 96"/>
                  <a:gd name="T36" fmla="*/ 30 w 156"/>
                  <a:gd name="T37" fmla="*/ 74 h 96"/>
                  <a:gd name="T38" fmla="*/ 33 w 156"/>
                  <a:gd name="T39" fmla="*/ 77 h 96"/>
                  <a:gd name="T40" fmla="*/ 35 w 156"/>
                  <a:gd name="T41" fmla="*/ 79 h 96"/>
                  <a:gd name="T42" fmla="*/ 39 w 156"/>
                  <a:gd name="T43" fmla="*/ 82 h 96"/>
                  <a:gd name="T44" fmla="*/ 43 w 156"/>
                  <a:gd name="T45" fmla="*/ 84 h 96"/>
                  <a:gd name="T46" fmla="*/ 47 w 156"/>
                  <a:gd name="T47" fmla="*/ 87 h 96"/>
                  <a:gd name="T48" fmla="*/ 51 w 156"/>
                  <a:gd name="T49" fmla="*/ 89 h 96"/>
                  <a:gd name="T50" fmla="*/ 55 w 156"/>
                  <a:gd name="T51" fmla="*/ 91 h 96"/>
                  <a:gd name="T52" fmla="*/ 58 w 156"/>
                  <a:gd name="T53" fmla="*/ 92 h 96"/>
                  <a:gd name="T54" fmla="*/ 62 w 156"/>
                  <a:gd name="T55" fmla="*/ 93 h 96"/>
                  <a:gd name="T56" fmla="*/ 66 w 156"/>
                  <a:gd name="T57" fmla="*/ 95 h 96"/>
                  <a:gd name="T58" fmla="*/ 71 w 156"/>
                  <a:gd name="T59" fmla="*/ 95 h 96"/>
                  <a:gd name="T60" fmla="*/ 75 w 156"/>
                  <a:gd name="T61" fmla="*/ 96 h 96"/>
                  <a:gd name="T62" fmla="*/ 80 w 156"/>
                  <a:gd name="T63" fmla="*/ 96 h 96"/>
                  <a:gd name="T64" fmla="*/ 84 w 156"/>
                  <a:gd name="T65" fmla="*/ 96 h 96"/>
                  <a:gd name="T66" fmla="*/ 88 w 156"/>
                  <a:gd name="T67" fmla="*/ 95 h 96"/>
                  <a:gd name="T68" fmla="*/ 92 w 156"/>
                  <a:gd name="T69" fmla="*/ 95 h 96"/>
                  <a:gd name="T70" fmla="*/ 97 w 156"/>
                  <a:gd name="T71" fmla="*/ 93 h 96"/>
                  <a:gd name="T72" fmla="*/ 101 w 156"/>
                  <a:gd name="T73" fmla="*/ 92 h 96"/>
                  <a:gd name="T74" fmla="*/ 105 w 156"/>
                  <a:gd name="T75" fmla="*/ 91 h 96"/>
                  <a:gd name="T76" fmla="*/ 108 w 156"/>
                  <a:gd name="T77" fmla="*/ 89 h 96"/>
                  <a:gd name="T78" fmla="*/ 114 w 156"/>
                  <a:gd name="T79" fmla="*/ 88 h 96"/>
                  <a:gd name="T80" fmla="*/ 117 w 156"/>
                  <a:gd name="T81" fmla="*/ 87 h 96"/>
                  <a:gd name="T82" fmla="*/ 121 w 156"/>
                  <a:gd name="T83" fmla="*/ 86 h 96"/>
                  <a:gd name="T84" fmla="*/ 126 w 156"/>
                  <a:gd name="T85" fmla="*/ 84 h 96"/>
                  <a:gd name="T86" fmla="*/ 130 w 156"/>
                  <a:gd name="T87" fmla="*/ 83 h 96"/>
                  <a:gd name="T88" fmla="*/ 134 w 156"/>
                  <a:gd name="T89" fmla="*/ 82 h 96"/>
                  <a:gd name="T90" fmla="*/ 138 w 156"/>
                  <a:gd name="T91" fmla="*/ 79 h 96"/>
                  <a:gd name="T92" fmla="*/ 143 w 156"/>
                  <a:gd name="T93" fmla="*/ 78 h 96"/>
                  <a:gd name="T94" fmla="*/ 147 w 156"/>
                  <a:gd name="T95" fmla="*/ 77 h 96"/>
                  <a:gd name="T96" fmla="*/ 151 w 156"/>
                  <a:gd name="T97" fmla="*/ 75 h 9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6"/>
                  <a:gd name="T148" fmla="*/ 0 h 96"/>
                  <a:gd name="T149" fmla="*/ 156 w 156"/>
                  <a:gd name="T150" fmla="*/ 96 h 9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6" h="96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7" y="25"/>
                    </a:lnTo>
                    <a:lnTo>
                      <a:pt x="7" y="27"/>
                    </a:lnTo>
                    <a:lnTo>
                      <a:pt x="8" y="29"/>
                    </a:lnTo>
                    <a:lnTo>
                      <a:pt x="8" y="32"/>
                    </a:lnTo>
                    <a:lnTo>
                      <a:pt x="10" y="33"/>
                    </a:lnTo>
                    <a:lnTo>
                      <a:pt x="10" y="36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2" y="42"/>
                    </a:lnTo>
                    <a:lnTo>
                      <a:pt x="12" y="43"/>
                    </a:lnTo>
                    <a:lnTo>
                      <a:pt x="14" y="46"/>
                    </a:lnTo>
                    <a:lnTo>
                      <a:pt x="15" y="48"/>
                    </a:lnTo>
                    <a:lnTo>
                      <a:pt x="15" y="50"/>
                    </a:lnTo>
                    <a:lnTo>
                      <a:pt x="16" y="52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3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9"/>
                    </a:lnTo>
                    <a:lnTo>
                      <a:pt x="28" y="70"/>
                    </a:lnTo>
                    <a:lnTo>
                      <a:pt x="29" y="72"/>
                    </a:lnTo>
                    <a:lnTo>
                      <a:pt x="30" y="74"/>
                    </a:lnTo>
                    <a:lnTo>
                      <a:pt x="32" y="75"/>
                    </a:lnTo>
                    <a:lnTo>
                      <a:pt x="33" y="77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39" y="82"/>
                    </a:lnTo>
                    <a:lnTo>
                      <a:pt x="41" y="83"/>
                    </a:lnTo>
                    <a:lnTo>
                      <a:pt x="43" y="84"/>
                    </a:lnTo>
                    <a:lnTo>
                      <a:pt x="44" y="86"/>
                    </a:lnTo>
                    <a:lnTo>
                      <a:pt x="47" y="87"/>
                    </a:lnTo>
                    <a:lnTo>
                      <a:pt x="48" y="88"/>
                    </a:lnTo>
                    <a:lnTo>
                      <a:pt x="51" y="89"/>
                    </a:lnTo>
                    <a:lnTo>
                      <a:pt x="52" y="89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8" y="92"/>
                    </a:lnTo>
                    <a:lnTo>
                      <a:pt x="60" y="93"/>
                    </a:lnTo>
                    <a:lnTo>
                      <a:pt x="62" y="93"/>
                    </a:lnTo>
                    <a:lnTo>
                      <a:pt x="65" y="93"/>
                    </a:lnTo>
                    <a:lnTo>
                      <a:pt x="66" y="95"/>
                    </a:lnTo>
                    <a:lnTo>
                      <a:pt x="69" y="95"/>
                    </a:lnTo>
                    <a:lnTo>
                      <a:pt x="71" y="95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8" y="96"/>
                    </a:lnTo>
                    <a:lnTo>
                      <a:pt x="80" y="96"/>
                    </a:lnTo>
                    <a:lnTo>
                      <a:pt x="82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8" y="95"/>
                    </a:lnTo>
                    <a:lnTo>
                      <a:pt x="90" y="95"/>
                    </a:lnTo>
                    <a:lnTo>
                      <a:pt x="92" y="95"/>
                    </a:lnTo>
                    <a:lnTo>
                      <a:pt x="94" y="93"/>
                    </a:lnTo>
                    <a:lnTo>
                      <a:pt x="97" y="93"/>
                    </a:lnTo>
                    <a:lnTo>
                      <a:pt x="98" y="93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5" y="91"/>
                    </a:lnTo>
                    <a:lnTo>
                      <a:pt x="107" y="91"/>
                    </a:lnTo>
                    <a:lnTo>
                      <a:pt x="108" y="89"/>
                    </a:lnTo>
                    <a:lnTo>
                      <a:pt x="111" y="89"/>
                    </a:lnTo>
                    <a:lnTo>
                      <a:pt x="114" y="88"/>
                    </a:lnTo>
                    <a:lnTo>
                      <a:pt x="115" y="88"/>
                    </a:lnTo>
                    <a:lnTo>
                      <a:pt x="117" y="87"/>
                    </a:lnTo>
                    <a:lnTo>
                      <a:pt x="120" y="86"/>
                    </a:lnTo>
                    <a:lnTo>
                      <a:pt x="121" y="86"/>
                    </a:lnTo>
                    <a:lnTo>
                      <a:pt x="124" y="84"/>
                    </a:lnTo>
                    <a:lnTo>
                      <a:pt x="126" y="84"/>
                    </a:lnTo>
                    <a:lnTo>
                      <a:pt x="128" y="83"/>
                    </a:lnTo>
                    <a:lnTo>
                      <a:pt x="130" y="83"/>
                    </a:lnTo>
                    <a:lnTo>
                      <a:pt x="133" y="82"/>
                    </a:lnTo>
                    <a:lnTo>
                      <a:pt x="134" y="82"/>
                    </a:lnTo>
                    <a:lnTo>
                      <a:pt x="137" y="80"/>
                    </a:lnTo>
                    <a:lnTo>
                      <a:pt x="138" y="79"/>
                    </a:lnTo>
                    <a:lnTo>
                      <a:pt x="140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7" y="77"/>
                    </a:lnTo>
                    <a:lnTo>
                      <a:pt x="149" y="77"/>
                    </a:lnTo>
                    <a:lnTo>
                      <a:pt x="151" y="75"/>
                    </a:lnTo>
                    <a:lnTo>
                      <a:pt x="156" y="7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8" name="Freeform 3635"/>
              <p:cNvSpPr>
                <a:spLocks/>
              </p:cNvSpPr>
              <p:nvPr/>
            </p:nvSpPr>
            <p:spPr bwMode="auto">
              <a:xfrm>
                <a:off x="1565" y="720"/>
                <a:ext cx="126" cy="36"/>
              </a:xfrm>
              <a:custGeom>
                <a:avLst/>
                <a:gdLst>
                  <a:gd name="T0" fmla="*/ 1 w 126"/>
                  <a:gd name="T1" fmla="*/ 36 h 36"/>
                  <a:gd name="T2" fmla="*/ 3 w 126"/>
                  <a:gd name="T3" fmla="*/ 34 h 36"/>
                  <a:gd name="T4" fmla="*/ 6 w 126"/>
                  <a:gd name="T5" fmla="*/ 34 h 36"/>
                  <a:gd name="T6" fmla="*/ 9 w 126"/>
                  <a:gd name="T7" fmla="*/ 33 h 36"/>
                  <a:gd name="T8" fmla="*/ 11 w 126"/>
                  <a:gd name="T9" fmla="*/ 32 h 36"/>
                  <a:gd name="T10" fmla="*/ 14 w 126"/>
                  <a:gd name="T11" fmla="*/ 32 h 36"/>
                  <a:gd name="T12" fmla="*/ 16 w 126"/>
                  <a:gd name="T13" fmla="*/ 31 h 36"/>
                  <a:gd name="T14" fmla="*/ 17 w 126"/>
                  <a:gd name="T15" fmla="*/ 29 h 36"/>
                  <a:gd name="T16" fmla="*/ 20 w 126"/>
                  <a:gd name="T17" fmla="*/ 28 h 36"/>
                  <a:gd name="T18" fmla="*/ 23 w 126"/>
                  <a:gd name="T19" fmla="*/ 28 h 36"/>
                  <a:gd name="T20" fmla="*/ 25 w 126"/>
                  <a:gd name="T21" fmla="*/ 27 h 36"/>
                  <a:gd name="T22" fmla="*/ 28 w 126"/>
                  <a:gd name="T23" fmla="*/ 25 h 36"/>
                  <a:gd name="T24" fmla="*/ 30 w 126"/>
                  <a:gd name="T25" fmla="*/ 25 h 36"/>
                  <a:gd name="T26" fmla="*/ 32 w 126"/>
                  <a:gd name="T27" fmla="*/ 24 h 36"/>
                  <a:gd name="T28" fmla="*/ 34 w 126"/>
                  <a:gd name="T29" fmla="*/ 23 h 36"/>
                  <a:gd name="T30" fmla="*/ 37 w 126"/>
                  <a:gd name="T31" fmla="*/ 22 h 36"/>
                  <a:gd name="T32" fmla="*/ 39 w 126"/>
                  <a:gd name="T33" fmla="*/ 22 h 36"/>
                  <a:gd name="T34" fmla="*/ 42 w 126"/>
                  <a:gd name="T35" fmla="*/ 20 h 36"/>
                  <a:gd name="T36" fmla="*/ 44 w 126"/>
                  <a:gd name="T37" fmla="*/ 19 h 36"/>
                  <a:gd name="T38" fmla="*/ 47 w 126"/>
                  <a:gd name="T39" fmla="*/ 19 h 36"/>
                  <a:gd name="T40" fmla="*/ 50 w 126"/>
                  <a:gd name="T41" fmla="*/ 18 h 36"/>
                  <a:gd name="T42" fmla="*/ 51 w 126"/>
                  <a:gd name="T43" fmla="*/ 16 h 36"/>
                  <a:gd name="T44" fmla="*/ 53 w 126"/>
                  <a:gd name="T45" fmla="*/ 15 h 36"/>
                  <a:gd name="T46" fmla="*/ 56 w 126"/>
                  <a:gd name="T47" fmla="*/ 15 h 36"/>
                  <a:gd name="T48" fmla="*/ 58 w 126"/>
                  <a:gd name="T49" fmla="*/ 14 h 36"/>
                  <a:gd name="T50" fmla="*/ 61 w 126"/>
                  <a:gd name="T51" fmla="*/ 13 h 36"/>
                  <a:gd name="T52" fmla="*/ 64 w 126"/>
                  <a:gd name="T53" fmla="*/ 11 h 36"/>
                  <a:gd name="T54" fmla="*/ 66 w 126"/>
                  <a:gd name="T55" fmla="*/ 11 h 36"/>
                  <a:gd name="T56" fmla="*/ 69 w 126"/>
                  <a:gd name="T57" fmla="*/ 10 h 36"/>
                  <a:gd name="T58" fmla="*/ 71 w 126"/>
                  <a:gd name="T59" fmla="*/ 9 h 36"/>
                  <a:gd name="T60" fmla="*/ 74 w 126"/>
                  <a:gd name="T61" fmla="*/ 9 h 36"/>
                  <a:gd name="T62" fmla="*/ 76 w 126"/>
                  <a:gd name="T63" fmla="*/ 7 h 36"/>
                  <a:gd name="T64" fmla="*/ 79 w 126"/>
                  <a:gd name="T65" fmla="*/ 6 h 36"/>
                  <a:gd name="T66" fmla="*/ 82 w 126"/>
                  <a:gd name="T67" fmla="*/ 6 h 36"/>
                  <a:gd name="T68" fmla="*/ 84 w 126"/>
                  <a:gd name="T69" fmla="*/ 5 h 36"/>
                  <a:gd name="T70" fmla="*/ 87 w 126"/>
                  <a:gd name="T71" fmla="*/ 4 h 36"/>
                  <a:gd name="T72" fmla="*/ 89 w 126"/>
                  <a:gd name="T73" fmla="*/ 4 h 36"/>
                  <a:gd name="T74" fmla="*/ 92 w 126"/>
                  <a:gd name="T75" fmla="*/ 2 h 36"/>
                  <a:gd name="T76" fmla="*/ 96 w 126"/>
                  <a:gd name="T77" fmla="*/ 2 h 36"/>
                  <a:gd name="T78" fmla="*/ 98 w 126"/>
                  <a:gd name="T79" fmla="*/ 2 h 36"/>
                  <a:gd name="T80" fmla="*/ 101 w 126"/>
                  <a:gd name="T81" fmla="*/ 1 h 36"/>
                  <a:gd name="T82" fmla="*/ 103 w 126"/>
                  <a:gd name="T83" fmla="*/ 1 h 36"/>
                  <a:gd name="T84" fmla="*/ 106 w 126"/>
                  <a:gd name="T85" fmla="*/ 0 h 36"/>
                  <a:gd name="T86" fmla="*/ 110 w 126"/>
                  <a:gd name="T87" fmla="*/ 0 h 36"/>
                  <a:gd name="T88" fmla="*/ 112 w 126"/>
                  <a:gd name="T89" fmla="*/ 0 h 36"/>
                  <a:gd name="T90" fmla="*/ 115 w 126"/>
                  <a:gd name="T91" fmla="*/ 0 h 36"/>
                  <a:gd name="T92" fmla="*/ 117 w 126"/>
                  <a:gd name="T93" fmla="*/ 0 h 36"/>
                  <a:gd name="T94" fmla="*/ 120 w 126"/>
                  <a:gd name="T95" fmla="*/ 0 h 36"/>
                  <a:gd name="T96" fmla="*/ 124 w 126"/>
                  <a:gd name="T97" fmla="*/ 0 h 36"/>
                  <a:gd name="T98" fmla="*/ 126 w 126"/>
                  <a:gd name="T99" fmla="*/ 0 h 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6"/>
                  <a:gd name="T151" fmla="*/ 0 h 36"/>
                  <a:gd name="T152" fmla="*/ 126 w 126"/>
                  <a:gd name="T153" fmla="*/ 36 h 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6" h="36">
                    <a:moveTo>
                      <a:pt x="0" y="36"/>
                    </a:moveTo>
                    <a:lnTo>
                      <a:pt x="1" y="36"/>
                    </a:lnTo>
                    <a:lnTo>
                      <a:pt x="2" y="36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9" y="33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4" y="32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39" y="22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8" y="18"/>
                    </a:lnTo>
                    <a:lnTo>
                      <a:pt x="50" y="18"/>
                    </a:lnTo>
                    <a:lnTo>
                      <a:pt x="50" y="16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5"/>
                    </a:lnTo>
                    <a:lnTo>
                      <a:pt x="55" y="15"/>
                    </a:lnTo>
                    <a:lnTo>
                      <a:pt x="56" y="15"/>
                    </a:lnTo>
                    <a:lnTo>
                      <a:pt x="57" y="14"/>
                    </a:lnTo>
                    <a:lnTo>
                      <a:pt x="58" y="14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3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1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8" y="7"/>
                    </a:lnTo>
                    <a:lnTo>
                      <a:pt x="79" y="6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5" y="5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1" y="4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2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9" y="1"/>
                    </a:lnTo>
                    <a:lnTo>
                      <a:pt x="101" y="1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5" y="1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20" y="0"/>
                    </a:lnTo>
                    <a:lnTo>
                      <a:pt x="121" y="0"/>
                    </a:lnTo>
                    <a:lnTo>
                      <a:pt x="124" y="0"/>
                    </a:lnTo>
                    <a:lnTo>
                      <a:pt x="125" y="0"/>
                    </a:lnTo>
                    <a:lnTo>
                      <a:pt x="126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9" name="Freeform 3636"/>
              <p:cNvSpPr>
                <a:spLocks/>
              </p:cNvSpPr>
              <p:nvPr/>
            </p:nvSpPr>
            <p:spPr bwMode="auto">
              <a:xfrm>
                <a:off x="1663" y="730"/>
                <a:ext cx="4" cy="5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4 h 5"/>
                  <a:gd name="T4" fmla="*/ 0 w 4"/>
                  <a:gd name="T5" fmla="*/ 3 h 5"/>
                  <a:gd name="T6" fmla="*/ 0 w 4"/>
                  <a:gd name="T7" fmla="*/ 1 h 5"/>
                  <a:gd name="T8" fmla="*/ 1 w 4"/>
                  <a:gd name="T9" fmla="*/ 1 h 5"/>
                  <a:gd name="T10" fmla="*/ 1 w 4"/>
                  <a:gd name="T11" fmla="*/ 0 h 5"/>
                  <a:gd name="T12" fmla="*/ 1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1" y="5"/>
                    </a:move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0" name="Freeform 3637"/>
              <p:cNvSpPr>
                <a:spLocks/>
              </p:cNvSpPr>
              <p:nvPr/>
            </p:nvSpPr>
            <p:spPr bwMode="auto">
              <a:xfrm>
                <a:off x="1667" y="727"/>
                <a:ext cx="24" cy="186"/>
              </a:xfrm>
              <a:custGeom>
                <a:avLst/>
                <a:gdLst>
                  <a:gd name="T0" fmla="*/ 6 w 24"/>
                  <a:gd name="T1" fmla="*/ 186 h 186"/>
                  <a:gd name="T2" fmla="*/ 0 w 24"/>
                  <a:gd name="T3" fmla="*/ 2 h 186"/>
                  <a:gd name="T4" fmla="*/ 1 w 24"/>
                  <a:gd name="T5" fmla="*/ 2 h 186"/>
                  <a:gd name="T6" fmla="*/ 3 w 24"/>
                  <a:gd name="T7" fmla="*/ 2 h 186"/>
                  <a:gd name="T8" fmla="*/ 4 w 24"/>
                  <a:gd name="T9" fmla="*/ 2 h 186"/>
                  <a:gd name="T10" fmla="*/ 5 w 24"/>
                  <a:gd name="T11" fmla="*/ 2 h 186"/>
                  <a:gd name="T12" fmla="*/ 6 w 24"/>
                  <a:gd name="T13" fmla="*/ 2 h 186"/>
                  <a:gd name="T14" fmla="*/ 8 w 24"/>
                  <a:gd name="T15" fmla="*/ 2 h 186"/>
                  <a:gd name="T16" fmla="*/ 9 w 24"/>
                  <a:gd name="T17" fmla="*/ 2 h 186"/>
                  <a:gd name="T18" fmla="*/ 10 w 24"/>
                  <a:gd name="T19" fmla="*/ 0 h 186"/>
                  <a:gd name="T20" fmla="*/ 12 w 24"/>
                  <a:gd name="T21" fmla="*/ 0 h 186"/>
                  <a:gd name="T22" fmla="*/ 13 w 24"/>
                  <a:gd name="T23" fmla="*/ 0 h 186"/>
                  <a:gd name="T24" fmla="*/ 14 w 24"/>
                  <a:gd name="T25" fmla="*/ 0 h 186"/>
                  <a:gd name="T26" fmla="*/ 15 w 24"/>
                  <a:gd name="T27" fmla="*/ 0 h 186"/>
                  <a:gd name="T28" fmla="*/ 17 w 24"/>
                  <a:gd name="T29" fmla="*/ 0 h 186"/>
                  <a:gd name="T30" fmla="*/ 18 w 24"/>
                  <a:gd name="T31" fmla="*/ 0 h 186"/>
                  <a:gd name="T32" fmla="*/ 19 w 24"/>
                  <a:gd name="T33" fmla="*/ 0 h 186"/>
                  <a:gd name="T34" fmla="*/ 21 w 24"/>
                  <a:gd name="T35" fmla="*/ 0 h 186"/>
                  <a:gd name="T36" fmla="*/ 22 w 24"/>
                  <a:gd name="T37" fmla="*/ 0 h 186"/>
                  <a:gd name="T38" fmla="*/ 23 w 24"/>
                  <a:gd name="T39" fmla="*/ 0 h 186"/>
                  <a:gd name="T40" fmla="*/ 24 w 24"/>
                  <a:gd name="T41" fmla="*/ 0 h 18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186"/>
                  <a:gd name="T65" fmla="*/ 24 w 24"/>
                  <a:gd name="T66" fmla="*/ 186 h 18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186">
                    <a:moveTo>
                      <a:pt x="6" y="186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1" name="Freeform 3638"/>
              <p:cNvSpPr>
                <a:spLocks/>
              </p:cNvSpPr>
              <p:nvPr/>
            </p:nvSpPr>
            <p:spPr bwMode="auto">
              <a:xfrm>
                <a:off x="1567" y="733"/>
                <a:ext cx="83" cy="30"/>
              </a:xfrm>
              <a:custGeom>
                <a:avLst/>
                <a:gdLst>
                  <a:gd name="T0" fmla="*/ 1 w 83"/>
                  <a:gd name="T1" fmla="*/ 30 h 30"/>
                  <a:gd name="T2" fmla="*/ 3 w 83"/>
                  <a:gd name="T3" fmla="*/ 30 h 30"/>
                  <a:gd name="T4" fmla="*/ 5 w 83"/>
                  <a:gd name="T5" fmla="*/ 29 h 30"/>
                  <a:gd name="T6" fmla="*/ 7 w 83"/>
                  <a:gd name="T7" fmla="*/ 29 h 30"/>
                  <a:gd name="T8" fmla="*/ 8 w 83"/>
                  <a:gd name="T9" fmla="*/ 28 h 30"/>
                  <a:gd name="T10" fmla="*/ 10 w 83"/>
                  <a:gd name="T11" fmla="*/ 28 h 30"/>
                  <a:gd name="T12" fmla="*/ 12 w 83"/>
                  <a:gd name="T13" fmla="*/ 27 h 30"/>
                  <a:gd name="T14" fmla="*/ 13 w 83"/>
                  <a:gd name="T15" fmla="*/ 27 h 30"/>
                  <a:gd name="T16" fmla="*/ 15 w 83"/>
                  <a:gd name="T17" fmla="*/ 25 h 30"/>
                  <a:gd name="T18" fmla="*/ 17 w 83"/>
                  <a:gd name="T19" fmla="*/ 25 h 30"/>
                  <a:gd name="T20" fmla="*/ 18 w 83"/>
                  <a:gd name="T21" fmla="*/ 24 h 30"/>
                  <a:gd name="T22" fmla="*/ 21 w 83"/>
                  <a:gd name="T23" fmla="*/ 24 h 30"/>
                  <a:gd name="T24" fmla="*/ 22 w 83"/>
                  <a:gd name="T25" fmla="*/ 23 h 30"/>
                  <a:gd name="T26" fmla="*/ 23 w 83"/>
                  <a:gd name="T27" fmla="*/ 23 h 30"/>
                  <a:gd name="T28" fmla="*/ 24 w 83"/>
                  <a:gd name="T29" fmla="*/ 21 h 30"/>
                  <a:gd name="T30" fmla="*/ 27 w 83"/>
                  <a:gd name="T31" fmla="*/ 21 h 30"/>
                  <a:gd name="T32" fmla="*/ 28 w 83"/>
                  <a:gd name="T33" fmla="*/ 20 h 30"/>
                  <a:gd name="T34" fmla="*/ 30 w 83"/>
                  <a:gd name="T35" fmla="*/ 20 h 30"/>
                  <a:gd name="T36" fmla="*/ 32 w 83"/>
                  <a:gd name="T37" fmla="*/ 19 h 30"/>
                  <a:gd name="T38" fmla="*/ 33 w 83"/>
                  <a:gd name="T39" fmla="*/ 19 h 30"/>
                  <a:gd name="T40" fmla="*/ 35 w 83"/>
                  <a:gd name="T41" fmla="*/ 18 h 30"/>
                  <a:gd name="T42" fmla="*/ 36 w 83"/>
                  <a:gd name="T43" fmla="*/ 18 h 30"/>
                  <a:gd name="T44" fmla="*/ 39 w 83"/>
                  <a:gd name="T45" fmla="*/ 16 h 30"/>
                  <a:gd name="T46" fmla="*/ 40 w 83"/>
                  <a:gd name="T47" fmla="*/ 16 h 30"/>
                  <a:gd name="T48" fmla="*/ 41 w 83"/>
                  <a:gd name="T49" fmla="*/ 15 h 30"/>
                  <a:gd name="T50" fmla="*/ 44 w 83"/>
                  <a:gd name="T51" fmla="*/ 15 h 30"/>
                  <a:gd name="T52" fmla="*/ 45 w 83"/>
                  <a:gd name="T53" fmla="*/ 14 h 30"/>
                  <a:gd name="T54" fmla="*/ 46 w 83"/>
                  <a:gd name="T55" fmla="*/ 14 h 30"/>
                  <a:gd name="T56" fmla="*/ 48 w 83"/>
                  <a:gd name="T57" fmla="*/ 12 h 30"/>
                  <a:gd name="T58" fmla="*/ 50 w 83"/>
                  <a:gd name="T59" fmla="*/ 12 h 30"/>
                  <a:gd name="T60" fmla="*/ 51 w 83"/>
                  <a:gd name="T61" fmla="*/ 11 h 30"/>
                  <a:gd name="T62" fmla="*/ 53 w 83"/>
                  <a:gd name="T63" fmla="*/ 11 h 30"/>
                  <a:gd name="T64" fmla="*/ 55 w 83"/>
                  <a:gd name="T65" fmla="*/ 10 h 30"/>
                  <a:gd name="T66" fmla="*/ 56 w 83"/>
                  <a:gd name="T67" fmla="*/ 10 h 30"/>
                  <a:gd name="T68" fmla="*/ 58 w 83"/>
                  <a:gd name="T69" fmla="*/ 9 h 30"/>
                  <a:gd name="T70" fmla="*/ 60 w 83"/>
                  <a:gd name="T71" fmla="*/ 9 h 30"/>
                  <a:gd name="T72" fmla="*/ 62 w 83"/>
                  <a:gd name="T73" fmla="*/ 7 h 30"/>
                  <a:gd name="T74" fmla="*/ 63 w 83"/>
                  <a:gd name="T75" fmla="*/ 7 h 30"/>
                  <a:gd name="T76" fmla="*/ 65 w 83"/>
                  <a:gd name="T77" fmla="*/ 6 h 30"/>
                  <a:gd name="T78" fmla="*/ 67 w 83"/>
                  <a:gd name="T79" fmla="*/ 6 h 30"/>
                  <a:gd name="T80" fmla="*/ 68 w 83"/>
                  <a:gd name="T81" fmla="*/ 5 h 30"/>
                  <a:gd name="T82" fmla="*/ 71 w 83"/>
                  <a:gd name="T83" fmla="*/ 5 h 30"/>
                  <a:gd name="T84" fmla="*/ 72 w 83"/>
                  <a:gd name="T85" fmla="*/ 3 h 30"/>
                  <a:gd name="T86" fmla="*/ 73 w 83"/>
                  <a:gd name="T87" fmla="*/ 3 h 30"/>
                  <a:gd name="T88" fmla="*/ 76 w 83"/>
                  <a:gd name="T89" fmla="*/ 3 h 30"/>
                  <a:gd name="T90" fmla="*/ 77 w 83"/>
                  <a:gd name="T91" fmla="*/ 2 h 30"/>
                  <a:gd name="T92" fmla="*/ 78 w 83"/>
                  <a:gd name="T93" fmla="*/ 2 h 30"/>
                  <a:gd name="T94" fmla="*/ 81 w 83"/>
                  <a:gd name="T95" fmla="*/ 1 h 30"/>
                  <a:gd name="T96" fmla="*/ 82 w 83"/>
                  <a:gd name="T97" fmla="*/ 1 h 3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3"/>
                  <a:gd name="T148" fmla="*/ 0 h 30"/>
                  <a:gd name="T149" fmla="*/ 83 w 83"/>
                  <a:gd name="T150" fmla="*/ 30 h 3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3" h="30">
                    <a:moveTo>
                      <a:pt x="0" y="30"/>
                    </a:moveTo>
                    <a:lnTo>
                      <a:pt x="1" y="30"/>
                    </a:lnTo>
                    <a:lnTo>
                      <a:pt x="3" y="30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9"/>
                    </a:lnTo>
                    <a:lnTo>
                      <a:pt x="8" y="29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4" y="23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0"/>
                    </a:lnTo>
                    <a:lnTo>
                      <a:pt x="30" y="20"/>
                    </a:lnTo>
                    <a:lnTo>
                      <a:pt x="31" y="20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48" y="12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3" y="11"/>
                    </a:lnTo>
                    <a:lnTo>
                      <a:pt x="54" y="11"/>
                    </a:lnTo>
                    <a:lnTo>
                      <a:pt x="55" y="10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1" y="5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80" y="1"/>
                    </a:lnTo>
                    <a:lnTo>
                      <a:pt x="81" y="1"/>
                    </a:lnTo>
                    <a:lnTo>
                      <a:pt x="82" y="1"/>
                    </a:lnTo>
                    <a:lnTo>
                      <a:pt x="8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2" name="Freeform 3639"/>
              <p:cNvSpPr>
                <a:spLocks/>
              </p:cNvSpPr>
              <p:nvPr/>
            </p:nvSpPr>
            <p:spPr bwMode="auto">
              <a:xfrm>
                <a:off x="1650" y="733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2 w 6"/>
                  <a:gd name="T3" fmla="*/ 0 h 5"/>
                  <a:gd name="T4" fmla="*/ 3 w 6"/>
                  <a:gd name="T5" fmla="*/ 0 h 5"/>
                  <a:gd name="T6" fmla="*/ 4 w 6"/>
                  <a:gd name="T7" fmla="*/ 1 h 5"/>
                  <a:gd name="T8" fmla="*/ 4 w 6"/>
                  <a:gd name="T9" fmla="*/ 1 h 5"/>
                  <a:gd name="T10" fmla="*/ 4 w 6"/>
                  <a:gd name="T11" fmla="*/ 1 h 5"/>
                  <a:gd name="T12" fmla="*/ 6 w 6"/>
                  <a:gd name="T13" fmla="*/ 2 h 5"/>
                  <a:gd name="T14" fmla="*/ 6 w 6"/>
                  <a:gd name="T15" fmla="*/ 3 h 5"/>
                  <a:gd name="T16" fmla="*/ 6 w 6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5"/>
                  <a:gd name="T29" fmla="*/ 6 w 6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3" name="Line 3640"/>
              <p:cNvSpPr>
                <a:spLocks noChangeShapeType="1"/>
              </p:cNvSpPr>
              <p:nvPr/>
            </p:nvSpPr>
            <p:spPr bwMode="auto">
              <a:xfrm flipH="1" flipV="1">
                <a:off x="1868" y="531"/>
                <a:ext cx="7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4" name="Line 3641"/>
              <p:cNvSpPr>
                <a:spLocks noChangeShapeType="1"/>
              </p:cNvSpPr>
              <p:nvPr/>
            </p:nvSpPr>
            <p:spPr bwMode="auto">
              <a:xfrm flipV="1">
                <a:off x="1868" y="517"/>
                <a:ext cx="43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5" name="Line 3642"/>
              <p:cNvSpPr>
                <a:spLocks noChangeShapeType="1"/>
              </p:cNvSpPr>
              <p:nvPr/>
            </p:nvSpPr>
            <p:spPr bwMode="auto">
              <a:xfrm flipH="1">
                <a:off x="1875" y="540"/>
                <a:ext cx="2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6" name="Line 3643"/>
              <p:cNvSpPr>
                <a:spLocks noChangeShapeType="1"/>
              </p:cNvSpPr>
              <p:nvPr/>
            </p:nvSpPr>
            <p:spPr bwMode="auto">
              <a:xfrm flipH="1" flipV="1">
                <a:off x="1899" y="540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7" name="Line 3644"/>
              <p:cNvSpPr>
                <a:spLocks noChangeShapeType="1"/>
              </p:cNvSpPr>
              <p:nvPr/>
            </p:nvSpPr>
            <p:spPr bwMode="auto">
              <a:xfrm>
                <a:off x="1911" y="517"/>
                <a:ext cx="12" cy="3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8" name="Line 3645"/>
              <p:cNvSpPr>
                <a:spLocks noChangeShapeType="1"/>
              </p:cNvSpPr>
              <p:nvPr/>
            </p:nvSpPr>
            <p:spPr bwMode="auto">
              <a:xfrm flipH="1" flipV="1">
                <a:off x="2256" y="415"/>
                <a:ext cx="7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9" name="Line 3646"/>
              <p:cNvSpPr>
                <a:spLocks noChangeShapeType="1"/>
              </p:cNvSpPr>
              <p:nvPr/>
            </p:nvSpPr>
            <p:spPr bwMode="auto">
              <a:xfrm flipV="1">
                <a:off x="2256" y="407"/>
                <a:ext cx="25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0" name="Line 3647"/>
              <p:cNvSpPr>
                <a:spLocks noChangeShapeType="1"/>
              </p:cNvSpPr>
              <p:nvPr/>
            </p:nvSpPr>
            <p:spPr bwMode="auto">
              <a:xfrm flipH="1" flipV="1">
                <a:off x="2274" y="389"/>
                <a:ext cx="7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1" name="Line 3648"/>
              <p:cNvSpPr>
                <a:spLocks noChangeShapeType="1"/>
              </p:cNvSpPr>
              <p:nvPr/>
            </p:nvSpPr>
            <p:spPr bwMode="auto">
              <a:xfrm flipH="1">
                <a:off x="2233" y="389"/>
                <a:ext cx="41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9" name="Group 3649"/>
            <p:cNvGrpSpPr>
              <a:grpSpLocks/>
            </p:cNvGrpSpPr>
            <p:nvPr/>
          </p:nvGrpSpPr>
          <p:grpSpPr bwMode="auto">
            <a:xfrm>
              <a:off x="1603" y="112"/>
              <a:ext cx="2870" cy="3602"/>
              <a:chOff x="1603" y="112"/>
              <a:chExt cx="2870" cy="3602"/>
            </a:xfrm>
          </p:grpSpPr>
          <p:sp>
            <p:nvSpPr>
              <p:cNvPr id="382" name="Line 3650"/>
              <p:cNvSpPr>
                <a:spLocks noChangeShapeType="1"/>
              </p:cNvSpPr>
              <p:nvPr/>
            </p:nvSpPr>
            <p:spPr bwMode="auto">
              <a:xfrm>
                <a:off x="4472" y="3125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3" name="Line 3651"/>
              <p:cNvSpPr>
                <a:spLocks noChangeShapeType="1"/>
              </p:cNvSpPr>
              <p:nvPr/>
            </p:nvSpPr>
            <p:spPr bwMode="auto">
              <a:xfrm flipH="1">
                <a:off x="4344" y="3125"/>
                <a:ext cx="1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4" name="Line 3652"/>
              <p:cNvSpPr>
                <a:spLocks noChangeShapeType="1"/>
              </p:cNvSpPr>
              <p:nvPr/>
            </p:nvSpPr>
            <p:spPr bwMode="auto">
              <a:xfrm>
                <a:off x="4344" y="3213"/>
                <a:ext cx="1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5" name="Line 3653"/>
              <p:cNvSpPr>
                <a:spLocks noChangeShapeType="1"/>
              </p:cNvSpPr>
              <p:nvPr/>
            </p:nvSpPr>
            <p:spPr bwMode="auto">
              <a:xfrm flipV="1">
                <a:off x="4426" y="3266"/>
                <a:ext cx="1" cy="5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6" name="Line 3654"/>
              <p:cNvSpPr>
                <a:spLocks noChangeShapeType="1"/>
              </p:cNvSpPr>
              <p:nvPr/>
            </p:nvSpPr>
            <p:spPr bwMode="auto">
              <a:xfrm flipV="1">
                <a:off x="4413" y="3266"/>
                <a:ext cx="1" cy="5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7" name="Line 3655"/>
              <p:cNvSpPr>
                <a:spLocks noChangeShapeType="1"/>
              </p:cNvSpPr>
              <p:nvPr/>
            </p:nvSpPr>
            <p:spPr bwMode="auto">
              <a:xfrm flipH="1">
                <a:off x="4413" y="3266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8" name="Line 3656"/>
              <p:cNvSpPr>
                <a:spLocks noChangeShapeType="1"/>
              </p:cNvSpPr>
              <p:nvPr/>
            </p:nvSpPr>
            <p:spPr bwMode="auto">
              <a:xfrm>
                <a:off x="4068" y="3321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9" name="Line 3657"/>
              <p:cNvSpPr>
                <a:spLocks noChangeShapeType="1"/>
              </p:cNvSpPr>
              <p:nvPr/>
            </p:nvSpPr>
            <p:spPr bwMode="auto">
              <a:xfrm flipV="1">
                <a:off x="4094" y="3269"/>
                <a:ext cx="1" cy="5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0" name="Line 3658"/>
              <p:cNvSpPr>
                <a:spLocks noChangeShapeType="1"/>
              </p:cNvSpPr>
              <p:nvPr/>
            </p:nvSpPr>
            <p:spPr bwMode="auto">
              <a:xfrm>
                <a:off x="4068" y="3178"/>
                <a:ext cx="1" cy="14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1" name="Line 3659"/>
              <p:cNvSpPr>
                <a:spLocks noChangeShapeType="1"/>
              </p:cNvSpPr>
              <p:nvPr/>
            </p:nvSpPr>
            <p:spPr bwMode="auto">
              <a:xfrm>
                <a:off x="3628" y="3178"/>
                <a:ext cx="44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2" name="Line 3660"/>
              <p:cNvSpPr>
                <a:spLocks noChangeShapeType="1"/>
              </p:cNvSpPr>
              <p:nvPr/>
            </p:nvSpPr>
            <p:spPr bwMode="auto">
              <a:xfrm>
                <a:off x="4102" y="3173"/>
                <a:ext cx="125" cy="9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3" name="Line 3661"/>
              <p:cNvSpPr>
                <a:spLocks noChangeShapeType="1"/>
              </p:cNvSpPr>
              <p:nvPr/>
            </p:nvSpPr>
            <p:spPr bwMode="auto">
              <a:xfrm flipH="1">
                <a:off x="4094" y="3269"/>
                <a:ext cx="13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4" name="Freeform 3662"/>
              <p:cNvSpPr>
                <a:spLocks/>
              </p:cNvSpPr>
              <p:nvPr/>
            </p:nvSpPr>
            <p:spPr bwMode="auto">
              <a:xfrm>
                <a:off x="3124" y="16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3 h 8"/>
                  <a:gd name="T4" fmla="*/ 3 w 8"/>
                  <a:gd name="T5" fmla="*/ 6 h 8"/>
                  <a:gd name="T6" fmla="*/ 5 w 8"/>
                  <a:gd name="T7" fmla="*/ 7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0" y="0"/>
                    </a:moveTo>
                    <a:lnTo>
                      <a:pt x="1" y="3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5" name="Freeform 3663"/>
              <p:cNvSpPr>
                <a:spLocks/>
              </p:cNvSpPr>
              <p:nvPr/>
            </p:nvSpPr>
            <p:spPr bwMode="auto">
              <a:xfrm>
                <a:off x="3954" y="3006"/>
                <a:ext cx="21" cy="21"/>
              </a:xfrm>
              <a:custGeom>
                <a:avLst/>
                <a:gdLst>
                  <a:gd name="T0" fmla="*/ 0 w 21"/>
                  <a:gd name="T1" fmla="*/ 21 h 21"/>
                  <a:gd name="T2" fmla="*/ 4 w 21"/>
                  <a:gd name="T3" fmla="*/ 21 h 21"/>
                  <a:gd name="T4" fmla="*/ 8 w 21"/>
                  <a:gd name="T5" fmla="*/ 19 h 21"/>
                  <a:gd name="T6" fmla="*/ 12 w 21"/>
                  <a:gd name="T7" fmla="*/ 17 h 21"/>
                  <a:gd name="T8" fmla="*/ 14 w 21"/>
                  <a:gd name="T9" fmla="*/ 14 h 21"/>
                  <a:gd name="T10" fmla="*/ 17 w 21"/>
                  <a:gd name="T11" fmla="*/ 12 h 21"/>
                  <a:gd name="T12" fmla="*/ 19 w 21"/>
                  <a:gd name="T13" fmla="*/ 8 h 21"/>
                  <a:gd name="T14" fmla="*/ 21 w 21"/>
                  <a:gd name="T15" fmla="*/ 4 h 21"/>
                  <a:gd name="T16" fmla="*/ 21 w 21"/>
                  <a:gd name="T17" fmla="*/ 0 h 21"/>
                  <a:gd name="T18" fmla="*/ 21 w 21"/>
                  <a:gd name="T19" fmla="*/ 0 h 21"/>
                  <a:gd name="T20" fmla="*/ 21 w 21"/>
                  <a:gd name="T21" fmla="*/ 0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21"/>
                  <a:gd name="T35" fmla="*/ 21 w 21"/>
                  <a:gd name="T36" fmla="*/ 21 h 2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21">
                    <a:moveTo>
                      <a:pt x="0" y="21"/>
                    </a:moveTo>
                    <a:lnTo>
                      <a:pt x="4" y="21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6" name="Line 3664"/>
              <p:cNvSpPr>
                <a:spLocks noChangeShapeType="1"/>
              </p:cNvSpPr>
              <p:nvPr/>
            </p:nvSpPr>
            <p:spPr bwMode="auto">
              <a:xfrm>
                <a:off x="3132" y="1669"/>
                <a:ext cx="1039" cy="4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7" name="Line 3665"/>
              <p:cNvSpPr>
                <a:spLocks noChangeShapeType="1"/>
              </p:cNvSpPr>
              <p:nvPr/>
            </p:nvSpPr>
            <p:spPr bwMode="auto">
              <a:xfrm>
                <a:off x="3975" y="2331"/>
                <a:ext cx="1" cy="67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8" name="Line 3666"/>
              <p:cNvSpPr>
                <a:spLocks noChangeShapeType="1"/>
              </p:cNvSpPr>
              <p:nvPr/>
            </p:nvSpPr>
            <p:spPr bwMode="auto">
              <a:xfrm flipH="1">
                <a:off x="3715" y="2993"/>
                <a:ext cx="22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9" name="Line 3667"/>
              <p:cNvSpPr>
                <a:spLocks noChangeShapeType="1"/>
              </p:cNvSpPr>
              <p:nvPr/>
            </p:nvSpPr>
            <p:spPr bwMode="auto">
              <a:xfrm>
                <a:off x="3939" y="2993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0" name="Line 3668"/>
              <p:cNvSpPr>
                <a:spLocks noChangeShapeType="1"/>
              </p:cNvSpPr>
              <p:nvPr/>
            </p:nvSpPr>
            <p:spPr bwMode="auto">
              <a:xfrm flipH="1">
                <a:off x="3939" y="302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1" name="Line 3669"/>
              <p:cNvSpPr>
                <a:spLocks noChangeShapeType="1"/>
              </p:cNvSpPr>
              <p:nvPr/>
            </p:nvSpPr>
            <p:spPr bwMode="auto">
              <a:xfrm flipV="1">
                <a:off x="2552" y="317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2" name="Line 3670"/>
              <p:cNvSpPr>
                <a:spLocks noChangeShapeType="1"/>
              </p:cNvSpPr>
              <p:nvPr/>
            </p:nvSpPr>
            <p:spPr bwMode="auto">
              <a:xfrm flipV="1">
                <a:off x="2209" y="2435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3" name="Line 3671"/>
              <p:cNvSpPr>
                <a:spLocks noChangeShapeType="1"/>
              </p:cNvSpPr>
              <p:nvPr/>
            </p:nvSpPr>
            <p:spPr bwMode="auto">
              <a:xfrm flipH="1">
                <a:off x="1959" y="2782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4" name="Line 3672"/>
              <p:cNvSpPr>
                <a:spLocks noChangeShapeType="1"/>
              </p:cNvSpPr>
              <p:nvPr/>
            </p:nvSpPr>
            <p:spPr bwMode="auto">
              <a:xfrm>
                <a:off x="1959" y="2782"/>
                <a:ext cx="1" cy="2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5" name="Line 3673"/>
              <p:cNvSpPr>
                <a:spLocks noChangeShapeType="1"/>
              </p:cNvSpPr>
              <p:nvPr/>
            </p:nvSpPr>
            <p:spPr bwMode="auto">
              <a:xfrm>
                <a:off x="1959" y="3059"/>
                <a:ext cx="33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6" name="Line 3674"/>
              <p:cNvSpPr>
                <a:spLocks noChangeShapeType="1"/>
              </p:cNvSpPr>
              <p:nvPr/>
            </p:nvSpPr>
            <p:spPr bwMode="auto">
              <a:xfrm flipV="1">
                <a:off x="2292" y="2782"/>
                <a:ext cx="1" cy="2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7" name="Line 3675"/>
              <p:cNvSpPr>
                <a:spLocks noChangeShapeType="1"/>
              </p:cNvSpPr>
              <p:nvPr/>
            </p:nvSpPr>
            <p:spPr bwMode="auto">
              <a:xfrm flipH="1">
                <a:off x="2245" y="2782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8" name="Line 3676"/>
              <p:cNvSpPr>
                <a:spLocks noChangeShapeType="1"/>
              </p:cNvSpPr>
              <p:nvPr/>
            </p:nvSpPr>
            <p:spPr bwMode="auto">
              <a:xfrm>
                <a:off x="4089" y="1793"/>
                <a:ext cx="1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9" name="Line 3677"/>
              <p:cNvSpPr>
                <a:spLocks noChangeShapeType="1"/>
              </p:cNvSpPr>
              <p:nvPr/>
            </p:nvSpPr>
            <p:spPr bwMode="auto">
              <a:xfrm flipH="1">
                <a:off x="3898" y="1793"/>
                <a:ext cx="19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0" name="Line 3678"/>
              <p:cNvSpPr>
                <a:spLocks noChangeShapeType="1"/>
              </p:cNvSpPr>
              <p:nvPr/>
            </p:nvSpPr>
            <p:spPr bwMode="auto">
              <a:xfrm flipH="1">
                <a:off x="4150" y="1799"/>
                <a:ext cx="21" cy="7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1" name="Line 3679"/>
              <p:cNvSpPr>
                <a:spLocks noChangeShapeType="1"/>
              </p:cNvSpPr>
              <p:nvPr/>
            </p:nvSpPr>
            <p:spPr bwMode="auto">
              <a:xfrm>
                <a:off x="2209" y="2592"/>
                <a:ext cx="1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2" name="Line 3680"/>
              <p:cNvSpPr>
                <a:spLocks noChangeShapeType="1"/>
              </p:cNvSpPr>
              <p:nvPr/>
            </p:nvSpPr>
            <p:spPr bwMode="auto">
              <a:xfrm flipH="1">
                <a:off x="4146" y="2045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3" name="Line 3681"/>
              <p:cNvSpPr>
                <a:spLocks noChangeShapeType="1"/>
              </p:cNvSpPr>
              <p:nvPr/>
            </p:nvSpPr>
            <p:spPr bwMode="auto">
              <a:xfrm flipH="1">
                <a:off x="4146" y="2017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4" name="Line 3682"/>
              <p:cNvSpPr>
                <a:spLocks noChangeShapeType="1"/>
              </p:cNvSpPr>
              <p:nvPr/>
            </p:nvSpPr>
            <p:spPr bwMode="auto">
              <a:xfrm flipH="1" flipV="1">
                <a:off x="3574" y="3710"/>
                <a:ext cx="18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5" name="Line 3683"/>
              <p:cNvSpPr>
                <a:spLocks noChangeShapeType="1"/>
              </p:cNvSpPr>
              <p:nvPr/>
            </p:nvSpPr>
            <p:spPr bwMode="auto">
              <a:xfrm flipV="1">
                <a:off x="3574" y="3511"/>
                <a:ext cx="37" cy="1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6" name="Line 3684"/>
              <p:cNvSpPr>
                <a:spLocks noChangeShapeType="1"/>
              </p:cNvSpPr>
              <p:nvPr/>
            </p:nvSpPr>
            <p:spPr bwMode="auto">
              <a:xfrm flipV="1">
                <a:off x="3619" y="3544"/>
                <a:ext cx="9" cy="4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7" name="Line 3685"/>
              <p:cNvSpPr>
                <a:spLocks noChangeShapeType="1"/>
              </p:cNvSpPr>
              <p:nvPr/>
            </p:nvSpPr>
            <p:spPr bwMode="auto">
              <a:xfrm flipH="1">
                <a:off x="2861" y="3173"/>
                <a:ext cx="124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8" name="Line 3686"/>
              <p:cNvSpPr>
                <a:spLocks noChangeShapeType="1"/>
              </p:cNvSpPr>
              <p:nvPr/>
            </p:nvSpPr>
            <p:spPr bwMode="auto">
              <a:xfrm>
                <a:off x="3628" y="3178"/>
                <a:ext cx="1" cy="26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9" name="Freeform 3687"/>
              <p:cNvSpPr>
                <a:spLocks/>
              </p:cNvSpPr>
              <p:nvPr/>
            </p:nvSpPr>
            <p:spPr bwMode="auto">
              <a:xfrm>
                <a:off x="1603" y="3173"/>
                <a:ext cx="22" cy="20"/>
              </a:xfrm>
              <a:custGeom>
                <a:avLst/>
                <a:gdLst>
                  <a:gd name="T0" fmla="*/ 22 w 22"/>
                  <a:gd name="T1" fmla="*/ 20 h 20"/>
                  <a:gd name="T2" fmla="*/ 20 w 22"/>
                  <a:gd name="T3" fmla="*/ 16 h 20"/>
                  <a:gd name="T4" fmla="*/ 19 w 22"/>
                  <a:gd name="T5" fmla="*/ 13 h 20"/>
                  <a:gd name="T6" fmla="*/ 18 w 22"/>
                  <a:gd name="T7" fmla="*/ 9 h 20"/>
                  <a:gd name="T8" fmla="*/ 15 w 22"/>
                  <a:gd name="T9" fmla="*/ 6 h 20"/>
                  <a:gd name="T10" fmla="*/ 12 w 22"/>
                  <a:gd name="T11" fmla="*/ 4 h 20"/>
                  <a:gd name="T12" fmla="*/ 9 w 22"/>
                  <a:gd name="T13" fmla="*/ 1 h 20"/>
                  <a:gd name="T14" fmla="*/ 5 w 22"/>
                  <a:gd name="T15" fmla="*/ 0 h 20"/>
                  <a:gd name="T16" fmla="*/ 0 w 22"/>
                  <a:gd name="T17" fmla="*/ 0 h 20"/>
                  <a:gd name="T18" fmla="*/ 0 w 22"/>
                  <a:gd name="T19" fmla="*/ 0 h 20"/>
                  <a:gd name="T20" fmla="*/ 0 w 22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20"/>
                  <a:gd name="T35" fmla="*/ 22 w 22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20">
                    <a:moveTo>
                      <a:pt x="22" y="20"/>
                    </a:moveTo>
                    <a:lnTo>
                      <a:pt x="20" y="16"/>
                    </a:lnTo>
                    <a:lnTo>
                      <a:pt x="19" y="13"/>
                    </a:lnTo>
                    <a:lnTo>
                      <a:pt x="18" y="9"/>
                    </a:lnTo>
                    <a:lnTo>
                      <a:pt x="15" y="6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0" name="Line 3688"/>
              <p:cNvSpPr>
                <a:spLocks noChangeShapeType="1"/>
              </p:cNvSpPr>
              <p:nvPr/>
            </p:nvSpPr>
            <p:spPr bwMode="auto">
              <a:xfrm>
                <a:off x="1625" y="3341"/>
                <a:ext cx="30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1" name="Line 3689"/>
              <p:cNvSpPr>
                <a:spLocks noChangeShapeType="1"/>
              </p:cNvSpPr>
              <p:nvPr/>
            </p:nvSpPr>
            <p:spPr bwMode="auto">
              <a:xfrm flipV="1">
                <a:off x="1625" y="3193"/>
                <a:ext cx="1" cy="14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2" name="Line 3690"/>
              <p:cNvSpPr>
                <a:spLocks noChangeShapeType="1"/>
              </p:cNvSpPr>
              <p:nvPr/>
            </p:nvSpPr>
            <p:spPr bwMode="auto">
              <a:xfrm flipV="1">
                <a:off x="1934" y="317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3" name="Line 3691"/>
              <p:cNvSpPr>
                <a:spLocks noChangeShapeType="1"/>
              </p:cNvSpPr>
              <p:nvPr/>
            </p:nvSpPr>
            <p:spPr bwMode="auto">
              <a:xfrm>
                <a:off x="1934" y="3173"/>
                <a:ext cx="61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4" name="Line 3692"/>
              <p:cNvSpPr>
                <a:spLocks noChangeShapeType="1"/>
              </p:cNvSpPr>
              <p:nvPr/>
            </p:nvSpPr>
            <p:spPr bwMode="auto">
              <a:xfrm flipV="1">
                <a:off x="2405" y="270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5" name="Line 3693"/>
              <p:cNvSpPr>
                <a:spLocks noChangeShapeType="1"/>
              </p:cNvSpPr>
              <p:nvPr/>
            </p:nvSpPr>
            <p:spPr bwMode="auto">
              <a:xfrm>
                <a:off x="2153" y="2638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6" name="Line 3694"/>
              <p:cNvSpPr>
                <a:spLocks noChangeShapeType="1"/>
              </p:cNvSpPr>
              <p:nvPr/>
            </p:nvSpPr>
            <p:spPr bwMode="auto">
              <a:xfrm flipH="1">
                <a:off x="3130" y="2427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7" name="Line 3695"/>
              <p:cNvSpPr>
                <a:spLocks noChangeShapeType="1"/>
              </p:cNvSpPr>
              <p:nvPr/>
            </p:nvSpPr>
            <p:spPr bwMode="auto">
              <a:xfrm flipH="1">
                <a:off x="3130" y="2450"/>
                <a:ext cx="3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8" name="Line 3696"/>
              <p:cNvSpPr>
                <a:spLocks noChangeShapeType="1"/>
              </p:cNvSpPr>
              <p:nvPr/>
            </p:nvSpPr>
            <p:spPr bwMode="auto">
              <a:xfrm>
                <a:off x="3109" y="2391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9" name="Line 3697"/>
              <p:cNvSpPr>
                <a:spLocks noChangeShapeType="1"/>
              </p:cNvSpPr>
              <p:nvPr/>
            </p:nvSpPr>
            <p:spPr bwMode="auto">
              <a:xfrm flipH="1">
                <a:off x="3098" y="2450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0" name="Line 3698"/>
              <p:cNvSpPr>
                <a:spLocks noChangeShapeType="1"/>
              </p:cNvSpPr>
              <p:nvPr/>
            </p:nvSpPr>
            <p:spPr bwMode="auto">
              <a:xfrm flipV="1">
                <a:off x="3098" y="2391"/>
                <a:ext cx="1" cy="5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1" name="Line 3699"/>
              <p:cNvSpPr>
                <a:spLocks noChangeShapeType="1"/>
              </p:cNvSpPr>
              <p:nvPr/>
            </p:nvSpPr>
            <p:spPr bwMode="auto">
              <a:xfrm>
                <a:off x="2195" y="2441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2" name="Line 3700"/>
              <p:cNvSpPr>
                <a:spLocks noChangeShapeType="1"/>
              </p:cNvSpPr>
              <p:nvPr/>
            </p:nvSpPr>
            <p:spPr bwMode="auto">
              <a:xfrm>
                <a:off x="2195" y="2441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3" name="Line 3701"/>
              <p:cNvSpPr>
                <a:spLocks noChangeShapeType="1"/>
              </p:cNvSpPr>
              <p:nvPr/>
            </p:nvSpPr>
            <p:spPr bwMode="auto">
              <a:xfrm>
                <a:off x="2195" y="2479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4" name="Line 3702"/>
              <p:cNvSpPr>
                <a:spLocks noChangeShapeType="1"/>
              </p:cNvSpPr>
              <p:nvPr/>
            </p:nvSpPr>
            <p:spPr bwMode="auto">
              <a:xfrm>
                <a:off x="2245" y="24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5" name="Line 3703"/>
              <p:cNvSpPr>
                <a:spLocks noChangeShapeType="1"/>
              </p:cNvSpPr>
              <p:nvPr/>
            </p:nvSpPr>
            <p:spPr bwMode="auto">
              <a:xfrm>
                <a:off x="2245" y="24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6" name="Line 3704"/>
              <p:cNvSpPr>
                <a:spLocks noChangeShapeType="1"/>
              </p:cNvSpPr>
              <p:nvPr/>
            </p:nvSpPr>
            <p:spPr bwMode="auto">
              <a:xfrm flipH="1">
                <a:off x="2374" y="957"/>
                <a:ext cx="326" cy="1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7" name="Line 3705"/>
              <p:cNvSpPr>
                <a:spLocks noChangeShapeType="1"/>
              </p:cNvSpPr>
              <p:nvPr/>
            </p:nvSpPr>
            <p:spPr bwMode="auto">
              <a:xfrm flipH="1">
                <a:off x="2461" y="976"/>
                <a:ext cx="245" cy="8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8" name="Line 3706"/>
              <p:cNvSpPr>
                <a:spLocks noChangeShapeType="1"/>
              </p:cNvSpPr>
              <p:nvPr/>
            </p:nvSpPr>
            <p:spPr bwMode="auto">
              <a:xfrm flipH="1">
                <a:off x="2048" y="143"/>
                <a:ext cx="356" cy="12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9" name="Freeform 3707"/>
              <p:cNvSpPr>
                <a:spLocks/>
              </p:cNvSpPr>
              <p:nvPr/>
            </p:nvSpPr>
            <p:spPr bwMode="auto">
              <a:xfrm>
                <a:off x="2761" y="115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4 w 5"/>
                  <a:gd name="T3" fmla="*/ 4 h 5"/>
                  <a:gd name="T4" fmla="*/ 3 w 5"/>
                  <a:gd name="T5" fmla="*/ 1 h 5"/>
                  <a:gd name="T6" fmla="*/ 2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4" y="4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0" name="Freeform 3708"/>
              <p:cNvSpPr>
                <a:spLocks/>
              </p:cNvSpPr>
              <p:nvPr/>
            </p:nvSpPr>
            <p:spPr bwMode="auto">
              <a:xfrm>
                <a:off x="2754" y="1153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2 w 5"/>
                  <a:gd name="T3" fmla="*/ 0 h 5"/>
                  <a:gd name="T4" fmla="*/ 1 w 5"/>
                  <a:gd name="T5" fmla="*/ 1 h 5"/>
                  <a:gd name="T6" fmla="*/ 0 w 5"/>
                  <a:gd name="T7" fmla="*/ 4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2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1" name="Line 3709"/>
              <p:cNvSpPr>
                <a:spLocks noChangeShapeType="1"/>
              </p:cNvSpPr>
              <p:nvPr/>
            </p:nvSpPr>
            <p:spPr bwMode="auto">
              <a:xfrm flipV="1">
                <a:off x="2473" y="1131"/>
                <a:ext cx="1" cy="16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2" name="Line 3710"/>
              <p:cNvSpPr>
                <a:spLocks noChangeShapeType="1"/>
              </p:cNvSpPr>
              <p:nvPr/>
            </p:nvSpPr>
            <p:spPr bwMode="auto">
              <a:xfrm flipV="1">
                <a:off x="2754" y="1158"/>
                <a:ext cx="1" cy="1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3" name="Line 3711"/>
              <p:cNvSpPr>
                <a:spLocks noChangeShapeType="1"/>
              </p:cNvSpPr>
              <p:nvPr/>
            </p:nvSpPr>
            <p:spPr bwMode="auto">
              <a:xfrm>
                <a:off x="2759" y="115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4" name="Line 3712"/>
              <p:cNvSpPr>
                <a:spLocks noChangeShapeType="1"/>
              </p:cNvSpPr>
              <p:nvPr/>
            </p:nvSpPr>
            <p:spPr bwMode="auto">
              <a:xfrm>
                <a:off x="2219" y="990"/>
                <a:ext cx="1" cy="7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5" name="Line 3713"/>
              <p:cNvSpPr>
                <a:spLocks noChangeShapeType="1"/>
              </p:cNvSpPr>
              <p:nvPr/>
            </p:nvSpPr>
            <p:spPr bwMode="auto">
              <a:xfrm flipV="1">
                <a:off x="2683" y="1458"/>
                <a:ext cx="1" cy="10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6" name="Freeform 3714"/>
              <p:cNvSpPr>
                <a:spLocks/>
              </p:cNvSpPr>
              <p:nvPr/>
            </p:nvSpPr>
            <p:spPr bwMode="auto">
              <a:xfrm>
                <a:off x="2642" y="156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 h 10"/>
                  <a:gd name="T4" fmla="*/ 3 w 10"/>
                  <a:gd name="T5" fmla="*/ 7 h 10"/>
                  <a:gd name="T6" fmla="*/ 7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0"/>
                    </a:moveTo>
                    <a:lnTo>
                      <a:pt x="0" y="4"/>
                    </a:lnTo>
                    <a:lnTo>
                      <a:pt x="3" y="7"/>
                    </a:lnTo>
                    <a:lnTo>
                      <a:pt x="7" y="10"/>
                    </a:lnTo>
                    <a:lnTo>
                      <a:pt x="10" y="1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7" name="Freeform 3715"/>
              <p:cNvSpPr>
                <a:spLocks/>
              </p:cNvSpPr>
              <p:nvPr/>
            </p:nvSpPr>
            <p:spPr bwMode="auto">
              <a:xfrm>
                <a:off x="2673" y="1566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8 w 10"/>
                  <a:gd name="T5" fmla="*/ 7 h 10"/>
                  <a:gd name="T6" fmla="*/ 9 w 10"/>
                  <a:gd name="T7" fmla="*/ 4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8" y="7"/>
                    </a:lnTo>
                    <a:lnTo>
                      <a:pt x="9" y="4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8" name="Line 3716"/>
              <p:cNvSpPr>
                <a:spLocks noChangeShapeType="1"/>
              </p:cNvSpPr>
              <p:nvPr/>
            </p:nvSpPr>
            <p:spPr bwMode="auto">
              <a:xfrm flipV="1">
                <a:off x="2642" y="156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9" name="Line 3717"/>
              <p:cNvSpPr>
                <a:spLocks noChangeShapeType="1"/>
              </p:cNvSpPr>
              <p:nvPr/>
            </p:nvSpPr>
            <p:spPr bwMode="auto">
              <a:xfrm>
                <a:off x="2652" y="1576"/>
                <a:ext cx="2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0" name="Line 3718"/>
              <p:cNvSpPr>
                <a:spLocks noChangeShapeType="1"/>
              </p:cNvSpPr>
              <p:nvPr/>
            </p:nvSpPr>
            <p:spPr bwMode="auto">
              <a:xfrm>
                <a:off x="2458" y="130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1" name="Line 3719"/>
              <p:cNvSpPr>
                <a:spLocks noChangeShapeType="1"/>
              </p:cNvSpPr>
              <p:nvPr/>
            </p:nvSpPr>
            <p:spPr bwMode="auto">
              <a:xfrm flipV="1">
                <a:off x="2458" y="1300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2" name="Line 3720"/>
              <p:cNvSpPr>
                <a:spLocks noChangeShapeType="1"/>
              </p:cNvSpPr>
              <p:nvPr/>
            </p:nvSpPr>
            <p:spPr bwMode="auto">
              <a:xfrm flipV="1">
                <a:off x="2697" y="1191"/>
                <a:ext cx="1" cy="15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3" name="Freeform 3721"/>
              <p:cNvSpPr>
                <a:spLocks/>
              </p:cNvSpPr>
              <p:nvPr/>
            </p:nvSpPr>
            <p:spPr bwMode="auto">
              <a:xfrm>
                <a:off x="2673" y="1448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9 w 10"/>
                  <a:gd name="T3" fmla="*/ 6 h 10"/>
                  <a:gd name="T4" fmla="*/ 8 w 10"/>
                  <a:gd name="T5" fmla="*/ 2 h 10"/>
                  <a:gd name="T6" fmla="*/ 4 w 10"/>
                  <a:gd name="T7" fmla="*/ 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10" y="10"/>
                    </a:moveTo>
                    <a:lnTo>
                      <a:pt x="9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4" name="Line 3722"/>
              <p:cNvSpPr>
                <a:spLocks noChangeShapeType="1"/>
              </p:cNvSpPr>
              <p:nvPr/>
            </p:nvSpPr>
            <p:spPr bwMode="auto">
              <a:xfrm>
                <a:off x="2672" y="1344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5" name="Line 3723"/>
              <p:cNvSpPr>
                <a:spLocks noChangeShapeType="1"/>
              </p:cNvSpPr>
              <p:nvPr/>
            </p:nvSpPr>
            <p:spPr bwMode="auto">
              <a:xfrm>
                <a:off x="2473" y="1238"/>
                <a:ext cx="20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6" name="Line 3724"/>
              <p:cNvSpPr>
                <a:spLocks noChangeShapeType="1"/>
              </p:cNvSpPr>
              <p:nvPr/>
            </p:nvSpPr>
            <p:spPr bwMode="auto">
              <a:xfrm>
                <a:off x="2672" y="1313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7" name="Freeform 3725"/>
              <p:cNvSpPr>
                <a:spLocks/>
              </p:cNvSpPr>
              <p:nvPr/>
            </p:nvSpPr>
            <p:spPr bwMode="auto">
              <a:xfrm>
                <a:off x="2692" y="1186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3 h 5"/>
                  <a:gd name="T4" fmla="*/ 4 w 5"/>
                  <a:gd name="T5" fmla="*/ 2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5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8" name="Line 3726"/>
              <p:cNvSpPr>
                <a:spLocks noChangeShapeType="1"/>
              </p:cNvSpPr>
              <p:nvPr/>
            </p:nvSpPr>
            <p:spPr bwMode="auto">
              <a:xfrm>
                <a:off x="2684" y="118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9" name="Line 3727"/>
              <p:cNvSpPr>
                <a:spLocks noChangeShapeType="1"/>
              </p:cNvSpPr>
              <p:nvPr/>
            </p:nvSpPr>
            <p:spPr bwMode="auto">
              <a:xfrm flipV="1">
                <a:off x="1900" y="1074"/>
                <a:ext cx="1" cy="14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0" name="Line 3728"/>
              <p:cNvSpPr>
                <a:spLocks noChangeShapeType="1"/>
              </p:cNvSpPr>
              <p:nvPr/>
            </p:nvSpPr>
            <p:spPr bwMode="auto">
              <a:xfrm>
                <a:off x="1900" y="1194"/>
                <a:ext cx="12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1" name="Line 3729"/>
              <p:cNvSpPr>
                <a:spLocks noChangeShapeType="1"/>
              </p:cNvSpPr>
              <p:nvPr/>
            </p:nvSpPr>
            <p:spPr bwMode="auto">
              <a:xfrm flipV="1">
                <a:off x="2027" y="1131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2" name="Line 3730"/>
              <p:cNvSpPr>
                <a:spLocks noChangeShapeType="1"/>
              </p:cNvSpPr>
              <p:nvPr/>
            </p:nvSpPr>
            <p:spPr bwMode="auto">
              <a:xfrm flipV="1">
                <a:off x="2463" y="1131"/>
                <a:ext cx="1" cy="16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3" name="Line 3731"/>
              <p:cNvSpPr>
                <a:spLocks noChangeShapeType="1"/>
              </p:cNvSpPr>
              <p:nvPr/>
            </p:nvSpPr>
            <p:spPr bwMode="auto">
              <a:xfrm flipH="1" flipV="1">
                <a:off x="2300" y="1116"/>
                <a:ext cx="14" cy="5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4" name="Line 3732"/>
              <p:cNvSpPr>
                <a:spLocks noChangeShapeType="1"/>
              </p:cNvSpPr>
              <p:nvPr/>
            </p:nvSpPr>
            <p:spPr bwMode="auto">
              <a:xfrm flipH="1" flipV="1">
                <a:off x="2341" y="1116"/>
                <a:ext cx="14" cy="5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5" name="Line 3733"/>
              <p:cNvSpPr>
                <a:spLocks noChangeShapeType="1"/>
              </p:cNvSpPr>
              <p:nvPr/>
            </p:nvSpPr>
            <p:spPr bwMode="auto">
              <a:xfrm flipH="1" flipV="1">
                <a:off x="2268" y="990"/>
                <a:ext cx="32" cy="1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6" name="Line 3734"/>
              <p:cNvSpPr>
                <a:spLocks noChangeShapeType="1"/>
              </p:cNvSpPr>
              <p:nvPr/>
            </p:nvSpPr>
            <p:spPr bwMode="auto">
              <a:xfrm flipH="1" flipV="1">
                <a:off x="2309" y="990"/>
                <a:ext cx="32" cy="12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7" name="Freeform 3735"/>
              <p:cNvSpPr>
                <a:spLocks/>
              </p:cNvSpPr>
              <p:nvPr/>
            </p:nvSpPr>
            <p:spPr bwMode="auto">
              <a:xfrm>
                <a:off x="2806" y="1024"/>
                <a:ext cx="39" cy="26"/>
              </a:xfrm>
              <a:custGeom>
                <a:avLst/>
                <a:gdLst>
                  <a:gd name="T0" fmla="*/ 0 w 39"/>
                  <a:gd name="T1" fmla="*/ 0 h 26"/>
                  <a:gd name="T2" fmla="*/ 3 w 39"/>
                  <a:gd name="T3" fmla="*/ 5 h 26"/>
                  <a:gd name="T4" fmla="*/ 7 w 39"/>
                  <a:gd name="T5" fmla="*/ 10 h 26"/>
                  <a:gd name="T6" fmla="*/ 10 w 39"/>
                  <a:gd name="T7" fmla="*/ 15 h 26"/>
                  <a:gd name="T8" fmla="*/ 16 w 39"/>
                  <a:gd name="T9" fmla="*/ 19 h 26"/>
                  <a:gd name="T10" fmla="*/ 21 w 39"/>
                  <a:gd name="T11" fmla="*/ 23 h 26"/>
                  <a:gd name="T12" fmla="*/ 27 w 39"/>
                  <a:gd name="T13" fmla="*/ 24 h 26"/>
                  <a:gd name="T14" fmla="*/ 32 w 39"/>
                  <a:gd name="T15" fmla="*/ 26 h 26"/>
                  <a:gd name="T16" fmla="*/ 39 w 39"/>
                  <a:gd name="T17" fmla="*/ 26 h 26"/>
                  <a:gd name="T18" fmla="*/ 39 w 39"/>
                  <a:gd name="T19" fmla="*/ 26 h 26"/>
                  <a:gd name="T20" fmla="*/ 39 w 39"/>
                  <a:gd name="T21" fmla="*/ 26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9"/>
                  <a:gd name="T34" fmla="*/ 0 h 26"/>
                  <a:gd name="T35" fmla="*/ 39 w 39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9" h="26">
                    <a:moveTo>
                      <a:pt x="0" y="0"/>
                    </a:moveTo>
                    <a:lnTo>
                      <a:pt x="3" y="5"/>
                    </a:lnTo>
                    <a:lnTo>
                      <a:pt x="7" y="10"/>
                    </a:lnTo>
                    <a:lnTo>
                      <a:pt x="10" y="15"/>
                    </a:lnTo>
                    <a:lnTo>
                      <a:pt x="16" y="19"/>
                    </a:lnTo>
                    <a:lnTo>
                      <a:pt x="21" y="23"/>
                    </a:lnTo>
                    <a:lnTo>
                      <a:pt x="27" y="24"/>
                    </a:lnTo>
                    <a:lnTo>
                      <a:pt x="32" y="26"/>
                    </a:lnTo>
                    <a:lnTo>
                      <a:pt x="39" y="26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8" name="Freeform 3736"/>
              <p:cNvSpPr>
                <a:spLocks/>
              </p:cNvSpPr>
              <p:nvPr/>
            </p:nvSpPr>
            <p:spPr bwMode="auto">
              <a:xfrm>
                <a:off x="2700" y="94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1 w 5"/>
                  <a:gd name="T3" fmla="*/ 9 h 10"/>
                  <a:gd name="T4" fmla="*/ 4 w 5"/>
                  <a:gd name="T5" fmla="*/ 6 h 10"/>
                  <a:gd name="T6" fmla="*/ 4 w 5"/>
                  <a:gd name="T7" fmla="*/ 5 h 10"/>
                  <a:gd name="T8" fmla="*/ 5 w 5"/>
                  <a:gd name="T9" fmla="*/ 2 h 10"/>
                  <a:gd name="T10" fmla="*/ 5 w 5"/>
                  <a:gd name="T11" fmla="*/ 1 h 10"/>
                  <a:gd name="T12" fmla="*/ 4 w 5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10"/>
                  <a:gd name="T23" fmla="*/ 5 w 5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10">
                    <a:moveTo>
                      <a:pt x="0" y="10"/>
                    </a:moveTo>
                    <a:lnTo>
                      <a:pt x="1" y="9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9" name="Freeform 3737"/>
              <p:cNvSpPr>
                <a:spLocks/>
              </p:cNvSpPr>
              <p:nvPr/>
            </p:nvSpPr>
            <p:spPr bwMode="auto">
              <a:xfrm>
                <a:off x="2706" y="975"/>
                <a:ext cx="10" cy="5"/>
              </a:xfrm>
              <a:custGeom>
                <a:avLst/>
                <a:gdLst>
                  <a:gd name="T0" fmla="*/ 10 w 10"/>
                  <a:gd name="T1" fmla="*/ 5 h 5"/>
                  <a:gd name="T2" fmla="*/ 9 w 10"/>
                  <a:gd name="T3" fmla="*/ 4 h 5"/>
                  <a:gd name="T4" fmla="*/ 8 w 10"/>
                  <a:gd name="T5" fmla="*/ 1 h 5"/>
                  <a:gd name="T6" fmla="*/ 5 w 10"/>
                  <a:gd name="T7" fmla="*/ 1 h 5"/>
                  <a:gd name="T8" fmla="*/ 3 w 10"/>
                  <a:gd name="T9" fmla="*/ 0 h 5"/>
                  <a:gd name="T10" fmla="*/ 2 w 10"/>
                  <a:gd name="T11" fmla="*/ 0 h 5"/>
                  <a:gd name="T12" fmla="*/ 0 w 10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10" y="5"/>
                    </a:moveTo>
                    <a:lnTo>
                      <a:pt x="9" y="4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0" name="Freeform 3738"/>
              <p:cNvSpPr>
                <a:spLocks/>
              </p:cNvSpPr>
              <p:nvPr/>
            </p:nvSpPr>
            <p:spPr bwMode="auto">
              <a:xfrm>
                <a:off x="2483" y="112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4 w 7"/>
                  <a:gd name="T3" fmla="*/ 3 h 14"/>
                  <a:gd name="T4" fmla="*/ 2 w 7"/>
                  <a:gd name="T5" fmla="*/ 4 h 14"/>
                  <a:gd name="T6" fmla="*/ 0 w 7"/>
                  <a:gd name="T7" fmla="*/ 8 h 14"/>
                  <a:gd name="T8" fmla="*/ 0 w 7"/>
                  <a:gd name="T9" fmla="*/ 11 h 14"/>
                  <a:gd name="T10" fmla="*/ 0 w 7"/>
                  <a:gd name="T11" fmla="*/ 12 h 14"/>
                  <a:gd name="T12" fmla="*/ 0 w 7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14"/>
                  <a:gd name="T23" fmla="*/ 7 w 7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14">
                    <a:moveTo>
                      <a:pt x="7" y="0"/>
                    </a:moveTo>
                    <a:lnTo>
                      <a:pt x="4" y="3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1" name="Freeform 3739"/>
              <p:cNvSpPr>
                <a:spLocks/>
              </p:cNvSpPr>
              <p:nvPr/>
            </p:nvSpPr>
            <p:spPr bwMode="auto">
              <a:xfrm>
                <a:off x="2404" y="142"/>
                <a:ext cx="13" cy="7"/>
              </a:xfrm>
              <a:custGeom>
                <a:avLst/>
                <a:gdLst>
                  <a:gd name="T0" fmla="*/ 13 w 13"/>
                  <a:gd name="T1" fmla="*/ 7 h 7"/>
                  <a:gd name="T2" fmla="*/ 11 w 13"/>
                  <a:gd name="T3" fmla="*/ 5 h 7"/>
                  <a:gd name="T4" fmla="*/ 9 w 13"/>
                  <a:gd name="T5" fmla="*/ 2 h 7"/>
                  <a:gd name="T6" fmla="*/ 6 w 13"/>
                  <a:gd name="T7" fmla="*/ 1 h 7"/>
                  <a:gd name="T8" fmla="*/ 4 w 13"/>
                  <a:gd name="T9" fmla="*/ 0 h 7"/>
                  <a:gd name="T10" fmla="*/ 1 w 13"/>
                  <a:gd name="T11" fmla="*/ 1 h 7"/>
                  <a:gd name="T12" fmla="*/ 0 w 13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7"/>
                  <a:gd name="T23" fmla="*/ 13 w 1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7">
                    <a:moveTo>
                      <a:pt x="13" y="7"/>
                    </a:moveTo>
                    <a:lnTo>
                      <a:pt x="11" y="5"/>
                    </a:lnTo>
                    <a:lnTo>
                      <a:pt x="9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2" name="Line 3740"/>
              <p:cNvSpPr>
                <a:spLocks noChangeShapeType="1"/>
              </p:cNvSpPr>
              <p:nvPr/>
            </p:nvSpPr>
            <p:spPr bwMode="auto">
              <a:xfrm>
                <a:off x="2360" y="990"/>
                <a:ext cx="1" cy="7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3" name="Line 3741"/>
              <p:cNvSpPr>
                <a:spLocks noChangeShapeType="1"/>
              </p:cNvSpPr>
              <p:nvPr/>
            </p:nvSpPr>
            <p:spPr bwMode="auto">
              <a:xfrm>
                <a:off x="2473" y="1300"/>
                <a:ext cx="22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4" name="Line 3742"/>
              <p:cNvSpPr>
                <a:spLocks noChangeShapeType="1"/>
              </p:cNvSpPr>
              <p:nvPr/>
            </p:nvSpPr>
            <p:spPr bwMode="auto">
              <a:xfrm flipH="1" flipV="1">
                <a:off x="2784" y="963"/>
                <a:ext cx="22" cy="6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5" name="Line 3743"/>
              <p:cNvSpPr>
                <a:spLocks noChangeShapeType="1"/>
              </p:cNvSpPr>
              <p:nvPr/>
            </p:nvSpPr>
            <p:spPr bwMode="auto">
              <a:xfrm flipH="1" flipV="1">
                <a:off x="2716" y="980"/>
                <a:ext cx="15" cy="3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6" name="Line 3744"/>
              <p:cNvSpPr>
                <a:spLocks noChangeShapeType="1"/>
              </p:cNvSpPr>
              <p:nvPr/>
            </p:nvSpPr>
            <p:spPr bwMode="auto">
              <a:xfrm flipH="1" flipV="1">
                <a:off x="2417" y="149"/>
                <a:ext cx="15" cy="4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7" name="Line 3745"/>
              <p:cNvSpPr>
                <a:spLocks noChangeShapeType="1"/>
              </p:cNvSpPr>
              <p:nvPr/>
            </p:nvSpPr>
            <p:spPr bwMode="auto">
              <a:xfrm flipV="1">
                <a:off x="2784" y="945"/>
                <a:ext cx="49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8" name="Line 3746"/>
              <p:cNvSpPr>
                <a:spLocks noChangeShapeType="1"/>
              </p:cNvSpPr>
              <p:nvPr/>
            </p:nvSpPr>
            <p:spPr bwMode="auto">
              <a:xfrm flipH="1" flipV="1">
                <a:off x="2546" y="148"/>
                <a:ext cx="287" cy="79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9" name="Line 3747"/>
              <p:cNvSpPr>
                <a:spLocks noChangeShapeType="1"/>
              </p:cNvSpPr>
              <p:nvPr/>
            </p:nvSpPr>
            <p:spPr bwMode="auto">
              <a:xfrm flipH="1" flipV="1">
                <a:off x="2522" y="594"/>
                <a:ext cx="114" cy="3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0" name="Line 3748"/>
              <p:cNvSpPr>
                <a:spLocks noChangeShapeType="1"/>
              </p:cNvSpPr>
              <p:nvPr/>
            </p:nvSpPr>
            <p:spPr bwMode="auto">
              <a:xfrm flipV="1">
                <a:off x="2497" y="148"/>
                <a:ext cx="49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1" name="Line 3749"/>
              <p:cNvSpPr>
                <a:spLocks noChangeShapeType="1"/>
              </p:cNvSpPr>
              <p:nvPr/>
            </p:nvSpPr>
            <p:spPr bwMode="auto">
              <a:xfrm flipH="1">
                <a:off x="2506" y="18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2" name="Line 3750"/>
              <p:cNvSpPr>
                <a:spLocks noChangeShapeType="1"/>
              </p:cNvSpPr>
              <p:nvPr/>
            </p:nvSpPr>
            <p:spPr bwMode="auto">
              <a:xfrm>
                <a:off x="2505" y="187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3" name="Line 3751"/>
              <p:cNvSpPr>
                <a:spLocks noChangeShapeType="1"/>
              </p:cNvSpPr>
              <p:nvPr/>
            </p:nvSpPr>
            <p:spPr bwMode="auto">
              <a:xfrm flipH="1" flipV="1">
                <a:off x="2483" y="126"/>
                <a:ext cx="14" cy="4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4" name="Line 3752"/>
              <p:cNvSpPr>
                <a:spLocks noChangeShapeType="1"/>
              </p:cNvSpPr>
              <p:nvPr/>
            </p:nvSpPr>
            <p:spPr bwMode="auto">
              <a:xfrm flipH="1">
                <a:off x="2515" y="212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5" name="Line 3753"/>
              <p:cNvSpPr>
                <a:spLocks noChangeShapeType="1"/>
              </p:cNvSpPr>
              <p:nvPr/>
            </p:nvSpPr>
            <p:spPr bwMode="auto">
              <a:xfrm flipH="1">
                <a:off x="2524" y="2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6" name="Line 3754"/>
              <p:cNvSpPr>
                <a:spLocks noChangeShapeType="1"/>
              </p:cNvSpPr>
              <p:nvPr/>
            </p:nvSpPr>
            <p:spPr bwMode="auto">
              <a:xfrm flipH="1">
                <a:off x="2532" y="261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7" name="Line 3755"/>
              <p:cNvSpPr>
                <a:spLocks noChangeShapeType="1"/>
              </p:cNvSpPr>
              <p:nvPr/>
            </p:nvSpPr>
            <p:spPr bwMode="auto">
              <a:xfrm flipH="1">
                <a:off x="2541" y="285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8" name="Line 3756"/>
              <p:cNvSpPr>
                <a:spLocks noChangeShapeType="1"/>
              </p:cNvSpPr>
              <p:nvPr/>
            </p:nvSpPr>
            <p:spPr bwMode="auto">
              <a:xfrm flipH="1">
                <a:off x="2550" y="31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9" name="Line 3757"/>
              <p:cNvSpPr>
                <a:spLocks noChangeShapeType="1"/>
              </p:cNvSpPr>
              <p:nvPr/>
            </p:nvSpPr>
            <p:spPr bwMode="auto">
              <a:xfrm flipH="1">
                <a:off x="2559" y="3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0" name="Line 3758"/>
              <p:cNvSpPr>
                <a:spLocks noChangeShapeType="1"/>
              </p:cNvSpPr>
              <p:nvPr/>
            </p:nvSpPr>
            <p:spPr bwMode="auto">
              <a:xfrm flipH="1">
                <a:off x="2568" y="35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1" name="Line 3759"/>
              <p:cNvSpPr>
                <a:spLocks noChangeShapeType="1"/>
              </p:cNvSpPr>
              <p:nvPr/>
            </p:nvSpPr>
            <p:spPr bwMode="auto">
              <a:xfrm flipH="1">
                <a:off x="2576" y="381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2" name="Line 3760"/>
              <p:cNvSpPr>
                <a:spLocks noChangeShapeType="1"/>
              </p:cNvSpPr>
              <p:nvPr/>
            </p:nvSpPr>
            <p:spPr bwMode="auto">
              <a:xfrm flipH="1">
                <a:off x="2584" y="40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3" name="Line 3761"/>
              <p:cNvSpPr>
                <a:spLocks noChangeShapeType="1"/>
              </p:cNvSpPr>
              <p:nvPr/>
            </p:nvSpPr>
            <p:spPr bwMode="auto">
              <a:xfrm flipH="1">
                <a:off x="2593" y="43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4" name="Line 3762"/>
              <p:cNvSpPr>
                <a:spLocks noChangeShapeType="1"/>
              </p:cNvSpPr>
              <p:nvPr/>
            </p:nvSpPr>
            <p:spPr bwMode="auto">
              <a:xfrm flipH="1">
                <a:off x="2602" y="45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5" name="Line 3763"/>
              <p:cNvSpPr>
                <a:spLocks noChangeShapeType="1"/>
              </p:cNvSpPr>
              <p:nvPr/>
            </p:nvSpPr>
            <p:spPr bwMode="auto">
              <a:xfrm flipH="1">
                <a:off x="2610" y="47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6" name="Line 3764"/>
              <p:cNvSpPr>
                <a:spLocks noChangeShapeType="1"/>
              </p:cNvSpPr>
              <p:nvPr/>
            </p:nvSpPr>
            <p:spPr bwMode="auto">
              <a:xfrm flipH="1">
                <a:off x="2619" y="50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7" name="Line 3765"/>
              <p:cNvSpPr>
                <a:spLocks noChangeShapeType="1"/>
              </p:cNvSpPr>
              <p:nvPr/>
            </p:nvSpPr>
            <p:spPr bwMode="auto">
              <a:xfrm flipH="1">
                <a:off x="2628" y="526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8" name="Line 3766"/>
              <p:cNvSpPr>
                <a:spLocks noChangeShapeType="1"/>
              </p:cNvSpPr>
              <p:nvPr/>
            </p:nvSpPr>
            <p:spPr bwMode="auto">
              <a:xfrm flipH="1">
                <a:off x="2637" y="55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9" name="Line 3767"/>
              <p:cNvSpPr>
                <a:spLocks noChangeShapeType="1"/>
              </p:cNvSpPr>
              <p:nvPr/>
            </p:nvSpPr>
            <p:spPr bwMode="auto">
              <a:xfrm flipH="1">
                <a:off x="2646" y="57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0" name="Line 3768"/>
              <p:cNvSpPr>
                <a:spLocks noChangeShapeType="1"/>
              </p:cNvSpPr>
              <p:nvPr/>
            </p:nvSpPr>
            <p:spPr bwMode="auto">
              <a:xfrm flipH="1">
                <a:off x="2654" y="599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1" name="Line 3769"/>
              <p:cNvSpPr>
                <a:spLocks noChangeShapeType="1"/>
              </p:cNvSpPr>
              <p:nvPr/>
            </p:nvSpPr>
            <p:spPr bwMode="auto">
              <a:xfrm flipH="1">
                <a:off x="2663" y="62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2" name="Line 3770"/>
              <p:cNvSpPr>
                <a:spLocks noChangeShapeType="1"/>
              </p:cNvSpPr>
              <p:nvPr/>
            </p:nvSpPr>
            <p:spPr bwMode="auto">
              <a:xfrm flipH="1">
                <a:off x="2672" y="64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3" name="Line 3771"/>
              <p:cNvSpPr>
                <a:spLocks noChangeShapeType="1"/>
              </p:cNvSpPr>
              <p:nvPr/>
            </p:nvSpPr>
            <p:spPr bwMode="auto">
              <a:xfrm flipH="1">
                <a:off x="2681" y="672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4" name="Line 3772"/>
              <p:cNvSpPr>
                <a:spLocks noChangeShapeType="1"/>
              </p:cNvSpPr>
              <p:nvPr/>
            </p:nvSpPr>
            <p:spPr bwMode="auto">
              <a:xfrm flipH="1">
                <a:off x="2690" y="69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5" name="Line 3773"/>
              <p:cNvSpPr>
                <a:spLocks noChangeShapeType="1"/>
              </p:cNvSpPr>
              <p:nvPr/>
            </p:nvSpPr>
            <p:spPr bwMode="auto">
              <a:xfrm flipH="1">
                <a:off x="2697" y="72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6" name="Line 3774"/>
              <p:cNvSpPr>
                <a:spLocks noChangeShapeType="1"/>
              </p:cNvSpPr>
              <p:nvPr/>
            </p:nvSpPr>
            <p:spPr bwMode="auto">
              <a:xfrm flipH="1">
                <a:off x="2706" y="74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7" name="Line 3775"/>
              <p:cNvSpPr>
                <a:spLocks noChangeShapeType="1"/>
              </p:cNvSpPr>
              <p:nvPr/>
            </p:nvSpPr>
            <p:spPr bwMode="auto">
              <a:xfrm flipH="1">
                <a:off x="2715" y="76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8" name="Line 3776"/>
              <p:cNvSpPr>
                <a:spLocks noChangeShapeType="1"/>
              </p:cNvSpPr>
              <p:nvPr/>
            </p:nvSpPr>
            <p:spPr bwMode="auto">
              <a:xfrm flipH="1">
                <a:off x="2724" y="79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9" name="Line 3777"/>
              <p:cNvSpPr>
                <a:spLocks noChangeShapeType="1"/>
              </p:cNvSpPr>
              <p:nvPr/>
            </p:nvSpPr>
            <p:spPr bwMode="auto">
              <a:xfrm flipH="1">
                <a:off x="2732" y="81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0" name="Line 3778"/>
              <p:cNvSpPr>
                <a:spLocks noChangeShapeType="1"/>
              </p:cNvSpPr>
              <p:nvPr/>
            </p:nvSpPr>
            <p:spPr bwMode="auto">
              <a:xfrm flipH="1">
                <a:off x="2741" y="840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1" name="Line 3779"/>
              <p:cNvSpPr>
                <a:spLocks noChangeShapeType="1"/>
              </p:cNvSpPr>
              <p:nvPr/>
            </p:nvSpPr>
            <p:spPr bwMode="auto">
              <a:xfrm flipH="1">
                <a:off x="2750" y="86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2" name="Line 3780"/>
              <p:cNvSpPr>
                <a:spLocks noChangeShapeType="1"/>
              </p:cNvSpPr>
              <p:nvPr/>
            </p:nvSpPr>
            <p:spPr bwMode="auto">
              <a:xfrm flipH="1">
                <a:off x="2759" y="88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3" name="Line 3781"/>
              <p:cNvSpPr>
                <a:spLocks noChangeShapeType="1"/>
              </p:cNvSpPr>
              <p:nvPr/>
            </p:nvSpPr>
            <p:spPr bwMode="auto">
              <a:xfrm flipH="1">
                <a:off x="2768" y="91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4" name="Line 3782"/>
              <p:cNvSpPr>
                <a:spLocks noChangeShapeType="1"/>
              </p:cNvSpPr>
              <p:nvPr/>
            </p:nvSpPr>
            <p:spPr bwMode="auto">
              <a:xfrm flipH="1">
                <a:off x="2775" y="938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5" name="Line 3783"/>
              <p:cNvSpPr>
                <a:spLocks noChangeShapeType="1"/>
              </p:cNvSpPr>
              <p:nvPr/>
            </p:nvSpPr>
            <p:spPr bwMode="auto">
              <a:xfrm>
                <a:off x="2514" y="210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6" name="Line 3784"/>
              <p:cNvSpPr>
                <a:spLocks noChangeShapeType="1"/>
              </p:cNvSpPr>
              <p:nvPr/>
            </p:nvSpPr>
            <p:spPr bwMode="auto">
              <a:xfrm>
                <a:off x="2522" y="234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7" name="Line 3785"/>
              <p:cNvSpPr>
                <a:spLocks noChangeShapeType="1"/>
              </p:cNvSpPr>
              <p:nvPr/>
            </p:nvSpPr>
            <p:spPr bwMode="auto">
              <a:xfrm>
                <a:off x="2531" y="258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8" name="Line 3786"/>
              <p:cNvSpPr>
                <a:spLocks noChangeShapeType="1"/>
              </p:cNvSpPr>
              <p:nvPr/>
            </p:nvSpPr>
            <p:spPr bwMode="auto">
              <a:xfrm>
                <a:off x="2540" y="283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9" name="Line 3787"/>
              <p:cNvSpPr>
                <a:spLocks noChangeShapeType="1"/>
              </p:cNvSpPr>
              <p:nvPr/>
            </p:nvSpPr>
            <p:spPr bwMode="auto">
              <a:xfrm>
                <a:off x="2549" y="307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0" name="Line 3788"/>
              <p:cNvSpPr>
                <a:spLocks noChangeShapeType="1"/>
              </p:cNvSpPr>
              <p:nvPr/>
            </p:nvSpPr>
            <p:spPr bwMode="auto">
              <a:xfrm>
                <a:off x="2558" y="331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1" name="Line 3789"/>
              <p:cNvSpPr>
                <a:spLocks noChangeShapeType="1"/>
              </p:cNvSpPr>
              <p:nvPr/>
            </p:nvSpPr>
            <p:spPr bwMode="auto">
              <a:xfrm>
                <a:off x="2565" y="356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2" name="Line 3790"/>
              <p:cNvSpPr>
                <a:spLocks noChangeShapeType="1"/>
              </p:cNvSpPr>
              <p:nvPr/>
            </p:nvSpPr>
            <p:spPr bwMode="auto">
              <a:xfrm>
                <a:off x="2574" y="379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3" name="Line 3791"/>
              <p:cNvSpPr>
                <a:spLocks noChangeShapeType="1"/>
              </p:cNvSpPr>
              <p:nvPr/>
            </p:nvSpPr>
            <p:spPr bwMode="auto">
              <a:xfrm>
                <a:off x="2583" y="403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4" name="Line 3792"/>
              <p:cNvSpPr>
                <a:spLocks noChangeShapeType="1"/>
              </p:cNvSpPr>
              <p:nvPr/>
            </p:nvSpPr>
            <p:spPr bwMode="auto">
              <a:xfrm>
                <a:off x="2592" y="428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5" name="Line 3793"/>
              <p:cNvSpPr>
                <a:spLocks noChangeShapeType="1"/>
              </p:cNvSpPr>
              <p:nvPr/>
            </p:nvSpPr>
            <p:spPr bwMode="auto">
              <a:xfrm>
                <a:off x="2601" y="452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6" name="Line 3794"/>
              <p:cNvSpPr>
                <a:spLocks noChangeShapeType="1"/>
              </p:cNvSpPr>
              <p:nvPr/>
            </p:nvSpPr>
            <p:spPr bwMode="auto">
              <a:xfrm>
                <a:off x="2609" y="476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7" name="Line 3795"/>
              <p:cNvSpPr>
                <a:spLocks noChangeShapeType="1"/>
              </p:cNvSpPr>
              <p:nvPr/>
            </p:nvSpPr>
            <p:spPr bwMode="auto">
              <a:xfrm>
                <a:off x="2618" y="501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8" name="Line 3796"/>
              <p:cNvSpPr>
                <a:spLocks noChangeShapeType="1"/>
              </p:cNvSpPr>
              <p:nvPr/>
            </p:nvSpPr>
            <p:spPr bwMode="auto">
              <a:xfrm>
                <a:off x="2627" y="524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9" name="Line 3797"/>
              <p:cNvSpPr>
                <a:spLocks noChangeShapeType="1"/>
              </p:cNvSpPr>
              <p:nvPr/>
            </p:nvSpPr>
            <p:spPr bwMode="auto">
              <a:xfrm>
                <a:off x="2636" y="548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0" name="Line 3798"/>
              <p:cNvSpPr>
                <a:spLocks noChangeShapeType="1"/>
              </p:cNvSpPr>
              <p:nvPr/>
            </p:nvSpPr>
            <p:spPr bwMode="auto">
              <a:xfrm>
                <a:off x="2643" y="572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1" name="Line 3799"/>
              <p:cNvSpPr>
                <a:spLocks noChangeShapeType="1"/>
              </p:cNvSpPr>
              <p:nvPr/>
            </p:nvSpPr>
            <p:spPr bwMode="auto">
              <a:xfrm>
                <a:off x="2652" y="597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2" name="Line 3800"/>
              <p:cNvSpPr>
                <a:spLocks noChangeShapeType="1"/>
              </p:cNvSpPr>
              <p:nvPr/>
            </p:nvSpPr>
            <p:spPr bwMode="auto">
              <a:xfrm>
                <a:off x="2661" y="62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3" name="Line 3801"/>
              <p:cNvSpPr>
                <a:spLocks noChangeShapeType="1"/>
              </p:cNvSpPr>
              <p:nvPr/>
            </p:nvSpPr>
            <p:spPr bwMode="auto">
              <a:xfrm>
                <a:off x="2670" y="645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4" name="Line 3802"/>
              <p:cNvSpPr>
                <a:spLocks noChangeShapeType="1"/>
              </p:cNvSpPr>
              <p:nvPr/>
            </p:nvSpPr>
            <p:spPr bwMode="auto">
              <a:xfrm>
                <a:off x="2679" y="670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5" name="Line 3803"/>
              <p:cNvSpPr>
                <a:spLocks noChangeShapeType="1"/>
              </p:cNvSpPr>
              <p:nvPr/>
            </p:nvSpPr>
            <p:spPr bwMode="auto">
              <a:xfrm>
                <a:off x="2687" y="693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6" name="Line 3804"/>
              <p:cNvSpPr>
                <a:spLocks noChangeShapeType="1"/>
              </p:cNvSpPr>
              <p:nvPr/>
            </p:nvSpPr>
            <p:spPr bwMode="auto">
              <a:xfrm>
                <a:off x="2696" y="71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7" name="Line 3805"/>
              <p:cNvSpPr>
                <a:spLocks noChangeShapeType="1"/>
              </p:cNvSpPr>
              <p:nvPr/>
            </p:nvSpPr>
            <p:spPr bwMode="auto">
              <a:xfrm>
                <a:off x="2705" y="742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8" name="Line 3806"/>
              <p:cNvSpPr>
                <a:spLocks noChangeShapeType="1"/>
              </p:cNvSpPr>
              <p:nvPr/>
            </p:nvSpPr>
            <p:spPr bwMode="auto">
              <a:xfrm>
                <a:off x="2714" y="766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9" name="Line 3807"/>
              <p:cNvSpPr>
                <a:spLocks noChangeShapeType="1"/>
              </p:cNvSpPr>
              <p:nvPr/>
            </p:nvSpPr>
            <p:spPr bwMode="auto">
              <a:xfrm>
                <a:off x="2723" y="790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0" name="Line 3808"/>
              <p:cNvSpPr>
                <a:spLocks noChangeShapeType="1"/>
              </p:cNvSpPr>
              <p:nvPr/>
            </p:nvSpPr>
            <p:spPr bwMode="auto">
              <a:xfrm>
                <a:off x="2731" y="815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1" name="Line 3809"/>
              <p:cNvSpPr>
                <a:spLocks noChangeShapeType="1"/>
              </p:cNvSpPr>
              <p:nvPr/>
            </p:nvSpPr>
            <p:spPr bwMode="auto">
              <a:xfrm>
                <a:off x="2740" y="838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2" name="Line 3810"/>
              <p:cNvSpPr>
                <a:spLocks noChangeShapeType="1"/>
              </p:cNvSpPr>
              <p:nvPr/>
            </p:nvSpPr>
            <p:spPr bwMode="auto">
              <a:xfrm>
                <a:off x="2749" y="862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3" name="Line 3811"/>
              <p:cNvSpPr>
                <a:spLocks noChangeShapeType="1"/>
              </p:cNvSpPr>
              <p:nvPr/>
            </p:nvSpPr>
            <p:spPr bwMode="auto">
              <a:xfrm>
                <a:off x="2757" y="886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4" name="Line 3812"/>
              <p:cNvSpPr>
                <a:spLocks noChangeShapeType="1"/>
              </p:cNvSpPr>
              <p:nvPr/>
            </p:nvSpPr>
            <p:spPr bwMode="auto">
              <a:xfrm>
                <a:off x="2765" y="911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5" name="Line 3813"/>
              <p:cNvSpPr>
                <a:spLocks noChangeShapeType="1"/>
              </p:cNvSpPr>
              <p:nvPr/>
            </p:nvSpPr>
            <p:spPr bwMode="auto">
              <a:xfrm>
                <a:off x="2774" y="935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6" name="Line 3814"/>
              <p:cNvSpPr>
                <a:spLocks noChangeShapeType="1"/>
              </p:cNvSpPr>
              <p:nvPr/>
            </p:nvSpPr>
            <p:spPr bwMode="auto">
              <a:xfrm>
                <a:off x="2783" y="95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7" name="Line 3815"/>
              <p:cNvSpPr>
                <a:spLocks noChangeShapeType="1"/>
              </p:cNvSpPr>
              <p:nvPr/>
            </p:nvSpPr>
            <p:spPr bwMode="auto">
              <a:xfrm flipH="1">
                <a:off x="2383" y="189"/>
                <a:ext cx="49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8" name="Line 3816"/>
              <p:cNvSpPr>
                <a:spLocks noChangeShapeType="1"/>
              </p:cNvSpPr>
              <p:nvPr/>
            </p:nvSpPr>
            <p:spPr bwMode="auto">
              <a:xfrm flipH="1" flipV="1">
                <a:off x="2684" y="890"/>
                <a:ext cx="20" cy="5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9" name="Line 3817"/>
              <p:cNvSpPr>
                <a:spLocks noChangeShapeType="1"/>
              </p:cNvSpPr>
              <p:nvPr/>
            </p:nvSpPr>
            <p:spPr bwMode="auto">
              <a:xfrm flipV="1">
                <a:off x="2415" y="615"/>
                <a:ext cx="104" cy="3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0" name="Line 3818"/>
              <p:cNvSpPr>
                <a:spLocks noChangeShapeType="1"/>
              </p:cNvSpPr>
              <p:nvPr/>
            </p:nvSpPr>
            <p:spPr bwMode="auto">
              <a:xfrm flipV="1">
                <a:off x="2519" y="615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1" name="Line 3819"/>
              <p:cNvSpPr>
                <a:spLocks noChangeShapeType="1"/>
              </p:cNvSpPr>
              <p:nvPr/>
            </p:nvSpPr>
            <p:spPr bwMode="auto">
              <a:xfrm flipH="1">
                <a:off x="2486" y="908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2" name="Line 3820"/>
              <p:cNvSpPr>
                <a:spLocks noChangeShapeType="1"/>
              </p:cNvSpPr>
              <p:nvPr/>
            </p:nvSpPr>
            <p:spPr bwMode="auto">
              <a:xfrm flipH="1">
                <a:off x="2505" y="703"/>
                <a:ext cx="14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3" name="Line 3821"/>
              <p:cNvSpPr>
                <a:spLocks noChangeShapeType="1"/>
              </p:cNvSpPr>
              <p:nvPr/>
            </p:nvSpPr>
            <p:spPr bwMode="auto">
              <a:xfrm>
                <a:off x="2505" y="708"/>
                <a:ext cx="14" cy="20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4" name="Line 3822"/>
              <p:cNvSpPr>
                <a:spLocks noChangeShapeType="1"/>
              </p:cNvSpPr>
              <p:nvPr/>
            </p:nvSpPr>
            <p:spPr bwMode="auto">
              <a:xfrm flipV="1">
                <a:off x="2636" y="890"/>
                <a:ext cx="48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5" name="Line 3823"/>
              <p:cNvSpPr>
                <a:spLocks noChangeShapeType="1"/>
              </p:cNvSpPr>
              <p:nvPr/>
            </p:nvSpPr>
            <p:spPr bwMode="auto">
              <a:xfrm>
                <a:off x="2674" y="862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6" name="Line 3824"/>
              <p:cNvSpPr>
                <a:spLocks noChangeShapeType="1"/>
              </p:cNvSpPr>
              <p:nvPr/>
            </p:nvSpPr>
            <p:spPr bwMode="auto">
              <a:xfrm flipV="1">
                <a:off x="2672" y="86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7" name="Line 3825"/>
              <p:cNvSpPr>
                <a:spLocks noChangeShapeType="1"/>
              </p:cNvSpPr>
              <p:nvPr/>
            </p:nvSpPr>
            <p:spPr bwMode="auto">
              <a:xfrm>
                <a:off x="2665" y="838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8" name="Line 3826"/>
              <p:cNvSpPr>
                <a:spLocks noChangeShapeType="1"/>
              </p:cNvSpPr>
              <p:nvPr/>
            </p:nvSpPr>
            <p:spPr bwMode="auto">
              <a:xfrm flipV="1">
                <a:off x="2663" y="84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9" name="Line 3827"/>
              <p:cNvSpPr>
                <a:spLocks noChangeShapeType="1"/>
              </p:cNvSpPr>
              <p:nvPr/>
            </p:nvSpPr>
            <p:spPr bwMode="auto">
              <a:xfrm>
                <a:off x="2656" y="813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0" name="Line 3828"/>
              <p:cNvSpPr>
                <a:spLocks noChangeShapeType="1"/>
              </p:cNvSpPr>
              <p:nvPr/>
            </p:nvSpPr>
            <p:spPr bwMode="auto">
              <a:xfrm flipV="1">
                <a:off x="2654" y="817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1" name="Line 3829"/>
              <p:cNvSpPr>
                <a:spLocks noChangeShapeType="1"/>
              </p:cNvSpPr>
              <p:nvPr/>
            </p:nvSpPr>
            <p:spPr bwMode="auto">
              <a:xfrm>
                <a:off x="2647" y="789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2" name="Line 3830"/>
              <p:cNvSpPr>
                <a:spLocks noChangeShapeType="1"/>
              </p:cNvSpPr>
              <p:nvPr/>
            </p:nvSpPr>
            <p:spPr bwMode="auto">
              <a:xfrm flipV="1">
                <a:off x="2645" y="79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3" name="Line 3831"/>
              <p:cNvSpPr>
                <a:spLocks noChangeShapeType="1"/>
              </p:cNvSpPr>
              <p:nvPr/>
            </p:nvSpPr>
            <p:spPr bwMode="auto">
              <a:xfrm>
                <a:off x="2638" y="766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4" name="Line 3832"/>
              <p:cNvSpPr>
                <a:spLocks noChangeShapeType="1"/>
              </p:cNvSpPr>
              <p:nvPr/>
            </p:nvSpPr>
            <p:spPr bwMode="auto">
              <a:xfrm flipV="1">
                <a:off x="2636" y="77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5" name="Line 3833"/>
              <p:cNvSpPr>
                <a:spLocks noChangeShapeType="1"/>
              </p:cNvSpPr>
              <p:nvPr/>
            </p:nvSpPr>
            <p:spPr bwMode="auto">
              <a:xfrm flipV="1">
                <a:off x="2628" y="745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6" name="Line 3834"/>
              <p:cNvSpPr>
                <a:spLocks noChangeShapeType="1"/>
              </p:cNvSpPr>
              <p:nvPr/>
            </p:nvSpPr>
            <p:spPr bwMode="auto">
              <a:xfrm>
                <a:off x="2631" y="742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7" name="Line 3835"/>
              <p:cNvSpPr>
                <a:spLocks noChangeShapeType="1"/>
              </p:cNvSpPr>
              <p:nvPr/>
            </p:nvSpPr>
            <p:spPr bwMode="auto">
              <a:xfrm>
                <a:off x="2622" y="717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8" name="Line 3836"/>
              <p:cNvSpPr>
                <a:spLocks noChangeShapeType="1"/>
              </p:cNvSpPr>
              <p:nvPr/>
            </p:nvSpPr>
            <p:spPr bwMode="auto">
              <a:xfrm flipV="1">
                <a:off x="2619" y="72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9" name="Line 3837"/>
              <p:cNvSpPr>
                <a:spLocks noChangeShapeType="1"/>
              </p:cNvSpPr>
              <p:nvPr/>
            </p:nvSpPr>
            <p:spPr bwMode="auto">
              <a:xfrm>
                <a:off x="2613" y="693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0" name="Line 3838"/>
              <p:cNvSpPr>
                <a:spLocks noChangeShapeType="1"/>
              </p:cNvSpPr>
              <p:nvPr/>
            </p:nvSpPr>
            <p:spPr bwMode="auto">
              <a:xfrm flipV="1">
                <a:off x="2610" y="69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1" name="Line 3839"/>
              <p:cNvSpPr>
                <a:spLocks noChangeShapeType="1"/>
              </p:cNvSpPr>
              <p:nvPr/>
            </p:nvSpPr>
            <p:spPr bwMode="auto">
              <a:xfrm>
                <a:off x="2604" y="669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2" name="Line 3840"/>
              <p:cNvSpPr>
                <a:spLocks noChangeShapeType="1"/>
              </p:cNvSpPr>
              <p:nvPr/>
            </p:nvSpPr>
            <p:spPr bwMode="auto">
              <a:xfrm flipV="1">
                <a:off x="2601" y="67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3" name="Line 3841"/>
              <p:cNvSpPr>
                <a:spLocks noChangeShapeType="1"/>
              </p:cNvSpPr>
              <p:nvPr/>
            </p:nvSpPr>
            <p:spPr bwMode="auto">
              <a:xfrm>
                <a:off x="2596" y="644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4" name="Line 3842"/>
              <p:cNvSpPr>
                <a:spLocks noChangeShapeType="1"/>
              </p:cNvSpPr>
              <p:nvPr/>
            </p:nvSpPr>
            <p:spPr bwMode="auto">
              <a:xfrm flipV="1">
                <a:off x="2593" y="648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5" name="Line 3843"/>
              <p:cNvSpPr>
                <a:spLocks noChangeShapeType="1"/>
              </p:cNvSpPr>
              <p:nvPr/>
            </p:nvSpPr>
            <p:spPr bwMode="auto">
              <a:xfrm>
                <a:off x="2587" y="62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6" name="Line 3844"/>
              <p:cNvSpPr>
                <a:spLocks noChangeShapeType="1"/>
              </p:cNvSpPr>
              <p:nvPr/>
            </p:nvSpPr>
            <p:spPr bwMode="auto">
              <a:xfrm flipV="1">
                <a:off x="2584" y="62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7" name="Line 3845"/>
              <p:cNvSpPr>
                <a:spLocks noChangeShapeType="1"/>
              </p:cNvSpPr>
              <p:nvPr/>
            </p:nvSpPr>
            <p:spPr bwMode="auto">
              <a:xfrm>
                <a:off x="2578" y="597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8" name="Line 3846"/>
              <p:cNvSpPr>
                <a:spLocks noChangeShapeType="1"/>
              </p:cNvSpPr>
              <p:nvPr/>
            </p:nvSpPr>
            <p:spPr bwMode="auto">
              <a:xfrm flipV="1">
                <a:off x="2576" y="60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9" name="Line 3847"/>
              <p:cNvSpPr>
                <a:spLocks noChangeShapeType="1"/>
              </p:cNvSpPr>
              <p:nvPr/>
            </p:nvSpPr>
            <p:spPr bwMode="auto">
              <a:xfrm flipH="1">
                <a:off x="2522" y="576"/>
                <a:ext cx="48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0" name="Line 3848"/>
              <p:cNvSpPr>
                <a:spLocks noChangeShapeType="1"/>
              </p:cNvSpPr>
              <p:nvPr/>
            </p:nvSpPr>
            <p:spPr bwMode="auto">
              <a:xfrm flipH="1" flipV="1">
                <a:off x="2383" y="207"/>
                <a:ext cx="113" cy="3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1" name="Line 3849"/>
              <p:cNvSpPr>
                <a:spLocks noChangeShapeType="1"/>
              </p:cNvSpPr>
              <p:nvPr/>
            </p:nvSpPr>
            <p:spPr bwMode="auto">
              <a:xfrm flipH="1" flipV="1">
                <a:off x="2569" y="57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0" name="Group 3850"/>
            <p:cNvGrpSpPr>
              <a:grpSpLocks/>
            </p:cNvGrpSpPr>
            <p:nvPr/>
          </p:nvGrpSpPr>
          <p:grpSpPr bwMode="auto">
            <a:xfrm>
              <a:off x="1176" y="210"/>
              <a:ext cx="1557" cy="2849"/>
              <a:chOff x="1176" y="210"/>
              <a:chExt cx="1557" cy="2849"/>
            </a:xfrm>
          </p:grpSpPr>
          <p:sp>
            <p:nvSpPr>
              <p:cNvPr id="182" name="Line 3851"/>
              <p:cNvSpPr>
                <a:spLocks noChangeShapeType="1"/>
              </p:cNvSpPr>
              <p:nvPr/>
            </p:nvSpPr>
            <p:spPr bwMode="auto">
              <a:xfrm flipH="1" flipV="1">
                <a:off x="2169" y="689"/>
                <a:ext cx="13" cy="3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" name="Line 3852"/>
              <p:cNvSpPr>
                <a:spLocks noChangeShapeType="1"/>
              </p:cNvSpPr>
              <p:nvPr/>
            </p:nvSpPr>
            <p:spPr bwMode="auto">
              <a:xfrm flipV="1">
                <a:off x="2436" y="214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" name="Line 3853"/>
              <p:cNvSpPr>
                <a:spLocks noChangeShapeType="1"/>
              </p:cNvSpPr>
              <p:nvPr/>
            </p:nvSpPr>
            <p:spPr bwMode="auto">
              <a:xfrm>
                <a:off x="2438" y="210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" name="Line 3854"/>
              <p:cNvSpPr>
                <a:spLocks noChangeShapeType="1"/>
              </p:cNvSpPr>
              <p:nvPr/>
            </p:nvSpPr>
            <p:spPr bwMode="auto">
              <a:xfrm>
                <a:off x="2447" y="234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" name="Line 3855"/>
              <p:cNvSpPr>
                <a:spLocks noChangeShapeType="1"/>
              </p:cNvSpPr>
              <p:nvPr/>
            </p:nvSpPr>
            <p:spPr bwMode="auto">
              <a:xfrm flipV="1">
                <a:off x="2445" y="23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" name="Line 3856"/>
              <p:cNvSpPr>
                <a:spLocks noChangeShapeType="1"/>
              </p:cNvSpPr>
              <p:nvPr/>
            </p:nvSpPr>
            <p:spPr bwMode="auto">
              <a:xfrm>
                <a:off x="2456" y="258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" name="Line 3857"/>
              <p:cNvSpPr>
                <a:spLocks noChangeShapeType="1"/>
              </p:cNvSpPr>
              <p:nvPr/>
            </p:nvSpPr>
            <p:spPr bwMode="auto">
              <a:xfrm flipV="1">
                <a:off x="2454" y="26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" name="Line 3858"/>
              <p:cNvSpPr>
                <a:spLocks noChangeShapeType="1"/>
              </p:cNvSpPr>
              <p:nvPr/>
            </p:nvSpPr>
            <p:spPr bwMode="auto">
              <a:xfrm>
                <a:off x="2465" y="283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" name="Line 3859"/>
              <p:cNvSpPr>
                <a:spLocks noChangeShapeType="1"/>
              </p:cNvSpPr>
              <p:nvPr/>
            </p:nvSpPr>
            <p:spPr bwMode="auto">
              <a:xfrm flipV="1">
                <a:off x="2463" y="28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" name="Line 3860"/>
              <p:cNvSpPr>
                <a:spLocks noChangeShapeType="1"/>
              </p:cNvSpPr>
              <p:nvPr/>
            </p:nvSpPr>
            <p:spPr bwMode="auto">
              <a:xfrm>
                <a:off x="2474" y="30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" name="Line 3861"/>
              <p:cNvSpPr>
                <a:spLocks noChangeShapeType="1"/>
              </p:cNvSpPr>
              <p:nvPr/>
            </p:nvSpPr>
            <p:spPr bwMode="auto">
              <a:xfrm flipV="1">
                <a:off x="2472" y="31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" name="Line 3862"/>
              <p:cNvSpPr>
                <a:spLocks noChangeShapeType="1"/>
              </p:cNvSpPr>
              <p:nvPr/>
            </p:nvSpPr>
            <p:spPr bwMode="auto">
              <a:xfrm>
                <a:off x="2482" y="330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" name="Line 3863"/>
              <p:cNvSpPr>
                <a:spLocks noChangeShapeType="1"/>
              </p:cNvSpPr>
              <p:nvPr/>
            </p:nvSpPr>
            <p:spPr bwMode="auto">
              <a:xfrm flipV="1">
                <a:off x="2479" y="334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" name="Line 3864"/>
              <p:cNvSpPr>
                <a:spLocks noChangeShapeType="1"/>
              </p:cNvSpPr>
              <p:nvPr/>
            </p:nvSpPr>
            <p:spPr bwMode="auto">
              <a:xfrm>
                <a:off x="2491" y="355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" name="Line 3865"/>
              <p:cNvSpPr>
                <a:spLocks noChangeShapeType="1"/>
              </p:cNvSpPr>
              <p:nvPr/>
            </p:nvSpPr>
            <p:spPr bwMode="auto">
              <a:xfrm flipV="1">
                <a:off x="2488" y="35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" name="Line 3866"/>
              <p:cNvSpPr>
                <a:spLocks noChangeShapeType="1"/>
              </p:cNvSpPr>
              <p:nvPr/>
            </p:nvSpPr>
            <p:spPr bwMode="auto">
              <a:xfrm>
                <a:off x="2500" y="37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" name="Line 3867"/>
              <p:cNvSpPr>
                <a:spLocks noChangeShapeType="1"/>
              </p:cNvSpPr>
              <p:nvPr/>
            </p:nvSpPr>
            <p:spPr bwMode="auto">
              <a:xfrm flipV="1">
                <a:off x="2497" y="38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" name="Line 3868"/>
              <p:cNvSpPr>
                <a:spLocks noChangeShapeType="1"/>
              </p:cNvSpPr>
              <p:nvPr/>
            </p:nvSpPr>
            <p:spPr bwMode="auto">
              <a:xfrm>
                <a:off x="2509" y="403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" name="Line 3869"/>
              <p:cNvSpPr>
                <a:spLocks noChangeShapeType="1"/>
              </p:cNvSpPr>
              <p:nvPr/>
            </p:nvSpPr>
            <p:spPr bwMode="auto">
              <a:xfrm flipV="1">
                <a:off x="2506" y="40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" name="Line 3870"/>
              <p:cNvSpPr>
                <a:spLocks noChangeShapeType="1"/>
              </p:cNvSpPr>
              <p:nvPr/>
            </p:nvSpPr>
            <p:spPr bwMode="auto">
              <a:xfrm>
                <a:off x="2517" y="428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" name="Line 3871"/>
              <p:cNvSpPr>
                <a:spLocks noChangeShapeType="1"/>
              </p:cNvSpPr>
              <p:nvPr/>
            </p:nvSpPr>
            <p:spPr bwMode="auto">
              <a:xfrm flipV="1">
                <a:off x="2514" y="431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" name="Line 3872"/>
              <p:cNvSpPr>
                <a:spLocks noChangeShapeType="1"/>
              </p:cNvSpPr>
              <p:nvPr/>
            </p:nvSpPr>
            <p:spPr bwMode="auto">
              <a:xfrm>
                <a:off x="2526" y="452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" name="Line 3873"/>
              <p:cNvSpPr>
                <a:spLocks noChangeShapeType="1"/>
              </p:cNvSpPr>
              <p:nvPr/>
            </p:nvSpPr>
            <p:spPr bwMode="auto">
              <a:xfrm flipV="1">
                <a:off x="2523" y="45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" name="Line 3874"/>
              <p:cNvSpPr>
                <a:spLocks noChangeShapeType="1"/>
              </p:cNvSpPr>
              <p:nvPr/>
            </p:nvSpPr>
            <p:spPr bwMode="auto">
              <a:xfrm>
                <a:off x="2535" y="475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" name="Line 3875"/>
              <p:cNvSpPr>
                <a:spLocks noChangeShapeType="1"/>
              </p:cNvSpPr>
              <p:nvPr/>
            </p:nvSpPr>
            <p:spPr bwMode="auto">
              <a:xfrm flipV="1">
                <a:off x="2532" y="48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" name="Line 3876"/>
              <p:cNvSpPr>
                <a:spLocks noChangeShapeType="1"/>
              </p:cNvSpPr>
              <p:nvPr/>
            </p:nvSpPr>
            <p:spPr bwMode="auto">
              <a:xfrm flipH="1">
                <a:off x="2496" y="503"/>
                <a:ext cx="49" cy="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" name="Line 3877"/>
              <p:cNvSpPr>
                <a:spLocks noChangeShapeType="1"/>
              </p:cNvSpPr>
              <p:nvPr/>
            </p:nvSpPr>
            <p:spPr bwMode="auto">
              <a:xfrm>
                <a:off x="2545" y="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" name="Line 3878"/>
              <p:cNvSpPr>
                <a:spLocks noChangeShapeType="1"/>
              </p:cNvSpPr>
              <p:nvPr/>
            </p:nvSpPr>
            <p:spPr bwMode="auto">
              <a:xfrm flipH="1" flipV="1">
                <a:off x="2136" y="699"/>
                <a:ext cx="13" cy="4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" name="Line 3879"/>
              <p:cNvSpPr>
                <a:spLocks noChangeShapeType="1"/>
              </p:cNvSpPr>
              <p:nvPr/>
            </p:nvSpPr>
            <p:spPr bwMode="auto">
              <a:xfrm flipH="1" flipV="1">
                <a:off x="1826" y="807"/>
                <a:ext cx="37" cy="10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" name="Line 3880"/>
              <p:cNvSpPr>
                <a:spLocks noChangeShapeType="1"/>
              </p:cNvSpPr>
              <p:nvPr/>
            </p:nvSpPr>
            <p:spPr bwMode="auto">
              <a:xfrm flipH="1">
                <a:off x="1863" y="903"/>
                <a:ext cx="35" cy="1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" name="Freeform 3881"/>
              <p:cNvSpPr>
                <a:spLocks/>
              </p:cNvSpPr>
              <p:nvPr/>
            </p:nvSpPr>
            <p:spPr bwMode="auto">
              <a:xfrm>
                <a:off x="2041" y="265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4 w 7"/>
                  <a:gd name="T3" fmla="*/ 2 h 14"/>
                  <a:gd name="T4" fmla="*/ 3 w 7"/>
                  <a:gd name="T5" fmla="*/ 4 h 14"/>
                  <a:gd name="T6" fmla="*/ 0 w 7"/>
                  <a:gd name="T7" fmla="*/ 8 h 14"/>
                  <a:gd name="T8" fmla="*/ 0 w 7"/>
                  <a:gd name="T9" fmla="*/ 10 h 14"/>
                  <a:gd name="T10" fmla="*/ 0 w 7"/>
                  <a:gd name="T11" fmla="*/ 11 h 14"/>
                  <a:gd name="T12" fmla="*/ 0 w 7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14"/>
                  <a:gd name="T23" fmla="*/ 7 w 7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14">
                    <a:moveTo>
                      <a:pt x="7" y="0"/>
                    </a:moveTo>
                    <a:lnTo>
                      <a:pt x="4" y="2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" name="Freeform 3882"/>
              <p:cNvSpPr>
                <a:spLocks/>
              </p:cNvSpPr>
              <p:nvPr/>
            </p:nvSpPr>
            <p:spPr bwMode="auto">
              <a:xfrm>
                <a:off x="1971" y="294"/>
                <a:ext cx="13" cy="7"/>
              </a:xfrm>
              <a:custGeom>
                <a:avLst/>
                <a:gdLst>
                  <a:gd name="T0" fmla="*/ 13 w 13"/>
                  <a:gd name="T1" fmla="*/ 7 h 7"/>
                  <a:gd name="T2" fmla="*/ 11 w 13"/>
                  <a:gd name="T3" fmla="*/ 4 h 7"/>
                  <a:gd name="T4" fmla="*/ 10 w 13"/>
                  <a:gd name="T5" fmla="*/ 3 h 7"/>
                  <a:gd name="T6" fmla="*/ 6 w 13"/>
                  <a:gd name="T7" fmla="*/ 0 h 7"/>
                  <a:gd name="T8" fmla="*/ 4 w 13"/>
                  <a:gd name="T9" fmla="*/ 0 h 7"/>
                  <a:gd name="T10" fmla="*/ 2 w 13"/>
                  <a:gd name="T11" fmla="*/ 0 h 7"/>
                  <a:gd name="T12" fmla="*/ 0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7"/>
                  <a:gd name="T23" fmla="*/ 13 w 1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7">
                    <a:moveTo>
                      <a:pt x="13" y="7"/>
                    </a:moveTo>
                    <a:lnTo>
                      <a:pt x="11" y="4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" name="Line 3883"/>
              <p:cNvSpPr>
                <a:spLocks noChangeShapeType="1"/>
              </p:cNvSpPr>
              <p:nvPr/>
            </p:nvSpPr>
            <p:spPr bwMode="auto">
              <a:xfrm>
                <a:off x="2041" y="279"/>
                <a:ext cx="73" cy="21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" name="Line 3884"/>
              <p:cNvSpPr>
                <a:spLocks noChangeShapeType="1"/>
              </p:cNvSpPr>
              <p:nvPr/>
            </p:nvSpPr>
            <p:spPr bwMode="auto">
              <a:xfrm>
                <a:off x="2163" y="472"/>
                <a:ext cx="50" cy="14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" name="Line 3885"/>
              <p:cNvSpPr>
                <a:spLocks noChangeShapeType="1"/>
              </p:cNvSpPr>
              <p:nvPr/>
            </p:nvSpPr>
            <p:spPr bwMode="auto">
              <a:xfrm flipV="1">
                <a:off x="2164" y="619"/>
                <a:ext cx="49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" name="Line 3886"/>
              <p:cNvSpPr>
                <a:spLocks noChangeShapeType="1"/>
              </p:cNvSpPr>
              <p:nvPr/>
            </p:nvSpPr>
            <p:spPr bwMode="auto">
              <a:xfrm flipV="1">
                <a:off x="2114" y="472"/>
                <a:ext cx="49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" name="Line 3887"/>
              <p:cNvSpPr>
                <a:spLocks noChangeShapeType="1"/>
              </p:cNvSpPr>
              <p:nvPr/>
            </p:nvSpPr>
            <p:spPr bwMode="auto">
              <a:xfrm>
                <a:off x="2164" y="6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" name="Line 3888"/>
              <p:cNvSpPr>
                <a:spLocks noChangeShapeType="1"/>
              </p:cNvSpPr>
              <p:nvPr/>
            </p:nvSpPr>
            <p:spPr bwMode="auto">
              <a:xfrm flipH="1">
                <a:off x="2008" y="510"/>
                <a:ext cx="49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" name="Line 3889"/>
              <p:cNvSpPr>
                <a:spLocks noChangeShapeType="1"/>
              </p:cNvSpPr>
              <p:nvPr/>
            </p:nvSpPr>
            <p:spPr bwMode="auto">
              <a:xfrm>
                <a:off x="2008" y="526"/>
                <a:ext cx="50" cy="14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" name="Line 3890"/>
              <p:cNvSpPr>
                <a:spLocks noChangeShapeType="1"/>
              </p:cNvSpPr>
              <p:nvPr/>
            </p:nvSpPr>
            <p:spPr bwMode="auto">
              <a:xfrm flipH="1">
                <a:off x="2058" y="656"/>
                <a:ext cx="49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" name="Line 3891"/>
              <p:cNvSpPr>
                <a:spLocks noChangeShapeType="1"/>
              </p:cNvSpPr>
              <p:nvPr/>
            </p:nvSpPr>
            <p:spPr bwMode="auto">
              <a:xfrm>
                <a:off x="1984" y="301"/>
                <a:ext cx="73" cy="20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" name="Line 3892"/>
              <p:cNvSpPr>
                <a:spLocks noChangeShapeType="1"/>
              </p:cNvSpPr>
              <p:nvPr/>
            </p:nvSpPr>
            <p:spPr bwMode="auto">
              <a:xfrm>
                <a:off x="2123" y="51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" name="Line 3893"/>
              <p:cNvSpPr>
                <a:spLocks noChangeShapeType="1"/>
              </p:cNvSpPr>
              <p:nvPr/>
            </p:nvSpPr>
            <p:spPr bwMode="auto">
              <a:xfrm flipH="1" flipV="1">
                <a:off x="2122" y="51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" name="Line 3894"/>
              <p:cNvSpPr>
                <a:spLocks noChangeShapeType="1"/>
              </p:cNvSpPr>
              <p:nvPr/>
            </p:nvSpPr>
            <p:spPr bwMode="auto">
              <a:xfrm flipV="1">
                <a:off x="2123" y="51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" name="Line 3895"/>
              <p:cNvSpPr>
                <a:spLocks noChangeShapeType="1"/>
              </p:cNvSpPr>
              <p:nvPr/>
            </p:nvSpPr>
            <p:spPr bwMode="auto">
              <a:xfrm flipV="1">
                <a:off x="2131" y="5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" name="Line 3896"/>
              <p:cNvSpPr>
                <a:spLocks noChangeShapeType="1"/>
              </p:cNvSpPr>
              <p:nvPr/>
            </p:nvSpPr>
            <p:spPr bwMode="auto">
              <a:xfrm flipV="1">
                <a:off x="2140" y="56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" name="Line 3897"/>
              <p:cNvSpPr>
                <a:spLocks noChangeShapeType="1"/>
              </p:cNvSpPr>
              <p:nvPr/>
            </p:nvSpPr>
            <p:spPr bwMode="auto">
              <a:xfrm flipV="1">
                <a:off x="2148" y="58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" name="Line 3898"/>
              <p:cNvSpPr>
                <a:spLocks noChangeShapeType="1"/>
              </p:cNvSpPr>
              <p:nvPr/>
            </p:nvSpPr>
            <p:spPr bwMode="auto">
              <a:xfrm flipV="1">
                <a:off x="2157" y="61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" name="Line 3899"/>
              <p:cNvSpPr>
                <a:spLocks noChangeShapeType="1"/>
              </p:cNvSpPr>
              <p:nvPr/>
            </p:nvSpPr>
            <p:spPr bwMode="auto">
              <a:xfrm>
                <a:off x="2131" y="5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" name="Line 3900"/>
              <p:cNvSpPr>
                <a:spLocks noChangeShapeType="1"/>
              </p:cNvSpPr>
              <p:nvPr/>
            </p:nvSpPr>
            <p:spPr bwMode="auto">
              <a:xfrm flipH="1" flipV="1">
                <a:off x="2130" y="53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" name="Line 3901"/>
              <p:cNvSpPr>
                <a:spLocks noChangeShapeType="1"/>
              </p:cNvSpPr>
              <p:nvPr/>
            </p:nvSpPr>
            <p:spPr bwMode="auto">
              <a:xfrm>
                <a:off x="2140" y="56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" name="Line 3902"/>
              <p:cNvSpPr>
                <a:spLocks noChangeShapeType="1"/>
              </p:cNvSpPr>
              <p:nvPr/>
            </p:nvSpPr>
            <p:spPr bwMode="auto">
              <a:xfrm flipH="1" flipV="1">
                <a:off x="2139" y="55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" name="Line 3903"/>
              <p:cNvSpPr>
                <a:spLocks noChangeShapeType="1"/>
              </p:cNvSpPr>
              <p:nvPr/>
            </p:nvSpPr>
            <p:spPr bwMode="auto">
              <a:xfrm>
                <a:off x="2148" y="587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" name="Line 3904"/>
              <p:cNvSpPr>
                <a:spLocks noChangeShapeType="1"/>
              </p:cNvSpPr>
              <p:nvPr/>
            </p:nvSpPr>
            <p:spPr bwMode="auto">
              <a:xfrm flipH="1" flipV="1">
                <a:off x="2146" y="58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" name="Line 3905"/>
              <p:cNvSpPr>
                <a:spLocks noChangeShapeType="1"/>
              </p:cNvSpPr>
              <p:nvPr/>
            </p:nvSpPr>
            <p:spPr bwMode="auto">
              <a:xfrm>
                <a:off x="2157" y="61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" name="Line 3906"/>
              <p:cNvSpPr>
                <a:spLocks noChangeShapeType="1"/>
              </p:cNvSpPr>
              <p:nvPr/>
            </p:nvSpPr>
            <p:spPr bwMode="auto">
              <a:xfrm flipH="1" flipV="1">
                <a:off x="2155" y="60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" name="Line 3907"/>
              <p:cNvSpPr>
                <a:spLocks noChangeShapeType="1"/>
              </p:cNvSpPr>
              <p:nvPr/>
            </p:nvSpPr>
            <p:spPr bwMode="auto">
              <a:xfrm flipH="1" flipV="1">
                <a:off x="2080" y="57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" name="Line 3908"/>
              <p:cNvSpPr>
                <a:spLocks noChangeShapeType="1"/>
              </p:cNvSpPr>
              <p:nvPr/>
            </p:nvSpPr>
            <p:spPr bwMode="auto">
              <a:xfrm flipH="1">
                <a:off x="2077" y="58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" name="Line 3909"/>
              <p:cNvSpPr>
                <a:spLocks noChangeShapeType="1"/>
              </p:cNvSpPr>
              <p:nvPr/>
            </p:nvSpPr>
            <p:spPr bwMode="auto">
              <a:xfrm flipH="1">
                <a:off x="2094" y="631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" name="Line 3910"/>
              <p:cNvSpPr>
                <a:spLocks noChangeShapeType="1"/>
              </p:cNvSpPr>
              <p:nvPr/>
            </p:nvSpPr>
            <p:spPr bwMode="auto">
              <a:xfrm flipH="1" flipV="1">
                <a:off x="2096" y="62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" name="Line 3911"/>
              <p:cNvSpPr>
                <a:spLocks noChangeShapeType="1"/>
              </p:cNvSpPr>
              <p:nvPr/>
            </p:nvSpPr>
            <p:spPr bwMode="auto">
              <a:xfrm>
                <a:off x="2098" y="63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" name="Line 3912"/>
              <p:cNvSpPr>
                <a:spLocks noChangeShapeType="1"/>
              </p:cNvSpPr>
              <p:nvPr/>
            </p:nvSpPr>
            <p:spPr bwMode="auto">
              <a:xfrm flipH="1" flipV="1">
                <a:off x="2089" y="60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" name="Line 3913"/>
              <p:cNvSpPr>
                <a:spLocks noChangeShapeType="1"/>
              </p:cNvSpPr>
              <p:nvPr/>
            </p:nvSpPr>
            <p:spPr bwMode="auto">
              <a:xfrm>
                <a:off x="2090" y="60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" name="Line 3914"/>
              <p:cNvSpPr>
                <a:spLocks noChangeShapeType="1"/>
              </p:cNvSpPr>
              <p:nvPr/>
            </p:nvSpPr>
            <p:spPr bwMode="auto">
              <a:xfrm>
                <a:off x="2081" y="58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" name="Line 3915"/>
              <p:cNvSpPr>
                <a:spLocks noChangeShapeType="1"/>
              </p:cNvSpPr>
              <p:nvPr/>
            </p:nvSpPr>
            <p:spPr bwMode="auto">
              <a:xfrm flipH="1">
                <a:off x="2086" y="60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" name="Line 3916"/>
              <p:cNvSpPr>
                <a:spLocks noChangeShapeType="1"/>
              </p:cNvSpPr>
              <p:nvPr/>
            </p:nvSpPr>
            <p:spPr bwMode="auto">
              <a:xfrm flipH="1">
                <a:off x="2069" y="55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" name="Line 3917"/>
              <p:cNvSpPr>
                <a:spLocks noChangeShapeType="1"/>
              </p:cNvSpPr>
              <p:nvPr/>
            </p:nvSpPr>
            <p:spPr bwMode="auto">
              <a:xfrm flipH="1" flipV="1">
                <a:off x="2072" y="55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" name="Line 3918"/>
              <p:cNvSpPr>
                <a:spLocks noChangeShapeType="1"/>
              </p:cNvSpPr>
              <p:nvPr/>
            </p:nvSpPr>
            <p:spPr bwMode="auto">
              <a:xfrm>
                <a:off x="2073" y="55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" name="Line 3919"/>
              <p:cNvSpPr>
                <a:spLocks noChangeShapeType="1"/>
              </p:cNvSpPr>
              <p:nvPr/>
            </p:nvSpPr>
            <p:spPr bwMode="auto">
              <a:xfrm flipH="1">
                <a:off x="2060" y="5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" name="Line 3920"/>
              <p:cNvSpPr>
                <a:spLocks noChangeShapeType="1"/>
              </p:cNvSpPr>
              <p:nvPr/>
            </p:nvSpPr>
            <p:spPr bwMode="auto">
              <a:xfrm flipH="1" flipV="1">
                <a:off x="2063" y="53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" name="Line 3921"/>
              <p:cNvSpPr>
                <a:spLocks noChangeShapeType="1"/>
              </p:cNvSpPr>
              <p:nvPr/>
            </p:nvSpPr>
            <p:spPr bwMode="auto">
              <a:xfrm>
                <a:off x="2064" y="53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" name="Line 3922"/>
              <p:cNvSpPr>
                <a:spLocks noChangeShapeType="1"/>
              </p:cNvSpPr>
              <p:nvPr/>
            </p:nvSpPr>
            <p:spPr bwMode="auto">
              <a:xfrm>
                <a:off x="1557" y="574"/>
                <a:ext cx="50" cy="14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" name="Line 3923"/>
              <p:cNvSpPr>
                <a:spLocks noChangeShapeType="1"/>
              </p:cNvSpPr>
              <p:nvPr/>
            </p:nvSpPr>
            <p:spPr bwMode="auto">
              <a:xfrm flipV="1">
                <a:off x="1558" y="719"/>
                <a:ext cx="49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" name="Line 3924"/>
              <p:cNvSpPr>
                <a:spLocks noChangeShapeType="1"/>
              </p:cNvSpPr>
              <p:nvPr/>
            </p:nvSpPr>
            <p:spPr bwMode="auto">
              <a:xfrm flipH="1" flipV="1">
                <a:off x="1581" y="80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" name="Line 3925"/>
              <p:cNvSpPr>
                <a:spLocks noChangeShapeType="1"/>
              </p:cNvSpPr>
              <p:nvPr/>
            </p:nvSpPr>
            <p:spPr bwMode="auto">
              <a:xfrm flipV="1">
                <a:off x="1582" y="807"/>
                <a:ext cx="6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" name="Line 3926"/>
              <p:cNvSpPr>
                <a:spLocks noChangeShapeType="1"/>
              </p:cNvSpPr>
              <p:nvPr/>
            </p:nvSpPr>
            <p:spPr bwMode="auto">
              <a:xfrm flipV="1">
                <a:off x="1600" y="85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" name="Line 3927"/>
              <p:cNvSpPr>
                <a:spLocks noChangeShapeType="1"/>
              </p:cNvSpPr>
              <p:nvPr/>
            </p:nvSpPr>
            <p:spPr bwMode="auto">
              <a:xfrm flipH="1" flipV="1">
                <a:off x="1598" y="85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" name="Line 3928"/>
              <p:cNvSpPr>
                <a:spLocks noChangeShapeType="1"/>
              </p:cNvSpPr>
              <p:nvPr/>
            </p:nvSpPr>
            <p:spPr bwMode="auto">
              <a:xfrm>
                <a:off x="1600" y="85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" name="Line 3929"/>
              <p:cNvSpPr>
                <a:spLocks noChangeShapeType="1"/>
              </p:cNvSpPr>
              <p:nvPr/>
            </p:nvSpPr>
            <p:spPr bwMode="auto">
              <a:xfrm flipH="1" flipV="1">
                <a:off x="1590" y="82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" name="Line 3930"/>
              <p:cNvSpPr>
                <a:spLocks noChangeShapeType="1"/>
              </p:cNvSpPr>
              <p:nvPr/>
            </p:nvSpPr>
            <p:spPr bwMode="auto">
              <a:xfrm>
                <a:off x="1582" y="808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" name="Line 3931"/>
              <p:cNvSpPr>
                <a:spLocks noChangeShapeType="1"/>
              </p:cNvSpPr>
              <p:nvPr/>
            </p:nvSpPr>
            <p:spPr bwMode="auto">
              <a:xfrm flipV="1">
                <a:off x="1591" y="831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" name="Line 3932"/>
              <p:cNvSpPr>
                <a:spLocks noChangeShapeType="1"/>
              </p:cNvSpPr>
              <p:nvPr/>
            </p:nvSpPr>
            <p:spPr bwMode="auto">
              <a:xfrm>
                <a:off x="1403" y="506"/>
                <a:ext cx="37" cy="10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" name="Line 3933"/>
              <p:cNvSpPr>
                <a:spLocks noChangeShapeType="1"/>
              </p:cNvSpPr>
              <p:nvPr/>
            </p:nvSpPr>
            <p:spPr bwMode="auto">
              <a:xfrm>
                <a:off x="1390" y="630"/>
                <a:ext cx="118" cy="34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" name="Line 3934"/>
              <p:cNvSpPr>
                <a:spLocks noChangeShapeType="1"/>
              </p:cNvSpPr>
              <p:nvPr/>
            </p:nvSpPr>
            <p:spPr bwMode="auto">
              <a:xfrm>
                <a:off x="1490" y="76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" name="Line 3935"/>
              <p:cNvSpPr>
                <a:spLocks noChangeShapeType="1"/>
              </p:cNvSpPr>
              <p:nvPr/>
            </p:nvSpPr>
            <p:spPr bwMode="auto">
              <a:xfrm flipH="1">
                <a:off x="1486" y="76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" name="Line 3936"/>
              <p:cNvSpPr>
                <a:spLocks noChangeShapeType="1"/>
              </p:cNvSpPr>
              <p:nvPr/>
            </p:nvSpPr>
            <p:spPr bwMode="auto">
              <a:xfrm flipH="1">
                <a:off x="1503" y="80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" name="Line 3937"/>
              <p:cNvSpPr>
                <a:spLocks noChangeShapeType="1"/>
              </p:cNvSpPr>
              <p:nvPr/>
            </p:nvSpPr>
            <p:spPr bwMode="auto">
              <a:xfrm>
                <a:off x="1498" y="78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" name="Line 3938"/>
              <p:cNvSpPr>
                <a:spLocks noChangeShapeType="1"/>
              </p:cNvSpPr>
              <p:nvPr/>
            </p:nvSpPr>
            <p:spPr bwMode="auto">
              <a:xfrm>
                <a:off x="1507" y="80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" name="Line 3939"/>
              <p:cNvSpPr>
                <a:spLocks noChangeShapeType="1"/>
              </p:cNvSpPr>
              <p:nvPr/>
            </p:nvSpPr>
            <p:spPr bwMode="auto">
              <a:xfrm flipH="1" flipV="1">
                <a:off x="1506" y="80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" name="Line 3940"/>
              <p:cNvSpPr>
                <a:spLocks noChangeShapeType="1"/>
              </p:cNvSpPr>
              <p:nvPr/>
            </p:nvSpPr>
            <p:spPr bwMode="auto">
              <a:xfrm>
                <a:off x="1515" y="83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" name="Line 3941"/>
              <p:cNvSpPr>
                <a:spLocks noChangeShapeType="1"/>
              </p:cNvSpPr>
              <p:nvPr/>
            </p:nvSpPr>
            <p:spPr bwMode="auto">
              <a:xfrm flipH="1" flipV="1">
                <a:off x="1513" y="82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" name="Line 3942"/>
              <p:cNvSpPr>
                <a:spLocks noChangeShapeType="1"/>
              </p:cNvSpPr>
              <p:nvPr/>
            </p:nvSpPr>
            <p:spPr bwMode="auto">
              <a:xfrm flipH="1">
                <a:off x="1511" y="831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" name="Line 3943"/>
              <p:cNvSpPr>
                <a:spLocks noChangeShapeType="1"/>
              </p:cNvSpPr>
              <p:nvPr/>
            </p:nvSpPr>
            <p:spPr bwMode="auto">
              <a:xfrm flipH="1">
                <a:off x="1494" y="78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" name="Line 3944"/>
              <p:cNvSpPr>
                <a:spLocks noChangeShapeType="1"/>
              </p:cNvSpPr>
              <p:nvPr/>
            </p:nvSpPr>
            <p:spPr bwMode="auto">
              <a:xfrm flipH="1" flipV="1">
                <a:off x="1497" y="78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" name="Line 3945"/>
              <p:cNvSpPr>
                <a:spLocks noChangeShapeType="1"/>
              </p:cNvSpPr>
              <p:nvPr/>
            </p:nvSpPr>
            <p:spPr bwMode="auto">
              <a:xfrm>
                <a:off x="1481" y="735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" name="Line 3946"/>
              <p:cNvSpPr>
                <a:spLocks noChangeShapeType="1"/>
              </p:cNvSpPr>
              <p:nvPr/>
            </p:nvSpPr>
            <p:spPr bwMode="auto">
              <a:xfrm flipH="1" flipV="1">
                <a:off x="1480" y="73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" name="Line 3947"/>
              <p:cNvSpPr>
                <a:spLocks noChangeShapeType="1"/>
              </p:cNvSpPr>
              <p:nvPr/>
            </p:nvSpPr>
            <p:spPr bwMode="auto">
              <a:xfrm flipH="1">
                <a:off x="1477" y="73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" name="Line 3948"/>
              <p:cNvSpPr>
                <a:spLocks noChangeShapeType="1"/>
              </p:cNvSpPr>
              <p:nvPr/>
            </p:nvSpPr>
            <p:spPr bwMode="auto">
              <a:xfrm flipH="1" flipV="1">
                <a:off x="1489" y="75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" name="Freeform 3949"/>
              <p:cNvSpPr>
                <a:spLocks/>
              </p:cNvSpPr>
              <p:nvPr/>
            </p:nvSpPr>
            <p:spPr bwMode="auto">
              <a:xfrm>
                <a:off x="1470" y="469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4 w 7"/>
                  <a:gd name="T3" fmla="*/ 1 h 12"/>
                  <a:gd name="T4" fmla="*/ 2 w 7"/>
                  <a:gd name="T5" fmla="*/ 3 h 12"/>
                  <a:gd name="T6" fmla="*/ 1 w 7"/>
                  <a:gd name="T7" fmla="*/ 6 h 12"/>
                  <a:gd name="T8" fmla="*/ 0 w 7"/>
                  <a:gd name="T9" fmla="*/ 9 h 12"/>
                  <a:gd name="T10" fmla="*/ 0 w 7"/>
                  <a:gd name="T11" fmla="*/ 11 h 12"/>
                  <a:gd name="T12" fmla="*/ 1 w 7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12"/>
                  <a:gd name="T23" fmla="*/ 7 w 7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12">
                    <a:moveTo>
                      <a:pt x="7" y="0"/>
                    </a:moveTo>
                    <a:lnTo>
                      <a:pt x="4" y="1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" name="Freeform 3950"/>
              <p:cNvSpPr>
                <a:spLocks/>
              </p:cNvSpPr>
              <p:nvPr/>
            </p:nvSpPr>
            <p:spPr bwMode="auto">
              <a:xfrm>
                <a:off x="1389" y="498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12 w 14"/>
                  <a:gd name="T3" fmla="*/ 5 h 8"/>
                  <a:gd name="T4" fmla="*/ 10 w 14"/>
                  <a:gd name="T5" fmla="*/ 3 h 8"/>
                  <a:gd name="T6" fmla="*/ 6 w 14"/>
                  <a:gd name="T7" fmla="*/ 1 h 8"/>
                  <a:gd name="T8" fmla="*/ 4 w 14"/>
                  <a:gd name="T9" fmla="*/ 0 h 8"/>
                  <a:gd name="T10" fmla="*/ 3 w 14"/>
                  <a:gd name="T11" fmla="*/ 0 h 8"/>
                  <a:gd name="T12" fmla="*/ 0 w 14"/>
                  <a:gd name="T13" fmla="*/ 1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8"/>
                  <a:gd name="T23" fmla="*/ 14 w 14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8">
                    <a:moveTo>
                      <a:pt x="14" y="8"/>
                    </a:moveTo>
                    <a:lnTo>
                      <a:pt x="12" y="5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" name="Line 3951"/>
              <p:cNvSpPr>
                <a:spLocks noChangeShapeType="1"/>
              </p:cNvSpPr>
              <p:nvPr/>
            </p:nvSpPr>
            <p:spPr bwMode="auto">
              <a:xfrm flipV="1">
                <a:off x="1477" y="294"/>
                <a:ext cx="494" cy="17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" name="Line 3952"/>
              <p:cNvSpPr>
                <a:spLocks noChangeShapeType="1"/>
              </p:cNvSpPr>
              <p:nvPr/>
            </p:nvSpPr>
            <p:spPr bwMode="auto">
              <a:xfrm>
                <a:off x="1474" y="71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" name="Line 3953"/>
              <p:cNvSpPr>
                <a:spLocks noChangeShapeType="1"/>
              </p:cNvSpPr>
              <p:nvPr/>
            </p:nvSpPr>
            <p:spPr bwMode="auto">
              <a:xfrm flipH="1">
                <a:off x="1470" y="71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" name="Line 3954"/>
              <p:cNvSpPr>
                <a:spLocks noChangeShapeType="1"/>
              </p:cNvSpPr>
              <p:nvPr/>
            </p:nvSpPr>
            <p:spPr bwMode="auto">
              <a:xfrm flipH="1" flipV="1">
                <a:off x="1472" y="70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" name="Line 3955"/>
              <p:cNvSpPr>
                <a:spLocks noChangeShapeType="1"/>
              </p:cNvSpPr>
              <p:nvPr/>
            </p:nvSpPr>
            <p:spPr bwMode="auto">
              <a:xfrm>
                <a:off x="1465" y="6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" name="Line 3956"/>
              <p:cNvSpPr>
                <a:spLocks noChangeShapeType="1"/>
              </p:cNvSpPr>
              <p:nvPr/>
            </p:nvSpPr>
            <p:spPr bwMode="auto">
              <a:xfrm flipH="1">
                <a:off x="1461" y="686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" name="Line 3957"/>
              <p:cNvSpPr>
                <a:spLocks noChangeShapeType="1"/>
              </p:cNvSpPr>
              <p:nvPr/>
            </p:nvSpPr>
            <p:spPr bwMode="auto">
              <a:xfrm flipH="1" flipV="1">
                <a:off x="1463" y="683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" name="Line 3958"/>
              <p:cNvSpPr>
                <a:spLocks noChangeShapeType="1"/>
              </p:cNvSpPr>
              <p:nvPr/>
            </p:nvSpPr>
            <p:spPr bwMode="auto">
              <a:xfrm>
                <a:off x="1457" y="66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" name="Line 3959"/>
              <p:cNvSpPr>
                <a:spLocks noChangeShapeType="1"/>
              </p:cNvSpPr>
              <p:nvPr/>
            </p:nvSpPr>
            <p:spPr bwMode="auto">
              <a:xfrm flipH="1">
                <a:off x="1453" y="66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" name="Line 3960"/>
              <p:cNvSpPr>
                <a:spLocks noChangeShapeType="1"/>
              </p:cNvSpPr>
              <p:nvPr/>
            </p:nvSpPr>
            <p:spPr bwMode="auto">
              <a:xfrm flipH="1" flipV="1">
                <a:off x="1453" y="653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" name="Line 3961"/>
              <p:cNvSpPr>
                <a:spLocks noChangeShapeType="1"/>
              </p:cNvSpPr>
              <p:nvPr/>
            </p:nvSpPr>
            <p:spPr bwMode="auto">
              <a:xfrm>
                <a:off x="1448" y="6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" name="Line 3962"/>
              <p:cNvSpPr>
                <a:spLocks noChangeShapeType="1"/>
              </p:cNvSpPr>
              <p:nvPr/>
            </p:nvSpPr>
            <p:spPr bwMode="auto">
              <a:xfrm flipH="1">
                <a:off x="1444" y="63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" name="Line 3963"/>
              <p:cNvSpPr>
                <a:spLocks noChangeShapeType="1"/>
              </p:cNvSpPr>
              <p:nvPr/>
            </p:nvSpPr>
            <p:spPr bwMode="auto">
              <a:xfrm flipH="1" flipV="1">
                <a:off x="1447" y="63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" name="Line 3964"/>
              <p:cNvSpPr>
                <a:spLocks noChangeShapeType="1"/>
              </p:cNvSpPr>
              <p:nvPr/>
            </p:nvSpPr>
            <p:spPr bwMode="auto">
              <a:xfrm>
                <a:off x="1516" y="61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" name="Line 3965"/>
              <p:cNvSpPr>
                <a:spLocks noChangeShapeType="1"/>
              </p:cNvSpPr>
              <p:nvPr/>
            </p:nvSpPr>
            <p:spPr bwMode="auto">
              <a:xfrm flipH="1" flipV="1">
                <a:off x="1548" y="70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" name="Line 3966"/>
              <p:cNvSpPr>
                <a:spLocks noChangeShapeType="1"/>
              </p:cNvSpPr>
              <p:nvPr/>
            </p:nvSpPr>
            <p:spPr bwMode="auto">
              <a:xfrm>
                <a:off x="1549" y="71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" name="Line 3967"/>
              <p:cNvSpPr>
                <a:spLocks noChangeShapeType="1"/>
              </p:cNvSpPr>
              <p:nvPr/>
            </p:nvSpPr>
            <p:spPr bwMode="auto">
              <a:xfrm flipV="1">
                <a:off x="1549" y="71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" name="Line 3968"/>
              <p:cNvSpPr>
                <a:spLocks noChangeShapeType="1"/>
              </p:cNvSpPr>
              <p:nvPr/>
            </p:nvSpPr>
            <p:spPr bwMode="auto">
              <a:xfrm flipH="1" flipV="1">
                <a:off x="1524" y="63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" name="Line 3969"/>
              <p:cNvSpPr>
                <a:spLocks noChangeShapeType="1"/>
              </p:cNvSpPr>
              <p:nvPr/>
            </p:nvSpPr>
            <p:spPr bwMode="auto">
              <a:xfrm flipV="1">
                <a:off x="1525" y="63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" name="Line 3970"/>
              <p:cNvSpPr>
                <a:spLocks noChangeShapeType="1"/>
              </p:cNvSpPr>
              <p:nvPr/>
            </p:nvSpPr>
            <p:spPr bwMode="auto">
              <a:xfrm>
                <a:off x="1525" y="63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" name="Line 3971"/>
              <p:cNvSpPr>
                <a:spLocks noChangeShapeType="1"/>
              </p:cNvSpPr>
              <p:nvPr/>
            </p:nvSpPr>
            <p:spPr bwMode="auto">
              <a:xfrm flipH="1" flipV="1">
                <a:off x="1531" y="658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" name="Line 3972"/>
              <p:cNvSpPr>
                <a:spLocks noChangeShapeType="1"/>
              </p:cNvSpPr>
              <p:nvPr/>
            </p:nvSpPr>
            <p:spPr bwMode="auto">
              <a:xfrm flipV="1">
                <a:off x="1533" y="661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" name="Line 3973"/>
              <p:cNvSpPr>
                <a:spLocks noChangeShapeType="1"/>
              </p:cNvSpPr>
              <p:nvPr/>
            </p:nvSpPr>
            <p:spPr bwMode="auto">
              <a:xfrm>
                <a:off x="1533" y="66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" name="Line 3974"/>
              <p:cNvSpPr>
                <a:spLocks noChangeShapeType="1"/>
              </p:cNvSpPr>
              <p:nvPr/>
            </p:nvSpPr>
            <p:spPr bwMode="auto">
              <a:xfrm flipH="1" flipV="1">
                <a:off x="1540" y="68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" name="Line 3975"/>
              <p:cNvSpPr>
                <a:spLocks noChangeShapeType="1"/>
              </p:cNvSpPr>
              <p:nvPr/>
            </p:nvSpPr>
            <p:spPr bwMode="auto">
              <a:xfrm flipV="1">
                <a:off x="1541" y="68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" name="Line 3976"/>
              <p:cNvSpPr>
                <a:spLocks noChangeShapeType="1"/>
              </p:cNvSpPr>
              <p:nvPr/>
            </p:nvSpPr>
            <p:spPr bwMode="auto">
              <a:xfrm>
                <a:off x="1541" y="686"/>
                <a:ext cx="2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" name="Line 3977"/>
              <p:cNvSpPr>
                <a:spLocks noChangeShapeType="1"/>
              </p:cNvSpPr>
              <p:nvPr/>
            </p:nvSpPr>
            <p:spPr bwMode="auto">
              <a:xfrm flipV="1">
                <a:off x="1516" y="61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" name="Line 3978"/>
              <p:cNvSpPr>
                <a:spLocks noChangeShapeType="1"/>
              </p:cNvSpPr>
              <p:nvPr/>
            </p:nvSpPr>
            <p:spPr bwMode="auto">
              <a:xfrm flipH="1" flipV="1">
                <a:off x="1515" y="61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" name="Line 3979"/>
              <p:cNvSpPr>
                <a:spLocks noChangeShapeType="1"/>
              </p:cNvSpPr>
              <p:nvPr/>
            </p:nvSpPr>
            <p:spPr bwMode="auto">
              <a:xfrm>
                <a:off x="1471" y="481"/>
                <a:ext cx="37" cy="10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" name="Line 3980"/>
              <p:cNvSpPr>
                <a:spLocks noChangeShapeType="1"/>
              </p:cNvSpPr>
              <p:nvPr/>
            </p:nvSpPr>
            <p:spPr bwMode="auto">
              <a:xfrm flipH="1">
                <a:off x="1527" y="88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" name="Line 3981"/>
              <p:cNvSpPr>
                <a:spLocks noChangeShapeType="1"/>
              </p:cNvSpPr>
              <p:nvPr/>
            </p:nvSpPr>
            <p:spPr bwMode="auto">
              <a:xfrm flipH="1" flipV="1">
                <a:off x="1530" y="87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" name="Line 3982"/>
              <p:cNvSpPr>
                <a:spLocks noChangeShapeType="1"/>
              </p:cNvSpPr>
              <p:nvPr/>
            </p:nvSpPr>
            <p:spPr bwMode="auto">
              <a:xfrm>
                <a:off x="1531" y="880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" name="Line 3983"/>
              <p:cNvSpPr>
                <a:spLocks noChangeShapeType="1"/>
              </p:cNvSpPr>
              <p:nvPr/>
            </p:nvSpPr>
            <p:spPr bwMode="auto">
              <a:xfrm>
                <a:off x="1524" y="85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" name="Line 3984"/>
              <p:cNvSpPr>
                <a:spLocks noChangeShapeType="1"/>
              </p:cNvSpPr>
              <p:nvPr/>
            </p:nvSpPr>
            <p:spPr bwMode="auto">
              <a:xfrm flipH="1" flipV="1">
                <a:off x="1522" y="852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" name="Line 3985"/>
              <p:cNvSpPr>
                <a:spLocks noChangeShapeType="1"/>
              </p:cNvSpPr>
              <p:nvPr/>
            </p:nvSpPr>
            <p:spPr bwMode="auto">
              <a:xfrm flipH="1">
                <a:off x="1520" y="85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" name="Freeform 3986"/>
              <p:cNvSpPr>
                <a:spLocks/>
              </p:cNvSpPr>
              <p:nvPr/>
            </p:nvSpPr>
            <p:spPr bwMode="auto">
              <a:xfrm>
                <a:off x="2543" y="558"/>
                <a:ext cx="26" cy="14"/>
              </a:xfrm>
              <a:custGeom>
                <a:avLst/>
                <a:gdLst>
                  <a:gd name="T0" fmla="*/ 26 w 26"/>
                  <a:gd name="T1" fmla="*/ 14 h 14"/>
                  <a:gd name="T2" fmla="*/ 24 w 26"/>
                  <a:gd name="T3" fmla="*/ 8 h 14"/>
                  <a:gd name="T4" fmla="*/ 18 w 26"/>
                  <a:gd name="T5" fmla="*/ 4 h 14"/>
                  <a:gd name="T6" fmla="*/ 13 w 26"/>
                  <a:gd name="T7" fmla="*/ 2 h 14"/>
                  <a:gd name="T8" fmla="*/ 7 w 26"/>
                  <a:gd name="T9" fmla="*/ 0 h 14"/>
                  <a:gd name="T10" fmla="*/ 3 w 26"/>
                  <a:gd name="T11" fmla="*/ 0 h 14"/>
                  <a:gd name="T12" fmla="*/ 0 w 26"/>
                  <a:gd name="T13" fmla="*/ 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14"/>
                  <a:gd name="T23" fmla="*/ 26 w 2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14">
                    <a:moveTo>
                      <a:pt x="26" y="14"/>
                    </a:moveTo>
                    <a:lnTo>
                      <a:pt x="24" y="8"/>
                    </a:lnTo>
                    <a:lnTo>
                      <a:pt x="18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" name="Freeform 3987"/>
              <p:cNvSpPr>
                <a:spLocks/>
              </p:cNvSpPr>
              <p:nvPr/>
            </p:nvSpPr>
            <p:spPr bwMode="auto">
              <a:xfrm>
                <a:off x="2532" y="504"/>
                <a:ext cx="14" cy="26"/>
              </a:xfrm>
              <a:custGeom>
                <a:avLst/>
                <a:gdLst>
                  <a:gd name="T0" fmla="*/ 0 w 14"/>
                  <a:gd name="T1" fmla="*/ 26 h 26"/>
                  <a:gd name="T2" fmla="*/ 6 w 14"/>
                  <a:gd name="T3" fmla="*/ 24 h 26"/>
                  <a:gd name="T4" fmla="*/ 10 w 14"/>
                  <a:gd name="T5" fmla="*/ 20 h 26"/>
                  <a:gd name="T6" fmla="*/ 13 w 14"/>
                  <a:gd name="T7" fmla="*/ 13 h 26"/>
                  <a:gd name="T8" fmla="*/ 14 w 14"/>
                  <a:gd name="T9" fmla="*/ 7 h 26"/>
                  <a:gd name="T10" fmla="*/ 14 w 14"/>
                  <a:gd name="T11" fmla="*/ 3 h 26"/>
                  <a:gd name="T12" fmla="*/ 13 w 14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26"/>
                  <a:gd name="T23" fmla="*/ 14 w 14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26">
                    <a:moveTo>
                      <a:pt x="0" y="26"/>
                    </a:moveTo>
                    <a:lnTo>
                      <a:pt x="6" y="24"/>
                    </a:lnTo>
                    <a:lnTo>
                      <a:pt x="10" y="20"/>
                    </a:lnTo>
                    <a:lnTo>
                      <a:pt x="13" y="13"/>
                    </a:lnTo>
                    <a:lnTo>
                      <a:pt x="14" y="7"/>
                    </a:lnTo>
                    <a:lnTo>
                      <a:pt x="14" y="3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" name="Freeform 3988"/>
              <p:cNvSpPr>
                <a:spLocks/>
              </p:cNvSpPr>
              <p:nvPr/>
            </p:nvSpPr>
            <p:spPr bwMode="auto">
              <a:xfrm>
                <a:off x="2165" y="636"/>
                <a:ext cx="25" cy="13"/>
              </a:xfrm>
              <a:custGeom>
                <a:avLst/>
                <a:gdLst>
                  <a:gd name="T0" fmla="*/ 0 w 25"/>
                  <a:gd name="T1" fmla="*/ 0 h 13"/>
                  <a:gd name="T2" fmla="*/ 3 w 25"/>
                  <a:gd name="T3" fmla="*/ 6 h 13"/>
                  <a:gd name="T4" fmla="*/ 7 w 25"/>
                  <a:gd name="T5" fmla="*/ 9 h 13"/>
                  <a:gd name="T6" fmla="*/ 12 w 25"/>
                  <a:gd name="T7" fmla="*/ 12 h 13"/>
                  <a:gd name="T8" fmla="*/ 18 w 25"/>
                  <a:gd name="T9" fmla="*/ 13 h 13"/>
                  <a:gd name="T10" fmla="*/ 22 w 25"/>
                  <a:gd name="T11" fmla="*/ 13 h 13"/>
                  <a:gd name="T12" fmla="*/ 25 w 25"/>
                  <a:gd name="T13" fmla="*/ 1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13"/>
                  <a:gd name="T23" fmla="*/ 25 w 25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13">
                    <a:moveTo>
                      <a:pt x="0" y="0"/>
                    </a:moveTo>
                    <a:lnTo>
                      <a:pt x="3" y="6"/>
                    </a:lnTo>
                    <a:lnTo>
                      <a:pt x="7" y="9"/>
                    </a:lnTo>
                    <a:lnTo>
                      <a:pt x="12" y="12"/>
                    </a:lnTo>
                    <a:lnTo>
                      <a:pt x="18" y="13"/>
                    </a:lnTo>
                    <a:lnTo>
                      <a:pt x="22" y="13"/>
                    </a:lnTo>
                    <a:lnTo>
                      <a:pt x="25" y="1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" name="Line 3989"/>
              <p:cNvSpPr>
                <a:spLocks noChangeShapeType="1"/>
              </p:cNvSpPr>
              <p:nvPr/>
            </p:nvSpPr>
            <p:spPr bwMode="auto">
              <a:xfrm flipH="1">
                <a:off x="2169" y="560"/>
                <a:ext cx="374" cy="12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" name="Line 3990"/>
              <p:cNvSpPr>
                <a:spLocks noChangeShapeType="1"/>
              </p:cNvSpPr>
              <p:nvPr/>
            </p:nvSpPr>
            <p:spPr bwMode="auto">
              <a:xfrm flipH="1">
                <a:off x="2190" y="530"/>
                <a:ext cx="342" cy="11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" name="Line 3991"/>
              <p:cNvSpPr>
                <a:spLocks noChangeShapeType="1"/>
              </p:cNvSpPr>
              <p:nvPr/>
            </p:nvSpPr>
            <p:spPr bwMode="auto">
              <a:xfrm flipH="1">
                <a:off x="1826" y="699"/>
                <a:ext cx="310" cy="108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" name="Line 3992"/>
              <p:cNvSpPr>
                <a:spLocks noChangeShapeType="1"/>
              </p:cNvSpPr>
              <p:nvPr/>
            </p:nvSpPr>
            <p:spPr bwMode="auto">
              <a:xfrm>
                <a:off x="2546" y="118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" name="Line 3993"/>
              <p:cNvSpPr>
                <a:spLocks noChangeShapeType="1"/>
              </p:cNvSpPr>
              <p:nvPr/>
            </p:nvSpPr>
            <p:spPr bwMode="auto">
              <a:xfrm>
                <a:off x="2550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" name="Line 3994"/>
              <p:cNvSpPr>
                <a:spLocks noChangeShapeType="1"/>
              </p:cNvSpPr>
              <p:nvPr/>
            </p:nvSpPr>
            <p:spPr bwMode="auto">
              <a:xfrm>
                <a:off x="2499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" name="Line 3995"/>
              <p:cNvSpPr>
                <a:spLocks noChangeShapeType="1"/>
              </p:cNvSpPr>
              <p:nvPr/>
            </p:nvSpPr>
            <p:spPr bwMode="auto">
              <a:xfrm>
                <a:off x="2495" y="1186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" name="Line 3996"/>
              <p:cNvSpPr>
                <a:spLocks noChangeShapeType="1"/>
              </p:cNvSpPr>
              <p:nvPr/>
            </p:nvSpPr>
            <p:spPr bwMode="auto">
              <a:xfrm>
                <a:off x="2524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" name="Line 3997"/>
              <p:cNvSpPr>
                <a:spLocks noChangeShapeType="1"/>
              </p:cNvSpPr>
              <p:nvPr/>
            </p:nvSpPr>
            <p:spPr bwMode="auto">
              <a:xfrm>
                <a:off x="2520" y="1186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" name="Line 3998"/>
              <p:cNvSpPr>
                <a:spLocks noChangeShapeType="1"/>
              </p:cNvSpPr>
              <p:nvPr/>
            </p:nvSpPr>
            <p:spPr bwMode="auto">
              <a:xfrm>
                <a:off x="2576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" name="Line 3999"/>
              <p:cNvSpPr>
                <a:spLocks noChangeShapeType="1"/>
              </p:cNvSpPr>
              <p:nvPr/>
            </p:nvSpPr>
            <p:spPr bwMode="auto">
              <a:xfrm>
                <a:off x="2572" y="1186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" name="Line 4000"/>
              <p:cNvSpPr>
                <a:spLocks noChangeShapeType="1"/>
              </p:cNvSpPr>
              <p:nvPr/>
            </p:nvSpPr>
            <p:spPr bwMode="auto">
              <a:xfrm>
                <a:off x="2601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" name="Line 4001"/>
              <p:cNvSpPr>
                <a:spLocks noChangeShapeType="1"/>
              </p:cNvSpPr>
              <p:nvPr/>
            </p:nvSpPr>
            <p:spPr bwMode="auto">
              <a:xfrm>
                <a:off x="2597" y="1186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" name="Line 4002"/>
              <p:cNvSpPr>
                <a:spLocks noChangeShapeType="1"/>
              </p:cNvSpPr>
              <p:nvPr/>
            </p:nvSpPr>
            <p:spPr bwMode="auto">
              <a:xfrm>
                <a:off x="2627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" name="Line 4003"/>
              <p:cNvSpPr>
                <a:spLocks noChangeShapeType="1"/>
              </p:cNvSpPr>
              <p:nvPr/>
            </p:nvSpPr>
            <p:spPr bwMode="auto">
              <a:xfrm>
                <a:off x="2623" y="1186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" name="Line 4004"/>
              <p:cNvSpPr>
                <a:spLocks noChangeShapeType="1"/>
              </p:cNvSpPr>
              <p:nvPr/>
            </p:nvSpPr>
            <p:spPr bwMode="auto">
              <a:xfrm>
                <a:off x="2654" y="11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" name="Line 4005"/>
              <p:cNvSpPr>
                <a:spLocks noChangeShapeType="1"/>
              </p:cNvSpPr>
              <p:nvPr/>
            </p:nvSpPr>
            <p:spPr bwMode="auto">
              <a:xfrm>
                <a:off x="2649" y="1186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" name="Freeform 4006"/>
              <p:cNvSpPr>
                <a:spLocks/>
              </p:cNvSpPr>
              <p:nvPr/>
            </p:nvSpPr>
            <p:spPr bwMode="auto">
              <a:xfrm>
                <a:off x="2679" y="1186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3 w 5"/>
                  <a:gd name="T3" fmla="*/ 0 h 5"/>
                  <a:gd name="T4" fmla="*/ 2 w 5"/>
                  <a:gd name="T5" fmla="*/ 2 h 5"/>
                  <a:gd name="T6" fmla="*/ 0 w 5"/>
                  <a:gd name="T7" fmla="*/ 3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" name="Line 4007"/>
              <p:cNvSpPr>
                <a:spLocks noChangeShapeType="1"/>
              </p:cNvSpPr>
              <p:nvPr/>
            </p:nvSpPr>
            <p:spPr bwMode="auto">
              <a:xfrm flipV="1">
                <a:off x="2679" y="1191"/>
                <a:ext cx="1" cy="4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" name="Freeform 4008"/>
              <p:cNvSpPr>
                <a:spLocks/>
              </p:cNvSpPr>
              <p:nvPr/>
            </p:nvSpPr>
            <p:spPr bwMode="auto">
              <a:xfrm>
                <a:off x="2360" y="1063"/>
                <a:ext cx="14" cy="11"/>
              </a:xfrm>
              <a:custGeom>
                <a:avLst/>
                <a:gdLst>
                  <a:gd name="T0" fmla="*/ 0 w 14"/>
                  <a:gd name="T1" fmla="*/ 0 h 11"/>
                  <a:gd name="T2" fmla="*/ 2 w 14"/>
                  <a:gd name="T3" fmla="*/ 4 h 11"/>
                  <a:gd name="T4" fmla="*/ 4 w 14"/>
                  <a:gd name="T5" fmla="*/ 8 h 11"/>
                  <a:gd name="T6" fmla="*/ 7 w 14"/>
                  <a:gd name="T7" fmla="*/ 11 h 11"/>
                  <a:gd name="T8" fmla="*/ 11 w 14"/>
                  <a:gd name="T9" fmla="*/ 11 h 11"/>
                  <a:gd name="T10" fmla="*/ 13 w 14"/>
                  <a:gd name="T11" fmla="*/ 11 h 11"/>
                  <a:gd name="T12" fmla="*/ 14 w 14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1"/>
                  <a:gd name="T23" fmla="*/ 14 w 14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1">
                    <a:moveTo>
                      <a:pt x="0" y="0"/>
                    </a:moveTo>
                    <a:lnTo>
                      <a:pt x="2" y="4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" name="Freeform 4009"/>
              <p:cNvSpPr>
                <a:spLocks/>
              </p:cNvSpPr>
              <p:nvPr/>
            </p:nvSpPr>
            <p:spPr bwMode="auto">
              <a:xfrm>
                <a:off x="2209" y="1063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4 w 10"/>
                  <a:gd name="T3" fmla="*/ 11 h 11"/>
                  <a:gd name="T4" fmla="*/ 8 w 10"/>
                  <a:gd name="T5" fmla="*/ 8 h 11"/>
                  <a:gd name="T6" fmla="*/ 10 w 10"/>
                  <a:gd name="T7" fmla="*/ 4 h 11"/>
                  <a:gd name="T8" fmla="*/ 10 w 10"/>
                  <a:gd name="T9" fmla="*/ 0 h 11"/>
                  <a:gd name="T10" fmla="*/ 10 w 10"/>
                  <a:gd name="T11" fmla="*/ 0 h 11"/>
                  <a:gd name="T12" fmla="*/ 1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1"/>
                  <a:gd name="T23" fmla="*/ 10 w 10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1">
                    <a:moveTo>
                      <a:pt x="0" y="11"/>
                    </a:moveTo>
                    <a:lnTo>
                      <a:pt x="4" y="11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" name="Freeform 4010"/>
              <p:cNvSpPr>
                <a:spLocks/>
              </p:cNvSpPr>
              <p:nvPr/>
            </p:nvSpPr>
            <p:spPr bwMode="auto">
              <a:xfrm>
                <a:off x="2027" y="1116"/>
                <a:ext cx="15" cy="15"/>
              </a:xfrm>
              <a:custGeom>
                <a:avLst/>
                <a:gdLst>
                  <a:gd name="T0" fmla="*/ 15 w 15"/>
                  <a:gd name="T1" fmla="*/ 0 h 15"/>
                  <a:gd name="T2" fmla="*/ 9 w 15"/>
                  <a:gd name="T3" fmla="*/ 0 h 15"/>
                  <a:gd name="T4" fmla="*/ 4 w 15"/>
                  <a:gd name="T5" fmla="*/ 4 h 15"/>
                  <a:gd name="T6" fmla="*/ 1 w 15"/>
                  <a:gd name="T7" fmla="*/ 9 h 15"/>
                  <a:gd name="T8" fmla="*/ 0 w 15"/>
                  <a:gd name="T9" fmla="*/ 15 h 15"/>
                  <a:gd name="T10" fmla="*/ 0 w 15"/>
                  <a:gd name="T11" fmla="*/ 15 h 15"/>
                  <a:gd name="T12" fmla="*/ 0 w 1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5"/>
                  <a:gd name="T23" fmla="*/ 15 w 15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5">
                    <a:moveTo>
                      <a:pt x="15" y="0"/>
                    </a:moveTo>
                    <a:lnTo>
                      <a:pt x="9" y="0"/>
                    </a:lnTo>
                    <a:lnTo>
                      <a:pt x="4" y="4"/>
                    </a:lnTo>
                    <a:lnTo>
                      <a:pt x="1" y="9"/>
                    </a:lnTo>
                    <a:lnTo>
                      <a:pt x="0" y="15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" name="Freeform 4011"/>
              <p:cNvSpPr>
                <a:spLocks/>
              </p:cNvSpPr>
              <p:nvPr/>
            </p:nvSpPr>
            <p:spPr bwMode="auto">
              <a:xfrm>
                <a:off x="2458" y="1116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14 w 15"/>
                  <a:gd name="T3" fmla="*/ 9 h 15"/>
                  <a:gd name="T4" fmla="*/ 10 w 15"/>
                  <a:gd name="T5" fmla="*/ 4 h 15"/>
                  <a:gd name="T6" fmla="*/ 5 w 15"/>
                  <a:gd name="T7" fmla="*/ 0 h 15"/>
                  <a:gd name="T8" fmla="*/ 0 w 15"/>
                  <a:gd name="T9" fmla="*/ 0 h 15"/>
                  <a:gd name="T10" fmla="*/ 0 w 15"/>
                  <a:gd name="T11" fmla="*/ 0 h 15"/>
                  <a:gd name="T12" fmla="*/ 0 w 1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5"/>
                  <a:gd name="T23" fmla="*/ 15 w 15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5">
                    <a:moveTo>
                      <a:pt x="15" y="15"/>
                    </a:moveTo>
                    <a:lnTo>
                      <a:pt x="14" y="9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" name="Freeform 4012"/>
              <p:cNvSpPr>
                <a:spLocks/>
              </p:cNvSpPr>
              <p:nvPr/>
            </p:nvSpPr>
            <p:spPr bwMode="auto">
              <a:xfrm>
                <a:off x="2458" y="1126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3 w 5"/>
                  <a:gd name="T3" fmla="*/ 3 h 5"/>
                  <a:gd name="T4" fmla="*/ 3 w 5"/>
                  <a:gd name="T5" fmla="*/ 1 h 5"/>
                  <a:gd name="T6" fmla="*/ 1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" name="Freeform 4013"/>
              <p:cNvSpPr>
                <a:spLocks/>
              </p:cNvSpPr>
              <p:nvPr/>
            </p:nvSpPr>
            <p:spPr bwMode="auto">
              <a:xfrm>
                <a:off x="2691" y="1018"/>
                <a:ext cx="42" cy="56"/>
              </a:xfrm>
              <a:custGeom>
                <a:avLst/>
                <a:gdLst>
                  <a:gd name="T0" fmla="*/ 0 w 42"/>
                  <a:gd name="T1" fmla="*/ 56 h 56"/>
                  <a:gd name="T2" fmla="*/ 9 w 42"/>
                  <a:gd name="T3" fmla="*/ 56 h 56"/>
                  <a:gd name="T4" fmla="*/ 17 w 42"/>
                  <a:gd name="T5" fmla="*/ 53 h 56"/>
                  <a:gd name="T6" fmla="*/ 23 w 42"/>
                  <a:gd name="T7" fmla="*/ 49 h 56"/>
                  <a:gd name="T8" fmla="*/ 29 w 42"/>
                  <a:gd name="T9" fmla="*/ 44 h 56"/>
                  <a:gd name="T10" fmla="*/ 34 w 42"/>
                  <a:gd name="T11" fmla="*/ 38 h 56"/>
                  <a:gd name="T12" fmla="*/ 38 w 42"/>
                  <a:gd name="T13" fmla="*/ 31 h 56"/>
                  <a:gd name="T14" fmla="*/ 41 w 42"/>
                  <a:gd name="T15" fmla="*/ 23 h 56"/>
                  <a:gd name="T16" fmla="*/ 42 w 42"/>
                  <a:gd name="T17" fmla="*/ 15 h 56"/>
                  <a:gd name="T18" fmla="*/ 41 w 42"/>
                  <a:gd name="T19" fmla="*/ 8 h 56"/>
                  <a:gd name="T20" fmla="*/ 40 w 42"/>
                  <a:gd name="T21" fmla="*/ 0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2"/>
                  <a:gd name="T34" fmla="*/ 0 h 56"/>
                  <a:gd name="T35" fmla="*/ 42 w 42"/>
                  <a:gd name="T36" fmla="*/ 56 h 5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2" h="56">
                    <a:moveTo>
                      <a:pt x="0" y="56"/>
                    </a:moveTo>
                    <a:lnTo>
                      <a:pt x="9" y="56"/>
                    </a:lnTo>
                    <a:lnTo>
                      <a:pt x="17" y="53"/>
                    </a:lnTo>
                    <a:lnTo>
                      <a:pt x="23" y="49"/>
                    </a:lnTo>
                    <a:lnTo>
                      <a:pt x="29" y="44"/>
                    </a:lnTo>
                    <a:lnTo>
                      <a:pt x="34" y="38"/>
                    </a:lnTo>
                    <a:lnTo>
                      <a:pt x="38" y="31"/>
                    </a:lnTo>
                    <a:lnTo>
                      <a:pt x="41" y="23"/>
                    </a:lnTo>
                    <a:lnTo>
                      <a:pt x="42" y="15"/>
                    </a:lnTo>
                    <a:lnTo>
                      <a:pt x="41" y="8"/>
                    </a:lnTo>
                    <a:lnTo>
                      <a:pt x="4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" name="Freeform 4014"/>
              <p:cNvSpPr>
                <a:spLocks/>
              </p:cNvSpPr>
              <p:nvPr/>
            </p:nvSpPr>
            <p:spPr bwMode="auto">
              <a:xfrm>
                <a:off x="2458" y="1065"/>
                <a:ext cx="5" cy="9"/>
              </a:xfrm>
              <a:custGeom>
                <a:avLst/>
                <a:gdLst>
                  <a:gd name="T0" fmla="*/ 3 w 5"/>
                  <a:gd name="T1" fmla="*/ 0 h 9"/>
                  <a:gd name="T2" fmla="*/ 1 w 5"/>
                  <a:gd name="T3" fmla="*/ 1 h 9"/>
                  <a:gd name="T4" fmla="*/ 0 w 5"/>
                  <a:gd name="T5" fmla="*/ 3 h 9"/>
                  <a:gd name="T6" fmla="*/ 1 w 5"/>
                  <a:gd name="T7" fmla="*/ 6 h 9"/>
                  <a:gd name="T8" fmla="*/ 1 w 5"/>
                  <a:gd name="T9" fmla="*/ 7 h 9"/>
                  <a:gd name="T10" fmla="*/ 3 w 5"/>
                  <a:gd name="T11" fmla="*/ 9 h 9"/>
                  <a:gd name="T12" fmla="*/ 5 w 5"/>
                  <a:gd name="T13" fmla="*/ 9 h 9"/>
                  <a:gd name="T14" fmla="*/ 5 w 5"/>
                  <a:gd name="T15" fmla="*/ 9 h 9"/>
                  <a:gd name="T16" fmla="*/ 5 w 5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9"/>
                  <a:gd name="T29" fmla="*/ 5 w 5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9">
                    <a:moveTo>
                      <a:pt x="3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5" y="9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" name="Line 4015"/>
              <p:cNvSpPr>
                <a:spLocks noChangeShapeType="1"/>
              </p:cNvSpPr>
              <p:nvPr/>
            </p:nvSpPr>
            <p:spPr bwMode="auto">
              <a:xfrm>
                <a:off x="1887" y="1074"/>
                <a:ext cx="322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" name="Line 4016"/>
              <p:cNvSpPr>
                <a:spLocks noChangeShapeType="1"/>
              </p:cNvSpPr>
              <p:nvPr/>
            </p:nvSpPr>
            <p:spPr bwMode="auto">
              <a:xfrm>
                <a:off x="2042" y="1116"/>
                <a:ext cx="25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" name="Line 4017"/>
              <p:cNvSpPr>
                <a:spLocks noChangeShapeType="1"/>
              </p:cNvSpPr>
              <p:nvPr/>
            </p:nvSpPr>
            <p:spPr bwMode="auto">
              <a:xfrm>
                <a:off x="2028" y="1126"/>
                <a:ext cx="275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" name="Line 4018"/>
              <p:cNvSpPr>
                <a:spLocks noChangeShapeType="1"/>
              </p:cNvSpPr>
              <p:nvPr/>
            </p:nvSpPr>
            <p:spPr bwMode="auto">
              <a:xfrm>
                <a:off x="2463" y="1074"/>
                <a:ext cx="228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" name="Line 4019"/>
              <p:cNvSpPr>
                <a:spLocks noChangeShapeType="1"/>
              </p:cNvSpPr>
              <p:nvPr/>
            </p:nvSpPr>
            <p:spPr bwMode="auto">
              <a:xfrm>
                <a:off x="2344" y="1126"/>
                <a:ext cx="11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" name="Line 4020"/>
              <p:cNvSpPr>
                <a:spLocks noChangeShapeType="1"/>
              </p:cNvSpPr>
              <p:nvPr/>
            </p:nvSpPr>
            <p:spPr bwMode="auto">
              <a:xfrm>
                <a:off x="2341" y="1116"/>
                <a:ext cx="11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" name="Freeform 4021"/>
              <p:cNvSpPr>
                <a:spLocks/>
              </p:cNvSpPr>
              <p:nvPr/>
            </p:nvSpPr>
            <p:spPr bwMode="auto">
              <a:xfrm>
                <a:off x="2099" y="670"/>
                <a:ext cx="13" cy="27"/>
              </a:xfrm>
              <a:custGeom>
                <a:avLst/>
                <a:gdLst>
                  <a:gd name="T0" fmla="*/ 0 w 13"/>
                  <a:gd name="T1" fmla="*/ 27 h 27"/>
                  <a:gd name="T2" fmla="*/ 5 w 13"/>
                  <a:gd name="T3" fmla="*/ 23 h 27"/>
                  <a:gd name="T4" fmla="*/ 9 w 13"/>
                  <a:gd name="T5" fmla="*/ 19 h 27"/>
                  <a:gd name="T6" fmla="*/ 13 w 13"/>
                  <a:gd name="T7" fmla="*/ 13 h 27"/>
                  <a:gd name="T8" fmla="*/ 13 w 13"/>
                  <a:gd name="T9" fmla="*/ 6 h 27"/>
                  <a:gd name="T10" fmla="*/ 13 w 13"/>
                  <a:gd name="T11" fmla="*/ 4 h 27"/>
                  <a:gd name="T12" fmla="*/ 13 w 1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27"/>
                  <a:gd name="T23" fmla="*/ 13 w 13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27">
                    <a:moveTo>
                      <a:pt x="0" y="27"/>
                    </a:moveTo>
                    <a:lnTo>
                      <a:pt x="5" y="23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3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" name="Line 4022"/>
              <p:cNvSpPr>
                <a:spLocks noChangeShapeType="1"/>
              </p:cNvSpPr>
              <p:nvPr/>
            </p:nvSpPr>
            <p:spPr bwMode="auto">
              <a:xfrm flipH="1">
                <a:off x="1807" y="697"/>
                <a:ext cx="292" cy="10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" name="Line 4023"/>
              <p:cNvSpPr>
                <a:spLocks noChangeShapeType="1"/>
              </p:cNvSpPr>
              <p:nvPr/>
            </p:nvSpPr>
            <p:spPr bwMode="auto">
              <a:xfrm>
                <a:off x="2107" y="656"/>
                <a:ext cx="5" cy="1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" name="Line 4024"/>
              <p:cNvSpPr>
                <a:spLocks noChangeShapeType="1"/>
              </p:cNvSpPr>
              <p:nvPr/>
            </p:nvSpPr>
            <p:spPr bwMode="auto">
              <a:xfrm flipH="1">
                <a:off x="1307" y="1803"/>
                <a:ext cx="497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" name="Line 4025"/>
              <p:cNvSpPr>
                <a:spLocks noChangeShapeType="1"/>
              </p:cNvSpPr>
              <p:nvPr/>
            </p:nvSpPr>
            <p:spPr bwMode="auto">
              <a:xfrm flipV="1">
                <a:off x="1804" y="1803"/>
                <a:ext cx="1" cy="79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7" name="Line 4026"/>
              <p:cNvSpPr>
                <a:spLocks noChangeShapeType="1"/>
              </p:cNvSpPr>
              <p:nvPr/>
            </p:nvSpPr>
            <p:spPr bwMode="auto">
              <a:xfrm flipV="1">
                <a:off x="1176" y="1734"/>
                <a:ext cx="724" cy="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8" name="Line 4027"/>
              <p:cNvSpPr>
                <a:spLocks noChangeShapeType="1"/>
              </p:cNvSpPr>
              <p:nvPr/>
            </p:nvSpPr>
            <p:spPr bwMode="auto">
              <a:xfrm flipV="1">
                <a:off x="1887" y="1074"/>
                <a:ext cx="1" cy="660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9" name="Line 4028"/>
              <p:cNvSpPr>
                <a:spLocks noChangeShapeType="1"/>
              </p:cNvSpPr>
              <p:nvPr/>
            </p:nvSpPr>
            <p:spPr bwMode="auto">
              <a:xfrm>
                <a:off x="1591" y="833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0" name="Line 4029"/>
              <p:cNvSpPr>
                <a:spLocks noChangeShapeType="1"/>
              </p:cNvSpPr>
              <p:nvPr/>
            </p:nvSpPr>
            <p:spPr bwMode="auto">
              <a:xfrm flipV="1">
                <a:off x="1575" y="767"/>
                <a:ext cx="48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1" name="Line 4030"/>
              <p:cNvSpPr>
                <a:spLocks noChangeShapeType="1"/>
              </p:cNvSpPr>
              <p:nvPr/>
            </p:nvSpPr>
            <p:spPr bwMode="auto">
              <a:xfrm>
                <a:off x="1558" y="735"/>
                <a:ext cx="17" cy="49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2" name="Line 4031"/>
              <p:cNvSpPr>
                <a:spLocks noChangeShapeType="1"/>
              </p:cNvSpPr>
              <p:nvPr/>
            </p:nvSpPr>
            <p:spPr bwMode="auto">
              <a:xfrm>
                <a:off x="1623" y="767"/>
                <a:ext cx="50" cy="14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3" name="Line 4032"/>
              <p:cNvSpPr>
                <a:spLocks noChangeShapeType="1"/>
              </p:cNvSpPr>
              <p:nvPr/>
            </p:nvSpPr>
            <p:spPr bwMode="auto">
              <a:xfrm flipV="1">
                <a:off x="1508" y="574"/>
                <a:ext cx="49" cy="16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4" name="Line 4033"/>
              <p:cNvSpPr>
                <a:spLocks noChangeShapeType="1"/>
              </p:cNvSpPr>
              <p:nvPr/>
            </p:nvSpPr>
            <p:spPr bwMode="auto">
              <a:xfrm flipV="1">
                <a:off x="1508" y="913"/>
                <a:ext cx="165" cy="5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5" name="Line 4034"/>
              <p:cNvSpPr>
                <a:spLocks noChangeShapeType="1"/>
              </p:cNvSpPr>
              <p:nvPr/>
            </p:nvSpPr>
            <p:spPr bwMode="auto">
              <a:xfrm>
                <a:off x="1617" y="90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6" name="Line 4035"/>
              <p:cNvSpPr>
                <a:spLocks noChangeShapeType="1"/>
              </p:cNvSpPr>
              <p:nvPr/>
            </p:nvSpPr>
            <p:spPr bwMode="auto">
              <a:xfrm flipH="1" flipV="1">
                <a:off x="1616" y="90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7" name="Line 4036"/>
              <p:cNvSpPr>
                <a:spLocks noChangeShapeType="1"/>
              </p:cNvSpPr>
              <p:nvPr/>
            </p:nvSpPr>
            <p:spPr bwMode="auto">
              <a:xfrm flipV="1">
                <a:off x="1617" y="90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8" name="Line 4037"/>
              <p:cNvSpPr>
                <a:spLocks noChangeShapeType="1"/>
              </p:cNvSpPr>
              <p:nvPr/>
            </p:nvSpPr>
            <p:spPr bwMode="auto">
              <a:xfrm>
                <a:off x="1608" y="881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9" name="Line 4038"/>
              <p:cNvSpPr>
                <a:spLocks noChangeShapeType="1"/>
              </p:cNvSpPr>
              <p:nvPr/>
            </p:nvSpPr>
            <p:spPr bwMode="auto">
              <a:xfrm flipV="1">
                <a:off x="1608" y="88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0" name="Line 4039"/>
              <p:cNvSpPr>
                <a:spLocks noChangeShapeType="1"/>
              </p:cNvSpPr>
              <p:nvPr/>
            </p:nvSpPr>
            <p:spPr bwMode="auto">
              <a:xfrm flipH="1" flipV="1">
                <a:off x="1607" y="87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1" name="Line 4040"/>
              <p:cNvSpPr>
                <a:spLocks noChangeShapeType="1"/>
              </p:cNvSpPr>
              <p:nvPr/>
            </p:nvSpPr>
            <p:spPr bwMode="auto">
              <a:xfrm flipH="1">
                <a:off x="1390" y="613"/>
                <a:ext cx="50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2" name="Line 4041"/>
              <p:cNvSpPr>
                <a:spLocks noChangeShapeType="1"/>
              </p:cNvSpPr>
              <p:nvPr/>
            </p:nvSpPr>
            <p:spPr bwMode="auto">
              <a:xfrm flipH="1">
                <a:off x="1536" y="90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3" name="Line 4042"/>
              <p:cNvSpPr>
                <a:spLocks noChangeShapeType="1"/>
              </p:cNvSpPr>
              <p:nvPr/>
            </p:nvSpPr>
            <p:spPr bwMode="auto">
              <a:xfrm flipH="1" flipV="1">
                <a:off x="1539" y="90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4" name="Line 4043"/>
              <p:cNvSpPr>
                <a:spLocks noChangeShapeType="1"/>
              </p:cNvSpPr>
              <p:nvPr/>
            </p:nvSpPr>
            <p:spPr bwMode="auto">
              <a:xfrm>
                <a:off x="1540" y="90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5" name="Line 4044"/>
              <p:cNvSpPr>
                <a:spLocks noChangeShapeType="1"/>
              </p:cNvSpPr>
              <p:nvPr/>
            </p:nvSpPr>
            <p:spPr bwMode="auto">
              <a:xfrm>
                <a:off x="1548" y="92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6" name="Line 4045"/>
              <p:cNvSpPr>
                <a:spLocks noChangeShapeType="1"/>
              </p:cNvSpPr>
              <p:nvPr/>
            </p:nvSpPr>
            <p:spPr bwMode="auto">
              <a:xfrm flipH="1" flipV="1">
                <a:off x="1547" y="92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7" name="Line 4046"/>
              <p:cNvSpPr>
                <a:spLocks noChangeShapeType="1"/>
              </p:cNvSpPr>
              <p:nvPr/>
            </p:nvSpPr>
            <p:spPr bwMode="auto">
              <a:xfrm flipH="1">
                <a:off x="1544" y="92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8" name="Line 4047"/>
              <p:cNvSpPr>
                <a:spLocks noChangeShapeType="1"/>
              </p:cNvSpPr>
              <p:nvPr/>
            </p:nvSpPr>
            <p:spPr bwMode="auto">
              <a:xfrm flipH="1" flipV="1">
                <a:off x="1807" y="797"/>
                <a:ext cx="46" cy="13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9" name="Line 4048"/>
              <p:cNvSpPr>
                <a:spLocks noChangeShapeType="1"/>
              </p:cNvSpPr>
              <p:nvPr/>
            </p:nvSpPr>
            <p:spPr bwMode="auto">
              <a:xfrm flipH="1">
                <a:off x="1853" y="917"/>
                <a:ext cx="50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0" name="Line 4049"/>
              <p:cNvSpPr>
                <a:spLocks noChangeShapeType="1"/>
              </p:cNvSpPr>
              <p:nvPr/>
            </p:nvSpPr>
            <p:spPr bwMode="auto">
              <a:xfrm flipV="1">
                <a:off x="1959" y="2782"/>
                <a:ext cx="333" cy="2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1" name="Line 4050"/>
              <p:cNvSpPr>
                <a:spLocks noChangeShapeType="1"/>
              </p:cNvSpPr>
              <p:nvPr/>
            </p:nvSpPr>
            <p:spPr bwMode="auto">
              <a:xfrm>
                <a:off x="1959" y="2782"/>
                <a:ext cx="333" cy="27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sp>
          <p:nvSpPr>
            <p:cNvPr id="21" name="Line 4051"/>
            <p:cNvSpPr>
              <a:spLocks noChangeShapeType="1"/>
            </p:cNvSpPr>
            <p:nvPr/>
          </p:nvSpPr>
          <p:spPr bwMode="auto">
            <a:xfrm flipV="1">
              <a:off x="2764" y="1907"/>
              <a:ext cx="1" cy="16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" name="Line 4052"/>
            <p:cNvSpPr>
              <a:spLocks noChangeShapeType="1"/>
            </p:cNvSpPr>
            <p:nvPr/>
          </p:nvSpPr>
          <p:spPr bwMode="auto">
            <a:xfrm>
              <a:off x="2738" y="1873"/>
              <a:ext cx="1" cy="15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" name="Line 4053"/>
            <p:cNvSpPr>
              <a:spLocks noChangeShapeType="1"/>
            </p:cNvSpPr>
            <p:nvPr/>
          </p:nvSpPr>
          <p:spPr bwMode="auto">
            <a:xfrm>
              <a:off x="2668" y="1889"/>
              <a:ext cx="1" cy="8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" name="Line 4054"/>
            <p:cNvSpPr>
              <a:spLocks noChangeShapeType="1"/>
            </p:cNvSpPr>
            <p:nvPr/>
          </p:nvSpPr>
          <p:spPr bwMode="auto">
            <a:xfrm flipV="1">
              <a:off x="2691" y="1844"/>
              <a:ext cx="1" cy="15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" name="Line 4055"/>
            <p:cNvSpPr>
              <a:spLocks noChangeShapeType="1"/>
            </p:cNvSpPr>
            <p:nvPr/>
          </p:nvSpPr>
          <p:spPr bwMode="auto">
            <a:xfrm flipV="1">
              <a:off x="2701" y="1871"/>
              <a:ext cx="1" cy="13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" name="Line 4056"/>
            <p:cNvSpPr>
              <a:spLocks noChangeShapeType="1"/>
            </p:cNvSpPr>
            <p:nvPr/>
          </p:nvSpPr>
          <p:spPr bwMode="auto">
            <a:xfrm flipH="1">
              <a:off x="2649" y="2083"/>
              <a:ext cx="55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" name="Line 4057"/>
            <p:cNvSpPr>
              <a:spLocks noChangeShapeType="1"/>
            </p:cNvSpPr>
            <p:nvPr/>
          </p:nvSpPr>
          <p:spPr bwMode="auto">
            <a:xfrm>
              <a:off x="2622" y="2003"/>
              <a:ext cx="82" cy="8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" name="Line 4058"/>
            <p:cNvSpPr>
              <a:spLocks noChangeShapeType="1"/>
            </p:cNvSpPr>
            <p:nvPr/>
          </p:nvSpPr>
          <p:spPr bwMode="auto">
            <a:xfrm>
              <a:off x="2668" y="1973"/>
              <a:ext cx="59" cy="5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" name="Line 4059"/>
            <p:cNvSpPr>
              <a:spLocks noChangeShapeType="1"/>
            </p:cNvSpPr>
            <p:nvPr/>
          </p:nvSpPr>
          <p:spPr bwMode="auto">
            <a:xfrm flipV="1">
              <a:off x="2642" y="2090"/>
              <a:ext cx="1" cy="6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" name="Line 4060"/>
            <p:cNvSpPr>
              <a:spLocks noChangeShapeType="1"/>
            </p:cNvSpPr>
            <p:nvPr/>
          </p:nvSpPr>
          <p:spPr bwMode="auto">
            <a:xfrm>
              <a:off x="2622" y="2155"/>
              <a:ext cx="2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" name="Freeform 4061"/>
            <p:cNvSpPr>
              <a:spLocks/>
            </p:cNvSpPr>
            <p:nvPr/>
          </p:nvSpPr>
          <p:spPr bwMode="auto">
            <a:xfrm>
              <a:off x="2642" y="2083"/>
              <a:ext cx="7" cy="7"/>
            </a:xfrm>
            <a:custGeom>
              <a:avLst/>
              <a:gdLst>
                <a:gd name="T0" fmla="*/ 7 w 7"/>
                <a:gd name="T1" fmla="*/ 0 h 7"/>
                <a:gd name="T2" fmla="*/ 4 w 7"/>
                <a:gd name="T3" fmla="*/ 2 h 7"/>
                <a:gd name="T4" fmla="*/ 3 w 7"/>
                <a:gd name="T5" fmla="*/ 3 h 7"/>
                <a:gd name="T6" fmla="*/ 0 w 7"/>
                <a:gd name="T7" fmla="*/ 6 h 7"/>
                <a:gd name="T8" fmla="*/ 0 w 7"/>
                <a:gd name="T9" fmla="*/ 7 h 7"/>
                <a:gd name="T10" fmla="*/ 0 w 7"/>
                <a:gd name="T11" fmla="*/ 7 h 7"/>
                <a:gd name="T12" fmla="*/ 0 w 7"/>
                <a:gd name="T13" fmla="*/ 7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7"/>
                <a:gd name="T23" fmla="*/ 7 w 7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7">
                  <a:moveTo>
                    <a:pt x="7" y="0"/>
                  </a:moveTo>
                  <a:lnTo>
                    <a:pt x="4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" name="Freeform 4062"/>
            <p:cNvSpPr>
              <a:spLocks/>
            </p:cNvSpPr>
            <p:nvPr/>
          </p:nvSpPr>
          <p:spPr bwMode="auto">
            <a:xfrm>
              <a:off x="2727" y="2027"/>
              <a:ext cx="11" cy="6"/>
            </a:xfrm>
            <a:custGeom>
              <a:avLst/>
              <a:gdLst>
                <a:gd name="T0" fmla="*/ 0 w 11"/>
                <a:gd name="T1" fmla="*/ 5 h 6"/>
                <a:gd name="T2" fmla="*/ 2 w 11"/>
                <a:gd name="T3" fmla="*/ 6 h 6"/>
                <a:gd name="T4" fmla="*/ 4 w 11"/>
                <a:gd name="T5" fmla="*/ 6 h 6"/>
                <a:gd name="T6" fmla="*/ 6 w 11"/>
                <a:gd name="T7" fmla="*/ 6 h 6"/>
                <a:gd name="T8" fmla="*/ 9 w 11"/>
                <a:gd name="T9" fmla="*/ 5 h 6"/>
                <a:gd name="T10" fmla="*/ 10 w 11"/>
                <a:gd name="T11" fmla="*/ 3 h 6"/>
                <a:gd name="T12" fmla="*/ 11 w 11"/>
                <a:gd name="T13" fmla="*/ 0 h 6"/>
                <a:gd name="T14" fmla="*/ 11 w 11"/>
                <a:gd name="T15" fmla="*/ 0 h 6"/>
                <a:gd name="T16" fmla="*/ 11 w 1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6"/>
                <a:gd name="T29" fmla="*/ 11 w 1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6">
                  <a:moveTo>
                    <a:pt x="0" y="5"/>
                  </a:move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9" y="5"/>
                  </a:lnTo>
                  <a:lnTo>
                    <a:pt x="10" y="3"/>
                  </a:lnTo>
                  <a:lnTo>
                    <a:pt x="11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" name="Line 4063"/>
            <p:cNvSpPr>
              <a:spLocks noChangeShapeType="1"/>
            </p:cNvSpPr>
            <p:nvPr/>
          </p:nvSpPr>
          <p:spPr bwMode="auto">
            <a:xfrm flipH="1" flipV="1">
              <a:off x="2764" y="2073"/>
              <a:ext cx="18" cy="1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" name="Line 4064"/>
            <p:cNvSpPr>
              <a:spLocks noChangeShapeType="1"/>
            </p:cNvSpPr>
            <p:nvPr/>
          </p:nvSpPr>
          <p:spPr bwMode="auto">
            <a:xfrm flipH="1">
              <a:off x="2431" y="1793"/>
              <a:ext cx="106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" name="Line 4065"/>
            <p:cNvSpPr>
              <a:spLocks noChangeShapeType="1"/>
            </p:cNvSpPr>
            <p:nvPr/>
          </p:nvSpPr>
          <p:spPr bwMode="auto">
            <a:xfrm>
              <a:off x="2431" y="1793"/>
              <a:ext cx="1" cy="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" name="Line 4066"/>
            <p:cNvSpPr>
              <a:spLocks noChangeShapeType="1"/>
            </p:cNvSpPr>
            <p:nvPr/>
          </p:nvSpPr>
          <p:spPr bwMode="auto">
            <a:xfrm flipH="1">
              <a:off x="2670" y="1793"/>
              <a:ext cx="49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7" name="Line 4067"/>
            <p:cNvSpPr>
              <a:spLocks noChangeShapeType="1"/>
            </p:cNvSpPr>
            <p:nvPr/>
          </p:nvSpPr>
          <p:spPr bwMode="auto">
            <a:xfrm>
              <a:off x="2701" y="1859"/>
              <a:ext cx="1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8" name="Line 4068"/>
            <p:cNvSpPr>
              <a:spLocks noChangeShapeType="1"/>
            </p:cNvSpPr>
            <p:nvPr/>
          </p:nvSpPr>
          <p:spPr bwMode="auto">
            <a:xfrm flipH="1">
              <a:off x="2701" y="1871"/>
              <a:ext cx="1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9" name="Line 4069"/>
            <p:cNvSpPr>
              <a:spLocks noChangeShapeType="1"/>
            </p:cNvSpPr>
            <p:nvPr/>
          </p:nvSpPr>
          <p:spPr bwMode="auto">
            <a:xfrm flipH="1">
              <a:off x="2578" y="1793"/>
              <a:ext cx="49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0" name="Line 4070"/>
            <p:cNvSpPr>
              <a:spLocks noChangeShapeType="1"/>
            </p:cNvSpPr>
            <p:nvPr/>
          </p:nvSpPr>
          <p:spPr bwMode="auto">
            <a:xfrm>
              <a:off x="2578" y="1793"/>
              <a:ext cx="1" cy="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1" name="Line 4071"/>
            <p:cNvSpPr>
              <a:spLocks noChangeShapeType="1"/>
            </p:cNvSpPr>
            <p:nvPr/>
          </p:nvSpPr>
          <p:spPr bwMode="auto">
            <a:xfrm>
              <a:off x="2537" y="1793"/>
              <a:ext cx="1" cy="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2" name="Line 4072"/>
            <p:cNvSpPr>
              <a:spLocks noChangeShapeType="1"/>
            </p:cNvSpPr>
            <p:nvPr/>
          </p:nvSpPr>
          <p:spPr bwMode="auto">
            <a:xfrm>
              <a:off x="2627" y="1793"/>
              <a:ext cx="1" cy="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3" name="Line 4073"/>
            <p:cNvSpPr>
              <a:spLocks noChangeShapeType="1"/>
            </p:cNvSpPr>
            <p:nvPr/>
          </p:nvSpPr>
          <p:spPr bwMode="auto">
            <a:xfrm>
              <a:off x="2670" y="1793"/>
              <a:ext cx="1" cy="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4" name="Line 4074"/>
            <p:cNvSpPr>
              <a:spLocks noChangeShapeType="1"/>
            </p:cNvSpPr>
            <p:nvPr/>
          </p:nvSpPr>
          <p:spPr bwMode="auto">
            <a:xfrm flipH="1">
              <a:off x="2691" y="1844"/>
              <a:ext cx="1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5" name="Line 4075"/>
            <p:cNvSpPr>
              <a:spLocks noChangeShapeType="1"/>
            </p:cNvSpPr>
            <p:nvPr/>
          </p:nvSpPr>
          <p:spPr bwMode="auto">
            <a:xfrm flipV="1">
              <a:off x="2701" y="1844"/>
              <a:ext cx="1" cy="1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6" name="Line 4076"/>
            <p:cNvSpPr>
              <a:spLocks noChangeShapeType="1"/>
            </p:cNvSpPr>
            <p:nvPr/>
          </p:nvSpPr>
          <p:spPr bwMode="auto">
            <a:xfrm>
              <a:off x="2719" y="1793"/>
              <a:ext cx="1" cy="8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7" name="Line 4077"/>
            <p:cNvSpPr>
              <a:spLocks noChangeShapeType="1"/>
            </p:cNvSpPr>
            <p:nvPr/>
          </p:nvSpPr>
          <p:spPr bwMode="auto">
            <a:xfrm flipH="1">
              <a:off x="2719" y="1873"/>
              <a:ext cx="19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8" name="Line 4078"/>
            <p:cNvSpPr>
              <a:spLocks noChangeShapeType="1"/>
            </p:cNvSpPr>
            <p:nvPr/>
          </p:nvSpPr>
          <p:spPr bwMode="auto">
            <a:xfrm>
              <a:off x="2764" y="1907"/>
              <a:ext cx="1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9" name="Line 4079"/>
            <p:cNvSpPr>
              <a:spLocks noChangeShapeType="1"/>
            </p:cNvSpPr>
            <p:nvPr/>
          </p:nvSpPr>
          <p:spPr bwMode="auto">
            <a:xfrm flipV="1">
              <a:off x="2782" y="1793"/>
              <a:ext cx="1" cy="2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0" name="Line 4080"/>
            <p:cNvSpPr>
              <a:spLocks noChangeShapeType="1"/>
            </p:cNvSpPr>
            <p:nvPr/>
          </p:nvSpPr>
          <p:spPr bwMode="auto">
            <a:xfrm>
              <a:off x="2782" y="1793"/>
              <a:ext cx="174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1" name="Line 4081"/>
            <p:cNvSpPr>
              <a:spLocks noChangeShapeType="1"/>
            </p:cNvSpPr>
            <p:nvPr/>
          </p:nvSpPr>
          <p:spPr bwMode="auto">
            <a:xfrm flipH="1">
              <a:off x="2552" y="3341"/>
              <a:ext cx="309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2" name="Line 4082"/>
            <p:cNvSpPr>
              <a:spLocks noChangeShapeType="1"/>
            </p:cNvSpPr>
            <p:nvPr/>
          </p:nvSpPr>
          <p:spPr bwMode="auto">
            <a:xfrm flipV="1">
              <a:off x="2861" y="3173"/>
              <a:ext cx="1" cy="16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3" name="Line 4083"/>
            <p:cNvSpPr>
              <a:spLocks noChangeShapeType="1"/>
            </p:cNvSpPr>
            <p:nvPr/>
          </p:nvSpPr>
          <p:spPr bwMode="auto">
            <a:xfrm flipH="1" flipV="1">
              <a:off x="871" y="3025"/>
              <a:ext cx="655" cy="39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4" name="Line 4084"/>
            <p:cNvSpPr>
              <a:spLocks noChangeShapeType="1"/>
            </p:cNvSpPr>
            <p:nvPr/>
          </p:nvSpPr>
          <p:spPr bwMode="auto">
            <a:xfrm flipV="1">
              <a:off x="871" y="2512"/>
              <a:ext cx="1" cy="51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5" name="Line 4085"/>
            <p:cNvSpPr>
              <a:spLocks noChangeShapeType="1"/>
            </p:cNvSpPr>
            <p:nvPr/>
          </p:nvSpPr>
          <p:spPr bwMode="auto">
            <a:xfrm flipV="1">
              <a:off x="871" y="2440"/>
              <a:ext cx="273" cy="7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6" name="Line 4086"/>
            <p:cNvSpPr>
              <a:spLocks noChangeShapeType="1"/>
            </p:cNvSpPr>
            <p:nvPr/>
          </p:nvSpPr>
          <p:spPr bwMode="auto">
            <a:xfrm flipH="1" flipV="1">
              <a:off x="1075" y="1734"/>
              <a:ext cx="69" cy="70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7" name="Line 4087"/>
            <p:cNvSpPr>
              <a:spLocks noChangeShapeType="1"/>
            </p:cNvSpPr>
            <p:nvPr/>
          </p:nvSpPr>
          <p:spPr bwMode="auto">
            <a:xfrm>
              <a:off x="1485" y="1033"/>
              <a:ext cx="40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8" name="Line 4088"/>
            <p:cNvSpPr>
              <a:spLocks noChangeShapeType="1"/>
            </p:cNvSpPr>
            <p:nvPr/>
          </p:nvSpPr>
          <p:spPr bwMode="auto">
            <a:xfrm flipH="1" flipV="1">
              <a:off x="1320" y="545"/>
              <a:ext cx="165" cy="48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9" name="Line 4089"/>
            <p:cNvSpPr>
              <a:spLocks noChangeShapeType="1"/>
            </p:cNvSpPr>
            <p:nvPr/>
          </p:nvSpPr>
          <p:spPr bwMode="auto">
            <a:xfrm flipV="1">
              <a:off x="1320" y="105"/>
              <a:ext cx="1256" cy="44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0" name="Line 4090"/>
            <p:cNvSpPr>
              <a:spLocks noChangeShapeType="1"/>
            </p:cNvSpPr>
            <p:nvPr/>
          </p:nvSpPr>
          <p:spPr bwMode="auto">
            <a:xfrm>
              <a:off x="2576" y="105"/>
              <a:ext cx="296" cy="94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1" name="Line 4091"/>
            <p:cNvSpPr>
              <a:spLocks noChangeShapeType="1"/>
            </p:cNvSpPr>
            <p:nvPr/>
          </p:nvSpPr>
          <p:spPr bwMode="auto">
            <a:xfrm>
              <a:off x="2872" y="1045"/>
              <a:ext cx="262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2" name="Line 4092"/>
            <p:cNvSpPr>
              <a:spLocks noChangeShapeType="1"/>
            </p:cNvSpPr>
            <p:nvPr/>
          </p:nvSpPr>
          <p:spPr bwMode="auto">
            <a:xfrm>
              <a:off x="3134" y="1045"/>
              <a:ext cx="1" cy="60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3" name="Line 4093"/>
            <p:cNvSpPr>
              <a:spLocks noChangeShapeType="1"/>
            </p:cNvSpPr>
            <p:nvPr/>
          </p:nvSpPr>
          <p:spPr bwMode="auto">
            <a:xfrm>
              <a:off x="3134" y="1654"/>
              <a:ext cx="1346" cy="5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4" name="Line 4094"/>
            <p:cNvSpPr>
              <a:spLocks noChangeShapeType="1"/>
            </p:cNvSpPr>
            <p:nvPr/>
          </p:nvSpPr>
          <p:spPr bwMode="auto">
            <a:xfrm>
              <a:off x="4480" y="1708"/>
              <a:ext cx="175" cy="117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5" name="Line 4095"/>
            <p:cNvSpPr>
              <a:spLocks noChangeShapeType="1"/>
            </p:cNvSpPr>
            <p:nvPr/>
          </p:nvSpPr>
          <p:spPr bwMode="auto">
            <a:xfrm>
              <a:off x="4655" y="2883"/>
              <a:ext cx="110" cy="60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6" name="Line 4096"/>
            <p:cNvSpPr>
              <a:spLocks noChangeShapeType="1"/>
            </p:cNvSpPr>
            <p:nvPr/>
          </p:nvSpPr>
          <p:spPr bwMode="auto">
            <a:xfrm>
              <a:off x="3649" y="3483"/>
              <a:ext cx="1116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7" name="Freeform 4097"/>
            <p:cNvSpPr>
              <a:spLocks/>
            </p:cNvSpPr>
            <p:nvPr/>
          </p:nvSpPr>
          <p:spPr bwMode="auto">
            <a:xfrm>
              <a:off x="3302" y="424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"/>
                <a:gd name="T31" fmla="*/ 0 h 1"/>
                <a:gd name="T32" fmla="*/ 1 w 1"/>
                <a:gd name="T33" fmla="*/ 1 h 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8" name="Freeform 4098"/>
            <p:cNvSpPr>
              <a:spLocks/>
            </p:cNvSpPr>
            <p:nvPr/>
          </p:nvSpPr>
          <p:spPr bwMode="auto">
            <a:xfrm>
              <a:off x="2551" y="4242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"/>
                <a:gd name="T31" fmla="*/ 0 h 1"/>
                <a:gd name="T32" fmla="*/ 1 w 1"/>
                <a:gd name="T33" fmla="*/ 1 h 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" h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9" name="Freeform 4099"/>
            <p:cNvSpPr>
              <a:spLocks/>
            </p:cNvSpPr>
            <p:nvPr/>
          </p:nvSpPr>
          <p:spPr bwMode="auto">
            <a:xfrm>
              <a:off x="1527" y="4240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2 w 2"/>
                <a:gd name="T5" fmla="*/ 2 h 2"/>
                <a:gd name="T6" fmla="*/ 2 w 2"/>
                <a:gd name="T7" fmla="*/ 2 h 2"/>
                <a:gd name="T8" fmla="*/ 2 w 2"/>
                <a:gd name="T9" fmla="*/ 2 h 2"/>
                <a:gd name="T10" fmla="*/ 2 w 2"/>
                <a:gd name="T11" fmla="*/ 0 h 2"/>
                <a:gd name="T12" fmla="*/ 2 w 2"/>
                <a:gd name="T13" fmla="*/ 0 h 2"/>
                <a:gd name="T14" fmla="*/ 0 w 2"/>
                <a:gd name="T15" fmla="*/ 0 h 2"/>
                <a:gd name="T16" fmla="*/ 0 w 2"/>
                <a:gd name="T17" fmla="*/ 2 h 2"/>
                <a:gd name="T18" fmla="*/ 0 w 2"/>
                <a:gd name="T19" fmla="*/ 2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"/>
                <a:gd name="T31" fmla="*/ 0 h 2"/>
                <a:gd name="T32" fmla="*/ 2 w 2"/>
                <a:gd name="T33" fmla="*/ 2 h 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0" name="Freeform 4100"/>
            <p:cNvSpPr>
              <a:spLocks/>
            </p:cNvSpPr>
            <p:nvPr/>
          </p:nvSpPr>
          <p:spPr bwMode="auto">
            <a:xfrm>
              <a:off x="1526" y="34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1"/>
                <a:gd name="T29" fmla="*/ 1 w 1"/>
                <a:gd name="T30" fmla="*/ 1 h 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1" name="Freeform 4101"/>
            <p:cNvSpPr>
              <a:spLocks/>
            </p:cNvSpPr>
            <p:nvPr/>
          </p:nvSpPr>
          <p:spPr bwMode="auto">
            <a:xfrm>
              <a:off x="3649" y="348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"/>
                <a:gd name="T31" fmla="*/ 0 h 1"/>
                <a:gd name="T32" fmla="*/ 1 w 1"/>
                <a:gd name="T33" fmla="*/ 1 h 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2" name="Line 4102"/>
            <p:cNvSpPr>
              <a:spLocks noChangeShapeType="1"/>
            </p:cNvSpPr>
            <p:nvPr/>
          </p:nvSpPr>
          <p:spPr bwMode="auto">
            <a:xfrm flipH="1">
              <a:off x="2552" y="4242"/>
              <a:ext cx="75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3" name="Line 4103"/>
            <p:cNvSpPr>
              <a:spLocks noChangeShapeType="1"/>
            </p:cNvSpPr>
            <p:nvPr/>
          </p:nvSpPr>
          <p:spPr bwMode="auto">
            <a:xfrm flipH="1">
              <a:off x="1529" y="4242"/>
              <a:ext cx="1023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4" name="Line 4104"/>
            <p:cNvSpPr>
              <a:spLocks noChangeShapeType="1"/>
            </p:cNvSpPr>
            <p:nvPr/>
          </p:nvSpPr>
          <p:spPr bwMode="auto">
            <a:xfrm flipH="1" flipV="1">
              <a:off x="1526" y="3425"/>
              <a:ext cx="3" cy="81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5" name="Line 4105"/>
            <p:cNvSpPr>
              <a:spLocks noChangeShapeType="1"/>
            </p:cNvSpPr>
            <p:nvPr/>
          </p:nvSpPr>
          <p:spPr bwMode="auto">
            <a:xfrm flipV="1">
              <a:off x="1075" y="1726"/>
              <a:ext cx="810" cy="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6" name="Line 4106"/>
            <p:cNvSpPr>
              <a:spLocks noChangeShapeType="1"/>
            </p:cNvSpPr>
            <p:nvPr/>
          </p:nvSpPr>
          <p:spPr bwMode="auto">
            <a:xfrm flipV="1">
              <a:off x="1885" y="1033"/>
              <a:ext cx="1" cy="69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7" name="Line 4107"/>
            <p:cNvSpPr>
              <a:spLocks noChangeShapeType="1"/>
            </p:cNvSpPr>
            <p:nvPr/>
          </p:nvSpPr>
          <p:spPr bwMode="auto">
            <a:xfrm>
              <a:off x="3697" y="1690"/>
              <a:ext cx="1" cy="12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8" name="Line 4108"/>
            <p:cNvSpPr>
              <a:spLocks noChangeShapeType="1"/>
            </p:cNvSpPr>
            <p:nvPr/>
          </p:nvSpPr>
          <p:spPr bwMode="auto">
            <a:xfrm>
              <a:off x="3898" y="1698"/>
              <a:ext cx="1" cy="11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9" name="Line 4109"/>
            <p:cNvSpPr>
              <a:spLocks noChangeShapeType="1"/>
            </p:cNvSpPr>
            <p:nvPr/>
          </p:nvSpPr>
          <p:spPr bwMode="auto">
            <a:xfrm>
              <a:off x="3697" y="1690"/>
              <a:ext cx="201" cy="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0" name="Line 4110"/>
            <p:cNvSpPr>
              <a:spLocks noChangeShapeType="1"/>
            </p:cNvSpPr>
            <p:nvPr/>
          </p:nvSpPr>
          <p:spPr bwMode="auto">
            <a:xfrm>
              <a:off x="3779" y="2331"/>
              <a:ext cx="31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1" name="Line 4111"/>
            <p:cNvSpPr>
              <a:spLocks noChangeShapeType="1"/>
            </p:cNvSpPr>
            <p:nvPr/>
          </p:nvSpPr>
          <p:spPr bwMode="auto">
            <a:xfrm>
              <a:off x="3228" y="2285"/>
              <a:ext cx="17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2" name="Line 4112"/>
            <p:cNvSpPr>
              <a:spLocks noChangeShapeType="1"/>
            </p:cNvSpPr>
            <p:nvPr/>
          </p:nvSpPr>
          <p:spPr bwMode="auto">
            <a:xfrm>
              <a:off x="3348" y="2981"/>
              <a:ext cx="5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3" name="Line 4113"/>
            <p:cNvSpPr>
              <a:spLocks noChangeShapeType="1"/>
            </p:cNvSpPr>
            <p:nvPr/>
          </p:nvSpPr>
          <p:spPr bwMode="auto">
            <a:xfrm>
              <a:off x="3348" y="2858"/>
              <a:ext cx="5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4" name="Line 4114"/>
            <p:cNvSpPr>
              <a:spLocks noChangeShapeType="1"/>
            </p:cNvSpPr>
            <p:nvPr/>
          </p:nvSpPr>
          <p:spPr bwMode="auto">
            <a:xfrm flipV="1">
              <a:off x="3348" y="2858"/>
              <a:ext cx="1" cy="12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5" name="Line 4115"/>
            <p:cNvSpPr>
              <a:spLocks noChangeShapeType="1"/>
            </p:cNvSpPr>
            <p:nvPr/>
          </p:nvSpPr>
          <p:spPr bwMode="auto">
            <a:xfrm>
              <a:off x="4089" y="2177"/>
              <a:ext cx="1" cy="154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6" name="Line 4116"/>
            <p:cNvSpPr>
              <a:spLocks noChangeShapeType="1"/>
            </p:cNvSpPr>
            <p:nvPr/>
          </p:nvSpPr>
          <p:spPr bwMode="auto">
            <a:xfrm>
              <a:off x="3779" y="2280"/>
              <a:ext cx="1" cy="5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7" name="Line 4117"/>
            <p:cNvSpPr>
              <a:spLocks noChangeShapeType="1"/>
            </p:cNvSpPr>
            <p:nvPr/>
          </p:nvSpPr>
          <p:spPr bwMode="auto">
            <a:xfrm flipV="1">
              <a:off x="3228" y="2239"/>
              <a:ext cx="1" cy="4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8" name="Line 4118"/>
            <p:cNvSpPr>
              <a:spLocks noChangeShapeType="1"/>
            </p:cNvSpPr>
            <p:nvPr/>
          </p:nvSpPr>
          <p:spPr bwMode="auto">
            <a:xfrm>
              <a:off x="2383" y="1313"/>
              <a:ext cx="9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9" name="Line 4119"/>
            <p:cNvSpPr>
              <a:spLocks noChangeShapeType="1"/>
            </p:cNvSpPr>
            <p:nvPr/>
          </p:nvSpPr>
          <p:spPr bwMode="auto">
            <a:xfrm flipV="1">
              <a:off x="2432" y="1812"/>
              <a:ext cx="1" cy="22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0" name="Line 4120"/>
            <p:cNvSpPr>
              <a:spLocks noChangeShapeType="1"/>
            </p:cNvSpPr>
            <p:nvPr/>
          </p:nvSpPr>
          <p:spPr bwMode="auto">
            <a:xfrm flipV="1">
              <a:off x="2431" y="1810"/>
              <a:ext cx="1" cy="22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1" name="Line 4121"/>
            <p:cNvSpPr>
              <a:spLocks noChangeShapeType="1"/>
            </p:cNvSpPr>
            <p:nvPr/>
          </p:nvSpPr>
          <p:spPr bwMode="auto">
            <a:xfrm>
              <a:off x="2432" y="1812"/>
              <a:ext cx="6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2" name="Line 4122"/>
            <p:cNvSpPr>
              <a:spLocks noChangeShapeType="1"/>
            </p:cNvSpPr>
            <p:nvPr/>
          </p:nvSpPr>
          <p:spPr bwMode="auto">
            <a:xfrm>
              <a:off x="2431" y="1810"/>
              <a:ext cx="61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3" name="Line 4123"/>
            <p:cNvSpPr>
              <a:spLocks noChangeShapeType="1"/>
            </p:cNvSpPr>
            <p:nvPr/>
          </p:nvSpPr>
          <p:spPr bwMode="auto">
            <a:xfrm>
              <a:off x="4176" y="1695"/>
              <a:ext cx="1" cy="16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4" name="Line 4124"/>
            <p:cNvSpPr>
              <a:spLocks noChangeShapeType="1"/>
            </p:cNvSpPr>
            <p:nvPr/>
          </p:nvSpPr>
          <p:spPr bwMode="auto">
            <a:xfrm flipH="1">
              <a:off x="4155" y="1855"/>
              <a:ext cx="21" cy="4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5" name="Line 4125"/>
            <p:cNvSpPr>
              <a:spLocks noChangeShapeType="1"/>
            </p:cNvSpPr>
            <p:nvPr/>
          </p:nvSpPr>
          <p:spPr bwMode="auto">
            <a:xfrm>
              <a:off x="4155" y="1904"/>
              <a:ext cx="1" cy="10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6" name="Line 4126"/>
            <p:cNvSpPr>
              <a:spLocks noChangeShapeType="1"/>
            </p:cNvSpPr>
            <p:nvPr/>
          </p:nvSpPr>
          <p:spPr bwMode="auto">
            <a:xfrm>
              <a:off x="4155" y="2012"/>
              <a:ext cx="47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7" name="Freeform 4127"/>
            <p:cNvSpPr>
              <a:spLocks/>
            </p:cNvSpPr>
            <p:nvPr/>
          </p:nvSpPr>
          <p:spPr bwMode="auto">
            <a:xfrm>
              <a:off x="4630" y="2988"/>
              <a:ext cx="56" cy="66"/>
            </a:xfrm>
            <a:custGeom>
              <a:avLst/>
              <a:gdLst>
                <a:gd name="T0" fmla="*/ 0 w 56"/>
                <a:gd name="T1" fmla="*/ 66 h 66"/>
                <a:gd name="T2" fmla="*/ 11 w 56"/>
                <a:gd name="T3" fmla="*/ 64 h 66"/>
                <a:gd name="T4" fmla="*/ 21 w 56"/>
                <a:gd name="T5" fmla="*/ 61 h 66"/>
                <a:gd name="T6" fmla="*/ 32 w 56"/>
                <a:gd name="T7" fmla="*/ 55 h 66"/>
                <a:gd name="T8" fmla="*/ 39 w 56"/>
                <a:gd name="T9" fmla="*/ 49 h 66"/>
                <a:gd name="T10" fmla="*/ 47 w 56"/>
                <a:gd name="T11" fmla="*/ 40 h 66"/>
                <a:gd name="T12" fmla="*/ 52 w 56"/>
                <a:gd name="T13" fmla="*/ 31 h 66"/>
                <a:gd name="T14" fmla="*/ 55 w 56"/>
                <a:gd name="T15" fmla="*/ 19 h 66"/>
                <a:gd name="T16" fmla="*/ 56 w 56"/>
                <a:gd name="T17" fmla="*/ 8 h 66"/>
                <a:gd name="T18" fmla="*/ 56 w 56"/>
                <a:gd name="T19" fmla="*/ 4 h 66"/>
                <a:gd name="T20" fmla="*/ 56 w 56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66"/>
                <a:gd name="T35" fmla="*/ 56 w 56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66">
                  <a:moveTo>
                    <a:pt x="0" y="66"/>
                  </a:moveTo>
                  <a:lnTo>
                    <a:pt x="11" y="64"/>
                  </a:lnTo>
                  <a:lnTo>
                    <a:pt x="21" y="61"/>
                  </a:lnTo>
                  <a:lnTo>
                    <a:pt x="32" y="55"/>
                  </a:lnTo>
                  <a:lnTo>
                    <a:pt x="39" y="49"/>
                  </a:lnTo>
                  <a:lnTo>
                    <a:pt x="47" y="40"/>
                  </a:lnTo>
                  <a:lnTo>
                    <a:pt x="52" y="31"/>
                  </a:lnTo>
                  <a:lnTo>
                    <a:pt x="55" y="19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6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8" name="Line 4128"/>
            <p:cNvSpPr>
              <a:spLocks noChangeShapeType="1"/>
            </p:cNvSpPr>
            <p:nvPr/>
          </p:nvSpPr>
          <p:spPr bwMode="auto">
            <a:xfrm>
              <a:off x="4377" y="2992"/>
              <a:ext cx="1" cy="62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9" name="Line 4129"/>
            <p:cNvSpPr>
              <a:spLocks noChangeShapeType="1"/>
            </p:cNvSpPr>
            <p:nvPr/>
          </p:nvSpPr>
          <p:spPr bwMode="auto">
            <a:xfrm flipH="1" flipV="1">
              <a:off x="4677" y="2937"/>
              <a:ext cx="9" cy="5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0" name="Line 4130"/>
            <p:cNvSpPr>
              <a:spLocks noChangeShapeType="1"/>
            </p:cNvSpPr>
            <p:nvPr/>
          </p:nvSpPr>
          <p:spPr bwMode="auto">
            <a:xfrm>
              <a:off x="4125" y="3054"/>
              <a:ext cx="505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1" name="Line 4131"/>
            <p:cNvSpPr>
              <a:spLocks noChangeShapeType="1"/>
            </p:cNvSpPr>
            <p:nvPr/>
          </p:nvSpPr>
          <p:spPr bwMode="auto">
            <a:xfrm flipV="1">
              <a:off x="4362" y="3054"/>
              <a:ext cx="1" cy="7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2" name="Line 4132"/>
            <p:cNvSpPr>
              <a:spLocks noChangeShapeType="1"/>
            </p:cNvSpPr>
            <p:nvPr/>
          </p:nvSpPr>
          <p:spPr bwMode="auto">
            <a:xfrm>
              <a:off x="4359" y="3131"/>
              <a:ext cx="1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3" name="Line 4133"/>
            <p:cNvSpPr>
              <a:spLocks noChangeShapeType="1"/>
            </p:cNvSpPr>
            <p:nvPr/>
          </p:nvSpPr>
          <p:spPr bwMode="auto">
            <a:xfrm>
              <a:off x="4416" y="3207"/>
              <a:ext cx="1" cy="5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4" name="Line 4134"/>
            <p:cNvSpPr>
              <a:spLocks noChangeShapeType="1"/>
            </p:cNvSpPr>
            <p:nvPr/>
          </p:nvSpPr>
          <p:spPr bwMode="auto">
            <a:xfrm>
              <a:off x="4413" y="3207"/>
              <a:ext cx="1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5" name="Line 4135"/>
            <p:cNvSpPr>
              <a:spLocks noChangeShapeType="1"/>
            </p:cNvSpPr>
            <p:nvPr/>
          </p:nvSpPr>
          <p:spPr bwMode="auto">
            <a:xfrm flipH="1">
              <a:off x="4227" y="3269"/>
              <a:ext cx="186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6" name="Line 4136"/>
            <p:cNvSpPr>
              <a:spLocks noChangeShapeType="1"/>
            </p:cNvSpPr>
            <p:nvPr/>
          </p:nvSpPr>
          <p:spPr bwMode="auto">
            <a:xfrm flipV="1">
              <a:off x="4089" y="3166"/>
              <a:ext cx="1" cy="15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7" name="Line 4137"/>
            <p:cNvSpPr>
              <a:spLocks noChangeShapeType="1"/>
            </p:cNvSpPr>
            <p:nvPr/>
          </p:nvSpPr>
          <p:spPr bwMode="auto">
            <a:xfrm>
              <a:off x="4088" y="3032"/>
              <a:ext cx="1" cy="14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8" name="Line 4138"/>
            <p:cNvSpPr>
              <a:spLocks noChangeShapeType="1"/>
            </p:cNvSpPr>
            <p:nvPr/>
          </p:nvSpPr>
          <p:spPr bwMode="auto">
            <a:xfrm flipV="1">
              <a:off x="3628" y="3178"/>
              <a:ext cx="1" cy="23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9" name="Line 4139"/>
            <p:cNvSpPr>
              <a:spLocks noChangeShapeType="1"/>
            </p:cNvSpPr>
            <p:nvPr/>
          </p:nvSpPr>
          <p:spPr bwMode="auto">
            <a:xfrm>
              <a:off x="1531" y="4229"/>
              <a:ext cx="1774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0" name="Line 4140"/>
            <p:cNvSpPr>
              <a:spLocks noChangeShapeType="1"/>
            </p:cNvSpPr>
            <p:nvPr/>
          </p:nvSpPr>
          <p:spPr bwMode="auto">
            <a:xfrm>
              <a:off x="3305" y="4229"/>
              <a:ext cx="201" cy="3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1" name="Line 4141"/>
            <p:cNvSpPr>
              <a:spLocks noChangeShapeType="1"/>
            </p:cNvSpPr>
            <p:nvPr/>
          </p:nvSpPr>
          <p:spPr bwMode="auto">
            <a:xfrm flipH="1">
              <a:off x="3506" y="3759"/>
              <a:ext cx="95" cy="50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2" name="Line 4142"/>
            <p:cNvSpPr>
              <a:spLocks noChangeShapeType="1"/>
            </p:cNvSpPr>
            <p:nvPr/>
          </p:nvSpPr>
          <p:spPr bwMode="auto">
            <a:xfrm flipH="1">
              <a:off x="3553" y="3416"/>
              <a:ext cx="63" cy="33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3" name="Line 4143"/>
            <p:cNvSpPr>
              <a:spLocks noChangeShapeType="1"/>
            </p:cNvSpPr>
            <p:nvPr/>
          </p:nvSpPr>
          <p:spPr bwMode="auto">
            <a:xfrm>
              <a:off x="3616" y="3416"/>
              <a:ext cx="12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4" name="Line 4144"/>
            <p:cNvSpPr>
              <a:spLocks noChangeShapeType="1"/>
            </p:cNvSpPr>
            <p:nvPr/>
          </p:nvSpPr>
          <p:spPr bwMode="auto">
            <a:xfrm>
              <a:off x="3604" y="3482"/>
              <a:ext cx="1090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5" name="Line 4145"/>
            <p:cNvSpPr>
              <a:spLocks noChangeShapeType="1"/>
            </p:cNvSpPr>
            <p:nvPr/>
          </p:nvSpPr>
          <p:spPr bwMode="auto">
            <a:xfrm>
              <a:off x="4202" y="2012"/>
              <a:ext cx="1" cy="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6" name="Line 4146"/>
            <p:cNvSpPr>
              <a:spLocks noChangeShapeType="1"/>
            </p:cNvSpPr>
            <p:nvPr/>
          </p:nvSpPr>
          <p:spPr bwMode="auto">
            <a:xfrm>
              <a:off x="3766" y="3544"/>
              <a:ext cx="938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7" name="Line 4147"/>
            <p:cNvSpPr>
              <a:spLocks noChangeShapeType="1"/>
            </p:cNvSpPr>
            <p:nvPr/>
          </p:nvSpPr>
          <p:spPr bwMode="auto">
            <a:xfrm>
              <a:off x="3553" y="3751"/>
              <a:ext cx="48" cy="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8" name="Line 4148"/>
            <p:cNvSpPr>
              <a:spLocks noChangeShapeType="1"/>
            </p:cNvSpPr>
            <p:nvPr/>
          </p:nvSpPr>
          <p:spPr bwMode="auto">
            <a:xfrm>
              <a:off x="3601" y="3759"/>
              <a:ext cx="117" cy="2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9" name="Line 4149"/>
            <p:cNvSpPr>
              <a:spLocks noChangeShapeType="1"/>
            </p:cNvSpPr>
            <p:nvPr/>
          </p:nvSpPr>
          <p:spPr bwMode="auto">
            <a:xfrm flipH="1">
              <a:off x="3718" y="3544"/>
              <a:ext cx="44" cy="238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0" name="Line 4150"/>
            <p:cNvSpPr>
              <a:spLocks noChangeShapeType="1"/>
            </p:cNvSpPr>
            <p:nvPr/>
          </p:nvSpPr>
          <p:spPr bwMode="auto">
            <a:xfrm flipV="1">
              <a:off x="1531" y="3409"/>
              <a:ext cx="1" cy="820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1" name="Line 4151"/>
            <p:cNvSpPr>
              <a:spLocks noChangeShapeType="1"/>
            </p:cNvSpPr>
            <p:nvPr/>
          </p:nvSpPr>
          <p:spPr bwMode="auto">
            <a:xfrm flipH="1" flipV="1">
              <a:off x="871" y="3022"/>
              <a:ext cx="660" cy="387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2" name="Line 4152"/>
            <p:cNvSpPr>
              <a:spLocks noChangeShapeType="1"/>
            </p:cNvSpPr>
            <p:nvPr/>
          </p:nvSpPr>
          <p:spPr bwMode="auto">
            <a:xfrm flipV="1">
              <a:off x="2709" y="953"/>
              <a:ext cx="133" cy="4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3" name="Line 4153"/>
            <p:cNvSpPr>
              <a:spLocks noChangeShapeType="1"/>
            </p:cNvSpPr>
            <p:nvPr/>
          </p:nvSpPr>
          <p:spPr bwMode="auto">
            <a:xfrm>
              <a:off x="2693" y="958"/>
              <a:ext cx="7" cy="2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4" name="Line 4154"/>
            <p:cNvSpPr>
              <a:spLocks noChangeShapeType="1"/>
            </p:cNvSpPr>
            <p:nvPr/>
          </p:nvSpPr>
          <p:spPr bwMode="auto">
            <a:xfrm flipV="1">
              <a:off x="1325" y="531"/>
              <a:ext cx="81" cy="2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5" name="Line 4155"/>
            <p:cNvSpPr>
              <a:spLocks noChangeShapeType="1"/>
            </p:cNvSpPr>
            <p:nvPr/>
          </p:nvSpPr>
          <p:spPr bwMode="auto">
            <a:xfrm flipV="1">
              <a:off x="2060" y="176"/>
              <a:ext cx="357" cy="126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6" name="Line 4156"/>
            <p:cNvSpPr>
              <a:spLocks noChangeShapeType="1"/>
            </p:cNvSpPr>
            <p:nvPr/>
          </p:nvSpPr>
          <p:spPr bwMode="auto">
            <a:xfrm flipV="1">
              <a:off x="2492" y="120"/>
              <a:ext cx="86" cy="3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7" name="Line 4157"/>
            <p:cNvSpPr>
              <a:spLocks noChangeShapeType="1"/>
            </p:cNvSpPr>
            <p:nvPr/>
          </p:nvSpPr>
          <p:spPr bwMode="auto">
            <a:xfrm flipV="1">
              <a:off x="1484" y="329"/>
              <a:ext cx="498" cy="175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8" name="Line 4158"/>
            <p:cNvSpPr>
              <a:spLocks noChangeShapeType="1"/>
            </p:cNvSpPr>
            <p:nvPr/>
          </p:nvSpPr>
          <p:spPr bwMode="auto">
            <a:xfrm flipH="1">
              <a:off x="1885" y="990"/>
              <a:ext cx="38" cy="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9" name="Line 4159"/>
            <p:cNvSpPr>
              <a:spLocks noChangeShapeType="1"/>
            </p:cNvSpPr>
            <p:nvPr/>
          </p:nvSpPr>
          <p:spPr bwMode="auto">
            <a:xfrm flipV="1">
              <a:off x="1885" y="990"/>
              <a:ext cx="1" cy="43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0" name="Line 4160"/>
            <p:cNvSpPr>
              <a:spLocks noChangeShapeType="1"/>
            </p:cNvSpPr>
            <p:nvPr/>
          </p:nvSpPr>
          <p:spPr bwMode="auto">
            <a:xfrm flipH="1">
              <a:off x="2486" y="945"/>
              <a:ext cx="109" cy="39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1" name="Line 4161"/>
            <p:cNvSpPr>
              <a:spLocks noChangeShapeType="1"/>
            </p:cNvSpPr>
            <p:nvPr/>
          </p:nvSpPr>
          <p:spPr bwMode="auto">
            <a:xfrm flipV="1">
              <a:off x="3643" y="3705"/>
              <a:ext cx="8" cy="41"/>
            </a:xfrm>
            <a:prstGeom prst="line">
              <a:avLst/>
            </a:prstGeom>
            <a:noFill/>
            <a:ln w="1588">
              <a:solidFill>
                <a:srgbClr val="1F1A17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2" name="Freeform 4162"/>
            <p:cNvSpPr>
              <a:spLocks/>
            </p:cNvSpPr>
            <p:nvPr/>
          </p:nvSpPr>
          <p:spPr bwMode="auto">
            <a:xfrm>
              <a:off x="4155" y="1873"/>
              <a:ext cx="11" cy="11"/>
            </a:xfrm>
            <a:custGeom>
              <a:avLst/>
              <a:gdLst>
                <a:gd name="T0" fmla="*/ 6 w 11"/>
                <a:gd name="T1" fmla="*/ 0 h 11"/>
                <a:gd name="T2" fmla="*/ 3 w 11"/>
                <a:gd name="T3" fmla="*/ 0 h 11"/>
                <a:gd name="T4" fmla="*/ 2 w 11"/>
                <a:gd name="T5" fmla="*/ 2 h 11"/>
                <a:gd name="T6" fmla="*/ 0 w 11"/>
                <a:gd name="T7" fmla="*/ 3 h 11"/>
                <a:gd name="T8" fmla="*/ 0 w 11"/>
                <a:gd name="T9" fmla="*/ 5 h 11"/>
                <a:gd name="T10" fmla="*/ 0 w 11"/>
                <a:gd name="T11" fmla="*/ 7 h 11"/>
                <a:gd name="T12" fmla="*/ 2 w 11"/>
                <a:gd name="T13" fmla="*/ 9 h 11"/>
                <a:gd name="T14" fmla="*/ 3 w 11"/>
                <a:gd name="T15" fmla="*/ 11 h 11"/>
                <a:gd name="T16" fmla="*/ 6 w 11"/>
                <a:gd name="T17" fmla="*/ 11 h 11"/>
                <a:gd name="T18" fmla="*/ 7 w 11"/>
                <a:gd name="T19" fmla="*/ 11 h 11"/>
                <a:gd name="T20" fmla="*/ 9 w 11"/>
                <a:gd name="T21" fmla="*/ 9 h 11"/>
                <a:gd name="T22" fmla="*/ 11 w 11"/>
                <a:gd name="T23" fmla="*/ 7 h 11"/>
                <a:gd name="T24" fmla="*/ 11 w 11"/>
                <a:gd name="T25" fmla="*/ 5 h 11"/>
                <a:gd name="T26" fmla="*/ 11 w 11"/>
                <a:gd name="T27" fmla="*/ 3 h 11"/>
                <a:gd name="T28" fmla="*/ 9 w 11"/>
                <a:gd name="T29" fmla="*/ 2 h 11"/>
                <a:gd name="T30" fmla="*/ 7 w 11"/>
                <a:gd name="T31" fmla="*/ 0 h 11"/>
                <a:gd name="T32" fmla="*/ 6 w 11"/>
                <a:gd name="T33" fmla="*/ 0 h 11"/>
                <a:gd name="T34" fmla="*/ 6 w 11"/>
                <a:gd name="T35" fmla="*/ 0 h 11"/>
                <a:gd name="T36" fmla="*/ 6 w 11"/>
                <a:gd name="T37" fmla="*/ 0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"/>
                <a:gd name="T58" fmla="*/ 0 h 11"/>
                <a:gd name="T59" fmla="*/ 11 w 11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" h="11">
                  <a:moveTo>
                    <a:pt x="6" y="0"/>
                  </a:move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9" y="2"/>
                  </a:lnTo>
                  <a:lnTo>
                    <a:pt x="7" y="0"/>
                  </a:lnTo>
                  <a:lnTo>
                    <a:pt x="6" y="0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3" name="Freeform 4163"/>
            <p:cNvSpPr>
              <a:spLocks noEditPoints="1"/>
            </p:cNvSpPr>
            <p:nvPr/>
          </p:nvSpPr>
          <p:spPr bwMode="auto">
            <a:xfrm>
              <a:off x="4662" y="3866"/>
              <a:ext cx="20" cy="21"/>
            </a:xfrm>
            <a:custGeom>
              <a:avLst/>
              <a:gdLst>
                <a:gd name="T0" fmla="*/ 10 w 20"/>
                <a:gd name="T1" fmla="*/ 0 h 21"/>
                <a:gd name="T2" fmla="*/ 14 w 20"/>
                <a:gd name="T3" fmla="*/ 1 h 21"/>
                <a:gd name="T4" fmla="*/ 18 w 20"/>
                <a:gd name="T5" fmla="*/ 3 h 21"/>
                <a:gd name="T6" fmla="*/ 20 w 20"/>
                <a:gd name="T7" fmla="*/ 7 h 21"/>
                <a:gd name="T8" fmla="*/ 20 w 20"/>
                <a:gd name="T9" fmla="*/ 10 h 21"/>
                <a:gd name="T10" fmla="*/ 20 w 20"/>
                <a:gd name="T11" fmla="*/ 14 h 21"/>
                <a:gd name="T12" fmla="*/ 18 w 20"/>
                <a:gd name="T13" fmla="*/ 17 h 21"/>
                <a:gd name="T14" fmla="*/ 14 w 20"/>
                <a:gd name="T15" fmla="*/ 19 h 21"/>
                <a:gd name="T16" fmla="*/ 10 w 20"/>
                <a:gd name="T17" fmla="*/ 21 h 21"/>
                <a:gd name="T18" fmla="*/ 6 w 20"/>
                <a:gd name="T19" fmla="*/ 19 h 21"/>
                <a:gd name="T20" fmla="*/ 2 w 20"/>
                <a:gd name="T21" fmla="*/ 17 h 21"/>
                <a:gd name="T22" fmla="*/ 1 w 20"/>
                <a:gd name="T23" fmla="*/ 14 h 21"/>
                <a:gd name="T24" fmla="*/ 0 w 20"/>
                <a:gd name="T25" fmla="*/ 10 h 21"/>
                <a:gd name="T26" fmla="*/ 0 w 20"/>
                <a:gd name="T27" fmla="*/ 8 h 21"/>
                <a:gd name="T28" fmla="*/ 1 w 20"/>
                <a:gd name="T29" fmla="*/ 5 h 21"/>
                <a:gd name="T30" fmla="*/ 2 w 20"/>
                <a:gd name="T31" fmla="*/ 3 h 21"/>
                <a:gd name="T32" fmla="*/ 5 w 20"/>
                <a:gd name="T33" fmla="*/ 1 h 21"/>
                <a:gd name="T34" fmla="*/ 7 w 20"/>
                <a:gd name="T35" fmla="*/ 0 h 21"/>
                <a:gd name="T36" fmla="*/ 10 w 20"/>
                <a:gd name="T37" fmla="*/ 0 h 21"/>
                <a:gd name="T38" fmla="*/ 10 w 20"/>
                <a:gd name="T39" fmla="*/ 1 h 21"/>
                <a:gd name="T40" fmla="*/ 7 w 20"/>
                <a:gd name="T41" fmla="*/ 3 h 21"/>
                <a:gd name="T42" fmla="*/ 6 w 20"/>
                <a:gd name="T43" fmla="*/ 3 h 21"/>
                <a:gd name="T44" fmla="*/ 3 w 20"/>
                <a:gd name="T45" fmla="*/ 4 h 21"/>
                <a:gd name="T46" fmla="*/ 2 w 20"/>
                <a:gd name="T47" fmla="*/ 7 h 21"/>
                <a:gd name="T48" fmla="*/ 2 w 20"/>
                <a:gd name="T49" fmla="*/ 8 h 21"/>
                <a:gd name="T50" fmla="*/ 2 w 20"/>
                <a:gd name="T51" fmla="*/ 10 h 21"/>
                <a:gd name="T52" fmla="*/ 2 w 20"/>
                <a:gd name="T53" fmla="*/ 13 h 21"/>
                <a:gd name="T54" fmla="*/ 3 w 20"/>
                <a:gd name="T55" fmla="*/ 16 h 21"/>
                <a:gd name="T56" fmla="*/ 7 w 20"/>
                <a:gd name="T57" fmla="*/ 18 h 21"/>
                <a:gd name="T58" fmla="*/ 10 w 20"/>
                <a:gd name="T59" fmla="*/ 18 h 21"/>
                <a:gd name="T60" fmla="*/ 12 w 20"/>
                <a:gd name="T61" fmla="*/ 18 h 21"/>
                <a:gd name="T62" fmla="*/ 14 w 20"/>
                <a:gd name="T63" fmla="*/ 17 h 21"/>
                <a:gd name="T64" fmla="*/ 16 w 20"/>
                <a:gd name="T65" fmla="*/ 16 h 21"/>
                <a:gd name="T66" fmla="*/ 18 w 20"/>
                <a:gd name="T67" fmla="*/ 14 h 21"/>
                <a:gd name="T68" fmla="*/ 18 w 20"/>
                <a:gd name="T69" fmla="*/ 12 h 21"/>
                <a:gd name="T70" fmla="*/ 19 w 20"/>
                <a:gd name="T71" fmla="*/ 10 h 21"/>
                <a:gd name="T72" fmla="*/ 18 w 20"/>
                <a:gd name="T73" fmla="*/ 8 h 21"/>
                <a:gd name="T74" fmla="*/ 18 w 20"/>
                <a:gd name="T75" fmla="*/ 7 h 21"/>
                <a:gd name="T76" fmla="*/ 16 w 20"/>
                <a:gd name="T77" fmla="*/ 4 h 21"/>
                <a:gd name="T78" fmla="*/ 14 w 20"/>
                <a:gd name="T79" fmla="*/ 3 h 21"/>
                <a:gd name="T80" fmla="*/ 12 w 20"/>
                <a:gd name="T81" fmla="*/ 3 h 21"/>
                <a:gd name="T82" fmla="*/ 10 w 20"/>
                <a:gd name="T83" fmla="*/ 1 h 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"/>
                <a:gd name="T127" fmla="*/ 0 h 21"/>
                <a:gd name="T128" fmla="*/ 20 w 20"/>
                <a:gd name="T129" fmla="*/ 21 h 2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" h="21">
                  <a:moveTo>
                    <a:pt x="10" y="0"/>
                  </a:moveTo>
                  <a:lnTo>
                    <a:pt x="14" y="1"/>
                  </a:lnTo>
                  <a:lnTo>
                    <a:pt x="18" y="3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4" y="19"/>
                  </a:lnTo>
                  <a:lnTo>
                    <a:pt x="10" y="21"/>
                  </a:lnTo>
                  <a:lnTo>
                    <a:pt x="6" y="19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10" y="0"/>
                  </a:lnTo>
                  <a:close/>
                  <a:moveTo>
                    <a:pt x="10" y="1"/>
                  </a:moveTo>
                  <a:lnTo>
                    <a:pt x="7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3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4" y="17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9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4" name="Freeform 4164"/>
            <p:cNvSpPr>
              <a:spLocks/>
            </p:cNvSpPr>
            <p:nvPr/>
          </p:nvSpPr>
          <p:spPr bwMode="auto">
            <a:xfrm>
              <a:off x="4685" y="3871"/>
              <a:ext cx="14" cy="14"/>
            </a:xfrm>
            <a:custGeom>
              <a:avLst/>
              <a:gdLst>
                <a:gd name="T0" fmla="*/ 0 w 14"/>
                <a:gd name="T1" fmla="*/ 0 h 14"/>
                <a:gd name="T2" fmla="*/ 2 w 14"/>
                <a:gd name="T3" fmla="*/ 0 h 14"/>
                <a:gd name="T4" fmla="*/ 6 w 14"/>
                <a:gd name="T5" fmla="*/ 11 h 14"/>
                <a:gd name="T6" fmla="*/ 11 w 14"/>
                <a:gd name="T7" fmla="*/ 0 h 14"/>
                <a:gd name="T8" fmla="*/ 14 w 14"/>
                <a:gd name="T9" fmla="*/ 0 h 14"/>
                <a:gd name="T10" fmla="*/ 7 w 14"/>
                <a:gd name="T11" fmla="*/ 14 h 14"/>
                <a:gd name="T12" fmla="*/ 6 w 14"/>
                <a:gd name="T13" fmla="*/ 14 h 14"/>
                <a:gd name="T14" fmla="*/ 0 w 14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14"/>
                <a:gd name="T26" fmla="*/ 14 w 14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14">
                  <a:moveTo>
                    <a:pt x="0" y="0"/>
                  </a:moveTo>
                  <a:lnTo>
                    <a:pt x="2" y="0"/>
                  </a:lnTo>
                  <a:lnTo>
                    <a:pt x="6" y="11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5" name="Freeform 4165"/>
            <p:cNvSpPr>
              <a:spLocks noEditPoints="1"/>
            </p:cNvSpPr>
            <p:nvPr/>
          </p:nvSpPr>
          <p:spPr bwMode="auto">
            <a:xfrm>
              <a:off x="4701" y="3871"/>
              <a:ext cx="14" cy="14"/>
            </a:xfrm>
            <a:custGeom>
              <a:avLst/>
              <a:gdLst>
                <a:gd name="T0" fmla="*/ 13 w 14"/>
                <a:gd name="T1" fmla="*/ 11 h 14"/>
                <a:gd name="T2" fmla="*/ 14 w 14"/>
                <a:gd name="T3" fmla="*/ 11 h 14"/>
                <a:gd name="T4" fmla="*/ 13 w 14"/>
                <a:gd name="T5" fmla="*/ 12 h 14"/>
                <a:gd name="T6" fmla="*/ 13 w 14"/>
                <a:gd name="T7" fmla="*/ 13 h 14"/>
                <a:gd name="T8" fmla="*/ 12 w 14"/>
                <a:gd name="T9" fmla="*/ 14 h 14"/>
                <a:gd name="T10" fmla="*/ 11 w 14"/>
                <a:gd name="T11" fmla="*/ 14 h 14"/>
                <a:gd name="T12" fmla="*/ 9 w 14"/>
                <a:gd name="T13" fmla="*/ 14 h 14"/>
                <a:gd name="T14" fmla="*/ 7 w 14"/>
                <a:gd name="T15" fmla="*/ 14 h 14"/>
                <a:gd name="T16" fmla="*/ 4 w 14"/>
                <a:gd name="T17" fmla="*/ 14 h 14"/>
                <a:gd name="T18" fmla="*/ 2 w 14"/>
                <a:gd name="T19" fmla="*/ 13 h 14"/>
                <a:gd name="T20" fmla="*/ 0 w 14"/>
                <a:gd name="T21" fmla="*/ 11 h 14"/>
                <a:gd name="T22" fmla="*/ 0 w 14"/>
                <a:gd name="T23" fmla="*/ 8 h 14"/>
                <a:gd name="T24" fmla="*/ 0 w 14"/>
                <a:gd name="T25" fmla="*/ 5 h 14"/>
                <a:gd name="T26" fmla="*/ 2 w 14"/>
                <a:gd name="T27" fmla="*/ 3 h 14"/>
                <a:gd name="T28" fmla="*/ 4 w 14"/>
                <a:gd name="T29" fmla="*/ 0 h 14"/>
                <a:gd name="T30" fmla="*/ 7 w 14"/>
                <a:gd name="T31" fmla="*/ 0 h 14"/>
                <a:gd name="T32" fmla="*/ 11 w 14"/>
                <a:gd name="T33" fmla="*/ 0 h 14"/>
                <a:gd name="T34" fmla="*/ 13 w 14"/>
                <a:gd name="T35" fmla="*/ 3 h 14"/>
                <a:gd name="T36" fmla="*/ 14 w 14"/>
                <a:gd name="T37" fmla="*/ 5 h 14"/>
                <a:gd name="T38" fmla="*/ 14 w 14"/>
                <a:gd name="T39" fmla="*/ 8 h 14"/>
                <a:gd name="T40" fmla="*/ 2 w 14"/>
                <a:gd name="T41" fmla="*/ 8 h 14"/>
                <a:gd name="T42" fmla="*/ 2 w 14"/>
                <a:gd name="T43" fmla="*/ 11 h 14"/>
                <a:gd name="T44" fmla="*/ 3 w 14"/>
                <a:gd name="T45" fmla="*/ 12 h 14"/>
                <a:gd name="T46" fmla="*/ 5 w 14"/>
                <a:gd name="T47" fmla="*/ 13 h 14"/>
                <a:gd name="T48" fmla="*/ 7 w 14"/>
                <a:gd name="T49" fmla="*/ 13 h 14"/>
                <a:gd name="T50" fmla="*/ 8 w 14"/>
                <a:gd name="T51" fmla="*/ 13 h 14"/>
                <a:gd name="T52" fmla="*/ 9 w 14"/>
                <a:gd name="T53" fmla="*/ 13 h 14"/>
                <a:gd name="T54" fmla="*/ 11 w 14"/>
                <a:gd name="T55" fmla="*/ 13 h 14"/>
                <a:gd name="T56" fmla="*/ 11 w 14"/>
                <a:gd name="T57" fmla="*/ 12 h 14"/>
                <a:gd name="T58" fmla="*/ 12 w 14"/>
                <a:gd name="T59" fmla="*/ 11 h 14"/>
                <a:gd name="T60" fmla="*/ 13 w 14"/>
                <a:gd name="T61" fmla="*/ 11 h 14"/>
                <a:gd name="T62" fmla="*/ 13 w 14"/>
                <a:gd name="T63" fmla="*/ 7 h 14"/>
                <a:gd name="T64" fmla="*/ 12 w 14"/>
                <a:gd name="T65" fmla="*/ 5 h 14"/>
                <a:gd name="T66" fmla="*/ 12 w 14"/>
                <a:gd name="T67" fmla="*/ 4 h 14"/>
                <a:gd name="T68" fmla="*/ 11 w 14"/>
                <a:gd name="T69" fmla="*/ 3 h 14"/>
                <a:gd name="T70" fmla="*/ 9 w 14"/>
                <a:gd name="T71" fmla="*/ 3 h 14"/>
                <a:gd name="T72" fmla="*/ 8 w 14"/>
                <a:gd name="T73" fmla="*/ 2 h 14"/>
                <a:gd name="T74" fmla="*/ 7 w 14"/>
                <a:gd name="T75" fmla="*/ 2 h 14"/>
                <a:gd name="T76" fmla="*/ 5 w 14"/>
                <a:gd name="T77" fmla="*/ 3 h 14"/>
                <a:gd name="T78" fmla="*/ 4 w 14"/>
                <a:gd name="T79" fmla="*/ 3 h 14"/>
                <a:gd name="T80" fmla="*/ 3 w 14"/>
                <a:gd name="T81" fmla="*/ 4 h 14"/>
                <a:gd name="T82" fmla="*/ 2 w 14"/>
                <a:gd name="T83" fmla="*/ 7 h 14"/>
                <a:gd name="T84" fmla="*/ 13 w 14"/>
                <a:gd name="T85" fmla="*/ 7 h 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"/>
                <a:gd name="T130" fmla="*/ 0 h 14"/>
                <a:gd name="T131" fmla="*/ 14 w 14"/>
                <a:gd name="T132" fmla="*/ 14 h 1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" h="14">
                  <a:moveTo>
                    <a:pt x="13" y="11"/>
                  </a:moveTo>
                  <a:lnTo>
                    <a:pt x="14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2" y="8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3" y="11"/>
                  </a:lnTo>
                  <a:close/>
                  <a:moveTo>
                    <a:pt x="13" y="7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7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6" name="Freeform 4166"/>
            <p:cNvSpPr>
              <a:spLocks/>
            </p:cNvSpPr>
            <p:nvPr/>
          </p:nvSpPr>
          <p:spPr bwMode="auto">
            <a:xfrm>
              <a:off x="2413" y="1698"/>
              <a:ext cx="68" cy="69"/>
            </a:xfrm>
            <a:custGeom>
              <a:avLst/>
              <a:gdLst>
                <a:gd name="T0" fmla="*/ 68 w 68"/>
                <a:gd name="T1" fmla="*/ 34 h 69"/>
                <a:gd name="T2" fmla="*/ 55 w 68"/>
                <a:gd name="T3" fmla="*/ 51 h 69"/>
                <a:gd name="T4" fmla="*/ 42 w 68"/>
                <a:gd name="T5" fmla="*/ 69 h 69"/>
                <a:gd name="T6" fmla="*/ 20 w 68"/>
                <a:gd name="T7" fmla="*/ 61 h 69"/>
                <a:gd name="T8" fmla="*/ 0 w 68"/>
                <a:gd name="T9" fmla="*/ 55 h 69"/>
                <a:gd name="T10" fmla="*/ 0 w 68"/>
                <a:gd name="T11" fmla="*/ 34 h 69"/>
                <a:gd name="T12" fmla="*/ 0 w 68"/>
                <a:gd name="T13" fmla="*/ 14 h 69"/>
                <a:gd name="T14" fmla="*/ 20 w 68"/>
                <a:gd name="T15" fmla="*/ 6 h 69"/>
                <a:gd name="T16" fmla="*/ 42 w 68"/>
                <a:gd name="T17" fmla="*/ 0 h 69"/>
                <a:gd name="T18" fmla="*/ 55 w 68"/>
                <a:gd name="T19" fmla="*/ 18 h 69"/>
                <a:gd name="T20" fmla="*/ 68 w 68"/>
                <a:gd name="T21" fmla="*/ 34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8"/>
                <a:gd name="T34" fmla="*/ 0 h 69"/>
                <a:gd name="T35" fmla="*/ 68 w 68"/>
                <a:gd name="T36" fmla="*/ 69 h 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8" h="69">
                  <a:moveTo>
                    <a:pt x="68" y="34"/>
                  </a:moveTo>
                  <a:lnTo>
                    <a:pt x="55" y="51"/>
                  </a:lnTo>
                  <a:lnTo>
                    <a:pt x="42" y="69"/>
                  </a:lnTo>
                  <a:lnTo>
                    <a:pt x="20" y="61"/>
                  </a:lnTo>
                  <a:lnTo>
                    <a:pt x="0" y="55"/>
                  </a:lnTo>
                  <a:lnTo>
                    <a:pt x="0" y="34"/>
                  </a:lnTo>
                  <a:lnTo>
                    <a:pt x="0" y="14"/>
                  </a:lnTo>
                  <a:lnTo>
                    <a:pt x="20" y="6"/>
                  </a:lnTo>
                  <a:lnTo>
                    <a:pt x="42" y="0"/>
                  </a:lnTo>
                  <a:lnTo>
                    <a:pt x="55" y="18"/>
                  </a:lnTo>
                  <a:lnTo>
                    <a:pt x="68" y="34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7" name="Rectangle 4167"/>
            <p:cNvSpPr>
              <a:spLocks noChangeArrowheads="1"/>
            </p:cNvSpPr>
            <p:nvPr/>
          </p:nvSpPr>
          <p:spPr bwMode="auto">
            <a:xfrm>
              <a:off x="1184" y="1745"/>
              <a:ext cx="31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8" name="Rectangle 4168"/>
            <p:cNvSpPr>
              <a:spLocks noChangeArrowheads="1"/>
            </p:cNvSpPr>
            <p:nvPr/>
          </p:nvSpPr>
          <p:spPr bwMode="auto">
            <a:xfrm>
              <a:off x="1260" y="1744"/>
              <a:ext cx="30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9" name="Freeform 4169"/>
            <p:cNvSpPr>
              <a:spLocks/>
            </p:cNvSpPr>
            <p:nvPr/>
          </p:nvSpPr>
          <p:spPr bwMode="auto">
            <a:xfrm>
              <a:off x="1335" y="1743"/>
              <a:ext cx="31" cy="15"/>
            </a:xfrm>
            <a:custGeom>
              <a:avLst/>
              <a:gdLst>
                <a:gd name="T0" fmla="*/ 31 w 31"/>
                <a:gd name="T1" fmla="*/ 0 h 15"/>
                <a:gd name="T2" fmla="*/ 31 w 31"/>
                <a:gd name="T3" fmla="*/ 15 h 15"/>
                <a:gd name="T4" fmla="*/ 1 w 31"/>
                <a:gd name="T5" fmla="*/ 15 h 15"/>
                <a:gd name="T6" fmla="*/ 0 w 31"/>
                <a:gd name="T7" fmla="*/ 1 h 15"/>
                <a:gd name="T8" fmla="*/ 31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5"/>
                <a:gd name="T17" fmla="*/ 31 w 31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5">
                  <a:moveTo>
                    <a:pt x="31" y="0"/>
                  </a:moveTo>
                  <a:lnTo>
                    <a:pt x="31" y="15"/>
                  </a:lnTo>
                  <a:lnTo>
                    <a:pt x="1" y="15"/>
                  </a:lnTo>
                  <a:lnTo>
                    <a:pt x="0" y="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0" name="Rectangle 4170"/>
            <p:cNvSpPr>
              <a:spLocks noChangeArrowheads="1"/>
            </p:cNvSpPr>
            <p:nvPr/>
          </p:nvSpPr>
          <p:spPr bwMode="auto">
            <a:xfrm>
              <a:off x="1412" y="1743"/>
              <a:ext cx="30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1" name="Rectangle 4171"/>
            <p:cNvSpPr>
              <a:spLocks noChangeArrowheads="1"/>
            </p:cNvSpPr>
            <p:nvPr/>
          </p:nvSpPr>
          <p:spPr bwMode="auto">
            <a:xfrm>
              <a:off x="1488" y="1741"/>
              <a:ext cx="29" cy="16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2" name="Freeform 4172"/>
            <p:cNvSpPr>
              <a:spLocks/>
            </p:cNvSpPr>
            <p:nvPr/>
          </p:nvSpPr>
          <p:spPr bwMode="auto">
            <a:xfrm>
              <a:off x="1563" y="1740"/>
              <a:ext cx="30" cy="15"/>
            </a:xfrm>
            <a:custGeom>
              <a:avLst/>
              <a:gdLst>
                <a:gd name="T0" fmla="*/ 30 w 30"/>
                <a:gd name="T1" fmla="*/ 0 h 15"/>
                <a:gd name="T2" fmla="*/ 30 w 30"/>
                <a:gd name="T3" fmla="*/ 15 h 15"/>
                <a:gd name="T4" fmla="*/ 0 w 30"/>
                <a:gd name="T5" fmla="*/ 15 h 15"/>
                <a:gd name="T6" fmla="*/ 0 w 30"/>
                <a:gd name="T7" fmla="*/ 1 h 15"/>
                <a:gd name="T8" fmla="*/ 30 w 3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5"/>
                <a:gd name="T17" fmla="*/ 30 w 30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5">
                  <a:moveTo>
                    <a:pt x="30" y="0"/>
                  </a:moveTo>
                  <a:lnTo>
                    <a:pt x="30" y="15"/>
                  </a:lnTo>
                  <a:lnTo>
                    <a:pt x="0" y="15"/>
                  </a:lnTo>
                  <a:lnTo>
                    <a:pt x="0" y="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3" name="Freeform 4173"/>
            <p:cNvSpPr>
              <a:spLocks/>
            </p:cNvSpPr>
            <p:nvPr/>
          </p:nvSpPr>
          <p:spPr bwMode="auto">
            <a:xfrm>
              <a:off x="1639" y="1740"/>
              <a:ext cx="31" cy="15"/>
            </a:xfrm>
            <a:custGeom>
              <a:avLst/>
              <a:gdLst>
                <a:gd name="T0" fmla="*/ 29 w 31"/>
                <a:gd name="T1" fmla="*/ 0 h 15"/>
                <a:gd name="T2" fmla="*/ 31 w 31"/>
                <a:gd name="T3" fmla="*/ 15 h 15"/>
                <a:gd name="T4" fmla="*/ 0 w 31"/>
                <a:gd name="T5" fmla="*/ 15 h 15"/>
                <a:gd name="T6" fmla="*/ 0 w 31"/>
                <a:gd name="T7" fmla="*/ 0 h 15"/>
                <a:gd name="T8" fmla="*/ 29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5"/>
                <a:gd name="T17" fmla="*/ 31 w 31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5">
                  <a:moveTo>
                    <a:pt x="29" y="0"/>
                  </a:moveTo>
                  <a:lnTo>
                    <a:pt x="31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4" name="Rectangle 4174"/>
            <p:cNvSpPr>
              <a:spLocks noChangeArrowheads="1"/>
            </p:cNvSpPr>
            <p:nvPr/>
          </p:nvSpPr>
          <p:spPr bwMode="auto">
            <a:xfrm>
              <a:off x="1714" y="1739"/>
              <a:ext cx="31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5" name="Freeform 4175"/>
            <p:cNvSpPr>
              <a:spLocks/>
            </p:cNvSpPr>
            <p:nvPr/>
          </p:nvSpPr>
          <p:spPr bwMode="auto">
            <a:xfrm>
              <a:off x="1790" y="1737"/>
              <a:ext cx="31" cy="16"/>
            </a:xfrm>
            <a:custGeom>
              <a:avLst/>
              <a:gdLst>
                <a:gd name="T0" fmla="*/ 31 w 31"/>
                <a:gd name="T1" fmla="*/ 0 h 16"/>
                <a:gd name="T2" fmla="*/ 31 w 31"/>
                <a:gd name="T3" fmla="*/ 16 h 16"/>
                <a:gd name="T4" fmla="*/ 0 w 31"/>
                <a:gd name="T5" fmla="*/ 16 h 16"/>
                <a:gd name="T6" fmla="*/ 0 w 31"/>
                <a:gd name="T7" fmla="*/ 2 h 16"/>
                <a:gd name="T8" fmla="*/ 31 w 3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6"/>
                <a:gd name="T17" fmla="*/ 31 w 31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6">
                  <a:moveTo>
                    <a:pt x="31" y="0"/>
                  </a:moveTo>
                  <a:lnTo>
                    <a:pt x="31" y="16"/>
                  </a:lnTo>
                  <a:lnTo>
                    <a:pt x="0" y="16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6" name="Rectangle 4176"/>
            <p:cNvSpPr>
              <a:spLocks noChangeArrowheads="1"/>
            </p:cNvSpPr>
            <p:nvPr/>
          </p:nvSpPr>
          <p:spPr bwMode="auto">
            <a:xfrm>
              <a:off x="1866" y="1737"/>
              <a:ext cx="18" cy="16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7" name="Freeform 4177"/>
            <p:cNvSpPr>
              <a:spLocks/>
            </p:cNvSpPr>
            <p:nvPr/>
          </p:nvSpPr>
          <p:spPr bwMode="auto">
            <a:xfrm>
              <a:off x="1187" y="1775"/>
              <a:ext cx="30" cy="15"/>
            </a:xfrm>
            <a:custGeom>
              <a:avLst/>
              <a:gdLst>
                <a:gd name="T0" fmla="*/ 29 w 30"/>
                <a:gd name="T1" fmla="*/ 0 h 15"/>
                <a:gd name="T2" fmla="*/ 30 w 30"/>
                <a:gd name="T3" fmla="*/ 15 h 15"/>
                <a:gd name="T4" fmla="*/ 0 w 30"/>
                <a:gd name="T5" fmla="*/ 15 h 15"/>
                <a:gd name="T6" fmla="*/ 0 w 30"/>
                <a:gd name="T7" fmla="*/ 0 h 15"/>
                <a:gd name="T8" fmla="*/ 29 w 3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5"/>
                <a:gd name="T17" fmla="*/ 30 w 30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5">
                  <a:moveTo>
                    <a:pt x="29" y="0"/>
                  </a:moveTo>
                  <a:lnTo>
                    <a:pt x="3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8" name="Freeform 4178"/>
            <p:cNvSpPr>
              <a:spLocks/>
            </p:cNvSpPr>
            <p:nvPr/>
          </p:nvSpPr>
          <p:spPr bwMode="auto">
            <a:xfrm>
              <a:off x="1262" y="1773"/>
              <a:ext cx="31" cy="16"/>
            </a:xfrm>
            <a:custGeom>
              <a:avLst/>
              <a:gdLst>
                <a:gd name="T0" fmla="*/ 31 w 31"/>
                <a:gd name="T1" fmla="*/ 0 h 16"/>
                <a:gd name="T2" fmla="*/ 31 w 31"/>
                <a:gd name="T3" fmla="*/ 16 h 16"/>
                <a:gd name="T4" fmla="*/ 0 w 31"/>
                <a:gd name="T5" fmla="*/ 16 h 16"/>
                <a:gd name="T6" fmla="*/ 0 w 31"/>
                <a:gd name="T7" fmla="*/ 2 h 16"/>
                <a:gd name="T8" fmla="*/ 31 w 3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6"/>
                <a:gd name="T17" fmla="*/ 31 w 31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6">
                  <a:moveTo>
                    <a:pt x="31" y="0"/>
                  </a:moveTo>
                  <a:lnTo>
                    <a:pt x="31" y="16"/>
                  </a:lnTo>
                  <a:lnTo>
                    <a:pt x="0" y="16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9" name="Freeform 4179"/>
            <p:cNvSpPr>
              <a:spLocks/>
            </p:cNvSpPr>
            <p:nvPr/>
          </p:nvSpPr>
          <p:spPr bwMode="auto">
            <a:xfrm>
              <a:off x="1338" y="1773"/>
              <a:ext cx="30" cy="16"/>
            </a:xfrm>
            <a:custGeom>
              <a:avLst/>
              <a:gdLst>
                <a:gd name="T0" fmla="*/ 30 w 30"/>
                <a:gd name="T1" fmla="*/ 0 h 16"/>
                <a:gd name="T2" fmla="*/ 30 w 30"/>
                <a:gd name="T3" fmla="*/ 14 h 16"/>
                <a:gd name="T4" fmla="*/ 0 w 30"/>
                <a:gd name="T5" fmla="*/ 16 h 16"/>
                <a:gd name="T6" fmla="*/ 0 w 30"/>
                <a:gd name="T7" fmla="*/ 0 h 16"/>
                <a:gd name="T8" fmla="*/ 30 w 3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6"/>
                <a:gd name="T17" fmla="*/ 30 w 30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6">
                  <a:moveTo>
                    <a:pt x="30" y="0"/>
                  </a:moveTo>
                  <a:lnTo>
                    <a:pt x="30" y="14"/>
                  </a:lnTo>
                  <a:lnTo>
                    <a:pt x="0" y="16"/>
                  </a:lnTo>
                  <a:lnTo>
                    <a:pt x="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0" name="Rectangle 4180"/>
            <p:cNvSpPr>
              <a:spLocks noChangeArrowheads="1"/>
            </p:cNvSpPr>
            <p:nvPr/>
          </p:nvSpPr>
          <p:spPr bwMode="auto">
            <a:xfrm>
              <a:off x="1413" y="1772"/>
              <a:ext cx="31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1" name="Freeform 4181"/>
            <p:cNvSpPr>
              <a:spLocks/>
            </p:cNvSpPr>
            <p:nvPr/>
          </p:nvSpPr>
          <p:spPr bwMode="auto">
            <a:xfrm>
              <a:off x="1489" y="1771"/>
              <a:ext cx="31" cy="15"/>
            </a:xfrm>
            <a:custGeom>
              <a:avLst/>
              <a:gdLst>
                <a:gd name="T0" fmla="*/ 31 w 31"/>
                <a:gd name="T1" fmla="*/ 0 h 15"/>
                <a:gd name="T2" fmla="*/ 31 w 31"/>
                <a:gd name="T3" fmla="*/ 15 h 15"/>
                <a:gd name="T4" fmla="*/ 0 w 31"/>
                <a:gd name="T5" fmla="*/ 15 h 15"/>
                <a:gd name="T6" fmla="*/ 0 w 31"/>
                <a:gd name="T7" fmla="*/ 1 h 15"/>
                <a:gd name="T8" fmla="*/ 31 w 3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5"/>
                <a:gd name="T17" fmla="*/ 31 w 31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5">
                  <a:moveTo>
                    <a:pt x="31" y="0"/>
                  </a:moveTo>
                  <a:lnTo>
                    <a:pt x="31" y="15"/>
                  </a:lnTo>
                  <a:lnTo>
                    <a:pt x="0" y="15"/>
                  </a:lnTo>
                  <a:lnTo>
                    <a:pt x="0" y="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2" name="Freeform 4182"/>
            <p:cNvSpPr>
              <a:spLocks/>
            </p:cNvSpPr>
            <p:nvPr/>
          </p:nvSpPr>
          <p:spPr bwMode="auto">
            <a:xfrm>
              <a:off x="1565" y="1771"/>
              <a:ext cx="30" cy="15"/>
            </a:xfrm>
            <a:custGeom>
              <a:avLst/>
              <a:gdLst>
                <a:gd name="T0" fmla="*/ 30 w 30"/>
                <a:gd name="T1" fmla="*/ 0 h 15"/>
                <a:gd name="T2" fmla="*/ 30 w 30"/>
                <a:gd name="T3" fmla="*/ 14 h 15"/>
                <a:gd name="T4" fmla="*/ 0 w 30"/>
                <a:gd name="T5" fmla="*/ 15 h 15"/>
                <a:gd name="T6" fmla="*/ 0 w 30"/>
                <a:gd name="T7" fmla="*/ 0 h 15"/>
                <a:gd name="T8" fmla="*/ 30 w 30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15"/>
                <a:gd name="T17" fmla="*/ 30 w 30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15">
                  <a:moveTo>
                    <a:pt x="30" y="0"/>
                  </a:moveTo>
                  <a:lnTo>
                    <a:pt x="30" y="14"/>
                  </a:lnTo>
                  <a:lnTo>
                    <a:pt x="0" y="15"/>
                  </a:lnTo>
                  <a:lnTo>
                    <a:pt x="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3" name="Freeform 4183"/>
            <p:cNvSpPr>
              <a:spLocks/>
            </p:cNvSpPr>
            <p:nvPr/>
          </p:nvSpPr>
          <p:spPr bwMode="auto">
            <a:xfrm>
              <a:off x="1640" y="1769"/>
              <a:ext cx="31" cy="16"/>
            </a:xfrm>
            <a:custGeom>
              <a:avLst/>
              <a:gdLst>
                <a:gd name="T0" fmla="*/ 31 w 31"/>
                <a:gd name="T1" fmla="*/ 0 h 16"/>
                <a:gd name="T2" fmla="*/ 31 w 31"/>
                <a:gd name="T3" fmla="*/ 16 h 16"/>
                <a:gd name="T4" fmla="*/ 1 w 31"/>
                <a:gd name="T5" fmla="*/ 16 h 16"/>
                <a:gd name="T6" fmla="*/ 0 w 31"/>
                <a:gd name="T7" fmla="*/ 0 h 16"/>
                <a:gd name="T8" fmla="*/ 31 w 3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16"/>
                <a:gd name="T17" fmla="*/ 31 w 31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16">
                  <a:moveTo>
                    <a:pt x="31" y="0"/>
                  </a:moveTo>
                  <a:lnTo>
                    <a:pt x="31" y="16"/>
                  </a:lnTo>
                  <a:lnTo>
                    <a:pt x="1" y="16"/>
                  </a:lnTo>
                  <a:lnTo>
                    <a:pt x="0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4" name="Freeform 4184"/>
            <p:cNvSpPr>
              <a:spLocks/>
            </p:cNvSpPr>
            <p:nvPr/>
          </p:nvSpPr>
          <p:spPr bwMode="auto">
            <a:xfrm>
              <a:off x="1717" y="1768"/>
              <a:ext cx="29" cy="16"/>
            </a:xfrm>
            <a:custGeom>
              <a:avLst/>
              <a:gdLst>
                <a:gd name="T0" fmla="*/ 29 w 29"/>
                <a:gd name="T1" fmla="*/ 0 h 16"/>
                <a:gd name="T2" fmla="*/ 29 w 29"/>
                <a:gd name="T3" fmla="*/ 16 h 16"/>
                <a:gd name="T4" fmla="*/ 0 w 29"/>
                <a:gd name="T5" fmla="*/ 16 h 16"/>
                <a:gd name="T6" fmla="*/ 0 w 29"/>
                <a:gd name="T7" fmla="*/ 1 h 16"/>
                <a:gd name="T8" fmla="*/ 29 w 2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16"/>
                <a:gd name="T17" fmla="*/ 29 w 29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16">
                  <a:moveTo>
                    <a:pt x="29" y="0"/>
                  </a:moveTo>
                  <a:lnTo>
                    <a:pt x="29" y="16"/>
                  </a:lnTo>
                  <a:lnTo>
                    <a:pt x="0" y="16"/>
                  </a:lnTo>
                  <a:lnTo>
                    <a:pt x="0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5" name="Freeform 4185"/>
            <p:cNvSpPr>
              <a:spLocks/>
            </p:cNvSpPr>
            <p:nvPr/>
          </p:nvSpPr>
          <p:spPr bwMode="auto">
            <a:xfrm>
              <a:off x="1793" y="1768"/>
              <a:ext cx="29" cy="16"/>
            </a:xfrm>
            <a:custGeom>
              <a:avLst/>
              <a:gdLst>
                <a:gd name="T0" fmla="*/ 29 w 29"/>
                <a:gd name="T1" fmla="*/ 0 h 16"/>
                <a:gd name="T2" fmla="*/ 29 w 29"/>
                <a:gd name="T3" fmla="*/ 14 h 16"/>
                <a:gd name="T4" fmla="*/ 0 w 29"/>
                <a:gd name="T5" fmla="*/ 16 h 16"/>
                <a:gd name="T6" fmla="*/ 0 w 29"/>
                <a:gd name="T7" fmla="*/ 0 h 16"/>
                <a:gd name="T8" fmla="*/ 29 w 29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16"/>
                <a:gd name="T17" fmla="*/ 29 w 29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16">
                  <a:moveTo>
                    <a:pt x="29" y="0"/>
                  </a:moveTo>
                  <a:lnTo>
                    <a:pt x="29" y="14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6" name="Rectangle 4186"/>
            <p:cNvSpPr>
              <a:spLocks noChangeArrowheads="1"/>
            </p:cNvSpPr>
            <p:nvPr/>
          </p:nvSpPr>
          <p:spPr bwMode="auto">
            <a:xfrm>
              <a:off x="1868" y="1767"/>
              <a:ext cx="18" cy="15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7" name="Rectangle 4187"/>
            <p:cNvSpPr>
              <a:spLocks noChangeArrowheads="1"/>
            </p:cNvSpPr>
            <p:nvPr/>
          </p:nvSpPr>
          <p:spPr bwMode="auto">
            <a:xfrm>
              <a:off x="2804" y="2363"/>
              <a:ext cx="30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8" name="Rectangle 4188"/>
            <p:cNvSpPr>
              <a:spLocks noChangeArrowheads="1"/>
            </p:cNvSpPr>
            <p:nvPr/>
          </p:nvSpPr>
          <p:spPr bwMode="auto">
            <a:xfrm>
              <a:off x="2879" y="2363"/>
              <a:ext cx="31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9" name="Rectangle 4189"/>
            <p:cNvSpPr>
              <a:spLocks noChangeArrowheads="1"/>
            </p:cNvSpPr>
            <p:nvPr/>
          </p:nvSpPr>
          <p:spPr bwMode="auto">
            <a:xfrm>
              <a:off x="2955" y="2363"/>
              <a:ext cx="31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0" name="Rectangle 4190"/>
            <p:cNvSpPr>
              <a:spLocks noChangeArrowheads="1"/>
            </p:cNvSpPr>
            <p:nvPr/>
          </p:nvSpPr>
          <p:spPr bwMode="auto">
            <a:xfrm>
              <a:off x="3032" y="2363"/>
              <a:ext cx="29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1" name="Rectangle 4191"/>
            <p:cNvSpPr>
              <a:spLocks noChangeArrowheads="1"/>
            </p:cNvSpPr>
            <p:nvPr/>
          </p:nvSpPr>
          <p:spPr bwMode="auto">
            <a:xfrm>
              <a:off x="3107" y="2363"/>
              <a:ext cx="30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2" name="Freeform 4192"/>
            <p:cNvSpPr>
              <a:spLocks/>
            </p:cNvSpPr>
            <p:nvPr/>
          </p:nvSpPr>
          <p:spPr bwMode="auto">
            <a:xfrm>
              <a:off x="3162" y="2386"/>
              <a:ext cx="26" cy="33"/>
            </a:xfrm>
            <a:custGeom>
              <a:avLst/>
              <a:gdLst>
                <a:gd name="T0" fmla="*/ 26 w 26"/>
                <a:gd name="T1" fmla="*/ 28 h 33"/>
                <a:gd name="T2" fmla="*/ 11 w 26"/>
                <a:gd name="T3" fmla="*/ 33 h 33"/>
                <a:gd name="T4" fmla="*/ 0 w 26"/>
                <a:gd name="T5" fmla="*/ 5 h 33"/>
                <a:gd name="T6" fmla="*/ 16 w 26"/>
                <a:gd name="T7" fmla="*/ 0 h 33"/>
                <a:gd name="T8" fmla="*/ 26 w 26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3"/>
                <a:gd name="T17" fmla="*/ 26 w 26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3">
                  <a:moveTo>
                    <a:pt x="26" y="28"/>
                  </a:moveTo>
                  <a:lnTo>
                    <a:pt x="11" y="33"/>
                  </a:lnTo>
                  <a:lnTo>
                    <a:pt x="0" y="5"/>
                  </a:lnTo>
                  <a:lnTo>
                    <a:pt x="16" y="0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3" name="Freeform 4193"/>
            <p:cNvSpPr>
              <a:spLocks/>
            </p:cNvSpPr>
            <p:nvPr/>
          </p:nvSpPr>
          <p:spPr bwMode="auto">
            <a:xfrm>
              <a:off x="3188" y="2458"/>
              <a:ext cx="24" cy="33"/>
            </a:xfrm>
            <a:custGeom>
              <a:avLst/>
              <a:gdLst>
                <a:gd name="T0" fmla="*/ 24 w 24"/>
                <a:gd name="T1" fmla="*/ 28 h 33"/>
                <a:gd name="T2" fmla="*/ 10 w 24"/>
                <a:gd name="T3" fmla="*/ 33 h 33"/>
                <a:gd name="T4" fmla="*/ 0 w 24"/>
                <a:gd name="T5" fmla="*/ 5 h 33"/>
                <a:gd name="T6" fmla="*/ 14 w 24"/>
                <a:gd name="T7" fmla="*/ 0 h 33"/>
                <a:gd name="T8" fmla="*/ 24 w 24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3"/>
                <a:gd name="T17" fmla="*/ 24 w 24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3">
                  <a:moveTo>
                    <a:pt x="24" y="28"/>
                  </a:moveTo>
                  <a:lnTo>
                    <a:pt x="10" y="33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4" name="Freeform 4194"/>
            <p:cNvSpPr>
              <a:spLocks/>
            </p:cNvSpPr>
            <p:nvPr/>
          </p:nvSpPr>
          <p:spPr bwMode="auto">
            <a:xfrm>
              <a:off x="3214" y="2528"/>
              <a:ext cx="24" cy="33"/>
            </a:xfrm>
            <a:custGeom>
              <a:avLst/>
              <a:gdLst>
                <a:gd name="T0" fmla="*/ 24 w 24"/>
                <a:gd name="T1" fmla="*/ 28 h 33"/>
                <a:gd name="T2" fmla="*/ 10 w 24"/>
                <a:gd name="T3" fmla="*/ 33 h 33"/>
                <a:gd name="T4" fmla="*/ 0 w 24"/>
                <a:gd name="T5" fmla="*/ 5 h 33"/>
                <a:gd name="T6" fmla="*/ 14 w 24"/>
                <a:gd name="T7" fmla="*/ 0 h 33"/>
                <a:gd name="T8" fmla="*/ 24 w 24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3"/>
                <a:gd name="T17" fmla="*/ 24 w 24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3">
                  <a:moveTo>
                    <a:pt x="24" y="28"/>
                  </a:moveTo>
                  <a:lnTo>
                    <a:pt x="10" y="33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5" name="Freeform 4195"/>
            <p:cNvSpPr>
              <a:spLocks/>
            </p:cNvSpPr>
            <p:nvPr/>
          </p:nvSpPr>
          <p:spPr bwMode="auto">
            <a:xfrm>
              <a:off x="3239" y="2600"/>
              <a:ext cx="25" cy="33"/>
            </a:xfrm>
            <a:custGeom>
              <a:avLst/>
              <a:gdLst>
                <a:gd name="T0" fmla="*/ 25 w 25"/>
                <a:gd name="T1" fmla="*/ 28 h 33"/>
                <a:gd name="T2" fmla="*/ 11 w 25"/>
                <a:gd name="T3" fmla="*/ 33 h 33"/>
                <a:gd name="T4" fmla="*/ 0 w 25"/>
                <a:gd name="T5" fmla="*/ 5 h 33"/>
                <a:gd name="T6" fmla="*/ 14 w 25"/>
                <a:gd name="T7" fmla="*/ 0 h 33"/>
                <a:gd name="T8" fmla="*/ 25 w 25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3"/>
                <a:gd name="T17" fmla="*/ 25 w 25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3">
                  <a:moveTo>
                    <a:pt x="25" y="28"/>
                  </a:moveTo>
                  <a:lnTo>
                    <a:pt x="11" y="33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6" name="Rectangle 4196"/>
            <p:cNvSpPr>
              <a:spLocks noChangeArrowheads="1"/>
            </p:cNvSpPr>
            <p:nvPr/>
          </p:nvSpPr>
          <p:spPr bwMode="auto">
            <a:xfrm>
              <a:off x="2807" y="2331"/>
              <a:ext cx="31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7" name="Rectangle 4197"/>
            <p:cNvSpPr>
              <a:spLocks noChangeArrowheads="1"/>
            </p:cNvSpPr>
            <p:nvPr/>
          </p:nvSpPr>
          <p:spPr bwMode="auto">
            <a:xfrm>
              <a:off x="2883" y="2331"/>
              <a:ext cx="31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8" name="Rectangle 4198"/>
            <p:cNvSpPr>
              <a:spLocks noChangeArrowheads="1"/>
            </p:cNvSpPr>
            <p:nvPr/>
          </p:nvSpPr>
          <p:spPr bwMode="auto">
            <a:xfrm>
              <a:off x="2960" y="2331"/>
              <a:ext cx="29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9" name="Rectangle 4199"/>
            <p:cNvSpPr>
              <a:spLocks noChangeArrowheads="1"/>
            </p:cNvSpPr>
            <p:nvPr/>
          </p:nvSpPr>
          <p:spPr bwMode="auto">
            <a:xfrm>
              <a:off x="3036" y="2331"/>
              <a:ext cx="29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0" name="Rectangle 4200"/>
            <p:cNvSpPr>
              <a:spLocks noChangeArrowheads="1"/>
            </p:cNvSpPr>
            <p:nvPr/>
          </p:nvSpPr>
          <p:spPr bwMode="auto">
            <a:xfrm>
              <a:off x="3111" y="2331"/>
              <a:ext cx="30" cy="15"/>
            </a:xfrm>
            <a:prstGeom prst="rect">
              <a:avLst/>
            </a:prstGeom>
            <a:solidFill>
              <a:srgbClr val="0093D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1" name="Freeform 4201"/>
            <p:cNvSpPr>
              <a:spLocks/>
            </p:cNvSpPr>
            <p:nvPr/>
          </p:nvSpPr>
          <p:spPr bwMode="auto">
            <a:xfrm>
              <a:off x="3179" y="2337"/>
              <a:ext cx="24" cy="34"/>
            </a:xfrm>
            <a:custGeom>
              <a:avLst/>
              <a:gdLst>
                <a:gd name="T0" fmla="*/ 24 w 24"/>
                <a:gd name="T1" fmla="*/ 28 h 34"/>
                <a:gd name="T2" fmla="*/ 10 w 24"/>
                <a:gd name="T3" fmla="*/ 34 h 34"/>
                <a:gd name="T4" fmla="*/ 0 w 24"/>
                <a:gd name="T5" fmla="*/ 5 h 34"/>
                <a:gd name="T6" fmla="*/ 14 w 24"/>
                <a:gd name="T7" fmla="*/ 0 h 34"/>
                <a:gd name="T8" fmla="*/ 24 w 24"/>
                <a:gd name="T9" fmla="*/ 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4"/>
                <a:gd name="T17" fmla="*/ 24 w 24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4">
                  <a:moveTo>
                    <a:pt x="24" y="28"/>
                  </a:moveTo>
                  <a:lnTo>
                    <a:pt x="10" y="34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2" name="Freeform 4202"/>
            <p:cNvSpPr>
              <a:spLocks/>
            </p:cNvSpPr>
            <p:nvPr/>
          </p:nvSpPr>
          <p:spPr bwMode="auto">
            <a:xfrm>
              <a:off x="3205" y="2409"/>
              <a:ext cx="24" cy="33"/>
            </a:xfrm>
            <a:custGeom>
              <a:avLst/>
              <a:gdLst>
                <a:gd name="T0" fmla="*/ 24 w 24"/>
                <a:gd name="T1" fmla="*/ 28 h 33"/>
                <a:gd name="T2" fmla="*/ 10 w 24"/>
                <a:gd name="T3" fmla="*/ 33 h 33"/>
                <a:gd name="T4" fmla="*/ 0 w 24"/>
                <a:gd name="T5" fmla="*/ 5 h 33"/>
                <a:gd name="T6" fmla="*/ 14 w 24"/>
                <a:gd name="T7" fmla="*/ 0 h 33"/>
                <a:gd name="T8" fmla="*/ 24 w 24"/>
                <a:gd name="T9" fmla="*/ 2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33"/>
                <a:gd name="T17" fmla="*/ 24 w 24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33">
                  <a:moveTo>
                    <a:pt x="24" y="28"/>
                  </a:moveTo>
                  <a:lnTo>
                    <a:pt x="10" y="33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3" name="Freeform 4203"/>
            <p:cNvSpPr>
              <a:spLocks/>
            </p:cNvSpPr>
            <p:nvPr/>
          </p:nvSpPr>
          <p:spPr bwMode="auto">
            <a:xfrm>
              <a:off x="3230" y="2479"/>
              <a:ext cx="25" cy="34"/>
            </a:xfrm>
            <a:custGeom>
              <a:avLst/>
              <a:gdLst>
                <a:gd name="T0" fmla="*/ 25 w 25"/>
                <a:gd name="T1" fmla="*/ 29 h 34"/>
                <a:gd name="T2" fmla="*/ 11 w 25"/>
                <a:gd name="T3" fmla="*/ 34 h 34"/>
                <a:gd name="T4" fmla="*/ 0 w 25"/>
                <a:gd name="T5" fmla="*/ 6 h 34"/>
                <a:gd name="T6" fmla="*/ 14 w 25"/>
                <a:gd name="T7" fmla="*/ 0 h 34"/>
                <a:gd name="T8" fmla="*/ 25 w 25"/>
                <a:gd name="T9" fmla="*/ 2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4"/>
                <a:gd name="T17" fmla="*/ 25 w 25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4">
                  <a:moveTo>
                    <a:pt x="25" y="29"/>
                  </a:moveTo>
                  <a:lnTo>
                    <a:pt x="11" y="34"/>
                  </a:lnTo>
                  <a:lnTo>
                    <a:pt x="0" y="6"/>
                  </a:lnTo>
                  <a:lnTo>
                    <a:pt x="14" y="0"/>
                  </a:lnTo>
                  <a:lnTo>
                    <a:pt x="25" y="29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4" name="Freeform 4204"/>
            <p:cNvSpPr>
              <a:spLocks/>
            </p:cNvSpPr>
            <p:nvPr/>
          </p:nvSpPr>
          <p:spPr bwMode="auto">
            <a:xfrm>
              <a:off x="3256" y="2551"/>
              <a:ext cx="26" cy="34"/>
            </a:xfrm>
            <a:custGeom>
              <a:avLst/>
              <a:gdLst>
                <a:gd name="T0" fmla="*/ 26 w 26"/>
                <a:gd name="T1" fmla="*/ 28 h 34"/>
                <a:gd name="T2" fmla="*/ 11 w 26"/>
                <a:gd name="T3" fmla="*/ 34 h 34"/>
                <a:gd name="T4" fmla="*/ 0 w 26"/>
                <a:gd name="T5" fmla="*/ 5 h 34"/>
                <a:gd name="T6" fmla="*/ 14 w 26"/>
                <a:gd name="T7" fmla="*/ 0 h 34"/>
                <a:gd name="T8" fmla="*/ 26 w 26"/>
                <a:gd name="T9" fmla="*/ 2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4"/>
                <a:gd name="T17" fmla="*/ 26 w 26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4">
                  <a:moveTo>
                    <a:pt x="26" y="28"/>
                  </a:moveTo>
                  <a:lnTo>
                    <a:pt x="11" y="34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5" name="Freeform 4205"/>
            <p:cNvSpPr>
              <a:spLocks/>
            </p:cNvSpPr>
            <p:nvPr/>
          </p:nvSpPr>
          <p:spPr bwMode="auto">
            <a:xfrm>
              <a:off x="3283" y="2622"/>
              <a:ext cx="19" cy="19"/>
            </a:xfrm>
            <a:custGeom>
              <a:avLst/>
              <a:gdLst>
                <a:gd name="T0" fmla="*/ 19 w 19"/>
                <a:gd name="T1" fmla="*/ 14 h 19"/>
                <a:gd name="T2" fmla="*/ 14 w 19"/>
                <a:gd name="T3" fmla="*/ 0 h 19"/>
                <a:gd name="T4" fmla="*/ 0 w 19"/>
                <a:gd name="T5" fmla="*/ 5 h 19"/>
                <a:gd name="T6" fmla="*/ 5 w 19"/>
                <a:gd name="T7" fmla="*/ 19 h 19"/>
                <a:gd name="T8" fmla="*/ 19 w 19"/>
                <a:gd name="T9" fmla="*/ 1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19"/>
                <a:gd name="T17" fmla="*/ 19 w 19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19">
                  <a:moveTo>
                    <a:pt x="19" y="14"/>
                  </a:moveTo>
                  <a:lnTo>
                    <a:pt x="14" y="0"/>
                  </a:lnTo>
                  <a:lnTo>
                    <a:pt x="0" y="5"/>
                  </a:lnTo>
                  <a:lnTo>
                    <a:pt x="5" y="19"/>
                  </a:lnTo>
                  <a:lnTo>
                    <a:pt x="19" y="14"/>
                  </a:lnTo>
                  <a:close/>
                </a:path>
              </a:pathLst>
            </a:custGeom>
            <a:solidFill>
              <a:srgbClr val="0093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1" name="Freeform 4211"/>
            <p:cNvSpPr>
              <a:spLocks/>
            </p:cNvSpPr>
            <p:nvPr/>
          </p:nvSpPr>
          <p:spPr bwMode="auto">
            <a:xfrm>
              <a:off x="2641" y="1942"/>
              <a:ext cx="29" cy="38"/>
            </a:xfrm>
            <a:custGeom>
              <a:avLst/>
              <a:gdLst>
                <a:gd name="T0" fmla="*/ 0 w 29"/>
                <a:gd name="T1" fmla="*/ 38 h 38"/>
                <a:gd name="T2" fmla="*/ 1 w 29"/>
                <a:gd name="T3" fmla="*/ 38 h 38"/>
                <a:gd name="T4" fmla="*/ 1 w 29"/>
                <a:gd name="T5" fmla="*/ 38 h 38"/>
                <a:gd name="T6" fmla="*/ 2 w 29"/>
                <a:gd name="T7" fmla="*/ 38 h 38"/>
                <a:gd name="T8" fmla="*/ 4 w 29"/>
                <a:gd name="T9" fmla="*/ 38 h 38"/>
                <a:gd name="T10" fmla="*/ 9 w 29"/>
                <a:gd name="T11" fmla="*/ 38 h 38"/>
                <a:gd name="T12" fmla="*/ 14 w 29"/>
                <a:gd name="T13" fmla="*/ 36 h 38"/>
                <a:gd name="T14" fmla="*/ 19 w 29"/>
                <a:gd name="T15" fmla="*/ 35 h 38"/>
                <a:gd name="T16" fmla="*/ 23 w 29"/>
                <a:gd name="T17" fmla="*/ 33 h 38"/>
                <a:gd name="T18" fmla="*/ 26 w 29"/>
                <a:gd name="T19" fmla="*/ 30 h 38"/>
                <a:gd name="T20" fmla="*/ 27 w 29"/>
                <a:gd name="T21" fmla="*/ 26 h 38"/>
                <a:gd name="T22" fmla="*/ 28 w 29"/>
                <a:gd name="T23" fmla="*/ 22 h 38"/>
                <a:gd name="T24" fmla="*/ 29 w 29"/>
                <a:gd name="T25" fmla="*/ 18 h 38"/>
                <a:gd name="T26" fmla="*/ 28 w 29"/>
                <a:gd name="T27" fmla="*/ 15 h 38"/>
                <a:gd name="T28" fmla="*/ 28 w 29"/>
                <a:gd name="T29" fmla="*/ 11 h 38"/>
                <a:gd name="T30" fmla="*/ 26 w 29"/>
                <a:gd name="T31" fmla="*/ 8 h 38"/>
                <a:gd name="T32" fmla="*/ 23 w 29"/>
                <a:gd name="T33" fmla="*/ 6 h 38"/>
                <a:gd name="T34" fmla="*/ 20 w 29"/>
                <a:gd name="T35" fmla="*/ 3 h 38"/>
                <a:gd name="T36" fmla="*/ 18 w 29"/>
                <a:gd name="T37" fmla="*/ 2 h 38"/>
                <a:gd name="T38" fmla="*/ 14 w 29"/>
                <a:gd name="T39" fmla="*/ 0 h 38"/>
                <a:gd name="T40" fmla="*/ 10 w 29"/>
                <a:gd name="T41" fmla="*/ 0 h 38"/>
                <a:gd name="T42" fmla="*/ 5 w 29"/>
                <a:gd name="T43" fmla="*/ 0 h 38"/>
                <a:gd name="T44" fmla="*/ 0 w 29"/>
                <a:gd name="T45" fmla="*/ 2 h 38"/>
                <a:gd name="T46" fmla="*/ 0 w 29"/>
                <a:gd name="T47" fmla="*/ 38 h 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9"/>
                <a:gd name="T73" fmla="*/ 0 h 38"/>
                <a:gd name="T74" fmla="*/ 29 w 29"/>
                <a:gd name="T75" fmla="*/ 38 h 3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9" h="38">
                  <a:moveTo>
                    <a:pt x="0" y="38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9" y="38"/>
                  </a:lnTo>
                  <a:lnTo>
                    <a:pt x="14" y="36"/>
                  </a:lnTo>
                  <a:lnTo>
                    <a:pt x="19" y="35"/>
                  </a:lnTo>
                  <a:lnTo>
                    <a:pt x="23" y="33"/>
                  </a:lnTo>
                  <a:lnTo>
                    <a:pt x="26" y="30"/>
                  </a:lnTo>
                  <a:lnTo>
                    <a:pt x="27" y="26"/>
                  </a:lnTo>
                  <a:lnTo>
                    <a:pt x="28" y="22"/>
                  </a:lnTo>
                  <a:lnTo>
                    <a:pt x="29" y="18"/>
                  </a:lnTo>
                  <a:lnTo>
                    <a:pt x="28" y="15"/>
                  </a:lnTo>
                  <a:lnTo>
                    <a:pt x="28" y="11"/>
                  </a:lnTo>
                  <a:lnTo>
                    <a:pt x="26" y="8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38"/>
                  </a:lnTo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</p:grpSp>
      <p:grpSp>
        <p:nvGrpSpPr>
          <p:cNvPr id="2982" name="Group 4220"/>
          <p:cNvGrpSpPr>
            <a:grpSpLocks noGrp="1"/>
          </p:cNvGrpSpPr>
          <p:nvPr>
            <p:ph idx="1"/>
          </p:nvPr>
        </p:nvGrpSpPr>
        <p:grpSpPr bwMode="auto">
          <a:xfrm>
            <a:off x="3059832" y="1988840"/>
            <a:ext cx="108000" cy="684000"/>
            <a:chOff x="1920" y="1248"/>
            <a:chExt cx="60" cy="448"/>
          </a:xfrm>
        </p:grpSpPr>
        <p:sp>
          <p:nvSpPr>
            <p:cNvPr id="2983" name="AutoShape 4221"/>
            <p:cNvSpPr>
              <a:spLocks noChangeArrowheads="1"/>
            </p:cNvSpPr>
            <p:nvPr/>
          </p:nvSpPr>
          <p:spPr bwMode="auto">
            <a:xfrm rot="5400000">
              <a:off x="1918" y="1250"/>
              <a:ext cx="64" cy="60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84" name="AutoShape 4222"/>
            <p:cNvSpPr>
              <a:spLocks noChangeArrowheads="1"/>
            </p:cNvSpPr>
            <p:nvPr/>
          </p:nvSpPr>
          <p:spPr bwMode="auto">
            <a:xfrm rot="5400000">
              <a:off x="1918" y="1346"/>
              <a:ext cx="64" cy="60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85" name="AutoShape 4223"/>
            <p:cNvSpPr>
              <a:spLocks noChangeArrowheads="1"/>
            </p:cNvSpPr>
            <p:nvPr/>
          </p:nvSpPr>
          <p:spPr bwMode="auto">
            <a:xfrm rot="5400000">
              <a:off x="1918" y="1442"/>
              <a:ext cx="64" cy="60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86" name="AutoShape 4224"/>
            <p:cNvSpPr>
              <a:spLocks noChangeArrowheads="1"/>
            </p:cNvSpPr>
            <p:nvPr/>
          </p:nvSpPr>
          <p:spPr bwMode="auto">
            <a:xfrm rot="5400000">
              <a:off x="1918" y="1538"/>
              <a:ext cx="64" cy="60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87" name="AutoShape 4225"/>
            <p:cNvSpPr>
              <a:spLocks noChangeArrowheads="1"/>
            </p:cNvSpPr>
            <p:nvPr/>
          </p:nvSpPr>
          <p:spPr bwMode="auto">
            <a:xfrm rot="5400000">
              <a:off x="1918" y="1634"/>
              <a:ext cx="64" cy="60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</p:grpSp>
      <p:sp>
        <p:nvSpPr>
          <p:cNvPr id="2988" name="AutoShape 4227"/>
          <p:cNvSpPr>
            <a:spLocks noChangeArrowheads="1"/>
          </p:cNvSpPr>
          <p:nvPr/>
        </p:nvSpPr>
        <p:spPr bwMode="auto">
          <a:xfrm rot="5400000">
            <a:off x="3830638" y="2693987"/>
            <a:ext cx="101600" cy="111125"/>
          </a:xfrm>
          <a:prstGeom prst="pentagon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rot="10800000" vert="eaVert" wrap="none" anchor="ctr"/>
          <a:lstStyle/>
          <a:p>
            <a:pPr algn="ctr"/>
            <a:endParaRPr lang="en-US"/>
          </a:p>
        </p:txBody>
      </p:sp>
      <p:sp>
        <p:nvSpPr>
          <p:cNvPr id="2989" name="AutoShape 4227"/>
          <p:cNvSpPr>
            <a:spLocks noChangeArrowheads="1"/>
          </p:cNvSpPr>
          <p:nvPr/>
        </p:nvSpPr>
        <p:spPr bwMode="auto">
          <a:xfrm rot="5400000">
            <a:off x="4000698" y="2632150"/>
            <a:ext cx="101600" cy="111125"/>
          </a:xfrm>
          <a:prstGeom prst="pentagon">
            <a:avLst/>
          </a:prstGeom>
          <a:solidFill>
            <a:srgbClr val="FF33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rot="10800000" vert="eaVert" wrap="none" anchor="ctr"/>
          <a:lstStyle/>
          <a:p>
            <a:pPr algn="ctr"/>
            <a:endParaRPr lang="en-US"/>
          </a:p>
        </p:txBody>
      </p:sp>
      <p:grpSp>
        <p:nvGrpSpPr>
          <p:cNvPr id="2990" name="Group 4212"/>
          <p:cNvGrpSpPr>
            <a:grpSpLocks noGrp="1"/>
          </p:cNvGrpSpPr>
          <p:nvPr>
            <p:ph type="title"/>
          </p:nvPr>
        </p:nvGrpSpPr>
        <p:grpSpPr bwMode="auto">
          <a:xfrm>
            <a:off x="5041776" y="1052736"/>
            <a:ext cx="3994305" cy="1466736"/>
            <a:chOff x="3360" y="455"/>
            <a:chExt cx="2443" cy="947"/>
          </a:xfrm>
        </p:grpSpPr>
        <p:sp>
          <p:nvSpPr>
            <p:cNvPr id="2991" name="Text Box 4213"/>
            <p:cNvSpPr txBox="1">
              <a:spLocks noChangeArrowheads="1"/>
            </p:cNvSpPr>
            <p:nvPr/>
          </p:nvSpPr>
          <p:spPr bwMode="auto">
            <a:xfrm>
              <a:off x="3648" y="455"/>
              <a:ext cx="2155" cy="9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>
                <a:spcBef>
                  <a:spcPct val="10000"/>
                </a:spcBef>
              </a:pPr>
              <a:r>
                <a:rPr lang="en-US" sz="1600" dirty="0" smtClean="0">
                  <a:latin typeface="Calibri" pitchFamily="34" charset="0"/>
                  <a:cs typeface="Calibri" pitchFamily="34" charset="0"/>
                </a:rPr>
                <a:t>Extraction wells 5 – 12 m </a:t>
              </a:r>
              <a:r>
                <a:rPr lang="en-US" sz="1600" dirty="0" err="1" smtClean="0">
                  <a:latin typeface="Calibri" pitchFamily="34" charset="0"/>
                  <a:cs typeface="Calibri" pitchFamily="34" charset="0"/>
                </a:rPr>
                <a:t>bgl</a:t>
              </a:r>
              <a:endParaRPr lang="en-US" sz="1600" dirty="0">
                <a:latin typeface="Calibri" pitchFamily="34" charset="0"/>
                <a:cs typeface="Calibri" pitchFamily="34" charset="0"/>
              </a:endParaRPr>
            </a:p>
            <a:p>
              <a:pPr>
                <a:spcBef>
                  <a:spcPct val="10000"/>
                </a:spcBef>
              </a:pPr>
              <a:r>
                <a:rPr lang="en-US" sz="1600" dirty="0" smtClean="0">
                  <a:latin typeface="Calibri" pitchFamily="34" charset="0"/>
                  <a:cs typeface="Calibri" pitchFamily="34" charset="0"/>
                </a:rPr>
                <a:t>Extraction wells 8 – 12  m </a:t>
              </a:r>
              <a:r>
                <a:rPr lang="en-US" sz="1600" dirty="0" err="1" smtClean="0">
                  <a:latin typeface="Calibri" pitchFamily="34" charset="0"/>
                  <a:cs typeface="Calibri" pitchFamily="34" charset="0"/>
                </a:rPr>
                <a:t>bgl</a:t>
              </a:r>
              <a:endParaRPr lang="en-US" sz="1600" dirty="0">
                <a:latin typeface="Calibri" pitchFamily="34" charset="0"/>
                <a:cs typeface="Calibri" pitchFamily="34" charset="0"/>
              </a:endParaRPr>
            </a:p>
            <a:p>
              <a:pPr>
                <a:spcBef>
                  <a:spcPct val="10000"/>
                </a:spcBef>
              </a:pPr>
              <a:r>
                <a:rPr lang="en-US" sz="1600" dirty="0" smtClean="0">
                  <a:latin typeface="Calibri" pitchFamily="34" charset="0"/>
                  <a:cs typeface="Calibri" pitchFamily="34" charset="0"/>
                </a:rPr>
                <a:t>Secondary Infiltration</a:t>
              </a:r>
              <a:endParaRPr lang="en-US" sz="1600" dirty="0">
                <a:latin typeface="Calibri" pitchFamily="34" charset="0"/>
                <a:cs typeface="Calibri" pitchFamily="34" charset="0"/>
              </a:endParaRPr>
            </a:p>
            <a:p>
              <a:pPr>
                <a:spcBef>
                  <a:spcPct val="10000"/>
                </a:spcBef>
              </a:pPr>
              <a:r>
                <a:rPr lang="en-US" sz="1600" dirty="0" smtClean="0">
                  <a:latin typeface="Calibri" pitchFamily="34" charset="0"/>
                  <a:cs typeface="Calibri" pitchFamily="34" charset="0"/>
                </a:rPr>
                <a:t>Primary Infiltration</a:t>
              </a:r>
              <a:endParaRPr lang="en-US" sz="1600" dirty="0">
                <a:latin typeface="Calibri" pitchFamily="34" charset="0"/>
                <a:cs typeface="Calibri" pitchFamily="34" charset="0"/>
              </a:endParaRPr>
            </a:p>
            <a:p>
              <a:pPr>
                <a:spcBef>
                  <a:spcPct val="10000"/>
                </a:spcBef>
              </a:pPr>
              <a:r>
                <a:rPr lang="en-US" sz="1600" dirty="0" smtClean="0">
                  <a:latin typeface="Calibri" pitchFamily="34" charset="0"/>
                  <a:cs typeface="Calibri" pitchFamily="34" charset="0"/>
                </a:rPr>
                <a:t>Water treatment (Air stripper / Active C)</a:t>
              </a:r>
              <a:endParaRPr lang="nl-NL" sz="1600" dirty="0"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992" name="AutoShape 4214"/>
            <p:cNvSpPr>
              <a:spLocks noChangeArrowheads="1"/>
            </p:cNvSpPr>
            <p:nvPr/>
          </p:nvSpPr>
          <p:spPr bwMode="auto">
            <a:xfrm rot="5400000">
              <a:off x="3408" y="480"/>
              <a:ext cx="144" cy="144"/>
            </a:xfrm>
            <a:prstGeom prst="pentagon">
              <a:avLst/>
            </a:prstGeom>
            <a:solidFill>
              <a:srgbClr val="00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93" name="AutoShape 4215"/>
            <p:cNvSpPr>
              <a:spLocks noChangeArrowheads="1"/>
            </p:cNvSpPr>
            <p:nvPr/>
          </p:nvSpPr>
          <p:spPr bwMode="auto">
            <a:xfrm rot="5400000">
              <a:off x="3408" y="672"/>
              <a:ext cx="144" cy="144"/>
            </a:xfrm>
            <a:prstGeom prst="pentagon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NZ"/>
            </a:p>
          </p:txBody>
        </p:sp>
        <p:sp>
          <p:nvSpPr>
            <p:cNvPr id="2994" name="Line 4216"/>
            <p:cNvSpPr>
              <a:spLocks noChangeShapeType="1"/>
            </p:cNvSpPr>
            <p:nvPr/>
          </p:nvSpPr>
          <p:spPr bwMode="auto">
            <a:xfrm>
              <a:off x="3384" y="912"/>
              <a:ext cx="192" cy="1"/>
            </a:xfrm>
            <a:prstGeom prst="line">
              <a:avLst/>
            </a:prstGeom>
            <a:noFill/>
            <a:ln w="57150">
              <a:solidFill>
                <a:srgbClr val="00CCFF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95" name="Line 4217"/>
            <p:cNvSpPr>
              <a:spLocks noChangeShapeType="1"/>
            </p:cNvSpPr>
            <p:nvPr/>
          </p:nvSpPr>
          <p:spPr bwMode="auto">
            <a:xfrm>
              <a:off x="3384" y="1056"/>
              <a:ext cx="192" cy="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96" name="Text Box 4218"/>
            <p:cNvSpPr txBox="1">
              <a:spLocks noChangeArrowheads="1"/>
            </p:cNvSpPr>
            <p:nvPr/>
          </p:nvSpPr>
          <p:spPr bwMode="auto">
            <a:xfrm>
              <a:off x="3360" y="1104"/>
              <a:ext cx="240" cy="2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nl-NL" dirty="0" smtClean="0">
                  <a:solidFill>
                    <a:srgbClr val="3399FF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T</a:t>
              </a:r>
              <a:endParaRPr lang="nl-NL" dirty="0">
                <a:solidFill>
                  <a:srgbClr val="3399FF"/>
                </a:solidFill>
                <a:effectLst>
                  <a:outerShdw blurRad="38100" dist="38100" dir="2700000" algn="tl">
                    <a:srgbClr val="C0C0C0"/>
                  </a:outerShdw>
                </a:effectLst>
                <a:cs typeface="+mn-cs"/>
              </a:endParaRPr>
            </a:p>
          </p:txBody>
        </p:sp>
      </p:grpSp>
      <p:sp>
        <p:nvSpPr>
          <p:cNvPr id="2998" name="Text Box 4218"/>
          <p:cNvSpPr txBox="1">
            <a:spLocks noChangeArrowheads="1"/>
          </p:cNvSpPr>
          <p:nvPr/>
        </p:nvSpPr>
        <p:spPr bwMode="auto">
          <a:xfrm>
            <a:off x="3888000" y="2780928"/>
            <a:ext cx="32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nl-NL" dirty="0" smtClean="0">
                <a:solidFill>
                  <a:srgbClr val="3399FF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T</a:t>
            </a:r>
            <a:endParaRPr lang="nl-NL" dirty="0">
              <a:solidFill>
                <a:srgbClr val="3399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+mn-cs"/>
            </a:endParaRPr>
          </a:p>
        </p:txBody>
      </p:sp>
      <p:sp>
        <p:nvSpPr>
          <p:cNvPr id="2999" name="TextBox 2998"/>
          <p:cNvSpPr txBox="1"/>
          <p:nvPr/>
        </p:nvSpPr>
        <p:spPr>
          <a:xfrm>
            <a:off x="4499992" y="476672"/>
            <a:ext cx="33843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dirty="0" smtClean="0">
                <a:latin typeface="Calibri" pitchFamily="34" charset="0"/>
                <a:cs typeface="Calibri" pitchFamily="34" charset="0"/>
              </a:rPr>
              <a:t>Hydraulic Control System</a:t>
            </a:r>
            <a:endParaRPr lang="en-NZ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000" name="Right Triangle 2999"/>
          <p:cNvSpPr/>
          <p:nvPr/>
        </p:nvSpPr>
        <p:spPr bwMode="auto">
          <a:xfrm flipH="1">
            <a:off x="1763688" y="1772816"/>
            <a:ext cx="1152128" cy="864096"/>
          </a:xfrm>
          <a:prstGeom prst="rtTriangle">
            <a:avLst/>
          </a:prstGeom>
          <a:solidFill>
            <a:srgbClr val="FFC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001" name="Oval Callout 3000"/>
          <p:cNvSpPr/>
          <p:nvPr/>
        </p:nvSpPr>
        <p:spPr bwMode="auto">
          <a:xfrm flipH="1">
            <a:off x="251520" y="1124744"/>
            <a:ext cx="1800200" cy="1152128"/>
          </a:xfrm>
          <a:prstGeom prst="wedgeEllipseCallout">
            <a:avLst>
              <a:gd name="adj1" fmla="val -47596"/>
              <a:gd name="adj2" fmla="val 66535"/>
            </a:avLst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002" name="TextBox 3001"/>
          <p:cNvSpPr txBox="1"/>
          <p:nvPr/>
        </p:nvSpPr>
        <p:spPr>
          <a:xfrm>
            <a:off x="539552" y="1340768"/>
            <a:ext cx="13681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600" dirty="0" smtClean="0">
                <a:latin typeface="Calibri" pitchFamily="34" charset="0"/>
                <a:cs typeface="Calibri" pitchFamily="34" charset="0"/>
              </a:rPr>
              <a:t>Plume area on neighbour property</a:t>
            </a:r>
            <a:endParaRPr lang="en-NZ" sz="16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548680"/>
            <a:ext cx="6629400" cy="576064"/>
          </a:xfrm>
        </p:spPr>
        <p:txBody>
          <a:bodyPr/>
          <a:lstStyle/>
          <a:p>
            <a:r>
              <a:rPr lang="en-NZ" sz="2000" dirty="0" smtClean="0"/>
              <a:t>site owners didn’t like to advertise the contamination:  </a:t>
            </a:r>
            <a:br>
              <a:rPr lang="en-NZ" sz="2000" dirty="0" smtClean="0"/>
            </a:br>
            <a:r>
              <a:rPr lang="en-NZ" sz="2000" dirty="0" smtClean="0"/>
              <a:t>installing the stripper inside the building</a:t>
            </a:r>
            <a:endParaRPr lang="en-NZ" sz="20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10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6322" name="Picture 2" descr="C:\Users\Ben\Documents\work\presentations\WasteMINZ papers2011\Chlorinated solvent rem\Interface\plaatsen stripper\DSCF0031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179512" y="1196752"/>
            <a:ext cx="5472608" cy="4899248"/>
          </a:xfrm>
          <a:prstGeom prst="rect">
            <a:avLst/>
          </a:prstGeom>
          <a:noFill/>
        </p:spPr>
      </p:pic>
      <p:pic>
        <p:nvPicPr>
          <p:cNvPr id="56326" name="Picture 6" descr="C:\Users\Ben\Documents\work\presentations\WasteMINZ papers2011\Chlorinated solvent rem\Interface\plaatsen stripper\DSCF0032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5457190" y="1772816"/>
            <a:ext cx="3686810" cy="4320480"/>
          </a:xfrm>
          <a:prstGeom prst="rect">
            <a:avLst/>
          </a:prstGeom>
          <a:noFill/>
        </p:spPr>
      </p:pic>
      <p:sp>
        <p:nvSpPr>
          <p:cNvPr id="12" name="TextBox 11"/>
          <p:cNvSpPr txBox="1"/>
          <p:nvPr/>
        </p:nvSpPr>
        <p:spPr>
          <a:xfrm>
            <a:off x="5652120" y="1412776"/>
            <a:ext cx="30243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Stripper just fits below ceiling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4174232" cy="2459360"/>
          </a:xfrm>
        </p:spPr>
        <p:txBody>
          <a:bodyPr/>
          <a:lstStyle/>
          <a:p>
            <a:r>
              <a:rPr lang="en-NZ" sz="2000" dirty="0" smtClean="0"/>
              <a:t>Water treatment: </a:t>
            </a:r>
            <a:br>
              <a:rPr lang="en-NZ" sz="2000" dirty="0" smtClean="0"/>
            </a:br>
            <a:r>
              <a:rPr lang="en-NZ" sz="2000" dirty="0" smtClean="0"/>
              <a:t>Classic stripper with GAC filter</a:t>
            </a:r>
            <a:br>
              <a:rPr lang="en-NZ" sz="2000" dirty="0" smtClean="0"/>
            </a:br>
            <a:r>
              <a:rPr lang="en-NZ" sz="2000" dirty="0" smtClean="0"/>
              <a:t/>
            </a:r>
            <a:br>
              <a:rPr lang="en-NZ" sz="2000" dirty="0" smtClean="0"/>
            </a:br>
            <a:r>
              <a:rPr lang="en-NZ" sz="2000" dirty="0" smtClean="0"/>
              <a:t>Integrated with automatic control system for groundwater extraction and infiltration</a:t>
            </a:r>
            <a:endParaRPr lang="en-NZ" sz="20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11</a:t>
            </a:fld>
            <a:r>
              <a:rPr lang="nl-NL" dirty="0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2226" name="Picture 2" descr="C:\Users\Ben\Documents\SharedDocs\My Pictures\03-foto\ABC-spankeren\DSC00007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5076056" y="1196752"/>
            <a:ext cx="2606454" cy="4896544"/>
          </a:xfrm>
          <a:prstGeom prst="rect">
            <a:avLst/>
          </a:prstGeom>
          <a:noFill/>
        </p:spPr>
      </p:pic>
      <p:pic>
        <p:nvPicPr>
          <p:cNvPr id="9" name="Picture 2" descr="C:\Users\Ben\Documents\work\presentations\WasteMINZ papers2011\Chlorinated solvent rem\Interface\installatie bovengrond\2003_0819AB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683568" y="2937652"/>
            <a:ext cx="4104456" cy="3138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TextBox 9"/>
          <p:cNvSpPr txBox="1"/>
          <p:nvPr/>
        </p:nvSpPr>
        <p:spPr>
          <a:xfrm>
            <a:off x="7164288" y="4797152"/>
            <a:ext cx="1800200" cy="923330"/>
          </a:xfrm>
          <a:prstGeom prst="rect">
            <a:avLst/>
          </a:prstGeom>
          <a:solidFill>
            <a:srgbClr val="EEE2C8"/>
          </a:solidFill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20 kW air heater before GAC filter</a:t>
            </a: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            $$ !!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cxnSp>
        <p:nvCxnSpPr>
          <p:cNvPr id="12" name="Straight Arrow Connector 11"/>
          <p:cNvCxnSpPr/>
          <p:nvPr/>
        </p:nvCxnSpPr>
        <p:spPr bwMode="auto">
          <a:xfrm flipH="1">
            <a:off x="6660232" y="4941168"/>
            <a:ext cx="504056" cy="576064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FF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1" name="Rectangle 10"/>
          <p:cNvSpPr/>
          <p:nvPr/>
        </p:nvSpPr>
        <p:spPr bwMode="auto">
          <a:xfrm>
            <a:off x="1619672" y="4564800"/>
            <a:ext cx="90000" cy="126000"/>
          </a:xfrm>
          <a:prstGeom prst="rect">
            <a:avLst/>
          </a:prstGeom>
          <a:solidFill>
            <a:srgbClr val="57A36B">
              <a:alpha val="92157"/>
            </a:srgb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pic>
        <p:nvPicPr>
          <p:cNvPr id="13" name="Picture 2" descr="C:\Users\Ben\Documents\work\presentations\WasteMINZ papers2011\Chlorinated solvent rem\Interface\installatie bovengrond\2003_0819AB.JPG"/>
          <p:cNvPicPr>
            <a:picLocks noChangeAspect="1" noChangeArrowheads="1"/>
          </p:cNvPicPr>
          <p:nvPr/>
        </p:nvPicPr>
        <p:blipFill>
          <a:blip r:embed="rId5" cstate="screen">
            <a:lum bright="10000"/>
          </a:blip>
          <a:srcRect/>
          <a:stretch>
            <a:fillRect/>
          </a:stretch>
        </p:blipFill>
        <p:spPr bwMode="auto">
          <a:xfrm>
            <a:off x="1619672" y="4543217"/>
            <a:ext cx="110458" cy="168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15616" y="260648"/>
            <a:ext cx="6629400" cy="576064"/>
          </a:xfrm>
        </p:spPr>
        <p:txBody>
          <a:bodyPr/>
          <a:lstStyle/>
          <a:p>
            <a:r>
              <a:rPr lang="en-NZ" dirty="0" smtClean="0"/>
              <a:t>Installation infiltration drains and extraction wells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12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61442" name="Picture 2" descr="C:\Users\Ben\Documents\work\presentations\WasteMINZ papers2011\Chlorinated solvent rem\Interface\installatie ondergrond\DSCF0009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179512" y="836712"/>
            <a:ext cx="3564396" cy="5256584"/>
          </a:xfrm>
          <a:prstGeom prst="rect">
            <a:avLst/>
          </a:prstGeom>
          <a:noFill/>
        </p:spPr>
      </p:pic>
      <p:pic>
        <p:nvPicPr>
          <p:cNvPr id="61443" name="Picture 3" descr="C:\Users\Ben\Documents\work\presentations\WasteMINZ papers2011\Chlorinated solvent rem\Interface\installatie ondergrond\DSCF0011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3851920" y="836712"/>
            <a:ext cx="2592288" cy="3456384"/>
          </a:xfrm>
          <a:prstGeom prst="rect">
            <a:avLst/>
          </a:prstGeom>
          <a:noFill/>
        </p:spPr>
      </p:pic>
      <p:pic>
        <p:nvPicPr>
          <p:cNvPr id="61445" name="Picture 5" descr="C:\Users\Ben\Documents\work\presentations\WasteMINZ papers2011\Chlorinated solvent rem\Interface\installatie ondergrond\DSCF0004.JPG"/>
          <p:cNvPicPr>
            <a:picLocks noChangeAspect="1" noChangeArrowheads="1"/>
          </p:cNvPicPr>
          <p:nvPr/>
        </p:nvPicPr>
        <p:blipFill>
          <a:blip r:embed="rId5" cstate="screen"/>
          <a:srcRect l="-387"/>
          <a:stretch>
            <a:fillRect/>
          </a:stretch>
        </p:blipFill>
        <p:spPr bwMode="auto">
          <a:xfrm>
            <a:off x="5940152" y="3284984"/>
            <a:ext cx="3059832" cy="3024336"/>
          </a:xfrm>
          <a:prstGeom prst="rect">
            <a:avLst/>
          </a:prstGeom>
          <a:noFill/>
        </p:spPr>
      </p:pic>
      <p:cxnSp>
        <p:nvCxnSpPr>
          <p:cNvPr id="11" name="Straight Arrow Connector 10"/>
          <p:cNvCxnSpPr/>
          <p:nvPr/>
        </p:nvCxnSpPr>
        <p:spPr bwMode="auto">
          <a:xfrm flipH="1">
            <a:off x="2123728" y="2996952"/>
            <a:ext cx="2304256" cy="216024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FFFF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2" name="TextBox 11"/>
          <p:cNvSpPr txBox="1"/>
          <p:nvPr/>
        </p:nvSpPr>
        <p:spPr>
          <a:xfrm>
            <a:off x="5940152" y="1772816"/>
            <a:ext cx="2448272" cy="646331"/>
          </a:xfrm>
          <a:prstGeom prst="rect">
            <a:avLst/>
          </a:prstGeom>
          <a:solidFill>
            <a:srgbClr val="F2E9D6"/>
          </a:solidFill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Level sensor to avoid flooding of storage yard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355976" y="5517232"/>
            <a:ext cx="2232248" cy="646331"/>
          </a:xfrm>
          <a:prstGeom prst="rect">
            <a:avLst/>
          </a:prstGeom>
          <a:solidFill>
            <a:srgbClr val="F2E9D6"/>
          </a:solidFill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Extraction wells in floor of factory hall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13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10" name="Picture 9" descr="Interface grw map.tif"/>
          <p:cNvPicPr>
            <a:picLocks noChangeAspect="1"/>
          </p:cNvPicPr>
          <p:nvPr/>
        </p:nvPicPr>
        <p:blipFill>
          <a:blip r:embed="rId3" cstate="screen"/>
          <a:srcRect/>
          <a:stretch>
            <a:fillRect/>
          </a:stretch>
        </p:blipFill>
        <p:spPr>
          <a:xfrm rot="5400000">
            <a:off x="1536234" y="-231979"/>
            <a:ext cx="5422948" cy="756032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467544" y="5661248"/>
            <a:ext cx="5184576" cy="646331"/>
          </a:xfrm>
          <a:prstGeom prst="rect">
            <a:avLst/>
          </a:prstGeom>
          <a:solidFill>
            <a:srgbClr val="EADCBC"/>
          </a:solidFill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Modelling groundwater flow – indicates good capture of plume-end at neighbour property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NZ" dirty="0" smtClean="0"/>
              <a:t>Area 2  pilot tests:    1 Diffusion Sparging </a:t>
            </a:r>
            <a:br>
              <a:rPr lang="en-NZ" dirty="0" smtClean="0"/>
            </a:br>
            <a:r>
              <a:rPr lang="en-NZ" dirty="0" smtClean="0"/>
              <a:t>using horizontal borehole</a:t>
            </a:r>
            <a:br>
              <a:rPr lang="en-NZ" dirty="0" smtClean="0"/>
            </a:br>
            <a:r>
              <a:rPr lang="en-NZ" dirty="0" smtClean="0"/>
              <a:t>comparison with normal and micro-sparging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None/>
            </a:pPr>
            <a:r>
              <a:rPr lang="en-NZ" dirty="0" smtClean="0"/>
              <a:t>Conclusions:</a:t>
            </a:r>
          </a:p>
          <a:p>
            <a:r>
              <a:rPr lang="en-NZ" dirty="0" smtClean="0"/>
              <a:t>Initial aerobic degradation delayed due to presence of remnants of the biodegradable drilling fluid</a:t>
            </a:r>
          </a:p>
          <a:p>
            <a:r>
              <a:rPr lang="en-NZ" dirty="0" smtClean="0"/>
              <a:t>Increase in DO possible beyond the ‘100%’ due to use of pure oxygen</a:t>
            </a:r>
          </a:p>
          <a:p>
            <a:pPr>
              <a:buNone/>
            </a:pPr>
            <a:r>
              <a:rPr lang="en-NZ" dirty="0" smtClean="0"/>
              <a:t>Advantages</a:t>
            </a:r>
          </a:p>
          <a:p>
            <a:r>
              <a:rPr lang="en-NZ" dirty="0" smtClean="0"/>
              <a:t>Bacterial growth is faster </a:t>
            </a:r>
          </a:p>
          <a:p>
            <a:r>
              <a:rPr lang="en-NZ" dirty="0" smtClean="0"/>
              <a:t>Cost (capital and maintenance) of surface equipment is lower</a:t>
            </a:r>
          </a:p>
          <a:p>
            <a:r>
              <a:rPr lang="en-NZ" dirty="0" smtClean="0"/>
              <a:t>No vapour (VC) transport to surface</a:t>
            </a:r>
          </a:p>
          <a:p>
            <a:pPr>
              <a:buNone/>
            </a:pPr>
            <a:r>
              <a:rPr lang="en-NZ" dirty="0" smtClean="0"/>
              <a:t>Disadvantages:</a:t>
            </a:r>
          </a:p>
          <a:p>
            <a:r>
              <a:rPr lang="en-NZ" dirty="0" smtClean="0"/>
              <a:t>Limited radius of influence (expands as contaminant level reduces)</a:t>
            </a:r>
          </a:p>
          <a:p>
            <a:r>
              <a:rPr lang="en-NZ" dirty="0" smtClean="0"/>
              <a:t>Will work better with some slow groundwater circulation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14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2" name="Picture 4" descr="J:\DCIM\101MSDCF\DSC03125.JPG"/>
          <p:cNvPicPr>
            <a:picLocks noChangeAspect="1" noChangeArrowheads="1"/>
          </p:cNvPicPr>
          <p:nvPr/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0" y="0"/>
            <a:ext cx="2339752" cy="6858000"/>
          </a:xfrm>
          <a:prstGeom prst="rect">
            <a:avLst/>
          </a:prstGeom>
          <a:noFill/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19672" y="332656"/>
            <a:ext cx="6055568" cy="1440160"/>
          </a:xfrm>
          <a:solidFill>
            <a:srgbClr val="F5EEDF"/>
          </a:solidFill>
        </p:spPr>
        <p:txBody>
          <a:bodyPr/>
          <a:lstStyle/>
          <a:p>
            <a:r>
              <a:rPr lang="en-NZ" sz="2000" dirty="0" smtClean="0"/>
              <a:t>Combined normal, micro (</a:t>
            </a:r>
            <a:r>
              <a:rPr lang="el-GR" sz="2000" dirty="0" smtClean="0"/>
              <a:t>μ</a:t>
            </a:r>
            <a:r>
              <a:rPr lang="en-NZ" sz="2000" dirty="0" smtClean="0"/>
              <a:t>) and diffusion sparging pilot test using 170 m horizontal string</a:t>
            </a:r>
            <a:endParaRPr lang="en-NZ" sz="20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15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8370" name="Picture 2" descr="C:\Users\Ben\Documents\work\presentations\WasteMINZ papers2011\Chlorinated solvent rem\2011_09_27\ kaart soesterberg 2.tif"/>
          <p:cNvPicPr>
            <a:picLocks noGrp="1" noChangeAspect="1" noChangeArrowheads="1"/>
          </p:cNvPicPr>
          <p:nvPr>
            <p:ph idx="1"/>
          </p:nvPr>
        </p:nvPicPr>
        <p:blipFill>
          <a:blip r:embed="rId4" cstate="screen"/>
          <a:srcRect/>
          <a:stretch>
            <a:fillRect/>
          </a:stretch>
        </p:blipFill>
        <p:spPr bwMode="auto">
          <a:xfrm rot="5400000">
            <a:off x="4253146" y="1227574"/>
            <a:ext cx="3888432" cy="5554980"/>
          </a:xfrm>
          <a:prstGeom prst="rect">
            <a:avLst/>
          </a:prstGeom>
          <a:noFill/>
        </p:spPr>
      </p:pic>
      <p:pic>
        <p:nvPicPr>
          <p:cNvPr id="58371" name="Picture 3" descr="C:\Users\Ben\Documents\work\presentations\WasteMINZ papers2011\Chlorinated solvent rem\2011_09_27\kaart soesterberg.tif"/>
          <p:cNvPicPr>
            <a:picLocks noChangeAspect="1" noChangeArrowheads="1"/>
          </p:cNvPicPr>
          <p:nvPr/>
        </p:nvPicPr>
        <p:blipFill>
          <a:blip r:embed="rId5" cstate="screen"/>
          <a:srcRect/>
          <a:stretch>
            <a:fillRect/>
          </a:stretch>
        </p:blipFill>
        <p:spPr bwMode="auto">
          <a:xfrm rot="5400000">
            <a:off x="1380695" y="2962800"/>
            <a:ext cx="3753692" cy="1835577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3203848" y="4005064"/>
            <a:ext cx="144016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400" dirty="0" err="1" smtClean="0">
                <a:latin typeface="Calibri" pitchFamily="34" charset="0"/>
                <a:cs typeface="Calibri" pitchFamily="34" charset="0"/>
              </a:rPr>
              <a:t>Redox</a:t>
            </a:r>
            <a:r>
              <a:rPr lang="en-NZ" sz="1400" dirty="0" smtClean="0">
                <a:latin typeface="Calibri" pitchFamily="34" charset="0"/>
                <a:cs typeface="Calibri" pitchFamily="34" charset="0"/>
              </a:rPr>
              <a:t> sensor </a:t>
            </a:r>
            <a:r>
              <a:rPr lang="en-NZ" sz="1400" dirty="0" smtClean="0">
                <a:latin typeface="Calibri" pitchFamily="34" charset="0"/>
                <a:cs typeface="Calibri" pitchFamily="34" charset="0"/>
                <a:sym typeface="Wingdings"/>
              </a:rPr>
              <a:t></a:t>
            </a:r>
            <a:endParaRPr lang="en-NZ" sz="14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Sample port   </a:t>
            </a:r>
            <a:r>
              <a:rPr lang="en-NZ" sz="1400" dirty="0" smtClean="0">
                <a:latin typeface="Calibri" pitchFamily="34" charset="0"/>
                <a:cs typeface="Calibri" pitchFamily="34" charset="0"/>
                <a:sym typeface="Wingdings"/>
              </a:rPr>
              <a:t>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16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9394" name="Picture 2" descr="J:\DCIM\101MSDCF\DSC03124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145686" y="188640"/>
            <a:ext cx="7810690" cy="5400600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755576" y="908720"/>
            <a:ext cx="45365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2000" dirty="0" smtClean="0">
                <a:latin typeface="Calibri" pitchFamily="34" charset="0"/>
                <a:cs typeface="Calibri" pitchFamily="34" charset="0"/>
              </a:rPr>
              <a:t>Installation of horizontal sparge string</a:t>
            </a:r>
            <a:endParaRPr lang="en-NZ" sz="2000" dirty="0">
              <a:latin typeface="Calibri" pitchFamily="34" charset="0"/>
              <a:cs typeface="Calibri" pitchFamily="34" charset="0"/>
            </a:endParaRPr>
          </a:p>
        </p:txBody>
      </p:sp>
      <p:pic>
        <p:nvPicPr>
          <p:cNvPr id="59395" name="Picture 3" descr="J:\DCIM\101MSDCF\DSC03122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144000" y="2267116"/>
            <a:ext cx="2987840" cy="4392586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NZ" dirty="0" err="1" smtClean="0"/>
              <a:t>Redox</a:t>
            </a:r>
            <a:r>
              <a:rPr lang="en-NZ" dirty="0" smtClean="0"/>
              <a:t> potential </a:t>
            </a:r>
            <a:br>
              <a:rPr lang="en-NZ" dirty="0" smtClean="0"/>
            </a:br>
            <a:r>
              <a:rPr lang="en-NZ" dirty="0" smtClean="0"/>
              <a:t>data logging during diffusion sparging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17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755576" y="1700808"/>
          <a:ext cx="77724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NZ" dirty="0" smtClean="0"/>
              <a:t>Proposed recirculation system using horizontal drains and diffusion sparging 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18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sp>
        <p:nvSpPr>
          <p:cNvPr id="6146" name="Rectangle 2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NZ"/>
          </a:p>
        </p:txBody>
      </p:sp>
      <p:graphicFrame>
        <p:nvGraphicFramePr>
          <p:cNvPr id="6145" name="Object 1"/>
          <p:cNvGraphicFramePr>
            <a:graphicFrameLocks noChangeAspect="1"/>
          </p:cNvGraphicFramePr>
          <p:nvPr/>
        </p:nvGraphicFramePr>
        <p:xfrm>
          <a:off x="971600" y="1628800"/>
          <a:ext cx="7164061" cy="4320480"/>
        </p:xfrm>
        <a:graphic>
          <a:graphicData uri="http://schemas.openxmlformats.org/presentationml/2006/ole">
            <p:oleObj spid="_x0000_s6145" r:id="rId4" imgW="4381500" imgH="2647950" progId="">
              <p:embed/>
            </p:oleObj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875184"/>
          </a:xfrm>
        </p:spPr>
        <p:txBody>
          <a:bodyPr/>
          <a:lstStyle/>
          <a:p>
            <a:r>
              <a:rPr lang="en-NZ" dirty="0" smtClean="0"/>
              <a:t>Pilot test 2  Direct placement of</a:t>
            </a:r>
            <a:br>
              <a:rPr lang="en-NZ" dirty="0" smtClean="0"/>
            </a:br>
            <a:r>
              <a:rPr lang="en-NZ" dirty="0" smtClean="0"/>
              <a:t>ORC (magnesium peroxide)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1560" y="1628800"/>
            <a:ext cx="7772400" cy="4114800"/>
          </a:xfrm>
        </p:spPr>
        <p:txBody>
          <a:bodyPr/>
          <a:lstStyle/>
          <a:p>
            <a:pPr>
              <a:buNone/>
            </a:pPr>
            <a:r>
              <a:rPr lang="en-NZ" dirty="0" smtClean="0"/>
              <a:t>Conclusions:</a:t>
            </a:r>
          </a:p>
          <a:p>
            <a:r>
              <a:rPr lang="en-NZ" dirty="0" smtClean="0"/>
              <a:t>Fast acting - DO increases beyond the ‘100%’ close to placement well</a:t>
            </a:r>
          </a:p>
          <a:p>
            <a:r>
              <a:rPr lang="en-NZ" dirty="0" smtClean="0"/>
              <a:t>Limited ROI – relies on groundwater flow</a:t>
            </a:r>
          </a:p>
          <a:p>
            <a:pPr>
              <a:buNone/>
            </a:pPr>
            <a:r>
              <a:rPr lang="en-NZ" dirty="0" smtClean="0"/>
              <a:t>Advantages</a:t>
            </a:r>
          </a:p>
          <a:p>
            <a:r>
              <a:rPr lang="en-NZ" dirty="0" smtClean="0"/>
              <a:t>No vapour (VC) transport to surface</a:t>
            </a:r>
          </a:p>
          <a:p>
            <a:r>
              <a:rPr lang="en-NZ" dirty="0" smtClean="0"/>
              <a:t>Low capital outlay</a:t>
            </a:r>
          </a:p>
          <a:p>
            <a:pPr>
              <a:buNone/>
            </a:pPr>
            <a:r>
              <a:rPr lang="en-NZ" dirty="0" smtClean="0"/>
              <a:t>Disadvantages:</a:t>
            </a:r>
          </a:p>
          <a:p>
            <a:r>
              <a:rPr lang="en-NZ" dirty="0" smtClean="0"/>
              <a:t>Limited radius of influence (expands as contaminant level reduces)</a:t>
            </a:r>
          </a:p>
          <a:p>
            <a:r>
              <a:rPr lang="en-NZ" dirty="0" smtClean="0"/>
              <a:t>Will work better with some slow groundwater circulation</a:t>
            </a:r>
          </a:p>
          <a:p>
            <a:r>
              <a:rPr lang="en-NZ" dirty="0" smtClean="0"/>
              <a:t>Requires dense network on injection points</a:t>
            </a:r>
          </a:p>
          <a:p>
            <a:r>
              <a:rPr lang="en-NZ" dirty="0" smtClean="0"/>
              <a:t>Repeat application required – long term costs</a:t>
            </a:r>
          </a:p>
          <a:p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19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71600" y="609600"/>
            <a:ext cx="6048672" cy="1235224"/>
          </a:xfrm>
        </p:spPr>
        <p:txBody>
          <a:bodyPr/>
          <a:lstStyle/>
          <a:p>
            <a:r>
              <a:rPr lang="en-NZ" dirty="0" smtClean="0"/>
              <a:t>Placement ORC </a:t>
            </a:r>
            <a:br>
              <a:rPr lang="en-NZ" dirty="0" smtClean="0"/>
            </a:br>
            <a:r>
              <a:rPr lang="en-NZ" dirty="0" smtClean="0"/>
              <a:t>(MgO</a:t>
            </a:r>
            <a:r>
              <a:rPr lang="en-NZ" baseline="-25000" dirty="0" smtClean="0"/>
              <a:t>2</a:t>
            </a:r>
            <a:r>
              <a:rPr lang="en-NZ" dirty="0" smtClean="0"/>
              <a:t> as fine powder in thin wall filters; pushed down using compressed air)</a:t>
            </a:r>
            <a:endParaRPr lang="en-NZ" dirty="0"/>
          </a:p>
        </p:txBody>
      </p:sp>
      <p:pic>
        <p:nvPicPr>
          <p:cNvPr id="6" name="Content Placeholder 5" descr="Interface veld werk.tif"/>
          <p:cNvPicPr>
            <a:picLocks noGrp="1" noChangeAspect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>
          <a:xfrm rot="16200000">
            <a:off x="2946682" y="805846"/>
            <a:ext cx="3312368" cy="5678356"/>
          </a:xfrm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20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515144"/>
          </a:xfrm>
        </p:spPr>
        <p:txBody>
          <a:bodyPr/>
          <a:lstStyle/>
          <a:p>
            <a:r>
              <a:rPr lang="en-NZ" dirty="0" smtClean="0"/>
              <a:t>Pilot (Lab) test 3:  Natural attenuation of CIS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21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4098" name="Picture 2" descr="C:\Users\Ben\Documents\work\marketing\My Pictures\FOTO GEO EN HYDRO 2002\biotest\bio300_7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5436096" y="3645024"/>
            <a:ext cx="3370560" cy="2527920"/>
          </a:xfrm>
          <a:prstGeom prst="rect">
            <a:avLst/>
          </a:prstGeom>
          <a:noFill/>
        </p:spPr>
      </p:pic>
      <p:pic>
        <p:nvPicPr>
          <p:cNvPr id="4099" name="Picture 3" descr="C:\Users\Ben\Documents\work\marketing\My Pictures\FOTO GEO EN HYDRO 2002\biotest\bio300_10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467544" y="3933056"/>
            <a:ext cx="2952328" cy="2214246"/>
          </a:xfrm>
          <a:prstGeom prst="rect">
            <a:avLst/>
          </a:prstGeom>
          <a:noFill/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>
          <a:blip r:embed="rId5" cstate="screen"/>
          <a:srcRect/>
          <a:stretch>
            <a:fillRect/>
          </a:stretch>
        </p:blipFill>
        <p:spPr bwMode="auto">
          <a:xfrm>
            <a:off x="251520" y="1124744"/>
            <a:ext cx="6051969" cy="2905944"/>
          </a:xfrm>
          <a:prstGeom prst="rect">
            <a:avLst/>
          </a:prstGeom>
          <a:noFill/>
        </p:spPr>
      </p:pic>
      <p:sp>
        <p:nvSpPr>
          <p:cNvPr id="9" name="TextBox 8"/>
          <p:cNvSpPr txBox="1"/>
          <p:nvPr/>
        </p:nvSpPr>
        <p:spPr>
          <a:xfrm>
            <a:off x="3203848" y="3284984"/>
            <a:ext cx="1008112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NZ" sz="1400" dirty="0" smtClean="0"/>
              <a:t>days</a:t>
            </a:r>
            <a:endParaRPr lang="en-NZ" sz="140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NZ" dirty="0" smtClean="0"/>
              <a:t>Conclusion Area 2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3568" y="1700808"/>
            <a:ext cx="7772400" cy="4176464"/>
          </a:xfrm>
        </p:spPr>
        <p:txBody>
          <a:bodyPr/>
          <a:lstStyle/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Diffusion sparging showed most promise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Estimated cost of $ NZ 1,200,000.- is 20 % of initial estimate of extensive in-situ with prognosed project time of 4 years.</a:t>
            </a:r>
          </a:p>
          <a:p>
            <a:pPr>
              <a:lnSpc>
                <a:spcPct val="150000"/>
              </a:lnSpc>
              <a:spcBef>
                <a:spcPts val="0"/>
              </a:spcBef>
              <a:buNone/>
            </a:pPr>
            <a:r>
              <a:rPr lang="en-NZ" dirty="0" smtClean="0"/>
              <a:t>However …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Client opted for MNA with longer use of the hydraulic control measure.  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MNA will rely on influx oxygen with groundwater due to extraction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Duration expected : 20 – 30 years</a:t>
            </a: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en-NZ" dirty="0" smtClean="0"/>
              <a:t>Operating cost $ 150,000.- per year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22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457200" y="476672"/>
            <a:ext cx="2098575" cy="958428"/>
          </a:xfrm>
        </p:spPr>
        <p:txBody>
          <a:bodyPr/>
          <a:lstStyle/>
          <a:p>
            <a:r>
              <a:rPr lang="en-NZ" dirty="0" smtClean="0">
                <a:latin typeface="Calibri" pitchFamily="34" charset="0"/>
                <a:cs typeface="Calibri" pitchFamily="34" charset="0"/>
              </a:rPr>
              <a:t>Location sketch</a:t>
            </a:r>
            <a:endParaRPr lang="en-NZ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8" name="Text Placeholder 7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2386607" cy="4691063"/>
          </a:xfrm>
        </p:spPr>
        <p:txBody>
          <a:bodyPr/>
          <a:lstStyle/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1  TPH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2 </a:t>
            </a:r>
            <a:r>
              <a:rPr lang="en-NZ" sz="1800" dirty="0" err="1" smtClean="0">
                <a:latin typeface="Calibri" pitchFamily="34" charset="0"/>
                <a:cs typeface="Calibri" pitchFamily="34" charset="0"/>
              </a:rPr>
              <a:t>Cis</a:t>
            </a:r>
            <a:r>
              <a:rPr lang="en-NZ" sz="1800" dirty="0" smtClean="0">
                <a:latin typeface="Calibri" pitchFamily="34" charset="0"/>
                <a:cs typeface="Calibri" pitchFamily="34" charset="0"/>
              </a:rPr>
              <a:t>-DCE / VC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3 PAH</a:t>
            </a:r>
          </a:p>
          <a:p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Area 4 PCE / TCE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23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grpSp>
        <p:nvGrpSpPr>
          <p:cNvPr id="2" name="Group 4335"/>
          <p:cNvGrpSpPr>
            <a:grpSpLocks noGrp="1"/>
          </p:cNvGrpSpPr>
          <p:nvPr>
            <p:ph idx="1"/>
          </p:nvPr>
        </p:nvGrpSpPr>
        <p:grpSpPr bwMode="auto">
          <a:xfrm>
            <a:off x="3575057" y="273047"/>
            <a:ext cx="5111774" cy="5852983"/>
            <a:chOff x="818" y="90"/>
            <a:chExt cx="3857" cy="4123"/>
          </a:xfrm>
        </p:grpSpPr>
        <p:grpSp>
          <p:nvGrpSpPr>
            <p:cNvPr id="3" name="Group 204"/>
            <p:cNvGrpSpPr>
              <a:grpSpLocks/>
            </p:cNvGrpSpPr>
            <p:nvPr/>
          </p:nvGrpSpPr>
          <p:grpSpPr bwMode="auto">
            <a:xfrm>
              <a:off x="1782" y="1115"/>
              <a:ext cx="1680" cy="1269"/>
              <a:chOff x="1782" y="1115"/>
              <a:chExt cx="1680" cy="1269"/>
            </a:xfrm>
          </p:grpSpPr>
          <p:sp>
            <p:nvSpPr>
              <p:cNvPr id="3364" name="Freeform 4"/>
              <p:cNvSpPr>
                <a:spLocks/>
              </p:cNvSpPr>
              <p:nvPr/>
            </p:nvSpPr>
            <p:spPr bwMode="auto">
              <a:xfrm>
                <a:off x="3447" y="2213"/>
                <a:ext cx="15" cy="15"/>
              </a:xfrm>
              <a:custGeom>
                <a:avLst/>
                <a:gdLst>
                  <a:gd name="T0" fmla="*/ 7 w 15"/>
                  <a:gd name="T1" fmla="*/ 0 h 15"/>
                  <a:gd name="T2" fmla="*/ 11 w 15"/>
                  <a:gd name="T3" fmla="*/ 0 h 15"/>
                  <a:gd name="T4" fmla="*/ 12 w 15"/>
                  <a:gd name="T5" fmla="*/ 3 h 15"/>
                  <a:gd name="T6" fmla="*/ 15 w 15"/>
                  <a:gd name="T7" fmla="*/ 4 h 15"/>
                  <a:gd name="T8" fmla="*/ 15 w 15"/>
                  <a:gd name="T9" fmla="*/ 8 h 15"/>
                  <a:gd name="T10" fmla="*/ 15 w 15"/>
                  <a:gd name="T11" fmla="*/ 10 h 15"/>
                  <a:gd name="T12" fmla="*/ 12 w 15"/>
                  <a:gd name="T13" fmla="*/ 13 h 15"/>
                  <a:gd name="T14" fmla="*/ 11 w 15"/>
                  <a:gd name="T15" fmla="*/ 14 h 15"/>
                  <a:gd name="T16" fmla="*/ 7 w 15"/>
                  <a:gd name="T17" fmla="*/ 15 h 15"/>
                  <a:gd name="T18" fmla="*/ 5 w 15"/>
                  <a:gd name="T19" fmla="*/ 14 h 15"/>
                  <a:gd name="T20" fmla="*/ 2 w 15"/>
                  <a:gd name="T21" fmla="*/ 13 h 15"/>
                  <a:gd name="T22" fmla="*/ 1 w 15"/>
                  <a:gd name="T23" fmla="*/ 10 h 15"/>
                  <a:gd name="T24" fmla="*/ 0 w 15"/>
                  <a:gd name="T25" fmla="*/ 8 h 15"/>
                  <a:gd name="T26" fmla="*/ 1 w 15"/>
                  <a:gd name="T27" fmla="*/ 4 h 15"/>
                  <a:gd name="T28" fmla="*/ 2 w 15"/>
                  <a:gd name="T29" fmla="*/ 3 h 15"/>
                  <a:gd name="T30" fmla="*/ 5 w 15"/>
                  <a:gd name="T31" fmla="*/ 0 h 15"/>
                  <a:gd name="T32" fmla="*/ 7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7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5" name="Freeform 5"/>
              <p:cNvSpPr>
                <a:spLocks/>
              </p:cNvSpPr>
              <p:nvPr/>
            </p:nvSpPr>
            <p:spPr bwMode="auto">
              <a:xfrm>
                <a:off x="3447" y="2213"/>
                <a:ext cx="15" cy="15"/>
              </a:xfrm>
              <a:custGeom>
                <a:avLst/>
                <a:gdLst>
                  <a:gd name="T0" fmla="*/ 7 w 15"/>
                  <a:gd name="T1" fmla="*/ 0 h 15"/>
                  <a:gd name="T2" fmla="*/ 11 w 15"/>
                  <a:gd name="T3" fmla="*/ 0 h 15"/>
                  <a:gd name="T4" fmla="*/ 12 w 15"/>
                  <a:gd name="T5" fmla="*/ 3 h 15"/>
                  <a:gd name="T6" fmla="*/ 15 w 15"/>
                  <a:gd name="T7" fmla="*/ 4 h 15"/>
                  <a:gd name="T8" fmla="*/ 15 w 15"/>
                  <a:gd name="T9" fmla="*/ 8 h 15"/>
                  <a:gd name="T10" fmla="*/ 15 w 15"/>
                  <a:gd name="T11" fmla="*/ 10 h 15"/>
                  <a:gd name="T12" fmla="*/ 12 w 15"/>
                  <a:gd name="T13" fmla="*/ 13 h 15"/>
                  <a:gd name="T14" fmla="*/ 11 w 15"/>
                  <a:gd name="T15" fmla="*/ 14 h 15"/>
                  <a:gd name="T16" fmla="*/ 7 w 15"/>
                  <a:gd name="T17" fmla="*/ 15 h 15"/>
                  <a:gd name="T18" fmla="*/ 5 w 15"/>
                  <a:gd name="T19" fmla="*/ 14 h 15"/>
                  <a:gd name="T20" fmla="*/ 2 w 15"/>
                  <a:gd name="T21" fmla="*/ 13 h 15"/>
                  <a:gd name="T22" fmla="*/ 1 w 15"/>
                  <a:gd name="T23" fmla="*/ 10 h 15"/>
                  <a:gd name="T24" fmla="*/ 0 w 15"/>
                  <a:gd name="T25" fmla="*/ 8 h 15"/>
                  <a:gd name="T26" fmla="*/ 1 w 15"/>
                  <a:gd name="T27" fmla="*/ 4 h 15"/>
                  <a:gd name="T28" fmla="*/ 2 w 15"/>
                  <a:gd name="T29" fmla="*/ 3 h 15"/>
                  <a:gd name="T30" fmla="*/ 5 w 15"/>
                  <a:gd name="T31" fmla="*/ 0 h 15"/>
                  <a:gd name="T32" fmla="*/ 7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7" y="0"/>
                    </a:moveTo>
                    <a:lnTo>
                      <a:pt x="11" y="0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6" name="Freeform 6"/>
              <p:cNvSpPr>
                <a:spLocks/>
              </p:cNvSpPr>
              <p:nvPr/>
            </p:nvSpPr>
            <p:spPr bwMode="auto">
              <a:xfrm>
                <a:off x="3399" y="2087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1 h 15"/>
                  <a:gd name="T4" fmla="*/ 13 w 15"/>
                  <a:gd name="T5" fmla="*/ 3 h 15"/>
                  <a:gd name="T6" fmla="*/ 15 w 15"/>
                  <a:gd name="T7" fmla="*/ 5 h 15"/>
                  <a:gd name="T8" fmla="*/ 15 w 15"/>
                  <a:gd name="T9" fmla="*/ 8 h 15"/>
                  <a:gd name="T10" fmla="*/ 15 w 15"/>
                  <a:gd name="T11" fmla="*/ 11 h 15"/>
                  <a:gd name="T12" fmla="*/ 13 w 15"/>
                  <a:gd name="T13" fmla="*/ 13 h 15"/>
                  <a:gd name="T14" fmla="*/ 11 w 15"/>
                  <a:gd name="T15" fmla="*/ 15 h 15"/>
                  <a:gd name="T16" fmla="*/ 8 w 15"/>
                  <a:gd name="T17" fmla="*/ 15 h 15"/>
                  <a:gd name="T18" fmla="*/ 5 w 15"/>
                  <a:gd name="T19" fmla="*/ 15 h 15"/>
                  <a:gd name="T20" fmla="*/ 3 w 15"/>
                  <a:gd name="T21" fmla="*/ 13 h 15"/>
                  <a:gd name="T22" fmla="*/ 2 w 15"/>
                  <a:gd name="T23" fmla="*/ 11 h 15"/>
                  <a:gd name="T24" fmla="*/ 0 w 15"/>
                  <a:gd name="T25" fmla="*/ 8 h 15"/>
                  <a:gd name="T26" fmla="*/ 2 w 15"/>
                  <a:gd name="T27" fmla="*/ 5 h 15"/>
                  <a:gd name="T28" fmla="*/ 3 w 15"/>
                  <a:gd name="T29" fmla="*/ 3 h 15"/>
                  <a:gd name="T30" fmla="*/ 5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7" name="Freeform 7"/>
              <p:cNvSpPr>
                <a:spLocks/>
              </p:cNvSpPr>
              <p:nvPr/>
            </p:nvSpPr>
            <p:spPr bwMode="auto">
              <a:xfrm>
                <a:off x="3399" y="2087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1 h 15"/>
                  <a:gd name="T4" fmla="*/ 13 w 15"/>
                  <a:gd name="T5" fmla="*/ 3 h 15"/>
                  <a:gd name="T6" fmla="*/ 15 w 15"/>
                  <a:gd name="T7" fmla="*/ 5 h 15"/>
                  <a:gd name="T8" fmla="*/ 15 w 15"/>
                  <a:gd name="T9" fmla="*/ 8 h 15"/>
                  <a:gd name="T10" fmla="*/ 15 w 15"/>
                  <a:gd name="T11" fmla="*/ 11 h 15"/>
                  <a:gd name="T12" fmla="*/ 13 w 15"/>
                  <a:gd name="T13" fmla="*/ 13 h 15"/>
                  <a:gd name="T14" fmla="*/ 11 w 15"/>
                  <a:gd name="T15" fmla="*/ 15 h 15"/>
                  <a:gd name="T16" fmla="*/ 8 w 15"/>
                  <a:gd name="T17" fmla="*/ 15 h 15"/>
                  <a:gd name="T18" fmla="*/ 5 w 15"/>
                  <a:gd name="T19" fmla="*/ 15 h 15"/>
                  <a:gd name="T20" fmla="*/ 3 w 15"/>
                  <a:gd name="T21" fmla="*/ 13 h 15"/>
                  <a:gd name="T22" fmla="*/ 2 w 15"/>
                  <a:gd name="T23" fmla="*/ 11 h 15"/>
                  <a:gd name="T24" fmla="*/ 0 w 15"/>
                  <a:gd name="T25" fmla="*/ 8 h 15"/>
                  <a:gd name="T26" fmla="*/ 2 w 15"/>
                  <a:gd name="T27" fmla="*/ 5 h 15"/>
                  <a:gd name="T28" fmla="*/ 3 w 15"/>
                  <a:gd name="T29" fmla="*/ 3 h 15"/>
                  <a:gd name="T30" fmla="*/ 5 w 15"/>
                  <a:gd name="T31" fmla="*/ 1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1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8" name="Freeform 8"/>
              <p:cNvSpPr>
                <a:spLocks/>
              </p:cNvSpPr>
              <p:nvPr/>
            </p:nvSpPr>
            <p:spPr bwMode="auto">
              <a:xfrm>
                <a:off x="3441" y="2067"/>
                <a:ext cx="15" cy="14"/>
              </a:xfrm>
              <a:custGeom>
                <a:avLst/>
                <a:gdLst>
                  <a:gd name="T0" fmla="*/ 7 w 15"/>
                  <a:gd name="T1" fmla="*/ 0 h 14"/>
                  <a:gd name="T2" fmla="*/ 10 w 15"/>
                  <a:gd name="T3" fmla="*/ 0 h 14"/>
                  <a:gd name="T4" fmla="*/ 12 w 15"/>
                  <a:gd name="T5" fmla="*/ 1 h 14"/>
                  <a:gd name="T6" fmla="*/ 13 w 15"/>
                  <a:gd name="T7" fmla="*/ 4 h 14"/>
                  <a:gd name="T8" fmla="*/ 15 w 15"/>
                  <a:gd name="T9" fmla="*/ 6 h 14"/>
                  <a:gd name="T10" fmla="*/ 13 w 15"/>
                  <a:gd name="T11" fmla="*/ 10 h 14"/>
                  <a:gd name="T12" fmla="*/ 12 w 15"/>
                  <a:gd name="T13" fmla="*/ 13 h 14"/>
                  <a:gd name="T14" fmla="*/ 10 w 15"/>
                  <a:gd name="T15" fmla="*/ 14 h 14"/>
                  <a:gd name="T16" fmla="*/ 7 w 15"/>
                  <a:gd name="T17" fmla="*/ 14 h 14"/>
                  <a:gd name="T18" fmla="*/ 4 w 15"/>
                  <a:gd name="T19" fmla="*/ 14 h 14"/>
                  <a:gd name="T20" fmla="*/ 2 w 15"/>
                  <a:gd name="T21" fmla="*/ 13 h 14"/>
                  <a:gd name="T22" fmla="*/ 0 w 15"/>
                  <a:gd name="T23" fmla="*/ 10 h 14"/>
                  <a:gd name="T24" fmla="*/ 0 w 15"/>
                  <a:gd name="T25" fmla="*/ 6 h 14"/>
                  <a:gd name="T26" fmla="*/ 0 w 15"/>
                  <a:gd name="T27" fmla="*/ 4 h 14"/>
                  <a:gd name="T28" fmla="*/ 2 w 15"/>
                  <a:gd name="T29" fmla="*/ 1 h 14"/>
                  <a:gd name="T30" fmla="*/ 4 w 15"/>
                  <a:gd name="T31" fmla="*/ 0 h 14"/>
                  <a:gd name="T32" fmla="*/ 7 w 15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7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9" name="Freeform 9"/>
              <p:cNvSpPr>
                <a:spLocks/>
              </p:cNvSpPr>
              <p:nvPr/>
            </p:nvSpPr>
            <p:spPr bwMode="auto">
              <a:xfrm>
                <a:off x="3441" y="2067"/>
                <a:ext cx="15" cy="14"/>
              </a:xfrm>
              <a:custGeom>
                <a:avLst/>
                <a:gdLst>
                  <a:gd name="T0" fmla="*/ 7 w 15"/>
                  <a:gd name="T1" fmla="*/ 0 h 14"/>
                  <a:gd name="T2" fmla="*/ 10 w 15"/>
                  <a:gd name="T3" fmla="*/ 0 h 14"/>
                  <a:gd name="T4" fmla="*/ 12 w 15"/>
                  <a:gd name="T5" fmla="*/ 1 h 14"/>
                  <a:gd name="T6" fmla="*/ 13 w 15"/>
                  <a:gd name="T7" fmla="*/ 4 h 14"/>
                  <a:gd name="T8" fmla="*/ 15 w 15"/>
                  <a:gd name="T9" fmla="*/ 6 h 14"/>
                  <a:gd name="T10" fmla="*/ 13 w 15"/>
                  <a:gd name="T11" fmla="*/ 10 h 14"/>
                  <a:gd name="T12" fmla="*/ 12 w 15"/>
                  <a:gd name="T13" fmla="*/ 13 h 14"/>
                  <a:gd name="T14" fmla="*/ 10 w 15"/>
                  <a:gd name="T15" fmla="*/ 14 h 14"/>
                  <a:gd name="T16" fmla="*/ 7 w 15"/>
                  <a:gd name="T17" fmla="*/ 14 h 14"/>
                  <a:gd name="T18" fmla="*/ 4 w 15"/>
                  <a:gd name="T19" fmla="*/ 14 h 14"/>
                  <a:gd name="T20" fmla="*/ 2 w 15"/>
                  <a:gd name="T21" fmla="*/ 13 h 14"/>
                  <a:gd name="T22" fmla="*/ 0 w 15"/>
                  <a:gd name="T23" fmla="*/ 10 h 14"/>
                  <a:gd name="T24" fmla="*/ 0 w 15"/>
                  <a:gd name="T25" fmla="*/ 6 h 14"/>
                  <a:gd name="T26" fmla="*/ 0 w 15"/>
                  <a:gd name="T27" fmla="*/ 4 h 14"/>
                  <a:gd name="T28" fmla="*/ 2 w 15"/>
                  <a:gd name="T29" fmla="*/ 1 h 14"/>
                  <a:gd name="T30" fmla="*/ 4 w 15"/>
                  <a:gd name="T31" fmla="*/ 0 h 14"/>
                  <a:gd name="T32" fmla="*/ 7 w 15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7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0" name="Freeform 10"/>
              <p:cNvSpPr>
                <a:spLocks/>
              </p:cNvSpPr>
              <p:nvPr/>
            </p:nvSpPr>
            <p:spPr bwMode="auto">
              <a:xfrm>
                <a:off x="2821" y="2369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0 h 15"/>
                  <a:gd name="T4" fmla="*/ 13 w 15"/>
                  <a:gd name="T5" fmla="*/ 2 h 15"/>
                  <a:gd name="T6" fmla="*/ 15 w 15"/>
                  <a:gd name="T7" fmla="*/ 5 h 15"/>
                  <a:gd name="T8" fmla="*/ 15 w 15"/>
                  <a:gd name="T9" fmla="*/ 7 h 15"/>
                  <a:gd name="T10" fmla="*/ 15 w 15"/>
                  <a:gd name="T11" fmla="*/ 10 h 15"/>
                  <a:gd name="T12" fmla="*/ 13 w 15"/>
                  <a:gd name="T13" fmla="*/ 12 h 15"/>
                  <a:gd name="T14" fmla="*/ 11 w 15"/>
                  <a:gd name="T15" fmla="*/ 13 h 15"/>
                  <a:gd name="T16" fmla="*/ 8 w 15"/>
                  <a:gd name="T17" fmla="*/ 15 h 15"/>
                  <a:gd name="T18" fmla="*/ 5 w 15"/>
                  <a:gd name="T19" fmla="*/ 13 h 15"/>
                  <a:gd name="T20" fmla="*/ 3 w 15"/>
                  <a:gd name="T21" fmla="*/ 12 h 15"/>
                  <a:gd name="T22" fmla="*/ 2 w 15"/>
                  <a:gd name="T23" fmla="*/ 10 h 15"/>
                  <a:gd name="T24" fmla="*/ 0 w 15"/>
                  <a:gd name="T25" fmla="*/ 7 h 15"/>
                  <a:gd name="T26" fmla="*/ 2 w 15"/>
                  <a:gd name="T27" fmla="*/ 5 h 15"/>
                  <a:gd name="T28" fmla="*/ 3 w 15"/>
                  <a:gd name="T29" fmla="*/ 2 h 15"/>
                  <a:gd name="T30" fmla="*/ 5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1" name="Freeform 11"/>
              <p:cNvSpPr>
                <a:spLocks/>
              </p:cNvSpPr>
              <p:nvPr/>
            </p:nvSpPr>
            <p:spPr bwMode="auto">
              <a:xfrm>
                <a:off x="2821" y="2369"/>
                <a:ext cx="15" cy="15"/>
              </a:xfrm>
              <a:custGeom>
                <a:avLst/>
                <a:gdLst>
                  <a:gd name="T0" fmla="*/ 8 w 15"/>
                  <a:gd name="T1" fmla="*/ 0 h 15"/>
                  <a:gd name="T2" fmla="*/ 11 w 15"/>
                  <a:gd name="T3" fmla="*/ 0 h 15"/>
                  <a:gd name="T4" fmla="*/ 13 w 15"/>
                  <a:gd name="T5" fmla="*/ 2 h 15"/>
                  <a:gd name="T6" fmla="*/ 15 w 15"/>
                  <a:gd name="T7" fmla="*/ 5 h 15"/>
                  <a:gd name="T8" fmla="*/ 15 w 15"/>
                  <a:gd name="T9" fmla="*/ 7 h 15"/>
                  <a:gd name="T10" fmla="*/ 15 w 15"/>
                  <a:gd name="T11" fmla="*/ 10 h 15"/>
                  <a:gd name="T12" fmla="*/ 13 w 15"/>
                  <a:gd name="T13" fmla="*/ 12 h 15"/>
                  <a:gd name="T14" fmla="*/ 11 w 15"/>
                  <a:gd name="T15" fmla="*/ 13 h 15"/>
                  <a:gd name="T16" fmla="*/ 8 w 15"/>
                  <a:gd name="T17" fmla="*/ 15 h 15"/>
                  <a:gd name="T18" fmla="*/ 5 w 15"/>
                  <a:gd name="T19" fmla="*/ 13 h 15"/>
                  <a:gd name="T20" fmla="*/ 3 w 15"/>
                  <a:gd name="T21" fmla="*/ 12 h 15"/>
                  <a:gd name="T22" fmla="*/ 2 w 15"/>
                  <a:gd name="T23" fmla="*/ 10 h 15"/>
                  <a:gd name="T24" fmla="*/ 0 w 15"/>
                  <a:gd name="T25" fmla="*/ 7 h 15"/>
                  <a:gd name="T26" fmla="*/ 2 w 15"/>
                  <a:gd name="T27" fmla="*/ 5 h 15"/>
                  <a:gd name="T28" fmla="*/ 3 w 15"/>
                  <a:gd name="T29" fmla="*/ 2 h 15"/>
                  <a:gd name="T30" fmla="*/ 5 w 15"/>
                  <a:gd name="T31" fmla="*/ 0 h 15"/>
                  <a:gd name="T32" fmla="*/ 8 w 15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8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8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2" name="Rectangle 12"/>
              <p:cNvSpPr>
                <a:spLocks noChangeArrowheads="1"/>
              </p:cNvSpPr>
              <p:nvPr/>
            </p:nvSpPr>
            <p:spPr bwMode="auto">
              <a:xfrm>
                <a:off x="2518" y="1811"/>
                <a:ext cx="9" cy="1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3" name="Rectangle 13"/>
              <p:cNvSpPr>
                <a:spLocks noChangeArrowheads="1"/>
              </p:cNvSpPr>
              <p:nvPr/>
            </p:nvSpPr>
            <p:spPr bwMode="auto">
              <a:xfrm>
                <a:off x="2518" y="1811"/>
                <a:ext cx="9" cy="1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4" name="Rectangle 14"/>
              <p:cNvSpPr>
                <a:spLocks noChangeArrowheads="1"/>
              </p:cNvSpPr>
              <p:nvPr/>
            </p:nvSpPr>
            <p:spPr bwMode="auto">
              <a:xfrm>
                <a:off x="2560" y="2019"/>
                <a:ext cx="10" cy="1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5" name="Rectangle 15"/>
              <p:cNvSpPr>
                <a:spLocks noChangeArrowheads="1"/>
              </p:cNvSpPr>
              <p:nvPr/>
            </p:nvSpPr>
            <p:spPr bwMode="auto">
              <a:xfrm>
                <a:off x="2560" y="2019"/>
                <a:ext cx="10" cy="13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6" name="Rectangle 16"/>
              <p:cNvSpPr>
                <a:spLocks noChangeArrowheads="1"/>
              </p:cNvSpPr>
              <p:nvPr/>
            </p:nvSpPr>
            <p:spPr bwMode="auto">
              <a:xfrm>
                <a:off x="2545" y="1926"/>
                <a:ext cx="9" cy="7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7" name="Rectangle 17"/>
              <p:cNvSpPr>
                <a:spLocks noChangeArrowheads="1"/>
              </p:cNvSpPr>
              <p:nvPr/>
            </p:nvSpPr>
            <p:spPr bwMode="auto">
              <a:xfrm>
                <a:off x="2545" y="1926"/>
                <a:ext cx="9" cy="7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8" name="Rectangle 18"/>
              <p:cNvSpPr>
                <a:spLocks noChangeArrowheads="1"/>
              </p:cNvSpPr>
              <p:nvPr/>
            </p:nvSpPr>
            <p:spPr bwMode="auto">
              <a:xfrm>
                <a:off x="2630" y="1796"/>
                <a:ext cx="11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79" name="Rectangle 19"/>
              <p:cNvSpPr>
                <a:spLocks noChangeArrowheads="1"/>
              </p:cNvSpPr>
              <p:nvPr/>
            </p:nvSpPr>
            <p:spPr bwMode="auto">
              <a:xfrm>
                <a:off x="2630" y="1796"/>
                <a:ext cx="11" cy="2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0" name="Rectangle 20"/>
              <p:cNvSpPr>
                <a:spLocks noChangeArrowheads="1"/>
              </p:cNvSpPr>
              <p:nvPr/>
            </p:nvSpPr>
            <p:spPr bwMode="auto">
              <a:xfrm>
                <a:off x="2406" y="1634"/>
                <a:ext cx="24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1" name="Rectangle 21"/>
              <p:cNvSpPr>
                <a:spLocks noChangeArrowheads="1"/>
              </p:cNvSpPr>
              <p:nvPr/>
            </p:nvSpPr>
            <p:spPr bwMode="auto">
              <a:xfrm>
                <a:off x="2406" y="1634"/>
                <a:ext cx="24" cy="18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2" name="Rectangle 22"/>
              <p:cNvSpPr>
                <a:spLocks noChangeArrowheads="1"/>
              </p:cNvSpPr>
              <p:nvPr/>
            </p:nvSpPr>
            <p:spPr bwMode="auto">
              <a:xfrm>
                <a:off x="2445" y="2120"/>
                <a:ext cx="25" cy="2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3" name="Rectangle 23"/>
              <p:cNvSpPr>
                <a:spLocks noChangeArrowheads="1"/>
              </p:cNvSpPr>
              <p:nvPr/>
            </p:nvSpPr>
            <p:spPr bwMode="auto">
              <a:xfrm>
                <a:off x="2445" y="2120"/>
                <a:ext cx="25" cy="20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4" name="Rectangle 24"/>
              <p:cNvSpPr>
                <a:spLocks noChangeArrowheads="1"/>
              </p:cNvSpPr>
              <p:nvPr/>
            </p:nvSpPr>
            <p:spPr bwMode="auto">
              <a:xfrm>
                <a:off x="2515" y="1779"/>
                <a:ext cx="12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5" name="Rectangle 25"/>
              <p:cNvSpPr>
                <a:spLocks noChangeArrowheads="1"/>
              </p:cNvSpPr>
              <p:nvPr/>
            </p:nvSpPr>
            <p:spPr bwMode="auto">
              <a:xfrm>
                <a:off x="2515" y="1779"/>
                <a:ext cx="12" cy="18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6" name="Rectangle 26"/>
              <p:cNvSpPr>
                <a:spLocks noChangeArrowheads="1"/>
              </p:cNvSpPr>
              <p:nvPr/>
            </p:nvSpPr>
            <p:spPr bwMode="auto">
              <a:xfrm>
                <a:off x="2554" y="2037"/>
                <a:ext cx="13" cy="1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7" name="Rectangle 27"/>
              <p:cNvSpPr>
                <a:spLocks noChangeArrowheads="1"/>
              </p:cNvSpPr>
              <p:nvPr/>
            </p:nvSpPr>
            <p:spPr bwMode="auto">
              <a:xfrm>
                <a:off x="2554" y="2037"/>
                <a:ext cx="13" cy="14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8" name="Freeform 28"/>
              <p:cNvSpPr>
                <a:spLocks/>
              </p:cNvSpPr>
              <p:nvPr/>
            </p:nvSpPr>
            <p:spPr bwMode="auto">
              <a:xfrm>
                <a:off x="2400" y="2221"/>
                <a:ext cx="17" cy="15"/>
              </a:xfrm>
              <a:custGeom>
                <a:avLst/>
                <a:gdLst>
                  <a:gd name="T0" fmla="*/ 0 w 17"/>
                  <a:gd name="T1" fmla="*/ 7 h 15"/>
                  <a:gd name="T2" fmla="*/ 0 w 17"/>
                  <a:gd name="T3" fmla="*/ 5 h 15"/>
                  <a:gd name="T4" fmla="*/ 2 w 17"/>
                  <a:gd name="T5" fmla="*/ 2 h 15"/>
                  <a:gd name="T6" fmla="*/ 5 w 17"/>
                  <a:gd name="T7" fmla="*/ 1 h 15"/>
                  <a:gd name="T8" fmla="*/ 8 w 17"/>
                  <a:gd name="T9" fmla="*/ 0 h 15"/>
                  <a:gd name="T10" fmla="*/ 12 w 17"/>
                  <a:gd name="T11" fmla="*/ 1 h 15"/>
                  <a:gd name="T12" fmla="*/ 15 w 17"/>
                  <a:gd name="T13" fmla="*/ 2 h 15"/>
                  <a:gd name="T14" fmla="*/ 17 w 17"/>
                  <a:gd name="T15" fmla="*/ 5 h 15"/>
                  <a:gd name="T16" fmla="*/ 17 w 17"/>
                  <a:gd name="T17" fmla="*/ 7 h 15"/>
                  <a:gd name="T18" fmla="*/ 17 w 17"/>
                  <a:gd name="T19" fmla="*/ 11 h 15"/>
                  <a:gd name="T20" fmla="*/ 15 w 17"/>
                  <a:gd name="T21" fmla="*/ 14 h 15"/>
                  <a:gd name="T22" fmla="*/ 12 w 17"/>
                  <a:gd name="T23" fmla="*/ 15 h 15"/>
                  <a:gd name="T24" fmla="*/ 8 w 17"/>
                  <a:gd name="T25" fmla="*/ 15 h 15"/>
                  <a:gd name="T26" fmla="*/ 5 w 17"/>
                  <a:gd name="T27" fmla="*/ 15 h 15"/>
                  <a:gd name="T28" fmla="*/ 2 w 17"/>
                  <a:gd name="T29" fmla="*/ 14 h 15"/>
                  <a:gd name="T30" fmla="*/ 0 w 17"/>
                  <a:gd name="T31" fmla="*/ 11 h 15"/>
                  <a:gd name="T32" fmla="*/ 0 w 17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15"/>
                  <a:gd name="T53" fmla="*/ 17 w 17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89" name="Freeform 29"/>
              <p:cNvSpPr>
                <a:spLocks/>
              </p:cNvSpPr>
              <p:nvPr/>
            </p:nvSpPr>
            <p:spPr bwMode="auto">
              <a:xfrm>
                <a:off x="2400" y="2221"/>
                <a:ext cx="17" cy="15"/>
              </a:xfrm>
              <a:custGeom>
                <a:avLst/>
                <a:gdLst>
                  <a:gd name="T0" fmla="*/ 0 w 17"/>
                  <a:gd name="T1" fmla="*/ 7 h 15"/>
                  <a:gd name="T2" fmla="*/ 0 w 17"/>
                  <a:gd name="T3" fmla="*/ 5 h 15"/>
                  <a:gd name="T4" fmla="*/ 2 w 17"/>
                  <a:gd name="T5" fmla="*/ 2 h 15"/>
                  <a:gd name="T6" fmla="*/ 5 w 17"/>
                  <a:gd name="T7" fmla="*/ 1 h 15"/>
                  <a:gd name="T8" fmla="*/ 8 w 17"/>
                  <a:gd name="T9" fmla="*/ 0 h 15"/>
                  <a:gd name="T10" fmla="*/ 12 w 17"/>
                  <a:gd name="T11" fmla="*/ 1 h 15"/>
                  <a:gd name="T12" fmla="*/ 15 w 17"/>
                  <a:gd name="T13" fmla="*/ 2 h 15"/>
                  <a:gd name="T14" fmla="*/ 17 w 17"/>
                  <a:gd name="T15" fmla="*/ 5 h 15"/>
                  <a:gd name="T16" fmla="*/ 17 w 17"/>
                  <a:gd name="T17" fmla="*/ 7 h 15"/>
                  <a:gd name="T18" fmla="*/ 17 w 17"/>
                  <a:gd name="T19" fmla="*/ 11 h 15"/>
                  <a:gd name="T20" fmla="*/ 15 w 17"/>
                  <a:gd name="T21" fmla="*/ 14 h 15"/>
                  <a:gd name="T22" fmla="*/ 12 w 17"/>
                  <a:gd name="T23" fmla="*/ 15 h 15"/>
                  <a:gd name="T24" fmla="*/ 8 w 17"/>
                  <a:gd name="T25" fmla="*/ 15 h 15"/>
                  <a:gd name="T26" fmla="*/ 5 w 17"/>
                  <a:gd name="T27" fmla="*/ 15 h 15"/>
                  <a:gd name="T28" fmla="*/ 2 w 17"/>
                  <a:gd name="T29" fmla="*/ 14 h 15"/>
                  <a:gd name="T30" fmla="*/ 0 w 17"/>
                  <a:gd name="T31" fmla="*/ 11 h 15"/>
                  <a:gd name="T32" fmla="*/ 0 w 17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15"/>
                  <a:gd name="T53" fmla="*/ 17 w 17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1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0" name="Rectangle 30"/>
              <p:cNvSpPr>
                <a:spLocks noChangeArrowheads="1"/>
              </p:cNvSpPr>
              <p:nvPr/>
            </p:nvSpPr>
            <p:spPr bwMode="auto">
              <a:xfrm>
                <a:off x="2220" y="1829"/>
                <a:ext cx="16" cy="3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1" name="Rectangle 31"/>
              <p:cNvSpPr>
                <a:spLocks noChangeArrowheads="1"/>
              </p:cNvSpPr>
              <p:nvPr/>
            </p:nvSpPr>
            <p:spPr bwMode="auto">
              <a:xfrm>
                <a:off x="2220" y="1829"/>
                <a:ext cx="16" cy="3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2" name="Freeform 32"/>
              <p:cNvSpPr>
                <a:spLocks/>
              </p:cNvSpPr>
              <p:nvPr/>
            </p:nvSpPr>
            <p:spPr bwMode="auto">
              <a:xfrm>
                <a:off x="2221" y="1879"/>
                <a:ext cx="10" cy="13"/>
              </a:xfrm>
              <a:custGeom>
                <a:avLst/>
                <a:gdLst>
                  <a:gd name="T0" fmla="*/ 0 w 10"/>
                  <a:gd name="T1" fmla="*/ 7 h 13"/>
                  <a:gd name="T2" fmla="*/ 0 w 10"/>
                  <a:gd name="T3" fmla="*/ 4 h 13"/>
                  <a:gd name="T4" fmla="*/ 2 w 10"/>
                  <a:gd name="T5" fmla="*/ 3 h 13"/>
                  <a:gd name="T6" fmla="*/ 3 w 10"/>
                  <a:gd name="T7" fmla="*/ 2 h 13"/>
                  <a:gd name="T8" fmla="*/ 5 w 10"/>
                  <a:gd name="T9" fmla="*/ 0 h 13"/>
                  <a:gd name="T10" fmla="*/ 8 w 10"/>
                  <a:gd name="T11" fmla="*/ 2 h 13"/>
                  <a:gd name="T12" fmla="*/ 9 w 10"/>
                  <a:gd name="T13" fmla="*/ 3 h 13"/>
                  <a:gd name="T14" fmla="*/ 10 w 10"/>
                  <a:gd name="T15" fmla="*/ 4 h 13"/>
                  <a:gd name="T16" fmla="*/ 10 w 10"/>
                  <a:gd name="T17" fmla="*/ 7 h 13"/>
                  <a:gd name="T18" fmla="*/ 10 w 10"/>
                  <a:gd name="T19" fmla="*/ 9 h 13"/>
                  <a:gd name="T20" fmla="*/ 9 w 10"/>
                  <a:gd name="T21" fmla="*/ 12 h 13"/>
                  <a:gd name="T22" fmla="*/ 8 w 10"/>
                  <a:gd name="T23" fmla="*/ 13 h 13"/>
                  <a:gd name="T24" fmla="*/ 5 w 10"/>
                  <a:gd name="T25" fmla="*/ 13 h 13"/>
                  <a:gd name="T26" fmla="*/ 3 w 10"/>
                  <a:gd name="T27" fmla="*/ 13 h 13"/>
                  <a:gd name="T28" fmla="*/ 2 w 10"/>
                  <a:gd name="T29" fmla="*/ 12 h 13"/>
                  <a:gd name="T30" fmla="*/ 0 w 10"/>
                  <a:gd name="T31" fmla="*/ 9 h 13"/>
                  <a:gd name="T32" fmla="*/ 0 w 10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"/>
                  <a:gd name="T52" fmla="*/ 0 h 13"/>
                  <a:gd name="T53" fmla="*/ 10 w 10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" h="13">
                    <a:moveTo>
                      <a:pt x="0" y="7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3" name="Freeform 33"/>
              <p:cNvSpPr>
                <a:spLocks/>
              </p:cNvSpPr>
              <p:nvPr/>
            </p:nvSpPr>
            <p:spPr bwMode="auto">
              <a:xfrm>
                <a:off x="2221" y="1879"/>
                <a:ext cx="10" cy="13"/>
              </a:xfrm>
              <a:custGeom>
                <a:avLst/>
                <a:gdLst>
                  <a:gd name="T0" fmla="*/ 0 w 10"/>
                  <a:gd name="T1" fmla="*/ 7 h 13"/>
                  <a:gd name="T2" fmla="*/ 0 w 10"/>
                  <a:gd name="T3" fmla="*/ 4 h 13"/>
                  <a:gd name="T4" fmla="*/ 2 w 10"/>
                  <a:gd name="T5" fmla="*/ 3 h 13"/>
                  <a:gd name="T6" fmla="*/ 3 w 10"/>
                  <a:gd name="T7" fmla="*/ 2 h 13"/>
                  <a:gd name="T8" fmla="*/ 5 w 10"/>
                  <a:gd name="T9" fmla="*/ 0 h 13"/>
                  <a:gd name="T10" fmla="*/ 8 w 10"/>
                  <a:gd name="T11" fmla="*/ 2 h 13"/>
                  <a:gd name="T12" fmla="*/ 9 w 10"/>
                  <a:gd name="T13" fmla="*/ 3 h 13"/>
                  <a:gd name="T14" fmla="*/ 10 w 10"/>
                  <a:gd name="T15" fmla="*/ 4 h 13"/>
                  <a:gd name="T16" fmla="*/ 10 w 10"/>
                  <a:gd name="T17" fmla="*/ 7 h 13"/>
                  <a:gd name="T18" fmla="*/ 10 w 10"/>
                  <a:gd name="T19" fmla="*/ 9 h 13"/>
                  <a:gd name="T20" fmla="*/ 9 w 10"/>
                  <a:gd name="T21" fmla="*/ 12 h 13"/>
                  <a:gd name="T22" fmla="*/ 8 w 10"/>
                  <a:gd name="T23" fmla="*/ 13 h 13"/>
                  <a:gd name="T24" fmla="*/ 5 w 10"/>
                  <a:gd name="T25" fmla="*/ 13 h 13"/>
                  <a:gd name="T26" fmla="*/ 3 w 10"/>
                  <a:gd name="T27" fmla="*/ 13 h 13"/>
                  <a:gd name="T28" fmla="*/ 2 w 10"/>
                  <a:gd name="T29" fmla="*/ 12 h 13"/>
                  <a:gd name="T30" fmla="*/ 0 w 10"/>
                  <a:gd name="T31" fmla="*/ 9 h 13"/>
                  <a:gd name="T32" fmla="*/ 0 w 10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"/>
                  <a:gd name="T52" fmla="*/ 0 h 13"/>
                  <a:gd name="T53" fmla="*/ 10 w 10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" h="13">
                    <a:moveTo>
                      <a:pt x="0" y="7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4" name="Freeform 34"/>
              <p:cNvSpPr>
                <a:spLocks/>
              </p:cNvSpPr>
              <p:nvPr/>
            </p:nvSpPr>
            <p:spPr bwMode="auto">
              <a:xfrm>
                <a:off x="2472" y="213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5" name="Freeform 35"/>
              <p:cNvSpPr>
                <a:spLocks/>
              </p:cNvSpPr>
              <p:nvPr/>
            </p:nvSpPr>
            <p:spPr bwMode="auto">
              <a:xfrm>
                <a:off x="2472" y="213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6" name="Freeform 36"/>
              <p:cNvSpPr>
                <a:spLocks/>
              </p:cNvSpPr>
              <p:nvPr/>
            </p:nvSpPr>
            <p:spPr bwMode="auto">
              <a:xfrm>
                <a:off x="2472" y="211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5 h 15"/>
                  <a:gd name="T4" fmla="*/ 1 w 13"/>
                  <a:gd name="T5" fmla="*/ 2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2 h 15"/>
                  <a:gd name="T14" fmla="*/ 13 w 13"/>
                  <a:gd name="T15" fmla="*/ 5 h 15"/>
                  <a:gd name="T16" fmla="*/ 13 w 13"/>
                  <a:gd name="T17" fmla="*/ 7 h 15"/>
                  <a:gd name="T18" fmla="*/ 13 w 13"/>
                  <a:gd name="T19" fmla="*/ 10 h 15"/>
                  <a:gd name="T20" fmla="*/ 12 w 13"/>
                  <a:gd name="T21" fmla="*/ 12 h 15"/>
                  <a:gd name="T22" fmla="*/ 10 w 13"/>
                  <a:gd name="T23" fmla="*/ 15 h 15"/>
                  <a:gd name="T24" fmla="*/ 6 w 13"/>
                  <a:gd name="T25" fmla="*/ 15 h 15"/>
                  <a:gd name="T26" fmla="*/ 4 w 13"/>
                  <a:gd name="T27" fmla="*/ 15 h 15"/>
                  <a:gd name="T28" fmla="*/ 1 w 13"/>
                  <a:gd name="T29" fmla="*/ 12 h 15"/>
                  <a:gd name="T30" fmla="*/ 0 w 13"/>
                  <a:gd name="T31" fmla="*/ 10 h 15"/>
                  <a:gd name="T32" fmla="*/ 0 w 13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7" name="Freeform 37"/>
              <p:cNvSpPr>
                <a:spLocks/>
              </p:cNvSpPr>
              <p:nvPr/>
            </p:nvSpPr>
            <p:spPr bwMode="auto">
              <a:xfrm>
                <a:off x="2472" y="2110"/>
                <a:ext cx="13" cy="15"/>
              </a:xfrm>
              <a:custGeom>
                <a:avLst/>
                <a:gdLst>
                  <a:gd name="T0" fmla="*/ 0 w 13"/>
                  <a:gd name="T1" fmla="*/ 7 h 15"/>
                  <a:gd name="T2" fmla="*/ 0 w 13"/>
                  <a:gd name="T3" fmla="*/ 5 h 15"/>
                  <a:gd name="T4" fmla="*/ 1 w 13"/>
                  <a:gd name="T5" fmla="*/ 2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2 h 15"/>
                  <a:gd name="T14" fmla="*/ 13 w 13"/>
                  <a:gd name="T15" fmla="*/ 5 h 15"/>
                  <a:gd name="T16" fmla="*/ 13 w 13"/>
                  <a:gd name="T17" fmla="*/ 7 h 15"/>
                  <a:gd name="T18" fmla="*/ 13 w 13"/>
                  <a:gd name="T19" fmla="*/ 10 h 15"/>
                  <a:gd name="T20" fmla="*/ 12 w 13"/>
                  <a:gd name="T21" fmla="*/ 12 h 15"/>
                  <a:gd name="T22" fmla="*/ 10 w 13"/>
                  <a:gd name="T23" fmla="*/ 15 h 15"/>
                  <a:gd name="T24" fmla="*/ 6 w 13"/>
                  <a:gd name="T25" fmla="*/ 15 h 15"/>
                  <a:gd name="T26" fmla="*/ 4 w 13"/>
                  <a:gd name="T27" fmla="*/ 15 h 15"/>
                  <a:gd name="T28" fmla="*/ 1 w 13"/>
                  <a:gd name="T29" fmla="*/ 12 h 15"/>
                  <a:gd name="T30" fmla="*/ 0 w 13"/>
                  <a:gd name="T31" fmla="*/ 10 h 15"/>
                  <a:gd name="T32" fmla="*/ 0 w 13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7"/>
                    </a:moveTo>
                    <a:lnTo>
                      <a:pt x="0" y="5"/>
                    </a:lnTo>
                    <a:lnTo>
                      <a:pt x="1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8" name="Freeform 38"/>
              <p:cNvSpPr>
                <a:spLocks/>
              </p:cNvSpPr>
              <p:nvPr/>
            </p:nvSpPr>
            <p:spPr bwMode="auto">
              <a:xfrm>
                <a:off x="2472" y="206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99" name="Freeform 39"/>
              <p:cNvSpPr>
                <a:spLocks/>
              </p:cNvSpPr>
              <p:nvPr/>
            </p:nvSpPr>
            <p:spPr bwMode="auto">
              <a:xfrm>
                <a:off x="2472" y="206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0" name="Freeform 40"/>
              <p:cNvSpPr>
                <a:spLocks/>
              </p:cNvSpPr>
              <p:nvPr/>
            </p:nvSpPr>
            <p:spPr bwMode="auto">
              <a:xfrm>
                <a:off x="2472" y="201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4 h 14"/>
                  <a:gd name="T4" fmla="*/ 1 w 13"/>
                  <a:gd name="T5" fmla="*/ 1 h 14"/>
                  <a:gd name="T6" fmla="*/ 4 w 13"/>
                  <a:gd name="T7" fmla="*/ 0 h 14"/>
                  <a:gd name="T8" fmla="*/ 6 w 13"/>
                  <a:gd name="T9" fmla="*/ 0 h 14"/>
                  <a:gd name="T10" fmla="*/ 10 w 13"/>
                  <a:gd name="T11" fmla="*/ 0 h 14"/>
                  <a:gd name="T12" fmla="*/ 12 w 13"/>
                  <a:gd name="T13" fmla="*/ 1 h 14"/>
                  <a:gd name="T14" fmla="*/ 13 w 13"/>
                  <a:gd name="T15" fmla="*/ 4 h 14"/>
                  <a:gd name="T16" fmla="*/ 13 w 13"/>
                  <a:gd name="T17" fmla="*/ 6 h 14"/>
                  <a:gd name="T18" fmla="*/ 13 w 13"/>
                  <a:gd name="T19" fmla="*/ 10 h 14"/>
                  <a:gd name="T20" fmla="*/ 12 w 13"/>
                  <a:gd name="T21" fmla="*/ 12 h 14"/>
                  <a:gd name="T22" fmla="*/ 10 w 13"/>
                  <a:gd name="T23" fmla="*/ 14 h 14"/>
                  <a:gd name="T24" fmla="*/ 6 w 13"/>
                  <a:gd name="T25" fmla="*/ 14 h 14"/>
                  <a:gd name="T26" fmla="*/ 4 w 13"/>
                  <a:gd name="T27" fmla="*/ 14 h 14"/>
                  <a:gd name="T28" fmla="*/ 1 w 13"/>
                  <a:gd name="T29" fmla="*/ 12 h 14"/>
                  <a:gd name="T30" fmla="*/ 0 w 13"/>
                  <a:gd name="T31" fmla="*/ 10 h 14"/>
                  <a:gd name="T32" fmla="*/ 0 w 13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1" name="Freeform 41"/>
              <p:cNvSpPr>
                <a:spLocks/>
              </p:cNvSpPr>
              <p:nvPr/>
            </p:nvSpPr>
            <p:spPr bwMode="auto">
              <a:xfrm>
                <a:off x="2472" y="2012"/>
                <a:ext cx="13" cy="14"/>
              </a:xfrm>
              <a:custGeom>
                <a:avLst/>
                <a:gdLst>
                  <a:gd name="T0" fmla="*/ 0 w 13"/>
                  <a:gd name="T1" fmla="*/ 6 h 14"/>
                  <a:gd name="T2" fmla="*/ 0 w 13"/>
                  <a:gd name="T3" fmla="*/ 4 h 14"/>
                  <a:gd name="T4" fmla="*/ 1 w 13"/>
                  <a:gd name="T5" fmla="*/ 1 h 14"/>
                  <a:gd name="T6" fmla="*/ 4 w 13"/>
                  <a:gd name="T7" fmla="*/ 0 h 14"/>
                  <a:gd name="T8" fmla="*/ 6 w 13"/>
                  <a:gd name="T9" fmla="*/ 0 h 14"/>
                  <a:gd name="T10" fmla="*/ 10 w 13"/>
                  <a:gd name="T11" fmla="*/ 0 h 14"/>
                  <a:gd name="T12" fmla="*/ 12 w 13"/>
                  <a:gd name="T13" fmla="*/ 1 h 14"/>
                  <a:gd name="T14" fmla="*/ 13 w 13"/>
                  <a:gd name="T15" fmla="*/ 4 h 14"/>
                  <a:gd name="T16" fmla="*/ 13 w 13"/>
                  <a:gd name="T17" fmla="*/ 6 h 14"/>
                  <a:gd name="T18" fmla="*/ 13 w 13"/>
                  <a:gd name="T19" fmla="*/ 10 h 14"/>
                  <a:gd name="T20" fmla="*/ 12 w 13"/>
                  <a:gd name="T21" fmla="*/ 12 h 14"/>
                  <a:gd name="T22" fmla="*/ 10 w 13"/>
                  <a:gd name="T23" fmla="*/ 14 h 14"/>
                  <a:gd name="T24" fmla="*/ 6 w 13"/>
                  <a:gd name="T25" fmla="*/ 14 h 14"/>
                  <a:gd name="T26" fmla="*/ 4 w 13"/>
                  <a:gd name="T27" fmla="*/ 14 h 14"/>
                  <a:gd name="T28" fmla="*/ 1 w 13"/>
                  <a:gd name="T29" fmla="*/ 12 h 14"/>
                  <a:gd name="T30" fmla="*/ 0 w 13"/>
                  <a:gd name="T31" fmla="*/ 10 h 14"/>
                  <a:gd name="T32" fmla="*/ 0 w 13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2" name="Freeform 42"/>
              <p:cNvSpPr>
                <a:spLocks/>
              </p:cNvSpPr>
              <p:nvPr/>
            </p:nvSpPr>
            <p:spPr bwMode="auto">
              <a:xfrm>
                <a:off x="2492" y="1934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1 w 14"/>
                  <a:gd name="T3" fmla="*/ 4 h 14"/>
                  <a:gd name="T4" fmla="*/ 2 w 14"/>
                  <a:gd name="T5" fmla="*/ 2 h 14"/>
                  <a:gd name="T6" fmla="*/ 4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3" name="Freeform 43"/>
              <p:cNvSpPr>
                <a:spLocks/>
              </p:cNvSpPr>
              <p:nvPr/>
            </p:nvSpPr>
            <p:spPr bwMode="auto">
              <a:xfrm>
                <a:off x="2492" y="1934"/>
                <a:ext cx="14" cy="14"/>
              </a:xfrm>
              <a:custGeom>
                <a:avLst/>
                <a:gdLst>
                  <a:gd name="T0" fmla="*/ 0 w 14"/>
                  <a:gd name="T1" fmla="*/ 8 h 14"/>
                  <a:gd name="T2" fmla="*/ 1 w 14"/>
                  <a:gd name="T3" fmla="*/ 4 h 14"/>
                  <a:gd name="T4" fmla="*/ 2 w 14"/>
                  <a:gd name="T5" fmla="*/ 2 h 14"/>
                  <a:gd name="T6" fmla="*/ 4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8 h 14"/>
                  <a:gd name="T18" fmla="*/ 14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8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4" name="Freeform 44"/>
              <p:cNvSpPr>
                <a:spLocks/>
              </p:cNvSpPr>
              <p:nvPr/>
            </p:nvSpPr>
            <p:spPr bwMode="auto">
              <a:xfrm>
                <a:off x="2292" y="179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5" name="Freeform 45"/>
              <p:cNvSpPr>
                <a:spLocks/>
              </p:cNvSpPr>
              <p:nvPr/>
            </p:nvSpPr>
            <p:spPr bwMode="auto">
              <a:xfrm>
                <a:off x="2292" y="179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6" name="Freeform 46"/>
              <p:cNvSpPr>
                <a:spLocks/>
              </p:cNvSpPr>
              <p:nvPr/>
            </p:nvSpPr>
            <p:spPr bwMode="auto">
              <a:xfrm>
                <a:off x="2352" y="181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7" name="Freeform 47"/>
              <p:cNvSpPr>
                <a:spLocks/>
              </p:cNvSpPr>
              <p:nvPr/>
            </p:nvSpPr>
            <p:spPr bwMode="auto">
              <a:xfrm>
                <a:off x="2352" y="181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8" name="Freeform 48"/>
              <p:cNvSpPr>
                <a:spLocks/>
              </p:cNvSpPr>
              <p:nvPr/>
            </p:nvSpPr>
            <p:spPr bwMode="auto">
              <a:xfrm>
                <a:off x="2373" y="182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D137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09" name="Freeform 49"/>
              <p:cNvSpPr>
                <a:spLocks/>
              </p:cNvSpPr>
              <p:nvPr/>
            </p:nvSpPr>
            <p:spPr bwMode="auto">
              <a:xfrm>
                <a:off x="2373" y="182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0" name="Freeform 50"/>
              <p:cNvSpPr>
                <a:spLocks/>
              </p:cNvSpPr>
              <p:nvPr/>
            </p:nvSpPr>
            <p:spPr bwMode="auto">
              <a:xfrm>
                <a:off x="2373" y="188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1" name="Freeform 51"/>
              <p:cNvSpPr>
                <a:spLocks/>
              </p:cNvSpPr>
              <p:nvPr/>
            </p:nvSpPr>
            <p:spPr bwMode="auto">
              <a:xfrm>
                <a:off x="2373" y="188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2" name="Freeform 52"/>
              <p:cNvSpPr>
                <a:spLocks/>
              </p:cNvSpPr>
              <p:nvPr/>
            </p:nvSpPr>
            <p:spPr bwMode="auto">
              <a:xfrm>
                <a:off x="2443" y="2112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11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1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3" name="Freeform 53"/>
              <p:cNvSpPr>
                <a:spLocks/>
              </p:cNvSpPr>
              <p:nvPr/>
            </p:nvSpPr>
            <p:spPr bwMode="auto">
              <a:xfrm>
                <a:off x="2443" y="2112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11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1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4" name="Freeform 54"/>
              <p:cNvSpPr>
                <a:spLocks/>
              </p:cNvSpPr>
              <p:nvPr/>
            </p:nvSpPr>
            <p:spPr bwMode="auto">
              <a:xfrm>
                <a:off x="2488" y="2077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6 h 14"/>
                  <a:gd name="T18" fmla="*/ 13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0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5" name="Freeform 55"/>
              <p:cNvSpPr>
                <a:spLocks/>
              </p:cNvSpPr>
              <p:nvPr/>
            </p:nvSpPr>
            <p:spPr bwMode="auto">
              <a:xfrm>
                <a:off x="2488" y="2077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0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0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6 h 14"/>
                  <a:gd name="T18" fmla="*/ 13 w 14"/>
                  <a:gd name="T19" fmla="*/ 10 h 14"/>
                  <a:gd name="T20" fmla="*/ 12 w 14"/>
                  <a:gd name="T21" fmla="*/ 13 h 14"/>
                  <a:gd name="T22" fmla="*/ 10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0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6" name="Freeform 56"/>
              <p:cNvSpPr>
                <a:spLocks/>
              </p:cNvSpPr>
              <p:nvPr/>
            </p:nvSpPr>
            <p:spPr bwMode="auto">
              <a:xfrm>
                <a:off x="2488" y="211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7" name="Freeform 57"/>
              <p:cNvSpPr>
                <a:spLocks/>
              </p:cNvSpPr>
              <p:nvPr/>
            </p:nvSpPr>
            <p:spPr bwMode="auto">
              <a:xfrm>
                <a:off x="2488" y="211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8" name="Freeform 58"/>
              <p:cNvSpPr>
                <a:spLocks/>
              </p:cNvSpPr>
              <p:nvPr/>
            </p:nvSpPr>
            <p:spPr bwMode="auto">
              <a:xfrm>
                <a:off x="2444" y="2022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19" name="Freeform 59"/>
              <p:cNvSpPr>
                <a:spLocks/>
              </p:cNvSpPr>
              <p:nvPr/>
            </p:nvSpPr>
            <p:spPr bwMode="auto">
              <a:xfrm>
                <a:off x="2444" y="2022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0" name="Freeform 60"/>
              <p:cNvSpPr>
                <a:spLocks/>
              </p:cNvSpPr>
              <p:nvPr/>
            </p:nvSpPr>
            <p:spPr bwMode="auto">
              <a:xfrm>
                <a:off x="2444" y="19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1" name="Freeform 61"/>
              <p:cNvSpPr>
                <a:spLocks/>
              </p:cNvSpPr>
              <p:nvPr/>
            </p:nvSpPr>
            <p:spPr bwMode="auto">
              <a:xfrm>
                <a:off x="2444" y="19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1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2" name="Freeform 62"/>
              <p:cNvSpPr>
                <a:spLocks/>
              </p:cNvSpPr>
              <p:nvPr/>
            </p:nvSpPr>
            <p:spPr bwMode="auto">
              <a:xfrm>
                <a:off x="2444" y="184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3" name="Freeform 63"/>
              <p:cNvSpPr>
                <a:spLocks/>
              </p:cNvSpPr>
              <p:nvPr/>
            </p:nvSpPr>
            <p:spPr bwMode="auto">
              <a:xfrm>
                <a:off x="2444" y="184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2 w 15"/>
                  <a:gd name="T5" fmla="*/ 2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4" name="Freeform 64"/>
              <p:cNvSpPr>
                <a:spLocks/>
              </p:cNvSpPr>
              <p:nvPr/>
            </p:nvSpPr>
            <p:spPr bwMode="auto">
              <a:xfrm>
                <a:off x="2538" y="183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5" name="Freeform 65"/>
              <p:cNvSpPr>
                <a:spLocks/>
              </p:cNvSpPr>
              <p:nvPr/>
            </p:nvSpPr>
            <p:spPr bwMode="auto">
              <a:xfrm>
                <a:off x="2538" y="183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6" name="Freeform 66"/>
              <p:cNvSpPr>
                <a:spLocks/>
              </p:cNvSpPr>
              <p:nvPr/>
            </p:nvSpPr>
            <p:spPr bwMode="auto">
              <a:xfrm>
                <a:off x="2537" y="18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1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3 w 14"/>
                  <a:gd name="T21" fmla="*/ 13 h 14"/>
                  <a:gd name="T22" fmla="*/ 11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7" name="Freeform 67"/>
              <p:cNvSpPr>
                <a:spLocks/>
              </p:cNvSpPr>
              <p:nvPr/>
            </p:nvSpPr>
            <p:spPr bwMode="auto">
              <a:xfrm>
                <a:off x="2537" y="1863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5 w 14"/>
                  <a:gd name="T7" fmla="*/ 0 h 14"/>
                  <a:gd name="T8" fmla="*/ 7 w 14"/>
                  <a:gd name="T9" fmla="*/ 0 h 14"/>
                  <a:gd name="T10" fmla="*/ 11 w 14"/>
                  <a:gd name="T11" fmla="*/ 0 h 14"/>
                  <a:gd name="T12" fmla="*/ 13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3 w 14"/>
                  <a:gd name="T21" fmla="*/ 13 h 14"/>
                  <a:gd name="T22" fmla="*/ 11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8" name="Freeform 68"/>
              <p:cNvSpPr>
                <a:spLocks/>
              </p:cNvSpPr>
              <p:nvPr/>
            </p:nvSpPr>
            <p:spPr bwMode="auto">
              <a:xfrm>
                <a:off x="2538" y="191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29" name="Freeform 69"/>
              <p:cNvSpPr>
                <a:spLocks/>
              </p:cNvSpPr>
              <p:nvPr/>
            </p:nvSpPr>
            <p:spPr bwMode="auto">
              <a:xfrm>
                <a:off x="2538" y="1913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1 w 15"/>
                  <a:gd name="T3" fmla="*/ 4 h 14"/>
                  <a:gd name="T4" fmla="*/ 2 w 15"/>
                  <a:gd name="T5" fmla="*/ 1 h 14"/>
                  <a:gd name="T6" fmla="*/ 5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5 w 15"/>
                  <a:gd name="T27" fmla="*/ 14 h 14"/>
                  <a:gd name="T28" fmla="*/ 2 w 15"/>
                  <a:gd name="T29" fmla="*/ 13 h 14"/>
                  <a:gd name="T30" fmla="*/ 1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0" name="Freeform 70"/>
              <p:cNvSpPr>
                <a:spLocks/>
              </p:cNvSpPr>
              <p:nvPr/>
            </p:nvSpPr>
            <p:spPr bwMode="auto">
              <a:xfrm>
                <a:off x="2535" y="19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2 w 15"/>
                  <a:gd name="T3" fmla="*/ 4 h 14"/>
                  <a:gd name="T4" fmla="*/ 3 w 15"/>
                  <a:gd name="T5" fmla="*/ 2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3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2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1" name="Freeform 71"/>
              <p:cNvSpPr>
                <a:spLocks/>
              </p:cNvSpPr>
              <p:nvPr/>
            </p:nvSpPr>
            <p:spPr bwMode="auto">
              <a:xfrm>
                <a:off x="2535" y="19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2 w 15"/>
                  <a:gd name="T3" fmla="*/ 4 h 14"/>
                  <a:gd name="T4" fmla="*/ 3 w 15"/>
                  <a:gd name="T5" fmla="*/ 2 h 14"/>
                  <a:gd name="T6" fmla="*/ 5 w 15"/>
                  <a:gd name="T7" fmla="*/ 0 h 14"/>
                  <a:gd name="T8" fmla="*/ 8 w 15"/>
                  <a:gd name="T9" fmla="*/ 0 h 14"/>
                  <a:gd name="T10" fmla="*/ 11 w 15"/>
                  <a:gd name="T11" fmla="*/ 0 h 14"/>
                  <a:gd name="T12" fmla="*/ 13 w 15"/>
                  <a:gd name="T13" fmla="*/ 2 h 14"/>
                  <a:gd name="T14" fmla="*/ 15 w 15"/>
                  <a:gd name="T15" fmla="*/ 4 h 14"/>
                  <a:gd name="T16" fmla="*/ 15 w 15"/>
                  <a:gd name="T17" fmla="*/ 8 h 14"/>
                  <a:gd name="T18" fmla="*/ 15 w 15"/>
                  <a:gd name="T19" fmla="*/ 10 h 14"/>
                  <a:gd name="T20" fmla="*/ 13 w 15"/>
                  <a:gd name="T21" fmla="*/ 13 h 14"/>
                  <a:gd name="T22" fmla="*/ 11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2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2" name="Freeform 72"/>
              <p:cNvSpPr>
                <a:spLocks/>
              </p:cNvSpPr>
              <p:nvPr/>
            </p:nvSpPr>
            <p:spPr bwMode="auto">
              <a:xfrm>
                <a:off x="2535" y="201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3" name="Freeform 73"/>
              <p:cNvSpPr>
                <a:spLocks/>
              </p:cNvSpPr>
              <p:nvPr/>
            </p:nvSpPr>
            <p:spPr bwMode="auto">
              <a:xfrm>
                <a:off x="2535" y="201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4" name="Freeform 74"/>
              <p:cNvSpPr>
                <a:spLocks/>
              </p:cNvSpPr>
              <p:nvPr/>
            </p:nvSpPr>
            <p:spPr bwMode="auto">
              <a:xfrm>
                <a:off x="2605" y="203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5" name="Freeform 75"/>
              <p:cNvSpPr>
                <a:spLocks/>
              </p:cNvSpPr>
              <p:nvPr/>
            </p:nvSpPr>
            <p:spPr bwMode="auto">
              <a:xfrm>
                <a:off x="2605" y="2037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3 w 15"/>
                  <a:gd name="T5" fmla="*/ 3 h 15"/>
                  <a:gd name="T6" fmla="*/ 4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4 w 15"/>
                  <a:gd name="T27" fmla="*/ 15 h 15"/>
                  <a:gd name="T28" fmla="*/ 3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6" name="Freeform 76"/>
              <p:cNvSpPr>
                <a:spLocks/>
              </p:cNvSpPr>
              <p:nvPr/>
            </p:nvSpPr>
            <p:spPr bwMode="auto">
              <a:xfrm>
                <a:off x="2608" y="196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1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7" name="Freeform 77"/>
              <p:cNvSpPr>
                <a:spLocks/>
              </p:cNvSpPr>
              <p:nvPr/>
            </p:nvSpPr>
            <p:spPr bwMode="auto">
              <a:xfrm>
                <a:off x="2608" y="196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1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8" name="Freeform 78"/>
              <p:cNvSpPr>
                <a:spLocks/>
              </p:cNvSpPr>
              <p:nvPr/>
            </p:nvSpPr>
            <p:spPr bwMode="auto">
              <a:xfrm>
                <a:off x="2609" y="188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39" name="Freeform 79"/>
              <p:cNvSpPr>
                <a:spLocks/>
              </p:cNvSpPr>
              <p:nvPr/>
            </p:nvSpPr>
            <p:spPr bwMode="auto">
              <a:xfrm>
                <a:off x="2609" y="188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10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0" name="Freeform 80"/>
              <p:cNvSpPr>
                <a:spLocks/>
              </p:cNvSpPr>
              <p:nvPr/>
            </p:nvSpPr>
            <p:spPr bwMode="auto">
              <a:xfrm>
                <a:off x="2533" y="209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1" name="Freeform 81"/>
              <p:cNvSpPr>
                <a:spLocks/>
              </p:cNvSpPr>
              <p:nvPr/>
            </p:nvSpPr>
            <p:spPr bwMode="auto">
              <a:xfrm>
                <a:off x="2533" y="209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2" name="Freeform 82"/>
              <p:cNvSpPr>
                <a:spLocks/>
              </p:cNvSpPr>
              <p:nvPr/>
            </p:nvSpPr>
            <p:spPr bwMode="auto">
              <a:xfrm>
                <a:off x="2604" y="2085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3" name="Freeform 83"/>
              <p:cNvSpPr>
                <a:spLocks/>
              </p:cNvSpPr>
              <p:nvPr/>
            </p:nvSpPr>
            <p:spPr bwMode="auto">
              <a:xfrm>
                <a:off x="2604" y="2085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2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2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4" name="Freeform 84"/>
              <p:cNvSpPr>
                <a:spLocks/>
              </p:cNvSpPr>
              <p:nvPr/>
            </p:nvSpPr>
            <p:spPr bwMode="auto">
              <a:xfrm>
                <a:off x="2532" y="212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0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6 h 13"/>
                  <a:gd name="T18" fmla="*/ 13 w 14"/>
                  <a:gd name="T19" fmla="*/ 10 h 13"/>
                  <a:gd name="T20" fmla="*/ 12 w 14"/>
                  <a:gd name="T21" fmla="*/ 12 h 13"/>
                  <a:gd name="T22" fmla="*/ 10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6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5" name="Freeform 85"/>
              <p:cNvSpPr>
                <a:spLocks/>
              </p:cNvSpPr>
              <p:nvPr/>
            </p:nvSpPr>
            <p:spPr bwMode="auto">
              <a:xfrm>
                <a:off x="2532" y="2125"/>
                <a:ext cx="14" cy="13"/>
              </a:xfrm>
              <a:custGeom>
                <a:avLst/>
                <a:gdLst>
                  <a:gd name="T0" fmla="*/ 0 w 14"/>
                  <a:gd name="T1" fmla="*/ 6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0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6 h 13"/>
                  <a:gd name="T18" fmla="*/ 13 w 14"/>
                  <a:gd name="T19" fmla="*/ 10 h 13"/>
                  <a:gd name="T20" fmla="*/ 12 w 14"/>
                  <a:gd name="T21" fmla="*/ 12 h 13"/>
                  <a:gd name="T22" fmla="*/ 10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6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6" name="Freeform 86"/>
              <p:cNvSpPr>
                <a:spLocks/>
              </p:cNvSpPr>
              <p:nvPr/>
            </p:nvSpPr>
            <p:spPr bwMode="auto">
              <a:xfrm>
                <a:off x="2352" y="193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7" name="Freeform 87"/>
              <p:cNvSpPr>
                <a:spLocks/>
              </p:cNvSpPr>
              <p:nvPr/>
            </p:nvSpPr>
            <p:spPr bwMode="auto">
              <a:xfrm>
                <a:off x="2352" y="193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1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8" name="Freeform 88"/>
              <p:cNvSpPr>
                <a:spLocks/>
              </p:cNvSpPr>
              <p:nvPr/>
            </p:nvSpPr>
            <p:spPr bwMode="auto">
              <a:xfrm>
                <a:off x="2352" y="198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1 h 15"/>
                  <a:gd name="T8" fmla="*/ 8 w 14"/>
                  <a:gd name="T9" fmla="*/ 0 h 15"/>
                  <a:gd name="T10" fmla="*/ 10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3 h 15"/>
                  <a:gd name="T22" fmla="*/ 10 w 14"/>
                  <a:gd name="T23" fmla="*/ 15 h 15"/>
                  <a:gd name="T24" fmla="*/ 8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49" name="Freeform 89"/>
              <p:cNvSpPr>
                <a:spLocks/>
              </p:cNvSpPr>
              <p:nvPr/>
            </p:nvSpPr>
            <p:spPr bwMode="auto">
              <a:xfrm>
                <a:off x="2352" y="1988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1 h 15"/>
                  <a:gd name="T8" fmla="*/ 8 w 14"/>
                  <a:gd name="T9" fmla="*/ 0 h 15"/>
                  <a:gd name="T10" fmla="*/ 10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1 h 15"/>
                  <a:gd name="T20" fmla="*/ 12 w 14"/>
                  <a:gd name="T21" fmla="*/ 13 h 15"/>
                  <a:gd name="T22" fmla="*/ 10 w 14"/>
                  <a:gd name="T23" fmla="*/ 15 h 15"/>
                  <a:gd name="T24" fmla="*/ 8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1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0" name="Freeform 90"/>
              <p:cNvSpPr>
                <a:spLocks/>
              </p:cNvSpPr>
              <p:nvPr/>
            </p:nvSpPr>
            <p:spPr bwMode="auto">
              <a:xfrm>
                <a:off x="2407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1" name="Freeform 91"/>
              <p:cNvSpPr>
                <a:spLocks/>
              </p:cNvSpPr>
              <p:nvPr/>
            </p:nvSpPr>
            <p:spPr bwMode="auto">
              <a:xfrm>
                <a:off x="2407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0 h 15"/>
                  <a:gd name="T20" fmla="*/ 12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4 w 15"/>
                  <a:gd name="T27" fmla="*/ 15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2" name="Freeform 92"/>
              <p:cNvSpPr>
                <a:spLocks/>
              </p:cNvSpPr>
              <p:nvPr/>
            </p:nvSpPr>
            <p:spPr bwMode="auto">
              <a:xfrm>
                <a:off x="2549" y="17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2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3" name="Freeform 93"/>
              <p:cNvSpPr>
                <a:spLocks/>
              </p:cNvSpPr>
              <p:nvPr/>
            </p:nvSpPr>
            <p:spPr bwMode="auto">
              <a:xfrm>
                <a:off x="2549" y="17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2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4 h 15"/>
                  <a:gd name="T30" fmla="*/ 1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4" name="Freeform 94"/>
              <p:cNvSpPr>
                <a:spLocks/>
              </p:cNvSpPr>
              <p:nvPr/>
            </p:nvSpPr>
            <p:spPr bwMode="auto">
              <a:xfrm>
                <a:off x="2294" y="191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5" name="Freeform 95"/>
              <p:cNvSpPr>
                <a:spLocks/>
              </p:cNvSpPr>
              <p:nvPr/>
            </p:nvSpPr>
            <p:spPr bwMode="auto">
              <a:xfrm>
                <a:off x="2294" y="191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6" name="Freeform 96"/>
              <p:cNvSpPr>
                <a:spLocks/>
              </p:cNvSpPr>
              <p:nvPr/>
            </p:nvSpPr>
            <p:spPr bwMode="auto">
              <a:xfrm>
                <a:off x="2294" y="197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3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7" name="Freeform 97"/>
              <p:cNvSpPr>
                <a:spLocks/>
              </p:cNvSpPr>
              <p:nvPr/>
            </p:nvSpPr>
            <p:spPr bwMode="auto">
              <a:xfrm>
                <a:off x="2294" y="1976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3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8" name="Freeform 98"/>
              <p:cNvSpPr>
                <a:spLocks/>
              </p:cNvSpPr>
              <p:nvPr/>
            </p:nvSpPr>
            <p:spPr bwMode="auto">
              <a:xfrm>
                <a:off x="2256" y="187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59" name="Freeform 99"/>
              <p:cNvSpPr>
                <a:spLocks/>
              </p:cNvSpPr>
              <p:nvPr/>
            </p:nvSpPr>
            <p:spPr bwMode="auto">
              <a:xfrm>
                <a:off x="2256" y="187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0" name="Freeform 100"/>
              <p:cNvSpPr>
                <a:spLocks/>
              </p:cNvSpPr>
              <p:nvPr/>
            </p:nvSpPr>
            <p:spPr bwMode="auto">
              <a:xfrm>
                <a:off x="2127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1" name="Freeform 101"/>
              <p:cNvSpPr>
                <a:spLocks/>
              </p:cNvSpPr>
              <p:nvPr/>
            </p:nvSpPr>
            <p:spPr bwMode="auto">
              <a:xfrm>
                <a:off x="2127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3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1 h 15"/>
                  <a:gd name="T20" fmla="*/ 13 w 15"/>
                  <a:gd name="T21" fmla="*/ 13 h 15"/>
                  <a:gd name="T22" fmla="*/ 10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2" name="Freeform 102"/>
              <p:cNvSpPr>
                <a:spLocks/>
              </p:cNvSpPr>
              <p:nvPr/>
            </p:nvSpPr>
            <p:spPr bwMode="auto">
              <a:xfrm>
                <a:off x="2122" y="1664"/>
                <a:ext cx="8" cy="15"/>
              </a:xfrm>
              <a:custGeom>
                <a:avLst/>
                <a:gdLst>
                  <a:gd name="T0" fmla="*/ 0 w 8"/>
                  <a:gd name="T1" fmla="*/ 8 h 15"/>
                  <a:gd name="T2" fmla="*/ 0 w 8"/>
                  <a:gd name="T3" fmla="*/ 8 h 15"/>
                  <a:gd name="T4" fmla="*/ 2 w 8"/>
                  <a:gd name="T5" fmla="*/ 5 h 15"/>
                  <a:gd name="T6" fmla="*/ 3 w 8"/>
                  <a:gd name="T7" fmla="*/ 3 h 15"/>
                  <a:gd name="T8" fmla="*/ 5 w 8"/>
                  <a:gd name="T9" fmla="*/ 1 h 15"/>
                  <a:gd name="T10" fmla="*/ 8 w 8"/>
                  <a:gd name="T11" fmla="*/ 0 h 15"/>
                  <a:gd name="T12" fmla="*/ 8 w 8"/>
                  <a:gd name="T13" fmla="*/ 0 h 15"/>
                  <a:gd name="T14" fmla="*/ 8 w 8"/>
                  <a:gd name="T15" fmla="*/ 15 h 15"/>
                  <a:gd name="T16" fmla="*/ 8 w 8"/>
                  <a:gd name="T17" fmla="*/ 15 h 15"/>
                  <a:gd name="T18" fmla="*/ 5 w 8"/>
                  <a:gd name="T19" fmla="*/ 15 h 15"/>
                  <a:gd name="T20" fmla="*/ 3 w 8"/>
                  <a:gd name="T21" fmla="*/ 13 h 15"/>
                  <a:gd name="T22" fmla="*/ 2 w 8"/>
                  <a:gd name="T23" fmla="*/ 11 h 15"/>
                  <a:gd name="T24" fmla="*/ 0 w 8"/>
                  <a:gd name="T25" fmla="*/ 8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15"/>
                  <a:gd name="T41" fmla="*/ 8 w 8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15">
                    <a:moveTo>
                      <a:pt x="0" y="8"/>
                    </a:moveTo>
                    <a:lnTo>
                      <a:pt x="0" y="8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3" name="Freeform 103"/>
              <p:cNvSpPr>
                <a:spLocks/>
              </p:cNvSpPr>
              <p:nvPr/>
            </p:nvSpPr>
            <p:spPr bwMode="auto">
              <a:xfrm>
                <a:off x="2130" y="1664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1 w 1"/>
                  <a:gd name="T13" fmla="*/ 0 h 15"/>
                  <a:gd name="T14" fmla="*/ 1 w 1"/>
                  <a:gd name="T15" fmla="*/ 15 h 15"/>
                  <a:gd name="T16" fmla="*/ 1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4" name="Freeform 104"/>
              <p:cNvSpPr>
                <a:spLocks/>
              </p:cNvSpPr>
              <p:nvPr/>
            </p:nvSpPr>
            <p:spPr bwMode="auto">
              <a:xfrm>
                <a:off x="2130" y="1664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1 w 1"/>
                  <a:gd name="T5" fmla="*/ 0 h 15"/>
                  <a:gd name="T6" fmla="*/ 1 w 1"/>
                  <a:gd name="T7" fmla="*/ 0 h 15"/>
                  <a:gd name="T8" fmla="*/ 1 w 1"/>
                  <a:gd name="T9" fmla="*/ 15 h 15"/>
                  <a:gd name="T10" fmla="*/ 1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5" name="Freeform 105"/>
              <p:cNvSpPr>
                <a:spLocks/>
              </p:cNvSpPr>
              <p:nvPr/>
            </p:nvSpPr>
            <p:spPr bwMode="auto">
              <a:xfrm>
                <a:off x="2131" y="1664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2 w 6"/>
                  <a:gd name="T5" fmla="*/ 1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11 h 15"/>
                  <a:gd name="T14" fmla="*/ 5 w 6"/>
                  <a:gd name="T15" fmla="*/ 13 h 15"/>
                  <a:gd name="T16" fmla="*/ 2 w 6"/>
                  <a:gd name="T17" fmla="*/ 15 h 15"/>
                  <a:gd name="T18" fmla="*/ 0 w 6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6" name="Freeform 106"/>
              <p:cNvSpPr>
                <a:spLocks/>
              </p:cNvSpPr>
              <p:nvPr/>
            </p:nvSpPr>
            <p:spPr bwMode="auto">
              <a:xfrm>
                <a:off x="2122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4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1 h 15"/>
                  <a:gd name="T20" fmla="*/ 14 w 15"/>
                  <a:gd name="T21" fmla="*/ 13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2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7" name="Freeform 107"/>
              <p:cNvSpPr>
                <a:spLocks/>
              </p:cNvSpPr>
              <p:nvPr/>
            </p:nvSpPr>
            <p:spPr bwMode="auto">
              <a:xfrm>
                <a:off x="2256" y="179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0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5 h 15"/>
                  <a:gd name="T10" fmla="*/ 2 w 7"/>
                  <a:gd name="T11" fmla="*/ 12 h 15"/>
                  <a:gd name="T12" fmla="*/ 1 w 7"/>
                  <a:gd name="T13" fmla="*/ 10 h 15"/>
                  <a:gd name="T14" fmla="*/ 0 w 7"/>
                  <a:gd name="T15" fmla="*/ 7 h 15"/>
                  <a:gd name="T16" fmla="*/ 1 w 7"/>
                  <a:gd name="T17" fmla="*/ 5 h 15"/>
                  <a:gd name="T18" fmla="*/ 2 w 7"/>
                  <a:gd name="T19" fmla="*/ 2 h 15"/>
                  <a:gd name="T20" fmla="*/ 5 w 7"/>
                  <a:gd name="T21" fmla="*/ 1 h 15"/>
                  <a:gd name="T22" fmla="*/ 7 w 7"/>
                  <a:gd name="T23" fmla="*/ 0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15"/>
                  <a:gd name="T38" fmla="*/ 7 w 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15">
                    <a:moveTo>
                      <a:pt x="7" y="0"/>
                    </a:moveTo>
                    <a:lnTo>
                      <a:pt x="7" y="0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8" name="Freeform 108"/>
              <p:cNvSpPr>
                <a:spLocks/>
              </p:cNvSpPr>
              <p:nvPr/>
            </p:nvSpPr>
            <p:spPr bwMode="auto">
              <a:xfrm>
                <a:off x="2263" y="179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69" name="Freeform 109"/>
              <p:cNvSpPr>
                <a:spLocks/>
              </p:cNvSpPr>
              <p:nvPr/>
            </p:nvSpPr>
            <p:spPr bwMode="auto">
              <a:xfrm>
                <a:off x="2263" y="179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0" name="Freeform 110"/>
              <p:cNvSpPr>
                <a:spLocks/>
              </p:cNvSpPr>
              <p:nvPr/>
            </p:nvSpPr>
            <p:spPr bwMode="auto">
              <a:xfrm>
                <a:off x="2263" y="1792"/>
                <a:ext cx="7" cy="15"/>
              </a:xfrm>
              <a:custGeom>
                <a:avLst/>
                <a:gdLst>
                  <a:gd name="T0" fmla="*/ 0 w 7"/>
                  <a:gd name="T1" fmla="*/ 15 h 15"/>
                  <a:gd name="T2" fmla="*/ 0 w 7"/>
                  <a:gd name="T3" fmla="*/ 0 h 15"/>
                  <a:gd name="T4" fmla="*/ 4 w 7"/>
                  <a:gd name="T5" fmla="*/ 1 h 15"/>
                  <a:gd name="T6" fmla="*/ 5 w 7"/>
                  <a:gd name="T7" fmla="*/ 2 h 15"/>
                  <a:gd name="T8" fmla="*/ 7 w 7"/>
                  <a:gd name="T9" fmla="*/ 5 h 15"/>
                  <a:gd name="T10" fmla="*/ 7 w 7"/>
                  <a:gd name="T11" fmla="*/ 7 h 15"/>
                  <a:gd name="T12" fmla="*/ 7 w 7"/>
                  <a:gd name="T13" fmla="*/ 10 h 15"/>
                  <a:gd name="T14" fmla="*/ 5 w 7"/>
                  <a:gd name="T15" fmla="*/ 12 h 15"/>
                  <a:gd name="T16" fmla="*/ 4 w 7"/>
                  <a:gd name="T17" fmla="*/ 14 h 15"/>
                  <a:gd name="T18" fmla="*/ 0 w 7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0" y="15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1" name="Freeform 111"/>
              <p:cNvSpPr>
                <a:spLocks/>
              </p:cNvSpPr>
              <p:nvPr/>
            </p:nvSpPr>
            <p:spPr bwMode="auto">
              <a:xfrm>
                <a:off x="2256" y="179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2" name="Freeform 112"/>
              <p:cNvSpPr>
                <a:spLocks/>
              </p:cNvSpPr>
              <p:nvPr/>
            </p:nvSpPr>
            <p:spPr bwMode="auto">
              <a:xfrm>
                <a:off x="2181" y="2148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15 h 15"/>
                  <a:gd name="T4" fmla="*/ 5 w 7"/>
                  <a:gd name="T5" fmla="*/ 15 h 15"/>
                  <a:gd name="T6" fmla="*/ 3 w 7"/>
                  <a:gd name="T7" fmla="*/ 13 h 15"/>
                  <a:gd name="T8" fmla="*/ 1 w 7"/>
                  <a:gd name="T9" fmla="*/ 12 h 15"/>
                  <a:gd name="T10" fmla="*/ 0 w 7"/>
                  <a:gd name="T11" fmla="*/ 8 h 15"/>
                  <a:gd name="T12" fmla="*/ 1 w 7"/>
                  <a:gd name="T13" fmla="*/ 5 h 15"/>
                  <a:gd name="T14" fmla="*/ 3 w 7"/>
                  <a:gd name="T15" fmla="*/ 3 h 15"/>
                  <a:gd name="T16" fmla="*/ 5 w 7"/>
                  <a:gd name="T17" fmla="*/ 2 h 15"/>
                  <a:gd name="T18" fmla="*/ 7 w 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0"/>
                    </a:moveTo>
                    <a:lnTo>
                      <a:pt x="7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3" name="Freeform 113"/>
              <p:cNvSpPr>
                <a:spLocks/>
              </p:cNvSpPr>
              <p:nvPr/>
            </p:nvSpPr>
            <p:spPr bwMode="auto">
              <a:xfrm>
                <a:off x="2188" y="214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15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4" name="Freeform 114"/>
              <p:cNvSpPr>
                <a:spLocks/>
              </p:cNvSpPr>
              <p:nvPr/>
            </p:nvSpPr>
            <p:spPr bwMode="auto">
              <a:xfrm>
                <a:off x="2188" y="2148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5" name="Freeform 115"/>
              <p:cNvSpPr>
                <a:spLocks/>
              </p:cNvSpPr>
              <p:nvPr/>
            </p:nvSpPr>
            <p:spPr bwMode="auto">
              <a:xfrm>
                <a:off x="2188" y="2148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0 h 15"/>
                  <a:gd name="T4" fmla="*/ 3 w 8"/>
                  <a:gd name="T5" fmla="*/ 2 h 15"/>
                  <a:gd name="T6" fmla="*/ 5 w 8"/>
                  <a:gd name="T7" fmla="*/ 3 h 15"/>
                  <a:gd name="T8" fmla="*/ 7 w 8"/>
                  <a:gd name="T9" fmla="*/ 5 h 15"/>
                  <a:gd name="T10" fmla="*/ 8 w 8"/>
                  <a:gd name="T11" fmla="*/ 8 h 15"/>
                  <a:gd name="T12" fmla="*/ 7 w 8"/>
                  <a:gd name="T13" fmla="*/ 12 h 15"/>
                  <a:gd name="T14" fmla="*/ 5 w 8"/>
                  <a:gd name="T15" fmla="*/ 13 h 15"/>
                  <a:gd name="T16" fmla="*/ 3 w 8"/>
                  <a:gd name="T17" fmla="*/ 15 h 15"/>
                  <a:gd name="T18" fmla="*/ 0 w 8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6" name="Freeform 116"/>
              <p:cNvSpPr>
                <a:spLocks/>
              </p:cNvSpPr>
              <p:nvPr/>
            </p:nvSpPr>
            <p:spPr bwMode="auto">
              <a:xfrm>
                <a:off x="2181" y="214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4 w 15"/>
                  <a:gd name="T15" fmla="*/ 5 h 15"/>
                  <a:gd name="T16" fmla="*/ 15 w 15"/>
                  <a:gd name="T17" fmla="*/ 8 h 15"/>
                  <a:gd name="T18" fmla="*/ 14 w 15"/>
                  <a:gd name="T19" fmla="*/ 12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3 h 15"/>
                  <a:gd name="T30" fmla="*/ 1 w 15"/>
                  <a:gd name="T31" fmla="*/ 12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7" name="Freeform 117"/>
              <p:cNvSpPr>
                <a:spLocks/>
              </p:cNvSpPr>
              <p:nvPr/>
            </p:nvSpPr>
            <p:spPr bwMode="auto">
              <a:xfrm>
                <a:off x="2423" y="1956"/>
                <a:ext cx="7" cy="15"/>
              </a:xfrm>
              <a:custGeom>
                <a:avLst/>
                <a:gdLst>
                  <a:gd name="T0" fmla="*/ 0 w 7"/>
                  <a:gd name="T1" fmla="*/ 7 h 15"/>
                  <a:gd name="T2" fmla="*/ 0 w 7"/>
                  <a:gd name="T3" fmla="*/ 7 h 15"/>
                  <a:gd name="T4" fmla="*/ 1 w 7"/>
                  <a:gd name="T5" fmla="*/ 5 h 15"/>
                  <a:gd name="T6" fmla="*/ 3 w 7"/>
                  <a:gd name="T7" fmla="*/ 2 h 15"/>
                  <a:gd name="T8" fmla="*/ 5 w 7"/>
                  <a:gd name="T9" fmla="*/ 1 h 15"/>
                  <a:gd name="T10" fmla="*/ 7 w 7"/>
                  <a:gd name="T11" fmla="*/ 0 h 15"/>
                  <a:gd name="T12" fmla="*/ 7 w 7"/>
                  <a:gd name="T13" fmla="*/ 0 h 15"/>
                  <a:gd name="T14" fmla="*/ 7 w 7"/>
                  <a:gd name="T15" fmla="*/ 15 h 15"/>
                  <a:gd name="T16" fmla="*/ 7 w 7"/>
                  <a:gd name="T17" fmla="*/ 15 h 15"/>
                  <a:gd name="T18" fmla="*/ 5 w 7"/>
                  <a:gd name="T19" fmla="*/ 15 h 15"/>
                  <a:gd name="T20" fmla="*/ 3 w 7"/>
                  <a:gd name="T21" fmla="*/ 12 h 15"/>
                  <a:gd name="T22" fmla="*/ 1 w 7"/>
                  <a:gd name="T23" fmla="*/ 10 h 15"/>
                  <a:gd name="T24" fmla="*/ 0 w 7"/>
                  <a:gd name="T25" fmla="*/ 7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15"/>
                  <a:gd name="T41" fmla="*/ 7 w 7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15">
                    <a:moveTo>
                      <a:pt x="0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8" name="Freeform 118"/>
              <p:cNvSpPr>
                <a:spLocks/>
              </p:cNvSpPr>
              <p:nvPr/>
            </p:nvSpPr>
            <p:spPr bwMode="auto">
              <a:xfrm>
                <a:off x="2430" y="1956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0 h 15"/>
                  <a:gd name="T10" fmla="*/ 0 w 1"/>
                  <a:gd name="T11" fmla="*/ 0 h 15"/>
                  <a:gd name="T12" fmla="*/ 0 w 1"/>
                  <a:gd name="T13" fmla="*/ 0 h 15"/>
                  <a:gd name="T14" fmla="*/ 0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79" name="Freeform 119"/>
              <p:cNvSpPr>
                <a:spLocks/>
              </p:cNvSpPr>
              <p:nvPr/>
            </p:nvSpPr>
            <p:spPr bwMode="auto">
              <a:xfrm>
                <a:off x="2430" y="1956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0" name="Freeform 120"/>
              <p:cNvSpPr>
                <a:spLocks/>
              </p:cNvSpPr>
              <p:nvPr/>
            </p:nvSpPr>
            <p:spPr bwMode="auto">
              <a:xfrm>
                <a:off x="2430" y="1956"/>
                <a:ext cx="8" cy="1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0 h 15"/>
                  <a:gd name="T4" fmla="*/ 4 w 8"/>
                  <a:gd name="T5" fmla="*/ 1 h 15"/>
                  <a:gd name="T6" fmla="*/ 5 w 8"/>
                  <a:gd name="T7" fmla="*/ 2 h 15"/>
                  <a:gd name="T8" fmla="*/ 8 w 8"/>
                  <a:gd name="T9" fmla="*/ 5 h 15"/>
                  <a:gd name="T10" fmla="*/ 8 w 8"/>
                  <a:gd name="T11" fmla="*/ 7 h 15"/>
                  <a:gd name="T12" fmla="*/ 8 w 8"/>
                  <a:gd name="T13" fmla="*/ 10 h 15"/>
                  <a:gd name="T14" fmla="*/ 5 w 8"/>
                  <a:gd name="T15" fmla="*/ 12 h 15"/>
                  <a:gd name="T16" fmla="*/ 4 w 8"/>
                  <a:gd name="T17" fmla="*/ 13 h 15"/>
                  <a:gd name="T18" fmla="*/ 0 w 8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5"/>
                  <a:gd name="T32" fmla="*/ 8 w 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5">
                    <a:moveTo>
                      <a:pt x="0" y="15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1" name="Freeform 121"/>
              <p:cNvSpPr>
                <a:spLocks/>
              </p:cNvSpPr>
              <p:nvPr/>
            </p:nvSpPr>
            <p:spPr bwMode="auto">
              <a:xfrm>
                <a:off x="2423" y="195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2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2 w 15"/>
                  <a:gd name="T21" fmla="*/ 12 h 15"/>
                  <a:gd name="T22" fmla="*/ 11 w 15"/>
                  <a:gd name="T23" fmla="*/ 13 h 15"/>
                  <a:gd name="T24" fmla="*/ 7 w 15"/>
                  <a:gd name="T25" fmla="*/ 15 h 15"/>
                  <a:gd name="T26" fmla="*/ 5 w 15"/>
                  <a:gd name="T27" fmla="*/ 13 h 15"/>
                  <a:gd name="T28" fmla="*/ 3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2" name="Freeform 122"/>
              <p:cNvSpPr>
                <a:spLocks/>
              </p:cNvSpPr>
              <p:nvPr/>
            </p:nvSpPr>
            <p:spPr bwMode="auto">
              <a:xfrm>
                <a:off x="2576" y="2053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15 h 15"/>
                  <a:gd name="T4" fmla="*/ 3 w 7"/>
                  <a:gd name="T5" fmla="*/ 14 h 15"/>
                  <a:gd name="T6" fmla="*/ 1 w 7"/>
                  <a:gd name="T7" fmla="*/ 13 h 15"/>
                  <a:gd name="T8" fmla="*/ 0 w 7"/>
                  <a:gd name="T9" fmla="*/ 10 h 15"/>
                  <a:gd name="T10" fmla="*/ 0 w 7"/>
                  <a:gd name="T11" fmla="*/ 8 h 15"/>
                  <a:gd name="T12" fmla="*/ 0 w 7"/>
                  <a:gd name="T13" fmla="*/ 5 h 15"/>
                  <a:gd name="T14" fmla="*/ 1 w 7"/>
                  <a:gd name="T15" fmla="*/ 3 h 15"/>
                  <a:gd name="T16" fmla="*/ 3 w 7"/>
                  <a:gd name="T17" fmla="*/ 0 h 15"/>
                  <a:gd name="T18" fmla="*/ 7 w 7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7" y="0"/>
                    </a:move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3" name="Freeform 123"/>
              <p:cNvSpPr>
                <a:spLocks/>
              </p:cNvSpPr>
              <p:nvPr/>
            </p:nvSpPr>
            <p:spPr bwMode="auto">
              <a:xfrm>
                <a:off x="2582" y="2053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5 h 15"/>
                  <a:gd name="T4" fmla="*/ 0 w 1"/>
                  <a:gd name="T5" fmla="*/ 0 h 15"/>
                  <a:gd name="T6" fmla="*/ 0 w 1"/>
                  <a:gd name="T7" fmla="*/ 0 h 15"/>
                  <a:gd name="T8" fmla="*/ 1 w 1"/>
                  <a:gd name="T9" fmla="*/ 0 h 15"/>
                  <a:gd name="T10" fmla="*/ 1 w 1"/>
                  <a:gd name="T11" fmla="*/ 0 h 15"/>
                  <a:gd name="T12" fmla="*/ 1 w 1"/>
                  <a:gd name="T13" fmla="*/ 0 h 15"/>
                  <a:gd name="T14" fmla="*/ 1 w 1"/>
                  <a:gd name="T15" fmla="*/ 15 h 15"/>
                  <a:gd name="T16" fmla="*/ 1 w 1"/>
                  <a:gd name="T17" fmla="*/ 15 h 15"/>
                  <a:gd name="T18" fmla="*/ 1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4" name="Freeform 124"/>
              <p:cNvSpPr>
                <a:spLocks/>
              </p:cNvSpPr>
              <p:nvPr/>
            </p:nvSpPr>
            <p:spPr bwMode="auto">
              <a:xfrm>
                <a:off x="2583" y="2053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0 w 1"/>
                  <a:gd name="T9" fmla="*/ 15 h 15"/>
                  <a:gd name="T10" fmla="*/ 0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5" name="Freeform 125"/>
              <p:cNvSpPr>
                <a:spLocks/>
              </p:cNvSpPr>
              <p:nvPr/>
            </p:nvSpPr>
            <p:spPr bwMode="auto">
              <a:xfrm>
                <a:off x="2583" y="2053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3 w 6"/>
                  <a:gd name="T5" fmla="*/ 0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10 h 15"/>
                  <a:gd name="T14" fmla="*/ 5 w 6"/>
                  <a:gd name="T15" fmla="*/ 13 h 15"/>
                  <a:gd name="T16" fmla="*/ 3 w 6"/>
                  <a:gd name="T17" fmla="*/ 14 h 15"/>
                  <a:gd name="T18" fmla="*/ 0 w 6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3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6" name="Freeform 126"/>
              <p:cNvSpPr>
                <a:spLocks/>
              </p:cNvSpPr>
              <p:nvPr/>
            </p:nvSpPr>
            <p:spPr bwMode="auto">
              <a:xfrm>
                <a:off x="2576" y="2053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5 h 15"/>
                  <a:gd name="T4" fmla="*/ 1 w 13"/>
                  <a:gd name="T5" fmla="*/ 3 h 15"/>
                  <a:gd name="T6" fmla="*/ 3 w 13"/>
                  <a:gd name="T7" fmla="*/ 0 h 15"/>
                  <a:gd name="T8" fmla="*/ 7 w 13"/>
                  <a:gd name="T9" fmla="*/ 0 h 15"/>
                  <a:gd name="T10" fmla="*/ 10 w 13"/>
                  <a:gd name="T11" fmla="*/ 0 h 15"/>
                  <a:gd name="T12" fmla="*/ 12 w 13"/>
                  <a:gd name="T13" fmla="*/ 3 h 15"/>
                  <a:gd name="T14" fmla="*/ 13 w 13"/>
                  <a:gd name="T15" fmla="*/ 5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10 w 13"/>
                  <a:gd name="T23" fmla="*/ 14 h 15"/>
                  <a:gd name="T24" fmla="*/ 7 w 13"/>
                  <a:gd name="T25" fmla="*/ 15 h 15"/>
                  <a:gd name="T26" fmla="*/ 3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7" name="Freeform 127"/>
              <p:cNvSpPr>
                <a:spLocks/>
              </p:cNvSpPr>
              <p:nvPr/>
            </p:nvSpPr>
            <p:spPr bwMode="auto">
              <a:xfrm>
                <a:off x="2797" y="2232"/>
                <a:ext cx="6" cy="15"/>
              </a:xfrm>
              <a:custGeom>
                <a:avLst/>
                <a:gdLst>
                  <a:gd name="T0" fmla="*/ 6 w 6"/>
                  <a:gd name="T1" fmla="*/ 0 h 15"/>
                  <a:gd name="T2" fmla="*/ 6 w 6"/>
                  <a:gd name="T3" fmla="*/ 15 h 15"/>
                  <a:gd name="T4" fmla="*/ 4 w 6"/>
                  <a:gd name="T5" fmla="*/ 14 h 15"/>
                  <a:gd name="T6" fmla="*/ 1 w 6"/>
                  <a:gd name="T7" fmla="*/ 13 h 15"/>
                  <a:gd name="T8" fmla="*/ 0 w 6"/>
                  <a:gd name="T9" fmla="*/ 10 h 15"/>
                  <a:gd name="T10" fmla="*/ 0 w 6"/>
                  <a:gd name="T11" fmla="*/ 8 h 15"/>
                  <a:gd name="T12" fmla="*/ 0 w 6"/>
                  <a:gd name="T13" fmla="*/ 5 h 15"/>
                  <a:gd name="T14" fmla="*/ 1 w 6"/>
                  <a:gd name="T15" fmla="*/ 3 h 15"/>
                  <a:gd name="T16" fmla="*/ 4 w 6"/>
                  <a:gd name="T17" fmla="*/ 1 h 15"/>
                  <a:gd name="T18" fmla="*/ 6 w 6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15"/>
                  <a:gd name="T32" fmla="*/ 6 w 6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15">
                    <a:moveTo>
                      <a:pt x="6" y="0"/>
                    </a:move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8" name="Freeform 128"/>
              <p:cNvSpPr>
                <a:spLocks/>
              </p:cNvSpPr>
              <p:nvPr/>
            </p:nvSpPr>
            <p:spPr bwMode="auto">
              <a:xfrm>
                <a:off x="2803" y="223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0 w 1"/>
                  <a:gd name="T5" fmla="*/ 0 h 15"/>
                  <a:gd name="T6" fmla="*/ 0 w 1"/>
                  <a:gd name="T7" fmla="*/ 0 h 15"/>
                  <a:gd name="T8" fmla="*/ 1 w 1"/>
                  <a:gd name="T9" fmla="*/ 0 h 15"/>
                  <a:gd name="T10" fmla="*/ 1 w 1"/>
                  <a:gd name="T11" fmla="*/ 0 h 15"/>
                  <a:gd name="T12" fmla="*/ 1 w 1"/>
                  <a:gd name="T13" fmla="*/ 15 h 15"/>
                  <a:gd name="T14" fmla="*/ 1 w 1"/>
                  <a:gd name="T15" fmla="*/ 15 h 15"/>
                  <a:gd name="T16" fmla="*/ 0 w 1"/>
                  <a:gd name="T17" fmla="*/ 15 h 15"/>
                  <a:gd name="T18" fmla="*/ 0 w 1"/>
                  <a:gd name="T19" fmla="*/ 15 h 15"/>
                  <a:gd name="T20" fmla="*/ 0 w 1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5"/>
                  <a:gd name="T35" fmla="*/ 1 w 1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89" name="Freeform 129"/>
              <p:cNvSpPr>
                <a:spLocks/>
              </p:cNvSpPr>
              <p:nvPr/>
            </p:nvSpPr>
            <p:spPr bwMode="auto">
              <a:xfrm>
                <a:off x="2803" y="2232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0 h 15"/>
                  <a:gd name="T4" fmla="*/ 1 w 1"/>
                  <a:gd name="T5" fmla="*/ 0 h 15"/>
                  <a:gd name="T6" fmla="*/ 1 w 1"/>
                  <a:gd name="T7" fmla="*/ 0 h 15"/>
                  <a:gd name="T8" fmla="*/ 1 w 1"/>
                  <a:gd name="T9" fmla="*/ 15 h 15"/>
                  <a:gd name="T10" fmla="*/ 1 w 1"/>
                  <a:gd name="T11" fmla="*/ 15 h 15"/>
                  <a:gd name="T12" fmla="*/ 0 w 1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5"/>
                  <a:gd name="T23" fmla="*/ 1 w 1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5">
                    <a:moveTo>
                      <a:pt x="0" y="1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0" name="Freeform 130"/>
              <p:cNvSpPr>
                <a:spLocks/>
              </p:cNvSpPr>
              <p:nvPr/>
            </p:nvSpPr>
            <p:spPr bwMode="auto">
              <a:xfrm>
                <a:off x="2804" y="2232"/>
                <a:ext cx="6" cy="15"/>
              </a:xfrm>
              <a:custGeom>
                <a:avLst/>
                <a:gdLst>
                  <a:gd name="T0" fmla="*/ 0 w 6"/>
                  <a:gd name="T1" fmla="*/ 15 h 15"/>
                  <a:gd name="T2" fmla="*/ 0 w 6"/>
                  <a:gd name="T3" fmla="*/ 0 h 15"/>
                  <a:gd name="T4" fmla="*/ 3 w 6"/>
                  <a:gd name="T5" fmla="*/ 1 h 15"/>
                  <a:gd name="T6" fmla="*/ 5 w 6"/>
                  <a:gd name="T7" fmla="*/ 3 h 15"/>
                  <a:gd name="T8" fmla="*/ 6 w 6"/>
                  <a:gd name="T9" fmla="*/ 5 h 15"/>
                  <a:gd name="T10" fmla="*/ 6 w 6"/>
                  <a:gd name="T11" fmla="*/ 8 h 15"/>
                  <a:gd name="T12" fmla="*/ 6 w 6"/>
                  <a:gd name="T13" fmla="*/ 8 h 15"/>
                  <a:gd name="T14" fmla="*/ 6 w 6"/>
                  <a:gd name="T15" fmla="*/ 10 h 15"/>
                  <a:gd name="T16" fmla="*/ 5 w 6"/>
                  <a:gd name="T17" fmla="*/ 13 h 15"/>
                  <a:gd name="T18" fmla="*/ 3 w 6"/>
                  <a:gd name="T19" fmla="*/ 14 h 15"/>
                  <a:gd name="T20" fmla="*/ 0 w 6"/>
                  <a:gd name="T21" fmla="*/ 1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5"/>
                  <a:gd name="T35" fmla="*/ 6 w 6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5">
                    <a:moveTo>
                      <a:pt x="0" y="15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3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1" name="Freeform 131"/>
              <p:cNvSpPr>
                <a:spLocks/>
              </p:cNvSpPr>
              <p:nvPr/>
            </p:nvSpPr>
            <p:spPr bwMode="auto">
              <a:xfrm>
                <a:off x="2797" y="2232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5 h 15"/>
                  <a:gd name="T4" fmla="*/ 1 w 13"/>
                  <a:gd name="T5" fmla="*/ 3 h 15"/>
                  <a:gd name="T6" fmla="*/ 4 w 13"/>
                  <a:gd name="T7" fmla="*/ 1 h 15"/>
                  <a:gd name="T8" fmla="*/ 6 w 13"/>
                  <a:gd name="T9" fmla="*/ 0 h 15"/>
                  <a:gd name="T10" fmla="*/ 10 w 13"/>
                  <a:gd name="T11" fmla="*/ 1 h 15"/>
                  <a:gd name="T12" fmla="*/ 12 w 13"/>
                  <a:gd name="T13" fmla="*/ 3 h 15"/>
                  <a:gd name="T14" fmla="*/ 13 w 13"/>
                  <a:gd name="T15" fmla="*/ 5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10 w 13"/>
                  <a:gd name="T23" fmla="*/ 14 h 15"/>
                  <a:gd name="T24" fmla="*/ 6 w 13"/>
                  <a:gd name="T25" fmla="*/ 15 h 15"/>
                  <a:gd name="T26" fmla="*/ 4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2" name="Freeform 132"/>
              <p:cNvSpPr>
                <a:spLocks/>
              </p:cNvSpPr>
              <p:nvPr/>
            </p:nvSpPr>
            <p:spPr bwMode="auto">
              <a:xfrm>
                <a:off x="2650" y="1558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8 w 8"/>
                  <a:gd name="T3" fmla="*/ 14 h 14"/>
                  <a:gd name="T4" fmla="*/ 5 w 8"/>
                  <a:gd name="T5" fmla="*/ 14 h 14"/>
                  <a:gd name="T6" fmla="*/ 3 w 8"/>
                  <a:gd name="T7" fmla="*/ 12 h 14"/>
                  <a:gd name="T8" fmla="*/ 2 w 8"/>
                  <a:gd name="T9" fmla="*/ 10 h 14"/>
                  <a:gd name="T10" fmla="*/ 0 w 8"/>
                  <a:gd name="T11" fmla="*/ 7 h 14"/>
                  <a:gd name="T12" fmla="*/ 2 w 8"/>
                  <a:gd name="T13" fmla="*/ 4 h 14"/>
                  <a:gd name="T14" fmla="*/ 3 w 8"/>
                  <a:gd name="T15" fmla="*/ 1 h 14"/>
                  <a:gd name="T16" fmla="*/ 5 w 8"/>
                  <a:gd name="T17" fmla="*/ 0 h 14"/>
                  <a:gd name="T18" fmla="*/ 8 w 8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14"/>
                  <a:gd name="T32" fmla="*/ 8 w 8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14">
                    <a:moveTo>
                      <a:pt x="8" y="0"/>
                    </a:move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3" name="Freeform 133"/>
              <p:cNvSpPr>
                <a:spLocks/>
              </p:cNvSpPr>
              <p:nvPr/>
            </p:nvSpPr>
            <p:spPr bwMode="auto">
              <a:xfrm>
                <a:off x="2658" y="1558"/>
                <a:ext cx="1" cy="14"/>
              </a:xfrm>
              <a:custGeom>
                <a:avLst/>
                <a:gdLst>
                  <a:gd name="T0" fmla="*/ 0 w 1"/>
                  <a:gd name="T1" fmla="*/ 14 h 14"/>
                  <a:gd name="T2" fmla="*/ 0 w 1"/>
                  <a:gd name="T3" fmla="*/ 14 h 14"/>
                  <a:gd name="T4" fmla="*/ 0 w 1"/>
                  <a:gd name="T5" fmla="*/ 0 h 14"/>
                  <a:gd name="T6" fmla="*/ 0 w 1"/>
                  <a:gd name="T7" fmla="*/ 0 h 14"/>
                  <a:gd name="T8" fmla="*/ 0 w 1"/>
                  <a:gd name="T9" fmla="*/ 0 h 14"/>
                  <a:gd name="T10" fmla="*/ 0 w 1"/>
                  <a:gd name="T11" fmla="*/ 0 h 14"/>
                  <a:gd name="T12" fmla="*/ 0 w 1"/>
                  <a:gd name="T13" fmla="*/ 0 h 14"/>
                  <a:gd name="T14" fmla="*/ 0 w 1"/>
                  <a:gd name="T15" fmla="*/ 14 h 14"/>
                  <a:gd name="T16" fmla="*/ 0 w 1"/>
                  <a:gd name="T17" fmla="*/ 14 h 14"/>
                  <a:gd name="T18" fmla="*/ 0 w 1"/>
                  <a:gd name="T19" fmla="*/ 14 h 14"/>
                  <a:gd name="T20" fmla="*/ 0 w 1"/>
                  <a:gd name="T21" fmla="*/ 14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4"/>
                  <a:gd name="T35" fmla="*/ 1 w 1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4">
                    <a:moveTo>
                      <a:pt x="0" y="14"/>
                    </a:moveTo>
                    <a:lnTo>
                      <a:pt x="0" y="14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B2A2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4" name="Freeform 134"/>
              <p:cNvSpPr>
                <a:spLocks/>
              </p:cNvSpPr>
              <p:nvPr/>
            </p:nvSpPr>
            <p:spPr bwMode="auto">
              <a:xfrm>
                <a:off x="2658" y="1558"/>
                <a:ext cx="1" cy="14"/>
              </a:xfrm>
              <a:custGeom>
                <a:avLst/>
                <a:gdLst>
                  <a:gd name="T0" fmla="*/ 0 w 1"/>
                  <a:gd name="T1" fmla="*/ 14 h 14"/>
                  <a:gd name="T2" fmla="*/ 0 w 1"/>
                  <a:gd name="T3" fmla="*/ 0 h 14"/>
                  <a:gd name="T4" fmla="*/ 0 w 1"/>
                  <a:gd name="T5" fmla="*/ 0 h 14"/>
                  <a:gd name="T6" fmla="*/ 0 w 1"/>
                  <a:gd name="T7" fmla="*/ 0 h 14"/>
                  <a:gd name="T8" fmla="*/ 0 w 1"/>
                  <a:gd name="T9" fmla="*/ 14 h 14"/>
                  <a:gd name="T10" fmla="*/ 0 w 1"/>
                  <a:gd name="T11" fmla="*/ 14 h 14"/>
                  <a:gd name="T12" fmla="*/ 0 w 1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4"/>
                  <a:gd name="T23" fmla="*/ 1 w 1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4">
                    <a:moveTo>
                      <a:pt x="0" y="14"/>
                    </a:move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5" name="Freeform 135"/>
              <p:cNvSpPr>
                <a:spLocks/>
              </p:cNvSpPr>
              <p:nvPr/>
            </p:nvSpPr>
            <p:spPr bwMode="auto">
              <a:xfrm>
                <a:off x="2658" y="1558"/>
                <a:ext cx="7" cy="14"/>
              </a:xfrm>
              <a:custGeom>
                <a:avLst/>
                <a:gdLst>
                  <a:gd name="T0" fmla="*/ 0 w 7"/>
                  <a:gd name="T1" fmla="*/ 14 h 14"/>
                  <a:gd name="T2" fmla="*/ 0 w 7"/>
                  <a:gd name="T3" fmla="*/ 0 h 14"/>
                  <a:gd name="T4" fmla="*/ 2 w 7"/>
                  <a:gd name="T5" fmla="*/ 0 h 14"/>
                  <a:gd name="T6" fmla="*/ 5 w 7"/>
                  <a:gd name="T7" fmla="*/ 1 h 14"/>
                  <a:gd name="T8" fmla="*/ 7 w 7"/>
                  <a:gd name="T9" fmla="*/ 4 h 14"/>
                  <a:gd name="T10" fmla="*/ 7 w 7"/>
                  <a:gd name="T11" fmla="*/ 7 h 14"/>
                  <a:gd name="T12" fmla="*/ 7 w 7"/>
                  <a:gd name="T13" fmla="*/ 10 h 14"/>
                  <a:gd name="T14" fmla="*/ 5 w 7"/>
                  <a:gd name="T15" fmla="*/ 12 h 14"/>
                  <a:gd name="T16" fmla="*/ 2 w 7"/>
                  <a:gd name="T17" fmla="*/ 14 h 14"/>
                  <a:gd name="T18" fmla="*/ 0 w 7"/>
                  <a:gd name="T19" fmla="*/ 1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4"/>
                  <a:gd name="T32" fmla="*/ 7 w 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4">
                    <a:moveTo>
                      <a:pt x="0" y="1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5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6" name="Freeform 136"/>
              <p:cNvSpPr>
                <a:spLocks/>
              </p:cNvSpPr>
              <p:nvPr/>
            </p:nvSpPr>
            <p:spPr bwMode="auto">
              <a:xfrm>
                <a:off x="2650" y="1558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2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3 w 15"/>
                  <a:gd name="T13" fmla="*/ 1 h 14"/>
                  <a:gd name="T14" fmla="*/ 15 w 15"/>
                  <a:gd name="T15" fmla="*/ 4 h 14"/>
                  <a:gd name="T16" fmla="*/ 15 w 15"/>
                  <a:gd name="T17" fmla="*/ 7 h 14"/>
                  <a:gd name="T18" fmla="*/ 15 w 15"/>
                  <a:gd name="T19" fmla="*/ 10 h 14"/>
                  <a:gd name="T20" fmla="*/ 13 w 15"/>
                  <a:gd name="T21" fmla="*/ 12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2 h 14"/>
                  <a:gd name="T30" fmla="*/ 2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2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7" name="Freeform 137"/>
              <p:cNvSpPr>
                <a:spLocks/>
              </p:cNvSpPr>
              <p:nvPr/>
            </p:nvSpPr>
            <p:spPr bwMode="auto">
              <a:xfrm>
                <a:off x="2103" y="172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8" name="Freeform 138"/>
              <p:cNvSpPr>
                <a:spLocks/>
              </p:cNvSpPr>
              <p:nvPr/>
            </p:nvSpPr>
            <p:spPr bwMode="auto">
              <a:xfrm>
                <a:off x="2103" y="172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6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499" name="Freeform 139"/>
              <p:cNvSpPr>
                <a:spLocks/>
              </p:cNvSpPr>
              <p:nvPr/>
            </p:nvSpPr>
            <p:spPr bwMode="auto">
              <a:xfrm>
                <a:off x="2103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4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0" name="Freeform 140"/>
              <p:cNvSpPr>
                <a:spLocks/>
              </p:cNvSpPr>
              <p:nvPr/>
            </p:nvSpPr>
            <p:spPr bwMode="auto">
              <a:xfrm>
                <a:off x="2103" y="166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2 w 15"/>
                  <a:gd name="T5" fmla="*/ 3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4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1" name="Freeform 141"/>
              <p:cNvSpPr>
                <a:spLocks/>
              </p:cNvSpPr>
              <p:nvPr/>
            </p:nvSpPr>
            <p:spPr bwMode="auto">
              <a:xfrm>
                <a:off x="2166" y="159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1 h 15"/>
                  <a:gd name="T6" fmla="*/ 4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1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2" name="Freeform 142"/>
              <p:cNvSpPr>
                <a:spLocks/>
              </p:cNvSpPr>
              <p:nvPr/>
            </p:nvSpPr>
            <p:spPr bwMode="auto">
              <a:xfrm>
                <a:off x="2166" y="159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4 h 15"/>
                  <a:gd name="T4" fmla="*/ 3 w 15"/>
                  <a:gd name="T5" fmla="*/ 1 h 15"/>
                  <a:gd name="T6" fmla="*/ 4 w 15"/>
                  <a:gd name="T7" fmla="*/ 0 h 15"/>
                  <a:gd name="T8" fmla="*/ 8 w 15"/>
                  <a:gd name="T9" fmla="*/ 0 h 15"/>
                  <a:gd name="T10" fmla="*/ 10 w 15"/>
                  <a:gd name="T11" fmla="*/ 0 h 15"/>
                  <a:gd name="T12" fmla="*/ 13 w 15"/>
                  <a:gd name="T13" fmla="*/ 1 h 15"/>
                  <a:gd name="T14" fmla="*/ 14 w 15"/>
                  <a:gd name="T15" fmla="*/ 4 h 15"/>
                  <a:gd name="T16" fmla="*/ 15 w 15"/>
                  <a:gd name="T17" fmla="*/ 8 h 15"/>
                  <a:gd name="T18" fmla="*/ 14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3" name="Freeform 143"/>
              <p:cNvSpPr>
                <a:spLocks/>
              </p:cNvSpPr>
              <p:nvPr/>
            </p:nvSpPr>
            <p:spPr bwMode="auto">
              <a:xfrm>
                <a:off x="2199" y="162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1 w 15"/>
                  <a:gd name="T11" fmla="*/ 0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4" name="Freeform 144"/>
              <p:cNvSpPr>
                <a:spLocks/>
              </p:cNvSpPr>
              <p:nvPr/>
            </p:nvSpPr>
            <p:spPr bwMode="auto">
              <a:xfrm>
                <a:off x="2199" y="1629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0 h 15"/>
                  <a:gd name="T8" fmla="*/ 8 w 15"/>
                  <a:gd name="T9" fmla="*/ 0 h 15"/>
                  <a:gd name="T10" fmla="*/ 11 w 15"/>
                  <a:gd name="T11" fmla="*/ 0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1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5" name="Freeform 145"/>
              <p:cNvSpPr>
                <a:spLocks/>
              </p:cNvSpPr>
              <p:nvPr/>
            </p:nvSpPr>
            <p:spPr bwMode="auto">
              <a:xfrm>
                <a:off x="2234" y="160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6" name="Freeform 146"/>
              <p:cNvSpPr>
                <a:spLocks/>
              </p:cNvSpPr>
              <p:nvPr/>
            </p:nvSpPr>
            <p:spPr bwMode="auto">
              <a:xfrm>
                <a:off x="2234" y="160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7" name="Freeform 147"/>
              <p:cNvSpPr>
                <a:spLocks/>
              </p:cNvSpPr>
              <p:nvPr/>
            </p:nvSpPr>
            <p:spPr bwMode="auto">
              <a:xfrm>
                <a:off x="2242" y="15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8" name="Freeform 148"/>
              <p:cNvSpPr>
                <a:spLocks/>
              </p:cNvSpPr>
              <p:nvPr/>
            </p:nvSpPr>
            <p:spPr bwMode="auto">
              <a:xfrm>
                <a:off x="2242" y="1564"/>
                <a:ext cx="15" cy="14"/>
              </a:xfrm>
              <a:custGeom>
                <a:avLst/>
                <a:gdLst>
                  <a:gd name="T0" fmla="*/ 0 w 15"/>
                  <a:gd name="T1" fmla="*/ 8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8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8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09" name="Freeform 149"/>
              <p:cNvSpPr>
                <a:spLocks/>
              </p:cNvSpPr>
              <p:nvPr/>
            </p:nvSpPr>
            <p:spPr bwMode="auto">
              <a:xfrm>
                <a:off x="2289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0" name="Freeform 150"/>
              <p:cNvSpPr>
                <a:spLocks/>
              </p:cNvSpPr>
              <p:nvPr/>
            </p:nvSpPr>
            <p:spPr bwMode="auto">
              <a:xfrm>
                <a:off x="2289" y="153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1" name="Freeform 151"/>
              <p:cNvSpPr>
                <a:spLocks/>
              </p:cNvSpPr>
              <p:nvPr/>
            </p:nvSpPr>
            <p:spPr bwMode="auto">
              <a:xfrm>
                <a:off x="2334" y="15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4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4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2" name="Freeform 152"/>
              <p:cNvSpPr>
                <a:spLocks/>
              </p:cNvSpPr>
              <p:nvPr/>
            </p:nvSpPr>
            <p:spPr bwMode="auto">
              <a:xfrm>
                <a:off x="2334" y="155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4 h 15"/>
                  <a:gd name="T4" fmla="*/ 2 w 15"/>
                  <a:gd name="T5" fmla="*/ 1 h 15"/>
                  <a:gd name="T6" fmla="*/ 5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5 w 15"/>
                  <a:gd name="T15" fmla="*/ 4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3" name="Freeform 153"/>
              <p:cNvSpPr>
                <a:spLocks/>
              </p:cNvSpPr>
              <p:nvPr/>
            </p:nvSpPr>
            <p:spPr bwMode="auto">
              <a:xfrm>
                <a:off x="2397" y="158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2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2 h 15"/>
                  <a:gd name="T30" fmla="*/ 2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4" name="Freeform 154"/>
              <p:cNvSpPr>
                <a:spLocks/>
              </p:cNvSpPr>
              <p:nvPr/>
            </p:nvSpPr>
            <p:spPr bwMode="auto">
              <a:xfrm>
                <a:off x="2397" y="1583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2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8 w 15"/>
                  <a:gd name="T9" fmla="*/ 0 h 15"/>
                  <a:gd name="T10" fmla="*/ 11 w 15"/>
                  <a:gd name="T11" fmla="*/ 1 h 15"/>
                  <a:gd name="T12" fmla="*/ 13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0 h 15"/>
                  <a:gd name="T20" fmla="*/ 13 w 15"/>
                  <a:gd name="T21" fmla="*/ 12 h 15"/>
                  <a:gd name="T22" fmla="*/ 11 w 15"/>
                  <a:gd name="T23" fmla="*/ 15 h 15"/>
                  <a:gd name="T24" fmla="*/ 8 w 15"/>
                  <a:gd name="T25" fmla="*/ 15 h 15"/>
                  <a:gd name="T26" fmla="*/ 5 w 15"/>
                  <a:gd name="T27" fmla="*/ 15 h 15"/>
                  <a:gd name="T28" fmla="*/ 3 w 15"/>
                  <a:gd name="T29" fmla="*/ 12 h 15"/>
                  <a:gd name="T30" fmla="*/ 2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2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5" name="Freeform 155"/>
              <p:cNvSpPr>
                <a:spLocks/>
              </p:cNvSpPr>
              <p:nvPr/>
            </p:nvSpPr>
            <p:spPr bwMode="auto">
              <a:xfrm>
                <a:off x="2443" y="155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6" name="Freeform 156"/>
              <p:cNvSpPr>
                <a:spLocks/>
              </p:cNvSpPr>
              <p:nvPr/>
            </p:nvSpPr>
            <p:spPr bwMode="auto">
              <a:xfrm>
                <a:off x="2443" y="155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7" name="Freeform 157"/>
              <p:cNvSpPr>
                <a:spLocks/>
              </p:cNvSpPr>
              <p:nvPr/>
            </p:nvSpPr>
            <p:spPr bwMode="auto">
              <a:xfrm>
                <a:off x="2104" y="16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8" name="Freeform 158"/>
              <p:cNvSpPr>
                <a:spLocks/>
              </p:cNvSpPr>
              <p:nvPr/>
            </p:nvSpPr>
            <p:spPr bwMode="auto">
              <a:xfrm>
                <a:off x="2104" y="16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1 w 14"/>
                  <a:gd name="T5" fmla="*/ 3 h 15"/>
                  <a:gd name="T6" fmla="*/ 4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1 w 14"/>
                  <a:gd name="T29" fmla="*/ 13 h 15"/>
                  <a:gd name="T30" fmla="*/ 0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19" name="Freeform 159"/>
              <p:cNvSpPr>
                <a:spLocks/>
              </p:cNvSpPr>
              <p:nvPr/>
            </p:nvSpPr>
            <p:spPr bwMode="auto">
              <a:xfrm>
                <a:off x="2257" y="193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0" name="Freeform 160"/>
              <p:cNvSpPr>
                <a:spLocks/>
              </p:cNvSpPr>
              <p:nvPr/>
            </p:nvSpPr>
            <p:spPr bwMode="auto">
              <a:xfrm>
                <a:off x="2257" y="1933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1 w 15"/>
                  <a:gd name="T5" fmla="*/ 3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4 w 15"/>
                  <a:gd name="T27" fmla="*/ 14 h 15"/>
                  <a:gd name="T28" fmla="*/ 1 w 15"/>
                  <a:gd name="T29" fmla="*/ 13 h 15"/>
                  <a:gd name="T30" fmla="*/ 0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1" name="Freeform 161"/>
              <p:cNvSpPr>
                <a:spLocks/>
              </p:cNvSpPr>
              <p:nvPr/>
            </p:nvSpPr>
            <p:spPr bwMode="auto">
              <a:xfrm>
                <a:off x="2256" y="181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1 w 14"/>
                  <a:gd name="T11" fmla="*/ 0 h 13"/>
                  <a:gd name="T12" fmla="*/ 12 w 14"/>
                  <a:gd name="T13" fmla="*/ 1 h 13"/>
                  <a:gd name="T14" fmla="*/ 14 w 14"/>
                  <a:gd name="T15" fmla="*/ 3 h 13"/>
                  <a:gd name="T16" fmla="*/ 14 w 14"/>
                  <a:gd name="T17" fmla="*/ 7 h 13"/>
                  <a:gd name="T18" fmla="*/ 14 w 14"/>
                  <a:gd name="T19" fmla="*/ 10 h 13"/>
                  <a:gd name="T20" fmla="*/ 12 w 14"/>
                  <a:gd name="T21" fmla="*/ 12 h 13"/>
                  <a:gd name="T22" fmla="*/ 11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2" name="Freeform 162"/>
              <p:cNvSpPr>
                <a:spLocks/>
              </p:cNvSpPr>
              <p:nvPr/>
            </p:nvSpPr>
            <p:spPr bwMode="auto">
              <a:xfrm>
                <a:off x="2256" y="1816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11 w 14"/>
                  <a:gd name="T11" fmla="*/ 0 h 13"/>
                  <a:gd name="T12" fmla="*/ 12 w 14"/>
                  <a:gd name="T13" fmla="*/ 1 h 13"/>
                  <a:gd name="T14" fmla="*/ 14 w 14"/>
                  <a:gd name="T15" fmla="*/ 3 h 13"/>
                  <a:gd name="T16" fmla="*/ 14 w 14"/>
                  <a:gd name="T17" fmla="*/ 7 h 13"/>
                  <a:gd name="T18" fmla="*/ 14 w 14"/>
                  <a:gd name="T19" fmla="*/ 10 h 13"/>
                  <a:gd name="T20" fmla="*/ 12 w 14"/>
                  <a:gd name="T21" fmla="*/ 12 h 13"/>
                  <a:gd name="T22" fmla="*/ 11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3" name="Freeform 163"/>
              <p:cNvSpPr>
                <a:spLocks/>
              </p:cNvSpPr>
              <p:nvPr/>
            </p:nvSpPr>
            <p:spPr bwMode="auto">
              <a:xfrm>
                <a:off x="2256" y="175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4" name="Freeform 164"/>
              <p:cNvSpPr>
                <a:spLocks/>
              </p:cNvSpPr>
              <p:nvPr/>
            </p:nvSpPr>
            <p:spPr bwMode="auto">
              <a:xfrm>
                <a:off x="2256" y="1753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5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4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4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5" name="Freeform 165"/>
              <p:cNvSpPr>
                <a:spLocks/>
              </p:cNvSpPr>
              <p:nvPr/>
            </p:nvSpPr>
            <p:spPr bwMode="auto">
              <a:xfrm>
                <a:off x="2373" y="1727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4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4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6" name="Freeform 166"/>
              <p:cNvSpPr>
                <a:spLocks/>
              </p:cNvSpPr>
              <p:nvPr/>
            </p:nvSpPr>
            <p:spPr bwMode="auto">
              <a:xfrm>
                <a:off x="2373" y="1727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4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4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7" name="Freeform 167"/>
              <p:cNvSpPr>
                <a:spLocks/>
              </p:cNvSpPr>
              <p:nvPr/>
            </p:nvSpPr>
            <p:spPr bwMode="auto">
              <a:xfrm>
                <a:off x="2294" y="17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4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8" name="Freeform 168"/>
              <p:cNvSpPr>
                <a:spLocks/>
              </p:cNvSpPr>
              <p:nvPr/>
            </p:nvSpPr>
            <p:spPr bwMode="auto">
              <a:xfrm>
                <a:off x="2294" y="17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3 h 15"/>
                  <a:gd name="T24" fmla="*/ 7 w 14"/>
                  <a:gd name="T25" fmla="*/ 15 h 15"/>
                  <a:gd name="T26" fmla="*/ 4 w 14"/>
                  <a:gd name="T27" fmla="*/ 13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29" name="Freeform 169"/>
              <p:cNvSpPr>
                <a:spLocks/>
              </p:cNvSpPr>
              <p:nvPr/>
            </p:nvSpPr>
            <p:spPr bwMode="auto">
              <a:xfrm>
                <a:off x="2443" y="172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9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7 h 13"/>
                  <a:gd name="T18" fmla="*/ 13 w 14"/>
                  <a:gd name="T19" fmla="*/ 10 h 13"/>
                  <a:gd name="T20" fmla="*/ 12 w 14"/>
                  <a:gd name="T21" fmla="*/ 12 h 13"/>
                  <a:gd name="T22" fmla="*/ 9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0" name="Freeform 170"/>
              <p:cNvSpPr>
                <a:spLocks/>
              </p:cNvSpPr>
              <p:nvPr/>
            </p:nvSpPr>
            <p:spPr bwMode="auto">
              <a:xfrm>
                <a:off x="2443" y="1727"/>
                <a:ext cx="14" cy="13"/>
              </a:xfrm>
              <a:custGeom>
                <a:avLst/>
                <a:gdLst>
                  <a:gd name="T0" fmla="*/ 0 w 14"/>
                  <a:gd name="T1" fmla="*/ 7 h 13"/>
                  <a:gd name="T2" fmla="*/ 1 w 14"/>
                  <a:gd name="T3" fmla="*/ 3 h 13"/>
                  <a:gd name="T4" fmla="*/ 2 w 14"/>
                  <a:gd name="T5" fmla="*/ 1 h 13"/>
                  <a:gd name="T6" fmla="*/ 5 w 14"/>
                  <a:gd name="T7" fmla="*/ 0 h 13"/>
                  <a:gd name="T8" fmla="*/ 7 w 14"/>
                  <a:gd name="T9" fmla="*/ 0 h 13"/>
                  <a:gd name="T10" fmla="*/ 9 w 14"/>
                  <a:gd name="T11" fmla="*/ 0 h 13"/>
                  <a:gd name="T12" fmla="*/ 12 w 14"/>
                  <a:gd name="T13" fmla="*/ 1 h 13"/>
                  <a:gd name="T14" fmla="*/ 13 w 14"/>
                  <a:gd name="T15" fmla="*/ 3 h 13"/>
                  <a:gd name="T16" fmla="*/ 14 w 14"/>
                  <a:gd name="T17" fmla="*/ 7 h 13"/>
                  <a:gd name="T18" fmla="*/ 13 w 14"/>
                  <a:gd name="T19" fmla="*/ 10 h 13"/>
                  <a:gd name="T20" fmla="*/ 12 w 14"/>
                  <a:gd name="T21" fmla="*/ 12 h 13"/>
                  <a:gd name="T22" fmla="*/ 9 w 14"/>
                  <a:gd name="T23" fmla="*/ 13 h 13"/>
                  <a:gd name="T24" fmla="*/ 7 w 14"/>
                  <a:gd name="T25" fmla="*/ 13 h 13"/>
                  <a:gd name="T26" fmla="*/ 5 w 14"/>
                  <a:gd name="T27" fmla="*/ 13 h 13"/>
                  <a:gd name="T28" fmla="*/ 2 w 14"/>
                  <a:gd name="T29" fmla="*/ 12 h 13"/>
                  <a:gd name="T30" fmla="*/ 1 w 14"/>
                  <a:gd name="T31" fmla="*/ 10 h 13"/>
                  <a:gd name="T32" fmla="*/ 0 w 14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3"/>
                  <a:gd name="T53" fmla="*/ 14 w 14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3">
                    <a:moveTo>
                      <a:pt x="0" y="7"/>
                    </a:moveTo>
                    <a:lnTo>
                      <a:pt x="1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1" name="Freeform 171"/>
              <p:cNvSpPr>
                <a:spLocks/>
              </p:cNvSpPr>
              <p:nvPr/>
            </p:nvSpPr>
            <p:spPr bwMode="auto">
              <a:xfrm>
                <a:off x="2504" y="1765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1 w 14"/>
                  <a:gd name="T3" fmla="*/ 4 h 14"/>
                  <a:gd name="T4" fmla="*/ 2 w 14"/>
                  <a:gd name="T5" fmla="*/ 2 h 14"/>
                  <a:gd name="T6" fmla="*/ 5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0 h 14"/>
                  <a:gd name="T20" fmla="*/ 12 w 14"/>
                  <a:gd name="T21" fmla="*/ 13 h 14"/>
                  <a:gd name="T22" fmla="*/ 9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2" name="Freeform 172"/>
              <p:cNvSpPr>
                <a:spLocks/>
              </p:cNvSpPr>
              <p:nvPr/>
            </p:nvSpPr>
            <p:spPr bwMode="auto">
              <a:xfrm>
                <a:off x="2504" y="1765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1 w 14"/>
                  <a:gd name="T3" fmla="*/ 4 h 14"/>
                  <a:gd name="T4" fmla="*/ 2 w 14"/>
                  <a:gd name="T5" fmla="*/ 2 h 14"/>
                  <a:gd name="T6" fmla="*/ 5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2 h 14"/>
                  <a:gd name="T14" fmla="*/ 14 w 14"/>
                  <a:gd name="T15" fmla="*/ 4 h 14"/>
                  <a:gd name="T16" fmla="*/ 14 w 14"/>
                  <a:gd name="T17" fmla="*/ 7 h 14"/>
                  <a:gd name="T18" fmla="*/ 14 w 14"/>
                  <a:gd name="T19" fmla="*/ 10 h 14"/>
                  <a:gd name="T20" fmla="*/ 12 w 14"/>
                  <a:gd name="T21" fmla="*/ 13 h 14"/>
                  <a:gd name="T22" fmla="*/ 9 w 14"/>
                  <a:gd name="T23" fmla="*/ 14 h 14"/>
                  <a:gd name="T24" fmla="*/ 7 w 14"/>
                  <a:gd name="T25" fmla="*/ 14 h 14"/>
                  <a:gd name="T26" fmla="*/ 5 w 14"/>
                  <a:gd name="T27" fmla="*/ 14 h 14"/>
                  <a:gd name="T28" fmla="*/ 2 w 14"/>
                  <a:gd name="T29" fmla="*/ 13 h 14"/>
                  <a:gd name="T30" fmla="*/ 1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3" name="Freeform 173"/>
              <p:cNvSpPr>
                <a:spLocks/>
              </p:cNvSpPr>
              <p:nvPr/>
            </p:nvSpPr>
            <p:spPr bwMode="auto">
              <a:xfrm>
                <a:off x="2494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4" name="Freeform 174"/>
              <p:cNvSpPr>
                <a:spLocks/>
              </p:cNvSpPr>
              <p:nvPr/>
            </p:nvSpPr>
            <p:spPr bwMode="auto">
              <a:xfrm>
                <a:off x="2494" y="1798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0 w 15"/>
                  <a:gd name="T3" fmla="*/ 5 h 15"/>
                  <a:gd name="T4" fmla="*/ 2 w 15"/>
                  <a:gd name="T5" fmla="*/ 3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3 h 15"/>
                  <a:gd name="T14" fmla="*/ 13 w 15"/>
                  <a:gd name="T15" fmla="*/ 5 h 15"/>
                  <a:gd name="T16" fmla="*/ 15 w 15"/>
                  <a:gd name="T17" fmla="*/ 8 h 15"/>
                  <a:gd name="T18" fmla="*/ 13 w 15"/>
                  <a:gd name="T19" fmla="*/ 11 h 15"/>
                  <a:gd name="T20" fmla="*/ 12 w 15"/>
                  <a:gd name="T21" fmla="*/ 13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3 h 15"/>
                  <a:gd name="T30" fmla="*/ 0 w 15"/>
                  <a:gd name="T31" fmla="*/ 11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5" name="Freeform 175"/>
              <p:cNvSpPr>
                <a:spLocks/>
              </p:cNvSpPr>
              <p:nvPr/>
            </p:nvSpPr>
            <p:spPr bwMode="auto">
              <a:xfrm>
                <a:off x="2490" y="1725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2 h 15"/>
                  <a:gd name="T8" fmla="*/ 6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6" name="Freeform 176"/>
              <p:cNvSpPr>
                <a:spLocks/>
              </p:cNvSpPr>
              <p:nvPr/>
            </p:nvSpPr>
            <p:spPr bwMode="auto">
              <a:xfrm>
                <a:off x="2490" y="1725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2 h 15"/>
                  <a:gd name="T8" fmla="*/ 6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2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7" name="Freeform 177"/>
              <p:cNvSpPr>
                <a:spLocks/>
              </p:cNvSpPr>
              <p:nvPr/>
            </p:nvSpPr>
            <p:spPr bwMode="auto">
              <a:xfrm>
                <a:off x="2373" y="1922"/>
                <a:ext cx="15" cy="7"/>
              </a:xfrm>
              <a:custGeom>
                <a:avLst/>
                <a:gdLst>
                  <a:gd name="T0" fmla="*/ 7 w 15"/>
                  <a:gd name="T1" fmla="*/ 7 h 7"/>
                  <a:gd name="T2" fmla="*/ 7 w 15"/>
                  <a:gd name="T3" fmla="*/ 7 h 7"/>
                  <a:gd name="T4" fmla="*/ 5 w 15"/>
                  <a:gd name="T5" fmla="*/ 6 h 7"/>
                  <a:gd name="T6" fmla="*/ 2 w 15"/>
                  <a:gd name="T7" fmla="*/ 5 h 7"/>
                  <a:gd name="T8" fmla="*/ 1 w 15"/>
                  <a:gd name="T9" fmla="*/ 2 h 7"/>
                  <a:gd name="T10" fmla="*/ 0 w 15"/>
                  <a:gd name="T11" fmla="*/ 0 h 7"/>
                  <a:gd name="T12" fmla="*/ 15 w 15"/>
                  <a:gd name="T13" fmla="*/ 0 h 7"/>
                  <a:gd name="T14" fmla="*/ 15 w 15"/>
                  <a:gd name="T15" fmla="*/ 2 h 7"/>
                  <a:gd name="T16" fmla="*/ 12 w 15"/>
                  <a:gd name="T17" fmla="*/ 5 h 7"/>
                  <a:gd name="T18" fmla="*/ 11 w 15"/>
                  <a:gd name="T19" fmla="*/ 6 h 7"/>
                  <a:gd name="T20" fmla="*/ 7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7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1" y="6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8" name="Freeform 178"/>
              <p:cNvSpPr>
                <a:spLocks/>
              </p:cNvSpPr>
              <p:nvPr/>
            </p:nvSpPr>
            <p:spPr bwMode="auto">
              <a:xfrm>
                <a:off x="2373" y="1922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39" name="Freeform 179"/>
              <p:cNvSpPr>
                <a:spLocks/>
              </p:cNvSpPr>
              <p:nvPr/>
            </p:nvSpPr>
            <p:spPr bwMode="auto">
              <a:xfrm>
                <a:off x="2373" y="1922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"/>
                  <a:gd name="T29" fmla="*/ 15 w 1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0" name="Freeform 180"/>
              <p:cNvSpPr>
                <a:spLocks/>
              </p:cNvSpPr>
              <p:nvPr/>
            </p:nvSpPr>
            <p:spPr bwMode="auto">
              <a:xfrm>
                <a:off x="2373" y="1914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2 w 15"/>
                  <a:gd name="T7" fmla="*/ 3 h 8"/>
                  <a:gd name="T8" fmla="*/ 5 w 15"/>
                  <a:gd name="T9" fmla="*/ 2 h 8"/>
                  <a:gd name="T10" fmla="*/ 7 w 15"/>
                  <a:gd name="T11" fmla="*/ 0 h 8"/>
                  <a:gd name="T12" fmla="*/ 7 w 15"/>
                  <a:gd name="T13" fmla="*/ 0 h 8"/>
                  <a:gd name="T14" fmla="*/ 10 w 15"/>
                  <a:gd name="T15" fmla="*/ 2 h 8"/>
                  <a:gd name="T16" fmla="*/ 12 w 15"/>
                  <a:gd name="T17" fmla="*/ 3 h 8"/>
                  <a:gd name="T18" fmla="*/ 15 w 15"/>
                  <a:gd name="T19" fmla="*/ 5 h 8"/>
                  <a:gd name="T20" fmla="*/ 15 w 15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8"/>
                  <a:gd name="T35" fmla="*/ 15 w 1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1" name="Freeform 181"/>
              <p:cNvSpPr>
                <a:spLocks/>
              </p:cNvSpPr>
              <p:nvPr/>
            </p:nvSpPr>
            <p:spPr bwMode="auto">
              <a:xfrm>
                <a:off x="2373" y="1914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2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2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2" name="Freeform 182"/>
              <p:cNvSpPr>
                <a:spLocks/>
              </p:cNvSpPr>
              <p:nvPr/>
            </p:nvSpPr>
            <p:spPr bwMode="auto">
              <a:xfrm>
                <a:off x="2352" y="1889"/>
                <a:ext cx="15" cy="8"/>
              </a:xfrm>
              <a:custGeom>
                <a:avLst/>
                <a:gdLst>
                  <a:gd name="T0" fmla="*/ 8 w 15"/>
                  <a:gd name="T1" fmla="*/ 8 h 8"/>
                  <a:gd name="T2" fmla="*/ 8 w 15"/>
                  <a:gd name="T3" fmla="*/ 8 h 8"/>
                  <a:gd name="T4" fmla="*/ 4 w 15"/>
                  <a:gd name="T5" fmla="*/ 7 h 8"/>
                  <a:gd name="T6" fmla="*/ 1 w 15"/>
                  <a:gd name="T7" fmla="*/ 5 h 8"/>
                  <a:gd name="T8" fmla="*/ 0 w 15"/>
                  <a:gd name="T9" fmla="*/ 3 h 8"/>
                  <a:gd name="T10" fmla="*/ 0 w 15"/>
                  <a:gd name="T11" fmla="*/ 0 h 8"/>
                  <a:gd name="T12" fmla="*/ 0 w 15"/>
                  <a:gd name="T13" fmla="*/ 0 h 8"/>
                  <a:gd name="T14" fmla="*/ 15 w 15"/>
                  <a:gd name="T15" fmla="*/ 0 h 8"/>
                  <a:gd name="T16" fmla="*/ 15 w 15"/>
                  <a:gd name="T17" fmla="*/ 0 h 8"/>
                  <a:gd name="T18" fmla="*/ 14 w 15"/>
                  <a:gd name="T19" fmla="*/ 3 h 8"/>
                  <a:gd name="T20" fmla="*/ 12 w 15"/>
                  <a:gd name="T21" fmla="*/ 5 h 8"/>
                  <a:gd name="T22" fmla="*/ 10 w 15"/>
                  <a:gd name="T23" fmla="*/ 7 h 8"/>
                  <a:gd name="T24" fmla="*/ 8 w 15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8"/>
                  <a:gd name="T41" fmla="*/ 15 w 15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8">
                    <a:moveTo>
                      <a:pt x="8" y="8"/>
                    </a:moveTo>
                    <a:lnTo>
                      <a:pt x="8" y="8"/>
                    </a:lnTo>
                    <a:lnTo>
                      <a:pt x="4" y="7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3" name="Freeform 183"/>
              <p:cNvSpPr>
                <a:spLocks/>
              </p:cNvSpPr>
              <p:nvPr/>
            </p:nvSpPr>
            <p:spPr bwMode="auto">
              <a:xfrm>
                <a:off x="2352" y="188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4" name="Freeform 184"/>
              <p:cNvSpPr>
                <a:spLocks/>
              </p:cNvSpPr>
              <p:nvPr/>
            </p:nvSpPr>
            <p:spPr bwMode="auto">
              <a:xfrm>
                <a:off x="2352" y="1889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5" name="Freeform 185"/>
              <p:cNvSpPr>
                <a:spLocks/>
              </p:cNvSpPr>
              <p:nvPr/>
            </p:nvSpPr>
            <p:spPr bwMode="auto">
              <a:xfrm>
                <a:off x="2352" y="1882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0 w 15"/>
                  <a:gd name="T5" fmla="*/ 5 h 7"/>
                  <a:gd name="T6" fmla="*/ 3 w 15"/>
                  <a:gd name="T7" fmla="*/ 2 h 7"/>
                  <a:gd name="T8" fmla="*/ 4 w 15"/>
                  <a:gd name="T9" fmla="*/ 1 h 7"/>
                  <a:gd name="T10" fmla="*/ 8 w 15"/>
                  <a:gd name="T11" fmla="*/ 0 h 7"/>
                  <a:gd name="T12" fmla="*/ 10 w 15"/>
                  <a:gd name="T13" fmla="*/ 1 h 7"/>
                  <a:gd name="T14" fmla="*/ 12 w 15"/>
                  <a:gd name="T15" fmla="*/ 2 h 7"/>
                  <a:gd name="T16" fmla="*/ 14 w 15"/>
                  <a:gd name="T17" fmla="*/ 5 h 7"/>
                  <a:gd name="T18" fmla="*/ 15 w 15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6" name="Freeform 186"/>
              <p:cNvSpPr>
                <a:spLocks/>
              </p:cNvSpPr>
              <p:nvPr/>
            </p:nvSpPr>
            <p:spPr bwMode="auto">
              <a:xfrm>
                <a:off x="2352" y="1882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5 h 15"/>
                  <a:gd name="T4" fmla="*/ 3 w 15"/>
                  <a:gd name="T5" fmla="*/ 2 h 15"/>
                  <a:gd name="T6" fmla="*/ 4 w 15"/>
                  <a:gd name="T7" fmla="*/ 1 h 15"/>
                  <a:gd name="T8" fmla="*/ 8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4 w 15"/>
                  <a:gd name="T15" fmla="*/ 5 h 15"/>
                  <a:gd name="T16" fmla="*/ 15 w 15"/>
                  <a:gd name="T17" fmla="*/ 7 h 15"/>
                  <a:gd name="T18" fmla="*/ 14 w 15"/>
                  <a:gd name="T19" fmla="*/ 10 h 15"/>
                  <a:gd name="T20" fmla="*/ 12 w 15"/>
                  <a:gd name="T21" fmla="*/ 12 h 15"/>
                  <a:gd name="T22" fmla="*/ 10 w 15"/>
                  <a:gd name="T23" fmla="*/ 14 h 15"/>
                  <a:gd name="T24" fmla="*/ 8 w 15"/>
                  <a:gd name="T25" fmla="*/ 15 h 15"/>
                  <a:gd name="T26" fmla="*/ 4 w 15"/>
                  <a:gd name="T27" fmla="*/ 14 h 15"/>
                  <a:gd name="T28" fmla="*/ 3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5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7" name="Freeform 187"/>
              <p:cNvSpPr>
                <a:spLocks/>
              </p:cNvSpPr>
              <p:nvPr/>
            </p:nvSpPr>
            <p:spPr bwMode="auto">
              <a:xfrm>
                <a:off x="1782" y="1725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1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8" name="Freeform 188"/>
              <p:cNvSpPr>
                <a:spLocks/>
              </p:cNvSpPr>
              <p:nvPr/>
            </p:nvSpPr>
            <p:spPr bwMode="auto">
              <a:xfrm>
                <a:off x="1782" y="172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49" name="Freeform 189"/>
              <p:cNvSpPr>
                <a:spLocks/>
              </p:cNvSpPr>
              <p:nvPr/>
            </p:nvSpPr>
            <p:spPr bwMode="auto">
              <a:xfrm>
                <a:off x="1782" y="172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0" name="Freeform 190"/>
              <p:cNvSpPr>
                <a:spLocks/>
              </p:cNvSpPr>
              <p:nvPr/>
            </p:nvSpPr>
            <p:spPr bwMode="auto">
              <a:xfrm>
                <a:off x="1782" y="1718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5 h 7"/>
                  <a:gd name="T6" fmla="*/ 2 w 14"/>
                  <a:gd name="T7" fmla="*/ 2 h 7"/>
                  <a:gd name="T8" fmla="*/ 4 w 14"/>
                  <a:gd name="T9" fmla="*/ 1 h 7"/>
                  <a:gd name="T10" fmla="*/ 7 w 14"/>
                  <a:gd name="T11" fmla="*/ 0 h 7"/>
                  <a:gd name="T12" fmla="*/ 9 w 14"/>
                  <a:gd name="T13" fmla="*/ 1 h 7"/>
                  <a:gd name="T14" fmla="*/ 12 w 14"/>
                  <a:gd name="T15" fmla="*/ 2 h 7"/>
                  <a:gd name="T16" fmla="*/ 13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1" name="Freeform 191"/>
              <p:cNvSpPr>
                <a:spLocks/>
              </p:cNvSpPr>
              <p:nvPr/>
            </p:nvSpPr>
            <p:spPr bwMode="auto">
              <a:xfrm>
                <a:off x="1782" y="1718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2" name="Freeform 192"/>
              <p:cNvSpPr>
                <a:spLocks/>
              </p:cNvSpPr>
              <p:nvPr/>
            </p:nvSpPr>
            <p:spPr bwMode="auto">
              <a:xfrm>
                <a:off x="1986" y="1775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5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3" name="Freeform 193"/>
              <p:cNvSpPr>
                <a:spLocks/>
              </p:cNvSpPr>
              <p:nvPr/>
            </p:nvSpPr>
            <p:spPr bwMode="auto">
              <a:xfrm>
                <a:off x="1986" y="177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4" name="Freeform 194"/>
              <p:cNvSpPr>
                <a:spLocks/>
              </p:cNvSpPr>
              <p:nvPr/>
            </p:nvSpPr>
            <p:spPr bwMode="auto">
              <a:xfrm>
                <a:off x="1986" y="1775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5" name="Freeform 195"/>
              <p:cNvSpPr>
                <a:spLocks/>
              </p:cNvSpPr>
              <p:nvPr/>
            </p:nvSpPr>
            <p:spPr bwMode="auto">
              <a:xfrm>
                <a:off x="1986" y="1768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4 h 7"/>
                  <a:gd name="T6" fmla="*/ 2 w 14"/>
                  <a:gd name="T7" fmla="*/ 2 h 7"/>
                  <a:gd name="T8" fmla="*/ 5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3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6" name="Freeform 196"/>
              <p:cNvSpPr>
                <a:spLocks/>
              </p:cNvSpPr>
              <p:nvPr/>
            </p:nvSpPr>
            <p:spPr bwMode="auto">
              <a:xfrm>
                <a:off x="1986" y="1768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4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7" name="Freeform 197"/>
              <p:cNvSpPr>
                <a:spLocks/>
              </p:cNvSpPr>
              <p:nvPr/>
            </p:nvSpPr>
            <p:spPr bwMode="auto">
              <a:xfrm>
                <a:off x="2140" y="112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8" name="Freeform 198"/>
              <p:cNvSpPr>
                <a:spLocks/>
              </p:cNvSpPr>
              <p:nvPr/>
            </p:nvSpPr>
            <p:spPr bwMode="auto">
              <a:xfrm>
                <a:off x="2140" y="112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59" name="Freeform 199"/>
              <p:cNvSpPr>
                <a:spLocks/>
              </p:cNvSpPr>
              <p:nvPr/>
            </p:nvSpPr>
            <p:spPr bwMode="auto">
              <a:xfrm>
                <a:off x="2140" y="1122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0" name="Freeform 200"/>
              <p:cNvSpPr>
                <a:spLocks/>
              </p:cNvSpPr>
              <p:nvPr/>
            </p:nvSpPr>
            <p:spPr bwMode="auto">
              <a:xfrm>
                <a:off x="2140" y="1115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4 h 7"/>
                  <a:gd name="T6" fmla="*/ 2 w 14"/>
                  <a:gd name="T7" fmla="*/ 2 h 7"/>
                  <a:gd name="T8" fmla="*/ 4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3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1" name="Freeform 201"/>
              <p:cNvSpPr>
                <a:spLocks/>
              </p:cNvSpPr>
              <p:nvPr/>
            </p:nvSpPr>
            <p:spPr bwMode="auto">
              <a:xfrm>
                <a:off x="2140" y="1115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2" name="Freeform 202"/>
              <p:cNvSpPr>
                <a:spLocks/>
              </p:cNvSpPr>
              <p:nvPr/>
            </p:nvSpPr>
            <p:spPr bwMode="auto">
              <a:xfrm>
                <a:off x="1887" y="1779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3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563" name="Freeform 203"/>
              <p:cNvSpPr>
                <a:spLocks/>
              </p:cNvSpPr>
              <p:nvPr/>
            </p:nvSpPr>
            <p:spPr bwMode="auto">
              <a:xfrm>
                <a:off x="1887" y="1778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1 h 1"/>
                  <a:gd name="T10" fmla="*/ 0 w 14"/>
                  <a:gd name="T11" fmla="*/ 1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1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7" name="Group 405"/>
            <p:cNvGrpSpPr>
              <a:grpSpLocks/>
            </p:cNvGrpSpPr>
            <p:nvPr/>
          </p:nvGrpSpPr>
          <p:grpSpPr bwMode="auto">
            <a:xfrm>
              <a:off x="1772" y="1090"/>
              <a:ext cx="817" cy="1137"/>
              <a:chOff x="1772" y="1090"/>
              <a:chExt cx="817" cy="1137"/>
            </a:xfrm>
          </p:grpSpPr>
          <p:sp>
            <p:nvSpPr>
              <p:cNvPr id="3164" name="Freeform 205"/>
              <p:cNvSpPr>
                <a:spLocks/>
              </p:cNvSpPr>
              <p:nvPr/>
            </p:nvSpPr>
            <p:spPr bwMode="auto">
              <a:xfrm>
                <a:off x="1887" y="1778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5" name="Freeform 206"/>
              <p:cNvSpPr>
                <a:spLocks/>
              </p:cNvSpPr>
              <p:nvPr/>
            </p:nvSpPr>
            <p:spPr bwMode="auto">
              <a:xfrm>
                <a:off x="1887" y="1772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0 w 14"/>
                  <a:gd name="T5" fmla="*/ 3 h 6"/>
                  <a:gd name="T6" fmla="*/ 2 w 14"/>
                  <a:gd name="T7" fmla="*/ 1 h 6"/>
                  <a:gd name="T8" fmla="*/ 3 w 14"/>
                  <a:gd name="T9" fmla="*/ 0 h 6"/>
                  <a:gd name="T10" fmla="*/ 7 w 14"/>
                  <a:gd name="T11" fmla="*/ 0 h 6"/>
                  <a:gd name="T12" fmla="*/ 9 w 14"/>
                  <a:gd name="T13" fmla="*/ 0 h 6"/>
                  <a:gd name="T14" fmla="*/ 12 w 14"/>
                  <a:gd name="T15" fmla="*/ 1 h 6"/>
                  <a:gd name="T16" fmla="*/ 13 w 14"/>
                  <a:gd name="T17" fmla="*/ 3 h 6"/>
                  <a:gd name="T18" fmla="*/ 14 w 1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6"/>
                  <a:gd name="T32" fmla="*/ 14 w 1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6" name="Freeform 207"/>
              <p:cNvSpPr>
                <a:spLocks/>
              </p:cNvSpPr>
              <p:nvPr/>
            </p:nvSpPr>
            <p:spPr bwMode="auto">
              <a:xfrm>
                <a:off x="1887" y="1772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1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1 h 15"/>
                  <a:gd name="T14" fmla="*/ 13 w 14"/>
                  <a:gd name="T15" fmla="*/ 3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7" name="Freeform 208"/>
              <p:cNvSpPr>
                <a:spLocks/>
              </p:cNvSpPr>
              <p:nvPr/>
            </p:nvSpPr>
            <p:spPr bwMode="auto">
              <a:xfrm>
                <a:off x="1807" y="1540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4 w 15"/>
                  <a:gd name="T5" fmla="*/ 4 h 8"/>
                  <a:gd name="T6" fmla="*/ 12 w 15"/>
                  <a:gd name="T7" fmla="*/ 7 h 8"/>
                  <a:gd name="T8" fmla="*/ 10 w 15"/>
                  <a:gd name="T9" fmla="*/ 8 h 8"/>
                  <a:gd name="T10" fmla="*/ 8 w 15"/>
                  <a:gd name="T11" fmla="*/ 8 h 8"/>
                  <a:gd name="T12" fmla="*/ 5 w 15"/>
                  <a:gd name="T13" fmla="*/ 8 h 8"/>
                  <a:gd name="T14" fmla="*/ 3 w 15"/>
                  <a:gd name="T15" fmla="*/ 7 h 8"/>
                  <a:gd name="T16" fmla="*/ 0 w 15"/>
                  <a:gd name="T17" fmla="*/ 4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4" y="4"/>
                    </a:lnTo>
                    <a:lnTo>
                      <a:pt x="12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8" name="Freeform 209"/>
              <p:cNvSpPr>
                <a:spLocks/>
              </p:cNvSpPr>
              <p:nvPr/>
            </p:nvSpPr>
            <p:spPr bwMode="auto">
              <a:xfrm>
                <a:off x="1807" y="1540"/>
                <a:ext cx="15" cy="2"/>
              </a:xfrm>
              <a:custGeom>
                <a:avLst/>
                <a:gdLst>
                  <a:gd name="T0" fmla="*/ 15 w 15"/>
                  <a:gd name="T1" fmla="*/ 2 h 2"/>
                  <a:gd name="T2" fmla="*/ 15 w 15"/>
                  <a:gd name="T3" fmla="*/ 2 h 2"/>
                  <a:gd name="T4" fmla="*/ 0 w 15"/>
                  <a:gd name="T5" fmla="*/ 2 h 2"/>
                  <a:gd name="T6" fmla="*/ 0 w 15"/>
                  <a:gd name="T7" fmla="*/ 0 h 2"/>
                  <a:gd name="T8" fmla="*/ 0 w 15"/>
                  <a:gd name="T9" fmla="*/ 0 h 2"/>
                  <a:gd name="T10" fmla="*/ 0 w 15"/>
                  <a:gd name="T11" fmla="*/ 0 h 2"/>
                  <a:gd name="T12" fmla="*/ 0 w 15"/>
                  <a:gd name="T13" fmla="*/ 0 h 2"/>
                  <a:gd name="T14" fmla="*/ 15 w 15"/>
                  <a:gd name="T15" fmla="*/ 0 h 2"/>
                  <a:gd name="T16" fmla="*/ 15 w 15"/>
                  <a:gd name="T17" fmla="*/ 0 h 2"/>
                  <a:gd name="T18" fmla="*/ 15 w 15"/>
                  <a:gd name="T19" fmla="*/ 0 h 2"/>
                  <a:gd name="T20" fmla="*/ 15 w 15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2"/>
                  <a:gd name="T35" fmla="*/ 15 w 15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2">
                    <a:moveTo>
                      <a:pt x="15" y="2"/>
                    </a:moveTo>
                    <a:lnTo>
                      <a:pt x="15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9" name="Freeform 210"/>
              <p:cNvSpPr>
                <a:spLocks/>
              </p:cNvSpPr>
              <p:nvPr/>
            </p:nvSpPr>
            <p:spPr bwMode="auto">
              <a:xfrm>
                <a:off x="1807" y="1540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0" name="Freeform 211"/>
              <p:cNvSpPr>
                <a:spLocks/>
              </p:cNvSpPr>
              <p:nvPr/>
            </p:nvSpPr>
            <p:spPr bwMode="auto">
              <a:xfrm>
                <a:off x="1807" y="1534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4 h 6"/>
                  <a:gd name="T6" fmla="*/ 3 w 15"/>
                  <a:gd name="T7" fmla="*/ 1 h 6"/>
                  <a:gd name="T8" fmla="*/ 5 w 15"/>
                  <a:gd name="T9" fmla="*/ 0 h 6"/>
                  <a:gd name="T10" fmla="*/ 8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4 w 15"/>
                  <a:gd name="T17" fmla="*/ 4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1" name="Freeform 212"/>
              <p:cNvSpPr>
                <a:spLocks/>
              </p:cNvSpPr>
              <p:nvPr/>
            </p:nvSpPr>
            <p:spPr bwMode="auto">
              <a:xfrm>
                <a:off x="1807" y="1534"/>
                <a:ext cx="15" cy="14"/>
              </a:xfrm>
              <a:custGeom>
                <a:avLst/>
                <a:gdLst>
                  <a:gd name="T0" fmla="*/ 0 w 15"/>
                  <a:gd name="T1" fmla="*/ 6 h 14"/>
                  <a:gd name="T2" fmla="*/ 0 w 15"/>
                  <a:gd name="T3" fmla="*/ 4 h 14"/>
                  <a:gd name="T4" fmla="*/ 3 w 15"/>
                  <a:gd name="T5" fmla="*/ 1 h 14"/>
                  <a:gd name="T6" fmla="*/ 5 w 15"/>
                  <a:gd name="T7" fmla="*/ 0 h 14"/>
                  <a:gd name="T8" fmla="*/ 8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4 w 15"/>
                  <a:gd name="T15" fmla="*/ 4 h 14"/>
                  <a:gd name="T16" fmla="*/ 15 w 15"/>
                  <a:gd name="T17" fmla="*/ 6 h 14"/>
                  <a:gd name="T18" fmla="*/ 14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8 w 15"/>
                  <a:gd name="T25" fmla="*/ 14 h 14"/>
                  <a:gd name="T26" fmla="*/ 5 w 15"/>
                  <a:gd name="T27" fmla="*/ 14 h 14"/>
                  <a:gd name="T28" fmla="*/ 3 w 15"/>
                  <a:gd name="T29" fmla="*/ 13 h 14"/>
                  <a:gd name="T30" fmla="*/ 0 w 15"/>
                  <a:gd name="T31" fmla="*/ 10 h 14"/>
                  <a:gd name="T32" fmla="*/ 0 w 15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6"/>
                    </a:moveTo>
                    <a:lnTo>
                      <a:pt x="0" y="4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2" name="Freeform 213"/>
              <p:cNvSpPr>
                <a:spLocks/>
              </p:cNvSpPr>
              <p:nvPr/>
            </p:nvSpPr>
            <p:spPr bwMode="auto">
              <a:xfrm>
                <a:off x="1808" y="1356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3 w 14"/>
                  <a:gd name="T7" fmla="*/ 5 h 8"/>
                  <a:gd name="T8" fmla="*/ 10 w 14"/>
                  <a:gd name="T9" fmla="*/ 7 h 8"/>
                  <a:gd name="T10" fmla="*/ 8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8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3" name="Freeform 214"/>
              <p:cNvSpPr>
                <a:spLocks/>
              </p:cNvSpPr>
              <p:nvPr/>
            </p:nvSpPr>
            <p:spPr bwMode="auto">
              <a:xfrm>
                <a:off x="1808" y="1356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4" name="Freeform 215"/>
              <p:cNvSpPr>
                <a:spLocks/>
              </p:cNvSpPr>
              <p:nvPr/>
            </p:nvSpPr>
            <p:spPr bwMode="auto">
              <a:xfrm>
                <a:off x="1808" y="1355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1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1 h 1"/>
                  <a:gd name="T12" fmla="*/ 14 w 14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5" name="Freeform 216"/>
              <p:cNvSpPr>
                <a:spLocks/>
              </p:cNvSpPr>
              <p:nvPr/>
            </p:nvSpPr>
            <p:spPr bwMode="auto">
              <a:xfrm>
                <a:off x="1808" y="1349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4 h 7"/>
                  <a:gd name="T6" fmla="*/ 2 w 14"/>
                  <a:gd name="T7" fmla="*/ 1 h 7"/>
                  <a:gd name="T8" fmla="*/ 4 w 14"/>
                  <a:gd name="T9" fmla="*/ 0 h 7"/>
                  <a:gd name="T10" fmla="*/ 8 w 14"/>
                  <a:gd name="T11" fmla="*/ 0 h 7"/>
                  <a:gd name="T12" fmla="*/ 10 w 14"/>
                  <a:gd name="T13" fmla="*/ 0 h 7"/>
                  <a:gd name="T14" fmla="*/ 13 w 14"/>
                  <a:gd name="T15" fmla="*/ 1 h 7"/>
                  <a:gd name="T16" fmla="*/ 14 w 14"/>
                  <a:gd name="T17" fmla="*/ 4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6" name="Freeform 217"/>
              <p:cNvSpPr>
                <a:spLocks/>
              </p:cNvSpPr>
              <p:nvPr/>
            </p:nvSpPr>
            <p:spPr bwMode="auto">
              <a:xfrm>
                <a:off x="1808" y="1349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4 h 15"/>
                  <a:gd name="T4" fmla="*/ 2 w 14"/>
                  <a:gd name="T5" fmla="*/ 2 h 15"/>
                  <a:gd name="T6" fmla="*/ 4 w 14"/>
                  <a:gd name="T7" fmla="*/ 0 h 15"/>
                  <a:gd name="T8" fmla="*/ 8 w 14"/>
                  <a:gd name="T9" fmla="*/ 0 h 15"/>
                  <a:gd name="T10" fmla="*/ 10 w 14"/>
                  <a:gd name="T11" fmla="*/ 0 h 15"/>
                  <a:gd name="T12" fmla="*/ 13 w 14"/>
                  <a:gd name="T13" fmla="*/ 2 h 15"/>
                  <a:gd name="T14" fmla="*/ 14 w 14"/>
                  <a:gd name="T15" fmla="*/ 4 h 15"/>
                  <a:gd name="T16" fmla="*/ 14 w 14"/>
                  <a:gd name="T17" fmla="*/ 7 h 15"/>
                  <a:gd name="T18" fmla="*/ 14 w 14"/>
                  <a:gd name="T19" fmla="*/ 10 h 15"/>
                  <a:gd name="T20" fmla="*/ 13 w 14"/>
                  <a:gd name="T21" fmla="*/ 12 h 15"/>
                  <a:gd name="T22" fmla="*/ 10 w 14"/>
                  <a:gd name="T23" fmla="*/ 14 h 15"/>
                  <a:gd name="T24" fmla="*/ 8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7" name="Freeform 218"/>
              <p:cNvSpPr>
                <a:spLocks/>
              </p:cNvSpPr>
              <p:nvPr/>
            </p:nvSpPr>
            <p:spPr bwMode="auto">
              <a:xfrm>
                <a:off x="2322" y="1119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0 h 7"/>
                  <a:gd name="T4" fmla="*/ 13 w 13"/>
                  <a:gd name="T5" fmla="*/ 2 h 7"/>
                  <a:gd name="T6" fmla="*/ 12 w 13"/>
                  <a:gd name="T7" fmla="*/ 5 h 7"/>
                  <a:gd name="T8" fmla="*/ 9 w 13"/>
                  <a:gd name="T9" fmla="*/ 6 h 7"/>
                  <a:gd name="T10" fmla="*/ 7 w 13"/>
                  <a:gd name="T11" fmla="*/ 7 h 7"/>
                  <a:gd name="T12" fmla="*/ 3 w 13"/>
                  <a:gd name="T13" fmla="*/ 6 h 7"/>
                  <a:gd name="T14" fmla="*/ 1 w 13"/>
                  <a:gd name="T15" fmla="*/ 5 h 7"/>
                  <a:gd name="T16" fmla="*/ 0 w 13"/>
                  <a:gd name="T17" fmla="*/ 2 h 7"/>
                  <a:gd name="T18" fmla="*/ 0 w 1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0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8" name="Freeform 219"/>
              <p:cNvSpPr>
                <a:spLocks/>
              </p:cNvSpPr>
              <p:nvPr/>
            </p:nvSpPr>
            <p:spPr bwMode="auto">
              <a:xfrm>
                <a:off x="2322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13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0 w 13"/>
                  <a:gd name="T9" fmla="*/ 0 h 1"/>
                  <a:gd name="T10" fmla="*/ 0 w 13"/>
                  <a:gd name="T11" fmla="*/ 0 h 1"/>
                  <a:gd name="T12" fmla="*/ 0 w 13"/>
                  <a:gd name="T13" fmla="*/ 0 h 1"/>
                  <a:gd name="T14" fmla="*/ 13 w 13"/>
                  <a:gd name="T15" fmla="*/ 0 h 1"/>
                  <a:gd name="T16" fmla="*/ 13 w 13"/>
                  <a:gd name="T17" fmla="*/ 0 h 1"/>
                  <a:gd name="T18" fmla="*/ 13 w 13"/>
                  <a:gd name="T19" fmla="*/ 0 h 1"/>
                  <a:gd name="T20" fmla="*/ 13 w 13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"/>
                  <a:gd name="T35" fmla="*/ 13 w 13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"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79" name="Freeform 220"/>
              <p:cNvSpPr>
                <a:spLocks/>
              </p:cNvSpPr>
              <p:nvPr/>
            </p:nvSpPr>
            <p:spPr bwMode="auto">
              <a:xfrm>
                <a:off x="2322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0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13 w 13"/>
                  <a:gd name="T9" fmla="*/ 0 h 1"/>
                  <a:gd name="T10" fmla="*/ 13 w 13"/>
                  <a:gd name="T11" fmla="*/ 0 h 1"/>
                  <a:gd name="T12" fmla="*/ 13 w 1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"/>
                  <a:gd name="T23" fmla="*/ 13 w 1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">
                    <a:moveTo>
                      <a:pt x="13" y="0"/>
                    </a:move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0" name="Freeform 221"/>
              <p:cNvSpPr>
                <a:spLocks/>
              </p:cNvSpPr>
              <p:nvPr/>
            </p:nvSpPr>
            <p:spPr bwMode="auto">
              <a:xfrm>
                <a:off x="2322" y="1111"/>
                <a:ext cx="13" cy="8"/>
              </a:xfrm>
              <a:custGeom>
                <a:avLst/>
                <a:gdLst>
                  <a:gd name="T0" fmla="*/ 13 w 13"/>
                  <a:gd name="T1" fmla="*/ 8 h 8"/>
                  <a:gd name="T2" fmla="*/ 0 w 13"/>
                  <a:gd name="T3" fmla="*/ 8 h 8"/>
                  <a:gd name="T4" fmla="*/ 0 w 13"/>
                  <a:gd name="T5" fmla="*/ 4 h 8"/>
                  <a:gd name="T6" fmla="*/ 1 w 13"/>
                  <a:gd name="T7" fmla="*/ 3 h 8"/>
                  <a:gd name="T8" fmla="*/ 3 w 13"/>
                  <a:gd name="T9" fmla="*/ 0 h 8"/>
                  <a:gd name="T10" fmla="*/ 6 w 13"/>
                  <a:gd name="T11" fmla="*/ 0 h 8"/>
                  <a:gd name="T12" fmla="*/ 7 w 13"/>
                  <a:gd name="T13" fmla="*/ 0 h 8"/>
                  <a:gd name="T14" fmla="*/ 9 w 13"/>
                  <a:gd name="T15" fmla="*/ 0 h 8"/>
                  <a:gd name="T16" fmla="*/ 12 w 13"/>
                  <a:gd name="T17" fmla="*/ 3 h 8"/>
                  <a:gd name="T18" fmla="*/ 13 w 13"/>
                  <a:gd name="T19" fmla="*/ 4 h 8"/>
                  <a:gd name="T20" fmla="*/ 13 w 13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8"/>
                  <a:gd name="T35" fmla="*/ 13 w 13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8">
                    <a:moveTo>
                      <a:pt x="13" y="8"/>
                    </a:moveTo>
                    <a:lnTo>
                      <a:pt x="0" y="8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1" name="Freeform 222"/>
              <p:cNvSpPr>
                <a:spLocks/>
              </p:cNvSpPr>
              <p:nvPr/>
            </p:nvSpPr>
            <p:spPr bwMode="auto">
              <a:xfrm>
                <a:off x="2322" y="1111"/>
                <a:ext cx="13" cy="15"/>
              </a:xfrm>
              <a:custGeom>
                <a:avLst/>
                <a:gdLst>
                  <a:gd name="T0" fmla="*/ 0 w 13"/>
                  <a:gd name="T1" fmla="*/ 8 h 15"/>
                  <a:gd name="T2" fmla="*/ 0 w 13"/>
                  <a:gd name="T3" fmla="*/ 4 h 15"/>
                  <a:gd name="T4" fmla="*/ 1 w 13"/>
                  <a:gd name="T5" fmla="*/ 3 h 15"/>
                  <a:gd name="T6" fmla="*/ 3 w 13"/>
                  <a:gd name="T7" fmla="*/ 0 h 15"/>
                  <a:gd name="T8" fmla="*/ 7 w 13"/>
                  <a:gd name="T9" fmla="*/ 0 h 15"/>
                  <a:gd name="T10" fmla="*/ 9 w 13"/>
                  <a:gd name="T11" fmla="*/ 0 h 15"/>
                  <a:gd name="T12" fmla="*/ 12 w 13"/>
                  <a:gd name="T13" fmla="*/ 3 h 15"/>
                  <a:gd name="T14" fmla="*/ 13 w 13"/>
                  <a:gd name="T15" fmla="*/ 4 h 15"/>
                  <a:gd name="T16" fmla="*/ 13 w 13"/>
                  <a:gd name="T17" fmla="*/ 8 h 15"/>
                  <a:gd name="T18" fmla="*/ 13 w 13"/>
                  <a:gd name="T19" fmla="*/ 10 h 15"/>
                  <a:gd name="T20" fmla="*/ 12 w 13"/>
                  <a:gd name="T21" fmla="*/ 13 h 15"/>
                  <a:gd name="T22" fmla="*/ 9 w 13"/>
                  <a:gd name="T23" fmla="*/ 14 h 15"/>
                  <a:gd name="T24" fmla="*/ 7 w 13"/>
                  <a:gd name="T25" fmla="*/ 15 h 15"/>
                  <a:gd name="T26" fmla="*/ 3 w 13"/>
                  <a:gd name="T27" fmla="*/ 14 h 15"/>
                  <a:gd name="T28" fmla="*/ 1 w 13"/>
                  <a:gd name="T29" fmla="*/ 13 h 15"/>
                  <a:gd name="T30" fmla="*/ 0 w 13"/>
                  <a:gd name="T31" fmla="*/ 10 h 15"/>
                  <a:gd name="T32" fmla="*/ 0 w 13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0" y="8"/>
                    </a:moveTo>
                    <a:lnTo>
                      <a:pt x="0" y="4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2" name="Freeform 223"/>
              <p:cNvSpPr>
                <a:spLocks/>
              </p:cNvSpPr>
              <p:nvPr/>
            </p:nvSpPr>
            <p:spPr bwMode="auto">
              <a:xfrm>
                <a:off x="1970" y="1119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0 h 7"/>
                  <a:gd name="T4" fmla="*/ 13 w 13"/>
                  <a:gd name="T5" fmla="*/ 3 h 7"/>
                  <a:gd name="T6" fmla="*/ 12 w 13"/>
                  <a:gd name="T7" fmla="*/ 6 h 7"/>
                  <a:gd name="T8" fmla="*/ 10 w 13"/>
                  <a:gd name="T9" fmla="*/ 7 h 7"/>
                  <a:gd name="T10" fmla="*/ 7 w 13"/>
                  <a:gd name="T11" fmla="*/ 7 h 7"/>
                  <a:gd name="T12" fmla="*/ 3 w 13"/>
                  <a:gd name="T13" fmla="*/ 7 h 7"/>
                  <a:gd name="T14" fmla="*/ 1 w 13"/>
                  <a:gd name="T15" fmla="*/ 6 h 7"/>
                  <a:gd name="T16" fmla="*/ 0 w 13"/>
                  <a:gd name="T17" fmla="*/ 3 h 7"/>
                  <a:gd name="T18" fmla="*/ 0 w 1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0" y="0"/>
                    </a:moveTo>
                    <a:lnTo>
                      <a:pt x="13" y="0"/>
                    </a:lnTo>
                    <a:lnTo>
                      <a:pt x="13" y="3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3" name="Freeform 224"/>
              <p:cNvSpPr>
                <a:spLocks/>
              </p:cNvSpPr>
              <p:nvPr/>
            </p:nvSpPr>
            <p:spPr bwMode="auto">
              <a:xfrm>
                <a:off x="1970" y="1119"/>
                <a:ext cx="13" cy="1"/>
              </a:xfrm>
              <a:custGeom>
                <a:avLst/>
                <a:gdLst>
                  <a:gd name="T0" fmla="*/ 13 w 13"/>
                  <a:gd name="T1" fmla="*/ 1 h 1"/>
                  <a:gd name="T2" fmla="*/ 13 w 13"/>
                  <a:gd name="T3" fmla="*/ 1 h 1"/>
                  <a:gd name="T4" fmla="*/ 0 w 13"/>
                  <a:gd name="T5" fmla="*/ 1 h 1"/>
                  <a:gd name="T6" fmla="*/ 0 w 13"/>
                  <a:gd name="T7" fmla="*/ 1 h 1"/>
                  <a:gd name="T8" fmla="*/ 0 w 13"/>
                  <a:gd name="T9" fmla="*/ 0 h 1"/>
                  <a:gd name="T10" fmla="*/ 0 w 13"/>
                  <a:gd name="T11" fmla="*/ 0 h 1"/>
                  <a:gd name="T12" fmla="*/ 0 w 13"/>
                  <a:gd name="T13" fmla="*/ 0 h 1"/>
                  <a:gd name="T14" fmla="*/ 13 w 13"/>
                  <a:gd name="T15" fmla="*/ 0 h 1"/>
                  <a:gd name="T16" fmla="*/ 13 w 13"/>
                  <a:gd name="T17" fmla="*/ 0 h 1"/>
                  <a:gd name="T18" fmla="*/ 13 w 13"/>
                  <a:gd name="T19" fmla="*/ 0 h 1"/>
                  <a:gd name="T20" fmla="*/ 13 w 13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"/>
                  <a:gd name="T35" fmla="*/ 13 w 13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">
                    <a:moveTo>
                      <a:pt x="13" y="1"/>
                    </a:moveTo>
                    <a:lnTo>
                      <a:pt x="13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4" name="Freeform 225"/>
              <p:cNvSpPr>
                <a:spLocks/>
              </p:cNvSpPr>
              <p:nvPr/>
            </p:nvSpPr>
            <p:spPr bwMode="auto">
              <a:xfrm>
                <a:off x="1970" y="1119"/>
                <a:ext cx="13" cy="1"/>
              </a:xfrm>
              <a:custGeom>
                <a:avLst/>
                <a:gdLst>
                  <a:gd name="T0" fmla="*/ 13 w 13"/>
                  <a:gd name="T1" fmla="*/ 0 h 1"/>
                  <a:gd name="T2" fmla="*/ 0 w 13"/>
                  <a:gd name="T3" fmla="*/ 0 h 1"/>
                  <a:gd name="T4" fmla="*/ 0 w 13"/>
                  <a:gd name="T5" fmla="*/ 0 h 1"/>
                  <a:gd name="T6" fmla="*/ 0 w 13"/>
                  <a:gd name="T7" fmla="*/ 0 h 1"/>
                  <a:gd name="T8" fmla="*/ 13 w 13"/>
                  <a:gd name="T9" fmla="*/ 0 h 1"/>
                  <a:gd name="T10" fmla="*/ 13 w 13"/>
                  <a:gd name="T11" fmla="*/ 0 h 1"/>
                  <a:gd name="T12" fmla="*/ 13 w 1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"/>
                  <a:gd name="T23" fmla="*/ 13 w 1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">
                    <a:moveTo>
                      <a:pt x="13" y="0"/>
                    </a:moveTo>
                    <a:lnTo>
                      <a:pt x="0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5" name="Freeform 226"/>
              <p:cNvSpPr>
                <a:spLocks/>
              </p:cNvSpPr>
              <p:nvPr/>
            </p:nvSpPr>
            <p:spPr bwMode="auto">
              <a:xfrm>
                <a:off x="1970" y="1112"/>
                <a:ext cx="13" cy="7"/>
              </a:xfrm>
              <a:custGeom>
                <a:avLst/>
                <a:gdLst>
                  <a:gd name="T0" fmla="*/ 13 w 13"/>
                  <a:gd name="T1" fmla="*/ 7 h 7"/>
                  <a:gd name="T2" fmla="*/ 0 w 13"/>
                  <a:gd name="T3" fmla="*/ 7 h 7"/>
                  <a:gd name="T4" fmla="*/ 0 w 13"/>
                  <a:gd name="T5" fmla="*/ 4 h 7"/>
                  <a:gd name="T6" fmla="*/ 1 w 13"/>
                  <a:gd name="T7" fmla="*/ 2 h 7"/>
                  <a:gd name="T8" fmla="*/ 3 w 13"/>
                  <a:gd name="T9" fmla="*/ 0 h 7"/>
                  <a:gd name="T10" fmla="*/ 7 w 13"/>
                  <a:gd name="T11" fmla="*/ 0 h 7"/>
                  <a:gd name="T12" fmla="*/ 10 w 13"/>
                  <a:gd name="T13" fmla="*/ 0 h 7"/>
                  <a:gd name="T14" fmla="*/ 12 w 13"/>
                  <a:gd name="T15" fmla="*/ 2 h 7"/>
                  <a:gd name="T16" fmla="*/ 13 w 13"/>
                  <a:gd name="T17" fmla="*/ 4 h 7"/>
                  <a:gd name="T18" fmla="*/ 13 w 13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7"/>
                  <a:gd name="T32" fmla="*/ 13 w 1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7">
                    <a:moveTo>
                      <a:pt x="13" y="7"/>
                    </a:move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6" name="Freeform 227"/>
              <p:cNvSpPr>
                <a:spLocks/>
              </p:cNvSpPr>
              <p:nvPr/>
            </p:nvSpPr>
            <p:spPr bwMode="auto">
              <a:xfrm>
                <a:off x="1970" y="1112"/>
                <a:ext cx="13" cy="14"/>
              </a:xfrm>
              <a:custGeom>
                <a:avLst/>
                <a:gdLst>
                  <a:gd name="T0" fmla="*/ 0 w 13"/>
                  <a:gd name="T1" fmla="*/ 7 h 14"/>
                  <a:gd name="T2" fmla="*/ 0 w 13"/>
                  <a:gd name="T3" fmla="*/ 4 h 14"/>
                  <a:gd name="T4" fmla="*/ 1 w 13"/>
                  <a:gd name="T5" fmla="*/ 2 h 14"/>
                  <a:gd name="T6" fmla="*/ 3 w 13"/>
                  <a:gd name="T7" fmla="*/ 0 h 14"/>
                  <a:gd name="T8" fmla="*/ 7 w 13"/>
                  <a:gd name="T9" fmla="*/ 0 h 14"/>
                  <a:gd name="T10" fmla="*/ 10 w 13"/>
                  <a:gd name="T11" fmla="*/ 0 h 14"/>
                  <a:gd name="T12" fmla="*/ 12 w 13"/>
                  <a:gd name="T13" fmla="*/ 2 h 14"/>
                  <a:gd name="T14" fmla="*/ 13 w 13"/>
                  <a:gd name="T15" fmla="*/ 4 h 14"/>
                  <a:gd name="T16" fmla="*/ 13 w 13"/>
                  <a:gd name="T17" fmla="*/ 7 h 14"/>
                  <a:gd name="T18" fmla="*/ 13 w 13"/>
                  <a:gd name="T19" fmla="*/ 10 h 14"/>
                  <a:gd name="T20" fmla="*/ 12 w 13"/>
                  <a:gd name="T21" fmla="*/ 13 h 14"/>
                  <a:gd name="T22" fmla="*/ 10 w 13"/>
                  <a:gd name="T23" fmla="*/ 14 h 14"/>
                  <a:gd name="T24" fmla="*/ 7 w 13"/>
                  <a:gd name="T25" fmla="*/ 14 h 14"/>
                  <a:gd name="T26" fmla="*/ 3 w 13"/>
                  <a:gd name="T27" fmla="*/ 14 h 14"/>
                  <a:gd name="T28" fmla="*/ 1 w 13"/>
                  <a:gd name="T29" fmla="*/ 13 h 14"/>
                  <a:gd name="T30" fmla="*/ 0 w 13"/>
                  <a:gd name="T31" fmla="*/ 10 h 14"/>
                  <a:gd name="T32" fmla="*/ 0 w 13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7" name="Freeform 228"/>
              <p:cNvSpPr>
                <a:spLocks/>
              </p:cNvSpPr>
              <p:nvPr/>
            </p:nvSpPr>
            <p:spPr bwMode="auto">
              <a:xfrm>
                <a:off x="1782" y="1097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3 w 14"/>
                  <a:gd name="T5" fmla="*/ 3 h 8"/>
                  <a:gd name="T6" fmla="*/ 12 w 14"/>
                  <a:gd name="T7" fmla="*/ 5 h 8"/>
                  <a:gd name="T8" fmla="*/ 9 w 14"/>
                  <a:gd name="T9" fmla="*/ 8 h 8"/>
                  <a:gd name="T10" fmla="*/ 7 w 14"/>
                  <a:gd name="T11" fmla="*/ 8 h 8"/>
                  <a:gd name="T12" fmla="*/ 4 w 14"/>
                  <a:gd name="T13" fmla="*/ 8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8" name="Freeform 229"/>
              <p:cNvSpPr>
                <a:spLocks/>
              </p:cNvSpPr>
              <p:nvPr/>
            </p:nvSpPr>
            <p:spPr bwMode="auto">
              <a:xfrm>
                <a:off x="1782" y="109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89" name="Freeform 230"/>
              <p:cNvSpPr>
                <a:spLocks/>
              </p:cNvSpPr>
              <p:nvPr/>
            </p:nvSpPr>
            <p:spPr bwMode="auto">
              <a:xfrm>
                <a:off x="1782" y="109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14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"/>
                  <a:gd name="T23" fmla="*/ 14 w 14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0" name="Freeform 231"/>
              <p:cNvSpPr>
                <a:spLocks/>
              </p:cNvSpPr>
              <p:nvPr/>
            </p:nvSpPr>
            <p:spPr bwMode="auto">
              <a:xfrm>
                <a:off x="1782" y="1090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5 h 7"/>
                  <a:gd name="T6" fmla="*/ 2 w 14"/>
                  <a:gd name="T7" fmla="*/ 2 h 7"/>
                  <a:gd name="T8" fmla="*/ 4 w 14"/>
                  <a:gd name="T9" fmla="*/ 1 h 7"/>
                  <a:gd name="T10" fmla="*/ 7 w 14"/>
                  <a:gd name="T11" fmla="*/ 0 h 7"/>
                  <a:gd name="T12" fmla="*/ 9 w 14"/>
                  <a:gd name="T13" fmla="*/ 1 h 7"/>
                  <a:gd name="T14" fmla="*/ 12 w 14"/>
                  <a:gd name="T15" fmla="*/ 2 h 7"/>
                  <a:gd name="T16" fmla="*/ 13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1" name="Freeform 232"/>
              <p:cNvSpPr>
                <a:spLocks/>
              </p:cNvSpPr>
              <p:nvPr/>
            </p:nvSpPr>
            <p:spPr bwMode="auto">
              <a:xfrm>
                <a:off x="1782" y="1090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0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2" name="Freeform 233"/>
              <p:cNvSpPr>
                <a:spLocks/>
              </p:cNvSpPr>
              <p:nvPr/>
            </p:nvSpPr>
            <p:spPr bwMode="auto">
              <a:xfrm>
                <a:off x="2346" y="1773"/>
                <a:ext cx="15" cy="7"/>
              </a:xfrm>
              <a:custGeom>
                <a:avLst/>
                <a:gdLst>
                  <a:gd name="T0" fmla="*/ 0 w 15"/>
                  <a:gd name="T1" fmla="*/ 0 h 7"/>
                  <a:gd name="T2" fmla="*/ 15 w 15"/>
                  <a:gd name="T3" fmla="*/ 0 h 7"/>
                  <a:gd name="T4" fmla="*/ 15 w 15"/>
                  <a:gd name="T5" fmla="*/ 2 h 7"/>
                  <a:gd name="T6" fmla="*/ 12 w 15"/>
                  <a:gd name="T7" fmla="*/ 5 h 7"/>
                  <a:gd name="T8" fmla="*/ 10 w 15"/>
                  <a:gd name="T9" fmla="*/ 6 h 7"/>
                  <a:gd name="T10" fmla="*/ 7 w 15"/>
                  <a:gd name="T11" fmla="*/ 7 h 7"/>
                  <a:gd name="T12" fmla="*/ 5 w 15"/>
                  <a:gd name="T13" fmla="*/ 6 h 7"/>
                  <a:gd name="T14" fmla="*/ 3 w 15"/>
                  <a:gd name="T15" fmla="*/ 5 h 7"/>
                  <a:gd name="T16" fmla="*/ 1 w 15"/>
                  <a:gd name="T17" fmla="*/ 2 h 7"/>
                  <a:gd name="T18" fmla="*/ 0 w 15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7"/>
                  <a:gd name="T32" fmla="*/ 15 w 15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7">
                    <a:moveTo>
                      <a:pt x="0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3" name="Freeform 234"/>
              <p:cNvSpPr>
                <a:spLocks/>
              </p:cNvSpPr>
              <p:nvPr/>
            </p:nvSpPr>
            <p:spPr bwMode="auto">
              <a:xfrm>
                <a:off x="2346" y="1773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4" name="Freeform 235"/>
              <p:cNvSpPr>
                <a:spLocks/>
              </p:cNvSpPr>
              <p:nvPr/>
            </p:nvSpPr>
            <p:spPr bwMode="auto">
              <a:xfrm>
                <a:off x="2346" y="1773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5" name="Freeform 236"/>
              <p:cNvSpPr>
                <a:spLocks/>
              </p:cNvSpPr>
              <p:nvPr/>
            </p:nvSpPr>
            <p:spPr bwMode="auto">
              <a:xfrm>
                <a:off x="2346" y="1765"/>
                <a:ext cx="15" cy="8"/>
              </a:xfrm>
              <a:custGeom>
                <a:avLst/>
                <a:gdLst>
                  <a:gd name="T0" fmla="*/ 15 w 15"/>
                  <a:gd name="T1" fmla="*/ 8 h 8"/>
                  <a:gd name="T2" fmla="*/ 0 w 15"/>
                  <a:gd name="T3" fmla="*/ 8 h 8"/>
                  <a:gd name="T4" fmla="*/ 1 w 15"/>
                  <a:gd name="T5" fmla="*/ 5 h 8"/>
                  <a:gd name="T6" fmla="*/ 3 w 15"/>
                  <a:gd name="T7" fmla="*/ 3 h 8"/>
                  <a:gd name="T8" fmla="*/ 5 w 15"/>
                  <a:gd name="T9" fmla="*/ 2 h 8"/>
                  <a:gd name="T10" fmla="*/ 7 w 15"/>
                  <a:gd name="T11" fmla="*/ 0 h 8"/>
                  <a:gd name="T12" fmla="*/ 10 w 15"/>
                  <a:gd name="T13" fmla="*/ 2 h 8"/>
                  <a:gd name="T14" fmla="*/ 12 w 15"/>
                  <a:gd name="T15" fmla="*/ 3 h 8"/>
                  <a:gd name="T16" fmla="*/ 14 w 15"/>
                  <a:gd name="T17" fmla="*/ 5 h 8"/>
                  <a:gd name="T18" fmla="*/ 15 w 15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15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6" name="Freeform 237"/>
              <p:cNvSpPr>
                <a:spLocks/>
              </p:cNvSpPr>
              <p:nvPr/>
            </p:nvSpPr>
            <p:spPr bwMode="auto">
              <a:xfrm>
                <a:off x="2346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1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7 w 15"/>
                  <a:gd name="T9" fmla="*/ 0 h 15"/>
                  <a:gd name="T10" fmla="*/ 10 w 15"/>
                  <a:gd name="T11" fmla="*/ 2 h 15"/>
                  <a:gd name="T12" fmla="*/ 12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2 w 15"/>
                  <a:gd name="T21" fmla="*/ 13 h 15"/>
                  <a:gd name="T22" fmla="*/ 10 w 15"/>
                  <a:gd name="T23" fmla="*/ 14 h 15"/>
                  <a:gd name="T24" fmla="*/ 7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1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7" name="Freeform 238"/>
              <p:cNvSpPr>
                <a:spLocks/>
              </p:cNvSpPr>
              <p:nvPr/>
            </p:nvSpPr>
            <p:spPr bwMode="auto">
              <a:xfrm>
                <a:off x="2353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8" name="Freeform 239"/>
              <p:cNvSpPr>
                <a:spLocks/>
              </p:cNvSpPr>
              <p:nvPr/>
            </p:nvSpPr>
            <p:spPr bwMode="auto">
              <a:xfrm>
                <a:off x="2353" y="1765"/>
                <a:ext cx="15" cy="15"/>
              </a:xfrm>
              <a:custGeom>
                <a:avLst/>
                <a:gdLst>
                  <a:gd name="T0" fmla="*/ 0 w 15"/>
                  <a:gd name="T1" fmla="*/ 8 h 15"/>
                  <a:gd name="T2" fmla="*/ 2 w 15"/>
                  <a:gd name="T3" fmla="*/ 5 h 15"/>
                  <a:gd name="T4" fmla="*/ 3 w 15"/>
                  <a:gd name="T5" fmla="*/ 3 h 15"/>
                  <a:gd name="T6" fmla="*/ 5 w 15"/>
                  <a:gd name="T7" fmla="*/ 2 h 15"/>
                  <a:gd name="T8" fmla="*/ 8 w 15"/>
                  <a:gd name="T9" fmla="*/ 0 h 15"/>
                  <a:gd name="T10" fmla="*/ 10 w 15"/>
                  <a:gd name="T11" fmla="*/ 2 h 15"/>
                  <a:gd name="T12" fmla="*/ 13 w 15"/>
                  <a:gd name="T13" fmla="*/ 3 h 15"/>
                  <a:gd name="T14" fmla="*/ 15 w 15"/>
                  <a:gd name="T15" fmla="*/ 5 h 15"/>
                  <a:gd name="T16" fmla="*/ 15 w 15"/>
                  <a:gd name="T17" fmla="*/ 8 h 15"/>
                  <a:gd name="T18" fmla="*/ 15 w 15"/>
                  <a:gd name="T19" fmla="*/ 10 h 15"/>
                  <a:gd name="T20" fmla="*/ 13 w 15"/>
                  <a:gd name="T21" fmla="*/ 13 h 15"/>
                  <a:gd name="T22" fmla="*/ 10 w 15"/>
                  <a:gd name="T23" fmla="*/ 14 h 15"/>
                  <a:gd name="T24" fmla="*/ 8 w 15"/>
                  <a:gd name="T25" fmla="*/ 15 h 15"/>
                  <a:gd name="T26" fmla="*/ 5 w 15"/>
                  <a:gd name="T27" fmla="*/ 14 h 15"/>
                  <a:gd name="T28" fmla="*/ 3 w 15"/>
                  <a:gd name="T29" fmla="*/ 13 h 15"/>
                  <a:gd name="T30" fmla="*/ 2 w 15"/>
                  <a:gd name="T31" fmla="*/ 10 h 15"/>
                  <a:gd name="T32" fmla="*/ 0 w 15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8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99" name="Freeform 240"/>
              <p:cNvSpPr>
                <a:spLocks/>
              </p:cNvSpPr>
              <p:nvPr/>
            </p:nvSpPr>
            <p:spPr bwMode="auto">
              <a:xfrm>
                <a:off x="1964" y="1107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1 w 14"/>
                  <a:gd name="T11" fmla="*/ 0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1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0" name="Freeform 241"/>
              <p:cNvSpPr>
                <a:spLocks/>
              </p:cNvSpPr>
              <p:nvPr/>
            </p:nvSpPr>
            <p:spPr bwMode="auto">
              <a:xfrm>
                <a:off x="1964" y="1107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0 h 15"/>
                  <a:gd name="T8" fmla="*/ 7 w 14"/>
                  <a:gd name="T9" fmla="*/ 0 h 15"/>
                  <a:gd name="T10" fmla="*/ 11 w 14"/>
                  <a:gd name="T11" fmla="*/ 0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1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3 h 15"/>
                  <a:gd name="T30" fmla="*/ 1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1" name="Freeform 242"/>
              <p:cNvSpPr>
                <a:spLocks/>
              </p:cNvSpPr>
              <p:nvPr/>
            </p:nvSpPr>
            <p:spPr bwMode="auto">
              <a:xfrm>
                <a:off x="1782" y="1096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2" name="Freeform 243"/>
              <p:cNvSpPr>
                <a:spLocks/>
              </p:cNvSpPr>
              <p:nvPr/>
            </p:nvSpPr>
            <p:spPr bwMode="auto">
              <a:xfrm>
                <a:off x="1782" y="1096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3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9 w 14"/>
                  <a:gd name="T23" fmla="*/ 14 h 15"/>
                  <a:gd name="T24" fmla="*/ 7 w 14"/>
                  <a:gd name="T25" fmla="*/ 15 h 15"/>
                  <a:gd name="T26" fmla="*/ 3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3" name="Freeform 244"/>
              <p:cNvSpPr>
                <a:spLocks/>
              </p:cNvSpPr>
              <p:nvPr/>
            </p:nvSpPr>
            <p:spPr bwMode="auto">
              <a:xfrm>
                <a:off x="1772" y="17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2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4" name="Freeform 245"/>
              <p:cNvSpPr>
                <a:spLocks/>
              </p:cNvSpPr>
              <p:nvPr/>
            </p:nvSpPr>
            <p:spPr bwMode="auto">
              <a:xfrm>
                <a:off x="1772" y="1710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10 w 14"/>
                  <a:gd name="T11" fmla="*/ 2 h 15"/>
                  <a:gd name="T12" fmla="*/ 12 w 14"/>
                  <a:gd name="T13" fmla="*/ 3 h 15"/>
                  <a:gd name="T14" fmla="*/ 13 w 14"/>
                  <a:gd name="T15" fmla="*/ 5 h 15"/>
                  <a:gd name="T16" fmla="*/ 14 w 14"/>
                  <a:gd name="T17" fmla="*/ 8 h 15"/>
                  <a:gd name="T18" fmla="*/ 13 w 14"/>
                  <a:gd name="T19" fmla="*/ 10 h 15"/>
                  <a:gd name="T20" fmla="*/ 12 w 14"/>
                  <a:gd name="T21" fmla="*/ 13 h 15"/>
                  <a:gd name="T22" fmla="*/ 10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5" name="Freeform 246"/>
              <p:cNvSpPr>
                <a:spLocks/>
              </p:cNvSpPr>
              <p:nvPr/>
            </p:nvSpPr>
            <p:spPr bwMode="auto">
              <a:xfrm>
                <a:off x="2476" y="1937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4 w 14"/>
                  <a:gd name="T5" fmla="*/ 4 h 7"/>
                  <a:gd name="T6" fmla="*/ 12 w 14"/>
                  <a:gd name="T7" fmla="*/ 5 h 7"/>
                  <a:gd name="T8" fmla="*/ 9 w 14"/>
                  <a:gd name="T9" fmla="*/ 7 h 7"/>
                  <a:gd name="T10" fmla="*/ 7 w 14"/>
                  <a:gd name="T11" fmla="*/ 7 h 7"/>
                  <a:gd name="T12" fmla="*/ 5 w 14"/>
                  <a:gd name="T13" fmla="*/ 7 h 7"/>
                  <a:gd name="T14" fmla="*/ 2 w 14"/>
                  <a:gd name="T15" fmla="*/ 5 h 7"/>
                  <a:gd name="T16" fmla="*/ 1 w 14"/>
                  <a:gd name="T17" fmla="*/ 4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6" name="Freeform 247"/>
              <p:cNvSpPr>
                <a:spLocks/>
              </p:cNvSpPr>
              <p:nvPr/>
            </p:nvSpPr>
            <p:spPr bwMode="auto">
              <a:xfrm>
                <a:off x="2476" y="193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7" name="Freeform 248"/>
              <p:cNvSpPr>
                <a:spLocks/>
              </p:cNvSpPr>
              <p:nvPr/>
            </p:nvSpPr>
            <p:spPr bwMode="auto">
              <a:xfrm>
                <a:off x="2476" y="193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8" name="Freeform 249"/>
              <p:cNvSpPr>
                <a:spLocks/>
              </p:cNvSpPr>
              <p:nvPr/>
            </p:nvSpPr>
            <p:spPr bwMode="auto">
              <a:xfrm>
                <a:off x="2476" y="1929"/>
                <a:ext cx="14" cy="8"/>
              </a:xfrm>
              <a:custGeom>
                <a:avLst/>
                <a:gdLst>
                  <a:gd name="T0" fmla="*/ 14 w 14"/>
                  <a:gd name="T1" fmla="*/ 8 h 8"/>
                  <a:gd name="T2" fmla="*/ 0 w 14"/>
                  <a:gd name="T3" fmla="*/ 8 h 8"/>
                  <a:gd name="T4" fmla="*/ 1 w 14"/>
                  <a:gd name="T5" fmla="*/ 5 h 8"/>
                  <a:gd name="T6" fmla="*/ 2 w 14"/>
                  <a:gd name="T7" fmla="*/ 3 h 8"/>
                  <a:gd name="T8" fmla="*/ 5 w 14"/>
                  <a:gd name="T9" fmla="*/ 2 h 8"/>
                  <a:gd name="T10" fmla="*/ 7 w 14"/>
                  <a:gd name="T11" fmla="*/ 0 h 8"/>
                  <a:gd name="T12" fmla="*/ 9 w 14"/>
                  <a:gd name="T13" fmla="*/ 2 h 8"/>
                  <a:gd name="T14" fmla="*/ 12 w 14"/>
                  <a:gd name="T15" fmla="*/ 3 h 8"/>
                  <a:gd name="T16" fmla="*/ 14 w 14"/>
                  <a:gd name="T17" fmla="*/ 5 h 8"/>
                  <a:gd name="T18" fmla="*/ 14 w 14"/>
                  <a:gd name="T19" fmla="*/ 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14" y="8"/>
                    </a:move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09" name="Freeform 250"/>
              <p:cNvSpPr>
                <a:spLocks/>
              </p:cNvSpPr>
              <p:nvPr/>
            </p:nvSpPr>
            <p:spPr bwMode="auto">
              <a:xfrm>
                <a:off x="2476" y="1929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1 w 14"/>
                  <a:gd name="T3" fmla="*/ 5 h 15"/>
                  <a:gd name="T4" fmla="*/ 2 w 14"/>
                  <a:gd name="T5" fmla="*/ 3 h 15"/>
                  <a:gd name="T6" fmla="*/ 5 w 14"/>
                  <a:gd name="T7" fmla="*/ 2 h 15"/>
                  <a:gd name="T8" fmla="*/ 7 w 14"/>
                  <a:gd name="T9" fmla="*/ 0 h 15"/>
                  <a:gd name="T10" fmla="*/ 9 w 14"/>
                  <a:gd name="T11" fmla="*/ 2 h 15"/>
                  <a:gd name="T12" fmla="*/ 12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2 h 15"/>
                  <a:gd name="T20" fmla="*/ 12 w 14"/>
                  <a:gd name="T21" fmla="*/ 13 h 15"/>
                  <a:gd name="T22" fmla="*/ 9 w 14"/>
                  <a:gd name="T23" fmla="*/ 15 h 15"/>
                  <a:gd name="T24" fmla="*/ 7 w 14"/>
                  <a:gd name="T25" fmla="*/ 15 h 15"/>
                  <a:gd name="T26" fmla="*/ 5 w 14"/>
                  <a:gd name="T27" fmla="*/ 15 h 15"/>
                  <a:gd name="T28" fmla="*/ 2 w 14"/>
                  <a:gd name="T29" fmla="*/ 13 h 15"/>
                  <a:gd name="T30" fmla="*/ 1 w 14"/>
                  <a:gd name="T31" fmla="*/ 12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0" name="Freeform 251"/>
              <p:cNvSpPr>
                <a:spLocks/>
              </p:cNvSpPr>
              <p:nvPr/>
            </p:nvSpPr>
            <p:spPr bwMode="auto">
              <a:xfrm>
                <a:off x="2444" y="1903"/>
                <a:ext cx="15" cy="6"/>
              </a:xfrm>
              <a:custGeom>
                <a:avLst/>
                <a:gdLst>
                  <a:gd name="T0" fmla="*/ 0 w 15"/>
                  <a:gd name="T1" fmla="*/ 0 h 6"/>
                  <a:gd name="T2" fmla="*/ 15 w 15"/>
                  <a:gd name="T3" fmla="*/ 0 h 6"/>
                  <a:gd name="T4" fmla="*/ 13 w 15"/>
                  <a:gd name="T5" fmla="*/ 3 h 6"/>
                  <a:gd name="T6" fmla="*/ 12 w 15"/>
                  <a:gd name="T7" fmla="*/ 5 h 6"/>
                  <a:gd name="T8" fmla="*/ 10 w 15"/>
                  <a:gd name="T9" fmla="*/ 6 h 6"/>
                  <a:gd name="T10" fmla="*/ 7 w 15"/>
                  <a:gd name="T11" fmla="*/ 6 h 6"/>
                  <a:gd name="T12" fmla="*/ 5 w 15"/>
                  <a:gd name="T13" fmla="*/ 6 h 6"/>
                  <a:gd name="T14" fmla="*/ 2 w 15"/>
                  <a:gd name="T15" fmla="*/ 5 h 6"/>
                  <a:gd name="T16" fmla="*/ 0 w 15"/>
                  <a:gd name="T17" fmla="*/ 3 h 6"/>
                  <a:gd name="T18" fmla="*/ 0 w 15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1" name="Freeform 252"/>
              <p:cNvSpPr>
                <a:spLocks/>
              </p:cNvSpPr>
              <p:nvPr/>
            </p:nvSpPr>
            <p:spPr bwMode="auto">
              <a:xfrm>
                <a:off x="2444" y="190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1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2" name="Freeform 253"/>
              <p:cNvSpPr>
                <a:spLocks/>
              </p:cNvSpPr>
              <p:nvPr/>
            </p:nvSpPr>
            <p:spPr bwMode="auto">
              <a:xfrm>
                <a:off x="2444" y="190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3" name="Freeform 254"/>
              <p:cNvSpPr>
                <a:spLocks/>
              </p:cNvSpPr>
              <p:nvPr/>
            </p:nvSpPr>
            <p:spPr bwMode="auto">
              <a:xfrm>
                <a:off x="2444" y="1896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3 h 6"/>
                  <a:gd name="T6" fmla="*/ 2 w 15"/>
                  <a:gd name="T7" fmla="*/ 1 h 6"/>
                  <a:gd name="T8" fmla="*/ 5 w 15"/>
                  <a:gd name="T9" fmla="*/ 0 h 6"/>
                  <a:gd name="T10" fmla="*/ 7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3 w 15"/>
                  <a:gd name="T17" fmla="*/ 3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4" name="Freeform 255"/>
              <p:cNvSpPr>
                <a:spLocks/>
              </p:cNvSpPr>
              <p:nvPr/>
            </p:nvSpPr>
            <p:spPr bwMode="auto">
              <a:xfrm>
                <a:off x="2444" y="1896"/>
                <a:ext cx="15" cy="13"/>
              </a:xfrm>
              <a:custGeom>
                <a:avLst/>
                <a:gdLst>
                  <a:gd name="T0" fmla="*/ 0 w 15"/>
                  <a:gd name="T1" fmla="*/ 7 h 13"/>
                  <a:gd name="T2" fmla="*/ 0 w 15"/>
                  <a:gd name="T3" fmla="*/ 3 h 13"/>
                  <a:gd name="T4" fmla="*/ 2 w 15"/>
                  <a:gd name="T5" fmla="*/ 1 h 13"/>
                  <a:gd name="T6" fmla="*/ 5 w 15"/>
                  <a:gd name="T7" fmla="*/ 0 h 13"/>
                  <a:gd name="T8" fmla="*/ 7 w 15"/>
                  <a:gd name="T9" fmla="*/ 0 h 13"/>
                  <a:gd name="T10" fmla="*/ 10 w 15"/>
                  <a:gd name="T11" fmla="*/ 0 h 13"/>
                  <a:gd name="T12" fmla="*/ 12 w 15"/>
                  <a:gd name="T13" fmla="*/ 1 h 13"/>
                  <a:gd name="T14" fmla="*/ 13 w 15"/>
                  <a:gd name="T15" fmla="*/ 3 h 13"/>
                  <a:gd name="T16" fmla="*/ 15 w 15"/>
                  <a:gd name="T17" fmla="*/ 7 h 13"/>
                  <a:gd name="T18" fmla="*/ 13 w 15"/>
                  <a:gd name="T19" fmla="*/ 10 h 13"/>
                  <a:gd name="T20" fmla="*/ 12 w 15"/>
                  <a:gd name="T21" fmla="*/ 12 h 13"/>
                  <a:gd name="T22" fmla="*/ 10 w 15"/>
                  <a:gd name="T23" fmla="*/ 13 h 13"/>
                  <a:gd name="T24" fmla="*/ 7 w 15"/>
                  <a:gd name="T25" fmla="*/ 13 h 13"/>
                  <a:gd name="T26" fmla="*/ 5 w 15"/>
                  <a:gd name="T27" fmla="*/ 13 h 13"/>
                  <a:gd name="T28" fmla="*/ 2 w 15"/>
                  <a:gd name="T29" fmla="*/ 12 h 13"/>
                  <a:gd name="T30" fmla="*/ 0 w 15"/>
                  <a:gd name="T31" fmla="*/ 10 h 13"/>
                  <a:gd name="T32" fmla="*/ 0 w 15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5" name="Freeform 256"/>
              <p:cNvSpPr>
                <a:spLocks/>
              </p:cNvSpPr>
              <p:nvPr/>
            </p:nvSpPr>
            <p:spPr bwMode="auto">
              <a:xfrm>
                <a:off x="2490" y="2028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2 w 14"/>
                  <a:gd name="T7" fmla="*/ 5 h 8"/>
                  <a:gd name="T8" fmla="*/ 10 w 14"/>
                  <a:gd name="T9" fmla="*/ 7 h 8"/>
                  <a:gd name="T10" fmla="*/ 6 w 14"/>
                  <a:gd name="T11" fmla="*/ 8 h 8"/>
                  <a:gd name="T12" fmla="*/ 4 w 14"/>
                  <a:gd name="T13" fmla="*/ 7 h 8"/>
                  <a:gd name="T14" fmla="*/ 2 w 14"/>
                  <a:gd name="T15" fmla="*/ 5 h 8"/>
                  <a:gd name="T16" fmla="*/ 0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6" name="Freeform 257"/>
              <p:cNvSpPr>
                <a:spLocks/>
              </p:cNvSpPr>
              <p:nvPr/>
            </p:nvSpPr>
            <p:spPr bwMode="auto">
              <a:xfrm>
                <a:off x="2490" y="2028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7" name="Freeform 258"/>
              <p:cNvSpPr>
                <a:spLocks/>
              </p:cNvSpPr>
              <p:nvPr/>
            </p:nvSpPr>
            <p:spPr bwMode="auto">
              <a:xfrm>
                <a:off x="2490" y="2028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8" name="Freeform 259"/>
              <p:cNvSpPr>
                <a:spLocks/>
              </p:cNvSpPr>
              <p:nvPr/>
            </p:nvSpPr>
            <p:spPr bwMode="auto">
              <a:xfrm>
                <a:off x="2490" y="2021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0 w 14"/>
                  <a:gd name="T5" fmla="*/ 3 h 7"/>
                  <a:gd name="T6" fmla="*/ 2 w 14"/>
                  <a:gd name="T7" fmla="*/ 2 h 7"/>
                  <a:gd name="T8" fmla="*/ 4 w 14"/>
                  <a:gd name="T9" fmla="*/ 0 h 7"/>
                  <a:gd name="T10" fmla="*/ 6 w 14"/>
                  <a:gd name="T11" fmla="*/ 0 h 7"/>
                  <a:gd name="T12" fmla="*/ 10 w 14"/>
                  <a:gd name="T13" fmla="*/ 0 h 7"/>
                  <a:gd name="T14" fmla="*/ 12 w 14"/>
                  <a:gd name="T15" fmla="*/ 2 h 7"/>
                  <a:gd name="T16" fmla="*/ 14 w 14"/>
                  <a:gd name="T17" fmla="*/ 3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19" name="Freeform 260"/>
              <p:cNvSpPr>
                <a:spLocks/>
              </p:cNvSpPr>
              <p:nvPr/>
            </p:nvSpPr>
            <p:spPr bwMode="auto">
              <a:xfrm>
                <a:off x="2490" y="202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3 h 15"/>
                  <a:gd name="T4" fmla="*/ 2 w 14"/>
                  <a:gd name="T5" fmla="*/ 2 h 15"/>
                  <a:gd name="T6" fmla="*/ 4 w 14"/>
                  <a:gd name="T7" fmla="*/ 0 h 15"/>
                  <a:gd name="T8" fmla="*/ 6 w 14"/>
                  <a:gd name="T9" fmla="*/ 0 h 15"/>
                  <a:gd name="T10" fmla="*/ 10 w 14"/>
                  <a:gd name="T11" fmla="*/ 0 h 15"/>
                  <a:gd name="T12" fmla="*/ 12 w 14"/>
                  <a:gd name="T13" fmla="*/ 2 h 15"/>
                  <a:gd name="T14" fmla="*/ 14 w 14"/>
                  <a:gd name="T15" fmla="*/ 3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2 h 15"/>
                  <a:gd name="T30" fmla="*/ 0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0" name="Freeform 261"/>
              <p:cNvSpPr>
                <a:spLocks/>
              </p:cNvSpPr>
              <p:nvPr/>
            </p:nvSpPr>
            <p:spPr bwMode="auto">
              <a:xfrm>
                <a:off x="2492" y="1904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14 w 14"/>
                  <a:gd name="T3" fmla="*/ 0 h 7"/>
                  <a:gd name="T4" fmla="*/ 13 w 14"/>
                  <a:gd name="T5" fmla="*/ 3 h 7"/>
                  <a:gd name="T6" fmla="*/ 12 w 14"/>
                  <a:gd name="T7" fmla="*/ 5 h 7"/>
                  <a:gd name="T8" fmla="*/ 9 w 14"/>
                  <a:gd name="T9" fmla="*/ 7 h 7"/>
                  <a:gd name="T10" fmla="*/ 7 w 14"/>
                  <a:gd name="T11" fmla="*/ 7 h 7"/>
                  <a:gd name="T12" fmla="*/ 3 w 14"/>
                  <a:gd name="T13" fmla="*/ 7 h 7"/>
                  <a:gd name="T14" fmla="*/ 2 w 14"/>
                  <a:gd name="T15" fmla="*/ 5 h 7"/>
                  <a:gd name="T16" fmla="*/ 0 w 14"/>
                  <a:gd name="T17" fmla="*/ 3 h 7"/>
                  <a:gd name="T18" fmla="*/ 0 w 14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0" y="0"/>
                    </a:moveTo>
                    <a:lnTo>
                      <a:pt x="14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1" name="Freeform 262"/>
              <p:cNvSpPr>
                <a:spLocks/>
              </p:cNvSpPr>
              <p:nvPr/>
            </p:nvSpPr>
            <p:spPr bwMode="auto">
              <a:xfrm>
                <a:off x="2492" y="1903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1 h 1"/>
                  <a:gd name="T10" fmla="*/ 0 w 14"/>
                  <a:gd name="T11" fmla="*/ 1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1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2" name="Freeform 263"/>
              <p:cNvSpPr>
                <a:spLocks/>
              </p:cNvSpPr>
              <p:nvPr/>
            </p:nvSpPr>
            <p:spPr bwMode="auto">
              <a:xfrm>
                <a:off x="2492" y="1903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0 w 14"/>
                  <a:gd name="T3" fmla="*/ 1 h 1"/>
                  <a:gd name="T4" fmla="*/ 0 w 14"/>
                  <a:gd name="T5" fmla="*/ 1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1 h 1"/>
                  <a:gd name="T16" fmla="*/ 14 w 14"/>
                  <a:gd name="T17" fmla="*/ 1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3" name="Freeform 264"/>
              <p:cNvSpPr>
                <a:spLocks/>
              </p:cNvSpPr>
              <p:nvPr/>
            </p:nvSpPr>
            <p:spPr bwMode="auto">
              <a:xfrm>
                <a:off x="2492" y="1897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0 w 14"/>
                  <a:gd name="T5" fmla="*/ 4 h 6"/>
                  <a:gd name="T6" fmla="*/ 2 w 14"/>
                  <a:gd name="T7" fmla="*/ 1 h 6"/>
                  <a:gd name="T8" fmla="*/ 3 w 14"/>
                  <a:gd name="T9" fmla="*/ 0 h 6"/>
                  <a:gd name="T10" fmla="*/ 7 w 14"/>
                  <a:gd name="T11" fmla="*/ 0 h 6"/>
                  <a:gd name="T12" fmla="*/ 7 w 14"/>
                  <a:gd name="T13" fmla="*/ 0 h 6"/>
                  <a:gd name="T14" fmla="*/ 9 w 14"/>
                  <a:gd name="T15" fmla="*/ 0 h 6"/>
                  <a:gd name="T16" fmla="*/ 12 w 14"/>
                  <a:gd name="T17" fmla="*/ 1 h 6"/>
                  <a:gd name="T18" fmla="*/ 13 w 14"/>
                  <a:gd name="T19" fmla="*/ 4 h 6"/>
                  <a:gd name="T20" fmla="*/ 14 w 14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6"/>
                  <a:gd name="T35" fmla="*/ 14 w 14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4" name="Freeform 265"/>
              <p:cNvSpPr>
                <a:spLocks/>
              </p:cNvSpPr>
              <p:nvPr/>
            </p:nvSpPr>
            <p:spPr bwMode="auto">
              <a:xfrm>
                <a:off x="2492" y="1897"/>
                <a:ext cx="14" cy="14"/>
              </a:xfrm>
              <a:custGeom>
                <a:avLst/>
                <a:gdLst>
                  <a:gd name="T0" fmla="*/ 0 w 14"/>
                  <a:gd name="T1" fmla="*/ 7 h 14"/>
                  <a:gd name="T2" fmla="*/ 0 w 14"/>
                  <a:gd name="T3" fmla="*/ 4 h 14"/>
                  <a:gd name="T4" fmla="*/ 2 w 14"/>
                  <a:gd name="T5" fmla="*/ 1 h 14"/>
                  <a:gd name="T6" fmla="*/ 3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1 h 14"/>
                  <a:gd name="T14" fmla="*/ 13 w 14"/>
                  <a:gd name="T15" fmla="*/ 4 h 14"/>
                  <a:gd name="T16" fmla="*/ 14 w 14"/>
                  <a:gd name="T17" fmla="*/ 7 h 14"/>
                  <a:gd name="T18" fmla="*/ 13 w 14"/>
                  <a:gd name="T19" fmla="*/ 10 h 14"/>
                  <a:gd name="T20" fmla="*/ 12 w 14"/>
                  <a:gd name="T21" fmla="*/ 12 h 14"/>
                  <a:gd name="T22" fmla="*/ 9 w 14"/>
                  <a:gd name="T23" fmla="*/ 14 h 14"/>
                  <a:gd name="T24" fmla="*/ 7 w 14"/>
                  <a:gd name="T25" fmla="*/ 14 h 14"/>
                  <a:gd name="T26" fmla="*/ 3 w 14"/>
                  <a:gd name="T27" fmla="*/ 14 h 14"/>
                  <a:gd name="T28" fmla="*/ 2 w 14"/>
                  <a:gd name="T29" fmla="*/ 12 h 14"/>
                  <a:gd name="T30" fmla="*/ 0 w 14"/>
                  <a:gd name="T31" fmla="*/ 10 h 14"/>
                  <a:gd name="T32" fmla="*/ 0 w 14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7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5" name="Freeform 266"/>
              <p:cNvSpPr>
                <a:spLocks/>
              </p:cNvSpPr>
              <p:nvPr/>
            </p:nvSpPr>
            <p:spPr bwMode="auto">
              <a:xfrm>
                <a:off x="2476" y="1834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3 h 8"/>
                  <a:gd name="T6" fmla="*/ 12 w 14"/>
                  <a:gd name="T7" fmla="*/ 5 h 8"/>
                  <a:gd name="T8" fmla="*/ 9 w 14"/>
                  <a:gd name="T9" fmla="*/ 7 h 8"/>
                  <a:gd name="T10" fmla="*/ 7 w 14"/>
                  <a:gd name="T11" fmla="*/ 8 h 8"/>
                  <a:gd name="T12" fmla="*/ 5 w 14"/>
                  <a:gd name="T13" fmla="*/ 7 h 8"/>
                  <a:gd name="T14" fmla="*/ 2 w 14"/>
                  <a:gd name="T15" fmla="*/ 5 h 8"/>
                  <a:gd name="T16" fmla="*/ 1 w 14"/>
                  <a:gd name="T17" fmla="*/ 3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6" name="Freeform 267"/>
              <p:cNvSpPr>
                <a:spLocks/>
              </p:cNvSpPr>
              <p:nvPr/>
            </p:nvSpPr>
            <p:spPr bwMode="auto">
              <a:xfrm>
                <a:off x="2476" y="1834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14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7" name="Freeform 268"/>
              <p:cNvSpPr>
                <a:spLocks/>
              </p:cNvSpPr>
              <p:nvPr/>
            </p:nvSpPr>
            <p:spPr bwMode="auto">
              <a:xfrm>
                <a:off x="2476" y="1834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8" name="Freeform 269"/>
              <p:cNvSpPr>
                <a:spLocks/>
              </p:cNvSpPr>
              <p:nvPr/>
            </p:nvSpPr>
            <p:spPr bwMode="auto">
              <a:xfrm>
                <a:off x="2476" y="1827"/>
                <a:ext cx="14" cy="7"/>
              </a:xfrm>
              <a:custGeom>
                <a:avLst/>
                <a:gdLst>
                  <a:gd name="T0" fmla="*/ 14 w 14"/>
                  <a:gd name="T1" fmla="*/ 7 h 7"/>
                  <a:gd name="T2" fmla="*/ 0 w 14"/>
                  <a:gd name="T3" fmla="*/ 7 h 7"/>
                  <a:gd name="T4" fmla="*/ 1 w 14"/>
                  <a:gd name="T5" fmla="*/ 5 h 7"/>
                  <a:gd name="T6" fmla="*/ 2 w 14"/>
                  <a:gd name="T7" fmla="*/ 2 h 7"/>
                  <a:gd name="T8" fmla="*/ 5 w 14"/>
                  <a:gd name="T9" fmla="*/ 0 h 7"/>
                  <a:gd name="T10" fmla="*/ 7 w 14"/>
                  <a:gd name="T11" fmla="*/ 0 h 7"/>
                  <a:gd name="T12" fmla="*/ 9 w 14"/>
                  <a:gd name="T13" fmla="*/ 0 h 7"/>
                  <a:gd name="T14" fmla="*/ 12 w 14"/>
                  <a:gd name="T15" fmla="*/ 2 h 7"/>
                  <a:gd name="T16" fmla="*/ 14 w 14"/>
                  <a:gd name="T17" fmla="*/ 5 h 7"/>
                  <a:gd name="T18" fmla="*/ 14 w 14"/>
                  <a:gd name="T19" fmla="*/ 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7"/>
                  <a:gd name="T32" fmla="*/ 14 w 14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7">
                    <a:moveTo>
                      <a:pt x="14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29" name="Freeform 270"/>
              <p:cNvSpPr>
                <a:spLocks/>
              </p:cNvSpPr>
              <p:nvPr/>
            </p:nvSpPr>
            <p:spPr bwMode="auto">
              <a:xfrm>
                <a:off x="2476" y="1827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1 w 14"/>
                  <a:gd name="T3" fmla="*/ 5 h 15"/>
                  <a:gd name="T4" fmla="*/ 2 w 14"/>
                  <a:gd name="T5" fmla="*/ 2 h 15"/>
                  <a:gd name="T6" fmla="*/ 5 w 14"/>
                  <a:gd name="T7" fmla="*/ 0 h 15"/>
                  <a:gd name="T8" fmla="*/ 7 w 14"/>
                  <a:gd name="T9" fmla="*/ 0 h 15"/>
                  <a:gd name="T10" fmla="*/ 9 w 14"/>
                  <a:gd name="T11" fmla="*/ 0 h 15"/>
                  <a:gd name="T12" fmla="*/ 12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0 h 15"/>
                  <a:gd name="T20" fmla="*/ 12 w 14"/>
                  <a:gd name="T21" fmla="*/ 12 h 15"/>
                  <a:gd name="T22" fmla="*/ 9 w 14"/>
                  <a:gd name="T23" fmla="*/ 14 h 15"/>
                  <a:gd name="T24" fmla="*/ 7 w 14"/>
                  <a:gd name="T25" fmla="*/ 15 h 15"/>
                  <a:gd name="T26" fmla="*/ 5 w 14"/>
                  <a:gd name="T27" fmla="*/ 14 h 15"/>
                  <a:gd name="T28" fmla="*/ 2 w 14"/>
                  <a:gd name="T29" fmla="*/ 12 h 15"/>
                  <a:gd name="T30" fmla="*/ 1 w 14"/>
                  <a:gd name="T31" fmla="*/ 10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0" name="Freeform 271"/>
              <p:cNvSpPr>
                <a:spLocks/>
              </p:cNvSpPr>
              <p:nvPr/>
            </p:nvSpPr>
            <p:spPr bwMode="auto">
              <a:xfrm>
                <a:off x="2373" y="1863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3 w 15"/>
                  <a:gd name="T5" fmla="*/ 3 h 8"/>
                  <a:gd name="T6" fmla="*/ 12 w 15"/>
                  <a:gd name="T7" fmla="*/ 5 h 8"/>
                  <a:gd name="T8" fmla="*/ 10 w 15"/>
                  <a:gd name="T9" fmla="*/ 6 h 8"/>
                  <a:gd name="T10" fmla="*/ 7 w 15"/>
                  <a:gd name="T11" fmla="*/ 8 h 8"/>
                  <a:gd name="T12" fmla="*/ 4 w 15"/>
                  <a:gd name="T13" fmla="*/ 6 h 8"/>
                  <a:gd name="T14" fmla="*/ 1 w 15"/>
                  <a:gd name="T15" fmla="*/ 5 h 8"/>
                  <a:gd name="T16" fmla="*/ 0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1" name="Freeform 272"/>
              <p:cNvSpPr>
                <a:spLocks/>
              </p:cNvSpPr>
              <p:nvPr/>
            </p:nvSpPr>
            <p:spPr bwMode="auto">
              <a:xfrm>
                <a:off x="2373" y="186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15 w 15"/>
                  <a:gd name="T3" fmla="*/ 1 h 1"/>
                  <a:gd name="T4" fmla="*/ 0 w 15"/>
                  <a:gd name="T5" fmla="*/ 1 h 1"/>
                  <a:gd name="T6" fmla="*/ 0 w 15"/>
                  <a:gd name="T7" fmla="*/ 1 h 1"/>
                  <a:gd name="T8" fmla="*/ 0 w 15"/>
                  <a:gd name="T9" fmla="*/ 1 h 1"/>
                  <a:gd name="T10" fmla="*/ 0 w 15"/>
                  <a:gd name="T11" fmla="*/ 1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1 h 1"/>
                  <a:gd name="T20" fmla="*/ 15 w 15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1"/>
                    </a:moveTo>
                    <a:lnTo>
                      <a:pt x="15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2" name="Freeform 273"/>
              <p:cNvSpPr>
                <a:spLocks/>
              </p:cNvSpPr>
              <p:nvPr/>
            </p:nvSpPr>
            <p:spPr bwMode="auto">
              <a:xfrm>
                <a:off x="2373" y="1862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0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0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3" name="Freeform 274"/>
              <p:cNvSpPr>
                <a:spLocks/>
              </p:cNvSpPr>
              <p:nvPr/>
            </p:nvSpPr>
            <p:spPr bwMode="auto">
              <a:xfrm>
                <a:off x="2373" y="1856"/>
                <a:ext cx="15" cy="6"/>
              </a:xfrm>
              <a:custGeom>
                <a:avLst/>
                <a:gdLst>
                  <a:gd name="T0" fmla="*/ 15 w 15"/>
                  <a:gd name="T1" fmla="*/ 6 h 6"/>
                  <a:gd name="T2" fmla="*/ 0 w 15"/>
                  <a:gd name="T3" fmla="*/ 6 h 6"/>
                  <a:gd name="T4" fmla="*/ 0 w 15"/>
                  <a:gd name="T5" fmla="*/ 3 h 6"/>
                  <a:gd name="T6" fmla="*/ 2 w 15"/>
                  <a:gd name="T7" fmla="*/ 1 h 6"/>
                  <a:gd name="T8" fmla="*/ 4 w 15"/>
                  <a:gd name="T9" fmla="*/ 0 h 6"/>
                  <a:gd name="T10" fmla="*/ 7 w 15"/>
                  <a:gd name="T11" fmla="*/ 0 h 6"/>
                  <a:gd name="T12" fmla="*/ 10 w 15"/>
                  <a:gd name="T13" fmla="*/ 0 h 6"/>
                  <a:gd name="T14" fmla="*/ 12 w 15"/>
                  <a:gd name="T15" fmla="*/ 1 h 6"/>
                  <a:gd name="T16" fmla="*/ 13 w 15"/>
                  <a:gd name="T17" fmla="*/ 3 h 6"/>
                  <a:gd name="T18" fmla="*/ 15 w 15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6"/>
                  <a:gd name="T32" fmla="*/ 15 w 1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6">
                    <a:moveTo>
                      <a:pt x="15" y="6"/>
                    </a:moveTo>
                    <a:lnTo>
                      <a:pt x="0" y="6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4" name="Freeform 275"/>
              <p:cNvSpPr>
                <a:spLocks/>
              </p:cNvSpPr>
              <p:nvPr/>
            </p:nvSpPr>
            <p:spPr bwMode="auto">
              <a:xfrm>
                <a:off x="2373" y="1856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 w 15"/>
                  <a:gd name="T5" fmla="*/ 1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1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1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5" name="Freeform 276"/>
              <p:cNvSpPr>
                <a:spLocks/>
              </p:cNvSpPr>
              <p:nvPr/>
            </p:nvSpPr>
            <p:spPr bwMode="auto">
              <a:xfrm>
                <a:off x="2294" y="185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3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6" name="Freeform 277"/>
              <p:cNvSpPr>
                <a:spLocks/>
              </p:cNvSpPr>
              <p:nvPr/>
            </p:nvSpPr>
            <p:spPr bwMode="auto">
              <a:xfrm>
                <a:off x="2294" y="185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3 w 14"/>
                  <a:gd name="T7" fmla="*/ 1 h 15"/>
                  <a:gd name="T8" fmla="*/ 7 w 14"/>
                  <a:gd name="T9" fmla="*/ 0 h 15"/>
                  <a:gd name="T10" fmla="*/ 9 w 14"/>
                  <a:gd name="T11" fmla="*/ 1 h 15"/>
                  <a:gd name="T12" fmla="*/ 12 w 14"/>
                  <a:gd name="T13" fmla="*/ 2 h 15"/>
                  <a:gd name="T14" fmla="*/ 13 w 14"/>
                  <a:gd name="T15" fmla="*/ 5 h 15"/>
                  <a:gd name="T16" fmla="*/ 14 w 14"/>
                  <a:gd name="T17" fmla="*/ 7 h 15"/>
                  <a:gd name="T18" fmla="*/ 13 w 14"/>
                  <a:gd name="T19" fmla="*/ 11 h 15"/>
                  <a:gd name="T20" fmla="*/ 12 w 14"/>
                  <a:gd name="T21" fmla="*/ 12 h 15"/>
                  <a:gd name="T22" fmla="*/ 9 w 14"/>
                  <a:gd name="T23" fmla="*/ 15 h 15"/>
                  <a:gd name="T24" fmla="*/ 7 w 14"/>
                  <a:gd name="T25" fmla="*/ 15 h 15"/>
                  <a:gd name="T26" fmla="*/ 3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7" name="Freeform 278"/>
              <p:cNvSpPr>
                <a:spLocks/>
              </p:cNvSpPr>
              <p:nvPr/>
            </p:nvSpPr>
            <p:spPr bwMode="auto">
              <a:xfrm>
                <a:off x="2373" y="1808"/>
                <a:ext cx="15" cy="8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0 h 8"/>
                  <a:gd name="T4" fmla="*/ 13 w 15"/>
                  <a:gd name="T5" fmla="*/ 3 h 8"/>
                  <a:gd name="T6" fmla="*/ 12 w 15"/>
                  <a:gd name="T7" fmla="*/ 5 h 8"/>
                  <a:gd name="T8" fmla="*/ 10 w 15"/>
                  <a:gd name="T9" fmla="*/ 8 h 8"/>
                  <a:gd name="T10" fmla="*/ 7 w 15"/>
                  <a:gd name="T11" fmla="*/ 8 h 8"/>
                  <a:gd name="T12" fmla="*/ 5 w 15"/>
                  <a:gd name="T13" fmla="*/ 8 h 8"/>
                  <a:gd name="T14" fmla="*/ 2 w 15"/>
                  <a:gd name="T15" fmla="*/ 5 h 8"/>
                  <a:gd name="T16" fmla="*/ 1 w 15"/>
                  <a:gd name="T17" fmla="*/ 3 h 8"/>
                  <a:gd name="T18" fmla="*/ 0 w 15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"/>
                  <a:gd name="T31" fmla="*/ 0 h 8"/>
                  <a:gd name="T32" fmla="*/ 15 w 15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" h="8">
                    <a:moveTo>
                      <a:pt x="0" y="0"/>
                    </a:move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8" name="Freeform 279"/>
              <p:cNvSpPr>
                <a:spLocks/>
              </p:cNvSpPr>
              <p:nvPr/>
            </p:nvSpPr>
            <p:spPr bwMode="auto">
              <a:xfrm>
                <a:off x="2373" y="180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39" name="Freeform 280"/>
              <p:cNvSpPr>
                <a:spLocks/>
              </p:cNvSpPr>
              <p:nvPr/>
            </p:nvSpPr>
            <p:spPr bwMode="auto">
              <a:xfrm>
                <a:off x="2373" y="180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0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15 w 15"/>
                  <a:gd name="T11" fmla="*/ 0 h 1"/>
                  <a:gd name="T12" fmla="*/ 15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"/>
                  <a:gd name="T29" fmla="*/ 15 w 1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">
                    <a:moveTo>
                      <a:pt x="15" y="0"/>
                    </a:move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0" name="Freeform 281"/>
              <p:cNvSpPr>
                <a:spLocks/>
              </p:cNvSpPr>
              <p:nvPr/>
            </p:nvSpPr>
            <p:spPr bwMode="auto">
              <a:xfrm>
                <a:off x="2373" y="1801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1 w 15"/>
                  <a:gd name="T5" fmla="*/ 5 h 7"/>
                  <a:gd name="T6" fmla="*/ 2 w 15"/>
                  <a:gd name="T7" fmla="*/ 2 h 7"/>
                  <a:gd name="T8" fmla="*/ 5 w 15"/>
                  <a:gd name="T9" fmla="*/ 1 h 7"/>
                  <a:gd name="T10" fmla="*/ 7 w 15"/>
                  <a:gd name="T11" fmla="*/ 0 h 7"/>
                  <a:gd name="T12" fmla="*/ 7 w 15"/>
                  <a:gd name="T13" fmla="*/ 0 h 7"/>
                  <a:gd name="T14" fmla="*/ 10 w 15"/>
                  <a:gd name="T15" fmla="*/ 1 h 7"/>
                  <a:gd name="T16" fmla="*/ 12 w 15"/>
                  <a:gd name="T17" fmla="*/ 2 h 7"/>
                  <a:gd name="T18" fmla="*/ 13 w 15"/>
                  <a:gd name="T19" fmla="*/ 5 h 7"/>
                  <a:gd name="T20" fmla="*/ 15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1" name="Freeform 282"/>
              <p:cNvSpPr>
                <a:spLocks/>
              </p:cNvSpPr>
              <p:nvPr/>
            </p:nvSpPr>
            <p:spPr bwMode="auto">
              <a:xfrm>
                <a:off x="2373" y="180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2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0 w 15"/>
                  <a:gd name="T11" fmla="*/ 1 h 15"/>
                  <a:gd name="T12" fmla="*/ 12 w 15"/>
                  <a:gd name="T13" fmla="*/ 2 h 15"/>
                  <a:gd name="T14" fmla="*/ 13 w 15"/>
                  <a:gd name="T15" fmla="*/ 5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2 w 15"/>
                  <a:gd name="T29" fmla="*/ 12 h 15"/>
                  <a:gd name="T30" fmla="*/ 1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2" name="Freeform 283"/>
              <p:cNvSpPr>
                <a:spLocks/>
              </p:cNvSpPr>
              <p:nvPr/>
            </p:nvSpPr>
            <p:spPr bwMode="auto">
              <a:xfrm>
                <a:off x="2371" y="2067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14 w 14"/>
                  <a:gd name="T3" fmla="*/ 0 h 8"/>
                  <a:gd name="T4" fmla="*/ 14 w 14"/>
                  <a:gd name="T5" fmla="*/ 4 h 8"/>
                  <a:gd name="T6" fmla="*/ 12 w 14"/>
                  <a:gd name="T7" fmla="*/ 6 h 8"/>
                  <a:gd name="T8" fmla="*/ 9 w 14"/>
                  <a:gd name="T9" fmla="*/ 8 h 8"/>
                  <a:gd name="T10" fmla="*/ 7 w 14"/>
                  <a:gd name="T11" fmla="*/ 8 h 8"/>
                  <a:gd name="T12" fmla="*/ 4 w 14"/>
                  <a:gd name="T13" fmla="*/ 8 h 8"/>
                  <a:gd name="T14" fmla="*/ 2 w 14"/>
                  <a:gd name="T15" fmla="*/ 6 h 8"/>
                  <a:gd name="T16" fmla="*/ 1 w 14"/>
                  <a:gd name="T17" fmla="*/ 4 h 8"/>
                  <a:gd name="T18" fmla="*/ 0 w 14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"/>
                  <a:gd name="T31" fmla="*/ 0 h 8"/>
                  <a:gd name="T32" fmla="*/ 14 w 14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" h="8">
                    <a:moveTo>
                      <a:pt x="0" y="0"/>
                    </a:moveTo>
                    <a:lnTo>
                      <a:pt x="14" y="0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3" name="Freeform 284"/>
              <p:cNvSpPr>
                <a:spLocks/>
              </p:cNvSpPr>
              <p:nvPr/>
            </p:nvSpPr>
            <p:spPr bwMode="auto">
              <a:xfrm>
                <a:off x="2371" y="2067"/>
                <a:ext cx="14" cy="1"/>
              </a:xfrm>
              <a:custGeom>
                <a:avLst/>
                <a:gdLst>
                  <a:gd name="T0" fmla="*/ 14 w 14"/>
                  <a:gd name="T1" fmla="*/ 1 h 1"/>
                  <a:gd name="T2" fmla="*/ 14 w 14"/>
                  <a:gd name="T3" fmla="*/ 1 h 1"/>
                  <a:gd name="T4" fmla="*/ 0 w 14"/>
                  <a:gd name="T5" fmla="*/ 1 h 1"/>
                  <a:gd name="T6" fmla="*/ 0 w 14"/>
                  <a:gd name="T7" fmla="*/ 1 h 1"/>
                  <a:gd name="T8" fmla="*/ 0 w 14"/>
                  <a:gd name="T9" fmla="*/ 0 h 1"/>
                  <a:gd name="T10" fmla="*/ 0 w 14"/>
                  <a:gd name="T11" fmla="*/ 0 h 1"/>
                  <a:gd name="T12" fmla="*/ 0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14 w 14"/>
                  <a:gd name="T19" fmla="*/ 0 h 1"/>
                  <a:gd name="T20" fmla="*/ 14 w 14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1"/>
                  <a:gd name="T35" fmla="*/ 14 w 14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1">
                    <a:moveTo>
                      <a:pt x="14" y="1"/>
                    </a:moveTo>
                    <a:lnTo>
                      <a:pt x="14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4" name="Freeform 285"/>
              <p:cNvSpPr>
                <a:spLocks/>
              </p:cNvSpPr>
              <p:nvPr/>
            </p:nvSpPr>
            <p:spPr bwMode="auto">
              <a:xfrm>
                <a:off x="2371" y="2067"/>
                <a:ext cx="14" cy="1"/>
              </a:xfrm>
              <a:custGeom>
                <a:avLst/>
                <a:gdLst>
                  <a:gd name="T0" fmla="*/ 14 w 14"/>
                  <a:gd name="T1" fmla="*/ 0 h 1"/>
                  <a:gd name="T2" fmla="*/ 0 w 14"/>
                  <a:gd name="T3" fmla="*/ 0 h 1"/>
                  <a:gd name="T4" fmla="*/ 0 w 14"/>
                  <a:gd name="T5" fmla="*/ 0 h 1"/>
                  <a:gd name="T6" fmla="*/ 0 w 14"/>
                  <a:gd name="T7" fmla="*/ 0 h 1"/>
                  <a:gd name="T8" fmla="*/ 0 w 14"/>
                  <a:gd name="T9" fmla="*/ 0 h 1"/>
                  <a:gd name="T10" fmla="*/ 14 w 14"/>
                  <a:gd name="T11" fmla="*/ 0 h 1"/>
                  <a:gd name="T12" fmla="*/ 14 w 14"/>
                  <a:gd name="T13" fmla="*/ 0 h 1"/>
                  <a:gd name="T14" fmla="*/ 14 w 14"/>
                  <a:gd name="T15" fmla="*/ 0 h 1"/>
                  <a:gd name="T16" fmla="*/ 14 w 14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"/>
                  <a:gd name="T29" fmla="*/ 14 w 14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">
                    <a:moveTo>
                      <a:pt x="14" y="0"/>
                    </a:moveTo>
                    <a:lnTo>
                      <a:pt x="0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5" name="Freeform 286"/>
              <p:cNvSpPr>
                <a:spLocks/>
              </p:cNvSpPr>
              <p:nvPr/>
            </p:nvSpPr>
            <p:spPr bwMode="auto">
              <a:xfrm>
                <a:off x="2371" y="2061"/>
                <a:ext cx="14" cy="6"/>
              </a:xfrm>
              <a:custGeom>
                <a:avLst/>
                <a:gdLst>
                  <a:gd name="T0" fmla="*/ 14 w 14"/>
                  <a:gd name="T1" fmla="*/ 6 h 6"/>
                  <a:gd name="T2" fmla="*/ 0 w 14"/>
                  <a:gd name="T3" fmla="*/ 6 h 6"/>
                  <a:gd name="T4" fmla="*/ 1 w 14"/>
                  <a:gd name="T5" fmla="*/ 4 h 6"/>
                  <a:gd name="T6" fmla="*/ 2 w 14"/>
                  <a:gd name="T7" fmla="*/ 1 h 6"/>
                  <a:gd name="T8" fmla="*/ 4 w 14"/>
                  <a:gd name="T9" fmla="*/ 0 h 6"/>
                  <a:gd name="T10" fmla="*/ 7 w 14"/>
                  <a:gd name="T11" fmla="*/ 0 h 6"/>
                  <a:gd name="T12" fmla="*/ 7 w 14"/>
                  <a:gd name="T13" fmla="*/ 0 h 6"/>
                  <a:gd name="T14" fmla="*/ 9 w 14"/>
                  <a:gd name="T15" fmla="*/ 0 h 6"/>
                  <a:gd name="T16" fmla="*/ 12 w 14"/>
                  <a:gd name="T17" fmla="*/ 1 h 6"/>
                  <a:gd name="T18" fmla="*/ 14 w 14"/>
                  <a:gd name="T19" fmla="*/ 4 h 6"/>
                  <a:gd name="T20" fmla="*/ 14 w 14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6"/>
                  <a:gd name="T35" fmla="*/ 14 w 14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6">
                    <a:moveTo>
                      <a:pt x="14" y="6"/>
                    </a:moveTo>
                    <a:lnTo>
                      <a:pt x="0" y="6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6" name="Freeform 287"/>
              <p:cNvSpPr>
                <a:spLocks/>
              </p:cNvSpPr>
              <p:nvPr/>
            </p:nvSpPr>
            <p:spPr bwMode="auto">
              <a:xfrm>
                <a:off x="2371" y="2061"/>
                <a:ext cx="14" cy="14"/>
              </a:xfrm>
              <a:custGeom>
                <a:avLst/>
                <a:gdLst>
                  <a:gd name="T0" fmla="*/ 0 w 14"/>
                  <a:gd name="T1" fmla="*/ 6 h 14"/>
                  <a:gd name="T2" fmla="*/ 1 w 14"/>
                  <a:gd name="T3" fmla="*/ 4 h 14"/>
                  <a:gd name="T4" fmla="*/ 2 w 14"/>
                  <a:gd name="T5" fmla="*/ 1 h 14"/>
                  <a:gd name="T6" fmla="*/ 4 w 14"/>
                  <a:gd name="T7" fmla="*/ 0 h 14"/>
                  <a:gd name="T8" fmla="*/ 7 w 14"/>
                  <a:gd name="T9" fmla="*/ 0 h 14"/>
                  <a:gd name="T10" fmla="*/ 9 w 14"/>
                  <a:gd name="T11" fmla="*/ 0 h 14"/>
                  <a:gd name="T12" fmla="*/ 12 w 14"/>
                  <a:gd name="T13" fmla="*/ 1 h 14"/>
                  <a:gd name="T14" fmla="*/ 14 w 14"/>
                  <a:gd name="T15" fmla="*/ 4 h 14"/>
                  <a:gd name="T16" fmla="*/ 14 w 14"/>
                  <a:gd name="T17" fmla="*/ 6 h 14"/>
                  <a:gd name="T18" fmla="*/ 14 w 14"/>
                  <a:gd name="T19" fmla="*/ 10 h 14"/>
                  <a:gd name="T20" fmla="*/ 12 w 14"/>
                  <a:gd name="T21" fmla="*/ 12 h 14"/>
                  <a:gd name="T22" fmla="*/ 9 w 14"/>
                  <a:gd name="T23" fmla="*/ 14 h 14"/>
                  <a:gd name="T24" fmla="*/ 7 w 14"/>
                  <a:gd name="T25" fmla="*/ 14 h 14"/>
                  <a:gd name="T26" fmla="*/ 4 w 14"/>
                  <a:gd name="T27" fmla="*/ 14 h 14"/>
                  <a:gd name="T28" fmla="*/ 2 w 14"/>
                  <a:gd name="T29" fmla="*/ 12 h 14"/>
                  <a:gd name="T30" fmla="*/ 1 w 14"/>
                  <a:gd name="T31" fmla="*/ 10 h 14"/>
                  <a:gd name="T32" fmla="*/ 0 w 14"/>
                  <a:gd name="T33" fmla="*/ 6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0" y="6"/>
                    </a:moveTo>
                    <a:lnTo>
                      <a:pt x="1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7" name="Freeform 288"/>
              <p:cNvSpPr>
                <a:spLocks/>
              </p:cNvSpPr>
              <p:nvPr/>
            </p:nvSpPr>
            <p:spPr bwMode="auto">
              <a:xfrm>
                <a:off x="2373" y="2017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7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8" name="Freeform 289"/>
              <p:cNvSpPr>
                <a:spLocks/>
              </p:cNvSpPr>
              <p:nvPr/>
            </p:nvSpPr>
            <p:spPr bwMode="auto">
              <a:xfrm>
                <a:off x="2373" y="2017"/>
                <a:ext cx="15" cy="14"/>
              </a:xfrm>
              <a:custGeom>
                <a:avLst/>
                <a:gdLst>
                  <a:gd name="T0" fmla="*/ 0 w 15"/>
                  <a:gd name="T1" fmla="*/ 7 h 14"/>
                  <a:gd name="T2" fmla="*/ 0 w 15"/>
                  <a:gd name="T3" fmla="*/ 4 h 14"/>
                  <a:gd name="T4" fmla="*/ 1 w 15"/>
                  <a:gd name="T5" fmla="*/ 1 h 14"/>
                  <a:gd name="T6" fmla="*/ 4 w 15"/>
                  <a:gd name="T7" fmla="*/ 0 h 14"/>
                  <a:gd name="T8" fmla="*/ 7 w 15"/>
                  <a:gd name="T9" fmla="*/ 0 h 14"/>
                  <a:gd name="T10" fmla="*/ 10 w 15"/>
                  <a:gd name="T11" fmla="*/ 0 h 14"/>
                  <a:gd name="T12" fmla="*/ 12 w 15"/>
                  <a:gd name="T13" fmla="*/ 1 h 14"/>
                  <a:gd name="T14" fmla="*/ 13 w 15"/>
                  <a:gd name="T15" fmla="*/ 4 h 14"/>
                  <a:gd name="T16" fmla="*/ 15 w 15"/>
                  <a:gd name="T17" fmla="*/ 7 h 14"/>
                  <a:gd name="T18" fmla="*/ 13 w 15"/>
                  <a:gd name="T19" fmla="*/ 10 h 14"/>
                  <a:gd name="T20" fmla="*/ 12 w 15"/>
                  <a:gd name="T21" fmla="*/ 13 h 14"/>
                  <a:gd name="T22" fmla="*/ 10 w 15"/>
                  <a:gd name="T23" fmla="*/ 14 h 14"/>
                  <a:gd name="T24" fmla="*/ 7 w 15"/>
                  <a:gd name="T25" fmla="*/ 14 h 14"/>
                  <a:gd name="T26" fmla="*/ 4 w 15"/>
                  <a:gd name="T27" fmla="*/ 14 h 14"/>
                  <a:gd name="T28" fmla="*/ 1 w 15"/>
                  <a:gd name="T29" fmla="*/ 13 h 14"/>
                  <a:gd name="T30" fmla="*/ 0 w 15"/>
                  <a:gd name="T31" fmla="*/ 10 h 14"/>
                  <a:gd name="T32" fmla="*/ 0 w 15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0" y="7"/>
                    </a:move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49" name="Freeform 290"/>
              <p:cNvSpPr>
                <a:spLocks/>
              </p:cNvSpPr>
              <p:nvPr/>
            </p:nvSpPr>
            <p:spPr bwMode="auto">
              <a:xfrm>
                <a:off x="2373" y="1958"/>
                <a:ext cx="15" cy="8"/>
              </a:xfrm>
              <a:custGeom>
                <a:avLst/>
                <a:gdLst>
                  <a:gd name="T0" fmla="*/ 7 w 15"/>
                  <a:gd name="T1" fmla="*/ 8 h 8"/>
                  <a:gd name="T2" fmla="*/ 7 w 15"/>
                  <a:gd name="T3" fmla="*/ 8 h 8"/>
                  <a:gd name="T4" fmla="*/ 4 w 15"/>
                  <a:gd name="T5" fmla="*/ 6 h 8"/>
                  <a:gd name="T6" fmla="*/ 1 w 15"/>
                  <a:gd name="T7" fmla="*/ 5 h 8"/>
                  <a:gd name="T8" fmla="*/ 0 w 15"/>
                  <a:gd name="T9" fmla="*/ 3 h 8"/>
                  <a:gd name="T10" fmla="*/ 0 w 15"/>
                  <a:gd name="T11" fmla="*/ 0 h 8"/>
                  <a:gd name="T12" fmla="*/ 15 w 15"/>
                  <a:gd name="T13" fmla="*/ 0 h 8"/>
                  <a:gd name="T14" fmla="*/ 13 w 15"/>
                  <a:gd name="T15" fmla="*/ 3 h 8"/>
                  <a:gd name="T16" fmla="*/ 12 w 15"/>
                  <a:gd name="T17" fmla="*/ 5 h 8"/>
                  <a:gd name="T18" fmla="*/ 10 w 15"/>
                  <a:gd name="T19" fmla="*/ 6 h 8"/>
                  <a:gd name="T20" fmla="*/ 7 w 15"/>
                  <a:gd name="T21" fmla="*/ 8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8"/>
                  <a:gd name="T35" fmla="*/ 15 w 1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8">
                    <a:moveTo>
                      <a:pt x="7" y="8"/>
                    </a:moveTo>
                    <a:lnTo>
                      <a:pt x="7" y="8"/>
                    </a:lnTo>
                    <a:lnTo>
                      <a:pt x="4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0" name="Freeform 291"/>
              <p:cNvSpPr>
                <a:spLocks/>
              </p:cNvSpPr>
              <p:nvPr/>
            </p:nvSpPr>
            <p:spPr bwMode="auto">
              <a:xfrm>
                <a:off x="2373" y="1958"/>
                <a:ext cx="15" cy="1"/>
              </a:xfrm>
              <a:custGeom>
                <a:avLst/>
                <a:gdLst>
                  <a:gd name="T0" fmla="*/ 15 w 15"/>
                  <a:gd name="T1" fmla="*/ 0 h 1"/>
                  <a:gd name="T2" fmla="*/ 15 w 15"/>
                  <a:gd name="T3" fmla="*/ 0 h 1"/>
                  <a:gd name="T4" fmla="*/ 0 w 15"/>
                  <a:gd name="T5" fmla="*/ 0 h 1"/>
                  <a:gd name="T6" fmla="*/ 0 w 15"/>
                  <a:gd name="T7" fmla="*/ 0 h 1"/>
                  <a:gd name="T8" fmla="*/ 0 w 15"/>
                  <a:gd name="T9" fmla="*/ 0 h 1"/>
                  <a:gd name="T10" fmla="*/ 0 w 15"/>
                  <a:gd name="T11" fmla="*/ 0 h 1"/>
                  <a:gd name="T12" fmla="*/ 0 w 15"/>
                  <a:gd name="T13" fmla="*/ 0 h 1"/>
                  <a:gd name="T14" fmla="*/ 15 w 15"/>
                  <a:gd name="T15" fmla="*/ 0 h 1"/>
                  <a:gd name="T16" fmla="*/ 15 w 15"/>
                  <a:gd name="T17" fmla="*/ 0 h 1"/>
                  <a:gd name="T18" fmla="*/ 15 w 15"/>
                  <a:gd name="T19" fmla="*/ 0 h 1"/>
                  <a:gd name="T20" fmla="*/ 15 w 15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"/>
                  <a:gd name="T35" fmla="*/ 15 w 15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1" name="Freeform 292"/>
              <p:cNvSpPr>
                <a:spLocks/>
              </p:cNvSpPr>
              <p:nvPr/>
            </p:nvSpPr>
            <p:spPr bwMode="auto">
              <a:xfrm>
                <a:off x="2373" y="1957"/>
                <a:ext cx="15" cy="1"/>
              </a:xfrm>
              <a:custGeom>
                <a:avLst/>
                <a:gdLst>
                  <a:gd name="T0" fmla="*/ 15 w 15"/>
                  <a:gd name="T1" fmla="*/ 1 h 1"/>
                  <a:gd name="T2" fmla="*/ 0 w 15"/>
                  <a:gd name="T3" fmla="*/ 1 h 1"/>
                  <a:gd name="T4" fmla="*/ 0 w 15"/>
                  <a:gd name="T5" fmla="*/ 1 h 1"/>
                  <a:gd name="T6" fmla="*/ 0 w 15"/>
                  <a:gd name="T7" fmla="*/ 0 h 1"/>
                  <a:gd name="T8" fmla="*/ 15 w 15"/>
                  <a:gd name="T9" fmla="*/ 0 h 1"/>
                  <a:gd name="T10" fmla="*/ 15 w 15"/>
                  <a:gd name="T11" fmla="*/ 1 h 1"/>
                  <a:gd name="T12" fmla="*/ 15 w 15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"/>
                  <a:gd name="T23" fmla="*/ 15 w 15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">
                    <a:moveTo>
                      <a:pt x="15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2" name="Freeform 293"/>
              <p:cNvSpPr>
                <a:spLocks/>
              </p:cNvSpPr>
              <p:nvPr/>
            </p:nvSpPr>
            <p:spPr bwMode="auto">
              <a:xfrm>
                <a:off x="2373" y="1951"/>
                <a:ext cx="15" cy="7"/>
              </a:xfrm>
              <a:custGeom>
                <a:avLst/>
                <a:gdLst>
                  <a:gd name="T0" fmla="*/ 15 w 15"/>
                  <a:gd name="T1" fmla="*/ 7 h 7"/>
                  <a:gd name="T2" fmla="*/ 0 w 15"/>
                  <a:gd name="T3" fmla="*/ 7 h 7"/>
                  <a:gd name="T4" fmla="*/ 0 w 15"/>
                  <a:gd name="T5" fmla="*/ 3 h 7"/>
                  <a:gd name="T6" fmla="*/ 2 w 15"/>
                  <a:gd name="T7" fmla="*/ 2 h 7"/>
                  <a:gd name="T8" fmla="*/ 4 w 15"/>
                  <a:gd name="T9" fmla="*/ 0 h 7"/>
                  <a:gd name="T10" fmla="*/ 7 w 15"/>
                  <a:gd name="T11" fmla="*/ 0 h 7"/>
                  <a:gd name="T12" fmla="*/ 7 w 15"/>
                  <a:gd name="T13" fmla="*/ 0 h 7"/>
                  <a:gd name="T14" fmla="*/ 10 w 15"/>
                  <a:gd name="T15" fmla="*/ 0 h 7"/>
                  <a:gd name="T16" fmla="*/ 12 w 15"/>
                  <a:gd name="T17" fmla="*/ 2 h 7"/>
                  <a:gd name="T18" fmla="*/ 13 w 15"/>
                  <a:gd name="T19" fmla="*/ 3 h 7"/>
                  <a:gd name="T20" fmla="*/ 15 w 15"/>
                  <a:gd name="T21" fmla="*/ 7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7"/>
                  <a:gd name="T35" fmla="*/ 15 w 15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7">
                    <a:moveTo>
                      <a:pt x="15" y="7"/>
                    </a:move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DA251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3" name="Freeform 294"/>
              <p:cNvSpPr>
                <a:spLocks/>
              </p:cNvSpPr>
              <p:nvPr/>
            </p:nvSpPr>
            <p:spPr bwMode="auto">
              <a:xfrm>
                <a:off x="2373" y="1951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 w 15"/>
                  <a:gd name="T5" fmla="*/ 2 h 15"/>
                  <a:gd name="T6" fmla="*/ 4 w 15"/>
                  <a:gd name="T7" fmla="*/ 0 h 15"/>
                  <a:gd name="T8" fmla="*/ 7 w 15"/>
                  <a:gd name="T9" fmla="*/ 0 h 15"/>
                  <a:gd name="T10" fmla="*/ 10 w 15"/>
                  <a:gd name="T11" fmla="*/ 0 h 15"/>
                  <a:gd name="T12" fmla="*/ 12 w 15"/>
                  <a:gd name="T13" fmla="*/ 2 h 15"/>
                  <a:gd name="T14" fmla="*/ 13 w 15"/>
                  <a:gd name="T15" fmla="*/ 3 h 15"/>
                  <a:gd name="T16" fmla="*/ 15 w 15"/>
                  <a:gd name="T17" fmla="*/ 7 h 15"/>
                  <a:gd name="T18" fmla="*/ 13 w 15"/>
                  <a:gd name="T19" fmla="*/ 10 h 15"/>
                  <a:gd name="T20" fmla="*/ 12 w 15"/>
                  <a:gd name="T21" fmla="*/ 12 h 15"/>
                  <a:gd name="T22" fmla="*/ 10 w 15"/>
                  <a:gd name="T23" fmla="*/ 13 h 15"/>
                  <a:gd name="T24" fmla="*/ 7 w 15"/>
                  <a:gd name="T25" fmla="*/ 15 h 15"/>
                  <a:gd name="T26" fmla="*/ 4 w 15"/>
                  <a:gd name="T27" fmla="*/ 13 h 15"/>
                  <a:gd name="T28" fmla="*/ 1 w 15"/>
                  <a:gd name="T29" fmla="*/ 12 h 15"/>
                  <a:gd name="T30" fmla="*/ 0 w 15"/>
                  <a:gd name="T31" fmla="*/ 10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4" name="Rectangle 295"/>
              <p:cNvSpPr>
                <a:spLocks noChangeArrowheads="1"/>
              </p:cNvSpPr>
              <p:nvPr/>
            </p:nvSpPr>
            <p:spPr bwMode="auto">
              <a:xfrm>
                <a:off x="2368" y="1944"/>
                <a:ext cx="3" cy="38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5" name="Rectangle 296"/>
              <p:cNvSpPr>
                <a:spLocks noChangeArrowheads="1"/>
              </p:cNvSpPr>
              <p:nvPr/>
            </p:nvSpPr>
            <p:spPr bwMode="auto">
              <a:xfrm>
                <a:off x="2488" y="1944"/>
                <a:ext cx="4" cy="37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6" name="Rectangle 297"/>
              <p:cNvSpPr>
                <a:spLocks noChangeArrowheads="1"/>
              </p:cNvSpPr>
              <p:nvPr/>
            </p:nvSpPr>
            <p:spPr bwMode="auto">
              <a:xfrm>
                <a:off x="2540" y="1827"/>
                <a:ext cx="16" cy="15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7" name="Rectangle 298"/>
              <p:cNvSpPr>
                <a:spLocks noChangeArrowheads="1"/>
              </p:cNvSpPr>
              <p:nvPr/>
            </p:nvSpPr>
            <p:spPr bwMode="auto">
              <a:xfrm>
                <a:off x="2537" y="1775"/>
                <a:ext cx="1" cy="21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8" name="Rectangle 299"/>
              <p:cNvSpPr>
                <a:spLocks noChangeArrowheads="1"/>
              </p:cNvSpPr>
              <p:nvPr/>
            </p:nvSpPr>
            <p:spPr bwMode="auto">
              <a:xfrm>
                <a:off x="2537" y="1775"/>
                <a:ext cx="1" cy="2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59" name="Line 300"/>
              <p:cNvSpPr>
                <a:spLocks noChangeShapeType="1"/>
              </p:cNvSpPr>
              <p:nvPr/>
            </p:nvSpPr>
            <p:spPr bwMode="auto">
              <a:xfrm>
                <a:off x="2538" y="1777"/>
                <a:ext cx="1" cy="17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0" name="Freeform 301"/>
              <p:cNvSpPr>
                <a:spLocks/>
              </p:cNvSpPr>
              <p:nvPr/>
            </p:nvSpPr>
            <p:spPr bwMode="auto">
              <a:xfrm>
                <a:off x="2468" y="176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3 h 13"/>
                  <a:gd name="T4" fmla="*/ 3 w 15"/>
                  <a:gd name="T5" fmla="*/ 1 h 13"/>
                  <a:gd name="T6" fmla="*/ 5 w 15"/>
                  <a:gd name="T7" fmla="*/ 0 h 13"/>
                  <a:gd name="T8" fmla="*/ 8 w 15"/>
                  <a:gd name="T9" fmla="*/ 0 h 13"/>
                  <a:gd name="T10" fmla="*/ 10 w 15"/>
                  <a:gd name="T11" fmla="*/ 0 h 13"/>
                  <a:gd name="T12" fmla="*/ 13 w 15"/>
                  <a:gd name="T13" fmla="*/ 1 h 13"/>
                  <a:gd name="T14" fmla="*/ 14 w 15"/>
                  <a:gd name="T15" fmla="*/ 3 h 13"/>
                  <a:gd name="T16" fmla="*/ 15 w 15"/>
                  <a:gd name="T17" fmla="*/ 6 h 13"/>
                  <a:gd name="T18" fmla="*/ 14 w 15"/>
                  <a:gd name="T19" fmla="*/ 10 h 13"/>
                  <a:gd name="T20" fmla="*/ 13 w 15"/>
                  <a:gd name="T21" fmla="*/ 12 h 13"/>
                  <a:gd name="T22" fmla="*/ 10 w 15"/>
                  <a:gd name="T23" fmla="*/ 13 h 13"/>
                  <a:gd name="T24" fmla="*/ 8 w 15"/>
                  <a:gd name="T25" fmla="*/ 13 h 13"/>
                  <a:gd name="T26" fmla="*/ 5 w 15"/>
                  <a:gd name="T27" fmla="*/ 13 h 13"/>
                  <a:gd name="T28" fmla="*/ 3 w 15"/>
                  <a:gd name="T29" fmla="*/ 12 h 13"/>
                  <a:gd name="T30" fmla="*/ 0 w 15"/>
                  <a:gd name="T31" fmla="*/ 10 h 13"/>
                  <a:gd name="T32" fmla="*/ 0 w 15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6"/>
                    </a:move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1" name="Freeform 302"/>
              <p:cNvSpPr>
                <a:spLocks/>
              </p:cNvSpPr>
              <p:nvPr/>
            </p:nvSpPr>
            <p:spPr bwMode="auto">
              <a:xfrm>
                <a:off x="2468" y="1767"/>
                <a:ext cx="15" cy="13"/>
              </a:xfrm>
              <a:custGeom>
                <a:avLst/>
                <a:gdLst>
                  <a:gd name="T0" fmla="*/ 0 w 15"/>
                  <a:gd name="T1" fmla="*/ 6 h 13"/>
                  <a:gd name="T2" fmla="*/ 0 w 15"/>
                  <a:gd name="T3" fmla="*/ 3 h 13"/>
                  <a:gd name="T4" fmla="*/ 3 w 15"/>
                  <a:gd name="T5" fmla="*/ 1 h 13"/>
                  <a:gd name="T6" fmla="*/ 5 w 15"/>
                  <a:gd name="T7" fmla="*/ 0 h 13"/>
                  <a:gd name="T8" fmla="*/ 8 w 15"/>
                  <a:gd name="T9" fmla="*/ 0 h 13"/>
                  <a:gd name="T10" fmla="*/ 10 w 15"/>
                  <a:gd name="T11" fmla="*/ 0 h 13"/>
                  <a:gd name="T12" fmla="*/ 13 w 15"/>
                  <a:gd name="T13" fmla="*/ 1 h 13"/>
                  <a:gd name="T14" fmla="*/ 14 w 15"/>
                  <a:gd name="T15" fmla="*/ 3 h 13"/>
                  <a:gd name="T16" fmla="*/ 15 w 15"/>
                  <a:gd name="T17" fmla="*/ 6 h 13"/>
                  <a:gd name="T18" fmla="*/ 14 w 15"/>
                  <a:gd name="T19" fmla="*/ 10 h 13"/>
                  <a:gd name="T20" fmla="*/ 13 w 15"/>
                  <a:gd name="T21" fmla="*/ 12 h 13"/>
                  <a:gd name="T22" fmla="*/ 10 w 15"/>
                  <a:gd name="T23" fmla="*/ 13 h 13"/>
                  <a:gd name="T24" fmla="*/ 8 w 15"/>
                  <a:gd name="T25" fmla="*/ 13 h 13"/>
                  <a:gd name="T26" fmla="*/ 5 w 15"/>
                  <a:gd name="T27" fmla="*/ 13 h 13"/>
                  <a:gd name="T28" fmla="*/ 3 w 15"/>
                  <a:gd name="T29" fmla="*/ 12 h 13"/>
                  <a:gd name="T30" fmla="*/ 0 w 15"/>
                  <a:gd name="T31" fmla="*/ 10 h 13"/>
                  <a:gd name="T32" fmla="*/ 0 w 15"/>
                  <a:gd name="T33" fmla="*/ 6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3"/>
                  <a:gd name="T53" fmla="*/ 15 w 1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3">
                    <a:moveTo>
                      <a:pt x="0" y="6"/>
                    </a:moveTo>
                    <a:lnTo>
                      <a:pt x="0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4" y="10"/>
                    </a:lnTo>
                    <a:lnTo>
                      <a:pt x="13" y="12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2" name="Freeform 303"/>
              <p:cNvSpPr>
                <a:spLocks/>
              </p:cNvSpPr>
              <p:nvPr/>
            </p:nvSpPr>
            <p:spPr bwMode="auto">
              <a:xfrm>
                <a:off x="2220" y="1760"/>
                <a:ext cx="11" cy="13"/>
              </a:xfrm>
              <a:custGeom>
                <a:avLst/>
                <a:gdLst>
                  <a:gd name="T0" fmla="*/ 10 w 11"/>
                  <a:gd name="T1" fmla="*/ 13 h 13"/>
                  <a:gd name="T2" fmla="*/ 10 w 11"/>
                  <a:gd name="T3" fmla="*/ 13 h 13"/>
                  <a:gd name="T4" fmla="*/ 0 w 11"/>
                  <a:gd name="T5" fmla="*/ 3 h 13"/>
                  <a:gd name="T6" fmla="*/ 3 w 11"/>
                  <a:gd name="T7" fmla="*/ 2 h 13"/>
                  <a:gd name="T8" fmla="*/ 5 w 11"/>
                  <a:gd name="T9" fmla="*/ 0 h 13"/>
                  <a:gd name="T10" fmla="*/ 8 w 11"/>
                  <a:gd name="T11" fmla="*/ 2 h 13"/>
                  <a:gd name="T12" fmla="*/ 10 w 11"/>
                  <a:gd name="T13" fmla="*/ 3 h 13"/>
                  <a:gd name="T14" fmla="*/ 11 w 11"/>
                  <a:gd name="T15" fmla="*/ 5 h 13"/>
                  <a:gd name="T16" fmla="*/ 11 w 11"/>
                  <a:gd name="T17" fmla="*/ 8 h 13"/>
                  <a:gd name="T18" fmla="*/ 11 w 11"/>
                  <a:gd name="T19" fmla="*/ 10 h 13"/>
                  <a:gd name="T20" fmla="*/ 10 w 11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3" name="Freeform 304"/>
              <p:cNvSpPr>
                <a:spLocks/>
              </p:cNvSpPr>
              <p:nvPr/>
            </p:nvSpPr>
            <p:spPr bwMode="auto">
              <a:xfrm>
                <a:off x="2219" y="1763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0 w 11"/>
                  <a:gd name="T9" fmla="*/ 10 h 10"/>
                  <a:gd name="T10" fmla="*/ 10 w 11"/>
                  <a:gd name="T11" fmla="*/ 10 h 10"/>
                  <a:gd name="T12" fmla="*/ 0 w 11"/>
                  <a:gd name="T13" fmla="*/ 0 h 10"/>
                  <a:gd name="T14" fmla="*/ 0 w 11"/>
                  <a:gd name="T15" fmla="*/ 0 h 10"/>
                  <a:gd name="T16" fmla="*/ 1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0"/>
                  <a:gd name="T35" fmla="*/ 11 w 11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4" name="Freeform 305"/>
              <p:cNvSpPr>
                <a:spLocks/>
              </p:cNvSpPr>
              <p:nvPr/>
            </p:nvSpPr>
            <p:spPr bwMode="auto">
              <a:xfrm>
                <a:off x="2219" y="1763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0 w 11"/>
                  <a:gd name="T5" fmla="*/ 10 h 10"/>
                  <a:gd name="T6" fmla="*/ 10 w 11"/>
                  <a:gd name="T7" fmla="*/ 10 h 10"/>
                  <a:gd name="T8" fmla="*/ 10 w 11"/>
                  <a:gd name="T9" fmla="*/ 10 h 10"/>
                  <a:gd name="T10" fmla="*/ 0 w 11"/>
                  <a:gd name="T11" fmla="*/ 0 h 10"/>
                  <a:gd name="T12" fmla="*/ 0 w 11"/>
                  <a:gd name="T13" fmla="*/ 0 h 10"/>
                  <a:gd name="T14" fmla="*/ 1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10"/>
                  <a:gd name="T26" fmla="*/ 11 w 11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5" name="Freeform 306"/>
              <p:cNvSpPr>
                <a:spLocks/>
              </p:cNvSpPr>
              <p:nvPr/>
            </p:nvSpPr>
            <p:spPr bwMode="auto">
              <a:xfrm>
                <a:off x="2218" y="1763"/>
                <a:ext cx="11" cy="12"/>
              </a:xfrm>
              <a:custGeom>
                <a:avLst/>
                <a:gdLst>
                  <a:gd name="T0" fmla="*/ 1 w 11"/>
                  <a:gd name="T1" fmla="*/ 0 h 12"/>
                  <a:gd name="T2" fmla="*/ 11 w 11"/>
                  <a:gd name="T3" fmla="*/ 10 h 12"/>
                  <a:gd name="T4" fmla="*/ 8 w 11"/>
                  <a:gd name="T5" fmla="*/ 12 h 12"/>
                  <a:gd name="T6" fmla="*/ 6 w 11"/>
                  <a:gd name="T7" fmla="*/ 12 h 12"/>
                  <a:gd name="T8" fmla="*/ 3 w 11"/>
                  <a:gd name="T9" fmla="*/ 12 h 12"/>
                  <a:gd name="T10" fmla="*/ 1 w 11"/>
                  <a:gd name="T11" fmla="*/ 10 h 12"/>
                  <a:gd name="T12" fmla="*/ 0 w 11"/>
                  <a:gd name="T13" fmla="*/ 9 h 12"/>
                  <a:gd name="T14" fmla="*/ 0 w 11"/>
                  <a:gd name="T15" fmla="*/ 5 h 12"/>
                  <a:gd name="T16" fmla="*/ 0 w 11"/>
                  <a:gd name="T17" fmla="*/ 2 h 12"/>
                  <a:gd name="T18" fmla="*/ 1 w 11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2"/>
                  <a:gd name="T32" fmla="*/ 11 w 11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2">
                    <a:moveTo>
                      <a:pt x="1" y="0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6" name="Freeform 307"/>
              <p:cNvSpPr>
                <a:spLocks/>
              </p:cNvSpPr>
              <p:nvPr/>
            </p:nvSpPr>
            <p:spPr bwMode="auto">
              <a:xfrm>
                <a:off x="2218" y="1760"/>
                <a:ext cx="13" cy="15"/>
              </a:xfrm>
              <a:custGeom>
                <a:avLst/>
                <a:gdLst>
                  <a:gd name="T0" fmla="*/ 12 w 13"/>
                  <a:gd name="T1" fmla="*/ 13 h 15"/>
                  <a:gd name="T2" fmla="*/ 10 w 13"/>
                  <a:gd name="T3" fmla="*/ 15 h 15"/>
                  <a:gd name="T4" fmla="*/ 6 w 13"/>
                  <a:gd name="T5" fmla="*/ 15 h 15"/>
                  <a:gd name="T6" fmla="*/ 3 w 13"/>
                  <a:gd name="T7" fmla="*/ 15 h 15"/>
                  <a:gd name="T8" fmla="*/ 1 w 13"/>
                  <a:gd name="T9" fmla="*/ 13 h 15"/>
                  <a:gd name="T10" fmla="*/ 0 w 13"/>
                  <a:gd name="T11" fmla="*/ 12 h 15"/>
                  <a:gd name="T12" fmla="*/ 0 w 13"/>
                  <a:gd name="T13" fmla="*/ 8 h 15"/>
                  <a:gd name="T14" fmla="*/ 0 w 13"/>
                  <a:gd name="T15" fmla="*/ 5 h 15"/>
                  <a:gd name="T16" fmla="*/ 2 w 13"/>
                  <a:gd name="T17" fmla="*/ 3 h 15"/>
                  <a:gd name="T18" fmla="*/ 5 w 13"/>
                  <a:gd name="T19" fmla="*/ 2 h 15"/>
                  <a:gd name="T20" fmla="*/ 7 w 13"/>
                  <a:gd name="T21" fmla="*/ 0 h 15"/>
                  <a:gd name="T22" fmla="*/ 10 w 13"/>
                  <a:gd name="T23" fmla="*/ 2 h 15"/>
                  <a:gd name="T24" fmla="*/ 12 w 13"/>
                  <a:gd name="T25" fmla="*/ 3 h 15"/>
                  <a:gd name="T26" fmla="*/ 13 w 13"/>
                  <a:gd name="T27" fmla="*/ 5 h 15"/>
                  <a:gd name="T28" fmla="*/ 13 w 13"/>
                  <a:gd name="T29" fmla="*/ 8 h 15"/>
                  <a:gd name="T30" fmla="*/ 13 w 13"/>
                  <a:gd name="T31" fmla="*/ 10 h 15"/>
                  <a:gd name="T32" fmla="*/ 12 w 13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5"/>
                  <a:gd name="T53" fmla="*/ 13 w 1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5">
                    <a:moveTo>
                      <a:pt x="12" y="13"/>
                    </a:moveTo>
                    <a:lnTo>
                      <a:pt x="10" y="15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7" name="Freeform 308"/>
              <p:cNvSpPr>
                <a:spLocks/>
              </p:cNvSpPr>
              <p:nvPr/>
            </p:nvSpPr>
            <p:spPr bwMode="auto">
              <a:xfrm>
                <a:off x="2210" y="1748"/>
                <a:ext cx="15" cy="20"/>
              </a:xfrm>
              <a:custGeom>
                <a:avLst/>
                <a:gdLst>
                  <a:gd name="T0" fmla="*/ 15 w 15"/>
                  <a:gd name="T1" fmla="*/ 20 h 20"/>
                  <a:gd name="T2" fmla="*/ 0 w 15"/>
                  <a:gd name="T3" fmla="*/ 5 h 20"/>
                  <a:gd name="T4" fmla="*/ 0 w 15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0"/>
                  <a:gd name="T11" fmla="*/ 15 w 15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0">
                    <a:moveTo>
                      <a:pt x="15" y="20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8" name="Freeform 309"/>
              <p:cNvSpPr>
                <a:spLocks/>
              </p:cNvSpPr>
              <p:nvPr/>
            </p:nvSpPr>
            <p:spPr bwMode="auto">
              <a:xfrm>
                <a:off x="2314" y="1782"/>
                <a:ext cx="13" cy="12"/>
              </a:xfrm>
              <a:custGeom>
                <a:avLst/>
                <a:gdLst>
                  <a:gd name="T0" fmla="*/ 10 w 13"/>
                  <a:gd name="T1" fmla="*/ 12 h 12"/>
                  <a:gd name="T2" fmla="*/ 10 w 13"/>
                  <a:gd name="T3" fmla="*/ 12 h 12"/>
                  <a:gd name="T4" fmla="*/ 10 w 13"/>
                  <a:gd name="T5" fmla="*/ 12 h 12"/>
                  <a:gd name="T6" fmla="*/ 10 w 13"/>
                  <a:gd name="T7" fmla="*/ 12 h 12"/>
                  <a:gd name="T8" fmla="*/ 0 w 13"/>
                  <a:gd name="T9" fmla="*/ 2 h 12"/>
                  <a:gd name="T10" fmla="*/ 3 w 13"/>
                  <a:gd name="T11" fmla="*/ 1 h 12"/>
                  <a:gd name="T12" fmla="*/ 5 w 13"/>
                  <a:gd name="T13" fmla="*/ 0 h 12"/>
                  <a:gd name="T14" fmla="*/ 8 w 13"/>
                  <a:gd name="T15" fmla="*/ 1 h 12"/>
                  <a:gd name="T16" fmla="*/ 10 w 13"/>
                  <a:gd name="T17" fmla="*/ 2 h 12"/>
                  <a:gd name="T18" fmla="*/ 11 w 13"/>
                  <a:gd name="T19" fmla="*/ 5 h 12"/>
                  <a:gd name="T20" fmla="*/ 13 w 13"/>
                  <a:gd name="T21" fmla="*/ 7 h 12"/>
                  <a:gd name="T22" fmla="*/ 11 w 13"/>
                  <a:gd name="T23" fmla="*/ 10 h 12"/>
                  <a:gd name="T24" fmla="*/ 10 w 13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2"/>
                  <a:gd name="T41" fmla="*/ 13 w 13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69" name="Freeform 310"/>
              <p:cNvSpPr>
                <a:spLocks/>
              </p:cNvSpPr>
              <p:nvPr/>
            </p:nvSpPr>
            <p:spPr bwMode="auto">
              <a:xfrm>
                <a:off x="2314" y="178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0"/>
                  <a:gd name="T35" fmla="*/ 10 w 10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0" name="Freeform 311"/>
              <p:cNvSpPr>
                <a:spLocks/>
              </p:cNvSpPr>
              <p:nvPr/>
            </p:nvSpPr>
            <p:spPr bwMode="auto">
              <a:xfrm>
                <a:off x="2314" y="178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0"/>
                  <a:gd name="T29" fmla="*/ 10 w 10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1" name="Freeform 312"/>
              <p:cNvSpPr>
                <a:spLocks/>
              </p:cNvSpPr>
              <p:nvPr/>
            </p:nvSpPr>
            <p:spPr bwMode="auto">
              <a:xfrm>
                <a:off x="2312" y="1784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0 h 13"/>
                  <a:gd name="T4" fmla="*/ 12 w 12"/>
                  <a:gd name="T5" fmla="*/ 10 h 13"/>
                  <a:gd name="T6" fmla="*/ 10 w 12"/>
                  <a:gd name="T7" fmla="*/ 13 h 13"/>
                  <a:gd name="T8" fmla="*/ 7 w 12"/>
                  <a:gd name="T9" fmla="*/ 13 h 13"/>
                  <a:gd name="T10" fmla="*/ 4 w 12"/>
                  <a:gd name="T11" fmla="*/ 13 h 13"/>
                  <a:gd name="T12" fmla="*/ 2 w 12"/>
                  <a:gd name="T13" fmla="*/ 10 h 13"/>
                  <a:gd name="T14" fmla="*/ 0 w 12"/>
                  <a:gd name="T15" fmla="*/ 9 h 13"/>
                  <a:gd name="T16" fmla="*/ 0 w 12"/>
                  <a:gd name="T17" fmla="*/ 5 h 13"/>
                  <a:gd name="T18" fmla="*/ 1 w 12"/>
                  <a:gd name="T19" fmla="*/ 3 h 13"/>
                  <a:gd name="T20" fmla="*/ 2 w 12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3"/>
                  <a:gd name="T35" fmla="*/ 12 w 1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3">
                    <a:moveTo>
                      <a:pt x="2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2" name="Freeform 313"/>
              <p:cNvSpPr>
                <a:spLocks/>
              </p:cNvSpPr>
              <p:nvPr/>
            </p:nvSpPr>
            <p:spPr bwMode="auto">
              <a:xfrm>
                <a:off x="2312" y="1782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4 h 15"/>
                  <a:gd name="T4" fmla="*/ 7 w 15"/>
                  <a:gd name="T5" fmla="*/ 15 h 15"/>
                  <a:gd name="T6" fmla="*/ 5 w 15"/>
                  <a:gd name="T7" fmla="*/ 15 h 15"/>
                  <a:gd name="T8" fmla="*/ 2 w 15"/>
                  <a:gd name="T9" fmla="*/ 12 h 15"/>
                  <a:gd name="T10" fmla="*/ 0 w 15"/>
                  <a:gd name="T11" fmla="*/ 11 h 15"/>
                  <a:gd name="T12" fmla="*/ 0 w 15"/>
                  <a:gd name="T13" fmla="*/ 7 h 15"/>
                  <a:gd name="T14" fmla="*/ 1 w 15"/>
                  <a:gd name="T15" fmla="*/ 5 h 15"/>
                  <a:gd name="T16" fmla="*/ 2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2 h 15"/>
                  <a:gd name="T26" fmla="*/ 15 w 15"/>
                  <a:gd name="T27" fmla="*/ 5 h 15"/>
                  <a:gd name="T28" fmla="*/ 15 w 15"/>
                  <a:gd name="T29" fmla="*/ 7 h 15"/>
                  <a:gd name="T30" fmla="*/ 13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4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3" name="Freeform 314"/>
              <p:cNvSpPr>
                <a:spLocks/>
              </p:cNvSpPr>
              <p:nvPr/>
            </p:nvSpPr>
            <p:spPr bwMode="auto">
              <a:xfrm>
                <a:off x="2306" y="1770"/>
                <a:ext cx="14" cy="22"/>
              </a:xfrm>
              <a:custGeom>
                <a:avLst/>
                <a:gdLst>
                  <a:gd name="T0" fmla="*/ 14 w 14"/>
                  <a:gd name="T1" fmla="*/ 22 h 22"/>
                  <a:gd name="T2" fmla="*/ 0 w 14"/>
                  <a:gd name="T3" fmla="*/ 7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2"/>
                  <a:gd name="T11" fmla="*/ 14 w 14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2">
                    <a:moveTo>
                      <a:pt x="14" y="22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4" name="Freeform 315"/>
              <p:cNvSpPr>
                <a:spLocks/>
              </p:cNvSpPr>
              <p:nvPr/>
            </p:nvSpPr>
            <p:spPr bwMode="auto">
              <a:xfrm>
                <a:off x="2368" y="2008"/>
                <a:ext cx="12" cy="11"/>
              </a:xfrm>
              <a:custGeom>
                <a:avLst/>
                <a:gdLst>
                  <a:gd name="T0" fmla="*/ 10 w 12"/>
                  <a:gd name="T1" fmla="*/ 11 h 11"/>
                  <a:gd name="T2" fmla="*/ 0 w 12"/>
                  <a:gd name="T3" fmla="*/ 1 h 11"/>
                  <a:gd name="T4" fmla="*/ 0 w 12"/>
                  <a:gd name="T5" fmla="*/ 1 h 11"/>
                  <a:gd name="T6" fmla="*/ 0 w 12"/>
                  <a:gd name="T7" fmla="*/ 1 h 11"/>
                  <a:gd name="T8" fmla="*/ 3 w 12"/>
                  <a:gd name="T9" fmla="*/ 0 h 11"/>
                  <a:gd name="T10" fmla="*/ 6 w 12"/>
                  <a:gd name="T11" fmla="*/ 0 h 11"/>
                  <a:gd name="T12" fmla="*/ 9 w 12"/>
                  <a:gd name="T13" fmla="*/ 0 h 11"/>
                  <a:gd name="T14" fmla="*/ 11 w 12"/>
                  <a:gd name="T15" fmla="*/ 1 h 11"/>
                  <a:gd name="T16" fmla="*/ 12 w 12"/>
                  <a:gd name="T17" fmla="*/ 4 h 11"/>
                  <a:gd name="T18" fmla="*/ 12 w 12"/>
                  <a:gd name="T19" fmla="*/ 6 h 11"/>
                  <a:gd name="T20" fmla="*/ 12 w 12"/>
                  <a:gd name="T21" fmla="*/ 9 h 11"/>
                  <a:gd name="T22" fmla="*/ 10 w 12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1"/>
                  <a:gd name="T38" fmla="*/ 12 w 12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1">
                    <a:moveTo>
                      <a:pt x="10" y="11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5" name="Freeform 316"/>
              <p:cNvSpPr>
                <a:spLocks/>
              </p:cNvSpPr>
              <p:nvPr/>
            </p:nvSpPr>
            <p:spPr bwMode="auto">
              <a:xfrm>
                <a:off x="2368" y="2009"/>
                <a:ext cx="11" cy="12"/>
              </a:xfrm>
              <a:custGeom>
                <a:avLst/>
                <a:gdLst>
                  <a:gd name="T0" fmla="*/ 1 w 11"/>
                  <a:gd name="T1" fmla="*/ 0 h 12"/>
                  <a:gd name="T2" fmla="*/ 11 w 11"/>
                  <a:gd name="T3" fmla="*/ 10 h 12"/>
                  <a:gd name="T4" fmla="*/ 11 w 11"/>
                  <a:gd name="T5" fmla="*/ 10 h 12"/>
                  <a:gd name="T6" fmla="*/ 10 w 11"/>
                  <a:gd name="T7" fmla="*/ 10 h 12"/>
                  <a:gd name="T8" fmla="*/ 10 w 11"/>
                  <a:gd name="T9" fmla="*/ 12 h 12"/>
                  <a:gd name="T10" fmla="*/ 10 w 11"/>
                  <a:gd name="T11" fmla="*/ 12 h 12"/>
                  <a:gd name="T12" fmla="*/ 0 w 11"/>
                  <a:gd name="T13" fmla="*/ 2 h 12"/>
                  <a:gd name="T14" fmla="*/ 0 w 11"/>
                  <a:gd name="T15" fmla="*/ 0 h 12"/>
                  <a:gd name="T16" fmla="*/ 0 w 11"/>
                  <a:gd name="T17" fmla="*/ 0 h 12"/>
                  <a:gd name="T18" fmla="*/ 0 w 11"/>
                  <a:gd name="T19" fmla="*/ 0 h 12"/>
                  <a:gd name="T20" fmla="*/ 1 w 11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2"/>
                  <a:gd name="T35" fmla="*/ 11 w 11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2">
                    <a:moveTo>
                      <a:pt x="1" y="0"/>
                    </a:moveTo>
                    <a:lnTo>
                      <a:pt x="11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6" name="Freeform 317"/>
              <p:cNvSpPr>
                <a:spLocks/>
              </p:cNvSpPr>
              <p:nvPr/>
            </p:nvSpPr>
            <p:spPr bwMode="auto">
              <a:xfrm>
                <a:off x="2368" y="200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2 h 12"/>
                  <a:gd name="T6" fmla="*/ 10 w 10"/>
                  <a:gd name="T7" fmla="*/ 12 h 12"/>
                  <a:gd name="T8" fmla="*/ 0 w 10"/>
                  <a:gd name="T9" fmla="*/ 2 h 12"/>
                  <a:gd name="T10" fmla="*/ 0 w 10"/>
                  <a:gd name="T11" fmla="*/ 2 h 12"/>
                  <a:gd name="T12" fmla="*/ 0 w 1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2"/>
                  <a:gd name="T23" fmla="*/ 10 w 10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7" name="Freeform 318"/>
              <p:cNvSpPr>
                <a:spLocks/>
              </p:cNvSpPr>
              <p:nvPr/>
            </p:nvSpPr>
            <p:spPr bwMode="auto">
              <a:xfrm>
                <a:off x="2367" y="2011"/>
                <a:ext cx="11" cy="11"/>
              </a:xfrm>
              <a:custGeom>
                <a:avLst/>
                <a:gdLst>
                  <a:gd name="T0" fmla="*/ 1 w 11"/>
                  <a:gd name="T1" fmla="*/ 0 h 11"/>
                  <a:gd name="T2" fmla="*/ 11 w 11"/>
                  <a:gd name="T3" fmla="*/ 10 h 11"/>
                  <a:gd name="T4" fmla="*/ 8 w 11"/>
                  <a:gd name="T5" fmla="*/ 11 h 11"/>
                  <a:gd name="T6" fmla="*/ 6 w 11"/>
                  <a:gd name="T7" fmla="*/ 11 h 11"/>
                  <a:gd name="T8" fmla="*/ 4 w 11"/>
                  <a:gd name="T9" fmla="*/ 11 h 11"/>
                  <a:gd name="T10" fmla="*/ 1 w 11"/>
                  <a:gd name="T11" fmla="*/ 10 h 11"/>
                  <a:gd name="T12" fmla="*/ 0 w 11"/>
                  <a:gd name="T13" fmla="*/ 7 h 11"/>
                  <a:gd name="T14" fmla="*/ 0 w 11"/>
                  <a:gd name="T15" fmla="*/ 5 h 11"/>
                  <a:gd name="T16" fmla="*/ 0 w 11"/>
                  <a:gd name="T17" fmla="*/ 2 h 11"/>
                  <a:gd name="T18" fmla="*/ 1 w 11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1"/>
                  <a:gd name="T32" fmla="*/ 11 w 11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1">
                    <a:moveTo>
                      <a:pt x="1" y="0"/>
                    </a:moveTo>
                    <a:lnTo>
                      <a:pt x="11" y="10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8" name="Freeform 319"/>
              <p:cNvSpPr>
                <a:spLocks/>
              </p:cNvSpPr>
              <p:nvPr/>
            </p:nvSpPr>
            <p:spPr bwMode="auto">
              <a:xfrm>
                <a:off x="2367" y="2008"/>
                <a:ext cx="13" cy="14"/>
              </a:xfrm>
              <a:custGeom>
                <a:avLst/>
                <a:gdLst>
                  <a:gd name="T0" fmla="*/ 11 w 13"/>
                  <a:gd name="T1" fmla="*/ 11 h 14"/>
                  <a:gd name="T2" fmla="*/ 8 w 13"/>
                  <a:gd name="T3" fmla="*/ 14 h 14"/>
                  <a:gd name="T4" fmla="*/ 6 w 13"/>
                  <a:gd name="T5" fmla="*/ 14 h 14"/>
                  <a:gd name="T6" fmla="*/ 4 w 13"/>
                  <a:gd name="T7" fmla="*/ 14 h 14"/>
                  <a:gd name="T8" fmla="*/ 1 w 13"/>
                  <a:gd name="T9" fmla="*/ 13 h 14"/>
                  <a:gd name="T10" fmla="*/ 0 w 13"/>
                  <a:gd name="T11" fmla="*/ 10 h 14"/>
                  <a:gd name="T12" fmla="*/ 0 w 13"/>
                  <a:gd name="T13" fmla="*/ 8 h 14"/>
                  <a:gd name="T14" fmla="*/ 0 w 13"/>
                  <a:gd name="T15" fmla="*/ 4 h 14"/>
                  <a:gd name="T16" fmla="*/ 1 w 13"/>
                  <a:gd name="T17" fmla="*/ 1 h 14"/>
                  <a:gd name="T18" fmla="*/ 4 w 13"/>
                  <a:gd name="T19" fmla="*/ 0 h 14"/>
                  <a:gd name="T20" fmla="*/ 7 w 13"/>
                  <a:gd name="T21" fmla="*/ 0 h 14"/>
                  <a:gd name="T22" fmla="*/ 10 w 13"/>
                  <a:gd name="T23" fmla="*/ 0 h 14"/>
                  <a:gd name="T24" fmla="*/ 12 w 13"/>
                  <a:gd name="T25" fmla="*/ 1 h 14"/>
                  <a:gd name="T26" fmla="*/ 13 w 13"/>
                  <a:gd name="T27" fmla="*/ 4 h 14"/>
                  <a:gd name="T28" fmla="*/ 13 w 13"/>
                  <a:gd name="T29" fmla="*/ 6 h 14"/>
                  <a:gd name="T30" fmla="*/ 13 w 13"/>
                  <a:gd name="T31" fmla="*/ 9 h 14"/>
                  <a:gd name="T32" fmla="*/ 11 w 13"/>
                  <a:gd name="T33" fmla="*/ 11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4"/>
                  <a:gd name="T53" fmla="*/ 13 w 13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4">
                    <a:moveTo>
                      <a:pt x="11" y="11"/>
                    </a:moveTo>
                    <a:lnTo>
                      <a:pt x="8" y="14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9"/>
                    </a:lnTo>
                    <a:lnTo>
                      <a:pt x="11" y="1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79" name="Freeform 320"/>
              <p:cNvSpPr>
                <a:spLocks/>
              </p:cNvSpPr>
              <p:nvPr/>
            </p:nvSpPr>
            <p:spPr bwMode="auto">
              <a:xfrm>
                <a:off x="2360" y="1994"/>
                <a:ext cx="13" cy="19"/>
              </a:xfrm>
              <a:custGeom>
                <a:avLst/>
                <a:gdLst>
                  <a:gd name="T0" fmla="*/ 13 w 13"/>
                  <a:gd name="T1" fmla="*/ 19 h 19"/>
                  <a:gd name="T2" fmla="*/ 0 w 13"/>
                  <a:gd name="T3" fmla="*/ 7 h 19"/>
                  <a:gd name="T4" fmla="*/ 0 w 13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9"/>
                  <a:gd name="T11" fmla="*/ 13 w 13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9">
                    <a:moveTo>
                      <a:pt x="13" y="19"/>
                    </a:move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0" name="Freeform 321"/>
              <p:cNvSpPr>
                <a:spLocks/>
              </p:cNvSpPr>
              <p:nvPr/>
            </p:nvSpPr>
            <p:spPr bwMode="auto">
              <a:xfrm>
                <a:off x="2498" y="2117"/>
                <a:ext cx="12" cy="13"/>
              </a:xfrm>
              <a:custGeom>
                <a:avLst/>
                <a:gdLst>
                  <a:gd name="T0" fmla="*/ 9 w 12"/>
                  <a:gd name="T1" fmla="*/ 13 h 13"/>
                  <a:gd name="T2" fmla="*/ 9 w 12"/>
                  <a:gd name="T3" fmla="*/ 13 h 13"/>
                  <a:gd name="T4" fmla="*/ 9 w 12"/>
                  <a:gd name="T5" fmla="*/ 13 h 13"/>
                  <a:gd name="T6" fmla="*/ 9 w 12"/>
                  <a:gd name="T7" fmla="*/ 13 h 13"/>
                  <a:gd name="T8" fmla="*/ 0 w 12"/>
                  <a:gd name="T9" fmla="*/ 3 h 13"/>
                  <a:gd name="T10" fmla="*/ 2 w 12"/>
                  <a:gd name="T11" fmla="*/ 1 h 13"/>
                  <a:gd name="T12" fmla="*/ 4 w 12"/>
                  <a:gd name="T13" fmla="*/ 0 h 13"/>
                  <a:gd name="T14" fmla="*/ 7 w 12"/>
                  <a:gd name="T15" fmla="*/ 1 h 13"/>
                  <a:gd name="T16" fmla="*/ 9 w 12"/>
                  <a:gd name="T17" fmla="*/ 3 h 13"/>
                  <a:gd name="T18" fmla="*/ 11 w 12"/>
                  <a:gd name="T19" fmla="*/ 5 h 13"/>
                  <a:gd name="T20" fmla="*/ 12 w 12"/>
                  <a:gd name="T21" fmla="*/ 8 h 13"/>
                  <a:gd name="T22" fmla="*/ 11 w 12"/>
                  <a:gd name="T23" fmla="*/ 10 h 13"/>
                  <a:gd name="T24" fmla="*/ 9 w 12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3"/>
                  <a:gd name="T41" fmla="*/ 12 w 12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3">
                    <a:moveTo>
                      <a:pt x="9" y="13"/>
                    </a:moveTo>
                    <a:lnTo>
                      <a:pt x="9" y="1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9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1" name="Freeform 322"/>
              <p:cNvSpPr>
                <a:spLocks/>
              </p:cNvSpPr>
              <p:nvPr/>
            </p:nvSpPr>
            <p:spPr bwMode="auto">
              <a:xfrm>
                <a:off x="2498" y="212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9 w 9"/>
                  <a:gd name="T3" fmla="*/ 10 h 11"/>
                  <a:gd name="T4" fmla="*/ 9 w 9"/>
                  <a:gd name="T5" fmla="*/ 10 h 11"/>
                  <a:gd name="T6" fmla="*/ 9 w 9"/>
                  <a:gd name="T7" fmla="*/ 10 h 11"/>
                  <a:gd name="T8" fmla="*/ 9 w 9"/>
                  <a:gd name="T9" fmla="*/ 10 h 11"/>
                  <a:gd name="T10" fmla="*/ 9 w 9"/>
                  <a:gd name="T11" fmla="*/ 11 h 11"/>
                  <a:gd name="T12" fmla="*/ 0 w 9"/>
                  <a:gd name="T13" fmla="*/ 0 h 11"/>
                  <a:gd name="T14" fmla="*/ 0 w 9"/>
                  <a:gd name="T15" fmla="*/ 0 h 11"/>
                  <a:gd name="T16" fmla="*/ 0 w 9"/>
                  <a:gd name="T17" fmla="*/ 0 h 11"/>
                  <a:gd name="T18" fmla="*/ 0 w 9"/>
                  <a:gd name="T19" fmla="*/ 0 h 11"/>
                  <a:gd name="T20" fmla="*/ 0 w 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11"/>
                  <a:gd name="T35" fmla="*/ 9 w 9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11">
                    <a:moveTo>
                      <a:pt x="0" y="0"/>
                    </a:moveTo>
                    <a:lnTo>
                      <a:pt x="9" y="10"/>
                    </a:lnTo>
                    <a:lnTo>
                      <a:pt x="9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2" name="Freeform 323"/>
              <p:cNvSpPr>
                <a:spLocks/>
              </p:cNvSpPr>
              <p:nvPr/>
            </p:nvSpPr>
            <p:spPr bwMode="auto">
              <a:xfrm>
                <a:off x="2498" y="212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9 w 9"/>
                  <a:gd name="T3" fmla="*/ 10 h 11"/>
                  <a:gd name="T4" fmla="*/ 9 w 9"/>
                  <a:gd name="T5" fmla="*/ 10 h 11"/>
                  <a:gd name="T6" fmla="*/ 9 w 9"/>
                  <a:gd name="T7" fmla="*/ 11 h 11"/>
                  <a:gd name="T8" fmla="*/ 9 w 9"/>
                  <a:gd name="T9" fmla="*/ 11 h 11"/>
                  <a:gd name="T10" fmla="*/ 9 w 9"/>
                  <a:gd name="T11" fmla="*/ 11 h 11"/>
                  <a:gd name="T12" fmla="*/ 0 w 9"/>
                  <a:gd name="T13" fmla="*/ 1 h 11"/>
                  <a:gd name="T14" fmla="*/ 0 w 9"/>
                  <a:gd name="T15" fmla="*/ 0 h 11"/>
                  <a:gd name="T16" fmla="*/ 0 w 9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11"/>
                  <a:gd name="T29" fmla="*/ 9 w 9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11">
                    <a:moveTo>
                      <a:pt x="0" y="0"/>
                    </a:moveTo>
                    <a:lnTo>
                      <a:pt x="9" y="10"/>
                    </a:lnTo>
                    <a:lnTo>
                      <a:pt x="9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3" name="Freeform 324"/>
              <p:cNvSpPr>
                <a:spLocks/>
              </p:cNvSpPr>
              <p:nvPr/>
            </p:nvSpPr>
            <p:spPr bwMode="auto">
              <a:xfrm>
                <a:off x="2495" y="2120"/>
                <a:ext cx="12" cy="12"/>
              </a:xfrm>
              <a:custGeom>
                <a:avLst/>
                <a:gdLst>
                  <a:gd name="T0" fmla="*/ 3 w 12"/>
                  <a:gd name="T1" fmla="*/ 0 h 12"/>
                  <a:gd name="T2" fmla="*/ 12 w 12"/>
                  <a:gd name="T3" fmla="*/ 11 h 12"/>
                  <a:gd name="T4" fmla="*/ 12 w 12"/>
                  <a:gd name="T5" fmla="*/ 11 h 12"/>
                  <a:gd name="T6" fmla="*/ 10 w 12"/>
                  <a:gd name="T7" fmla="*/ 12 h 12"/>
                  <a:gd name="T8" fmla="*/ 7 w 12"/>
                  <a:gd name="T9" fmla="*/ 12 h 12"/>
                  <a:gd name="T10" fmla="*/ 4 w 12"/>
                  <a:gd name="T11" fmla="*/ 12 h 12"/>
                  <a:gd name="T12" fmla="*/ 3 w 12"/>
                  <a:gd name="T13" fmla="*/ 11 h 12"/>
                  <a:gd name="T14" fmla="*/ 0 w 12"/>
                  <a:gd name="T15" fmla="*/ 8 h 12"/>
                  <a:gd name="T16" fmla="*/ 0 w 12"/>
                  <a:gd name="T17" fmla="*/ 6 h 12"/>
                  <a:gd name="T18" fmla="*/ 0 w 12"/>
                  <a:gd name="T19" fmla="*/ 2 h 12"/>
                  <a:gd name="T20" fmla="*/ 3 w 12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2"/>
                  <a:gd name="T35" fmla="*/ 12 w 12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2">
                    <a:moveTo>
                      <a:pt x="3" y="0"/>
                    </a:moveTo>
                    <a:lnTo>
                      <a:pt x="12" y="11"/>
                    </a:lnTo>
                    <a:lnTo>
                      <a:pt x="10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4" name="Freeform 325"/>
              <p:cNvSpPr>
                <a:spLocks/>
              </p:cNvSpPr>
              <p:nvPr/>
            </p:nvSpPr>
            <p:spPr bwMode="auto">
              <a:xfrm>
                <a:off x="2495" y="2117"/>
                <a:ext cx="15" cy="15"/>
              </a:xfrm>
              <a:custGeom>
                <a:avLst/>
                <a:gdLst>
                  <a:gd name="T0" fmla="*/ 12 w 15"/>
                  <a:gd name="T1" fmla="*/ 13 h 15"/>
                  <a:gd name="T2" fmla="*/ 10 w 15"/>
                  <a:gd name="T3" fmla="*/ 15 h 15"/>
                  <a:gd name="T4" fmla="*/ 7 w 15"/>
                  <a:gd name="T5" fmla="*/ 15 h 15"/>
                  <a:gd name="T6" fmla="*/ 4 w 15"/>
                  <a:gd name="T7" fmla="*/ 15 h 15"/>
                  <a:gd name="T8" fmla="*/ 3 w 15"/>
                  <a:gd name="T9" fmla="*/ 14 h 15"/>
                  <a:gd name="T10" fmla="*/ 0 w 15"/>
                  <a:gd name="T11" fmla="*/ 11 h 15"/>
                  <a:gd name="T12" fmla="*/ 0 w 15"/>
                  <a:gd name="T13" fmla="*/ 9 h 15"/>
                  <a:gd name="T14" fmla="*/ 0 w 15"/>
                  <a:gd name="T15" fmla="*/ 5 h 15"/>
                  <a:gd name="T16" fmla="*/ 3 w 15"/>
                  <a:gd name="T17" fmla="*/ 3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3 h 15"/>
                  <a:gd name="T26" fmla="*/ 14 w 15"/>
                  <a:gd name="T27" fmla="*/ 5 h 15"/>
                  <a:gd name="T28" fmla="*/ 15 w 15"/>
                  <a:gd name="T29" fmla="*/ 8 h 15"/>
                  <a:gd name="T30" fmla="*/ 14 w 15"/>
                  <a:gd name="T31" fmla="*/ 10 h 15"/>
                  <a:gd name="T32" fmla="*/ 12 w 15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3"/>
                    </a:move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5" y="8"/>
                    </a:lnTo>
                    <a:lnTo>
                      <a:pt x="14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5" name="Freeform 326"/>
              <p:cNvSpPr>
                <a:spLocks/>
              </p:cNvSpPr>
              <p:nvPr/>
            </p:nvSpPr>
            <p:spPr bwMode="auto">
              <a:xfrm>
                <a:off x="2493" y="2108"/>
                <a:ext cx="12" cy="17"/>
              </a:xfrm>
              <a:custGeom>
                <a:avLst/>
                <a:gdLst>
                  <a:gd name="T0" fmla="*/ 12 w 12"/>
                  <a:gd name="T1" fmla="*/ 17 h 17"/>
                  <a:gd name="T2" fmla="*/ 0 w 12"/>
                  <a:gd name="T3" fmla="*/ 5 h 17"/>
                  <a:gd name="T4" fmla="*/ 0 w 12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7"/>
                  <a:gd name="T11" fmla="*/ 12 w 12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7">
                    <a:moveTo>
                      <a:pt x="12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6" name="Freeform 327"/>
              <p:cNvSpPr>
                <a:spLocks/>
              </p:cNvSpPr>
              <p:nvPr/>
            </p:nvSpPr>
            <p:spPr bwMode="auto">
              <a:xfrm>
                <a:off x="2498" y="2107"/>
                <a:ext cx="12" cy="13"/>
              </a:xfrm>
              <a:custGeom>
                <a:avLst/>
                <a:gdLst>
                  <a:gd name="T0" fmla="*/ 9 w 12"/>
                  <a:gd name="T1" fmla="*/ 11 h 13"/>
                  <a:gd name="T2" fmla="*/ 9 w 12"/>
                  <a:gd name="T3" fmla="*/ 11 h 13"/>
                  <a:gd name="T4" fmla="*/ 9 w 12"/>
                  <a:gd name="T5" fmla="*/ 13 h 13"/>
                  <a:gd name="T6" fmla="*/ 0 w 12"/>
                  <a:gd name="T7" fmla="*/ 3 h 13"/>
                  <a:gd name="T8" fmla="*/ 0 w 12"/>
                  <a:gd name="T9" fmla="*/ 3 h 13"/>
                  <a:gd name="T10" fmla="*/ 0 w 12"/>
                  <a:gd name="T11" fmla="*/ 1 h 13"/>
                  <a:gd name="T12" fmla="*/ 2 w 12"/>
                  <a:gd name="T13" fmla="*/ 0 h 13"/>
                  <a:gd name="T14" fmla="*/ 4 w 12"/>
                  <a:gd name="T15" fmla="*/ 0 h 13"/>
                  <a:gd name="T16" fmla="*/ 8 w 12"/>
                  <a:gd name="T17" fmla="*/ 0 h 13"/>
                  <a:gd name="T18" fmla="*/ 9 w 12"/>
                  <a:gd name="T19" fmla="*/ 1 h 13"/>
                  <a:gd name="T20" fmla="*/ 12 w 12"/>
                  <a:gd name="T21" fmla="*/ 4 h 13"/>
                  <a:gd name="T22" fmla="*/ 12 w 12"/>
                  <a:gd name="T23" fmla="*/ 6 h 13"/>
                  <a:gd name="T24" fmla="*/ 12 w 12"/>
                  <a:gd name="T25" fmla="*/ 9 h 13"/>
                  <a:gd name="T26" fmla="*/ 9 w 12"/>
                  <a:gd name="T27" fmla="*/ 11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3"/>
                  <a:gd name="T44" fmla="*/ 12 w 12"/>
                  <a:gd name="T45" fmla="*/ 13 h 1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3">
                    <a:moveTo>
                      <a:pt x="9" y="11"/>
                    </a:moveTo>
                    <a:lnTo>
                      <a:pt x="9" y="11"/>
                    </a:lnTo>
                    <a:lnTo>
                      <a:pt x="9" y="1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7" name="Freeform 328"/>
              <p:cNvSpPr>
                <a:spLocks/>
              </p:cNvSpPr>
              <p:nvPr/>
            </p:nvSpPr>
            <p:spPr bwMode="auto">
              <a:xfrm>
                <a:off x="2498" y="2108"/>
                <a:ext cx="9" cy="12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0 h 12"/>
                  <a:gd name="T4" fmla="*/ 9 w 9"/>
                  <a:gd name="T5" fmla="*/ 10 h 12"/>
                  <a:gd name="T6" fmla="*/ 9 w 9"/>
                  <a:gd name="T7" fmla="*/ 12 h 12"/>
                  <a:gd name="T8" fmla="*/ 0 w 9"/>
                  <a:gd name="T9" fmla="*/ 2 h 12"/>
                  <a:gd name="T10" fmla="*/ 0 w 9"/>
                  <a:gd name="T11" fmla="*/ 2 h 12"/>
                  <a:gd name="T12" fmla="*/ 0 w 9"/>
                  <a:gd name="T13" fmla="*/ 2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2"/>
                  <a:gd name="T32" fmla="*/ 9 w 9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2">
                    <a:moveTo>
                      <a:pt x="0" y="0"/>
                    </a:moveTo>
                    <a:lnTo>
                      <a:pt x="9" y="10"/>
                    </a:lnTo>
                    <a:lnTo>
                      <a:pt x="9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8" name="Freeform 329"/>
              <p:cNvSpPr>
                <a:spLocks/>
              </p:cNvSpPr>
              <p:nvPr/>
            </p:nvSpPr>
            <p:spPr bwMode="auto">
              <a:xfrm>
                <a:off x="2498" y="2110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0 w 9"/>
                  <a:gd name="T13" fmla="*/ 0 h 10"/>
                  <a:gd name="T14" fmla="*/ 0 w 9"/>
                  <a:gd name="T15" fmla="*/ 0 h 10"/>
                  <a:gd name="T16" fmla="*/ 0 w 9"/>
                  <a:gd name="T17" fmla="*/ 0 h 10"/>
                  <a:gd name="T18" fmla="*/ 0 w 9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89" name="Freeform 330"/>
              <p:cNvSpPr>
                <a:spLocks/>
              </p:cNvSpPr>
              <p:nvPr/>
            </p:nvSpPr>
            <p:spPr bwMode="auto">
              <a:xfrm>
                <a:off x="2495" y="2110"/>
                <a:ext cx="12" cy="11"/>
              </a:xfrm>
              <a:custGeom>
                <a:avLst/>
                <a:gdLst>
                  <a:gd name="T0" fmla="*/ 3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10 w 12"/>
                  <a:gd name="T7" fmla="*/ 11 h 11"/>
                  <a:gd name="T8" fmla="*/ 7 w 12"/>
                  <a:gd name="T9" fmla="*/ 11 h 11"/>
                  <a:gd name="T10" fmla="*/ 5 w 12"/>
                  <a:gd name="T11" fmla="*/ 11 h 11"/>
                  <a:gd name="T12" fmla="*/ 3 w 12"/>
                  <a:gd name="T13" fmla="*/ 10 h 11"/>
                  <a:gd name="T14" fmla="*/ 1 w 12"/>
                  <a:gd name="T15" fmla="*/ 7 h 11"/>
                  <a:gd name="T16" fmla="*/ 0 w 12"/>
                  <a:gd name="T17" fmla="*/ 5 h 11"/>
                  <a:gd name="T18" fmla="*/ 1 w 12"/>
                  <a:gd name="T19" fmla="*/ 2 h 11"/>
                  <a:gd name="T20" fmla="*/ 3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3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0" name="Freeform 331"/>
              <p:cNvSpPr>
                <a:spLocks/>
              </p:cNvSpPr>
              <p:nvPr/>
            </p:nvSpPr>
            <p:spPr bwMode="auto">
              <a:xfrm>
                <a:off x="2495" y="2107"/>
                <a:ext cx="15" cy="14"/>
              </a:xfrm>
              <a:custGeom>
                <a:avLst/>
                <a:gdLst>
                  <a:gd name="T0" fmla="*/ 12 w 15"/>
                  <a:gd name="T1" fmla="*/ 13 h 14"/>
                  <a:gd name="T2" fmla="*/ 10 w 15"/>
                  <a:gd name="T3" fmla="*/ 14 h 14"/>
                  <a:gd name="T4" fmla="*/ 7 w 15"/>
                  <a:gd name="T5" fmla="*/ 14 h 14"/>
                  <a:gd name="T6" fmla="*/ 5 w 15"/>
                  <a:gd name="T7" fmla="*/ 14 h 14"/>
                  <a:gd name="T8" fmla="*/ 3 w 15"/>
                  <a:gd name="T9" fmla="*/ 13 h 14"/>
                  <a:gd name="T10" fmla="*/ 1 w 15"/>
                  <a:gd name="T11" fmla="*/ 10 h 14"/>
                  <a:gd name="T12" fmla="*/ 0 w 15"/>
                  <a:gd name="T13" fmla="*/ 8 h 14"/>
                  <a:gd name="T14" fmla="*/ 1 w 15"/>
                  <a:gd name="T15" fmla="*/ 5 h 14"/>
                  <a:gd name="T16" fmla="*/ 3 w 15"/>
                  <a:gd name="T17" fmla="*/ 3 h 14"/>
                  <a:gd name="T18" fmla="*/ 5 w 15"/>
                  <a:gd name="T19" fmla="*/ 0 h 14"/>
                  <a:gd name="T20" fmla="*/ 7 w 15"/>
                  <a:gd name="T21" fmla="*/ 0 h 14"/>
                  <a:gd name="T22" fmla="*/ 11 w 15"/>
                  <a:gd name="T23" fmla="*/ 0 h 14"/>
                  <a:gd name="T24" fmla="*/ 12 w 15"/>
                  <a:gd name="T25" fmla="*/ 1 h 14"/>
                  <a:gd name="T26" fmla="*/ 15 w 15"/>
                  <a:gd name="T27" fmla="*/ 4 h 14"/>
                  <a:gd name="T28" fmla="*/ 15 w 15"/>
                  <a:gd name="T29" fmla="*/ 6 h 14"/>
                  <a:gd name="T30" fmla="*/ 15 w 15"/>
                  <a:gd name="T31" fmla="*/ 10 h 14"/>
                  <a:gd name="T32" fmla="*/ 12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2" y="13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1" name="Freeform 332"/>
              <p:cNvSpPr>
                <a:spLocks/>
              </p:cNvSpPr>
              <p:nvPr/>
            </p:nvSpPr>
            <p:spPr bwMode="auto">
              <a:xfrm>
                <a:off x="2493" y="2098"/>
                <a:ext cx="12" cy="17"/>
              </a:xfrm>
              <a:custGeom>
                <a:avLst/>
                <a:gdLst>
                  <a:gd name="T0" fmla="*/ 12 w 12"/>
                  <a:gd name="T1" fmla="*/ 17 h 17"/>
                  <a:gd name="T2" fmla="*/ 0 w 12"/>
                  <a:gd name="T3" fmla="*/ 5 h 17"/>
                  <a:gd name="T4" fmla="*/ 0 w 12"/>
                  <a:gd name="T5" fmla="*/ 0 h 1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7"/>
                  <a:gd name="T11" fmla="*/ 12 w 12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7">
                    <a:moveTo>
                      <a:pt x="12" y="17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2" name="Freeform 333"/>
              <p:cNvSpPr>
                <a:spLocks/>
              </p:cNvSpPr>
              <p:nvPr/>
            </p:nvSpPr>
            <p:spPr bwMode="auto">
              <a:xfrm>
                <a:off x="2498" y="2097"/>
                <a:ext cx="12" cy="13"/>
              </a:xfrm>
              <a:custGeom>
                <a:avLst/>
                <a:gdLst>
                  <a:gd name="T0" fmla="*/ 9 w 12"/>
                  <a:gd name="T1" fmla="*/ 11 h 13"/>
                  <a:gd name="T2" fmla="*/ 9 w 12"/>
                  <a:gd name="T3" fmla="*/ 13 h 13"/>
                  <a:gd name="T4" fmla="*/ 0 w 12"/>
                  <a:gd name="T5" fmla="*/ 3 h 13"/>
                  <a:gd name="T6" fmla="*/ 2 w 12"/>
                  <a:gd name="T7" fmla="*/ 0 h 13"/>
                  <a:gd name="T8" fmla="*/ 4 w 12"/>
                  <a:gd name="T9" fmla="*/ 0 h 13"/>
                  <a:gd name="T10" fmla="*/ 8 w 12"/>
                  <a:gd name="T11" fmla="*/ 0 h 13"/>
                  <a:gd name="T12" fmla="*/ 9 w 12"/>
                  <a:gd name="T13" fmla="*/ 1 h 13"/>
                  <a:gd name="T14" fmla="*/ 12 w 12"/>
                  <a:gd name="T15" fmla="*/ 4 h 13"/>
                  <a:gd name="T16" fmla="*/ 12 w 12"/>
                  <a:gd name="T17" fmla="*/ 6 h 13"/>
                  <a:gd name="T18" fmla="*/ 12 w 12"/>
                  <a:gd name="T19" fmla="*/ 9 h 13"/>
                  <a:gd name="T20" fmla="*/ 9 w 12"/>
                  <a:gd name="T21" fmla="*/ 11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3"/>
                  <a:gd name="T35" fmla="*/ 12 w 1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3">
                    <a:moveTo>
                      <a:pt x="9" y="11"/>
                    </a:moveTo>
                    <a:lnTo>
                      <a:pt x="9" y="1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3" name="Freeform 334"/>
              <p:cNvSpPr>
                <a:spLocks/>
              </p:cNvSpPr>
              <p:nvPr/>
            </p:nvSpPr>
            <p:spPr bwMode="auto">
              <a:xfrm>
                <a:off x="2498" y="2098"/>
                <a:ext cx="9" cy="12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0 h 12"/>
                  <a:gd name="T4" fmla="*/ 9 w 9"/>
                  <a:gd name="T5" fmla="*/ 10 h 12"/>
                  <a:gd name="T6" fmla="*/ 9 w 9"/>
                  <a:gd name="T7" fmla="*/ 12 h 12"/>
                  <a:gd name="T8" fmla="*/ 9 w 9"/>
                  <a:gd name="T9" fmla="*/ 12 h 12"/>
                  <a:gd name="T10" fmla="*/ 9 w 9"/>
                  <a:gd name="T11" fmla="*/ 12 h 12"/>
                  <a:gd name="T12" fmla="*/ 0 w 9"/>
                  <a:gd name="T13" fmla="*/ 2 h 12"/>
                  <a:gd name="T14" fmla="*/ 0 w 9"/>
                  <a:gd name="T15" fmla="*/ 2 h 12"/>
                  <a:gd name="T16" fmla="*/ 0 w 9"/>
                  <a:gd name="T17" fmla="*/ 2 h 12"/>
                  <a:gd name="T18" fmla="*/ 0 w 9"/>
                  <a:gd name="T19" fmla="*/ 0 h 12"/>
                  <a:gd name="T20" fmla="*/ 0 w 9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12"/>
                  <a:gd name="T35" fmla="*/ 9 w 9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12">
                    <a:moveTo>
                      <a:pt x="0" y="0"/>
                    </a:moveTo>
                    <a:lnTo>
                      <a:pt x="9" y="10"/>
                    </a:lnTo>
                    <a:lnTo>
                      <a:pt x="9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4" name="Freeform 335"/>
              <p:cNvSpPr>
                <a:spLocks/>
              </p:cNvSpPr>
              <p:nvPr/>
            </p:nvSpPr>
            <p:spPr bwMode="auto">
              <a:xfrm>
                <a:off x="2498" y="2100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0 w 9"/>
                  <a:gd name="T11" fmla="*/ 0 h 10"/>
                  <a:gd name="T12" fmla="*/ 0 w 9"/>
                  <a:gd name="T13" fmla="*/ 0 h 10"/>
                  <a:gd name="T14" fmla="*/ 0 w 9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10"/>
                  <a:gd name="T26" fmla="*/ 9 w 9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5" name="Freeform 336"/>
              <p:cNvSpPr>
                <a:spLocks/>
              </p:cNvSpPr>
              <p:nvPr/>
            </p:nvSpPr>
            <p:spPr bwMode="auto">
              <a:xfrm>
                <a:off x="2495" y="2100"/>
                <a:ext cx="12" cy="11"/>
              </a:xfrm>
              <a:custGeom>
                <a:avLst/>
                <a:gdLst>
                  <a:gd name="T0" fmla="*/ 3 w 12"/>
                  <a:gd name="T1" fmla="*/ 0 h 11"/>
                  <a:gd name="T2" fmla="*/ 12 w 12"/>
                  <a:gd name="T3" fmla="*/ 10 h 11"/>
                  <a:gd name="T4" fmla="*/ 10 w 12"/>
                  <a:gd name="T5" fmla="*/ 11 h 11"/>
                  <a:gd name="T6" fmla="*/ 7 w 12"/>
                  <a:gd name="T7" fmla="*/ 11 h 11"/>
                  <a:gd name="T8" fmla="*/ 5 w 12"/>
                  <a:gd name="T9" fmla="*/ 11 h 11"/>
                  <a:gd name="T10" fmla="*/ 3 w 12"/>
                  <a:gd name="T11" fmla="*/ 10 h 11"/>
                  <a:gd name="T12" fmla="*/ 1 w 12"/>
                  <a:gd name="T13" fmla="*/ 7 h 11"/>
                  <a:gd name="T14" fmla="*/ 0 w 12"/>
                  <a:gd name="T15" fmla="*/ 5 h 11"/>
                  <a:gd name="T16" fmla="*/ 1 w 12"/>
                  <a:gd name="T17" fmla="*/ 2 h 11"/>
                  <a:gd name="T18" fmla="*/ 3 w 1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1"/>
                  <a:gd name="T32" fmla="*/ 12 w 12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1">
                    <a:moveTo>
                      <a:pt x="3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6" name="Freeform 337"/>
              <p:cNvSpPr>
                <a:spLocks/>
              </p:cNvSpPr>
              <p:nvPr/>
            </p:nvSpPr>
            <p:spPr bwMode="auto">
              <a:xfrm>
                <a:off x="2495" y="2097"/>
                <a:ext cx="15" cy="14"/>
              </a:xfrm>
              <a:custGeom>
                <a:avLst/>
                <a:gdLst>
                  <a:gd name="T0" fmla="*/ 12 w 15"/>
                  <a:gd name="T1" fmla="*/ 13 h 14"/>
                  <a:gd name="T2" fmla="*/ 10 w 15"/>
                  <a:gd name="T3" fmla="*/ 14 h 14"/>
                  <a:gd name="T4" fmla="*/ 7 w 15"/>
                  <a:gd name="T5" fmla="*/ 14 h 14"/>
                  <a:gd name="T6" fmla="*/ 5 w 15"/>
                  <a:gd name="T7" fmla="*/ 14 h 14"/>
                  <a:gd name="T8" fmla="*/ 3 w 15"/>
                  <a:gd name="T9" fmla="*/ 13 h 14"/>
                  <a:gd name="T10" fmla="*/ 1 w 15"/>
                  <a:gd name="T11" fmla="*/ 10 h 14"/>
                  <a:gd name="T12" fmla="*/ 0 w 15"/>
                  <a:gd name="T13" fmla="*/ 8 h 14"/>
                  <a:gd name="T14" fmla="*/ 1 w 15"/>
                  <a:gd name="T15" fmla="*/ 5 h 14"/>
                  <a:gd name="T16" fmla="*/ 3 w 15"/>
                  <a:gd name="T17" fmla="*/ 3 h 14"/>
                  <a:gd name="T18" fmla="*/ 5 w 15"/>
                  <a:gd name="T19" fmla="*/ 0 h 14"/>
                  <a:gd name="T20" fmla="*/ 7 w 15"/>
                  <a:gd name="T21" fmla="*/ 0 h 14"/>
                  <a:gd name="T22" fmla="*/ 11 w 15"/>
                  <a:gd name="T23" fmla="*/ 0 h 14"/>
                  <a:gd name="T24" fmla="*/ 12 w 15"/>
                  <a:gd name="T25" fmla="*/ 1 h 14"/>
                  <a:gd name="T26" fmla="*/ 15 w 15"/>
                  <a:gd name="T27" fmla="*/ 4 h 14"/>
                  <a:gd name="T28" fmla="*/ 15 w 15"/>
                  <a:gd name="T29" fmla="*/ 6 h 14"/>
                  <a:gd name="T30" fmla="*/ 15 w 15"/>
                  <a:gd name="T31" fmla="*/ 10 h 14"/>
                  <a:gd name="T32" fmla="*/ 12 w 15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4"/>
                  <a:gd name="T53" fmla="*/ 15 w 15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4">
                    <a:moveTo>
                      <a:pt x="12" y="13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3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7" name="Freeform 338"/>
              <p:cNvSpPr>
                <a:spLocks/>
              </p:cNvSpPr>
              <p:nvPr/>
            </p:nvSpPr>
            <p:spPr bwMode="auto">
              <a:xfrm>
                <a:off x="2494" y="2090"/>
                <a:ext cx="11" cy="15"/>
              </a:xfrm>
              <a:custGeom>
                <a:avLst/>
                <a:gdLst>
                  <a:gd name="T0" fmla="*/ 11 w 11"/>
                  <a:gd name="T1" fmla="*/ 15 h 15"/>
                  <a:gd name="T2" fmla="*/ 0 w 11"/>
                  <a:gd name="T3" fmla="*/ 3 h 15"/>
                  <a:gd name="T4" fmla="*/ 0 w 11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5"/>
                  <a:gd name="T11" fmla="*/ 11 w 11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5">
                    <a:moveTo>
                      <a:pt x="11" y="15"/>
                    </a:move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8" name="Freeform 339"/>
              <p:cNvSpPr>
                <a:spLocks/>
              </p:cNvSpPr>
              <p:nvPr/>
            </p:nvSpPr>
            <p:spPr bwMode="auto">
              <a:xfrm>
                <a:off x="2498" y="2076"/>
                <a:ext cx="12" cy="12"/>
              </a:xfrm>
              <a:custGeom>
                <a:avLst/>
                <a:gdLst>
                  <a:gd name="T0" fmla="*/ 9 w 12"/>
                  <a:gd name="T1" fmla="*/ 12 h 12"/>
                  <a:gd name="T2" fmla="*/ 0 w 12"/>
                  <a:gd name="T3" fmla="*/ 2 h 12"/>
                  <a:gd name="T4" fmla="*/ 2 w 12"/>
                  <a:gd name="T5" fmla="*/ 1 h 12"/>
                  <a:gd name="T6" fmla="*/ 4 w 12"/>
                  <a:gd name="T7" fmla="*/ 0 h 12"/>
                  <a:gd name="T8" fmla="*/ 7 w 12"/>
                  <a:gd name="T9" fmla="*/ 1 h 12"/>
                  <a:gd name="T10" fmla="*/ 9 w 12"/>
                  <a:gd name="T11" fmla="*/ 2 h 12"/>
                  <a:gd name="T12" fmla="*/ 11 w 12"/>
                  <a:gd name="T13" fmla="*/ 5 h 12"/>
                  <a:gd name="T14" fmla="*/ 12 w 12"/>
                  <a:gd name="T15" fmla="*/ 7 h 12"/>
                  <a:gd name="T16" fmla="*/ 11 w 12"/>
                  <a:gd name="T17" fmla="*/ 10 h 12"/>
                  <a:gd name="T18" fmla="*/ 9 w 12"/>
                  <a:gd name="T19" fmla="*/ 12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9" y="12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12" y="7"/>
                    </a:lnTo>
                    <a:lnTo>
                      <a:pt x="11" y="10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299" name="Freeform 340"/>
              <p:cNvSpPr>
                <a:spLocks/>
              </p:cNvSpPr>
              <p:nvPr/>
            </p:nvSpPr>
            <p:spPr bwMode="auto">
              <a:xfrm>
                <a:off x="2498" y="2078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9 w 9"/>
                  <a:gd name="T13" fmla="*/ 10 h 10"/>
                  <a:gd name="T14" fmla="*/ 9 w 9"/>
                  <a:gd name="T15" fmla="*/ 10 h 10"/>
                  <a:gd name="T16" fmla="*/ 0 w 9"/>
                  <a:gd name="T17" fmla="*/ 0 h 10"/>
                  <a:gd name="T18" fmla="*/ 0 w 9"/>
                  <a:gd name="T19" fmla="*/ 0 h 10"/>
                  <a:gd name="T20" fmla="*/ 0 w 9"/>
                  <a:gd name="T21" fmla="*/ 0 h 10"/>
                  <a:gd name="T22" fmla="*/ 0 w 9"/>
                  <a:gd name="T23" fmla="*/ 0 h 10"/>
                  <a:gd name="T24" fmla="*/ 0 w 9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10"/>
                  <a:gd name="T41" fmla="*/ 9 w 9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0" name="Freeform 341"/>
              <p:cNvSpPr>
                <a:spLocks/>
              </p:cNvSpPr>
              <p:nvPr/>
            </p:nvSpPr>
            <p:spPr bwMode="auto">
              <a:xfrm>
                <a:off x="2498" y="2078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0 w 9"/>
                  <a:gd name="T9" fmla="*/ 0 h 10"/>
                  <a:gd name="T10" fmla="*/ 0 w 9"/>
                  <a:gd name="T11" fmla="*/ 0 h 10"/>
                  <a:gd name="T12" fmla="*/ 0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0"/>
                  <a:gd name="T23" fmla="*/ 9 w 9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1" name="Freeform 342"/>
              <p:cNvSpPr>
                <a:spLocks/>
              </p:cNvSpPr>
              <p:nvPr/>
            </p:nvSpPr>
            <p:spPr bwMode="auto">
              <a:xfrm>
                <a:off x="2495" y="2078"/>
                <a:ext cx="12" cy="13"/>
              </a:xfrm>
              <a:custGeom>
                <a:avLst/>
                <a:gdLst>
                  <a:gd name="T0" fmla="*/ 3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4 w 12"/>
                  <a:gd name="T9" fmla="*/ 13 h 13"/>
                  <a:gd name="T10" fmla="*/ 1 w 12"/>
                  <a:gd name="T11" fmla="*/ 12 h 13"/>
                  <a:gd name="T12" fmla="*/ 0 w 12"/>
                  <a:gd name="T13" fmla="*/ 9 h 13"/>
                  <a:gd name="T14" fmla="*/ 0 w 12"/>
                  <a:gd name="T15" fmla="*/ 5 h 13"/>
                  <a:gd name="T16" fmla="*/ 0 w 12"/>
                  <a:gd name="T17" fmla="*/ 3 h 13"/>
                  <a:gd name="T18" fmla="*/ 3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3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2" name="Freeform 343"/>
              <p:cNvSpPr>
                <a:spLocks/>
              </p:cNvSpPr>
              <p:nvPr/>
            </p:nvSpPr>
            <p:spPr bwMode="auto">
              <a:xfrm>
                <a:off x="2495" y="2076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5 h 15"/>
                  <a:gd name="T4" fmla="*/ 7 w 15"/>
                  <a:gd name="T5" fmla="*/ 15 h 15"/>
                  <a:gd name="T6" fmla="*/ 4 w 15"/>
                  <a:gd name="T7" fmla="*/ 15 h 15"/>
                  <a:gd name="T8" fmla="*/ 1 w 15"/>
                  <a:gd name="T9" fmla="*/ 14 h 15"/>
                  <a:gd name="T10" fmla="*/ 0 w 15"/>
                  <a:gd name="T11" fmla="*/ 11 h 15"/>
                  <a:gd name="T12" fmla="*/ 0 w 15"/>
                  <a:gd name="T13" fmla="*/ 7 h 15"/>
                  <a:gd name="T14" fmla="*/ 0 w 15"/>
                  <a:gd name="T15" fmla="*/ 5 h 15"/>
                  <a:gd name="T16" fmla="*/ 3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0 w 15"/>
                  <a:gd name="T23" fmla="*/ 1 h 15"/>
                  <a:gd name="T24" fmla="*/ 12 w 15"/>
                  <a:gd name="T25" fmla="*/ 2 h 15"/>
                  <a:gd name="T26" fmla="*/ 14 w 15"/>
                  <a:gd name="T27" fmla="*/ 5 h 15"/>
                  <a:gd name="T28" fmla="*/ 15 w 15"/>
                  <a:gd name="T29" fmla="*/ 7 h 15"/>
                  <a:gd name="T30" fmla="*/ 14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5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2" y="2"/>
                    </a:lnTo>
                    <a:lnTo>
                      <a:pt x="14" y="5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3" name="Freeform 344"/>
              <p:cNvSpPr>
                <a:spLocks/>
              </p:cNvSpPr>
              <p:nvPr/>
            </p:nvSpPr>
            <p:spPr bwMode="auto">
              <a:xfrm>
                <a:off x="2494" y="2068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5 h 15"/>
                  <a:gd name="T4" fmla="*/ 0 w 10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15"/>
                  <a:gd name="T11" fmla="*/ 10 w 10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15">
                    <a:moveTo>
                      <a:pt x="10" y="15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4" name="Freeform 345"/>
              <p:cNvSpPr>
                <a:spLocks/>
              </p:cNvSpPr>
              <p:nvPr/>
            </p:nvSpPr>
            <p:spPr bwMode="auto">
              <a:xfrm>
                <a:off x="2499" y="2056"/>
                <a:ext cx="11" cy="12"/>
              </a:xfrm>
              <a:custGeom>
                <a:avLst/>
                <a:gdLst>
                  <a:gd name="T0" fmla="*/ 10 w 11"/>
                  <a:gd name="T1" fmla="*/ 12 h 12"/>
                  <a:gd name="T2" fmla="*/ 10 w 11"/>
                  <a:gd name="T3" fmla="*/ 12 h 12"/>
                  <a:gd name="T4" fmla="*/ 10 w 11"/>
                  <a:gd name="T5" fmla="*/ 12 h 12"/>
                  <a:gd name="T6" fmla="*/ 0 w 11"/>
                  <a:gd name="T7" fmla="*/ 2 h 12"/>
                  <a:gd name="T8" fmla="*/ 2 w 11"/>
                  <a:gd name="T9" fmla="*/ 1 h 12"/>
                  <a:gd name="T10" fmla="*/ 5 w 11"/>
                  <a:gd name="T11" fmla="*/ 0 h 12"/>
                  <a:gd name="T12" fmla="*/ 7 w 11"/>
                  <a:gd name="T13" fmla="*/ 1 h 12"/>
                  <a:gd name="T14" fmla="*/ 10 w 11"/>
                  <a:gd name="T15" fmla="*/ 2 h 12"/>
                  <a:gd name="T16" fmla="*/ 11 w 11"/>
                  <a:gd name="T17" fmla="*/ 5 h 12"/>
                  <a:gd name="T18" fmla="*/ 11 w 11"/>
                  <a:gd name="T19" fmla="*/ 7 h 12"/>
                  <a:gd name="T20" fmla="*/ 11 w 11"/>
                  <a:gd name="T21" fmla="*/ 10 h 12"/>
                  <a:gd name="T22" fmla="*/ 10 w 11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2"/>
                  <a:gd name="T38" fmla="*/ 11 w 11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5" name="Freeform 346"/>
              <p:cNvSpPr>
                <a:spLocks/>
              </p:cNvSpPr>
              <p:nvPr/>
            </p:nvSpPr>
            <p:spPr bwMode="auto">
              <a:xfrm>
                <a:off x="2498" y="2058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9 w 11"/>
                  <a:gd name="T9" fmla="*/ 10 h 10"/>
                  <a:gd name="T10" fmla="*/ 9 w 11"/>
                  <a:gd name="T11" fmla="*/ 10 h 10"/>
                  <a:gd name="T12" fmla="*/ 9 w 11"/>
                  <a:gd name="T13" fmla="*/ 10 h 10"/>
                  <a:gd name="T14" fmla="*/ 0 w 11"/>
                  <a:gd name="T15" fmla="*/ 0 h 10"/>
                  <a:gd name="T16" fmla="*/ 0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1 w 11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10"/>
                  <a:gd name="T38" fmla="*/ 11 w 11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6" name="Freeform 347"/>
              <p:cNvSpPr>
                <a:spLocks/>
              </p:cNvSpPr>
              <p:nvPr/>
            </p:nvSpPr>
            <p:spPr bwMode="auto">
              <a:xfrm>
                <a:off x="2498" y="2058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9 w 11"/>
                  <a:gd name="T5" fmla="*/ 10 h 10"/>
                  <a:gd name="T6" fmla="*/ 9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1 w 11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0"/>
                  <a:gd name="T23" fmla="*/ 11 w 11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7" name="Freeform 348"/>
              <p:cNvSpPr>
                <a:spLocks/>
              </p:cNvSpPr>
              <p:nvPr/>
            </p:nvSpPr>
            <p:spPr bwMode="auto">
              <a:xfrm>
                <a:off x="2496" y="2058"/>
                <a:ext cx="11" cy="13"/>
              </a:xfrm>
              <a:custGeom>
                <a:avLst/>
                <a:gdLst>
                  <a:gd name="T0" fmla="*/ 2 w 11"/>
                  <a:gd name="T1" fmla="*/ 0 h 13"/>
                  <a:gd name="T2" fmla="*/ 11 w 11"/>
                  <a:gd name="T3" fmla="*/ 10 h 13"/>
                  <a:gd name="T4" fmla="*/ 9 w 11"/>
                  <a:gd name="T5" fmla="*/ 13 h 13"/>
                  <a:gd name="T6" fmla="*/ 6 w 11"/>
                  <a:gd name="T7" fmla="*/ 13 h 13"/>
                  <a:gd name="T8" fmla="*/ 4 w 11"/>
                  <a:gd name="T9" fmla="*/ 13 h 13"/>
                  <a:gd name="T10" fmla="*/ 2 w 11"/>
                  <a:gd name="T11" fmla="*/ 10 h 13"/>
                  <a:gd name="T12" fmla="*/ 0 w 11"/>
                  <a:gd name="T13" fmla="*/ 9 h 13"/>
                  <a:gd name="T14" fmla="*/ 0 w 11"/>
                  <a:gd name="T15" fmla="*/ 5 h 13"/>
                  <a:gd name="T16" fmla="*/ 0 w 11"/>
                  <a:gd name="T17" fmla="*/ 3 h 13"/>
                  <a:gd name="T18" fmla="*/ 2 w 11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3"/>
                  <a:gd name="T32" fmla="*/ 11 w 11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3">
                    <a:moveTo>
                      <a:pt x="2" y="0"/>
                    </a:moveTo>
                    <a:lnTo>
                      <a:pt x="11" y="10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8" name="Freeform 349"/>
              <p:cNvSpPr>
                <a:spLocks/>
              </p:cNvSpPr>
              <p:nvPr/>
            </p:nvSpPr>
            <p:spPr bwMode="auto">
              <a:xfrm>
                <a:off x="2496" y="2056"/>
                <a:ext cx="14" cy="15"/>
              </a:xfrm>
              <a:custGeom>
                <a:avLst/>
                <a:gdLst>
                  <a:gd name="T0" fmla="*/ 13 w 14"/>
                  <a:gd name="T1" fmla="*/ 12 h 15"/>
                  <a:gd name="T2" fmla="*/ 10 w 14"/>
                  <a:gd name="T3" fmla="*/ 15 h 15"/>
                  <a:gd name="T4" fmla="*/ 6 w 14"/>
                  <a:gd name="T5" fmla="*/ 15 h 15"/>
                  <a:gd name="T6" fmla="*/ 4 w 14"/>
                  <a:gd name="T7" fmla="*/ 15 h 15"/>
                  <a:gd name="T8" fmla="*/ 2 w 14"/>
                  <a:gd name="T9" fmla="*/ 12 h 15"/>
                  <a:gd name="T10" fmla="*/ 0 w 14"/>
                  <a:gd name="T11" fmla="*/ 11 h 15"/>
                  <a:gd name="T12" fmla="*/ 0 w 14"/>
                  <a:gd name="T13" fmla="*/ 7 h 15"/>
                  <a:gd name="T14" fmla="*/ 0 w 14"/>
                  <a:gd name="T15" fmla="*/ 5 h 15"/>
                  <a:gd name="T16" fmla="*/ 3 w 14"/>
                  <a:gd name="T17" fmla="*/ 2 h 15"/>
                  <a:gd name="T18" fmla="*/ 5 w 14"/>
                  <a:gd name="T19" fmla="*/ 1 h 15"/>
                  <a:gd name="T20" fmla="*/ 8 w 14"/>
                  <a:gd name="T21" fmla="*/ 0 h 15"/>
                  <a:gd name="T22" fmla="*/ 10 w 14"/>
                  <a:gd name="T23" fmla="*/ 1 h 15"/>
                  <a:gd name="T24" fmla="*/ 13 w 14"/>
                  <a:gd name="T25" fmla="*/ 2 h 15"/>
                  <a:gd name="T26" fmla="*/ 14 w 14"/>
                  <a:gd name="T27" fmla="*/ 5 h 15"/>
                  <a:gd name="T28" fmla="*/ 14 w 14"/>
                  <a:gd name="T29" fmla="*/ 7 h 15"/>
                  <a:gd name="T30" fmla="*/ 14 w 14"/>
                  <a:gd name="T31" fmla="*/ 10 h 15"/>
                  <a:gd name="T32" fmla="*/ 13 w 14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3" y="12"/>
                    </a:move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3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09" name="Freeform 350"/>
              <p:cNvSpPr>
                <a:spLocks/>
              </p:cNvSpPr>
              <p:nvPr/>
            </p:nvSpPr>
            <p:spPr bwMode="auto">
              <a:xfrm>
                <a:off x="2494" y="2047"/>
                <a:ext cx="12" cy="18"/>
              </a:xfrm>
              <a:custGeom>
                <a:avLst/>
                <a:gdLst>
                  <a:gd name="T0" fmla="*/ 12 w 12"/>
                  <a:gd name="T1" fmla="*/ 18 h 18"/>
                  <a:gd name="T2" fmla="*/ 0 w 12"/>
                  <a:gd name="T3" fmla="*/ 5 h 18"/>
                  <a:gd name="T4" fmla="*/ 0 w 12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8"/>
                  <a:gd name="T11" fmla="*/ 12 w 12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8">
                    <a:moveTo>
                      <a:pt x="12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0" name="Freeform 351"/>
              <p:cNvSpPr>
                <a:spLocks/>
              </p:cNvSpPr>
              <p:nvPr/>
            </p:nvSpPr>
            <p:spPr bwMode="auto">
              <a:xfrm>
                <a:off x="2499" y="2016"/>
                <a:ext cx="12" cy="12"/>
              </a:xfrm>
              <a:custGeom>
                <a:avLst/>
                <a:gdLst>
                  <a:gd name="T0" fmla="*/ 10 w 12"/>
                  <a:gd name="T1" fmla="*/ 12 h 12"/>
                  <a:gd name="T2" fmla="*/ 10 w 12"/>
                  <a:gd name="T3" fmla="*/ 12 h 12"/>
                  <a:gd name="T4" fmla="*/ 0 w 12"/>
                  <a:gd name="T5" fmla="*/ 2 h 12"/>
                  <a:gd name="T6" fmla="*/ 0 w 12"/>
                  <a:gd name="T7" fmla="*/ 2 h 12"/>
                  <a:gd name="T8" fmla="*/ 0 w 12"/>
                  <a:gd name="T9" fmla="*/ 2 h 12"/>
                  <a:gd name="T10" fmla="*/ 2 w 12"/>
                  <a:gd name="T11" fmla="*/ 0 h 12"/>
                  <a:gd name="T12" fmla="*/ 5 w 12"/>
                  <a:gd name="T13" fmla="*/ 0 h 12"/>
                  <a:gd name="T14" fmla="*/ 7 w 12"/>
                  <a:gd name="T15" fmla="*/ 0 h 12"/>
                  <a:gd name="T16" fmla="*/ 10 w 12"/>
                  <a:gd name="T17" fmla="*/ 1 h 12"/>
                  <a:gd name="T18" fmla="*/ 11 w 12"/>
                  <a:gd name="T19" fmla="*/ 3 h 12"/>
                  <a:gd name="T20" fmla="*/ 12 w 12"/>
                  <a:gd name="T21" fmla="*/ 6 h 12"/>
                  <a:gd name="T22" fmla="*/ 11 w 12"/>
                  <a:gd name="T23" fmla="*/ 10 h 12"/>
                  <a:gd name="T24" fmla="*/ 10 w 12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1" name="Freeform 352"/>
              <p:cNvSpPr>
                <a:spLocks/>
              </p:cNvSpPr>
              <p:nvPr/>
            </p:nvSpPr>
            <p:spPr bwMode="auto">
              <a:xfrm>
                <a:off x="2499" y="20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2" name="Freeform 353"/>
              <p:cNvSpPr>
                <a:spLocks/>
              </p:cNvSpPr>
              <p:nvPr/>
            </p:nvSpPr>
            <p:spPr bwMode="auto">
              <a:xfrm>
                <a:off x="2499" y="20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3" name="Freeform 354"/>
              <p:cNvSpPr>
                <a:spLocks/>
              </p:cNvSpPr>
              <p:nvPr/>
            </p:nvSpPr>
            <p:spPr bwMode="auto">
              <a:xfrm>
                <a:off x="2496" y="2018"/>
                <a:ext cx="13" cy="13"/>
              </a:xfrm>
              <a:custGeom>
                <a:avLst/>
                <a:gdLst>
                  <a:gd name="T0" fmla="*/ 3 w 13"/>
                  <a:gd name="T1" fmla="*/ 0 h 13"/>
                  <a:gd name="T2" fmla="*/ 13 w 13"/>
                  <a:gd name="T3" fmla="*/ 10 h 13"/>
                  <a:gd name="T4" fmla="*/ 10 w 13"/>
                  <a:gd name="T5" fmla="*/ 12 h 13"/>
                  <a:gd name="T6" fmla="*/ 8 w 13"/>
                  <a:gd name="T7" fmla="*/ 13 h 13"/>
                  <a:gd name="T8" fmla="*/ 4 w 13"/>
                  <a:gd name="T9" fmla="*/ 12 h 13"/>
                  <a:gd name="T10" fmla="*/ 3 w 13"/>
                  <a:gd name="T11" fmla="*/ 10 h 13"/>
                  <a:gd name="T12" fmla="*/ 0 w 13"/>
                  <a:gd name="T13" fmla="*/ 8 h 13"/>
                  <a:gd name="T14" fmla="*/ 0 w 13"/>
                  <a:gd name="T15" fmla="*/ 5 h 13"/>
                  <a:gd name="T16" fmla="*/ 0 w 13"/>
                  <a:gd name="T17" fmla="*/ 3 h 13"/>
                  <a:gd name="T18" fmla="*/ 3 w 1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"/>
                  <a:gd name="T31" fmla="*/ 0 h 13"/>
                  <a:gd name="T32" fmla="*/ 13 w 13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" h="13">
                    <a:moveTo>
                      <a:pt x="3" y="0"/>
                    </a:moveTo>
                    <a:lnTo>
                      <a:pt x="13" y="10"/>
                    </a:lnTo>
                    <a:lnTo>
                      <a:pt x="10" y="12"/>
                    </a:lnTo>
                    <a:lnTo>
                      <a:pt x="8" y="13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4" name="Freeform 355"/>
              <p:cNvSpPr>
                <a:spLocks/>
              </p:cNvSpPr>
              <p:nvPr/>
            </p:nvSpPr>
            <p:spPr bwMode="auto">
              <a:xfrm>
                <a:off x="2496" y="2016"/>
                <a:ext cx="15" cy="15"/>
              </a:xfrm>
              <a:custGeom>
                <a:avLst/>
                <a:gdLst>
                  <a:gd name="T0" fmla="*/ 13 w 15"/>
                  <a:gd name="T1" fmla="*/ 12 h 15"/>
                  <a:gd name="T2" fmla="*/ 10 w 15"/>
                  <a:gd name="T3" fmla="*/ 14 h 15"/>
                  <a:gd name="T4" fmla="*/ 8 w 15"/>
                  <a:gd name="T5" fmla="*/ 15 h 15"/>
                  <a:gd name="T6" fmla="*/ 5 w 15"/>
                  <a:gd name="T7" fmla="*/ 14 h 15"/>
                  <a:gd name="T8" fmla="*/ 3 w 15"/>
                  <a:gd name="T9" fmla="*/ 12 h 15"/>
                  <a:gd name="T10" fmla="*/ 0 w 15"/>
                  <a:gd name="T11" fmla="*/ 10 h 15"/>
                  <a:gd name="T12" fmla="*/ 0 w 15"/>
                  <a:gd name="T13" fmla="*/ 7 h 15"/>
                  <a:gd name="T14" fmla="*/ 2 w 15"/>
                  <a:gd name="T15" fmla="*/ 5 h 15"/>
                  <a:gd name="T16" fmla="*/ 3 w 15"/>
                  <a:gd name="T17" fmla="*/ 2 h 15"/>
                  <a:gd name="T18" fmla="*/ 5 w 15"/>
                  <a:gd name="T19" fmla="*/ 0 h 15"/>
                  <a:gd name="T20" fmla="*/ 8 w 15"/>
                  <a:gd name="T21" fmla="*/ 0 h 15"/>
                  <a:gd name="T22" fmla="*/ 10 w 15"/>
                  <a:gd name="T23" fmla="*/ 0 h 15"/>
                  <a:gd name="T24" fmla="*/ 13 w 15"/>
                  <a:gd name="T25" fmla="*/ 1 h 15"/>
                  <a:gd name="T26" fmla="*/ 14 w 15"/>
                  <a:gd name="T27" fmla="*/ 3 h 15"/>
                  <a:gd name="T28" fmla="*/ 15 w 15"/>
                  <a:gd name="T29" fmla="*/ 7 h 15"/>
                  <a:gd name="T30" fmla="*/ 14 w 15"/>
                  <a:gd name="T31" fmla="*/ 10 h 15"/>
                  <a:gd name="T32" fmla="*/ 13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3" y="12"/>
                    </a:moveTo>
                    <a:lnTo>
                      <a:pt x="10" y="14"/>
                    </a:lnTo>
                    <a:lnTo>
                      <a:pt x="8" y="15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3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5" name="Freeform 356"/>
              <p:cNvSpPr>
                <a:spLocks/>
              </p:cNvSpPr>
              <p:nvPr/>
            </p:nvSpPr>
            <p:spPr bwMode="auto">
              <a:xfrm>
                <a:off x="2493" y="2006"/>
                <a:ext cx="11" cy="16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5 h 16"/>
                  <a:gd name="T4" fmla="*/ 0 w 11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6"/>
                  <a:gd name="T11" fmla="*/ 11 w 11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6">
                    <a:moveTo>
                      <a:pt x="11" y="16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6" name="Freeform 357"/>
              <p:cNvSpPr>
                <a:spLocks/>
              </p:cNvSpPr>
              <p:nvPr/>
            </p:nvSpPr>
            <p:spPr bwMode="auto">
              <a:xfrm>
                <a:off x="2428" y="2212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0 w 12"/>
                  <a:gd name="T5" fmla="*/ 3 h 13"/>
                  <a:gd name="T6" fmla="*/ 0 w 12"/>
                  <a:gd name="T7" fmla="*/ 3 h 13"/>
                  <a:gd name="T8" fmla="*/ 2 w 12"/>
                  <a:gd name="T9" fmla="*/ 0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1 h 13"/>
                  <a:gd name="T16" fmla="*/ 11 w 12"/>
                  <a:gd name="T17" fmla="*/ 4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7" name="Freeform 358"/>
              <p:cNvSpPr>
                <a:spLocks/>
              </p:cNvSpPr>
              <p:nvPr/>
            </p:nvSpPr>
            <p:spPr bwMode="auto">
              <a:xfrm>
                <a:off x="2428" y="22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10 w 10"/>
                  <a:gd name="T15" fmla="*/ 1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8" name="Freeform 359"/>
              <p:cNvSpPr>
                <a:spLocks/>
              </p:cNvSpPr>
              <p:nvPr/>
            </p:nvSpPr>
            <p:spPr bwMode="auto">
              <a:xfrm>
                <a:off x="2428" y="22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0"/>
                  <a:gd name="T35" fmla="*/ 10 w 10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19" name="Freeform 360"/>
              <p:cNvSpPr>
                <a:spLocks/>
              </p:cNvSpPr>
              <p:nvPr/>
            </p:nvSpPr>
            <p:spPr bwMode="auto">
              <a:xfrm>
                <a:off x="2426" y="2215"/>
                <a:ext cx="12" cy="12"/>
              </a:xfrm>
              <a:custGeom>
                <a:avLst/>
                <a:gdLst>
                  <a:gd name="T0" fmla="*/ 2 w 12"/>
                  <a:gd name="T1" fmla="*/ 0 h 12"/>
                  <a:gd name="T2" fmla="*/ 12 w 12"/>
                  <a:gd name="T3" fmla="*/ 10 h 12"/>
                  <a:gd name="T4" fmla="*/ 9 w 12"/>
                  <a:gd name="T5" fmla="*/ 11 h 12"/>
                  <a:gd name="T6" fmla="*/ 7 w 12"/>
                  <a:gd name="T7" fmla="*/ 12 h 12"/>
                  <a:gd name="T8" fmla="*/ 3 w 12"/>
                  <a:gd name="T9" fmla="*/ 11 h 12"/>
                  <a:gd name="T10" fmla="*/ 2 w 12"/>
                  <a:gd name="T11" fmla="*/ 10 h 12"/>
                  <a:gd name="T12" fmla="*/ 0 w 12"/>
                  <a:gd name="T13" fmla="*/ 7 h 12"/>
                  <a:gd name="T14" fmla="*/ 0 w 12"/>
                  <a:gd name="T15" fmla="*/ 5 h 12"/>
                  <a:gd name="T16" fmla="*/ 0 w 12"/>
                  <a:gd name="T17" fmla="*/ 2 h 12"/>
                  <a:gd name="T18" fmla="*/ 2 w 12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2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0" name="Freeform 361"/>
              <p:cNvSpPr>
                <a:spLocks/>
              </p:cNvSpPr>
              <p:nvPr/>
            </p:nvSpPr>
            <p:spPr bwMode="auto">
              <a:xfrm>
                <a:off x="2426" y="2212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7 w 14"/>
                  <a:gd name="T5" fmla="*/ 15 h 15"/>
                  <a:gd name="T6" fmla="*/ 3 w 14"/>
                  <a:gd name="T7" fmla="*/ 14 h 15"/>
                  <a:gd name="T8" fmla="*/ 2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4 w 14"/>
                  <a:gd name="T19" fmla="*/ 0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1 h 15"/>
                  <a:gd name="T26" fmla="*/ 13 w 14"/>
                  <a:gd name="T27" fmla="*/ 4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7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1" name="Freeform 362"/>
              <p:cNvSpPr>
                <a:spLocks/>
              </p:cNvSpPr>
              <p:nvPr/>
            </p:nvSpPr>
            <p:spPr bwMode="auto">
              <a:xfrm>
                <a:off x="2421" y="2198"/>
                <a:ext cx="11" cy="18"/>
              </a:xfrm>
              <a:custGeom>
                <a:avLst/>
                <a:gdLst>
                  <a:gd name="T0" fmla="*/ 11 w 11"/>
                  <a:gd name="T1" fmla="*/ 18 h 18"/>
                  <a:gd name="T2" fmla="*/ 0 w 11"/>
                  <a:gd name="T3" fmla="*/ 5 h 18"/>
                  <a:gd name="T4" fmla="*/ 0 w 11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8"/>
                  <a:gd name="T11" fmla="*/ 11 w 11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8">
                    <a:moveTo>
                      <a:pt x="11" y="18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2" name="Freeform 363"/>
              <p:cNvSpPr>
                <a:spLocks/>
              </p:cNvSpPr>
              <p:nvPr/>
            </p:nvSpPr>
            <p:spPr bwMode="auto">
              <a:xfrm>
                <a:off x="2561" y="2118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0 w 12"/>
                  <a:gd name="T5" fmla="*/ 3 h 13"/>
                  <a:gd name="T6" fmla="*/ 0 w 12"/>
                  <a:gd name="T7" fmla="*/ 3 h 13"/>
                  <a:gd name="T8" fmla="*/ 3 w 12"/>
                  <a:gd name="T9" fmla="*/ 2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3 h 13"/>
                  <a:gd name="T16" fmla="*/ 11 w 12"/>
                  <a:gd name="T17" fmla="*/ 5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3" name="Freeform 364"/>
              <p:cNvSpPr>
                <a:spLocks/>
              </p:cNvSpPr>
              <p:nvPr/>
            </p:nvSpPr>
            <p:spPr bwMode="auto">
              <a:xfrm>
                <a:off x="2561" y="21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4" name="Freeform 365"/>
              <p:cNvSpPr>
                <a:spLocks/>
              </p:cNvSpPr>
              <p:nvPr/>
            </p:nvSpPr>
            <p:spPr bwMode="auto">
              <a:xfrm>
                <a:off x="2560" y="212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0 w 11"/>
                  <a:gd name="T11" fmla="*/ 0 h 10"/>
                  <a:gd name="T12" fmla="*/ 1 w 11"/>
                  <a:gd name="T13" fmla="*/ 0 h 10"/>
                  <a:gd name="T14" fmla="*/ 1 w 11"/>
                  <a:gd name="T15" fmla="*/ 0 h 10"/>
                  <a:gd name="T16" fmla="*/ 1 w 11"/>
                  <a:gd name="T17" fmla="*/ 0 h 10"/>
                  <a:gd name="T18" fmla="*/ 1 w 11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10"/>
                  <a:gd name="T32" fmla="*/ 11 w 11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5" name="Freeform 366"/>
              <p:cNvSpPr>
                <a:spLocks/>
              </p:cNvSpPr>
              <p:nvPr/>
            </p:nvSpPr>
            <p:spPr bwMode="auto">
              <a:xfrm>
                <a:off x="2559" y="2121"/>
                <a:ext cx="12" cy="12"/>
              </a:xfrm>
              <a:custGeom>
                <a:avLst/>
                <a:gdLst>
                  <a:gd name="T0" fmla="*/ 2 w 12"/>
                  <a:gd name="T1" fmla="*/ 0 h 12"/>
                  <a:gd name="T2" fmla="*/ 12 w 12"/>
                  <a:gd name="T3" fmla="*/ 10 h 12"/>
                  <a:gd name="T4" fmla="*/ 12 w 12"/>
                  <a:gd name="T5" fmla="*/ 10 h 12"/>
                  <a:gd name="T6" fmla="*/ 9 w 12"/>
                  <a:gd name="T7" fmla="*/ 11 h 12"/>
                  <a:gd name="T8" fmla="*/ 6 w 12"/>
                  <a:gd name="T9" fmla="*/ 12 h 12"/>
                  <a:gd name="T10" fmla="*/ 3 w 12"/>
                  <a:gd name="T11" fmla="*/ 12 h 12"/>
                  <a:gd name="T12" fmla="*/ 1 w 12"/>
                  <a:gd name="T13" fmla="*/ 10 h 12"/>
                  <a:gd name="T14" fmla="*/ 0 w 12"/>
                  <a:gd name="T15" fmla="*/ 7 h 12"/>
                  <a:gd name="T16" fmla="*/ 0 w 12"/>
                  <a:gd name="T17" fmla="*/ 5 h 12"/>
                  <a:gd name="T18" fmla="*/ 0 w 12"/>
                  <a:gd name="T19" fmla="*/ 2 h 12"/>
                  <a:gd name="T20" fmla="*/ 2 w 12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2"/>
                  <a:gd name="T35" fmla="*/ 12 w 12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2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6" name="Freeform 367"/>
              <p:cNvSpPr>
                <a:spLocks/>
              </p:cNvSpPr>
              <p:nvPr/>
            </p:nvSpPr>
            <p:spPr bwMode="auto">
              <a:xfrm>
                <a:off x="2559" y="2118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7 w 14"/>
                  <a:gd name="T5" fmla="*/ 15 h 15"/>
                  <a:gd name="T6" fmla="*/ 3 w 14"/>
                  <a:gd name="T7" fmla="*/ 15 h 15"/>
                  <a:gd name="T8" fmla="*/ 1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5 w 14"/>
                  <a:gd name="T19" fmla="*/ 2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3 h 15"/>
                  <a:gd name="T26" fmla="*/ 13 w 14"/>
                  <a:gd name="T27" fmla="*/ 5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7" name="Freeform 368"/>
              <p:cNvSpPr>
                <a:spLocks/>
              </p:cNvSpPr>
              <p:nvPr/>
            </p:nvSpPr>
            <p:spPr bwMode="auto">
              <a:xfrm>
                <a:off x="2557" y="2111"/>
                <a:ext cx="11" cy="16"/>
              </a:xfrm>
              <a:custGeom>
                <a:avLst/>
                <a:gdLst>
                  <a:gd name="T0" fmla="*/ 11 w 11"/>
                  <a:gd name="T1" fmla="*/ 16 h 16"/>
                  <a:gd name="T2" fmla="*/ 0 w 11"/>
                  <a:gd name="T3" fmla="*/ 5 h 16"/>
                  <a:gd name="T4" fmla="*/ 0 w 11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16"/>
                  <a:gd name="T11" fmla="*/ 11 w 11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16">
                    <a:moveTo>
                      <a:pt x="11" y="16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8" name="Freeform 369"/>
              <p:cNvSpPr>
                <a:spLocks/>
              </p:cNvSpPr>
              <p:nvPr/>
            </p:nvSpPr>
            <p:spPr bwMode="auto">
              <a:xfrm>
                <a:off x="2539" y="1949"/>
                <a:ext cx="12" cy="13"/>
              </a:xfrm>
              <a:custGeom>
                <a:avLst/>
                <a:gdLst>
                  <a:gd name="T0" fmla="*/ 10 w 12"/>
                  <a:gd name="T1" fmla="*/ 12 h 13"/>
                  <a:gd name="T2" fmla="*/ 10 w 12"/>
                  <a:gd name="T3" fmla="*/ 12 h 13"/>
                  <a:gd name="T4" fmla="*/ 10 w 12"/>
                  <a:gd name="T5" fmla="*/ 13 h 13"/>
                  <a:gd name="T6" fmla="*/ 0 w 12"/>
                  <a:gd name="T7" fmla="*/ 3 h 13"/>
                  <a:gd name="T8" fmla="*/ 3 w 12"/>
                  <a:gd name="T9" fmla="*/ 0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2 h 13"/>
                  <a:gd name="T16" fmla="*/ 11 w 12"/>
                  <a:gd name="T17" fmla="*/ 4 h 13"/>
                  <a:gd name="T18" fmla="*/ 12 w 12"/>
                  <a:gd name="T19" fmla="*/ 7 h 13"/>
                  <a:gd name="T20" fmla="*/ 11 w 12"/>
                  <a:gd name="T21" fmla="*/ 9 h 13"/>
                  <a:gd name="T22" fmla="*/ 10 w 12"/>
                  <a:gd name="T23" fmla="*/ 12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2"/>
                    </a:moveTo>
                    <a:lnTo>
                      <a:pt x="10" y="12"/>
                    </a:lnTo>
                    <a:lnTo>
                      <a:pt x="10" y="1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29" name="Freeform 370"/>
              <p:cNvSpPr>
                <a:spLocks/>
              </p:cNvSpPr>
              <p:nvPr/>
            </p:nvSpPr>
            <p:spPr bwMode="auto">
              <a:xfrm>
                <a:off x="2539" y="195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1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0" name="Freeform 371"/>
              <p:cNvSpPr>
                <a:spLocks/>
              </p:cNvSpPr>
              <p:nvPr/>
            </p:nvSpPr>
            <p:spPr bwMode="auto">
              <a:xfrm>
                <a:off x="2539" y="19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"/>
                  <a:gd name="T31" fmla="*/ 0 h 10"/>
                  <a:gd name="T32" fmla="*/ 10 w 10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1" name="Freeform 372"/>
              <p:cNvSpPr>
                <a:spLocks/>
              </p:cNvSpPr>
              <p:nvPr/>
            </p:nvSpPr>
            <p:spPr bwMode="auto">
              <a:xfrm>
                <a:off x="2537" y="1952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9 w 12"/>
                  <a:gd name="T7" fmla="*/ 11 h 11"/>
                  <a:gd name="T8" fmla="*/ 7 w 12"/>
                  <a:gd name="T9" fmla="*/ 11 h 11"/>
                  <a:gd name="T10" fmla="*/ 3 w 12"/>
                  <a:gd name="T11" fmla="*/ 11 h 11"/>
                  <a:gd name="T12" fmla="*/ 2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2" name="Freeform 373"/>
              <p:cNvSpPr>
                <a:spLocks/>
              </p:cNvSpPr>
              <p:nvPr/>
            </p:nvSpPr>
            <p:spPr bwMode="auto">
              <a:xfrm>
                <a:off x="2537" y="1949"/>
                <a:ext cx="14" cy="14"/>
              </a:xfrm>
              <a:custGeom>
                <a:avLst/>
                <a:gdLst>
                  <a:gd name="T0" fmla="*/ 12 w 14"/>
                  <a:gd name="T1" fmla="*/ 13 h 14"/>
                  <a:gd name="T2" fmla="*/ 9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2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1 w 14"/>
                  <a:gd name="T15" fmla="*/ 5 h 14"/>
                  <a:gd name="T16" fmla="*/ 2 w 14"/>
                  <a:gd name="T17" fmla="*/ 3 h 14"/>
                  <a:gd name="T18" fmla="*/ 5 w 14"/>
                  <a:gd name="T19" fmla="*/ 0 h 14"/>
                  <a:gd name="T20" fmla="*/ 7 w 14"/>
                  <a:gd name="T21" fmla="*/ 0 h 14"/>
                  <a:gd name="T22" fmla="*/ 9 w 14"/>
                  <a:gd name="T23" fmla="*/ 0 h 14"/>
                  <a:gd name="T24" fmla="*/ 12 w 14"/>
                  <a:gd name="T25" fmla="*/ 2 h 14"/>
                  <a:gd name="T26" fmla="*/ 13 w 14"/>
                  <a:gd name="T27" fmla="*/ 4 h 14"/>
                  <a:gd name="T28" fmla="*/ 14 w 14"/>
                  <a:gd name="T29" fmla="*/ 7 h 14"/>
                  <a:gd name="T30" fmla="*/ 13 w 14"/>
                  <a:gd name="T31" fmla="*/ 10 h 14"/>
                  <a:gd name="T32" fmla="*/ 12 w 14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3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3" name="Freeform 374"/>
              <p:cNvSpPr>
                <a:spLocks/>
              </p:cNvSpPr>
              <p:nvPr/>
            </p:nvSpPr>
            <p:spPr bwMode="auto">
              <a:xfrm>
                <a:off x="2531" y="1938"/>
                <a:ext cx="14" cy="21"/>
              </a:xfrm>
              <a:custGeom>
                <a:avLst/>
                <a:gdLst>
                  <a:gd name="T0" fmla="*/ 14 w 14"/>
                  <a:gd name="T1" fmla="*/ 21 h 21"/>
                  <a:gd name="T2" fmla="*/ 0 w 14"/>
                  <a:gd name="T3" fmla="*/ 6 h 21"/>
                  <a:gd name="T4" fmla="*/ 0 w 14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4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4" name="Freeform 375"/>
              <p:cNvSpPr>
                <a:spLocks/>
              </p:cNvSpPr>
              <p:nvPr/>
            </p:nvSpPr>
            <p:spPr bwMode="auto">
              <a:xfrm>
                <a:off x="2577" y="1898"/>
                <a:ext cx="12" cy="11"/>
              </a:xfrm>
              <a:custGeom>
                <a:avLst/>
                <a:gdLst>
                  <a:gd name="T0" fmla="*/ 10 w 12"/>
                  <a:gd name="T1" fmla="*/ 11 h 11"/>
                  <a:gd name="T2" fmla="*/ 10 w 12"/>
                  <a:gd name="T3" fmla="*/ 11 h 11"/>
                  <a:gd name="T4" fmla="*/ 10 w 12"/>
                  <a:gd name="T5" fmla="*/ 11 h 11"/>
                  <a:gd name="T6" fmla="*/ 10 w 12"/>
                  <a:gd name="T7" fmla="*/ 11 h 11"/>
                  <a:gd name="T8" fmla="*/ 0 w 12"/>
                  <a:gd name="T9" fmla="*/ 1 h 11"/>
                  <a:gd name="T10" fmla="*/ 2 w 12"/>
                  <a:gd name="T11" fmla="*/ 0 h 11"/>
                  <a:gd name="T12" fmla="*/ 5 w 12"/>
                  <a:gd name="T13" fmla="*/ 0 h 11"/>
                  <a:gd name="T14" fmla="*/ 7 w 12"/>
                  <a:gd name="T15" fmla="*/ 0 h 11"/>
                  <a:gd name="T16" fmla="*/ 10 w 12"/>
                  <a:gd name="T17" fmla="*/ 1 h 11"/>
                  <a:gd name="T18" fmla="*/ 11 w 12"/>
                  <a:gd name="T19" fmla="*/ 4 h 11"/>
                  <a:gd name="T20" fmla="*/ 12 w 12"/>
                  <a:gd name="T21" fmla="*/ 6 h 11"/>
                  <a:gd name="T22" fmla="*/ 11 w 12"/>
                  <a:gd name="T23" fmla="*/ 9 h 11"/>
                  <a:gd name="T24" fmla="*/ 10 w 12"/>
                  <a:gd name="T25" fmla="*/ 11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1"/>
                  <a:gd name="T41" fmla="*/ 12 w 12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1">
                    <a:moveTo>
                      <a:pt x="10" y="11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1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1" y="9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5" name="Freeform 376"/>
              <p:cNvSpPr>
                <a:spLocks/>
              </p:cNvSpPr>
              <p:nvPr/>
            </p:nvSpPr>
            <p:spPr bwMode="auto">
              <a:xfrm>
                <a:off x="2577" y="189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0 h 12"/>
                  <a:gd name="T6" fmla="*/ 10 w 10"/>
                  <a:gd name="T7" fmla="*/ 10 h 12"/>
                  <a:gd name="T8" fmla="*/ 10 w 10"/>
                  <a:gd name="T9" fmla="*/ 12 h 12"/>
                  <a:gd name="T10" fmla="*/ 10 w 10"/>
                  <a:gd name="T11" fmla="*/ 12 h 12"/>
                  <a:gd name="T12" fmla="*/ 0 w 10"/>
                  <a:gd name="T13" fmla="*/ 2 h 12"/>
                  <a:gd name="T14" fmla="*/ 0 w 10"/>
                  <a:gd name="T15" fmla="*/ 0 h 12"/>
                  <a:gd name="T16" fmla="*/ 0 w 10"/>
                  <a:gd name="T17" fmla="*/ 0 h 12"/>
                  <a:gd name="T18" fmla="*/ 0 w 10"/>
                  <a:gd name="T19" fmla="*/ 0 h 12"/>
                  <a:gd name="T20" fmla="*/ 0 w 10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2"/>
                  <a:gd name="T35" fmla="*/ 10 w 10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6" name="Freeform 377"/>
              <p:cNvSpPr>
                <a:spLocks/>
              </p:cNvSpPr>
              <p:nvPr/>
            </p:nvSpPr>
            <p:spPr bwMode="auto">
              <a:xfrm>
                <a:off x="2577" y="1899"/>
                <a:ext cx="10" cy="12"/>
              </a:xfrm>
              <a:custGeom>
                <a:avLst/>
                <a:gdLst>
                  <a:gd name="T0" fmla="*/ 0 w 10"/>
                  <a:gd name="T1" fmla="*/ 0 h 12"/>
                  <a:gd name="T2" fmla="*/ 10 w 10"/>
                  <a:gd name="T3" fmla="*/ 10 h 12"/>
                  <a:gd name="T4" fmla="*/ 10 w 10"/>
                  <a:gd name="T5" fmla="*/ 12 h 12"/>
                  <a:gd name="T6" fmla="*/ 10 w 10"/>
                  <a:gd name="T7" fmla="*/ 12 h 12"/>
                  <a:gd name="T8" fmla="*/ 10 w 10"/>
                  <a:gd name="T9" fmla="*/ 12 h 12"/>
                  <a:gd name="T10" fmla="*/ 10 w 10"/>
                  <a:gd name="T11" fmla="*/ 12 h 12"/>
                  <a:gd name="T12" fmla="*/ 0 w 10"/>
                  <a:gd name="T13" fmla="*/ 2 h 12"/>
                  <a:gd name="T14" fmla="*/ 0 w 10"/>
                  <a:gd name="T15" fmla="*/ 2 h 12"/>
                  <a:gd name="T16" fmla="*/ 0 w 10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2"/>
                  <a:gd name="T29" fmla="*/ 10 w 10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2">
                    <a:moveTo>
                      <a:pt x="0" y="0"/>
                    </a:moveTo>
                    <a:lnTo>
                      <a:pt x="10" y="10"/>
                    </a:lnTo>
                    <a:lnTo>
                      <a:pt x="10" y="1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7" name="Freeform 378"/>
              <p:cNvSpPr>
                <a:spLocks/>
              </p:cNvSpPr>
              <p:nvPr/>
            </p:nvSpPr>
            <p:spPr bwMode="auto">
              <a:xfrm>
                <a:off x="2575" y="1901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9 w 12"/>
                  <a:gd name="T7" fmla="*/ 11 h 11"/>
                  <a:gd name="T8" fmla="*/ 7 w 12"/>
                  <a:gd name="T9" fmla="*/ 11 h 11"/>
                  <a:gd name="T10" fmla="*/ 3 w 12"/>
                  <a:gd name="T11" fmla="*/ 11 h 11"/>
                  <a:gd name="T12" fmla="*/ 2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8" name="Freeform 379"/>
              <p:cNvSpPr>
                <a:spLocks/>
              </p:cNvSpPr>
              <p:nvPr/>
            </p:nvSpPr>
            <p:spPr bwMode="auto">
              <a:xfrm>
                <a:off x="2575" y="1898"/>
                <a:ext cx="14" cy="14"/>
              </a:xfrm>
              <a:custGeom>
                <a:avLst/>
                <a:gdLst>
                  <a:gd name="T0" fmla="*/ 12 w 14"/>
                  <a:gd name="T1" fmla="*/ 11 h 14"/>
                  <a:gd name="T2" fmla="*/ 9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2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0 w 14"/>
                  <a:gd name="T15" fmla="*/ 4 h 14"/>
                  <a:gd name="T16" fmla="*/ 2 w 14"/>
                  <a:gd name="T17" fmla="*/ 1 h 14"/>
                  <a:gd name="T18" fmla="*/ 4 w 14"/>
                  <a:gd name="T19" fmla="*/ 0 h 14"/>
                  <a:gd name="T20" fmla="*/ 7 w 14"/>
                  <a:gd name="T21" fmla="*/ 0 h 14"/>
                  <a:gd name="T22" fmla="*/ 9 w 14"/>
                  <a:gd name="T23" fmla="*/ 0 h 14"/>
                  <a:gd name="T24" fmla="*/ 12 w 14"/>
                  <a:gd name="T25" fmla="*/ 1 h 14"/>
                  <a:gd name="T26" fmla="*/ 13 w 14"/>
                  <a:gd name="T27" fmla="*/ 4 h 14"/>
                  <a:gd name="T28" fmla="*/ 14 w 14"/>
                  <a:gd name="T29" fmla="*/ 6 h 14"/>
                  <a:gd name="T30" fmla="*/ 13 w 14"/>
                  <a:gd name="T31" fmla="*/ 9 h 14"/>
                  <a:gd name="T32" fmla="*/ 12 w 14"/>
                  <a:gd name="T33" fmla="*/ 11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1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4"/>
                    </a:lnTo>
                    <a:lnTo>
                      <a:pt x="14" y="6"/>
                    </a:lnTo>
                    <a:lnTo>
                      <a:pt x="13" y="9"/>
                    </a:lnTo>
                    <a:lnTo>
                      <a:pt x="12" y="1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39" name="Freeform 380"/>
              <p:cNvSpPr>
                <a:spLocks/>
              </p:cNvSpPr>
              <p:nvPr/>
            </p:nvSpPr>
            <p:spPr bwMode="auto">
              <a:xfrm>
                <a:off x="2539" y="1854"/>
                <a:ext cx="12" cy="13"/>
              </a:xfrm>
              <a:custGeom>
                <a:avLst/>
                <a:gdLst>
                  <a:gd name="T0" fmla="*/ 10 w 12"/>
                  <a:gd name="T1" fmla="*/ 12 h 13"/>
                  <a:gd name="T2" fmla="*/ 10 w 12"/>
                  <a:gd name="T3" fmla="*/ 13 h 13"/>
                  <a:gd name="T4" fmla="*/ 10 w 12"/>
                  <a:gd name="T5" fmla="*/ 13 h 13"/>
                  <a:gd name="T6" fmla="*/ 0 w 12"/>
                  <a:gd name="T7" fmla="*/ 2 h 13"/>
                  <a:gd name="T8" fmla="*/ 0 w 12"/>
                  <a:gd name="T9" fmla="*/ 2 h 13"/>
                  <a:gd name="T10" fmla="*/ 3 w 12"/>
                  <a:gd name="T11" fmla="*/ 0 h 13"/>
                  <a:gd name="T12" fmla="*/ 6 w 12"/>
                  <a:gd name="T13" fmla="*/ 0 h 13"/>
                  <a:gd name="T14" fmla="*/ 9 w 12"/>
                  <a:gd name="T15" fmla="*/ 0 h 13"/>
                  <a:gd name="T16" fmla="*/ 11 w 12"/>
                  <a:gd name="T17" fmla="*/ 2 h 13"/>
                  <a:gd name="T18" fmla="*/ 12 w 12"/>
                  <a:gd name="T19" fmla="*/ 4 h 13"/>
                  <a:gd name="T20" fmla="*/ 12 w 12"/>
                  <a:gd name="T21" fmla="*/ 7 h 13"/>
                  <a:gd name="T22" fmla="*/ 12 w 12"/>
                  <a:gd name="T23" fmla="*/ 9 h 13"/>
                  <a:gd name="T24" fmla="*/ 10 w 12"/>
                  <a:gd name="T25" fmla="*/ 12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3"/>
                  <a:gd name="T41" fmla="*/ 12 w 12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3">
                    <a:moveTo>
                      <a:pt x="10" y="12"/>
                    </a:moveTo>
                    <a:lnTo>
                      <a:pt x="10" y="1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0" name="Freeform 381"/>
              <p:cNvSpPr>
                <a:spLocks/>
              </p:cNvSpPr>
              <p:nvPr/>
            </p:nvSpPr>
            <p:spPr bwMode="auto">
              <a:xfrm>
                <a:off x="2539" y="185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10 w 10"/>
                  <a:gd name="T13" fmla="*/ 11 h 11"/>
                  <a:gd name="T14" fmla="*/ 0 w 10"/>
                  <a:gd name="T15" fmla="*/ 1 h 11"/>
                  <a:gd name="T16" fmla="*/ 0 w 10"/>
                  <a:gd name="T17" fmla="*/ 1 h 11"/>
                  <a:gd name="T18" fmla="*/ 0 w 10"/>
                  <a:gd name="T19" fmla="*/ 0 h 11"/>
                  <a:gd name="T20" fmla="*/ 0 w 10"/>
                  <a:gd name="T21" fmla="*/ 0 h 11"/>
                  <a:gd name="T22" fmla="*/ 0 w 10"/>
                  <a:gd name="T23" fmla="*/ 0 h 11"/>
                  <a:gd name="T24" fmla="*/ 0 w 10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11"/>
                  <a:gd name="T41" fmla="*/ 10 w 10"/>
                  <a:gd name="T42" fmla="*/ 11 h 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1" name="Freeform 382"/>
              <p:cNvSpPr>
                <a:spLocks/>
              </p:cNvSpPr>
              <p:nvPr/>
            </p:nvSpPr>
            <p:spPr bwMode="auto">
              <a:xfrm>
                <a:off x="2539" y="185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1 h 11"/>
                  <a:gd name="T4" fmla="*/ 10 w 10"/>
                  <a:gd name="T5" fmla="*/ 11 h 11"/>
                  <a:gd name="T6" fmla="*/ 10 w 10"/>
                  <a:gd name="T7" fmla="*/ 11 h 11"/>
                  <a:gd name="T8" fmla="*/ 0 w 10"/>
                  <a:gd name="T9" fmla="*/ 1 h 11"/>
                  <a:gd name="T10" fmla="*/ 0 w 10"/>
                  <a:gd name="T11" fmla="*/ 1 h 11"/>
                  <a:gd name="T12" fmla="*/ 0 w 10"/>
                  <a:gd name="T13" fmla="*/ 0 h 11"/>
                  <a:gd name="T14" fmla="*/ 0 w 10"/>
                  <a:gd name="T15" fmla="*/ 0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2" name="Freeform 383"/>
              <p:cNvSpPr>
                <a:spLocks/>
              </p:cNvSpPr>
              <p:nvPr/>
            </p:nvSpPr>
            <p:spPr bwMode="auto">
              <a:xfrm>
                <a:off x="2537" y="1857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9 w 12"/>
                  <a:gd name="T5" fmla="*/ 11 h 11"/>
                  <a:gd name="T6" fmla="*/ 7 w 12"/>
                  <a:gd name="T7" fmla="*/ 11 h 11"/>
                  <a:gd name="T8" fmla="*/ 5 w 12"/>
                  <a:gd name="T9" fmla="*/ 11 h 11"/>
                  <a:gd name="T10" fmla="*/ 2 w 12"/>
                  <a:gd name="T11" fmla="*/ 10 h 11"/>
                  <a:gd name="T12" fmla="*/ 1 w 12"/>
                  <a:gd name="T13" fmla="*/ 7 h 11"/>
                  <a:gd name="T14" fmla="*/ 0 w 12"/>
                  <a:gd name="T15" fmla="*/ 5 h 11"/>
                  <a:gd name="T16" fmla="*/ 1 w 12"/>
                  <a:gd name="T17" fmla="*/ 2 h 11"/>
                  <a:gd name="T18" fmla="*/ 2 w 12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1"/>
                  <a:gd name="T32" fmla="*/ 12 w 12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3" name="Freeform 384"/>
              <p:cNvSpPr>
                <a:spLocks/>
              </p:cNvSpPr>
              <p:nvPr/>
            </p:nvSpPr>
            <p:spPr bwMode="auto">
              <a:xfrm>
                <a:off x="2537" y="1854"/>
                <a:ext cx="14" cy="14"/>
              </a:xfrm>
              <a:custGeom>
                <a:avLst/>
                <a:gdLst>
                  <a:gd name="T0" fmla="*/ 12 w 14"/>
                  <a:gd name="T1" fmla="*/ 13 h 14"/>
                  <a:gd name="T2" fmla="*/ 9 w 14"/>
                  <a:gd name="T3" fmla="*/ 14 h 14"/>
                  <a:gd name="T4" fmla="*/ 7 w 14"/>
                  <a:gd name="T5" fmla="*/ 14 h 14"/>
                  <a:gd name="T6" fmla="*/ 5 w 14"/>
                  <a:gd name="T7" fmla="*/ 14 h 14"/>
                  <a:gd name="T8" fmla="*/ 2 w 14"/>
                  <a:gd name="T9" fmla="*/ 13 h 14"/>
                  <a:gd name="T10" fmla="*/ 1 w 14"/>
                  <a:gd name="T11" fmla="*/ 10 h 14"/>
                  <a:gd name="T12" fmla="*/ 0 w 14"/>
                  <a:gd name="T13" fmla="*/ 8 h 14"/>
                  <a:gd name="T14" fmla="*/ 1 w 14"/>
                  <a:gd name="T15" fmla="*/ 4 h 14"/>
                  <a:gd name="T16" fmla="*/ 2 w 14"/>
                  <a:gd name="T17" fmla="*/ 2 h 14"/>
                  <a:gd name="T18" fmla="*/ 5 w 14"/>
                  <a:gd name="T19" fmla="*/ 0 h 14"/>
                  <a:gd name="T20" fmla="*/ 8 w 14"/>
                  <a:gd name="T21" fmla="*/ 0 h 14"/>
                  <a:gd name="T22" fmla="*/ 11 w 14"/>
                  <a:gd name="T23" fmla="*/ 0 h 14"/>
                  <a:gd name="T24" fmla="*/ 13 w 14"/>
                  <a:gd name="T25" fmla="*/ 2 h 14"/>
                  <a:gd name="T26" fmla="*/ 14 w 14"/>
                  <a:gd name="T27" fmla="*/ 4 h 14"/>
                  <a:gd name="T28" fmla="*/ 14 w 14"/>
                  <a:gd name="T29" fmla="*/ 7 h 14"/>
                  <a:gd name="T30" fmla="*/ 14 w 14"/>
                  <a:gd name="T31" fmla="*/ 10 h 14"/>
                  <a:gd name="T32" fmla="*/ 12 w 14"/>
                  <a:gd name="T33" fmla="*/ 13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3"/>
                    </a:moveTo>
                    <a:lnTo>
                      <a:pt x="9" y="14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2" y="13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4" name="Freeform 385"/>
              <p:cNvSpPr>
                <a:spLocks/>
              </p:cNvSpPr>
              <p:nvPr/>
            </p:nvSpPr>
            <p:spPr bwMode="auto">
              <a:xfrm>
                <a:off x="2529" y="1837"/>
                <a:ext cx="15" cy="21"/>
              </a:xfrm>
              <a:custGeom>
                <a:avLst/>
                <a:gdLst>
                  <a:gd name="T0" fmla="*/ 15 w 15"/>
                  <a:gd name="T1" fmla="*/ 21 h 21"/>
                  <a:gd name="T2" fmla="*/ 0 w 15"/>
                  <a:gd name="T3" fmla="*/ 6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1"/>
                  <a:gd name="T11" fmla="*/ 15 w 15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1">
                    <a:moveTo>
                      <a:pt x="15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5" name="Freeform 386"/>
              <p:cNvSpPr>
                <a:spLocks/>
              </p:cNvSpPr>
              <p:nvPr/>
            </p:nvSpPr>
            <p:spPr bwMode="auto">
              <a:xfrm>
                <a:off x="1959" y="205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0 w 5"/>
                  <a:gd name="T15" fmla="*/ 2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6" name="Freeform 387"/>
              <p:cNvSpPr>
                <a:spLocks noEditPoints="1"/>
              </p:cNvSpPr>
              <p:nvPr/>
            </p:nvSpPr>
            <p:spPr bwMode="auto">
              <a:xfrm>
                <a:off x="1960" y="2053"/>
                <a:ext cx="4" cy="4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0 h 4"/>
                  <a:gd name="T4" fmla="*/ 2 w 4"/>
                  <a:gd name="T5" fmla="*/ 2 h 4"/>
                  <a:gd name="T6" fmla="*/ 2 w 4"/>
                  <a:gd name="T7" fmla="*/ 2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3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2 h 4"/>
                  <a:gd name="T34" fmla="*/ 0 w 4"/>
                  <a:gd name="T35" fmla="*/ 2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1 w 4"/>
                  <a:gd name="T67" fmla="*/ 2 h 4"/>
                  <a:gd name="T68" fmla="*/ 0 w 4"/>
                  <a:gd name="T69" fmla="*/ 2 h 4"/>
                  <a:gd name="T70" fmla="*/ 0 w 4"/>
                  <a:gd name="T71" fmla="*/ 2 h 4"/>
                  <a:gd name="T72" fmla="*/ 0 w 4"/>
                  <a:gd name="T73" fmla="*/ 3 h 4"/>
                  <a:gd name="T74" fmla="*/ 0 w 4"/>
                  <a:gd name="T75" fmla="*/ 3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4 h 4"/>
                  <a:gd name="T82" fmla="*/ 1 w 4"/>
                  <a:gd name="T83" fmla="*/ 4 h 4"/>
                  <a:gd name="T84" fmla="*/ 1 w 4"/>
                  <a:gd name="T85" fmla="*/ 2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7" name="Freeform 388"/>
              <p:cNvSpPr>
                <a:spLocks/>
              </p:cNvSpPr>
              <p:nvPr/>
            </p:nvSpPr>
            <p:spPr bwMode="auto">
              <a:xfrm>
                <a:off x="1960" y="205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0 w 4"/>
                  <a:gd name="T9" fmla="*/ 1 h 3"/>
                  <a:gd name="T10" fmla="*/ 1 w 4"/>
                  <a:gd name="T11" fmla="*/ 2 h 3"/>
                  <a:gd name="T12" fmla="*/ 4 w 4"/>
                  <a:gd name="T13" fmla="*/ 0 h 3"/>
                  <a:gd name="T14" fmla="*/ 4 w 4"/>
                  <a:gd name="T15" fmla="*/ 1 h 3"/>
                  <a:gd name="T16" fmla="*/ 1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1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8" name="Freeform 389"/>
              <p:cNvSpPr>
                <a:spLocks/>
              </p:cNvSpPr>
              <p:nvPr/>
            </p:nvSpPr>
            <p:spPr bwMode="auto">
              <a:xfrm>
                <a:off x="1959" y="2048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0 h 2"/>
                  <a:gd name="T4" fmla="*/ 1 w 5"/>
                  <a:gd name="T5" fmla="*/ 0 h 2"/>
                  <a:gd name="T6" fmla="*/ 1 w 5"/>
                  <a:gd name="T7" fmla="*/ 0 h 2"/>
                  <a:gd name="T8" fmla="*/ 1 w 5"/>
                  <a:gd name="T9" fmla="*/ 0 h 2"/>
                  <a:gd name="T10" fmla="*/ 1 w 5"/>
                  <a:gd name="T11" fmla="*/ 0 h 2"/>
                  <a:gd name="T12" fmla="*/ 5 w 5"/>
                  <a:gd name="T13" fmla="*/ 0 h 2"/>
                  <a:gd name="T14" fmla="*/ 5 w 5"/>
                  <a:gd name="T15" fmla="*/ 2 h 2"/>
                  <a:gd name="T16" fmla="*/ 1 w 5"/>
                  <a:gd name="T17" fmla="*/ 2 h 2"/>
                  <a:gd name="T18" fmla="*/ 1 w 5"/>
                  <a:gd name="T19" fmla="*/ 2 h 2"/>
                  <a:gd name="T20" fmla="*/ 1 w 5"/>
                  <a:gd name="T21" fmla="*/ 2 h 2"/>
                  <a:gd name="T22" fmla="*/ 1 w 5"/>
                  <a:gd name="T23" fmla="*/ 2 h 2"/>
                  <a:gd name="T24" fmla="*/ 0 w 5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2"/>
                  <a:gd name="T41" fmla="*/ 5 w 5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2">
                    <a:moveTo>
                      <a:pt x="0" y="2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49" name="Freeform 390"/>
              <p:cNvSpPr>
                <a:spLocks noEditPoints="1"/>
              </p:cNvSpPr>
              <p:nvPr/>
            </p:nvSpPr>
            <p:spPr bwMode="auto">
              <a:xfrm>
                <a:off x="1959" y="2047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0 w 5"/>
                  <a:gd name="T15" fmla="*/ 0 h 1"/>
                  <a:gd name="T16" fmla="*/ 0 w 5"/>
                  <a:gd name="T17" fmla="*/ 0 h 1"/>
                  <a:gd name="T18" fmla="*/ 0 w 5"/>
                  <a:gd name="T19" fmla="*/ 0 h 1"/>
                  <a:gd name="T20" fmla="*/ 0 w 5"/>
                  <a:gd name="T21" fmla="*/ 0 h 1"/>
                  <a:gd name="T22" fmla="*/ 0 w 5"/>
                  <a:gd name="T23" fmla="*/ 0 h 1"/>
                  <a:gd name="T24" fmla="*/ 0 w 5"/>
                  <a:gd name="T25" fmla="*/ 0 h 1"/>
                  <a:gd name="T26" fmla="*/ 0 w 5"/>
                  <a:gd name="T27" fmla="*/ 0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0" name="Freeform 391"/>
              <p:cNvSpPr>
                <a:spLocks noEditPoints="1"/>
              </p:cNvSpPr>
              <p:nvPr/>
            </p:nvSpPr>
            <p:spPr bwMode="auto">
              <a:xfrm>
                <a:off x="1960" y="2042"/>
                <a:ext cx="4" cy="4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4 h 4"/>
                  <a:gd name="T30" fmla="*/ 0 w 4"/>
                  <a:gd name="T31" fmla="*/ 3 h 4"/>
                  <a:gd name="T32" fmla="*/ 0 w 4"/>
                  <a:gd name="T33" fmla="*/ 1 h 4"/>
                  <a:gd name="T34" fmla="*/ 0 w 4"/>
                  <a:gd name="T35" fmla="*/ 1 h 4"/>
                  <a:gd name="T36" fmla="*/ 1 w 4"/>
                  <a:gd name="T37" fmla="*/ 1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3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1 h 4"/>
                  <a:gd name="T62" fmla="*/ 1 w 4"/>
                  <a:gd name="T63" fmla="*/ 1 h 4"/>
                  <a:gd name="T64" fmla="*/ 1 w 4"/>
                  <a:gd name="T65" fmla="*/ 1 h 4"/>
                  <a:gd name="T66" fmla="*/ 1 w 4"/>
                  <a:gd name="T67" fmla="*/ 1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3 h 4"/>
                  <a:gd name="T74" fmla="*/ 0 w 4"/>
                  <a:gd name="T75" fmla="*/ 3 h 4"/>
                  <a:gd name="T76" fmla="*/ 0 w 4"/>
                  <a:gd name="T77" fmla="*/ 3 h 4"/>
                  <a:gd name="T78" fmla="*/ 0 w 4"/>
                  <a:gd name="T79" fmla="*/ 4 h 4"/>
                  <a:gd name="T80" fmla="*/ 1 w 4"/>
                  <a:gd name="T81" fmla="*/ 4 h 4"/>
                  <a:gd name="T82" fmla="*/ 1 w 4"/>
                  <a:gd name="T83" fmla="*/ 4 h 4"/>
                  <a:gd name="T84" fmla="*/ 1 w 4"/>
                  <a:gd name="T85" fmla="*/ 1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1" name="Rectangle 392"/>
              <p:cNvSpPr>
                <a:spLocks noChangeArrowheads="1"/>
              </p:cNvSpPr>
              <p:nvPr/>
            </p:nvSpPr>
            <p:spPr bwMode="auto">
              <a:xfrm>
                <a:off x="1959" y="2041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2" name="Freeform 393"/>
              <p:cNvSpPr>
                <a:spLocks/>
              </p:cNvSpPr>
              <p:nvPr/>
            </p:nvSpPr>
            <p:spPr bwMode="auto">
              <a:xfrm>
                <a:off x="1960" y="203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2 w 4"/>
                  <a:gd name="T5" fmla="*/ 3 h 4"/>
                  <a:gd name="T6" fmla="*/ 0 w 4"/>
                  <a:gd name="T7" fmla="*/ 1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3" name="Freeform 394"/>
              <p:cNvSpPr>
                <a:spLocks noEditPoints="1"/>
              </p:cNvSpPr>
              <p:nvPr/>
            </p:nvSpPr>
            <p:spPr bwMode="auto">
              <a:xfrm>
                <a:off x="1960" y="20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2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2 h 4"/>
                  <a:gd name="T32" fmla="*/ 0 w 4"/>
                  <a:gd name="T33" fmla="*/ 2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2 h 4"/>
                  <a:gd name="T50" fmla="*/ 2 w 4"/>
                  <a:gd name="T51" fmla="*/ 2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2 h 4"/>
                  <a:gd name="T68" fmla="*/ 0 w 4"/>
                  <a:gd name="T69" fmla="*/ 2 h 4"/>
                  <a:gd name="T70" fmla="*/ 0 w 4"/>
                  <a:gd name="T71" fmla="*/ 2 h 4"/>
                  <a:gd name="T72" fmla="*/ 0 w 4"/>
                  <a:gd name="T73" fmla="*/ 2 h 4"/>
                  <a:gd name="T74" fmla="*/ 0 w 4"/>
                  <a:gd name="T75" fmla="*/ 2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4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4" name="Freeform 395"/>
              <p:cNvSpPr>
                <a:spLocks/>
              </p:cNvSpPr>
              <p:nvPr/>
            </p:nvSpPr>
            <p:spPr bwMode="auto">
              <a:xfrm>
                <a:off x="1960" y="2031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0 w 4"/>
                  <a:gd name="T7" fmla="*/ 1 h 1"/>
                  <a:gd name="T8" fmla="*/ 0 w 4"/>
                  <a:gd name="T9" fmla="*/ 1 h 1"/>
                  <a:gd name="T10" fmla="*/ 0 w 4"/>
                  <a:gd name="T11" fmla="*/ 1 h 1"/>
                  <a:gd name="T12" fmla="*/ 0 w 4"/>
                  <a:gd name="T13" fmla="*/ 0 h 1"/>
                  <a:gd name="T14" fmla="*/ 0 w 4"/>
                  <a:gd name="T15" fmla="*/ 0 h 1"/>
                  <a:gd name="T16" fmla="*/ 0 w 4"/>
                  <a:gd name="T17" fmla="*/ 0 h 1"/>
                  <a:gd name="T18" fmla="*/ 0 w 4"/>
                  <a:gd name="T19" fmla="*/ 0 h 1"/>
                  <a:gd name="T20" fmla="*/ 0 w 4"/>
                  <a:gd name="T21" fmla="*/ 0 h 1"/>
                  <a:gd name="T22" fmla="*/ 0 w 4"/>
                  <a:gd name="T23" fmla="*/ 0 h 1"/>
                  <a:gd name="T24" fmla="*/ 0 w 4"/>
                  <a:gd name="T25" fmla="*/ 1 h 1"/>
                  <a:gd name="T26" fmla="*/ 0 w 4"/>
                  <a:gd name="T27" fmla="*/ 1 h 1"/>
                  <a:gd name="T28" fmla="*/ 0 w 4"/>
                  <a:gd name="T29" fmla="*/ 1 h 1"/>
                  <a:gd name="T30" fmla="*/ 1 w 4"/>
                  <a:gd name="T31" fmla="*/ 1 h 1"/>
                  <a:gd name="T32" fmla="*/ 1 w 4"/>
                  <a:gd name="T33" fmla="*/ 1 h 1"/>
                  <a:gd name="T34" fmla="*/ 2 w 4"/>
                  <a:gd name="T35" fmla="*/ 1 h 1"/>
                  <a:gd name="T36" fmla="*/ 4 w 4"/>
                  <a:gd name="T37" fmla="*/ 1 h 1"/>
                  <a:gd name="T38" fmla="*/ 4 w 4"/>
                  <a:gd name="T39" fmla="*/ 1 h 1"/>
                  <a:gd name="T40" fmla="*/ 0 w 4"/>
                  <a:gd name="T41" fmla="*/ 1 h 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"/>
                  <a:gd name="T65" fmla="*/ 4 w 4"/>
                  <a:gd name="T66" fmla="*/ 1 h 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5" name="Freeform 396"/>
              <p:cNvSpPr>
                <a:spLocks noEditPoints="1"/>
              </p:cNvSpPr>
              <p:nvPr/>
            </p:nvSpPr>
            <p:spPr bwMode="auto">
              <a:xfrm>
                <a:off x="1960" y="2027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1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3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6" name="Freeform 397"/>
              <p:cNvSpPr>
                <a:spLocks noEditPoints="1"/>
              </p:cNvSpPr>
              <p:nvPr/>
            </p:nvSpPr>
            <p:spPr bwMode="auto">
              <a:xfrm>
                <a:off x="1959" y="202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2 h 4"/>
                  <a:gd name="T14" fmla="*/ 5 w 5"/>
                  <a:gd name="T15" fmla="*/ 2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2 w 5"/>
                  <a:gd name="T25" fmla="*/ 4 h 4"/>
                  <a:gd name="T26" fmla="*/ 1 w 5"/>
                  <a:gd name="T27" fmla="*/ 4 h 4"/>
                  <a:gd name="T28" fmla="*/ 1 w 5"/>
                  <a:gd name="T29" fmla="*/ 4 h 4"/>
                  <a:gd name="T30" fmla="*/ 1 w 5"/>
                  <a:gd name="T31" fmla="*/ 2 h 4"/>
                  <a:gd name="T32" fmla="*/ 1 w 5"/>
                  <a:gd name="T33" fmla="*/ 2 h 4"/>
                  <a:gd name="T34" fmla="*/ 1 w 5"/>
                  <a:gd name="T35" fmla="*/ 1 h 4"/>
                  <a:gd name="T36" fmla="*/ 1 w 5"/>
                  <a:gd name="T37" fmla="*/ 1 h 4"/>
                  <a:gd name="T38" fmla="*/ 1 w 5"/>
                  <a:gd name="T39" fmla="*/ 1 h 4"/>
                  <a:gd name="T40" fmla="*/ 0 w 5"/>
                  <a:gd name="T41" fmla="*/ 1 h 4"/>
                  <a:gd name="T42" fmla="*/ 0 w 5"/>
                  <a:gd name="T43" fmla="*/ 0 h 4"/>
                  <a:gd name="T44" fmla="*/ 1 w 5"/>
                  <a:gd name="T45" fmla="*/ 2 h 4"/>
                  <a:gd name="T46" fmla="*/ 1 w 5"/>
                  <a:gd name="T47" fmla="*/ 2 h 4"/>
                  <a:gd name="T48" fmla="*/ 1 w 5"/>
                  <a:gd name="T49" fmla="*/ 2 h 4"/>
                  <a:gd name="T50" fmla="*/ 1 w 5"/>
                  <a:gd name="T51" fmla="*/ 4 h 4"/>
                  <a:gd name="T52" fmla="*/ 2 w 5"/>
                  <a:gd name="T53" fmla="*/ 4 h 4"/>
                  <a:gd name="T54" fmla="*/ 2 w 5"/>
                  <a:gd name="T55" fmla="*/ 4 h 4"/>
                  <a:gd name="T56" fmla="*/ 2 w 5"/>
                  <a:gd name="T57" fmla="*/ 4 h 4"/>
                  <a:gd name="T58" fmla="*/ 3 w 5"/>
                  <a:gd name="T59" fmla="*/ 4 h 4"/>
                  <a:gd name="T60" fmla="*/ 3 w 5"/>
                  <a:gd name="T61" fmla="*/ 4 h 4"/>
                  <a:gd name="T62" fmla="*/ 3 w 5"/>
                  <a:gd name="T63" fmla="*/ 4 h 4"/>
                  <a:gd name="T64" fmla="*/ 3 w 5"/>
                  <a:gd name="T65" fmla="*/ 2 h 4"/>
                  <a:gd name="T66" fmla="*/ 3 w 5"/>
                  <a:gd name="T67" fmla="*/ 2 h 4"/>
                  <a:gd name="T68" fmla="*/ 3 w 5"/>
                  <a:gd name="T69" fmla="*/ 2 h 4"/>
                  <a:gd name="T70" fmla="*/ 3 w 5"/>
                  <a:gd name="T71" fmla="*/ 2 h 4"/>
                  <a:gd name="T72" fmla="*/ 3 w 5"/>
                  <a:gd name="T73" fmla="*/ 1 h 4"/>
                  <a:gd name="T74" fmla="*/ 3 w 5"/>
                  <a:gd name="T75" fmla="*/ 1 h 4"/>
                  <a:gd name="T76" fmla="*/ 3 w 5"/>
                  <a:gd name="T77" fmla="*/ 1 h 4"/>
                  <a:gd name="T78" fmla="*/ 3 w 5"/>
                  <a:gd name="T79" fmla="*/ 1 h 4"/>
                  <a:gd name="T80" fmla="*/ 2 w 5"/>
                  <a:gd name="T81" fmla="*/ 1 h 4"/>
                  <a:gd name="T82" fmla="*/ 2 w 5"/>
                  <a:gd name="T83" fmla="*/ 1 h 4"/>
                  <a:gd name="T84" fmla="*/ 1 w 5"/>
                  <a:gd name="T85" fmla="*/ 1 h 4"/>
                  <a:gd name="T86" fmla="*/ 1 w 5"/>
                  <a:gd name="T87" fmla="*/ 1 h 4"/>
                  <a:gd name="T88" fmla="*/ 1 w 5"/>
                  <a:gd name="T89" fmla="*/ 2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"/>
                  <a:gd name="T136" fmla="*/ 0 h 4"/>
                  <a:gd name="T137" fmla="*/ 5 w 5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7" name="Freeform 398"/>
              <p:cNvSpPr>
                <a:spLocks noEditPoints="1"/>
              </p:cNvSpPr>
              <p:nvPr/>
            </p:nvSpPr>
            <p:spPr bwMode="auto">
              <a:xfrm>
                <a:off x="1960" y="2018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0 h 4"/>
                  <a:gd name="T60" fmla="*/ 2 w 4"/>
                  <a:gd name="T61" fmla="*/ 0 h 4"/>
                  <a:gd name="T62" fmla="*/ 1 w 4"/>
                  <a:gd name="T63" fmla="*/ 0 h 4"/>
                  <a:gd name="T64" fmla="*/ 1 w 4"/>
                  <a:gd name="T65" fmla="*/ 0 h 4"/>
                  <a:gd name="T66" fmla="*/ 1 w 4"/>
                  <a:gd name="T67" fmla="*/ 0 h 4"/>
                  <a:gd name="T68" fmla="*/ 0 w 4"/>
                  <a:gd name="T69" fmla="*/ 1 h 4"/>
                  <a:gd name="T70" fmla="*/ 0 w 4"/>
                  <a:gd name="T71" fmla="*/ 1 h 4"/>
                  <a:gd name="T72" fmla="*/ 0 w 4"/>
                  <a:gd name="T73" fmla="*/ 1 h 4"/>
                  <a:gd name="T74" fmla="*/ 0 w 4"/>
                  <a:gd name="T75" fmla="*/ 1 h 4"/>
                  <a:gd name="T76" fmla="*/ 0 w 4"/>
                  <a:gd name="T77" fmla="*/ 3 h 4"/>
                  <a:gd name="T78" fmla="*/ 0 w 4"/>
                  <a:gd name="T79" fmla="*/ 3 h 4"/>
                  <a:gd name="T80" fmla="*/ 1 w 4"/>
                  <a:gd name="T81" fmla="*/ 3 h 4"/>
                  <a:gd name="T82" fmla="*/ 1 w 4"/>
                  <a:gd name="T83" fmla="*/ 3 h 4"/>
                  <a:gd name="T84" fmla="*/ 1 w 4"/>
                  <a:gd name="T85" fmla="*/ 0 h 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"/>
                  <a:gd name="T130" fmla="*/ 0 h 4"/>
                  <a:gd name="T131" fmla="*/ 4 w 4"/>
                  <a:gd name="T132" fmla="*/ 4 h 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8" name="Rectangle 399"/>
              <p:cNvSpPr>
                <a:spLocks noChangeArrowheads="1"/>
              </p:cNvSpPr>
              <p:nvPr/>
            </p:nvSpPr>
            <p:spPr bwMode="auto">
              <a:xfrm>
                <a:off x="1959" y="2017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59" name="Freeform 400"/>
              <p:cNvSpPr>
                <a:spLocks noEditPoints="1"/>
              </p:cNvSpPr>
              <p:nvPr/>
            </p:nvSpPr>
            <p:spPr bwMode="auto">
              <a:xfrm>
                <a:off x="1959" y="2016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0 h 1"/>
                  <a:gd name="T4" fmla="*/ 0 w 5"/>
                  <a:gd name="T5" fmla="*/ 0 h 1"/>
                  <a:gd name="T6" fmla="*/ 0 w 5"/>
                  <a:gd name="T7" fmla="*/ 0 h 1"/>
                  <a:gd name="T8" fmla="*/ 0 w 5"/>
                  <a:gd name="T9" fmla="*/ 0 h 1"/>
                  <a:gd name="T10" fmla="*/ 0 w 5"/>
                  <a:gd name="T11" fmla="*/ 0 h 1"/>
                  <a:gd name="T12" fmla="*/ 0 w 5"/>
                  <a:gd name="T13" fmla="*/ 0 h 1"/>
                  <a:gd name="T14" fmla="*/ 0 w 5"/>
                  <a:gd name="T15" fmla="*/ 0 h 1"/>
                  <a:gd name="T16" fmla="*/ 0 w 5"/>
                  <a:gd name="T17" fmla="*/ 0 h 1"/>
                  <a:gd name="T18" fmla="*/ 0 w 5"/>
                  <a:gd name="T19" fmla="*/ 0 h 1"/>
                  <a:gd name="T20" fmla="*/ 0 w 5"/>
                  <a:gd name="T21" fmla="*/ 0 h 1"/>
                  <a:gd name="T22" fmla="*/ 0 w 5"/>
                  <a:gd name="T23" fmla="*/ 0 h 1"/>
                  <a:gd name="T24" fmla="*/ 0 w 5"/>
                  <a:gd name="T25" fmla="*/ 0 h 1"/>
                  <a:gd name="T26" fmla="*/ 0 w 5"/>
                  <a:gd name="T27" fmla="*/ 0 h 1"/>
                  <a:gd name="T28" fmla="*/ 0 w 5"/>
                  <a:gd name="T29" fmla="*/ 0 h 1"/>
                  <a:gd name="T30" fmla="*/ 0 w 5"/>
                  <a:gd name="T31" fmla="*/ 0 h 1"/>
                  <a:gd name="T32" fmla="*/ 0 w 5"/>
                  <a:gd name="T33" fmla="*/ 0 h 1"/>
                  <a:gd name="T34" fmla="*/ 1 w 5"/>
                  <a:gd name="T35" fmla="*/ 0 h 1"/>
                  <a:gd name="T36" fmla="*/ 1 w 5"/>
                  <a:gd name="T37" fmla="*/ 0 h 1"/>
                  <a:gd name="T38" fmla="*/ 5 w 5"/>
                  <a:gd name="T39" fmla="*/ 0 h 1"/>
                  <a:gd name="T40" fmla="*/ 5 w 5"/>
                  <a:gd name="T41" fmla="*/ 0 h 1"/>
                  <a:gd name="T42" fmla="*/ 1 w 5"/>
                  <a:gd name="T43" fmla="*/ 0 h 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1"/>
                  <a:gd name="T68" fmla="*/ 5 w 5"/>
                  <a:gd name="T69" fmla="*/ 1 h 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1">
                    <a:moveTo>
                      <a:pt x="0" y="0"/>
                    </a:moveTo>
                    <a:lnTo>
                      <a:pt x="0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0" name="Freeform 401"/>
              <p:cNvSpPr>
                <a:spLocks/>
              </p:cNvSpPr>
              <p:nvPr/>
            </p:nvSpPr>
            <p:spPr bwMode="auto">
              <a:xfrm>
                <a:off x="1960" y="201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0 w 4"/>
                  <a:gd name="T5" fmla="*/ 2 h 2"/>
                  <a:gd name="T6" fmla="*/ 0 w 4"/>
                  <a:gd name="T7" fmla="*/ 1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0 w 4"/>
                  <a:gd name="T21" fmla="*/ 0 h 2"/>
                  <a:gd name="T22" fmla="*/ 1 w 4"/>
                  <a:gd name="T23" fmla="*/ 0 h 2"/>
                  <a:gd name="T24" fmla="*/ 1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1 w 4"/>
                  <a:gd name="T31" fmla="*/ 0 h 2"/>
                  <a:gd name="T32" fmla="*/ 1 w 4"/>
                  <a:gd name="T33" fmla="*/ 0 h 2"/>
                  <a:gd name="T34" fmla="*/ 1 w 4"/>
                  <a:gd name="T35" fmla="*/ 0 h 2"/>
                  <a:gd name="T36" fmla="*/ 0 w 4"/>
                  <a:gd name="T37" fmla="*/ 0 h 2"/>
                  <a:gd name="T38" fmla="*/ 0 w 4"/>
                  <a:gd name="T39" fmla="*/ 0 h 2"/>
                  <a:gd name="T40" fmla="*/ 0 w 4"/>
                  <a:gd name="T41" fmla="*/ 0 h 2"/>
                  <a:gd name="T42" fmla="*/ 0 w 4"/>
                  <a:gd name="T43" fmla="*/ 1 h 2"/>
                  <a:gd name="T44" fmla="*/ 0 w 4"/>
                  <a:gd name="T45" fmla="*/ 1 h 2"/>
                  <a:gd name="T46" fmla="*/ 0 w 4"/>
                  <a:gd name="T47" fmla="*/ 1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2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1" name="Freeform 402"/>
              <p:cNvSpPr>
                <a:spLocks noEditPoints="1"/>
              </p:cNvSpPr>
              <p:nvPr/>
            </p:nvSpPr>
            <p:spPr bwMode="auto">
              <a:xfrm>
                <a:off x="1960" y="2007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4 w 5"/>
                  <a:gd name="T3" fmla="*/ 0 h 4"/>
                  <a:gd name="T4" fmla="*/ 4 w 5"/>
                  <a:gd name="T5" fmla="*/ 0 h 4"/>
                  <a:gd name="T6" fmla="*/ 5 w 5"/>
                  <a:gd name="T7" fmla="*/ 1 h 4"/>
                  <a:gd name="T8" fmla="*/ 5 w 5"/>
                  <a:gd name="T9" fmla="*/ 2 h 4"/>
                  <a:gd name="T10" fmla="*/ 4 w 5"/>
                  <a:gd name="T11" fmla="*/ 2 h 4"/>
                  <a:gd name="T12" fmla="*/ 4 w 5"/>
                  <a:gd name="T13" fmla="*/ 4 h 4"/>
                  <a:gd name="T14" fmla="*/ 4 w 5"/>
                  <a:gd name="T15" fmla="*/ 4 h 4"/>
                  <a:gd name="T16" fmla="*/ 4 w 5"/>
                  <a:gd name="T17" fmla="*/ 2 h 4"/>
                  <a:gd name="T18" fmla="*/ 4 w 5"/>
                  <a:gd name="T19" fmla="*/ 2 h 4"/>
                  <a:gd name="T20" fmla="*/ 4 w 5"/>
                  <a:gd name="T21" fmla="*/ 1 h 4"/>
                  <a:gd name="T22" fmla="*/ 4 w 5"/>
                  <a:gd name="T23" fmla="*/ 1 h 4"/>
                  <a:gd name="T24" fmla="*/ 2 w 5"/>
                  <a:gd name="T25" fmla="*/ 0 h 4"/>
                  <a:gd name="T26" fmla="*/ 2 w 5"/>
                  <a:gd name="T27" fmla="*/ 1 h 4"/>
                  <a:gd name="T28" fmla="*/ 4 w 5"/>
                  <a:gd name="T29" fmla="*/ 1 h 4"/>
                  <a:gd name="T30" fmla="*/ 4 w 5"/>
                  <a:gd name="T31" fmla="*/ 2 h 4"/>
                  <a:gd name="T32" fmla="*/ 2 w 5"/>
                  <a:gd name="T33" fmla="*/ 4 h 4"/>
                  <a:gd name="T34" fmla="*/ 2 w 5"/>
                  <a:gd name="T35" fmla="*/ 4 h 4"/>
                  <a:gd name="T36" fmla="*/ 1 w 5"/>
                  <a:gd name="T37" fmla="*/ 4 h 4"/>
                  <a:gd name="T38" fmla="*/ 0 w 5"/>
                  <a:gd name="T39" fmla="*/ 4 h 4"/>
                  <a:gd name="T40" fmla="*/ 0 w 5"/>
                  <a:gd name="T41" fmla="*/ 2 h 4"/>
                  <a:gd name="T42" fmla="*/ 0 w 5"/>
                  <a:gd name="T43" fmla="*/ 1 h 4"/>
                  <a:gd name="T44" fmla="*/ 0 w 5"/>
                  <a:gd name="T45" fmla="*/ 1 h 4"/>
                  <a:gd name="T46" fmla="*/ 0 w 5"/>
                  <a:gd name="T47" fmla="*/ 0 h 4"/>
                  <a:gd name="T48" fmla="*/ 0 w 5"/>
                  <a:gd name="T49" fmla="*/ 2 h 4"/>
                  <a:gd name="T50" fmla="*/ 0 w 5"/>
                  <a:gd name="T51" fmla="*/ 2 h 4"/>
                  <a:gd name="T52" fmla="*/ 1 w 5"/>
                  <a:gd name="T53" fmla="*/ 4 h 4"/>
                  <a:gd name="T54" fmla="*/ 2 w 5"/>
                  <a:gd name="T55" fmla="*/ 4 h 4"/>
                  <a:gd name="T56" fmla="*/ 2 w 5"/>
                  <a:gd name="T57" fmla="*/ 2 h 4"/>
                  <a:gd name="T58" fmla="*/ 2 w 5"/>
                  <a:gd name="T59" fmla="*/ 1 h 4"/>
                  <a:gd name="T60" fmla="*/ 2 w 5"/>
                  <a:gd name="T61" fmla="*/ 0 h 4"/>
                  <a:gd name="T62" fmla="*/ 1 w 5"/>
                  <a:gd name="T63" fmla="*/ 0 h 4"/>
                  <a:gd name="T64" fmla="*/ 0 w 5"/>
                  <a:gd name="T65" fmla="*/ 1 h 4"/>
                  <a:gd name="T66" fmla="*/ 0 w 5"/>
                  <a:gd name="T67" fmla="*/ 1 h 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"/>
                  <a:gd name="T103" fmla="*/ 0 h 4"/>
                  <a:gd name="T104" fmla="*/ 5 w 5"/>
                  <a:gd name="T105" fmla="*/ 4 h 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2" name="Freeform 403"/>
              <p:cNvSpPr>
                <a:spLocks/>
              </p:cNvSpPr>
              <p:nvPr/>
            </p:nvSpPr>
            <p:spPr bwMode="auto">
              <a:xfrm>
                <a:off x="1959" y="2058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0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0 h 3"/>
                  <a:gd name="T12" fmla="*/ 5 w 5"/>
                  <a:gd name="T13" fmla="*/ 2 h 3"/>
                  <a:gd name="T14" fmla="*/ 0 w 5"/>
                  <a:gd name="T15" fmla="*/ 2 h 3"/>
                  <a:gd name="T16" fmla="*/ 0 w 5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363" name="Freeform 404"/>
              <p:cNvSpPr>
                <a:spLocks/>
              </p:cNvSpPr>
              <p:nvPr/>
            </p:nvSpPr>
            <p:spPr bwMode="auto">
              <a:xfrm>
                <a:off x="1960" y="2053"/>
                <a:ext cx="4" cy="4"/>
              </a:xfrm>
              <a:custGeom>
                <a:avLst/>
                <a:gdLst>
                  <a:gd name="T0" fmla="*/ 2 w 4"/>
                  <a:gd name="T1" fmla="*/ 2 h 4"/>
                  <a:gd name="T2" fmla="*/ 2 w 4"/>
                  <a:gd name="T3" fmla="*/ 0 h 4"/>
                  <a:gd name="T4" fmla="*/ 2 w 4"/>
                  <a:gd name="T5" fmla="*/ 2 h 4"/>
                  <a:gd name="T6" fmla="*/ 2 w 4"/>
                  <a:gd name="T7" fmla="*/ 2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3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3 h 4"/>
                  <a:gd name="T32" fmla="*/ 0 w 4"/>
                  <a:gd name="T33" fmla="*/ 2 h 4"/>
                  <a:gd name="T34" fmla="*/ 0 w 4"/>
                  <a:gd name="T35" fmla="*/ 2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2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9" name="Group 606"/>
            <p:cNvGrpSpPr>
              <a:grpSpLocks/>
            </p:cNvGrpSpPr>
            <p:nvPr/>
          </p:nvGrpSpPr>
          <p:grpSpPr bwMode="auto">
            <a:xfrm>
              <a:off x="1598" y="273"/>
              <a:ext cx="2800" cy="2880"/>
              <a:chOff x="1598" y="273"/>
              <a:chExt cx="2800" cy="2880"/>
            </a:xfrm>
          </p:grpSpPr>
          <p:sp>
            <p:nvSpPr>
              <p:cNvPr id="2964" name="Freeform 406"/>
              <p:cNvSpPr>
                <a:spLocks/>
              </p:cNvSpPr>
              <p:nvPr/>
            </p:nvSpPr>
            <p:spPr bwMode="auto">
              <a:xfrm>
                <a:off x="1960" y="205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1 w 1"/>
                  <a:gd name="T19" fmla="*/ 2 h 2"/>
                  <a:gd name="T20" fmla="*/ 1 w 1"/>
                  <a:gd name="T21" fmla="*/ 2 h 2"/>
                  <a:gd name="T22" fmla="*/ 1 w 1"/>
                  <a:gd name="T23" fmla="*/ 0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2"/>
                  <a:gd name="T38" fmla="*/ 1 w 1"/>
                  <a:gd name="T39" fmla="*/ 2 h 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5" name="Freeform 407"/>
              <p:cNvSpPr>
                <a:spLocks/>
              </p:cNvSpPr>
              <p:nvPr/>
            </p:nvSpPr>
            <p:spPr bwMode="auto">
              <a:xfrm>
                <a:off x="1960" y="2050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0 w 4"/>
                  <a:gd name="T9" fmla="*/ 1 h 3"/>
                  <a:gd name="T10" fmla="*/ 1 w 4"/>
                  <a:gd name="T11" fmla="*/ 2 h 3"/>
                  <a:gd name="T12" fmla="*/ 4 w 4"/>
                  <a:gd name="T13" fmla="*/ 0 h 3"/>
                  <a:gd name="T14" fmla="*/ 4 w 4"/>
                  <a:gd name="T15" fmla="*/ 1 h 3"/>
                  <a:gd name="T16" fmla="*/ 1 w 4"/>
                  <a:gd name="T17" fmla="*/ 2 h 3"/>
                  <a:gd name="T18" fmla="*/ 4 w 4"/>
                  <a:gd name="T19" fmla="*/ 3 h 3"/>
                  <a:gd name="T20" fmla="*/ 4 w 4"/>
                  <a:gd name="T21" fmla="*/ 3 h 3"/>
                  <a:gd name="T22" fmla="*/ 1 w 4"/>
                  <a:gd name="T23" fmla="*/ 2 h 3"/>
                  <a:gd name="T24" fmla="*/ 0 w 4"/>
                  <a:gd name="T25" fmla="*/ 3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3"/>
                  <a:gd name="T41" fmla="*/ 4 w 4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6" name="Freeform 408"/>
              <p:cNvSpPr>
                <a:spLocks/>
              </p:cNvSpPr>
              <p:nvPr/>
            </p:nvSpPr>
            <p:spPr bwMode="auto">
              <a:xfrm>
                <a:off x="1959" y="2048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0 h 2"/>
                  <a:gd name="T4" fmla="*/ 1 w 5"/>
                  <a:gd name="T5" fmla="*/ 0 h 2"/>
                  <a:gd name="T6" fmla="*/ 1 w 5"/>
                  <a:gd name="T7" fmla="*/ 0 h 2"/>
                  <a:gd name="T8" fmla="*/ 1 w 5"/>
                  <a:gd name="T9" fmla="*/ 0 h 2"/>
                  <a:gd name="T10" fmla="*/ 1 w 5"/>
                  <a:gd name="T11" fmla="*/ 0 h 2"/>
                  <a:gd name="T12" fmla="*/ 5 w 5"/>
                  <a:gd name="T13" fmla="*/ 0 h 2"/>
                  <a:gd name="T14" fmla="*/ 5 w 5"/>
                  <a:gd name="T15" fmla="*/ 2 h 2"/>
                  <a:gd name="T16" fmla="*/ 1 w 5"/>
                  <a:gd name="T17" fmla="*/ 2 h 2"/>
                  <a:gd name="T18" fmla="*/ 1 w 5"/>
                  <a:gd name="T19" fmla="*/ 2 h 2"/>
                  <a:gd name="T20" fmla="*/ 1 w 5"/>
                  <a:gd name="T21" fmla="*/ 2 h 2"/>
                  <a:gd name="T22" fmla="*/ 1 w 5"/>
                  <a:gd name="T23" fmla="*/ 2 h 2"/>
                  <a:gd name="T24" fmla="*/ 0 w 5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2"/>
                  <a:gd name="T41" fmla="*/ 5 w 5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2">
                    <a:moveTo>
                      <a:pt x="0" y="2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7" name="Freeform 409"/>
              <p:cNvSpPr>
                <a:spLocks/>
              </p:cNvSpPr>
              <p:nvPr/>
            </p:nvSpPr>
            <p:spPr bwMode="auto">
              <a:xfrm>
                <a:off x="1959" y="20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8" name="Rectangle 410"/>
              <p:cNvSpPr>
                <a:spLocks noChangeArrowheads="1"/>
              </p:cNvSpPr>
              <p:nvPr/>
            </p:nvSpPr>
            <p:spPr bwMode="auto">
              <a:xfrm>
                <a:off x="1960" y="2047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9" name="Freeform 411"/>
              <p:cNvSpPr>
                <a:spLocks/>
              </p:cNvSpPr>
              <p:nvPr/>
            </p:nvSpPr>
            <p:spPr bwMode="auto">
              <a:xfrm>
                <a:off x="1960" y="2042"/>
                <a:ext cx="4" cy="4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2 w 4"/>
                  <a:gd name="T7" fmla="*/ 1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3 h 4"/>
                  <a:gd name="T14" fmla="*/ 4 w 4"/>
                  <a:gd name="T15" fmla="*/ 3 h 4"/>
                  <a:gd name="T16" fmla="*/ 4 w 4"/>
                  <a:gd name="T17" fmla="*/ 4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4 h 4"/>
                  <a:gd name="T30" fmla="*/ 0 w 4"/>
                  <a:gd name="T31" fmla="*/ 3 h 4"/>
                  <a:gd name="T32" fmla="*/ 0 w 4"/>
                  <a:gd name="T33" fmla="*/ 1 h 4"/>
                  <a:gd name="T34" fmla="*/ 0 w 4"/>
                  <a:gd name="T35" fmla="*/ 1 h 4"/>
                  <a:gd name="T36" fmla="*/ 1 w 4"/>
                  <a:gd name="T37" fmla="*/ 1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4 h 4"/>
                  <a:gd name="T44" fmla="*/ 2 w 4"/>
                  <a:gd name="T45" fmla="*/ 4 h 4"/>
                  <a:gd name="T46" fmla="*/ 2 w 4"/>
                  <a:gd name="T47" fmla="*/ 3 h 4"/>
                  <a:gd name="T48" fmla="*/ 2 w 4"/>
                  <a:gd name="T49" fmla="*/ 3 h 4"/>
                  <a:gd name="T50" fmla="*/ 2 w 4"/>
                  <a:gd name="T51" fmla="*/ 3 h 4"/>
                  <a:gd name="T52" fmla="*/ 2 w 4"/>
                  <a:gd name="T53" fmla="*/ 3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1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2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0" name="Freeform 412"/>
              <p:cNvSpPr>
                <a:spLocks/>
              </p:cNvSpPr>
              <p:nvPr/>
            </p:nvSpPr>
            <p:spPr bwMode="auto">
              <a:xfrm>
                <a:off x="1960" y="204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2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1" name="Rectangle 413"/>
              <p:cNvSpPr>
                <a:spLocks noChangeArrowheads="1"/>
              </p:cNvSpPr>
              <p:nvPr/>
            </p:nvSpPr>
            <p:spPr bwMode="auto">
              <a:xfrm>
                <a:off x="1959" y="2041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2" name="Freeform 414"/>
              <p:cNvSpPr>
                <a:spLocks/>
              </p:cNvSpPr>
              <p:nvPr/>
            </p:nvSpPr>
            <p:spPr bwMode="auto">
              <a:xfrm>
                <a:off x="1960" y="203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4 h 4"/>
                  <a:gd name="T4" fmla="*/ 2 w 4"/>
                  <a:gd name="T5" fmla="*/ 3 h 4"/>
                  <a:gd name="T6" fmla="*/ 0 w 4"/>
                  <a:gd name="T7" fmla="*/ 1 h 4"/>
                  <a:gd name="T8" fmla="*/ 0 w 4"/>
                  <a:gd name="T9" fmla="*/ 0 h 4"/>
                  <a:gd name="T10" fmla="*/ 4 w 4"/>
                  <a:gd name="T11" fmla="*/ 3 h 4"/>
                  <a:gd name="T12" fmla="*/ 4 w 4"/>
                  <a:gd name="T13" fmla="*/ 3 h 4"/>
                  <a:gd name="T14" fmla="*/ 0 w 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3" name="Freeform 415"/>
              <p:cNvSpPr>
                <a:spLocks/>
              </p:cNvSpPr>
              <p:nvPr/>
            </p:nvSpPr>
            <p:spPr bwMode="auto">
              <a:xfrm>
                <a:off x="1960" y="20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2 h 4"/>
                  <a:gd name="T14" fmla="*/ 4 w 4"/>
                  <a:gd name="T15" fmla="*/ 2 h 4"/>
                  <a:gd name="T16" fmla="*/ 4 w 4"/>
                  <a:gd name="T17" fmla="*/ 3 h 4"/>
                  <a:gd name="T18" fmla="*/ 2 w 4"/>
                  <a:gd name="T19" fmla="*/ 4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2 h 4"/>
                  <a:gd name="T32" fmla="*/ 0 w 4"/>
                  <a:gd name="T33" fmla="*/ 2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4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2 h 4"/>
                  <a:gd name="T50" fmla="*/ 2 w 4"/>
                  <a:gd name="T51" fmla="*/ 2 h 4"/>
                  <a:gd name="T52" fmla="*/ 2 w 4"/>
                  <a:gd name="T53" fmla="*/ 2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2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4" name="Freeform 416"/>
              <p:cNvSpPr>
                <a:spLocks/>
              </p:cNvSpPr>
              <p:nvPr/>
            </p:nvSpPr>
            <p:spPr bwMode="auto">
              <a:xfrm>
                <a:off x="1960" y="203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2 h 4"/>
                  <a:gd name="T12" fmla="*/ 0 w 1"/>
                  <a:gd name="T13" fmla="*/ 2 h 4"/>
                  <a:gd name="T14" fmla="*/ 0 w 1"/>
                  <a:gd name="T15" fmla="*/ 3 h 4"/>
                  <a:gd name="T16" fmla="*/ 0 w 1"/>
                  <a:gd name="T17" fmla="*/ 3 h 4"/>
                  <a:gd name="T18" fmla="*/ 1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4"/>
                  <a:gd name="T38" fmla="*/ 1 w 1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5" name="Freeform 417"/>
              <p:cNvSpPr>
                <a:spLocks/>
              </p:cNvSpPr>
              <p:nvPr/>
            </p:nvSpPr>
            <p:spPr bwMode="auto">
              <a:xfrm>
                <a:off x="1960" y="2031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0 w 4"/>
                  <a:gd name="T7" fmla="*/ 1 h 1"/>
                  <a:gd name="T8" fmla="*/ 0 w 4"/>
                  <a:gd name="T9" fmla="*/ 1 h 1"/>
                  <a:gd name="T10" fmla="*/ 0 w 4"/>
                  <a:gd name="T11" fmla="*/ 1 h 1"/>
                  <a:gd name="T12" fmla="*/ 0 w 4"/>
                  <a:gd name="T13" fmla="*/ 0 h 1"/>
                  <a:gd name="T14" fmla="*/ 0 w 4"/>
                  <a:gd name="T15" fmla="*/ 0 h 1"/>
                  <a:gd name="T16" fmla="*/ 0 w 4"/>
                  <a:gd name="T17" fmla="*/ 0 h 1"/>
                  <a:gd name="T18" fmla="*/ 0 w 4"/>
                  <a:gd name="T19" fmla="*/ 0 h 1"/>
                  <a:gd name="T20" fmla="*/ 0 w 4"/>
                  <a:gd name="T21" fmla="*/ 0 h 1"/>
                  <a:gd name="T22" fmla="*/ 0 w 4"/>
                  <a:gd name="T23" fmla="*/ 0 h 1"/>
                  <a:gd name="T24" fmla="*/ 0 w 4"/>
                  <a:gd name="T25" fmla="*/ 1 h 1"/>
                  <a:gd name="T26" fmla="*/ 0 w 4"/>
                  <a:gd name="T27" fmla="*/ 1 h 1"/>
                  <a:gd name="T28" fmla="*/ 0 w 4"/>
                  <a:gd name="T29" fmla="*/ 1 h 1"/>
                  <a:gd name="T30" fmla="*/ 1 w 4"/>
                  <a:gd name="T31" fmla="*/ 1 h 1"/>
                  <a:gd name="T32" fmla="*/ 1 w 4"/>
                  <a:gd name="T33" fmla="*/ 1 h 1"/>
                  <a:gd name="T34" fmla="*/ 2 w 4"/>
                  <a:gd name="T35" fmla="*/ 1 h 1"/>
                  <a:gd name="T36" fmla="*/ 4 w 4"/>
                  <a:gd name="T37" fmla="*/ 1 h 1"/>
                  <a:gd name="T38" fmla="*/ 4 w 4"/>
                  <a:gd name="T39" fmla="*/ 1 h 1"/>
                  <a:gd name="T40" fmla="*/ 0 w 4"/>
                  <a:gd name="T41" fmla="*/ 1 h 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"/>
                  <a:gd name="T65" fmla="*/ 4 w 4"/>
                  <a:gd name="T66" fmla="*/ 1 h 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6" name="Freeform 418"/>
              <p:cNvSpPr>
                <a:spLocks/>
              </p:cNvSpPr>
              <p:nvPr/>
            </p:nvSpPr>
            <p:spPr bwMode="auto">
              <a:xfrm>
                <a:off x="1960" y="2027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4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1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7" name="Freeform 419"/>
              <p:cNvSpPr>
                <a:spLocks/>
              </p:cNvSpPr>
              <p:nvPr/>
            </p:nvSpPr>
            <p:spPr bwMode="auto">
              <a:xfrm>
                <a:off x="1960" y="202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3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8" name="Freeform 420"/>
              <p:cNvSpPr>
                <a:spLocks/>
              </p:cNvSpPr>
              <p:nvPr/>
            </p:nvSpPr>
            <p:spPr bwMode="auto">
              <a:xfrm>
                <a:off x="1959" y="202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1 h 4"/>
                  <a:gd name="T6" fmla="*/ 3 w 5"/>
                  <a:gd name="T7" fmla="*/ 1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2 h 4"/>
                  <a:gd name="T14" fmla="*/ 5 w 5"/>
                  <a:gd name="T15" fmla="*/ 2 h 4"/>
                  <a:gd name="T16" fmla="*/ 5 w 5"/>
                  <a:gd name="T17" fmla="*/ 4 h 4"/>
                  <a:gd name="T18" fmla="*/ 3 w 5"/>
                  <a:gd name="T19" fmla="*/ 4 h 4"/>
                  <a:gd name="T20" fmla="*/ 3 w 5"/>
                  <a:gd name="T21" fmla="*/ 4 h 4"/>
                  <a:gd name="T22" fmla="*/ 2 w 5"/>
                  <a:gd name="T23" fmla="*/ 4 h 4"/>
                  <a:gd name="T24" fmla="*/ 2 w 5"/>
                  <a:gd name="T25" fmla="*/ 4 h 4"/>
                  <a:gd name="T26" fmla="*/ 1 w 5"/>
                  <a:gd name="T27" fmla="*/ 4 h 4"/>
                  <a:gd name="T28" fmla="*/ 1 w 5"/>
                  <a:gd name="T29" fmla="*/ 4 h 4"/>
                  <a:gd name="T30" fmla="*/ 1 w 5"/>
                  <a:gd name="T31" fmla="*/ 2 h 4"/>
                  <a:gd name="T32" fmla="*/ 1 w 5"/>
                  <a:gd name="T33" fmla="*/ 2 h 4"/>
                  <a:gd name="T34" fmla="*/ 1 w 5"/>
                  <a:gd name="T35" fmla="*/ 1 h 4"/>
                  <a:gd name="T36" fmla="*/ 1 w 5"/>
                  <a:gd name="T37" fmla="*/ 1 h 4"/>
                  <a:gd name="T38" fmla="*/ 1 w 5"/>
                  <a:gd name="T39" fmla="*/ 1 h 4"/>
                  <a:gd name="T40" fmla="*/ 0 w 5"/>
                  <a:gd name="T41" fmla="*/ 1 h 4"/>
                  <a:gd name="T42" fmla="*/ 0 w 5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4"/>
                  <a:gd name="T68" fmla="*/ 5 w 5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79" name="Freeform 421"/>
              <p:cNvSpPr>
                <a:spLocks/>
              </p:cNvSpPr>
              <p:nvPr/>
            </p:nvSpPr>
            <p:spPr bwMode="auto">
              <a:xfrm>
                <a:off x="1960" y="202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1 w 2"/>
                  <a:gd name="T13" fmla="*/ 3 h 3"/>
                  <a:gd name="T14" fmla="*/ 2 w 2"/>
                  <a:gd name="T15" fmla="*/ 3 h 3"/>
                  <a:gd name="T16" fmla="*/ 2 w 2"/>
                  <a:gd name="T17" fmla="*/ 3 h 3"/>
                  <a:gd name="T18" fmla="*/ 2 w 2"/>
                  <a:gd name="T19" fmla="*/ 3 h 3"/>
                  <a:gd name="T20" fmla="*/ 2 w 2"/>
                  <a:gd name="T21" fmla="*/ 1 h 3"/>
                  <a:gd name="T22" fmla="*/ 2 w 2"/>
                  <a:gd name="T23" fmla="*/ 1 h 3"/>
                  <a:gd name="T24" fmla="*/ 2 w 2"/>
                  <a:gd name="T25" fmla="*/ 1 h 3"/>
                  <a:gd name="T26" fmla="*/ 2 w 2"/>
                  <a:gd name="T27" fmla="*/ 1 h 3"/>
                  <a:gd name="T28" fmla="*/ 2 w 2"/>
                  <a:gd name="T29" fmla="*/ 0 h 3"/>
                  <a:gd name="T30" fmla="*/ 2 w 2"/>
                  <a:gd name="T31" fmla="*/ 0 h 3"/>
                  <a:gd name="T32" fmla="*/ 2 w 2"/>
                  <a:gd name="T33" fmla="*/ 0 h 3"/>
                  <a:gd name="T34" fmla="*/ 2 w 2"/>
                  <a:gd name="T35" fmla="*/ 0 h 3"/>
                  <a:gd name="T36" fmla="*/ 1 w 2"/>
                  <a:gd name="T37" fmla="*/ 0 h 3"/>
                  <a:gd name="T38" fmla="*/ 1 w 2"/>
                  <a:gd name="T39" fmla="*/ 0 h 3"/>
                  <a:gd name="T40" fmla="*/ 0 w 2"/>
                  <a:gd name="T41" fmla="*/ 0 h 3"/>
                  <a:gd name="T42" fmla="*/ 0 w 2"/>
                  <a:gd name="T43" fmla="*/ 0 h 3"/>
                  <a:gd name="T44" fmla="*/ 0 w 2"/>
                  <a:gd name="T45" fmla="*/ 1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"/>
                  <a:gd name="T70" fmla="*/ 0 h 3"/>
                  <a:gd name="T71" fmla="*/ 2 w 2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0" name="Freeform 422"/>
              <p:cNvSpPr>
                <a:spLocks/>
              </p:cNvSpPr>
              <p:nvPr/>
            </p:nvSpPr>
            <p:spPr bwMode="auto">
              <a:xfrm>
                <a:off x="1960" y="2018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2 w 4"/>
                  <a:gd name="T9" fmla="*/ 1 h 4"/>
                  <a:gd name="T10" fmla="*/ 4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  <a:gd name="T16" fmla="*/ 4 w 4"/>
                  <a:gd name="T17" fmla="*/ 3 h 4"/>
                  <a:gd name="T18" fmla="*/ 2 w 4"/>
                  <a:gd name="T19" fmla="*/ 3 h 4"/>
                  <a:gd name="T20" fmla="*/ 2 w 4"/>
                  <a:gd name="T21" fmla="*/ 4 h 4"/>
                  <a:gd name="T22" fmla="*/ 1 w 4"/>
                  <a:gd name="T23" fmla="*/ 4 h 4"/>
                  <a:gd name="T24" fmla="*/ 1 w 4"/>
                  <a:gd name="T25" fmla="*/ 4 h 4"/>
                  <a:gd name="T26" fmla="*/ 0 w 4"/>
                  <a:gd name="T27" fmla="*/ 3 h 4"/>
                  <a:gd name="T28" fmla="*/ 0 w 4"/>
                  <a:gd name="T29" fmla="*/ 3 h 4"/>
                  <a:gd name="T30" fmla="*/ 0 w 4"/>
                  <a:gd name="T31" fmla="*/ 1 h 4"/>
                  <a:gd name="T32" fmla="*/ 0 w 4"/>
                  <a:gd name="T33" fmla="*/ 1 h 4"/>
                  <a:gd name="T34" fmla="*/ 0 w 4"/>
                  <a:gd name="T35" fmla="*/ 0 h 4"/>
                  <a:gd name="T36" fmla="*/ 1 w 4"/>
                  <a:gd name="T37" fmla="*/ 0 h 4"/>
                  <a:gd name="T38" fmla="*/ 1 w 4"/>
                  <a:gd name="T39" fmla="*/ 0 h 4"/>
                  <a:gd name="T40" fmla="*/ 1 w 4"/>
                  <a:gd name="T41" fmla="*/ 3 h 4"/>
                  <a:gd name="T42" fmla="*/ 2 w 4"/>
                  <a:gd name="T43" fmla="*/ 3 h 4"/>
                  <a:gd name="T44" fmla="*/ 2 w 4"/>
                  <a:gd name="T45" fmla="*/ 3 h 4"/>
                  <a:gd name="T46" fmla="*/ 2 w 4"/>
                  <a:gd name="T47" fmla="*/ 3 h 4"/>
                  <a:gd name="T48" fmla="*/ 2 w 4"/>
                  <a:gd name="T49" fmla="*/ 1 h 4"/>
                  <a:gd name="T50" fmla="*/ 2 w 4"/>
                  <a:gd name="T51" fmla="*/ 1 h 4"/>
                  <a:gd name="T52" fmla="*/ 2 w 4"/>
                  <a:gd name="T53" fmla="*/ 1 h 4"/>
                  <a:gd name="T54" fmla="*/ 2 w 4"/>
                  <a:gd name="T55" fmla="*/ 1 h 4"/>
                  <a:gd name="T56" fmla="*/ 2 w 4"/>
                  <a:gd name="T57" fmla="*/ 1 h 4"/>
                  <a:gd name="T58" fmla="*/ 2 w 4"/>
                  <a:gd name="T59" fmla="*/ 0 h 4"/>
                  <a:gd name="T60" fmla="*/ 2 w 4"/>
                  <a:gd name="T61" fmla="*/ 0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4"/>
                  <a:gd name="T95" fmla="*/ 4 w 4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1" name="Freeform 423"/>
              <p:cNvSpPr>
                <a:spLocks/>
              </p:cNvSpPr>
              <p:nvPr/>
            </p:nvSpPr>
            <p:spPr bwMode="auto">
              <a:xfrm>
                <a:off x="1960" y="2018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3 h 3"/>
                  <a:gd name="T16" fmla="*/ 0 w 1"/>
                  <a:gd name="T17" fmla="*/ 3 h 3"/>
                  <a:gd name="T18" fmla="*/ 1 w 1"/>
                  <a:gd name="T19" fmla="*/ 3 h 3"/>
                  <a:gd name="T20" fmla="*/ 1 w 1"/>
                  <a:gd name="T21" fmla="*/ 3 h 3"/>
                  <a:gd name="T22" fmla="*/ 1 w 1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"/>
                  <a:gd name="T37" fmla="*/ 0 h 3"/>
                  <a:gd name="T38" fmla="*/ 1 w 1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2" name="Rectangle 424"/>
              <p:cNvSpPr>
                <a:spLocks noChangeArrowheads="1"/>
              </p:cNvSpPr>
              <p:nvPr/>
            </p:nvSpPr>
            <p:spPr bwMode="auto">
              <a:xfrm>
                <a:off x="1959" y="2017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3" name="Freeform 425"/>
              <p:cNvSpPr>
                <a:spLocks/>
              </p:cNvSpPr>
              <p:nvPr/>
            </p:nvSpPr>
            <p:spPr bwMode="auto">
              <a:xfrm>
                <a:off x="1959" y="20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  <a:gd name="T30" fmla="*/ 0 w 1"/>
                  <a:gd name="T31" fmla="*/ 0 h 1"/>
                  <a:gd name="T32" fmla="*/ 0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4" name="Rectangle 426"/>
              <p:cNvSpPr>
                <a:spLocks noChangeArrowheads="1"/>
              </p:cNvSpPr>
              <p:nvPr/>
            </p:nvSpPr>
            <p:spPr bwMode="auto">
              <a:xfrm>
                <a:off x="1960" y="2016"/>
                <a:ext cx="4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5" name="Freeform 427"/>
              <p:cNvSpPr>
                <a:spLocks/>
              </p:cNvSpPr>
              <p:nvPr/>
            </p:nvSpPr>
            <p:spPr bwMode="auto">
              <a:xfrm>
                <a:off x="1960" y="201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0 w 4"/>
                  <a:gd name="T5" fmla="*/ 2 h 2"/>
                  <a:gd name="T6" fmla="*/ 0 w 4"/>
                  <a:gd name="T7" fmla="*/ 1 h 2"/>
                  <a:gd name="T8" fmla="*/ 0 w 4"/>
                  <a:gd name="T9" fmla="*/ 1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0 h 2"/>
                  <a:gd name="T16" fmla="*/ 0 w 4"/>
                  <a:gd name="T17" fmla="*/ 0 h 2"/>
                  <a:gd name="T18" fmla="*/ 0 w 4"/>
                  <a:gd name="T19" fmla="*/ 0 h 2"/>
                  <a:gd name="T20" fmla="*/ 0 w 4"/>
                  <a:gd name="T21" fmla="*/ 0 h 2"/>
                  <a:gd name="T22" fmla="*/ 1 w 4"/>
                  <a:gd name="T23" fmla="*/ 0 h 2"/>
                  <a:gd name="T24" fmla="*/ 1 w 4"/>
                  <a:gd name="T25" fmla="*/ 0 h 2"/>
                  <a:gd name="T26" fmla="*/ 4 w 4"/>
                  <a:gd name="T27" fmla="*/ 0 h 2"/>
                  <a:gd name="T28" fmla="*/ 4 w 4"/>
                  <a:gd name="T29" fmla="*/ 0 h 2"/>
                  <a:gd name="T30" fmla="*/ 1 w 4"/>
                  <a:gd name="T31" fmla="*/ 0 h 2"/>
                  <a:gd name="T32" fmla="*/ 1 w 4"/>
                  <a:gd name="T33" fmla="*/ 0 h 2"/>
                  <a:gd name="T34" fmla="*/ 1 w 4"/>
                  <a:gd name="T35" fmla="*/ 0 h 2"/>
                  <a:gd name="T36" fmla="*/ 0 w 4"/>
                  <a:gd name="T37" fmla="*/ 0 h 2"/>
                  <a:gd name="T38" fmla="*/ 0 w 4"/>
                  <a:gd name="T39" fmla="*/ 0 h 2"/>
                  <a:gd name="T40" fmla="*/ 0 w 4"/>
                  <a:gd name="T41" fmla="*/ 0 h 2"/>
                  <a:gd name="T42" fmla="*/ 0 w 4"/>
                  <a:gd name="T43" fmla="*/ 1 h 2"/>
                  <a:gd name="T44" fmla="*/ 0 w 4"/>
                  <a:gd name="T45" fmla="*/ 1 h 2"/>
                  <a:gd name="T46" fmla="*/ 0 w 4"/>
                  <a:gd name="T47" fmla="*/ 1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2 w 4"/>
                  <a:gd name="T55" fmla="*/ 2 h 2"/>
                  <a:gd name="T56" fmla="*/ 4 w 4"/>
                  <a:gd name="T57" fmla="*/ 2 h 2"/>
                  <a:gd name="T58" fmla="*/ 4 w 4"/>
                  <a:gd name="T59" fmla="*/ 2 h 2"/>
                  <a:gd name="T60" fmla="*/ 0 w 4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"/>
                  <a:gd name="T94" fmla="*/ 0 h 2"/>
                  <a:gd name="T95" fmla="*/ 4 w 4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6" name="Freeform 428"/>
              <p:cNvSpPr>
                <a:spLocks/>
              </p:cNvSpPr>
              <p:nvPr/>
            </p:nvSpPr>
            <p:spPr bwMode="auto">
              <a:xfrm>
                <a:off x="1960" y="2007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0 h 4"/>
                  <a:gd name="T6" fmla="*/ 4 w 5"/>
                  <a:gd name="T7" fmla="*/ 0 h 4"/>
                  <a:gd name="T8" fmla="*/ 4 w 5"/>
                  <a:gd name="T9" fmla="*/ 0 h 4"/>
                  <a:gd name="T10" fmla="*/ 4 w 5"/>
                  <a:gd name="T11" fmla="*/ 0 h 4"/>
                  <a:gd name="T12" fmla="*/ 4 w 5"/>
                  <a:gd name="T13" fmla="*/ 1 h 4"/>
                  <a:gd name="T14" fmla="*/ 5 w 5"/>
                  <a:gd name="T15" fmla="*/ 1 h 4"/>
                  <a:gd name="T16" fmla="*/ 5 w 5"/>
                  <a:gd name="T17" fmla="*/ 2 h 4"/>
                  <a:gd name="T18" fmla="*/ 5 w 5"/>
                  <a:gd name="T19" fmla="*/ 2 h 4"/>
                  <a:gd name="T20" fmla="*/ 5 w 5"/>
                  <a:gd name="T21" fmla="*/ 2 h 4"/>
                  <a:gd name="T22" fmla="*/ 4 w 5"/>
                  <a:gd name="T23" fmla="*/ 2 h 4"/>
                  <a:gd name="T24" fmla="*/ 4 w 5"/>
                  <a:gd name="T25" fmla="*/ 4 h 4"/>
                  <a:gd name="T26" fmla="*/ 4 w 5"/>
                  <a:gd name="T27" fmla="*/ 4 h 4"/>
                  <a:gd name="T28" fmla="*/ 4 w 5"/>
                  <a:gd name="T29" fmla="*/ 4 h 4"/>
                  <a:gd name="T30" fmla="*/ 4 w 5"/>
                  <a:gd name="T31" fmla="*/ 4 h 4"/>
                  <a:gd name="T32" fmla="*/ 4 w 5"/>
                  <a:gd name="T33" fmla="*/ 2 h 4"/>
                  <a:gd name="T34" fmla="*/ 4 w 5"/>
                  <a:gd name="T35" fmla="*/ 2 h 4"/>
                  <a:gd name="T36" fmla="*/ 4 w 5"/>
                  <a:gd name="T37" fmla="*/ 2 h 4"/>
                  <a:gd name="T38" fmla="*/ 4 w 5"/>
                  <a:gd name="T39" fmla="*/ 2 h 4"/>
                  <a:gd name="T40" fmla="*/ 4 w 5"/>
                  <a:gd name="T41" fmla="*/ 1 h 4"/>
                  <a:gd name="T42" fmla="*/ 4 w 5"/>
                  <a:gd name="T43" fmla="*/ 1 h 4"/>
                  <a:gd name="T44" fmla="*/ 4 w 5"/>
                  <a:gd name="T45" fmla="*/ 1 h 4"/>
                  <a:gd name="T46" fmla="*/ 4 w 5"/>
                  <a:gd name="T47" fmla="*/ 1 h 4"/>
                  <a:gd name="T48" fmla="*/ 4 w 5"/>
                  <a:gd name="T49" fmla="*/ 0 h 4"/>
                  <a:gd name="T50" fmla="*/ 2 w 5"/>
                  <a:gd name="T51" fmla="*/ 0 h 4"/>
                  <a:gd name="T52" fmla="*/ 2 w 5"/>
                  <a:gd name="T53" fmla="*/ 0 h 4"/>
                  <a:gd name="T54" fmla="*/ 2 w 5"/>
                  <a:gd name="T55" fmla="*/ 1 h 4"/>
                  <a:gd name="T56" fmla="*/ 2 w 5"/>
                  <a:gd name="T57" fmla="*/ 1 h 4"/>
                  <a:gd name="T58" fmla="*/ 4 w 5"/>
                  <a:gd name="T59" fmla="*/ 1 h 4"/>
                  <a:gd name="T60" fmla="*/ 4 w 5"/>
                  <a:gd name="T61" fmla="*/ 2 h 4"/>
                  <a:gd name="T62" fmla="*/ 4 w 5"/>
                  <a:gd name="T63" fmla="*/ 2 h 4"/>
                  <a:gd name="T64" fmla="*/ 2 w 5"/>
                  <a:gd name="T65" fmla="*/ 2 h 4"/>
                  <a:gd name="T66" fmla="*/ 2 w 5"/>
                  <a:gd name="T67" fmla="*/ 4 h 4"/>
                  <a:gd name="T68" fmla="*/ 2 w 5"/>
                  <a:gd name="T69" fmla="*/ 4 h 4"/>
                  <a:gd name="T70" fmla="*/ 2 w 5"/>
                  <a:gd name="T71" fmla="*/ 4 h 4"/>
                  <a:gd name="T72" fmla="*/ 1 w 5"/>
                  <a:gd name="T73" fmla="*/ 4 h 4"/>
                  <a:gd name="T74" fmla="*/ 1 w 5"/>
                  <a:gd name="T75" fmla="*/ 4 h 4"/>
                  <a:gd name="T76" fmla="*/ 1 w 5"/>
                  <a:gd name="T77" fmla="*/ 4 h 4"/>
                  <a:gd name="T78" fmla="*/ 0 w 5"/>
                  <a:gd name="T79" fmla="*/ 4 h 4"/>
                  <a:gd name="T80" fmla="*/ 0 w 5"/>
                  <a:gd name="T81" fmla="*/ 2 h 4"/>
                  <a:gd name="T82" fmla="*/ 0 w 5"/>
                  <a:gd name="T83" fmla="*/ 2 h 4"/>
                  <a:gd name="T84" fmla="*/ 0 w 5"/>
                  <a:gd name="T85" fmla="*/ 2 h 4"/>
                  <a:gd name="T86" fmla="*/ 0 w 5"/>
                  <a:gd name="T87" fmla="*/ 1 h 4"/>
                  <a:gd name="T88" fmla="*/ 0 w 5"/>
                  <a:gd name="T89" fmla="*/ 1 h 4"/>
                  <a:gd name="T90" fmla="*/ 0 w 5"/>
                  <a:gd name="T91" fmla="*/ 1 h 4"/>
                  <a:gd name="T92" fmla="*/ 0 w 5"/>
                  <a:gd name="T93" fmla="*/ 0 h 4"/>
                  <a:gd name="T94" fmla="*/ 0 w 5"/>
                  <a:gd name="T95" fmla="*/ 0 h 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"/>
                  <a:gd name="T145" fmla="*/ 0 h 4"/>
                  <a:gd name="T146" fmla="*/ 5 w 5"/>
                  <a:gd name="T147" fmla="*/ 4 h 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7" name="Freeform 429"/>
              <p:cNvSpPr>
                <a:spLocks/>
              </p:cNvSpPr>
              <p:nvPr/>
            </p:nvSpPr>
            <p:spPr bwMode="auto">
              <a:xfrm>
                <a:off x="1960" y="2007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2 h 4"/>
                  <a:gd name="T4" fmla="*/ 0 w 2"/>
                  <a:gd name="T5" fmla="*/ 2 h 4"/>
                  <a:gd name="T6" fmla="*/ 0 w 2"/>
                  <a:gd name="T7" fmla="*/ 2 h 4"/>
                  <a:gd name="T8" fmla="*/ 1 w 2"/>
                  <a:gd name="T9" fmla="*/ 2 h 4"/>
                  <a:gd name="T10" fmla="*/ 1 w 2"/>
                  <a:gd name="T11" fmla="*/ 4 h 4"/>
                  <a:gd name="T12" fmla="*/ 1 w 2"/>
                  <a:gd name="T13" fmla="*/ 4 h 4"/>
                  <a:gd name="T14" fmla="*/ 2 w 2"/>
                  <a:gd name="T15" fmla="*/ 4 h 4"/>
                  <a:gd name="T16" fmla="*/ 2 w 2"/>
                  <a:gd name="T17" fmla="*/ 2 h 4"/>
                  <a:gd name="T18" fmla="*/ 2 w 2"/>
                  <a:gd name="T19" fmla="*/ 2 h 4"/>
                  <a:gd name="T20" fmla="*/ 2 w 2"/>
                  <a:gd name="T21" fmla="*/ 2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0 h 4"/>
                  <a:gd name="T28" fmla="*/ 1 w 2"/>
                  <a:gd name="T29" fmla="*/ 0 h 4"/>
                  <a:gd name="T30" fmla="*/ 1 w 2"/>
                  <a:gd name="T31" fmla="*/ 0 h 4"/>
                  <a:gd name="T32" fmla="*/ 1 w 2"/>
                  <a:gd name="T33" fmla="*/ 1 h 4"/>
                  <a:gd name="T34" fmla="*/ 0 w 2"/>
                  <a:gd name="T35" fmla="*/ 1 h 4"/>
                  <a:gd name="T36" fmla="*/ 0 w 2"/>
                  <a:gd name="T37" fmla="*/ 1 h 4"/>
                  <a:gd name="T38" fmla="*/ 0 w 2"/>
                  <a:gd name="T39" fmla="*/ 1 h 4"/>
                  <a:gd name="T40" fmla="*/ 0 w 2"/>
                  <a:gd name="T41" fmla="*/ 1 h 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4"/>
                  <a:gd name="T65" fmla="*/ 2 w 2"/>
                  <a:gd name="T66" fmla="*/ 4 h 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4"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8" name="Freeform 430"/>
              <p:cNvSpPr>
                <a:spLocks/>
              </p:cNvSpPr>
              <p:nvPr/>
            </p:nvSpPr>
            <p:spPr bwMode="auto">
              <a:xfrm>
                <a:off x="1940" y="1513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4 w 5"/>
                  <a:gd name="T3" fmla="*/ 2 h 2"/>
                  <a:gd name="T4" fmla="*/ 4 w 5"/>
                  <a:gd name="T5" fmla="*/ 1 h 2"/>
                  <a:gd name="T6" fmla="*/ 5 w 5"/>
                  <a:gd name="T7" fmla="*/ 1 h 2"/>
                  <a:gd name="T8" fmla="*/ 5 w 5"/>
                  <a:gd name="T9" fmla="*/ 1 h 2"/>
                  <a:gd name="T10" fmla="*/ 5 w 5"/>
                  <a:gd name="T11" fmla="*/ 1 h 2"/>
                  <a:gd name="T12" fmla="*/ 4 w 5"/>
                  <a:gd name="T13" fmla="*/ 0 h 2"/>
                  <a:gd name="T14" fmla="*/ 4 w 5"/>
                  <a:gd name="T15" fmla="*/ 0 h 2"/>
                  <a:gd name="T16" fmla="*/ 4 w 5"/>
                  <a:gd name="T17" fmla="*/ 0 h 2"/>
                  <a:gd name="T18" fmla="*/ 4 w 5"/>
                  <a:gd name="T19" fmla="*/ 0 h 2"/>
                  <a:gd name="T20" fmla="*/ 4 w 5"/>
                  <a:gd name="T21" fmla="*/ 0 h 2"/>
                  <a:gd name="T22" fmla="*/ 4 w 5"/>
                  <a:gd name="T23" fmla="*/ 0 h 2"/>
                  <a:gd name="T24" fmla="*/ 3 w 5"/>
                  <a:gd name="T25" fmla="*/ 1 h 2"/>
                  <a:gd name="T26" fmla="*/ 3 w 5"/>
                  <a:gd name="T27" fmla="*/ 1 h 2"/>
                  <a:gd name="T28" fmla="*/ 3 w 5"/>
                  <a:gd name="T29" fmla="*/ 1 h 2"/>
                  <a:gd name="T30" fmla="*/ 3 w 5"/>
                  <a:gd name="T31" fmla="*/ 2 h 2"/>
                  <a:gd name="T32" fmla="*/ 2 w 5"/>
                  <a:gd name="T33" fmla="*/ 2 h 2"/>
                  <a:gd name="T34" fmla="*/ 2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0 w 5"/>
                  <a:gd name="T41" fmla="*/ 2 h 2"/>
                  <a:gd name="T42" fmla="*/ 0 w 5"/>
                  <a:gd name="T43" fmla="*/ 1 h 2"/>
                  <a:gd name="T44" fmla="*/ 0 w 5"/>
                  <a:gd name="T45" fmla="*/ 1 h 2"/>
                  <a:gd name="T46" fmla="*/ 0 w 5"/>
                  <a:gd name="T47" fmla="*/ 1 h 2"/>
                  <a:gd name="T48" fmla="*/ 0 w 5"/>
                  <a:gd name="T49" fmla="*/ 1 h 2"/>
                  <a:gd name="T50" fmla="*/ 0 w 5"/>
                  <a:gd name="T51" fmla="*/ 0 h 2"/>
                  <a:gd name="T52" fmla="*/ 0 w 5"/>
                  <a:gd name="T53" fmla="*/ 0 h 2"/>
                  <a:gd name="T54" fmla="*/ 2 w 5"/>
                  <a:gd name="T55" fmla="*/ 0 h 2"/>
                  <a:gd name="T56" fmla="*/ 2 w 5"/>
                  <a:gd name="T57" fmla="*/ 0 h 2"/>
                  <a:gd name="T58" fmla="*/ 2 w 5"/>
                  <a:gd name="T59" fmla="*/ 0 h 2"/>
                  <a:gd name="T60" fmla="*/ 2 w 5"/>
                  <a:gd name="T61" fmla="*/ 1 h 2"/>
                  <a:gd name="T62" fmla="*/ 2 w 5"/>
                  <a:gd name="T63" fmla="*/ 1 h 2"/>
                  <a:gd name="T64" fmla="*/ 2 w 5"/>
                  <a:gd name="T65" fmla="*/ 1 h 2"/>
                  <a:gd name="T66" fmla="*/ 2 w 5"/>
                  <a:gd name="T67" fmla="*/ 1 h 2"/>
                  <a:gd name="T68" fmla="*/ 2 w 5"/>
                  <a:gd name="T69" fmla="*/ 1 h 2"/>
                  <a:gd name="T70" fmla="*/ 2 w 5"/>
                  <a:gd name="T71" fmla="*/ 1 h 2"/>
                  <a:gd name="T72" fmla="*/ 2 w 5"/>
                  <a:gd name="T73" fmla="*/ 1 h 2"/>
                  <a:gd name="T74" fmla="*/ 2 w 5"/>
                  <a:gd name="T75" fmla="*/ 1 h 2"/>
                  <a:gd name="T76" fmla="*/ 2 w 5"/>
                  <a:gd name="T77" fmla="*/ 1 h 2"/>
                  <a:gd name="T78" fmla="*/ 2 w 5"/>
                  <a:gd name="T79" fmla="*/ 1 h 2"/>
                  <a:gd name="T80" fmla="*/ 2 w 5"/>
                  <a:gd name="T81" fmla="*/ 1 h 2"/>
                  <a:gd name="T82" fmla="*/ 3 w 5"/>
                  <a:gd name="T83" fmla="*/ 1 h 2"/>
                  <a:gd name="T84" fmla="*/ 3 w 5"/>
                  <a:gd name="T85" fmla="*/ 1 h 2"/>
                  <a:gd name="T86" fmla="*/ 3 w 5"/>
                  <a:gd name="T87" fmla="*/ 0 h 2"/>
                  <a:gd name="T88" fmla="*/ 3 w 5"/>
                  <a:gd name="T89" fmla="*/ 0 h 2"/>
                  <a:gd name="T90" fmla="*/ 4 w 5"/>
                  <a:gd name="T91" fmla="*/ 0 h 2"/>
                  <a:gd name="T92" fmla="*/ 4 w 5"/>
                  <a:gd name="T93" fmla="*/ 0 h 2"/>
                  <a:gd name="T94" fmla="*/ 4 w 5"/>
                  <a:gd name="T95" fmla="*/ 0 h 2"/>
                  <a:gd name="T96" fmla="*/ 5 w 5"/>
                  <a:gd name="T97" fmla="*/ 0 h 2"/>
                  <a:gd name="T98" fmla="*/ 5 w 5"/>
                  <a:gd name="T99" fmla="*/ 1 h 2"/>
                  <a:gd name="T100" fmla="*/ 5 w 5"/>
                  <a:gd name="T101" fmla="*/ 1 h 2"/>
                  <a:gd name="T102" fmla="*/ 5 w 5"/>
                  <a:gd name="T103" fmla="*/ 1 h 2"/>
                  <a:gd name="T104" fmla="*/ 5 w 5"/>
                  <a:gd name="T105" fmla="*/ 2 h 2"/>
                  <a:gd name="T106" fmla="*/ 5 w 5"/>
                  <a:gd name="T107" fmla="*/ 2 h 2"/>
                  <a:gd name="T108" fmla="*/ 4 w 5"/>
                  <a:gd name="T109" fmla="*/ 2 h 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2"/>
                  <a:gd name="T167" fmla="*/ 5 w 5"/>
                  <a:gd name="T168" fmla="*/ 2 h 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89" name="Freeform 431"/>
              <p:cNvSpPr>
                <a:spLocks/>
              </p:cNvSpPr>
              <p:nvPr/>
            </p:nvSpPr>
            <p:spPr bwMode="auto">
              <a:xfrm>
                <a:off x="1940" y="1510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2 w 5"/>
                  <a:gd name="T5" fmla="*/ 0 h 1"/>
                  <a:gd name="T6" fmla="*/ 2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2 w 5"/>
                  <a:gd name="T21" fmla="*/ 1 h 1"/>
                  <a:gd name="T22" fmla="*/ 2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0" name="Freeform 432"/>
              <p:cNvSpPr>
                <a:spLocks noEditPoints="1"/>
              </p:cNvSpPr>
              <p:nvPr/>
            </p:nvSpPr>
            <p:spPr bwMode="auto">
              <a:xfrm>
                <a:off x="1942" y="150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4 h 4"/>
                  <a:gd name="T30" fmla="*/ 0 w 3"/>
                  <a:gd name="T31" fmla="*/ 3 h 4"/>
                  <a:gd name="T32" fmla="*/ 0 w 3"/>
                  <a:gd name="T33" fmla="*/ 3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w 3"/>
                  <a:gd name="T45" fmla="*/ 3 h 4"/>
                  <a:gd name="T46" fmla="*/ 0 w 3"/>
                  <a:gd name="T47" fmla="*/ 3 h 4"/>
                  <a:gd name="T48" fmla="*/ 1 w 3"/>
                  <a:gd name="T49" fmla="*/ 3 h 4"/>
                  <a:gd name="T50" fmla="*/ 1 w 3"/>
                  <a:gd name="T51" fmla="*/ 4 h 4"/>
                  <a:gd name="T52" fmla="*/ 1 w 3"/>
                  <a:gd name="T53" fmla="*/ 4 h 4"/>
                  <a:gd name="T54" fmla="*/ 1 w 3"/>
                  <a:gd name="T55" fmla="*/ 4 h 4"/>
                  <a:gd name="T56" fmla="*/ 2 w 3"/>
                  <a:gd name="T57" fmla="*/ 4 h 4"/>
                  <a:gd name="T58" fmla="*/ 2 w 3"/>
                  <a:gd name="T59" fmla="*/ 4 h 4"/>
                  <a:gd name="T60" fmla="*/ 2 w 3"/>
                  <a:gd name="T61" fmla="*/ 4 h 4"/>
                  <a:gd name="T62" fmla="*/ 2 w 3"/>
                  <a:gd name="T63" fmla="*/ 4 h 4"/>
                  <a:gd name="T64" fmla="*/ 2 w 3"/>
                  <a:gd name="T65" fmla="*/ 3 h 4"/>
                  <a:gd name="T66" fmla="*/ 3 w 3"/>
                  <a:gd name="T67" fmla="*/ 3 h 4"/>
                  <a:gd name="T68" fmla="*/ 3 w 3"/>
                  <a:gd name="T69" fmla="*/ 3 h 4"/>
                  <a:gd name="T70" fmla="*/ 3 w 3"/>
                  <a:gd name="T71" fmla="*/ 3 h 4"/>
                  <a:gd name="T72" fmla="*/ 2 w 3"/>
                  <a:gd name="T73" fmla="*/ 1 h 4"/>
                  <a:gd name="T74" fmla="*/ 2 w 3"/>
                  <a:gd name="T75" fmla="*/ 1 h 4"/>
                  <a:gd name="T76" fmla="*/ 2 w 3"/>
                  <a:gd name="T77" fmla="*/ 1 h 4"/>
                  <a:gd name="T78" fmla="*/ 2 w 3"/>
                  <a:gd name="T79" fmla="*/ 1 h 4"/>
                  <a:gd name="T80" fmla="*/ 2 w 3"/>
                  <a:gd name="T81" fmla="*/ 1 h 4"/>
                  <a:gd name="T82" fmla="*/ 1 w 3"/>
                  <a:gd name="T83" fmla="*/ 1 h 4"/>
                  <a:gd name="T84" fmla="*/ 1 w 3"/>
                  <a:gd name="T85" fmla="*/ 1 h 4"/>
                  <a:gd name="T86" fmla="*/ 1 w 3"/>
                  <a:gd name="T87" fmla="*/ 3 h 4"/>
                  <a:gd name="T88" fmla="*/ 0 w 3"/>
                  <a:gd name="T89" fmla="*/ 3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4"/>
                  <a:gd name="T137" fmla="*/ 3 w 3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1" name="Freeform 433"/>
              <p:cNvSpPr>
                <a:spLocks/>
              </p:cNvSpPr>
              <p:nvPr/>
            </p:nvSpPr>
            <p:spPr bwMode="auto">
              <a:xfrm>
                <a:off x="1942" y="1501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1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0 h 4"/>
                  <a:gd name="T20" fmla="*/ 1 w 3"/>
                  <a:gd name="T21" fmla="*/ 0 h 4"/>
                  <a:gd name="T22" fmla="*/ 1 w 3"/>
                  <a:gd name="T23" fmla="*/ 0 h 4"/>
                  <a:gd name="T24" fmla="*/ 1 w 3"/>
                  <a:gd name="T25" fmla="*/ 0 h 4"/>
                  <a:gd name="T26" fmla="*/ 3 w 3"/>
                  <a:gd name="T27" fmla="*/ 0 h 4"/>
                  <a:gd name="T28" fmla="*/ 3 w 3"/>
                  <a:gd name="T29" fmla="*/ 2 h 4"/>
                  <a:gd name="T30" fmla="*/ 2 w 3"/>
                  <a:gd name="T31" fmla="*/ 2 h 4"/>
                  <a:gd name="T32" fmla="*/ 1 w 3"/>
                  <a:gd name="T33" fmla="*/ 2 h 4"/>
                  <a:gd name="T34" fmla="*/ 1 w 3"/>
                  <a:gd name="T35" fmla="*/ 2 h 4"/>
                  <a:gd name="T36" fmla="*/ 1 w 3"/>
                  <a:gd name="T37" fmla="*/ 2 h 4"/>
                  <a:gd name="T38" fmla="*/ 1 w 3"/>
                  <a:gd name="T39" fmla="*/ 2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3 h 4"/>
                  <a:gd name="T46" fmla="*/ 1 w 3"/>
                  <a:gd name="T47" fmla="*/ 3 h 4"/>
                  <a:gd name="T48" fmla="*/ 1 w 3"/>
                  <a:gd name="T49" fmla="*/ 3 h 4"/>
                  <a:gd name="T50" fmla="*/ 1 w 3"/>
                  <a:gd name="T51" fmla="*/ 3 h 4"/>
                  <a:gd name="T52" fmla="*/ 1 w 3"/>
                  <a:gd name="T53" fmla="*/ 3 h 4"/>
                  <a:gd name="T54" fmla="*/ 2 w 3"/>
                  <a:gd name="T55" fmla="*/ 3 h 4"/>
                  <a:gd name="T56" fmla="*/ 3 w 3"/>
                  <a:gd name="T57" fmla="*/ 3 h 4"/>
                  <a:gd name="T58" fmla="*/ 3 w 3"/>
                  <a:gd name="T59" fmla="*/ 4 h 4"/>
                  <a:gd name="T60" fmla="*/ 0 w 3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4"/>
                  <a:gd name="T95" fmla="*/ 3 w 3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4">
                    <a:moveTo>
                      <a:pt x="0" y="4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2" name="Freeform 434"/>
              <p:cNvSpPr>
                <a:spLocks/>
              </p:cNvSpPr>
              <p:nvPr/>
            </p:nvSpPr>
            <p:spPr bwMode="auto">
              <a:xfrm>
                <a:off x="1942" y="149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1 h 2"/>
                  <a:gd name="T18" fmla="*/ 1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3 w 3"/>
                  <a:gd name="T35" fmla="*/ 0 h 2"/>
                  <a:gd name="T36" fmla="*/ 3 w 3"/>
                  <a:gd name="T37" fmla="*/ 1 h 2"/>
                  <a:gd name="T38" fmla="*/ 3 w 3"/>
                  <a:gd name="T39" fmla="*/ 1 h 2"/>
                  <a:gd name="T40" fmla="*/ 3 w 3"/>
                  <a:gd name="T41" fmla="*/ 1 h 2"/>
                  <a:gd name="T42" fmla="*/ 3 w 3"/>
                  <a:gd name="T43" fmla="*/ 1 h 2"/>
                  <a:gd name="T44" fmla="*/ 3 w 3"/>
                  <a:gd name="T45" fmla="*/ 2 h 2"/>
                  <a:gd name="T46" fmla="*/ 3 w 3"/>
                  <a:gd name="T47" fmla="*/ 2 h 2"/>
                  <a:gd name="T48" fmla="*/ 2 w 3"/>
                  <a:gd name="T49" fmla="*/ 1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  <a:gd name="T58" fmla="*/ 2 w 3"/>
                  <a:gd name="T59" fmla="*/ 0 h 2"/>
                  <a:gd name="T60" fmla="*/ 2 w 3"/>
                  <a:gd name="T61" fmla="*/ 0 h 2"/>
                  <a:gd name="T62" fmla="*/ 2 w 3"/>
                  <a:gd name="T63" fmla="*/ 0 h 2"/>
                  <a:gd name="T64" fmla="*/ 2 w 3"/>
                  <a:gd name="T65" fmla="*/ 0 h 2"/>
                  <a:gd name="T66" fmla="*/ 2 w 3"/>
                  <a:gd name="T67" fmla="*/ 1 h 2"/>
                  <a:gd name="T68" fmla="*/ 2 w 3"/>
                  <a:gd name="T69" fmla="*/ 1 h 2"/>
                  <a:gd name="T70" fmla="*/ 1 w 3"/>
                  <a:gd name="T71" fmla="*/ 1 h 2"/>
                  <a:gd name="T72" fmla="*/ 1 w 3"/>
                  <a:gd name="T73" fmla="*/ 1 h 2"/>
                  <a:gd name="T74" fmla="*/ 1 w 3"/>
                  <a:gd name="T75" fmla="*/ 2 h 2"/>
                  <a:gd name="T76" fmla="*/ 1 w 3"/>
                  <a:gd name="T77" fmla="*/ 2 h 2"/>
                  <a:gd name="T78" fmla="*/ 1 w 3"/>
                  <a:gd name="T79" fmla="*/ 2 h 2"/>
                  <a:gd name="T80" fmla="*/ 0 w 3"/>
                  <a:gd name="T81" fmla="*/ 1 h 2"/>
                  <a:gd name="T82" fmla="*/ 0 w 3"/>
                  <a:gd name="T83" fmla="*/ 1 h 2"/>
                  <a:gd name="T84" fmla="*/ 0 w 3"/>
                  <a:gd name="T85" fmla="*/ 1 h 2"/>
                  <a:gd name="T86" fmla="*/ 0 w 3"/>
                  <a:gd name="T87" fmla="*/ 0 h 2"/>
                  <a:gd name="T88" fmla="*/ 0 w 3"/>
                  <a:gd name="T89" fmla="*/ 0 h 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2"/>
                  <a:gd name="T137" fmla="*/ 3 w 3"/>
                  <a:gd name="T138" fmla="*/ 2 h 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3" name="Freeform 435"/>
              <p:cNvSpPr>
                <a:spLocks/>
              </p:cNvSpPr>
              <p:nvPr/>
            </p:nvSpPr>
            <p:spPr bwMode="auto">
              <a:xfrm>
                <a:off x="1940" y="149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3 w 5"/>
                  <a:gd name="T5" fmla="*/ 3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1 h 3"/>
                  <a:gd name="T12" fmla="*/ 2 w 5"/>
                  <a:gd name="T13" fmla="*/ 1 h 3"/>
                  <a:gd name="T14" fmla="*/ 2 w 5"/>
                  <a:gd name="T15" fmla="*/ 1 h 3"/>
                  <a:gd name="T16" fmla="*/ 2 w 5"/>
                  <a:gd name="T17" fmla="*/ 0 h 3"/>
                  <a:gd name="T18" fmla="*/ 2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3 w 5"/>
                  <a:gd name="T33" fmla="*/ 0 h 3"/>
                  <a:gd name="T34" fmla="*/ 3 w 5"/>
                  <a:gd name="T35" fmla="*/ 0 h 3"/>
                  <a:gd name="T36" fmla="*/ 3 w 5"/>
                  <a:gd name="T37" fmla="*/ 0 h 3"/>
                  <a:gd name="T38" fmla="*/ 3 w 5"/>
                  <a:gd name="T39" fmla="*/ 1 h 3"/>
                  <a:gd name="T40" fmla="*/ 2 w 5"/>
                  <a:gd name="T41" fmla="*/ 1 h 3"/>
                  <a:gd name="T42" fmla="*/ 2 w 5"/>
                  <a:gd name="T43" fmla="*/ 1 h 3"/>
                  <a:gd name="T44" fmla="*/ 2 w 5"/>
                  <a:gd name="T45" fmla="*/ 1 h 3"/>
                  <a:gd name="T46" fmla="*/ 3 w 5"/>
                  <a:gd name="T47" fmla="*/ 3 h 3"/>
                  <a:gd name="T48" fmla="*/ 3 w 5"/>
                  <a:gd name="T49" fmla="*/ 3 h 3"/>
                  <a:gd name="T50" fmla="*/ 3 w 5"/>
                  <a:gd name="T51" fmla="*/ 3 h 3"/>
                  <a:gd name="T52" fmla="*/ 3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4" name="Freeform 436"/>
              <p:cNvSpPr>
                <a:spLocks noEditPoints="1"/>
              </p:cNvSpPr>
              <p:nvPr/>
            </p:nvSpPr>
            <p:spPr bwMode="auto">
              <a:xfrm>
                <a:off x="1942" y="149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3 h 4"/>
                  <a:gd name="T30" fmla="*/ 0 w 3"/>
                  <a:gd name="T31" fmla="*/ 3 h 4"/>
                  <a:gd name="T32" fmla="*/ 0 w 3"/>
                  <a:gd name="T33" fmla="*/ 1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w 3"/>
                  <a:gd name="T45" fmla="*/ 3 h 4"/>
                  <a:gd name="T46" fmla="*/ 0 w 3"/>
                  <a:gd name="T47" fmla="*/ 3 h 4"/>
                  <a:gd name="T48" fmla="*/ 1 w 3"/>
                  <a:gd name="T49" fmla="*/ 3 h 4"/>
                  <a:gd name="T50" fmla="*/ 1 w 3"/>
                  <a:gd name="T51" fmla="*/ 4 h 4"/>
                  <a:gd name="T52" fmla="*/ 1 w 3"/>
                  <a:gd name="T53" fmla="*/ 4 h 4"/>
                  <a:gd name="T54" fmla="*/ 1 w 3"/>
                  <a:gd name="T55" fmla="*/ 4 h 4"/>
                  <a:gd name="T56" fmla="*/ 2 w 3"/>
                  <a:gd name="T57" fmla="*/ 4 h 4"/>
                  <a:gd name="T58" fmla="*/ 2 w 3"/>
                  <a:gd name="T59" fmla="*/ 4 h 4"/>
                  <a:gd name="T60" fmla="*/ 2 w 3"/>
                  <a:gd name="T61" fmla="*/ 4 h 4"/>
                  <a:gd name="T62" fmla="*/ 2 w 3"/>
                  <a:gd name="T63" fmla="*/ 4 h 4"/>
                  <a:gd name="T64" fmla="*/ 2 w 3"/>
                  <a:gd name="T65" fmla="*/ 3 h 4"/>
                  <a:gd name="T66" fmla="*/ 3 w 3"/>
                  <a:gd name="T67" fmla="*/ 3 h 4"/>
                  <a:gd name="T68" fmla="*/ 3 w 3"/>
                  <a:gd name="T69" fmla="*/ 3 h 4"/>
                  <a:gd name="T70" fmla="*/ 3 w 3"/>
                  <a:gd name="T71" fmla="*/ 3 h 4"/>
                  <a:gd name="T72" fmla="*/ 2 w 3"/>
                  <a:gd name="T73" fmla="*/ 1 h 4"/>
                  <a:gd name="T74" fmla="*/ 2 w 3"/>
                  <a:gd name="T75" fmla="*/ 1 h 4"/>
                  <a:gd name="T76" fmla="*/ 2 w 3"/>
                  <a:gd name="T77" fmla="*/ 1 h 4"/>
                  <a:gd name="T78" fmla="*/ 2 w 3"/>
                  <a:gd name="T79" fmla="*/ 1 h 4"/>
                  <a:gd name="T80" fmla="*/ 2 w 3"/>
                  <a:gd name="T81" fmla="*/ 1 h 4"/>
                  <a:gd name="T82" fmla="*/ 1 w 3"/>
                  <a:gd name="T83" fmla="*/ 1 h 4"/>
                  <a:gd name="T84" fmla="*/ 1 w 3"/>
                  <a:gd name="T85" fmla="*/ 1 h 4"/>
                  <a:gd name="T86" fmla="*/ 1 w 3"/>
                  <a:gd name="T87" fmla="*/ 1 h 4"/>
                  <a:gd name="T88" fmla="*/ 0 w 3"/>
                  <a:gd name="T89" fmla="*/ 3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4"/>
                  <a:gd name="T137" fmla="*/ 3 w 3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5" name="Rectangle 437"/>
              <p:cNvSpPr>
                <a:spLocks noChangeArrowheads="1"/>
              </p:cNvSpPr>
              <p:nvPr/>
            </p:nvSpPr>
            <p:spPr bwMode="auto">
              <a:xfrm>
                <a:off x="1940" y="1489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6" name="Freeform 438"/>
              <p:cNvSpPr>
                <a:spLocks/>
              </p:cNvSpPr>
              <p:nvPr/>
            </p:nvSpPr>
            <p:spPr bwMode="auto">
              <a:xfrm>
                <a:off x="1940" y="1513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4 w 5"/>
                  <a:gd name="T3" fmla="*/ 2 h 2"/>
                  <a:gd name="T4" fmla="*/ 4 w 5"/>
                  <a:gd name="T5" fmla="*/ 1 h 2"/>
                  <a:gd name="T6" fmla="*/ 5 w 5"/>
                  <a:gd name="T7" fmla="*/ 1 h 2"/>
                  <a:gd name="T8" fmla="*/ 5 w 5"/>
                  <a:gd name="T9" fmla="*/ 1 h 2"/>
                  <a:gd name="T10" fmla="*/ 5 w 5"/>
                  <a:gd name="T11" fmla="*/ 1 h 2"/>
                  <a:gd name="T12" fmla="*/ 4 w 5"/>
                  <a:gd name="T13" fmla="*/ 0 h 2"/>
                  <a:gd name="T14" fmla="*/ 4 w 5"/>
                  <a:gd name="T15" fmla="*/ 0 h 2"/>
                  <a:gd name="T16" fmla="*/ 4 w 5"/>
                  <a:gd name="T17" fmla="*/ 0 h 2"/>
                  <a:gd name="T18" fmla="*/ 4 w 5"/>
                  <a:gd name="T19" fmla="*/ 0 h 2"/>
                  <a:gd name="T20" fmla="*/ 4 w 5"/>
                  <a:gd name="T21" fmla="*/ 0 h 2"/>
                  <a:gd name="T22" fmla="*/ 4 w 5"/>
                  <a:gd name="T23" fmla="*/ 0 h 2"/>
                  <a:gd name="T24" fmla="*/ 3 w 5"/>
                  <a:gd name="T25" fmla="*/ 1 h 2"/>
                  <a:gd name="T26" fmla="*/ 3 w 5"/>
                  <a:gd name="T27" fmla="*/ 1 h 2"/>
                  <a:gd name="T28" fmla="*/ 3 w 5"/>
                  <a:gd name="T29" fmla="*/ 1 h 2"/>
                  <a:gd name="T30" fmla="*/ 3 w 5"/>
                  <a:gd name="T31" fmla="*/ 2 h 2"/>
                  <a:gd name="T32" fmla="*/ 2 w 5"/>
                  <a:gd name="T33" fmla="*/ 2 h 2"/>
                  <a:gd name="T34" fmla="*/ 2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0 w 5"/>
                  <a:gd name="T41" fmla="*/ 2 h 2"/>
                  <a:gd name="T42" fmla="*/ 0 w 5"/>
                  <a:gd name="T43" fmla="*/ 1 h 2"/>
                  <a:gd name="T44" fmla="*/ 0 w 5"/>
                  <a:gd name="T45" fmla="*/ 1 h 2"/>
                  <a:gd name="T46" fmla="*/ 0 w 5"/>
                  <a:gd name="T47" fmla="*/ 1 h 2"/>
                  <a:gd name="T48" fmla="*/ 0 w 5"/>
                  <a:gd name="T49" fmla="*/ 1 h 2"/>
                  <a:gd name="T50" fmla="*/ 0 w 5"/>
                  <a:gd name="T51" fmla="*/ 0 h 2"/>
                  <a:gd name="T52" fmla="*/ 0 w 5"/>
                  <a:gd name="T53" fmla="*/ 0 h 2"/>
                  <a:gd name="T54" fmla="*/ 2 w 5"/>
                  <a:gd name="T55" fmla="*/ 0 h 2"/>
                  <a:gd name="T56" fmla="*/ 2 w 5"/>
                  <a:gd name="T57" fmla="*/ 0 h 2"/>
                  <a:gd name="T58" fmla="*/ 2 w 5"/>
                  <a:gd name="T59" fmla="*/ 0 h 2"/>
                  <a:gd name="T60" fmla="*/ 2 w 5"/>
                  <a:gd name="T61" fmla="*/ 1 h 2"/>
                  <a:gd name="T62" fmla="*/ 2 w 5"/>
                  <a:gd name="T63" fmla="*/ 1 h 2"/>
                  <a:gd name="T64" fmla="*/ 2 w 5"/>
                  <a:gd name="T65" fmla="*/ 1 h 2"/>
                  <a:gd name="T66" fmla="*/ 2 w 5"/>
                  <a:gd name="T67" fmla="*/ 1 h 2"/>
                  <a:gd name="T68" fmla="*/ 2 w 5"/>
                  <a:gd name="T69" fmla="*/ 1 h 2"/>
                  <a:gd name="T70" fmla="*/ 2 w 5"/>
                  <a:gd name="T71" fmla="*/ 1 h 2"/>
                  <a:gd name="T72" fmla="*/ 2 w 5"/>
                  <a:gd name="T73" fmla="*/ 1 h 2"/>
                  <a:gd name="T74" fmla="*/ 2 w 5"/>
                  <a:gd name="T75" fmla="*/ 1 h 2"/>
                  <a:gd name="T76" fmla="*/ 2 w 5"/>
                  <a:gd name="T77" fmla="*/ 1 h 2"/>
                  <a:gd name="T78" fmla="*/ 2 w 5"/>
                  <a:gd name="T79" fmla="*/ 1 h 2"/>
                  <a:gd name="T80" fmla="*/ 2 w 5"/>
                  <a:gd name="T81" fmla="*/ 1 h 2"/>
                  <a:gd name="T82" fmla="*/ 3 w 5"/>
                  <a:gd name="T83" fmla="*/ 1 h 2"/>
                  <a:gd name="T84" fmla="*/ 3 w 5"/>
                  <a:gd name="T85" fmla="*/ 1 h 2"/>
                  <a:gd name="T86" fmla="*/ 3 w 5"/>
                  <a:gd name="T87" fmla="*/ 0 h 2"/>
                  <a:gd name="T88" fmla="*/ 3 w 5"/>
                  <a:gd name="T89" fmla="*/ 0 h 2"/>
                  <a:gd name="T90" fmla="*/ 4 w 5"/>
                  <a:gd name="T91" fmla="*/ 0 h 2"/>
                  <a:gd name="T92" fmla="*/ 4 w 5"/>
                  <a:gd name="T93" fmla="*/ 0 h 2"/>
                  <a:gd name="T94" fmla="*/ 4 w 5"/>
                  <a:gd name="T95" fmla="*/ 0 h 2"/>
                  <a:gd name="T96" fmla="*/ 5 w 5"/>
                  <a:gd name="T97" fmla="*/ 0 h 2"/>
                  <a:gd name="T98" fmla="*/ 5 w 5"/>
                  <a:gd name="T99" fmla="*/ 1 h 2"/>
                  <a:gd name="T100" fmla="*/ 5 w 5"/>
                  <a:gd name="T101" fmla="*/ 1 h 2"/>
                  <a:gd name="T102" fmla="*/ 5 w 5"/>
                  <a:gd name="T103" fmla="*/ 1 h 2"/>
                  <a:gd name="T104" fmla="*/ 5 w 5"/>
                  <a:gd name="T105" fmla="*/ 2 h 2"/>
                  <a:gd name="T106" fmla="*/ 5 w 5"/>
                  <a:gd name="T107" fmla="*/ 2 h 2"/>
                  <a:gd name="T108" fmla="*/ 4 w 5"/>
                  <a:gd name="T109" fmla="*/ 2 h 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"/>
                  <a:gd name="T166" fmla="*/ 0 h 2"/>
                  <a:gd name="T167" fmla="*/ 5 w 5"/>
                  <a:gd name="T168" fmla="*/ 2 h 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7" name="Freeform 439"/>
              <p:cNvSpPr>
                <a:spLocks/>
              </p:cNvSpPr>
              <p:nvPr/>
            </p:nvSpPr>
            <p:spPr bwMode="auto">
              <a:xfrm>
                <a:off x="1940" y="1510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0 w 5"/>
                  <a:gd name="T3" fmla="*/ 0 h 1"/>
                  <a:gd name="T4" fmla="*/ 2 w 5"/>
                  <a:gd name="T5" fmla="*/ 0 h 1"/>
                  <a:gd name="T6" fmla="*/ 2 w 5"/>
                  <a:gd name="T7" fmla="*/ 0 h 1"/>
                  <a:gd name="T8" fmla="*/ 2 w 5"/>
                  <a:gd name="T9" fmla="*/ 0 h 1"/>
                  <a:gd name="T10" fmla="*/ 2 w 5"/>
                  <a:gd name="T11" fmla="*/ 0 h 1"/>
                  <a:gd name="T12" fmla="*/ 5 w 5"/>
                  <a:gd name="T13" fmla="*/ 0 h 1"/>
                  <a:gd name="T14" fmla="*/ 5 w 5"/>
                  <a:gd name="T15" fmla="*/ 1 h 1"/>
                  <a:gd name="T16" fmla="*/ 2 w 5"/>
                  <a:gd name="T17" fmla="*/ 1 h 1"/>
                  <a:gd name="T18" fmla="*/ 2 w 5"/>
                  <a:gd name="T19" fmla="*/ 1 h 1"/>
                  <a:gd name="T20" fmla="*/ 2 w 5"/>
                  <a:gd name="T21" fmla="*/ 1 h 1"/>
                  <a:gd name="T22" fmla="*/ 2 w 5"/>
                  <a:gd name="T23" fmla="*/ 1 h 1"/>
                  <a:gd name="T24" fmla="*/ 0 w 5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1"/>
                  <a:gd name="T41" fmla="*/ 5 w 5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1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8" name="Freeform 440"/>
              <p:cNvSpPr>
                <a:spLocks/>
              </p:cNvSpPr>
              <p:nvPr/>
            </p:nvSpPr>
            <p:spPr bwMode="auto">
              <a:xfrm>
                <a:off x="1942" y="1505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4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4 h 4"/>
                  <a:gd name="T30" fmla="*/ 0 w 3"/>
                  <a:gd name="T31" fmla="*/ 3 h 4"/>
                  <a:gd name="T32" fmla="*/ 0 w 3"/>
                  <a:gd name="T33" fmla="*/ 3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"/>
                  <a:gd name="T67" fmla="*/ 0 h 4"/>
                  <a:gd name="T68" fmla="*/ 3 w 3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99" name="Freeform 441"/>
              <p:cNvSpPr>
                <a:spLocks/>
              </p:cNvSpPr>
              <p:nvPr/>
            </p:nvSpPr>
            <p:spPr bwMode="auto">
              <a:xfrm>
                <a:off x="1942" y="150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3 h 3"/>
                  <a:gd name="T12" fmla="*/ 2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2 h 3"/>
                  <a:gd name="T22" fmla="*/ 3 w 3"/>
                  <a:gd name="T23" fmla="*/ 2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0 h 3"/>
                  <a:gd name="T36" fmla="*/ 2 w 3"/>
                  <a:gd name="T37" fmla="*/ 0 h 3"/>
                  <a:gd name="T38" fmla="*/ 1 w 3"/>
                  <a:gd name="T39" fmla="*/ 0 h 3"/>
                  <a:gd name="T40" fmla="*/ 1 w 3"/>
                  <a:gd name="T41" fmla="*/ 0 h 3"/>
                  <a:gd name="T42" fmla="*/ 1 w 3"/>
                  <a:gd name="T43" fmla="*/ 2 h 3"/>
                  <a:gd name="T44" fmla="*/ 0 w 3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3"/>
                  <a:gd name="T71" fmla="*/ 3 w 3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0" name="Freeform 442"/>
              <p:cNvSpPr>
                <a:spLocks/>
              </p:cNvSpPr>
              <p:nvPr/>
            </p:nvSpPr>
            <p:spPr bwMode="auto">
              <a:xfrm>
                <a:off x="1942" y="1501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1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0 w 3"/>
                  <a:gd name="T19" fmla="*/ 0 h 4"/>
                  <a:gd name="T20" fmla="*/ 1 w 3"/>
                  <a:gd name="T21" fmla="*/ 0 h 4"/>
                  <a:gd name="T22" fmla="*/ 1 w 3"/>
                  <a:gd name="T23" fmla="*/ 0 h 4"/>
                  <a:gd name="T24" fmla="*/ 1 w 3"/>
                  <a:gd name="T25" fmla="*/ 0 h 4"/>
                  <a:gd name="T26" fmla="*/ 3 w 3"/>
                  <a:gd name="T27" fmla="*/ 0 h 4"/>
                  <a:gd name="T28" fmla="*/ 3 w 3"/>
                  <a:gd name="T29" fmla="*/ 2 h 4"/>
                  <a:gd name="T30" fmla="*/ 2 w 3"/>
                  <a:gd name="T31" fmla="*/ 2 h 4"/>
                  <a:gd name="T32" fmla="*/ 1 w 3"/>
                  <a:gd name="T33" fmla="*/ 2 h 4"/>
                  <a:gd name="T34" fmla="*/ 1 w 3"/>
                  <a:gd name="T35" fmla="*/ 2 h 4"/>
                  <a:gd name="T36" fmla="*/ 1 w 3"/>
                  <a:gd name="T37" fmla="*/ 2 h 4"/>
                  <a:gd name="T38" fmla="*/ 1 w 3"/>
                  <a:gd name="T39" fmla="*/ 2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3 h 4"/>
                  <a:gd name="T46" fmla="*/ 1 w 3"/>
                  <a:gd name="T47" fmla="*/ 3 h 4"/>
                  <a:gd name="T48" fmla="*/ 1 w 3"/>
                  <a:gd name="T49" fmla="*/ 3 h 4"/>
                  <a:gd name="T50" fmla="*/ 1 w 3"/>
                  <a:gd name="T51" fmla="*/ 3 h 4"/>
                  <a:gd name="T52" fmla="*/ 1 w 3"/>
                  <a:gd name="T53" fmla="*/ 3 h 4"/>
                  <a:gd name="T54" fmla="*/ 2 w 3"/>
                  <a:gd name="T55" fmla="*/ 3 h 4"/>
                  <a:gd name="T56" fmla="*/ 3 w 3"/>
                  <a:gd name="T57" fmla="*/ 3 h 4"/>
                  <a:gd name="T58" fmla="*/ 3 w 3"/>
                  <a:gd name="T59" fmla="*/ 4 h 4"/>
                  <a:gd name="T60" fmla="*/ 0 w 3"/>
                  <a:gd name="T61" fmla="*/ 4 h 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"/>
                  <a:gd name="T94" fmla="*/ 0 h 4"/>
                  <a:gd name="T95" fmla="*/ 3 w 3"/>
                  <a:gd name="T96" fmla="*/ 4 h 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" h="4">
                    <a:moveTo>
                      <a:pt x="0" y="4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1" name="Freeform 443"/>
              <p:cNvSpPr>
                <a:spLocks/>
              </p:cNvSpPr>
              <p:nvPr/>
            </p:nvSpPr>
            <p:spPr bwMode="auto">
              <a:xfrm>
                <a:off x="1942" y="149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1 w 3"/>
                  <a:gd name="T15" fmla="*/ 1 h 2"/>
                  <a:gd name="T16" fmla="*/ 1 w 3"/>
                  <a:gd name="T17" fmla="*/ 1 h 2"/>
                  <a:gd name="T18" fmla="*/ 1 w 3"/>
                  <a:gd name="T19" fmla="*/ 1 h 2"/>
                  <a:gd name="T20" fmla="*/ 1 w 3"/>
                  <a:gd name="T21" fmla="*/ 1 h 2"/>
                  <a:gd name="T22" fmla="*/ 1 w 3"/>
                  <a:gd name="T23" fmla="*/ 1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3 w 3"/>
                  <a:gd name="T35" fmla="*/ 0 h 2"/>
                  <a:gd name="T36" fmla="*/ 3 w 3"/>
                  <a:gd name="T37" fmla="*/ 1 h 2"/>
                  <a:gd name="T38" fmla="*/ 3 w 3"/>
                  <a:gd name="T39" fmla="*/ 1 h 2"/>
                  <a:gd name="T40" fmla="*/ 3 w 3"/>
                  <a:gd name="T41" fmla="*/ 1 h 2"/>
                  <a:gd name="T42" fmla="*/ 3 w 3"/>
                  <a:gd name="T43" fmla="*/ 1 h 2"/>
                  <a:gd name="T44" fmla="*/ 3 w 3"/>
                  <a:gd name="T45" fmla="*/ 2 h 2"/>
                  <a:gd name="T46" fmla="*/ 3 w 3"/>
                  <a:gd name="T47" fmla="*/ 2 h 2"/>
                  <a:gd name="T48" fmla="*/ 2 w 3"/>
                  <a:gd name="T49" fmla="*/ 1 h 2"/>
                  <a:gd name="T50" fmla="*/ 3 w 3"/>
                  <a:gd name="T51" fmla="*/ 1 h 2"/>
                  <a:gd name="T52" fmla="*/ 3 w 3"/>
                  <a:gd name="T53" fmla="*/ 1 h 2"/>
                  <a:gd name="T54" fmla="*/ 3 w 3"/>
                  <a:gd name="T55" fmla="*/ 1 h 2"/>
                  <a:gd name="T56" fmla="*/ 2 w 3"/>
                  <a:gd name="T57" fmla="*/ 1 h 2"/>
                  <a:gd name="T58" fmla="*/ 2 w 3"/>
                  <a:gd name="T59" fmla="*/ 0 h 2"/>
                  <a:gd name="T60" fmla="*/ 2 w 3"/>
                  <a:gd name="T61" fmla="*/ 0 h 2"/>
                  <a:gd name="T62" fmla="*/ 2 w 3"/>
                  <a:gd name="T63" fmla="*/ 0 h 2"/>
                  <a:gd name="T64" fmla="*/ 2 w 3"/>
                  <a:gd name="T65" fmla="*/ 0 h 2"/>
                  <a:gd name="T66" fmla="*/ 2 w 3"/>
                  <a:gd name="T67" fmla="*/ 1 h 2"/>
                  <a:gd name="T68" fmla="*/ 2 w 3"/>
                  <a:gd name="T69" fmla="*/ 1 h 2"/>
                  <a:gd name="T70" fmla="*/ 1 w 3"/>
                  <a:gd name="T71" fmla="*/ 1 h 2"/>
                  <a:gd name="T72" fmla="*/ 1 w 3"/>
                  <a:gd name="T73" fmla="*/ 1 h 2"/>
                  <a:gd name="T74" fmla="*/ 1 w 3"/>
                  <a:gd name="T75" fmla="*/ 2 h 2"/>
                  <a:gd name="T76" fmla="*/ 1 w 3"/>
                  <a:gd name="T77" fmla="*/ 2 h 2"/>
                  <a:gd name="T78" fmla="*/ 1 w 3"/>
                  <a:gd name="T79" fmla="*/ 2 h 2"/>
                  <a:gd name="T80" fmla="*/ 0 w 3"/>
                  <a:gd name="T81" fmla="*/ 1 h 2"/>
                  <a:gd name="T82" fmla="*/ 0 w 3"/>
                  <a:gd name="T83" fmla="*/ 1 h 2"/>
                  <a:gd name="T84" fmla="*/ 0 w 3"/>
                  <a:gd name="T85" fmla="*/ 1 h 2"/>
                  <a:gd name="T86" fmla="*/ 0 w 3"/>
                  <a:gd name="T87" fmla="*/ 0 h 2"/>
                  <a:gd name="T88" fmla="*/ 0 w 3"/>
                  <a:gd name="T89" fmla="*/ 0 h 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2"/>
                  <a:gd name="T137" fmla="*/ 3 w 3"/>
                  <a:gd name="T138" fmla="*/ 2 h 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2">
                    <a:moveTo>
                      <a:pt x="0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2" name="Freeform 444"/>
              <p:cNvSpPr>
                <a:spLocks/>
              </p:cNvSpPr>
              <p:nvPr/>
            </p:nvSpPr>
            <p:spPr bwMode="auto">
              <a:xfrm>
                <a:off x="1940" y="1495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3 w 5"/>
                  <a:gd name="T5" fmla="*/ 3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1 h 3"/>
                  <a:gd name="T12" fmla="*/ 2 w 5"/>
                  <a:gd name="T13" fmla="*/ 1 h 3"/>
                  <a:gd name="T14" fmla="*/ 2 w 5"/>
                  <a:gd name="T15" fmla="*/ 1 h 3"/>
                  <a:gd name="T16" fmla="*/ 2 w 5"/>
                  <a:gd name="T17" fmla="*/ 0 h 3"/>
                  <a:gd name="T18" fmla="*/ 2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5 w 5"/>
                  <a:gd name="T27" fmla="*/ 0 h 3"/>
                  <a:gd name="T28" fmla="*/ 5 w 5"/>
                  <a:gd name="T29" fmla="*/ 0 h 3"/>
                  <a:gd name="T30" fmla="*/ 4 w 5"/>
                  <a:gd name="T31" fmla="*/ 0 h 3"/>
                  <a:gd name="T32" fmla="*/ 3 w 5"/>
                  <a:gd name="T33" fmla="*/ 0 h 3"/>
                  <a:gd name="T34" fmla="*/ 3 w 5"/>
                  <a:gd name="T35" fmla="*/ 0 h 3"/>
                  <a:gd name="T36" fmla="*/ 3 w 5"/>
                  <a:gd name="T37" fmla="*/ 0 h 3"/>
                  <a:gd name="T38" fmla="*/ 3 w 5"/>
                  <a:gd name="T39" fmla="*/ 1 h 3"/>
                  <a:gd name="T40" fmla="*/ 2 w 5"/>
                  <a:gd name="T41" fmla="*/ 1 h 3"/>
                  <a:gd name="T42" fmla="*/ 2 w 5"/>
                  <a:gd name="T43" fmla="*/ 1 h 3"/>
                  <a:gd name="T44" fmla="*/ 2 w 5"/>
                  <a:gd name="T45" fmla="*/ 1 h 3"/>
                  <a:gd name="T46" fmla="*/ 3 w 5"/>
                  <a:gd name="T47" fmla="*/ 3 h 3"/>
                  <a:gd name="T48" fmla="*/ 3 w 5"/>
                  <a:gd name="T49" fmla="*/ 3 h 3"/>
                  <a:gd name="T50" fmla="*/ 3 w 5"/>
                  <a:gd name="T51" fmla="*/ 3 h 3"/>
                  <a:gd name="T52" fmla="*/ 3 w 5"/>
                  <a:gd name="T53" fmla="*/ 3 h 3"/>
                  <a:gd name="T54" fmla="*/ 4 w 5"/>
                  <a:gd name="T55" fmla="*/ 3 h 3"/>
                  <a:gd name="T56" fmla="*/ 5 w 5"/>
                  <a:gd name="T57" fmla="*/ 3 h 3"/>
                  <a:gd name="T58" fmla="*/ 5 w 5"/>
                  <a:gd name="T59" fmla="*/ 3 h 3"/>
                  <a:gd name="T60" fmla="*/ 0 w 5"/>
                  <a:gd name="T61" fmla="*/ 3 h 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3"/>
                  <a:gd name="T95" fmla="*/ 5 w 5"/>
                  <a:gd name="T96" fmla="*/ 3 h 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3" name="Freeform 445"/>
              <p:cNvSpPr>
                <a:spLocks/>
              </p:cNvSpPr>
              <p:nvPr/>
            </p:nvSpPr>
            <p:spPr bwMode="auto">
              <a:xfrm>
                <a:off x="1942" y="149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0 h 4"/>
                  <a:gd name="T4" fmla="*/ 3 w 3"/>
                  <a:gd name="T5" fmla="*/ 1 h 4"/>
                  <a:gd name="T6" fmla="*/ 2 w 3"/>
                  <a:gd name="T7" fmla="*/ 1 h 4"/>
                  <a:gd name="T8" fmla="*/ 3 w 3"/>
                  <a:gd name="T9" fmla="*/ 1 h 4"/>
                  <a:gd name="T10" fmla="*/ 3 w 3"/>
                  <a:gd name="T11" fmla="*/ 1 h 4"/>
                  <a:gd name="T12" fmla="*/ 3 w 3"/>
                  <a:gd name="T13" fmla="*/ 3 h 4"/>
                  <a:gd name="T14" fmla="*/ 3 w 3"/>
                  <a:gd name="T15" fmla="*/ 3 h 4"/>
                  <a:gd name="T16" fmla="*/ 3 w 3"/>
                  <a:gd name="T17" fmla="*/ 3 h 4"/>
                  <a:gd name="T18" fmla="*/ 3 w 3"/>
                  <a:gd name="T19" fmla="*/ 4 h 4"/>
                  <a:gd name="T20" fmla="*/ 2 w 3"/>
                  <a:gd name="T21" fmla="*/ 4 h 4"/>
                  <a:gd name="T22" fmla="*/ 2 w 3"/>
                  <a:gd name="T23" fmla="*/ 4 h 4"/>
                  <a:gd name="T24" fmla="*/ 1 w 3"/>
                  <a:gd name="T25" fmla="*/ 4 h 4"/>
                  <a:gd name="T26" fmla="*/ 1 w 3"/>
                  <a:gd name="T27" fmla="*/ 4 h 4"/>
                  <a:gd name="T28" fmla="*/ 0 w 3"/>
                  <a:gd name="T29" fmla="*/ 3 h 4"/>
                  <a:gd name="T30" fmla="*/ 0 w 3"/>
                  <a:gd name="T31" fmla="*/ 3 h 4"/>
                  <a:gd name="T32" fmla="*/ 0 w 3"/>
                  <a:gd name="T33" fmla="*/ 1 h 4"/>
                  <a:gd name="T34" fmla="*/ 0 w 3"/>
                  <a:gd name="T35" fmla="*/ 1 h 4"/>
                  <a:gd name="T36" fmla="*/ 0 w 3"/>
                  <a:gd name="T37" fmla="*/ 1 h 4"/>
                  <a:gd name="T38" fmla="*/ 1 w 3"/>
                  <a:gd name="T39" fmla="*/ 1 h 4"/>
                  <a:gd name="T40" fmla="*/ 0 w 3"/>
                  <a:gd name="T41" fmla="*/ 1 h 4"/>
                  <a:gd name="T42" fmla="*/ 0 w 3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"/>
                  <a:gd name="T67" fmla="*/ 0 h 4"/>
                  <a:gd name="T68" fmla="*/ 3 w 3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" h="4">
                    <a:moveTo>
                      <a:pt x="0" y="0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4" name="Freeform 446"/>
              <p:cNvSpPr>
                <a:spLocks/>
              </p:cNvSpPr>
              <p:nvPr/>
            </p:nvSpPr>
            <p:spPr bwMode="auto">
              <a:xfrm>
                <a:off x="1942" y="149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1 w 3"/>
                  <a:gd name="T5" fmla="*/ 2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3 h 3"/>
                  <a:gd name="T12" fmla="*/ 2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2 w 3"/>
                  <a:gd name="T21" fmla="*/ 2 h 3"/>
                  <a:gd name="T22" fmla="*/ 3 w 3"/>
                  <a:gd name="T23" fmla="*/ 2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0 h 3"/>
                  <a:gd name="T36" fmla="*/ 2 w 3"/>
                  <a:gd name="T37" fmla="*/ 0 h 3"/>
                  <a:gd name="T38" fmla="*/ 1 w 3"/>
                  <a:gd name="T39" fmla="*/ 0 h 3"/>
                  <a:gd name="T40" fmla="*/ 1 w 3"/>
                  <a:gd name="T41" fmla="*/ 0 h 3"/>
                  <a:gd name="T42" fmla="*/ 1 w 3"/>
                  <a:gd name="T43" fmla="*/ 0 h 3"/>
                  <a:gd name="T44" fmla="*/ 0 w 3"/>
                  <a:gd name="T45" fmla="*/ 2 h 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3"/>
                  <a:gd name="T71" fmla="*/ 3 w 3"/>
                  <a:gd name="T72" fmla="*/ 3 h 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5" name="Rectangle 447"/>
              <p:cNvSpPr>
                <a:spLocks noChangeArrowheads="1"/>
              </p:cNvSpPr>
              <p:nvPr/>
            </p:nvSpPr>
            <p:spPr bwMode="auto">
              <a:xfrm>
                <a:off x="1940" y="1489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6" name="Freeform 448"/>
              <p:cNvSpPr>
                <a:spLocks/>
              </p:cNvSpPr>
              <p:nvPr/>
            </p:nvSpPr>
            <p:spPr bwMode="auto">
              <a:xfrm>
                <a:off x="2807" y="1999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2 w 5"/>
                  <a:gd name="T5" fmla="*/ 4 h 4"/>
                  <a:gd name="T6" fmla="*/ 2 w 5"/>
                  <a:gd name="T7" fmla="*/ 2 h 4"/>
                  <a:gd name="T8" fmla="*/ 0 w 5"/>
                  <a:gd name="T9" fmla="*/ 2 h 4"/>
                  <a:gd name="T10" fmla="*/ 0 w 5"/>
                  <a:gd name="T11" fmla="*/ 0 h 4"/>
                  <a:gd name="T12" fmla="*/ 5 w 5"/>
                  <a:gd name="T13" fmla="*/ 0 h 4"/>
                  <a:gd name="T14" fmla="*/ 5 w 5"/>
                  <a:gd name="T15" fmla="*/ 2 h 4"/>
                  <a:gd name="T16" fmla="*/ 2 w 5"/>
                  <a:gd name="T17" fmla="*/ 2 h 4"/>
                  <a:gd name="T18" fmla="*/ 2 w 5"/>
                  <a:gd name="T19" fmla="*/ 4 h 4"/>
                  <a:gd name="T20" fmla="*/ 5 w 5"/>
                  <a:gd name="T21" fmla="*/ 4 h 4"/>
                  <a:gd name="T22" fmla="*/ 5 w 5"/>
                  <a:gd name="T23" fmla="*/ 4 h 4"/>
                  <a:gd name="T24" fmla="*/ 0 w 5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4"/>
                  <a:gd name="T41" fmla="*/ 5 w 5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7" name="Freeform 449"/>
              <p:cNvSpPr>
                <a:spLocks noEditPoints="1"/>
              </p:cNvSpPr>
              <p:nvPr/>
            </p:nvSpPr>
            <p:spPr bwMode="auto">
              <a:xfrm>
                <a:off x="2808" y="199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0 h 3"/>
                  <a:gd name="T14" fmla="*/ 4 w 4"/>
                  <a:gd name="T15" fmla="*/ 1 h 3"/>
                  <a:gd name="T16" fmla="*/ 4 w 4"/>
                  <a:gd name="T17" fmla="*/ 1 h 3"/>
                  <a:gd name="T18" fmla="*/ 4 w 4"/>
                  <a:gd name="T19" fmla="*/ 2 h 3"/>
                  <a:gd name="T20" fmla="*/ 4 w 4"/>
                  <a:gd name="T21" fmla="*/ 2 h 3"/>
                  <a:gd name="T22" fmla="*/ 2 w 4"/>
                  <a:gd name="T23" fmla="*/ 2 h 3"/>
                  <a:gd name="T24" fmla="*/ 2 w 4"/>
                  <a:gd name="T25" fmla="*/ 3 h 3"/>
                  <a:gd name="T26" fmla="*/ 1 w 4"/>
                  <a:gd name="T27" fmla="*/ 2 h 3"/>
                  <a:gd name="T28" fmla="*/ 1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2 h 3"/>
                  <a:gd name="T38" fmla="*/ 1 w 4"/>
                  <a:gd name="T39" fmla="*/ 2 h 3"/>
                  <a:gd name="T40" fmla="*/ 1 w 4"/>
                  <a:gd name="T41" fmla="*/ 2 h 3"/>
                  <a:gd name="T42" fmla="*/ 2 w 4"/>
                  <a:gd name="T43" fmla="*/ 2 h 3"/>
                  <a:gd name="T44" fmla="*/ 2 w 4"/>
                  <a:gd name="T45" fmla="*/ 2 h 3"/>
                  <a:gd name="T46" fmla="*/ 2 w 4"/>
                  <a:gd name="T47" fmla="*/ 2 h 3"/>
                  <a:gd name="T48" fmla="*/ 4 w 4"/>
                  <a:gd name="T49" fmla="*/ 2 h 3"/>
                  <a:gd name="T50" fmla="*/ 4 w 4"/>
                  <a:gd name="T51" fmla="*/ 2 h 3"/>
                  <a:gd name="T52" fmla="*/ 4 w 4"/>
                  <a:gd name="T53" fmla="*/ 1 h 3"/>
                  <a:gd name="T54" fmla="*/ 4 w 4"/>
                  <a:gd name="T55" fmla="*/ 1 h 3"/>
                  <a:gd name="T56" fmla="*/ 4 w 4"/>
                  <a:gd name="T57" fmla="*/ 1 h 3"/>
                  <a:gd name="T58" fmla="*/ 4 w 4"/>
                  <a:gd name="T59" fmla="*/ 1 h 3"/>
                  <a:gd name="T60" fmla="*/ 4 w 4"/>
                  <a:gd name="T61" fmla="*/ 0 h 3"/>
                  <a:gd name="T62" fmla="*/ 2 w 4"/>
                  <a:gd name="T63" fmla="*/ 0 h 3"/>
                  <a:gd name="T64" fmla="*/ 2 w 4"/>
                  <a:gd name="T65" fmla="*/ 0 h 3"/>
                  <a:gd name="T66" fmla="*/ 2 w 4"/>
                  <a:gd name="T67" fmla="*/ 0 h 3"/>
                  <a:gd name="T68" fmla="*/ 1 w 4"/>
                  <a:gd name="T69" fmla="*/ 0 h 3"/>
                  <a:gd name="T70" fmla="*/ 1 w 4"/>
                  <a:gd name="T71" fmla="*/ 0 h 3"/>
                  <a:gd name="T72" fmla="*/ 1 w 4"/>
                  <a:gd name="T73" fmla="*/ 1 h 3"/>
                  <a:gd name="T74" fmla="*/ 1 w 4"/>
                  <a:gd name="T75" fmla="*/ 1 h 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"/>
                  <a:gd name="T115" fmla="*/ 0 h 3"/>
                  <a:gd name="T116" fmla="*/ 4 w 4"/>
                  <a:gd name="T117" fmla="*/ 3 h 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  <a:moveTo>
                      <a:pt x="1" y="1"/>
                    </a:moveTo>
                    <a:lnTo>
                      <a:pt x="1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8" name="Freeform 450"/>
              <p:cNvSpPr>
                <a:spLocks noEditPoints="1"/>
              </p:cNvSpPr>
              <p:nvPr/>
            </p:nvSpPr>
            <p:spPr bwMode="auto">
              <a:xfrm>
                <a:off x="2808" y="199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4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1 w 4"/>
                  <a:gd name="T27" fmla="*/ 3 h 3"/>
                  <a:gd name="T28" fmla="*/ 1 w 4"/>
                  <a:gd name="T29" fmla="*/ 3 h 3"/>
                  <a:gd name="T30" fmla="*/ 0 w 4"/>
                  <a:gd name="T31" fmla="*/ 2 h 3"/>
                  <a:gd name="T32" fmla="*/ 0 w 4"/>
                  <a:gd name="T33" fmla="*/ 2 h 3"/>
                  <a:gd name="T34" fmla="*/ 1 w 4"/>
                  <a:gd name="T35" fmla="*/ 2 h 3"/>
                  <a:gd name="T36" fmla="*/ 1 w 4"/>
                  <a:gd name="T37" fmla="*/ 2 h 3"/>
                  <a:gd name="T38" fmla="*/ 1 w 4"/>
                  <a:gd name="T39" fmla="*/ 2 h 3"/>
                  <a:gd name="T40" fmla="*/ 1 w 4"/>
                  <a:gd name="T41" fmla="*/ 3 h 3"/>
                  <a:gd name="T42" fmla="*/ 2 w 4"/>
                  <a:gd name="T43" fmla="*/ 3 h 3"/>
                  <a:gd name="T44" fmla="*/ 2 w 4"/>
                  <a:gd name="T45" fmla="*/ 3 h 3"/>
                  <a:gd name="T46" fmla="*/ 2 w 4"/>
                  <a:gd name="T47" fmla="*/ 3 h 3"/>
                  <a:gd name="T48" fmla="*/ 4 w 4"/>
                  <a:gd name="T49" fmla="*/ 2 h 3"/>
                  <a:gd name="T50" fmla="*/ 4 w 4"/>
                  <a:gd name="T51" fmla="*/ 2 h 3"/>
                  <a:gd name="T52" fmla="*/ 4 w 4"/>
                  <a:gd name="T53" fmla="*/ 2 h 3"/>
                  <a:gd name="T54" fmla="*/ 4 w 4"/>
                  <a:gd name="T55" fmla="*/ 2 h 3"/>
                  <a:gd name="T56" fmla="*/ 4 w 4"/>
                  <a:gd name="T57" fmla="*/ 1 h 3"/>
                  <a:gd name="T58" fmla="*/ 4 w 4"/>
                  <a:gd name="T59" fmla="*/ 1 h 3"/>
                  <a:gd name="T60" fmla="*/ 4 w 4"/>
                  <a:gd name="T61" fmla="*/ 1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1 h 3"/>
                  <a:gd name="T68" fmla="*/ 1 w 4"/>
                  <a:gd name="T69" fmla="*/ 1 h 3"/>
                  <a:gd name="T70" fmla="*/ 1 w 4"/>
                  <a:gd name="T71" fmla="*/ 1 h 3"/>
                  <a:gd name="T72" fmla="*/ 1 w 4"/>
                  <a:gd name="T73" fmla="*/ 1 h 3"/>
                  <a:gd name="T74" fmla="*/ 1 w 4"/>
                  <a:gd name="T75" fmla="*/ 2 h 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"/>
                  <a:gd name="T115" fmla="*/ 0 h 3"/>
                  <a:gd name="T116" fmla="*/ 4 w 4"/>
                  <a:gd name="T117" fmla="*/ 3 h 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" h="3">
                    <a:moveTo>
                      <a:pt x="0" y="2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09" name="Freeform 451"/>
              <p:cNvSpPr>
                <a:spLocks/>
              </p:cNvSpPr>
              <p:nvPr/>
            </p:nvSpPr>
            <p:spPr bwMode="auto">
              <a:xfrm>
                <a:off x="2807" y="198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1 w 5"/>
                  <a:gd name="T3" fmla="*/ 0 h 3"/>
                  <a:gd name="T4" fmla="*/ 1 w 5"/>
                  <a:gd name="T5" fmla="*/ 1 h 3"/>
                  <a:gd name="T6" fmla="*/ 1 w 5"/>
                  <a:gd name="T7" fmla="*/ 1 h 3"/>
                  <a:gd name="T8" fmla="*/ 1 w 5"/>
                  <a:gd name="T9" fmla="*/ 1 h 3"/>
                  <a:gd name="T10" fmla="*/ 1 w 5"/>
                  <a:gd name="T11" fmla="*/ 1 h 3"/>
                  <a:gd name="T12" fmla="*/ 1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1 h 3"/>
                  <a:gd name="T20" fmla="*/ 1 w 5"/>
                  <a:gd name="T21" fmla="*/ 1 h 3"/>
                  <a:gd name="T22" fmla="*/ 1 w 5"/>
                  <a:gd name="T23" fmla="*/ 0 h 3"/>
                  <a:gd name="T24" fmla="*/ 2 w 5"/>
                  <a:gd name="T25" fmla="*/ 0 h 3"/>
                  <a:gd name="T26" fmla="*/ 2 w 5"/>
                  <a:gd name="T27" fmla="*/ 1 h 3"/>
                  <a:gd name="T28" fmla="*/ 5 w 5"/>
                  <a:gd name="T29" fmla="*/ 1 h 3"/>
                  <a:gd name="T30" fmla="*/ 5 w 5"/>
                  <a:gd name="T31" fmla="*/ 1 h 3"/>
                  <a:gd name="T32" fmla="*/ 2 w 5"/>
                  <a:gd name="T33" fmla="*/ 1 h 3"/>
                  <a:gd name="T34" fmla="*/ 2 w 5"/>
                  <a:gd name="T35" fmla="*/ 3 h 3"/>
                  <a:gd name="T36" fmla="*/ 1 w 5"/>
                  <a:gd name="T37" fmla="*/ 3 h 3"/>
                  <a:gd name="T38" fmla="*/ 1 w 5"/>
                  <a:gd name="T39" fmla="*/ 1 h 3"/>
                  <a:gd name="T40" fmla="*/ 1 w 5"/>
                  <a:gd name="T41" fmla="*/ 1 h 3"/>
                  <a:gd name="T42" fmla="*/ 1 w 5"/>
                  <a:gd name="T43" fmla="*/ 1 h 3"/>
                  <a:gd name="T44" fmla="*/ 1 w 5"/>
                  <a:gd name="T45" fmla="*/ 1 h 3"/>
                  <a:gd name="T46" fmla="*/ 0 w 5"/>
                  <a:gd name="T47" fmla="*/ 1 h 3"/>
                  <a:gd name="T48" fmla="*/ 0 w 5"/>
                  <a:gd name="T49" fmla="*/ 1 h 3"/>
                  <a:gd name="T50" fmla="*/ 0 w 5"/>
                  <a:gd name="T51" fmla="*/ 1 h 3"/>
                  <a:gd name="T52" fmla="*/ 0 w 5"/>
                  <a:gd name="T53" fmla="*/ 1 h 3"/>
                  <a:gd name="T54" fmla="*/ 0 w 5"/>
                  <a:gd name="T55" fmla="*/ 1 h 3"/>
                  <a:gd name="T56" fmla="*/ 0 w 5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3"/>
                  <a:gd name="T89" fmla="*/ 5 w 5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0" name="Freeform 452"/>
              <p:cNvSpPr>
                <a:spLocks noEditPoints="1"/>
              </p:cNvSpPr>
              <p:nvPr/>
            </p:nvSpPr>
            <p:spPr bwMode="auto">
              <a:xfrm>
                <a:off x="2807" y="198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5 w 5"/>
                  <a:gd name="T7" fmla="*/ 0 h 4"/>
                  <a:gd name="T8" fmla="*/ 5 w 5"/>
                  <a:gd name="T9" fmla="*/ 2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3 h 4"/>
                  <a:gd name="T16" fmla="*/ 5 w 5"/>
                  <a:gd name="T17" fmla="*/ 3 h 4"/>
                  <a:gd name="T18" fmla="*/ 5 w 5"/>
                  <a:gd name="T19" fmla="*/ 4 h 4"/>
                  <a:gd name="T20" fmla="*/ 3 w 5"/>
                  <a:gd name="T21" fmla="*/ 4 h 4"/>
                  <a:gd name="T22" fmla="*/ 3 w 5"/>
                  <a:gd name="T23" fmla="*/ 4 h 4"/>
                  <a:gd name="T24" fmla="*/ 2 w 5"/>
                  <a:gd name="T25" fmla="*/ 4 h 4"/>
                  <a:gd name="T26" fmla="*/ 2 w 5"/>
                  <a:gd name="T27" fmla="*/ 4 h 4"/>
                  <a:gd name="T28" fmla="*/ 1 w 5"/>
                  <a:gd name="T29" fmla="*/ 3 h 4"/>
                  <a:gd name="T30" fmla="*/ 1 w 5"/>
                  <a:gd name="T31" fmla="*/ 3 h 4"/>
                  <a:gd name="T32" fmla="*/ 1 w 5"/>
                  <a:gd name="T33" fmla="*/ 2 h 4"/>
                  <a:gd name="T34" fmla="*/ 1 w 5"/>
                  <a:gd name="T35" fmla="*/ 2 h 4"/>
                  <a:gd name="T36" fmla="*/ 2 w 5"/>
                  <a:gd name="T37" fmla="*/ 2 h 4"/>
                  <a:gd name="T38" fmla="*/ 2 w 5"/>
                  <a:gd name="T39" fmla="*/ 0 h 4"/>
                  <a:gd name="T40" fmla="*/ 0 w 5"/>
                  <a:gd name="T41" fmla="*/ 0 h 4"/>
                  <a:gd name="T42" fmla="*/ 0 w 5"/>
                  <a:gd name="T43" fmla="*/ 0 h 4"/>
                  <a:gd name="T44" fmla="*/ 2 w 5"/>
                  <a:gd name="T45" fmla="*/ 2 h 4"/>
                  <a:gd name="T46" fmla="*/ 2 w 5"/>
                  <a:gd name="T47" fmla="*/ 3 h 4"/>
                  <a:gd name="T48" fmla="*/ 2 w 5"/>
                  <a:gd name="T49" fmla="*/ 3 h 4"/>
                  <a:gd name="T50" fmla="*/ 2 w 5"/>
                  <a:gd name="T51" fmla="*/ 3 h 4"/>
                  <a:gd name="T52" fmla="*/ 2 w 5"/>
                  <a:gd name="T53" fmla="*/ 3 h 4"/>
                  <a:gd name="T54" fmla="*/ 2 w 5"/>
                  <a:gd name="T55" fmla="*/ 4 h 4"/>
                  <a:gd name="T56" fmla="*/ 3 w 5"/>
                  <a:gd name="T57" fmla="*/ 4 h 4"/>
                  <a:gd name="T58" fmla="*/ 3 w 5"/>
                  <a:gd name="T59" fmla="*/ 4 h 4"/>
                  <a:gd name="T60" fmla="*/ 3 w 5"/>
                  <a:gd name="T61" fmla="*/ 3 h 4"/>
                  <a:gd name="T62" fmla="*/ 5 w 5"/>
                  <a:gd name="T63" fmla="*/ 3 h 4"/>
                  <a:gd name="T64" fmla="*/ 5 w 5"/>
                  <a:gd name="T65" fmla="*/ 3 h 4"/>
                  <a:gd name="T66" fmla="*/ 5 w 5"/>
                  <a:gd name="T67" fmla="*/ 3 h 4"/>
                  <a:gd name="T68" fmla="*/ 5 w 5"/>
                  <a:gd name="T69" fmla="*/ 2 h 4"/>
                  <a:gd name="T70" fmla="*/ 5 w 5"/>
                  <a:gd name="T71" fmla="*/ 2 h 4"/>
                  <a:gd name="T72" fmla="*/ 5 w 5"/>
                  <a:gd name="T73" fmla="*/ 2 h 4"/>
                  <a:gd name="T74" fmla="*/ 5 w 5"/>
                  <a:gd name="T75" fmla="*/ 2 h 4"/>
                  <a:gd name="T76" fmla="*/ 3 w 5"/>
                  <a:gd name="T77" fmla="*/ 2 h 4"/>
                  <a:gd name="T78" fmla="*/ 3 w 5"/>
                  <a:gd name="T79" fmla="*/ 0 h 4"/>
                  <a:gd name="T80" fmla="*/ 3 w 5"/>
                  <a:gd name="T81" fmla="*/ 0 h 4"/>
                  <a:gd name="T82" fmla="*/ 2 w 5"/>
                  <a:gd name="T83" fmla="*/ 0 h 4"/>
                  <a:gd name="T84" fmla="*/ 2 w 5"/>
                  <a:gd name="T85" fmla="*/ 2 h 4"/>
                  <a:gd name="T86" fmla="*/ 2 w 5"/>
                  <a:gd name="T87" fmla="*/ 2 h 4"/>
                  <a:gd name="T88" fmla="*/ 2 w 5"/>
                  <a:gd name="T89" fmla="*/ 2 h 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"/>
                  <a:gd name="T136" fmla="*/ 0 h 4"/>
                  <a:gd name="T137" fmla="*/ 5 w 5"/>
                  <a:gd name="T138" fmla="*/ 4 h 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2" y="2"/>
                    </a:move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1" name="Freeform 453"/>
              <p:cNvSpPr>
                <a:spLocks/>
              </p:cNvSpPr>
              <p:nvPr/>
            </p:nvSpPr>
            <p:spPr bwMode="auto">
              <a:xfrm>
                <a:off x="2807" y="1981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1 w 5"/>
                  <a:gd name="T9" fmla="*/ 1 h 2"/>
                  <a:gd name="T10" fmla="*/ 1 w 5"/>
                  <a:gd name="T11" fmla="*/ 1 h 2"/>
                  <a:gd name="T12" fmla="*/ 1 w 5"/>
                  <a:gd name="T13" fmla="*/ 1 h 2"/>
                  <a:gd name="T14" fmla="*/ 1 w 5"/>
                  <a:gd name="T15" fmla="*/ 0 h 2"/>
                  <a:gd name="T16" fmla="*/ 1 w 5"/>
                  <a:gd name="T17" fmla="*/ 0 h 2"/>
                  <a:gd name="T18" fmla="*/ 2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3 w 5"/>
                  <a:gd name="T25" fmla="*/ 0 h 2"/>
                  <a:gd name="T26" fmla="*/ 5 w 5"/>
                  <a:gd name="T27" fmla="*/ 0 h 2"/>
                  <a:gd name="T28" fmla="*/ 5 w 5"/>
                  <a:gd name="T29" fmla="*/ 0 h 2"/>
                  <a:gd name="T30" fmla="*/ 3 w 5"/>
                  <a:gd name="T31" fmla="*/ 0 h 2"/>
                  <a:gd name="T32" fmla="*/ 2 w 5"/>
                  <a:gd name="T33" fmla="*/ 0 h 2"/>
                  <a:gd name="T34" fmla="*/ 2 w 5"/>
                  <a:gd name="T35" fmla="*/ 0 h 2"/>
                  <a:gd name="T36" fmla="*/ 2 w 5"/>
                  <a:gd name="T37" fmla="*/ 0 h 2"/>
                  <a:gd name="T38" fmla="*/ 2 w 5"/>
                  <a:gd name="T39" fmla="*/ 0 h 2"/>
                  <a:gd name="T40" fmla="*/ 2 w 5"/>
                  <a:gd name="T41" fmla="*/ 1 h 2"/>
                  <a:gd name="T42" fmla="*/ 2 w 5"/>
                  <a:gd name="T43" fmla="*/ 1 h 2"/>
                  <a:gd name="T44" fmla="*/ 2 w 5"/>
                  <a:gd name="T45" fmla="*/ 1 h 2"/>
                  <a:gd name="T46" fmla="*/ 2 w 5"/>
                  <a:gd name="T47" fmla="*/ 1 h 2"/>
                  <a:gd name="T48" fmla="*/ 2 w 5"/>
                  <a:gd name="T49" fmla="*/ 2 h 2"/>
                  <a:gd name="T50" fmla="*/ 2 w 5"/>
                  <a:gd name="T51" fmla="*/ 2 h 2"/>
                  <a:gd name="T52" fmla="*/ 3 w 5"/>
                  <a:gd name="T53" fmla="*/ 2 h 2"/>
                  <a:gd name="T54" fmla="*/ 3 w 5"/>
                  <a:gd name="T55" fmla="*/ 2 h 2"/>
                  <a:gd name="T56" fmla="*/ 5 w 5"/>
                  <a:gd name="T57" fmla="*/ 2 h 2"/>
                  <a:gd name="T58" fmla="*/ 5 w 5"/>
                  <a:gd name="T59" fmla="*/ 2 h 2"/>
                  <a:gd name="T60" fmla="*/ 0 w 5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2"/>
                  <a:gd name="T95" fmla="*/ 5 w 5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2" name="Freeform 454"/>
              <p:cNvSpPr>
                <a:spLocks noEditPoints="1"/>
              </p:cNvSpPr>
              <p:nvPr/>
            </p:nvSpPr>
            <p:spPr bwMode="auto">
              <a:xfrm>
                <a:off x="2808" y="19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4 w 4"/>
                  <a:gd name="T19" fmla="*/ 3 h 3"/>
                  <a:gd name="T20" fmla="*/ 2 w 4"/>
                  <a:gd name="T21" fmla="*/ 3 h 3"/>
                  <a:gd name="T22" fmla="*/ 2 w 4"/>
                  <a:gd name="T23" fmla="*/ 3 h 3"/>
                  <a:gd name="T24" fmla="*/ 1 w 4"/>
                  <a:gd name="T25" fmla="*/ 3 h 3"/>
                  <a:gd name="T26" fmla="*/ 1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w 4"/>
                  <a:gd name="T35" fmla="*/ 1 h 3"/>
                  <a:gd name="T36" fmla="*/ 1 w 4"/>
                  <a:gd name="T37" fmla="*/ 1 h 3"/>
                  <a:gd name="T38" fmla="*/ 1 w 4"/>
                  <a:gd name="T39" fmla="*/ 1 h 3"/>
                  <a:gd name="T40" fmla="*/ 0 w 4"/>
                  <a:gd name="T41" fmla="*/ 1 h 3"/>
                  <a:gd name="T42" fmla="*/ 0 w 4"/>
                  <a:gd name="T43" fmla="*/ 0 h 3"/>
                  <a:gd name="T44" fmla="*/ 1 w 4"/>
                  <a:gd name="T45" fmla="*/ 2 h 3"/>
                  <a:gd name="T46" fmla="*/ 1 w 4"/>
                  <a:gd name="T47" fmla="*/ 2 h 3"/>
                  <a:gd name="T48" fmla="*/ 1 w 4"/>
                  <a:gd name="T49" fmla="*/ 2 h 3"/>
                  <a:gd name="T50" fmla="*/ 1 w 4"/>
                  <a:gd name="T51" fmla="*/ 2 h 3"/>
                  <a:gd name="T52" fmla="*/ 1 w 4"/>
                  <a:gd name="T53" fmla="*/ 3 h 3"/>
                  <a:gd name="T54" fmla="*/ 1 w 4"/>
                  <a:gd name="T55" fmla="*/ 3 h 3"/>
                  <a:gd name="T56" fmla="*/ 2 w 4"/>
                  <a:gd name="T57" fmla="*/ 3 h 3"/>
                  <a:gd name="T58" fmla="*/ 2 w 4"/>
                  <a:gd name="T59" fmla="*/ 3 h 3"/>
                  <a:gd name="T60" fmla="*/ 2 w 4"/>
                  <a:gd name="T61" fmla="*/ 3 h 3"/>
                  <a:gd name="T62" fmla="*/ 4 w 4"/>
                  <a:gd name="T63" fmla="*/ 2 h 3"/>
                  <a:gd name="T64" fmla="*/ 4 w 4"/>
                  <a:gd name="T65" fmla="*/ 2 h 3"/>
                  <a:gd name="T66" fmla="*/ 4 w 4"/>
                  <a:gd name="T67" fmla="*/ 2 h 3"/>
                  <a:gd name="T68" fmla="*/ 4 w 4"/>
                  <a:gd name="T69" fmla="*/ 2 h 3"/>
                  <a:gd name="T70" fmla="*/ 4 w 4"/>
                  <a:gd name="T71" fmla="*/ 1 h 3"/>
                  <a:gd name="T72" fmla="*/ 4 w 4"/>
                  <a:gd name="T73" fmla="*/ 1 h 3"/>
                  <a:gd name="T74" fmla="*/ 4 w 4"/>
                  <a:gd name="T75" fmla="*/ 1 h 3"/>
                  <a:gd name="T76" fmla="*/ 2 w 4"/>
                  <a:gd name="T77" fmla="*/ 1 h 3"/>
                  <a:gd name="T78" fmla="*/ 2 w 4"/>
                  <a:gd name="T79" fmla="*/ 1 h 3"/>
                  <a:gd name="T80" fmla="*/ 2 w 4"/>
                  <a:gd name="T81" fmla="*/ 1 h 3"/>
                  <a:gd name="T82" fmla="*/ 1 w 4"/>
                  <a:gd name="T83" fmla="*/ 1 h 3"/>
                  <a:gd name="T84" fmla="*/ 1 w 4"/>
                  <a:gd name="T85" fmla="*/ 1 h 3"/>
                  <a:gd name="T86" fmla="*/ 1 w 4"/>
                  <a:gd name="T87" fmla="*/ 1 h 3"/>
                  <a:gd name="T88" fmla="*/ 1 w 4"/>
                  <a:gd name="T89" fmla="*/ 2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"/>
                  <a:gd name="T136" fmla="*/ 0 h 3"/>
                  <a:gd name="T137" fmla="*/ 4 w 4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1" y="2"/>
                    </a:move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3" name="Rectangle 455"/>
              <p:cNvSpPr>
                <a:spLocks noChangeArrowheads="1"/>
              </p:cNvSpPr>
              <p:nvPr/>
            </p:nvSpPr>
            <p:spPr bwMode="auto">
              <a:xfrm>
                <a:off x="2807" y="1974"/>
                <a:ext cx="5" cy="1"/>
              </a:xfrm>
              <a:prstGeom prst="rect">
                <a:avLst/>
              </a:prstGeom>
              <a:solidFill>
                <a:srgbClr val="1F1A1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4" name="Freeform 456"/>
              <p:cNvSpPr>
                <a:spLocks/>
              </p:cNvSpPr>
              <p:nvPr/>
            </p:nvSpPr>
            <p:spPr bwMode="auto">
              <a:xfrm>
                <a:off x="2807" y="1999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2 w 5"/>
                  <a:gd name="T5" fmla="*/ 4 h 4"/>
                  <a:gd name="T6" fmla="*/ 2 w 5"/>
                  <a:gd name="T7" fmla="*/ 2 h 4"/>
                  <a:gd name="T8" fmla="*/ 0 w 5"/>
                  <a:gd name="T9" fmla="*/ 2 h 4"/>
                  <a:gd name="T10" fmla="*/ 0 w 5"/>
                  <a:gd name="T11" fmla="*/ 0 h 4"/>
                  <a:gd name="T12" fmla="*/ 5 w 5"/>
                  <a:gd name="T13" fmla="*/ 0 h 4"/>
                  <a:gd name="T14" fmla="*/ 5 w 5"/>
                  <a:gd name="T15" fmla="*/ 2 h 4"/>
                  <a:gd name="T16" fmla="*/ 2 w 5"/>
                  <a:gd name="T17" fmla="*/ 2 h 4"/>
                  <a:gd name="T18" fmla="*/ 2 w 5"/>
                  <a:gd name="T19" fmla="*/ 4 h 4"/>
                  <a:gd name="T20" fmla="*/ 5 w 5"/>
                  <a:gd name="T21" fmla="*/ 4 h 4"/>
                  <a:gd name="T22" fmla="*/ 5 w 5"/>
                  <a:gd name="T23" fmla="*/ 4 h 4"/>
                  <a:gd name="T24" fmla="*/ 0 w 5"/>
                  <a:gd name="T25" fmla="*/ 4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4"/>
                  <a:gd name="T41" fmla="*/ 5 w 5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0" y="4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5" name="Freeform 457"/>
              <p:cNvSpPr>
                <a:spLocks/>
              </p:cNvSpPr>
              <p:nvPr/>
            </p:nvSpPr>
            <p:spPr bwMode="auto">
              <a:xfrm>
                <a:off x="2808" y="1996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1 w 4"/>
                  <a:gd name="T5" fmla="*/ 0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0 h 3"/>
                  <a:gd name="T14" fmla="*/ 4 w 4"/>
                  <a:gd name="T15" fmla="*/ 1 h 3"/>
                  <a:gd name="T16" fmla="*/ 4 w 4"/>
                  <a:gd name="T17" fmla="*/ 1 h 3"/>
                  <a:gd name="T18" fmla="*/ 4 w 4"/>
                  <a:gd name="T19" fmla="*/ 2 h 3"/>
                  <a:gd name="T20" fmla="*/ 4 w 4"/>
                  <a:gd name="T21" fmla="*/ 2 h 3"/>
                  <a:gd name="T22" fmla="*/ 2 w 4"/>
                  <a:gd name="T23" fmla="*/ 2 h 3"/>
                  <a:gd name="T24" fmla="*/ 2 w 4"/>
                  <a:gd name="T25" fmla="*/ 3 h 3"/>
                  <a:gd name="T26" fmla="*/ 1 w 4"/>
                  <a:gd name="T27" fmla="*/ 2 h 3"/>
                  <a:gd name="T28" fmla="*/ 1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6" name="Freeform 458"/>
              <p:cNvSpPr>
                <a:spLocks/>
              </p:cNvSpPr>
              <p:nvPr/>
            </p:nvSpPr>
            <p:spPr bwMode="auto">
              <a:xfrm>
                <a:off x="2809" y="1996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0 w 3"/>
                  <a:gd name="T5" fmla="*/ 2 h 2"/>
                  <a:gd name="T6" fmla="*/ 0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2 h 2"/>
                  <a:gd name="T16" fmla="*/ 3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1 h 2"/>
                  <a:gd name="T24" fmla="*/ 3 w 3"/>
                  <a:gd name="T25" fmla="*/ 1 h 2"/>
                  <a:gd name="T26" fmla="*/ 3 w 3"/>
                  <a:gd name="T27" fmla="*/ 0 h 2"/>
                  <a:gd name="T28" fmla="*/ 1 w 3"/>
                  <a:gd name="T29" fmla="*/ 0 h 2"/>
                  <a:gd name="T30" fmla="*/ 1 w 3"/>
                  <a:gd name="T31" fmla="*/ 0 h 2"/>
                  <a:gd name="T32" fmla="*/ 1 w 3"/>
                  <a:gd name="T33" fmla="*/ 0 h 2"/>
                  <a:gd name="T34" fmla="*/ 0 w 3"/>
                  <a:gd name="T35" fmla="*/ 0 h 2"/>
                  <a:gd name="T36" fmla="*/ 0 w 3"/>
                  <a:gd name="T37" fmla="*/ 0 h 2"/>
                  <a:gd name="T38" fmla="*/ 0 w 3"/>
                  <a:gd name="T39" fmla="*/ 1 h 2"/>
                  <a:gd name="T40" fmla="*/ 0 w 3"/>
                  <a:gd name="T41" fmla="*/ 1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"/>
                  <a:gd name="T65" fmla="*/ 3 w 3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">
                    <a:moveTo>
                      <a:pt x="0" y="1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7" name="Freeform 459"/>
              <p:cNvSpPr>
                <a:spLocks/>
              </p:cNvSpPr>
              <p:nvPr/>
            </p:nvSpPr>
            <p:spPr bwMode="auto">
              <a:xfrm>
                <a:off x="2808" y="1991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1 h 3"/>
                  <a:gd name="T4" fmla="*/ 1 w 4"/>
                  <a:gd name="T5" fmla="*/ 1 h 3"/>
                  <a:gd name="T6" fmla="*/ 1 w 4"/>
                  <a:gd name="T7" fmla="*/ 0 h 3"/>
                  <a:gd name="T8" fmla="*/ 2 w 4"/>
                  <a:gd name="T9" fmla="*/ 0 h 3"/>
                  <a:gd name="T10" fmla="*/ 2 w 4"/>
                  <a:gd name="T11" fmla="*/ 0 h 3"/>
                  <a:gd name="T12" fmla="*/ 4 w 4"/>
                  <a:gd name="T13" fmla="*/ 1 h 3"/>
                  <a:gd name="T14" fmla="*/ 4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4 w 4"/>
                  <a:gd name="T21" fmla="*/ 3 h 3"/>
                  <a:gd name="T22" fmla="*/ 2 w 4"/>
                  <a:gd name="T23" fmla="*/ 3 h 3"/>
                  <a:gd name="T24" fmla="*/ 2 w 4"/>
                  <a:gd name="T25" fmla="*/ 3 h 3"/>
                  <a:gd name="T26" fmla="*/ 1 w 4"/>
                  <a:gd name="T27" fmla="*/ 3 h 3"/>
                  <a:gd name="T28" fmla="*/ 1 w 4"/>
                  <a:gd name="T29" fmla="*/ 3 h 3"/>
                  <a:gd name="T30" fmla="*/ 0 w 4"/>
                  <a:gd name="T31" fmla="*/ 2 h 3"/>
                  <a:gd name="T32" fmla="*/ 0 w 4"/>
                  <a:gd name="T33" fmla="*/ 2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0" y="2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8" name="Freeform 460"/>
              <p:cNvSpPr>
                <a:spLocks/>
              </p:cNvSpPr>
              <p:nvPr/>
            </p:nvSpPr>
            <p:spPr bwMode="auto">
              <a:xfrm>
                <a:off x="2809" y="199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0 w 3"/>
                  <a:gd name="T5" fmla="*/ 1 h 2"/>
                  <a:gd name="T6" fmla="*/ 0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1 h 2"/>
                  <a:gd name="T16" fmla="*/ 3 w 3"/>
                  <a:gd name="T17" fmla="*/ 1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1 w 3"/>
                  <a:gd name="T29" fmla="*/ 0 h 2"/>
                  <a:gd name="T30" fmla="*/ 1 w 3"/>
                  <a:gd name="T31" fmla="*/ 0 h 2"/>
                  <a:gd name="T32" fmla="*/ 1 w 3"/>
                  <a:gd name="T33" fmla="*/ 0 h 2"/>
                  <a:gd name="T34" fmla="*/ 0 w 3"/>
                  <a:gd name="T35" fmla="*/ 0 h 2"/>
                  <a:gd name="T36" fmla="*/ 0 w 3"/>
                  <a:gd name="T37" fmla="*/ 0 h 2"/>
                  <a:gd name="T38" fmla="*/ 0 w 3"/>
                  <a:gd name="T39" fmla="*/ 0 h 2"/>
                  <a:gd name="T40" fmla="*/ 0 w 3"/>
                  <a:gd name="T41" fmla="*/ 1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"/>
                  <a:gd name="T65" fmla="*/ 3 w 3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">
                    <a:moveTo>
                      <a:pt x="0" y="1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19" name="Freeform 461"/>
              <p:cNvSpPr>
                <a:spLocks/>
              </p:cNvSpPr>
              <p:nvPr/>
            </p:nvSpPr>
            <p:spPr bwMode="auto">
              <a:xfrm>
                <a:off x="2807" y="198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1 w 5"/>
                  <a:gd name="T3" fmla="*/ 0 h 3"/>
                  <a:gd name="T4" fmla="*/ 1 w 5"/>
                  <a:gd name="T5" fmla="*/ 1 h 3"/>
                  <a:gd name="T6" fmla="*/ 1 w 5"/>
                  <a:gd name="T7" fmla="*/ 1 h 3"/>
                  <a:gd name="T8" fmla="*/ 1 w 5"/>
                  <a:gd name="T9" fmla="*/ 1 h 3"/>
                  <a:gd name="T10" fmla="*/ 1 w 5"/>
                  <a:gd name="T11" fmla="*/ 1 h 3"/>
                  <a:gd name="T12" fmla="*/ 1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1 h 3"/>
                  <a:gd name="T20" fmla="*/ 1 w 5"/>
                  <a:gd name="T21" fmla="*/ 1 h 3"/>
                  <a:gd name="T22" fmla="*/ 1 w 5"/>
                  <a:gd name="T23" fmla="*/ 0 h 3"/>
                  <a:gd name="T24" fmla="*/ 2 w 5"/>
                  <a:gd name="T25" fmla="*/ 0 h 3"/>
                  <a:gd name="T26" fmla="*/ 2 w 5"/>
                  <a:gd name="T27" fmla="*/ 1 h 3"/>
                  <a:gd name="T28" fmla="*/ 5 w 5"/>
                  <a:gd name="T29" fmla="*/ 1 h 3"/>
                  <a:gd name="T30" fmla="*/ 5 w 5"/>
                  <a:gd name="T31" fmla="*/ 1 h 3"/>
                  <a:gd name="T32" fmla="*/ 2 w 5"/>
                  <a:gd name="T33" fmla="*/ 1 h 3"/>
                  <a:gd name="T34" fmla="*/ 2 w 5"/>
                  <a:gd name="T35" fmla="*/ 3 h 3"/>
                  <a:gd name="T36" fmla="*/ 1 w 5"/>
                  <a:gd name="T37" fmla="*/ 3 h 3"/>
                  <a:gd name="T38" fmla="*/ 1 w 5"/>
                  <a:gd name="T39" fmla="*/ 1 h 3"/>
                  <a:gd name="T40" fmla="*/ 1 w 5"/>
                  <a:gd name="T41" fmla="*/ 1 h 3"/>
                  <a:gd name="T42" fmla="*/ 1 w 5"/>
                  <a:gd name="T43" fmla="*/ 1 h 3"/>
                  <a:gd name="T44" fmla="*/ 1 w 5"/>
                  <a:gd name="T45" fmla="*/ 1 h 3"/>
                  <a:gd name="T46" fmla="*/ 0 w 5"/>
                  <a:gd name="T47" fmla="*/ 1 h 3"/>
                  <a:gd name="T48" fmla="*/ 0 w 5"/>
                  <a:gd name="T49" fmla="*/ 1 h 3"/>
                  <a:gd name="T50" fmla="*/ 0 w 5"/>
                  <a:gd name="T51" fmla="*/ 1 h 3"/>
                  <a:gd name="T52" fmla="*/ 0 w 5"/>
                  <a:gd name="T53" fmla="*/ 1 h 3"/>
                  <a:gd name="T54" fmla="*/ 0 w 5"/>
                  <a:gd name="T55" fmla="*/ 1 h 3"/>
                  <a:gd name="T56" fmla="*/ 0 w 5"/>
                  <a:gd name="T57" fmla="*/ 0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3"/>
                  <a:gd name="T89" fmla="*/ 5 w 5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3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0" name="Freeform 462"/>
              <p:cNvSpPr>
                <a:spLocks/>
              </p:cNvSpPr>
              <p:nvPr/>
            </p:nvSpPr>
            <p:spPr bwMode="auto">
              <a:xfrm>
                <a:off x="2807" y="198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5 w 5"/>
                  <a:gd name="T7" fmla="*/ 0 h 4"/>
                  <a:gd name="T8" fmla="*/ 5 w 5"/>
                  <a:gd name="T9" fmla="*/ 2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3 h 4"/>
                  <a:gd name="T16" fmla="*/ 5 w 5"/>
                  <a:gd name="T17" fmla="*/ 3 h 4"/>
                  <a:gd name="T18" fmla="*/ 5 w 5"/>
                  <a:gd name="T19" fmla="*/ 4 h 4"/>
                  <a:gd name="T20" fmla="*/ 3 w 5"/>
                  <a:gd name="T21" fmla="*/ 4 h 4"/>
                  <a:gd name="T22" fmla="*/ 3 w 5"/>
                  <a:gd name="T23" fmla="*/ 4 h 4"/>
                  <a:gd name="T24" fmla="*/ 2 w 5"/>
                  <a:gd name="T25" fmla="*/ 4 h 4"/>
                  <a:gd name="T26" fmla="*/ 2 w 5"/>
                  <a:gd name="T27" fmla="*/ 4 h 4"/>
                  <a:gd name="T28" fmla="*/ 1 w 5"/>
                  <a:gd name="T29" fmla="*/ 3 h 4"/>
                  <a:gd name="T30" fmla="*/ 1 w 5"/>
                  <a:gd name="T31" fmla="*/ 3 h 4"/>
                  <a:gd name="T32" fmla="*/ 1 w 5"/>
                  <a:gd name="T33" fmla="*/ 2 h 4"/>
                  <a:gd name="T34" fmla="*/ 1 w 5"/>
                  <a:gd name="T35" fmla="*/ 2 h 4"/>
                  <a:gd name="T36" fmla="*/ 2 w 5"/>
                  <a:gd name="T37" fmla="*/ 2 h 4"/>
                  <a:gd name="T38" fmla="*/ 2 w 5"/>
                  <a:gd name="T39" fmla="*/ 0 h 4"/>
                  <a:gd name="T40" fmla="*/ 0 w 5"/>
                  <a:gd name="T41" fmla="*/ 0 h 4"/>
                  <a:gd name="T42" fmla="*/ 0 w 5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"/>
                  <a:gd name="T67" fmla="*/ 0 h 4"/>
                  <a:gd name="T68" fmla="*/ 5 w 5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" h="4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1" name="Freeform 463"/>
              <p:cNvSpPr>
                <a:spLocks/>
              </p:cNvSpPr>
              <p:nvPr/>
            </p:nvSpPr>
            <p:spPr bwMode="auto">
              <a:xfrm>
                <a:off x="2809" y="198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0 w 3"/>
                  <a:gd name="T7" fmla="*/ 3 h 4"/>
                  <a:gd name="T8" fmla="*/ 0 w 3"/>
                  <a:gd name="T9" fmla="*/ 3 h 4"/>
                  <a:gd name="T10" fmla="*/ 0 w 3"/>
                  <a:gd name="T11" fmla="*/ 4 h 4"/>
                  <a:gd name="T12" fmla="*/ 1 w 3"/>
                  <a:gd name="T13" fmla="*/ 4 h 4"/>
                  <a:gd name="T14" fmla="*/ 1 w 3"/>
                  <a:gd name="T15" fmla="*/ 4 h 4"/>
                  <a:gd name="T16" fmla="*/ 1 w 3"/>
                  <a:gd name="T17" fmla="*/ 3 h 4"/>
                  <a:gd name="T18" fmla="*/ 3 w 3"/>
                  <a:gd name="T19" fmla="*/ 3 h 4"/>
                  <a:gd name="T20" fmla="*/ 3 w 3"/>
                  <a:gd name="T21" fmla="*/ 3 h 4"/>
                  <a:gd name="T22" fmla="*/ 3 w 3"/>
                  <a:gd name="T23" fmla="*/ 3 h 4"/>
                  <a:gd name="T24" fmla="*/ 3 w 3"/>
                  <a:gd name="T25" fmla="*/ 2 h 4"/>
                  <a:gd name="T26" fmla="*/ 3 w 3"/>
                  <a:gd name="T27" fmla="*/ 2 h 4"/>
                  <a:gd name="T28" fmla="*/ 3 w 3"/>
                  <a:gd name="T29" fmla="*/ 2 h 4"/>
                  <a:gd name="T30" fmla="*/ 3 w 3"/>
                  <a:gd name="T31" fmla="*/ 2 h 4"/>
                  <a:gd name="T32" fmla="*/ 1 w 3"/>
                  <a:gd name="T33" fmla="*/ 2 h 4"/>
                  <a:gd name="T34" fmla="*/ 1 w 3"/>
                  <a:gd name="T35" fmla="*/ 0 h 4"/>
                  <a:gd name="T36" fmla="*/ 1 w 3"/>
                  <a:gd name="T37" fmla="*/ 0 h 4"/>
                  <a:gd name="T38" fmla="*/ 0 w 3"/>
                  <a:gd name="T39" fmla="*/ 0 h 4"/>
                  <a:gd name="T40" fmla="*/ 0 w 3"/>
                  <a:gd name="T41" fmla="*/ 2 h 4"/>
                  <a:gd name="T42" fmla="*/ 0 w 3"/>
                  <a:gd name="T43" fmla="*/ 2 h 4"/>
                  <a:gd name="T44" fmla="*/ 0 w 3"/>
                  <a:gd name="T45" fmla="*/ 2 h 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4"/>
                  <a:gd name="T71" fmla="*/ 3 w 3"/>
                  <a:gd name="T72" fmla="*/ 4 h 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4">
                    <a:moveTo>
                      <a:pt x="0" y="2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2" name="Freeform 464"/>
              <p:cNvSpPr>
                <a:spLocks/>
              </p:cNvSpPr>
              <p:nvPr/>
            </p:nvSpPr>
            <p:spPr bwMode="auto">
              <a:xfrm>
                <a:off x="2807" y="1981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2 w 5"/>
                  <a:gd name="T7" fmla="*/ 2 h 2"/>
                  <a:gd name="T8" fmla="*/ 1 w 5"/>
                  <a:gd name="T9" fmla="*/ 1 h 2"/>
                  <a:gd name="T10" fmla="*/ 1 w 5"/>
                  <a:gd name="T11" fmla="*/ 1 h 2"/>
                  <a:gd name="T12" fmla="*/ 1 w 5"/>
                  <a:gd name="T13" fmla="*/ 1 h 2"/>
                  <a:gd name="T14" fmla="*/ 1 w 5"/>
                  <a:gd name="T15" fmla="*/ 0 h 2"/>
                  <a:gd name="T16" fmla="*/ 1 w 5"/>
                  <a:gd name="T17" fmla="*/ 0 h 2"/>
                  <a:gd name="T18" fmla="*/ 2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3 w 5"/>
                  <a:gd name="T25" fmla="*/ 0 h 2"/>
                  <a:gd name="T26" fmla="*/ 5 w 5"/>
                  <a:gd name="T27" fmla="*/ 0 h 2"/>
                  <a:gd name="T28" fmla="*/ 5 w 5"/>
                  <a:gd name="T29" fmla="*/ 0 h 2"/>
                  <a:gd name="T30" fmla="*/ 3 w 5"/>
                  <a:gd name="T31" fmla="*/ 0 h 2"/>
                  <a:gd name="T32" fmla="*/ 2 w 5"/>
                  <a:gd name="T33" fmla="*/ 0 h 2"/>
                  <a:gd name="T34" fmla="*/ 2 w 5"/>
                  <a:gd name="T35" fmla="*/ 0 h 2"/>
                  <a:gd name="T36" fmla="*/ 2 w 5"/>
                  <a:gd name="T37" fmla="*/ 0 h 2"/>
                  <a:gd name="T38" fmla="*/ 2 w 5"/>
                  <a:gd name="T39" fmla="*/ 0 h 2"/>
                  <a:gd name="T40" fmla="*/ 2 w 5"/>
                  <a:gd name="T41" fmla="*/ 1 h 2"/>
                  <a:gd name="T42" fmla="*/ 2 w 5"/>
                  <a:gd name="T43" fmla="*/ 1 h 2"/>
                  <a:gd name="T44" fmla="*/ 2 w 5"/>
                  <a:gd name="T45" fmla="*/ 1 h 2"/>
                  <a:gd name="T46" fmla="*/ 2 w 5"/>
                  <a:gd name="T47" fmla="*/ 1 h 2"/>
                  <a:gd name="T48" fmla="*/ 2 w 5"/>
                  <a:gd name="T49" fmla="*/ 2 h 2"/>
                  <a:gd name="T50" fmla="*/ 2 w 5"/>
                  <a:gd name="T51" fmla="*/ 2 h 2"/>
                  <a:gd name="T52" fmla="*/ 3 w 5"/>
                  <a:gd name="T53" fmla="*/ 2 h 2"/>
                  <a:gd name="T54" fmla="*/ 3 w 5"/>
                  <a:gd name="T55" fmla="*/ 2 h 2"/>
                  <a:gd name="T56" fmla="*/ 5 w 5"/>
                  <a:gd name="T57" fmla="*/ 2 h 2"/>
                  <a:gd name="T58" fmla="*/ 5 w 5"/>
                  <a:gd name="T59" fmla="*/ 2 h 2"/>
                  <a:gd name="T60" fmla="*/ 0 w 5"/>
                  <a:gd name="T61" fmla="*/ 2 h 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"/>
                  <a:gd name="T94" fmla="*/ 0 h 2"/>
                  <a:gd name="T95" fmla="*/ 5 w 5"/>
                  <a:gd name="T96" fmla="*/ 2 h 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3" name="Freeform 465"/>
              <p:cNvSpPr>
                <a:spLocks/>
              </p:cNvSpPr>
              <p:nvPr/>
            </p:nvSpPr>
            <p:spPr bwMode="auto">
              <a:xfrm>
                <a:off x="2808" y="19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1 h 3"/>
                  <a:gd name="T12" fmla="*/ 4 w 4"/>
                  <a:gd name="T13" fmla="*/ 1 h 3"/>
                  <a:gd name="T14" fmla="*/ 4 w 4"/>
                  <a:gd name="T15" fmla="*/ 2 h 3"/>
                  <a:gd name="T16" fmla="*/ 4 w 4"/>
                  <a:gd name="T17" fmla="*/ 2 h 3"/>
                  <a:gd name="T18" fmla="*/ 4 w 4"/>
                  <a:gd name="T19" fmla="*/ 3 h 3"/>
                  <a:gd name="T20" fmla="*/ 2 w 4"/>
                  <a:gd name="T21" fmla="*/ 3 h 3"/>
                  <a:gd name="T22" fmla="*/ 2 w 4"/>
                  <a:gd name="T23" fmla="*/ 3 h 3"/>
                  <a:gd name="T24" fmla="*/ 1 w 4"/>
                  <a:gd name="T25" fmla="*/ 3 h 3"/>
                  <a:gd name="T26" fmla="*/ 1 w 4"/>
                  <a:gd name="T27" fmla="*/ 3 h 3"/>
                  <a:gd name="T28" fmla="*/ 0 w 4"/>
                  <a:gd name="T29" fmla="*/ 2 h 3"/>
                  <a:gd name="T30" fmla="*/ 0 w 4"/>
                  <a:gd name="T31" fmla="*/ 2 h 3"/>
                  <a:gd name="T32" fmla="*/ 0 w 4"/>
                  <a:gd name="T33" fmla="*/ 1 h 3"/>
                  <a:gd name="T34" fmla="*/ 0 w 4"/>
                  <a:gd name="T35" fmla="*/ 1 h 3"/>
                  <a:gd name="T36" fmla="*/ 1 w 4"/>
                  <a:gd name="T37" fmla="*/ 1 h 3"/>
                  <a:gd name="T38" fmla="*/ 1 w 4"/>
                  <a:gd name="T39" fmla="*/ 1 h 3"/>
                  <a:gd name="T40" fmla="*/ 0 w 4"/>
                  <a:gd name="T41" fmla="*/ 1 h 3"/>
                  <a:gd name="T42" fmla="*/ 0 w 4"/>
                  <a:gd name="T43" fmla="*/ 0 h 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3"/>
                  <a:gd name="T68" fmla="*/ 4 w 4"/>
                  <a:gd name="T69" fmla="*/ 3 h 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3">
                    <a:moveTo>
                      <a:pt x="0" y="0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4" name="Freeform 466"/>
              <p:cNvSpPr>
                <a:spLocks/>
              </p:cNvSpPr>
              <p:nvPr/>
            </p:nvSpPr>
            <p:spPr bwMode="auto">
              <a:xfrm>
                <a:off x="2809" y="1977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0 w 3"/>
                  <a:gd name="T5" fmla="*/ 1 h 2"/>
                  <a:gd name="T6" fmla="*/ 0 w 3"/>
                  <a:gd name="T7" fmla="*/ 1 h 2"/>
                  <a:gd name="T8" fmla="*/ 0 w 3"/>
                  <a:gd name="T9" fmla="*/ 2 h 2"/>
                  <a:gd name="T10" fmla="*/ 0 w 3"/>
                  <a:gd name="T11" fmla="*/ 2 h 2"/>
                  <a:gd name="T12" fmla="*/ 1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3 w 3"/>
                  <a:gd name="T23" fmla="*/ 1 h 2"/>
                  <a:gd name="T24" fmla="*/ 3 w 3"/>
                  <a:gd name="T25" fmla="*/ 1 h 2"/>
                  <a:gd name="T26" fmla="*/ 3 w 3"/>
                  <a:gd name="T27" fmla="*/ 0 h 2"/>
                  <a:gd name="T28" fmla="*/ 3 w 3"/>
                  <a:gd name="T29" fmla="*/ 0 h 2"/>
                  <a:gd name="T30" fmla="*/ 3 w 3"/>
                  <a:gd name="T31" fmla="*/ 0 h 2"/>
                  <a:gd name="T32" fmla="*/ 1 w 3"/>
                  <a:gd name="T33" fmla="*/ 0 h 2"/>
                  <a:gd name="T34" fmla="*/ 1 w 3"/>
                  <a:gd name="T35" fmla="*/ 0 h 2"/>
                  <a:gd name="T36" fmla="*/ 1 w 3"/>
                  <a:gd name="T37" fmla="*/ 0 h 2"/>
                  <a:gd name="T38" fmla="*/ 0 w 3"/>
                  <a:gd name="T39" fmla="*/ 0 h 2"/>
                  <a:gd name="T40" fmla="*/ 0 w 3"/>
                  <a:gd name="T41" fmla="*/ 0 h 2"/>
                  <a:gd name="T42" fmla="*/ 0 w 3"/>
                  <a:gd name="T43" fmla="*/ 0 h 2"/>
                  <a:gd name="T44" fmla="*/ 0 w 3"/>
                  <a:gd name="T45" fmla="*/ 1 h 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"/>
                  <a:gd name="T70" fmla="*/ 0 h 2"/>
                  <a:gd name="T71" fmla="*/ 3 w 3"/>
                  <a:gd name="T72" fmla="*/ 2 h 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" h="2">
                    <a:moveTo>
                      <a:pt x="0" y="1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5" name="Rectangle 467"/>
              <p:cNvSpPr>
                <a:spLocks noChangeArrowheads="1"/>
              </p:cNvSpPr>
              <p:nvPr/>
            </p:nvSpPr>
            <p:spPr bwMode="auto">
              <a:xfrm>
                <a:off x="2807" y="1974"/>
                <a:ext cx="5" cy="1"/>
              </a:xfrm>
              <a:prstGeom prst="rect">
                <a:avLst/>
              </a:prstGeom>
              <a:noFill/>
              <a:ln w="1588">
                <a:solidFill>
                  <a:srgbClr val="1F1A17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6" name="Freeform 468"/>
              <p:cNvSpPr>
                <a:spLocks/>
              </p:cNvSpPr>
              <p:nvPr/>
            </p:nvSpPr>
            <p:spPr bwMode="auto">
              <a:xfrm>
                <a:off x="2494" y="1888"/>
                <a:ext cx="12" cy="13"/>
              </a:xfrm>
              <a:custGeom>
                <a:avLst/>
                <a:gdLst>
                  <a:gd name="T0" fmla="*/ 10 w 12"/>
                  <a:gd name="T1" fmla="*/ 13 h 13"/>
                  <a:gd name="T2" fmla="*/ 0 w 12"/>
                  <a:gd name="T3" fmla="*/ 3 h 13"/>
                  <a:gd name="T4" fmla="*/ 0 w 12"/>
                  <a:gd name="T5" fmla="*/ 3 h 13"/>
                  <a:gd name="T6" fmla="*/ 0 w 12"/>
                  <a:gd name="T7" fmla="*/ 3 h 13"/>
                  <a:gd name="T8" fmla="*/ 2 w 12"/>
                  <a:gd name="T9" fmla="*/ 1 h 13"/>
                  <a:gd name="T10" fmla="*/ 5 w 12"/>
                  <a:gd name="T11" fmla="*/ 0 h 13"/>
                  <a:gd name="T12" fmla="*/ 7 w 12"/>
                  <a:gd name="T13" fmla="*/ 0 h 13"/>
                  <a:gd name="T14" fmla="*/ 10 w 12"/>
                  <a:gd name="T15" fmla="*/ 3 h 13"/>
                  <a:gd name="T16" fmla="*/ 11 w 12"/>
                  <a:gd name="T17" fmla="*/ 5 h 13"/>
                  <a:gd name="T18" fmla="*/ 12 w 12"/>
                  <a:gd name="T19" fmla="*/ 8 h 13"/>
                  <a:gd name="T20" fmla="*/ 11 w 12"/>
                  <a:gd name="T21" fmla="*/ 10 h 13"/>
                  <a:gd name="T22" fmla="*/ 10 w 12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3"/>
                  <a:gd name="T38" fmla="*/ 12 w 12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3">
                    <a:moveTo>
                      <a:pt x="1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7" name="Freeform 469"/>
              <p:cNvSpPr>
                <a:spLocks/>
              </p:cNvSpPr>
              <p:nvPr/>
            </p:nvSpPr>
            <p:spPr bwMode="auto">
              <a:xfrm>
                <a:off x="2493" y="189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11 w 11"/>
                  <a:gd name="T7" fmla="*/ 10 h 10"/>
                  <a:gd name="T8" fmla="*/ 11 w 11"/>
                  <a:gd name="T9" fmla="*/ 10 h 10"/>
                  <a:gd name="T10" fmla="*/ 11 w 11"/>
                  <a:gd name="T11" fmla="*/ 10 h 10"/>
                  <a:gd name="T12" fmla="*/ 11 w 11"/>
                  <a:gd name="T13" fmla="*/ 10 h 10"/>
                  <a:gd name="T14" fmla="*/ 11 w 11"/>
                  <a:gd name="T15" fmla="*/ 10 h 10"/>
                  <a:gd name="T16" fmla="*/ 0 w 11"/>
                  <a:gd name="T17" fmla="*/ 0 h 10"/>
                  <a:gd name="T18" fmla="*/ 1 w 11"/>
                  <a:gd name="T19" fmla="*/ 0 h 10"/>
                  <a:gd name="T20" fmla="*/ 1 w 11"/>
                  <a:gd name="T21" fmla="*/ 0 h 10"/>
                  <a:gd name="T22" fmla="*/ 1 w 11"/>
                  <a:gd name="T23" fmla="*/ 0 h 10"/>
                  <a:gd name="T24" fmla="*/ 1 w 11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10"/>
                  <a:gd name="T41" fmla="*/ 11 w 11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8" name="Freeform 470"/>
              <p:cNvSpPr>
                <a:spLocks/>
              </p:cNvSpPr>
              <p:nvPr/>
            </p:nvSpPr>
            <p:spPr bwMode="auto">
              <a:xfrm>
                <a:off x="2493" y="1891"/>
                <a:ext cx="11" cy="10"/>
              </a:xfrm>
              <a:custGeom>
                <a:avLst/>
                <a:gdLst>
                  <a:gd name="T0" fmla="*/ 1 w 11"/>
                  <a:gd name="T1" fmla="*/ 0 h 10"/>
                  <a:gd name="T2" fmla="*/ 11 w 11"/>
                  <a:gd name="T3" fmla="*/ 10 h 10"/>
                  <a:gd name="T4" fmla="*/ 11 w 11"/>
                  <a:gd name="T5" fmla="*/ 10 h 10"/>
                  <a:gd name="T6" fmla="*/ 9 w 11"/>
                  <a:gd name="T7" fmla="*/ 10 h 10"/>
                  <a:gd name="T8" fmla="*/ 0 w 11"/>
                  <a:gd name="T9" fmla="*/ 0 h 10"/>
                  <a:gd name="T10" fmla="*/ 0 w 11"/>
                  <a:gd name="T11" fmla="*/ 0 h 10"/>
                  <a:gd name="T12" fmla="*/ 1 w 11"/>
                  <a:gd name="T13" fmla="*/ 0 h 10"/>
                  <a:gd name="T14" fmla="*/ 1 w 11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10"/>
                  <a:gd name="T26" fmla="*/ 11 w 11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10">
                    <a:moveTo>
                      <a:pt x="1" y="0"/>
                    </a:moveTo>
                    <a:lnTo>
                      <a:pt x="11" y="10"/>
                    </a:lnTo>
                    <a:lnTo>
                      <a:pt x="9" y="1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29" name="Freeform 471"/>
              <p:cNvSpPr>
                <a:spLocks/>
              </p:cNvSpPr>
              <p:nvPr/>
            </p:nvSpPr>
            <p:spPr bwMode="auto">
              <a:xfrm>
                <a:off x="2492" y="1891"/>
                <a:ext cx="12" cy="12"/>
              </a:xfrm>
              <a:custGeom>
                <a:avLst/>
                <a:gdLst>
                  <a:gd name="T0" fmla="*/ 1 w 12"/>
                  <a:gd name="T1" fmla="*/ 0 h 12"/>
                  <a:gd name="T2" fmla="*/ 12 w 12"/>
                  <a:gd name="T3" fmla="*/ 10 h 12"/>
                  <a:gd name="T4" fmla="*/ 9 w 12"/>
                  <a:gd name="T5" fmla="*/ 11 h 12"/>
                  <a:gd name="T6" fmla="*/ 6 w 12"/>
                  <a:gd name="T7" fmla="*/ 12 h 12"/>
                  <a:gd name="T8" fmla="*/ 3 w 12"/>
                  <a:gd name="T9" fmla="*/ 12 h 12"/>
                  <a:gd name="T10" fmla="*/ 1 w 12"/>
                  <a:gd name="T11" fmla="*/ 10 h 12"/>
                  <a:gd name="T12" fmla="*/ 0 w 12"/>
                  <a:gd name="T13" fmla="*/ 7 h 12"/>
                  <a:gd name="T14" fmla="*/ 0 w 12"/>
                  <a:gd name="T15" fmla="*/ 5 h 12"/>
                  <a:gd name="T16" fmla="*/ 0 w 12"/>
                  <a:gd name="T17" fmla="*/ 2 h 12"/>
                  <a:gd name="T18" fmla="*/ 1 w 12"/>
                  <a:gd name="T19" fmla="*/ 0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2"/>
                  <a:gd name="T32" fmla="*/ 12 w 12"/>
                  <a:gd name="T33" fmla="*/ 12 h 1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2">
                    <a:moveTo>
                      <a:pt x="1" y="0"/>
                    </a:moveTo>
                    <a:lnTo>
                      <a:pt x="12" y="10"/>
                    </a:lnTo>
                    <a:lnTo>
                      <a:pt x="9" y="11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0" name="Freeform 472"/>
              <p:cNvSpPr>
                <a:spLocks/>
              </p:cNvSpPr>
              <p:nvPr/>
            </p:nvSpPr>
            <p:spPr bwMode="auto">
              <a:xfrm>
                <a:off x="2492" y="1888"/>
                <a:ext cx="14" cy="15"/>
              </a:xfrm>
              <a:custGeom>
                <a:avLst/>
                <a:gdLst>
                  <a:gd name="T0" fmla="*/ 12 w 14"/>
                  <a:gd name="T1" fmla="*/ 13 h 15"/>
                  <a:gd name="T2" fmla="*/ 9 w 14"/>
                  <a:gd name="T3" fmla="*/ 14 h 15"/>
                  <a:gd name="T4" fmla="*/ 6 w 14"/>
                  <a:gd name="T5" fmla="*/ 15 h 15"/>
                  <a:gd name="T6" fmla="*/ 3 w 14"/>
                  <a:gd name="T7" fmla="*/ 15 h 15"/>
                  <a:gd name="T8" fmla="*/ 1 w 14"/>
                  <a:gd name="T9" fmla="*/ 13 h 15"/>
                  <a:gd name="T10" fmla="*/ 0 w 14"/>
                  <a:gd name="T11" fmla="*/ 10 h 15"/>
                  <a:gd name="T12" fmla="*/ 0 w 14"/>
                  <a:gd name="T13" fmla="*/ 8 h 15"/>
                  <a:gd name="T14" fmla="*/ 0 w 14"/>
                  <a:gd name="T15" fmla="*/ 5 h 15"/>
                  <a:gd name="T16" fmla="*/ 2 w 14"/>
                  <a:gd name="T17" fmla="*/ 3 h 15"/>
                  <a:gd name="T18" fmla="*/ 4 w 14"/>
                  <a:gd name="T19" fmla="*/ 1 h 15"/>
                  <a:gd name="T20" fmla="*/ 7 w 14"/>
                  <a:gd name="T21" fmla="*/ 0 h 15"/>
                  <a:gd name="T22" fmla="*/ 9 w 14"/>
                  <a:gd name="T23" fmla="*/ 0 h 15"/>
                  <a:gd name="T24" fmla="*/ 12 w 14"/>
                  <a:gd name="T25" fmla="*/ 3 h 15"/>
                  <a:gd name="T26" fmla="*/ 13 w 14"/>
                  <a:gd name="T27" fmla="*/ 5 h 15"/>
                  <a:gd name="T28" fmla="*/ 14 w 14"/>
                  <a:gd name="T29" fmla="*/ 8 h 15"/>
                  <a:gd name="T30" fmla="*/ 13 w 14"/>
                  <a:gd name="T31" fmla="*/ 10 h 15"/>
                  <a:gd name="T32" fmla="*/ 12 w 14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12" y="13"/>
                    </a:moveTo>
                    <a:lnTo>
                      <a:pt x="9" y="14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3"/>
                    </a:lnTo>
                    <a:lnTo>
                      <a:pt x="13" y="5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1" name="Freeform 473"/>
              <p:cNvSpPr>
                <a:spLocks/>
              </p:cNvSpPr>
              <p:nvPr/>
            </p:nvSpPr>
            <p:spPr bwMode="auto">
              <a:xfrm>
                <a:off x="2483" y="1872"/>
                <a:ext cx="15" cy="21"/>
              </a:xfrm>
              <a:custGeom>
                <a:avLst/>
                <a:gdLst>
                  <a:gd name="T0" fmla="*/ 15 w 15"/>
                  <a:gd name="T1" fmla="*/ 21 h 21"/>
                  <a:gd name="T2" fmla="*/ 0 w 15"/>
                  <a:gd name="T3" fmla="*/ 6 h 21"/>
                  <a:gd name="T4" fmla="*/ 0 w 15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1"/>
                  <a:gd name="T11" fmla="*/ 15 w 15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1">
                    <a:moveTo>
                      <a:pt x="15" y="21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2" name="Freeform 474"/>
              <p:cNvSpPr>
                <a:spLocks/>
              </p:cNvSpPr>
              <p:nvPr/>
            </p:nvSpPr>
            <p:spPr bwMode="auto">
              <a:xfrm>
                <a:off x="2601" y="1770"/>
                <a:ext cx="13" cy="13"/>
              </a:xfrm>
              <a:custGeom>
                <a:avLst/>
                <a:gdLst>
                  <a:gd name="T0" fmla="*/ 10 w 13"/>
                  <a:gd name="T1" fmla="*/ 13 h 13"/>
                  <a:gd name="T2" fmla="*/ 10 w 13"/>
                  <a:gd name="T3" fmla="*/ 13 h 13"/>
                  <a:gd name="T4" fmla="*/ 0 w 13"/>
                  <a:gd name="T5" fmla="*/ 3 h 13"/>
                  <a:gd name="T6" fmla="*/ 0 w 13"/>
                  <a:gd name="T7" fmla="*/ 3 h 13"/>
                  <a:gd name="T8" fmla="*/ 0 w 13"/>
                  <a:gd name="T9" fmla="*/ 3 h 13"/>
                  <a:gd name="T10" fmla="*/ 3 w 13"/>
                  <a:gd name="T11" fmla="*/ 2 h 13"/>
                  <a:gd name="T12" fmla="*/ 5 w 13"/>
                  <a:gd name="T13" fmla="*/ 0 h 13"/>
                  <a:gd name="T14" fmla="*/ 8 w 13"/>
                  <a:gd name="T15" fmla="*/ 2 h 13"/>
                  <a:gd name="T16" fmla="*/ 10 w 13"/>
                  <a:gd name="T17" fmla="*/ 3 h 13"/>
                  <a:gd name="T18" fmla="*/ 13 w 13"/>
                  <a:gd name="T19" fmla="*/ 5 h 13"/>
                  <a:gd name="T20" fmla="*/ 13 w 13"/>
                  <a:gd name="T21" fmla="*/ 8 h 13"/>
                  <a:gd name="T22" fmla="*/ 11 w 13"/>
                  <a:gd name="T23" fmla="*/ 10 h 13"/>
                  <a:gd name="T24" fmla="*/ 10 w 1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3"/>
                  <a:gd name="T41" fmla="*/ 13 w 1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1" y="1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3" name="Freeform 475"/>
              <p:cNvSpPr>
                <a:spLocks/>
              </p:cNvSpPr>
              <p:nvPr/>
            </p:nvSpPr>
            <p:spPr bwMode="auto">
              <a:xfrm>
                <a:off x="2601" y="1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0 w 10"/>
                  <a:gd name="T13" fmla="*/ 0 h 10"/>
                  <a:gd name="T14" fmla="*/ 0 w 10"/>
                  <a:gd name="T15" fmla="*/ 0 h 10"/>
                  <a:gd name="T16" fmla="*/ 0 w 10"/>
                  <a:gd name="T17" fmla="*/ 0 h 10"/>
                  <a:gd name="T18" fmla="*/ 0 w 10"/>
                  <a:gd name="T19" fmla="*/ 0 h 10"/>
                  <a:gd name="T20" fmla="*/ 0 w 10"/>
                  <a:gd name="T21" fmla="*/ 0 h 10"/>
                  <a:gd name="T22" fmla="*/ 0 w 10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10"/>
                  <a:gd name="T38" fmla="*/ 10 w 10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4" name="Freeform 476"/>
              <p:cNvSpPr>
                <a:spLocks/>
              </p:cNvSpPr>
              <p:nvPr/>
            </p:nvSpPr>
            <p:spPr bwMode="auto">
              <a:xfrm>
                <a:off x="2601" y="1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10 h 10"/>
                  <a:gd name="T4" fmla="*/ 10 w 10"/>
                  <a:gd name="T5" fmla="*/ 10 h 10"/>
                  <a:gd name="T6" fmla="*/ 10 w 10"/>
                  <a:gd name="T7" fmla="*/ 1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w 10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0"/>
                  <a:gd name="T26" fmla="*/ 10 w 1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0">
                    <a:moveTo>
                      <a:pt x="0" y="0"/>
                    </a:moveTo>
                    <a:lnTo>
                      <a:pt x="1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5" name="Freeform 477"/>
              <p:cNvSpPr>
                <a:spLocks/>
              </p:cNvSpPr>
              <p:nvPr/>
            </p:nvSpPr>
            <p:spPr bwMode="auto">
              <a:xfrm>
                <a:off x="2599" y="1773"/>
                <a:ext cx="12" cy="13"/>
              </a:xfrm>
              <a:custGeom>
                <a:avLst/>
                <a:gdLst>
                  <a:gd name="T0" fmla="*/ 2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5 w 12"/>
                  <a:gd name="T9" fmla="*/ 13 h 13"/>
                  <a:gd name="T10" fmla="*/ 2 w 12"/>
                  <a:gd name="T11" fmla="*/ 11 h 13"/>
                  <a:gd name="T12" fmla="*/ 0 w 12"/>
                  <a:gd name="T13" fmla="*/ 9 h 13"/>
                  <a:gd name="T14" fmla="*/ 0 w 12"/>
                  <a:gd name="T15" fmla="*/ 5 h 13"/>
                  <a:gd name="T16" fmla="*/ 1 w 12"/>
                  <a:gd name="T17" fmla="*/ 2 h 13"/>
                  <a:gd name="T18" fmla="*/ 2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2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6" name="Freeform 478"/>
              <p:cNvSpPr>
                <a:spLocks/>
              </p:cNvSpPr>
              <p:nvPr/>
            </p:nvSpPr>
            <p:spPr bwMode="auto">
              <a:xfrm>
                <a:off x="2599" y="1770"/>
                <a:ext cx="15" cy="16"/>
              </a:xfrm>
              <a:custGeom>
                <a:avLst/>
                <a:gdLst>
                  <a:gd name="T0" fmla="*/ 12 w 15"/>
                  <a:gd name="T1" fmla="*/ 13 h 16"/>
                  <a:gd name="T2" fmla="*/ 10 w 15"/>
                  <a:gd name="T3" fmla="*/ 16 h 16"/>
                  <a:gd name="T4" fmla="*/ 7 w 15"/>
                  <a:gd name="T5" fmla="*/ 16 h 16"/>
                  <a:gd name="T6" fmla="*/ 5 w 15"/>
                  <a:gd name="T7" fmla="*/ 16 h 16"/>
                  <a:gd name="T8" fmla="*/ 2 w 15"/>
                  <a:gd name="T9" fmla="*/ 14 h 16"/>
                  <a:gd name="T10" fmla="*/ 0 w 15"/>
                  <a:gd name="T11" fmla="*/ 12 h 16"/>
                  <a:gd name="T12" fmla="*/ 0 w 15"/>
                  <a:gd name="T13" fmla="*/ 8 h 16"/>
                  <a:gd name="T14" fmla="*/ 1 w 15"/>
                  <a:gd name="T15" fmla="*/ 5 h 16"/>
                  <a:gd name="T16" fmla="*/ 2 w 15"/>
                  <a:gd name="T17" fmla="*/ 3 h 16"/>
                  <a:gd name="T18" fmla="*/ 5 w 15"/>
                  <a:gd name="T19" fmla="*/ 2 h 16"/>
                  <a:gd name="T20" fmla="*/ 7 w 15"/>
                  <a:gd name="T21" fmla="*/ 0 h 16"/>
                  <a:gd name="T22" fmla="*/ 10 w 15"/>
                  <a:gd name="T23" fmla="*/ 2 h 16"/>
                  <a:gd name="T24" fmla="*/ 12 w 15"/>
                  <a:gd name="T25" fmla="*/ 3 h 16"/>
                  <a:gd name="T26" fmla="*/ 15 w 15"/>
                  <a:gd name="T27" fmla="*/ 5 h 16"/>
                  <a:gd name="T28" fmla="*/ 15 w 15"/>
                  <a:gd name="T29" fmla="*/ 8 h 16"/>
                  <a:gd name="T30" fmla="*/ 13 w 15"/>
                  <a:gd name="T31" fmla="*/ 10 h 16"/>
                  <a:gd name="T32" fmla="*/ 12 w 15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6"/>
                  <a:gd name="T53" fmla="*/ 15 w 15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6">
                    <a:moveTo>
                      <a:pt x="12" y="13"/>
                    </a:moveTo>
                    <a:lnTo>
                      <a:pt x="10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2" y="13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7" name="Freeform 479"/>
              <p:cNvSpPr>
                <a:spLocks/>
              </p:cNvSpPr>
              <p:nvPr/>
            </p:nvSpPr>
            <p:spPr bwMode="auto">
              <a:xfrm>
                <a:off x="2594" y="1758"/>
                <a:ext cx="14" cy="19"/>
              </a:xfrm>
              <a:custGeom>
                <a:avLst/>
                <a:gdLst>
                  <a:gd name="T0" fmla="*/ 14 w 14"/>
                  <a:gd name="T1" fmla="*/ 19 h 19"/>
                  <a:gd name="T2" fmla="*/ 0 w 14"/>
                  <a:gd name="T3" fmla="*/ 5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19"/>
                  <a:gd name="T11" fmla="*/ 14 w 14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19">
                    <a:moveTo>
                      <a:pt x="14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8" name="Freeform 480"/>
              <p:cNvSpPr>
                <a:spLocks/>
              </p:cNvSpPr>
              <p:nvPr/>
            </p:nvSpPr>
            <p:spPr bwMode="auto">
              <a:xfrm>
                <a:off x="2481" y="1607"/>
                <a:ext cx="12" cy="12"/>
              </a:xfrm>
              <a:custGeom>
                <a:avLst/>
                <a:gdLst>
                  <a:gd name="T0" fmla="*/ 9 w 12"/>
                  <a:gd name="T1" fmla="*/ 12 h 12"/>
                  <a:gd name="T2" fmla="*/ 9 w 12"/>
                  <a:gd name="T3" fmla="*/ 12 h 12"/>
                  <a:gd name="T4" fmla="*/ 9 w 12"/>
                  <a:gd name="T5" fmla="*/ 12 h 12"/>
                  <a:gd name="T6" fmla="*/ 0 w 12"/>
                  <a:gd name="T7" fmla="*/ 2 h 12"/>
                  <a:gd name="T8" fmla="*/ 2 w 12"/>
                  <a:gd name="T9" fmla="*/ 1 h 12"/>
                  <a:gd name="T10" fmla="*/ 4 w 12"/>
                  <a:gd name="T11" fmla="*/ 0 h 12"/>
                  <a:gd name="T12" fmla="*/ 8 w 12"/>
                  <a:gd name="T13" fmla="*/ 1 h 12"/>
                  <a:gd name="T14" fmla="*/ 11 w 12"/>
                  <a:gd name="T15" fmla="*/ 2 h 12"/>
                  <a:gd name="T16" fmla="*/ 12 w 12"/>
                  <a:gd name="T17" fmla="*/ 5 h 12"/>
                  <a:gd name="T18" fmla="*/ 12 w 12"/>
                  <a:gd name="T19" fmla="*/ 7 h 12"/>
                  <a:gd name="T20" fmla="*/ 12 w 12"/>
                  <a:gd name="T21" fmla="*/ 10 h 12"/>
                  <a:gd name="T22" fmla="*/ 9 w 12"/>
                  <a:gd name="T23" fmla="*/ 12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"/>
                  <a:gd name="T37" fmla="*/ 0 h 12"/>
                  <a:gd name="T38" fmla="*/ 12 w 12"/>
                  <a:gd name="T39" fmla="*/ 12 h 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" h="12">
                    <a:moveTo>
                      <a:pt x="9" y="12"/>
                    </a:moveTo>
                    <a:lnTo>
                      <a:pt x="9" y="1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11" y="2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39" name="Freeform 481"/>
              <p:cNvSpPr>
                <a:spLocks/>
              </p:cNvSpPr>
              <p:nvPr/>
            </p:nvSpPr>
            <p:spPr bwMode="auto">
              <a:xfrm>
                <a:off x="2481" y="1609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9 w 9"/>
                  <a:gd name="T9" fmla="*/ 10 h 10"/>
                  <a:gd name="T10" fmla="*/ 9 w 9"/>
                  <a:gd name="T11" fmla="*/ 10 h 10"/>
                  <a:gd name="T12" fmla="*/ 9 w 9"/>
                  <a:gd name="T13" fmla="*/ 10 h 10"/>
                  <a:gd name="T14" fmla="*/ 0 w 9"/>
                  <a:gd name="T15" fmla="*/ 0 h 10"/>
                  <a:gd name="T16" fmla="*/ 0 w 9"/>
                  <a:gd name="T17" fmla="*/ 0 h 10"/>
                  <a:gd name="T18" fmla="*/ 0 w 9"/>
                  <a:gd name="T19" fmla="*/ 0 h 10"/>
                  <a:gd name="T20" fmla="*/ 0 w 9"/>
                  <a:gd name="T21" fmla="*/ 0 h 10"/>
                  <a:gd name="T22" fmla="*/ 0 w 9"/>
                  <a:gd name="T23" fmla="*/ 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0" name="Freeform 482"/>
              <p:cNvSpPr>
                <a:spLocks/>
              </p:cNvSpPr>
              <p:nvPr/>
            </p:nvSpPr>
            <p:spPr bwMode="auto">
              <a:xfrm>
                <a:off x="2481" y="1609"/>
                <a:ext cx="9" cy="10"/>
              </a:xfrm>
              <a:custGeom>
                <a:avLst/>
                <a:gdLst>
                  <a:gd name="T0" fmla="*/ 0 w 9"/>
                  <a:gd name="T1" fmla="*/ 0 h 10"/>
                  <a:gd name="T2" fmla="*/ 9 w 9"/>
                  <a:gd name="T3" fmla="*/ 10 h 10"/>
                  <a:gd name="T4" fmla="*/ 9 w 9"/>
                  <a:gd name="T5" fmla="*/ 10 h 10"/>
                  <a:gd name="T6" fmla="*/ 9 w 9"/>
                  <a:gd name="T7" fmla="*/ 10 h 10"/>
                  <a:gd name="T8" fmla="*/ 0 w 9"/>
                  <a:gd name="T9" fmla="*/ 0 h 10"/>
                  <a:gd name="T10" fmla="*/ 0 w 9"/>
                  <a:gd name="T11" fmla="*/ 0 h 10"/>
                  <a:gd name="T12" fmla="*/ 0 w 9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10"/>
                  <a:gd name="T23" fmla="*/ 9 w 9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10">
                    <a:moveTo>
                      <a:pt x="0" y="0"/>
                    </a:moveTo>
                    <a:lnTo>
                      <a:pt x="9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1" name="Freeform 483"/>
              <p:cNvSpPr>
                <a:spLocks/>
              </p:cNvSpPr>
              <p:nvPr/>
            </p:nvSpPr>
            <p:spPr bwMode="auto">
              <a:xfrm>
                <a:off x="2478" y="1609"/>
                <a:ext cx="12" cy="13"/>
              </a:xfrm>
              <a:custGeom>
                <a:avLst/>
                <a:gdLst>
                  <a:gd name="T0" fmla="*/ 3 w 12"/>
                  <a:gd name="T1" fmla="*/ 0 h 13"/>
                  <a:gd name="T2" fmla="*/ 12 w 12"/>
                  <a:gd name="T3" fmla="*/ 10 h 13"/>
                  <a:gd name="T4" fmla="*/ 10 w 12"/>
                  <a:gd name="T5" fmla="*/ 13 h 13"/>
                  <a:gd name="T6" fmla="*/ 7 w 12"/>
                  <a:gd name="T7" fmla="*/ 13 h 13"/>
                  <a:gd name="T8" fmla="*/ 5 w 12"/>
                  <a:gd name="T9" fmla="*/ 13 h 13"/>
                  <a:gd name="T10" fmla="*/ 3 w 12"/>
                  <a:gd name="T11" fmla="*/ 10 h 13"/>
                  <a:gd name="T12" fmla="*/ 1 w 12"/>
                  <a:gd name="T13" fmla="*/ 9 h 13"/>
                  <a:gd name="T14" fmla="*/ 0 w 12"/>
                  <a:gd name="T15" fmla="*/ 5 h 13"/>
                  <a:gd name="T16" fmla="*/ 1 w 12"/>
                  <a:gd name="T17" fmla="*/ 3 h 13"/>
                  <a:gd name="T18" fmla="*/ 3 w 12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13"/>
                  <a:gd name="T32" fmla="*/ 12 w 12"/>
                  <a:gd name="T33" fmla="*/ 13 h 1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13">
                    <a:moveTo>
                      <a:pt x="3" y="0"/>
                    </a:moveTo>
                    <a:lnTo>
                      <a:pt x="12" y="10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2" name="Freeform 484"/>
              <p:cNvSpPr>
                <a:spLocks/>
              </p:cNvSpPr>
              <p:nvPr/>
            </p:nvSpPr>
            <p:spPr bwMode="auto">
              <a:xfrm>
                <a:off x="2478" y="1607"/>
                <a:ext cx="15" cy="15"/>
              </a:xfrm>
              <a:custGeom>
                <a:avLst/>
                <a:gdLst>
                  <a:gd name="T0" fmla="*/ 12 w 15"/>
                  <a:gd name="T1" fmla="*/ 12 h 15"/>
                  <a:gd name="T2" fmla="*/ 10 w 15"/>
                  <a:gd name="T3" fmla="*/ 13 h 15"/>
                  <a:gd name="T4" fmla="*/ 7 w 15"/>
                  <a:gd name="T5" fmla="*/ 15 h 15"/>
                  <a:gd name="T6" fmla="*/ 5 w 15"/>
                  <a:gd name="T7" fmla="*/ 15 h 15"/>
                  <a:gd name="T8" fmla="*/ 3 w 15"/>
                  <a:gd name="T9" fmla="*/ 12 h 15"/>
                  <a:gd name="T10" fmla="*/ 1 w 15"/>
                  <a:gd name="T11" fmla="*/ 11 h 15"/>
                  <a:gd name="T12" fmla="*/ 0 w 15"/>
                  <a:gd name="T13" fmla="*/ 7 h 15"/>
                  <a:gd name="T14" fmla="*/ 1 w 15"/>
                  <a:gd name="T15" fmla="*/ 5 h 15"/>
                  <a:gd name="T16" fmla="*/ 3 w 15"/>
                  <a:gd name="T17" fmla="*/ 2 h 15"/>
                  <a:gd name="T18" fmla="*/ 5 w 15"/>
                  <a:gd name="T19" fmla="*/ 1 h 15"/>
                  <a:gd name="T20" fmla="*/ 7 w 15"/>
                  <a:gd name="T21" fmla="*/ 0 h 15"/>
                  <a:gd name="T22" fmla="*/ 11 w 15"/>
                  <a:gd name="T23" fmla="*/ 1 h 15"/>
                  <a:gd name="T24" fmla="*/ 14 w 15"/>
                  <a:gd name="T25" fmla="*/ 2 h 15"/>
                  <a:gd name="T26" fmla="*/ 15 w 15"/>
                  <a:gd name="T27" fmla="*/ 5 h 15"/>
                  <a:gd name="T28" fmla="*/ 15 w 15"/>
                  <a:gd name="T29" fmla="*/ 7 h 15"/>
                  <a:gd name="T30" fmla="*/ 15 w 15"/>
                  <a:gd name="T31" fmla="*/ 10 h 15"/>
                  <a:gd name="T32" fmla="*/ 12 w 15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12" y="12"/>
                    </a:moveTo>
                    <a:lnTo>
                      <a:pt x="10" y="13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0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3" name="Freeform 485"/>
              <p:cNvSpPr>
                <a:spLocks/>
              </p:cNvSpPr>
              <p:nvPr/>
            </p:nvSpPr>
            <p:spPr bwMode="auto">
              <a:xfrm>
                <a:off x="2468" y="1595"/>
                <a:ext cx="22" cy="24"/>
              </a:xfrm>
              <a:custGeom>
                <a:avLst/>
                <a:gdLst>
                  <a:gd name="T0" fmla="*/ 22 w 22"/>
                  <a:gd name="T1" fmla="*/ 24 h 24"/>
                  <a:gd name="T2" fmla="*/ 0 w 22"/>
                  <a:gd name="T3" fmla="*/ 8 h 24"/>
                  <a:gd name="T4" fmla="*/ 0 w 22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4"/>
                  <a:gd name="T11" fmla="*/ 22 w 22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4">
                    <a:moveTo>
                      <a:pt x="22" y="24"/>
                    </a:move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4" name="Freeform 486"/>
              <p:cNvSpPr>
                <a:spLocks/>
              </p:cNvSpPr>
              <p:nvPr/>
            </p:nvSpPr>
            <p:spPr bwMode="auto">
              <a:xfrm>
                <a:off x="2644" y="1784"/>
                <a:ext cx="12" cy="12"/>
              </a:xfrm>
              <a:custGeom>
                <a:avLst/>
                <a:gdLst>
                  <a:gd name="T0" fmla="*/ 10 w 12"/>
                  <a:gd name="T1" fmla="*/ 12 h 12"/>
                  <a:gd name="T2" fmla="*/ 10 w 12"/>
                  <a:gd name="T3" fmla="*/ 12 h 12"/>
                  <a:gd name="T4" fmla="*/ 10 w 12"/>
                  <a:gd name="T5" fmla="*/ 12 h 12"/>
                  <a:gd name="T6" fmla="*/ 10 w 12"/>
                  <a:gd name="T7" fmla="*/ 12 h 12"/>
                  <a:gd name="T8" fmla="*/ 0 w 12"/>
                  <a:gd name="T9" fmla="*/ 2 h 12"/>
                  <a:gd name="T10" fmla="*/ 3 w 12"/>
                  <a:gd name="T11" fmla="*/ 0 h 12"/>
                  <a:gd name="T12" fmla="*/ 5 w 12"/>
                  <a:gd name="T13" fmla="*/ 0 h 12"/>
                  <a:gd name="T14" fmla="*/ 8 w 12"/>
                  <a:gd name="T15" fmla="*/ 0 h 12"/>
                  <a:gd name="T16" fmla="*/ 10 w 12"/>
                  <a:gd name="T17" fmla="*/ 2 h 12"/>
                  <a:gd name="T18" fmla="*/ 11 w 12"/>
                  <a:gd name="T19" fmla="*/ 4 h 12"/>
                  <a:gd name="T20" fmla="*/ 12 w 12"/>
                  <a:gd name="T21" fmla="*/ 7 h 12"/>
                  <a:gd name="T22" fmla="*/ 11 w 12"/>
                  <a:gd name="T23" fmla="*/ 9 h 12"/>
                  <a:gd name="T24" fmla="*/ 10 w 12"/>
                  <a:gd name="T25" fmla="*/ 12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0" y="12"/>
                    </a:moveTo>
                    <a:lnTo>
                      <a:pt x="10" y="12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5" name="Freeform 487"/>
              <p:cNvSpPr>
                <a:spLocks/>
              </p:cNvSpPr>
              <p:nvPr/>
            </p:nvSpPr>
            <p:spPr bwMode="auto">
              <a:xfrm>
                <a:off x="2644" y="178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0 h 11"/>
                  <a:gd name="T6" fmla="*/ 10 w 10"/>
                  <a:gd name="T7" fmla="*/ 10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0 h 11"/>
                  <a:gd name="T16" fmla="*/ 0 w 10"/>
                  <a:gd name="T17" fmla="*/ 0 h 11"/>
                  <a:gd name="T18" fmla="*/ 0 w 10"/>
                  <a:gd name="T19" fmla="*/ 0 h 11"/>
                  <a:gd name="T20" fmla="*/ 0 w 10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11"/>
                  <a:gd name="T35" fmla="*/ 10 w 10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1A17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6" name="Freeform 488"/>
              <p:cNvSpPr>
                <a:spLocks/>
              </p:cNvSpPr>
              <p:nvPr/>
            </p:nvSpPr>
            <p:spPr bwMode="auto">
              <a:xfrm>
                <a:off x="2644" y="178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10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11 h 11"/>
                  <a:gd name="T10" fmla="*/ 10 w 10"/>
                  <a:gd name="T11" fmla="*/ 11 h 11"/>
                  <a:gd name="T12" fmla="*/ 0 w 10"/>
                  <a:gd name="T13" fmla="*/ 1 h 11"/>
                  <a:gd name="T14" fmla="*/ 0 w 10"/>
                  <a:gd name="T15" fmla="*/ 1 h 11"/>
                  <a:gd name="T16" fmla="*/ 0 w 1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1"/>
                  <a:gd name="T29" fmla="*/ 10 w 10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1">
                    <a:moveTo>
                      <a:pt x="0" y="0"/>
                    </a:moveTo>
                    <a:lnTo>
                      <a:pt x="10" y="10"/>
                    </a:lnTo>
                    <a:lnTo>
                      <a:pt x="10" y="1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7" name="Freeform 489"/>
              <p:cNvSpPr>
                <a:spLocks/>
              </p:cNvSpPr>
              <p:nvPr/>
            </p:nvSpPr>
            <p:spPr bwMode="auto">
              <a:xfrm>
                <a:off x="2642" y="1787"/>
                <a:ext cx="12" cy="11"/>
              </a:xfrm>
              <a:custGeom>
                <a:avLst/>
                <a:gdLst>
                  <a:gd name="T0" fmla="*/ 2 w 12"/>
                  <a:gd name="T1" fmla="*/ 0 h 11"/>
                  <a:gd name="T2" fmla="*/ 12 w 12"/>
                  <a:gd name="T3" fmla="*/ 10 h 11"/>
                  <a:gd name="T4" fmla="*/ 12 w 12"/>
                  <a:gd name="T5" fmla="*/ 10 h 11"/>
                  <a:gd name="T6" fmla="*/ 10 w 12"/>
                  <a:gd name="T7" fmla="*/ 11 h 11"/>
                  <a:gd name="T8" fmla="*/ 6 w 12"/>
                  <a:gd name="T9" fmla="*/ 11 h 11"/>
                  <a:gd name="T10" fmla="*/ 3 w 12"/>
                  <a:gd name="T11" fmla="*/ 11 h 11"/>
                  <a:gd name="T12" fmla="*/ 1 w 12"/>
                  <a:gd name="T13" fmla="*/ 10 h 11"/>
                  <a:gd name="T14" fmla="*/ 0 w 12"/>
                  <a:gd name="T15" fmla="*/ 7 h 11"/>
                  <a:gd name="T16" fmla="*/ 0 w 12"/>
                  <a:gd name="T17" fmla="*/ 5 h 11"/>
                  <a:gd name="T18" fmla="*/ 0 w 12"/>
                  <a:gd name="T19" fmla="*/ 2 h 11"/>
                  <a:gd name="T20" fmla="*/ 2 w 12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11"/>
                  <a:gd name="T35" fmla="*/ 12 w 12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11">
                    <a:moveTo>
                      <a:pt x="2" y="0"/>
                    </a:moveTo>
                    <a:lnTo>
                      <a:pt x="12" y="10"/>
                    </a:lnTo>
                    <a:lnTo>
                      <a:pt x="10" y="11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8" name="Freeform 490"/>
              <p:cNvSpPr>
                <a:spLocks/>
              </p:cNvSpPr>
              <p:nvPr/>
            </p:nvSpPr>
            <p:spPr bwMode="auto">
              <a:xfrm>
                <a:off x="2642" y="1784"/>
                <a:ext cx="14" cy="14"/>
              </a:xfrm>
              <a:custGeom>
                <a:avLst/>
                <a:gdLst>
                  <a:gd name="T0" fmla="*/ 12 w 14"/>
                  <a:gd name="T1" fmla="*/ 12 h 14"/>
                  <a:gd name="T2" fmla="*/ 10 w 14"/>
                  <a:gd name="T3" fmla="*/ 14 h 14"/>
                  <a:gd name="T4" fmla="*/ 7 w 14"/>
                  <a:gd name="T5" fmla="*/ 14 h 14"/>
                  <a:gd name="T6" fmla="*/ 3 w 14"/>
                  <a:gd name="T7" fmla="*/ 14 h 14"/>
                  <a:gd name="T8" fmla="*/ 1 w 14"/>
                  <a:gd name="T9" fmla="*/ 13 h 14"/>
                  <a:gd name="T10" fmla="*/ 0 w 14"/>
                  <a:gd name="T11" fmla="*/ 10 h 14"/>
                  <a:gd name="T12" fmla="*/ 0 w 14"/>
                  <a:gd name="T13" fmla="*/ 8 h 14"/>
                  <a:gd name="T14" fmla="*/ 0 w 14"/>
                  <a:gd name="T15" fmla="*/ 4 h 14"/>
                  <a:gd name="T16" fmla="*/ 2 w 14"/>
                  <a:gd name="T17" fmla="*/ 2 h 14"/>
                  <a:gd name="T18" fmla="*/ 5 w 14"/>
                  <a:gd name="T19" fmla="*/ 0 h 14"/>
                  <a:gd name="T20" fmla="*/ 7 w 14"/>
                  <a:gd name="T21" fmla="*/ 0 h 14"/>
                  <a:gd name="T22" fmla="*/ 10 w 14"/>
                  <a:gd name="T23" fmla="*/ 0 h 14"/>
                  <a:gd name="T24" fmla="*/ 12 w 14"/>
                  <a:gd name="T25" fmla="*/ 2 h 14"/>
                  <a:gd name="T26" fmla="*/ 13 w 14"/>
                  <a:gd name="T27" fmla="*/ 4 h 14"/>
                  <a:gd name="T28" fmla="*/ 14 w 14"/>
                  <a:gd name="T29" fmla="*/ 7 h 14"/>
                  <a:gd name="T30" fmla="*/ 13 w 14"/>
                  <a:gd name="T31" fmla="*/ 9 h 14"/>
                  <a:gd name="T32" fmla="*/ 12 w 14"/>
                  <a:gd name="T33" fmla="*/ 12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4"/>
                  <a:gd name="T53" fmla="*/ 14 w 14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4">
                    <a:moveTo>
                      <a:pt x="12" y="12"/>
                    </a:moveTo>
                    <a:lnTo>
                      <a:pt x="10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3" y="4"/>
                    </a:lnTo>
                    <a:lnTo>
                      <a:pt x="14" y="7"/>
                    </a:lnTo>
                    <a:lnTo>
                      <a:pt x="13" y="9"/>
                    </a:lnTo>
                    <a:lnTo>
                      <a:pt x="12" y="12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49" name="Freeform 491"/>
              <p:cNvSpPr>
                <a:spLocks/>
              </p:cNvSpPr>
              <p:nvPr/>
            </p:nvSpPr>
            <p:spPr bwMode="auto">
              <a:xfrm>
                <a:off x="2636" y="1772"/>
                <a:ext cx="13" cy="19"/>
              </a:xfrm>
              <a:custGeom>
                <a:avLst/>
                <a:gdLst>
                  <a:gd name="T0" fmla="*/ 13 w 13"/>
                  <a:gd name="T1" fmla="*/ 19 h 19"/>
                  <a:gd name="T2" fmla="*/ 0 w 13"/>
                  <a:gd name="T3" fmla="*/ 5 h 19"/>
                  <a:gd name="T4" fmla="*/ 0 w 13"/>
                  <a:gd name="T5" fmla="*/ 0 h 19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9"/>
                  <a:gd name="T11" fmla="*/ 13 w 13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9">
                    <a:moveTo>
                      <a:pt x="13" y="19"/>
                    </a:move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0" name="Freeform 492"/>
              <p:cNvSpPr>
                <a:spLocks/>
              </p:cNvSpPr>
              <p:nvPr/>
            </p:nvSpPr>
            <p:spPr bwMode="auto">
              <a:xfrm>
                <a:off x="2649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4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4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1" name="Freeform 493"/>
              <p:cNvSpPr>
                <a:spLocks/>
              </p:cNvSpPr>
              <p:nvPr/>
            </p:nvSpPr>
            <p:spPr bwMode="auto">
              <a:xfrm>
                <a:off x="2649" y="1907"/>
                <a:ext cx="15" cy="15"/>
              </a:xfrm>
              <a:custGeom>
                <a:avLst/>
                <a:gdLst>
                  <a:gd name="T0" fmla="*/ 0 w 15"/>
                  <a:gd name="T1" fmla="*/ 7 h 15"/>
                  <a:gd name="T2" fmla="*/ 1 w 15"/>
                  <a:gd name="T3" fmla="*/ 5 h 15"/>
                  <a:gd name="T4" fmla="*/ 3 w 15"/>
                  <a:gd name="T5" fmla="*/ 2 h 15"/>
                  <a:gd name="T6" fmla="*/ 5 w 15"/>
                  <a:gd name="T7" fmla="*/ 1 h 15"/>
                  <a:gd name="T8" fmla="*/ 7 w 15"/>
                  <a:gd name="T9" fmla="*/ 0 h 15"/>
                  <a:gd name="T10" fmla="*/ 11 w 15"/>
                  <a:gd name="T11" fmla="*/ 1 h 15"/>
                  <a:gd name="T12" fmla="*/ 14 w 15"/>
                  <a:gd name="T13" fmla="*/ 2 h 15"/>
                  <a:gd name="T14" fmla="*/ 15 w 15"/>
                  <a:gd name="T15" fmla="*/ 5 h 15"/>
                  <a:gd name="T16" fmla="*/ 15 w 15"/>
                  <a:gd name="T17" fmla="*/ 7 h 15"/>
                  <a:gd name="T18" fmla="*/ 15 w 15"/>
                  <a:gd name="T19" fmla="*/ 11 h 15"/>
                  <a:gd name="T20" fmla="*/ 14 w 15"/>
                  <a:gd name="T21" fmla="*/ 14 h 15"/>
                  <a:gd name="T22" fmla="*/ 11 w 15"/>
                  <a:gd name="T23" fmla="*/ 15 h 15"/>
                  <a:gd name="T24" fmla="*/ 7 w 15"/>
                  <a:gd name="T25" fmla="*/ 15 h 15"/>
                  <a:gd name="T26" fmla="*/ 5 w 15"/>
                  <a:gd name="T27" fmla="*/ 15 h 15"/>
                  <a:gd name="T28" fmla="*/ 3 w 15"/>
                  <a:gd name="T29" fmla="*/ 14 h 15"/>
                  <a:gd name="T30" fmla="*/ 1 w 15"/>
                  <a:gd name="T31" fmla="*/ 11 h 15"/>
                  <a:gd name="T32" fmla="*/ 0 w 15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"/>
                  <a:gd name="T52" fmla="*/ 0 h 15"/>
                  <a:gd name="T53" fmla="*/ 15 w 1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" h="15">
                    <a:moveTo>
                      <a:pt x="0" y="7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2" name="Freeform 494"/>
              <p:cNvSpPr>
                <a:spLocks/>
              </p:cNvSpPr>
              <p:nvPr/>
            </p:nvSpPr>
            <p:spPr bwMode="auto">
              <a:xfrm>
                <a:off x="2650" y="184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3 w 14"/>
                  <a:gd name="T21" fmla="*/ 12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3" name="Freeform 495"/>
              <p:cNvSpPr>
                <a:spLocks/>
              </p:cNvSpPr>
              <p:nvPr/>
            </p:nvSpPr>
            <p:spPr bwMode="auto">
              <a:xfrm>
                <a:off x="2650" y="1841"/>
                <a:ext cx="14" cy="15"/>
              </a:xfrm>
              <a:custGeom>
                <a:avLst/>
                <a:gdLst>
                  <a:gd name="T0" fmla="*/ 0 w 14"/>
                  <a:gd name="T1" fmla="*/ 7 h 15"/>
                  <a:gd name="T2" fmla="*/ 0 w 14"/>
                  <a:gd name="T3" fmla="*/ 5 h 15"/>
                  <a:gd name="T4" fmla="*/ 2 w 14"/>
                  <a:gd name="T5" fmla="*/ 2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2 h 15"/>
                  <a:gd name="T14" fmla="*/ 14 w 14"/>
                  <a:gd name="T15" fmla="*/ 5 h 15"/>
                  <a:gd name="T16" fmla="*/ 14 w 14"/>
                  <a:gd name="T17" fmla="*/ 7 h 15"/>
                  <a:gd name="T18" fmla="*/ 14 w 14"/>
                  <a:gd name="T19" fmla="*/ 11 h 15"/>
                  <a:gd name="T20" fmla="*/ 13 w 14"/>
                  <a:gd name="T21" fmla="*/ 12 h 15"/>
                  <a:gd name="T22" fmla="*/ 10 w 14"/>
                  <a:gd name="T23" fmla="*/ 15 h 15"/>
                  <a:gd name="T24" fmla="*/ 6 w 14"/>
                  <a:gd name="T25" fmla="*/ 15 h 15"/>
                  <a:gd name="T26" fmla="*/ 4 w 14"/>
                  <a:gd name="T27" fmla="*/ 15 h 15"/>
                  <a:gd name="T28" fmla="*/ 2 w 14"/>
                  <a:gd name="T29" fmla="*/ 12 h 15"/>
                  <a:gd name="T30" fmla="*/ 0 w 14"/>
                  <a:gd name="T31" fmla="*/ 11 h 15"/>
                  <a:gd name="T32" fmla="*/ 0 w 14"/>
                  <a:gd name="T33" fmla="*/ 7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7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4" name="Freeform 496"/>
              <p:cNvSpPr>
                <a:spLocks/>
              </p:cNvSpPr>
              <p:nvPr/>
            </p:nvSpPr>
            <p:spPr bwMode="auto">
              <a:xfrm>
                <a:off x="2650" y="176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9166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5" name="Freeform 497"/>
              <p:cNvSpPr>
                <a:spLocks/>
              </p:cNvSpPr>
              <p:nvPr/>
            </p:nvSpPr>
            <p:spPr bwMode="auto">
              <a:xfrm>
                <a:off x="2650" y="1764"/>
                <a:ext cx="14" cy="15"/>
              </a:xfrm>
              <a:custGeom>
                <a:avLst/>
                <a:gdLst>
                  <a:gd name="T0" fmla="*/ 0 w 14"/>
                  <a:gd name="T1" fmla="*/ 8 h 15"/>
                  <a:gd name="T2" fmla="*/ 0 w 14"/>
                  <a:gd name="T3" fmla="*/ 5 h 15"/>
                  <a:gd name="T4" fmla="*/ 2 w 14"/>
                  <a:gd name="T5" fmla="*/ 3 h 15"/>
                  <a:gd name="T6" fmla="*/ 4 w 14"/>
                  <a:gd name="T7" fmla="*/ 1 h 15"/>
                  <a:gd name="T8" fmla="*/ 6 w 14"/>
                  <a:gd name="T9" fmla="*/ 0 h 15"/>
                  <a:gd name="T10" fmla="*/ 10 w 14"/>
                  <a:gd name="T11" fmla="*/ 1 h 15"/>
                  <a:gd name="T12" fmla="*/ 13 w 14"/>
                  <a:gd name="T13" fmla="*/ 3 h 15"/>
                  <a:gd name="T14" fmla="*/ 14 w 14"/>
                  <a:gd name="T15" fmla="*/ 5 h 15"/>
                  <a:gd name="T16" fmla="*/ 14 w 14"/>
                  <a:gd name="T17" fmla="*/ 8 h 15"/>
                  <a:gd name="T18" fmla="*/ 14 w 14"/>
                  <a:gd name="T19" fmla="*/ 10 h 15"/>
                  <a:gd name="T20" fmla="*/ 13 w 14"/>
                  <a:gd name="T21" fmla="*/ 13 h 15"/>
                  <a:gd name="T22" fmla="*/ 10 w 14"/>
                  <a:gd name="T23" fmla="*/ 14 h 15"/>
                  <a:gd name="T24" fmla="*/ 6 w 14"/>
                  <a:gd name="T25" fmla="*/ 15 h 15"/>
                  <a:gd name="T26" fmla="*/ 4 w 14"/>
                  <a:gd name="T27" fmla="*/ 14 h 15"/>
                  <a:gd name="T28" fmla="*/ 2 w 14"/>
                  <a:gd name="T29" fmla="*/ 13 h 15"/>
                  <a:gd name="T30" fmla="*/ 0 w 14"/>
                  <a:gd name="T31" fmla="*/ 10 h 15"/>
                  <a:gd name="T32" fmla="*/ 0 w 14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8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3" y="13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1588">
                <a:solidFill>
                  <a:srgbClr val="1F1A1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6" name="Rectangle 498"/>
              <p:cNvSpPr>
                <a:spLocks noChangeArrowheads="1"/>
              </p:cNvSpPr>
              <p:nvPr/>
            </p:nvSpPr>
            <p:spPr bwMode="auto">
              <a:xfrm>
                <a:off x="2747" y="2203"/>
                <a:ext cx="19" cy="29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7" name="Rectangle 499"/>
              <p:cNvSpPr>
                <a:spLocks noChangeArrowheads="1"/>
              </p:cNvSpPr>
              <p:nvPr/>
            </p:nvSpPr>
            <p:spPr bwMode="auto">
              <a:xfrm>
                <a:off x="2747" y="2203"/>
                <a:ext cx="19" cy="29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8" name="Line 500"/>
              <p:cNvSpPr>
                <a:spLocks noChangeShapeType="1"/>
              </p:cNvSpPr>
              <p:nvPr/>
            </p:nvSpPr>
            <p:spPr bwMode="auto">
              <a:xfrm flipV="1">
                <a:off x="2766" y="2212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F1A1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59" name="Freeform 501"/>
              <p:cNvSpPr>
                <a:spLocks/>
              </p:cNvSpPr>
              <p:nvPr/>
            </p:nvSpPr>
            <p:spPr bwMode="auto">
              <a:xfrm>
                <a:off x="4052" y="1907"/>
                <a:ext cx="346" cy="1010"/>
              </a:xfrm>
              <a:custGeom>
                <a:avLst/>
                <a:gdLst>
                  <a:gd name="T0" fmla="*/ 35 w 346"/>
                  <a:gd name="T1" fmla="*/ 997 h 1010"/>
                  <a:gd name="T2" fmla="*/ 8 w 346"/>
                  <a:gd name="T3" fmla="*/ 967 h 1010"/>
                  <a:gd name="T4" fmla="*/ 0 w 346"/>
                  <a:gd name="T5" fmla="*/ 928 h 1010"/>
                  <a:gd name="T6" fmla="*/ 0 w 346"/>
                  <a:gd name="T7" fmla="*/ 892 h 1010"/>
                  <a:gd name="T8" fmla="*/ 2 w 346"/>
                  <a:gd name="T9" fmla="*/ 856 h 1010"/>
                  <a:gd name="T10" fmla="*/ 3 w 346"/>
                  <a:gd name="T11" fmla="*/ 819 h 1010"/>
                  <a:gd name="T12" fmla="*/ 7 w 346"/>
                  <a:gd name="T13" fmla="*/ 779 h 1010"/>
                  <a:gd name="T14" fmla="*/ 18 w 346"/>
                  <a:gd name="T15" fmla="*/ 736 h 1010"/>
                  <a:gd name="T16" fmla="*/ 34 w 346"/>
                  <a:gd name="T17" fmla="*/ 698 h 1010"/>
                  <a:gd name="T18" fmla="*/ 51 w 346"/>
                  <a:gd name="T19" fmla="*/ 654 h 1010"/>
                  <a:gd name="T20" fmla="*/ 65 w 346"/>
                  <a:gd name="T21" fmla="*/ 604 h 1010"/>
                  <a:gd name="T22" fmla="*/ 72 w 346"/>
                  <a:gd name="T23" fmla="*/ 560 h 1010"/>
                  <a:gd name="T24" fmla="*/ 73 w 346"/>
                  <a:gd name="T25" fmla="*/ 528 h 1010"/>
                  <a:gd name="T26" fmla="*/ 74 w 346"/>
                  <a:gd name="T27" fmla="*/ 497 h 1010"/>
                  <a:gd name="T28" fmla="*/ 74 w 346"/>
                  <a:gd name="T29" fmla="*/ 465 h 1010"/>
                  <a:gd name="T30" fmla="*/ 76 w 346"/>
                  <a:gd name="T31" fmla="*/ 425 h 1010"/>
                  <a:gd name="T32" fmla="*/ 77 w 346"/>
                  <a:gd name="T33" fmla="*/ 382 h 1010"/>
                  <a:gd name="T34" fmla="*/ 77 w 346"/>
                  <a:gd name="T35" fmla="*/ 335 h 1010"/>
                  <a:gd name="T36" fmla="*/ 76 w 346"/>
                  <a:gd name="T37" fmla="*/ 288 h 1010"/>
                  <a:gd name="T38" fmla="*/ 73 w 346"/>
                  <a:gd name="T39" fmla="*/ 241 h 1010"/>
                  <a:gd name="T40" fmla="*/ 67 w 346"/>
                  <a:gd name="T41" fmla="*/ 195 h 1010"/>
                  <a:gd name="T42" fmla="*/ 56 w 346"/>
                  <a:gd name="T43" fmla="*/ 148 h 1010"/>
                  <a:gd name="T44" fmla="*/ 38 w 346"/>
                  <a:gd name="T45" fmla="*/ 110 h 1010"/>
                  <a:gd name="T46" fmla="*/ 21 w 346"/>
                  <a:gd name="T47" fmla="*/ 82 h 1010"/>
                  <a:gd name="T48" fmla="*/ 6 w 346"/>
                  <a:gd name="T49" fmla="*/ 59 h 1010"/>
                  <a:gd name="T50" fmla="*/ 5 w 346"/>
                  <a:gd name="T51" fmla="*/ 35 h 1010"/>
                  <a:gd name="T52" fmla="*/ 12 w 346"/>
                  <a:gd name="T53" fmla="*/ 16 h 1010"/>
                  <a:gd name="T54" fmla="*/ 29 w 346"/>
                  <a:gd name="T55" fmla="*/ 5 h 1010"/>
                  <a:gd name="T56" fmla="*/ 55 w 346"/>
                  <a:gd name="T57" fmla="*/ 0 h 1010"/>
                  <a:gd name="T58" fmla="*/ 85 w 346"/>
                  <a:gd name="T59" fmla="*/ 1 h 1010"/>
                  <a:gd name="T60" fmla="*/ 121 w 346"/>
                  <a:gd name="T61" fmla="*/ 10 h 1010"/>
                  <a:gd name="T62" fmla="*/ 145 w 346"/>
                  <a:gd name="T63" fmla="*/ 21 h 1010"/>
                  <a:gd name="T64" fmla="*/ 165 w 346"/>
                  <a:gd name="T65" fmla="*/ 39 h 1010"/>
                  <a:gd name="T66" fmla="*/ 182 w 346"/>
                  <a:gd name="T67" fmla="*/ 59 h 1010"/>
                  <a:gd name="T68" fmla="*/ 194 w 346"/>
                  <a:gd name="T69" fmla="*/ 90 h 1010"/>
                  <a:gd name="T70" fmla="*/ 201 w 346"/>
                  <a:gd name="T71" fmla="*/ 123 h 1010"/>
                  <a:gd name="T72" fmla="*/ 203 w 346"/>
                  <a:gd name="T73" fmla="*/ 154 h 1010"/>
                  <a:gd name="T74" fmla="*/ 203 w 346"/>
                  <a:gd name="T75" fmla="*/ 200 h 1010"/>
                  <a:gd name="T76" fmla="*/ 200 w 346"/>
                  <a:gd name="T77" fmla="*/ 245 h 1010"/>
                  <a:gd name="T78" fmla="*/ 197 w 346"/>
                  <a:gd name="T79" fmla="*/ 288 h 1010"/>
                  <a:gd name="T80" fmla="*/ 194 w 346"/>
                  <a:gd name="T81" fmla="*/ 326 h 1010"/>
                  <a:gd name="T82" fmla="*/ 192 w 346"/>
                  <a:gd name="T83" fmla="*/ 366 h 1010"/>
                  <a:gd name="T84" fmla="*/ 189 w 346"/>
                  <a:gd name="T85" fmla="*/ 407 h 1010"/>
                  <a:gd name="T86" fmla="*/ 190 w 346"/>
                  <a:gd name="T87" fmla="*/ 442 h 1010"/>
                  <a:gd name="T88" fmla="*/ 194 w 346"/>
                  <a:gd name="T89" fmla="*/ 475 h 1010"/>
                  <a:gd name="T90" fmla="*/ 200 w 346"/>
                  <a:gd name="T91" fmla="*/ 514 h 1010"/>
                  <a:gd name="T92" fmla="*/ 210 w 346"/>
                  <a:gd name="T93" fmla="*/ 557 h 1010"/>
                  <a:gd name="T94" fmla="*/ 227 w 346"/>
                  <a:gd name="T95" fmla="*/ 603 h 1010"/>
                  <a:gd name="T96" fmla="*/ 252 w 346"/>
                  <a:gd name="T97" fmla="*/ 646 h 1010"/>
                  <a:gd name="T98" fmla="*/ 276 w 346"/>
                  <a:gd name="T99" fmla="*/ 684 h 1010"/>
                  <a:gd name="T100" fmla="*/ 300 w 346"/>
                  <a:gd name="T101" fmla="*/ 723 h 1010"/>
                  <a:gd name="T102" fmla="*/ 324 w 346"/>
                  <a:gd name="T103" fmla="*/ 766 h 1010"/>
                  <a:gd name="T104" fmla="*/ 340 w 346"/>
                  <a:gd name="T105" fmla="*/ 813 h 1010"/>
                  <a:gd name="T106" fmla="*/ 346 w 346"/>
                  <a:gd name="T107" fmla="*/ 862 h 1010"/>
                  <a:gd name="T108" fmla="*/ 341 w 346"/>
                  <a:gd name="T109" fmla="*/ 905 h 1010"/>
                  <a:gd name="T110" fmla="*/ 326 w 346"/>
                  <a:gd name="T111" fmla="*/ 941 h 1010"/>
                  <a:gd name="T112" fmla="*/ 300 w 346"/>
                  <a:gd name="T113" fmla="*/ 975 h 1010"/>
                  <a:gd name="T114" fmla="*/ 264 w 346"/>
                  <a:gd name="T115" fmla="*/ 998 h 1010"/>
                  <a:gd name="T116" fmla="*/ 225 w 346"/>
                  <a:gd name="T117" fmla="*/ 1008 h 1010"/>
                  <a:gd name="T118" fmla="*/ 187 w 346"/>
                  <a:gd name="T119" fmla="*/ 1010 h 1010"/>
                  <a:gd name="T120" fmla="*/ 132 w 346"/>
                  <a:gd name="T121" fmla="*/ 1008 h 101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6"/>
                  <a:gd name="T184" fmla="*/ 0 h 1010"/>
                  <a:gd name="T185" fmla="*/ 346 w 346"/>
                  <a:gd name="T186" fmla="*/ 1010 h 101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6" h="1010">
                    <a:moveTo>
                      <a:pt x="52" y="1007"/>
                    </a:moveTo>
                    <a:lnTo>
                      <a:pt x="52" y="1006"/>
                    </a:lnTo>
                    <a:lnTo>
                      <a:pt x="50" y="1006"/>
                    </a:lnTo>
                    <a:lnTo>
                      <a:pt x="47" y="1005"/>
                    </a:lnTo>
                    <a:lnTo>
                      <a:pt x="44" y="1002"/>
                    </a:lnTo>
                    <a:lnTo>
                      <a:pt x="39" y="1000"/>
                    </a:lnTo>
                    <a:lnTo>
                      <a:pt x="35" y="997"/>
                    </a:lnTo>
                    <a:lnTo>
                      <a:pt x="30" y="995"/>
                    </a:lnTo>
                    <a:lnTo>
                      <a:pt x="25" y="991"/>
                    </a:lnTo>
                    <a:lnTo>
                      <a:pt x="22" y="987"/>
                    </a:lnTo>
                    <a:lnTo>
                      <a:pt x="18" y="982"/>
                    </a:lnTo>
                    <a:lnTo>
                      <a:pt x="14" y="977"/>
                    </a:lnTo>
                    <a:lnTo>
                      <a:pt x="12" y="972"/>
                    </a:lnTo>
                    <a:lnTo>
                      <a:pt x="8" y="967"/>
                    </a:lnTo>
                    <a:lnTo>
                      <a:pt x="7" y="961"/>
                    </a:lnTo>
                    <a:lnTo>
                      <a:pt x="5" y="956"/>
                    </a:lnTo>
                    <a:lnTo>
                      <a:pt x="3" y="950"/>
                    </a:lnTo>
                    <a:lnTo>
                      <a:pt x="2" y="945"/>
                    </a:lnTo>
                    <a:lnTo>
                      <a:pt x="1" y="940"/>
                    </a:lnTo>
                    <a:lnTo>
                      <a:pt x="1" y="933"/>
                    </a:lnTo>
                    <a:lnTo>
                      <a:pt x="0" y="928"/>
                    </a:lnTo>
                    <a:lnTo>
                      <a:pt x="0" y="923"/>
                    </a:lnTo>
                    <a:lnTo>
                      <a:pt x="0" y="917"/>
                    </a:lnTo>
                    <a:lnTo>
                      <a:pt x="0" y="912"/>
                    </a:lnTo>
                    <a:lnTo>
                      <a:pt x="0" y="907"/>
                    </a:lnTo>
                    <a:lnTo>
                      <a:pt x="0" y="902"/>
                    </a:lnTo>
                    <a:lnTo>
                      <a:pt x="0" y="897"/>
                    </a:lnTo>
                    <a:lnTo>
                      <a:pt x="0" y="892"/>
                    </a:lnTo>
                    <a:lnTo>
                      <a:pt x="1" y="886"/>
                    </a:lnTo>
                    <a:lnTo>
                      <a:pt x="1" y="881"/>
                    </a:lnTo>
                    <a:lnTo>
                      <a:pt x="1" y="876"/>
                    </a:lnTo>
                    <a:lnTo>
                      <a:pt x="1" y="871"/>
                    </a:lnTo>
                    <a:lnTo>
                      <a:pt x="1" y="866"/>
                    </a:lnTo>
                    <a:lnTo>
                      <a:pt x="1" y="861"/>
                    </a:lnTo>
                    <a:lnTo>
                      <a:pt x="2" y="856"/>
                    </a:lnTo>
                    <a:lnTo>
                      <a:pt x="2" y="851"/>
                    </a:lnTo>
                    <a:lnTo>
                      <a:pt x="2" y="846"/>
                    </a:lnTo>
                    <a:lnTo>
                      <a:pt x="2" y="841"/>
                    </a:lnTo>
                    <a:lnTo>
                      <a:pt x="2" y="836"/>
                    </a:lnTo>
                    <a:lnTo>
                      <a:pt x="2" y="831"/>
                    </a:lnTo>
                    <a:lnTo>
                      <a:pt x="2" y="826"/>
                    </a:lnTo>
                    <a:lnTo>
                      <a:pt x="3" y="819"/>
                    </a:lnTo>
                    <a:lnTo>
                      <a:pt x="3" y="814"/>
                    </a:lnTo>
                    <a:lnTo>
                      <a:pt x="3" y="809"/>
                    </a:lnTo>
                    <a:lnTo>
                      <a:pt x="5" y="803"/>
                    </a:lnTo>
                    <a:lnTo>
                      <a:pt x="5" y="798"/>
                    </a:lnTo>
                    <a:lnTo>
                      <a:pt x="6" y="792"/>
                    </a:lnTo>
                    <a:lnTo>
                      <a:pt x="6" y="786"/>
                    </a:lnTo>
                    <a:lnTo>
                      <a:pt x="7" y="779"/>
                    </a:lnTo>
                    <a:lnTo>
                      <a:pt x="8" y="774"/>
                    </a:lnTo>
                    <a:lnTo>
                      <a:pt x="10" y="767"/>
                    </a:lnTo>
                    <a:lnTo>
                      <a:pt x="11" y="761"/>
                    </a:lnTo>
                    <a:lnTo>
                      <a:pt x="12" y="754"/>
                    </a:lnTo>
                    <a:lnTo>
                      <a:pt x="14" y="748"/>
                    </a:lnTo>
                    <a:lnTo>
                      <a:pt x="16" y="742"/>
                    </a:lnTo>
                    <a:lnTo>
                      <a:pt x="18" y="736"/>
                    </a:lnTo>
                    <a:lnTo>
                      <a:pt x="19" y="731"/>
                    </a:lnTo>
                    <a:lnTo>
                      <a:pt x="22" y="724"/>
                    </a:lnTo>
                    <a:lnTo>
                      <a:pt x="24" y="719"/>
                    </a:lnTo>
                    <a:lnTo>
                      <a:pt x="27" y="714"/>
                    </a:lnTo>
                    <a:lnTo>
                      <a:pt x="29" y="708"/>
                    </a:lnTo>
                    <a:lnTo>
                      <a:pt x="32" y="703"/>
                    </a:lnTo>
                    <a:lnTo>
                      <a:pt x="34" y="698"/>
                    </a:lnTo>
                    <a:lnTo>
                      <a:pt x="36" y="692"/>
                    </a:lnTo>
                    <a:lnTo>
                      <a:pt x="39" y="687"/>
                    </a:lnTo>
                    <a:lnTo>
                      <a:pt x="41" y="681"/>
                    </a:lnTo>
                    <a:lnTo>
                      <a:pt x="44" y="674"/>
                    </a:lnTo>
                    <a:lnTo>
                      <a:pt x="46" y="668"/>
                    </a:lnTo>
                    <a:lnTo>
                      <a:pt x="49" y="662"/>
                    </a:lnTo>
                    <a:lnTo>
                      <a:pt x="51" y="654"/>
                    </a:lnTo>
                    <a:lnTo>
                      <a:pt x="54" y="648"/>
                    </a:lnTo>
                    <a:lnTo>
                      <a:pt x="56" y="641"/>
                    </a:lnTo>
                    <a:lnTo>
                      <a:pt x="58" y="633"/>
                    </a:lnTo>
                    <a:lnTo>
                      <a:pt x="60" y="626"/>
                    </a:lnTo>
                    <a:lnTo>
                      <a:pt x="62" y="618"/>
                    </a:lnTo>
                    <a:lnTo>
                      <a:pt x="63" y="610"/>
                    </a:lnTo>
                    <a:lnTo>
                      <a:pt x="65" y="604"/>
                    </a:lnTo>
                    <a:lnTo>
                      <a:pt x="67" y="597"/>
                    </a:lnTo>
                    <a:lnTo>
                      <a:pt x="68" y="589"/>
                    </a:lnTo>
                    <a:lnTo>
                      <a:pt x="69" y="583"/>
                    </a:lnTo>
                    <a:lnTo>
                      <a:pt x="69" y="577"/>
                    </a:lnTo>
                    <a:lnTo>
                      <a:pt x="71" y="570"/>
                    </a:lnTo>
                    <a:lnTo>
                      <a:pt x="72" y="565"/>
                    </a:lnTo>
                    <a:lnTo>
                      <a:pt x="72" y="560"/>
                    </a:lnTo>
                    <a:lnTo>
                      <a:pt x="72" y="555"/>
                    </a:lnTo>
                    <a:lnTo>
                      <a:pt x="72" y="550"/>
                    </a:lnTo>
                    <a:lnTo>
                      <a:pt x="73" y="547"/>
                    </a:lnTo>
                    <a:lnTo>
                      <a:pt x="73" y="542"/>
                    </a:lnTo>
                    <a:lnTo>
                      <a:pt x="73" y="537"/>
                    </a:lnTo>
                    <a:lnTo>
                      <a:pt x="73" y="533"/>
                    </a:lnTo>
                    <a:lnTo>
                      <a:pt x="73" y="528"/>
                    </a:lnTo>
                    <a:lnTo>
                      <a:pt x="73" y="523"/>
                    </a:lnTo>
                    <a:lnTo>
                      <a:pt x="73" y="518"/>
                    </a:lnTo>
                    <a:lnTo>
                      <a:pt x="73" y="514"/>
                    </a:lnTo>
                    <a:lnTo>
                      <a:pt x="74" y="509"/>
                    </a:lnTo>
                    <a:lnTo>
                      <a:pt x="74" y="504"/>
                    </a:lnTo>
                    <a:lnTo>
                      <a:pt x="74" y="500"/>
                    </a:lnTo>
                    <a:lnTo>
                      <a:pt x="74" y="497"/>
                    </a:lnTo>
                    <a:lnTo>
                      <a:pt x="74" y="492"/>
                    </a:lnTo>
                    <a:lnTo>
                      <a:pt x="74" y="488"/>
                    </a:lnTo>
                    <a:lnTo>
                      <a:pt x="74" y="484"/>
                    </a:lnTo>
                    <a:lnTo>
                      <a:pt x="74" y="479"/>
                    </a:lnTo>
                    <a:lnTo>
                      <a:pt x="74" y="475"/>
                    </a:lnTo>
                    <a:lnTo>
                      <a:pt x="74" y="470"/>
                    </a:lnTo>
                    <a:lnTo>
                      <a:pt x="74" y="465"/>
                    </a:lnTo>
                    <a:lnTo>
                      <a:pt x="74" y="460"/>
                    </a:lnTo>
                    <a:lnTo>
                      <a:pt x="74" y="455"/>
                    </a:lnTo>
                    <a:lnTo>
                      <a:pt x="74" y="450"/>
                    </a:lnTo>
                    <a:lnTo>
                      <a:pt x="76" y="444"/>
                    </a:lnTo>
                    <a:lnTo>
                      <a:pt x="76" y="438"/>
                    </a:lnTo>
                    <a:lnTo>
                      <a:pt x="76" y="432"/>
                    </a:lnTo>
                    <a:lnTo>
                      <a:pt x="76" y="425"/>
                    </a:lnTo>
                    <a:lnTo>
                      <a:pt x="77" y="419"/>
                    </a:lnTo>
                    <a:lnTo>
                      <a:pt x="77" y="413"/>
                    </a:lnTo>
                    <a:lnTo>
                      <a:pt x="77" y="407"/>
                    </a:lnTo>
                    <a:lnTo>
                      <a:pt x="77" y="400"/>
                    </a:lnTo>
                    <a:lnTo>
                      <a:pt x="77" y="394"/>
                    </a:lnTo>
                    <a:lnTo>
                      <a:pt x="77" y="388"/>
                    </a:lnTo>
                    <a:lnTo>
                      <a:pt x="77" y="382"/>
                    </a:lnTo>
                    <a:lnTo>
                      <a:pt x="77" y="375"/>
                    </a:lnTo>
                    <a:lnTo>
                      <a:pt x="77" y="368"/>
                    </a:lnTo>
                    <a:lnTo>
                      <a:pt x="77" y="361"/>
                    </a:lnTo>
                    <a:lnTo>
                      <a:pt x="77" y="355"/>
                    </a:lnTo>
                    <a:lnTo>
                      <a:pt x="77" y="349"/>
                    </a:lnTo>
                    <a:lnTo>
                      <a:pt x="77" y="341"/>
                    </a:lnTo>
                    <a:lnTo>
                      <a:pt x="77" y="335"/>
                    </a:lnTo>
                    <a:lnTo>
                      <a:pt x="77" y="328"/>
                    </a:lnTo>
                    <a:lnTo>
                      <a:pt x="77" y="321"/>
                    </a:lnTo>
                    <a:lnTo>
                      <a:pt x="77" y="315"/>
                    </a:lnTo>
                    <a:lnTo>
                      <a:pt x="77" y="308"/>
                    </a:lnTo>
                    <a:lnTo>
                      <a:pt x="77" y="301"/>
                    </a:lnTo>
                    <a:lnTo>
                      <a:pt x="76" y="294"/>
                    </a:lnTo>
                    <a:lnTo>
                      <a:pt x="76" y="288"/>
                    </a:lnTo>
                    <a:lnTo>
                      <a:pt x="76" y="280"/>
                    </a:lnTo>
                    <a:lnTo>
                      <a:pt x="76" y="274"/>
                    </a:lnTo>
                    <a:lnTo>
                      <a:pt x="74" y="268"/>
                    </a:lnTo>
                    <a:lnTo>
                      <a:pt x="74" y="260"/>
                    </a:lnTo>
                    <a:lnTo>
                      <a:pt x="74" y="254"/>
                    </a:lnTo>
                    <a:lnTo>
                      <a:pt x="74" y="248"/>
                    </a:lnTo>
                    <a:lnTo>
                      <a:pt x="73" y="241"/>
                    </a:lnTo>
                    <a:lnTo>
                      <a:pt x="73" y="235"/>
                    </a:lnTo>
                    <a:lnTo>
                      <a:pt x="72" y="229"/>
                    </a:lnTo>
                    <a:lnTo>
                      <a:pt x="72" y="223"/>
                    </a:lnTo>
                    <a:lnTo>
                      <a:pt x="71" y="216"/>
                    </a:lnTo>
                    <a:lnTo>
                      <a:pt x="69" y="210"/>
                    </a:lnTo>
                    <a:lnTo>
                      <a:pt x="68" y="203"/>
                    </a:lnTo>
                    <a:lnTo>
                      <a:pt x="67" y="195"/>
                    </a:lnTo>
                    <a:lnTo>
                      <a:pt x="66" y="189"/>
                    </a:lnTo>
                    <a:lnTo>
                      <a:pt x="65" y="181"/>
                    </a:lnTo>
                    <a:lnTo>
                      <a:pt x="63" y="174"/>
                    </a:lnTo>
                    <a:lnTo>
                      <a:pt x="62" y="168"/>
                    </a:lnTo>
                    <a:lnTo>
                      <a:pt x="60" y="160"/>
                    </a:lnTo>
                    <a:lnTo>
                      <a:pt x="57" y="154"/>
                    </a:lnTo>
                    <a:lnTo>
                      <a:pt x="56" y="148"/>
                    </a:lnTo>
                    <a:lnTo>
                      <a:pt x="54" y="141"/>
                    </a:lnTo>
                    <a:lnTo>
                      <a:pt x="51" y="135"/>
                    </a:lnTo>
                    <a:lnTo>
                      <a:pt x="49" y="130"/>
                    </a:lnTo>
                    <a:lnTo>
                      <a:pt x="46" y="125"/>
                    </a:lnTo>
                    <a:lnTo>
                      <a:pt x="43" y="119"/>
                    </a:lnTo>
                    <a:lnTo>
                      <a:pt x="40" y="115"/>
                    </a:lnTo>
                    <a:lnTo>
                      <a:pt x="38" y="110"/>
                    </a:lnTo>
                    <a:lnTo>
                      <a:pt x="35" y="106"/>
                    </a:lnTo>
                    <a:lnTo>
                      <a:pt x="33" y="101"/>
                    </a:lnTo>
                    <a:lnTo>
                      <a:pt x="30" y="97"/>
                    </a:lnTo>
                    <a:lnTo>
                      <a:pt x="28" y="94"/>
                    </a:lnTo>
                    <a:lnTo>
                      <a:pt x="25" y="90"/>
                    </a:lnTo>
                    <a:lnTo>
                      <a:pt x="23" y="86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6" y="76"/>
                    </a:lnTo>
                    <a:lnTo>
                      <a:pt x="13" y="72"/>
                    </a:lnTo>
                    <a:lnTo>
                      <a:pt x="11" y="69"/>
                    </a:lnTo>
                    <a:lnTo>
                      <a:pt x="10" y="65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5"/>
                    </a:lnTo>
                    <a:lnTo>
                      <a:pt x="5" y="51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3" y="39"/>
                    </a:lnTo>
                    <a:lnTo>
                      <a:pt x="5" y="35"/>
                    </a:lnTo>
                    <a:lnTo>
                      <a:pt x="5" y="32"/>
                    </a:lnTo>
                    <a:lnTo>
                      <a:pt x="6" y="29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2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8" y="11"/>
                    </a:lnTo>
                    <a:lnTo>
                      <a:pt x="21" y="10"/>
                    </a:lnTo>
                    <a:lnTo>
                      <a:pt x="23" y="9"/>
                    </a:lnTo>
                    <a:lnTo>
                      <a:pt x="25" y="6"/>
                    </a:lnTo>
                    <a:lnTo>
                      <a:pt x="29" y="5"/>
                    </a:lnTo>
                    <a:lnTo>
                      <a:pt x="33" y="4"/>
                    </a:lnTo>
                    <a:lnTo>
                      <a:pt x="36" y="4"/>
                    </a:lnTo>
                    <a:lnTo>
                      <a:pt x="39" y="2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51" y="0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2" y="0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6" y="0"/>
                    </a:lnTo>
                    <a:lnTo>
                      <a:pt x="80" y="1"/>
                    </a:lnTo>
                    <a:lnTo>
                      <a:pt x="85" y="1"/>
                    </a:lnTo>
                    <a:lnTo>
                      <a:pt x="90" y="2"/>
                    </a:lnTo>
                    <a:lnTo>
                      <a:pt x="96" y="4"/>
                    </a:lnTo>
                    <a:lnTo>
                      <a:pt x="101" y="5"/>
                    </a:lnTo>
                    <a:lnTo>
                      <a:pt x="106" y="6"/>
                    </a:lnTo>
                    <a:lnTo>
                      <a:pt x="111" y="7"/>
                    </a:lnTo>
                    <a:lnTo>
                      <a:pt x="116" y="9"/>
                    </a:lnTo>
                    <a:lnTo>
                      <a:pt x="121" y="10"/>
                    </a:lnTo>
                    <a:lnTo>
                      <a:pt x="126" y="11"/>
                    </a:lnTo>
                    <a:lnTo>
                      <a:pt x="129" y="12"/>
                    </a:lnTo>
                    <a:lnTo>
                      <a:pt x="133" y="15"/>
                    </a:lnTo>
                    <a:lnTo>
                      <a:pt x="137" y="16"/>
                    </a:lnTo>
                    <a:lnTo>
                      <a:pt x="139" y="17"/>
                    </a:lnTo>
                    <a:lnTo>
                      <a:pt x="143" y="20"/>
                    </a:lnTo>
                    <a:lnTo>
                      <a:pt x="145" y="21"/>
                    </a:lnTo>
                    <a:lnTo>
                      <a:pt x="149" y="24"/>
                    </a:lnTo>
                    <a:lnTo>
                      <a:pt x="151" y="26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160" y="34"/>
                    </a:lnTo>
                    <a:lnTo>
                      <a:pt x="162" y="36"/>
                    </a:lnTo>
                    <a:lnTo>
                      <a:pt x="165" y="39"/>
                    </a:lnTo>
                    <a:lnTo>
                      <a:pt x="168" y="41"/>
                    </a:lnTo>
                    <a:lnTo>
                      <a:pt x="171" y="44"/>
                    </a:lnTo>
                    <a:lnTo>
                      <a:pt x="173" y="46"/>
                    </a:lnTo>
                    <a:lnTo>
                      <a:pt x="175" y="50"/>
                    </a:lnTo>
                    <a:lnTo>
                      <a:pt x="177" y="52"/>
                    </a:lnTo>
                    <a:lnTo>
                      <a:pt x="179" y="55"/>
                    </a:lnTo>
                    <a:lnTo>
                      <a:pt x="182" y="59"/>
                    </a:lnTo>
                    <a:lnTo>
                      <a:pt x="183" y="62"/>
                    </a:lnTo>
                    <a:lnTo>
                      <a:pt x="186" y="66"/>
                    </a:lnTo>
                    <a:lnTo>
                      <a:pt x="187" y="70"/>
                    </a:lnTo>
                    <a:lnTo>
                      <a:pt x="189" y="75"/>
                    </a:lnTo>
                    <a:lnTo>
                      <a:pt x="190" y="80"/>
                    </a:lnTo>
                    <a:lnTo>
                      <a:pt x="193" y="85"/>
                    </a:lnTo>
                    <a:lnTo>
                      <a:pt x="194" y="90"/>
                    </a:lnTo>
                    <a:lnTo>
                      <a:pt x="195" y="95"/>
                    </a:lnTo>
                    <a:lnTo>
                      <a:pt x="197" y="100"/>
                    </a:lnTo>
                    <a:lnTo>
                      <a:pt x="198" y="105"/>
                    </a:lnTo>
                    <a:lnTo>
                      <a:pt x="199" y="110"/>
                    </a:lnTo>
                    <a:lnTo>
                      <a:pt x="200" y="114"/>
                    </a:lnTo>
                    <a:lnTo>
                      <a:pt x="200" y="117"/>
                    </a:lnTo>
                    <a:lnTo>
                      <a:pt x="201" y="123"/>
                    </a:lnTo>
                    <a:lnTo>
                      <a:pt x="201" y="126"/>
                    </a:lnTo>
                    <a:lnTo>
                      <a:pt x="201" y="130"/>
                    </a:lnTo>
                    <a:lnTo>
                      <a:pt x="201" y="134"/>
                    </a:lnTo>
                    <a:lnTo>
                      <a:pt x="201" y="139"/>
                    </a:lnTo>
                    <a:lnTo>
                      <a:pt x="201" y="143"/>
                    </a:lnTo>
                    <a:lnTo>
                      <a:pt x="203" y="149"/>
                    </a:lnTo>
                    <a:lnTo>
                      <a:pt x="203" y="154"/>
                    </a:lnTo>
                    <a:lnTo>
                      <a:pt x="203" y="160"/>
                    </a:lnTo>
                    <a:lnTo>
                      <a:pt x="203" y="166"/>
                    </a:lnTo>
                    <a:lnTo>
                      <a:pt x="203" y="173"/>
                    </a:lnTo>
                    <a:lnTo>
                      <a:pt x="203" y="179"/>
                    </a:lnTo>
                    <a:lnTo>
                      <a:pt x="203" y="186"/>
                    </a:lnTo>
                    <a:lnTo>
                      <a:pt x="203" y="193"/>
                    </a:lnTo>
                    <a:lnTo>
                      <a:pt x="203" y="200"/>
                    </a:lnTo>
                    <a:lnTo>
                      <a:pt x="203" y="206"/>
                    </a:lnTo>
                    <a:lnTo>
                      <a:pt x="201" y="213"/>
                    </a:lnTo>
                    <a:lnTo>
                      <a:pt x="201" y="219"/>
                    </a:lnTo>
                    <a:lnTo>
                      <a:pt x="201" y="226"/>
                    </a:lnTo>
                    <a:lnTo>
                      <a:pt x="201" y="233"/>
                    </a:lnTo>
                    <a:lnTo>
                      <a:pt x="200" y="239"/>
                    </a:lnTo>
                    <a:lnTo>
                      <a:pt x="200" y="245"/>
                    </a:lnTo>
                    <a:lnTo>
                      <a:pt x="200" y="251"/>
                    </a:lnTo>
                    <a:lnTo>
                      <a:pt x="199" y="258"/>
                    </a:lnTo>
                    <a:lnTo>
                      <a:pt x="199" y="264"/>
                    </a:lnTo>
                    <a:lnTo>
                      <a:pt x="199" y="270"/>
                    </a:lnTo>
                    <a:lnTo>
                      <a:pt x="198" y="276"/>
                    </a:lnTo>
                    <a:lnTo>
                      <a:pt x="198" y="281"/>
                    </a:lnTo>
                    <a:lnTo>
                      <a:pt x="197" y="288"/>
                    </a:lnTo>
                    <a:lnTo>
                      <a:pt x="197" y="294"/>
                    </a:lnTo>
                    <a:lnTo>
                      <a:pt x="197" y="299"/>
                    </a:lnTo>
                    <a:lnTo>
                      <a:pt x="195" y="305"/>
                    </a:lnTo>
                    <a:lnTo>
                      <a:pt x="195" y="310"/>
                    </a:lnTo>
                    <a:lnTo>
                      <a:pt x="195" y="316"/>
                    </a:lnTo>
                    <a:lnTo>
                      <a:pt x="194" y="321"/>
                    </a:lnTo>
                    <a:lnTo>
                      <a:pt x="194" y="326"/>
                    </a:lnTo>
                    <a:lnTo>
                      <a:pt x="194" y="333"/>
                    </a:lnTo>
                    <a:lnTo>
                      <a:pt x="193" y="338"/>
                    </a:lnTo>
                    <a:lnTo>
                      <a:pt x="193" y="344"/>
                    </a:lnTo>
                    <a:lnTo>
                      <a:pt x="193" y="349"/>
                    </a:lnTo>
                    <a:lnTo>
                      <a:pt x="192" y="355"/>
                    </a:lnTo>
                    <a:lnTo>
                      <a:pt x="192" y="361"/>
                    </a:lnTo>
                    <a:lnTo>
                      <a:pt x="192" y="366"/>
                    </a:lnTo>
                    <a:lnTo>
                      <a:pt x="190" y="373"/>
                    </a:lnTo>
                    <a:lnTo>
                      <a:pt x="190" y="379"/>
                    </a:lnTo>
                    <a:lnTo>
                      <a:pt x="190" y="384"/>
                    </a:lnTo>
                    <a:lnTo>
                      <a:pt x="190" y="390"/>
                    </a:lnTo>
                    <a:lnTo>
                      <a:pt x="189" y="395"/>
                    </a:lnTo>
                    <a:lnTo>
                      <a:pt x="189" y="402"/>
                    </a:lnTo>
                    <a:lnTo>
                      <a:pt x="189" y="407"/>
                    </a:lnTo>
                    <a:lnTo>
                      <a:pt x="189" y="412"/>
                    </a:lnTo>
                    <a:lnTo>
                      <a:pt x="189" y="417"/>
                    </a:lnTo>
                    <a:lnTo>
                      <a:pt x="189" y="422"/>
                    </a:lnTo>
                    <a:lnTo>
                      <a:pt x="189" y="427"/>
                    </a:lnTo>
                    <a:lnTo>
                      <a:pt x="189" y="432"/>
                    </a:lnTo>
                    <a:lnTo>
                      <a:pt x="189" y="437"/>
                    </a:lnTo>
                    <a:lnTo>
                      <a:pt x="190" y="442"/>
                    </a:lnTo>
                    <a:lnTo>
                      <a:pt x="190" y="445"/>
                    </a:lnTo>
                    <a:lnTo>
                      <a:pt x="190" y="450"/>
                    </a:lnTo>
                    <a:lnTo>
                      <a:pt x="192" y="455"/>
                    </a:lnTo>
                    <a:lnTo>
                      <a:pt x="192" y="460"/>
                    </a:lnTo>
                    <a:lnTo>
                      <a:pt x="193" y="465"/>
                    </a:lnTo>
                    <a:lnTo>
                      <a:pt x="193" y="470"/>
                    </a:lnTo>
                    <a:lnTo>
                      <a:pt x="194" y="475"/>
                    </a:lnTo>
                    <a:lnTo>
                      <a:pt x="194" y="480"/>
                    </a:lnTo>
                    <a:lnTo>
                      <a:pt x="195" y="487"/>
                    </a:lnTo>
                    <a:lnTo>
                      <a:pt x="197" y="492"/>
                    </a:lnTo>
                    <a:lnTo>
                      <a:pt x="197" y="498"/>
                    </a:lnTo>
                    <a:lnTo>
                      <a:pt x="198" y="503"/>
                    </a:lnTo>
                    <a:lnTo>
                      <a:pt x="199" y="509"/>
                    </a:lnTo>
                    <a:lnTo>
                      <a:pt x="200" y="514"/>
                    </a:lnTo>
                    <a:lnTo>
                      <a:pt x="201" y="520"/>
                    </a:lnTo>
                    <a:lnTo>
                      <a:pt x="203" y="525"/>
                    </a:lnTo>
                    <a:lnTo>
                      <a:pt x="204" y="532"/>
                    </a:lnTo>
                    <a:lnTo>
                      <a:pt x="205" y="538"/>
                    </a:lnTo>
                    <a:lnTo>
                      <a:pt x="206" y="544"/>
                    </a:lnTo>
                    <a:lnTo>
                      <a:pt x="209" y="550"/>
                    </a:lnTo>
                    <a:lnTo>
                      <a:pt x="210" y="557"/>
                    </a:lnTo>
                    <a:lnTo>
                      <a:pt x="212" y="563"/>
                    </a:lnTo>
                    <a:lnTo>
                      <a:pt x="215" y="569"/>
                    </a:lnTo>
                    <a:lnTo>
                      <a:pt x="216" y="575"/>
                    </a:lnTo>
                    <a:lnTo>
                      <a:pt x="219" y="583"/>
                    </a:lnTo>
                    <a:lnTo>
                      <a:pt x="221" y="589"/>
                    </a:lnTo>
                    <a:lnTo>
                      <a:pt x="225" y="595"/>
                    </a:lnTo>
                    <a:lnTo>
                      <a:pt x="227" y="603"/>
                    </a:lnTo>
                    <a:lnTo>
                      <a:pt x="231" y="609"/>
                    </a:lnTo>
                    <a:lnTo>
                      <a:pt x="233" y="616"/>
                    </a:lnTo>
                    <a:lnTo>
                      <a:pt x="237" y="622"/>
                    </a:lnTo>
                    <a:lnTo>
                      <a:pt x="241" y="628"/>
                    </a:lnTo>
                    <a:lnTo>
                      <a:pt x="244" y="634"/>
                    </a:lnTo>
                    <a:lnTo>
                      <a:pt x="248" y="641"/>
                    </a:lnTo>
                    <a:lnTo>
                      <a:pt x="252" y="646"/>
                    </a:lnTo>
                    <a:lnTo>
                      <a:pt x="255" y="652"/>
                    </a:lnTo>
                    <a:lnTo>
                      <a:pt x="259" y="658"/>
                    </a:lnTo>
                    <a:lnTo>
                      <a:pt x="263" y="663"/>
                    </a:lnTo>
                    <a:lnTo>
                      <a:pt x="265" y="669"/>
                    </a:lnTo>
                    <a:lnTo>
                      <a:pt x="269" y="674"/>
                    </a:lnTo>
                    <a:lnTo>
                      <a:pt x="272" y="679"/>
                    </a:lnTo>
                    <a:lnTo>
                      <a:pt x="276" y="684"/>
                    </a:lnTo>
                    <a:lnTo>
                      <a:pt x="280" y="691"/>
                    </a:lnTo>
                    <a:lnTo>
                      <a:pt x="283" y="696"/>
                    </a:lnTo>
                    <a:lnTo>
                      <a:pt x="286" y="701"/>
                    </a:lnTo>
                    <a:lnTo>
                      <a:pt x="289" y="707"/>
                    </a:lnTo>
                    <a:lnTo>
                      <a:pt x="293" y="712"/>
                    </a:lnTo>
                    <a:lnTo>
                      <a:pt x="297" y="718"/>
                    </a:lnTo>
                    <a:lnTo>
                      <a:pt x="300" y="723"/>
                    </a:lnTo>
                    <a:lnTo>
                      <a:pt x="304" y="729"/>
                    </a:lnTo>
                    <a:lnTo>
                      <a:pt x="308" y="736"/>
                    </a:lnTo>
                    <a:lnTo>
                      <a:pt x="310" y="741"/>
                    </a:lnTo>
                    <a:lnTo>
                      <a:pt x="314" y="747"/>
                    </a:lnTo>
                    <a:lnTo>
                      <a:pt x="318" y="753"/>
                    </a:lnTo>
                    <a:lnTo>
                      <a:pt x="320" y="759"/>
                    </a:lnTo>
                    <a:lnTo>
                      <a:pt x="324" y="766"/>
                    </a:lnTo>
                    <a:lnTo>
                      <a:pt x="326" y="773"/>
                    </a:lnTo>
                    <a:lnTo>
                      <a:pt x="329" y="779"/>
                    </a:lnTo>
                    <a:lnTo>
                      <a:pt x="331" y="786"/>
                    </a:lnTo>
                    <a:lnTo>
                      <a:pt x="333" y="793"/>
                    </a:lnTo>
                    <a:lnTo>
                      <a:pt x="336" y="799"/>
                    </a:lnTo>
                    <a:lnTo>
                      <a:pt x="338" y="807"/>
                    </a:lnTo>
                    <a:lnTo>
                      <a:pt x="340" y="813"/>
                    </a:lnTo>
                    <a:lnTo>
                      <a:pt x="341" y="821"/>
                    </a:lnTo>
                    <a:lnTo>
                      <a:pt x="342" y="828"/>
                    </a:lnTo>
                    <a:lnTo>
                      <a:pt x="343" y="836"/>
                    </a:lnTo>
                    <a:lnTo>
                      <a:pt x="344" y="842"/>
                    </a:lnTo>
                    <a:lnTo>
                      <a:pt x="346" y="849"/>
                    </a:lnTo>
                    <a:lnTo>
                      <a:pt x="346" y="856"/>
                    </a:lnTo>
                    <a:lnTo>
                      <a:pt x="346" y="862"/>
                    </a:lnTo>
                    <a:lnTo>
                      <a:pt x="346" y="870"/>
                    </a:lnTo>
                    <a:lnTo>
                      <a:pt x="346" y="876"/>
                    </a:lnTo>
                    <a:lnTo>
                      <a:pt x="346" y="882"/>
                    </a:lnTo>
                    <a:lnTo>
                      <a:pt x="344" y="888"/>
                    </a:lnTo>
                    <a:lnTo>
                      <a:pt x="343" y="893"/>
                    </a:lnTo>
                    <a:lnTo>
                      <a:pt x="342" y="900"/>
                    </a:lnTo>
                    <a:lnTo>
                      <a:pt x="341" y="905"/>
                    </a:lnTo>
                    <a:lnTo>
                      <a:pt x="340" y="911"/>
                    </a:lnTo>
                    <a:lnTo>
                      <a:pt x="338" y="916"/>
                    </a:lnTo>
                    <a:lnTo>
                      <a:pt x="336" y="921"/>
                    </a:lnTo>
                    <a:lnTo>
                      <a:pt x="333" y="926"/>
                    </a:lnTo>
                    <a:lnTo>
                      <a:pt x="332" y="931"/>
                    </a:lnTo>
                    <a:lnTo>
                      <a:pt x="329" y="936"/>
                    </a:lnTo>
                    <a:lnTo>
                      <a:pt x="326" y="941"/>
                    </a:lnTo>
                    <a:lnTo>
                      <a:pt x="324" y="946"/>
                    </a:lnTo>
                    <a:lnTo>
                      <a:pt x="320" y="951"/>
                    </a:lnTo>
                    <a:lnTo>
                      <a:pt x="316" y="956"/>
                    </a:lnTo>
                    <a:lnTo>
                      <a:pt x="313" y="961"/>
                    </a:lnTo>
                    <a:lnTo>
                      <a:pt x="309" y="966"/>
                    </a:lnTo>
                    <a:lnTo>
                      <a:pt x="305" y="971"/>
                    </a:lnTo>
                    <a:lnTo>
                      <a:pt x="300" y="975"/>
                    </a:lnTo>
                    <a:lnTo>
                      <a:pt x="296" y="980"/>
                    </a:lnTo>
                    <a:lnTo>
                      <a:pt x="291" y="983"/>
                    </a:lnTo>
                    <a:lnTo>
                      <a:pt x="286" y="987"/>
                    </a:lnTo>
                    <a:lnTo>
                      <a:pt x="281" y="990"/>
                    </a:lnTo>
                    <a:lnTo>
                      <a:pt x="275" y="993"/>
                    </a:lnTo>
                    <a:lnTo>
                      <a:pt x="270" y="996"/>
                    </a:lnTo>
                    <a:lnTo>
                      <a:pt x="264" y="998"/>
                    </a:lnTo>
                    <a:lnTo>
                      <a:pt x="258" y="1001"/>
                    </a:lnTo>
                    <a:lnTo>
                      <a:pt x="253" y="1002"/>
                    </a:lnTo>
                    <a:lnTo>
                      <a:pt x="247" y="1005"/>
                    </a:lnTo>
                    <a:lnTo>
                      <a:pt x="241" y="1006"/>
                    </a:lnTo>
                    <a:lnTo>
                      <a:pt x="236" y="1007"/>
                    </a:lnTo>
                    <a:lnTo>
                      <a:pt x="230" y="1007"/>
                    </a:lnTo>
                    <a:lnTo>
                      <a:pt x="225" y="1008"/>
                    </a:lnTo>
                    <a:lnTo>
                      <a:pt x="220" y="1008"/>
                    </a:lnTo>
                    <a:lnTo>
                      <a:pt x="214" y="1008"/>
                    </a:lnTo>
                    <a:lnTo>
                      <a:pt x="209" y="1008"/>
                    </a:lnTo>
                    <a:lnTo>
                      <a:pt x="204" y="1010"/>
                    </a:lnTo>
                    <a:lnTo>
                      <a:pt x="198" y="1010"/>
                    </a:lnTo>
                    <a:lnTo>
                      <a:pt x="193" y="1010"/>
                    </a:lnTo>
                    <a:lnTo>
                      <a:pt x="187" y="1010"/>
                    </a:lnTo>
                    <a:lnTo>
                      <a:pt x="181" y="1010"/>
                    </a:lnTo>
                    <a:lnTo>
                      <a:pt x="173" y="1010"/>
                    </a:lnTo>
                    <a:lnTo>
                      <a:pt x="167" y="1010"/>
                    </a:lnTo>
                    <a:lnTo>
                      <a:pt x="160" y="1008"/>
                    </a:lnTo>
                    <a:lnTo>
                      <a:pt x="151" y="1008"/>
                    </a:lnTo>
                    <a:lnTo>
                      <a:pt x="142" y="1008"/>
                    </a:lnTo>
                    <a:lnTo>
                      <a:pt x="132" y="1008"/>
                    </a:lnTo>
                    <a:lnTo>
                      <a:pt x="121" y="1008"/>
                    </a:lnTo>
                    <a:lnTo>
                      <a:pt x="110" y="1007"/>
                    </a:lnTo>
                    <a:lnTo>
                      <a:pt x="98" y="1007"/>
                    </a:lnTo>
                    <a:lnTo>
                      <a:pt x="83" y="1007"/>
                    </a:lnTo>
                    <a:lnTo>
                      <a:pt x="68" y="1007"/>
                    </a:lnTo>
                    <a:lnTo>
                      <a:pt x="52" y="1007"/>
                    </a:lnTo>
                    <a:close/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0" name="Freeform 502"/>
              <p:cNvSpPr>
                <a:spLocks/>
              </p:cNvSpPr>
              <p:nvPr/>
            </p:nvSpPr>
            <p:spPr bwMode="auto">
              <a:xfrm>
                <a:off x="3562" y="2893"/>
                <a:ext cx="35" cy="34"/>
              </a:xfrm>
              <a:custGeom>
                <a:avLst/>
                <a:gdLst>
                  <a:gd name="T0" fmla="*/ 11 w 35"/>
                  <a:gd name="T1" fmla="*/ 0 h 34"/>
                  <a:gd name="T2" fmla="*/ 6 w 35"/>
                  <a:gd name="T3" fmla="*/ 2 h 34"/>
                  <a:gd name="T4" fmla="*/ 4 w 35"/>
                  <a:gd name="T5" fmla="*/ 6 h 34"/>
                  <a:gd name="T6" fmla="*/ 1 w 35"/>
                  <a:gd name="T7" fmla="*/ 11 h 34"/>
                  <a:gd name="T8" fmla="*/ 0 w 35"/>
                  <a:gd name="T9" fmla="*/ 16 h 34"/>
                  <a:gd name="T10" fmla="*/ 1 w 35"/>
                  <a:gd name="T11" fmla="*/ 20 h 34"/>
                  <a:gd name="T12" fmla="*/ 1 w 35"/>
                  <a:gd name="T13" fmla="*/ 24 h 34"/>
                  <a:gd name="T14" fmla="*/ 4 w 35"/>
                  <a:gd name="T15" fmla="*/ 26 h 34"/>
                  <a:gd name="T16" fmla="*/ 5 w 35"/>
                  <a:gd name="T17" fmla="*/ 29 h 34"/>
                  <a:gd name="T18" fmla="*/ 8 w 35"/>
                  <a:gd name="T19" fmla="*/ 31 h 34"/>
                  <a:gd name="T20" fmla="*/ 11 w 35"/>
                  <a:gd name="T21" fmla="*/ 32 h 34"/>
                  <a:gd name="T22" fmla="*/ 15 w 35"/>
                  <a:gd name="T23" fmla="*/ 34 h 34"/>
                  <a:gd name="T24" fmla="*/ 17 w 35"/>
                  <a:gd name="T25" fmla="*/ 34 h 34"/>
                  <a:gd name="T26" fmla="*/ 21 w 35"/>
                  <a:gd name="T27" fmla="*/ 34 h 34"/>
                  <a:gd name="T28" fmla="*/ 24 w 35"/>
                  <a:gd name="T29" fmla="*/ 32 h 34"/>
                  <a:gd name="T30" fmla="*/ 27 w 35"/>
                  <a:gd name="T31" fmla="*/ 31 h 34"/>
                  <a:gd name="T32" fmla="*/ 29 w 35"/>
                  <a:gd name="T33" fmla="*/ 29 h 34"/>
                  <a:gd name="T34" fmla="*/ 32 w 35"/>
                  <a:gd name="T35" fmla="*/ 26 h 34"/>
                  <a:gd name="T36" fmla="*/ 33 w 35"/>
                  <a:gd name="T37" fmla="*/ 24 h 34"/>
                  <a:gd name="T38" fmla="*/ 34 w 35"/>
                  <a:gd name="T39" fmla="*/ 20 h 34"/>
                  <a:gd name="T40" fmla="*/ 35 w 35"/>
                  <a:gd name="T41" fmla="*/ 16 h 34"/>
                  <a:gd name="T42" fmla="*/ 34 w 35"/>
                  <a:gd name="T43" fmla="*/ 11 h 34"/>
                  <a:gd name="T44" fmla="*/ 33 w 35"/>
                  <a:gd name="T45" fmla="*/ 7 h 34"/>
                  <a:gd name="T46" fmla="*/ 29 w 35"/>
                  <a:gd name="T47" fmla="*/ 4 h 34"/>
                  <a:gd name="T48" fmla="*/ 26 w 35"/>
                  <a:gd name="T49" fmla="*/ 1 h 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5"/>
                  <a:gd name="T76" fmla="*/ 0 h 34"/>
                  <a:gd name="T77" fmla="*/ 35 w 35"/>
                  <a:gd name="T78" fmla="*/ 34 h 3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5" h="34">
                    <a:moveTo>
                      <a:pt x="11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1" y="24"/>
                    </a:lnTo>
                    <a:lnTo>
                      <a:pt x="4" y="26"/>
                    </a:lnTo>
                    <a:lnTo>
                      <a:pt x="5" y="29"/>
                    </a:lnTo>
                    <a:lnTo>
                      <a:pt x="8" y="31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17" y="34"/>
                    </a:lnTo>
                    <a:lnTo>
                      <a:pt x="21" y="34"/>
                    </a:lnTo>
                    <a:lnTo>
                      <a:pt x="24" y="32"/>
                    </a:lnTo>
                    <a:lnTo>
                      <a:pt x="27" y="31"/>
                    </a:lnTo>
                    <a:lnTo>
                      <a:pt x="29" y="29"/>
                    </a:lnTo>
                    <a:lnTo>
                      <a:pt x="32" y="26"/>
                    </a:lnTo>
                    <a:lnTo>
                      <a:pt x="33" y="24"/>
                    </a:lnTo>
                    <a:lnTo>
                      <a:pt x="34" y="20"/>
                    </a:lnTo>
                    <a:lnTo>
                      <a:pt x="35" y="16"/>
                    </a:lnTo>
                    <a:lnTo>
                      <a:pt x="34" y="11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6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1" name="Freeform 503"/>
              <p:cNvSpPr>
                <a:spLocks/>
              </p:cNvSpPr>
              <p:nvPr/>
            </p:nvSpPr>
            <p:spPr bwMode="auto">
              <a:xfrm>
                <a:off x="3580" y="2276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5 h 8"/>
                  <a:gd name="T4" fmla="*/ 6 w 8"/>
                  <a:gd name="T5" fmla="*/ 3 h 8"/>
                  <a:gd name="T6" fmla="*/ 4 w 8"/>
                  <a:gd name="T7" fmla="*/ 0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8"/>
                  <a:gd name="T23" fmla="*/ 8 w 8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8">
                    <a:moveTo>
                      <a:pt x="8" y="8"/>
                    </a:moveTo>
                    <a:lnTo>
                      <a:pt x="8" y="5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2" name="Freeform 504"/>
              <p:cNvSpPr>
                <a:spLocks/>
              </p:cNvSpPr>
              <p:nvPr/>
            </p:nvSpPr>
            <p:spPr bwMode="auto">
              <a:xfrm>
                <a:off x="3573" y="2276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1 w 7"/>
                  <a:gd name="T5" fmla="*/ 3 h 8"/>
                  <a:gd name="T6" fmla="*/ 0 w 7"/>
                  <a:gd name="T7" fmla="*/ 5 h 8"/>
                  <a:gd name="T8" fmla="*/ 0 w 7"/>
                  <a:gd name="T9" fmla="*/ 8 h 8"/>
                  <a:gd name="T10" fmla="*/ 0 w 7"/>
                  <a:gd name="T11" fmla="*/ 8 h 8"/>
                  <a:gd name="T12" fmla="*/ 0 w 7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3" name="Line 505"/>
              <p:cNvSpPr>
                <a:spLocks noChangeShapeType="1"/>
              </p:cNvSpPr>
              <p:nvPr/>
            </p:nvSpPr>
            <p:spPr bwMode="auto">
              <a:xfrm>
                <a:off x="3573" y="2284"/>
                <a:ext cx="1" cy="6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4" name="Line 506"/>
              <p:cNvSpPr>
                <a:spLocks noChangeShapeType="1"/>
              </p:cNvSpPr>
              <p:nvPr/>
            </p:nvSpPr>
            <p:spPr bwMode="auto">
              <a:xfrm>
                <a:off x="3588" y="2284"/>
                <a:ext cx="1" cy="6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5" name="Line 507"/>
              <p:cNvSpPr>
                <a:spLocks noChangeShapeType="1"/>
              </p:cNvSpPr>
              <p:nvPr/>
            </p:nvSpPr>
            <p:spPr bwMode="auto">
              <a:xfrm>
                <a:off x="3580" y="227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6" name="Line 508"/>
              <p:cNvSpPr>
                <a:spLocks noChangeShapeType="1"/>
              </p:cNvSpPr>
              <p:nvPr/>
            </p:nvSpPr>
            <p:spPr bwMode="auto">
              <a:xfrm flipH="1" flipV="1">
                <a:off x="2379" y="717"/>
                <a:ext cx="14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7" name="Line 509"/>
              <p:cNvSpPr>
                <a:spLocks noChangeShapeType="1"/>
              </p:cNvSpPr>
              <p:nvPr/>
            </p:nvSpPr>
            <p:spPr bwMode="auto">
              <a:xfrm>
                <a:off x="2407" y="707"/>
                <a:ext cx="63" cy="1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8" name="Line 510"/>
              <p:cNvSpPr>
                <a:spLocks noChangeShapeType="1"/>
              </p:cNvSpPr>
              <p:nvPr/>
            </p:nvSpPr>
            <p:spPr bwMode="auto">
              <a:xfrm flipV="1">
                <a:off x="2393" y="883"/>
                <a:ext cx="77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69" name="Line 511"/>
              <p:cNvSpPr>
                <a:spLocks noChangeShapeType="1"/>
              </p:cNvSpPr>
              <p:nvPr/>
            </p:nvSpPr>
            <p:spPr bwMode="auto">
              <a:xfrm flipV="1">
                <a:off x="2379" y="707"/>
                <a:ext cx="28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0" name="Freeform 512"/>
              <p:cNvSpPr>
                <a:spLocks/>
              </p:cNvSpPr>
              <p:nvPr/>
            </p:nvSpPr>
            <p:spPr bwMode="auto">
              <a:xfrm>
                <a:off x="1774" y="408"/>
                <a:ext cx="98" cy="54"/>
              </a:xfrm>
              <a:custGeom>
                <a:avLst/>
                <a:gdLst>
                  <a:gd name="T0" fmla="*/ 98 w 98"/>
                  <a:gd name="T1" fmla="*/ 54 h 54"/>
                  <a:gd name="T2" fmla="*/ 93 w 98"/>
                  <a:gd name="T3" fmla="*/ 42 h 54"/>
                  <a:gd name="T4" fmla="*/ 87 w 98"/>
                  <a:gd name="T5" fmla="*/ 31 h 54"/>
                  <a:gd name="T6" fmla="*/ 80 w 98"/>
                  <a:gd name="T7" fmla="*/ 22 h 54"/>
                  <a:gd name="T8" fmla="*/ 70 w 98"/>
                  <a:gd name="T9" fmla="*/ 15 h 54"/>
                  <a:gd name="T10" fmla="*/ 60 w 98"/>
                  <a:gd name="T11" fmla="*/ 9 h 54"/>
                  <a:gd name="T12" fmla="*/ 49 w 98"/>
                  <a:gd name="T13" fmla="*/ 4 h 54"/>
                  <a:gd name="T14" fmla="*/ 37 w 98"/>
                  <a:gd name="T15" fmla="*/ 1 h 54"/>
                  <a:gd name="T16" fmla="*/ 26 w 98"/>
                  <a:gd name="T17" fmla="*/ 0 h 54"/>
                  <a:gd name="T18" fmla="*/ 12 w 98"/>
                  <a:gd name="T19" fmla="*/ 1 h 54"/>
                  <a:gd name="T20" fmla="*/ 0 w 98"/>
                  <a:gd name="T21" fmla="*/ 4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8"/>
                  <a:gd name="T34" fmla="*/ 0 h 54"/>
                  <a:gd name="T35" fmla="*/ 98 w 98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8" h="54">
                    <a:moveTo>
                      <a:pt x="98" y="54"/>
                    </a:moveTo>
                    <a:lnTo>
                      <a:pt x="93" y="42"/>
                    </a:lnTo>
                    <a:lnTo>
                      <a:pt x="87" y="31"/>
                    </a:lnTo>
                    <a:lnTo>
                      <a:pt x="80" y="22"/>
                    </a:lnTo>
                    <a:lnTo>
                      <a:pt x="70" y="15"/>
                    </a:lnTo>
                    <a:lnTo>
                      <a:pt x="60" y="9"/>
                    </a:lnTo>
                    <a:lnTo>
                      <a:pt x="49" y="4"/>
                    </a:lnTo>
                    <a:lnTo>
                      <a:pt x="37" y="1"/>
                    </a:lnTo>
                    <a:lnTo>
                      <a:pt x="26" y="0"/>
                    </a:lnTo>
                    <a:lnTo>
                      <a:pt x="12" y="1"/>
                    </a:lnTo>
                    <a:lnTo>
                      <a:pt x="0" y="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1" name="Freeform 513"/>
              <p:cNvSpPr>
                <a:spLocks/>
              </p:cNvSpPr>
              <p:nvPr/>
            </p:nvSpPr>
            <p:spPr bwMode="auto">
              <a:xfrm>
                <a:off x="1826" y="465"/>
                <a:ext cx="51" cy="99"/>
              </a:xfrm>
              <a:custGeom>
                <a:avLst/>
                <a:gdLst>
                  <a:gd name="T0" fmla="*/ 0 w 51"/>
                  <a:gd name="T1" fmla="*/ 99 h 99"/>
                  <a:gd name="T2" fmla="*/ 11 w 51"/>
                  <a:gd name="T3" fmla="*/ 94 h 99"/>
                  <a:gd name="T4" fmla="*/ 20 w 51"/>
                  <a:gd name="T5" fmla="*/ 88 h 99"/>
                  <a:gd name="T6" fmla="*/ 29 w 51"/>
                  <a:gd name="T7" fmla="*/ 79 h 99"/>
                  <a:gd name="T8" fmla="*/ 37 w 51"/>
                  <a:gd name="T9" fmla="*/ 70 h 99"/>
                  <a:gd name="T10" fmla="*/ 44 w 51"/>
                  <a:gd name="T11" fmla="*/ 60 h 99"/>
                  <a:gd name="T12" fmla="*/ 47 w 51"/>
                  <a:gd name="T13" fmla="*/ 49 h 99"/>
                  <a:gd name="T14" fmla="*/ 50 w 51"/>
                  <a:gd name="T15" fmla="*/ 37 h 99"/>
                  <a:gd name="T16" fmla="*/ 51 w 51"/>
                  <a:gd name="T17" fmla="*/ 25 h 99"/>
                  <a:gd name="T18" fmla="*/ 50 w 51"/>
                  <a:gd name="T19" fmla="*/ 13 h 99"/>
                  <a:gd name="T20" fmla="*/ 47 w 51"/>
                  <a:gd name="T21" fmla="*/ 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1"/>
                  <a:gd name="T34" fmla="*/ 0 h 99"/>
                  <a:gd name="T35" fmla="*/ 51 w 51"/>
                  <a:gd name="T36" fmla="*/ 99 h 9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1" h="99">
                    <a:moveTo>
                      <a:pt x="0" y="99"/>
                    </a:moveTo>
                    <a:lnTo>
                      <a:pt x="11" y="94"/>
                    </a:lnTo>
                    <a:lnTo>
                      <a:pt x="20" y="88"/>
                    </a:lnTo>
                    <a:lnTo>
                      <a:pt x="29" y="79"/>
                    </a:lnTo>
                    <a:lnTo>
                      <a:pt x="37" y="70"/>
                    </a:lnTo>
                    <a:lnTo>
                      <a:pt x="44" y="60"/>
                    </a:lnTo>
                    <a:lnTo>
                      <a:pt x="47" y="49"/>
                    </a:lnTo>
                    <a:lnTo>
                      <a:pt x="50" y="37"/>
                    </a:lnTo>
                    <a:lnTo>
                      <a:pt x="51" y="25"/>
                    </a:lnTo>
                    <a:lnTo>
                      <a:pt x="50" y="13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2" name="Freeform 514"/>
              <p:cNvSpPr>
                <a:spLocks/>
              </p:cNvSpPr>
              <p:nvPr/>
            </p:nvSpPr>
            <p:spPr bwMode="auto">
              <a:xfrm>
                <a:off x="1598" y="457"/>
                <a:ext cx="52" cy="99"/>
              </a:xfrm>
              <a:custGeom>
                <a:avLst/>
                <a:gdLst>
                  <a:gd name="T0" fmla="*/ 52 w 52"/>
                  <a:gd name="T1" fmla="*/ 0 h 99"/>
                  <a:gd name="T2" fmla="*/ 41 w 52"/>
                  <a:gd name="T3" fmla="*/ 5 h 99"/>
                  <a:gd name="T4" fmla="*/ 31 w 52"/>
                  <a:gd name="T5" fmla="*/ 11 h 99"/>
                  <a:gd name="T6" fmla="*/ 22 w 52"/>
                  <a:gd name="T7" fmla="*/ 20 h 99"/>
                  <a:gd name="T8" fmla="*/ 15 w 52"/>
                  <a:gd name="T9" fmla="*/ 28 h 99"/>
                  <a:gd name="T10" fmla="*/ 9 w 52"/>
                  <a:gd name="T11" fmla="*/ 38 h 99"/>
                  <a:gd name="T12" fmla="*/ 4 w 52"/>
                  <a:gd name="T13" fmla="*/ 50 h 99"/>
                  <a:gd name="T14" fmla="*/ 2 w 52"/>
                  <a:gd name="T15" fmla="*/ 61 h 99"/>
                  <a:gd name="T16" fmla="*/ 0 w 52"/>
                  <a:gd name="T17" fmla="*/ 73 h 99"/>
                  <a:gd name="T18" fmla="*/ 2 w 52"/>
                  <a:gd name="T19" fmla="*/ 86 h 99"/>
                  <a:gd name="T20" fmla="*/ 4 w 52"/>
                  <a:gd name="T21" fmla="*/ 9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"/>
                  <a:gd name="T34" fmla="*/ 0 h 99"/>
                  <a:gd name="T35" fmla="*/ 52 w 52"/>
                  <a:gd name="T36" fmla="*/ 99 h 9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" h="99">
                    <a:moveTo>
                      <a:pt x="52" y="0"/>
                    </a:moveTo>
                    <a:lnTo>
                      <a:pt x="41" y="5"/>
                    </a:lnTo>
                    <a:lnTo>
                      <a:pt x="31" y="11"/>
                    </a:lnTo>
                    <a:lnTo>
                      <a:pt x="22" y="20"/>
                    </a:lnTo>
                    <a:lnTo>
                      <a:pt x="15" y="28"/>
                    </a:lnTo>
                    <a:lnTo>
                      <a:pt x="9" y="38"/>
                    </a:lnTo>
                    <a:lnTo>
                      <a:pt x="4" y="50"/>
                    </a:lnTo>
                    <a:lnTo>
                      <a:pt x="2" y="61"/>
                    </a:lnTo>
                    <a:lnTo>
                      <a:pt x="0" y="73"/>
                    </a:lnTo>
                    <a:lnTo>
                      <a:pt x="2" y="86"/>
                    </a:lnTo>
                    <a:lnTo>
                      <a:pt x="4" y="9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3" name="Freeform 515"/>
              <p:cNvSpPr>
                <a:spLocks/>
              </p:cNvSpPr>
              <p:nvPr/>
            </p:nvSpPr>
            <p:spPr bwMode="auto">
              <a:xfrm>
                <a:off x="1603" y="559"/>
                <a:ext cx="99" cy="54"/>
              </a:xfrm>
              <a:custGeom>
                <a:avLst/>
                <a:gdLst>
                  <a:gd name="T0" fmla="*/ 0 w 99"/>
                  <a:gd name="T1" fmla="*/ 0 h 54"/>
                  <a:gd name="T2" fmla="*/ 5 w 99"/>
                  <a:gd name="T3" fmla="*/ 12 h 54"/>
                  <a:gd name="T4" fmla="*/ 11 w 99"/>
                  <a:gd name="T5" fmla="*/ 22 h 54"/>
                  <a:gd name="T6" fmla="*/ 20 w 99"/>
                  <a:gd name="T7" fmla="*/ 32 h 54"/>
                  <a:gd name="T8" fmla="*/ 28 w 99"/>
                  <a:gd name="T9" fmla="*/ 39 h 54"/>
                  <a:gd name="T10" fmla="*/ 38 w 99"/>
                  <a:gd name="T11" fmla="*/ 45 h 54"/>
                  <a:gd name="T12" fmla="*/ 49 w 99"/>
                  <a:gd name="T13" fmla="*/ 50 h 54"/>
                  <a:gd name="T14" fmla="*/ 61 w 99"/>
                  <a:gd name="T15" fmla="*/ 53 h 54"/>
                  <a:gd name="T16" fmla="*/ 74 w 99"/>
                  <a:gd name="T17" fmla="*/ 54 h 54"/>
                  <a:gd name="T18" fmla="*/ 86 w 99"/>
                  <a:gd name="T19" fmla="*/ 53 h 54"/>
                  <a:gd name="T20" fmla="*/ 99 w 99"/>
                  <a:gd name="T21" fmla="*/ 49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9"/>
                  <a:gd name="T34" fmla="*/ 0 h 54"/>
                  <a:gd name="T35" fmla="*/ 99 w 99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9" h="54">
                    <a:moveTo>
                      <a:pt x="0" y="0"/>
                    </a:moveTo>
                    <a:lnTo>
                      <a:pt x="5" y="12"/>
                    </a:lnTo>
                    <a:lnTo>
                      <a:pt x="11" y="22"/>
                    </a:lnTo>
                    <a:lnTo>
                      <a:pt x="20" y="32"/>
                    </a:lnTo>
                    <a:lnTo>
                      <a:pt x="28" y="39"/>
                    </a:lnTo>
                    <a:lnTo>
                      <a:pt x="38" y="45"/>
                    </a:lnTo>
                    <a:lnTo>
                      <a:pt x="49" y="50"/>
                    </a:lnTo>
                    <a:lnTo>
                      <a:pt x="61" y="53"/>
                    </a:lnTo>
                    <a:lnTo>
                      <a:pt x="74" y="54"/>
                    </a:lnTo>
                    <a:lnTo>
                      <a:pt x="86" y="53"/>
                    </a:lnTo>
                    <a:lnTo>
                      <a:pt x="99" y="4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4" name="Freeform 516"/>
              <p:cNvSpPr>
                <a:spLocks/>
              </p:cNvSpPr>
              <p:nvPr/>
            </p:nvSpPr>
            <p:spPr bwMode="auto">
              <a:xfrm>
                <a:off x="2028" y="301"/>
                <a:ext cx="52" cy="102"/>
              </a:xfrm>
              <a:custGeom>
                <a:avLst/>
                <a:gdLst>
                  <a:gd name="T0" fmla="*/ 52 w 52"/>
                  <a:gd name="T1" fmla="*/ 0 h 102"/>
                  <a:gd name="T2" fmla="*/ 41 w 52"/>
                  <a:gd name="T3" fmla="*/ 6 h 102"/>
                  <a:gd name="T4" fmla="*/ 31 w 52"/>
                  <a:gd name="T5" fmla="*/ 13 h 102"/>
                  <a:gd name="T6" fmla="*/ 22 w 52"/>
                  <a:gd name="T7" fmla="*/ 21 h 102"/>
                  <a:gd name="T8" fmla="*/ 14 w 52"/>
                  <a:gd name="T9" fmla="*/ 29 h 102"/>
                  <a:gd name="T10" fmla="*/ 9 w 52"/>
                  <a:gd name="T11" fmla="*/ 41 h 102"/>
                  <a:gd name="T12" fmla="*/ 4 w 52"/>
                  <a:gd name="T13" fmla="*/ 52 h 102"/>
                  <a:gd name="T14" fmla="*/ 2 w 52"/>
                  <a:gd name="T15" fmla="*/ 63 h 102"/>
                  <a:gd name="T16" fmla="*/ 0 w 52"/>
                  <a:gd name="T17" fmla="*/ 76 h 102"/>
                  <a:gd name="T18" fmla="*/ 2 w 52"/>
                  <a:gd name="T19" fmla="*/ 89 h 102"/>
                  <a:gd name="T20" fmla="*/ 5 w 52"/>
                  <a:gd name="T21" fmla="*/ 102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"/>
                  <a:gd name="T34" fmla="*/ 0 h 102"/>
                  <a:gd name="T35" fmla="*/ 52 w 52"/>
                  <a:gd name="T36" fmla="*/ 102 h 10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" h="102">
                    <a:moveTo>
                      <a:pt x="52" y="0"/>
                    </a:moveTo>
                    <a:lnTo>
                      <a:pt x="41" y="6"/>
                    </a:lnTo>
                    <a:lnTo>
                      <a:pt x="31" y="13"/>
                    </a:lnTo>
                    <a:lnTo>
                      <a:pt x="22" y="21"/>
                    </a:lnTo>
                    <a:lnTo>
                      <a:pt x="14" y="29"/>
                    </a:lnTo>
                    <a:lnTo>
                      <a:pt x="9" y="41"/>
                    </a:lnTo>
                    <a:lnTo>
                      <a:pt x="4" y="52"/>
                    </a:lnTo>
                    <a:lnTo>
                      <a:pt x="2" y="63"/>
                    </a:lnTo>
                    <a:lnTo>
                      <a:pt x="0" y="76"/>
                    </a:lnTo>
                    <a:lnTo>
                      <a:pt x="2" y="89"/>
                    </a:lnTo>
                    <a:lnTo>
                      <a:pt x="5" y="10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5" name="Freeform 517"/>
              <p:cNvSpPr>
                <a:spLocks/>
              </p:cNvSpPr>
              <p:nvPr/>
            </p:nvSpPr>
            <p:spPr bwMode="auto">
              <a:xfrm>
                <a:off x="2148" y="273"/>
                <a:ext cx="98" cy="52"/>
              </a:xfrm>
              <a:custGeom>
                <a:avLst/>
                <a:gdLst>
                  <a:gd name="T0" fmla="*/ 98 w 98"/>
                  <a:gd name="T1" fmla="*/ 52 h 52"/>
                  <a:gd name="T2" fmla="*/ 93 w 98"/>
                  <a:gd name="T3" fmla="*/ 41 h 52"/>
                  <a:gd name="T4" fmla="*/ 87 w 98"/>
                  <a:gd name="T5" fmla="*/ 31 h 52"/>
                  <a:gd name="T6" fmla="*/ 78 w 98"/>
                  <a:gd name="T7" fmla="*/ 22 h 52"/>
                  <a:gd name="T8" fmla="*/ 70 w 98"/>
                  <a:gd name="T9" fmla="*/ 15 h 52"/>
                  <a:gd name="T10" fmla="*/ 60 w 98"/>
                  <a:gd name="T11" fmla="*/ 8 h 52"/>
                  <a:gd name="T12" fmla="*/ 49 w 98"/>
                  <a:gd name="T13" fmla="*/ 3 h 52"/>
                  <a:gd name="T14" fmla="*/ 38 w 98"/>
                  <a:gd name="T15" fmla="*/ 1 h 52"/>
                  <a:gd name="T16" fmla="*/ 26 w 98"/>
                  <a:gd name="T17" fmla="*/ 0 h 52"/>
                  <a:gd name="T18" fmla="*/ 12 w 98"/>
                  <a:gd name="T19" fmla="*/ 1 h 52"/>
                  <a:gd name="T20" fmla="*/ 0 w 98"/>
                  <a:gd name="T21" fmla="*/ 5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8"/>
                  <a:gd name="T34" fmla="*/ 0 h 52"/>
                  <a:gd name="T35" fmla="*/ 98 w 98"/>
                  <a:gd name="T36" fmla="*/ 52 h 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8" h="52">
                    <a:moveTo>
                      <a:pt x="98" y="52"/>
                    </a:moveTo>
                    <a:lnTo>
                      <a:pt x="93" y="41"/>
                    </a:lnTo>
                    <a:lnTo>
                      <a:pt x="87" y="31"/>
                    </a:lnTo>
                    <a:lnTo>
                      <a:pt x="78" y="22"/>
                    </a:lnTo>
                    <a:lnTo>
                      <a:pt x="70" y="15"/>
                    </a:lnTo>
                    <a:lnTo>
                      <a:pt x="60" y="8"/>
                    </a:lnTo>
                    <a:lnTo>
                      <a:pt x="49" y="3"/>
                    </a:lnTo>
                    <a:lnTo>
                      <a:pt x="38" y="1"/>
                    </a:lnTo>
                    <a:lnTo>
                      <a:pt x="26" y="0"/>
                    </a:lnTo>
                    <a:lnTo>
                      <a:pt x="12" y="1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6" name="Freeform 518"/>
              <p:cNvSpPr>
                <a:spLocks/>
              </p:cNvSpPr>
              <p:nvPr/>
            </p:nvSpPr>
            <p:spPr bwMode="auto">
              <a:xfrm>
                <a:off x="2201" y="329"/>
                <a:ext cx="51" cy="100"/>
              </a:xfrm>
              <a:custGeom>
                <a:avLst/>
                <a:gdLst>
                  <a:gd name="T0" fmla="*/ 0 w 51"/>
                  <a:gd name="T1" fmla="*/ 100 h 100"/>
                  <a:gd name="T2" fmla="*/ 11 w 51"/>
                  <a:gd name="T3" fmla="*/ 95 h 100"/>
                  <a:gd name="T4" fmla="*/ 20 w 51"/>
                  <a:gd name="T5" fmla="*/ 89 h 100"/>
                  <a:gd name="T6" fmla="*/ 29 w 51"/>
                  <a:gd name="T7" fmla="*/ 81 h 100"/>
                  <a:gd name="T8" fmla="*/ 36 w 51"/>
                  <a:gd name="T9" fmla="*/ 71 h 100"/>
                  <a:gd name="T10" fmla="*/ 42 w 51"/>
                  <a:gd name="T11" fmla="*/ 61 h 100"/>
                  <a:gd name="T12" fmla="*/ 47 w 51"/>
                  <a:gd name="T13" fmla="*/ 50 h 100"/>
                  <a:gd name="T14" fmla="*/ 50 w 51"/>
                  <a:gd name="T15" fmla="*/ 39 h 100"/>
                  <a:gd name="T16" fmla="*/ 51 w 51"/>
                  <a:gd name="T17" fmla="*/ 26 h 100"/>
                  <a:gd name="T18" fmla="*/ 50 w 51"/>
                  <a:gd name="T19" fmla="*/ 13 h 100"/>
                  <a:gd name="T20" fmla="*/ 46 w 51"/>
                  <a:gd name="T21" fmla="*/ 0 h 1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1"/>
                  <a:gd name="T34" fmla="*/ 0 h 100"/>
                  <a:gd name="T35" fmla="*/ 51 w 51"/>
                  <a:gd name="T36" fmla="*/ 100 h 10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1" h="100">
                    <a:moveTo>
                      <a:pt x="0" y="100"/>
                    </a:moveTo>
                    <a:lnTo>
                      <a:pt x="11" y="95"/>
                    </a:lnTo>
                    <a:lnTo>
                      <a:pt x="20" y="89"/>
                    </a:lnTo>
                    <a:lnTo>
                      <a:pt x="29" y="81"/>
                    </a:lnTo>
                    <a:lnTo>
                      <a:pt x="36" y="71"/>
                    </a:lnTo>
                    <a:lnTo>
                      <a:pt x="42" y="61"/>
                    </a:lnTo>
                    <a:lnTo>
                      <a:pt x="47" y="50"/>
                    </a:lnTo>
                    <a:lnTo>
                      <a:pt x="50" y="39"/>
                    </a:lnTo>
                    <a:lnTo>
                      <a:pt x="51" y="26"/>
                    </a:lnTo>
                    <a:lnTo>
                      <a:pt x="50" y="13"/>
                    </a:lnTo>
                    <a:lnTo>
                      <a:pt x="4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7" name="Freeform 519"/>
              <p:cNvSpPr>
                <a:spLocks/>
              </p:cNvSpPr>
              <p:nvPr/>
            </p:nvSpPr>
            <p:spPr bwMode="auto">
              <a:xfrm>
                <a:off x="2035" y="407"/>
                <a:ext cx="97" cy="52"/>
              </a:xfrm>
              <a:custGeom>
                <a:avLst/>
                <a:gdLst>
                  <a:gd name="T0" fmla="*/ 0 w 97"/>
                  <a:gd name="T1" fmla="*/ 0 h 52"/>
                  <a:gd name="T2" fmla="*/ 4 w 97"/>
                  <a:gd name="T3" fmla="*/ 11 h 52"/>
                  <a:gd name="T4" fmla="*/ 11 w 97"/>
                  <a:gd name="T5" fmla="*/ 21 h 52"/>
                  <a:gd name="T6" fmla="*/ 18 w 97"/>
                  <a:gd name="T7" fmla="*/ 30 h 52"/>
                  <a:gd name="T8" fmla="*/ 28 w 97"/>
                  <a:gd name="T9" fmla="*/ 37 h 52"/>
                  <a:gd name="T10" fmla="*/ 37 w 97"/>
                  <a:gd name="T11" fmla="*/ 43 h 52"/>
                  <a:gd name="T12" fmla="*/ 48 w 97"/>
                  <a:gd name="T13" fmla="*/ 48 h 52"/>
                  <a:gd name="T14" fmla="*/ 59 w 97"/>
                  <a:gd name="T15" fmla="*/ 51 h 52"/>
                  <a:gd name="T16" fmla="*/ 72 w 97"/>
                  <a:gd name="T17" fmla="*/ 52 h 52"/>
                  <a:gd name="T18" fmla="*/ 84 w 97"/>
                  <a:gd name="T19" fmla="*/ 51 h 52"/>
                  <a:gd name="T20" fmla="*/ 97 w 97"/>
                  <a:gd name="T21" fmla="*/ 47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7"/>
                  <a:gd name="T34" fmla="*/ 0 h 52"/>
                  <a:gd name="T35" fmla="*/ 97 w 97"/>
                  <a:gd name="T36" fmla="*/ 52 h 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7" h="52">
                    <a:moveTo>
                      <a:pt x="0" y="0"/>
                    </a:moveTo>
                    <a:lnTo>
                      <a:pt x="4" y="11"/>
                    </a:lnTo>
                    <a:lnTo>
                      <a:pt x="11" y="21"/>
                    </a:lnTo>
                    <a:lnTo>
                      <a:pt x="18" y="30"/>
                    </a:lnTo>
                    <a:lnTo>
                      <a:pt x="28" y="37"/>
                    </a:lnTo>
                    <a:lnTo>
                      <a:pt x="37" y="43"/>
                    </a:lnTo>
                    <a:lnTo>
                      <a:pt x="48" y="48"/>
                    </a:lnTo>
                    <a:lnTo>
                      <a:pt x="59" y="51"/>
                    </a:lnTo>
                    <a:lnTo>
                      <a:pt x="72" y="52"/>
                    </a:lnTo>
                    <a:lnTo>
                      <a:pt x="84" y="51"/>
                    </a:lnTo>
                    <a:lnTo>
                      <a:pt x="97" y="4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8" name="Line 520"/>
              <p:cNvSpPr>
                <a:spLocks noChangeShapeType="1"/>
              </p:cNvSpPr>
              <p:nvPr/>
            </p:nvSpPr>
            <p:spPr bwMode="auto">
              <a:xfrm>
                <a:off x="2033" y="40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79" name="Line 521"/>
              <p:cNvSpPr>
                <a:spLocks noChangeShapeType="1"/>
              </p:cNvSpPr>
              <p:nvPr/>
            </p:nvSpPr>
            <p:spPr bwMode="auto">
              <a:xfrm>
                <a:off x="2246" y="32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0" name="Line 522"/>
              <p:cNvSpPr>
                <a:spLocks noChangeShapeType="1"/>
              </p:cNvSpPr>
              <p:nvPr/>
            </p:nvSpPr>
            <p:spPr bwMode="auto">
              <a:xfrm flipV="1">
                <a:off x="2080" y="278"/>
                <a:ext cx="68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1" name="Line 523"/>
              <p:cNvSpPr>
                <a:spLocks noChangeShapeType="1"/>
              </p:cNvSpPr>
              <p:nvPr/>
            </p:nvSpPr>
            <p:spPr bwMode="auto">
              <a:xfrm flipH="1">
                <a:off x="2131" y="429"/>
                <a:ext cx="70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2" name="Line 524"/>
              <p:cNvSpPr>
                <a:spLocks noChangeShapeType="1"/>
              </p:cNvSpPr>
              <p:nvPr/>
            </p:nvSpPr>
            <p:spPr bwMode="auto">
              <a:xfrm>
                <a:off x="1872" y="46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3" name="Line 525"/>
              <p:cNvSpPr>
                <a:spLocks noChangeShapeType="1"/>
              </p:cNvSpPr>
              <p:nvPr/>
            </p:nvSpPr>
            <p:spPr bwMode="auto">
              <a:xfrm>
                <a:off x="1602" y="55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4" name="Line 526"/>
              <p:cNvSpPr>
                <a:spLocks noChangeShapeType="1"/>
              </p:cNvSpPr>
              <p:nvPr/>
            </p:nvSpPr>
            <p:spPr bwMode="auto">
              <a:xfrm flipV="1">
                <a:off x="1650" y="412"/>
                <a:ext cx="124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5" name="Line 527"/>
              <p:cNvSpPr>
                <a:spLocks noChangeShapeType="1"/>
              </p:cNvSpPr>
              <p:nvPr/>
            </p:nvSpPr>
            <p:spPr bwMode="auto">
              <a:xfrm flipH="1">
                <a:off x="1702" y="564"/>
                <a:ext cx="124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6" name="Line 528"/>
              <p:cNvSpPr>
                <a:spLocks noChangeShapeType="1"/>
              </p:cNvSpPr>
              <p:nvPr/>
            </p:nvSpPr>
            <p:spPr bwMode="auto">
              <a:xfrm flipV="1">
                <a:off x="2902" y="1166"/>
                <a:ext cx="1" cy="4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7" name="Line 529"/>
              <p:cNvSpPr>
                <a:spLocks noChangeShapeType="1"/>
              </p:cNvSpPr>
              <p:nvPr/>
            </p:nvSpPr>
            <p:spPr bwMode="auto">
              <a:xfrm flipV="1">
                <a:off x="2698" y="1166"/>
                <a:ext cx="1" cy="4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8" name="Line 530"/>
              <p:cNvSpPr>
                <a:spLocks noChangeShapeType="1"/>
              </p:cNvSpPr>
              <p:nvPr/>
            </p:nvSpPr>
            <p:spPr bwMode="auto">
              <a:xfrm flipH="1">
                <a:off x="2698" y="1166"/>
                <a:ext cx="2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89" name="Line 531"/>
              <p:cNvSpPr>
                <a:spLocks noChangeShapeType="1"/>
              </p:cNvSpPr>
              <p:nvPr/>
            </p:nvSpPr>
            <p:spPr bwMode="auto">
              <a:xfrm flipH="1">
                <a:off x="2698" y="1582"/>
                <a:ext cx="20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0" name="Line 532"/>
              <p:cNvSpPr>
                <a:spLocks noChangeShapeType="1"/>
              </p:cNvSpPr>
              <p:nvPr/>
            </p:nvSpPr>
            <p:spPr bwMode="auto">
              <a:xfrm flipV="1">
                <a:off x="2132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1" name="Line 533"/>
              <p:cNvSpPr>
                <a:spLocks noChangeShapeType="1"/>
              </p:cNvSpPr>
              <p:nvPr/>
            </p:nvSpPr>
            <p:spPr bwMode="auto">
              <a:xfrm>
                <a:off x="1811" y="2188"/>
                <a:ext cx="3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2" name="Line 534"/>
              <p:cNvSpPr>
                <a:spLocks noChangeShapeType="1"/>
              </p:cNvSpPr>
              <p:nvPr/>
            </p:nvSpPr>
            <p:spPr bwMode="auto">
              <a:xfrm>
                <a:off x="1746" y="1887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3" name="Line 535"/>
              <p:cNvSpPr>
                <a:spLocks noChangeShapeType="1"/>
              </p:cNvSpPr>
              <p:nvPr/>
            </p:nvSpPr>
            <p:spPr bwMode="auto">
              <a:xfrm>
                <a:off x="1761" y="1937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4" name="Line 536"/>
              <p:cNvSpPr>
                <a:spLocks noChangeShapeType="1"/>
              </p:cNvSpPr>
              <p:nvPr/>
            </p:nvSpPr>
            <p:spPr bwMode="auto">
              <a:xfrm>
                <a:off x="1761" y="1987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5" name="Line 537"/>
              <p:cNvSpPr>
                <a:spLocks noChangeShapeType="1"/>
              </p:cNvSpPr>
              <p:nvPr/>
            </p:nvSpPr>
            <p:spPr bwMode="auto">
              <a:xfrm flipV="1">
                <a:off x="1811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6" name="Line 538"/>
              <p:cNvSpPr>
                <a:spLocks noChangeShapeType="1"/>
              </p:cNvSpPr>
              <p:nvPr/>
            </p:nvSpPr>
            <p:spPr bwMode="auto">
              <a:xfrm flipV="1">
                <a:off x="1761" y="1937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7" name="Line 539"/>
              <p:cNvSpPr>
                <a:spLocks noChangeShapeType="1"/>
              </p:cNvSpPr>
              <p:nvPr/>
            </p:nvSpPr>
            <p:spPr bwMode="auto">
              <a:xfrm>
                <a:off x="1848" y="2294"/>
                <a:ext cx="28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8" name="Line 540"/>
              <p:cNvSpPr>
                <a:spLocks noChangeShapeType="1"/>
              </p:cNvSpPr>
              <p:nvPr/>
            </p:nvSpPr>
            <p:spPr bwMode="auto">
              <a:xfrm>
                <a:off x="1848" y="2402"/>
                <a:ext cx="28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099" name="Line 541"/>
              <p:cNvSpPr>
                <a:spLocks noChangeShapeType="1"/>
              </p:cNvSpPr>
              <p:nvPr/>
            </p:nvSpPr>
            <p:spPr bwMode="auto">
              <a:xfrm>
                <a:off x="1882" y="2465"/>
                <a:ext cx="2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0" name="Line 542"/>
              <p:cNvSpPr>
                <a:spLocks noChangeShapeType="1"/>
              </p:cNvSpPr>
              <p:nvPr/>
            </p:nvSpPr>
            <p:spPr bwMode="auto">
              <a:xfrm>
                <a:off x="1882" y="2556"/>
                <a:ext cx="2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1" name="Line 543"/>
              <p:cNvSpPr>
                <a:spLocks noChangeShapeType="1"/>
              </p:cNvSpPr>
              <p:nvPr/>
            </p:nvSpPr>
            <p:spPr bwMode="auto">
              <a:xfrm>
                <a:off x="1877" y="2621"/>
                <a:ext cx="25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2" name="Line 544"/>
              <p:cNvSpPr>
                <a:spLocks noChangeShapeType="1"/>
              </p:cNvSpPr>
              <p:nvPr/>
            </p:nvSpPr>
            <p:spPr bwMode="auto">
              <a:xfrm>
                <a:off x="1877" y="2741"/>
                <a:ext cx="25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3" name="Line 545"/>
              <p:cNvSpPr>
                <a:spLocks noChangeShapeType="1"/>
              </p:cNvSpPr>
              <p:nvPr/>
            </p:nvSpPr>
            <p:spPr bwMode="auto">
              <a:xfrm>
                <a:off x="2132" y="2294"/>
                <a:ext cx="1" cy="1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4" name="Line 546"/>
              <p:cNvSpPr>
                <a:spLocks noChangeShapeType="1"/>
              </p:cNvSpPr>
              <p:nvPr/>
            </p:nvSpPr>
            <p:spPr bwMode="auto">
              <a:xfrm>
                <a:off x="2098" y="2465"/>
                <a:ext cx="1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5" name="Line 547"/>
              <p:cNvSpPr>
                <a:spLocks noChangeShapeType="1"/>
              </p:cNvSpPr>
              <p:nvPr/>
            </p:nvSpPr>
            <p:spPr bwMode="auto">
              <a:xfrm>
                <a:off x="2132" y="2621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6" name="Line 548"/>
              <p:cNvSpPr>
                <a:spLocks noChangeShapeType="1"/>
              </p:cNvSpPr>
              <p:nvPr/>
            </p:nvSpPr>
            <p:spPr bwMode="auto">
              <a:xfrm>
                <a:off x="1848" y="2294"/>
                <a:ext cx="1" cy="1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7" name="Line 549"/>
              <p:cNvSpPr>
                <a:spLocks noChangeShapeType="1"/>
              </p:cNvSpPr>
              <p:nvPr/>
            </p:nvSpPr>
            <p:spPr bwMode="auto">
              <a:xfrm>
                <a:off x="1882" y="2465"/>
                <a:ext cx="1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8" name="Line 550"/>
              <p:cNvSpPr>
                <a:spLocks noChangeShapeType="1"/>
              </p:cNvSpPr>
              <p:nvPr/>
            </p:nvSpPr>
            <p:spPr bwMode="auto">
              <a:xfrm>
                <a:off x="1877" y="2621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09" name="Line 551"/>
              <p:cNvSpPr>
                <a:spLocks noChangeShapeType="1"/>
              </p:cNvSpPr>
              <p:nvPr/>
            </p:nvSpPr>
            <p:spPr bwMode="auto">
              <a:xfrm flipV="1">
                <a:off x="3889" y="1793"/>
                <a:ext cx="1" cy="35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0" name="Line 552"/>
              <p:cNvSpPr>
                <a:spLocks noChangeShapeType="1"/>
              </p:cNvSpPr>
              <p:nvPr/>
            </p:nvSpPr>
            <p:spPr bwMode="auto">
              <a:xfrm>
                <a:off x="2643" y="2148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1" name="Line 553"/>
              <p:cNvSpPr>
                <a:spLocks noChangeShapeType="1"/>
              </p:cNvSpPr>
              <p:nvPr/>
            </p:nvSpPr>
            <p:spPr bwMode="auto">
              <a:xfrm>
                <a:off x="2437" y="2156"/>
                <a:ext cx="4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2" name="Line 554"/>
              <p:cNvSpPr>
                <a:spLocks noChangeShapeType="1"/>
              </p:cNvSpPr>
              <p:nvPr/>
            </p:nvSpPr>
            <p:spPr bwMode="auto">
              <a:xfrm flipV="1">
                <a:off x="2854" y="215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3" name="Line 555"/>
              <p:cNvSpPr>
                <a:spLocks noChangeShapeType="1"/>
              </p:cNvSpPr>
              <p:nvPr/>
            </p:nvSpPr>
            <p:spPr bwMode="auto">
              <a:xfrm flipV="1">
                <a:off x="2879" y="215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4" name="Line 556"/>
              <p:cNvSpPr>
                <a:spLocks noChangeShapeType="1"/>
              </p:cNvSpPr>
              <p:nvPr/>
            </p:nvSpPr>
            <p:spPr bwMode="auto">
              <a:xfrm flipV="1">
                <a:off x="2904" y="2156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5" name="Line 557"/>
              <p:cNvSpPr>
                <a:spLocks noChangeShapeType="1"/>
              </p:cNvSpPr>
              <p:nvPr/>
            </p:nvSpPr>
            <p:spPr bwMode="auto">
              <a:xfrm>
                <a:off x="2437" y="2213"/>
                <a:ext cx="29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6" name="Line 558"/>
              <p:cNvSpPr>
                <a:spLocks noChangeShapeType="1"/>
              </p:cNvSpPr>
              <p:nvPr/>
            </p:nvSpPr>
            <p:spPr bwMode="auto">
              <a:xfrm>
                <a:off x="2437" y="2223"/>
                <a:ext cx="29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7" name="Line 559"/>
              <p:cNvSpPr>
                <a:spLocks noChangeShapeType="1"/>
              </p:cNvSpPr>
              <p:nvPr/>
            </p:nvSpPr>
            <p:spPr bwMode="auto">
              <a:xfrm>
                <a:off x="2437" y="2284"/>
                <a:ext cx="3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8" name="Line 560"/>
              <p:cNvSpPr>
                <a:spLocks noChangeShapeType="1"/>
              </p:cNvSpPr>
              <p:nvPr/>
            </p:nvSpPr>
            <p:spPr bwMode="auto">
              <a:xfrm flipV="1">
                <a:off x="2437" y="2223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19" name="Line 561"/>
              <p:cNvSpPr>
                <a:spLocks noChangeShapeType="1"/>
              </p:cNvSpPr>
              <p:nvPr/>
            </p:nvSpPr>
            <p:spPr bwMode="auto">
              <a:xfrm flipV="1">
                <a:off x="2776" y="2223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0" name="Line 562"/>
              <p:cNvSpPr>
                <a:spLocks noChangeShapeType="1"/>
              </p:cNvSpPr>
              <p:nvPr/>
            </p:nvSpPr>
            <p:spPr bwMode="auto">
              <a:xfrm flipV="1">
                <a:off x="2752" y="221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1" name="Line 563"/>
              <p:cNvSpPr>
                <a:spLocks noChangeShapeType="1"/>
              </p:cNvSpPr>
              <p:nvPr/>
            </p:nvSpPr>
            <p:spPr bwMode="auto">
              <a:xfrm flipV="1">
                <a:off x="2727" y="221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2" name="Line 564"/>
              <p:cNvSpPr>
                <a:spLocks noChangeShapeType="1"/>
              </p:cNvSpPr>
              <p:nvPr/>
            </p:nvSpPr>
            <p:spPr bwMode="auto">
              <a:xfrm>
                <a:off x="2752" y="2223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3" name="Line 565"/>
              <p:cNvSpPr>
                <a:spLocks noChangeShapeType="1"/>
              </p:cNvSpPr>
              <p:nvPr/>
            </p:nvSpPr>
            <p:spPr bwMode="auto">
              <a:xfrm>
                <a:off x="2752" y="2213"/>
                <a:ext cx="15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4" name="Line 566"/>
              <p:cNvSpPr>
                <a:spLocks noChangeShapeType="1"/>
              </p:cNvSpPr>
              <p:nvPr/>
            </p:nvSpPr>
            <p:spPr bwMode="auto">
              <a:xfrm>
                <a:off x="2879" y="2151"/>
                <a:ext cx="10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5" name="Line 567"/>
              <p:cNvSpPr>
                <a:spLocks noChangeShapeType="1"/>
              </p:cNvSpPr>
              <p:nvPr/>
            </p:nvSpPr>
            <p:spPr bwMode="auto">
              <a:xfrm>
                <a:off x="2879" y="2156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6" name="Line 568"/>
              <p:cNvSpPr>
                <a:spLocks noChangeShapeType="1"/>
              </p:cNvSpPr>
              <p:nvPr/>
            </p:nvSpPr>
            <p:spPr bwMode="auto">
              <a:xfrm flipV="1">
                <a:off x="2437" y="2156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7" name="Line 569"/>
              <p:cNvSpPr>
                <a:spLocks noChangeShapeType="1"/>
              </p:cNvSpPr>
              <p:nvPr/>
            </p:nvSpPr>
            <p:spPr bwMode="auto">
              <a:xfrm>
                <a:off x="2270" y="2360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8" name="Line 570"/>
              <p:cNvSpPr>
                <a:spLocks noChangeShapeType="1"/>
              </p:cNvSpPr>
              <p:nvPr/>
            </p:nvSpPr>
            <p:spPr bwMode="auto">
              <a:xfrm flipV="1">
                <a:off x="3005" y="1738"/>
                <a:ext cx="31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29" name="Line 571"/>
              <p:cNvSpPr>
                <a:spLocks noChangeShapeType="1"/>
              </p:cNvSpPr>
              <p:nvPr/>
            </p:nvSpPr>
            <p:spPr bwMode="auto">
              <a:xfrm>
                <a:off x="3036" y="1738"/>
                <a:ext cx="85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0" name="Line 572"/>
              <p:cNvSpPr>
                <a:spLocks noChangeShapeType="1"/>
              </p:cNvSpPr>
              <p:nvPr/>
            </p:nvSpPr>
            <p:spPr bwMode="auto">
              <a:xfrm flipV="1">
                <a:off x="3068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1" name="Line 573"/>
              <p:cNvSpPr>
                <a:spLocks noChangeShapeType="1"/>
              </p:cNvSpPr>
              <p:nvPr/>
            </p:nvSpPr>
            <p:spPr bwMode="auto">
              <a:xfrm flipV="1">
                <a:off x="3238" y="2301"/>
                <a:ext cx="1" cy="65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2" name="Line 574"/>
              <p:cNvSpPr>
                <a:spLocks noChangeShapeType="1"/>
              </p:cNvSpPr>
              <p:nvPr/>
            </p:nvSpPr>
            <p:spPr bwMode="auto">
              <a:xfrm>
                <a:off x="3238" y="2955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3" name="Line 575"/>
              <p:cNvSpPr>
                <a:spLocks noChangeShapeType="1"/>
              </p:cNvSpPr>
              <p:nvPr/>
            </p:nvSpPr>
            <p:spPr bwMode="auto">
              <a:xfrm>
                <a:off x="3357" y="3007"/>
                <a:ext cx="7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4" name="Line 576"/>
              <p:cNvSpPr>
                <a:spLocks noChangeShapeType="1"/>
              </p:cNvSpPr>
              <p:nvPr/>
            </p:nvSpPr>
            <p:spPr bwMode="auto">
              <a:xfrm flipV="1">
                <a:off x="3533" y="2151"/>
                <a:ext cx="1" cy="8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5" name="Line 577"/>
              <p:cNvSpPr>
                <a:spLocks noChangeShapeType="1"/>
              </p:cNvSpPr>
              <p:nvPr/>
            </p:nvSpPr>
            <p:spPr bwMode="auto">
              <a:xfrm flipV="1">
                <a:off x="3357" y="2151"/>
                <a:ext cx="1" cy="85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6" name="Line 578"/>
              <p:cNvSpPr>
                <a:spLocks noChangeShapeType="1"/>
              </p:cNvSpPr>
              <p:nvPr/>
            </p:nvSpPr>
            <p:spPr bwMode="auto">
              <a:xfrm>
                <a:off x="3504" y="2995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7" name="Line 579"/>
              <p:cNvSpPr>
                <a:spLocks noChangeShapeType="1"/>
              </p:cNvSpPr>
              <p:nvPr/>
            </p:nvSpPr>
            <p:spPr bwMode="auto">
              <a:xfrm>
                <a:off x="3430" y="3007"/>
                <a:ext cx="15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8" name="Line 580"/>
              <p:cNvSpPr>
                <a:spLocks noChangeShapeType="1"/>
              </p:cNvSpPr>
              <p:nvPr/>
            </p:nvSpPr>
            <p:spPr bwMode="auto">
              <a:xfrm>
                <a:off x="3533" y="2251"/>
                <a:ext cx="6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39" name="Line 581"/>
              <p:cNvSpPr>
                <a:spLocks noChangeShapeType="1"/>
              </p:cNvSpPr>
              <p:nvPr/>
            </p:nvSpPr>
            <p:spPr bwMode="auto">
              <a:xfrm>
                <a:off x="3533" y="240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0" name="Line 582"/>
              <p:cNvSpPr>
                <a:spLocks noChangeShapeType="1"/>
              </p:cNvSpPr>
              <p:nvPr/>
            </p:nvSpPr>
            <p:spPr bwMode="auto">
              <a:xfrm>
                <a:off x="3533" y="2507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1" name="Line 583"/>
              <p:cNvSpPr>
                <a:spLocks noChangeShapeType="1"/>
              </p:cNvSpPr>
              <p:nvPr/>
            </p:nvSpPr>
            <p:spPr bwMode="auto">
              <a:xfrm flipV="1">
                <a:off x="3548" y="2407"/>
                <a:ext cx="1" cy="10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2" name="Line 584"/>
              <p:cNvSpPr>
                <a:spLocks noChangeShapeType="1"/>
              </p:cNvSpPr>
              <p:nvPr/>
            </p:nvSpPr>
            <p:spPr bwMode="auto">
              <a:xfrm>
                <a:off x="2270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3" name="Line 585"/>
              <p:cNvSpPr>
                <a:spLocks noChangeShapeType="1"/>
              </p:cNvSpPr>
              <p:nvPr/>
            </p:nvSpPr>
            <p:spPr bwMode="auto">
              <a:xfrm>
                <a:off x="2383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4" name="Line 586"/>
              <p:cNvSpPr>
                <a:spLocks noChangeShapeType="1"/>
              </p:cNvSpPr>
              <p:nvPr/>
            </p:nvSpPr>
            <p:spPr bwMode="auto">
              <a:xfrm>
                <a:off x="2400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5" name="Line 587"/>
              <p:cNvSpPr>
                <a:spLocks noChangeShapeType="1"/>
              </p:cNvSpPr>
              <p:nvPr/>
            </p:nvSpPr>
            <p:spPr bwMode="auto">
              <a:xfrm>
                <a:off x="2611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6" name="Line 588"/>
              <p:cNvSpPr>
                <a:spLocks noChangeShapeType="1"/>
              </p:cNvSpPr>
              <p:nvPr/>
            </p:nvSpPr>
            <p:spPr bwMode="auto">
              <a:xfrm>
                <a:off x="2628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7" name="Line 589"/>
              <p:cNvSpPr>
                <a:spLocks noChangeShapeType="1"/>
              </p:cNvSpPr>
              <p:nvPr/>
            </p:nvSpPr>
            <p:spPr bwMode="auto">
              <a:xfrm>
                <a:off x="2737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8" name="Line 590"/>
              <p:cNvSpPr>
                <a:spLocks noChangeShapeType="1"/>
              </p:cNvSpPr>
              <p:nvPr/>
            </p:nvSpPr>
            <p:spPr bwMode="auto">
              <a:xfrm>
                <a:off x="2270" y="2664"/>
                <a:ext cx="1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49" name="Line 591"/>
              <p:cNvSpPr>
                <a:spLocks noChangeShapeType="1"/>
              </p:cNvSpPr>
              <p:nvPr/>
            </p:nvSpPr>
            <p:spPr bwMode="auto">
              <a:xfrm>
                <a:off x="2400" y="2360"/>
                <a:ext cx="2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0" name="Line 592"/>
              <p:cNvSpPr>
                <a:spLocks noChangeShapeType="1"/>
              </p:cNvSpPr>
              <p:nvPr/>
            </p:nvSpPr>
            <p:spPr bwMode="auto">
              <a:xfrm>
                <a:off x="2628" y="2360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1" name="Line 593"/>
              <p:cNvSpPr>
                <a:spLocks noChangeShapeType="1"/>
              </p:cNvSpPr>
              <p:nvPr/>
            </p:nvSpPr>
            <p:spPr bwMode="auto">
              <a:xfrm>
                <a:off x="2628" y="2664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2" name="Line 594"/>
              <p:cNvSpPr>
                <a:spLocks noChangeShapeType="1"/>
              </p:cNvSpPr>
              <p:nvPr/>
            </p:nvSpPr>
            <p:spPr bwMode="auto">
              <a:xfrm>
                <a:off x="2400" y="2664"/>
                <a:ext cx="2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3" name="Line 595"/>
              <p:cNvSpPr>
                <a:spLocks noChangeShapeType="1"/>
              </p:cNvSpPr>
              <p:nvPr/>
            </p:nvSpPr>
            <p:spPr bwMode="auto">
              <a:xfrm>
                <a:off x="2496" y="2684"/>
                <a:ext cx="2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4" name="Line 596"/>
              <p:cNvSpPr>
                <a:spLocks noChangeShapeType="1"/>
              </p:cNvSpPr>
              <p:nvPr/>
            </p:nvSpPr>
            <p:spPr bwMode="auto">
              <a:xfrm>
                <a:off x="2496" y="2795"/>
                <a:ext cx="2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5" name="Line 597"/>
              <p:cNvSpPr>
                <a:spLocks noChangeShapeType="1"/>
              </p:cNvSpPr>
              <p:nvPr/>
            </p:nvSpPr>
            <p:spPr bwMode="auto">
              <a:xfrm>
                <a:off x="2737" y="2684"/>
                <a:ext cx="1" cy="11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6" name="Line 598"/>
              <p:cNvSpPr>
                <a:spLocks noChangeShapeType="1"/>
              </p:cNvSpPr>
              <p:nvPr/>
            </p:nvSpPr>
            <p:spPr bwMode="auto">
              <a:xfrm>
                <a:off x="2496" y="2684"/>
                <a:ext cx="1" cy="11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7" name="Line 599"/>
              <p:cNvSpPr>
                <a:spLocks noChangeShapeType="1"/>
              </p:cNvSpPr>
              <p:nvPr/>
            </p:nvSpPr>
            <p:spPr bwMode="auto">
              <a:xfrm>
                <a:off x="4142" y="3152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8" name="Line 600"/>
              <p:cNvSpPr>
                <a:spLocks noChangeShapeType="1"/>
              </p:cNvSpPr>
              <p:nvPr/>
            </p:nvSpPr>
            <p:spPr bwMode="auto">
              <a:xfrm flipV="1">
                <a:off x="4172" y="314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59" name="Line 601"/>
              <p:cNvSpPr>
                <a:spLocks noChangeShapeType="1"/>
              </p:cNvSpPr>
              <p:nvPr/>
            </p:nvSpPr>
            <p:spPr bwMode="auto">
              <a:xfrm>
                <a:off x="4172" y="3142"/>
                <a:ext cx="4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0" name="Line 602"/>
              <p:cNvSpPr>
                <a:spLocks noChangeShapeType="1"/>
              </p:cNvSpPr>
              <p:nvPr/>
            </p:nvSpPr>
            <p:spPr bwMode="auto">
              <a:xfrm flipV="1">
                <a:off x="4212" y="3127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1" name="Line 603"/>
              <p:cNvSpPr>
                <a:spLocks noChangeShapeType="1"/>
              </p:cNvSpPr>
              <p:nvPr/>
            </p:nvSpPr>
            <p:spPr bwMode="auto">
              <a:xfrm flipH="1">
                <a:off x="4207" y="312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2" name="Line 604"/>
              <p:cNvSpPr>
                <a:spLocks noChangeShapeType="1"/>
              </p:cNvSpPr>
              <p:nvPr/>
            </p:nvSpPr>
            <p:spPr bwMode="auto">
              <a:xfrm flipV="1">
                <a:off x="4207" y="3087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163" name="Line 605"/>
              <p:cNvSpPr>
                <a:spLocks noChangeShapeType="1"/>
              </p:cNvSpPr>
              <p:nvPr/>
            </p:nvSpPr>
            <p:spPr bwMode="auto">
              <a:xfrm flipH="1">
                <a:off x="4142" y="3087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0" name="Group 807"/>
            <p:cNvGrpSpPr>
              <a:grpSpLocks/>
            </p:cNvGrpSpPr>
            <p:nvPr/>
          </p:nvGrpSpPr>
          <p:grpSpPr bwMode="auto">
            <a:xfrm>
              <a:off x="1090" y="987"/>
              <a:ext cx="3053" cy="3156"/>
              <a:chOff x="1090" y="987"/>
              <a:chExt cx="3053" cy="3156"/>
            </a:xfrm>
          </p:grpSpPr>
          <p:sp>
            <p:nvSpPr>
              <p:cNvPr id="2764" name="Line 607"/>
              <p:cNvSpPr>
                <a:spLocks noChangeShapeType="1"/>
              </p:cNvSpPr>
              <p:nvPr/>
            </p:nvSpPr>
            <p:spPr bwMode="auto">
              <a:xfrm>
                <a:off x="4142" y="3087"/>
                <a:ext cx="1" cy="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5" name="Line 608"/>
              <p:cNvSpPr>
                <a:spLocks noChangeShapeType="1"/>
              </p:cNvSpPr>
              <p:nvPr/>
            </p:nvSpPr>
            <p:spPr bwMode="auto">
              <a:xfrm>
                <a:off x="1835" y="4142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6" name="Line 609"/>
              <p:cNvSpPr>
                <a:spLocks noChangeShapeType="1"/>
              </p:cNvSpPr>
              <p:nvPr/>
            </p:nvSpPr>
            <p:spPr bwMode="auto">
              <a:xfrm>
                <a:off x="1835" y="3133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7" name="Line 610"/>
              <p:cNvSpPr>
                <a:spLocks noChangeShapeType="1"/>
              </p:cNvSpPr>
              <p:nvPr/>
            </p:nvSpPr>
            <p:spPr bwMode="auto">
              <a:xfrm flipV="1">
                <a:off x="1835" y="3133"/>
                <a:ext cx="1" cy="10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8" name="Line 611"/>
              <p:cNvSpPr>
                <a:spLocks noChangeShapeType="1"/>
              </p:cNvSpPr>
              <p:nvPr/>
            </p:nvSpPr>
            <p:spPr bwMode="auto">
              <a:xfrm flipV="1">
                <a:off x="2424" y="3133"/>
                <a:ext cx="1" cy="100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9" name="Line 612"/>
              <p:cNvSpPr>
                <a:spLocks noChangeShapeType="1"/>
              </p:cNvSpPr>
              <p:nvPr/>
            </p:nvSpPr>
            <p:spPr bwMode="auto">
              <a:xfrm flipV="1">
                <a:off x="1090" y="2435"/>
                <a:ext cx="1" cy="56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0" name="Line 613"/>
              <p:cNvSpPr>
                <a:spLocks noChangeShapeType="1"/>
              </p:cNvSpPr>
              <p:nvPr/>
            </p:nvSpPr>
            <p:spPr bwMode="auto">
              <a:xfrm flipV="1">
                <a:off x="1238" y="2395"/>
                <a:ext cx="1" cy="17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1" name="Line 614"/>
              <p:cNvSpPr>
                <a:spLocks noChangeShapeType="1"/>
              </p:cNvSpPr>
              <p:nvPr/>
            </p:nvSpPr>
            <p:spPr bwMode="auto">
              <a:xfrm flipV="1">
                <a:off x="1712" y="2566"/>
                <a:ext cx="1" cy="4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2" name="Line 615"/>
              <p:cNvSpPr>
                <a:spLocks noChangeShapeType="1"/>
              </p:cNvSpPr>
              <p:nvPr/>
            </p:nvSpPr>
            <p:spPr bwMode="auto">
              <a:xfrm>
                <a:off x="1090" y="3002"/>
                <a:ext cx="6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3" name="Line 616"/>
              <p:cNvSpPr>
                <a:spLocks noChangeShapeType="1"/>
              </p:cNvSpPr>
              <p:nvPr/>
            </p:nvSpPr>
            <p:spPr bwMode="auto">
              <a:xfrm>
                <a:off x="1238" y="2566"/>
                <a:ext cx="4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4" name="Line 617"/>
              <p:cNvSpPr>
                <a:spLocks noChangeShapeType="1"/>
              </p:cNvSpPr>
              <p:nvPr/>
            </p:nvSpPr>
            <p:spPr bwMode="auto">
              <a:xfrm>
                <a:off x="3238" y="2211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5" name="Line 618"/>
              <p:cNvSpPr>
                <a:spLocks noChangeShapeType="1"/>
              </p:cNvSpPr>
              <p:nvPr/>
            </p:nvSpPr>
            <p:spPr bwMode="auto">
              <a:xfrm flipH="1">
                <a:off x="2759" y="1071"/>
                <a:ext cx="2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6" name="Line 619"/>
              <p:cNvSpPr>
                <a:spLocks noChangeShapeType="1"/>
              </p:cNvSpPr>
              <p:nvPr/>
            </p:nvSpPr>
            <p:spPr bwMode="auto">
              <a:xfrm flipV="1">
                <a:off x="2759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7" name="Line 620"/>
              <p:cNvSpPr>
                <a:spLocks noChangeShapeType="1"/>
              </p:cNvSpPr>
              <p:nvPr/>
            </p:nvSpPr>
            <p:spPr bwMode="auto">
              <a:xfrm flipV="1">
                <a:off x="2909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8" name="Line 621"/>
              <p:cNvSpPr>
                <a:spLocks noChangeShapeType="1"/>
              </p:cNvSpPr>
              <p:nvPr/>
            </p:nvSpPr>
            <p:spPr bwMode="auto">
              <a:xfrm flipV="1">
                <a:off x="2968" y="1071"/>
                <a:ext cx="1" cy="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79" name="Line 622"/>
              <p:cNvSpPr>
                <a:spLocks noChangeShapeType="1"/>
              </p:cNvSpPr>
              <p:nvPr/>
            </p:nvSpPr>
            <p:spPr bwMode="auto">
              <a:xfrm flipV="1">
                <a:off x="1090" y="2395"/>
                <a:ext cx="148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0" name="Line 623"/>
              <p:cNvSpPr>
                <a:spLocks noChangeShapeType="1"/>
              </p:cNvSpPr>
              <p:nvPr/>
            </p:nvSpPr>
            <p:spPr bwMode="auto">
              <a:xfrm>
                <a:off x="1860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1" name="Line 624"/>
              <p:cNvSpPr>
                <a:spLocks noChangeShapeType="1"/>
              </p:cNvSpPr>
              <p:nvPr/>
            </p:nvSpPr>
            <p:spPr bwMode="auto">
              <a:xfrm>
                <a:off x="1958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2" name="Line 625"/>
              <p:cNvSpPr>
                <a:spLocks noChangeShapeType="1"/>
              </p:cNvSpPr>
              <p:nvPr/>
            </p:nvSpPr>
            <p:spPr bwMode="auto">
              <a:xfrm>
                <a:off x="2010" y="1786"/>
                <a:ext cx="1" cy="4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3" name="Line 626"/>
              <p:cNvSpPr>
                <a:spLocks noChangeShapeType="1"/>
              </p:cNvSpPr>
              <p:nvPr/>
            </p:nvSpPr>
            <p:spPr bwMode="auto">
              <a:xfrm>
                <a:off x="1860" y="1887"/>
                <a:ext cx="9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4" name="Line 627"/>
              <p:cNvSpPr>
                <a:spLocks noChangeShapeType="1"/>
              </p:cNvSpPr>
              <p:nvPr/>
            </p:nvSpPr>
            <p:spPr bwMode="auto">
              <a:xfrm>
                <a:off x="1773" y="1992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5" name="Line 628"/>
              <p:cNvSpPr>
                <a:spLocks noChangeShapeType="1"/>
              </p:cNvSpPr>
              <p:nvPr/>
            </p:nvSpPr>
            <p:spPr bwMode="auto">
              <a:xfrm flipV="1">
                <a:off x="1806" y="1992"/>
                <a:ext cx="1" cy="18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6" name="Line 629"/>
              <p:cNvSpPr>
                <a:spLocks noChangeShapeType="1"/>
              </p:cNvSpPr>
              <p:nvPr/>
            </p:nvSpPr>
            <p:spPr bwMode="auto">
              <a:xfrm>
                <a:off x="1773" y="2176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7" name="Line 630"/>
              <p:cNvSpPr>
                <a:spLocks noChangeShapeType="1"/>
              </p:cNvSpPr>
              <p:nvPr/>
            </p:nvSpPr>
            <p:spPr bwMode="auto">
              <a:xfrm flipV="1">
                <a:off x="1773" y="1992"/>
                <a:ext cx="1" cy="18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8" name="Line 631"/>
              <p:cNvSpPr>
                <a:spLocks noChangeShapeType="1"/>
              </p:cNvSpPr>
              <p:nvPr/>
            </p:nvSpPr>
            <p:spPr bwMode="auto">
              <a:xfrm>
                <a:off x="1746" y="1818"/>
                <a:ext cx="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89" name="Line 632"/>
              <p:cNvSpPr>
                <a:spLocks noChangeShapeType="1"/>
              </p:cNvSpPr>
              <p:nvPr/>
            </p:nvSpPr>
            <p:spPr bwMode="auto">
              <a:xfrm>
                <a:off x="1746" y="1838"/>
                <a:ext cx="6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0" name="Line 633"/>
              <p:cNvSpPr>
                <a:spLocks noChangeShapeType="1"/>
              </p:cNvSpPr>
              <p:nvPr/>
            </p:nvSpPr>
            <p:spPr bwMode="auto">
              <a:xfrm flipV="1">
                <a:off x="1775" y="178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1" name="Line 634"/>
              <p:cNvSpPr>
                <a:spLocks noChangeShapeType="1"/>
              </p:cNvSpPr>
              <p:nvPr/>
            </p:nvSpPr>
            <p:spPr bwMode="auto">
              <a:xfrm flipV="1">
                <a:off x="1796" y="178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2" name="Line 635"/>
              <p:cNvSpPr>
                <a:spLocks noChangeShapeType="1"/>
              </p:cNvSpPr>
              <p:nvPr/>
            </p:nvSpPr>
            <p:spPr bwMode="auto">
              <a:xfrm>
                <a:off x="2762" y="1793"/>
                <a:ext cx="1" cy="35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3" name="Line 636"/>
              <p:cNvSpPr>
                <a:spLocks noChangeShapeType="1"/>
              </p:cNvSpPr>
              <p:nvPr/>
            </p:nvSpPr>
            <p:spPr bwMode="auto">
              <a:xfrm>
                <a:off x="2762" y="2151"/>
                <a:ext cx="9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4" name="Line 637"/>
              <p:cNvSpPr>
                <a:spLocks noChangeShapeType="1"/>
              </p:cNvSpPr>
              <p:nvPr/>
            </p:nvSpPr>
            <p:spPr bwMode="auto">
              <a:xfrm>
                <a:off x="2762" y="1793"/>
                <a:ext cx="1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5" name="Line 638"/>
              <p:cNvSpPr>
                <a:spLocks noChangeShapeType="1"/>
              </p:cNvSpPr>
              <p:nvPr/>
            </p:nvSpPr>
            <p:spPr bwMode="auto">
              <a:xfrm>
                <a:off x="3121" y="178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6" name="Line 639"/>
              <p:cNvSpPr>
                <a:spLocks noChangeShapeType="1"/>
              </p:cNvSpPr>
              <p:nvPr/>
            </p:nvSpPr>
            <p:spPr bwMode="auto">
              <a:xfrm>
                <a:off x="2936" y="1818"/>
                <a:ext cx="1" cy="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7" name="Line 640"/>
              <p:cNvSpPr>
                <a:spLocks noChangeShapeType="1"/>
              </p:cNvSpPr>
              <p:nvPr/>
            </p:nvSpPr>
            <p:spPr bwMode="auto">
              <a:xfrm>
                <a:off x="2995" y="1818"/>
                <a:ext cx="1" cy="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8" name="Line 641"/>
              <p:cNvSpPr>
                <a:spLocks noChangeShapeType="1"/>
              </p:cNvSpPr>
              <p:nvPr/>
            </p:nvSpPr>
            <p:spPr bwMode="auto">
              <a:xfrm>
                <a:off x="2936" y="1818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99" name="Line 642"/>
              <p:cNvSpPr>
                <a:spLocks noChangeShapeType="1"/>
              </p:cNvSpPr>
              <p:nvPr/>
            </p:nvSpPr>
            <p:spPr bwMode="auto">
              <a:xfrm>
                <a:off x="2936" y="1899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0" name="Line 643"/>
              <p:cNvSpPr>
                <a:spLocks noChangeShapeType="1"/>
              </p:cNvSpPr>
              <p:nvPr/>
            </p:nvSpPr>
            <p:spPr bwMode="auto">
              <a:xfrm>
                <a:off x="2762" y="1914"/>
                <a:ext cx="1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1" name="Line 644"/>
              <p:cNvSpPr>
                <a:spLocks noChangeShapeType="1"/>
              </p:cNvSpPr>
              <p:nvPr/>
            </p:nvSpPr>
            <p:spPr bwMode="auto">
              <a:xfrm>
                <a:off x="3595" y="2151"/>
                <a:ext cx="1" cy="10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2" name="Line 645"/>
              <p:cNvSpPr>
                <a:spLocks noChangeShapeType="1"/>
              </p:cNvSpPr>
              <p:nvPr/>
            </p:nvSpPr>
            <p:spPr bwMode="auto">
              <a:xfrm>
                <a:off x="3068" y="2211"/>
                <a:ext cx="1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3" name="Freeform 646"/>
              <p:cNvSpPr>
                <a:spLocks/>
              </p:cNvSpPr>
              <p:nvPr/>
            </p:nvSpPr>
            <p:spPr bwMode="auto">
              <a:xfrm>
                <a:off x="3083" y="2218"/>
                <a:ext cx="35" cy="35"/>
              </a:xfrm>
              <a:custGeom>
                <a:avLst/>
                <a:gdLst>
                  <a:gd name="T0" fmla="*/ 17 w 35"/>
                  <a:gd name="T1" fmla="*/ 0 h 35"/>
                  <a:gd name="T2" fmla="*/ 15 w 35"/>
                  <a:gd name="T3" fmla="*/ 0 h 35"/>
                  <a:gd name="T4" fmla="*/ 11 w 35"/>
                  <a:gd name="T5" fmla="*/ 2 h 35"/>
                  <a:gd name="T6" fmla="*/ 8 w 35"/>
                  <a:gd name="T7" fmla="*/ 3 h 35"/>
                  <a:gd name="T8" fmla="*/ 6 w 35"/>
                  <a:gd name="T9" fmla="*/ 5 h 35"/>
                  <a:gd name="T10" fmla="*/ 4 w 35"/>
                  <a:gd name="T11" fmla="*/ 8 h 35"/>
                  <a:gd name="T12" fmla="*/ 2 w 35"/>
                  <a:gd name="T13" fmla="*/ 12 h 35"/>
                  <a:gd name="T14" fmla="*/ 1 w 35"/>
                  <a:gd name="T15" fmla="*/ 14 h 35"/>
                  <a:gd name="T16" fmla="*/ 0 w 35"/>
                  <a:gd name="T17" fmla="*/ 18 h 35"/>
                  <a:gd name="T18" fmla="*/ 1 w 35"/>
                  <a:gd name="T19" fmla="*/ 22 h 35"/>
                  <a:gd name="T20" fmla="*/ 2 w 35"/>
                  <a:gd name="T21" fmla="*/ 25 h 35"/>
                  <a:gd name="T22" fmla="*/ 4 w 35"/>
                  <a:gd name="T23" fmla="*/ 28 h 35"/>
                  <a:gd name="T24" fmla="*/ 6 w 35"/>
                  <a:gd name="T25" fmla="*/ 30 h 35"/>
                  <a:gd name="T26" fmla="*/ 8 w 35"/>
                  <a:gd name="T27" fmla="*/ 33 h 35"/>
                  <a:gd name="T28" fmla="*/ 11 w 35"/>
                  <a:gd name="T29" fmla="*/ 34 h 35"/>
                  <a:gd name="T30" fmla="*/ 15 w 35"/>
                  <a:gd name="T31" fmla="*/ 35 h 35"/>
                  <a:gd name="T32" fmla="*/ 17 w 35"/>
                  <a:gd name="T33" fmla="*/ 35 h 35"/>
                  <a:gd name="T34" fmla="*/ 21 w 35"/>
                  <a:gd name="T35" fmla="*/ 35 h 35"/>
                  <a:gd name="T36" fmla="*/ 24 w 35"/>
                  <a:gd name="T37" fmla="*/ 34 h 35"/>
                  <a:gd name="T38" fmla="*/ 27 w 35"/>
                  <a:gd name="T39" fmla="*/ 33 h 35"/>
                  <a:gd name="T40" fmla="*/ 29 w 35"/>
                  <a:gd name="T41" fmla="*/ 30 h 35"/>
                  <a:gd name="T42" fmla="*/ 32 w 35"/>
                  <a:gd name="T43" fmla="*/ 28 h 35"/>
                  <a:gd name="T44" fmla="*/ 33 w 35"/>
                  <a:gd name="T45" fmla="*/ 25 h 35"/>
                  <a:gd name="T46" fmla="*/ 34 w 35"/>
                  <a:gd name="T47" fmla="*/ 22 h 35"/>
                  <a:gd name="T48" fmla="*/ 35 w 35"/>
                  <a:gd name="T49" fmla="*/ 18 h 35"/>
                  <a:gd name="T50" fmla="*/ 34 w 35"/>
                  <a:gd name="T51" fmla="*/ 14 h 35"/>
                  <a:gd name="T52" fmla="*/ 33 w 35"/>
                  <a:gd name="T53" fmla="*/ 12 h 35"/>
                  <a:gd name="T54" fmla="*/ 32 w 35"/>
                  <a:gd name="T55" fmla="*/ 8 h 35"/>
                  <a:gd name="T56" fmla="*/ 29 w 35"/>
                  <a:gd name="T57" fmla="*/ 5 h 35"/>
                  <a:gd name="T58" fmla="*/ 27 w 35"/>
                  <a:gd name="T59" fmla="*/ 3 h 35"/>
                  <a:gd name="T60" fmla="*/ 24 w 35"/>
                  <a:gd name="T61" fmla="*/ 2 h 35"/>
                  <a:gd name="T62" fmla="*/ 21 w 35"/>
                  <a:gd name="T63" fmla="*/ 0 h 35"/>
                  <a:gd name="T64" fmla="*/ 17 w 35"/>
                  <a:gd name="T65" fmla="*/ 0 h 35"/>
                  <a:gd name="T66" fmla="*/ 17 w 35"/>
                  <a:gd name="T67" fmla="*/ 0 h 35"/>
                  <a:gd name="T68" fmla="*/ 17 w 35"/>
                  <a:gd name="T69" fmla="*/ 0 h 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"/>
                  <a:gd name="T106" fmla="*/ 0 h 35"/>
                  <a:gd name="T107" fmla="*/ 35 w 35"/>
                  <a:gd name="T108" fmla="*/ 35 h 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" h="35">
                    <a:moveTo>
                      <a:pt x="17" y="0"/>
                    </a:moveTo>
                    <a:lnTo>
                      <a:pt x="15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2" y="12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1" y="22"/>
                    </a:lnTo>
                    <a:lnTo>
                      <a:pt x="2" y="25"/>
                    </a:lnTo>
                    <a:lnTo>
                      <a:pt x="4" y="28"/>
                    </a:lnTo>
                    <a:lnTo>
                      <a:pt x="6" y="30"/>
                    </a:lnTo>
                    <a:lnTo>
                      <a:pt x="8" y="33"/>
                    </a:lnTo>
                    <a:lnTo>
                      <a:pt x="11" y="34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4" y="34"/>
                    </a:lnTo>
                    <a:lnTo>
                      <a:pt x="27" y="33"/>
                    </a:lnTo>
                    <a:lnTo>
                      <a:pt x="29" y="30"/>
                    </a:lnTo>
                    <a:lnTo>
                      <a:pt x="32" y="28"/>
                    </a:lnTo>
                    <a:lnTo>
                      <a:pt x="33" y="25"/>
                    </a:lnTo>
                    <a:lnTo>
                      <a:pt x="34" y="22"/>
                    </a:lnTo>
                    <a:lnTo>
                      <a:pt x="35" y="18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32" y="8"/>
                    </a:lnTo>
                    <a:lnTo>
                      <a:pt x="29" y="5"/>
                    </a:lnTo>
                    <a:lnTo>
                      <a:pt x="27" y="3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4" name="Freeform 647"/>
              <p:cNvSpPr>
                <a:spLocks/>
              </p:cNvSpPr>
              <p:nvPr/>
            </p:nvSpPr>
            <p:spPr bwMode="auto">
              <a:xfrm>
                <a:off x="3199" y="2218"/>
                <a:ext cx="34" cy="35"/>
              </a:xfrm>
              <a:custGeom>
                <a:avLst/>
                <a:gdLst>
                  <a:gd name="T0" fmla="*/ 17 w 34"/>
                  <a:gd name="T1" fmla="*/ 0 h 35"/>
                  <a:gd name="T2" fmla="*/ 13 w 34"/>
                  <a:gd name="T3" fmla="*/ 0 h 35"/>
                  <a:gd name="T4" fmla="*/ 11 w 34"/>
                  <a:gd name="T5" fmla="*/ 2 h 35"/>
                  <a:gd name="T6" fmla="*/ 7 w 34"/>
                  <a:gd name="T7" fmla="*/ 3 h 35"/>
                  <a:gd name="T8" fmla="*/ 5 w 34"/>
                  <a:gd name="T9" fmla="*/ 5 h 35"/>
                  <a:gd name="T10" fmla="*/ 2 w 34"/>
                  <a:gd name="T11" fmla="*/ 8 h 35"/>
                  <a:gd name="T12" fmla="*/ 1 w 34"/>
                  <a:gd name="T13" fmla="*/ 12 h 35"/>
                  <a:gd name="T14" fmla="*/ 0 w 34"/>
                  <a:gd name="T15" fmla="*/ 14 h 35"/>
                  <a:gd name="T16" fmla="*/ 0 w 34"/>
                  <a:gd name="T17" fmla="*/ 18 h 35"/>
                  <a:gd name="T18" fmla="*/ 0 w 34"/>
                  <a:gd name="T19" fmla="*/ 22 h 35"/>
                  <a:gd name="T20" fmla="*/ 1 w 34"/>
                  <a:gd name="T21" fmla="*/ 25 h 35"/>
                  <a:gd name="T22" fmla="*/ 2 w 34"/>
                  <a:gd name="T23" fmla="*/ 28 h 35"/>
                  <a:gd name="T24" fmla="*/ 5 w 34"/>
                  <a:gd name="T25" fmla="*/ 30 h 35"/>
                  <a:gd name="T26" fmla="*/ 7 w 34"/>
                  <a:gd name="T27" fmla="*/ 33 h 35"/>
                  <a:gd name="T28" fmla="*/ 11 w 34"/>
                  <a:gd name="T29" fmla="*/ 34 h 35"/>
                  <a:gd name="T30" fmla="*/ 13 w 34"/>
                  <a:gd name="T31" fmla="*/ 35 h 35"/>
                  <a:gd name="T32" fmla="*/ 17 w 34"/>
                  <a:gd name="T33" fmla="*/ 35 h 35"/>
                  <a:gd name="T34" fmla="*/ 21 w 34"/>
                  <a:gd name="T35" fmla="*/ 35 h 35"/>
                  <a:gd name="T36" fmla="*/ 23 w 34"/>
                  <a:gd name="T37" fmla="*/ 34 h 35"/>
                  <a:gd name="T38" fmla="*/ 27 w 34"/>
                  <a:gd name="T39" fmla="*/ 33 h 35"/>
                  <a:gd name="T40" fmla="*/ 29 w 34"/>
                  <a:gd name="T41" fmla="*/ 30 h 35"/>
                  <a:gd name="T42" fmla="*/ 32 w 34"/>
                  <a:gd name="T43" fmla="*/ 28 h 35"/>
                  <a:gd name="T44" fmla="*/ 33 w 34"/>
                  <a:gd name="T45" fmla="*/ 25 h 35"/>
                  <a:gd name="T46" fmla="*/ 34 w 34"/>
                  <a:gd name="T47" fmla="*/ 22 h 35"/>
                  <a:gd name="T48" fmla="*/ 34 w 34"/>
                  <a:gd name="T49" fmla="*/ 18 h 35"/>
                  <a:gd name="T50" fmla="*/ 34 w 34"/>
                  <a:gd name="T51" fmla="*/ 14 h 35"/>
                  <a:gd name="T52" fmla="*/ 33 w 34"/>
                  <a:gd name="T53" fmla="*/ 12 h 35"/>
                  <a:gd name="T54" fmla="*/ 32 w 34"/>
                  <a:gd name="T55" fmla="*/ 8 h 35"/>
                  <a:gd name="T56" fmla="*/ 29 w 34"/>
                  <a:gd name="T57" fmla="*/ 5 h 35"/>
                  <a:gd name="T58" fmla="*/ 27 w 34"/>
                  <a:gd name="T59" fmla="*/ 3 h 35"/>
                  <a:gd name="T60" fmla="*/ 23 w 34"/>
                  <a:gd name="T61" fmla="*/ 2 h 35"/>
                  <a:gd name="T62" fmla="*/ 21 w 34"/>
                  <a:gd name="T63" fmla="*/ 0 h 35"/>
                  <a:gd name="T64" fmla="*/ 17 w 34"/>
                  <a:gd name="T65" fmla="*/ 0 h 35"/>
                  <a:gd name="T66" fmla="*/ 17 w 34"/>
                  <a:gd name="T67" fmla="*/ 0 h 35"/>
                  <a:gd name="T68" fmla="*/ 17 w 34"/>
                  <a:gd name="T69" fmla="*/ 0 h 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"/>
                  <a:gd name="T106" fmla="*/ 0 h 35"/>
                  <a:gd name="T107" fmla="*/ 34 w 34"/>
                  <a:gd name="T108" fmla="*/ 35 h 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" h="35">
                    <a:moveTo>
                      <a:pt x="17" y="0"/>
                    </a:moveTo>
                    <a:lnTo>
                      <a:pt x="13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5" y="5"/>
                    </a:lnTo>
                    <a:lnTo>
                      <a:pt x="2" y="8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1" y="25"/>
                    </a:lnTo>
                    <a:lnTo>
                      <a:pt x="2" y="28"/>
                    </a:lnTo>
                    <a:lnTo>
                      <a:pt x="5" y="30"/>
                    </a:lnTo>
                    <a:lnTo>
                      <a:pt x="7" y="33"/>
                    </a:lnTo>
                    <a:lnTo>
                      <a:pt x="11" y="34"/>
                    </a:lnTo>
                    <a:lnTo>
                      <a:pt x="13" y="35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3" y="34"/>
                    </a:lnTo>
                    <a:lnTo>
                      <a:pt x="27" y="33"/>
                    </a:lnTo>
                    <a:lnTo>
                      <a:pt x="29" y="30"/>
                    </a:lnTo>
                    <a:lnTo>
                      <a:pt x="32" y="28"/>
                    </a:lnTo>
                    <a:lnTo>
                      <a:pt x="33" y="25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32" y="8"/>
                    </a:lnTo>
                    <a:lnTo>
                      <a:pt x="29" y="5"/>
                    </a:lnTo>
                    <a:lnTo>
                      <a:pt x="27" y="3"/>
                    </a:lnTo>
                    <a:lnTo>
                      <a:pt x="23" y="2"/>
                    </a:lnTo>
                    <a:lnTo>
                      <a:pt x="21" y="0"/>
                    </a:lnTo>
                    <a:lnTo>
                      <a:pt x="17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5" name="Freeform 648"/>
              <p:cNvSpPr>
                <a:spLocks/>
              </p:cNvSpPr>
              <p:nvPr/>
            </p:nvSpPr>
            <p:spPr bwMode="auto">
              <a:xfrm>
                <a:off x="3143" y="2221"/>
                <a:ext cx="29" cy="30"/>
              </a:xfrm>
              <a:custGeom>
                <a:avLst/>
                <a:gdLst>
                  <a:gd name="T0" fmla="*/ 14 w 29"/>
                  <a:gd name="T1" fmla="*/ 0 h 30"/>
                  <a:gd name="T2" fmla="*/ 8 w 29"/>
                  <a:gd name="T3" fmla="*/ 1 h 30"/>
                  <a:gd name="T4" fmla="*/ 3 w 29"/>
                  <a:gd name="T5" fmla="*/ 5 h 30"/>
                  <a:gd name="T6" fmla="*/ 1 w 29"/>
                  <a:gd name="T7" fmla="*/ 9 h 30"/>
                  <a:gd name="T8" fmla="*/ 0 w 29"/>
                  <a:gd name="T9" fmla="*/ 15 h 30"/>
                  <a:gd name="T10" fmla="*/ 1 w 29"/>
                  <a:gd name="T11" fmla="*/ 21 h 30"/>
                  <a:gd name="T12" fmla="*/ 3 w 29"/>
                  <a:gd name="T13" fmla="*/ 26 h 30"/>
                  <a:gd name="T14" fmla="*/ 8 w 29"/>
                  <a:gd name="T15" fmla="*/ 29 h 30"/>
                  <a:gd name="T16" fmla="*/ 14 w 29"/>
                  <a:gd name="T17" fmla="*/ 30 h 30"/>
                  <a:gd name="T18" fmla="*/ 19 w 29"/>
                  <a:gd name="T19" fmla="*/ 29 h 30"/>
                  <a:gd name="T20" fmla="*/ 24 w 29"/>
                  <a:gd name="T21" fmla="*/ 26 h 30"/>
                  <a:gd name="T22" fmla="*/ 28 w 29"/>
                  <a:gd name="T23" fmla="*/ 21 h 30"/>
                  <a:gd name="T24" fmla="*/ 29 w 29"/>
                  <a:gd name="T25" fmla="*/ 15 h 30"/>
                  <a:gd name="T26" fmla="*/ 28 w 29"/>
                  <a:gd name="T27" fmla="*/ 9 h 30"/>
                  <a:gd name="T28" fmla="*/ 24 w 29"/>
                  <a:gd name="T29" fmla="*/ 5 h 30"/>
                  <a:gd name="T30" fmla="*/ 19 w 29"/>
                  <a:gd name="T31" fmla="*/ 1 h 30"/>
                  <a:gd name="T32" fmla="*/ 14 w 29"/>
                  <a:gd name="T33" fmla="*/ 0 h 30"/>
                  <a:gd name="T34" fmla="*/ 14 w 29"/>
                  <a:gd name="T35" fmla="*/ 0 h 30"/>
                  <a:gd name="T36" fmla="*/ 14 w 29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14" y="0"/>
                    </a:moveTo>
                    <a:lnTo>
                      <a:pt x="8" y="1"/>
                    </a:lnTo>
                    <a:lnTo>
                      <a:pt x="3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6"/>
                    </a:lnTo>
                    <a:lnTo>
                      <a:pt x="8" y="29"/>
                    </a:lnTo>
                    <a:lnTo>
                      <a:pt x="14" y="30"/>
                    </a:lnTo>
                    <a:lnTo>
                      <a:pt x="19" y="29"/>
                    </a:lnTo>
                    <a:lnTo>
                      <a:pt x="24" y="26"/>
                    </a:lnTo>
                    <a:lnTo>
                      <a:pt x="28" y="21"/>
                    </a:lnTo>
                    <a:lnTo>
                      <a:pt x="29" y="15"/>
                    </a:lnTo>
                    <a:lnTo>
                      <a:pt x="28" y="9"/>
                    </a:lnTo>
                    <a:lnTo>
                      <a:pt x="24" y="5"/>
                    </a:lnTo>
                    <a:lnTo>
                      <a:pt x="19" y="1"/>
                    </a:lnTo>
                    <a:lnTo>
                      <a:pt x="14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6" name="Line 649"/>
              <p:cNvSpPr>
                <a:spLocks noChangeShapeType="1"/>
              </p:cNvSpPr>
              <p:nvPr/>
            </p:nvSpPr>
            <p:spPr bwMode="auto">
              <a:xfrm>
                <a:off x="3068" y="2183"/>
                <a:ext cx="3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7" name="Line 650"/>
              <p:cNvSpPr>
                <a:spLocks noChangeShapeType="1"/>
              </p:cNvSpPr>
              <p:nvPr/>
            </p:nvSpPr>
            <p:spPr bwMode="auto">
              <a:xfrm flipV="1">
                <a:off x="3105" y="2183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8" name="Line 651"/>
              <p:cNvSpPr>
                <a:spLocks noChangeShapeType="1"/>
              </p:cNvSpPr>
              <p:nvPr/>
            </p:nvSpPr>
            <p:spPr bwMode="auto">
              <a:xfrm flipV="1">
                <a:off x="3128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09" name="Line 652"/>
              <p:cNvSpPr>
                <a:spLocks noChangeShapeType="1"/>
              </p:cNvSpPr>
              <p:nvPr/>
            </p:nvSpPr>
            <p:spPr bwMode="auto">
              <a:xfrm>
                <a:off x="3238" y="2301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0" name="Line 653"/>
              <p:cNvSpPr>
                <a:spLocks noChangeShapeType="1"/>
              </p:cNvSpPr>
              <p:nvPr/>
            </p:nvSpPr>
            <p:spPr bwMode="auto">
              <a:xfrm>
                <a:off x="3357" y="2963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1" name="Line 654"/>
              <p:cNvSpPr>
                <a:spLocks noChangeShapeType="1"/>
              </p:cNvSpPr>
              <p:nvPr/>
            </p:nvSpPr>
            <p:spPr bwMode="auto">
              <a:xfrm>
                <a:off x="3357" y="2813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2" name="Line 655"/>
              <p:cNvSpPr>
                <a:spLocks noChangeShapeType="1"/>
              </p:cNvSpPr>
              <p:nvPr/>
            </p:nvSpPr>
            <p:spPr bwMode="auto">
              <a:xfrm>
                <a:off x="3357" y="2661"/>
                <a:ext cx="1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3" name="Line 656"/>
              <p:cNvSpPr>
                <a:spLocks noChangeShapeType="1"/>
              </p:cNvSpPr>
              <p:nvPr/>
            </p:nvSpPr>
            <p:spPr bwMode="auto">
              <a:xfrm>
                <a:off x="3238" y="2810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4" name="Line 657"/>
              <p:cNvSpPr>
                <a:spLocks noChangeShapeType="1"/>
              </p:cNvSpPr>
              <p:nvPr/>
            </p:nvSpPr>
            <p:spPr bwMode="auto">
              <a:xfrm>
                <a:off x="3238" y="2609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5" name="Line 658"/>
              <p:cNvSpPr>
                <a:spLocks noChangeShapeType="1"/>
              </p:cNvSpPr>
              <p:nvPr/>
            </p:nvSpPr>
            <p:spPr bwMode="auto">
              <a:xfrm>
                <a:off x="3275" y="2734"/>
                <a:ext cx="8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6" name="Line 659"/>
              <p:cNvSpPr>
                <a:spLocks noChangeShapeType="1"/>
              </p:cNvSpPr>
              <p:nvPr/>
            </p:nvSpPr>
            <p:spPr bwMode="auto">
              <a:xfrm flipV="1">
                <a:off x="3275" y="2734"/>
                <a:ext cx="1" cy="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7" name="Line 660"/>
              <p:cNvSpPr>
                <a:spLocks noChangeShapeType="1"/>
              </p:cNvSpPr>
              <p:nvPr/>
            </p:nvSpPr>
            <p:spPr bwMode="auto">
              <a:xfrm flipV="1">
                <a:off x="3332" y="2810"/>
                <a:ext cx="1" cy="1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8" name="Line 661"/>
              <p:cNvSpPr>
                <a:spLocks noChangeShapeType="1"/>
              </p:cNvSpPr>
              <p:nvPr/>
            </p:nvSpPr>
            <p:spPr bwMode="auto">
              <a:xfrm>
                <a:off x="3332" y="2885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19" name="Line 662"/>
              <p:cNvSpPr>
                <a:spLocks noChangeShapeType="1"/>
              </p:cNvSpPr>
              <p:nvPr/>
            </p:nvSpPr>
            <p:spPr bwMode="auto">
              <a:xfrm>
                <a:off x="3332" y="2920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0" name="Line 663"/>
              <p:cNvSpPr>
                <a:spLocks noChangeShapeType="1"/>
              </p:cNvSpPr>
              <p:nvPr/>
            </p:nvSpPr>
            <p:spPr bwMode="auto">
              <a:xfrm flipV="1">
                <a:off x="3445" y="2995"/>
                <a:ext cx="59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1" name="Line 664"/>
              <p:cNvSpPr>
                <a:spLocks noChangeShapeType="1"/>
              </p:cNvSpPr>
              <p:nvPr/>
            </p:nvSpPr>
            <p:spPr bwMode="auto">
              <a:xfrm flipH="1">
                <a:off x="3002" y="2211"/>
                <a:ext cx="6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2" name="Line 665"/>
              <p:cNvSpPr>
                <a:spLocks noChangeShapeType="1"/>
              </p:cNvSpPr>
              <p:nvPr/>
            </p:nvSpPr>
            <p:spPr bwMode="auto">
              <a:xfrm flipV="1">
                <a:off x="3002" y="2151"/>
                <a:ext cx="1" cy="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3" name="Line 666"/>
              <p:cNvSpPr>
                <a:spLocks noChangeShapeType="1"/>
              </p:cNvSpPr>
              <p:nvPr/>
            </p:nvSpPr>
            <p:spPr bwMode="auto">
              <a:xfrm flipH="1">
                <a:off x="3002" y="2183"/>
                <a:ext cx="6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4" name="Line 667"/>
              <p:cNvSpPr>
                <a:spLocks noChangeShapeType="1"/>
              </p:cNvSpPr>
              <p:nvPr/>
            </p:nvSpPr>
            <p:spPr bwMode="auto">
              <a:xfrm>
                <a:off x="2506" y="2360"/>
                <a:ext cx="1" cy="30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5" name="Line 668"/>
              <p:cNvSpPr>
                <a:spLocks noChangeShapeType="1"/>
              </p:cNvSpPr>
              <p:nvPr/>
            </p:nvSpPr>
            <p:spPr bwMode="auto">
              <a:xfrm>
                <a:off x="1238" y="2574"/>
                <a:ext cx="9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6" name="Line 669"/>
              <p:cNvSpPr>
                <a:spLocks noChangeShapeType="1"/>
              </p:cNvSpPr>
              <p:nvPr/>
            </p:nvSpPr>
            <p:spPr bwMode="auto">
              <a:xfrm>
                <a:off x="1238" y="2616"/>
                <a:ext cx="9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7" name="Line 670"/>
              <p:cNvSpPr>
                <a:spLocks noChangeShapeType="1"/>
              </p:cNvSpPr>
              <p:nvPr/>
            </p:nvSpPr>
            <p:spPr bwMode="auto">
              <a:xfrm>
                <a:off x="1238" y="2574"/>
                <a:ext cx="1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8" name="Line 671"/>
              <p:cNvSpPr>
                <a:spLocks noChangeShapeType="1"/>
              </p:cNvSpPr>
              <p:nvPr/>
            </p:nvSpPr>
            <p:spPr bwMode="auto">
              <a:xfrm>
                <a:off x="1331" y="2574"/>
                <a:ext cx="1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29" name="Line 672"/>
              <p:cNvSpPr>
                <a:spLocks noChangeShapeType="1"/>
              </p:cNvSpPr>
              <p:nvPr/>
            </p:nvSpPr>
            <p:spPr bwMode="auto">
              <a:xfrm>
                <a:off x="1338" y="2591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0" name="Line 673"/>
              <p:cNvSpPr>
                <a:spLocks noChangeShapeType="1"/>
              </p:cNvSpPr>
              <p:nvPr/>
            </p:nvSpPr>
            <p:spPr bwMode="auto">
              <a:xfrm>
                <a:off x="1371" y="2591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1" name="Line 674"/>
              <p:cNvSpPr>
                <a:spLocks noChangeShapeType="1"/>
              </p:cNvSpPr>
              <p:nvPr/>
            </p:nvSpPr>
            <p:spPr bwMode="auto">
              <a:xfrm>
                <a:off x="1338" y="2591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2" name="Line 675"/>
              <p:cNvSpPr>
                <a:spLocks noChangeShapeType="1"/>
              </p:cNvSpPr>
              <p:nvPr/>
            </p:nvSpPr>
            <p:spPr bwMode="auto">
              <a:xfrm>
                <a:off x="1338" y="2616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3" name="Line 676"/>
              <p:cNvSpPr>
                <a:spLocks noChangeShapeType="1"/>
              </p:cNvSpPr>
              <p:nvPr/>
            </p:nvSpPr>
            <p:spPr bwMode="auto">
              <a:xfrm>
                <a:off x="2854" y="2151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4" name="Line 677"/>
              <p:cNvSpPr>
                <a:spLocks noChangeShapeType="1"/>
              </p:cNvSpPr>
              <p:nvPr/>
            </p:nvSpPr>
            <p:spPr bwMode="auto">
              <a:xfrm>
                <a:off x="2854" y="2156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5" name="Line 678"/>
              <p:cNvSpPr>
                <a:spLocks noChangeShapeType="1"/>
              </p:cNvSpPr>
              <p:nvPr/>
            </p:nvSpPr>
            <p:spPr bwMode="auto">
              <a:xfrm>
                <a:off x="2727" y="2213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6" name="Line 679"/>
              <p:cNvSpPr>
                <a:spLocks noChangeShapeType="1"/>
              </p:cNvSpPr>
              <p:nvPr/>
            </p:nvSpPr>
            <p:spPr bwMode="auto">
              <a:xfrm>
                <a:off x="2727" y="2223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7" name="Line 680"/>
              <p:cNvSpPr>
                <a:spLocks noChangeShapeType="1"/>
              </p:cNvSpPr>
              <p:nvPr/>
            </p:nvSpPr>
            <p:spPr bwMode="auto">
              <a:xfrm flipV="1">
                <a:off x="3238" y="2211"/>
                <a:ext cx="1" cy="9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8" name="Line 681"/>
              <p:cNvSpPr>
                <a:spLocks noChangeShapeType="1"/>
              </p:cNvSpPr>
              <p:nvPr/>
            </p:nvSpPr>
            <p:spPr bwMode="auto">
              <a:xfrm>
                <a:off x="3831" y="1793"/>
                <a:ext cx="1" cy="13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39" name="Line 682"/>
              <p:cNvSpPr>
                <a:spLocks noChangeShapeType="1"/>
              </p:cNvSpPr>
              <p:nvPr/>
            </p:nvSpPr>
            <p:spPr bwMode="auto">
              <a:xfrm flipV="1">
                <a:off x="3644" y="1793"/>
                <a:ext cx="1" cy="13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0" name="Line 683"/>
              <p:cNvSpPr>
                <a:spLocks noChangeShapeType="1"/>
              </p:cNvSpPr>
              <p:nvPr/>
            </p:nvSpPr>
            <p:spPr bwMode="auto">
              <a:xfrm>
                <a:off x="3189" y="1793"/>
                <a:ext cx="1" cy="5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1" name="Line 684"/>
              <p:cNvSpPr>
                <a:spLocks noChangeShapeType="1"/>
              </p:cNvSpPr>
              <p:nvPr/>
            </p:nvSpPr>
            <p:spPr bwMode="auto">
              <a:xfrm>
                <a:off x="3189" y="1848"/>
                <a:ext cx="9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2" name="Line 685"/>
              <p:cNvSpPr>
                <a:spLocks noChangeShapeType="1"/>
              </p:cNvSpPr>
              <p:nvPr/>
            </p:nvSpPr>
            <p:spPr bwMode="auto">
              <a:xfrm>
                <a:off x="3644" y="1924"/>
                <a:ext cx="18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3" name="Line 686"/>
              <p:cNvSpPr>
                <a:spLocks noChangeShapeType="1"/>
              </p:cNvSpPr>
              <p:nvPr/>
            </p:nvSpPr>
            <p:spPr bwMode="auto">
              <a:xfrm flipH="1">
                <a:off x="3464" y="1889"/>
                <a:ext cx="18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4" name="Line 687"/>
              <p:cNvSpPr>
                <a:spLocks noChangeShapeType="1"/>
              </p:cNvSpPr>
              <p:nvPr/>
            </p:nvSpPr>
            <p:spPr bwMode="auto">
              <a:xfrm flipV="1">
                <a:off x="3464" y="1793"/>
                <a:ext cx="1" cy="9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5" name="Line 688"/>
              <p:cNvSpPr>
                <a:spLocks noChangeShapeType="1"/>
              </p:cNvSpPr>
              <p:nvPr/>
            </p:nvSpPr>
            <p:spPr bwMode="auto">
              <a:xfrm>
                <a:off x="3464" y="1793"/>
                <a:ext cx="1" cy="8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6" name="Line 689"/>
              <p:cNvSpPr>
                <a:spLocks noChangeShapeType="1"/>
              </p:cNvSpPr>
              <p:nvPr/>
            </p:nvSpPr>
            <p:spPr bwMode="auto">
              <a:xfrm flipH="1">
                <a:off x="3287" y="1879"/>
                <a:ext cx="17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7" name="Line 690"/>
              <p:cNvSpPr>
                <a:spLocks noChangeShapeType="1"/>
              </p:cNvSpPr>
              <p:nvPr/>
            </p:nvSpPr>
            <p:spPr bwMode="auto">
              <a:xfrm flipV="1">
                <a:off x="3287" y="1793"/>
                <a:ext cx="1" cy="8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8" name="Line 691"/>
              <p:cNvSpPr>
                <a:spLocks noChangeShapeType="1"/>
              </p:cNvSpPr>
              <p:nvPr/>
            </p:nvSpPr>
            <p:spPr bwMode="auto">
              <a:xfrm flipV="1">
                <a:off x="3286" y="1793"/>
                <a:ext cx="1" cy="5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49" name="Line 692"/>
              <p:cNvSpPr>
                <a:spLocks noChangeShapeType="1"/>
              </p:cNvSpPr>
              <p:nvPr/>
            </p:nvSpPr>
            <p:spPr bwMode="auto">
              <a:xfrm>
                <a:off x="1811" y="2138"/>
                <a:ext cx="19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0" name="Line 693"/>
              <p:cNvSpPr>
                <a:spLocks noChangeShapeType="1"/>
              </p:cNvSpPr>
              <p:nvPr/>
            </p:nvSpPr>
            <p:spPr bwMode="auto">
              <a:xfrm>
                <a:off x="1931" y="2138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1" name="Line 694"/>
              <p:cNvSpPr>
                <a:spLocks noChangeShapeType="1"/>
              </p:cNvSpPr>
              <p:nvPr/>
            </p:nvSpPr>
            <p:spPr bwMode="auto">
              <a:xfrm>
                <a:off x="1892" y="2138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2" name="Freeform 695"/>
              <p:cNvSpPr>
                <a:spLocks/>
              </p:cNvSpPr>
              <p:nvPr/>
            </p:nvSpPr>
            <p:spPr bwMode="auto">
              <a:xfrm>
                <a:off x="3138" y="2279"/>
                <a:ext cx="29" cy="30"/>
              </a:xfrm>
              <a:custGeom>
                <a:avLst/>
                <a:gdLst>
                  <a:gd name="T0" fmla="*/ 15 w 29"/>
                  <a:gd name="T1" fmla="*/ 0 h 30"/>
                  <a:gd name="T2" fmla="*/ 8 w 29"/>
                  <a:gd name="T3" fmla="*/ 1 h 30"/>
                  <a:gd name="T4" fmla="*/ 4 w 29"/>
                  <a:gd name="T5" fmla="*/ 5 h 30"/>
                  <a:gd name="T6" fmla="*/ 1 w 29"/>
                  <a:gd name="T7" fmla="*/ 10 h 30"/>
                  <a:gd name="T8" fmla="*/ 0 w 29"/>
                  <a:gd name="T9" fmla="*/ 15 h 30"/>
                  <a:gd name="T10" fmla="*/ 1 w 29"/>
                  <a:gd name="T11" fmla="*/ 21 h 30"/>
                  <a:gd name="T12" fmla="*/ 4 w 29"/>
                  <a:gd name="T13" fmla="*/ 26 h 30"/>
                  <a:gd name="T14" fmla="*/ 8 w 29"/>
                  <a:gd name="T15" fmla="*/ 30 h 30"/>
                  <a:gd name="T16" fmla="*/ 15 w 29"/>
                  <a:gd name="T17" fmla="*/ 30 h 30"/>
                  <a:gd name="T18" fmla="*/ 19 w 29"/>
                  <a:gd name="T19" fmla="*/ 30 h 30"/>
                  <a:gd name="T20" fmla="*/ 24 w 29"/>
                  <a:gd name="T21" fmla="*/ 26 h 30"/>
                  <a:gd name="T22" fmla="*/ 28 w 29"/>
                  <a:gd name="T23" fmla="*/ 21 h 30"/>
                  <a:gd name="T24" fmla="*/ 29 w 29"/>
                  <a:gd name="T25" fmla="*/ 15 h 30"/>
                  <a:gd name="T26" fmla="*/ 28 w 29"/>
                  <a:gd name="T27" fmla="*/ 10 h 30"/>
                  <a:gd name="T28" fmla="*/ 24 w 29"/>
                  <a:gd name="T29" fmla="*/ 5 h 30"/>
                  <a:gd name="T30" fmla="*/ 19 w 29"/>
                  <a:gd name="T31" fmla="*/ 1 h 30"/>
                  <a:gd name="T32" fmla="*/ 15 w 29"/>
                  <a:gd name="T33" fmla="*/ 0 h 30"/>
                  <a:gd name="T34" fmla="*/ 15 w 29"/>
                  <a:gd name="T35" fmla="*/ 0 h 30"/>
                  <a:gd name="T36" fmla="*/ 15 w 29"/>
                  <a:gd name="T37" fmla="*/ 0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15" y="0"/>
                    </a:moveTo>
                    <a:lnTo>
                      <a:pt x="8" y="1"/>
                    </a:lnTo>
                    <a:lnTo>
                      <a:pt x="4" y="5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4" y="26"/>
                    </a:lnTo>
                    <a:lnTo>
                      <a:pt x="8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24" y="26"/>
                    </a:lnTo>
                    <a:lnTo>
                      <a:pt x="28" y="21"/>
                    </a:lnTo>
                    <a:lnTo>
                      <a:pt x="29" y="15"/>
                    </a:lnTo>
                    <a:lnTo>
                      <a:pt x="28" y="10"/>
                    </a:lnTo>
                    <a:lnTo>
                      <a:pt x="24" y="5"/>
                    </a:lnTo>
                    <a:lnTo>
                      <a:pt x="19" y="1"/>
                    </a:lnTo>
                    <a:lnTo>
                      <a:pt x="15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3" name="Freeform 696"/>
              <p:cNvSpPr>
                <a:spLocks/>
              </p:cNvSpPr>
              <p:nvPr/>
            </p:nvSpPr>
            <p:spPr bwMode="auto">
              <a:xfrm>
                <a:off x="2226" y="990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4 w 5"/>
                  <a:gd name="T3" fmla="*/ 5 h 10"/>
                  <a:gd name="T4" fmla="*/ 5 w 5"/>
                  <a:gd name="T5" fmla="*/ 0 h 10"/>
                  <a:gd name="T6" fmla="*/ 5 w 5"/>
                  <a:gd name="T7" fmla="*/ 0 h 10"/>
                  <a:gd name="T8" fmla="*/ 5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10"/>
                  <a:gd name="T17" fmla="*/ 5 w 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10">
                    <a:moveTo>
                      <a:pt x="0" y="10"/>
                    </a:moveTo>
                    <a:lnTo>
                      <a:pt x="4" y="5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4" name="Line 697"/>
              <p:cNvSpPr>
                <a:spLocks noChangeShapeType="1"/>
              </p:cNvSpPr>
              <p:nvPr/>
            </p:nvSpPr>
            <p:spPr bwMode="auto">
              <a:xfrm>
                <a:off x="2219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5" name="Line 698"/>
              <p:cNvSpPr>
                <a:spLocks noChangeShapeType="1"/>
              </p:cNvSpPr>
              <p:nvPr/>
            </p:nvSpPr>
            <p:spPr bwMode="auto">
              <a:xfrm>
                <a:off x="2219" y="990"/>
                <a:ext cx="7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6" name="Line 699"/>
              <p:cNvSpPr>
                <a:spLocks noChangeShapeType="1"/>
              </p:cNvSpPr>
              <p:nvPr/>
            </p:nvSpPr>
            <p:spPr bwMode="auto">
              <a:xfrm>
                <a:off x="2219" y="99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7" name="Line 700"/>
              <p:cNvSpPr>
                <a:spLocks noChangeShapeType="1"/>
              </p:cNvSpPr>
              <p:nvPr/>
            </p:nvSpPr>
            <p:spPr bwMode="auto">
              <a:xfrm>
                <a:off x="2231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8" name="Freeform 701"/>
              <p:cNvSpPr>
                <a:spLocks/>
              </p:cNvSpPr>
              <p:nvPr/>
            </p:nvSpPr>
            <p:spPr bwMode="auto">
              <a:xfrm>
                <a:off x="2122" y="990"/>
                <a:ext cx="4" cy="10"/>
              </a:xfrm>
              <a:custGeom>
                <a:avLst/>
                <a:gdLst>
                  <a:gd name="T0" fmla="*/ 0 w 4"/>
                  <a:gd name="T1" fmla="*/ 10 h 10"/>
                  <a:gd name="T2" fmla="*/ 3 w 4"/>
                  <a:gd name="T3" fmla="*/ 5 h 10"/>
                  <a:gd name="T4" fmla="*/ 4 w 4"/>
                  <a:gd name="T5" fmla="*/ 0 h 10"/>
                  <a:gd name="T6" fmla="*/ 4 w 4"/>
                  <a:gd name="T7" fmla="*/ 0 h 10"/>
                  <a:gd name="T8" fmla="*/ 4 w 4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0"/>
                  <a:gd name="T17" fmla="*/ 4 w 4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0">
                    <a:moveTo>
                      <a:pt x="0" y="10"/>
                    </a:moveTo>
                    <a:lnTo>
                      <a:pt x="3" y="5"/>
                    </a:lnTo>
                    <a:lnTo>
                      <a:pt x="4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59" name="Line 702"/>
              <p:cNvSpPr>
                <a:spLocks noChangeShapeType="1"/>
              </p:cNvSpPr>
              <p:nvPr/>
            </p:nvSpPr>
            <p:spPr bwMode="auto">
              <a:xfrm>
                <a:off x="2115" y="990"/>
                <a:ext cx="7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0" name="Line 703"/>
              <p:cNvSpPr>
                <a:spLocks noChangeShapeType="1"/>
              </p:cNvSpPr>
              <p:nvPr/>
            </p:nvSpPr>
            <p:spPr bwMode="auto">
              <a:xfrm>
                <a:off x="2115" y="990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1" name="Line 704"/>
              <p:cNvSpPr>
                <a:spLocks noChangeShapeType="1"/>
              </p:cNvSpPr>
              <p:nvPr/>
            </p:nvSpPr>
            <p:spPr bwMode="auto">
              <a:xfrm>
                <a:off x="2115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2" name="Line 705"/>
              <p:cNvSpPr>
                <a:spLocks noChangeShapeType="1"/>
              </p:cNvSpPr>
              <p:nvPr/>
            </p:nvSpPr>
            <p:spPr bwMode="auto">
              <a:xfrm>
                <a:off x="2126" y="987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3" name="Freeform 706"/>
              <p:cNvSpPr>
                <a:spLocks/>
              </p:cNvSpPr>
              <p:nvPr/>
            </p:nvSpPr>
            <p:spPr bwMode="auto">
              <a:xfrm>
                <a:off x="2248" y="1314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0 w 6"/>
                  <a:gd name="T5" fmla="*/ 0 h 1"/>
                  <a:gd name="T6" fmla="*/ 0 w 6"/>
                  <a:gd name="T7" fmla="*/ 0 h 1"/>
                  <a:gd name="T8" fmla="*/ 0 w 6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1"/>
                  <a:gd name="T17" fmla="*/ 6 w 6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1">
                    <a:moveTo>
                      <a:pt x="6" y="1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4" name="Freeform 707"/>
              <p:cNvSpPr>
                <a:spLocks/>
              </p:cNvSpPr>
              <p:nvPr/>
            </p:nvSpPr>
            <p:spPr bwMode="auto">
              <a:xfrm>
                <a:off x="2345" y="136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5" name="Freeform 708"/>
              <p:cNvSpPr>
                <a:spLocks/>
              </p:cNvSpPr>
              <p:nvPr/>
            </p:nvSpPr>
            <p:spPr bwMode="auto">
              <a:xfrm>
                <a:off x="2538" y="1348"/>
                <a:ext cx="6" cy="2"/>
              </a:xfrm>
              <a:custGeom>
                <a:avLst/>
                <a:gdLst>
                  <a:gd name="T0" fmla="*/ 6 w 6"/>
                  <a:gd name="T1" fmla="*/ 2 h 2"/>
                  <a:gd name="T2" fmla="*/ 4 w 6"/>
                  <a:gd name="T3" fmla="*/ 0 h 2"/>
                  <a:gd name="T4" fmla="*/ 0 w 6"/>
                  <a:gd name="T5" fmla="*/ 0 h 2"/>
                  <a:gd name="T6" fmla="*/ 0 w 6"/>
                  <a:gd name="T7" fmla="*/ 0 h 2"/>
                  <a:gd name="T8" fmla="*/ 0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6" y="2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6" name="Line 709"/>
              <p:cNvSpPr>
                <a:spLocks noChangeShapeType="1"/>
              </p:cNvSpPr>
              <p:nvPr/>
            </p:nvSpPr>
            <p:spPr bwMode="auto">
              <a:xfrm>
                <a:off x="1955" y="117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7" name="Line 710"/>
              <p:cNvSpPr>
                <a:spLocks noChangeShapeType="1"/>
              </p:cNvSpPr>
              <p:nvPr/>
            </p:nvSpPr>
            <p:spPr bwMode="auto">
              <a:xfrm>
                <a:off x="1955" y="117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8" name="Line 711"/>
              <p:cNvSpPr>
                <a:spLocks noChangeShapeType="1"/>
              </p:cNvSpPr>
              <p:nvPr/>
            </p:nvSpPr>
            <p:spPr bwMode="auto">
              <a:xfrm flipV="1">
                <a:off x="1955" y="117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69" name="Line 712"/>
              <p:cNvSpPr>
                <a:spLocks noChangeShapeType="1"/>
              </p:cNvSpPr>
              <p:nvPr/>
            </p:nvSpPr>
            <p:spPr bwMode="auto">
              <a:xfrm>
                <a:off x="1955" y="11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0" name="Line 713"/>
              <p:cNvSpPr>
                <a:spLocks noChangeShapeType="1"/>
              </p:cNvSpPr>
              <p:nvPr/>
            </p:nvSpPr>
            <p:spPr bwMode="auto">
              <a:xfrm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1" name="Line 714"/>
              <p:cNvSpPr>
                <a:spLocks noChangeShapeType="1"/>
              </p:cNvSpPr>
              <p:nvPr/>
            </p:nvSpPr>
            <p:spPr bwMode="auto">
              <a:xfrm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2" name="Line 715"/>
              <p:cNvSpPr>
                <a:spLocks noChangeShapeType="1"/>
              </p:cNvSpPr>
              <p:nvPr/>
            </p:nvSpPr>
            <p:spPr bwMode="auto">
              <a:xfrm flipV="1">
                <a:off x="1955" y="11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3" name="Line 716"/>
              <p:cNvSpPr>
                <a:spLocks noChangeShapeType="1"/>
              </p:cNvSpPr>
              <p:nvPr/>
            </p:nvSpPr>
            <p:spPr bwMode="auto">
              <a:xfrm>
                <a:off x="1955" y="11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4" name="Line 717"/>
              <p:cNvSpPr>
                <a:spLocks noChangeShapeType="1"/>
              </p:cNvSpPr>
              <p:nvPr/>
            </p:nvSpPr>
            <p:spPr bwMode="auto">
              <a:xfrm flipV="1">
                <a:off x="2250" y="13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5" name="Line 718"/>
              <p:cNvSpPr>
                <a:spLocks noChangeShapeType="1"/>
              </p:cNvSpPr>
              <p:nvPr/>
            </p:nvSpPr>
            <p:spPr bwMode="auto">
              <a:xfrm>
                <a:off x="2248" y="132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6" name="Line 719"/>
              <p:cNvSpPr>
                <a:spLocks noChangeShapeType="1"/>
              </p:cNvSpPr>
              <p:nvPr/>
            </p:nvSpPr>
            <p:spPr bwMode="auto">
              <a:xfrm>
                <a:off x="2248" y="132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7" name="Line 720"/>
              <p:cNvSpPr>
                <a:spLocks noChangeShapeType="1"/>
              </p:cNvSpPr>
              <p:nvPr/>
            </p:nvSpPr>
            <p:spPr bwMode="auto">
              <a:xfrm flipH="1">
                <a:off x="2248" y="132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8" name="Line 721"/>
              <p:cNvSpPr>
                <a:spLocks noChangeShapeType="1"/>
              </p:cNvSpPr>
              <p:nvPr/>
            </p:nvSpPr>
            <p:spPr bwMode="auto">
              <a:xfrm flipV="1">
                <a:off x="225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79" name="Line 722"/>
              <p:cNvSpPr>
                <a:spLocks noChangeShapeType="1"/>
              </p:cNvSpPr>
              <p:nvPr/>
            </p:nvSpPr>
            <p:spPr bwMode="auto">
              <a:xfrm>
                <a:off x="2248" y="131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0" name="Line 723"/>
              <p:cNvSpPr>
                <a:spLocks noChangeShapeType="1"/>
              </p:cNvSpPr>
              <p:nvPr/>
            </p:nvSpPr>
            <p:spPr bwMode="auto">
              <a:xfrm>
                <a:off x="2248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1" name="Line 724"/>
              <p:cNvSpPr>
                <a:spLocks noChangeShapeType="1"/>
              </p:cNvSpPr>
              <p:nvPr/>
            </p:nvSpPr>
            <p:spPr bwMode="auto">
              <a:xfrm flipH="1">
                <a:off x="224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2" name="Line 725"/>
              <p:cNvSpPr>
                <a:spLocks noChangeShapeType="1"/>
              </p:cNvSpPr>
              <p:nvPr/>
            </p:nvSpPr>
            <p:spPr bwMode="auto">
              <a:xfrm>
                <a:off x="2350" y="136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3" name="Line 726"/>
              <p:cNvSpPr>
                <a:spLocks noChangeShapeType="1"/>
              </p:cNvSpPr>
              <p:nvPr/>
            </p:nvSpPr>
            <p:spPr bwMode="auto">
              <a:xfrm flipH="1">
                <a:off x="2350" y="136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4" name="Line 727"/>
              <p:cNvSpPr>
                <a:spLocks noChangeShapeType="1"/>
              </p:cNvSpPr>
              <p:nvPr/>
            </p:nvSpPr>
            <p:spPr bwMode="auto">
              <a:xfrm flipV="1">
                <a:off x="2351" y="136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5" name="Line 728"/>
              <p:cNvSpPr>
                <a:spLocks noChangeShapeType="1"/>
              </p:cNvSpPr>
              <p:nvPr/>
            </p:nvSpPr>
            <p:spPr bwMode="auto">
              <a:xfrm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6" name="Line 729"/>
              <p:cNvSpPr>
                <a:spLocks noChangeShapeType="1"/>
              </p:cNvSpPr>
              <p:nvPr/>
            </p:nvSpPr>
            <p:spPr bwMode="auto">
              <a:xfrm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7" name="Line 730"/>
              <p:cNvSpPr>
                <a:spLocks noChangeShapeType="1"/>
              </p:cNvSpPr>
              <p:nvPr/>
            </p:nvSpPr>
            <p:spPr bwMode="auto">
              <a:xfrm flipH="1"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8" name="Line 731"/>
              <p:cNvSpPr>
                <a:spLocks noChangeShapeType="1"/>
              </p:cNvSpPr>
              <p:nvPr/>
            </p:nvSpPr>
            <p:spPr bwMode="auto">
              <a:xfrm flipV="1">
                <a:off x="2351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89" name="Line 732"/>
              <p:cNvSpPr>
                <a:spLocks noChangeShapeType="1"/>
              </p:cNvSpPr>
              <p:nvPr/>
            </p:nvSpPr>
            <p:spPr bwMode="auto">
              <a:xfrm>
                <a:off x="2350" y="135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0" name="Line 733"/>
              <p:cNvSpPr>
                <a:spLocks noChangeShapeType="1"/>
              </p:cNvSpPr>
              <p:nvPr/>
            </p:nvSpPr>
            <p:spPr bwMode="auto">
              <a:xfrm flipV="1">
                <a:off x="2539" y="13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1" name="Line 734"/>
              <p:cNvSpPr>
                <a:spLocks noChangeShapeType="1"/>
              </p:cNvSpPr>
              <p:nvPr/>
            </p:nvSpPr>
            <p:spPr bwMode="auto">
              <a:xfrm>
                <a:off x="2538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2" name="Line 735"/>
              <p:cNvSpPr>
                <a:spLocks noChangeShapeType="1"/>
              </p:cNvSpPr>
              <p:nvPr/>
            </p:nvSpPr>
            <p:spPr bwMode="auto">
              <a:xfrm>
                <a:off x="2538" y="134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3" name="Line 736"/>
              <p:cNvSpPr>
                <a:spLocks noChangeShapeType="1"/>
              </p:cNvSpPr>
              <p:nvPr/>
            </p:nvSpPr>
            <p:spPr bwMode="auto">
              <a:xfrm flipH="1">
                <a:off x="2538" y="13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4" name="Line 737"/>
              <p:cNvSpPr>
                <a:spLocks noChangeShapeType="1"/>
              </p:cNvSpPr>
              <p:nvPr/>
            </p:nvSpPr>
            <p:spPr bwMode="auto">
              <a:xfrm flipV="1">
                <a:off x="2539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5" name="Line 738"/>
              <p:cNvSpPr>
                <a:spLocks noChangeShapeType="1"/>
              </p:cNvSpPr>
              <p:nvPr/>
            </p:nvSpPr>
            <p:spPr bwMode="auto">
              <a:xfrm>
                <a:off x="2538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6" name="Line 739"/>
              <p:cNvSpPr>
                <a:spLocks noChangeShapeType="1"/>
              </p:cNvSpPr>
              <p:nvPr/>
            </p:nvSpPr>
            <p:spPr bwMode="auto">
              <a:xfrm>
                <a:off x="2538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7" name="Line 740"/>
              <p:cNvSpPr>
                <a:spLocks noChangeShapeType="1"/>
              </p:cNvSpPr>
              <p:nvPr/>
            </p:nvSpPr>
            <p:spPr bwMode="auto">
              <a:xfrm flipH="1">
                <a:off x="2538" y="13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8" name="Line 741"/>
              <p:cNvSpPr>
                <a:spLocks noChangeShapeType="1"/>
              </p:cNvSpPr>
              <p:nvPr/>
            </p:nvSpPr>
            <p:spPr bwMode="auto">
              <a:xfrm flipH="1">
                <a:off x="1804" y="1724"/>
                <a:ext cx="28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899" name="Line 742"/>
              <p:cNvSpPr>
                <a:spLocks noChangeShapeType="1"/>
              </p:cNvSpPr>
              <p:nvPr/>
            </p:nvSpPr>
            <p:spPr bwMode="auto">
              <a:xfrm flipH="1">
                <a:off x="1804" y="1725"/>
                <a:ext cx="28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0" name="Line 743"/>
              <p:cNvSpPr>
                <a:spLocks noChangeShapeType="1"/>
              </p:cNvSpPr>
              <p:nvPr/>
            </p:nvSpPr>
            <p:spPr bwMode="auto">
              <a:xfrm flipH="1">
                <a:off x="1805" y="1724"/>
                <a:ext cx="30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1" name="Line 744"/>
              <p:cNvSpPr>
                <a:spLocks noChangeShapeType="1"/>
              </p:cNvSpPr>
              <p:nvPr/>
            </p:nvSpPr>
            <p:spPr bwMode="auto">
              <a:xfrm>
                <a:off x="1807" y="1222"/>
                <a:ext cx="10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2" name="Line 745"/>
              <p:cNvSpPr>
                <a:spLocks noChangeShapeType="1"/>
              </p:cNvSpPr>
              <p:nvPr/>
            </p:nvSpPr>
            <p:spPr bwMode="auto">
              <a:xfrm>
                <a:off x="1804" y="1416"/>
                <a:ext cx="1" cy="30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3" name="Line 746"/>
              <p:cNvSpPr>
                <a:spLocks noChangeShapeType="1"/>
              </p:cNvSpPr>
              <p:nvPr/>
            </p:nvSpPr>
            <p:spPr bwMode="auto">
              <a:xfrm>
                <a:off x="1805" y="1429"/>
                <a:ext cx="1" cy="2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4" name="Line 747"/>
              <p:cNvSpPr>
                <a:spLocks noChangeShapeType="1"/>
              </p:cNvSpPr>
              <p:nvPr/>
            </p:nvSpPr>
            <p:spPr bwMode="auto">
              <a:xfrm>
                <a:off x="1804" y="1429"/>
                <a:ext cx="1" cy="2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5" name="Line 748"/>
              <p:cNvSpPr>
                <a:spLocks noChangeShapeType="1"/>
              </p:cNvSpPr>
              <p:nvPr/>
            </p:nvSpPr>
            <p:spPr bwMode="auto">
              <a:xfrm>
                <a:off x="1804" y="1219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6" name="Line 749"/>
              <p:cNvSpPr>
                <a:spLocks noChangeShapeType="1"/>
              </p:cNvSpPr>
              <p:nvPr/>
            </p:nvSpPr>
            <p:spPr bwMode="auto">
              <a:xfrm>
                <a:off x="1804" y="1217"/>
                <a:ext cx="1" cy="1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7" name="Line 750"/>
              <p:cNvSpPr>
                <a:spLocks noChangeShapeType="1"/>
              </p:cNvSpPr>
              <p:nvPr/>
            </p:nvSpPr>
            <p:spPr bwMode="auto">
              <a:xfrm>
                <a:off x="1805" y="1219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8" name="Freeform 751"/>
              <p:cNvSpPr>
                <a:spLocks/>
              </p:cNvSpPr>
              <p:nvPr/>
            </p:nvSpPr>
            <p:spPr bwMode="auto">
              <a:xfrm>
                <a:off x="1800" y="1413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1"/>
                  <a:gd name="T11" fmla="*/ 5 w 5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09" name="Line 752"/>
              <p:cNvSpPr>
                <a:spLocks noChangeShapeType="1"/>
              </p:cNvSpPr>
              <p:nvPr/>
            </p:nvSpPr>
            <p:spPr bwMode="auto">
              <a:xfrm flipH="1" flipV="1">
                <a:off x="1800" y="1414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0" name="Line 753"/>
              <p:cNvSpPr>
                <a:spLocks noChangeShapeType="1"/>
              </p:cNvSpPr>
              <p:nvPr/>
            </p:nvSpPr>
            <p:spPr bwMode="auto">
              <a:xfrm>
                <a:off x="1804" y="1217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1" name="Line 754"/>
              <p:cNvSpPr>
                <a:spLocks noChangeShapeType="1"/>
              </p:cNvSpPr>
              <p:nvPr/>
            </p:nvSpPr>
            <p:spPr bwMode="auto">
              <a:xfrm>
                <a:off x="1805" y="1219"/>
                <a:ext cx="1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2" name="Line 755"/>
              <p:cNvSpPr>
                <a:spLocks noChangeShapeType="1"/>
              </p:cNvSpPr>
              <p:nvPr/>
            </p:nvSpPr>
            <p:spPr bwMode="auto">
              <a:xfrm>
                <a:off x="1816" y="122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3" name="Line 756"/>
              <p:cNvSpPr>
                <a:spLocks noChangeShapeType="1"/>
              </p:cNvSpPr>
              <p:nvPr/>
            </p:nvSpPr>
            <p:spPr bwMode="auto">
              <a:xfrm>
                <a:off x="1816" y="122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4" name="Line 757"/>
              <p:cNvSpPr>
                <a:spLocks noChangeShapeType="1"/>
              </p:cNvSpPr>
              <p:nvPr/>
            </p:nvSpPr>
            <p:spPr bwMode="auto">
              <a:xfrm>
                <a:off x="1816" y="1222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5" name="Line 758"/>
              <p:cNvSpPr>
                <a:spLocks noChangeShapeType="1"/>
              </p:cNvSpPr>
              <p:nvPr/>
            </p:nvSpPr>
            <p:spPr bwMode="auto">
              <a:xfrm>
                <a:off x="1816" y="1221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6" name="Line 759"/>
              <p:cNvSpPr>
                <a:spLocks noChangeShapeType="1"/>
              </p:cNvSpPr>
              <p:nvPr/>
            </p:nvSpPr>
            <p:spPr bwMode="auto">
              <a:xfrm>
                <a:off x="1816" y="122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7" name="Line 760"/>
              <p:cNvSpPr>
                <a:spLocks noChangeShapeType="1"/>
              </p:cNvSpPr>
              <p:nvPr/>
            </p:nvSpPr>
            <p:spPr bwMode="auto">
              <a:xfrm>
                <a:off x="1816" y="1219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8" name="Line 761"/>
              <p:cNvSpPr>
                <a:spLocks noChangeShapeType="1"/>
              </p:cNvSpPr>
              <p:nvPr/>
            </p:nvSpPr>
            <p:spPr bwMode="auto">
              <a:xfrm flipV="1">
                <a:off x="1816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19" name="Line 762"/>
              <p:cNvSpPr>
                <a:spLocks noChangeShapeType="1"/>
              </p:cNvSpPr>
              <p:nvPr/>
            </p:nvSpPr>
            <p:spPr bwMode="auto">
              <a:xfrm flipV="1">
                <a:off x="1816" y="121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0" name="Line 763"/>
              <p:cNvSpPr>
                <a:spLocks noChangeShapeType="1"/>
              </p:cNvSpPr>
              <p:nvPr/>
            </p:nvSpPr>
            <p:spPr bwMode="auto">
              <a:xfrm>
                <a:off x="1870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1" name="Line 764"/>
              <p:cNvSpPr>
                <a:spLocks noChangeShapeType="1"/>
              </p:cNvSpPr>
              <p:nvPr/>
            </p:nvSpPr>
            <p:spPr bwMode="auto">
              <a:xfrm>
                <a:off x="1832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2" name="Line 765"/>
              <p:cNvSpPr>
                <a:spLocks noChangeShapeType="1"/>
              </p:cNvSpPr>
              <p:nvPr/>
            </p:nvSpPr>
            <p:spPr bwMode="auto">
              <a:xfrm flipV="1">
                <a:off x="1852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3" name="Line 766"/>
              <p:cNvSpPr>
                <a:spLocks noChangeShapeType="1"/>
              </p:cNvSpPr>
              <p:nvPr/>
            </p:nvSpPr>
            <p:spPr bwMode="auto">
              <a:xfrm>
                <a:off x="1852" y="1219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4" name="Line 767"/>
              <p:cNvSpPr>
                <a:spLocks noChangeShapeType="1"/>
              </p:cNvSpPr>
              <p:nvPr/>
            </p:nvSpPr>
            <p:spPr bwMode="auto">
              <a:xfrm>
                <a:off x="1852" y="1220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5" name="Line 768"/>
              <p:cNvSpPr>
                <a:spLocks noChangeShapeType="1"/>
              </p:cNvSpPr>
              <p:nvPr/>
            </p:nvSpPr>
            <p:spPr bwMode="auto">
              <a:xfrm>
                <a:off x="1852" y="122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6" name="Line 769"/>
              <p:cNvSpPr>
                <a:spLocks noChangeShapeType="1"/>
              </p:cNvSpPr>
              <p:nvPr/>
            </p:nvSpPr>
            <p:spPr bwMode="auto">
              <a:xfrm>
                <a:off x="1852" y="1222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7" name="Line 770"/>
              <p:cNvSpPr>
                <a:spLocks noChangeShapeType="1"/>
              </p:cNvSpPr>
              <p:nvPr/>
            </p:nvSpPr>
            <p:spPr bwMode="auto">
              <a:xfrm>
                <a:off x="1852" y="122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8" name="Line 771"/>
              <p:cNvSpPr>
                <a:spLocks noChangeShapeType="1"/>
              </p:cNvSpPr>
              <p:nvPr/>
            </p:nvSpPr>
            <p:spPr bwMode="auto">
              <a:xfrm>
                <a:off x="1852" y="1220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29" name="Line 772"/>
              <p:cNvSpPr>
                <a:spLocks noChangeShapeType="1"/>
              </p:cNvSpPr>
              <p:nvPr/>
            </p:nvSpPr>
            <p:spPr bwMode="auto">
              <a:xfrm>
                <a:off x="1804" y="1219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0" name="Line 773"/>
              <p:cNvSpPr>
                <a:spLocks noChangeShapeType="1"/>
              </p:cNvSpPr>
              <p:nvPr/>
            </p:nvSpPr>
            <p:spPr bwMode="auto">
              <a:xfrm flipV="1">
                <a:off x="2539" y="147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1" name="Line 774"/>
              <p:cNvSpPr>
                <a:spLocks noChangeShapeType="1"/>
              </p:cNvSpPr>
              <p:nvPr/>
            </p:nvSpPr>
            <p:spPr bwMode="auto">
              <a:xfrm flipV="1">
                <a:off x="2538" y="1471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2" name="Line 775"/>
              <p:cNvSpPr>
                <a:spLocks noChangeShapeType="1"/>
              </p:cNvSpPr>
              <p:nvPr/>
            </p:nvSpPr>
            <p:spPr bwMode="auto">
              <a:xfrm>
                <a:off x="2252" y="1373"/>
                <a:ext cx="1" cy="1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3" name="Line 776"/>
              <p:cNvSpPr>
                <a:spLocks noChangeShapeType="1"/>
              </p:cNvSpPr>
              <p:nvPr/>
            </p:nvSpPr>
            <p:spPr bwMode="auto">
              <a:xfrm>
                <a:off x="2253" y="1374"/>
                <a:ext cx="1" cy="16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4" name="Line 777"/>
              <p:cNvSpPr>
                <a:spLocks noChangeShapeType="1"/>
              </p:cNvSpPr>
              <p:nvPr/>
            </p:nvSpPr>
            <p:spPr bwMode="auto">
              <a:xfrm>
                <a:off x="2346" y="1371"/>
                <a:ext cx="1" cy="1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5" name="Line 778"/>
              <p:cNvSpPr>
                <a:spLocks noChangeShapeType="1"/>
              </p:cNvSpPr>
              <p:nvPr/>
            </p:nvSpPr>
            <p:spPr bwMode="auto">
              <a:xfrm flipV="1">
                <a:off x="2247" y="1349"/>
                <a:ext cx="1" cy="2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6" name="Line 779"/>
              <p:cNvSpPr>
                <a:spLocks noChangeShapeType="1"/>
              </p:cNvSpPr>
              <p:nvPr/>
            </p:nvSpPr>
            <p:spPr bwMode="auto">
              <a:xfrm flipV="1">
                <a:off x="2246" y="1349"/>
                <a:ext cx="1" cy="24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7" name="Line 780"/>
              <p:cNvSpPr>
                <a:spLocks noChangeShapeType="1"/>
              </p:cNvSpPr>
              <p:nvPr/>
            </p:nvSpPr>
            <p:spPr bwMode="auto">
              <a:xfrm flipV="1">
                <a:off x="2350" y="1368"/>
                <a:ext cx="1" cy="18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8" name="Line 781"/>
              <p:cNvSpPr>
                <a:spLocks noChangeShapeType="1"/>
              </p:cNvSpPr>
              <p:nvPr/>
            </p:nvSpPr>
            <p:spPr bwMode="auto">
              <a:xfrm flipV="1">
                <a:off x="2351" y="1368"/>
                <a:ext cx="1" cy="1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39" name="Line 782"/>
              <p:cNvSpPr>
                <a:spLocks noChangeShapeType="1"/>
              </p:cNvSpPr>
              <p:nvPr/>
            </p:nvSpPr>
            <p:spPr bwMode="auto">
              <a:xfrm>
                <a:off x="2347" y="1373"/>
                <a:ext cx="1" cy="1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0" name="Line 783"/>
              <p:cNvSpPr>
                <a:spLocks noChangeShapeType="1"/>
              </p:cNvSpPr>
              <p:nvPr/>
            </p:nvSpPr>
            <p:spPr bwMode="auto">
              <a:xfrm flipH="1">
                <a:off x="2335" y="1535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1" name="Line 784"/>
              <p:cNvSpPr>
                <a:spLocks noChangeShapeType="1"/>
              </p:cNvSpPr>
              <p:nvPr/>
            </p:nvSpPr>
            <p:spPr bwMode="auto">
              <a:xfrm>
                <a:off x="2323" y="1535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2" name="Line 785"/>
              <p:cNvSpPr>
                <a:spLocks noChangeShapeType="1"/>
              </p:cNvSpPr>
              <p:nvPr/>
            </p:nvSpPr>
            <p:spPr bwMode="auto">
              <a:xfrm flipH="1">
                <a:off x="2323" y="153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3" name="Line 786"/>
              <p:cNvSpPr>
                <a:spLocks noChangeShapeType="1"/>
              </p:cNvSpPr>
              <p:nvPr/>
            </p:nvSpPr>
            <p:spPr bwMode="auto">
              <a:xfrm flipH="1">
                <a:off x="2250" y="153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4" name="Line 787"/>
              <p:cNvSpPr>
                <a:spLocks noChangeShapeType="1"/>
              </p:cNvSpPr>
              <p:nvPr/>
            </p:nvSpPr>
            <p:spPr bwMode="auto">
              <a:xfrm>
                <a:off x="2110" y="159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5" name="Line 788"/>
              <p:cNvSpPr>
                <a:spLocks noChangeShapeType="1"/>
              </p:cNvSpPr>
              <p:nvPr/>
            </p:nvSpPr>
            <p:spPr bwMode="auto">
              <a:xfrm flipH="1">
                <a:off x="2108" y="171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6" name="Line 789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7" name="Line 790"/>
              <p:cNvSpPr>
                <a:spLocks noChangeShapeType="1"/>
              </p:cNvSpPr>
              <p:nvPr/>
            </p:nvSpPr>
            <p:spPr bwMode="auto">
              <a:xfrm flipH="1">
                <a:off x="2108" y="166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8" name="Line 791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49" name="Line 792"/>
              <p:cNvSpPr>
                <a:spLocks noChangeShapeType="1"/>
              </p:cNvSpPr>
              <p:nvPr/>
            </p:nvSpPr>
            <p:spPr bwMode="auto">
              <a:xfrm flipH="1">
                <a:off x="2101" y="1725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0" name="Line 793"/>
              <p:cNvSpPr>
                <a:spLocks noChangeShapeType="1"/>
              </p:cNvSpPr>
              <p:nvPr/>
            </p:nvSpPr>
            <p:spPr bwMode="auto">
              <a:xfrm>
                <a:off x="2101" y="1724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1" name="Line 794"/>
              <p:cNvSpPr>
                <a:spLocks noChangeShapeType="1"/>
              </p:cNvSpPr>
              <p:nvPr/>
            </p:nvSpPr>
            <p:spPr bwMode="auto">
              <a:xfrm flipV="1">
                <a:off x="2108" y="1599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2" name="Line 795"/>
              <p:cNvSpPr>
                <a:spLocks noChangeShapeType="1"/>
              </p:cNvSpPr>
              <p:nvPr/>
            </p:nvSpPr>
            <p:spPr bwMode="auto">
              <a:xfrm flipV="1">
                <a:off x="2110" y="1597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3" name="Freeform 796"/>
              <p:cNvSpPr>
                <a:spLocks/>
              </p:cNvSpPr>
              <p:nvPr/>
            </p:nvSpPr>
            <p:spPr bwMode="auto">
              <a:xfrm>
                <a:off x="2091" y="1724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0 h 6"/>
                  <a:gd name="T4" fmla="*/ 0 w 2"/>
                  <a:gd name="T5" fmla="*/ 0 h 6"/>
                  <a:gd name="T6" fmla="*/ 1 w 2"/>
                  <a:gd name="T7" fmla="*/ 4 h 6"/>
                  <a:gd name="T8" fmla="*/ 2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0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2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4" name="Line 797"/>
              <p:cNvSpPr>
                <a:spLocks noChangeShapeType="1"/>
              </p:cNvSpPr>
              <p:nvPr/>
            </p:nvSpPr>
            <p:spPr bwMode="auto">
              <a:xfrm flipH="1">
                <a:off x="2093" y="1724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5" name="Line 798"/>
              <p:cNvSpPr>
                <a:spLocks noChangeShapeType="1"/>
              </p:cNvSpPr>
              <p:nvPr/>
            </p:nvSpPr>
            <p:spPr bwMode="auto">
              <a:xfrm>
                <a:off x="2110" y="169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6" name="Line 799"/>
              <p:cNvSpPr>
                <a:spLocks noChangeShapeType="1"/>
              </p:cNvSpPr>
              <p:nvPr/>
            </p:nvSpPr>
            <p:spPr bwMode="auto">
              <a:xfrm>
                <a:off x="2110" y="168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7" name="Line 800"/>
              <p:cNvSpPr>
                <a:spLocks noChangeShapeType="1"/>
              </p:cNvSpPr>
              <p:nvPr/>
            </p:nvSpPr>
            <p:spPr bwMode="auto">
              <a:xfrm flipV="1">
                <a:off x="2108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8" name="Line 801"/>
              <p:cNvSpPr>
                <a:spLocks noChangeShapeType="1"/>
              </p:cNvSpPr>
              <p:nvPr/>
            </p:nvSpPr>
            <p:spPr bwMode="auto">
              <a:xfrm>
                <a:off x="2108" y="17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59" name="Line 802"/>
              <p:cNvSpPr>
                <a:spLocks noChangeShapeType="1"/>
              </p:cNvSpPr>
              <p:nvPr/>
            </p:nvSpPr>
            <p:spPr bwMode="auto">
              <a:xfrm flipV="1">
                <a:off x="2108" y="1692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0" name="Line 803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1" name="Line 804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2" name="Line 805"/>
              <p:cNvSpPr>
                <a:spLocks noChangeShapeType="1"/>
              </p:cNvSpPr>
              <p:nvPr/>
            </p:nvSpPr>
            <p:spPr bwMode="auto">
              <a:xfrm>
                <a:off x="2108" y="166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963" name="Line 806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1" name="Group 1008"/>
            <p:cNvGrpSpPr>
              <a:grpSpLocks/>
            </p:cNvGrpSpPr>
            <p:nvPr/>
          </p:nvGrpSpPr>
          <p:grpSpPr bwMode="auto">
            <a:xfrm>
              <a:off x="2091" y="1519"/>
              <a:ext cx="449" cy="206"/>
              <a:chOff x="2091" y="1519"/>
              <a:chExt cx="449" cy="206"/>
            </a:xfrm>
          </p:grpSpPr>
          <p:sp>
            <p:nvSpPr>
              <p:cNvPr id="2564" name="Line 808"/>
              <p:cNvSpPr>
                <a:spLocks noChangeShapeType="1"/>
              </p:cNvSpPr>
              <p:nvPr/>
            </p:nvSpPr>
            <p:spPr bwMode="auto">
              <a:xfrm>
                <a:off x="2108" y="168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5" name="Line 809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6" name="Line 810"/>
              <p:cNvSpPr>
                <a:spLocks noChangeShapeType="1"/>
              </p:cNvSpPr>
              <p:nvPr/>
            </p:nvSpPr>
            <p:spPr bwMode="auto">
              <a:xfrm flipV="1">
                <a:off x="2110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7" name="Line 811"/>
              <p:cNvSpPr>
                <a:spLocks noChangeShapeType="1"/>
              </p:cNvSpPr>
              <p:nvPr/>
            </p:nvSpPr>
            <p:spPr bwMode="auto">
              <a:xfrm>
                <a:off x="2108" y="1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8" name="Line 812"/>
              <p:cNvSpPr>
                <a:spLocks noChangeShapeType="1"/>
              </p:cNvSpPr>
              <p:nvPr/>
            </p:nvSpPr>
            <p:spPr bwMode="auto">
              <a:xfrm flipV="1">
                <a:off x="2108" y="1692"/>
                <a:ext cx="1" cy="2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9" name="Line 813"/>
              <p:cNvSpPr>
                <a:spLocks noChangeShapeType="1"/>
              </p:cNvSpPr>
              <p:nvPr/>
            </p:nvSpPr>
            <p:spPr bwMode="auto">
              <a:xfrm flipV="1">
                <a:off x="2101" y="17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0" name="Line 814"/>
              <p:cNvSpPr>
                <a:spLocks noChangeShapeType="1"/>
              </p:cNvSpPr>
              <p:nvPr/>
            </p:nvSpPr>
            <p:spPr bwMode="auto">
              <a:xfrm>
                <a:off x="2099" y="17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1" name="Line 815"/>
              <p:cNvSpPr>
                <a:spLocks noChangeShapeType="1"/>
              </p:cNvSpPr>
              <p:nvPr/>
            </p:nvSpPr>
            <p:spPr bwMode="auto">
              <a:xfrm flipV="1">
                <a:off x="2091" y="17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2" name="Line 816"/>
              <p:cNvSpPr>
                <a:spLocks noChangeShapeType="1"/>
              </p:cNvSpPr>
              <p:nvPr/>
            </p:nvSpPr>
            <p:spPr bwMode="auto">
              <a:xfrm flipV="1">
                <a:off x="2110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3" name="Line 817"/>
              <p:cNvSpPr>
                <a:spLocks noChangeShapeType="1"/>
              </p:cNvSpPr>
              <p:nvPr/>
            </p:nvSpPr>
            <p:spPr bwMode="auto">
              <a:xfrm>
                <a:off x="2110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4" name="Line 818"/>
              <p:cNvSpPr>
                <a:spLocks noChangeShapeType="1"/>
              </p:cNvSpPr>
              <p:nvPr/>
            </p:nvSpPr>
            <p:spPr bwMode="auto">
              <a:xfrm>
                <a:off x="2108" y="159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5" name="Line 819"/>
              <p:cNvSpPr>
                <a:spLocks noChangeShapeType="1"/>
              </p:cNvSpPr>
              <p:nvPr/>
            </p:nvSpPr>
            <p:spPr bwMode="auto">
              <a:xfrm flipV="1">
                <a:off x="2111" y="1598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6" name="Line 820"/>
              <p:cNvSpPr>
                <a:spLocks noChangeShapeType="1"/>
              </p:cNvSpPr>
              <p:nvPr/>
            </p:nvSpPr>
            <p:spPr bwMode="auto">
              <a:xfrm flipV="1">
                <a:off x="2113" y="1598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7" name="Line 821"/>
              <p:cNvSpPr>
                <a:spLocks noChangeShapeType="1"/>
              </p:cNvSpPr>
              <p:nvPr/>
            </p:nvSpPr>
            <p:spPr bwMode="auto">
              <a:xfrm flipV="1">
                <a:off x="2113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8" name="Line 822"/>
              <p:cNvSpPr>
                <a:spLocks noChangeShapeType="1"/>
              </p:cNvSpPr>
              <p:nvPr/>
            </p:nvSpPr>
            <p:spPr bwMode="auto">
              <a:xfrm flipV="1">
                <a:off x="2111" y="1685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79" name="Line 823"/>
              <p:cNvSpPr>
                <a:spLocks noChangeShapeType="1"/>
              </p:cNvSpPr>
              <p:nvPr/>
            </p:nvSpPr>
            <p:spPr bwMode="auto">
              <a:xfrm flipV="1">
                <a:off x="2113" y="1717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0" name="Line 824"/>
              <p:cNvSpPr>
                <a:spLocks noChangeShapeType="1"/>
              </p:cNvSpPr>
              <p:nvPr/>
            </p:nvSpPr>
            <p:spPr bwMode="auto">
              <a:xfrm flipV="1">
                <a:off x="2111" y="1717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1" name="Line 825"/>
              <p:cNvSpPr>
                <a:spLocks noChangeShapeType="1"/>
              </p:cNvSpPr>
              <p:nvPr/>
            </p:nvSpPr>
            <p:spPr bwMode="auto">
              <a:xfrm>
                <a:off x="2176" y="1598"/>
                <a:ext cx="7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2" name="Line 826"/>
              <p:cNvSpPr>
                <a:spLocks noChangeShapeType="1"/>
              </p:cNvSpPr>
              <p:nvPr/>
            </p:nvSpPr>
            <p:spPr bwMode="auto">
              <a:xfrm>
                <a:off x="2176" y="1598"/>
                <a:ext cx="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3" name="Line 827"/>
              <p:cNvSpPr>
                <a:spLocks noChangeShapeType="1"/>
              </p:cNvSpPr>
              <p:nvPr/>
            </p:nvSpPr>
            <p:spPr bwMode="auto">
              <a:xfrm flipH="1">
                <a:off x="2137" y="1598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4" name="Line 828"/>
              <p:cNvSpPr>
                <a:spLocks noChangeShapeType="1"/>
              </p:cNvSpPr>
              <p:nvPr/>
            </p:nvSpPr>
            <p:spPr bwMode="auto">
              <a:xfrm flipH="1">
                <a:off x="2137" y="1597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5" name="Line 829"/>
              <p:cNvSpPr>
                <a:spLocks noChangeShapeType="1"/>
              </p:cNvSpPr>
              <p:nvPr/>
            </p:nvSpPr>
            <p:spPr bwMode="auto">
              <a:xfrm>
                <a:off x="2137" y="1598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6" name="Line 830"/>
              <p:cNvSpPr>
                <a:spLocks noChangeShapeType="1"/>
              </p:cNvSpPr>
              <p:nvPr/>
            </p:nvSpPr>
            <p:spPr bwMode="auto">
              <a:xfrm>
                <a:off x="2111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7" name="Line 831"/>
              <p:cNvSpPr>
                <a:spLocks noChangeShapeType="1"/>
              </p:cNvSpPr>
              <p:nvPr/>
            </p:nvSpPr>
            <p:spPr bwMode="auto">
              <a:xfrm>
                <a:off x="2157" y="1592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8" name="Line 832"/>
              <p:cNvSpPr>
                <a:spLocks noChangeShapeType="1"/>
              </p:cNvSpPr>
              <p:nvPr/>
            </p:nvSpPr>
            <p:spPr bwMode="auto">
              <a:xfrm flipH="1">
                <a:off x="2157" y="159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89" name="Line 833"/>
              <p:cNvSpPr>
                <a:spLocks noChangeShapeType="1"/>
              </p:cNvSpPr>
              <p:nvPr/>
            </p:nvSpPr>
            <p:spPr bwMode="auto">
              <a:xfrm flipH="1">
                <a:off x="213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0" name="Freeform 834"/>
              <p:cNvSpPr>
                <a:spLocks/>
              </p:cNvSpPr>
              <p:nvPr/>
            </p:nvSpPr>
            <p:spPr bwMode="auto">
              <a:xfrm>
                <a:off x="2120" y="1598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2 h 5"/>
                  <a:gd name="T4" fmla="*/ 2 w 2"/>
                  <a:gd name="T5" fmla="*/ 0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5"/>
                    </a:move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1" name="Line 835"/>
              <p:cNvSpPr>
                <a:spLocks noChangeShapeType="1"/>
              </p:cNvSpPr>
              <p:nvPr/>
            </p:nvSpPr>
            <p:spPr bwMode="auto">
              <a:xfrm flipV="1">
                <a:off x="2137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2" name="Line 836"/>
              <p:cNvSpPr>
                <a:spLocks noChangeShapeType="1"/>
              </p:cNvSpPr>
              <p:nvPr/>
            </p:nvSpPr>
            <p:spPr bwMode="auto">
              <a:xfrm flipV="1"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3" name="Line 837"/>
              <p:cNvSpPr>
                <a:spLocks noChangeShapeType="1"/>
              </p:cNvSpPr>
              <p:nvPr/>
            </p:nvSpPr>
            <p:spPr bwMode="auto">
              <a:xfrm flipV="1"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4" name="Line 838"/>
              <p:cNvSpPr>
                <a:spLocks noChangeShapeType="1"/>
              </p:cNvSpPr>
              <p:nvPr/>
            </p:nvSpPr>
            <p:spPr bwMode="auto">
              <a:xfrm>
                <a:off x="2122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5" name="Line 839"/>
              <p:cNvSpPr>
                <a:spLocks noChangeShapeType="1"/>
              </p:cNvSpPr>
              <p:nvPr/>
            </p:nvSpPr>
            <p:spPr bwMode="auto">
              <a:xfrm>
                <a:off x="2122" y="159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6" name="Line 840"/>
              <p:cNvSpPr>
                <a:spLocks noChangeShapeType="1"/>
              </p:cNvSpPr>
              <p:nvPr/>
            </p:nvSpPr>
            <p:spPr bwMode="auto">
              <a:xfrm>
                <a:off x="2111" y="159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7" name="Line 841"/>
              <p:cNvSpPr>
                <a:spLocks noChangeShapeType="1"/>
              </p:cNvSpPr>
              <p:nvPr/>
            </p:nvSpPr>
            <p:spPr bwMode="auto">
              <a:xfrm>
                <a:off x="2113" y="159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8" name="Line 842"/>
              <p:cNvSpPr>
                <a:spLocks noChangeShapeType="1"/>
              </p:cNvSpPr>
              <p:nvPr/>
            </p:nvSpPr>
            <p:spPr bwMode="auto">
              <a:xfrm flipV="1">
                <a:off x="21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99" name="Line 843"/>
              <p:cNvSpPr>
                <a:spLocks noChangeShapeType="1"/>
              </p:cNvSpPr>
              <p:nvPr/>
            </p:nvSpPr>
            <p:spPr bwMode="auto">
              <a:xfrm flipV="1">
                <a:off x="21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0" name="Rectangle 844"/>
              <p:cNvSpPr>
                <a:spLocks noChangeArrowheads="1"/>
              </p:cNvSpPr>
              <p:nvPr/>
            </p:nvSpPr>
            <p:spPr bwMode="auto">
              <a:xfrm rot="10800000">
                <a:off x="2207" y="1587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01" name="Rectangle 845"/>
              <p:cNvSpPr>
                <a:spLocks noChangeArrowheads="1"/>
              </p:cNvSpPr>
              <p:nvPr/>
            </p:nvSpPr>
            <p:spPr bwMode="auto">
              <a:xfrm rot="10800000">
                <a:off x="2203" y="158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02" name="Rectangle 846"/>
              <p:cNvSpPr>
                <a:spLocks noChangeArrowheads="1"/>
              </p:cNvSpPr>
              <p:nvPr/>
            </p:nvSpPr>
            <p:spPr bwMode="auto">
              <a:xfrm rot="10800000">
                <a:off x="2203" y="158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03" name="Rectangle 847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2604" name="Rectangle 848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605" name="Rectangle 849"/>
              <p:cNvSpPr>
                <a:spLocks noChangeArrowheads="1"/>
              </p:cNvSpPr>
              <p:nvPr/>
            </p:nvSpPr>
            <p:spPr bwMode="auto">
              <a:xfrm rot="10800000">
                <a:off x="2205" y="158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06" name="Line 850"/>
              <p:cNvSpPr>
                <a:spLocks noChangeShapeType="1"/>
              </p:cNvSpPr>
              <p:nvPr/>
            </p:nvSpPr>
            <p:spPr bwMode="auto">
              <a:xfrm>
                <a:off x="2114" y="1598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7" name="Line 851"/>
              <p:cNvSpPr>
                <a:spLocks noChangeShapeType="1"/>
              </p:cNvSpPr>
              <p:nvPr/>
            </p:nvSpPr>
            <p:spPr bwMode="auto">
              <a:xfrm>
                <a:off x="2154" y="160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8" name="Line 852"/>
              <p:cNvSpPr>
                <a:spLocks noChangeShapeType="1"/>
              </p:cNvSpPr>
              <p:nvPr/>
            </p:nvSpPr>
            <p:spPr bwMode="auto">
              <a:xfrm flipH="1"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09" name="Line 853"/>
              <p:cNvSpPr>
                <a:spLocks noChangeShapeType="1"/>
              </p:cNvSpPr>
              <p:nvPr/>
            </p:nvSpPr>
            <p:spPr bwMode="auto">
              <a:xfrm flipH="1"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0" name="Line 854"/>
              <p:cNvSpPr>
                <a:spLocks noChangeShapeType="1"/>
              </p:cNvSpPr>
              <p:nvPr/>
            </p:nvSpPr>
            <p:spPr bwMode="auto">
              <a:xfrm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1" name="Line 855"/>
              <p:cNvSpPr>
                <a:spLocks noChangeShapeType="1"/>
              </p:cNvSpPr>
              <p:nvPr/>
            </p:nvSpPr>
            <p:spPr bwMode="auto">
              <a:xfrm>
                <a:off x="2214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2" name="Line 856"/>
              <p:cNvSpPr>
                <a:spLocks noChangeShapeType="1"/>
              </p:cNvSpPr>
              <p:nvPr/>
            </p:nvSpPr>
            <p:spPr bwMode="auto">
              <a:xfrm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3" name="Line 857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4" name="Line 858"/>
              <p:cNvSpPr>
                <a:spLocks noChangeShapeType="1"/>
              </p:cNvSpPr>
              <p:nvPr/>
            </p:nvSpPr>
            <p:spPr bwMode="auto">
              <a:xfrm>
                <a:off x="2214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5" name="Line 859"/>
              <p:cNvSpPr>
                <a:spLocks noChangeShapeType="1"/>
              </p:cNvSpPr>
              <p:nvPr/>
            </p:nvSpPr>
            <p:spPr bwMode="auto">
              <a:xfrm flipH="1">
                <a:off x="2213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6" name="Line 860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7" name="Line 861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8" name="Line 862"/>
              <p:cNvSpPr>
                <a:spLocks noChangeShapeType="1"/>
              </p:cNvSpPr>
              <p:nvPr/>
            </p:nvSpPr>
            <p:spPr bwMode="auto">
              <a:xfrm>
                <a:off x="2214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19" name="Line 863"/>
              <p:cNvSpPr>
                <a:spLocks noChangeShapeType="1"/>
              </p:cNvSpPr>
              <p:nvPr/>
            </p:nvSpPr>
            <p:spPr bwMode="auto">
              <a:xfrm flipH="1">
                <a:off x="2213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0" name="Line 864"/>
              <p:cNvSpPr>
                <a:spLocks noChangeShapeType="1"/>
              </p:cNvSpPr>
              <p:nvPr/>
            </p:nvSpPr>
            <p:spPr bwMode="auto">
              <a:xfrm>
                <a:off x="217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1" name="Rectangle 865"/>
              <p:cNvSpPr>
                <a:spLocks noChangeArrowheads="1"/>
              </p:cNvSpPr>
              <p:nvPr/>
            </p:nvSpPr>
            <p:spPr bwMode="auto">
              <a:xfrm rot="5340000">
                <a:off x="2239" y="1596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22" name="Rectangle 866"/>
              <p:cNvSpPr>
                <a:spLocks noChangeArrowheads="1"/>
              </p:cNvSpPr>
              <p:nvPr/>
            </p:nvSpPr>
            <p:spPr bwMode="auto">
              <a:xfrm rot="5340000">
                <a:off x="2237" y="159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23" name="Rectangle 867"/>
              <p:cNvSpPr>
                <a:spLocks noChangeArrowheads="1"/>
              </p:cNvSpPr>
              <p:nvPr/>
            </p:nvSpPr>
            <p:spPr bwMode="auto">
              <a:xfrm rot="5340000">
                <a:off x="2237" y="159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24" name="Rectangle 868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625" name="Rectangle 869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626" name="Rectangle 870"/>
              <p:cNvSpPr>
                <a:spLocks noChangeArrowheads="1"/>
              </p:cNvSpPr>
              <p:nvPr/>
            </p:nvSpPr>
            <p:spPr bwMode="auto">
              <a:xfrm rot="5340000">
                <a:off x="2238" y="159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27" name="Line 871"/>
              <p:cNvSpPr>
                <a:spLocks noChangeShapeType="1"/>
              </p:cNvSpPr>
              <p:nvPr/>
            </p:nvSpPr>
            <p:spPr bwMode="auto">
              <a:xfrm flipV="1">
                <a:off x="217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8" name="Line 872"/>
              <p:cNvSpPr>
                <a:spLocks noChangeShapeType="1"/>
              </p:cNvSpPr>
              <p:nvPr/>
            </p:nvSpPr>
            <p:spPr bwMode="auto">
              <a:xfrm flipV="1">
                <a:off x="2248" y="1535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29" name="Line 873"/>
              <p:cNvSpPr>
                <a:spLocks noChangeShapeType="1"/>
              </p:cNvSpPr>
              <p:nvPr/>
            </p:nvSpPr>
            <p:spPr bwMode="auto">
              <a:xfrm flipV="1">
                <a:off x="2248" y="1535"/>
                <a:ext cx="1" cy="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0" name="Rectangle 874"/>
              <p:cNvSpPr>
                <a:spLocks noChangeArrowheads="1"/>
              </p:cNvSpPr>
              <p:nvPr/>
            </p:nvSpPr>
            <p:spPr bwMode="auto">
              <a:xfrm rot="5340000">
                <a:off x="2239" y="1545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631" name="Rectangle 875"/>
              <p:cNvSpPr>
                <a:spLocks noChangeArrowheads="1"/>
              </p:cNvSpPr>
              <p:nvPr/>
            </p:nvSpPr>
            <p:spPr bwMode="auto">
              <a:xfrm rot="5340000">
                <a:off x="2237" y="154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632" name="Rectangle 876"/>
              <p:cNvSpPr>
                <a:spLocks noChangeArrowheads="1"/>
              </p:cNvSpPr>
              <p:nvPr/>
            </p:nvSpPr>
            <p:spPr bwMode="auto">
              <a:xfrm rot="5340000">
                <a:off x="2237" y="154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633" name="Rectangle 877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634" name="Rectangle 878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635" name="Rectangle 879"/>
              <p:cNvSpPr>
                <a:spLocks noChangeArrowheads="1"/>
              </p:cNvSpPr>
              <p:nvPr/>
            </p:nvSpPr>
            <p:spPr bwMode="auto">
              <a:xfrm rot="5340000">
                <a:off x="2238" y="154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636" name="Line 880"/>
              <p:cNvSpPr>
                <a:spLocks noChangeShapeType="1"/>
              </p:cNvSpPr>
              <p:nvPr/>
            </p:nvSpPr>
            <p:spPr bwMode="auto">
              <a:xfrm>
                <a:off x="2250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7" name="Line 881"/>
              <p:cNvSpPr>
                <a:spLocks noChangeShapeType="1"/>
              </p:cNvSpPr>
              <p:nvPr/>
            </p:nvSpPr>
            <p:spPr bwMode="auto">
              <a:xfrm flipH="1">
                <a:off x="2248" y="159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8" name="Line 882"/>
              <p:cNvSpPr>
                <a:spLocks noChangeShapeType="1"/>
              </p:cNvSpPr>
              <p:nvPr/>
            </p:nvSpPr>
            <p:spPr bwMode="auto">
              <a:xfrm flipH="1">
                <a:off x="2248" y="159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39" name="Line 883"/>
              <p:cNvSpPr>
                <a:spLocks noChangeShapeType="1"/>
              </p:cNvSpPr>
              <p:nvPr/>
            </p:nvSpPr>
            <p:spPr bwMode="auto">
              <a:xfrm>
                <a:off x="2248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0" name="Line 884"/>
              <p:cNvSpPr>
                <a:spLocks noChangeShapeType="1"/>
              </p:cNvSpPr>
              <p:nvPr/>
            </p:nvSpPr>
            <p:spPr bwMode="auto">
              <a:xfrm>
                <a:off x="2248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1" name="Line 885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2" name="Line 886"/>
              <p:cNvSpPr>
                <a:spLocks noChangeShapeType="1"/>
              </p:cNvSpPr>
              <p:nvPr/>
            </p:nvSpPr>
            <p:spPr bwMode="auto">
              <a:xfrm>
                <a:off x="2246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3" name="Line 887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4" name="Line 888"/>
              <p:cNvSpPr>
                <a:spLocks noChangeShapeType="1"/>
              </p:cNvSpPr>
              <p:nvPr/>
            </p:nvSpPr>
            <p:spPr bwMode="auto">
              <a:xfrm>
                <a:off x="2246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5" name="Line 889"/>
              <p:cNvSpPr>
                <a:spLocks noChangeShapeType="1"/>
              </p:cNvSpPr>
              <p:nvPr/>
            </p:nvSpPr>
            <p:spPr bwMode="auto">
              <a:xfrm>
                <a:off x="2246" y="15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6" name="Line 890"/>
              <p:cNvSpPr>
                <a:spLocks noChangeShapeType="1"/>
              </p:cNvSpPr>
              <p:nvPr/>
            </p:nvSpPr>
            <p:spPr bwMode="auto">
              <a:xfrm>
                <a:off x="2247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7" name="Line 891"/>
              <p:cNvSpPr>
                <a:spLocks noChangeShapeType="1"/>
              </p:cNvSpPr>
              <p:nvPr/>
            </p:nvSpPr>
            <p:spPr bwMode="auto">
              <a:xfrm>
                <a:off x="2247" y="15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8" name="Line 892"/>
              <p:cNvSpPr>
                <a:spLocks noChangeShapeType="1"/>
              </p:cNvSpPr>
              <p:nvPr/>
            </p:nvSpPr>
            <p:spPr bwMode="auto">
              <a:xfrm flipV="1">
                <a:off x="226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49" name="Line 893"/>
              <p:cNvSpPr>
                <a:spLocks noChangeShapeType="1"/>
              </p:cNvSpPr>
              <p:nvPr/>
            </p:nvSpPr>
            <p:spPr bwMode="auto">
              <a:xfrm>
                <a:off x="2267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0" name="Line 894"/>
              <p:cNvSpPr>
                <a:spLocks noChangeShapeType="1"/>
              </p:cNvSpPr>
              <p:nvPr/>
            </p:nvSpPr>
            <p:spPr bwMode="auto">
              <a:xfrm>
                <a:off x="226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1" name="Line 895"/>
              <p:cNvSpPr>
                <a:spLocks noChangeShapeType="1"/>
              </p:cNvSpPr>
              <p:nvPr/>
            </p:nvSpPr>
            <p:spPr bwMode="auto">
              <a:xfrm flipH="1">
                <a:off x="226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2" name="Line 896"/>
              <p:cNvSpPr>
                <a:spLocks noChangeShapeType="1"/>
              </p:cNvSpPr>
              <p:nvPr/>
            </p:nvSpPr>
            <p:spPr bwMode="auto">
              <a:xfrm flipV="1">
                <a:off x="22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3" name="Line 897"/>
              <p:cNvSpPr>
                <a:spLocks noChangeShapeType="1"/>
              </p:cNvSpPr>
              <p:nvPr/>
            </p:nvSpPr>
            <p:spPr bwMode="auto">
              <a:xfrm>
                <a:off x="2247" y="153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4" name="Line 898"/>
              <p:cNvSpPr>
                <a:spLocks noChangeShapeType="1"/>
              </p:cNvSpPr>
              <p:nvPr/>
            </p:nvSpPr>
            <p:spPr bwMode="auto">
              <a:xfrm>
                <a:off x="2247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5" name="Line 899"/>
              <p:cNvSpPr>
                <a:spLocks noChangeShapeType="1"/>
              </p:cNvSpPr>
              <p:nvPr/>
            </p:nvSpPr>
            <p:spPr bwMode="auto">
              <a:xfrm flipH="1">
                <a:off x="2247" y="153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6" name="Line 900"/>
              <p:cNvSpPr>
                <a:spLocks noChangeShapeType="1"/>
              </p:cNvSpPr>
              <p:nvPr/>
            </p:nvSpPr>
            <p:spPr bwMode="auto">
              <a:xfrm>
                <a:off x="2250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7" name="Line 901"/>
              <p:cNvSpPr>
                <a:spLocks noChangeShapeType="1"/>
              </p:cNvSpPr>
              <p:nvPr/>
            </p:nvSpPr>
            <p:spPr bwMode="auto">
              <a:xfrm flipH="1">
                <a:off x="2248" y="154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8" name="Line 902"/>
              <p:cNvSpPr>
                <a:spLocks noChangeShapeType="1"/>
              </p:cNvSpPr>
              <p:nvPr/>
            </p:nvSpPr>
            <p:spPr bwMode="auto">
              <a:xfrm flipH="1">
                <a:off x="2248" y="15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59" name="Line 903"/>
              <p:cNvSpPr>
                <a:spLocks noChangeShapeType="1"/>
              </p:cNvSpPr>
              <p:nvPr/>
            </p:nvSpPr>
            <p:spPr bwMode="auto">
              <a:xfrm>
                <a:off x="2248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0" name="Line 904"/>
              <p:cNvSpPr>
                <a:spLocks noChangeShapeType="1"/>
              </p:cNvSpPr>
              <p:nvPr/>
            </p:nvSpPr>
            <p:spPr bwMode="auto">
              <a:xfrm>
                <a:off x="2248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1" name="Line 905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2" name="Line 906"/>
              <p:cNvSpPr>
                <a:spLocks noChangeShapeType="1"/>
              </p:cNvSpPr>
              <p:nvPr/>
            </p:nvSpPr>
            <p:spPr bwMode="auto">
              <a:xfrm>
                <a:off x="2246" y="15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3" name="Line 907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4" name="Line 908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5" name="Line 909"/>
              <p:cNvSpPr>
                <a:spLocks noChangeShapeType="1"/>
              </p:cNvSpPr>
              <p:nvPr/>
            </p:nvSpPr>
            <p:spPr bwMode="auto">
              <a:xfrm>
                <a:off x="2246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6" name="Line 910"/>
              <p:cNvSpPr>
                <a:spLocks noChangeShapeType="1"/>
              </p:cNvSpPr>
              <p:nvPr/>
            </p:nvSpPr>
            <p:spPr bwMode="auto">
              <a:xfrm>
                <a:off x="2247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7" name="Line 911"/>
              <p:cNvSpPr>
                <a:spLocks noChangeShapeType="1"/>
              </p:cNvSpPr>
              <p:nvPr/>
            </p:nvSpPr>
            <p:spPr bwMode="auto">
              <a:xfrm>
                <a:off x="2247" y="154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8" name="Freeform 912"/>
              <p:cNvSpPr>
                <a:spLocks/>
              </p:cNvSpPr>
              <p:nvPr/>
            </p:nvSpPr>
            <p:spPr bwMode="auto">
              <a:xfrm>
                <a:off x="2333" y="1535"/>
                <a:ext cx="2" cy="8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0 h 8"/>
                  <a:gd name="T4" fmla="*/ 0 w 2"/>
                  <a:gd name="T5" fmla="*/ 0 h 8"/>
                  <a:gd name="T6" fmla="*/ 0 w 2"/>
                  <a:gd name="T7" fmla="*/ 4 h 8"/>
                  <a:gd name="T8" fmla="*/ 2 w 2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8"/>
                  <a:gd name="T17" fmla="*/ 2 w 2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69" name="Freeform 913"/>
              <p:cNvSpPr>
                <a:spLocks/>
              </p:cNvSpPr>
              <p:nvPr/>
            </p:nvSpPr>
            <p:spPr bwMode="auto">
              <a:xfrm>
                <a:off x="2330" y="1535"/>
                <a:ext cx="3" cy="8"/>
              </a:xfrm>
              <a:custGeom>
                <a:avLst/>
                <a:gdLst>
                  <a:gd name="T0" fmla="*/ 0 w 3"/>
                  <a:gd name="T1" fmla="*/ 8 h 8"/>
                  <a:gd name="T2" fmla="*/ 1 w 3"/>
                  <a:gd name="T3" fmla="*/ 4 h 8"/>
                  <a:gd name="T4" fmla="*/ 3 w 3"/>
                  <a:gd name="T5" fmla="*/ 0 h 8"/>
                  <a:gd name="T6" fmla="*/ 3 w 3"/>
                  <a:gd name="T7" fmla="*/ 0 h 8"/>
                  <a:gd name="T8" fmla="*/ 3 w 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8"/>
                  <a:gd name="T17" fmla="*/ 3 w 3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8">
                    <a:moveTo>
                      <a:pt x="0" y="8"/>
                    </a:moveTo>
                    <a:lnTo>
                      <a:pt x="1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0" name="Rectangle 914"/>
              <p:cNvSpPr>
                <a:spLocks noChangeArrowheads="1"/>
              </p:cNvSpPr>
              <p:nvPr/>
            </p:nvSpPr>
            <p:spPr bwMode="auto">
              <a:xfrm>
                <a:off x="2214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1" name="Rectangle 915"/>
              <p:cNvSpPr>
                <a:spLocks noChangeArrowheads="1"/>
              </p:cNvSpPr>
              <p:nvPr/>
            </p:nvSpPr>
            <p:spPr bwMode="auto">
              <a:xfrm>
                <a:off x="2214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2" name="Rectangle 916"/>
              <p:cNvSpPr>
                <a:spLocks noChangeArrowheads="1"/>
              </p:cNvSpPr>
              <p:nvPr/>
            </p:nvSpPr>
            <p:spPr bwMode="auto">
              <a:xfrm>
                <a:off x="2214" y="159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3" name="Rectangle 917"/>
              <p:cNvSpPr>
                <a:spLocks noChangeArrowheads="1"/>
              </p:cNvSpPr>
              <p:nvPr/>
            </p:nvSpPr>
            <p:spPr bwMode="auto">
              <a:xfrm>
                <a:off x="2214" y="159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4" name="Freeform 918"/>
              <p:cNvSpPr>
                <a:spLocks/>
              </p:cNvSpPr>
              <p:nvPr/>
            </p:nvSpPr>
            <p:spPr bwMode="auto">
              <a:xfrm>
                <a:off x="2248" y="15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5" name="Rectangle 919"/>
              <p:cNvSpPr>
                <a:spLocks noChangeArrowheads="1"/>
              </p:cNvSpPr>
              <p:nvPr/>
            </p:nvSpPr>
            <p:spPr bwMode="auto">
              <a:xfrm>
                <a:off x="2248" y="159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6" name="Freeform 920"/>
              <p:cNvSpPr>
                <a:spLocks/>
              </p:cNvSpPr>
              <p:nvPr/>
            </p:nvSpPr>
            <p:spPr bwMode="auto">
              <a:xfrm>
                <a:off x="2246" y="15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7" name="Freeform 921"/>
              <p:cNvSpPr>
                <a:spLocks/>
              </p:cNvSpPr>
              <p:nvPr/>
            </p:nvSpPr>
            <p:spPr bwMode="auto">
              <a:xfrm>
                <a:off x="2246" y="15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8" name="Rectangle 922"/>
              <p:cNvSpPr>
                <a:spLocks noChangeArrowheads="1"/>
              </p:cNvSpPr>
              <p:nvPr/>
            </p:nvSpPr>
            <p:spPr bwMode="auto">
              <a:xfrm>
                <a:off x="2248" y="154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79" name="Rectangle 923"/>
              <p:cNvSpPr>
                <a:spLocks noChangeArrowheads="1"/>
              </p:cNvSpPr>
              <p:nvPr/>
            </p:nvSpPr>
            <p:spPr bwMode="auto">
              <a:xfrm>
                <a:off x="2248" y="154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0" name="Freeform 924"/>
              <p:cNvSpPr>
                <a:spLocks/>
              </p:cNvSpPr>
              <p:nvPr/>
            </p:nvSpPr>
            <p:spPr bwMode="auto">
              <a:xfrm>
                <a:off x="2246" y="15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1" name="Freeform 925"/>
              <p:cNvSpPr>
                <a:spLocks/>
              </p:cNvSpPr>
              <p:nvPr/>
            </p:nvSpPr>
            <p:spPr bwMode="auto">
              <a:xfrm>
                <a:off x="2246" y="15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2" name="Line 926"/>
              <p:cNvSpPr>
                <a:spLocks noChangeShapeType="1"/>
              </p:cNvSpPr>
              <p:nvPr/>
            </p:nvSpPr>
            <p:spPr bwMode="auto">
              <a:xfrm>
                <a:off x="2250" y="1534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3" name="Line 927"/>
              <p:cNvSpPr>
                <a:spLocks noChangeShapeType="1"/>
              </p:cNvSpPr>
              <p:nvPr/>
            </p:nvSpPr>
            <p:spPr bwMode="auto">
              <a:xfrm flipV="1">
                <a:off x="22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4" name="Line 928"/>
              <p:cNvSpPr>
                <a:spLocks noChangeShapeType="1"/>
              </p:cNvSpPr>
              <p:nvPr/>
            </p:nvSpPr>
            <p:spPr bwMode="auto">
              <a:xfrm flipV="1">
                <a:off x="2316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5" name="Line 929"/>
              <p:cNvSpPr>
                <a:spLocks noChangeShapeType="1"/>
              </p:cNvSpPr>
              <p:nvPr/>
            </p:nvSpPr>
            <p:spPr bwMode="auto">
              <a:xfrm>
                <a:off x="2314" y="15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6" name="Line 930"/>
              <p:cNvSpPr>
                <a:spLocks noChangeShapeType="1"/>
              </p:cNvSpPr>
              <p:nvPr/>
            </p:nvSpPr>
            <p:spPr bwMode="auto">
              <a:xfrm>
                <a:off x="2314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7" name="Line 931"/>
              <p:cNvSpPr>
                <a:spLocks noChangeShapeType="1"/>
              </p:cNvSpPr>
              <p:nvPr/>
            </p:nvSpPr>
            <p:spPr bwMode="auto">
              <a:xfrm flipH="1">
                <a:off x="2314" y="153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8" name="Line 932"/>
              <p:cNvSpPr>
                <a:spLocks noChangeShapeType="1"/>
              </p:cNvSpPr>
              <p:nvPr/>
            </p:nvSpPr>
            <p:spPr bwMode="auto">
              <a:xfrm flipV="1">
                <a:off x="230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89" name="Line 933"/>
              <p:cNvSpPr>
                <a:spLocks noChangeShapeType="1"/>
              </p:cNvSpPr>
              <p:nvPr/>
            </p:nvSpPr>
            <p:spPr bwMode="auto">
              <a:xfrm>
                <a:off x="2298" y="15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0" name="Line 934"/>
              <p:cNvSpPr>
                <a:spLocks noChangeShapeType="1"/>
              </p:cNvSpPr>
              <p:nvPr/>
            </p:nvSpPr>
            <p:spPr bwMode="auto">
              <a:xfrm>
                <a:off x="229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1" name="Line 935"/>
              <p:cNvSpPr>
                <a:spLocks noChangeShapeType="1"/>
              </p:cNvSpPr>
              <p:nvPr/>
            </p:nvSpPr>
            <p:spPr bwMode="auto">
              <a:xfrm flipH="1">
                <a:off x="2298" y="153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2" name="Line 936"/>
              <p:cNvSpPr>
                <a:spLocks noChangeShapeType="1"/>
              </p:cNvSpPr>
              <p:nvPr/>
            </p:nvSpPr>
            <p:spPr bwMode="auto">
              <a:xfrm flipV="1">
                <a:off x="2284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3" name="Line 937"/>
              <p:cNvSpPr>
                <a:spLocks noChangeShapeType="1"/>
              </p:cNvSpPr>
              <p:nvPr/>
            </p:nvSpPr>
            <p:spPr bwMode="auto">
              <a:xfrm>
                <a:off x="2283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4" name="Line 938"/>
              <p:cNvSpPr>
                <a:spLocks noChangeShapeType="1"/>
              </p:cNvSpPr>
              <p:nvPr/>
            </p:nvSpPr>
            <p:spPr bwMode="auto">
              <a:xfrm>
                <a:off x="228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5" name="Line 939"/>
              <p:cNvSpPr>
                <a:spLocks noChangeShapeType="1"/>
              </p:cNvSpPr>
              <p:nvPr/>
            </p:nvSpPr>
            <p:spPr bwMode="auto">
              <a:xfrm flipH="1">
                <a:off x="228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6" name="Line 940"/>
              <p:cNvSpPr>
                <a:spLocks noChangeShapeType="1"/>
              </p:cNvSpPr>
              <p:nvPr/>
            </p:nvSpPr>
            <p:spPr bwMode="auto">
              <a:xfrm flipH="1">
                <a:off x="2268" y="153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7" name="Line 941"/>
              <p:cNvSpPr>
                <a:spLocks noChangeShapeType="1"/>
              </p:cNvSpPr>
              <p:nvPr/>
            </p:nvSpPr>
            <p:spPr bwMode="auto">
              <a:xfrm flipH="1">
                <a:off x="2268" y="1535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8" name="Line 942"/>
              <p:cNvSpPr>
                <a:spLocks noChangeShapeType="1"/>
              </p:cNvSpPr>
              <p:nvPr/>
            </p:nvSpPr>
            <p:spPr bwMode="auto">
              <a:xfrm flipH="1">
                <a:off x="2284" y="153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699" name="Line 943"/>
              <p:cNvSpPr>
                <a:spLocks noChangeShapeType="1"/>
              </p:cNvSpPr>
              <p:nvPr/>
            </p:nvSpPr>
            <p:spPr bwMode="auto">
              <a:xfrm flipH="1">
                <a:off x="2284" y="153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0" name="Line 944"/>
              <p:cNvSpPr>
                <a:spLocks noChangeShapeType="1"/>
              </p:cNvSpPr>
              <p:nvPr/>
            </p:nvSpPr>
            <p:spPr bwMode="auto">
              <a:xfrm flipH="1">
                <a:off x="2300" y="153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1" name="Line 945"/>
              <p:cNvSpPr>
                <a:spLocks noChangeShapeType="1"/>
              </p:cNvSpPr>
              <p:nvPr/>
            </p:nvSpPr>
            <p:spPr bwMode="auto">
              <a:xfrm flipH="1">
                <a:off x="2300" y="153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2" name="Line 946"/>
              <p:cNvSpPr>
                <a:spLocks noChangeShapeType="1"/>
              </p:cNvSpPr>
              <p:nvPr/>
            </p:nvSpPr>
            <p:spPr bwMode="auto">
              <a:xfrm flipH="1">
                <a:off x="2316" y="1535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3" name="Line 947"/>
              <p:cNvSpPr>
                <a:spLocks noChangeShapeType="1"/>
              </p:cNvSpPr>
              <p:nvPr/>
            </p:nvSpPr>
            <p:spPr bwMode="auto">
              <a:xfrm flipH="1">
                <a:off x="2316" y="153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4" name="Line 948"/>
              <p:cNvSpPr>
                <a:spLocks noChangeShapeType="1"/>
              </p:cNvSpPr>
              <p:nvPr/>
            </p:nvSpPr>
            <p:spPr bwMode="auto">
              <a:xfrm>
                <a:off x="2323" y="1535"/>
                <a:ext cx="7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5" name="Line 949"/>
              <p:cNvSpPr>
                <a:spLocks noChangeShapeType="1"/>
              </p:cNvSpPr>
              <p:nvPr/>
            </p:nvSpPr>
            <p:spPr bwMode="auto">
              <a:xfrm>
                <a:off x="2323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6" name="Line 950"/>
              <p:cNvSpPr>
                <a:spLocks noChangeShapeType="1"/>
              </p:cNvSpPr>
              <p:nvPr/>
            </p:nvSpPr>
            <p:spPr bwMode="auto">
              <a:xfrm flipV="1">
                <a:off x="2476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7" name="Line 951"/>
              <p:cNvSpPr>
                <a:spLocks noChangeShapeType="1"/>
              </p:cNvSpPr>
              <p:nvPr/>
            </p:nvSpPr>
            <p:spPr bwMode="auto">
              <a:xfrm>
                <a:off x="2413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8" name="Line 952"/>
              <p:cNvSpPr>
                <a:spLocks noChangeShapeType="1"/>
              </p:cNvSpPr>
              <p:nvPr/>
            </p:nvSpPr>
            <p:spPr bwMode="auto">
              <a:xfrm>
                <a:off x="2476" y="1550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09" name="Line 953"/>
              <p:cNvSpPr>
                <a:spLocks noChangeShapeType="1"/>
              </p:cNvSpPr>
              <p:nvPr/>
            </p:nvSpPr>
            <p:spPr bwMode="auto">
              <a:xfrm>
                <a:off x="2502" y="15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0" name="Line 954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1" name="Line 955"/>
              <p:cNvSpPr>
                <a:spLocks noChangeShapeType="1"/>
              </p:cNvSpPr>
              <p:nvPr/>
            </p:nvSpPr>
            <p:spPr bwMode="auto">
              <a:xfrm>
                <a:off x="2476" y="1552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2" name="Line 956"/>
              <p:cNvSpPr>
                <a:spLocks noChangeShapeType="1"/>
              </p:cNvSpPr>
              <p:nvPr/>
            </p:nvSpPr>
            <p:spPr bwMode="auto">
              <a:xfrm>
                <a:off x="2382" y="1550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3" name="Line 957"/>
              <p:cNvSpPr>
                <a:spLocks noChangeShapeType="1"/>
              </p:cNvSpPr>
              <p:nvPr/>
            </p:nvSpPr>
            <p:spPr bwMode="auto">
              <a:xfrm>
                <a:off x="2382" y="1549"/>
                <a:ext cx="3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4" name="Line 958"/>
              <p:cNvSpPr>
                <a:spLocks noChangeShapeType="1"/>
              </p:cNvSpPr>
              <p:nvPr/>
            </p:nvSpPr>
            <p:spPr bwMode="auto">
              <a:xfrm flipV="1">
                <a:off x="2350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5" name="Line 959"/>
              <p:cNvSpPr>
                <a:spLocks noChangeShapeType="1"/>
              </p:cNvSpPr>
              <p:nvPr/>
            </p:nvSpPr>
            <p:spPr bwMode="auto">
              <a:xfrm>
                <a:off x="2349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6" name="Line 960"/>
              <p:cNvSpPr>
                <a:spLocks noChangeShapeType="1"/>
              </p:cNvSpPr>
              <p:nvPr/>
            </p:nvSpPr>
            <p:spPr bwMode="auto">
              <a:xfrm>
                <a:off x="234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7" name="Line 961"/>
              <p:cNvSpPr>
                <a:spLocks noChangeShapeType="1"/>
              </p:cNvSpPr>
              <p:nvPr/>
            </p:nvSpPr>
            <p:spPr bwMode="auto">
              <a:xfrm flipH="1">
                <a:off x="234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8" name="Line 962"/>
              <p:cNvSpPr>
                <a:spLocks noChangeShapeType="1"/>
              </p:cNvSpPr>
              <p:nvPr/>
            </p:nvSpPr>
            <p:spPr bwMode="auto">
              <a:xfrm flipV="1">
                <a:off x="235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19" name="Line 963"/>
              <p:cNvSpPr>
                <a:spLocks noChangeShapeType="1"/>
              </p:cNvSpPr>
              <p:nvPr/>
            </p:nvSpPr>
            <p:spPr bwMode="auto">
              <a:xfrm>
                <a:off x="2349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0" name="Line 964"/>
              <p:cNvSpPr>
                <a:spLocks noChangeShapeType="1"/>
              </p:cNvSpPr>
              <p:nvPr/>
            </p:nvSpPr>
            <p:spPr bwMode="auto">
              <a:xfrm>
                <a:off x="234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1" name="Line 965"/>
              <p:cNvSpPr>
                <a:spLocks noChangeShapeType="1"/>
              </p:cNvSpPr>
              <p:nvPr/>
            </p:nvSpPr>
            <p:spPr bwMode="auto">
              <a:xfrm flipH="1">
                <a:off x="2349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2" name="Line 966"/>
              <p:cNvSpPr>
                <a:spLocks noChangeShapeType="1"/>
              </p:cNvSpPr>
              <p:nvPr/>
            </p:nvSpPr>
            <p:spPr bwMode="auto">
              <a:xfrm flipV="1">
                <a:off x="236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3" name="Line 967"/>
              <p:cNvSpPr>
                <a:spLocks noChangeShapeType="1"/>
              </p:cNvSpPr>
              <p:nvPr/>
            </p:nvSpPr>
            <p:spPr bwMode="auto">
              <a:xfrm>
                <a:off x="2364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4" name="Line 968"/>
              <p:cNvSpPr>
                <a:spLocks noChangeShapeType="1"/>
              </p:cNvSpPr>
              <p:nvPr/>
            </p:nvSpPr>
            <p:spPr bwMode="auto">
              <a:xfrm>
                <a:off x="236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5" name="Line 969"/>
              <p:cNvSpPr>
                <a:spLocks noChangeShapeType="1"/>
              </p:cNvSpPr>
              <p:nvPr/>
            </p:nvSpPr>
            <p:spPr bwMode="auto">
              <a:xfrm flipH="1">
                <a:off x="2364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6" name="Line 970"/>
              <p:cNvSpPr>
                <a:spLocks noChangeShapeType="1"/>
              </p:cNvSpPr>
              <p:nvPr/>
            </p:nvSpPr>
            <p:spPr bwMode="auto">
              <a:xfrm flipV="1">
                <a:off x="238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7" name="Line 971"/>
              <p:cNvSpPr>
                <a:spLocks noChangeShapeType="1"/>
              </p:cNvSpPr>
              <p:nvPr/>
            </p:nvSpPr>
            <p:spPr bwMode="auto">
              <a:xfrm>
                <a:off x="2380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8" name="Line 972"/>
              <p:cNvSpPr>
                <a:spLocks noChangeShapeType="1"/>
              </p:cNvSpPr>
              <p:nvPr/>
            </p:nvSpPr>
            <p:spPr bwMode="auto">
              <a:xfrm>
                <a:off x="238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29" name="Line 973"/>
              <p:cNvSpPr>
                <a:spLocks noChangeShapeType="1"/>
              </p:cNvSpPr>
              <p:nvPr/>
            </p:nvSpPr>
            <p:spPr bwMode="auto">
              <a:xfrm flipH="1">
                <a:off x="2380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0" name="Line 974"/>
              <p:cNvSpPr>
                <a:spLocks noChangeShapeType="1"/>
              </p:cNvSpPr>
              <p:nvPr/>
            </p:nvSpPr>
            <p:spPr bwMode="auto">
              <a:xfrm flipV="1">
                <a:off x="2382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1" name="Line 975"/>
              <p:cNvSpPr>
                <a:spLocks noChangeShapeType="1"/>
              </p:cNvSpPr>
              <p:nvPr/>
            </p:nvSpPr>
            <p:spPr bwMode="auto">
              <a:xfrm>
                <a:off x="2350" y="155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2" name="Line 976"/>
              <p:cNvSpPr>
                <a:spLocks noChangeShapeType="1"/>
              </p:cNvSpPr>
              <p:nvPr/>
            </p:nvSpPr>
            <p:spPr bwMode="auto">
              <a:xfrm>
                <a:off x="2351" y="154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3" name="Line 977"/>
              <p:cNvSpPr>
                <a:spLocks noChangeShapeType="1"/>
              </p:cNvSpPr>
              <p:nvPr/>
            </p:nvSpPr>
            <p:spPr bwMode="auto">
              <a:xfrm flipV="1">
                <a:off x="2366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4" name="Line 978"/>
              <p:cNvSpPr>
                <a:spLocks noChangeShapeType="1"/>
              </p:cNvSpPr>
              <p:nvPr/>
            </p:nvSpPr>
            <p:spPr bwMode="auto">
              <a:xfrm flipV="1">
                <a:off x="241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5" name="Line 979"/>
              <p:cNvSpPr>
                <a:spLocks noChangeShapeType="1"/>
              </p:cNvSpPr>
              <p:nvPr/>
            </p:nvSpPr>
            <p:spPr bwMode="auto">
              <a:xfrm>
                <a:off x="241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6" name="Line 980"/>
              <p:cNvSpPr>
                <a:spLocks noChangeShapeType="1"/>
              </p:cNvSpPr>
              <p:nvPr/>
            </p:nvSpPr>
            <p:spPr bwMode="auto">
              <a:xfrm>
                <a:off x="241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7" name="Line 981"/>
              <p:cNvSpPr>
                <a:spLocks noChangeShapeType="1"/>
              </p:cNvSpPr>
              <p:nvPr/>
            </p:nvSpPr>
            <p:spPr bwMode="auto">
              <a:xfrm flipH="1">
                <a:off x="241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8" name="Line 982"/>
              <p:cNvSpPr>
                <a:spLocks noChangeShapeType="1"/>
              </p:cNvSpPr>
              <p:nvPr/>
            </p:nvSpPr>
            <p:spPr bwMode="auto">
              <a:xfrm flipV="1">
                <a:off x="242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39" name="Line 983"/>
              <p:cNvSpPr>
                <a:spLocks noChangeShapeType="1"/>
              </p:cNvSpPr>
              <p:nvPr/>
            </p:nvSpPr>
            <p:spPr bwMode="auto">
              <a:xfrm>
                <a:off x="2428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0" name="Line 984"/>
              <p:cNvSpPr>
                <a:spLocks noChangeShapeType="1"/>
              </p:cNvSpPr>
              <p:nvPr/>
            </p:nvSpPr>
            <p:spPr bwMode="auto">
              <a:xfrm>
                <a:off x="2428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1" name="Line 985"/>
              <p:cNvSpPr>
                <a:spLocks noChangeShapeType="1"/>
              </p:cNvSpPr>
              <p:nvPr/>
            </p:nvSpPr>
            <p:spPr bwMode="auto">
              <a:xfrm flipH="1">
                <a:off x="2428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2" name="Line 986"/>
              <p:cNvSpPr>
                <a:spLocks noChangeShapeType="1"/>
              </p:cNvSpPr>
              <p:nvPr/>
            </p:nvSpPr>
            <p:spPr bwMode="auto">
              <a:xfrm flipV="1">
                <a:off x="2445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3" name="Line 987"/>
              <p:cNvSpPr>
                <a:spLocks noChangeShapeType="1"/>
              </p:cNvSpPr>
              <p:nvPr/>
            </p:nvSpPr>
            <p:spPr bwMode="auto">
              <a:xfrm>
                <a:off x="2444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4" name="Line 988"/>
              <p:cNvSpPr>
                <a:spLocks noChangeShapeType="1"/>
              </p:cNvSpPr>
              <p:nvPr/>
            </p:nvSpPr>
            <p:spPr bwMode="auto">
              <a:xfrm>
                <a:off x="244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5" name="Line 989"/>
              <p:cNvSpPr>
                <a:spLocks noChangeShapeType="1"/>
              </p:cNvSpPr>
              <p:nvPr/>
            </p:nvSpPr>
            <p:spPr bwMode="auto">
              <a:xfrm flipH="1">
                <a:off x="2444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6" name="Line 990"/>
              <p:cNvSpPr>
                <a:spLocks noChangeShapeType="1"/>
              </p:cNvSpPr>
              <p:nvPr/>
            </p:nvSpPr>
            <p:spPr bwMode="auto">
              <a:xfrm flipV="1">
                <a:off x="2412" y="15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7" name="Line 991"/>
              <p:cNvSpPr>
                <a:spLocks noChangeShapeType="1"/>
              </p:cNvSpPr>
              <p:nvPr/>
            </p:nvSpPr>
            <p:spPr bwMode="auto">
              <a:xfrm flipV="1">
                <a:off x="247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8" name="Line 992"/>
              <p:cNvSpPr>
                <a:spLocks noChangeShapeType="1"/>
              </p:cNvSpPr>
              <p:nvPr/>
            </p:nvSpPr>
            <p:spPr bwMode="auto">
              <a:xfrm>
                <a:off x="2474" y="155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49" name="Line 993"/>
              <p:cNvSpPr>
                <a:spLocks noChangeShapeType="1"/>
              </p:cNvSpPr>
              <p:nvPr/>
            </p:nvSpPr>
            <p:spPr bwMode="auto">
              <a:xfrm>
                <a:off x="247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0" name="Line 994"/>
              <p:cNvSpPr>
                <a:spLocks noChangeShapeType="1"/>
              </p:cNvSpPr>
              <p:nvPr/>
            </p:nvSpPr>
            <p:spPr bwMode="auto">
              <a:xfrm flipH="1">
                <a:off x="2474" y="155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1" name="Line 995"/>
              <p:cNvSpPr>
                <a:spLocks noChangeShapeType="1"/>
              </p:cNvSpPr>
              <p:nvPr/>
            </p:nvSpPr>
            <p:spPr bwMode="auto">
              <a:xfrm flipV="1">
                <a:off x="2461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2" name="Line 996"/>
              <p:cNvSpPr>
                <a:spLocks noChangeShapeType="1"/>
              </p:cNvSpPr>
              <p:nvPr/>
            </p:nvSpPr>
            <p:spPr bwMode="auto">
              <a:xfrm>
                <a:off x="2460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3" name="Line 997"/>
              <p:cNvSpPr>
                <a:spLocks noChangeShapeType="1"/>
              </p:cNvSpPr>
              <p:nvPr/>
            </p:nvSpPr>
            <p:spPr bwMode="auto">
              <a:xfrm>
                <a:off x="2460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4" name="Line 998"/>
              <p:cNvSpPr>
                <a:spLocks noChangeShapeType="1"/>
              </p:cNvSpPr>
              <p:nvPr/>
            </p:nvSpPr>
            <p:spPr bwMode="auto">
              <a:xfrm flipH="1">
                <a:off x="2460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5" name="Line 999"/>
              <p:cNvSpPr>
                <a:spLocks noChangeShapeType="1"/>
              </p:cNvSpPr>
              <p:nvPr/>
            </p:nvSpPr>
            <p:spPr bwMode="auto">
              <a:xfrm flipV="1">
                <a:off x="2507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6" name="Line 1000"/>
              <p:cNvSpPr>
                <a:spLocks noChangeShapeType="1"/>
              </p:cNvSpPr>
              <p:nvPr/>
            </p:nvSpPr>
            <p:spPr bwMode="auto">
              <a:xfrm>
                <a:off x="2506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7" name="Line 1001"/>
              <p:cNvSpPr>
                <a:spLocks noChangeShapeType="1"/>
              </p:cNvSpPr>
              <p:nvPr/>
            </p:nvSpPr>
            <p:spPr bwMode="auto">
              <a:xfrm>
                <a:off x="2506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8" name="Line 1002"/>
              <p:cNvSpPr>
                <a:spLocks noChangeShapeType="1"/>
              </p:cNvSpPr>
              <p:nvPr/>
            </p:nvSpPr>
            <p:spPr bwMode="auto">
              <a:xfrm flipH="1">
                <a:off x="2506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59" name="Line 1003"/>
              <p:cNvSpPr>
                <a:spLocks noChangeShapeType="1"/>
              </p:cNvSpPr>
              <p:nvPr/>
            </p:nvSpPr>
            <p:spPr bwMode="auto">
              <a:xfrm flipV="1">
                <a:off x="2539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0" name="Line 1004"/>
              <p:cNvSpPr>
                <a:spLocks noChangeShapeType="1"/>
              </p:cNvSpPr>
              <p:nvPr/>
            </p:nvSpPr>
            <p:spPr bwMode="auto">
              <a:xfrm>
                <a:off x="2538" y="15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1" name="Line 1005"/>
              <p:cNvSpPr>
                <a:spLocks noChangeShapeType="1"/>
              </p:cNvSpPr>
              <p:nvPr/>
            </p:nvSpPr>
            <p:spPr bwMode="auto">
              <a:xfrm>
                <a:off x="253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2" name="Line 1006"/>
              <p:cNvSpPr>
                <a:spLocks noChangeShapeType="1"/>
              </p:cNvSpPr>
              <p:nvPr/>
            </p:nvSpPr>
            <p:spPr bwMode="auto">
              <a:xfrm flipH="1">
                <a:off x="2538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763" name="Line 1007"/>
              <p:cNvSpPr>
                <a:spLocks noChangeShapeType="1"/>
              </p:cNvSpPr>
              <p:nvPr/>
            </p:nvSpPr>
            <p:spPr bwMode="auto">
              <a:xfrm>
                <a:off x="2539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2" name="Group 1209"/>
            <p:cNvGrpSpPr>
              <a:grpSpLocks/>
            </p:cNvGrpSpPr>
            <p:nvPr/>
          </p:nvGrpSpPr>
          <p:grpSpPr bwMode="auto">
            <a:xfrm>
              <a:off x="1889" y="1162"/>
              <a:ext cx="651" cy="396"/>
              <a:chOff x="1889" y="1162"/>
              <a:chExt cx="651" cy="396"/>
            </a:xfrm>
          </p:grpSpPr>
          <p:sp>
            <p:nvSpPr>
              <p:cNvPr id="2364" name="Line 1009"/>
              <p:cNvSpPr>
                <a:spLocks noChangeShapeType="1"/>
              </p:cNvSpPr>
              <p:nvPr/>
            </p:nvSpPr>
            <p:spPr bwMode="auto">
              <a:xfrm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5" name="Line 1010"/>
              <p:cNvSpPr>
                <a:spLocks noChangeShapeType="1"/>
              </p:cNvSpPr>
              <p:nvPr/>
            </p:nvSpPr>
            <p:spPr bwMode="auto">
              <a:xfrm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6" name="Line 1011"/>
              <p:cNvSpPr>
                <a:spLocks noChangeShapeType="1"/>
              </p:cNvSpPr>
              <p:nvPr/>
            </p:nvSpPr>
            <p:spPr bwMode="auto">
              <a:xfrm flipH="1">
                <a:off x="2538" y="15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7" name="Line 1012"/>
              <p:cNvSpPr>
                <a:spLocks noChangeShapeType="1"/>
              </p:cNvSpPr>
              <p:nvPr/>
            </p:nvSpPr>
            <p:spPr bwMode="auto">
              <a:xfrm flipV="1">
                <a:off x="2539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8" name="Line 1013"/>
              <p:cNvSpPr>
                <a:spLocks noChangeShapeType="1"/>
              </p:cNvSpPr>
              <p:nvPr/>
            </p:nvSpPr>
            <p:spPr bwMode="auto">
              <a:xfrm>
                <a:off x="2538" y="150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9" name="Line 1014"/>
              <p:cNvSpPr>
                <a:spLocks noChangeShapeType="1"/>
              </p:cNvSpPr>
              <p:nvPr/>
            </p:nvSpPr>
            <p:spPr bwMode="auto">
              <a:xfrm>
                <a:off x="2538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0" name="Line 1015"/>
              <p:cNvSpPr>
                <a:spLocks noChangeShapeType="1"/>
              </p:cNvSpPr>
              <p:nvPr/>
            </p:nvSpPr>
            <p:spPr bwMode="auto">
              <a:xfrm flipH="1">
                <a:off x="2538" y="150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1" name="Line 1016"/>
              <p:cNvSpPr>
                <a:spLocks noChangeShapeType="1"/>
              </p:cNvSpPr>
              <p:nvPr/>
            </p:nvSpPr>
            <p:spPr bwMode="auto">
              <a:xfrm flipV="1">
                <a:off x="2539" y="14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2" name="Line 1017"/>
              <p:cNvSpPr>
                <a:spLocks noChangeShapeType="1"/>
              </p:cNvSpPr>
              <p:nvPr/>
            </p:nvSpPr>
            <p:spPr bwMode="auto">
              <a:xfrm>
                <a:off x="2538" y="14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3" name="Line 1018"/>
              <p:cNvSpPr>
                <a:spLocks noChangeShapeType="1"/>
              </p:cNvSpPr>
              <p:nvPr/>
            </p:nvSpPr>
            <p:spPr bwMode="auto">
              <a:xfrm>
                <a:off x="2538" y="148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4" name="Line 1019"/>
              <p:cNvSpPr>
                <a:spLocks noChangeShapeType="1"/>
              </p:cNvSpPr>
              <p:nvPr/>
            </p:nvSpPr>
            <p:spPr bwMode="auto">
              <a:xfrm flipH="1">
                <a:off x="2538" y="148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5" name="Line 1020"/>
              <p:cNvSpPr>
                <a:spLocks noChangeShapeType="1"/>
              </p:cNvSpPr>
              <p:nvPr/>
            </p:nvSpPr>
            <p:spPr bwMode="auto">
              <a:xfrm flipV="1">
                <a:off x="2538" y="150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6" name="Line 1021"/>
              <p:cNvSpPr>
                <a:spLocks noChangeShapeType="1"/>
              </p:cNvSpPr>
              <p:nvPr/>
            </p:nvSpPr>
            <p:spPr bwMode="auto">
              <a:xfrm flipV="1">
                <a:off x="252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7" name="Line 1022"/>
              <p:cNvSpPr>
                <a:spLocks noChangeShapeType="1"/>
              </p:cNvSpPr>
              <p:nvPr/>
            </p:nvSpPr>
            <p:spPr bwMode="auto">
              <a:xfrm>
                <a:off x="252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8" name="Line 1023"/>
              <p:cNvSpPr>
                <a:spLocks noChangeShapeType="1"/>
              </p:cNvSpPr>
              <p:nvPr/>
            </p:nvSpPr>
            <p:spPr bwMode="auto">
              <a:xfrm>
                <a:off x="252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79" name="Line 1024"/>
              <p:cNvSpPr>
                <a:spLocks noChangeShapeType="1"/>
              </p:cNvSpPr>
              <p:nvPr/>
            </p:nvSpPr>
            <p:spPr bwMode="auto">
              <a:xfrm flipH="1">
                <a:off x="252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0" name="Line 1025"/>
              <p:cNvSpPr>
                <a:spLocks noChangeShapeType="1"/>
              </p:cNvSpPr>
              <p:nvPr/>
            </p:nvSpPr>
            <p:spPr bwMode="auto">
              <a:xfrm flipV="1">
                <a:off x="2539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1" name="Line 1026"/>
              <p:cNvSpPr>
                <a:spLocks noChangeShapeType="1"/>
              </p:cNvSpPr>
              <p:nvPr/>
            </p:nvSpPr>
            <p:spPr bwMode="auto">
              <a:xfrm>
                <a:off x="2538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2" name="Line 1027"/>
              <p:cNvSpPr>
                <a:spLocks noChangeShapeType="1"/>
              </p:cNvSpPr>
              <p:nvPr/>
            </p:nvSpPr>
            <p:spPr bwMode="auto">
              <a:xfrm>
                <a:off x="2538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3" name="Line 1028"/>
              <p:cNvSpPr>
                <a:spLocks noChangeShapeType="1"/>
              </p:cNvSpPr>
              <p:nvPr/>
            </p:nvSpPr>
            <p:spPr bwMode="auto">
              <a:xfrm flipH="1">
                <a:off x="2538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4" name="Line 1029"/>
              <p:cNvSpPr>
                <a:spLocks noChangeShapeType="1"/>
              </p:cNvSpPr>
              <p:nvPr/>
            </p:nvSpPr>
            <p:spPr bwMode="auto">
              <a:xfrm flipV="1">
                <a:off x="2539" y="153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5" name="Line 1030"/>
              <p:cNvSpPr>
                <a:spLocks noChangeShapeType="1"/>
              </p:cNvSpPr>
              <p:nvPr/>
            </p:nvSpPr>
            <p:spPr bwMode="auto">
              <a:xfrm flipV="1">
                <a:off x="2538" y="153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6" name="Line 1031"/>
              <p:cNvSpPr>
                <a:spLocks noChangeShapeType="1"/>
              </p:cNvSpPr>
              <p:nvPr/>
            </p:nvSpPr>
            <p:spPr bwMode="auto">
              <a:xfrm flipV="1">
                <a:off x="2538" y="148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7" name="Line 1032"/>
              <p:cNvSpPr>
                <a:spLocks noChangeShapeType="1"/>
              </p:cNvSpPr>
              <p:nvPr/>
            </p:nvSpPr>
            <p:spPr bwMode="auto">
              <a:xfrm flipV="1">
                <a:off x="2539" y="148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8" name="Line 1033"/>
              <p:cNvSpPr>
                <a:spLocks noChangeShapeType="1"/>
              </p:cNvSpPr>
              <p:nvPr/>
            </p:nvSpPr>
            <p:spPr bwMode="auto">
              <a:xfrm flipV="1">
                <a:off x="2539" y="1504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89" name="Line 1034"/>
              <p:cNvSpPr>
                <a:spLocks noChangeShapeType="1"/>
              </p:cNvSpPr>
              <p:nvPr/>
            </p:nvSpPr>
            <p:spPr bwMode="auto">
              <a:xfrm flipV="1">
                <a:off x="2538" y="1504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0" name="Line 1035"/>
              <p:cNvSpPr>
                <a:spLocks noChangeShapeType="1"/>
              </p:cNvSpPr>
              <p:nvPr/>
            </p:nvSpPr>
            <p:spPr bwMode="auto">
              <a:xfrm flipV="1">
                <a:off x="2539" y="151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1" name="Line 1036"/>
              <p:cNvSpPr>
                <a:spLocks noChangeShapeType="1"/>
              </p:cNvSpPr>
              <p:nvPr/>
            </p:nvSpPr>
            <p:spPr bwMode="auto">
              <a:xfrm flipV="1">
                <a:off x="2538" y="151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2" name="Line 1037"/>
              <p:cNvSpPr>
                <a:spLocks noChangeShapeType="1"/>
              </p:cNvSpPr>
              <p:nvPr/>
            </p:nvSpPr>
            <p:spPr bwMode="auto">
              <a:xfrm>
                <a:off x="2445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3" name="Line 1038"/>
              <p:cNvSpPr>
                <a:spLocks noChangeShapeType="1"/>
              </p:cNvSpPr>
              <p:nvPr/>
            </p:nvSpPr>
            <p:spPr bwMode="auto">
              <a:xfrm>
                <a:off x="2445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4" name="Line 1039"/>
              <p:cNvSpPr>
                <a:spLocks noChangeShapeType="1"/>
              </p:cNvSpPr>
              <p:nvPr/>
            </p:nvSpPr>
            <p:spPr bwMode="auto">
              <a:xfrm flipV="1">
                <a:off x="2395" y="155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5" name="Line 1040"/>
              <p:cNvSpPr>
                <a:spLocks noChangeShapeType="1"/>
              </p:cNvSpPr>
              <p:nvPr/>
            </p:nvSpPr>
            <p:spPr bwMode="auto">
              <a:xfrm>
                <a:off x="2366" y="155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6" name="Line 1041"/>
              <p:cNvSpPr>
                <a:spLocks noChangeShapeType="1"/>
              </p:cNvSpPr>
              <p:nvPr/>
            </p:nvSpPr>
            <p:spPr bwMode="auto">
              <a:xfrm>
                <a:off x="2366" y="1550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7" name="Line 1042"/>
              <p:cNvSpPr>
                <a:spLocks noChangeShapeType="1"/>
              </p:cNvSpPr>
              <p:nvPr/>
            </p:nvSpPr>
            <p:spPr bwMode="auto">
              <a:xfrm>
                <a:off x="2342" y="153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8" name="Line 1043"/>
              <p:cNvSpPr>
                <a:spLocks noChangeShapeType="1"/>
              </p:cNvSpPr>
              <p:nvPr/>
            </p:nvSpPr>
            <p:spPr bwMode="auto">
              <a:xfrm flipH="1">
                <a:off x="2342" y="15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99" name="Line 1044"/>
              <p:cNvSpPr>
                <a:spLocks noChangeShapeType="1"/>
              </p:cNvSpPr>
              <p:nvPr/>
            </p:nvSpPr>
            <p:spPr bwMode="auto">
              <a:xfrm flipH="1">
                <a:off x="2342" y="1535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0" name="Line 1045"/>
              <p:cNvSpPr>
                <a:spLocks noChangeShapeType="1"/>
              </p:cNvSpPr>
              <p:nvPr/>
            </p:nvSpPr>
            <p:spPr bwMode="auto">
              <a:xfrm flipH="1">
                <a:off x="2342" y="153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1" name="Line 1046"/>
              <p:cNvSpPr>
                <a:spLocks noChangeShapeType="1"/>
              </p:cNvSpPr>
              <p:nvPr/>
            </p:nvSpPr>
            <p:spPr bwMode="auto">
              <a:xfrm>
                <a:off x="2350" y="1550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2" name="Line 1047"/>
              <p:cNvSpPr>
                <a:spLocks noChangeShapeType="1"/>
              </p:cNvSpPr>
              <p:nvPr/>
            </p:nvSpPr>
            <p:spPr bwMode="auto">
              <a:xfrm>
                <a:off x="2350" y="155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3" name="Line 1048"/>
              <p:cNvSpPr>
                <a:spLocks noChangeShapeType="1"/>
              </p:cNvSpPr>
              <p:nvPr/>
            </p:nvSpPr>
            <p:spPr bwMode="auto">
              <a:xfrm>
                <a:off x="2429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4" name="Line 1049"/>
              <p:cNvSpPr>
                <a:spLocks noChangeShapeType="1"/>
              </p:cNvSpPr>
              <p:nvPr/>
            </p:nvSpPr>
            <p:spPr bwMode="auto">
              <a:xfrm>
                <a:off x="2429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5" name="Line 1050"/>
              <p:cNvSpPr>
                <a:spLocks noChangeShapeType="1"/>
              </p:cNvSpPr>
              <p:nvPr/>
            </p:nvSpPr>
            <p:spPr bwMode="auto">
              <a:xfrm flipH="1">
                <a:off x="2397" y="15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6" name="Line 1051"/>
              <p:cNvSpPr>
                <a:spLocks noChangeShapeType="1"/>
              </p:cNvSpPr>
              <p:nvPr/>
            </p:nvSpPr>
            <p:spPr bwMode="auto">
              <a:xfrm>
                <a:off x="2397" y="1543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7" name="Line 1052"/>
              <p:cNvSpPr>
                <a:spLocks noChangeShapeType="1"/>
              </p:cNvSpPr>
              <p:nvPr/>
            </p:nvSpPr>
            <p:spPr bwMode="auto">
              <a:xfrm>
                <a:off x="2413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8" name="Line 1053"/>
              <p:cNvSpPr>
                <a:spLocks noChangeShapeType="1"/>
              </p:cNvSpPr>
              <p:nvPr/>
            </p:nvSpPr>
            <p:spPr bwMode="auto">
              <a:xfrm>
                <a:off x="2507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09" name="Line 1054"/>
              <p:cNvSpPr>
                <a:spLocks noChangeShapeType="1"/>
              </p:cNvSpPr>
              <p:nvPr/>
            </p:nvSpPr>
            <p:spPr bwMode="auto">
              <a:xfrm>
                <a:off x="2507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0" name="Line 1055"/>
              <p:cNvSpPr>
                <a:spLocks noChangeShapeType="1"/>
              </p:cNvSpPr>
              <p:nvPr/>
            </p:nvSpPr>
            <p:spPr bwMode="auto">
              <a:xfrm>
                <a:off x="2493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1" name="Line 1056"/>
              <p:cNvSpPr>
                <a:spLocks noChangeShapeType="1"/>
              </p:cNvSpPr>
              <p:nvPr/>
            </p:nvSpPr>
            <p:spPr bwMode="auto">
              <a:xfrm>
                <a:off x="2461" y="1552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2" name="Line 1057"/>
              <p:cNvSpPr>
                <a:spLocks noChangeShapeType="1"/>
              </p:cNvSpPr>
              <p:nvPr/>
            </p:nvSpPr>
            <p:spPr bwMode="auto">
              <a:xfrm>
                <a:off x="2461" y="155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3" name="Line 1058"/>
              <p:cNvSpPr>
                <a:spLocks noChangeShapeType="1"/>
              </p:cNvSpPr>
              <p:nvPr/>
            </p:nvSpPr>
            <p:spPr bwMode="auto">
              <a:xfrm flipH="1">
                <a:off x="2476" y="155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4" name="Line 1059"/>
              <p:cNvSpPr>
                <a:spLocks noChangeShapeType="1"/>
              </p:cNvSpPr>
              <p:nvPr/>
            </p:nvSpPr>
            <p:spPr bwMode="auto">
              <a:xfrm>
                <a:off x="2494" y="1552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5" name="Line 1060"/>
              <p:cNvSpPr>
                <a:spLocks noChangeShapeType="1"/>
              </p:cNvSpPr>
              <p:nvPr/>
            </p:nvSpPr>
            <p:spPr bwMode="auto">
              <a:xfrm>
                <a:off x="2494" y="1552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6" name="Freeform 1061"/>
              <p:cNvSpPr>
                <a:spLocks/>
              </p:cNvSpPr>
              <p:nvPr/>
            </p:nvSpPr>
            <p:spPr bwMode="auto">
              <a:xfrm>
                <a:off x="1949" y="1175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4 w 6"/>
                  <a:gd name="T3" fmla="*/ 1 h 2"/>
                  <a:gd name="T4" fmla="*/ 6 w 6"/>
                  <a:gd name="T5" fmla="*/ 2 h 2"/>
                  <a:gd name="T6" fmla="*/ 6 w 6"/>
                  <a:gd name="T7" fmla="*/ 2 h 2"/>
                  <a:gd name="T8" fmla="*/ 6 w 6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2"/>
                  <a:gd name="T17" fmla="*/ 6 w 6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2">
                    <a:moveTo>
                      <a:pt x="0" y="0"/>
                    </a:moveTo>
                    <a:lnTo>
                      <a:pt x="4" y="1"/>
                    </a:lnTo>
                    <a:lnTo>
                      <a:pt x="6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7" name="Line 1062"/>
              <p:cNvSpPr>
                <a:spLocks noChangeShapeType="1"/>
              </p:cNvSpPr>
              <p:nvPr/>
            </p:nvSpPr>
            <p:spPr bwMode="auto">
              <a:xfrm>
                <a:off x="2523" y="155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8" name="Line 1063"/>
              <p:cNvSpPr>
                <a:spLocks noChangeShapeType="1"/>
              </p:cNvSpPr>
              <p:nvPr/>
            </p:nvSpPr>
            <p:spPr bwMode="auto">
              <a:xfrm>
                <a:off x="2523" y="1550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19" name="Line 1064"/>
              <p:cNvSpPr>
                <a:spLocks noChangeShapeType="1"/>
              </p:cNvSpPr>
              <p:nvPr/>
            </p:nvSpPr>
            <p:spPr bwMode="auto">
              <a:xfrm>
                <a:off x="2329" y="1326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0" name="Line 1065"/>
              <p:cNvSpPr>
                <a:spLocks noChangeShapeType="1"/>
              </p:cNvSpPr>
              <p:nvPr/>
            </p:nvSpPr>
            <p:spPr bwMode="auto">
              <a:xfrm flipH="1">
                <a:off x="2329" y="1325"/>
                <a:ext cx="2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1" name="Line 1066"/>
              <p:cNvSpPr>
                <a:spLocks noChangeShapeType="1"/>
              </p:cNvSpPr>
              <p:nvPr/>
            </p:nvSpPr>
            <p:spPr bwMode="auto">
              <a:xfrm flipH="1">
                <a:off x="2330" y="1325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2" name="Line 1067"/>
              <p:cNvSpPr>
                <a:spLocks noChangeShapeType="1"/>
              </p:cNvSpPr>
              <p:nvPr/>
            </p:nvSpPr>
            <p:spPr bwMode="auto">
              <a:xfrm flipH="1">
                <a:off x="2330" y="132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3" name="Line 1068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4" name="Line 1069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5" name="Line 1070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6" name="Line 1071"/>
              <p:cNvSpPr>
                <a:spLocks noChangeShapeType="1"/>
              </p:cNvSpPr>
              <p:nvPr/>
            </p:nvSpPr>
            <p:spPr bwMode="auto">
              <a:xfrm>
                <a:off x="2093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7" name="Line 1072"/>
              <p:cNvSpPr>
                <a:spLocks noChangeShapeType="1"/>
              </p:cNvSpPr>
              <p:nvPr/>
            </p:nvSpPr>
            <p:spPr bwMode="auto">
              <a:xfrm flipH="1">
                <a:off x="2091" y="1309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8" name="Line 1073"/>
              <p:cNvSpPr>
                <a:spLocks noChangeShapeType="1"/>
              </p:cNvSpPr>
              <p:nvPr/>
            </p:nvSpPr>
            <p:spPr bwMode="auto">
              <a:xfrm flipH="1">
                <a:off x="2092" y="1308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29" name="Line 1074"/>
              <p:cNvSpPr>
                <a:spLocks noChangeShapeType="1"/>
              </p:cNvSpPr>
              <p:nvPr/>
            </p:nvSpPr>
            <p:spPr bwMode="auto">
              <a:xfrm flipH="1">
                <a:off x="2093" y="1308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0" name="Line 1075"/>
              <p:cNvSpPr>
                <a:spLocks noChangeShapeType="1"/>
              </p:cNvSpPr>
              <p:nvPr/>
            </p:nvSpPr>
            <p:spPr bwMode="auto">
              <a:xfrm>
                <a:off x="1995" y="116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1" name="Line 1076"/>
              <p:cNvSpPr>
                <a:spLocks noChangeShapeType="1"/>
              </p:cNvSpPr>
              <p:nvPr/>
            </p:nvSpPr>
            <p:spPr bwMode="auto">
              <a:xfrm flipH="1">
                <a:off x="1956" y="1291"/>
                <a:ext cx="12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2" name="Line 1077"/>
              <p:cNvSpPr>
                <a:spLocks noChangeShapeType="1"/>
              </p:cNvSpPr>
              <p:nvPr/>
            </p:nvSpPr>
            <p:spPr bwMode="auto">
              <a:xfrm flipH="1">
                <a:off x="1984" y="1294"/>
                <a:ext cx="9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3" name="Line 1078"/>
              <p:cNvSpPr>
                <a:spLocks noChangeShapeType="1"/>
              </p:cNvSpPr>
              <p:nvPr/>
            </p:nvSpPr>
            <p:spPr bwMode="auto">
              <a:xfrm flipH="1">
                <a:off x="1984" y="1293"/>
                <a:ext cx="10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4" name="Line 1079"/>
              <p:cNvSpPr>
                <a:spLocks noChangeShapeType="1"/>
              </p:cNvSpPr>
              <p:nvPr/>
            </p:nvSpPr>
            <p:spPr bwMode="auto">
              <a:xfrm flipV="1">
                <a:off x="1956" y="1179"/>
                <a:ext cx="1" cy="1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5" name="Line 1080"/>
              <p:cNvSpPr>
                <a:spLocks noChangeShapeType="1"/>
              </p:cNvSpPr>
              <p:nvPr/>
            </p:nvSpPr>
            <p:spPr bwMode="auto">
              <a:xfrm flipV="1">
                <a:off x="1995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6" name="Line 1081"/>
              <p:cNvSpPr>
                <a:spLocks noChangeShapeType="1"/>
              </p:cNvSpPr>
              <p:nvPr/>
            </p:nvSpPr>
            <p:spPr bwMode="auto">
              <a:xfrm flipV="1">
                <a:off x="1955" y="1179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7" name="Line 1082"/>
              <p:cNvSpPr>
                <a:spLocks noChangeShapeType="1"/>
              </p:cNvSpPr>
              <p:nvPr/>
            </p:nvSpPr>
            <p:spPr bwMode="auto">
              <a:xfrm flipV="1">
                <a:off x="1954" y="1179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8" name="Line 1083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39" name="Line 1084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0" name="Line 1085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1" name="Line 1086"/>
              <p:cNvSpPr>
                <a:spLocks noChangeShapeType="1"/>
              </p:cNvSpPr>
              <p:nvPr/>
            </p:nvSpPr>
            <p:spPr bwMode="auto">
              <a:xfrm>
                <a:off x="1916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2" name="Line 1087"/>
              <p:cNvSpPr>
                <a:spLocks noChangeShapeType="1"/>
              </p:cNvSpPr>
              <p:nvPr/>
            </p:nvSpPr>
            <p:spPr bwMode="auto">
              <a:xfrm flipV="1">
                <a:off x="1889" y="121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3" name="Line 1088"/>
              <p:cNvSpPr>
                <a:spLocks noChangeShapeType="1"/>
              </p:cNvSpPr>
              <p:nvPr/>
            </p:nvSpPr>
            <p:spPr bwMode="auto">
              <a:xfrm>
                <a:off x="1889" y="1219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4" name="Line 1089"/>
              <p:cNvSpPr>
                <a:spLocks noChangeShapeType="1"/>
              </p:cNvSpPr>
              <p:nvPr/>
            </p:nvSpPr>
            <p:spPr bwMode="auto">
              <a:xfrm>
                <a:off x="1889" y="1220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5" name="Line 1090"/>
              <p:cNvSpPr>
                <a:spLocks noChangeShapeType="1"/>
              </p:cNvSpPr>
              <p:nvPr/>
            </p:nvSpPr>
            <p:spPr bwMode="auto">
              <a:xfrm>
                <a:off x="1889" y="1221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6" name="Line 1091"/>
              <p:cNvSpPr>
                <a:spLocks noChangeShapeType="1"/>
              </p:cNvSpPr>
              <p:nvPr/>
            </p:nvSpPr>
            <p:spPr bwMode="auto">
              <a:xfrm>
                <a:off x="1889" y="1222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7" name="Line 1092"/>
              <p:cNvSpPr>
                <a:spLocks noChangeShapeType="1"/>
              </p:cNvSpPr>
              <p:nvPr/>
            </p:nvSpPr>
            <p:spPr bwMode="auto">
              <a:xfrm>
                <a:off x="1889" y="1221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8" name="Line 1093"/>
              <p:cNvSpPr>
                <a:spLocks noChangeShapeType="1"/>
              </p:cNvSpPr>
              <p:nvPr/>
            </p:nvSpPr>
            <p:spPr bwMode="auto">
              <a:xfrm>
                <a:off x="1889" y="1220"/>
                <a:ext cx="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49" name="Line 1094"/>
              <p:cNvSpPr>
                <a:spLocks noChangeShapeType="1"/>
              </p:cNvSpPr>
              <p:nvPr/>
            </p:nvSpPr>
            <p:spPr bwMode="auto">
              <a:xfrm flipH="1">
                <a:off x="1949" y="1170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0" name="Line 1095"/>
              <p:cNvSpPr>
                <a:spLocks noChangeShapeType="1"/>
              </p:cNvSpPr>
              <p:nvPr/>
            </p:nvSpPr>
            <p:spPr bwMode="auto">
              <a:xfrm>
                <a:off x="1955" y="1170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1" name="Line 1096"/>
              <p:cNvSpPr>
                <a:spLocks noChangeShapeType="1"/>
              </p:cNvSpPr>
              <p:nvPr/>
            </p:nvSpPr>
            <p:spPr bwMode="auto">
              <a:xfrm flipV="1">
                <a:off x="1956" y="116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2" name="Line 1097"/>
              <p:cNvSpPr>
                <a:spLocks noChangeShapeType="1"/>
              </p:cNvSpPr>
              <p:nvPr/>
            </p:nvSpPr>
            <p:spPr bwMode="auto">
              <a:xfrm>
                <a:off x="1956" y="116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3" name="Line 1098"/>
              <p:cNvSpPr>
                <a:spLocks noChangeShapeType="1"/>
              </p:cNvSpPr>
              <p:nvPr/>
            </p:nvSpPr>
            <p:spPr bwMode="auto">
              <a:xfrm flipV="1">
                <a:off x="1955" y="1164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4" name="Line 1099"/>
              <p:cNvSpPr>
                <a:spLocks noChangeShapeType="1"/>
              </p:cNvSpPr>
              <p:nvPr/>
            </p:nvSpPr>
            <p:spPr bwMode="auto">
              <a:xfrm>
                <a:off x="1955" y="116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5" name="Line 1100"/>
              <p:cNvSpPr>
                <a:spLocks noChangeShapeType="1"/>
              </p:cNvSpPr>
              <p:nvPr/>
            </p:nvSpPr>
            <p:spPr bwMode="auto">
              <a:xfrm flipV="1">
                <a:off x="1954" y="1162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6" name="Line 1101"/>
              <p:cNvSpPr>
                <a:spLocks noChangeShapeType="1"/>
              </p:cNvSpPr>
              <p:nvPr/>
            </p:nvSpPr>
            <p:spPr bwMode="auto">
              <a:xfrm>
                <a:off x="1954" y="1162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7" name="Line 1102"/>
              <p:cNvSpPr>
                <a:spLocks noChangeShapeType="1"/>
              </p:cNvSpPr>
              <p:nvPr/>
            </p:nvSpPr>
            <p:spPr bwMode="auto">
              <a:xfrm flipH="1">
                <a:off x="1954" y="117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8" name="Line 1103"/>
              <p:cNvSpPr>
                <a:spLocks noChangeShapeType="1"/>
              </p:cNvSpPr>
              <p:nvPr/>
            </p:nvSpPr>
            <p:spPr bwMode="auto">
              <a:xfrm flipH="1">
                <a:off x="1954" y="11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59" name="Line 1104"/>
              <p:cNvSpPr>
                <a:spLocks noChangeShapeType="1"/>
              </p:cNvSpPr>
              <p:nvPr/>
            </p:nvSpPr>
            <p:spPr bwMode="auto">
              <a:xfrm>
                <a:off x="1969" y="1165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0" name="Line 1105"/>
              <p:cNvSpPr>
                <a:spLocks noChangeShapeType="1"/>
              </p:cNvSpPr>
              <p:nvPr/>
            </p:nvSpPr>
            <p:spPr bwMode="auto">
              <a:xfrm>
                <a:off x="1969" y="1164"/>
                <a:ext cx="2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1" name="Line 1106"/>
              <p:cNvSpPr>
                <a:spLocks noChangeShapeType="1"/>
              </p:cNvSpPr>
              <p:nvPr/>
            </p:nvSpPr>
            <p:spPr bwMode="auto">
              <a:xfrm flipV="1">
                <a:off x="1998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2" name="Line 1107"/>
              <p:cNvSpPr>
                <a:spLocks noChangeShapeType="1"/>
              </p:cNvSpPr>
              <p:nvPr/>
            </p:nvSpPr>
            <p:spPr bwMode="auto">
              <a:xfrm flipV="1">
                <a:off x="1997" y="1162"/>
                <a:ext cx="1" cy="1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3" name="Line 1108"/>
              <p:cNvSpPr>
                <a:spLocks noChangeShapeType="1"/>
              </p:cNvSpPr>
              <p:nvPr/>
            </p:nvSpPr>
            <p:spPr bwMode="auto">
              <a:xfrm flipV="1">
                <a:off x="2091" y="130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4" name="Line 1109"/>
              <p:cNvSpPr>
                <a:spLocks noChangeShapeType="1"/>
              </p:cNvSpPr>
              <p:nvPr/>
            </p:nvSpPr>
            <p:spPr bwMode="auto">
              <a:xfrm flipV="1">
                <a:off x="2092" y="130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5" name="Line 1110"/>
              <p:cNvSpPr>
                <a:spLocks noChangeShapeType="1"/>
              </p:cNvSpPr>
              <p:nvPr/>
            </p:nvSpPr>
            <p:spPr bwMode="auto">
              <a:xfrm flipV="1">
                <a:off x="2093" y="130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6" name="Line 1111"/>
              <p:cNvSpPr>
                <a:spLocks noChangeShapeType="1"/>
              </p:cNvSpPr>
              <p:nvPr/>
            </p:nvSpPr>
            <p:spPr bwMode="auto">
              <a:xfrm flipH="1">
                <a:off x="2088" y="1291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7" name="Line 1112"/>
              <p:cNvSpPr>
                <a:spLocks noChangeShapeType="1"/>
              </p:cNvSpPr>
              <p:nvPr/>
            </p:nvSpPr>
            <p:spPr bwMode="auto">
              <a:xfrm flipV="1">
                <a:off x="2093" y="129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8" name="Line 1113"/>
              <p:cNvSpPr>
                <a:spLocks noChangeShapeType="1"/>
              </p:cNvSpPr>
              <p:nvPr/>
            </p:nvSpPr>
            <p:spPr bwMode="auto">
              <a:xfrm flipH="1">
                <a:off x="2088" y="129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69" name="Line 1114"/>
              <p:cNvSpPr>
                <a:spLocks noChangeShapeType="1"/>
              </p:cNvSpPr>
              <p:nvPr/>
            </p:nvSpPr>
            <p:spPr bwMode="auto">
              <a:xfrm flipV="1">
                <a:off x="2091" y="129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0" name="Line 1115"/>
              <p:cNvSpPr>
                <a:spLocks noChangeShapeType="1"/>
              </p:cNvSpPr>
              <p:nvPr/>
            </p:nvSpPr>
            <p:spPr bwMode="auto">
              <a:xfrm flipV="1">
                <a:off x="2092" y="1293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1" name="Line 1116"/>
              <p:cNvSpPr>
                <a:spLocks noChangeShapeType="1"/>
              </p:cNvSpPr>
              <p:nvPr/>
            </p:nvSpPr>
            <p:spPr bwMode="auto">
              <a:xfrm>
                <a:off x="2092" y="1298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2" name="Line 1117"/>
              <p:cNvSpPr>
                <a:spLocks noChangeShapeType="1"/>
              </p:cNvSpPr>
              <p:nvPr/>
            </p:nvSpPr>
            <p:spPr bwMode="auto">
              <a:xfrm>
                <a:off x="2092" y="129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3" name="Line 1118"/>
              <p:cNvSpPr>
                <a:spLocks noChangeShapeType="1"/>
              </p:cNvSpPr>
              <p:nvPr/>
            </p:nvSpPr>
            <p:spPr bwMode="auto">
              <a:xfrm flipV="1">
                <a:off x="2088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4" name="Line 1119"/>
              <p:cNvSpPr>
                <a:spLocks noChangeShapeType="1"/>
              </p:cNvSpPr>
              <p:nvPr/>
            </p:nvSpPr>
            <p:spPr bwMode="auto">
              <a:xfrm flipH="1">
                <a:off x="2091" y="12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5" name="Line 1120"/>
              <p:cNvSpPr>
                <a:spLocks noChangeShapeType="1"/>
              </p:cNvSpPr>
              <p:nvPr/>
            </p:nvSpPr>
            <p:spPr bwMode="auto">
              <a:xfrm>
                <a:off x="2083" y="1289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6" name="Rectangle 1121"/>
              <p:cNvSpPr>
                <a:spLocks noChangeArrowheads="1"/>
              </p:cNvSpPr>
              <p:nvPr/>
            </p:nvSpPr>
            <p:spPr bwMode="auto">
              <a:xfrm>
                <a:off x="2039" y="1166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7" name="Rectangle 1122"/>
              <p:cNvSpPr>
                <a:spLocks noChangeArrowheads="1"/>
              </p:cNvSpPr>
              <p:nvPr/>
            </p:nvSpPr>
            <p:spPr bwMode="auto">
              <a:xfrm>
                <a:off x="2091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8" name="Line 1123"/>
              <p:cNvSpPr>
                <a:spLocks noChangeShapeType="1"/>
              </p:cNvSpPr>
              <p:nvPr/>
            </p:nvSpPr>
            <p:spPr bwMode="auto">
              <a:xfrm flipV="1">
                <a:off x="2079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79" name="Line 1124"/>
              <p:cNvSpPr>
                <a:spLocks noChangeShapeType="1"/>
              </p:cNvSpPr>
              <p:nvPr/>
            </p:nvSpPr>
            <p:spPr bwMode="auto">
              <a:xfrm flipH="1">
                <a:off x="2091" y="130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0" name="Line 1125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1" name="Line 1126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2" name="Line 1127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3" name="Line 1128"/>
              <p:cNvSpPr>
                <a:spLocks noChangeShapeType="1"/>
              </p:cNvSpPr>
              <p:nvPr/>
            </p:nvSpPr>
            <p:spPr bwMode="auto">
              <a:xfrm>
                <a:off x="2042" y="116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4" name="Line 1129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5" name="Line 1130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6" name="Line 1131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7" name="Line 1132"/>
              <p:cNvSpPr>
                <a:spLocks noChangeShapeType="1"/>
              </p:cNvSpPr>
              <p:nvPr/>
            </p:nvSpPr>
            <p:spPr bwMode="auto">
              <a:xfrm>
                <a:off x="1998" y="1167"/>
                <a:ext cx="4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8" name="Line 1133"/>
              <p:cNvSpPr>
                <a:spLocks noChangeShapeType="1"/>
              </p:cNvSpPr>
              <p:nvPr/>
            </p:nvSpPr>
            <p:spPr bwMode="auto">
              <a:xfrm flipV="1">
                <a:off x="2248" y="1315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89" name="Line 1134"/>
              <p:cNvSpPr>
                <a:spLocks noChangeShapeType="1"/>
              </p:cNvSpPr>
              <p:nvPr/>
            </p:nvSpPr>
            <p:spPr bwMode="auto">
              <a:xfrm flipV="1">
                <a:off x="2248" y="1314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0" name="Rectangle 1135"/>
              <p:cNvSpPr>
                <a:spLocks noChangeArrowheads="1"/>
              </p:cNvSpPr>
              <p:nvPr/>
            </p:nvSpPr>
            <p:spPr bwMode="auto">
              <a:xfrm rot="5340000">
                <a:off x="2239" y="1347"/>
                <a:ext cx="6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2491" name="Rectangle 1136"/>
              <p:cNvSpPr>
                <a:spLocks noChangeArrowheads="1"/>
              </p:cNvSpPr>
              <p:nvPr/>
            </p:nvSpPr>
            <p:spPr bwMode="auto">
              <a:xfrm rot="5340000">
                <a:off x="2237" y="134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492" name="Rectangle 1137"/>
              <p:cNvSpPr>
                <a:spLocks noChangeArrowheads="1"/>
              </p:cNvSpPr>
              <p:nvPr/>
            </p:nvSpPr>
            <p:spPr bwMode="auto">
              <a:xfrm rot="5340000">
                <a:off x="2237" y="134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2493" name="Rectangle 1138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494" name="Rectangle 1139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7</a:t>
                </a:r>
                <a:endParaRPr lang="nl-NL"/>
              </a:p>
            </p:txBody>
          </p:sp>
          <p:sp>
            <p:nvSpPr>
              <p:cNvPr id="2495" name="Rectangle 1140"/>
              <p:cNvSpPr>
                <a:spLocks noChangeArrowheads="1"/>
              </p:cNvSpPr>
              <p:nvPr/>
            </p:nvSpPr>
            <p:spPr bwMode="auto">
              <a:xfrm rot="5340000">
                <a:off x="2238" y="134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496" name="Line 1141"/>
              <p:cNvSpPr>
                <a:spLocks noChangeShapeType="1"/>
              </p:cNvSpPr>
              <p:nvPr/>
            </p:nvSpPr>
            <p:spPr bwMode="auto">
              <a:xfrm flipV="1">
                <a:off x="2122" y="1308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7" name="Line 1142"/>
              <p:cNvSpPr>
                <a:spLocks noChangeShapeType="1"/>
              </p:cNvSpPr>
              <p:nvPr/>
            </p:nvSpPr>
            <p:spPr bwMode="auto">
              <a:xfrm flipV="1">
                <a:off x="2121" y="1308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8" name="Line 1143"/>
              <p:cNvSpPr>
                <a:spLocks noChangeShapeType="1"/>
              </p:cNvSpPr>
              <p:nvPr/>
            </p:nvSpPr>
            <p:spPr bwMode="auto">
              <a:xfrm flipV="1">
                <a:off x="2120" y="1309"/>
                <a:ext cx="1" cy="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499" name="Line 1144"/>
              <p:cNvSpPr>
                <a:spLocks noChangeShapeType="1"/>
              </p:cNvSpPr>
              <p:nvPr/>
            </p:nvSpPr>
            <p:spPr bwMode="auto">
              <a:xfrm flipH="1">
                <a:off x="2122" y="1348"/>
                <a:ext cx="1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0" name="Line 1145"/>
              <p:cNvSpPr>
                <a:spLocks noChangeShapeType="1"/>
              </p:cNvSpPr>
              <p:nvPr/>
            </p:nvSpPr>
            <p:spPr bwMode="auto">
              <a:xfrm flipH="1">
                <a:off x="2121" y="1349"/>
                <a:ext cx="1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1" name="Line 1146"/>
              <p:cNvSpPr>
                <a:spLocks noChangeShapeType="1"/>
              </p:cNvSpPr>
              <p:nvPr/>
            </p:nvSpPr>
            <p:spPr bwMode="auto">
              <a:xfrm flipH="1">
                <a:off x="2120" y="1350"/>
                <a:ext cx="1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2" name="Line 1147"/>
              <p:cNvSpPr>
                <a:spLocks noChangeShapeType="1"/>
              </p:cNvSpPr>
              <p:nvPr/>
            </p:nvSpPr>
            <p:spPr bwMode="auto">
              <a:xfrm flipH="1">
                <a:off x="2268" y="1325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3" name="Line 1148"/>
              <p:cNvSpPr>
                <a:spLocks noChangeShapeType="1"/>
              </p:cNvSpPr>
              <p:nvPr/>
            </p:nvSpPr>
            <p:spPr bwMode="auto">
              <a:xfrm flipH="1">
                <a:off x="2268" y="1324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4" name="Line 1149"/>
              <p:cNvSpPr>
                <a:spLocks noChangeShapeType="1"/>
              </p:cNvSpPr>
              <p:nvPr/>
            </p:nvSpPr>
            <p:spPr bwMode="auto">
              <a:xfrm flipV="1">
                <a:off x="226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5" name="Line 1150"/>
              <p:cNvSpPr>
                <a:spLocks noChangeShapeType="1"/>
              </p:cNvSpPr>
              <p:nvPr/>
            </p:nvSpPr>
            <p:spPr bwMode="auto">
              <a:xfrm>
                <a:off x="2267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6" name="Line 1151"/>
              <p:cNvSpPr>
                <a:spLocks noChangeShapeType="1"/>
              </p:cNvSpPr>
              <p:nvPr/>
            </p:nvSpPr>
            <p:spPr bwMode="auto">
              <a:xfrm>
                <a:off x="2267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7" name="Line 1152"/>
              <p:cNvSpPr>
                <a:spLocks noChangeShapeType="1"/>
              </p:cNvSpPr>
              <p:nvPr/>
            </p:nvSpPr>
            <p:spPr bwMode="auto">
              <a:xfrm flipH="1">
                <a:off x="2267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8" name="Line 1153"/>
              <p:cNvSpPr>
                <a:spLocks noChangeShapeType="1"/>
              </p:cNvSpPr>
              <p:nvPr/>
            </p:nvSpPr>
            <p:spPr bwMode="auto">
              <a:xfrm>
                <a:off x="2250" y="13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09" name="Line 1154"/>
              <p:cNvSpPr>
                <a:spLocks noChangeShapeType="1"/>
              </p:cNvSpPr>
              <p:nvPr/>
            </p:nvSpPr>
            <p:spPr bwMode="auto">
              <a:xfrm>
                <a:off x="2248" y="13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0" name="Line 1155"/>
              <p:cNvSpPr>
                <a:spLocks noChangeShapeType="1"/>
              </p:cNvSpPr>
              <p:nvPr/>
            </p:nvSpPr>
            <p:spPr bwMode="auto">
              <a:xfrm flipV="1">
                <a:off x="2248" y="13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1" name="Line 1156"/>
              <p:cNvSpPr>
                <a:spLocks noChangeShapeType="1"/>
              </p:cNvSpPr>
              <p:nvPr/>
            </p:nvSpPr>
            <p:spPr bwMode="auto">
              <a:xfrm flipH="1">
                <a:off x="2248" y="133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2" name="Line 1157"/>
              <p:cNvSpPr>
                <a:spLocks noChangeShapeType="1"/>
              </p:cNvSpPr>
              <p:nvPr/>
            </p:nvSpPr>
            <p:spPr bwMode="auto">
              <a:xfrm>
                <a:off x="2250" y="13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3" name="Line 1158"/>
              <p:cNvSpPr>
                <a:spLocks noChangeShapeType="1"/>
              </p:cNvSpPr>
              <p:nvPr/>
            </p:nvSpPr>
            <p:spPr bwMode="auto">
              <a:xfrm>
                <a:off x="2248" y="132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4" name="Line 1159"/>
              <p:cNvSpPr>
                <a:spLocks noChangeShapeType="1"/>
              </p:cNvSpPr>
              <p:nvPr/>
            </p:nvSpPr>
            <p:spPr bwMode="auto">
              <a:xfrm flipV="1">
                <a:off x="2248" y="132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5" name="Line 1160"/>
              <p:cNvSpPr>
                <a:spLocks noChangeShapeType="1"/>
              </p:cNvSpPr>
              <p:nvPr/>
            </p:nvSpPr>
            <p:spPr bwMode="auto">
              <a:xfrm flipH="1">
                <a:off x="2248" y="13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6" name="Line 1161"/>
              <p:cNvSpPr>
                <a:spLocks noChangeShapeType="1"/>
              </p:cNvSpPr>
              <p:nvPr/>
            </p:nvSpPr>
            <p:spPr bwMode="auto">
              <a:xfrm flipV="1">
                <a:off x="22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7" name="Line 1162"/>
              <p:cNvSpPr>
                <a:spLocks noChangeShapeType="1"/>
              </p:cNvSpPr>
              <p:nvPr/>
            </p:nvSpPr>
            <p:spPr bwMode="auto">
              <a:xfrm>
                <a:off x="2248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8" name="Line 1163"/>
              <p:cNvSpPr>
                <a:spLocks noChangeShapeType="1"/>
              </p:cNvSpPr>
              <p:nvPr/>
            </p:nvSpPr>
            <p:spPr bwMode="auto">
              <a:xfrm>
                <a:off x="224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19" name="Line 1164"/>
              <p:cNvSpPr>
                <a:spLocks noChangeShapeType="1"/>
              </p:cNvSpPr>
              <p:nvPr/>
            </p:nvSpPr>
            <p:spPr bwMode="auto">
              <a:xfrm flipH="1">
                <a:off x="2248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0" name="Line 1165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1" name="Line 1166"/>
              <p:cNvSpPr>
                <a:spLocks noChangeShapeType="1"/>
              </p:cNvSpPr>
              <p:nvPr/>
            </p:nvSpPr>
            <p:spPr bwMode="auto">
              <a:xfrm flipH="1">
                <a:off x="2246" y="134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2" name="Line 1167"/>
              <p:cNvSpPr>
                <a:spLocks noChangeShapeType="1"/>
              </p:cNvSpPr>
              <p:nvPr/>
            </p:nvSpPr>
            <p:spPr bwMode="auto">
              <a:xfrm flipV="1">
                <a:off x="2250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3" name="Line 1168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4" name="Line 1169"/>
              <p:cNvSpPr>
                <a:spLocks noChangeShapeType="1"/>
              </p:cNvSpPr>
              <p:nvPr/>
            </p:nvSpPr>
            <p:spPr bwMode="auto">
              <a:xfrm>
                <a:off x="2236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5" name="Line 1170"/>
              <p:cNvSpPr>
                <a:spLocks noChangeShapeType="1"/>
              </p:cNvSpPr>
              <p:nvPr/>
            </p:nvSpPr>
            <p:spPr bwMode="auto">
              <a:xfrm flipV="1">
                <a:off x="2236" y="133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6" name="Line 1171"/>
              <p:cNvSpPr>
                <a:spLocks noChangeShapeType="1"/>
              </p:cNvSpPr>
              <p:nvPr/>
            </p:nvSpPr>
            <p:spPr bwMode="auto">
              <a:xfrm flipH="1">
                <a:off x="2236" y="13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7" name="Line 1172"/>
              <p:cNvSpPr>
                <a:spLocks noChangeShapeType="1"/>
              </p:cNvSpPr>
              <p:nvPr/>
            </p:nvSpPr>
            <p:spPr bwMode="auto">
              <a:xfrm>
                <a:off x="2237" y="133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8" name="Line 1173"/>
              <p:cNvSpPr>
                <a:spLocks noChangeShapeType="1"/>
              </p:cNvSpPr>
              <p:nvPr/>
            </p:nvSpPr>
            <p:spPr bwMode="auto">
              <a:xfrm>
                <a:off x="2250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29" name="Line 1174"/>
              <p:cNvSpPr>
                <a:spLocks noChangeShapeType="1"/>
              </p:cNvSpPr>
              <p:nvPr/>
            </p:nvSpPr>
            <p:spPr bwMode="auto">
              <a:xfrm flipH="1">
                <a:off x="2248" y="134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0" name="Line 1175"/>
              <p:cNvSpPr>
                <a:spLocks noChangeShapeType="1"/>
              </p:cNvSpPr>
              <p:nvPr/>
            </p:nvSpPr>
            <p:spPr bwMode="auto">
              <a:xfrm flipH="1">
                <a:off x="2248" y="134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1" name="Line 1176"/>
              <p:cNvSpPr>
                <a:spLocks noChangeShapeType="1"/>
              </p:cNvSpPr>
              <p:nvPr/>
            </p:nvSpPr>
            <p:spPr bwMode="auto">
              <a:xfrm flipV="1">
                <a:off x="2248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2" name="Line 1177"/>
              <p:cNvSpPr>
                <a:spLocks noChangeShapeType="1"/>
              </p:cNvSpPr>
              <p:nvPr/>
            </p:nvSpPr>
            <p:spPr bwMode="auto">
              <a:xfrm>
                <a:off x="2248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3" name="Line 1178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4" name="Line 1179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5" name="Line 1180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6" name="Line 1181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7" name="Line 1182"/>
              <p:cNvSpPr>
                <a:spLocks noChangeShapeType="1"/>
              </p:cNvSpPr>
              <p:nvPr/>
            </p:nvSpPr>
            <p:spPr bwMode="auto">
              <a:xfrm flipV="1"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8" name="Line 1183"/>
              <p:cNvSpPr>
                <a:spLocks noChangeShapeType="1"/>
              </p:cNvSpPr>
              <p:nvPr/>
            </p:nvSpPr>
            <p:spPr bwMode="auto">
              <a:xfrm>
                <a:off x="2247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39" name="Line 1184"/>
              <p:cNvSpPr>
                <a:spLocks noChangeShapeType="1"/>
              </p:cNvSpPr>
              <p:nvPr/>
            </p:nvSpPr>
            <p:spPr bwMode="auto">
              <a:xfrm>
                <a:off x="2247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0" name="Line 1185"/>
              <p:cNvSpPr>
                <a:spLocks noChangeShapeType="1"/>
              </p:cNvSpPr>
              <p:nvPr/>
            </p:nvSpPr>
            <p:spPr bwMode="auto">
              <a:xfrm flipH="1">
                <a:off x="2252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1" name="Line 1186"/>
              <p:cNvSpPr>
                <a:spLocks noChangeShapeType="1"/>
              </p:cNvSpPr>
              <p:nvPr/>
            </p:nvSpPr>
            <p:spPr bwMode="auto">
              <a:xfrm flipH="1">
                <a:off x="2253" y="137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2" name="Line 1187"/>
              <p:cNvSpPr>
                <a:spLocks noChangeShapeType="1"/>
              </p:cNvSpPr>
              <p:nvPr/>
            </p:nvSpPr>
            <p:spPr bwMode="auto">
              <a:xfrm flipV="1">
                <a:off x="2248" y="132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3" name="Line 1188"/>
              <p:cNvSpPr>
                <a:spLocks noChangeShapeType="1"/>
              </p:cNvSpPr>
              <p:nvPr/>
            </p:nvSpPr>
            <p:spPr bwMode="auto">
              <a:xfrm flipV="1">
                <a:off x="2250" y="132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4" name="Line 1189"/>
              <p:cNvSpPr>
                <a:spLocks noChangeShapeType="1"/>
              </p:cNvSpPr>
              <p:nvPr/>
            </p:nvSpPr>
            <p:spPr bwMode="auto">
              <a:xfrm>
                <a:off x="2248" y="132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5" name="Line 1190"/>
              <p:cNvSpPr>
                <a:spLocks noChangeShapeType="1"/>
              </p:cNvSpPr>
              <p:nvPr/>
            </p:nvSpPr>
            <p:spPr bwMode="auto">
              <a:xfrm>
                <a:off x="2248" y="1328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6" name="Freeform 1191"/>
              <p:cNvSpPr>
                <a:spLocks/>
              </p:cNvSpPr>
              <p:nvPr/>
            </p:nvSpPr>
            <p:spPr bwMode="auto">
              <a:xfrm>
                <a:off x="2237" y="1343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2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3" y="0"/>
                    </a:moveTo>
                    <a:lnTo>
                      <a:pt x="2" y="2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7" name="Line 1192"/>
              <p:cNvSpPr>
                <a:spLocks noChangeShapeType="1"/>
              </p:cNvSpPr>
              <p:nvPr/>
            </p:nvSpPr>
            <p:spPr bwMode="auto">
              <a:xfrm>
                <a:off x="2250" y="1325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8" name="Line 1193"/>
              <p:cNvSpPr>
                <a:spLocks noChangeShapeType="1"/>
              </p:cNvSpPr>
              <p:nvPr/>
            </p:nvSpPr>
            <p:spPr bwMode="auto">
              <a:xfrm>
                <a:off x="2250" y="1326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49" name="Line 1194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0" name="Line 1195"/>
              <p:cNvSpPr>
                <a:spLocks noChangeShapeType="1"/>
              </p:cNvSpPr>
              <p:nvPr/>
            </p:nvSpPr>
            <p:spPr bwMode="auto">
              <a:xfrm flipV="1">
                <a:off x="2250" y="1336"/>
                <a:ext cx="1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1" name="Line 1196"/>
              <p:cNvSpPr>
                <a:spLocks noChangeShapeType="1"/>
              </p:cNvSpPr>
              <p:nvPr/>
            </p:nvSpPr>
            <p:spPr bwMode="auto">
              <a:xfrm>
                <a:off x="2246" y="134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2" name="Line 1197"/>
              <p:cNvSpPr>
                <a:spLocks noChangeShapeType="1"/>
              </p:cNvSpPr>
              <p:nvPr/>
            </p:nvSpPr>
            <p:spPr bwMode="auto">
              <a:xfrm flipV="1">
                <a:off x="2237" y="1336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3" name="Line 1198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4" name="Line 1199"/>
              <p:cNvSpPr>
                <a:spLocks noChangeShapeType="1"/>
              </p:cNvSpPr>
              <p:nvPr/>
            </p:nvSpPr>
            <p:spPr bwMode="auto">
              <a:xfrm flipH="1">
                <a:off x="2250" y="13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5" name="Line 1200"/>
              <p:cNvSpPr>
                <a:spLocks noChangeShapeType="1"/>
              </p:cNvSpPr>
              <p:nvPr/>
            </p:nvSpPr>
            <p:spPr bwMode="auto">
              <a:xfrm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6" name="Line 1201"/>
              <p:cNvSpPr>
                <a:spLocks noChangeShapeType="1"/>
              </p:cNvSpPr>
              <p:nvPr/>
            </p:nvSpPr>
            <p:spPr bwMode="auto">
              <a:xfrm flipV="1">
                <a:off x="2248" y="1336"/>
                <a:ext cx="1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7" name="Line 1202"/>
              <p:cNvSpPr>
                <a:spLocks noChangeShapeType="1"/>
              </p:cNvSpPr>
              <p:nvPr/>
            </p:nvSpPr>
            <p:spPr bwMode="auto">
              <a:xfrm flipV="1">
                <a:off x="2237" y="1336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8" name="Line 1203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59" name="Line 1204"/>
              <p:cNvSpPr>
                <a:spLocks noChangeShapeType="1"/>
              </p:cNvSpPr>
              <p:nvPr/>
            </p:nvSpPr>
            <p:spPr bwMode="auto">
              <a:xfrm flipH="1">
                <a:off x="2250" y="1325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0" name="Line 1205"/>
              <p:cNvSpPr>
                <a:spLocks noChangeShapeType="1"/>
              </p:cNvSpPr>
              <p:nvPr/>
            </p:nvSpPr>
            <p:spPr bwMode="auto">
              <a:xfrm>
                <a:off x="2237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1" name="Line 1206"/>
              <p:cNvSpPr>
                <a:spLocks noChangeShapeType="1"/>
              </p:cNvSpPr>
              <p:nvPr/>
            </p:nvSpPr>
            <p:spPr bwMode="auto">
              <a:xfrm flipV="1">
                <a:off x="224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2" name="Line 1207"/>
              <p:cNvSpPr>
                <a:spLocks noChangeShapeType="1"/>
              </p:cNvSpPr>
              <p:nvPr/>
            </p:nvSpPr>
            <p:spPr bwMode="auto">
              <a:xfrm flipH="1">
                <a:off x="2250" y="1324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563" name="Line 1208"/>
              <p:cNvSpPr>
                <a:spLocks noChangeShapeType="1"/>
              </p:cNvSpPr>
              <p:nvPr/>
            </p:nvSpPr>
            <p:spPr bwMode="auto">
              <a:xfrm flipV="1">
                <a:off x="2246" y="134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3" name="Group 1410"/>
            <p:cNvGrpSpPr>
              <a:grpSpLocks/>
            </p:cNvGrpSpPr>
            <p:nvPr/>
          </p:nvGrpSpPr>
          <p:grpSpPr bwMode="auto">
            <a:xfrm>
              <a:off x="1956" y="1161"/>
              <a:ext cx="598" cy="311"/>
              <a:chOff x="1956" y="1161"/>
              <a:chExt cx="598" cy="311"/>
            </a:xfrm>
          </p:grpSpPr>
          <p:sp>
            <p:nvSpPr>
              <p:cNvPr id="2164" name="Line 1210"/>
              <p:cNvSpPr>
                <a:spLocks noChangeShapeType="1"/>
              </p:cNvSpPr>
              <p:nvPr/>
            </p:nvSpPr>
            <p:spPr bwMode="auto">
              <a:xfrm>
                <a:off x="2250" y="133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5" name="Line 1211"/>
              <p:cNvSpPr>
                <a:spLocks noChangeShapeType="1"/>
              </p:cNvSpPr>
              <p:nvPr/>
            </p:nvSpPr>
            <p:spPr bwMode="auto">
              <a:xfrm flipH="1">
                <a:off x="2250" y="13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6" name="Line 1212"/>
              <p:cNvSpPr>
                <a:spLocks noChangeShapeType="1"/>
              </p:cNvSpPr>
              <p:nvPr/>
            </p:nvSpPr>
            <p:spPr bwMode="auto">
              <a:xfrm flipH="1">
                <a:off x="2250" y="13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7" name="Line 1213"/>
              <p:cNvSpPr>
                <a:spLocks noChangeShapeType="1"/>
              </p:cNvSpPr>
              <p:nvPr/>
            </p:nvSpPr>
            <p:spPr bwMode="auto">
              <a:xfrm flipV="1">
                <a:off x="2254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8" name="Line 1214"/>
              <p:cNvSpPr>
                <a:spLocks noChangeShapeType="1"/>
              </p:cNvSpPr>
              <p:nvPr/>
            </p:nvSpPr>
            <p:spPr bwMode="auto">
              <a:xfrm flipV="1">
                <a:off x="226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9" name="Line 1215"/>
              <p:cNvSpPr>
                <a:spLocks noChangeShapeType="1"/>
              </p:cNvSpPr>
              <p:nvPr/>
            </p:nvSpPr>
            <p:spPr bwMode="auto">
              <a:xfrm flipV="1">
                <a:off x="2254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0" name="Line 1216"/>
              <p:cNvSpPr>
                <a:spLocks noChangeShapeType="1"/>
              </p:cNvSpPr>
              <p:nvPr/>
            </p:nvSpPr>
            <p:spPr bwMode="auto">
              <a:xfrm flipV="1">
                <a:off x="2237" y="134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1" name="Line 1217"/>
              <p:cNvSpPr>
                <a:spLocks noChangeShapeType="1"/>
              </p:cNvSpPr>
              <p:nvPr/>
            </p:nvSpPr>
            <p:spPr bwMode="auto">
              <a:xfrm flipH="1" flipV="1">
                <a:off x="2240" y="1343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2" name="Line 1218"/>
              <p:cNvSpPr>
                <a:spLocks noChangeShapeType="1"/>
              </p:cNvSpPr>
              <p:nvPr/>
            </p:nvSpPr>
            <p:spPr bwMode="auto">
              <a:xfrm flipV="1">
                <a:off x="230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3" name="Line 1219"/>
              <p:cNvSpPr>
                <a:spLocks noChangeShapeType="1"/>
              </p:cNvSpPr>
              <p:nvPr/>
            </p:nvSpPr>
            <p:spPr bwMode="auto">
              <a:xfrm>
                <a:off x="2298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4" name="Line 1220"/>
              <p:cNvSpPr>
                <a:spLocks noChangeShapeType="1"/>
              </p:cNvSpPr>
              <p:nvPr/>
            </p:nvSpPr>
            <p:spPr bwMode="auto">
              <a:xfrm>
                <a:off x="229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5" name="Line 1221"/>
              <p:cNvSpPr>
                <a:spLocks noChangeShapeType="1"/>
              </p:cNvSpPr>
              <p:nvPr/>
            </p:nvSpPr>
            <p:spPr bwMode="auto">
              <a:xfrm flipH="1">
                <a:off x="2298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6" name="Line 1222"/>
              <p:cNvSpPr>
                <a:spLocks noChangeShapeType="1"/>
              </p:cNvSpPr>
              <p:nvPr/>
            </p:nvSpPr>
            <p:spPr bwMode="auto">
              <a:xfrm flipV="1">
                <a:off x="2316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7" name="Line 1223"/>
              <p:cNvSpPr>
                <a:spLocks noChangeShapeType="1"/>
              </p:cNvSpPr>
              <p:nvPr/>
            </p:nvSpPr>
            <p:spPr bwMode="auto">
              <a:xfrm>
                <a:off x="2314" y="132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8" name="Line 1224"/>
              <p:cNvSpPr>
                <a:spLocks noChangeShapeType="1"/>
              </p:cNvSpPr>
              <p:nvPr/>
            </p:nvSpPr>
            <p:spPr bwMode="auto">
              <a:xfrm>
                <a:off x="2314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79" name="Line 1225"/>
              <p:cNvSpPr>
                <a:spLocks noChangeShapeType="1"/>
              </p:cNvSpPr>
              <p:nvPr/>
            </p:nvSpPr>
            <p:spPr bwMode="auto">
              <a:xfrm flipH="1">
                <a:off x="2314" y="132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0" name="Line 1226"/>
              <p:cNvSpPr>
                <a:spLocks noChangeShapeType="1"/>
              </p:cNvSpPr>
              <p:nvPr/>
            </p:nvSpPr>
            <p:spPr bwMode="auto">
              <a:xfrm flipV="1">
                <a:off x="2284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1" name="Line 1227"/>
              <p:cNvSpPr>
                <a:spLocks noChangeShapeType="1"/>
              </p:cNvSpPr>
              <p:nvPr/>
            </p:nvSpPr>
            <p:spPr bwMode="auto">
              <a:xfrm>
                <a:off x="2283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2" name="Line 1228"/>
              <p:cNvSpPr>
                <a:spLocks noChangeShapeType="1"/>
              </p:cNvSpPr>
              <p:nvPr/>
            </p:nvSpPr>
            <p:spPr bwMode="auto">
              <a:xfrm>
                <a:off x="2283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3" name="Line 1229"/>
              <p:cNvSpPr>
                <a:spLocks noChangeShapeType="1"/>
              </p:cNvSpPr>
              <p:nvPr/>
            </p:nvSpPr>
            <p:spPr bwMode="auto">
              <a:xfrm flipH="1">
                <a:off x="2283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4" name="Line 1230"/>
              <p:cNvSpPr>
                <a:spLocks noChangeShapeType="1"/>
              </p:cNvSpPr>
              <p:nvPr/>
            </p:nvSpPr>
            <p:spPr bwMode="auto">
              <a:xfrm flipV="1">
                <a:off x="233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5" name="Line 1231"/>
              <p:cNvSpPr>
                <a:spLocks noChangeShapeType="1"/>
              </p:cNvSpPr>
              <p:nvPr/>
            </p:nvSpPr>
            <p:spPr bwMode="auto">
              <a:xfrm>
                <a:off x="232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6" name="Line 1232"/>
              <p:cNvSpPr>
                <a:spLocks noChangeShapeType="1"/>
              </p:cNvSpPr>
              <p:nvPr/>
            </p:nvSpPr>
            <p:spPr bwMode="auto">
              <a:xfrm>
                <a:off x="232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7" name="Line 1233"/>
              <p:cNvSpPr>
                <a:spLocks noChangeShapeType="1"/>
              </p:cNvSpPr>
              <p:nvPr/>
            </p:nvSpPr>
            <p:spPr bwMode="auto">
              <a:xfrm flipH="1">
                <a:off x="232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8" name="Line 1234"/>
              <p:cNvSpPr>
                <a:spLocks noChangeShapeType="1"/>
              </p:cNvSpPr>
              <p:nvPr/>
            </p:nvSpPr>
            <p:spPr bwMode="auto">
              <a:xfrm>
                <a:off x="232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89" name="Line 1235"/>
              <p:cNvSpPr>
                <a:spLocks noChangeShapeType="1"/>
              </p:cNvSpPr>
              <p:nvPr/>
            </p:nvSpPr>
            <p:spPr bwMode="auto">
              <a:xfrm flipH="1">
                <a:off x="2284" y="132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0" name="Line 1236"/>
              <p:cNvSpPr>
                <a:spLocks noChangeShapeType="1"/>
              </p:cNvSpPr>
              <p:nvPr/>
            </p:nvSpPr>
            <p:spPr bwMode="auto">
              <a:xfrm flipH="1">
                <a:off x="2284" y="132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1" name="Line 1237"/>
              <p:cNvSpPr>
                <a:spLocks noChangeShapeType="1"/>
              </p:cNvSpPr>
              <p:nvPr/>
            </p:nvSpPr>
            <p:spPr bwMode="auto">
              <a:xfrm flipH="1">
                <a:off x="2300" y="1325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2" name="Line 1238"/>
              <p:cNvSpPr>
                <a:spLocks noChangeShapeType="1"/>
              </p:cNvSpPr>
              <p:nvPr/>
            </p:nvSpPr>
            <p:spPr bwMode="auto">
              <a:xfrm flipH="1">
                <a:off x="2300" y="1324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3" name="Line 1239"/>
              <p:cNvSpPr>
                <a:spLocks noChangeShapeType="1"/>
              </p:cNvSpPr>
              <p:nvPr/>
            </p:nvSpPr>
            <p:spPr bwMode="auto">
              <a:xfrm flipH="1">
                <a:off x="2316" y="132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4" name="Line 1240"/>
              <p:cNvSpPr>
                <a:spLocks noChangeShapeType="1"/>
              </p:cNvSpPr>
              <p:nvPr/>
            </p:nvSpPr>
            <p:spPr bwMode="auto">
              <a:xfrm flipH="1">
                <a:off x="2316" y="1324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5" name="Line 1241"/>
              <p:cNvSpPr>
                <a:spLocks noChangeShapeType="1"/>
              </p:cNvSpPr>
              <p:nvPr/>
            </p:nvSpPr>
            <p:spPr bwMode="auto">
              <a:xfrm flipH="1">
                <a:off x="2218" y="1167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6" name="Line 1242"/>
              <p:cNvSpPr>
                <a:spLocks noChangeShapeType="1"/>
              </p:cNvSpPr>
              <p:nvPr/>
            </p:nvSpPr>
            <p:spPr bwMode="auto">
              <a:xfrm flipH="1" flipV="1">
                <a:off x="2220" y="1161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7" name="Rectangle 1243"/>
              <p:cNvSpPr>
                <a:spLocks noChangeArrowheads="1"/>
              </p:cNvSpPr>
              <p:nvPr/>
            </p:nvSpPr>
            <p:spPr bwMode="auto">
              <a:xfrm>
                <a:off x="2138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8" name="Rectangle 1244"/>
              <p:cNvSpPr>
                <a:spLocks noChangeArrowheads="1"/>
              </p:cNvSpPr>
              <p:nvPr/>
            </p:nvSpPr>
            <p:spPr bwMode="auto">
              <a:xfrm>
                <a:off x="2185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99" name="Rectangle 1245"/>
              <p:cNvSpPr>
                <a:spLocks noChangeArrowheads="1"/>
              </p:cNvSpPr>
              <p:nvPr/>
            </p:nvSpPr>
            <p:spPr bwMode="auto">
              <a:xfrm>
                <a:off x="2209" y="116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0" name="Line 1246"/>
              <p:cNvSpPr>
                <a:spLocks noChangeShapeType="1"/>
              </p:cNvSpPr>
              <p:nvPr/>
            </p:nvSpPr>
            <p:spPr bwMode="auto">
              <a:xfrm flipH="1">
                <a:off x="2250" y="1311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1" name="Line 1247"/>
              <p:cNvSpPr>
                <a:spLocks noChangeShapeType="1"/>
              </p:cNvSpPr>
              <p:nvPr/>
            </p:nvSpPr>
            <p:spPr bwMode="auto">
              <a:xfrm flipH="1">
                <a:off x="2248" y="1309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2" name="Line 1248"/>
              <p:cNvSpPr>
                <a:spLocks noChangeShapeType="1"/>
              </p:cNvSpPr>
              <p:nvPr/>
            </p:nvSpPr>
            <p:spPr bwMode="auto">
              <a:xfrm flipH="1">
                <a:off x="2250" y="131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3" name="Line 1249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4" name="Line 1250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5" name="Line 1251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6" name="Line 1252"/>
              <p:cNvSpPr>
                <a:spLocks noChangeShapeType="1"/>
              </p:cNvSpPr>
              <p:nvPr/>
            </p:nvSpPr>
            <p:spPr bwMode="auto">
              <a:xfrm>
                <a:off x="2140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7" name="Line 1253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8" name="Line 1254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09" name="Line 1255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0" name="Line 1256"/>
              <p:cNvSpPr>
                <a:spLocks noChangeShapeType="1"/>
              </p:cNvSpPr>
              <p:nvPr/>
            </p:nvSpPr>
            <p:spPr bwMode="auto">
              <a:xfrm>
                <a:off x="2187" y="1167"/>
                <a:ext cx="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1" name="Rectangle 1257"/>
              <p:cNvSpPr>
                <a:spLocks noChangeArrowheads="1"/>
              </p:cNvSpPr>
              <p:nvPr/>
            </p:nvSpPr>
            <p:spPr bwMode="auto">
              <a:xfrm>
                <a:off x="2323" y="1231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2" name="Line 1258"/>
              <p:cNvSpPr>
                <a:spLocks noChangeShapeType="1"/>
              </p:cNvSpPr>
              <p:nvPr/>
            </p:nvSpPr>
            <p:spPr bwMode="auto">
              <a:xfrm>
                <a:off x="2209" y="1167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3" name="Line 1259"/>
              <p:cNvSpPr>
                <a:spLocks noChangeShapeType="1"/>
              </p:cNvSpPr>
              <p:nvPr/>
            </p:nvSpPr>
            <p:spPr bwMode="auto">
              <a:xfrm flipV="1">
                <a:off x="2209" y="1161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4" name="Rectangle 1260"/>
              <p:cNvSpPr>
                <a:spLocks noChangeArrowheads="1"/>
              </p:cNvSpPr>
              <p:nvPr/>
            </p:nvSpPr>
            <p:spPr bwMode="auto">
              <a:xfrm>
                <a:off x="2276" y="1265"/>
                <a:ext cx="2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5" name="Rectangle 1261"/>
              <p:cNvSpPr>
                <a:spLocks noChangeArrowheads="1"/>
              </p:cNvSpPr>
              <p:nvPr/>
            </p:nvSpPr>
            <p:spPr bwMode="auto">
              <a:xfrm>
                <a:off x="2262" y="1265"/>
                <a:ext cx="1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6" name="Rectangle 1262"/>
              <p:cNvSpPr>
                <a:spLocks noChangeArrowheads="1"/>
              </p:cNvSpPr>
              <p:nvPr/>
            </p:nvSpPr>
            <p:spPr bwMode="auto">
              <a:xfrm>
                <a:off x="2323" y="1265"/>
                <a:ext cx="2" cy="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7" name="Line 1263"/>
              <p:cNvSpPr>
                <a:spLocks noChangeShapeType="1"/>
              </p:cNvSpPr>
              <p:nvPr/>
            </p:nvSpPr>
            <p:spPr bwMode="auto">
              <a:xfrm>
                <a:off x="2278" y="1266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8" name="Line 1264"/>
              <p:cNvSpPr>
                <a:spLocks noChangeShapeType="1"/>
              </p:cNvSpPr>
              <p:nvPr/>
            </p:nvSpPr>
            <p:spPr bwMode="auto">
              <a:xfrm>
                <a:off x="2278" y="1266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19" name="Line 1265"/>
              <p:cNvSpPr>
                <a:spLocks noChangeShapeType="1"/>
              </p:cNvSpPr>
              <p:nvPr/>
            </p:nvSpPr>
            <p:spPr bwMode="auto">
              <a:xfrm>
                <a:off x="2278" y="1265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0" name="Line 1266"/>
              <p:cNvSpPr>
                <a:spLocks noChangeShapeType="1"/>
              </p:cNvSpPr>
              <p:nvPr/>
            </p:nvSpPr>
            <p:spPr bwMode="auto">
              <a:xfrm>
                <a:off x="2263" y="1266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1" name="Line 1267"/>
              <p:cNvSpPr>
                <a:spLocks noChangeShapeType="1"/>
              </p:cNvSpPr>
              <p:nvPr/>
            </p:nvSpPr>
            <p:spPr bwMode="auto">
              <a:xfrm>
                <a:off x="2263" y="1266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2" name="Line 1268"/>
              <p:cNvSpPr>
                <a:spLocks noChangeShapeType="1"/>
              </p:cNvSpPr>
              <p:nvPr/>
            </p:nvSpPr>
            <p:spPr bwMode="auto">
              <a:xfrm>
                <a:off x="2263" y="1265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3" name="Line 1269"/>
              <p:cNvSpPr>
                <a:spLocks noChangeShapeType="1"/>
              </p:cNvSpPr>
              <p:nvPr/>
            </p:nvSpPr>
            <p:spPr bwMode="auto">
              <a:xfrm flipH="1">
                <a:off x="2261" y="130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4" name="Line 1270"/>
              <p:cNvSpPr>
                <a:spLocks noChangeShapeType="1"/>
              </p:cNvSpPr>
              <p:nvPr/>
            </p:nvSpPr>
            <p:spPr bwMode="auto">
              <a:xfrm flipV="1">
                <a:off x="2263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5" name="Line 1271"/>
              <p:cNvSpPr>
                <a:spLocks noChangeShapeType="1"/>
              </p:cNvSpPr>
              <p:nvPr/>
            </p:nvSpPr>
            <p:spPr bwMode="auto">
              <a:xfrm flipV="1">
                <a:off x="2263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6" name="Line 1272"/>
              <p:cNvSpPr>
                <a:spLocks noChangeShapeType="1"/>
              </p:cNvSpPr>
              <p:nvPr/>
            </p:nvSpPr>
            <p:spPr bwMode="auto">
              <a:xfrm flipV="1">
                <a:off x="2264" y="1305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7" name="Line 1273"/>
              <p:cNvSpPr>
                <a:spLocks noChangeShapeType="1"/>
              </p:cNvSpPr>
              <p:nvPr/>
            </p:nvSpPr>
            <p:spPr bwMode="auto">
              <a:xfrm flipV="1">
                <a:off x="2262" y="1267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8" name="Line 1274"/>
              <p:cNvSpPr>
                <a:spLocks noChangeShapeType="1"/>
              </p:cNvSpPr>
              <p:nvPr/>
            </p:nvSpPr>
            <p:spPr bwMode="auto">
              <a:xfrm flipV="1">
                <a:off x="2262" y="1267"/>
                <a:ext cx="1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29" name="Line 1275"/>
              <p:cNvSpPr>
                <a:spLocks noChangeShapeType="1"/>
              </p:cNvSpPr>
              <p:nvPr/>
            </p:nvSpPr>
            <p:spPr bwMode="auto">
              <a:xfrm flipV="1">
                <a:off x="2261" y="130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0" name="Line 1276"/>
              <p:cNvSpPr>
                <a:spLocks noChangeShapeType="1"/>
              </p:cNvSpPr>
              <p:nvPr/>
            </p:nvSpPr>
            <p:spPr bwMode="auto">
              <a:xfrm flipV="1">
                <a:off x="22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1" name="Line 1277"/>
              <p:cNvSpPr>
                <a:spLocks noChangeShapeType="1"/>
              </p:cNvSpPr>
              <p:nvPr/>
            </p:nvSpPr>
            <p:spPr bwMode="auto">
              <a:xfrm>
                <a:off x="2248" y="131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2" name="Line 1278"/>
              <p:cNvSpPr>
                <a:spLocks noChangeShapeType="1"/>
              </p:cNvSpPr>
              <p:nvPr/>
            </p:nvSpPr>
            <p:spPr bwMode="auto">
              <a:xfrm>
                <a:off x="2248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3" name="Line 1279"/>
              <p:cNvSpPr>
                <a:spLocks noChangeShapeType="1"/>
              </p:cNvSpPr>
              <p:nvPr/>
            </p:nvSpPr>
            <p:spPr bwMode="auto">
              <a:xfrm flipH="1">
                <a:off x="2248" y="131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4" name="Line 1280"/>
              <p:cNvSpPr>
                <a:spLocks noChangeShapeType="1"/>
              </p:cNvSpPr>
              <p:nvPr/>
            </p:nvSpPr>
            <p:spPr bwMode="auto">
              <a:xfrm flipV="1">
                <a:off x="22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5" name="Line 1281"/>
              <p:cNvSpPr>
                <a:spLocks noChangeShapeType="1"/>
              </p:cNvSpPr>
              <p:nvPr/>
            </p:nvSpPr>
            <p:spPr bwMode="auto">
              <a:xfrm flipV="1">
                <a:off x="2248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6" name="Line 1282"/>
              <p:cNvSpPr>
                <a:spLocks noChangeShapeType="1"/>
              </p:cNvSpPr>
              <p:nvPr/>
            </p:nvSpPr>
            <p:spPr bwMode="auto">
              <a:xfrm flipV="1">
                <a:off x="2248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7" name="Line 1283"/>
              <p:cNvSpPr>
                <a:spLocks noChangeShapeType="1"/>
              </p:cNvSpPr>
              <p:nvPr/>
            </p:nvSpPr>
            <p:spPr bwMode="auto">
              <a:xfrm flipV="1">
                <a:off x="2324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8" name="Line 1284"/>
              <p:cNvSpPr>
                <a:spLocks noChangeShapeType="1"/>
              </p:cNvSpPr>
              <p:nvPr/>
            </p:nvSpPr>
            <p:spPr bwMode="auto">
              <a:xfrm flipV="1">
                <a:off x="2325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39" name="Line 1285"/>
              <p:cNvSpPr>
                <a:spLocks noChangeShapeType="1"/>
              </p:cNvSpPr>
              <p:nvPr/>
            </p:nvSpPr>
            <p:spPr bwMode="auto">
              <a:xfrm flipV="1">
                <a:off x="2324" y="1234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0" name="Rectangle 1286"/>
              <p:cNvSpPr>
                <a:spLocks noChangeArrowheads="1"/>
              </p:cNvSpPr>
              <p:nvPr/>
            </p:nvSpPr>
            <p:spPr bwMode="auto">
              <a:xfrm>
                <a:off x="2276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1" name="Rectangle 1287"/>
              <p:cNvSpPr>
                <a:spLocks noChangeArrowheads="1"/>
              </p:cNvSpPr>
              <p:nvPr/>
            </p:nvSpPr>
            <p:spPr bwMode="auto">
              <a:xfrm>
                <a:off x="2225" y="116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2" name="Rectangle 1288"/>
              <p:cNvSpPr>
                <a:spLocks noChangeArrowheads="1"/>
              </p:cNvSpPr>
              <p:nvPr/>
            </p:nvSpPr>
            <p:spPr bwMode="auto">
              <a:xfrm>
                <a:off x="2231" y="1166"/>
                <a:ext cx="3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3" name="Rectangle 1289"/>
              <p:cNvSpPr>
                <a:spLocks noChangeArrowheads="1"/>
              </p:cNvSpPr>
              <p:nvPr/>
            </p:nvSpPr>
            <p:spPr bwMode="auto">
              <a:xfrm>
                <a:off x="2323" y="1166"/>
                <a:ext cx="2" cy="3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4" name="Rectangle 1290"/>
              <p:cNvSpPr>
                <a:spLocks noChangeArrowheads="1"/>
              </p:cNvSpPr>
              <p:nvPr/>
            </p:nvSpPr>
            <p:spPr bwMode="auto">
              <a:xfrm>
                <a:off x="2323" y="1199"/>
                <a:ext cx="2" cy="1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5" name="Freeform 1291"/>
              <p:cNvSpPr>
                <a:spLocks/>
              </p:cNvSpPr>
              <p:nvPr/>
            </p:nvSpPr>
            <p:spPr bwMode="auto">
              <a:xfrm>
                <a:off x="2092" y="1303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5 w 5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2"/>
                  <a:gd name="T11" fmla="*/ 5 w 5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6" name="Rectangle 1292"/>
              <p:cNvSpPr>
                <a:spLocks noChangeArrowheads="1"/>
              </p:cNvSpPr>
              <p:nvPr/>
            </p:nvSpPr>
            <p:spPr bwMode="auto">
              <a:xfrm>
                <a:off x="2248" y="134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7" name="Rectangle 1293"/>
              <p:cNvSpPr>
                <a:spLocks noChangeArrowheads="1"/>
              </p:cNvSpPr>
              <p:nvPr/>
            </p:nvSpPr>
            <p:spPr bwMode="auto">
              <a:xfrm>
                <a:off x="2248" y="134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8" name="Freeform 1294"/>
              <p:cNvSpPr>
                <a:spLocks/>
              </p:cNvSpPr>
              <p:nvPr/>
            </p:nvSpPr>
            <p:spPr bwMode="auto">
              <a:xfrm>
                <a:off x="2246" y="13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49" name="Freeform 1295"/>
              <p:cNvSpPr>
                <a:spLocks/>
              </p:cNvSpPr>
              <p:nvPr/>
            </p:nvSpPr>
            <p:spPr bwMode="auto">
              <a:xfrm>
                <a:off x="2246" y="13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0" name="Freeform 1296"/>
              <p:cNvSpPr>
                <a:spLocks/>
              </p:cNvSpPr>
              <p:nvPr/>
            </p:nvSpPr>
            <p:spPr bwMode="auto">
              <a:xfrm>
                <a:off x="2248" y="1333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2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1" name="Freeform 1297"/>
              <p:cNvSpPr>
                <a:spLocks/>
              </p:cNvSpPr>
              <p:nvPr/>
            </p:nvSpPr>
            <p:spPr bwMode="auto">
              <a:xfrm>
                <a:off x="2215" y="1161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2 w 3"/>
                  <a:gd name="T3" fmla="*/ 3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6"/>
                  <a:gd name="T11" fmla="*/ 3 w 3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6">
                    <a:moveTo>
                      <a:pt x="3" y="6"/>
                    </a:move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2" name="Freeform 1298"/>
              <p:cNvSpPr>
                <a:spLocks/>
              </p:cNvSpPr>
              <p:nvPr/>
            </p:nvSpPr>
            <p:spPr bwMode="auto">
              <a:xfrm>
                <a:off x="2218" y="1161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3 h 6"/>
                  <a:gd name="T4" fmla="*/ 0 w 2"/>
                  <a:gd name="T5" fmla="*/ 6 h 6"/>
                  <a:gd name="T6" fmla="*/ 0 w 2"/>
                  <a:gd name="T7" fmla="*/ 6 h 6"/>
                  <a:gd name="T8" fmla="*/ 0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3" name="Line 1299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4" name="Line 1300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5" name="Line 1301"/>
              <p:cNvSpPr>
                <a:spLocks noChangeShapeType="1"/>
              </p:cNvSpPr>
              <p:nvPr/>
            </p:nvSpPr>
            <p:spPr bwMode="auto">
              <a:xfrm>
                <a:off x="2278" y="1167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6" name="Line 1302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7" name="Line 1303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8" name="Line 1304"/>
              <p:cNvSpPr>
                <a:spLocks noChangeShapeType="1"/>
              </p:cNvSpPr>
              <p:nvPr/>
            </p:nvSpPr>
            <p:spPr bwMode="auto">
              <a:xfrm>
                <a:off x="2234" y="1167"/>
                <a:ext cx="4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59" name="Line 1305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0" name="Line 1306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1" name="Line 1307"/>
              <p:cNvSpPr>
                <a:spLocks noChangeShapeType="1"/>
              </p:cNvSpPr>
              <p:nvPr/>
            </p:nvSpPr>
            <p:spPr bwMode="auto">
              <a:xfrm>
                <a:off x="2226" y="11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2" name="Line 1308"/>
              <p:cNvSpPr>
                <a:spLocks noChangeShapeType="1"/>
              </p:cNvSpPr>
              <p:nvPr/>
            </p:nvSpPr>
            <p:spPr bwMode="auto">
              <a:xfrm flipV="1">
                <a:off x="2324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3" name="Line 1309"/>
              <p:cNvSpPr>
                <a:spLocks noChangeShapeType="1"/>
              </p:cNvSpPr>
              <p:nvPr/>
            </p:nvSpPr>
            <p:spPr bwMode="auto">
              <a:xfrm flipV="1">
                <a:off x="2325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4" name="Line 1310"/>
              <p:cNvSpPr>
                <a:spLocks noChangeShapeType="1"/>
              </p:cNvSpPr>
              <p:nvPr/>
            </p:nvSpPr>
            <p:spPr bwMode="auto">
              <a:xfrm flipV="1">
                <a:off x="2324" y="1200"/>
                <a:ext cx="1" cy="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5" name="Line 1311"/>
              <p:cNvSpPr>
                <a:spLocks noChangeShapeType="1"/>
              </p:cNvSpPr>
              <p:nvPr/>
            </p:nvSpPr>
            <p:spPr bwMode="auto">
              <a:xfrm flipV="1">
                <a:off x="2324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6" name="Line 1312"/>
              <p:cNvSpPr>
                <a:spLocks noChangeShapeType="1"/>
              </p:cNvSpPr>
              <p:nvPr/>
            </p:nvSpPr>
            <p:spPr bwMode="auto">
              <a:xfrm flipV="1">
                <a:off x="2325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7" name="Line 1313"/>
              <p:cNvSpPr>
                <a:spLocks noChangeShapeType="1"/>
              </p:cNvSpPr>
              <p:nvPr/>
            </p:nvSpPr>
            <p:spPr bwMode="auto">
              <a:xfrm flipV="1">
                <a:off x="2324" y="1169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8" name="Line 1314"/>
              <p:cNvSpPr>
                <a:spLocks noChangeShapeType="1"/>
              </p:cNvSpPr>
              <p:nvPr/>
            </p:nvSpPr>
            <p:spPr bwMode="auto">
              <a:xfrm>
                <a:off x="1956" y="12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69" name="Line 1315"/>
              <p:cNvSpPr>
                <a:spLocks noChangeShapeType="1"/>
              </p:cNvSpPr>
              <p:nvPr/>
            </p:nvSpPr>
            <p:spPr bwMode="auto">
              <a:xfrm>
                <a:off x="2092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0" name="Line 1316"/>
              <p:cNvSpPr>
                <a:spLocks noChangeShapeType="1"/>
              </p:cNvSpPr>
              <p:nvPr/>
            </p:nvSpPr>
            <p:spPr bwMode="auto">
              <a:xfrm>
                <a:off x="2091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1" name="Line 1317"/>
              <p:cNvSpPr>
                <a:spLocks noChangeShapeType="1"/>
              </p:cNvSpPr>
              <p:nvPr/>
            </p:nvSpPr>
            <p:spPr bwMode="auto">
              <a:xfrm flipV="1">
                <a:off x="2091" y="130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2" name="Line 1318"/>
              <p:cNvSpPr>
                <a:spLocks noChangeShapeType="1"/>
              </p:cNvSpPr>
              <p:nvPr/>
            </p:nvSpPr>
            <p:spPr bwMode="auto">
              <a:xfrm flipH="1">
                <a:off x="2091" y="13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3" name="Line 1319"/>
              <p:cNvSpPr>
                <a:spLocks noChangeShapeType="1"/>
              </p:cNvSpPr>
              <p:nvPr/>
            </p:nvSpPr>
            <p:spPr bwMode="auto">
              <a:xfrm>
                <a:off x="2092" y="12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4" name="Line 1320"/>
              <p:cNvSpPr>
                <a:spLocks noChangeShapeType="1"/>
              </p:cNvSpPr>
              <p:nvPr/>
            </p:nvSpPr>
            <p:spPr bwMode="auto">
              <a:xfrm>
                <a:off x="2091" y="12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5" name="Line 1321"/>
              <p:cNvSpPr>
                <a:spLocks noChangeShapeType="1"/>
              </p:cNvSpPr>
              <p:nvPr/>
            </p:nvSpPr>
            <p:spPr bwMode="auto">
              <a:xfrm flipV="1">
                <a:off x="2091" y="129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6" name="Line 1322"/>
              <p:cNvSpPr>
                <a:spLocks noChangeShapeType="1"/>
              </p:cNvSpPr>
              <p:nvPr/>
            </p:nvSpPr>
            <p:spPr bwMode="auto">
              <a:xfrm flipH="1">
                <a:off x="2091" y="129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7" name="Line 1323"/>
              <p:cNvSpPr>
                <a:spLocks noChangeShapeType="1"/>
              </p:cNvSpPr>
              <p:nvPr/>
            </p:nvSpPr>
            <p:spPr bwMode="auto">
              <a:xfrm>
                <a:off x="2523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8" name="Line 1324"/>
              <p:cNvSpPr>
                <a:spLocks noChangeShapeType="1"/>
              </p:cNvSpPr>
              <p:nvPr/>
            </p:nvSpPr>
            <p:spPr bwMode="auto">
              <a:xfrm>
                <a:off x="2523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79" name="Line 1325"/>
              <p:cNvSpPr>
                <a:spLocks noChangeShapeType="1"/>
              </p:cNvSpPr>
              <p:nvPr/>
            </p:nvSpPr>
            <p:spPr bwMode="auto">
              <a:xfrm>
                <a:off x="2538" y="143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0" name="Line 1326"/>
              <p:cNvSpPr>
                <a:spLocks noChangeShapeType="1"/>
              </p:cNvSpPr>
              <p:nvPr/>
            </p:nvSpPr>
            <p:spPr bwMode="auto">
              <a:xfrm flipH="1" flipV="1">
                <a:off x="2344" y="1315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1" name="Line 1327"/>
              <p:cNvSpPr>
                <a:spLocks noChangeShapeType="1"/>
              </p:cNvSpPr>
              <p:nvPr/>
            </p:nvSpPr>
            <p:spPr bwMode="auto">
              <a:xfrm flipV="1">
                <a:off x="2350" y="1313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2" name="Line 1328"/>
              <p:cNvSpPr>
                <a:spLocks noChangeShapeType="1"/>
              </p:cNvSpPr>
              <p:nvPr/>
            </p:nvSpPr>
            <p:spPr bwMode="auto">
              <a:xfrm>
                <a:off x="2539" y="130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3" name="Line 1329"/>
              <p:cNvSpPr>
                <a:spLocks noChangeShapeType="1"/>
              </p:cNvSpPr>
              <p:nvPr/>
            </p:nvSpPr>
            <p:spPr bwMode="auto">
              <a:xfrm>
                <a:off x="2538" y="130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4" name="Line 1330"/>
              <p:cNvSpPr>
                <a:spLocks noChangeShapeType="1"/>
              </p:cNvSpPr>
              <p:nvPr/>
            </p:nvSpPr>
            <p:spPr bwMode="auto">
              <a:xfrm flipV="1">
                <a:off x="23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5" name="Line 1331"/>
              <p:cNvSpPr>
                <a:spLocks noChangeShapeType="1"/>
              </p:cNvSpPr>
              <p:nvPr/>
            </p:nvSpPr>
            <p:spPr bwMode="auto">
              <a:xfrm>
                <a:off x="2349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6" name="Line 1332"/>
              <p:cNvSpPr>
                <a:spLocks noChangeShapeType="1"/>
              </p:cNvSpPr>
              <p:nvPr/>
            </p:nvSpPr>
            <p:spPr bwMode="auto">
              <a:xfrm>
                <a:off x="234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7" name="Line 1333"/>
              <p:cNvSpPr>
                <a:spLocks noChangeShapeType="1"/>
              </p:cNvSpPr>
              <p:nvPr/>
            </p:nvSpPr>
            <p:spPr bwMode="auto">
              <a:xfrm flipH="1">
                <a:off x="234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8" name="Line 1334"/>
              <p:cNvSpPr>
                <a:spLocks noChangeShapeType="1"/>
              </p:cNvSpPr>
              <p:nvPr/>
            </p:nvSpPr>
            <p:spPr bwMode="auto">
              <a:xfrm flipV="1">
                <a:off x="2350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89" name="Line 1335"/>
              <p:cNvSpPr>
                <a:spLocks noChangeShapeType="1"/>
              </p:cNvSpPr>
              <p:nvPr/>
            </p:nvSpPr>
            <p:spPr bwMode="auto">
              <a:xfrm>
                <a:off x="2349" y="137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0" name="Line 1336"/>
              <p:cNvSpPr>
                <a:spLocks noChangeShapeType="1"/>
              </p:cNvSpPr>
              <p:nvPr/>
            </p:nvSpPr>
            <p:spPr bwMode="auto">
              <a:xfrm>
                <a:off x="2349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1" name="Line 1337"/>
              <p:cNvSpPr>
                <a:spLocks noChangeShapeType="1"/>
              </p:cNvSpPr>
              <p:nvPr/>
            </p:nvSpPr>
            <p:spPr bwMode="auto">
              <a:xfrm flipH="1">
                <a:off x="2349" y="137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2" name="Line 1338"/>
              <p:cNvSpPr>
                <a:spLocks noChangeShapeType="1"/>
              </p:cNvSpPr>
              <p:nvPr/>
            </p:nvSpPr>
            <p:spPr bwMode="auto">
              <a:xfrm flipV="1">
                <a:off x="2350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3" name="Line 1339"/>
              <p:cNvSpPr>
                <a:spLocks noChangeShapeType="1"/>
              </p:cNvSpPr>
              <p:nvPr/>
            </p:nvSpPr>
            <p:spPr bwMode="auto">
              <a:xfrm>
                <a:off x="2349" y="13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4" name="Line 1340"/>
              <p:cNvSpPr>
                <a:spLocks noChangeShapeType="1"/>
              </p:cNvSpPr>
              <p:nvPr/>
            </p:nvSpPr>
            <p:spPr bwMode="auto">
              <a:xfrm>
                <a:off x="234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5" name="Line 1341"/>
              <p:cNvSpPr>
                <a:spLocks noChangeShapeType="1"/>
              </p:cNvSpPr>
              <p:nvPr/>
            </p:nvSpPr>
            <p:spPr bwMode="auto">
              <a:xfrm flipH="1">
                <a:off x="234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6" name="Line 1342"/>
              <p:cNvSpPr>
                <a:spLocks noChangeShapeType="1"/>
              </p:cNvSpPr>
              <p:nvPr/>
            </p:nvSpPr>
            <p:spPr bwMode="auto">
              <a:xfrm flipV="1">
                <a:off x="2350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7" name="Line 1343"/>
              <p:cNvSpPr>
                <a:spLocks noChangeShapeType="1"/>
              </p:cNvSpPr>
              <p:nvPr/>
            </p:nvSpPr>
            <p:spPr bwMode="auto">
              <a:xfrm>
                <a:off x="234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8" name="Line 1344"/>
              <p:cNvSpPr>
                <a:spLocks noChangeShapeType="1"/>
              </p:cNvSpPr>
              <p:nvPr/>
            </p:nvSpPr>
            <p:spPr bwMode="auto">
              <a:xfrm>
                <a:off x="2349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299" name="Line 1345"/>
              <p:cNvSpPr>
                <a:spLocks noChangeShapeType="1"/>
              </p:cNvSpPr>
              <p:nvPr/>
            </p:nvSpPr>
            <p:spPr bwMode="auto">
              <a:xfrm flipH="1">
                <a:off x="2349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0" name="Line 1346"/>
              <p:cNvSpPr>
                <a:spLocks noChangeShapeType="1"/>
              </p:cNvSpPr>
              <p:nvPr/>
            </p:nvSpPr>
            <p:spPr bwMode="auto">
              <a:xfrm flipV="1"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1" name="Line 1347"/>
              <p:cNvSpPr>
                <a:spLocks noChangeShapeType="1"/>
              </p:cNvSpPr>
              <p:nvPr/>
            </p:nvSpPr>
            <p:spPr bwMode="auto">
              <a:xfrm>
                <a:off x="2349" y="13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2" name="Line 1348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3" name="Line 1349"/>
              <p:cNvSpPr>
                <a:spLocks noChangeShapeType="1"/>
              </p:cNvSpPr>
              <p:nvPr/>
            </p:nvSpPr>
            <p:spPr bwMode="auto">
              <a:xfrm flipH="1"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4" name="Line 1350"/>
              <p:cNvSpPr>
                <a:spLocks noChangeShapeType="1"/>
              </p:cNvSpPr>
              <p:nvPr/>
            </p:nvSpPr>
            <p:spPr bwMode="auto">
              <a:xfrm flipH="1">
                <a:off x="2345" y="1359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5" name="Line 1351"/>
              <p:cNvSpPr>
                <a:spLocks noChangeShapeType="1"/>
              </p:cNvSpPr>
              <p:nvPr/>
            </p:nvSpPr>
            <p:spPr bwMode="auto">
              <a:xfrm>
                <a:off x="2350" y="1359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6" name="Freeform 1352"/>
              <p:cNvSpPr>
                <a:spLocks/>
              </p:cNvSpPr>
              <p:nvPr/>
            </p:nvSpPr>
            <p:spPr bwMode="auto">
              <a:xfrm>
                <a:off x="2539" y="1425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4 w 7"/>
                  <a:gd name="T3" fmla="*/ 0 h 3"/>
                  <a:gd name="T4" fmla="*/ 0 w 7"/>
                  <a:gd name="T5" fmla="*/ 0 h 3"/>
                  <a:gd name="T6" fmla="*/ 0 w 7"/>
                  <a:gd name="T7" fmla="*/ 0 h 3"/>
                  <a:gd name="T8" fmla="*/ 0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7" y="3"/>
                    </a:move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7" name="Freeform 1353"/>
              <p:cNvSpPr>
                <a:spLocks/>
              </p:cNvSpPr>
              <p:nvPr/>
            </p:nvSpPr>
            <p:spPr bwMode="auto">
              <a:xfrm>
                <a:off x="2539" y="142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0 w 7"/>
                  <a:gd name="T5" fmla="*/ 4 h 4"/>
                  <a:gd name="T6" fmla="*/ 4 w 7"/>
                  <a:gd name="T7" fmla="*/ 3 h 4"/>
                  <a:gd name="T8" fmla="*/ 7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4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8" name="Line 1354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09" name="Line 1355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0" name="Line 1356"/>
              <p:cNvSpPr>
                <a:spLocks noChangeShapeType="1"/>
              </p:cNvSpPr>
              <p:nvPr/>
            </p:nvSpPr>
            <p:spPr bwMode="auto">
              <a:xfrm>
                <a:off x="2351" y="1324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1" name="Line 1357"/>
              <p:cNvSpPr>
                <a:spLocks noChangeShapeType="1"/>
              </p:cNvSpPr>
              <p:nvPr/>
            </p:nvSpPr>
            <p:spPr bwMode="auto">
              <a:xfrm flipV="1">
                <a:off x="2349" y="136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2" name="Line 1358"/>
              <p:cNvSpPr>
                <a:spLocks noChangeShapeType="1"/>
              </p:cNvSpPr>
              <p:nvPr/>
            </p:nvSpPr>
            <p:spPr bwMode="auto">
              <a:xfrm flipV="1">
                <a:off x="2350" y="1324"/>
                <a:ext cx="1" cy="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3" name="Line 1359"/>
              <p:cNvSpPr>
                <a:spLocks noChangeShapeType="1"/>
              </p:cNvSpPr>
              <p:nvPr/>
            </p:nvSpPr>
            <p:spPr bwMode="auto">
              <a:xfrm flipV="1">
                <a:off x="2349" y="1325"/>
                <a:ext cx="1" cy="3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4" name="Line 1360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5" name="Line 1361"/>
              <p:cNvSpPr>
                <a:spLocks noChangeShapeType="1"/>
              </p:cNvSpPr>
              <p:nvPr/>
            </p:nvSpPr>
            <p:spPr bwMode="auto">
              <a:xfrm flipV="1">
                <a:off x="2349" y="1326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6" name="Line 1362"/>
              <p:cNvSpPr>
                <a:spLocks noChangeShapeType="1"/>
              </p:cNvSpPr>
              <p:nvPr/>
            </p:nvSpPr>
            <p:spPr bwMode="auto">
              <a:xfrm>
                <a:off x="2349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7" name="Line 1363"/>
              <p:cNvSpPr>
                <a:spLocks noChangeShapeType="1"/>
              </p:cNvSpPr>
              <p:nvPr/>
            </p:nvSpPr>
            <p:spPr bwMode="auto">
              <a:xfrm>
                <a:off x="234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8" name="Line 1364"/>
              <p:cNvSpPr>
                <a:spLocks noChangeShapeType="1"/>
              </p:cNvSpPr>
              <p:nvPr/>
            </p:nvSpPr>
            <p:spPr bwMode="auto">
              <a:xfrm flipH="1">
                <a:off x="2350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19" name="Line 1365"/>
              <p:cNvSpPr>
                <a:spLocks noChangeShapeType="1"/>
              </p:cNvSpPr>
              <p:nvPr/>
            </p:nvSpPr>
            <p:spPr bwMode="auto">
              <a:xfrm>
                <a:off x="2350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0" name="Line 1366"/>
              <p:cNvSpPr>
                <a:spLocks noChangeShapeType="1"/>
              </p:cNvSpPr>
              <p:nvPr/>
            </p:nvSpPr>
            <p:spPr bwMode="auto">
              <a:xfrm>
                <a:off x="2350" y="13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1" name="Line 1367"/>
              <p:cNvSpPr>
                <a:spLocks noChangeShapeType="1"/>
              </p:cNvSpPr>
              <p:nvPr/>
            </p:nvSpPr>
            <p:spPr bwMode="auto">
              <a:xfrm>
                <a:off x="2548" y="1389"/>
                <a:ext cx="1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2" name="Line 1368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3" name="Line 1369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4" name="Line 1370"/>
              <p:cNvSpPr>
                <a:spLocks noChangeShapeType="1"/>
              </p:cNvSpPr>
              <p:nvPr/>
            </p:nvSpPr>
            <p:spPr bwMode="auto">
              <a:xfrm>
                <a:off x="2550" y="1389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5" name="Line 1371"/>
              <p:cNvSpPr>
                <a:spLocks noChangeShapeType="1"/>
              </p:cNvSpPr>
              <p:nvPr/>
            </p:nvSpPr>
            <p:spPr bwMode="auto">
              <a:xfrm flipV="1">
                <a:off x="2539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6" name="Line 1372"/>
              <p:cNvSpPr>
                <a:spLocks noChangeShapeType="1"/>
              </p:cNvSpPr>
              <p:nvPr/>
            </p:nvSpPr>
            <p:spPr bwMode="auto">
              <a:xfrm>
                <a:off x="2538" y="14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7" name="Line 1373"/>
              <p:cNvSpPr>
                <a:spLocks noChangeShapeType="1"/>
              </p:cNvSpPr>
              <p:nvPr/>
            </p:nvSpPr>
            <p:spPr bwMode="auto">
              <a:xfrm>
                <a:off x="2538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8" name="Line 1374"/>
              <p:cNvSpPr>
                <a:spLocks noChangeShapeType="1"/>
              </p:cNvSpPr>
              <p:nvPr/>
            </p:nvSpPr>
            <p:spPr bwMode="auto">
              <a:xfrm flipH="1">
                <a:off x="2538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29" name="Line 1375"/>
              <p:cNvSpPr>
                <a:spLocks noChangeShapeType="1"/>
              </p:cNvSpPr>
              <p:nvPr/>
            </p:nvSpPr>
            <p:spPr bwMode="auto">
              <a:xfrm flipV="1">
                <a:off x="2539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0" name="Line 1376"/>
              <p:cNvSpPr>
                <a:spLocks noChangeShapeType="1"/>
              </p:cNvSpPr>
              <p:nvPr/>
            </p:nvSpPr>
            <p:spPr bwMode="auto">
              <a:xfrm>
                <a:off x="2538" y="14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1" name="Line 1377"/>
              <p:cNvSpPr>
                <a:spLocks noChangeShapeType="1"/>
              </p:cNvSpPr>
              <p:nvPr/>
            </p:nvSpPr>
            <p:spPr bwMode="auto">
              <a:xfrm>
                <a:off x="2538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2" name="Line 1378"/>
              <p:cNvSpPr>
                <a:spLocks noChangeShapeType="1"/>
              </p:cNvSpPr>
              <p:nvPr/>
            </p:nvSpPr>
            <p:spPr bwMode="auto">
              <a:xfrm flipH="1">
                <a:off x="2538" y="145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3" name="Line 1379"/>
              <p:cNvSpPr>
                <a:spLocks noChangeShapeType="1"/>
              </p:cNvSpPr>
              <p:nvPr/>
            </p:nvSpPr>
            <p:spPr bwMode="auto">
              <a:xfrm flipV="1">
                <a:off x="2539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4" name="Line 1380"/>
              <p:cNvSpPr>
                <a:spLocks noChangeShapeType="1"/>
              </p:cNvSpPr>
              <p:nvPr/>
            </p:nvSpPr>
            <p:spPr bwMode="auto">
              <a:xfrm>
                <a:off x="2538" y="143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5" name="Line 1381"/>
              <p:cNvSpPr>
                <a:spLocks noChangeShapeType="1"/>
              </p:cNvSpPr>
              <p:nvPr/>
            </p:nvSpPr>
            <p:spPr bwMode="auto">
              <a:xfrm>
                <a:off x="2538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6" name="Line 1382"/>
              <p:cNvSpPr>
                <a:spLocks noChangeShapeType="1"/>
              </p:cNvSpPr>
              <p:nvPr/>
            </p:nvSpPr>
            <p:spPr bwMode="auto">
              <a:xfrm flipH="1">
                <a:off x="2538" y="143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7" name="Line 1383"/>
              <p:cNvSpPr>
                <a:spLocks noChangeShapeType="1"/>
              </p:cNvSpPr>
              <p:nvPr/>
            </p:nvSpPr>
            <p:spPr bwMode="auto">
              <a:xfrm flipV="1">
                <a:off x="2539" y="143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8" name="Line 1384"/>
              <p:cNvSpPr>
                <a:spLocks noChangeShapeType="1"/>
              </p:cNvSpPr>
              <p:nvPr/>
            </p:nvSpPr>
            <p:spPr bwMode="auto">
              <a:xfrm>
                <a:off x="2540" y="1409"/>
                <a:ext cx="1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39" name="Line 1385"/>
              <p:cNvSpPr>
                <a:spLocks noChangeShapeType="1"/>
              </p:cNvSpPr>
              <p:nvPr/>
            </p:nvSpPr>
            <p:spPr bwMode="auto">
              <a:xfrm flipH="1">
                <a:off x="2539" y="1408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0" name="Line 1386"/>
              <p:cNvSpPr>
                <a:spLocks noChangeShapeType="1"/>
              </p:cNvSpPr>
              <p:nvPr/>
            </p:nvSpPr>
            <p:spPr bwMode="auto">
              <a:xfrm>
                <a:off x="2539" y="1408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1" name="Line 1387"/>
              <p:cNvSpPr>
                <a:spLocks noChangeShapeType="1"/>
              </p:cNvSpPr>
              <p:nvPr/>
            </p:nvSpPr>
            <p:spPr bwMode="auto">
              <a:xfrm flipH="1">
                <a:off x="2540" y="1409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2" name="Line 1388"/>
              <p:cNvSpPr>
                <a:spLocks noChangeShapeType="1"/>
              </p:cNvSpPr>
              <p:nvPr/>
            </p:nvSpPr>
            <p:spPr bwMode="auto">
              <a:xfrm flipV="1">
                <a:off x="2539" y="1439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3" name="Line 1389"/>
              <p:cNvSpPr>
                <a:spLocks noChangeShapeType="1"/>
              </p:cNvSpPr>
              <p:nvPr/>
            </p:nvSpPr>
            <p:spPr bwMode="auto">
              <a:xfrm flipH="1">
                <a:off x="2539" y="147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4" name="Line 1390"/>
              <p:cNvSpPr>
                <a:spLocks noChangeShapeType="1"/>
              </p:cNvSpPr>
              <p:nvPr/>
            </p:nvSpPr>
            <p:spPr bwMode="auto">
              <a:xfrm flipV="1">
                <a:off x="2540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5" name="Line 1391"/>
              <p:cNvSpPr>
                <a:spLocks noChangeShapeType="1"/>
              </p:cNvSpPr>
              <p:nvPr/>
            </p:nvSpPr>
            <p:spPr bwMode="auto">
              <a:xfrm flipV="1">
                <a:off x="2539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6" name="Line 1392"/>
              <p:cNvSpPr>
                <a:spLocks noChangeShapeType="1"/>
              </p:cNvSpPr>
              <p:nvPr/>
            </p:nvSpPr>
            <p:spPr bwMode="auto">
              <a:xfrm flipV="1">
                <a:off x="2538" y="1435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7" name="Line 1393"/>
              <p:cNvSpPr>
                <a:spLocks noChangeShapeType="1"/>
              </p:cNvSpPr>
              <p:nvPr/>
            </p:nvSpPr>
            <p:spPr bwMode="auto">
              <a:xfrm flipV="1">
                <a:off x="2539" y="145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8" name="Line 1394"/>
              <p:cNvSpPr>
                <a:spLocks noChangeShapeType="1"/>
              </p:cNvSpPr>
              <p:nvPr/>
            </p:nvSpPr>
            <p:spPr bwMode="auto">
              <a:xfrm flipV="1">
                <a:off x="2539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49" name="Line 1395"/>
              <p:cNvSpPr>
                <a:spLocks noChangeShapeType="1"/>
              </p:cNvSpPr>
              <p:nvPr/>
            </p:nvSpPr>
            <p:spPr bwMode="auto">
              <a:xfrm>
                <a:off x="2538" y="132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0" name="Line 1396"/>
              <p:cNvSpPr>
                <a:spLocks noChangeShapeType="1"/>
              </p:cNvSpPr>
              <p:nvPr/>
            </p:nvSpPr>
            <p:spPr bwMode="auto">
              <a:xfrm>
                <a:off x="253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1" name="Line 1397"/>
              <p:cNvSpPr>
                <a:spLocks noChangeShapeType="1"/>
              </p:cNvSpPr>
              <p:nvPr/>
            </p:nvSpPr>
            <p:spPr bwMode="auto">
              <a:xfrm flipH="1">
                <a:off x="2538" y="132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2" name="Line 1398"/>
              <p:cNvSpPr>
                <a:spLocks noChangeShapeType="1"/>
              </p:cNvSpPr>
              <p:nvPr/>
            </p:nvSpPr>
            <p:spPr bwMode="auto">
              <a:xfrm flipV="1">
                <a:off x="2539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3" name="Line 1399"/>
              <p:cNvSpPr>
                <a:spLocks noChangeShapeType="1"/>
              </p:cNvSpPr>
              <p:nvPr/>
            </p:nvSpPr>
            <p:spPr bwMode="auto">
              <a:xfrm>
                <a:off x="2538" y="134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4" name="Line 1400"/>
              <p:cNvSpPr>
                <a:spLocks noChangeShapeType="1"/>
              </p:cNvSpPr>
              <p:nvPr/>
            </p:nvSpPr>
            <p:spPr bwMode="auto">
              <a:xfrm>
                <a:off x="2538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5" name="Line 1401"/>
              <p:cNvSpPr>
                <a:spLocks noChangeShapeType="1"/>
              </p:cNvSpPr>
              <p:nvPr/>
            </p:nvSpPr>
            <p:spPr bwMode="auto">
              <a:xfrm flipH="1">
                <a:off x="2538" y="134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6" name="Line 1402"/>
              <p:cNvSpPr>
                <a:spLocks noChangeShapeType="1"/>
              </p:cNvSpPr>
              <p:nvPr/>
            </p:nvSpPr>
            <p:spPr bwMode="auto">
              <a:xfrm flipV="1">
                <a:off x="2539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7" name="Line 1403"/>
              <p:cNvSpPr>
                <a:spLocks noChangeShapeType="1"/>
              </p:cNvSpPr>
              <p:nvPr/>
            </p:nvSpPr>
            <p:spPr bwMode="auto">
              <a:xfrm>
                <a:off x="2538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8" name="Line 1404"/>
              <p:cNvSpPr>
                <a:spLocks noChangeShapeType="1"/>
              </p:cNvSpPr>
              <p:nvPr/>
            </p:nvSpPr>
            <p:spPr bwMode="auto">
              <a:xfrm>
                <a:off x="2538" y="1356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59" name="Line 1405"/>
              <p:cNvSpPr>
                <a:spLocks noChangeShapeType="1"/>
              </p:cNvSpPr>
              <p:nvPr/>
            </p:nvSpPr>
            <p:spPr bwMode="auto">
              <a:xfrm flipH="1">
                <a:off x="2538" y="135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0" name="Line 1406"/>
              <p:cNvSpPr>
                <a:spLocks noChangeShapeType="1"/>
              </p:cNvSpPr>
              <p:nvPr/>
            </p:nvSpPr>
            <p:spPr bwMode="auto">
              <a:xfrm>
                <a:off x="2549" y="1376"/>
                <a:ext cx="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1" name="Line 1407"/>
              <p:cNvSpPr>
                <a:spLocks noChangeShapeType="1"/>
              </p:cNvSpPr>
              <p:nvPr/>
            </p:nvSpPr>
            <p:spPr bwMode="auto">
              <a:xfrm>
                <a:off x="2549" y="1376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2" name="Line 1408"/>
              <p:cNvSpPr>
                <a:spLocks noChangeShapeType="1"/>
              </p:cNvSpPr>
              <p:nvPr/>
            </p:nvSpPr>
            <p:spPr bwMode="auto">
              <a:xfrm flipV="1">
                <a:off x="2538" y="1350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363" name="Line 1409"/>
              <p:cNvSpPr>
                <a:spLocks noChangeShapeType="1"/>
              </p:cNvSpPr>
              <p:nvPr/>
            </p:nvSpPr>
            <p:spPr bwMode="auto">
              <a:xfrm flipV="1">
                <a:off x="2538" y="134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4" name="Group 1611"/>
            <p:cNvGrpSpPr>
              <a:grpSpLocks/>
            </p:cNvGrpSpPr>
            <p:nvPr/>
          </p:nvGrpSpPr>
          <p:grpSpPr bwMode="auto">
            <a:xfrm>
              <a:off x="1746" y="1291"/>
              <a:ext cx="1805" cy="2391"/>
              <a:chOff x="1746" y="1291"/>
              <a:chExt cx="1805" cy="2391"/>
            </a:xfrm>
          </p:grpSpPr>
          <p:sp>
            <p:nvSpPr>
              <p:cNvPr id="1964" name="Line 1411"/>
              <p:cNvSpPr>
                <a:spLocks noChangeShapeType="1"/>
              </p:cNvSpPr>
              <p:nvPr/>
            </p:nvSpPr>
            <p:spPr bwMode="auto">
              <a:xfrm>
                <a:off x="2549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5" name="Line 1412"/>
              <p:cNvSpPr>
                <a:spLocks noChangeShapeType="1"/>
              </p:cNvSpPr>
              <p:nvPr/>
            </p:nvSpPr>
            <p:spPr bwMode="auto">
              <a:xfrm>
                <a:off x="2549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6" name="Line 1413"/>
              <p:cNvSpPr>
                <a:spLocks noChangeShapeType="1"/>
              </p:cNvSpPr>
              <p:nvPr/>
            </p:nvSpPr>
            <p:spPr bwMode="auto">
              <a:xfrm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7" name="Line 1414"/>
              <p:cNvSpPr>
                <a:spLocks noChangeShapeType="1"/>
              </p:cNvSpPr>
              <p:nvPr/>
            </p:nvSpPr>
            <p:spPr bwMode="auto">
              <a:xfrm>
                <a:off x="2548" y="136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8" name="Line 1415"/>
              <p:cNvSpPr>
                <a:spLocks noChangeShapeType="1"/>
              </p:cNvSpPr>
              <p:nvPr/>
            </p:nvSpPr>
            <p:spPr bwMode="auto">
              <a:xfrm>
                <a:off x="2549" y="136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9" name="Line 1416"/>
              <p:cNvSpPr>
                <a:spLocks noChangeShapeType="1"/>
              </p:cNvSpPr>
              <p:nvPr/>
            </p:nvSpPr>
            <p:spPr bwMode="auto">
              <a:xfrm>
                <a:off x="2549" y="136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0" name="Line 1417"/>
              <p:cNvSpPr>
                <a:spLocks noChangeShapeType="1"/>
              </p:cNvSpPr>
              <p:nvPr/>
            </p:nvSpPr>
            <p:spPr bwMode="auto">
              <a:xfrm>
                <a:off x="2550" y="1365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1" name="Line 1418"/>
              <p:cNvSpPr>
                <a:spLocks noChangeShapeType="1"/>
              </p:cNvSpPr>
              <p:nvPr/>
            </p:nvSpPr>
            <p:spPr bwMode="auto">
              <a:xfrm flipH="1">
                <a:off x="2548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2" name="Line 1419"/>
              <p:cNvSpPr>
                <a:spLocks noChangeShapeType="1"/>
              </p:cNvSpPr>
              <p:nvPr/>
            </p:nvSpPr>
            <p:spPr bwMode="auto">
              <a:xfrm>
                <a:off x="2548" y="13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3" name="Line 1420"/>
              <p:cNvSpPr>
                <a:spLocks noChangeShapeType="1"/>
              </p:cNvSpPr>
              <p:nvPr/>
            </p:nvSpPr>
            <p:spPr bwMode="auto">
              <a:xfrm flipV="1">
                <a:off x="2548" y="138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4" name="Line 1421"/>
              <p:cNvSpPr>
                <a:spLocks noChangeShapeType="1"/>
              </p:cNvSpPr>
              <p:nvPr/>
            </p:nvSpPr>
            <p:spPr bwMode="auto">
              <a:xfrm>
                <a:off x="2549" y="138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5" name="Line 1422"/>
              <p:cNvSpPr>
                <a:spLocks noChangeShapeType="1"/>
              </p:cNvSpPr>
              <p:nvPr/>
            </p:nvSpPr>
            <p:spPr bwMode="auto">
              <a:xfrm>
                <a:off x="2539" y="1358"/>
                <a:ext cx="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6" name="Line 1423"/>
              <p:cNvSpPr>
                <a:spLocks noChangeShapeType="1"/>
              </p:cNvSpPr>
              <p:nvPr/>
            </p:nvSpPr>
            <p:spPr bwMode="auto">
              <a:xfrm>
                <a:off x="2539" y="135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7" name="Line 1424"/>
              <p:cNvSpPr>
                <a:spLocks noChangeShapeType="1"/>
              </p:cNvSpPr>
              <p:nvPr/>
            </p:nvSpPr>
            <p:spPr bwMode="auto">
              <a:xfrm>
                <a:off x="2540" y="1358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8" name="Line 1425"/>
              <p:cNvSpPr>
                <a:spLocks noChangeShapeType="1"/>
              </p:cNvSpPr>
              <p:nvPr/>
            </p:nvSpPr>
            <p:spPr bwMode="auto">
              <a:xfrm>
                <a:off x="2538" y="1358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79" name="Line 1426"/>
              <p:cNvSpPr>
                <a:spLocks noChangeShapeType="1"/>
              </p:cNvSpPr>
              <p:nvPr/>
            </p:nvSpPr>
            <p:spPr bwMode="auto">
              <a:xfrm>
                <a:off x="2538" y="132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0" name="Line 1427"/>
              <p:cNvSpPr>
                <a:spLocks noChangeShapeType="1"/>
              </p:cNvSpPr>
              <p:nvPr/>
            </p:nvSpPr>
            <p:spPr bwMode="auto">
              <a:xfrm>
                <a:off x="2539" y="1325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1" name="Line 1428"/>
              <p:cNvSpPr>
                <a:spLocks noChangeShapeType="1"/>
              </p:cNvSpPr>
              <p:nvPr/>
            </p:nvSpPr>
            <p:spPr bwMode="auto">
              <a:xfrm>
                <a:off x="2538" y="134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2" name="Line 1429"/>
              <p:cNvSpPr>
                <a:spLocks noChangeShapeType="1"/>
              </p:cNvSpPr>
              <p:nvPr/>
            </p:nvSpPr>
            <p:spPr bwMode="auto">
              <a:xfrm>
                <a:off x="2539" y="134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3" name="Line 1430"/>
              <p:cNvSpPr>
                <a:spLocks noChangeShapeType="1"/>
              </p:cNvSpPr>
              <p:nvPr/>
            </p:nvSpPr>
            <p:spPr bwMode="auto">
              <a:xfrm>
                <a:off x="2540" y="1365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4" name="Line 1431"/>
              <p:cNvSpPr>
                <a:spLocks noChangeShapeType="1"/>
              </p:cNvSpPr>
              <p:nvPr/>
            </p:nvSpPr>
            <p:spPr bwMode="auto">
              <a:xfrm>
                <a:off x="2539" y="136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5" name="Line 1432"/>
              <p:cNvSpPr>
                <a:spLocks noChangeShapeType="1"/>
              </p:cNvSpPr>
              <p:nvPr/>
            </p:nvSpPr>
            <p:spPr bwMode="auto">
              <a:xfrm>
                <a:off x="2445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6" name="Line 1433"/>
              <p:cNvSpPr>
                <a:spLocks noChangeShapeType="1"/>
              </p:cNvSpPr>
              <p:nvPr/>
            </p:nvSpPr>
            <p:spPr bwMode="auto">
              <a:xfrm>
                <a:off x="2445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7" name="Line 1434"/>
              <p:cNvSpPr>
                <a:spLocks noChangeShapeType="1"/>
              </p:cNvSpPr>
              <p:nvPr/>
            </p:nvSpPr>
            <p:spPr bwMode="auto">
              <a:xfrm>
                <a:off x="2382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8" name="Line 1435"/>
              <p:cNvSpPr>
                <a:spLocks noChangeShapeType="1"/>
              </p:cNvSpPr>
              <p:nvPr/>
            </p:nvSpPr>
            <p:spPr bwMode="auto">
              <a:xfrm>
                <a:off x="2382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89" name="Line 1436"/>
              <p:cNvSpPr>
                <a:spLocks noChangeShapeType="1"/>
              </p:cNvSpPr>
              <p:nvPr/>
            </p:nvSpPr>
            <p:spPr bwMode="auto">
              <a:xfrm flipV="1">
                <a:off x="238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0" name="Line 1437"/>
              <p:cNvSpPr>
                <a:spLocks noChangeShapeType="1"/>
              </p:cNvSpPr>
              <p:nvPr/>
            </p:nvSpPr>
            <p:spPr bwMode="auto">
              <a:xfrm>
                <a:off x="2380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1" name="Line 1438"/>
              <p:cNvSpPr>
                <a:spLocks noChangeShapeType="1"/>
              </p:cNvSpPr>
              <p:nvPr/>
            </p:nvSpPr>
            <p:spPr bwMode="auto">
              <a:xfrm>
                <a:off x="238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2" name="Line 1439"/>
              <p:cNvSpPr>
                <a:spLocks noChangeShapeType="1"/>
              </p:cNvSpPr>
              <p:nvPr/>
            </p:nvSpPr>
            <p:spPr bwMode="auto">
              <a:xfrm flipH="1">
                <a:off x="2380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3" name="Line 1440"/>
              <p:cNvSpPr>
                <a:spLocks noChangeShapeType="1"/>
              </p:cNvSpPr>
              <p:nvPr/>
            </p:nvSpPr>
            <p:spPr bwMode="auto">
              <a:xfrm flipV="1">
                <a:off x="235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4" name="Line 1441"/>
              <p:cNvSpPr>
                <a:spLocks noChangeShapeType="1"/>
              </p:cNvSpPr>
              <p:nvPr/>
            </p:nvSpPr>
            <p:spPr bwMode="auto">
              <a:xfrm>
                <a:off x="2349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5" name="Line 1442"/>
              <p:cNvSpPr>
                <a:spLocks noChangeShapeType="1"/>
              </p:cNvSpPr>
              <p:nvPr/>
            </p:nvSpPr>
            <p:spPr bwMode="auto">
              <a:xfrm>
                <a:off x="234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6" name="Line 1443"/>
              <p:cNvSpPr>
                <a:spLocks noChangeShapeType="1"/>
              </p:cNvSpPr>
              <p:nvPr/>
            </p:nvSpPr>
            <p:spPr bwMode="auto">
              <a:xfrm flipH="1">
                <a:off x="234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7" name="Line 1444"/>
              <p:cNvSpPr>
                <a:spLocks noChangeShapeType="1"/>
              </p:cNvSpPr>
              <p:nvPr/>
            </p:nvSpPr>
            <p:spPr bwMode="auto">
              <a:xfrm flipV="1">
                <a:off x="236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8" name="Line 1445"/>
              <p:cNvSpPr>
                <a:spLocks noChangeShapeType="1"/>
              </p:cNvSpPr>
              <p:nvPr/>
            </p:nvSpPr>
            <p:spPr bwMode="auto">
              <a:xfrm>
                <a:off x="2364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99" name="Line 1446"/>
              <p:cNvSpPr>
                <a:spLocks noChangeShapeType="1"/>
              </p:cNvSpPr>
              <p:nvPr/>
            </p:nvSpPr>
            <p:spPr bwMode="auto">
              <a:xfrm>
                <a:off x="236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0" name="Line 1447"/>
              <p:cNvSpPr>
                <a:spLocks noChangeShapeType="1"/>
              </p:cNvSpPr>
              <p:nvPr/>
            </p:nvSpPr>
            <p:spPr bwMode="auto">
              <a:xfrm flipH="1">
                <a:off x="2364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1" name="Line 1448"/>
              <p:cNvSpPr>
                <a:spLocks noChangeShapeType="1"/>
              </p:cNvSpPr>
              <p:nvPr/>
            </p:nvSpPr>
            <p:spPr bwMode="auto">
              <a:xfrm>
                <a:off x="2350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2" name="Line 1449"/>
              <p:cNvSpPr>
                <a:spLocks noChangeShapeType="1"/>
              </p:cNvSpPr>
              <p:nvPr/>
            </p:nvSpPr>
            <p:spPr bwMode="auto">
              <a:xfrm>
                <a:off x="2366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3" name="Line 1450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4" name="Line 1451"/>
              <p:cNvSpPr>
                <a:spLocks noChangeShapeType="1"/>
              </p:cNvSpPr>
              <p:nvPr/>
            </p:nvSpPr>
            <p:spPr bwMode="auto">
              <a:xfrm>
                <a:off x="2350" y="1309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5" name="Line 1452"/>
              <p:cNvSpPr>
                <a:spLocks noChangeShapeType="1"/>
              </p:cNvSpPr>
              <p:nvPr/>
            </p:nvSpPr>
            <p:spPr bwMode="auto">
              <a:xfrm flipH="1">
                <a:off x="2350" y="1310"/>
                <a:ext cx="1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6" name="Line 1453"/>
              <p:cNvSpPr>
                <a:spLocks noChangeShapeType="1"/>
              </p:cNvSpPr>
              <p:nvPr/>
            </p:nvSpPr>
            <p:spPr bwMode="auto">
              <a:xfrm>
                <a:off x="2350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7" name="Line 1454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8" name="Line 1455"/>
              <p:cNvSpPr>
                <a:spLocks noChangeShapeType="1"/>
              </p:cNvSpPr>
              <p:nvPr/>
            </p:nvSpPr>
            <p:spPr bwMode="auto">
              <a:xfrm flipV="1">
                <a:off x="23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09" name="Line 1456"/>
              <p:cNvSpPr>
                <a:spLocks noChangeShapeType="1"/>
              </p:cNvSpPr>
              <p:nvPr/>
            </p:nvSpPr>
            <p:spPr bwMode="auto">
              <a:xfrm flipV="1">
                <a:off x="2350" y="130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0" name="Line 1457"/>
              <p:cNvSpPr>
                <a:spLocks noChangeShapeType="1"/>
              </p:cNvSpPr>
              <p:nvPr/>
            </p:nvSpPr>
            <p:spPr bwMode="auto">
              <a:xfrm>
                <a:off x="2366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1" name="Line 1458"/>
              <p:cNvSpPr>
                <a:spLocks noChangeShapeType="1"/>
              </p:cNvSpPr>
              <p:nvPr/>
            </p:nvSpPr>
            <p:spPr bwMode="auto">
              <a:xfrm flipV="1">
                <a:off x="2445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2" name="Line 1459"/>
              <p:cNvSpPr>
                <a:spLocks noChangeShapeType="1"/>
              </p:cNvSpPr>
              <p:nvPr/>
            </p:nvSpPr>
            <p:spPr bwMode="auto">
              <a:xfrm>
                <a:off x="2444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3" name="Line 1460"/>
              <p:cNvSpPr>
                <a:spLocks noChangeShapeType="1"/>
              </p:cNvSpPr>
              <p:nvPr/>
            </p:nvSpPr>
            <p:spPr bwMode="auto">
              <a:xfrm>
                <a:off x="244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4" name="Line 1461"/>
              <p:cNvSpPr>
                <a:spLocks noChangeShapeType="1"/>
              </p:cNvSpPr>
              <p:nvPr/>
            </p:nvSpPr>
            <p:spPr bwMode="auto">
              <a:xfrm flipH="1">
                <a:off x="244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5" name="Line 1462"/>
              <p:cNvSpPr>
                <a:spLocks noChangeShapeType="1"/>
              </p:cNvSpPr>
              <p:nvPr/>
            </p:nvSpPr>
            <p:spPr bwMode="auto">
              <a:xfrm flipV="1">
                <a:off x="241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6" name="Line 1463"/>
              <p:cNvSpPr>
                <a:spLocks noChangeShapeType="1"/>
              </p:cNvSpPr>
              <p:nvPr/>
            </p:nvSpPr>
            <p:spPr bwMode="auto">
              <a:xfrm>
                <a:off x="241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7" name="Line 1464"/>
              <p:cNvSpPr>
                <a:spLocks noChangeShapeType="1"/>
              </p:cNvSpPr>
              <p:nvPr/>
            </p:nvSpPr>
            <p:spPr bwMode="auto">
              <a:xfrm>
                <a:off x="241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8" name="Line 1465"/>
              <p:cNvSpPr>
                <a:spLocks noChangeShapeType="1"/>
              </p:cNvSpPr>
              <p:nvPr/>
            </p:nvSpPr>
            <p:spPr bwMode="auto">
              <a:xfrm flipH="1">
                <a:off x="241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19" name="Line 1466"/>
              <p:cNvSpPr>
                <a:spLocks noChangeShapeType="1"/>
              </p:cNvSpPr>
              <p:nvPr/>
            </p:nvSpPr>
            <p:spPr bwMode="auto">
              <a:xfrm flipV="1">
                <a:off x="242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0" name="Line 1467"/>
              <p:cNvSpPr>
                <a:spLocks noChangeShapeType="1"/>
              </p:cNvSpPr>
              <p:nvPr/>
            </p:nvSpPr>
            <p:spPr bwMode="auto">
              <a:xfrm>
                <a:off x="2428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1" name="Line 1468"/>
              <p:cNvSpPr>
                <a:spLocks noChangeShapeType="1"/>
              </p:cNvSpPr>
              <p:nvPr/>
            </p:nvSpPr>
            <p:spPr bwMode="auto">
              <a:xfrm>
                <a:off x="242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2" name="Line 1469"/>
              <p:cNvSpPr>
                <a:spLocks noChangeShapeType="1"/>
              </p:cNvSpPr>
              <p:nvPr/>
            </p:nvSpPr>
            <p:spPr bwMode="auto">
              <a:xfrm flipH="1">
                <a:off x="242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3" name="Line 1470"/>
              <p:cNvSpPr>
                <a:spLocks noChangeShapeType="1"/>
              </p:cNvSpPr>
              <p:nvPr/>
            </p:nvSpPr>
            <p:spPr bwMode="auto">
              <a:xfrm flipV="1">
                <a:off x="2397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4" name="Line 1471"/>
              <p:cNvSpPr>
                <a:spLocks noChangeShapeType="1"/>
              </p:cNvSpPr>
              <p:nvPr/>
            </p:nvSpPr>
            <p:spPr bwMode="auto">
              <a:xfrm>
                <a:off x="239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5" name="Line 1472"/>
              <p:cNvSpPr>
                <a:spLocks noChangeShapeType="1"/>
              </p:cNvSpPr>
              <p:nvPr/>
            </p:nvSpPr>
            <p:spPr bwMode="auto">
              <a:xfrm>
                <a:off x="239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6" name="Line 1473"/>
              <p:cNvSpPr>
                <a:spLocks noChangeShapeType="1"/>
              </p:cNvSpPr>
              <p:nvPr/>
            </p:nvSpPr>
            <p:spPr bwMode="auto">
              <a:xfrm flipH="1">
                <a:off x="239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7" name="Line 1474"/>
              <p:cNvSpPr>
                <a:spLocks noChangeShapeType="1"/>
              </p:cNvSpPr>
              <p:nvPr/>
            </p:nvSpPr>
            <p:spPr bwMode="auto">
              <a:xfrm flipV="1">
                <a:off x="2415" y="1303"/>
                <a:ext cx="4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8" name="Line 1475"/>
              <p:cNvSpPr>
                <a:spLocks noChangeShapeType="1"/>
              </p:cNvSpPr>
              <p:nvPr/>
            </p:nvSpPr>
            <p:spPr bwMode="auto">
              <a:xfrm>
                <a:off x="2415" y="1309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29" name="Line 1476"/>
              <p:cNvSpPr>
                <a:spLocks noChangeShapeType="1"/>
              </p:cNvSpPr>
              <p:nvPr/>
            </p:nvSpPr>
            <p:spPr bwMode="auto">
              <a:xfrm>
                <a:off x="2423" y="1308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0" name="Line 1477"/>
              <p:cNvSpPr>
                <a:spLocks noChangeShapeType="1"/>
              </p:cNvSpPr>
              <p:nvPr/>
            </p:nvSpPr>
            <p:spPr bwMode="auto">
              <a:xfrm>
                <a:off x="2429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1" name="Line 1478"/>
              <p:cNvSpPr>
                <a:spLocks noChangeShapeType="1"/>
              </p:cNvSpPr>
              <p:nvPr/>
            </p:nvSpPr>
            <p:spPr bwMode="auto">
              <a:xfrm>
                <a:off x="2397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2" name="Line 1479"/>
              <p:cNvSpPr>
                <a:spLocks noChangeShapeType="1"/>
              </p:cNvSpPr>
              <p:nvPr/>
            </p:nvSpPr>
            <p:spPr bwMode="auto">
              <a:xfrm>
                <a:off x="2429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3" name="Line 1480"/>
              <p:cNvSpPr>
                <a:spLocks noChangeShapeType="1"/>
              </p:cNvSpPr>
              <p:nvPr/>
            </p:nvSpPr>
            <p:spPr bwMode="auto">
              <a:xfrm>
                <a:off x="2397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4" name="Line 1481"/>
              <p:cNvSpPr>
                <a:spLocks noChangeShapeType="1"/>
              </p:cNvSpPr>
              <p:nvPr/>
            </p:nvSpPr>
            <p:spPr bwMode="auto">
              <a:xfrm>
                <a:off x="2423" y="130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5" name="Line 1482"/>
              <p:cNvSpPr>
                <a:spLocks noChangeShapeType="1"/>
              </p:cNvSpPr>
              <p:nvPr/>
            </p:nvSpPr>
            <p:spPr bwMode="auto">
              <a:xfrm>
                <a:off x="2507" y="1308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6" name="Line 1483"/>
              <p:cNvSpPr>
                <a:spLocks noChangeShapeType="1"/>
              </p:cNvSpPr>
              <p:nvPr/>
            </p:nvSpPr>
            <p:spPr bwMode="auto">
              <a:xfrm>
                <a:off x="2507" y="1309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7" name="Line 1484"/>
              <p:cNvSpPr>
                <a:spLocks noChangeShapeType="1"/>
              </p:cNvSpPr>
              <p:nvPr/>
            </p:nvSpPr>
            <p:spPr bwMode="auto">
              <a:xfrm flipV="1">
                <a:off x="2507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8" name="Line 1485"/>
              <p:cNvSpPr>
                <a:spLocks noChangeShapeType="1"/>
              </p:cNvSpPr>
              <p:nvPr/>
            </p:nvSpPr>
            <p:spPr bwMode="auto">
              <a:xfrm>
                <a:off x="2506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39" name="Line 1486"/>
              <p:cNvSpPr>
                <a:spLocks noChangeShapeType="1"/>
              </p:cNvSpPr>
              <p:nvPr/>
            </p:nvSpPr>
            <p:spPr bwMode="auto">
              <a:xfrm>
                <a:off x="250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0" name="Line 1487"/>
              <p:cNvSpPr>
                <a:spLocks noChangeShapeType="1"/>
              </p:cNvSpPr>
              <p:nvPr/>
            </p:nvSpPr>
            <p:spPr bwMode="auto">
              <a:xfrm flipH="1">
                <a:off x="250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1" name="Line 1488"/>
              <p:cNvSpPr>
                <a:spLocks noChangeShapeType="1"/>
              </p:cNvSpPr>
              <p:nvPr/>
            </p:nvSpPr>
            <p:spPr bwMode="auto">
              <a:xfrm flipV="1">
                <a:off x="2461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2" name="Line 1489"/>
              <p:cNvSpPr>
                <a:spLocks noChangeShapeType="1"/>
              </p:cNvSpPr>
              <p:nvPr/>
            </p:nvSpPr>
            <p:spPr bwMode="auto">
              <a:xfrm>
                <a:off x="2460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3" name="Line 1490"/>
              <p:cNvSpPr>
                <a:spLocks noChangeShapeType="1"/>
              </p:cNvSpPr>
              <p:nvPr/>
            </p:nvSpPr>
            <p:spPr bwMode="auto">
              <a:xfrm>
                <a:off x="246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4" name="Line 1491"/>
              <p:cNvSpPr>
                <a:spLocks noChangeShapeType="1"/>
              </p:cNvSpPr>
              <p:nvPr/>
            </p:nvSpPr>
            <p:spPr bwMode="auto">
              <a:xfrm flipH="1">
                <a:off x="246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5" name="Line 1492"/>
              <p:cNvSpPr>
                <a:spLocks noChangeShapeType="1"/>
              </p:cNvSpPr>
              <p:nvPr/>
            </p:nvSpPr>
            <p:spPr bwMode="auto">
              <a:xfrm flipV="1">
                <a:off x="2476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6" name="Line 1493"/>
              <p:cNvSpPr>
                <a:spLocks noChangeShapeType="1"/>
              </p:cNvSpPr>
              <p:nvPr/>
            </p:nvSpPr>
            <p:spPr bwMode="auto">
              <a:xfrm>
                <a:off x="2474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7" name="Line 1494"/>
              <p:cNvSpPr>
                <a:spLocks noChangeShapeType="1"/>
              </p:cNvSpPr>
              <p:nvPr/>
            </p:nvSpPr>
            <p:spPr bwMode="auto">
              <a:xfrm>
                <a:off x="2474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8" name="Line 1495"/>
              <p:cNvSpPr>
                <a:spLocks noChangeShapeType="1"/>
              </p:cNvSpPr>
              <p:nvPr/>
            </p:nvSpPr>
            <p:spPr bwMode="auto">
              <a:xfrm flipH="1">
                <a:off x="2474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49" name="Line 1496"/>
              <p:cNvSpPr>
                <a:spLocks noChangeShapeType="1"/>
              </p:cNvSpPr>
              <p:nvPr/>
            </p:nvSpPr>
            <p:spPr bwMode="auto">
              <a:xfrm flipV="1">
                <a:off x="249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0" name="Line 1497"/>
              <p:cNvSpPr>
                <a:spLocks noChangeShapeType="1"/>
              </p:cNvSpPr>
              <p:nvPr/>
            </p:nvSpPr>
            <p:spPr bwMode="auto">
              <a:xfrm>
                <a:off x="2490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1" name="Line 1498"/>
              <p:cNvSpPr>
                <a:spLocks noChangeShapeType="1"/>
              </p:cNvSpPr>
              <p:nvPr/>
            </p:nvSpPr>
            <p:spPr bwMode="auto">
              <a:xfrm>
                <a:off x="2490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2" name="Line 1499"/>
              <p:cNvSpPr>
                <a:spLocks noChangeShapeType="1"/>
              </p:cNvSpPr>
              <p:nvPr/>
            </p:nvSpPr>
            <p:spPr bwMode="auto">
              <a:xfrm flipH="1">
                <a:off x="2490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3" name="Line 1500"/>
              <p:cNvSpPr>
                <a:spLocks noChangeShapeType="1"/>
              </p:cNvSpPr>
              <p:nvPr/>
            </p:nvSpPr>
            <p:spPr bwMode="auto">
              <a:xfrm>
                <a:off x="2476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4" name="Line 1501"/>
              <p:cNvSpPr>
                <a:spLocks noChangeShapeType="1"/>
              </p:cNvSpPr>
              <p:nvPr/>
            </p:nvSpPr>
            <p:spPr bwMode="auto">
              <a:xfrm>
                <a:off x="2461" y="1308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5" name="Line 1502"/>
              <p:cNvSpPr>
                <a:spLocks noChangeShapeType="1"/>
              </p:cNvSpPr>
              <p:nvPr/>
            </p:nvSpPr>
            <p:spPr bwMode="auto">
              <a:xfrm>
                <a:off x="2492" y="1308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6" name="Line 1503"/>
              <p:cNvSpPr>
                <a:spLocks noChangeShapeType="1"/>
              </p:cNvSpPr>
              <p:nvPr/>
            </p:nvSpPr>
            <p:spPr bwMode="auto">
              <a:xfrm>
                <a:off x="2476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7" name="Line 1504"/>
              <p:cNvSpPr>
                <a:spLocks noChangeShapeType="1"/>
              </p:cNvSpPr>
              <p:nvPr/>
            </p:nvSpPr>
            <p:spPr bwMode="auto">
              <a:xfrm>
                <a:off x="2461" y="1309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8" name="Line 1505"/>
              <p:cNvSpPr>
                <a:spLocks noChangeShapeType="1"/>
              </p:cNvSpPr>
              <p:nvPr/>
            </p:nvSpPr>
            <p:spPr bwMode="auto">
              <a:xfrm>
                <a:off x="2492" y="1309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59" name="Line 1506"/>
              <p:cNvSpPr>
                <a:spLocks noChangeShapeType="1"/>
              </p:cNvSpPr>
              <p:nvPr/>
            </p:nvSpPr>
            <p:spPr bwMode="auto">
              <a:xfrm flipV="1">
                <a:off x="252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0" name="Line 1507"/>
              <p:cNvSpPr>
                <a:spLocks noChangeShapeType="1"/>
              </p:cNvSpPr>
              <p:nvPr/>
            </p:nvSpPr>
            <p:spPr bwMode="auto">
              <a:xfrm>
                <a:off x="252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1" name="Line 1508"/>
              <p:cNvSpPr>
                <a:spLocks noChangeShapeType="1"/>
              </p:cNvSpPr>
              <p:nvPr/>
            </p:nvSpPr>
            <p:spPr bwMode="auto">
              <a:xfrm>
                <a:off x="25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2" name="Line 1509"/>
              <p:cNvSpPr>
                <a:spLocks noChangeShapeType="1"/>
              </p:cNvSpPr>
              <p:nvPr/>
            </p:nvSpPr>
            <p:spPr bwMode="auto">
              <a:xfrm flipH="1">
                <a:off x="25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3" name="Line 1510"/>
              <p:cNvSpPr>
                <a:spLocks noChangeShapeType="1"/>
              </p:cNvSpPr>
              <p:nvPr/>
            </p:nvSpPr>
            <p:spPr bwMode="auto">
              <a:xfrm flipV="1">
                <a:off x="2539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4" name="Line 1511"/>
              <p:cNvSpPr>
                <a:spLocks noChangeShapeType="1"/>
              </p:cNvSpPr>
              <p:nvPr/>
            </p:nvSpPr>
            <p:spPr bwMode="auto">
              <a:xfrm>
                <a:off x="2538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5" name="Line 1512"/>
              <p:cNvSpPr>
                <a:spLocks noChangeShapeType="1"/>
              </p:cNvSpPr>
              <p:nvPr/>
            </p:nvSpPr>
            <p:spPr bwMode="auto">
              <a:xfrm>
                <a:off x="253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6" name="Line 1513"/>
              <p:cNvSpPr>
                <a:spLocks noChangeShapeType="1"/>
              </p:cNvSpPr>
              <p:nvPr/>
            </p:nvSpPr>
            <p:spPr bwMode="auto">
              <a:xfrm flipH="1">
                <a:off x="2538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7" name="Line 1514"/>
              <p:cNvSpPr>
                <a:spLocks noChangeShapeType="1"/>
              </p:cNvSpPr>
              <p:nvPr/>
            </p:nvSpPr>
            <p:spPr bwMode="auto">
              <a:xfrm flipV="1"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8" name="Line 1515"/>
              <p:cNvSpPr>
                <a:spLocks noChangeShapeType="1"/>
              </p:cNvSpPr>
              <p:nvPr/>
            </p:nvSpPr>
            <p:spPr bwMode="auto">
              <a:xfrm>
                <a:off x="2350" y="132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69" name="Line 1516"/>
              <p:cNvSpPr>
                <a:spLocks noChangeShapeType="1"/>
              </p:cNvSpPr>
              <p:nvPr/>
            </p:nvSpPr>
            <p:spPr bwMode="auto">
              <a:xfrm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0" name="Line 1517"/>
              <p:cNvSpPr>
                <a:spLocks noChangeShapeType="1"/>
              </p:cNvSpPr>
              <p:nvPr/>
            </p:nvSpPr>
            <p:spPr bwMode="auto">
              <a:xfrm>
                <a:off x="2350" y="132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1" name="Line 1518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2" name="Line 1519"/>
              <p:cNvSpPr>
                <a:spLocks noChangeShapeType="1"/>
              </p:cNvSpPr>
              <p:nvPr/>
            </p:nvSpPr>
            <p:spPr bwMode="auto">
              <a:xfrm flipV="1">
                <a:off x="2538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3" name="Line 1520"/>
              <p:cNvSpPr>
                <a:spLocks noChangeShapeType="1"/>
              </p:cNvSpPr>
              <p:nvPr/>
            </p:nvSpPr>
            <p:spPr bwMode="auto">
              <a:xfrm flipV="1">
                <a:off x="2539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4" name="Line 1521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5" name="Line 1522"/>
              <p:cNvSpPr>
                <a:spLocks noChangeShapeType="1"/>
              </p:cNvSpPr>
              <p:nvPr/>
            </p:nvSpPr>
            <p:spPr bwMode="auto">
              <a:xfrm flipH="1">
                <a:off x="2538" y="143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6" name="Line 1523"/>
              <p:cNvSpPr>
                <a:spLocks noChangeShapeType="1"/>
              </p:cNvSpPr>
              <p:nvPr/>
            </p:nvSpPr>
            <p:spPr bwMode="auto">
              <a:xfrm flipH="1">
                <a:off x="2538" y="141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7" name="Line 1524"/>
              <p:cNvSpPr>
                <a:spLocks noChangeShapeType="1"/>
              </p:cNvSpPr>
              <p:nvPr/>
            </p:nvSpPr>
            <p:spPr bwMode="auto">
              <a:xfrm>
                <a:off x="2538" y="1406"/>
                <a:ext cx="1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8" name="Line 1525"/>
              <p:cNvSpPr>
                <a:spLocks noChangeShapeType="1"/>
              </p:cNvSpPr>
              <p:nvPr/>
            </p:nvSpPr>
            <p:spPr bwMode="auto">
              <a:xfrm>
                <a:off x="2539" y="1415"/>
                <a:ext cx="7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79" name="Line 1526"/>
              <p:cNvSpPr>
                <a:spLocks noChangeShapeType="1"/>
              </p:cNvSpPr>
              <p:nvPr/>
            </p:nvSpPr>
            <p:spPr bwMode="auto">
              <a:xfrm flipV="1">
                <a:off x="2539" y="1428"/>
                <a:ext cx="7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0" name="Freeform 1527"/>
              <p:cNvSpPr>
                <a:spLocks/>
              </p:cNvSpPr>
              <p:nvPr/>
            </p:nvSpPr>
            <p:spPr bwMode="auto">
              <a:xfrm>
                <a:off x="2549" y="138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2 w 5"/>
                  <a:gd name="T3" fmla="*/ 3 h 3"/>
                  <a:gd name="T4" fmla="*/ 5 w 5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5"/>
                  <a:gd name="T10" fmla="*/ 0 h 3"/>
                  <a:gd name="T11" fmla="*/ 5 w 5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" h="3">
                    <a:moveTo>
                      <a:pt x="0" y="3"/>
                    </a:moveTo>
                    <a:lnTo>
                      <a:pt x="2" y="3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1" name="Freeform 1528"/>
              <p:cNvSpPr>
                <a:spLocks/>
              </p:cNvSpPr>
              <p:nvPr/>
            </p:nvSpPr>
            <p:spPr bwMode="auto">
              <a:xfrm>
                <a:off x="2344" y="1313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2 w 6"/>
                  <a:gd name="T3" fmla="*/ 0 h 2"/>
                  <a:gd name="T4" fmla="*/ 0 w 6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6" y="0"/>
                    </a:move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2" name="Freeform 1529"/>
              <p:cNvSpPr>
                <a:spLocks/>
              </p:cNvSpPr>
              <p:nvPr/>
            </p:nvSpPr>
            <p:spPr bwMode="auto">
              <a:xfrm>
                <a:off x="2419" y="1303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2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6"/>
                  <a:gd name="T11" fmla="*/ 3 w 3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6">
                    <a:moveTo>
                      <a:pt x="3" y="6"/>
                    </a:move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3" name="Freeform 1530"/>
              <p:cNvSpPr>
                <a:spLocks/>
              </p:cNvSpPr>
              <p:nvPr/>
            </p:nvSpPr>
            <p:spPr bwMode="auto">
              <a:xfrm>
                <a:off x="2500" y="1552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2 h 5"/>
                  <a:gd name="T4" fmla="*/ 2 w 2"/>
                  <a:gd name="T5" fmla="*/ 0 h 5"/>
                  <a:gd name="T6" fmla="*/ 2 w 2"/>
                  <a:gd name="T7" fmla="*/ 0 h 5"/>
                  <a:gd name="T8" fmla="*/ 2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5"/>
                    </a:move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4" name="Line 1531"/>
              <p:cNvSpPr>
                <a:spLocks noChangeShapeType="1"/>
              </p:cNvSpPr>
              <p:nvPr/>
            </p:nvSpPr>
            <p:spPr bwMode="auto">
              <a:xfrm>
                <a:off x="2549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5" name="Line 1532"/>
              <p:cNvSpPr>
                <a:spLocks noChangeShapeType="1"/>
              </p:cNvSpPr>
              <p:nvPr/>
            </p:nvSpPr>
            <p:spPr bwMode="auto">
              <a:xfrm>
                <a:off x="2548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6" name="Line 1533"/>
              <p:cNvSpPr>
                <a:spLocks noChangeShapeType="1"/>
              </p:cNvSpPr>
              <p:nvPr/>
            </p:nvSpPr>
            <p:spPr bwMode="auto">
              <a:xfrm flipV="1">
                <a:off x="2548" y="138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7" name="Line 1534"/>
              <p:cNvSpPr>
                <a:spLocks noChangeShapeType="1"/>
              </p:cNvSpPr>
              <p:nvPr/>
            </p:nvSpPr>
            <p:spPr bwMode="auto">
              <a:xfrm flipH="1">
                <a:off x="2548" y="138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8" name="Line 1535"/>
              <p:cNvSpPr>
                <a:spLocks noChangeShapeType="1"/>
              </p:cNvSpPr>
              <p:nvPr/>
            </p:nvSpPr>
            <p:spPr bwMode="auto">
              <a:xfrm>
                <a:off x="2549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89" name="Line 1536"/>
              <p:cNvSpPr>
                <a:spLocks noChangeShapeType="1"/>
              </p:cNvSpPr>
              <p:nvPr/>
            </p:nvSpPr>
            <p:spPr bwMode="auto">
              <a:xfrm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0" name="Line 1537"/>
              <p:cNvSpPr>
                <a:spLocks noChangeShapeType="1"/>
              </p:cNvSpPr>
              <p:nvPr/>
            </p:nvSpPr>
            <p:spPr bwMode="auto">
              <a:xfrm flipV="1">
                <a:off x="2548" y="137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1" name="Line 1538"/>
              <p:cNvSpPr>
                <a:spLocks noChangeShapeType="1"/>
              </p:cNvSpPr>
              <p:nvPr/>
            </p:nvSpPr>
            <p:spPr bwMode="auto">
              <a:xfrm flipH="1">
                <a:off x="2548" y="137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2" name="Line 1539"/>
              <p:cNvSpPr>
                <a:spLocks noChangeShapeType="1"/>
              </p:cNvSpPr>
              <p:nvPr/>
            </p:nvSpPr>
            <p:spPr bwMode="auto">
              <a:xfrm flipV="1">
                <a:off x="23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3" name="Line 1540"/>
              <p:cNvSpPr>
                <a:spLocks noChangeShapeType="1"/>
              </p:cNvSpPr>
              <p:nvPr/>
            </p:nvSpPr>
            <p:spPr bwMode="auto">
              <a:xfrm>
                <a:off x="2350" y="131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4" name="Line 1541"/>
              <p:cNvSpPr>
                <a:spLocks noChangeShapeType="1"/>
              </p:cNvSpPr>
              <p:nvPr/>
            </p:nvSpPr>
            <p:spPr bwMode="auto">
              <a:xfrm>
                <a:off x="2350" y="131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5" name="Line 1542"/>
              <p:cNvSpPr>
                <a:spLocks noChangeShapeType="1"/>
              </p:cNvSpPr>
              <p:nvPr/>
            </p:nvSpPr>
            <p:spPr bwMode="auto">
              <a:xfrm>
                <a:off x="2350" y="131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6" name="Line 1543"/>
              <p:cNvSpPr>
                <a:spLocks noChangeShapeType="1"/>
              </p:cNvSpPr>
              <p:nvPr/>
            </p:nvSpPr>
            <p:spPr bwMode="auto">
              <a:xfrm>
                <a:off x="24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7" name="Line 1544"/>
              <p:cNvSpPr>
                <a:spLocks noChangeShapeType="1"/>
              </p:cNvSpPr>
              <p:nvPr/>
            </p:nvSpPr>
            <p:spPr bwMode="auto">
              <a:xfrm flipV="1">
                <a:off x="2422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8" name="Line 1545"/>
              <p:cNvSpPr>
                <a:spLocks noChangeShapeType="1"/>
              </p:cNvSpPr>
              <p:nvPr/>
            </p:nvSpPr>
            <p:spPr bwMode="auto">
              <a:xfrm flipH="1">
                <a:off x="2422" y="130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099" name="Line 1546"/>
              <p:cNvSpPr>
                <a:spLocks noChangeShapeType="1"/>
              </p:cNvSpPr>
              <p:nvPr/>
            </p:nvSpPr>
            <p:spPr bwMode="auto">
              <a:xfrm>
                <a:off x="242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0" name="Line 1547"/>
              <p:cNvSpPr>
                <a:spLocks noChangeShapeType="1"/>
              </p:cNvSpPr>
              <p:nvPr/>
            </p:nvSpPr>
            <p:spPr bwMode="auto">
              <a:xfrm>
                <a:off x="2413" y="130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1" name="Line 1548"/>
              <p:cNvSpPr>
                <a:spLocks noChangeShapeType="1"/>
              </p:cNvSpPr>
              <p:nvPr/>
            </p:nvSpPr>
            <p:spPr bwMode="auto">
              <a:xfrm flipV="1">
                <a:off x="2413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2" name="Line 1549"/>
              <p:cNvSpPr>
                <a:spLocks noChangeShapeType="1"/>
              </p:cNvSpPr>
              <p:nvPr/>
            </p:nvSpPr>
            <p:spPr bwMode="auto">
              <a:xfrm flipH="1">
                <a:off x="2413" y="130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3" name="Line 1550"/>
              <p:cNvSpPr>
                <a:spLocks noChangeShapeType="1"/>
              </p:cNvSpPr>
              <p:nvPr/>
            </p:nvSpPr>
            <p:spPr bwMode="auto">
              <a:xfrm>
                <a:off x="2415" y="130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4" name="Line 1551"/>
              <p:cNvSpPr>
                <a:spLocks noChangeShapeType="1"/>
              </p:cNvSpPr>
              <p:nvPr/>
            </p:nvSpPr>
            <p:spPr bwMode="auto">
              <a:xfrm>
                <a:off x="2493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5" name="Line 1552"/>
              <p:cNvSpPr>
                <a:spLocks noChangeShapeType="1"/>
              </p:cNvSpPr>
              <p:nvPr/>
            </p:nvSpPr>
            <p:spPr bwMode="auto">
              <a:xfrm>
                <a:off x="2493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6" name="Line 1553"/>
              <p:cNvSpPr>
                <a:spLocks noChangeShapeType="1"/>
              </p:cNvSpPr>
              <p:nvPr/>
            </p:nvSpPr>
            <p:spPr bwMode="auto">
              <a:xfrm flipH="1">
                <a:off x="2493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7" name="Line 1554"/>
              <p:cNvSpPr>
                <a:spLocks noChangeShapeType="1"/>
              </p:cNvSpPr>
              <p:nvPr/>
            </p:nvSpPr>
            <p:spPr bwMode="auto">
              <a:xfrm flipV="1">
                <a:off x="2494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8" name="Line 1555"/>
              <p:cNvSpPr>
                <a:spLocks noChangeShapeType="1"/>
              </p:cNvSpPr>
              <p:nvPr/>
            </p:nvSpPr>
            <p:spPr bwMode="auto">
              <a:xfrm>
                <a:off x="2502" y="155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09" name="Line 1556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0" name="Line 1557"/>
              <p:cNvSpPr>
                <a:spLocks noChangeShapeType="1"/>
              </p:cNvSpPr>
              <p:nvPr/>
            </p:nvSpPr>
            <p:spPr bwMode="auto">
              <a:xfrm>
                <a:off x="2502" y="155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1" name="Line 1558"/>
              <p:cNvSpPr>
                <a:spLocks noChangeShapeType="1"/>
              </p:cNvSpPr>
              <p:nvPr/>
            </p:nvSpPr>
            <p:spPr bwMode="auto">
              <a:xfrm flipV="1">
                <a:off x="2502" y="1550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2" name="Line 1559"/>
              <p:cNvSpPr>
                <a:spLocks noChangeShapeType="1"/>
              </p:cNvSpPr>
              <p:nvPr/>
            </p:nvSpPr>
            <p:spPr bwMode="auto">
              <a:xfrm>
                <a:off x="2254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3" name="Line 1560"/>
              <p:cNvSpPr>
                <a:spLocks noChangeShapeType="1"/>
              </p:cNvSpPr>
              <p:nvPr/>
            </p:nvSpPr>
            <p:spPr bwMode="auto">
              <a:xfrm>
                <a:off x="2254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4" name="Line 1561"/>
              <p:cNvSpPr>
                <a:spLocks noChangeShapeType="1"/>
              </p:cNvSpPr>
              <p:nvPr/>
            </p:nvSpPr>
            <p:spPr bwMode="auto">
              <a:xfrm flipH="1">
                <a:off x="2254" y="137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5" name="Line 1562"/>
              <p:cNvSpPr>
                <a:spLocks noChangeShapeType="1"/>
              </p:cNvSpPr>
              <p:nvPr/>
            </p:nvSpPr>
            <p:spPr bwMode="auto">
              <a:xfrm flipV="1">
                <a:off x="2256" y="1371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6" name="Line 1563"/>
              <p:cNvSpPr>
                <a:spLocks noChangeShapeType="1"/>
              </p:cNvSpPr>
              <p:nvPr/>
            </p:nvSpPr>
            <p:spPr bwMode="auto">
              <a:xfrm>
                <a:off x="1746" y="1786"/>
                <a:ext cx="38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7" name="Line 1564"/>
              <p:cNvSpPr>
                <a:spLocks noChangeShapeType="1"/>
              </p:cNvSpPr>
              <p:nvPr/>
            </p:nvSpPr>
            <p:spPr bwMode="auto">
              <a:xfrm flipV="1">
                <a:off x="1746" y="1786"/>
                <a:ext cx="1" cy="10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8" name="Line 1565"/>
              <p:cNvSpPr>
                <a:spLocks noChangeShapeType="1"/>
              </p:cNvSpPr>
              <p:nvPr/>
            </p:nvSpPr>
            <p:spPr bwMode="auto">
              <a:xfrm>
                <a:off x="3489" y="3605"/>
                <a:ext cx="47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19" name="Line 1566"/>
              <p:cNvSpPr>
                <a:spLocks noChangeShapeType="1"/>
              </p:cNvSpPr>
              <p:nvPr/>
            </p:nvSpPr>
            <p:spPr bwMode="auto">
              <a:xfrm flipH="1">
                <a:off x="3481" y="3605"/>
                <a:ext cx="8" cy="4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0" name="Line 1567"/>
              <p:cNvSpPr>
                <a:spLocks noChangeShapeType="1"/>
              </p:cNvSpPr>
              <p:nvPr/>
            </p:nvSpPr>
            <p:spPr bwMode="auto">
              <a:xfrm flipH="1">
                <a:off x="3453" y="3520"/>
                <a:ext cx="21" cy="11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1" name="Line 1568"/>
              <p:cNvSpPr>
                <a:spLocks noChangeShapeType="1"/>
              </p:cNvSpPr>
              <p:nvPr/>
            </p:nvSpPr>
            <p:spPr bwMode="auto">
              <a:xfrm>
                <a:off x="3474" y="3520"/>
                <a:ext cx="77" cy="1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2" name="Line 1569"/>
              <p:cNvSpPr>
                <a:spLocks noChangeShapeType="1"/>
              </p:cNvSpPr>
              <p:nvPr/>
            </p:nvSpPr>
            <p:spPr bwMode="auto">
              <a:xfrm flipH="1">
                <a:off x="3536" y="3535"/>
                <a:ext cx="15" cy="7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3" name="Line 1570"/>
              <p:cNvSpPr>
                <a:spLocks noChangeShapeType="1"/>
              </p:cNvSpPr>
              <p:nvPr/>
            </p:nvSpPr>
            <p:spPr bwMode="auto">
              <a:xfrm>
                <a:off x="3419" y="3632"/>
                <a:ext cx="62" cy="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4" name="Line 1571"/>
              <p:cNvSpPr>
                <a:spLocks noChangeShapeType="1"/>
              </p:cNvSpPr>
              <p:nvPr/>
            </p:nvSpPr>
            <p:spPr bwMode="auto">
              <a:xfrm>
                <a:off x="3412" y="3672"/>
                <a:ext cx="52" cy="1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5" name="Line 1572"/>
              <p:cNvSpPr>
                <a:spLocks noChangeShapeType="1"/>
              </p:cNvSpPr>
              <p:nvPr/>
            </p:nvSpPr>
            <p:spPr bwMode="auto">
              <a:xfrm flipH="1">
                <a:off x="3412" y="3632"/>
                <a:ext cx="7" cy="4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6" name="Line 1573"/>
              <p:cNvSpPr>
                <a:spLocks noChangeShapeType="1"/>
              </p:cNvSpPr>
              <p:nvPr/>
            </p:nvSpPr>
            <p:spPr bwMode="auto">
              <a:xfrm>
                <a:off x="1959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7" name="Line 1574"/>
              <p:cNvSpPr>
                <a:spLocks noChangeShapeType="1"/>
              </p:cNvSpPr>
              <p:nvPr/>
            </p:nvSpPr>
            <p:spPr bwMode="auto">
              <a:xfrm>
                <a:off x="1984" y="12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8" name="Line 1575"/>
              <p:cNvSpPr>
                <a:spLocks noChangeShapeType="1"/>
              </p:cNvSpPr>
              <p:nvPr/>
            </p:nvSpPr>
            <p:spPr bwMode="auto">
              <a:xfrm flipH="1">
                <a:off x="1954" y="1294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29" name="Line 1576"/>
              <p:cNvSpPr>
                <a:spLocks noChangeShapeType="1"/>
              </p:cNvSpPr>
              <p:nvPr/>
            </p:nvSpPr>
            <p:spPr bwMode="auto">
              <a:xfrm flipH="1">
                <a:off x="1955" y="129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30" name="Rectangle 1577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2131" name="Rectangle 1578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2132" name="Rectangle 1579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133" name="Rectangle 1580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134" name="Rectangle 1581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135" name="Rectangle 1582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136" name="Rectangle 1583"/>
              <p:cNvSpPr>
                <a:spLocks noChangeArrowheads="1"/>
              </p:cNvSpPr>
              <p:nvPr/>
            </p:nvSpPr>
            <p:spPr bwMode="auto">
              <a:xfrm rot="-5400000">
                <a:off x="2490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2137" name="Rectangle 1584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2138" name="Rectangle 1585"/>
              <p:cNvSpPr>
                <a:spLocks noChangeArrowheads="1"/>
              </p:cNvSpPr>
              <p:nvPr/>
            </p:nvSpPr>
            <p:spPr bwMode="auto">
              <a:xfrm rot="-5400000">
                <a:off x="2491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2139" name="Line 1586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0" name="Line 1587"/>
              <p:cNvSpPr>
                <a:spLocks noChangeShapeType="1"/>
              </p:cNvSpPr>
              <p:nvPr/>
            </p:nvSpPr>
            <p:spPr bwMode="auto">
              <a:xfrm>
                <a:off x="2489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1" name="Line 1588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2" name="Line 1589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3" name="Line 1590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44" name="Rectangle 1591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2145" name="Rectangle 1592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2146" name="Rectangle 1593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2147" name="Rectangle 1594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2148" name="Rectangle 1595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2149" name="Rectangle 1596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2150" name="Rectangle 1597"/>
              <p:cNvSpPr>
                <a:spLocks noChangeArrowheads="1"/>
              </p:cNvSpPr>
              <p:nvPr/>
            </p:nvSpPr>
            <p:spPr bwMode="auto">
              <a:xfrm rot="-5400000">
                <a:off x="2369" y="1932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2151" name="Rectangle 1598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2152" name="Rectangle 1599"/>
              <p:cNvSpPr>
                <a:spLocks noChangeArrowheads="1"/>
              </p:cNvSpPr>
              <p:nvPr/>
            </p:nvSpPr>
            <p:spPr bwMode="auto">
              <a:xfrm rot="-5400000">
                <a:off x="2370" y="1933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2153" name="Line 1600"/>
              <p:cNvSpPr>
                <a:spLocks noChangeShapeType="1"/>
              </p:cNvSpPr>
              <p:nvPr/>
            </p:nvSpPr>
            <p:spPr bwMode="auto">
              <a:xfrm>
                <a:off x="237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4" name="Line 1601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5" name="Line 1602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6" name="Line 1603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7" name="Line 1604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8" name="Line 1605"/>
              <p:cNvSpPr>
                <a:spLocks noChangeShapeType="1"/>
              </p:cNvSpPr>
              <p:nvPr/>
            </p:nvSpPr>
            <p:spPr bwMode="auto">
              <a:xfrm flipV="1">
                <a:off x="2369" y="1794"/>
                <a:ext cx="1" cy="22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59" name="Line 1606"/>
              <p:cNvSpPr>
                <a:spLocks noChangeShapeType="1"/>
              </p:cNvSpPr>
              <p:nvPr/>
            </p:nvSpPr>
            <p:spPr bwMode="auto">
              <a:xfrm flipV="1">
                <a:off x="2492" y="1793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0" name="Line 1607"/>
              <p:cNvSpPr>
                <a:spLocks noChangeShapeType="1"/>
              </p:cNvSpPr>
              <p:nvPr/>
            </p:nvSpPr>
            <p:spPr bwMode="auto">
              <a:xfrm flipV="1">
                <a:off x="2368" y="1793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1" name="Line 1608"/>
              <p:cNvSpPr>
                <a:spLocks noChangeShapeType="1"/>
              </p:cNvSpPr>
              <p:nvPr/>
            </p:nvSpPr>
            <p:spPr bwMode="auto">
              <a:xfrm flipV="1">
                <a:off x="2490" y="1794"/>
                <a:ext cx="1" cy="3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2" name="Line 1609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2163" name="Line 1610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5" name="Group 1812"/>
            <p:cNvGrpSpPr>
              <a:grpSpLocks/>
            </p:cNvGrpSpPr>
            <p:nvPr/>
          </p:nvGrpSpPr>
          <p:grpSpPr bwMode="auto">
            <a:xfrm>
              <a:off x="2302" y="1943"/>
              <a:ext cx="191" cy="194"/>
              <a:chOff x="2302" y="1943"/>
              <a:chExt cx="191" cy="194"/>
            </a:xfrm>
          </p:grpSpPr>
          <p:sp>
            <p:nvSpPr>
              <p:cNvPr id="1764" name="Line 1612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5" name="Line 1613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6" name="Line 1614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3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7" name="Line 1615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3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8" name="Freeform 1616"/>
              <p:cNvSpPr>
                <a:spLocks/>
              </p:cNvSpPr>
              <p:nvPr/>
            </p:nvSpPr>
            <p:spPr bwMode="auto">
              <a:xfrm>
                <a:off x="2322" y="2130"/>
                <a:ext cx="2" cy="7"/>
              </a:xfrm>
              <a:custGeom>
                <a:avLst/>
                <a:gdLst>
                  <a:gd name="T0" fmla="*/ 0 w 2"/>
                  <a:gd name="T1" fmla="*/ 7 h 7"/>
                  <a:gd name="T2" fmla="*/ 1 w 2"/>
                  <a:gd name="T3" fmla="*/ 5 h 7"/>
                  <a:gd name="T4" fmla="*/ 2 w 2"/>
                  <a:gd name="T5" fmla="*/ 1 h 7"/>
                  <a:gd name="T6" fmla="*/ 2 w 2"/>
                  <a:gd name="T7" fmla="*/ 0 h 7"/>
                  <a:gd name="T8" fmla="*/ 2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0" y="7"/>
                    </a:moveTo>
                    <a:lnTo>
                      <a:pt x="1" y="5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9" name="Line 1617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0" name="Line 1618"/>
              <p:cNvSpPr>
                <a:spLocks noChangeShapeType="1"/>
              </p:cNvSpPr>
              <p:nvPr/>
            </p:nvSpPr>
            <p:spPr bwMode="auto">
              <a:xfrm>
                <a:off x="2311" y="2130"/>
                <a:ext cx="5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1" name="Line 1619"/>
              <p:cNvSpPr>
                <a:spLocks noChangeShapeType="1"/>
              </p:cNvSpPr>
              <p:nvPr/>
            </p:nvSpPr>
            <p:spPr bwMode="auto">
              <a:xfrm>
                <a:off x="2309" y="2016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2" name="Line 1620"/>
              <p:cNvSpPr>
                <a:spLocks noChangeShapeType="1"/>
              </p:cNvSpPr>
              <p:nvPr/>
            </p:nvSpPr>
            <p:spPr bwMode="auto">
              <a:xfrm>
                <a:off x="2309" y="2131"/>
                <a:ext cx="5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3" name="Line 1621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4" name="Line 1622"/>
              <p:cNvSpPr>
                <a:spLocks noChangeShapeType="1"/>
              </p:cNvSpPr>
              <p:nvPr/>
            </p:nvSpPr>
            <p:spPr bwMode="auto">
              <a:xfrm>
                <a:off x="2309" y="2016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5" name="Line 1623"/>
              <p:cNvSpPr>
                <a:spLocks noChangeShapeType="1"/>
              </p:cNvSpPr>
              <p:nvPr/>
            </p:nvSpPr>
            <p:spPr bwMode="auto">
              <a:xfrm>
                <a:off x="2327" y="212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6" name="Line 1624"/>
              <p:cNvSpPr>
                <a:spLocks noChangeShapeType="1"/>
              </p:cNvSpPr>
              <p:nvPr/>
            </p:nvSpPr>
            <p:spPr bwMode="auto">
              <a:xfrm>
                <a:off x="2325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7" name="Line 1625"/>
              <p:cNvSpPr>
                <a:spLocks noChangeShapeType="1"/>
              </p:cNvSpPr>
              <p:nvPr/>
            </p:nvSpPr>
            <p:spPr bwMode="auto">
              <a:xfrm>
                <a:off x="2325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8" name="Line 1626"/>
              <p:cNvSpPr>
                <a:spLocks noChangeShapeType="1"/>
              </p:cNvSpPr>
              <p:nvPr/>
            </p:nvSpPr>
            <p:spPr bwMode="auto">
              <a:xfrm>
                <a:off x="2314" y="21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79" name="Line 1627"/>
              <p:cNvSpPr>
                <a:spLocks noChangeShapeType="1"/>
              </p:cNvSpPr>
              <p:nvPr/>
            </p:nvSpPr>
            <p:spPr bwMode="auto">
              <a:xfrm>
                <a:off x="2314" y="2131"/>
                <a:ext cx="8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0" name="Line 1628"/>
              <p:cNvSpPr>
                <a:spLocks noChangeShapeType="1"/>
              </p:cNvSpPr>
              <p:nvPr/>
            </p:nvSpPr>
            <p:spPr bwMode="auto">
              <a:xfrm>
                <a:off x="2324" y="2130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1" name="Line 1629"/>
              <p:cNvSpPr>
                <a:spLocks noChangeShapeType="1"/>
              </p:cNvSpPr>
              <p:nvPr/>
            </p:nvSpPr>
            <p:spPr bwMode="auto">
              <a:xfrm>
                <a:off x="2314" y="2130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2" name="Line 1630"/>
              <p:cNvSpPr>
                <a:spLocks noChangeShapeType="1"/>
              </p:cNvSpPr>
              <p:nvPr/>
            </p:nvSpPr>
            <p:spPr bwMode="auto">
              <a:xfrm flipH="1">
                <a:off x="2314" y="2130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83" name="Rectangle 1631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84" name="Rectangle 1632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85" name="Rectangle 1633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86" name="Rectangle 1634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87" name="Rectangle 1635"/>
              <p:cNvSpPr>
                <a:spLocks noChangeArrowheads="1"/>
              </p:cNvSpPr>
              <p:nvPr/>
            </p:nvSpPr>
            <p:spPr bwMode="auto">
              <a:xfrm rot="5340000">
                <a:off x="2303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788" name="Rectangle 1636"/>
              <p:cNvSpPr>
                <a:spLocks noChangeArrowheads="1"/>
              </p:cNvSpPr>
              <p:nvPr/>
            </p:nvSpPr>
            <p:spPr bwMode="auto">
              <a:xfrm rot="5340000">
                <a:off x="2302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789" name="Rectangle 1637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90" name="Rectangle 1638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91" name="Rectangle 1639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92" name="Rectangle 1640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93" name="Rectangle 1641"/>
              <p:cNvSpPr>
                <a:spLocks noChangeArrowheads="1"/>
              </p:cNvSpPr>
              <p:nvPr/>
            </p:nvSpPr>
            <p:spPr bwMode="auto">
              <a:xfrm rot="5340000">
                <a:off x="2303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794" name="Rectangle 1642"/>
              <p:cNvSpPr>
                <a:spLocks noChangeArrowheads="1"/>
              </p:cNvSpPr>
              <p:nvPr/>
            </p:nvSpPr>
            <p:spPr bwMode="auto">
              <a:xfrm rot="5340000">
                <a:off x="2302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795" name="Rectangle 1643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796" name="Rectangle 1644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797" name="Rectangle 1645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798" name="Rectangle 1646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799" name="Rectangle 1647"/>
              <p:cNvSpPr>
                <a:spLocks noChangeArrowheads="1"/>
              </p:cNvSpPr>
              <p:nvPr/>
            </p:nvSpPr>
            <p:spPr bwMode="auto">
              <a:xfrm rot="5340000">
                <a:off x="2303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00" name="Rectangle 1648"/>
              <p:cNvSpPr>
                <a:spLocks noChangeArrowheads="1"/>
              </p:cNvSpPr>
              <p:nvPr/>
            </p:nvSpPr>
            <p:spPr bwMode="auto">
              <a:xfrm rot="5340000">
                <a:off x="2302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01" name="Rectangle 1649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02" name="Rectangle 1650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03" name="Rectangle 1651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04" name="Rectangle 1652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05" name="Rectangle 1653"/>
              <p:cNvSpPr>
                <a:spLocks noChangeArrowheads="1"/>
              </p:cNvSpPr>
              <p:nvPr/>
            </p:nvSpPr>
            <p:spPr bwMode="auto">
              <a:xfrm rot="5340000">
                <a:off x="2303" y="194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06" name="Rectangle 1654"/>
              <p:cNvSpPr>
                <a:spLocks noChangeArrowheads="1"/>
              </p:cNvSpPr>
              <p:nvPr/>
            </p:nvSpPr>
            <p:spPr bwMode="auto">
              <a:xfrm rot="5340000">
                <a:off x="2302" y="194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07" name="Rectangle 1655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08" name="Rectangle 1656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09" name="Rectangle 1657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10" name="Rectangle 1658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11" name="Rectangle 1659"/>
              <p:cNvSpPr>
                <a:spLocks noChangeArrowheads="1"/>
              </p:cNvSpPr>
              <p:nvPr/>
            </p:nvSpPr>
            <p:spPr bwMode="auto">
              <a:xfrm rot="5340000">
                <a:off x="2303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12" name="Rectangle 1660"/>
              <p:cNvSpPr>
                <a:spLocks noChangeArrowheads="1"/>
              </p:cNvSpPr>
              <p:nvPr/>
            </p:nvSpPr>
            <p:spPr bwMode="auto">
              <a:xfrm rot="5340000">
                <a:off x="2302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13" name="Rectangle 1661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14" name="Rectangle 1662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15" name="Rectangle 1663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16" name="Rectangle 1664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17" name="Rectangle 1665"/>
              <p:cNvSpPr>
                <a:spLocks noChangeArrowheads="1"/>
              </p:cNvSpPr>
              <p:nvPr/>
            </p:nvSpPr>
            <p:spPr bwMode="auto">
              <a:xfrm rot="5340000">
                <a:off x="2303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818" name="Rectangle 1666"/>
              <p:cNvSpPr>
                <a:spLocks noChangeArrowheads="1"/>
              </p:cNvSpPr>
              <p:nvPr/>
            </p:nvSpPr>
            <p:spPr bwMode="auto">
              <a:xfrm rot="5340000">
                <a:off x="2302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819" name="Line 1667"/>
              <p:cNvSpPr>
                <a:spLocks noChangeShapeType="1"/>
              </p:cNvSpPr>
              <p:nvPr/>
            </p:nvSpPr>
            <p:spPr bwMode="auto">
              <a:xfrm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0" name="Line 1668"/>
              <p:cNvSpPr>
                <a:spLocks noChangeShapeType="1"/>
              </p:cNvSpPr>
              <p:nvPr/>
            </p:nvSpPr>
            <p:spPr bwMode="auto">
              <a:xfrm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1" name="Line 1669"/>
              <p:cNvSpPr>
                <a:spLocks noChangeShapeType="1"/>
              </p:cNvSpPr>
              <p:nvPr/>
            </p:nvSpPr>
            <p:spPr bwMode="auto">
              <a:xfrm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2" name="Line 1670"/>
              <p:cNvSpPr>
                <a:spLocks noChangeShapeType="1"/>
              </p:cNvSpPr>
              <p:nvPr/>
            </p:nvSpPr>
            <p:spPr bwMode="auto">
              <a:xfrm>
                <a:off x="2312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3" name="Line 1671"/>
              <p:cNvSpPr>
                <a:spLocks noChangeShapeType="1"/>
              </p:cNvSpPr>
              <p:nvPr/>
            </p:nvSpPr>
            <p:spPr bwMode="auto">
              <a:xfrm>
                <a:off x="2312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4" name="Line 1672"/>
              <p:cNvSpPr>
                <a:spLocks noChangeShapeType="1"/>
              </p:cNvSpPr>
              <p:nvPr/>
            </p:nvSpPr>
            <p:spPr bwMode="auto">
              <a:xfrm flipV="1">
                <a:off x="2312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5" name="Line 1673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6" name="Line 1674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7" name="Line 1675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8" name="Line 1676"/>
              <p:cNvSpPr>
                <a:spLocks noChangeShapeType="1"/>
              </p:cNvSpPr>
              <p:nvPr/>
            </p:nvSpPr>
            <p:spPr bwMode="auto">
              <a:xfrm flipV="1"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29" name="Line 1677"/>
              <p:cNvSpPr>
                <a:spLocks noChangeShapeType="1"/>
              </p:cNvSpPr>
              <p:nvPr/>
            </p:nvSpPr>
            <p:spPr bwMode="auto">
              <a:xfrm>
                <a:off x="231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0" name="Line 1678"/>
              <p:cNvSpPr>
                <a:spLocks noChangeShapeType="1"/>
              </p:cNvSpPr>
              <p:nvPr/>
            </p:nvSpPr>
            <p:spPr bwMode="auto">
              <a:xfrm>
                <a:off x="231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1" name="Line 1679"/>
              <p:cNvSpPr>
                <a:spLocks noChangeShapeType="1"/>
              </p:cNvSpPr>
              <p:nvPr/>
            </p:nvSpPr>
            <p:spPr bwMode="auto">
              <a:xfrm>
                <a:off x="2312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2" name="Line 1680"/>
              <p:cNvSpPr>
                <a:spLocks noChangeShapeType="1"/>
              </p:cNvSpPr>
              <p:nvPr/>
            </p:nvSpPr>
            <p:spPr bwMode="auto">
              <a:xfrm>
                <a:off x="231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3" name="Line 1681"/>
              <p:cNvSpPr>
                <a:spLocks noChangeShapeType="1"/>
              </p:cNvSpPr>
              <p:nvPr/>
            </p:nvSpPr>
            <p:spPr bwMode="auto">
              <a:xfrm>
                <a:off x="2312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4" name="Line 1682"/>
              <p:cNvSpPr>
                <a:spLocks noChangeShapeType="1"/>
              </p:cNvSpPr>
              <p:nvPr/>
            </p:nvSpPr>
            <p:spPr bwMode="auto">
              <a:xfrm>
                <a:off x="2312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5" name="Line 1683"/>
              <p:cNvSpPr>
                <a:spLocks noChangeShapeType="1"/>
              </p:cNvSpPr>
              <p:nvPr/>
            </p:nvSpPr>
            <p:spPr bwMode="auto">
              <a:xfrm>
                <a:off x="2312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6" name="Line 1684"/>
              <p:cNvSpPr>
                <a:spLocks noChangeShapeType="1"/>
              </p:cNvSpPr>
              <p:nvPr/>
            </p:nvSpPr>
            <p:spPr bwMode="auto">
              <a:xfrm flipV="1">
                <a:off x="2312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7" name="Line 1685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8" name="Line 1686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39" name="Line 1687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0" name="Line 1688"/>
              <p:cNvSpPr>
                <a:spLocks noChangeShapeType="1"/>
              </p:cNvSpPr>
              <p:nvPr/>
            </p:nvSpPr>
            <p:spPr bwMode="auto">
              <a:xfrm flipV="1">
                <a:off x="231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1" name="Line 1689"/>
              <p:cNvSpPr>
                <a:spLocks noChangeShapeType="1"/>
              </p:cNvSpPr>
              <p:nvPr/>
            </p:nvSpPr>
            <p:spPr bwMode="auto">
              <a:xfrm>
                <a:off x="231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2" name="Line 1690"/>
              <p:cNvSpPr>
                <a:spLocks noChangeShapeType="1"/>
              </p:cNvSpPr>
              <p:nvPr/>
            </p:nvSpPr>
            <p:spPr bwMode="auto">
              <a:xfrm>
                <a:off x="2311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3" name="Line 1691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4" name="Line 1692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5" name="Line 1693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6" name="Line 1694"/>
              <p:cNvSpPr>
                <a:spLocks noChangeShapeType="1"/>
              </p:cNvSpPr>
              <p:nvPr/>
            </p:nvSpPr>
            <p:spPr bwMode="auto">
              <a:xfrm>
                <a:off x="2312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7" name="Line 1695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8" name="Line 1696"/>
              <p:cNvSpPr>
                <a:spLocks noChangeShapeType="1"/>
              </p:cNvSpPr>
              <p:nvPr/>
            </p:nvSpPr>
            <p:spPr bwMode="auto">
              <a:xfrm>
                <a:off x="2312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49" name="Line 1697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0" name="Line 1698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1" name="Line 1699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2" name="Line 1700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3" name="Line 1701"/>
              <p:cNvSpPr>
                <a:spLocks noChangeShapeType="1"/>
              </p:cNvSpPr>
              <p:nvPr/>
            </p:nvSpPr>
            <p:spPr bwMode="auto">
              <a:xfrm>
                <a:off x="2311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4" name="Line 1702"/>
              <p:cNvSpPr>
                <a:spLocks noChangeShapeType="1"/>
              </p:cNvSpPr>
              <p:nvPr/>
            </p:nvSpPr>
            <p:spPr bwMode="auto">
              <a:xfrm>
                <a:off x="231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5" name="Line 1703"/>
              <p:cNvSpPr>
                <a:spLocks noChangeShapeType="1"/>
              </p:cNvSpPr>
              <p:nvPr/>
            </p:nvSpPr>
            <p:spPr bwMode="auto">
              <a:xfrm>
                <a:off x="2312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6" name="Line 1704"/>
              <p:cNvSpPr>
                <a:spLocks noChangeShapeType="1"/>
              </p:cNvSpPr>
              <p:nvPr/>
            </p:nvSpPr>
            <p:spPr bwMode="auto">
              <a:xfrm>
                <a:off x="2312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7" name="Line 1705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8" name="Line 1706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59" name="Line 1707"/>
              <p:cNvSpPr>
                <a:spLocks noChangeShapeType="1"/>
              </p:cNvSpPr>
              <p:nvPr/>
            </p:nvSpPr>
            <p:spPr bwMode="auto">
              <a:xfrm>
                <a:off x="2311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0" name="Line 1708"/>
              <p:cNvSpPr>
                <a:spLocks noChangeShapeType="1"/>
              </p:cNvSpPr>
              <p:nvPr/>
            </p:nvSpPr>
            <p:spPr bwMode="auto">
              <a:xfrm>
                <a:off x="2311" y="194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1" name="Line 1709"/>
              <p:cNvSpPr>
                <a:spLocks noChangeShapeType="1"/>
              </p:cNvSpPr>
              <p:nvPr/>
            </p:nvSpPr>
            <p:spPr bwMode="auto">
              <a:xfrm>
                <a:off x="2312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2" name="Line 1710"/>
              <p:cNvSpPr>
                <a:spLocks noChangeShapeType="1"/>
              </p:cNvSpPr>
              <p:nvPr/>
            </p:nvSpPr>
            <p:spPr bwMode="auto">
              <a:xfrm>
                <a:off x="2311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3" name="Line 1711"/>
              <p:cNvSpPr>
                <a:spLocks noChangeShapeType="1"/>
              </p:cNvSpPr>
              <p:nvPr/>
            </p:nvSpPr>
            <p:spPr bwMode="auto">
              <a:xfrm>
                <a:off x="2312" y="19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4" name="Line 1712"/>
              <p:cNvSpPr>
                <a:spLocks noChangeShapeType="1"/>
              </p:cNvSpPr>
              <p:nvPr/>
            </p:nvSpPr>
            <p:spPr bwMode="auto">
              <a:xfrm>
                <a:off x="231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5" name="Line 1713"/>
              <p:cNvSpPr>
                <a:spLocks noChangeShapeType="1"/>
              </p:cNvSpPr>
              <p:nvPr/>
            </p:nvSpPr>
            <p:spPr bwMode="auto">
              <a:xfrm>
                <a:off x="231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6" name="Line 1714"/>
              <p:cNvSpPr>
                <a:spLocks noChangeShapeType="1"/>
              </p:cNvSpPr>
              <p:nvPr/>
            </p:nvSpPr>
            <p:spPr bwMode="auto">
              <a:xfrm flipV="1">
                <a:off x="2312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7" name="Line 1715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8" name="Line 1716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69" name="Line 1717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0" name="Line 1718"/>
              <p:cNvSpPr>
                <a:spLocks noChangeShapeType="1"/>
              </p:cNvSpPr>
              <p:nvPr/>
            </p:nvSpPr>
            <p:spPr bwMode="auto">
              <a:xfrm flipV="1">
                <a:off x="2311" y="197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1" name="Line 1719"/>
              <p:cNvSpPr>
                <a:spLocks noChangeShapeType="1"/>
              </p:cNvSpPr>
              <p:nvPr/>
            </p:nvSpPr>
            <p:spPr bwMode="auto">
              <a:xfrm>
                <a:off x="231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2" name="Line 1720"/>
              <p:cNvSpPr>
                <a:spLocks noChangeShapeType="1"/>
              </p:cNvSpPr>
              <p:nvPr/>
            </p:nvSpPr>
            <p:spPr bwMode="auto">
              <a:xfrm>
                <a:off x="2311" y="197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3" name="Line 1721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4" name="Line 1722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5" name="Line 1723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6" name="Line 1724"/>
              <p:cNvSpPr>
                <a:spLocks noChangeShapeType="1"/>
              </p:cNvSpPr>
              <p:nvPr/>
            </p:nvSpPr>
            <p:spPr bwMode="auto">
              <a:xfrm>
                <a:off x="2312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7" name="Line 1725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8" name="Line 1726"/>
              <p:cNvSpPr>
                <a:spLocks noChangeShapeType="1"/>
              </p:cNvSpPr>
              <p:nvPr/>
            </p:nvSpPr>
            <p:spPr bwMode="auto">
              <a:xfrm>
                <a:off x="2312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79" name="Line 1727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0" name="Line 1728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1" name="Line 1729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2" name="Line 1730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3" name="Line 1731"/>
              <p:cNvSpPr>
                <a:spLocks noChangeShapeType="1"/>
              </p:cNvSpPr>
              <p:nvPr/>
            </p:nvSpPr>
            <p:spPr bwMode="auto">
              <a:xfrm>
                <a:off x="2311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4" name="Line 1732"/>
              <p:cNvSpPr>
                <a:spLocks noChangeShapeType="1"/>
              </p:cNvSpPr>
              <p:nvPr/>
            </p:nvSpPr>
            <p:spPr bwMode="auto">
              <a:xfrm>
                <a:off x="231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5" name="Line 1733"/>
              <p:cNvSpPr>
                <a:spLocks noChangeShapeType="1"/>
              </p:cNvSpPr>
              <p:nvPr/>
            </p:nvSpPr>
            <p:spPr bwMode="auto">
              <a:xfrm flipV="1">
                <a:off x="2492" y="1981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6" name="Line 1734"/>
              <p:cNvSpPr>
                <a:spLocks noChangeShapeType="1"/>
              </p:cNvSpPr>
              <p:nvPr/>
            </p:nvSpPr>
            <p:spPr bwMode="auto">
              <a:xfrm flipV="1">
                <a:off x="2344" y="2121"/>
                <a:ext cx="1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7" name="Line 1735"/>
              <p:cNvSpPr>
                <a:spLocks noChangeShapeType="1"/>
              </p:cNvSpPr>
              <p:nvPr/>
            </p:nvSpPr>
            <p:spPr bwMode="auto">
              <a:xfrm>
                <a:off x="2368" y="2016"/>
                <a:ext cx="1" cy="1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8" name="Line 1736"/>
              <p:cNvSpPr>
                <a:spLocks noChangeShapeType="1"/>
              </p:cNvSpPr>
              <p:nvPr/>
            </p:nvSpPr>
            <p:spPr bwMode="auto">
              <a:xfrm flipV="1">
                <a:off x="2368" y="2017"/>
                <a:ext cx="1" cy="11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89" name="Line 1737"/>
              <p:cNvSpPr>
                <a:spLocks noChangeShapeType="1"/>
              </p:cNvSpPr>
              <p:nvPr/>
            </p:nvSpPr>
            <p:spPr bwMode="auto">
              <a:xfrm flipH="1">
                <a:off x="2368" y="2130"/>
                <a:ext cx="12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0" name="Line 1738"/>
              <p:cNvSpPr>
                <a:spLocks noChangeShapeType="1"/>
              </p:cNvSpPr>
              <p:nvPr/>
            </p:nvSpPr>
            <p:spPr bwMode="auto">
              <a:xfrm flipH="1">
                <a:off x="2368" y="2131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1" name="Line 1739"/>
              <p:cNvSpPr>
                <a:spLocks noChangeShapeType="1"/>
              </p:cNvSpPr>
              <p:nvPr/>
            </p:nvSpPr>
            <p:spPr bwMode="auto">
              <a:xfrm>
                <a:off x="2360" y="212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2" name="Line 1740"/>
              <p:cNvSpPr>
                <a:spLocks noChangeShapeType="1"/>
              </p:cNvSpPr>
              <p:nvPr/>
            </p:nvSpPr>
            <p:spPr bwMode="auto">
              <a:xfrm>
                <a:off x="236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3" name="Line 1741"/>
              <p:cNvSpPr>
                <a:spLocks noChangeShapeType="1"/>
              </p:cNvSpPr>
              <p:nvPr/>
            </p:nvSpPr>
            <p:spPr bwMode="auto">
              <a:xfrm>
                <a:off x="236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4" name="Line 1742"/>
              <p:cNvSpPr>
                <a:spLocks noChangeShapeType="1"/>
              </p:cNvSpPr>
              <p:nvPr/>
            </p:nvSpPr>
            <p:spPr bwMode="auto">
              <a:xfrm flipV="1">
                <a:off x="2341" y="2135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895" name="Rectangle 1743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896" name="Rectangle 1744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897" name="Rectangle 1745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898" name="Rectangle 1746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899" name="Rectangle 1747"/>
              <p:cNvSpPr>
                <a:spLocks noChangeArrowheads="1"/>
              </p:cNvSpPr>
              <p:nvPr/>
            </p:nvSpPr>
            <p:spPr bwMode="auto">
              <a:xfrm rot="5340000">
                <a:off x="236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00" name="Rectangle 1748"/>
              <p:cNvSpPr>
                <a:spLocks noChangeArrowheads="1"/>
              </p:cNvSpPr>
              <p:nvPr/>
            </p:nvSpPr>
            <p:spPr bwMode="auto">
              <a:xfrm rot="5340000">
                <a:off x="236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01" name="Line 1749"/>
              <p:cNvSpPr>
                <a:spLocks noChangeShapeType="1"/>
              </p:cNvSpPr>
              <p:nvPr/>
            </p:nvSpPr>
            <p:spPr bwMode="auto">
              <a:xfrm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2" name="Line 1750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3" name="Line 1751"/>
              <p:cNvSpPr>
                <a:spLocks noChangeShapeType="1"/>
              </p:cNvSpPr>
              <p:nvPr/>
            </p:nvSpPr>
            <p:spPr bwMode="auto">
              <a:xfrm flipV="1"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4" name="Line 1752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5" name="Line 1753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6" name="Line 1754"/>
              <p:cNvSpPr>
                <a:spLocks noChangeShapeType="1"/>
              </p:cNvSpPr>
              <p:nvPr/>
            </p:nvSpPr>
            <p:spPr bwMode="auto">
              <a:xfrm>
                <a:off x="2369" y="212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7" name="Line 1755"/>
              <p:cNvSpPr>
                <a:spLocks noChangeShapeType="1"/>
              </p:cNvSpPr>
              <p:nvPr/>
            </p:nvSpPr>
            <p:spPr bwMode="auto">
              <a:xfrm flipV="1"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8" name="Line 1756"/>
              <p:cNvSpPr>
                <a:spLocks noChangeShapeType="1"/>
              </p:cNvSpPr>
              <p:nvPr/>
            </p:nvSpPr>
            <p:spPr bwMode="auto">
              <a:xfrm>
                <a:off x="237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09" name="Line 1757"/>
              <p:cNvSpPr>
                <a:spLocks noChangeShapeType="1"/>
              </p:cNvSpPr>
              <p:nvPr/>
            </p:nvSpPr>
            <p:spPr bwMode="auto">
              <a:xfrm>
                <a:off x="2371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0" name="Line 1758"/>
              <p:cNvSpPr>
                <a:spLocks noChangeShapeType="1"/>
              </p:cNvSpPr>
              <p:nvPr/>
            </p:nvSpPr>
            <p:spPr bwMode="auto">
              <a:xfrm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1" name="Line 1759"/>
              <p:cNvSpPr>
                <a:spLocks noChangeShapeType="1"/>
              </p:cNvSpPr>
              <p:nvPr/>
            </p:nvSpPr>
            <p:spPr bwMode="auto">
              <a:xfrm>
                <a:off x="236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2" name="Line 1760"/>
              <p:cNvSpPr>
                <a:spLocks noChangeShapeType="1"/>
              </p:cNvSpPr>
              <p:nvPr/>
            </p:nvSpPr>
            <p:spPr bwMode="auto">
              <a:xfrm>
                <a:off x="2371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13" name="Rectangle 1761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14" name="Rectangle 1762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15" name="Rectangle 1763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16" name="Rectangle 1764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17" name="Rectangle 1765"/>
              <p:cNvSpPr>
                <a:spLocks noChangeArrowheads="1"/>
              </p:cNvSpPr>
              <p:nvPr/>
            </p:nvSpPr>
            <p:spPr bwMode="auto">
              <a:xfrm rot="5340000">
                <a:off x="2481" y="2127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18" name="Rectangle 1766"/>
              <p:cNvSpPr>
                <a:spLocks noChangeArrowheads="1"/>
              </p:cNvSpPr>
              <p:nvPr/>
            </p:nvSpPr>
            <p:spPr bwMode="auto">
              <a:xfrm rot="5340000">
                <a:off x="2480" y="2128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19" name="Line 1767"/>
              <p:cNvSpPr>
                <a:spLocks noChangeShapeType="1"/>
              </p:cNvSpPr>
              <p:nvPr/>
            </p:nvSpPr>
            <p:spPr bwMode="auto">
              <a:xfrm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0" name="Line 1768"/>
              <p:cNvSpPr>
                <a:spLocks noChangeShapeType="1"/>
              </p:cNvSpPr>
              <p:nvPr/>
            </p:nvSpPr>
            <p:spPr bwMode="auto">
              <a:xfrm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1" name="Line 1769"/>
              <p:cNvSpPr>
                <a:spLocks noChangeShapeType="1"/>
              </p:cNvSpPr>
              <p:nvPr/>
            </p:nvSpPr>
            <p:spPr bwMode="auto">
              <a:xfrm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2" name="Line 1770"/>
              <p:cNvSpPr>
                <a:spLocks noChangeShapeType="1"/>
              </p:cNvSpPr>
              <p:nvPr/>
            </p:nvSpPr>
            <p:spPr bwMode="auto">
              <a:xfrm>
                <a:off x="2490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3" name="Line 1771"/>
              <p:cNvSpPr>
                <a:spLocks noChangeShapeType="1"/>
              </p:cNvSpPr>
              <p:nvPr/>
            </p:nvSpPr>
            <p:spPr bwMode="auto">
              <a:xfrm>
                <a:off x="2490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4" name="Line 1772"/>
              <p:cNvSpPr>
                <a:spLocks noChangeShapeType="1"/>
              </p:cNvSpPr>
              <p:nvPr/>
            </p:nvSpPr>
            <p:spPr bwMode="auto">
              <a:xfrm flipV="1">
                <a:off x="2490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5" name="Line 1773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6" name="Line 1774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7" name="Line 1775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8" name="Line 1776"/>
              <p:cNvSpPr>
                <a:spLocks noChangeShapeType="1"/>
              </p:cNvSpPr>
              <p:nvPr/>
            </p:nvSpPr>
            <p:spPr bwMode="auto">
              <a:xfrm flipV="1"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29" name="Line 1777"/>
              <p:cNvSpPr>
                <a:spLocks noChangeShapeType="1"/>
              </p:cNvSpPr>
              <p:nvPr/>
            </p:nvSpPr>
            <p:spPr bwMode="auto">
              <a:xfrm>
                <a:off x="2489" y="212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0" name="Line 1778"/>
              <p:cNvSpPr>
                <a:spLocks noChangeShapeType="1"/>
              </p:cNvSpPr>
              <p:nvPr/>
            </p:nvSpPr>
            <p:spPr bwMode="auto">
              <a:xfrm>
                <a:off x="2489" y="212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1" name="Line 1779"/>
              <p:cNvSpPr>
                <a:spLocks noChangeShapeType="1"/>
              </p:cNvSpPr>
              <p:nvPr/>
            </p:nvSpPr>
            <p:spPr bwMode="auto">
              <a:xfrm flipH="1">
                <a:off x="2344" y="2120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32" name="Rectangle 1780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33" name="Rectangle 1781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34" name="Rectangle 1782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35" name="Rectangle 1783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36" name="Rectangle 1784"/>
              <p:cNvSpPr>
                <a:spLocks noChangeArrowheads="1"/>
              </p:cNvSpPr>
              <p:nvPr/>
            </p:nvSpPr>
            <p:spPr bwMode="auto">
              <a:xfrm rot="5340000">
                <a:off x="236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37" name="Rectangle 1785"/>
              <p:cNvSpPr>
                <a:spLocks noChangeArrowheads="1"/>
              </p:cNvSpPr>
              <p:nvPr/>
            </p:nvSpPr>
            <p:spPr bwMode="auto">
              <a:xfrm rot="5340000">
                <a:off x="236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38" name="Rectangle 1786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939" name="Rectangle 1787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940" name="Rectangle 1788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941" name="Rectangle 1789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942" name="Rectangle 1790"/>
              <p:cNvSpPr>
                <a:spLocks noChangeArrowheads="1"/>
              </p:cNvSpPr>
              <p:nvPr/>
            </p:nvSpPr>
            <p:spPr bwMode="auto">
              <a:xfrm rot="5340000">
                <a:off x="236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943" name="Rectangle 1791"/>
              <p:cNvSpPr>
                <a:spLocks noChangeArrowheads="1"/>
              </p:cNvSpPr>
              <p:nvPr/>
            </p:nvSpPr>
            <p:spPr bwMode="auto">
              <a:xfrm rot="5340000">
                <a:off x="236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944" name="Rectangle 1792"/>
              <p:cNvSpPr>
                <a:spLocks noChangeArrowheads="1"/>
              </p:cNvSpPr>
              <p:nvPr/>
            </p:nvSpPr>
            <p:spPr bwMode="auto">
              <a:xfrm>
                <a:off x="237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5" name="Rectangle 1793"/>
              <p:cNvSpPr>
                <a:spLocks noChangeArrowheads="1"/>
              </p:cNvSpPr>
              <p:nvPr/>
            </p:nvSpPr>
            <p:spPr bwMode="auto">
              <a:xfrm>
                <a:off x="2368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6" name="Line 1794"/>
              <p:cNvSpPr>
                <a:spLocks noChangeShapeType="1"/>
              </p:cNvSpPr>
              <p:nvPr/>
            </p:nvSpPr>
            <p:spPr bwMode="auto">
              <a:xfrm>
                <a:off x="2369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7" name="Line 1795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8" name="Line 1796"/>
              <p:cNvSpPr>
                <a:spLocks noChangeShapeType="1"/>
              </p:cNvSpPr>
              <p:nvPr/>
            </p:nvSpPr>
            <p:spPr bwMode="auto">
              <a:xfrm flipV="1">
                <a:off x="236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49" name="Line 1797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0" name="Line 1798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1" name="Line 1799"/>
              <p:cNvSpPr>
                <a:spLocks noChangeShapeType="1"/>
              </p:cNvSpPr>
              <p:nvPr/>
            </p:nvSpPr>
            <p:spPr bwMode="auto">
              <a:xfrm>
                <a:off x="2369" y="2055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2" name="Line 1800"/>
              <p:cNvSpPr>
                <a:spLocks noChangeShapeType="1"/>
              </p:cNvSpPr>
              <p:nvPr/>
            </p:nvSpPr>
            <p:spPr bwMode="auto">
              <a:xfrm flipV="1">
                <a:off x="237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3" name="Line 1801"/>
              <p:cNvSpPr>
                <a:spLocks noChangeShapeType="1"/>
              </p:cNvSpPr>
              <p:nvPr/>
            </p:nvSpPr>
            <p:spPr bwMode="auto">
              <a:xfrm>
                <a:off x="237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4" name="Line 1802"/>
              <p:cNvSpPr>
                <a:spLocks noChangeShapeType="1"/>
              </p:cNvSpPr>
              <p:nvPr/>
            </p:nvSpPr>
            <p:spPr bwMode="auto">
              <a:xfrm>
                <a:off x="2371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5" name="Line 1803"/>
              <p:cNvSpPr>
                <a:spLocks noChangeShapeType="1"/>
              </p:cNvSpPr>
              <p:nvPr/>
            </p:nvSpPr>
            <p:spPr bwMode="auto">
              <a:xfrm>
                <a:off x="2371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6" name="Line 1804"/>
              <p:cNvSpPr>
                <a:spLocks noChangeShapeType="1"/>
              </p:cNvSpPr>
              <p:nvPr/>
            </p:nvSpPr>
            <p:spPr bwMode="auto">
              <a:xfrm>
                <a:off x="236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7" name="Line 1805"/>
              <p:cNvSpPr>
                <a:spLocks noChangeShapeType="1"/>
              </p:cNvSpPr>
              <p:nvPr/>
            </p:nvSpPr>
            <p:spPr bwMode="auto">
              <a:xfrm>
                <a:off x="2371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8" name="Line 1806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59" name="Line 1807"/>
              <p:cNvSpPr>
                <a:spLocks noChangeShapeType="1"/>
              </p:cNvSpPr>
              <p:nvPr/>
            </p:nvSpPr>
            <p:spPr bwMode="auto">
              <a:xfrm>
                <a:off x="2369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0" name="Line 1808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1" name="Line 1809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2" name="Line 1810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963" name="Line 1811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6" name="Group 2013"/>
            <p:cNvGrpSpPr>
              <a:grpSpLocks/>
            </p:cNvGrpSpPr>
            <p:nvPr/>
          </p:nvGrpSpPr>
          <p:grpSpPr bwMode="auto">
            <a:xfrm>
              <a:off x="2311" y="1794"/>
              <a:ext cx="185" cy="335"/>
              <a:chOff x="2311" y="1794"/>
              <a:chExt cx="185" cy="335"/>
            </a:xfrm>
          </p:grpSpPr>
          <p:sp>
            <p:nvSpPr>
              <p:cNvPr id="1564" name="Line 1813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5" name="Line 1814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6" name="Line 1815"/>
              <p:cNvSpPr>
                <a:spLocks noChangeShapeType="1"/>
              </p:cNvSpPr>
              <p:nvPr/>
            </p:nvSpPr>
            <p:spPr bwMode="auto">
              <a:xfrm>
                <a:off x="2371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7" name="Line 1816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8" name="Line 1817"/>
              <p:cNvSpPr>
                <a:spLocks noChangeShapeType="1"/>
              </p:cNvSpPr>
              <p:nvPr/>
            </p:nvSpPr>
            <p:spPr bwMode="auto">
              <a:xfrm>
                <a:off x="236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9" name="Line 1818"/>
              <p:cNvSpPr>
                <a:spLocks noChangeShapeType="1"/>
              </p:cNvSpPr>
              <p:nvPr/>
            </p:nvSpPr>
            <p:spPr bwMode="auto">
              <a:xfrm>
                <a:off x="2371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0" name="Line 1819"/>
              <p:cNvSpPr>
                <a:spLocks noChangeShapeType="1"/>
              </p:cNvSpPr>
              <p:nvPr/>
            </p:nvSpPr>
            <p:spPr bwMode="auto">
              <a:xfrm flipH="1">
                <a:off x="2368" y="19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1" name="Line 1820"/>
              <p:cNvSpPr>
                <a:spLocks noChangeShapeType="1"/>
              </p:cNvSpPr>
              <p:nvPr/>
            </p:nvSpPr>
            <p:spPr bwMode="auto">
              <a:xfrm flipH="1">
                <a:off x="2368" y="194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2" name="Freeform 1821"/>
              <p:cNvSpPr>
                <a:spLocks/>
              </p:cNvSpPr>
              <p:nvPr/>
            </p:nvSpPr>
            <p:spPr bwMode="auto">
              <a:xfrm>
                <a:off x="2371" y="19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3" name="Line 1822"/>
              <p:cNvSpPr>
                <a:spLocks noChangeShapeType="1"/>
              </p:cNvSpPr>
              <p:nvPr/>
            </p:nvSpPr>
            <p:spPr bwMode="auto">
              <a:xfrm flipV="1">
                <a:off x="2368" y="1981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4" name="Freeform 1823"/>
              <p:cNvSpPr>
                <a:spLocks/>
              </p:cNvSpPr>
              <p:nvPr/>
            </p:nvSpPr>
            <p:spPr bwMode="auto">
              <a:xfrm>
                <a:off x="2368" y="19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5" name="Rectangle 1824"/>
              <p:cNvSpPr>
                <a:spLocks noChangeArrowheads="1"/>
              </p:cNvSpPr>
              <p:nvPr/>
            </p:nvSpPr>
            <p:spPr bwMode="auto">
              <a:xfrm>
                <a:off x="237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6" name="Rectangle 1825"/>
              <p:cNvSpPr>
                <a:spLocks noChangeArrowheads="1"/>
              </p:cNvSpPr>
              <p:nvPr/>
            </p:nvSpPr>
            <p:spPr bwMode="auto">
              <a:xfrm>
                <a:off x="2368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7" name="Line 1826"/>
              <p:cNvSpPr>
                <a:spLocks noChangeShapeType="1"/>
              </p:cNvSpPr>
              <p:nvPr/>
            </p:nvSpPr>
            <p:spPr bwMode="auto">
              <a:xfrm>
                <a:off x="2371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8" name="Line 1827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79" name="Line 1828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0" name="Line 1829"/>
              <p:cNvSpPr>
                <a:spLocks noChangeShapeType="1"/>
              </p:cNvSpPr>
              <p:nvPr/>
            </p:nvSpPr>
            <p:spPr bwMode="auto">
              <a:xfrm>
                <a:off x="2368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1" name="Line 1830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2" name="Line 1831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3" name="Line 1832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4" name="Line 1833"/>
              <p:cNvSpPr>
                <a:spLocks noChangeShapeType="1"/>
              </p:cNvSpPr>
              <p:nvPr/>
            </p:nvSpPr>
            <p:spPr bwMode="auto">
              <a:xfrm>
                <a:off x="2368" y="198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85" name="Rectangle 1834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1586" name="Rectangle 1835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1587" name="Rectangle 1836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1588" name="Rectangle 1837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1589" name="Rectangle 1838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1590" name="Rectangle 1839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91" name="Rectangle 1840"/>
              <p:cNvSpPr>
                <a:spLocks noChangeArrowheads="1"/>
              </p:cNvSpPr>
              <p:nvPr/>
            </p:nvSpPr>
            <p:spPr bwMode="auto">
              <a:xfrm rot="5340000">
                <a:off x="235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1592" name="Rectangle 1841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1593" name="Rectangle 1842"/>
              <p:cNvSpPr>
                <a:spLocks noChangeArrowheads="1"/>
              </p:cNvSpPr>
              <p:nvPr/>
            </p:nvSpPr>
            <p:spPr bwMode="auto">
              <a:xfrm rot="5340000">
                <a:off x="236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1594" name="Line 1843"/>
              <p:cNvSpPr>
                <a:spLocks noChangeShapeType="1"/>
              </p:cNvSpPr>
              <p:nvPr/>
            </p:nvSpPr>
            <p:spPr bwMode="auto">
              <a:xfrm flipH="1">
                <a:off x="2363" y="1962"/>
                <a:ext cx="1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5" name="Line 1844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6" name="Line 1845"/>
              <p:cNvSpPr>
                <a:spLocks noChangeShapeType="1"/>
              </p:cNvSpPr>
              <p:nvPr/>
            </p:nvSpPr>
            <p:spPr bwMode="auto">
              <a:xfrm flipH="1" flipV="1">
                <a:off x="2377" y="196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7" name="Line 1846"/>
              <p:cNvSpPr>
                <a:spLocks noChangeShapeType="1"/>
              </p:cNvSpPr>
              <p:nvPr/>
            </p:nvSpPr>
            <p:spPr bwMode="auto">
              <a:xfrm>
                <a:off x="2363" y="195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8" name="Line 1847"/>
              <p:cNvSpPr>
                <a:spLocks noChangeShapeType="1"/>
              </p:cNvSpPr>
              <p:nvPr/>
            </p:nvSpPr>
            <p:spPr bwMode="auto">
              <a:xfrm>
                <a:off x="2371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99" name="Line 1848"/>
              <p:cNvSpPr>
                <a:spLocks noChangeShapeType="1"/>
              </p:cNvSpPr>
              <p:nvPr/>
            </p:nvSpPr>
            <p:spPr bwMode="auto">
              <a:xfrm>
                <a:off x="237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0" name="Rectangle 1849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01" name="Rectangle 1850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02" name="Rectangle 1851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03" name="Rectangle 1852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04" name="Rectangle 1853"/>
              <p:cNvSpPr>
                <a:spLocks noChangeArrowheads="1"/>
              </p:cNvSpPr>
              <p:nvPr/>
            </p:nvSpPr>
            <p:spPr bwMode="auto">
              <a:xfrm rot="5340000">
                <a:off x="236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05" name="Rectangle 1854"/>
              <p:cNvSpPr>
                <a:spLocks noChangeArrowheads="1"/>
              </p:cNvSpPr>
              <p:nvPr/>
            </p:nvSpPr>
            <p:spPr bwMode="auto">
              <a:xfrm rot="5340000">
                <a:off x="236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06" name="Line 1855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7" name="Line 1856"/>
              <p:cNvSpPr>
                <a:spLocks noChangeShapeType="1"/>
              </p:cNvSpPr>
              <p:nvPr/>
            </p:nvSpPr>
            <p:spPr bwMode="auto">
              <a:xfrm>
                <a:off x="2369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8" name="Line 1857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09" name="Line 1858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0" name="Line 1859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1" name="Line 1860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2" name="Line 1861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3" name="Line 1862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4" name="Line 1863"/>
              <p:cNvSpPr>
                <a:spLocks noChangeShapeType="1"/>
              </p:cNvSpPr>
              <p:nvPr/>
            </p:nvSpPr>
            <p:spPr bwMode="auto">
              <a:xfrm>
                <a:off x="2371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5" name="Line 1864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6" name="Line 1865"/>
              <p:cNvSpPr>
                <a:spLocks noChangeShapeType="1"/>
              </p:cNvSpPr>
              <p:nvPr/>
            </p:nvSpPr>
            <p:spPr bwMode="auto">
              <a:xfrm>
                <a:off x="236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7" name="Line 1866"/>
              <p:cNvSpPr>
                <a:spLocks noChangeShapeType="1"/>
              </p:cNvSpPr>
              <p:nvPr/>
            </p:nvSpPr>
            <p:spPr bwMode="auto">
              <a:xfrm>
                <a:off x="2371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8" name="Line 1867"/>
              <p:cNvSpPr>
                <a:spLocks noChangeShapeType="1"/>
              </p:cNvSpPr>
              <p:nvPr/>
            </p:nvSpPr>
            <p:spPr bwMode="auto">
              <a:xfrm flipV="1">
                <a:off x="2371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19" name="Line 1868"/>
              <p:cNvSpPr>
                <a:spLocks noChangeShapeType="1"/>
              </p:cNvSpPr>
              <p:nvPr/>
            </p:nvSpPr>
            <p:spPr bwMode="auto">
              <a:xfrm flipV="1">
                <a:off x="2372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20" name="Rectangle 1869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21" name="Rectangle 1870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22" name="Rectangle 1871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23" name="Rectangle 1872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24" name="Rectangle 1873"/>
              <p:cNvSpPr>
                <a:spLocks noChangeArrowheads="1"/>
              </p:cNvSpPr>
              <p:nvPr/>
            </p:nvSpPr>
            <p:spPr bwMode="auto">
              <a:xfrm rot="5340000">
                <a:off x="2481" y="2054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25" name="Rectangle 1874"/>
              <p:cNvSpPr>
                <a:spLocks noChangeArrowheads="1"/>
              </p:cNvSpPr>
              <p:nvPr/>
            </p:nvSpPr>
            <p:spPr bwMode="auto">
              <a:xfrm rot="5340000">
                <a:off x="2480" y="2055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26" name="Rectangle 1875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27" name="Rectangle 1876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28" name="Rectangle 1877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29" name="Rectangle 1878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30" name="Rectangle 1879"/>
              <p:cNvSpPr>
                <a:spLocks noChangeArrowheads="1"/>
              </p:cNvSpPr>
              <p:nvPr/>
            </p:nvSpPr>
            <p:spPr bwMode="auto">
              <a:xfrm rot="5340000">
                <a:off x="2481" y="209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31" name="Rectangle 1880"/>
              <p:cNvSpPr>
                <a:spLocks noChangeArrowheads="1"/>
              </p:cNvSpPr>
              <p:nvPr/>
            </p:nvSpPr>
            <p:spPr bwMode="auto">
              <a:xfrm rot="5340000">
                <a:off x="2480" y="209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32" name="Rectangle 1881"/>
              <p:cNvSpPr>
                <a:spLocks noChangeArrowheads="1"/>
              </p:cNvSpPr>
              <p:nvPr/>
            </p:nvSpPr>
            <p:spPr bwMode="auto">
              <a:xfrm>
                <a:off x="2489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3" name="Freeform 1882"/>
              <p:cNvSpPr>
                <a:spLocks/>
              </p:cNvSpPr>
              <p:nvPr/>
            </p:nvSpPr>
            <p:spPr bwMode="auto">
              <a:xfrm>
                <a:off x="2490" y="194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4" name="Rectangle 1883"/>
              <p:cNvSpPr>
                <a:spLocks noChangeArrowheads="1"/>
              </p:cNvSpPr>
              <p:nvPr/>
            </p:nvSpPr>
            <p:spPr bwMode="auto">
              <a:xfrm>
                <a:off x="2489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5" name="Freeform 1884"/>
              <p:cNvSpPr>
                <a:spLocks/>
              </p:cNvSpPr>
              <p:nvPr/>
            </p:nvSpPr>
            <p:spPr bwMode="auto">
              <a:xfrm>
                <a:off x="2490" y="198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1"/>
                  <a:gd name="T17" fmla="*/ 2 w 2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6" name="Freeform 1885"/>
              <p:cNvSpPr>
                <a:spLocks/>
              </p:cNvSpPr>
              <p:nvPr/>
            </p:nvSpPr>
            <p:spPr bwMode="auto">
              <a:xfrm>
                <a:off x="2489" y="19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7" name="Freeform 1886"/>
              <p:cNvSpPr>
                <a:spLocks/>
              </p:cNvSpPr>
              <p:nvPr/>
            </p:nvSpPr>
            <p:spPr bwMode="auto">
              <a:xfrm>
                <a:off x="2492" y="19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8" name="Line 1887"/>
              <p:cNvSpPr>
                <a:spLocks noChangeShapeType="1"/>
              </p:cNvSpPr>
              <p:nvPr/>
            </p:nvSpPr>
            <p:spPr bwMode="auto">
              <a:xfrm>
                <a:off x="2489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39" name="Line 1888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0" name="Line 1889"/>
              <p:cNvSpPr>
                <a:spLocks noChangeShapeType="1"/>
              </p:cNvSpPr>
              <p:nvPr/>
            </p:nvSpPr>
            <p:spPr bwMode="auto">
              <a:xfrm flipV="1">
                <a:off x="248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1" name="Line 1890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2" name="Line 1891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3" name="Line 1892"/>
              <p:cNvSpPr>
                <a:spLocks noChangeShapeType="1"/>
              </p:cNvSpPr>
              <p:nvPr/>
            </p:nvSpPr>
            <p:spPr bwMode="auto">
              <a:xfrm>
                <a:off x="2489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4" name="Line 1893"/>
              <p:cNvSpPr>
                <a:spLocks noChangeShapeType="1"/>
              </p:cNvSpPr>
              <p:nvPr/>
            </p:nvSpPr>
            <p:spPr bwMode="auto">
              <a:xfrm flipV="1">
                <a:off x="2490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5" name="Line 1894"/>
              <p:cNvSpPr>
                <a:spLocks noChangeShapeType="1"/>
              </p:cNvSpPr>
              <p:nvPr/>
            </p:nvSpPr>
            <p:spPr bwMode="auto">
              <a:xfrm>
                <a:off x="2490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6" name="Line 1895"/>
              <p:cNvSpPr>
                <a:spLocks noChangeShapeType="1"/>
              </p:cNvSpPr>
              <p:nvPr/>
            </p:nvSpPr>
            <p:spPr bwMode="auto">
              <a:xfrm>
                <a:off x="2490" y="2055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7" name="Line 1896"/>
              <p:cNvSpPr>
                <a:spLocks noChangeShapeType="1"/>
              </p:cNvSpPr>
              <p:nvPr/>
            </p:nvSpPr>
            <p:spPr bwMode="auto">
              <a:xfrm>
                <a:off x="2490" y="205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8" name="Line 1897"/>
              <p:cNvSpPr>
                <a:spLocks noChangeShapeType="1"/>
              </p:cNvSpPr>
              <p:nvPr/>
            </p:nvSpPr>
            <p:spPr bwMode="auto">
              <a:xfrm>
                <a:off x="2489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49" name="Line 1898"/>
              <p:cNvSpPr>
                <a:spLocks noChangeShapeType="1"/>
              </p:cNvSpPr>
              <p:nvPr/>
            </p:nvSpPr>
            <p:spPr bwMode="auto">
              <a:xfrm>
                <a:off x="2490" y="2053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0" name="Line 1899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1" name="Line 1900"/>
              <p:cNvSpPr>
                <a:spLocks noChangeShapeType="1"/>
              </p:cNvSpPr>
              <p:nvPr/>
            </p:nvSpPr>
            <p:spPr bwMode="auto">
              <a:xfrm>
                <a:off x="2489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2" name="Line 1901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3" name="Line 1902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4" name="Line 1903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5" name="Line 1904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6" name="Line 1905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7" name="Line 1906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8" name="Line 1907"/>
              <p:cNvSpPr>
                <a:spLocks noChangeShapeType="1"/>
              </p:cNvSpPr>
              <p:nvPr/>
            </p:nvSpPr>
            <p:spPr bwMode="auto">
              <a:xfrm>
                <a:off x="2490" y="20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59" name="Line 1908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0" name="Line 1909"/>
              <p:cNvSpPr>
                <a:spLocks noChangeShapeType="1"/>
              </p:cNvSpPr>
              <p:nvPr/>
            </p:nvSpPr>
            <p:spPr bwMode="auto">
              <a:xfrm>
                <a:off x="2489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1" name="Line 1910"/>
              <p:cNvSpPr>
                <a:spLocks noChangeShapeType="1"/>
              </p:cNvSpPr>
              <p:nvPr/>
            </p:nvSpPr>
            <p:spPr bwMode="auto">
              <a:xfrm>
                <a:off x="2490" y="209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2" name="Line 1911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3" name="Line 1912"/>
              <p:cNvSpPr>
                <a:spLocks noChangeShapeType="1"/>
              </p:cNvSpPr>
              <p:nvPr/>
            </p:nvSpPr>
            <p:spPr bwMode="auto">
              <a:xfrm flipH="1">
                <a:off x="2489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4" name="Line 1913"/>
              <p:cNvSpPr>
                <a:spLocks noChangeShapeType="1"/>
              </p:cNvSpPr>
              <p:nvPr/>
            </p:nvSpPr>
            <p:spPr bwMode="auto">
              <a:xfrm>
                <a:off x="2489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5" name="Line 1914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6" name="Line 1915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7" name="Line 1916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8" name="Line 1917"/>
              <p:cNvSpPr>
                <a:spLocks noChangeShapeType="1"/>
              </p:cNvSpPr>
              <p:nvPr/>
            </p:nvSpPr>
            <p:spPr bwMode="auto">
              <a:xfrm>
                <a:off x="2488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69" name="Line 1918"/>
              <p:cNvSpPr>
                <a:spLocks noChangeShapeType="1"/>
              </p:cNvSpPr>
              <p:nvPr/>
            </p:nvSpPr>
            <p:spPr bwMode="auto">
              <a:xfrm>
                <a:off x="2489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0" name="Line 1919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1" name="Line 1920"/>
              <p:cNvSpPr>
                <a:spLocks noChangeShapeType="1"/>
              </p:cNvSpPr>
              <p:nvPr/>
            </p:nvSpPr>
            <p:spPr bwMode="auto">
              <a:xfrm>
                <a:off x="2492" y="198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2" name="Line 1921"/>
              <p:cNvSpPr>
                <a:spLocks noChangeShapeType="1"/>
              </p:cNvSpPr>
              <p:nvPr/>
            </p:nvSpPr>
            <p:spPr bwMode="auto">
              <a:xfrm flipH="1" flipV="1">
                <a:off x="2495" y="196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3" name="Line 1922"/>
              <p:cNvSpPr>
                <a:spLocks noChangeShapeType="1"/>
              </p:cNvSpPr>
              <p:nvPr/>
            </p:nvSpPr>
            <p:spPr bwMode="auto">
              <a:xfrm>
                <a:off x="2482" y="195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4" name="Line 1923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5" name="Line 1924"/>
              <p:cNvSpPr>
                <a:spLocks noChangeShapeType="1"/>
              </p:cNvSpPr>
              <p:nvPr/>
            </p:nvSpPr>
            <p:spPr bwMode="auto">
              <a:xfrm>
                <a:off x="2483" y="1962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6" name="Line 1925"/>
              <p:cNvSpPr>
                <a:spLocks noChangeShapeType="1"/>
              </p:cNvSpPr>
              <p:nvPr/>
            </p:nvSpPr>
            <p:spPr bwMode="auto">
              <a:xfrm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7" name="Line 1926"/>
              <p:cNvSpPr>
                <a:spLocks noChangeShapeType="1"/>
              </p:cNvSpPr>
              <p:nvPr/>
            </p:nvSpPr>
            <p:spPr bwMode="auto">
              <a:xfrm flipH="1">
                <a:off x="2488" y="198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78" name="Rectangle 1927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679" name="Rectangle 1928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680" name="Rectangle 1929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681" name="Rectangle 1930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682" name="Rectangle 1931"/>
              <p:cNvSpPr>
                <a:spLocks noChangeArrowheads="1"/>
              </p:cNvSpPr>
              <p:nvPr/>
            </p:nvSpPr>
            <p:spPr bwMode="auto">
              <a:xfrm rot="5340000">
                <a:off x="2481" y="201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83" name="Rectangle 1932"/>
              <p:cNvSpPr>
                <a:spLocks noChangeArrowheads="1"/>
              </p:cNvSpPr>
              <p:nvPr/>
            </p:nvSpPr>
            <p:spPr bwMode="auto">
              <a:xfrm rot="5340000">
                <a:off x="2480" y="201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684" name="Rectangle 1933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1685" name="Rectangle 1934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1686" name="Rectangle 1935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P</a:t>
                </a:r>
                <a:endParaRPr lang="nl-NL"/>
              </a:p>
            </p:txBody>
          </p:sp>
          <p:sp>
            <p:nvSpPr>
              <p:cNvPr id="1687" name="Rectangle 1936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2</a:t>
                </a:r>
                <a:endParaRPr lang="nl-NL"/>
              </a:p>
            </p:txBody>
          </p:sp>
          <p:sp>
            <p:nvSpPr>
              <p:cNvPr id="1688" name="Rectangle 1937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8</a:t>
                </a:r>
                <a:endParaRPr lang="nl-NL"/>
              </a:p>
            </p:txBody>
          </p:sp>
          <p:sp>
            <p:nvSpPr>
              <p:cNvPr id="1689" name="Rectangle 1938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690" name="Rectangle 1939"/>
              <p:cNvSpPr>
                <a:spLocks noChangeArrowheads="1"/>
              </p:cNvSpPr>
              <p:nvPr/>
            </p:nvSpPr>
            <p:spPr bwMode="auto">
              <a:xfrm rot="5340000">
                <a:off x="2479" y="1981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X</a:t>
                </a:r>
                <a:endParaRPr lang="nl-NL"/>
              </a:p>
            </p:txBody>
          </p:sp>
          <p:sp>
            <p:nvSpPr>
              <p:cNvPr id="1691" name="Rectangle 1940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9</a:t>
                </a:r>
                <a:endParaRPr lang="nl-NL"/>
              </a:p>
            </p:txBody>
          </p:sp>
          <p:sp>
            <p:nvSpPr>
              <p:cNvPr id="1692" name="Rectangle 1941"/>
              <p:cNvSpPr>
                <a:spLocks noChangeArrowheads="1"/>
              </p:cNvSpPr>
              <p:nvPr/>
            </p:nvSpPr>
            <p:spPr bwMode="auto">
              <a:xfrm rot="5340000">
                <a:off x="2480" y="1980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5</a:t>
                </a:r>
                <a:endParaRPr lang="nl-NL"/>
              </a:p>
            </p:txBody>
          </p:sp>
          <p:sp>
            <p:nvSpPr>
              <p:cNvPr id="1693" name="Line 1942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4" name="Line 1943"/>
              <p:cNvSpPr>
                <a:spLocks noChangeShapeType="1"/>
              </p:cNvSpPr>
              <p:nvPr/>
            </p:nvSpPr>
            <p:spPr bwMode="auto">
              <a:xfrm>
                <a:off x="2489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5" name="Line 1944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6" name="Line 1945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7" name="Line 1946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8" name="Line 1947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699" name="Line 1948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0" name="Line 1949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1" name="Line 1950"/>
              <p:cNvSpPr>
                <a:spLocks noChangeShapeType="1"/>
              </p:cNvSpPr>
              <p:nvPr/>
            </p:nvSpPr>
            <p:spPr bwMode="auto">
              <a:xfrm>
                <a:off x="2490" y="20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2" name="Line 1951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3" name="Line 1952"/>
              <p:cNvSpPr>
                <a:spLocks noChangeShapeType="1"/>
              </p:cNvSpPr>
              <p:nvPr/>
            </p:nvSpPr>
            <p:spPr bwMode="auto">
              <a:xfrm>
                <a:off x="2489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4" name="Line 1953"/>
              <p:cNvSpPr>
                <a:spLocks noChangeShapeType="1"/>
              </p:cNvSpPr>
              <p:nvPr/>
            </p:nvSpPr>
            <p:spPr bwMode="auto">
              <a:xfrm>
                <a:off x="2490" y="20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5" name="Line 1954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6" name="Line 1955"/>
              <p:cNvSpPr>
                <a:spLocks noChangeShapeType="1"/>
              </p:cNvSpPr>
              <p:nvPr/>
            </p:nvSpPr>
            <p:spPr bwMode="auto">
              <a:xfrm>
                <a:off x="2488" y="1943"/>
                <a:ext cx="1" cy="3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7" name="Rectangle 1956"/>
              <p:cNvSpPr>
                <a:spLocks noChangeArrowheads="1"/>
              </p:cNvSpPr>
              <p:nvPr/>
            </p:nvSpPr>
            <p:spPr bwMode="auto">
              <a:xfrm>
                <a:off x="2312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8" name="Rectangle 1957"/>
              <p:cNvSpPr>
                <a:spLocks noChangeArrowheads="1"/>
              </p:cNvSpPr>
              <p:nvPr/>
            </p:nvSpPr>
            <p:spPr bwMode="auto">
              <a:xfrm>
                <a:off x="2312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09" name="Rectangle 1958"/>
              <p:cNvSpPr>
                <a:spLocks noChangeArrowheads="1"/>
              </p:cNvSpPr>
              <p:nvPr/>
            </p:nvSpPr>
            <p:spPr bwMode="auto">
              <a:xfrm>
                <a:off x="231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0" name="Rectangle 1959"/>
              <p:cNvSpPr>
                <a:spLocks noChangeArrowheads="1"/>
              </p:cNvSpPr>
              <p:nvPr/>
            </p:nvSpPr>
            <p:spPr bwMode="auto">
              <a:xfrm>
                <a:off x="231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1" name="Rectangle 1960"/>
              <p:cNvSpPr>
                <a:spLocks noChangeArrowheads="1"/>
              </p:cNvSpPr>
              <p:nvPr/>
            </p:nvSpPr>
            <p:spPr bwMode="auto">
              <a:xfrm>
                <a:off x="2312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2" name="Rectangle 1961"/>
              <p:cNvSpPr>
                <a:spLocks noChangeArrowheads="1"/>
              </p:cNvSpPr>
              <p:nvPr/>
            </p:nvSpPr>
            <p:spPr bwMode="auto">
              <a:xfrm>
                <a:off x="2312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3" name="Rectangle 1962"/>
              <p:cNvSpPr>
                <a:spLocks noChangeArrowheads="1"/>
              </p:cNvSpPr>
              <p:nvPr/>
            </p:nvSpPr>
            <p:spPr bwMode="auto">
              <a:xfrm>
                <a:off x="231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4" name="Rectangle 1963"/>
              <p:cNvSpPr>
                <a:spLocks noChangeArrowheads="1"/>
              </p:cNvSpPr>
              <p:nvPr/>
            </p:nvSpPr>
            <p:spPr bwMode="auto">
              <a:xfrm>
                <a:off x="231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5" name="Rectangle 1964"/>
              <p:cNvSpPr>
                <a:spLocks noChangeArrowheads="1"/>
              </p:cNvSpPr>
              <p:nvPr/>
            </p:nvSpPr>
            <p:spPr bwMode="auto">
              <a:xfrm>
                <a:off x="2312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6" name="Rectangle 1965"/>
              <p:cNvSpPr>
                <a:spLocks noChangeArrowheads="1"/>
              </p:cNvSpPr>
              <p:nvPr/>
            </p:nvSpPr>
            <p:spPr bwMode="auto">
              <a:xfrm>
                <a:off x="2312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7" name="Rectangle 1966"/>
              <p:cNvSpPr>
                <a:spLocks noChangeArrowheads="1"/>
              </p:cNvSpPr>
              <p:nvPr/>
            </p:nvSpPr>
            <p:spPr bwMode="auto">
              <a:xfrm>
                <a:off x="231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8" name="Rectangle 1967"/>
              <p:cNvSpPr>
                <a:spLocks noChangeArrowheads="1"/>
              </p:cNvSpPr>
              <p:nvPr/>
            </p:nvSpPr>
            <p:spPr bwMode="auto">
              <a:xfrm>
                <a:off x="231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19" name="Freeform 1968"/>
              <p:cNvSpPr>
                <a:spLocks/>
              </p:cNvSpPr>
              <p:nvPr/>
            </p:nvSpPr>
            <p:spPr bwMode="auto">
              <a:xfrm>
                <a:off x="2312" y="19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0" name="Rectangle 1969"/>
              <p:cNvSpPr>
                <a:spLocks noChangeArrowheads="1"/>
              </p:cNvSpPr>
              <p:nvPr/>
            </p:nvSpPr>
            <p:spPr bwMode="auto">
              <a:xfrm>
                <a:off x="2312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1" name="Freeform 1970"/>
              <p:cNvSpPr>
                <a:spLocks/>
              </p:cNvSpPr>
              <p:nvPr/>
            </p:nvSpPr>
            <p:spPr bwMode="auto">
              <a:xfrm>
                <a:off x="2311" y="19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1"/>
                  <a:gd name="T17" fmla="*/ 1 w 1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2" name="Rectangle 1971"/>
              <p:cNvSpPr>
                <a:spLocks noChangeArrowheads="1"/>
              </p:cNvSpPr>
              <p:nvPr/>
            </p:nvSpPr>
            <p:spPr bwMode="auto">
              <a:xfrm>
                <a:off x="231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3" name="Rectangle 1972"/>
              <p:cNvSpPr>
                <a:spLocks noChangeArrowheads="1"/>
              </p:cNvSpPr>
              <p:nvPr/>
            </p:nvSpPr>
            <p:spPr bwMode="auto">
              <a:xfrm>
                <a:off x="2312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4" name="Rectangle 1973"/>
              <p:cNvSpPr>
                <a:spLocks noChangeArrowheads="1"/>
              </p:cNvSpPr>
              <p:nvPr/>
            </p:nvSpPr>
            <p:spPr bwMode="auto">
              <a:xfrm>
                <a:off x="2312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5" name="Rectangle 1974"/>
              <p:cNvSpPr>
                <a:spLocks noChangeArrowheads="1"/>
              </p:cNvSpPr>
              <p:nvPr/>
            </p:nvSpPr>
            <p:spPr bwMode="auto">
              <a:xfrm>
                <a:off x="231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6" name="Rectangle 1975"/>
              <p:cNvSpPr>
                <a:spLocks noChangeArrowheads="1"/>
              </p:cNvSpPr>
              <p:nvPr/>
            </p:nvSpPr>
            <p:spPr bwMode="auto">
              <a:xfrm>
                <a:off x="2311" y="198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7" name="Rectangle 1976"/>
              <p:cNvSpPr>
                <a:spLocks noChangeArrowheads="1"/>
              </p:cNvSpPr>
              <p:nvPr/>
            </p:nvSpPr>
            <p:spPr bwMode="auto">
              <a:xfrm>
                <a:off x="2312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8" name="Rectangle 1977"/>
              <p:cNvSpPr>
                <a:spLocks noChangeArrowheads="1"/>
              </p:cNvSpPr>
              <p:nvPr/>
            </p:nvSpPr>
            <p:spPr bwMode="auto">
              <a:xfrm>
                <a:off x="2312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29" name="Rectangle 1978"/>
              <p:cNvSpPr>
                <a:spLocks noChangeArrowheads="1"/>
              </p:cNvSpPr>
              <p:nvPr/>
            </p:nvSpPr>
            <p:spPr bwMode="auto">
              <a:xfrm>
                <a:off x="231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0" name="Rectangle 1979"/>
              <p:cNvSpPr>
                <a:spLocks noChangeArrowheads="1"/>
              </p:cNvSpPr>
              <p:nvPr/>
            </p:nvSpPr>
            <p:spPr bwMode="auto">
              <a:xfrm>
                <a:off x="231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1" name="Rectangle 1980"/>
              <p:cNvSpPr>
                <a:spLocks noChangeArrowheads="1"/>
              </p:cNvSpPr>
              <p:nvPr/>
            </p:nvSpPr>
            <p:spPr bwMode="auto">
              <a:xfrm>
                <a:off x="236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2" name="Rectangle 1981"/>
              <p:cNvSpPr>
                <a:spLocks noChangeArrowheads="1"/>
              </p:cNvSpPr>
              <p:nvPr/>
            </p:nvSpPr>
            <p:spPr bwMode="auto">
              <a:xfrm>
                <a:off x="236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3" name="Rectangle 1982"/>
              <p:cNvSpPr>
                <a:spLocks noChangeArrowheads="1"/>
              </p:cNvSpPr>
              <p:nvPr/>
            </p:nvSpPr>
            <p:spPr bwMode="auto">
              <a:xfrm>
                <a:off x="237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4" name="Rectangle 1983"/>
              <p:cNvSpPr>
                <a:spLocks noChangeArrowheads="1"/>
              </p:cNvSpPr>
              <p:nvPr/>
            </p:nvSpPr>
            <p:spPr bwMode="auto">
              <a:xfrm>
                <a:off x="2371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5" name="Rectangle 1984"/>
              <p:cNvSpPr>
                <a:spLocks noChangeArrowheads="1"/>
              </p:cNvSpPr>
              <p:nvPr/>
            </p:nvSpPr>
            <p:spPr bwMode="auto">
              <a:xfrm>
                <a:off x="2490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6" name="Rectangle 1985"/>
              <p:cNvSpPr>
                <a:spLocks noChangeArrowheads="1"/>
              </p:cNvSpPr>
              <p:nvPr/>
            </p:nvSpPr>
            <p:spPr bwMode="auto">
              <a:xfrm>
                <a:off x="2490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7" name="Rectangle 1986"/>
              <p:cNvSpPr>
                <a:spLocks noChangeArrowheads="1"/>
              </p:cNvSpPr>
              <p:nvPr/>
            </p:nvSpPr>
            <p:spPr bwMode="auto">
              <a:xfrm>
                <a:off x="248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8" name="Rectangle 1987"/>
              <p:cNvSpPr>
                <a:spLocks noChangeArrowheads="1"/>
              </p:cNvSpPr>
              <p:nvPr/>
            </p:nvSpPr>
            <p:spPr bwMode="auto">
              <a:xfrm>
                <a:off x="2489" y="2128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39" name="Rectangle 1988"/>
              <p:cNvSpPr>
                <a:spLocks noChangeArrowheads="1"/>
              </p:cNvSpPr>
              <p:nvPr/>
            </p:nvSpPr>
            <p:spPr bwMode="auto">
              <a:xfrm>
                <a:off x="236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0" name="Rectangle 1989"/>
              <p:cNvSpPr>
                <a:spLocks noChangeArrowheads="1"/>
              </p:cNvSpPr>
              <p:nvPr/>
            </p:nvSpPr>
            <p:spPr bwMode="auto">
              <a:xfrm>
                <a:off x="236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1" name="Rectangle 1990"/>
              <p:cNvSpPr>
                <a:spLocks noChangeArrowheads="1"/>
              </p:cNvSpPr>
              <p:nvPr/>
            </p:nvSpPr>
            <p:spPr bwMode="auto">
              <a:xfrm>
                <a:off x="237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2" name="Rectangle 1991"/>
              <p:cNvSpPr>
                <a:spLocks noChangeArrowheads="1"/>
              </p:cNvSpPr>
              <p:nvPr/>
            </p:nvSpPr>
            <p:spPr bwMode="auto">
              <a:xfrm>
                <a:off x="2371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3" name="Rectangle 1992"/>
              <p:cNvSpPr>
                <a:spLocks noChangeArrowheads="1"/>
              </p:cNvSpPr>
              <p:nvPr/>
            </p:nvSpPr>
            <p:spPr bwMode="auto">
              <a:xfrm>
                <a:off x="236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4" name="Rectangle 1993"/>
              <p:cNvSpPr>
                <a:spLocks noChangeArrowheads="1"/>
              </p:cNvSpPr>
              <p:nvPr/>
            </p:nvSpPr>
            <p:spPr bwMode="auto">
              <a:xfrm>
                <a:off x="236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5" name="Rectangle 1994"/>
              <p:cNvSpPr>
                <a:spLocks noChangeArrowheads="1"/>
              </p:cNvSpPr>
              <p:nvPr/>
            </p:nvSpPr>
            <p:spPr bwMode="auto">
              <a:xfrm>
                <a:off x="237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6" name="Rectangle 1995"/>
              <p:cNvSpPr>
                <a:spLocks noChangeArrowheads="1"/>
              </p:cNvSpPr>
              <p:nvPr/>
            </p:nvSpPr>
            <p:spPr bwMode="auto">
              <a:xfrm>
                <a:off x="2371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7" name="Rectangle 1996"/>
              <p:cNvSpPr>
                <a:spLocks noChangeArrowheads="1"/>
              </p:cNvSpPr>
              <p:nvPr/>
            </p:nvSpPr>
            <p:spPr bwMode="auto">
              <a:xfrm>
                <a:off x="236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8" name="Rectangle 1997"/>
              <p:cNvSpPr>
                <a:spLocks noChangeArrowheads="1"/>
              </p:cNvSpPr>
              <p:nvPr/>
            </p:nvSpPr>
            <p:spPr bwMode="auto">
              <a:xfrm>
                <a:off x="236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49" name="Rectangle 1998"/>
              <p:cNvSpPr>
                <a:spLocks noChangeArrowheads="1"/>
              </p:cNvSpPr>
              <p:nvPr/>
            </p:nvSpPr>
            <p:spPr bwMode="auto">
              <a:xfrm>
                <a:off x="237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0" name="Rectangle 1999"/>
              <p:cNvSpPr>
                <a:spLocks noChangeArrowheads="1"/>
              </p:cNvSpPr>
              <p:nvPr/>
            </p:nvSpPr>
            <p:spPr bwMode="auto">
              <a:xfrm>
                <a:off x="2371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1" name="Rectangle 2000"/>
              <p:cNvSpPr>
                <a:spLocks noChangeArrowheads="1"/>
              </p:cNvSpPr>
              <p:nvPr/>
            </p:nvSpPr>
            <p:spPr bwMode="auto">
              <a:xfrm>
                <a:off x="248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2" name="Rectangle 2001"/>
              <p:cNvSpPr>
                <a:spLocks noChangeArrowheads="1"/>
              </p:cNvSpPr>
              <p:nvPr/>
            </p:nvSpPr>
            <p:spPr bwMode="auto">
              <a:xfrm>
                <a:off x="2489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3" name="Rectangle 2002"/>
              <p:cNvSpPr>
                <a:spLocks noChangeArrowheads="1"/>
              </p:cNvSpPr>
              <p:nvPr/>
            </p:nvSpPr>
            <p:spPr bwMode="auto">
              <a:xfrm>
                <a:off x="2490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4" name="Rectangle 2003"/>
              <p:cNvSpPr>
                <a:spLocks noChangeArrowheads="1"/>
              </p:cNvSpPr>
              <p:nvPr/>
            </p:nvSpPr>
            <p:spPr bwMode="auto">
              <a:xfrm>
                <a:off x="2490" y="2055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5" name="Rectangle 2004"/>
              <p:cNvSpPr>
                <a:spLocks noChangeArrowheads="1"/>
              </p:cNvSpPr>
              <p:nvPr/>
            </p:nvSpPr>
            <p:spPr bwMode="auto">
              <a:xfrm>
                <a:off x="248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6" name="Rectangle 2005"/>
              <p:cNvSpPr>
                <a:spLocks noChangeArrowheads="1"/>
              </p:cNvSpPr>
              <p:nvPr/>
            </p:nvSpPr>
            <p:spPr bwMode="auto">
              <a:xfrm>
                <a:off x="2489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7" name="Rectangle 2006"/>
              <p:cNvSpPr>
                <a:spLocks noChangeArrowheads="1"/>
              </p:cNvSpPr>
              <p:nvPr/>
            </p:nvSpPr>
            <p:spPr bwMode="auto">
              <a:xfrm>
                <a:off x="2490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8" name="Rectangle 2007"/>
              <p:cNvSpPr>
                <a:spLocks noChangeArrowheads="1"/>
              </p:cNvSpPr>
              <p:nvPr/>
            </p:nvSpPr>
            <p:spPr bwMode="auto">
              <a:xfrm>
                <a:off x="2490" y="2091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59" name="Rectangle 2008"/>
              <p:cNvSpPr>
                <a:spLocks noChangeArrowheads="1"/>
              </p:cNvSpPr>
              <p:nvPr/>
            </p:nvSpPr>
            <p:spPr bwMode="auto">
              <a:xfrm>
                <a:off x="248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0" name="Rectangle 2009"/>
              <p:cNvSpPr>
                <a:spLocks noChangeArrowheads="1"/>
              </p:cNvSpPr>
              <p:nvPr/>
            </p:nvSpPr>
            <p:spPr bwMode="auto">
              <a:xfrm>
                <a:off x="2489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1" name="Rectangle 2010"/>
              <p:cNvSpPr>
                <a:spLocks noChangeArrowheads="1"/>
              </p:cNvSpPr>
              <p:nvPr/>
            </p:nvSpPr>
            <p:spPr bwMode="auto">
              <a:xfrm>
                <a:off x="2490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2" name="Rectangle 2011"/>
              <p:cNvSpPr>
                <a:spLocks noChangeArrowheads="1"/>
              </p:cNvSpPr>
              <p:nvPr/>
            </p:nvSpPr>
            <p:spPr bwMode="auto">
              <a:xfrm>
                <a:off x="2490" y="201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763" name="Line 2012"/>
              <p:cNvSpPr>
                <a:spLocks noChangeShapeType="1"/>
              </p:cNvSpPr>
              <p:nvPr/>
            </p:nvSpPr>
            <p:spPr bwMode="auto">
              <a:xfrm flipH="1">
                <a:off x="2411" y="179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7" name="Group 2214"/>
            <p:cNvGrpSpPr>
              <a:grpSpLocks/>
            </p:cNvGrpSpPr>
            <p:nvPr/>
          </p:nvGrpSpPr>
          <p:grpSpPr bwMode="auto">
            <a:xfrm>
              <a:off x="2302" y="1788"/>
              <a:ext cx="239" cy="156"/>
              <a:chOff x="2302" y="1788"/>
              <a:chExt cx="239" cy="156"/>
            </a:xfrm>
          </p:grpSpPr>
          <p:sp>
            <p:nvSpPr>
              <p:cNvPr id="1364" name="Line 2014"/>
              <p:cNvSpPr>
                <a:spLocks noChangeShapeType="1"/>
              </p:cNvSpPr>
              <p:nvPr/>
            </p:nvSpPr>
            <p:spPr bwMode="auto">
              <a:xfrm flipH="1" flipV="1">
                <a:off x="2413" y="1788"/>
                <a:ext cx="6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5" name="Line 2015"/>
              <p:cNvSpPr>
                <a:spLocks noChangeShapeType="1"/>
              </p:cNvSpPr>
              <p:nvPr/>
            </p:nvSpPr>
            <p:spPr bwMode="auto">
              <a:xfrm>
                <a:off x="2496" y="1868"/>
                <a:ext cx="5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6" name="Line 2016"/>
              <p:cNvSpPr>
                <a:spLocks noChangeShapeType="1"/>
              </p:cNvSpPr>
              <p:nvPr/>
            </p:nvSpPr>
            <p:spPr bwMode="auto">
              <a:xfrm>
                <a:off x="2496" y="1868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7" name="Rectangle 2017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368" name="Rectangle 2018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369" name="Rectangle 2019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370" name="Rectangle 2020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371" name="Rectangle 2021"/>
              <p:cNvSpPr>
                <a:spLocks noChangeArrowheads="1"/>
              </p:cNvSpPr>
              <p:nvPr/>
            </p:nvSpPr>
            <p:spPr bwMode="auto">
              <a:xfrm rot="5340000">
                <a:off x="2303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372" name="Rectangle 2022"/>
              <p:cNvSpPr>
                <a:spLocks noChangeArrowheads="1"/>
              </p:cNvSpPr>
              <p:nvPr/>
            </p:nvSpPr>
            <p:spPr bwMode="auto">
              <a:xfrm rot="5340000">
                <a:off x="2302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373" name="Rectangle 2023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374" name="Rectangle 2024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375" name="Rectangle 2025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376" name="Rectangle 2026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377" name="Rectangle 2027"/>
              <p:cNvSpPr>
                <a:spLocks noChangeArrowheads="1"/>
              </p:cNvSpPr>
              <p:nvPr/>
            </p:nvSpPr>
            <p:spPr bwMode="auto">
              <a:xfrm rot="5340000">
                <a:off x="2303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378" name="Rectangle 2028"/>
              <p:cNvSpPr>
                <a:spLocks noChangeArrowheads="1"/>
              </p:cNvSpPr>
              <p:nvPr/>
            </p:nvSpPr>
            <p:spPr bwMode="auto">
              <a:xfrm rot="5340000">
                <a:off x="2302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379" name="Line 2029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0" name="Line 2030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1" name="Line 2031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2" name="Line 2032"/>
              <p:cNvSpPr>
                <a:spLocks noChangeShapeType="1"/>
              </p:cNvSpPr>
              <p:nvPr/>
            </p:nvSpPr>
            <p:spPr bwMode="auto">
              <a:xfrm>
                <a:off x="2312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3" name="Line 2033"/>
              <p:cNvSpPr>
                <a:spLocks noChangeShapeType="1"/>
              </p:cNvSpPr>
              <p:nvPr/>
            </p:nvSpPr>
            <p:spPr bwMode="auto">
              <a:xfrm>
                <a:off x="2312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4" name="Line 2034"/>
              <p:cNvSpPr>
                <a:spLocks noChangeShapeType="1"/>
              </p:cNvSpPr>
              <p:nvPr/>
            </p:nvSpPr>
            <p:spPr bwMode="auto">
              <a:xfrm>
                <a:off x="2312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5" name="Line 2035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6" name="Line 2036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7" name="Line 2037"/>
              <p:cNvSpPr>
                <a:spLocks noChangeShapeType="1"/>
              </p:cNvSpPr>
              <p:nvPr/>
            </p:nvSpPr>
            <p:spPr bwMode="auto">
              <a:xfrm>
                <a:off x="231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8" name="Line 2038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89" name="Line 2039"/>
              <p:cNvSpPr>
                <a:spLocks noChangeShapeType="1"/>
              </p:cNvSpPr>
              <p:nvPr/>
            </p:nvSpPr>
            <p:spPr bwMode="auto">
              <a:xfrm>
                <a:off x="231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0" name="Line 2040"/>
              <p:cNvSpPr>
                <a:spLocks noChangeShapeType="1"/>
              </p:cNvSpPr>
              <p:nvPr/>
            </p:nvSpPr>
            <p:spPr bwMode="auto">
              <a:xfrm>
                <a:off x="231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1" name="Line 2041"/>
              <p:cNvSpPr>
                <a:spLocks noChangeShapeType="1"/>
              </p:cNvSpPr>
              <p:nvPr/>
            </p:nvSpPr>
            <p:spPr bwMode="auto">
              <a:xfrm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2" name="Line 2042"/>
              <p:cNvSpPr>
                <a:spLocks noChangeShapeType="1"/>
              </p:cNvSpPr>
              <p:nvPr/>
            </p:nvSpPr>
            <p:spPr bwMode="auto">
              <a:xfrm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3" name="Line 2043"/>
              <p:cNvSpPr>
                <a:spLocks noChangeShapeType="1"/>
              </p:cNvSpPr>
              <p:nvPr/>
            </p:nvSpPr>
            <p:spPr bwMode="auto">
              <a:xfrm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4" name="Line 2044"/>
              <p:cNvSpPr>
                <a:spLocks noChangeShapeType="1"/>
              </p:cNvSpPr>
              <p:nvPr/>
            </p:nvSpPr>
            <p:spPr bwMode="auto">
              <a:xfrm>
                <a:off x="2312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5" name="Line 2045"/>
              <p:cNvSpPr>
                <a:spLocks noChangeShapeType="1"/>
              </p:cNvSpPr>
              <p:nvPr/>
            </p:nvSpPr>
            <p:spPr bwMode="auto">
              <a:xfrm>
                <a:off x="2312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6" name="Line 2046"/>
              <p:cNvSpPr>
                <a:spLocks noChangeShapeType="1"/>
              </p:cNvSpPr>
              <p:nvPr/>
            </p:nvSpPr>
            <p:spPr bwMode="auto">
              <a:xfrm flipV="1">
                <a:off x="2312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7" name="Line 2047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8" name="Line 2048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99" name="Line 2049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0" name="Line 2050"/>
              <p:cNvSpPr>
                <a:spLocks noChangeShapeType="1"/>
              </p:cNvSpPr>
              <p:nvPr/>
            </p:nvSpPr>
            <p:spPr bwMode="auto">
              <a:xfrm flipV="1"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1" name="Line 2051"/>
              <p:cNvSpPr>
                <a:spLocks noChangeShapeType="1"/>
              </p:cNvSpPr>
              <p:nvPr/>
            </p:nvSpPr>
            <p:spPr bwMode="auto">
              <a:xfrm>
                <a:off x="231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2" name="Line 2052"/>
              <p:cNvSpPr>
                <a:spLocks noChangeShapeType="1"/>
              </p:cNvSpPr>
              <p:nvPr/>
            </p:nvSpPr>
            <p:spPr bwMode="auto">
              <a:xfrm>
                <a:off x="231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3" name="Line 2053"/>
              <p:cNvSpPr>
                <a:spLocks noChangeShapeType="1"/>
              </p:cNvSpPr>
              <p:nvPr/>
            </p:nvSpPr>
            <p:spPr bwMode="auto">
              <a:xfrm>
                <a:off x="231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4" name="Line 2054"/>
              <p:cNvSpPr>
                <a:spLocks noChangeShapeType="1"/>
              </p:cNvSpPr>
              <p:nvPr/>
            </p:nvSpPr>
            <p:spPr bwMode="auto">
              <a:xfrm>
                <a:off x="231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05" name="Rectangle 2055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06" name="Rectangle 2056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07" name="Rectangle 2057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08" name="Rectangle 2058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09" name="Rectangle 2059"/>
              <p:cNvSpPr>
                <a:spLocks noChangeArrowheads="1"/>
              </p:cNvSpPr>
              <p:nvPr/>
            </p:nvSpPr>
            <p:spPr bwMode="auto">
              <a:xfrm rot="5340000">
                <a:off x="2303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10" name="Rectangle 2060"/>
              <p:cNvSpPr>
                <a:spLocks noChangeArrowheads="1"/>
              </p:cNvSpPr>
              <p:nvPr/>
            </p:nvSpPr>
            <p:spPr bwMode="auto">
              <a:xfrm rot="5340000">
                <a:off x="2302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11" name="Rectangle 2061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12" name="Rectangle 2062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13" name="Rectangle 2063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14" name="Rectangle 2064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15" name="Rectangle 2065"/>
              <p:cNvSpPr>
                <a:spLocks noChangeArrowheads="1"/>
              </p:cNvSpPr>
              <p:nvPr/>
            </p:nvSpPr>
            <p:spPr bwMode="auto">
              <a:xfrm rot="5340000">
                <a:off x="2303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16" name="Rectangle 2066"/>
              <p:cNvSpPr>
                <a:spLocks noChangeArrowheads="1"/>
              </p:cNvSpPr>
              <p:nvPr/>
            </p:nvSpPr>
            <p:spPr bwMode="auto">
              <a:xfrm rot="5340000">
                <a:off x="2302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17" name="Line 2067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8" name="Line 2068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19" name="Line 2069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0" name="Line 2070"/>
              <p:cNvSpPr>
                <a:spLocks noChangeShapeType="1"/>
              </p:cNvSpPr>
              <p:nvPr/>
            </p:nvSpPr>
            <p:spPr bwMode="auto">
              <a:xfrm>
                <a:off x="2312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1" name="Line 2071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2" name="Line 2072"/>
              <p:cNvSpPr>
                <a:spLocks noChangeShapeType="1"/>
              </p:cNvSpPr>
              <p:nvPr/>
            </p:nvSpPr>
            <p:spPr bwMode="auto">
              <a:xfrm>
                <a:off x="2312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3" name="Line 2073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4" name="Line 2074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5" name="Line 2075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6" name="Line 2076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7" name="Line 2077"/>
              <p:cNvSpPr>
                <a:spLocks noChangeShapeType="1"/>
              </p:cNvSpPr>
              <p:nvPr/>
            </p:nvSpPr>
            <p:spPr bwMode="auto">
              <a:xfrm>
                <a:off x="2311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8" name="Line 2078"/>
              <p:cNvSpPr>
                <a:spLocks noChangeShapeType="1"/>
              </p:cNvSpPr>
              <p:nvPr/>
            </p:nvSpPr>
            <p:spPr bwMode="auto">
              <a:xfrm>
                <a:off x="231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29" name="Line 2079"/>
              <p:cNvSpPr>
                <a:spLocks noChangeShapeType="1"/>
              </p:cNvSpPr>
              <p:nvPr/>
            </p:nvSpPr>
            <p:spPr bwMode="auto">
              <a:xfrm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0" name="Line 2080"/>
              <p:cNvSpPr>
                <a:spLocks noChangeShapeType="1"/>
              </p:cNvSpPr>
              <p:nvPr/>
            </p:nvSpPr>
            <p:spPr bwMode="auto">
              <a:xfrm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1" name="Line 2081"/>
              <p:cNvSpPr>
                <a:spLocks noChangeShapeType="1"/>
              </p:cNvSpPr>
              <p:nvPr/>
            </p:nvSpPr>
            <p:spPr bwMode="auto">
              <a:xfrm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2" name="Line 2082"/>
              <p:cNvSpPr>
                <a:spLocks noChangeShapeType="1"/>
              </p:cNvSpPr>
              <p:nvPr/>
            </p:nvSpPr>
            <p:spPr bwMode="auto">
              <a:xfrm>
                <a:off x="2312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3" name="Line 2083"/>
              <p:cNvSpPr>
                <a:spLocks noChangeShapeType="1"/>
              </p:cNvSpPr>
              <p:nvPr/>
            </p:nvSpPr>
            <p:spPr bwMode="auto">
              <a:xfrm>
                <a:off x="2312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4" name="Line 2084"/>
              <p:cNvSpPr>
                <a:spLocks noChangeShapeType="1"/>
              </p:cNvSpPr>
              <p:nvPr/>
            </p:nvSpPr>
            <p:spPr bwMode="auto">
              <a:xfrm flipV="1">
                <a:off x="2312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5" name="Line 2085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6" name="Line 2086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7" name="Line 2087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8" name="Line 2088"/>
              <p:cNvSpPr>
                <a:spLocks noChangeShapeType="1"/>
              </p:cNvSpPr>
              <p:nvPr/>
            </p:nvSpPr>
            <p:spPr bwMode="auto">
              <a:xfrm flipV="1"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39" name="Line 2089"/>
              <p:cNvSpPr>
                <a:spLocks noChangeShapeType="1"/>
              </p:cNvSpPr>
              <p:nvPr/>
            </p:nvSpPr>
            <p:spPr bwMode="auto">
              <a:xfrm>
                <a:off x="231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0" name="Line 2090"/>
              <p:cNvSpPr>
                <a:spLocks noChangeShapeType="1"/>
              </p:cNvSpPr>
              <p:nvPr/>
            </p:nvSpPr>
            <p:spPr bwMode="auto">
              <a:xfrm>
                <a:off x="231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1" name="Line 2091"/>
              <p:cNvSpPr>
                <a:spLocks noChangeShapeType="1"/>
              </p:cNvSpPr>
              <p:nvPr/>
            </p:nvSpPr>
            <p:spPr bwMode="auto">
              <a:xfrm>
                <a:off x="2369" y="1794"/>
                <a:ext cx="1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2" name="Line 2092"/>
              <p:cNvSpPr>
                <a:spLocks noChangeShapeType="1"/>
              </p:cNvSpPr>
              <p:nvPr/>
            </p:nvSpPr>
            <p:spPr bwMode="auto">
              <a:xfrm>
                <a:off x="2368" y="1793"/>
                <a:ext cx="17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3" name="Rectangle 2093"/>
              <p:cNvSpPr>
                <a:spLocks noChangeArrowheads="1"/>
              </p:cNvSpPr>
              <p:nvPr/>
            </p:nvSpPr>
            <p:spPr bwMode="auto">
              <a:xfrm>
                <a:off x="2371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4" name="Rectangle 2094"/>
              <p:cNvSpPr>
                <a:spLocks noChangeArrowheads="1"/>
              </p:cNvSpPr>
              <p:nvPr/>
            </p:nvSpPr>
            <p:spPr bwMode="auto">
              <a:xfrm>
                <a:off x="2368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45" name="Rectangle 2095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46" name="Rectangle 2096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47" name="Rectangle 2097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48" name="Rectangle 2098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49" name="Rectangle 2099"/>
              <p:cNvSpPr>
                <a:spLocks noChangeArrowheads="1"/>
              </p:cNvSpPr>
              <p:nvPr/>
            </p:nvSpPr>
            <p:spPr bwMode="auto">
              <a:xfrm rot="5340000">
                <a:off x="236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50" name="Rectangle 2100"/>
              <p:cNvSpPr>
                <a:spLocks noChangeArrowheads="1"/>
              </p:cNvSpPr>
              <p:nvPr/>
            </p:nvSpPr>
            <p:spPr bwMode="auto">
              <a:xfrm rot="5340000">
                <a:off x="236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51" name="Rectangle 2101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52" name="Rectangle 2102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53" name="Rectangle 2103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54" name="Rectangle 2104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55" name="Rectangle 2105"/>
              <p:cNvSpPr>
                <a:spLocks noChangeArrowheads="1"/>
              </p:cNvSpPr>
              <p:nvPr/>
            </p:nvSpPr>
            <p:spPr bwMode="auto">
              <a:xfrm rot="5340000">
                <a:off x="236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56" name="Rectangle 2106"/>
              <p:cNvSpPr>
                <a:spLocks noChangeArrowheads="1"/>
              </p:cNvSpPr>
              <p:nvPr/>
            </p:nvSpPr>
            <p:spPr bwMode="auto">
              <a:xfrm rot="5340000">
                <a:off x="236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57" name="Line 2107"/>
              <p:cNvSpPr>
                <a:spLocks noChangeShapeType="1"/>
              </p:cNvSpPr>
              <p:nvPr/>
            </p:nvSpPr>
            <p:spPr bwMode="auto">
              <a:xfrm>
                <a:off x="2371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8" name="Line 2108"/>
              <p:cNvSpPr>
                <a:spLocks noChangeShapeType="1"/>
              </p:cNvSpPr>
              <p:nvPr/>
            </p:nvSpPr>
            <p:spPr bwMode="auto">
              <a:xfrm>
                <a:off x="236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59" name="Line 2109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0" name="Line 2110"/>
              <p:cNvSpPr>
                <a:spLocks noChangeShapeType="1"/>
              </p:cNvSpPr>
              <p:nvPr/>
            </p:nvSpPr>
            <p:spPr bwMode="auto">
              <a:xfrm>
                <a:off x="236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1" name="Line 2111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2" name="Line 2112"/>
              <p:cNvSpPr>
                <a:spLocks noChangeShapeType="1"/>
              </p:cNvSpPr>
              <p:nvPr/>
            </p:nvSpPr>
            <p:spPr bwMode="auto">
              <a:xfrm>
                <a:off x="236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3" name="Line 2113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4" name="Line 2114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5" name="Line 2115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6" name="Line 2116"/>
              <p:cNvSpPr>
                <a:spLocks noChangeShapeType="1"/>
              </p:cNvSpPr>
              <p:nvPr/>
            </p:nvSpPr>
            <p:spPr bwMode="auto">
              <a:xfrm>
                <a:off x="237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7" name="Line 2117"/>
              <p:cNvSpPr>
                <a:spLocks noChangeShapeType="1"/>
              </p:cNvSpPr>
              <p:nvPr/>
            </p:nvSpPr>
            <p:spPr bwMode="auto">
              <a:xfrm>
                <a:off x="2371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8" name="Line 2118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69" name="Line 2119"/>
              <p:cNvSpPr>
                <a:spLocks noChangeShapeType="1"/>
              </p:cNvSpPr>
              <p:nvPr/>
            </p:nvSpPr>
            <p:spPr bwMode="auto">
              <a:xfrm>
                <a:off x="2369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0" name="Line 2120"/>
              <p:cNvSpPr>
                <a:spLocks noChangeShapeType="1"/>
              </p:cNvSpPr>
              <p:nvPr/>
            </p:nvSpPr>
            <p:spPr bwMode="auto">
              <a:xfrm>
                <a:off x="2371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1" name="Line 2121"/>
              <p:cNvSpPr>
                <a:spLocks noChangeShapeType="1"/>
              </p:cNvSpPr>
              <p:nvPr/>
            </p:nvSpPr>
            <p:spPr bwMode="auto">
              <a:xfrm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2" name="Line 2122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3" name="Line 2123"/>
              <p:cNvSpPr>
                <a:spLocks noChangeShapeType="1"/>
              </p:cNvSpPr>
              <p:nvPr/>
            </p:nvSpPr>
            <p:spPr bwMode="auto">
              <a:xfrm flipV="1"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4" name="Line 2124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5" name="Line 2125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6" name="Line 2126"/>
              <p:cNvSpPr>
                <a:spLocks noChangeShapeType="1"/>
              </p:cNvSpPr>
              <p:nvPr/>
            </p:nvSpPr>
            <p:spPr bwMode="auto">
              <a:xfrm>
                <a:off x="2369" y="1907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7" name="Line 2127"/>
              <p:cNvSpPr>
                <a:spLocks noChangeShapeType="1"/>
              </p:cNvSpPr>
              <p:nvPr/>
            </p:nvSpPr>
            <p:spPr bwMode="auto">
              <a:xfrm flipV="1"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8" name="Line 2128"/>
              <p:cNvSpPr>
                <a:spLocks noChangeShapeType="1"/>
              </p:cNvSpPr>
              <p:nvPr/>
            </p:nvSpPr>
            <p:spPr bwMode="auto">
              <a:xfrm>
                <a:off x="237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79" name="Line 2129"/>
              <p:cNvSpPr>
                <a:spLocks noChangeShapeType="1"/>
              </p:cNvSpPr>
              <p:nvPr/>
            </p:nvSpPr>
            <p:spPr bwMode="auto">
              <a:xfrm>
                <a:off x="2371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0" name="Line 2130"/>
              <p:cNvSpPr>
                <a:spLocks noChangeShapeType="1"/>
              </p:cNvSpPr>
              <p:nvPr/>
            </p:nvSpPr>
            <p:spPr bwMode="auto">
              <a:xfrm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1" name="Line 2131"/>
              <p:cNvSpPr>
                <a:spLocks noChangeShapeType="1"/>
              </p:cNvSpPr>
              <p:nvPr/>
            </p:nvSpPr>
            <p:spPr bwMode="auto">
              <a:xfrm>
                <a:off x="236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2" name="Line 2132"/>
              <p:cNvSpPr>
                <a:spLocks noChangeShapeType="1"/>
              </p:cNvSpPr>
              <p:nvPr/>
            </p:nvSpPr>
            <p:spPr bwMode="auto">
              <a:xfrm>
                <a:off x="2371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3" name="Line 2133"/>
              <p:cNvSpPr>
                <a:spLocks noChangeShapeType="1"/>
              </p:cNvSpPr>
              <p:nvPr/>
            </p:nvSpPr>
            <p:spPr bwMode="auto">
              <a:xfrm>
                <a:off x="2419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4" name="Line 2134"/>
              <p:cNvSpPr>
                <a:spLocks noChangeShapeType="1"/>
              </p:cNvSpPr>
              <p:nvPr/>
            </p:nvSpPr>
            <p:spPr bwMode="auto">
              <a:xfrm>
                <a:off x="2419" y="179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5" name="Line 2135"/>
              <p:cNvSpPr>
                <a:spLocks noChangeShapeType="1"/>
              </p:cNvSpPr>
              <p:nvPr/>
            </p:nvSpPr>
            <p:spPr bwMode="auto">
              <a:xfrm>
                <a:off x="2419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6" name="Line 2136"/>
              <p:cNvSpPr>
                <a:spLocks noChangeShapeType="1"/>
              </p:cNvSpPr>
              <p:nvPr/>
            </p:nvSpPr>
            <p:spPr bwMode="auto">
              <a:xfrm flipH="1">
                <a:off x="2410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7" name="Line 2137"/>
              <p:cNvSpPr>
                <a:spLocks noChangeShapeType="1"/>
              </p:cNvSpPr>
              <p:nvPr/>
            </p:nvSpPr>
            <p:spPr bwMode="auto">
              <a:xfrm flipV="1">
                <a:off x="2411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8" name="Line 2138"/>
              <p:cNvSpPr>
                <a:spLocks noChangeShapeType="1"/>
              </p:cNvSpPr>
              <p:nvPr/>
            </p:nvSpPr>
            <p:spPr bwMode="auto">
              <a:xfrm>
                <a:off x="2410" y="1794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489" name="Rectangle 2139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90" name="Rectangle 2140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91" name="Rectangle 2141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92" name="Rectangle 2142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93" name="Rectangle 2143"/>
              <p:cNvSpPr>
                <a:spLocks noChangeArrowheads="1"/>
              </p:cNvSpPr>
              <p:nvPr/>
            </p:nvSpPr>
            <p:spPr bwMode="auto">
              <a:xfrm rot="5340000">
                <a:off x="236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494" name="Rectangle 2144"/>
              <p:cNvSpPr>
                <a:spLocks noChangeArrowheads="1"/>
              </p:cNvSpPr>
              <p:nvPr/>
            </p:nvSpPr>
            <p:spPr bwMode="auto">
              <a:xfrm rot="5340000">
                <a:off x="236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495" name="Rectangle 2145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496" name="Rectangle 2146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497" name="Rectangle 2147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498" name="Rectangle 2148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499" name="Rectangle 2149"/>
              <p:cNvSpPr>
                <a:spLocks noChangeArrowheads="1"/>
              </p:cNvSpPr>
              <p:nvPr/>
            </p:nvSpPr>
            <p:spPr bwMode="auto">
              <a:xfrm rot="5340000">
                <a:off x="236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00" name="Rectangle 2150"/>
              <p:cNvSpPr>
                <a:spLocks noChangeArrowheads="1"/>
              </p:cNvSpPr>
              <p:nvPr/>
            </p:nvSpPr>
            <p:spPr bwMode="auto">
              <a:xfrm rot="5340000">
                <a:off x="236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01" name="Line 2151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2" name="Line 2152"/>
              <p:cNvSpPr>
                <a:spLocks noChangeShapeType="1"/>
              </p:cNvSpPr>
              <p:nvPr/>
            </p:nvSpPr>
            <p:spPr bwMode="auto">
              <a:xfrm>
                <a:off x="2369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3" name="Line 2153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4" name="Line 2154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5" name="Line 2155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6" name="Line 2156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7" name="Line 2157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8" name="Line 2158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09" name="Line 2159"/>
              <p:cNvSpPr>
                <a:spLocks noChangeShapeType="1"/>
              </p:cNvSpPr>
              <p:nvPr/>
            </p:nvSpPr>
            <p:spPr bwMode="auto">
              <a:xfrm>
                <a:off x="2371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0" name="Line 2160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1" name="Line 2161"/>
              <p:cNvSpPr>
                <a:spLocks noChangeShapeType="1"/>
              </p:cNvSpPr>
              <p:nvPr/>
            </p:nvSpPr>
            <p:spPr bwMode="auto">
              <a:xfrm>
                <a:off x="236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2" name="Line 2162"/>
              <p:cNvSpPr>
                <a:spLocks noChangeShapeType="1"/>
              </p:cNvSpPr>
              <p:nvPr/>
            </p:nvSpPr>
            <p:spPr bwMode="auto">
              <a:xfrm>
                <a:off x="2371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3" name="Line 2163"/>
              <p:cNvSpPr>
                <a:spLocks noChangeShapeType="1"/>
              </p:cNvSpPr>
              <p:nvPr/>
            </p:nvSpPr>
            <p:spPr bwMode="auto">
              <a:xfrm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4" name="Line 2164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5" name="Line 2165"/>
              <p:cNvSpPr>
                <a:spLocks noChangeShapeType="1"/>
              </p:cNvSpPr>
              <p:nvPr/>
            </p:nvSpPr>
            <p:spPr bwMode="auto">
              <a:xfrm flipV="1"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6" name="Line 2166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7" name="Line 2167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8" name="Line 2168"/>
              <p:cNvSpPr>
                <a:spLocks noChangeShapeType="1"/>
              </p:cNvSpPr>
              <p:nvPr/>
            </p:nvSpPr>
            <p:spPr bwMode="auto">
              <a:xfrm>
                <a:off x="2369" y="183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19" name="Line 2169"/>
              <p:cNvSpPr>
                <a:spLocks noChangeShapeType="1"/>
              </p:cNvSpPr>
              <p:nvPr/>
            </p:nvSpPr>
            <p:spPr bwMode="auto">
              <a:xfrm flipV="1"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0" name="Line 2170"/>
              <p:cNvSpPr>
                <a:spLocks noChangeShapeType="1"/>
              </p:cNvSpPr>
              <p:nvPr/>
            </p:nvSpPr>
            <p:spPr bwMode="auto">
              <a:xfrm>
                <a:off x="237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1" name="Line 2171"/>
              <p:cNvSpPr>
                <a:spLocks noChangeShapeType="1"/>
              </p:cNvSpPr>
              <p:nvPr/>
            </p:nvSpPr>
            <p:spPr bwMode="auto">
              <a:xfrm>
                <a:off x="2371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2" name="Line 2172"/>
              <p:cNvSpPr>
                <a:spLocks noChangeShapeType="1"/>
              </p:cNvSpPr>
              <p:nvPr/>
            </p:nvSpPr>
            <p:spPr bwMode="auto">
              <a:xfrm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3" name="Line 2173"/>
              <p:cNvSpPr>
                <a:spLocks noChangeShapeType="1"/>
              </p:cNvSpPr>
              <p:nvPr/>
            </p:nvSpPr>
            <p:spPr bwMode="auto">
              <a:xfrm>
                <a:off x="236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4" name="Line 2174"/>
              <p:cNvSpPr>
                <a:spLocks noChangeShapeType="1"/>
              </p:cNvSpPr>
              <p:nvPr/>
            </p:nvSpPr>
            <p:spPr bwMode="auto">
              <a:xfrm>
                <a:off x="2371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5" name="Rectangle 2175"/>
              <p:cNvSpPr>
                <a:spLocks noChangeArrowheads="1"/>
              </p:cNvSpPr>
              <p:nvPr/>
            </p:nvSpPr>
            <p:spPr bwMode="auto">
              <a:xfrm>
                <a:off x="2489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6" name="Line 2176"/>
              <p:cNvSpPr>
                <a:spLocks noChangeShapeType="1"/>
              </p:cNvSpPr>
              <p:nvPr/>
            </p:nvSpPr>
            <p:spPr bwMode="auto">
              <a:xfrm flipV="1">
                <a:off x="2539" y="1794"/>
                <a:ext cx="1" cy="7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7" name="Line 2177"/>
              <p:cNvSpPr>
                <a:spLocks noChangeShapeType="1"/>
              </p:cNvSpPr>
              <p:nvPr/>
            </p:nvSpPr>
            <p:spPr bwMode="auto">
              <a:xfrm flipV="1">
                <a:off x="2540" y="1793"/>
                <a:ext cx="1" cy="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8" name="Line 2178"/>
              <p:cNvSpPr>
                <a:spLocks noChangeShapeType="1"/>
              </p:cNvSpPr>
              <p:nvPr/>
            </p:nvSpPr>
            <p:spPr bwMode="auto">
              <a:xfrm>
                <a:off x="2492" y="1868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29" name="Line 2179"/>
              <p:cNvSpPr>
                <a:spLocks noChangeShapeType="1"/>
              </p:cNvSpPr>
              <p:nvPr/>
            </p:nvSpPr>
            <p:spPr bwMode="auto">
              <a:xfrm>
                <a:off x="2492" y="1869"/>
                <a:ext cx="4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0" name="Line 2180"/>
              <p:cNvSpPr>
                <a:spLocks noChangeShapeType="1"/>
              </p:cNvSpPr>
              <p:nvPr/>
            </p:nvSpPr>
            <p:spPr bwMode="auto">
              <a:xfrm flipH="1">
                <a:off x="2504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1" name="Line 2181"/>
              <p:cNvSpPr>
                <a:spLocks noChangeShapeType="1"/>
              </p:cNvSpPr>
              <p:nvPr/>
            </p:nvSpPr>
            <p:spPr bwMode="auto">
              <a:xfrm>
                <a:off x="2504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2" name="Line 2182"/>
              <p:cNvSpPr>
                <a:spLocks noChangeShapeType="1"/>
              </p:cNvSpPr>
              <p:nvPr/>
            </p:nvSpPr>
            <p:spPr bwMode="auto">
              <a:xfrm>
                <a:off x="2504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3" name="Line 2183"/>
              <p:cNvSpPr>
                <a:spLocks noChangeShapeType="1"/>
              </p:cNvSpPr>
              <p:nvPr/>
            </p:nvSpPr>
            <p:spPr bwMode="auto">
              <a:xfrm flipV="1">
                <a:off x="2496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4" name="Line 2184"/>
              <p:cNvSpPr>
                <a:spLocks noChangeShapeType="1"/>
              </p:cNvSpPr>
              <p:nvPr/>
            </p:nvSpPr>
            <p:spPr bwMode="auto">
              <a:xfrm flipH="1">
                <a:off x="2495" y="186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5" name="Line 2185"/>
              <p:cNvSpPr>
                <a:spLocks noChangeShapeType="1"/>
              </p:cNvSpPr>
              <p:nvPr/>
            </p:nvSpPr>
            <p:spPr bwMode="auto">
              <a:xfrm>
                <a:off x="2495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6" name="Rectangle 2186"/>
              <p:cNvSpPr>
                <a:spLocks noChangeArrowheads="1"/>
              </p:cNvSpPr>
              <p:nvPr/>
            </p:nvSpPr>
            <p:spPr bwMode="auto">
              <a:xfrm>
                <a:off x="2492" y="194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7" name="Line 2187"/>
              <p:cNvSpPr>
                <a:spLocks noChangeShapeType="1"/>
              </p:cNvSpPr>
              <p:nvPr/>
            </p:nvSpPr>
            <p:spPr bwMode="auto">
              <a:xfrm flipH="1">
                <a:off x="2488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8" name="Line 2188"/>
              <p:cNvSpPr>
                <a:spLocks noChangeShapeType="1"/>
              </p:cNvSpPr>
              <p:nvPr/>
            </p:nvSpPr>
            <p:spPr bwMode="auto">
              <a:xfrm>
                <a:off x="2492" y="194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39" name="Rectangle 2189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540" name="Rectangle 2190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541" name="Rectangle 2191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542" name="Rectangle 2192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543" name="Rectangle 2193"/>
              <p:cNvSpPr>
                <a:spLocks noChangeArrowheads="1"/>
              </p:cNvSpPr>
              <p:nvPr/>
            </p:nvSpPr>
            <p:spPr bwMode="auto">
              <a:xfrm rot="5340000">
                <a:off x="2481" y="1868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44" name="Rectangle 2194"/>
              <p:cNvSpPr>
                <a:spLocks noChangeArrowheads="1"/>
              </p:cNvSpPr>
              <p:nvPr/>
            </p:nvSpPr>
            <p:spPr bwMode="auto">
              <a:xfrm rot="5340000">
                <a:off x="2480" y="1869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45" name="Rectangle 2195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546" name="Rectangle 2196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547" name="Rectangle 2197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548" name="Rectangle 2198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549" name="Rectangle 2199"/>
              <p:cNvSpPr>
                <a:spLocks noChangeArrowheads="1"/>
              </p:cNvSpPr>
              <p:nvPr/>
            </p:nvSpPr>
            <p:spPr bwMode="auto">
              <a:xfrm rot="5340000">
                <a:off x="2481" y="1906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550" name="Rectangle 2200"/>
              <p:cNvSpPr>
                <a:spLocks noChangeArrowheads="1"/>
              </p:cNvSpPr>
              <p:nvPr/>
            </p:nvSpPr>
            <p:spPr bwMode="auto">
              <a:xfrm rot="5340000">
                <a:off x="2480" y="1907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551" name="Line 2201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2" name="Line 2202"/>
              <p:cNvSpPr>
                <a:spLocks noChangeShapeType="1"/>
              </p:cNvSpPr>
              <p:nvPr/>
            </p:nvSpPr>
            <p:spPr bwMode="auto">
              <a:xfrm>
                <a:off x="248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3" name="Line 2203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4" name="Line 2204"/>
              <p:cNvSpPr>
                <a:spLocks noChangeShapeType="1"/>
              </p:cNvSpPr>
              <p:nvPr/>
            </p:nvSpPr>
            <p:spPr bwMode="auto">
              <a:xfrm>
                <a:off x="2489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5" name="Line 2205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6" name="Line 2206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7" name="Line 2207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8" name="Line 2208"/>
              <p:cNvSpPr>
                <a:spLocks noChangeShapeType="1"/>
              </p:cNvSpPr>
              <p:nvPr/>
            </p:nvSpPr>
            <p:spPr bwMode="auto">
              <a:xfrm>
                <a:off x="2490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59" name="Line 2209"/>
              <p:cNvSpPr>
                <a:spLocks noChangeShapeType="1"/>
              </p:cNvSpPr>
              <p:nvPr/>
            </p:nvSpPr>
            <p:spPr bwMode="auto">
              <a:xfrm>
                <a:off x="2490" y="1871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0" name="Line 2210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1" name="Line 2211"/>
              <p:cNvSpPr>
                <a:spLocks noChangeShapeType="1"/>
              </p:cNvSpPr>
              <p:nvPr/>
            </p:nvSpPr>
            <p:spPr bwMode="auto">
              <a:xfrm>
                <a:off x="2489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2" name="Line 2212"/>
              <p:cNvSpPr>
                <a:spLocks noChangeShapeType="1"/>
              </p:cNvSpPr>
              <p:nvPr/>
            </p:nvSpPr>
            <p:spPr bwMode="auto">
              <a:xfrm>
                <a:off x="2490" y="186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563" name="Line 2213"/>
              <p:cNvSpPr>
                <a:spLocks noChangeShapeType="1"/>
              </p:cNvSpPr>
              <p:nvPr/>
            </p:nvSpPr>
            <p:spPr bwMode="auto">
              <a:xfrm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8" name="Group 2415"/>
            <p:cNvGrpSpPr>
              <a:grpSpLocks/>
            </p:cNvGrpSpPr>
            <p:nvPr/>
          </p:nvGrpSpPr>
          <p:grpSpPr bwMode="auto">
            <a:xfrm>
              <a:off x="1504" y="567"/>
              <a:ext cx="1258" cy="1581"/>
              <a:chOff x="1504" y="567"/>
              <a:chExt cx="1258" cy="1581"/>
            </a:xfrm>
          </p:grpSpPr>
          <p:sp>
            <p:nvSpPr>
              <p:cNvPr id="1164" name="Line 2215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5" name="Line 2216"/>
              <p:cNvSpPr>
                <a:spLocks noChangeShapeType="1"/>
              </p:cNvSpPr>
              <p:nvPr/>
            </p:nvSpPr>
            <p:spPr bwMode="auto">
              <a:xfrm flipV="1"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6" name="Line 2217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7" name="Line 2218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8" name="Line 2219"/>
              <p:cNvSpPr>
                <a:spLocks noChangeShapeType="1"/>
              </p:cNvSpPr>
              <p:nvPr/>
            </p:nvSpPr>
            <p:spPr bwMode="auto">
              <a:xfrm>
                <a:off x="2489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9" name="Line 2220"/>
              <p:cNvSpPr>
                <a:spLocks noChangeShapeType="1"/>
              </p:cNvSpPr>
              <p:nvPr/>
            </p:nvSpPr>
            <p:spPr bwMode="auto">
              <a:xfrm flipV="1"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0" name="Line 2221"/>
              <p:cNvSpPr>
                <a:spLocks noChangeShapeType="1"/>
              </p:cNvSpPr>
              <p:nvPr/>
            </p:nvSpPr>
            <p:spPr bwMode="auto">
              <a:xfrm>
                <a:off x="2490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1" name="Line 2222"/>
              <p:cNvSpPr>
                <a:spLocks noChangeShapeType="1"/>
              </p:cNvSpPr>
              <p:nvPr/>
            </p:nvSpPr>
            <p:spPr bwMode="auto">
              <a:xfrm>
                <a:off x="2490" y="190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2" name="Line 2223"/>
              <p:cNvSpPr>
                <a:spLocks noChangeShapeType="1"/>
              </p:cNvSpPr>
              <p:nvPr/>
            </p:nvSpPr>
            <p:spPr bwMode="auto">
              <a:xfrm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3" name="Line 2224"/>
              <p:cNvSpPr>
                <a:spLocks noChangeShapeType="1"/>
              </p:cNvSpPr>
              <p:nvPr/>
            </p:nvSpPr>
            <p:spPr bwMode="auto">
              <a:xfrm>
                <a:off x="2489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4" name="Line 2225"/>
              <p:cNvSpPr>
                <a:spLocks noChangeShapeType="1"/>
              </p:cNvSpPr>
              <p:nvPr/>
            </p:nvSpPr>
            <p:spPr bwMode="auto">
              <a:xfrm>
                <a:off x="2490" y="190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5" name="Line 2226"/>
              <p:cNvSpPr>
                <a:spLocks noChangeShapeType="1"/>
              </p:cNvSpPr>
              <p:nvPr/>
            </p:nvSpPr>
            <p:spPr bwMode="auto">
              <a:xfrm>
                <a:off x="2492" y="1794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6" name="Line 2227"/>
              <p:cNvSpPr>
                <a:spLocks noChangeShapeType="1"/>
              </p:cNvSpPr>
              <p:nvPr/>
            </p:nvSpPr>
            <p:spPr bwMode="auto">
              <a:xfrm>
                <a:off x="2498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7" name="Line 2228"/>
              <p:cNvSpPr>
                <a:spLocks noChangeShapeType="1"/>
              </p:cNvSpPr>
              <p:nvPr/>
            </p:nvSpPr>
            <p:spPr bwMode="auto">
              <a:xfrm>
                <a:off x="2527" y="179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8" name="Freeform 2229"/>
              <p:cNvSpPr>
                <a:spLocks/>
              </p:cNvSpPr>
              <p:nvPr/>
            </p:nvSpPr>
            <p:spPr bwMode="auto">
              <a:xfrm>
                <a:off x="2510" y="1787"/>
                <a:ext cx="2" cy="7"/>
              </a:xfrm>
              <a:custGeom>
                <a:avLst/>
                <a:gdLst>
                  <a:gd name="T0" fmla="*/ 2 w 2"/>
                  <a:gd name="T1" fmla="*/ 7 h 7"/>
                  <a:gd name="T2" fmla="*/ 2 w 2"/>
                  <a:gd name="T3" fmla="*/ 6 h 7"/>
                  <a:gd name="T4" fmla="*/ 2 w 2"/>
                  <a:gd name="T5" fmla="*/ 6 h 7"/>
                  <a:gd name="T6" fmla="*/ 2 w 2"/>
                  <a:gd name="T7" fmla="*/ 2 h 7"/>
                  <a:gd name="T8" fmla="*/ 0 w 2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7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79" name="Line 2230"/>
              <p:cNvSpPr>
                <a:spLocks noChangeShapeType="1"/>
              </p:cNvSpPr>
              <p:nvPr/>
            </p:nvSpPr>
            <p:spPr bwMode="auto">
              <a:xfrm flipH="1">
                <a:off x="2498" y="1794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0" name="Line 2231"/>
              <p:cNvSpPr>
                <a:spLocks noChangeShapeType="1"/>
              </p:cNvSpPr>
              <p:nvPr/>
            </p:nvSpPr>
            <p:spPr bwMode="auto">
              <a:xfrm>
                <a:off x="2498" y="1794"/>
                <a:ext cx="2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1" name="Rectangle 2232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182" name="Rectangle 2233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183" name="Rectangle 2234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184" name="Rectangle 2235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185" name="Rectangle 2236"/>
              <p:cNvSpPr>
                <a:spLocks noChangeArrowheads="1"/>
              </p:cNvSpPr>
              <p:nvPr/>
            </p:nvSpPr>
            <p:spPr bwMode="auto">
              <a:xfrm rot="5340000">
                <a:off x="2481" y="1795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186" name="Rectangle 2237"/>
              <p:cNvSpPr>
                <a:spLocks noChangeArrowheads="1"/>
              </p:cNvSpPr>
              <p:nvPr/>
            </p:nvSpPr>
            <p:spPr bwMode="auto">
              <a:xfrm rot="5340000">
                <a:off x="2480" y="1796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187" name="Line 2238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8" name="Line 2239"/>
              <p:cNvSpPr>
                <a:spLocks noChangeShapeType="1"/>
              </p:cNvSpPr>
              <p:nvPr/>
            </p:nvSpPr>
            <p:spPr bwMode="auto">
              <a:xfrm>
                <a:off x="2489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89" name="Line 2240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0" name="Line 2241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1" name="Line 2242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2" name="Line 2243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3" name="Line 2244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4" name="Line 2245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5" name="Line 2246"/>
              <p:cNvSpPr>
                <a:spLocks noChangeShapeType="1"/>
              </p:cNvSpPr>
              <p:nvPr/>
            </p:nvSpPr>
            <p:spPr bwMode="auto">
              <a:xfrm>
                <a:off x="2490" y="179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6" name="Line 2247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7" name="Line 2248"/>
              <p:cNvSpPr>
                <a:spLocks noChangeShapeType="1"/>
              </p:cNvSpPr>
              <p:nvPr/>
            </p:nvSpPr>
            <p:spPr bwMode="auto">
              <a:xfrm>
                <a:off x="2489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8" name="Line 2249"/>
              <p:cNvSpPr>
                <a:spLocks noChangeShapeType="1"/>
              </p:cNvSpPr>
              <p:nvPr/>
            </p:nvSpPr>
            <p:spPr bwMode="auto">
              <a:xfrm>
                <a:off x="2490" y="17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99" name="Line 2250"/>
              <p:cNvSpPr>
                <a:spLocks noChangeShapeType="1"/>
              </p:cNvSpPr>
              <p:nvPr/>
            </p:nvSpPr>
            <p:spPr bwMode="auto">
              <a:xfrm flipV="1">
                <a:off x="2498" y="1787"/>
                <a:ext cx="12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0" name="Rectangle 2251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1201" name="Rectangle 2252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1202" name="Rectangle 2253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1</a:t>
                </a:r>
                <a:endParaRPr lang="nl-NL"/>
              </a:p>
            </p:txBody>
          </p:sp>
          <p:sp>
            <p:nvSpPr>
              <p:cNvPr id="1203" name="Rectangle 2254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4</a:t>
                </a:r>
                <a:endParaRPr lang="nl-NL"/>
              </a:p>
            </p:txBody>
          </p:sp>
          <p:sp>
            <p:nvSpPr>
              <p:cNvPr id="1204" name="Rectangle 2255"/>
              <p:cNvSpPr>
                <a:spLocks noChangeArrowheads="1"/>
              </p:cNvSpPr>
              <p:nvPr/>
            </p:nvSpPr>
            <p:spPr bwMode="auto">
              <a:xfrm rot="5340000">
                <a:off x="2481" y="1832"/>
                <a:ext cx="7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0</a:t>
                </a:r>
                <a:endParaRPr lang="nl-NL"/>
              </a:p>
            </p:txBody>
          </p:sp>
          <p:sp>
            <p:nvSpPr>
              <p:cNvPr id="1205" name="Rectangle 2256"/>
              <p:cNvSpPr>
                <a:spLocks noChangeArrowheads="1"/>
              </p:cNvSpPr>
              <p:nvPr/>
            </p:nvSpPr>
            <p:spPr bwMode="auto">
              <a:xfrm rot="5340000">
                <a:off x="2480" y="1833"/>
                <a:ext cx="9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>
                    <a:solidFill>
                      <a:srgbClr val="F2ED41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1206" name="Freeform 2257"/>
              <p:cNvSpPr>
                <a:spLocks/>
              </p:cNvSpPr>
              <p:nvPr/>
            </p:nvSpPr>
            <p:spPr bwMode="auto">
              <a:xfrm>
                <a:off x="2512" y="1787"/>
                <a:ext cx="4" cy="7"/>
              </a:xfrm>
              <a:custGeom>
                <a:avLst/>
                <a:gdLst>
                  <a:gd name="T0" fmla="*/ 4 w 4"/>
                  <a:gd name="T1" fmla="*/ 0 h 7"/>
                  <a:gd name="T2" fmla="*/ 1 w 4"/>
                  <a:gd name="T3" fmla="*/ 2 h 7"/>
                  <a:gd name="T4" fmla="*/ 0 w 4"/>
                  <a:gd name="T5" fmla="*/ 6 h 7"/>
                  <a:gd name="T6" fmla="*/ 0 w 4"/>
                  <a:gd name="T7" fmla="*/ 6 h 7"/>
                  <a:gd name="T8" fmla="*/ 0 w 4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7"/>
                  <a:gd name="T17" fmla="*/ 4 w 4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7">
                    <a:moveTo>
                      <a:pt x="4" y="0"/>
                    </a:moveTo>
                    <a:lnTo>
                      <a:pt x="1" y="2"/>
                    </a:lnTo>
                    <a:lnTo>
                      <a:pt x="0" y="6"/>
                    </a:lnTo>
                    <a:lnTo>
                      <a:pt x="0" y="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7" name="Line 2258"/>
              <p:cNvSpPr>
                <a:spLocks noChangeShapeType="1"/>
              </p:cNvSpPr>
              <p:nvPr/>
            </p:nvSpPr>
            <p:spPr bwMode="auto">
              <a:xfrm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8" name="Line 2259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09" name="Line 2260"/>
              <p:cNvSpPr>
                <a:spLocks noChangeShapeType="1"/>
              </p:cNvSpPr>
              <p:nvPr/>
            </p:nvSpPr>
            <p:spPr bwMode="auto">
              <a:xfrm flipV="1"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0" name="Line 2261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1" name="Line 2262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2" name="Line 2263"/>
              <p:cNvSpPr>
                <a:spLocks noChangeShapeType="1"/>
              </p:cNvSpPr>
              <p:nvPr/>
            </p:nvSpPr>
            <p:spPr bwMode="auto">
              <a:xfrm>
                <a:off x="2489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3" name="Line 2264"/>
              <p:cNvSpPr>
                <a:spLocks noChangeShapeType="1"/>
              </p:cNvSpPr>
              <p:nvPr/>
            </p:nvSpPr>
            <p:spPr bwMode="auto">
              <a:xfrm flipV="1"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4" name="Line 2265"/>
              <p:cNvSpPr>
                <a:spLocks noChangeShapeType="1"/>
              </p:cNvSpPr>
              <p:nvPr/>
            </p:nvSpPr>
            <p:spPr bwMode="auto">
              <a:xfrm>
                <a:off x="2490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5" name="Line 2266"/>
              <p:cNvSpPr>
                <a:spLocks noChangeShapeType="1"/>
              </p:cNvSpPr>
              <p:nvPr/>
            </p:nvSpPr>
            <p:spPr bwMode="auto">
              <a:xfrm>
                <a:off x="2490" y="1833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6" name="Line 2267"/>
              <p:cNvSpPr>
                <a:spLocks noChangeShapeType="1"/>
              </p:cNvSpPr>
              <p:nvPr/>
            </p:nvSpPr>
            <p:spPr bwMode="auto">
              <a:xfrm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7" name="Line 2268"/>
              <p:cNvSpPr>
                <a:spLocks noChangeShapeType="1"/>
              </p:cNvSpPr>
              <p:nvPr/>
            </p:nvSpPr>
            <p:spPr bwMode="auto">
              <a:xfrm>
                <a:off x="2489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8" name="Line 2269"/>
              <p:cNvSpPr>
                <a:spLocks noChangeShapeType="1"/>
              </p:cNvSpPr>
              <p:nvPr/>
            </p:nvSpPr>
            <p:spPr bwMode="auto">
              <a:xfrm>
                <a:off x="2490" y="183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F2ED4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19" name="Line 2270"/>
              <p:cNvSpPr>
                <a:spLocks noChangeShapeType="1"/>
              </p:cNvSpPr>
              <p:nvPr/>
            </p:nvSpPr>
            <p:spPr bwMode="auto">
              <a:xfrm flipH="1" flipV="1">
                <a:off x="2516" y="1787"/>
                <a:ext cx="11" cy="6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0" name="Freeform 2271"/>
              <p:cNvSpPr>
                <a:spLocks/>
              </p:cNvSpPr>
              <p:nvPr/>
            </p:nvSpPr>
            <p:spPr bwMode="auto">
              <a:xfrm>
                <a:off x="2312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1" name="Rectangle 2272"/>
              <p:cNvSpPr>
                <a:spLocks noChangeArrowheads="1"/>
              </p:cNvSpPr>
              <p:nvPr/>
            </p:nvSpPr>
            <p:spPr bwMode="auto">
              <a:xfrm>
                <a:off x="2312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2" name="Freeform 2273"/>
              <p:cNvSpPr>
                <a:spLocks/>
              </p:cNvSpPr>
              <p:nvPr/>
            </p:nvSpPr>
            <p:spPr bwMode="auto">
              <a:xfrm>
                <a:off x="2311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3" name="Rectangle 2274"/>
              <p:cNvSpPr>
                <a:spLocks noChangeArrowheads="1"/>
              </p:cNvSpPr>
              <p:nvPr/>
            </p:nvSpPr>
            <p:spPr bwMode="auto">
              <a:xfrm>
                <a:off x="2311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4" name="Rectangle 2275"/>
              <p:cNvSpPr>
                <a:spLocks noChangeArrowheads="1"/>
              </p:cNvSpPr>
              <p:nvPr/>
            </p:nvSpPr>
            <p:spPr bwMode="auto">
              <a:xfrm>
                <a:off x="2312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5" name="Rectangle 2276"/>
              <p:cNvSpPr>
                <a:spLocks noChangeArrowheads="1"/>
              </p:cNvSpPr>
              <p:nvPr/>
            </p:nvSpPr>
            <p:spPr bwMode="auto">
              <a:xfrm>
                <a:off x="2312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6" name="Rectangle 2277"/>
              <p:cNvSpPr>
                <a:spLocks noChangeArrowheads="1"/>
              </p:cNvSpPr>
              <p:nvPr/>
            </p:nvSpPr>
            <p:spPr bwMode="auto">
              <a:xfrm>
                <a:off x="231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7" name="Rectangle 2278"/>
              <p:cNvSpPr>
                <a:spLocks noChangeArrowheads="1"/>
              </p:cNvSpPr>
              <p:nvPr/>
            </p:nvSpPr>
            <p:spPr bwMode="auto">
              <a:xfrm>
                <a:off x="231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8" name="Rectangle 2279"/>
              <p:cNvSpPr>
                <a:spLocks noChangeArrowheads="1"/>
              </p:cNvSpPr>
              <p:nvPr/>
            </p:nvSpPr>
            <p:spPr bwMode="auto">
              <a:xfrm>
                <a:off x="2312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29" name="Rectangle 2280"/>
              <p:cNvSpPr>
                <a:spLocks noChangeArrowheads="1"/>
              </p:cNvSpPr>
              <p:nvPr/>
            </p:nvSpPr>
            <p:spPr bwMode="auto">
              <a:xfrm>
                <a:off x="2312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0" name="Rectangle 2281"/>
              <p:cNvSpPr>
                <a:spLocks noChangeArrowheads="1"/>
              </p:cNvSpPr>
              <p:nvPr/>
            </p:nvSpPr>
            <p:spPr bwMode="auto">
              <a:xfrm>
                <a:off x="231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1" name="Rectangle 2282"/>
              <p:cNvSpPr>
                <a:spLocks noChangeArrowheads="1"/>
              </p:cNvSpPr>
              <p:nvPr/>
            </p:nvSpPr>
            <p:spPr bwMode="auto">
              <a:xfrm>
                <a:off x="231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2" name="Rectangle 2283"/>
              <p:cNvSpPr>
                <a:spLocks noChangeArrowheads="1"/>
              </p:cNvSpPr>
              <p:nvPr/>
            </p:nvSpPr>
            <p:spPr bwMode="auto">
              <a:xfrm>
                <a:off x="2312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3" name="Rectangle 2284"/>
              <p:cNvSpPr>
                <a:spLocks noChangeArrowheads="1"/>
              </p:cNvSpPr>
              <p:nvPr/>
            </p:nvSpPr>
            <p:spPr bwMode="auto">
              <a:xfrm>
                <a:off x="2312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4" name="Rectangle 2285"/>
              <p:cNvSpPr>
                <a:spLocks noChangeArrowheads="1"/>
              </p:cNvSpPr>
              <p:nvPr/>
            </p:nvSpPr>
            <p:spPr bwMode="auto">
              <a:xfrm>
                <a:off x="231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5" name="Rectangle 2286"/>
              <p:cNvSpPr>
                <a:spLocks noChangeArrowheads="1"/>
              </p:cNvSpPr>
              <p:nvPr/>
            </p:nvSpPr>
            <p:spPr bwMode="auto">
              <a:xfrm>
                <a:off x="231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6" name="Rectangle 2287"/>
              <p:cNvSpPr>
                <a:spLocks noChangeArrowheads="1"/>
              </p:cNvSpPr>
              <p:nvPr/>
            </p:nvSpPr>
            <p:spPr bwMode="auto">
              <a:xfrm>
                <a:off x="2369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7" name="Freeform 2288"/>
              <p:cNvSpPr>
                <a:spLocks/>
              </p:cNvSpPr>
              <p:nvPr/>
            </p:nvSpPr>
            <p:spPr bwMode="auto">
              <a:xfrm>
                <a:off x="2369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8" name="Rectangle 2289"/>
              <p:cNvSpPr>
                <a:spLocks noChangeArrowheads="1"/>
              </p:cNvSpPr>
              <p:nvPr/>
            </p:nvSpPr>
            <p:spPr bwMode="auto">
              <a:xfrm>
                <a:off x="2371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39" name="Freeform 2290"/>
              <p:cNvSpPr>
                <a:spLocks/>
              </p:cNvSpPr>
              <p:nvPr/>
            </p:nvSpPr>
            <p:spPr bwMode="auto">
              <a:xfrm>
                <a:off x="2371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0" name="Rectangle 2291"/>
              <p:cNvSpPr>
                <a:spLocks noChangeArrowheads="1"/>
              </p:cNvSpPr>
              <p:nvPr/>
            </p:nvSpPr>
            <p:spPr bwMode="auto">
              <a:xfrm>
                <a:off x="236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1" name="Rectangle 2292"/>
              <p:cNvSpPr>
                <a:spLocks noChangeArrowheads="1"/>
              </p:cNvSpPr>
              <p:nvPr/>
            </p:nvSpPr>
            <p:spPr bwMode="auto">
              <a:xfrm>
                <a:off x="236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2" name="Rectangle 2293"/>
              <p:cNvSpPr>
                <a:spLocks noChangeArrowheads="1"/>
              </p:cNvSpPr>
              <p:nvPr/>
            </p:nvSpPr>
            <p:spPr bwMode="auto">
              <a:xfrm>
                <a:off x="237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3" name="Rectangle 2294"/>
              <p:cNvSpPr>
                <a:spLocks noChangeArrowheads="1"/>
              </p:cNvSpPr>
              <p:nvPr/>
            </p:nvSpPr>
            <p:spPr bwMode="auto">
              <a:xfrm>
                <a:off x="2371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4" name="Rectangle 2295"/>
              <p:cNvSpPr>
                <a:spLocks noChangeArrowheads="1"/>
              </p:cNvSpPr>
              <p:nvPr/>
            </p:nvSpPr>
            <p:spPr bwMode="auto">
              <a:xfrm>
                <a:off x="236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5" name="Rectangle 2296"/>
              <p:cNvSpPr>
                <a:spLocks noChangeArrowheads="1"/>
              </p:cNvSpPr>
              <p:nvPr/>
            </p:nvSpPr>
            <p:spPr bwMode="auto">
              <a:xfrm>
                <a:off x="236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6" name="Rectangle 2297"/>
              <p:cNvSpPr>
                <a:spLocks noChangeArrowheads="1"/>
              </p:cNvSpPr>
              <p:nvPr/>
            </p:nvSpPr>
            <p:spPr bwMode="auto">
              <a:xfrm>
                <a:off x="237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7" name="Rectangle 2298"/>
              <p:cNvSpPr>
                <a:spLocks noChangeArrowheads="1"/>
              </p:cNvSpPr>
              <p:nvPr/>
            </p:nvSpPr>
            <p:spPr bwMode="auto">
              <a:xfrm>
                <a:off x="2371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8" name="Rectangle 2299"/>
              <p:cNvSpPr>
                <a:spLocks noChangeArrowheads="1"/>
              </p:cNvSpPr>
              <p:nvPr/>
            </p:nvSpPr>
            <p:spPr bwMode="auto">
              <a:xfrm>
                <a:off x="236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49" name="Rectangle 2300"/>
              <p:cNvSpPr>
                <a:spLocks noChangeArrowheads="1"/>
              </p:cNvSpPr>
              <p:nvPr/>
            </p:nvSpPr>
            <p:spPr bwMode="auto">
              <a:xfrm>
                <a:off x="236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0" name="Rectangle 2301"/>
              <p:cNvSpPr>
                <a:spLocks noChangeArrowheads="1"/>
              </p:cNvSpPr>
              <p:nvPr/>
            </p:nvSpPr>
            <p:spPr bwMode="auto">
              <a:xfrm>
                <a:off x="237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1" name="Rectangle 2302"/>
              <p:cNvSpPr>
                <a:spLocks noChangeArrowheads="1"/>
              </p:cNvSpPr>
              <p:nvPr/>
            </p:nvSpPr>
            <p:spPr bwMode="auto">
              <a:xfrm>
                <a:off x="2371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2" name="Freeform 2303"/>
              <p:cNvSpPr>
                <a:spLocks/>
              </p:cNvSpPr>
              <p:nvPr/>
            </p:nvSpPr>
            <p:spPr bwMode="auto">
              <a:xfrm>
                <a:off x="2411" y="1788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1 w 2"/>
                  <a:gd name="T3" fmla="*/ 3 h 6"/>
                  <a:gd name="T4" fmla="*/ 0 w 2"/>
                  <a:gd name="T5" fmla="*/ 6 h 6"/>
                  <a:gd name="T6" fmla="*/ 0 w 2"/>
                  <a:gd name="T7" fmla="*/ 6 h 6"/>
                  <a:gd name="T8" fmla="*/ 0 w 2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6"/>
                  <a:gd name="T17" fmla="*/ 2 w 2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6">
                    <a:moveTo>
                      <a:pt x="2" y="0"/>
                    </a:moveTo>
                    <a:lnTo>
                      <a:pt x="1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3" name="Rectangle 2304"/>
              <p:cNvSpPr>
                <a:spLocks noChangeArrowheads="1"/>
              </p:cNvSpPr>
              <p:nvPr/>
            </p:nvSpPr>
            <p:spPr bwMode="auto">
              <a:xfrm>
                <a:off x="2489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4" name="Freeform 2305"/>
              <p:cNvSpPr>
                <a:spLocks/>
              </p:cNvSpPr>
              <p:nvPr/>
            </p:nvSpPr>
            <p:spPr bwMode="auto">
              <a:xfrm>
                <a:off x="2489" y="186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5" name="Rectangle 2306"/>
              <p:cNvSpPr>
                <a:spLocks noChangeArrowheads="1"/>
              </p:cNvSpPr>
              <p:nvPr/>
            </p:nvSpPr>
            <p:spPr bwMode="auto">
              <a:xfrm>
                <a:off x="2490" y="1869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6" name="Freeform 2307"/>
              <p:cNvSpPr>
                <a:spLocks/>
              </p:cNvSpPr>
              <p:nvPr/>
            </p:nvSpPr>
            <p:spPr bwMode="auto">
              <a:xfrm>
                <a:off x="2490" y="1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7" name="Freeform 2308"/>
              <p:cNvSpPr>
                <a:spLocks/>
              </p:cNvSpPr>
              <p:nvPr/>
            </p:nvSpPr>
            <p:spPr bwMode="auto">
              <a:xfrm>
                <a:off x="2501" y="1868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3 w 3"/>
                  <a:gd name="T3" fmla="*/ 4 h 6"/>
                  <a:gd name="T4" fmla="*/ 3 w 3"/>
                  <a:gd name="T5" fmla="*/ 0 h 6"/>
                  <a:gd name="T6" fmla="*/ 3 w 3"/>
                  <a:gd name="T7" fmla="*/ 0 h 6"/>
                  <a:gd name="T8" fmla="*/ 3 w 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6"/>
                  <a:gd name="T17" fmla="*/ 3 w 3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6">
                    <a:moveTo>
                      <a:pt x="0" y="6"/>
                    </a:moveTo>
                    <a:lnTo>
                      <a:pt x="3" y="4"/>
                    </a:lnTo>
                    <a:lnTo>
                      <a:pt x="3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8" name="Rectangle 2309"/>
              <p:cNvSpPr>
                <a:spLocks noChangeArrowheads="1"/>
              </p:cNvSpPr>
              <p:nvPr/>
            </p:nvSpPr>
            <p:spPr bwMode="auto">
              <a:xfrm>
                <a:off x="248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59" name="Rectangle 2310"/>
              <p:cNvSpPr>
                <a:spLocks noChangeArrowheads="1"/>
              </p:cNvSpPr>
              <p:nvPr/>
            </p:nvSpPr>
            <p:spPr bwMode="auto">
              <a:xfrm>
                <a:off x="2489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0" name="Rectangle 2311"/>
              <p:cNvSpPr>
                <a:spLocks noChangeArrowheads="1"/>
              </p:cNvSpPr>
              <p:nvPr/>
            </p:nvSpPr>
            <p:spPr bwMode="auto">
              <a:xfrm>
                <a:off x="2490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1" name="Rectangle 2312"/>
              <p:cNvSpPr>
                <a:spLocks noChangeArrowheads="1"/>
              </p:cNvSpPr>
              <p:nvPr/>
            </p:nvSpPr>
            <p:spPr bwMode="auto">
              <a:xfrm>
                <a:off x="2490" y="1907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2" name="Rectangle 2313"/>
              <p:cNvSpPr>
                <a:spLocks noChangeArrowheads="1"/>
              </p:cNvSpPr>
              <p:nvPr/>
            </p:nvSpPr>
            <p:spPr bwMode="auto">
              <a:xfrm>
                <a:off x="248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3" name="Rectangle 2314"/>
              <p:cNvSpPr>
                <a:spLocks noChangeArrowheads="1"/>
              </p:cNvSpPr>
              <p:nvPr/>
            </p:nvSpPr>
            <p:spPr bwMode="auto">
              <a:xfrm>
                <a:off x="2489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4" name="Rectangle 2315"/>
              <p:cNvSpPr>
                <a:spLocks noChangeArrowheads="1"/>
              </p:cNvSpPr>
              <p:nvPr/>
            </p:nvSpPr>
            <p:spPr bwMode="auto">
              <a:xfrm>
                <a:off x="2490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5" name="Rectangle 2316"/>
              <p:cNvSpPr>
                <a:spLocks noChangeArrowheads="1"/>
              </p:cNvSpPr>
              <p:nvPr/>
            </p:nvSpPr>
            <p:spPr bwMode="auto">
              <a:xfrm>
                <a:off x="2490" y="1796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6" name="Rectangle 2317"/>
              <p:cNvSpPr>
                <a:spLocks noChangeArrowheads="1"/>
              </p:cNvSpPr>
              <p:nvPr/>
            </p:nvSpPr>
            <p:spPr bwMode="auto">
              <a:xfrm>
                <a:off x="248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7" name="Rectangle 2318"/>
              <p:cNvSpPr>
                <a:spLocks noChangeArrowheads="1"/>
              </p:cNvSpPr>
              <p:nvPr/>
            </p:nvSpPr>
            <p:spPr bwMode="auto">
              <a:xfrm>
                <a:off x="2489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8" name="Rectangle 2319"/>
              <p:cNvSpPr>
                <a:spLocks noChangeArrowheads="1"/>
              </p:cNvSpPr>
              <p:nvPr/>
            </p:nvSpPr>
            <p:spPr bwMode="auto">
              <a:xfrm>
                <a:off x="2490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69" name="Rectangle 2320"/>
              <p:cNvSpPr>
                <a:spLocks noChangeArrowheads="1"/>
              </p:cNvSpPr>
              <p:nvPr/>
            </p:nvSpPr>
            <p:spPr bwMode="auto">
              <a:xfrm>
                <a:off x="2490" y="183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0" name="Line 2321"/>
              <p:cNvSpPr>
                <a:spLocks noChangeShapeType="1"/>
              </p:cNvSpPr>
              <p:nvPr/>
            </p:nvSpPr>
            <p:spPr bwMode="auto">
              <a:xfrm flipV="1">
                <a:off x="2643" y="1796"/>
                <a:ext cx="1" cy="3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1" name="Line 2322"/>
              <p:cNvSpPr>
                <a:spLocks noChangeShapeType="1"/>
              </p:cNvSpPr>
              <p:nvPr/>
            </p:nvSpPr>
            <p:spPr bwMode="auto">
              <a:xfrm>
                <a:off x="2643" y="1796"/>
                <a:ext cx="1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2" name="Freeform 2323"/>
              <p:cNvSpPr>
                <a:spLocks/>
              </p:cNvSpPr>
              <p:nvPr/>
            </p:nvSpPr>
            <p:spPr bwMode="auto">
              <a:xfrm>
                <a:off x="2004" y="739"/>
                <a:ext cx="26" cy="12"/>
              </a:xfrm>
              <a:custGeom>
                <a:avLst/>
                <a:gdLst>
                  <a:gd name="T0" fmla="*/ 24 w 26"/>
                  <a:gd name="T1" fmla="*/ 0 h 12"/>
                  <a:gd name="T2" fmla="*/ 26 w 26"/>
                  <a:gd name="T3" fmla="*/ 3 h 12"/>
                  <a:gd name="T4" fmla="*/ 1 w 26"/>
                  <a:gd name="T5" fmla="*/ 12 h 12"/>
                  <a:gd name="T6" fmla="*/ 0 w 26"/>
                  <a:gd name="T7" fmla="*/ 9 h 12"/>
                  <a:gd name="T8" fmla="*/ 24 w 2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2"/>
                  <a:gd name="T17" fmla="*/ 26 w 26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2">
                    <a:moveTo>
                      <a:pt x="24" y="0"/>
                    </a:moveTo>
                    <a:lnTo>
                      <a:pt x="26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3" name="Freeform 2324"/>
              <p:cNvSpPr>
                <a:spLocks/>
              </p:cNvSpPr>
              <p:nvPr/>
            </p:nvSpPr>
            <p:spPr bwMode="auto">
              <a:xfrm>
                <a:off x="2320" y="774"/>
                <a:ext cx="14" cy="34"/>
              </a:xfrm>
              <a:custGeom>
                <a:avLst/>
                <a:gdLst>
                  <a:gd name="T0" fmla="*/ 14 w 14"/>
                  <a:gd name="T1" fmla="*/ 33 h 34"/>
                  <a:gd name="T2" fmla="*/ 11 w 14"/>
                  <a:gd name="T3" fmla="*/ 34 h 34"/>
                  <a:gd name="T4" fmla="*/ 0 w 14"/>
                  <a:gd name="T5" fmla="*/ 2 h 34"/>
                  <a:gd name="T6" fmla="*/ 3 w 14"/>
                  <a:gd name="T7" fmla="*/ 0 h 34"/>
                  <a:gd name="T8" fmla="*/ 14 w 14"/>
                  <a:gd name="T9" fmla="*/ 3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4"/>
                  <a:gd name="T17" fmla="*/ 14 w 14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4">
                    <a:moveTo>
                      <a:pt x="14" y="33"/>
                    </a:moveTo>
                    <a:lnTo>
                      <a:pt x="11" y="3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14" y="33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4" name="Line 2325"/>
              <p:cNvSpPr>
                <a:spLocks noChangeShapeType="1"/>
              </p:cNvSpPr>
              <p:nvPr/>
            </p:nvSpPr>
            <p:spPr bwMode="auto">
              <a:xfrm flipH="1">
                <a:off x="1783" y="659"/>
                <a:ext cx="512" cy="18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5" name="Line 2326"/>
              <p:cNvSpPr>
                <a:spLocks noChangeShapeType="1"/>
              </p:cNvSpPr>
              <p:nvPr/>
            </p:nvSpPr>
            <p:spPr bwMode="auto">
              <a:xfrm>
                <a:off x="1829" y="987"/>
                <a:ext cx="52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6" name="Line 2327"/>
              <p:cNvSpPr>
                <a:spLocks noChangeShapeType="1"/>
              </p:cNvSpPr>
              <p:nvPr/>
            </p:nvSpPr>
            <p:spPr bwMode="auto">
              <a:xfrm flipH="1">
                <a:off x="1778" y="654"/>
                <a:ext cx="519" cy="1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7" name="Line 2328"/>
              <p:cNvSpPr>
                <a:spLocks noChangeShapeType="1"/>
              </p:cNvSpPr>
              <p:nvPr/>
            </p:nvSpPr>
            <p:spPr bwMode="auto">
              <a:xfrm>
                <a:off x="1826" y="992"/>
                <a:ext cx="53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8" name="Freeform 2329"/>
              <p:cNvSpPr>
                <a:spLocks/>
              </p:cNvSpPr>
              <p:nvPr/>
            </p:nvSpPr>
            <p:spPr bwMode="auto">
              <a:xfrm>
                <a:off x="2305" y="669"/>
                <a:ext cx="15" cy="43"/>
              </a:xfrm>
              <a:custGeom>
                <a:avLst/>
                <a:gdLst>
                  <a:gd name="T0" fmla="*/ 2 w 15"/>
                  <a:gd name="T1" fmla="*/ 0 h 43"/>
                  <a:gd name="T2" fmla="*/ 0 w 15"/>
                  <a:gd name="T3" fmla="*/ 0 h 43"/>
                  <a:gd name="T4" fmla="*/ 13 w 15"/>
                  <a:gd name="T5" fmla="*/ 43 h 43"/>
                  <a:gd name="T6" fmla="*/ 15 w 15"/>
                  <a:gd name="T7" fmla="*/ 42 h 43"/>
                  <a:gd name="T8" fmla="*/ 2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43"/>
                  <a:gd name="T17" fmla="*/ 15 w 15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43">
                    <a:moveTo>
                      <a:pt x="2" y="0"/>
                    </a:moveTo>
                    <a:lnTo>
                      <a:pt x="0" y="0"/>
                    </a:lnTo>
                    <a:lnTo>
                      <a:pt x="13" y="43"/>
                    </a:lnTo>
                    <a:lnTo>
                      <a:pt x="15" y="42"/>
                    </a:lnTo>
                    <a:lnTo>
                      <a:pt x="2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79" name="Line 2330"/>
              <p:cNvSpPr>
                <a:spLocks noChangeShapeType="1"/>
              </p:cNvSpPr>
              <p:nvPr/>
            </p:nvSpPr>
            <p:spPr bwMode="auto">
              <a:xfrm>
                <a:off x="2295" y="747"/>
                <a:ext cx="49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0" name="Line 2331"/>
              <p:cNvSpPr>
                <a:spLocks noChangeShapeType="1"/>
              </p:cNvSpPr>
              <p:nvPr/>
            </p:nvSpPr>
            <p:spPr bwMode="auto">
              <a:xfrm>
                <a:off x="2296" y="747"/>
                <a:ext cx="50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1" name="Line 2332"/>
              <p:cNvSpPr>
                <a:spLocks noChangeShapeType="1"/>
              </p:cNvSpPr>
              <p:nvPr/>
            </p:nvSpPr>
            <p:spPr bwMode="auto">
              <a:xfrm>
                <a:off x="2297" y="671"/>
                <a:ext cx="16" cy="4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2" name="Line 2333"/>
              <p:cNvSpPr>
                <a:spLocks noChangeShapeType="1"/>
              </p:cNvSpPr>
              <p:nvPr/>
            </p:nvSpPr>
            <p:spPr bwMode="auto">
              <a:xfrm>
                <a:off x="2298" y="671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3" name="Line 2334"/>
              <p:cNvSpPr>
                <a:spLocks noChangeShapeType="1"/>
              </p:cNvSpPr>
              <p:nvPr/>
            </p:nvSpPr>
            <p:spPr bwMode="auto">
              <a:xfrm>
                <a:off x="2298" y="671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4" name="Line 2335"/>
              <p:cNvSpPr>
                <a:spLocks noChangeShapeType="1"/>
              </p:cNvSpPr>
              <p:nvPr/>
            </p:nvSpPr>
            <p:spPr bwMode="auto">
              <a:xfrm flipV="1">
                <a:off x="2297" y="669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5" name="Line 2336"/>
              <p:cNvSpPr>
                <a:spLocks noChangeShapeType="1"/>
              </p:cNvSpPr>
              <p:nvPr/>
            </p:nvSpPr>
            <p:spPr bwMode="auto">
              <a:xfrm flipH="1" flipV="1">
                <a:off x="2297" y="654"/>
                <a:ext cx="5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6" name="Line 2337"/>
              <p:cNvSpPr>
                <a:spLocks noChangeShapeType="1"/>
              </p:cNvSpPr>
              <p:nvPr/>
            </p:nvSpPr>
            <p:spPr bwMode="auto">
              <a:xfrm flipH="1" flipV="1">
                <a:off x="2295" y="65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7" name="Line 2338"/>
              <p:cNvSpPr>
                <a:spLocks noChangeShapeType="1"/>
              </p:cNvSpPr>
              <p:nvPr/>
            </p:nvSpPr>
            <p:spPr bwMode="auto">
              <a:xfrm>
                <a:off x="2296" y="6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8" name="Line 2339"/>
              <p:cNvSpPr>
                <a:spLocks noChangeShapeType="1"/>
              </p:cNvSpPr>
              <p:nvPr/>
            </p:nvSpPr>
            <p:spPr bwMode="auto">
              <a:xfrm flipH="1" flipV="1">
                <a:off x="2296" y="6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89" name="Line 2340"/>
              <p:cNvSpPr>
                <a:spLocks noChangeShapeType="1"/>
              </p:cNvSpPr>
              <p:nvPr/>
            </p:nvSpPr>
            <p:spPr bwMode="auto">
              <a:xfrm flipH="1">
                <a:off x="2312" y="71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0" name="Line 2341"/>
              <p:cNvSpPr>
                <a:spLocks noChangeShapeType="1"/>
              </p:cNvSpPr>
              <p:nvPr/>
            </p:nvSpPr>
            <p:spPr bwMode="auto">
              <a:xfrm flipH="1">
                <a:off x="2295" y="737"/>
                <a:ext cx="30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1" name="Line 2342"/>
              <p:cNvSpPr>
                <a:spLocks noChangeShapeType="1"/>
              </p:cNvSpPr>
              <p:nvPr/>
            </p:nvSpPr>
            <p:spPr bwMode="auto">
              <a:xfrm>
                <a:off x="2317" y="713"/>
                <a:ext cx="8" cy="2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2" name="Freeform 2343"/>
              <p:cNvSpPr>
                <a:spLocks/>
              </p:cNvSpPr>
              <p:nvPr/>
            </p:nvSpPr>
            <p:spPr bwMode="auto">
              <a:xfrm>
                <a:off x="2309" y="743"/>
                <a:ext cx="14" cy="31"/>
              </a:xfrm>
              <a:custGeom>
                <a:avLst/>
                <a:gdLst>
                  <a:gd name="T0" fmla="*/ 3 w 14"/>
                  <a:gd name="T1" fmla="*/ 0 h 31"/>
                  <a:gd name="T2" fmla="*/ 0 w 14"/>
                  <a:gd name="T3" fmla="*/ 1 h 31"/>
                  <a:gd name="T4" fmla="*/ 11 w 14"/>
                  <a:gd name="T5" fmla="*/ 31 h 31"/>
                  <a:gd name="T6" fmla="*/ 14 w 14"/>
                  <a:gd name="T7" fmla="*/ 31 h 31"/>
                  <a:gd name="T8" fmla="*/ 3 w 1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1"/>
                  <a:gd name="T17" fmla="*/ 14 w 14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1">
                    <a:moveTo>
                      <a:pt x="3" y="0"/>
                    </a:moveTo>
                    <a:lnTo>
                      <a:pt x="0" y="1"/>
                    </a:lnTo>
                    <a:lnTo>
                      <a:pt x="11" y="31"/>
                    </a:lnTo>
                    <a:lnTo>
                      <a:pt x="14" y="31"/>
                    </a:lnTo>
                    <a:lnTo>
                      <a:pt x="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3" name="Freeform 2344"/>
              <p:cNvSpPr>
                <a:spLocks/>
              </p:cNvSpPr>
              <p:nvPr/>
            </p:nvSpPr>
            <p:spPr bwMode="auto">
              <a:xfrm>
                <a:off x="2311" y="7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1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4" name="Line 2345"/>
              <p:cNvSpPr>
                <a:spLocks noChangeShapeType="1"/>
              </p:cNvSpPr>
              <p:nvPr/>
            </p:nvSpPr>
            <p:spPr bwMode="auto">
              <a:xfrm flipH="1" flipV="1">
                <a:off x="2314" y="718"/>
                <a:ext cx="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5" name="Line 2346"/>
              <p:cNvSpPr>
                <a:spLocks noChangeShapeType="1"/>
              </p:cNvSpPr>
              <p:nvPr/>
            </p:nvSpPr>
            <p:spPr bwMode="auto">
              <a:xfrm flipH="1">
                <a:off x="2313" y="71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6" name="Line 2347"/>
              <p:cNvSpPr>
                <a:spLocks noChangeShapeType="1"/>
              </p:cNvSpPr>
              <p:nvPr/>
            </p:nvSpPr>
            <p:spPr bwMode="auto">
              <a:xfrm flipH="1">
                <a:off x="2294" y="734"/>
                <a:ext cx="26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7" name="Freeform 2348"/>
              <p:cNvSpPr>
                <a:spLocks/>
              </p:cNvSpPr>
              <p:nvPr/>
            </p:nvSpPr>
            <p:spPr bwMode="auto">
              <a:xfrm>
                <a:off x="2320" y="77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2 w 2"/>
                  <a:gd name="T17" fmla="*/ 0 h 2"/>
                  <a:gd name="T18" fmla="*/ 2 w 2"/>
                  <a:gd name="T19" fmla="*/ 0 h 2"/>
                  <a:gd name="T20" fmla="*/ 2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8" name="Freeform 2349"/>
              <p:cNvSpPr>
                <a:spLocks/>
              </p:cNvSpPr>
              <p:nvPr/>
            </p:nvSpPr>
            <p:spPr bwMode="auto">
              <a:xfrm>
                <a:off x="2104" y="704"/>
                <a:ext cx="26" cy="12"/>
              </a:xfrm>
              <a:custGeom>
                <a:avLst/>
                <a:gdLst>
                  <a:gd name="T0" fmla="*/ 25 w 26"/>
                  <a:gd name="T1" fmla="*/ 0 h 12"/>
                  <a:gd name="T2" fmla="*/ 26 w 26"/>
                  <a:gd name="T3" fmla="*/ 3 h 12"/>
                  <a:gd name="T4" fmla="*/ 1 w 26"/>
                  <a:gd name="T5" fmla="*/ 12 h 12"/>
                  <a:gd name="T6" fmla="*/ 0 w 26"/>
                  <a:gd name="T7" fmla="*/ 9 h 12"/>
                  <a:gd name="T8" fmla="*/ 25 w 2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2"/>
                  <a:gd name="T17" fmla="*/ 26 w 26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2">
                    <a:moveTo>
                      <a:pt x="25" y="0"/>
                    </a:moveTo>
                    <a:lnTo>
                      <a:pt x="26" y="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299" name="Freeform 2350"/>
              <p:cNvSpPr>
                <a:spLocks/>
              </p:cNvSpPr>
              <p:nvPr/>
            </p:nvSpPr>
            <p:spPr bwMode="auto">
              <a:xfrm>
                <a:off x="2179" y="68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0" name="Freeform 2351"/>
              <p:cNvSpPr>
                <a:spLocks/>
              </p:cNvSpPr>
              <p:nvPr/>
            </p:nvSpPr>
            <p:spPr bwMode="auto">
              <a:xfrm>
                <a:off x="2180" y="681"/>
                <a:ext cx="16" cy="7"/>
              </a:xfrm>
              <a:custGeom>
                <a:avLst/>
                <a:gdLst>
                  <a:gd name="T0" fmla="*/ 16 w 16"/>
                  <a:gd name="T1" fmla="*/ 0 h 7"/>
                  <a:gd name="T2" fmla="*/ 16 w 16"/>
                  <a:gd name="T3" fmla="*/ 2 h 7"/>
                  <a:gd name="T4" fmla="*/ 1 w 16"/>
                  <a:gd name="T5" fmla="*/ 7 h 7"/>
                  <a:gd name="T6" fmla="*/ 0 w 16"/>
                  <a:gd name="T7" fmla="*/ 5 h 7"/>
                  <a:gd name="T8" fmla="*/ 16 w 16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7"/>
                  <a:gd name="T17" fmla="*/ 16 w 1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7">
                    <a:moveTo>
                      <a:pt x="16" y="0"/>
                    </a:moveTo>
                    <a:lnTo>
                      <a:pt x="16" y="2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6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1" name="Freeform 2352"/>
              <p:cNvSpPr>
                <a:spLocks/>
              </p:cNvSpPr>
              <p:nvPr/>
            </p:nvSpPr>
            <p:spPr bwMode="auto">
              <a:xfrm>
                <a:off x="2196" y="6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2" name="Freeform 2353"/>
              <p:cNvSpPr>
                <a:spLocks/>
              </p:cNvSpPr>
              <p:nvPr/>
            </p:nvSpPr>
            <p:spPr bwMode="auto">
              <a:xfrm>
                <a:off x="2130" y="696"/>
                <a:ext cx="24" cy="11"/>
              </a:xfrm>
              <a:custGeom>
                <a:avLst/>
                <a:gdLst>
                  <a:gd name="T0" fmla="*/ 24 w 24"/>
                  <a:gd name="T1" fmla="*/ 0 h 11"/>
                  <a:gd name="T2" fmla="*/ 24 w 24"/>
                  <a:gd name="T3" fmla="*/ 2 h 11"/>
                  <a:gd name="T4" fmla="*/ 1 w 24"/>
                  <a:gd name="T5" fmla="*/ 11 h 11"/>
                  <a:gd name="T6" fmla="*/ 0 w 24"/>
                  <a:gd name="T7" fmla="*/ 8 h 11"/>
                  <a:gd name="T8" fmla="*/ 24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4" y="0"/>
                    </a:moveTo>
                    <a:lnTo>
                      <a:pt x="24" y="2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3" name="Freeform 2354"/>
              <p:cNvSpPr>
                <a:spLocks/>
              </p:cNvSpPr>
              <p:nvPr/>
            </p:nvSpPr>
            <p:spPr bwMode="auto">
              <a:xfrm>
                <a:off x="2155" y="687"/>
                <a:ext cx="25" cy="10"/>
              </a:xfrm>
              <a:custGeom>
                <a:avLst/>
                <a:gdLst>
                  <a:gd name="T0" fmla="*/ 24 w 25"/>
                  <a:gd name="T1" fmla="*/ 0 h 10"/>
                  <a:gd name="T2" fmla="*/ 25 w 25"/>
                  <a:gd name="T3" fmla="*/ 2 h 10"/>
                  <a:gd name="T4" fmla="*/ 0 w 25"/>
                  <a:gd name="T5" fmla="*/ 10 h 10"/>
                  <a:gd name="T6" fmla="*/ 0 w 25"/>
                  <a:gd name="T7" fmla="*/ 9 h 10"/>
                  <a:gd name="T8" fmla="*/ 24 w 2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10"/>
                  <a:gd name="T17" fmla="*/ 25 w 25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10">
                    <a:moveTo>
                      <a:pt x="24" y="0"/>
                    </a:moveTo>
                    <a:lnTo>
                      <a:pt x="25" y="2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4" name="Freeform 2355"/>
              <p:cNvSpPr>
                <a:spLocks/>
              </p:cNvSpPr>
              <p:nvPr/>
            </p:nvSpPr>
            <p:spPr bwMode="auto">
              <a:xfrm>
                <a:off x="2154" y="6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5" name="Freeform 2356"/>
              <p:cNvSpPr>
                <a:spLocks/>
              </p:cNvSpPr>
              <p:nvPr/>
            </p:nvSpPr>
            <p:spPr bwMode="auto">
              <a:xfrm>
                <a:off x="2129" y="70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6" name="Freeform 2357"/>
              <p:cNvSpPr>
                <a:spLocks/>
              </p:cNvSpPr>
              <p:nvPr/>
            </p:nvSpPr>
            <p:spPr bwMode="auto">
              <a:xfrm>
                <a:off x="2080" y="713"/>
                <a:ext cx="24" cy="11"/>
              </a:xfrm>
              <a:custGeom>
                <a:avLst/>
                <a:gdLst>
                  <a:gd name="T0" fmla="*/ 23 w 24"/>
                  <a:gd name="T1" fmla="*/ 0 h 11"/>
                  <a:gd name="T2" fmla="*/ 24 w 24"/>
                  <a:gd name="T3" fmla="*/ 3 h 11"/>
                  <a:gd name="T4" fmla="*/ 0 w 24"/>
                  <a:gd name="T5" fmla="*/ 11 h 11"/>
                  <a:gd name="T6" fmla="*/ 0 w 24"/>
                  <a:gd name="T7" fmla="*/ 9 h 11"/>
                  <a:gd name="T8" fmla="*/ 23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3" y="0"/>
                    </a:moveTo>
                    <a:lnTo>
                      <a:pt x="24" y="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7" name="Freeform 2358"/>
              <p:cNvSpPr>
                <a:spLocks/>
              </p:cNvSpPr>
              <p:nvPr/>
            </p:nvSpPr>
            <p:spPr bwMode="auto">
              <a:xfrm>
                <a:off x="2104" y="7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8" name="Freeform 2359"/>
              <p:cNvSpPr>
                <a:spLocks/>
              </p:cNvSpPr>
              <p:nvPr/>
            </p:nvSpPr>
            <p:spPr bwMode="auto">
              <a:xfrm>
                <a:off x="2079" y="72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09" name="Freeform 2360"/>
              <p:cNvSpPr>
                <a:spLocks/>
              </p:cNvSpPr>
              <p:nvPr/>
            </p:nvSpPr>
            <p:spPr bwMode="auto">
              <a:xfrm>
                <a:off x="2028" y="74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0" name="Freeform 2361"/>
              <p:cNvSpPr>
                <a:spLocks/>
              </p:cNvSpPr>
              <p:nvPr/>
            </p:nvSpPr>
            <p:spPr bwMode="auto">
              <a:xfrm>
                <a:off x="2342" y="841"/>
                <a:ext cx="14" cy="32"/>
              </a:xfrm>
              <a:custGeom>
                <a:avLst/>
                <a:gdLst>
                  <a:gd name="T0" fmla="*/ 14 w 14"/>
                  <a:gd name="T1" fmla="*/ 32 h 32"/>
                  <a:gd name="T2" fmla="*/ 11 w 14"/>
                  <a:gd name="T3" fmla="*/ 32 h 32"/>
                  <a:gd name="T4" fmla="*/ 0 w 14"/>
                  <a:gd name="T5" fmla="*/ 1 h 32"/>
                  <a:gd name="T6" fmla="*/ 3 w 14"/>
                  <a:gd name="T7" fmla="*/ 0 h 32"/>
                  <a:gd name="T8" fmla="*/ 14 w 14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2"/>
                  <a:gd name="T17" fmla="*/ 14 w 14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2">
                    <a:moveTo>
                      <a:pt x="14" y="32"/>
                    </a:moveTo>
                    <a:lnTo>
                      <a:pt x="11" y="32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14" y="32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1" name="Freeform 2362"/>
              <p:cNvSpPr>
                <a:spLocks/>
              </p:cNvSpPr>
              <p:nvPr/>
            </p:nvSpPr>
            <p:spPr bwMode="auto">
              <a:xfrm>
                <a:off x="2331" y="808"/>
                <a:ext cx="14" cy="33"/>
              </a:xfrm>
              <a:custGeom>
                <a:avLst/>
                <a:gdLst>
                  <a:gd name="T0" fmla="*/ 14 w 14"/>
                  <a:gd name="T1" fmla="*/ 32 h 33"/>
                  <a:gd name="T2" fmla="*/ 11 w 14"/>
                  <a:gd name="T3" fmla="*/ 33 h 33"/>
                  <a:gd name="T4" fmla="*/ 0 w 14"/>
                  <a:gd name="T5" fmla="*/ 0 h 33"/>
                  <a:gd name="T6" fmla="*/ 3 w 14"/>
                  <a:gd name="T7" fmla="*/ 0 h 33"/>
                  <a:gd name="T8" fmla="*/ 14 w 14"/>
                  <a:gd name="T9" fmla="*/ 3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33"/>
                  <a:gd name="T17" fmla="*/ 14 w 14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33">
                    <a:moveTo>
                      <a:pt x="14" y="32"/>
                    </a:moveTo>
                    <a:lnTo>
                      <a:pt x="11" y="3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14" y="32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2" name="Freeform 2363"/>
              <p:cNvSpPr>
                <a:spLocks/>
              </p:cNvSpPr>
              <p:nvPr/>
            </p:nvSpPr>
            <p:spPr bwMode="auto">
              <a:xfrm>
                <a:off x="2331" y="80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3" name="Freeform 2364"/>
              <p:cNvSpPr>
                <a:spLocks/>
              </p:cNvSpPr>
              <p:nvPr/>
            </p:nvSpPr>
            <p:spPr bwMode="auto">
              <a:xfrm>
                <a:off x="2342" y="84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2 w 2"/>
                  <a:gd name="T15" fmla="*/ 1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4" name="Freeform 2365"/>
              <p:cNvSpPr>
                <a:spLocks/>
              </p:cNvSpPr>
              <p:nvPr/>
            </p:nvSpPr>
            <p:spPr bwMode="auto">
              <a:xfrm>
                <a:off x="2353" y="873"/>
                <a:ext cx="9" cy="20"/>
              </a:xfrm>
              <a:custGeom>
                <a:avLst/>
                <a:gdLst>
                  <a:gd name="T0" fmla="*/ 9 w 9"/>
                  <a:gd name="T1" fmla="*/ 20 h 20"/>
                  <a:gd name="T2" fmla="*/ 7 w 9"/>
                  <a:gd name="T3" fmla="*/ 20 h 20"/>
                  <a:gd name="T4" fmla="*/ 0 w 9"/>
                  <a:gd name="T5" fmla="*/ 2 h 20"/>
                  <a:gd name="T6" fmla="*/ 3 w 9"/>
                  <a:gd name="T7" fmla="*/ 0 h 20"/>
                  <a:gd name="T8" fmla="*/ 9 w 9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20"/>
                  <a:gd name="T17" fmla="*/ 9 w 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20">
                    <a:moveTo>
                      <a:pt x="9" y="20"/>
                    </a:moveTo>
                    <a:lnTo>
                      <a:pt x="7" y="20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9" y="2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5" name="Freeform 2366"/>
              <p:cNvSpPr>
                <a:spLocks/>
              </p:cNvSpPr>
              <p:nvPr/>
            </p:nvSpPr>
            <p:spPr bwMode="auto">
              <a:xfrm>
                <a:off x="2353" y="8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2 w 2"/>
                  <a:gd name="T17" fmla="*/ 0 h 2"/>
                  <a:gd name="T18" fmla="*/ 2 w 2"/>
                  <a:gd name="T19" fmla="*/ 0 h 2"/>
                  <a:gd name="T20" fmla="*/ 2 w 2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2"/>
                  <a:gd name="T35" fmla="*/ 2 w 2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6" name="Line 2367"/>
              <p:cNvSpPr>
                <a:spLocks noChangeShapeType="1"/>
              </p:cNvSpPr>
              <p:nvPr/>
            </p:nvSpPr>
            <p:spPr bwMode="auto">
              <a:xfrm flipV="1">
                <a:off x="2357" y="900"/>
                <a:ext cx="1" cy="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7" name="Line 2368"/>
              <p:cNvSpPr>
                <a:spLocks noChangeShapeType="1"/>
              </p:cNvSpPr>
              <p:nvPr/>
            </p:nvSpPr>
            <p:spPr bwMode="auto">
              <a:xfrm flipV="1">
                <a:off x="2362" y="896"/>
                <a:ext cx="1" cy="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8" name="Line 2369"/>
              <p:cNvSpPr>
                <a:spLocks noChangeShapeType="1"/>
              </p:cNvSpPr>
              <p:nvPr/>
            </p:nvSpPr>
            <p:spPr bwMode="auto">
              <a:xfrm flipV="1">
                <a:off x="2338" y="89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19" name="Line 2370"/>
              <p:cNvSpPr>
                <a:spLocks noChangeShapeType="1"/>
              </p:cNvSpPr>
              <p:nvPr/>
            </p:nvSpPr>
            <p:spPr bwMode="auto">
              <a:xfrm>
                <a:off x="2338" y="896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0" name="Line 2371"/>
              <p:cNvSpPr>
                <a:spLocks noChangeShapeType="1"/>
              </p:cNvSpPr>
              <p:nvPr/>
            </p:nvSpPr>
            <p:spPr bwMode="auto">
              <a:xfrm>
                <a:off x="2338" y="900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1" name="Freeform 2372"/>
              <p:cNvSpPr>
                <a:spLocks/>
              </p:cNvSpPr>
              <p:nvPr/>
            </p:nvSpPr>
            <p:spPr bwMode="auto">
              <a:xfrm>
                <a:off x="2368" y="89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2" name="Freeform 2373"/>
              <p:cNvSpPr>
                <a:spLocks/>
              </p:cNvSpPr>
              <p:nvPr/>
            </p:nvSpPr>
            <p:spPr bwMode="auto">
              <a:xfrm>
                <a:off x="2361" y="8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3" name="Freeform 2374"/>
              <p:cNvSpPr>
                <a:spLocks/>
              </p:cNvSpPr>
              <p:nvPr/>
            </p:nvSpPr>
            <p:spPr bwMode="auto">
              <a:xfrm>
                <a:off x="1980" y="748"/>
                <a:ext cx="24" cy="11"/>
              </a:xfrm>
              <a:custGeom>
                <a:avLst/>
                <a:gdLst>
                  <a:gd name="T0" fmla="*/ 23 w 24"/>
                  <a:gd name="T1" fmla="*/ 0 h 11"/>
                  <a:gd name="T2" fmla="*/ 24 w 24"/>
                  <a:gd name="T3" fmla="*/ 3 h 11"/>
                  <a:gd name="T4" fmla="*/ 0 w 24"/>
                  <a:gd name="T5" fmla="*/ 11 h 11"/>
                  <a:gd name="T6" fmla="*/ 0 w 24"/>
                  <a:gd name="T7" fmla="*/ 9 h 11"/>
                  <a:gd name="T8" fmla="*/ 23 w 24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11"/>
                  <a:gd name="T17" fmla="*/ 24 w 2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11">
                    <a:moveTo>
                      <a:pt x="23" y="0"/>
                    </a:moveTo>
                    <a:lnTo>
                      <a:pt x="24" y="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3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4" name="Freeform 2375"/>
              <p:cNvSpPr>
                <a:spLocks/>
              </p:cNvSpPr>
              <p:nvPr/>
            </p:nvSpPr>
            <p:spPr bwMode="auto">
              <a:xfrm>
                <a:off x="2004" y="7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2 h 2"/>
                  <a:gd name="T10" fmla="*/ 0 w 1"/>
                  <a:gd name="T11" fmla="*/ 0 h 2"/>
                  <a:gd name="T12" fmla="*/ 1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0 h 2"/>
                  <a:gd name="T20" fmla="*/ 0 w 1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2"/>
                  <a:gd name="T35" fmla="*/ 1 w 1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5" name="Freeform 2376"/>
              <p:cNvSpPr>
                <a:spLocks/>
              </p:cNvSpPr>
              <p:nvPr/>
            </p:nvSpPr>
            <p:spPr bwMode="auto">
              <a:xfrm>
                <a:off x="1962" y="757"/>
                <a:ext cx="16" cy="9"/>
              </a:xfrm>
              <a:custGeom>
                <a:avLst/>
                <a:gdLst>
                  <a:gd name="T0" fmla="*/ 16 w 16"/>
                  <a:gd name="T1" fmla="*/ 0 h 9"/>
                  <a:gd name="T2" fmla="*/ 16 w 16"/>
                  <a:gd name="T3" fmla="*/ 2 h 9"/>
                  <a:gd name="T4" fmla="*/ 2 w 16"/>
                  <a:gd name="T5" fmla="*/ 9 h 9"/>
                  <a:gd name="T6" fmla="*/ 0 w 16"/>
                  <a:gd name="T7" fmla="*/ 6 h 9"/>
                  <a:gd name="T8" fmla="*/ 16 w 16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9"/>
                  <a:gd name="T17" fmla="*/ 16 w 16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9">
                    <a:moveTo>
                      <a:pt x="16" y="0"/>
                    </a:moveTo>
                    <a:lnTo>
                      <a:pt x="16" y="2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16" y="0"/>
                    </a:lnTo>
                    <a:close/>
                  </a:path>
                </a:pathLst>
              </a:custGeom>
              <a:noFill/>
              <a:ln w="1588">
                <a:solidFill>
                  <a:srgbClr val="7EC7C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6" name="Freeform 2377"/>
              <p:cNvSpPr>
                <a:spLocks/>
              </p:cNvSpPr>
              <p:nvPr/>
            </p:nvSpPr>
            <p:spPr bwMode="auto">
              <a:xfrm>
                <a:off x="1978" y="75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1 h 1"/>
                  <a:gd name="T12" fmla="*/ 2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"/>
                  <a:gd name="T35" fmla="*/ 2 w 2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7" name="Freeform 2378"/>
              <p:cNvSpPr>
                <a:spLocks/>
              </p:cNvSpPr>
              <p:nvPr/>
            </p:nvSpPr>
            <p:spPr bwMode="auto">
              <a:xfrm>
                <a:off x="1961" y="7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"/>
                  <a:gd name="T34" fmla="*/ 0 h 1"/>
                  <a:gd name="T35" fmla="*/ 1 w 1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8" name="Line 2379"/>
              <p:cNvSpPr>
                <a:spLocks noChangeShapeType="1"/>
              </p:cNvSpPr>
              <p:nvPr/>
            </p:nvSpPr>
            <p:spPr bwMode="auto">
              <a:xfrm flipV="1">
                <a:off x="1829" y="907"/>
                <a:ext cx="1" cy="8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29" name="Line 2380"/>
              <p:cNvSpPr>
                <a:spLocks noChangeShapeType="1"/>
              </p:cNvSpPr>
              <p:nvPr/>
            </p:nvSpPr>
            <p:spPr bwMode="auto">
              <a:xfrm flipV="1">
                <a:off x="1826" y="913"/>
                <a:ext cx="1" cy="7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0" name="Line 2381"/>
              <p:cNvSpPr>
                <a:spLocks noChangeShapeType="1"/>
              </p:cNvSpPr>
              <p:nvPr/>
            </p:nvSpPr>
            <p:spPr bwMode="auto">
              <a:xfrm flipH="1">
                <a:off x="1808" y="907"/>
                <a:ext cx="2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1" name="Line 2382"/>
              <p:cNvSpPr>
                <a:spLocks noChangeShapeType="1"/>
              </p:cNvSpPr>
              <p:nvPr/>
            </p:nvSpPr>
            <p:spPr bwMode="auto">
              <a:xfrm flipH="1">
                <a:off x="1806" y="913"/>
                <a:ext cx="20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2" name="Line 2383"/>
              <p:cNvSpPr>
                <a:spLocks noChangeShapeType="1"/>
              </p:cNvSpPr>
              <p:nvPr/>
            </p:nvSpPr>
            <p:spPr bwMode="auto">
              <a:xfrm>
                <a:off x="1783" y="840"/>
                <a:ext cx="25" cy="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3" name="Line 2384"/>
              <p:cNvSpPr>
                <a:spLocks noChangeShapeType="1"/>
              </p:cNvSpPr>
              <p:nvPr/>
            </p:nvSpPr>
            <p:spPr bwMode="auto">
              <a:xfrm>
                <a:off x="1778" y="837"/>
                <a:ext cx="28" cy="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4" name="Line 2385"/>
              <p:cNvSpPr>
                <a:spLocks noChangeShapeType="1"/>
              </p:cNvSpPr>
              <p:nvPr/>
            </p:nvSpPr>
            <p:spPr bwMode="auto">
              <a:xfrm flipH="1">
                <a:off x="2538" y="140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5" name="Line 2386"/>
              <p:cNvSpPr>
                <a:spLocks noChangeShapeType="1"/>
              </p:cNvSpPr>
              <p:nvPr/>
            </p:nvSpPr>
            <p:spPr bwMode="auto">
              <a:xfrm flipH="1">
                <a:off x="2538" y="1368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6" name="Line 2387"/>
              <p:cNvSpPr>
                <a:spLocks noChangeShapeType="1"/>
              </p:cNvSpPr>
              <p:nvPr/>
            </p:nvSpPr>
            <p:spPr bwMode="auto">
              <a:xfrm flipH="1">
                <a:off x="2346" y="137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7" name="Line 2388"/>
              <p:cNvSpPr>
                <a:spLocks noChangeShapeType="1"/>
              </p:cNvSpPr>
              <p:nvPr/>
            </p:nvSpPr>
            <p:spPr bwMode="auto">
              <a:xfrm>
                <a:off x="2347" y="1373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8" name="Line 2389"/>
              <p:cNvSpPr>
                <a:spLocks noChangeShapeType="1"/>
              </p:cNvSpPr>
              <p:nvPr/>
            </p:nvSpPr>
            <p:spPr bwMode="auto">
              <a:xfrm>
                <a:off x="1969" y="116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39" name="Freeform 2390"/>
              <p:cNvSpPr>
                <a:spLocks/>
              </p:cNvSpPr>
              <p:nvPr/>
            </p:nvSpPr>
            <p:spPr bwMode="auto">
              <a:xfrm>
                <a:off x="1504" y="928"/>
                <a:ext cx="252" cy="75"/>
              </a:xfrm>
              <a:custGeom>
                <a:avLst/>
                <a:gdLst>
                  <a:gd name="T0" fmla="*/ 0 w 252"/>
                  <a:gd name="T1" fmla="*/ 18 h 75"/>
                  <a:gd name="T2" fmla="*/ 4 w 252"/>
                  <a:gd name="T3" fmla="*/ 28 h 75"/>
                  <a:gd name="T4" fmla="*/ 8 w 252"/>
                  <a:gd name="T5" fmla="*/ 35 h 75"/>
                  <a:gd name="T6" fmla="*/ 10 w 252"/>
                  <a:gd name="T7" fmla="*/ 42 h 75"/>
                  <a:gd name="T8" fmla="*/ 14 w 252"/>
                  <a:gd name="T9" fmla="*/ 48 h 75"/>
                  <a:gd name="T10" fmla="*/ 16 w 252"/>
                  <a:gd name="T11" fmla="*/ 52 h 75"/>
                  <a:gd name="T12" fmla="*/ 20 w 252"/>
                  <a:gd name="T13" fmla="*/ 55 h 75"/>
                  <a:gd name="T14" fmla="*/ 23 w 252"/>
                  <a:gd name="T15" fmla="*/ 59 h 75"/>
                  <a:gd name="T16" fmla="*/ 26 w 252"/>
                  <a:gd name="T17" fmla="*/ 62 h 75"/>
                  <a:gd name="T18" fmla="*/ 30 w 252"/>
                  <a:gd name="T19" fmla="*/ 64 h 75"/>
                  <a:gd name="T20" fmla="*/ 33 w 252"/>
                  <a:gd name="T21" fmla="*/ 67 h 75"/>
                  <a:gd name="T22" fmla="*/ 37 w 252"/>
                  <a:gd name="T23" fmla="*/ 68 h 75"/>
                  <a:gd name="T24" fmla="*/ 41 w 252"/>
                  <a:gd name="T25" fmla="*/ 69 h 75"/>
                  <a:gd name="T26" fmla="*/ 45 w 252"/>
                  <a:gd name="T27" fmla="*/ 72 h 75"/>
                  <a:gd name="T28" fmla="*/ 49 w 252"/>
                  <a:gd name="T29" fmla="*/ 73 h 75"/>
                  <a:gd name="T30" fmla="*/ 54 w 252"/>
                  <a:gd name="T31" fmla="*/ 73 h 75"/>
                  <a:gd name="T32" fmla="*/ 58 w 252"/>
                  <a:gd name="T33" fmla="*/ 74 h 75"/>
                  <a:gd name="T34" fmla="*/ 63 w 252"/>
                  <a:gd name="T35" fmla="*/ 75 h 75"/>
                  <a:gd name="T36" fmla="*/ 67 w 252"/>
                  <a:gd name="T37" fmla="*/ 75 h 75"/>
                  <a:gd name="T38" fmla="*/ 72 w 252"/>
                  <a:gd name="T39" fmla="*/ 75 h 75"/>
                  <a:gd name="T40" fmla="*/ 77 w 252"/>
                  <a:gd name="T41" fmla="*/ 75 h 75"/>
                  <a:gd name="T42" fmla="*/ 82 w 252"/>
                  <a:gd name="T43" fmla="*/ 75 h 75"/>
                  <a:gd name="T44" fmla="*/ 88 w 252"/>
                  <a:gd name="T45" fmla="*/ 75 h 75"/>
                  <a:gd name="T46" fmla="*/ 93 w 252"/>
                  <a:gd name="T47" fmla="*/ 74 h 75"/>
                  <a:gd name="T48" fmla="*/ 99 w 252"/>
                  <a:gd name="T49" fmla="*/ 74 h 75"/>
                  <a:gd name="T50" fmla="*/ 104 w 252"/>
                  <a:gd name="T51" fmla="*/ 73 h 75"/>
                  <a:gd name="T52" fmla="*/ 110 w 252"/>
                  <a:gd name="T53" fmla="*/ 72 h 75"/>
                  <a:gd name="T54" fmla="*/ 115 w 252"/>
                  <a:gd name="T55" fmla="*/ 70 h 75"/>
                  <a:gd name="T56" fmla="*/ 121 w 252"/>
                  <a:gd name="T57" fmla="*/ 68 h 75"/>
                  <a:gd name="T58" fmla="*/ 126 w 252"/>
                  <a:gd name="T59" fmla="*/ 67 h 75"/>
                  <a:gd name="T60" fmla="*/ 131 w 252"/>
                  <a:gd name="T61" fmla="*/ 64 h 75"/>
                  <a:gd name="T62" fmla="*/ 136 w 252"/>
                  <a:gd name="T63" fmla="*/ 63 h 75"/>
                  <a:gd name="T64" fmla="*/ 141 w 252"/>
                  <a:gd name="T65" fmla="*/ 60 h 75"/>
                  <a:gd name="T66" fmla="*/ 144 w 252"/>
                  <a:gd name="T67" fmla="*/ 58 h 75"/>
                  <a:gd name="T68" fmla="*/ 148 w 252"/>
                  <a:gd name="T69" fmla="*/ 55 h 75"/>
                  <a:gd name="T70" fmla="*/ 152 w 252"/>
                  <a:gd name="T71" fmla="*/ 53 h 75"/>
                  <a:gd name="T72" fmla="*/ 155 w 252"/>
                  <a:gd name="T73" fmla="*/ 50 h 75"/>
                  <a:gd name="T74" fmla="*/ 158 w 252"/>
                  <a:gd name="T75" fmla="*/ 48 h 75"/>
                  <a:gd name="T76" fmla="*/ 160 w 252"/>
                  <a:gd name="T77" fmla="*/ 45 h 75"/>
                  <a:gd name="T78" fmla="*/ 163 w 252"/>
                  <a:gd name="T79" fmla="*/ 43 h 75"/>
                  <a:gd name="T80" fmla="*/ 165 w 252"/>
                  <a:gd name="T81" fmla="*/ 40 h 75"/>
                  <a:gd name="T82" fmla="*/ 166 w 252"/>
                  <a:gd name="T83" fmla="*/ 39 h 75"/>
                  <a:gd name="T84" fmla="*/ 169 w 252"/>
                  <a:gd name="T85" fmla="*/ 37 h 75"/>
                  <a:gd name="T86" fmla="*/ 171 w 252"/>
                  <a:gd name="T87" fmla="*/ 34 h 75"/>
                  <a:gd name="T88" fmla="*/ 173 w 252"/>
                  <a:gd name="T89" fmla="*/ 33 h 75"/>
                  <a:gd name="T90" fmla="*/ 175 w 252"/>
                  <a:gd name="T91" fmla="*/ 30 h 75"/>
                  <a:gd name="T92" fmla="*/ 179 w 252"/>
                  <a:gd name="T93" fmla="*/ 29 h 75"/>
                  <a:gd name="T94" fmla="*/ 181 w 252"/>
                  <a:gd name="T95" fmla="*/ 27 h 75"/>
                  <a:gd name="T96" fmla="*/ 186 w 252"/>
                  <a:gd name="T97" fmla="*/ 24 h 75"/>
                  <a:gd name="T98" fmla="*/ 190 w 252"/>
                  <a:gd name="T99" fmla="*/ 23 h 75"/>
                  <a:gd name="T100" fmla="*/ 196 w 252"/>
                  <a:gd name="T101" fmla="*/ 20 h 75"/>
                  <a:gd name="T102" fmla="*/ 202 w 252"/>
                  <a:gd name="T103" fmla="*/ 18 h 75"/>
                  <a:gd name="T104" fmla="*/ 209 w 252"/>
                  <a:gd name="T105" fmla="*/ 15 h 75"/>
                  <a:gd name="T106" fmla="*/ 218 w 252"/>
                  <a:gd name="T107" fmla="*/ 12 h 75"/>
                  <a:gd name="T108" fmla="*/ 227 w 252"/>
                  <a:gd name="T109" fmla="*/ 8 h 75"/>
                  <a:gd name="T110" fmla="*/ 238 w 252"/>
                  <a:gd name="T111" fmla="*/ 4 h 75"/>
                  <a:gd name="T112" fmla="*/ 252 w 252"/>
                  <a:gd name="T113" fmla="*/ 0 h 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52"/>
                  <a:gd name="T172" fmla="*/ 0 h 75"/>
                  <a:gd name="T173" fmla="*/ 252 w 252"/>
                  <a:gd name="T174" fmla="*/ 75 h 7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52" h="75">
                    <a:moveTo>
                      <a:pt x="0" y="18"/>
                    </a:moveTo>
                    <a:lnTo>
                      <a:pt x="4" y="28"/>
                    </a:lnTo>
                    <a:lnTo>
                      <a:pt x="8" y="35"/>
                    </a:lnTo>
                    <a:lnTo>
                      <a:pt x="10" y="42"/>
                    </a:lnTo>
                    <a:lnTo>
                      <a:pt x="14" y="48"/>
                    </a:lnTo>
                    <a:lnTo>
                      <a:pt x="16" y="52"/>
                    </a:lnTo>
                    <a:lnTo>
                      <a:pt x="20" y="55"/>
                    </a:lnTo>
                    <a:lnTo>
                      <a:pt x="23" y="59"/>
                    </a:lnTo>
                    <a:lnTo>
                      <a:pt x="26" y="62"/>
                    </a:lnTo>
                    <a:lnTo>
                      <a:pt x="30" y="64"/>
                    </a:lnTo>
                    <a:lnTo>
                      <a:pt x="33" y="67"/>
                    </a:lnTo>
                    <a:lnTo>
                      <a:pt x="37" y="68"/>
                    </a:lnTo>
                    <a:lnTo>
                      <a:pt x="41" y="69"/>
                    </a:lnTo>
                    <a:lnTo>
                      <a:pt x="45" y="72"/>
                    </a:lnTo>
                    <a:lnTo>
                      <a:pt x="49" y="73"/>
                    </a:lnTo>
                    <a:lnTo>
                      <a:pt x="54" y="73"/>
                    </a:lnTo>
                    <a:lnTo>
                      <a:pt x="58" y="74"/>
                    </a:lnTo>
                    <a:lnTo>
                      <a:pt x="63" y="75"/>
                    </a:lnTo>
                    <a:lnTo>
                      <a:pt x="67" y="75"/>
                    </a:lnTo>
                    <a:lnTo>
                      <a:pt x="72" y="75"/>
                    </a:lnTo>
                    <a:lnTo>
                      <a:pt x="77" y="75"/>
                    </a:lnTo>
                    <a:lnTo>
                      <a:pt x="82" y="75"/>
                    </a:lnTo>
                    <a:lnTo>
                      <a:pt x="88" y="75"/>
                    </a:lnTo>
                    <a:lnTo>
                      <a:pt x="93" y="74"/>
                    </a:lnTo>
                    <a:lnTo>
                      <a:pt x="99" y="74"/>
                    </a:lnTo>
                    <a:lnTo>
                      <a:pt x="104" y="73"/>
                    </a:lnTo>
                    <a:lnTo>
                      <a:pt x="110" y="72"/>
                    </a:lnTo>
                    <a:lnTo>
                      <a:pt x="115" y="70"/>
                    </a:lnTo>
                    <a:lnTo>
                      <a:pt x="121" y="68"/>
                    </a:lnTo>
                    <a:lnTo>
                      <a:pt x="126" y="67"/>
                    </a:lnTo>
                    <a:lnTo>
                      <a:pt x="131" y="64"/>
                    </a:lnTo>
                    <a:lnTo>
                      <a:pt x="136" y="63"/>
                    </a:lnTo>
                    <a:lnTo>
                      <a:pt x="141" y="60"/>
                    </a:lnTo>
                    <a:lnTo>
                      <a:pt x="144" y="58"/>
                    </a:lnTo>
                    <a:lnTo>
                      <a:pt x="148" y="55"/>
                    </a:lnTo>
                    <a:lnTo>
                      <a:pt x="152" y="53"/>
                    </a:lnTo>
                    <a:lnTo>
                      <a:pt x="155" y="50"/>
                    </a:lnTo>
                    <a:lnTo>
                      <a:pt x="158" y="48"/>
                    </a:lnTo>
                    <a:lnTo>
                      <a:pt x="160" y="45"/>
                    </a:lnTo>
                    <a:lnTo>
                      <a:pt x="163" y="43"/>
                    </a:lnTo>
                    <a:lnTo>
                      <a:pt x="165" y="40"/>
                    </a:lnTo>
                    <a:lnTo>
                      <a:pt x="166" y="39"/>
                    </a:lnTo>
                    <a:lnTo>
                      <a:pt x="169" y="37"/>
                    </a:lnTo>
                    <a:lnTo>
                      <a:pt x="171" y="34"/>
                    </a:lnTo>
                    <a:lnTo>
                      <a:pt x="173" y="33"/>
                    </a:lnTo>
                    <a:lnTo>
                      <a:pt x="175" y="30"/>
                    </a:lnTo>
                    <a:lnTo>
                      <a:pt x="179" y="29"/>
                    </a:lnTo>
                    <a:lnTo>
                      <a:pt x="181" y="27"/>
                    </a:lnTo>
                    <a:lnTo>
                      <a:pt x="186" y="24"/>
                    </a:lnTo>
                    <a:lnTo>
                      <a:pt x="190" y="23"/>
                    </a:lnTo>
                    <a:lnTo>
                      <a:pt x="196" y="20"/>
                    </a:lnTo>
                    <a:lnTo>
                      <a:pt x="202" y="18"/>
                    </a:lnTo>
                    <a:lnTo>
                      <a:pt x="209" y="15"/>
                    </a:lnTo>
                    <a:lnTo>
                      <a:pt x="218" y="12"/>
                    </a:lnTo>
                    <a:lnTo>
                      <a:pt x="227" y="8"/>
                    </a:lnTo>
                    <a:lnTo>
                      <a:pt x="238" y="4"/>
                    </a:lnTo>
                    <a:lnTo>
                      <a:pt x="25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0" name="Freeform 2391"/>
              <p:cNvSpPr>
                <a:spLocks/>
              </p:cNvSpPr>
              <p:nvPr/>
            </p:nvSpPr>
            <p:spPr bwMode="auto">
              <a:xfrm>
                <a:off x="1512" y="943"/>
                <a:ext cx="157" cy="53"/>
              </a:xfrm>
              <a:custGeom>
                <a:avLst/>
                <a:gdLst>
                  <a:gd name="T0" fmla="*/ 0 w 157"/>
                  <a:gd name="T1" fmla="*/ 0 h 53"/>
                  <a:gd name="T2" fmla="*/ 3 w 157"/>
                  <a:gd name="T3" fmla="*/ 9 h 53"/>
                  <a:gd name="T4" fmla="*/ 7 w 157"/>
                  <a:gd name="T5" fmla="*/ 17 h 53"/>
                  <a:gd name="T6" fmla="*/ 9 w 157"/>
                  <a:gd name="T7" fmla="*/ 23 h 53"/>
                  <a:gd name="T8" fmla="*/ 12 w 157"/>
                  <a:gd name="T9" fmla="*/ 28 h 53"/>
                  <a:gd name="T10" fmla="*/ 14 w 157"/>
                  <a:gd name="T11" fmla="*/ 32 h 53"/>
                  <a:gd name="T12" fmla="*/ 18 w 157"/>
                  <a:gd name="T13" fmla="*/ 35 h 53"/>
                  <a:gd name="T14" fmla="*/ 20 w 157"/>
                  <a:gd name="T15" fmla="*/ 38 h 53"/>
                  <a:gd name="T16" fmla="*/ 23 w 157"/>
                  <a:gd name="T17" fmla="*/ 40 h 53"/>
                  <a:gd name="T18" fmla="*/ 26 w 157"/>
                  <a:gd name="T19" fmla="*/ 42 h 53"/>
                  <a:gd name="T20" fmla="*/ 29 w 157"/>
                  <a:gd name="T21" fmla="*/ 44 h 53"/>
                  <a:gd name="T22" fmla="*/ 33 w 157"/>
                  <a:gd name="T23" fmla="*/ 45 h 53"/>
                  <a:gd name="T24" fmla="*/ 36 w 157"/>
                  <a:gd name="T25" fmla="*/ 47 h 53"/>
                  <a:gd name="T26" fmla="*/ 40 w 157"/>
                  <a:gd name="T27" fmla="*/ 48 h 53"/>
                  <a:gd name="T28" fmla="*/ 44 w 157"/>
                  <a:gd name="T29" fmla="*/ 49 h 53"/>
                  <a:gd name="T30" fmla="*/ 47 w 157"/>
                  <a:gd name="T31" fmla="*/ 50 h 53"/>
                  <a:gd name="T32" fmla="*/ 52 w 157"/>
                  <a:gd name="T33" fmla="*/ 52 h 53"/>
                  <a:gd name="T34" fmla="*/ 56 w 157"/>
                  <a:gd name="T35" fmla="*/ 52 h 53"/>
                  <a:gd name="T36" fmla="*/ 61 w 157"/>
                  <a:gd name="T37" fmla="*/ 53 h 53"/>
                  <a:gd name="T38" fmla="*/ 64 w 157"/>
                  <a:gd name="T39" fmla="*/ 53 h 53"/>
                  <a:gd name="T40" fmla="*/ 69 w 157"/>
                  <a:gd name="T41" fmla="*/ 53 h 53"/>
                  <a:gd name="T42" fmla="*/ 74 w 157"/>
                  <a:gd name="T43" fmla="*/ 53 h 53"/>
                  <a:gd name="T44" fmla="*/ 79 w 157"/>
                  <a:gd name="T45" fmla="*/ 52 h 53"/>
                  <a:gd name="T46" fmla="*/ 84 w 157"/>
                  <a:gd name="T47" fmla="*/ 52 h 53"/>
                  <a:gd name="T48" fmla="*/ 90 w 157"/>
                  <a:gd name="T49" fmla="*/ 50 h 53"/>
                  <a:gd name="T50" fmla="*/ 95 w 157"/>
                  <a:gd name="T51" fmla="*/ 50 h 53"/>
                  <a:gd name="T52" fmla="*/ 100 w 157"/>
                  <a:gd name="T53" fmla="*/ 49 h 53"/>
                  <a:gd name="T54" fmla="*/ 106 w 157"/>
                  <a:gd name="T55" fmla="*/ 47 h 53"/>
                  <a:gd name="T56" fmla="*/ 111 w 157"/>
                  <a:gd name="T57" fmla="*/ 45 h 53"/>
                  <a:gd name="T58" fmla="*/ 116 w 157"/>
                  <a:gd name="T59" fmla="*/ 44 h 53"/>
                  <a:gd name="T60" fmla="*/ 121 w 157"/>
                  <a:gd name="T61" fmla="*/ 42 h 53"/>
                  <a:gd name="T62" fmla="*/ 125 w 157"/>
                  <a:gd name="T63" fmla="*/ 40 h 53"/>
                  <a:gd name="T64" fmla="*/ 129 w 157"/>
                  <a:gd name="T65" fmla="*/ 38 h 53"/>
                  <a:gd name="T66" fmla="*/ 133 w 157"/>
                  <a:gd name="T67" fmla="*/ 35 h 53"/>
                  <a:gd name="T68" fmla="*/ 136 w 157"/>
                  <a:gd name="T69" fmla="*/ 34 h 53"/>
                  <a:gd name="T70" fmla="*/ 139 w 157"/>
                  <a:gd name="T71" fmla="*/ 32 h 53"/>
                  <a:gd name="T72" fmla="*/ 141 w 157"/>
                  <a:gd name="T73" fmla="*/ 29 h 53"/>
                  <a:gd name="T74" fmla="*/ 144 w 157"/>
                  <a:gd name="T75" fmla="*/ 27 h 53"/>
                  <a:gd name="T76" fmla="*/ 146 w 157"/>
                  <a:gd name="T77" fmla="*/ 24 h 53"/>
                  <a:gd name="T78" fmla="*/ 149 w 157"/>
                  <a:gd name="T79" fmla="*/ 23 h 53"/>
                  <a:gd name="T80" fmla="*/ 151 w 157"/>
                  <a:gd name="T81" fmla="*/ 20 h 53"/>
                  <a:gd name="T82" fmla="*/ 154 w 157"/>
                  <a:gd name="T83" fmla="*/ 18 h 53"/>
                  <a:gd name="T84" fmla="*/ 154 w 157"/>
                  <a:gd name="T85" fmla="*/ 18 h 53"/>
                  <a:gd name="T86" fmla="*/ 155 w 157"/>
                  <a:gd name="T87" fmla="*/ 15 h 53"/>
                  <a:gd name="T88" fmla="*/ 155 w 157"/>
                  <a:gd name="T89" fmla="*/ 15 h 53"/>
                  <a:gd name="T90" fmla="*/ 157 w 157"/>
                  <a:gd name="T91" fmla="*/ 14 h 5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57"/>
                  <a:gd name="T139" fmla="*/ 0 h 53"/>
                  <a:gd name="T140" fmla="*/ 157 w 157"/>
                  <a:gd name="T141" fmla="*/ 53 h 5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57" h="53">
                    <a:moveTo>
                      <a:pt x="0" y="0"/>
                    </a:moveTo>
                    <a:lnTo>
                      <a:pt x="3" y="9"/>
                    </a:lnTo>
                    <a:lnTo>
                      <a:pt x="7" y="17"/>
                    </a:lnTo>
                    <a:lnTo>
                      <a:pt x="9" y="23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8" y="35"/>
                    </a:lnTo>
                    <a:lnTo>
                      <a:pt x="20" y="38"/>
                    </a:lnTo>
                    <a:lnTo>
                      <a:pt x="23" y="40"/>
                    </a:lnTo>
                    <a:lnTo>
                      <a:pt x="26" y="42"/>
                    </a:lnTo>
                    <a:lnTo>
                      <a:pt x="29" y="44"/>
                    </a:lnTo>
                    <a:lnTo>
                      <a:pt x="33" y="45"/>
                    </a:lnTo>
                    <a:lnTo>
                      <a:pt x="36" y="47"/>
                    </a:lnTo>
                    <a:lnTo>
                      <a:pt x="40" y="48"/>
                    </a:lnTo>
                    <a:lnTo>
                      <a:pt x="44" y="49"/>
                    </a:lnTo>
                    <a:lnTo>
                      <a:pt x="47" y="50"/>
                    </a:lnTo>
                    <a:lnTo>
                      <a:pt x="52" y="52"/>
                    </a:lnTo>
                    <a:lnTo>
                      <a:pt x="56" y="52"/>
                    </a:lnTo>
                    <a:lnTo>
                      <a:pt x="61" y="53"/>
                    </a:lnTo>
                    <a:lnTo>
                      <a:pt x="64" y="53"/>
                    </a:lnTo>
                    <a:lnTo>
                      <a:pt x="69" y="53"/>
                    </a:lnTo>
                    <a:lnTo>
                      <a:pt x="74" y="53"/>
                    </a:lnTo>
                    <a:lnTo>
                      <a:pt x="79" y="52"/>
                    </a:lnTo>
                    <a:lnTo>
                      <a:pt x="84" y="52"/>
                    </a:lnTo>
                    <a:lnTo>
                      <a:pt x="90" y="50"/>
                    </a:lnTo>
                    <a:lnTo>
                      <a:pt x="95" y="50"/>
                    </a:lnTo>
                    <a:lnTo>
                      <a:pt x="100" y="49"/>
                    </a:lnTo>
                    <a:lnTo>
                      <a:pt x="106" y="47"/>
                    </a:lnTo>
                    <a:lnTo>
                      <a:pt x="111" y="45"/>
                    </a:lnTo>
                    <a:lnTo>
                      <a:pt x="116" y="44"/>
                    </a:lnTo>
                    <a:lnTo>
                      <a:pt x="121" y="42"/>
                    </a:lnTo>
                    <a:lnTo>
                      <a:pt x="125" y="40"/>
                    </a:lnTo>
                    <a:lnTo>
                      <a:pt x="129" y="38"/>
                    </a:lnTo>
                    <a:lnTo>
                      <a:pt x="133" y="35"/>
                    </a:lnTo>
                    <a:lnTo>
                      <a:pt x="136" y="34"/>
                    </a:lnTo>
                    <a:lnTo>
                      <a:pt x="139" y="32"/>
                    </a:lnTo>
                    <a:lnTo>
                      <a:pt x="141" y="29"/>
                    </a:lnTo>
                    <a:lnTo>
                      <a:pt x="144" y="27"/>
                    </a:lnTo>
                    <a:lnTo>
                      <a:pt x="146" y="24"/>
                    </a:lnTo>
                    <a:lnTo>
                      <a:pt x="149" y="23"/>
                    </a:lnTo>
                    <a:lnTo>
                      <a:pt x="151" y="20"/>
                    </a:lnTo>
                    <a:lnTo>
                      <a:pt x="154" y="18"/>
                    </a:lnTo>
                    <a:lnTo>
                      <a:pt x="155" y="15"/>
                    </a:lnTo>
                    <a:lnTo>
                      <a:pt x="157" y="14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1" name="Freeform 2392"/>
              <p:cNvSpPr>
                <a:spLocks/>
              </p:cNvSpPr>
              <p:nvPr/>
            </p:nvSpPr>
            <p:spPr bwMode="auto">
              <a:xfrm>
                <a:off x="1680" y="9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2" name="Line 2393"/>
              <p:cNvSpPr>
                <a:spLocks noChangeShapeType="1"/>
              </p:cNvSpPr>
              <p:nvPr/>
            </p:nvSpPr>
            <p:spPr bwMode="auto">
              <a:xfrm flipV="1">
                <a:off x="1669" y="95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3" name="Freeform 2394"/>
              <p:cNvSpPr>
                <a:spLocks/>
              </p:cNvSpPr>
              <p:nvPr/>
            </p:nvSpPr>
            <p:spPr bwMode="auto">
              <a:xfrm>
                <a:off x="1683" y="95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4" name="Line 2395"/>
              <p:cNvSpPr>
                <a:spLocks noChangeShapeType="1"/>
              </p:cNvSpPr>
              <p:nvPr/>
            </p:nvSpPr>
            <p:spPr bwMode="auto">
              <a:xfrm flipV="1">
                <a:off x="1672" y="95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5" name="Freeform 2396"/>
              <p:cNvSpPr>
                <a:spLocks/>
              </p:cNvSpPr>
              <p:nvPr/>
            </p:nvSpPr>
            <p:spPr bwMode="auto">
              <a:xfrm>
                <a:off x="1686" y="9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6" name="Line 2397"/>
              <p:cNvSpPr>
                <a:spLocks noChangeShapeType="1"/>
              </p:cNvSpPr>
              <p:nvPr/>
            </p:nvSpPr>
            <p:spPr bwMode="auto">
              <a:xfrm flipV="1">
                <a:off x="1675" y="95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7" name="Freeform 2398"/>
              <p:cNvSpPr>
                <a:spLocks/>
              </p:cNvSpPr>
              <p:nvPr/>
            </p:nvSpPr>
            <p:spPr bwMode="auto">
              <a:xfrm>
                <a:off x="1689" y="9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8" name="Line 2399"/>
              <p:cNvSpPr>
                <a:spLocks noChangeShapeType="1"/>
              </p:cNvSpPr>
              <p:nvPr/>
            </p:nvSpPr>
            <p:spPr bwMode="auto">
              <a:xfrm flipV="1">
                <a:off x="1678" y="94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49" name="Freeform 2400"/>
              <p:cNvSpPr>
                <a:spLocks/>
              </p:cNvSpPr>
              <p:nvPr/>
            </p:nvSpPr>
            <p:spPr bwMode="auto">
              <a:xfrm>
                <a:off x="1692" y="9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0" name="Line 2401"/>
              <p:cNvSpPr>
                <a:spLocks noChangeShapeType="1"/>
              </p:cNvSpPr>
              <p:nvPr/>
            </p:nvSpPr>
            <p:spPr bwMode="auto">
              <a:xfrm flipV="1">
                <a:off x="1683" y="94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1" name="Freeform 2402"/>
              <p:cNvSpPr>
                <a:spLocks/>
              </p:cNvSpPr>
              <p:nvPr/>
            </p:nvSpPr>
            <p:spPr bwMode="auto">
              <a:xfrm>
                <a:off x="1696" y="9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2" name="Freeform 2403"/>
              <p:cNvSpPr>
                <a:spLocks/>
              </p:cNvSpPr>
              <p:nvPr/>
            </p:nvSpPr>
            <p:spPr bwMode="auto">
              <a:xfrm>
                <a:off x="1686" y="920"/>
                <a:ext cx="67" cy="26"/>
              </a:xfrm>
              <a:custGeom>
                <a:avLst/>
                <a:gdLst>
                  <a:gd name="T0" fmla="*/ 0 w 67"/>
                  <a:gd name="T1" fmla="*/ 26 h 26"/>
                  <a:gd name="T2" fmla="*/ 5 w 67"/>
                  <a:gd name="T3" fmla="*/ 23 h 26"/>
                  <a:gd name="T4" fmla="*/ 5 w 67"/>
                  <a:gd name="T5" fmla="*/ 23 h 26"/>
                  <a:gd name="T6" fmla="*/ 10 w 67"/>
                  <a:gd name="T7" fmla="*/ 21 h 26"/>
                  <a:gd name="T8" fmla="*/ 10 w 67"/>
                  <a:gd name="T9" fmla="*/ 21 h 26"/>
                  <a:gd name="T10" fmla="*/ 17 w 67"/>
                  <a:gd name="T11" fmla="*/ 18 h 26"/>
                  <a:gd name="T12" fmla="*/ 17 w 67"/>
                  <a:gd name="T13" fmla="*/ 18 h 26"/>
                  <a:gd name="T14" fmla="*/ 25 w 67"/>
                  <a:gd name="T15" fmla="*/ 16 h 26"/>
                  <a:gd name="T16" fmla="*/ 25 w 67"/>
                  <a:gd name="T17" fmla="*/ 16 h 26"/>
                  <a:gd name="T18" fmla="*/ 33 w 67"/>
                  <a:gd name="T19" fmla="*/ 12 h 26"/>
                  <a:gd name="T20" fmla="*/ 33 w 67"/>
                  <a:gd name="T21" fmla="*/ 12 h 26"/>
                  <a:gd name="T22" fmla="*/ 43 w 67"/>
                  <a:gd name="T23" fmla="*/ 8 h 26"/>
                  <a:gd name="T24" fmla="*/ 43 w 67"/>
                  <a:gd name="T25" fmla="*/ 8 h 26"/>
                  <a:gd name="T26" fmla="*/ 54 w 67"/>
                  <a:gd name="T27" fmla="*/ 5 h 26"/>
                  <a:gd name="T28" fmla="*/ 54 w 67"/>
                  <a:gd name="T29" fmla="*/ 5 h 26"/>
                  <a:gd name="T30" fmla="*/ 67 w 67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7"/>
                  <a:gd name="T49" fmla="*/ 0 h 26"/>
                  <a:gd name="T50" fmla="*/ 67 w 67"/>
                  <a:gd name="T51" fmla="*/ 26 h 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7" h="26">
                    <a:moveTo>
                      <a:pt x="0" y="26"/>
                    </a:moveTo>
                    <a:lnTo>
                      <a:pt x="5" y="23"/>
                    </a:lnTo>
                    <a:lnTo>
                      <a:pt x="10" y="21"/>
                    </a:lnTo>
                    <a:lnTo>
                      <a:pt x="17" y="18"/>
                    </a:lnTo>
                    <a:lnTo>
                      <a:pt x="25" y="16"/>
                    </a:lnTo>
                    <a:lnTo>
                      <a:pt x="33" y="12"/>
                    </a:lnTo>
                    <a:lnTo>
                      <a:pt x="43" y="8"/>
                    </a:lnTo>
                    <a:lnTo>
                      <a:pt x="54" y="5"/>
                    </a:lnTo>
                    <a:lnTo>
                      <a:pt x="67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3" name="Freeform 2404"/>
              <p:cNvSpPr>
                <a:spLocks/>
              </p:cNvSpPr>
              <p:nvPr/>
            </p:nvSpPr>
            <p:spPr bwMode="auto">
              <a:xfrm>
                <a:off x="1819" y="567"/>
                <a:ext cx="102" cy="164"/>
              </a:xfrm>
              <a:custGeom>
                <a:avLst/>
                <a:gdLst>
                  <a:gd name="T0" fmla="*/ 0 w 102"/>
                  <a:gd name="T1" fmla="*/ 0 h 164"/>
                  <a:gd name="T2" fmla="*/ 4 w 102"/>
                  <a:gd name="T3" fmla="*/ 9 h 164"/>
                  <a:gd name="T4" fmla="*/ 8 w 102"/>
                  <a:gd name="T5" fmla="*/ 17 h 164"/>
                  <a:gd name="T6" fmla="*/ 11 w 102"/>
                  <a:gd name="T7" fmla="*/ 25 h 164"/>
                  <a:gd name="T8" fmla="*/ 15 w 102"/>
                  <a:gd name="T9" fmla="*/ 30 h 164"/>
                  <a:gd name="T10" fmla="*/ 18 w 102"/>
                  <a:gd name="T11" fmla="*/ 35 h 164"/>
                  <a:gd name="T12" fmla="*/ 21 w 102"/>
                  <a:gd name="T13" fmla="*/ 39 h 164"/>
                  <a:gd name="T14" fmla="*/ 24 w 102"/>
                  <a:gd name="T15" fmla="*/ 41 h 164"/>
                  <a:gd name="T16" fmla="*/ 27 w 102"/>
                  <a:gd name="T17" fmla="*/ 44 h 164"/>
                  <a:gd name="T18" fmla="*/ 30 w 102"/>
                  <a:gd name="T19" fmla="*/ 46 h 164"/>
                  <a:gd name="T20" fmla="*/ 32 w 102"/>
                  <a:gd name="T21" fmla="*/ 47 h 164"/>
                  <a:gd name="T22" fmla="*/ 35 w 102"/>
                  <a:gd name="T23" fmla="*/ 50 h 164"/>
                  <a:gd name="T24" fmla="*/ 37 w 102"/>
                  <a:gd name="T25" fmla="*/ 51 h 164"/>
                  <a:gd name="T26" fmla="*/ 38 w 102"/>
                  <a:gd name="T27" fmla="*/ 52 h 164"/>
                  <a:gd name="T28" fmla="*/ 41 w 102"/>
                  <a:gd name="T29" fmla="*/ 54 h 164"/>
                  <a:gd name="T30" fmla="*/ 43 w 102"/>
                  <a:gd name="T31" fmla="*/ 55 h 164"/>
                  <a:gd name="T32" fmla="*/ 46 w 102"/>
                  <a:gd name="T33" fmla="*/ 57 h 164"/>
                  <a:gd name="T34" fmla="*/ 47 w 102"/>
                  <a:gd name="T35" fmla="*/ 59 h 164"/>
                  <a:gd name="T36" fmla="*/ 49 w 102"/>
                  <a:gd name="T37" fmla="*/ 60 h 164"/>
                  <a:gd name="T38" fmla="*/ 52 w 102"/>
                  <a:gd name="T39" fmla="*/ 62 h 164"/>
                  <a:gd name="T40" fmla="*/ 54 w 102"/>
                  <a:gd name="T41" fmla="*/ 64 h 164"/>
                  <a:gd name="T42" fmla="*/ 57 w 102"/>
                  <a:gd name="T43" fmla="*/ 66 h 164"/>
                  <a:gd name="T44" fmla="*/ 58 w 102"/>
                  <a:gd name="T45" fmla="*/ 69 h 164"/>
                  <a:gd name="T46" fmla="*/ 60 w 102"/>
                  <a:gd name="T47" fmla="*/ 71 h 164"/>
                  <a:gd name="T48" fmla="*/ 63 w 102"/>
                  <a:gd name="T49" fmla="*/ 74 h 164"/>
                  <a:gd name="T50" fmla="*/ 65 w 102"/>
                  <a:gd name="T51" fmla="*/ 76 h 164"/>
                  <a:gd name="T52" fmla="*/ 68 w 102"/>
                  <a:gd name="T53" fmla="*/ 80 h 164"/>
                  <a:gd name="T54" fmla="*/ 70 w 102"/>
                  <a:gd name="T55" fmla="*/ 84 h 164"/>
                  <a:gd name="T56" fmla="*/ 73 w 102"/>
                  <a:gd name="T57" fmla="*/ 87 h 164"/>
                  <a:gd name="T58" fmla="*/ 75 w 102"/>
                  <a:gd name="T59" fmla="*/ 91 h 164"/>
                  <a:gd name="T60" fmla="*/ 76 w 102"/>
                  <a:gd name="T61" fmla="*/ 95 h 164"/>
                  <a:gd name="T62" fmla="*/ 79 w 102"/>
                  <a:gd name="T63" fmla="*/ 100 h 164"/>
                  <a:gd name="T64" fmla="*/ 81 w 102"/>
                  <a:gd name="T65" fmla="*/ 105 h 164"/>
                  <a:gd name="T66" fmla="*/ 84 w 102"/>
                  <a:gd name="T67" fmla="*/ 111 h 164"/>
                  <a:gd name="T68" fmla="*/ 86 w 102"/>
                  <a:gd name="T69" fmla="*/ 117 h 164"/>
                  <a:gd name="T70" fmla="*/ 88 w 102"/>
                  <a:gd name="T71" fmla="*/ 124 h 164"/>
                  <a:gd name="T72" fmla="*/ 91 w 102"/>
                  <a:gd name="T73" fmla="*/ 130 h 164"/>
                  <a:gd name="T74" fmla="*/ 93 w 102"/>
                  <a:gd name="T75" fmla="*/ 137 h 164"/>
                  <a:gd name="T76" fmla="*/ 96 w 102"/>
                  <a:gd name="T77" fmla="*/ 145 h 164"/>
                  <a:gd name="T78" fmla="*/ 99 w 102"/>
                  <a:gd name="T79" fmla="*/ 154 h 164"/>
                  <a:gd name="T80" fmla="*/ 102 w 102"/>
                  <a:gd name="T81" fmla="*/ 164 h 1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2"/>
                  <a:gd name="T124" fmla="*/ 0 h 164"/>
                  <a:gd name="T125" fmla="*/ 102 w 102"/>
                  <a:gd name="T126" fmla="*/ 164 h 16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2" h="164">
                    <a:moveTo>
                      <a:pt x="0" y="0"/>
                    </a:moveTo>
                    <a:lnTo>
                      <a:pt x="4" y="9"/>
                    </a:lnTo>
                    <a:lnTo>
                      <a:pt x="8" y="17"/>
                    </a:lnTo>
                    <a:lnTo>
                      <a:pt x="11" y="25"/>
                    </a:lnTo>
                    <a:lnTo>
                      <a:pt x="15" y="30"/>
                    </a:lnTo>
                    <a:lnTo>
                      <a:pt x="18" y="35"/>
                    </a:lnTo>
                    <a:lnTo>
                      <a:pt x="21" y="39"/>
                    </a:lnTo>
                    <a:lnTo>
                      <a:pt x="24" y="41"/>
                    </a:lnTo>
                    <a:lnTo>
                      <a:pt x="27" y="44"/>
                    </a:lnTo>
                    <a:lnTo>
                      <a:pt x="30" y="46"/>
                    </a:lnTo>
                    <a:lnTo>
                      <a:pt x="32" y="47"/>
                    </a:lnTo>
                    <a:lnTo>
                      <a:pt x="35" y="50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5"/>
                    </a:lnTo>
                    <a:lnTo>
                      <a:pt x="46" y="57"/>
                    </a:lnTo>
                    <a:lnTo>
                      <a:pt x="47" y="59"/>
                    </a:lnTo>
                    <a:lnTo>
                      <a:pt x="49" y="60"/>
                    </a:lnTo>
                    <a:lnTo>
                      <a:pt x="52" y="62"/>
                    </a:lnTo>
                    <a:lnTo>
                      <a:pt x="54" y="64"/>
                    </a:lnTo>
                    <a:lnTo>
                      <a:pt x="57" y="66"/>
                    </a:lnTo>
                    <a:lnTo>
                      <a:pt x="58" y="69"/>
                    </a:lnTo>
                    <a:lnTo>
                      <a:pt x="60" y="71"/>
                    </a:lnTo>
                    <a:lnTo>
                      <a:pt x="63" y="74"/>
                    </a:lnTo>
                    <a:lnTo>
                      <a:pt x="65" y="76"/>
                    </a:lnTo>
                    <a:lnTo>
                      <a:pt x="68" y="80"/>
                    </a:lnTo>
                    <a:lnTo>
                      <a:pt x="70" y="84"/>
                    </a:lnTo>
                    <a:lnTo>
                      <a:pt x="73" y="87"/>
                    </a:lnTo>
                    <a:lnTo>
                      <a:pt x="75" y="91"/>
                    </a:lnTo>
                    <a:lnTo>
                      <a:pt x="76" y="95"/>
                    </a:lnTo>
                    <a:lnTo>
                      <a:pt x="79" y="100"/>
                    </a:lnTo>
                    <a:lnTo>
                      <a:pt x="81" y="105"/>
                    </a:lnTo>
                    <a:lnTo>
                      <a:pt x="84" y="111"/>
                    </a:lnTo>
                    <a:lnTo>
                      <a:pt x="86" y="117"/>
                    </a:lnTo>
                    <a:lnTo>
                      <a:pt x="88" y="124"/>
                    </a:lnTo>
                    <a:lnTo>
                      <a:pt x="91" y="130"/>
                    </a:lnTo>
                    <a:lnTo>
                      <a:pt x="93" y="137"/>
                    </a:lnTo>
                    <a:lnTo>
                      <a:pt x="96" y="145"/>
                    </a:lnTo>
                    <a:lnTo>
                      <a:pt x="99" y="154"/>
                    </a:lnTo>
                    <a:lnTo>
                      <a:pt x="102" y="164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4" name="Freeform 2405"/>
              <p:cNvSpPr>
                <a:spLocks/>
              </p:cNvSpPr>
              <p:nvPr/>
            </p:nvSpPr>
            <p:spPr bwMode="auto">
              <a:xfrm>
                <a:off x="1812" y="569"/>
                <a:ext cx="20" cy="38"/>
              </a:xfrm>
              <a:custGeom>
                <a:avLst/>
                <a:gdLst>
                  <a:gd name="T0" fmla="*/ 0 w 20"/>
                  <a:gd name="T1" fmla="*/ 0 h 38"/>
                  <a:gd name="T2" fmla="*/ 4 w 20"/>
                  <a:gd name="T3" fmla="*/ 10 h 38"/>
                  <a:gd name="T4" fmla="*/ 7 w 20"/>
                  <a:gd name="T5" fmla="*/ 18 h 38"/>
                  <a:gd name="T6" fmla="*/ 11 w 20"/>
                  <a:gd name="T7" fmla="*/ 25 h 38"/>
                  <a:gd name="T8" fmla="*/ 15 w 20"/>
                  <a:gd name="T9" fmla="*/ 30 h 38"/>
                  <a:gd name="T10" fmla="*/ 17 w 20"/>
                  <a:gd name="T11" fmla="*/ 35 h 38"/>
                  <a:gd name="T12" fmla="*/ 20 w 20"/>
                  <a:gd name="T13" fmla="*/ 38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38"/>
                  <a:gd name="T23" fmla="*/ 20 w 20"/>
                  <a:gd name="T24" fmla="*/ 38 h 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38">
                    <a:moveTo>
                      <a:pt x="0" y="0"/>
                    </a:moveTo>
                    <a:lnTo>
                      <a:pt x="4" y="10"/>
                    </a:lnTo>
                    <a:lnTo>
                      <a:pt x="7" y="18"/>
                    </a:lnTo>
                    <a:lnTo>
                      <a:pt x="11" y="25"/>
                    </a:lnTo>
                    <a:lnTo>
                      <a:pt x="15" y="30"/>
                    </a:lnTo>
                    <a:lnTo>
                      <a:pt x="17" y="35"/>
                    </a:lnTo>
                    <a:lnTo>
                      <a:pt x="20" y="38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5" name="Freeform 2406"/>
              <p:cNvSpPr>
                <a:spLocks/>
              </p:cNvSpPr>
              <p:nvPr/>
            </p:nvSpPr>
            <p:spPr bwMode="auto">
              <a:xfrm>
                <a:off x="1739" y="607"/>
                <a:ext cx="93" cy="111"/>
              </a:xfrm>
              <a:custGeom>
                <a:avLst/>
                <a:gdLst>
                  <a:gd name="T0" fmla="*/ 0 w 93"/>
                  <a:gd name="T1" fmla="*/ 111 h 111"/>
                  <a:gd name="T2" fmla="*/ 5 w 93"/>
                  <a:gd name="T3" fmla="*/ 109 h 111"/>
                  <a:gd name="T4" fmla="*/ 10 w 93"/>
                  <a:gd name="T5" fmla="*/ 107 h 111"/>
                  <a:gd name="T6" fmla="*/ 14 w 93"/>
                  <a:gd name="T7" fmla="*/ 104 h 111"/>
                  <a:gd name="T8" fmla="*/ 19 w 93"/>
                  <a:gd name="T9" fmla="*/ 101 h 111"/>
                  <a:gd name="T10" fmla="*/ 23 w 93"/>
                  <a:gd name="T11" fmla="*/ 99 h 111"/>
                  <a:gd name="T12" fmla="*/ 27 w 93"/>
                  <a:gd name="T13" fmla="*/ 95 h 111"/>
                  <a:gd name="T14" fmla="*/ 30 w 93"/>
                  <a:gd name="T15" fmla="*/ 92 h 111"/>
                  <a:gd name="T16" fmla="*/ 33 w 93"/>
                  <a:gd name="T17" fmla="*/ 89 h 111"/>
                  <a:gd name="T18" fmla="*/ 36 w 93"/>
                  <a:gd name="T19" fmla="*/ 86 h 111"/>
                  <a:gd name="T20" fmla="*/ 38 w 93"/>
                  <a:gd name="T21" fmla="*/ 84 h 111"/>
                  <a:gd name="T22" fmla="*/ 40 w 93"/>
                  <a:gd name="T23" fmla="*/ 80 h 111"/>
                  <a:gd name="T24" fmla="*/ 41 w 93"/>
                  <a:gd name="T25" fmla="*/ 77 h 111"/>
                  <a:gd name="T26" fmla="*/ 43 w 93"/>
                  <a:gd name="T27" fmla="*/ 75 h 111"/>
                  <a:gd name="T28" fmla="*/ 44 w 93"/>
                  <a:gd name="T29" fmla="*/ 71 h 111"/>
                  <a:gd name="T30" fmla="*/ 45 w 93"/>
                  <a:gd name="T31" fmla="*/ 69 h 111"/>
                  <a:gd name="T32" fmla="*/ 45 w 93"/>
                  <a:gd name="T33" fmla="*/ 65 h 111"/>
                  <a:gd name="T34" fmla="*/ 46 w 93"/>
                  <a:gd name="T35" fmla="*/ 62 h 111"/>
                  <a:gd name="T36" fmla="*/ 47 w 93"/>
                  <a:gd name="T37" fmla="*/ 59 h 111"/>
                  <a:gd name="T38" fmla="*/ 47 w 93"/>
                  <a:gd name="T39" fmla="*/ 55 h 111"/>
                  <a:gd name="T40" fmla="*/ 49 w 93"/>
                  <a:gd name="T41" fmla="*/ 51 h 111"/>
                  <a:gd name="T42" fmla="*/ 49 w 93"/>
                  <a:gd name="T43" fmla="*/ 49 h 111"/>
                  <a:gd name="T44" fmla="*/ 50 w 93"/>
                  <a:gd name="T45" fmla="*/ 45 h 111"/>
                  <a:gd name="T46" fmla="*/ 50 w 93"/>
                  <a:gd name="T47" fmla="*/ 41 h 111"/>
                  <a:gd name="T48" fmla="*/ 51 w 93"/>
                  <a:gd name="T49" fmla="*/ 39 h 111"/>
                  <a:gd name="T50" fmla="*/ 51 w 93"/>
                  <a:gd name="T51" fmla="*/ 36 h 111"/>
                  <a:gd name="T52" fmla="*/ 52 w 93"/>
                  <a:gd name="T53" fmla="*/ 34 h 111"/>
                  <a:gd name="T54" fmla="*/ 52 w 93"/>
                  <a:gd name="T55" fmla="*/ 31 h 111"/>
                  <a:gd name="T56" fmla="*/ 54 w 93"/>
                  <a:gd name="T57" fmla="*/ 29 h 111"/>
                  <a:gd name="T58" fmla="*/ 55 w 93"/>
                  <a:gd name="T59" fmla="*/ 26 h 111"/>
                  <a:gd name="T60" fmla="*/ 56 w 93"/>
                  <a:gd name="T61" fmla="*/ 25 h 111"/>
                  <a:gd name="T62" fmla="*/ 57 w 93"/>
                  <a:gd name="T63" fmla="*/ 22 h 111"/>
                  <a:gd name="T64" fmla="*/ 60 w 93"/>
                  <a:gd name="T65" fmla="*/ 20 h 111"/>
                  <a:gd name="T66" fmla="*/ 61 w 93"/>
                  <a:gd name="T67" fmla="*/ 17 h 111"/>
                  <a:gd name="T68" fmla="*/ 63 w 93"/>
                  <a:gd name="T69" fmla="*/ 16 h 111"/>
                  <a:gd name="T70" fmla="*/ 67 w 93"/>
                  <a:gd name="T71" fmla="*/ 14 h 111"/>
                  <a:gd name="T72" fmla="*/ 71 w 93"/>
                  <a:gd name="T73" fmla="*/ 10 h 111"/>
                  <a:gd name="T74" fmla="*/ 74 w 93"/>
                  <a:gd name="T75" fmla="*/ 7 h 111"/>
                  <a:gd name="T76" fmla="*/ 79 w 93"/>
                  <a:gd name="T77" fmla="*/ 5 h 111"/>
                  <a:gd name="T78" fmla="*/ 85 w 93"/>
                  <a:gd name="T79" fmla="*/ 2 h 111"/>
                  <a:gd name="T80" fmla="*/ 93 w 93"/>
                  <a:gd name="T81" fmla="*/ 0 h 11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93"/>
                  <a:gd name="T124" fmla="*/ 0 h 111"/>
                  <a:gd name="T125" fmla="*/ 93 w 93"/>
                  <a:gd name="T126" fmla="*/ 111 h 11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93" h="111">
                    <a:moveTo>
                      <a:pt x="0" y="111"/>
                    </a:moveTo>
                    <a:lnTo>
                      <a:pt x="5" y="109"/>
                    </a:lnTo>
                    <a:lnTo>
                      <a:pt x="10" y="107"/>
                    </a:lnTo>
                    <a:lnTo>
                      <a:pt x="14" y="104"/>
                    </a:lnTo>
                    <a:lnTo>
                      <a:pt x="19" y="101"/>
                    </a:lnTo>
                    <a:lnTo>
                      <a:pt x="23" y="99"/>
                    </a:lnTo>
                    <a:lnTo>
                      <a:pt x="27" y="95"/>
                    </a:lnTo>
                    <a:lnTo>
                      <a:pt x="30" y="92"/>
                    </a:lnTo>
                    <a:lnTo>
                      <a:pt x="33" y="89"/>
                    </a:lnTo>
                    <a:lnTo>
                      <a:pt x="36" y="86"/>
                    </a:lnTo>
                    <a:lnTo>
                      <a:pt x="38" y="84"/>
                    </a:lnTo>
                    <a:lnTo>
                      <a:pt x="40" y="80"/>
                    </a:lnTo>
                    <a:lnTo>
                      <a:pt x="41" y="77"/>
                    </a:lnTo>
                    <a:lnTo>
                      <a:pt x="43" y="75"/>
                    </a:lnTo>
                    <a:lnTo>
                      <a:pt x="44" y="71"/>
                    </a:lnTo>
                    <a:lnTo>
                      <a:pt x="45" y="69"/>
                    </a:lnTo>
                    <a:lnTo>
                      <a:pt x="45" y="65"/>
                    </a:lnTo>
                    <a:lnTo>
                      <a:pt x="46" y="62"/>
                    </a:lnTo>
                    <a:lnTo>
                      <a:pt x="47" y="59"/>
                    </a:lnTo>
                    <a:lnTo>
                      <a:pt x="47" y="55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0" y="45"/>
                    </a:lnTo>
                    <a:lnTo>
                      <a:pt x="50" y="41"/>
                    </a:lnTo>
                    <a:lnTo>
                      <a:pt x="51" y="39"/>
                    </a:lnTo>
                    <a:lnTo>
                      <a:pt x="51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4" y="29"/>
                    </a:lnTo>
                    <a:lnTo>
                      <a:pt x="55" y="26"/>
                    </a:lnTo>
                    <a:lnTo>
                      <a:pt x="56" y="25"/>
                    </a:lnTo>
                    <a:lnTo>
                      <a:pt x="57" y="22"/>
                    </a:lnTo>
                    <a:lnTo>
                      <a:pt x="60" y="20"/>
                    </a:lnTo>
                    <a:lnTo>
                      <a:pt x="61" y="17"/>
                    </a:lnTo>
                    <a:lnTo>
                      <a:pt x="63" y="16"/>
                    </a:lnTo>
                    <a:lnTo>
                      <a:pt x="67" y="14"/>
                    </a:lnTo>
                    <a:lnTo>
                      <a:pt x="71" y="10"/>
                    </a:lnTo>
                    <a:lnTo>
                      <a:pt x="74" y="7"/>
                    </a:lnTo>
                    <a:lnTo>
                      <a:pt x="79" y="5"/>
                    </a:lnTo>
                    <a:lnTo>
                      <a:pt x="85" y="2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6" name="Line 2407"/>
              <p:cNvSpPr>
                <a:spLocks noChangeShapeType="1"/>
              </p:cNvSpPr>
              <p:nvPr/>
            </p:nvSpPr>
            <p:spPr bwMode="auto">
              <a:xfrm flipV="1">
                <a:off x="1741" y="723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7" name="Freeform 2408"/>
              <p:cNvSpPr>
                <a:spLocks/>
              </p:cNvSpPr>
              <p:nvPr/>
            </p:nvSpPr>
            <p:spPr bwMode="auto">
              <a:xfrm>
                <a:off x="1746" y="7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8" name="Line 2409"/>
              <p:cNvSpPr>
                <a:spLocks noChangeShapeType="1"/>
              </p:cNvSpPr>
              <p:nvPr/>
            </p:nvSpPr>
            <p:spPr bwMode="auto">
              <a:xfrm flipV="1">
                <a:off x="1747" y="721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59" name="Freeform 2410"/>
              <p:cNvSpPr>
                <a:spLocks/>
              </p:cNvSpPr>
              <p:nvPr/>
            </p:nvSpPr>
            <p:spPr bwMode="auto">
              <a:xfrm>
                <a:off x="1752" y="7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0" name="Line 2411"/>
              <p:cNvSpPr>
                <a:spLocks noChangeShapeType="1"/>
              </p:cNvSpPr>
              <p:nvPr/>
            </p:nvSpPr>
            <p:spPr bwMode="auto">
              <a:xfrm flipV="1">
                <a:off x="1752" y="718"/>
                <a:ext cx="5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1" name="Freeform 2412"/>
              <p:cNvSpPr>
                <a:spLocks/>
              </p:cNvSpPr>
              <p:nvPr/>
            </p:nvSpPr>
            <p:spPr bwMode="auto">
              <a:xfrm>
                <a:off x="1757" y="7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2" name="Line 2413"/>
              <p:cNvSpPr>
                <a:spLocks noChangeShapeType="1"/>
              </p:cNvSpPr>
              <p:nvPr/>
            </p:nvSpPr>
            <p:spPr bwMode="auto">
              <a:xfrm flipV="1">
                <a:off x="1757" y="716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363" name="Freeform 2414"/>
              <p:cNvSpPr>
                <a:spLocks/>
              </p:cNvSpPr>
              <p:nvPr/>
            </p:nvSpPr>
            <p:spPr bwMode="auto">
              <a:xfrm>
                <a:off x="1762" y="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19" name="Group 2616"/>
            <p:cNvGrpSpPr>
              <a:grpSpLocks/>
            </p:cNvGrpSpPr>
            <p:nvPr/>
          </p:nvGrpSpPr>
          <p:grpSpPr bwMode="auto">
            <a:xfrm>
              <a:off x="1483" y="405"/>
              <a:ext cx="3032" cy="2991"/>
              <a:chOff x="1483" y="405"/>
              <a:chExt cx="3032" cy="2991"/>
            </a:xfrm>
          </p:grpSpPr>
          <p:sp>
            <p:nvSpPr>
              <p:cNvPr id="964" name="Line 2416"/>
              <p:cNvSpPr>
                <a:spLocks noChangeShapeType="1"/>
              </p:cNvSpPr>
              <p:nvPr/>
            </p:nvSpPr>
            <p:spPr bwMode="auto">
              <a:xfrm flipV="1">
                <a:off x="1762" y="712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5" name="Freeform 2417"/>
              <p:cNvSpPr>
                <a:spLocks/>
              </p:cNvSpPr>
              <p:nvPr/>
            </p:nvSpPr>
            <p:spPr bwMode="auto">
              <a:xfrm>
                <a:off x="1767" y="7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6" name="Line 2418"/>
              <p:cNvSpPr>
                <a:spLocks noChangeShapeType="1"/>
              </p:cNvSpPr>
              <p:nvPr/>
            </p:nvSpPr>
            <p:spPr bwMode="auto">
              <a:xfrm flipV="1">
                <a:off x="1767" y="708"/>
                <a:ext cx="4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7" name="Freeform 2419"/>
              <p:cNvSpPr>
                <a:spLocks/>
              </p:cNvSpPr>
              <p:nvPr/>
            </p:nvSpPr>
            <p:spPr bwMode="auto">
              <a:xfrm>
                <a:off x="1771" y="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8" name="Line 2420"/>
              <p:cNvSpPr>
                <a:spLocks noChangeShapeType="1"/>
              </p:cNvSpPr>
              <p:nvPr/>
            </p:nvSpPr>
            <p:spPr bwMode="auto">
              <a:xfrm flipV="1">
                <a:off x="1771" y="706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9" name="Freeform 2421"/>
              <p:cNvSpPr>
                <a:spLocks/>
              </p:cNvSpPr>
              <p:nvPr/>
            </p:nvSpPr>
            <p:spPr bwMode="auto">
              <a:xfrm>
                <a:off x="1774" y="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0" name="Line 2422"/>
              <p:cNvSpPr>
                <a:spLocks noChangeShapeType="1"/>
              </p:cNvSpPr>
              <p:nvPr/>
            </p:nvSpPr>
            <p:spPr bwMode="auto">
              <a:xfrm flipV="1">
                <a:off x="1774" y="702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1" name="Freeform 2423"/>
              <p:cNvSpPr>
                <a:spLocks/>
              </p:cNvSpPr>
              <p:nvPr/>
            </p:nvSpPr>
            <p:spPr bwMode="auto">
              <a:xfrm>
                <a:off x="1778" y="7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2" name="Line 2424"/>
              <p:cNvSpPr>
                <a:spLocks noChangeShapeType="1"/>
              </p:cNvSpPr>
              <p:nvPr/>
            </p:nvSpPr>
            <p:spPr bwMode="auto">
              <a:xfrm flipV="1">
                <a:off x="1778" y="69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3" name="Freeform 2425"/>
              <p:cNvSpPr>
                <a:spLocks/>
              </p:cNvSpPr>
              <p:nvPr/>
            </p:nvSpPr>
            <p:spPr bwMode="auto">
              <a:xfrm>
                <a:off x="1780" y="6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4" name="Line 2426"/>
              <p:cNvSpPr>
                <a:spLocks noChangeShapeType="1"/>
              </p:cNvSpPr>
              <p:nvPr/>
            </p:nvSpPr>
            <p:spPr bwMode="auto">
              <a:xfrm flipV="1">
                <a:off x="1782" y="6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5" name="Freeform 2427"/>
              <p:cNvSpPr>
                <a:spLocks/>
              </p:cNvSpPr>
              <p:nvPr/>
            </p:nvSpPr>
            <p:spPr bwMode="auto">
              <a:xfrm>
                <a:off x="1783" y="6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6" name="Line 2428"/>
              <p:cNvSpPr>
                <a:spLocks noChangeShapeType="1"/>
              </p:cNvSpPr>
              <p:nvPr/>
            </p:nvSpPr>
            <p:spPr bwMode="auto">
              <a:xfrm flipV="1">
                <a:off x="1784" y="69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7" name="Freeform 2429"/>
              <p:cNvSpPr>
                <a:spLocks/>
              </p:cNvSpPr>
              <p:nvPr/>
            </p:nvSpPr>
            <p:spPr bwMode="auto">
              <a:xfrm>
                <a:off x="1785" y="69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8" name="Line 2430"/>
              <p:cNvSpPr>
                <a:spLocks noChangeShapeType="1"/>
              </p:cNvSpPr>
              <p:nvPr/>
            </p:nvSpPr>
            <p:spPr bwMode="auto">
              <a:xfrm flipV="1">
                <a:off x="1786" y="688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79" name="Freeform 2431"/>
              <p:cNvSpPr>
                <a:spLocks/>
              </p:cNvSpPr>
              <p:nvPr/>
            </p:nvSpPr>
            <p:spPr bwMode="auto">
              <a:xfrm>
                <a:off x="1788" y="6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0" name="Line 2432"/>
              <p:cNvSpPr>
                <a:spLocks noChangeShapeType="1"/>
              </p:cNvSpPr>
              <p:nvPr/>
            </p:nvSpPr>
            <p:spPr bwMode="auto">
              <a:xfrm flipV="1">
                <a:off x="1788" y="68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1" name="Freeform 2433"/>
              <p:cNvSpPr>
                <a:spLocks/>
              </p:cNvSpPr>
              <p:nvPr/>
            </p:nvSpPr>
            <p:spPr bwMode="auto">
              <a:xfrm>
                <a:off x="1789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2" name="Line 2434"/>
              <p:cNvSpPr>
                <a:spLocks noChangeShapeType="1"/>
              </p:cNvSpPr>
              <p:nvPr/>
            </p:nvSpPr>
            <p:spPr bwMode="auto">
              <a:xfrm flipV="1">
                <a:off x="1789" y="68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3" name="Freeform 2435"/>
              <p:cNvSpPr>
                <a:spLocks/>
              </p:cNvSpPr>
              <p:nvPr/>
            </p:nvSpPr>
            <p:spPr bwMode="auto">
              <a:xfrm>
                <a:off x="1790" y="6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4" name="Line 2436"/>
              <p:cNvSpPr>
                <a:spLocks noChangeShapeType="1"/>
              </p:cNvSpPr>
              <p:nvPr/>
            </p:nvSpPr>
            <p:spPr bwMode="auto">
              <a:xfrm flipV="1">
                <a:off x="1790" y="678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5" name="Freeform 2437"/>
              <p:cNvSpPr>
                <a:spLocks/>
              </p:cNvSpPr>
              <p:nvPr/>
            </p:nvSpPr>
            <p:spPr bwMode="auto">
              <a:xfrm>
                <a:off x="1791" y="6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6" name="Freeform 2438"/>
              <p:cNvSpPr>
                <a:spLocks/>
              </p:cNvSpPr>
              <p:nvPr/>
            </p:nvSpPr>
            <p:spPr bwMode="auto">
              <a:xfrm>
                <a:off x="1791" y="613"/>
                <a:ext cx="47" cy="64"/>
              </a:xfrm>
              <a:custGeom>
                <a:avLst/>
                <a:gdLst>
                  <a:gd name="T0" fmla="*/ 0 w 47"/>
                  <a:gd name="T1" fmla="*/ 64 h 64"/>
                  <a:gd name="T2" fmla="*/ 2 w 47"/>
                  <a:gd name="T3" fmla="*/ 61 h 64"/>
                  <a:gd name="T4" fmla="*/ 2 w 47"/>
                  <a:gd name="T5" fmla="*/ 61 h 64"/>
                  <a:gd name="T6" fmla="*/ 2 w 47"/>
                  <a:gd name="T7" fmla="*/ 58 h 64"/>
                  <a:gd name="T8" fmla="*/ 2 w 47"/>
                  <a:gd name="T9" fmla="*/ 58 h 64"/>
                  <a:gd name="T10" fmla="*/ 3 w 47"/>
                  <a:gd name="T11" fmla="*/ 54 h 64"/>
                  <a:gd name="T12" fmla="*/ 3 w 47"/>
                  <a:gd name="T13" fmla="*/ 54 h 64"/>
                  <a:gd name="T14" fmla="*/ 3 w 47"/>
                  <a:gd name="T15" fmla="*/ 50 h 64"/>
                  <a:gd name="T16" fmla="*/ 3 w 47"/>
                  <a:gd name="T17" fmla="*/ 50 h 64"/>
                  <a:gd name="T18" fmla="*/ 4 w 47"/>
                  <a:gd name="T19" fmla="*/ 48 h 64"/>
                  <a:gd name="T20" fmla="*/ 4 w 47"/>
                  <a:gd name="T21" fmla="*/ 48 h 64"/>
                  <a:gd name="T22" fmla="*/ 5 w 47"/>
                  <a:gd name="T23" fmla="*/ 44 h 64"/>
                  <a:gd name="T24" fmla="*/ 5 w 47"/>
                  <a:gd name="T25" fmla="*/ 40 h 64"/>
                  <a:gd name="T26" fmla="*/ 6 w 47"/>
                  <a:gd name="T27" fmla="*/ 38 h 64"/>
                  <a:gd name="T28" fmla="*/ 6 w 47"/>
                  <a:gd name="T29" fmla="*/ 34 h 64"/>
                  <a:gd name="T30" fmla="*/ 6 w 47"/>
                  <a:gd name="T31" fmla="*/ 31 h 64"/>
                  <a:gd name="T32" fmla="*/ 8 w 47"/>
                  <a:gd name="T33" fmla="*/ 30 h 64"/>
                  <a:gd name="T34" fmla="*/ 8 w 47"/>
                  <a:gd name="T35" fmla="*/ 28 h 64"/>
                  <a:gd name="T36" fmla="*/ 9 w 47"/>
                  <a:gd name="T37" fmla="*/ 26 h 64"/>
                  <a:gd name="T38" fmla="*/ 10 w 47"/>
                  <a:gd name="T39" fmla="*/ 25 h 64"/>
                  <a:gd name="T40" fmla="*/ 10 w 47"/>
                  <a:gd name="T41" fmla="*/ 23 h 64"/>
                  <a:gd name="T42" fmla="*/ 11 w 47"/>
                  <a:gd name="T43" fmla="*/ 21 h 64"/>
                  <a:gd name="T44" fmla="*/ 13 w 47"/>
                  <a:gd name="T45" fmla="*/ 20 h 64"/>
                  <a:gd name="T46" fmla="*/ 15 w 47"/>
                  <a:gd name="T47" fmla="*/ 18 h 64"/>
                  <a:gd name="T48" fmla="*/ 17 w 47"/>
                  <a:gd name="T49" fmla="*/ 15 h 64"/>
                  <a:gd name="T50" fmla="*/ 20 w 47"/>
                  <a:gd name="T51" fmla="*/ 14 h 64"/>
                  <a:gd name="T52" fmla="*/ 22 w 47"/>
                  <a:gd name="T53" fmla="*/ 11 h 64"/>
                  <a:gd name="T54" fmla="*/ 26 w 47"/>
                  <a:gd name="T55" fmla="*/ 9 h 64"/>
                  <a:gd name="T56" fmla="*/ 31 w 47"/>
                  <a:gd name="T57" fmla="*/ 6 h 64"/>
                  <a:gd name="T58" fmla="*/ 37 w 47"/>
                  <a:gd name="T59" fmla="*/ 4 h 64"/>
                  <a:gd name="T60" fmla="*/ 47 w 47"/>
                  <a:gd name="T61" fmla="*/ 0 h 6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7"/>
                  <a:gd name="T94" fmla="*/ 0 h 64"/>
                  <a:gd name="T95" fmla="*/ 47 w 47"/>
                  <a:gd name="T96" fmla="*/ 64 h 6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7" h="64">
                    <a:moveTo>
                      <a:pt x="0" y="64"/>
                    </a:moveTo>
                    <a:lnTo>
                      <a:pt x="2" y="61"/>
                    </a:lnTo>
                    <a:lnTo>
                      <a:pt x="2" y="58"/>
                    </a:lnTo>
                    <a:lnTo>
                      <a:pt x="3" y="54"/>
                    </a:lnTo>
                    <a:lnTo>
                      <a:pt x="3" y="50"/>
                    </a:lnTo>
                    <a:lnTo>
                      <a:pt x="4" y="48"/>
                    </a:lnTo>
                    <a:lnTo>
                      <a:pt x="5" y="44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4"/>
                    </a:lnTo>
                    <a:lnTo>
                      <a:pt x="6" y="31"/>
                    </a:lnTo>
                    <a:lnTo>
                      <a:pt x="8" y="30"/>
                    </a:lnTo>
                    <a:lnTo>
                      <a:pt x="8" y="28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7" y="15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6" y="9"/>
                    </a:lnTo>
                    <a:lnTo>
                      <a:pt x="31" y="6"/>
                    </a:lnTo>
                    <a:lnTo>
                      <a:pt x="37" y="4"/>
                    </a:lnTo>
                    <a:lnTo>
                      <a:pt x="47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7" name="Freeform 2439"/>
              <p:cNvSpPr>
                <a:spLocks/>
              </p:cNvSpPr>
              <p:nvPr/>
            </p:nvSpPr>
            <p:spPr bwMode="auto">
              <a:xfrm>
                <a:off x="1838" y="613"/>
                <a:ext cx="76" cy="120"/>
              </a:xfrm>
              <a:custGeom>
                <a:avLst/>
                <a:gdLst>
                  <a:gd name="T0" fmla="*/ 0 w 76"/>
                  <a:gd name="T1" fmla="*/ 0 h 120"/>
                  <a:gd name="T2" fmla="*/ 1 w 76"/>
                  <a:gd name="T3" fmla="*/ 0 h 120"/>
                  <a:gd name="T4" fmla="*/ 3 w 76"/>
                  <a:gd name="T5" fmla="*/ 3 h 120"/>
                  <a:gd name="T6" fmla="*/ 6 w 76"/>
                  <a:gd name="T7" fmla="*/ 4 h 120"/>
                  <a:gd name="T8" fmla="*/ 8 w 76"/>
                  <a:gd name="T9" fmla="*/ 6 h 120"/>
                  <a:gd name="T10" fmla="*/ 11 w 76"/>
                  <a:gd name="T11" fmla="*/ 8 h 120"/>
                  <a:gd name="T12" fmla="*/ 12 w 76"/>
                  <a:gd name="T13" fmla="*/ 9 h 120"/>
                  <a:gd name="T14" fmla="*/ 14 w 76"/>
                  <a:gd name="T15" fmla="*/ 10 h 120"/>
                  <a:gd name="T16" fmla="*/ 17 w 76"/>
                  <a:gd name="T17" fmla="*/ 13 h 120"/>
                  <a:gd name="T18" fmla="*/ 19 w 76"/>
                  <a:gd name="T19" fmla="*/ 14 h 120"/>
                  <a:gd name="T20" fmla="*/ 21 w 76"/>
                  <a:gd name="T21" fmla="*/ 15 h 120"/>
                  <a:gd name="T22" fmla="*/ 23 w 76"/>
                  <a:gd name="T23" fmla="*/ 16 h 120"/>
                  <a:gd name="T24" fmla="*/ 25 w 76"/>
                  <a:gd name="T25" fmla="*/ 19 h 120"/>
                  <a:gd name="T26" fmla="*/ 28 w 76"/>
                  <a:gd name="T27" fmla="*/ 20 h 120"/>
                  <a:gd name="T28" fmla="*/ 30 w 76"/>
                  <a:gd name="T29" fmla="*/ 23 h 120"/>
                  <a:gd name="T30" fmla="*/ 32 w 76"/>
                  <a:gd name="T31" fmla="*/ 25 h 120"/>
                  <a:gd name="T32" fmla="*/ 34 w 76"/>
                  <a:gd name="T33" fmla="*/ 28 h 120"/>
                  <a:gd name="T34" fmla="*/ 36 w 76"/>
                  <a:gd name="T35" fmla="*/ 30 h 120"/>
                  <a:gd name="T36" fmla="*/ 39 w 76"/>
                  <a:gd name="T37" fmla="*/ 33 h 120"/>
                  <a:gd name="T38" fmla="*/ 41 w 76"/>
                  <a:gd name="T39" fmla="*/ 36 h 120"/>
                  <a:gd name="T40" fmla="*/ 44 w 76"/>
                  <a:gd name="T41" fmla="*/ 40 h 120"/>
                  <a:gd name="T42" fmla="*/ 46 w 76"/>
                  <a:gd name="T43" fmla="*/ 44 h 120"/>
                  <a:gd name="T44" fmla="*/ 47 w 76"/>
                  <a:gd name="T45" fmla="*/ 48 h 120"/>
                  <a:gd name="T46" fmla="*/ 50 w 76"/>
                  <a:gd name="T47" fmla="*/ 51 h 120"/>
                  <a:gd name="T48" fmla="*/ 52 w 76"/>
                  <a:gd name="T49" fmla="*/ 56 h 120"/>
                  <a:gd name="T50" fmla="*/ 55 w 76"/>
                  <a:gd name="T51" fmla="*/ 61 h 120"/>
                  <a:gd name="T52" fmla="*/ 57 w 76"/>
                  <a:gd name="T53" fmla="*/ 68 h 120"/>
                  <a:gd name="T54" fmla="*/ 60 w 76"/>
                  <a:gd name="T55" fmla="*/ 74 h 120"/>
                  <a:gd name="T56" fmla="*/ 62 w 76"/>
                  <a:gd name="T57" fmla="*/ 80 h 120"/>
                  <a:gd name="T58" fmla="*/ 65 w 76"/>
                  <a:gd name="T59" fmla="*/ 86 h 120"/>
                  <a:gd name="T60" fmla="*/ 67 w 76"/>
                  <a:gd name="T61" fmla="*/ 94 h 120"/>
                  <a:gd name="T62" fmla="*/ 69 w 76"/>
                  <a:gd name="T63" fmla="*/ 103 h 120"/>
                  <a:gd name="T64" fmla="*/ 73 w 76"/>
                  <a:gd name="T65" fmla="*/ 110 h 120"/>
                  <a:gd name="T66" fmla="*/ 76 w 76"/>
                  <a:gd name="T67" fmla="*/ 12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6"/>
                  <a:gd name="T103" fmla="*/ 0 h 120"/>
                  <a:gd name="T104" fmla="*/ 76 w 76"/>
                  <a:gd name="T105" fmla="*/ 120 h 1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6" h="120">
                    <a:moveTo>
                      <a:pt x="0" y="0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4" y="10"/>
                    </a:lnTo>
                    <a:lnTo>
                      <a:pt x="17" y="13"/>
                    </a:lnTo>
                    <a:lnTo>
                      <a:pt x="19" y="14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5" y="19"/>
                    </a:lnTo>
                    <a:lnTo>
                      <a:pt x="28" y="20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4" y="28"/>
                    </a:lnTo>
                    <a:lnTo>
                      <a:pt x="36" y="30"/>
                    </a:lnTo>
                    <a:lnTo>
                      <a:pt x="39" y="33"/>
                    </a:lnTo>
                    <a:lnTo>
                      <a:pt x="41" y="36"/>
                    </a:lnTo>
                    <a:lnTo>
                      <a:pt x="44" y="40"/>
                    </a:lnTo>
                    <a:lnTo>
                      <a:pt x="46" y="44"/>
                    </a:lnTo>
                    <a:lnTo>
                      <a:pt x="47" y="48"/>
                    </a:lnTo>
                    <a:lnTo>
                      <a:pt x="50" y="51"/>
                    </a:lnTo>
                    <a:lnTo>
                      <a:pt x="52" y="56"/>
                    </a:lnTo>
                    <a:lnTo>
                      <a:pt x="55" y="61"/>
                    </a:lnTo>
                    <a:lnTo>
                      <a:pt x="57" y="68"/>
                    </a:lnTo>
                    <a:lnTo>
                      <a:pt x="60" y="74"/>
                    </a:lnTo>
                    <a:lnTo>
                      <a:pt x="62" y="80"/>
                    </a:lnTo>
                    <a:lnTo>
                      <a:pt x="65" y="86"/>
                    </a:lnTo>
                    <a:lnTo>
                      <a:pt x="67" y="94"/>
                    </a:lnTo>
                    <a:lnTo>
                      <a:pt x="69" y="103"/>
                    </a:lnTo>
                    <a:lnTo>
                      <a:pt x="73" y="110"/>
                    </a:lnTo>
                    <a:lnTo>
                      <a:pt x="76" y="12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8" name="Freeform 2440"/>
              <p:cNvSpPr>
                <a:spLocks/>
              </p:cNvSpPr>
              <p:nvPr/>
            </p:nvSpPr>
            <p:spPr bwMode="auto">
              <a:xfrm>
                <a:off x="2133" y="453"/>
                <a:ext cx="19" cy="180"/>
              </a:xfrm>
              <a:custGeom>
                <a:avLst/>
                <a:gdLst>
                  <a:gd name="T0" fmla="*/ 4 w 19"/>
                  <a:gd name="T1" fmla="*/ 0 h 180"/>
                  <a:gd name="T2" fmla="*/ 8 w 19"/>
                  <a:gd name="T3" fmla="*/ 11 h 180"/>
                  <a:gd name="T4" fmla="*/ 10 w 19"/>
                  <a:gd name="T5" fmla="*/ 20 h 180"/>
                  <a:gd name="T6" fmla="*/ 11 w 19"/>
                  <a:gd name="T7" fmla="*/ 27 h 180"/>
                  <a:gd name="T8" fmla="*/ 11 w 19"/>
                  <a:gd name="T9" fmla="*/ 34 h 180"/>
                  <a:gd name="T10" fmla="*/ 11 w 19"/>
                  <a:gd name="T11" fmla="*/ 40 h 180"/>
                  <a:gd name="T12" fmla="*/ 11 w 19"/>
                  <a:gd name="T13" fmla="*/ 45 h 180"/>
                  <a:gd name="T14" fmla="*/ 11 w 19"/>
                  <a:gd name="T15" fmla="*/ 49 h 180"/>
                  <a:gd name="T16" fmla="*/ 10 w 19"/>
                  <a:gd name="T17" fmla="*/ 52 h 180"/>
                  <a:gd name="T18" fmla="*/ 10 w 19"/>
                  <a:gd name="T19" fmla="*/ 56 h 180"/>
                  <a:gd name="T20" fmla="*/ 9 w 19"/>
                  <a:gd name="T21" fmla="*/ 59 h 180"/>
                  <a:gd name="T22" fmla="*/ 8 w 19"/>
                  <a:gd name="T23" fmla="*/ 61 h 180"/>
                  <a:gd name="T24" fmla="*/ 8 w 19"/>
                  <a:gd name="T25" fmla="*/ 65 h 180"/>
                  <a:gd name="T26" fmla="*/ 7 w 19"/>
                  <a:gd name="T27" fmla="*/ 67 h 180"/>
                  <a:gd name="T28" fmla="*/ 5 w 19"/>
                  <a:gd name="T29" fmla="*/ 70 h 180"/>
                  <a:gd name="T30" fmla="*/ 5 w 19"/>
                  <a:gd name="T31" fmla="*/ 72 h 180"/>
                  <a:gd name="T32" fmla="*/ 4 w 19"/>
                  <a:gd name="T33" fmla="*/ 75 h 180"/>
                  <a:gd name="T34" fmla="*/ 3 w 19"/>
                  <a:gd name="T35" fmla="*/ 77 h 180"/>
                  <a:gd name="T36" fmla="*/ 3 w 19"/>
                  <a:gd name="T37" fmla="*/ 80 h 180"/>
                  <a:gd name="T38" fmla="*/ 2 w 19"/>
                  <a:gd name="T39" fmla="*/ 82 h 180"/>
                  <a:gd name="T40" fmla="*/ 2 w 19"/>
                  <a:gd name="T41" fmla="*/ 86 h 180"/>
                  <a:gd name="T42" fmla="*/ 0 w 19"/>
                  <a:gd name="T43" fmla="*/ 89 h 180"/>
                  <a:gd name="T44" fmla="*/ 0 w 19"/>
                  <a:gd name="T45" fmla="*/ 92 h 180"/>
                  <a:gd name="T46" fmla="*/ 0 w 19"/>
                  <a:gd name="T47" fmla="*/ 95 h 180"/>
                  <a:gd name="T48" fmla="*/ 0 w 19"/>
                  <a:gd name="T49" fmla="*/ 99 h 180"/>
                  <a:gd name="T50" fmla="*/ 0 w 19"/>
                  <a:gd name="T51" fmla="*/ 103 h 180"/>
                  <a:gd name="T52" fmla="*/ 0 w 19"/>
                  <a:gd name="T53" fmla="*/ 106 h 180"/>
                  <a:gd name="T54" fmla="*/ 0 w 19"/>
                  <a:gd name="T55" fmla="*/ 111 h 180"/>
                  <a:gd name="T56" fmla="*/ 0 w 19"/>
                  <a:gd name="T57" fmla="*/ 115 h 180"/>
                  <a:gd name="T58" fmla="*/ 2 w 19"/>
                  <a:gd name="T59" fmla="*/ 120 h 180"/>
                  <a:gd name="T60" fmla="*/ 3 w 19"/>
                  <a:gd name="T61" fmla="*/ 125 h 180"/>
                  <a:gd name="T62" fmla="*/ 4 w 19"/>
                  <a:gd name="T63" fmla="*/ 130 h 180"/>
                  <a:gd name="T64" fmla="*/ 5 w 19"/>
                  <a:gd name="T65" fmla="*/ 135 h 180"/>
                  <a:gd name="T66" fmla="*/ 7 w 19"/>
                  <a:gd name="T67" fmla="*/ 141 h 180"/>
                  <a:gd name="T68" fmla="*/ 8 w 19"/>
                  <a:gd name="T69" fmla="*/ 148 h 180"/>
                  <a:gd name="T70" fmla="*/ 10 w 19"/>
                  <a:gd name="T71" fmla="*/ 154 h 180"/>
                  <a:gd name="T72" fmla="*/ 13 w 19"/>
                  <a:gd name="T73" fmla="*/ 161 h 180"/>
                  <a:gd name="T74" fmla="*/ 15 w 19"/>
                  <a:gd name="T75" fmla="*/ 169 h 180"/>
                  <a:gd name="T76" fmla="*/ 18 w 19"/>
                  <a:gd name="T77" fmla="*/ 176 h 180"/>
                  <a:gd name="T78" fmla="*/ 19 w 19"/>
                  <a:gd name="T79" fmla="*/ 180 h 1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9"/>
                  <a:gd name="T121" fmla="*/ 0 h 180"/>
                  <a:gd name="T122" fmla="*/ 19 w 19"/>
                  <a:gd name="T123" fmla="*/ 180 h 18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9" h="180">
                    <a:moveTo>
                      <a:pt x="4" y="0"/>
                    </a:moveTo>
                    <a:lnTo>
                      <a:pt x="8" y="11"/>
                    </a:lnTo>
                    <a:lnTo>
                      <a:pt x="10" y="20"/>
                    </a:lnTo>
                    <a:lnTo>
                      <a:pt x="11" y="27"/>
                    </a:lnTo>
                    <a:lnTo>
                      <a:pt x="11" y="34"/>
                    </a:lnTo>
                    <a:lnTo>
                      <a:pt x="11" y="40"/>
                    </a:lnTo>
                    <a:lnTo>
                      <a:pt x="11" y="45"/>
                    </a:lnTo>
                    <a:lnTo>
                      <a:pt x="11" y="49"/>
                    </a:lnTo>
                    <a:lnTo>
                      <a:pt x="10" y="52"/>
                    </a:lnTo>
                    <a:lnTo>
                      <a:pt x="10" y="56"/>
                    </a:lnTo>
                    <a:lnTo>
                      <a:pt x="9" y="59"/>
                    </a:lnTo>
                    <a:lnTo>
                      <a:pt x="8" y="61"/>
                    </a:lnTo>
                    <a:lnTo>
                      <a:pt x="8" y="65"/>
                    </a:lnTo>
                    <a:lnTo>
                      <a:pt x="7" y="67"/>
                    </a:lnTo>
                    <a:lnTo>
                      <a:pt x="5" y="70"/>
                    </a:lnTo>
                    <a:lnTo>
                      <a:pt x="5" y="72"/>
                    </a:lnTo>
                    <a:lnTo>
                      <a:pt x="4" y="75"/>
                    </a:lnTo>
                    <a:lnTo>
                      <a:pt x="3" y="77"/>
                    </a:lnTo>
                    <a:lnTo>
                      <a:pt x="3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2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0" y="106"/>
                    </a:lnTo>
                    <a:lnTo>
                      <a:pt x="0" y="111"/>
                    </a:lnTo>
                    <a:lnTo>
                      <a:pt x="0" y="115"/>
                    </a:lnTo>
                    <a:lnTo>
                      <a:pt x="2" y="120"/>
                    </a:lnTo>
                    <a:lnTo>
                      <a:pt x="3" y="125"/>
                    </a:lnTo>
                    <a:lnTo>
                      <a:pt x="4" y="130"/>
                    </a:lnTo>
                    <a:lnTo>
                      <a:pt x="5" y="135"/>
                    </a:lnTo>
                    <a:lnTo>
                      <a:pt x="7" y="141"/>
                    </a:lnTo>
                    <a:lnTo>
                      <a:pt x="8" y="148"/>
                    </a:lnTo>
                    <a:lnTo>
                      <a:pt x="10" y="154"/>
                    </a:lnTo>
                    <a:lnTo>
                      <a:pt x="13" y="161"/>
                    </a:lnTo>
                    <a:lnTo>
                      <a:pt x="15" y="169"/>
                    </a:lnTo>
                    <a:lnTo>
                      <a:pt x="18" y="176"/>
                    </a:lnTo>
                    <a:lnTo>
                      <a:pt x="19" y="18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89" name="Freeform 2441"/>
              <p:cNvSpPr>
                <a:spLocks/>
              </p:cNvSpPr>
              <p:nvPr/>
            </p:nvSpPr>
            <p:spPr bwMode="auto">
              <a:xfrm>
                <a:off x="2141" y="503"/>
                <a:ext cx="18" cy="128"/>
              </a:xfrm>
              <a:custGeom>
                <a:avLst/>
                <a:gdLst>
                  <a:gd name="T0" fmla="*/ 10 w 18"/>
                  <a:gd name="T1" fmla="*/ 0 h 128"/>
                  <a:gd name="T2" fmla="*/ 10 w 18"/>
                  <a:gd name="T3" fmla="*/ 0 h 128"/>
                  <a:gd name="T4" fmla="*/ 10 w 18"/>
                  <a:gd name="T5" fmla="*/ 4 h 128"/>
                  <a:gd name="T6" fmla="*/ 8 w 18"/>
                  <a:gd name="T7" fmla="*/ 6 h 128"/>
                  <a:gd name="T8" fmla="*/ 7 w 18"/>
                  <a:gd name="T9" fmla="*/ 9 h 128"/>
                  <a:gd name="T10" fmla="*/ 7 w 18"/>
                  <a:gd name="T11" fmla="*/ 12 h 128"/>
                  <a:gd name="T12" fmla="*/ 6 w 18"/>
                  <a:gd name="T13" fmla="*/ 15 h 128"/>
                  <a:gd name="T14" fmla="*/ 5 w 18"/>
                  <a:gd name="T15" fmla="*/ 17 h 128"/>
                  <a:gd name="T16" fmla="*/ 5 w 18"/>
                  <a:gd name="T17" fmla="*/ 20 h 128"/>
                  <a:gd name="T18" fmla="*/ 3 w 18"/>
                  <a:gd name="T19" fmla="*/ 22 h 128"/>
                  <a:gd name="T20" fmla="*/ 3 w 18"/>
                  <a:gd name="T21" fmla="*/ 25 h 128"/>
                  <a:gd name="T22" fmla="*/ 2 w 18"/>
                  <a:gd name="T23" fmla="*/ 27 h 128"/>
                  <a:gd name="T24" fmla="*/ 1 w 18"/>
                  <a:gd name="T25" fmla="*/ 30 h 128"/>
                  <a:gd name="T26" fmla="*/ 1 w 18"/>
                  <a:gd name="T27" fmla="*/ 32 h 128"/>
                  <a:gd name="T28" fmla="*/ 1 w 18"/>
                  <a:gd name="T29" fmla="*/ 36 h 128"/>
                  <a:gd name="T30" fmla="*/ 0 w 18"/>
                  <a:gd name="T31" fmla="*/ 39 h 128"/>
                  <a:gd name="T32" fmla="*/ 0 w 18"/>
                  <a:gd name="T33" fmla="*/ 42 h 128"/>
                  <a:gd name="T34" fmla="*/ 0 w 18"/>
                  <a:gd name="T35" fmla="*/ 46 h 128"/>
                  <a:gd name="T36" fmla="*/ 0 w 18"/>
                  <a:gd name="T37" fmla="*/ 50 h 128"/>
                  <a:gd name="T38" fmla="*/ 0 w 18"/>
                  <a:gd name="T39" fmla="*/ 54 h 128"/>
                  <a:gd name="T40" fmla="*/ 0 w 18"/>
                  <a:gd name="T41" fmla="*/ 58 h 128"/>
                  <a:gd name="T42" fmla="*/ 1 w 18"/>
                  <a:gd name="T43" fmla="*/ 63 h 128"/>
                  <a:gd name="T44" fmla="*/ 1 w 18"/>
                  <a:gd name="T45" fmla="*/ 68 h 128"/>
                  <a:gd name="T46" fmla="*/ 2 w 18"/>
                  <a:gd name="T47" fmla="*/ 73 h 128"/>
                  <a:gd name="T48" fmla="*/ 3 w 18"/>
                  <a:gd name="T49" fmla="*/ 78 h 128"/>
                  <a:gd name="T50" fmla="*/ 5 w 18"/>
                  <a:gd name="T51" fmla="*/ 83 h 128"/>
                  <a:gd name="T52" fmla="*/ 6 w 18"/>
                  <a:gd name="T53" fmla="*/ 89 h 128"/>
                  <a:gd name="T54" fmla="*/ 7 w 18"/>
                  <a:gd name="T55" fmla="*/ 95 h 128"/>
                  <a:gd name="T56" fmla="*/ 10 w 18"/>
                  <a:gd name="T57" fmla="*/ 101 h 128"/>
                  <a:gd name="T58" fmla="*/ 12 w 18"/>
                  <a:gd name="T59" fmla="*/ 109 h 128"/>
                  <a:gd name="T60" fmla="*/ 14 w 18"/>
                  <a:gd name="T61" fmla="*/ 116 h 128"/>
                  <a:gd name="T62" fmla="*/ 17 w 18"/>
                  <a:gd name="T63" fmla="*/ 124 h 128"/>
                  <a:gd name="T64" fmla="*/ 18 w 18"/>
                  <a:gd name="T65" fmla="*/ 128 h 1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"/>
                  <a:gd name="T100" fmla="*/ 0 h 128"/>
                  <a:gd name="T101" fmla="*/ 18 w 18"/>
                  <a:gd name="T102" fmla="*/ 128 h 12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" h="128">
                    <a:moveTo>
                      <a:pt x="10" y="0"/>
                    </a:moveTo>
                    <a:lnTo>
                      <a:pt x="10" y="0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6" y="15"/>
                    </a:lnTo>
                    <a:lnTo>
                      <a:pt x="5" y="17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2" y="27"/>
                    </a:lnTo>
                    <a:lnTo>
                      <a:pt x="1" y="30"/>
                    </a:lnTo>
                    <a:lnTo>
                      <a:pt x="1" y="32"/>
                    </a:lnTo>
                    <a:lnTo>
                      <a:pt x="1" y="36"/>
                    </a:lnTo>
                    <a:lnTo>
                      <a:pt x="0" y="39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0" y="50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1" y="63"/>
                    </a:lnTo>
                    <a:lnTo>
                      <a:pt x="1" y="68"/>
                    </a:lnTo>
                    <a:lnTo>
                      <a:pt x="2" y="73"/>
                    </a:lnTo>
                    <a:lnTo>
                      <a:pt x="3" y="78"/>
                    </a:lnTo>
                    <a:lnTo>
                      <a:pt x="5" y="83"/>
                    </a:lnTo>
                    <a:lnTo>
                      <a:pt x="6" y="89"/>
                    </a:lnTo>
                    <a:lnTo>
                      <a:pt x="7" y="95"/>
                    </a:lnTo>
                    <a:lnTo>
                      <a:pt x="10" y="101"/>
                    </a:lnTo>
                    <a:lnTo>
                      <a:pt x="12" y="109"/>
                    </a:lnTo>
                    <a:lnTo>
                      <a:pt x="14" y="116"/>
                    </a:lnTo>
                    <a:lnTo>
                      <a:pt x="17" y="124"/>
                    </a:lnTo>
                    <a:lnTo>
                      <a:pt x="18" y="128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0" name="Freeform 2442"/>
              <p:cNvSpPr>
                <a:spLocks/>
              </p:cNvSpPr>
              <p:nvPr/>
            </p:nvSpPr>
            <p:spPr bwMode="auto">
              <a:xfrm>
                <a:off x="2151" y="467"/>
                <a:ext cx="145" cy="115"/>
              </a:xfrm>
              <a:custGeom>
                <a:avLst/>
                <a:gdLst>
                  <a:gd name="T0" fmla="*/ 0 w 145"/>
                  <a:gd name="T1" fmla="*/ 36 h 115"/>
                  <a:gd name="T2" fmla="*/ 13 w 145"/>
                  <a:gd name="T3" fmla="*/ 36 h 115"/>
                  <a:gd name="T4" fmla="*/ 24 w 145"/>
                  <a:gd name="T5" fmla="*/ 35 h 115"/>
                  <a:gd name="T6" fmla="*/ 34 w 145"/>
                  <a:gd name="T7" fmla="*/ 33 h 115"/>
                  <a:gd name="T8" fmla="*/ 41 w 145"/>
                  <a:gd name="T9" fmla="*/ 31 h 115"/>
                  <a:gd name="T10" fmla="*/ 47 w 145"/>
                  <a:gd name="T11" fmla="*/ 30 h 115"/>
                  <a:gd name="T12" fmla="*/ 52 w 145"/>
                  <a:gd name="T13" fmla="*/ 27 h 115"/>
                  <a:gd name="T14" fmla="*/ 56 w 145"/>
                  <a:gd name="T15" fmla="*/ 25 h 115"/>
                  <a:gd name="T16" fmla="*/ 59 w 145"/>
                  <a:gd name="T17" fmla="*/ 21 h 115"/>
                  <a:gd name="T18" fmla="*/ 63 w 145"/>
                  <a:gd name="T19" fmla="*/ 18 h 115"/>
                  <a:gd name="T20" fmla="*/ 67 w 145"/>
                  <a:gd name="T21" fmla="*/ 16 h 115"/>
                  <a:gd name="T22" fmla="*/ 70 w 145"/>
                  <a:gd name="T23" fmla="*/ 13 h 115"/>
                  <a:gd name="T24" fmla="*/ 73 w 145"/>
                  <a:gd name="T25" fmla="*/ 11 h 115"/>
                  <a:gd name="T26" fmla="*/ 77 w 145"/>
                  <a:gd name="T27" fmla="*/ 8 h 115"/>
                  <a:gd name="T28" fmla="*/ 79 w 145"/>
                  <a:gd name="T29" fmla="*/ 6 h 115"/>
                  <a:gd name="T30" fmla="*/ 81 w 145"/>
                  <a:gd name="T31" fmla="*/ 5 h 115"/>
                  <a:gd name="T32" fmla="*/ 85 w 145"/>
                  <a:gd name="T33" fmla="*/ 3 h 115"/>
                  <a:gd name="T34" fmla="*/ 88 w 145"/>
                  <a:gd name="T35" fmla="*/ 2 h 115"/>
                  <a:gd name="T36" fmla="*/ 91 w 145"/>
                  <a:gd name="T37" fmla="*/ 1 h 115"/>
                  <a:gd name="T38" fmla="*/ 95 w 145"/>
                  <a:gd name="T39" fmla="*/ 1 h 115"/>
                  <a:gd name="T40" fmla="*/ 97 w 145"/>
                  <a:gd name="T41" fmla="*/ 0 h 115"/>
                  <a:gd name="T42" fmla="*/ 101 w 145"/>
                  <a:gd name="T43" fmla="*/ 0 h 115"/>
                  <a:gd name="T44" fmla="*/ 103 w 145"/>
                  <a:gd name="T45" fmla="*/ 1 h 115"/>
                  <a:gd name="T46" fmla="*/ 107 w 145"/>
                  <a:gd name="T47" fmla="*/ 1 h 115"/>
                  <a:gd name="T48" fmla="*/ 110 w 145"/>
                  <a:gd name="T49" fmla="*/ 2 h 115"/>
                  <a:gd name="T50" fmla="*/ 112 w 145"/>
                  <a:gd name="T51" fmla="*/ 3 h 115"/>
                  <a:gd name="T52" fmla="*/ 114 w 145"/>
                  <a:gd name="T53" fmla="*/ 5 h 115"/>
                  <a:gd name="T54" fmla="*/ 117 w 145"/>
                  <a:gd name="T55" fmla="*/ 7 h 115"/>
                  <a:gd name="T56" fmla="*/ 119 w 145"/>
                  <a:gd name="T57" fmla="*/ 8 h 115"/>
                  <a:gd name="T58" fmla="*/ 122 w 145"/>
                  <a:gd name="T59" fmla="*/ 11 h 115"/>
                  <a:gd name="T60" fmla="*/ 123 w 145"/>
                  <a:gd name="T61" fmla="*/ 13 h 115"/>
                  <a:gd name="T62" fmla="*/ 125 w 145"/>
                  <a:gd name="T63" fmla="*/ 16 h 115"/>
                  <a:gd name="T64" fmla="*/ 127 w 145"/>
                  <a:gd name="T65" fmla="*/ 18 h 115"/>
                  <a:gd name="T66" fmla="*/ 128 w 145"/>
                  <a:gd name="T67" fmla="*/ 21 h 115"/>
                  <a:gd name="T68" fmla="*/ 129 w 145"/>
                  <a:gd name="T69" fmla="*/ 25 h 115"/>
                  <a:gd name="T70" fmla="*/ 130 w 145"/>
                  <a:gd name="T71" fmla="*/ 27 h 115"/>
                  <a:gd name="T72" fmla="*/ 132 w 145"/>
                  <a:gd name="T73" fmla="*/ 31 h 115"/>
                  <a:gd name="T74" fmla="*/ 133 w 145"/>
                  <a:gd name="T75" fmla="*/ 35 h 115"/>
                  <a:gd name="T76" fmla="*/ 133 w 145"/>
                  <a:gd name="T77" fmla="*/ 40 h 115"/>
                  <a:gd name="T78" fmla="*/ 134 w 145"/>
                  <a:gd name="T79" fmla="*/ 43 h 115"/>
                  <a:gd name="T80" fmla="*/ 134 w 145"/>
                  <a:gd name="T81" fmla="*/ 48 h 115"/>
                  <a:gd name="T82" fmla="*/ 134 w 145"/>
                  <a:gd name="T83" fmla="*/ 53 h 115"/>
                  <a:gd name="T84" fmla="*/ 135 w 145"/>
                  <a:gd name="T85" fmla="*/ 58 h 115"/>
                  <a:gd name="T86" fmla="*/ 135 w 145"/>
                  <a:gd name="T87" fmla="*/ 65 h 115"/>
                  <a:gd name="T88" fmla="*/ 136 w 145"/>
                  <a:gd name="T89" fmla="*/ 72 h 115"/>
                  <a:gd name="T90" fmla="*/ 138 w 145"/>
                  <a:gd name="T91" fmla="*/ 81 h 115"/>
                  <a:gd name="T92" fmla="*/ 140 w 145"/>
                  <a:gd name="T93" fmla="*/ 91 h 115"/>
                  <a:gd name="T94" fmla="*/ 143 w 145"/>
                  <a:gd name="T95" fmla="*/ 102 h 115"/>
                  <a:gd name="T96" fmla="*/ 145 w 145"/>
                  <a:gd name="T97" fmla="*/ 115 h 11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5"/>
                  <a:gd name="T148" fmla="*/ 0 h 115"/>
                  <a:gd name="T149" fmla="*/ 145 w 145"/>
                  <a:gd name="T150" fmla="*/ 115 h 11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5" h="115">
                    <a:moveTo>
                      <a:pt x="0" y="36"/>
                    </a:moveTo>
                    <a:lnTo>
                      <a:pt x="13" y="36"/>
                    </a:lnTo>
                    <a:lnTo>
                      <a:pt x="24" y="35"/>
                    </a:lnTo>
                    <a:lnTo>
                      <a:pt x="34" y="33"/>
                    </a:lnTo>
                    <a:lnTo>
                      <a:pt x="41" y="31"/>
                    </a:lnTo>
                    <a:lnTo>
                      <a:pt x="47" y="30"/>
                    </a:lnTo>
                    <a:lnTo>
                      <a:pt x="52" y="27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3" y="18"/>
                    </a:lnTo>
                    <a:lnTo>
                      <a:pt x="67" y="16"/>
                    </a:lnTo>
                    <a:lnTo>
                      <a:pt x="70" y="13"/>
                    </a:lnTo>
                    <a:lnTo>
                      <a:pt x="73" y="11"/>
                    </a:lnTo>
                    <a:lnTo>
                      <a:pt x="77" y="8"/>
                    </a:lnTo>
                    <a:lnTo>
                      <a:pt x="79" y="6"/>
                    </a:lnTo>
                    <a:lnTo>
                      <a:pt x="81" y="5"/>
                    </a:lnTo>
                    <a:lnTo>
                      <a:pt x="85" y="3"/>
                    </a:lnTo>
                    <a:lnTo>
                      <a:pt x="88" y="2"/>
                    </a:lnTo>
                    <a:lnTo>
                      <a:pt x="91" y="1"/>
                    </a:lnTo>
                    <a:lnTo>
                      <a:pt x="95" y="1"/>
                    </a:lnTo>
                    <a:lnTo>
                      <a:pt x="97" y="0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107" y="1"/>
                    </a:lnTo>
                    <a:lnTo>
                      <a:pt x="110" y="2"/>
                    </a:lnTo>
                    <a:lnTo>
                      <a:pt x="112" y="3"/>
                    </a:lnTo>
                    <a:lnTo>
                      <a:pt x="114" y="5"/>
                    </a:lnTo>
                    <a:lnTo>
                      <a:pt x="117" y="7"/>
                    </a:lnTo>
                    <a:lnTo>
                      <a:pt x="119" y="8"/>
                    </a:lnTo>
                    <a:lnTo>
                      <a:pt x="122" y="11"/>
                    </a:lnTo>
                    <a:lnTo>
                      <a:pt x="123" y="13"/>
                    </a:lnTo>
                    <a:lnTo>
                      <a:pt x="125" y="16"/>
                    </a:lnTo>
                    <a:lnTo>
                      <a:pt x="127" y="18"/>
                    </a:lnTo>
                    <a:lnTo>
                      <a:pt x="128" y="21"/>
                    </a:lnTo>
                    <a:lnTo>
                      <a:pt x="129" y="25"/>
                    </a:lnTo>
                    <a:lnTo>
                      <a:pt x="130" y="27"/>
                    </a:lnTo>
                    <a:lnTo>
                      <a:pt x="132" y="31"/>
                    </a:lnTo>
                    <a:lnTo>
                      <a:pt x="133" y="35"/>
                    </a:lnTo>
                    <a:lnTo>
                      <a:pt x="133" y="40"/>
                    </a:lnTo>
                    <a:lnTo>
                      <a:pt x="134" y="43"/>
                    </a:lnTo>
                    <a:lnTo>
                      <a:pt x="134" y="48"/>
                    </a:lnTo>
                    <a:lnTo>
                      <a:pt x="134" y="53"/>
                    </a:lnTo>
                    <a:lnTo>
                      <a:pt x="135" y="58"/>
                    </a:lnTo>
                    <a:lnTo>
                      <a:pt x="135" y="65"/>
                    </a:lnTo>
                    <a:lnTo>
                      <a:pt x="136" y="72"/>
                    </a:lnTo>
                    <a:lnTo>
                      <a:pt x="138" y="81"/>
                    </a:lnTo>
                    <a:lnTo>
                      <a:pt x="140" y="91"/>
                    </a:lnTo>
                    <a:lnTo>
                      <a:pt x="143" y="102"/>
                    </a:lnTo>
                    <a:lnTo>
                      <a:pt x="145" y="11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1" name="Freeform 2443"/>
              <p:cNvSpPr>
                <a:spLocks/>
              </p:cNvSpPr>
              <p:nvPr/>
            </p:nvSpPr>
            <p:spPr bwMode="auto">
              <a:xfrm>
                <a:off x="2152" y="468"/>
                <a:ext cx="72" cy="26"/>
              </a:xfrm>
              <a:custGeom>
                <a:avLst/>
                <a:gdLst>
                  <a:gd name="T0" fmla="*/ 0 w 72"/>
                  <a:gd name="T1" fmla="*/ 26 h 26"/>
                  <a:gd name="T2" fmla="*/ 13 w 72"/>
                  <a:gd name="T3" fmla="*/ 25 h 26"/>
                  <a:gd name="T4" fmla="*/ 24 w 72"/>
                  <a:gd name="T5" fmla="*/ 25 h 26"/>
                  <a:gd name="T6" fmla="*/ 33 w 72"/>
                  <a:gd name="T7" fmla="*/ 24 h 26"/>
                  <a:gd name="T8" fmla="*/ 39 w 72"/>
                  <a:gd name="T9" fmla="*/ 21 h 26"/>
                  <a:gd name="T10" fmla="*/ 44 w 72"/>
                  <a:gd name="T11" fmla="*/ 20 h 26"/>
                  <a:gd name="T12" fmla="*/ 49 w 72"/>
                  <a:gd name="T13" fmla="*/ 17 h 26"/>
                  <a:gd name="T14" fmla="*/ 52 w 72"/>
                  <a:gd name="T15" fmla="*/ 15 h 26"/>
                  <a:gd name="T16" fmla="*/ 56 w 72"/>
                  <a:gd name="T17" fmla="*/ 12 h 26"/>
                  <a:gd name="T18" fmla="*/ 60 w 72"/>
                  <a:gd name="T19" fmla="*/ 10 h 26"/>
                  <a:gd name="T20" fmla="*/ 62 w 72"/>
                  <a:gd name="T21" fmla="*/ 7 h 26"/>
                  <a:gd name="T22" fmla="*/ 66 w 72"/>
                  <a:gd name="T23" fmla="*/ 5 h 26"/>
                  <a:gd name="T24" fmla="*/ 66 w 72"/>
                  <a:gd name="T25" fmla="*/ 5 h 26"/>
                  <a:gd name="T26" fmla="*/ 68 w 72"/>
                  <a:gd name="T27" fmla="*/ 2 h 26"/>
                  <a:gd name="T28" fmla="*/ 68 w 72"/>
                  <a:gd name="T29" fmla="*/ 2 h 26"/>
                  <a:gd name="T30" fmla="*/ 72 w 72"/>
                  <a:gd name="T31" fmla="*/ 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2"/>
                  <a:gd name="T49" fmla="*/ 0 h 26"/>
                  <a:gd name="T50" fmla="*/ 72 w 72"/>
                  <a:gd name="T51" fmla="*/ 26 h 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2" h="26">
                    <a:moveTo>
                      <a:pt x="0" y="26"/>
                    </a:moveTo>
                    <a:lnTo>
                      <a:pt x="13" y="25"/>
                    </a:lnTo>
                    <a:lnTo>
                      <a:pt x="24" y="25"/>
                    </a:lnTo>
                    <a:lnTo>
                      <a:pt x="33" y="24"/>
                    </a:lnTo>
                    <a:lnTo>
                      <a:pt x="39" y="21"/>
                    </a:lnTo>
                    <a:lnTo>
                      <a:pt x="44" y="20"/>
                    </a:lnTo>
                    <a:lnTo>
                      <a:pt x="49" y="17"/>
                    </a:lnTo>
                    <a:lnTo>
                      <a:pt x="52" y="15"/>
                    </a:lnTo>
                    <a:lnTo>
                      <a:pt x="56" y="12"/>
                    </a:lnTo>
                    <a:lnTo>
                      <a:pt x="60" y="10"/>
                    </a:lnTo>
                    <a:lnTo>
                      <a:pt x="62" y="7"/>
                    </a:lnTo>
                    <a:lnTo>
                      <a:pt x="66" y="5"/>
                    </a:lnTo>
                    <a:lnTo>
                      <a:pt x="68" y="2"/>
                    </a:lnTo>
                    <a:lnTo>
                      <a:pt x="7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2" name="Freeform 2444"/>
              <p:cNvSpPr>
                <a:spLocks/>
              </p:cNvSpPr>
              <p:nvPr/>
            </p:nvSpPr>
            <p:spPr bwMode="auto">
              <a:xfrm>
                <a:off x="2235" y="4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3" name="Line 2445"/>
              <p:cNvSpPr>
                <a:spLocks noChangeShapeType="1"/>
              </p:cNvSpPr>
              <p:nvPr/>
            </p:nvSpPr>
            <p:spPr bwMode="auto">
              <a:xfrm flipV="1">
                <a:off x="2224" y="465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4" name="Freeform 2446"/>
              <p:cNvSpPr>
                <a:spLocks/>
              </p:cNvSpPr>
              <p:nvPr/>
            </p:nvSpPr>
            <p:spPr bwMode="auto">
              <a:xfrm>
                <a:off x="2239" y="4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5" name="Line 2447"/>
              <p:cNvSpPr>
                <a:spLocks noChangeShapeType="1"/>
              </p:cNvSpPr>
              <p:nvPr/>
            </p:nvSpPr>
            <p:spPr bwMode="auto">
              <a:xfrm flipV="1">
                <a:off x="2228" y="4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6" name="Freeform 2448"/>
              <p:cNvSpPr>
                <a:spLocks/>
              </p:cNvSpPr>
              <p:nvPr/>
            </p:nvSpPr>
            <p:spPr bwMode="auto">
              <a:xfrm>
                <a:off x="2241" y="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7" name="Line 2449"/>
              <p:cNvSpPr>
                <a:spLocks noChangeShapeType="1"/>
              </p:cNvSpPr>
              <p:nvPr/>
            </p:nvSpPr>
            <p:spPr bwMode="auto">
              <a:xfrm flipV="1">
                <a:off x="2231" y="46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8" name="Freeform 2450"/>
              <p:cNvSpPr>
                <a:spLocks/>
              </p:cNvSpPr>
              <p:nvPr/>
            </p:nvSpPr>
            <p:spPr bwMode="auto">
              <a:xfrm>
                <a:off x="2245" y="4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99" name="Line 2451"/>
              <p:cNvSpPr>
                <a:spLocks noChangeShapeType="1"/>
              </p:cNvSpPr>
              <p:nvPr/>
            </p:nvSpPr>
            <p:spPr bwMode="auto">
              <a:xfrm flipV="1">
                <a:off x="2235" y="460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0" name="Freeform 2452"/>
              <p:cNvSpPr>
                <a:spLocks/>
              </p:cNvSpPr>
              <p:nvPr/>
            </p:nvSpPr>
            <p:spPr bwMode="auto">
              <a:xfrm>
                <a:off x="2248" y="4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1" name="Line 2453"/>
              <p:cNvSpPr>
                <a:spLocks noChangeShapeType="1"/>
              </p:cNvSpPr>
              <p:nvPr/>
            </p:nvSpPr>
            <p:spPr bwMode="auto">
              <a:xfrm flipV="1">
                <a:off x="2239" y="45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2" name="Freeform 2454"/>
              <p:cNvSpPr>
                <a:spLocks/>
              </p:cNvSpPr>
              <p:nvPr/>
            </p:nvSpPr>
            <p:spPr bwMode="auto">
              <a:xfrm>
                <a:off x="2251" y="4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3" name="Line 2455"/>
              <p:cNvSpPr>
                <a:spLocks noChangeShapeType="1"/>
              </p:cNvSpPr>
              <p:nvPr/>
            </p:nvSpPr>
            <p:spPr bwMode="auto">
              <a:xfrm flipV="1">
                <a:off x="2242" y="4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4" name="Freeform 2456"/>
              <p:cNvSpPr>
                <a:spLocks/>
              </p:cNvSpPr>
              <p:nvPr/>
            </p:nvSpPr>
            <p:spPr bwMode="auto">
              <a:xfrm>
                <a:off x="2254" y="4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5" name="Line 2457"/>
              <p:cNvSpPr>
                <a:spLocks noChangeShapeType="1"/>
              </p:cNvSpPr>
              <p:nvPr/>
            </p:nvSpPr>
            <p:spPr bwMode="auto">
              <a:xfrm>
                <a:off x="2246" y="4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6" name="Freeform 2458"/>
              <p:cNvSpPr>
                <a:spLocks/>
              </p:cNvSpPr>
              <p:nvPr/>
            </p:nvSpPr>
            <p:spPr bwMode="auto">
              <a:xfrm>
                <a:off x="2258" y="4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7" name="Line 2459"/>
              <p:cNvSpPr>
                <a:spLocks noChangeShapeType="1"/>
              </p:cNvSpPr>
              <p:nvPr/>
            </p:nvSpPr>
            <p:spPr bwMode="auto">
              <a:xfrm>
                <a:off x="2251" y="45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8" name="Freeform 2460"/>
              <p:cNvSpPr>
                <a:spLocks/>
              </p:cNvSpPr>
              <p:nvPr/>
            </p:nvSpPr>
            <p:spPr bwMode="auto">
              <a:xfrm>
                <a:off x="2261" y="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09" name="Line 2461"/>
              <p:cNvSpPr>
                <a:spLocks noChangeShapeType="1"/>
              </p:cNvSpPr>
              <p:nvPr/>
            </p:nvSpPr>
            <p:spPr bwMode="auto">
              <a:xfrm>
                <a:off x="2254" y="45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0" name="Freeform 2462"/>
              <p:cNvSpPr>
                <a:spLocks/>
              </p:cNvSpPr>
              <p:nvPr/>
            </p:nvSpPr>
            <p:spPr bwMode="auto">
              <a:xfrm>
                <a:off x="2264" y="4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1" name="Line 2463"/>
              <p:cNvSpPr>
                <a:spLocks noChangeShapeType="1"/>
              </p:cNvSpPr>
              <p:nvPr/>
            </p:nvSpPr>
            <p:spPr bwMode="auto">
              <a:xfrm>
                <a:off x="2258" y="45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2" name="Freeform 2464"/>
              <p:cNvSpPr>
                <a:spLocks/>
              </p:cNvSpPr>
              <p:nvPr/>
            </p:nvSpPr>
            <p:spPr bwMode="auto">
              <a:xfrm>
                <a:off x="2267" y="4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3" name="Line 2465"/>
              <p:cNvSpPr>
                <a:spLocks noChangeShapeType="1"/>
              </p:cNvSpPr>
              <p:nvPr/>
            </p:nvSpPr>
            <p:spPr bwMode="auto">
              <a:xfrm>
                <a:off x="2262" y="459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4" name="Freeform 2466"/>
              <p:cNvSpPr>
                <a:spLocks/>
              </p:cNvSpPr>
              <p:nvPr/>
            </p:nvSpPr>
            <p:spPr bwMode="auto">
              <a:xfrm>
                <a:off x="2269" y="4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5" name="Line 2467"/>
              <p:cNvSpPr>
                <a:spLocks noChangeShapeType="1"/>
              </p:cNvSpPr>
              <p:nvPr/>
            </p:nvSpPr>
            <p:spPr bwMode="auto">
              <a:xfrm>
                <a:off x="2265" y="460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6" name="Freeform 2468"/>
              <p:cNvSpPr>
                <a:spLocks/>
              </p:cNvSpPr>
              <p:nvPr/>
            </p:nvSpPr>
            <p:spPr bwMode="auto">
              <a:xfrm>
                <a:off x="2272" y="4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7" name="Line 2469"/>
              <p:cNvSpPr>
                <a:spLocks noChangeShapeType="1"/>
              </p:cNvSpPr>
              <p:nvPr/>
            </p:nvSpPr>
            <p:spPr bwMode="auto">
              <a:xfrm>
                <a:off x="2269" y="46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8" name="Freeform 2470"/>
              <p:cNvSpPr>
                <a:spLocks/>
              </p:cNvSpPr>
              <p:nvPr/>
            </p:nvSpPr>
            <p:spPr bwMode="auto">
              <a:xfrm>
                <a:off x="2274" y="4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19" name="Line 2471"/>
              <p:cNvSpPr>
                <a:spLocks noChangeShapeType="1"/>
              </p:cNvSpPr>
              <p:nvPr/>
            </p:nvSpPr>
            <p:spPr bwMode="auto">
              <a:xfrm>
                <a:off x="2272" y="464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0" name="Freeform 2472"/>
              <p:cNvSpPr>
                <a:spLocks/>
              </p:cNvSpPr>
              <p:nvPr/>
            </p:nvSpPr>
            <p:spPr bwMode="auto">
              <a:xfrm>
                <a:off x="2275" y="47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1" name="Line 2473"/>
              <p:cNvSpPr>
                <a:spLocks noChangeShapeType="1"/>
              </p:cNvSpPr>
              <p:nvPr/>
            </p:nvSpPr>
            <p:spPr bwMode="auto">
              <a:xfrm>
                <a:off x="2275" y="46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2" name="Freeform 2474"/>
              <p:cNvSpPr>
                <a:spLocks/>
              </p:cNvSpPr>
              <p:nvPr/>
            </p:nvSpPr>
            <p:spPr bwMode="auto">
              <a:xfrm>
                <a:off x="2278" y="47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3" name="Line 2475"/>
              <p:cNvSpPr>
                <a:spLocks noChangeShapeType="1"/>
              </p:cNvSpPr>
              <p:nvPr/>
            </p:nvSpPr>
            <p:spPr bwMode="auto">
              <a:xfrm>
                <a:off x="2278" y="469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4" name="Freeform 2476"/>
              <p:cNvSpPr>
                <a:spLocks/>
              </p:cNvSpPr>
              <p:nvPr/>
            </p:nvSpPr>
            <p:spPr bwMode="auto">
              <a:xfrm>
                <a:off x="2279" y="4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5" name="Line 2477"/>
              <p:cNvSpPr>
                <a:spLocks noChangeShapeType="1"/>
              </p:cNvSpPr>
              <p:nvPr/>
            </p:nvSpPr>
            <p:spPr bwMode="auto">
              <a:xfrm>
                <a:off x="2280" y="47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6" name="Freeform 2478"/>
              <p:cNvSpPr>
                <a:spLocks/>
              </p:cNvSpPr>
              <p:nvPr/>
            </p:nvSpPr>
            <p:spPr bwMode="auto">
              <a:xfrm>
                <a:off x="2280" y="4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7" name="Line 2479"/>
              <p:cNvSpPr>
                <a:spLocks noChangeShapeType="1"/>
              </p:cNvSpPr>
              <p:nvPr/>
            </p:nvSpPr>
            <p:spPr bwMode="auto">
              <a:xfrm>
                <a:off x="2283" y="47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8" name="Freeform 2480"/>
              <p:cNvSpPr>
                <a:spLocks/>
              </p:cNvSpPr>
              <p:nvPr/>
            </p:nvSpPr>
            <p:spPr bwMode="auto">
              <a:xfrm>
                <a:off x="2281" y="4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29" name="Line 2481"/>
              <p:cNvSpPr>
                <a:spLocks noChangeShapeType="1"/>
              </p:cNvSpPr>
              <p:nvPr/>
            </p:nvSpPr>
            <p:spPr bwMode="auto">
              <a:xfrm>
                <a:off x="2284" y="478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0" name="Freeform 2482"/>
              <p:cNvSpPr>
                <a:spLocks/>
              </p:cNvSpPr>
              <p:nvPr/>
            </p:nvSpPr>
            <p:spPr bwMode="auto">
              <a:xfrm>
                <a:off x="2283" y="4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1" name="Line 2483"/>
              <p:cNvSpPr>
                <a:spLocks noChangeShapeType="1"/>
              </p:cNvSpPr>
              <p:nvPr/>
            </p:nvSpPr>
            <p:spPr bwMode="auto">
              <a:xfrm>
                <a:off x="2286" y="480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2" name="Freeform 2484"/>
              <p:cNvSpPr>
                <a:spLocks/>
              </p:cNvSpPr>
              <p:nvPr/>
            </p:nvSpPr>
            <p:spPr bwMode="auto">
              <a:xfrm>
                <a:off x="2284" y="4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3" name="Line 2485"/>
              <p:cNvSpPr>
                <a:spLocks noChangeShapeType="1"/>
              </p:cNvSpPr>
              <p:nvPr/>
            </p:nvSpPr>
            <p:spPr bwMode="auto">
              <a:xfrm>
                <a:off x="2287" y="484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4" name="Freeform 2486"/>
              <p:cNvSpPr>
                <a:spLocks/>
              </p:cNvSpPr>
              <p:nvPr/>
            </p:nvSpPr>
            <p:spPr bwMode="auto">
              <a:xfrm>
                <a:off x="2284" y="4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5" name="Line 2487"/>
              <p:cNvSpPr>
                <a:spLocks noChangeShapeType="1"/>
              </p:cNvSpPr>
              <p:nvPr/>
            </p:nvSpPr>
            <p:spPr bwMode="auto">
              <a:xfrm>
                <a:off x="2289" y="488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6" name="Freeform 2488"/>
              <p:cNvSpPr>
                <a:spLocks/>
              </p:cNvSpPr>
              <p:nvPr/>
            </p:nvSpPr>
            <p:spPr bwMode="auto">
              <a:xfrm>
                <a:off x="2285" y="5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7" name="Line 2489"/>
              <p:cNvSpPr>
                <a:spLocks noChangeShapeType="1"/>
              </p:cNvSpPr>
              <p:nvPr/>
            </p:nvSpPr>
            <p:spPr bwMode="auto">
              <a:xfrm>
                <a:off x="2290" y="492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8" name="Freeform 2490"/>
              <p:cNvSpPr>
                <a:spLocks/>
              </p:cNvSpPr>
              <p:nvPr/>
            </p:nvSpPr>
            <p:spPr bwMode="auto">
              <a:xfrm>
                <a:off x="2285" y="5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39" name="Line 2491"/>
              <p:cNvSpPr>
                <a:spLocks noChangeShapeType="1"/>
              </p:cNvSpPr>
              <p:nvPr/>
            </p:nvSpPr>
            <p:spPr bwMode="auto">
              <a:xfrm>
                <a:off x="2291" y="495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0" name="Freeform 2492"/>
              <p:cNvSpPr>
                <a:spLocks/>
              </p:cNvSpPr>
              <p:nvPr/>
            </p:nvSpPr>
            <p:spPr bwMode="auto">
              <a:xfrm>
                <a:off x="2286" y="5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1" name="Line 2493"/>
              <p:cNvSpPr>
                <a:spLocks noChangeShapeType="1"/>
              </p:cNvSpPr>
              <p:nvPr/>
            </p:nvSpPr>
            <p:spPr bwMode="auto">
              <a:xfrm>
                <a:off x="2292" y="499"/>
                <a:ext cx="2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2" name="Freeform 2494"/>
              <p:cNvSpPr>
                <a:spLocks/>
              </p:cNvSpPr>
              <p:nvPr/>
            </p:nvSpPr>
            <p:spPr bwMode="auto">
              <a:xfrm>
                <a:off x="2286" y="5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3" name="Freeform 2495"/>
              <p:cNvSpPr>
                <a:spLocks/>
              </p:cNvSpPr>
              <p:nvPr/>
            </p:nvSpPr>
            <p:spPr bwMode="auto">
              <a:xfrm>
                <a:off x="2294" y="504"/>
                <a:ext cx="12" cy="75"/>
              </a:xfrm>
              <a:custGeom>
                <a:avLst/>
                <a:gdLst>
                  <a:gd name="T0" fmla="*/ 0 w 12"/>
                  <a:gd name="T1" fmla="*/ 0 h 75"/>
                  <a:gd name="T2" fmla="*/ 0 w 12"/>
                  <a:gd name="T3" fmla="*/ 4 h 75"/>
                  <a:gd name="T4" fmla="*/ 0 w 12"/>
                  <a:gd name="T5" fmla="*/ 5 h 75"/>
                  <a:gd name="T6" fmla="*/ 1 w 12"/>
                  <a:gd name="T7" fmla="*/ 9 h 75"/>
                  <a:gd name="T8" fmla="*/ 1 w 12"/>
                  <a:gd name="T9" fmla="*/ 9 h 75"/>
                  <a:gd name="T10" fmla="*/ 1 w 12"/>
                  <a:gd name="T11" fmla="*/ 15 h 75"/>
                  <a:gd name="T12" fmla="*/ 1 w 12"/>
                  <a:gd name="T13" fmla="*/ 15 h 75"/>
                  <a:gd name="T14" fmla="*/ 1 w 12"/>
                  <a:gd name="T15" fmla="*/ 20 h 75"/>
                  <a:gd name="T16" fmla="*/ 2 w 12"/>
                  <a:gd name="T17" fmla="*/ 26 h 75"/>
                  <a:gd name="T18" fmla="*/ 3 w 12"/>
                  <a:gd name="T19" fmla="*/ 33 h 75"/>
                  <a:gd name="T20" fmla="*/ 4 w 12"/>
                  <a:gd name="T21" fmla="*/ 41 h 75"/>
                  <a:gd name="T22" fmla="*/ 6 w 12"/>
                  <a:gd name="T23" fmla="*/ 52 h 75"/>
                  <a:gd name="T24" fmla="*/ 8 w 12"/>
                  <a:gd name="T25" fmla="*/ 62 h 75"/>
                  <a:gd name="T26" fmla="*/ 12 w 12"/>
                  <a:gd name="T27" fmla="*/ 75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5"/>
                  <a:gd name="T44" fmla="*/ 12 w 12"/>
                  <a:gd name="T45" fmla="*/ 75 h 7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5">
                    <a:moveTo>
                      <a:pt x="0" y="0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1" y="15"/>
                    </a:lnTo>
                    <a:lnTo>
                      <a:pt x="1" y="20"/>
                    </a:lnTo>
                    <a:lnTo>
                      <a:pt x="2" y="26"/>
                    </a:lnTo>
                    <a:lnTo>
                      <a:pt x="3" y="33"/>
                    </a:lnTo>
                    <a:lnTo>
                      <a:pt x="4" y="41"/>
                    </a:lnTo>
                    <a:lnTo>
                      <a:pt x="6" y="52"/>
                    </a:lnTo>
                    <a:lnTo>
                      <a:pt x="8" y="62"/>
                    </a:lnTo>
                    <a:lnTo>
                      <a:pt x="12" y="7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4" name="Freeform 2496"/>
              <p:cNvSpPr>
                <a:spLocks/>
              </p:cNvSpPr>
              <p:nvPr/>
            </p:nvSpPr>
            <p:spPr bwMode="auto">
              <a:xfrm>
                <a:off x="2144" y="449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4 w 9"/>
                  <a:gd name="T3" fmla="*/ 13 h 45"/>
                  <a:gd name="T4" fmla="*/ 7 w 9"/>
                  <a:gd name="T5" fmla="*/ 21 h 45"/>
                  <a:gd name="T6" fmla="*/ 8 w 9"/>
                  <a:gd name="T7" fmla="*/ 29 h 45"/>
                  <a:gd name="T8" fmla="*/ 8 w 9"/>
                  <a:gd name="T9" fmla="*/ 35 h 45"/>
                  <a:gd name="T10" fmla="*/ 9 w 9"/>
                  <a:gd name="T11" fmla="*/ 41 h 45"/>
                  <a:gd name="T12" fmla="*/ 8 w 9"/>
                  <a:gd name="T13" fmla="*/ 4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45"/>
                  <a:gd name="T23" fmla="*/ 9 w 9"/>
                  <a:gd name="T24" fmla="*/ 45 h 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45">
                    <a:moveTo>
                      <a:pt x="0" y="0"/>
                    </a:moveTo>
                    <a:lnTo>
                      <a:pt x="4" y="13"/>
                    </a:lnTo>
                    <a:lnTo>
                      <a:pt x="7" y="21"/>
                    </a:lnTo>
                    <a:lnTo>
                      <a:pt x="8" y="29"/>
                    </a:lnTo>
                    <a:lnTo>
                      <a:pt x="8" y="35"/>
                    </a:lnTo>
                    <a:lnTo>
                      <a:pt x="9" y="41"/>
                    </a:lnTo>
                    <a:lnTo>
                      <a:pt x="8" y="4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5" name="Freeform 2497"/>
              <p:cNvSpPr>
                <a:spLocks/>
              </p:cNvSpPr>
              <p:nvPr/>
            </p:nvSpPr>
            <p:spPr bwMode="auto">
              <a:xfrm>
                <a:off x="1604" y="679"/>
                <a:ext cx="135" cy="49"/>
              </a:xfrm>
              <a:custGeom>
                <a:avLst/>
                <a:gdLst>
                  <a:gd name="T0" fmla="*/ 0 w 135"/>
                  <a:gd name="T1" fmla="*/ 49 h 49"/>
                  <a:gd name="T2" fmla="*/ 8 w 135"/>
                  <a:gd name="T3" fmla="*/ 47 h 49"/>
                  <a:gd name="T4" fmla="*/ 15 w 135"/>
                  <a:gd name="T5" fmla="*/ 44 h 49"/>
                  <a:gd name="T6" fmla="*/ 21 w 135"/>
                  <a:gd name="T7" fmla="*/ 40 h 49"/>
                  <a:gd name="T8" fmla="*/ 26 w 135"/>
                  <a:gd name="T9" fmla="*/ 38 h 49"/>
                  <a:gd name="T10" fmla="*/ 31 w 135"/>
                  <a:gd name="T11" fmla="*/ 34 h 49"/>
                  <a:gd name="T12" fmla="*/ 35 w 135"/>
                  <a:gd name="T13" fmla="*/ 30 h 49"/>
                  <a:gd name="T14" fmla="*/ 40 w 135"/>
                  <a:gd name="T15" fmla="*/ 28 h 49"/>
                  <a:gd name="T16" fmla="*/ 43 w 135"/>
                  <a:gd name="T17" fmla="*/ 24 h 49"/>
                  <a:gd name="T18" fmla="*/ 47 w 135"/>
                  <a:gd name="T19" fmla="*/ 22 h 49"/>
                  <a:gd name="T20" fmla="*/ 51 w 135"/>
                  <a:gd name="T21" fmla="*/ 19 h 49"/>
                  <a:gd name="T22" fmla="*/ 54 w 135"/>
                  <a:gd name="T23" fmla="*/ 17 h 49"/>
                  <a:gd name="T24" fmla="*/ 58 w 135"/>
                  <a:gd name="T25" fmla="*/ 14 h 49"/>
                  <a:gd name="T26" fmla="*/ 62 w 135"/>
                  <a:gd name="T27" fmla="*/ 12 h 49"/>
                  <a:gd name="T28" fmla="*/ 65 w 135"/>
                  <a:gd name="T29" fmla="*/ 10 h 49"/>
                  <a:gd name="T30" fmla="*/ 68 w 135"/>
                  <a:gd name="T31" fmla="*/ 8 h 49"/>
                  <a:gd name="T32" fmla="*/ 71 w 135"/>
                  <a:gd name="T33" fmla="*/ 7 h 49"/>
                  <a:gd name="T34" fmla="*/ 75 w 135"/>
                  <a:gd name="T35" fmla="*/ 5 h 49"/>
                  <a:gd name="T36" fmla="*/ 77 w 135"/>
                  <a:gd name="T37" fmla="*/ 4 h 49"/>
                  <a:gd name="T38" fmla="*/ 80 w 135"/>
                  <a:gd name="T39" fmla="*/ 3 h 49"/>
                  <a:gd name="T40" fmla="*/ 82 w 135"/>
                  <a:gd name="T41" fmla="*/ 2 h 49"/>
                  <a:gd name="T42" fmla="*/ 86 w 135"/>
                  <a:gd name="T43" fmla="*/ 2 h 49"/>
                  <a:gd name="T44" fmla="*/ 88 w 135"/>
                  <a:gd name="T45" fmla="*/ 2 h 49"/>
                  <a:gd name="T46" fmla="*/ 91 w 135"/>
                  <a:gd name="T47" fmla="*/ 0 h 49"/>
                  <a:gd name="T48" fmla="*/ 93 w 135"/>
                  <a:gd name="T49" fmla="*/ 0 h 49"/>
                  <a:gd name="T50" fmla="*/ 96 w 135"/>
                  <a:gd name="T51" fmla="*/ 0 h 49"/>
                  <a:gd name="T52" fmla="*/ 98 w 135"/>
                  <a:gd name="T53" fmla="*/ 2 h 49"/>
                  <a:gd name="T54" fmla="*/ 101 w 135"/>
                  <a:gd name="T55" fmla="*/ 2 h 49"/>
                  <a:gd name="T56" fmla="*/ 103 w 135"/>
                  <a:gd name="T57" fmla="*/ 2 h 49"/>
                  <a:gd name="T58" fmla="*/ 106 w 135"/>
                  <a:gd name="T59" fmla="*/ 3 h 49"/>
                  <a:gd name="T60" fmla="*/ 108 w 135"/>
                  <a:gd name="T61" fmla="*/ 4 h 49"/>
                  <a:gd name="T62" fmla="*/ 110 w 135"/>
                  <a:gd name="T63" fmla="*/ 5 h 49"/>
                  <a:gd name="T64" fmla="*/ 113 w 135"/>
                  <a:gd name="T65" fmla="*/ 7 h 49"/>
                  <a:gd name="T66" fmla="*/ 115 w 135"/>
                  <a:gd name="T67" fmla="*/ 8 h 49"/>
                  <a:gd name="T68" fmla="*/ 118 w 135"/>
                  <a:gd name="T69" fmla="*/ 10 h 49"/>
                  <a:gd name="T70" fmla="*/ 119 w 135"/>
                  <a:gd name="T71" fmla="*/ 12 h 49"/>
                  <a:gd name="T72" fmla="*/ 121 w 135"/>
                  <a:gd name="T73" fmla="*/ 14 h 49"/>
                  <a:gd name="T74" fmla="*/ 124 w 135"/>
                  <a:gd name="T75" fmla="*/ 17 h 49"/>
                  <a:gd name="T76" fmla="*/ 126 w 135"/>
                  <a:gd name="T77" fmla="*/ 20 h 49"/>
                  <a:gd name="T78" fmla="*/ 127 w 135"/>
                  <a:gd name="T79" fmla="*/ 23 h 49"/>
                  <a:gd name="T80" fmla="*/ 130 w 135"/>
                  <a:gd name="T81" fmla="*/ 27 h 49"/>
                  <a:gd name="T82" fmla="*/ 132 w 135"/>
                  <a:gd name="T83" fmla="*/ 32 h 49"/>
                  <a:gd name="T84" fmla="*/ 134 w 135"/>
                  <a:gd name="T85" fmla="*/ 37 h 49"/>
                  <a:gd name="T86" fmla="*/ 135 w 135"/>
                  <a:gd name="T87" fmla="*/ 39 h 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5"/>
                  <a:gd name="T133" fmla="*/ 0 h 49"/>
                  <a:gd name="T134" fmla="*/ 135 w 135"/>
                  <a:gd name="T135" fmla="*/ 49 h 4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5" h="49">
                    <a:moveTo>
                      <a:pt x="0" y="49"/>
                    </a:moveTo>
                    <a:lnTo>
                      <a:pt x="8" y="47"/>
                    </a:lnTo>
                    <a:lnTo>
                      <a:pt x="15" y="44"/>
                    </a:lnTo>
                    <a:lnTo>
                      <a:pt x="21" y="40"/>
                    </a:lnTo>
                    <a:lnTo>
                      <a:pt x="26" y="38"/>
                    </a:lnTo>
                    <a:lnTo>
                      <a:pt x="31" y="34"/>
                    </a:lnTo>
                    <a:lnTo>
                      <a:pt x="35" y="30"/>
                    </a:lnTo>
                    <a:lnTo>
                      <a:pt x="40" y="28"/>
                    </a:lnTo>
                    <a:lnTo>
                      <a:pt x="43" y="24"/>
                    </a:lnTo>
                    <a:lnTo>
                      <a:pt x="47" y="22"/>
                    </a:lnTo>
                    <a:lnTo>
                      <a:pt x="51" y="19"/>
                    </a:lnTo>
                    <a:lnTo>
                      <a:pt x="54" y="17"/>
                    </a:lnTo>
                    <a:lnTo>
                      <a:pt x="58" y="14"/>
                    </a:lnTo>
                    <a:lnTo>
                      <a:pt x="62" y="12"/>
                    </a:lnTo>
                    <a:lnTo>
                      <a:pt x="65" y="10"/>
                    </a:lnTo>
                    <a:lnTo>
                      <a:pt x="68" y="8"/>
                    </a:lnTo>
                    <a:lnTo>
                      <a:pt x="71" y="7"/>
                    </a:lnTo>
                    <a:lnTo>
                      <a:pt x="75" y="5"/>
                    </a:lnTo>
                    <a:lnTo>
                      <a:pt x="77" y="4"/>
                    </a:lnTo>
                    <a:lnTo>
                      <a:pt x="80" y="3"/>
                    </a:lnTo>
                    <a:lnTo>
                      <a:pt x="82" y="2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6" y="0"/>
                    </a:lnTo>
                    <a:lnTo>
                      <a:pt x="98" y="2"/>
                    </a:lnTo>
                    <a:lnTo>
                      <a:pt x="101" y="2"/>
                    </a:lnTo>
                    <a:lnTo>
                      <a:pt x="103" y="2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0" y="5"/>
                    </a:lnTo>
                    <a:lnTo>
                      <a:pt x="113" y="7"/>
                    </a:lnTo>
                    <a:lnTo>
                      <a:pt x="115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21" y="14"/>
                    </a:lnTo>
                    <a:lnTo>
                      <a:pt x="124" y="17"/>
                    </a:lnTo>
                    <a:lnTo>
                      <a:pt x="126" y="20"/>
                    </a:lnTo>
                    <a:lnTo>
                      <a:pt x="127" y="23"/>
                    </a:lnTo>
                    <a:lnTo>
                      <a:pt x="130" y="27"/>
                    </a:lnTo>
                    <a:lnTo>
                      <a:pt x="132" y="32"/>
                    </a:lnTo>
                    <a:lnTo>
                      <a:pt x="134" y="37"/>
                    </a:lnTo>
                    <a:lnTo>
                      <a:pt x="135" y="39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6" name="Line 2498"/>
              <p:cNvSpPr>
                <a:spLocks noChangeShapeType="1"/>
              </p:cNvSpPr>
              <p:nvPr/>
            </p:nvSpPr>
            <p:spPr bwMode="auto">
              <a:xfrm flipV="1">
                <a:off x="1604" y="733"/>
                <a:ext cx="10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7" name="Freeform 2499"/>
              <p:cNvSpPr>
                <a:spLocks/>
              </p:cNvSpPr>
              <p:nvPr/>
            </p:nvSpPr>
            <p:spPr bwMode="auto">
              <a:xfrm>
                <a:off x="1614" y="7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8" name="Line 2500"/>
              <p:cNvSpPr>
                <a:spLocks noChangeShapeType="1"/>
              </p:cNvSpPr>
              <p:nvPr/>
            </p:nvSpPr>
            <p:spPr bwMode="auto">
              <a:xfrm flipV="1">
                <a:off x="1614" y="731"/>
                <a:ext cx="8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49" name="Freeform 2501"/>
              <p:cNvSpPr>
                <a:spLocks/>
              </p:cNvSpPr>
              <p:nvPr/>
            </p:nvSpPr>
            <p:spPr bwMode="auto">
              <a:xfrm>
                <a:off x="1622" y="72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0" name="Line 2502"/>
              <p:cNvSpPr>
                <a:spLocks noChangeShapeType="1"/>
              </p:cNvSpPr>
              <p:nvPr/>
            </p:nvSpPr>
            <p:spPr bwMode="auto">
              <a:xfrm flipV="1">
                <a:off x="1622" y="727"/>
                <a:ext cx="7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1" name="Freeform 2503"/>
              <p:cNvSpPr>
                <a:spLocks/>
              </p:cNvSpPr>
              <p:nvPr/>
            </p:nvSpPr>
            <p:spPr bwMode="auto">
              <a:xfrm>
                <a:off x="1629" y="7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2" name="Line 2504"/>
              <p:cNvSpPr>
                <a:spLocks noChangeShapeType="1"/>
              </p:cNvSpPr>
              <p:nvPr/>
            </p:nvSpPr>
            <p:spPr bwMode="auto">
              <a:xfrm flipV="1">
                <a:off x="1629" y="723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3" name="Freeform 2505"/>
              <p:cNvSpPr>
                <a:spLocks/>
              </p:cNvSpPr>
              <p:nvPr/>
            </p:nvSpPr>
            <p:spPr bwMode="auto">
              <a:xfrm>
                <a:off x="1634" y="7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4" name="Line 2506"/>
              <p:cNvSpPr>
                <a:spLocks noChangeShapeType="1"/>
              </p:cNvSpPr>
              <p:nvPr/>
            </p:nvSpPr>
            <p:spPr bwMode="auto">
              <a:xfrm flipV="1">
                <a:off x="1635" y="719"/>
                <a:ext cx="5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5" name="Freeform 2507"/>
              <p:cNvSpPr>
                <a:spLocks/>
              </p:cNvSpPr>
              <p:nvPr/>
            </p:nvSpPr>
            <p:spPr bwMode="auto">
              <a:xfrm>
                <a:off x="1640" y="7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6" name="Freeform 2508"/>
              <p:cNvSpPr>
                <a:spLocks/>
              </p:cNvSpPr>
              <p:nvPr/>
            </p:nvSpPr>
            <p:spPr bwMode="auto">
              <a:xfrm>
                <a:off x="1640" y="691"/>
                <a:ext cx="44" cy="28"/>
              </a:xfrm>
              <a:custGeom>
                <a:avLst/>
                <a:gdLst>
                  <a:gd name="T0" fmla="*/ 0 w 44"/>
                  <a:gd name="T1" fmla="*/ 28 h 28"/>
                  <a:gd name="T2" fmla="*/ 4 w 44"/>
                  <a:gd name="T3" fmla="*/ 26 h 28"/>
                  <a:gd name="T4" fmla="*/ 4 w 44"/>
                  <a:gd name="T5" fmla="*/ 25 h 28"/>
                  <a:gd name="T6" fmla="*/ 8 w 44"/>
                  <a:gd name="T7" fmla="*/ 22 h 28"/>
                  <a:gd name="T8" fmla="*/ 8 w 44"/>
                  <a:gd name="T9" fmla="*/ 22 h 28"/>
                  <a:gd name="T10" fmla="*/ 12 w 44"/>
                  <a:gd name="T11" fmla="*/ 18 h 28"/>
                  <a:gd name="T12" fmla="*/ 12 w 44"/>
                  <a:gd name="T13" fmla="*/ 18 h 28"/>
                  <a:gd name="T14" fmla="*/ 15 w 44"/>
                  <a:gd name="T15" fmla="*/ 16 h 28"/>
                  <a:gd name="T16" fmla="*/ 16 w 44"/>
                  <a:gd name="T17" fmla="*/ 16 h 28"/>
                  <a:gd name="T18" fmla="*/ 18 w 44"/>
                  <a:gd name="T19" fmla="*/ 13 h 28"/>
                  <a:gd name="T20" fmla="*/ 19 w 44"/>
                  <a:gd name="T21" fmla="*/ 13 h 28"/>
                  <a:gd name="T22" fmla="*/ 22 w 44"/>
                  <a:gd name="T23" fmla="*/ 11 h 28"/>
                  <a:gd name="T24" fmla="*/ 22 w 44"/>
                  <a:gd name="T25" fmla="*/ 11 h 28"/>
                  <a:gd name="T26" fmla="*/ 26 w 44"/>
                  <a:gd name="T27" fmla="*/ 8 h 28"/>
                  <a:gd name="T28" fmla="*/ 26 w 44"/>
                  <a:gd name="T29" fmla="*/ 8 h 28"/>
                  <a:gd name="T30" fmla="*/ 29 w 44"/>
                  <a:gd name="T31" fmla="*/ 7 h 28"/>
                  <a:gd name="T32" fmla="*/ 29 w 44"/>
                  <a:gd name="T33" fmla="*/ 7 h 28"/>
                  <a:gd name="T34" fmla="*/ 33 w 44"/>
                  <a:gd name="T35" fmla="*/ 5 h 28"/>
                  <a:gd name="T36" fmla="*/ 33 w 44"/>
                  <a:gd name="T37" fmla="*/ 5 h 28"/>
                  <a:gd name="T38" fmla="*/ 35 w 44"/>
                  <a:gd name="T39" fmla="*/ 3 h 28"/>
                  <a:gd name="T40" fmla="*/ 35 w 44"/>
                  <a:gd name="T41" fmla="*/ 3 h 28"/>
                  <a:gd name="T42" fmla="*/ 39 w 44"/>
                  <a:gd name="T43" fmla="*/ 2 h 28"/>
                  <a:gd name="T44" fmla="*/ 39 w 44"/>
                  <a:gd name="T45" fmla="*/ 2 h 28"/>
                  <a:gd name="T46" fmla="*/ 41 w 44"/>
                  <a:gd name="T47" fmla="*/ 1 h 28"/>
                  <a:gd name="T48" fmla="*/ 41 w 44"/>
                  <a:gd name="T49" fmla="*/ 1 h 28"/>
                  <a:gd name="T50" fmla="*/ 44 w 44"/>
                  <a:gd name="T51" fmla="*/ 0 h 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4"/>
                  <a:gd name="T79" fmla="*/ 0 h 28"/>
                  <a:gd name="T80" fmla="*/ 44 w 44"/>
                  <a:gd name="T81" fmla="*/ 28 h 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4" h="28">
                    <a:moveTo>
                      <a:pt x="0" y="28"/>
                    </a:moveTo>
                    <a:lnTo>
                      <a:pt x="4" y="26"/>
                    </a:lnTo>
                    <a:lnTo>
                      <a:pt x="4" y="25"/>
                    </a:lnTo>
                    <a:lnTo>
                      <a:pt x="8" y="22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22" y="11"/>
                    </a:lnTo>
                    <a:lnTo>
                      <a:pt x="26" y="8"/>
                    </a:lnTo>
                    <a:lnTo>
                      <a:pt x="29" y="7"/>
                    </a:lnTo>
                    <a:lnTo>
                      <a:pt x="33" y="5"/>
                    </a:lnTo>
                    <a:lnTo>
                      <a:pt x="35" y="3"/>
                    </a:lnTo>
                    <a:lnTo>
                      <a:pt x="39" y="2"/>
                    </a:lnTo>
                    <a:lnTo>
                      <a:pt x="41" y="1"/>
                    </a:lnTo>
                    <a:lnTo>
                      <a:pt x="44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7" name="Freeform 2509"/>
              <p:cNvSpPr>
                <a:spLocks/>
              </p:cNvSpPr>
              <p:nvPr/>
            </p:nvSpPr>
            <p:spPr bwMode="auto">
              <a:xfrm>
                <a:off x="1690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8" name="Line 2510"/>
              <p:cNvSpPr>
                <a:spLocks noChangeShapeType="1"/>
              </p:cNvSpPr>
              <p:nvPr/>
            </p:nvSpPr>
            <p:spPr bwMode="auto">
              <a:xfrm flipV="1">
                <a:off x="1684" y="689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59" name="Freeform 2511"/>
              <p:cNvSpPr>
                <a:spLocks/>
              </p:cNvSpPr>
              <p:nvPr/>
            </p:nvSpPr>
            <p:spPr bwMode="auto">
              <a:xfrm>
                <a:off x="1692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0" name="Line 2512"/>
              <p:cNvSpPr>
                <a:spLocks noChangeShapeType="1"/>
              </p:cNvSpPr>
              <p:nvPr/>
            </p:nvSpPr>
            <p:spPr bwMode="auto">
              <a:xfrm>
                <a:off x="1686" y="68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1" name="Freeform 2513"/>
              <p:cNvSpPr>
                <a:spLocks/>
              </p:cNvSpPr>
              <p:nvPr/>
            </p:nvSpPr>
            <p:spPr bwMode="auto">
              <a:xfrm>
                <a:off x="1695" y="69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2" name="Line 2514"/>
              <p:cNvSpPr>
                <a:spLocks noChangeShapeType="1"/>
              </p:cNvSpPr>
              <p:nvPr/>
            </p:nvSpPr>
            <p:spPr bwMode="auto">
              <a:xfrm flipV="1">
                <a:off x="1689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3" name="Freeform 2515"/>
              <p:cNvSpPr>
                <a:spLocks/>
              </p:cNvSpPr>
              <p:nvPr/>
            </p:nvSpPr>
            <p:spPr bwMode="auto">
              <a:xfrm>
                <a:off x="1697" y="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4" name="Line 2516"/>
              <p:cNvSpPr>
                <a:spLocks noChangeShapeType="1"/>
              </p:cNvSpPr>
              <p:nvPr/>
            </p:nvSpPr>
            <p:spPr bwMode="auto">
              <a:xfrm>
                <a:off x="1691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5" name="Freeform 2517"/>
              <p:cNvSpPr>
                <a:spLocks/>
              </p:cNvSpPr>
              <p:nvPr/>
            </p:nvSpPr>
            <p:spPr bwMode="auto">
              <a:xfrm>
                <a:off x="1699" y="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6" name="Line 2518"/>
              <p:cNvSpPr>
                <a:spLocks noChangeShapeType="1"/>
              </p:cNvSpPr>
              <p:nvPr/>
            </p:nvSpPr>
            <p:spPr bwMode="auto">
              <a:xfrm>
                <a:off x="1694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7" name="Freeform 2519"/>
              <p:cNvSpPr>
                <a:spLocks/>
              </p:cNvSpPr>
              <p:nvPr/>
            </p:nvSpPr>
            <p:spPr bwMode="auto">
              <a:xfrm>
                <a:off x="1701" y="69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8" name="Line 2520"/>
              <p:cNvSpPr>
                <a:spLocks noChangeShapeType="1"/>
              </p:cNvSpPr>
              <p:nvPr/>
            </p:nvSpPr>
            <p:spPr bwMode="auto">
              <a:xfrm>
                <a:off x="1695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69" name="Rectangle 2521"/>
              <p:cNvSpPr>
                <a:spLocks noChangeArrowheads="1"/>
              </p:cNvSpPr>
              <p:nvPr/>
            </p:nvSpPr>
            <p:spPr bwMode="auto">
              <a:xfrm>
                <a:off x="1702" y="693"/>
                <a:ext cx="1" cy="1"/>
              </a:xfrm>
              <a:prstGeom prst="rect">
                <a:avLst/>
              </a:prstGeom>
              <a:noFill/>
              <a:ln w="1588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0" name="Line 2522"/>
              <p:cNvSpPr>
                <a:spLocks noChangeShapeType="1"/>
              </p:cNvSpPr>
              <p:nvPr/>
            </p:nvSpPr>
            <p:spPr bwMode="auto">
              <a:xfrm>
                <a:off x="1697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1" name="Freeform 2523"/>
              <p:cNvSpPr>
                <a:spLocks/>
              </p:cNvSpPr>
              <p:nvPr/>
            </p:nvSpPr>
            <p:spPr bwMode="auto">
              <a:xfrm>
                <a:off x="1703" y="6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2" name="Line 2524"/>
              <p:cNvSpPr>
                <a:spLocks noChangeShapeType="1"/>
              </p:cNvSpPr>
              <p:nvPr/>
            </p:nvSpPr>
            <p:spPr bwMode="auto">
              <a:xfrm>
                <a:off x="1700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3" name="Freeform 2525"/>
              <p:cNvSpPr>
                <a:spLocks/>
              </p:cNvSpPr>
              <p:nvPr/>
            </p:nvSpPr>
            <p:spPr bwMode="auto">
              <a:xfrm>
                <a:off x="1705" y="69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4" name="Line 2526"/>
              <p:cNvSpPr>
                <a:spLocks noChangeShapeType="1"/>
              </p:cNvSpPr>
              <p:nvPr/>
            </p:nvSpPr>
            <p:spPr bwMode="auto">
              <a:xfrm>
                <a:off x="1701" y="688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5" name="Freeform 2527"/>
              <p:cNvSpPr>
                <a:spLocks/>
              </p:cNvSpPr>
              <p:nvPr/>
            </p:nvSpPr>
            <p:spPr bwMode="auto">
              <a:xfrm>
                <a:off x="1707" y="6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6" name="Line 2528"/>
              <p:cNvSpPr>
                <a:spLocks noChangeShapeType="1"/>
              </p:cNvSpPr>
              <p:nvPr/>
            </p:nvSpPr>
            <p:spPr bwMode="auto">
              <a:xfrm>
                <a:off x="1703" y="688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7" name="Freeform 2529"/>
              <p:cNvSpPr>
                <a:spLocks/>
              </p:cNvSpPr>
              <p:nvPr/>
            </p:nvSpPr>
            <p:spPr bwMode="auto">
              <a:xfrm>
                <a:off x="1708" y="6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2"/>
                  <a:gd name="T11" fmla="*/ 1 w 1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8" name="Line 2530"/>
              <p:cNvSpPr>
                <a:spLocks noChangeShapeType="1"/>
              </p:cNvSpPr>
              <p:nvPr/>
            </p:nvSpPr>
            <p:spPr bwMode="auto">
              <a:xfrm>
                <a:off x="1705" y="689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79" name="Freeform 2531"/>
              <p:cNvSpPr>
                <a:spLocks/>
              </p:cNvSpPr>
              <p:nvPr/>
            </p:nvSpPr>
            <p:spPr bwMode="auto">
              <a:xfrm>
                <a:off x="1710" y="6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0" name="Line 2532"/>
              <p:cNvSpPr>
                <a:spLocks noChangeShapeType="1"/>
              </p:cNvSpPr>
              <p:nvPr/>
            </p:nvSpPr>
            <p:spPr bwMode="auto">
              <a:xfrm>
                <a:off x="1707" y="68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1" name="Freeform 2533"/>
              <p:cNvSpPr>
                <a:spLocks/>
              </p:cNvSpPr>
              <p:nvPr/>
            </p:nvSpPr>
            <p:spPr bwMode="auto">
              <a:xfrm>
                <a:off x="1711" y="6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2" name="Line 2534"/>
              <p:cNvSpPr>
                <a:spLocks noChangeShapeType="1"/>
              </p:cNvSpPr>
              <p:nvPr/>
            </p:nvSpPr>
            <p:spPr bwMode="auto">
              <a:xfrm>
                <a:off x="1708" y="69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3" name="Freeform 2535"/>
              <p:cNvSpPr>
                <a:spLocks/>
              </p:cNvSpPr>
              <p:nvPr/>
            </p:nvSpPr>
            <p:spPr bwMode="auto">
              <a:xfrm>
                <a:off x="1712" y="69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4" name="Line 2536"/>
              <p:cNvSpPr>
                <a:spLocks noChangeShapeType="1"/>
              </p:cNvSpPr>
              <p:nvPr/>
            </p:nvSpPr>
            <p:spPr bwMode="auto">
              <a:xfrm>
                <a:off x="1711" y="69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5" name="Freeform 2537"/>
              <p:cNvSpPr>
                <a:spLocks/>
              </p:cNvSpPr>
              <p:nvPr/>
            </p:nvSpPr>
            <p:spPr bwMode="auto">
              <a:xfrm>
                <a:off x="1713" y="69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6" name="Line 2538"/>
              <p:cNvSpPr>
                <a:spLocks noChangeShapeType="1"/>
              </p:cNvSpPr>
              <p:nvPr/>
            </p:nvSpPr>
            <p:spPr bwMode="auto">
              <a:xfrm>
                <a:off x="1712" y="692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7" name="Freeform 2539"/>
              <p:cNvSpPr>
                <a:spLocks/>
              </p:cNvSpPr>
              <p:nvPr/>
            </p:nvSpPr>
            <p:spPr bwMode="auto">
              <a:xfrm>
                <a:off x="1716" y="7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8" name="Line 2540"/>
              <p:cNvSpPr>
                <a:spLocks noChangeShapeType="1"/>
              </p:cNvSpPr>
              <p:nvPr/>
            </p:nvSpPr>
            <p:spPr bwMode="auto">
              <a:xfrm>
                <a:off x="1714" y="694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89" name="Freeform 2541"/>
              <p:cNvSpPr>
                <a:spLocks/>
              </p:cNvSpPr>
              <p:nvPr/>
            </p:nvSpPr>
            <p:spPr bwMode="auto">
              <a:xfrm>
                <a:off x="1717" y="7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0" name="Line 2542"/>
              <p:cNvSpPr>
                <a:spLocks noChangeShapeType="1"/>
              </p:cNvSpPr>
              <p:nvPr/>
            </p:nvSpPr>
            <p:spPr bwMode="auto">
              <a:xfrm>
                <a:off x="1717" y="69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1" name="Freeform 2543"/>
              <p:cNvSpPr>
                <a:spLocks/>
              </p:cNvSpPr>
              <p:nvPr/>
            </p:nvSpPr>
            <p:spPr bwMode="auto">
              <a:xfrm>
                <a:off x="1718" y="7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2" name="Line 2544"/>
              <p:cNvSpPr>
                <a:spLocks noChangeShapeType="1"/>
              </p:cNvSpPr>
              <p:nvPr/>
            </p:nvSpPr>
            <p:spPr bwMode="auto">
              <a:xfrm>
                <a:off x="1718" y="69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3" name="Freeform 2545"/>
              <p:cNvSpPr>
                <a:spLocks/>
              </p:cNvSpPr>
              <p:nvPr/>
            </p:nvSpPr>
            <p:spPr bwMode="auto">
              <a:xfrm>
                <a:off x="1719" y="7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4" name="Line 2546"/>
              <p:cNvSpPr>
                <a:spLocks noChangeShapeType="1"/>
              </p:cNvSpPr>
              <p:nvPr/>
            </p:nvSpPr>
            <p:spPr bwMode="auto">
              <a:xfrm>
                <a:off x="1721" y="699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5" name="Freeform 2547"/>
              <p:cNvSpPr>
                <a:spLocks/>
              </p:cNvSpPr>
              <p:nvPr/>
            </p:nvSpPr>
            <p:spPr bwMode="auto">
              <a:xfrm>
                <a:off x="1721" y="7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6" name="Line 2548"/>
              <p:cNvSpPr>
                <a:spLocks noChangeShapeType="1"/>
              </p:cNvSpPr>
              <p:nvPr/>
            </p:nvSpPr>
            <p:spPr bwMode="auto">
              <a:xfrm>
                <a:off x="1722" y="702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7" name="Freeform 2549"/>
              <p:cNvSpPr>
                <a:spLocks/>
              </p:cNvSpPr>
              <p:nvPr/>
            </p:nvSpPr>
            <p:spPr bwMode="auto">
              <a:xfrm>
                <a:off x="1722" y="7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8" name="Line 2550"/>
              <p:cNvSpPr>
                <a:spLocks noChangeShapeType="1"/>
              </p:cNvSpPr>
              <p:nvPr/>
            </p:nvSpPr>
            <p:spPr bwMode="auto">
              <a:xfrm>
                <a:off x="1724" y="70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099" name="Freeform 2551"/>
              <p:cNvSpPr>
                <a:spLocks/>
              </p:cNvSpPr>
              <p:nvPr/>
            </p:nvSpPr>
            <p:spPr bwMode="auto">
              <a:xfrm>
                <a:off x="1723" y="7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0" name="Line 2552"/>
              <p:cNvSpPr>
                <a:spLocks noChangeShapeType="1"/>
              </p:cNvSpPr>
              <p:nvPr/>
            </p:nvSpPr>
            <p:spPr bwMode="auto">
              <a:xfrm>
                <a:off x="1725" y="707"/>
                <a:ext cx="2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1" name="Freeform 2553"/>
              <p:cNvSpPr>
                <a:spLocks/>
              </p:cNvSpPr>
              <p:nvPr/>
            </p:nvSpPr>
            <p:spPr bwMode="auto">
              <a:xfrm>
                <a:off x="1724" y="7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2" name="Line 2554"/>
              <p:cNvSpPr>
                <a:spLocks noChangeShapeType="1"/>
              </p:cNvSpPr>
              <p:nvPr/>
            </p:nvSpPr>
            <p:spPr bwMode="auto">
              <a:xfrm>
                <a:off x="1727" y="709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3" name="Freeform 2555"/>
              <p:cNvSpPr>
                <a:spLocks/>
              </p:cNvSpPr>
              <p:nvPr/>
            </p:nvSpPr>
            <p:spPr bwMode="auto">
              <a:xfrm>
                <a:off x="1725" y="71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4" name="Line 2556"/>
              <p:cNvSpPr>
                <a:spLocks noChangeShapeType="1"/>
              </p:cNvSpPr>
              <p:nvPr/>
            </p:nvSpPr>
            <p:spPr bwMode="auto">
              <a:xfrm>
                <a:off x="1729" y="713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5" name="Freeform 2557"/>
              <p:cNvSpPr>
                <a:spLocks/>
              </p:cNvSpPr>
              <p:nvPr/>
            </p:nvSpPr>
            <p:spPr bwMode="auto">
              <a:xfrm>
                <a:off x="1728" y="7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"/>
                  <a:gd name="T11" fmla="*/ 1 w 1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6" name="Freeform 2558"/>
              <p:cNvSpPr>
                <a:spLocks/>
              </p:cNvSpPr>
              <p:nvPr/>
            </p:nvSpPr>
            <p:spPr bwMode="auto">
              <a:xfrm>
                <a:off x="1730" y="718"/>
                <a:ext cx="20" cy="71"/>
              </a:xfrm>
              <a:custGeom>
                <a:avLst/>
                <a:gdLst>
                  <a:gd name="T0" fmla="*/ 0 w 20"/>
                  <a:gd name="T1" fmla="*/ 0 h 71"/>
                  <a:gd name="T2" fmla="*/ 3 w 20"/>
                  <a:gd name="T3" fmla="*/ 5 h 71"/>
                  <a:gd name="T4" fmla="*/ 3 w 20"/>
                  <a:gd name="T5" fmla="*/ 6 h 71"/>
                  <a:gd name="T6" fmla="*/ 4 w 20"/>
                  <a:gd name="T7" fmla="*/ 14 h 71"/>
                  <a:gd name="T8" fmla="*/ 5 w 20"/>
                  <a:gd name="T9" fmla="*/ 14 h 71"/>
                  <a:gd name="T10" fmla="*/ 8 w 20"/>
                  <a:gd name="T11" fmla="*/ 24 h 71"/>
                  <a:gd name="T12" fmla="*/ 8 w 20"/>
                  <a:gd name="T13" fmla="*/ 24 h 71"/>
                  <a:gd name="T14" fmla="*/ 11 w 20"/>
                  <a:gd name="T15" fmla="*/ 36 h 71"/>
                  <a:gd name="T16" fmla="*/ 11 w 20"/>
                  <a:gd name="T17" fmla="*/ 36 h 71"/>
                  <a:gd name="T18" fmla="*/ 15 w 20"/>
                  <a:gd name="T19" fmla="*/ 53 h 71"/>
                  <a:gd name="T20" fmla="*/ 15 w 20"/>
                  <a:gd name="T21" fmla="*/ 53 h 71"/>
                  <a:gd name="T22" fmla="*/ 20 w 20"/>
                  <a:gd name="T23" fmla="*/ 71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71"/>
                  <a:gd name="T38" fmla="*/ 20 w 20"/>
                  <a:gd name="T39" fmla="*/ 71 h 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71">
                    <a:moveTo>
                      <a:pt x="0" y="0"/>
                    </a:moveTo>
                    <a:lnTo>
                      <a:pt x="3" y="5"/>
                    </a:lnTo>
                    <a:lnTo>
                      <a:pt x="3" y="6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8" y="24"/>
                    </a:lnTo>
                    <a:lnTo>
                      <a:pt x="11" y="36"/>
                    </a:lnTo>
                    <a:lnTo>
                      <a:pt x="15" y="53"/>
                    </a:lnTo>
                    <a:lnTo>
                      <a:pt x="20" y="71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7" name="Freeform 2559"/>
              <p:cNvSpPr>
                <a:spLocks/>
              </p:cNvSpPr>
              <p:nvPr/>
            </p:nvSpPr>
            <p:spPr bwMode="auto">
              <a:xfrm>
                <a:off x="1741" y="726"/>
                <a:ext cx="16" cy="62"/>
              </a:xfrm>
              <a:custGeom>
                <a:avLst/>
                <a:gdLst>
                  <a:gd name="T0" fmla="*/ 0 w 16"/>
                  <a:gd name="T1" fmla="*/ 0 h 62"/>
                  <a:gd name="T2" fmla="*/ 1 w 16"/>
                  <a:gd name="T3" fmla="*/ 3 h 62"/>
                  <a:gd name="T4" fmla="*/ 4 w 16"/>
                  <a:gd name="T5" fmla="*/ 13 h 62"/>
                  <a:gd name="T6" fmla="*/ 8 w 16"/>
                  <a:gd name="T7" fmla="*/ 26 h 62"/>
                  <a:gd name="T8" fmla="*/ 11 w 16"/>
                  <a:gd name="T9" fmla="*/ 42 h 62"/>
                  <a:gd name="T10" fmla="*/ 16 w 16"/>
                  <a:gd name="T11" fmla="*/ 62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62"/>
                  <a:gd name="T20" fmla="*/ 16 w 16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62">
                    <a:moveTo>
                      <a:pt x="0" y="0"/>
                    </a:moveTo>
                    <a:lnTo>
                      <a:pt x="1" y="3"/>
                    </a:lnTo>
                    <a:lnTo>
                      <a:pt x="4" y="13"/>
                    </a:lnTo>
                    <a:lnTo>
                      <a:pt x="8" y="26"/>
                    </a:lnTo>
                    <a:lnTo>
                      <a:pt x="11" y="42"/>
                    </a:lnTo>
                    <a:lnTo>
                      <a:pt x="16" y="62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8" name="Freeform 2560"/>
              <p:cNvSpPr>
                <a:spLocks/>
              </p:cNvSpPr>
              <p:nvPr/>
            </p:nvSpPr>
            <p:spPr bwMode="auto">
              <a:xfrm>
                <a:off x="1578" y="743"/>
                <a:ext cx="130" cy="88"/>
              </a:xfrm>
              <a:custGeom>
                <a:avLst/>
                <a:gdLst>
                  <a:gd name="T0" fmla="*/ 1 w 130"/>
                  <a:gd name="T1" fmla="*/ 1 h 88"/>
                  <a:gd name="T2" fmla="*/ 2 w 130"/>
                  <a:gd name="T3" fmla="*/ 6 h 88"/>
                  <a:gd name="T4" fmla="*/ 2 w 130"/>
                  <a:gd name="T5" fmla="*/ 10 h 88"/>
                  <a:gd name="T6" fmla="*/ 3 w 130"/>
                  <a:gd name="T7" fmla="*/ 14 h 88"/>
                  <a:gd name="T8" fmla="*/ 4 w 130"/>
                  <a:gd name="T9" fmla="*/ 18 h 88"/>
                  <a:gd name="T10" fmla="*/ 6 w 130"/>
                  <a:gd name="T11" fmla="*/ 23 h 88"/>
                  <a:gd name="T12" fmla="*/ 7 w 130"/>
                  <a:gd name="T13" fmla="*/ 26 h 88"/>
                  <a:gd name="T14" fmla="*/ 8 w 130"/>
                  <a:gd name="T15" fmla="*/ 30 h 88"/>
                  <a:gd name="T16" fmla="*/ 9 w 130"/>
                  <a:gd name="T17" fmla="*/ 34 h 88"/>
                  <a:gd name="T18" fmla="*/ 11 w 130"/>
                  <a:gd name="T19" fmla="*/ 38 h 88"/>
                  <a:gd name="T20" fmla="*/ 12 w 130"/>
                  <a:gd name="T21" fmla="*/ 41 h 88"/>
                  <a:gd name="T22" fmla="*/ 13 w 130"/>
                  <a:gd name="T23" fmla="*/ 45 h 88"/>
                  <a:gd name="T24" fmla="*/ 14 w 130"/>
                  <a:gd name="T25" fmla="*/ 48 h 88"/>
                  <a:gd name="T26" fmla="*/ 15 w 130"/>
                  <a:gd name="T27" fmla="*/ 51 h 88"/>
                  <a:gd name="T28" fmla="*/ 18 w 130"/>
                  <a:gd name="T29" fmla="*/ 55 h 88"/>
                  <a:gd name="T30" fmla="*/ 19 w 130"/>
                  <a:gd name="T31" fmla="*/ 58 h 88"/>
                  <a:gd name="T32" fmla="*/ 22 w 130"/>
                  <a:gd name="T33" fmla="*/ 62 h 88"/>
                  <a:gd name="T34" fmla="*/ 23 w 130"/>
                  <a:gd name="T35" fmla="*/ 64 h 88"/>
                  <a:gd name="T36" fmla="*/ 25 w 130"/>
                  <a:gd name="T37" fmla="*/ 68 h 88"/>
                  <a:gd name="T38" fmla="*/ 28 w 130"/>
                  <a:gd name="T39" fmla="*/ 70 h 88"/>
                  <a:gd name="T40" fmla="*/ 30 w 130"/>
                  <a:gd name="T41" fmla="*/ 73 h 88"/>
                  <a:gd name="T42" fmla="*/ 33 w 130"/>
                  <a:gd name="T43" fmla="*/ 75 h 88"/>
                  <a:gd name="T44" fmla="*/ 35 w 130"/>
                  <a:gd name="T45" fmla="*/ 77 h 88"/>
                  <a:gd name="T46" fmla="*/ 37 w 130"/>
                  <a:gd name="T47" fmla="*/ 79 h 88"/>
                  <a:gd name="T48" fmla="*/ 41 w 130"/>
                  <a:gd name="T49" fmla="*/ 80 h 88"/>
                  <a:gd name="T50" fmla="*/ 44 w 130"/>
                  <a:gd name="T51" fmla="*/ 83 h 88"/>
                  <a:gd name="T52" fmla="*/ 47 w 130"/>
                  <a:gd name="T53" fmla="*/ 84 h 88"/>
                  <a:gd name="T54" fmla="*/ 50 w 130"/>
                  <a:gd name="T55" fmla="*/ 85 h 88"/>
                  <a:gd name="T56" fmla="*/ 53 w 130"/>
                  <a:gd name="T57" fmla="*/ 87 h 88"/>
                  <a:gd name="T58" fmla="*/ 57 w 130"/>
                  <a:gd name="T59" fmla="*/ 87 h 88"/>
                  <a:gd name="T60" fmla="*/ 61 w 130"/>
                  <a:gd name="T61" fmla="*/ 88 h 88"/>
                  <a:gd name="T62" fmla="*/ 64 w 130"/>
                  <a:gd name="T63" fmla="*/ 88 h 88"/>
                  <a:gd name="T64" fmla="*/ 67 w 130"/>
                  <a:gd name="T65" fmla="*/ 88 h 88"/>
                  <a:gd name="T66" fmla="*/ 70 w 130"/>
                  <a:gd name="T67" fmla="*/ 88 h 88"/>
                  <a:gd name="T68" fmla="*/ 74 w 130"/>
                  <a:gd name="T69" fmla="*/ 88 h 88"/>
                  <a:gd name="T70" fmla="*/ 78 w 130"/>
                  <a:gd name="T71" fmla="*/ 88 h 88"/>
                  <a:gd name="T72" fmla="*/ 81 w 130"/>
                  <a:gd name="T73" fmla="*/ 87 h 88"/>
                  <a:gd name="T74" fmla="*/ 84 w 130"/>
                  <a:gd name="T75" fmla="*/ 85 h 88"/>
                  <a:gd name="T76" fmla="*/ 88 w 130"/>
                  <a:gd name="T77" fmla="*/ 84 h 88"/>
                  <a:gd name="T78" fmla="*/ 91 w 130"/>
                  <a:gd name="T79" fmla="*/ 84 h 88"/>
                  <a:gd name="T80" fmla="*/ 96 w 130"/>
                  <a:gd name="T81" fmla="*/ 83 h 88"/>
                  <a:gd name="T82" fmla="*/ 100 w 130"/>
                  <a:gd name="T83" fmla="*/ 82 h 88"/>
                  <a:gd name="T84" fmla="*/ 103 w 130"/>
                  <a:gd name="T85" fmla="*/ 79 h 88"/>
                  <a:gd name="T86" fmla="*/ 107 w 130"/>
                  <a:gd name="T87" fmla="*/ 78 h 88"/>
                  <a:gd name="T88" fmla="*/ 111 w 130"/>
                  <a:gd name="T89" fmla="*/ 77 h 88"/>
                  <a:gd name="T90" fmla="*/ 114 w 130"/>
                  <a:gd name="T91" fmla="*/ 75 h 88"/>
                  <a:gd name="T92" fmla="*/ 118 w 130"/>
                  <a:gd name="T93" fmla="*/ 74 h 88"/>
                  <a:gd name="T94" fmla="*/ 122 w 130"/>
                  <a:gd name="T95" fmla="*/ 73 h 88"/>
                  <a:gd name="T96" fmla="*/ 127 w 130"/>
                  <a:gd name="T97" fmla="*/ 72 h 88"/>
                  <a:gd name="T98" fmla="*/ 130 w 130"/>
                  <a:gd name="T99" fmla="*/ 70 h 8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30"/>
                  <a:gd name="T151" fmla="*/ 0 h 88"/>
                  <a:gd name="T152" fmla="*/ 130 w 130"/>
                  <a:gd name="T153" fmla="*/ 88 h 8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30" h="88">
                    <a:moveTo>
                      <a:pt x="0" y="0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8" y="30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14" y="48"/>
                    </a:lnTo>
                    <a:lnTo>
                      <a:pt x="15" y="50"/>
                    </a:lnTo>
                    <a:lnTo>
                      <a:pt x="15" y="51"/>
                    </a:lnTo>
                    <a:lnTo>
                      <a:pt x="17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9" y="58"/>
                    </a:lnTo>
                    <a:lnTo>
                      <a:pt x="20" y="60"/>
                    </a:lnTo>
                    <a:lnTo>
                      <a:pt x="22" y="62"/>
                    </a:lnTo>
                    <a:lnTo>
                      <a:pt x="22" y="63"/>
                    </a:lnTo>
                    <a:lnTo>
                      <a:pt x="23" y="64"/>
                    </a:lnTo>
                    <a:lnTo>
                      <a:pt x="24" y="65"/>
                    </a:lnTo>
                    <a:lnTo>
                      <a:pt x="25" y="68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29" y="72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3" y="75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7" y="79"/>
                    </a:lnTo>
                    <a:lnTo>
                      <a:pt x="39" y="80"/>
                    </a:lnTo>
                    <a:lnTo>
                      <a:pt x="41" y="80"/>
                    </a:lnTo>
                    <a:lnTo>
                      <a:pt x="42" y="82"/>
                    </a:lnTo>
                    <a:lnTo>
                      <a:pt x="44" y="83"/>
                    </a:lnTo>
                    <a:lnTo>
                      <a:pt x="45" y="83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50" y="85"/>
                    </a:lnTo>
                    <a:lnTo>
                      <a:pt x="52" y="85"/>
                    </a:lnTo>
                    <a:lnTo>
                      <a:pt x="53" y="87"/>
                    </a:lnTo>
                    <a:lnTo>
                      <a:pt x="56" y="87"/>
                    </a:lnTo>
                    <a:lnTo>
                      <a:pt x="57" y="87"/>
                    </a:lnTo>
                    <a:lnTo>
                      <a:pt x="58" y="88"/>
                    </a:lnTo>
                    <a:lnTo>
                      <a:pt x="61" y="88"/>
                    </a:lnTo>
                    <a:lnTo>
                      <a:pt x="62" y="88"/>
                    </a:lnTo>
                    <a:lnTo>
                      <a:pt x="64" y="88"/>
                    </a:lnTo>
                    <a:lnTo>
                      <a:pt x="66" y="88"/>
                    </a:lnTo>
                    <a:lnTo>
                      <a:pt x="67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3" y="88"/>
                    </a:lnTo>
                    <a:lnTo>
                      <a:pt x="74" y="88"/>
                    </a:lnTo>
                    <a:lnTo>
                      <a:pt x="75" y="88"/>
                    </a:lnTo>
                    <a:lnTo>
                      <a:pt x="78" y="88"/>
                    </a:lnTo>
                    <a:lnTo>
                      <a:pt x="79" y="87"/>
                    </a:lnTo>
                    <a:lnTo>
                      <a:pt x="81" y="87"/>
                    </a:lnTo>
                    <a:lnTo>
                      <a:pt x="83" y="87"/>
                    </a:lnTo>
                    <a:lnTo>
                      <a:pt x="84" y="85"/>
                    </a:lnTo>
                    <a:lnTo>
                      <a:pt x="86" y="85"/>
                    </a:lnTo>
                    <a:lnTo>
                      <a:pt x="88" y="84"/>
                    </a:lnTo>
                    <a:lnTo>
                      <a:pt x="90" y="84"/>
                    </a:lnTo>
                    <a:lnTo>
                      <a:pt x="91" y="84"/>
                    </a:lnTo>
                    <a:lnTo>
                      <a:pt x="94" y="83"/>
                    </a:lnTo>
                    <a:lnTo>
                      <a:pt x="96" y="83"/>
                    </a:lnTo>
                    <a:lnTo>
                      <a:pt x="97" y="82"/>
                    </a:lnTo>
                    <a:lnTo>
                      <a:pt x="100" y="82"/>
                    </a:lnTo>
                    <a:lnTo>
                      <a:pt x="101" y="80"/>
                    </a:lnTo>
                    <a:lnTo>
                      <a:pt x="103" y="79"/>
                    </a:lnTo>
                    <a:lnTo>
                      <a:pt x="105" y="79"/>
                    </a:lnTo>
                    <a:lnTo>
                      <a:pt x="107" y="78"/>
                    </a:lnTo>
                    <a:lnTo>
                      <a:pt x="110" y="78"/>
                    </a:lnTo>
                    <a:lnTo>
                      <a:pt x="111" y="77"/>
                    </a:lnTo>
                    <a:lnTo>
                      <a:pt x="113" y="77"/>
                    </a:lnTo>
                    <a:lnTo>
                      <a:pt x="114" y="75"/>
                    </a:lnTo>
                    <a:lnTo>
                      <a:pt x="117" y="75"/>
                    </a:lnTo>
                    <a:lnTo>
                      <a:pt x="118" y="74"/>
                    </a:lnTo>
                    <a:lnTo>
                      <a:pt x="121" y="74"/>
                    </a:lnTo>
                    <a:lnTo>
                      <a:pt x="122" y="73"/>
                    </a:lnTo>
                    <a:lnTo>
                      <a:pt x="124" y="73"/>
                    </a:lnTo>
                    <a:lnTo>
                      <a:pt x="127" y="72"/>
                    </a:lnTo>
                    <a:lnTo>
                      <a:pt x="128" y="70"/>
                    </a:lnTo>
                    <a:lnTo>
                      <a:pt x="130" y="7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09" name="Freeform 2561"/>
              <p:cNvSpPr>
                <a:spLocks/>
              </p:cNvSpPr>
              <p:nvPr/>
            </p:nvSpPr>
            <p:spPr bwMode="auto">
              <a:xfrm>
                <a:off x="1570" y="746"/>
                <a:ext cx="148" cy="94"/>
              </a:xfrm>
              <a:custGeom>
                <a:avLst/>
                <a:gdLst>
                  <a:gd name="T0" fmla="*/ 1 w 148"/>
                  <a:gd name="T1" fmla="*/ 1 h 94"/>
                  <a:gd name="T2" fmla="*/ 1 w 148"/>
                  <a:gd name="T3" fmla="*/ 6 h 94"/>
                  <a:gd name="T4" fmla="*/ 3 w 148"/>
                  <a:gd name="T5" fmla="*/ 10 h 94"/>
                  <a:gd name="T6" fmla="*/ 4 w 148"/>
                  <a:gd name="T7" fmla="*/ 13 h 94"/>
                  <a:gd name="T8" fmla="*/ 5 w 148"/>
                  <a:gd name="T9" fmla="*/ 18 h 94"/>
                  <a:gd name="T10" fmla="*/ 6 w 148"/>
                  <a:gd name="T11" fmla="*/ 22 h 94"/>
                  <a:gd name="T12" fmla="*/ 8 w 148"/>
                  <a:gd name="T13" fmla="*/ 26 h 94"/>
                  <a:gd name="T14" fmla="*/ 9 w 148"/>
                  <a:gd name="T15" fmla="*/ 31 h 94"/>
                  <a:gd name="T16" fmla="*/ 10 w 148"/>
                  <a:gd name="T17" fmla="*/ 35 h 94"/>
                  <a:gd name="T18" fmla="*/ 11 w 148"/>
                  <a:gd name="T19" fmla="*/ 38 h 94"/>
                  <a:gd name="T20" fmla="*/ 12 w 148"/>
                  <a:gd name="T21" fmla="*/ 42 h 94"/>
                  <a:gd name="T22" fmla="*/ 14 w 148"/>
                  <a:gd name="T23" fmla="*/ 46 h 94"/>
                  <a:gd name="T24" fmla="*/ 16 w 148"/>
                  <a:gd name="T25" fmla="*/ 51 h 94"/>
                  <a:gd name="T26" fmla="*/ 17 w 148"/>
                  <a:gd name="T27" fmla="*/ 55 h 94"/>
                  <a:gd name="T28" fmla="*/ 20 w 148"/>
                  <a:gd name="T29" fmla="*/ 59 h 94"/>
                  <a:gd name="T30" fmla="*/ 21 w 148"/>
                  <a:gd name="T31" fmla="*/ 61 h 94"/>
                  <a:gd name="T32" fmla="*/ 23 w 148"/>
                  <a:gd name="T33" fmla="*/ 65 h 94"/>
                  <a:gd name="T34" fmla="*/ 26 w 148"/>
                  <a:gd name="T35" fmla="*/ 69 h 94"/>
                  <a:gd name="T36" fmla="*/ 28 w 148"/>
                  <a:gd name="T37" fmla="*/ 72 h 94"/>
                  <a:gd name="T38" fmla="*/ 32 w 148"/>
                  <a:gd name="T39" fmla="*/ 75 h 94"/>
                  <a:gd name="T40" fmla="*/ 34 w 148"/>
                  <a:gd name="T41" fmla="*/ 77 h 94"/>
                  <a:gd name="T42" fmla="*/ 38 w 148"/>
                  <a:gd name="T43" fmla="*/ 80 h 94"/>
                  <a:gd name="T44" fmla="*/ 41 w 148"/>
                  <a:gd name="T45" fmla="*/ 82 h 94"/>
                  <a:gd name="T46" fmla="*/ 44 w 148"/>
                  <a:gd name="T47" fmla="*/ 85 h 94"/>
                  <a:gd name="T48" fmla="*/ 48 w 148"/>
                  <a:gd name="T49" fmla="*/ 86 h 94"/>
                  <a:gd name="T50" fmla="*/ 52 w 148"/>
                  <a:gd name="T51" fmla="*/ 89 h 94"/>
                  <a:gd name="T52" fmla="*/ 56 w 148"/>
                  <a:gd name="T53" fmla="*/ 90 h 94"/>
                  <a:gd name="T54" fmla="*/ 60 w 148"/>
                  <a:gd name="T55" fmla="*/ 91 h 94"/>
                  <a:gd name="T56" fmla="*/ 64 w 148"/>
                  <a:gd name="T57" fmla="*/ 92 h 94"/>
                  <a:gd name="T58" fmla="*/ 69 w 148"/>
                  <a:gd name="T59" fmla="*/ 92 h 94"/>
                  <a:gd name="T60" fmla="*/ 72 w 148"/>
                  <a:gd name="T61" fmla="*/ 94 h 94"/>
                  <a:gd name="T62" fmla="*/ 76 w 148"/>
                  <a:gd name="T63" fmla="*/ 94 h 94"/>
                  <a:gd name="T64" fmla="*/ 81 w 148"/>
                  <a:gd name="T65" fmla="*/ 94 h 94"/>
                  <a:gd name="T66" fmla="*/ 85 w 148"/>
                  <a:gd name="T67" fmla="*/ 92 h 94"/>
                  <a:gd name="T68" fmla="*/ 88 w 148"/>
                  <a:gd name="T69" fmla="*/ 92 h 94"/>
                  <a:gd name="T70" fmla="*/ 92 w 148"/>
                  <a:gd name="T71" fmla="*/ 91 h 94"/>
                  <a:gd name="T72" fmla="*/ 97 w 148"/>
                  <a:gd name="T73" fmla="*/ 90 h 94"/>
                  <a:gd name="T74" fmla="*/ 100 w 148"/>
                  <a:gd name="T75" fmla="*/ 89 h 94"/>
                  <a:gd name="T76" fmla="*/ 104 w 148"/>
                  <a:gd name="T77" fmla="*/ 87 h 94"/>
                  <a:gd name="T78" fmla="*/ 109 w 148"/>
                  <a:gd name="T79" fmla="*/ 86 h 94"/>
                  <a:gd name="T80" fmla="*/ 113 w 148"/>
                  <a:gd name="T81" fmla="*/ 85 h 94"/>
                  <a:gd name="T82" fmla="*/ 116 w 148"/>
                  <a:gd name="T83" fmla="*/ 84 h 94"/>
                  <a:gd name="T84" fmla="*/ 120 w 148"/>
                  <a:gd name="T85" fmla="*/ 82 h 94"/>
                  <a:gd name="T86" fmla="*/ 125 w 148"/>
                  <a:gd name="T87" fmla="*/ 81 h 94"/>
                  <a:gd name="T88" fmla="*/ 129 w 148"/>
                  <a:gd name="T89" fmla="*/ 79 h 94"/>
                  <a:gd name="T90" fmla="*/ 132 w 148"/>
                  <a:gd name="T91" fmla="*/ 77 h 94"/>
                  <a:gd name="T92" fmla="*/ 137 w 148"/>
                  <a:gd name="T93" fmla="*/ 76 h 94"/>
                  <a:gd name="T94" fmla="*/ 141 w 148"/>
                  <a:gd name="T95" fmla="*/ 75 h 94"/>
                  <a:gd name="T96" fmla="*/ 144 w 148"/>
                  <a:gd name="T97" fmla="*/ 74 h 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8"/>
                  <a:gd name="T148" fmla="*/ 0 h 94"/>
                  <a:gd name="T149" fmla="*/ 148 w 148"/>
                  <a:gd name="T150" fmla="*/ 94 h 9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8" h="94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9" y="31"/>
                    </a:lnTo>
                    <a:lnTo>
                      <a:pt x="9" y="32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1" y="38"/>
                    </a:lnTo>
                    <a:lnTo>
                      <a:pt x="12" y="41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5" y="48"/>
                    </a:lnTo>
                    <a:lnTo>
                      <a:pt x="16" y="51"/>
                    </a:lnTo>
                    <a:lnTo>
                      <a:pt x="16" y="52"/>
                    </a:lnTo>
                    <a:lnTo>
                      <a:pt x="17" y="55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1" y="60"/>
                    </a:lnTo>
                    <a:lnTo>
                      <a:pt x="21" y="61"/>
                    </a:lnTo>
                    <a:lnTo>
                      <a:pt x="22" y="64"/>
                    </a:lnTo>
                    <a:lnTo>
                      <a:pt x="23" y="65"/>
                    </a:lnTo>
                    <a:lnTo>
                      <a:pt x="25" y="67"/>
                    </a:lnTo>
                    <a:lnTo>
                      <a:pt x="26" y="69"/>
                    </a:lnTo>
                    <a:lnTo>
                      <a:pt x="27" y="70"/>
                    </a:lnTo>
                    <a:lnTo>
                      <a:pt x="28" y="72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4" y="77"/>
                    </a:lnTo>
                    <a:lnTo>
                      <a:pt x="36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41" y="82"/>
                    </a:lnTo>
                    <a:lnTo>
                      <a:pt x="43" y="84"/>
                    </a:lnTo>
                    <a:lnTo>
                      <a:pt x="44" y="85"/>
                    </a:lnTo>
                    <a:lnTo>
                      <a:pt x="47" y="86"/>
                    </a:lnTo>
                    <a:lnTo>
                      <a:pt x="48" y="86"/>
                    </a:lnTo>
                    <a:lnTo>
                      <a:pt x="50" y="87"/>
                    </a:lnTo>
                    <a:lnTo>
                      <a:pt x="52" y="89"/>
                    </a:lnTo>
                    <a:lnTo>
                      <a:pt x="54" y="89"/>
                    </a:lnTo>
                    <a:lnTo>
                      <a:pt x="56" y="90"/>
                    </a:lnTo>
                    <a:lnTo>
                      <a:pt x="58" y="90"/>
                    </a:lnTo>
                    <a:lnTo>
                      <a:pt x="60" y="91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6" y="92"/>
                    </a:lnTo>
                    <a:lnTo>
                      <a:pt x="69" y="92"/>
                    </a:lnTo>
                    <a:lnTo>
                      <a:pt x="70" y="92"/>
                    </a:lnTo>
                    <a:lnTo>
                      <a:pt x="72" y="94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8" y="94"/>
                    </a:lnTo>
                    <a:lnTo>
                      <a:pt x="81" y="94"/>
                    </a:lnTo>
                    <a:lnTo>
                      <a:pt x="82" y="92"/>
                    </a:lnTo>
                    <a:lnTo>
                      <a:pt x="85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4" y="91"/>
                    </a:lnTo>
                    <a:lnTo>
                      <a:pt x="97" y="90"/>
                    </a:lnTo>
                    <a:lnTo>
                      <a:pt x="98" y="90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4" y="87"/>
                    </a:lnTo>
                    <a:lnTo>
                      <a:pt x="107" y="87"/>
                    </a:lnTo>
                    <a:lnTo>
                      <a:pt x="109" y="86"/>
                    </a:lnTo>
                    <a:lnTo>
                      <a:pt x="110" y="85"/>
                    </a:lnTo>
                    <a:lnTo>
                      <a:pt x="113" y="85"/>
                    </a:lnTo>
                    <a:lnTo>
                      <a:pt x="115" y="84"/>
                    </a:lnTo>
                    <a:lnTo>
                      <a:pt x="116" y="84"/>
                    </a:lnTo>
                    <a:lnTo>
                      <a:pt x="119" y="82"/>
                    </a:lnTo>
                    <a:lnTo>
                      <a:pt x="120" y="82"/>
                    </a:lnTo>
                    <a:lnTo>
                      <a:pt x="122" y="81"/>
                    </a:lnTo>
                    <a:lnTo>
                      <a:pt x="125" y="81"/>
                    </a:lnTo>
                    <a:lnTo>
                      <a:pt x="126" y="80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7" y="76"/>
                    </a:lnTo>
                    <a:lnTo>
                      <a:pt x="138" y="76"/>
                    </a:lnTo>
                    <a:lnTo>
                      <a:pt x="141" y="75"/>
                    </a:lnTo>
                    <a:lnTo>
                      <a:pt x="142" y="74"/>
                    </a:lnTo>
                    <a:lnTo>
                      <a:pt x="144" y="74"/>
                    </a:lnTo>
                    <a:lnTo>
                      <a:pt x="148" y="72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0" name="Freeform 2562"/>
              <p:cNvSpPr>
                <a:spLocks/>
              </p:cNvSpPr>
              <p:nvPr/>
            </p:nvSpPr>
            <p:spPr bwMode="auto">
              <a:xfrm>
                <a:off x="1483" y="728"/>
                <a:ext cx="121" cy="35"/>
              </a:xfrm>
              <a:custGeom>
                <a:avLst/>
                <a:gdLst>
                  <a:gd name="T0" fmla="*/ 2 w 121"/>
                  <a:gd name="T1" fmla="*/ 35 h 35"/>
                  <a:gd name="T2" fmla="*/ 4 w 121"/>
                  <a:gd name="T3" fmla="*/ 34 h 35"/>
                  <a:gd name="T4" fmla="*/ 7 w 121"/>
                  <a:gd name="T5" fmla="*/ 34 h 35"/>
                  <a:gd name="T6" fmla="*/ 9 w 121"/>
                  <a:gd name="T7" fmla="*/ 33 h 35"/>
                  <a:gd name="T8" fmla="*/ 11 w 121"/>
                  <a:gd name="T9" fmla="*/ 31 h 35"/>
                  <a:gd name="T10" fmla="*/ 13 w 121"/>
                  <a:gd name="T11" fmla="*/ 30 h 35"/>
                  <a:gd name="T12" fmla="*/ 15 w 121"/>
                  <a:gd name="T13" fmla="*/ 30 h 35"/>
                  <a:gd name="T14" fmla="*/ 18 w 121"/>
                  <a:gd name="T15" fmla="*/ 29 h 35"/>
                  <a:gd name="T16" fmla="*/ 20 w 121"/>
                  <a:gd name="T17" fmla="*/ 28 h 35"/>
                  <a:gd name="T18" fmla="*/ 22 w 121"/>
                  <a:gd name="T19" fmla="*/ 28 h 35"/>
                  <a:gd name="T20" fmla="*/ 25 w 121"/>
                  <a:gd name="T21" fmla="*/ 26 h 35"/>
                  <a:gd name="T22" fmla="*/ 27 w 121"/>
                  <a:gd name="T23" fmla="*/ 25 h 35"/>
                  <a:gd name="T24" fmla="*/ 29 w 121"/>
                  <a:gd name="T25" fmla="*/ 25 h 35"/>
                  <a:gd name="T26" fmla="*/ 31 w 121"/>
                  <a:gd name="T27" fmla="*/ 24 h 35"/>
                  <a:gd name="T28" fmla="*/ 33 w 121"/>
                  <a:gd name="T29" fmla="*/ 23 h 35"/>
                  <a:gd name="T30" fmla="*/ 36 w 121"/>
                  <a:gd name="T31" fmla="*/ 21 h 35"/>
                  <a:gd name="T32" fmla="*/ 38 w 121"/>
                  <a:gd name="T33" fmla="*/ 21 h 35"/>
                  <a:gd name="T34" fmla="*/ 41 w 121"/>
                  <a:gd name="T35" fmla="*/ 20 h 35"/>
                  <a:gd name="T36" fmla="*/ 43 w 121"/>
                  <a:gd name="T37" fmla="*/ 19 h 35"/>
                  <a:gd name="T38" fmla="*/ 44 w 121"/>
                  <a:gd name="T39" fmla="*/ 18 h 35"/>
                  <a:gd name="T40" fmla="*/ 47 w 121"/>
                  <a:gd name="T41" fmla="*/ 18 h 35"/>
                  <a:gd name="T42" fmla="*/ 49 w 121"/>
                  <a:gd name="T43" fmla="*/ 16 h 35"/>
                  <a:gd name="T44" fmla="*/ 52 w 121"/>
                  <a:gd name="T45" fmla="*/ 15 h 35"/>
                  <a:gd name="T46" fmla="*/ 54 w 121"/>
                  <a:gd name="T47" fmla="*/ 14 h 35"/>
                  <a:gd name="T48" fmla="*/ 57 w 121"/>
                  <a:gd name="T49" fmla="*/ 14 h 35"/>
                  <a:gd name="T50" fmla="*/ 59 w 121"/>
                  <a:gd name="T51" fmla="*/ 13 h 35"/>
                  <a:gd name="T52" fmla="*/ 62 w 121"/>
                  <a:gd name="T53" fmla="*/ 11 h 35"/>
                  <a:gd name="T54" fmla="*/ 64 w 121"/>
                  <a:gd name="T55" fmla="*/ 11 h 35"/>
                  <a:gd name="T56" fmla="*/ 66 w 121"/>
                  <a:gd name="T57" fmla="*/ 10 h 35"/>
                  <a:gd name="T58" fmla="*/ 69 w 121"/>
                  <a:gd name="T59" fmla="*/ 9 h 35"/>
                  <a:gd name="T60" fmla="*/ 71 w 121"/>
                  <a:gd name="T61" fmla="*/ 9 h 35"/>
                  <a:gd name="T62" fmla="*/ 74 w 121"/>
                  <a:gd name="T63" fmla="*/ 8 h 35"/>
                  <a:gd name="T64" fmla="*/ 76 w 121"/>
                  <a:gd name="T65" fmla="*/ 6 h 35"/>
                  <a:gd name="T66" fmla="*/ 79 w 121"/>
                  <a:gd name="T67" fmla="*/ 6 h 35"/>
                  <a:gd name="T68" fmla="*/ 81 w 121"/>
                  <a:gd name="T69" fmla="*/ 5 h 35"/>
                  <a:gd name="T70" fmla="*/ 84 w 121"/>
                  <a:gd name="T71" fmla="*/ 4 h 35"/>
                  <a:gd name="T72" fmla="*/ 86 w 121"/>
                  <a:gd name="T73" fmla="*/ 4 h 35"/>
                  <a:gd name="T74" fmla="*/ 88 w 121"/>
                  <a:gd name="T75" fmla="*/ 3 h 35"/>
                  <a:gd name="T76" fmla="*/ 91 w 121"/>
                  <a:gd name="T77" fmla="*/ 3 h 35"/>
                  <a:gd name="T78" fmla="*/ 95 w 121"/>
                  <a:gd name="T79" fmla="*/ 1 h 35"/>
                  <a:gd name="T80" fmla="*/ 97 w 121"/>
                  <a:gd name="T81" fmla="*/ 1 h 35"/>
                  <a:gd name="T82" fmla="*/ 99 w 121"/>
                  <a:gd name="T83" fmla="*/ 1 h 35"/>
                  <a:gd name="T84" fmla="*/ 102 w 121"/>
                  <a:gd name="T85" fmla="*/ 0 h 35"/>
                  <a:gd name="T86" fmla="*/ 104 w 121"/>
                  <a:gd name="T87" fmla="*/ 0 h 35"/>
                  <a:gd name="T88" fmla="*/ 108 w 121"/>
                  <a:gd name="T89" fmla="*/ 0 h 35"/>
                  <a:gd name="T90" fmla="*/ 110 w 121"/>
                  <a:gd name="T91" fmla="*/ 0 h 35"/>
                  <a:gd name="T92" fmla="*/ 113 w 121"/>
                  <a:gd name="T93" fmla="*/ 0 h 35"/>
                  <a:gd name="T94" fmla="*/ 115 w 121"/>
                  <a:gd name="T95" fmla="*/ 0 h 35"/>
                  <a:gd name="T96" fmla="*/ 118 w 121"/>
                  <a:gd name="T97" fmla="*/ 0 h 35"/>
                  <a:gd name="T98" fmla="*/ 121 w 121"/>
                  <a:gd name="T99" fmla="*/ 0 h 3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1"/>
                  <a:gd name="T151" fmla="*/ 0 h 35"/>
                  <a:gd name="T152" fmla="*/ 121 w 121"/>
                  <a:gd name="T153" fmla="*/ 35 h 3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1" h="35">
                    <a:moveTo>
                      <a:pt x="0" y="35"/>
                    </a:moveTo>
                    <a:lnTo>
                      <a:pt x="2" y="35"/>
                    </a:lnTo>
                    <a:lnTo>
                      <a:pt x="3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7" y="34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3"/>
                    </a:lnTo>
                    <a:lnTo>
                      <a:pt x="11" y="31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6" y="26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5" y="23"/>
                    </a:lnTo>
                    <a:lnTo>
                      <a:pt x="36" y="21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3" y="19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6"/>
                    </a:lnTo>
                    <a:lnTo>
                      <a:pt x="49" y="16"/>
                    </a:lnTo>
                    <a:lnTo>
                      <a:pt x="51" y="16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3"/>
                    </a:lnTo>
                    <a:lnTo>
                      <a:pt x="62" y="11"/>
                    </a:lnTo>
                    <a:lnTo>
                      <a:pt x="63" y="11"/>
                    </a:lnTo>
                    <a:lnTo>
                      <a:pt x="64" y="11"/>
                    </a:lnTo>
                    <a:lnTo>
                      <a:pt x="65" y="10"/>
                    </a:lnTo>
                    <a:lnTo>
                      <a:pt x="66" y="10"/>
                    </a:lnTo>
                    <a:lnTo>
                      <a:pt x="68" y="10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1" y="9"/>
                    </a:lnTo>
                    <a:lnTo>
                      <a:pt x="73" y="8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88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1"/>
                    </a:lnTo>
                    <a:lnTo>
                      <a:pt x="96" y="1"/>
                    </a:lnTo>
                    <a:lnTo>
                      <a:pt x="97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1" y="1"/>
                    </a:lnTo>
                    <a:lnTo>
                      <a:pt x="102" y="0"/>
                    </a:lnTo>
                    <a:lnTo>
                      <a:pt x="103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4" y="0"/>
                    </a:lnTo>
                    <a:lnTo>
                      <a:pt x="115" y="0"/>
                    </a:lnTo>
                    <a:lnTo>
                      <a:pt x="117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21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1" name="Freeform 2563"/>
              <p:cNvSpPr>
                <a:spLocks/>
              </p:cNvSpPr>
              <p:nvPr/>
            </p:nvSpPr>
            <p:spPr bwMode="auto">
              <a:xfrm>
                <a:off x="1578" y="73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0 w 2"/>
                  <a:gd name="T3" fmla="*/ 5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2 h 6"/>
                  <a:gd name="T10" fmla="*/ 1 w 2"/>
                  <a:gd name="T11" fmla="*/ 1 h 6"/>
                  <a:gd name="T12" fmla="*/ 1 w 2"/>
                  <a:gd name="T13" fmla="*/ 1 h 6"/>
                  <a:gd name="T14" fmla="*/ 2 w 2"/>
                  <a:gd name="T15" fmla="*/ 1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0" y="6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2" name="Freeform 2564"/>
              <p:cNvSpPr>
                <a:spLocks/>
              </p:cNvSpPr>
              <p:nvPr/>
            </p:nvSpPr>
            <p:spPr bwMode="auto">
              <a:xfrm>
                <a:off x="1581" y="736"/>
                <a:ext cx="23" cy="181"/>
              </a:xfrm>
              <a:custGeom>
                <a:avLst/>
                <a:gdLst>
                  <a:gd name="T0" fmla="*/ 6 w 23"/>
                  <a:gd name="T1" fmla="*/ 181 h 181"/>
                  <a:gd name="T2" fmla="*/ 0 w 23"/>
                  <a:gd name="T3" fmla="*/ 1 h 181"/>
                  <a:gd name="T4" fmla="*/ 1 w 23"/>
                  <a:gd name="T5" fmla="*/ 1 h 181"/>
                  <a:gd name="T6" fmla="*/ 3 w 23"/>
                  <a:gd name="T7" fmla="*/ 1 h 181"/>
                  <a:gd name="T8" fmla="*/ 4 w 23"/>
                  <a:gd name="T9" fmla="*/ 1 h 181"/>
                  <a:gd name="T10" fmla="*/ 5 w 23"/>
                  <a:gd name="T11" fmla="*/ 1 h 181"/>
                  <a:gd name="T12" fmla="*/ 6 w 23"/>
                  <a:gd name="T13" fmla="*/ 1 h 181"/>
                  <a:gd name="T14" fmla="*/ 8 w 23"/>
                  <a:gd name="T15" fmla="*/ 1 h 181"/>
                  <a:gd name="T16" fmla="*/ 9 w 23"/>
                  <a:gd name="T17" fmla="*/ 0 h 181"/>
                  <a:gd name="T18" fmla="*/ 10 w 23"/>
                  <a:gd name="T19" fmla="*/ 0 h 181"/>
                  <a:gd name="T20" fmla="*/ 11 w 23"/>
                  <a:gd name="T21" fmla="*/ 0 h 181"/>
                  <a:gd name="T22" fmla="*/ 12 w 23"/>
                  <a:gd name="T23" fmla="*/ 0 h 181"/>
                  <a:gd name="T24" fmla="*/ 14 w 23"/>
                  <a:gd name="T25" fmla="*/ 0 h 181"/>
                  <a:gd name="T26" fmla="*/ 15 w 23"/>
                  <a:gd name="T27" fmla="*/ 0 h 181"/>
                  <a:gd name="T28" fmla="*/ 16 w 23"/>
                  <a:gd name="T29" fmla="*/ 0 h 181"/>
                  <a:gd name="T30" fmla="*/ 17 w 23"/>
                  <a:gd name="T31" fmla="*/ 0 h 181"/>
                  <a:gd name="T32" fmla="*/ 19 w 23"/>
                  <a:gd name="T33" fmla="*/ 0 h 181"/>
                  <a:gd name="T34" fmla="*/ 20 w 23"/>
                  <a:gd name="T35" fmla="*/ 0 h 181"/>
                  <a:gd name="T36" fmla="*/ 21 w 23"/>
                  <a:gd name="T37" fmla="*/ 0 h 181"/>
                  <a:gd name="T38" fmla="*/ 22 w 23"/>
                  <a:gd name="T39" fmla="*/ 0 h 181"/>
                  <a:gd name="T40" fmla="*/ 23 w 23"/>
                  <a:gd name="T41" fmla="*/ 0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3"/>
                  <a:gd name="T64" fmla="*/ 0 h 181"/>
                  <a:gd name="T65" fmla="*/ 23 w 23"/>
                  <a:gd name="T66" fmla="*/ 181 h 18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3" h="181">
                    <a:moveTo>
                      <a:pt x="6" y="18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3" name="Freeform 2565"/>
              <p:cNvSpPr>
                <a:spLocks/>
              </p:cNvSpPr>
              <p:nvPr/>
            </p:nvSpPr>
            <p:spPr bwMode="auto">
              <a:xfrm>
                <a:off x="1486" y="741"/>
                <a:ext cx="79" cy="30"/>
              </a:xfrm>
              <a:custGeom>
                <a:avLst/>
                <a:gdLst>
                  <a:gd name="T0" fmla="*/ 1 w 79"/>
                  <a:gd name="T1" fmla="*/ 30 h 30"/>
                  <a:gd name="T2" fmla="*/ 2 w 79"/>
                  <a:gd name="T3" fmla="*/ 30 h 30"/>
                  <a:gd name="T4" fmla="*/ 5 w 79"/>
                  <a:gd name="T5" fmla="*/ 28 h 30"/>
                  <a:gd name="T6" fmla="*/ 6 w 79"/>
                  <a:gd name="T7" fmla="*/ 28 h 30"/>
                  <a:gd name="T8" fmla="*/ 7 w 79"/>
                  <a:gd name="T9" fmla="*/ 27 h 30"/>
                  <a:gd name="T10" fmla="*/ 10 w 79"/>
                  <a:gd name="T11" fmla="*/ 27 h 30"/>
                  <a:gd name="T12" fmla="*/ 11 w 79"/>
                  <a:gd name="T13" fmla="*/ 26 h 30"/>
                  <a:gd name="T14" fmla="*/ 12 w 79"/>
                  <a:gd name="T15" fmla="*/ 26 h 30"/>
                  <a:gd name="T16" fmla="*/ 13 w 79"/>
                  <a:gd name="T17" fmla="*/ 25 h 30"/>
                  <a:gd name="T18" fmla="*/ 16 w 79"/>
                  <a:gd name="T19" fmla="*/ 25 h 30"/>
                  <a:gd name="T20" fmla="*/ 17 w 79"/>
                  <a:gd name="T21" fmla="*/ 23 h 30"/>
                  <a:gd name="T22" fmla="*/ 18 w 79"/>
                  <a:gd name="T23" fmla="*/ 23 h 30"/>
                  <a:gd name="T24" fmla="*/ 21 w 79"/>
                  <a:gd name="T25" fmla="*/ 22 h 30"/>
                  <a:gd name="T26" fmla="*/ 22 w 79"/>
                  <a:gd name="T27" fmla="*/ 22 h 30"/>
                  <a:gd name="T28" fmla="*/ 23 w 79"/>
                  <a:gd name="T29" fmla="*/ 21 h 30"/>
                  <a:gd name="T30" fmla="*/ 26 w 79"/>
                  <a:gd name="T31" fmla="*/ 21 h 30"/>
                  <a:gd name="T32" fmla="*/ 27 w 79"/>
                  <a:gd name="T33" fmla="*/ 20 h 30"/>
                  <a:gd name="T34" fmla="*/ 28 w 79"/>
                  <a:gd name="T35" fmla="*/ 20 h 30"/>
                  <a:gd name="T36" fmla="*/ 29 w 79"/>
                  <a:gd name="T37" fmla="*/ 18 h 30"/>
                  <a:gd name="T38" fmla="*/ 32 w 79"/>
                  <a:gd name="T39" fmla="*/ 18 h 30"/>
                  <a:gd name="T40" fmla="*/ 33 w 79"/>
                  <a:gd name="T41" fmla="*/ 17 h 30"/>
                  <a:gd name="T42" fmla="*/ 34 w 79"/>
                  <a:gd name="T43" fmla="*/ 17 h 30"/>
                  <a:gd name="T44" fmla="*/ 37 w 79"/>
                  <a:gd name="T45" fmla="*/ 16 h 30"/>
                  <a:gd name="T46" fmla="*/ 38 w 79"/>
                  <a:gd name="T47" fmla="*/ 16 h 30"/>
                  <a:gd name="T48" fmla="*/ 39 w 79"/>
                  <a:gd name="T49" fmla="*/ 15 h 30"/>
                  <a:gd name="T50" fmla="*/ 40 w 79"/>
                  <a:gd name="T51" fmla="*/ 15 h 30"/>
                  <a:gd name="T52" fmla="*/ 43 w 79"/>
                  <a:gd name="T53" fmla="*/ 13 h 30"/>
                  <a:gd name="T54" fmla="*/ 44 w 79"/>
                  <a:gd name="T55" fmla="*/ 13 h 30"/>
                  <a:gd name="T56" fmla="*/ 45 w 79"/>
                  <a:gd name="T57" fmla="*/ 12 h 30"/>
                  <a:gd name="T58" fmla="*/ 48 w 79"/>
                  <a:gd name="T59" fmla="*/ 12 h 30"/>
                  <a:gd name="T60" fmla="*/ 49 w 79"/>
                  <a:gd name="T61" fmla="*/ 11 h 30"/>
                  <a:gd name="T62" fmla="*/ 50 w 79"/>
                  <a:gd name="T63" fmla="*/ 11 h 30"/>
                  <a:gd name="T64" fmla="*/ 51 w 79"/>
                  <a:gd name="T65" fmla="*/ 10 h 30"/>
                  <a:gd name="T66" fmla="*/ 54 w 79"/>
                  <a:gd name="T67" fmla="*/ 10 h 30"/>
                  <a:gd name="T68" fmla="*/ 55 w 79"/>
                  <a:gd name="T69" fmla="*/ 8 h 30"/>
                  <a:gd name="T70" fmla="*/ 56 w 79"/>
                  <a:gd name="T71" fmla="*/ 8 h 30"/>
                  <a:gd name="T72" fmla="*/ 59 w 79"/>
                  <a:gd name="T73" fmla="*/ 7 h 30"/>
                  <a:gd name="T74" fmla="*/ 60 w 79"/>
                  <a:gd name="T75" fmla="*/ 7 h 30"/>
                  <a:gd name="T76" fmla="*/ 61 w 79"/>
                  <a:gd name="T77" fmla="*/ 6 h 30"/>
                  <a:gd name="T78" fmla="*/ 63 w 79"/>
                  <a:gd name="T79" fmla="*/ 6 h 30"/>
                  <a:gd name="T80" fmla="*/ 65 w 79"/>
                  <a:gd name="T81" fmla="*/ 5 h 30"/>
                  <a:gd name="T82" fmla="*/ 66 w 79"/>
                  <a:gd name="T83" fmla="*/ 5 h 30"/>
                  <a:gd name="T84" fmla="*/ 68 w 79"/>
                  <a:gd name="T85" fmla="*/ 3 h 30"/>
                  <a:gd name="T86" fmla="*/ 70 w 79"/>
                  <a:gd name="T87" fmla="*/ 3 h 30"/>
                  <a:gd name="T88" fmla="*/ 71 w 79"/>
                  <a:gd name="T89" fmla="*/ 2 h 30"/>
                  <a:gd name="T90" fmla="*/ 73 w 79"/>
                  <a:gd name="T91" fmla="*/ 2 h 30"/>
                  <a:gd name="T92" fmla="*/ 74 w 79"/>
                  <a:gd name="T93" fmla="*/ 2 h 30"/>
                  <a:gd name="T94" fmla="*/ 77 w 79"/>
                  <a:gd name="T95" fmla="*/ 1 h 30"/>
                  <a:gd name="T96" fmla="*/ 78 w 79"/>
                  <a:gd name="T97" fmla="*/ 1 h 3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"/>
                  <a:gd name="T148" fmla="*/ 0 h 30"/>
                  <a:gd name="T149" fmla="*/ 79 w 79"/>
                  <a:gd name="T150" fmla="*/ 30 h 3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" h="30">
                    <a:moveTo>
                      <a:pt x="0" y="30"/>
                    </a:moveTo>
                    <a:lnTo>
                      <a:pt x="1" y="30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9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6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7" y="16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3"/>
                    </a:lnTo>
                    <a:lnTo>
                      <a:pt x="43" y="13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6" y="12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0" y="11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10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4" name="Freeform 2566"/>
              <p:cNvSpPr>
                <a:spLocks/>
              </p:cNvSpPr>
              <p:nvPr/>
            </p:nvSpPr>
            <p:spPr bwMode="auto">
              <a:xfrm>
                <a:off x="1565" y="74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3 w 5"/>
                  <a:gd name="T5" fmla="*/ 0 h 5"/>
                  <a:gd name="T6" fmla="*/ 3 w 5"/>
                  <a:gd name="T7" fmla="*/ 0 h 5"/>
                  <a:gd name="T8" fmla="*/ 4 w 5"/>
                  <a:gd name="T9" fmla="*/ 1 h 5"/>
                  <a:gd name="T10" fmla="*/ 4 w 5"/>
                  <a:gd name="T11" fmla="*/ 1 h 5"/>
                  <a:gd name="T12" fmla="*/ 4 w 5"/>
                  <a:gd name="T13" fmla="*/ 2 h 5"/>
                  <a:gd name="T14" fmla="*/ 5 w 5"/>
                  <a:gd name="T15" fmla="*/ 2 h 5"/>
                  <a:gd name="T16" fmla="*/ 5 w 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588">
                <a:solidFill>
                  <a:srgbClr val="75282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5" name="Line 2567"/>
              <p:cNvSpPr>
                <a:spLocks noChangeShapeType="1"/>
              </p:cNvSpPr>
              <p:nvPr/>
            </p:nvSpPr>
            <p:spPr bwMode="auto">
              <a:xfrm flipH="1" flipV="1">
                <a:off x="1773" y="544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6" name="Line 2568"/>
              <p:cNvSpPr>
                <a:spLocks noChangeShapeType="1"/>
              </p:cNvSpPr>
              <p:nvPr/>
            </p:nvSpPr>
            <p:spPr bwMode="auto">
              <a:xfrm flipV="1">
                <a:off x="1773" y="530"/>
                <a:ext cx="40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7" name="Line 2569"/>
              <p:cNvSpPr>
                <a:spLocks noChangeShapeType="1"/>
              </p:cNvSpPr>
              <p:nvPr/>
            </p:nvSpPr>
            <p:spPr bwMode="auto">
              <a:xfrm flipH="1">
                <a:off x="1779" y="553"/>
                <a:ext cx="2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8" name="Line 2570"/>
              <p:cNvSpPr>
                <a:spLocks noChangeShapeType="1"/>
              </p:cNvSpPr>
              <p:nvPr/>
            </p:nvSpPr>
            <p:spPr bwMode="auto">
              <a:xfrm flipH="1" flipV="1">
                <a:off x="1802" y="553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19" name="Line 2571"/>
              <p:cNvSpPr>
                <a:spLocks noChangeShapeType="1"/>
              </p:cNvSpPr>
              <p:nvPr/>
            </p:nvSpPr>
            <p:spPr bwMode="auto">
              <a:xfrm>
                <a:off x="1813" y="530"/>
                <a:ext cx="11" cy="3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0" name="Line 2572"/>
              <p:cNvSpPr>
                <a:spLocks noChangeShapeType="1"/>
              </p:cNvSpPr>
              <p:nvPr/>
            </p:nvSpPr>
            <p:spPr bwMode="auto">
              <a:xfrm flipH="1" flipV="1">
                <a:off x="2143" y="430"/>
                <a:ext cx="5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1" name="Line 2573"/>
              <p:cNvSpPr>
                <a:spLocks noChangeShapeType="1"/>
              </p:cNvSpPr>
              <p:nvPr/>
            </p:nvSpPr>
            <p:spPr bwMode="auto">
              <a:xfrm flipV="1">
                <a:off x="2143" y="423"/>
                <a:ext cx="2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2" name="Line 2574"/>
              <p:cNvSpPr>
                <a:spLocks noChangeShapeType="1"/>
              </p:cNvSpPr>
              <p:nvPr/>
            </p:nvSpPr>
            <p:spPr bwMode="auto">
              <a:xfrm flipH="1" flipV="1">
                <a:off x="2160" y="405"/>
                <a:ext cx="6" cy="1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3" name="Line 2575"/>
              <p:cNvSpPr>
                <a:spLocks noChangeShapeType="1"/>
              </p:cNvSpPr>
              <p:nvPr/>
            </p:nvSpPr>
            <p:spPr bwMode="auto">
              <a:xfrm flipH="1">
                <a:off x="2120" y="405"/>
                <a:ext cx="40" cy="1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4" name="Line 2576"/>
              <p:cNvSpPr>
                <a:spLocks noChangeShapeType="1"/>
              </p:cNvSpPr>
              <p:nvPr/>
            </p:nvSpPr>
            <p:spPr bwMode="auto">
              <a:xfrm>
                <a:off x="2120" y="419"/>
                <a:ext cx="12" cy="3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5" name="Freeform 2577"/>
              <p:cNvSpPr>
                <a:spLocks/>
              </p:cNvSpPr>
              <p:nvPr/>
            </p:nvSpPr>
            <p:spPr bwMode="auto">
              <a:xfrm>
                <a:off x="4505" y="412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10 w 10"/>
                  <a:gd name="T3" fmla="*/ 2 h 10"/>
                  <a:gd name="T4" fmla="*/ 9 w 10"/>
                  <a:gd name="T5" fmla="*/ 1 h 10"/>
                  <a:gd name="T6" fmla="*/ 7 w 10"/>
                  <a:gd name="T7" fmla="*/ 0 h 10"/>
                  <a:gd name="T8" fmla="*/ 5 w 10"/>
                  <a:gd name="T9" fmla="*/ 0 h 10"/>
                  <a:gd name="T10" fmla="*/ 3 w 10"/>
                  <a:gd name="T11" fmla="*/ 0 h 10"/>
                  <a:gd name="T12" fmla="*/ 1 w 10"/>
                  <a:gd name="T13" fmla="*/ 1 h 10"/>
                  <a:gd name="T14" fmla="*/ 0 w 10"/>
                  <a:gd name="T15" fmla="*/ 2 h 10"/>
                  <a:gd name="T16" fmla="*/ 0 w 10"/>
                  <a:gd name="T17" fmla="*/ 5 h 10"/>
                  <a:gd name="T18" fmla="*/ 0 w 10"/>
                  <a:gd name="T19" fmla="*/ 7 h 10"/>
                  <a:gd name="T20" fmla="*/ 1 w 10"/>
                  <a:gd name="T21" fmla="*/ 8 h 10"/>
                  <a:gd name="T22" fmla="*/ 3 w 10"/>
                  <a:gd name="T23" fmla="*/ 10 h 10"/>
                  <a:gd name="T24" fmla="*/ 5 w 10"/>
                  <a:gd name="T25" fmla="*/ 10 h 10"/>
                  <a:gd name="T26" fmla="*/ 5 w 10"/>
                  <a:gd name="T27" fmla="*/ 10 h 10"/>
                  <a:gd name="T28" fmla="*/ 5 w 10"/>
                  <a:gd name="T29" fmla="*/ 1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10" y="5"/>
                    </a:move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5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6" name="Line 2578"/>
              <p:cNvSpPr>
                <a:spLocks noChangeShapeType="1"/>
              </p:cNvSpPr>
              <p:nvPr/>
            </p:nvSpPr>
            <p:spPr bwMode="auto">
              <a:xfrm>
                <a:off x="2619" y="214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7" name="Line 2579"/>
              <p:cNvSpPr>
                <a:spLocks noChangeShapeType="1"/>
              </p:cNvSpPr>
              <p:nvPr/>
            </p:nvSpPr>
            <p:spPr bwMode="auto">
              <a:xfrm flipV="1">
                <a:off x="2643" y="2112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8" name="Line 2580"/>
              <p:cNvSpPr>
                <a:spLocks noChangeShapeType="1"/>
              </p:cNvSpPr>
              <p:nvPr/>
            </p:nvSpPr>
            <p:spPr bwMode="auto">
              <a:xfrm>
                <a:off x="2762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29" name="Line 2581"/>
              <p:cNvSpPr>
                <a:spLocks noChangeShapeType="1"/>
              </p:cNvSpPr>
              <p:nvPr/>
            </p:nvSpPr>
            <p:spPr bwMode="auto">
              <a:xfrm>
                <a:off x="2820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0" name="Line 2582"/>
              <p:cNvSpPr>
                <a:spLocks noChangeShapeType="1"/>
              </p:cNvSpPr>
              <p:nvPr/>
            </p:nvSpPr>
            <p:spPr bwMode="auto">
              <a:xfrm>
                <a:off x="2762" y="2417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1" name="Line 2583"/>
              <p:cNvSpPr>
                <a:spLocks noChangeShapeType="1"/>
              </p:cNvSpPr>
              <p:nvPr/>
            </p:nvSpPr>
            <p:spPr bwMode="auto">
              <a:xfrm>
                <a:off x="2762" y="2360"/>
                <a:ext cx="5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2" name="Line 2584"/>
              <p:cNvSpPr>
                <a:spLocks noChangeShapeType="1"/>
              </p:cNvSpPr>
              <p:nvPr/>
            </p:nvSpPr>
            <p:spPr bwMode="auto">
              <a:xfrm flipV="1">
                <a:off x="2466" y="918"/>
                <a:ext cx="78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3" name="Line 2585"/>
              <p:cNvSpPr>
                <a:spLocks noChangeShapeType="1"/>
              </p:cNvSpPr>
              <p:nvPr/>
            </p:nvSpPr>
            <p:spPr bwMode="auto">
              <a:xfrm flipV="1">
                <a:off x="2481" y="961"/>
                <a:ext cx="78" cy="2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4" name="Line 2586"/>
              <p:cNvSpPr>
                <a:spLocks noChangeShapeType="1"/>
              </p:cNvSpPr>
              <p:nvPr/>
            </p:nvSpPr>
            <p:spPr bwMode="auto">
              <a:xfrm flipV="1">
                <a:off x="2529" y="980"/>
                <a:ext cx="37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5" name="Line 2587"/>
              <p:cNvSpPr>
                <a:spLocks noChangeShapeType="1"/>
              </p:cNvSpPr>
              <p:nvPr/>
            </p:nvSpPr>
            <p:spPr bwMode="auto">
              <a:xfrm flipV="1">
                <a:off x="2537" y="1003"/>
                <a:ext cx="38" cy="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6" name="Line 2588"/>
              <p:cNvSpPr>
                <a:spLocks noChangeShapeType="1"/>
              </p:cNvSpPr>
              <p:nvPr/>
            </p:nvSpPr>
            <p:spPr bwMode="auto">
              <a:xfrm>
                <a:off x="2466" y="947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7" name="Line 2589"/>
              <p:cNvSpPr>
                <a:spLocks noChangeShapeType="1"/>
              </p:cNvSpPr>
              <p:nvPr/>
            </p:nvSpPr>
            <p:spPr bwMode="auto">
              <a:xfrm>
                <a:off x="2544" y="918"/>
                <a:ext cx="15" cy="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8" name="Line 2590"/>
              <p:cNvSpPr>
                <a:spLocks noChangeShapeType="1"/>
              </p:cNvSpPr>
              <p:nvPr/>
            </p:nvSpPr>
            <p:spPr bwMode="auto">
              <a:xfrm>
                <a:off x="2566" y="980"/>
                <a:ext cx="9" cy="2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39" name="Line 2591"/>
              <p:cNvSpPr>
                <a:spLocks noChangeShapeType="1"/>
              </p:cNvSpPr>
              <p:nvPr/>
            </p:nvSpPr>
            <p:spPr bwMode="auto">
              <a:xfrm>
                <a:off x="2044" y="2571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0" name="Line 2592"/>
              <p:cNvSpPr>
                <a:spLocks noChangeShapeType="1"/>
              </p:cNvSpPr>
              <p:nvPr/>
            </p:nvSpPr>
            <p:spPr bwMode="auto">
              <a:xfrm>
                <a:off x="2044" y="2601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1" name="Line 2593"/>
              <p:cNvSpPr>
                <a:spLocks noChangeShapeType="1"/>
              </p:cNvSpPr>
              <p:nvPr/>
            </p:nvSpPr>
            <p:spPr bwMode="auto">
              <a:xfrm>
                <a:off x="2098" y="2571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2" name="Line 2594"/>
              <p:cNvSpPr>
                <a:spLocks noChangeShapeType="1"/>
              </p:cNvSpPr>
              <p:nvPr/>
            </p:nvSpPr>
            <p:spPr bwMode="auto">
              <a:xfrm>
                <a:off x="2044" y="2571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3" name="Line 2595"/>
              <p:cNvSpPr>
                <a:spLocks noChangeShapeType="1"/>
              </p:cNvSpPr>
              <p:nvPr/>
            </p:nvSpPr>
            <p:spPr bwMode="auto">
              <a:xfrm>
                <a:off x="4297" y="3177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4" name="Line 2596"/>
              <p:cNvSpPr>
                <a:spLocks noChangeShapeType="1"/>
              </p:cNvSpPr>
              <p:nvPr/>
            </p:nvSpPr>
            <p:spPr bwMode="auto">
              <a:xfrm flipV="1">
                <a:off x="4123" y="3177"/>
                <a:ext cx="1" cy="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5" name="Line 2597"/>
              <p:cNvSpPr>
                <a:spLocks noChangeShapeType="1"/>
              </p:cNvSpPr>
              <p:nvPr/>
            </p:nvSpPr>
            <p:spPr bwMode="auto">
              <a:xfrm>
                <a:off x="4123" y="3177"/>
                <a:ext cx="1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6" name="Line 2598"/>
              <p:cNvSpPr>
                <a:spLocks noChangeShapeType="1"/>
              </p:cNvSpPr>
              <p:nvPr/>
            </p:nvSpPr>
            <p:spPr bwMode="auto">
              <a:xfrm flipH="1">
                <a:off x="4123" y="3207"/>
                <a:ext cx="17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7" name="Line 2599"/>
              <p:cNvSpPr>
                <a:spLocks noChangeShapeType="1"/>
              </p:cNvSpPr>
              <p:nvPr/>
            </p:nvSpPr>
            <p:spPr bwMode="auto">
              <a:xfrm>
                <a:off x="2516" y="928"/>
                <a:ext cx="16" cy="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8" name="Line 2600"/>
              <p:cNvSpPr>
                <a:spLocks noChangeShapeType="1"/>
              </p:cNvSpPr>
              <p:nvPr/>
            </p:nvSpPr>
            <p:spPr bwMode="auto">
              <a:xfrm flipV="1">
                <a:off x="2526" y="945"/>
                <a:ext cx="28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49" name="Line 2601"/>
              <p:cNvSpPr>
                <a:spLocks noChangeShapeType="1"/>
              </p:cNvSpPr>
              <p:nvPr/>
            </p:nvSpPr>
            <p:spPr bwMode="auto">
              <a:xfrm flipV="1">
                <a:off x="2472" y="946"/>
                <a:ext cx="50" cy="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0" name="Line 2602"/>
              <p:cNvSpPr>
                <a:spLocks noChangeShapeType="1"/>
              </p:cNvSpPr>
              <p:nvPr/>
            </p:nvSpPr>
            <p:spPr bwMode="auto">
              <a:xfrm>
                <a:off x="2529" y="993"/>
                <a:ext cx="8" cy="2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1" name="Rectangle 2603"/>
              <p:cNvSpPr>
                <a:spLocks noChangeArrowheads="1"/>
              </p:cNvSpPr>
              <p:nvPr/>
            </p:nvSpPr>
            <p:spPr bwMode="auto">
              <a:xfrm>
                <a:off x="4096" y="3346"/>
                <a:ext cx="61" cy="5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2" name="Line 2604"/>
              <p:cNvSpPr>
                <a:spLocks noChangeShapeType="1"/>
              </p:cNvSpPr>
              <p:nvPr/>
            </p:nvSpPr>
            <p:spPr bwMode="auto">
              <a:xfrm>
                <a:off x="3982" y="1994"/>
                <a:ext cx="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3" name="Line 2605"/>
              <p:cNvSpPr>
                <a:spLocks noChangeShapeType="1"/>
              </p:cNvSpPr>
              <p:nvPr/>
            </p:nvSpPr>
            <p:spPr bwMode="auto">
              <a:xfrm>
                <a:off x="4035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4" name="Line 2606"/>
              <p:cNvSpPr>
                <a:spLocks noChangeShapeType="1"/>
              </p:cNvSpPr>
              <p:nvPr/>
            </p:nvSpPr>
            <p:spPr bwMode="auto">
              <a:xfrm flipH="1">
                <a:off x="3982" y="2022"/>
                <a:ext cx="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5" name="Line 2607"/>
              <p:cNvSpPr>
                <a:spLocks noChangeShapeType="1"/>
              </p:cNvSpPr>
              <p:nvPr/>
            </p:nvSpPr>
            <p:spPr bwMode="auto">
              <a:xfrm flipV="1">
                <a:off x="3982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6" name="Line 2608"/>
              <p:cNvSpPr>
                <a:spLocks noChangeShapeType="1"/>
              </p:cNvSpPr>
              <p:nvPr/>
            </p:nvSpPr>
            <p:spPr bwMode="auto">
              <a:xfrm flipV="1">
                <a:off x="3998" y="1994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7" name="Rectangle 2609"/>
              <p:cNvSpPr>
                <a:spLocks noChangeArrowheads="1"/>
              </p:cNvSpPr>
              <p:nvPr/>
            </p:nvSpPr>
            <p:spPr bwMode="auto">
              <a:xfrm>
                <a:off x="3200" y="2609"/>
                <a:ext cx="38" cy="6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8" name="Line 2610"/>
              <p:cNvSpPr>
                <a:spLocks noChangeShapeType="1"/>
              </p:cNvSpPr>
              <p:nvPr/>
            </p:nvSpPr>
            <p:spPr bwMode="auto">
              <a:xfrm>
                <a:off x="1867" y="2450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59" name="Line 2611"/>
              <p:cNvSpPr>
                <a:spLocks noChangeShapeType="1"/>
              </p:cNvSpPr>
              <p:nvPr/>
            </p:nvSpPr>
            <p:spPr bwMode="auto">
              <a:xfrm>
                <a:off x="1867" y="2422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0" name="Line 2612"/>
              <p:cNvSpPr>
                <a:spLocks noChangeShapeType="1"/>
              </p:cNvSpPr>
              <p:nvPr/>
            </p:nvSpPr>
            <p:spPr bwMode="auto">
              <a:xfrm>
                <a:off x="1867" y="2422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1" name="Line 2613"/>
              <p:cNvSpPr>
                <a:spLocks noChangeShapeType="1"/>
              </p:cNvSpPr>
              <p:nvPr/>
            </p:nvSpPr>
            <p:spPr bwMode="auto">
              <a:xfrm>
                <a:off x="1921" y="2422"/>
                <a:ext cx="1" cy="2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2" name="Rectangle 2614"/>
              <p:cNvSpPr>
                <a:spLocks noChangeArrowheads="1"/>
              </p:cNvSpPr>
              <p:nvPr/>
            </p:nvSpPr>
            <p:spPr bwMode="auto">
              <a:xfrm>
                <a:off x="3219" y="2472"/>
                <a:ext cx="19" cy="19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1163" name="Line 2615"/>
              <p:cNvSpPr>
                <a:spLocks noChangeShapeType="1"/>
              </p:cNvSpPr>
              <p:nvPr/>
            </p:nvSpPr>
            <p:spPr bwMode="auto">
              <a:xfrm>
                <a:off x="1887" y="2741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0" name="Group 2817"/>
            <p:cNvGrpSpPr>
              <a:grpSpLocks/>
            </p:cNvGrpSpPr>
            <p:nvPr/>
          </p:nvGrpSpPr>
          <p:grpSpPr bwMode="auto">
            <a:xfrm>
              <a:off x="818" y="90"/>
              <a:ext cx="3857" cy="3622"/>
              <a:chOff x="818" y="90"/>
              <a:chExt cx="3857" cy="3622"/>
            </a:xfrm>
          </p:grpSpPr>
          <p:sp>
            <p:nvSpPr>
              <p:cNvPr id="764" name="Line 2617"/>
              <p:cNvSpPr>
                <a:spLocks noChangeShapeType="1"/>
              </p:cNvSpPr>
              <p:nvPr/>
            </p:nvSpPr>
            <p:spPr bwMode="auto">
              <a:xfrm>
                <a:off x="1936" y="2741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5" name="Line 2618"/>
              <p:cNvSpPr>
                <a:spLocks noChangeShapeType="1"/>
              </p:cNvSpPr>
              <p:nvPr/>
            </p:nvSpPr>
            <p:spPr bwMode="auto">
              <a:xfrm>
                <a:off x="1887" y="2773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6" name="Rectangle 2619"/>
              <p:cNvSpPr>
                <a:spLocks noChangeArrowheads="1"/>
              </p:cNvSpPr>
              <p:nvPr/>
            </p:nvSpPr>
            <p:spPr bwMode="auto">
              <a:xfrm>
                <a:off x="2955" y="2395"/>
                <a:ext cx="22" cy="22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7" name="Line 2620"/>
              <p:cNvSpPr>
                <a:spLocks noChangeShapeType="1"/>
              </p:cNvSpPr>
              <p:nvPr/>
            </p:nvSpPr>
            <p:spPr bwMode="auto">
              <a:xfrm>
                <a:off x="1805" y="1190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8" name="Line 2621"/>
              <p:cNvSpPr>
                <a:spLocks noChangeShapeType="1"/>
              </p:cNvSpPr>
              <p:nvPr/>
            </p:nvSpPr>
            <p:spPr bwMode="auto">
              <a:xfrm>
                <a:off x="1805" y="1164"/>
                <a:ext cx="11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9" name="Line 2622"/>
              <p:cNvSpPr>
                <a:spLocks noChangeShapeType="1"/>
              </p:cNvSpPr>
              <p:nvPr/>
            </p:nvSpPr>
            <p:spPr bwMode="auto">
              <a:xfrm>
                <a:off x="1923" y="1164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0" name="Line 2623"/>
              <p:cNvSpPr>
                <a:spLocks noChangeShapeType="1"/>
              </p:cNvSpPr>
              <p:nvPr/>
            </p:nvSpPr>
            <p:spPr bwMode="auto">
              <a:xfrm>
                <a:off x="1805" y="1164"/>
                <a:ext cx="1" cy="2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1" name="Rectangle 2624"/>
              <p:cNvSpPr>
                <a:spLocks noChangeArrowheads="1"/>
              </p:cNvSpPr>
              <p:nvPr/>
            </p:nvSpPr>
            <p:spPr bwMode="auto">
              <a:xfrm>
                <a:off x="3647" y="2950"/>
                <a:ext cx="98" cy="20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2" name="Line 2625"/>
              <p:cNvSpPr>
                <a:spLocks noChangeShapeType="1"/>
              </p:cNvSpPr>
              <p:nvPr/>
            </p:nvSpPr>
            <p:spPr bwMode="auto">
              <a:xfrm flipV="1">
                <a:off x="2599" y="1912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3" name="Line 2626"/>
              <p:cNvSpPr>
                <a:spLocks noChangeShapeType="1"/>
              </p:cNvSpPr>
              <p:nvPr/>
            </p:nvSpPr>
            <p:spPr bwMode="auto">
              <a:xfrm flipV="1">
                <a:off x="2566" y="1912"/>
                <a:ext cx="1" cy="6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4" name="Line 2627"/>
              <p:cNvSpPr>
                <a:spLocks noChangeShapeType="1"/>
              </p:cNvSpPr>
              <p:nvPr/>
            </p:nvSpPr>
            <p:spPr bwMode="auto">
              <a:xfrm>
                <a:off x="2566" y="1974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5" name="Line 2628"/>
              <p:cNvSpPr>
                <a:spLocks noChangeShapeType="1"/>
              </p:cNvSpPr>
              <p:nvPr/>
            </p:nvSpPr>
            <p:spPr bwMode="auto">
              <a:xfrm>
                <a:off x="2619" y="2112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6" name="Line 2629"/>
              <p:cNvSpPr>
                <a:spLocks noChangeShapeType="1"/>
              </p:cNvSpPr>
              <p:nvPr/>
            </p:nvSpPr>
            <p:spPr bwMode="auto">
              <a:xfrm>
                <a:off x="2566" y="1916"/>
                <a:ext cx="6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7" name="Line 2630"/>
              <p:cNvSpPr>
                <a:spLocks noChangeShapeType="1"/>
              </p:cNvSpPr>
              <p:nvPr/>
            </p:nvSpPr>
            <p:spPr bwMode="auto">
              <a:xfrm>
                <a:off x="2566" y="1912"/>
                <a:ext cx="3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8" name="Line 2631"/>
              <p:cNvSpPr>
                <a:spLocks noChangeShapeType="1"/>
              </p:cNvSpPr>
              <p:nvPr/>
            </p:nvSpPr>
            <p:spPr bwMode="auto">
              <a:xfrm>
                <a:off x="2566" y="191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79" name="Rectangle 2632"/>
              <p:cNvSpPr>
                <a:spLocks noChangeArrowheads="1"/>
              </p:cNvSpPr>
              <p:nvPr/>
            </p:nvSpPr>
            <p:spPr bwMode="auto">
              <a:xfrm>
                <a:off x="2540" y="1824"/>
                <a:ext cx="16" cy="17"/>
              </a:xfrm>
              <a:prstGeom prst="rect">
                <a:avLst/>
              </a:prstGeom>
              <a:noFill/>
              <a:ln w="1588">
                <a:solidFill>
                  <a:srgbClr val="13151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0" name="Freeform 2633"/>
              <p:cNvSpPr>
                <a:spLocks/>
              </p:cNvSpPr>
              <p:nvPr/>
            </p:nvSpPr>
            <p:spPr bwMode="auto">
              <a:xfrm>
                <a:off x="2566" y="1921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1 h 2"/>
                  <a:gd name="T4" fmla="*/ 6 w 6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6"/>
                  <a:gd name="T10" fmla="*/ 0 h 2"/>
                  <a:gd name="T11" fmla="*/ 6 w 6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" h="2">
                    <a:moveTo>
                      <a:pt x="0" y="2"/>
                    </a:moveTo>
                    <a:lnTo>
                      <a:pt x="4" y="1"/>
                    </a:lnTo>
                    <a:lnTo>
                      <a:pt x="6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1" name="Line 2634"/>
              <p:cNvSpPr>
                <a:spLocks noChangeShapeType="1"/>
              </p:cNvSpPr>
              <p:nvPr/>
            </p:nvSpPr>
            <p:spPr bwMode="auto">
              <a:xfrm flipV="1">
                <a:off x="2619" y="2112"/>
                <a:ext cx="1" cy="3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2" name="Line 2635"/>
              <p:cNvSpPr>
                <a:spLocks noChangeShapeType="1"/>
              </p:cNvSpPr>
              <p:nvPr/>
            </p:nvSpPr>
            <p:spPr bwMode="auto">
              <a:xfrm flipV="1">
                <a:off x="3390" y="3032"/>
                <a:ext cx="55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3" name="Line 2636"/>
              <p:cNvSpPr>
                <a:spLocks noChangeShapeType="1"/>
              </p:cNvSpPr>
              <p:nvPr/>
            </p:nvSpPr>
            <p:spPr bwMode="auto">
              <a:xfrm flipV="1">
                <a:off x="818" y="2410"/>
                <a:ext cx="304" cy="8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4" name="Line 2637"/>
              <p:cNvSpPr>
                <a:spLocks noChangeShapeType="1"/>
              </p:cNvSpPr>
              <p:nvPr/>
            </p:nvSpPr>
            <p:spPr bwMode="auto">
              <a:xfrm flipV="1">
                <a:off x="818" y="2490"/>
                <a:ext cx="1" cy="4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5" name="Line 2638"/>
              <p:cNvSpPr>
                <a:spLocks noChangeShapeType="1"/>
              </p:cNvSpPr>
              <p:nvPr/>
            </p:nvSpPr>
            <p:spPr bwMode="auto">
              <a:xfrm>
                <a:off x="1112" y="1724"/>
                <a:ext cx="1" cy="6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6" name="Line 2639"/>
              <p:cNvSpPr>
                <a:spLocks noChangeShapeType="1"/>
              </p:cNvSpPr>
              <p:nvPr/>
            </p:nvSpPr>
            <p:spPr bwMode="auto">
              <a:xfrm flipH="1">
                <a:off x="1058" y="1793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7" name="Line 2640"/>
              <p:cNvSpPr>
                <a:spLocks noChangeShapeType="1"/>
              </p:cNvSpPr>
              <p:nvPr/>
            </p:nvSpPr>
            <p:spPr bwMode="auto">
              <a:xfrm>
                <a:off x="1058" y="1793"/>
                <a:ext cx="64" cy="6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8" name="Freeform 2641"/>
              <p:cNvSpPr>
                <a:spLocks/>
              </p:cNvSpPr>
              <p:nvPr/>
            </p:nvSpPr>
            <p:spPr bwMode="auto">
              <a:xfrm>
                <a:off x="2226" y="90"/>
                <a:ext cx="76" cy="14"/>
              </a:xfrm>
              <a:custGeom>
                <a:avLst/>
                <a:gdLst>
                  <a:gd name="T0" fmla="*/ 0 w 76"/>
                  <a:gd name="T1" fmla="*/ 0 h 14"/>
                  <a:gd name="T2" fmla="*/ 11 w 76"/>
                  <a:gd name="T3" fmla="*/ 6 h 14"/>
                  <a:gd name="T4" fmla="*/ 24 w 76"/>
                  <a:gd name="T5" fmla="*/ 10 h 14"/>
                  <a:gd name="T6" fmla="*/ 36 w 76"/>
                  <a:gd name="T7" fmla="*/ 14 h 14"/>
                  <a:gd name="T8" fmla="*/ 48 w 76"/>
                  <a:gd name="T9" fmla="*/ 14 h 14"/>
                  <a:gd name="T10" fmla="*/ 63 w 76"/>
                  <a:gd name="T11" fmla="*/ 13 h 14"/>
                  <a:gd name="T12" fmla="*/ 76 w 76"/>
                  <a:gd name="T13" fmla="*/ 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14"/>
                  <a:gd name="T23" fmla="*/ 76 w 7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14">
                    <a:moveTo>
                      <a:pt x="0" y="0"/>
                    </a:moveTo>
                    <a:lnTo>
                      <a:pt x="11" y="6"/>
                    </a:lnTo>
                    <a:lnTo>
                      <a:pt x="24" y="10"/>
                    </a:lnTo>
                    <a:lnTo>
                      <a:pt x="36" y="14"/>
                    </a:lnTo>
                    <a:lnTo>
                      <a:pt x="48" y="14"/>
                    </a:lnTo>
                    <a:lnTo>
                      <a:pt x="63" y="13"/>
                    </a:lnTo>
                    <a:lnTo>
                      <a:pt x="76" y="9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89" name="Freeform 2642"/>
              <p:cNvSpPr>
                <a:spLocks/>
              </p:cNvSpPr>
              <p:nvPr/>
            </p:nvSpPr>
            <p:spPr bwMode="auto">
              <a:xfrm>
                <a:off x="2090" y="90"/>
                <a:ext cx="57" cy="86"/>
              </a:xfrm>
              <a:custGeom>
                <a:avLst/>
                <a:gdLst>
                  <a:gd name="T0" fmla="*/ 0 w 57"/>
                  <a:gd name="T1" fmla="*/ 86 h 86"/>
                  <a:gd name="T2" fmla="*/ 12 w 57"/>
                  <a:gd name="T3" fmla="*/ 80 h 86"/>
                  <a:gd name="T4" fmla="*/ 23 w 57"/>
                  <a:gd name="T5" fmla="*/ 73 h 86"/>
                  <a:gd name="T6" fmla="*/ 32 w 57"/>
                  <a:gd name="T7" fmla="*/ 64 h 86"/>
                  <a:gd name="T8" fmla="*/ 41 w 57"/>
                  <a:gd name="T9" fmla="*/ 54 h 86"/>
                  <a:gd name="T10" fmla="*/ 47 w 57"/>
                  <a:gd name="T11" fmla="*/ 43 h 86"/>
                  <a:gd name="T12" fmla="*/ 52 w 57"/>
                  <a:gd name="T13" fmla="*/ 30 h 86"/>
                  <a:gd name="T14" fmla="*/ 56 w 57"/>
                  <a:gd name="T15" fmla="*/ 16 h 86"/>
                  <a:gd name="T16" fmla="*/ 57 w 57"/>
                  <a:gd name="T17" fmla="*/ 3 h 86"/>
                  <a:gd name="T18" fmla="*/ 57 w 57"/>
                  <a:gd name="T19" fmla="*/ 1 h 86"/>
                  <a:gd name="T20" fmla="*/ 57 w 57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86"/>
                  <a:gd name="T35" fmla="*/ 57 w 57"/>
                  <a:gd name="T36" fmla="*/ 86 h 8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86">
                    <a:moveTo>
                      <a:pt x="0" y="86"/>
                    </a:moveTo>
                    <a:lnTo>
                      <a:pt x="12" y="80"/>
                    </a:lnTo>
                    <a:lnTo>
                      <a:pt x="23" y="73"/>
                    </a:lnTo>
                    <a:lnTo>
                      <a:pt x="32" y="64"/>
                    </a:lnTo>
                    <a:lnTo>
                      <a:pt x="41" y="54"/>
                    </a:lnTo>
                    <a:lnTo>
                      <a:pt x="47" y="43"/>
                    </a:lnTo>
                    <a:lnTo>
                      <a:pt x="52" y="30"/>
                    </a:lnTo>
                    <a:lnTo>
                      <a:pt x="56" y="16"/>
                    </a:lnTo>
                    <a:lnTo>
                      <a:pt x="57" y="3"/>
                    </a:lnTo>
                    <a:lnTo>
                      <a:pt x="57" y="1"/>
                    </a:lnTo>
                    <a:lnTo>
                      <a:pt x="5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0" name="Line 2643"/>
              <p:cNvSpPr>
                <a:spLocks noChangeShapeType="1"/>
              </p:cNvSpPr>
              <p:nvPr/>
            </p:nvSpPr>
            <p:spPr bwMode="auto">
              <a:xfrm flipV="1">
                <a:off x="1062" y="513"/>
                <a:ext cx="254" cy="9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1" name="Line 2644"/>
              <p:cNvSpPr>
                <a:spLocks noChangeShapeType="1"/>
              </p:cNvSpPr>
              <p:nvPr/>
            </p:nvSpPr>
            <p:spPr bwMode="auto">
              <a:xfrm flipV="1">
                <a:off x="2366" y="90"/>
                <a:ext cx="127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2" name="Line 2645"/>
              <p:cNvSpPr>
                <a:spLocks noChangeShapeType="1"/>
              </p:cNvSpPr>
              <p:nvPr/>
            </p:nvSpPr>
            <p:spPr bwMode="auto">
              <a:xfrm flipV="1">
                <a:off x="1046" y="176"/>
                <a:ext cx="1044" cy="37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3" name="Line 2646"/>
              <p:cNvSpPr>
                <a:spLocks noChangeShapeType="1"/>
              </p:cNvSpPr>
              <p:nvPr/>
            </p:nvSpPr>
            <p:spPr bwMode="auto">
              <a:xfrm flipV="1">
                <a:off x="2302" y="90"/>
                <a:ext cx="27" cy="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4" name="Line 2647"/>
              <p:cNvSpPr>
                <a:spLocks noChangeShapeType="1"/>
              </p:cNvSpPr>
              <p:nvPr/>
            </p:nvSpPr>
            <p:spPr bwMode="auto">
              <a:xfrm>
                <a:off x="2704" y="1051"/>
                <a:ext cx="62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5" name="Line 2648"/>
              <p:cNvSpPr>
                <a:spLocks noChangeShapeType="1"/>
              </p:cNvSpPr>
              <p:nvPr/>
            </p:nvSpPr>
            <p:spPr bwMode="auto">
              <a:xfrm>
                <a:off x="2980" y="1091"/>
                <a:ext cx="3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6" name="Line 2649"/>
              <p:cNvSpPr>
                <a:spLocks noChangeShapeType="1"/>
              </p:cNvSpPr>
              <p:nvPr/>
            </p:nvSpPr>
            <p:spPr bwMode="auto">
              <a:xfrm>
                <a:off x="2970" y="1051"/>
                <a:ext cx="1" cy="59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7" name="Line 2650"/>
              <p:cNvSpPr>
                <a:spLocks noChangeShapeType="1"/>
              </p:cNvSpPr>
              <p:nvPr/>
            </p:nvSpPr>
            <p:spPr bwMode="auto">
              <a:xfrm>
                <a:off x="3968" y="1695"/>
                <a:ext cx="1" cy="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8" name="Line 2651"/>
              <p:cNvSpPr>
                <a:spLocks noChangeShapeType="1"/>
              </p:cNvSpPr>
              <p:nvPr/>
            </p:nvSpPr>
            <p:spPr bwMode="auto">
              <a:xfrm>
                <a:off x="3948" y="1859"/>
                <a:ext cx="1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99" name="Line 2652"/>
              <p:cNvSpPr>
                <a:spLocks noChangeShapeType="1"/>
              </p:cNvSpPr>
              <p:nvPr/>
            </p:nvSpPr>
            <p:spPr bwMode="auto">
              <a:xfrm>
                <a:off x="3944" y="1974"/>
                <a:ext cx="1" cy="5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0" name="Line 2653"/>
              <p:cNvSpPr>
                <a:spLocks noChangeShapeType="1"/>
              </p:cNvSpPr>
              <p:nvPr/>
            </p:nvSpPr>
            <p:spPr bwMode="auto">
              <a:xfrm>
                <a:off x="3944" y="197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1" name="Line 2654"/>
              <p:cNvSpPr>
                <a:spLocks noChangeShapeType="1"/>
              </p:cNvSpPr>
              <p:nvPr/>
            </p:nvSpPr>
            <p:spPr bwMode="auto">
              <a:xfrm>
                <a:off x="3944" y="203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2" name="Line 2655"/>
              <p:cNvSpPr>
                <a:spLocks noChangeShapeType="1"/>
              </p:cNvSpPr>
              <p:nvPr/>
            </p:nvSpPr>
            <p:spPr bwMode="auto">
              <a:xfrm>
                <a:off x="3948" y="2030"/>
                <a:ext cx="1" cy="9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3" name="Line 2656"/>
              <p:cNvSpPr>
                <a:spLocks noChangeShapeType="1"/>
              </p:cNvSpPr>
              <p:nvPr/>
            </p:nvSpPr>
            <p:spPr bwMode="auto">
              <a:xfrm flipH="1">
                <a:off x="3889" y="2128"/>
                <a:ext cx="59" cy="2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4" name="Line 2657"/>
              <p:cNvSpPr>
                <a:spLocks noChangeShapeType="1"/>
              </p:cNvSpPr>
              <p:nvPr/>
            </p:nvSpPr>
            <p:spPr bwMode="auto">
              <a:xfrm>
                <a:off x="3889" y="2362"/>
                <a:ext cx="1" cy="6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5" name="Line 2658"/>
              <p:cNvSpPr>
                <a:spLocks noChangeShapeType="1"/>
              </p:cNvSpPr>
              <p:nvPr/>
            </p:nvSpPr>
            <p:spPr bwMode="auto">
              <a:xfrm>
                <a:off x="3924" y="3012"/>
                <a:ext cx="48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6" name="Freeform 2659"/>
              <p:cNvSpPr>
                <a:spLocks/>
              </p:cNvSpPr>
              <p:nvPr/>
            </p:nvSpPr>
            <p:spPr bwMode="auto">
              <a:xfrm>
                <a:off x="3889" y="2975"/>
                <a:ext cx="35" cy="37"/>
              </a:xfrm>
              <a:custGeom>
                <a:avLst/>
                <a:gdLst>
                  <a:gd name="T0" fmla="*/ 0 w 35"/>
                  <a:gd name="T1" fmla="*/ 0 h 37"/>
                  <a:gd name="T2" fmla="*/ 2 w 35"/>
                  <a:gd name="T3" fmla="*/ 8 h 37"/>
                  <a:gd name="T4" fmla="*/ 3 w 35"/>
                  <a:gd name="T5" fmla="*/ 14 h 37"/>
                  <a:gd name="T6" fmla="*/ 6 w 35"/>
                  <a:gd name="T7" fmla="*/ 20 h 37"/>
                  <a:gd name="T8" fmla="*/ 10 w 35"/>
                  <a:gd name="T9" fmla="*/ 25 h 37"/>
                  <a:gd name="T10" fmla="*/ 16 w 35"/>
                  <a:gd name="T11" fmla="*/ 30 h 37"/>
                  <a:gd name="T12" fmla="*/ 21 w 35"/>
                  <a:gd name="T13" fmla="*/ 33 h 37"/>
                  <a:gd name="T14" fmla="*/ 28 w 35"/>
                  <a:gd name="T15" fmla="*/ 35 h 37"/>
                  <a:gd name="T16" fmla="*/ 35 w 35"/>
                  <a:gd name="T17" fmla="*/ 37 h 37"/>
                  <a:gd name="T18" fmla="*/ 35 w 35"/>
                  <a:gd name="T19" fmla="*/ 37 h 37"/>
                  <a:gd name="T20" fmla="*/ 35 w 35"/>
                  <a:gd name="T21" fmla="*/ 37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"/>
                  <a:gd name="T34" fmla="*/ 0 h 37"/>
                  <a:gd name="T35" fmla="*/ 35 w 35"/>
                  <a:gd name="T36" fmla="*/ 37 h 3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" h="37">
                    <a:moveTo>
                      <a:pt x="0" y="0"/>
                    </a:moveTo>
                    <a:lnTo>
                      <a:pt x="2" y="8"/>
                    </a:lnTo>
                    <a:lnTo>
                      <a:pt x="3" y="14"/>
                    </a:lnTo>
                    <a:lnTo>
                      <a:pt x="6" y="20"/>
                    </a:lnTo>
                    <a:lnTo>
                      <a:pt x="10" y="25"/>
                    </a:lnTo>
                    <a:lnTo>
                      <a:pt x="16" y="30"/>
                    </a:lnTo>
                    <a:lnTo>
                      <a:pt x="21" y="33"/>
                    </a:lnTo>
                    <a:lnTo>
                      <a:pt x="28" y="35"/>
                    </a:lnTo>
                    <a:lnTo>
                      <a:pt x="35" y="3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7" name="Freeform 2660"/>
              <p:cNvSpPr>
                <a:spLocks/>
              </p:cNvSpPr>
              <p:nvPr/>
            </p:nvSpPr>
            <p:spPr bwMode="auto">
              <a:xfrm>
                <a:off x="4200" y="3321"/>
                <a:ext cx="12" cy="6"/>
              </a:xfrm>
              <a:custGeom>
                <a:avLst/>
                <a:gdLst>
                  <a:gd name="T0" fmla="*/ 12 w 12"/>
                  <a:gd name="T1" fmla="*/ 6 h 6"/>
                  <a:gd name="T2" fmla="*/ 11 w 12"/>
                  <a:gd name="T3" fmla="*/ 4 h 6"/>
                  <a:gd name="T4" fmla="*/ 9 w 12"/>
                  <a:gd name="T5" fmla="*/ 1 h 6"/>
                  <a:gd name="T6" fmla="*/ 8 w 12"/>
                  <a:gd name="T7" fmla="*/ 0 h 6"/>
                  <a:gd name="T8" fmla="*/ 6 w 12"/>
                  <a:gd name="T9" fmla="*/ 0 h 6"/>
                  <a:gd name="T10" fmla="*/ 3 w 12"/>
                  <a:gd name="T11" fmla="*/ 0 h 6"/>
                  <a:gd name="T12" fmla="*/ 1 w 12"/>
                  <a:gd name="T13" fmla="*/ 1 h 6"/>
                  <a:gd name="T14" fmla="*/ 0 w 12"/>
                  <a:gd name="T15" fmla="*/ 4 h 6"/>
                  <a:gd name="T16" fmla="*/ 0 w 12"/>
                  <a:gd name="T17" fmla="*/ 6 h 6"/>
                  <a:gd name="T18" fmla="*/ 0 w 12"/>
                  <a:gd name="T19" fmla="*/ 6 h 6"/>
                  <a:gd name="T20" fmla="*/ 0 w 12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6"/>
                  <a:gd name="T35" fmla="*/ 12 w 12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6">
                    <a:moveTo>
                      <a:pt x="12" y="6"/>
                    </a:moveTo>
                    <a:lnTo>
                      <a:pt x="11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8" name="Freeform 2661"/>
              <p:cNvSpPr>
                <a:spLocks/>
              </p:cNvSpPr>
              <p:nvPr/>
            </p:nvSpPr>
            <p:spPr bwMode="auto">
              <a:xfrm>
                <a:off x="4470" y="3217"/>
                <a:ext cx="19" cy="11"/>
              </a:xfrm>
              <a:custGeom>
                <a:avLst/>
                <a:gdLst>
                  <a:gd name="T0" fmla="*/ 19 w 19"/>
                  <a:gd name="T1" fmla="*/ 9 h 11"/>
                  <a:gd name="T2" fmla="*/ 18 w 19"/>
                  <a:gd name="T3" fmla="*/ 5 h 11"/>
                  <a:gd name="T4" fmla="*/ 16 w 19"/>
                  <a:gd name="T5" fmla="*/ 2 h 11"/>
                  <a:gd name="T6" fmla="*/ 12 w 19"/>
                  <a:gd name="T7" fmla="*/ 1 h 11"/>
                  <a:gd name="T8" fmla="*/ 9 w 19"/>
                  <a:gd name="T9" fmla="*/ 0 h 11"/>
                  <a:gd name="T10" fmla="*/ 6 w 19"/>
                  <a:gd name="T11" fmla="*/ 1 h 11"/>
                  <a:gd name="T12" fmla="*/ 2 w 19"/>
                  <a:gd name="T13" fmla="*/ 4 h 11"/>
                  <a:gd name="T14" fmla="*/ 0 w 19"/>
                  <a:gd name="T15" fmla="*/ 6 h 11"/>
                  <a:gd name="T16" fmla="*/ 0 w 19"/>
                  <a:gd name="T17" fmla="*/ 11 h 11"/>
                  <a:gd name="T18" fmla="*/ 0 w 19"/>
                  <a:gd name="T19" fmla="*/ 11 h 11"/>
                  <a:gd name="T20" fmla="*/ 0 w 19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11"/>
                  <a:gd name="T35" fmla="*/ 19 w 19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11">
                    <a:moveTo>
                      <a:pt x="19" y="9"/>
                    </a:moveTo>
                    <a:lnTo>
                      <a:pt x="18" y="5"/>
                    </a:lnTo>
                    <a:lnTo>
                      <a:pt x="16" y="2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09" name="Freeform 2662"/>
              <p:cNvSpPr>
                <a:spLocks/>
              </p:cNvSpPr>
              <p:nvPr/>
            </p:nvSpPr>
            <p:spPr bwMode="auto">
              <a:xfrm>
                <a:off x="4495" y="3486"/>
                <a:ext cx="59" cy="51"/>
              </a:xfrm>
              <a:custGeom>
                <a:avLst/>
                <a:gdLst>
                  <a:gd name="T0" fmla="*/ 59 w 59"/>
                  <a:gd name="T1" fmla="*/ 51 h 51"/>
                  <a:gd name="T2" fmla="*/ 57 w 59"/>
                  <a:gd name="T3" fmla="*/ 40 h 51"/>
                  <a:gd name="T4" fmla="*/ 52 w 59"/>
                  <a:gd name="T5" fmla="*/ 30 h 51"/>
                  <a:gd name="T6" fmla="*/ 47 w 59"/>
                  <a:gd name="T7" fmla="*/ 21 h 51"/>
                  <a:gd name="T8" fmla="*/ 39 w 59"/>
                  <a:gd name="T9" fmla="*/ 14 h 51"/>
                  <a:gd name="T10" fmla="*/ 31 w 59"/>
                  <a:gd name="T11" fmla="*/ 7 h 51"/>
                  <a:gd name="T12" fmla="*/ 21 w 59"/>
                  <a:gd name="T13" fmla="*/ 4 h 51"/>
                  <a:gd name="T14" fmla="*/ 11 w 59"/>
                  <a:gd name="T15" fmla="*/ 0 h 51"/>
                  <a:gd name="T16" fmla="*/ 0 w 59"/>
                  <a:gd name="T17" fmla="*/ 0 h 51"/>
                  <a:gd name="T18" fmla="*/ 0 w 59"/>
                  <a:gd name="T19" fmla="*/ 0 h 51"/>
                  <a:gd name="T20" fmla="*/ 0 w 59"/>
                  <a:gd name="T21" fmla="*/ 0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9"/>
                  <a:gd name="T34" fmla="*/ 0 h 51"/>
                  <a:gd name="T35" fmla="*/ 59 w 59"/>
                  <a:gd name="T36" fmla="*/ 51 h 5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9" h="51">
                    <a:moveTo>
                      <a:pt x="59" y="51"/>
                    </a:moveTo>
                    <a:lnTo>
                      <a:pt x="57" y="40"/>
                    </a:lnTo>
                    <a:lnTo>
                      <a:pt x="52" y="30"/>
                    </a:lnTo>
                    <a:lnTo>
                      <a:pt x="47" y="21"/>
                    </a:lnTo>
                    <a:lnTo>
                      <a:pt x="39" y="14"/>
                    </a:lnTo>
                    <a:lnTo>
                      <a:pt x="31" y="7"/>
                    </a:lnTo>
                    <a:lnTo>
                      <a:pt x="21" y="4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0" name="Freeform 2663"/>
              <p:cNvSpPr>
                <a:spLocks/>
              </p:cNvSpPr>
              <p:nvPr/>
            </p:nvSpPr>
            <p:spPr bwMode="auto">
              <a:xfrm>
                <a:off x="4642" y="3666"/>
                <a:ext cx="33" cy="46"/>
              </a:xfrm>
              <a:custGeom>
                <a:avLst/>
                <a:gdLst>
                  <a:gd name="T0" fmla="*/ 33 w 33"/>
                  <a:gd name="T1" fmla="*/ 0 h 46"/>
                  <a:gd name="T2" fmla="*/ 27 w 33"/>
                  <a:gd name="T3" fmla="*/ 3 h 46"/>
                  <a:gd name="T4" fmla="*/ 21 w 33"/>
                  <a:gd name="T5" fmla="*/ 5 h 46"/>
                  <a:gd name="T6" fmla="*/ 15 w 33"/>
                  <a:gd name="T7" fmla="*/ 9 h 46"/>
                  <a:gd name="T8" fmla="*/ 10 w 33"/>
                  <a:gd name="T9" fmla="*/ 14 h 46"/>
                  <a:gd name="T10" fmla="*/ 6 w 33"/>
                  <a:gd name="T11" fmla="*/ 20 h 46"/>
                  <a:gd name="T12" fmla="*/ 2 w 33"/>
                  <a:gd name="T13" fmla="*/ 26 h 46"/>
                  <a:gd name="T14" fmla="*/ 1 w 33"/>
                  <a:gd name="T15" fmla="*/ 33 h 46"/>
                  <a:gd name="T16" fmla="*/ 0 w 33"/>
                  <a:gd name="T17" fmla="*/ 40 h 46"/>
                  <a:gd name="T18" fmla="*/ 0 w 33"/>
                  <a:gd name="T19" fmla="*/ 43 h 46"/>
                  <a:gd name="T20" fmla="*/ 0 w 33"/>
                  <a:gd name="T21" fmla="*/ 4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3"/>
                  <a:gd name="T34" fmla="*/ 0 h 46"/>
                  <a:gd name="T35" fmla="*/ 33 w 33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3" h="46">
                    <a:moveTo>
                      <a:pt x="33" y="0"/>
                    </a:moveTo>
                    <a:lnTo>
                      <a:pt x="27" y="3"/>
                    </a:lnTo>
                    <a:lnTo>
                      <a:pt x="21" y="5"/>
                    </a:lnTo>
                    <a:lnTo>
                      <a:pt x="15" y="9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1" y="33"/>
                    </a:lnTo>
                    <a:lnTo>
                      <a:pt x="0" y="40"/>
                    </a:lnTo>
                    <a:lnTo>
                      <a:pt x="0" y="43"/>
                    </a:lnTo>
                    <a:lnTo>
                      <a:pt x="0" y="4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1" name="Freeform 2664"/>
              <p:cNvSpPr>
                <a:spLocks/>
              </p:cNvSpPr>
              <p:nvPr/>
            </p:nvSpPr>
            <p:spPr bwMode="auto">
              <a:xfrm>
                <a:off x="4619" y="3569"/>
                <a:ext cx="45" cy="33"/>
              </a:xfrm>
              <a:custGeom>
                <a:avLst/>
                <a:gdLst>
                  <a:gd name="T0" fmla="*/ 0 w 45"/>
                  <a:gd name="T1" fmla="*/ 0 h 33"/>
                  <a:gd name="T2" fmla="*/ 1 w 45"/>
                  <a:gd name="T3" fmla="*/ 6 h 33"/>
                  <a:gd name="T4" fmla="*/ 5 w 45"/>
                  <a:gd name="T5" fmla="*/ 12 h 33"/>
                  <a:gd name="T6" fmla="*/ 8 w 45"/>
                  <a:gd name="T7" fmla="*/ 18 h 33"/>
                  <a:gd name="T8" fmla="*/ 13 w 45"/>
                  <a:gd name="T9" fmla="*/ 23 h 33"/>
                  <a:gd name="T10" fmla="*/ 18 w 45"/>
                  <a:gd name="T11" fmla="*/ 27 h 33"/>
                  <a:gd name="T12" fmla="*/ 24 w 45"/>
                  <a:gd name="T13" fmla="*/ 31 h 33"/>
                  <a:gd name="T14" fmla="*/ 32 w 45"/>
                  <a:gd name="T15" fmla="*/ 32 h 33"/>
                  <a:gd name="T16" fmla="*/ 39 w 45"/>
                  <a:gd name="T17" fmla="*/ 33 h 33"/>
                  <a:gd name="T18" fmla="*/ 41 w 45"/>
                  <a:gd name="T19" fmla="*/ 33 h 33"/>
                  <a:gd name="T20" fmla="*/ 45 w 45"/>
                  <a:gd name="T21" fmla="*/ 33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5"/>
                  <a:gd name="T34" fmla="*/ 0 h 33"/>
                  <a:gd name="T35" fmla="*/ 45 w 45"/>
                  <a:gd name="T36" fmla="*/ 33 h 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5" h="33">
                    <a:moveTo>
                      <a:pt x="0" y="0"/>
                    </a:moveTo>
                    <a:lnTo>
                      <a:pt x="1" y="6"/>
                    </a:lnTo>
                    <a:lnTo>
                      <a:pt x="5" y="12"/>
                    </a:lnTo>
                    <a:lnTo>
                      <a:pt x="8" y="18"/>
                    </a:lnTo>
                    <a:lnTo>
                      <a:pt x="13" y="23"/>
                    </a:lnTo>
                    <a:lnTo>
                      <a:pt x="18" y="27"/>
                    </a:lnTo>
                    <a:lnTo>
                      <a:pt x="24" y="31"/>
                    </a:lnTo>
                    <a:lnTo>
                      <a:pt x="32" y="32"/>
                    </a:lnTo>
                    <a:lnTo>
                      <a:pt x="39" y="33"/>
                    </a:lnTo>
                    <a:lnTo>
                      <a:pt x="41" y="33"/>
                    </a:lnTo>
                    <a:lnTo>
                      <a:pt x="45" y="33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2" name="Freeform 2665"/>
              <p:cNvSpPr>
                <a:spLocks/>
              </p:cNvSpPr>
              <p:nvPr/>
            </p:nvSpPr>
            <p:spPr bwMode="auto">
              <a:xfrm>
                <a:off x="4467" y="3378"/>
                <a:ext cx="59" cy="74"/>
              </a:xfrm>
              <a:custGeom>
                <a:avLst/>
                <a:gdLst>
                  <a:gd name="T0" fmla="*/ 0 w 59"/>
                  <a:gd name="T1" fmla="*/ 74 h 74"/>
                  <a:gd name="T2" fmla="*/ 12 w 59"/>
                  <a:gd name="T3" fmla="*/ 74 h 74"/>
                  <a:gd name="T4" fmla="*/ 23 w 59"/>
                  <a:gd name="T5" fmla="*/ 70 h 74"/>
                  <a:gd name="T6" fmla="*/ 33 w 59"/>
                  <a:gd name="T7" fmla="*/ 64 h 74"/>
                  <a:gd name="T8" fmla="*/ 42 w 59"/>
                  <a:gd name="T9" fmla="*/ 57 h 74"/>
                  <a:gd name="T10" fmla="*/ 49 w 59"/>
                  <a:gd name="T11" fmla="*/ 48 h 74"/>
                  <a:gd name="T12" fmla="*/ 54 w 59"/>
                  <a:gd name="T13" fmla="*/ 38 h 74"/>
                  <a:gd name="T14" fmla="*/ 58 w 59"/>
                  <a:gd name="T15" fmla="*/ 27 h 74"/>
                  <a:gd name="T16" fmla="*/ 59 w 59"/>
                  <a:gd name="T17" fmla="*/ 14 h 74"/>
                  <a:gd name="T18" fmla="*/ 59 w 59"/>
                  <a:gd name="T19" fmla="*/ 8 h 74"/>
                  <a:gd name="T20" fmla="*/ 58 w 59"/>
                  <a:gd name="T21" fmla="*/ 0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9"/>
                  <a:gd name="T34" fmla="*/ 0 h 74"/>
                  <a:gd name="T35" fmla="*/ 59 w 59"/>
                  <a:gd name="T36" fmla="*/ 74 h 7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9" h="74">
                    <a:moveTo>
                      <a:pt x="0" y="74"/>
                    </a:moveTo>
                    <a:lnTo>
                      <a:pt x="12" y="74"/>
                    </a:lnTo>
                    <a:lnTo>
                      <a:pt x="23" y="70"/>
                    </a:lnTo>
                    <a:lnTo>
                      <a:pt x="33" y="64"/>
                    </a:lnTo>
                    <a:lnTo>
                      <a:pt x="42" y="57"/>
                    </a:lnTo>
                    <a:lnTo>
                      <a:pt x="49" y="48"/>
                    </a:lnTo>
                    <a:lnTo>
                      <a:pt x="54" y="38"/>
                    </a:lnTo>
                    <a:lnTo>
                      <a:pt x="58" y="27"/>
                    </a:lnTo>
                    <a:lnTo>
                      <a:pt x="59" y="14"/>
                    </a:lnTo>
                    <a:lnTo>
                      <a:pt x="59" y="8"/>
                    </a:lnTo>
                    <a:lnTo>
                      <a:pt x="58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3" name="Freeform 2666"/>
              <p:cNvSpPr>
                <a:spLocks/>
              </p:cNvSpPr>
              <p:nvPr/>
            </p:nvSpPr>
            <p:spPr bwMode="auto">
              <a:xfrm>
                <a:off x="4405" y="2942"/>
                <a:ext cx="60" cy="70"/>
              </a:xfrm>
              <a:custGeom>
                <a:avLst/>
                <a:gdLst>
                  <a:gd name="T0" fmla="*/ 0 w 60"/>
                  <a:gd name="T1" fmla="*/ 70 h 70"/>
                  <a:gd name="T2" fmla="*/ 12 w 60"/>
                  <a:gd name="T3" fmla="*/ 68 h 70"/>
                  <a:gd name="T4" fmla="*/ 23 w 60"/>
                  <a:gd name="T5" fmla="*/ 65 h 70"/>
                  <a:gd name="T6" fmla="*/ 33 w 60"/>
                  <a:gd name="T7" fmla="*/ 58 h 70"/>
                  <a:gd name="T8" fmla="*/ 41 w 60"/>
                  <a:gd name="T9" fmla="*/ 51 h 70"/>
                  <a:gd name="T10" fmla="*/ 49 w 60"/>
                  <a:gd name="T11" fmla="*/ 42 h 70"/>
                  <a:gd name="T12" fmla="*/ 55 w 60"/>
                  <a:gd name="T13" fmla="*/ 32 h 70"/>
                  <a:gd name="T14" fmla="*/ 59 w 60"/>
                  <a:gd name="T15" fmla="*/ 21 h 70"/>
                  <a:gd name="T16" fmla="*/ 60 w 60"/>
                  <a:gd name="T17" fmla="*/ 8 h 70"/>
                  <a:gd name="T18" fmla="*/ 59 w 60"/>
                  <a:gd name="T19" fmla="*/ 5 h 70"/>
                  <a:gd name="T20" fmla="*/ 59 w 60"/>
                  <a:gd name="T21" fmla="*/ 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0"/>
                  <a:gd name="T34" fmla="*/ 0 h 70"/>
                  <a:gd name="T35" fmla="*/ 60 w 60"/>
                  <a:gd name="T36" fmla="*/ 70 h 7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0" h="70">
                    <a:moveTo>
                      <a:pt x="0" y="70"/>
                    </a:moveTo>
                    <a:lnTo>
                      <a:pt x="12" y="68"/>
                    </a:lnTo>
                    <a:lnTo>
                      <a:pt x="23" y="65"/>
                    </a:lnTo>
                    <a:lnTo>
                      <a:pt x="33" y="58"/>
                    </a:lnTo>
                    <a:lnTo>
                      <a:pt x="41" y="51"/>
                    </a:lnTo>
                    <a:lnTo>
                      <a:pt x="49" y="42"/>
                    </a:lnTo>
                    <a:lnTo>
                      <a:pt x="55" y="32"/>
                    </a:lnTo>
                    <a:lnTo>
                      <a:pt x="59" y="21"/>
                    </a:lnTo>
                    <a:lnTo>
                      <a:pt x="60" y="8"/>
                    </a:lnTo>
                    <a:lnTo>
                      <a:pt x="59" y="5"/>
                    </a:lnTo>
                    <a:lnTo>
                      <a:pt x="59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4" name="Freeform 2667"/>
              <p:cNvSpPr>
                <a:spLocks/>
              </p:cNvSpPr>
              <p:nvPr/>
            </p:nvSpPr>
            <p:spPr bwMode="auto">
              <a:xfrm>
                <a:off x="2246" y="2935"/>
                <a:ext cx="73" cy="77"/>
              </a:xfrm>
              <a:custGeom>
                <a:avLst/>
                <a:gdLst>
                  <a:gd name="T0" fmla="*/ 0 w 73"/>
                  <a:gd name="T1" fmla="*/ 0 h 77"/>
                  <a:gd name="T2" fmla="*/ 0 w 73"/>
                  <a:gd name="T3" fmla="*/ 8 h 77"/>
                  <a:gd name="T4" fmla="*/ 1 w 73"/>
                  <a:gd name="T5" fmla="*/ 15 h 77"/>
                  <a:gd name="T6" fmla="*/ 2 w 73"/>
                  <a:gd name="T7" fmla="*/ 23 h 77"/>
                  <a:gd name="T8" fmla="*/ 5 w 73"/>
                  <a:gd name="T9" fmla="*/ 30 h 77"/>
                  <a:gd name="T10" fmla="*/ 8 w 73"/>
                  <a:gd name="T11" fmla="*/ 37 h 77"/>
                  <a:gd name="T12" fmla="*/ 12 w 73"/>
                  <a:gd name="T13" fmla="*/ 43 h 77"/>
                  <a:gd name="T14" fmla="*/ 16 w 73"/>
                  <a:gd name="T15" fmla="*/ 49 h 77"/>
                  <a:gd name="T16" fmla="*/ 21 w 73"/>
                  <a:gd name="T17" fmla="*/ 54 h 77"/>
                  <a:gd name="T18" fmla="*/ 27 w 73"/>
                  <a:gd name="T19" fmla="*/ 59 h 77"/>
                  <a:gd name="T20" fmla="*/ 32 w 73"/>
                  <a:gd name="T21" fmla="*/ 63 h 77"/>
                  <a:gd name="T22" fmla="*/ 38 w 73"/>
                  <a:gd name="T23" fmla="*/ 67 h 77"/>
                  <a:gd name="T24" fmla="*/ 44 w 73"/>
                  <a:gd name="T25" fmla="*/ 70 h 77"/>
                  <a:gd name="T26" fmla="*/ 51 w 73"/>
                  <a:gd name="T27" fmla="*/ 73 h 77"/>
                  <a:gd name="T28" fmla="*/ 59 w 73"/>
                  <a:gd name="T29" fmla="*/ 74 h 77"/>
                  <a:gd name="T30" fmla="*/ 66 w 73"/>
                  <a:gd name="T31" fmla="*/ 75 h 77"/>
                  <a:gd name="T32" fmla="*/ 73 w 73"/>
                  <a:gd name="T33" fmla="*/ 77 h 77"/>
                  <a:gd name="T34" fmla="*/ 73 w 73"/>
                  <a:gd name="T35" fmla="*/ 77 h 77"/>
                  <a:gd name="T36" fmla="*/ 73 w 73"/>
                  <a:gd name="T37" fmla="*/ 77 h 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3"/>
                  <a:gd name="T58" fmla="*/ 0 h 77"/>
                  <a:gd name="T59" fmla="*/ 73 w 73"/>
                  <a:gd name="T60" fmla="*/ 77 h 7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3" h="77">
                    <a:moveTo>
                      <a:pt x="0" y="0"/>
                    </a:moveTo>
                    <a:lnTo>
                      <a:pt x="0" y="8"/>
                    </a:lnTo>
                    <a:lnTo>
                      <a:pt x="1" y="15"/>
                    </a:lnTo>
                    <a:lnTo>
                      <a:pt x="2" y="23"/>
                    </a:lnTo>
                    <a:lnTo>
                      <a:pt x="5" y="30"/>
                    </a:lnTo>
                    <a:lnTo>
                      <a:pt x="8" y="37"/>
                    </a:lnTo>
                    <a:lnTo>
                      <a:pt x="12" y="43"/>
                    </a:lnTo>
                    <a:lnTo>
                      <a:pt x="16" y="49"/>
                    </a:lnTo>
                    <a:lnTo>
                      <a:pt x="21" y="54"/>
                    </a:lnTo>
                    <a:lnTo>
                      <a:pt x="27" y="59"/>
                    </a:lnTo>
                    <a:lnTo>
                      <a:pt x="32" y="63"/>
                    </a:lnTo>
                    <a:lnTo>
                      <a:pt x="38" y="67"/>
                    </a:lnTo>
                    <a:lnTo>
                      <a:pt x="44" y="70"/>
                    </a:lnTo>
                    <a:lnTo>
                      <a:pt x="51" y="73"/>
                    </a:lnTo>
                    <a:lnTo>
                      <a:pt x="59" y="74"/>
                    </a:lnTo>
                    <a:lnTo>
                      <a:pt x="66" y="75"/>
                    </a:lnTo>
                    <a:lnTo>
                      <a:pt x="73" y="77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5" name="Freeform 2668"/>
              <p:cNvSpPr>
                <a:spLocks/>
              </p:cNvSpPr>
              <p:nvPr/>
            </p:nvSpPr>
            <p:spPr bwMode="auto">
              <a:xfrm>
                <a:off x="2278" y="266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2 w 7"/>
                  <a:gd name="T3" fmla="*/ 8 h 8"/>
                  <a:gd name="T4" fmla="*/ 5 w 7"/>
                  <a:gd name="T5" fmla="*/ 5 h 8"/>
                  <a:gd name="T6" fmla="*/ 6 w 7"/>
                  <a:gd name="T7" fmla="*/ 3 h 8"/>
                  <a:gd name="T8" fmla="*/ 7 w 7"/>
                  <a:gd name="T9" fmla="*/ 0 h 8"/>
                  <a:gd name="T10" fmla="*/ 7 w 7"/>
                  <a:gd name="T11" fmla="*/ 0 h 8"/>
                  <a:gd name="T12" fmla="*/ 7 w 7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8"/>
                  <a:gd name="T23" fmla="*/ 7 w 7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8">
                    <a:moveTo>
                      <a:pt x="0" y="8"/>
                    </a:moveTo>
                    <a:lnTo>
                      <a:pt x="2" y="8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6" name="Freeform 2669"/>
              <p:cNvSpPr>
                <a:spLocks/>
              </p:cNvSpPr>
              <p:nvPr/>
            </p:nvSpPr>
            <p:spPr bwMode="auto">
              <a:xfrm>
                <a:off x="2810" y="1617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8 w 10"/>
                  <a:gd name="T5" fmla="*/ 7 h 10"/>
                  <a:gd name="T6" fmla="*/ 10 w 10"/>
                  <a:gd name="T7" fmla="*/ 5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7" name="Freeform 2670"/>
              <p:cNvSpPr>
                <a:spLocks/>
              </p:cNvSpPr>
              <p:nvPr/>
            </p:nvSpPr>
            <p:spPr bwMode="auto">
              <a:xfrm>
                <a:off x="2698" y="161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2 w 10"/>
                  <a:gd name="T5" fmla="*/ 7 h 10"/>
                  <a:gd name="T6" fmla="*/ 6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6" y="10"/>
                    </a:lnTo>
                    <a:lnTo>
                      <a:pt x="10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8" name="Line 2671"/>
              <p:cNvSpPr>
                <a:spLocks noChangeShapeType="1"/>
              </p:cNvSpPr>
              <p:nvPr/>
            </p:nvSpPr>
            <p:spPr bwMode="auto">
              <a:xfrm flipV="1">
                <a:off x="2616" y="1365"/>
                <a:ext cx="1" cy="2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19" name="Line 2672"/>
              <p:cNvSpPr>
                <a:spLocks noChangeShapeType="1"/>
              </p:cNvSpPr>
              <p:nvPr/>
            </p:nvSpPr>
            <p:spPr bwMode="auto">
              <a:xfrm flipV="1">
                <a:off x="2628" y="1365"/>
                <a:ext cx="1" cy="2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0" name="Line 2673"/>
              <p:cNvSpPr>
                <a:spLocks noChangeShapeType="1"/>
              </p:cNvSpPr>
              <p:nvPr/>
            </p:nvSpPr>
            <p:spPr bwMode="auto">
              <a:xfrm>
                <a:off x="2616" y="164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1" name="Line 2674"/>
              <p:cNvSpPr>
                <a:spLocks noChangeShapeType="1"/>
              </p:cNvSpPr>
              <p:nvPr/>
            </p:nvSpPr>
            <p:spPr bwMode="auto">
              <a:xfrm>
                <a:off x="2616" y="1365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2" name="Line 2675"/>
              <p:cNvSpPr>
                <a:spLocks noChangeShapeType="1"/>
              </p:cNvSpPr>
              <p:nvPr/>
            </p:nvSpPr>
            <p:spPr bwMode="auto">
              <a:xfrm>
                <a:off x="2616" y="1350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3" name="Line 2676"/>
              <p:cNvSpPr>
                <a:spLocks noChangeShapeType="1"/>
              </p:cNvSpPr>
              <p:nvPr/>
            </p:nvSpPr>
            <p:spPr bwMode="auto">
              <a:xfrm flipV="1">
                <a:off x="2628" y="1156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4" name="Line 2677"/>
              <p:cNvSpPr>
                <a:spLocks noChangeShapeType="1"/>
              </p:cNvSpPr>
              <p:nvPr/>
            </p:nvSpPr>
            <p:spPr bwMode="auto">
              <a:xfrm>
                <a:off x="1090" y="3012"/>
                <a:ext cx="68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5" name="Line 2678"/>
              <p:cNvSpPr>
                <a:spLocks noChangeShapeType="1"/>
              </p:cNvSpPr>
              <p:nvPr/>
            </p:nvSpPr>
            <p:spPr bwMode="auto">
              <a:xfrm>
                <a:off x="1090" y="3002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6" name="Line 2679"/>
              <p:cNvSpPr>
                <a:spLocks noChangeShapeType="1"/>
              </p:cNvSpPr>
              <p:nvPr/>
            </p:nvSpPr>
            <p:spPr bwMode="auto">
              <a:xfrm flipV="1">
                <a:off x="1727" y="2566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7" name="Line 2680"/>
              <p:cNvSpPr>
                <a:spLocks noChangeShapeType="1"/>
              </p:cNvSpPr>
              <p:nvPr/>
            </p:nvSpPr>
            <p:spPr bwMode="auto">
              <a:xfrm flipV="1">
                <a:off x="1766" y="2654"/>
                <a:ext cx="1" cy="12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8" name="Line 2681"/>
              <p:cNvSpPr>
                <a:spLocks noChangeShapeType="1"/>
              </p:cNvSpPr>
              <p:nvPr/>
            </p:nvSpPr>
            <p:spPr bwMode="auto">
              <a:xfrm flipV="1">
                <a:off x="1811" y="2775"/>
                <a:ext cx="1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29" name="Line 2682"/>
              <p:cNvSpPr>
                <a:spLocks noChangeShapeType="1"/>
              </p:cNvSpPr>
              <p:nvPr/>
            </p:nvSpPr>
            <p:spPr bwMode="auto">
              <a:xfrm>
                <a:off x="1727" y="2654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0" name="Line 2683"/>
              <p:cNvSpPr>
                <a:spLocks noChangeShapeType="1"/>
              </p:cNvSpPr>
              <p:nvPr/>
            </p:nvSpPr>
            <p:spPr bwMode="auto">
              <a:xfrm>
                <a:off x="1766" y="2775"/>
                <a:ext cx="4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1" name="Line 2684"/>
              <p:cNvSpPr>
                <a:spLocks noChangeShapeType="1"/>
              </p:cNvSpPr>
              <p:nvPr/>
            </p:nvSpPr>
            <p:spPr bwMode="auto">
              <a:xfrm>
                <a:off x="1712" y="2566"/>
                <a:ext cx="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2" name="Line 2685"/>
              <p:cNvSpPr>
                <a:spLocks noChangeShapeType="1"/>
              </p:cNvSpPr>
              <p:nvPr/>
            </p:nvSpPr>
            <p:spPr bwMode="auto">
              <a:xfrm flipH="1">
                <a:off x="1771" y="2970"/>
                <a:ext cx="40" cy="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3" name="Line 2686"/>
              <p:cNvSpPr>
                <a:spLocks noChangeShapeType="1"/>
              </p:cNvSpPr>
              <p:nvPr/>
            </p:nvSpPr>
            <p:spPr bwMode="auto">
              <a:xfrm>
                <a:off x="2083" y="240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4" name="Line 2687"/>
              <p:cNvSpPr>
                <a:spLocks noChangeShapeType="1"/>
              </p:cNvSpPr>
              <p:nvPr/>
            </p:nvSpPr>
            <p:spPr bwMode="auto">
              <a:xfrm>
                <a:off x="2083" y="2447"/>
                <a:ext cx="4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5" name="Line 2688"/>
              <p:cNvSpPr>
                <a:spLocks noChangeShapeType="1"/>
              </p:cNvSpPr>
              <p:nvPr/>
            </p:nvSpPr>
            <p:spPr bwMode="auto">
              <a:xfrm>
                <a:off x="2083" y="2407"/>
                <a:ext cx="1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6" name="Line 2689"/>
              <p:cNvSpPr>
                <a:spLocks noChangeShapeType="1"/>
              </p:cNvSpPr>
              <p:nvPr/>
            </p:nvSpPr>
            <p:spPr bwMode="auto">
              <a:xfrm flipV="1">
                <a:off x="2098" y="2447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7" name="Line 2690"/>
              <p:cNvSpPr>
                <a:spLocks noChangeShapeType="1"/>
              </p:cNvSpPr>
              <p:nvPr/>
            </p:nvSpPr>
            <p:spPr bwMode="auto">
              <a:xfrm>
                <a:off x="1860" y="2402"/>
                <a:ext cx="1" cy="3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8" name="Line 2691"/>
              <p:cNvSpPr>
                <a:spLocks noChangeShapeType="1"/>
              </p:cNvSpPr>
              <p:nvPr/>
            </p:nvSpPr>
            <p:spPr bwMode="auto">
              <a:xfrm>
                <a:off x="2246" y="2360"/>
                <a:ext cx="1" cy="31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39" name="Line 2692"/>
              <p:cNvSpPr>
                <a:spLocks noChangeShapeType="1"/>
              </p:cNvSpPr>
              <p:nvPr/>
            </p:nvSpPr>
            <p:spPr bwMode="auto">
              <a:xfrm>
                <a:off x="2319" y="3012"/>
                <a:ext cx="66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0" name="Line 2693"/>
              <p:cNvSpPr>
                <a:spLocks noChangeShapeType="1"/>
              </p:cNvSpPr>
              <p:nvPr/>
            </p:nvSpPr>
            <p:spPr bwMode="auto">
              <a:xfrm flipH="1">
                <a:off x="2246" y="2360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1" name="Line 2694"/>
              <p:cNvSpPr>
                <a:spLocks noChangeShapeType="1"/>
              </p:cNvSpPr>
              <p:nvPr/>
            </p:nvSpPr>
            <p:spPr bwMode="auto">
              <a:xfrm>
                <a:off x="2246" y="2674"/>
                <a:ext cx="3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2" name="Line 2695"/>
              <p:cNvSpPr>
                <a:spLocks noChangeShapeType="1"/>
              </p:cNvSpPr>
              <p:nvPr/>
            </p:nvSpPr>
            <p:spPr bwMode="auto">
              <a:xfrm flipH="1">
                <a:off x="2246" y="2795"/>
                <a:ext cx="2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3" name="Line 2696"/>
              <p:cNvSpPr>
                <a:spLocks noChangeShapeType="1"/>
              </p:cNvSpPr>
              <p:nvPr/>
            </p:nvSpPr>
            <p:spPr bwMode="auto">
              <a:xfrm>
                <a:off x="2246" y="2795"/>
                <a:ext cx="1" cy="1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4" name="Line 2697"/>
              <p:cNvSpPr>
                <a:spLocks noChangeShapeType="1"/>
              </p:cNvSpPr>
              <p:nvPr/>
            </p:nvSpPr>
            <p:spPr bwMode="auto">
              <a:xfrm>
                <a:off x="2983" y="2734"/>
                <a:ext cx="1" cy="2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5" name="Line 2698"/>
              <p:cNvSpPr>
                <a:spLocks noChangeShapeType="1"/>
              </p:cNvSpPr>
              <p:nvPr/>
            </p:nvSpPr>
            <p:spPr bwMode="auto">
              <a:xfrm>
                <a:off x="3090" y="2649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6" name="Line 2699"/>
              <p:cNvSpPr>
                <a:spLocks noChangeShapeType="1"/>
              </p:cNvSpPr>
              <p:nvPr/>
            </p:nvSpPr>
            <p:spPr bwMode="auto">
              <a:xfrm>
                <a:off x="3022" y="2990"/>
                <a:ext cx="1" cy="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7" name="Line 2700"/>
              <p:cNvSpPr>
                <a:spLocks noChangeShapeType="1"/>
              </p:cNvSpPr>
              <p:nvPr/>
            </p:nvSpPr>
            <p:spPr bwMode="auto">
              <a:xfrm>
                <a:off x="3098" y="2990"/>
                <a:ext cx="1" cy="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8" name="Line 2701"/>
              <p:cNvSpPr>
                <a:spLocks noChangeShapeType="1"/>
              </p:cNvSpPr>
              <p:nvPr/>
            </p:nvSpPr>
            <p:spPr bwMode="auto">
              <a:xfrm>
                <a:off x="3022" y="3012"/>
                <a:ext cx="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49" name="Line 2702"/>
              <p:cNvSpPr>
                <a:spLocks noChangeShapeType="1"/>
              </p:cNvSpPr>
              <p:nvPr/>
            </p:nvSpPr>
            <p:spPr bwMode="auto">
              <a:xfrm>
                <a:off x="3022" y="2990"/>
                <a:ext cx="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0" name="Line 2703"/>
              <p:cNvSpPr>
                <a:spLocks noChangeShapeType="1"/>
              </p:cNvSpPr>
              <p:nvPr/>
            </p:nvSpPr>
            <p:spPr bwMode="auto">
              <a:xfrm>
                <a:off x="2983" y="2734"/>
                <a:ext cx="10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1" name="Line 2704"/>
              <p:cNvSpPr>
                <a:spLocks noChangeShapeType="1"/>
              </p:cNvSpPr>
              <p:nvPr/>
            </p:nvSpPr>
            <p:spPr bwMode="auto">
              <a:xfrm>
                <a:off x="2736" y="2360"/>
                <a:ext cx="25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2" name="Line 2705"/>
              <p:cNvSpPr>
                <a:spLocks noChangeShapeType="1"/>
              </p:cNvSpPr>
              <p:nvPr/>
            </p:nvSpPr>
            <p:spPr bwMode="auto">
              <a:xfrm flipH="1" flipV="1">
                <a:off x="2989" y="2360"/>
                <a:ext cx="101" cy="2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3" name="Line 2706"/>
              <p:cNvSpPr>
                <a:spLocks noChangeShapeType="1"/>
              </p:cNvSpPr>
              <p:nvPr/>
            </p:nvSpPr>
            <p:spPr bwMode="auto">
              <a:xfrm flipV="1">
                <a:off x="2747" y="1582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4" name="Line 2707"/>
              <p:cNvSpPr>
                <a:spLocks noChangeShapeType="1"/>
              </p:cNvSpPr>
              <p:nvPr/>
            </p:nvSpPr>
            <p:spPr bwMode="auto">
              <a:xfrm flipV="1">
                <a:off x="2759" y="1582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5" name="Line 2708"/>
              <p:cNvSpPr>
                <a:spLocks noChangeShapeType="1"/>
              </p:cNvSpPr>
              <p:nvPr/>
            </p:nvSpPr>
            <p:spPr bwMode="auto">
              <a:xfrm flipV="1">
                <a:off x="2820" y="1582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6" name="Line 2709"/>
              <p:cNvSpPr>
                <a:spLocks noChangeShapeType="1"/>
              </p:cNvSpPr>
              <p:nvPr/>
            </p:nvSpPr>
            <p:spPr bwMode="auto">
              <a:xfrm flipH="1">
                <a:off x="2759" y="1627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7" name="Line 2710"/>
              <p:cNvSpPr>
                <a:spLocks noChangeShapeType="1"/>
              </p:cNvSpPr>
              <p:nvPr/>
            </p:nvSpPr>
            <p:spPr bwMode="auto">
              <a:xfrm>
                <a:off x="2698" y="1582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8" name="Line 2711"/>
              <p:cNvSpPr>
                <a:spLocks noChangeShapeType="1"/>
              </p:cNvSpPr>
              <p:nvPr/>
            </p:nvSpPr>
            <p:spPr bwMode="auto">
              <a:xfrm flipH="1">
                <a:off x="2708" y="1627"/>
                <a:ext cx="3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59" name="Line 2712"/>
              <p:cNvSpPr>
                <a:spLocks noChangeShapeType="1"/>
              </p:cNvSpPr>
              <p:nvPr/>
            </p:nvSpPr>
            <p:spPr bwMode="auto">
              <a:xfrm flipV="1">
                <a:off x="1238" y="1786"/>
                <a:ext cx="1" cy="60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0" name="Freeform 2713"/>
              <p:cNvSpPr>
                <a:spLocks/>
              </p:cNvSpPr>
              <p:nvPr/>
            </p:nvSpPr>
            <p:spPr bwMode="auto">
              <a:xfrm>
                <a:off x="2879" y="1775"/>
                <a:ext cx="11" cy="11"/>
              </a:xfrm>
              <a:custGeom>
                <a:avLst/>
                <a:gdLst>
                  <a:gd name="T0" fmla="*/ 11 w 11"/>
                  <a:gd name="T1" fmla="*/ 0 h 11"/>
                  <a:gd name="T2" fmla="*/ 6 w 11"/>
                  <a:gd name="T3" fmla="*/ 2 h 11"/>
                  <a:gd name="T4" fmla="*/ 3 w 11"/>
                  <a:gd name="T5" fmla="*/ 3 h 11"/>
                  <a:gd name="T6" fmla="*/ 1 w 11"/>
                  <a:gd name="T7" fmla="*/ 7 h 11"/>
                  <a:gd name="T8" fmla="*/ 0 w 11"/>
                  <a:gd name="T9" fmla="*/ 11 h 11"/>
                  <a:gd name="T10" fmla="*/ 0 w 11"/>
                  <a:gd name="T11" fmla="*/ 11 h 11"/>
                  <a:gd name="T12" fmla="*/ 0 w 11"/>
                  <a:gd name="T13" fmla="*/ 1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1"/>
                  <a:gd name="T23" fmla="*/ 11 w 11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1">
                    <a:moveTo>
                      <a:pt x="11" y="0"/>
                    </a:moveTo>
                    <a:lnTo>
                      <a:pt x="6" y="2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1" name="Freeform 2714"/>
              <p:cNvSpPr>
                <a:spLocks/>
              </p:cNvSpPr>
              <p:nvPr/>
            </p:nvSpPr>
            <p:spPr bwMode="auto">
              <a:xfrm>
                <a:off x="2810" y="1775"/>
                <a:ext cx="10" cy="11"/>
              </a:xfrm>
              <a:custGeom>
                <a:avLst/>
                <a:gdLst>
                  <a:gd name="T0" fmla="*/ 10 w 10"/>
                  <a:gd name="T1" fmla="*/ 11 h 11"/>
                  <a:gd name="T2" fmla="*/ 10 w 10"/>
                  <a:gd name="T3" fmla="*/ 7 h 11"/>
                  <a:gd name="T4" fmla="*/ 8 w 10"/>
                  <a:gd name="T5" fmla="*/ 3 h 11"/>
                  <a:gd name="T6" fmla="*/ 4 w 10"/>
                  <a:gd name="T7" fmla="*/ 2 h 11"/>
                  <a:gd name="T8" fmla="*/ 0 w 10"/>
                  <a:gd name="T9" fmla="*/ 0 h 11"/>
                  <a:gd name="T10" fmla="*/ 0 w 10"/>
                  <a:gd name="T11" fmla="*/ 0 h 11"/>
                  <a:gd name="T12" fmla="*/ 0 w 10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1"/>
                  <a:gd name="T23" fmla="*/ 10 w 10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1">
                    <a:moveTo>
                      <a:pt x="10" y="11"/>
                    </a:moveTo>
                    <a:lnTo>
                      <a:pt x="10" y="7"/>
                    </a:lnTo>
                    <a:lnTo>
                      <a:pt x="8" y="3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2" name="Line 2715"/>
              <p:cNvSpPr>
                <a:spLocks noChangeShapeType="1"/>
              </p:cNvSpPr>
              <p:nvPr/>
            </p:nvSpPr>
            <p:spPr bwMode="auto">
              <a:xfrm flipV="1">
                <a:off x="2820" y="178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3" name="Line 2716"/>
              <p:cNvSpPr>
                <a:spLocks noChangeShapeType="1"/>
              </p:cNvSpPr>
              <p:nvPr/>
            </p:nvSpPr>
            <p:spPr bwMode="auto">
              <a:xfrm flipV="1">
                <a:off x="2879" y="1786"/>
                <a:ext cx="1" cy="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4" name="Line 2717"/>
              <p:cNvSpPr>
                <a:spLocks noChangeShapeType="1"/>
              </p:cNvSpPr>
              <p:nvPr/>
            </p:nvSpPr>
            <p:spPr bwMode="auto">
              <a:xfrm>
                <a:off x="3100" y="1775"/>
                <a:ext cx="4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5" name="Line 2718"/>
              <p:cNvSpPr>
                <a:spLocks noChangeShapeType="1"/>
              </p:cNvSpPr>
              <p:nvPr/>
            </p:nvSpPr>
            <p:spPr bwMode="auto">
              <a:xfrm>
                <a:off x="2890" y="1775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6" name="Line 2719"/>
              <p:cNvSpPr>
                <a:spLocks noChangeShapeType="1"/>
              </p:cNvSpPr>
              <p:nvPr/>
            </p:nvSpPr>
            <p:spPr bwMode="auto">
              <a:xfrm>
                <a:off x="1064" y="3123"/>
                <a:ext cx="45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7" name="Line 2720"/>
              <p:cNvSpPr>
                <a:spLocks noChangeShapeType="1"/>
              </p:cNvSpPr>
              <p:nvPr/>
            </p:nvSpPr>
            <p:spPr bwMode="auto">
              <a:xfrm>
                <a:off x="3533" y="299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8" name="Line 2721"/>
              <p:cNvSpPr>
                <a:spLocks noChangeShapeType="1"/>
              </p:cNvSpPr>
              <p:nvPr/>
            </p:nvSpPr>
            <p:spPr bwMode="auto">
              <a:xfrm flipV="1">
                <a:off x="3546" y="2990"/>
                <a:ext cx="1" cy="7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69" name="Line 2722"/>
              <p:cNvSpPr>
                <a:spLocks noChangeShapeType="1"/>
              </p:cNvSpPr>
              <p:nvPr/>
            </p:nvSpPr>
            <p:spPr bwMode="auto">
              <a:xfrm>
                <a:off x="3390" y="3064"/>
                <a:ext cx="15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70" name="Rectangle 2723"/>
              <p:cNvSpPr>
                <a:spLocks noChangeArrowheads="1"/>
              </p:cNvSpPr>
              <p:nvPr/>
            </p:nvSpPr>
            <p:spPr bwMode="auto">
              <a:xfrm rot="-1200000">
                <a:off x="1682" y="328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871" name="Rectangle 2724"/>
              <p:cNvSpPr>
                <a:spLocks noChangeArrowheads="1"/>
              </p:cNvSpPr>
              <p:nvPr/>
            </p:nvSpPr>
            <p:spPr bwMode="auto">
              <a:xfrm rot="-1200000">
                <a:off x="1692" y="322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872" name="Rectangle 2725"/>
              <p:cNvSpPr>
                <a:spLocks noChangeArrowheads="1"/>
              </p:cNvSpPr>
              <p:nvPr/>
            </p:nvSpPr>
            <p:spPr bwMode="auto">
              <a:xfrm rot="-1200000">
                <a:off x="1709" y="31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d</a:t>
                </a:r>
                <a:endParaRPr lang="nl-NL"/>
              </a:p>
            </p:txBody>
          </p:sp>
          <p:sp>
            <p:nvSpPr>
              <p:cNvPr id="873" name="Rectangle 2726"/>
              <p:cNvSpPr>
                <a:spLocks noChangeArrowheads="1"/>
              </p:cNvSpPr>
              <p:nvPr/>
            </p:nvSpPr>
            <p:spPr bwMode="auto">
              <a:xfrm rot="-1200000">
                <a:off x="1727" y="310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u</a:t>
                </a:r>
                <a:endParaRPr lang="nl-NL"/>
              </a:p>
            </p:txBody>
          </p:sp>
          <p:sp>
            <p:nvSpPr>
              <p:cNvPr id="874" name="Rectangle 2727"/>
              <p:cNvSpPr>
                <a:spLocks noChangeArrowheads="1"/>
              </p:cNvSpPr>
              <p:nvPr/>
            </p:nvSpPr>
            <p:spPr bwMode="auto">
              <a:xfrm rot="-1200000">
                <a:off x="1744" y="303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75" name="Rectangle 2728"/>
              <p:cNvSpPr>
                <a:spLocks noChangeArrowheads="1"/>
              </p:cNvSpPr>
              <p:nvPr/>
            </p:nvSpPr>
            <p:spPr bwMode="auto">
              <a:xfrm rot="-1200000">
                <a:off x="1760" y="299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t</a:t>
                </a:r>
                <a:endParaRPr lang="nl-NL"/>
              </a:p>
            </p:txBody>
          </p:sp>
          <p:sp>
            <p:nvSpPr>
              <p:cNvPr id="876" name="Rectangle 2729"/>
              <p:cNvSpPr>
                <a:spLocks noChangeArrowheads="1"/>
              </p:cNvSpPr>
              <p:nvPr/>
            </p:nvSpPr>
            <p:spPr bwMode="auto">
              <a:xfrm rot="-1200000">
                <a:off x="1770" y="296"/>
                <a:ext cx="26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r</a:t>
                </a:r>
                <a:endParaRPr lang="nl-NL"/>
              </a:p>
            </p:txBody>
          </p:sp>
          <p:sp>
            <p:nvSpPr>
              <p:cNvPr id="877" name="Rectangle 2730"/>
              <p:cNvSpPr>
                <a:spLocks noChangeArrowheads="1"/>
              </p:cNvSpPr>
              <p:nvPr/>
            </p:nvSpPr>
            <p:spPr bwMode="auto">
              <a:xfrm rot="-1200000">
                <a:off x="1780" y="293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i</a:t>
                </a:r>
                <a:endParaRPr lang="nl-NL"/>
              </a:p>
            </p:txBody>
          </p:sp>
          <p:sp>
            <p:nvSpPr>
              <p:cNvPr id="878" name="Rectangle 2731"/>
              <p:cNvSpPr>
                <a:spLocks noChangeArrowheads="1"/>
              </p:cNvSpPr>
              <p:nvPr/>
            </p:nvSpPr>
            <p:spPr bwMode="auto">
              <a:xfrm rot="-1200000">
                <a:off x="1787" y="288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e</a:t>
                </a:r>
                <a:endParaRPr lang="nl-NL"/>
              </a:p>
            </p:txBody>
          </p:sp>
          <p:sp>
            <p:nvSpPr>
              <p:cNvPr id="879" name="Rectangle 2732"/>
              <p:cNvSpPr>
                <a:spLocks noChangeArrowheads="1"/>
              </p:cNvSpPr>
              <p:nvPr/>
            </p:nvSpPr>
            <p:spPr bwMode="auto">
              <a:xfrm rot="-1200000">
                <a:off x="1805" y="284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l</a:t>
                </a:r>
                <a:endParaRPr lang="nl-NL"/>
              </a:p>
            </p:txBody>
          </p:sp>
          <p:sp>
            <p:nvSpPr>
              <p:cNvPr id="880" name="Rectangle 2733"/>
              <p:cNvSpPr>
                <a:spLocks noChangeArrowheads="1"/>
              </p:cNvSpPr>
              <p:nvPr/>
            </p:nvSpPr>
            <p:spPr bwMode="auto">
              <a:xfrm rot="-1200000">
                <a:off x="1812" y="280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1" name="Rectangle 2734"/>
              <p:cNvSpPr>
                <a:spLocks noChangeArrowheads="1"/>
              </p:cNvSpPr>
              <p:nvPr/>
            </p:nvSpPr>
            <p:spPr bwMode="auto">
              <a:xfrm rot="-1200000">
                <a:off x="1830" y="27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2" name="Rectangle 2735"/>
              <p:cNvSpPr>
                <a:spLocks noChangeArrowheads="1"/>
              </p:cNvSpPr>
              <p:nvPr/>
            </p:nvSpPr>
            <p:spPr bwMode="auto">
              <a:xfrm rot="-1200000">
                <a:off x="1847" y="26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n</a:t>
                </a:r>
                <a:endParaRPr lang="nl-NL"/>
              </a:p>
            </p:txBody>
          </p:sp>
          <p:sp>
            <p:nvSpPr>
              <p:cNvPr id="883" name="Rectangle 2736"/>
              <p:cNvSpPr>
                <a:spLocks noChangeArrowheads="1"/>
              </p:cNvSpPr>
              <p:nvPr/>
            </p:nvSpPr>
            <p:spPr bwMode="auto">
              <a:xfrm rot="4860000">
                <a:off x="4360" y="2215"/>
                <a:ext cx="40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G</a:t>
                </a:r>
                <a:endParaRPr lang="nl-NL"/>
              </a:p>
            </p:txBody>
          </p:sp>
          <p:sp>
            <p:nvSpPr>
              <p:cNvPr id="884" name="Rectangle 2737"/>
              <p:cNvSpPr>
                <a:spLocks noChangeArrowheads="1"/>
              </p:cNvSpPr>
              <p:nvPr/>
            </p:nvSpPr>
            <p:spPr bwMode="auto">
              <a:xfrm rot="4860000">
                <a:off x="4371" y="2233"/>
                <a:ext cx="2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l</a:t>
                </a:r>
                <a:endParaRPr lang="nl-NL"/>
              </a:p>
            </p:txBody>
          </p:sp>
          <p:sp>
            <p:nvSpPr>
              <p:cNvPr id="885" name="Rectangle 2738"/>
              <p:cNvSpPr>
                <a:spLocks noChangeArrowheads="1"/>
              </p:cNvSpPr>
              <p:nvPr/>
            </p:nvSpPr>
            <p:spPr bwMode="auto">
              <a:xfrm rot="4860000">
                <a:off x="4367" y="2246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a</a:t>
                </a:r>
                <a:endParaRPr lang="nl-NL"/>
              </a:p>
            </p:txBody>
          </p:sp>
          <p:sp>
            <p:nvSpPr>
              <p:cNvPr id="886" name="Rectangle 2739"/>
              <p:cNvSpPr>
                <a:spLocks noChangeArrowheads="1"/>
              </p:cNvSpPr>
              <p:nvPr/>
            </p:nvSpPr>
            <p:spPr bwMode="auto">
              <a:xfrm rot="4860000">
                <a:off x="4371" y="2265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87" name="Rectangle 2740"/>
              <p:cNvSpPr>
                <a:spLocks noChangeArrowheads="1"/>
              </p:cNvSpPr>
              <p:nvPr/>
            </p:nvSpPr>
            <p:spPr bwMode="auto">
              <a:xfrm rot="4860000">
                <a:off x="4372" y="228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h</a:t>
                </a:r>
                <a:endParaRPr lang="nl-NL"/>
              </a:p>
            </p:txBody>
          </p:sp>
          <p:sp>
            <p:nvSpPr>
              <p:cNvPr id="888" name="Rectangle 2741"/>
              <p:cNvSpPr>
                <a:spLocks noChangeArrowheads="1"/>
              </p:cNvSpPr>
              <p:nvPr/>
            </p:nvSpPr>
            <p:spPr bwMode="auto">
              <a:xfrm rot="4860000">
                <a:off x="4376" y="2303"/>
                <a:ext cx="33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o</a:t>
                </a:r>
                <a:endParaRPr lang="nl-NL"/>
              </a:p>
            </p:txBody>
          </p:sp>
          <p:sp>
            <p:nvSpPr>
              <p:cNvPr id="889" name="Rectangle 2742"/>
              <p:cNvSpPr>
                <a:spLocks noChangeArrowheads="1"/>
              </p:cNvSpPr>
              <p:nvPr/>
            </p:nvSpPr>
            <p:spPr bwMode="auto">
              <a:xfrm rot="4860000">
                <a:off x="4381" y="2317"/>
                <a:ext cx="26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r</a:t>
                </a:r>
                <a:endParaRPr lang="nl-NL"/>
              </a:p>
            </p:txBody>
          </p:sp>
          <p:sp>
            <p:nvSpPr>
              <p:cNvPr id="890" name="Rectangle 2743"/>
              <p:cNvSpPr>
                <a:spLocks noChangeArrowheads="1"/>
              </p:cNvSpPr>
              <p:nvPr/>
            </p:nvSpPr>
            <p:spPr bwMode="auto">
              <a:xfrm rot="4860000">
                <a:off x="4382" y="2332"/>
                <a:ext cx="32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s</a:t>
                </a:r>
                <a:endParaRPr lang="nl-NL"/>
              </a:p>
            </p:txBody>
          </p:sp>
          <p:sp>
            <p:nvSpPr>
              <p:cNvPr id="891" name="Rectangle 2744"/>
              <p:cNvSpPr>
                <a:spLocks noChangeArrowheads="1"/>
              </p:cNvSpPr>
              <p:nvPr/>
            </p:nvSpPr>
            <p:spPr bwMode="auto">
              <a:xfrm rot="4860000">
                <a:off x="4387" y="2345"/>
                <a:ext cx="24" cy="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nl-NL" sz="400">
                    <a:solidFill>
                      <a:srgbClr val="131516"/>
                    </a:solidFill>
                    <a:latin typeface="Arial" charset="0"/>
                  </a:rPr>
                  <a:t>t</a:t>
                </a:r>
                <a:endParaRPr lang="nl-NL"/>
              </a:p>
            </p:txBody>
          </p:sp>
          <p:sp>
            <p:nvSpPr>
              <p:cNvPr id="892" name="Freeform 2745"/>
              <p:cNvSpPr>
                <a:spLocks/>
              </p:cNvSpPr>
              <p:nvPr/>
            </p:nvSpPr>
            <p:spPr bwMode="auto">
              <a:xfrm>
                <a:off x="4200" y="3265"/>
                <a:ext cx="12" cy="6"/>
              </a:xfrm>
              <a:custGeom>
                <a:avLst/>
                <a:gdLst>
                  <a:gd name="T0" fmla="*/ 0 w 12"/>
                  <a:gd name="T1" fmla="*/ 0 h 6"/>
                  <a:gd name="T2" fmla="*/ 0 w 12"/>
                  <a:gd name="T3" fmla="*/ 2 h 6"/>
                  <a:gd name="T4" fmla="*/ 1 w 12"/>
                  <a:gd name="T5" fmla="*/ 3 h 6"/>
                  <a:gd name="T6" fmla="*/ 3 w 12"/>
                  <a:gd name="T7" fmla="*/ 5 h 6"/>
                  <a:gd name="T8" fmla="*/ 6 w 12"/>
                  <a:gd name="T9" fmla="*/ 6 h 6"/>
                  <a:gd name="T10" fmla="*/ 8 w 12"/>
                  <a:gd name="T11" fmla="*/ 5 h 6"/>
                  <a:gd name="T12" fmla="*/ 9 w 12"/>
                  <a:gd name="T13" fmla="*/ 3 h 6"/>
                  <a:gd name="T14" fmla="*/ 11 w 12"/>
                  <a:gd name="T15" fmla="*/ 2 h 6"/>
                  <a:gd name="T16" fmla="*/ 12 w 12"/>
                  <a:gd name="T17" fmla="*/ 0 h 6"/>
                  <a:gd name="T18" fmla="*/ 12 w 12"/>
                  <a:gd name="T19" fmla="*/ 0 h 6"/>
                  <a:gd name="T20" fmla="*/ 12 w 12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"/>
                  <a:gd name="T34" fmla="*/ 0 h 6"/>
                  <a:gd name="T35" fmla="*/ 12 w 12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" h="6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3" name="Line 2746"/>
              <p:cNvSpPr>
                <a:spLocks noChangeShapeType="1"/>
              </p:cNvSpPr>
              <p:nvPr/>
            </p:nvSpPr>
            <p:spPr bwMode="auto">
              <a:xfrm>
                <a:off x="4132" y="3077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4" name="Line 2747"/>
              <p:cNvSpPr>
                <a:spLocks noChangeShapeType="1"/>
              </p:cNvSpPr>
              <p:nvPr/>
            </p:nvSpPr>
            <p:spPr bwMode="auto">
              <a:xfrm>
                <a:off x="4256" y="3077"/>
                <a:ext cx="1" cy="8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5" name="Line 2748"/>
              <p:cNvSpPr>
                <a:spLocks noChangeShapeType="1"/>
              </p:cNvSpPr>
              <p:nvPr/>
            </p:nvSpPr>
            <p:spPr bwMode="auto">
              <a:xfrm flipH="1">
                <a:off x="4132" y="3077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6" name="Line 2749"/>
              <p:cNvSpPr>
                <a:spLocks noChangeShapeType="1"/>
              </p:cNvSpPr>
              <p:nvPr/>
            </p:nvSpPr>
            <p:spPr bwMode="auto">
              <a:xfrm>
                <a:off x="4132" y="3162"/>
                <a:ext cx="1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7" name="Line 2750"/>
              <p:cNvSpPr>
                <a:spLocks noChangeShapeType="1"/>
              </p:cNvSpPr>
              <p:nvPr/>
            </p:nvSpPr>
            <p:spPr bwMode="auto">
              <a:xfrm flipV="1">
                <a:off x="4212" y="321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8" name="Line 2751"/>
              <p:cNvSpPr>
                <a:spLocks noChangeShapeType="1"/>
              </p:cNvSpPr>
              <p:nvPr/>
            </p:nvSpPr>
            <p:spPr bwMode="auto">
              <a:xfrm flipV="1">
                <a:off x="4200" y="3214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899" name="Line 2752"/>
              <p:cNvSpPr>
                <a:spLocks noChangeShapeType="1"/>
              </p:cNvSpPr>
              <p:nvPr/>
            </p:nvSpPr>
            <p:spPr bwMode="auto">
              <a:xfrm flipH="1">
                <a:off x="4200" y="3214"/>
                <a:ext cx="1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0" name="Line 2753"/>
              <p:cNvSpPr>
                <a:spLocks noChangeShapeType="1"/>
              </p:cNvSpPr>
              <p:nvPr/>
            </p:nvSpPr>
            <p:spPr bwMode="auto">
              <a:xfrm>
                <a:off x="3870" y="3268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1" name="Line 2754"/>
              <p:cNvSpPr>
                <a:spLocks noChangeShapeType="1"/>
              </p:cNvSpPr>
              <p:nvPr/>
            </p:nvSpPr>
            <p:spPr bwMode="auto">
              <a:xfrm flipV="1">
                <a:off x="3894" y="3217"/>
                <a:ext cx="1" cy="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2" name="Line 2755"/>
              <p:cNvSpPr>
                <a:spLocks noChangeShapeType="1"/>
              </p:cNvSpPr>
              <p:nvPr/>
            </p:nvSpPr>
            <p:spPr bwMode="auto">
              <a:xfrm>
                <a:off x="3870" y="3128"/>
                <a:ext cx="1" cy="1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3" name="Line 2756"/>
              <p:cNvSpPr>
                <a:spLocks noChangeShapeType="1"/>
              </p:cNvSpPr>
              <p:nvPr/>
            </p:nvSpPr>
            <p:spPr bwMode="auto">
              <a:xfrm>
                <a:off x="3449" y="3128"/>
                <a:ext cx="4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4" name="Line 2757"/>
              <p:cNvSpPr>
                <a:spLocks noChangeShapeType="1"/>
              </p:cNvSpPr>
              <p:nvPr/>
            </p:nvSpPr>
            <p:spPr bwMode="auto">
              <a:xfrm>
                <a:off x="3903" y="3123"/>
                <a:ext cx="118" cy="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5" name="Line 2758"/>
              <p:cNvSpPr>
                <a:spLocks noChangeShapeType="1"/>
              </p:cNvSpPr>
              <p:nvPr/>
            </p:nvSpPr>
            <p:spPr bwMode="auto">
              <a:xfrm flipH="1">
                <a:off x="3894" y="3217"/>
                <a:ext cx="12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6" name="Freeform 2759"/>
              <p:cNvSpPr>
                <a:spLocks/>
              </p:cNvSpPr>
              <p:nvPr/>
            </p:nvSpPr>
            <p:spPr bwMode="auto">
              <a:xfrm>
                <a:off x="2970" y="1647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3 w 8"/>
                  <a:gd name="T5" fmla="*/ 6 h 8"/>
                  <a:gd name="T6" fmla="*/ 5 w 8"/>
                  <a:gd name="T7" fmla="*/ 7 h 8"/>
                  <a:gd name="T8" fmla="*/ 8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8" y="8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7" name="Freeform 2760"/>
              <p:cNvSpPr>
                <a:spLocks/>
              </p:cNvSpPr>
              <p:nvPr/>
            </p:nvSpPr>
            <p:spPr bwMode="auto">
              <a:xfrm>
                <a:off x="3761" y="2960"/>
                <a:ext cx="21" cy="20"/>
              </a:xfrm>
              <a:custGeom>
                <a:avLst/>
                <a:gdLst>
                  <a:gd name="T0" fmla="*/ 0 w 21"/>
                  <a:gd name="T1" fmla="*/ 20 h 20"/>
                  <a:gd name="T2" fmla="*/ 5 w 21"/>
                  <a:gd name="T3" fmla="*/ 20 h 20"/>
                  <a:gd name="T4" fmla="*/ 9 w 21"/>
                  <a:gd name="T5" fmla="*/ 19 h 20"/>
                  <a:gd name="T6" fmla="*/ 11 w 21"/>
                  <a:gd name="T7" fmla="*/ 17 h 20"/>
                  <a:gd name="T8" fmla="*/ 15 w 21"/>
                  <a:gd name="T9" fmla="*/ 14 h 20"/>
                  <a:gd name="T10" fmla="*/ 17 w 21"/>
                  <a:gd name="T11" fmla="*/ 12 h 20"/>
                  <a:gd name="T12" fmla="*/ 18 w 21"/>
                  <a:gd name="T13" fmla="*/ 8 h 20"/>
                  <a:gd name="T14" fmla="*/ 20 w 21"/>
                  <a:gd name="T15" fmla="*/ 4 h 20"/>
                  <a:gd name="T16" fmla="*/ 21 w 21"/>
                  <a:gd name="T17" fmla="*/ 0 h 20"/>
                  <a:gd name="T18" fmla="*/ 21 w 21"/>
                  <a:gd name="T19" fmla="*/ 0 h 20"/>
                  <a:gd name="T20" fmla="*/ 21 w 21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20"/>
                  <a:gd name="T35" fmla="*/ 21 w 21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20">
                    <a:moveTo>
                      <a:pt x="0" y="20"/>
                    </a:moveTo>
                    <a:lnTo>
                      <a:pt x="5" y="20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5" y="14"/>
                    </a:lnTo>
                    <a:lnTo>
                      <a:pt x="17" y="12"/>
                    </a:lnTo>
                    <a:lnTo>
                      <a:pt x="18" y="8"/>
                    </a:lnTo>
                    <a:lnTo>
                      <a:pt x="20" y="4"/>
                    </a:lnTo>
                    <a:lnTo>
                      <a:pt x="21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8" name="Line 2761"/>
              <p:cNvSpPr>
                <a:spLocks noChangeShapeType="1"/>
              </p:cNvSpPr>
              <p:nvPr/>
            </p:nvSpPr>
            <p:spPr bwMode="auto">
              <a:xfrm>
                <a:off x="2978" y="1655"/>
                <a:ext cx="990" cy="4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09" name="Line 2762"/>
              <p:cNvSpPr>
                <a:spLocks noChangeShapeType="1"/>
              </p:cNvSpPr>
              <p:nvPr/>
            </p:nvSpPr>
            <p:spPr bwMode="auto">
              <a:xfrm>
                <a:off x="3782" y="2301"/>
                <a:ext cx="1" cy="65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0" name="Line 2763"/>
              <p:cNvSpPr>
                <a:spLocks noChangeShapeType="1"/>
              </p:cNvSpPr>
              <p:nvPr/>
            </p:nvSpPr>
            <p:spPr bwMode="auto">
              <a:xfrm flipH="1">
                <a:off x="3533" y="2948"/>
                <a:ext cx="2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1" name="Line 2764"/>
              <p:cNvSpPr>
                <a:spLocks noChangeShapeType="1"/>
              </p:cNvSpPr>
              <p:nvPr/>
            </p:nvSpPr>
            <p:spPr bwMode="auto">
              <a:xfrm>
                <a:off x="3748" y="2948"/>
                <a:ext cx="1" cy="3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2" name="Line 2765"/>
              <p:cNvSpPr>
                <a:spLocks noChangeShapeType="1"/>
              </p:cNvSpPr>
              <p:nvPr/>
            </p:nvSpPr>
            <p:spPr bwMode="auto">
              <a:xfrm flipH="1">
                <a:off x="3748" y="2980"/>
                <a:ext cx="1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3" name="Line 2766"/>
              <p:cNvSpPr>
                <a:spLocks noChangeShapeType="1"/>
              </p:cNvSpPr>
              <p:nvPr/>
            </p:nvSpPr>
            <p:spPr bwMode="auto">
              <a:xfrm flipV="1">
                <a:off x="2424" y="312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4" name="Line 2767"/>
              <p:cNvSpPr>
                <a:spLocks noChangeShapeType="1"/>
              </p:cNvSpPr>
              <p:nvPr/>
            </p:nvSpPr>
            <p:spPr bwMode="auto">
              <a:xfrm flipV="1">
                <a:off x="2098" y="2402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5" name="Line 2768"/>
              <p:cNvSpPr>
                <a:spLocks noChangeShapeType="1"/>
              </p:cNvSpPr>
              <p:nvPr/>
            </p:nvSpPr>
            <p:spPr bwMode="auto">
              <a:xfrm flipH="1">
                <a:off x="1860" y="2741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6" name="Line 2769"/>
              <p:cNvSpPr>
                <a:spLocks noChangeShapeType="1"/>
              </p:cNvSpPr>
              <p:nvPr/>
            </p:nvSpPr>
            <p:spPr bwMode="auto">
              <a:xfrm>
                <a:off x="1860" y="2741"/>
                <a:ext cx="1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7" name="Line 2770"/>
              <p:cNvSpPr>
                <a:spLocks noChangeShapeType="1"/>
              </p:cNvSpPr>
              <p:nvPr/>
            </p:nvSpPr>
            <p:spPr bwMode="auto">
              <a:xfrm>
                <a:off x="1860" y="3012"/>
                <a:ext cx="316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8" name="Line 2771"/>
              <p:cNvSpPr>
                <a:spLocks noChangeShapeType="1"/>
              </p:cNvSpPr>
              <p:nvPr/>
            </p:nvSpPr>
            <p:spPr bwMode="auto">
              <a:xfrm flipV="1">
                <a:off x="2176" y="2741"/>
                <a:ext cx="1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19" name="Line 2772"/>
              <p:cNvSpPr>
                <a:spLocks noChangeShapeType="1"/>
              </p:cNvSpPr>
              <p:nvPr/>
            </p:nvSpPr>
            <p:spPr bwMode="auto">
              <a:xfrm flipH="1">
                <a:off x="2132" y="2741"/>
                <a:ext cx="4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0" name="Line 2773"/>
              <p:cNvSpPr>
                <a:spLocks noChangeShapeType="1"/>
              </p:cNvSpPr>
              <p:nvPr/>
            </p:nvSpPr>
            <p:spPr bwMode="auto">
              <a:xfrm>
                <a:off x="3889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1" name="Line 2774"/>
              <p:cNvSpPr>
                <a:spLocks noChangeShapeType="1"/>
              </p:cNvSpPr>
              <p:nvPr/>
            </p:nvSpPr>
            <p:spPr bwMode="auto">
              <a:xfrm flipH="1">
                <a:off x="3707" y="1775"/>
                <a:ext cx="18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2" name="Line 2775"/>
              <p:cNvSpPr>
                <a:spLocks noChangeShapeType="1"/>
              </p:cNvSpPr>
              <p:nvPr/>
            </p:nvSpPr>
            <p:spPr bwMode="auto">
              <a:xfrm flipH="1">
                <a:off x="3948" y="1782"/>
                <a:ext cx="20" cy="7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3" name="Line 2776"/>
              <p:cNvSpPr>
                <a:spLocks noChangeShapeType="1"/>
              </p:cNvSpPr>
              <p:nvPr/>
            </p:nvSpPr>
            <p:spPr bwMode="auto">
              <a:xfrm>
                <a:off x="2098" y="2556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4" name="Line 2777"/>
              <p:cNvSpPr>
                <a:spLocks noChangeShapeType="1"/>
              </p:cNvSpPr>
              <p:nvPr/>
            </p:nvSpPr>
            <p:spPr bwMode="auto">
              <a:xfrm flipH="1">
                <a:off x="3944" y="2022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5" name="Line 2778"/>
              <p:cNvSpPr>
                <a:spLocks noChangeShapeType="1"/>
              </p:cNvSpPr>
              <p:nvPr/>
            </p:nvSpPr>
            <p:spPr bwMode="auto">
              <a:xfrm flipH="1">
                <a:off x="3944" y="1994"/>
                <a:ext cx="3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6" name="Line 2779"/>
              <p:cNvSpPr>
                <a:spLocks noChangeShapeType="1"/>
              </p:cNvSpPr>
              <p:nvPr/>
            </p:nvSpPr>
            <p:spPr bwMode="auto">
              <a:xfrm flipH="1" flipV="1">
                <a:off x="3399" y="3647"/>
                <a:ext cx="16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7" name="Line 2780"/>
              <p:cNvSpPr>
                <a:spLocks noChangeShapeType="1"/>
              </p:cNvSpPr>
              <p:nvPr/>
            </p:nvSpPr>
            <p:spPr bwMode="auto">
              <a:xfrm flipV="1">
                <a:off x="3399" y="3452"/>
                <a:ext cx="36" cy="19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8" name="Line 2781"/>
              <p:cNvSpPr>
                <a:spLocks noChangeShapeType="1"/>
              </p:cNvSpPr>
              <p:nvPr/>
            </p:nvSpPr>
            <p:spPr bwMode="auto">
              <a:xfrm flipV="1">
                <a:off x="3442" y="3486"/>
                <a:ext cx="9" cy="4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29" name="Line 2782"/>
              <p:cNvSpPr>
                <a:spLocks noChangeShapeType="1"/>
              </p:cNvSpPr>
              <p:nvPr/>
            </p:nvSpPr>
            <p:spPr bwMode="auto">
              <a:xfrm flipH="1">
                <a:off x="2720" y="3123"/>
                <a:ext cx="118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0" name="Line 2783"/>
              <p:cNvSpPr>
                <a:spLocks noChangeShapeType="1"/>
              </p:cNvSpPr>
              <p:nvPr/>
            </p:nvSpPr>
            <p:spPr bwMode="auto">
              <a:xfrm>
                <a:off x="3449" y="3128"/>
                <a:ext cx="1" cy="2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1" name="Freeform 2784"/>
              <p:cNvSpPr>
                <a:spLocks/>
              </p:cNvSpPr>
              <p:nvPr/>
            </p:nvSpPr>
            <p:spPr bwMode="auto">
              <a:xfrm>
                <a:off x="1520" y="3123"/>
                <a:ext cx="20" cy="20"/>
              </a:xfrm>
              <a:custGeom>
                <a:avLst/>
                <a:gdLst>
                  <a:gd name="T0" fmla="*/ 20 w 20"/>
                  <a:gd name="T1" fmla="*/ 20 h 20"/>
                  <a:gd name="T2" fmla="*/ 20 w 20"/>
                  <a:gd name="T3" fmla="*/ 16 h 20"/>
                  <a:gd name="T4" fmla="*/ 18 w 20"/>
                  <a:gd name="T5" fmla="*/ 13 h 20"/>
                  <a:gd name="T6" fmla="*/ 17 w 20"/>
                  <a:gd name="T7" fmla="*/ 9 h 20"/>
                  <a:gd name="T8" fmla="*/ 15 w 20"/>
                  <a:gd name="T9" fmla="*/ 6 h 20"/>
                  <a:gd name="T10" fmla="*/ 11 w 20"/>
                  <a:gd name="T11" fmla="*/ 4 h 20"/>
                  <a:gd name="T12" fmla="*/ 9 w 20"/>
                  <a:gd name="T13" fmla="*/ 1 h 20"/>
                  <a:gd name="T14" fmla="*/ 5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20"/>
                  <a:gd name="T35" fmla="*/ 20 w 20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20">
                    <a:moveTo>
                      <a:pt x="20" y="20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2" name="Line 2785"/>
              <p:cNvSpPr>
                <a:spLocks noChangeShapeType="1"/>
              </p:cNvSpPr>
              <p:nvPr/>
            </p:nvSpPr>
            <p:spPr bwMode="auto">
              <a:xfrm>
                <a:off x="1540" y="3287"/>
                <a:ext cx="29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3" name="Line 2786"/>
              <p:cNvSpPr>
                <a:spLocks noChangeShapeType="1"/>
              </p:cNvSpPr>
              <p:nvPr/>
            </p:nvSpPr>
            <p:spPr bwMode="auto">
              <a:xfrm flipV="1">
                <a:off x="1540" y="3143"/>
                <a:ext cx="1" cy="1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4" name="Line 2787"/>
              <p:cNvSpPr>
                <a:spLocks noChangeShapeType="1"/>
              </p:cNvSpPr>
              <p:nvPr/>
            </p:nvSpPr>
            <p:spPr bwMode="auto">
              <a:xfrm flipV="1">
                <a:off x="1835" y="3123"/>
                <a:ext cx="1" cy="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5" name="Line 2788"/>
              <p:cNvSpPr>
                <a:spLocks noChangeShapeType="1"/>
              </p:cNvSpPr>
              <p:nvPr/>
            </p:nvSpPr>
            <p:spPr bwMode="auto">
              <a:xfrm>
                <a:off x="1835" y="3123"/>
                <a:ext cx="58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6" name="Line 2789"/>
              <p:cNvSpPr>
                <a:spLocks noChangeShapeType="1"/>
              </p:cNvSpPr>
              <p:nvPr/>
            </p:nvSpPr>
            <p:spPr bwMode="auto">
              <a:xfrm flipV="1">
                <a:off x="2285" y="2664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7" name="Line 2790"/>
              <p:cNvSpPr>
                <a:spLocks noChangeShapeType="1"/>
              </p:cNvSpPr>
              <p:nvPr/>
            </p:nvSpPr>
            <p:spPr bwMode="auto">
              <a:xfrm>
                <a:off x="2044" y="2601"/>
                <a:ext cx="1" cy="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8" name="Line 2791"/>
              <p:cNvSpPr>
                <a:spLocks noChangeShapeType="1"/>
              </p:cNvSpPr>
              <p:nvPr/>
            </p:nvSpPr>
            <p:spPr bwMode="auto">
              <a:xfrm flipH="1">
                <a:off x="2977" y="2395"/>
                <a:ext cx="2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39" name="Line 2792"/>
              <p:cNvSpPr>
                <a:spLocks noChangeShapeType="1"/>
              </p:cNvSpPr>
              <p:nvPr/>
            </p:nvSpPr>
            <p:spPr bwMode="auto">
              <a:xfrm flipH="1">
                <a:off x="2977" y="2417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0" name="Line 2793"/>
              <p:cNvSpPr>
                <a:spLocks noChangeShapeType="1"/>
              </p:cNvSpPr>
              <p:nvPr/>
            </p:nvSpPr>
            <p:spPr bwMode="auto">
              <a:xfrm>
                <a:off x="2955" y="2360"/>
                <a:ext cx="1" cy="3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1" name="Line 2794"/>
              <p:cNvSpPr>
                <a:spLocks noChangeShapeType="1"/>
              </p:cNvSpPr>
              <p:nvPr/>
            </p:nvSpPr>
            <p:spPr bwMode="auto">
              <a:xfrm flipH="1">
                <a:off x="2946" y="2417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2" name="Line 2795"/>
              <p:cNvSpPr>
                <a:spLocks noChangeShapeType="1"/>
              </p:cNvSpPr>
              <p:nvPr/>
            </p:nvSpPr>
            <p:spPr bwMode="auto">
              <a:xfrm flipV="1">
                <a:off x="2946" y="2360"/>
                <a:ext cx="1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3" name="Line 2796"/>
              <p:cNvSpPr>
                <a:spLocks noChangeShapeType="1"/>
              </p:cNvSpPr>
              <p:nvPr/>
            </p:nvSpPr>
            <p:spPr bwMode="auto">
              <a:xfrm>
                <a:off x="2085" y="2409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4" name="Line 2797"/>
              <p:cNvSpPr>
                <a:spLocks noChangeShapeType="1"/>
              </p:cNvSpPr>
              <p:nvPr/>
            </p:nvSpPr>
            <p:spPr bwMode="auto">
              <a:xfrm>
                <a:off x="2085" y="2409"/>
                <a:ext cx="1" cy="3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5" name="Line 2798"/>
              <p:cNvSpPr>
                <a:spLocks noChangeShapeType="1"/>
              </p:cNvSpPr>
              <p:nvPr/>
            </p:nvSpPr>
            <p:spPr bwMode="auto">
              <a:xfrm>
                <a:off x="2085" y="2446"/>
                <a:ext cx="4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6" name="Line 2799"/>
              <p:cNvSpPr>
                <a:spLocks noChangeShapeType="1"/>
              </p:cNvSpPr>
              <p:nvPr/>
            </p:nvSpPr>
            <p:spPr bwMode="auto">
              <a:xfrm>
                <a:off x="2132" y="2407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7" name="Line 2800"/>
              <p:cNvSpPr>
                <a:spLocks noChangeShapeType="1"/>
              </p:cNvSpPr>
              <p:nvPr/>
            </p:nvSpPr>
            <p:spPr bwMode="auto">
              <a:xfrm>
                <a:off x="2132" y="24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8" name="Line 2801"/>
              <p:cNvSpPr>
                <a:spLocks noChangeShapeType="1"/>
              </p:cNvSpPr>
              <p:nvPr/>
            </p:nvSpPr>
            <p:spPr bwMode="auto">
              <a:xfrm flipH="1">
                <a:off x="2256" y="958"/>
                <a:ext cx="309" cy="1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49" name="Line 2802"/>
              <p:cNvSpPr>
                <a:spLocks noChangeShapeType="1"/>
              </p:cNvSpPr>
              <p:nvPr/>
            </p:nvSpPr>
            <p:spPr bwMode="auto">
              <a:xfrm flipH="1">
                <a:off x="2339" y="978"/>
                <a:ext cx="233" cy="8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0" name="Line 2803"/>
              <p:cNvSpPr>
                <a:spLocks noChangeShapeType="1"/>
              </p:cNvSpPr>
              <p:nvPr/>
            </p:nvSpPr>
            <p:spPr bwMode="auto">
              <a:xfrm flipH="1">
                <a:off x="1944" y="165"/>
                <a:ext cx="340" cy="11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1" name="Freeform 2804"/>
              <p:cNvSpPr>
                <a:spLocks/>
              </p:cNvSpPr>
              <p:nvPr/>
            </p:nvSpPr>
            <p:spPr bwMode="auto">
              <a:xfrm>
                <a:off x="2623" y="1151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3 h 5"/>
                  <a:gd name="T4" fmla="*/ 4 w 5"/>
                  <a:gd name="T5" fmla="*/ 1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5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2" name="Freeform 2805"/>
              <p:cNvSpPr>
                <a:spLocks/>
              </p:cNvSpPr>
              <p:nvPr/>
            </p:nvSpPr>
            <p:spPr bwMode="auto">
              <a:xfrm>
                <a:off x="2616" y="1151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4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3" name="Line 2806"/>
              <p:cNvSpPr>
                <a:spLocks noChangeShapeType="1"/>
              </p:cNvSpPr>
              <p:nvPr/>
            </p:nvSpPr>
            <p:spPr bwMode="auto">
              <a:xfrm flipV="1">
                <a:off x="2349" y="1130"/>
                <a:ext cx="1" cy="1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4" name="Line 2807"/>
              <p:cNvSpPr>
                <a:spLocks noChangeShapeType="1"/>
              </p:cNvSpPr>
              <p:nvPr/>
            </p:nvSpPr>
            <p:spPr bwMode="auto">
              <a:xfrm flipV="1">
                <a:off x="2616" y="1156"/>
                <a:ext cx="1" cy="1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5" name="Line 2808"/>
              <p:cNvSpPr>
                <a:spLocks noChangeShapeType="1"/>
              </p:cNvSpPr>
              <p:nvPr/>
            </p:nvSpPr>
            <p:spPr bwMode="auto">
              <a:xfrm>
                <a:off x="2621" y="1151"/>
                <a:ext cx="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6" name="Line 2809"/>
              <p:cNvSpPr>
                <a:spLocks noChangeShapeType="1"/>
              </p:cNvSpPr>
              <p:nvPr/>
            </p:nvSpPr>
            <p:spPr bwMode="auto">
              <a:xfrm>
                <a:off x="2108" y="992"/>
                <a:ext cx="1" cy="7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7" name="Line 2810"/>
              <p:cNvSpPr>
                <a:spLocks noChangeShapeType="1"/>
              </p:cNvSpPr>
              <p:nvPr/>
            </p:nvSpPr>
            <p:spPr bwMode="auto">
              <a:xfrm flipV="1">
                <a:off x="2550" y="1449"/>
                <a:ext cx="1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8" name="Freeform 2811"/>
              <p:cNvSpPr>
                <a:spLocks/>
              </p:cNvSpPr>
              <p:nvPr/>
            </p:nvSpPr>
            <p:spPr bwMode="auto">
              <a:xfrm>
                <a:off x="2511" y="15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4 h 10"/>
                  <a:gd name="T4" fmla="*/ 2 w 10"/>
                  <a:gd name="T5" fmla="*/ 8 h 10"/>
                  <a:gd name="T6" fmla="*/ 5 w 10"/>
                  <a:gd name="T7" fmla="*/ 10 h 10"/>
                  <a:gd name="T8" fmla="*/ 10 w 10"/>
                  <a:gd name="T9" fmla="*/ 10 h 10"/>
                  <a:gd name="T10" fmla="*/ 10 w 10"/>
                  <a:gd name="T11" fmla="*/ 10 h 10"/>
                  <a:gd name="T12" fmla="*/ 10 w 10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10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59" name="Freeform 2812"/>
              <p:cNvSpPr>
                <a:spLocks/>
              </p:cNvSpPr>
              <p:nvPr/>
            </p:nvSpPr>
            <p:spPr bwMode="auto">
              <a:xfrm>
                <a:off x="2540" y="1554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6 w 10"/>
                  <a:gd name="T5" fmla="*/ 8 h 10"/>
                  <a:gd name="T6" fmla="*/ 9 w 10"/>
                  <a:gd name="T7" fmla="*/ 4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0" name="Line 2813"/>
              <p:cNvSpPr>
                <a:spLocks noChangeShapeType="1"/>
              </p:cNvSpPr>
              <p:nvPr/>
            </p:nvSpPr>
            <p:spPr bwMode="auto">
              <a:xfrm flipV="1">
                <a:off x="2511" y="1552"/>
                <a:ext cx="1" cy="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1" name="Line 2814"/>
              <p:cNvSpPr>
                <a:spLocks noChangeShapeType="1"/>
              </p:cNvSpPr>
              <p:nvPr/>
            </p:nvSpPr>
            <p:spPr bwMode="auto">
              <a:xfrm>
                <a:off x="2521" y="1564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2" name="Line 2815"/>
              <p:cNvSpPr>
                <a:spLocks noChangeShapeType="1"/>
              </p:cNvSpPr>
              <p:nvPr/>
            </p:nvSpPr>
            <p:spPr bwMode="auto">
              <a:xfrm>
                <a:off x="2335" y="129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963" name="Line 2816"/>
              <p:cNvSpPr>
                <a:spLocks noChangeShapeType="1"/>
              </p:cNvSpPr>
              <p:nvPr/>
            </p:nvSpPr>
            <p:spPr bwMode="auto">
              <a:xfrm flipV="1">
                <a:off x="2335" y="1295"/>
                <a:ext cx="1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1" name="Group 3018"/>
            <p:cNvGrpSpPr>
              <a:grpSpLocks/>
            </p:cNvGrpSpPr>
            <p:nvPr/>
          </p:nvGrpSpPr>
          <p:grpSpPr bwMode="auto">
            <a:xfrm>
              <a:off x="1476" y="135"/>
              <a:ext cx="1228" cy="1314"/>
              <a:chOff x="1476" y="135"/>
              <a:chExt cx="1228" cy="1314"/>
            </a:xfrm>
          </p:grpSpPr>
          <p:sp>
            <p:nvSpPr>
              <p:cNvPr id="564" name="Line 2818"/>
              <p:cNvSpPr>
                <a:spLocks noChangeShapeType="1"/>
              </p:cNvSpPr>
              <p:nvPr/>
            </p:nvSpPr>
            <p:spPr bwMode="auto">
              <a:xfrm flipV="1">
                <a:off x="2564" y="1189"/>
                <a:ext cx="1" cy="14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5" name="Freeform 2819"/>
              <p:cNvSpPr>
                <a:spLocks/>
              </p:cNvSpPr>
              <p:nvPr/>
            </p:nvSpPr>
            <p:spPr bwMode="auto">
              <a:xfrm>
                <a:off x="2540" y="1439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9 w 10"/>
                  <a:gd name="T3" fmla="*/ 6 h 10"/>
                  <a:gd name="T4" fmla="*/ 6 w 10"/>
                  <a:gd name="T5" fmla="*/ 2 h 10"/>
                  <a:gd name="T6" fmla="*/ 4 w 10"/>
                  <a:gd name="T7" fmla="*/ 0 h 10"/>
                  <a:gd name="T8" fmla="*/ 0 w 10"/>
                  <a:gd name="T9" fmla="*/ 0 h 10"/>
                  <a:gd name="T10" fmla="*/ 0 w 10"/>
                  <a:gd name="T11" fmla="*/ 0 h 10"/>
                  <a:gd name="T12" fmla="*/ 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10" y="10"/>
                    </a:moveTo>
                    <a:lnTo>
                      <a:pt x="9" y="6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6" name="Line 2820"/>
              <p:cNvSpPr>
                <a:spLocks noChangeShapeType="1"/>
              </p:cNvSpPr>
              <p:nvPr/>
            </p:nvSpPr>
            <p:spPr bwMode="auto">
              <a:xfrm>
                <a:off x="2539" y="1338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7" name="Line 2821"/>
              <p:cNvSpPr>
                <a:spLocks noChangeShapeType="1"/>
              </p:cNvSpPr>
              <p:nvPr/>
            </p:nvSpPr>
            <p:spPr bwMode="auto">
              <a:xfrm>
                <a:off x="2349" y="1234"/>
                <a:ext cx="19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8" name="Line 2822"/>
              <p:cNvSpPr>
                <a:spLocks noChangeShapeType="1"/>
              </p:cNvSpPr>
              <p:nvPr/>
            </p:nvSpPr>
            <p:spPr bwMode="auto">
              <a:xfrm>
                <a:off x="2539" y="1308"/>
                <a:ext cx="2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9" name="Freeform 2823"/>
              <p:cNvSpPr>
                <a:spLocks/>
              </p:cNvSpPr>
              <p:nvPr/>
            </p:nvSpPr>
            <p:spPr bwMode="auto">
              <a:xfrm>
                <a:off x="2559" y="1184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3 w 5"/>
                  <a:gd name="T5" fmla="*/ 1 h 5"/>
                  <a:gd name="T6" fmla="*/ 1 w 5"/>
                  <a:gd name="T7" fmla="*/ 0 h 5"/>
                  <a:gd name="T8" fmla="*/ 0 w 5"/>
                  <a:gd name="T9" fmla="*/ 0 h 5"/>
                  <a:gd name="T10" fmla="*/ 0 w 5"/>
                  <a:gd name="T11" fmla="*/ 0 h 5"/>
                  <a:gd name="T12" fmla="*/ 0 w 5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0" name="Line 2824"/>
              <p:cNvSpPr>
                <a:spLocks noChangeShapeType="1"/>
              </p:cNvSpPr>
              <p:nvPr/>
            </p:nvSpPr>
            <p:spPr bwMode="auto">
              <a:xfrm>
                <a:off x="2550" y="1184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1" name="Line 2825"/>
              <p:cNvSpPr>
                <a:spLocks noChangeShapeType="1"/>
              </p:cNvSpPr>
              <p:nvPr/>
            </p:nvSpPr>
            <p:spPr bwMode="auto">
              <a:xfrm flipV="1">
                <a:off x="1804" y="1074"/>
                <a:ext cx="1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2" name="Line 2826"/>
              <p:cNvSpPr>
                <a:spLocks noChangeShapeType="1"/>
              </p:cNvSpPr>
              <p:nvPr/>
            </p:nvSpPr>
            <p:spPr bwMode="auto">
              <a:xfrm>
                <a:off x="1804" y="1191"/>
                <a:ext cx="12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3" name="Line 2827"/>
              <p:cNvSpPr>
                <a:spLocks noChangeShapeType="1"/>
              </p:cNvSpPr>
              <p:nvPr/>
            </p:nvSpPr>
            <p:spPr bwMode="auto">
              <a:xfrm flipV="1">
                <a:off x="1925" y="1130"/>
                <a:ext cx="1" cy="6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4" name="Line 2828"/>
              <p:cNvSpPr>
                <a:spLocks noChangeShapeType="1"/>
              </p:cNvSpPr>
              <p:nvPr/>
            </p:nvSpPr>
            <p:spPr bwMode="auto">
              <a:xfrm flipV="1">
                <a:off x="2339" y="1130"/>
                <a:ext cx="1" cy="16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5" name="Line 2829"/>
              <p:cNvSpPr>
                <a:spLocks noChangeShapeType="1"/>
              </p:cNvSpPr>
              <p:nvPr/>
            </p:nvSpPr>
            <p:spPr bwMode="auto">
              <a:xfrm flipH="1" flipV="1">
                <a:off x="2185" y="1114"/>
                <a:ext cx="13" cy="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6" name="Line 2830"/>
              <p:cNvSpPr>
                <a:spLocks noChangeShapeType="1"/>
              </p:cNvSpPr>
              <p:nvPr/>
            </p:nvSpPr>
            <p:spPr bwMode="auto">
              <a:xfrm flipH="1" flipV="1">
                <a:off x="2224" y="1114"/>
                <a:ext cx="13" cy="5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7" name="Freeform 2831"/>
              <p:cNvSpPr>
                <a:spLocks/>
              </p:cNvSpPr>
              <p:nvPr/>
            </p:nvSpPr>
            <p:spPr bwMode="auto">
              <a:xfrm>
                <a:off x="2667" y="1025"/>
                <a:ext cx="37" cy="26"/>
              </a:xfrm>
              <a:custGeom>
                <a:avLst/>
                <a:gdLst>
                  <a:gd name="T0" fmla="*/ 0 w 37"/>
                  <a:gd name="T1" fmla="*/ 0 h 26"/>
                  <a:gd name="T2" fmla="*/ 3 w 37"/>
                  <a:gd name="T3" fmla="*/ 5 h 26"/>
                  <a:gd name="T4" fmla="*/ 7 w 37"/>
                  <a:gd name="T5" fmla="*/ 10 h 26"/>
                  <a:gd name="T6" fmla="*/ 10 w 37"/>
                  <a:gd name="T7" fmla="*/ 15 h 26"/>
                  <a:gd name="T8" fmla="*/ 15 w 37"/>
                  <a:gd name="T9" fmla="*/ 19 h 26"/>
                  <a:gd name="T10" fmla="*/ 20 w 37"/>
                  <a:gd name="T11" fmla="*/ 22 h 26"/>
                  <a:gd name="T12" fmla="*/ 25 w 37"/>
                  <a:gd name="T13" fmla="*/ 24 h 26"/>
                  <a:gd name="T14" fmla="*/ 31 w 37"/>
                  <a:gd name="T15" fmla="*/ 26 h 26"/>
                  <a:gd name="T16" fmla="*/ 37 w 37"/>
                  <a:gd name="T17" fmla="*/ 26 h 26"/>
                  <a:gd name="T18" fmla="*/ 37 w 37"/>
                  <a:gd name="T19" fmla="*/ 26 h 26"/>
                  <a:gd name="T20" fmla="*/ 37 w 37"/>
                  <a:gd name="T21" fmla="*/ 26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"/>
                  <a:gd name="T34" fmla="*/ 0 h 26"/>
                  <a:gd name="T35" fmla="*/ 37 w 37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" h="26">
                    <a:moveTo>
                      <a:pt x="0" y="0"/>
                    </a:moveTo>
                    <a:lnTo>
                      <a:pt x="3" y="5"/>
                    </a:lnTo>
                    <a:lnTo>
                      <a:pt x="7" y="10"/>
                    </a:lnTo>
                    <a:lnTo>
                      <a:pt x="10" y="15"/>
                    </a:lnTo>
                    <a:lnTo>
                      <a:pt x="15" y="19"/>
                    </a:lnTo>
                    <a:lnTo>
                      <a:pt x="20" y="22"/>
                    </a:lnTo>
                    <a:lnTo>
                      <a:pt x="25" y="24"/>
                    </a:lnTo>
                    <a:lnTo>
                      <a:pt x="31" y="26"/>
                    </a:lnTo>
                    <a:lnTo>
                      <a:pt x="37" y="2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8" name="Freeform 2832"/>
              <p:cNvSpPr>
                <a:spLocks/>
              </p:cNvSpPr>
              <p:nvPr/>
            </p:nvSpPr>
            <p:spPr bwMode="auto">
              <a:xfrm>
                <a:off x="2565" y="950"/>
                <a:ext cx="5" cy="8"/>
              </a:xfrm>
              <a:custGeom>
                <a:avLst/>
                <a:gdLst>
                  <a:gd name="T0" fmla="*/ 0 w 5"/>
                  <a:gd name="T1" fmla="*/ 8 h 8"/>
                  <a:gd name="T2" fmla="*/ 2 w 5"/>
                  <a:gd name="T3" fmla="*/ 8 h 8"/>
                  <a:gd name="T4" fmla="*/ 3 w 5"/>
                  <a:gd name="T5" fmla="*/ 6 h 8"/>
                  <a:gd name="T6" fmla="*/ 5 w 5"/>
                  <a:gd name="T7" fmla="*/ 5 h 8"/>
                  <a:gd name="T8" fmla="*/ 5 w 5"/>
                  <a:gd name="T9" fmla="*/ 2 h 8"/>
                  <a:gd name="T10" fmla="*/ 5 w 5"/>
                  <a:gd name="T11" fmla="*/ 1 h 8"/>
                  <a:gd name="T12" fmla="*/ 5 w 5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8"/>
                  <a:gd name="T23" fmla="*/ 5 w 5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8">
                    <a:moveTo>
                      <a:pt x="0" y="8"/>
                    </a:moveTo>
                    <a:lnTo>
                      <a:pt x="2" y="8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5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79" name="Freeform 2833"/>
              <p:cNvSpPr>
                <a:spLocks/>
              </p:cNvSpPr>
              <p:nvPr/>
            </p:nvSpPr>
            <p:spPr bwMode="auto">
              <a:xfrm>
                <a:off x="2572" y="977"/>
                <a:ext cx="10" cy="5"/>
              </a:xfrm>
              <a:custGeom>
                <a:avLst/>
                <a:gdLst>
                  <a:gd name="T0" fmla="*/ 10 w 10"/>
                  <a:gd name="T1" fmla="*/ 5 h 5"/>
                  <a:gd name="T2" fmla="*/ 9 w 10"/>
                  <a:gd name="T3" fmla="*/ 4 h 5"/>
                  <a:gd name="T4" fmla="*/ 6 w 10"/>
                  <a:gd name="T5" fmla="*/ 1 h 5"/>
                  <a:gd name="T6" fmla="*/ 5 w 10"/>
                  <a:gd name="T7" fmla="*/ 1 h 5"/>
                  <a:gd name="T8" fmla="*/ 3 w 10"/>
                  <a:gd name="T9" fmla="*/ 0 h 5"/>
                  <a:gd name="T10" fmla="*/ 1 w 10"/>
                  <a:gd name="T11" fmla="*/ 0 h 5"/>
                  <a:gd name="T12" fmla="*/ 0 w 10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5"/>
                  <a:gd name="T23" fmla="*/ 10 w 10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5">
                    <a:moveTo>
                      <a:pt x="10" y="5"/>
                    </a:moveTo>
                    <a:lnTo>
                      <a:pt x="9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0" name="Freeform 2834"/>
              <p:cNvSpPr>
                <a:spLocks/>
              </p:cNvSpPr>
              <p:nvPr/>
            </p:nvSpPr>
            <p:spPr bwMode="auto">
              <a:xfrm>
                <a:off x="2358" y="135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4 w 8"/>
                  <a:gd name="T3" fmla="*/ 1 h 14"/>
                  <a:gd name="T4" fmla="*/ 3 w 8"/>
                  <a:gd name="T5" fmla="*/ 4 h 14"/>
                  <a:gd name="T6" fmla="*/ 2 w 8"/>
                  <a:gd name="T7" fmla="*/ 6 h 14"/>
                  <a:gd name="T8" fmla="*/ 0 w 8"/>
                  <a:gd name="T9" fmla="*/ 10 h 14"/>
                  <a:gd name="T10" fmla="*/ 0 w 8"/>
                  <a:gd name="T11" fmla="*/ 11 h 14"/>
                  <a:gd name="T12" fmla="*/ 2 w 8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4"/>
                  <a:gd name="T23" fmla="*/ 8 w 8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4">
                    <a:moveTo>
                      <a:pt x="8" y="0"/>
                    </a:moveTo>
                    <a:lnTo>
                      <a:pt x="4" y="1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1" name="Freeform 2835"/>
              <p:cNvSpPr>
                <a:spLocks/>
              </p:cNvSpPr>
              <p:nvPr/>
            </p:nvSpPr>
            <p:spPr bwMode="auto">
              <a:xfrm>
                <a:off x="2284" y="164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1 w 12"/>
                  <a:gd name="T3" fmla="*/ 4 h 7"/>
                  <a:gd name="T4" fmla="*/ 8 w 12"/>
                  <a:gd name="T5" fmla="*/ 2 h 7"/>
                  <a:gd name="T6" fmla="*/ 6 w 12"/>
                  <a:gd name="T7" fmla="*/ 1 h 7"/>
                  <a:gd name="T8" fmla="*/ 3 w 12"/>
                  <a:gd name="T9" fmla="*/ 0 h 7"/>
                  <a:gd name="T10" fmla="*/ 1 w 12"/>
                  <a:gd name="T11" fmla="*/ 0 h 7"/>
                  <a:gd name="T12" fmla="*/ 0 w 12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7"/>
                  <a:gd name="T23" fmla="*/ 12 w 12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7">
                    <a:moveTo>
                      <a:pt x="12" y="7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2" name="Line 2836"/>
              <p:cNvSpPr>
                <a:spLocks noChangeShapeType="1"/>
              </p:cNvSpPr>
              <p:nvPr/>
            </p:nvSpPr>
            <p:spPr bwMode="auto">
              <a:xfrm>
                <a:off x="2242" y="992"/>
                <a:ext cx="1" cy="7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3" name="Line 2837"/>
              <p:cNvSpPr>
                <a:spLocks noChangeShapeType="1"/>
              </p:cNvSpPr>
              <p:nvPr/>
            </p:nvSpPr>
            <p:spPr bwMode="auto">
              <a:xfrm>
                <a:off x="2349" y="1295"/>
                <a:ext cx="2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4" name="Line 2838"/>
              <p:cNvSpPr>
                <a:spLocks noChangeShapeType="1"/>
              </p:cNvSpPr>
              <p:nvPr/>
            </p:nvSpPr>
            <p:spPr bwMode="auto">
              <a:xfrm flipH="1" flipV="1">
                <a:off x="2647" y="966"/>
                <a:ext cx="20" cy="5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5" name="Line 2839"/>
              <p:cNvSpPr>
                <a:spLocks noChangeShapeType="1"/>
              </p:cNvSpPr>
              <p:nvPr/>
            </p:nvSpPr>
            <p:spPr bwMode="auto">
              <a:xfrm flipH="1" flipV="1">
                <a:off x="2582" y="982"/>
                <a:ext cx="12" cy="3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6" name="Line 2840"/>
              <p:cNvSpPr>
                <a:spLocks noChangeShapeType="1"/>
              </p:cNvSpPr>
              <p:nvPr/>
            </p:nvSpPr>
            <p:spPr bwMode="auto">
              <a:xfrm flipH="1" flipV="1">
                <a:off x="2296" y="171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7" name="Line 2841"/>
              <p:cNvSpPr>
                <a:spLocks noChangeShapeType="1"/>
              </p:cNvSpPr>
              <p:nvPr/>
            </p:nvSpPr>
            <p:spPr bwMode="auto">
              <a:xfrm flipV="1">
                <a:off x="2647" y="948"/>
                <a:ext cx="46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8" name="Line 2842"/>
              <p:cNvSpPr>
                <a:spLocks noChangeShapeType="1"/>
              </p:cNvSpPr>
              <p:nvPr/>
            </p:nvSpPr>
            <p:spPr bwMode="auto">
              <a:xfrm flipH="1" flipV="1">
                <a:off x="2419" y="170"/>
                <a:ext cx="274" cy="7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89" name="Line 2843"/>
              <p:cNvSpPr>
                <a:spLocks noChangeShapeType="1"/>
              </p:cNvSpPr>
              <p:nvPr/>
            </p:nvSpPr>
            <p:spPr bwMode="auto">
              <a:xfrm flipH="1" flipV="1">
                <a:off x="2396" y="604"/>
                <a:ext cx="108" cy="30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0" name="Line 2844"/>
              <p:cNvSpPr>
                <a:spLocks noChangeShapeType="1"/>
              </p:cNvSpPr>
              <p:nvPr/>
            </p:nvSpPr>
            <p:spPr bwMode="auto">
              <a:xfrm flipV="1">
                <a:off x="2373" y="170"/>
                <a:ext cx="46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1" name="Line 2845"/>
              <p:cNvSpPr>
                <a:spLocks noChangeShapeType="1"/>
              </p:cNvSpPr>
              <p:nvPr/>
            </p:nvSpPr>
            <p:spPr bwMode="auto">
              <a:xfrm flipH="1">
                <a:off x="2382" y="20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2" name="Line 2846"/>
              <p:cNvSpPr>
                <a:spLocks noChangeShapeType="1"/>
              </p:cNvSpPr>
              <p:nvPr/>
            </p:nvSpPr>
            <p:spPr bwMode="auto">
              <a:xfrm>
                <a:off x="2380" y="206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3" name="Line 2847"/>
              <p:cNvSpPr>
                <a:spLocks noChangeShapeType="1"/>
              </p:cNvSpPr>
              <p:nvPr/>
            </p:nvSpPr>
            <p:spPr bwMode="auto">
              <a:xfrm flipH="1" flipV="1">
                <a:off x="2360" y="149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4" name="Line 2848"/>
              <p:cNvSpPr>
                <a:spLocks noChangeShapeType="1"/>
              </p:cNvSpPr>
              <p:nvPr/>
            </p:nvSpPr>
            <p:spPr bwMode="auto">
              <a:xfrm flipH="1">
                <a:off x="2390" y="23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5" name="Line 2849"/>
              <p:cNvSpPr>
                <a:spLocks noChangeShapeType="1"/>
              </p:cNvSpPr>
              <p:nvPr/>
            </p:nvSpPr>
            <p:spPr bwMode="auto">
              <a:xfrm flipH="1">
                <a:off x="2397" y="256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6" name="Line 2850"/>
              <p:cNvSpPr>
                <a:spLocks noChangeShapeType="1"/>
              </p:cNvSpPr>
              <p:nvPr/>
            </p:nvSpPr>
            <p:spPr bwMode="auto">
              <a:xfrm flipH="1">
                <a:off x="2406" y="280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7" name="Line 2851"/>
              <p:cNvSpPr>
                <a:spLocks noChangeShapeType="1"/>
              </p:cNvSpPr>
              <p:nvPr/>
            </p:nvSpPr>
            <p:spPr bwMode="auto">
              <a:xfrm flipH="1">
                <a:off x="2415" y="304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8" name="Line 2852"/>
              <p:cNvSpPr>
                <a:spLocks noChangeShapeType="1"/>
              </p:cNvSpPr>
              <p:nvPr/>
            </p:nvSpPr>
            <p:spPr bwMode="auto">
              <a:xfrm flipH="1">
                <a:off x="2423" y="32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99" name="Line 2853"/>
              <p:cNvSpPr>
                <a:spLocks noChangeShapeType="1"/>
              </p:cNvSpPr>
              <p:nvPr/>
            </p:nvSpPr>
            <p:spPr bwMode="auto">
              <a:xfrm flipH="1">
                <a:off x="2430" y="352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0" name="Line 2854"/>
              <p:cNvSpPr>
                <a:spLocks noChangeShapeType="1"/>
              </p:cNvSpPr>
              <p:nvPr/>
            </p:nvSpPr>
            <p:spPr bwMode="auto">
              <a:xfrm flipH="1">
                <a:off x="2439" y="374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1" name="Line 2855"/>
              <p:cNvSpPr>
                <a:spLocks noChangeShapeType="1"/>
              </p:cNvSpPr>
              <p:nvPr/>
            </p:nvSpPr>
            <p:spPr bwMode="auto">
              <a:xfrm flipH="1">
                <a:off x="2448" y="39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2" name="Line 2856"/>
              <p:cNvSpPr>
                <a:spLocks noChangeShapeType="1"/>
              </p:cNvSpPr>
              <p:nvPr/>
            </p:nvSpPr>
            <p:spPr bwMode="auto">
              <a:xfrm flipH="1">
                <a:off x="2456" y="42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3" name="Line 2857"/>
              <p:cNvSpPr>
                <a:spLocks noChangeShapeType="1"/>
              </p:cNvSpPr>
              <p:nvPr/>
            </p:nvSpPr>
            <p:spPr bwMode="auto">
              <a:xfrm flipH="1">
                <a:off x="2465" y="445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4" name="Line 2858"/>
              <p:cNvSpPr>
                <a:spLocks noChangeShapeType="1"/>
              </p:cNvSpPr>
              <p:nvPr/>
            </p:nvSpPr>
            <p:spPr bwMode="auto">
              <a:xfrm flipH="1">
                <a:off x="2472" y="469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5" name="Line 2859"/>
              <p:cNvSpPr>
                <a:spLocks noChangeShapeType="1"/>
              </p:cNvSpPr>
              <p:nvPr/>
            </p:nvSpPr>
            <p:spPr bwMode="auto">
              <a:xfrm flipH="1">
                <a:off x="2481" y="493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6" name="Line 2860"/>
              <p:cNvSpPr>
                <a:spLocks noChangeShapeType="1"/>
              </p:cNvSpPr>
              <p:nvPr/>
            </p:nvSpPr>
            <p:spPr bwMode="auto">
              <a:xfrm flipH="1">
                <a:off x="2489" y="515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7" name="Line 2861"/>
              <p:cNvSpPr>
                <a:spLocks noChangeShapeType="1"/>
              </p:cNvSpPr>
              <p:nvPr/>
            </p:nvSpPr>
            <p:spPr bwMode="auto">
              <a:xfrm flipH="1">
                <a:off x="2498" y="539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8" name="Line 2862"/>
              <p:cNvSpPr>
                <a:spLocks noChangeShapeType="1"/>
              </p:cNvSpPr>
              <p:nvPr/>
            </p:nvSpPr>
            <p:spPr bwMode="auto">
              <a:xfrm flipH="1">
                <a:off x="2506" y="56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09" name="Line 2863"/>
              <p:cNvSpPr>
                <a:spLocks noChangeShapeType="1"/>
              </p:cNvSpPr>
              <p:nvPr/>
            </p:nvSpPr>
            <p:spPr bwMode="auto">
              <a:xfrm flipH="1">
                <a:off x="2513" y="58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0" name="Line 2864"/>
              <p:cNvSpPr>
                <a:spLocks noChangeShapeType="1"/>
              </p:cNvSpPr>
              <p:nvPr/>
            </p:nvSpPr>
            <p:spPr bwMode="auto">
              <a:xfrm flipH="1">
                <a:off x="2522" y="61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1" name="Line 2865"/>
              <p:cNvSpPr>
                <a:spLocks noChangeShapeType="1"/>
              </p:cNvSpPr>
              <p:nvPr/>
            </p:nvSpPr>
            <p:spPr bwMode="auto">
              <a:xfrm flipH="1">
                <a:off x="2531" y="634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2" name="Line 2866"/>
              <p:cNvSpPr>
                <a:spLocks noChangeShapeType="1"/>
              </p:cNvSpPr>
              <p:nvPr/>
            </p:nvSpPr>
            <p:spPr bwMode="auto">
              <a:xfrm flipH="1">
                <a:off x="2539" y="6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3" name="Line 2867"/>
              <p:cNvSpPr>
                <a:spLocks noChangeShapeType="1"/>
              </p:cNvSpPr>
              <p:nvPr/>
            </p:nvSpPr>
            <p:spPr bwMode="auto">
              <a:xfrm flipH="1">
                <a:off x="2546" y="681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4" name="Line 2868"/>
              <p:cNvSpPr>
                <a:spLocks noChangeShapeType="1"/>
              </p:cNvSpPr>
              <p:nvPr/>
            </p:nvSpPr>
            <p:spPr bwMode="auto">
              <a:xfrm flipH="1">
                <a:off x="2555" y="70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5" name="Line 2869"/>
              <p:cNvSpPr>
                <a:spLocks noChangeShapeType="1"/>
              </p:cNvSpPr>
              <p:nvPr/>
            </p:nvSpPr>
            <p:spPr bwMode="auto">
              <a:xfrm flipH="1">
                <a:off x="2564" y="72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6" name="Line 2870"/>
              <p:cNvSpPr>
                <a:spLocks noChangeShapeType="1"/>
              </p:cNvSpPr>
              <p:nvPr/>
            </p:nvSpPr>
            <p:spPr bwMode="auto">
              <a:xfrm flipH="1">
                <a:off x="2572" y="7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7" name="Line 2871"/>
              <p:cNvSpPr>
                <a:spLocks noChangeShapeType="1"/>
              </p:cNvSpPr>
              <p:nvPr/>
            </p:nvSpPr>
            <p:spPr bwMode="auto">
              <a:xfrm flipH="1">
                <a:off x="2581" y="77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8" name="Line 2872"/>
              <p:cNvSpPr>
                <a:spLocks noChangeShapeType="1"/>
              </p:cNvSpPr>
              <p:nvPr/>
            </p:nvSpPr>
            <p:spPr bwMode="auto">
              <a:xfrm flipH="1">
                <a:off x="2588" y="800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19" name="Line 2873"/>
              <p:cNvSpPr>
                <a:spLocks noChangeShapeType="1"/>
              </p:cNvSpPr>
              <p:nvPr/>
            </p:nvSpPr>
            <p:spPr bwMode="auto">
              <a:xfrm flipH="1">
                <a:off x="2597" y="822"/>
                <a:ext cx="3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0" name="Line 2874"/>
              <p:cNvSpPr>
                <a:spLocks noChangeShapeType="1"/>
              </p:cNvSpPr>
              <p:nvPr/>
            </p:nvSpPr>
            <p:spPr bwMode="auto">
              <a:xfrm flipH="1">
                <a:off x="2605" y="84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1" name="Line 2875"/>
              <p:cNvSpPr>
                <a:spLocks noChangeShapeType="1"/>
              </p:cNvSpPr>
              <p:nvPr/>
            </p:nvSpPr>
            <p:spPr bwMode="auto">
              <a:xfrm flipH="1">
                <a:off x="2614" y="870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2" name="Line 2876"/>
              <p:cNvSpPr>
                <a:spLocks noChangeShapeType="1"/>
              </p:cNvSpPr>
              <p:nvPr/>
            </p:nvSpPr>
            <p:spPr bwMode="auto">
              <a:xfrm flipH="1">
                <a:off x="2622" y="89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3" name="Line 2877"/>
              <p:cNvSpPr>
                <a:spLocks noChangeShapeType="1"/>
              </p:cNvSpPr>
              <p:nvPr/>
            </p:nvSpPr>
            <p:spPr bwMode="auto">
              <a:xfrm flipH="1">
                <a:off x="2630" y="91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4" name="Line 2878"/>
              <p:cNvSpPr>
                <a:spLocks noChangeShapeType="1"/>
              </p:cNvSpPr>
              <p:nvPr/>
            </p:nvSpPr>
            <p:spPr bwMode="auto">
              <a:xfrm flipH="1">
                <a:off x="2638" y="94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5" name="Line 2879"/>
              <p:cNvSpPr>
                <a:spLocks noChangeShapeType="1"/>
              </p:cNvSpPr>
              <p:nvPr/>
            </p:nvSpPr>
            <p:spPr bwMode="auto">
              <a:xfrm>
                <a:off x="2388" y="230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6" name="Line 2880"/>
              <p:cNvSpPr>
                <a:spLocks noChangeShapeType="1"/>
              </p:cNvSpPr>
              <p:nvPr/>
            </p:nvSpPr>
            <p:spPr bwMode="auto">
              <a:xfrm>
                <a:off x="2396" y="254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7" name="Line 2881"/>
              <p:cNvSpPr>
                <a:spLocks noChangeShapeType="1"/>
              </p:cNvSpPr>
              <p:nvPr/>
            </p:nvSpPr>
            <p:spPr bwMode="auto">
              <a:xfrm>
                <a:off x="2405" y="278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8" name="Line 2882"/>
              <p:cNvSpPr>
                <a:spLocks noChangeShapeType="1"/>
              </p:cNvSpPr>
              <p:nvPr/>
            </p:nvSpPr>
            <p:spPr bwMode="auto">
              <a:xfrm>
                <a:off x="2413" y="30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29" name="Line 2883"/>
              <p:cNvSpPr>
                <a:spLocks noChangeShapeType="1"/>
              </p:cNvSpPr>
              <p:nvPr/>
            </p:nvSpPr>
            <p:spPr bwMode="auto">
              <a:xfrm>
                <a:off x="2422" y="325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0" name="Line 2884"/>
              <p:cNvSpPr>
                <a:spLocks noChangeShapeType="1"/>
              </p:cNvSpPr>
              <p:nvPr/>
            </p:nvSpPr>
            <p:spPr bwMode="auto">
              <a:xfrm>
                <a:off x="2429" y="349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1" name="Line 2885"/>
              <p:cNvSpPr>
                <a:spLocks noChangeShapeType="1"/>
              </p:cNvSpPr>
              <p:nvPr/>
            </p:nvSpPr>
            <p:spPr bwMode="auto">
              <a:xfrm>
                <a:off x="2438" y="372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2" name="Line 2886"/>
              <p:cNvSpPr>
                <a:spLocks noChangeShapeType="1"/>
              </p:cNvSpPr>
              <p:nvPr/>
            </p:nvSpPr>
            <p:spPr bwMode="auto">
              <a:xfrm>
                <a:off x="2446" y="395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3" name="Line 2887"/>
              <p:cNvSpPr>
                <a:spLocks noChangeShapeType="1"/>
              </p:cNvSpPr>
              <p:nvPr/>
            </p:nvSpPr>
            <p:spPr bwMode="auto">
              <a:xfrm>
                <a:off x="2455" y="41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4" name="Line 2888"/>
              <p:cNvSpPr>
                <a:spLocks noChangeShapeType="1"/>
              </p:cNvSpPr>
              <p:nvPr/>
            </p:nvSpPr>
            <p:spPr bwMode="auto">
              <a:xfrm>
                <a:off x="2462" y="443"/>
                <a:ext cx="4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5" name="Line 2889"/>
              <p:cNvSpPr>
                <a:spLocks noChangeShapeType="1"/>
              </p:cNvSpPr>
              <p:nvPr/>
            </p:nvSpPr>
            <p:spPr bwMode="auto">
              <a:xfrm>
                <a:off x="2471" y="467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6" name="Line 2890"/>
              <p:cNvSpPr>
                <a:spLocks noChangeShapeType="1"/>
              </p:cNvSpPr>
              <p:nvPr/>
            </p:nvSpPr>
            <p:spPr bwMode="auto">
              <a:xfrm>
                <a:off x="2479" y="490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7" name="Line 2891"/>
              <p:cNvSpPr>
                <a:spLocks noChangeShapeType="1"/>
              </p:cNvSpPr>
              <p:nvPr/>
            </p:nvSpPr>
            <p:spPr bwMode="auto">
              <a:xfrm>
                <a:off x="2488" y="513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8" name="Line 2892"/>
              <p:cNvSpPr>
                <a:spLocks noChangeShapeType="1"/>
              </p:cNvSpPr>
              <p:nvPr/>
            </p:nvSpPr>
            <p:spPr bwMode="auto">
              <a:xfrm>
                <a:off x="2496" y="53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39" name="Line 2893"/>
              <p:cNvSpPr>
                <a:spLocks noChangeShapeType="1"/>
              </p:cNvSpPr>
              <p:nvPr/>
            </p:nvSpPr>
            <p:spPr bwMode="auto">
              <a:xfrm>
                <a:off x="2504" y="561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0" name="Line 2894"/>
              <p:cNvSpPr>
                <a:spLocks noChangeShapeType="1"/>
              </p:cNvSpPr>
              <p:nvPr/>
            </p:nvSpPr>
            <p:spPr bwMode="auto">
              <a:xfrm>
                <a:off x="2512" y="584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1" name="Line 2895"/>
              <p:cNvSpPr>
                <a:spLocks noChangeShapeType="1"/>
              </p:cNvSpPr>
              <p:nvPr/>
            </p:nvSpPr>
            <p:spPr bwMode="auto">
              <a:xfrm>
                <a:off x="2521" y="60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2" name="Line 2896"/>
              <p:cNvSpPr>
                <a:spLocks noChangeShapeType="1"/>
              </p:cNvSpPr>
              <p:nvPr/>
            </p:nvSpPr>
            <p:spPr bwMode="auto">
              <a:xfrm>
                <a:off x="2529" y="632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3" name="Line 2897"/>
              <p:cNvSpPr>
                <a:spLocks noChangeShapeType="1"/>
              </p:cNvSpPr>
              <p:nvPr/>
            </p:nvSpPr>
            <p:spPr bwMode="auto">
              <a:xfrm>
                <a:off x="2538" y="656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4" name="Line 2898"/>
              <p:cNvSpPr>
                <a:spLocks noChangeShapeType="1"/>
              </p:cNvSpPr>
              <p:nvPr/>
            </p:nvSpPr>
            <p:spPr bwMode="auto">
              <a:xfrm>
                <a:off x="2545" y="678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5" name="Line 2899"/>
              <p:cNvSpPr>
                <a:spLocks noChangeShapeType="1"/>
              </p:cNvSpPr>
              <p:nvPr/>
            </p:nvSpPr>
            <p:spPr bwMode="auto">
              <a:xfrm>
                <a:off x="2554" y="702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6" name="Line 2900"/>
              <p:cNvSpPr>
                <a:spLocks noChangeShapeType="1"/>
              </p:cNvSpPr>
              <p:nvPr/>
            </p:nvSpPr>
            <p:spPr bwMode="auto">
              <a:xfrm>
                <a:off x="2562" y="726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7" name="Line 2901"/>
              <p:cNvSpPr>
                <a:spLocks noChangeShapeType="1"/>
              </p:cNvSpPr>
              <p:nvPr/>
            </p:nvSpPr>
            <p:spPr bwMode="auto">
              <a:xfrm>
                <a:off x="2571" y="749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8" name="Line 2902"/>
              <p:cNvSpPr>
                <a:spLocks noChangeShapeType="1"/>
              </p:cNvSpPr>
              <p:nvPr/>
            </p:nvSpPr>
            <p:spPr bwMode="auto">
              <a:xfrm>
                <a:off x="2578" y="773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49" name="Line 2903"/>
              <p:cNvSpPr>
                <a:spLocks noChangeShapeType="1"/>
              </p:cNvSpPr>
              <p:nvPr/>
            </p:nvSpPr>
            <p:spPr bwMode="auto">
              <a:xfrm>
                <a:off x="2587" y="79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0" name="Line 2904"/>
              <p:cNvSpPr>
                <a:spLocks noChangeShapeType="1"/>
              </p:cNvSpPr>
              <p:nvPr/>
            </p:nvSpPr>
            <p:spPr bwMode="auto">
              <a:xfrm>
                <a:off x="2595" y="820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1" name="Line 2905"/>
              <p:cNvSpPr>
                <a:spLocks noChangeShapeType="1"/>
              </p:cNvSpPr>
              <p:nvPr/>
            </p:nvSpPr>
            <p:spPr bwMode="auto">
              <a:xfrm>
                <a:off x="2604" y="843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2" name="Line 2906"/>
              <p:cNvSpPr>
                <a:spLocks noChangeShapeType="1"/>
              </p:cNvSpPr>
              <p:nvPr/>
            </p:nvSpPr>
            <p:spPr bwMode="auto">
              <a:xfrm>
                <a:off x="2612" y="867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3" name="Line 2907"/>
              <p:cNvSpPr>
                <a:spLocks noChangeShapeType="1"/>
              </p:cNvSpPr>
              <p:nvPr/>
            </p:nvSpPr>
            <p:spPr bwMode="auto">
              <a:xfrm>
                <a:off x="2620" y="891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4" name="Line 2908"/>
              <p:cNvSpPr>
                <a:spLocks noChangeShapeType="1"/>
              </p:cNvSpPr>
              <p:nvPr/>
            </p:nvSpPr>
            <p:spPr bwMode="auto">
              <a:xfrm>
                <a:off x="2628" y="915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5" name="Line 2909"/>
              <p:cNvSpPr>
                <a:spLocks noChangeShapeType="1"/>
              </p:cNvSpPr>
              <p:nvPr/>
            </p:nvSpPr>
            <p:spPr bwMode="auto">
              <a:xfrm>
                <a:off x="2637" y="93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6" name="Line 2910"/>
              <p:cNvSpPr>
                <a:spLocks noChangeShapeType="1"/>
              </p:cNvSpPr>
              <p:nvPr/>
            </p:nvSpPr>
            <p:spPr bwMode="auto">
              <a:xfrm>
                <a:off x="2645" y="962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7" name="Line 2911"/>
              <p:cNvSpPr>
                <a:spLocks noChangeShapeType="1"/>
              </p:cNvSpPr>
              <p:nvPr/>
            </p:nvSpPr>
            <p:spPr bwMode="auto">
              <a:xfrm flipH="1">
                <a:off x="2264" y="210"/>
                <a:ext cx="45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8" name="Line 2912"/>
              <p:cNvSpPr>
                <a:spLocks noChangeShapeType="1"/>
              </p:cNvSpPr>
              <p:nvPr/>
            </p:nvSpPr>
            <p:spPr bwMode="auto">
              <a:xfrm flipH="1" flipV="1">
                <a:off x="2550" y="895"/>
                <a:ext cx="20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59" name="Line 2913"/>
              <p:cNvSpPr>
                <a:spLocks noChangeShapeType="1"/>
              </p:cNvSpPr>
              <p:nvPr/>
            </p:nvSpPr>
            <p:spPr bwMode="auto">
              <a:xfrm flipV="1">
                <a:off x="2295" y="624"/>
                <a:ext cx="98" cy="3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0" name="Line 2914"/>
              <p:cNvSpPr>
                <a:spLocks noChangeShapeType="1"/>
              </p:cNvSpPr>
              <p:nvPr/>
            </p:nvSpPr>
            <p:spPr bwMode="auto">
              <a:xfrm flipV="1">
                <a:off x="2393" y="624"/>
                <a:ext cx="1" cy="8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1" name="Line 2915"/>
              <p:cNvSpPr>
                <a:spLocks noChangeShapeType="1"/>
              </p:cNvSpPr>
              <p:nvPr/>
            </p:nvSpPr>
            <p:spPr bwMode="auto">
              <a:xfrm flipH="1">
                <a:off x="2362" y="912"/>
                <a:ext cx="31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2" name="Line 2916"/>
              <p:cNvSpPr>
                <a:spLocks noChangeShapeType="1"/>
              </p:cNvSpPr>
              <p:nvPr/>
            </p:nvSpPr>
            <p:spPr bwMode="auto">
              <a:xfrm flipH="1">
                <a:off x="2379" y="712"/>
                <a:ext cx="15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3" name="Line 2917"/>
              <p:cNvSpPr>
                <a:spLocks noChangeShapeType="1"/>
              </p:cNvSpPr>
              <p:nvPr/>
            </p:nvSpPr>
            <p:spPr bwMode="auto">
              <a:xfrm>
                <a:off x="2379" y="717"/>
                <a:ext cx="14" cy="19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4" name="Line 2918"/>
              <p:cNvSpPr>
                <a:spLocks noChangeShapeType="1"/>
              </p:cNvSpPr>
              <p:nvPr/>
            </p:nvSpPr>
            <p:spPr bwMode="auto">
              <a:xfrm flipV="1">
                <a:off x="2504" y="895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5" name="Line 2919"/>
              <p:cNvSpPr>
                <a:spLocks noChangeShapeType="1"/>
              </p:cNvSpPr>
              <p:nvPr/>
            </p:nvSpPr>
            <p:spPr bwMode="auto">
              <a:xfrm>
                <a:off x="2540" y="867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6" name="Line 2920"/>
              <p:cNvSpPr>
                <a:spLocks noChangeShapeType="1"/>
              </p:cNvSpPr>
              <p:nvPr/>
            </p:nvSpPr>
            <p:spPr bwMode="auto">
              <a:xfrm flipV="1">
                <a:off x="2538" y="8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7" name="Line 2921"/>
              <p:cNvSpPr>
                <a:spLocks noChangeShapeType="1"/>
              </p:cNvSpPr>
              <p:nvPr/>
            </p:nvSpPr>
            <p:spPr bwMode="auto">
              <a:xfrm>
                <a:off x="2533" y="843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8" name="Line 2922"/>
              <p:cNvSpPr>
                <a:spLocks noChangeShapeType="1"/>
              </p:cNvSpPr>
              <p:nvPr/>
            </p:nvSpPr>
            <p:spPr bwMode="auto">
              <a:xfrm flipV="1">
                <a:off x="2531" y="84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69" name="Line 2923"/>
              <p:cNvSpPr>
                <a:spLocks noChangeShapeType="1"/>
              </p:cNvSpPr>
              <p:nvPr/>
            </p:nvSpPr>
            <p:spPr bwMode="auto">
              <a:xfrm>
                <a:off x="2524" y="820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0" name="Line 2924"/>
              <p:cNvSpPr>
                <a:spLocks noChangeShapeType="1"/>
              </p:cNvSpPr>
              <p:nvPr/>
            </p:nvSpPr>
            <p:spPr bwMode="auto">
              <a:xfrm flipV="1">
                <a:off x="2522" y="82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1" name="Line 2925"/>
              <p:cNvSpPr>
                <a:spLocks noChangeShapeType="1"/>
              </p:cNvSpPr>
              <p:nvPr/>
            </p:nvSpPr>
            <p:spPr bwMode="auto">
              <a:xfrm>
                <a:off x="2516" y="796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2" name="Line 2926"/>
              <p:cNvSpPr>
                <a:spLocks noChangeShapeType="1"/>
              </p:cNvSpPr>
              <p:nvPr/>
            </p:nvSpPr>
            <p:spPr bwMode="auto">
              <a:xfrm flipV="1">
                <a:off x="2513" y="800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3" name="Line 2927"/>
              <p:cNvSpPr>
                <a:spLocks noChangeShapeType="1"/>
              </p:cNvSpPr>
              <p:nvPr/>
            </p:nvSpPr>
            <p:spPr bwMode="auto">
              <a:xfrm>
                <a:off x="2507" y="772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4" name="Line 2928"/>
              <p:cNvSpPr>
                <a:spLocks noChangeShapeType="1"/>
              </p:cNvSpPr>
              <p:nvPr/>
            </p:nvSpPr>
            <p:spPr bwMode="auto">
              <a:xfrm flipV="1">
                <a:off x="2505" y="77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5" name="Line 2929"/>
              <p:cNvSpPr>
                <a:spLocks noChangeShapeType="1"/>
              </p:cNvSpPr>
              <p:nvPr/>
            </p:nvSpPr>
            <p:spPr bwMode="auto">
              <a:xfrm flipV="1">
                <a:off x="2496" y="75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6" name="Line 2930"/>
              <p:cNvSpPr>
                <a:spLocks noChangeShapeType="1"/>
              </p:cNvSpPr>
              <p:nvPr/>
            </p:nvSpPr>
            <p:spPr bwMode="auto">
              <a:xfrm>
                <a:off x="2499" y="74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7" name="Line 2931"/>
              <p:cNvSpPr>
                <a:spLocks noChangeShapeType="1"/>
              </p:cNvSpPr>
              <p:nvPr/>
            </p:nvSpPr>
            <p:spPr bwMode="auto">
              <a:xfrm>
                <a:off x="2492" y="726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8" name="Line 2932"/>
              <p:cNvSpPr>
                <a:spLocks noChangeShapeType="1"/>
              </p:cNvSpPr>
              <p:nvPr/>
            </p:nvSpPr>
            <p:spPr bwMode="auto">
              <a:xfrm flipV="1">
                <a:off x="2489" y="729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79" name="Line 2933"/>
              <p:cNvSpPr>
                <a:spLocks noChangeShapeType="1"/>
              </p:cNvSpPr>
              <p:nvPr/>
            </p:nvSpPr>
            <p:spPr bwMode="auto">
              <a:xfrm>
                <a:off x="2483" y="702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0" name="Line 2934"/>
              <p:cNvSpPr>
                <a:spLocks noChangeShapeType="1"/>
              </p:cNvSpPr>
              <p:nvPr/>
            </p:nvSpPr>
            <p:spPr bwMode="auto">
              <a:xfrm flipV="1">
                <a:off x="2481" y="706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1" name="Line 2935"/>
              <p:cNvSpPr>
                <a:spLocks noChangeShapeType="1"/>
              </p:cNvSpPr>
              <p:nvPr/>
            </p:nvSpPr>
            <p:spPr bwMode="auto">
              <a:xfrm>
                <a:off x="2474" y="678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2" name="Line 2936"/>
              <p:cNvSpPr>
                <a:spLocks noChangeShapeType="1"/>
              </p:cNvSpPr>
              <p:nvPr/>
            </p:nvSpPr>
            <p:spPr bwMode="auto">
              <a:xfrm flipV="1">
                <a:off x="2472" y="68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3" name="Line 2937"/>
              <p:cNvSpPr>
                <a:spLocks noChangeShapeType="1"/>
              </p:cNvSpPr>
              <p:nvPr/>
            </p:nvSpPr>
            <p:spPr bwMode="auto">
              <a:xfrm>
                <a:off x="2466" y="654"/>
                <a:ext cx="4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4" name="Line 2938"/>
              <p:cNvSpPr>
                <a:spLocks noChangeShapeType="1"/>
              </p:cNvSpPr>
              <p:nvPr/>
            </p:nvSpPr>
            <p:spPr bwMode="auto">
              <a:xfrm flipV="1">
                <a:off x="2463" y="6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5" name="Line 2939"/>
              <p:cNvSpPr>
                <a:spLocks noChangeShapeType="1"/>
              </p:cNvSpPr>
              <p:nvPr/>
            </p:nvSpPr>
            <p:spPr bwMode="auto">
              <a:xfrm>
                <a:off x="2457" y="631"/>
                <a:ext cx="4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6" name="Line 2940"/>
              <p:cNvSpPr>
                <a:spLocks noChangeShapeType="1"/>
              </p:cNvSpPr>
              <p:nvPr/>
            </p:nvSpPr>
            <p:spPr bwMode="auto">
              <a:xfrm flipV="1">
                <a:off x="2455" y="636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7" name="Line 2941"/>
              <p:cNvSpPr>
                <a:spLocks noChangeShapeType="1"/>
              </p:cNvSpPr>
              <p:nvPr/>
            </p:nvSpPr>
            <p:spPr bwMode="auto">
              <a:xfrm>
                <a:off x="2450" y="608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8" name="Line 2942"/>
              <p:cNvSpPr>
                <a:spLocks noChangeShapeType="1"/>
              </p:cNvSpPr>
              <p:nvPr/>
            </p:nvSpPr>
            <p:spPr bwMode="auto">
              <a:xfrm flipV="1">
                <a:off x="2448" y="612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89" name="Line 2943"/>
              <p:cNvSpPr>
                <a:spLocks noChangeShapeType="1"/>
              </p:cNvSpPr>
              <p:nvPr/>
            </p:nvSpPr>
            <p:spPr bwMode="auto">
              <a:xfrm flipH="1">
                <a:off x="2396" y="588"/>
                <a:ext cx="47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0" name="Line 2944"/>
              <p:cNvSpPr>
                <a:spLocks noChangeShapeType="1"/>
              </p:cNvSpPr>
              <p:nvPr/>
            </p:nvSpPr>
            <p:spPr bwMode="auto">
              <a:xfrm flipH="1" flipV="1">
                <a:off x="2264" y="228"/>
                <a:ext cx="108" cy="30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1" name="Line 2945"/>
              <p:cNvSpPr>
                <a:spLocks noChangeShapeType="1"/>
              </p:cNvSpPr>
              <p:nvPr/>
            </p:nvSpPr>
            <p:spPr bwMode="auto">
              <a:xfrm flipH="1" flipV="1">
                <a:off x="2441" y="58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2" name="Line 2946"/>
              <p:cNvSpPr>
                <a:spLocks noChangeShapeType="1"/>
              </p:cNvSpPr>
              <p:nvPr/>
            </p:nvSpPr>
            <p:spPr bwMode="auto">
              <a:xfrm flipH="1" flipV="1">
                <a:off x="2059" y="697"/>
                <a:ext cx="13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3" name="Line 2947"/>
              <p:cNvSpPr>
                <a:spLocks noChangeShapeType="1"/>
              </p:cNvSpPr>
              <p:nvPr/>
            </p:nvSpPr>
            <p:spPr bwMode="auto">
              <a:xfrm flipV="1">
                <a:off x="2314" y="234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4" name="Line 2948"/>
              <p:cNvSpPr>
                <a:spLocks noChangeShapeType="1"/>
              </p:cNvSpPr>
              <p:nvPr/>
            </p:nvSpPr>
            <p:spPr bwMode="auto">
              <a:xfrm>
                <a:off x="2317" y="230"/>
                <a:ext cx="2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5" name="Line 2949"/>
              <p:cNvSpPr>
                <a:spLocks noChangeShapeType="1"/>
              </p:cNvSpPr>
              <p:nvPr/>
            </p:nvSpPr>
            <p:spPr bwMode="auto">
              <a:xfrm>
                <a:off x="2325" y="254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6" name="Line 2950"/>
              <p:cNvSpPr>
                <a:spLocks noChangeShapeType="1"/>
              </p:cNvSpPr>
              <p:nvPr/>
            </p:nvSpPr>
            <p:spPr bwMode="auto">
              <a:xfrm flipV="1">
                <a:off x="2323" y="258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7" name="Line 2951"/>
              <p:cNvSpPr>
                <a:spLocks noChangeShapeType="1"/>
              </p:cNvSpPr>
              <p:nvPr/>
            </p:nvSpPr>
            <p:spPr bwMode="auto">
              <a:xfrm>
                <a:off x="2334" y="278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8" name="Line 2952"/>
              <p:cNvSpPr>
                <a:spLocks noChangeShapeType="1"/>
              </p:cNvSpPr>
              <p:nvPr/>
            </p:nvSpPr>
            <p:spPr bwMode="auto">
              <a:xfrm flipV="1">
                <a:off x="2331" y="281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699" name="Line 2953"/>
              <p:cNvSpPr>
                <a:spLocks noChangeShapeType="1"/>
              </p:cNvSpPr>
              <p:nvPr/>
            </p:nvSpPr>
            <p:spPr bwMode="auto">
              <a:xfrm>
                <a:off x="2342" y="301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0" name="Line 2954"/>
              <p:cNvSpPr>
                <a:spLocks noChangeShapeType="1"/>
              </p:cNvSpPr>
              <p:nvPr/>
            </p:nvSpPr>
            <p:spPr bwMode="auto">
              <a:xfrm flipV="1">
                <a:off x="2339" y="305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1" name="Line 2955"/>
              <p:cNvSpPr>
                <a:spLocks noChangeShapeType="1"/>
              </p:cNvSpPr>
              <p:nvPr/>
            </p:nvSpPr>
            <p:spPr bwMode="auto">
              <a:xfrm>
                <a:off x="2350" y="324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2" name="Line 2956"/>
              <p:cNvSpPr>
                <a:spLocks noChangeShapeType="1"/>
              </p:cNvSpPr>
              <p:nvPr/>
            </p:nvSpPr>
            <p:spPr bwMode="auto">
              <a:xfrm flipV="1">
                <a:off x="2347" y="32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3" name="Line 2957"/>
              <p:cNvSpPr>
                <a:spLocks noChangeShapeType="1"/>
              </p:cNvSpPr>
              <p:nvPr/>
            </p:nvSpPr>
            <p:spPr bwMode="auto">
              <a:xfrm>
                <a:off x="2358" y="348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4" name="Line 2958"/>
              <p:cNvSpPr>
                <a:spLocks noChangeShapeType="1"/>
              </p:cNvSpPr>
              <p:nvPr/>
            </p:nvSpPr>
            <p:spPr bwMode="auto">
              <a:xfrm flipV="1">
                <a:off x="2356" y="35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5" name="Line 2959"/>
              <p:cNvSpPr>
                <a:spLocks noChangeShapeType="1"/>
              </p:cNvSpPr>
              <p:nvPr/>
            </p:nvSpPr>
            <p:spPr bwMode="auto">
              <a:xfrm>
                <a:off x="2367" y="372"/>
                <a:ext cx="2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6" name="Line 2960"/>
              <p:cNvSpPr>
                <a:spLocks noChangeShapeType="1"/>
              </p:cNvSpPr>
              <p:nvPr/>
            </p:nvSpPr>
            <p:spPr bwMode="auto">
              <a:xfrm flipV="1">
                <a:off x="2364" y="375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7" name="Line 2961"/>
              <p:cNvSpPr>
                <a:spLocks noChangeShapeType="1"/>
              </p:cNvSpPr>
              <p:nvPr/>
            </p:nvSpPr>
            <p:spPr bwMode="auto">
              <a:xfrm>
                <a:off x="2375" y="395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8" name="Line 2962"/>
              <p:cNvSpPr>
                <a:spLocks noChangeShapeType="1"/>
              </p:cNvSpPr>
              <p:nvPr/>
            </p:nvSpPr>
            <p:spPr bwMode="auto">
              <a:xfrm flipV="1">
                <a:off x="2373" y="399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09" name="Line 2963"/>
              <p:cNvSpPr>
                <a:spLocks noChangeShapeType="1"/>
              </p:cNvSpPr>
              <p:nvPr/>
            </p:nvSpPr>
            <p:spPr bwMode="auto">
              <a:xfrm>
                <a:off x="2383" y="419"/>
                <a:ext cx="3" cy="8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0" name="Line 2964"/>
              <p:cNvSpPr>
                <a:spLocks noChangeShapeType="1"/>
              </p:cNvSpPr>
              <p:nvPr/>
            </p:nvSpPr>
            <p:spPr bwMode="auto">
              <a:xfrm flipV="1">
                <a:off x="2380" y="423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1" name="Line 2965"/>
              <p:cNvSpPr>
                <a:spLocks noChangeShapeType="1"/>
              </p:cNvSpPr>
              <p:nvPr/>
            </p:nvSpPr>
            <p:spPr bwMode="auto">
              <a:xfrm>
                <a:off x="2391" y="443"/>
                <a:ext cx="3" cy="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2" name="Line 2966"/>
              <p:cNvSpPr>
                <a:spLocks noChangeShapeType="1"/>
              </p:cNvSpPr>
              <p:nvPr/>
            </p:nvSpPr>
            <p:spPr bwMode="auto">
              <a:xfrm flipV="1">
                <a:off x="2389" y="44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3" name="Line 2967"/>
              <p:cNvSpPr>
                <a:spLocks noChangeShapeType="1"/>
              </p:cNvSpPr>
              <p:nvPr/>
            </p:nvSpPr>
            <p:spPr bwMode="auto">
              <a:xfrm>
                <a:off x="2400" y="465"/>
                <a:ext cx="2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4" name="Line 2968"/>
              <p:cNvSpPr>
                <a:spLocks noChangeShapeType="1"/>
              </p:cNvSpPr>
              <p:nvPr/>
            </p:nvSpPr>
            <p:spPr bwMode="auto">
              <a:xfrm flipV="1">
                <a:off x="2397" y="470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5" name="Line 2969"/>
              <p:cNvSpPr>
                <a:spLocks noChangeShapeType="1"/>
              </p:cNvSpPr>
              <p:nvPr/>
            </p:nvSpPr>
            <p:spPr bwMode="auto">
              <a:xfrm>
                <a:off x="2408" y="489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6" name="Line 2970"/>
              <p:cNvSpPr>
                <a:spLocks noChangeShapeType="1"/>
              </p:cNvSpPr>
              <p:nvPr/>
            </p:nvSpPr>
            <p:spPr bwMode="auto">
              <a:xfrm flipV="1">
                <a:off x="2406" y="493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7" name="Line 2971"/>
              <p:cNvSpPr>
                <a:spLocks noChangeShapeType="1"/>
              </p:cNvSpPr>
              <p:nvPr/>
            </p:nvSpPr>
            <p:spPr bwMode="auto">
              <a:xfrm flipH="1">
                <a:off x="2372" y="517"/>
                <a:ext cx="46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8" name="Line 2972"/>
              <p:cNvSpPr>
                <a:spLocks noChangeShapeType="1"/>
              </p:cNvSpPr>
              <p:nvPr/>
            </p:nvSpPr>
            <p:spPr bwMode="auto">
              <a:xfrm>
                <a:off x="2418" y="517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19" name="Line 2973"/>
              <p:cNvSpPr>
                <a:spLocks noChangeShapeType="1"/>
              </p:cNvSpPr>
              <p:nvPr/>
            </p:nvSpPr>
            <p:spPr bwMode="auto">
              <a:xfrm flipH="1" flipV="1">
                <a:off x="2027" y="708"/>
                <a:ext cx="14" cy="3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0" name="Line 2974"/>
              <p:cNvSpPr>
                <a:spLocks noChangeShapeType="1"/>
              </p:cNvSpPr>
              <p:nvPr/>
            </p:nvSpPr>
            <p:spPr bwMode="auto">
              <a:xfrm flipH="1" flipV="1">
                <a:off x="1733" y="813"/>
                <a:ext cx="35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1" name="Line 2975"/>
              <p:cNvSpPr>
                <a:spLocks noChangeShapeType="1"/>
              </p:cNvSpPr>
              <p:nvPr/>
            </p:nvSpPr>
            <p:spPr bwMode="auto">
              <a:xfrm flipH="1">
                <a:off x="1768" y="906"/>
                <a:ext cx="33" cy="1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2" name="Freeform 2976"/>
              <p:cNvSpPr>
                <a:spLocks/>
              </p:cNvSpPr>
              <p:nvPr/>
            </p:nvSpPr>
            <p:spPr bwMode="auto">
              <a:xfrm>
                <a:off x="1938" y="284"/>
                <a:ext cx="6" cy="14"/>
              </a:xfrm>
              <a:custGeom>
                <a:avLst/>
                <a:gdLst>
                  <a:gd name="T0" fmla="*/ 6 w 6"/>
                  <a:gd name="T1" fmla="*/ 0 h 14"/>
                  <a:gd name="T2" fmla="*/ 4 w 6"/>
                  <a:gd name="T3" fmla="*/ 2 h 14"/>
                  <a:gd name="T4" fmla="*/ 1 w 6"/>
                  <a:gd name="T5" fmla="*/ 4 h 14"/>
                  <a:gd name="T6" fmla="*/ 0 w 6"/>
                  <a:gd name="T7" fmla="*/ 6 h 14"/>
                  <a:gd name="T8" fmla="*/ 0 w 6"/>
                  <a:gd name="T9" fmla="*/ 10 h 14"/>
                  <a:gd name="T10" fmla="*/ 0 w 6"/>
                  <a:gd name="T11" fmla="*/ 11 h 14"/>
                  <a:gd name="T12" fmla="*/ 0 w 6"/>
                  <a:gd name="T13" fmla="*/ 1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4"/>
                  <a:gd name="T23" fmla="*/ 6 w 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4">
                    <a:moveTo>
                      <a:pt x="6" y="0"/>
                    </a:moveTo>
                    <a:lnTo>
                      <a:pt x="4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4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3" name="Freeform 2977"/>
              <p:cNvSpPr>
                <a:spLocks/>
              </p:cNvSpPr>
              <p:nvPr/>
            </p:nvSpPr>
            <p:spPr bwMode="auto">
              <a:xfrm>
                <a:off x="1871" y="313"/>
                <a:ext cx="12" cy="6"/>
              </a:xfrm>
              <a:custGeom>
                <a:avLst/>
                <a:gdLst>
                  <a:gd name="T0" fmla="*/ 12 w 12"/>
                  <a:gd name="T1" fmla="*/ 6 h 6"/>
                  <a:gd name="T2" fmla="*/ 11 w 12"/>
                  <a:gd name="T3" fmla="*/ 4 h 6"/>
                  <a:gd name="T4" fmla="*/ 8 w 12"/>
                  <a:gd name="T5" fmla="*/ 1 h 6"/>
                  <a:gd name="T6" fmla="*/ 6 w 12"/>
                  <a:gd name="T7" fmla="*/ 0 h 6"/>
                  <a:gd name="T8" fmla="*/ 3 w 12"/>
                  <a:gd name="T9" fmla="*/ 0 h 6"/>
                  <a:gd name="T10" fmla="*/ 1 w 12"/>
                  <a:gd name="T11" fmla="*/ 0 h 6"/>
                  <a:gd name="T12" fmla="*/ 0 w 12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6"/>
                  <a:gd name="T23" fmla="*/ 12 w 1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6">
                    <a:moveTo>
                      <a:pt x="12" y="6"/>
                    </a:moveTo>
                    <a:lnTo>
                      <a:pt x="11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4" name="Line 2978"/>
              <p:cNvSpPr>
                <a:spLocks noChangeShapeType="1"/>
              </p:cNvSpPr>
              <p:nvPr/>
            </p:nvSpPr>
            <p:spPr bwMode="auto">
              <a:xfrm>
                <a:off x="1938" y="298"/>
                <a:ext cx="70" cy="2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5" name="Line 2979"/>
              <p:cNvSpPr>
                <a:spLocks noChangeShapeType="1"/>
              </p:cNvSpPr>
              <p:nvPr/>
            </p:nvSpPr>
            <p:spPr bwMode="auto">
              <a:xfrm>
                <a:off x="2054" y="487"/>
                <a:ext cx="48" cy="14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6" name="Line 2980"/>
              <p:cNvSpPr>
                <a:spLocks noChangeShapeType="1"/>
              </p:cNvSpPr>
              <p:nvPr/>
            </p:nvSpPr>
            <p:spPr bwMode="auto">
              <a:xfrm flipV="1">
                <a:off x="2055" y="629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7" name="Line 2981"/>
              <p:cNvSpPr>
                <a:spLocks noChangeShapeType="1"/>
              </p:cNvSpPr>
              <p:nvPr/>
            </p:nvSpPr>
            <p:spPr bwMode="auto">
              <a:xfrm flipV="1">
                <a:off x="2008" y="487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8" name="Line 2982"/>
              <p:cNvSpPr>
                <a:spLocks noChangeShapeType="1"/>
              </p:cNvSpPr>
              <p:nvPr/>
            </p:nvSpPr>
            <p:spPr bwMode="auto">
              <a:xfrm>
                <a:off x="2055" y="646"/>
                <a:ext cx="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29" name="Line 2983"/>
              <p:cNvSpPr>
                <a:spLocks noChangeShapeType="1"/>
              </p:cNvSpPr>
              <p:nvPr/>
            </p:nvSpPr>
            <p:spPr bwMode="auto">
              <a:xfrm flipH="1">
                <a:off x="1905" y="523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0" name="Line 2984"/>
              <p:cNvSpPr>
                <a:spLocks noChangeShapeType="1"/>
              </p:cNvSpPr>
              <p:nvPr/>
            </p:nvSpPr>
            <p:spPr bwMode="auto">
              <a:xfrm>
                <a:off x="1905" y="539"/>
                <a:ext cx="48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1" name="Line 2985"/>
              <p:cNvSpPr>
                <a:spLocks noChangeShapeType="1"/>
              </p:cNvSpPr>
              <p:nvPr/>
            </p:nvSpPr>
            <p:spPr bwMode="auto">
              <a:xfrm flipH="1">
                <a:off x="1953" y="666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2" name="Line 2986"/>
              <p:cNvSpPr>
                <a:spLocks noChangeShapeType="1"/>
              </p:cNvSpPr>
              <p:nvPr/>
            </p:nvSpPr>
            <p:spPr bwMode="auto">
              <a:xfrm>
                <a:off x="1883" y="319"/>
                <a:ext cx="68" cy="20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3" name="Line 2987"/>
              <p:cNvSpPr>
                <a:spLocks noChangeShapeType="1"/>
              </p:cNvSpPr>
              <p:nvPr/>
            </p:nvSpPr>
            <p:spPr bwMode="auto">
              <a:xfrm>
                <a:off x="2015" y="527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4" name="Line 2988"/>
              <p:cNvSpPr>
                <a:spLocks noChangeShapeType="1"/>
              </p:cNvSpPr>
              <p:nvPr/>
            </p:nvSpPr>
            <p:spPr bwMode="auto">
              <a:xfrm flipH="1" flipV="1">
                <a:off x="2014" y="52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5" name="Line 2989"/>
              <p:cNvSpPr>
                <a:spLocks noChangeShapeType="1"/>
              </p:cNvSpPr>
              <p:nvPr/>
            </p:nvSpPr>
            <p:spPr bwMode="auto">
              <a:xfrm flipV="1">
                <a:off x="2015" y="525"/>
                <a:ext cx="5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6" name="Line 2990"/>
              <p:cNvSpPr>
                <a:spLocks noChangeShapeType="1"/>
              </p:cNvSpPr>
              <p:nvPr/>
            </p:nvSpPr>
            <p:spPr bwMode="auto">
              <a:xfrm flipV="1">
                <a:off x="2024" y="54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7" name="Line 2991"/>
              <p:cNvSpPr>
                <a:spLocks noChangeShapeType="1"/>
              </p:cNvSpPr>
              <p:nvPr/>
            </p:nvSpPr>
            <p:spPr bwMode="auto">
              <a:xfrm flipV="1">
                <a:off x="2032" y="57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8" name="Line 2992"/>
              <p:cNvSpPr>
                <a:spLocks noChangeShapeType="1"/>
              </p:cNvSpPr>
              <p:nvPr/>
            </p:nvSpPr>
            <p:spPr bwMode="auto">
              <a:xfrm flipV="1">
                <a:off x="2039" y="59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39" name="Line 2993"/>
              <p:cNvSpPr>
                <a:spLocks noChangeShapeType="1"/>
              </p:cNvSpPr>
              <p:nvPr/>
            </p:nvSpPr>
            <p:spPr bwMode="auto">
              <a:xfrm flipV="1">
                <a:off x="2048" y="62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0" name="Line 2994"/>
              <p:cNvSpPr>
                <a:spLocks noChangeShapeType="1"/>
              </p:cNvSpPr>
              <p:nvPr/>
            </p:nvSpPr>
            <p:spPr bwMode="auto">
              <a:xfrm>
                <a:off x="2024" y="55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1" name="Line 2995"/>
              <p:cNvSpPr>
                <a:spLocks noChangeShapeType="1"/>
              </p:cNvSpPr>
              <p:nvPr/>
            </p:nvSpPr>
            <p:spPr bwMode="auto">
              <a:xfrm flipH="1" flipV="1">
                <a:off x="2022" y="547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2" name="Line 2996"/>
              <p:cNvSpPr>
                <a:spLocks noChangeShapeType="1"/>
              </p:cNvSpPr>
              <p:nvPr/>
            </p:nvSpPr>
            <p:spPr bwMode="auto">
              <a:xfrm>
                <a:off x="2032" y="57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3" name="Line 2997"/>
              <p:cNvSpPr>
                <a:spLocks noChangeShapeType="1"/>
              </p:cNvSpPr>
              <p:nvPr/>
            </p:nvSpPr>
            <p:spPr bwMode="auto">
              <a:xfrm flipH="1" flipV="1">
                <a:off x="2030" y="571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4" name="Line 2998"/>
              <p:cNvSpPr>
                <a:spLocks noChangeShapeType="1"/>
              </p:cNvSpPr>
              <p:nvPr/>
            </p:nvSpPr>
            <p:spPr bwMode="auto">
              <a:xfrm>
                <a:off x="2039" y="59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5" name="Line 2999"/>
              <p:cNvSpPr>
                <a:spLocks noChangeShapeType="1"/>
              </p:cNvSpPr>
              <p:nvPr/>
            </p:nvSpPr>
            <p:spPr bwMode="auto">
              <a:xfrm flipH="1" flipV="1">
                <a:off x="2038" y="5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6" name="Line 3000"/>
              <p:cNvSpPr>
                <a:spLocks noChangeShapeType="1"/>
              </p:cNvSpPr>
              <p:nvPr/>
            </p:nvSpPr>
            <p:spPr bwMode="auto">
              <a:xfrm>
                <a:off x="2048" y="62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7" name="Line 3001"/>
              <p:cNvSpPr>
                <a:spLocks noChangeShapeType="1"/>
              </p:cNvSpPr>
              <p:nvPr/>
            </p:nvSpPr>
            <p:spPr bwMode="auto">
              <a:xfrm flipH="1" flipV="1">
                <a:off x="2047" y="61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8" name="Line 3002"/>
              <p:cNvSpPr>
                <a:spLocks noChangeShapeType="1"/>
              </p:cNvSpPr>
              <p:nvPr/>
            </p:nvSpPr>
            <p:spPr bwMode="auto">
              <a:xfrm flipH="1" flipV="1">
                <a:off x="1975" y="5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49" name="Line 3003"/>
              <p:cNvSpPr>
                <a:spLocks noChangeShapeType="1"/>
              </p:cNvSpPr>
              <p:nvPr/>
            </p:nvSpPr>
            <p:spPr bwMode="auto">
              <a:xfrm flipH="1">
                <a:off x="1972" y="59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0" name="Line 3004"/>
              <p:cNvSpPr>
                <a:spLocks noChangeShapeType="1"/>
              </p:cNvSpPr>
              <p:nvPr/>
            </p:nvSpPr>
            <p:spPr bwMode="auto">
              <a:xfrm flipH="1">
                <a:off x="1988" y="64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1" name="Line 3005"/>
              <p:cNvSpPr>
                <a:spLocks noChangeShapeType="1"/>
              </p:cNvSpPr>
              <p:nvPr/>
            </p:nvSpPr>
            <p:spPr bwMode="auto">
              <a:xfrm flipH="1" flipV="1">
                <a:off x="1991" y="6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2" name="Line 3006"/>
              <p:cNvSpPr>
                <a:spLocks noChangeShapeType="1"/>
              </p:cNvSpPr>
              <p:nvPr/>
            </p:nvSpPr>
            <p:spPr bwMode="auto">
              <a:xfrm>
                <a:off x="1992" y="64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3" name="Line 3007"/>
              <p:cNvSpPr>
                <a:spLocks noChangeShapeType="1"/>
              </p:cNvSpPr>
              <p:nvPr/>
            </p:nvSpPr>
            <p:spPr bwMode="auto">
              <a:xfrm flipH="1" flipV="1">
                <a:off x="1982" y="61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4" name="Line 3008"/>
              <p:cNvSpPr>
                <a:spLocks noChangeShapeType="1"/>
              </p:cNvSpPr>
              <p:nvPr/>
            </p:nvSpPr>
            <p:spPr bwMode="auto">
              <a:xfrm>
                <a:off x="1983" y="61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5" name="Line 3009"/>
              <p:cNvSpPr>
                <a:spLocks noChangeShapeType="1"/>
              </p:cNvSpPr>
              <p:nvPr/>
            </p:nvSpPr>
            <p:spPr bwMode="auto">
              <a:xfrm>
                <a:off x="1976" y="59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6" name="Line 3010"/>
              <p:cNvSpPr>
                <a:spLocks noChangeShapeType="1"/>
              </p:cNvSpPr>
              <p:nvPr/>
            </p:nvSpPr>
            <p:spPr bwMode="auto">
              <a:xfrm flipH="1">
                <a:off x="1980" y="61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7" name="Line 3011"/>
              <p:cNvSpPr>
                <a:spLocks noChangeShapeType="1"/>
              </p:cNvSpPr>
              <p:nvPr/>
            </p:nvSpPr>
            <p:spPr bwMode="auto">
              <a:xfrm flipH="1">
                <a:off x="1964" y="57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8" name="Line 3012"/>
              <p:cNvSpPr>
                <a:spLocks noChangeShapeType="1"/>
              </p:cNvSpPr>
              <p:nvPr/>
            </p:nvSpPr>
            <p:spPr bwMode="auto">
              <a:xfrm flipH="1" flipV="1">
                <a:off x="1966" y="5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59" name="Line 3013"/>
              <p:cNvSpPr>
                <a:spLocks noChangeShapeType="1"/>
              </p:cNvSpPr>
              <p:nvPr/>
            </p:nvSpPr>
            <p:spPr bwMode="auto">
              <a:xfrm>
                <a:off x="1967" y="571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0" name="Line 3014"/>
              <p:cNvSpPr>
                <a:spLocks noChangeShapeType="1"/>
              </p:cNvSpPr>
              <p:nvPr/>
            </p:nvSpPr>
            <p:spPr bwMode="auto">
              <a:xfrm flipH="1">
                <a:off x="1956" y="54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1" name="Line 3015"/>
              <p:cNvSpPr>
                <a:spLocks noChangeShapeType="1"/>
              </p:cNvSpPr>
              <p:nvPr/>
            </p:nvSpPr>
            <p:spPr bwMode="auto">
              <a:xfrm flipH="1" flipV="1">
                <a:off x="1959" y="54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2" name="Line 3016"/>
              <p:cNvSpPr>
                <a:spLocks noChangeShapeType="1"/>
              </p:cNvSpPr>
              <p:nvPr/>
            </p:nvSpPr>
            <p:spPr bwMode="auto">
              <a:xfrm>
                <a:off x="1960" y="54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763" name="Line 3017"/>
              <p:cNvSpPr>
                <a:spLocks noChangeShapeType="1"/>
              </p:cNvSpPr>
              <p:nvPr/>
            </p:nvSpPr>
            <p:spPr bwMode="auto">
              <a:xfrm>
                <a:off x="1476" y="586"/>
                <a:ext cx="48" cy="14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grpSp>
          <p:nvGrpSpPr>
            <p:cNvPr id="22" name="Group 3219"/>
            <p:cNvGrpSpPr>
              <a:grpSpLocks/>
            </p:cNvGrpSpPr>
            <p:nvPr/>
          </p:nvGrpSpPr>
          <p:grpSpPr bwMode="auto">
            <a:xfrm>
              <a:off x="822" y="128"/>
              <a:ext cx="3712" cy="4085"/>
              <a:chOff x="822" y="128"/>
              <a:chExt cx="3712" cy="4085"/>
            </a:xfrm>
          </p:grpSpPr>
          <p:sp>
            <p:nvSpPr>
              <p:cNvPr id="364" name="Line 3019"/>
              <p:cNvSpPr>
                <a:spLocks noChangeShapeType="1"/>
              </p:cNvSpPr>
              <p:nvPr/>
            </p:nvSpPr>
            <p:spPr bwMode="auto">
              <a:xfrm flipV="1">
                <a:off x="1477" y="727"/>
                <a:ext cx="47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5" name="Line 3020"/>
              <p:cNvSpPr>
                <a:spLocks noChangeShapeType="1"/>
              </p:cNvSpPr>
              <p:nvPr/>
            </p:nvSpPr>
            <p:spPr bwMode="auto">
              <a:xfrm flipH="1" flipV="1">
                <a:off x="1499" y="81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6" name="Line 3021"/>
              <p:cNvSpPr>
                <a:spLocks noChangeShapeType="1"/>
              </p:cNvSpPr>
              <p:nvPr/>
            </p:nvSpPr>
            <p:spPr bwMode="auto">
              <a:xfrm flipV="1">
                <a:off x="1501" y="813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7" name="Line 3022"/>
              <p:cNvSpPr>
                <a:spLocks noChangeShapeType="1"/>
              </p:cNvSpPr>
              <p:nvPr/>
            </p:nvSpPr>
            <p:spPr bwMode="auto">
              <a:xfrm flipV="1">
                <a:off x="1516" y="86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8" name="Line 3023"/>
              <p:cNvSpPr>
                <a:spLocks noChangeShapeType="1"/>
              </p:cNvSpPr>
              <p:nvPr/>
            </p:nvSpPr>
            <p:spPr bwMode="auto">
              <a:xfrm flipH="1" flipV="1">
                <a:off x="1515" y="85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69" name="Line 3024"/>
              <p:cNvSpPr>
                <a:spLocks noChangeShapeType="1"/>
              </p:cNvSpPr>
              <p:nvPr/>
            </p:nvSpPr>
            <p:spPr bwMode="auto">
              <a:xfrm>
                <a:off x="1516" y="862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0" name="Line 3025"/>
              <p:cNvSpPr>
                <a:spLocks noChangeShapeType="1"/>
              </p:cNvSpPr>
              <p:nvPr/>
            </p:nvSpPr>
            <p:spPr bwMode="auto">
              <a:xfrm flipH="1" flipV="1">
                <a:off x="1508" y="83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1" name="Line 3026"/>
              <p:cNvSpPr>
                <a:spLocks noChangeShapeType="1"/>
              </p:cNvSpPr>
              <p:nvPr/>
            </p:nvSpPr>
            <p:spPr bwMode="auto">
              <a:xfrm>
                <a:off x="1501" y="81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2" name="Line 3027"/>
              <p:cNvSpPr>
                <a:spLocks noChangeShapeType="1"/>
              </p:cNvSpPr>
              <p:nvPr/>
            </p:nvSpPr>
            <p:spPr bwMode="auto">
              <a:xfrm flipV="1">
                <a:off x="1509" y="8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3" name="Line 3028"/>
              <p:cNvSpPr>
                <a:spLocks noChangeShapeType="1"/>
              </p:cNvSpPr>
              <p:nvPr/>
            </p:nvSpPr>
            <p:spPr bwMode="auto">
              <a:xfrm>
                <a:off x="1328" y="519"/>
                <a:ext cx="36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4" name="Line 3029"/>
              <p:cNvSpPr>
                <a:spLocks noChangeShapeType="1"/>
              </p:cNvSpPr>
              <p:nvPr/>
            </p:nvSpPr>
            <p:spPr bwMode="auto">
              <a:xfrm>
                <a:off x="1317" y="641"/>
                <a:ext cx="113" cy="33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5" name="Line 3030"/>
              <p:cNvSpPr>
                <a:spLocks noChangeShapeType="1"/>
              </p:cNvSpPr>
              <p:nvPr/>
            </p:nvSpPr>
            <p:spPr bwMode="auto">
              <a:xfrm>
                <a:off x="1413" y="76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6" name="Line 3031"/>
              <p:cNvSpPr>
                <a:spLocks noChangeShapeType="1"/>
              </p:cNvSpPr>
              <p:nvPr/>
            </p:nvSpPr>
            <p:spPr bwMode="auto">
              <a:xfrm flipH="1">
                <a:off x="1408" y="767"/>
                <a:ext cx="5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7" name="Line 3032"/>
              <p:cNvSpPr>
                <a:spLocks noChangeShapeType="1"/>
              </p:cNvSpPr>
              <p:nvPr/>
            </p:nvSpPr>
            <p:spPr bwMode="auto">
              <a:xfrm flipH="1">
                <a:off x="1425" y="813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8" name="Line 3033"/>
              <p:cNvSpPr>
                <a:spLocks noChangeShapeType="1"/>
              </p:cNvSpPr>
              <p:nvPr/>
            </p:nvSpPr>
            <p:spPr bwMode="auto">
              <a:xfrm>
                <a:off x="1420" y="791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79" name="Line 3034"/>
              <p:cNvSpPr>
                <a:spLocks noChangeShapeType="1"/>
              </p:cNvSpPr>
              <p:nvPr/>
            </p:nvSpPr>
            <p:spPr bwMode="auto">
              <a:xfrm>
                <a:off x="1428" y="813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0" name="Line 3035"/>
              <p:cNvSpPr>
                <a:spLocks noChangeShapeType="1"/>
              </p:cNvSpPr>
              <p:nvPr/>
            </p:nvSpPr>
            <p:spPr bwMode="auto">
              <a:xfrm flipH="1" flipV="1">
                <a:off x="1427" y="810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1" name="Line 3036"/>
              <p:cNvSpPr>
                <a:spLocks noChangeShapeType="1"/>
              </p:cNvSpPr>
              <p:nvPr/>
            </p:nvSpPr>
            <p:spPr bwMode="auto">
              <a:xfrm>
                <a:off x="1436" y="83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2" name="Line 3037"/>
              <p:cNvSpPr>
                <a:spLocks noChangeShapeType="1"/>
              </p:cNvSpPr>
              <p:nvPr/>
            </p:nvSpPr>
            <p:spPr bwMode="auto">
              <a:xfrm flipH="1" flipV="1">
                <a:off x="1435" y="83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3" name="Line 3038"/>
              <p:cNvSpPr>
                <a:spLocks noChangeShapeType="1"/>
              </p:cNvSpPr>
              <p:nvPr/>
            </p:nvSpPr>
            <p:spPr bwMode="auto">
              <a:xfrm flipH="1">
                <a:off x="1432" y="837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4" name="Line 3039"/>
              <p:cNvSpPr>
                <a:spLocks noChangeShapeType="1"/>
              </p:cNvSpPr>
              <p:nvPr/>
            </p:nvSpPr>
            <p:spPr bwMode="auto">
              <a:xfrm flipH="1">
                <a:off x="1416" y="79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5" name="Line 3040"/>
              <p:cNvSpPr>
                <a:spLocks noChangeShapeType="1"/>
              </p:cNvSpPr>
              <p:nvPr/>
            </p:nvSpPr>
            <p:spPr bwMode="auto">
              <a:xfrm flipH="1" flipV="1">
                <a:off x="1419" y="786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6" name="Line 3041"/>
              <p:cNvSpPr>
                <a:spLocks noChangeShapeType="1"/>
              </p:cNvSpPr>
              <p:nvPr/>
            </p:nvSpPr>
            <p:spPr bwMode="auto">
              <a:xfrm>
                <a:off x="1404" y="743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7" name="Line 3042"/>
              <p:cNvSpPr>
                <a:spLocks noChangeShapeType="1"/>
              </p:cNvSpPr>
              <p:nvPr/>
            </p:nvSpPr>
            <p:spPr bwMode="auto">
              <a:xfrm flipH="1" flipV="1">
                <a:off x="1403" y="73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8" name="Line 3043"/>
              <p:cNvSpPr>
                <a:spLocks noChangeShapeType="1"/>
              </p:cNvSpPr>
              <p:nvPr/>
            </p:nvSpPr>
            <p:spPr bwMode="auto">
              <a:xfrm flipH="1">
                <a:off x="1400" y="743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89" name="Line 3044"/>
              <p:cNvSpPr>
                <a:spLocks noChangeShapeType="1"/>
              </p:cNvSpPr>
              <p:nvPr/>
            </p:nvSpPr>
            <p:spPr bwMode="auto">
              <a:xfrm flipH="1" flipV="1">
                <a:off x="1410" y="763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0" name="Freeform 3045"/>
              <p:cNvSpPr>
                <a:spLocks/>
              </p:cNvSpPr>
              <p:nvPr/>
            </p:nvSpPr>
            <p:spPr bwMode="auto">
              <a:xfrm>
                <a:off x="1393" y="483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4 w 6"/>
                  <a:gd name="T3" fmla="*/ 1 h 12"/>
                  <a:gd name="T4" fmla="*/ 2 w 6"/>
                  <a:gd name="T5" fmla="*/ 4 h 12"/>
                  <a:gd name="T6" fmla="*/ 0 w 6"/>
                  <a:gd name="T7" fmla="*/ 6 h 12"/>
                  <a:gd name="T8" fmla="*/ 0 w 6"/>
                  <a:gd name="T9" fmla="*/ 9 h 12"/>
                  <a:gd name="T10" fmla="*/ 0 w 6"/>
                  <a:gd name="T11" fmla="*/ 11 h 12"/>
                  <a:gd name="T12" fmla="*/ 1 w 6"/>
                  <a:gd name="T13" fmla="*/ 1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2"/>
                  <a:gd name="T23" fmla="*/ 6 w 6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2">
                    <a:moveTo>
                      <a:pt x="6" y="0"/>
                    </a:moveTo>
                    <a:lnTo>
                      <a:pt x="4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2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1" name="Freeform 3046"/>
              <p:cNvSpPr>
                <a:spLocks/>
              </p:cNvSpPr>
              <p:nvPr/>
            </p:nvSpPr>
            <p:spPr bwMode="auto">
              <a:xfrm>
                <a:off x="1316" y="512"/>
                <a:ext cx="12" cy="7"/>
              </a:xfrm>
              <a:custGeom>
                <a:avLst/>
                <a:gdLst>
                  <a:gd name="T0" fmla="*/ 12 w 12"/>
                  <a:gd name="T1" fmla="*/ 7 h 7"/>
                  <a:gd name="T2" fmla="*/ 11 w 12"/>
                  <a:gd name="T3" fmla="*/ 3 h 7"/>
                  <a:gd name="T4" fmla="*/ 9 w 12"/>
                  <a:gd name="T5" fmla="*/ 2 h 7"/>
                  <a:gd name="T6" fmla="*/ 6 w 12"/>
                  <a:gd name="T7" fmla="*/ 1 h 7"/>
                  <a:gd name="T8" fmla="*/ 4 w 12"/>
                  <a:gd name="T9" fmla="*/ 0 h 7"/>
                  <a:gd name="T10" fmla="*/ 1 w 12"/>
                  <a:gd name="T11" fmla="*/ 0 h 7"/>
                  <a:gd name="T12" fmla="*/ 0 w 12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7"/>
                  <a:gd name="T23" fmla="*/ 12 w 12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7">
                    <a:moveTo>
                      <a:pt x="12" y="7"/>
                    </a:moveTo>
                    <a:lnTo>
                      <a:pt x="11" y="3"/>
                    </a:lnTo>
                    <a:lnTo>
                      <a:pt x="9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2" name="Line 3047"/>
              <p:cNvSpPr>
                <a:spLocks noChangeShapeType="1"/>
              </p:cNvSpPr>
              <p:nvPr/>
            </p:nvSpPr>
            <p:spPr bwMode="auto">
              <a:xfrm flipV="1">
                <a:off x="1399" y="313"/>
                <a:ext cx="472" cy="17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3" name="Line 3048"/>
              <p:cNvSpPr>
                <a:spLocks noChangeShapeType="1"/>
              </p:cNvSpPr>
              <p:nvPr/>
            </p:nvSpPr>
            <p:spPr bwMode="auto">
              <a:xfrm>
                <a:off x="1395" y="719"/>
                <a:ext cx="3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4" name="Line 3049"/>
              <p:cNvSpPr>
                <a:spLocks noChangeShapeType="1"/>
              </p:cNvSpPr>
              <p:nvPr/>
            </p:nvSpPr>
            <p:spPr bwMode="auto">
              <a:xfrm flipH="1">
                <a:off x="1392" y="719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5" name="Line 3050"/>
              <p:cNvSpPr>
                <a:spLocks noChangeShapeType="1"/>
              </p:cNvSpPr>
              <p:nvPr/>
            </p:nvSpPr>
            <p:spPr bwMode="auto">
              <a:xfrm flipH="1" flipV="1">
                <a:off x="1394" y="71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6" name="Line 3051"/>
              <p:cNvSpPr>
                <a:spLocks noChangeShapeType="1"/>
              </p:cNvSpPr>
              <p:nvPr/>
            </p:nvSpPr>
            <p:spPr bwMode="auto">
              <a:xfrm>
                <a:off x="1388" y="69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7" name="Line 3052"/>
              <p:cNvSpPr>
                <a:spLocks noChangeShapeType="1"/>
              </p:cNvSpPr>
              <p:nvPr/>
            </p:nvSpPr>
            <p:spPr bwMode="auto">
              <a:xfrm flipH="1">
                <a:off x="1384" y="696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8" name="Line 3053"/>
              <p:cNvSpPr>
                <a:spLocks noChangeShapeType="1"/>
              </p:cNvSpPr>
              <p:nvPr/>
            </p:nvSpPr>
            <p:spPr bwMode="auto">
              <a:xfrm flipH="1" flipV="1">
                <a:off x="1387" y="69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399" name="Line 3054"/>
              <p:cNvSpPr>
                <a:spLocks noChangeShapeType="1"/>
              </p:cNvSpPr>
              <p:nvPr/>
            </p:nvSpPr>
            <p:spPr bwMode="auto">
              <a:xfrm>
                <a:off x="1380" y="67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0" name="Line 3055"/>
              <p:cNvSpPr>
                <a:spLocks noChangeShapeType="1"/>
              </p:cNvSpPr>
              <p:nvPr/>
            </p:nvSpPr>
            <p:spPr bwMode="auto">
              <a:xfrm flipH="1">
                <a:off x="1376" y="67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1" name="Line 3056"/>
              <p:cNvSpPr>
                <a:spLocks noChangeShapeType="1"/>
              </p:cNvSpPr>
              <p:nvPr/>
            </p:nvSpPr>
            <p:spPr bwMode="auto">
              <a:xfrm flipH="1" flipV="1">
                <a:off x="1377" y="663"/>
                <a:ext cx="3" cy="9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2" name="Line 3057"/>
              <p:cNvSpPr>
                <a:spLocks noChangeShapeType="1"/>
              </p:cNvSpPr>
              <p:nvPr/>
            </p:nvSpPr>
            <p:spPr bwMode="auto">
              <a:xfrm>
                <a:off x="1372" y="64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3" name="Line 3058"/>
              <p:cNvSpPr>
                <a:spLocks noChangeShapeType="1"/>
              </p:cNvSpPr>
              <p:nvPr/>
            </p:nvSpPr>
            <p:spPr bwMode="auto">
              <a:xfrm flipH="1">
                <a:off x="1369" y="64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4" name="Line 3059"/>
              <p:cNvSpPr>
                <a:spLocks noChangeShapeType="1"/>
              </p:cNvSpPr>
              <p:nvPr/>
            </p:nvSpPr>
            <p:spPr bwMode="auto">
              <a:xfrm flipH="1" flipV="1">
                <a:off x="1371" y="644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5" name="Line 3060"/>
              <p:cNvSpPr>
                <a:spLocks noChangeShapeType="1"/>
              </p:cNvSpPr>
              <p:nvPr/>
            </p:nvSpPr>
            <p:spPr bwMode="auto">
              <a:xfrm>
                <a:off x="1437" y="62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6" name="Line 3061"/>
              <p:cNvSpPr>
                <a:spLocks noChangeShapeType="1"/>
              </p:cNvSpPr>
              <p:nvPr/>
            </p:nvSpPr>
            <p:spPr bwMode="auto">
              <a:xfrm flipH="1" flipV="1">
                <a:off x="1468" y="716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7" name="Line 3062"/>
              <p:cNvSpPr>
                <a:spLocks noChangeShapeType="1"/>
              </p:cNvSpPr>
              <p:nvPr/>
            </p:nvSpPr>
            <p:spPr bwMode="auto">
              <a:xfrm>
                <a:off x="1469" y="719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8" name="Line 3063"/>
              <p:cNvSpPr>
                <a:spLocks noChangeShapeType="1"/>
              </p:cNvSpPr>
              <p:nvPr/>
            </p:nvSpPr>
            <p:spPr bwMode="auto">
              <a:xfrm flipV="1">
                <a:off x="1469" y="718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09" name="Line 3064"/>
              <p:cNvSpPr>
                <a:spLocks noChangeShapeType="1"/>
              </p:cNvSpPr>
              <p:nvPr/>
            </p:nvSpPr>
            <p:spPr bwMode="auto">
              <a:xfrm flipH="1" flipV="1">
                <a:off x="1444" y="644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0" name="Line 3065"/>
              <p:cNvSpPr>
                <a:spLocks noChangeShapeType="1"/>
              </p:cNvSpPr>
              <p:nvPr/>
            </p:nvSpPr>
            <p:spPr bwMode="auto">
              <a:xfrm flipV="1">
                <a:off x="1446" y="647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1" name="Line 3066"/>
              <p:cNvSpPr>
                <a:spLocks noChangeShapeType="1"/>
              </p:cNvSpPr>
              <p:nvPr/>
            </p:nvSpPr>
            <p:spPr bwMode="auto">
              <a:xfrm>
                <a:off x="1446" y="648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2" name="Line 3067"/>
              <p:cNvSpPr>
                <a:spLocks noChangeShapeType="1"/>
              </p:cNvSpPr>
              <p:nvPr/>
            </p:nvSpPr>
            <p:spPr bwMode="auto">
              <a:xfrm flipH="1" flipV="1">
                <a:off x="1452" y="66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3" name="Line 3068"/>
              <p:cNvSpPr>
                <a:spLocks noChangeShapeType="1"/>
              </p:cNvSpPr>
              <p:nvPr/>
            </p:nvSpPr>
            <p:spPr bwMode="auto">
              <a:xfrm flipV="1">
                <a:off x="1453" y="671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4" name="Line 3069"/>
              <p:cNvSpPr>
                <a:spLocks noChangeShapeType="1"/>
              </p:cNvSpPr>
              <p:nvPr/>
            </p:nvSpPr>
            <p:spPr bwMode="auto">
              <a:xfrm>
                <a:off x="1453" y="67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5" name="Line 3070"/>
              <p:cNvSpPr>
                <a:spLocks noChangeShapeType="1"/>
              </p:cNvSpPr>
              <p:nvPr/>
            </p:nvSpPr>
            <p:spPr bwMode="auto">
              <a:xfrm flipH="1" flipV="1">
                <a:off x="1460" y="69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6" name="Line 3071"/>
              <p:cNvSpPr>
                <a:spLocks noChangeShapeType="1"/>
              </p:cNvSpPr>
              <p:nvPr/>
            </p:nvSpPr>
            <p:spPr bwMode="auto">
              <a:xfrm flipV="1">
                <a:off x="1461" y="694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7" name="Line 3072"/>
              <p:cNvSpPr>
                <a:spLocks noChangeShapeType="1"/>
              </p:cNvSpPr>
              <p:nvPr/>
            </p:nvSpPr>
            <p:spPr bwMode="auto">
              <a:xfrm>
                <a:off x="1461" y="696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8" name="Line 3073"/>
              <p:cNvSpPr>
                <a:spLocks noChangeShapeType="1"/>
              </p:cNvSpPr>
              <p:nvPr/>
            </p:nvSpPr>
            <p:spPr bwMode="auto">
              <a:xfrm flipV="1">
                <a:off x="1437" y="623"/>
                <a:ext cx="4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19" name="Line 3074"/>
              <p:cNvSpPr>
                <a:spLocks noChangeShapeType="1"/>
              </p:cNvSpPr>
              <p:nvPr/>
            </p:nvSpPr>
            <p:spPr bwMode="auto">
              <a:xfrm flipH="1" flipV="1">
                <a:off x="1436" y="621"/>
                <a:ext cx="1" cy="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0" name="Line 3075"/>
              <p:cNvSpPr>
                <a:spLocks noChangeShapeType="1"/>
              </p:cNvSpPr>
              <p:nvPr/>
            </p:nvSpPr>
            <p:spPr bwMode="auto">
              <a:xfrm>
                <a:off x="1394" y="495"/>
                <a:ext cx="36" cy="10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1" name="Line 3076"/>
              <p:cNvSpPr>
                <a:spLocks noChangeShapeType="1"/>
              </p:cNvSpPr>
              <p:nvPr/>
            </p:nvSpPr>
            <p:spPr bwMode="auto">
              <a:xfrm flipH="1">
                <a:off x="1448" y="88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2" name="Line 3077"/>
              <p:cNvSpPr>
                <a:spLocks noChangeShapeType="1"/>
              </p:cNvSpPr>
              <p:nvPr/>
            </p:nvSpPr>
            <p:spPr bwMode="auto">
              <a:xfrm flipH="1" flipV="1">
                <a:off x="1450" y="88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3" name="Line 3078"/>
              <p:cNvSpPr>
                <a:spLocks noChangeShapeType="1"/>
              </p:cNvSpPr>
              <p:nvPr/>
            </p:nvSpPr>
            <p:spPr bwMode="auto">
              <a:xfrm>
                <a:off x="1452" y="88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4" name="Line 3079"/>
              <p:cNvSpPr>
                <a:spLocks noChangeShapeType="1"/>
              </p:cNvSpPr>
              <p:nvPr/>
            </p:nvSpPr>
            <p:spPr bwMode="auto">
              <a:xfrm>
                <a:off x="1444" y="861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5" name="Line 3080"/>
              <p:cNvSpPr>
                <a:spLocks noChangeShapeType="1"/>
              </p:cNvSpPr>
              <p:nvPr/>
            </p:nvSpPr>
            <p:spPr bwMode="auto">
              <a:xfrm flipH="1" flipV="1">
                <a:off x="1443" y="857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6" name="Line 3081"/>
              <p:cNvSpPr>
                <a:spLocks noChangeShapeType="1"/>
              </p:cNvSpPr>
              <p:nvPr/>
            </p:nvSpPr>
            <p:spPr bwMode="auto">
              <a:xfrm flipH="1">
                <a:off x="1441" y="861"/>
                <a:ext cx="3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7" name="Freeform 3082"/>
              <p:cNvSpPr>
                <a:spLocks/>
              </p:cNvSpPr>
              <p:nvPr/>
            </p:nvSpPr>
            <p:spPr bwMode="auto">
              <a:xfrm>
                <a:off x="2417" y="571"/>
                <a:ext cx="24" cy="13"/>
              </a:xfrm>
              <a:custGeom>
                <a:avLst/>
                <a:gdLst>
                  <a:gd name="T0" fmla="*/ 24 w 24"/>
                  <a:gd name="T1" fmla="*/ 13 h 13"/>
                  <a:gd name="T2" fmla="*/ 22 w 24"/>
                  <a:gd name="T3" fmla="*/ 7 h 13"/>
                  <a:gd name="T4" fmla="*/ 17 w 24"/>
                  <a:gd name="T5" fmla="*/ 3 h 13"/>
                  <a:gd name="T6" fmla="*/ 12 w 24"/>
                  <a:gd name="T7" fmla="*/ 1 h 13"/>
                  <a:gd name="T8" fmla="*/ 6 w 24"/>
                  <a:gd name="T9" fmla="*/ 0 h 13"/>
                  <a:gd name="T10" fmla="*/ 2 w 24"/>
                  <a:gd name="T11" fmla="*/ 0 h 13"/>
                  <a:gd name="T12" fmla="*/ 0 w 24"/>
                  <a:gd name="T13" fmla="*/ 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13"/>
                  <a:gd name="T23" fmla="*/ 24 w 24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13">
                    <a:moveTo>
                      <a:pt x="24" y="13"/>
                    </a:moveTo>
                    <a:lnTo>
                      <a:pt x="22" y="7"/>
                    </a:lnTo>
                    <a:lnTo>
                      <a:pt x="17" y="3"/>
                    </a:lnTo>
                    <a:lnTo>
                      <a:pt x="12" y="1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8" name="Freeform 3083"/>
              <p:cNvSpPr>
                <a:spLocks/>
              </p:cNvSpPr>
              <p:nvPr/>
            </p:nvSpPr>
            <p:spPr bwMode="auto">
              <a:xfrm>
                <a:off x="2406" y="518"/>
                <a:ext cx="13" cy="25"/>
              </a:xfrm>
              <a:custGeom>
                <a:avLst/>
                <a:gdLst>
                  <a:gd name="T0" fmla="*/ 0 w 13"/>
                  <a:gd name="T1" fmla="*/ 25 h 25"/>
                  <a:gd name="T2" fmla="*/ 5 w 13"/>
                  <a:gd name="T3" fmla="*/ 22 h 25"/>
                  <a:gd name="T4" fmla="*/ 10 w 13"/>
                  <a:gd name="T5" fmla="*/ 17 h 25"/>
                  <a:gd name="T6" fmla="*/ 12 w 13"/>
                  <a:gd name="T7" fmla="*/ 12 h 25"/>
                  <a:gd name="T8" fmla="*/ 13 w 13"/>
                  <a:gd name="T9" fmla="*/ 6 h 25"/>
                  <a:gd name="T10" fmla="*/ 13 w 13"/>
                  <a:gd name="T11" fmla="*/ 2 h 25"/>
                  <a:gd name="T12" fmla="*/ 12 w 1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25"/>
                  <a:gd name="T23" fmla="*/ 13 w 13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25">
                    <a:moveTo>
                      <a:pt x="0" y="25"/>
                    </a:moveTo>
                    <a:lnTo>
                      <a:pt x="5" y="22"/>
                    </a:lnTo>
                    <a:lnTo>
                      <a:pt x="10" y="17"/>
                    </a:lnTo>
                    <a:lnTo>
                      <a:pt x="12" y="12"/>
                    </a:lnTo>
                    <a:lnTo>
                      <a:pt x="13" y="6"/>
                    </a:lnTo>
                    <a:lnTo>
                      <a:pt x="13" y="2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29" name="Freeform 3084"/>
              <p:cNvSpPr>
                <a:spLocks/>
              </p:cNvSpPr>
              <p:nvPr/>
            </p:nvSpPr>
            <p:spPr bwMode="auto">
              <a:xfrm>
                <a:off x="2055" y="647"/>
                <a:ext cx="25" cy="12"/>
              </a:xfrm>
              <a:custGeom>
                <a:avLst/>
                <a:gdLst>
                  <a:gd name="T0" fmla="*/ 0 w 25"/>
                  <a:gd name="T1" fmla="*/ 0 h 12"/>
                  <a:gd name="T2" fmla="*/ 4 w 25"/>
                  <a:gd name="T3" fmla="*/ 5 h 12"/>
                  <a:gd name="T4" fmla="*/ 8 w 25"/>
                  <a:gd name="T5" fmla="*/ 9 h 12"/>
                  <a:gd name="T6" fmla="*/ 13 w 25"/>
                  <a:gd name="T7" fmla="*/ 11 h 12"/>
                  <a:gd name="T8" fmla="*/ 19 w 25"/>
                  <a:gd name="T9" fmla="*/ 12 h 12"/>
                  <a:gd name="T10" fmla="*/ 21 w 25"/>
                  <a:gd name="T11" fmla="*/ 12 h 12"/>
                  <a:gd name="T12" fmla="*/ 25 w 25"/>
                  <a:gd name="T13" fmla="*/ 1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12"/>
                  <a:gd name="T23" fmla="*/ 25 w 25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12">
                    <a:moveTo>
                      <a:pt x="0" y="0"/>
                    </a:moveTo>
                    <a:lnTo>
                      <a:pt x="4" y="5"/>
                    </a:lnTo>
                    <a:lnTo>
                      <a:pt x="8" y="9"/>
                    </a:lnTo>
                    <a:lnTo>
                      <a:pt x="13" y="11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5" y="11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0" name="Line 3085"/>
              <p:cNvSpPr>
                <a:spLocks noChangeShapeType="1"/>
              </p:cNvSpPr>
              <p:nvPr/>
            </p:nvSpPr>
            <p:spPr bwMode="auto">
              <a:xfrm flipH="1">
                <a:off x="2059" y="572"/>
                <a:ext cx="358" cy="12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1" name="Line 3086"/>
              <p:cNvSpPr>
                <a:spLocks noChangeShapeType="1"/>
              </p:cNvSpPr>
              <p:nvPr/>
            </p:nvSpPr>
            <p:spPr bwMode="auto">
              <a:xfrm flipH="1">
                <a:off x="2080" y="543"/>
                <a:ext cx="326" cy="11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2" name="Line 3087"/>
              <p:cNvSpPr>
                <a:spLocks noChangeShapeType="1"/>
              </p:cNvSpPr>
              <p:nvPr/>
            </p:nvSpPr>
            <p:spPr bwMode="auto">
              <a:xfrm flipH="1">
                <a:off x="1733" y="708"/>
                <a:ext cx="294" cy="10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3" name="Line 3088"/>
              <p:cNvSpPr>
                <a:spLocks noChangeShapeType="1"/>
              </p:cNvSpPr>
              <p:nvPr/>
            </p:nvSpPr>
            <p:spPr bwMode="auto">
              <a:xfrm>
                <a:off x="2419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4" name="Line 3089"/>
              <p:cNvSpPr>
                <a:spLocks noChangeShapeType="1"/>
              </p:cNvSpPr>
              <p:nvPr/>
            </p:nvSpPr>
            <p:spPr bwMode="auto">
              <a:xfrm>
                <a:off x="2423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5" name="Line 3090"/>
              <p:cNvSpPr>
                <a:spLocks noChangeShapeType="1"/>
              </p:cNvSpPr>
              <p:nvPr/>
            </p:nvSpPr>
            <p:spPr bwMode="auto">
              <a:xfrm>
                <a:off x="2374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6" name="Line 3091"/>
              <p:cNvSpPr>
                <a:spLocks noChangeShapeType="1"/>
              </p:cNvSpPr>
              <p:nvPr/>
            </p:nvSpPr>
            <p:spPr bwMode="auto">
              <a:xfrm>
                <a:off x="2369" y="1184"/>
                <a:ext cx="9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7" name="Line 3092"/>
              <p:cNvSpPr>
                <a:spLocks noChangeShapeType="1"/>
              </p:cNvSpPr>
              <p:nvPr/>
            </p:nvSpPr>
            <p:spPr bwMode="auto">
              <a:xfrm>
                <a:off x="2399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8" name="Line 3093"/>
              <p:cNvSpPr>
                <a:spLocks noChangeShapeType="1"/>
              </p:cNvSpPr>
              <p:nvPr/>
            </p:nvSpPr>
            <p:spPr bwMode="auto">
              <a:xfrm>
                <a:off x="2394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39" name="Line 3094"/>
              <p:cNvSpPr>
                <a:spLocks noChangeShapeType="1"/>
              </p:cNvSpPr>
              <p:nvPr/>
            </p:nvSpPr>
            <p:spPr bwMode="auto">
              <a:xfrm>
                <a:off x="2448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0" name="Line 3095"/>
              <p:cNvSpPr>
                <a:spLocks noChangeShapeType="1"/>
              </p:cNvSpPr>
              <p:nvPr/>
            </p:nvSpPr>
            <p:spPr bwMode="auto">
              <a:xfrm>
                <a:off x="2444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1" name="Line 3096"/>
              <p:cNvSpPr>
                <a:spLocks noChangeShapeType="1"/>
              </p:cNvSpPr>
              <p:nvPr/>
            </p:nvSpPr>
            <p:spPr bwMode="auto">
              <a:xfrm>
                <a:off x="2472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2" name="Line 3097"/>
              <p:cNvSpPr>
                <a:spLocks noChangeShapeType="1"/>
              </p:cNvSpPr>
              <p:nvPr/>
            </p:nvSpPr>
            <p:spPr bwMode="auto">
              <a:xfrm>
                <a:off x="2468" y="1184"/>
                <a:ext cx="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3" name="Line 3098"/>
              <p:cNvSpPr>
                <a:spLocks noChangeShapeType="1"/>
              </p:cNvSpPr>
              <p:nvPr/>
            </p:nvSpPr>
            <p:spPr bwMode="auto">
              <a:xfrm>
                <a:off x="2496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4" name="Line 3099"/>
              <p:cNvSpPr>
                <a:spLocks noChangeShapeType="1"/>
              </p:cNvSpPr>
              <p:nvPr/>
            </p:nvSpPr>
            <p:spPr bwMode="auto">
              <a:xfrm>
                <a:off x="2493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5" name="Line 3100"/>
              <p:cNvSpPr>
                <a:spLocks noChangeShapeType="1"/>
              </p:cNvSpPr>
              <p:nvPr/>
            </p:nvSpPr>
            <p:spPr bwMode="auto">
              <a:xfrm>
                <a:off x="2521" y="1184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6" name="Line 3101"/>
              <p:cNvSpPr>
                <a:spLocks noChangeShapeType="1"/>
              </p:cNvSpPr>
              <p:nvPr/>
            </p:nvSpPr>
            <p:spPr bwMode="auto">
              <a:xfrm>
                <a:off x="2517" y="1184"/>
                <a:ext cx="7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7" name="Freeform 3102"/>
              <p:cNvSpPr>
                <a:spLocks/>
              </p:cNvSpPr>
              <p:nvPr/>
            </p:nvSpPr>
            <p:spPr bwMode="auto">
              <a:xfrm>
                <a:off x="2545" y="1184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3 w 5"/>
                  <a:gd name="T5" fmla="*/ 1 h 5"/>
                  <a:gd name="T6" fmla="*/ 1 w 5"/>
                  <a:gd name="T7" fmla="*/ 2 h 5"/>
                  <a:gd name="T8" fmla="*/ 0 w 5"/>
                  <a:gd name="T9" fmla="*/ 5 h 5"/>
                  <a:gd name="T10" fmla="*/ 0 w 5"/>
                  <a:gd name="T11" fmla="*/ 5 h 5"/>
                  <a:gd name="T12" fmla="*/ 0 w 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5"/>
                  <a:gd name="T23" fmla="*/ 5 w 5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5">
                    <a:moveTo>
                      <a:pt x="5" y="0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5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8" name="Line 3103"/>
              <p:cNvSpPr>
                <a:spLocks noChangeShapeType="1"/>
              </p:cNvSpPr>
              <p:nvPr/>
            </p:nvSpPr>
            <p:spPr bwMode="auto">
              <a:xfrm flipV="1">
                <a:off x="2545" y="1189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49" name="Freeform 3104"/>
              <p:cNvSpPr>
                <a:spLocks/>
              </p:cNvSpPr>
              <p:nvPr/>
            </p:nvSpPr>
            <p:spPr bwMode="auto">
              <a:xfrm>
                <a:off x="2242" y="1064"/>
                <a:ext cx="14" cy="10"/>
              </a:xfrm>
              <a:custGeom>
                <a:avLst/>
                <a:gdLst>
                  <a:gd name="T0" fmla="*/ 0 w 14"/>
                  <a:gd name="T1" fmla="*/ 0 h 10"/>
                  <a:gd name="T2" fmla="*/ 1 w 14"/>
                  <a:gd name="T3" fmla="*/ 3 h 10"/>
                  <a:gd name="T4" fmla="*/ 3 w 14"/>
                  <a:gd name="T5" fmla="*/ 7 h 10"/>
                  <a:gd name="T6" fmla="*/ 6 w 14"/>
                  <a:gd name="T7" fmla="*/ 10 h 10"/>
                  <a:gd name="T8" fmla="*/ 10 w 14"/>
                  <a:gd name="T9" fmla="*/ 10 h 10"/>
                  <a:gd name="T10" fmla="*/ 11 w 14"/>
                  <a:gd name="T11" fmla="*/ 10 h 10"/>
                  <a:gd name="T12" fmla="*/ 14 w 14"/>
                  <a:gd name="T13" fmla="*/ 1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0"/>
                  <a:gd name="T23" fmla="*/ 14 w 14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0">
                    <a:moveTo>
                      <a:pt x="0" y="0"/>
                    </a:moveTo>
                    <a:lnTo>
                      <a:pt x="1" y="3"/>
                    </a:lnTo>
                    <a:lnTo>
                      <a:pt x="3" y="7"/>
                    </a:lnTo>
                    <a:lnTo>
                      <a:pt x="6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4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0" name="Freeform 3105"/>
              <p:cNvSpPr>
                <a:spLocks/>
              </p:cNvSpPr>
              <p:nvPr/>
            </p:nvSpPr>
            <p:spPr bwMode="auto">
              <a:xfrm>
                <a:off x="2098" y="1064"/>
                <a:ext cx="10" cy="10"/>
              </a:xfrm>
              <a:custGeom>
                <a:avLst/>
                <a:gdLst>
                  <a:gd name="T0" fmla="*/ 0 w 10"/>
                  <a:gd name="T1" fmla="*/ 10 h 10"/>
                  <a:gd name="T2" fmla="*/ 4 w 10"/>
                  <a:gd name="T3" fmla="*/ 10 h 10"/>
                  <a:gd name="T4" fmla="*/ 7 w 10"/>
                  <a:gd name="T5" fmla="*/ 7 h 10"/>
                  <a:gd name="T6" fmla="*/ 9 w 10"/>
                  <a:gd name="T7" fmla="*/ 3 h 10"/>
                  <a:gd name="T8" fmla="*/ 10 w 10"/>
                  <a:gd name="T9" fmla="*/ 0 h 10"/>
                  <a:gd name="T10" fmla="*/ 10 w 10"/>
                  <a:gd name="T11" fmla="*/ 0 h 10"/>
                  <a:gd name="T12" fmla="*/ 10 w 10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0"/>
                  <a:gd name="T23" fmla="*/ 10 w 10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0">
                    <a:moveTo>
                      <a:pt x="0" y="10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9" y="3"/>
                    </a:lnTo>
                    <a:lnTo>
                      <a:pt x="1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1" name="Freeform 3106"/>
              <p:cNvSpPr>
                <a:spLocks/>
              </p:cNvSpPr>
              <p:nvPr/>
            </p:nvSpPr>
            <p:spPr bwMode="auto">
              <a:xfrm>
                <a:off x="1925" y="1114"/>
                <a:ext cx="14" cy="16"/>
              </a:xfrm>
              <a:custGeom>
                <a:avLst/>
                <a:gdLst>
                  <a:gd name="T0" fmla="*/ 14 w 14"/>
                  <a:gd name="T1" fmla="*/ 0 h 16"/>
                  <a:gd name="T2" fmla="*/ 8 w 14"/>
                  <a:gd name="T3" fmla="*/ 1 h 16"/>
                  <a:gd name="T4" fmla="*/ 3 w 14"/>
                  <a:gd name="T5" fmla="*/ 5 h 16"/>
                  <a:gd name="T6" fmla="*/ 1 w 14"/>
                  <a:gd name="T7" fmla="*/ 10 h 16"/>
                  <a:gd name="T8" fmla="*/ 0 w 14"/>
                  <a:gd name="T9" fmla="*/ 16 h 16"/>
                  <a:gd name="T10" fmla="*/ 0 w 14"/>
                  <a:gd name="T11" fmla="*/ 16 h 16"/>
                  <a:gd name="T12" fmla="*/ 0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6"/>
                  <a:gd name="T23" fmla="*/ 14 w 14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6">
                    <a:moveTo>
                      <a:pt x="14" y="0"/>
                    </a:moveTo>
                    <a:lnTo>
                      <a:pt x="8" y="1"/>
                    </a:lnTo>
                    <a:lnTo>
                      <a:pt x="3" y="5"/>
                    </a:lnTo>
                    <a:lnTo>
                      <a:pt x="1" y="10"/>
                    </a:lnTo>
                    <a:lnTo>
                      <a:pt x="0" y="1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2" name="Freeform 3107"/>
              <p:cNvSpPr>
                <a:spLocks/>
              </p:cNvSpPr>
              <p:nvPr/>
            </p:nvSpPr>
            <p:spPr bwMode="auto">
              <a:xfrm>
                <a:off x="2334" y="1114"/>
                <a:ext cx="15" cy="16"/>
              </a:xfrm>
              <a:custGeom>
                <a:avLst/>
                <a:gdLst>
                  <a:gd name="T0" fmla="*/ 15 w 15"/>
                  <a:gd name="T1" fmla="*/ 16 h 16"/>
                  <a:gd name="T2" fmla="*/ 15 w 15"/>
                  <a:gd name="T3" fmla="*/ 10 h 16"/>
                  <a:gd name="T4" fmla="*/ 11 w 15"/>
                  <a:gd name="T5" fmla="*/ 5 h 16"/>
                  <a:gd name="T6" fmla="*/ 6 w 15"/>
                  <a:gd name="T7" fmla="*/ 1 h 16"/>
                  <a:gd name="T8" fmla="*/ 0 w 15"/>
                  <a:gd name="T9" fmla="*/ 0 h 16"/>
                  <a:gd name="T10" fmla="*/ 0 w 15"/>
                  <a:gd name="T11" fmla="*/ 0 h 16"/>
                  <a:gd name="T12" fmla="*/ 0 w 1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6"/>
                  <a:gd name="T23" fmla="*/ 15 w 15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6">
                    <a:moveTo>
                      <a:pt x="15" y="16"/>
                    </a:moveTo>
                    <a:lnTo>
                      <a:pt x="15" y="10"/>
                    </a:lnTo>
                    <a:lnTo>
                      <a:pt x="11" y="5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3" name="Freeform 3108"/>
              <p:cNvSpPr>
                <a:spLocks/>
              </p:cNvSpPr>
              <p:nvPr/>
            </p:nvSpPr>
            <p:spPr bwMode="auto">
              <a:xfrm>
                <a:off x="2334" y="1124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3 h 6"/>
                  <a:gd name="T4" fmla="*/ 4 w 5"/>
                  <a:gd name="T5" fmla="*/ 2 h 6"/>
                  <a:gd name="T6" fmla="*/ 2 w 5"/>
                  <a:gd name="T7" fmla="*/ 1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6"/>
                  <a:gd name="T23" fmla="*/ 5 w 5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6">
                    <a:moveTo>
                      <a:pt x="5" y="6"/>
                    </a:moveTo>
                    <a:lnTo>
                      <a:pt x="5" y="3"/>
                    </a:lnTo>
                    <a:lnTo>
                      <a:pt x="4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4" name="Freeform 3109"/>
              <p:cNvSpPr>
                <a:spLocks/>
              </p:cNvSpPr>
              <p:nvPr/>
            </p:nvSpPr>
            <p:spPr bwMode="auto">
              <a:xfrm>
                <a:off x="2557" y="1020"/>
                <a:ext cx="40" cy="54"/>
              </a:xfrm>
              <a:custGeom>
                <a:avLst/>
                <a:gdLst>
                  <a:gd name="T0" fmla="*/ 0 w 40"/>
                  <a:gd name="T1" fmla="*/ 54 h 54"/>
                  <a:gd name="T2" fmla="*/ 9 w 40"/>
                  <a:gd name="T3" fmla="*/ 54 h 54"/>
                  <a:gd name="T4" fmla="*/ 16 w 40"/>
                  <a:gd name="T5" fmla="*/ 51 h 54"/>
                  <a:gd name="T6" fmla="*/ 22 w 40"/>
                  <a:gd name="T7" fmla="*/ 47 h 54"/>
                  <a:gd name="T8" fmla="*/ 29 w 40"/>
                  <a:gd name="T9" fmla="*/ 42 h 54"/>
                  <a:gd name="T10" fmla="*/ 33 w 40"/>
                  <a:gd name="T11" fmla="*/ 36 h 54"/>
                  <a:gd name="T12" fmla="*/ 37 w 40"/>
                  <a:gd name="T13" fmla="*/ 30 h 54"/>
                  <a:gd name="T14" fmla="*/ 40 w 40"/>
                  <a:gd name="T15" fmla="*/ 22 h 54"/>
                  <a:gd name="T16" fmla="*/ 40 w 40"/>
                  <a:gd name="T17" fmla="*/ 13 h 54"/>
                  <a:gd name="T18" fmla="*/ 40 w 40"/>
                  <a:gd name="T19" fmla="*/ 7 h 54"/>
                  <a:gd name="T20" fmla="*/ 37 w 40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0"/>
                  <a:gd name="T34" fmla="*/ 0 h 54"/>
                  <a:gd name="T35" fmla="*/ 40 w 40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0" h="54">
                    <a:moveTo>
                      <a:pt x="0" y="54"/>
                    </a:moveTo>
                    <a:lnTo>
                      <a:pt x="9" y="54"/>
                    </a:lnTo>
                    <a:lnTo>
                      <a:pt x="16" y="51"/>
                    </a:lnTo>
                    <a:lnTo>
                      <a:pt x="22" y="47"/>
                    </a:lnTo>
                    <a:lnTo>
                      <a:pt x="29" y="42"/>
                    </a:lnTo>
                    <a:lnTo>
                      <a:pt x="33" y="36"/>
                    </a:lnTo>
                    <a:lnTo>
                      <a:pt x="37" y="30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40" y="7"/>
                    </a:lnTo>
                    <a:lnTo>
                      <a:pt x="37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5" name="Freeform 3110"/>
              <p:cNvSpPr>
                <a:spLocks/>
              </p:cNvSpPr>
              <p:nvPr/>
            </p:nvSpPr>
            <p:spPr bwMode="auto">
              <a:xfrm>
                <a:off x="2335" y="1064"/>
                <a:ext cx="5" cy="10"/>
              </a:xfrm>
              <a:custGeom>
                <a:avLst/>
                <a:gdLst>
                  <a:gd name="T0" fmla="*/ 4 w 5"/>
                  <a:gd name="T1" fmla="*/ 0 h 10"/>
                  <a:gd name="T2" fmla="*/ 1 w 5"/>
                  <a:gd name="T3" fmla="*/ 2 h 10"/>
                  <a:gd name="T4" fmla="*/ 0 w 5"/>
                  <a:gd name="T5" fmla="*/ 5 h 10"/>
                  <a:gd name="T6" fmla="*/ 0 w 5"/>
                  <a:gd name="T7" fmla="*/ 7 h 10"/>
                  <a:gd name="T8" fmla="*/ 1 w 5"/>
                  <a:gd name="T9" fmla="*/ 8 h 10"/>
                  <a:gd name="T10" fmla="*/ 3 w 5"/>
                  <a:gd name="T11" fmla="*/ 10 h 10"/>
                  <a:gd name="T12" fmla="*/ 5 w 5"/>
                  <a:gd name="T13" fmla="*/ 10 h 10"/>
                  <a:gd name="T14" fmla="*/ 5 w 5"/>
                  <a:gd name="T15" fmla="*/ 10 h 10"/>
                  <a:gd name="T16" fmla="*/ 5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4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5" y="1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6" name="Line 3111"/>
              <p:cNvSpPr>
                <a:spLocks noChangeShapeType="1"/>
              </p:cNvSpPr>
              <p:nvPr/>
            </p:nvSpPr>
            <p:spPr bwMode="auto">
              <a:xfrm>
                <a:off x="1791" y="1074"/>
                <a:ext cx="30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7" name="Line 3112"/>
              <p:cNvSpPr>
                <a:spLocks noChangeShapeType="1"/>
              </p:cNvSpPr>
              <p:nvPr/>
            </p:nvSpPr>
            <p:spPr bwMode="auto">
              <a:xfrm>
                <a:off x="1939" y="1114"/>
                <a:ext cx="2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8" name="Line 3113"/>
              <p:cNvSpPr>
                <a:spLocks noChangeShapeType="1"/>
              </p:cNvSpPr>
              <p:nvPr/>
            </p:nvSpPr>
            <p:spPr bwMode="auto">
              <a:xfrm>
                <a:off x="1925" y="1124"/>
                <a:ext cx="262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59" name="Line 3114"/>
              <p:cNvSpPr>
                <a:spLocks noChangeShapeType="1"/>
              </p:cNvSpPr>
              <p:nvPr/>
            </p:nvSpPr>
            <p:spPr bwMode="auto">
              <a:xfrm>
                <a:off x="2340" y="1074"/>
                <a:ext cx="2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0" name="Line 3115"/>
              <p:cNvSpPr>
                <a:spLocks noChangeShapeType="1"/>
              </p:cNvSpPr>
              <p:nvPr/>
            </p:nvSpPr>
            <p:spPr bwMode="auto">
              <a:xfrm>
                <a:off x="2226" y="1124"/>
                <a:ext cx="108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1" name="Line 3116"/>
              <p:cNvSpPr>
                <a:spLocks noChangeShapeType="1"/>
              </p:cNvSpPr>
              <p:nvPr/>
            </p:nvSpPr>
            <p:spPr bwMode="auto">
              <a:xfrm>
                <a:off x="2224" y="1114"/>
                <a:ext cx="11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2" name="Freeform 3117"/>
              <p:cNvSpPr>
                <a:spLocks/>
              </p:cNvSpPr>
              <p:nvPr/>
            </p:nvSpPr>
            <p:spPr bwMode="auto">
              <a:xfrm>
                <a:off x="1992" y="679"/>
                <a:ext cx="13" cy="27"/>
              </a:xfrm>
              <a:custGeom>
                <a:avLst/>
                <a:gdLst>
                  <a:gd name="T0" fmla="*/ 0 w 13"/>
                  <a:gd name="T1" fmla="*/ 27 h 27"/>
                  <a:gd name="T2" fmla="*/ 6 w 13"/>
                  <a:gd name="T3" fmla="*/ 23 h 27"/>
                  <a:gd name="T4" fmla="*/ 10 w 13"/>
                  <a:gd name="T5" fmla="*/ 19 h 27"/>
                  <a:gd name="T6" fmla="*/ 12 w 13"/>
                  <a:gd name="T7" fmla="*/ 13 h 27"/>
                  <a:gd name="T8" fmla="*/ 13 w 13"/>
                  <a:gd name="T9" fmla="*/ 7 h 27"/>
                  <a:gd name="T10" fmla="*/ 13 w 13"/>
                  <a:gd name="T11" fmla="*/ 4 h 27"/>
                  <a:gd name="T12" fmla="*/ 12 w 13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27"/>
                  <a:gd name="T23" fmla="*/ 13 w 13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27">
                    <a:moveTo>
                      <a:pt x="0" y="27"/>
                    </a:moveTo>
                    <a:lnTo>
                      <a:pt x="6" y="23"/>
                    </a:lnTo>
                    <a:lnTo>
                      <a:pt x="10" y="19"/>
                    </a:lnTo>
                    <a:lnTo>
                      <a:pt x="12" y="13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2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3" name="Line 3118"/>
              <p:cNvSpPr>
                <a:spLocks noChangeShapeType="1"/>
              </p:cNvSpPr>
              <p:nvPr/>
            </p:nvSpPr>
            <p:spPr bwMode="auto">
              <a:xfrm flipH="1">
                <a:off x="1713" y="706"/>
                <a:ext cx="279" cy="9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4" name="Line 3119"/>
              <p:cNvSpPr>
                <a:spLocks noChangeShapeType="1"/>
              </p:cNvSpPr>
              <p:nvPr/>
            </p:nvSpPr>
            <p:spPr bwMode="auto">
              <a:xfrm>
                <a:off x="1999" y="666"/>
                <a:ext cx="5" cy="1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5" name="Line 3120"/>
              <p:cNvSpPr>
                <a:spLocks noChangeShapeType="1"/>
              </p:cNvSpPr>
              <p:nvPr/>
            </p:nvSpPr>
            <p:spPr bwMode="auto">
              <a:xfrm flipH="1">
                <a:off x="1238" y="1786"/>
                <a:ext cx="47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6" name="Line 3121"/>
              <p:cNvSpPr>
                <a:spLocks noChangeShapeType="1"/>
              </p:cNvSpPr>
              <p:nvPr/>
            </p:nvSpPr>
            <p:spPr bwMode="auto">
              <a:xfrm flipV="1">
                <a:off x="1712" y="1786"/>
                <a:ext cx="1" cy="780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7" name="Line 3122"/>
              <p:cNvSpPr>
                <a:spLocks noChangeShapeType="1"/>
              </p:cNvSpPr>
              <p:nvPr/>
            </p:nvSpPr>
            <p:spPr bwMode="auto">
              <a:xfrm flipV="1">
                <a:off x="1112" y="1718"/>
                <a:ext cx="692" cy="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8" name="Line 3123"/>
              <p:cNvSpPr>
                <a:spLocks noChangeShapeType="1"/>
              </p:cNvSpPr>
              <p:nvPr/>
            </p:nvSpPr>
            <p:spPr bwMode="auto">
              <a:xfrm flipV="1">
                <a:off x="1791" y="1074"/>
                <a:ext cx="1" cy="64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69" name="Line 3124"/>
              <p:cNvSpPr>
                <a:spLocks noChangeShapeType="1"/>
              </p:cNvSpPr>
              <p:nvPr/>
            </p:nvSpPr>
            <p:spPr bwMode="auto">
              <a:xfrm>
                <a:off x="1509" y="83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0" name="Line 3125"/>
              <p:cNvSpPr>
                <a:spLocks noChangeShapeType="1"/>
              </p:cNvSpPr>
              <p:nvPr/>
            </p:nvSpPr>
            <p:spPr bwMode="auto">
              <a:xfrm flipV="1">
                <a:off x="1493" y="774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1" name="Line 3126"/>
              <p:cNvSpPr>
                <a:spLocks noChangeShapeType="1"/>
              </p:cNvSpPr>
              <p:nvPr/>
            </p:nvSpPr>
            <p:spPr bwMode="auto">
              <a:xfrm>
                <a:off x="1477" y="743"/>
                <a:ext cx="16" cy="4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2" name="Line 3127"/>
              <p:cNvSpPr>
                <a:spLocks noChangeShapeType="1"/>
              </p:cNvSpPr>
              <p:nvPr/>
            </p:nvSpPr>
            <p:spPr bwMode="auto">
              <a:xfrm>
                <a:off x="1540" y="774"/>
                <a:ext cx="47" cy="14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3" name="Line 3128"/>
              <p:cNvSpPr>
                <a:spLocks noChangeShapeType="1"/>
              </p:cNvSpPr>
              <p:nvPr/>
            </p:nvSpPr>
            <p:spPr bwMode="auto">
              <a:xfrm flipV="1">
                <a:off x="1430" y="586"/>
                <a:ext cx="46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4" name="Line 3129"/>
              <p:cNvSpPr>
                <a:spLocks noChangeShapeType="1"/>
              </p:cNvSpPr>
              <p:nvPr/>
            </p:nvSpPr>
            <p:spPr bwMode="auto">
              <a:xfrm flipV="1">
                <a:off x="1430" y="917"/>
                <a:ext cx="157" cy="5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5" name="Line 3130"/>
              <p:cNvSpPr>
                <a:spLocks noChangeShapeType="1"/>
              </p:cNvSpPr>
              <p:nvPr/>
            </p:nvSpPr>
            <p:spPr bwMode="auto">
              <a:xfrm>
                <a:off x="1532" y="910"/>
                <a:ext cx="2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6" name="Line 3131"/>
              <p:cNvSpPr>
                <a:spLocks noChangeShapeType="1"/>
              </p:cNvSpPr>
              <p:nvPr/>
            </p:nvSpPr>
            <p:spPr bwMode="auto">
              <a:xfrm flipH="1" flipV="1">
                <a:off x="1531" y="90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7" name="Line 3132"/>
              <p:cNvSpPr>
                <a:spLocks noChangeShapeType="1"/>
              </p:cNvSpPr>
              <p:nvPr/>
            </p:nvSpPr>
            <p:spPr bwMode="auto">
              <a:xfrm flipV="1">
                <a:off x="1532" y="908"/>
                <a:ext cx="4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8" name="Line 3133"/>
              <p:cNvSpPr>
                <a:spLocks noChangeShapeType="1"/>
              </p:cNvSpPr>
              <p:nvPr/>
            </p:nvSpPr>
            <p:spPr bwMode="auto">
              <a:xfrm>
                <a:off x="1525" y="886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79" name="Line 3134"/>
              <p:cNvSpPr>
                <a:spLocks noChangeShapeType="1"/>
              </p:cNvSpPr>
              <p:nvPr/>
            </p:nvSpPr>
            <p:spPr bwMode="auto">
              <a:xfrm flipV="1">
                <a:off x="1525" y="885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0" name="Line 3135"/>
              <p:cNvSpPr>
                <a:spLocks noChangeShapeType="1"/>
              </p:cNvSpPr>
              <p:nvPr/>
            </p:nvSpPr>
            <p:spPr bwMode="auto">
              <a:xfrm flipH="1" flipV="1">
                <a:off x="1524" y="88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1" name="Line 3136"/>
              <p:cNvSpPr>
                <a:spLocks noChangeShapeType="1"/>
              </p:cNvSpPr>
              <p:nvPr/>
            </p:nvSpPr>
            <p:spPr bwMode="auto">
              <a:xfrm flipH="1">
                <a:off x="1317" y="624"/>
                <a:ext cx="4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2" name="Line 3137"/>
              <p:cNvSpPr>
                <a:spLocks noChangeShapeType="1"/>
              </p:cNvSpPr>
              <p:nvPr/>
            </p:nvSpPr>
            <p:spPr bwMode="auto">
              <a:xfrm flipH="1">
                <a:off x="1457" y="908"/>
                <a:ext cx="3" cy="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3" name="Line 3138"/>
              <p:cNvSpPr>
                <a:spLocks noChangeShapeType="1"/>
              </p:cNvSpPr>
              <p:nvPr/>
            </p:nvSpPr>
            <p:spPr bwMode="auto">
              <a:xfrm flipH="1" flipV="1">
                <a:off x="1459" y="905"/>
                <a:ext cx="1" cy="3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4" name="Line 3139"/>
              <p:cNvSpPr>
                <a:spLocks noChangeShapeType="1"/>
              </p:cNvSpPr>
              <p:nvPr/>
            </p:nvSpPr>
            <p:spPr bwMode="auto">
              <a:xfrm>
                <a:off x="1460" y="908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5" name="Line 3140"/>
              <p:cNvSpPr>
                <a:spLocks noChangeShapeType="1"/>
              </p:cNvSpPr>
              <p:nvPr/>
            </p:nvSpPr>
            <p:spPr bwMode="auto">
              <a:xfrm>
                <a:off x="1468" y="932"/>
                <a:ext cx="1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6" name="Line 3141"/>
              <p:cNvSpPr>
                <a:spLocks noChangeShapeType="1"/>
              </p:cNvSpPr>
              <p:nvPr/>
            </p:nvSpPr>
            <p:spPr bwMode="auto">
              <a:xfrm flipH="1" flipV="1">
                <a:off x="1466" y="928"/>
                <a:ext cx="2" cy="4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7" name="Line 3142"/>
              <p:cNvSpPr>
                <a:spLocks noChangeShapeType="1"/>
              </p:cNvSpPr>
              <p:nvPr/>
            </p:nvSpPr>
            <p:spPr bwMode="auto">
              <a:xfrm flipH="1">
                <a:off x="1464" y="932"/>
                <a:ext cx="4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8" name="Line 3143"/>
              <p:cNvSpPr>
                <a:spLocks noChangeShapeType="1"/>
              </p:cNvSpPr>
              <p:nvPr/>
            </p:nvSpPr>
            <p:spPr bwMode="auto">
              <a:xfrm flipH="1" flipV="1">
                <a:off x="1713" y="803"/>
                <a:ext cx="45" cy="13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89" name="Line 3144"/>
              <p:cNvSpPr>
                <a:spLocks noChangeShapeType="1"/>
              </p:cNvSpPr>
              <p:nvPr/>
            </p:nvSpPr>
            <p:spPr bwMode="auto">
              <a:xfrm flipH="1">
                <a:off x="1758" y="921"/>
                <a:ext cx="48" cy="1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0" name="Line 3145"/>
              <p:cNvSpPr>
                <a:spLocks noChangeShapeType="1"/>
              </p:cNvSpPr>
              <p:nvPr/>
            </p:nvSpPr>
            <p:spPr bwMode="auto">
              <a:xfrm flipV="1">
                <a:off x="1860" y="2741"/>
                <a:ext cx="316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1" name="Line 3146"/>
              <p:cNvSpPr>
                <a:spLocks noChangeShapeType="1"/>
              </p:cNvSpPr>
              <p:nvPr/>
            </p:nvSpPr>
            <p:spPr bwMode="auto">
              <a:xfrm>
                <a:off x="1860" y="2741"/>
                <a:ext cx="316" cy="27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2" name="Line 3147"/>
              <p:cNvSpPr>
                <a:spLocks noChangeShapeType="1"/>
              </p:cNvSpPr>
              <p:nvPr/>
            </p:nvSpPr>
            <p:spPr bwMode="auto">
              <a:xfrm flipV="1">
                <a:off x="2626" y="1887"/>
                <a:ext cx="1" cy="16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3" name="Line 3148"/>
              <p:cNvSpPr>
                <a:spLocks noChangeShapeType="1"/>
              </p:cNvSpPr>
              <p:nvPr/>
            </p:nvSpPr>
            <p:spPr bwMode="auto">
              <a:xfrm>
                <a:off x="2601" y="1853"/>
                <a:ext cx="1" cy="15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4" name="Line 3149"/>
              <p:cNvSpPr>
                <a:spLocks noChangeShapeType="1"/>
              </p:cNvSpPr>
              <p:nvPr/>
            </p:nvSpPr>
            <p:spPr bwMode="auto">
              <a:xfrm>
                <a:off x="2535" y="1869"/>
                <a:ext cx="1" cy="8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5" name="Line 3150"/>
              <p:cNvSpPr>
                <a:spLocks noChangeShapeType="1"/>
              </p:cNvSpPr>
              <p:nvPr/>
            </p:nvSpPr>
            <p:spPr bwMode="auto">
              <a:xfrm flipV="1">
                <a:off x="2556" y="1826"/>
                <a:ext cx="1" cy="147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6" name="Line 3151"/>
              <p:cNvSpPr>
                <a:spLocks noChangeShapeType="1"/>
              </p:cNvSpPr>
              <p:nvPr/>
            </p:nvSpPr>
            <p:spPr bwMode="auto">
              <a:xfrm flipV="1">
                <a:off x="2566" y="1851"/>
                <a:ext cx="1" cy="132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7" name="Line 3152"/>
              <p:cNvSpPr>
                <a:spLocks noChangeShapeType="1"/>
              </p:cNvSpPr>
              <p:nvPr/>
            </p:nvSpPr>
            <p:spPr bwMode="auto">
              <a:xfrm flipH="1">
                <a:off x="2517" y="2060"/>
                <a:ext cx="5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8" name="Line 3153"/>
              <p:cNvSpPr>
                <a:spLocks noChangeShapeType="1"/>
              </p:cNvSpPr>
              <p:nvPr/>
            </p:nvSpPr>
            <p:spPr bwMode="auto">
              <a:xfrm>
                <a:off x="2492" y="1981"/>
                <a:ext cx="76" cy="7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499" name="Line 3154"/>
              <p:cNvSpPr>
                <a:spLocks noChangeShapeType="1"/>
              </p:cNvSpPr>
              <p:nvPr/>
            </p:nvSpPr>
            <p:spPr bwMode="auto">
              <a:xfrm>
                <a:off x="2535" y="1952"/>
                <a:ext cx="57" cy="5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0" name="Line 3155"/>
              <p:cNvSpPr>
                <a:spLocks noChangeShapeType="1"/>
              </p:cNvSpPr>
              <p:nvPr/>
            </p:nvSpPr>
            <p:spPr bwMode="auto">
              <a:xfrm flipV="1">
                <a:off x="2511" y="2066"/>
                <a:ext cx="1" cy="6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1" name="Line 3156"/>
              <p:cNvSpPr>
                <a:spLocks noChangeShapeType="1"/>
              </p:cNvSpPr>
              <p:nvPr/>
            </p:nvSpPr>
            <p:spPr bwMode="auto">
              <a:xfrm>
                <a:off x="2492" y="2130"/>
                <a:ext cx="19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2" name="Freeform 3157"/>
              <p:cNvSpPr>
                <a:spLocks/>
              </p:cNvSpPr>
              <p:nvPr/>
            </p:nvSpPr>
            <p:spPr bwMode="auto">
              <a:xfrm>
                <a:off x="2511" y="2060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4 w 6"/>
                  <a:gd name="T3" fmla="*/ 1 h 6"/>
                  <a:gd name="T4" fmla="*/ 1 w 6"/>
                  <a:gd name="T5" fmla="*/ 2 h 6"/>
                  <a:gd name="T6" fmla="*/ 0 w 6"/>
                  <a:gd name="T7" fmla="*/ 3 h 6"/>
                  <a:gd name="T8" fmla="*/ 0 w 6"/>
                  <a:gd name="T9" fmla="*/ 6 h 6"/>
                  <a:gd name="T10" fmla="*/ 0 w 6"/>
                  <a:gd name="T11" fmla="*/ 6 h 6"/>
                  <a:gd name="T12" fmla="*/ 0 w 6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6"/>
                  <a:gd name="T23" fmla="*/ 6 w 6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6">
                    <a:moveTo>
                      <a:pt x="6" y="0"/>
                    </a:moveTo>
                    <a:lnTo>
                      <a:pt x="4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3" name="Freeform 3158"/>
              <p:cNvSpPr>
                <a:spLocks/>
              </p:cNvSpPr>
              <p:nvPr/>
            </p:nvSpPr>
            <p:spPr bwMode="auto">
              <a:xfrm>
                <a:off x="2592" y="2004"/>
                <a:ext cx="9" cy="7"/>
              </a:xfrm>
              <a:custGeom>
                <a:avLst/>
                <a:gdLst>
                  <a:gd name="T0" fmla="*/ 0 w 9"/>
                  <a:gd name="T1" fmla="*/ 5 h 7"/>
                  <a:gd name="T2" fmla="*/ 1 w 9"/>
                  <a:gd name="T3" fmla="*/ 7 h 7"/>
                  <a:gd name="T4" fmla="*/ 3 w 9"/>
                  <a:gd name="T5" fmla="*/ 7 h 7"/>
                  <a:gd name="T6" fmla="*/ 6 w 9"/>
                  <a:gd name="T7" fmla="*/ 7 h 7"/>
                  <a:gd name="T8" fmla="*/ 8 w 9"/>
                  <a:gd name="T9" fmla="*/ 5 h 7"/>
                  <a:gd name="T10" fmla="*/ 9 w 9"/>
                  <a:gd name="T11" fmla="*/ 3 h 7"/>
                  <a:gd name="T12" fmla="*/ 9 w 9"/>
                  <a:gd name="T13" fmla="*/ 0 h 7"/>
                  <a:gd name="T14" fmla="*/ 9 w 9"/>
                  <a:gd name="T15" fmla="*/ 0 h 7"/>
                  <a:gd name="T16" fmla="*/ 9 w 9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5"/>
                    </a:moveTo>
                    <a:lnTo>
                      <a:pt x="1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9" y="0"/>
                    </a:lnTo>
                  </a:path>
                </a:pathLst>
              </a:custGeom>
              <a:noFill/>
              <a:ln w="158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4" name="Line 3159"/>
              <p:cNvSpPr>
                <a:spLocks noChangeShapeType="1"/>
              </p:cNvSpPr>
              <p:nvPr/>
            </p:nvSpPr>
            <p:spPr bwMode="auto">
              <a:xfrm flipH="1" flipV="1">
                <a:off x="2626" y="2050"/>
                <a:ext cx="17" cy="1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5" name="Line 3160"/>
              <p:cNvSpPr>
                <a:spLocks noChangeShapeType="1"/>
              </p:cNvSpPr>
              <p:nvPr/>
            </p:nvSpPr>
            <p:spPr bwMode="auto">
              <a:xfrm flipH="1">
                <a:off x="2309" y="1775"/>
                <a:ext cx="101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6" name="Line 3161"/>
              <p:cNvSpPr>
                <a:spLocks noChangeShapeType="1"/>
              </p:cNvSpPr>
              <p:nvPr/>
            </p:nvSpPr>
            <p:spPr bwMode="auto">
              <a:xfrm>
                <a:off x="2309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7" name="Line 3162"/>
              <p:cNvSpPr>
                <a:spLocks noChangeShapeType="1"/>
              </p:cNvSpPr>
              <p:nvPr/>
            </p:nvSpPr>
            <p:spPr bwMode="auto">
              <a:xfrm flipH="1">
                <a:off x="2538" y="1775"/>
                <a:ext cx="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8" name="Line 3163"/>
              <p:cNvSpPr>
                <a:spLocks noChangeShapeType="1"/>
              </p:cNvSpPr>
              <p:nvPr/>
            </p:nvSpPr>
            <p:spPr bwMode="auto">
              <a:xfrm>
                <a:off x="2566" y="184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09" name="Line 3164"/>
              <p:cNvSpPr>
                <a:spLocks noChangeShapeType="1"/>
              </p:cNvSpPr>
              <p:nvPr/>
            </p:nvSpPr>
            <p:spPr bwMode="auto">
              <a:xfrm flipH="1">
                <a:off x="2566" y="1851"/>
                <a:ext cx="18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0" name="Line 3165"/>
              <p:cNvSpPr>
                <a:spLocks noChangeShapeType="1"/>
              </p:cNvSpPr>
              <p:nvPr/>
            </p:nvSpPr>
            <p:spPr bwMode="auto">
              <a:xfrm flipH="1">
                <a:off x="2450" y="1775"/>
                <a:ext cx="4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1" name="Line 3166"/>
              <p:cNvSpPr>
                <a:spLocks noChangeShapeType="1"/>
              </p:cNvSpPr>
              <p:nvPr/>
            </p:nvSpPr>
            <p:spPr bwMode="auto">
              <a:xfrm>
                <a:off x="2450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2" name="Line 3167"/>
              <p:cNvSpPr>
                <a:spLocks noChangeShapeType="1"/>
              </p:cNvSpPr>
              <p:nvPr/>
            </p:nvSpPr>
            <p:spPr bwMode="auto">
              <a:xfrm>
                <a:off x="2410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3" name="Line 3168"/>
              <p:cNvSpPr>
                <a:spLocks noChangeShapeType="1"/>
              </p:cNvSpPr>
              <p:nvPr/>
            </p:nvSpPr>
            <p:spPr bwMode="auto">
              <a:xfrm>
                <a:off x="2496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4" name="Line 3169"/>
              <p:cNvSpPr>
                <a:spLocks noChangeShapeType="1"/>
              </p:cNvSpPr>
              <p:nvPr/>
            </p:nvSpPr>
            <p:spPr bwMode="auto">
              <a:xfrm>
                <a:off x="2538" y="1775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5" name="Line 3170"/>
              <p:cNvSpPr>
                <a:spLocks noChangeShapeType="1"/>
              </p:cNvSpPr>
              <p:nvPr/>
            </p:nvSpPr>
            <p:spPr bwMode="auto">
              <a:xfrm flipH="1">
                <a:off x="2556" y="1826"/>
                <a:ext cx="10" cy="1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6" name="Line 3171"/>
              <p:cNvSpPr>
                <a:spLocks noChangeShapeType="1"/>
              </p:cNvSpPr>
              <p:nvPr/>
            </p:nvSpPr>
            <p:spPr bwMode="auto">
              <a:xfrm flipV="1">
                <a:off x="2566" y="1826"/>
                <a:ext cx="1" cy="15"/>
              </a:xfrm>
              <a:prstGeom prst="line">
                <a:avLst/>
              </a:prstGeom>
              <a:noFill/>
              <a:ln w="1588">
                <a:solidFill>
                  <a:srgbClr val="75282A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7" name="Line 3172"/>
              <p:cNvSpPr>
                <a:spLocks noChangeShapeType="1"/>
              </p:cNvSpPr>
              <p:nvPr/>
            </p:nvSpPr>
            <p:spPr bwMode="auto">
              <a:xfrm>
                <a:off x="2584" y="1775"/>
                <a:ext cx="1" cy="7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8" name="Line 3173"/>
              <p:cNvSpPr>
                <a:spLocks noChangeShapeType="1"/>
              </p:cNvSpPr>
              <p:nvPr/>
            </p:nvSpPr>
            <p:spPr bwMode="auto">
              <a:xfrm flipH="1">
                <a:off x="2584" y="1853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19" name="Line 3174"/>
              <p:cNvSpPr>
                <a:spLocks noChangeShapeType="1"/>
              </p:cNvSpPr>
              <p:nvPr/>
            </p:nvSpPr>
            <p:spPr bwMode="auto">
              <a:xfrm>
                <a:off x="2626" y="1887"/>
                <a:ext cx="1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0" name="Line 3175"/>
              <p:cNvSpPr>
                <a:spLocks noChangeShapeType="1"/>
              </p:cNvSpPr>
              <p:nvPr/>
            </p:nvSpPr>
            <p:spPr bwMode="auto">
              <a:xfrm flipV="1">
                <a:off x="2643" y="1775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1" name="Line 3176"/>
              <p:cNvSpPr>
                <a:spLocks noChangeShapeType="1"/>
              </p:cNvSpPr>
              <p:nvPr/>
            </p:nvSpPr>
            <p:spPr bwMode="auto">
              <a:xfrm>
                <a:off x="2643" y="1775"/>
                <a:ext cx="167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2" name="Line 3177"/>
              <p:cNvSpPr>
                <a:spLocks noChangeShapeType="1"/>
              </p:cNvSpPr>
              <p:nvPr/>
            </p:nvSpPr>
            <p:spPr bwMode="auto">
              <a:xfrm flipH="1">
                <a:off x="2424" y="3287"/>
                <a:ext cx="29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3" name="Line 3178"/>
              <p:cNvSpPr>
                <a:spLocks noChangeShapeType="1"/>
              </p:cNvSpPr>
              <p:nvPr/>
            </p:nvSpPr>
            <p:spPr bwMode="auto">
              <a:xfrm flipV="1">
                <a:off x="2720" y="3123"/>
                <a:ext cx="1" cy="16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4" name="Line 3179"/>
              <p:cNvSpPr>
                <a:spLocks noChangeShapeType="1"/>
              </p:cNvSpPr>
              <p:nvPr/>
            </p:nvSpPr>
            <p:spPr bwMode="auto">
              <a:xfrm flipH="1" flipV="1">
                <a:off x="822" y="2979"/>
                <a:ext cx="625" cy="3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5" name="Line 3180"/>
              <p:cNvSpPr>
                <a:spLocks noChangeShapeType="1"/>
              </p:cNvSpPr>
              <p:nvPr/>
            </p:nvSpPr>
            <p:spPr bwMode="auto">
              <a:xfrm flipV="1">
                <a:off x="822" y="2477"/>
                <a:ext cx="1" cy="50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6" name="Line 3181"/>
              <p:cNvSpPr>
                <a:spLocks noChangeShapeType="1"/>
              </p:cNvSpPr>
              <p:nvPr/>
            </p:nvSpPr>
            <p:spPr bwMode="auto">
              <a:xfrm flipV="1">
                <a:off x="822" y="2407"/>
                <a:ext cx="261" cy="7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7" name="Line 3182"/>
              <p:cNvSpPr>
                <a:spLocks noChangeShapeType="1"/>
              </p:cNvSpPr>
              <p:nvPr/>
            </p:nvSpPr>
            <p:spPr bwMode="auto">
              <a:xfrm flipH="1" flipV="1">
                <a:off x="1017" y="1718"/>
                <a:ext cx="66" cy="68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8" name="Line 3183"/>
              <p:cNvSpPr>
                <a:spLocks noChangeShapeType="1"/>
              </p:cNvSpPr>
              <p:nvPr/>
            </p:nvSpPr>
            <p:spPr bwMode="auto">
              <a:xfrm>
                <a:off x="1408" y="1033"/>
                <a:ext cx="38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29" name="Line 3184"/>
              <p:cNvSpPr>
                <a:spLocks noChangeShapeType="1"/>
              </p:cNvSpPr>
              <p:nvPr/>
            </p:nvSpPr>
            <p:spPr bwMode="auto">
              <a:xfrm flipH="1" flipV="1">
                <a:off x="1250" y="558"/>
                <a:ext cx="158" cy="47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0" name="Line 3185"/>
              <p:cNvSpPr>
                <a:spLocks noChangeShapeType="1"/>
              </p:cNvSpPr>
              <p:nvPr/>
            </p:nvSpPr>
            <p:spPr bwMode="auto">
              <a:xfrm flipV="1">
                <a:off x="1250" y="128"/>
                <a:ext cx="1196" cy="43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1" name="Line 3186"/>
              <p:cNvSpPr>
                <a:spLocks noChangeShapeType="1"/>
              </p:cNvSpPr>
              <p:nvPr/>
            </p:nvSpPr>
            <p:spPr bwMode="auto">
              <a:xfrm>
                <a:off x="2446" y="128"/>
                <a:ext cx="284" cy="9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2" name="Line 3187"/>
              <p:cNvSpPr>
                <a:spLocks noChangeShapeType="1"/>
              </p:cNvSpPr>
              <p:nvPr/>
            </p:nvSpPr>
            <p:spPr bwMode="auto">
              <a:xfrm>
                <a:off x="2730" y="1046"/>
                <a:ext cx="25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3" name="Line 3188"/>
              <p:cNvSpPr>
                <a:spLocks noChangeShapeType="1"/>
              </p:cNvSpPr>
              <p:nvPr/>
            </p:nvSpPr>
            <p:spPr bwMode="auto">
              <a:xfrm>
                <a:off x="2980" y="1046"/>
                <a:ext cx="1" cy="594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4" name="Line 3189"/>
              <p:cNvSpPr>
                <a:spLocks noChangeShapeType="1"/>
              </p:cNvSpPr>
              <p:nvPr/>
            </p:nvSpPr>
            <p:spPr bwMode="auto">
              <a:xfrm>
                <a:off x="2980" y="1640"/>
                <a:ext cx="1283" cy="53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5" name="Line 3190"/>
              <p:cNvSpPr>
                <a:spLocks noChangeShapeType="1"/>
              </p:cNvSpPr>
              <p:nvPr/>
            </p:nvSpPr>
            <p:spPr bwMode="auto">
              <a:xfrm>
                <a:off x="4263" y="1693"/>
                <a:ext cx="168" cy="114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6" name="Line 3191"/>
              <p:cNvSpPr>
                <a:spLocks noChangeShapeType="1"/>
              </p:cNvSpPr>
              <p:nvPr/>
            </p:nvSpPr>
            <p:spPr bwMode="auto">
              <a:xfrm>
                <a:off x="4431" y="2840"/>
                <a:ext cx="103" cy="58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7" name="Line 3192"/>
              <p:cNvSpPr>
                <a:spLocks noChangeShapeType="1"/>
              </p:cNvSpPr>
              <p:nvPr/>
            </p:nvSpPr>
            <p:spPr bwMode="auto">
              <a:xfrm>
                <a:off x="3471" y="3426"/>
                <a:ext cx="1063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8" name="Freeform 3193"/>
              <p:cNvSpPr>
                <a:spLocks/>
              </p:cNvSpPr>
              <p:nvPr/>
            </p:nvSpPr>
            <p:spPr bwMode="auto">
              <a:xfrm>
                <a:off x="3139" y="41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39" name="Freeform 3194"/>
              <p:cNvSpPr>
                <a:spLocks/>
              </p:cNvSpPr>
              <p:nvPr/>
            </p:nvSpPr>
            <p:spPr bwMode="auto">
              <a:xfrm>
                <a:off x="2424" y="416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  <a:gd name="T12" fmla="*/ 2 w 2"/>
                  <a:gd name="T13" fmla="*/ 0 h 1"/>
                  <a:gd name="T14" fmla="*/ 0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1"/>
                  <a:gd name="T32" fmla="*/ 2 w 2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0" name="Freeform 3195"/>
              <p:cNvSpPr>
                <a:spLocks/>
              </p:cNvSpPr>
              <p:nvPr/>
            </p:nvSpPr>
            <p:spPr bwMode="auto">
              <a:xfrm>
                <a:off x="1448" y="4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2 h 2"/>
                  <a:gd name="T18" fmla="*/ 0 w 1"/>
                  <a:gd name="T19" fmla="*/ 2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2"/>
                  <a:gd name="T32" fmla="*/ 1 w 1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1" name="Freeform 3196"/>
              <p:cNvSpPr>
                <a:spLocks/>
              </p:cNvSpPr>
              <p:nvPr/>
            </p:nvSpPr>
            <p:spPr bwMode="auto">
              <a:xfrm>
                <a:off x="1447" y="33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1"/>
                  <a:gd name="T29" fmla="*/ 1 w 1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2" name="Freeform 3197"/>
              <p:cNvSpPr>
                <a:spLocks/>
              </p:cNvSpPr>
              <p:nvPr/>
            </p:nvSpPr>
            <p:spPr bwMode="auto">
              <a:xfrm>
                <a:off x="3333" y="42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3" name="Freeform 3198"/>
              <p:cNvSpPr>
                <a:spLocks/>
              </p:cNvSpPr>
              <p:nvPr/>
            </p:nvSpPr>
            <p:spPr bwMode="auto">
              <a:xfrm>
                <a:off x="3470" y="34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"/>
                  <a:gd name="T31" fmla="*/ 0 h 1"/>
                  <a:gd name="T32" fmla="*/ 1 w 1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13151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4" name="Line 3199"/>
              <p:cNvSpPr>
                <a:spLocks noChangeShapeType="1"/>
              </p:cNvSpPr>
              <p:nvPr/>
            </p:nvSpPr>
            <p:spPr bwMode="auto">
              <a:xfrm>
                <a:off x="3139" y="4167"/>
                <a:ext cx="194" cy="46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5" name="Line 3200"/>
              <p:cNvSpPr>
                <a:spLocks noChangeShapeType="1"/>
              </p:cNvSpPr>
              <p:nvPr/>
            </p:nvSpPr>
            <p:spPr bwMode="auto">
              <a:xfrm flipH="1">
                <a:off x="2424" y="4167"/>
                <a:ext cx="71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6" name="Line 3201"/>
              <p:cNvSpPr>
                <a:spLocks noChangeShapeType="1"/>
              </p:cNvSpPr>
              <p:nvPr/>
            </p:nvSpPr>
            <p:spPr bwMode="auto">
              <a:xfrm flipH="1">
                <a:off x="1448" y="4167"/>
                <a:ext cx="976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7" name="Line 3202"/>
              <p:cNvSpPr>
                <a:spLocks noChangeShapeType="1"/>
              </p:cNvSpPr>
              <p:nvPr/>
            </p:nvSpPr>
            <p:spPr bwMode="auto">
              <a:xfrm flipH="1" flipV="1">
                <a:off x="1447" y="3368"/>
                <a:ext cx="1" cy="799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8" name="Line 3203"/>
              <p:cNvSpPr>
                <a:spLocks noChangeShapeType="1"/>
              </p:cNvSpPr>
              <p:nvPr/>
            </p:nvSpPr>
            <p:spPr bwMode="auto">
              <a:xfrm flipH="1">
                <a:off x="3333" y="3426"/>
                <a:ext cx="138" cy="78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49" name="Line 3204"/>
              <p:cNvSpPr>
                <a:spLocks noChangeShapeType="1"/>
              </p:cNvSpPr>
              <p:nvPr/>
            </p:nvSpPr>
            <p:spPr bwMode="auto">
              <a:xfrm flipV="1">
                <a:off x="1017" y="1710"/>
                <a:ext cx="771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0" name="Line 3205"/>
              <p:cNvSpPr>
                <a:spLocks noChangeShapeType="1"/>
              </p:cNvSpPr>
              <p:nvPr/>
            </p:nvSpPr>
            <p:spPr bwMode="auto">
              <a:xfrm flipV="1">
                <a:off x="1788" y="1033"/>
                <a:ext cx="1" cy="677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1" name="Line 3206"/>
              <p:cNvSpPr>
                <a:spLocks noChangeShapeType="1"/>
              </p:cNvSpPr>
              <p:nvPr/>
            </p:nvSpPr>
            <p:spPr bwMode="auto">
              <a:xfrm>
                <a:off x="3515" y="1675"/>
                <a:ext cx="1" cy="11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2" name="Line 3207"/>
              <p:cNvSpPr>
                <a:spLocks noChangeShapeType="1"/>
              </p:cNvSpPr>
              <p:nvPr/>
            </p:nvSpPr>
            <p:spPr bwMode="auto">
              <a:xfrm>
                <a:off x="3707" y="1683"/>
                <a:ext cx="1" cy="11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3" name="Line 3208"/>
              <p:cNvSpPr>
                <a:spLocks noChangeShapeType="1"/>
              </p:cNvSpPr>
              <p:nvPr/>
            </p:nvSpPr>
            <p:spPr bwMode="auto">
              <a:xfrm>
                <a:off x="3515" y="1675"/>
                <a:ext cx="192" cy="8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4" name="Line 3209"/>
              <p:cNvSpPr>
                <a:spLocks noChangeShapeType="1"/>
              </p:cNvSpPr>
              <p:nvPr/>
            </p:nvSpPr>
            <p:spPr bwMode="auto">
              <a:xfrm>
                <a:off x="3595" y="2301"/>
                <a:ext cx="29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5" name="Line 3210"/>
              <p:cNvSpPr>
                <a:spLocks noChangeShapeType="1"/>
              </p:cNvSpPr>
              <p:nvPr/>
            </p:nvSpPr>
            <p:spPr bwMode="auto">
              <a:xfrm>
                <a:off x="3068" y="2256"/>
                <a:ext cx="170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6" name="Line 3211"/>
              <p:cNvSpPr>
                <a:spLocks noChangeShapeType="1"/>
              </p:cNvSpPr>
              <p:nvPr/>
            </p:nvSpPr>
            <p:spPr bwMode="auto">
              <a:xfrm>
                <a:off x="3184" y="2935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7" name="Line 3212"/>
              <p:cNvSpPr>
                <a:spLocks noChangeShapeType="1"/>
              </p:cNvSpPr>
              <p:nvPr/>
            </p:nvSpPr>
            <p:spPr bwMode="auto">
              <a:xfrm>
                <a:off x="3184" y="2815"/>
                <a:ext cx="54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8" name="Line 3213"/>
              <p:cNvSpPr>
                <a:spLocks noChangeShapeType="1"/>
              </p:cNvSpPr>
              <p:nvPr/>
            </p:nvSpPr>
            <p:spPr bwMode="auto">
              <a:xfrm flipV="1">
                <a:off x="3184" y="2815"/>
                <a:ext cx="1" cy="12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59" name="Line 3214"/>
              <p:cNvSpPr>
                <a:spLocks noChangeShapeType="1"/>
              </p:cNvSpPr>
              <p:nvPr/>
            </p:nvSpPr>
            <p:spPr bwMode="auto">
              <a:xfrm>
                <a:off x="3889" y="2151"/>
                <a:ext cx="1" cy="1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0" name="Line 3215"/>
              <p:cNvSpPr>
                <a:spLocks noChangeShapeType="1"/>
              </p:cNvSpPr>
              <p:nvPr/>
            </p:nvSpPr>
            <p:spPr bwMode="auto">
              <a:xfrm>
                <a:off x="3595" y="2251"/>
                <a:ext cx="1" cy="50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1" name="Line 3216"/>
              <p:cNvSpPr>
                <a:spLocks noChangeShapeType="1"/>
              </p:cNvSpPr>
              <p:nvPr/>
            </p:nvSpPr>
            <p:spPr bwMode="auto">
              <a:xfrm flipV="1">
                <a:off x="3068" y="2211"/>
                <a:ext cx="1" cy="45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2" name="Line 3217"/>
              <p:cNvSpPr>
                <a:spLocks noChangeShapeType="1"/>
              </p:cNvSpPr>
              <p:nvPr/>
            </p:nvSpPr>
            <p:spPr bwMode="auto">
              <a:xfrm>
                <a:off x="2264" y="1308"/>
                <a:ext cx="85" cy="1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  <p:sp>
            <p:nvSpPr>
              <p:cNvPr id="563" name="Line 3218"/>
              <p:cNvSpPr>
                <a:spLocks noChangeShapeType="1"/>
              </p:cNvSpPr>
              <p:nvPr/>
            </p:nvSpPr>
            <p:spPr bwMode="auto">
              <a:xfrm flipV="1">
                <a:off x="2311" y="1794"/>
                <a:ext cx="1" cy="222"/>
              </a:xfrm>
              <a:prstGeom prst="line">
                <a:avLst/>
              </a:prstGeom>
              <a:noFill/>
              <a:ln w="1588">
                <a:solidFill>
                  <a:srgbClr val="1315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NZ"/>
              </a:p>
            </p:txBody>
          </p:sp>
        </p:grpSp>
        <p:sp>
          <p:nvSpPr>
            <p:cNvPr id="26" name="Line 3220"/>
            <p:cNvSpPr>
              <a:spLocks noChangeShapeType="1"/>
            </p:cNvSpPr>
            <p:nvPr/>
          </p:nvSpPr>
          <p:spPr bwMode="auto">
            <a:xfrm flipV="1">
              <a:off x="2309" y="1793"/>
              <a:ext cx="1" cy="223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" name="Line 3221"/>
            <p:cNvSpPr>
              <a:spLocks noChangeShapeType="1"/>
            </p:cNvSpPr>
            <p:nvPr/>
          </p:nvSpPr>
          <p:spPr bwMode="auto">
            <a:xfrm>
              <a:off x="2311" y="1794"/>
              <a:ext cx="57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" name="Line 3222"/>
            <p:cNvSpPr>
              <a:spLocks noChangeShapeType="1"/>
            </p:cNvSpPr>
            <p:nvPr/>
          </p:nvSpPr>
          <p:spPr bwMode="auto">
            <a:xfrm>
              <a:off x="2309" y="1793"/>
              <a:ext cx="5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" name="Line 3223"/>
            <p:cNvSpPr>
              <a:spLocks noChangeShapeType="1"/>
            </p:cNvSpPr>
            <p:nvPr/>
          </p:nvSpPr>
          <p:spPr bwMode="auto">
            <a:xfrm>
              <a:off x="3972" y="1680"/>
              <a:ext cx="1" cy="15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" name="Line 3224"/>
            <p:cNvSpPr>
              <a:spLocks noChangeShapeType="1"/>
            </p:cNvSpPr>
            <p:nvPr/>
          </p:nvSpPr>
          <p:spPr bwMode="auto">
            <a:xfrm flipH="1">
              <a:off x="3953" y="1837"/>
              <a:ext cx="19" cy="4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" name="Line 3225"/>
            <p:cNvSpPr>
              <a:spLocks noChangeShapeType="1"/>
            </p:cNvSpPr>
            <p:nvPr/>
          </p:nvSpPr>
          <p:spPr bwMode="auto">
            <a:xfrm>
              <a:off x="3953" y="1884"/>
              <a:ext cx="1" cy="10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" name="Line 3226"/>
            <p:cNvSpPr>
              <a:spLocks noChangeShapeType="1"/>
            </p:cNvSpPr>
            <p:nvPr/>
          </p:nvSpPr>
          <p:spPr bwMode="auto">
            <a:xfrm>
              <a:off x="3953" y="1989"/>
              <a:ext cx="45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" name="Freeform 3227"/>
            <p:cNvSpPr>
              <a:spLocks/>
            </p:cNvSpPr>
            <p:nvPr/>
          </p:nvSpPr>
          <p:spPr bwMode="auto">
            <a:xfrm>
              <a:off x="4405" y="2943"/>
              <a:ext cx="55" cy="64"/>
            </a:xfrm>
            <a:custGeom>
              <a:avLst/>
              <a:gdLst>
                <a:gd name="T0" fmla="*/ 0 w 55"/>
                <a:gd name="T1" fmla="*/ 64 h 64"/>
                <a:gd name="T2" fmla="*/ 11 w 55"/>
                <a:gd name="T3" fmla="*/ 62 h 64"/>
                <a:gd name="T4" fmla="*/ 22 w 55"/>
                <a:gd name="T5" fmla="*/ 59 h 64"/>
                <a:gd name="T6" fmla="*/ 30 w 55"/>
                <a:gd name="T7" fmla="*/ 54 h 64"/>
                <a:gd name="T8" fmla="*/ 39 w 55"/>
                <a:gd name="T9" fmla="*/ 47 h 64"/>
                <a:gd name="T10" fmla="*/ 45 w 55"/>
                <a:gd name="T11" fmla="*/ 39 h 64"/>
                <a:gd name="T12" fmla="*/ 50 w 55"/>
                <a:gd name="T13" fmla="*/ 29 h 64"/>
                <a:gd name="T14" fmla="*/ 54 w 55"/>
                <a:gd name="T15" fmla="*/ 19 h 64"/>
                <a:gd name="T16" fmla="*/ 55 w 55"/>
                <a:gd name="T17" fmla="*/ 7 h 64"/>
                <a:gd name="T18" fmla="*/ 54 w 55"/>
                <a:gd name="T19" fmla="*/ 4 h 64"/>
                <a:gd name="T20" fmla="*/ 54 w 55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64"/>
                <a:gd name="T35" fmla="*/ 55 w 55"/>
                <a:gd name="T36" fmla="*/ 64 h 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64">
                  <a:moveTo>
                    <a:pt x="0" y="64"/>
                  </a:moveTo>
                  <a:lnTo>
                    <a:pt x="11" y="62"/>
                  </a:lnTo>
                  <a:lnTo>
                    <a:pt x="22" y="59"/>
                  </a:lnTo>
                  <a:lnTo>
                    <a:pt x="30" y="54"/>
                  </a:lnTo>
                  <a:lnTo>
                    <a:pt x="39" y="47"/>
                  </a:lnTo>
                  <a:lnTo>
                    <a:pt x="45" y="39"/>
                  </a:lnTo>
                  <a:lnTo>
                    <a:pt x="50" y="29"/>
                  </a:lnTo>
                  <a:lnTo>
                    <a:pt x="54" y="19"/>
                  </a:lnTo>
                  <a:lnTo>
                    <a:pt x="55" y="7"/>
                  </a:lnTo>
                  <a:lnTo>
                    <a:pt x="54" y="4"/>
                  </a:lnTo>
                  <a:lnTo>
                    <a:pt x="54" y="0"/>
                  </a:lnTo>
                </a:path>
              </a:pathLst>
            </a:custGeom>
            <a:noFill/>
            <a:ln w="1588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" name="Line 3228"/>
            <p:cNvSpPr>
              <a:spLocks noChangeShapeType="1"/>
            </p:cNvSpPr>
            <p:nvPr/>
          </p:nvSpPr>
          <p:spPr bwMode="auto">
            <a:xfrm>
              <a:off x="4164" y="2947"/>
              <a:ext cx="1" cy="60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" name="Line 3229"/>
            <p:cNvSpPr>
              <a:spLocks noChangeShapeType="1"/>
            </p:cNvSpPr>
            <p:nvPr/>
          </p:nvSpPr>
          <p:spPr bwMode="auto">
            <a:xfrm flipH="1" flipV="1">
              <a:off x="4451" y="2893"/>
              <a:ext cx="8" cy="4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" name="Line 3230"/>
            <p:cNvSpPr>
              <a:spLocks noChangeShapeType="1"/>
            </p:cNvSpPr>
            <p:nvPr/>
          </p:nvSpPr>
          <p:spPr bwMode="auto">
            <a:xfrm>
              <a:off x="3924" y="3007"/>
              <a:ext cx="481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7" name="Line 3231"/>
            <p:cNvSpPr>
              <a:spLocks noChangeShapeType="1"/>
            </p:cNvSpPr>
            <p:nvPr/>
          </p:nvSpPr>
          <p:spPr bwMode="auto">
            <a:xfrm flipV="1">
              <a:off x="4150" y="3007"/>
              <a:ext cx="1" cy="7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8" name="Line 3232"/>
            <p:cNvSpPr>
              <a:spLocks noChangeShapeType="1"/>
            </p:cNvSpPr>
            <p:nvPr/>
          </p:nvSpPr>
          <p:spPr bwMode="auto">
            <a:xfrm>
              <a:off x="4147" y="3082"/>
              <a:ext cx="10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9" name="Line 3233"/>
            <p:cNvSpPr>
              <a:spLocks noChangeShapeType="1"/>
            </p:cNvSpPr>
            <p:nvPr/>
          </p:nvSpPr>
          <p:spPr bwMode="auto">
            <a:xfrm>
              <a:off x="4202" y="3157"/>
              <a:ext cx="1" cy="5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0" name="Line 3234"/>
            <p:cNvSpPr>
              <a:spLocks noChangeShapeType="1"/>
            </p:cNvSpPr>
            <p:nvPr/>
          </p:nvSpPr>
          <p:spPr bwMode="auto">
            <a:xfrm>
              <a:off x="4200" y="3157"/>
              <a:ext cx="8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1" name="Line 3235"/>
            <p:cNvSpPr>
              <a:spLocks noChangeShapeType="1"/>
            </p:cNvSpPr>
            <p:nvPr/>
          </p:nvSpPr>
          <p:spPr bwMode="auto">
            <a:xfrm flipH="1">
              <a:off x="4021" y="3217"/>
              <a:ext cx="17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2" name="Line 3236"/>
            <p:cNvSpPr>
              <a:spLocks noChangeShapeType="1"/>
            </p:cNvSpPr>
            <p:nvPr/>
          </p:nvSpPr>
          <p:spPr bwMode="auto">
            <a:xfrm flipV="1">
              <a:off x="3889" y="3117"/>
              <a:ext cx="1" cy="15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3" name="Line 3242"/>
            <p:cNvSpPr>
              <a:spLocks noChangeShapeType="1"/>
            </p:cNvSpPr>
            <p:nvPr/>
          </p:nvSpPr>
          <p:spPr bwMode="auto">
            <a:xfrm>
              <a:off x="3888" y="2985"/>
              <a:ext cx="1" cy="14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4" name="Line 3243"/>
            <p:cNvSpPr>
              <a:spLocks noChangeShapeType="1"/>
            </p:cNvSpPr>
            <p:nvPr/>
          </p:nvSpPr>
          <p:spPr bwMode="auto">
            <a:xfrm flipV="1">
              <a:off x="3449" y="3128"/>
              <a:ext cx="1" cy="233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5" name="Line 3244"/>
            <p:cNvSpPr>
              <a:spLocks noChangeShapeType="1"/>
            </p:cNvSpPr>
            <p:nvPr/>
          </p:nvSpPr>
          <p:spPr bwMode="auto">
            <a:xfrm>
              <a:off x="1452" y="4154"/>
              <a:ext cx="1691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6" name="Line 3245"/>
            <p:cNvSpPr>
              <a:spLocks noChangeShapeType="1"/>
            </p:cNvSpPr>
            <p:nvPr/>
          </p:nvSpPr>
          <p:spPr bwMode="auto">
            <a:xfrm>
              <a:off x="3143" y="4154"/>
              <a:ext cx="192" cy="36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7" name="Line 3246"/>
            <p:cNvSpPr>
              <a:spLocks noChangeShapeType="1"/>
            </p:cNvSpPr>
            <p:nvPr/>
          </p:nvSpPr>
          <p:spPr bwMode="auto">
            <a:xfrm flipH="1">
              <a:off x="3335" y="3695"/>
              <a:ext cx="89" cy="49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8" name="Line 3247"/>
            <p:cNvSpPr>
              <a:spLocks noChangeShapeType="1"/>
            </p:cNvSpPr>
            <p:nvPr/>
          </p:nvSpPr>
          <p:spPr bwMode="auto">
            <a:xfrm flipH="1">
              <a:off x="3380" y="3361"/>
              <a:ext cx="60" cy="326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49" name="Line 3248"/>
            <p:cNvSpPr>
              <a:spLocks noChangeShapeType="1"/>
            </p:cNvSpPr>
            <p:nvPr/>
          </p:nvSpPr>
          <p:spPr bwMode="auto">
            <a:xfrm>
              <a:off x="3440" y="3361"/>
              <a:ext cx="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0" name="Line 3249"/>
            <p:cNvSpPr>
              <a:spLocks noChangeShapeType="1"/>
            </p:cNvSpPr>
            <p:nvPr/>
          </p:nvSpPr>
          <p:spPr bwMode="auto">
            <a:xfrm>
              <a:off x="3427" y="3425"/>
              <a:ext cx="1039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1" name="Line 3250"/>
            <p:cNvSpPr>
              <a:spLocks noChangeShapeType="1"/>
            </p:cNvSpPr>
            <p:nvPr/>
          </p:nvSpPr>
          <p:spPr bwMode="auto">
            <a:xfrm>
              <a:off x="3998" y="1989"/>
              <a:ext cx="1" cy="5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2" name="Line 3251"/>
            <p:cNvSpPr>
              <a:spLocks noChangeShapeType="1"/>
            </p:cNvSpPr>
            <p:nvPr/>
          </p:nvSpPr>
          <p:spPr bwMode="auto">
            <a:xfrm>
              <a:off x="3581" y="3486"/>
              <a:ext cx="895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3" name="Line 3252"/>
            <p:cNvSpPr>
              <a:spLocks noChangeShapeType="1"/>
            </p:cNvSpPr>
            <p:nvPr/>
          </p:nvSpPr>
          <p:spPr bwMode="auto">
            <a:xfrm>
              <a:off x="3380" y="3687"/>
              <a:ext cx="44" cy="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4" name="Line 3253"/>
            <p:cNvSpPr>
              <a:spLocks noChangeShapeType="1"/>
            </p:cNvSpPr>
            <p:nvPr/>
          </p:nvSpPr>
          <p:spPr bwMode="auto">
            <a:xfrm>
              <a:off x="3424" y="3695"/>
              <a:ext cx="112" cy="22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5" name="Line 3254"/>
            <p:cNvSpPr>
              <a:spLocks noChangeShapeType="1"/>
            </p:cNvSpPr>
            <p:nvPr/>
          </p:nvSpPr>
          <p:spPr bwMode="auto">
            <a:xfrm flipH="1">
              <a:off x="3536" y="3486"/>
              <a:ext cx="43" cy="23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6" name="Line 3255"/>
            <p:cNvSpPr>
              <a:spLocks noChangeShapeType="1"/>
            </p:cNvSpPr>
            <p:nvPr/>
          </p:nvSpPr>
          <p:spPr bwMode="auto">
            <a:xfrm flipV="1">
              <a:off x="1452" y="3353"/>
              <a:ext cx="1" cy="80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7" name="Line 3256"/>
            <p:cNvSpPr>
              <a:spLocks noChangeShapeType="1"/>
            </p:cNvSpPr>
            <p:nvPr/>
          </p:nvSpPr>
          <p:spPr bwMode="auto">
            <a:xfrm flipH="1" flipV="1">
              <a:off x="822" y="2975"/>
              <a:ext cx="630" cy="37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8" name="Line 3257"/>
            <p:cNvSpPr>
              <a:spLocks noChangeShapeType="1"/>
            </p:cNvSpPr>
            <p:nvPr/>
          </p:nvSpPr>
          <p:spPr bwMode="auto">
            <a:xfrm flipV="1">
              <a:off x="2575" y="956"/>
              <a:ext cx="127" cy="47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59" name="Line 3258"/>
            <p:cNvSpPr>
              <a:spLocks noChangeShapeType="1"/>
            </p:cNvSpPr>
            <p:nvPr/>
          </p:nvSpPr>
          <p:spPr bwMode="auto">
            <a:xfrm>
              <a:off x="2559" y="961"/>
              <a:ext cx="7" cy="1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0" name="Line 3259"/>
            <p:cNvSpPr>
              <a:spLocks noChangeShapeType="1"/>
            </p:cNvSpPr>
            <p:nvPr/>
          </p:nvSpPr>
          <p:spPr bwMode="auto">
            <a:xfrm flipV="1">
              <a:off x="1255" y="544"/>
              <a:ext cx="77" cy="2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1" name="Line 3260"/>
            <p:cNvSpPr>
              <a:spLocks noChangeShapeType="1"/>
            </p:cNvSpPr>
            <p:nvPr/>
          </p:nvSpPr>
          <p:spPr bwMode="auto">
            <a:xfrm flipV="1">
              <a:off x="1956" y="198"/>
              <a:ext cx="340" cy="122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2" name="Line 3261"/>
            <p:cNvSpPr>
              <a:spLocks noChangeShapeType="1"/>
            </p:cNvSpPr>
            <p:nvPr/>
          </p:nvSpPr>
          <p:spPr bwMode="auto">
            <a:xfrm flipV="1">
              <a:off x="2368" y="143"/>
              <a:ext cx="82" cy="28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3" name="Line 3262"/>
            <p:cNvSpPr>
              <a:spLocks noChangeShapeType="1"/>
            </p:cNvSpPr>
            <p:nvPr/>
          </p:nvSpPr>
          <p:spPr bwMode="auto">
            <a:xfrm flipV="1">
              <a:off x="1406" y="347"/>
              <a:ext cx="476" cy="17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4" name="Line 3263"/>
            <p:cNvSpPr>
              <a:spLocks noChangeShapeType="1"/>
            </p:cNvSpPr>
            <p:nvPr/>
          </p:nvSpPr>
          <p:spPr bwMode="auto">
            <a:xfrm flipH="1">
              <a:off x="1788" y="992"/>
              <a:ext cx="38" cy="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5" name="Line 3264"/>
            <p:cNvSpPr>
              <a:spLocks noChangeShapeType="1"/>
            </p:cNvSpPr>
            <p:nvPr/>
          </p:nvSpPr>
          <p:spPr bwMode="auto">
            <a:xfrm flipV="1">
              <a:off x="1788" y="992"/>
              <a:ext cx="1" cy="41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6" name="Line 3265"/>
            <p:cNvSpPr>
              <a:spLocks noChangeShapeType="1"/>
            </p:cNvSpPr>
            <p:nvPr/>
          </p:nvSpPr>
          <p:spPr bwMode="auto">
            <a:xfrm flipH="1">
              <a:off x="2362" y="947"/>
              <a:ext cx="104" cy="39"/>
            </a:xfrm>
            <a:prstGeom prst="line">
              <a:avLst/>
            </a:prstGeom>
            <a:noFill/>
            <a:ln w="1588">
              <a:solidFill>
                <a:srgbClr val="131516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7" name="Line 3266"/>
            <p:cNvSpPr>
              <a:spLocks noChangeShapeType="1"/>
            </p:cNvSpPr>
            <p:nvPr/>
          </p:nvSpPr>
          <p:spPr bwMode="auto">
            <a:xfrm flipV="1">
              <a:off x="3464" y="3642"/>
              <a:ext cx="7" cy="40"/>
            </a:xfrm>
            <a:prstGeom prst="line">
              <a:avLst/>
            </a:prstGeom>
            <a:noFill/>
            <a:ln w="1588">
              <a:solidFill>
                <a:srgbClr val="75282A"/>
              </a:solidFill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8" name="Freeform 3267"/>
            <p:cNvSpPr>
              <a:spLocks/>
            </p:cNvSpPr>
            <p:nvPr/>
          </p:nvSpPr>
          <p:spPr bwMode="auto">
            <a:xfrm>
              <a:off x="3953" y="1854"/>
              <a:ext cx="10" cy="10"/>
            </a:xfrm>
            <a:custGeom>
              <a:avLst/>
              <a:gdLst>
                <a:gd name="T0" fmla="*/ 5 w 10"/>
                <a:gd name="T1" fmla="*/ 0 h 10"/>
                <a:gd name="T2" fmla="*/ 4 w 10"/>
                <a:gd name="T3" fmla="*/ 0 h 10"/>
                <a:gd name="T4" fmla="*/ 2 w 10"/>
                <a:gd name="T5" fmla="*/ 2 h 10"/>
                <a:gd name="T6" fmla="*/ 1 w 10"/>
                <a:gd name="T7" fmla="*/ 3 h 10"/>
                <a:gd name="T8" fmla="*/ 0 w 10"/>
                <a:gd name="T9" fmla="*/ 5 h 10"/>
                <a:gd name="T10" fmla="*/ 1 w 10"/>
                <a:gd name="T11" fmla="*/ 7 h 10"/>
                <a:gd name="T12" fmla="*/ 2 w 10"/>
                <a:gd name="T13" fmla="*/ 9 h 10"/>
                <a:gd name="T14" fmla="*/ 4 w 10"/>
                <a:gd name="T15" fmla="*/ 10 h 10"/>
                <a:gd name="T16" fmla="*/ 5 w 10"/>
                <a:gd name="T17" fmla="*/ 10 h 10"/>
                <a:gd name="T18" fmla="*/ 7 w 10"/>
                <a:gd name="T19" fmla="*/ 10 h 10"/>
                <a:gd name="T20" fmla="*/ 8 w 10"/>
                <a:gd name="T21" fmla="*/ 9 h 10"/>
                <a:gd name="T22" fmla="*/ 10 w 10"/>
                <a:gd name="T23" fmla="*/ 7 h 10"/>
                <a:gd name="T24" fmla="*/ 10 w 10"/>
                <a:gd name="T25" fmla="*/ 5 h 10"/>
                <a:gd name="T26" fmla="*/ 10 w 10"/>
                <a:gd name="T27" fmla="*/ 3 h 10"/>
                <a:gd name="T28" fmla="*/ 8 w 10"/>
                <a:gd name="T29" fmla="*/ 2 h 10"/>
                <a:gd name="T30" fmla="*/ 7 w 10"/>
                <a:gd name="T31" fmla="*/ 0 h 10"/>
                <a:gd name="T32" fmla="*/ 5 w 10"/>
                <a:gd name="T33" fmla="*/ 0 h 10"/>
                <a:gd name="T34" fmla="*/ 5 w 10"/>
                <a:gd name="T35" fmla="*/ 0 h 10"/>
                <a:gd name="T36" fmla="*/ 5 w 10"/>
                <a:gd name="T37" fmla="*/ 0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"/>
                <a:gd name="T58" fmla="*/ 0 h 10"/>
                <a:gd name="T59" fmla="*/ 10 w 10"/>
                <a:gd name="T60" fmla="*/ 10 h 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" h="10">
                  <a:moveTo>
                    <a:pt x="5" y="0"/>
                  </a:moveTo>
                  <a:lnTo>
                    <a:pt x="4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7"/>
                  </a:lnTo>
                  <a:lnTo>
                    <a:pt x="2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</a:path>
              </a:pathLst>
            </a:custGeom>
            <a:noFill/>
            <a:ln w="1588">
              <a:solidFill>
                <a:srgbClr val="13151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69" name="Freeform 3419"/>
            <p:cNvSpPr>
              <a:spLocks/>
            </p:cNvSpPr>
            <p:nvPr/>
          </p:nvSpPr>
          <p:spPr bwMode="auto">
            <a:xfrm>
              <a:off x="2732" y="988"/>
              <a:ext cx="39" cy="43"/>
            </a:xfrm>
            <a:custGeom>
              <a:avLst/>
              <a:gdLst>
                <a:gd name="T0" fmla="*/ 0 w 39"/>
                <a:gd name="T1" fmla="*/ 0 h 43"/>
                <a:gd name="T2" fmla="*/ 5 w 39"/>
                <a:gd name="T3" fmla="*/ 0 h 43"/>
                <a:gd name="T4" fmla="*/ 20 w 39"/>
                <a:gd name="T5" fmla="*/ 34 h 43"/>
                <a:gd name="T6" fmla="*/ 34 w 39"/>
                <a:gd name="T7" fmla="*/ 0 h 43"/>
                <a:gd name="T8" fmla="*/ 39 w 39"/>
                <a:gd name="T9" fmla="*/ 0 h 43"/>
                <a:gd name="T10" fmla="*/ 20 w 39"/>
                <a:gd name="T11" fmla="*/ 43 h 43"/>
                <a:gd name="T12" fmla="*/ 19 w 39"/>
                <a:gd name="T13" fmla="*/ 43 h 43"/>
                <a:gd name="T14" fmla="*/ 0 w 39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43"/>
                <a:gd name="T26" fmla="*/ 39 w 39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43">
                  <a:moveTo>
                    <a:pt x="0" y="0"/>
                  </a:moveTo>
                  <a:lnTo>
                    <a:pt x="5" y="0"/>
                  </a:lnTo>
                  <a:lnTo>
                    <a:pt x="20" y="34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0" name="Freeform 3422"/>
            <p:cNvSpPr>
              <a:spLocks noEditPoints="1"/>
            </p:cNvSpPr>
            <p:nvPr/>
          </p:nvSpPr>
          <p:spPr bwMode="auto">
            <a:xfrm>
              <a:off x="2790" y="1000"/>
              <a:ext cx="34" cy="32"/>
            </a:xfrm>
            <a:custGeom>
              <a:avLst/>
              <a:gdLst>
                <a:gd name="T0" fmla="*/ 29 w 34"/>
                <a:gd name="T1" fmla="*/ 21 h 32"/>
                <a:gd name="T2" fmla="*/ 33 w 34"/>
                <a:gd name="T3" fmla="*/ 22 h 32"/>
                <a:gd name="T4" fmla="*/ 30 w 34"/>
                <a:gd name="T5" fmla="*/ 26 h 32"/>
                <a:gd name="T6" fmla="*/ 29 w 34"/>
                <a:gd name="T7" fmla="*/ 28 h 32"/>
                <a:gd name="T8" fmla="*/ 25 w 34"/>
                <a:gd name="T9" fmla="*/ 30 h 32"/>
                <a:gd name="T10" fmla="*/ 23 w 34"/>
                <a:gd name="T11" fmla="*/ 31 h 32"/>
                <a:gd name="T12" fmla="*/ 20 w 34"/>
                <a:gd name="T13" fmla="*/ 32 h 32"/>
                <a:gd name="T14" fmla="*/ 17 w 34"/>
                <a:gd name="T15" fmla="*/ 32 h 32"/>
                <a:gd name="T16" fmla="*/ 13 w 34"/>
                <a:gd name="T17" fmla="*/ 32 h 32"/>
                <a:gd name="T18" fmla="*/ 9 w 34"/>
                <a:gd name="T19" fmla="*/ 31 h 32"/>
                <a:gd name="T20" fmla="*/ 7 w 34"/>
                <a:gd name="T21" fmla="*/ 30 h 32"/>
                <a:gd name="T22" fmla="*/ 3 w 34"/>
                <a:gd name="T23" fmla="*/ 27 h 32"/>
                <a:gd name="T24" fmla="*/ 1 w 34"/>
                <a:gd name="T25" fmla="*/ 22 h 32"/>
                <a:gd name="T26" fmla="*/ 0 w 34"/>
                <a:gd name="T27" fmla="*/ 16 h 32"/>
                <a:gd name="T28" fmla="*/ 1 w 34"/>
                <a:gd name="T29" fmla="*/ 10 h 32"/>
                <a:gd name="T30" fmla="*/ 3 w 34"/>
                <a:gd name="T31" fmla="*/ 5 h 32"/>
                <a:gd name="T32" fmla="*/ 6 w 34"/>
                <a:gd name="T33" fmla="*/ 2 h 32"/>
                <a:gd name="T34" fmla="*/ 9 w 34"/>
                <a:gd name="T35" fmla="*/ 1 h 32"/>
                <a:gd name="T36" fmla="*/ 12 w 34"/>
                <a:gd name="T37" fmla="*/ 0 h 32"/>
                <a:gd name="T38" fmla="*/ 17 w 34"/>
                <a:gd name="T39" fmla="*/ 0 h 32"/>
                <a:gd name="T40" fmla="*/ 20 w 34"/>
                <a:gd name="T41" fmla="*/ 0 h 32"/>
                <a:gd name="T42" fmla="*/ 24 w 34"/>
                <a:gd name="T43" fmla="*/ 1 h 32"/>
                <a:gd name="T44" fmla="*/ 28 w 34"/>
                <a:gd name="T45" fmla="*/ 2 h 32"/>
                <a:gd name="T46" fmla="*/ 30 w 34"/>
                <a:gd name="T47" fmla="*/ 5 h 32"/>
                <a:gd name="T48" fmla="*/ 33 w 34"/>
                <a:gd name="T49" fmla="*/ 10 h 32"/>
                <a:gd name="T50" fmla="*/ 34 w 34"/>
                <a:gd name="T51" fmla="*/ 16 h 32"/>
                <a:gd name="T52" fmla="*/ 3 w 34"/>
                <a:gd name="T53" fmla="*/ 16 h 32"/>
                <a:gd name="T54" fmla="*/ 5 w 34"/>
                <a:gd name="T55" fmla="*/ 21 h 32"/>
                <a:gd name="T56" fmla="*/ 7 w 34"/>
                <a:gd name="T57" fmla="*/ 25 h 32"/>
                <a:gd name="T58" fmla="*/ 12 w 34"/>
                <a:gd name="T59" fmla="*/ 27 h 32"/>
                <a:gd name="T60" fmla="*/ 17 w 34"/>
                <a:gd name="T61" fmla="*/ 28 h 32"/>
                <a:gd name="T62" fmla="*/ 19 w 34"/>
                <a:gd name="T63" fmla="*/ 28 h 32"/>
                <a:gd name="T64" fmla="*/ 22 w 34"/>
                <a:gd name="T65" fmla="*/ 27 h 32"/>
                <a:gd name="T66" fmla="*/ 23 w 34"/>
                <a:gd name="T67" fmla="*/ 27 h 32"/>
                <a:gd name="T68" fmla="*/ 25 w 34"/>
                <a:gd name="T69" fmla="*/ 26 h 32"/>
                <a:gd name="T70" fmla="*/ 27 w 34"/>
                <a:gd name="T71" fmla="*/ 23 h 32"/>
                <a:gd name="T72" fmla="*/ 29 w 34"/>
                <a:gd name="T73" fmla="*/ 21 h 32"/>
                <a:gd name="T74" fmla="*/ 29 w 34"/>
                <a:gd name="T75" fmla="*/ 12 h 32"/>
                <a:gd name="T76" fmla="*/ 28 w 34"/>
                <a:gd name="T77" fmla="*/ 10 h 32"/>
                <a:gd name="T78" fmla="*/ 27 w 34"/>
                <a:gd name="T79" fmla="*/ 7 h 32"/>
                <a:gd name="T80" fmla="*/ 24 w 34"/>
                <a:gd name="T81" fmla="*/ 6 h 32"/>
                <a:gd name="T82" fmla="*/ 22 w 34"/>
                <a:gd name="T83" fmla="*/ 5 h 32"/>
                <a:gd name="T84" fmla="*/ 19 w 34"/>
                <a:gd name="T85" fmla="*/ 3 h 32"/>
                <a:gd name="T86" fmla="*/ 17 w 34"/>
                <a:gd name="T87" fmla="*/ 3 h 32"/>
                <a:gd name="T88" fmla="*/ 12 w 34"/>
                <a:gd name="T89" fmla="*/ 3 h 32"/>
                <a:gd name="T90" fmla="*/ 8 w 34"/>
                <a:gd name="T91" fmla="*/ 6 h 32"/>
                <a:gd name="T92" fmla="*/ 6 w 34"/>
                <a:gd name="T93" fmla="*/ 8 h 32"/>
                <a:gd name="T94" fmla="*/ 5 w 34"/>
                <a:gd name="T95" fmla="*/ 12 h 32"/>
                <a:gd name="T96" fmla="*/ 29 w 34"/>
                <a:gd name="T97" fmla="*/ 12 h 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"/>
                <a:gd name="T148" fmla="*/ 0 h 32"/>
                <a:gd name="T149" fmla="*/ 34 w 34"/>
                <a:gd name="T150" fmla="*/ 32 h 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" h="32">
                  <a:moveTo>
                    <a:pt x="29" y="21"/>
                  </a:moveTo>
                  <a:lnTo>
                    <a:pt x="33" y="22"/>
                  </a:lnTo>
                  <a:lnTo>
                    <a:pt x="30" y="26"/>
                  </a:lnTo>
                  <a:lnTo>
                    <a:pt x="29" y="28"/>
                  </a:lnTo>
                  <a:lnTo>
                    <a:pt x="25" y="30"/>
                  </a:lnTo>
                  <a:lnTo>
                    <a:pt x="23" y="31"/>
                  </a:lnTo>
                  <a:lnTo>
                    <a:pt x="20" y="32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3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10"/>
                  </a:lnTo>
                  <a:lnTo>
                    <a:pt x="34" y="16"/>
                  </a:lnTo>
                  <a:lnTo>
                    <a:pt x="3" y="16"/>
                  </a:lnTo>
                  <a:lnTo>
                    <a:pt x="5" y="21"/>
                  </a:lnTo>
                  <a:lnTo>
                    <a:pt x="7" y="25"/>
                  </a:lnTo>
                  <a:lnTo>
                    <a:pt x="12" y="27"/>
                  </a:lnTo>
                  <a:lnTo>
                    <a:pt x="17" y="28"/>
                  </a:lnTo>
                  <a:lnTo>
                    <a:pt x="19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5" y="26"/>
                  </a:lnTo>
                  <a:lnTo>
                    <a:pt x="27" y="23"/>
                  </a:lnTo>
                  <a:lnTo>
                    <a:pt x="29" y="21"/>
                  </a:lnTo>
                  <a:close/>
                  <a:moveTo>
                    <a:pt x="29" y="12"/>
                  </a:moveTo>
                  <a:lnTo>
                    <a:pt x="28" y="10"/>
                  </a:lnTo>
                  <a:lnTo>
                    <a:pt x="27" y="7"/>
                  </a:lnTo>
                  <a:lnTo>
                    <a:pt x="24" y="6"/>
                  </a:lnTo>
                  <a:lnTo>
                    <a:pt x="22" y="5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2" y="3"/>
                  </a:lnTo>
                  <a:lnTo>
                    <a:pt x="8" y="6"/>
                  </a:lnTo>
                  <a:lnTo>
                    <a:pt x="6" y="8"/>
                  </a:lnTo>
                  <a:lnTo>
                    <a:pt x="5" y="12"/>
                  </a:lnTo>
                  <a:lnTo>
                    <a:pt x="29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1" name="Freeform 3423"/>
            <p:cNvSpPr>
              <a:spLocks/>
            </p:cNvSpPr>
            <p:nvPr/>
          </p:nvSpPr>
          <p:spPr bwMode="auto">
            <a:xfrm>
              <a:off x="2831" y="988"/>
              <a:ext cx="27" cy="43"/>
            </a:xfrm>
            <a:custGeom>
              <a:avLst/>
              <a:gdLst>
                <a:gd name="T0" fmla="*/ 0 w 27"/>
                <a:gd name="T1" fmla="*/ 0 h 43"/>
                <a:gd name="T2" fmla="*/ 5 w 27"/>
                <a:gd name="T3" fmla="*/ 0 h 43"/>
                <a:gd name="T4" fmla="*/ 5 w 27"/>
                <a:gd name="T5" fmla="*/ 24 h 43"/>
                <a:gd name="T6" fmla="*/ 20 w 27"/>
                <a:gd name="T7" fmla="*/ 12 h 43"/>
                <a:gd name="T8" fmla="*/ 26 w 27"/>
                <a:gd name="T9" fmla="*/ 12 h 43"/>
                <a:gd name="T10" fmla="*/ 9 w 27"/>
                <a:gd name="T11" fmla="*/ 27 h 43"/>
                <a:gd name="T12" fmla="*/ 27 w 27"/>
                <a:gd name="T13" fmla="*/ 43 h 43"/>
                <a:gd name="T14" fmla="*/ 21 w 27"/>
                <a:gd name="T15" fmla="*/ 43 h 43"/>
                <a:gd name="T16" fmla="*/ 5 w 27"/>
                <a:gd name="T17" fmla="*/ 29 h 43"/>
                <a:gd name="T18" fmla="*/ 5 w 27"/>
                <a:gd name="T19" fmla="*/ 43 h 43"/>
                <a:gd name="T20" fmla="*/ 0 w 27"/>
                <a:gd name="T21" fmla="*/ 43 h 43"/>
                <a:gd name="T22" fmla="*/ 0 w 27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43"/>
                <a:gd name="T38" fmla="*/ 27 w 27"/>
                <a:gd name="T39" fmla="*/ 43 h 4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43">
                  <a:moveTo>
                    <a:pt x="0" y="0"/>
                  </a:moveTo>
                  <a:lnTo>
                    <a:pt x="5" y="0"/>
                  </a:lnTo>
                  <a:lnTo>
                    <a:pt x="5" y="24"/>
                  </a:lnTo>
                  <a:lnTo>
                    <a:pt x="20" y="12"/>
                  </a:lnTo>
                  <a:lnTo>
                    <a:pt x="26" y="12"/>
                  </a:lnTo>
                  <a:lnTo>
                    <a:pt x="9" y="27"/>
                  </a:lnTo>
                  <a:lnTo>
                    <a:pt x="27" y="43"/>
                  </a:lnTo>
                  <a:lnTo>
                    <a:pt x="21" y="43"/>
                  </a:lnTo>
                  <a:lnTo>
                    <a:pt x="5" y="29"/>
                  </a:lnTo>
                  <a:lnTo>
                    <a:pt x="5" y="43"/>
                  </a:lnTo>
                  <a:lnTo>
                    <a:pt x="0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2" name="Freeform 3424"/>
            <p:cNvSpPr>
              <a:spLocks/>
            </p:cNvSpPr>
            <p:nvPr/>
          </p:nvSpPr>
          <p:spPr bwMode="auto">
            <a:xfrm>
              <a:off x="2884" y="988"/>
              <a:ext cx="12" cy="43"/>
            </a:xfrm>
            <a:custGeom>
              <a:avLst/>
              <a:gdLst>
                <a:gd name="T0" fmla="*/ 3 w 12"/>
                <a:gd name="T1" fmla="*/ 0 h 43"/>
                <a:gd name="T2" fmla="*/ 12 w 12"/>
                <a:gd name="T3" fmla="*/ 0 h 43"/>
                <a:gd name="T4" fmla="*/ 12 w 12"/>
                <a:gd name="T5" fmla="*/ 43 h 43"/>
                <a:gd name="T6" fmla="*/ 7 w 12"/>
                <a:gd name="T7" fmla="*/ 43 h 43"/>
                <a:gd name="T8" fmla="*/ 7 w 12"/>
                <a:gd name="T9" fmla="*/ 5 h 43"/>
                <a:gd name="T10" fmla="*/ 0 w 12"/>
                <a:gd name="T11" fmla="*/ 5 h 43"/>
                <a:gd name="T12" fmla="*/ 3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3"/>
                <a:gd name="T23" fmla="*/ 12 w 12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3">
                  <a:moveTo>
                    <a:pt x="3" y="0"/>
                  </a:moveTo>
                  <a:lnTo>
                    <a:pt x="12" y="0"/>
                  </a:lnTo>
                  <a:lnTo>
                    <a:pt x="12" y="43"/>
                  </a:lnTo>
                  <a:lnTo>
                    <a:pt x="7" y="43"/>
                  </a:lnTo>
                  <a:lnTo>
                    <a:pt x="7" y="5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3" name="Freeform 3425"/>
            <p:cNvSpPr>
              <a:spLocks/>
            </p:cNvSpPr>
            <p:nvPr/>
          </p:nvSpPr>
          <p:spPr bwMode="auto">
            <a:xfrm>
              <a:off x="2732" y="988"/>
              <a:ext cx="39" cy="43"/>
            </a:xfrm>
            <a:custGeom>
              <a:avLst/>
              <a:gdLst>
                <a:gd name="T0" fmla="*/ 0 w 39"/>
                <a:gd name="T1" fmla="*/ 0 h 43"/>
                <a:gd name="T2" fmla="*/ 5 w 39"/>
                <a:gd name="T3" fmla="*/ 0 h 43"/>
                <a:gd name="T4" fmla="*/ 20 w 39"/>
                <a:gd name="T5" fmla="*/ 34 h 43"/>
                <a:gd name="T6" fmla="*/ 34 w 39"/>
                <a:gd name="T7" fmla="*/ 0 h 43"/>
                <a:gd name="T8" fmla="*/ 39 w 39"/>
                <a:gd name="T9" fmla="*/ 0 h 43"/>
                <a:gd name="T10" fmla="*/ 20 w 39"/>
                <a:gd name="T11" fmla="*/ 43 h 43"/>
                <a:gd name="T12" fmla="*/ 19 w 39"/>
                <a:gd name="T13" fmla="*/ 43 h 43"/>
                <a:gd name="T14" fmla="*/ 0 w 39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43"/>
                <a:gd name="T26" fmla="*/ 39 w 39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43">
                  <a:moveTo>
                    <a:pt x="0" y="0"/>
                  </a:moveTo>
                  <a:lnTo>
                    <a:pt x="5" y="0"/>
                  </a:lnTo>
                  <a:lnTo>
                    <a:pt x="20" y="34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4" name="Rectangle 3426"/>
            <p:cNvSpPr>
              <a:spLocks noChangeArrowheads="1"/>
            </p:cNvSpPr>
            <p:nvPr/>
          </p:nvSpPr>
          <p:spPr bwMode="auto">
            <a:xfrm>
              <a:off x="2777" y="988"/>
              <a:ext cx="5" cy="43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5" name="Freeform 3427"/>
            <p:cNvSpPr>
              <a:spLocks/>
            </p:cNvSpPr>
            <p:nvPr/>
          </p:nvSpPr>
          <p:spPr bwMode="auto">
            <a:xfrm>
              <a:off x="2790" y="1000"/>
              <a:ext cx="34" cy="32"/>
            </a:xfrm>
            <a:custGeom>
              <a:avLst/>
              <a:gdLst>
                <a:gd name="T0" fmla="*/ 29 w 34"/>
                <a:gd name="T1" fmla="*/ 21 h 32"/>
                <a:gd name="T2" fmla="*/ 33 w 34"/>
                <a:gd name="T3" fmla="*/ 22 h 32"/>
                <a:gd name="T4" fmla="*/ 30 w 34"/>
                <a:gd name="T5" fmla="*/ 26 h 32"/>
                <a:gd name="T6" fmla="*/ 29 w 34"/>
                <a:gd name="T7" fmla="*/ 28 h 32"/>
                <a:gd name="T8" fmla="*/ 25 w 34"/>
                <a:gd name="T9" fmla="*/ 30 h 32"/>
                <a:gd name="T10" fmla="*/ 23 w 34"/>
                <a:gd name="T11" fmla="*/ 31 h 32"/>
                <a:gd name="T12" fmla="*/ 20 w 34"/>
                <a:gd name="T13" fmla="*/ 32 h 32"/>
                <a:gd name="T14" fmla="*/ 17 w 34"/>
                <a:gd name="T15" fmla="*/ 32 h 32"/>
                <a:gd name="T16" fmla="*/ 13 w 34"/>
                <a:gd name="T17" fmla="*/ 32 h 32"/>
                <a:gd name="T18" fmla="*/ 9 w 34"/>
                <a:gd name="T19" fmla="*/ 31 h 32"/>
                <a:gd name="T20" fmla="*/ 7 w 34"/>
                <a:gd name="T21" fmla="*/ 30 h 32"/>
                <a:gd name="T22" fmla="*/ 3 w 34"/>
                <a:gd name="T23" fmla="*/ 27 h 32"/>
                <a:gd name="T24" fmla="*/ 1 w 34"/>
                <a:gd name="T25" fmla="*/ 22 h 32"/>
                <a:gd name="T26" fmla="*/ 0 w 34"/>
                <a:gd name="T27" fmla="*/ 16 h 32"/>
                <a:gd name="T28" fmla="*/ 1 w 34"/>
                <a:gd name="T29" fmla="*/ 10 h 32"/>
                <a:gd name="T30" fmla="*/ 3 w 34"/>
                <a:gd name="T31" fmla="*/ 5 h 32"/>
                <a:gd name="T32" fmla="*/ 6 w 34"/>
                <a:gd name="T33" fmla="*/ 2 h 32"/>
                <a:gd name="T34" fmla="*/ 9 w 34"/>
                <a:gd name="T35" fmla="*/ 1 h 32"/>
                <a:gd name="T36" fmla="*/ 12 w 34"/>
                <a:gd name="T37" fmla="*/ 0 h 32"/>
                <a:gd name="T38" fmla="*/ 17 w 34"/>
                <a:gd name="T39" fmla="*/ 0 h 32"/>
                <a:gd name="T40" fmla="*/ 20 w 34"/>
                <a:gd name="T41" fmla="*/ 0 h 32"/>
                <a:gd name="T42" fmla="*/ 24 w 34"/>
                <a:gd name="T43" fmla="*/ 1 h 32"/>
                <a:gd name="T44" fmla="*/ 28 w 34"/>
                <a:gd name="T45" fmla="*/ 2 h 32"/>
                <a:gd name="T46" fmla="*/ 30 w 34"/>
                <a:gd name="T47" fmla="*/ 5 h 32"/>
                <a:gd name="T48" fmla="*/ 33 w 34"/>
                <a:gd name="T49" fmla="*/ 10 h 32"/>
                <a:gd name="T50" fmla="*/ 34 w 34"/>
                <a:gd name="T51" fmla="*/ 16 h 32"/>
                <a:gd name="T52" fmla="*/ 3 w 34"/>
                <a:gd name="T53" fmla="*/ 16 h 32"/>
                <a:gd name="T54" fmla="*/ 5 w 34"/>
                <a:gd name="T55" fmla="*/ 21 h 32"/>
                <a:gd name="T56" fmla="*/ 7 w 34"/>
                <a:gd name="T57" fmla="*/ 25 h 32"/>
                <a:gd name="T58" fmla="*/ 12 w 34"/>
                <a:gd name="T59" fmla="*/ 27 h 32"/>
                <a:gd name="T60" fmla="*/ 17 w 34"/>
                <a:gd name="T61" fmla="*/ 28 h 32"/>
                <a:gd name="T62" fmla="*/ 19 w 34"/>
                <a:gd name="T63" fmla="*/ 28 h 32"/>
                <a:gd name="T64" fmla="*/ 22 w 34"/>
                <a:gd name="T65" fmla="*/ 27 h 32"/>
                <a:gd name="T66" fmla="*/ 23 w 34"/>
                <a:gd name="T67" fmla="*/ 27 h 32"/>
                <a:gd name="T68" fmla="*/ 25 w 34"/>
                <a:gd name="T69" fmla="*/ 26 h 32"/>
                <a:gd name="T70" fmla="*/ 27 w 34"/>
                <a:gd name="T71" fmla="*/ 23 h 32"/>
                <a:gd name="T72" fmla="*/ 29 w 34"/>
                <a:gd name="T73" fmla="*/ 21 h 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4"/>
                <a:gd name="T112" fmla="*/ 0 h 32"/>
                <a:gd name="T113" fmla="*/ 34 w 34"/>
                <a:gd name="T114" fmla="*/ 32 h 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4" h="32">
                  <a:moveTo>
                    <a:pt x="29" y="21"/>
                  </a:moveTo>
                  <a:lnTo>
                    <a:pt x="33" y="22"/>
                  </a:lnTo>
                  <a:lnTo>
                    <a:pt x="30" y="26"/>
                  </a:lnTo>
                  <a:lnTo>
                    <a:pt x="29" y="28"/>
                  </a:lnTo>
                  <a:lnTo>
                    <a:pt x="25" y="30"/>
                  </a:lnTo>
                  <a:lnTo>
                    <a:pt x="23" y="31"/>
                  </a:lnTo>
                  <a:lnTo>
                    <a:pt x="20" y="32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3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10"/>
                  </a:lnTo>
                  <a:lnTo>
                    <a:pt x="34" y="16"/>
                  </a:lnTo>
                  <a:lnTo>
                    <a:pt x="3" y="16"/>
                  </a:lnTo>
                  <a:lnTo>
                    <a:pt x="5" y="21"/>
                  </a:lnTo>
                  <a:lnTo>
                    <a:pt x="7" y="25"/>
                  </a:lnTo>
                  <a:lnTo>
                    <a:pt x="12" y="27"/>
                  </a:lnTo>
                  <a:lnTo>
                    <a:pt x="17" y="28"/>
                  </a:lnTo>
                  <a:lnTo>
                    <a:pt x="19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5" y="26"/>
                  </a:lnTo>
                  <a:lnTo>
                    <a:pt x="27" y="23"/>
                  </a:lnTo>
                  <a:lnTo>
                    <a:pt x="29" y="21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6" name="Freeform 3428"/>
            <p:cNvSpPr>
              <a:spLocks/>
            </p:cNvSpPr>
            <p:nvPr/>
          </p:nvSpPr>
          <p:spPr bwMode="auto">
            <a:xfrm>
              <a:off x="2795" y="1003"/>
              <a:ext cx="24" cy="9"/>
            </a:xfrm>
            <a:custGeom>
              <a:avLst/>
              <a:gdLst>
                <a:gd name="T0" fmla="*/ 24 w 24"/>
                <a:gd name="T1" fmla="*/ 9 h 9"/>
                <a:gd name="T2" fmla="*/ 23 w 24"/>
                <a:gd name="T3" fmla="*/ 7 h 9"/>
                <a:gd name="T4" fmla="*/ 22 w 24"/>
                <a:gd name="T5" fmla="*/ 4 h 9"/>
                <a:gd name="T6" fmla="*/ 19 w 24"/>
                <a:gd name="T7" fmla="*/ 3 h 9"/>
                <a:gd name="T8" fmla="*/ 17 w 24"/>
                <a:gd name="T9" fmla="*/ 2 h 9"/>
                <a:gd name="T10" fmla="*/ 14 w 24"/>
                <a:gd name="T11" fmla="*/ 0 h 9"/>
                <a:gd name="T12" fmla="*/ 12 w 24"/>
                <a:gd name="T13" fmla="*/ 0 h 9"/>
                <a:gd name="T14" fmla="*/ 7 w 24"/>
                <a:gd name="T15" fmla="*/ 0 h 9"/>
                <a:gd name="T16" fmla="*/ 3 w 24"/>
                <a:gd name="T17" fmla="*/ 3 h 9"/>
                <a:gd name="T18" fmla="*/ 1 w 24"/>
                <a:gd name="T19" fmla="*/ 5 h 9"/>
                <a:gd name="T20" fmla="*/ 0 w 24"/>
                <a:gd name="T21" fmla="*/ 9 h 9"/>
                <a:gd name="T22" fmla="*/ 24 w 24"/>
                <a:gd name="T23" fmla="*/ 9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"/>
                <a:gd name="T37" fmla="*/ 0 h 9"/>
                <a:gd name="T38" fmla="*/ 24 w 24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" h="9">
                  <a:moveTo>
                    <a:pt x="24" y="9"/>
                  </a:moveTo>
                  <a:lnTo>
                    <a:pt x="23" y="7"/>
                  </a:lnTo>
                  <a:lnTo>
                    <a:pt x="22" y="4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5"/>
                  </a:lnTo>
                  <a:lnTo>
                    <a:pt x="0" y="9"/>
                  </a:lnTo>
                  <a:lnTo>
                    <a:pt x="24" y="9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7" name="Freeform 3429"/>
            <p:cNvSpPr>
              <a:spLocks/>
            </p:cNvSpPr>
            <p:nvPr/>
          </p:nvSpPr>
          <p:spPr bwMode="auto">
            <a:xfrm>
              <a:off x="2831" y="988"/>
              <a:ext cx="27" cy="43"/>
            </a:xfrm>
            <a:custGeom>
              <a:avLst/>
              <a:gdLst>
                <a:gd name="T0" fmla="*/ 0 w 27"/>
                <a:gd name="T1" fmla="*/ 0 h 43"/>
                <a:gd name="T2" fmla="*/ 5 w 27"/>
                <a:gd name="T3" fmla="*/ 0 h 43"/>
                <a:gd name="T4" fmla="*/ 5 w 27"/>
                <a:gd name="T5" fmla="*/ 24 h 43"/>
                <a:gd name="T6" fmla="*/ 20 w 27"/>
                <a:gd name="T7" fmla="*/ 12 h 43"/>
                <a:gd name="T8" fmla="*/ 26 w 27"/>
                <a:gd name="T9" fmla="*/ 12 h 43"/>
                <a:gd name="T10" fmla="*/ 9 w 27"/>
                <a:gd name="T11" fmla="*/ 27 h 43"/>
                <a:gd name="T12" fmla="*/ 27 w 27"/>
                <a:gd name="T13" fmla="*/ 43 h 43"/>
                <a:gd name="T14" fmla="*/ 21 w 27"/>
                <a:gd name="T15" fmla="*/ 43 h 43"/>
                <a:gd name="T16" fmla="*/ 5 w 27"/>
                <a:gd name="T17" fmla="*/ 29 h 43"/>
                <a:gd name="T18" fmla="*/ 5 w 27"/>
                <a:gd name="T19" fmla="*/ 43 h 43"/>
                <a:gd name="T20" fmla="*/ 0 w 27"/>
                <a:gd name="T21" fmla="*/ 43 h 43"/>
                <a:gd name="T22" fmla="*/ 0 w 27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43"/>
                <a:gd name="T38" fmla="*/ 27 w 27"/>
                <a:gd name="T39" fmla="*/ 43 h 4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43">
                  <a:moveTo>
                    <a:pt x="0" y="0"/>
                  </a:moveTo>
                  <a:lnTo>
                    <a:pt x="5" y="0"/>
                  </a:lnTo>
                  <a:lnTo>
                    <a:pt x="5" y="24"/>
                  </a:lnTo>
                  <a:lnTo>
                    <a:pt x="20" y="12"/>
                  </a:lnTo>
                  <a:lnTo>
                    <a:pt x="26" y="12"/>
                  </a:lnTo>
                  <a:lnTo>
                    <a:pt x="9" y="27"/>
                  </a:lnTo>
                  <a:lnTo>
                    <a:pt x="27" y="43"/>
                  </a:lnTo>
                  <a:lnTo>
                    <a:pt x="21" y="43"/>
                  </a:lnTo>
                  <a:lnTo>
                    <a:pt x="5" y="29"/>
                  </a:lnTo>
                  <a:lnTo>
                    <a:pt x="5" y="43"/>
                  </a:lnTo>
                  <a:lnTo>
                    <a:pt x="0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8" name="Freeform 3430"/>
            <p:cNvSpPr>
              <a:spLocks/>
            </p:cNvSpPr>
            <p:nvPr/>
          </p:nvSpPr>
          <p:spPr bwMode="auto">
            <a:xfrm>
              <a:off x="2884" y="988"/>
              <a:ext cx="12" cy="43"/>
            </a:xfrm>
            <a:custGeom>
              <a:avLst/>
              <a:gdLst>
                <a:gd name="T0" fmla="*/ 3 w 12"/>
                <a:gd name="T1" fmla="*/ 0 h 43"/>
                <a:gd name="T2" fmla="*/ 12 w 12"/>
                <a:gd name="T3" fmla="*/ 0 h 43"/>
                <a:gd name="T4" fmla="*/ 12 w 12"/>
                <a:gd name="T5" fmla="*/ 43 h 43"/>
                <a:gd name="T6" fmla="*/ 7 w 12"/>
                <a:gd name="T7" fmla="*/ 43 h 43"/>
                <a:gd name="T8" fmla="*/ 7 w 12"/>
                <a:gd name="T9" fmla="*/ 5 h 43"/>
                <a:gd name="T10" fmla="*/ 0 w 12"/>
                <a:gd name="T11" fmla="*/ 5 h 43"/>
                <a:gd name="T12" fmla="*/ 3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3"/>
                <a:gd name="T23" fmla="*/ 12 w 12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3">
                  <a:moveTo>
                    <a:pt x="3" y="0"/>
                  </a:moveTo>
                  <a:lnTo>
                    <a:pt x="12" y="0"/>
                  </a:lnTo>
                  <a:lnTo>
                    <a:pt x="12" y="43"/>
                  </a:lnTo>
                  <a:lnTo>
                    <a:pt x="7" y="43"/>
                  </a:lnTo>
                  <a:lnTo>
                    <a:pt x="7" y="5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79" name="Freeform 3431"/>
            <p:cNvSpPr>
              <a:spLocks/>
            </p:cNvSpPr>
            <p:nvPr/>
          </p:nvSpPr>
          <p:spPr bwMode="auto">
            <a:xfrm>
              <a:off x="2820" y="2479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20 w 38"/>
                <a:gd name="T5" fmla="*/ 33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20" y="33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0" name="Rectangle 3432"/>
            <p:cNvSpPr>
              <a:spLocks noChangeArrowheads="1"/>
            </p:cNvSpPr>
            <p:nvPr/>
          </p:nvSpPr>
          <p:spPr bwMode="auto">
            <a:xfrm>
              <a:off x="2864" y="2477"/>
              <a:ext cx="4" cy="44"/>
            </a:xfrm>
            <a:prstGeom prst="rect">
              <a:avLst/>
            </a:prstGeom>
            <a:solidFill>
              <a:srgbClr val="DA251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1" name="Freeform 3433"/>
            <p:cNvSpPr>
              <a:spLocks noEditPoints="1"/>
            </p:cNvSpPr>
            <p:nvPr/>
          </p:nvSpPr>
          <p:spPr bwMode="auto">
            <a:xfrm>
              <a:off x="2874" y="2489"/>
              <a:ext cx="32" cy="34"/>
            </a:xfrm>
            <a:custGeom>
              <a:avLst/>
              <a:gdLst>
                <a:gd name="T0" fmla="*/ 28 w 32"/>
                <a:gd name="T1" fmla="*/ 22 h 34"/>
                <a:gd name="T2" fmla="*/ 32 w 32"/>
                <a:gd name="T3" fmla="*/ 23 h 34"/>
                <a:gd name="T4" fmla="*/ 29 w 32"/>
                <a:gd name="T5" fmla="*/ 27 h 34"/>
                <a:gd name="T6" fmla="*/ 28 w 32"/>
                <a:gd name="T7" fmla="*/ 30 h 34"/>
                <a:gd name="T8" fmla="*/ 26 w 32"/>
                <a:gd name="T9" fmla="*/ 31 h 34"/>
                <a:gd name="T10" fmla="*/ 23 w 32"/>
                <a:gd name="T11" fmla="*/ 32 h 34"/>
                <a:gd name="T12" fmla="*/ 19 w 32"/>
                <a:gd name="T13" fmla="*/ 34 h 34"/>
                <a:gd name="T14" fmla="*/ 17 w 32"/>
                <a:gd name="T15" fmla="*/ 34 h 34"/>
                <a:gd name="T16" fmla="*/ 13 w 32"/>
                <a:gd name="T17" fmla="*/ 34 h 34"/>
                <a:gd name="T18" fmla="*/ 10 w 32"/>
                <a:gd name="T19" fmla="*/ 32 h 34"/>
                <a:gd name="T20" fmla="*/ 7 w 32"/>
                <a:gd name="T21" fmla="*/ 31 h 34"/>
                <a:gd name="T22" fmla="*/ 5 w 32"/>
                <a:gd name="T23" fmla="*/ 28 h 34"/>
                <a:gd name="T24" fmla="*/ 1 w 32"/>
                <a:gd name="T25" fmla="*/ 23 h 34"/>
                <a:gd name="T26" fmla="*/ 0 w 32"/>
                <a:gd name="T27" fmla="*/ 17 h 34"/>
                <a:gd name="T28" fmla="*/ 1 w 32"/>
                <a:gd name="T29" fmla="*/ 11 h 34"/>
                <a:gd name="T30" fmla="*/ 4 w 32"/>
                <a:gd name="T31" fmla="*/ 6 h 34"/>
                <a:gd name="T32" fmla="*/ 6 w 32"/>
                <a:gd name="T33" fmla="*/ 3 h 34"/>
                <a:gd name="T34" fmla="*/ 10 w 32"/>
                <a:gd name="T35" fmla="*/ 2 h 34"/>
                <a:gd name="T36" fmla="*/ 12 w 32"/>
                <a:gd name="T37" fmla="*/ 1 h 34"/>
                <a:gd name="T38" fmla="*/ 16 w 32"/>
                <a:gd name="T39" fmla="*/ 0 h 34"/>
                <a:gd name="T40" fmla="*/ 19 w 32"/>
                <a:gd name="T41" fmla="*/ 1 h 34"/>
                <a:gd name="T42" fmla="*/ 23 w 32"/>
                <a:gd name="T43" fmla="*/ 2 h 34"/>
                <a:gd name="T44" fmla="*/ 27 w 32"/>
                <a:gd name="T45" fmla="*/ 3 h 34"/>
                <a:gd name="T46" fmla="*/ 29 w 32"/>
                <a:gd name="T47" fmla="*/ 6 h 34"/>
                <a:gd name="T48" fmla="*/ 32 w 32"/>
                <a:gd name="T49" fmla="*/ 11 h 34"/>
                <a:gd name="T50" fmla="*/ 32 w 32"/>
                <a:gd name="T51" fmla="*/ 17 h 34"/>
                <a:gd name="T52" fmla="*/ 5 w 32"/>
                <a:gd name="T53" fmla="*/ 17 h 34"/>
                <a:gd name="T54" fmla="*/ 5 w 32"/>
                <a:gd name="T55" fmla="*/ 22 h 34"/>
                <a:gd name="T56" fmla="*/ 8 w 32"/>
                <a:gd name="T57" fmla="*/ 26 h 34"/>
                <a:gd name="T58" fmla="*/ 12 w 32"/>
                <a:gd name="T59" fmla="*/ 28 h 34"/>
                <a:gd name="T60" fmla="*/ 16 w 32"/>
                <a:gd name="T61" fmla="*/ 30 h 34"/>
                <a:gd name="T62" fmla="*/ 18 w 32"/>
                <a:gd name="T63" fmla="*/ 30 h 34"/>
                <a:gd name="T64" fmla="*/ 21 w 32"/>
                <a:gd name="T65" fmla="*/ 28 h 34"/>
                <a:gd name="T66" fmla="*/ 23 w 32"/>
                <a:gd name="T67" fmla="*/ 27 h 34"/>
                <a:gd name="T68" fmla="*/ 24 w 32"/>
                <a:gd name="T69" fmla="*/ 26 h 34"/>
                <a:gd name="T70" fmla="*/ 26 w 32"/>
                <a:gd name="T71" fmla="*/ 25 h 34"/>
                <a:gd name="T72" fmla="*/ 28 w 32"/>
                <a:gd name="T73" fmla="*/ 22 h 34"/>
                <a:gd name="T74" fmla="*/ 28 w 32"/>
                <a:gd name="T75" fmla="*/ 13 h 34"/>
                <a:gd name="T76" fmla="*/ 27 w 32"/>
                <a:gd name="T77" fmla="*/ 11 h 34"/>
                <a:gd name="T78" fmla="*/ 26 w 32"/>
                <a:gd name="T79" fmla="*/ 8 h 34"/>
                <a:gd name="T80" fmla="*/ 24 w 32"/>
                <a:gd name="T81" fmla="*/ 7 h 34"/>
                <a:gd name="T82" fmla="*/ 22 w 32"/>
                <a:gd name="T83" fmla="*/ 6 h 34"/>
                <a:gd name="T84" fmla="*/ 19 w 32"/>
                <a:gd name="T85" fmla="*/ 5 h 34"/>
                <a:gd name="T86" fmla="*/ 16 w 32"/>
                <a:gd name="T87" fmla="*/ 5 h 34"/>
                <a:gd name="T88" fmla="*/ 12 w 32"/>
                <a:gd name="T89" fmla="*/ 5 h 34"/>
                <a:gd name="T90" fmla="*/ 8 w 32"/>
                <a:gd name="T91" fmla="*/ 7 h 34"/>
                <a:gd name="T92" fmla="*/ 6 w 32"/>
                <a:gd name="T93" fmla="*/ 10 h 34"/>
                <a:gd name="T94" fmla="*/ 5 w 32"/>
                <a:gd name="T95" fmla="*/ 13 h 34"/>
                <a:gd name="T96" fmla="*/ 28 w 32"/>
                <a:gd name="T97" fmla="*/ 13 h 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4"/>
                <a:gd name="T149" fmla="*/ 32 w 32"/>
                <a:gd name="T150" fmla="*/ 34 h 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4">
                  <a:moveTo>
                    <a:pt x="28" y="22"/>
                  </a:moveTo>
                  <a:lnTo>
                    <a:pt x="32" y="23"/>
                  </a:lnTo>
                  <a:lnTo>
                    <a:pt x="29" y="27"/>
                  </a:lnTo>
                  <a:lnTo>
                    <a:pt x="28" y="30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19" y="34"/>
                  </a:lnTo>
                  <a:lnTo>
                    <a:pt x="17" y="34"/>
                  </a:lnTo>
                  <a:lnTo>
                    <a:pt x="13" y="34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  <a:close/>
                  <a:moveTo>
                    <a:pt x="28" y="13"/>
                  </a:moveTo>
                  <a:lnTo>
                    <a:pt x="27" y="11"/>
                  </a:lnTo>
                  <a:lnTo>
                    <a:pt x="26" y="8"/>
                  </a:lnTo>
                  <a:lnTo>
                    <a:pt x="24" y="7"/>
                  </a:lnTo>
                  <a:lnTo>
                    <a:pt x="22" y="6"/>
                  </a:lnTo>
                  <a:lnTo>
                    <a:pt x="19" y="5"/>
                  </a:lnTo>
                  <a:lnTo>
                    <a:pt x="16" y="5"/>
                  </a:lnTo>
                  <a:lnTo>
                    <a:pt x="12" y="5"/>
                  </a:lnTo>
                  <a:lnTo>
                    <a:pt x="8" y="7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2" name="Freeform 3434"/>
            <p:cNvSpPr>
              <a:spLocks/>
            </p:cNvSpPr>
            <p:nvPr/>
          </p:nvSpPr>
          <p:spPr bwMode="auto">
            <a:xfrm>
              <a:off x="2914" y="2477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3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3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3" name="Freeform 3435"/>
            <p:cNvSpPr>
              <a:spLocks/>
            </p:cNvSpPr>
            <p:nvPr/>
          </p:nvSpPr>
          <p:spPr bwMode="auto">
            <a:xfrm>
              <a:off x="2957" y="2477"/>
              <a:ext cx="28" cy="44"/>
            </a:xfrm>
            <a:custGeom>
              <a:avLst/>
              <a:gdLst>
                <a:gd name="T0" fmla="*/ 5 w 28"/>
                <a:gd name="T1" fmla="*/ 15 h 44"/>
                <a:gd name="T2" fmla="*/ 0 w 28"/>
                <a:gd name="T3" fmla="*/ 15 h 44"/>
                <a:gd name="T4" fmla="*/ 1 w 28"/>
                <a:gd name="T5" fmla="*/ 9 h 44"/>
                <a:gd name="T6" fmla="*/ 5 w 28"/>
                <a:gd name="T7" fmla="*/ 5 h 44"/>
                <a:gd name="T8" fmla="*/ 9 w 28"/>
                <a:gd name="T9" fmla="*/ 2 h 44"/>
                <a:gd name="T10" fmla="*/ 15 w 28"/>
                <a:gd name="T11" fmla="*/ 0 h 44"/>
                <a:gd name="T12" fmla="*/ 20 w 28"/>
                <a:gd name="T13" fmla="*/ 2 h 44"/>
                <a:gd name="T14" fmla="*/ 23 w 28"/>
                <a:gd name="T15" fmla="*/ 4 h 44"/>
                <a:gd name="T16" fmla="*/ 27 w 28"/>
                <a:gd name="T17" fmla="*/ 9 h 44"/>
                <a:gd name="T18" fmla="*/ 27 w 28"/>
                <a:gd name="T19" fmla="*/ 14 h 44"/>
                <a:gd name="T20" fmla="*/ 27 w 28"/>
                <a:gd name="T21" fmla="*/ 17 h 44"/>
                <a:gd name="T22" fmla="*/ 26 w 28"/>
                <a:gd name="T23" fmla="*/ 20 h 44"/>
                <a:gd name="T24" fmla="*/ 23 w 28"/>
                <a:gd name="T25" fmla="*/ 24 h 44"/>
                <a:gd name="T26" fmla="*/ 18 w 28"/>
                <a:gd name="T27" fmla="*/ 29 h 44"/>
                <a:gd name="T28" fmla="*/ 9 w 28"/>
                <a:gd name="T29" fmla="*/ 40 h 44"/>
                <a:gd name="T30" fmla="*/ 28 w 28"/>
                <a:gd name="T31" fmla="*/ 40 h 44"/>
                <a:gd name="T32" fmla="*/ 28 w 28"/>
                <a:gd name="T33" fmla="*/ 44 h 44"/>
                <a:gd name="T34" fmla="*/ 0 w 28"/>
                <a:gd name="T35" fmla="*/ 44 h 44"/>
                <a:gd name="T36" fmla="*/ 16 w 28"/>
                <a:gd name="T37" fmla="*/ 27 h 44"/>
                <a:gd name="T38" fmla="*/ 20 w 28"/>
                <a:gd name="T39" fmla="*/ 23 h 44"/>
                <a:gd name="T40" fmla="*/ 22 w 28"/>
                <a:gd name="T41" fmla="*/ 19 h 44"/>
                <a:gd name="T42" fmla="*/ 23 w 28"/>
                <a:gd name="T43" fmla="*/ 17 h 44"/>
                <a:gd name="T44" fmla="*/ 23 w 28"/>
                <a:gd name="T45" fmla="*/ 14 h 44"/>
                <a:gd name="T46" fmla="*/ 22 w 28"/>
                <a:gd name="T47" fmla="*/ 10 h 44"/>
                <a:gd name="T48" fmla="*/ 21 w 28"/>
                <a:gd name="T49" fmla="*/ 8 h 44"/>
                <a:gd name="T50" fmla="*/ 17 w 28"/>
                <a:gd name="T51" fmla="*/ 5 h 44"/>
                <a:gd name="T52" fmla="*/ 15 w 28"/>
                <a:gd name="T53" fmla="*/ 5 h 44"/>
                <a:gd name="T54" fmla="*/ 11 w 28"/>
                <a:gd name="T55" fmla="*/ 5 h 44"/>
                <a:gd name="T56" fmla="*/ 7 w 28"/>
                <a:gd name="T57" fmla="*/ 8 h 44"/>
                <a:gd name="T58" fmla="*/ 5 w 28"/>
                <a:gd name="T59" fmla="*/ 10 h 44"/>
                <a:gd name="T60" fmla="*/ 5 w 28"/>
                <a:gd name="T61" fmla="*/ 1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"/>
                <a:gd name="T94" fmla="*/ 0 h 44"/>
                <a:gd name="T95" fmla="*/ 28 w 28"/>
                <a:gd name="T96" fmla="*/ 44 h 4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" h="44">
                  <a:moveTo>
                    <a:pt x="5" y="15"/>
                  </a:moveTo>
                  <a:lnTo>
                    <a:pt x="0" y="15"/>
                  </a:lnTo>
                  <a:lnTo>
                    <a:pt x="1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7" y="17"/>
                  </a:lnTo>
                  <a:lnTo>
                    <a:pt x="26" y="20"/>
                  </a:lnTo>
                  <a:lnTo>
                    <a:pt x="23" y="24"/>
                  </a:lnTo>
                  <a:lnTo>
                    <a:pt x="18" y="29"/>
                  </a:lnTo>
                  <a:lnTo>
                    <a:pt x="9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0" y="44"/>
                  </a:lnTo>
                  <a:lnTo>
                    <a:pt x="16" y="27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3" y="17"/>
                  </a:lnTo>
                  <a:lnTo>
                    <a:pt x="23" y="14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5" y="10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4" name="Freeform 3436"/>
            <p:cNvSpPr>
              <a:spLocks/>
            </p:cNvSpPr>
            <p:nvPr/>
          </p:nvSpPr>
          <p:spPr bwMode="auto">
            <a:xfrm>
              <a:off x="2820" y="2479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20 w 38"/>
                <a:gd name="T5" fmla="*/ 33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20" y="33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5" name="Rectangle 3437"/>
            <p:cNvSpPr>
              <a:spLocks noChangeArrowheads="1"/>
            </p:cNvSpPr>
            <p:nvPr/>
          </p:nvSpPr>
          <p:spPr bwMode="auto">
            <a:xfrm>
              <a:off x="2864" y="2477"/>
              <a:ext cx="4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6" name="Freeform 3438"/>
            <p:cNvSpPr>
              <a:spLocks/>
            </p:cNvSpPr>
            <p:nvPr/>
          </p:nvSpPr>
          <p:spPr bwMode="auto">
            <a:xfrm>
              <a:off x="2874" y="2489"/>
              <a:ext cx="32" cy="34"/>
            </a:xfrm>
            <a:custGeom>
              <a:avLst/>
              <a:gdLst>
                <a:gd name="T0" fmla="*/ 28 w 32"/>
                <a:gd name="T1" fmla="*/ 22 h 34"/>
                <a:gd name="T2" fmla="*/ 32 w 32"/>
                <a:gd name="T3" fmla="*/ 23 h 34"/>
                <a:gd name="T4" fmla="*/ 29 w 32"/>
                <a:gd name="T5" fmla="*/ 27 h 34"/>
                <a:gd name="T6" fmla="*/ 28 w 32"/>
                <a:gd name="T7" fmla="*/ 30 h 34"/>
                <a:gd name="T8" fmla="*/ 26 w 32"/>
                <a:gd name="T9" fmla="*/ 31 h 34"/>
                <a:gd name="T10" fmla="*/ 23 w 32"/>
                <a:gd name="T11" fmla="*/ 32 h 34"/>
                <a:gd name="T12" fmla="*/ 19 w 32"/>
                <a:gd name="T13" fmla="*/ 34 h 34"/>
                <a:gd name="T14" fmla="*/ 17 w 32"/>
                <a:gd name="T15" fmla="*/ 34 h 34"/>
                <a:gd name="T16" fmla="*/ 13 w 32"/>
                <a:gd name="T17" fmla="*/ 34 h 34"/>
                <a:gd name="T18" fmla="*/ 10 w 32"/>
                <a:gd name="T19" fmla="*/ 32 h 34"/>
                <a:gd name="T20" fmla="*/ 7 w 32"/>
                <a:gd name="T21" fmla="*/ 31 h 34"/>
                <a:gd name="T22" fmla="*/ 5 w 32"/>
                <a:gd name="T23" fmla="*/ 28 h 34"/>
                <a:gd name="T24" fmla="*/ 1 w 32"/>
                <a:gd name="T25" fmla="*/ 23 h 34"/>
                <a:gd name="T26" fmla="*/ 0 w 32"/>
                <a:gd name="T27" fmla="*/ 17 h 34"/>
                <a:gd name="T28" fmla="*/ 1 w 32"/>
                <a:gd name="T29" fmla="*/ 11 h 34"/>
                <a:gd name="T30" fmla="*/ 4 w 32"/>
                <a:gd name="T31" fmla="*/ 6 h 34"/>
                <a:gd name="T32" fmla="*/ 6 w 32"/>
                <a:gd name="T33" fmla="*/ 3 h 34"/>
                <a:gd name="T34" fmla="*/ 10 w 32"/>
                <a:gd name="T35" fmla="*/ 2 h 34"/>
                <a:gd name="T36" fmla="*/ 12 w 32"/>
                <a:gd name="T37" fmla="*/ 1 h 34"/>
                <a:gd name="T38" fmla="*/ 16 w 32"/>
                <a:gd name="T39" fmla="*/ 0 h 34"/>
                <a:gd name="T40" fmla="*/ 19 w 32"/>
                <a:gd name="T41" fmla="*/ 1 h 34"/>
                <a:gd name="T42" fmla="*/ 23 w 32"/>
                <a:gd name="T43" fmla="*/ 2 h 34"/>
                <a:gd name="T44" fmla="*/ 27 w 32"/>
                <a:gd name="T45" fmla="*/ 3 h 34"/>
                <a:gd name="T46" fmla="*/ 29 w 32"/>
                <a:gd name="T47" fmla="*/ 6 h 34"/>
                <a:gd name="T48" fmla="*/ 32 w 32"/>
                <a:gd name="T49" fmla="*/ 11 h 34"/>
                <a:gd name="T50" fmla="*/ 32 w 32"/>
                <a:gd name="T51" fmla="*/ 17 h 34"/>
                <a:gd name="T52" fmla="*/ 5 w 32"/>
                <a:gd name="T53" fmla="*/ 17 h 34"/>
                <a:gd name="T54" fmla="*/ 5 w 32"/>
                <a:gd name="T55" fmla="*/ 22 h 34"/>
                <a:gd name="T56" fmla="*/ 8 w 32"/>
                <a:gd name="T57" fmla="*/ 26 h 34"/>
                <a:gd name="T58" fmla="*/ 12 w 32"/>
                <a:gd name="T59" fmla="*/ 28 h 34"/>
                <a:gd name="T60" fmla="*/ 16 w 32"/>
                <a:gd name="T61" fmla="*/ 30 h 34"/>
                <a:gd name="T62" fmla="*/ 18 w 32"/>
                <a:gd name="T63" fmla="*/ 30 h 34"/>
                <a:gd name="T64" fmla="*/ 21 w 32"/>
                <a:gd name="T65" fmla="*/ 28 h 34"/>
                <a:gd name="T66" fmla="*/ 23 w 32"/>
                <a:gd name="T67" fmla="*/ 27 h 34"/>
                <a:gd name="T68" fmla="*/ 24 w 32"/>
                <a:gd name="T69" fmla="*/ 26 h 34"/>
                <a:gd name="T70" fmla="*/ 26 w 32"/>
                <a:gd name="T71" fmla="*/ 25 h 34"/>
                <a:gd name="T72" fmla="*/ 28 w 32"/>
                <a:gd name="T73" fmla="*/ 22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4"/>
                <a:gd name="T113" fmla="*/ 32 w 3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4">
                  <a:moveTo>
                    <a:pt x="28" y="22"/>
                  </a:moveTo>
                  <a:lnTo>
                    <a:pt x="32" y="23"/>
                  </a:lnTo>
                  <a:lnTo>
                    <a:pt x="29" y="27"/>
                  </a:lnTo>
                  <a:lnTo>
                    <a:pt x="28" y="30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19" y="34"/>
                  </a:lnTo>
                  <a:lnTo>
                    <a:pt x="17" y="34"/>
                  </a:lnTo>
                  <a:lnTo>
                    <a:pt x="13" y="34"/>
                  </a:lnTo>
                  <a:lnTo>
                    <a:pt x="10" y="32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7" name="Freeform 3439"/>
            <p:cNvSpPr>
              <a:spLocks/>
            </p:cNvSpPr>
            <p:nvPr/>
          </p:nvSpPr>
          <p:spPr bwMode="auto">
            <a:xfrm>
              <a:off x="2879" y="2494"/>
              <a:ext cx="23" cy="8"/>
            </a:xfrm>
            <a:custGeom>
              <a:avLst/>
              <a:gdLst>
                <a:gd name="T0" fmla="*/ 23 w 23"/>
                <a:gd name="T1" fmla="*/ 8 h 8"/>
                <a:gd name="T2" fmla="*/ 22 w 23"/>
                <a:gd name="T3" fmla="*/ 6 h 8"/>
                <a:gd name="T4" fmla="*/ 21 w 23"/>
                <a:gd name="T5" fmla="*/ 3 h 8"/>
                <a:gd name="T6" fmla="*/ 19 w 23"/>
                <a:gd name="T7" fmla="*/ 2 h 8"/>
                <a:gd name="T8" fmla="*/ 17 w 23"/>
                <a:gd name="T9" fmla="*/ 1 h 8"/>
                <a:gd name="T10" fmla="*/ 14 w 23"/>
                <a:gd name="T11" fmla="*/ 0 h 8"/>
                <a:gd name="T12" fmla="*/ 11 w 23"/>
                <a:gd name="T13" fmla="*/ 0 h 8"/>
                <a:gd name="T14" fmla="*/ 7 w 23"/>
                <a:gd name="T15" fmla="*/ 0 h 8"/>
                <a:gd name="T16" fmla="*/ 3 w 23"/>
                <a:gd name="T17" fmla="*/ 2 h 8"/>
                <a:gd name="T18" fmla="*/ 1 w 23"/>
                <a:gd name="T19" fmla="*/ 5 h 8"/>
                <a:gd name="T20" fmla="*/ 0 w 23"/>
                <a:gd name="T21" fmla="*/ 8 h 8"/>
                <a:gd name="T22" fmla="*/ 23 w 23"/>
                <a:gd name="T23" fmla="*/ 8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8"/>
                <a:gd name="T38" fmla="*/ 23 w 23"/>
                <a:gd name="T39" fmla="*/ 8 h 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8">
                  <a:moveTo>
                    <a:pt x="23" y="8"/>
                  </a:moveTo>
                  <a:lnTo>
                    <a:pt x="22" y="6"/>
                  </a:lnTo>
                  <a:lnTo>
                    <a:pt x="21" y="3"/>
                  </a:lnTo>
                  <a:lnTo>
                    <a:pt x="19" y="2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8"/>
                  </a:lnTo>
                  <a:lnTo>
                    <a:pt x="23" y="8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8" name="Freeform 3440"/>
            <p:cNvSpPr>
              <a:spLocks/>
            </p:cNvSpPr>
            <p:nvPr/>
          </p:nvSpPr>
          <p:spPr bwMode="auto">
            <a:xfrm>
              <a:off x="2914" y="2477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3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3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89" name="Freeform 3441"/>
            <p:cNvSpPr>
              <a:spLocks/>
            </p:cNvSpPr>
            <p:nvPr/>
          </p:nvSpPr>
          <p:spPr bwMode="auto">
            <a:xfrm>
              <a:off x="2957" y="2477"/>
              <a:ext cx="28" cy="44"/>
            </a:xfrm>
            <a:custGeom>
              <a:avLst/>
              <a:gdLst>
                <a:gd name="T0" fmla="*/ 5 w 28"/>
                <a:gd name="T1" fmla="*/ 15 h 44"/>
                <a:gd name="T2" fmla="*/ 0 w 28"/>
                <a:gd name="T3" fmla="*/ 15 h 44"/>
                <a:gd name="T4" fmla="*/ 1 w 28"/>
                <a:gd name="T5" fmla="*/ 9 h 44"/>
                <a:gd name="T6" fmla="*/ 5 w 28"/>
                <a:gd name="T7" fmla="*/ 5 h 44"/>
                <a:gd name="T8" fmla="*/ 9 w 28"/>
                <a:gd name="T9" fmla="*/ 2 h 44"/>
                <a:gd name="T10" fmla="*/ 15 w 28"/>
                <a:gd name="T11" fmla="*/ 0 h 44"/>
                <a:gd name="T12" fmla="*/ 20 w 28"/>
                <a:gd name="T13" fmla="*/ 2 h 44"/>
                <a:gd name="T14" fmla="*/ 23 w 28"/>
                <a:gd name="T15" fmla="*/ 4 h 44"/>
                <a:gd name="T16" fmla="*/ 27 w 28"/>
                <a:gd name="T17" fmla="*/ 9 h 44"/>
                <a:gd name="T18" fmla="*/ 27 w 28"/>
                <a:gd name="T19" fmla="*/ 14 h 44"/>
                <a:gd name="T20" fmla="*/ 27 w 28"/>
                <a:gd name="T21" fmla="*/ 17 h 44"/>
                <a:gd name="T22" fmla="*/ 26 w 28"/>
                <a:gd name="T23" fmla="*/ 20 h 44"/>
                <a:gd name="T24" fmla="*/ 23 w 28"/>
                <a:gd name="T25" fmla="*/ 24 h 44"/>
                <a:gd name="T26" fmla="*/ 18 w 28"/>
                <a:gd name="T27" fmla="*/ 29 h 44"/>
                <a:gd name="T28" fmla="*/ 9 w 28"/>
                <a:gd name="T29" fmla="*/ 40 h 44"/>
                <a:gd name="T30" fmla="*/ 28 w 28"/>
                <a:gd name="T31" fmla="*/ 40 h 44"/>
                <a:gd name="T32" fmla="*/ 28 w 28"/>
                <a:gd name="T33" fmla="*/ 44 h 44"/>
                <a:gd name="T34" fmla="*/ 0 w 28"/>
                <a:gd name="T35" fmla="*/ 44 h 44"/>
                <a:gd name="T36" fmla="*/ 16 w 28"/>
                <a:gd name="T37" fmla="*/ 27 h 44"/>
                <a:gd name="T38" fmla="*/ 20 w 28"/>
                <a:gd name="T39" fmla="*/ 23 h 44"/>
                <a:gd name="T40" fmla="*/ 22 w 28"/>
                <a:gd name="T41" fmla="*/ 19 h 44"/>
                <a:gd name="T42" fmla="*/ 23 w 28"/>
                <a:gd name="T43" fmla="*/ 17 h 44"/>
                <a:gd name="T44" fmla="*/ 23 w 28"/>
                <a:gd name="T45" fmla="*/ 14 h 44"/>
                <a:gd name="T46" fmla="*/ 22 w 28"/>
                <a:gd name="T47" fmla="*/ 10 h 44"/>
                <a:gd name="T48" fmla="*/ 21 w 28"/>
                <a:gd name="T49" fmla="*/ 8 h 44"/>
                <a:gd name="T50" fmla="*/ 17 w 28"/>
                <a:gd name="T51" fmla="*/ 5 h 44"/>
                <a:gd name="T52" fmla="*/ 15 w 28"/>
                <a:gd name="T53" fmla="*/ 5 h 44"/>
                <a:gd name="T54" fmla="*/ 11 w 28"/>
                <a:gd name="T55" fmla="*/ 5 h 44"/>
                <a:gd name="T56" fmla="*/ 7 w 28"/>
                <a:gd name="T57" fmla="*/ 8 h 44"/>
                <a:gd name="T58" fmla="*/ 5 w 28"/>
                <a:gd name="T59" fmla="*/ 10 h 44"/>
                <a:gd name="T60" fmla="*/ 5 w 28"/>
                <a:gd name="T61" fmla="*/ 15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"/>
                <a:gd name="T94" fmla="*/ 0 h 44"/>
                <a:gd name="T95" fmla="*/ 28 w 28"/>
                <a:gd name="T96" fmla="*/ 44 h 4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" h="44">
                  <a:moveTo>
                    <a:pt x="5" y="15"/>
                  </a:moveTo>
                  <a:lnTo>
                    <a:pt x="0" y="15"/>
                  </a:lnTo>
                  <a:lnTo>
                    <a:pt x="1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7" y="17"/>
                  </a:lnTo>
                  <a:lnTo>
                    <a:pt x="26" y="20"/>
                  </a:lnTo>
                  <a:lnTo>
                    <a:pt x="23" y="24"/>
                  </a:lnTo>
                  <a:lnTo>
                    <a:pt x="18" y="29"/>
                  </a:lnTo>
                  <a:lnTo>
                    <a:pt x="9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0" y="44"/>
                  </a:lnTo>
                  <a:lnTo>
                    <a:pt x="16" y="27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3" y="17"/>
                  </a:lnTo>
                  <a:lnTo>
                    <a:pt x="23" y="14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5" y="10"/>
                  </a:lnTo>
                  <a:lnTo>
                    <a:pt x="5" y="15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0" name="Freeform 3442"/>
            <p:cNvSpPr>
              <a:spLocks/>
            </p:cNvSpPr>
            <p:nvPr/>
          </p:nvSpPr>
          <p:spPr bwMode="auto">
            <a:xfrm>
              <a:off x="3492" y="2030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19 w 38"/>
                <a:gd name="T5" fmla="*/ 32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19" y="32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1" name="Freeform 3444"/>
            <p:cNvSpPr>
              <a:spLocks noEditPoints="1"/>
            </p:cNvSpPr>
            <p:nvPr/>
          </p:nvSpPr>
          <p:spPr bwMode="auto">
            <a:xfrm>
              <a:off x="3546" y="2040"/>
              <a:ext cx="32" cy="33"/>
            </a:xfrm>
            <a:custGeom>
              <a:avLst/>
              <a:gdLst>
                <a:gd name="T0" fmla="*/ 28 w 32"/>
                <a:gd name="T1" fmla="*/ 22 h 33"/>
                <a:gd name="T2" fmla="*/ 32 w 32"/>
                <a:gd name="T3" fmla="*/ 23 h 33"/>
                <a:gd name="T4" fmla="*/ 29 w 32"/>
                <a:gd name="T5" fmla="*/ 26 h 33"/>
                <a:gd name="T6" fmla="*/ 28 w 32"/>
                <a:gd name="T7" fmla="*/ 28 h 33"/>
                <a:gd name="T8" fmla="*/ 26 w 32"/>
                <a:gd name="T9" fmla="*/ 31 h 33"/>
                <a:gd name="T10" fmla="*/ 23 w 32"/>
                <a:gd name="T11" fmla="*/ 32 h 33"/>
                <a:gd name="T12" fmla="*/ 20 w 32"/>
                <a:gd name="T13" fmla="*/ 32 h 33"/>
                <a:gd name="T14" fmla="*/ 17 w 32"/>
                <a:gd name="T15" fmla="*/ 33 h 33"/>
                <a:gd name="T16" fmla="*/ 13 w 32"/>
                <a:gd name="T17" fmla="*/ 32 h 33"/>
                <a:gd name="T18" fmla="*/ 10 w 32"/>
                <a:gd name="T19" fmla="*/ 32 h 33"/>
                <a:gd name="T20" fmla="*/ 7 w 32"/>
                <a:gd name="T21" fmla="*/ 30 h 33"/>
                <a:gd name="T22" fmla="*/ 5 w 32"/>
                <a:gd name="T23" fmla="*/ 28 h 33"/>
                <a:gd name="T24" fmla="*/ 1 w 32"/>
                <a:gd name="T25" fmla="*/ 22 h 33"/>
                <a:gd name="T26" fmla="*/ 0 w 32"/>
                <a:gd name="T27" fmla="*/ 17 h 33"/>
                <a:gd name="T28" fmla="*/ 1 w 32"/>
                <a:gd name="T29" fmla="*/ 11 h 33"/>
                <a:gd name="T30" fmla="*/ 4 w 32"/>
                <a:gd name="T31" fmla="*/ 6 h 33"/>
                <a:gd name="T32" fmla="*/ 6 w 32"/>
                <a:gd name="T33" fmla="*/ 3 h 33"/>
                <a:gd name="T34" fmla="*/ 10 w 32"/>
                <a:gd name="T35" fmla="*/ 1 h 33"/>
                <a:gd name="T36" fmla="*/ 12 w 32"/>
                <a:gd name="T37" fmla="*/ 1 h 33"/>
                <a:gd name="T38" fmla="*/ 16 w 32"/>
                <a:gd name="T39" fmla="*/ 0 h 33"/>
                <a:gd name="T40" fmla="*/ 20 w 32"/>
                <a:gd name="T41" fmla="*/ 1 h 33"/>
                <a:gd name="T42" fmla="*/ 23 w 32"/>
                <a:gd name="T43" fmla="*/ 2 h 33"/>
                <a:gd name="T44" fmla="*/ 27 w 32"/>
                <a:gd name="T45" fmla="*/ 3 h 33"/>
                <a:gd name="T46" fmla="*/ 29 w 32"/>
                <a:gd name="T47" fmla="*/ 6 h 33"/>
                <a:gd name="T48" fmla="*/ 32 w 32"/>
                <a:gd name="T49" fmla="*/ 11 h 33"/>
                <a:gd name="T50" fmla="*/ 32 w 32"/>
                <a:gd name="T51" fmla="*/ 17 h 33"/>
                <a:gd name="T52" fmla="*/ 5 w 32"/>
                <a:gd name="T53" fmla="*/ 17 h 33"/>
                <a:gd name="T54" fmla="*/ 5 w 32"/>
                <a:gd name="T55" fmla="*/ 22 h 33"/>
                <a:gd name="T56" fmla="*/ 7 w 32"/>
                <a:gd name="T57" fmla="*/ 26 h 33"/>
                <a:gd name="T58" fmla="*/ 12 w 32"/>
                <a:gd name="T59" fmla="*/ 28 h 33"/>
                <a:gd name="T60" fmla="*/ 16 w 32"/>
                <a:gd name="T61" fmla="*/ 30 h 33"/>
                <a:gd name="T62" fmla="*/ 18 w 32"/>
                <a:gd name="T63" fmla="*/ 28 h 33"/>
                <a:gd name="T64" fmla="*/ 21 w 32"/>
                <a:gd name="T65" fmla="*/ 28 h 33"/>
                <a:gd name="T66" fmla="*/ 23 w 32"/>
                <a:gd name="T67" fmla="*/ 27 h 33"/>
                <a:gd name="T68" fmla="*/ 24 w 32"/>
                <a:gd name="T69" fmla="*/ 26 h 33"/>
                <a:gd name="T70" fmla="*/ 26 w 32"/>
                <a:gd name="T71" fmla="*/ 25 h 33"/>
                <a:gd name="T72" fmla="*/ 28 w 32"/>
                <a:gd name="T73" fmla="*/ 22 h 33"/>
                <a:gd name="T74" fmla="*/ 28 w 32"/>
                <a:gd name="T75" fmla="*/ 13 h 33"/>
                <a:gd name="T76" fmla="*/ 27 w 32"/>
                <a:gd name="T77" fmla="*/ 11 h 33"/>
                <a:gd name="T78" fmla="*/ 26 w 32"/>
                <a:gd name="T79" fmla="*/ 8 h 33"/>
                <a:gd name="T80" fmla="*/ 24 w 32"/>
                <a:gd name="T81" fmla="*/ 6 h 33"/>
                <a:gd name="T82" fmla="*/ 22 w 32"/>
                <a:gd name="T83" fmla="*/ 5 h 33"/>
                <a:gd name="T84" fmla="*/ 20 w 32"/>
                <a:gd name="T85" fmla="*/ 5 h 33"/>
                <a:gd name="T86" fmla="*/ 16 w 32"/>
                <a:gd name="T87" fmla="*/ 3 h 33"/>
                <a:gd name="T88" fmla="*/ 12 w 32"/>
                <a:gd name="T89" fmla="*/ 5 h 33"/>
                <a:gd name="T90" fmla="*/ 9 w 32"/>
                <a:gd name="T91" fmla="*/ 7 h 33"/>
                <a:gd name="T92" fmla="*/ 6 w 32"/>
                <a:gd name="T93" fmla="*/ 10 h 33"/>
                <a:gd name="T94" fmla="*/ 5 w 32"/>
                <a:gd name="T95" fmla="*/ 13 h 33"/>
                <a:gd name="T96" fmla="*/ 28 w 32"/>
                <a:gd name="T97" fmla="*/ 13 h 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3"/>
                <a:gd name="T149" fmla="*/ 32 w 32"/>
                <a:gd name="T150" fmla="*/ 33 h 3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3">
                  <a:moveTo>
                    <a:pt x="28" y="22"/>
                  </a:moveTo>
                  <a:lnTo>
                    <a:pt x="32" y="23"/>
                  </a:lnTo>
                  <a:lnTo>
                    <a:pt x="29" y="26"/>
                  </a:lnTo>
                  <a:lnTo>
                    <a:pt x="28" y="28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7" y="33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7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  <a:close/>
                  <a:moveTo>
                    <a:pt x="28" y="13"/>
                  </a:moveTo>
                  <a:lnTo>
                    <a:pt x="27" y="11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2" y="5"/>
                  </a:lnTo>
                  <a:lnTo>
                    <a:pt x="20" y="5"/>
                  </a:lnTo>
                  <a:lnTo>
                    <a:pt x="16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2" name="Freeform 3445"/>
            <p:cNvSpPr>
              <a:spLocks/>
            </p:cNvSpPr>
            <p:nvPr/>
          </p:nvSpPr>
          <p:spPr bwMode="auto">
            <a:xfrm>
              <a:off x="3586" y="2028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4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4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3" name="Freeform 3446"/>
            <p:cNvSpPr>
              <a:spLocks/>
            </p:cNvSpPr>
            <p:nvPr/>
          </p:nvSpPr>
          <p:spPr bwMode="auto">
            <a:xfrm>
              <a:off x="3629" y="2028"/>
              <a:ext cx="28" cy="45"/>
            </a:xfrm>
            <a:custGeom>
              <a:avLst/>
              <a:gdLst>
                <a:gd name="T0" fmla="*/ 5 w 28"/>
                <a:gd name="T1" fmla="*/ 12 h 45"/>
                <a:gd name="T2" fmla="*/ 1 w 28"/>
                <a:gd name="T3" fmla="*/ 12 h 45"/>
                <a:gd name="T4" fmla="*/ 3 w 28"/>
                <a:gd name="T5" fmla="*/ 7 h 45"/>
                <a:gd name="T6" fmla="*/ 6 w 28"/>
                <a:gd name="T7" fmla="*/ 4 h 45"/>
                <a:gd name="T8" fmla="*/ 10 w 28"/>
                <a:gd name="T9" fmla="*/ 2 h 45"/>
                <a:gd name="T10" fmla="*/ 14 w 28"/>
                <a:gd name="T11" fmla="*/ 0 h 45"/>
                <a:gd name="T12" fmla="*/ 17 w 28"/>
                <a:gd name="T13" fmla="*/ 2 h 45"/>
                <a:gd name="T14" fmla="*/ 20 w 28"/>
                <a:gd name="T15" fmla="*/ 3 h 45"/>
                <a:gd name="T16" fmla="*/ 22 w 28"/>
                <a:gd name="T17" fmla="*/ 4 h 45"/>
                <a:gd name="T18" fmla="*/ 24 w 28"/>
                <a:gd name="T19" fmla="*/ 7 h 45"/>
                <a:gd name="T20" fmla="*/ 26 w 28"/>
                <a:gd name="T21" fmla="*/ 9 h 45"/>
                <a:gd name="T22" fmla="*/ 26 w 28"/>
                <a:gd name="T23" fmla="*/ 12 h 45"/>
                <a:gd name="T24" fmla="*/ 26 w 28"/>
                <a:gd name="T25" fmla="*/ 14 h 45"/>
                <a:gd name="T26" fmla="*/ 24 w 28"/>
                <a:gd name="T27" fmla="*/ 17 h 45"/>
                <a:gd name="T28" fmla="*/ 22 w 28"/>
                <a:gd name="T29" fmla="*/ 19 h 45"/>
                <a:gd name="T30" fmla="*/ 20 w 28"/>
                <a:gd name="T31" fmla="*/ 20 h 45"/>
                <a:gd name="T32" fmla="*/ 23 w 28"/>
                <a:gd name="T33" fmla="*/ 22 h 45"/>
                <a:gd name="T34" fmla="*/ 24 w 28"/>
                <a:gd name="T35" fmla="*/ 24 h 45"/>
                <a:gd name="T36" fmla="*/ 27 w 28"/>
                <a:gd name="T37" fmla="*/ 28 h 45"/>
                <a:gd name="T38" fmla="*/ 28 w 28"/>
                <a:gd name="T39" fmla="*/ 32 h 45"/>
                <a:gd name="T40" fmla="*/ 27 w 28"/>
                <a:gd name="T41" fmla="*/ 35 h 45"/>
                <a:gd name="T42" fmla="*/ 26 w 28"/>
                <a:gd name="T43" fmla="*/ 38 h 45"/>
                <a:gd name="T44" fmla="*/ 23 w 28"/>
                <a:gd name="T45" fmla="*/ 42 h 45"/>
                <a:gd name="T46" fmla="*/ 21 w 28"/>
                <a:gd name="T47" fmla="*/ 43 h 45"/>
                <a:gd name="T48" fmla="*/ 17 w 28"/>
                <a:gd name="T49" fmla="*/ 44 h 45"/>
                <a:gd name="T50" fmla="*/ 14 w 28"/>
                <a:gd name="T51" fmla="*/ 45 h 45"/>
                <a:gd name="T52" fmla="*/ 9 w 28"/>
                <a:gd name="T53" fmla="*/ 44 h 45"/>
                <a:gd name="T54" fmla="*/ 5 w 28"/>
                <a:gd name="T55" fmla="*/ 42 h 45"/>
                <a:gd name="T56" fmla="*/ 1 w 28"/>
                <a:gd name="T57" fmla="*/ 38 h 45"/>
                <a:gd name="T58" fmla="*/ 0 w 28"/>
                <a:gd name="T59" fmla="*/ 33 h 45"/>
                <a:gd name="T60" fmla="*/ 4 w 28"/>
                <a:gd name="T61" fmla="*/ 33 h 45"/>
                <a:gd name="T62" fmla="*/ 5 w 28"/>
                <a:gd name="T63" fmla="*/ 37 h 45"/>
                <a:gd name="T64" fmla="*/ 7 w 28"/>
                <a:gd name="T65" fmla="*/ 39 h 45"/>
                <a:gd name="T66" fmla="*/ 10 w 28"/>
                <a:gd name="T67" fmla="*/ 40 h 45"/>
                <a:gd name="T68" fmla="*/ 14 w 28"/>
                <a:gd name="T69" fmla="*/ 40 h 45"/>
                <a:gd name="T70" fmla="*/ 17 w 28"/>
                <a:gd name="T71" fmla="*/ 40 h 45"/>
                <a:gd name="T72" fmla="*/ 21 w 28"/>
                <a:gd name="T73" fmla="*/ 38 h 45"/>
                <a:gd name="T74" fmla="*/ 23 w 28"/>
                <a:gd name="T75" fmla="*/ 35 h 45"/>
                <a:gd name="T76" fmla="*/ 23 w 28"/>
                <a:gd name="T77" fmla="*/ 32 h 45"/>
                <a:gd name="T78" fmla="*/ 23 w 28"/>
                <a:gd name="T79" fmla="*/ 29 h 45"/>
                <a:gd name="T80" fmla="*/ 22 w 28"/>
                <a:gd name="T81" fmla="*/ 27 h 45"/>
                <a:gd name="T82" fmla="*/ 21 w 28"/>
                <a:gd name="T83" fmla="*/ 25 h 45"/>
                <a:gd name="T84" fmla="*/ 18 w 28"/>
                <a:gd name="T85" fmla="*/ 24 h 45"/>
                <a:gd name="T86" fmla="*/ 16 w 28"/>
                <a:gd name="T87" fmla="*/ 23 h 45"/>
                <a:gd name="T88" fmla="*/ 11 w 28"/>
                <a:gd name="T89" fmla="*/ 23 h 45"/>
                <a:gd name="T90" fmla="*/ 11 w 28"/>
                <a:gd name="T91" fmla="*/ 19 h 45"/>
                <a:gd name="T92" fmla="*/ 15 w 28"/>
                <a:gd name="T93" fmla="*/ 18 h 45"/>
                <a:gd name="T94" fmla="*/ 17 w 28"/>
                <a:gd name="T95" fmla="*/ 18 h 45"/>
                <a:gd name="T96" fmla="*/ 18 w 28"/>
                <a:gd name="T97" fmla="*/ 17 h 45"/>
                <a:gd name="T98" fmla="*/ 20 w 28"/>
                <a:gd name="T99" fmla="*/ 15 h 45"/>
                <a:gd name="T100" fmla="*/ 21 w 28"/>
                <a:gd name="T101" fmla="*/ 13 h 45"/>
                <a:gd name="T102" fmla="*/ 21 w 28"/>
                <a:gd name="T103" fmla="*/ 12 h 45"/>
                <a:gd name="T104" fmla="*/ 21 w 28"/>
                <a:gd name="T105" fmla="*/ 9 h 45"/>
                <a:gd name="T106" fmla="*/ 18 w 28"/>
                <a:gd name="T107" fmla="*/ 7 h 45"/>
                <a:gd name="T108" fmla="*/ 16 w 28"/>
                <a:gd name="T109" fmla="*/ 5 h 45"/>
                <a:gd name="T110" fmla="*/ 14 w 28"/>
                <a:gd name="T111" fmla="*/ 5 h 45"/>
                <a:gd name="T112" fmla="*/ 11 w 28"/>
                <a:gd name="T113" fmla="*/ 5 h 45"/>
                <a:gd name="T114" fmla="*/ 9 w 28"/>
                <a:gd name="T115" fmla="*/ 7 h 45"/>
                <a:gd name="T116" fmla="*/ 7 w 28"/>
                <a:gd name="T117" fmla="*/ 8 h 45"/>
                <a:gd name="T118" fmla="*/ 5 w 28"/>
                <a:gd name="T119" fmla="*/ 12 h 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45"/>
                <a:gd name="T182" fmla="*/ 28 w 28"/>
                <a:gd name="T183" fmla="*/ 45 h 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45">
                  <a:moveTo>
                    <a:pt x="5" y="12"/>
                  </a:moveTo>
                  <a:lnTo>
                    <a:pt x="1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24" y="24"/>
                  </a:lnTo>
                  <a:lnTo>
                    <a:pt x="27" y="28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8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17" y="44"/>
                  </a:lnTo>
                  <a:lnTo>
                    <a:pt x="14" y="45"/>
                  </a:lnTo>
                  <a:lnTo>
                    <a:pt x="9" y="44"/>
                  </a:lnTo>
                  <a:lnTo>
                    <a:pt x="5" y="42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4" y="33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3" y="32"/>
                  </a:lnTo>
                  <a:lnTo>
                    <a:pt x="23" y="29"/>
                  </a:lnTo>
                  <a:lnTo>
                    <a:pt x="22" y="27"/>
                  </a:lnTo>
                  <a:lnTo>
                    <a:pt x="21" y="25"/>
                  </a:lnTo>
                  <a:lnTo>
                    <a:pt x="18" y="24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20" y="15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9"/>
                  </a:lnTo>
                  <a:lnTo>
                    <a:pt x="18" y="7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8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4" name="Freeform 3447"/>
            <p:cNvSpPr>
              <a:spLocks/>
            </p:cNvSpPr>
            <p:nvPr/>
          </p:nvSpPr>
          <p:spPr bwMode="auto">
            <a:xfrm>
              <a:off x="3492" y="2030"/>
              <a:ext cx="38" cy="42"/>
            </a:xfrm>
            <a:custGeom>
              <a:avLst/>
              <a:gdLst>
                <a:gd name="T0" fmla="*/ 0 w 38"/>
                <a:gd name="T1" fmla="*/ 0 h 42"/>
                <a:gd name="T2" fmla="*/ 5 w 38"/>
                <a:gd name="T3" fmla="*/ 0 h 42"/>
                <a:gd name="T4" fmla="*/ 19 w 38"/>
                <a:gd name="T5" fmla="*/ 32 h 42"/>
                <a:gd name="T6" fmla="*/ 33 w 38"/>
                <a:gd name="T7" fmla="*/ 0 h 42"/>
                <a:gd name="T8" fmla="*/ 38 w 38"/>
                <a:gd name="T9" fmla="*/ 0 h 42"/>
                <a:gd name="T10" fmla="*/ 20 w 38"/>
                <a:gd name="T11" fmla="*/ 42 h 42"/>
                <a:gd name="T12" fmla="*/ 19 w 38"/>
                <a:gd name="T13" fmla="*/ 42 h 42"/>
                <a:gd name="T14" fmla="*/ 0 w 38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8"/>
                <a:gd name="T25" fmla="*/ 0 h 42"/>
                <a:gd name="T26" fmla="*/ 38 w 38"/>
                <a:gd name="T27" fmla="*/ 42 h 4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8" h="42">
                  <a:moveTo>
                    <a:pt x="0" y="0"/>
                  </a:moveTo>
                  <a:lnTo>
                    <a:pt x="5" y="0"/>
                  </a:lnTo>
                  <a:lnTo>
                    <a:pt x="19" y="32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5" name="Rectangle 3448"/>
            <p:cNvSpPr>
              <a:spLocks noChangeArrowheads="1"/>
            </p:cNvSpPr>
            <p:nvPr/>
          </p:nvSpPr>
          <p:spPr bwMode="auto">
            <a:xfrm>
              <a:off x="3535" y="2028"/>
              <a:ext cx="5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6" name="Freeform 3449"/>
            <p:cNvSpPr>
              <a:spLocks/>
            </p:cNvSpPr>
            <p:nvPr/>
          </p:nvSpPr>
          <p:spPr bwMode="auto">
            <a:xfrm>
              <a:off x="3546" y="2040"/>
              <a:ext cx="32" cy="33"/>
            </a:xfrm>
            <a:custGeom>
              <a:avLst/>
              <a:gdLst>
                <a:gd name="T0" fmla="*/ 28 w 32"/>
                <a:gd name="T1" fmla="*/ 22 h 33"/>
                <a:gd name="T2" fmla="*/ 32 w 32"/>
                <a:gd name="T3" fmla="*/ 23 h 33"/>
                <a:gd name="T4" fmla="*/ 29 w 32"/>
                <a:gd name="T5" fmla="*/ 26 h 33"/>
                <a:gd name="T6" fmla="*/ 28 w 32"/>
                <a:gd name="T7" fmla="*/ 28 h 33"/>
                <a:gd name="T8" fmla="*/ 26 w 32"/>
                <a:gd name="T9" fmla="*/ 31 h 33"/>
                <a:gd name="T10" fmla="*/ 23 w 32"/>
                <a:gd name="T11" fmla="*/ 32 h 33"/>
                <a:gd name="T12" fmla="*/ 20 w 32"/>
                <a:gd name="T13" fmla="*/ 32 h 33"/>
                <a:gd name="T14" fmla="*/ 17 w 32"/>
                <a:gd name="T15" fmla="*/ 33 h 33"/>
                <a:gd name="T16" fmla="*/ 13 w 32"/>
                <a:gd name="T17" fmla="*/ 32 h 33"/>
                <a:gd name="T18" fmla="*/ 10 w 32"/>
                <a:gd name="T19" fmla="*/ 32 h 33"/>
                <a:gd name="T20" fmla="*/ 7 w 32"/>
                <a:gd name="T21" fmla="*/ 30 h 33"/>
                <a:gd name="T22" fmla="*/ 5 w 32"/>
                <a:gd name="T23" fmla="*/ 28 h 33"/>
                <a:gd name="T24" fmla="*/ 1 w 32"/>
                <a:gd name="T25" fmla="*/ 22 h 33"/>
                <a:gd name="T26" fmla="*/ 0 w 32"/>
                <a:gd name="T27" fmla="*/ 17 h 33"/>
                <a:gd name="T28" fmla="*/ 1 w 32"/>
                <a:gd name="T29" fmla="*/ 11 h 33"/>
                <a:gd name="T30" fmla="*/ 4 w 32"/>
                <a:gd name="T31" fmla="*/ 6 h 33"/>
                <a:gd name="T32" fmla="*/ 6 w 32"/>
                <a:gd name="T33" fmla="*/ 3 h 33"/>
                <a:gd name="T34" fmla="*/ 10 w 32"/>
                <a:gd name="T35" fmla="*/ 1 h 33"/>
                <a:gd name="T36" fmla="*/ 12 w 32"/>
                <a:gd name="T37" fmla="*/ 1 h 33"/>
                <a:gd name="T38" fmla="*/ 16 w 32"/>
                <a:gd name="T39" fmla="*/ 0 h 33"/>
                <a:gd name="T40" fmla="*/ 20 w 32"/>
                <a:gd name="T41" fmla="*/ 1 h 33"/>
                <a:gd name="T42" fmla="*/ 23 w 32"/>
                <a:gd name="T43" fmla="*/ 2 h 33"/>
                <a:gd name="T44" fmla="*/ 27 w 32"/>
                <a:gd name="T45" fmla="*/ 3 h 33"/>
                <a:gd name="T46" fmla="*/ 29 w 32"/>
                <a:gd name="T47" fmla="*/ 6 h 33"/>
                <a:gd name="T48" fmla="*/ 32 w 32"/>
                <a:gd name="T49" fmla="*/ 11 h 33"/>
                <a:gd name="T50" fmla="*/ 32 w 32"/>
                <a:gd name="T51" fmla="*/ 17 h 33"/>
                <a:gd name="T52" fmla="*/ 5 w 32"/>
                <a:gd name="T53" fmla="*/ 17 h 33"/>
                <a:gd name="T54" fmla="*/ 5 w 32"/>
                <a:gd name="T55" fmla="*/ 22 h 33"/>
                <a:gd name="T56" fmla="*/ 7 w 32"/>
                <a:gd name="T57" fmla="*/ 26 h 33"/>
                <a:gd name="T58" fmla="*/ 12 w 32"/>
                <a:gd name="T59" fmla="*/ 28 h 33"/>
                <a:gd name="T60" fmla="*/ 16 w 32"/>
                <a:gd name="T61" fmla="*/ 30 h 33"/>
                <a:gd name="T62" fmla="*/ 18 w 32"/>
                <a:gd name="T63" fmla="*/ 28 h 33"/>
                <a:gd name="T64" fmla="*/ 21 w 32"/>
                <a:gd name="T65" fmla="*/ 28 h 33"/>
                <a:gd name="T66" fmla="*/ 23 w 32"/>
                <a:gd name="T67" fmla="*/ 27 h 33"/>
                <a:gd name="T68" fmla="*/ 24 w 32"/>
                <a:gd name="T69" fmla="*/ 26 h 33"/>
                <a:gd name="T70" fmla="*/ 26 w 32"/>
                <a:gd name="T71" fmla="*/ 25 h 33"/>
                <a:gd name="T72" fmla="*/ 28 w 32"/>
                <a:gd name="T73" fmla="*/ 22 h 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3"/>
                <a:gd name="T113" fmla="*/ 32 w 32"/>
                <a:gd name="T114" fmla="*/ 33 h 3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3">
                  <a:moveTo>
                    <a:pt x="28" y="22"/>
                  </a:moveTo>
                  <a:lnTo>
                    <a:pt x="32" y="23"/>
                  </a:lnTo>
                  <a:lnTo>
                    <a:pt x="29" y="26"/>
                  </a:lnTo>
                  <a:lnTo>
                    <a:pt x="28" y="28"/>
                  </a:lnTo>
                  <a:lnTo>
                    <a:pt x="26" y="31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7" y="33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2" y="11"/>
                  </a:lnTo>
                  <a:lnTo>
                    <a:pt x="32" y="17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7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1" y="28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7" name="Freeform 3450"/>
            <p:cNvSpPr>
              <a:spLocks/>
            </p:cNvSpPr>
            <p:nvPr/>
          </p:nvSpPr>
          <p:spPr bwMode="auto">
            <a:xfrm>
              <a:off x="3551" y="2043"/>
              <a:ext cx="23" cy="10"/>
            </a:xfrm>
            <a:custGeom>
              <a:avLst/>
              <a:gdLst>
                <a:gd name="T0" fmla="*/ 23 w 23"/>
                <a:gd name="T1" fmla="*/ 10 h 10"/>
                <a:gd name="T2" fmla="*/ 22 w 23"/>
                <a:gd name="T3" fmla="*/ 8 h 10"/>
                <a:gd name="T4" fmla="*/ 21 w 23"/>
                <a:gd name="T5" fmla="*/ 5 h 10"/>
                <a:gd name="T6" fmla="*/ 19 w 23"/>
                <a:gd name="T7" fmla="*/ 3 h 10"/>
                <a:gd name="T8" fmla="*/ 17 w 23"/>
                <a:gd name="T9" fmla="*/ 2 h 10"/>
                <a:gd name="T10" fmla="*/ 15 w 23"/>
                <a:gd name="T11" fmla="*/ 2 h 10"/>
                <a:gd name="T12" fmla="*/ 11 w 23"/>
                <a:gd name="T13" fmla="*/ 0 h 10"/>
                <a:gd name="T14" fmla="*/ 7 w 23"/>
                <a:gd name="T15" fmla="*/ 2 h 10"/>
                <a:gd name="T16" fmla="*/ 4 w 23"/>
                <a:gd name="T17" fmla="*/ 4 h 10"/>
                <a:gd name="T18" fmla="*/ 1 w 23"/>
                <a:gd name="T19" fmla="*/ 7 h 10"/>
                <a:gd name="T20" fmla="*/ 0 w 23"/>
                <a:gd name="T21" fmla="*/ 10 h 10"/>
                <a:gd name="T22" fmla="*/ 23 w 23"/>
                <a:gd name="T23" fmla="*/ 10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10"/>
                <a:gd name="T38" fmla="*/ 23 w 23"/>
                <a:gd name="T39" fmla="*/ 10 h 1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10">
                  <a:moveTo>
                    <a:pt x="23" y="10"/>
                  </a:moveTo>
                  <a:lnTo>
                    <a:pt x="22" y="8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0"/>
                  </a:lnTo>
                  <a:lnTo>
                    <a:pt x="23" y="10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8" name="Freeform 3451"/>
            <p:cNvSpPr>
              <a:spLocks/>
            </p:cNvSpPr>
            <p:nvPr/>
          </p:nvSpPr>
          <p:spPr bwMode="auto">
            <a:xfrm>
              <a:off x="3586" y="2028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9 w 25"/>
                <a:gd name="T7" fmla="*/ 13 h 44"/>
                <a:gd name="T8" fmla="*/ 24 w 25"/>
                <a:gd name="T9" fmla="*/ 13 h 44"/>
                <a:gd name="T10" fmla="*/ 6 w 25"/>
                <a:gd name="T11" fmla="*/ 28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9" y="13"/>
                  </a:lnTo>
                  <a:lnTo>
                    <a:pt x="24" y="13"/>
                  </a:lnTo>
                  <a:lnTo>
                    <a:pt x="6" y="28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99" name="Freeform 3452"/>
            <p:cNvSpPr>
              <a:spLocks/>
            </p:cNvSpPr>
            <p:nvPr/>
          </p:nvSpPr>
          <p:spPr bwMode="auto">
            <a:xfrm>
              <a:off x="3629" y="2028"/>
              <a:ext cx="28" cy="45"/>
            </a:xfrm>
            <a:custGeom>
              <a:avLst/>
              <a:gdLst>
                <a:gd name="T0" fmla="*/ 5 w 28"/>
                <a:gd name="T1" fmla="*/ 12 h 45"/>
                <a:gd name="T2" fmla="*/ 1 w 28"/>
                <a:gd name="T3" fmla="*/ 12 h 45"/>
                <a:gd name="T4" fmla="*/ 3 w 28"/>
                <a:gd name="T5" fmla="*/ 7 h 45"/>
                <a:gd name="T6" fmla="*/ 6 w 28"/>
                <a:gd name="T7" fmla="*/ 4 h 45"/>
                <a:gd name="T8" fmla="*/ 10 w 28"/>
                <a:gd name="T9" fmla="*/ 2 h 45"/>
                <a:gd name="T10" fmla="*/ 14 w 28"/>
                <a:gd name="T11" fmla="*/ 0 h 45"/>
                <a:gd name="T12" fmla="*/ 17 w 28"/>
                <a:gd name="T13" fmla="*/ 2 h 45"/>
                <a:gd name="T14" fmla="*/ 20 w 28"/>
                <a:gd name="T15" fmla="*/ 3 h 45"/>
                <a:gd name="T16" fmla="*/ 22 w 28"/>
                <a:gd name="T17" fmla="*/ 4 h 45"/>
                <a:gd name="T18" fmla="*/ 24 w 28"/>
                <a:gd name="T19" fmla="*/ 7 h 45"/>
                <a:gd name="T20" fmla="*/ 26 w 28"/>
                <a:gd name="T21" fmla="*/ 9 h 45"/>
                <a:gd name="T22" fmla="*/ 26 w 28"/>
                <a:gd name="T23" fmla="*/ 12 h 45"/>
                <a:gd name="T24" fmla="*/ 26 w 28"/>
                <a:gd name="T25" fmla="*/ 14 h 45"/>
                <a:gd name="T26" fmla="*/ 24 w 28"/>
                <a:gd name="T27" fmla="*/ 17 h 45"/>
                <a:gd name="T28" fmla="*/ 22 w 28"/>
                <a:gd name="T29" fmla="*/ 19 h 45"/>
                <a:gd name="T30" fmla="*/ 20 w 28"/>
                <a:gd name="T31" fmla="*/ 20 h 45"/>
                <a:gd name="T32" fmla="*/ 23 w 28"/>
                <a:gd name="T33" fmla="*/ 22 h 45"/>
                <a:gd name="T34" fmla="*/ 24 w 28"/>
                <a:gd name="T35" fmla="*/ 24 h 45"/>
                <a:gd name="T36" fmla="*/ 27 w 28"/>
                <a:gd name="T37" fmla="*/ 28 h 45"/>
                <a:gd name="T38" fmla="*/ 28 w 28"/>
                <a:gd name="T39" fmla="*/ 32 h 45"/>
                <a:gd name="T40" fmla="*/ 27 w 28"/>
                <a:gd name="T41" fmla="*/ 35 h 45"/>
                <a:gd name="T42" fmla="*/ 26 w 28"/>
                <a:gd name="T43" fmla="*/ 38 h 45"/>
                <a:gd name="T44" fmla="*/ 23 w 28"/>
                <a:gd name="T45" fmla="*/ 42 h 45"/>
                <a:gd name="T46" fmla="*/ 21 w 28"/>
                <a:gd name="T47" fmla="*/ 43 h 45"/>
                <a:gd name="T48" fmla="*/ 17 w 28"/>
                <a:gd name="T49" fmla="*/ 44 h 45"/>
                <a:gd name="T50" fmla="*/ 14 w 28"/>
                <a:gd name="T51" fmla="*/ 45 h 45"/>
                <a:gd name="T52" fmla="*/ 9 w 28"/>
                <a:gd name="T53" fmla="*/ 44 h 45"/>
                <a:gd name="T54" fmla="*/ 5 w 28"/>
                <a:gd name="T55" fmla="*/ 42 h 45"/>
                <a:gd name="T56" fmla="*/ 1 w 28"/>
                <a:gd name="T57" fmla="*/ 38 h 45"/>
                <a:gd name="T58" fmla="*/ 0 w 28"/>
                <a:gd name="T59" fmla="*/ 33 h 45"/>
                <a:gd name="T60" fmla="*/ 4 w 28"/>
                <a:gd name="T61" fmla="*/ 33 h 45"/>
                <a:gd name="T62" fmla="*/ 5 w 28"/>
                <a:gd name="T63" fmla="*/ 37 h 45"/>
                <a:gd name="T64" fmla="*/ 7 w 28"/>
                <a:gd name="T65" fmla="*/ 39 h 45"/>
                <a:gd name="T66" fmla="*/ 10 w 28"/>
                <a:gd name="T67" fmla="*/ 40 h 45"/>
                <a:gd name="T68" fmla="*/ 14 w 28"/>
                <a:gd name="T69" fmla="*/ 40 h 45"/>
                <a:gd name="T70" fmla="*/ 17 w 28"/>
                <a:gd name="T71" fmla="*/ 40 h 45"/>
                <a:gd name="T72" fmla="*/ 21 w 28"/>
                <a:gd name="T73" fmla="*/ 38 h 45"/>
                <a:gd name="T74" fmla="*/ 23 w 28"/>
                <a:gd name="T75" fmla="*/ 35 h 45"/>
                <a:gd name="T76" fmla="*/ 23 w 28"/>
                <a:gd name="T77" fmla="*/ 32 h 45"/>
                <a:gd name="T78" fmla="*/ 23 w 28"/>
                <a:gd name="T79" fmla="*/ 29 h 45"/>
                <a:gd name="T80" fmla="*/ 22 w 28"/>
                <a:gd name="T81" fmla="*/ 27 h 45"/>
                <a:gd name="T82" fmla="*/ 21 w 28"/>
                <a:gd name="T83" fmla="*/ 25 h 45"/>
                <a:gd name="T84" fmla="*/ 18 w 28"/>
                <a:gd name="T85" fmla="*/ 24 h 45"/>
                <a:gd name="T86" fmla="*/ 16 w 28"/>
                <a:gd name="T87" fmla="*/ 23 h 45"/>
                <a:gd name="T88" fmla="*/ 11 w 28"/>
                <a:gd name="T89" fmla="*/ 23 h 45"/>
                <a:gd name="T90" fmla="*/ 11 w 28"/>
                <a:gd name="T91" fmla="*/ 19 h 45"/>
                <a:gd name="T92" fmla="*/ 15 w 28"/>
                <a:gd name="T93" fmla="*/ 18 h 45"/>
                <a:gd name="T94" fmla="*/ 17 w 28"/>
                <a:gd name="T95" fmla="*/ 18 h 45"/>
                <a:gd name="T96" fmla="*/ 18 w 28"/>
                <a:gd name="T97" fmla="*/ 17 h 45"/>
                <a:gd name="T98" fmla="*/ 20 w 28"/>
                <a:gd name="T99" fmla="*/ 15 h 45"/>
                <a:gd name="T100" fmla="*/ 21 w 28"/>
                <a:gd name="T101" fmla="*/ 13 h 45"/>
                <a:gd name="T102" fmla="*/ 21 w 28"/>
                <a:gd name="T103" fmla="*/ 12 h 45"/>
                <a:gd name="T104" fmla="*/ 21 w 28"/>
                <a:gd name="T105" fmla="*/ 9 h 45"/>
                <a:gd name="T106" fmla="*/ 18 w 28"/>
                <a:gd name="T107" fmla="*/ 7 h 45"/>
                <a:gd name="T108" fmla="*/ 16 w 28"/>
                <a:gd name="T109" fmla="*/ 5 h 45"/>
                <a:gd name="T110" fmla="*/ 14 w 28"/>
                <a:gd name="T111" fmla="*/ 5 h 45"/>
                <a:gd name="T112" fmla="*/ 11 w 28"/>
                <a:gd name="T113" fmla="*/ 5 h 45"/>
                <a:gd name="T114" fmla="*/ 9 w 28"/>
                <a:gd name="T115" fmla="*/ 7 h 45"/>
                <a:gd name="T116" fmla="*/ 7 w 28"/>
                <a:gd name="T117" fmla="*/ 8 h 45"/>
                <a:gd name="T118" fmla="*/ 5 w 28"/>
                <a:gd name="T119" fmla="*/ 12 h 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45"/>
                <a:gd name="T182" fmla="*/ 28 w 28"/>
                <a:gd name="T183" fmla="*/ 45 h 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45">
                  <a:moveTo>
                    <a:pt x="5" y="12"/>
                  </a:moveTo>
                  <a:lnTo>
                    <a:pt x="1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2" y="4"/>
                  </a:lnTo>
                  <a:lnTo>
                    <a:pt x="24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24" y="24"/>
                  </a:lnTo>
                  <a:lnTo>
                    <a:pt x="27" y="28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8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17" y="44"/>
                  </a:lnTo>
                  <a:lnTo>
                    <a:pt x="14" y="45"/>
                  </a:lnTo>
                  <a:lnTo>
                    <a:pt x="9" y="44"/>
                  </a:lnTo>
                  <a:lnTo>
                    <a:pt x="5" y="42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4" y="33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7" y="40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3" y="32"/>
                  </a:lnTo>
                  <a:lnTo>
                    <a:pt x="23" y="29"/>
                  </a:lnTo>
                  <a:lnTo>
                    <a:pt x="22" y="27"/>
                  </a:lnTo>
                  <a:lnTo>
                    <a:pt x="21" y="25"/>
                  </a:lnTo>
                  <a:lnTo>
                    <a:pt x="18" y="24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20" y="15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9"/>
                  </a:lnTo>
                  <a:lnTo>
                    <a:pt x="18" y="7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8"/>
                  </a:lnTo>
                  <a:lnTo>
                    <a:pt x="5" y="12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0" name="Freeform 3453"/>
            <p:cNvSpPr>
              <a:spLocks/>
            </p:cNvSpPr>
            <p:nvPr/>
          </p:nvSpPr>
          <p:spPr bwMode="auto">
            <a:xfrm>
              <a:off x="1025" y="1176"/>
              <a:ext cx="37" cy="43"/>
            </a:xfrm>
            <a:custGeom>
              <a:avLst/>
              <a:gdLst>
                <a:gd name="T0" fmla="*/ 0 w 37"/>
                <a:gd name="T1" fmla="*/ 0 h 43"/>
                <a:gd name="T2" fmla="*/ 5 w 37"/>
                <a:gd name="T3" fmla="*/ 0 h 43"/>
                <a:gd name="T4" fmla="*/ 19 w 37"/>
                <a:gd name="T5" fmla="*/ 33 h 43"/>
                <a:gd name="T6" fmla="*/ 33 w 37"/>
                <a:gd name="T7" fmla="*/ 0 h 43"/>
                <a:gd name="T8" fmla="*/ 37 w 37"/>
                <a:gd name="T9" fmla="*/ 0 h 43"/>
                <a:gd name="T10" fmla="*/ 19 w 37"/>
                <a:gd name="T11" fmla="*/ 43 h 43"/>
                <a:gd name="T12" fmla="*/ 19 w 37"/>
                <a:gd name="T13" fmla="*/ 43 h 43"/>
                <a:gd name="T14" fmla="*/ 0 w 37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43"/>
                <a:gd name="T26" fmla="*/ 37 w 37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43">
                  <a:moveTo>
                    <a:pt x="0" y="0"/>
                  </a:moveTo>
                  <a:lnTo>
                    <a:pt x="5" y="0"/>
                  </a:lnTo>
                  <a:lnTo>
                    <a:pt x="19" y="33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1" name="Freeform 3455"/>
            <p:cNvSpPr>
              <a:spLocks noEditPoints="1"/>
            </p:cNvSpPr>
            <p:nvPr/>
          </p:nvSpPr>
          <p:spPr bwMode="auto">
            <a:xfrm>
              <a:off x="1079" y="1186"/>
              <a:ext cx="32" cy="34"/>
            </a:xfrm>
            <a:custGeom>
              <a:avLst/>
              <a:gdLst>
                <a:gd name="T0" fmla="*/ 27 w 32"/>
                <a:gd name="T1" fmla="*/ 23 h 34"/>
                <a:gd name="T2" fmla="*/ 31 w 32"/>
                <a:gd name="T3" fmla="*/ 24 h 34"/>
                <a:gd name="T4" fmla="*/ 28 w 32"/>
                <a:gd name="T5" fmla="*/ 28 h 34"/>
                <a:gd name="T6" fmla="*/ 27 w 32"/>
                <a:gd name="T7" fmla="*/ 30 h 34"/>
                <a:gd name="T8" fmla="*/ 24 w 32"/>
                <a:gd name="T9" fmla="*/ 31 h 34"/>
                <a:gd name="T10" fmla="*/ 22 w 32"/>
                <a:gd name="T11" fmla="*/ 33 h 34"/>
                <a:gd name="T12" fmla="*/ 20 w 32"/>
                <a:gd name="T13" fmla="*/ 34 h 34"/>
                <a:gd name="T14" fmla="*/ 16 w 32"/>
                <a:gd name="T15" fmla="*/ 34 h 34"/>
                <a:gd name="T16" fmla="*/ 12 w 32"/>
                <a:gd name="T17" fmla="*/ 34 h 34"/>
                <a:gd name="T18" fmla="*/ 9 w 32"/>
                <a:gd name="T19" fmla="*/ 33 h 34"/>
                <a:gd name="T20" fmla="*/ 6 w 32"/>
                <a:gd name="T21" fmla="*/ 31 h 34"/>
                <a:gd name="T22" fmla="*/ 4 w 32"/>
                <a:gd name="T23" fmla="*/ 29 h 34"/>
                <a:gd name="T24" fmla="*/ 1 w 32"/>
                <a:gd name="T25" fmla="*/ 24 h 34"/>
                <a:gd name="T26" fmla="*/ 0 w 32"/>
                <a:gd name="T27" fmla="*/ 18 h 34"/>
                <a:gd name="T28" fmla="*/ 0 w 32"/>
                <a:gd name="T29" fmla="*/ 11 h 34"/>
                <a:gd name="T30" fmla="*/ 4 w 32"/>
                <a:gd name="T31" fmla="*/ 6 h 34"/>
                <a:gd name="T32" fmla="*/ 6 w 32"/>
                <a:gd name="T33" fmla="*/ 4 h 34"/>
                <a:gd name="T34" fmla="*/ 9 w 32"/>
                <a:gd name="T35" fmla="*/ 3 h 34"/>
                <a:gd name="T36" fmla="*/ 12 w 32"/>
                <a:gd name="T37" fmla="*/ 1 h 34"/>
                <a:gd name="T38" fmla="*/ 16 w 32"/>
                <a:gd name="T39" fmla="*/ 0 h 34"/>
                <a:gd name="T40" fmla="*/ 20 w 32"/>
                <a:gd name="T41" fmla="*/ 1 h 34"/>
                <a:gd name="T42" fmla="*/ 22 w 32"/>
                <a:gd name="T43" fmla="*/ 3 h 34"/>
                <a:gd name="T44" fmla="*/ 26 w 32"/>
                <a:gd name="T45" fmla="*/ 4 h 34"/>
                <a:gd name="T46" fmla="*/ 28 w 32"/>
                <a:gd name="T47" fmla="*/ 6 h 34"/>
                <a:gd name="T48" fmla="*/ 31 w 32"/>
                <a:gd name="T49" fmla="*/ 11 h 34"/>
                <a:gd name="T50" fmla="*/ 32 w 32"/>
                <a:gd name="T51" fmla="*/ 18 h 34"/>
                <a:gd name="T52" fmla="*/ 4 w 32"/>
                <a:gd name="T53" fmla="*/ 18 h 34"/>
                <a:gd name="T54" fmla="*/ 5 w 32"/>
                <a:gd name="T55" fmla="*/ 23 h 34"/>
                <a:gd name="T56" fmla="*/ 7 w 32"/>
                <a:gd name="T57" fmla="*/ 26 h 34"/>
                <a:gd name="T58" fmla="*/ 11 w 32"/>
                <a:gd name="T59" fmla="*/ 29 h 34"/>
                <a:gd name="T60" fmla="*/ 16 w 32"/>
                <a:gd name="T61" fmla="*/ 30 h 34"/>
                <a:gd name="T62" fmla="*/ 17 w 32"/>
                <a:gd name="T63" fmla="*/ 30 h 34"/>
                <a:gd name="T64" fmla="*/ 20 w 32"/>
                <a:gd name="T65" fmla="*/ 29 h 34"/>
                <a:gd name="T66" fmla="*/ 22 w 32"/>
                <a:gd name="T67" fmla="*/ 28 h 34"/>
                <a:gd name="T68" fmla="*/ 23 w 32"/>
                <a:gd name="T69" fmla="*/ 26 h 34"/>
                <a:gd name="T70" fmla="*/ 26 w 32"/>
                <a:gd name="T71" fmla="*/ 25 h 34"/>
                <a:gd name="T72" fmla="*/ 27 w 32"/>
                <a:gd name="T73" fmla="*/ 23 h 34"/>
                <a:gd name="T74" fmla="*/ 27 w 32"/>
                <a:gd name="T75" fmla="*/ 14 h 34"/>
                <a:gd name="T76" fmla="*/ 26 w 32"/>
                <a:gd name="T77" fmla="*/ 11 h 34"/>
                <a:gd name="T78" fmla="*/ 24 w 32"/>
                <a:gd name="T79" fmla="*/ 9 h 34"/>
                <a:gd name="T80" fmla="*/ 23 w 32"/>
                <a:gd name="T81" fmla="*/ 8 h 34"/>
                <a:gd name="T82" fmla="*/ 21 w 32"/>
                <a:gd name="T83" fmla="*/ 5 h 34"/>
                <a:gd name="T84" fmla="*/ 18 w 32"/>
                <a:gd name="T85" fmla="*/ 5 h 34"/>
                <a:gd name="T86" fmla="*/ 16 w 32"/>
                <a:gd name="T87" fmla="*/ 5 h 34"/>
                <a:gd name="T88" fmla="*/ 11 w 32"/>
                <a:gd name="T89" fmla="*/ 5 h 34"/>
                <a:gd name="T90" fmla="*/ 7 w 32"/>
                <a:gd name="T91" fmla="*/ 8 h 34"/>
                <a:gd name="T92" fmla="*/ 6 w 32"/>
                <a:gd name="T93" fmla="*/ 10 h 34"/>
                <a:gd name="T94" fmla="*/ 4 w 32"/>
                <a:gd name="T95" fmla="*/ 14 h 34"/>
                <a:gd name="T96" fmla="*/ 27 w 32"/>
                <a:gd name="T97" fmla="*/ 14 h 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"/>
                <a:gd name="T148" fmla="*/ 0 h 34"/>
                <a:gd name="T149" fmla="*/ 32 w 32"/>
                <a:gd name="T150" fmla="*/ 34 h 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" h="34">
                  <a:moveTo>
                    <a:pt x="27" y="23"/>
                  </a:moveTo>
                  <a:lnTo>
                    <a:pt x="31" y="24"/>
                  </a:lnTo>
                  <a:lnTo>
                    <a:pt x="28" y="28"/>
                  </a:lnTo>
                  <a:lnTo>
                    <a:pt x="27" y="30"/>
                  </a:lnTo>
                  <a:lnTo>
                    <a:pt x="24" y="31"/>
                  </a:lnTo>
                  <a:lnTo>
                    <a:pt x="22" y="33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2" y="34"/>
                  </a:lnTo>
                  <a:lnTo>
                    <a:pt x="9" y="33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2" y="18"/>
                  </a:lnTo>
                  <a:lnTo>
                    <a:pt x="4" y="18"/>
                  </a:lnTo>
                  <a:lnTo>
                    <a:pt x="5" y="23"/>
                  </a:lnTo>
                  <a:lnTo>
                    <a:pt x="7" y="26"/>
                  </a:lnTo>
                  <a:lnTo>
                    <a:pt x="11" y="29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3" y="26"/>
                  </a:lnTo>
                  <a:lnTo>
                    <a:pt x="26" y="25"/>
                  </a:lnTo>
                  <a:lnTo>
                    <a:pt x="27" y="23"/>
                  </a:lnTo>
                  <a:close/>
                  <a:moveTo>
                    <a:pt x="27" y="14"/>
                  </a:moveTo>
                  <a:lnTo>
                    <a:pt x="26" y="11"/>
                  </a:lnTo>
                  <a:lnTo>
                    <a:pt x="24" y="9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6" y="10"/>
                  </a:lnTo>
                  <a:lnTo>
                    <a:pt x="4" y="14"/>
                  </a:lnTo>
                  <a:lnTo>
                    <a:pt x="27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2" name="Freeform 3456"/>
            <p:cNvSpPr>
              <a:spLocks/>
            </p:cNvSpPr>
            <p:nvPr/>
          </p:nvSpPr>
          <p:spPr bwMode="auto">
            <a:xfrm>
              <a:off x="1118" y="1175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8 w 25"/>
                <a:gd name="T7" fmla="*/ 12 h 44"/>
                <a:gd name="T8" fmla="*/ 25 w 25"/>
                <a:gd name="T9" fmla="*/ 12 h 44"/>
                <a:gd name="T10" fmla="*/ 7 w 25"/>
                <a:gd name="T11" fmla="*/ 27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8" y="12"/>
                  </a:lnTo>
                  <a:lnTo>
                    <a:pt x="25" y="12"/>
                  </a:lnTo>
                  <a:lnTo>
                    <a:pt x="7" y="27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3" name="Freeform 3457"/>
            <p:cNvSpPr>
              <a:spLocks noEditPoints="1"/>
            </p:cNvSpPr>
            <p:nvPr/>
          </p:nvSpPr>
          <p:spPr bwMode="auto">
            <a:xfrm>
              <a:off x="1160" y="1175"/>
              <a:ext cx="29" cy="44"/>
            </a:xfrm>
            <a:custGeom>
              <a:avLst/>
              <a:gdLst>
                <a:gd name="T0" fmla="*/ 23 w 29"/>
                <a:gd name="T1" fmla="*/ 0 h 44"/>
                <a:gd name="T2" fmla="*/ 24 w 29"/>
                <a:gd name="T3" fmla="*/ 0 h 44"/>
                <a:gd name="T4" fmla="*/ 24 w 29"/>
                <a:gd name="T5" fmla="*/ 30 h 44"/>
                <a:gd name="T6" fmla="*/ 29 w 29"/>
                <a:gd name="T7" fmla="*/ 30 h 44"/>
                <a:gd name="T8" fmla="*/ 29 w 29"/>
                <a:gd name="T9" fmla="*/ 34 h 44"/>
                <a:gd name="T10" fmla="*/ 24 w 29"/>
                <a:gd name="T11" fmla="*/ 34 h 44"/>
                <a:gd name="T12" fmla="*/ 24 w 29"/>
                <a:gd name="T13" fmla="*/ 44 h 44"/>
                <a:gd name="T14" fmla="*/ 20 w 29"/>
                <a:gd name="T15" fmla="*/ 44 h 44"/>
                <a:gd name="T16" fmla="*/ 20 w 29"/>
                <a:gd name="T17" fmla="*/ 34 h 44"/>
                <a:gd name="T18" fmla="*/ 0 w 29"/>
                <a:gd name="T19" fmla="*/ 34 h 44"/>
                <a:gd name="T20" fmla="*/ 23 w 29"/>
                <a:gd name="T21" fmla="*/ 0 h 44"/>
                <a:gd name="T22" fmla="*/ 20 w 29"/>
                <a:gd name="T23" fmla="*/ 30 h 44"/>
                <a:gd name="T24" fmla="*/ 20 w 29"/>
                <a:gd name="T25" fmla="*/ 12 h 44"/>
                <a:gd name="T26" fmla="*/ 8 w 29"/>
                <a:gd name="T27" fmla="*/ 30 h 44"/>
                <a:gd name="T28" fmla="*/ 20 w 29"/>
                <a:gd name="T29" fmla="*/ 30 h 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9"/>
                <a:gd name="T46" fmla="*/ 0 h 44"/>
                <a:gd name="T47" fmla="*/ 29 w 29"/>
                <a:gd name="T48" fmla="*/ 44 h 4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9" h="44">
                  <a:moveTo>
                    <a:pt x="23" y="0"/>
                  </a:moveTo>
                  <a:lnTo>
                    <a:pt x="24" y="0"/>
                  </a:lnTo>
                  <a:lnTo>
                    <a:pt x="24" y="30"/>
                  </a:lnTo>
                  <a:lnTo>
                    <a:pt x="29" y="30"/>
                  </a:lnTo>
                  <a:lnTo>
                    <a:pt x="29" y="34"/>
                  </a:lnTo>
                  <a:lnTo>
                    <a:pt x="24" y="34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34"/>
                  </a:lnTo>
                  <a:lnTo>
                    <a:pt x="0" y="34"/>
                  </a:lnTo>
                  <a:lnTo>
                    <a:pt x="23" y="0"/>
                  </a:lnTo>
                  <a:close/>
                  <a:moveTo>
                    <a:pt x="20" y="30"/>
                  </a:moveTo>
                  <a:lnTo>
                    <a:pt x="20" y="12"/>
                  </a:lnTo>
                  <a:lnTo>
                    <a:pt x="8" y="30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4" name="Freeform 3458"/>
            <p:cNvSpPr>
              <a:spLocks/>
            </p:cNvSpPr>
            <p:nvPr/>
          </p:nvSpPr>
          <p:spPr bwMode="auto">
            <a:xfrm>
              <a:off x="1025" y="1176"/>
              <a:ext cx="37" cy="43"/>
            </a:xfrm>
            <a:custGeom>
              <a:avLst/>
              <a:gdLst>
                <a:gd name="T0" fmla="*/ 0 w 37"/>
                <a:gd name="T1" fmla="*/ 0 h 43"/>
                <a:gd name="T2" fmla="*/ 5 w 37"/>
                <a:gd name="T3" fmla="*/ 0 h 43"/>
                <a:gd name="T4" fmla="*/ 19 w 37"/>
                <a:gd name="T5" fmla="*/ 33 h 43"/>
                <a:gd name="T6" fmla="*/ 33 w 37"/>
                <a:gd name="T7" fmla="*/ 0 h 43"/>
                <a:gd name="T8" fmla="*/ 37 w 37"/>
                <a:gd name="T9" fmla="*/ 0 h 43"/>
                <a:gd name="T10" fmla="*/ 19 w 37"/>
                <a:gd name="T11" fmla="*/ 43 h 43"/>
                <a:gd name="T12" fmla="*/ 19 w 37"/>
                <a:gd name="T13" fmla="*/ 43 h 43"/>
                <a:gd name="T14" fmla="*/ 0 w 37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43"/>
                <a:gd name="T26" fmla="*/ 37 w 37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43">
                  <a:moveTo>
                    <a:pt x="0" y="0"/>
                  </a:moveTo>
                  <a:lnTo>
                    <a:pt x="5" y="0"/>
                  </a:lnTo>
                  <a:lnTo>
                    <a:pt x="19" y="33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19" y="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5" name="Rectangle 3459"/>
            <p:cNvSpPr>
              <a:spLocks noChangeArrowheads="1"/>
            </p:cNvSpPr>
            <p:nvPr/>
          </p:nvSpPr>
          <p:spPr bwMode="auto">
            <a:xfrm>
              <a:off x="1068" y="1175"/>
              <a:ext cx="4" cy="44"/>
            </a:xfrm>
            <a:prstGeom prst="rect">
              <a:avLst/>
            </a:prstGeom>
            <a:noFill/>
            <a:ln w="1588">
              <a:solidFill>
                <a:srgbClr val="DA251D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6" name="Freeform 3460"/>
            <p:cNvSpPr>
              <a:spLocks/>
            </p:cNvSpPr>
            <p:nvPr/>
          </p:nvSpPr>
          <p:spPr bwMode="auto">
            <a:xfrm>
              <a:off x="1079" y="1186"/>
              <a:ext cx="32" cy="34"/>
            </a:xfrm>
            <a:custGeom>
              <a:avLst/>
              <a:gdLst>
                <a:gd name="T0" fmla="*/ 27 w 32"/>
                <a:gd name="T1" fmla="*/ 23 h 34"/>
                <a:gd name="T2" fmla="*/ 31 w 32"/>
                <a:gd name="T3" fmla="*/ 24 h 34"/>
                <a:gd name="T4" fmla="*/ 28 w 32"/>
                <a:gd name="T5" fmla="*/ 28 h 34"/>
                <a:gd name="T6" fmla="*/ 27 w 32"/>
                <a:gd name="T7" fmla="*/ 30 h 34"/>
                <a:gd name="T8" fmla="*/ 24 w 32"/>
                <a:gd name="T9" fmla="*/ 31 h 34"/>
                <a:gd name="T10" fmla="*/ 22 w 32"/>
                <a:gd name="T11" fmla="*/ 33 h 34"/>
                <a:gd name="T12" fmla="*/ 20 w 32"/>
                <a:gd name="T13" fmla="*/ 34 h 34"/>
                <a:gd name="T14" fmla="*/ 16 w 32"/>
                <a:gd name="T15" fmla="*/ 34 h 34"/>
                <a:gd name="T16" fmla="*/ 12 w 32"/>
                <a:gd name="T17" fmla="*/ 34 h 34"/>
                <a:gd name="T18" fmla="*/ 9 w 32"/>
                <a:gd name="T19" fmla="*/ 33 h 34"/>
                <a:gd name="T20" fmla="*/ 6 w 32"/>
                <a:gd name="T21" fmla="*/ 31 h 34"/>
                <a:gd name="T22" fmla="*/ 4 w 32"/>
                <a:gd name="T23" fmla="*/ 29 h 34"/>
                <a:gd name="T24" fmla="*/ 1 w 32"/>
                <a:gd name="T25" fmla="*/ 24 h 34"/>
                <a:gd name="T26" fmla="*/ 0 w 32"/>
                <a:gd name="T27" fmla="*/ 18 h 34"/>
                <a:gd name="T28" fmla="*/ 0 w 32"/>
                <a:gd name="T29" fmla="*/ 11 h 34"/>
                <a:gd name="T30" fmla="*/ 4 w 32"/>
                <a:gd name="T31" fmla="*/ 6 h 34"/>
                <a:gd name="T32" fmla="*/ 6 w 32"/>
                <a:gd name="T33" fmla="*/ 4 h 34"/>
                <a:gd name="T34" fmla="*/ 9 w 32"/>
                <a:gd name="T35" fmla="*/ 3 h 34"/>
                <a:gd name="T36" fmla="*/ 12 w 32"/>
                <a:gd name="T37" fmla="*/ 1 h 34"/>
                <a:gd name="T38" fmla="*/ 16 w 32"/>
                <a:gd name="T39" fmla="*/ 0 h 34"/>
                <a:gd name="T40" fmla="*/ 20 w 32"/>
                <a:gd name="T41" fmla="*/ 1 h 34"/>
                <a:gd name="T42" fmla="*/ 22 w 32"/>
                <a:gd name="T43" fmla="*/ 3 h 34"/>
                <a:gd name="T44" fmla="*/ 26 w 32"/>
                <a:gd name="T45" fmla="*/ 4 h 34"/>
                <a:gd name="T46" fmla="*/ 28 w 32"/>
                <a:gd name="T47" fmla="*/ 6 h 34"/>
                <a:gd name="T48" fmla="*/ 31 w 32"/>
                <a:gd name="T49" fmla="*/ 11 h 34"/>
                <a:gd name="T50" fmla="*/ 32 w 32"/>
                <a:gd name="T51" fmla="*/ 18 h 34"/>
                <a:gd name="T52" fmla="*/ 4 w 32"/>
                <a:gd name="T53" fmla="*/ 18 h 34"/>
                <a:gd name="T54" fmla="*/ 5 w 32"/>
                <a:gd name="T55" fmla="*/ 23 h 34"/>
                <a:gd name="T56" fmla="*/ 7 w 32"/>
                <a:gd name="T57" fmla="*/ 26 h 34"/>
                <a:gd name="T58" fmla="*/ 11 w 32"/>
                <a:gd name="T59" fmla="*/ 29 h 34"/>
                <a:gd name="T60" fmla="*/ 16 w 32"/>
                <a:gd name="T61" fmla="*/ 30 h 34"/>
                <a:gd name="T62" fmla="*/ 17 w 32"/>
                <a:gd name="T63" fmla="*/ 30 h 34"/>
                <a:gd name="T64" fmla="*/ 20 w 32"/>
                <a:gd name="T65" fmla="*/ 29 h 34"/>
                <a:gd name="T66" fmla="*/ 22 w 32"/>
                <a:gd name="T67" fmla="*/ 28 h 34"/>
                <a:gd name="T68" fmla="*/ 23 w 32"/>
                <a:gd name="T69" fmla="*/ 26 h 34"/>
                <a:gd name="T70" fmla="*/ 26 w 32"/>
                <a:gd name="T71" fmla="*/ 25 h 34"/>
                <a:gd name="T72" fmla="*/ 27 w 32"/>
                <a:gd name="T73" fmla="*/ 23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"/>
                <a:gd name="T112" fmla="*/ 0 h 34"/>
                <a:gd name="T113" fmla="*/ 32 w 3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" h="34">
                  <a:moveTo>
                    <a:pt x="27" y="23"/>
                  </a:moveTo>
                  <a:lnTo>
                    <a:pt x="31" y="24"/>
                  </a:lnTo>
                  <a:lnTo>
                    <a:pt x="28" y="28"/>
                  </a:lnTo>
                  <a:lnTo>
                    <a:pt x="27" y="30"/>
                  </a:lnTo>
                  <a:lnTo>
                    <a:pt x="24" y="31"/>
                  </a:lnTo>
                  <a:lnTo>
                    <a:pt x="22" y="33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2" y="34"/>
                  </a:lnTo>
                  <a:lnTo>
                    <a:pt x="9" y="33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2" y="18"/>
                  </a:lnTo>
                  <a:lnTo>
                    <a:pt x="4" y="18"/>
                  </a:lnTo>
                  <a:lnTo>
                    <a:pt x="5" y="23"/>
                  </a:lnTo>
                  <a:lnTo>
                    <a:pt x="7" y="26"/>
                  </a:lnTo>
                  <a:lnTo>
                    <a:pt x="11" y="29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3" y="26"/>
                  </a:lnTo>
                  <a:lnTo>
                    <a:pt x="26" y="25"/>
                  </a:lnTo>
                  <a:lnTo>
                    <a:pt x="27" y="23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7" name="Freeform 3461"/>
            <p:cNvSpPr>
              <a:spLocks/>
            </p:cNvSpPr>
            <p:nvPr/>
          </p:nvSpPr>
          <p:spPr bwMode="auto">
            <a:xfrm>
              <a:off x="1083" y="1191"/>
              <a:ext cx="23" cy="9"/>
            </a:xfrm>
            <a:custGeom>
              <a:avLst/>
              <a:gdLst>
                <a:gd name="T0" fmla="*/ 23 w 23"/>
                <a:gd name="T1" fmla="*/ 9 h 9"/>
                <a:gd name="T2" fmla="*/ 22 w 23"/>
                <a:gd name="T3" fmla="*/ 6 h 9"/>
                <a:gd name="T4" fmla="*/ 20 w 23"/>
                <a:gd name="T5" fmla="*/ 4 h 9"/>
                <a:gd name="T6" fmla="*/ 19 w 23"/>
                <a:gd name="T7" fmla="*/ 3 h 9"/>
                <a:gd name="T8" fmla="*/ 17 w 23"/>
                <a:gd name="T9" fmla="*/ 0 h 9"/>
                <a:gd name="T10" fmla="*/ 14 w 23"/>
                <a:gd name="T11" fmla="*/ 0 h 9"/>
                <a:gd name="T12" fmla="*/ 12 w 23"/>
                <a:gd name="T13" fmla="*/ 0 h 9"/>
                <a:gd name="T14" fmla="*/ 7 w 23"/>
                <a:gd name="T15" fmla="*/ 0 h 9"/>
                <a:gd name="T16" fmla="*/ 3 w 23"/>
                <a:gd name="T17" fmla="*/ 3 h 9"/>
                <a:gd name="T18" fmla="*/ 2 w 23"/>
                <a:gd name="T19" fmla="*/ 5 h 9"/>
                <a:gd name="T20" fmla="*/ 0 w 23"/>
                <a:gd name="T21" fmla="*/ 9 h 9"/>
                <a:gd name="T22" fmla="*/ 23 w 23"/>
                <a:gd name="T23" fmla="*/ 9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9"/>
                <a:gd name="T38" fmla="*/ 23 w 23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9">
                  <a:moveTo>
                    <a:pt x="23" y="9"/>
                  </a:moveTo>
                  <a:lnTo>
                    <a:pt x="22" y="6"/>
                  </a:lnTo>
                  <a:lnTo>
                    <a:pt x="20" y="4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2" y="5"/>
                  </a:lnTo>
                  <a:lnTo>
                    <a:pt x="0" y="9"/>
                  </a:lnTo>
                  <a:lnTo>
                    <a:pt x="23" y="9"/>
                  </a:lnTo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8" name="Freeform 3462"/>
            <p:cNvSpPr>
              <a:spLocks/>
            </p:cNvSpPr>
            <p:nvPr/>
          </p:nvSpPr>
          <p:spPr bwMode="auto">
            <a:xfrm>
              <a:off x="1118" y="1175"/>
              <a:ext cx="25" cy="44"/>
            </a:xfrm>
            <a:custGeom>
              <a:avLst/>
              <a:gdLst>
                <a:gd name="T0" fmla="*/ 0 w 25"/>
                <a:gd name="T1" fmla="*/ 0 h 44"/>
                <a:gd name="T2" fmla="*/ 4 w 25"/>
                <a:gd name="T3" fmla="*/ 0 h 44"/>
                <a:gd name="T4" fmla="*/ 4 w 25"/>
                <a:gd name="T5" fmla="*/ 25 h 44"/>
                <a:gd name="T6" fmla="*/ 18 w 25"/>
                <a:gd name="T7" fmla="*/ 12 h 44"/>
                <a:gd name="T8" fmla="*/ 25 w 25"/>
                <a:gd name="T9" fmla="*/ 12 h 44"/>
                <a:gd name="T10" fmla="*/ 7 w 25"/>
                <a:gd name="T11" fmla="*/ 27 h 44"/>
                <a:gd name="T12" fmla="*/ 25 w 25"/>
                <a:gd name="T13" fmla="*/ 44 h 44"/>
                <a:gd name="T14" fmla="*/ 20 w 25"/>
                <a:gd name="T15" fmla="*/ 44 h 44"/>
                <a:gd name="T16" fmla="*/ 4 w 25"/>
                <a:gd name="T17" fmla="*/ 30 h 44"/>
                <a:gd name="T18" fmla="*/ 4 w 25"/>
                <a:gd name="T19" fmla="*/ 44 h 44"/>
                <a:gd name="T20" fmla="*/ 0 w 25"/>
                <a:gd name="T21" fmla="*/ 44 h 44"/>
                <a:gd name="T22" fmla="*/ 0 w 25"/>
                <a:gd name="T23" fmla="*/ 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44"/>
                <a:gd name="T38" fmla="*/ 25 w 25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44">
                  <a:moveTo>
                    <a:pt x="0" y="0"/>
                  </a:moveTo>
                  <a:lnTo>
                    <a:pt x="4" y="0"/>
                  </a:lnTo>
                  <a:lnTo>
                    <a:pt x="4" y="25"/>
                  </a:lnTo>
                  <a:lnTo>
                    <a:pt x="18" y="12"/>
                  </a:lnTo>
                  <a:lnTo>
                    <a:pt x="25" y="12"/>
                  </a:lnTo>
                  <a:lnTo>
                    <a:pt x="7" y="27"/>
                  </a:lnTo>
                  <a:lnTo>
                    <a:pt x="25" y="44"/>
                  </a:lnTo>
                  <a:lnTo>
                    <a:pt x="20" y="44"/>
                  </a:lnTo>
                  <a:lnTo>
                    <a:pt x="4" y="3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09" name="Freeform 3463"/>
            <p:cNvSpPr>
              <a:spLocks/>
            </p:cNvSpPr>
            <p:nvPr/>
          </p:nvSpPr>
          <p:spPr bwMode="auto">
            <a:xfrm>
              <a:off x="1160" y="1175"/>
              <a:ext cx="29" cy="44"/>
            </a:xfrm>
            <a:custGeom>
              <a:avLst/>
              <a:gdLst>
                <a:gd name="T0" fmla="*/ 23 w 29"/>
                <a:gd name="T1" fmla="*/ 0 h 44"/>
                <a:gd name="T2" fmla="*/ 24 w 29"/>
                <a:gd name="T3" fmla="*/ 0 h 44"/>
                <a:gd name="T4" fmla="*/ 24 w 29"/>
                <a:gd name="T5" fmla="*/ 30 h 44"/>
                <a:gd name="T6" fmla="*/ 29 w 29"/>
                <a:gd name="T7" fmla="*/ 30 h 44"/>
                <a:gd name="T8" fmla="*/ 29 w 29"/>
                <a:gd name="T9" fmla="*/ 34 h 44"/>
                <a:gd name="T10" fmla="*/ 24 w 29"/>
                <a:gd name="T11" fmla="*/ 34 h 44"/>
                <a:gd name="T12" fmla="*/ 24 w 29"/>
                <a:gd name="T13" fmla="*/ 44 h 44"/>
                <a:gd name="T14" fmla="*/ 20 w 29"/>
                <a:gd name="T15" fmla="*/ 44 h 44"/>
                <a:gd name="T16" fmla="*/ 20 w 29"/>
                <a:gd name="T17" fmla="*/ 34 h 44"/>
                <a:gd name="T18" fmla="*/ 0 w 29"/>
                <a:gd name="T19" fmla="*/ 34 h 44"/>
                <a:gd name="T20" fmla="*/ 23 w 29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9"/>
                <a:gd name="T34" fmla="*/ 0 h 44"/>
                <a:gd name="T35" fmla="*/ 29 w 29"/>
                <a:gd name="T36" fmla="*/ 44 h 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9" h="44">
                  <a:moveTo>
                    <a:pt x="23" y="0"/>
                  </a:moveTo>
                  <a:lnTo>
                    <a:pt x="24" y="0"/>
                  </a:lnTo>
                  <a:lnTo>
                    <a:pt x="24" y="30"/>
                  </a:lnTo>
                  <a:lnTo>
                    <a:pt x="29" y="30"/>
                  </a:lnTo>
                  <a:lnTo>
                    <a:pt x="29" y="34"/>
                  </a:lnTo>
                  <a:lnTo>
                    <a:pt x="24" y="34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34"/>
                  </a:lnTo>
                  <a:lnTo>
                    <a:pt x="0" y="34"/>
                  </a:lnTo>
                  <a:lnTo>
                    <a:pt x="23" y="0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0" name="Freeform 3464"/>
            <p:cNvSpPr>
              <a:spLocks/>
            </p:cNvSpPr>
            <p:nvPr/>
          </p:nvSpPr>
          <p:spPr bwMode="auto">
            <a:xfrm>
              <a:off x="1168" y="1187"/>
              <a:ext cx="12" cy="18"/>
            </a:xfrm>
            <a:custGeom>
              <a:avLst/>
              <a:gdLst>
                <a:gd name="T0" fmla="*/ 12 w 12"/>
                <a:gd name="T1" fmla="*/ 18 h 18"/>
                <a:gd name="T2" fmla="*/ 12 w 12"/>
                <a:gd name="T3" fmla="*/ 0 h 18"/>
                <a:gd name="T4" fmla="*/ 0 w 12"/>
                <a:gd name="T5" fmla="*/ 18 h 18"/>
                <a:gd name="T6" fmla="*/ 12 w 12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8"/>
                <a:gd name="T14" fmla="*/ 12 w 12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8">
                  <a:moveTo>
                    <a:pt x="12" y="18"/>
                  </a:moveTo>
                  <a:lnTo>
                    <a:pt x="12" y="0"/>
                  </a:lnTo>
                  <a:lnTo>
                    <a:pt x="0" y="18"/>
                  </a:lnTo>
                  <a:lnTo>
                    <a:pt x="12" y="18"/>
                  </a:lnTo>
                  <a:close/>
                </a:path>
              </a:pathLst>
            </a:custGeom>
            <a:noFill/>
            <a:ln w="1588">
              <a:solidFill>
                <a:srgbClr val="DA251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1" name="Freeform 4024"/>
            <p:cNvSpPr>
              <a:spLocks/>
            </p:cNvSpPr>
            <p:nvPr/>
          </p:nvSpPr>
          <p:spPr bwMode="auto">
            <a:xfrm>
              <a:off x="2929" y="1529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3 w 15"/>
                <a:gd name="T7" fmla="*/ 5 h 15"/>
                <a:gd name="T8" fmla="*/ 15 w 15"/>
                <a:gd name="T9" fmla="*/ 8 h 15"/>
                <a:gd name="T10" fmla="*/ 13 w 15"/>
                <a:gd name="T11" fmla="*/ 10 h 15"/>
                <a:gd name="T12" fmla="*/ 12 w 15"/>
                <a:gd name="T13" fmla="*/ 13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2" name="Freeform 4025"/>
            <p:cNvSpPr>
              <a:spLocks/>
            </p:cNvSpPr>
            <p:nvPr/>
          </p:nvSpPr>
          <p:spPr bwMode="auto">
            <a:xfrm>
              <a:off x="2929" y="1529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3 w 15"/>
                <a:gd name="T7" fmla="*/ 5 h 15"/>
                <a:gd name="T8" fmla="*/ 15 w 15"/>
                <a:gd name="T9" fmla="*/ 8 h 15"/>
                <a:gd name="T10" fmla="*/ 13 w 15"/>
                <a:gd name="T11" fmla="*/ 10 h 15"/>
                <a:gd name="T12" fmla="*/ 12 w 15"/>
                <a:gd name="T13" fmla="*/ 13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3" name="Freeform 4026"/>
            <p:cNvSpPr>
              <a:spLocks/>
            </p:cNvSpPr>
            <p:nvPr/>
          </p:nvSpPr>
          <p:spPr bwMode="auto">
            <a:xfrm>
              <a:off x="2929" y="1236"/>
              <a:ext cx="15" cy="14"/>
            </a:xfrm>
            <a:custGeom>
              <a:avLst/>
              <a:gdLst>
                <a:gd name="T0" fmla="*/ 7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3 w 15"/>
                <a:gd name="T7" fmla="*/ 4 h 14"/>
                <a:gd name="T8" fmla="*/ 15 w 15"/>
                <a:gd name="T9" fmla="*/ 8 h 14"/>
                <a:gd name="T10" fmla="*/ 13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7 w 15"/>
                <a:gd name="T17" fmla="*/ 14 h 14"/>
                <a:gd name="T18" fmla="*/ 5 w 15"/>
                <a:gd name="T19" fmla="*/ 14 h 14"/>
                <a:gd name="T20" fmla="*/ 2 w 15"/>
                <a:gd name="T21" fmla="*/ 13 h 14"/>
                <a:gd name="T22" fmla="*/ 0 w 15"/>
                <a:gd name="T23" fmla="*/ 10 h 14"/>
                <a:gd name="T24" fmla="*/ 0 w 15"/>
                <a:gd name="T25" fmla="*/ 8 h 14"/>
                <a:gd name="T26" fmla="*/ 0 w 15"/>
                <a:gd name="T27" fmla="*/ 4 h 14"/>
                <a:gd name="T28" fmla="*/ 2 w 15"/>
                <a:gd name="T29" fmla="*/ 1 h 14"/>
                <a:gd name="T30" fmla="*/ 5 w 15"/>
                <a:gd name="T31" fmla="*/ 0 h 14"/>
                <a:gd name="T32" fmla="*/ 7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4" name="Freeform 4027"/>
            <p:cNvSpPr>
              <a:spLocks/>
            </p:cNvSpPr>
            <p:nvPr/>
          </p:nvSpPr>
          <p:spPr bwMode="auto">
            <a:xfrm>
              <a:off x="2929" y="1236"/>
              <a:ext cx="15" cy="14"/>
            </a:xfrm>
            <a:custGeom>
              <a:avLst/>
              <a:gdLst>
                <a:gd name="T0" fmla="*/ 7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3 w 15"/>
                <a:gd name="T7" fmla="*/ 4 h 14"/>
                <a:gd name="T8" fmla="*/ 15 w 15"/>
                <a:gd name="T9" fmla="*/ 8 h 14"/>
                <a:gd name="T10" fmla="*/ 13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7 w 15"/>
                <a:gd name="T17" fmla="*/ 14 h 14"/>
                <a:gd name="T18" fmla="*/ 5 w 15"/>
                <a:gd name="T19" fmla="*/ 14 h 14"/>
                <a:gd name="T20" fmla="*/ 2 w 15"/>
                <a:gd name="T21" fmla="*/ 13 h 14"/>
                <a:gd name="T22" fmla="*/ 0 w 15"/>
                <a:gd name="T23" fmla="*/ 10 h 14"/>
                <a:gd name="T24" fmla="*/ 0 w 15"/>
                <a:gd name="T25" fmla="*/ 8 h 14"/>
                <a:gd name="T26" fmla="*/ 0 w 15"/>
                <a:gd name="T27" fmla="*/ 4 h 14"/>
                <a:gd name="T28" fmla="*/ 2 w 15"/>
                <a:gd name="T29" fmla="*/ 1 h 14"/>
                <a:gd name="T30" fmla="*/ 5 w 15"/>
                <a:gd name="T31" fmla="*/ 0 h 14"/>
                <a:gd name="T32" fmla="*/ 7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5" name="Freeform 4028"/>
            <p:cNvSpPr>
              <a:spLocks/>
            </p:cNvSpPr>
            <p:nvPr/>
          </p:nvSpPr>
          <p:spPr bwMode="auto">
            <a:xfrm>
              <a:off x="1681" y="998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3 h 15"/>
                <a:gd name="T6" fmla="*/ 14 w 15"/>
                <a:gd name="T7" fmla="*/ 5 h 15"/>
                <a:gd name="T8" fmla="*/ 15 w 15"/>
                <a:gd name="T9" fmla="*/ 8 h 15"/>
                <a:gd name="T10" fmla="*/ 14 w 15"/>
                <a:gd name="T11" fmla="*/ 10 h 15"/>
                <a:gd name="T12" fmla="*/ 13 w 15"/>
                <a:gd name="T13" fmla="*/ 13 h 15"/>
                <a:gd name="T14" fmla="*/ 10 w 15"/>
                <a:gd name="T15" fmla="*/ 14 h 15"/>
                <a:gd name="T16" fmla="*/ 8 w 15"/>
                <a:gd name="T17" fmla="*/ 15 h 15"/>
                <a:gd name="T18" fmla="*/ 4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3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5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6" name="Freeform 4029"/>
            <p:cNvSpPr>
              <a:spLocks/>
            </p:cNvSpPr>
            <p:nvPr/>
          </p:nvSpPr>
          <p:spPr bwMode="auto">
            <a:xfrm>
              <a:off x="1681" y="998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3 h 15"/>
                <a:gd name="T6" fmla="*/ 14 w 15"/>
                <a:gd name="T7" fmla="*/ 5 h 15"/>
                <a:gd name="T8" fmla="*/ 15 w 15"/>
                <a:gd name="T9" fmla="*/ 8 h 15"/>
                <a:gd name="T10" fmla="*/ 14 w 15"/>
                <a:gd name="T11" fmla="*/ 10 h 15"/>
                <a:gd name="T12" fmla="*/ 13 w 15"/>
                <a:gd name="T13" fmla="*/ 13 h 15"/>
                <a:gd name="T14" fmla="*/ 10 w 15"/>
                <a:gd name="T15" fmla="*/ 14 h 15"/>
                <a:gd name="T16" fmla="*/ 8 w 15"/>
                <a:gd name="T17" fmla="*/ 15 h 15"/>
                <a:gd name="T18" fmla="*/ 4 w 15"/>
                <a:gd name="T19" fmla="*/ 14 h 15"/>
                <a:gd name="T20" fmla="*/ 2 w 15"/>
                <a:gd name="T21" fmla="*/ 13 h 15"/>
                <a:gd name="T22" fmla="*/ 0 w 15"/>
                <a:gd name="T23" fmla="*/ 10 h 15"/>
                <a:gd name="T24" fmla="*/ 0 w 15"/>
                <a:gd name="T25" fmla="*/ 8 h 15"/>
                <a:gd name="T26" fmla="*/ 0 w 15"/>
                <a:gd name="T27" fmla="*/ 5 h 15"/>
                <a:gd name="T28" fmla="*/ 2 w 15"/>
                <a:gd name="T29" fmla="*/ 3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5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0" y="14"/>
                  </a:lnTo>
                  <a:lnTo>
                    <a:pt x="8" y="15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7" name="Freeform 4030"/>
            <p:cNvSpPr>
              <a:spLocks/>
            </p:cNvSpPr>
            <p:nvPr/>
          </p:nvSpPr>
          <p:spPr bwMode="auto">
            <a:xfrm>
              <a:off x="1408" y="956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1 h 15"/>
                <a:gd name="T4" fmla="*/ 13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3 w 14"/>
                <a:gd name="T13" fmla="*/ 14 h 15"/>
                <a:gd name="T14" fmla="*/ 11 w 14"/>
                <a:gd name="T15" fmla="*/ 15 h 15"/>
                <a:gd name="T16" fmla="*/ 7 w 14"/>
                <a:gd name="T17" fmla="*/ 15 h 15"/>
                <a:gd name="T18" fmla="*/ 5 w 14"/>
                <a:gd name="T19" fmla="*/ 15 h 15"/>
                <a:gd name="T20" fmla="*/ 2 w 14"/>
                <a:gd name="T21" fmla="*/ 14 h 15"/>
                <a:gd name="T22" fmla="*/ 1 w 14"/>
                <a:gd name="T23" fmla="*/ 11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8" name="Freeform 4031"/>
            <p:cNvSpPr>
              <a:spLocks/>
            </p:cNvSpPr>
            <p:nvPr/>
          </p:nvSpPr>
          <p:spPr bwMode="auto">
            <a:xfrm>
              <a:off x="1408" y="956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1 h 15"/>
                <a:gd name="T4" fmla="*/ 13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3 w 14"/>
                <a:gd name="T13" fmla="*/ 14 h 15"/>
                <a:gd name="T14" fmla="*/ 11 w 14"/>
                <a:gd name="T15" fmla="*/ 15 h 15"/>
                <a:gd name="T16" fmla="*/ 7 w 14"/>
                <a:gd name="T17" fmla="*/ 15 h 15"/>
                <a:gd name="T18" fmla="*/ 5 w 14"/>
                <a:gd name="T19" fmla="*/ 15 h 15"/>
                <a:gd name="T20" fmla="*/ 2 w 14"/>
                <a:gd name="T21" fmla="*/ 14 h 15"/>
                <a:gd name="T22" fmla="*/ 1 w 14"/>
                <a:gd name="T23" fmla="*/ 11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19" name="Freeform 4032"/>
            <p:cNvSpPr>
              <a:spLocks/>
            </p:cNvSpPr>
            <p:nvPr/>
          </p:nvSpPr>
          <p:spPr bwMode="auto">
            <a:xfrm>
              <a:off x="1463" y="922"/>
              <a:ext cx="14" cy="14"/>
            </a:xfrm>
            <a:custGeom>
              <a:avLst/>
              <a:gdLst>
                <a:gd name="T0" fmla="*/ 7 w 14"/>
                <a:gd name="T1" fmla="*/ 0 h 14"/>
                <a:gd name="T2" fmla="*/ 9 w 14"/>
                <a:gd name="T3" fmla="*/ 0 h 14"/>
                <a:gd name="T4" fmla="*/ 12 w 14"/>
                <a:gd name="T5" fmla="*/ 1 h 14"/>
                <a:gd name="T6" fmla="*/ 13 w 14"/>
                <a:gd name="T7" fmla="*/ 4 h 14"/>
                <a:gd name="T8" fmla="*/ 14 w 14"/>
                <a:gd name="T9" fmla="*/ 6 h 14"/>
                <a:gd name="T10" fmla="*/ 13 w 14"/>
                <a:gd name="T11" fmla="*/ 10 h 14"/>
                <a:gd name="T12" fmla="*/ 12 w 14"/>
                <a:gd name="T13" fmla="*/ 13 h 14"/>
                <a:gd name="T14" fmla="*/ 9 w 14"/>
                <a:gd name="T15" fmla="*/ 14 h 14"/>
                <a:gd name="T16" fmla="*/ 7 w 14"/>
                <a:gd name="T17" fmla="*/ 14 h 14"/>
                <a:gd name="T18" fmla="*/ 5 w 14"/>
                <a:gd name="T19" fmla="*/ 14 h 14"/>
                <a:gd name="T20" fmla="*/ 2 w 14"/>
                <a:gd name="T21" fmla="*/ 13 h 14"/>
                <a:gd name="T22" fmla="*/ 1 w 14"/>
                <a:gd name="T23" fmla="*/ 10 h 14"/>
                <a:gd name="T24" fmla="*/ 0 w 14"/>
                <a:gd name="T25" fmla="*/ 6 h 14"/>
                <a:gd name="T26" fmla="*/ 1 w 14"/>
                <a:gd name="T27" fmla="*/ 4 h 14"/>
                <a:gd name="T28" fmla="*/ 2 w 14"/>
                <a:gd name="T29" fmla="*/ 1 h 14"/>
                <a:gd name="T30" fmla="*/ 5 w 14"/>
                <a:gd name="T31" fmla="*/ 0 h 14"/>
                <a:gd name="T32" fmla="*/ 7 w 14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4"/>
                <a:gd name="T53" fmla="*/ 14 w 14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4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0" name="Freeform 4033"/>
            <p:cNvSpPr>
              <a:spLocks/>
            </p:cNvSpPr>
            <p:nvPr/>
          </p:nvSpPr>
          <p:spPr bwMode="auto">
            <a:xfrm>
              <a:off x="1463" y="922"/>
              <a:ext cx="14" cy="14"/>
            </a:xfrm>
            <a:custGeom>
              <a:avLst/>
              <a:gdLst>
                <a:gd name="T0" fmla="*/ 7 w 14"/>
                <a:gd name="T1" fmla="*/ 0 h 14"/>
                <a:gd name="T2" fmla="*/ 9 w 14"/>
                <a:gd name="T3" fmla="*/ 0 h 14"/>
                <a:gd name="T4" fmla="*/ 12 w 14"/>
                <a:gd name="T5" fmla="*/ 1 h 14"/>
                <a:gd name="T6" fmla="*/ 13 w 14"/>
                <a:gd name="T7" fmla="*/ 4 h 14"/>
                <a:gd name="T8" fmla="*/ 14 w 14"/>
                <a:gd name="T9" fmla="*/ 6 h 14"/>
                <a:gd name="T10" fmla="*/ 13 w 14"/>
                <a:gd name="T11" fmla="*/ 10 h 14"/>
                <a:gd name="T12" fmla="*/ 12 w 14"/>
                <a:gd name="T13" fmla="*/ 13 h 14"/>
                <a:gd name="T14" fmla="*/ 9 w 14"/>
                <a:gd name="T15" fmla="*/ 14 h 14"/>
                <a:gd name="T16" fmla="*/ 7 w 14"/>
                <a:gd name="T17" fmla="*/ 14 h 14"/>
                <a:gd name="T18" fmla="*/ 5 w 14"/>
                <a:gd name="T19" fmla="*/ 14 h 14"/>
                <a:gd name="T20" fmla="*/ 2 w 14"/>
                <a:gd name="T21" fmla="*/ 13 h 14"/>
                <a:gd name="T22" fmla="*/ 1 w 14"/>
                <a:gd name="T23" fmla="*/ 10 h 14"/>
                <a:gd name="T24" fmla="*/ 0 w 14"/>
                <a:gd name="T25" fmla="*/ 6 h 14"/>
                <a:gd name="T26" fmla="*/ 1 w 14"/>
                <a:gd name="T27" fmla="*/ 4 h 14"/>
                <a:gd name="T28" fmla="*/ 2 w 14"/>
                <a:gd name="T29" fmla="*/ 1 h 14"/>
                <a:gd name="T30" fmla="*/ 5 w 14"/>
                <a:gd name="T31" fmla="*/ 0 h 14"/>
                <a:gd name="T32" fmla="*/ 7 w 14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4"/>
                <a:gd name="T53" fmla="*/ 14 w 14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4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3" y="10"/>
                  </a:lnTo>
                  <a:lnTo>
                    <a:pt x="12" y="13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1" name="Freeform 4034"/>
            <p:cNvSpPr>
              <a:spLocks/>
            </p:cNvSpPr>
            <p:nvPr/>
          </p:nvSpPr>
          <p:spPr bwMode="auto">
            <a:xfrm>
              <a:off x="1312" y="566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0 h 15"/>
                <a:gd name="T4" fmla="*/ 13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3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2 w 15"/>
                <a:gd name="T23" fmla="*/ 10 h 15"/>
                <a:gd name="T24" fmla="*/ 0 w 15"/>
                <a:gd name="T25" fmla="*/ 7 h 15"/>
                <a:gd name="T26" fmla="*/ 2 w 15"/>
                <a:gd name="T27" fmla="*/ 5 h 15"/>
                <a:gd name="T28" fmla="*/ 3 w 15"/>
                <a:gd name="T29" fmla="*/ 2 h 15"/>
                <a:gd name="T30" fmla="*/ 5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3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2" name="Freeform 4035"/>
            <p:cNvSpPr>
              <a:spLocks/>
            </p:cNvSpPr>
            <p:nvPr/>
          </p:nvSpPr>
          <p:spPr bwMode="auto">
            <a:xfrm>
              <a:off x="1312" y="566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0 h 15"/>
                <a:gd name="T4" fmla="*/ 13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3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2 w 15"/>
                <a:gd name="T23" fmla="*/ 10 h 15"/>
                <a:gd name="T24" fmla="*/ 0 w 15"/>
                <a:gd name="T25" fmla="*/ 7 h 15"/>
                <a:gd name="T26" fmla="*/ 2 w 15"/>
                <a:gd name="T27" fmla="*/ 5 h 15"/>
                <a:gd name="T28" fmla="*/ 3 w 15"/>
                <a:gd name="T29" fmla="*/ 2 h 15"/>
                <a:gd name="T30" fmla="*/ 5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3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3" name="Freeform 4036"/>
            <p:cNvSpPr>
              <a:spLocks/>
            </p:cNvSpPr>
            <p:nvPr/>
          </p:nvSpPr>
          <p:spPr bwMode="auto">
            <a:xfrm>
              <a:off x="2377" y="503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0 h 15"/>
                <a:gd name="T4" fmla="*/ 12 w 14"/>
                <a:gd name="T5" fmla="*/ 1 h 15"/>
                <a:gd name="T6" fmla="*/ 13 w 14"/>
                <a:gd name="T7" fmla="*/ 4 h 15"/>
                <a:gd name="T8" fmla="*/ 14 w 14"/>
                <a:gd name="T9" fmla="*/ 7 h 15"/>
                <a:gd name="T10" fmla="*/ 13 w 14"/>
                <a:gd name="T11" fmla="*/ 10 h 15"/>
                <a:gd name="T12" fmla="*/ 12 w 14"/>
                <a:gd name="T13" fmla="*/ 12 h 15"/>
                <a:gd name="T14" fmla="*/ 9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2 h 15"/>
                <a:gd name="T22" fmla="*/ 0 w 14"/>
                <a:gd name="T23" fmla="*/ 10 h 15"/>
                <a:gd name="T24" fmla="*/ 0 w 14"/>
                <a:gd name="T25" fmla="*/ 7 h 15"/>
                <a:gd name="T26" fmla="*/ 0 w 14"/>
                <a:gd name="T27" fmla="*/ 4 h 15"/>
                <a:gd name="T28" fmla="*/ 2 w 14"/>
                <a:gd name="T29" fmla="*/ 1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4" name="Freeform 4037"/>
            <p:cNvSpPr>
              <a:spLocks/>
            </p:cNvSpPr>
            <p:nvPr/>
          </p:nvSpPr>
          <p:spPr bwMode="auto">
            <a:xfrm>
              <a:off x="2377" y="503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0 h 15"/>
                <a:gd name="T4" fmla="*/ 12 w 14"/>
                <a:gd name="T5" fmla="*/ 1 h 15"/>
                <a:gd name="T6" fmla="*/ 13 w 14"/>
                <a:gd name="T7" fmla="*/ 4 h 15"/>
                <a:gd name="T8" fmla="*/ 14 w 14"/>
                <a:gd name="T9" fmla="*/ 7 h 15"/>
                <a:gd name="T10" fmla="*/ 13 w 14"/>
                <a:gd name="T11" fmla="*/ 10 h 15"/>
                <a:gd name="T12" fmla="*/ 12 w 14"/>
                <a:gd name="T13" fmla="*/ 12 h 15"/>
                <a:gd name="T14" fmla="*/ 9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2 h 15"/>
                <a:gd name="T22" fmla="*/ 0 w 14"/>
                <a:gd name="T23" fmla="*/ 10 h 15"/>
                <a:gd name="T24" fmla="*/ 0 w 14"/>
                <a:gd name="T25" fmla="*/ 7 h 15"/>
                <a:gd name="T26" fmla="*/ 0 w 14"/>
                <a:gd name="T27" fmla="*/ 4 h 15"/>
                <a:gd name="T28" fmla="*/ 2 w 14"/>
                <a:gd name="T29" fmla="*/ 1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5" name="Freeform 4038"/>
            <p:cNvSpPr>
              <a:spLocks/>
            </p:cNvSpPr>
            <p:nvPr/>
          </p:nvSpPr>
          <p:spPr bwMode="auto">
            <a:xfrm>
              <a:off x="3972" y="1941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1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5 h 15"/>
                <a:gd name="T16" fmla="*/ 8 w 15"/>
                <a:gd name="T17" fmla="*/ 15 h 15"/>
                <a:gd name="T18" fmla="*/ 4 w 15"/>
                <a:gd name="T19" fmla="*/ 15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6" name="Freeform 4039"/>
            <p:cNvSpPr>
              <a:spLocks/>
            </p:cNvSpPr>
            <p:nvPr/>
          </p:nvSpPr>
          <p:spPr bwMode="auto">
            <a:xfrm>
              <a:off x="3972" y="1941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1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5 h 15"/>
                <a:gd name="T16" fmla="*/ 8 w 15"/>
                <a:gd name="T17" fmla="*/ 15 h 15"/>
                <a:gd name="T18" fmla="*/ 4 w 15"/>
                <a:gd name="T19" fmla="*/ 15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1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7" name="Freeform 4040"/>
            <p:cNvSpPr>
              <a:spLocks/>
            </p:cNvSpPr>
            <p:nvPr/>
          </p:nvSpPr>
          <p:spPr bwMode="auto">
            <a:xfrm>
              <a:off x="3959" y="2465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10 w 13"/>
                <a:gd name="T3" fmla="*/ 0 h 15"/>
                <a:gd name="T4" fmla="*/ 12 w 13"/>
                <a:gd name="T5" fmla="*/ 1 h 15"/>
                <a:gd name="T6" fmla="*/ 13 w 13"/>
                <a:gd name="T7" fmla="*/ 4 h 15"/>
                <a:gd name="T8" fmla="*/ 13 w 13"/>
                <a:gd name="T9" fmla="*/ 7 h 15"/>
                <a:gd name="T10" fmla="*/ 13 w 13"/>
                <a:gd name="T11" fmla="*/ 10 h 15"/>
                <a:gd name="T12" fmla="*/ 12 w 13"/>
                <a:gd name="T13" fmla="*/ 12 h 15"/>
                <a:gd name="T14" fmla="*/ 10 w 13"/>
                <a:gd name="T15" fmla="*/ 14 h 15"/>
                <a:gd name="T16" fmla="*/ 7 w 13"/>
                <a:gd name="T17" fmla="*/ 15 h 15"/>
                <a:gd name="T18" fmla="*/ 4 w 13"/>
                <a:gd name="T19" fmla="*/ 14 h 15"/>
                <a:gd name="T20" fmla="*/ 1 w 13"/>
                <a:gd name="T21" fmla="*/ 12 h 15"/>
                <a:gd name="T22" fmla="*/ 0 w 13"/>
                <a:gd name="T23" fmla="*/ 10 h 15"/>
                <a:gd name="T24" fmla="*/ 0 w 13"/>
                <a:gd name="T25" fmla="*/ 7 h 15"/>
                <a:gd name="T26" fmla="*/ 0 w 13"/>
                <a:gd name="T27" fmla="*/ 4 h 15"/>
                <a:gd name="T28" fmla="*/ 1 w 13"/>
                <a:gd name="T29" fmla="*/ 1 h 15"/>
                <a:gd name="T30" fmla="*/ 4 w 13"/>
                <a:gd name="T31" fmla="*/ 0 h 15"/>
                <a:gd name="T32" fmla="*/ 7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8" name="Freeform 4041"/>
            <p:cNvSpPr>
              <a:spLocks/>
            </p:cNvSpPr>
            <p:nvPr/>
          </p:nvSpPr>
          <p:spPr bwMode="auto">
            <a:xfrm>
              <a:off x="3959" y="2465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10 w 13"/>
                <a:gd name="T3" fmla="*/ 0 h 15"/>
                <a:gd name="T4" fmla="*/ 12 w 13"/>
                <a:gd name="T5" fmla="*/ 1 h 15"/>
                <a:gd name="T6" fmla="*/ 13 w 13"/>
                <a:gd name="T7" fmla="*/ 4 h 15"/>
                <a:gd name="T8" fmla="*/ 13 w 13"/>
                <a:gd name="T9" fmla="*/ 7 h 15"/>
                <a:gd name="T10" fmla="*/ 13 w 13"/>
                <a:gd name="T11" fmla="*/ 10 h 15"/>
                <a:gd name="T12" fmla="*/ 12 w 13"/>
                <a:gd name="T13" fmla="*/ 12 h 15"/>
                <a:gd name="T14" fmla="*/ 10 w 13"/>
                <a:gd name="T15" fmla="*/ 14 h 15"/>
                <a:gd name="T16" fmla="*/ 7 w 13"/>
                <a:gd name="T17" fmla="*/ 15 h 15"/>
                <a:gd name="T18" fmla="*/ 4 w 13"/>
                <a:gd name="T19" fmla="*/ 14 h 15"/>
                <a:gd name="T20" fmla="*/ 1 w 13"/>
                <a:gd name="T21" fmla="*/ 12 h 15"/>
                <a:gd name="T22" fmla="*/ 0 w 13"/>
                <a:gd name="T23" fmla="*/ 10 h 15"/>
                <a:gd name="T24" fmla="*/ 0 w 13"/>
                <a:gd name="T25" fmla="*/ 7 h 15"/>
                <a:gd name="T26" fmla="*/ 0 w 13"/>
                <a:gd name="T27" fmla="*/ 4 h 15"/>
                <a:gd name="T28" fmla="*/ 1 w 13"/>
                <a:gd name="T29" fmla="*/ 1 h 15"/>
                <a:gd name="T30" fmla="*/ 4 w 13"/>
                <a:gd name="T31" fmla="*/ 0 h 15"/>
                <a:gd name="T32" fmla="*/ 7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7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29" name="Freeform 4042"/>
            <p:cNvSpPr>
              <a:spLocks/>
            </p:cNvSpPr>
            <p:nvPr/>
          </p:nvSpPr>
          <p:spPr bwMode="auto">
            <a:xfrm>
              <a:off x="2765" y="2451"/>
              <a:ext cx="15" cy="14"/>
            </a:xfrm>
            <a:custGeom>
              <a:avLst/>
              <a:gdLst>
                <a:gd name="T0" fmla="*/ 8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4 w 15"/>
                <a:gd name="T7" fmla="*/ 4 h 14"/>
                <a:gd name="T8" fmla="*/ 15 w 15"/>
                <a:gd name="T9" fmla="*/ 6 h 14"/>
                <a:gd name="T10" fmla="*/ 14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8 w 15"/>
                <a:gd name="T17" fmla="*/ 14 h 14"/>
                <a:gd name="T18" fmla="*/ 5 w 15"/>
                <a:gd name="T19" fmla="*/ 14 h 14"/>
                <a:gd name="T20" fmla="*/ 3 w 15"/>
                <a:gd name="T21" fmla="*/ 13 h 14"/>
                <a:gd name="T22" fmla="*/ 0 w 15"/>
                <a:gd name="T23" fmla="*/ 10 h 14"/>
                <a:gd name="T24" fmla="*/ 0 w 15"/>
                <a:gd name="T25" fmla="*/ 6 h 14"/>
                <a:gd name="T26" fmla="*/ 0 w 15"/>
                <a:gd name="T27" fmla="*/ 4 h 14"/>
                <a:gd name="T28" fmla="*/ 3 w 15"/>
                <a:gd name="T29" fmla="*/ 1 h 14"/>
                <a:gd name="T30" fmla="*/ 5 w 15"/>
                <a:gd name="T31" fmla="*/ 0 h 14"/>
                <a:gd name="T32" fmla="*/ 8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8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0" name="Freeform 4043"/>
            <p:cNvSpPr>
              <a:spLocks/>
            </p:cNvSpPr>
            <p:nvPr/>
          </p:nvSpPr>
          <p:spPr bwMode="auto">
            <a:xfrm>
              <a:off x="2765" y="2451"/>
              <a:ext cx="15" cy="14"/>
            </a:xfrm>
            <a:custGeom>
              <a:avLst/>
              <a:gdLst>
                <a:gd name="T0" fmla="*/ 8 w 15"/>
                <a:gd name="T1" fmla="*/ 0 h 14"/>
                <a:gd name="T2" fmla="*/ 10 w 15"/>
                <a:gd name="T3" fmla="*/ 0 h 14"/>
                <a:gd name="T4" fmla="*/ 12 w 15"/>
                <a:gd name="T5" fmla="*/ 1 h 14"/>
                <a:gd name="T6" fmla="*/ 14 w 15"/>
                <a:gd name="T7" fmla="*/ 4 h 14"/>
                <a:gd name="T8" fmla="*/ 15 w 15"/>
                <a:gd name="T9" fmla="*/ 6 h 14"/>
                <a:gd name="T10" fmla="*/ 14 w 15"/>
                <a:gd name="T11" fmla="*/ 10 h 14"/>
                <a:gd name="T12" fmla="*/ 12 w 15"/>
                <a:gd name="T13" fmla="*/ 13 h 14"/>
                <a:gd name="T14" fmla="*/ 10 w 15"/>
                <a:gd name="T15" fmla="*/ 14 h 14"/>
                <a:gd name="T16" fmla="*/ 8 w 15"/>
                <a:gd name="T17" fmla="*/ 14 h 14"/>
                <a:gd name="T18" fmla="*/ 5 w 15"/>
                <a:gd name="T19" fmla="*/ 14 h 14"/>
                <a:gd name="T20" fmla="*/ 3 w 15"/>
                <a:gd name="T21" fmla="*/ 13 h 14"/>
                <a:gd name="T22" fmla="*/ 0 w 15"/>
                <a:gd name="T23" fmla="*/ 10 h 14"/>
                <a:gd name="T24" fmla="*/ 0 w 15"/>
                <a:gd name="T25" fmla="*/ 6 h 14"/>
                <a:gd name="T26" fmla="*/ 0 w 15"/>
                <a:gd name="T27" fmla="*/ 4 h 14"/>
                <a:gd name="T28" fmla="*/ 3 w 15"/>
                <a:gd name="T29" fmla="*/ 1 h 14"/>
                <a:gd name="T30" fmla="*/ 5 w 15"/>
                <a:gd name="T31" fmla="*/ 0 h 14"/>
                <a:gd name="T32" fmla="*/ 8 w 15"/>
                <a:gd name="T33" fmla="*/ 0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4"/>
                <a:gd name="T53" fmla="*/ 15 w 15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4">
                  <a:moveTo>
                    <a:pt x="8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4" y="4"/>
                  </a:lnTo>
                  <a:lnTo>
                    <a:pt x="15" y="6"/>
                  </a:lnTo>
                  <a:lnTo>
                    <a:pt x="14" y="10"/>
                  </a:lnTo>
                  <a:lnTo>
                    <a:pt x="12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1" name="Freeform 4044"/>
            <p:cNvSpPr>
              <a:spLocks/>
            </p:cNvSpPr>
            <p:nvPr/>
          </p:nvSpPr>
          <p:spPr bwMode="auto">
            <a:xfrm>
              <a:off x="2738" y="2444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3 h 15"/>
                <a:gd name="T16" fmla="*/ 8 w 15"/>
                <a:gd name="T17" fmla="*/ 15 h 15"/>
                <a:gd name="T18" fmla="*/ 4 w 15"/>
                <a:gd name="T19" fmla="*/ 13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3"/>
                  </a:lnTo>
                  <a:lnTo>
                    <a:pt x="8" y="15"/>
                  </a:lnTo>
                  <a:lnTo>
                    <a:pt x="4" y="13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2" name="Freeform 4045"/>
            <p:cNvSpPr>
              <a:spLocks/>
            </p:cNvSpPr>
            <p:nvPr/>
          </p:nvSpPr>
          <p:spPr bwMode="auto">
            <a:xfrm>
              <a:off x="2738" y="2444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0 w 15"/>
                <a:gd name="T3" fmla="*/ 0 h 15"/>
                <a:gd name="T4" fmla="*/ 13 w 15"/>
                <a:gd name="T5" fmla="*/ 2 h 15"/>
                <a:gd name="T6" fmla="*/ 14 w 15"/>
                <a:gd name="T7" fmla="*/ 5 h 15"/>
                <a:gd name="T8" fmla="*/ 15 w 15"/>
                <a:gd name="T9" fmla="*/ 7 h 15"/>
                <a:gd name="T10" fmla="*/ 14 w 15"/>
                <a:gd name="T11" fmla="*/ 10 h 15"/>
                <a:gd name="T12" fmla="*/ 13 w 15"/>
                <a:gd name="T13" fmla="*/ 12 h 15"/>
                <a:gd name="T14" fmla="*/ 10 w 15"/>
                <a:gd name="T15" fmla="*/ 13 h 15"/>
                <a:gd name="T16" fmla="*/ 8 w 15"/>
                <a:gd name="T17" fmla="*/ 15 h 15"/>
                <a:gd name="T18" fmla="*/ 4 w 15"/>
                <a:gd name="T19" fmla="*/ 13 h 15"/>
                <a:gd name="T20" fmla="*/ 2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5 h 15"/>
                <a:gd name="T28" fmla="*/ 2 w 15"/>
                <a:gd name="T29" fmla="*/ 2 h 15"/>
                <a:gd name="T30" fmla="*/ 4 w 15"/>
                <a:gd name="T31" fmla="*/ 0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0" y="0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0" y="13"/>
                  </a:lnTo>
                  <a:lnTo>
                    <a:pt x="8" y="15"/>
                  </a:lnTo>
                  <a:lnTo>
                    <a:pt x="4" y="13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3" name="Freeform 4046"/>
            <p:cNvSpPr>
              <a:spLocks/>
            </p:cNvSpPr>
            <p:nvPr/>
          </p:nvSpPr>
          <p:spPr bwMode="auto">
            <a:xfrm>
              <a:off x="2725" y="2436"/>
              <a:ext cx="13" cy="15"/>
            </a:xfrm>
            <a:custGeom>
              <a:avLst/>
              <a:gdLst>
                <a:gd name="T0" fmla="*/ 6 w 13"/>
                <a:gd name="T1" fmla="*/ 0 h 15"/>
                <a:gd name="T2" fmla="*/ 10 w 13"/>
                <a:gd name="T3" fmla="*/ 1 h 15"/>
                <a:gd name="T4" fmla="*/ 12 w 13"/>
                <a:gd name="T5" fmla="*/ 3 h 15"/>
                <a:gd name="T6" fmla="*/ 13 w 13"/>
                <a:gd name="T7" fmla="*/ 5 h 15"/>
                <a:gd name="T8" fmla="*/ 13 w 13"/>
                <a:gd name="T9" fmla="*/ 8 h 15"/>
                <a:gd name="T10" fmla="*/ 13 w 13"/>
                <a:gd name="T11" fmla="*/ 11 h 15"/>
                <a:gd name="T12" fmla="*/ 12 w 13"/>
                <a:gd name="T13" fmla="*/ 14 h 15"/>
                <a:gd name="T14" fmla="*/ 10 w 13"/>
                <a:gd name="T15" fmla="*/ 15 h 15"/>
                <a:gd name="T16" fmla="*/ 6 w 13"/>
                <a:gd name="T17" fmla="*/ 15 h 15"/>
                <a:gd name="T18" fmla="*/ 4 w 13"/>
                <a:gd name="T19" fmla="*/ 15 h 15"/>
                <a:gd name="T20" fmla="*/ 1 w 13"/>
                <a:gd name="T21" fmla="*/ 14 h 15"/>
                <a:gd name="T22" fmla="*/ 0 w 13"/>
                <a:gd name="T23" fmla="*/ 11 h 15"/>
                <a:gd name="T24" fmla="*/ 0 w 13"/>
                <a:gd name="T25" fmla="*/ 8 h 15"/>
                <a:gd name="T26" fmla="*/ 0 w 13"/>
                <a:gd name="T27" fmla="*/ 5 h 15"/>
                <a:gd name="T28" fmla="*/ 1 w 13"/>
                <a:gd name="T29" fmla="*/ 3 h 15"/>
                <a:gd name="T30" fmla="*/ 4 w 13"/>
                <a:gd name="T31" fmla="*/ 1 h 15"/>
                <a:gd name="T32" fmla="*/ 6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6" y="0"/>
                  </a:moveTo>
                  <a:lnTo>
                    <a:pt x="10" y="1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11"/>
                  </a:lnTo>
                  <a:lnTo>
                    <a:pt x="12" y="14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4" name="Freeform 4047"/>
            <p:cNvSpPr>
              <a:spLocks/>
            </p:cNvSpPr>
            <p:nvPr/>
          </p:nvSpPr>
          <p:spPr bwMode="auto">
            <a:xfrm>
              <a:off x="2725" y="2436"/>
              <a:ext cx="13" cy="15"/>
            </a:xfrm>
            <a:custGeom>
              <a:avLst/>
              <a:gdLst>
                <a:gd name="T0" fmla="*/ 6 w 13"/>
                <a:gd name="T1" fmla="*/ 0 h 15"/>
                <a:gd name="T2" fmla="*/ 10 w 13"/>
                <a:gd name="T3" fmla="*/ 1 h 15"/>
                <a:gd name="T4" fmla="*/ 12 w 13"/>
                <a:gd name="T5" fmla="*/ 3 h 15"/>
                <a:gd name="T6" fmla="*/ 13 w 13"/>
                <a:gd name="T7" fmla="*/ 5 h 15"/>
                <a:gd name="T8" fmla="*/ 13 w 13"/>
                <a:gd name="T9" fmla="*/ 8 h 15"/>
                <a:gd name="T10" fmla="*/ 13 w 13"/>
                <a:gd name="T11" fmla="*/ 11 h 15"/>
                <a:gd name="T12" fmla="*/ 12 w 13"/>
                <a:gd name="T13" fmla="*/ 14 h 15"/>
                <a:gd name="T14" fmla="*/ 10 w 13"/>
                <a:gd name="T15" fmla="*/ 15 h 15"/>
                <a:gd name="T16" fmla="*/ 6 w 13"/>
                <a:gd name="T17" fmla="*/ 15 h 15"/>
                <a:gd name="T18" fmla="*/ 4 w 13"/>
                <a:gd name="T19" fmla="*/ 15 h 15"/>
                <a:gd name="T20" fmla="*/ 1 w 13"/>
                <a:gd name="T21" fmla="*/ 14 h 15"/>
                <a:gd name="T22" fmla="*/ 0 w 13"/>
                <a:gd name="T23" fmla="*/ 11 h 15"/>
                <a:gd name="T24" fmla="*/ 0 w 13"/>
                <a:gd name="T25" fmla="*/ 8 h 15"/>
                <a:gd name="T26" fmla="*/ 0 w 13"/>
                <a:gd name="T27" fmla="*/ 5 h 15"/>
                <a:gd name="T28" fmla="*/ 1 w 13"/>
                <a:gd name="T29" fmla="*/ 3 h 15"/>
                <a:gd name="T30" fmla="*/ 4 w 13"/>
                <a:gd name="T31" fmla="*/ 1 h 15"/>
                <a:gd name="T32" fmla="*/ 6 w 13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5"/>
                <a:gd name="T53" fmla="*/ 13 w 13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5">
                  <a:moveTo>
                    <a:pt x="6" y="0"/>
                  </a:moveTo>
                  <a:lnTo>
                    <a:pt x="10" y="1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11"/>
                  </a:lnTo>
                  <a:lnTo>
                    <a:pt x="12" y="14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5" name="Freeform 4048"/>
            <p:cNvSpPr>
              <a:spLocks/>
            </p:cNvSpPr>
            <p:nvPr/>
          </p:nvSpPr>
          <p:spPr bwMode="auto">
            <a:xfrm>
              <a:off x="2779" y="2409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0 h 15"/>
                <a:gd name="T12" fmla="*/ 12 w 14"/>
                <a:gd name="T13" fmla="*/ 12 h 15"/>
                <a:gd name="T14" fmla="*/ 9 w 14"/>
                <a:gd name="T15" fmla="*/ 13 h 15"/>
                <a:gd name="T16" fmla="*/ 7 w 14"/>
                <a:gd name="T17" fmla="*/ 15 h 15"/>
                <a:gd name="T18" fmla="*/ 5 w 14"/>
                <a:gd name="T19" fmla="*/ 13 h 15"/>
                <a:gd name="T20" fmla="*/ 2 w 14"/>
                <a:gd name="T21" fmla="*/ 12 h 15"/>
                <a:gd name="T22" fmla="*/ 1 w 14"/>
                <a:gd name="T23" fmla="*/ 10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6" name="Freeform 4049"/>
            <p:cNvSpPr>
              <a:spLocks/>
            </p:cNvSpPr>
            <p:nvPr/>
          </p:nvSpPr>
          <p:spPr bwMode="auto">
            <a:xfrm>
              <a:off x="2779" y="2409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9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0 h 15"/>
                <a:gd name="T12" fmla="*/ 12 w 14"/>
                <a:gd name="T13" fmla="*/ 12 h 15"/>
                <a:gd name="T14" fmla="*/ 9 w 14"/>
                <a:gd name="T15" fmla="*/ 13 h 15"/>
                <a:gd name="T16" fmla="*/ 7 w 14"/>
                <a:gd name="T17" fmla="*/ 15 h 15"/>
                <a:gd name="T18" fmla="*/ 5 w 14"/>
                <a:gd name="T19" fmla="*/ 13 h 15"/>
                <a:gd name="T20" fmla="*/ 2 w 14"/>
                <a:gd name="T21" fmla="*/ 12 h 15"/>
                <a:gd name="T22" fmla="*/ 1 w 14"/>
                <a:gd name="T23" fmla="*/ 10 h 15"/>
                <a:gd name="T24" fmla="*/ 0 w 14"/>
                <a:gd name="T25" fmla="*/ 7 h 15"/>
                <a:gd name="T26" fmla="*/ 1 w 14"/>
                <a:gd name="T27" fmla="*/ 5 h 15"/>
                <a:gd name="T28" fmla="*/ 2 w 14"/>
                <a:gd name="T29" fmla="*/ 2 h 15"/>
                <a:gd name="T30" fmla="*/ 5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9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7" name="Freeform 4050"/>
            <p:cNvSpPr>
              <a:spLocks/>
            </p:cNvSpPr>
            <p:nvPr/>
          </p:nvSpPr>
          <p:spPr bwMode="auto">
            <a:xfrm>
              <a:off x="2710" y="2409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8" name="Freeform 4051"/>
            <p:cNvSpPr>
              <a:spLocks/>
            </p:cNvSpPr>
            <p:nvPr/>
          </p:nvSpPr>
          <p:spPr bwMode="auto">
            <a:xfrm>
              <a:off x="2710" y="2409"/>
              <a:ext cx="15" cy="15"/>
            </a:xfrm>
            <a:custGeom>
              <a:avLst/>
              <a:gdLst>
                <a:gd name="T0" fmla="*/ 8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3 h 15"/>
                <a:gd name="T16" fmla="*/ 8 w 15"/>
                <a:gd name="T17" fmla="*/ 15 h 15"/>
                <a:gd name="T18" fmla="*/ 5 w 15"/>
                <a:gd name="T19" fmla="*/ 13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8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8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8" y="15"/>
                  </a:lnTo>
                  <a:lnTo>
                    <a:pt x="5" y="13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39" name="Freeform 4052"/>
            <p:cNvSpPr>
              <a:spLocks/>
            </p:cNvSpPr>
            <p:nvPr/>
          </p:nvSpPr>
          <p:spPr bwMode="auto">
            <a:xfrm>
              <a:off x="3181" y="2332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0 h 15"/>
                <a:gd name="T4" fmla="*/ 13 w 14"/>
                <a:gd name="T5" fmla="*/ 2 h 15"/>
                <a:gd name="T6" fmla="*/ 14 w 14"/>
                <a:gd name="T7" fmla="*/ 4 h 15"/>
                <a:gd name="T8" fmla="*/ 14 w 14"/>
                <a:gd name="T9" fmla="*/ 8 h 15"/>
                <a:gd name="T10" fmla="*/ 14 w 14"/>
                <a:gd name="T11" fmla="*/ 10 h 15"/>
                <a:gd name="T12" fmla="*/ 13 w 14"/>
                <a:gd name="T13" fmla="*/ 13 h 15"/>
                <a:gd name="T14" fmla="*/ 11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3 h 15"/>
                <a:gd name="T22" fmla="*/ 1 w 14"/>
                <a:gd name="T23" fmla="*/ 10 h 15"/>
                <a:gd name="T24" fmla="*/ 0 w 14"/>
                <a:gd name="T25" fmla="*/ 8 h 15"/>
                <a:gd name="T26" fmla="*/ 1 w 14"/>
                <a:gd name="T27" fmla="*/ 4 h 15"/>
                <a:gd name="T28" fmla="*/ 2 w 14"/>
                <a:gd name="T29" fmla="*/ 2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4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0" name="Freeform 4053"/>
            <p:cNvSpPr>
              <a:spLocks/>
            </p:cNvSpPr>
            <p:nvPr/>
          </p:nvSpPr>
          <p:spPr bwMode="auto">
            <a:xfrm>
              <a:off x="3181" y="2332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1 w 14"/>
                <a:gd name="T3" fmla="*/ 0 h 15"/>
                <a:gd name="T4" fmla="*/ 13 w 14"/>
                <a:gd name="T5" fmla="*/ 2 h 15"/>
                <a:gd name="T6" fmla="*/ 14 w 14"/>
                <a:gd name="T7" fmla="*/ 4 h 15"/>
                <a:gd name="T8" fmla="*/ 14 w 14"/>
                <a:gd name="T9" fmla="*/ 8 h 15"/>
                <a:gd name="T10" fmla="*/ 14 w 14"/>
                <a:gd name="T11" fmla="*/ 10 h 15"/>
                <a:gd name="T12" fmla="*/ 13 w 14"/>
                <a:gd name="T13" fmla="*/ 13 h 15"/>
                <a:gd name="T14" fmla="*/ 11 w 14"/>
                <a:gd name="T15" fmla="*/ 14 h 15"/>
                <a:gd name="T16" fmla="*/ 7 w 14"/>
                <a:gd name="T17" fmla="*/ 15 h 15"/>
                <a:gd name="T18" fmla="*/ 5 w 14"/>
                <a:gd name="T19" fmla="*/ 14 h 15"/>
                <a:gd name="T20" fmla="*/ 2 w 14"/>
                <a:gd name="T21" fmla="*/ 13 h 15"/>
                <a:gd name="T22" fmla="*/ 1 w 14"/>
                <a:gd name="T23" fmla="*/ 10 h 15"/>
                <a:gd name="T24" fmla="*/ 0 w 14"/>
                <a:gd name="T25" fmla="*/ 8 h 15"/>
                <a:gd name="T26" fmla="*/ 1 w 14"/>
                <a:gd name="T27" fmla="*/ 4 h 15"/>
                <a:gd name="T28" fmla="*/ 2 w 14"/>
                <a:gd name="T29" fmla="*/ 2 h 15"/>
                <a:gd name="T30" fmla="*/ 5 w 14"/>
                <a:gd name="T31" fmla="*/ 0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4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1" name="Freeform 4054"/>
            <p:cNvSpPr>
              <a:spLocks/>
            </p:cNvSpPr>
            <p:nvPr/>
          </p:nvSpPr>
          <p:spPr bwMode="auto">
            <a:xfrm>
              <a:off x="3161" y="2604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0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2 w 14"/>
                <a:gd name="T13" fmla="*/ 12 h 15"/>
                <a:gd name="T14" fmla="*/ 10 w 14"/>
                <a:gd name="T15" fmla="*/ 15 h 15"/>
                <a:gd name="T16" fmla="*/ 7 w 14"/>
                <a:gd name="T17" fmla="*/ 15 h 15"/>
                <a:gd name="T18" fmla="*/ 4 w 14"/>
                <a:gd name="T19" fmla="*/ 15 h 15"/>
                <a:gd name="T20" fmla="*/ 1 w 14"/>
                <a:gd name="T21" fmla="*/ 12 h 15"/>
                <a:gd name="T22" fmla="*/ 0 w 14"/>
                <a:gd name="T23" fmla="*/ 11 h 15"/>
                <a:gd name="T24" fmla="*/ 0 w 14"/>
                <a:gd name="T25" fmla="*/ 7 h 15"/>
                <a:gd name="T26" fmla="*/ 0 w 14"/>
                <a:gd name="T27" fmla="*/ 5 h 15"/>
                <a:gd name="T28" fmla="*/ 1 w 14"/>
                <a:gd name="T29" fmla="*/ 2 h 15"/>
                <a:gd name="T30" fmla="*/ 4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0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2" name="Freeform 4055"/>
            <p:cNvSpPr>
              <a:spLocks/>
            </p:cNvSpPr>
            <p:nvPr/>
          </p:nvSpPr>
          <p:spPr bwMode="auto">
            <a:xfrm>
              <a:off x="3161" y="2604"/>
              <a:ext cx="14" cy="15"/>
            </a:xfrm>
            <a:custGeom>
              <a:avLst/>
              <a:gdLst>
                <a:gd name="T0" fmla="*/ 7 w 14"/>
                <a:gd name="T1" fmla="*/ 0 h 15"/>
                <a:gd name="T2" fmla="*/ 10 w 14"/>
                <a:gd name="T3" fmla="*/ 1 h 15"/>
                <a:gd name="T4" fmla="*/ 12 w 14"/>
                <a:gd name="T5" fmla="*/ 2 h 15"/>
                <a:gd name="T6" fmla="*/ 14 w 14"/>
                <a:gd name="T7" fmla="*/ 5 h 15"/>
                <a:gd name="T8" fmla="*/ 14 w 14"/>
                <a:gd name="T9" fmla="*/ 7 h 15"/>
                <a:gd name="T10" fmla="*/ 14 w 14"/>
                <a:gd name="T11" fmla="*/ 11 h 15"/>
                <a:gd name="T12" fmla="*/ 12 w 14"/>
                <a:gd name="T13" fmla="*/ 12 h 15"/>
                <a:gd name="T14" fmla="*/ 10 w 14"/>
                <a:gd name="T15" fmla="*/ 15 h 15"/>
                <a:gd name="T16" fmla="*/ 7 w 14"/>
                <a:gd name="T17" fmla="*/ 15 h 15"/>
                <a:gd name="T18" fmla="*/ 4 w 14"/>
                <a:gd name="T19" fmla="*/ 15 h 15"/>
                <a:gd name="T20" fmla="*/ 1 w 14"/>
                <a:gd name="T21" fmla="*/ 12 h 15"/>
                <a:gd name="T22" fmla="*/ 0 w 14"/>
                <a:gd name="T23" fmla="*/ 11 h 15"/>
                <a:gd name="T24" fmla="*/ 0 w 14"/>
                <a:gd name="T25" fmla="*/ 7 h 15"/>
                <a:gd name="T26" fmla="*/ 0 w 14"/>
                <a:gd name="T27" fmla="*/ 5 h 15"/>
                <a:gd name="T28" fmla="*/ 1 w 14"/>
                <a:gd name="T29" fmla="*/ 2 h 15"/>
                <a:gd name="T30" fmla="*/ 4 w 14"/>
                <a:gd name="T31" fmla="*/ 1 h 15"/>
                <a:gd name="T32" fmla="*/ 7 w 14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15"/>
                <a:gd name="T53" fmla="*/ 14 w 14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15">
                  <a:moveTo>
                    <a:pt x="7" y="0"/>
                  </a:moveTo>
                  <a:lnTo>
                    <a:pt x="10" y="1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3" name="Freeform 4056"/>
            <p:cNvSpPr>
              <a:spLocks/>
            </p:cNvSpPr>
            <p:nvPr/>
          </p:nvSpPr>
          <p:spPr bwMode="auto">
            <a:xfrm>
              <a:off x="2247" y="2430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4 w 15"/>
                <a:gd name="T7" fmla="*/ 4 h 15"/>
                <a:gd name="T8" fmla="*/ 15 w 15"/>
                <a:gd name="T9" fmla="*/ 7 h 15"/>
                <a:gd name="T10" fmla="*/ 14 w 15"/>
                <a:gd name="T11" fmla="*/ 10 h 15"/>
                <a:gd name="T12" fmla="*/ 12 w 15"/>
                <a:gd name="T13" fmla="*/ 12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4 h 15"/>
                <a:gd name="T28" fmla="*/ 3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4" name="Freeform 4057"/>
            <p:cNvSpPr>
              <a:spLocks/>
            </p:cNvSpPr>
            <p:nvPr/>
          </p:nvSpPr>
          <p:spPr bwMode="auto">
            <a:xfrm>
              <a:off x="2247" y="2430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0 w 15"/>
                <a:gd name="T3" fmla="*/ 0 h 15"/>
                <a:gd name="T4" fmla="*/ 12 w 15"/>
                <a:gd name="T5" fmla="*/ 2 h 15"/>
                <a:gd name="T6" fmla="*/ 14 w 15"/>
                <a:gd name="T7" fmla="*/ 4 h 15"/>
                <a:gd name="T8" fmla="*/ 15 w 15"/>
                <a:gd name="T9" fmla="*/ 7 h 15"/>
                <a:gd name="T10" fmla="*/ 14 w 15"/>
                <a:gd name="T11" fmla="*/ 10 h 15"/>
                <a:gd name="T12" fmla="*/ 12 w 15"/>
                <a:gd name="T13" fmla="*/ 12 h 15"/>
                <a:gd name="T14" fmla="*/ 10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0 w 15"/>
                <a:gd name="T23" fmla="*/ 10 h 15"/>
                <a:gd name="T24" fmla="*/ 0 w 15"/>
                <a:gd name="T25" fmla="*/ 7 h 15"/>
                <a:gd name="T26" fmla="*/ 0 w 15"/>
                <a:gd name="T27" fmla="*/ 4 h 15"/>
                <a:gd name="T28" fmla="*/ 3 w 15"/>
                <a:gd name="T29" fmla="*/ 2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5" name="Freeform 4058"/>
            <p:cNvSpPr>
              <a:spLocks/>
            </p:cNvSpPr>
            <p:nvPr/>
          </p:nvSpPr>
          <p:spPr bwMode="auto">
            <a:xfrm>
              <a:off x="2758" y="2555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3 w 15"/>
                <a:gd name="T5" fmla="*/ 3 h 15"/>
                <a:gd name="T6" fmla="*/ 15 w 15"/>
                <a:gd name="T7" fmla="*/ 5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5 h 15"/>
                <a:gd name="T16" fmla="*/ 7 w 15"/>
                <a:gd name="T17" fmla="*/ 15 h 15"/>
                <a:gd name="T18" fmla="*/ 5 w 15"/>
                <a:gd name="T19" fmla="*/ 15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5 h 15"/>
                <a:gd name="T28" fmla="*/ 2 w 15"/>
                <a:gd name="T29" fmla="*/ 3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6" name="Freeform 4059"/>
            <p:cNvSpPr>
              <a:spLocks/>
            </p:cNvSpPr>
            <p:nvPr/>
          </p:nvSpPr>
          <p:spPr bwMode="auto">
            <a:xfrm>
              <a:off x="2758" y="2555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3 w 15"/>
                <a:gd name="T5" fmla="*/ 3 h 15"/>
                <a:gd name="T6" fmla="*/ 15 w 15"/>
                <a:gd name="T7" fmla="*/ 5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5 h 15"/>
                <a:gd name="T16" fmla="*/ 7 w 15"/>
                <a:gd name="T17" fmla="*/ 15 h 15"/>
                <a:gd name="T18" fmla="*/ 5 w 15"/>
                <a:gd name="T19" fmla="*/ 15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5 h 15"/>
                <a:gd name="T28" fmla="*/ 2 w 15"/>
                <a:gd name="T29" fmla="*/ 3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7" name="Freeform 4060"/>
            <p:cNvSpPr>
              <a:spLocks/>
            </p:cNvSpPr>
            <p:nvPr/>
          </p:nvSpPr>
          <p:spPr bwMode="auto">
            <a:xfrm>
              <a:off x="1701" y="3163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0 h 15"/>
                <a:gd name="T4" fmla="*/ 13 w 15"/>
                <a:gd name="T5" fmla="*/ 1 h 15"/>
                <a:gd name="T6" fmla="*/ 15 w 15"/>
                <a:gd name="T7" fmla="*/ 4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4 h 15"/>
                <a:gd name="T28" fmla="*/ 2 w 15"/>
                <a:gd name="T29" fmla="*/ 1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0"/>
                  </a:lnTo>
                  <a:lnTo>
                    <a:pt x="13" y="1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8" name="Freeform 4061"/>
            <p:cNvSpPr>
              <a:spLocks/>
            </p:cNvSpPr>
            <p:nvPr/>
          </p:nvSpPr>
          <p:spPr bwMode="auto">
            <a:xfrm>
              <a:off x="1701" y="3163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0 h 15"/>
                <a:gd name="T4" fmla="*/ 13 w 15"/>
                <a:gd name="T5" fmla="*/ 1 h 15"/>
                <a:gd name="T6" fmla="*/ 15 w 15"/>
                <a:gd name="T7" fmla="*/ 4 h 15"/>
                <a:gd name="T8" fmla="*/ 15 w 15"/>
                <a:gd name="T9" fmla="*/ 8 h 15"/>
                <a:gd name="T10" fmla="*/ 15 w 15"/>
                <a:gd name="T11" fmla="*/ 10 h 15"/>
                <a:gd name="T12" fmla="*/ 13 w 15"/>
                <a:gd name="T13" fmla="*/ 13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2 w 15"/>
                <a:gd name="T21" fmla="*/ 13 h 15"/>
                <a:gd name="T22" fmla="*/ 1 w 15"/>
                <a:gd name="T23" fmla="*/ 10 h 15"/>
                <a:gd name="T24" fmla="*/ 0 w 15"/>
                <a:gd name="T25" fmla="*/ 8 h 15"/>
                <a:gd name="T26" fmla="*/ 1 w 15"/>
                <a:gd name="T27" fmla="*/ 4 h 15"/>
                <a:gd name="T28" fmla="*/ 2 w 15"/>
                <a:gd name="T29" fmla="*/ 1 h 15"/>
                <a:gd name="T30" fmla="*/ 5 w 15"/>
                <a:gd name="T31" fmla="*/ 0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0"/>
                  </a:lnTo>
                  <a:lnTo>
                    <a:pt x="13" y="1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1" y="10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49" name="Freeform 4064"/>
            <p:cNvSpPr>
              <a:spLocks/>
            </p:cNvSpPr>
            <p:nvPr/>
          </p:nvSpPr>
          <p:spPr bwMode="auto">
            <a:xfrm>
              <a:off x="4026" y="3107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92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0" name="Freeform 4065"/>
            <p:cNvSpPr>
              <a:spLocks/>
            </p:cNvSpPr>
            <p:nvPr/>
          </p:nvSpPr>
          <p:spPr bwMode="auto">
            <a:xfrm>
              <a:off x="4026" y="3107"/>
              <a:ext cx="15" cy="15"/>
            </a:xfrm>
            <a:custGeom>
              <a:avLst/>
              <a:gdLst>
                <a:gd name="T0" fmla="*/ 7 w 15"/>
                <a:gd name="T1" fmla="*/ 0 h 15"/>
                <a:gd name="T2" fmla="*/ 11 w 15"/>
                <a:gd name="T3" fmla="*/ 1 h 15"/>
                <a:gd name="T4" fmla="*/ 12 w 15"/>
                <a:gd name="T5" fmla="*/ 2 h 15"/>
                <a:gd name="T6" fmla="*/ 15 w 15"/>
                <a:gd name="T7" fmla="*/ 5 h 15"/>
                <a:gd name="T8" fmla="*/ 15 w 15"/>
                <a:gd name="T9" fmla="*/ 7 h 15"/>
                <a:gd name="T10" fmla="*/ 15 w 15"/>
                <a:gd name="T11" fmla="*/ 10 h 15"/>
                <a:gd name="T12" fmla="*/ 12 w 15"/>
                <a:gd name="T13" fmla="*/ 12 h 15"/>
                <a:gd name="T14" fmla="*/ 11 w 15"/>
                <a:gd name="T15" fmla="*/ 14 h 15"/>
                <a:gd name="T16" fmla="*/ 7 w 15"/>
                <a:gd name="T17" fmla="*/ 15 h 15"/>
                <a:gd name="T18" fmla="*/ 5 w 15"/>
                <a:gd name="T19" fmla="*/ 14 h 15"/>
                <a:gd name="T20" fmla="*/ 3 w 15"/>
                <a:gd name="T21" fmla="*/ 12 h 15"/>
                <a:gd name="T22" fmla="*/ 1 w 15"/>
                <a:gd name="T23" fmla="*/ 10 h 15"/>
                <a:gd name="T24" fmla="*/ 0 w 15"/>
                <a:gd name="T25" fmla="*/ 7 h 15"/>
                <a:gd name="T26" fmla="*/ 1 w 15"/>
                <a:gd name="T27" fmla="*/ 5 h 15"/>
                <a:gd name="T28" fmla="*/ 3 w 15"/>
                <a:gd name="T29" fmla="*/ 2 h 15"/>
                <a:gd name="T30" fmla="*/ 5 w 15"/>
                <a:gd name="T31" fmla="*/ 1 h 15"/>
                <a:gd name="T32" fmla="*/ 7 w 15"/>
                <a:gd name="T33" fmla="*/ 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15"/>
                <a:gd name="T53" fmla="*/ 15 w 1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15">
                  <a:moveTo>
                    <a:pt x="7" y="0"/>
                  </a:moveTo>
                  <a:lnTo>
                    <a:pt x="11" y="1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7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2"/>
                  </a:lnTo>
                  <a:lnTo>
                    <a:pt x="5" y="1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588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1" name="Freeform 4072"/>
            <p:cNvSpPr>
              <a:spLocks/>
            </p:cNvSpPr>
            <p:nvPr/>
          </p:nvSpPr>
          <p:spPr bwMode="auto">
            <a:xfrm>
              <a:off x="2699" y="2001"/>
              <a:ext cx="10" cy="11"/>
            </a:xfrm>
            <a:custGeom>
              <a:avLst/>
              <a:gdLst>
                <a:gd name="T0" fmla="*/ 5 w 10"/>
                <a:gd name="T1" fmla="*/ 11 h 11"/>
                <a:gd name="T2" fmla="*/ 5 w 10"/>
                <a:gd name="T3" fmla="*/ 11 h 11"/>
                <a:gd name="T4" fmla="*/ 10 w 10"/>
                <a:gd name="T5" fmla="*/ 3 h 11"/>
                <a:gd name="T6" fmla="*/ 6 w 10"/>
                <a:gd name="T7" fmla="*/ 0 h 11"/>
                <a:gd name="T8" fmla="*/ 0 w 10"/>
                <a:gd name="T9" fmla="*/ 7 h 11"/>
                <a:gd name="T10" fmla="*/ 5 w 10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1"/>
                <a:gd name="T20" fmla="*/ 10 w 10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1">
                  <a:moveTo>
                    <a:pt x="5" y="11"/>
                  </a:moveTo>
                  <a:lnTo>
                    <a:pt x="5" y="11"/>
                  </a:lnTo>
                  <a:lnTo>
                    <a:pt x="10" y="3"/>
                  </a:lnTo>
                  <a:lnTo>
                    <a:pt x="6" y="0"/>
                  </a:lnTo>
                  <a:lnTo>
                    <a:pt x="0" y="7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2" name="Freeform 4073"/>
            <p:cNvSpPr>
              <a:spLocks/>
            </p:cNvSpPr>
            <p:nvPr/>
          </p:nvSpPr>
          <p:spPr bwMode="auto">
            <a:xfrm>
              <a:off x="2681" y="2008"/>
              <a:ext cx="23" cy="27"/>
            </a:xfrm>
            <a:custGeom>
              <a:avLst/>
              <a:gdLst>
                <a:gd name="T0" fmla="*/ 0 w 23"/>
                <a:gd name="T1" fmla="*/ 23 h 27"/>
                <a:gd name="T2" fmla="*/ 4 w 23"/>
                <a:gd name="T3" fmla="*/ 27 h 27"/>
                <a:gd name="T4" fmla="*/ 23 w 23"/>
                <a:gd name="T5" fmla="*/ 4 h 27"/>
                <a:gd name="T6" fmla="*/ 19 w 23"/>
                <a:gd name="T7" fmla="*/ 0 h 27"/>
                <a:gd name="T8" fmla="*/ 0 w 23"/>
                <a:gd name="T9" fmla="*/ 23 h 27"/>
                <a:gd name="T10" fmla="*/ 0 w 23"/>
                <a:gd name="T11" fmla="*/ 2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7"/>
                <a:gd name="T20" fmla="*/ 23 w 23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7">
                  <a:moveTo>
                    <a:pt x="0" y="23"/>
                  </a:moveTo>
                  <a:lnTo>
                    <a:pt x="4" y="27"/>
                  </a:lnTo>
                  <a:lnTo>
                    <a:pt x="23" y="4"/>
                  </a:lnTo>
                  <a:lnTo>
                    <a:pt x="19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3" name="Freeform 4074"/>
            <p:cNvSpPr>
              <a:spLocks/>
            </p:cNvSpPr>
            <p:nvPr/>
          </p:nvSpPr>
          <p:spPr bwMode="auto">
            <a:xfrm>
              <a:off x="2676" y="2031"/>
              <a:ext cx="9" cy="10"/>
            </a:xfrm>
            <a:custGeom>
              <a:avLst/>
              <a:gdLst>
                <a:gd name="T0" fmla="*/ 4 w 9"/>
                <a:gd name="T1" fmla="*/ 10 h 10"/>
                <a:gd name="T2" fmla="*/ 4 w 9"/>
                <a:gd name="T3" fmla="*/ 10 h 10"/>
                <a:gd name="T4" fmla="*/ 9 w 9"/>
                <a:gd name="T5" fmla="*/ 4 h 10"/>
                <a:gd name="T6" fmla="*/ 5 w 9"/>
                <a:gd name="T7" fmla="*/ 0 h 10"/>
                <a:gd name="T8" fmla="*/ 0 w 9"/>
                <a:gd name="T9" fmla="*/ 6 h 10"/>
                <a:gd name="T10" fmla="*/ 4 w 9"/>
                <a:gd name="T11" fmla="*/ 10 h 10"/>
                <a:gd name="T12" fmla="*/ 4 w 9"/>
                <a:gd name="T13" fmla="*/ 10 h 10"/>
                <a:gd name="T14" fmla="*/ 4 w 9"/>
                <a:gd name="T15" fmla="*/ 10 h 10"/>
                <a:gd name="T16" fmla="*/ 4 w 9"/>
                <a:gd name="T17" fmla="*/ 1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0"/>
                <a:gd name="T29" fmla="*/ 9 w 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0">
                  <a:moveTo>
                    <a:pt x="4" y="10"/>
                  </a:moveTo>
                  <a:lnTo>
                    <a:pt x="4" y="10"/>
                  </a:lnTo>
                  <a:lnTo>
                    <a:pt x="9" y="4"/>
                  </a:lnTo>
                  <a:lnTo>
                    <a:pt x="5" y="0"/>
                  </a:lnTo>
                  <a:lnTo>
                    <a:pt x="0" y="6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4" name="Freeform 4075"/>
            <p:cNvSpPr>
              <a:spLocks/>
            </p:cNvSpPr>
            <p:nvPr/>
          </p:nvSpPr>
          <p:spPr bwMode="auto">
            <a:xfrm>
              <a:off x="2656" y="2037"/>
              <a:ext cx="24" cy="24"/>
            </a:xfrm>
            <a:custGeom>
              <a:avLst/>
              <a:gdLst>
                <a:gd name="T0" fmla="*/ 4 w 24"/>
                <a:gd name="T1" fmla="*/ 24 h 24"/>
                <a:gd name="T2" fmla="*/ 5 w 24"/>
                <a:gd name="T3" fmla="*/ 24 h 24"/>
                <a:gd name="T4" fmla="*/ 24 w 24"/>
                <a:gd name="T5" fmla="*/ 4 h 24"/>
                <a:gd name="T6" fmla="*/ 20 w 24"/>
                <a:gd name="T7" fmla="*/ 0 h 24"/>
                <a:gd name="T8" fmla="*/ 0 w 24"/>
                <a:gd name="T9" fmla="*/ 19 h 24"/>
                <a:gd name="T10" fmla="*/ 4 w 24"/>
                <a:gd name="T11" fmla="*/ 2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4"/>
                <a:gd name="T20" fmla="*/ 24 w 24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4">
                  <a:moveTo>
                    <a:pt x="4" y="24"/>
                  </a:moveTo>
                  <a:lnTo>
                    <a:pt x="5" y="24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0" y="19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5" name="Freeform 4076"/>
            <p:cNvSpPr>
              <a:spLocks/>
            </p:cNvSpPr>
            <p:nvPr/>
          </p:nvSpPr>
          <p:spPr bwMode="auto">
            <a:xfrm>
              <a:off x="2647" y="2056"/>
              <a:ext cx="13" cy="14"/>
            </a:xfrm>
            <a:custGeom>
              <a:avLst/>
              <a:gdLst>
                <a:gd name="T0" fmla="*/ 3 w 13"/>
                <a:gd name="T1" fmla="*/ 14 h 14"/>
                <a:gd name="T2" fmla="*/ 3 w 13"/>
                <a:gd name="T3" fmla="*/ 14 h 14"/>
                <a:gd name="T4" fmla="*/ 13 w 13"/>
                <a:gd name="T5" fmla="*/ 5 h 14"/>
                <a:gd name="T6" fmla="*/ 9 w 13"/>
                <a:gd name="T7" fmla="*/ 0 h 14"/>
                <a:gd name="T8" fmla="*/ 0 w 13"/>
                <a:gd name="T9" fmla="*/ 10 h 14"/>
                <a:gd name="T10" fmla="*/ 3 w 13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4"/>
                <a:gd name="T20" fmla="*/ 13 w 1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4">
                  <a:moveTo>
                    <a:pt x="3" y="14"/>
                  </a:moveTo>
                  <a:lnTo>
                    <a:pt x="3" y="14"/>
                  </a:lnTo>
                  <a:lnTo>
                    <a:pt x="13" y="5"/>
                  </a:lnTo>
                  <a:lnTo>
                    <a:pt x="9" y="0"/>
                  </a:lnTo>
                  <a:lnTo>
                    <a:pt x="0" y="10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6" name="Freeform 4077"/>
            <p:cNvSpPr>
              <a:spLocks/>
            </p:cNvSpPr>
            <p:nvPr/>
          </p:nvSpPr>
          <p:spPr bwMode="auto">
            <a:xfrm>
              <a:off x="2633" y="2066"/>
              <a:ext cx="17" cy="16"/>
            </a:xfrm>
            <a:custGeom>
              <a:avLst/>
              <a:gdLst>
                <a:gd name="T0" fmla="*/ 4 w 17"/>
                <a:gd name="T1" fmla="*/ 16 h 16"/>
                <a:gd name="T2" fmla="*/ 4 w 17"/>
                <a:gd name="T3" fmla="*/ 16 h 16"/>
                <a:gd name="T4" fmla="*/ 17 w 17"/>
                <a:gd name="T5" fmla="*/ 4 h 16"/>
                <a:gd name="T6" fmla="*/ 14 w 17"/>
                <a:gd name="T7" fmla="*/ 0 h 16"/>
                <a:gd name="T8" fmla="*/ 0 w 17"/>
                <a:gd name="T9" fmla="*/ 12 h 16"/>
                <a:gd name="T10" fmla="*/ 4 w 17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6"/>
                <a:gd name="T20" fmla="*/ 17 w 1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6">
                  <a:moveTo>
                    <a:pt x="4" y="16"/>
                  </a:moveTo>
                  <a:lnTo>
                    <a:pt x="4" y="16"/>
                  </a:lnTo>
                  <a:lnTo>
                    <a:pt x="17" y="4"/>
                  </a:lnTo>
                  <a:lnTo>
                    <a:pt x="14" y="0"/>
                  </a:lnTo>
                  <a:lnTo>
                    <a:pt x="0" y="12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7" name="Freeform 4078"/>
            <p:cNvSpPr>
              <a:spLocks/>
            </p:cNvSpPr>
            <p:nvPr/>
          </p:nvSpPr>
          <p:spPr bwMode="auto">
            <a:xfrm>
              <a:off x="2611" y="2078"/>
              <a:ext cx="26" cy="22"/>
            </a:xfrm>
            <a:custGeom>
              <a:avLst/>
              <a:gdLst>
                <a:gd name="T0" fmla="*/ 3 w 26"/>
                <a:gd name="T1" fmla="*/ 22 h 22"/>
                <a:gd name="T2" fmla="*/ 4 w 26"/>
                <a:gd name="T3" fmla="*/ 22 h 22"/>
                <a:gd name="T4" fmla="*/ 26 w 26"/>
                <a:gd name="T5" fmla="*/ 4 h 22"/>
                <a:gd name="T6" fmla="*/ 22 w 26"/>
                <a:gd name="T7" fmla="*/ 0 h 22"/>
                <a:gd name="T8" fmla="*/ 0 w 26"/>
                <a:gd name="T9" fmla="*/ 17 h 22"/>
                <a:gd name="T10" fmla="*/ 3 w 26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3" y="22"/>
                  </a:moveTo>
                  <a:lnTo>
                    <a:pt x="4" y="22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0" y="17"/>
                  </a:lnTo>
                  <a:lnTo>
                    <a:pt x="3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8" name="Freeform 4079"/>
            <p:cNvSpPr>
              <a:spLocks/>
            </p:cNvSpPr>
            <p:nvPr/>
          </p:nvSpPr>
          <p:spPr bwMode="auto">
            <a:xfrm>
              <a:off x="2609" y="2095"/>
              <a:ext cx="5" cy="6"/>
            </a:xfrm>
            <a:custGeom>
              <a:avLst/>
              <a:gdLst>
                <a:gd name="T0" fmla="*/ 0 w 5"/>
                <a:gd name="T1" fmla="*/ 1 h 6"/>
                <a:gd name="T2" fmla="*/ 3 w 5"/>
                <a:gd name="T3" fmla="*/ 6 h 6"/>
                <a:gd name="T4" fmla="*/ 5 w 5"/>
                <a:gd name="T5" fmla="*/ 5 h 6"/>
                <a:gd name="T6" fmla="*/ 2 w 5"/>
                <a:gd name="T7" fmla="*/ 0 h 6"/>
                <a:gd name="T8" fmla="*/ 0 w 5"/>
                <a:gd name="T9" fmla="*/ 1 h 6"/>
                <a:gd name="T10" fmla="*/ 0 w 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0" y="1"/>
                  </a:moveTo>
                  <a:lnTo>
                    <a:pt x="3" y="6"/>
                  </a:lnTo>
                  <a:lnTo>
                    <a:pt x="5" y="5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59" name="Freeform 4080"/>
            <p:cNvSpPr>
              <a:spLocks/>
            </p:cNvSpPr>
            <p:nvPr/>
          </p:nvSpPr>
          <p:spPr bwMode="auto">
            <a:xfrm>
              <a:off x="2586" y="2096"/>
              <a:ext cx="26" cy="21"/>
            </a:xfrm>
            <a:custGeom>
              <a:avLst/>
              <a:gdLst>
                <a:gd name="T0" fmla="*/ 2 w 26"/>
                <a:gd name="T1" fmla="*/ 21 h 21"/>
                <a:gd name="T2" fmla="*/ 2 w 26"/>
                <a:gd name="T3" fmla="*/ 21 h 21"/>
                <a:gd name="T4" fmla="*/ 26 w 26"/>
                <a:gd name="T5" fmla="*/ 5 h 21"/>
                <a:gd name="T6" fmla="*/ 23 w 26"/>
                <a:gd name="T7" fmla="*/ 0 h 21"/>
                <a:gd name="T8" fmla="*/ 0 w 26"/>
                <a:gd name="T9" fmla="*/ 16 h 21"/>
                <a:gd name="T10" fmla="*/ 2 w 26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1"/>
                <a:gd name="T20" fmla="*/ 26 w 26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1">
                  <a:moveTo>
                    <a:pt x="2" y="21"/>
                  </a:moveTo>
                  <a:lnTo>
                    <a:pt x="2" y="21"/>
                  </a:lnTo>
                  <a:lnTo>
                    <a:pt x="26" y="5"/>
                  </a:lnTo>
                  <a:lnTo>
                    <a:pt x="23" y="0"/>
                  </a:lnTo>
                  <a:lnTo>
                    <a:pt x="0" y="16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0" name="Freeform 4081"/>
            <p:cNvSpPr>
              <a:spLocks/>
            </p:cNvSpPr>
            <p:nvPr/>
          </p:nvSpPr>
          <p:spPr bwMode="auto">
            <a:xfrm>
              <a:off x="2565" y="2112"/>
              <a:ext cx="23" cy="16"/>
            </a:xfrm>
            <a:custGeom>
              <a:avLst/>
              <a:gdLst>
                <a:gd name="T0" fmla="*/ 0 w 23"/>
                <a:gd name="T1" fmla="*/ 11 h 16"/>
                <a:gd name="T2" fmla="*/ 2 w 23"/>
                <a:gd name="T3" fmla="*/ 16 h 16"/>
                <a:gd name="T4" fmla="*/ 23 w 23"/>
                <a:gd name="T5" fmla="*/ 5 h 16"/>
                <a:gd name="T6" fmla="*/ 21 w 23"/>
                <a:gd name="T7" fmla="*/ 0 h 16"/>
                <a:gd name="T8" fmla="*/ 0 w 23"/>
                <a:gd name="T9" fmla="*/ 11 h 16"/>
                <a:gd name="T10" fmla="*/ 0 w 23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6"/>
                <a:gd name="T20" fmla="*/ 23 w 23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6">
                  <a:moveTo>
                    <a:pt x="0" y="11"/>
                  </a:moveTo>
                  <a:lnTo>
                    <a:pt x="2" y="16"/>
                  </a:lnTo>
                  <a:lnTo>
                    <a:pt x="23" y="5"/>
                  </a:lnTo>
                  <a:lnTo>
                    <a:pt x="21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1" name="Freeform 4082"/>
            <p:cNvSpPr>
              <a:spLocks/>
            </p:cNvSpPr>
            <p:nvPr/>
          </p:nvSpPr>
          <p:spPr bwMode="auto">
            <a:xfrm>
              <a:off x="2561" y="2123"/>
              <a:ext cx="6" cy="8"/>
            </a:xfrm>
            <a:custGeom>
              <a:avLst/>
              <a:gdLst>
                <a:gd name="T0" fmla="*/ 3 w 6"/>
                <a:gd name="T1" fmla="*/ 8 h 8"/>
                <a:gd name="T2" fmla="*/ 3 w 6"/>
                <a:gd name="T3" fmla="*/ 8 h 8"/>
                <a:gd name="T4" fmla="*/ 6 w 6"/>
                <a:gd name="T5" fmla="*/ 5 h 8"/>
                <a:gd name="T6" fmla="*/ 4 w 6"/>
                <a:gd name="T7" fmla="*/ 0 h 8"/>
                <a:gd name="T8" fmla="*/ 0 w 6"/>
                <a:gd name="T9" fmla="*/ 3 h 8"/>
                <a:gd name="T10" fmla="*/ 3 w 6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8"/>
                <a:gd name="T20" fmla="*/ 6 w 6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8">
                  <a:moveTo>
                    <a:pt x="3" y="8"/>
                  </a:moveTo>
                  <a:lnTo>
                    <a:pt x="3" y="8"/>
                  </a:lnTo>
                  <a:lnTo>
                    <a:pt x="6" y="5"/>
                  </a:lnTo>
                  <a:lnTo>
                    <a:pt x="4" y="0"/>
                  </a:lnTo>
                  <a:lnTo>
                    <a:pt x="0" y="3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2" name="Freeform 4083"/>
            <p:cNvSpPr>
              <a:spLocks/>
            </p:cNvSpPr>
            <p:nvPr/>
          </p:nvSpPr>
          <p:spPr bwMode="auto">
            <a:xfrm>
              <a:off x="2537" y="2126"/>
              <a:ext cx="27" cy="16"/>
            </a:xfrm>
            <a:custGeom>
              <a:avLst/>
              <a:gdLst>
                <a:gd name="T0" fmla="*/ 2 w 27"/>
                <a:gd name="T1" fmla="*/ 16 h 16"/>
                <a:gd name="T2" fmla="*/ 2 w 27"/>
                <a:gd name="T3" fmla="*/ 16 h 16"/>
                <a:gd name="T4" fmla="*/ 27 w 27"/>
                <a:gd name="T5" fmla="*/ 5 h 16"/>
                <a:gd name="T6" fmla="*/ 24 w 27"/>
                <a:gd name="T7" fmla="*/ 0 h 16"/>
                <a:gd name="T8" fmla="*/ 0 w 27"/>
                <a:gd name="T9" fmla="*/ 11 h 16"/>
                <a:gd name="T10" fmla="*/ 2 w 27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6"/>
                <a:gd name="T20" fmla="*/ 27 w 2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6">
                  <a:moveTo>
                    <a:pt x="2" y="16"/>
                  </a:moveTo>
                  <a:lnTo>
                    <a:pt x="2" y="16"/>
                  </a:lnTo>
                  <a:lnTo>
                    <a:pt x="27" y="5"/>
                  </a:lnTo>
                  <a:lnTo>
                    <a:pt x="24" y="0"/>
                  </a:lnTo>
                  <a:lnTo>
                    <a:pt x="0" y="1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3" name="Freeform 4084"/>
            <p:cNvSpPr>
              <a:spLocks/>
            </p:cNvSpPr>
            <p:nvPr/>
          </p:nvSpPr>
          <p:spPr bwMode="auto">
            <a:xfrm>
              <a:off x="2513" y="2137"/>
              <a:ext cx="26" cy="14"/>
            </a:xfrm>
            <a:custGeom>
              <a:avLst/>
              <a:gdLst>
                <a:gd name="T0" fmla="*/ 2 w 26"/>
                <a:gd name="T1" fmla="*/ 14 h 14"/>
                <a:gd name="T2" fmla="*/ 2 w 26"/>
                <a:gd name="T3" fmla="*/ 14 h 14"/>
                <a:gd name="T4" fmla="*/ 26 w 26"/>
                <a:gd name="T5" fmla="*/ 5 h 14"/>
                <a:gd name="T6" fmla="*/ 25 w 26"/>
                <a:gd name="T7" fmla="*/ 0 h 14"/>
                <a:gd name="T8" fmla="*/ 0 w 26"/>
                <a:gd name="T9" fmla="*/ 9 h 14"/>
                <a:gd name="T10" fmla="*/ 2 w 26"/>
                <a:gd name="T11" fmla="*/ 1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4"/>
                <a:gd name="T20" fmla="*/ 26 w 26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4">
                  <a:moveTo>
                    <a:pt x="2" y="14"/>
                  </a:moveTo>
                  <a:lnTo>
                    <a:pt x="2" y="14"/>
                  </a:lnTo>
                  <a:lnTo>
                    <a:pt x="26" y="5"/>
                  </a:lnTo>
                  <a:lnTo>
                    <a:pt x="25" y="0"/>
                  </a:lnTo>
                  <a:lnTo>
                    <a:pt x="0" y="9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4" name="Freeform 4085"/>
            <p:cNvSpPr>
              <a:spLocks/>
            </p:cNvSpPr>
            <p:nvPr/>
          </p:nvSpPr>
          <p:spPr bwMode="auto">
            <a:xfrm>
              <a:off x="2494" y="2146"/>
              <a:ext cx="21" cy="12"/>
            </a:xfrm>
            <a:custGeom>
              <a:avLst/>
              <a:gdLst>
                <a:gd name="T0" fmla="*/ 1 w 21"/>
                <a:gd name="T1" fmla="*/ 12 h 12"/>
                <a:gd name="T2" fmla="*/ 1 w 21"/>
                <a:gd name="T3" fmla="*/ 12 h 12"/>
                <a:gd name="T4" fmla="*/ 21 w 21"/>
                <a:gd name="T5" fmla="*/ 5 h 12"/>
                <a:gd name="T6" fmla="*/ 19 w 21"/>
                <a:gd name="T7" fmla="*/ 0 h 12"/>
                <a:gd name="T8" fmla="*/ 0 w 21"/>
                <a:gd name="T9" fmla="*/ 6 h 12"/>
                <a:gd name="T10" fmla="*/ 1 w 21"/>
                <a:gd name="T11" fmla="*/ 1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2"/>
                <a:gd name="T20" fmla="*/ 21 w 2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2">
                  <a:moveTo>
                    <a:pt x="1" y="12"/>
                  </a:moveTo>
                  <a:lnTo>
                    <a:pt x="1" y="12"/>
                  </a:lnTo>
                  <a:lnTo>
                    <a:pt x="21" y="5"/>
                  </a:lnTo>
                  <a:lnTo>
                    <a:pt x="19" y="0"/>
                  </a:lnTo>
                  <a:lnTo>
                    <a:pt x="0" y="6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5" name="Freeform 4086"/>
            <p:cNvSpPr>
              <a:spLocks/>
            </p:cNvSpPr>
            <p:nvPr/>
          </p:nvSpPr>
          <p:spPr bwMode="auto">
            <a:xfrm>
              <a:off x="2489" y="2152"/>
              <a:ext cx="6" cy="8"/>
            </a:xfrm>
            <a:custGeom>
              <a:avLst/>
              <a:gdLst>
                <a:gd name="T0" fmla="*/ 1 w 6"/>
                <a:gd name="T1" fmla="*/ 8 h 8"/>
                <a:gd name="T2" fmla="*/ 3 w 6"/>
                <a:gd name="T3" fmla="*/ 8 h 8"/>
                <a:gd name="T4" fmla="*/ 6 w 6"/>
                <a:gd name="T5" fmla="*/ 6 h 8"/>
                <a:gd name="T6" fmla="*/ 5 w 6"/>
                <a:gd name="T7" fmla="*/ 0 h 8"/>
                <a:gd name="T8" fmla="*/ 0 w 6"/>
                <a:gd name="T9" fmla="*/ 1 h 8"/>
                <a:gd name="T10" fmla="*/ 1 w 6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8"/>
                <a:gd name="T20" fmla="*/ 6 w 6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8">
                  <a:moveTo>
                    <a:pt x="1" y="8"/>
                  </a:moveTo>
                  <a:lnTo>
                    <a:pt x="3" y="8"/>
                  </a:lnTo>
                  <a:lnTo>
                    <a:pt x="6" y="6"/>
                  </a:lnTo>
                  <a:lnTo>
                    <a:pt x="5" y="0"/>
                  </a:lnTo>
                  <a:lnTo>
                    <a:pt x="0" y="1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6" name="Freeform 4087"/>
            <p:cNvSpPr>
              <a:spLocks/>
            </p:cNvSpPr>
            <p:nvPr/>
          </p:nvSpPr>
          <p:spPr bwMode="auto">
            <a:xfrm>
              <a:off x="2466" y="2153"/>
              <a:ext cx="24" cy="13"/>
            </a:xfrm>
            <a:custGeom>
              <a:avLst/>
              <a:gdLst>
                <a:gd name="T0" fmla="*/ 1 w 24"/>
                <a:gd name="T1" fmla="*/ 13 h 13"/>
                <a:gd name="T2" fmla="*/ 1 w 24"/>
                <a:gd name="T3" fmla="*/ 13 h 13"/>
                <a:gd name="T4" fmla="*/ 24 w 24"/>
                <a:gd name="T5" fmla="*/ 7 h 13"/>
                <a:gd name="T6" fmla="*/ 23 w 24"/>
                <a:gd name="T7" fmla="*/ 0 h 13"/>
                <a:gd name="T8" fmla="*/ 0 w 24"/>
                <a:gd name="T9" fmla="*/ 8 h 13"/>
                <a:gd name="T10" fmla="*/ 1 w 24"/>
                <a:gd name="T11" fmla="*/ 13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3"/>
                <a:gd name="T20" fmla="*/ 24 w 2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3">
                  <a:moveTo>
                    <a:pt x="1" y="13"/>
                  </a:moveTo>
                  <a:lnTo>
                    <a:pt x="1" y="13"/>
                  </a:lnTo>
                  <a:lnTo>
                    <a:pt x="24" y="7"/>
                  </a:lnTo>
                  <a:lnTo>
                    <a:pt x="23" y="0"/>
                  </a:lnTo>
                  <a:lnTo>
                    <a:pt x="0" y="8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7" name="Freeform 4088"/>
            <p:cNvSpPr>
              <a:spLocks/>
            </p:cNvSpPr>
            <p:nvPr/>
          </p:nvSpPr>
          <p:spPr bwMode="auto">
            <a:xfrm>
              <a:off x="2441" y="2161"/>
              <a:ext cx="26" cy="10"/>
            </a:xfrm>
            <a:custGeom>
              <a:avLst/>
              <a:gdLst>
                <a:gd name="T0" fmla="*/ 2 w 26"/>
                <a:gd name="T1" fmla="*/ 10 h 10"/>
                <a:gd name="T2" fmla="*/ 2 w 26"/>
                <a:gd name="T3" fmla="*/ 10 h 10"/>
                <a:gd name="T4" fmla="*/ 26 w 26"/>
                <a:gd name="T5" fmla="*/ 5 h 10"/>
                <a:gd name="T6" fmla="*/ 25 w 26"/>
                <a:gd name="T7" fmla="*/ 0 h 10"/>
                <a:gd name="T8" fmla="*/ 0 w 26"/>
                <a:gd name="T9" fmla="*/ 5 h 10"/>
                <a:gd name="T10" fmla="*/ 2 w 26"/>
                <a:gd name="T11" fmla="*/ 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0"/>
                <a:gd name="T20" fmla="*/ 26 w 26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0">
                  <a:moveTo>
                    <a:pt x="2" y="10"/>
                  </a:moveTo>
                  <a:lnTo>
                    <a:pt x="2" y="10"/>
                  </a:lnTo>
                  <a:lnTo>
                    <a:pt x="26" y="5"/>
                  </a:lnTo>
                  <a:lnTo>
                    <a:pt x="25" y="0"/>
                  </a:lnTo>
                  <a:lnTo>
                    <a:pt x="0" y="5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8" name="Freeform 4089"/>
            <p:cNvSpPr>
              <a:spLocks/>
            </p:cNvSpPr>
            <p:nvPr/>
          </p:nvSpPr>
          <p:spPr bwMode="auto">
            <a:xfrm>
              <a:off x="2417" y="2166"/>
              <a:ext cx="26" cy="9"/>
            </a:xfrm>
            <a:custGeom>
              <a:avLst/>
              <a:gdLst>
                <a:gd name="T0" fmla="*/ 1 w 26"/>
                <a:gd name="T1" fmla="*/ 9 h 9"/>
                <a:gd name="T2" fmla="*/ 1 w 26"/>
                <a:gd name="T3" fmla="*/ 9 h 9"/>
                <a:gd name="T4" fmla="*/ 26 w 26"/>
                <a:gd name="T5" fmla="*/ 5 h 9"/>
                <a:gd name="T6" fmla="*/ 24 w 26"/>
                <a:gd name="T7" fmla="*/ 0 h 9"/>
                <a:gd name="T8" fmla="*/ 0 w 26"/>
                <a:gd name="T9" fmla="*/ 4 h 9"/>
                <a:gd name="T10" fmla="*/ 1 w 26"/>
                <a:gd name="T11" fmla="*/ 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9"/>
                <a:gd name="T20" fmla="*/ 26 w 26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9">
                  <a:moveTo>
                    <a:pt x="1" y="9"/>
                  </a:moveTo>
                  <a:lnTo>
                    <a:pt x="1" y="9"/>
                  </a:lnTo>
                  <a:lnTo>
                    <a:pt x="26" y="5"/>
                  </a:lnTo>
                  <a:lnTo>
                    <a:pt x="24" y="0"/>
                  </a:lnTo>
                  <a:lnTo>
                    <a:pt x="0" y="4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69" name="Freeform 4090"/>
            <p:cNvSpPr>
              <a:spLocks/>
            </p:cNvSpPr>
            <p:nvPr/>
          </p:nvSpPr>
          <p:spPr bwMode="auto">
            <a:xfrm>
              <a:off x="2394" y="2170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24 w 24"/>
                <a:gd name="T5" fmla="*/ 5 h 7"/>
                <a:gd name="T6" fmla="*/ 24 w 24"/>
                <a:gd name="T7" fmla="*/ 0 h 7"/>
                <a:gd name="T8" fmla="*/ 0 w 24"/>
                <a:gd name="T9" fmla="*/ 2 h 7"/>
                <a:gd name="T10" fmla="*/ 0 w 24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0" name="Freeform 4091"/>
            <p:cNvSpPr>
              <a:spLocks/>
            </p:cNvSpPr>
            <p:nvPr/>
          </p:nvSpPr>
          <p:spPr bwMode="auto">
            <a:xfrm>
              <a:off x="2369" y="2172"/>
              <a:ext cx="25" cy="8"/>
            </a:xfrm>
            <a:custGeom>
              <a:avLst/>
              <a:gdLst>
                <a:gd name="T0" fmla="*/ 0 w 25"/>
                <a:gd name="T1" fmla="*/ 8 h 8"/>
                <a:gd name="T2" fmla="*/ 0 w 25"/>
                <a:gd name="T3" fmla="*/ 8 h 8"/>
                <a:gd name="T4" fmla="*/ 25 w 25"/>
                <a:gd name="T5" fmla="*/ 5 h 8"/>
                <a:gd name="T6" fmla="*/ 25 w 25"/>
                <a:gd name="T7" fmla="*/ 0 h 8"/>
                <a:gd name="T8" fmla="*/ 0 w 25"/>
                <a:gd name="T9" fmla="*/ 1 h 8"/>
                <a:gd name="T10" fmla="*/ 0 w 25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8"/>
                <a:gd name="T20" fmla="*/ 25 w 25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8">
                  <a:moveTo>
                    <a:pt x="0" y="8"/>
                  </a:moveTo>
                  <a:lnTo>
                    <a:pt x="0" y="8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1" name="Freeform 4092"/>
            <p:cNvSpPr>
              <a:spLocks/>
            </p:cNvSpPr>
            <p:nvPr/>
          </p:nvSpPr>
          <p:spPr bwMode="auto">
            <a:xfrm>
              <a:off x="2345" y="2173"/>
              <a:ext cx="24" cy="7"/>
            </a:xfrm>
            <a:custGeom>
              <a:avLst/>
              <a:gdLst>
                <a:gd name="T0" fmla="*/ 0 w 24"/>
                <a:gd name="T1" fmla="*/ 2 h 7"/>
                <a:gd name="T2" fmla="*/ 0 w 24"/>
                <a:gd name="T3" fmla="*/ 7 h 7"/>
                <a:gd name="T4" fmla="*/ 24 w 24"/>
                <a:gd name="T5" fmla="*/ 7 h 7"/>
                <a:gd name="T6" fmla="*/ 24 w 24"/>
                <a:gd name="T7" fmla="*/ 0 h 7"/>
                <a:gd name="T8" fmla="*/ 0 w 24"/>
                <a:gd name="T9" fmla="*/ 2 h 7"/>
                <a:gd name="T10" fmla="*/ 0 w 24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2"/>
                  </a:moveTo>
                  <a:lnTo>
                    <a:pt x="0" y="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2" name="Freeform 4093"/>
            <p:cNvSpPr>
              <a:spLocks/>
            </p:cNvSpPr>
            <p:nvPr/>
          </p:nvSpPr>
          <p:spPr bwMode="auto">
            <a:xfrm>
              <a:off x="2322" y="2175"/>
              <a:ext cx="23" cy="6"/>
            </a:xfrm>
            <a:custGeom>
              <a:avLst/>
              <a:gdLst>
                <a:gd name="T0" fmla="*/ 0 w 23"/>
                <a:gd name="T1" fmla="*/ 6 h 6"/>
                <a:gd name="T2" fmla="*/ 0 w 23"/>
                <a:gd name="T3" fmla="*/ 6 h 6"/>
                <a:gd name="T4" fmla="*/ 23 w 23"/>
                <a:gd name="T5" fmla="*/ 5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6"/>
                  </a:moveTo>
                  <a:lnTo>
                    <a:pt x="0" y="6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3" name="Freeform 4094"/>
            <p:cNvSpPr>
              <a:spLocks/>
            </p:cNvSpPr>
            <p:nvPr/>
          </p:nvSpPr>
          <p:spPr bwMode="auto">
            <a:xfrm>
              <a:off x="2297" y="2176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4" name="Freeform 4095"/>
            <p:cNvSpPr>
              <a:spLocks/>
            </p:cNvSpPr>
            <p:nvPr/>
          </p:nvSpPr>
          <p:spPr bwMode="auto">
            <a:xfrm>
              <a:off x="2273" y="2176"/>
              <a:ext cx="24" cy="5"/>
            </a:xfrm>
            <a:custGeom>
              <a:avLst/>
              <a:gdLst>
                <a:gd name="T0" fmla="*/ 0 w 24"/>
                <a:gd name="T1" fmla="*/ 0 h 5"/>
                <a:gd name="T2" fmla="*/ 0 w 24"/>
                <a:gd name="T3" fmla="*/ 5 h 5"/>
                <a:gd name="T4" fmla="*/ 24 w 24"/>
                <a:gd name="T5" fmla="*/ 5 h 5"/>
                <a:gd name="T6" fmla="*/ 24 w 24"/>
                <a:gd name="T7" fmla="*/ 0 h 5"/>
                <a:gd name="T8" fmla="*/ 0 w 24"/>
                <a:gd name="T9" fmla="*/ 0 h 5"/>
                <a:gd name="T10" fmla="*/ 0 w 2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5"/>
                <a:gd name="T20" fmla="*/ 24 w 24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5">
                  <a:moveTo>
                    <a:pt x="0" y="0"/>
                  </a:moveTo>
                  <a:lnTo>
                    <a:pt x="0" y="5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5" name="Freeform 4096"/>
            <p:cNvSpPr>
              <a:spLocks/>
            </p:cNvSpPr>
            <p:nvPr/>
          </p:nvSpPr>
          <p:spPr bwMode="auto">
            <a:xfrm>
              <a:off x="2250" y="2176"/>
              <a:ext cx="23" cy="5"/>
            </a:xfrm>
            <a:custGeom>
              <a:avLst/>
              <a:gdLst>
                <a:gd name="T0" fmla="*/ 0 w 23"/>
                <a:gd name="T1" fmla="*/ 0 h 5"/>
                <a:gd name="T2" fmla="*/ 0 w 23"/>
                <a:gd name="T3" fmla="*/ 5 h 5"/>
                <a:gd name="T4" fmla="*/ 23 w 23"/>
                <a:gd name="T5" fmla="*/ 5 h 5"/>
                <a:gd name="T6" fmla="*/ 23 w 23"/>
                <a:gd name="T7" fmla="*/ 0 h 5"/>
                <a:gd name="T8" fmla="*/ 0 w 23"/>
                <a:gd name="T9" fmla="*/ 0 h 5"/>
                <a:gd name="T10" fmla="*/ 0 w 23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5"/>
                <a:gd name="T20" fmla="*/ 23 w 23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5">
                  <a:moveTo>
                    <a:pt x="0" y="0"/>
                  </a:moveTo>
                  <a:lnTo>
                    <a:pt x="0" y="5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6" name="Freeform 4097"/>
            <p:cNvSpPr>
              <a:spLocks/>
            </p:cNvSpPr>
            <p:nvPr/>
          </p:nvSpPr>
          <p:spPr bwMode="auto">
            <a:xfrm>
              <a:off x="2225" y="2176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7" name="Freeform 4098"/>
            <p:cNvSpPr>
              <a:spLocks/>
            </p:cNvSpPr>
            <p:nvPr/>
          </p:nvSpPr>
          <p:spPr bwMode="auto">
            <a:xfrm>
              <a:off x="2201" y="2176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0 w 24"/>
                <a:gd name="T3" fmla="*/ 6 h 6"/>
                <a:gd name="T4" fmla="*/ 24 w 24"/>
                <a:gd name="T5" fmla="*/ 5 h 6"/>
                <a:gd name="T6" fmla="*/ 24 w 24"/>
                <a:gd name="T7" fmla="*/ 0 h 6"/>
                <a:gd name="T8" fmla="*/ 0 w 24"/>
                <a:gd name="T9" fmla="*/ 0 h 6"/>
                <a:gd name="T10" fmla="*/ 0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0" y="0"/>
                  </a:moveTo>
                  <a:lnTo>
                    <a:pt x="0" y="6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8" name="Freeform 4099"/>
            <p:cNvSpPr>
              <a:spLocks/>
            </p:cNvSpPr>
            <p:nvPr/>
          </p:nvSpPr>
          <p:spPr bwMode="auto">
            <a:xfrm>
              <a:off x="2176" y="2176"/>
              <a:ext cx="25" cy="6"/>
            </a:xfrm>
            <a:custGeom>
              <a:avLst/>
              <a:gdLst>
                <a:gd name="T0" fmla="*/ 0 w 25"/>
                <a:gd name="T1" fmla="*/ 1 h 6"/>
                <a:gd name="T2" fmla="*/ 0 w 25"/>
                <a:gd name="T3" fmla="*/ 6 h 6"/>
                <a:gd name="T4" fmla="*/ 25 w 25"/>
                <a:gd name="T5" fmla="*/ 6 h 6"/>
                <a:gd name="T6" fmla="*/ 25 w 25"/>
                <a:gd name="T7" fmla="*/ 0 h 6"/>
                <a:gd name="T8" fmla="*/ 0 w 25"/>
                <a:gd name="T9" fmla="*/ 1 h 6"/>
                <a:gd name="T10" fmla="*/ 0 w 2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6"/>
                <a:gd name="T20" fmla="*/ 25 w 2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6">
                  <a:moveTo>
                    <a:pt x="0" y="1"/>
                  </a:moveTo>
                  <a:lnTo>
                    <a:pt x="0" y="6"/>
                  </a:lnTo>
                  <a:lnTo>
                    <a:pt x="25" y="6"/>
                  </a:lnTo>
                  <a:lnTo>
                    <a:pt x="2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79" name="Freeform 4100"/>
            <p:cNvSpPr>
              <a:spLocks/>
            </p:cNvSpPr>
            <p:nvPr/>
          </p:nvSpPr>
          <p:spPr bwMode="auto">
            <a:xfrm>
              <a:off x="2153" y="2177"/>
              <a:ext cx="23" cy="6"/>
            </a:xfrm>
            <a:custGeom>
              <a:avLst/>
              <a:gdLst>
                <a:gd name="T0" fmla="*/ 0 w 23"/>
                <a:gd name="T1" fmla="*/ 1 h 6"/>
                <a:gd name="T2" fmla="*/ 0 w 23"/>
                <a:gd name="T3" fmla="*/ 6 h 6"/>
                <a:gd name="T4" fmla="*/ 23 w 23"/>
                <a:gd name="T5" fmla="*/ 5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1"/>
                  </a:moveTo>
                  <a:lnTo>
                    <a:pt x="0" y="6"/>
                  </a:lnTo>
                  <a:lnTo>
                    <a:pt x="23" y="5"/>
                  </a:lnTo>
                  <a:lnTo>
                    <a:pt x="23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0" name="Freeform 4101"/>
            <p:cNvSpPr>
              <a:spLocks/>
            </p:cNvSpPr>
            <p:nvPr/>
          </p:nvSpPr>
          <p:spPr bwMode="auto">
            <a:xfrm>
              <a:off x="2129" y="2178"/>
              <a:ext cx="24" cy="7"/>
            </a:xfrm>
            <a:custGeom>
              <a:avLst/>
              <a:gdLst>
                <a:gd name="T0" fmla="*/ 0 w 24"/>
                <a:gd name="T1" fmla="*/ 7 h 7"/>
                <a:gd name="T2" fmla="*/ 0 w 24"/>
                <a:gd name="T3" fmla="*/ 7 h 7"/>
                <a:gd name="T4" fmla="*/ 24 w 24"/>
                <a:gd name="T5" fmla="*/ 5 h 7"/>
                <a:gd name="T6" fmla="*/ 24 w 24"/>
                <a:gd name="T7" fmla="*/ 0 h 7"/>
                <a:gd name="T8" fmla="*/ 0 w 24"/>
                <a:gd name="T9" fmla="*/ 0 h 7"/>
                <a:gd name="T10" fmla="*/ 0 w 24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7"/>
                <a:gd name="T20" fmla="*/ 24 w 2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7">
                  <a:moveTo>
                    <a:pt x="0" y="7"/>
                  </a:moveTo>
                  <a:lnTo>
                    <a:pt x="0" y="7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1" name="Freeform 4102"/>
            <p:cNvSpPr>
              <a:spLocks/>
            </p:cNvSpPr>
            <p:nvPr/>
          </p:nvSpPr>
          <p:spPr bwMode="auto">
            <a:xfrm>
              <a:off x="2104" y="2178"/>
              <a:ext cx="25" cy="8"/>
            </a:xfrm>
            <a:custGeom>
              <a:avLst/>
              <a:gdLst>
                <a:gd name="T0" fmla="*/ 0 w 25"/>
                <a:gd name="T1" fmla="*/ 2 h 8"/>
                <a:gd name="T2" fmla="*/ 0 w 25"/>
                <a:gd name="T3" fmla="*/ 8 h 8"/>
                <a:gd name="T4" fmla="*/ 25 w 25"/>
                <a:gd name="T5" fmla="*/ 7 h 8"/>
                <a:gd name="T6" fmla="*/ 25 w 25"/>
                <a:gd name="T7" fmla="*/ 0 h 8"/>
                <a:gd name="T8" fmla="*/ 0 w 25"/>
                <a:gd name="T9" fmla="*/ 2 h 8"/>
                <a:gd name="T10" fmla="*/ 0 w 25"/>
                <a:gd name="T11" fmla="*/ 2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8"/>
                <a:gd name="T20" fmla="*/ 25 w 25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8">
                  <a:moveTo>
                    <a:pt x="0" y="2"/>
                  </a:moveTo>
                  <a:lnTo>
                    <a:pt x="0" y="8"/>
                  </a:lnTo>
                  <a:lnTo>
                    <a:pt x="25" y="7"/>
                  </a:lnTo>
                  <a:lnTo>
                    <a:pt x="2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2" name="Freeform 4103"/>
            <p:cNvSpPr>
              <a:spLocks/>
            </p:cNvSpPr>
            <p:nvPr/>
          </p:nvSpPr>
          <p:spPr bwMode="auto">
            <a:xfrm>
              <a:off x="2081" y="2180"/>
              <a:ext cx="23" cy="6"/>
            </a:xfrm>
            <a:custGeom>
              <a:avLst/>
              <a:gdLst>
                <a:gd name="T0" fmla="*/ 0 w 23"/>
                <a:gd name="T1" fmla="*/ 6 h 6"/>
                <a:gd name="T2" fmla="*/ 0 w 23"/>
                <a:gd name="T3" fmla="*/ 6 h 6"/>
                <a:gd name="T4" fmla="*/ 23 w 23"/>
                <a:gd name="T5" fmla="*/ 6 h 6"/>
                <a:gd name="T6" fmla="*/ 23 w 23"/>
                <a:gd name="T7" fmla="*/ 0 h 6"/>
                <a:gd name="T8" fmla="*/ 0 w 23"/>
                <a:gd name="T9" fmla="*/ 1 h 6"/>
                <a:gd name="T10" fmla="*/ 0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6"/>
                  </a:moveTo>
                  <a:lnTo>
                    <a:pt x="0" y="6"/>
                  </a:lnTo>
                  <a:lnTo>
                    <a:pt x="23" y="6"/>
                  </a:lnTo>
                  <a:lnTo>
                    <a:pt x="23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3" name="Freeform 4104"/>
            <p:cNvSpPr>
              <a:spLocks/>
            </p:cNvSpPr>
            <p:nvPr/>
          </p:nvSpPr>
          <p:spPr bwMode="auto">
            <a:xfrm>
              <a:off x="2065" y="2181"/>
              <a:ext cx="16" cy="6"/>
            </a:xfrm>
            <a:custGeom>
              <a:avLst/>
              <a:gdLst>
                <a:gd name="T0" fmla="*/ 0 w 16"/>
                <a:gd name="T1" fmla="*/ 0 h 6"/>
                <a:gd name="T2" fmla="*/ 0 w 16"/>
                <a:gd name="T3" fmla="*/ 6 h 6"/>
                <a:gd name="T4" fmla="*/ 16 w 16"/>
                <a:gd name="T5" fmla="*/ 5 h 6"/>
                <a:gd name="T6" fmla="*/ 16 w 16"/>
                <a:gd name="T7" fmla="*/ 0 h 6"/>
                <a:gd name="T8" fmla="*/ 0 w 16"/>
                <a:gd name="T9" fmla="*/ 0 h 6"/>
                <a:gd name="T10" fmla="*/ 0 w 1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6"/>
                <a:gd name="T20" fmla="*/ 16 w 16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6">
                  <a:moveTo>
                    <a:pt x="0" y="0"/>
                  </a:moveTo>
                  <a:lnTo>
                    <a:pt x="0" y="6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4" name="Freeform 4105"/>
            <p:cNvSpPr>
              <a:spLocks/>
            </p:cNvSpPr>
            <p:nvPr/>
          </p:nvSpPr>
          <p:spPr bwMode="auto">
            <a:xfrm>
              <a:off x="2057" y="2181"/>
              <a:ext cx="8" cy="6"/>
            </a:xfrm>
            <a:custGeom>
              <a:avLst/>
              <a:gdLst>
                <a:gd name="T0" fmla="*/ 0 w 8"/>
                <a:gd name="T1" fmla="*/ 6 h 6"/>
                <a:gd name="T2" fmla="*/ 0 w 8"/>
                <a:gd name="T3" fmla="*/ 6 h 6"/>
                <a:gd name="T4" fmla="*/ 8 w 8"/>
                <a:gd name="T5" fmla="*/ 6 h 6"/>
                <a:gd name="T6" fmla="*/ 8 w 8"/>
                <a:gd name="T7" fmla="*/ 0 h 6"/>
                <a:gd name="T8" fmla="*/ 0 w 8"/>
                <a:gd name="T9" fmla="*/ 1 h 6"/>
                <a:gd name="T10" fmla="*/ 0 w 8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6"/>
                <a:gd name="T20" fmla="*/ 8 w 8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6">
                  <a:moveTo>
                    <a:pt x="0" y="6"/>
                  </a:moveTo>
                  <a:lnTo>
                    <a:pt x="0" y="6"/>
                  </a:lnTo>
                  <a:lnTo>
                    <a:pt x="8" y="6"/>
                  </a:lnTo>
                  <a:lnTo>
                    <a:pt x="8" y="0"/>
                  </a:lnTo>
                  <a:lnTo>
                    <a:pt x="0" y="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5" name="Freeform 4106"/>
            <p:cNvSpPr>
              <a:spLocks/>
            </p:cNvSpPr>
            <p:nvPr/>
          </p:nvSpPr>
          <p:spPr bwMode="auto">
            <a:xfrm>
              <a:off x="2032" y="2182"/>
              <a:ext cx="25" cy="5"/>
            </a:xfrm>
            <a:custGeom>
              <a:avLst/>
              <a:gdLst>
                <a:gd name="T0" fmla="*/ 0 w 25"/>
                <a:gd name="T1" fmla="*/ 0 h 5"/>
                <a:gd name="T2" fmla="*/ 0 w 25"/>
                <a:gd name="T3" fmla="*/ 5 h 5"/>
                <a:gd name="T4" fmla="*/ 25 w 25"/>
                <a:gd name="T5" fmla="*/ 5 h 5"/>
                <a:gd name="T6" fmla="*/ 25 w 25"/>
                <a:gd name="T7" fmla="*/ 0 h 5"/>
                <a:gd name="T8" fmla="*/ 0 w 25"/>
                <a:gd name="T9" fmla="*/ 0 h 5"/>
                <a:gd name="T10" fmla="*/ 0 w 25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5"/>
                <a:gd name="T20" fmla="*/ 25 w 25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5">
                  <a:moveTo>
                    <a:pt x="0" y="0"/>
                  </a:moveTo>
                  <a:lnTo>
                    <a:pt x="0" y="5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6" name="Freeform 4107"/>
            <p:cNvSpPr>
              <a:spLocks/>
            </p:cNvSpPr>
            <p:nvPr/>
          </p:nvSpPr>
          <p:spPr bwMode="auto">
            <a:xfrm>
              <a:off x="2008" y="2182"/>
              <a:ext cx="24" cy="5"/>
            </a:xfrm>
            <a:custGeom>
              <a:avLst/>
              <a:gdLst>
                <a:gd name="T0" fmla="*/ 0 w 24"/>
                <a:gd name="T1" fmla="*/ 5 h 5"/>
                <a:gd name="T2" fmla="*/ 0 w 24"/>
                <a:gd name="T3" fmla="*/ 5 h 5"/>
                <a:gd name="T4" fmla="*/ 24 w 24"/>
                <a:gd name="T5" fmla="*/ 5 h 5"/>
                <a:gd name="T6" fmla="*/ 24 w 24"/>
                <a:gd name="T7" fmla="*/ 0 h 5"/>
                <a:gd name="T8" fmla="*/ 0 w 24"/>
                <a:gd name="T9" fmla="*/ 0 h 5"/>
                <a:gd name="T10" fmla="*/ 0 w 24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5"/>
                <a:gd name="T20" fmla="*/ 24 w 24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5">
                  <a:moveTo>
                    <a:pt x="0" y="5"/>
                  </a:moveTo>
                  <a:lnTo>
                    <a:pt x="0" y="5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7" name="Freeform 4108"/>
            <p:cNvSpPr>
              <a:spLocks/>
            </p:cNvSpPr>
            <p:nvPr/>
          </p:nvSpPr>
          <p:spPr bwMode="auto">
            <a:xfrm>
              <a:off x="1984" y="2181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0 w 24"/>
                <a:gd name="T3" fmla="*/ 6 h 6"/>
                <a:gd name="T4" fmla="*/ 24 w 24"/>
                <a:gd name="T5" fmla="*/ 6 h 6"/>
                <a:gd name="T6" fmla="*/ 24 w 24"/>
                <a:gd name="T7" fmla="*/ 1 h 6"/>
                <a:gd name="T8" fmla="*/ 0 w 24"/>
                <a:gd name="T9" fmla="*/ 0 h 6"/>
                <a:gd name="T10" fmla="*/ 0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0" y="0"/>
                  </a:moveTo>
                  <a:lnTo>
                    <a:pt x="0" y="6"/>
                  </a:lnTo>
                  <a:lnTo>
                    <a:pt x="24" y="6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8" name="Freeform 4109"/>
            <p:cNvSpPr>
              <a:spLocks/>
            </p:cNvSpPr>
            <p:nvPr/>
          </p:nvSpPr>
          <p:spPr bwMode="auto">
            <a:xfrm>
              <a:off x="1983" y="2181"/>
              <a:ext cx="1" cy="6"/>
            </a:xfrm>
            <a:custGeom>
              <a:avLst/>
              <a:gdLst>
                <a:gd name="T0" fmla="*/ 0 w 1"/>
                <a:gd name="T1" fmla="*/ 6 h 6"/>
                <a:gd name="T2" fmla="*/ 0 w 1"/>
                <a:gd name="T3" fmla="*/ 6 h 6"/>
                <a:gd name="T4" fmla="*/ 1 w 1"/>
                <a:gd name="T5" fmla="*/ 6 h 6"/>
                <a:gd name="T6" fmla="*/ 1 w 1"/>
                <a:gd name="T7" fmla="*/ 0 h 6"/>
                <a:gd name="T8" fmla="*/ 0 w 1"/>
                <a:gd name="T9" fmla="*/ 0 h 6"/>
                <a:gd name="T10" fmla="*/ 0 w 1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6"/>
                <a:gd name="T20" fmla="*/ 1 w 1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6">
                  <a:moveTo>
                    <a:pt x="0" y="6"/>
                  </a:move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89" name="Freeform 4110"/>
            <p:cNvSpPr>
              <a:spLocks/>
            </p:cNvSpPr>
            <p:nvPr/>
          </p:nvSpPr>
          <p:spPr bwMode="auto">
            <a:xfrm>
              <a:off x="1960" y="2181"/>
              <a:ext cx="23" cy="6"/>
            </a:xfrm>
            <a:custGeom>
              <a:avLst/>
              <a:gdLst>
                <a:gd name="T0" fmla="*/ 0 w 23"/>
                <a:gd name="T1" fmla="*/ 5 h 6"/>
                <a:gd name="T2" fmla="*/ 0 w 23"/>
                <a:gd name="T3" fmla="*/ 5 h 6"/>
                <a:gd name="T4" fmla="*/ 23 w 23"/>
                <a:gd name="T5" fmla="*/ 6 h 6"/>
                <a:gd name="T6" fmla="*/ 23 w 23"/>
                <a:gd name="T7" fmla="*/ 0 h 6"/>
                <a:gd name="T8" fmla="*/ 0 w 23"/>
                <a:gd name="T9" fmla="*/ 0 h 6"/>
                <a:gd name="T10" fmla="*/ 0 w 23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0" y="5"/>
                  </a:moveTo>
                  <a:lnTo>
                    <a:pt x="0" y="5"/>
                  </a:lnTo>
                  <a:lnTo>
                    <a:pt x="23" y="6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0" name="Freeform 4111"/>
            <p:cNvSpPr>
              <a:spLocks/>
            </p:cNvSpPr>
            <p:nvPr/>
          </p:nvSpPr>
          <p:spPr bwMode="auto">
            <a:xfrm>
              <a:off x="1936" y="2178"/>
              <a:ext cx="24" cy="8"/>
            </a:xfrm>
            <a:custGeom>
              <a:avLst/>
              <a:gdLst>
                <a:gd name="T0" fmla="*/ 0 w 24"/>
                <a:gd name="T1" fmla="*/ 7 h 8"/>
                <a:gd name="T2" fmla="*/ 0 w 24"/>
                <a:gd name="T3" fmla="*/ 7 h 8"/>
                <a:gd name="T4" fmla="*/ 24 w 24"/>
                <a:gd name="T5" fmla="*/ 8 h 8"/>
                <a:gd name="T6" fmla="*/ 24 w 24"/>
                <a:gd name="T7" fmla="*/ 3 h 8"/>
                <a:gd name="T8" fmla="*/ 0 w 24"/>
                <a:gd name="T9" fmla="*/ 0 h 8"/>
                <a:gd name="T10" fmla="*/ 0 w 24"/>
                <a:gd name="T11" fmla="*/ 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8"/>
                <a:gd name="T20" fmla="*/ 24 w 2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8">
                  <a:moveTo>
                    <a:pt x="0" y="7"/>
                  </a:moveTo>
                  <a:lnTo>
                    <a:pt x="0" y="7"/>
                  </a:lnTo>
                  <a:lnTo>
                    <a:pt x="24" y="8"/>
                  </a:lnTo>
                  <a:lnTo>
                    <a:pt x="24" y="3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1" name="Freeform 4112"/>
            <p:cNvSpPr>
              <a:spLocks/>
            </p:cNvSpPr>
            <p:nvPr/>
          </p:nvSpPr>
          <p:spPr bwMode="auto">
            <a:xfrm>
              <a:off x="1911" y="2176"/>
              <a:ext cx="25" cy="9"/>
            </a:xfrm>
            <a:custGeom>
              <a:avLst/>
              <a:gdLst>
                <a:gd name="T0" fmla="*/ 0 w 25"/>
                <a:gd name="T1" fmla="*/ 6 h 9"/>
                <a:gd name="T2" fmla="*/ 0 w 25"/>
                <a:gd name="T3" fmla="*/ 6 h 9"/>
                <a:gd name="T4" fmla="*/ 25 w 25"/>
                <a:gd name="T5" fmla="*/ 9 h 9"/>
                <a:gd name="T6" fmla="*/ 25 w 25"/>
                <a:gd name="T7" fmla="*/ 2 h 9"/>
                <a:gd name="T8" fmla="*/ 1 w 25"/>
                <a:gd name="T9" fmla="*/ 0 h 9"/>
                <a:gd name="T10" fmla="*/ 0 w 25"/>
                <a:gd name="T11" fmla="*/ 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9"/>
                <a:gd name="T20" fmla="*/ 25 w 2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9">
                  <a:moveTo>
                    <a:pt x="0" y="6"/>
                  </a:moveTo>
                  <a:lnTo>
                    <a:pt x="0" y="6"/>
                  </a:lnTo>
                  <a:lnTo>
                    <a:pt x="25" y="9"/>
                  </a:lnTo>
                  <a:lnTo>
                    <a:pt x="25" y="2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2" name="Freeform 4113"/>
            <p:cNvSpPr>
              <a:spLocks/>
            </p:cNvSpPr>
            <p:nvPr/>
          </p:nvSpPr>
          <p:spPr bwMode="auto">
            <a:xfrm>
              <a:off x="1887" y="2172"/>
              <a:ext cx="25" cy="10"/>
            </a:xfrm>
            <a:custGeom>
              <a:avLst/>
              <a:gdLst>
                <a:gd name="T0" fmla="*/ 0 w 25"/>
                <a:gd name="T1" fmla="*/ 6 h 10"/>
                <a:gd name="T2" fmla="*/ 0 w 25"/>
                <a:gd name="T3" fmla="*/ 6 h 10"/>
                <a:gd name="T4" fmla="*/ 24 w 25"/>
                <a:gd name="T5" fmla="*/ 10 h 10"/>
                <a:gd name="T6" fmla="*/ 25 w 25"/>
                <a:gd name="T7" fmla="*/ 4 h 10"/>
                <a:gd name="T8" fmla="*/ 1 w 25"/>
                <a:gd name="T9" fmla="*/ 0 h 10"/>
                <a:gd name="T10" fmla="*/ 0 w 25"/>
                <a:gd name="T11" fmla="*/ 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0"/>
                <a:gd name="T20" fmla="*/ 25 w 25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0">
                  <a:moveTo>
                    <a:pt x="0" y="6"/>
                  </a:moveTo>
                  <a:lnTo>
                    <a:pt x="0" y="6"/>
                  </a:lnTo>
                  <a:lnTo>
                    <a:pt x="24" y="10"/>
                  </a:lnTo>
                  <a:lnTo>
                    <a:pt x="25" y="4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3" name="Freeform 4114"/>
            <p:cNvSpPr>
              <a:spLocks/>
            </p:cNvSpPr>
            <p:nvPr/>
          </p:nvSpPr>
          <p:spPr bwMode="auto">
            <a:xfrm>
              <a:off x="1863" y="2168"/>
              <a:ext cx="25" cy="10"/>
            </a:xfrm>
            <a:custGeom>
              <a:avLst/>
              <a:gdLst>
                <a:gd name="T0" fmla="*/ 0 w 25"/>
                <a:gd name="T1" fmla="*/ 7 h 10"/>
                <a:gd name="T2" fmla="*/ 0 w 25"/>
                <a:gd name="T3" fmla="*/ 7 h 10"/>
                <a:gd name="T4" fmla="*/ 24 w 25"/>
                <a:gd name="T5" fmla="*/ 10 h 10"/>
                <a:gd name="T6" fmla="*/ 25 w 25"/>
                <a:gd name="T7" fmla="*/ 4 h 10"/>
                <a:gd name="T8" fmla="*/ 0 w 25"/>
                <a:gd name="T9" fmla="*/ 0 h 10"/>
                <a:gd name="T10" fmla="*/ 0 w 25"/>
                <a:gd name="T11" fmla="*/ 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0"/>
                <a:gd name="T20" fmla="*/ 25 w 25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0">
                  <a:moveTo>
                    <a:pt x="0" y="7"/>
                  </a:moveTo>
                  <a:lnTo>
                    <a:pt x="0" y="7"/>
                  </a:lnTo>
                  <a:lnTo>
                    <a:pt x="24" y="10"/>
                  </a:lnTo>
                  <a:lnTo>
                    <a:pt x="25" y="4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4" name="Freeform 4115"/>
            <p:cNvSpPr>
              <a:spLocks/>
            </p:cNvSpPr>
            <p:nvPr/>
          </p:nvSpPr>
          <p:spPr bwMode="auto">
            <a:xfrm>
              <a:off x="1839" y="2163"/>
              <a:ext cx="26" cy="12"/>
            </a:xfrm>
            <a:custGeom>
              <a:avLst/>
              <a:gdLst>
                <a:gd name="T0" fmla="*/ 0 w 26"/>
                <a:gd name="T1" fmla="*/ 7 h 12"/>
                <a:gd name="T2" fmla="*/ 0 w 26"/>
                <a:gd name="T3" fmla="*/ 7 h 12"/>
                <a:gd name="T4" fmla="*/ 24 w 26"/>
                <a:gd name="T5" fmla="*/ 12 h 12"/>
                <a:gd name="T6" fmla="*/ 26 w 26"/>
                <a:gd name="T7" fmla="*/ 5 h 12"/>
                <a:gd name="T8" fmla="*/ 1 w 26"/>
                <a:gd name="T9" fmla="*/ 0 h 12"/>
                <a:gd name="T10" fmla="*/ 0 w 26"/>
                <a:gd name="T11" fmla="*/ 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2"/>
                <a:gd name="T20" fmla="*/ 26 w 26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2">
                  <a:moveTo>
                    <a:pt x="0" y="7"/>
                  </a:moveTo>
                  <a:lnTo>
                    <a:pt x="0" y="7"/>
                  </a:lnTo>
                  <a:lnTo>
                    <a:pt x="24" y="12"/>
                  </a:lnTo>
                  <a:lnTo>
                    <a:pt x="26" y="5"/>
                  </a:lnTo>
                  <a:lnTo>
                    <a:pt x="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5" name="Freeform 4116"/>
            <p:cNvSpPr>
              <a:spLocks/>
            </p:cNvSpPr>
            <p:nvPr/>
          </p:nvSpPr>
          <p:spPr bwMode="auto">
            <a:xfrm>
              <a:off x="1815" y="2158"/>
              <a:ext cx="25" cy="12"/>
            </a:xfrm>
            <a:custGeom>
              <a:avLst/>
              <a:gdLst>
                <a:gd name="T0" fmla="*/ 0 w 25"/>
                <a:gd name="T1" fmla="*/ 5 h 12"/>
                <a:gd name="T2" fmla="*/ 0 w 25"/>
                <a:gd name="T3" fmla="*/ 5 h 12"/>
                <a:gd name="T4" fmla="*/ 24 w 25"/>
                <a:gd name="T5" fmla="*/ 12 h 12"/>
                <a:gd name="T6" fmla="*/ 25 w 25"/>
                <a:gd name="T7" fmla="*/ 5 h 12"/>
                <a:gd name="T8" fmla="*/ 1 w 25"/>
                <a:gd name="T9" fmla="*/ 0 h 12"/>
                <a:gd name="T10" fmla="*/ 0 w 25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2"/>
                <a:gd name="T20" fmla="*/ 25 w 25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2">
                  <a:moveTo>
                    <a:pt x="0" y="5"/>
                  </a:moveTo>
                  <a:lnTo>
                    <a:pt x="0" y="5"/>
                  </a:lnTo>
                  <a:lnTo>
                    <a:pt x="24" y="12"/>
                  </a:lnTo>
                  <a:lnTo>
                    <a:pt x="25" y="5"/>
                  </a:lnTo>
                  <a:lnTo>
                    <a:pt x="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6" name="Freeform 4117"/>
            <p:cNvSpPr>
              <a:spLocks/>
            </p:cNvSpPr>
            <p:nvPr/>
          </p:nvSpPr>
          <p:spPr bwMode="auto">
            <a:xfrm>
              <a:off x="1793" y="2152"/>
              <a:ext cx="23" cy="11"/>
            </a:xfrm>
            <a:custGeom>
              <a:avLst/>
              <a:gdLst>
                <a:gd name="T0" fmla="*/ 0 w 23"/>
                <a:gd name="T1" fmla="*/ 5 h 11"/>
                <a:gd name="T2" fmla="*/ 0 w 23"/>
                <a:gd name="T3" fmla="*/ 6 h 11"/>
                <a:gd name="T4" fmla="*/ 22 w 23"/>
                <a:gd name="T5" fmla="*/ 11 h 11"/>
                <a:gd name="T6" fmla="*/ 23 w 23"/>
                <a:gd name="T7" fmla="*/ 6 h 11"/>
                <a:gd name="T8" fmla="*/ 2 w 23"/>
                <a:gd name="T9" fmla="*/ 0 h 11"/>
                <a:gd name="T10" fmla="*/ 0 w 23"/>
                <a:gd name="T11" fmla="*/ 5 h 11"/>
                <a:gd name="T12" fmla="*/ 0 w 23"/>
                <a:gd name="T13" fmla="*/ 5 h 11"/>
                <a:gd name="T14" fmla="*/ 0 w 23"/>
                <a:gd name="T15" fmla="*/ 6 h 11"/>
                <a:gd name="T16" fmla="*/ 0 w 23"/>
                <a:gd name="T17" fmla="*/ 6 h 11"/>
                <a:gd name="T18" fmla="*/ 0 w 23"/>
                <a:gd name="T19" fmla="*/ 5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11"/>
                <a:gd name="T32" fmla="*/ 23 w 23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11">
                  <a:moveTo>
                    <a:pt x="0" y="5"/>
                  </a:moveTo>
                  <a:lnTo>
                    <a:pt x="0" y="6"/>
                  </a:lnTo>
                  <a:lnTo>
                    <a:pt x="22" y="11"/>
                  </a:lnTo>
                  <a:lnTo>
                    <a:pt x="23" y="6"/>
                  </a:lnTo>
                  <a:lnTo>
                    <a:pt x="2" y="0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7" name="Freeform 4118"/>
            <p:cNvSpPr>
              <a:spLocks/>
            </p:cNvSpPr>
            <p:nvPr/>
          </p:nvSpPr>
          <p:spPr bwMode="auto">
            <a:xfrm>
              <a:off x="1790" y="2151"/>
              <a:ext cx="5" cy="6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6 h 6"/>
                <a:gd name="T4" fmla="*/ 3 w 5"/>
                <a:gd name="T5" fmla="*/ 6 h 6"/>
                <a:gd name="T6" fmla="*/ 5 w 5"/>
                <a:gd name="T7" fmla="*/ 1 h 6"/>
                <a:gd name="T8" fmla="*/ 3 w 5"/>
                <a:gd name="T9" fmla="*/ 1 h 6"/>
                <a:gd name="T10" fmla="*/ 3 w 5"/>
                <a:gd name="T11" fmla="*/ 0 h 6"/>
                <a:gd name="T12" fmla="*/ 3 w 5"/>
                <a:gd name="T13" fmla="*/ 1 h 6"/>
                <a:gd name="T14" fmla="*/ 3 w 5"/>
                <a:gd name="T15" fmla="*/ 0 h 6"/>
                <a:gd name="T16" fmla="*/ 3 w 5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"/>
                <a:gd name="T28" fmla="*/ 0 h 6"/>
                <a:gd name="T29" fmla="*/ 5 w 5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" h="6">
                  <a:moveTo>
                    <a:pt x="3" y="0"/>
                  </a:moveTo>
                  <a:lnTo>
                    <a:pt x="0" y="6"/>
                  </a:lnTo>
                  <a:lnTo>
                    <a:pt x="3" y="6"/>
                  </a:lnTo>
                  <a:lnTo>
                    <a:pt x="5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8" name="Freeform 4119"/>
            <p:cNvSpPr>
              <a:spLocks/>
            </p:cNvSpPr>
            <p:nvPr/>
          </p:nvSpPr>
          <p:spPr bwMode="auto">
            <a:xfrm>
              <a:off x="1766" y="2145"/>
              <a:ext cx="27" cy="12"/>
            </a:xfrm>
            <a:custGeom>
              <a:avLst/>
              <a:gdLst>
                <a:gd name="T0" fmla="*/ 0 w 27"/>
                <a:gd name="T1" fmla="*/ 5 h 12"/>
                <a:gd name="T2" fmla="*/ 0 w 27"/>
                <a:gd name="T3" fmla="*/ 5 h 12"/>
                <a:gd name="T4" fmla="*/ 24 w 27"/>
                <a:gd name="T5" fmla="*/ 12 h 12"/>
                <a:gd name="T6" fmla="*/ 27 w 27"/>
                <a:gd name="T7" fmla="*/ 6 h 12"/>
                <a:gd name="T8" fmla="*/ 2 w 27"/>
                <a:gd name="T9" fmla="*/ 0 h 12"/>
                <a:gd name="T10" fmla="*/ 0 w 27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2"/>
                <a:gd name="T20" fmla="*/ 27 w 27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2">
                  <a:moveTo>
                    <a:pt x="0" y="5"/>
                  </a:moveTo>
                  <a:lnTo>
                    <a:pt x="0" y="5"/>
                  </a:lnTo>
                  <a:lnTo>
                    <a:pt x="24" y="12"/>
                  </a:lnTo>
                  <a:lnTo>
                    <a:pt x="27" y="6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199" name="Freeform 4120"/>
            <p:cNvSpPr>
              <a:spLocks/>
            </p:cNvSpPr>
            <p:nvPr/>
          </p:nvSpPr>
          <p:spPr bwMode="auto">
            <a:xfrm>
              <a:off x="1742" y="2136"/>
              <a:ext cx="26" cy="14"/>
            </a:xfrm>
            <a:custGeom>
              <a:avLst/>
              <a:gdLst>
                <a:gd name="T0" fmla="*/ 0 w 26"/>
                <a:gd name="T1" fmla="*/ 5 h 14"/>
                <a:gd name="T2" fmla="*/ 0 w 26"/>
                <a:gd name="T3" fmla="*/ 5 h 14"/>
                <a:gd name="T4" fmla="*/ 24 w 26"/>
                <a:gd name="T5" fmla="*/ 14 h 14"/>
                <a:gd name="T6" fmla="*/ 26 w 26"/>
                <a:gd name="T7" fmla="*/ 9 h 14"/>
                <a:gd name="T8" fmla="*/ 2 w 26"/>
                <a:gd name="T9" fmla="*/ 0 h 14"/>
                <a:gd name="T10" fmla="*/ 0 w 26"/>
                <a:gd name="T11" fmla="*/ 5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4"/>
                <a:gd name="T20" fmla="*/ 26 w 26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4">
                  <a:moveTo>
                    <a:pt x="0" y="5"/>
                  </a:moveTo>
                  <a:lnTo>
                    <a:pt x="0" y="5"/>
                  </a:lnTo>
                  <a:lnTo>
                    <a:pt x="24" y="14"/>
                  </a:lnTo>
                  <a:lnTo>
                    <a:pt x="26" y="9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0" name="Freeform 4121"/>
            <p:cNvSpPr>
              <a:spLocks/>
            </p:cNvSpPr>
            <p:nvPr/>
          </p:nvSpPr>
          <p:spPr bwMode="auto">
            <a:xfrm>
              <a:off x="1718" y="2126"/>
              <a:ext cx="26" cy="15"/>
            </a:xfrm>
            <a:custGeom>
              <a:avLst/>
              <a:gdLst>
                <a:gd name="T0" fmla="*/ 0 w 26"/>
                <a:gd name="T1" fmla="*/ 6 h 15"/>
                <a:gd name="T2" fmla="*/ 0 w 26"/>
                <a:gd name="T3" fmla="*/ 6 h 15"/>
                <a:gd name="T4" fmla="*/ 24 w 26"/>
                <a:gd name="T5" fmla="*/ 15 h 15"/>
                <a:gd name="T6" fmla="*/ 26 w 26"/>
                <a:gd name="T7" fmla="*/ 10 h 15"/>
                <a:gd name="T8" fmla="*/ 1 w 26"/>
                <a:gd name="T9" fmla="*/ 0 h 15"/>
                <a:gd name="T10" fmla="*/ 0 w 26"/>
                <a:gd name="T11" fmla="*/ 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5"/>
                <a:gd name="T20" fmla="*/ 26 w 26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5">
                  <a:moveTo>
                    <a:pt x="0" y="6"/>
                  </a:moveTo>
                  <a:lnTo>
                    <a:pt x="0" y="6"/>
                  </a:lnTo>
                  <a:lnTo>
                    <a:pt x="24" y="15"/>
                  </a:lnTo>
                  <a:lnTo>
                    <a:pt x="26" y="10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1" name="Freeform 4122"/>
            <p:cNvSpPr>
              <a:spLocks/>
            </p:cNvSpPr>
            <p:nvPr/>
          </p:nvSpPr>
          <p:spPr bwMode="auto">
            <a:xfrm>
              <a:off x="1712" y="2123"/>
              <a:ext cx="9" cy="9"/>
            </a:xfrm>
            <a:custGeom>
              <a:avLst/>
              <a:gdLst>
                <a:gd name="T0" fmla="*/ 1 w 9"/>
                <a:gd name="T1" fmla="*/ 0 h 9"/>
                <a:gd name="T2" fmla="*/ 0 w 9"/>
                <a:gd name="T3" fmla="*/ 5 h 9"/>
                <a:gd name="T4" fmla="*/ 6 w 9"/>
                <a:gd name="T5" fmla="*/ 9 h 9"/>
                <a:gd name="T6" fmla="*/ 9 w 9"/>
                <a:gd name="T7" fmla="*/ 3 h 9"/>
                <a:gd name="T8" fmla="*/ 1 w 9"/>
                <a:gd name="T9" fmla="*/ 0 h 9"/>
                <a:gd name="T10" fmla="*/ 1 w 9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1" y="0"/>
                  </a:moveTo>
                  <a:lnTo>
                    <a:pt x="0" y="5"/>
                  </a:lnTo>
                  <a:lnTo>
                    <a:pt x="6" y="9"/>
                  </a:lnTo>
                  <a:lnTo>
                    <a:pt x="9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2" name="Freeform 4123"/>
            <p:cNvSpPr>
              <a:spLocks/>
            </p:cNvSpPr>
            <p:nvPr/>
          </p:nvSpPr>
          <p:spPr bwMode="auto">
            <a:xfrm>
              <a:off x="1694" y="2116"/>
              <a:ext cx="19" cy="12"/>
            </a:xfrm>
            <a:custGeom>
              <a:avLst/>
              <a:gdLst>
                <a:gd name="T0" fmla="*/ 0 w 19"/>
                <a:gd name="T1" fmla="*/ 5 h 12"/>
                <a:gd name="T2" fmla="*/ 0 w 19"/>
                <a:gd name="T3" fmla="*/ 5 h 12"/>
                <a:gd name="T4" fmla="*/ 18 w 19"/>
                <a:gd name="T5" fmla="*/ 12 h 12"/>
                <a:gd name="T6" fmla="*/ 19 w 19"/>
                <a:gd name="T7" fmla="*/ 7 h 12"/>
                <a:gd name="T8" fmla="*/ 2 w 19"/>
                <a:gd name="T9" fmla="*/ 0 h 12"/>
                <a:gd name="T10" fmla="*/ 0 w 19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2"/>
                <a:gd name="T20" fmla="*/ 19 w 1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2">
                  <a:moveTo>
                    <a:pt x="0" y="5"/>
                  </a:moveTo>
                  <a:lnTo>
                    <a:pt x="0" y="5"/>
                  </a:lnTo>
                  <a:lnTo>
                    <a:pt x="18" y="12"/>
                  </a:lnTo>
                  <a:lnTo>
                    <a:pt x="19" y="7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3" name="Freeform 4124"/>
            <p:cNvSpPr>
              <a:spLocks/>
            </p:cNvSpPr>
            <p:nvPr/>
          </p:nvSpPr>
          <p:spPr bwMode="auto">
            <a:xfrm>
              <a:off x="1669" y="2105"/>
              <a:ext cx="27" cy="16"/>
            </a:xfrm>
            <a:custGeom>
              <a:avLst/>
              <a:gdLst>
                <a:gd name="T0" fmla="*/ 0 w 27"/>
                <a:gd name="T1" fmla="*/ 5 h 16"/>
                <a:gd name="T2" fmla="*/ 0 w 27"/>
                <a:gd name="T3" fmla="*/ 5 h 16"/>
                <a:gd name="T4" fmla="*/ 25 w 27"/>
                <a:gd name="T5" fmla="*/ 16 h 16"/>
                <a:gd name="T6" fmla="*/ 27 w 27"/>
                <a:gd name="T7" fmla="*/ 11 h 16"/>
                <a:gd name="T8" fmla="*/ 3 w 27"/>
                <a:gd name="T9" fmla="*/ 0 h 16"/>
                <a:gd name="T10" fmla="*/ 0 w 27"/>
                <a:gd name="T11" fmla="*/ 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16"/>
                <a:gd name="T20" fmla="*/ 27 w 2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16">
                  <a:moveTo>
                    <a:pt x="0" y="5"/>
                  </a:moveTo>
                  <a:lnTo>
                    <a:pt x="0" y="5"/>
                  </a:lnTo>
                  <a:lnTo>
                    <a:pt x="25" y="16"/>
                  </a:lnTo>
                  <a:lnTo>
                    <a:pt x="27" y="11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4" name="Freeform 4125"/>
            <p:cNvSpPr>
              <a:spLocks/>
            </p:cNvSpPr>
            <p:nvPr/>
          </p:nvSpPr>
          <p:spPr bwMode="auto">
            <a:xfrm>
              <a:off x="1651" y="2095"/>
              <a:ext cx="21" cy="15"/>
            </a:xfrm>
            <a:custGeom>
              <a:avLst/>
              <a:gdLst>
                <a:gd name="T0" fmla="*/ 0 w 21"/>
                <a:gd name="T1" fmla="*/ 5 h 15"/>
                <a:gd name="T2" fmla="*/ 0 w 21"/>
                <a:gd name="T3" fmla="*/ 5 h 15"/>
                <a:gd name="T4" fmla="*/ 18 w 21"/>
                <a:gd name="T5" fmla="*/ 15 h 15"/>
                <a:gd name="T6" fmla="*/ 21 w 21"/>
                <a:gd name="T7" fmla="*/ 10 h 15"/>
                <a:gd name="T8" fmla="*/ 2 w 21"/>
                <a:gd name="T9" fmla="*/ 0 h 15"/>
                <a:gd name="T10" fmla="*/ 0 w 21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5"/>
                <a:gd name="T20" fmla="*/ 21 w 21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5">
                  <a:moveTo>
                    <a:pt x="0" y="5"/>
                  </a:moveTo>
                  <a:lnTo>
                    <a:pt x="0" y="5"/>
                  </a:lnTo>
                  <a:lnTo>
                    <a:pt x="18" y="15"/>
                  </a:lnTo>
                  <a:lnTo>
                    <a:pt x="21" y="1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5" name="Freeform 4126"/>
            <p:cNvSpPr>
              <a:spLocks/>
            </p:cNvSpPr>
            <p:nvPr/>
          </p:nvSpPr>
          <p:spPr bwMode="auto">
            <a:xfrm>
              <a:off x="1645" y="2091"/>
              <a:ext cx="8" cy="9"/>
            </a:xfrm>
            <a:custGeom>
              <a:avLst/>
              <a:gdLst>
                <a:gd name="T0" fmla="*/ 3 w 8"/>
                <a:gd name="T1" fmla="*/ 0 h 9"/>
                <a:gd name="T2" fmla="*/ 0 w 8"/>
                <a:gd name="T3" fmla="*/ 5 h 9"/>
                <a:gd name="T4" fmla="*/ 6 w 8"/>
                <a:gd name="T5" fmla="*/ 9 h 9"/>
                <a:gd name="T6" fmla="*/ 8 w 8"/>
                <a:gd name="T7" fmla="*/ 4 h 9"/>
                <a:gd name="T8" fmla="*/ 3 w 8"/>
                <a:gd name="T9" fmla="*/ 0 h 9"/>
                <a:gd name="T10" fmla="*/ 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3" y="0"/>
                  </a:moveTo>
                  <a:lnTo>
                    <a:pt x="0" y="5"/>
                  </a:lnTo>
                  <a:lnTo>
                    <a:pt x="6" y="9"/>
                  </a:lnTo>
                  <a:lnTo>
                    <a:pt x="8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6" name="Freeform 4127"/>
            <p:cNvSpPr>
              <a:spLocks/>
            </p:cNvSpPr>
            <p:nvPr/>
          </p:nvSpPr>
          <p:spPr bwMode="auto">
            <a:xfrm>
              <a:off x="1622" y="2077"/>
              <a:ext cx="26" cy="19"/>
            </a:xfrm>
            <a:custGeom>
              <a:avLst/>
              <a:gdLst>
                <a:gd name="T0" fmla="*/ 0 w 26"/>
                <a:gd name="T1" fmla="*/ 5 h 19"/>
                <a:gd name="T2" fmla="*/ 0 w 26"/>
                <a:gd name="T3" fmla="*/ 5 h 19"/>
                <a:gd name="T4" fmla="*/ 23 w 26"/>
                <a:gd name="T5" fmla="*/ 19 h 19"/>
                <a:gd name="T6" fmla="*/ 26 w 26"/>
                <a:gd name="T7" fmla="*/ 14 h 19"/>
                <a:gd name="T8" fmla="*/ 2 w 26"/>
                <a:gd name="T9" fmla="*/ 0 h 19"/>
                <a:gd name="T10" fmla="*/ 0 w 26"/>
                <a:gd name="T11" fmla="*/ 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9"/>
                <a:gd name="T20" fmla="*/ 26 w 26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9">
                  <a:moveTo>
                    <a:pt x="0" y="5"/>
                  </a:moveTo>
                  <a:lnTo>
                    <a:pt x="0" y="5"/>
                  </a:lnTo>
                  <a:lnTo>
                    <a:pt x="23" y="19"/>
                  </a:lnTo>
                  <a:lnTo>
                    <a:pt x="26" y="14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7" name="Freeform 4128"/>
            <p:cNvSpPr>
              <a:spLocks/>
            </p:cNvSpPr>
            <p:nvPr/>
          </p:nvSpPr>
          <p:spPr bwMode="auto">
            <a:xfrm>
              <a:off x="1602" y="2066"/>
              <a:ext cx="22" cy="16"/>
            </a:xfrm>
            <a:custGeom>
              <a:avLst/>
              <a:gdLst>
                <a:gd name="T0" fmla="*/ 0 w 22"/>
                <a:gd name="T1" fmla="*/ 5 h 16"/>
                <a:gd name="T2" fmla="*/ 1 w 22"/>
                <a:gd name="T3" fmla="*/ 5 h 16"/>
                <a:gd name="T4" fmla="*/ 20 w 22"/>
                <a:gd name="T5" fmla="*/ 16 h 16"/>
                <a:gd name="T6" fmla="*/ 22 w 22"/>
                <a:gd name="T7" fmla="*/ 11 h 16"/>
                <a:gd name="T8" fmla="*/ 4 w 22"/>
                <a:gd name="T9" fmla="*/ 0 h 16"/>
                <a:gd name="T10" fmla="*/ 0 w 22"/>
                <a:gd name="T11" fmla="*/ 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6"/>
                <a:gd name="T20" fmla="*/ 22 w 22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6">
                  <a:moveTo>
                    <a:pt x="0" y="5"/>
                  </a:moveTo>
                  <a:lnTo>
                    <a:pt x="1" y="5"/>
                  </a:lnTo>
                  <a:lnTo>
                    <a:pt x="20" y="16"/>
                  </a:lnTo>
                  <a:lnTo>
                    <a:pt x="22" y="11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8" name="Freeform 4129"/>
            <p:cNvSpPr>
              <a:spLocks/>
            </p:cNvSpPr>
            <p:nvPr/>
          </p:nvSpPr>
          <p:spPr bwMode="auto">
            <a:xfrm>
              <a:off x="1597" y="2062"/>
              <a:ext cx="9" cy="9"/>
            </a:xfrm>
            <a:custGeom>
              <a:avLst/>
              <a:gdLst>
                <a:gd name="T0" fmla="*/ 0 w 9"/>
                <a:gd name="T1" fmla="*/ 4 h 9"/>
                <a:gd name="T2" fmla="*/ 0 w 9"/>
                <a:gd name="T3" fmla="*/ 4 h 9"/>
                <a:gd name="T4" fmla="*/ 5 w 9"/>
                <a:gd name="T5" fmla="*/ 9 h 9"/>
                <a:gd name="T6" fmla="*/ 9 w 9"/>
                <a:gd name="T7" fmla="*/ 4 h 9"/>
                <a:gd name="T8" fmla="*/ 3 w 9"/>
                <a:gd name="T9" fmla="*/ 0 h 9"/>
                <a:gd name="T10" fmla="*/ 0 w 9"/>
                <a:gd name="T11" fmla="*/ 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0" y="4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9" y="4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09" name="Freeform 4130"/>
            <p:cNvSpPr>
              <a:spLocks/>
            </p:cNvSpPr>
            <p:nvPr/>
          </p:nvSpPr>
          <p:spPr bwMode="auto">
            <a:xfrm>
              <a:off x="1573" y="2045"/>
              <a:ext cx="27" cy="21"/>
            </a:xfrm>
            <a:custGeom>
              <a:avLst/>
              <a:gdLst>
                <a:gd name="T0" fmla="*/ 0 w 27"/>
                <a:gd name="T1" fmla="*/ 5 h 21"/>
                <a:gd name="T2" fmla="*/ 0 w 27"/>
                <a:gd name="T3" fmla="*/ 5 h 21"/>
                <a:gd name="T4" fmla="*/ 24 w 27"/>
                <a:gd name="T5" fmla="*/ 21 h 21"/>
                <a:gd name="T6" fmla="*/ 27 w 27"/>
                <a:gd name="T7" fmla="*/ 17 h 21"/>
                <a:gd name="T8" fmla="*/ 3 w 27"/>
                <a:gd name="T9" fmla="*/ 0 h 21"/>
                <a:gd name="T10" fmla="*/ 0 w 27"/>
                <a:gd name="T11" fmla="*/ 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1"/>
                <a:gd name="T20" fmla="*/ 27 w 27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1">
                  <a:moveTo>
                    <a:pt x="0" y="5"/>
                  </a:moveTo>
                  <a:lnTo>
                    <a:pt x="0" y="5"/>
                  </a:lnTo>
                  <a:lnTo>
                    <a:pt x="24" y="21"/>
                  </a:lnTo>
                  <a:lnTo>
                    <a:pt x="27" y="17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0" name="Freeform 4131"/>
            <p:cNvSpPr>
              <a:spLocks/>
            </p:cNvSpPr>
            <p:nvPr/>
          </p:nvSpPr>
          <p:spPr bwMode="auto">
            <a:xfrm>
              <a:off x="1562" y="2037"/>
              <a:ext cx="14" cy="13"/>
            </a:xfrm>
            <a:custGeom>
              <a:avLst/>
              <a:gdLst>
                <a:gd name="T0" fmla="*/ 0 w 14"/>
                <a:gd name="T1" fmla="*/ 4 h 13"/>
                <a:gd name="T2" fmla="*/ 0 w 14"/>
                <a:gd name="T3" fmla="*/ 4 h 13"/>
                <a:gd name="T4" fmla="*/ 11 w 14"/>
                <a:gd name="T5" fmla="*/ 13 h 13"/>
                <a:gd name="T6" fmla="*/ 14 w 14"/>
                <a:gd name="T7" fmla="*/ 8 h 13"/>
                <a:gd name="T8" fmla="*/ 3 w 14"/>
                <a:gd name="T9" fmla="*/ 0 h 13"/>
                <a:gd name="T10" fmla="*/ 0 w 14"/>
                <a:gd name="T11" fmla="*/ 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3"/>
                <a:gd name="T20" fmla="*/ 14 w 1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3">
                  <a:moveTo>
                    <a:pt x="0" y="4"/>
                  </a:moveTo>
                  <a:lnTo>
                    <a:pt x="0" y="4"/>
                  </a:lnTo>
                  <a:lnTo>
                    <a:pt x="11" y="13"/>
                  </a:lnTo>
                  <a:lnTo>
                    <a:pt x="14" y="8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1" name="Freeform 4132"/>
            <p:cNvSpPr>
              <a:spLocks/>
            </p:cNvSpPr>
            <p:nvPr/>
          </p:nvSpPr>
          <p:spPr bwMode="auto">
            <a:xfrm>
              <a:off x="1548" y="2026"/>
              <a:ext cx="17" cy="15"/>
            </a:xfrm>
            <a:custGeom>
              <a:avLst/>
              <a:gdLst>
                <a:gd name="T0" fmla="*/ 0 w 17"/>
                <a:gd name="T1" fmla="*/ 5 h 15"/>
                <a:gd name="T2" fmla="*/ 0 w 17"/>
                <a:gd name="T3" fmla="*/ 5 h 15"/>
                <a:gd name="T4" fmla="*/ 14 w 17"/>
                <a:gd name="T5" fmla="*/ 15 h 15"/>
                <a:gd name="T6" fmla="*/ 17 w 17"/>
                <a:gd name="T7" fmla="*/ 11 h 15"/>
                <a:gd name="T8" fmla="*/ 4 w 17"/>
                <a:gd name="T9" fmla="*/ 0 h 15"/>
                <a:gd name="T10" fmla="*/ 0 w 17"/>
                <a:gd name="T11" fmla="*/ 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5"/>
                <a:gd name="T20" fmla="*/ 17 w 17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5">
                  <a:moveTo>
                    <a:pt x="0" y="5"/>
                  </a:moveTo>
                  <a:lnTo>
                    <a:pt x="0" y="5"/>
                  </a:lnTo>
                  <a:lnTo>
                    <a:pt x="14" y="15"/>
                  </a:lnTo>
                  <a:lnTo>
                    <a:pt x="17" y="11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2" name="Freeform 4133"/>
            <p:cNvSpPr>
              <a:spLocks/>
            </p:cNvSpPr>
            <p:nvPr/>
          </p:nvSpPr>
          <p:spPr bwMode="auto">
            <a:xfrm>
              <a:off x="1526" y="2008"/>
              <a:ext cx="26" cy="23"/>
            </a:xfrm>
            <a:custGeom>
              <a:avLst/>
              <a:gdLst>
                <a:gd name="T0" fmla="*/ 4 w 26"/>
                <a:gd name="T1" fmla="*/ 0 h 23"/>
                <a:gd name="T2" fmla="*/ 0 w 26"/>
                <a:gd name="T3" fmla="*/ 4 h 23"/>
                <a:gd name="T4" fmla="*/ 22 w 26"/>
                <a:gd name="T5" fmla="*/ 23 h 23"/>
                <a:gd name="T6" fmla="*/ 26 w 26"/>
                <a:gd name="T7" fmla="*/ 18 h 23"/>
                <a:gd name="T8" fmla="*/ 4 w 26"/>
                <a:gd name="T9" fmla="*/ 0 h 23"/>
                <a:gd name="T10" fmla="*/ 4 w 26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3"/>
                <a:gd name="T20" fmla="*/ 26 w 26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3">
                  <a:moveTo>
                    <a:pt x="4" y="0"/>
                  </a:moveTo>
                  <a:lnTo>
                    <a:pt x="0" y="4"/>
                  </a:lnTo>
                  <a:lnTo>
                    <a:pt x="22" y="23"/>
                  </a:lnTo>
                  <a:lnTo>
                    <a:pt x="26" y="1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3" name="Freeform 4134"/>
            <p:cNvSpPr>
              <a:spLocks/>
            </p:cNvSpPr>
            <p:nvPr/>
          </p:nvSpPr>
          <p:spPr bwMode="auto">
            <a:xfrm>
              <a:off x="1525" y="2006"/>
              <a:ext cx="5" cy="6"/>
            </a:xfrm>
            <a:custGeom>
              <a:avLst/>
              <a:gdLst>
                <a:gd name="T0" fmla="*/ 0 w 5"/>
                <a:gd name="T1" fmla="*/ 3 h 6"/>
                <a:gd name="T2" fmla="*/ 0 w 5"/>
                <a:gd name="T3" fmla="*/ 3 h 6"/>
                <a:gd name="T4" fmla="*/ 1 w 5"/>
                <a:gd name="T5" fmla="*/ 6 h 6"/>
                <a:gd name="T6" fmla="*/ 5 w 5"/>
                <a:gd name="T7" fmla="*/ 2 h 6"/>
                <a:gd name="T8" fmla="*/ 2 w 5"/>
                <a:gd name="T9" fmla="*/ 0 h 6"/>
                <a:gd name="T10" fmla="*/ 0 w 5"/>
                <a:gd name="T11" fmla="*/ 3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0" y="3"/>
                  </a:moveTo>
                  <a:lnTo>
                    <a:pt x="0" y="3"/>
                  </a:lnTo>
                  <a:lnTo>
                    <a:pt x="1" y="6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4" name="Freeform 4135"/>
            <p:cNvSpPr>
              <a:spLocks/>
            </p:cNvSpPr>
            <p:nvPr/>
          </p:nvSpPr>
          <p:spPr bwMode="auto">
            <a:xfrm>
              <a:off x="1499" y="1983"/>
              <a:ext cx="30" cy="26"/>
            </a:xfrm>
            <a:custGeom>
              <a:avLst/>
              <a:gdLst>
                <a:gd name="T0" fmla="*/ 0 w 30"/>
                <a:gd name="T1" fmla="*/ 4 h 26"/>
                <a:gd name="T2" fmla="*/ 2 w 30"/>
                <a:gd name="T3" fmla="*/ 4 h 26"/>
                <a:gd name="T4" fmla="*/ 26 w 30"/>
                <a:gd name="T5" fmla="*/ 26 h 26"/>
                <a:gd name="T6" fmla="*/ 30 w 30"/>
                <a:gd name="T7" fmla="*/ 23 h 26"/>
                <a:gd name="T8" fmla="*/ 5 w 30"/>
                <a:gd name="T9" fmla="*/ 0 h 26"/>
                <a:gd name="T10" fmla="*/ 0 w 30"/>
                <a:gd name="T11" fmla="*/ 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6"/>
                <a:gd name="T20" fmla="*/ 30 w 30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6">
                  <a:moveTo>
                    <a:pt x="0" y="4"/>
                  </a:moveTo>
                  <a:lnTo>
                    <a:pt x="2" y="4"/>
                  </a:lnTo>
                  <a:lnTo>
                    <a:pt x="26" y="26"/>
                  </a:lnTo>
                  <a:lnTo>
                    <a:pt x="30" y="23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5" name="Freeform 4136"/>
            <p:cNvSpPr>
              <a:spLocks/>
            </p:cNvSpPr>
            <p:nvPr/>
          </p:nvSpPr>
          <p:spPr bwMode="auto">
            <a:xfrm>
              <a:off x="1496" y="1978"/>
              <a:ext cx="8" cy="9"/>
            </a:xfrm>
            <a:custGeom>
              <a:avLst/>
              <a:gdLst>
                <a:gd name="T0" fmla="*/ 3 w 8"/>
                <a:gd name="T1" fmla="*/ 0 h 9"/>
                <a:gd name="T2" fmla="*/ 0 w 8"/>
                <a:gd name="T3" fmla="*/ 5 h 9"/>
                <a:gd name="T4" fmla="*/ 3 w 8"/>
                <a:gd name="T5" fmla="*/ 9 h 9"/>
                <a:gd name="T6" fmla="*/ 8 w 8"/>
                <a:gd name="T7" fmla="*/ 5 h 9"/>
                <a:gd name="T8" fmla="*/ 3 w 8"/>
                <a:gd name="T9" fmla="*/ 1 h 9"/>
                <a:gd name="T10" fmla="*/ 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3" y="0"/>
                  </a:moveTo>
                  <a:lnTo>
                    <a:pt x="0" y="5"/>
                  </a:lnTo>
                  <a:lnTo>
                    <a:pt x="3" y="9"/>
                  </a:lnTo>
                  <a:lnTo>
                    <a:pt x="8" y="5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6" name="Freeform 4137"/>
            <p:cNvSpPr>
              <a:spLocks/>
            </p:cNvSpPr>
            <p:nvPr/>
          </p:nvSpPr>
          <p:spPr bwMode="auto">
            <a:xfrm>
              <a:off x="1476" y="1958"/>
              <a:ext cx="23" cy="25"/>
            </a:xfrm>
            <a:custGeom>
              <a:avLst/>
              <a:gdLst>
                <a:gd name="T0" fmla="*/ 0 w 23"/>
                <a:gd name="T1" fmla="*/ 4 h 25"/>
                <a:gd name="T2" fmla="*/ 0 w 23"/>
                <a:gd name="T3" fmla="*/ 4 h 25"/>
                <a:gd name="T4" fmla="*/ 20 w 23"/>
                <a:gd name="T5" fmla="*/ 25 h 25"/>
                <a:gd name="T6" fmla="*/ 23 w 23"/>
                <a:gd name="T7" fmla="*/ 20 h 25"/>
                <a:gd name="T8" fmla="*/ 4 w 23"/>
                <a:gd name="T9" fmla="*/ 0 h 25"/>
                <a:gd name="T10" fmla="*/ 0 w 23"/>
                <a:gd name="T11" fmla="*/ 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5"/>
                <a:gd name="T20" fmla="*/ 23 w 23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5">
                  <a:moveTo>
                    <a:pt x="0" y="4"/>
                  </a:moveTo>
                  <a:lnTo>
                    <a:pt x="0" y="4"/>
                  </a:lnTo>
                  <a:lnTo>
                    <a:pt x="20" y="25"/>
                  </a:lnTo>
                  <a:lnTo>
                    <a:pt x="23" y="2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7" name="Freeform 4138"/>
            <p:cNvSpPr>
              <a:spLocks/>
            </p:cNvSpPr>
            <p:nvPr/>
          </p:nvSpPr>
          <p:spPr bwMode="auto">
            <a:xfrm>
              <a:off x="1469" y="1949"/>
              <a:ext cx="11" cy="13"/>
            </a:xfrm>
            <a:custGeom>
              <a:avLst/>
              <a:gdLst>
                <a:gd name="T0" fmla="*/ 0 w 11"/>
                <a:gd name="T1" fmla="*/ 4 h 13"/>
                <a:gd name="T2" fmla="*/ 0 w 11"/>
                <a:gd name="T3" fmla="*/ 4 h 13"/>
                <a:gd name="T4" fmla="*/ 7 w 11"/>
                <a:gd name="T5" fmla="*/ 13 h 13"/>
                <a:gd name="T6" fmla="*/ 11 w 11"/>
                <a:gd name="T7" fmla="*/ 9 h 13"/>
                <a:gd name="T8" fmla="*/ 3 w 11"/>
                <a:gd name="T9" fmla="*/ 0 h 13"/>
                <a:gd name="T10" fmla="*/ 0 w 11"/>
                <a:gd name="T11" fmla="*/ 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3"/>
                <a:gd name="T20" fmla="*/ 11 w 11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3">
                  <a:moveTo>
                    <a:pt x="0" y="4"/>
                  </a:moveTo>
                  <a:lnTo>
                    <a:pt x="0" y="4"/>
                  </a:lnTo>
                  <a:lnTo>
                    <a:pt x="7" y="13"/>
                  </a:lnTo>
                  <a:lnTo>
                    <a:pt x="11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8" name="Freeform 4139"/>
            <p:cNvSpPr>
              <a:spLocks/>
            </p:cNvSpPr>
            <p:nvPr/>
          </p:nvSpPr>
          <p:spPr bwMode="auto">
            <a:xfrm>
              <a:off x="1452" y="1929"/>
              <a:ext cx="20" cy="24"/>
            </a:xfrm>
            <a:custGeom>
              <a:avLst/>
              <a:gdLst>
                <a:gd name="T0" fmla="*/ 0 w 20"/>
                <a:gd name="T1" fmla="*/ 4 h 24"/>
                <a:gd name="T2" fmla="*/ 0 w 20"/>
                <a:gd name="T3" fmla="*/ 4 h 24"/>
                <a:gd name="T4" fmla="*/ 17 w 20"/>
                <a:gd name="T5" fmla="*/ 24 h 24"/>
                <a:gd name="T6" fmla="*/ 20 w 20"/>
                <a:gd name="T7" fmla="*/ 20 h 24"/>
                <a:gd name="T8" fmla="*/ 5 w 20"/>
                <a:gd name="T9" fmla="*/ 0 h 24"/>
                <a:gd name="T10" fmla="*/ 0 w 20"/>
                <a:gd name="T11" fmla="*/ 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24"/>
                <a:gd name="T20" fmla="*/ 20 w 20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24">
                  <a:moveTo>
                    <a:pt x="0" y="4"/>
                  </a:moveTo>
                  <a:lnTo>
                    <a:pt x="0" y="4"/>
                  </a:lnTo>
                  <a:lnTo>
                    <a:pt x="17" y="24"/>
                  </a:lnTo>
                  <a:lnTo>
                    <a:pt x="20" y="2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19" name="Freeform 4140"/>
            <p:cNvSpPr>
              <a:spLocks/>
            </p:cNvSpPr>
            <p:nvPr/>
          </p:nvSpPr>
          <p:spPr bwMode="auto">
            <a:xfrm>
              <a:off x="1446" y="1921"/>
              <a:ext cx="11" cy="12"/>
            </a:xfrm>
            <a:custGeom>
              <a:avLst/>
              <a:gdLst>
                <a:gd name="T0" fmla="*/ 0 w 11"/>
                <a:gd name="T1" fmla="*/ 3 h 12"/>
                <a:gd name="T2" fmla="*/ 0 w 11"/>
                <a:gd name="T3" fmla="*/ 3 h 12"/>
                <a:gd name="T4" fmla="*/ 6 w 11"/>
                <a:gd name="T5" fmla="*/ 12 h 12"/>
                <a:gd name="T6" fmla="*/ 11 w 11"/>
                <a:gd name="T7" fmla="*/ 8 h 12"/>
                <a:gd name="T8" fmla="*/ 3 w 11"/>
                <a:gd name="T9" fmla="*/ 0 h 12"/>
                <a:gd name="T10" fmla="*/ 0 w 11"/>
                <a:gd name="T11" fmla="*/ 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2"/>
                <a:gd name="T20" fmla="*/ 11 w 1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2">
                  <a:moveTo>
                    <a:pt x="0" y="3"/>
                  </a:moveTo>
                  <a:lnTo>
                    <a:pt x="0" y="3"/>
                  </a:lnTo>
                  <a:lnTo>
                    <a:pt x="6" y="12"/>
                  </a:lnTo>
                  <a:lnTo>
                    <a:pt x="11" y="8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0" name="Freeform 4141"/>
            <p:cNvSpPr>
              <a:spLocks/>
            </p:cNvSpPr>
            <p:nvPr/>
          </p:nvSpPr>
          <p:spPr bwMode="auto">
            <a:xfrm>
              <a:off x="1427" y="1897"/>
              <a:ext cx="22" cy="27"/>
            </a:xfrm>
            <a:custGeom>
              <a:avLst/>
              <a:gdLst>
                <a:gd name="T0" fmla="*/ 0 w 22"/>
                <a:gd name="T1" fmla="*/ 2 h 27"/>
                <a:gd name="T2" fmla="*/ 0 w 22"/>
                <a:gd name="T3" fmla="*/ 2 h 27"/>
                <a:gd name="T4" fmla="*/ 19 w 22"/>
                <a:gd name="T5" fmla="*/ 27 h 27"/>
                <a:gd name="T6" fmla="*/ 22 w 22"/>
                <a:gd name="T7" fmla="*/ 24 h 27"/>
                <a:gd name="T8" fmla="*/ 5 w 22"/>
                <a:gd name="T9" fmla="*/ 0 h 27"/>
                <a:gd name="T10" fmla="*/ 0 w 22"/>
                <a:gd name="T11" fmla="*/ 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7"/>
                <a:gd name="T20" fmla="*/ 22 w 22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7">
                  <a:moveTo>
                    <a:pt x="0" y="2"/>
                  </a:moveTo>
                  <a:lnTo>
                    <a:pt x="0" y="2"/>
                  </a:lnTo>
                  <a:lnTo>
                    <a:pt x="19" y="27"/>
                  </a:lnTo>
                  <a:lnTo>
                    <a:pt x="22" y="2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1" name="Freeform 4142"/>
            <p:cNvSpPr>
              <a:spLocks/>
            </p:cNvSpPr>
            <p:nvPr/>
          </p:nvSpPr>
          <p:spPr bwMode="auto">
            <a:xfrm>
              <a:off x="1425" y="1892"/>
              <a:ext cx="7" cy="7"/>
            </a:xfrm>
            <a:custGeom>
              <a:avLst/>
              <a:gdLst>
                <a:gd name="T0" fmla="*/ 0 w 7"/>
                <a:gd name="T1" fmla="*/ 4 h 7"/>
                <a:gd name="T2" fmla="*/ 0 w 7"/>
                <a:gd name="T3" fmla="*/ 4 h 7"/>
                <a:gd name="T4" fmla="*/ 2 w 7"/>
                <a:gd name="T5" fmla="*/ 7 h 7"/>
                <a:gd name="T6" fmla="*/ 7 w 7"/>
                <a:gd name="T7" fmla="*/ 5 h 7"/>
                <a:gd name="T8" fmla="*/ 5 w 7"/>
                <a:gd name="T9" fmla="*/ 0 h 7"/>
                <a:gd name="T10" fmla="*/ 0 w 7"/>
                <a:gd name="T11" fmla="*/ 4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"/>
                <a:gd name="T20" fmla="*/ 7 w 7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">
                  <a:moveTo>
                    <a:pt x="0" y="4"/>
                  </a:moveTo>
                  <a:lnTo>
                    <a:pt x="0" y="4"/>
                  </a:lnTo>
                  <a:lnTo>
                    <a:pt x="2" y="7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2" name="Freeform 4143"/>
            <p:cNvSpPr>
              <a:spLocks/>
            </p:cNvSpPr>
            <p:nvPr/>
          </p:nvSpPr>
          <p:spPr bwMode="auto">
            <a:xfrm>
              <a:off x="1406" y="1863"/>
              <a:ext cx="24" cy="33"/>
            </a:xfrm>
            <a:custGeom>
              <a:avLst/>
              <a:gdLst>
                <a:gd name="T0" fmla="*/ 0 w 24"/>
                <a:gd name="T1" fmla="*/ 3 h 33"/>
                <a:gd name="T2" fmla="*/ 0 w 24"/>
                <a:gd name="T3" fmla="*/ 3 h 33"/>
                <a:gd name="T4" fmla="*/ 19 w 24"/>
                <a:gd name="T5" fmla="*/ 33 h 33"/>
                <a:gd name="T6" fmla="*/ 24 w 24"/>
                <a:gd name="T7" fmla="*/ 29 h 33"/>
                <a:gd name="T8" fmla="*/ 5 w 24"/>
                <a:gd name="T9" fmla="*/ 0 h 33"/>
                <a:gd name="T10" fmla="*/ 0 w 24"/>
                <a:gd name="T11" fmla="*/ 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3"/>
                <a:gd name="T20" fmla="*/ 24 w 24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3">
                  <a:moveTo>
                    <a:pt x="0" y="3"/>
                  </a:moveTo>
                  <a:lnTo>
                    <a:pt x="0" y="3"/>
                  </a:lnTo>
                  <a:lnTo>
                    <a:pt x="19" y="33"/>
                  </a:lnTo>
                  <a:lnTo>
                    <a:pt x="24" y="29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3" name="Freeform 4144"/>
            <p:cNvSpPr>
              <a:spLocks/>
            </p:cNvSpPr>
            <p:nvPr/>
          </p:nvSpPr>
          <p:spPr bwMode="auto">
            <a:xfrm>
              <a:off x="1403" y="1857"/>
              <a:ext cx="8" cy="9"/>
            </a:xfrm>
            <a:custGeom>
              <a:avLst/>
              <a:gdLst>
                <a:gd name="T0" fmla="*/ 0 w 8"/>
                <a:gd name="T1" fmla="*/ 2 h 9"/>
                <a:gd name="T2" fmla="*/ 1 w 8"/>
                <a:gd name="T3" fmla="*/ 2 h 9"/>
                <a:gd name="T4" fmla="*/ 3 w 8"/>
                <a:gd name="T5" fmla="*/ 9 h 9"/>
                <a:gd name="T6" fmla="*/ 8 w 8"/>
                <a:gd name="T7" fmla="*/ 6 h 9"/>
                <a:gd name="T8" fmla="*/ 5 w 8"/>
                <a:gd name="T9" fmla="*/ 0 h 9"/>
                <a:gd name="T10" fmla="*/ 0 w 8"/>
                <a:gd name="T11" fmla="*/ 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9"/>
                <a:gd name="T20" fmla="*/ 8 w 8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9">
                  <a:moveTo>
                    <a:pt x="0" y="2"/>
                  </a:moveTo>
                  <a:lnTo>
                    <a:pt x="1" y="2"/>
                  </a:lnTo>
                  <a:lnTo>
                    <a:pt x="3" y="9"/>
                  </a:lnTo>
                  <a:lnTo>
                    <a:pt x="8" y="6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4" name="Freeform 4145"/>
            <p:cNvSpPr>
              <a:spLocks/>
            </p:cNvSpPr>
            <p:nvPr/>
          </p:nvSpPr>
          <p:spPr bwMode="auto">
            <a:xfrm>
              <a:off x="1392" y="1834"/>
              <a:ext cx="16" cy="25"/>
            </a:xfrm>
            <a:custGeom>
              <a:avLst/>
              <a:gdLst>
                <a:gd name="T0" fmla="*/ 0 w 16"/>
                <a:gd name="T1" fmla="*/ 3 h 25"/>
                <a:gd name="T2" fmla="*/ 0 w 16"/>
                <a:gd name="T3" fmla="*/ 3 h 25"/>
                <a:gd name="T4" fmla="*/ 11 w 16"/>
                <a:gd name="T5" fmla="*/ 25 h 25"/>
                <a:gd name="T6" fmla="*/ 16 w 16"/>
                <a:gd name="T7" fmla="*/ 23 h 25"/>
                <a:gd name="T8" fmla="*/ 5 w 16"/>
                <a:gd name="T9" fmla="*/ 0 h 25"/>
                <a:gd name="T10" fmla="*/ 0 w 16"/>
                <a:gd name="T11" fmla="*/ 3 h 25"/>
                <a:gd name="T12" fmla="*/ 0 w 16"/>
                <a:gd name="T13" fmla="*/ 3 h 25"/>
                <a:gd name="T14" fmla="*/ 0 w 16"/>
                <a:gd name="T15" fmla="*/ 3 h 25"/>
                <a:gd name="T16" fmla="*/ 0 w 16"/>
                <a:gd name="T17" fmla="*/ 3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25"/>
                <a:gd name="T29" fmla="*/ 16 w 16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25">
                  <a:moveTo>
                    <a:pt x="0" y="3"/>
                  </a:moveTo>
                  <a:lnTo>
                    <a:pt x="0" y="3"/>
                  </a:lnTo>
                  <a:lnTo>
                    <a:pt x="11" y="25"/>
                  </a:lnTo>
                  <a:lnTo>
                    <a:pt x="16" y="23"/>
                  </a:lnTo>
                  <a:lnTo>
                    <a:pt x="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5" name="Freeform 4146"/>
            <p:cNvSpPr>
              <a:spLocks/>
            </p:cNvSpPr>
            <p:nvPr/>
          </p:nvSpPr>
          <p:spPr bwMode="auto">
            <a:xfrm>
              <a:off x="1380" y="1806"/>
              <a:ext cx="17" cy="31"/>
            </a:xfrm>
            <a:custGeom>
              <a:avLst/>
              <a:gdLst>
                <a:gd name="T0" fmla="*/ 4 w 17"/>
                <a:gd name="T1" fmla="*/ 0 h 31"/>
                <a:gd name="T2" fmla="*/ 0 w 17"/>
                <a:gd name="T3" fmla="*/ 2 h 31"/>
                <a:gd name="T4" fmla="*/ 12 w 17"/>
                <a:gd name="T5" fmla="*/ 31 h 31"/>
                <a:gd name="T6" fmla="*/ 17 w 17"/>
                <a:gd name="T7" fmla="*/ 28 h 31"/>
                <a:gd name="T8" fmla="*/ 4 w 17"/>
                <a:gd name="T9" fmla="*/ 0 h 31"/>
                <a:gd name="T10" fmla="*/ 4 w 17"/>
                <a:gd name="T11" fmla="*/ 0 h 31"/>
                <a:gd name="T12" fmla="*/ 4 w 17"/>
                <a:gd name="T13" fmla="*/ 0 h 31"/>
                <a:gd name="T14" fmla="*/ 4 w 17"/>
                <a:gd name="T15" fmla="*/ 0 h 31"/>
                <a:gd name="T16" fmla="*/ 4 w 17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1"/>
                <a:gd name="T29" fmla="*/ 17 w 1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1">
                  <a:moveTo>
                    <a:pt x="4" y="0"/>
                  </a:moveTo>
                  <a:lnTo>
                    <a:pt x="0" y="2"/>
                  </a:lnTo>
                  <a:lnTo>
                    <a:pt x="12" y="31"/>
                  </a:lnTo>
                  <a:lnTo>
                    <a:pt x="17" y="2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6" name="Freeform 4147"/>
            <p:cNvSpPr>
              <a:spLocks/>
            </p:cNvSpPr>
            <p:nvPr/>
          </p:nvSpPr>
          <p:spPr bwMode="auto">
            <a:xfrm>
              <a:off x="1378" y="1804"/>
              <a:ext cx="6" cy="4"/>
            </a:xfrm>
            <a:custGeom>
              <a:avLst/>
              <a:gdLst>
                <a:gd name="T0" fmla="*/ 0 w 6"/>
                <a:gd name="T1" fmla="*/ 3 h 4"/>
                <a:gd name="T2" fmla="*/ 2 w 6"/>
                <a:gd name="T3" fmla="*/ 3 h 4"/>
                <a:gd name="T4" fmla="*/ 2 w 6"/>
                <a:gd name="T5" fmla="*/ 4 h 4"/>
                <a:gd name="T6" fmla="*/ 6 w 6"/>
                <a:gd name="T7" fmla="*/ 2 h 4"/>
                <a:gd name="T8" fmla="*/ 5 w 6"/>
                <a:gd name="T9" fmla="*/ 0 h 4"/>
                <a:gd name="T10" fmla="*/ 0 w 6"/>
                <a:gd name="T11" fmla="*/ 3 h 4"/>
                <a:gd name="T12" fmla="*/ 0 w 6"/>
                <a:gd name="T13" fmla="*/ 3 h 4"/>
                <a:gd name="T14" fmla="*/ 0 w 6"/>
                <a:gd name="T15" fmla="*/ 3 h 4"/>
                <a:gd name="T16" fmla="*/ 2 w 6"/>
                <a:gd name="T17" fmla="*/ 3 h 4"/>
                <a:gd name="T18" fmla="*/ 0 w 6"/>
                <a:gd name="T19" fmla="*/ 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4"/>
                <a:gd name="T32" fmla="*/ 6 w 6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4">
                  <a:moveTo>
                    <a:pt x="0" y="3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6" y="2"/>
                  </a:lnTo>
                  <a:lnTo>
                    <a:pt x="5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7" name="Freeform 4148"/>
            <p:cNvSpPr>
              <a:spLocks/>
            </p:cNvSpPr>
            <p:nvPr/>
          </p:nvSpPr>
          <p:spPr bwMode="auto">
            <a:xfrm>
              <a:off x="1369" y="1777"/>
              <a:ext cx="15" cy="30"/>
            </a:xfrm>
            <a:custGeom>
              <a:avLst/>
              <a:gdLst>
                <a:gd name="T0" fmla="*/ 0 w 15"/>
                <a:gd name="T1" fmla="*/ 1 h 30"/>
                <a:gd name="T2" fmla="*/ 0 w 15"/>
                <a:gd name="T3" fmla="*/ 1 h 30"/>
                <a:gd name="T4" fmla="*/ 9 w 15"/>
                <a:gd name="T5" fmla="*/ 30 h 30"/>
                <a:gd name="T6" fmla="*/ 15 w 15"/>
                <a:gd name="T7" fmla="*/ 27 h 30"/>
                <a:gd name="T8" fmla="*/ 6 w 15"/>
                <a:gd name="T9" fmla="*/ 0 h 30"/>
                <a:gd name="T10" fmla="*/ 0 w 15"/>
                <a:gd name="T11" fmla="*/ 1 h 30"/>
                <a:gd name="T12" fmla="*/ 0 w 15"/>
                <a:gd name="T13" fmla="*/ 1 h 30"/>
                <a:gd name="T14" fmla="*/ 0 w 15"/>
                <a:gd name="T15" fmla="*/ 1 h 30"/>
                <a:gd name="T16" fmla="*/ 0 w 15"/>
                <a:gd name="T17" fmla="*/ 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30"/>
                <a:gd name="T29" fmla="*/ 15 w 15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30">
                  <a:moveTo>
                    <a:pt x="0" y="1"/>
                  </a:moveTo>
                  <a:lnTo>
                    <a:pt x="0" y="1"/>
                  </a:lnTo>
                  <a:lnTo>
                    <a:pt x="9" y="30"/>
                  </a:lnTo>
                  <a:lnTo>
                    <a:pt x="15" y="27"/>
                  </a:lnTo>
                  <a:lnTo>
                    <a:pt x="6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8" name="Freeform 4149"/>
            <p:cNvSpPr>
              <a:spLocks/>
            </p:cNvSpPr>
            <p:nvPr/>
          </p:nvSpPr>
          <p:spPr bwMode="auto">
            <a:xfrm>
              <a:off x="1362" y="1748"/>
              <a:ext cx="13" cy="30"/>
            </a:xfrm>
            <a:custGeom>
              <a:avLst/>
              <a:gdLst>
                <a:gd name="T0" fmla="*/ 0 w 13"/>
                <a:gd name="T1" fmla="*/ 1 h 30"/>
                <a:gd name="T2" fmla="*/ 0 w 13"/>
                <a:gd name="T3" fmla="*/ 1 h 30"/>
                <a:gd name="T4" fmla="*/ 7 w 13"/>
                <a:gd name="T5" fmla="*/ 30 h 30"/>
                <a:gd name="T6" fmla="*/ 13 w 13"/>
                <a:gd name="T7" fmla="*/ 29 h 30"/>
                <a:gd name="T8" fmla="*/ 5 w 13"/>
                <a:gd name="T9" fmla="*/ 0 h 30"/>
                <a:gd name="T10" fmla="*/ 0 w 13"/>
                <a:gd name="T11" fmla="*/ 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30"/>
                <a:gd name="T20" fmla="*/ 13 w 13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30">
                  <a:moveTo>
                    <a:pt x="0" y="1"/>
                  </a:moveTo>
                  <a:lnTo>
                    <a:pt x="0" y="1"/>
                  </a:lnTo>
                  <a:lnTo>
                    <a:pt x="7" y="30"/>
                  </a:lnTo>
                  <a:lnTo>
                    <a:pt x="13" y="29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29" name="Freeform 4150"/>
            <p:cNvSpPr>
              <a:spLocks/>
            </p:cNvSpPr>
            <p:nvPr/>
          </p:nvSpPr>
          <p:spPr bwMode="auto">
            <a:xfrm>
              <a:off x="1358" y="1719"/>
              <a:ext cx="9" cy="30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0 h 30"/>
                <a:gd name="T4" fmla="*/ 4 w 9"/>
                <a:gd name="T5" fmla="*/ 30 h 30"/>
                <a:gd name="T6" fmla="*/ 9 w 9"/>
                <a:gd name="T7" fmla="*/ 29 h 30"/>
                <a:gd name="T8" fmla="*/ 4 w 9"/>
                <a:gd name="T9" fmla="*/ 0 h 30"/>
                <a:gd name="T10" fmla="*/ 0 w 9"/>
                <a:gd name="T11" fmla="*/ 0 h 30"/>
                <a:gd name="T12" fmla="*/ 0 w 9"/>
                <a:gd name="T13" fmla="*/ 0 h 30"/>
                <a:gd name="T14" fmla="*/ 0 w 9"/>
                <a:gd name="T15" fmla="*/ 0 h 30"/>
                <a:gd name="T16" fmla="*/ 0 w 9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30"/>
                <a:gd name="T29" fmla="*/ 9 w 9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30">
                  <a:moveTo>
                    <a:pt x="0" y="0"/>
                  </a:moveTo>
                  <a:lnTo>
                    <a:pt x="0" y="0"/>
                  </a:lnTo>
                  <a:lnTo>
                    <a:pt x="4" y="30"/>
                  </a:lnTo>
                  <a:lnTo>
                    <a:pt x="9" y="29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0" name="Freeform 4151"/>
            <p:cNvSpPr>
              <a:spLocks/>
            </p:cNvSpPr>
            <p:nvPr/>
          </p:nvSpPr>
          <p:spPr bwMode="auto">
            <a:xfrm>
              <a:off x="1355" y="1690"/>
              <a:ext cx="7" cy="29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0 h 29"/>
                <a:gd name="T4" fmla="*/ 3 w 7"/>
                <a:gd name="T5" fmla="*/ 29 h 29"/>
                <a:gd name="T6" fmla="*/ 7 w 7"/>
                <a:gd name="T7" fmla="*/ 29 h 29"/>
                <a:gd name="T8" fmla="*/ 5 w 7"/>
                <a:gd name="T9" fmla="*/ 0 h 29"/>
                <a:gd name="T10" fmla="*/ 0 w 7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9"/>
                <a:gd name="T20" fmla="*/ 7 w 7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9">
                  <a:moveTo>
                    <a:pt x="0" y="0"/>
                  </a:moveTo>
                  <a:lnTo>
                    <a:pt x="0" y="0"/>
                  </a:lnTo>
                  <a:lnTo>
                    <a:pt x="3" y="29"/>
                  </a:lnTo>
                  <a:lnTo>
                    <a:pt x="7" y="29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1" name="Freeform 4152"/>
            <p:cNvSpPr>
              <a:spLocks/>
            </p:cNvSpPr>
            <p:nvPr/>
          </p:nvSpPr>
          <p:spPr bwMode="auto">
            <a:xfrm>
              <a:off x="1355" y="1660"/>
              <a:ext cx="5" cy="30"/>
            </a:xfrm>
            <a:custGeom>
              <a:avLst/>
              <a:gdLst>
                <a:gd name="T0" fmla="*/ 0 w 5"/>
                <a:gd name="T1" fmla="*/ 0 h 30"/>
                <a:gd name="T2" fmla="*/ 0 w 5"/>
                <a:gd name="T3" fmla="*/ 2 h 30"/>
                <a:gd name="T4" fmla="*/ 0 w 5"/>
                <a:gd name="T5" fmla="*/ 30 h 30"/>
                <a:gd name="T6" fmla="*/ 5 w 5"/>
                <a:gd name="T7" fmla="*/ 30 h 30"/>
                <a:gd name="T8" fmla="*/ 5 w 5"/>
                <a:gd name="T9" fmla="*/ 2 h 30"/>
                <a:gd name="T10" fmla="*/ 0 w 5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30"/>
                <a:gd name="T20" fmla="*/ 5 w 5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30">
                  <a:moveTo>
                    <a:pt x="0" y="0"/>
                  </a:moveTo>
                  <a:lnTo>
                    <a:pt x="0" y="2"/>
                  </a:lnTo>
                  <a:lnTo>
                    <a:pt x="0" y="30"/>
                  </a:lnTo>
                  <a:lnTo>
                    <a:pt x="5" y="30"/>
                  </a:lnTo>
                  <a:lnTo>
                    <a:pt x="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2" name="Freeform 4153"/>
            <p:cNvSpPr>
              <a:spLocks/>
            </p:cNvSpPr>
            <p:nvPr/>
          </p:nvSpPr>
          <p:spPr bwMode="auto">
            <a:xfrm>
              <a:off x="1355" y="1632"/>
              <a:ext cx="7" cy="30"/>
            </a:xfrm>
            <a:custGeom>
              <a:avLst/>
              <a:gdLst>
                <a:gd name="T0" fmla="*/ 3 w 7"/>
                <a:gd name="T1" fmla="*/ 0 h 30"/>
                <a:gd name="T2" fmla="*/ 3 w 7"/>
                <a:gd name="T3" fmla="*/ 0 h 30"/>
                <a:gd name="T4" fmla="*/ 0 w 7"/>
                <a:gd name="T5" fmla="*/ 28 h 30"/>
                <a:gd name="T6" fmla="*/ 5 w 7"/>
                <a:gd name="T7" fmla="*/ 30 h 30"/>
                <a:gd name="T8" fmla="*/ 7 w 7"/>
                <a:gd name="T9" fmla="*/ 1 h 30"/>
                <a:gd name="T10" fmla="*/ 3 w 7"/>
                <a:gd name="T11" fmla="*/ 0 h 30"/>
                <a:gd name="T12" fmla="*/ 3 w 7"/>
                <a:gd name="T13" fmla="*/ 0 h 30"/>
                <a:gd name="T14" fmla="*/ 3 w 7"/>
                <a:gd name="T15" fmla="*/ 0 h 30"/>
                <a:gd name="T16" fmla="*/ 3 w 7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0"/>
                <a:gd name="T29" fmla="*/ 7 w 7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0">
                  <a:moveTo>
                    <a:pt x="3" y="0"/>
                  </a:moveTo>
                  <a:lnTo>
                    <a:pt x="3" y="0"/>
                  </a:lnTo>
                  <a:lnTo>
                    <a:pt x="0" y="28"/>
                  </a:lnTo>
                  <a:lnTo>
                    <a:pt x="5" y="30"/>
                  </a:lnTo>
                  <a:lnTo>
                    <a:pt x="7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3" name="Freeform 4154"/>
            <p:cNvSpPr>
              <a:spLocks/>
            </p:cNvSpPr>
            <p:nvPr/>
          </p:nvSpPr>
          <p:spPr bwMode="auto">
            <a:xfrm>
              <a:off x="1358" y="1603"/>
              <a:ext cx="9" cy="30"/>
            </a:xfrm>
            <a:custGeom>
              <a:avLst/>
              <a:gdLst>
                <a:gd name="T0" fmla="*/ 4 w 9"/>
                <a:gd name="T1" fmla="*/ 0 h 30"/>
                <a:gd name="T2" fmla="*/ 4 w 9"/>
                <a:gd name="T3" fmla="*/ 0 h 30"/>
                <a:gd name="T4" fmla="*/ 0 w 9"/>
                <a:gd name="T5" fmla="*/ 29 h 30"/>
                <a:gd name="T6" fmla="*/ 4 w 9"/>
                <a:gd name="T7" fmla="*/ 30 h 30"/>
                <a:gd name="T8" fmla="*/ 9 w 9"/>
                <a:gd name="T9" fmla="*/ 1 h 30"/>
                <a:gd name="T10" fmla="*/ 4 w 9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0"/>
                <a:gd name="T20" fmla="*/ 9 w 9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0">
                  <a:moveTo>
                    <a:pt x="4" y="0"/>
                  </a:moveTo>
                  <a:lnTo>
                    <a:pt x="4" y="0"/>
                  </a:lnTo>
                  <a:lnTo>
                    <a:pt x="0" y="29"/>
                  </a:lnTo>
                  <a:lnTo>
                    <a:pt x="4" y="30"/>
                  </a:lnTo>
                  <a:lnTo>
                    <a:pt x="9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4" name="Freeform 4155"/>
            <p:cNvSpPr>
              <a:spLocks/>
            </p:cNvSpPr>
            <p:nvPr/>
          </p:nvSpPr>
          <p:spPr bwMode="auto">
            <a:xfrm>
              <a:off x="1362" y="1573"/>
              <a:ext cx="13" cy="31"/>
            </a:xfrm>
            <a:custGeom>
              <a:avLst/>
              <a:gdLst>
                <a:gd name="T0" fmla="*/ 8 w 13"/>
                <a:gd name="T1" fmla="*/ 0 h 31"/>
                <a:gd name="T2" fmla="*/ 8 w 13"/>
                <a:gd name="T3" fmla="*/ 0 h 31"/>
                <a:gd name="T4" fmla="*/ 0 w 13"/>
                <a:gd name="T5" fmla="*/ 30 h 31"/>
                <a:gd name="T6" fmla="*/ 5 w 13"/>
                <a:gd name="T7" fmla="*/ 31 h 31"/>
                <a:gd name="T8" fmla="*/ 13 w 13"/>
                <a:gd name="T9" fmla="*/ 2 h 31"/>
                <a:gd name="T10" fmla="*/ 8 w 13"/>
                <a:gd name="T11" fmla="*/ 0 h 31"/>
                <a:gd name="T12" fmla="*/ 8 w 13"/>
                <a:gd name="T13" fmla="*/ 0 h 31"/>
                <a:gd name="T14" fmla="*/ 8 w 13"/>
                <a:gd name="T15" fmla="*/ 0 h 31"/>
                <a:gd name="T16" fmla="*/ 8 w 13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31"/>
                <a:gd name="T29" fmla="*/ 13 w 13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31">
                  <a:moveTo>
                    <a:pt x="8" y="0"/>
                  </a:moveTo>
                  <a:lnTo>
                    <a:pt x="8" y="0"/>
                  </a:lnTo>
                  <a:lnTo>
                    <a:pt x="0" y="30"/>
                  </a:lnTo>
                  <a:lnTo>
                    <a:pt x="5" y="31"/>
                  </a:lnTo>
                  <a:lnTo>
                    <a:pt x="13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5" name="Freeform 4156"/>
            <p:cNvSpPr>
              <a:spLocks/>
            </p:cNvSpPr>
            <p:nvPr/>
          </p:nvSpPr>
          <p:spPr bwMode="auto">
            <a:xfrm>
              <a:off x="1370" y="1548"/>
              <a:ext cx="14" cy="27"/>
            </a:xfrm>
            <a:custGeom>
              <a:avLst/>
              <a:gdLst>
                <a:gd name="T0" fmla="*/ 14 w 14"/>
                <a:gd name="T1" fmla="*/ 1 h 27"/>
                <a:gd name="T2" fmla="*/ 8 w 14"/>
                <a:gd name="T3" fmla="*/ 0 h 27"/>
                <a:gd name="T4" fmla="*/ 0 w 14"/>
                <a:gd name="T5" fmla="*/ 25 h 27"/>
                <a:gd name="T6" fmla="*/ 5 w 14"/>
                <a:gd name="T7" fmla="*/ 27 h 27"/>
                <a:gd name="T8" fmla="*/ 14 w 14"/>
                <a:gd name="T9" fmla="*/ 1 h 27"/>
                <a:gd name="T10" fmla="*/ 14 w 1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7"/>
                <a:gd name="T20" fmla="*/ 14 w 14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7">
                  <a:moveTo>
                    <a:pt x="14" y="1"/>
                  </a:moveTo>
                  <a:lnTo>
                    <a:pt x="8" y="0"/>
                  </a:lnTo>
                  <a:lnTo>
                    <a:pt x="0" y="25"/>
                  </a:lnTo>
                  <a:lnTo>
                    <a:pt x="5" y="27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6" name="Freeform 4157"/>
            <p:cNvSpPr>
              <a:spLocks/>
            </p:cNvSpPr>
            <p:nvPr/>
          </p:nvSpPr>
          <p:spPr bwMode="auto">
            <a:xfrm>
              <a:off x="1378" y="1544"/>
              <a:ext cx="8" cy="5"/>
            </a:xfrm>
            <a:custGeom>
              <a:avLst/>
              <a:gdLst>
                <a:gd name="T0" fmla="*/ 2 w 8"/>
                <a:gd name="T1" fmla="*/ 0 h 5"/>
                <a:gd name="T2" fmla="*/ 2 w 8"/>
                <a:gd name="T3" fmla="*/ 0 h 5"/>
                <a:gd name="T4" fmla="*/ 0 w 8"/>
                <a:gd name="T5" fmla="*/ 4 h 5"/>
                <a:gd name="T6" fmla="*/ 6 w 8"/>
                <a:gd name="T7" fmla="*/ 5 h 5"/>
                <a:gd name="T8" fmla="*/ 8 w 8"/>
                <a:gd name="T9" fmla="*/ 1 h 5"/>
                <a:gd name="T10" fmla="*/ 2 w 8"/>
                <a:gd name="T11" fmla="*/ 0 h 5"/>
                <a:gd name="T12" fmla="*/ 2 w 8"/>
                <a:gd name="T13" fmla="*/ 0 h 5"/>
                <a:gd name="T14" fmla="*/ 2 w 8"/>
                <a:gd name="T15" fmla="*/ 0 h 5"/>
                <a:gd name="T16" fmla="*/ 2 w 8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5"/>
                <a:gd name="T29" fmla="*/ 8 w 8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5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6" y="5"/>
                  </a:lnTo>
                  <a:lnTo>
                    <a:pt x="8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7" name="Freeform 4158"/>
            <p:cNvSpPr>
              <a:spLocks/>
            </p:cNvSpPr>
            <p:nvPr/>
          </p:nvSpPr>
          <p:spPr bwMode="auto">
            <a:xfrm>
              <a:off x="1380" y="1514"/>
              <a:ext cx="18" cy="33"/>
            </a:xfrm>
            <a:custGeom>
              <a:avLst/>
              <a:gdLst>
                <a:gd name="T0" fmla="*/ 13 w 18"/>
                <a:gd name="T1" fmla="*/ 0 h 33"/>
                <a:gd name="T2" fmla="*/ 13 w 18"/>
                <a:gd name="T3" fmla="*/ 1 h 33"/>
                <a:gd name="T4" fmla="*/ 0 w 18"/>
                <a:gd name="T5" fmla="*/ 30 h 33"/>
                <a:gd name="T6" fmla="*/ 4 w 18"/>
                <a:gd name="T7" fmla="*/ 33 h 33"/>
                <a:gd name="T8" fmla="*/ 18 w 18"/>
                <a:gd name="T9" fmla="*/ 2 h 33"/>
                <a:gd name="T10" fmla="*/ 13 w 18"/>
                <a:gd name="T11" fmla="*/ 0 h 33"/>
                <a:gd name="T12" fmla="*/ 13 w 18"/>
                <a:gd name="T13" fmla="*/ 0 h 33"/>
                <a:gd name="T14" fmla="*/ 13 w 18"/>
                <a:gd name="T15" fmla="*/ 0 h 33"/>
                <a:gd name="T16" fmla="*/ 13 w 18"/>
                <a:gd name="T17" fmla="*/ 1 h 33"/>
                <a:gd name="T18" fmla="*/ 13 w 18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33"/>
                <a:gd name="T32" fmla="*/ 18 w 18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33">
                  <a:moveTo>
                    <a:pt x="13" y="0"/>
                  </a:moveTo>
                  <a:lnTo>
                    <a:pt x="13" y="1"/>
                  </a:lnTo>
                  <a:lnTo>
                    <a:pt x="0" y="30"/>
                  </a:lnTo>
                  <a:lnTo>
                    <a:pt x="4" y="33"/>
                  </a:lnTo>
                  <a:lnTo>
                    <a:pt x="18" y="2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8" name="Freeform 4159"/>
            <p:cNvSpPr>
              <a:spLocks/>
            </p:cNvSpPr>
            <p:nvPr/>
          </p:nvSpPr>
          <p:spPr bwMode="auto">
            <a:xfrm>
              <a:off x="1393" y="1496"/>
              <a:ext cx="15" cy="22"/>
            </a:xfrm>
            <a:custGeom>
              <a:avLst/>
              <a:gdLst>
                <a:gd name="T0" fmla="*/ 15 w 15"/>
                <a:gd name="T1" fmla="*/ 4 h 22"/>
                <a:gd name="T2" fmla="*/ 11 w 15"/>
                <a:gd name="T3" fmla="*/ 0 h 22"/>
                <a:gd name="T4" fmla="*/ 0 w 15"/>
                <a:gd name="T5" fmla="*/ 18 h 22"/>
                <a:gd name="T6" fmla="*/ 5 w 15"/>
                <a:gd name="T7" fmla="*/ 22 h 22"/>
                <a:gd name="T8" fmla="*/ 15 w 15"/>
                <a:gd name="T9" fmla="*/ 4 h 22"/>
                <a:gd name="T10" fmla="*/ 15 w 15"/>
                <a:gd name="T11" fmla="*/ 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2"/>
                <a:gd name="T20" fmla="*/ 15 w 15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2">
                  <a:moveTo>
                    <a:pt x="15" y="4"/>
                  </a:moveTo>
                  <a:lnTo>
                    <a:pt x="11" y="0"/>
                  </a:lnTo>
                  <a:lnTo>
                    <a:pt x="0" y="18"/>
                  </a:lnTo>
                  <a:lnTo>
                    <a:pt x="5" y="22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39" name="Freeform 4160"/>
            <p:cNvSpPr>
              <a:spLocks/>
            </p:cNvSpPr>
            <p:nvPr/>
          </p:nvSpPr>
          <p:spPr bwMode="auto">
            <a:xfrm>
              <a:off x="1403" y="1485"/>
              <a:ext cx="12" cy="15"/>
            </a:xfrm>
            <a:custGeom>
              <a:avLst/>
              <a:gdLst>
                <a:gd name="T0" fmla="*/ 7 w 12"/>
                <a:gd name="T1" fmla="*/ 0 h 15"/>
                <a:gd name="T2" fmla="*/ 7 w 12"/>
                <a:gd name="T3" fmla="*/ 0 h 15"/>
                <a:gd name="T4" fmla="*/ 0 w 12"/>
                <a:gd name="T5" fmla="*/ 11 h 15"/>
                <a:gd name="T6" fmla="*/ 5 w 12"/>
                <a:gd name="T7" fmla="*/ 15 h 15"/>
                <a:gd name="T8" fmla="*/ 12 w 12"/>
                <a:gd name="T9" fmla="*/ 3 h 15"/>
                <a:gd name="T10" fmla="*/ 7 w 12"/>
                <a:gd name="T11" fmla="*/ 0 h 15"/>
                <a:gd name="T12" fmla="*/ 7 w 12"/>
                <a:gd name="T13" fmla="*/ 0 h 15"/>
                <a:gd name="T14" fmla="*/ 7 w 12"/>
                <a:gd name="T15" fmla="*/ 0 h 15"/>
                <a:gd name="T16" fmla="*/ 7 w 12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5"/>
                <a:gd name="T29" fmla="*/ 12 w 12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5">
                  <a:moveTo>
                    <a:pt x="7" y="0"/>
                  </a:moveTo>
                  <a:lnTo>
                    <a:pt x="7" y="0"/>
                  </a:lnTo>
                  <a:lnTo>
                    <a:pt x="0" y="11"/>
                  </a:lnTo>
                  <a:lnTo>
                    <a:pt x="5" y="15"/>
                  </a:lnTo>
                  <a:lnTo>
                    <a:pt x="12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0" name="Freeform 4161"/>
            <p:cNvSpPr>
              <a:spLocks/>
            </p:cNvSpPr>
            <p:nvPr/>
          </p:nvSpPr>
          <p:spPr bwMode="auto">
            <a:xfrm>
              <a:off x="1410" y="1459"/>
              <a:ext cx="22" cy="30"/>
            </a:xfrm>
            <a:custGeom>
              <a:avLst/>
              <a:gdLst>
                <a:gd name="T0" fmla="*/ 17 w 22"/>
                <a:gd name="T1" fmla="*/ 0 h 30"/>
                <a:gd name="T2" fmla="*/ 17 w 22"/>
                <a:gd name="T3" fmla="*/ 0 h 30"/>
                <a:gd name="T4" fmla="*/ 0 w 22"/>
                <a:gd name="T5" fmla="*/ 26 h 30"/>
                <a:gd name="T6" fmla="*/ 4 w 22"/>
                <a:gd name="T7" fmla="*/ 30 h 30"/>
                <a:gd name="T8" fmla="*/ 22 w 22"/>
                <a:gd name="T9" fmla="*/ 2 h 30"/>
                <a:gd name="T10" fmla="*/ 17 w 22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30"/>
                <a:gd name="T20" fmla="*/ 22 w 22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30">
                  <a:moveTo>
                    <a:pt x="17" y="0"/>
                  </a:moveTo>
                  <a:lnTo>
                    <a:pt x="17" y="0"/>
                  </a:lnTo>
                  <a:lnTo>
                    <a:pt x="0" y="26"/>
                  </a:lnTo>
                  <a:lnTo>
                    <a:pt x="4" y="30"/>
                  </a:lnTo>
                  <a:lnTo>
                    <a:pt x="22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1" name="Freeform 4162"/>
            <p:cNvSpPr>
              <a:spLocks/>
            </p:cNvSpPr>
            <p:nvPr/>
          </p:nvSpPr>
          <p:spPr bwMode="auto">
            <a:xfrm>
              <a:off x="1427" y="1456"/>
              <a:ext cx="6" cy="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0 h 5"/>
                <a:gd name="T4" fmla="*/ 0 w 6"/>
                <a:gd name="T5" fmla="*/ 3 h 5"/>
                <a:gd name="T6" fmla="*/ 5 w 6"/>
                <a:gd name="T7" fmla="*/ 5 h 5"/>
                <a:gd name="T8" fmla="*/ 6 w 6"/>
                <a:gd name="T9" fmla="*/ 3 h 5"/>
                <a:gd name="T10" fmla="*/ 3 w 6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5"/>
                <a:gd name="T20" fmla="*/ 6 w 6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5">
                  <a:moveTo>
                    <a:pt x="3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5" y="5"/>
                  </a:lnTo>
                  <a:lnTo>
                    <a:pt x="6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2" name="Freeform 4163"/>
            <p:cNvSpPr>
              <a:spLocks/>
            </p:cNvSpPr>
            <p:nvPr/>
          </p:nvSpPr>
          <p:spPr bwMode="auto">
            <a:xfrm>
              <a:off x="1430" y="1428"/>
              <a:ext cx="27" cy="31"/>
            </a:xfrm>
            <a:custGeom>
              <a:avLst/>
              <a:gdLst>
                <a:gd name="T0" fmla="*/ 27 w 27"/>
                <a:gd name="T1" fmla="*/ 3 h 31"/>
                <a:gd name="T2" fmla="*/ 22 w 27"/>
                <a:gd name="T3" fmla="*/ 0 h 31"/>
                <a:gd name="T4" fmla="*/ 0 w 27"/>
                <a:gd name="T5" fmla="*/ 28 h 31"/>
                <a:gd name="T6" fmla="*/ 3 w 27"/>
                <a:gd name="T7" fmla="*/ 31 h 31"/>
                <a:gd name="T8" fmla="*/ 27 w 27"/>
                <a:gd name="T9" fmla="*/ 3 h 31"/>
                <a:gd name="T10" fmla="*/ 27 w 27"/>
                <a:gd name="T11" fmla="*/ 3 h 31"/>
                <a:gd name="T12" fmla="*/ 27 w 27"/>
                <a:gd name="T13" fmla="*/ 3 h 31"/>
                <a:gd name="T14" fmla="*/ 27 w 27"/>
                <a:gd name="T15" fmla="*/ 3 h 31"/>
                <a:gd name="T16" fmla="*/ 27 w 27"/>
                <a:gd name="T17" fmla="*/ 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7"/>
                <a:gd name="T28" fmla="*/ 0 h 31"/>
                <a:gd name="T29" fmla="*/ 27 w 2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7" h="31">
                  <a:moveTo>
                    <a:pt x="27" y="3"/>
                  </a:moveTo>
                  <a:lnTo>
                    <a:pt x="22" y="0"/>
                  </a:lnTo>
                  <a:lnTo>
                    <a:pt x="0" y="28"/>
                  </a:lnTo>
                  <a:lnTo>
                    <a:pt x="3" y="31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3" name="Freeform 4164"/>
            <p:cNvSpPr>
              <a:spLocks/>
            </p:cNvSpPr>
            <p:nvPr/>
          </p:nvSpPr>
          <p:spPr bwMode="auto">
            <a:xfrm>
              <a:off x="1452" y="1426"/>
              <a:ext cx="5" cy="5"/>
            </a:xfrm>
            <a:custGeom>
              <a:avLst/>
              <a:gdLst>
                <a:gd name="T0" fmla="*/ 1 w 5"/>
                <a:gd name="T1" fmla="*/ 0 h 5"/>
                <a:gd name="T2" fmla="*/ 1 w 5"/>
                <a:gd name="T3" fmla="*/ 2 h 5"/>
                <a:gd name="T4" fmla="*/ 0 w 5"/>
                <a:gd name="T5" fmla="*/ 2 h 5"/>
                <a:gd name="T6" fmla="*/ 5 w 5"/>
                <a:gd name="T7" fmla="*/ 5 h 5"/>
                <a:gd name="T8" fmla="*/ 5 w 5"/>
                <a:gd name="T9" fmla="*/ 4 h 5"/>
                <a:gd name="T10" fmla="*/ 1 w 5"/>
                <a:gd name="T11" fmla="*/ 0 h 5"/>
                <a:gd name="T12" fmla="*/ 1 w 5"/>
                <a:gd name="T13" fmla="*/ 0 h 5"/>
                <a:gd name="T14" fmla="*/ 1 w 5"/>
                <a:gd name="T15" fmla="*/ 0 h 5"/>
                <a:gd name="T16" fmla="*/ 1 w 5"/>
                <a:gd name="T17" fmla="*/ 2 h 5"/>
                <a:gd name="T18" fmla="*/ 1 w 5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5"/>
                <a:gd name="T32" fmla="*/ 5 w 5"/>
                <a:gd name="T33" fmla="*/ 5 h 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5">
                  <a:moveTo>
                    <a:pt x="1" y="0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5" y="5"/>
                  </a:lnTo>
                  <a:lnTo>
                    <a:pt x="5" y="4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4" name="Freeform 4165"/>
            <p:cNvSpPr>
              <a:spLocks/>
            </p:cNvSpPr>
            <p:nvPr/>
          </p:nvSpPr>
          <p:spPr bwMode="auto">
            <a:xfrm>
              <a:off x="1453" y="1401"/>
              <a:ext cx="27" cy="29"/>
            </a:xfrm>
            <a:custGeom>
              <a:avLst/>
              <a:gdLst>
                <a:gd name="T0" fmla="*/ 27 w 27"/>
                <a:gd name="T1" fmla="*/ 4 h 29"/>
                <a:gd name="T2" fmla="*/ 23 w 27"/>
                <a:gd name="T3" fmla="*/ 0 h 29"/>
                <a:gd name="T4" fmla="*/ 0 w 27"/>
                <a:gd name="T5" fmla="*/ 25 h 29"/>
                <a:gd name="T6" fmla="*/ 4 w 27"/>
                <a:gd name="T7" fmla="*/ 29 h 29"/>
                <a:gd name="T8" fmla="*/ 27 w 27"/>
                <a:gd name="T9" fmla="*/ 4 h 29"/>
                <a:gd name="T10" fmla="*/ 27 w 27"/>
                <a:gd name="T11" fmla="*/ 4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9"/>
                <a:gd name="T20" fmla="*/ 27 w 27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9">
                  <a:moveTo>
                    <a:pt x="27" y="4"/>
                  </a:moveTo>
                  <a:lnTo>
                    <a:pt x="23" y="0"/>
                  </a:lnTo>
                  <a:lnTo>
                    <a:pt x="0" y="25"/>
                  </a:lnTo>
                  <a:lnTo>
                    <a:pt x="4" y="29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5" name="Freeform 4166"/>
            <p:cNvSpPr>
              <a:spLocks/>
            </p:cNvSpPr>
            <p:nvPr/>
          </p:nvSpPr>
          <p:spPr bwMode="auto">
            <a:xfrm>
              <a:off x="1476" y="1398"/>
              <a:ext cx="7" cy="7"/>
            </a:xfrm>
            <a:custGeom>
              <a:avLst/>
              <a:gdLst>
                <a:gd name="T0" fmla="*/ 4 w 7"/>
                <a:gd name="T1" fmla="*/ 0 h 7"/>
                <a:gd name="T2" fmla="*/ 4 w 7"/>
                <a:gd name="T3" fmla="*/ 0 h 7"/>
                <a:gd name="T4" fmla="*/ 0 w 7"/>
                <a:gd name="T5" fmla="*/ 3 h 7"/>
                <a:gd name="T6" fmla="*/ 4 w 7"/>
                <a:gd name="T7" fmla="*/ 7 h 7"/>
                <a:gd name="T8" fmla="*/ 7 w 7"/>
                <a:gd name="T9" fmla="*/ 3 h 7"/>
                <a:gd name="T10" fmla="*/ 4 w 7"/>
                <a:gd name="T11" fmla="*/ 0 h 7"/>
                <a:gd name="T12" fmla="*/ 4 w 7"/>
                <a:gd name="T13" fmla="*/ 0 h 7"/>
                <a:gd name="T14" fmla="*/ 4 w 7"/>
                <a:gd name="T15" fmla="*/ 0 h 7"/>
                <a:gd name="T16" fmla="*/ 4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7"/>
                <a:gd name="T29" fmla="*/ 7 w 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7">
                  <a:moveTo>
                    <a:pt x="4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4" y="7"/>
                  </a:lnTo>
                  <a:lnTo>
                    <a:pt x="7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6" name="Freeform 4167"/>
            <p:cNvSpPr>
              <a:spLocks/>
            </p:cNvSpPr>
            <p:nvPr/>
          </p:nvSpPr>
          <p:spPr bwMode="auto">
            <a:xfrm>
              <a:off x="1480" y="1378"/>
              <a:ext cx="24" cy="23"/>
            </a:xfrm>
            <a:custGeom>
              <a:avLst/>
              <a:gdLst>
                <a:gd name="T0" fmla="*/ 21 w 24"/>
                <a:gd name="T1" fmla="*/ 0 h 23"/>
                <a:gd name="T2" fmla="*/ 21 w 24"/>
                <a:gd name="T3" fmla="*/ 0 h 23"/>
                <a:gd name="T4" fmla="*/ 0 w 24"/>
                <a:gd name="T5" fmla="*/ 20 h 23"/>
                <a:gd name="T6" fmla="*/ 3 w 24"/>
                <a:gd name="T7" fmla="*/ 23 h 23"/>
                <a:gd name="T8" fmla="*/ 24 w 24"/>
                <a:gd name="T9" fmla="*/ 5 h 23"/>
                <a:gd name="T10" fmla="*/ 21 w 24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3"/>
                <a:gd name="T20" fmla="*/ 24 w 24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3">
                  <a:moveTo>
                    <a:pt x="21" y="0"/>
                  </a:moveTo>
                  <a:lnTo>
                    <a:pt x="21" y="0"/>
                  </a:lnTo>
                  <a:lnTo>
                    <a:pt x="0" y="20"/>
                  </a:lnTo>
                  <a:lnTo>
                    <a:pt x="3" y="23"/>
                  </a:lnTo>
                  <a:lnTo>
                    <a:pt x="24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7" name="Freeform 4168"/>
            <p:cNvSpPr>
              <a:spLocks/>
            </p:cNvSpPr>
            <p:nvPr/>
          </p:nvSpPr>
          <p:spPr bwMode="auto">
            <a:xfrm>
              <a:off x="1501" y="1369"/>
              <a:ext cx="13" cy="14"/>
            </a:xfrm>
            <a:custGeom>
              <a:avLst/>
              <a:gdLst>
                <a:gd name="T0" fmla="*/ 9 w 13"/>
                <a:gd name="T1" fmla="*/ 0 h 14"/>
                <a:gd name="T2" fmla="*/ 9 w 13"/>
                <a:gd name="T3" fmla="*/ 0 h 14"/>
                <a:gd name="T4" fmla="*/ 0 w 13"/>
                <a:gd name="T5" fmla="*/ 9 h 14"/>
                <a:gd name="T6" fmla="*/ 3 w 13"/>
                <a:gd name="T7" fmla="*/ 14 h 14"/>
                <a:gd name="T8" fmla="*/ 13 w 13"/>
                <a:gd name="T9" fmla="*/ 4 h 14"/>
                <a:gd name="T10" fmla="*/ 9 w 1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4"/>
                <a:gd name="T20" fmla="*/ 13 w 1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4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3" y="14"/>
                  </a:lnTo>
                  <a:lnTo>
                    <a:pt x="13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8" name="Freeform 4169"/>
            <p:cNvSpPr>
              <a:spLocks/>
            </p:cNvSpPr>
            <p:nvPr/>
          </p:nvSpPr>
          <p:spPr bwMode="auto">
            <a:xfrm>
              <a:off x="1510" y="1358"/>
              <a:ext cx="17" cy="15"/>
            </a:xfrm>
            <a:custGeom>
              <a:avLst/>
              <a:gdLst>
                <a:gd name="T0" fmla="*/ 15 w 17"/>
                <a:gd name="T1" fmla="*/ 0 h 15"/>
                <a:gd name="T2" fmla="*/ 15 w 17"/>
                <a:gd name="T3" fmla="*/ 0 h 15"/>
                <a:gd name="T4" fmla="*/ 0 w 17"/>
                <a:gd name="T5" fmla="*/ 11 h 15"/>
                <a:gd name="T6" fmla="*/ 4 w 17"/>
                <a:gd name="T7" fmla="*/ 15 h 15"/>
                <a:gd name="T8" fmla="*/ 17 w 17"/>
                <a:gd name="T9" fmla="*/ 3 h 15"/>
                <a:gd name="T10" fmla="*/ 15 w 1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5"/>
                <a:gd name="T20" fmla="*/ 17 w 17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5">
                  <a:moveTo>
                    <a:pt x="15" y="0"/>
                  </a:moveTo>
                  <a:lnTo>
                    <a:pt x="15" y="0"/>
                  </a:lnTo>
                  <a:lnTo>
                    <a:pt x="0" y="11"/>
                  </a:lnTo>
                  <a:lnTo>
                    <a:pt x="4" y="15"/>
                  </a:lnTo>
                  <a:lnTo>
                    <a:pt x="17" y="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49" name="Freeform 4170"/>
            <p:cNvSpPr>
              <a:spLocks/>
            </p:cNvSpPr>
            <p:nvPr/>
          </p:nvSpPr>
          <p:spPr bwMode="auto">
            <a:xfrm>
              <a:off x="1525" y="1339"/>
              <a:ext cx="26" cy="22"/>
            </a:xfrm>
            <a:custGeom>
              <a:avLst/>
              <a:gdLst>
                <a:gd name="T0" fmla="*/ 26 w 26"/>
                <a:gd name="T1" fmla="*/ 5 h 22"/>
                <a:gd name="T2" fmla="*/ 22 w 26"/>
                <a:gd name="T3" fmla="*/ 0 h 22"/>
                <a:gd name="T4" fmla="*/ 0 w 26"/>
                <a:gd name="T5" fmla="*/ 19 h 22"/>
                <a:gd name="T6" fmla="*/ 2 w 26"/>
                <a:gd name="T7" fmla="*/ 22 h 22"/>
                <a:gd name="T8" fmla="*/ 26 w 26"/>
                <a:gd name="T9" fmla="*/ 5 h 22"/>
                <a:gd name="T10" fmla="*/ 26 w 26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2"/>
                <a:gd name="T20" fmla="*/ 26 w 26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2">
                  <a:moveTo>
                    <a:pt x="26" y="5"/>
                  </a:moveTo>
                  <a:lnTo>
                    <a:pt x="22" y="0"/>
                  </a:lnTo>
                  <a:lnTo>
                    <a:pt x="0" y="19"/>
                  </a:lnTo>
                  <a:lnTo>
                    <a:pt x="2" y="22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0" name="Freeform 4171"/>
            <p:cNvSpPr>
              <a:spLocks/>
            </p:cNvSpPr>
            <p:nvPr/>
          </p:nvSpPr>
          <p:spPr bwMode="auto">
            <a:xfrm>
              <a:off x="1547" y="1338"/>
              <a:ext cx="5" cy="6"/>
            </a:xfrm>
            <a:custGeom>
              <a:avLst/>
              <a:gdLst>
                <a:gd name="T0" fmla="*/ 1 w 5"/>
                <a:gd name="T1" fmla="*/ 0 h 6"/>
                <a:gd name="T2" fmla="*/ 0 w 5"/>
                <a:gd name="T3" fmla="*/ 1 h 6"/>
                <a:gd name="T4" fmla="*/ 4 w 5"/>
                <a:gd name="T5" fmla="*/ 6 h 6"/>
                <a:gd name="T6" fmla="*/ 5 w 5"/>
                <a:gd name="T7" fmla="*/ 5 h 6"/>
                <a:gd name="T8" fmla="*/ 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6"/>
                <a:gd name="T17" fmla="*/ 5 w 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6">
                  <a:moveTo>
                    <a:pt x="1" y="0"/>
                  </a:moveTo>
                  <a:lnTo>
                    <a:pt x="0" y="1"/>
                  </a:lnTo>
                  <a:lnTo>
                    <a:pt x="4" y="6"/>
                  </a:lnTo>
                  <a:lnTo>
                    <a:pt x="5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1" name="Freeform 4172"/>
            <p:cNvSpPr>
              <a:spLocks/>
            </p:cNvSpPr>
            <p:nvPr/>
          </p:nvSpPr>
          <p:spPr bwMode="auto">
            <a:xfrm>
              <a:off x="1659" y="1157"/>
              <a:ext cx="19" cy="18"/>
            </a:xfrm>
            <a:custGeom>
              <a:avLst/>
              <a:gdLst>
                <a:gd name="T0" fmla="*/ 19 w 19"/>
                <a:gd name="T1" fmla="*/ 4 h 18"/>
                <a:gd name="T2" fmla="*/ 15 w 19"/>
                <a:gd name="T3" fmla="*/ 0 h 18"/>
                <a:gd name="T4" fmla="*/ 0 w 19"/>
                <a:gd name="T5" fmla="*/ 14 h 18"/>
                <a:gd name="T6" fmla="*/ 4 w 19"/>
                <a:gd name="T7" fmla="*/ 18 h 18"/>
                <a:gd name="T8" fmla="*/ 19 w 19"/>
                <a:gd name="T9" fmla="*/ 4 h 18"/>
                <a:gd name="T10" fmla="*/ 19 w 19"/>
                <a:gd name="T11" fmla="*/ 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8"/>
                <a:gd name="T20" fmla="*/ 19 w 19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8">
                  <a:moveTo>
                    <a:pt x="19" y="4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4" y="18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2" name="Freeform 4173"/>
            <p:cNvSpPr>
              <a:spLocks/>
            </p:cNvSpPr>
            <p:nvPr/>
          </p:nvSpPr>
          <p:spPr bwMode="auto">
            <a:xfrm>
              <a:off x="1673" y="1149"/>
              <a:ext cx="12" cy="12"/>
            </a:xfrm>
            <a:custGeom>
              <a:avLst/>
              <a:gdLst>
                <a:gd name="T0" fmla="*/ 8 w 12"/>
                <a:gd name="T1" fmla="*/ 0 h 12"/>
                <a:gd name="T2" fmla="*/ 8 w 12"/>
                <a:gd name="T3" fmla="*/ 0 h 12"/>
                <a:gd name="T4" fmla="*/ 0 w 12"/>
                <a:gd name="T5" fmla="*/ 8 h 12"/>
                <a:gd name="T6" fmla="*/ 5 w 12"/>
                <a:gd name="T7" fmla="*/ 12 h 12"/>
                <a:gd name="T8" fmla="*/ 12 w 12"/>
                <a:gd name="T9" fmla="*/ 3 h 12"/>
                <a:gd name="T10" fmla="*/ 8 w 1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2"/>
                <a:gd name="T20" fmla="*/ 12 w 12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2">
                  <a:moveTo>
                    <a:pt x="8" y="0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5" y="12"/>
                  </a:lnTo>
                  <a:lnTo>
                    <a:pt x="12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3" name="Freeform 4174"/>
            <p:cNvSpPr>
              <a:spLocks/>
            </p:cNvSpPr>
            <p:nvPr/>
          </p:nvSpPr>
          <p:spPr bwMode="auto">
            <a:xfrm>
              <a:off x="1681" y="1125"/>
              <a:ext cx="27" cy="27"/>
            </a:xfrm>
            <a:custGeom>
              <a:avLst/>
              <a:gdLst>
                <a:gd name="T0" fmla="*/ 25 w 27"/>
                <a:gd name="T1" fmla="*/ 0 h 27"/>
                <a:gd name="T2" fmla="*/ 24 w 27"/>
                <a:gd name="T3" fmla="*/ 1 h 27"/>
                <a:gd name="T4" fmla="*/ 0 w 27"/>
                <a:gd name="T5" fmla="*/ 24 h 27"/>
                <a:gd name="T6" fmla="*/ 4 w 27"/>
                <a:gd name="T7" fmla="*/ 27 h 27"/>
                <a:gd name="T8" fmla="*/ 27 w 27"/>
                <a:gd name="T9" fmla="*/ 5 h 27"/>
                <a:gd name="T10" fmla="*/ 25 w 27"/>
                <a:gd name="T11" fmla="*/ 0 h 27"/>
                <a:gd name="T12" fmla="*/ 25 w 27"/>
                <a:gd name="T13" fmla="*/ 0 h 27"/>
                <a:gd name="T14" fmla="*/ 24 w 27"/>
                <a:gd name="T15" fmla="*/ 0 h 27"/>
                <a:gd name="T16" fmla="*/ 24 w 27"/>
                <a:gd name="T17" fmla="*/ 1 h 27"/>
                <a:gd name="T18" fmla="*/ 25 w 27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"/>
                <a:gd name="T31" fmla="*/ 0 h 27"/>
                <a:gd name="T32" fmla="*/ 27 w 27"/>
                <a:gd name="T33" fmla="*/ 27 h 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" h="27">
                  <a:moveTo>
                    <a:pt x="25" y="0"/>
                  </a:moveTo>
                  <a:lnTo>
                    <a:pt x="24" y="1"/>
                  </a:lnTo>
                  <a:lnTo>
                    <a:pt x="0" y="24"/>
                  </a:lnTo>
                  <a:lnTo>
                    <a:pt x="4" y="27"/>
                  </a:lnTo>
                  <a:lnTo>
                    <a:pt x="27" y="5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4" name="Freeform 4175"/>
            <p:cNvSpPr>
              <a:spLocks/>
            </p:cNvSpPr>
            <p:nvPr/>
          </p:nvSpPr>
          <p:spPr bwMode="auto">
            <a:xfrm>
              <a:off x="1706" y="1125"/>
              <a:ext cx="2" cy="6"/>
            </a:xfrm>
            <a:custGeom>
              <a:avLst/>
              <a:gdLst>
                <a:gd name="T0" fmla="*/ 2 w 2"/>
                <a:gd name="T1" fmla="*/ 5 h 6"/>
                <a:gd name="T2" fmla="*/ 1 w 2"/>
                <a:gd name="T3" fmla="*/ 0 h 6"/>
                <a:gd name="T4" fmla="*/ 0 w 2"/>
                <a:gd name="T5" fmla="*/ 0 h 6"/>
                <a:gd name="T6" fmla="*/ 0 w 2"/>
                <a:gd name="T7" fmla="*/ 6 h 6"/>
                <a:gd name="T8" fmla="*/ 1 w 2"/>
                <a:gd name="T9" fmla="*/ 6 h 6"/>
                <a:gd name="T10" fmla="*/ 2 w 2"/>
                <a:gd name="T11" fmla="*/ 5 h 6"/>
                <a:gd name="T12" fmla="*/ 1 w 2"/>
                <a:gd name="T13" fmla="*/ 6 h 6"/>
                <a:gd name="T14" fmla="*/ 2 w 2"/>
                <a:gd name="T15" fmla="*/ 6 h 6"/>
                <a:gd name="T16" fmla="*/ 2 w 2"/>
                <a:gd name="T17" fmla="*/ 5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"/>
                <a:gd name="T28" fmla="*/ 0 h 6"/>
                <a:gd name="T29" fmla="*/ 2 w 2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" h="6">
                  <a:moveTo>
                    <a:pt x="2" y="5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5" name="Freeform 4176"/>
            <p:cNvSpPr>
              <a:spLocks/>
            </p:cNvSpPr>
            <p:nvPr/>
          </p:nvSpPr>
          <p:spPr bwMode="auto">
            <a:xfrm>
              <a:off x="1705" y="1102"/>
              <a:ext cx="26" cy="28"/>
            </a:xfrm>
            <a:custGeom>
              <a:avLst/>
              <a:gdLst>
                <a:gd name="T0" fmla="*/ 23 w 26"/>
                <a:gd name="T1" fmla="*/ 0 h 28"/>
                <a:gd name="T2" fmla="*/ 23 w 26"/>
                <a:gd name="T3" fmla="*/ 0 h 28"/>
                <a:gd name="T4" fmla="*/ 0 w 26"/>
                <a:gd name="T5" fmla="*/ 24 h 28"/>
                <a:gd name="T6" fmla="*/ 3 w 26"/>
                <a:gd name="T7" fmla="*/ 28 h 28"/>
                <a:gd name="T8" fmla="*/ 26 w 26"/>
                <a:gd name="T9" fmla="*/ 4 h 28"/>
                <a:gd name="T10" fmla="*/ 23 w 2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8"/>
                <a:gd name="T20" fmla="*/ 26 w 26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8">
                  <a:moveTo>
                    <a:pt x="23" y="0"/>
                  </a:moveTo>
                  <a:lnTo>
                    <a:pt x="23" y="0"/>
                  </a:lnTo>
                  <a:lnTo>
                    <a:pt x="0" y="24"/>
                  </a:lnTo>
                  <a:lnTo>
                    <a:pt x="3" y="28"/>
                  </a:lnTo>
                  <a:lnTo>
                    <a:pt x="26" y="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6" name="Freeform 4177"/>
            <p:cNvSpPr>
              <a:spLocks/>
            </p:cNvSpPr>
            <p:nvPr/>
          </p:nvSpPr>
          <p:spPr bwMode="auto">
            <a:xfrm>
              <a:off x="1728" y="1095"/>
              <a:ext cx="12" cy="12"/>
            </a:xfrm>
            <a:custGeom>
              <a:avLst/>
              <a:gdLst>
                <a:gd name="T0" fmla="*/ 8 w 12"/>
                <a:gd name="T1" fmla="*/ 0 h 12"/>
                <a:gd name="T2" fmla="*/ 8 w 12"/>
                <a:gd name="T3" fmla="*/ 0 h 12"/>
                <a:gd name="T4" fmla="*/ 0 w 12"/>
                <a:gd name="T5" fmla="*/ 7 h 12"/>
                <a:gd name="T6" fmla="*/ 3 w 12"/>
                <a:gd name="T7" fmla="*/ 12 h 12"/>
                <a:gd name="T8" fmla="*/ 12 w 12"/>
                <a:gd name="T9" fmla="*/ 4 h 12"/>
                <a:gd name="T10" fmla="*/ 8 w 1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2"/>
                <a:gd name="T20" fmla="*/ 12 w 12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2">
                  <a:moveTo>
                    <a:pt x="8" y="0"/>
                  </a:moveTo>
                  <a:lnTo>
                    <a:pt x="8" y="0"/>
                  </a:lnTo>
                  <a:lnTo>
                    <a:pt x="0" y="7"/>
                  </a:lnTo>
                  <a:lnTo>
                    <a:pt x="3" y="12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7" name="Freeform 4178"/>
            <p:cNvSpPr>
              <a:spLocks/>
            </p:cNvSpPr>
            <p:nvPr/>
          </p:nvSpPr>
          <p:spPr bwMode="auto">
            <a:xfrm>
              <a:off x="1736" y="1082"/>
              <a:ext cx="19" cy="17"/>
            </a:xfrm>
            <a:custGeom>
              <a:avLst/>
              <a:gdLst>
                <a:gd name="T0" fmla="*/ 15 w 19"/>
                <a:gd name="T1" fmla="*/ 0 h 17"/>
                <a:gd name="T2" fmla="*/ 15 w 19"/>
                <a:gd name="T3" fmla="*/ 0 h 17"/>
                <a:gd name="T4" fmla="*/ 0 w 19"/>
                <a:gd name="T5" fmla="*/ 13 h 17"/>
                <a:gd name="T6" fmla="*/ 4 w 19"/>
                <a:gd name="T7" fmla="*/ 17 h 17"/>
                <a:gd name="T8" fmla="*/ 19 w 19"/>
                <a:gd name="T9" fmla="*/ 4 h 17"/>
                <a:gd name="T10" fmla="*/ 15 w 1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7"/>
                <a:gd name="T20" fmla="*/ 19 w 19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7">
                  <a:moveTo>
                    <a:pt x="15" y="0"/>
                  </a:moveTo>
                  <a:lnTo>
                    <a:pt x="15" y="0"/>
                  </a:lnTo>
                  <a:lnTo>
                    <a:pt x="0" y="13"/>
                  </a:lnTo>
                  <a:lnTo>
                    <a:pt x="4" y="17"/>
                  </a:lnTo>
                  <a:lnTo>
                    <a:pt x="19" y="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8" name="Freeform 4179"/>
            <p:cNvSpPr>
              <a:spLocks/>
            </p:cNvSpPr>
            <p:nvPr/>
          </p:nvSpPr>
          <p:spPr bwMode="auto">
            <a:xfrm>
              <a:off x="1751" y="1064"/>
              <a:ext cx="24" cy="22"/>
            </a:xfrm>
            <a:custGeom>
              <a:avLst/>
              <a:gdLst>
                <a:gd name="T0" fmla="*/ 24 w 24"/>
                <a:gd name="T1" fmla="*/ 5 h 22"/>
                <a:gd name="T2" fmla="*/ 21 w 24"/>
                <a:gd name="T3" fmla="*/ 0 h 22"/>
                <a:gd name="T4" fmla="*/ 0 w 24"/>
                <a:gd name="T5" fmla="*/ 18 h 22"/>
                <a:gd name="T6" fmla="*/ 4 w 24"/>
                <a:gd name="T7" fmla="*/ 22 h 22"/>
                <a:gd name="T8" fmla="*/ 24 w 24"/>
                <a:gd name="T9" fmla="*/ 5 h 22"/>
                <a:gd name="T10" fmla="*/ 24 w 24"/>
                <a:gd name="T11" fmla="*/ 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22"/>
                <a:gd name="T20" fmla="*/ 24 w 24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22">
                  <a:moveTo>
                    <a:pt x="24" y="5"/>
                  </a:moveTo>
                  <a:lnTo>
                    <a:pt x="21" y="0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59" name="Freeform 4180"/>
            <p:cNvSpPr>
              <a:spLocks/>
            </p:cNvSpPr>
            <p:nvPr/>
          </p:nvSpPr>
          <p:spPr bwMode="auto">
            <a:xfrm>
              <a:off x="1772" y="1062"/>
              <a:ext cx="5" cy="7"/>
            </a:xfrm>
            <a:custGeom>
              <a:avLst/>
              <a:gdLst>
                <a:gd name="T0" fmla="*/ 1 w 5"/>
                <a:gd name="T1" fmla="*/ 0 h 7"/>
                <a:gd name="T2" fmla="*/ 1 w 5"/>
                <a:gd name="T3" fmla="*/ 2 h 7"/>
                <a:gd name="T4" fmla="*/ 0 w 5"/>
                <a:gd name="T5" fmla="*/ 2 h 7"/>
                <a:gd name="T6" fmla="*/ 3 w 5"/>
                <a:gd name="T7" fmla="*/ 7 h 7"/>
                <a:gd name="T8" fmla="*/ 5 w 5"/>
                <a:gd name="T9" fmla="*/ 5 h 7"/>
                <a:gd name="T10" fmla="*/ 1 w 5"/>
                <a:gd name="T11" fmla="*/ 0 h 7"/>
                <a:gd name="T12" fmla="*/ 1 w 5"/>
                <a:gd name="T13" fmla="*/ 0 h 7"/>
                <a:gd name="T14" fmla="*/ 1 w 5"/>
                <a:gd name="T15" fmla="*/ 0 h 7"/>
                <a:gd name="T16" fmla="*/ 1 w 5"/>
                <a:gd name="T17" fmla="*/ 2 h 7"/>
                <a:gd name="T18" fmla="*/ 1 w 5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7"/>
                <a:gd name="T32" fmla="*/ 5 w 5"/>
                <a:gd name="T33" fmla="*/ 7 h 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7">
                  <a:moveTo>
                    <a:pt x="1" y="0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5" y="5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0" name="Freeform 4181"/>
            <p:cNvSpPr>
              <a:spLocks/>
            </p:cNvSpPr>
            <p:nvPr/>
          </p:nvSpPr>
          <p:spPr bwMode="auto">
            <a:xfrm>
              <a:off x="1773" y="1046"/>
              <a:ext cx="27" cy="21"/>
            </a:xfrm>
            <a:custGeom>
              <a:avLst/>
              <a:gdLst>
                <a:gd name="T0" fmla="*/ 24 w 27"/>
                <a:gd name="T1" fmla="*/ 0 h 21"/>
                <a:gd name="T2" fmla="*/ 23 w 27"/>
                <a:gd name="T3" fmla="*/ 0 h 21"/>
                <a:gd name="T4" fmla="*/ 0 w 27"/>
                <a:gd name="T5" fmla="*/ 16 h 21"/>
                <a:gd name="T6" fmla="*/ 4 w 27"/>
                <a:gd name="T7" fmla="*/ 21 h 21"/>
                <a:gd name="T8" fmla="*/ 27 w 27"/>
                <a:gd name="T9" fmla="*/ 5 h 21"/>
                <a:gd name="T10" fmla="*/ 24 w 27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1"/>
                <a:gd name="T20" fmla="*/ 27 w 27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1">
                  <a:moveTo>
                    <a:pt x="24" y="0"/>
                  </a:moveTo>
                  <a:lnTo>
                    <a:pt x="23" y="0"/>
                  </a:lnTo>
                  <a:lnTo>
                    <a:pt x="0" y="16"/>
                  </a:lnTo>
                  <a:lnTo>
                    <a:pt x="4" y="21"/>
                  </a:lnTo>
                  <a:lnTo>
                    <a:pt x="27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1" name="Freeform 4182"/>
            <p:cNvSpPr>
              <a:spLocks/>
            </p:cNvSpPr>
            <p:nvPr/>
          </p:nvSpPr>
          <p:spPr bwMode="auto">
            <a:xfrm>
              <a:off x="1797" y="1032"/>
              <a:ext cx="22" cy="19"/>
            </a:xfrm>
            <a:custGeom>
              <a:avLst/>
              <a:gdLst>
                <a:gd name="T0" fmla="*/ 20 w 22"/>
                <a:gd name="T1" fmla="*/ 0 h 19"/>
                <a:gd name="T2" fmla="*/ 20 w 22"/>
                <a:gd name="T3" fmla="*/ 0 h 19"/>
                <a:gd name="T4" fmla="*/ 0 w 22"/>
                <a:gd name="T5" fmla="*/ 14 h 19"/>
                <a:gd name="T6" fmla="*/ 3 w 22"/>
                <a:gd name="T7" fmla="*/ 19 h 19"/>
                <a:gd name="T8" fmla="*/ 22 w 22"/>
                <a:gd name="T9" fmla="*/ 5 h 19"/>
                <a:gd name="T10" fmla="*/ 20 w 22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9"/>
                <a:gd name="T20" fmla="*/ 22 w 22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9">
                  <a:moveTo>
                    <a:pt x="20" y="0"/>
                  </a:moveTo>
                  <a:lnTo>
                    <a:pt x="20" y="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22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2" name="Freeform 4183"/>
            <p:cNvSpPr>
              <a:spLocks/>
            </p:cNvSpPr>
            <p:nvPr/>
          </p:nvSpPr>
          <p:spPr bwMode="auto">
            <a:xfrm>
              <a:off x="1817" y="1031"/>
              <a:ext cx="5" cy="6"/>
            </a:xfrm>
            <a:custGeom>
              <a:avLst/>
              <a:gdLst>
                <a:gd name="T0" fmla="*/ 5 w 5"/>
                <a:gd name="T1" fmla="*/ 5 h 6"/>
                <a:gd name="T2" fmla="*/ 2 w 5"/>
                <a:gd name="T3" fmla="*/ 0 h 6"/>
                <a:gd name="T4" fmla="*/ 0 w 5"/>
                <a:gd name="T5" fmla="*/ 1 h 6"/>
                <a:gd name="T6" fmla="*/ 2 w 5"/>
                <a:gd name="T7" fmla="*/ 6 h 6"/>
                <a:gd name="T8" fmla="*/ 5 w 5"/>
                <a:gd name="T9" fmla="*/ 5 h 6"/>
                <a:gd name="T10" fmla="*/ 5 w 5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5" y="5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" y="6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3" name="Freeform 4184"/>
            <p:cNvSpPr>
              <a:spLocks/>
            </p:cNvSpPr>
            <p:nvPr/>
          </p:nvSpPr>
          <p:spPr bwMode="auto">
            <a:xfrm>
              <a:off x="1819" y="1017"/>
              <a:ext cx="26" cy="19"/>
            </a:xfrm>
            <a:custGeom>
              <a:avLst/>
              <a:gdLst>
                <a:gd name="T0" fmla="*/ 24 w 26"/>
                <a:gd name="T1" fmla="*/ 0 h 19"/>
                <a:gd name="T2" fmla="*/ 24 w 26"/>
                <a:gd name="T3" fmla="*/ 0 h 19"/>
                <a:gd name="T4" fmla="*/ 0 w 26"/>
                <a:gd name="T5" fmla="*/ 14 h 19"/>
                <a:gd name="T6" fmla="*/ 3 w 26"/>
                <a:gd name="T7" fmla="*/ 19 h 19"/>
                <a:gd name="T8" fmla="*/ 26 w 26"/>
                <a:gd name="T9" fmla="*/ 5 h 19"/>
                <a:gd name="T10" fmla="*/ 24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9"/>
                <a:gd name="T20" fmla="*/ 26 w 26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9">
                  <a:moveTo>
                    <a:pt x="24" y="0"/>
                  </a:moveTo>
                  <a:lnTo>
                    <a:pt x="24" y="0"/>
                  </a:lnTo>
                  <a:lnTo>
                    <a:pt x="0" y="14"/>
                  </a:lnTo>
                  <a:lnTo>
                    <a:pt x="3" y="19"/>
                  </a:lnTo>
                  <a:lnTo>
                    <a:pt x="26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4" name="Freeform 4185"/>
            <p:cNvSpPr>
              <a:spLocks/>
            </p:cNvSpPr>
            <p:nvPr/>
          </p:nvSpPr>
          <p:spPr bwMode="auto">
            <a:xfrm>
              <a:off x="1843" y="1006"/>
              <a:ext cx="25" cy="16"/>
            </a:xfrm>
            <a:custGeom>
              <a:avLst/>
              <a:gdLst>
                <a:gd name="T0" fmla="*/ 23 w 25"/>
                <a:gd name="T1" fmla="*/ 0 h 16"/>
                <a:gd name="T2" fmla="*/ 23 w 25"/>
                <a:gd name="T3" fmla="*/ 0 h 16"/>
                <a:gd name="T4" fmla="*/ 0 w 25"/>
                <a:gd name="T5" fmla="*/ 11 h 16"/>
                <a:gd name="T6" fmla="*/ 2 w 25"/>
                <a:gd name="T7" fmla="*/ 16 h 16"/>
                <a:gd name="T8" fmla="*/ 25 w 25"/>
                <a:gd name="T9" fmla="*/ 5 h 16"/>
                <a:gd name="T10" fmla="*/ 23 w 2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6"/>
                <a:gd name="T20" fmla="*/ 25 w 25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6">
                  <a:moveTo>
                    <a:pt x="23" y="0"/>
                  </a:moveTo>
                  <a:lnTo>
                    <a:pt x="23" y="0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25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5" name="Freeform 4186"/>
            <p:cNvSpPr>
              <a:spLocks/>
            </p:cNvSpPr>
            <p:nvPr/>
          </p:nvSpPr>
          <p:spPr bwMode="auto">
            <a:xfrm>
              <a:off x="1866" y="1002"/>
              <a:ext cx="12" cy="9"/>
            </a:xfrm>
            <a:custGeom>
              <a:avLst/>
              <a:gdLst>
                <a:gd name="T0" fmla="*/ 10 w 12"/>
                <a:gd name="T1" fmla="*/ 0 h 9"/>
                <a:gd name="T2" fmla="*/ 10 w 12"/>
                <a:gd name="T3" fmla="*/ 0 h 9"/>
                <a:gd name="T4" fmla="*/ 0 w 12"/>
                <a:gd name="T5" fmla="*/ 4 h 9"/>
                <a:gd name="T6" fmla="*/ 2 w 12"/>
                <a:gd name="T7" fmla="*/ 9 h 9"/>
                <a:gd name="T8" fmla="*/ 12 w 12"/>
                <a:gd name="T9" fmla="*/ 5 h 9"/>
                <a:gd name="T10" fmla="*/ 10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9"/>
                <a:gd name="T20" fmla="*/ 12 w 12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9">
                  <a:moveTo>
                    <a:pt x="10" y="0"/>
                  </a:moveTo>
                  <a:lnTo>
                    <a:pt x="10" y="0"/>
                  </a:lnTo>
                  <a:lnTo>
                    <a:pt x="0" y="4"/>
                  </a:lnTo>
                  <a:lnTo>
                    <a:pt x="2" y="9"/>
                  </a:lnTo>
                  <a:lnTo>
                    <a:pt x="12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6" name="Freeform 4187"/>
            <p:cNvSpPr>
              <a:spLocks/>
            </p:cNvSpPr>
            <p:nvPr/>
          </p:nvSpPr>
          <p:spPr bwMode="auto">
            <a:xfrm>
              <a:off x="1876" y="996"/>
              <a:ext cx="14" cy="11"/>
            </a:xfrm>
            <a:custGeom>
              <a:avLst/>
              <a:gdLst>
                <a:gd name="T0" fmla="*/ 13 w 14"/>
                <a:gd name="T1" fmla="*/ 0 h 11"/>
                <a:gd name="T2" fmla="*/ 13 w 14"/>
                <a:gd name="T3" fmla="*/ 0 h 11"/>
                <a:gd name="T4" fmla="*/ 0 w 14"/>
                <a:gd name="T5" fmla="*/ 6 h 11"/>
                <a:gd name="T6" fmla="*/ 2 w 14"/>
                <a:gd name="T7" fmla="*/ 11 h 11"/>
                <a:gd name="T8" fmla="*/ 14 w 14"/>
                <a:gd name="T9" fmla="*/ 5 h 11"/>
                <a:gd name="T10" fmla="*/ 13 w 1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1"/>
                <a:gd name="T20" fmla="*/ 14 w 1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1">
                  <a:moveTo>
                    <a:pt x="13" y="0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2" y="11"/>
                  </a:lnTo>
                  <a:lnTo>
                    <a:pt x="14" y="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7" name="Freeform 4188"/>
            <p:cNvSpPr>
              <a:spLocks/>
            </p:cNvSpPr>
            <p:nvPr/>
          </p:nvSpPr>
          <p:spPr bwMode="auto">
            <a:xfrm>
              <a:off x="1889" y="987"/>
              <a:ext cx="25" cy="14"/>
            </a:xfrm>
            <a:custGeom>
              <a:avLst/>
              <a:gdLst>
                <a:gd name="T0" fmla="*/ 23 w 25"/>
                <a:gd name="T1" fmla="*/ 0 h 14"/>
                <a:gd name="T2" fmla="*/ 23 w 25"/>
                <a:gd name="T3" fmla="*/ 0 h 14"/>
                <a:gd name="T4" fmla="*/ 0 w 25"/>
                <a:gd name="T5" fmla="*/ 9 h 14"/>
                <a:gd name="T6" fmla="*/ 1 w 25"/>
                <a:gd name="T7" fmla="*/ 14 h 14"/>
                <a:gd name="T8" fmla="*/ 25 w 25"/>
                <a:gd name="T9" fmla="*/ 5 h 14"/>
                <a:gd name="T10" fmla="*/ 23 w 2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4"/>
                <a:gd name="T20" fmla="*/ 25 w 2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4">
                  <a:moveTo>
                    <a:pt x="23" y="0"/>
                  </a:moveTo>
                  <a:lnTo>
                    <a:pt x="23" y="0"/>
                  </a:lnTo>
                  <a:lnTo>
                    <a:pt x="0" y="9"/>
                  </a:lnTo>
                  <a:lnTo>
                    <a:pt x="1" y="14"/>
                  </a:lnTo>
                  <a:lnTo>
                    <a:pt x="25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8" name="Freeform 4189"/>
            <p:cNvSpPr>
              <a:spLocks/>
            </p:cNvSpPr>
            <p:nvPr/>
          </p:nvSpPr>
          <p:spPr bwMode="auto">
            <a:xfrm>
              <a:off x="1912" y="978"/>
              <a:ext cx="25" cy="14"/>
            </a:xfrm>
            <a:custGeom>
              <a:avLst/>
              <a:gdLst>
                <a:gd name="T0" fmla="*/ 22 w 25"/>
                <a:gd name="T1" fmla="*/ 0 h 14"/>
                <a:gd name="T2" fmla="*/ 22 w 25"/>
                <a:gd name="T3" fmla="*/ 0 h 14"/>
                <a:gd name="T4" fmla="*/ 0 w 25"/>
                <a:gd name="T5" fmla="*/ 9 h 14"/>
                <a:gd name="T6" fmla="*/ 2 w 25"/>
                <a:gd name="T7" fmla="*/ 14 h 14"/>
                <a:gd name="T8" fmla="*/ 25 w 25"/>
                <a:gd name="T9" fmla="*/ 5 h 14"/>
                <a:gd name="T10" fmla="*/ 22 w 2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4"/>
                <a:gd name="T20" fmla="*/ 25 w 2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4">
                  <a:moveTo>
                    <a:pt x="22" y="0"/>
                  </a:moveTo>
                  <a:lnTo>
                    <a:pt x="22" y="0"/>
                  </a:lnTo>
                  <a:lnTo>
                    <a:pt x="0" y="9"/>
                  </a:lnTo>
                  <a:lnTo>
                    <a:pt x="2" y="14"/>
                  </a:lnTo>
                  <a:lnTo>
                    <a:pt x="25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69" name="Freeform 4190"/>
            <p:cNvSpPr>
              <a:spLocks/>
            </p:cNvSpPr>
            <p:nvPr/>
          </p:nvSpPr>
          <p:spPr bwMode="auto">
            <a:xfrm>
              <a:off x="1934" y="972"/>
              <a:ext cx="26" cy="11"/>
            </a:xfrm>
            <a:custGeom>
              <a:avLst/>
              <a:gdLst>
                <a:gd name="T0" fmla="*/ 26 w 26"/>
                <a:gd name="T1" fmla="*/ 5 h 11"/>
                <a:gd name="T2" fmla="*/ 24 w 26"/>
                <a:gd name="T3" fmla="*/ 0 h 11"/>
                <a:gd name="T4" fmla="*/ 0 w 26"/>
                <a:gd name="T5" fmla="*/ 6 h 11"/>
                <a:gd name="T6" fmla="*/ 3 w 26"/>
                <a:gd name="T7" fmla="*/ 11 h 11"/>
                <a:gd name="T8" fmla="*/ 26 w 26"/>
                <a:gd name="T9" fmla="*/ 5 h 11"/>
                <a:gd name="T10" fmla="*/ 26 w 26"/>
                <a:gd name="T11" fmla="*/ 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11"/>
                <a:gd name="T20" fmla="*/ 26 w 26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11">
                  <a:moveTo>
                    <a:pt x="26" y="5"/>
                  </a:moveTo>
                  <a:lnTo>
                    <a:pt x="24" y="0"/>
                  </a:lnTo>
                  <a:lnTo>
                    <a:pt x="0" y="6"/>
                  </a:lnTo>
                  <a:lnTo>
                    <a:pt x="3" y="11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0" name="Freeform 4191"/>
            <p:cNvSpPr>
              <a:spLocks/>
            </p:cNvSpPr>
            <p:nvPr/>
          </p:nvSpPr>
          <p:spPr bwMode="auto">
            <a:xfrm>
              <a:off x="1958" y="971"/>
              <a:ext cx="4" cy="6"/>
            </a:xfrm>
            <a:custGeom>
              <a:avLst/>
              <a:gdLst>
                <a:gd name="T0" fmla="*/ 3 w 4"/>
                <a:gd name="T1" fmla="*/ 0 h 6"/>
                <a:gd name="T2" fmla="*/ 3 w 4"/>
                <a:gd name="T3" fmla="*/ 0 h 6"/>
                <a:gd name="T4" fmla="*/ 0 w 4"/>
                <a:gd name="T5" fmla="*/ 1 h 6"/>
                <a:gd name="T6" fmla="*/ 2 w 4"/>
                <a:gd name="T7" fmla="*/ 6 h 6"/>
                <a:gd name="T8" fmla="*/ 4 w 4"/>
                <a:gd name="T9" fmla="*/ 5 h 6"/>
                <a:gd name="T10" fmla="*/ 3 w 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"/>
                <a:gd name="T19" fmla="*/ 0 h 6"/>
                <a:gd name="T20" fmla="*/ 4 w 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" h="6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" y="6"/>
                  </a:lnTo>
                  <a:lnTo>
                    <a:pt x="4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1" name="Freeform 4192"/>
            <p:cNvSpPr>
              <a:spLocks/>
            </p:cNvSpPr>
            <p:nvPr/>
          </p:nvSpPr>
          <p:spPr bwMode="auto">
            <a:xfrm>
              <a:off x="1961" y="966"/>
              <a:ext cx="21" cy="10"/>
            </a:xfrm>
            <a:custGeom>
              <a:avLst/>
              <a:gdLst>
                <a:gd name="T0" fmla="*/ 20 w 21"/>
                <a:gd name="T1" fmla="*/ 0 h 10"/>
                <a:gd name="T2" fmla="*/ 20 w 21"/>
                <a:gd name="T3" fmla="*/ 0 h 10"/>
                <a:gd name="T4" fmla="*/ 0 w 21"/>
                <a:gd name="T5" fmla="*/ 5 h 10"/>
                <a:gd name="T6" fmla="*/ 1 w 21"/>
                <a:gd name="T7" fmla="*/ 10 h 10"/>
                <a:gd name="T8" fmla="*/ 21 w 21"/>
                <a:gd name="T9" fmla="*/ 5 h 10"/>
                <a:gd name="T10" fmla="*/ 20 w 2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0"/>
                <a:gd name="T20" fmla="*/ 21 w 21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0">
                  <a:moveTo>
                    <a:pt x="20" y="0"/>
                  </a:moveTo>
                  <a:lnTo>
                    <a:pt x="20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21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2" name="Freeform 4193"/>
            <p:cNvSpPr>
              <a:spLocks/>
            </p:cNvSpPr>
            <p:nvPr/>
          </p:nvSpPr>
          <p:spPr bwMode="auto">
            <a:xfrm>
              <a:off x="1981" y="960"/>
              <a:ext cx="24" cy="11"/>
            </a:xfrm>
            <a:custGeom>
              <a:avLst/>
              <a:gdLst>
                <a:gd name="T0" fmla="*/ 23 w 24"/>
                <a:gd name="T1" fmla="*/ 0 h 11"/>
                <a:gd name="T2" fmla="*/ 23 w 24"/>
                <a:gd name="T3" fmla="*/ 0 h 11"/>
                <a:gd name="T4" fmla="*/ 0 w 24"/>
                <a:gd name="T5" fmla="*/ 6 h 11"/>
                <a:gd name="T6" fmla="*/ 1 w 24"/>
                <a:gd name="T7" fmla="*/ 11 h 11"/>
                <a:gd name="T8" fmla="*/ 24 w 24"/>
                <a:gd name="T9" fmla="*/ 5 h 11"/>
                <a:gd name="T10" fmla="*/ 23 w 2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1"/>
                <a:gd name="T20" fmla="*/ 24 w 2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1">
                  <a:moveTo>
                    <a:pt x="23" y="0"/>
                  </a:moveTo>
                  <a:lnTo>
                    <a:pt x="23" y="0"/>
                  </a:lnTo>
                  <a:lnTo>
                    <a:pt x="0" y="6"/>
                  </a:lnTo>
                  <a:lnTo>
                    <a:pt x="1" y="11"/>
                  </a:lnTo>
                  <a:lnTo>
                    <a:pt x="24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3" name="Freeform 4194"/>
            <p:cNvSpPr>
              <a:spLocks/>
            </p:cNvSpPr>
            <p:nvPr/>
          </p:nvSpPr>
          <p:spPr bwMode="auto">
            <a:xfrm>
              <a:off x="2004" y="955"/>
              <a:ext cx="24" cy="10"/>
            </a:xfrm>
            <a:custGeom>
              <a:avLst/>
              <a:gdLst>
                <a:gd name="T0" fmla="*/ 23 w 24"/>
                <a:gd name="T1" fmla="*/ 0 h 10"/>
                <a:gd name="T2" fmla="*/ 23 w 24"/>
                <a:gd name="T3" fmla="*/ 0 h 10"/>
                <a:gd name="T4" fmla="*/ 0 w 24"/>
                <a:gd name="T5" fmla="*/ 5 h 10"/>
                <a:gd name="T6" fmla="*/ 1 w 24"/>
                <a:gd name="T7" fmla="*/ 10 h 10"/>
                <a:gd name="T8" fmla="*/ 24 w 24"/>
                <a:gd name="T9" fmla="*/ 5 h 10"/>
                <a:gd name="T10" fmla="*/ 23 w 2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0"/>
                <a:gd name="T20" fmla="*/ 24 w 24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0">
                  <a:moveTo>
                    <a:pt x="23" y="0"/>
                  </a:moveTo>
                  <a:lnTo>
                    <a:pt x="23" y="0"/>
                  </a:lnTo>
                  <a:lnTo>
                    <a:pt x="0" y="5"/>
                  </a:lnTo>
                  <a:lnTo>
                    <a:pt x="1" y="10"/>
                  </a:lnTo>
                  <a:lnTo>
                    <a:pt x="24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4" name="Freeform 4195"/>
            <p:cNvSpPr>
              <a:spLocks/>
            </p:cNvSpPr>
            <p:nvPr/>
          </p:nvSpPr>
          <p:spPr bwMode="auto">
            <a:xfrm>
              <a:off x="2027" y="951"/>
              <a:ext cx="23" cy="9"/>
            </a:xfrm>
            <a:custGeom>
              <a:avLst/>
              <a:gdLst>
                <a:gd name="T0" fmla="*/ 22 w 23"/>
                <a:gd name="T1" fmla="*/ 0 h 9"/>
                <a:gd name="T2" fmla="*/ 22 w 23"/>
                <a:gd name="T3" fmla="*/ 0 h 9"/>
                <a:gd name="T4" fmla="*/ 0 w 23"/>
                <a:gd name="T5" fmla="*/ 4 h 9"/>
                <a:gd name="T6" fmla="*/ 0 w 23"/>
                <a:gd name="T7" fmla="*/ 9 h 9"/>
                <a:gd name="T8" fmla="*/ 23 w 23"/>
                <a:gd name="T9" fmla="*/ 5 h 9"/>
                <a:gd name="T10" fmla="*/ 22 w 2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9"/>
                <a:gd name="T20" fmla="*/ 23 w 23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9">
                  <a:moveTo>
                    <a:pt x="22" y="0"/>
                  </a:moveTo>
                  <a:lnTo>
                    <a:pt x="22" y="0"/>
                  </a:lnTo>
                  <a:lnTo>
                    <a:pt x="0" y="4"/>
                  </a:lnTo>
                  <a:lnTo>
                    <a:pt x="0" y="9"/>
                  </a:lnTo>
                  <a:lnTo>
                    <a:pt x="23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5" name="Freeform 4196"/>
            <p:cNvSpPr>
              <a:spLocks/>
            </p:cNvSpPr>
            <p:nvPr/>
          </p:nvSpPr>
          <p:spPr bwMode="auto">
            <a:xfrm>
              <a:off x="2049" y="947"/>
              <a:ext cx="25" cy="9"/>
            </a:xfrm>
            <a:custGeom>
              <a:avLst/>
              <a:gdLst>
                <a:gd name="T0" fmla="*/ 25 w 25"/>
                <a:gd name="T1" fmla="*/ 6 h 9"/>
                <a:gd name="T2" fmla="*/ 23 w 25"/>
                <a:gd name="T3" fmla="*/ 0 h 9"/>
                <a:gd name="T4" fmla="*/ 0 w 25"/>
                <a:gd name="T5" fmla="*/ 4 h 9"/>
                <a:gd name="T6" fmla="*/ 1 w 25"/>
                <a:gd name="T7" fmla="*/ 9 h 9"/>
                <a:gd name="T8" fmla="*/ 25 w 25"/>
                <a:gd name="T9" fmla="*/ 6 h 9"/>
                <a:gd name="T10" fmla="*/ 25 w 25"/>
                <a:gd name="T11" fmla="*/ 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9"/>
                <a:gd name="T20" fmla="*/ 25 w 2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9">
                  <a:moveTo>
                    <a:pt x="25" y="6"/>
                  </a:moveTo>
                  <a:lnTo>
                    <a:pt x="23" y="0"/>
                  </a:lnTo>
                  <a:lnTo>
                    <a:pt x="0" y="4"/>
                  </a:lnTo>
                  <a:lnTo>
                    <a:pt x="1" y="9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6" name="Freeform 4197"/>
            <p:cNvSpPr>
              <a:spLocks/>
            </p:cNvSpPr>
            <p:nvPr/>
          </p:nvSpPr>
          <p:spPr bwMode="auto">
            <a:xfrm>
              <a:off x="2072" y="945"/>
              <a:ext cx="24" cy="8"/>
            </a:xfrm>
            <a:custGeom>
              <a:avLst/>
              <a:gdLst>
                <a:gd name="T0" fmla="*/ 24 w 24"/>
                <a:gd name="T1" fmla="*/ 0 h 8"/>
                <a:gd name="T2" fmla="*/ 24 w 24"/>
                <a:gd name="T3" fmla="*/ 0 h 8"/>
                <a:gd name="T4" fmla="*/ 0 w 24"/>
                <a:gd name="T5" fmla="*/ 2 h 8"/>
                <a:gd name="T6" fmla="*/ 2 w 24"/>
                <a:gd name="T7" fmla="*/ 8 h 8"/>
                <a:gd name="T8" fmla="*/ 24 w 24"/>
                <a:gd name="T9" fmla="*/ 5 h 8"/>
                <a:gd name="T10" fmla="*/ 24 w 2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8"/>
                <a:gd name="T20" fmla="*/ 24 w 2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8">
                  <a:moveTo>
                    <a:pt x="24" y="0"/>
                  </a:moveTo>
                  <a:lnTo>
                    <a:pt x="24" y="0"/>
                  </a:lnTo>
                  <a:lnTo>
                    <a:pt x="0" y="2"/>
                  </a:lnTo>
                  <a:lnTo>
                    <a:pt x="2" y="8"/>
                  </a:lnTo>
                  <a:lnTo>
                    <a:pt x="24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7" name="Freeform 4198"/>
            <p:cNvSpPr>
              <a:spLocks/>
            </p:cNvSpPr>
            <p:nvPr/>
          </p:nvSpPr>
          <p:spPr bwMode="auto">
            <a:xfrm>
              <a:off x="2096" y="942"/>
              <a:ext cx="23" cy="8"/>
            </a:xfrm>
            <a:custGeom>
              <a:avLst/>
              <a:gdLst>
                <a:gd name="T0" fmla="*/ 23 w 23"/>
                <a:gd name="T1" fmla="*/ 0 h 8"/>
                <a:gd name="T2" fmla="*/ 23 w 23"/>
                <a:gd name="T3" fmla="*/ 0 h 8"/>
                <a:gd name="T4" fmla="*/ 0 w 23"/>
                <a:gd name="T5" fmla="*/ 3 h 8"/>
                <a:gd name="T6" fmla="*/ 0 w 23"/>
                <a:gd name="T7" fmla="*/ 8 h 8"/>
                <a:gd name="T8" fmla="*/ 23 w 23"/>
                <a:gd name="T9" fmla="*/ 5 h 8"/>
                <a:gd name="T10" fmla="*/ 23 w 2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8"/>
                <a:gd name="T20" fmla="*/ 23 w 23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8">
                  <a:moveTo>
                    <a:pt x="23" y="0"/>
                  </a:moveTo>
                  <a:lnTo>
                    <a:pt x="23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23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8" name="Freeform 4199"/>
            <p:cNvSpPr>
              <a:spLocks/>
            </p:cNvSpPr>
            <p:nvPr/>
          </p:nvSpPr>
          <p:spPr bwMode="auto">
            <a:xfrm>
              <a:off x="2119" y="940"/>
              <a:ext cx="22" cy="7"/>
            </a:xfrm>
            <a:custGeom>
              <a:avLst/>
              <a:gdLst>
                <a:gd name="T0" fmla="*/ 21 w 22"/>
                <a:gd name="T1" fmla="*/ 0 h 7"/>
                <a:gd name="T2" fmla="*/ 21 w 22"/>
                <a:gd name="T3" fmla="*/ 0 h 7"/>
                <a:gd name="T4" fmla="*/ 0 w 22"/>
                <a:gd name="T5" fmla="*/ 2 h 7"/>
                <a:gd name="T6" fmla="*/ 0 w 22"/>
                <a:gd name="T7" fmla="*/ 7 h 7"/>
                <a:gd name="T8" fmla="*/ 22 w 22"/>
                <a:gd name="T9" fmla="*/ 5 h 7"/>
                <a:gd name="T10" fmla="*/ 21 w 22"/>
                <a:gd name="T11" fmla="*/ 0 h 7"/>
                <a:gd name="T12" fmla="*/ 21 w 22"/>
                <a:gd name="T13" fmla="*/ 0 h 7"/>
                <a:gd name="T14" fmla="*/ 21 w 22"/>
                <a:gd name="T15" fmla="*/ 0 h 7"/>
                <a:gd name="T16" fmla="*/ 21 w 22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7"/>
                <a:gd name="T29" fmla="*/ 22 w 22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7">
                  <a:moveTo>
                    <a:pt x="21" y="0"/>
                  </a:moveTo>
                  <a:lnTo>
                    <a:pt x="21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22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79" name="Freeform 4200"/>
            <p:cNvSpPr>
              <a:spLocks/>
            </p:cNvSpPr>
            <p:nvPr/>
          </p:nvSpPr>
          <p:spPr bwMode="auto">
            <a:xfrm>
              <a:off x="2140" y="940"/>
              <a:ext cx="2" cy="5"/>
            </a:xfrm>
            <a:custGeom>
              <a:avLst/>
              <a:gdLst>
                <a:gd name="T0" fmla="*/ 2 w 2"/>
                <a:gd name="T1" fmla="*/ 5 h 5"/>
                <a:gd name="T2" fmla="*/ 2 w 2"/>
                <a:gd name="T3" fmla="*/ 0 h 5"/>
                <a:gd name="T4" fmla="*/ 0 w 2"/>
                <a:gd name="T5" fmla="*/ 0 h 5"/>
                <a:gd name="T6" fmla="*/ 0 w 2"/>
                <a:gd name="T7" fmla="*/ 5 h 5"/>
                <a:gd name="T8" fmla="*/ 2 w 2"/>
                <a:gd name="T9" fmla="*/ 5 h 5"/>
                <a:gd name="T10" fmla="*/ 2 w 2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"/>
                <a:gd name="T19" fmla="*/ 0 h 5"/>
                <a:gd name="T20" fmla="*/ 2 w 2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" h="5">
                  <a:moveTo>
                    <a:pt x="2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0" name="Freeform 4201"/>
            <p:cNvSpPr>
              <a:spLocks/>
            </p:cNvSpPr>
            <p:nvPr/>
          </p:nvSpPr>
          <p:spPr bwMode="auto">
            <a:xfrm>
              <a:off x="2142" y="937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22 w 22"/>
                <a:gd name="T3" fmla="*/ 0 h 8"/>
                <a:gd name="T4" fmla="*/ 0 w 22"/>
                <a:gd name="T5" fmla="*/ 3 h 8"/>
                <a:gd name="T6" fmla="*/ 0 w 22"/>
                <a:gd name="T7" fmla="*/ 8 h 8"/>
                <a:gd name="T8" fmla="*/ 22 w 22"/>
                <a:gd name="T9" fmla="*/ 6 h 8"/>
                <a:gd name="T10" fmla="*/ 22 w 22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8"/>
                <a:gd name="T20" fmla="*/ 22 w 22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8">
                  <a:moveTo>
                    <a:pt x="22" y="0"/>
                  </a:moveTo>
                  <a:lnTo>
                    <a:pt x="22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22" y="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1" name="Freeform 4202"/>
            <p:cNvSpPr>
              <a:spLocks/>
            </p:cNvSpPr>
            <p:nvPr/>
          </p:nvSpPr>
          <p:spPr bwMode="auto">
            <a:xfrm>
              <a:off x="2164" y="936"/>
              <a:ext cx="23" cy="7"/>
            </a:xfrm>
            <a:custGeom>
              <a:avLst/>
              <a:gdLst>
                <a:gd name="T0" fmla="*/ 23 w 23"/>
                <a:gd name="T1" fmla="*/ 6 h 7"/>
                <a:gd name="T2" fmla="*/ 23 w 23"/>
                <a:gd name="T3" fmla="*/ 0 h 7"/>
                <a:gd name="T4" fmla="*/ 0 w 23"/>
                <a:gd name="T5" fmla="*/ 1 h 7"/>
                <a:gd name="T6" fmla="*/ 0 w 23"/>
                <a:gd name="T7" fmla="*/ 7 h 7"/>
                <a:gd name="T8" fmla="*/ 23 w 23"/>
                <a:gd name="T9" fmla="*/ 6 h 7"/>
                <a:gd name="T10" fmla="*/ 23 w 23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7"/>
                <a:gd name="T20" fmla="*/ 23 w 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7">
                  <a:moveTo>
                    <a:pt x="23" y="6"/>
                  </a:moveTo>
                  <a:lnTo>
                    <a:pt x="23" y="0"/>
                  </a:lnTo>
                  <a:lnTo>
                    <a:pt x="0" y="1"/>
                  </a:lnTo>
                  <a:lnTo>
                    <a:pt x="0" y="7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2" name="Freeform 4203"/>
            <p:cNvSpPr>
              <a:spLocks/>
            </p:cNvSpPr>
            <p:nvPr/>
          </p:nvSpPr>
          <p:spPr bwMode="auto">
            <a:xfrm>
              <a:off x="2187" y="936"/>
              <a:ext cx="23" cy="6"/>
            </a:xfrm>
            <a:custGeom>
              <a:avLst/>
              <a:gdLst>
                <a:gd name="T0" fmla="*/ 23 w 23"/>
                <a:gd name="T1" fmla="*/ 5 h 6"/>
                <a:gd name="T2" fmla="*/ 23 w 23"/>
                <a:gd name="T3" fmla="*/ 0 h 6"/>
                <a:gd name="T4" fmla="*/ 0 w 23"/>
                <a:gd name="T5" fmla="*/ 0 h 6"/>
                <a:gd name="T6" fmla="*/ 0 w 23"/>
                <a:gd name="T7" fmla="*/ 6 h 6"/>
                <a:gd name="T8" fmla="*/ 23 w 23"/>
                <a:gd name="T9" fmla="*/ 5 h 6"/>
                <a:gd name="T10" fmla="*/ 23 w 23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5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3" name="Freeform 4204"/>
            <p:cNvSpPr>
              <a:spLocks/>
            </p:cNvSpPr>
            <p:nvPr/>
          </p:nvSpPr>
          <p:spPr bwMode="auto">
            <a:xfrm>
              <a:off x="2210" y="935"/>
              <a:ext cx="24" cy="6"/>
            </a:xfrm>
            <a:custGeom>
              <a:avLst/>
              <a:gdLst>
                <a:gd name="T0" fmla="*/ 24 w 24"/>
                <a:gd name="T1" fmla="*/ 0 h 6"/>
                <a:gd name="T2" fmla="*/ 24 w 24"/>
                <a:gd name="T3" fmla="*/ 0 h 6"/>
                <a:gd name="T4" fmla="*/ 0 w 24"/>
                <a:gd name="T5" fmla="*/ 1 h 6"/>
                <a:gd name="T6" fmla="*/ 0 w 24"/>
                <a:gd name="T7" fmla="*/ 6 h 6"/>
                <a:gd name="T8" fmla="*/ 24 w 24"/>
                <a:gd name="T9" fmla="*/ 5 h 6"/>
                <a:gd name="T10" fmla="*/ 24 w 24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6"/>
                <a:gd name="T20" fmla="*/ 24 w 24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6">
                  <a:moveTo>
                    <a:pt x="24" y="0"/>
                  </a:moveTo>
                  <a:lnTo>
                    <a:pt x="24" y="0"/>
                  </a:lnTo>
                  <a:lnTo>
                    <a:pt x="0" y="1"/>
                  </a:lnTo>
                  <a:lnTo>
                    <a:pt x="0" y="6"/>
                  </a:lnTo>
                  <a:lnTo>
                    <a:pt x="24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4" name="Freeform 4205"/>
            <p:cNvSpPr>
              <a:spLocks/>
            </p:cNvSpPr>
            <p:nvPr/>
          </p:nvSpPr>
          <p:spPr bwMode="auto">
            <a:xfrm>
              <a:off x="2234" y="935"/>
              <a:ext cx="22" cy="5"/>
            </a:xfrm>
            <a:custGeom>
              <a:avLst/>
              <a:gdLst>
                <a:gd name="T0" fmla="*/ 22 w 22"/>
                <a:gd name="T1" fmla="*/ 0 h 5"/>
                <a:gd name="T2" fmla="*/ 22 w 22"/>
                <a:gd name="T3" fmla="*/ 0 h 5"/>
                <a:gd name="T4" fmla="*/ 0 w 22"/>
                <a:gd name="T5" fmla="*/ 0 h 5"/>
                <a:gd name="T6" fmla="*/ 0 w 22"/>
                <a:gd name="T7" fmla="*/ 5 h 5"/>
                <a:gd name="T8" fmla="*/ 22 w 22"/>
                <a:gd name="T9" fmla="*/ 5 h 5"/>
                <a:gd name="T10" fmla="*/ 22 w 2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5"/>
                <a:gd name="T20" fmla="*/ 22 w 22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5">
                  <a:moveTo>
                    <a:pt x="22" y="0"/>
                  </a:moveTo>
                  <a:lnTo>
                    <a:pt x="22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5" name="Freeform 4206"/>
            <p:cNvSpPr>
              <a:spLocks/>
            </p:cNvSpPr>
            <p:nvPr/>
          </p:nvSpPr>
          <p:spPr bwMode="auto">
            <a:xfrm>
              <a:off x="2256" y="935"/>
              <a:ext cx="23" cy="6"/>
            </a:xfrm>
            <a:custGeom>
              <a:avLst/>
              <a:gdLst>
                <a:gd name="T0" fmla="*/ 23 w 23"/>
                <a:gd name="T1" fmla="*/ 6 h 6"/>
                <a:gd name="T2" fmla="*/ 23 w 23"/>
                <a:gd name="T3" fmla="*/ 0 h 6"/>
                <a:gd name="T4" fmla="*/ 0 w 23"/>
                <a:gd name="T5" fmla="*/ 0 h 6"/>
                <a:gd name="T6" fmla="*/ 0 w 23"/>
                <a:gd name="T7" fmla="*/ 5 h 6"/>
                <a:gd name="T8" fmla="*/ 23 w 23"/>
                <a:gd name="T9" fmla="*/ 6 h 6"/>
                <a:gd name="T10" fmla="*/ 23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6"/>
                  </a:moveTo>
                  <a:lnTo>
                    <a:pt x="23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6" name="Freeform 4207"/>
            <p:cNvSpPr>
              <a:spLocks/>
            </p:cNvSpPr>
            <p:nvPr/>
          </p:nvSpPr>
          <p:spPr bwMode="auto">
            <a:xfrm>
              <a:off x="2279" y="935"/>
              <a:ext cx="23" cy="6"/>
            </a:xfrm>
            <a:custGeom>
              <a:avLst/>
              <a:gdLst>
                <a:gd name="T0" fmla="*/ 23 w 23"/>
                <a:gd name="T1" fmla="*/ 1 h 6"/>
                <a:gd name="T2" fmla="*/ 23 w 23"/>
                <a:gd name="T3" fmla="*/ 1 h 6"/>
                <a:gd name="T4" fmla="*/ 0 w 23"/>
                <a:gd name="T5" fmla="*/ 0 h 6"/>
                <a:gd name="T6" fmla="*/ 0 w 23"/>
                <a:gd name="T7" fmla="*/ 6 h 6"/>
                <a:gd name="T8" fmla="*/ 23 w 23"/>
                <a:gd name="T9" fmla="*/ 6 h 6"/>
                <a:gd name="T10" fmla="*/ 23 w 23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3" y="1"/>
                  </a:moveTo>
                  <a:lnTo>
                    <a:pt x="23" y="1"/>
                  </a:lnTo>
                  <a:lnTo>
                    <a:pt x="0" y="0"/>
                  </a:lnTo>
                  <a:lnTo>
                    <a:pt x="0" y="6"/>
                  </a:lnTo>
                  <a:lnTo>
                    <a:pt x="23" y="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7" name="Freeform 4208"/>
            <p:cNvSpPr>
              <a:spLocks/>
            </p:cNvSpPr>
            <p:nvPr/>
          </p:nvSpPr>
          <p:spPr bwMode="auto">
            <a:xfrm>
              <a:off x="2302" y="936"/>
              <a:ext cx="23" cy="6"/>
            </a:xfrm>
            <a:custGeom>
              <a:avLst/>
              <a:gdLst>
                <a:gd name="T0" fmla="*/ 22 w 23"/>
                <a:gd name="T1" fmla="*/ 6 h 6"/>
                <a:gd name="T2" fmla="*/ 23 w 23"/>
                <a:gd name="T3" fmla="*/ 1 h 6"/>
                <a:gd name="T4" fmla="*/ 0 w 23"/>
                <a:gd name="T5" fmla="*/ 0 h 6"/>
                <a:gd name="T6" fmla="*/ 0 w 23"/>
                <a:gd name="T7" fmla="*/ 5 h 6"/>
                <a:gd name="T8" fmla="*/ 22 w 23"/>
                <a:gd name="T9" fmla="*/ 6 h 6"/>
                <a:gd name="T10" fmla="*/ 22 w 23"/>
                <a:gd name="T11" fmla="*/ 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6"/>
                <a:gd name="T20" fmla="*/ 23 w 23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6">
                  <a:moveTo>
                    <a:pt x="22" y="6"/>
                  </a:moveTo>
                  <a:lnTo>
                    <a:pt x="23" y="1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8" name="Freeform 4209"/>
            <p:cNvSpPr>
              <a:spLocks/>
            </p:cNvSpPr>
            <p:nvPr/>
          </p:nvSpPr>
          <p:spPr bwMode="auto">
            <a:xfrm>
              <a:off x="2324" y="937"/>
              <a:ext cx="25" cy="8"/>
            </a:xfrm>
            <a:custGeom>
              <a:avLst/>
              <a:gdLst>
                <a:gd name="T0" fmla="*/ 25 w 25"/>
                <a:gd name="T1" fmla="*/ 1 h 8"/>
                <a:gd name="T2" fmla="*/ 25 w 25"/>
                <a:gd name="T3" fmla="*/ 1 h 8"/>
                <a:gd name="T4" fmla="*/ 1 w 25"/>
                <a:gd name="T5" fmla="*/ 0 h 8"/>
                <a:gd name="T6" fmla="*/ 0 w 25"/>
                <a:gd name="T7" fmla="*/ 5 h 8"/>
                <a:gd name="T8" fmla="*/ 23 w 25"/>
                <a:gd name="T9" fmla="*/ 8 h 8"/>
                <a:gd name="T10" fmla="*/ 25 w 25"/>
                <a:gd name="T11" fmla="*/ 1 h 8"/>
                <a:gd name="T12" fmla="*/ 25 w 25"/>
                <a:gd name="T13" fmla="*/ 1 h 8"/>
                <a:gd name="T14" fmla="*/ 25 w 25"/>
                <a:gd name="T15" fmla="*/ 1 h 8"/>
                <a:gd name="T16" fmla="*/ 25 w 25"/>
                <a:gd name="T17" fmla="*/ 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8"/>
                <a:gd name="T29" fmla="*/ 25 w 25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8">
                  <a:moveTo>
                    <a:pt x="25" y="1"/>
                  </a:moveTo>
                  <a:lnTo>
                    <a:pt x="25" y="1"/>
                  </a:lnTo>
                  <a:lnTo>
                    <a:pt x="1" y="0"/>
                  </a:lnTo>
                  <a:lnTo>
                    <a:pt x="0" y="5"/>
                  </a:lnTo>
                  <a:lnTo>
                    <a:pt x="23" y="8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89" name="Freeform 4210"/>
            <p:cNvSpPr>
              <a:spLocks/>
            </p:cNvSpPr>
            <p:nvPr/>
          </p:nvSpPr>
          <p:spPr bwMode="auto">
            <a:xfrm>
              <a:off x="2347" y="938"/>
              <a:ext cx="8" cy="7"/>
            </a:xfrm>
            <a:custGeom>
              <a:avLst/>
              <a:gdLst>
                <a:gd name="T0" fmla="*/ 8 w 8"/>
                <a:gd name="T1" fmla="*/ 7 h 7"/>
                <a:gd name="T2" fmla="*/ 8 w 8"/>
                <a:gd name="T3" fmla="*/ 2 h 7"/>
                <a:gd name="T4" fmla="*/ 2 w 8"/>
                <a:gd name="T5" fmla="*/ 0 h 7"/>
                <a:gd name="T6" fmla="*/ 0 w 8"/>
                <a:gd name="T7" fmla="*/ 7 h 7"/>
                <a:gd name="T8" fmla="*/ 6 w 8"/>
                <a:gd name="T9" fmla="*/ 7 h 7"/>
                <a:gd name="T10" fmla="*/ 8 w 8"/>
                <a:gd name="T11" fmla="*/ 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8" y="7"/>
                  </a:moveTo>
                  <a:lnTo>
                    <a:pt x="8" y="2"/>
                  </a:lnTo>
                  <a:lnTo>
                    <a:pt x="2" y="0"/>
                  </a:lnTo>
                  <a:lnTo>
                    <a:pt x="0" y="7"/>
                  </a:lnTo>
                  <a:lnTo>
                    <a:pt x="6" y="7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0" name="Freeform 4211"/>
            <p:cNvSpPr>
              <a:spLocks/>
            </p:cNvSpPr>
            <p:nvPr/>
          </p:nvSpPr>
          <p:spPr bwMode="auto">
            <a:xfrm>
              <a:off x="2355" y="940"/>
              <a:ext cx="16" cy="7"/>
            </a:xfrm>
            <a:custGeom>
              <a:avLst/>
              <a:gdLst>
                <a:gd name="T0" fmla="*/ 16 w 16"/>
                <a:gd name="T1" fmla="*/ 2 h 7"/>
                <a:gd name="T2" fmla="*/ 16 w 16"/>
                <a:gd name="T3" fmla="*/ 2 h 7"/>
                <a:gd name="T4" fmla="*/ 0 w 16"/>
                <a:gd name="T5" fmla="*/ 0 h 7"/>
                <a:gd name="T6" fmla="*/ 0 w 16"/>
                <a:gd name="T7" fmla="*/ 5 h 7"/>
                <a:gd name="T8" fmla="*/ 16 w 16"/>
                <a:gd name="T9" fmla="*/ 7 h 7"/>
                <a:gd name="T10" fmla="*/ 16 w 16"/>
                <a:gd name="T11" fmla="*/ 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"/>
                <a:gd name="T20" fmla="*/ 16 w 16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">
                  <a:moveTo>
                    <a:pt x="16" y="2"/>
                  </a:moveTo>
                  <a:lnTo>
                    <a:pt x="16" y="2"/>
                  </a:lnTo>
                  <a:lnTo>
                    <a:pt x="0" y="0"/>
                  </a:lnTo>
                  <a:lnTo>
                    <a:pt x="0" y="5"/>
                  </a:lnTo>
                  <a:lnTo>
                    <a:pt x="16" y="7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1" name="Freeform 4212"/>
            <p:cNvSpPr>
              <a:spLocks/>
            </p:cNvSpPr>
            <p:nvPr/>
          </p:nvSpPr>
          <p:spPr bwMode="auto">
            <a:xfrm>
              <a:off x="2371" y="942"/>
              <a:ext cx="23" cy="8"/>
            </a:xfrm>
            <a:custGeom>
              <a:avLst/>
              <a:gdLst>
                <a:gd name="T0" fmla="*/ 23 w 23"/>
                <a:gd name="T1" fmla="*/ 3 h 8"/>
                <a:gd name="T2" fmla="*/ 23 w 23"/>
                <a:gd name="T3" fmla="*/ 3 h 8"/>
                <a:gd name="T4" fmla="*/ 0 w 23"/>
                <a:gd name="T5" fmla="*/ 0 h 8"/>
                <a:gd name="T6" fmla="*/ 0 w 23"/>
                <a:gd name="T7" fmla="*/ 5 h 8"/>
                <a:gd name="T8" fmla="*/ 23 w 23"/>
                <a:gd name="T9" fmla="*/ 8 h 8"/>
                <a:gd name="T10" fmla="*/ 23 w 23"/>
                <a:gd name="T11" fmla="*/ 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8"/>
                <a:gd name="T20" fmla="*/ 23 w 23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8">
                  <a:moveTo>
                    <a:pt x="23" y="3"/>
                  </a:moveTo>
                  <a:lnTo>
                    <a:pt x="23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23" y="8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2" name="Freeform 4213"/>
            <p:cNvSpPr>
              <a:spLocks/>
            </p:cNvSpPr>
            <p:nvPr/>
          </p:nvSpPr>
          <p:spPr bwMode="auto">
            <a:xfrm>
              <a:off x="2394" y="945"/>
              <a:ext cx="23" cy="10"/>
            </a:xfrm>
            <a:custGeom>
              <a:avLst/>
              <a:gdLst>
                <a:gd name="T0" fmla="*/ 23 w 23"/>
                <a:gd name="T1" fmla="*/ 5 h 10"/>
                <a:gd name="T2" fmla="*/ 23 w 23"/>
                <a:gd name="T3" fmla="*/ 5 h 10"/>
                <a:gd name="T4" fmla="*/ 0 w 23"/>
                <a:gd name="T5" fmla="*/ 0 h 10"/>
                <a:gd name="T6" fmla="*/ 0 w 23"/>
                <a:gd name="T7" fmla="*/ 5 h 10"/>
                <a:gd name="T8" fmla="*/ 22 w 23"/>
                <a:gd name="T9" fmla="*/ 10 h 10"/>
                <a:gd name="T10" fmla="*/ 23 w 23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0"/>
                <a:gd name="T20" fmla="*/ 23 w 2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0">
                  <a:moveTo>
                    <a:pt x="23" y="5"/>
                  </a:moveTo>
                  <a:lnTo>
                    <a:pt x="23" y="5"/>
                  </a:lnTo>
                  <a:lnTo>
                    <a:pt x="0" y="0"/>
                  </a:lnTo>
                  <a:lnTo>
                    <a:pt x="0" y="5"/>
                  </a:lnTo>
                  <a:lnTo>
                    <a:pt x="22" y="10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3" name="Freeform 4214"/>
            <p:cNvSpPr>
              <a:spLocks/>
            </p:cNvSpPr>
            <p:nvPr/>
          </p:nvSpPr>
          <p:spPr bwMode="auto">
            <a:xfrm>
              <a:off x="2416" y="950"/>
              <a:ext cx="24" cy="11"/>
            </a:xfrm>
            <a:custGeom>
              <a:avLst/>
              <a:gdLst>
                <a:gd name="T0" fmla="*/ 24 w 24"/>
                <a:gd name="T1" fmla="*/ 5 h 11"/>
                <a:gd name="T2" fmla="*/ 24 w 24"/>
                <a:gd name="T3" fmla="*/ 5 h 11"/>
                <a:gd name="T4" fmla="*/ 1 w 24"/>
                <a:gd name="T5" fmla="*/ 0 h 11"/>
                <a:gd name="T6" fmla="*/ 0 w 24"/>
                <a:gd name="T7" fmla="*/ 5 h 11"/>
                <a:gd name="T8" fmla="*/ 23 w 24"/>
                <a:gd name="T9" fmla="*/ 11 h 11"/>
                <a:gd name="T10" fmla="*/ 24 w 24"/>
                <a:gd name="T11" fmla="*/ 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1"/>
                <a:gd name="T20" fmla="*/ 24 w 24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1">
                  <a:moveTo>
                    <a:pt x="24" y="5"/>
                  </a:moveTo>
                  <a:lnTo>
                    <a:pt x="24" y="5"/>
                  </a:lnTo>
                  <a:lnTo>
                    <a:pt x="1" y="0"/>
                  </a:lnTo>
                  <a:lnTo>
                    <a:pt x="0" y="5"/>
                  </a:lnTo>
                  <a:lnTo>
                    <a:pt x="23" y="11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4" name="Freeform 4215"/>
            <p:cNvSpPr>
              <a:spLocks/>
            </p:cNvSpPr>
            <p:nvPr/>
          </p:nvSpPr>
          <p:spPr bwMode="auto">
            <a:xfrm>
              <a:off x="2439" y="955"/>
              <a:ext cx="24" cy="12"/>
            </a:xfrm>
            <a:custGeom>
              <a:avLst/>
              <a:gdLst>
                <a:gd name="T0" fmla="*/ 24 w 24"/>
                <a:gd name="T1" fmla="*/ 7 h 12"/>
                <a:gd name="T2" fmla="*/ 24 w 24"/>
                <a:gd name="T3" fmla="*/ 7 h 12"/>
                <a:gd name="T4" fmla="*/ 1 w 24"/>
                <a:gd name="T5" fmla="*/ 0 h 12"/>
                <a:gd name="T6" fmla="*/ 0 w 24"/>
                <a:gd name="T7" fmla="*/ 6 h 12"/>
                <a:gd name="T8" fmla="*/ 23 w 24"/>
                <a:gd name="T9" fmla="*/ 12 h 12"/>
                <a:gd name="T10" fmla="*/ 24 w 24"/>
                <a:gd name="T11" fmla="*/ 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2"/>
                <a:gd name="T20" fmla="*/ 24 w 24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2">
                  <a:moveTo>
                    <a:pt x="24" y="7"/>
                  </a:moveTo>
                  <a:lnTo>
                    <a:pt x="24" y="7"/>
                  </a:lnTo>
                  <a:lnTo>
                    <a:pt x="1" y="0"/>
                  </a:lnTo>
                  <a:lnTo>
                    <a:pt x="0" y="6"/>
                  </a:lnTo>
                  <a:lnTo>
                    <a:pt x="23" y="12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5" name="Freeform 4216"/>
            <p:cNvSpPr>
              <a:spLocks/>
            </p:cNvSpPr>
            <p:nvPr/>
          </p:nvSpPr>
          <p:spPr bwMode="auto">
            <a:xfrm>
              <a:off x="2461" y="962"/>
              <a:ext cx="24" cy="13"/>
            </a:xfrm>
            <a:custGeom>
              <a:avLst/>
              <a:gdLst>
                <a:gd name="T0" fmla="*/ 24 w 24"/>
                <a:gd name="T1" fmla="*/ 8 h 13"/>
                <a:gd name="T2" fmla="*/ 24 w 24"/>
                <a:gd name="T3" fmla="*/ 8 h 13"/>
                <a:gd name="T4" fmla="*/ 2 w 24"/>
                <a:gd name="T5" fmla="*/ 0 h 13"/>
                <a:gd name="T6" fmla="*/ 0 w 24"/>
                <a:gd name="T7" fmla="*/ 5 h 13"/>
                <a:gd name="T8" fmla="*/ 23 w 24"/>
                <a:gd name="T9" fmla="*/ 13 h 13"/>
                <a:gd name="T10" fmla="*/ 24 w 24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3"/>
                <a:gd name="T20" fmla="*/ 24 w 2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3">
                  <a:moveTo>
                    <a:pt x="24" y="8"/>
                  </a:moveTo>
                  <a:lnTo>
                    <a:pt x="24" y="8"/>
                  </a:lnTo>
                  <a:lnTo>
                    <a:pt x="2" y="0"/>
                  </a:lnTo>
                  <a:lnTo>
                    <a:pt x="0" y="5"/>
                  </a:lnTo>
                  <a:lnTo>
                    <a:pt x="23" y="13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6" name="Freeform 4217"/>
            <p:cNvSpPr>
              <a:spLocks/>
            </p:cNvSpPr>
            <p:nvPr/>
          </p:nvSpPr>
          <p:spPr bwMode="auto">
            <a:xfrm>
              <a:off x="2484" y="970"/>
              <a:ext cx="5" cy="6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1 h 6"/>
                <a:gd name="T4" fmla="*/ 1 w 5"/>
                <a:gd name="T5" fmla="*/ 0 h 6"/>
                <a:gd name="T6" fmla="*/ 0 w 5"/>
                <a:gd name="T7" fmla="*/ 5 h 6"/>
                <a:gd name="T8" fmla="*/ 3 w 5"/>
                <a:gd name="T9" fmla="*/ 6 h 6"/>
                <a:gd name="T10" fmla="*/ 5 w 5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6"/>
                <a:gd name="T20" fmla="*/ 5 w 5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6">
                  <a:moveTo>
                    <a:pt x="5" y="1"/>
                  </a:moveTo>
                  <a:lnTo>
                    <a:pt x="5" y="1"/>
                  </a:lnTo>
                  <a:lnTo>
                    <a:pt x="1" y="0"/>
                  </a:lnTo>
                  <a:lnTo>
                    <a:pt x="0" y="5"/>
                  </a:lnTo>
                  <a:lnTo>
                    <a:pt x="3" y="6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7" name="Freeform 4218"/>
            <p:cNvSpPr>
              <a:spLocks/>
            </p:cNvSpPr>
            <p:nvPr/>
          </p:nvSpPr>
          <p:spPr bwMode="auto">
            <a:xfrm>
              <a:off x="2487" y="971"/>
              <a:ext cx="23" cy="14"/>
            </a:xfrm>
            <a:custGeom>
              <a:avLst/>
              <a:gdLst>
                <a:gd name="T0" fmla="*/ 23 w 23"/>
                <a:gd name="T1" fmla="*/ 9 h 14"/>
                <a:gd name="T2" fmla="*/ 23 w 23"/>
                <a:gd name="T3" fmla="*/ 9 h 14"/>
                <a:gd name="T4" fmla="*/ 2 w 23"/>
                <a:gd name="T5" fmla="*/ 0 h 14"/>
                <a:gd name="T6" fmla="*/ 0 w 23"/>
                <a:gd name="T7" fmla="*/ 5 h 14"/>
                <a:gd name="T8" fmla="*/ 20 w 23"/>
                <a:gd name="T9" fmla="*/ 14 h 14"/>
                <a:gd name="T10" fmla="*/ 23 w 23"/>
                <a:gd name="T11" fmla="*/ 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14"/>
                <a:gd name="T20" fmla="*/ 23 w 2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14">
                  <a:moveTo>
                    <a:pt x="23" y="9"/>
                  </a:moveTo>
                  <a:lnTo>
                    <a:pt x="23" y="9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14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8" name="Freeform 4219"/>
            <p:cNvSpPr>
              <a:spLocks/>
            </p:cNvSpPr>
            <p:nvPr/>
          </p:nvSpPr>
          <p:spPr bwMode="auto">
            <a:xfrm>
              <a:off x="2507" y="980"/>
              <a:ext cx="25" cy="16"/>
            </a:xfrm>
            <a:custGeom>
              <a:avLst/>
              <a:gdLst>
                <a:gd name="T0" fmla="*/ 25 w 25"/>
                <a:gd name="T1" fmla="*/ 11 h 16"/>
                <a:gd name="T2" fmla="*/ 25 w 25"/>
                <a:gd name="T3" fmla="*/ 10 h 16"/>
                <a:gd name="T4" fmla="*/ 3 w 25"/>
                <a:gd name="T5" fmla="*/ 0 h 16"/>
                <a:gd name="T6" fmla="*/ 0 w 25"/>
                <a:gd name="T7" fmla="*/ 5 h 16"/>
                <a:gd name="T8" fmla="*/ 22 w 25"/>
                <a:gd name="T9" fmla="*/ 16 h 16"/>
                <a:gd name="T10" fmla="*/ 25 w 25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6"/>
                <a:gd name="T20" fmla="*/ 25 w 25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6">
                  <a:moveTo>
                    <a:pt x="25" y="11"/>
                  </a:moveTo>
                  <a:lnTo>
                    <a:pt x="25" y="10"/>
                  </a:lnTo>
                  <a:lnTo>
                    <a:pt x="3" y="0"/>
                  </a:lnTo>
                  <a:lnTo>
                    <a:pt x="0" y="5"/>
                  </a:lnTo>
                  <a:lnTo>
                    <a:pt x="22" y="16"/>
                  </a:lnTo>
                  <a:lnTo>
                    <a:pt x="25" y="1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299" name="Freeform 4220"/>
            <p:cNvSpPr>
              <a:spLocks/>
            </p:cNvSpPr>
            <p:nvPr/>
          </p:nvSpPr>
          <p:spPr bwMode="auto">
            <a:xfrm>
              <a:off x="2529" y="991"/>
              <a:ext cx="22" cy="16"/>
            </a:xfrm>
            <a:custGeom>
              <a:avLst/>
              <a:gdLst>
                <a:gd name="T0" fmla="*/ 20 w 22"/>
                <a:gd name="T1" fmla="*/ 16 h 16"/>
                <a:gd name="T2" fmla="*/ 22 w 22"/>
                <a:gd name="T3" fmla="*/ 11 h 16"/>
                <a:gd name="T4" fmla="*/ 3 w 22"/>
                <a:gd name="T5" fmla="*/ 0 h 16"/>
                <a:gd name="T6" fmla="*/ 0 w 22"/>
                <a:gd name="T7" fmla="*/ 4 h 16"/>
                <a:gd name="T8" fmla="*/ 20 w 22"/>
                <a:gd name="T9" fmla="*/ 16 h 16"/>
                <a:gd name="T10" fmla="*/ 20 w 22"/>
                <a:gd name="T11" fmla="*/ 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6"/>
                <a:gd name="T20" fmla="*/ 22 w 22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6">
                  <a:moveTo>
                    <a:pt x="20" y="16"/>
                  </a:moveTo>
                  <a:lnTo>
                    <a:pt x="22" y="11"/>
                  </a:lnTo>
                  <a:lnTo>
                    <a:pt x="3" y="0"/>
                  </a:lnTo>
                  <a:lnTo>
                    <a:pt x="0" y="4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0" name="Freeform 4221"/>
            <p:cNvSpPr>
              <a:spLocks/>
            </p:cNvSpPr>
            <p:nvPr/>
          </p:nvSpPr>
          <p:spPr bwMode="auto">
            <a:xfrm>
              <a:off x="2549" y="1002"/>
              <a:ext cx="6" cy="6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1 h 6"/>
                <a:gd name="T4" fmla="*/ 2 w 6"/>
                <a:gd name="T5" fmla="*/ 0 h 6"/>
                <a:gd name="T6" fmla="*/ 0 w 6"/>
                <a:gd name="T7" fmla="*/ 5 h 6"/>
                <a:gd name="T8" fmla="*/ 4 w 6"/>
                <a:gd name="T9" fmla="*/ 6 h 6"/>
                <a:gd name="T10" fmla="*/ 6 w 6"/>
                <a:gd name="T11" fmla="*/ 1 h 6"/>
                <a:gd name="T12" fmla="*/ 6 w 6"/>
                <a:gd name="T13" fmla="*/ 1 h 6"/>
                <a:gd name="T14" fmla="*/ 6 w 6"/>
                <a:gd name="T15" fmla="*/ 1 h 6"/>
                <a:gd name="T16" fmla="*/ 6 w 6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6"/>
                <a:gd name="T29" fmla="*/ 6 w 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6">
                  <a:moveTo>
                    <a:pt x="6" y="1"/>
                  </a:moveTo>
                  <a:lnTo>
                    <a:pt x="6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4" y="6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1" name="Freeform 4222"/>
            <p:cNvSpPr>
              <a:spLocks/>
            </p:cNvSpPr>
            <p:nvPr/>
          </p:nvSpPr>
          <p:spPr bwMode="auto">
            <a:xfrm>
              <a:off x="2553" y="1003"/>
              <a:ext cx="25" cy="20"/>
            </a:xfrm>
            <a:custGeom>
              <a:avLst/>
              <a:gdLst>
                <a:gd name="T0" fmla="*/ 25 w 25"/>
                <a:gd name="T1" fmla="*/ 17 h 20"/>
                <a:gd name="T2" fmla="*/ 25 w 25"/>
                <a:gd name="T3" fmla="*/ 17 h 20"/>
                <a:gd name="T4" fmla="*/ 2 w 25"/>
                <a:gd name="T5" fmla="*/ 0 h 20"/>
                <a:gd name="T6" fmla="*/ 0 w 25"/>
                <a:gd name="T7" fmla="*/ 5 h 20"/>
                <a:gd name="T8" fmla="*/ 23 w 25"/>
                <a:gd name="T9" fmla="*/ 20 h 20"/>
                <a:gd name="T10" fmla="*/ 25 w 25"/>
                <a:gd name="T11" fmla="*/ 1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0"/>
                <a:gd name="T20" fmla="*/ 25 w 25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0">
                  <a:moveTo>
                    <a:pt x="25" y="17"/>
                  </a:moveTo>
                  <a:lnTo>
                    <a:pt x="25" y="17"/>
                  </a:lnTo>
                  <a:lnTo>
                    <a:pt x="2" y="0"/>
                  </a:lnTo>
                  <a:lnTo>
                    <a:pt x="0" y="5"/>
                  </a:lnTo>
                  <a:lnTo>
                    <a:pt x="23" y="20"/>
                  </a:lnTo>
                  <a:lnTo>
                    <a:pt x="25" y="17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2" name="Freeform 4223"/>
            <p:cNvSpPr>
              <a:spLocks/>
            </p:cNvSpPr>
            <p:nvPr/>
          </p:nvSpPr>
          <p:spPr bwMode="auto">
            <a:xfrm>
              <a:off x="2575" y="1020"/>
              <a:ext cx="20" cy="17"/>
            </a:xfrm>
            <a:custGeom>
              <a:avLst/>
              <a:gdLst>
                <a:gd name="T0" fmla="*/ 20 w 20"/>
                <a:gd name="T1" fmla="*/ 13 h 17"/>
                <a:gd name="T2" fmla="*/ 20 w 20"/>
                <a:gd name="T3" fmla="*/ 13 h 17"/>
                <a:gd name="T4" fmla="*/ 3 w 20"/>
                <a:gd name="T5" fmla="*/ 0 h 17"/>
                <a:gd name="T6" fmla="*/ 0 w 20"/>
                <a:gd name="T7" fmla="*/ 3 h 17"/>
                <a:gd name="T8" fmla="*/ 18 w 20"/>
                <a:gd name="T9" fmla="*/ 17 h 17"/>
                <a:gd name="T10" fmla="*/ 20 w 20"/>
                <a:gd name="T11" fmla="*/ 13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17"/>
                <a:gd name="T20" fmla="*/ 20 w 20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17">
                  <a:moveTo>
                    <a:pt x="20" y="13"/>
                  </a:moveTo>
                  <a:lnTo>
                    <a:pt x="20" y="13"/>
                  </a:lnTo>
                  <a:lnTo>
                    <a:pt x="3" y="0"/>
                  </a:lnTo>
                  <a:lnTo>
                    <a:pt x="0" y="3"/>
                  </a:lnTo>
                  <a:lnTo>
                    <a:pt x="18" y="17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3" name="Freeform 4225"/>
            <p:cNvSpPr>
              <a:spLocks/>
            </p:cNvSpPr>
            <p:nvPr/>
          </p:nvSpPr>
          <p:spPr bwMode="auto">
            <a:xfrm>
              <a:off x="2592" y="1033"/>
              <a:ext cx="9" cy="9"/>
            </a:xfrm>
            <a:custGeom>
              <a:avLst/>
              <a:gdLst>
                <a:gd name="T0" fmla="*/ 9 w 9"/>
                <a:gd name="T1" fmla="*/ 5 h 9"/>
                <a:gd name="T2" fmla="*/ 9 w 9"/>
                <a:gd name="T3" fmla="*/ 5 h 9"/>
                <a:gd name="T4" fmla="*/ 3 w 9"/>
                <a:gd name="T5" fmla="*/ 0 h 9"/>
                <a:gd name="T6" fmla="*/ 0 w 9"/>
                <a:gd name="T7" fmla="*/ 4 h 9"/>
                <a:gd name="T8" fmla="*/ 6 w 9"/>
                <a:gd name="T9" fmla="*/ 9 h 9"/>
                <a:gd name="T10" fmla="*/ 9 w 9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9" y="5"/>
                  </a:moveTo>
                  <a:lnTo>
                    <a:pt x="9" y="5"/>
                  </a:lnTo>
                  <a:lnTo>
                    <a:pt x="3" y="0"/>
                  </a:lnTo>
                  <a:lnTo>
                    <a:pt x="0" y="4"/>
                  </a:lnTo>
                  <a:lnTo>
                    <a:pt x="6" y="9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4" name="Freeform 4226"/>
            <p:cNvSpPr>
              <a:spLocks/>
            </p:cNvSpPr>
            <p:nvPr/>
          </p:nvSpPr>
          <p:spPr bwMode="auto">
            <a:xfrm>
              <a:off x="2598" y="1038"/>
              <a:ext cx="27" cy="26"/>
            </a:xfrm>
            <a:custGeom>
              <a:avLst/>
              <a:gdLst>
                <a:gd name="T0" fmla="*/ 27 w 27"/>
                <a:gd name="T1" fmla="*/ 22 h 26"/>
                <a:gd name="T2" fmla="*/ 27 w 27"/>
                <a:gd name="T3" fmla="*/ 22 h 26"/>
                <a:gd name="T4" fmla="*/ 3 w 27"/>
                <a:gd name="T5" fmla="*/ 0 h 26"/>
                <a:gd name="T6" fmla="*/ 0 w 27"/>
                <a:gd name="T7" fmla="*/ 4 h 26"/>
                <a:gd name="T8" fmla="*/ 23 w 27"/>
                <a:gd name="T9" fmla="*/ 26 h 26"/>
                <a:gd name="T10" fmla="*/ 27 w 27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"/>
                <a:gd name="T20" fmla="*/ 27 w 2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">
                  <a:moveTo>
                    <a:pt x="27" y="22"/>
                  </a:moveTo>
                  <a:lnTo>
                    <a:pt x="27" y="22"/>
                  </a:lnTo>
                  <a:lnTo>
                    <a:pt x="3" y="0"/>
                  </a:lnTo>
                  <a:lnTo>
                    <a:pt x="0" y="4"/>
                  </a:lnTo>
                  <a:lnTo>
                    <a:pt x="23" y="26"/>
                  </a:lnTo>
                  <a:lnTo>
                    <a:pt x="27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5" name="Freeform 4227"/>
            <p:cNvSpPr>
              <a:spLocks/>
            </p:cNvSpPr>
            <p:nvPr/>
          </p:nvSpPr>
          <p:spPr bwMode="auto">
            <a:xfrm>
              <a:off x="2621" y="1060"/>
              <a:ext cx="7" cy="9"/>
            </a:xfrm>
            <a:custGeom>
              <a:avLst/>
              <a:gdLst>
                <a:gd name="T0" fmla="*/ 7 w 7"/>
                <a:gd name="T1" fmla="*/ 5 h 9"/>
                <a:gd name="T2" fmla="*/ 7 w 7"/>
                <a:gd name="T3" fmla="*/ 4 h 9"/>
                <a:gd name="T4" fmla="*/ 4 w 7"/>
                <a:gd name="T5" fmla="*/ 0 h 9"/>
                <a:gd name="T6" fmla="*/ 0 w 7"/>
                <a:gd name="T7" fmla="*/ 4 h 9"/>
                <a:gd name="T8" fmla="*/ 4 w 7"/>
                <a:gd name="T9" fmla="*/ 9 h 9"/>
                <a:gd name="T10" fmla="*/ 7 w 7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9"/>
                <a:gd name="T20" fmla="*/ 7 w 7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9">
                  <a:moveTo>
                    <a:pt x="7" y="5"/>
                  </a:moveTo>
                  <a:lnTo>
                    <a:pt x="7" y="4"/>
                  </a:lnTo>
                  <a:lnTo>
                    <a:pt x="4" y="0"/>
                  </a:lnTo>
                  <a:lnTo>
                    <a:pt x="0" y="4"/>
                  </a:lnTo>
                  <a:lnTo>
                    <a:pt x="4" y="9"/>
                  </a:lnTo>
                  <a:lnTo>
                    <a:pt x="7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6" name="Freeform 4228"/>
            <p:cNvSpPr>
              <a:spLocks/>
            </p:cNvSpPr>
            <p:nvPr/>
          </p:nvSpPr>
          <p:spPr bwMode="auto">
            <a:xfrm>
              <a:off x="2625" y="1065"/>
              <a:ext cx="23" cy="26"/>
            </a:xfrm>
            <a:custGeom>
              <a:avLst/>
              <a:gdLst>
                <a:gd name="T0" fmla="*/ 23 w 23"/>
                <a:gd name="T1" fmla="*/ 22 h 26"/>
                <a:gd name="T2" fmla="*/ 23 w 23"/>
                <a:gd name="T3" fmla="*/ 22 h 26"/>
                <a:gd name="T4" fmla="*/ 3 w 23"/>
                <a:gd name="T5" fmla="*/ 0 h 26"/>
                <a:gd name="T6" fmla="*/ 0 w 23"/>
                <a:gd name="T7" fmla="*/ 2 h 26"/>
                <a:gd name="T8" fmla="*/ 18 w 23"/>
                <a:gd name="T9" fmla="*/ 26 h 26"/>
                <a:gd name="T10" fmla="*/ 23 w 23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6"/>
                <a:gd name="T20" fmla="*/ 23 w 23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6">
                  <a:moveTo>
                    <a:pt x="23" y="22"/>
                  </a:moveTo>
                  <a:lnTo>
                    <a:pt x="23" y="22"/>
                  </a:lnTo>
                  <a:lnTo>
                    <a:pt x="3" y="0"/>
                  </a:lnTo>
                  <a:lnTo>
                    <a:pt x="0" y="2"/>
                  </a:lnTo>
                  <a:lnTo>
                    <a:pt x="18" y="26"/>
                  </a:lnTo>
                  <a:lnTo>
                    <a:pt x="23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7" name="Freeform 4229"/>
            <p:cNvSpPr>
              <a:spLocks/>
            </p:cNvSpPr>
            <p:nvPr/>
          </p:nvSpPr>
          <p:spPr bwMode="auto">
            <a:xfrm>
              <a:off x="2643" y="1087"/>
              <a:ext cx="11" cy="12"/>
            </a:xfrm>
            <a:custGeom>
              <a:avLst/>
              <a:gdLst>
                <a:gd name="T0" fmla="*/ 11 w 11"/>
                <a:gd name="T1" fmla="*/ 8 h 12"/>
                <a:gd name="T2" fmla="*/ 11 w 11"/>
                <a:gd name="T3" fmla="*/ 8 h 12"/>
                <a:gd name="T4" fmla="*/ 5 w 11"/>
                <a:gd name="T5" fmla="*/ 0 h 12"/>
                <a:gd name="T6" fmla="*/ 0 w 11"/>
                <a:gd name="T7" fmla="*/ 4 h 12"/>
                <a:gd name="T8" fmla="*/ 6 w 11"/>
                <a:gd name="T9" fmla="*/ 12 h 12"/>
                <a:gd name="T10" fmla="*/ 11 w 11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2"/>
                <a:gd name="T20" fmla="*/ 11 w 11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2">
                  <a:moveTo>
                    <a:pt x="11" y="8"/>
                  </a:moveTo>
                  <a:lnTo>
                    <a:pt x="11" y="8"/>
                  </a:lnTo>
                  <a:lnTo>
                    <a:pt x="5" y="0"/>
                  </a:lnTo>
                  <a:lnTo>
                    <a:pt x="0" y="4"/>
                  </a:lnTo>
                  <a:lnTo>
                    <a:pt x="6" y="12"/>
                  </a:lnTo>
                  <a:lnTo>
                    <a:pt x="11" y="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8" name="Freeform 4230"/>
            <p:cNvSpPr>
              <a:spLocks/>
            </p:cNvSpPr>
            <p:nvPr/>
          </p:nvSpPr>
          <p:spPr bwMode="auto">
            <a:xfrm>
              <a:off x="2649" y="1095"/>
              <a:ext cx="22" cy="29"/>
            </a:xfrm>
            <a:custGeom>
              <a:avLst/>
              <a:gdLst>
                <a:gd name="T0" fmla="*/ 22 w 22"/>
                <a:gd name="T1" fmla="*/ 26 h 29"/>
                <a:gd name="T2" fmla="*/ 22 w 22"/>
                <a:gd name="T3" fmla="*/ 26 h 29"/>
                <a:gd name="T4" fmla="*/ 5 w 22"/>
                <a:gd name="T5" fmla="*/ 0 h 29"/>
                <a:gd name="T6" fmla="*/ 0 w 22"/>
                <a:gd name="T7" fmla="*/ 4 h 29"/>
                <a:gd name="T8" fmla="*/ 17 w 22"/>
                <a:gd name="T9" fmla="*/ 29 h 29"/>
                <a:gd name="T10" fmla="*/ 22 w 22"/>
                <a:gd name="T11" fmla="*/ 2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9"/>
                <a:gd name="T20" fmla="*/ 22 w 22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9">
                  <a:moveTo>
                    <a:pt x="22" y="26"/>
                  </a:moveTo>
                  <a:lnTo>
                    <a:pt x="22" y="26"/>
                  </a:lnTo>
                  <a:lnTo>
                    <a:pt x="5" y="0"/>
                  </a:lnTo>
                  <a:lnTo>
                    <a:pt x="0" y="4"/>
                  </a:lnTo>
                  <a:lnTo>
                    <a:pt x="17" y="2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09" name="Freeform 4231"/>
            <p:cNvSpPr>
              <a:spLocks/>
            </p:cNvSpPr>
            <p:nvPr/>
          </p:nvSpPr>
          <p:spPr bwMode="auto">
            <a:xfrm>
              <a:off x="2666" y="1121"/>
              <a:ext cx="9" cy="9"/>
            </a:xfrm>
            <a:custGeom>
              <a:avLst/>
              <a:gdLst>
                <a:gd name="T0" fmla="*/ 9 w 9"/>
                <a:gd name="T1" fmla="*/ 5 h 9"/>
                <a:gd name="T2" fmla="*/ 8 w 9"/>
                <a:gd name="T3" fmla="*/ 5 h 9"/>
                <a:gd name="T4" fmla="*/ 5 w 9"/>
                <a:gd name="T5" fmla="*/ 0 h 9"/>
                <a:gd name="T6" fmla="*/ 0 w 9"/>
                <a:gd name="T7" fmla="*/ 3 h 9"/>
                <a:gd name="T8" fmla="*/ 4 w 9"/>
                <a:gd name="T9" fmla="*/ 9 h 9"/>
                <a:gd name="T10" fmla="*/ 9 w 9"/>
                <a:gd name="T11" fmla="*/ 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9"/>
                <a:gd name="T20" fmla="*/ 9 w 9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9">
                  <a:moveTo>
                    <a:pt x="9" y="5"/>
                  </a:moveTo>
                  <a:lnTo>
                    <a:pt x="8" y="5"/>
                  </a:lnTo>
                  <a:lnTo>
                    <a:pt x="5" y="0"/>
                  </a:lnTo>
                  <a:lnTo>
                    <a:pt x="0" y="3"/>
                  </a:lnTo>
                  <a:lnTo>
                    <a:pt x="4" y="9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0" name="Freeform 4232"/>
            <p:cNvSpPr>
              <a:spLocks/>
            </p:cNvSpPr>
            <p:nvPr/>
          </p:nvSpPr>
          <p:spPr bwMode="auto">
            <a:xfrm>
              <a:off x="2670" y="1126"/>
              <a:ext cx="19" cy="34"/>
            </a:xfrm>
            <a:custGeom>
              <a:avLst/>
              <a:gdLst>
                <a:gd name="T0" fmla="*/ 19 w 19"/>
                <a:gd name="T1" fmla="*/ 31 h 34"/>
                <a:gd name="T2" fmla="*/ 19 w 19"/>
                <a:gd name="T3" fmla="*/ 31 h 34"/>
                <a:gd name="T4" fmla="*/ 5 w 19"/>
                <a:gd name="T5" fmla="*/ 0 h 34"/>
                <a:gd name="T6" fmla="*/ 0 w 19"/>
                <a:gd name="T7" fmla="*/ 3 h 34"/>
                <a:gd name="T8" fmla="*/ 15 w 19"/>
                <a:gd name="T9" fmla="*/ 34 h 34"/>
                <a:gd name="T10" fmla="*/ 19 w 19"/>
                <a:gd name="T11" fmla="*/ 3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34"/>
                <a:gd name="T20" fmla="*/ 19 w 19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34">
                  <a:moveTo>
                    <a:pt x="19" y="31"/>
                  </a:moveTo>
                  <a:lnTo>
                    <a:pt x="19" y="31"/>
                  </a:lnTo>
                  <a:lnTo>
                    <a:pt x="5" y="0"/>
                  </a:lnTo>
                  <a:lnTo>
                    <a:pt x="0" y="3"/>
                  </a:lnTo>
                  <a:lnTo>
                    <a:pt x="15" y="34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1" name="Freeform 4233"/>
            <p:cNvSpPr>
              <a:spLocks/>
            </p:cNvSpPr>
            <p:nvPr/>
          </p:nvSpPr>
          <p:spPr bwMode="auto">
            <a:xfrm>
              <a:off x="2685" y="1157"/>
              <a:ext cx="9" cy="12"/>
            </a:xfrm>
            <a:custGeom>
              <a:avLst/>
              <a:gdLst>
                <a:gd name="T0" fmla="*/ 9 w 9"/>
                <a:gd name="T1" fmla="*/ 10 h 12"/>
                <a:gd name="T2" fmla="*/ 9 w 9"/>
                <a:gd name="T3" fmla="*/ 10 h 12"/>
                <a:gd name="T4" fmla="*/ 4 w 9"/>
                <a:gd name="T5" fmla="*/ 0 h 12"/>
                <a:gd name="T6" fmla="*/ 0 w 9"/>
                <a:gd name="T7" fmla="*/ 3 h 12"/>
                <a:gd name="T8" fmla="*/ 3 w 9"/>
                <a:gd name="T9" fmla="*/ 12 h 12"/>
                <a:gd name="T10" fmla="*/ 9 w 9"/>
                <a:gd name="T11" fmla="*/ 1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12"/>
                <a:gd name="T20" fmla="*/ 9 w 9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12">
                  <a:moveTo>
                    <a:pt x="9" y="10"/>
                  </a:moveTo>
                  <a:lnTo>
                    <a:pt x="9" y="10"/>
                  </a:lnTo>
                  <a:lnTo>
                    <a:pt x="4" y="0"/>
                  </a:lnTo>
                  <a:lnTo>
                    <a:pt x="0" y="3"/>
                  </a:lnTo>
                  <a:lnTo>
                    <a:pt x="3" y="12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2" name="Freeform 4234"/>
            <p:cNvSpPr>
              <a:spLocks/>
            </p:cNvSpPr>
            <p:nvPr/>
          </p:nvSpPr>
          <p:spPr bwMode="auto">
            <a:xfrm>
              <a:off x="2688" y="1167"/>
              <a:ext cx="15" cy="24"/>
            </a:xfrm>
            <a:custGeom>
              <a:avLst/>
              <a:gdLst>
                <a:gd name="T0" fmla="*/ 15 w 15"/>
                <a:gd name="T1" fmla="*/ 22 h 24"/>
                <a:gd name="T2" fmla="*/ 15 w 15"/>
                <a:gd name="T3" fmla="*/ 22 h 24"/>
                <a:gd name="T4" fmla="*/ 6 w 15"/>
                <a:gd name="T5" fmla="*/ 0 h 24"/>
                <a:gd name="T6" fmla="*/ 0 w 15"/>
                <a:gd name="T7" fmla="*/ 2 h 24"/>
                <a:gd name="T8" fmla="*/ 9 w 15"/>
                <a:gd name="T9" fmla="*/ 24 h 24"/>
                <a:gd name="T10" fmla="*/ 15 w 15"/>
                <a:gd name="T11" fmla="*/ 22 h 24"/>
                <a:gd name="T12" fmla="*/ 15 w 15"/>
                <a:gd name="T13" fmla="*/ 22 h 24"/>
                <a:gd name="T14" fmla="*/ 15 w 15"/>
                <a:gd name="T15" fmla="*/ 22 h 24"/>
                <a:gd name="T16" fmla="*/ 15 w 15"/>
                <a:gd name="T17" fmla="*/ 2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24"/>
                <a:gd name="T29" fmla="*/ 15 w 15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24">
                  <a:moveTo>
                    <a:pt x="15" y="22"/>
                  </a:moveTo>
                  <a:lnTo>
                    <a:pt x="15" y="22"/>
                  </a:lnTo>
                  <a:lnTo>
                    <a:pt x="6" y="0"/>
                  </a:lnTo>
                  <a:lnTo>
                    <a:pt x="0" y="2"/>
                  </a:lnTo>
                  <a:lnTo>
                    <a:pt x="9" y="24"/>
                  </a:lnTo>
                  <a:lnTo>
                    <a:pt x="15" y="2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3" name="Freeform 4235"/>
            <p:cNvSpPr>
              <a:spLocks/>
            </p:cNvSpPr>
            <p:nvPr/>
          </p:nvSpPr>
          <p:spPr bwMode="auto">
            <a:xfrm>
              <a:off x="2697" y="1189"/>
              <a:ext cx="14" cy="32"/>
            </a:xfrm>
            <a:custGeom>
              <a:avLst/>
              <a:gdLst>
                <a:gd name="T0" fmla="*/ 14 w 14"/>
                <a:gd name="T1" fmla="*/ 31 h 32"/>
                <a:gd name="T2" fmla="*/ 14 w 14"/>
                <a:gd name="T3" fmla="*/ 31 h 32"/>
                <a:gd name="T4" fmla="*/ 6 w 14"/>
                <a:gd name="T5" fmla="*/ 0 h 32"/>
                <a:gd name="T6" fmla="*/ 0 w 14"/>
                <a:gd name="T7" fmla="*/ 2 h 32"/>
                <a:gd name="T8" fmla="*/ 10 w 14"/>
                <a:gd name="T9" fmla="*/ 32 h 32"/>
                <a:gd name="T10" fmla="*/ 14 w 14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2"/>
                <a:gd name="T20" fmla="*/ 14 w 14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2">
                  <a:moveTo>
                    <a:pt x="14" y="31"/>
                  </a:moveTo>
                  <a:lnTo>
                    <a:pt x="14" y="31"/>
                  </a:lnTo>
                  <a:lnTo>
                    <a:pt x="6" y="0"/>
                  </a:lnTo>
                  <a:lnTo>
                    <a:pt x="0" y="2"/>
                  </a:lnTo>
                  <a:lnTo>
                    <a:pt x="10" y="32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4" name="Freeform 4236"/>
            <p:cNvSpPr>
              <a:spLocks/>
            </p:cNvSpPr>
            <p:nvPr/>
          </p:nvSpPr>
          <p:spPr bwMode="auto">
            <a:xfrm>
              <a:off x="2707" y="1220"/>
              <a:ext cx="11" cy="26"/>
            </a:xfrm>
            <a:custGeom>
              <a:avLst/>
              <a:gdLst>
                <a:gd name="T0" fmla="*/ 11 w 11"/>
                <a:gd name="T1" fmla="*/ 25 h 26"/>
                <a:gd name="T2" fmla="*/ 11 w 11"/>
                <a:gd name="T3" fmla="*/ 25 h 26"/>
                <a:gd name="T4" fmla="*/ 4 w 11"/>
                <a:gd name="T5" fmla="*/ 0 h 26"/>
                <a:gd name="T6" fmla="*/ 0 w 11"/>
                <a:gd name="T7" fmla="*/ 1 h 26"/>
                <a:gd name="T8" fmla="*/ 4 w 11"/>
                <a:gd name="T9" fmla="*/ 26 h 26"/>
                <a:gd name="T10" fmla="*/ 11 w 11"/>
                <a:gd name="T11" fmla="*/ 2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6"/>
                <a:gd name="T20" fmla="*/ 11 w 11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6">
                  <a:moveTo>
                    <a:pt x="11" y="25"/>
                  </a:moveTo>
                  <a:lnTo>
                    <a:pt x="11" y="25"/>
                  </a:lnTo>
                  <a:lnTo>
                    <a:pt x="4" y="0"/>
                  </a:lnTo>
                  <a:lnTo>
                    <a:pt x="0" y="1"/>
                  </a:lnTo>
                  <a:lnTo>
                    <a:pt x="4" y="26"/>
                  </a:lnTo>
                  <a:lnTo>
                    <a:pt x="11" y="2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5" name="Freeform 4237"/>
            <p:cNvSpPr>
              <a:spLocks/>
            </p:cNvSpPr>
            <p:nvPr/>
          </p:nvSpPr>
          <p:spPr bwMode="auto">
            <a:xfrm>
              <a:off x="2711" y="1245"/>
              <a:ext cx="8" cy="7"/>
            </a:xfrm>
            <a:custGeom>
              <a:avLst/>
              <a:gdLst>
                <a:gd name="T0" fmla="*/ 8 w 8"/>
                <a:gd name="T1" fmla="*/ 6 h 7"/>
                <a:gd name="T2" fmla="*/ 8 w 8"/>
                <a:gd name="T3" fmla="*/ 6 h 7"/>
                <a:gd name="T4" fmla="*/ 7 w 8"/>
                <a:gd name="T5" fmla="*/ 0 h 7"/>
                <a:gd name="T6" fmla="*/ 0 w 8"/>
                <a:gd name="T7" fmla="*/ 1 h 7"/>
                <a:gd name="T8" fmla="*/ 2 w 8"/>
                <a:gd name="T9" fmla="*/ 7 h 7"/>
                <a:gd name="T10" fmla="*/ 8 w 8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8" y="6"/>
                  </a:moveTo>
                  <a:lnTo>
                    <a:pt x="8" y="6"/>
                  </a:lnTo>
                  <a:lnTo>
                    <a:pt x="7" y="0"/>
                  </a:lnTo>
                  <a:lnTo>
                    <a:pt x="0" y="1"/>
                  </a:lnTo>
                  <a:lnTo>
                    <a:pt x="2" y="7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6" name="Freeform 4238"/>
            <p:cNvSpPr>
              <a:spLocks/>
            </p:cNvSpPr>
            <p:nvPr/>
          </p:nvSpPr>
          <p:spPr bwMode="auto">
            <a:xfrm>
              <a:off x="2713" y="1251"/>
              <a:ext cx="9" cy="31"/>
            </a:xfrm>
            <a:custGeom>
              <a:avLst/>
              <a:gdLst>
                <a:gd name="T0" fmla="*/ 9 w 9"/>
                <a:gd name="T1" fmla="*/ 31 h 31"/>
                <a:gd name="T2" fmla="*/ 9 w 9"/>
                <a:gd name="T3" fmla="*/ 31 h 31"/>
                <a:gd name="T4" fmla="*/ 6 w 9"/>
                <a:gd name="T5" fmla="*/ 0 h 31"/>
                <a:gd name="T6" fmla="*/ 0 w 9"/>
                <a:gd name="T7" fmla="*/ 1 h 31"/>
                <a:gd name="T8" fmla="*/ 5 w 9"/>
                <a:gd name="T9" fmla="*/ 31 h 31"/>
                <a:gd name="T10" fmla="*/ 9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9" y="31"/>
                  </a:moveTo>
                  <a:lnTo>
                    <a:pt x="9" y="31"/>
                  </a:lnTo>
                  <a:lnTo>
                    <a:pt x="6" y="0"/>
                  </a:lnTo>
                  <a:lnTo>
                    <a:pt x="0" y="1"/>
                  </a:lnTo>
                  <a:lnTo>
                    <a:pt x="5" y="31"/>
                  </a:lnTo>
                  <a:lnTo>
                    <a:pt x="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7" name="Freeform 4239"/>
            <p:cNvSpPr>
              <a:spLocks/>
            </p:cNvSpPr>
            <p:nvPr/>
          </p:nvSpPr>
          <p:spPr bwMode="auto">
            <a:xfrm>
              <a:off x="2718" y="1282"/>
              <a:ext cx="7" cy="32"/>
            </a:xfrm>
            <a:custGeom>
              <a:avLst/>
              <a:gdLst>
                <a:gd name="T0" fmla="*/ 7 w 7"/>
                <a:gd name="T1" fmla="*/ 32 h 32"/>
                <a:gd name="T2" fmla="*/ 7 w 7"/>
                <a:gd name="T3" fmla="*/ 32 h 32"/>
                <a:gd name="T4" fmla="*/ 4 w 7"/>
                <a:gd name="T5" fmla="*/ 0 h 32"/>
                <a:gd name="T6" fmla="*/ 0 w 7"/>
                <a:gd name="T7" fmla="*/ 0 h 32"/>
                <a:gd name="T8" fmla="*/ 1 w 7"/>
                <a:gd name="T9" fmla="*/ 32 h 32"/>
                <a:gd name="T10" fmla="*/ 7 w 7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32"/>
                <a:gd name="T20" fmla="*/ 7 w 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32">
                  <a:moveTo>
                    <a:pt x="7" y="32"/>
                  </a:moveTo>
                  <a:lnTo>
                    <a:pt x="7" y="32"/>
                  </a:lnTo>
                  <a:lnTo>
                    <a:pt x="4" y="0"/>
                  </a:lnTo>
                  <a:lnTo>
                    <a:pt x="0" y="0"/>
                  </a:lnTo>
                  <a:lnTo>
                    <a:pt x="1" y="32"/>
                  </a:lnTo>
                  <a:lnTo>
                    <a:pt x="7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8" name="Freeform 4240"/>
            <p:cNvSpPr>
              <a:spLocks/>
            </p:cNvSpPr>
            <p:nvPr/>
          </p:nvSpPr>
          <p:spPr bwMode="auto">
            <a:xfrm>
              <a:off x="2719" y="1314"/>
              <a:ext cx="6" cy="31"/>
            </a:xfrm>
            <a:custGeom>
              <a:avLst/>
              <a:gdLst>
                <a:gd name="T0" fmla="*/ 6 w 6"/>
                <a:gd name="T1" fmla="*/ 31 h 31"/>
                <a:gd name="T2" fmla="*/ 6 w 6"/>
                <a:gd name="T3" fmla="*/ 30 h 31"/>
                <a:gd name="T4" fmla="*/ 6 w 6"/>
                <a:gd name="T5" fmla="*/ 0 h 31"/>
                <a:gd name="T6" fmla="*/ 0 w 6"/>
                <a:gd name="T7" fmla="*/ 0 h 31"/>
                <a:gd name="T8" fmla="*/ 1 w 6"/>
                <a:gd name="T9" fmla="*/ 30 h 31"/>
                <a:gd name="T10" fmla="*/ 6 w 6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1"/>
                <a:gd name="T20" fmla="*/ 6 w 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1">
                  <a:moveTo>
                    <a:pt x="6" y="31"/>
                  </a:moveTo>
                  <a:lnTo>
                    <a:pt x="6" y="30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30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19" name="Freeform 4241"/>
            <p:cNvSpPr>
              <a:spLocks/>
            </p:cNvSpPr>
            <p:nvPr/>
          </p:nvSpPr>
          <p:spPr bwMode="auto">
            <a:xfrm>
              <a:off x="2719" y="1344"/>
              <a:ext cx="6" cy="31"/>
            </a:xfrm>
            <a:custGeom>
              <a:avLst/>
              <a:gdLst>
                <a:gd name="T0" fmla="*/ 5 w 6"/>
                <a:gd name="T1" fmla="*/ 31 h 31"/>
                <a:gd name="T2" fmla="*/ 5 w 6"/>
                <a:gd name="T3" fmla="*/ 31 h 31"/>
                <a:gd name="T4" fmla="*/ 6 w 6"/>
                <a:gd name="T5" fmla="*/ 1 h 31"/>
                <a:gd name="T6" fmla="*/ 1 w 6"/>
                <a:gd name="T7" fmla="*/ 0 h 31"/>
                <a:gd name="T8" fmla="*/ 0 w 6"/>
                <a:gd name="T9" fmla="*/ 31 h 31"/>
                <a:gd name="T10" fmla="*/ 5 w 6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1"/>
                <a:gd name="T20" fmla="*/ 6 w 6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1">
                  <a:moveTo>
                    <a:pt x="5" y="31"/>
                  </a:moveTo>
                  <a:lnTo>
                    <a:pt x="5" y="31"/>
                  </a:lnTo>
                  <a:lnTo>
                    <a:pt x="6" y="1"/>
                  </a:lnTo>
                  <a:lnTo>
                    <a:pt x="1" y="0"/>
                  </a:lnTo>
                  <a:lnTo>
                    <a:pt x="0" y="31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0" name="Freeform 4242"/>
            <p:cNvSpPr>
              <a:spLocks/>
            </p:cNvSpPr>
            <p:nvPr/>
          </p:nvSpPr>
          <p:spPr bwMode="auto">
            <a:xfrm>
              <a:off x="2716" y="1375"/>
              <a:ext cx="8" cy="31"/>
            </a:xfrm>
            <a:custGeom>
              <a:avLst/>
              <a:gdLst>
                <a:gd name="T0" fmla="*/ 6 w 8"/>
                <a:gd name="T1" fmla="*/ 31 h 31"/>
                <a:gd name="T2" fmla="*/ 6 w 8"/>
                <a:gd name="T3" fmla="*/ 31 h 31"/>
                <a:gd name="T4" fmla="*/ 8 w 8"/>
                <a:gd name="T5" fmla="*/ 0 h 31"/>
                <a:gd name="T6" fmla="*/ 3 w 8"/>
                <a:gd name="T7" fmla="*/ 0 h 31"/>
                <a:gd name="T8" fmla="*/ 0 w 8"/>
                <a:gd name="T9" fmla="*/ 31 h 31"/>
                <a:gd name="T10" fmla="*/ 6 w 8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1"/>
                <a:gd name="T20" fmla="*/ 8 w 8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1">
                  <a:moveTo>
                    <a:pt x="6" y="31"/>
                  </a:moveTo>
                  <a:lnTo>
                    <a:pt x="6" y="31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31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1" name="Freeform 4243"/>
            <p:cNvSpPr>
              <a:spLocks/>
            </p:cNvSpPr>
            <p:nvPr/>
          </p:nvSpPr>
          <p:spPr bwMode="auto">
            <a:xfrm>
              <a:off x="2714" y="1406"/>
              <a:ext cx="8" cy="32"/>
            </a:xfrm>
            <a:custGeom>
              <a:avLst/>
              <a:gdLst>
                <a:gd name="T0" fmla="*/ 5 w 8"/>
                <a:gd name="T1" fmla="*/ 32 h 32"/>
                <a:gd name="T2" fmla="*/ 5 w 8"/>
                <a:gd name="T3" fmla="*/ 32 h 32"/>
                <a:gd name="T4" fmla="*/ 8 w 8"/>
                <a:gd name="T5" fmla="*/ 0 h 32"/>
                <a:gd name="T6" fmla="*/ 2 w 8"/>
                <a:gd name="T7" fmla="*/ 0 h 32"/>
                <a:gd name="T8" fmla="*/ 0 w 8"/>
                <a:gd name="T9" fmla="*/ 30 h 32"/>
                <a:gd name="T10" fmla="*/ 5 w 8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2"/>
                <a:gd name="T20" fmla="*/ 8 w 8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2">
                  <a:moveTo>
                    <a:pt x="5" y="32"/>
                  </a:moveTo>
                  <a:lnTo>
                    <a:pt x="5" y="3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30"/>
                  </a:lnTo>
                  <a:lnTo>
                    <a:pt x="5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2" name="Freeform 4244"/>
            <p:cNvSpPr>
              <a:spLocks/>
            </p:cNvSpPr>
            <p:nvPr/>
          </p:nvSpPr>
          <p:spPr bwMode="auto">
            <a:xfrm>
              <a:off x="2711" y="1436"/>
              <a:ext cx="8" cy="17"/>
            </a:xfrm>
            <a:custGeom>
              <a:avLst/>
              <a:gdLst>
                <a:gd name="T0" fmla="*/ 0 w 8"/>
                <a:gd name="T1" fmla="*/ 15 h 17"/>
                <a:gd name="T2" fmla="*/ 7 w 8"/>
                <a:gd name="T3" fmla="*/ 17 h 17"/>
                <a:gd name="T4" fmla="*/ 8 w 8"/>
                <a:gd name="T5" fmla="*/ 2 h 17"/>
                <a:gd name="T6" fmla="*/ 3 w 8"/>
                <a:gd name="T7" fmla="*/ 0 h 17"/>
                <a:gd name="T8" fmla="*/ 0 w 8"/>
                <a:gd name="T9" fmla="*/ 15 h 17"/>
                <a:gd name="T10" fmla="*/ 0 w 8"/>
                <a:gd name="T11" fmla="*/ 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7"/>
                <a:gd name="T20" fmla="*/ 8 w 8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7">
                  <a:moveTo>
                    <a:pt x="0" y="15"/>
                  </a:moveTo>
                  <a:lnTo>
                    <a:pt x="7" y="17"/>
                  </a:lnTo>
                  <a:lnTo>
                    <a:pt x="8" y="2"/>
                  </a:lnTo>
                  <a:lnTo>
                    <a:pt x="3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3" name="Freeform 4245"/>
            <p:cNvSpPr>
              <a:spLocks/>
            </p:cNvSpPr>
            <p:nvPr/>
          </p:nvSpPr>
          <p:spPr bwMode="auto">
            <a:xfrm>
              <a:off x="2710" y="1451"/>
              <a:ext cx="8" cy="18"/>
            </a:xfrm>
            <a:custGeom>
              <a:avLst/>
              <a:gdLst>
                <a:gd name="T0" fmla="*/ 5 w 8"/>
                <a:gd name="T1" fmla="*/ 18 h 18"/>
                <a:gd name="T2" fmla="*/ 5 w 8"/>
                <a:gd name="T3" fmla="*/ 18 h 18"/>
                <a:gd name="T4" fmla="*/ 8 w 8"/>
                <a:gd name="T5" fmla="*/ 2 h 18"/>
                <a:gd name="T6" fmla="*/ 1 w 8"/>
                <a:gd name="T7" fmla="*/ 0 h 18"/>
                <a:gd name="T8" fmla="*/ 0 w 8"/>
                <a:gd name="T9" fmla="*/ 17 h 18"/>
                <a:gd name="T10" fmla="*/ 5 w 8"/>
                <a:gd name="T11" fmla="*/ 1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8"/>
                <a:gd name="T20" fmla="*/ 8 w 8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8">
                  <a:moveTo>
                    <a:pt x="5" y="18"/>
                  </a:moveTo>
                  <a:lnTo>
                    <a:pt x="5" y="18"/>
                  </a:lnTo>
                  <a:lnTo>
                    <a:pt x="8" y="2"/>
                  </a:lnTo>
                  <a:lnTo>
                    <a:pt x="1" y="0"/>
                  </a:lnTo>
                  <a:lnTo>
                    <a:pt x="0" y="17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4" name="Freeform 4246"/>
            <p:cNvSpPr>
              <a:spLocks/>
            </p:cNvSpPr>
            <p:nvPr/>
          </p:nvSpPr>
          <p:spPr bwMode="auto">
            <a:xfrm>
              <a:off x="2707" y="1468"/>
              <a:ext cx="8" cy="31"/>
            </a:xfrm>
            <a:custGeom>
              <a:avLst/>
              <a:gdLst>
                <a:gd name="T0" fmla="*/ 0 w 8"/>
                <a:gd name="T1" fmla="*/ 31 h 31"/>
                <a:gd name="T2" fmla="*/ 6 w 8"/>
                <a:gd name="T3" fmla="*/ 31 h 31"/>
                <a:gd name="T4" fmla="*/ 8 w 8"/>
                <a:gd name="T5" fmla="*/ 1 h 31"/>
                <a:gd name="T6" fmla="*/ 3 w 8"/>
                <a:gd name="T7" fmla="*/ 0 h 31"/>
                <a:gd name="T8" fmla="*/ 0 w 8"/>
                <a:gd name="T9" fmla="*/ 31 h 31"/>
                <a:gd name="T10" fmla="*/ 0 w 8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1"/>
                <a:gd name="T20" fmla="*/ 8 w 8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1">
                  <a:moveTo>
                    <a:pt x="0" y="31"/>
                  </a:moveTo>
                  <a:lnTo>
                    <a:pt x="6" y="31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5" name="Freeform 4247"/>
            <p:cNvSpPr>
              <a:spLocks/>
            </p:cNvSpPr>
            <p:nvPr/>
          </p:nvSpPr>
          <p:spPr bwMode="auto">
            <a:xfrm>
              <a:off x="2704" y="1499"/>
              <a:ext cx="9" cy="31"/>
            </a:xfrm>
            <a:custGeom>
              <a:avLst/>
              <a:gdLst>
                <a:gd name="T0" fmla="*/ 0 w 9"/>
                <a:gd name="T1" fmla="*/ 31 h 31"/>
                <a:gd name="T2" fmla="*/ 6 w 9"/>
                <a:gd name="T3" fmla="*/ 31 h 31"/>
                <a:gd name="T4" fmla="*/ 9 w 9"/>
                <a:gd name="T5" fmla="*/ 0 h 31"/>
                <a:gd name="T6" fmla="*/ 3 w 9"/>
                <a:gd name="T7" fmla="*/ 0 h 31"/>
                <a:gd name="T8" fmla="*/ 0 w 9"/>
                <a:gd name="T9" fmla="*/ 31 h 31"/>
                <a:gd name="T10" fmla="*/ 0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0" y="31"/>
                  </a:moveTo>
                  <a:lnTo>
                    <a:pt x="6" y="31"/>
                  </a:lnTo>
                  <a:lnTo>
                    <a:pt x="9" y="0"/>
                  </a:lnTo>
                  <a:lnTo>
                    <a:pt x="3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6" name="Freeform 4248"/>
            <p:cNvSpPr>
              <a:spLocks/>
            </p:cNvSpPr>
            <p:nvPr/>
          </p:nvSpPr>
          <p:spPr bwMode="auto">
            <a:xfrm>
              <a:off x="2704" y="1530"/>
              <a:ext cx="6" cy="32"/>
            </a:xfrm>
            <a:custGeom>
              <a:avLst/>
              <a:gdLst>
                <a:gd name="T0" fmla="*/ 0 w 6"/>
                <a:gd name="T1" fmla="*/ 32 h 32"/>
                <a:gd name="T2" fmla="*/ 5 w 6"/>
                <a:gd name="T3" fmla="*/ 32 h 32"/>
                <a:gd name="T4" fmla="*/ 6 w 6"/>
                <a:gd name="T5" fmla="*/ 0 h 32"/>
                <a:gd name="T6" fmla="*/ 0 w 6"/>
                <a:gd name="T7" fmla="*/ 0 h 32"/>
                <a:gd name="T8" fmla="*/ 0 w 6"/>
                <a:gd name="T9" fmla="*/ 30 h 32"/>
                <a:gd name="T10" fmla="*/ 0 w 6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2"/>
                <a:gd name="T20" fmla="*/ 6 w 6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2">
                  <a:moveTo>
                    <a:pt x="0" y="32"/>
                  </a:moveTo>
                  <a:lnTo>
                    <a:pt x="5" y="3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7" name="Freeform 4249"/>
            <p:cNvSpPr>
              <a:spLocks/>
            </p:cNvSpPr>
            <p:nvPr/>
          </p:nvSpPr>
          <p:spPr bwMode="auto">
            <a:xfrm>
              <a:off x="2704" y="1560"/>
              <a:ext cx="6" cy="32"/>
            </a:xfrm>
            <a:custGeom>
              <a:avLst/>
              <a:gdLst>
                <a:gd name="T0" fmla="*/ 1 w 6"/>
                <a:gd name="T1" fmla="*/ 32 h 32"/>
                <a:gd name="T2" fmla="*/ 6 w 6"/>
                <a:gd name="T3" fmla="*/ 32 h 32"/>
                <a:gd name="T4" fmla="*/ 5 w 6"/>
                <a:gd name="T5" fmla="*/ 0 h 32"/>
                <a:gd name="T6" fmla="*/ 0 w 6"/>
                <a:gd name="T7" fmla="*/ 2 h 32"/>
                <a:gd name="T8" fmla="*/ 1 w 6"/>
                <a:gd name="T9" fmla="*/ 32 h 32"/>
                <a:gd name="T10" fmla="*/ 1 w 6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32"/>
                <a:gd name="T20" fmla="*/ 6 w 6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32">
                  <a:moveTo>
                    <a:pt x="1" y="32"/>
                  </a:moveTo>
                  <a:lnTo>
                    <a:pt x="6" y="3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8" name="Freeform 4250"/>
            <p:cNvSpPr>
              <a:spLocks/>
            </p:cNvSpPr>
            <p:nvPr/>
          </p:nvSpPr>
          <p:spPr bwMode="auto">
            <a:xfrm>
              <a:off x="2705" y="1592"/>
              <a:ext cx="9" cy="31"/>
            </a:xfrm>
            <a:custGeom>
              <a:avLst/>
              <a:gdLst>
                <a:gd name="T0" fmla="*/ 3 w 9"/>
                <a:gd name="T1" fmla="*/ 31 h 31"/>
                <a:gd name="T2" fmla="*/ 9 w 9"/>
                <a:gd name="T3" fmla="*/ 31 h 31"/>
                <a:gd name="T4" fmla="*/ 5 w 9"/>
                <a:gd name="T5" fmla="*/ 0 h 31"/>
                <a:gd name="T6" fmla="*/ 0 w 9"/>
                <a:gd name="T7" fmla="*/ 0 h 31"/>
                <a:gd name="T8" fmla="*/ 3 w 9"/>
                <a:gd name="T9" fmla="*/ 31 h 31"/>
                <a:gd name="T10" fmla="*/ 3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3" y="31"/>
                  </a:moveTo>
                  <a:lnTo>
                    <a:pt x="9" y="31"/>
                  </a:lnTo>
                  <a:lnTo>
                    <a:pt x="5" y="0"/>
                  </a:lnTo>
                  <a:lnTo>
                    <a:pt x="0" y="0"/>
                  </a:lnTo>
                  <a:lnTo>
                    <a:pt x="3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29" name="Freeform 4251"/>
            <p:cNvSpPr>
              <a:spLocks/>
            </p:cNvSpPr>
            <p:nvPr/>
          </p:nvSpPr>
          <p:spPr bwMode="auto">
            <a:xfrm>
              <a:off x="2708" y="1623"/>
              <a:ext cx="10" cy="29"/>
            </a:xfrm>
            <a:custGeom>
              <a:avLst/>
              <a:gdLst>
                <a:gd name="T0" fmla="*/ 10 w 10"/>
                <a:gd name="T1" fmla="*/ 29 h 29"/>
                <a:gd name="T2" fmla="*/ 10 w 10"/>
                <a:gd name="T3" fmla="*/ 27 h 29"/>
                <a:gd name="T4" fmla="*/ 6 w 10"/>
                <a:gd name="T5" fmla="*/ 0 h 29"/>
                <a:gd name="T6" fmla="*/ 0 w 10"/>
                <a:gd name="T7" fmla="*/ 0 h 29"/>
                <a:gd name="T8" fmla="*/ 3 w 10"/>
                <a:gd name="T9" fmla="*/ 29 h 29"/>
                <a:gd name="T10" fmla="*/ 10 w 10"/>
                <a:gd name="T11" fmla="*/ 29 h 29"/>
                <a:gd name="T12" fmla="*/ 10 w 10"/>
                <a:gd name="T13" fmla="*/ 29 h 29"/>
                <a:gd name="T14" fmla="*/ 10 w 10"/>
                <a:gd name="T15" fmla="*/ 27 h 29"/>
                <a:gd name="T16" fmla="*/ 10 w 10"/>
                <a:gd name="T17" fmla="*/ 27 h 29"/>
                <a:gd name="T18" fmla="*/ 10 w 10"/>
                <a:gd name="T19" fmla="*/ 2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29"/>
                <a:gd name="T32" fmla="*/ 10 w 10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29">
                  <a:moveTo>
                    <a:pt x="10" y="29"/>
                  </a:moveTo>
                  <a:lnTo>
                    <a:pt x="10" y="27"/>
                  </a:lnTo>
                  <a:lnTo>
                    <a:pt x="6" y="0"/>
                  </a:lnTo>
                  <a:lnTo>
                    <a:pt x="0" y="0"/>
                  </a:lnTo>
                  <a:lnTo>
                    <a:pt x="3" y="29"/>
                  </a:lnTo>
                  <a:lnTo>
                    <a:pt x="10" y="29"/>
                  </a:lnTo>
                  <a:lnTo>
                    <a:pt x="10" y="27"/>
                  </a:lnTo>
                  <a:lnTo>
                    <a:pt x="10" y="2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0" name="Freeform 4252"/>
            <p:cNvSpPr>
              <a:spLocks/>
            </p:cNvSpPr>
            <p:nvPr/>
          </p:nvSpPr>
          <p:spPr bwMode="auto">
            <a:xfrm>
              <a:off x="2711" y="1652"/>
              <a:ext cx="7" cy="2"/>
            </a:xfrm>
            <a:custGeom>
              <a:avLst/>
              <a:gdLst>
                <a:gd name="T0" fmla="*/ 0 w 7"/>
                <a:gd name="T1" fmla="*/ 2 h 2"/>
                <a:gd name="T2" fmla="*/ 7 w 7"/>
                <a:gd name="T3" fmla="*/ 2 h 2"/>
                <a:gd name="T4" fmla="*/ 7 w 7"/>
                <a:gd name="T5" fmla="*/ 0 h 2"/>
                <a:gd name="T6" fmla="*/ 0 w 7"/>
                <a:gd name="T7" fmla="*/ 0 h 2"/>
                <a:gd name="T8" fmla="*/ 0 w 7"/>
                <a:gd name="T9" fmla="*/ 2 h 2"/>
                <a:gd name="T10" fmla="*/ 0 w 7"/>
                <a:gd name="T11" fmla="*/ 2 h 2"/>
                <a:gd name="T12" fmla="*/ 0 w 7"/>
                <a:gd name="T13" fmla="*/ 2 h 2"/>
                <a:gd name="T14" fmla="*/ 0 w 7"/>
                <a:gd name="T15" fmla="*/ 2 h 2"/>
                <a:gd name="T16" fmla="*/ 0 w 7"/>
                <a:gd name="T17" fmla="*/ 2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"/>
                <a:gd name="T29" fmla="*/ 7 w 7"/>
                <a:gd name="T30" fmla="*/ 2 h 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">
                  <a:moveTo>
                    <a:pt x="0" y="2"/>
                  </a:moveTo>
                  <a:lnTo>
                    <a:pt x="7" y="2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1" name="Freeform 4253"/>
            <p:cNvSpPr>
              <a:spLocks/>
            </p:cNvSpPr>
            <p:nvPr/>
          </p:nvSpPr>
          <p:spPr bwMode="auto">
            <a:xfrm>
              <a:off x="2711" y="1653"/>
              <a:ext cx="10" cy="32"/>
            </a:xfrm>
            <a:custGeom>
              <a:avLst/>
              <a:gdLst>
                <a:gd name="T0" fmla="*/ 10 w 10"/>
                <a:gd name="T1" fmla="*/ 31 h 32"/>
                <a:gd name="T2" fmla="*/ 10 w 10"/>
                <a:gd name="T3" fmla="*/ 31 h 32"/>
                <a:gd name="T4" fmla="*/ 7 w 10"/>
                <a:gd name="T5" fmla="*/ 0 h 32"/>
                <a:gd name="T6" fmla="*/ 0 w 10"/>
                <a:gd name="T7" fmla="*/ 1 h 32"/>
                <a:gd name="T8" fmla="*/ 5 w 10"/>
                <a:gd name="T9" fmla="*/ 32 h 32"/>
                <a:gd name="T10" fmla="*/ 10 w 10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32"/>
                <a:gd name="T20" fmla="*/ 10 w 10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32">
                  <a:moveTo>
                    <a:pt x="10" y="31"/>
                  </a:moveTo>
                  <a:lnTo>
                    <a:pt x="10" y="31"/>
                  </a:lnTo>
                  <a:lnTo>
                    <a:pt x="7" y="0"/>
                  </a:lnTo>
                  <a:lnTo>
                    <a:pt x="0" y="1"/>
                  </a:lnTo>
                  <a:lnTo>
                    <a:pt x="5" y="32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2" name="Freeform 4254"/>
            <p:cNvSpPr>
              <a:spLocks/>
            </p:cNvSpPr>
            <p:nvPr/>
          </p:nvSpPr>
          <p:spPr bwMode="auto">
            <a:xfrm>
              <a:off x="2716" y="1684"/>
              <a:ext cx="9" cy="31"/>
            </a:xfrm>
            <a:custGeom>
              <a:avLst/>
              <a:gdLst>
                <a:gd name="T0" fmla="*/ 9 w 9"/>
                <a:gd name="T1" fmla="*/ 31 h 31"/>
                <a:gd name="T2" fmla="*/ 9 w 9"/>
                <a:gd name="T3" fmla="*/ 31 h 31"/>
                <a:gd name="T4" fmla="*/ 5 w 9"/>
                <a:gd name="T5" fmla="*/ 0 h 31"/>
                <a:gd name="T6" fmla="*/ 0 w 9"/>
                <a:gd name="T7" fmla="*/ 1 h 31"/>
                <a:gd name="T8" fmla="*/ 4 w 9"/>
                <a:gd name="T9" fmla="*/ 31 h 31"/>
                <a:gd name="T10" fmla="*/ 9 w 9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31"/>
                <a:gd name="T20" fmla="*/ 9 w 9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31">
                  <a:moveTo>
                    <a:pt x="9" y="31"/>
                  </a:moveTo>
                  <a:lnTo>
                    <a:pt x="9" y="31"/>
                  </a:lnTo>
                  <a:lnTo>
                    <a:pt x="5" y="0"/>
                  </a:lnTo>
                  <a:lnTo>
                    <a:pt x="0" y="1"/>
                  </a:lnTo>
                  <a:lnTo>
                    <a:pt x="4" y="31"/>
                  </a:lnTo>
                  <a:lnTo>
                    <a:pt x="9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3" name="Freeform 4255"/>
            <p:cNvSpPr>
              <a:spLocks/>
            </p:cNvSpPr>
            <p:nvPr/>
          </p:nvSpPr>
          <p:spPr bwMode="auto">
            <a:xfrm>
              <a:off x="2720" y="1715"/>
              <a:ext cx="7" cy="32"/>
            </a:xfrm>
            <a:custGeom>
              <a:avLst/>
              <a:gdLst>
                <a:gd name="T0" fmla="*/ 7 w 7"/>
                <a:gd name="T1" fmla="*/ 32 h 32"/>
                <a:gd name="T2" fmla="*/ 7 w 7"/>
                <a:gd name="T3" fmla="*/ 32 h 32"/>
                <a:gd name="T4" fmla="*/ 5 w 7"/>
                <a:gd name="T5" fmla="*/ 0 h 32"/>
                <a:gd name="T6" fmla="*/ 0 w 7"/>
                <a:gd name="T7" fmla="*/ 0 h 32"/>
                <a:gd name="T8" fmla="*/ 2 w 7"/>
                <a:gd name="T9" fmla="*/ 32 h 32"/>
                <a:gd name="T10" fmla="*/ 7 w 7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32"/>
                <a:gd name="T20" fmla="*/ 7 w 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32">
                  <a:moveTo>
                    <a:pt x="7" y="32"/>
                  </a:moveTo>
                  <a:lnTo>
                    <a:pt x="7" y="3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32"/>
                  </a:lnTo>
                  <a:lnTo>
                    <a:pt x="7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4" name="Freeform 4256"/>
            <p:cNvSpPr>
              <a:spLocks/>
            </p:cNvSpPr>
            <p:nvPr/>
          </p:nvSpPr>
          <p:spPr bwMode="auto">
            <a:xfrm>
              <a:off x="2722" y="1747"/>
              <a:ext cx="5" cy="31"/>
            </a:xfrm>
            <a:custGeom>
              <a:avLst/>
              <a:gdLst>
                <a:gd name="T0" fmla="*/ 5 w 5"/>
                <a:gd name="T1" fmla="*/ 31 h 31"/>
                <a:gd name="T2" fmla="*/ 5 w 5"/>
                <a:gd name="T3" fmla="*/ 30 h 31"/>
                <a:gd name="T4" fmla="*/ 5 w 5"/>
                <a:gd name="T5" fmla="*/ 0 h 31"/>
                <a:gd name="T6" fmla="*/ 0 w 5"/>
                <a:gd name="T7" fmla="*/ 0 h 31"/>
                <a:gd name="T8" fmla="*/ 0 w 5"/>
                <a:gd name="T9" fmla="*/ 30 h 31"/>
                <a:gd name="T10" fmla="*/ 5 w 5"/>
                <a:gd name="T11" fmla="*/ 3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31"/>
                <a:gd name="T20" fmla="*/ 5 w 5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31">
                  <a:moveTo>
                    <a:pt x="5" y="31"/>
                  </a:moveTo>
                  <a:lnTo>
                    <a:pt x="5" y="3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5" name="Freeform 4257"/>
            <p:cNvSpPr>
              <a:spLocks/>
            </p:cNvSpPr>
            <p:nvPr/>
          </p:nvSpPr>
          <p:spPr bwMode="auto">
            <a:xfrm>
              <a:off x="2719" y="1777"/>
              <a:ext cx="8" cy="32"/>
            </a:xfrm>
            <a:custGeom>
              <a:avLst/>
              <a:gdLst>
                <a:gd name="T0" fmla="*/ 6 w 8"/>
                <a:gd name="T1" fmla="*/ 32 h 32"/>
                <a:gd name="T2" fmla="*/ 6 w 8"/>
                <a:gd name="T3" fmla="*/ 31 h 32"/>
                <a:gd name="T4" fmla="*/ 8 w 8"/>
                <a:gd name="T5" fmla="*/ 1 h 32"/>
                <a:gd name="T6" fmla="*/ 3 w 8"/>
                <a:gd name="T7" fmla="*/ 0 h 32"/>
                <a:gd name="T8" fmla="*/ 0 w 8"/>
                <a:gd name="T9" fmla="*/ 31 h 32"/>
                <a:gd name="T10" fmla="*/ 6 w 8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32"/>
                <a:gd name="T20" fmla="*/ 8 w 8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32">
                  <a:moveTo>
                    <a:pt x="6" y="32"/>
                  </a:moveTo>
                  <a:lnTo>
                    <a:pt x="6" y="31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31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6" name="Freeform 4258"/>
            <p:cNvSpPr>
              <a:spLocks/>
            </p:cNvSpPr>
            <p:nvPr/>
          </p:nvSpPr>
          <p:spPr bwMode="auto">
            <a:xfrm>
              <a:off x="2714" y="1808"/>
              <a:ext cx="11" cy="31"/>
            </a:xfrm>
            <a:custGeom>
              <a:avLst/>
              <a:gdLst>
                <a:gd name="T0" fmla="*/ 6 w 11"/>
                <a:gd name="T1" fmla="*/ 31 h 31"/>
                <a:gd name="T2" fmla="*/ 6 w 11"/>
                <a:gd name="T3" fmla="*/ 31 h 31"/>
                <a:gd name="T4" fmla="*/ 11 w 11"/>
                <a:gd name="T5" fmla="*/ 1 h 31"/>
                <a:gd name="T6" fmla="*/ 5 w 11"/>
                <a:gd name="T7" fmla="*/ 0 h 31"/>
                <a:gd name="T8" fmla="*/ 0 w 11"/>
                <a:gd name="T9" fmla="*/ 31 h 31"/>
                <a:gd name="T10" fmla="*/ 6 w 11"/>
                <a:gd name="T11" fmla="*/ 31 h 31"/>
                <a:gd name="T12" fmla="*/ 6 w 11"/>
                <a:gd name="T13" fmla="*/ 31 h 31"/>
                <a:gd name="T14" fmla="*/ 6 w 11"/>
                <a:gd name="T15" fmla="*/ 31 h 31"/>
                <a:gd name="T16" fmla="*/ 6 w 11"/>
                <a:gd name="T17" fmla="*/ 3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31"/>
                <a:gd name="T29" fmla="*/ 11 w 11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31">
                  <a:moveTo>
                    <a:pt x="6" y="31"/>
                  </a:moveTo>
                  <a:lnTo>
                    <a:pt x="6" y="31"/>
                  </a:lnTo>
                  <a:lnTo>
                    <a:pt x="11" y="1"/>
                  </a:lnTo>
                  <a:lnTo>
                    <a:pt x="5" y="0"/>
                  </a:lnTo>
                  <a:lnTo>
                    <a:pt x="0" y="31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7" name="Freeform 4259"/>
            <p:cNvSpPr>
              <a:spLocks/>
            </p:cNvSpPr>
            <p:nvPr/>
          </p:nvSpPr>
          <p:spPr bwMode="auto">
            <a:xfrm>
              <a:off x="2711" y="1838"/>
              <a:ext cx="9" cy="13"/>
            </a:xfrm>
            <a:custGeom>
              <a:avLst/>
              <a:gdLst>
                <a:gd name="T0" fmla="*/ 7 w 9"/>
                <a:gd name="T1" fmla="*/ 13 h 13"/>
                <a:gd name="T2" fmla="*/ 9 w 9"/>
                <a:gd name="T3" fmla="*/ 1 h 13"/>
                <a:gd name="T4" fmla="*/ 3 w 9"/>
                <a:gd name="T5" fmla="*/ 0 h 13"/>
                <a:gd name="T6" fmla="*/ 0 w 9"/>
                <a:gd name="T7" fmla="*/ 11 h 13"/>
                <a:gd name="T8" fmla="*/ 7 w 9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3"/>
                <a:gd name="T17" fmla="*/ 9 w 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3">
                  <a:moveTo>
                    <a:pt x="7" y="13"/>
                  </a:moveTo>
                  <a:lnTo>
                    <a:pt x="9" y="1"/>
                  </a:lnTo>
                  <a:lnTo>
                    <a:pt x="3" y="0"/>
                  </a:lnTo>
                  <a:lnTo>
                    <a:pt x="0" y="11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8" name="Freeform 4260"/>
            <p:cNvSpPr>
              <a:spLocks/>
            </p:cNvSpPr>
            <p:nvPr/>
          </p:nvSpPr>
          <p:spPr bwMode="auto">
            <a:xfrm>
              <a:off x="1547" y="1171"/>
              <a:ext cx="117" cy="173"/>
            </a:xfrm>
            <a:custGeom>
              <a:avLst/>
              <a:gdLst>
                <a:gd name="T0" fmla="*/ 114 w 117"/>
                <a:gd name="T1" fmla="*/ 0 h 173"/>
                <a:gd name="T2" fmla="*/ 0 w 117"/>
                <a:gd name="T3" fmla="*/ 170 h 173"/>
                <a:gd name="T4" fmla="*/ 5 w 117"/>
                <a:gd name="T5" fmla="*/ 173 h 173"/>
                <a:gd name="T6" fmla="*/ 117 w 117"/>
                <a:gd name="T7" fmla="*/ 3 h 173"/>
                <a:gd name="T8" fmla="*/ 114 w 117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"/>
                <a:gd name="T16" fmla="*/ 0 h 173"/>
                <a:gd name="T17" fmla="*/ 117 w 117"/>
                <a:gd name="T18" fmla="*/ 173 h 1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" h="173">
                  <a:moveTo>
                    <a:pt x="114" y="0"/>
                  </a:moveTo>
                  <a:lnTo>
                    <a:pt x="0" y="170"/>
                  </a:lnTo>
                  <a:lnTo>
                    <a:pt x="5" y="173"/>
                  </a:lnTo>
                  <a:lnTo>
                    <a:pt x="117" y="3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39" name="Freeform 4261"/>
            <p:cNvSpPr>
              <a:spLocks/>
            </p:cNvSpPr>
            <p:nvPr/>
          </p:nvSpPr>
          <p:spPr bwMode="auto">
            <a:xfrm>
              <a:off x="2703" y="1849"/>
              <a:ext cx="13" cy="155"/>
            </a:xfrm>
            <a:custGeom>
              <a:avLst/>
              <a:gdLst>
                <a:gd name="T0" fmla="*/ 6 w 13"/>
                <a:gd name="T1" fmla="*/ 155 h 155"/>
                <a:gd name="T2" fmla="*/ 13 w 13"/>
                <a:gd name="T3" fmla="*/ 0 h 155"/>
                <a:gd name="T4" fmla="*/ 8 w 13"/>
                <a:gd name="T5" fmla="*/ 0 h 155"/>
                <a:gd name="T6" fmla="*/ 0 w 13"/>
                <a:gd name="T7" fmla="*/ 155 h 155"/>
                <a:gd name="T8" fmla="*/ 6 w 13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55"/>
                <a:gd name="T17" fmla="*/ 13 w 13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55">
                  <a:moveTo>
                    <a:pt x="6" y="155"/>
                  </a:moveTo>
                  <a:lnTo>
                    <a:pt x="13" y="0"/>
                  </a:lnTo>
                  <a:lnTo>
                    <a:pt x="8" y="0"/>
                  </a:lnTo>
                  <a:lnTo>
                    <a:pt x="0" y="155"/>
                  </a:lnTo>
                  <a:lnTo>
                    <a:pt x="6" y="15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0" name="Freeform 4262"/>
            <p:cNvSpPr>
              <a:spLocks/>
            </p:cNvSpPr>
            <p:nvPr/>
          </p:nvSpPr>
          <p:spPr bwMode="auto">
            <a:xfrm>
              <a:off x="1282" y="484"/>
              <a:ext cx="23" cy="341"/>
            </a:xfrm>
            <a:custGeom>
              <a:avLst/>
              <a:gdLst>
                <a:gd name="T0" fmla="*/ 15 w 23"/>
                <a:gd name="T1" fmla="*/ 341 h 341"/>
                <a:gd name="T2" fmla="*/ 15 w 23"/>
                <a:gd name="T3" fmla="*/ 341 h 341"/>
                <a:gd name="T4" fmla="*/ 10 w 23"/>
                <a:gd name="T5" fmla="*/ 263 h 341"/>
                <a:gd name="T6" fmla="*/ 7 w 23"/>
                <a:gd name="T7" fmla="*/ 194 h 341"/>
                <a:gd name="T8" fmla="*/ 5 w 23"/>
                <a:gd name="T9" fmla="*/ 135 h 341"/>
                <a:gd name="T10" fmla="*/ 5 w 23"/>
                <a:gd name="T11" fmla="*/ 87 h 341"/>
                <a:gd name="T12" fmla="*/ 6 w 23"/>
                <a:gd name="T13" fmla="*/ 67 h 341"/>
                <a:gd name="T14" fmla="*/ 7 w 23"/>
                <a:gd name="T15" fmla="*/ 49 h 341"/>
                <a:gd name="T16" fmla="*/ 8 w 23"/>
                <a:gd name="T17" fmla="*/ 35 h 341"/>
                <a:gd name="T18" fmla="*/ 10 w 23"/>
                <a:gd name="T19" fmla="*/ 23 h 341"/>
                <a:gd name="T20" fmla="*/ 13 w 23"/>
                <a:gd name="T21" fmla="*/ 14 h 341"/>
                <a:gd name="T22" fmla="*/ 16 w 23"/>
                <a:gd name="T23" fmla="*/ 9 h 341"/>
                <a:gd name="T24" fmla="*/ 17 w 23"/>
                <a:gd name="T25" fmla="*/ 8 h 341"/>
                <a:gd name="T26" fmla="*/ 18 w 23"/>
                <a:gd name="T27" fmla="*/ 6 h 341"/>
                <a:gd name="T28" fmla="*/ 19 w 23"/>
                <a:gd name="T29" fmla="*/ 6 h 341"/>
                <a:gd name="T30" fmla="*/ 22 w 23"/>
                <a:gd name="T31" fmla="*/ 6 h 341"/>
                <a:gd name="T32" fmla="*/ 23 w 23"/>
                <a:gd name="T33" fmla="*/ 0 h 341"/>
                <a:gd name="T34" fmla="*/ 19 w 23"/>
                <a:gd name="T35" fmla="*/ 0 h 341"/>
                <a:gd name="T36" fmla="*/ 17 w 23"/>
                <a:gd name="T37" fmla="*/ 1 h 341"/>
                <a:gd name="T38" fmla="*/ 13 w 23"/>
                <a:gd name="T39" fmla="*/ 3 h 341"/>
                <a:gd name="T40" fmla="*/ 11 w 23"/>
                <a:gd name="T41" fmla="*/ 5 h 341"/>
                <a:gd name="T42" fmla="*/ 7 w 23"/>
                <a:gd name="T43" fmla="*/ 13 h 341"/>
                <a:gd name="T44" fmla="*/ 5 w 23"/>
                <a:gd name="T45" fmla="*/ 21 h 341"/>
                <a:gd name="T46" fmla="*/ 2 w 23"/>
                <a:gd name="T47" fmla="*/ 34 h 341"/>
                <a:gd name="T48" fmla="*/ 1 w 23"/>
                <a:gd name="T49" fmla="*/ 49 h 341"/>
                <a:gd name="T50" fmla="*/ 0 w 23"/>
                <a:gd name="T51" fmla="*/ 67 h 341"/>
                <a:gd name="T52" fmla="*/ 0 w 23"/>
                <a:gd name="T53" fmla="*/ 87 h 341"/>
                <a:gd name="T54" fmla="*/ 0 w 23"/>
                <a:gd name="T55" fmla="*/ 135 h 341"/>
                <a:gd name="T56" fmla="*/ 1 w 23"/>
                <a:gd name="T57" fmla="*/ 194 h 341"/>
                <a:gd name="T58" fmla="*/ 5 w 23"/>
                <a:gd name="T59" fmla="*/ 263 h 341"/>
                <a:gd name="T60" fmla="*/ 8 w 23"/>
                <a:gd name="T61" fmla="*/ 341 h 341"/>
                <a:gd name="T62" fmla="*/ 8 w 23"/>
                <a:gd name="T63" fmla="*/ 341 h 341"/>
                <a:gd name="T64" fmla="*/ 15 w 23"/>
                <a:gd name="T65" fmla="*/ 341 h 3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"/>
                <a:gd name="T100" fmla="*/ 0 h 341"/>
                <a:gd name="T101" fmla="*/ 23 w 23"/>
                <a:gd name="T102" fmla="*/ 341 h 34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" h="341">
                  <a:moveTo>
                    <a:pt x="15" y="341"/>
                  </a:moveTo>
                  <a:lnTo>
                    <a:pt x="15" y="341"/>
                  </a:lnTo>
                  <a:lnTo>
                    <a:pt x="10" y="263"/>
                  </a:lnTo>
                  <a:lnTo>
                    <a:pt x="7" y="194"/>
                  </a:lnTo>
                  <a:lnTo>
                    <a:pt x="5" y="135"/>
                  </a:lnTo>
                  <a:lnTo>
                    <a:pt x="5" y="87"/>
                  </a:lnTo>
                  <a:lnTo>
                    <a:pt x="6" y="67"/>
                  </a:lnTo>
                  <a:lnTo>
                    <a:pt x="7" y="49"/>
                  </a:lnTo>
                  <a:lnTo>
                    <a:pt x="8" y="35"/>
                  </a:lnTo>
                  <a:lnTo>
                    <a:pt x="10" y="23"/>
                  </a:lnTo>
                  <a:lnTo>
                    <a:pt x="13" y="14"/>
                  </a:lnTo>
                  <a:lnTo>
                    <a:pt x="16" y="9"/>
                  </a:lnTo>
                  <a:lnTo>
                    <a:pt x="17" y="8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2" y="6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7" y="13"/>
                  </a:lnTo>
                  <a:lnTo>
                    <a:pt x="5" y="21"/>
                  </a:lnTo>
                  <a:lnTo>
                    <a:pt x="2" y="34"/>
                  </a:lnTo>
                  <a:lnTo>
                    <a:pt x="1" y="49"/>
                  </a:lnTo>
                  <a:lnTo>
                    <a:pt x="0" y="67"/>
                  </a:lnTo>
                  <a:lnTo>
                    <a:pt x="0" y="87"/>
                  </a:lnTo>
                  <a:lnTo>
                    <a:pt x="0" y="135"/>
                  </a:lnTo>
                  <a:lnTo>
                    <a:pt x="1" y="194"/>
                  </a:lnTo>
                  <a:lnTo>
                    <a:pt x="5" y="263"/>
                  </a:lnTo>
                  <a:lnTo>
                    <a:pt x="8" y="341"/>
                  </a:lnTo>
                  <a:lnTo>
                    <a:pt x="15" y="34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1" name="Freeform 4263"/>
            <p:cNvSpPr>
              <a:spLocks/>
            </p:cNvSpPr>
            <p:nvPr/>
          </p:nvSpPr>
          <p:spPr bwMode="auto">
            <a:xfrm>
              <a:off x="1073" y="825"/>
              <a:ext cx="224" cy="805"/>
            </a:xfrm>
            <a:custGeom>
              <a:avLst/>
              <a:gdLst>
                <a:gd name="T0" fmla="*/ 5 w 224"/>
                <a:gd name="T1" fmla="*/ 805 h 805"/>
                <a:gd name="T2" fmla="*/ 5 w 224"/>
                <a:gd name="T3" fmla="*/ 805 h 805"/>
                <a:gd name="T4" fmla="*/ 23 w 224"/>
                <a:gd name="T5" fmla="*/ 747 h 805"/>
                <a:gd name="T6" fmla="*/ 41 w 224"/>
                <a:gd name="T7" fmla="*/ 688 h 805"/>
                <a:gd name="T8" fmla="*/ 60 w 224"/>
                <a:gd name="T9" fmla="*/ 631 h 805"/>
                <a:gd name="T10" fmla="*/ 79 w 224"/>
                <a:gd name="T11" fmla="*/ 575 h 805"/>
                <a:gd name="T12" fmla="*/ 117 w 224"/>
                <a:gd name="T13" fmla="*/ 466 h 805"/>
                <a:gd name="T14" fmla="*/ 153 w 224"/>
                <a:gd name="T15" fmla="*/ 362 h 805"/>
                <a:gd name="T16" fmla="*/ 169 w 224"/>
                <a:gd name="T17" fmla="*/ 312 h 805"/>
                <a:gd name="T18" fmla="*/ 183 w 224"/>
                <a:gd name="T19" fmla="*/ 264 h 805"/>
                <a:gd name="T20" fmla="*/ 197 w 224"/>
                <a:gd name="T21" fmla="*/ 216 h 805"/>
                <a:gd name="T22" fmla="*/ 206 w 224"/>
                <a:gd name="T23" fmla="*/ 170 h 805"/>
                <a:gd name="T24" fmla="*/ 215 w 224"/>
                <a:gd name="T25" fmla="*/ 125 h 805"/>
                <a:gd name="T26" fmla="*/ 221 w 224"/>
                <a:gd name="T27" fmla="*/ 82 h 805"/>
                <a:gd name="T28" fmla="*/ 222 w 224"/>
                <a:gd name="T29" fmla="*/ 61 h 805"/>
                <a:gd name="T30" fmla="*/ 224 w 224"/>
                <a:gd name="T31" fmla="*/ 40 h 805"/>
                <a:gd name="T32" fmla="*/ 224 w 224"/>
                <a:gd name="T33" fmla="*/ 20 h 805"/>
                <a:gd name="T34" fmla="*/ 224 w 224"/>
                <a:gd name="T35" fmla="*/ 0 h 805"/>
                <a:gd name="T36" fmla="*/ 217 w 224"/>
                <a:gd name="T37" fmla="*/ 0 h 805"/>
                <a:gd name="T38" fmla="*/ 219 w 224"/>
                <a:gd name="T39" fmla="*/ 20 h 805"/>
                <a:gd name="T40" fmla="*/ 219 w 224"/>
                <a:gd name="T41" fmla="*/ 40 h 805"/>
                <a:gd name="T42" fmla="*/ 217 w 224"/>
                <a:gd name="T43" fmla="*/ 61 h 805"/>
                <a:gd name="T44" fmla="*/ 215 w 224"/>
                <a:gd name="T45" fmla="*/ 81 h 805"/>
                <a:gd name="T46" fmla="*/ 210 w 224"/>
                <a:gd name="T47" fmla="*/ 125 h 805"/>
                <a:gd name="T48" fmla="*/ 202 w 224"/>
                <a:gd name="T49" fmla="*/ 168 h 805"/>
                <a:gd name="T50" fmla="*/ 191 w 224"/>
                <a:gd name="T51" fmla="*/ 215 h 805"/>
                <a:gd name="T52" fmla="*/ 178 w 224"/>
                <a:gd name="T53" fmla="*/ 262 h 805"/>
                <a:gd name="T54" fmla="*/ 164 w 224"/>
                <a:gd name="T55" fmla="*/ 311 h 805"/>
                <a:gd name="T56" fmla="*/ 148 w 224"/>
                <a:gd name="T57" fmla="*/ 361 h 805"/>
                <a:gd name="T58" fmla="*/ 112 w 224"/>
                <a:gd name="T59" fmla="*/ 465 h 805"/>
                <a:gd name="T60" fmla="*/ 74 w 224"/>
                <a:gd name="T61" fmla="*/ 574 h 805"/>
                <a:gd name="T62" fmla="*/ 55 w 224"/>
                <a:gd name="T63" fmla="*/ 629 h 805"/>
                <a:gd name="T64" fmla="*/ 35 w 224"/>
                <a:gd name="T65" fmla="*/ 686 h 805"/>
                <a:gd name="T66" fmla="*/ 17 w 224"/>
                <a:gd name="T67" fmla="*/ 744 h 805"/>
                <a:gd name="T68" fmla="*/ 0 w 224"/>
                <a:gd name="T69" fmla="*/ 803 h 805"/>
                <a:gd name="T70" fmla="*/ 0 w 224"/>
                <a:gd name="T71" fmla="*/ 803 h 805"/>
                <a:gd name="T72" fmla="*/ 5 w 224"/>
                <a:gd name="T73" fmla="*/ 805 h 80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4"/>
                <a:gd name="T112" fmla="*/ 0 h 805"/>
                <a:gd name="T113" fmla="*/ 224 w 224"/>
                <a:gd name="T114" fmla="*/ 805 h 80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4" h="805">
                  <a:moveTo>
                    <a:pt x="5" y="805"/>
                  </a:moveTo>
                  <a:lnTo>
                    <a:pt x="5" y="805"/>
                  </a:lnTo>
                  <a:lnTo>
                    <a:pt x="23" y="747"/>
                  </a:lnTo>
                  <a:lnTo>
                    <a:pt x="41" y="688"/>
                  </a:lnTo>
                  <a:lnTo>
                    <a:pt x="60" y="631"/>
                  </a:lnTo>
                  <a:lnTo>
                    <a:pt x="79" y="575"/>
                  </a:lnTo>
                  <a:lnTo>
                    <a:pt x="117" y="466"/>
                  </a:lnTo>
                  <a:lnTo>
                    <a:pt x="153" y="362"/>
                  </a:lnTo>
                  <a:lnTo>
                    <a:pt x="169" y="312"/>
                  </a:lnTo>
                  <a:lnTo>
                    <a:pt x="183" y="264"/>
                  </a:lnTo>
                  <a:lnTo>
                    <a:pt x="197" y="216"/>
                  </a:lnTo>
                  <a:lnTo>
                    <a:pt x="206" y="170"/>
                  </a:lnTo>
                  <a:lnTo>
                    <a:pt x="215" y="125"/>
                  </a:lnTo>
                  <a:lnTo>
                    <a:pt x="221" y="82"/>
                  </a:lnTo>
                  <a:lnTo>
                    <a:pt x="222" y="61"/>
                  </a:lnTo>
                  <a:lnTo>
                    <a:pt x="224" y="40"/>
                  </a:lnTo>
                  <a:lnTo>
                    <a:pt x="224" y="20"/>
                  </a:lnTo>
                  <a:lnTo>
                    <a:pt x="224" y="0"/>
                  </a:lnTo>
                  <a:lnTo>
                    <a:pt x="217" y="0"/>
                  </a:lnTo>
                  <a:lnTo>
                    <a:pt x="219" y="20"/>
                  </a:lnTo>
                  <a:lnTo>
                    <a:pt x="219" y="40"/>
                  </a:lnTo>
                  <a:lnTo>
                    <a:pt x="217" y="61"/>
                  </a:lnTo>
                  <a:lnTo>
                    <a:pt x="215" y="81"/>
                  </a:lnTo>
                  <a:lnTo>
                    <a:pt x="210" y="125"/>
                  </a:lnTo>
                  <a:lnTo>
                    <a:pt x="202" y="168"/>
                  </a:lnTo>
                  <a:lnTo>
                    <a:pt x="191" y="215"/>
                  </a:lnTo>
                  <a:lnTo>
                    <a:pt x="178" y="262"/>
                  </a:lnTo>
                  <a:lnTo>
                    <a:pt x="164" y="311"/>
                  </a:lnTo>
                  <a:lnTo>
                    <a:pt x="148" y="361"/>
                  </a:lnTo>
                  <a:lnTo>
                    <a:pt x="112" y="465"/>
                  </a:lnTo>
                  <a:lnTo>
                    <a:pt x="74" y="574"/>
                  </a:lnTo>
                  <a:lnTo>
                    <a:pt x="55" y="629"/>
                  </a:lnTo>
                  <a:lnTo>
                    <a:pt x="35" y="686"/>
                  </a:lnTo>
                  <a:lnTo>
                    <a:pt x="17" y="744"/>
                  </a:lnTo>
                  <a:lnTo>
                    <a:pt x="0" y="803"/>
                  </a:lnTo>
                  <a:lnTo>
                    <a:pt x="5" y="80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2" name="Freeform 4264"/>
            <p:cNvSpPr>
              <a:spLocks/>
            </p:cNvSpPr>
            <p:nvPr/>
          </p:nvSpPr>
          <p:spPr bwMode="auto">
            <a:xfrm>
              <a:off x="854" y="1628"/>
              <a:ext cx="224" cy="886"/>
            </a:xfrm>
            <a:custGeom>
              <a:avLst/>
              <a:gdLst>
                <a:gd name="T0" fmla="*/ 6 w 224"/>
                <a:gd name="T1" fmla="*/ 886 h 886"/>
                <a:gd name="T2" fmla="*/ 6 w 224"/>
                <a:gd name="T3" fmla="*/ 886 h 886"/>
                <a:gd name="T4" fmla="*/ 12 w 224"/>
                <a:gd name="T5" fmla="*/ 841 h 886"/>
                <a:gd name="T6" fmla="*/ 21 w 224"/>
                <a:gd name="T7" fmla="*/ 793 h 886"/>
                <a:gd name="T8" fmla="*/ 30 w 224"/>
                <a:gd name="T9" fmla="*/ 744 h 886"/>
                <a:gd name="T10" fmla="*/ 39 w 224"/>
                <a:gd name="T11" fmla="*/ 694 h 886"/>
                <a:gd name="T12" fmla="*/ 50 w 224"/>
                <a:gd name="T13" fmla="*/ 642 h 886"/>
                <a:gd name="T14" fmla="*/ 63 w 224"/>
                <a:gd name="T15" fmla="*/ 589 h 886"/>
                <a:gd name="T16" fmla="*/ 75 w 224"/>
                <a:gd name="T17" fmla="*/ 534 h 886"/>
                <a:gd name="T18" fmla="*/ 88 w 224"/>
                <a:gd name="T19" fmla="*/ 479 h 886"/>
                <a:gd name="T20" fmla="*/ 103 w 224"/>
                <a:gd name="T21" fmla="*/ 422 h 886"/>
                <a:gd name="T22" fmla="*/ 117 w 224"/>
                <a:gd name="T23" fmla="*/ 364 h 886"/>
                <a:gd name="T24" fmla="*/ 135 w 224"/>
                <a:gd name="T25" fmla="*/ 305 h 886"/>
                <a:gd name="T26" fmla="*/ 150 w 224"/>
                <a:gd name="T27" fmla="*/ 246 h 886"/>
                <a:gd name="T28" fmla="*/ 168 w 224"/>
                <a:gd name="T29" fmla="*/ 186 h 886"/>
                <a:gd name="T30" fmla="*/ 186 w 224"/>
                <a:gd name="T31" fmla="*/ 125 h 886"/>
                <a:gd name="T32" fmla="*/ 204 w 224"/>
                <a:gd name="T33" fmla="*/ 64 h 886"/>
                <a:gd name="T34" fmla="*/ 224 w 224"/>
                <a:gd name="T35" fmla="*/ 2 h 886"/>
                <a:gd name="T36" fmla="*/ 219 w 224"/>
                <a:gd name="T37" fmla="*/ 0 h 886"/>
                <a:gd name="T38" fmla="*/ 199 w 224"/>
                <a:gd name="T39" fmla="*/ 62 h 886"/>
                <a:gd name="T40" fmla="*/ 181 w 224"/>
                <a:gd name="T41" fmla="*/ 124 h 886"/>
                <a:gd name="T42" fmla="*/ 163 w 224"/>
                <a:gd name="T43" fmla="*/ 184 h 886"/>
                <a:gd name="T44" fmla="*/ 146 w 224"/>
                <a:gd name="T45" fmla="*/ 244 h 886"/>
                <a:gd name="T46" fmla="*/ 128 w 224"/>
                <a:gd name="T47" fmla="*/ 304 h 886"/>
                <a:gd name="T48" fmla="*/ 113 w 224"/>
                <a:gd name="T49" fmla="*/ 363 h 886"/>
                <a:gd name="T50" fmla="*/ 98 w 224"/>
                <a:gd name="T51" fmla="*/ 420 h 886"/>
                <a:gd name="T52" fmla="*/ 83 w 224"/>
                <a:gd name="T53" fmla="*/ 477 h 886"/>
                <a:gd name="T54" fmla="*/ 70 w 224"/>
                <a:gd name="T55" fmla="*/ 533 h 886"/>
                <a:gd name="T56" fmla="*/ 56 w 224"/>
                <a:gd name="T57" fmla="*/ 588 h 886"/>
                <a:gd name="T58" fmla="*/ 45 w 224"/>
                <a:gd name="T59" fmla="*/ 640 h 886"/>
                <a:gd name="T60" fmla="*/ 34 w 224"/>
                <a:gd name="T61" fmla="*/ 693 h 886"/>
                <a:gd name="T62" fmla="*/ 25 w 224"/>
                <a:gd name="T63" fmla="*/ 743 h 886"/>
                <a:gd name="T64" fmla="*/ 15 w 224"/>
                <a:gd name="T65" fmla="*/ 792 h 886"/>
                <a:gd name="T66" fmla="*/ 8 w 224"/>
                <a:gd name="T67" fmla="*/ 839 h 886"/>
                <a:gd name="T68" fmla="*/ 0 w 224"/>
                <a:gd name="T69" fmla="*/ 886 h 886"/>
                <a:gd name="T70" fmla="*/ 0 w 224"/>
                <a:gd name="T71" fmla="*/ 886 h 886"/>
                <a:gd name="T72" fmla="*/ 6 w 224"/>
                <a:gd name="T73" fmla="*/ 886 h 8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4"/>
                <a:gd name="T112" fmla="*/ 0 h 886"/>
                <a:gd name="T113" fmla="*/ 224 w 224"/>
                <a:gd name="T114" fmla="*/ 886 h 8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4" h="886">
                  <a:moveTo>
                    <a:pt x="6" y="886"/>
                  </a:moveTo>
                  <a:lnTo>
                    <a:pt x="6" y="886"/>
                  </a:lnTo>
                  <a:lnTo>
                    <a:pt x="12" y="841"/>
                  </a:lnTo>
                  <a:lnTo>
                    <a:pt x="21" y="793"/>
                  </a:lnTo>
                  <a:lnTo>
                    <a:pt x="30" y="744"/>
                  </a:lnTo>
                  <a:lnTo>
                    <a:pt x="39" y="694"/>
                  </a:lnTo>
                  <a:lnTo>
                    <a:pt x="50" y="642"/>
                  </a:lnTo>
                  <a:lnTo>
                    <a:pt x="63" y="589"/>
                  </a:lnTo>
                  <a:lnTo>
                    <a:pt x="75" y="534"/>
                  </a:lnTo>
                  <a:lnTo>
                    <a:pt x="88" y="479"/>
                  </a:lnTo>
                  <a:lnTo>
                    <a:pt x="103" y="422"/>
                  </a:lnTo>
                  <a:lnTo>
                    <a:pt x="117" y="364"/>
                  </a:lnTo>
                  <a:lnTo>
                    <a:pt x="135" y="305"/>
                  </a:lnTo>
                  <a:lnTo>
                    <a:pt x="150" y="246"/>
                  </a:lnTo>
                  <a:lnTo>
                    <a:pt x="168" y="186"/>
                  </a:lnTo>
                  <a:lnTo>
                    <a:pt x="186" y="125"/>
                  </a:lnTo>
                  <a:lnTo>
                    <a:pt x="204" y="64"/>
                  </a:lnTo>
                  <a:lnTo>
                    <a:pt x="224" y="2"/>
                  </a:lnTo>
                  <a:lnTo>
                    <a:pt x="219" y="0"/>
                  </a:lnTo>
                  <a:lnTo>
                    <a:pt x="199" y="62"/>
                  </a:lnTo>
                  <a:lnTo>
                    <a:pt x="181" y="124"/>
                  </a:lnTo>
                  <a:lnTo>
                    <a:pt x="163" y="184"/>
                  </a:lnTo>
                  <a:lnTo>
                    <a:pt x="146" y="244"/>
                  </a:lnTo>
                  <a:lnTo>
                    <a:pt x="128" y="304"/>
                  </a:lnTo>
                  <a:lnTo>
                    <a:pt x="113" y="363"/>
                  </a:lnTo>
                  <a:lnTo>
                    <a:pt x="98" y="420"/>
                  </a:lnTo>
                  <a:lnTo>
                    <a:pt x="83" y="477"/>
                  </a:lnTo>
                  <a:lnTo>
                    <a:pt x="70" y="533"/>
                  </a:lnTo>
                  <a:lnTo>
                    <a:pt x="56" y="588"/>
                  </a:lnTo>
                  <a:lnTo>
                    <a:pt x="45" y="640"/>
                  </a:lnTo>
                  <a:lnTo>
                    <a:pt x="34" y="693"/>
                  </a:lnTo>
                  <a:lnTo>
                    <a:pt x="25" y="743"/>
                  </a:lnTo>
                  <a:lnTo>
                    <a:pt x="15" y="792"/>
                  </a:lnTo>
                  <a:lnTo>
                    <a:pt x="8" y="839"/>
                  </a:lnTo>
                  <a:lnTo>
                    <a:pt x="0" y="886"/>
                  </a:lnTo>
                  <a:lnTo>
                    <a:pt x="6" y="88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3" name="Freeform 4265"/>
            <p:cNvSpPr>
              <a:spLocks/>
            </p:cNvSpPr>
            <p:nvPr/>
          </p:nvSpPr>
          <p:spPr bwMode="auto">
            <a:xfrm>
              <a:off x="825" y="2514"/>
              <a:ext cx="35" cy="408"/>
            </a:xfrm>
            <a:custGeom>
              <a:avLst/>
              <a:gdLst>
                <a:gd name="T0" fmla="*/ 11 w 35"/>
                <a:gd name="T1" fmla="*/ 404 h 408"/>
                <a:gd name="T2" fmla="*/ 11 w 35"/>
                <a:gd name="T3" fmla="*/ 403 h 408"/>
                <a:gd name="T4" fmla="*/ 10 w 35"/>
                <a:gd name="T5" fmla="*/ 401 h 408"/>
                <a:gd name="T6" fmla="*/ 8 w 35"/>
                <a:gd name="T7" fmla="*/ 395 h 408"/>
                <a:gd name="T8" fmla="*/ 7 w 35"/>
                <a:gd name="T9" fmla="*/ 385 h 408"/>
                <a:gd name="T10" fmla="*/ 6 w 35"/>
                <a:gd name="T11" fmla="*/ 373 h 408"/>
                <a:gd name="T12" fmla="*/ 6 w 35"/>
                <a:gd name="T13" fmla="*/ 336 h 408"/>
                <a:gd name="T14" fmla="*/ 7 w 35"/>
                <a:gd name="T15" fmla="*/ 290 h 408"/>
                <a:gd name="T16" fmla="*/ 11 w 35"/>
                <a:gd name="T17" fmla="*/ 232 h 408"/>
                <a:gd name="T18" fmla="*/ 16 w 35"/>
                <a:gd name="T19" fmla="*/ 164 h 408"/>
                <a:gd name="T20" fmla="*/ 24 w 35"/>
                <a:gd name="T21" fmla="*/ 86 h 408"/>
                <a:gd name="T22" fmla="*/ 35 w 35"/>
                <a:gd name="T23" fmla="*/ 0 h 408"/>
                <a:gd name="T24" fmla="*/ 29 w 35"/>
                <a:gd name="T25" fmla="*/ 0 h 408"/>
                <a:gd name="T26" fmla="*/ 18 w 35"/>
                <a:gd name="T27" fmla="*/ 86 h 408"/>
                <a:gd name="T28" fmla="*/ 11 w 35"/>
                <a:gd name="T29" fmla="*/ 164 h 408"/>
                <a:gd name="T30" fmla="*/ 5 w 35"/>
                <a:gd name="T31" fmla="*/ 231 h 408"/>
                <a:gd name="T32" fmla="*/ 1 w 35"/>
                <a:gd name="T33" fmla="*/ 290 h 408"/>
                <a:gd name="T34" fmla="*/ 0 w 35"/>
                <a:gd name="T35" fmla="*/ 336 h 408"/>
                <a:gd name="T36" fmla="*/ 1 w 35"/>
                <a:gd name="T37" fmla="*/ 373 h 408"/>
                <a:gd name="T38" fmla="*/ 1 w 35"/>
                <a:gd name="T39" fmla="*/ 386 h 408"/>
                <a:gd name="T40" fmla="*/ 4 w 35"/>
                <a:gd name="T41" fmla="*/ 396 h 408"/>
                <a:gd name="T42" fmla="*/ 5 w 35"/>
                <a:gd name="T43" fmla="*/ 403 h 408"/>
                <a:gd name="T44" fmla="*/ 7 w 35"/>
                <a:gd name="T45" fmla="*/ 408 h 408"/>
                <a:gd name="T46" fmla="*/ 7 w 35"/>
                <a:gd name="T47" fmla="*/ 408 h 408"/>
                <a:gd name="T48" fmla="*/ 11 w 35"/>
                <a:gd name="T49" fmla="*/ 404 h 4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"/>
                <a:gd name="T76" fmla="*/ 0 h 408"/>
                <a:gd name="T77" fmla="*/ 35 w 35"/>
                <a:gd name="T78" fmla="*/ 408 h 40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" h="408">
                  <a:moveTo>
                    <a:pt x="11" y="404"/>
                  </a:moveTo>
                  <a:lnTo>
                    <a:pt x="11" y="403"/>
                  </a:lnTo>
                  <a:lnTo>
                    <a:pt x="10" y="401"/>
                  </a:lnTo>
                  <a:lnTo>
                    <a:pt x="8" y="395"/>
                  </a:lnTo>
                  <a:lnTo>
                    <a:pt x="7" y="385"/>
                  </a:lnTo>
                  <a:lnTo>
                    <a:pt x="6" y="373"/>
                  </a:lnTo>
                  <a:lnTo>
                    <a:pt x="6" y="336"/>
                  </a:lnTo>
                  <a:lnTo>
                    <a:pt x="7" y="290"/>
                  </a:lnTo>
                  <a:lnTo>
                    <a:pt x="11" y="232"/>
                  </a:lnTo>
                  <a:lnTo>
                    <a:pt x="16" y="164"/>
                  </a:lnTo>
                  <a:lnTo>
                    <a:pt x="24" y="86"/>
                  </a:lnTo>
                  <a:lnTo>
                    <a:pt x="35" y="0"/>
                  </a:lnTo>
                  <a:lnTo>
                    <a:pt x="29" y="0"/>
                  </a:lnTo>
                  <a:lnTo>
                    <a:pt x="18" y="86"/>
                  </a:lnTo>
                  <a:lnTo>
                    <a:pt x="11" y="164"/>
                  </a:lnTo>
                  <a:lnTo>
                    <a:pt x="5" y="231"/>
                  </a:lnTo>
                  <a:lnTo>
                    <a:pt x="1" y="290"/>
                  </a:lnTo>
                  <a:lnTo>
                    <a:pt x="0" y="336"/>
                  </a:lnTo>
                  <a:lnTo>
                    <a:pt x="1" y="373"/>
                  </a:lnTo>
                  <a:lnTo>
                    <a:pt x="1" y="386"/>
                  </a:lnTo>
                  <a:lnTo>
                    <a:pt x="4" y="396"/>
                  </a:lnTo>
                  <a:lnTo>
                    <a:pt x="5" y="403"/>
                  </a:lnTo>
                  <a:lnTo>
                    <a:pt x="7" y="408"/>
                  </a:lnTo>
                  <a:lnTo>
                    <a:pt x="11" y="404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4" name="Freeform 4266"/>
            <p:cNvSpPr>
              <a:spLocks/>
            </p:cNvSpPr>
            <p:nvPr/>
          </p:nvSpPr>
          <p:spPr bwMode="auto">
            <a:xfrm>
              <a:off x="832" y="2563"/>
              <a:ext cx="88" cy="360"/>
            </a:xfrm>
            <a:custGeom>
              <a:avLst/>
              <a:gdLst>
                <a:gd name="T0" fmla="*/ 83 w 88"/>
                <a:gd name="T1" fmla="*/ 0 h 360"/>
                <a:gd name="T2" fmla="*/ 83 w 88"/>
                <a:gd name="T3" fmla="*/ 0 h 360"/>
                <a:gd name="T4" fmla="*/ 64 w 88"/>
                <a:gd name="T5" fmla="*/ 81 h 360"/>
                <a:gd name="T6" fmla="*/ 47 w 88"/>
                <a:gd name="T7" fmla="*/ 152 h 360"/>
                <a:gd name="T8" fmla="*/ 34 w 88"/>
                <a:gd name="T9" fmla="*/ 215 h 360"/>
                <a:gd name="T10" fmla="*/ 23 w 88"/>
                <a:gd name="T11" fmla="*/ 266 h 360"/>
                <a:gd name="T12" fmla="*/ 15 w 88"/>
                <a:gd name="T13" fmla="*/ 307 h 360"/>
                <a:gd name="T14" fmla="*/ 9 w 88"/>
                <a:gd name="T15" fmla="*/ 336 h 360"/>
                <a:gd name="T16" fmla="*/ 6 w 88"/>
                <a:gd name="T17" fmla="*/ 346 h 360"/>
                <a:gd name="T18" fmla="*/ 4 w 88"/>
                <a:gd name="T19" fmla="*/ 352 h 360"/>
                <a:gd name="T20" fmla="*/ 3 w 88"/>
                <a:gd name="T21" fmla="*/ 354 h 360"/>
                <a:gd name="T22" fmla="*/ 3 w 88"/>
                <a:gd name="T23" fmla="*/ 354 h 360"/>
                <a:gd name="T24" fmla="*/ 3 w 88"/>
                <a:gd name="T25" fmla="*/ 354 h 360"/>
                <a:gd name="T26" fmla="*/ 4 w 88"/>
                <a:gd name="T27" fmla="*/ 355 h 360"/>
                <a:gd name="T28" fmla="*/ 0 w 88"/>
                <a:gd name="T29" fmla="*/ 359 h 360"/>
                <a:gd name="T30" fmla="*/ 3 w 88"/>
                <a:gd name="T31" fmla="*/ 360 h 360"/>
                <a:gd name="T32" fmla="*/ 6 w 88"/>
                <a:gd name="T33" fmla="*/ 359 h 360"/>
                <a:gd name="T34" fmla="*/ 8 w 88"/>
                <a:gd name="T35" fmla="*/ 356 h 360"/>
                <a:gd name="T36" fmla="*/ 9 w 88"/>
                <a:gd name="T37" fmla="*/ 354 h 360"/>
                <a:gd name="T38" fmla="*/ 11 w 88"/>
                <a:gd name="T39" fmla="*/ 347 h 360"/>
                <a:gd name="T40" fmla="*/ 14 w 88"/>
                <a:gd name="T41" fmla="*/ 337 h 360"/>
                <a:gd name="T42" fmla="*/ 21 w 88"/>
                <a:gd name="T43" fmla="*/ 309 h 360"/>
                <a:gd name="T44" fmla="*/ 28 w 88"/>
                <a:gd name="T45" fmla="*/ 267 h 360"/>
                <a:gd name="T46" fmla="*/ 39 w 88"/>
                <a:gd name="T47" fmla="*/ 216 h 360"/>
                <a:gd name="T48" fmla="*/ 53 w 88"/>
                <a:gd name="T49" fmla="*/ 153 h 360"/>
                <a:gd name="T50" fmla="*/ 69 w 88"/>
                <a:gd name="T51" fmla="*/ 82 h 360"/>
                <a:gd name="T52" fmla="*/ 88 w 88"/>
                <a:gd name="T53" fmla="*/ 1 h 360"/>
                <a:gd name="T54" fmla="*/ 88 w 88"/>
                <a:gd name="T55" fmla="*/ 1 h 360"/>
                <a:gd name="T56" fmla="*/ 83 w 88"/>
                <a:gd name="T57" fmla="*/ 0 h 3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8"/>
                <a:gd name="T88" fmla="*/ 0 h 360"/>
                <a:gd name="T89" fmla="*/ 88 w 88"/>
                <a:gd name="T90" fmla="*/ 360 h 36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8" h="360">
                  <a:moveTo>
                    <a:pt x="83" y="0"/>
                  </a:moveTo>
                  <a:lnTo>
                    <a:pt x="83" y="0"/>
                  </a:lnTo>
                  <a:lnTo>
                    <a:pt x="64" y="81"/>
                  </a:lnTo>
                  <a:lnTo>
                    <a:pt x="47" y="152"/>
                  </a:lnTo>
                  <a:lnTo>
                    <a:pt x="34" y="215"/>
                  </a:lnTo>
                  <a:lnTo>
                    <a:pt x="23" y="266"/>
                  </a:lnTo>
                  <a:lnTo>
                    <a:pt x="15" y="307"/>
                  </a:lnTo>
                  <a:lnTo>
                    <a:pt x="9" y="336"/>
                  </a:lnTo>
                  <a:lnTo>
                    <a:pt x="6" y="346"/>
                  </a:lnTo>
                  <a:lnTo>
                    <a:pt x="4" y="352"/>
                  </a:lnTo>
                  <a:lnTo>
                    <a:pt x="3" y="354"/>
                  </a:lnTo>
                  <a:lnTo>
                    <a:pt x="4" y="355"/>
                  </a:lnTo>
                  <a:lnTo>
                    <a:pt x="0" y="359"/>
                  </a:lnTo>
                  <a:lnTo>
                    <a:pt x="3" y="360"/>
                  </a:lnTo>
                  <a:lnTo>
                    <a:pt x="6" y="359"/>
                  </a:lnTo>
                  <a:lnTo>
                    <a:pt x="8" y="356"/>
                  </a:lnTo>
                  <a:lnTo>
                    <a:pt x="9" y="354"/>
                  </a:lnTo>
                  <a:lnTo>
                    <a:pt x="11" y="347"/>
                  </a:lnTo>
                  <a:lnTo>
                    <a:pt x="14" y="337"/>
                  </a:lnTo>
                  <a:lnTo>
                    <a:pt x="21" y="309"/>
                  </a:lnTo>
                  <a:lnTo>
                    <a:pt x="28" y="267"/>
                  </a:lnTo>
                  <a:lnTo>
                    <a:pt x="39" y="216"/>
                  </a:lnTo>
                  <a:lnTo>
                    <a:pt x="53" y="153"/>
                  </a:lnTo>
                  <a:lnTo>
                    <a:pt x="69" y="82"/>
                  </a:lnTo>
                  <a:lnTo>
                    <a:pt x="88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5" name="Freeform 4267"/>
            <p:cNvSpPr>
              <a:spLocks/>
            </p:cNvSpPr>
            <p:nvPr/>
          </p:nvSpPr>
          <p:spPr bwMode="auto">
            <a:xfrm>
              <a:off x="915" y="1675"/>
              <a:ext cx="319" cy="889"/>
            </a:xfrm>
            <a:custGeom>
              <a:avLst/>
              <a:gdLst>
                <a:gd name="T0" fmla="*/ 314 w 319"/>
                <a:gd name="T1" fmla="*/ 0 h 889"/>
                <a:gd name="T2" fmla="*/ 314 w 319"/>
                <a:gd name="T3" fmla="*/ 0 h 889"/>
                <a:gd name="T4" fmla="*/ 289 w 319"/>
                <a:gd name="T5" fmla="*/ 64 h 889"/>
                <a:gd name="T6" fmla="*/ 264 w 319"/>
                <a:gd name="T7" fmla="*/ 126 h 889"/>
                <a:gd name="T8" fmla="*/ 241 w 319"/>
                <a:gd name="T9" fmla="*/ 188 h 889"/>
                <a:gd name="T10" fmla="*/ 217 w 319"/>
                <a:gd name="T11" fmla="*/ 248 h 889"/>
                <a:gd name="T12" fmla="*/ 195 w 319"/>
                <a:gd name="T13" fmla="*/ 308 h 889"/>
                <a:gd name="T14" fmla="*/ 171 w 319"/>
                <a:gd name="T15" fmla="*/ 367 h 889"/>
                <a:gd name="T16" fmla="*/ 151 w 319"/>
                <a:gd name="T17" fmla="*/ 426 h 889"/>
                <a:gd name="T18" fmla="*/ 130 w 319"/>
                <a:gd name="T19" fmla="*/ 482 h 889"/>
                <a:gd name="T20" fmla="*/ 109 w 319"/>
                <a:gd name="T21" fmla="*/ 538 h 889"/>
                <a:gd name="T22" fmla="*/ 91 w 319"/>
                <a:gd name="T23" fmla="*/ 592 h 889"/>
                <a:gd name="T24" fmla="*/ 72 w 319"/>
                <a:gd name="T25" fmla="*/ 646 h 889"/>
                <a:gd name="T26" fmla="*/ 55 w 319"/>
                <a:gd name="T27" fmla="*/ 697 h 889"/>
                <a:gd name="T28" fmla="*/ 39 w 319"/>
                <a:gd name="T29" fmla="*/ 747 h 889"/>
                <a:gd name="T30" fmla="*/ 25 w 319"/>
                <a:gd name="T31" fmla="*/ 796 h 889"/>
                <a:gd name="T32" fmla="*/ 11 w 319"/>
                <a:gd name="T33" fmla="*/ 842 h 889"/>
                <a:gd name="T34" fmla="*/ 0 w 319"/>
                <a:gd name="T35" fmla="*/ 888 h 889"/>
                <a:gd name="T36" fmla="*/ 5 w 319"/>
                <a:gd name="T37" fmla="*/ 889 h 889"/>
                <a:gd name="T38" fmla="*/ 17 w 319"/>
                <a:gd name="T39" fmla="*/ 844 h 889"/>
                <a:gd name="T40" fmla="*/ 31 w 319"/>
                <a:gd name="T41" fmla="*/ 797 h 889"/>
                <a:gd name="T42" fmla="*/ 44 w 319"/>
                <a:gd name="T43" fmla="*/ 749 h 889"/>
                <a:gd name="T44" fmla="*/ 60 w 319"/>
                <a:gd name="T45" fmla="*/ 699 h 889"/>
                <a:gd name="T46" fmla="*/ 77 w 319"/>
                <a:gd name="T47" fmla="*/ 647 h 889"/>
                <a:gd name="T48" fmla="*/ 96 w 319"/>
                <a:gd name="T49" fmla="*/ 595 h 889"/>
                <a:gd name="T50" fmla="*/ 114 w 319"/>
                <a:gd name="T51" fmla="*/ 540 h 889"/>
                <a:gd name="T52" fmla="*/ 135 w 319"/>
                <a:gd name="T53" fmla="*/ 485 h 889"/>
                <a:gd name="T54" fmla="*/ 155 w 319"/>
                <a:gd name="T55" fmla="*/ 427 h 889"/>
                <a:gd name="T56" fmla="*/ 177 w 319"/>
                <a:gd name="T57" fmla="*/ 370 h 889"/>
                <a:gd name="T58" fmla="*/ 199 w 319"/>
                <a:gd name="T59" fmla="*/ 311 h 889"/>
                <a:gd name="T60" fmla="*/ 223 w 319"/>
                <a:gd name="T61" fmla="*/ 251 h 889"/>
                <a:gd name="T62" fmla="*/ 246 w 319"/>
                <a:gd name="T63" fmla="*/ 189 h 889"/>
                <a:gd name="T64" fmla="*/ 270 w 319"/>
                <a:gd name="T65" fmla="*/ 128 h 889"/>
                <a:gd name="T66" fmla="*/ 295 w 319"/>
                <a:gd name="T67" fmla="*/ 65 h 889"/>
                <a:gd name="T68" fmla="*/ 319 w 319"/>
                <a:gd name="T69" fmla="*/ 3 h 889"/>
                <a:gd name="T70" fmla="*/ 319 w 319"/>
                <a:gd name="T71" fmla="*/ 3 h 889"/>
                <a:gd name="T72" fmla="*/ 314 w 319"/>
                <a:gd name="T73" fmla="*/ 0 h 8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9"/>
                <a:gd name="T112" fmla="*/ 0 h 889"/>
                <a:gd name="T113" fmla="*/ 319 w 319"/>
                <a:gd name="T114" fmla="*/ 889 h 88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9" h="889">
                  <a:moveTo>
                    <a:pt x="314" y="0"/>
                  </a:moveTo>
                  <a:lnTo>
                    <a:pt x="314" y="0"/>
                  </a:lnTo>
                  <a:lnTo>
                    <a:pt x="289" y="64"/>
                  </a:lnTo>
                  <a:lnTo>
                    <a:pt x="264" y="126"/>
                  </a:lnTo>
                  <a:lnTo>
                    <a:pt x="241" y="188"/>
                  </a:lnTo>
                  <a:lnTo>
                    <a:pt x="217" y="248"/>
                  </a:lnTo>
                  <a:lnTo>
                    <a:pt x="195" y="308"/>
                  </a:lnTo>
                  <a:lnTo>
                    <a:pt x="171" y="367"/>
                  </a:lnTo>
                  <a:lnTo>
                    <a:pt x="151" y="426"/>
                  </a:lnTo>
                  <a:lnTo>
                    <a:pt x="130" y="482"/>
                  </a:lnTo>
                  <a:lnTo>
                    <a:pt x="109" y="538"/>
                  </a:lnTo>
                  <a:lnTo>
                    <a:pt x="91" y="592"/>
                  </a:lnTo>
                  <a:lnTo>
                    <a:pt x="72" y="646"/>
                  </a:lnTo>
                  <a:lnTo>
                    <a:pt x="55" y="697"/>
                  </a:lnTo>
                  <a:lnTo>
                    <a:pt x="39" y="747"/>
                  </a:lnTo>
                  <a:lnTo>
                    <a:pt x="25" y="796"/>
                  </a:lnTo>
                  <a:lnTo>
                    <a:pt x="11" y="842"/>
                  </a:lnTo>
                  <a:lnTo>
                    <a:pt x="0" y="888"/>
                  </a:lnTo>
                  <a:lnTo>
                    <a:pt x="5" y="889"/>
                  </a:lnTo>
                  <a:lnTo>
                    <a:pt x="17" y="844"/>
                  </a:lnTo>
                  <a:lnTo>
                    <a:pt x="31" y="797"/>
                  </a:lnTo>
                  <a:lnTo>
                    <a:pt x="44" y="749"/>
                  </a:lnTo>
                  <a:lnTo>
                    <a:pt x="60" y="699"/>
                  </a:lnTo>
                  <a:lnTo>
                    <a:pt x="77" y="647"/>
                  </a:lnTo>
                  <a:lnTo>
                    <a:pt x="96" y="595"/>
                  </a:lnTo>
                  <a:lnTo>
                    <a:pt x="114" y="540"/>
                  </a:lnTo>
                  <a:lnTo>
                    <a:pt x="135" y="485"/>
                  </a:lnTo>
                  <a:lnTo>
                    <a:pt x="155" y="427"/>
                  </a:lnTo>
                  <a:lnTo>
                    <a:pt x="177" y="370"/>
                  </a:lnTo>
                  <a:lnTo>
                    <a:pt x="199" y="311"/>
                  </a:lnTo>
                  <a:lnTo>
                    <a:pt x="223" y="251"/>
                  </a:lnTo>
                  <a:lnTo>
                    <a:pt x="246" y="189"/>
                  </a:lnTo>
                  <a:lnTo>
                    <a:pt x="270" y="128"/>
                  </a:lnTo>
                  <a:lnTo>
                    <a:pt x="295" y="65"/>
                  </a:lnTo>
                  <a:lnTo>
                    <a:pt x="319" y="3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6" name="Freeform 4268"/>
            <p:cNvSpPr>
              <a:spLocks/>
            </p:cNvSpPr>
            <p:nvPr/>
          </p:nvSpPr>
          <p:spPr bwMode="auto">
            <a:xfrm>
              <a:off x="1229" y="856"/>
              <a:ext cx="254" cy="822"/>
            </a:xfrm>
            <a:custGeom>
              <a:avLst/>
              <a:gdLst>
                <a:gd name="T0" fmla="*/ 237 w 254"/>
                <a:gd name="T1" fmla="*/ 1 h 822"/>
                <a:gd name="T2" fmla="*/ 237 w 254"/>
                <a:gd name="T3" fmla="*/ 1 h 822"/>
                <a:gd name="T4" fmla="*/ 242 w 254"/>
                <a:gd name="T5" fmla="*/ 20 h 822"/>
                <a:gd name="T6" fmla="*/ 246 w 254"/>
                <a:gd name="T7" fmla="*/ 40 h 822"/>
                <a:gd name="T8" fmla="*/ 248 w 254"/>
                <a:gd name="T9" fmla="*/ 60 h 822"/>
                <a:gd name="T10" fmla="*/ 250 w 254"/>
                <a:gd name="T11" fmla="*/ 81 h 822"/>
                <a:gd name="T12" fmla="*/ 250 w 254"/>
                <a:gd name="T13" fmla="*/ 102 h 822"/>
                <a:gd name="T14" fmla="*/ 248 w 254"/>
                <a:gd name="T15" fmla="*/ 124 h 822"/>
                <a:gd name="T16" fmla="*/ 246 w 254"/>
                <a:gd name="T17" fmla="*/ 146 h 822"/>
                <a:gd name="T18" fmla="*/ 243 w 254"/>
                <a:gd name="T19" fmla="*/ 169 h 822"/>
                <a:gd name="T20" fmla="*/ 239 w 254"/>
                <a:gd name="T21" fmla="*/ 191 h 822"/>
                <a:gd name="T22" fmla="*/ 234 w 254"/>
                <a:gd name="T23" fmla="*/ 215 h 822"/>
                <a:gd name="T24" fmla="*/ 229 w 254"/>
                <a:gd name="T25" fmla="*/ 239 h 822"/>
                <a:gd name="T26" fmla="*/ 221 w 254"/>
                <a:gd name="T27" fmla="*/ 263 h 822"/>
                <a:gd name="T28" fmla="*/ 207 w 254"/>
                <a:gd name="T29" fmla="*/ 313 h 822"/>
                <a:gd name="T30" fmla="*/ 188 w 254"/>
                <a:gd name="T31" fmla="*/ 365 h 822"/>
                <a:gd name="T32" fmla="*/ 169 w 254"/>
                <a:gd name="T33" fmla="*/ 418 h 822"/>
                <a:gd name="T34" fmla="*/ 147 w 254"/>
                <a:gd name="T35" fmla="*/ 472 h 822"/>
                <a:gd name="T36" fmla="*/ 124 w 254"/>
                <a:gd name="T37" fmla="*/ 528 h 822"/>
                <a:gd name="T38" fmla="*/ 101 w 254"/>
                <a:gd name="T39" fmla="*/ 584 h 822"/>
                <a:gd name="T40" fmla="*/ 50 w 254"/>
                <a:gd name="T41" fmla="*/ 701 h 822"/>
                <a:gd name="T42" fmla="*/ 0 w 254"/>
                <a:gd name="T43" fmla="*/ 819 h 822"/>
                <a:gd name="T44" fmla="*/ 5 w 254"/>
                <a:gd name="T45" fmla="*/ 822 h 822"/>
                <a:gd name="T46" fmla="*/ 55 w 254"/>
                <a:gd name="T47" fmla="*/ 702 h 822"/>
                <a:gd name="T48" fmla="*/ 105 w 254"/>
                <a:gd name="T49" fmla="*/ 587 h 822"/>
                <a:gd name="T50" fmla="*/ 130 w 254"/>
                <a:gd name="T51" fmla="*/ 529 h 822"/>
                <a:gd name="T52" fmla="*/ 153 w 254"/>
                <a:gd name="T53" fmla="*/ 474 h 822"/>
                <a:gd name="T54" fmla="*/ 174 w 254"/>
                <a:gd name="T55" fmla="*/ 420 h 822"/>
                <a:gd name="T56" fmla="*/ 195 w 254"/>
                <a:gd name="T57" fmla="*/ 366 h 822"/>
                <a:gd name="T58" fmla="*/ 212 w 254"/>
                <a:gd name="T59" fmla="*/ 315 h 822"/>
                <a:gd name="T60" fmla="*/ 228 w 254"/>
                <a:gd name="T61" fmla="*/ 265 h 822"/>
                <a:gd name="T62" fmla="*/ 234 w 254"/>
                <a:gd name="T63" fmla="*/ 240 h 822"/>
                <a:gd name="T64" fmla="*/ 240 w 254"/>
                <a:gd name="T65" fmla="*/ 216 h 822"/>
                <a:gd name="T66" fmla="*/ 245 w 254"/>
                <a:gd name="T67" fmla="*/ 193 h 822"/>
                <a:gd name="T68" fmla="*/ 248 w 254"/>
                <a:gd name="T69" fmla="*/ 169 h 822"/>
                <a:gd name="T70" fmla="*/ 252 w 254"/>
                <a:gd name="T71" fmla="*/ 146 h 822"/>
                <a:gd name="T72" fmla="*/ 253 w 254"/>
                <a:gd name="T73" fmla="*/ 124 h 822"/>
                <a:gd name="T74" fmla="*/ 254 w 254"/>
                <a:gd name="T75" fmla="*/ 102 h 822"/>
                <a:gd name="T76" fmla="*/ 254 w 254"/>
                <a:gd name="T77" fmla="*/ 81 h 822"/>
                <a:gd name="T78" fmla="*/ 253 w 254"/>
                <a:gd name="T79" fmla="*/ 60 h 822"/>
                <a:gd name="T80" fmla="*/ 252 w 254"/>
                <a:gd name="T81" fmla="*/ 39 h 822"/>
                <a:gd name="T82" fmla="*/ 248 w 254"/>
                <a:gd name="T83" fmla="*/ 19 h 822"/>
                <a:gd name="T84" fmla="*/ 243 w 254"/>
                <a:gd name="T85" fmla="*/ 0 h 822"/>
                <a:gd name="T86" fmla="*/ 243 w 254"/>
                <a:gd name="T87" fmla="*/ 0 h 822"/>
                <a:gd name="T88" fmla="*/ 237 w 254"/>
                <a:gd name="T89" fmla="*/ 1 h 8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4"/>
                <a:gd name="T136" fmla="*/ 0 h 822"/>
                <a:gd name="T137" fmla="*/ 254 w 254"/>
                <a:gd name="T138" fmla="*/ 822 h 8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4" h="822">
                  <a:moveTo>
                    <a:pt x="237" y="1"/>
                  </a:moveTo>
                  <a:lnTo>
                    <a:pt x="237" y="1"/>
                  </a:lnTo>
                  <a:lnTo>
                    <a:pt x="242" y="20"/>
                  </a:lnTo>
                  <a:lnTo>
                    <a:pt x="246" y="40"/>
                  </a:lnTo>
                  <a:lnTo>
                    <a:pt x="248" y="60"/>
                  </a:lnTo>
                  <a:lnTo>
                    <a:pt x="250" y="81"/>
                  </a:lnTo>
                  <a:lnTo>
                    <a:pt x="250" y="102"/>
                  </a:lnTo>
                  <a:lnTo>
                    <a:pt x="248" y="124"/>
                  </a:lnTo>
                  <a:lnTo>
                    <a:pt x="246" y="146"/>
                  </a:lnTo>
                  <a:lnTo>
                    <a:pt x="243" y="169"/>
                  </a:lnTo>
                  <a:lnTo>
                    <a:pt x="239" y="191"/>
                  </a:lnTo>
                  <a:lnTo>
                    <a:pt x="234" y="215"/>
                  </a:lnTo>
                  <a:lnTo>
                    <a:pt x="229" y="239"/>
                  </a:lnTo>
                  <a:lnTo>
                    <a:pt x="221" y="263"/>
                  </a:lnTo>
                  <a:lnTo>
                    <a:pt x="207" y="313"/>
                  </a:lnTo>
                  <a:lnTo>
                    <a:pt x="188" y="365"/>
                  </a:lnTo>
                  <a:lnTo>
                    <a:pt x="169" y="418"/>
                  </a:lnTo>
                  <a:lnTo>
                    <a:pt x="147" y="472"/>
                  </a:lnTo>
                  <a:lnTo>
                    <a:pt x="124" y="528"/>
                  </a:lnTo>
                  <a:lnTo>
                    <a:pt x="101" y="584"/>
                  </a:lnTo>
                  <a:lnTo>
                    <a:pt x="50" y="701"/>
                  </a:lnTo>
                  <a:lnTo>
                    <a:pt x="0" y="819"/>
                  </a:lnTo>
                  <a:lnTo>
                    <a:pt x="5" y="822"/>
                  </a:lnTo>
                  <a:lnTo>
                    <a:pt x="55" y="702"/>
                  </a:lnTo>
                  <a:lnTo>
                    <a:pt x="105" y="587"/>
                  </a:lnTo>
                  <a:lnTo>
                    <a:pt x="130" y="529"/>
                  </a:lnTo>
                  <a:lnTo>
                    <a:pt x="153" y="474"/>
                  </a:lnTo>
                  <a:lnTo>
                    <a:pt x="174" y="420"/>
                  </a:lnTo>
                  <a:lnTo>
                    <a:pt x="195" y="366"/>
                  </a:lnTo>
                  <a:lnTo>
                    <a:pt x="212" y="315"/>
                  </a:lnTo>
                  <a:lnTo>
                    <a:pt x="228" y="265"/>
                  </a:lnTo>
                  <a:lnTo>
                    <a:pt x="234" y="240"/>
                  </a:lnTo>
                  <a:lnTo>
                    <a:pt x="240" y="216"/>
                  </a:lnTo>
                  <a:lnTo>
                    <a:pt x="245" y="193"/>
                  </a:lnTo>
                  <a:lnTo>
                    <a:pt x="248" y="169"/>
                  </a:lnTo>
                  <a:lnTo>
                    <a:pt x="252" y="146"/>
                  </a:lnTo>
                  <a:lnTo>
                    <a:pt x="253" y="124"/>
                  </a:lnTo>
                  <a:lnTo>
                    <a:pt x="254" y="102"/>
                  </a:lnTo>
                  <a:lnTo>
                    <a:pt x="254" y="81"/>
                  </a:lnTo>
                  <a:lnTo>
                    <a:pt x="253" y="60"/>
                  </a:lnTo>
                  <a:lnTo>
                    <a:pt x="252" y="39"/>
                  </a:lnTo>
                  <a:lnTo>
                    <a:pt x="248" y="19"/>
                  </a:lnTo>
                  <a:lnTo>
                    <a:pt x="243" y="0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7" name="Freeform 4269"/>
            <p:cNvSpPr>
              <a:spLocks/>
            </p:cNvSpPr>
            <p:nvPr/>
          </p:nvSpPr>
          <p:spPr bwMode="auto">
            <a:xfrm>
              <a:off x="1304" y="484"/>
              <a:ext cx="168" cy="373"/>
            </a:xfrm>
            <a:custGeom>
              <a:avLst/>
              <a:gdLst>
                <a:gd name="T0" fmla="*/ 0 w 168"/>
                <a:gd name="T1" fmla="*/ 6 h 373"/>
                <a:gd name="T2" fmla="*/ 0 w 168"/>
                <a:gd name="T3" fmla="*/ 6 h 373"/>
                <a:gd name="T4" fmla="*/ 5 w 168"/>
                <a:gd name="T5" fmla="*/ 9 h 373"/>
                <a:gd name="T6" fmla="*/ 10 w 168"/>
                <a:gd name="T7" fmla="*/ 13 h 373"/>
                <a:gd name="T8" fmla="*/ 17 w 168"/>
                <a:gd name="T9" fmla="*/ 20 h 373"/>
                <a:gd name="T10" fmla="*/ 26 w 168"/>
                <a:gd name="T11" fmla="*/ 31 h 373"/>
                <a:gd name="T12" fmla="*/ 34 w 168"/>
                <a:gd name="T13" fmla="*/ 44 h 373"/>
                <a:gd name="T14" fmla="*/ 44 w 168"/>
                <a:gd name="T15" fmla="*/ 59 h 373"/>
                <a:gd name="T16" fmla="*/ 54 w 168"/>
                <a:gd name="T17" fmla="*/ 78 h 373"/>
                <a:gd name="T18" fmla="*/ 65 w 168"/>
                <a:gd name="T19" fmla="*/ 99 h 373"/>
                <a:gd name="T20" fmla="*/ 76 w 168"/>
                <a:gd name="T21" fmla="*/ 123 h 373"/>
                <a:gd name="T22" fmla="*/ 87 w 168"/>
                <a:gd name="T23" fmla="*/ 150 h 373"/>
                <a:gd name="T24" fmla="*/ 99 w 168"/>
                <a:gd name="T25" fmla="*/ 179 h 373"/>
                <a:gd name="T26" fmla="*/ 111 w 168"/>
                <a:gd name="T27" fmla="*/ 213 h 373"/>
                <a:gd name="T28" fmla="*/ 124 w 168"/>
                <a:gd name="T29" fmla="*/ 248 h 373"/>
                <a:gd name="T30" fmla="*/ 137 w 168"/>
                <a:gd name="T31" fmla="*/ 287 h 373"/>
                <a:gd name="T32" fmla="*/ 150 w 168"/>
                <a:gd name="T33" fmla="*/ 328 h 373"/>
                <a:gd name="T34" fmla="*/ 162 w 168"/>
                <a:gd name="T35" fmla="*/ 373 h 373"/>
                <a:gd name="T36" fmla="*/ 168 w 168"/>
                <a:gd name="T37" fmla="*/ 372 h 373"/>
                <a:gd name="T38" fmla="*/ 155 w 168"/>
                <a:gd name="T39" fmla="*/ 327 h 373"/>
                <a:gd name="T40" fmla="*/ 142 w 168"/>
                <a:gd name="T41" fmla="*/ 285 h 373"/>
                <a:gd name="T42" fmla="*/ 129 w 168"/>
                <a:gd name="T43" fmla="*/ 247 h 373"/>
                <a:gd name="T44" fmla="*/ 117 w 168"/>
                <a:gd name="T45" fmla="*/ 210 h 373"/>
                <a:gd name="T46" fmla="*/ 104 w 168"/>
                <a:gd name="T47" fmla="*/ 178 h 373"/>
                <a:gd name="T48" fmla="*/ 91 w 168"/>
                <a:gd name="T49" fmla="*/ 148 h 373"/>
                <a:gd name="T50" fmla="*/ 80 w 168"/>
                <a:gd name="T51" fmla="*/ 120 h 373"/>
                <a:gd name="T52" fmla="*/ 69 w 168"/>
                <a:gd name="T53" fmla="*/ 97 h 373"/>
                <a:gd name="T54" fmla="*/ 58 w 168"/>
                <a:gd name="T55" fmla="*/ 75 h 373"/>
                <a:gd name="T56" fmla="*/ 47 w 168"/>
                <a:gd name="T57" fmla="*/ 56 h 373"/>
                <a:gd name="T58" fmla="*/ 39 w 168"/>
                <a:gd name="T59" fmla="*/ 40 h 373"/>
                <a:gd name="T60" fmla="*/ 29 w 168"/>
                <a:gd name="T61" fmla="*/ 28 h 373"/>
                <a:gd name="T62" fmla="*/ 22 w 168"/>
                <a:gd name="T63" fmla="*/ 16 h 373"/>
                <a:gd name="T64" fmla="*/ 13 w 168"/>
                <a:gd name="T65" fmla="*/ 9 h 373"/>
                <a:gd name="T66" fmla="*/ 7 w 168"/>
                <a:gd name="T67" fmla="*/ 4 h 373"/>
                <a:gd name="T68" fmla="*/ 1 w 168"/>
                <a:gd name="T69" fmla="*/ 0 h 373"/>
                <a:gd name="T70" fmla="*/ 1 w 168"/>
                <a:gd name="T71" fmla="*/ 0 h 373"/>
                <a:gd name="T72" fmla="*/ 0 w 168"/>
                <a:gd name="T73" fmla="*/ 6 h 37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8"/>
                <a:gd name="T112" fmla="*/ 0 h 373"/>
                <a:gd name="T113" fmla="*/ 168 w 168"/>
                <a:gd name="T114" fmla="*/ 373 h 37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8" h="373">
                  <a:moveTo>
                    <a:pt x="0" y="6"/>
                  </a:moveTo>
                  <a:lnTo>
                    <a:pt x="0" y="6"/>
                  </a:lnTo>
                  <a:lnTo>
                    <a:pt x="5" y="9"/>
                  </a:lnTo>
                  <a:lnTo>
                    <a:pt x="10" y="13"/>
                  </a:lnTo>
                  <a:lnTo>
                    <a:pt x="17" y="20"/>
                  </a:lnTo>
                  <a:lnTo>
                    <a:pt x="26" y="31"/>
                  </a:lnTo>
                  <a:lnTo>
                    <a:pt x="34" y="44"/>
                  </a:lnTo>
                  <a:lnTo>
                    <a:pt x="44" y="59"/>
                  </a:lnTo>
                  <a:lnTo>
                    <a:pt x="54" y="78"/>
                  </a:lnTo>
                  <a:lnTo>
                    <a:pt x="65" y="99"/>
                  </a:lnTo>
                  <a:lnTo>
                    <a:pt x="76" y="123"/>
                  </a:lnTo>
                  <a:lnTo>
                    <a:pt x="87" y="150"/>
                  </a:lnTo>
                  <a:lnTo>
                    <a:pt x="99" y="179"/>
                  </a:lnTo>
                  <a:lnTo>
                    <a:pt x="111" y="213"/>
                  </a:lnTo>
                  <a:lnTo>
                    <a:pt x="124" y="248"/>
                  </a:lnTo>
                  <a:lnTo>
                    <a:pt x="137" y="287"/>
                  </a:lnTo>
                  <a:lnTo>
                    <a:pt x="150" y="328"/>
                  </a:lnTo>
                  <a:lnTo>
                    <a:pt x="162" y="373"/>
                  </a:lnTo>
                  <a:lnTo>
                    <a:pt x="168" y="372"/>
                  </a:lnTo>
                  <a:lnTo>
                    <a:pt x="155" y="327"/>
                  </a:lnTo>
                  <a:lnTo>
                    <a:pt x="142" y="285"/>
                  </a:lnTo>
                  <a:lnTo>
                    <a:pt x="129" y="247"/>
                  </a:lnTo>
                  <a:lnTo>
                    <a:pt x="117" y="210"/>
                  </a:lnTo>
                  <a:lnTo>
                    <a:pt x="104" y="178"/>
                  </a:lnTo>
                  <a:lnTo>
                    <a:pt x="91" y="148"/>
                  </a:lnTo>
                  <a:lnTo>
                    <a:pt x="80" y="120"/>
                  </a:lnTo>
                  <a:lnTo>
                    <a:pt x="69" y="97"/>
                  </a:lnTo>
                  <a:lnTo>
                    <a:pt x="58" y="75"/>
                  </a:lnTo>
                  <a:lnTo>
                    <a:pt x="47" y="56"/>
                  </a:lnTo>
                  <a:lnTo>
                    <a:pt x="39" y="40"/>
                  </a:lnTo>
                  <a:lnTo>
                    <a:pt x="29" y="28"/>
                  </a:lnTo>
                  <a:lnTo>
                    <a:pt x="22" y="16"/>
                  </a:lnTo>
                  <a:lnTo>
                    <a:pt x="13" y="9"/>
                  </a:lnTo>
                  <a:lnTo>
                    <a:pt x="7" y="4"/>
                  </a:lnTo>
                  <a:lnTo>
                    <a:pt x="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8" name="Freeform 4270"/>
            <p:cNvSpPr>
              <a:spLocks/>
            </p:cNvSpPr>
            <p:nvPr/>
          </p:nvSpPr>
          <p:spPr bwMode="auto">
            <a:xfrm>
              <a:off x="2754" y="2332"/>
              <a:ext cx="63" cy="28"/>
            </a:xfrm>
            <a:custGeom>
              <a:avLst/>
              <a:gdLst>
                <a:gd name="T0" fmla="*/ 3 w 63"/>
                <a:gd name="T1" fmla="*/ 28 h 28"/>
                <a:gd name="T2" fmla="*/ 3 w 63"/>
                <a:gd name="T3" fmla="*/ 28 h 28"/>
                <a:gd name="T4" fmla="*/ 20 w 63"/>
                <a:gd name="T5" fmla="*/ 19 h 28"/>
                <a:gd name="T6" fmla="*/ 34 w 63"/>
                <a:gd name="T7" fmla="*/ 12 h 28"/>
                <a:gd name="T8" fmla="*/ 42 w 63"/>
                <a:gd name="T9" fmla="*/ 9 h 28"/>
                <a:gd name="T10" fmla="*/ 49 w 63"/>
                <a:gd name="T11" fmla="*/ 7 h 28"/>
                <a:gd name="T12" fmla="*/ 55 w 63"/>
                <a:gd name="T13" fmla="*/ 7 h 28"/>
                <a:gd name="T14" fmla="*/ 61 w 63"/>
                <a:gd name="T15" fmla="*/ 5 h 28"/>
                <a:gd name="T16" fmla="*/ 63 w 63"/>
                <a:gd name="T17" fmla="*/ 0 h 28"/>
                <a:gd name="T18" fmla="*/ 55 w 63"/>
                <a:gd name="T19" fmla="*/ 0 h 28"/>
                <a:gd name="T20" fmla="*/ 48 w 63"/>
                <a:gd name="T21" fmla="*/ 2 h 28"/>
                <a:gd name="T22" fmla="*/ 41 w 63"/>
                <a:gd name="T23" fmla="*/ 4 h 28"/>
                <a:gd name="T24" fmla="*/ 33 w 63"/>
                <a:gd name="T25" fmla="*/ 7 h 28"/>
                <a:gd name="T26" fmla="*/ 17 w 63"/>
                <a:gd name="T27" fmla="*/ 14 h 28"/>
                <a:gd name="T28" fmla="*/ 0 w 63"/>
                <a:gd name="T29" fmla="*/ 23 h 28"/>
                <a:gd name="T30" fmla="*/ 0 w 63"/>
                <a:gd name="T31" fmla="*/ 23 h 28"/>
                <a:gd name="T32" fmla="*/ 3 w 63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3"/>
                <a:gd name="T52" fmla="*/ 0 h 28"/>
                <a:gd name="T53" fmla="*/ 63 w 63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3" h="28">
                  <a:moveTo>
                    <a:pt x="3" y="28"/>
                  </a:moveTo>
                  <a:lnTo>
                    <a:pt x="3" y="28"/>
                  </a:lnTo>
                  <a:lnTo>
                    <a:pt x="20" y="19"/>
                  </a:lnTo>
                  <a:lnTo>
                    <a:pt x="34" y="12"/>
                  </a:lnTo>
                  <a:lnTo>
                    <a:pt x="42" y="9"/>
                  </a:lnTo>
                  <a:lnTo>
                    <a:pt x="49" y="7"/>
                  </a:lnTo>
                  <a:lnTo>
                    <a:pt x="55" y="7"/>
                  </a:lnTo>
                  <a:lnTo>
                    <a:pt x="61" y="5"/>
                  </a:lnTo>
                  <a:lnTo>
                    <a:pt x="63" y="0"/>
                  </a:lnTo>
                  <a:lnTo>
                    <a:pt x="55" y="0"/>
                  </a:lnTo>
                  <a:lnTo>
                    <a:pt x="48" y="2"/>
                  </a:lnTo>
                  <a:lnTo>
                    <a:pt x="41" y="4"/>
                  </a:lnTo>
                  <a:lnTo>
                    <a:pt x="33" y="7"/>
                  </a:lnTo>
                  <a:lnTo>
                    <a:pt x="17" y="14"/>
                  </a:lnTo>
                  <a:lnTo>
                    <a:pt x="0" y="23"/>
                  </a:lnTo>
                  <a:lnTo>
                    <a:pt x="3" y="28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49" name="Freeform 4271"/>
            <p:cNvSpPr>
              <a:spLocks/>
            </p:cNvSpPr>
            <p:nvPr/>
          </p:nvSpPr>
          <p:spPr bwMode="auto">
            <a:xfrm>
              <a:off x="2696" y="2355"/>
              <a:ext cx="61" cy="71"/>
            </a:xfrm>
            <a:custGeom>
              <a:avLst/>
              <a:gdLst>
                <a:gd name="T0" fmla="*/ 6 w 61"/>
                <a:gd name="T1" fmla="*/ 71 h 71"/>
                <a:gd name="T2" fmla="*/ 6 w 61"/>
                <a:gd name="T3" fmla="*/ 71 h 71"/>
                <a:gd name="T4" fmla="*/ 7 w 61"/>
                <a:gd name="T5" fmla="*/ 65 h 71"/>
                <a:gd name="T6" fmla="*/ 9 w 61"/>
                <a:gd name="T7" fmla="*/ 57 h 71"/>
                <a:gd name="T8" fmla="*/ 14 w 61"/>
                <a:gd name="T9" fmla="*/ 49 h 71"/>
                <a:gd name="T10" fmla="*/ 22 w 61"/>
                <a:gd name="T11" fmla="*/ 40 h 71"/>
                <a:gd name="T12" fmla="*/ 29 w 61"/>
                <a:gd name="T13" fmla="*/ 30 h 71"/>
                <a:gd name="T14" fmla="*/ 39 w 61"/>
                <a:gd name="T15" fmla="*/ 21 h 71"/>
                <a:gd name="T16" fmla="*/ 50 w 61"/>
                <a:gd name="T17" fmla="*/ 12 h 71"/>
                <a:gd name="T18" fmla="*/ 61 w 61"/>
                <a:gd name="T19" fmla="*/ 5 h 71"/>
                <a:gd name="T20" fmla="*/ 58 w 61"/>
                <a:gd name="T21" fmla="*/ 0 h 71"/>
                <a:gd name="T22" fmla="*/ 46 w 61"/>
                <a:gd name="T23" fmla="*/ 9 h 71"/>
                <a:gd name="T24" fmla="*/ 35 w 61"/>
                <a:gd name="T25" fmla="*/ 17 h 71"/>
                <a:gd name="T26" fmla="*/ 25 w 61"/>
                <a:gd name="T27" fmla="*/ 26 h 71"/>
                <a:gd name="T28" fmla="*/ 17 w 61"/>
                <a:gd name="T29" fmla="*/ 36 h 71"/>
                <a:gd name="T30" fmla="*/ 11 w 61"/>
                <a:gd name="T31" fmla="*/ 45 h 71"/>
                <a:gd name="T32" fmla="*/ 4 w 61"/>
                <a:gd name="T33" fmla="*/ 55 h 71"/>
                <a:gd name="T34" fmla="*/ 2 w 61"/>
                <a:gd name="T35" fmla="*/ 64 h 71"/>
                <a:gd name="T36" fmla="*/ 0 w 61"/>
                <a:gd name="T37" fmla="*/ 71 h 71"/>
                <a:gd name="T38" fmla="*/ 0 w 61"/>
                <a:gd name="T39" fmla="*/ 71 h 71"/>
                <a:gd name="T40" fmla="*/ 6 w 61"/>
                <a:gd name="T41" fmla="*/ 71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1"/>
                <a:gd name="T64" fmla="*/ 0 h 71"/>
                <a:gd name="T65" fmla="*/ 61 w 61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1" h="71">
                  <a:moveTo>
                    <a:pt x="6" y="71"/>
                  </a:moveTo>
                  <a:lnTo>
                    <a:pt x="6" y="71"/>
                  </a:lnTo>
                  <a:lnTo>
                    <a:pt x="7" y="65"/>
                  </a:lnTo>
                  <a:lnTo>
                    <a:pt x="9" y="57"/>
                  </a:lnTo>
                  <a:lnTo>
                    <a:pt x="14" y="49"/>
                  </a:lnTo>
                  <a:lnTo>
                    <a:pt x="22" y="40"/>
                  </a:lnTo>
                  <a:lnTo>
                    <a:pt x="29" y="30"/>
                  </a:lnTo>
                  <a:lnTo>
                    <a:pt x="39" y="21"/>
                  </a:lnTo>
                  <a:lnTo>
                    <a:pt x="50" y="12"/>
                  </a:lnTo>
                  <a:lnTo>
                    <a:pt x="61" y="5"/>
                  </a:lnTo>
                  <a:lnTo>
                    <a:pt x="58" y="0"/>
                  </a:lnTo>
                  <a:lnTo>
                    <a:pt x="46" y="9"/>
                  </a:lnTo>
                  <a:lnTo>
                    <a:pt x="35" y="17"/>
                  </a:lnTo>
                  <a:lnTo>
                    <a:pt x="25" y="26"/>
                  </a:lnTo>
                  <a:lnTo>
                    <a:pt x="17" y="36"/>
                  </a:lnTo>
                  <a:lnTo>
                    <a:pt x="11" y="45"/>
                  </a:lnTo>
                  <a:lnTo>
                    <a:pt x="4" y="55"/>
                  </a:lnTo>
                  <a:lnTo>
                    <a:pt x="2" y="64"/>
                  </a:lnTo>
                  <a:lnTo>
                    <a:pt x="0" y="71"/>
                  </a:lnTo>
                  <a:lnTo>
                    <a:pt x="6" y="7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0" name="Freeform 4272"/>
            <p:cNvSpPr>
              <a:spLocks/>
            </p:cNvSpPr>
            <p:nvPr/>
          </p:nvSpPr>
          <p:spPr bwMode="auto">
            <a:xfrm>
              <a:off x="2696" y="2426"/>
              <a:ext cx="25" cy="43"/>
            </a:xfrm>
            <a:custGeom>
              <a:avLst/>
              <a:gdLst>
                <a:gd name="T0" fmla="*/ 25 w 25"/>
                <a:gd name="T1" fmla="*/ 39 h 43"/>
                <a:gd name="T2" fmla="*/ 25 w 25"/>
                <a:gd name="T3" fmla="*/ 39 h 43"/>
                <a:gd name="T4" fmla="*/ 18 w 25"/>
                <a:gd name="T5" fmla="*/ 29 h 43"/>
                <a:gd name="T6" fmla="*/ 12 w 25"/>
                <a:gd name="T7" fmla="*/ 20 h 43"/>
                <a:gd name="T8" fmla="*/ 9 w 25"/>
                <a:gd name="T9" fmla="*/ 15 h 43"/>
                <a:gd name="T10" fmla="*/ 7 w 25"/>
                <a:gd name="T11" fmla="*/ 11 h 43"/>
                <a:gd name="T12" fmla="*/ 6 w 25"/>
                <a:gd name="T13" fmla="*/ 5 h 43"/>
                <a:gd name="T14" fmla="*/ 6 w 25"/>
                <a:gd name="T15" fmla="*/ 0 h 43"/>
                <a:gd name="T16" fmla="*/ 0 w 25"/>
                <a:gd name="T17" fmla="*/ 0 h 43"/>
                <a:gd name="T18" fmla="*/ 1 w 25"/>
                <a:gd name="T19" fmla="*/ 6 h 43"/>
                <a:gd name="T20" fmla="*/ 2 w 25"/>
                <a:gd name="T21" fmla="*/ 13 h 43"/>
                <a:gd name="T22" fmla="*/ 4 w 25"/>
                <a:gd name="T23" fmla="*/ 18 h 43"/>
                <a:gd name="T24" fmla="*/ 7 w 25"/>
                <a:gd name="T25" fmla="*/ 23 h 43"/>
                <a:gd name="T26" fmla="*/ 13 w 25"/>
                <a:gd name="T27" fmla="*/ 33 h 43"/>
                <a:gd name="T28" fmla="*/ 22 w 25"/>
                <a:gd name="T29" fmla="*/ 43 h 43"/>
                <a:gd name="T30" fmla="*/ 22 w 25"/>
                <a:gd name="T31" fmla="*/ 43 h 43"/>
                <a:gd name="T32" fmla="*/ 25 w 25"/>
                <a:gd name="T33" fmla="*/ 39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43"/>
                <a:gd name="T53" fmla="*/ 25 w 2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43">
                  <a:moveTo>
                    <a:pt x="25" y="39"/>
                  </a:moveTo>
                  <a:lnTo>
                    <a:pt x="25" y="39"/>
                  </a:lnTo>
                  <a:lnTo>
                    <a:pt x="18" y="29"/>
                  </a:lnTo>
                  <a:lnTo>
                    <a:pt x="12" y="20"/>
                  </a:lnTo>
                  <a:lnTo>
                    <a:pt x="9" y="15"/>
                  </a:lnTo>
                  <a:lnTo>
                    <a:pt x="7" y="11"/>
                  </a:lnTo>
                  <a:lnTo>
                    <a:pt x="6" y="5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8"/>
                  </a:lnTo>
                  <a:lnTo>
                    <a:pt x="7" y="23"/>
                  </a:lnTo>
                  <a:lnTo>
                    <a:pt x="13" y="33"/>
                  </a:lnTo>
                  <a:lnTo>
                    <a:pt x="22" y="43"/>
                  </a:lnTo>
                  <a:lnTo>
                    <a:pt x="25" y="3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1" name="Freeform 4273"/>
            <p:cNvSpPr>
              <a:spLocks/>
            </p:cNvSpPr>
            <p:nvPr/>
          </p:nvSpPr>
          <p:spPr bwMode="auto">
            <a:xfrm>
              <a:off x="2718" y="2465"/>
              <a:ext cx="46" cy="27"/>
            </a:xfrm>
            <a:custGeom>
              <a:avLst/>
              <a:gdLst>
                <a:gd name="T0" fmla="*/ 46 w 46"/>
                <a:gd name="T1" fmla="*/ 21 h 27"/>
                <a:gd name="T2" fmla="*/ 46 w 46"/>
                <a:gd name="T3" fmla="*/ 21 h 27"/>
                <a:gd name="T4" fmla="*/ 40 w 46"/>
                <a:gd name="T5" fmla="*/ 21 h 27"/>
                <a:gd name="T6" fmla="*/ 34 w 46"/>
                <a:gd name="T7" fmla="*/ 20 h 27"/>
                <a:gd name="T8" fmla="*/ 28 w 46"/>
                <a:gd name="T9" fmla="*/ 17 h 27"/>
                <a:gd name="T10" fmla="*/ 23 w 46"/>
                <a:gd name="T11" fmla="*/ 15 h 27"/>
                <a:gd name="T12" fmla="*/ 17 w 46"/>
                <a:gd name="T13" fmla="*/ 12 h 27"/>
                <a:gd name="T14" fmla="*/ 12 w 46"/>
                <a:gd name="T15" fmla="*/ 9 h 27"/>
                <a:gd name="T16" fmla="*/ 7 w 46"/>
                <a:gd name="T17" fmla="*/ 5 h 27"/>
                <a:gd name="T18" fmla="*/ 3 w 46"/>
                <a:gd name="T19" fmla="*/ 0 h 27"/>
                <a:gd name="T20" fmla="*/ 0 w 46"/>
                <a:gd name="T21" fmla="*/ 4 h 27"/>
                <a:gd name="T22" fmla="*/ 3 w 46"/>
                <a:gd name="T23" fmla="*/ 9 h 27"/>
                <a:gd name="T24" fmla="*/ 8 w 46"/>
                <a:gd name="T25" fmla="*/ 14 h 27"/>
                <a:gd name="T26" fmla="*/ 14 w 46"/>
                <a:gd name="T27" fmla="*/ 17 h 27"/>
                <a:gd name="T28" fmla="*/ 20 w 46"/>
                <a:gd name="T29" fmla="*/ 20 h 27"/>
                <a:gd name="T30" fmla="*/ 26 w 46"/>
                <a:gd name="T31" fmla="*/ 24 h 27"/>
                <a:gd name="T32" fmla="*/ 33 w 46"/>
                <a:gd name="T33" fmla="*/ 25 h 27"/>
                <a:gd name="T34" fmla="*/ 40 w 46"/>
                <a:gd name="T35" fmla="*/ 26 h 27"/>
                <a:gd name="T36" fmla="*/ 46 w 46"/>
                <a:gd name="T37" fmla="*/ 27 h 27"/>
                <a:gd name="T38" fmla="*/ 46 w 46"/>
                <a:gd name="T39" fmla="*/ 27 h 27"/>
                <a:gd name="T40" fmla="*/ 46 w 46"/>
                <a:gd name="T41" fmla="*/ 21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6"/>
                <a:gd name="T64" fmla="*/ 0 h 27"/>
                <a:gd name="T65" fmla="*/ 46 w 46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6" h="27">
                  <a:moveTo>
                    <a:pt x="46" y="21"/>
                  </a:moveTo>
                  <a:lnTo>
                    <a:pt x="46" y="21"/>
                  </a:lnTo>
                  <a:lnTo>
                    <a:pt x="40" y="21"/>
                  </a:lnTo>
                  <a:lnTo>
                    <a:pt x="34" y="20"/>
                  </a:lnTo>
                  <a:lnTo>
                    <a:pt x="28" y="17"/>
                  </a:lnTo>
                  <a:lnTo>
                    <a:pt x="23" y="15"/>
                  </a:lnTo>
                  <a:lnTo>
                    <a:pt x="17" y="12"/>
                  </a:lnTo>
                  <a:lnTo>
                    <a:pt x="12" y="9"/>
                  </a:lnTo>
                  <a:lnTo>
                    <a:pt x="7" y="5"/>
                  </a:lnTo>
                  <a:lnTo>
                    <a:pt x="3" y="0"/>
                  </a:lnTo>
                  <a:lnTo>
                    <a:pt x="0" y="4"/>
                  </a:lnTo>
                  <a:lnTo>
                    <a:pt x="3" y="9"/>
                  </a:lnTo>
                  <a:lnTo>
                    <a:pt x="8" y="14"/>
                  </a:lnTo>
                  <a:lnTo>
                    <a:pt x="14" y="17"/>
                  </a:lnTo>
                  <a:lnTo>
                    <a:pt x="20" y="20"/>
                  </a:lnTo>
                  <a:lnTo>
                    <a:pt x="26" y="24"/>
                  </a:lnTo>
                  <a:lnTo>
                    <a:pt x="33" y="25"/>
                  </a:lnTo>
                  <a:lnTo>
                    <a:pt x="40" y="26"/>
                  </a:lnTo>
                  <a:lnTo>
                    <a:pt x="46" y="27"/>
                  </a:lnTo>
                  <a:lnTo>
                    <a:pt x="46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2" name="Freeform 4274"/>
            <p:cNvSpPr>
              <a:spLocks/>
            </p:cNvSpPr>
            <p:nvPr/>
          </p:nvSpPr>
          <p:spPr bwMode="auto">
            <a:xfrm>
              <a:off x="2764" y="2465"/>
              <a:ext cx="49" cy="27"/>
            </a:xfrm>
            <a:custGeom>
              <a:avLst/>
              <a:gdLst>
                <a:gd name="T0" fmla="*/ 44 w 49"/>
                <a:gd name="T1" fmla="*/ 0 h 27"/>
                <a:gd name="T2" fmla="*/ 44 w 49"/>
                <a:gd name="T3" fmla="*/ 0 h 27"/>
                <a:gd name="T4" fmla="*/ 40 w 49"/>
                <a:gd name="T5" fmla="*/ 5 h 27"/>
                <a:gd name="T6" fmla="*/ 35 w 49"/>
                <a:gd name="T7" fmla="*/ 9 h 27"/>
                <a:gd name="T8" fmla="*/ 31 w 49"/>
                <a:gd name="T9" fmla="*/ 12 h 27"/>
                <a:gd name="T10" fmla="*/ 24 w 49"/>
                <a:gd name="T11" fmla="*/ 16 h 27"/>
                <a:gd name="T12" fmla="*/ 18 w 49"/>
                <a:gd name="T13" fmla="*/ 19 h 27"/>
                <a:gd name="T14" fmla="*/ 12 w 49"/>
                <a:gd name="T15" fmla="*/ 20 h 27"/>
                <a:gd name="T16" fmla="*/ 6 w 49"/>
                <a:gd name="T17" fmla="*/ 21 h 27"/>
                <a:gd name="T18" fmla="*/ 0 w 49"/>
                <a:gd name="T19" fmla="*/ 21 h 27"/>
                <a:gd name="T20" fmla="*/ 0 w 49"/>
                <a:gd name="T21" fmla="*/ 27 h 27"/>
                <a:gd name="T22" fmla="*/ 7 w 49"/>
                <a:gd name="T23" fmla="*/ 26 h 27"/>
                <a:gd name="T24" fmla="*/ 13 w 49"/>
                <a:gd name="T25" fmla="*/ 25 h 27"/>
                <a:gd name="T26" fmla="*/ 21 w 49"/>
                <a:gd name="T27" fmla="*/ 24 h 27"/>
                <a:gd name="T28" fmla="*/ 27 w 49"/>
                <a:gd name="T29" fmla="*/ 21 h 27"/>
                <a:gd name="T30" fmla="*/ 33 w 49"/>
                <a:gd name="T31" fmla="*/ 17 h 27"/>
                <a:gd name="T32" fmla="*/ 39 w 49"/>
                <a:gd name="T33" fmla="*/ 14 h 27"/>
                <a:gd name="T34" fmla="*/ 44 w 49"/>
                <a:gd name="T35" fmla="*/ 9 h 27"/>
                <a:gd name="T36" fmla="*/ 49 w 49"/>
                <a:gd name="T37" fmla="*/ 4 h 27"/>
                <a:gd name="T38" fmla="*/ 49 w 49"/>
                <a:gd name="T39" fmla="*/ 4 h 27"/>
                <a:gd name="T40" fmla="*/ 44 w 49"/>
                <a:gd name="T41" fmla="*/ 0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9"/>
                <a:gd name="T64" fmla="*/ 0 h 27"/>
                <a:gd name="T65" fmla="*/ 49 w 49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9" h="27">
                  <a:moveTo>
                    <a:pt x="44" y="0"/>
                  </a:moveTo>
                  <a:lnTo>
                    <a:pt x="44" y="0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31" y="12"/>
                  </a:lnTo>
                  <a:lnTo>
                    <a:pt x="24" y="16"/>
                  </a:lnTo>
                  <a:lnTo>
                    <a:pt x="18" y="19"/>
                  </a:lnTo>
                  <a:lnTo>
                    <a:pt x="12" y="20"/>
                  </a:lnTo>
                  <a:lnTo>
                    <a:pt x="6" y="21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7" y="26"/>
                  </a:lnTo>
                  <a:lnTo>
                    <a:pt x="13" y="25"/>
                  </a:lnTo>
                  <a:lnTo>
                    <a:pt x="21" y="24"/>
                  </a:lnTo>
                  <a:lnTo>
                    <a:pt x="27" y="21"/>
                  </a:lnTo>
                  <a:lnTo>
                    <a:pt x="33" y="17"/>
                  </a:lnTo>
                  <a:lnTo>
                    <a:pt x="39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3" name="Freeform 4275"/>
            <p:cNvSpPr>
              <a:spLocks/>
            </p:cNvSpPr>
            <p:nvPr/>
          </p:nvSpPr>
          <p:spPr bwMode="auto">
            <a:xfrm>
              <a:off x="2808" y="2414"/>
              <a:ext cx="24" cy="55"/>
            </a:xfrm>
            <a:custGeom>
              <a:avLst/>
              <a:gdLst>
                <a:gd name="T0" fmla="*/ 20 w 24"/>
                <a:gd name="T1" fmla="*/ 0 h 55"/>
                <a:gd name="T2" fmla="*/ 18 w 24"/>
                <a:gd name="T3" fmla="*/ 1 h 55"/>
                <a:gd name="T4" fmla="*/ 18 w 24"/>
                <a:gd name="T5" fmla="*/ 8 h 55"/>
                <a:gd name="T6" fmla="*/ 17 w 24"/>
                <a:gd name="T7" fmla="*/ 15 h 55"/>
                <a:gd name="T8" fmla="*/ 16 w 24"/>
                <a:gd name="T9" fmla="*/ 22 h 55"/>
                <a:gd name="T10" fmla="*/ 13 w 24"/>
                <a:gd name="T11" fmla="*/ 28 h 55"/>
                <a:gd name="T12" fmla="*/ 9 w 24"/>
                <a:gd name="T13" fmla="*/ 41 h 55"/>
                <a:gd name="T14" fmla="*/ 0 w 24"/>
                <a:gd name="T15" fmla="*/ 51 h 55"/>
                <a:gd name="T16" fmla="*/ 5 w 24"/>
                <a:gd name="T17" fmla="*/ 55 h 55"/>
                <a:gd name="T18" fmla="*/ 13 w 24"/>
                <a:gd name="T19" fmla="*/ 43 h 55"/>
                <a:gd name="T20" fmla="*/ 20 w 24"/>
                <a:gd name="T21" fmla="*/ 31 h 55"/>
                <a:gd name="T22" fmla="*/ 21 w 24"/>
                <a:gd name="T23" fmla="*/ 23 h 55"/>
                <a:gd name="T24" fmla="*/ 23 w 24"/>
                <a:gd name="T25" fmla="*/ 16 h 55"/>
                <a:gd name="T26" fmla="*/ 24 w 24"/>
                <a:gd name="T27" fmla="*/ 8 h 55"/>
                <a:gd name="T28" fmla="*/ 24 w 24"/>
                <a:gd name="T29" fmla="*/ 1 h 55"/>
                <a:gd name="T30" fmla="*/ 24 w 24"/>
                <a:gd name="T31" fmla="*/ 2 h 55"/>
                <a:gd name="T32" fmla="*/ 20 w 24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55"/>
                <a:gd name="T53" fmla="*/ 24 w 24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55">
                  <a:moveTo>
                    <a:pt x="20" y="0"/>
                  </a:moveTo>
                  <a:lnTo>
                    <a:pt x="18" y="1"/>
                  </a:lnTo>
                  <a:lnTo>
                    <a:pt x="18" y="8"/>
                  </a:lnTo>
                  <a:lnTo>
                    <a:pt x="17" y="15"/>
                  </a:lnTo>
                  <a:lnTo>
                    <a:pt x="16" y="22"/>
                  </a:lnTo>
                  <a:lnTo>
                    <a:pt x="13" y="28"/>
                  </a:lnTo>
                  <a:lnTo>
                    <a:pt x="9" y="41"/>
                  </a:lnTo>
                  <a:lnTo>
                    <a:pt x="0" y="51"/>
                  </a:lnTo>
                  <a:lnTo>
                    <a:pt x="5" y="55"/>
                  </a:lnTo>
                  <a:lnTo>
                    <a:pt x="13" y="43"/>
                  </a:lnTo>
                  <a:lnTo>
                    <a:pt x="20" y="31"/>
                  </a:lnTo>
                  <a:lnTo>
                    <a:pt x="21" y="23"/>
                  </a:lnTo>
                  <a:lnTo>
                    <a:pt x="23" y="16"/>
                  </a:lnTo>
                  <a:lnTo>
                    <a:pt x="24" y="8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4" name="Freeform 4276"/>
            <p:cNvSpPr>
              <a:spLocks/>
            </p:cNvSpPr>
            <p:nvPr/>
          </p:nvSpPr>
          <p:spPr bwMode="auto">
            <a:xfrm>
              <a:off x="2828" y="2359"/>
              <a:ext cx="26" cy="57"/>
            </a:xfrm>
            <a:custGeom>
              <a:avLst/>
              <a:gdLst>
                <a:gd name="T0" fmla="*/ 20 w 26"/>
                <a:gd name="T1" fmla="*/ 0 h 57"/>
                <a:gd name="T2" fmla="*/ 20 w 26"/>
                <a:gd name="T3" fmla="*/ 0 h 57"/>
                <a:gd name="T4" fmla="*/ 19 w 26"/>
                <a:gd name="T5" fmla="*/ 6 h 57"/>
                <a:gd name="T6" fmla="*/ 18 w 26"/>
                <a:gd name="T7" fmla="*/ 11 h 57"/>
                <a:gd name="T8" fmla="*/ 15 w 26"/>
                <a:gd name="T9" fmla="*/ 18 h 57"/>
                <a:gd name="T10" fmla="*/ 12 w 26"/>
                <a:gd name="T11" fmla="*/ 25 h 57"/>
                <a:gd name="T12" fmla="*/ 6 w 26"/>
                <a:gd name="T13" fmla="*/ 40 h 57"/>
                <a:gd name="T14" fmla="*/ 0 w 26"/>
                <a:gd name="T15" fmla="*/ 55 h 57"/>
                <a:gd name="T16" fmla="*/ 4 w 26"/>
                <a:gd name="T17" fmla="*/ 57 h 57"/>
                <a:gd name="T18" fmla="*/ 11 w 26"/>
                <a:gd name="T19" fmla="*/ 42 h 57"/>
                <a:gd name="T20" fmla="*/ 17 w 26"/>
                <a:gd name="T21" fmla="*/ 27 h 57"/>
                <a:gd name="T22" fmla="*/ 20 w 26"/>
                <a:gd name="T23" fmla="*/ 20 h 57"/>
                <a:gd name="T24" fmla="*/ 23 w 26"/>
                <a:gd name="T25" fmla="*/ 13 h 57"/>
                <a:gd name="T26" fmla="*/ 25 w 26"/>
                <a:gd name="T27" fmla="*/ 7 h 57"/>
                <a:gd name="T28" fmla="*/ 26 w 26"/>
                <a:gd name="T29" fmla="*/ 0 h 57"/>
                <a:gd name="T30" fmla="*/ 26 w 26"/>
                <a:gd name="T31" fmla="*/ 0 h 57"/>
                <a:gd name="T32" fmla="*/ 20 w 26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57"/>
                <a:gd name="T53" fmla="*/ 26 w 26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57">
                  <a:moveTo>
                    <a:pt x="20" y="0"/>
                  </a:moveTo>
                  <a:lnTo>
                    <a:pt x="20" y="0"/>
                  </a:lnTo>
                  <a:lnTo>
                    <a:pt x="19" y="6"/>
                  </a:lnTo>
                  <a:lnTo>
                    <a:pt x="18" y="11"/>
                  </a:lnTo>
                  <a:lnTo>
                    <a:pt x="15" y="18"/>
                  </a:lnTo>
                  <a:lnTo>
                    <a:pt x="12" y="25"/>
                  </a:lnTo>
                  <a:lnTo>
                    <a:pt x="6" y="40"/>
                  </a:lnTo>
                  <a:lnTo>
                    <a:pt x="0" y="55"/>
                  </a:lnTo>
                  <a:lnTo>
                    <a:pt x="4" y="57"/>
                  </a:lnTo>
                  <a:lnTo>
                    <a:pt x="11" y="42"/>
                  </a:lnTo>
                  <a:lnTo>
                    <a:pt x="17" y="27"/>
                  </a:lnTo>
                  <a:lnTo>
                    <a:pt x="20" y="20"/>
                  </a:lnTo>
                  <a:lnTo>
                    <a:pt x="23" y="13"/>
                  </a:lnTo>
                  <a:lnTo>
                    <a:pt x="25" y="7"/>
                  </a:lnTo>
                  <a:lnTo>
                    <a:pt x="26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5" name="Freeform 4277"/>
            <p:cNvSpPr>
              <a:spLocks/>
            </p:cNvSpPr>
            <p:nvPr/>
          </p:nvSpPr>
          <p:spPr bwMode="auto">
            <a:xfrm>
              <a:off x="2815" y="2332"/>
              <a:ext cx="39" cy="27"/>
            </a:xfrm>
            <a:custGeom>
              <a:avLst/>
              <a:gdLst>
                <a:gd name="T0" fmla="*/ 0 w 39"/>
                <a:gd name="T1" fmla="*/ 5 h 27"/>
                <a:gd name="T2" fmla="*/ 0 w 39"/>
                <a:gd name="T3" fmla="*/ 5 h 27"/>
                <a:gd name="T4" fmla="*/ 8 w 39"/>
                <a:gd name="T5" fmla="*/ 7 h 27"/>
                <a:gd name="T6" fmla="*/ 14 w 39"/>
                <a:gd name="T7" fmla="*/ 8 h 27"/>
                <a:gd name="T8" fmla="*/ 20 w 39"/>
                <a:gd name="T9" fmla="*/ 9 h 27"/>
                <a:gd name="T10" fmla="*/ 25 w 39"/>
                <a:gd name="T11" fmla="*/ 12 h 27"/>
                <a:gd name="T12" fmla="*/ 28 w 39"/>
                <a:gd name="T13" fmla="*/ 15 h 27"/>
                <a:gd name="T14" fmla="*/ 31 w 39"/>
                <a:gd name="T15" fmla="*/ 18 h 27"/>
                <a:gd name="T16" fmla="*/ 33 w 39"/>
                <a:gd name="T17" fmla="*/ 23 h 27"/>
                <a:gd name="T18" fmla="*/ 33 w 39"/>
                <a:gd name="T19" fmla="*/ 27 h 27"/>
                <a:gd name="T20" fmla="*/ 39 w 39"/>
                <a:gd name="T21" fmla="*/ 27 h 27"/>
                <a:gd name="T22" fmla="*/ 38 w 39"/>
                <a:gd name="T23" fmla="*/ 20 h 27"/>
                <a:gd name="T24" fmla="*/ 36 w 39"/>
                <a:gd name="T25" fmla="*/ 15 h 27"/>
                <a:gd name="T26" fmla="*/ 32 w 39"/>
                <a:gd name="T27" fmla="*/ 10 h 27"/>
                <a:gd name="T28" fmla="*/ 27 w 39"/>
                <a:gd name="T29" fmla="*/ 7 h 27"/>
                <a:gd name="T30" fmla="*/ 21 w 39"/>
                <a:gd name="T31" fmla="*/ 4 h 27"/>
                <a:gd name="T32" fmla="*/ 15 w 39"/>
                <a:gd name="T33" fmla="*/ 2 h 27"/>
                <a:gd name="T34" fmla="*/ 8 w 39"/>
                <a:gd name="T35" fmla="*/ 0 h 27"/>
                <a:gd name="T36" fmla="*/ 2 w 39"/>
                <a:gd name="T37" fmla="*/ 0 h 27"/>
                <a:gd name="T38" fmla="*/ 2 w 39"/>
                <a:gd name="T39" fmla="*/ 0 h 27"/>
                <a:gd name="T40" fmla="*/ 0 w 39"/>
                <a:gd name="T41" fmla="*/ 5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9"/>
                <a:gd name="T64" fmla="*/ 0 h 27"/>
                <a:gd name="T65" fmla="*/ 39 w 39"/>
                <a:gd name="T66" fmla="*/ 27 h 2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9" h="27">
                  <a:moveTo>
                    <a:pt x="0" y="5"/>
                  </a:moveTo>
                  <a:lnTo>
                    <a:pt x="0" y="5"/>
                  </a:lnTo>
                  <a:lnTo>
                    <a:pt x="8" y="7"/>
                  </a:lnTo>
                  <a:lnTo>
                    <a:pt x="14" y="8"/>
                  </a:lnTo>
                  <a:lnTo>
                    <a:pt x="20" y="9"/>
                  </a:lnTo>
                  <a:lnTo>
                    <a:pt x="25" y="12"/>
                  </a:lnTo>
                  <a:lnTo>
                    <a:pt x="28" y="15"/>
                  </a:lnTo>
                  <a:lnTo>
                    <a:pt x="31" y="18"/>
                  </a:lnTo>
                  <a:lnTo>
                    <a:pt x="33" y="23"/>
                  </a:lnTo>
                  <a:lnTo>
                    <a:pt x="33" y="27"/>
                  </a:lnTo>
                  <a:lnTo>
                    <a:pt x="39" y="27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1" y="4"/>
                  </a:lnTo>
                  <a:lnTo>
                    <a:pt x="15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6" name="Freeform 4278"/>
            <p:cNvSpPr>
              <a:spLocks/>
            </p:cNvSpPr>
            <p:nvPr/>
          </p:nvSpPr>
          <p:spPr bwMode="auto">
            <a:xfrm>
              <a:off x="3399" y="2045"/>
              <a:ext cx="43" cy="21"/>
            </a:xfrm>
            <a:custGeom>
              <a:avLst/>
              <a:gdLst>
                <a:gd name="T0" fmla="*/ 4 w 43"/>
                <a:gd name="T1" fmla="*/ 21 h 21"/>
                <a:gd name="T2" fmla="*/ 4 w 43"/>
                <a:gd name="T3" fmla="*/ 21 h 21"/>
                <a:gd name="T4" fmla="*/ 13 w 43"/>
                <a:gd name="T5" fmla="*/ 16 h 21"/>
                <a:gd name="T6" fmla="*/ 22 w 43"/>
                <a:gd name="T7" fmla="*/ 11 h 21"/>
                <a:gd name="T8" fmla="*/ 32 w 43"/>
                <a:gd name="T9" fmla="*/ 8 h 21"/>
                <a:gd name="T10" fmla="*/ 43 w 43"/>
                <a:gd name="T11" fmla="*/ 6 h 21"/>
                <a:gd name="T12" fmla="*/ 42 w 43"/>
                <a:gd name="T13" fmla="*/ 0 h 21"/>
                <a:gd name="T14" fmla="*/ 31 w 43"/>
                <a:gd name="T15" fmla="*/ 2 h 21"/>
                <a:gd name="T16" fmla="*/ 20 w 43"/>
                <a:gd name="T17" fmla="*/ 6 h 21"/>
                <a:gd name="T18" fmla="*/ 10 w 43"/>
                <a:gd name="T19" fmla="*/ 11 h 21"/>
                <a:gd name="T20" fmla="*/ 0 w 43"/>
                <a:gd name="T21" fmla="*/ 17 h 21"/>
                <a:gd name="T22" fmla="*/ 0 w 43"/>
                <a:gd name="T23" fmla="*/ 17 h 21"/>
                <a:gd name="T24" fmla="*/ 4 w 43"/>
                <a:gd name="T25" fmla="*/ 21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21"/>
                <a:gd name="T41" fmla="*/ 43 w 43"/>
                <a:gd name="T42" fmla="*/ 21 h 2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21">
                  <a:moveTo>
                    <a:pt x="4" y="21"/>
                  </a:moveTo>
                  <a:lnTo>
                    <a:pt x="4" y="21"/>
                  </a:lnTo>
                  <a:lnTo>
                    <a:pt x="13" y="16"/>
                  </a:lnTo>
                  <a:lnTo>
                    <a:pt x="22" y="11"/>
                  </a:lnTo>
                  <a:lnTo>
                    <a:pt x="32" y="8"/>
                  </a:lnTo>
                  <a:lnTo>
                    <a:pt x="43" y="6"/>
                  </a:lnTo>
                  <a:lnTo>
                    <a:pt x="42" y="0"/>
                  </a:lnTo>
                  <a:lnTo>
                    <a:pt x="31" y="2"/>
                  </a:lnTo>
                  <a:lnTo>
                    <a:pt x="20" y="6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7" name="Freeform 4279"/>
            <p:cNvSpPr>
              <a:spLocks/>
            </p:cNvSpPr>
            <p:nvPr/>
          </p:nvSpPr>
          <p:spPr bwMode="auto">
            <a:xfrm>
              <a:off x="3379" y="2062"/>
              <a:ext cx="24" cy="31"/>
            </a:xfrm>
            <a:custGeom>
              <a:avLst/>
              <a:gdLst>
                <a:gd name="T0" fmla="*/ 6 w 24"/>
                <a:gd name="T1" fmla="*/ 31 h 31"/>
                <a:gd name="T2" fmla="*/ 6 w 24"/>
                <a:gd name="T3" fmla="*/ 30 h 31"/>
                <a:gd name="T4" fmla="*/ 7 w 24"/>
                <a:gd name="T5" fmla="*/ 24 h 31"/>
                <a:gd name="T6" fmla="*/ 11 w 24"/>
                <a:gd name="T7" fmla="*/ 18 h 31"/>
                <a:gd name="T8" fmla="*/ 17 w 24"/>
                <a:gd name="T9" fmla="*/ 10 h 31"/>
                <a:gd name="T10" fmla="*/ 24 w 24"/>
                <a:gd name="T11" fmla="*/ 4 h 31"/>
                <a:gd name="T12" fmla="*/ 20 w 24"/>
                <a:gd name="T13" fmla="*/ 0 h 31"/>
                <a:gd name="T14" fmla="*/ 13 w 24"/>
                <a:gd name="T15" fmla="*/ 6 h 31"/>
                <a:gd name="T16" fmla="*/ 7 w 24"/>
                <a:gd name="T17" fmla="*/ 14 h 31"/>
                <a:gd name="T18" fmla="*/ 2 w 24"/>
                <a:gd name="T19" fmla="*/ 21 h 31"/>
                <a:gd name="T20" fmla="*/ 0 w 24"/>
                <a:gd name="T21" fmla="*/ 30 h 31"/>
                <a:gd name="T22" fmla="*/ 0 w 24"/>
                <a:gd name="T23" fmla="*/ 30 h 31"/>
                <a:gd name="T24" fmla="*/ 6 w 24"/>
                <a:gd name="T25" fmla="*/ 31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31"/>
                <a:gd name="T41" fmla="*/ 24 w 24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31">
                  <a:moveTo>
                    <a:pt x="6" y="31"/>
                  </a:moveTo>
                  <a:lnTo>
                    <a:pt x="6" y="30"/>
                  </a:lnTo>
                  <a:lnTo>
                    <a:pt x="7" y="24"/>
                  </a:lnTo>
                  <a:lnTo>
                    <a:pt x="11" y="18"/>
                  </a:lnTo>
                  <a:lnTo>
                    <a:pt x="17" y="10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13" y="6"/>
                  </a:lnTo>
                  <a:lnTo>
                    <a:pt x="7" y="14"/>
                  </a:lnTo>
                  <a:lnTo>
                    <a:pt x="2" y="21"/>
                  </a:lnTo>
                  <a:lnTo>
                    <a:pt x="0" y="30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8" name="Freeform 4280"/>
            <p:cNvSpPr>
              <a:spLocks/>
            </p:cNvSpPr>
            <p:nvPr/>
          </p:nvSpPr>
          <p:spPr bwMode="auto">
            <a:xfrm>
              <a:off x="3379" y="2092"/>
              <a:ext cx="13" cy="28"/>
            </a:xfrm>
            <a:custGeom>
              <a:avLst/>
              <a:gdLst>
                <a:gd name="T0" fmla="*/ 13 w 13"/>
                <a:gd name="T1" fmla="*/ 23 h 28"/>
                <a:gd name="T2" fmla="*/ 13 w 13"/>
                <a:gd name="T3" fmla="*/ 23 h 28"/>
                <a:gd name="T4" fmla="*/ 9 w 13"/>
                <a:gd name="T5" fmla="*/ 19 h 28"/>
                <a:gd name="T6" fmla="*/ 6 w 13"/>
                <a:gd name="T7" fmla="*/ 14 h 28"/>
                <a:gd name="T8" fmla="*/ 4 w 13"/>
                <a:gd name="T9" fmla="*/ 8 h 28"/>
                <a:gd name="T10" fmla="*/ 6 w 13"/>
                <a:gd name="T11" fmla="*/ 1 h 28"/>
                <a:gd name="T12" fmla="*/ 0 w 13"/>
                <a:gd name="T13" fmla="*/ 0 h 28"/>
                <a:gd name="T14" fmla="*/ 0 w 13"/>
                <a:gd name="T15" fmla="*/ 8 h 28"/>
                <a:gd name="T16" fmla="*/ 1 w 13"/>
                <a:gd name="T17" fmla="*/ 16 h 28"/>
                <a:gd name="T18" fmla="*/ 4 w 13"/>
                <a:gd name="T19" fmla="*/ 23 h 28"/>
                <a:gd name="T20" fmla="*/ 9 w 13"/>
                <a:gd name="T21" fmla="*/ 28 h 28"/>
                <a:gd name="T22" fmla="*/ 9 w 13"/>
                <a:gd name="T23" fmla="*/ 28 h 28"/>
                <a:gd name="T24" fmla="*/ 13 w 13"/>
                <a:gd name="T25" fmla="*/ 23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28"/>
                <a:gd name="T41" fmla="*/ 13 w 13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28">
                  <a:moveTo>
                    <a:pt x="13" y="23"/>
                  </a:moveTo>
                  <a:lnTo>
                    <a:pt x="13" y="23"/>
                  </a:lnTo>
                  <a:lnTo>
                    <a:pt x="9" y="19"/>
                  </a:lnTo>
                  <a:lnTo>
                    <a:pt x="6" y="14"/>
                  </a:lnTo>
                  <a:lnTo>
                    <a:pt x="4" y="8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8"/>
                  </a:lnTo>
                  <a:lnTo>
                    <a:pt x="1" y="16"/>
                  </a:lnTo>
                  <a:lnTo>
                    <a:pt x="4" y="23"/>
                  </a:lnTo>
                  <a:lnTo>
                    <a:pt x="9" y="28"/>
                  </a:lnTo>
                  <a:lnTo>
                    <a:pt x="13" y="23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59" name="Freeform 4281"/>
            <p:cNvSpPr>
              <a:spLocks/>
            </p:cNvSpPr>
            <p:nvPr/>
          </p:nvSpPr>
          <p:spPr bwMode="auto">
            <a:xfrm>
              <a:off x="3388" y="2115"/>
              <a:ext cx="36" cy="8"/>
            </a:xfrm>
            <a:custGeom>
              <a:avLst/>
              <a:gdLst>
                <a:gd name="T0" fmla="*/ 35 w 36"/>
                <a:gd name="T1" fmla="*/ 0 h 8"/>
                <a:gd name="T2" fmla="*/ 35 w 36"/>
                <a:gd name="T3" fmla="*/ 0 h 8"/>
                <a:gd name="T4" fmla="*/ 25 w 36"/>
                <a:gd name="T5" fmla="*/ 2 h 8"/>
                <a:gd name="T6" fmla="*/ 16 w 36"/>
                <a:gd name="T7" fmla="*/ 2 h 8"/>
                <a:gd name="T8" fmla="*/ 9 w 36"/>
                <a:gd name="T9" fmla="*/ 2 h 8"/>
                <a:gd name="T10" fmla="*/ 4 w 36"/>
                <a:gd name="T11" fmla="*/ 0 h 8"/>
                <a:gd name="T12" fmla="*/ 0 w 36"/>
                <a:gd name="T13" fmla="*/ 5 h 8"/>
                <a:gd name="T14" fmla="*/ 8 w 36"/>
                <a:gd name="T15" fmla="*/ 7 h 8"/>
                <a:gd name="T16" fmla="*/ 16 w 36"/>
                <a:gd name="T17" fmla="*/ 8 h 8"/>
                <a:gd name="T18" fmla="*/ 26 w 36"/>
                <a:gd name="T19" fmla="*/ 7 h 8"/>
                <a:gd name="T20" fmla="*/ 36 w 36"/>
                <a:gd name="T21" fmla="*/ 6 h 8"/>
                <a:gd name="T22" fmla="*/ 36 w 36"/>
                <a:gd name="T23" fmla="*/ 6 h 8"/>
                <a:gd name="T24" fmla="*/ 35 w 36"/>
                <a:gd name="T25" fmla="*/ 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8"/>
                <a:gd name="T41" fmla="*/ 36 w 36"/>
                <a:gd name="T42" fmla="*/ 8 h 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8">
                  <a:moveTo>
                    <a:pt x="35" y="0"/>
                  </a:moveTo>
                  <a:lnTo>
                    <a:pt x="35" y="0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9" y="2"/>
                  </a:lnTo>
                  <a:lnTo>
                    <a:pt x="4" y="0"/>
                  </a:lnTo>
                  <a:lnTo>
                    <a:pt x="0" y="5"/>
                  </a:lnTo>
                  <a:lnTo>
                    <a:pt x="8" y="7"/>
                  </a:lnTo>
                  <a:lnTo>
                    <a:pt x="16" y="8"/>
                  </a:lnTo>
                  <a:lnTo>
                    <a:pt x="26" y="7"/>
                  </a:lnTo>
                  <a:lnTo>
                    <a:pt x="36" y="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0" name="Freeform 4282"/>
            <p:cNvSpPr>
              <a:spLocks/>
            </p:cNvSpPr>
            <p:nvPr/>
          </p:nvSpPr>
          <p:spPr bwMode="auto">
            <a:xfrm>
              <a:off x="3423" y="2103"/>
              <a:ext cx="36" cy="18"/>
            </a:xfrm>
            <a:custGeom>
              <a:avLst/>
              <a:gdLst>
                <a:gd name="T0" fmla="*/ 34 w 36"/>
                <a:gd name="T1" fmla="*/ 0 h 18"/>
                <a:gd name="T2" fmla="*/ 34 w 36"/>
                <a:gd name="T3" fmla="*/ 0 h 18"/>
                <a:gd name="T4" fmla="*/ 25 w 36"/>
                <a:gd name="T5" fmla="*/ 4 h 18"/>
                <a:gd name="T6" fmla="*/ 18 w 36"/>
                <a:gd name="T7" fmla="*/ 8 h 18"/>
                <a:gd name="T8" fmla="*/ 9 w 36"/>
                <a:gd name="T9" fmla="*/ 10 h 18"/>
                <a:gd name="T10" fmla="*/ 0 w 36"/>
                <a:gd name="T11" fmla="*/ 12 h 18"/>
                <a:gd name="T12" fmla="*/ 1 w 36"/>
                <a:gd name="T13" fmla="*/ 18 h 18"/>
                <a:gd name="T14" fmla="*/ 11 w 36"/>
                <a:gd name="T15" fmla="*/ 17 h 18"/>
                <a:gd name="T16" fmla="*/ 19 w 36"/>
                <a:gd name="T17" fmla="*/ 14 h 18"/>
                <a:gd name="T18" fmla="*/ 28 w 36"/>
                <a:gd name="T19" fmla="*/ 9 h 18"/>
                <a:gd name="T20" fmla="*/ 36 w 36"/>
                <a:gd name="T21" fmla="*/ 4 h 18"/>
                <a:gd name="T22" fmla="*/ 36 w 36"/>
                <a:gd name="T23" fmla="*/ 4 h 18"/>
                <a:gd name="T24" fmla="*/ 34 w 3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18"/>
                <a:gd name="T41" fmla="*/ 36 w 3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18">
                  <a:moveTo>
                    <a:pt x="34" y="0"/>
                  </a:moveTo>
                  <a:lnTo>
                    <a:pt x="34" y="0"/>
                  </a:lnTo>
                  <a:lnTo>
                    <a:pt x="25" y="4"/>
                  </a:lnTo>
                  <a:lnTo>
                    <a:pt x="18" y="8"/>
                  </a:lnTo>
                  <a:lnTo>
                    <a:pt x="9" y="10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11" y="17"/>
                  </a:lnTo>
                  <a:lnTo>
                    <a:pt x="19" y="14"/>
                  </a:lnTo>
                  <a:lnTo>
                    <a:pt x="28" y="9"/>
                  </a:lnTo>
                  <a:lnTo>
                    <a:pt x="36" y="4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1" name="Freeform 4283"/>
            <p:cNvSpPr>
              <a:spLocks/>
            </p:cNvSpPr>
            <p:nvPr/>
          </p:nvSpPr>
          <p:spPr bwMode="auto">
            <a:xfrm>
              <a:off x="3457" y="2076"/>
              <a:ext cx="27" cy="31"/>
            </a:xfrm>
            <a:custGeom>
              <a:avLst/>
              <a:gdLst>
                <a:gd name="T0" fmla="*/ 22 w 27"/>
                <a:gd name="T1" fmla="*/ 0 h 31"/>
                <a:gd name="T2" fmla="*/ 21 w 27"/>
                <a:gd name="T3" fmla="*/ 0 h 31"/>
                <a:gd name="T4" fmla="*/ 18 w 27"/>
                <a:gd name="T5" fmla="*/ 7 h 31"/>
                <a:gd name="T6" fmla="*/ 14 w 27"/>
                <a:gd name="T7" fmla="*/ 15 h 31"/>
                <a:gd name="T8" fmla="*/ 7 w 27"/>
                <a:gd name="T9" fmla="*/ 21 h 31"/>
                <a:gd name="T10" fmla="*/ 0 w 27"/>
                <a:gd name="T11" fmla="*/ 27 h 31"/>
                <a:gd name="T12" fmla="*/ 2 w 27"/>
                <a:gd name="T13" fmla="*/ 31 h 31"/>
                <a:gd name="T14" fmla="*/ 11 w 27"/>
                <a:gd name="T15" fmla="*/ 25 h 31"/>
                <a:gd name="T16" fmla="*/ 18 w 27"/>
                <a:gd name="T17" fmla="*/ 17 h 31"/>
                <a:gd name="T18" fmla="*/ 23 w 27"/>
                <a:gd name="T19" fmla="*/ 10 h 31"/>
                <a:gd name="T20" fmla="*/ 27 w 27"/>
                <a:gd name="T21" fmla="*/ 1 h 31"/>
                <a:gd name="T22" fmla="*/ 27 w 27"/>
                <a:gd name="T23" fmla="*/ 1 h 31"/>
                <a:gd name="T24" fmla="*/ 22 w 27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31"/>
                <a:gd name="T41" fmla="*/ 27 w 27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31">
                  <a:moveTo>
                    <a:pt x="22" y="0"/>
                  </a:moveTo>
                  <a:lnTo>
                    <a:pt x="21" y="0"/>
                  </a:lnTo>
                  <a:lnTo>
                    <a:pt x="18" y="7"/>
                  </a:lnTo>
                  <a:lnTo>
                    <a:pt x="14" y="15"/>
                  </a:lnTo>
                  <a:lnTo>
                    <a:pt x="7" y="21"/>
                  </a:lnTo>
                  <a:lnTo>
                    <a:pt x="0" y="27"/>
                  </a:lnTo>
                  <a:lnTo>
                    <a:pt x="2" y="31"/>
                  </a:lnTo>
                  <a:lnTo>
                    <a:pt x="11" y="25"/>
                  </a:lnTo>
                  <a:lnTo>
                    <a:pt x="18" y="17"/>
                  </a:lnTo>
                  <a:lnTo>
                    <a:pt x="23" y="10"/>
                  </a:lnTo>
                  <a:lnTo>
                    <a:pt x="27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2" name="Freeform 4284"/>
            <p:cNvSpPr>
              <a:spLocks/>
            </p:cNvSpPr>
            <p:nvPr/>
          </p:nvSpPr>
          <p:spPr bwMode="auto">
            <a:xfrm>
              <a:off x="3478" y="2047"/>
              <a:ext cx="9" cy="30"/>
            </a:xfrm>
            <a:custGeom>
              <a:avLst/>
              <a:gdLst>
                <a:gd name="T0" fmla="*/ 0 w 9"/>
                <a:gd name="T1" fmla="*/ 5 h 30"/>
                <a:gd name="T2" fmla="*/ 0 w 9"/>
                <a:gd name="T3" fmla="*/ 5 h 30"/>
                <a:gd name="T4" fmla="*/ 1 w 9"/>
                <a:gd name="T5" fmla="*/ 6 h 30"/>
                <a:gd name="T6" fmla="*/ 2 w 9"/>
                <a:gd name="T7" fmla="*/ 9 h 30"/>
                <a:gd name="T8" fmla="*/ 3 w 9"/>
                <a:gd name="T9" fmla="*/ 11 h 30"/>
                <a:gd name="T10" fmla="*/ 3 w 9"/>
                <a:gd name="T11" fmla="*/ 14 h 30"/>
                <a:gd name="T12" fmla="*/ 3 w 9"/>
                <a:gd name="T13" fmla="*/ 20 h 30"/>
                <a:gd name="T14" fmla="*/ 1 w 9"/>
                <a:gd name="T15" fmla="*/ 29 h 30"/>
                <a:gd name="T16" fmla="*/ 6 w 9"/>
                <a:gd name="T17" fmla="*/ 30 h 30"/>
                <a:gd name="T18" fmla="*/ 8 w 9"/>
                <a:gd name="T19" fmla="*/ 21 h 30"/>
                <a:gd name="T20" fmla="*/ 9 w 9"/>
                <a:gd name="T21" fmla="*/ 14 h 30"/>
                <a:gd name="T22" fmla="*/ 8 w 9"/>
                <a:gd name="T23" fmla="*/ 10 h 30"/>
                <a:gd name="T24" fmla="*/ 7 w 9"/>
                <a:gd name="T25" fmla="*/ 6 h 30"/>
                <a:gd name="T26" fmla="*/ 6 w 9"/>
                <a:gd name="T27" fmla="*/ 3 h 30"/>
                <a:gd name="T28" fmla="*/ 3 w 9"/>
                <a:gd name="T29" fmla="*/ 0 h 30"/>
                <a:gd name="T30" fmla="*/ 3 w 9"/>
                <a:gd name="T31" fmla="*/ 0 h 30"/>
                <a:gd name="T32" fmla="*/ 0 w 9"/>
                <a:gd name="T33" fmla="*/ 5 h 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30"/>
                <a:gd name="T53" fmla="*/ 9 w 9"/>
                <a:gd name="T54" fmla="*/ 30 h 3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30">
                  <a:moveTo>
                    <a:pt x="0" y="5"/>
                  </a:moveTo>
                  <a:lnTo>
                    <a:pt x="0" y="5"/>
                  </a:lnTo>
                  <a:lnTo>
                    <a:pt x="1" y="6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20"/>
                  </a:lnTo>
                  <a:lnTo>
                    <a:pt x="1" y="29"/>
                  </a:lnTo>
                  <a:lnTo>
                    <a:pt x="6" y="30"/>
                  </a:lnTo>
                  <a:lnTo>
                    <a:pt x="8" y="21"/>
                  </a:lnTo>
                  <a:lnTo>
                    <a:pt x="9" y="14"/>
                  </a:lnTo>
                  <a:lnTo>
                    <a:pt x="8" y="10"/>
                  </a:lnTo>
                  <a:lnTo>
                    <a:pt x="7" y="6"/>
                  </a:lnTo>
                  <a:lnTo>
                    <a:pt x="6" y="3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  <p:sp>
          <p:nvSpPr>
            <p:cNvPr id="363" name="Freeform 4285"/>
            <p:cNvSpPr>
              <a:spLocks/>
            </p:cNvSpPr>
            <p:nvPr/>
          </p:nvSpPr>
          <p:spPr bwMode="auto">
            <a:xfrm>
              <a:off x="3441" y="2042"/>
              <a:ext cx="40" cy="10"/>
            </a:xfrm>
            <a:custGeom>
              <a:avLst/>
              <a:gdLst>
                <a:gd name="T0" fmla="*/ 1 w 40"/>
                <a:gd name="T1" fmla="*/ 9 h 10"/>
                <a:gd name="T2" fmla="*/ 1 w 40"/>
                <a:gd name="T3" fmla="*/ 9 h 10"/>
                <a:gd name="T4" fmla="*/ 12 w 40"/>
                <a:gd name="T5" fmla="*/ 6 h 10"/>
                <a:gd name="T6" fmla="*/ 22 w 40"/>
                <a:gd name="T7" fmla="*/ 6 h 10"/>
                <a:gd name="T8" fmla="*/ 30 w 40"/>
                <a:gd name="T9" fmla="*/ 8 h 10"/>
                <a:gd name="T10" fmla="*/ 37 w 40"/>
                <a:gd name="T11" fmla="*/ 10 h 10"/>
                <a:gd name="T12" fmla="*/ 40 w 40"/>
                <a:gd name="T13" fmla="*/ 5 h 10"/>
                <a:gd name="T14" fmla="*/ 32 w 40"/>
                <a:gd name="T15" fmla="*/ 1 h 10"/>
                <a:gd name="T16" fmla="*/ 22 w 40"/>
                <a:gd name="T17" fmla="*/ 0 h 10"/>
                <a:gd name="T18" fmla="*/ 12 w 40"/>
                <a:gd name="T19" fmla="*/ 1 h 10"/>
                <a:gd name="T20" fmla="*/ 0 w 40"/>
                <a:gd name="T21" fmla="*/ 3 h 10"/>
                <a:gd name="T22" fmla="*/ 0 w 40"/>
                <a:gd name="T23" fmla="*/ 3 h 10"/>
                <a:gd name="T24" fmla="*/ 1 w 40"/>
                <a:gd name="T25" fmla="*/ 9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0"/>
                <a:gd name="T40" fmla="*/ 0 h 10"/>
                <a:gd name="T41" fmla="*/ 40 w 4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0" h="10">
                  <a:moveTo>
                    <a:pt x="1" y="9"/>
                  </a:moveTo>
                  <a:lnTo>
                    <a:pt x="1" y="9"/>
                  </a:lnTo>
                  <a:lnTo>
                    <a:pt x="12" y="6"/>
                  </a:lnTo>
                  <a:lnTo>
                    <a:pt x="22" y="6"/>
                  </a:lnTo>
                  <a:lnTo>
                    <a:pt x="30" y="8"/>
                  </a:lnTo>
                  <a:lnTo>
                    <a:pt x="37" y="10"/>
                  </a:lnTo>
                  <a:lnTo>
                    <a:pt x="40" y="5"/>
                  </a:lnTo>
                  <a:lnTo>
                    <a:pt x="32" y="1"/>
                  </a:lnTo>
                  <a:lnTo>
                    <a:pt x="22" y="0"/>
                  </a:lnTo>
                  <a:lnTo>
                    <a:pt x="12" y="1"/>
                  </a:lnTo>
                  <a:lnTo>
                    <a:pt x="0" y="3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DA251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NZ"/>
            </a:p>
          </p:txBody>
        </p:sp>
      </p:grpSp>
      <p:sp>
        <p:nvSpPr>
          <p:cNvPr id="3565" name="Rectangle 3564"/>
          <p:cNvSpPr/>
          <p:nvPr/>
        </p:nvSpPr>
        <p:spPr bwMode="auto">
          <a:xfrm>
            <a:off x="3851920" y="1772816"/>
            <a:ext cx="216024" cy="144016"/>
          </a:xfrm>
          <a:prstGeom prst="rect">
            <a:avLst/>
          </a:prstGeom>
          <a:solidFill>
            <a:srgbClr val="EEE3CA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567" name="Rectangle 3566"/>
          <p:cNvSpPr/>
          <p:nvPr/>
        </p:nvSpPr>
        <p:spPr bwMode="auto">
          <a:xfrm>
            <a:off x="6120000" y="1458000"/>
            <a:ext cx="271264" cy="160784"/>
          </a:xfrm>
          <a:prstGeom prst="rect">
            <a:avLst/>
          </a:prstGeom>
          <a:solidFill>
            <a:srgbClr val="EEE2C8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68" name="Rectangle 3567"/>
          <p:cNvSpPr/>
          <p:nvPr/>
        </p:nvSpPr>
        <p:spPr bwMode="auto">
          <a:xfrm>
            <a:off x="7128000" y="2996952"/>
            <a:ext cx="288000" cy="144016"/>
          </a:xfrm>
          <a:prstGeom prst="rect">
            <a:avLst/>
          </a:prstGeom>
          <a:solidFill>
            <a:srgbClr val="EADCBC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70" name="Rectangle 3569"/>
          <p:cNvSpPr/>
          <p:nvPr/>
        </p:nvSpPr>
        <p:spPr bwMode="auto">
          <a:xfrm>
            <a:off x="6228184" y="3645024"/>
            <a:ext cx="252000" cy="144016"/>
          </a:xfrm>
          <a:prstGeom prst="rect">
            <a:avLst/>
          </a:prstGeom>
          <a:solidFill>
            <a:srgbClr val="EADCBC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dirty="0" smtClean="0">
              <a:ln>
                <a:noFill/>
              </a:ln>
              <a:solidFill>
                <a:srgbClr val="FFFFCC"/>
              </a:solidFill>
              <a:effectLst/>
              <a:latin typeface="Times" charset="0"/>
            </a:endParaRPr>
          </a:p>
        </p:txBody>
      </p:sp>
      <p:sp>
        <p:nvSpPr>
          <p:cNvPr id="3564" name="TextBox 3563"/>
          <p:cNvSpPr txBox="1"/>
          <p:nvPr/>
        </p:nvSpPr>
        <p:spPr>
          <a:xfrm>
            <a:off x="3240000" y="1674000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4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2" name="TextBox 3571"/>
          <p:cNvSpPr txBox="1"/>
          <p:nvPr/>
        </p:nvSpPr>
        <p:spPr>
          <a:xfrm>
            <a:off x="6084168" y="1340768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2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3" name="TextBox 3572"/>
          <p:cNvSpPr txBox="1"/>
          <p:nvPr/>
        </p:nvSpPr>
        <p:spPr>
          <a:xfrm>
            <a:off x="5652120" y="3573016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3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4" name="TextBox 3573"/>
          <p:cNvSpPr txBox="1"/>
          <p:nvPr/>
        </p:nvSpPr>
        <p:spPr>
          <a:xfrm>
            <a:off x="6588224" y="2780928"/>
            <a:ext cx="8640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6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1</a:t>
            </a:r>
            <a:endParaRPr lang="en-NZ" sz="1600" dirty="0">
              <a:solidFill>
                <a:srgbClr val="FF000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69" name="TextBox 3568"/>
          <p:cNvSpPr txBox="1"/>
          <p:nvPr/>
        </p:nvSpPr>
        <p:spPr>
          <a:xfrm>
            <a:off x="467544" y="4509120"/>
            <a:ext cx="25202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2000" i="1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Main focus: </a:t>
            </a:r>
            <a:r>
              <a:rPr lang="en-NZ" sz="2000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Area 2</a:t>
            </a:r>
          </a:p>
        </p:txBody>
      </p:sp>
      <p:grpSp>
        <p:nvGrpSpPr>
          <p:cNvPr id="23" name="Group 3576"/>
          <p:cNvGrpSpPr/>
          <p:nvPr/>
        </p:nvGrpSpPr>
        <p:grpSpPr>
          <a:xfrm>
            <a:off x="611560" y="6165304"/>
            <a:ext cx="1440160" cy="72008"/>
            <a:chOff x="3779912" y="6237312"/>
            <a:chExt cx="1440160" cy="72008"/>
          </a:xfrm>
        </p:grpSpPr>
        <p:sp>
          <p:nvSpPr>
            <p:cNvPr id="3571" name="Rectangle 3570"/>
            <p:cNvSpPr/>
            <p:nvPr/>
          </p:nvSpPr>
          <p:spPr bwMode="auto">
            <a:xfrm>
              <a:off x="3779912" y="6237312"/>
              <a:ext cx="720080" cy="72008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NZ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3575" name="Rectangle 3574"/>
            <p:cNvSpPr/>
            <p:nvPr/>
          </p:nvSpPr>
          <p:spPr bwMode="auto">
            <a:xfrm>
              <a:off x="4499992" y="6237312"/>
              <a:ext cx="720080" cy="72008"/>
            </a:xfrm>
            <a:prstGeom prst="rect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NZ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</p:grpSp>
      <p:sp>
        <p:nvSpPr>
          <p:cNvPr id="3576" name="TextBox 3575"/>
          <p:cNvSpPr txBox="1"/>
          <p:nvPr/>
        </p:nvSpPr>
        <p:spPr>
          <a:xfrm>
            <a:off x="467544" y="5877272"/>
            <a:ext cx="20162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0               50            100 m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577" name="TextBox 3576"/>
          <p:cNvSpPr txBox="1"/>
          <p:nvPr/>
        </p:nvSpPr>
        <p:spPr>
          <a:xfrm>
            <a:off x="539552" y="5157192"/>
            <a:ext cx="2520280" cy="400110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r>
              <a:rPr lang="en-NZ" sz="2000" b="1" i="1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Additional:</a:t>
            </a:r>
            <a:r>
              <a:rPr lang="en-NZ" sz="2000" b="1" dirty="0" smtClean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  Area 4</a:t>
            </a:r>
            <a:r>
              <a:rPr lang="en-NZ" sz="2000" b="1" dirty="0" smtClean="0">
                <a:latin typeface="Calibri" pitchFamily="34" charset="0"/>
                <a:cs typeface="Calibri" pitchFamily="34" charset="0"/>
              </a:rPr>
              <a:t> </a:t>
            </a:r>
            <a:endParaRPr lang="en-NZ" sz="2000" b="1" dirty="0">
              <a:latin typeface="Calibri" pitchFamily="34" charset="0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2171328"/>
          </a:xfrm>
        </p:spPr>
        <p:txBody>
          <a:bodyPr/>
          <a:lstStyle/>
          <a:p>
            <a:pPr algn="l"/>
            <a:r>
              <a:rPr lang="en-NZ" dirty="0" smtClean="0"/>
              <a:t>	Area 4 Characteristics</a:t>
            </a:r>
            <a:br>
              <a:rPr lang="en-NZ" dirty="0" smtClean="0"/>
            </a:br>
            <a:r>
              <a:rPr lang="en-NZ" sz="800" dirty="0" smtClean="0"/>
              <a:t/>
            </a:r>
            <a:br>
              <a:rPr lang="en-NZ" sz="800" dirty="0" smtClean="0"/>
            </a:br>
            <a:r>
              <a:rPr lang="en-NZ" dirty="0" smtClean="0"/>
              <a:t>	</a:t>
            </a:r>
            <a:r>
              <a:rPr lang="en-NZ" sz="2000" dirty="0" smtClean="0"/>
              <a:t>&gt;  Main contaminant: PCE / TCE</a:t>
            </a:r>
            <a:br>
              <a:rPr lang="en-NZ" sz="2000" dirty="0" smtClean="0"/>
            </a:br>
            <a:r>
              <a:rPr lang="en-NZ" sz="2000" dirty="0" smtClean="0"/>
              <a:t>	&gt;  Result of leaking sewer line  </a:t>
            </a:r>
            <a:br>
              <a:rPr lang="en-NZ" sz="2000" dirty="0" smtClean="0"/>
            </a:br>
            <a:r>
              <a:rPr lang="en-NZ" sz="2000" dirty="0" smtClean="0"/>
              <a:t>	&gt;  Expected DNAPL on / in peat lenses</a:t>
            </a:r>
            <a:br>
              <a:rPr lang="en-NZ" sz="2000" dirty="0" smtClean="0"/>
            </a:br>
            <a:r>
              <a:rPr lang="en-NZ" sz="2000" dirty="0" smtClean="0"/>
              <a:t>	&gt;  Main contaminant position 7 – 12 m </a:t>
            </a:r>
            <a:r>
              <a:rPr lang="en-NZ" sz="2000" dirty="0" err="1" smtClean="0"/>
              <a:t>bgl</a:t>
            </a:r>
            <a:endParaRPr lang="en-NZ" sz="2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2924944"/>
            <a:ext cx="7772400" cy="3171056"/>
          </a:xfrm>
        </p:spPr>
        <p:txBody>
          <a:bodyPr/>
          <a:lstStyle/>
          <a:p>
            <a:pPr marL="457200" indent="-457200">
              <a:spcBef>
                <a:spcPct val="50000"/>
              </a:spcBef>
              <a:buSzPct val="150000"/>
              <a:buNone/>
            </a:pPr>
            <a:r>
              <a:rPr lang="en-US" dirty="0" smtClean="0"/>
              <a:t> Pilot test extensive remedial techniques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eriod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Dechlorination using reciprocating lactate/methanol flushing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eriod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Dechlorination using direct injection molasses</a:t>
            </a:r>
          </a:p>
          <a:p>
            <a:pPr marL="857250" lvl="1" indent="-457200">
              <a:spcBef>
                <a:spcPct val="50000"/>
              </a:spcBef>
              <a:buSzPct val="150000"/>
              <a:buFont typeface="+mj-lt"/>
              <a:buAutoNum type="alphaLcPeriod"/>
            </a:pPr>
            <a:r>
              <a:rPr lang="en-US" sz="1800" dirty="0" smtClean="0">
                <a:latin typeface="Calibri" pitchFamily="34" charset="0"/>
                <a:cs typeface="Calibri" pitchFamily="34" charset="0"/>
              </a:rPr>
              <a:t>Bio-augmentation (one-step dechlorination: 						seeding </a:t>
            </a:r>
            <a:r>
              <a:rPr lang="en-US" sz="1800" dirty="0" err="1" smtClean="0">
                <a:latin typeface="Calibri" pitchFamily="34" charset="0"/>
                <a:cs typeface="Calibri" pitchFamily="34" charset="0"/>
              </a:rPr>
              <a:t>Dehalococcoidetes</a:t>
            </a:r>
            <a:r>
              <a:rPr lang="en-US" sz="1800" dirty="0" smtClean="0">
                <a:latin typeface="Calibri" pitchFamily="34" charset="0"/>
                <a:cs typeface="Calibri" pitchFamily="34" charset="0"/>
              </a:rPr>
              <a:t> </a:t>
            </a:r>
            <a:r>
              <a:rPr lang="en-US" sz="1800" dirty="0" err="1" smtClean="0">
                <a:latin typeface="Calibri" pitchFamily="34" charset="0"/>
                <a:cs typeface="Calibri" pitchFamily="34" charset="0"/>
              </a:rPr>
              <a:t>Ethanogenis</a:t>
            </a:r>
            <a:r>
              <a:rPr lang="en-US" sz="1800" dirty="0" smtClean="0">
                <a:latin typeface="Calibri" pitchFamily="34" charset="0"/>
                <a:cs typeface="Calibri" pitchFamily="34" charset="0"/>
              </a:rPr>
              <a:t> 195)</a:t>
            </a:r>
          </a:p>
          <a:p>
            <a:pPr>
              <a:buNone/>
            </a:pPr>
            <a:endParaRPr lang="en-NZ" dirty="0" smtClean="0"/>
          </a:p>
          <a:p>
            <a:pPr>
              <a:buNone/>
            </a:pPr>
            <a:r>
              <a:rPr lang="en-NZ" sz="1800" dirty="0" smtClean="0"/>
              <a:t>a. and b. stimulate the natural step-wise dechlorination as is active in Area 2</a:t>
            </a:r>
          </a:p>
          <a:p>
            <a:pPr>
              <a:buNone/>
            </a:pPr>
            <a:r>
              <a:rPr lang="en-NZ" sz="1800" dirty="0" smtClean="0"/>
              <a:t>c.             one step dechlorination, however requires introduction of new species</a:t>
            </a:r>
            <a:endParaRPr lang="en-NZ" sz="18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©2011 Ben </a:t>
            </a:r>
            <a:r>
              <a:rPr lang="en-US" dirty="0" err="1" smtClean="0"/>
              <a:t>Keet</a:t>
            </a:r>
            <a:r>
              <a:rPr lang="en-US" dirty="0" smtClean="0"/>
              <a:t>  </a:t>
            </a:r>
            <a:fld id="{8A15F6D3-D421-47CF-811A-68A879594C98}" type="slidenum">
              <a:rPr lang="nl-NL" smtClean="0"/>
              <a:pPr>
                <a:defRPr/>
              </a:pPr>
              <a:t>24</a:t>
            </a:fld>
            <a:r>
              <a:rPr lang="nl-NL" dirty="0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99592" y="404664"/>
            <a:ext cx="6696744" cy="360040"/>
          </a:xfrm>
        </p:spPr>
        <p:txBody>
          <a:bodyPr/>
          <a:lstStyle/>
          <a:p>
            <a:pPr>
              <a:buNone/>
            </a:pPr>
            <a:r>
              <a:rPr lang="en-NZ" sz="1800" dirty="0" smtClean="0"/>
              <a:t>Area 4   a.  Reciprocal groundwater flushing – Lactate + Methanol injection</a:t>
            </a:r>
            <a:endParaRPr lang="en-NZ" sz="18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25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4274" name="Picture 2" descr="C:\Users\Ben\Documents\work\presentations\WasteMINZ papers2011\Chlorinated solvent rem\Utrecht\6.jpg"/>
          <p:cNvPicPr>
            <a:picLocks noChangeAspect="1" noChangeArrowheads="1"/>
          </p:cNvPicPr>
          <p:nvPr/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6248400" y="1196752"/>
            <a:ext cx="2895600" cy="4697320"/>
          </a:xfrm>
          <a:prstGeom prst="rect">
            <a:avLst/>
          </a:prstGeom>
          <a:noFill/>
        </p:spPr>
      </p:pic>
      <p:sp>
        <p:nvSpPr>
          <p:cNvPr id="7" name="Rectangle 6"/>
          <p:cNvSpPr/>
          <p:nvPr/>
        </p:nvSpPr>
        <p:spPr bwMode="auto">
          <a:xfrm>
            <a:off x="683568" y="1628800"/>
            <a:ext cx="144016" cy="432048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8" name="Rectangle 7"/>
          <p:cNvSpPr/>
          <p:nvPr/>
        </p:nvSpPr>
        <p:spPr bwMode="auto">
          <a:xfrm>
            <a:off x="3131840" y="1628800"/>
            <a:ext cx="144016" cy="4320480"/>
          </a:xfrm>
          <a:prstGeom prst="rect">
            <a:avLst/>
          </a:prstGeom>
          <a:solidFill>
            <a:srgbClr val="00B05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9" name="Rectangle 8"/>
          <p:cNvSpPr/>
          <p:nvPr/>
        </p:nvSpPr>
        <p:spPr bwMode="auto">
          <a:xfrm>
            <a:off x="5508104" y="1628800"/>
            <a:ext cx="144016" cy="4320480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cxnSp>
        <p:nvCxnSpPr>
          <p:cNvPr id="11" name="Straight Connector 10"/>
          <p:cNvCxnSpPr/>
          <p:nvPr/>
        </p:nvCxnSpPr>
        <p:spPr bwMode="auto">
          <a:xfrm>
            <a:off x="539552" y="5949280"/>
            <a:ext cx="540060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Rectangle 13"/>
          <p:cNvSpPr/>
          <p:nvPr/>
        </p:nvSpPr>
        <p:spPr bwMode="auto">
          <a:xfrm>
            <a:off x="1835696" y="2852936"/>
            <a:ext cx="2664296" cy="3024336"/>
          </a:xfrm>
          <a:prstGeom prst="rect">
            <a:avLst/>
          </a:prstGeom>
          <a:solidFill>
            <a:srgbClr val="00B050">
              <a:alpha val="23137"/>
            </a:srgb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NZ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cxnSp>
        <p:nvCxnSpPr>
          <p:cNvPr id="17" name="Straight Arrow Connector 16"/>
          <p:cNvCxnSpPr/>
          <p:nvPr/>
        </p:nvCxnSpPr>
        <p:spPr bwMode="auto">
          <a:xfrm>
            <a:off x="899592" y="3356992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" name="Straight Arrow Connector 18"/>
          <p:cNvCxnSpPr/>
          <p:nvPr/>
        </p:nvCxnSpPr>
        <p:spPr bwMode="auto">
          <a:xfrm>
            <a:off x="899592" y="4437112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" name="Straight Arrow Connector 19"/>
          <p:cNvCxnSpPr/>
          <p:nvPr/>
        </p:nvCxnSpPr>
        <p:spPr bwMode="auto">
          <a:xfrm>
            <a:off x="899592" y="5661248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1" name="Straight Arrow Connector 20"/>
          <p:cNvCxnSpPr/>
          <p:nvPr/>
        </p:nvCxnSpPr>
        <p:spPr bwMode="auto">
          <a:xfrm>
            <a:off x="4788024" y="5013176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2" name="Straight Arrow Connector 21"/>
          <p:cNvCxnSpPr/>
          <p:nvPr/>
        </p:nvCxnSpPr>
        <p:spPr bwMode="auto">
          <a:xfrm>
            <a:off x="4788024" y="4005064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3" name="Straight Arrow Connector 22"/>
          <p:cNvCxnSpPr/>
          <p:nvPr/>
        </p:nvCxnSpPr>
        <p:spPr bwMode="auto">
          <a:xfrm>
            <a:off x="4788024" y="2924944"/>
            <a:ext cx="64807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5" name="Straight Arrow Connector 24"/>
          <p:cNvCxnSpPr/>
          <p:nvPr/>
        </p:nvCxnSpPr>
        <p:spPr bwMode="auto">
          <a:xfrm flipH="1">
            <a:off x="899592" y="2996952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6" name="Straight Arrow Connector 25"/>
          <p:cNvCxnSpPr/>
          <p:nvPr/>
        </p:nvCxnSpPr>
        <p:spPr bwMode="auto">
          <a:xfrm flipH="1">
            <a:off x="899592" y="3933056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7" name="Straight Arrow Connector 26"/>
          <p:cNvCxnSpPr/>
          <p:nvPr/>
        </p:nvCxnSpPr>
        <p:spPr bwMode="auto">
          <a:xfrm flipH="1">
            <a:off x="899592" y="5157192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8" name="Straight Arrow Connector 27"/>
          <p:cNvCxnSpPr/>
          <p:nvPr/>
        </p:nvCxnSpPr>
        <p:spPr bwMode="auto">
          <a:xfrm flipH="1">
            <a:off x="4788024" y="3429000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9" name="Straight Arrow Connector 28"/>
          <p:cNvCxnSpPr/>
          <p:nvPr/>
        </p:nvCxnSpPr>
        <p:spPr bwMode="auto">
          <a:xfrm flipH="1">
            <a:off x="4788024" y="4509120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0" name="Straight Arrow Connector 29"/>
          <p:cNvCxnSpPr/>
          <p:nvPr/>
        </p:nvCxnSpPr>
        <p:spPr bwMode="auto">
          <a:xfrm flipH="1">
            <a:off x="4788024" y="5517232"/>
            <a:ext cx="648072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2" name="Straight Connector 31"/>
          <p:cNvCxnSpPr/>
          <p:nvPr/>
        </p:nvCxnSpPr>
        <p:spPr bwMode="auto">
          <a:xfrm>
            <a:off x="827584" y="2564904"/>
            <a:ext cx="2304256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" name="Straight Connector 34"/>
          <p:cNvCxnSpPr/>
          <p:nvPr/>
        </p:nvCxnSpPr>
        <p:spPr bwMode="auto">
          <a:xfrm>
            <a:off x="3275856" y="2564904"/>
            <a:ext cx="223224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8" name="Straight Arrow Connector 37"/>
          <p:cNvCxnSpPr/>
          <p:nvPr/>
        </p:nvCxnSpPr>
        <p:spPr bwMode="auto">
          <a:xfrm flipV="1">
            <a:off x="755576" y="1124744"/>
            <a:ext cx="0" cy="432048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arrow"/>
            <a:tailEnd type="arrow"/>
          </a:ln>
          <a:effectLst/>
        </p:spPr>
      </p:cxnSp>
      <p:cxnSp>
        <p:nvCxnSpPr>
          <p:cNvPr id="39" name="Straight Arrow Connector 38"/>
          <p:cNvCxnSpPr/>
          <p:nvPr/>
        </p:nvCxnSpPr>
        <p:spPr bwMode="auto">
          <a:xfrm flipV="1">
            <a:off x="5580112" y="1124744"/>
            <a:ext cx="0" cy="432048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arrow"/>
            <a:tailEnd type="arrow"/>
          </a:ln>
          <a:effectLst/>
        </p:spPr>
      </p:cxnSp>
      <p:cxnSp>
        <p:nvCxnSpPr>
          <p:cNvPr id="41" name="Straight Arrow Connector 40"/>
          <p:cNvCxnSpPr/>
          <p:nvPr/>
        </p:nvCxnSpPr>
        <p:spPr bwMode="auto">
          <a:xfrm>
            <a:off x="3203848" y="1196752"/>
            <a:ext cx="0" cy="360040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42" name="TextBox 41"/>
          <p:cNvSpPr txBox="1"/>
          <p:nvPr/>
        </p:nvSpPr>
        <p:spPr>
          <a:xfrm>
            <a:off x="899592" y="1196752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800" dirty="0" err="1" smtClean="0">
                <a:latin typeface="Calibri" pitchFamily="34" charset="0"/>
                <a:cs typeface="Calibri" pitchFamily="34" charset="0"/>
              </a:rPr>
              <a:t>Gr</a:t>
            </a:r>
            <a:r>
              <a:rPr lang="en-NZ" sz="1800" dirty="0" smtClean="0">
                <a:latin typeface="Calibri" pitchFamily="34" charset="0"/>
                <a:cs typeface="Calibri" pitchFamily="34" charset="0"/>
              </a:rPr>
              <a:t> W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788024" y="1124744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800" dirty="0" err="1" smtClean="0">
                <a:latin typeface="Calibri" pitchFamily="34" charset="0"/>
                <a:cs typeface="Calibri" pitchFamily="34" charset="0"/>
              </a:rPr>
              <a:t>Gr</a:t>
            </a:r>
            <a:r>
              <a:rPr lang="en-NZ" sz="1800" dirty="0" smtClean="0">
                <a:latin typeface="Calibri" pitchFamily="34" charset="0"/>
                <a:cs typeface="Calibri" pitchFamily="34" charset="0"/>
              </a:rPr>
              <a:t> W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275856" y="908720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1800" dirty="0" smtClean="0">
                <a:latin typeface="Calibri" pitchFamily="34" charset="0"/>
                <a:cs typeface="Calibri" pitchFamily="34" charset="0"/>
              </a:rPr>
              <a:t>L+M</a:t>
            </a:r>
            <a:endParaRPr lang="en-NZ" sz="1800" dirty="0">
              <a:latin typeface="Calibri" pitchFamily="34" charset="0"/>
              <a:cs typeface="Calibri" pitchFamily="34" charset="0"/>
            </a:endParaRPr>
          </a:p>
        </p:txBody>
      </p:sp>
      <p:cxnSp>
        <p:nvCxnSpPr>
          <p:cNvPr id="48" name="Straight Arrow Connector 47"/>
          <p:cNvCxnSpPr/>
          <p:nvPr/>
        </p:nvCxnSpPr>
        <p:spPr bwMode="auto">
          <a:xfrm>
            <a:off x="755576" y="1340768"/>
            <a:ext cx="0" cy="216024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49" name="Straight Arrow Connector 48"/>
          <p:cNvCxnSpPr/>
          <p:nvPr/>
        </p:nvCxnSpPr>
        <p:spPr bwMode="auto">
          <a:xfrm flipV="1">
            <a:off x="5580112" y="1124744"/>
            <a:ext cx="0" cy="216024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23528" y="4149080"/>
            <a:ext cx="3238128" cy="1584176"/>
          </a:xfrm>
        </p:spPr>
        <p:txBody>
          <a:bodyPr/>
          <a:lstStyle/>
          <a:p>
            <a:r>
              <a:rPr lang="en-NZ" sz="2000" dirty="0" smtClean="0"/>
              <a:t>Substrate blending (above)</a:t>
            </a:r>
            <a:br>
              <a:rPr lang="en-NZ" sz="2000" dirty="0" smtClean="0"/>
            </a:br>
            <a:r>
              <a:rPr lang="en-NZ" sz="2000" dirty="0" smtClean="0"/>
              <a:t/>
            </a:r>
            <a:br>
              <a:rPr lang="en-NZ" sz="2000" dirty="0" smtClean="0"/>
            </a:br>
            <a:r>
              <a:rPr lang="en-NZ" sz="2000" dirty="0" smtClean="0"/>
              <a:t>Sensor controlled reciprocating groundwater flushing units (right), </a:t>
            </a:r>
            <a:endParaRPr lang="en-NZ" sz="20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26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3252" name="Picture 4" descr="C:\Users\Ben\Documents\work\presentations\WasteMINZ papers2011\Chlorinated solvent rem\Utrecht\2.jpg"/>
          <p:cNvPicPr>
            <a:picLocks noChangeAspect="1" noChangeArrowheads="1"/>
          </p:cNvPicPr>
          <p:nvPr/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251520" y="260648"/>
            <a:ext cx="4620768" cy="3599688"/>
          </a:xfrm>
          <a:prstGeom prst="rect">
            <a:avLst/>
          </a:prstGeom>
          <a:noFill/>
        </p:spPr>
      </p:pic>
      <p:pic>
        <p:nvPicPr>
          <p:cNvPr id="53251" name="Picture 3" descr="C:\Users\Ben\Documents\work\presentations\WasteMINZ papers2011\Chlorinated solvent rem\Utrecht\4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4355976" y="1484784"/>
            <a:ext cx="4536504" cy="4057396"/>
          </a:xfrm>
          <a:prstGeom prst="rect">
            <a:avLst/>
          </a:prstGeom>
          <a:noFill/>
        </p:spPr>
      </p:pic>
      <p:sp>
        <p:nvSpPr>
          <p:cNvPr id="11" name="Title 1"/>
          <p:cNvSpPr txBox="1">
            <a:spLocks/>
          </p:cNvSpPr>
          <p:nvPr/>
        </p:nvSpPr>
        <p:spPr bwMode="auto">
          <a:xfrm>
            <a:off x="4644008" y="404664"/>
            <a:ext cx="3238128" cy="14401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NZ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Lactate – Methanol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NZ" sz="2000" kern="0" dirty="0" smtClean="0">
                <a:solidFill>
                  <a:schemeClr val="tx2"/>
                </a:solidFill>
                <a:latin typeface="Calibri" pitchFamily="34" charset="0"/>
                <a:ea typeface="+mj-ea"/>
                <a:cs typeface="Calibri" pitchFamily="34" charset="0"/>
              </a:rPr>
              <a:t>Substrate injection</a:t>
            </a:r>
            <a:endParaRPr kumimoji="0" lang="en-NZ" sz="2000" b="0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987824" y="476672"/>
            <a:ext cx="4759424" cy="587152"/>
          </a:xfrm>
        </p:spPr>
        <p:txBody>
          <a:bodyPr/>
          <a:lstStyle/>
          <a:p>
            <a:r>
              <a:rPr lang="en-NZ" dirty="0" smtClean="0"/>
              <a:t>Area 4  b.  </a:t>
            </a:r>
            <a:r>
              <a:rPr lang="en-NZ" sz="2000" dirty="0" smtClean="0"/>
              <a:t>Direct injection of Molasses</a:t>
            </a:r>
            <a:endParaRPr lang="en-NZ" sz="200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27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60418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3131840" y="1052736"/>
            <a:ext cx="4824536" cy="4320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419" name="Picture 3" descr="C:\Users\Ben\Documents\work\presentations\WasteMINZ papers2011\Chlorinated solvent rem\Interface\installatie bovengrond\2003_0526AI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179512" y="620688"/>
            <a:ext cx="2664296" cy="5544616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4716016" y="4869160"/>
            <a:ext cx="2520280" cy="307777"/>
          </a:xfrm>
          <a:prstGeom prst="rect">
            <a:avLst/>
          </a:prstGeom>
          <a:solidFill>
            <a:srgbClr val="EEE3CA"/>
          </a:solidFill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Months after start of project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596336" y="1484784"/>
            <a:ext cx="864096" cy="307777"/>
          </a:xfrm>
          <a:prstGeom prst="rect">
            <a:avLst/>
          </a:prstGeom>
          <a:solidFill>
            <a:srgbClr val="EEE3CA"/>
          </a:solidFill>
        </p:spPr>
        <p:txBody>
          <a:bodyPr wrap="square" rtlCol="0">
            <a:spAutoFit/>
          </a:bodyPr>
          <a:lstStyle/>
          <a:p>
            <a:r>
              <a:rPr lang="en-NZ" sz="1400" dirty="0" smtClean="0">
                <a:latin typeface="Calibri" pitchFamily="34" charset="0"/>
                <a:cs typeface="Calibri" pitchFamily="34" charset="0"/>
              </a:rPr>
              <a:t>Cost K $ </a:t>
            </a:r>
            <a:endParaRPr lang="en-NZ" sz="14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Title 1"/>
          <p:cNvSpPr txBox="1">
            <a:spLocks/>
          </p:cNvSpPr>
          <p:nvPr/>
        </p:nvSpPr>
        <p:spPr bwMode="auto">
          <a:xfrm>
            <a:off x="3131840" y="5517232"/>
            <a:ext cx="4759424" cy="58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NZ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itchFamily="34" charset="0"/>
                <a:ea typeface="+mj-ea"/>
                <a:cs typeface="Calibri" pitchFamily="34" charset="0"/>
              </a:rPr>
              <a:t>80 – 20 rule</a:t>
            </a:r>
            <a:endParaRPr kumimoji="0" lang="en-NZ" sz="2000" b="0" i="0" u="none" strike="noStrike" kern="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Calibri" pitchFamily="34" charset="0"/>
              <a:ea typeface="+mj-ea"/>
              <a:cs typeface="Calibri" pitchFamily="34" charset="0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28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55299" name="Picture 3" descr="C:\Users\Ben\Documents\work\presentations\WasteMINZ papers2011\Chlorinated solvent rem\Interface\installatie bovengrond\2003_0819AH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611560" y="548680"/>
            <a:ext cx="4158462" cy="5544616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/>
        </p:nvSpPr>
        <p:spPr>
          <a:xfrm>
            <a:off x="4860032" y="476672"/>
            <a:ext cx="3528392" cy="57400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2000" dirty="0" smtClean="0">
                <a:latin typeface="Calibri" pitchFamily="34" charset="0"/>
                <a:cs typeface="Calibri" pitchFamily="34" charset="0"/>
              </a:rPr>
              <a:t>c.  Bacteria seeding pilot</a:t>
            </a:r>
          </a:p>
          <a:p>
            <a:endParaRPr lang="en-NZ" sz="2000" dirty="0" smtClean="0">
              <a:latin typeface="Calibri" pitchFamily="34" charset="0"/>
              <a:cs typeface="Calibri" pitchFamily="34" charset="0"/>
            </a:endParaRPr>
          </a:p>
          <a:p>
            <a:pPr>
              <a:lnSpc>
                <a:spcPct val="150000"/>
              </a:lnSpc>
            </a:pPr>
            <a:r>
              <a:rPr lang="en-NZ" sz="2000" dirty="0" smtClean="0">
                <a:latin typeface="Calibri" pitchFamily="34" charset="0"/>
                <a:cs typeface="Calibri" pitchFamily="34" charset="0"/>
              </a:rPr>
              <a:t>Main findings:</a:t>
            </a:r>
          </a:p>
          <a:p>
            <a:pPr>
              <a:lnSpc>
                <a:spcPct val="150000"/>
              </a:lnSpc>
              <a:buFontTx/>
              <a:buChar char="-"/>
            </a:pPr>
            <a:r>
              <a:rPr lang="en-NZ" sz="1800" dirty="0" smtClean="0">
                <a:latin typeface="Calibri" pitchFamily="34" charset="0"/>
                <a:cs typeface="Calibri" pitchFamily="34" charset="0"/>
              </a:rPr>
              <a:t>  Need to grow bacteria under controlled anaerobic conditions</a:t>
            </a:r>
          </a:p>
          <a:p>
            <a:pPr>
              <a:lnSpc>
                <a:spcPct val="150000"/>
              </a:lnSpc>
              <a:buFontTx/>
              <a:buChar char="-"/>
            </a:pPr>
            <a:r>
              <a:rPr lang="en-NZ" sz="1800" dirty="0" smtClean="0">
                <a:latin typeface="Calibri" pitchFamily="34" charset="0"/>
                <a:cs typeface="Calibri" pitchFamily="34" charset="0"/>
              </a:rPr>
              <a:t>   Follow each injection with substrate at </a:t>
            </a:r>
            <a:r>
              <a:rPr lang="en-NZ" sz="1800" dirty="0" err="1" smtClean="0">
                <a:latin typeface="Calibri" pitchFamily="34" charset="0"/>
                <a:cs typeface="Calibri" pitchFamily="34" charset="0"/>
              </a:rPr>
              <a:t>biocidal</a:t>
            </a:r>
            <a:r>
              <a:rPr lang="en-NZ" sz="1800" dirty="0" smtClean="0">
                <a:latin typeface="Calibri" pitchFamily="34" charset="0"/>
                <a:cs typeface="Calibri" pitchFamily="34" charset="0"/>
              </a:rPr>
              <a:t> concentration to avoid well plugging</a:t>
            </a:r>
          </a:p>
          <a:p>
            <a:pPr>
              <a:lnSpc>
                <a:spcPct val="150000"/>
              </a:lnSpc>
              <a:buFontTx/>
              <a:buChar char="-"/>
            </a:pPr>
            <a:endParaRPr lang="en-NZ" sz="1800" dirty="0" smtClean="0">
              <a:latin typeface="Calibri" pitchFamily="34" charset="0"/>
              <a:cs typeface="Calibri" pitchFamily="34" charset="0"/>
            </a:endParaRPr>
          </a:p>
          <a:p>
            <a:pPr>
              <a:lnSpc>
                <a:spcPct val="150000"/>
              </a:lnSpc>
            </a:pPr>
            <a:r>
              <a:rPr lang="en-NZ" sz="1800" dirty="0" smtClean="0">
                <a:latin typeface="Calibri" pitchFamily="34" charset="0"/>
                <a:cs typeface="Calibri" pitchFamily="34" charset="0"/>
              </a:rPr>
              <a:t>Main drawback:</a:t>
            </a:r>
          </a:p>
          <a:p>
            <a:pPr>
              <a:lnSpc>
                <a:spcPct val="150000"/>
              </a:lnSpc>
              <a:buFontTx/>
              <a:buChar char="-"/>
            </a:pPr>
            <a:r>
              <a:rPr lang="en-NZ" sz="1800" dirty="0" smtClean="0">
                <a:latin typeface="Calibri" pitchFamily="34" charset="0"/>
                <a:cs typeface="Calibri" pitchFamily="34" charset="0"/>
              </a:rPr>
              <a:t>  Establishment of bacteria is very slow (too much in-soil competition)</a:t>
            </a:r>
          </a:p>
          <a:p>
            <a:pPr>
              <a:lnSpc>
                <a:spcPct val="150000"/>
              </a:lnSpc>
              <a:buFontTx/>
              <a:buChar char="-"/>
            </a:pPr>
            <a:r>
              <a:rPr lang="en-NZ" sz="1800" dirty="0" smtClean="0">
                <a:latin typeface="Calibri" pitchFamily="34" charset="0"/>
                <a:cs typeface="Calibri" pitchFamily="34" charset="0"/>
              </a:rPr>
              <a:t>  Well plugging does occur and regeneration is required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6629400" cy="515144"/>
          </a:xfrm>
        </p:spPr>
        <p:txBody>
          <a:bodyPr/>
          <a:lstStyle/>
          <a:p>
            <a:r>
              <a:rPr lang="en-NZ" dirty="0" smtClean="0"/>
              <a:t>Conclusions Area 4</a:t>
            </a:r>
            <a:endParaRPr lang="en-NZ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3568" y="1268760"/>
            <a:ext cx="7990656" cy="4114800"/>
          </a:xfrm>
        </p:spPr>
        <p:txBody>
          <a:bodyPr/>
          <a:lstStyle/>
          <a:p>
            <a:r>
              <a:rPr lang="en-NZ" dirty="0" smtClean="0"/>
              <a:t>Reciprocal groundwater flushing with substrate injection provides lowest residual contaminant levels</a:t>
            </a:r>
          </a:p>
          <a:p>
            <a:r>
              <a:rPr lang="en-NZ" dirty="0" smtClean="0"/>
              <a:t>Agitation essential in presence of ‘hanging DNAPL’</a:t>
            </a:r>
          </a:p>
          <a:p>
            <a:r>
              <a:rPr lang="en-NZ" dirty="0" smtClean="0"/>
              <a:t>Costs can be controlled by </a:t>
            </a:r>
            <a:r>
              <a:rPr lang="en-NZ" dirty="0" smtClean="0"/>
              <a:t>automation</a:t>
            </a:r>
            <a:endParaRPr lang="en-NZ" dirty="0" smtClean="0"/>
          </a:p>
          <a:p>
            <a:endParaRPr lang="en-NZ" dirty="0" smtClean="0"/>
          </a:p>
          <a:p>
            <a:r>
              <a:rPr lang="en-NZ" dirty="0" smtClean="0"/>
              <a:t>Direct injection molasses provides cost effective solution for bulk removal.  Cost / kg removed rise exponentially at lower concentrations</a:t>
            </a:r>
          </a:p>
          <a:p>
            <a:endParaRPr lang="en-NZ" dirty="0" smtClean="0"/>
          </a:p>
          <a:p>
            <a:r>
              <a:rPr lang="en-NZ" dirty="0" smtClean="0"/>
              <a:t>Bacteria seeding is difficult (maintaining aerobic conditions, incubating new batches, operator intensive) and therefore expensive.</a:t>
            </a:r>
          </a:p>
          <a:p>
            <a:endParaRPr lang="en-NZ" dirty="0" smtClean="0"/>
          </a:p>
          <a:p>
            <a:pPr>
              <a:buNone/>
            </a:pPr>
            <a:r>
              <a:rPr lang="en-NZ" dirty="0" smtClean="0"/>
              <a:t>&gt;&gt; </a:t>
            </a:r>
            <a:r>
              <a:rPr lang="en-NZ" b="1" dirty="0" smtClean="0"/>
              <a:t>Reciprocal groundwater flushing was chosen</a:t>
            </a:r>
            <a:r>
              <a:rPr lang="en-NZ" dirty="0" smtClean="0"/>
              <a:t>, </a:t>
            </a:r>
            <a:br>
              <a:rPr lang="en-NZ" dirty="0" smtClean="0"/>
            </a:br>
            <a:r>
              <a:rPr lang="en-NZ" dirty="0" smtClean="0"/>
              <a:t>                                                           however with molasses as substrate.</a:t>
            </a:r>
            <a:endParaRPr lang="en-NZ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29</a:t>
            </a:fld>
            <a:r>
              <a:rPr lang="nl-NL" smtClean="0"/>
              <a:t> </a:t>
            </a:r>
          </a:p>
          <a:p>
            <a:pPr>
              <a:defRPr/>
            </a:pPr>
            <a:endParaRPr lang="en-US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427984" y="609600"/>
            <a:ext cx="4248472" cy="5627712"/>
          </a:xfrm>
        </p:spPr>
        <p:txBody>
          <a:bodyPr/>
          <a:lstStyle/>
          <a:p>
            <a:pPr algn="l"/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800" b="1" dirty="0" smtClean="0">
                <a:solidFill>
                  <a:srgbClr val="FF0000"/>
                </a:solidFill>
              </a:rPr>
              <a:t>Questions </a:t>
            </a:r>
            <a:r>
              <a:rPr lang="en-NZ" sz="2800" b="1" dirty="0" smtClean="0">
                <a:solidFill>
                  <a:srgbClr val="FF0000"/>
                </a:solidFill>
              </a:rPr>
              <a:t>– Discussion</a:t>
            </a: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/>
            </a:r>
            <a:br>
              <a:rPr lang="en-NZ" sz="2000" b="1" dirty="0" smtClean="0">
                <a:solidFill>
                  <a:srgbClr val="FF0000"/>
                </a:solidFill>
              </a:rPr>
            </a:br>
            <a:r>
              <a:rPr lang="en-NZ" sz="2000" b="1" dirty="0" smtClean="0">
                <a:solidFill>
                  <a:srgbClr val="FF0000"/>
                </a:solidFill>
              </a:rPr>
              <a:t>IHRIS  </a:t>
            </a:r>
            <a:r>
              <a:rPr lang="en-NZ" sz="2000" b="1" dirty="0" smtClean="0">
                <a:solidFill>
                  <a:schemeClr val="tx1"/>
                </a:solidFill>
              </a:rPr>
              <a:t>Systems</a:t>
            </a:r>
            <a:r>
              <a:rPr lang="en-NZ" sz="2000" dirty="0" smtClean="0"/>
              <a:t/>
            </a:r>
            <a:br>
              <a:rPr lang="en-NZ" sz="2000" dirty="0" smtClean="0"/>
            </a:br>
            <a:r>
              <a:rPr lang="en-NZ" sz="2000" dirty="0" smtClean="0"/>
              <a:t/>
            </a:r>
            <a:br>
              <a:rPr lang="en-NZ" sz="2000" dirty="0" smtClean="0"/>
            </a:br>
            <a:r>
              <a:rPr lang="en-NZ" sz="2000" dirty="0" smtClean="0"/>
              <a:t>  </a:t>
            </a:r>
            <a:r>
              <a:rPr lang="en-NZ" sz="2000" b="1" dirty="0" smtClean="0">
                <a:solidFill>
                  <a:srgbClr val="FF0000"/>
                </a:solidFill>
              </a:rPr>
              <a:t>I</a:t>
            </a:r>
            <a:r>
              <a:rPr lang="en-NZ" sz="2000" dirty="0" smtClean="0"/>
              <a:t>ntelligent </a:t>
            </a:r>
            <a:br>
              <a:rPr lang="en-NZ" sz="2000" dirty="0" smtClean="0"/>
            </a:br>
            <a:r>
              <a:rPr lang="en-NZ" sz="2000" dirty="0" smtClean="0"/>
              <a:t>      </a:t>
            </a:r>
            <a:r>
              <a:rPr lang="en-NZ" sz="2000" b="1" dirty="0" smtClean="0">
                <a:solidFill>
                  <a:srgbClr val="FF0000"/>
                </a:solidFill>
              </a:rPr>
              <a:t>H</a:t>
            </a:r>
            <a:r>
              <a:rPr lang="en-NZ" sz="2000" dirty="0" smtClean="0"/>
              <a:t>igh-efficient</a:t>
            </a:r>
            <a:br>
              <a:rPr lang="en-NZ" sz="2000" dirty="0" smtClean="0"/>
            </a:br>
            <a:r>
              <a:rPr lang="en-NZ" sz="2000" dirty="0" smtClean="0"/>
              <a:t>           </a:t>
            </a:r>
            <a:r>
              <a:rPr lang="en-NZ" sz="2000" b="1" dirty="0" smtClean="0">
                <a:solidFill>
                  <a:srgbClr val="FF0000"/>
                </a:solidFill>
              </a:rPr>
              <a:t>R</a:t>
            </a:r>
            <a:r>
              <a:rPr lang="en-NZ" sz="2000" dirty="0" smtClean="0"/>
              <a:t>emediation</a:t>
            </a:r>
            <a:br>
              <a:rPr lang="en-NZ" sz="2000" dirty="0" smtClean="0"/>
            </a:br>
            <a:r>
              <a:rPr lang="en-NZ" sz="2000" dirty="0" smtClean="0"/>
              <a:t>                </a:t>
            </a:r>
            <a:r>
              <a:rPr lang="en-NZ" sz="2000" b="1" dirty="0" smtClean="0">
                <a:solidFill>
                  <a:srgbClr val="FF0000"/>
                </a:solidFill>
              </a:rPr>
              <a:t>I</a:t>
            </a:r>
            <a:r>
              <a:rPr lang="en-NZ" sz="2000" dirty="0" smtClean="0"/>
              <a:t>n </a:t>
            </a:r>
            <a:br>
              <a:rPr lang="en-NZ" sz="2000" dirty="0" smtClean="0"/>
            </a:br>
            <a:r>
              <a:rPr lang="en-NZ" sz="2000" dirty="0" smtClean="0"/>
              <a:t>                   </a:t>
            </a:r>
            <a:r>
              <a:rPr lang="en-NZ" sz="2000" b="1" dirty="0" smtClean="0">
                <a:solidFill>
                  <a:srgbClr val="FF0000"/>
                </a:solidFill>
              </a:rPr>
              <a:t>S</a:t>
            </a:r>
            <a:r>
              <a:rPr lang="en-NZ" sz="2000" dirty="0" smtClean="0"/>
              <a:t>itu</a:t>
            </a:r>
            <a:br>
              <a:rPr lang="en-NZ" sz="2000" dirty="0" smtClean="0"/>
            </a:br>
            <a:r>
              <a:rPr lang="en-NZ" sz="1800" dirty="0" smtClean="0"/>
              <a:t/>
            </a:r>
            <a:br>
              <a:rPr lang="en-NZ" sz="1800" dirty="0" smtClean="0"/>
            </a:br>
            <a:r>
              <a:rPr lang="en-NZ" sz="1800" dirty="0" smtClean="0"/>
              <a:t>   Sensor </a:t>
            </a:r>
            <a:r>
              <a:rPr lang="en-NZ" sz="1800" dirty="0" smtClean="0"/>
              <a:t>and micro-processor controlled</a:t>
            </a:r>
            <a:br>
              <a:rPr lang="en-NZ" sz="1800" dirty="0" smtClean="0"/>
            </a:br>
            <a:r>
              <a:rPr lang="en-NZ" sz="1800" dirty="0" smtClean="0"/>
              <a:t>    </a:t>
            </a:r>
            <a:r>
              <a:rPr lang="en-NZ" sz="1800" dirty="0" smtClean="0"/>
              <a:t>     </a:t>
            </a:r>
            <a:r>
              <a:rPr lang="en-NZ" sz="1800" dirty="0" smtClean="0"/>
              <a:t>intelligent remediation systems</a:t>
            </a:r>
            <a:r>
              <a:rPr lang="en-NZ" sz="2000" dirty="0" smtClean="0"/>
              <a:t/>
            </a:r>
            <a:br>
              <a:rPr lang="en-NZ" sz="2000" dirty="0" smtClean="0"/>
            </a:br>
            <a:endParaRPr lang="en-NZ" sz="20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www.benkeet.com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©2011 Ben Keet  </a:t>
            </a:r>
            <a:fld id="{8A15F6D3-D421-47CF-811A-68A879594C98}" type="slidenum">
              <a:rPr lang="nl-NL" smtClean="0"/>
              <a:pPr>
                <a:defRPr/>
              </a:pPr>
              <a:t>30</a:t>
            </a:fld>
            <a:r>
              <a:rPr lang="nl-NL" dirty="0" smtClean="0"/>
              <a:t> </a:t>
            </a:r>
          </a:p>
          <a:p>
            <a:pPr>
              <a:defRPr/>
            </a:pPr>
            <a:endParaRPr lang="en-US" dirty="0"/>
          </a:p>
        </p:txBody>
      </p:sp>
      <p:pic>
        <p:nvPicPr>
          <p:cNvPr id="2050" name="Picture 2" descr="J:\DCIM\101MSDCF\DSC03105.JPG"/>
          <p:cNvPicPr>
            <a:picLocks noGrp="1" noChangeAspect="1" noChangeArrowheads="1"/>
          </p:cNvPicPr>
          <p:nvPr>
            <p:ph idx="1"/>
          </p:nvPr>
        </p:nvPicPr>
        <p:blipFill>
          <a:blip r:embed="rId3" cstate="screen"/>
          <a:srcRect/>
          <a:stretch>
            <a:fillRect/>
          </a:stretch>
        </p:blipFill>
        <p:spPr bwMode="auto">
          <a:xfrm>
            <a:off x="1187624" y="476672"/>
            <a:ext cx="3168352" cy="5760640"/>
          </a:xfrm>
          <a:prstGeom prst="rect">
            <a:avLst/>
          </a:prstGeom>
          <a:noFill/>
        </p:spPr>
      </p:pic>
      <p:pic>
        <p:nvPicPr>
          <p:cNvPr id="8" name="Picture 13" descr="A:\ihris.jpg"/>
          <p:cNvPicPr>
            <a:picLocks noChangeAspect="1" noChangeArrowheads="1"/>
          </p:cNvPicPr>
          <p:nvPr/>
        </p:nvPicPr>
        <p:blipFill>
          <a:blip r:embed="rId4" cstate="screen"/>
          <a:srcRect/>
          <a:stretch>
            <a:fillRect/>
          </a:stretch>
        </p:blipFill>
        <p:spPr bwMode="auto">
          <a:xfrm>
            <a:off x="179512" y="476672"/>
            <a:ext cx="2232248" cy="21602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" name="Picture 10" descr="vragen.png"/>
          <p:cNvPicPr>
            <a:picLocks noChangeAspect="1" noChangeArrowheads="1"/>
          </p:cNvPicPr>
          <p:nvPr/>
        </p:nvPicPr>
        <p:blipFill>
          <a:blip r:embed="rId5" cstate="screen"/>
          <a:srcRect/>
          <a:stretch>
            <a:fillRect/>
          </a:stretch>
        </p:blipFill>
        <p:spPr bwMode="auto">
          <a:xfrm>
            <a:off x="6660232" y="1700808"/>
            <a:ext cx="2255438" cy="23762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178" name="Picture 2" descr="C:\Users\Ben\Documents\work\presentations\WasteMINZ papers2011\Chlorinated solvent rem\2011_10_06\better smarter safer.jpg"/>
          <p:cNvPicPr>
            <a:picLocks noChangeAspect="1" noChangeArrowheads="1"/>
          </p:cNvPicPr>
          <p:nvPr/>
        </p:nvPicPr>
        <p:blipFill>
          <a:blip r:embed="rId6" cstate="screen"/>
          <a:srcRect/>
          <a:stretch>
            <a:fillRect/>
          </a:stretch>
        </p:blipFill>
        <p:spPr bwMode="auto">
          <a:xfrm>
            <a:off x="6660232" y="4077072"/>
            <a:ext cx="2232248" cy="1466906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Times"/>
        <a:ea typeface=""/>
        <a:cs typeface=""/>
      </a:majorFont>
      <a:minorFont>
        <a:latin typeface="Time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Macintosh HD:Microsoft Office 2001:Templates:Presentations:Designs:Blank</Template>
  <TotalTime>15315</TotalTime>
  <Words>1506</Words>
  <Application>Microsoft Office PowerPoint</Application>
  <PresentationFormat>On-screen Show (4:3)</PresentationFormat>
  <Paragraphs>755</Paragraphs>
  <Slides>30</Slides>
  <Notes>30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2" baseType="lpstr">
      <vt:lpstr>Blank</vt:lpstr>
      <vt:lpstr>CorelDRAW</vt:lpstr>
      <vt:lpstr>Selecting the most cost-effective remedial technique  for  large chlorinated solvent PLUMES   Drs. Ben Keet and Royston Gillett Geo &amp; Hydro – K8 Ltd  e-mail: ben@benkeet.com </vt:lpstr>
      <vt:lpstr>Location sketch</vt:lpstr>
      <vt:lpstr>Area 2</vt:lpstr>
      <vt:lpstr>Cross section through plume – area 2</vt:lpstr>
      <vt:lpstr>Main contaminants:  &gt;    Cis-Dichloroethane &gt;    Vinylchloride  Size of plume in Area 2 </vt:lpstr>
      <vt:lpstr>Main Remediation Options</vt:lpstr>
      <vt:lpstr>Crossing off the options</vt:lpstr>
      <vt:lpstr>Chosen Remedial Strategy</vt:lpstr>
      <vt:lpstr>Slide 9</vt:lpstr>
      <vt:lpstr>site owners didn’t like to advertise the contamination:   installing the stripper inside the building</vt:lpstr>
      <vt:lpstr>Water treatment:  Classic stripper with GAC filter  Integrated with automatic control system for groundwater extraction and infiltration</vt:lpstr>
      <vt:lpstr>Installation infiltration drains and extraction wells</vt:lpstr>
      <vt:lpstr>Slide 13</vt:lpstr>
      <vt:lpstr>Area 2  pilot tests:    1 Diffusion Sparging  using horizontal borehole comparison with normal and micro-sparging</vt:lpstr>
      <vt:lpstr>Combined normal, micro (μ) and diffusion sparging pilot test using 170 m horizontal string</vt:lpstr>
      <vt:lpstr>Slide 16</vt:lpstr>
      <vt:lpstr>Redox potential  data logging during diffusion sparging</vt:lpstr>
      <vt:lpstr>Proposed recirculation system using horizontal drains and diffusion sparging </vt:lpstr>
      <vt:lpstr>Pilot test 2  Direct placement of ORC (magnesium peroxide)</vt:lpstr>
      <vt:lpstr>Placement ORC  (MgO2 as fine powder in thin wall filters; pushed down using compressed air)</vt:lpstr>
      <vt:lpstr>Pilot (Lab) test 3:  Natural attenuation of CIS</vt:lpstr>
      <vt:lpstr>Conclusion Area 2</vt:lpstr>
      <vt:lpstr>Location sketch</vt:lpstr>
      <vt:lpstr> Area 4 Characteristics   &gt;  Main contaminant: PCE / TCE  &gt;  Result of leaking sewer line    &gt;  Expected DNAPL on / in peat lenses  &gt;  Main contaminant position 7 – 12 m bgl</vt:lpstr>
      <vt:lpstr>Slide 25</vt:lpstr>
      <vt:lpstr>Substrate blending (above)  Sensor controlled reciprocating groundwater flushing units (right), </vt:lpstr>
      <vt:lpstr>Area 4  b.  Direct injection of Molasses</vt:lpstr>
      <vt:lpstr>Slide 28</vt:lpstr>
      <vt:lpstr>Conclusions Area 4</vt:lpstr>
      <vt:lpstr>  Questions – Discussion       IHRIS  Systems    Intelligent        High-efficient            Remediation                 In                     Situ     Sensor and micro-processor controlled          intelligent remediation systems </vt:lpstr>
    </vt:vector>
  </TitlesOfParts>
  <Company>VEC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Ben Keet</dc:creator>
  <cp:lastModifiedBy>Ben</cp:lastModifiedBy>
  <cp:revision>544</cp:revision>
  <cp:lastPrinted>2002-12-19T11:02:43Z</cp:lastPrinted>
  <dcterms:created xsi:type="dcterms:W3CDTF">2002-10-03T15:40:59Z</dcterms:created>
  <dcterms:modified xsi:type="dcterms:W3CDTF">2011-10-05T18:23:28Z</dcterms:modified>
</cp:coreProperties>
</file>